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charts/chart1.xml" ContentType="application/vnd.openxmlformats-officedocument.drawingml.chart+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charts/chart2.xml" ContentType="application/vnd.openxmlformats-officedocument.drawingml.chart+xml"/>
  <Override PartName="/ppt/charts/chart3.xml" ContentType="application/vnd.openxmlformats-officedocument.drawingml.chart+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charts/chart4.xml" ContentType="application/vnd.openxmlformats-officedocument.drawingml.chart+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charts/chart14.xml" ContentType="application/vnd.openxmlformats-officedocument.drawingml.chart+xml"/>
  <Override PartName="/ppt/charts/chartEx1.xml" ContentType="application/vnd.ms-office.chartex+xml"/>
  <Override PartName="/ppt/charts/style1.xml" ContentType="application/vnd.ms-office.chartstyle+xml"/>
  <Override PartName="/ppt/charts/colors1.xml" ContentType="application/vnd.ms-office.chartcolorstyl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notesSlides/notesSlide2.xml" ContentType="application/vnd.openxmlformats-officedocument.presentationml.notesSlide+xml"/>
  <Override PartName="/ppt/charts/chart15.xml" ContentType="application/vnd.openxmlformats-officedocument.drawingml.chart+xml"/>
  <Override PartName="/ppt/charts/chartEx2.xml" ContentType="application/vnd.ms-office.chartex+xml"/>
  <Override PartName="/ppt/charts/style2.xml" ContentType="application/vnd.ms-office.chartstyle+xml"/>
  <Override PartName="/ppt/charts/colors2.xml" ContentType="application/vnd.ms-office.chartcolorstyle+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charts/chart16.xml" ContentType="application/vnd.openxmlformats-officedocument.drawingml.chart+xml"/>
  <Override PartName="/ppt/tags/tag396.xml" ContentType="application/vnd.openxmlformats-officedocument.presentationml.tags+xml"/>
  <Override PartName="/ppt/tags/tag397.xml" ContentType="application/vnd.openxmlformats-officedocument.presentationml.tags+xml"/>
  <Override PartName="/ppt/charts/chartEx3.xml" ContentType="application/vnd.ms-office.chartex+xml"/>
  <Override PartName="/ppt/charts/style3.xml" ContentType="application/vnd.ms-office.chartstyle+xml"/>
  <Override PartName="/ppt/charts/colors3.xml" ContentType="application/vnd.ms-office.chartcolorstyle+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charts/chart17.xml" ContentType="application/vnd.openxmlformats-officedocument.drawingml.chart+xml"/>
  <Override PartName="/ppt/tags/tag415.xml" ContentType="application/vnd.openxmlformats-officedocument.presentationml.tags+xml"/>
  <Override PartName="/ppt/tags/tag416.xml" ContentType="application/vnd.openxmlformats-officedocument.presentationml.tags+xml"/>
  <Override PartName="/ppt/charts/chartEx4.xml" ContentType="application/vnd.ms-office.chartex+xml"/>
  <Override PartName="/ppt/charts/style4.xml" ContentType="application/vnd.ms-office.chartstyle+xml"/>
  <Override PartName="/ppt/charts/colors4.xml" ContentType="application/vnd.ms-office.chartcolorstyle+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charts/chart18.xml" ContentType="application/vnd.openxmlformats-officedocument.drawingml.chart+xml"/>
  <Override PartName="/ppt/charts/chartEx5.xml" ContentType="application/vnd.ms-office.chartex+xml"/>
  <Override PartName="/ppt/charts/style5.xml" ContentType="application/vnd.ms-office.chartstyle+xml"/>
  <Override PartName="/ppt/charts/colors5.xml" ContentType="application/vnd.ms-office.chartcolorstyle+xml"/>
  <Override PartName="/ppt/charts/chartEx6.xml" ContentType="application/vnd.ms-office.chartex+xml"/>
  <Override PartName="/ppt/charts/style6.xml" ContentType="application/vnd.ms-office.chartstyle+xml"/>
  <Override PartName="/ppt/charts/colors6.xml" ContentType="application/vnd.ms-office.chartcolorstyle+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charts/chart19.xml" ContentType="application/vnd.openxmlformats-officedocument.drawingml.chart+xml"/>
  <Override PartName="/ppt/charts/chartEx7.xml" ContentType="application/vnd.ms-office.chartex+xml"/>
  <Override PartName="/ppt/charts/style7.xml" ContentType="application/vnd.ms-office.chartstyle+xml"/>
  <Override PartName="/ppt/charts/colors7.xml" ContentType="application/vnd.ms-office.chartcolorstyle+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charts/chart20.xml" ContentType="application/vnd.openxmlformats-officedocument.drawingml.chart+xml"/>
  <Override PartName="/ppt/charts/chartEx8.xml" ContentType="application/vnd.ms-office.chartex+xml"/>
  <Override PartName="/ppt/charts/style8.xml" ContentType="application/vnd.ms-office.chartstyle+xml"/>
  <Override PartName="/ppt/charts/colors8.xml" ContentType="application/vnd.ms-office.chartcolorstyle+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charts/chart21.xml" ContentType="application/vnd.openxmlformats-officedocument.drawingml.chart+xml"/>
  <Override PartName="/ppt/charts/chart2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13" r:id="rId1"/>
  </p:sldMasterIdLst>
  <p:notesMasterIdLst>
    <p:notesMasterId r:id="rId20"/>
  </p:notesMasterIdLst>
  <p:sldIdLst>
    <p:sldId id="283" r:id="rId2"/>
    <p:sldId id="257" r:id="rId3"/>
    <p:sldId id="282" r:id="rId4"/>
    <p:sldId id="270" r:id="rId5"/>
    <p:sldId id="271" r:id="rId6"/>
    <p:sldId id="272" r:id="rId7"/>
    <p:sldId id="273" r:id="rId8"/>
    <p:sldId id="274" r:id="rId9"/>
    <p:sldId id="275" r:id="rId10"/>
    <p:sldId id="276" r:id="rId11"/>
    <p:sldId id="284" r:id="rId12"/>
    <p:sldId id="277" r:id="rId13"/>
    <p:sldId id="285" r:id="rId14"/>
    <p:sldId id="278" r:id="rId15"/>
    <p:sldId id="279" r:id="rId16"/>
    <p:sldId id="280" r:id="rId17"/>
    <p:sldId id="281" r:id="rId18"/>
    <p:sldId id="269" r:id="rId19"/>
  </p:sldIdLst>
  <p:sldSz cx="12192000" cy="6858000"/>
  <p:notesSz cx="6858000" cy="9144000"/>
  <p:custDataLst>
    <p:tags r:id="rId21"/>
  </p:custDataLst>
  <p:defaultTextStyle>
    <a:defPPr>
      <a:defRPr lang="es-AR"/>
    </a:defPPr>
    <a:lvl1pPr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5pPr>
    <a:lvl6pPr marL="2286000" algn="l" defTabSz="914400" rtl="0" eaLnBrk="1" latinLnBrk="0" hangingPunct="1">
      <a:defRPr kern="1200">
        <a:solidFill>
          <a:schemeClr val="tx1"/>
        </a:solidFill>
        <a:latin typeface="Calibri" pitchFamily="34" charset="0"/>
        <a:ea typeface="MS PGothic" pitchFamily="34" charset="-128"/>
        <a:cs typeface="Arial" pitchFamily="34" charset="0"/>
      </a:defRPr>
    </a:lvl6pPr>
    <a:lvl7pPr marL="2743200" algn="l" defTabSz="914400" rtl="0" eaLnBrk="1" latinLnBrk="0" hangingPunct="1">
      <a:defRPr kern="1200">
        <a:solidFill>
          <a:schemeClr val="tx1"/>
        </a:solidFill>
        <a:latin typeface="Calibri" pitchFamily="34" charset="0"/>
        <a:ea typeface="MS PGothic" pitchFamily="34" charset="-128"/>
        <a:cs typeface="Arial" pitchFamily="34" charset="0"/>
      </a:defRPr>
    </a:lvl7pPr>
    <a:lvl8pPr marL="3200400" algn="l" defTabSz="914400" rtl="0" eaLnBrk="1" latinLnBrk="0" hangingPunct="1">
      <a:defRPr kern="1200">
        <a:solidFill>
          <a:schemeClr val="tx1"/>
        </a:solidFill>
        <a:latin typeface="Calibri" pitchFamily="34" charset="0"/>
        <a:ea typeface="MS PGothic" pitchFamily="34" charset="-128"/>
        <a:cs typeface="Arial" pitchFamily="34" charset="0"/>
      </a:defRPr>
    </a:lvl8pPr>
    <a:lvl9pPr marL="3657600" algn="l" defTabSz="914400" rtl="0" eaLnBrk="1" latinLnBrk="0" hangingPunct="1">
      <a:defRPr kern="1200">
        <a:solidFill>
          <a:schemeClr val="tx1"/>
        </a:solidFill>
        <a:latin typeface="Calibri" pitchFamily="34" charset="0"/>
        <a:ea typeface="MS PGothic"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ias" initials="M" lastIdx="1" clrIdx="0">
    <p:extLst>
      <p:ext uri="{19B8F6BF-5375-455C-9EA6-DF929625EA0E}">
        <p15:presenceInfo xmlns:p15="http://schemas.microsoft.com/office/powerpoint/2012/main" userId="Matia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51"/>
  </p:normalViewPr>
  <p:slideViewPr>
    <p:cSldViewPr snapToGrid="0">
      <p:cViewPr varScale="1">
        <p:scale>
          <a:sx n="85" d="100"/>
          <a:sy n="85" d="100"/>
        </p:scale>
        <p:origin x="590" y="48"/>
      </p:cViewPr>
      <p:guideLst>
        <p:guide orient="horz" pos="2160"/>
        <p:guide pos="3840"/>
      </p:guideLst>
    </p:cSldViewPr>
  </p:slideViewPr>
  <p:notesTextViewPr>
    <p:cViewPr>
      <p:scale>
        <a:sx n="1" d="1"/>
        <a:sy n="1" d="1"/>
      </p:scale>
      <p:origin x="0" y="0"/>
    </p:cViewPr>
  </p:notesTextViewPr>
  <p:sorterViewPr>
    <p:cViewPr>
      <p:scale>
        <a:sx n="100" d="100"/>
        <a:sy n="100" d="100"/>
      </p:scale>
      <p:origin x="0" y="-17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Binary_Worksheet9.xlsb"/></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Binary_Worksheet10.xlsb"/></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Binary_Worksheet11.xlsb"/></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Binary_Worksheet12.xlsb"/></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Binary_Worksheet13.xlsb"/></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Binary_Worksheet14.xlsb"/></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Binary_Worksheet15.xlsb"/></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Binary_Worksheet16.xlsb"/></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Binary_Worksheet17.xlsb"/></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Binary_Worksheet18.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Binary_Worksheet19.xlsb"/></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Binary_Worksheet20.xlsb"/></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Binary_Worksheet2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5.xlsb"/></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Worksheet7.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Worksheet8.xlsb"/></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Matias\Desktop\MF\WBL\Reportes%202024\Nov-Dec\Base.xlsx"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Matias\Desktop\MF\WBL\Reportes%202024\Nov-Dec\Base.xlsx" TargetMode="External"/></Relationships>
</file>

<file path=ppt/charts/_rels/chartEx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Matias\Desktop\MF\WBL\Reportes%202024\Nov-Dec\Base.xlsx" TargetMode="External"/></Relationships>
</file>

<file path=ppt/charts/_rels/chartEx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file:///C:\Users\Matias\Desktop\MF\WBL\Reportes%202024\Nov-Dec\Base.xlsx" TargetMode="External"/></Relationships>
</file>

<file path=ppt/charts/_rels/chartEx5.xml.rels><?xml version="1.0" encoding="UTF-8" standalone="yes"?>
<Relationships xmlns="http://schemas.openxmlformats.org/package/2006/relationships"><Relationship Id="rId2" Type="http://schemas.microsoft.com/office/2011/relationships/chartColorStyle" Target="colors5.xml"/><Relationship Id="rId1" Type="http://schemas.microsoft.com/office/2011/relationships/chartStyle" Target="style5.xml"/></Relationships>
</file>

<file path=ppt/charts/_rels/chartEx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C:\Users\Matias\Desktop\MF\WBL\Reportes%202024\Nov-Dec\Base.xlsx" TargetMode="External"/></Relationships>
</file>

<file path=ppt/charts/_rels/chartEx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C:\Users\Matias\Desktop\MF\WBL\Reportes%202024\Nov-Dec\Base.xlsx" TargetMode="External"/></Relationships>
</file>

<file path=ppt/charts/_rels/chartEx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oleObject" Target="file:///C:\Users\Matias\Desktop\MF\WBL\Reportes%202024\Nov-Dec\B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2941506522653946E-3"/>
          <c:y val="1.5629696423204088E-2"/>
          <c:w val="0.98541169869546918"/>
          <c:h val="0.96874060715359178"/>
        </c:manualLayout>
      </c:layout>
      <c:lineChart>
        <c:grouping val="standard"/>
        <c:varyColors val="0"/>
        <c:ser>
          <c:idx val="0"/>
          <c:order val="0"/>
          <c:spPr>
            <a:ln w="38100" cmpd="sng" algn="ctr">
              <a:solidFill>
                <a:schemeClr val="folHlink"/>
              </a:solidFill>
              <a:prstDash val="solid"/>
            </a:ln>
          </c:spPr>
          <c:marker>
            <c:symbol val="none"/>
          </c:marker>
          <c:val>
            <c:numRef>
              <c:f>Sheet1!$A$1:$L$1</c:f>
              <c:numCache>
                <c:formatCode>General</c:formatCode>
                <c:ptCount val="12"/>
                <c:pt idx="0">
                  <c:v>8128.2837230000023</c:v>
                </c:pt>
                <c:pt idx="1">
                  <c:v>5949.6186629999993</c:v>
                </c:pt>
                <c:pt idx="2">
                  <c:v>7143.0201280000001</c:v>
                </c:pt>
                <c:pt idx="3">
                  <c:v>9029.408261999999</c:v>
                </c:pt>
                <c:pt idx="4">
                  <c:v>10125.208581000004</c:v>
                </c:pt>
                <c:pt idx="5">
                  <c:v>9508.9638479999976</c:v>
                </c:pt>
                <c:pt idx="6">
                  <c:v>9035.8793770000048</c:v>
                </c:pt>
                <c:pt idx="7">
                  <c:v>11155.746653999997</c:v>
                </c:pt>
                <c:pt idx="8">
                  <c:v>9648.160270999997</c:v>
                </c:pt>
                <c:pt idx="9">
                  <c:v>6187.6197499999989</c:v>
                </c:pt>
                <c:pt idx="10">
                  <c:v>4349.9591449999998</c:v>
                </c:pt>
                <c:pt idx="11">
                  <c:v>2353.0428329999995</c:v>
                </c:pt>
              </c:numCache>
            </c:numRef>
          </c:val>
          <c:smooth val="0"/>
          <c:extLst>
            <c:ext xmlns:c16="http://schemas.microsoft.com/office/drawing/2014/chart" uri="{C3380CC4-5D6E-409C-BE32-E72D297353CC}">
              <c16:uniqueId val="{00000000-FC88-4442-B283-4D9459AEDF75}"/>
            </c:ext>
          </c:extLst>
        </c:ser>
        <c:ser>
          <c:idx val="1"/>
          <c:order val="1"/>
          <c:spPr>
            <a:ln w="38100" cmpd="sng" algn="ctr">
              <a:solidFill>
                <a:schemeClr val="accent2"/>
              </a:solidFill>
              <a:prstDash val="solid"/>
            </a:ln>
          </c:spPr>
          <c:marker>
            <c:symbol val="none"/>
          </c:marker>
          <c:val>
            <c:numRef>
              <c:f>Sheet1!$A$2:$L$2</c:f>
              <c:numCache>
                <c:formatCode>General</c:formatCode>
                <c:ptCount val="12"/>
                <c:pt idx="0">
                  <c:v>7208.2876049999986</c:v>
                </c:pt>
                <c:pt idx="1">
                  <c:v>5439.9800049999994</c:v>
                </c:pt>
                <c:pt idx="2">
                  <c:v>5507.8044249999984</c:v>
                </c:pt>
                <c:pt idx="3">
                  <c:v>8369.464020999998</c:v>
                </c:pt>
                <c:pt idx="4">
                  <c:v>8353.1320430000033</c:v>
                </c:pt>
                <c:pt idx="5">
                  <c:v>8958.5273849999994</c:v>
                </c:pt>
                <c:pt idx="6">
                  <c:v>9797.9315649999971</c:v>
                </c:pt>
                <c:pt idx="7">
                  <c:v>10035.727805999999</c:v>
                </c:pt>
                <c:pt idx="8">
                  <c:v>8877.1516090000023</c:v>
                </c:pt>
                <c:pt idx="9">
                  <c:v>8505.4673989999974</c:v>
                </c:pt>
                <c:pt idx="10">
                  <c:v>5365.4308550000014</c:v>
                </c:pt>
                <c:pt idx="11">
                  <c:v>7367.236245000001</c:v>
                </c:pt>
              </c:numCache>
            </c:numRef>
          </c:val>
          <c:smooth val="0"/>
          <c:extLst>
            <c:ext xmlns:c16="http://schemas.microsoft.com/office/drawing/2014/chart" uri="{C3380CC4-5D6E-409C-BE32-E72D297353CC}">
              <c16:uniqueId val="{00000001-FC88-4442-B283-4D9459AEDF75}"/>
            </c:ext>
          </c:extLst>
        </c:ser>
        <c:ser>
          <c:idx val="2"/>
          <c:order val="2"/>
          <c:spPr>
            <a:ln w="38100" cmpd="sng" algn="ctr">
              <a:solidFill>
                <a:schemeClr val="accent3"/>
              </a:solidFill>
              <a:prstDash val="solid"/>
            </a:ln>
          </c:spPr>
          <c:marker>
            <c:symbol val="none"/>
          </c:marker>
          <c:val>
            <c:numRef>
              <c:f>Sheet1!$A$3:$L$3</c:f>
              <c:numCache>
                <c:formatCode>General</c:formatCode>
                <c:ptCount val="12"/>
                <c:pt idx="0">
                  <c:v>7458.9176930000021</c:v>
                </c:pt>
                <c:pt idx="1">
                  <c:v>7775.9940149999984</c:v>
                </c:pt>
                <c:pt idx="2">
                  <c:v>8354.4339599999967</c:v>
                </c:pt>
                <c:pt idx="3">
                  <c:v>9608.329340000002</c:v>
                </c:pt>
                <c:pt idx="4">
                  <c:v>9475.0287399999979</c:v>
                </c:pt>
                <c:pt idx="5">
                  <c:v>8927.1566270000003</c:v>
                </c:pt>
                <c:pt idx="6">
                  <c:v>9910.3313089999992</c:v>
                </c:pt>
                <c:pt idx="7">
                  <c:v>7814.5580830000008</c:v>
                </c:pt>
                <c:pt idx="8">
                  <c:v>6946.6310090000015</c:v>
                </c:pt>
                <c:pt idx="9">
                  <c:v>6157.2098780000006</c:v>
                </c:pt>
                <c:pt idx="10">
                  <c:v>4730.4750169999988</c:v>
                </c:pt>
                <c:pt idx="11">
                  <c:v>4363.9574199999988</c:v>
                </c:pt>
              </c:numCache>
            </c:numRef>
          </c:val>
          <c:smooth val="0"/>
          <c:extLst>
            <c:ext xmlns:c16="http://schemas.microsoft.com/office/drawing/2014/chart" uri="{C3380CC4-5D6E-409C-BE32-E72D297353CC}">
              <c16:uniqueId val="{00000002-FC88-4442-B283-4D9459AEDF75}"/>
            </c:ext>
          </c:extLst>
        </c:ser>
        <c:ser>
          <c:idx val="3"/>
          <c:order val="3"/>
          <c:spPr>
            <a:ln w="38100" cmpd="sng" algn="ctr">
              <a:solidFill>
                <a:schemeClr val="hlink"/>
              </a:solidFill>
              <a:prstDash val="solid"/>
            </a:ln>
          </c:spPr>
          <c:marker>
            <c:symbol val="none"/>
          </c:marker>
          <c:val>
            <c:numRef>
              <c:f>Sheet1!$A$4:$L$4</c:f>
              <c:numCache>
                <c:formatCode>General</c:formatCode>
                <c:ptCount val="12"/>
                <c:pt idx="0">
                  <c:v>3848.3767970000004</c:v>
                </c:pt>
                <c:pt idx="1">
                  <c:v>8906.681330999998</c:v>
                </c:pt>
                <c:pt idx="2">
                  <c:v>4353.6667739999984</c:v>
                </c:pt>
                <c:pt idx="3">
                  <c:v>4181.0664409999999</c:v>
                </c:pt>
                <c:pt idx="4">
                  <c:v>5006.7911109999986</c:v>
                </c:pt>
                <c:pt idx="5">
                  <c:v>3846.9117300000016</c:v>
                </c:pt>
                <c:pt idx="6">
                  <c:v>5799.3903950000013</c:v>
                </c:pt>
                <c:pt idx="7">
                  <c:v>6543.4643549999973</c:v>
                </c:pt>
                <c:pt idx="8">
                  <c:v>5563.4440649999997</c:v>
                </c:pt>
                <c:pt idx="9">
                  <c:v>4122</c:v>
                </c:pt>
                <c:pt idx="10">
                  <c:v>2986</c:v>
                </c:pt>
                <c:pt idx="11">
                  <c:v>3749</c:v>
                </c:pt>
              </c:numCache>
            </c:numRef>
          </c:val>
          <c:smooth val="0"/>
          <c:extLst>
            <c:ext xmlns:c16="http://schemas.microsoft.com/office/drawing/2014/chart" uri="{C3380CC4-5D6E-409C-BE32-E72D297353CC}">
              <c16:uniqueId val="{00000003-FC88-4442-B283-4D9459AEDF75}"/>
            </c:ext>
          </c:extLst>
        </c:ser>
        <c:ser>
          <c:idx val="4"/>
          <c:order val="4"/>
          <c:spPr>
            <a:ln w="76200" cmpd="sng" algn="ctr">
              <a:solidFill>
                <a:srgbClr val="969696"/>
              </a:solidFill>
              <a:prstDash val="dash"/>
            </a:ln>
          </c:spPr>
          <c:marker>
            <c:symbol val="none"/>
          </c:marker>
          <c:val>
            <c:numRef>
              <c:f>Sheet1!$A$5:$L$5</c:f>
              <c:numCache>
                <c:formatCode>General</c:formatCode>
                <c:ptCount val="12"/>
                <c:pt idx="0">
                  <c:v>6794.6321959999987</c:v>
                </c:pt>
                <c:pt idx="1">
                  <c:v>6238.7092259999999</c:v>
                </c:pt>
                <c:pt idx="2">
                  <c:v>7842.3938350000017</c:v>
                </c:pt>
                <c:pt idx="3">
                  <c:v>8251.7729899999995</c:v>
                </c:pt>
                <c:pt idx="4">
                  <c:v>8859.0943830000033</c:v>
                </c:pt>
                <c:pt idx="5">
                  <c:v>8670.4268550000033</c:v>
                </c:pt>
                <c:pt idx="6">
                  <c:v>8755.7963450000025</c:v>
                </c:pt>
                <c:pt idx="7">
                  <c:v>7069.7176290000034</c:v>
                </c:pt>
                <c:pt idx="8">
                  <c:v>6744.6410400000004</c:v>
                </c:pt>
                <c:pt idx="9">
                  <c:v>6399.7710919999981</c:v>
                </c:pt>
                <c:pt idx="10">
                  <c:v>5699.1312860000007</c:v>
                </c:pt>
              </c:numCache>
            </c:numRef>
          </c:val>
          <c:smooth val="0"/>
          <c:extLst>
            <c:ext xmlns:c16="http://schemas.microsoft.com/office/drawing/2014/chart" uri="{C3380CC4-5D6E-409C-BE32-E72D297353CC}">
              <c16:uniqueId val="{00000004-FC88-4442-B283-4D9459AEDF75}"/>
            </c:ext>
          </c:extLst>
        </c:ser>
        <c:dLbls>
          <c:showLegendKey val="0"/>
          <c:showVal val="0"/>
          <c:showCatName val="0"/>
          <c:showSerName val="0"/>
          <c:showPercent val="0"/>
          <c:showBubbleSize val="0"/>
        </c:dLbls>
        <c:smooth val="0"/>
        <c:axId val="954929455"/>
        <c:axId val="1"/>
      </c:lineChart>
      <c:catAx>
        <c:axId val="95492945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1500"/>
          <c:min val="2000"/>
        </c:scaling>
        <c:delete val="0"/>
        <c:axPos val="l"/>
        <c:majorGridlines>
          <c:spPr>
            <a:ln>
              <a:noFill/>
            </a:ln>
          </c:spPr>
        </c:majorGridlines>
        <c:numFmt formatCode="General" sourceLinked="1"/>
        <c:majorTickMark val="out"/>
        <c:minorTickMark val="none"/>
        <c:tickLblPos val="none"/>
        <c:spPr>
          <a:ln w="9525" cmpd="sng" algn="ctr">
            <a:solidFill>
              <a:schemeClr val="tx1"/>
            </a:solidFill>
            <a:prstDash val="solid"/>
          </a:ln>
        </c:spPr>
        <c:txPr>
          <a:bodyPr wrap="none"/>
          <a:lstStyle/>
          <a:p>
            <a:pPr>
              <a:defRPr sz="1000" b="1" kern="1200">
                <a:latin typeface="+mn-lt"/>
                <a:ea typeface="+mn-ea"/>
                <a:cs typeface="+mn-cs"/>
                <a:sym typeface="+mn-lt"/>
              </a:defRPr>
            </a:pPr>
            <a:endParaRPr lang="en-US"/>
          </a:p>
        </c:txPr>
        <c:crossAx val="954929455"/>
        <c:crosses val="min"/>
        <c:crossBetween val="midCat"/>
        <c:majorUnit val="500"/>
      </c:valAx>
    </c:plotArea>
    <c:plotVisOnly val="0"/>
    <c:dispBlanksAs val="gap"/>
    <c:showDLblsOverMax val="1"/>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6312849162011177E-2"/>
          <c:y val="5.128205128205128E-2"/>
          <c:w val="0.92737430167597767"/>
          <c:h val="0.8974358974358974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14874.013199999994</c:v>
                </c:pt>
              </c:numCache>
            </c:numRef>
          </c:val>
          <c:extLst>
            <c:ext xmlns:c16="http://schemas.microsoft.com/office/drawing/2014/chart" uri="{C3380CC4-5D6E-409C-BE32-E72D297353CC}">
              <c16:uniqueId val="{00000000-A033-4A8A-BC4D-8CA65532E61D}"/>
            </c:ext>
          </c:extLst>
        </c:ser>
        <c:ser>
          <c:idx val="1"/>
          <c:order val="1"/>
          <c:spPr>
            <a:solidFill>
              <a:schemeClr val="accent2"/>
            </a:solidFill>
            <a:ln>
              <a:noFill/>
            </a:ln>
          </c:spPr>
          <c:invertIfNegative val="0"/>
          <c:val>
            <c:numRef>
              <c:f>Sheet1!$A$2</c:f>
              <c:numCache>
                <c:formatCode>General</c:formatCode>
                <c:ptCount val="1"/>
                <c:pt idx="0">
                  <c:v>12741.870947999994</c:v>
                </c:pt>
              </c:numCache>
            </c:numRef>
          </c:val>
          <c:extLst>
            <c:ext xmlns:c16="http://schemas.microsoft.com/office/drawing/2014/chart" uri="{C3380CC4-5D6E-409C-BE32-E72D297353CC}">
              <c16:uniqueId val="{00000001-A033-4A8A-BC4D-8CA65532E61D}"/>
            </c:ext>
          </c:extLst>
        </c:ser>
        <c:ser>
          <c:idx val="2"/>
          <c:order val="2"/>
          <c:spPr>
            <a:solidFill>
              <a:schemeClr val="accent3"/>
            </a:solidFill>
            <a:ln>
              <a:noFill/>
            </a:ln>
          </c:spPr>
          <c:invertIfNegative val="0"/>
          <c:val>
            <c:numRef>
              <c:f>Sheet1!$A$3</c:f>
              <c:numCache>
                <c:formatCode>General</c:formatCode>
                <c:ptCount val="1"/>
                <c:pt idx="0">
                  <c:v>13279.083810999997</c:v>
                </c:pt>
              </c:numCache>
            </c:numRef>
          </c:val>
          <c:extLst>
            <c:ext xmlns:c16="http://schemas.microsoft.com/office/drawing/2014/chart" uri="{C3380CC4-5D6E-409C-BE32-E72D297353CC}">
              <c16:uniqueId val="{00000002-A033-4A8A-BC4D-8CA65532E61D}"/>
            </c:ext>
          </c:extLst>
        </c:ser>
        <c:ser>
          <c:idx val="3"/>
          <c:order val="3"/>
          <c:spPr>
            <a:solidFill>
              <a:schemeClr val="accent4"/>
            </a:solidFill>
            <a:ln>
              <a:noFill/>
            </a:ln>
          </c:spPr>
          <c:invertIfNegative val="0"/>
          <c:val>
            <c:numRef>
              <c:f>Sheet1!$A$4</c:f>
              <c:numCache>
                <c:formatCode>General</c:formatCode>
                <c:ptCount val="1"/>
                <c:pt idx="0">
                  <c:v>7816.9054750000005</c:v>
                </c:pt>
              </c:numCache>
            </c:numRef>
          </c:val>
          <c:extLst>
            <c:ext xmlns:c16="http://schemas.microsoft.com/office/drawing/2014/chart" uri="{C3380CC4-5D6E-409C-BE32-E72D297353CC}">
              <c16:uniqueId val="{00000003-A033-4A8A-BC4D-8CA65532E61D}"/>
            </c:ext>
          </c:extLst>
        </c:ser>
        <c:ser>
          <c:idx val="4"/>
          <c:order val="4"/>
          <c:spPr>
            <a:solidFill>
              <a:srgbClr val="007770"/>
            </a:solidFill>
            <a:ln>
              <a:noFill/>
            </a:ln>
          </c:spPr>
          <c:invertIfNegative val="0"/>
          <c:val>
            <c:numRef>
              <c:f>Sheet1!$A$5</c:f>
              <c:numCache>
                <c:formatCode>General</c:formatCode>
                <c:ptCount val="1"/>
                <c:pt idx="0">
                  <c:v>9656.1971020000019</c:v>
                </c:pt>
              </c:numCache>
            </c:numRef>
          </c:val>
          <c:extLst>
            <c:ext xmlns:c16="http://schemas.microsoft.com/office/drawing/2014/chart" uri="{C3380CC4-5D6E-409C-BE32-E72D297353CC}">
              <c16:uniqueId val="{00000004-A033-4A8A-BC4D-8CA65532E61D}"/>
            </c:ext>
          </c:extLst>
        </c:ser>
        <c:dLbls>
          <c:showLegendKey val="0"/>
          <c:showVal val="0"/>
          <c:showCatName val="0"/>
          <c:showSerName val="0"/>
          <c:showPercent val="0"/>
          <c:showBubbleSize val="0"/>
        </c:dLbls>
        <c:gapWidth val="80"/>
        <c:axId val="1629990111"/>
        <c:axId val="1"/>
      </c:barChart>
      <c:catAx>
        <c:axId val="1629990111"/>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4874.013199999994"/>
          <c:min val="0"/>
        </c:scaling>
        <c:delete val="1"/>
        <c:axPos val="l"/>
        <c:numFmt formatCode="General" sourceLinked="1"/>
        <c:majorTickMark val="out"/>
        <c:minorTickMark val="none"/>
        <c:tickLblPos val="nextTo"/>
        <c:crossAx val="1629990111"/>
        <c:crosses val="min"/>
        <c:crossBetween val="between"/>
      </c:valAx>
    </c:plotArea>
    <c:plotVisOnly val="0"/>
    <c:dispBlanksAs val="gap"/>
    <c:showDLblsOverMax val="1"/>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4505640345056404E-2"/>
          <c:y val="0.16375198728139906"/>
          <c:w val="0.93098871930988725"/>
          <c:h val="0.72337042925278217"/>
        </c:manualLayout>
      </c:layout>
      <c:barChart>
        <c:barDir val="col"/>
        <c:grouping val="clustered"/>
        <c:varyColors val="0"/>
        <c:ser>
          <c:idx val="0"/>
          <c:order val="0"/>
          <c:spPr>
            <a:solidFill>
              <a:schemeClr val="accent1"/>
            </a:solidFill>
            <a:ln>
              <a:noFill/>
            </a:ln>
          </c:spPr>
          <c:invertIfNegative val="0"/>
          <c:dLbls>
            <c:dLbl>
              <c:idx val="0"/>
              <c:layout>
                <c:manualLayout>
                  <c:x val="0"/>
                  <c:y val="-0.41255961844197137"/>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464-4D15-B8A4-A1B647BD77E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c:f>
              <c:numCache>
                <c:formatCode>General</c:formatCode>
                <c:ptCount val="1"/>
                <c:pt idx="0">
                  <c:v>414.25131499999981</c:v>
                </c:pt>
              </c:numCache>
            </c:numRef>
          </c:val>
          <c:extLst>
            <c:ext xmlns:c16="http://schemas.microsoft.com/office/drawing/2014/chart" uri="{C3380CC4-5D6E-409C-BE32-E72D297353CC}">
              <c16:uniqueId val="{00000001-6464-4D15-B8A4-A1B647BD77E9}"/>
            </c:ext>
          </c:extLst>
        </c:ser>
        <c:ser>
          <c:idx val="1"/>
          <c:order val="1"/>
          <c:spPr>
            <a:solidFill>
              <a:schemeClr val="accent2"/>
            </a:solidFill>
            <a:ln>
              <a:noFill/>
            </a:ln>
          </c:spPr>
          <c:invertIfNegative val="0"/>
          <c:dLbls>
            <c:dLbl>
              <c:idx val="0"/>
              <c:layout>
                <c:manualLayout>
                  <c:x val="0"/>
                  <c:y val="-0.37917329093799684"/>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464-4D15-B8A4-A1B647BD77E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c:f>
              <c:numCache>
                <c:formatCode>General</c:formatCode>
                <c:ptCount val="1"/>
                <c:pt idx="0">
                  <c:v>376.10761500000001</c:v>
                </c:pt>
              </c:numCache>
            </c:numRef>
          </c:val>
          <c:extLst>
            <c:ext xmlns:c16="http://schemas.microsoft.com/office/drawing/2014/chart" uri="{C3380CC4-5D6E-409C-BE32-E72D297353CC}">
              <c16:uniqueId val="{00000003-6464-4D15-B8A4-A1B647BD77E9}"/>
            </c:ext>
          </c:extLst>
        </c:ser>
        <c:ser>
          <c:idx val="2"/>
          <c:order val="2"/>
          <c:spPr>
            <a:solidFill>
              <a:schemeClr val="accent3"/>
            </a:solidFill>
            <a:ln>
              <a:noFill/>
            </a:ln>
          </c:spPr>
          <c:invertIfNegative val="0"/>
          <c:dLbls>
            <c:dLbl>
              <c:idx val="0"/>
              <c:layout>
                <c:manualLayout>
                  <c:x val="0"/>
                  <c:y val="-0.24721780604133545"/>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464-4D15-B8A4-A1B647BD77E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c:f>
              <c:numCache>
                <c:formatCode>General</c:formatCode>
                <c:ptCount val="1"/>
                <c:pt idx="0">
                  <c:v>225.55303000000004</c:v>
                </c:pt>
              </c:numCache>
            </c:numRef>
          </c:val>
          <c:extLst>
            <c:ext xmlns:c16="http://schemas.microsoft.com/office/drawing/2014/chart" uri="{C3380CC4-5D6E-409C-BE32-E72D297353CC}">
              <c16:uniqueId val="{00000005-6464-4D15-B8A4-A1B647BD77E9}"/>
            </c:ext>
          </c:extLst>
        </c:ser>
        <c:ser>
          <c:idx val="3"/>
          <c:order val="3"/>
          <c:spPr>
            <a:solidFill>
              <a:schemeClr val="accent4"/>
            </a:solidFill>
            <a:ln>
              <a:noFill/>
            </a:ln>
          </c:spPr>
          <c:invertIfNegative val="0"/>
          <c:dLbls>
            <c:dLbl>
              <c:idx val="0"/>
              <c:layout>
                <c:manualLayout>
                  <c:x val="0"/>
                  <c:y val="-0.37201907790143085"/>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6464-4D15-B8A4-A1B647BD77E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c:f>
              <c:numCache>
                <c:formatCode>General</c:formatCode>
                <c:ptCount val="1"/>
                <c:pt idx="0">
                  <c:v>367.21267400000005</c:v>
                </c:pt>
              </c:numCache>
            </c:numRef>
          </c:val>
          <c:extLst>
            <c:ext xmlns:c16="http://schemas.microsoft.com/office/drawing/2014/chart" uri="{C3380CC4-5D6E-409C-BE32-E72D297353CC}">
              <c16:uniqueId val="{00000007-6464-4D15-B8A4-A1B647BD77E9}"/>
            </c:ext>
          </c:extLst>
        </c:ser>
        <c:ser>
          <c:idx val="4"/>
          <c:order val="4"/>
          <c:spPr>
            <a:solidFill>
              <a:srgbClr val="007770"/>
            </a:solidFill>
            <a:ln>
              <a:noFill/>
            </a:ln>
          </c:spPr>
          <c:invertIfNegative val="0"/>
          <c:dLbls>
            <c:dLbl>
              <c:idx val="0"/>
              <c:layout>
                <c:manualLayout>
                  <c:x val="0"/>
                  <c:y val="-0.30683624801271858"/>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6464-4D15-B8A4-A1B647BD77E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c:f>
              <c:numCache>
                <c:formatCode>General</c:formatCode>
                <c:ptCount val="1"/>
                <c:pt idx="0">
                  <c:v>294.30207700000005</c:v>
                </c:pt>
              </c:numCache>
            </c:numRef>
          </c:val>
          <c:extLst>
            <c:ext xmlns:c16="http://schemas.microsoft.com/office/drawing/2014/chart" uri="{C3380CC4-5D6E-409C-BE32-E72D297353CC}">
              <c16:uniqueId val="{00000009-6464-4D15-B8A4-A1B647BD77E9}"/>
            </c:ext>
          </c:extLst>
        </c:ser>
        <c:dLbls>
          <c:showLegendKey val="0"/>
          <c:showVal val="0"/>
          <c:showCatName val="0"/>
          <c:showSerName val="0"/>
          <c:showPercent val="0"/>
          <c:showBubbleSize val="0"/>
        </c:dLbls>
        <c:gapWidth val="115"/>
        <c:axId val="1606680095"/>
        <c:axId val="1"/>
      </c:barChart>
      <c:catAx>
        <c:axId val="160668009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414.25131499999981"/>
          <c:min val="0"/>
        </c:scaling>
        <c:delete val="1"/>
        <c:axPos val="l"/>
        <c:numFmt formatCode="General" sourceLinked="1"/>
        <c:majorTickMark val="out"/>
        <c:minorTickMark val="none"/>
        <c:tickLblPos val="nextTo"/>
        <c:crossAx val="1606680095"/>
        <c:crosses val="min"/>
        <c:crossBetween val="between"/>
      </c:valAx>
    </c:plotArea>
    <c:plotVisOnly val="0"/>
    <c:dispBlanksAs val="gap"/>
    <c:showDLblsOverMax val="1"/>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128205128205128E-2"/>
          <c:w val="0.92301998519615103"/>
          <c:h val="0.8974358974358974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1668.9563800000001</c:v>
                </c:pt>
              </c:numCache>
            </c:numRef>
          </c:val>
          <c:extLst>
            <c:ext xmlns:c16="http://schemas.microsoft.com/office/drawing/2014/chart" uri="{C3380CC4-5D6E-409C-BE32-E72D297353CC}">
              <c16:uniqueId val="{00000000-6865-4737-A15F-686BEF2D6B14}"/>
            </c:ext>
          </c:extLst>
        </c:ser>
        <c:ser>
          <c:idx val="1"/>
          <c:order val="1"/>
          <c:spPr>
            <a:solidFill>
              <a:schemeClr val="accent2"/>
            </a:solidFill>
            <a:ln>
              <a:noFill/>
            </a:ln>
          </c:spPr>
          <c:invertIfNegative val="0"/>
          <c:val>
            <c:numRef>
              <c:f>Sheet1!$A$2</c:f>
              <c:numCache>
                <c:formatCode>General</c:formatCode>
                <c:ptCount val="1"/>
                <c:pt idx="0">
                  <c:v>1732.9371549999998</c:v>
                </c:pt>
              </c:numCache>
            </c:numRef>
          </c:val>
          <c:extLst>
            <c:ext xmlns:c16="http://schemas.microsoft.com/office/drawing/2014/chart" uri="{C3380CC4-5D6E-409C-BE32-E72D297353CC}">
              <c16:uniqueId val="{00000001-6865-4737-A15F-686BEF2D6B14}"/>
            </c:ext>
          </c:extLst>
        </c:ser>
        <c:ser>
          <c:idx val="2"/>
          <c:order val="2"/>
          <c:spPr>
            <a:solidFill>
              <a:schemeClr val="accent3"/>
            </a:solidFill>
            <a:ln>
              <a:noFill/>
            </a:ln>
          </c:spPr>
          <c:invertIfNegative val="0"/>
          <c:val>
            <c:numRef>
              <c:f>Sheet1!$A$3</c:f>
              <c:numCache>
                <c:formatCode>General</c:formatCode>
                <c:ptCount val="1"/>
                <c:pt idx="0">
                  <c:v>1828.476885</c:v>
                </c:pt>
              </c:numCache>
            </c:numRef>
          </c:val>
          <c:extLst>
            <c:ext xmlns:c16="http://schemas.microsoft.com/office/drawing/2014/chart" uri="{C3380CC4-5D6E-409C-BE32-E72D297353CC}">
              <c16:uniqueId val="{00000002-6865-4737-A15F-686BEF2D6B14}"/>
            </c:ext>
          </c:extLst>
        </c:ser>
        <c:ser>
          <c:idx val="3"/>
          <c:order val="3"/>
          <c:spPr>
            <a:solidFill>
              <a:schemeClr val="accent4"/>
            </a:solidFill>
            <a:ln>
              <a:noFill/>
            </a:ln>
          </c:spPr>
          <c:invertIfNegative val="0"/>
          <c:val>
            <c:numRef>
              <c:f>Sheet1!$A$4</c:f>
              <c:numCache>
                <c:formatCode>General</c:formatCode>
                <c:ptCount val="1"/>
                <c:pt idx="0">
                  <c:v>1334.6976300000001</c:v>
                </c:pt>
              </c:numCache>
            </c:numRef>
          </c:val>
          <c:extLst>
            <c:ext xmlns:c16="http://schemas.microsoft.com/office/drawing/2014/chart" uri="{C3380CC4-5D6E-409C-BE32-E72D297353CC}">
              <c16:uniqueId val="{00000003-6865-4737-A15F-686BEF2D6B14}"/>
            </c:ext>
          </c:extLst>
        </c:ser>
        <c:ser>
          <c:idx val="4"/>
          <c:order val="4"/>
          <c:spPr>
            <a:solidFill>
              <a:srgbClr val="007770"/>
            </a:solidFill>
            <a:ln>
              <a:noFill/>
            </a:ln>
          </c:spPr>
          <c:invertIfNegative val="0"/>
          <c:val>
            <c:numRef>
              <c:f>Sheet1!$A$5</c:f>
              <c:numCache>
                <c:formatCode>General</c:formatCode>
                <c:ptCount val="1"/>
                <c:pt idx="0">
                  <c:v>1250.0782589999999</c:v>
                </c:pt>
              </c:numCache>
            </c:numRef>
          </c:val>
          <c:extLst>
            <c:ext xmlns:c16="http://schemas.microsoft.com/office/drawing/2014/chart" uri="{C3380CC4-5D6E-409C-BE32-E72D297353CC}">
              <c16:uniqueId val="{00000004-6865-4737-A15F-686BEF2D6B14}"/>
            </c:ext>
          </c:extLst>
        </c:ser>
        <c:dLbls>
          <c:showLegendKey val="0"/>
          <c:showVal val="0"/>
          <c:showCatName val="0"/>
          <c:showSerName val="0"/>
          <c:showPercent val="0"/>
          <c:showBubbleSize val="0"/>
        </c:dLbls>
        <c:gapWidth val="80"/>
        <c:axId val="1731559663"/>
        <c:axId val="1"/>
      </c:barChart>
      <c:catAx>
        <c:axId val="1731559663"/>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828.476885"/>
          <c:min val="0"/>
        </c:scaling>
        <c:delete val="1"/>
        <c:axPos val="l"/>
        <c:numFmt formatCode="General" sourceLinked="1"/>
        <c:majorTickMark val="out"/>
        <c:minorTickMark val="none"/>
        <c:tickLblPos val="nextTo"/>
        <c:crossAx val="1731559663"/>
        <c:crosses val="min"/>
        <c:crossBetween val="between"/>
      </c:valAx>
    </c:plotArea>
    <c:plotVisOnly val="0"/>
    <c:dispBlanksAs val="gap"/>
    <c:showDLblsOverMax val="1"/>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5913978494623658E-2"/>
          <c:w val="0.92301998519615103"/>
          <c:h val="0.888172043010752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8868.8109909999985</c:v>
                </c:pt>
              </c:numCache>
            </c:numRef>
          </c:val>
          <c:extLst>
            <c:ext xmlns:c16="http://schemas.microsoft.com/office/drawing/2014/chart" uri="{C3380CC4-5D6E-409C-BE32-E72D297353CC}">
              <c16:uniqueId val="{00000000-156E-4020-B033-1149C799FBAF}"/>
            </c:ext>
          </c:extLst>
        </c:ser>
        <c:ser>
          <c:idx val="1"/>
          <c:order val="1"/>
          <c:spPr>
            <a:solidFill>
              <a:schemeClr val="accent2"/>
            </a:solidFill>
            <a:ln>
              <a:noFill/>
            </a:ln>
          </c:spPr>
          <c:invertIfNegative val="0"/>
          <c:val>
            <c:numRef>
              <c:f>Sheet1!$A$2</c:f>
              <c:numCache>
                <c:formatCode>General</c:formatCode>
                <c:ptCount val="1"/>
                <c:pt idx="0">
                  <c:v>9314.1996929999968</c:v>
                </c:pt>
              </c:numCache>
            </c:numRef>
          </c:val>
          <c:extLst>
            <c:ext xmlns:c16="http://schemas.microsoft.com/office/drawing/2014/chart" uri="{C3380CC4-5D6E-409C-BE32-E72D297353CC}">
              <c16:uniqueId val="{00000001-156E-4020-B033-1149C799FBAF}"/>
            </c:ext>
          </c:extLst>
        </c:ser>
        <c:ser>
          <c:idx val="2"/>
          <c:order val="2"/>
          <c:spPr>
            <a:solidFill>
              <a:schemeClr val="accent3"/>
            </a:solidFill>
            <a:ln>
              <a:noFill/>
            </a:ln>
          </c:spPr>
          <c:invertIfNegative val="0"/>
          <c:val>
            <c:numRef>
              <c:f>Sheet1!$A$3</c:f>
              <c:numCache>
                <c:formatCode>General</c:formatCode>
                <c:ptCount val="1"/>
                <c:pt idx="0">
                  <c:v>9367.1721809999999</c:v>
                </c:pt>
              </c:numCache>
            </c:numRef>
          </c:val>
          <c:extLst>
            <c:ext xmlns:c16="http://schemas.microsoft.com/office/drawing/2014/chart" uri="{C3380CC4-5D6E-409C-BE32-E72D297353CC}">
              <c16:uniqueId val="{00000002-156E-4020-B033-1149C799FBAF}"/>
            </c:ext>
          </c:extLst>
        </c:ser>
        <c:ser>
          <c:idx val="3"/>
          <c:order val="3"/>
          <c:spPr>
            <a:solidFill>
              <a:schemeClr val="accent4"/>
            </a:solidFill>
            <a:ln>
              <a:noFill/>
            </a:ln>
          </c:spPr>
          <c:invertIfNegative val="0"/>
          <c:val>
            <c:numRef>
              <c:f>Sheet1!$A$4</c:f>
              <c:numCache>
                <c:formatCode>General</c:formatCode>
                <c:ptCount val="1"/>
                <c:pt idx="0">
                  <c:v>7804.9916329999969</c:v>
                </c:pt>
              </c:numCache>
            </c:numRef>
          </c:val>
          <c:extLst>
            <c:ext xmlns:c16="http://schemas.microsoft.com/office/drawing/2014/chart" uri="{C3380CC4-5D6E-409C-BE32-E72D297353CC}">
              <c16:uniqueId val="{00000003-156E-4020-B033-1149C799FBAF}"/>
            </c:ext>
          </c:extLst>
        </c:ser>
        <c:ser>
          <c:idx val="4"/>
          <c:order val="4"/>
          <c:spPr>
            <a:solidFill>
              <a:srgbClr val="007770"/>
            </a:solidFill>
            <a:ln>
              <a:noFill/>
            </a:ln>
          </c:spPr>
          <c:invertIfNegative val="0"/>
          <c:val>
            <c:numRef>
              <c:f>Sheet1!$A$5</c:f>
              <c:numCache>
                <c:formatCode>General</c:formatCode>
                <c:ptCount val="1"/>
                <c:pt idx="0">
                  <c:v>10856.537950000009</c:v>
                </c:pt>
              </c:numCache>
            </c:numRef>
          </c:val>
          <c:extLst>
            <c:ext xmlns:c16="http://schemas.microsoft.com/office/drawing/2014/chart" uri="{C3380CC4-5D6E-409C-BE32-E72D297353CC}">
              <c16:uniqueId val="{00000004-156E-4020-B033-1149C799FBAF}"/>
            </c:ext>
          </c:extLst>
        </c:ser>
        <c:dLbls>
          <c:showLegendKey val="0"/>
          <c:showVal val="0"/>
          <c:showCatName val="0"/>
          <c:showSerName val="0"/>
          <c:showPercent val="0"/>
          <c:showBubbleSize val="0"/>
        </c:dLbls>
        <c:gapWidth val="80"/>
        <c:axId val="1473101599"/>
        <c:axId val="1"/>
      </c:barChart>
      <c:catAx>
        <c:axId val="147310159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856.537950000009"/>
          <c:min val="0"/>
        </c:scaling>
        <c:delete val="1"/>
        <c:axPos val="l"/>
        <c:numFmt formatCode="General" sourceLinked="1"/>
        <c:majorTickMark val="out"/>
        <c:minorTickMark val="none"/>
        <c:tickLblPos val="nextTo"/>
        <c:crossAx val="1473101599"/>
        <c:crosses val="min"/>
        <c:crossBetween val="between"/>
      </c:valAx>
    </c:plotArea>
    <c:plotVisOnly val="0"/>
    <c:dispBlanksAs val="gap"/>
    <c:showDLblsOverMax val="1"/>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4922766957689727E-2"/>
          <c:y val="3.4922766957689727E-2"/>
          <c:w val="0.9301544660846206"/>
          <c:h val="0.9301544660846206"/>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5867-4020-B9F3-11FFEBACB94A}"/>
              </c:ext>
            </c:extLst>
          </c:dPt>
          <c:dPt>
            <c:idx val="1"/>
            <c:bubble3D val="0"/>
            <c:spPr>
              <a:solidFill>
                <a:schemeClr val="accent2"/>
              </a:solidFill>
              <a:ln>
                <a:noFill/>
              </a:ln>
            </c:spPr>
            <c:extLst>
              <c:ext xmlns:c16="http://schemas.microsoft.com/office/drawing/2014/chart" uri="{C3380CC4-5D6E-409C-BE32-E72D297353CC}">
                <c16:uniqueId val="{00000001-5867-4020-B9F3-11FFEBACB94A}"/>
              </c:ext>
            </c:extLst>
          </c:dPt>
          <c:dPt>
            <c:idx val="2"/>
            <c:bubble3D val="0"/>
            <c:spPr>
              <a:solidFill>
                <a:schemeClr val="accent3"/>
              </a:solidFill>
              <a:ln>
                <a:noFill/>
              </a:ln>
            </c:spPr>
            <c:extLst>
              <c:ext xmlns:c16="http://schemas.microsoft.com/office/drawing/2014/chart" uri="{C3380CC4-5D6E-409C-BE32-E72D297353CC}">
                <c16:uniqueId val="{00000002-5867-4020-B9F3-11FFEBACB94A}"/>
              </c:ext>
            </c:extLst>
          </c:dPt>
          <c:dPt>
            <c:idx val="3"/>
            <c:bubble3D val="0"/>
            <c:spPr>
              <a:solidFill>
                <a:schemeClr val="accent4"/>
              </a:solidFill>
              <a:ln>
                <a:noFill/>
              </a:ln>
            </c:spPr>
            <c:extLst>
              <c:ext xmlns:c16="http://schemas.microsoft.com/office/drawing/2014/chart" uri="{C3380CC4-5D6E-409C-BE32-E72D297353CC}">
                <c16:uniqueId val="{00000003-5867-4020-B9F3-11FFEBACB94A}"/>
              </c:ext>
            </c:extLst>
          </c:dPt>
          <c:dPt>
            <c:idx val="4"/>
            <c:bubble3D val="0"/>
            <c:spPr>
              <a:solidFill>
                <a:schemeClr val="accent5"/>
              </a:solidFill>
              <a:ln>
                <a:noFill/>
              </a:ln>
            </c:spPr>
            <c:extLst>
              <c:ext xmlns:c16="http://schemas.microsoft.com/office/drawing/2014/chart" uri="{C3380CC4-5D6E-409C-BE32-E72D297353CC}">
                <c16:uniqueId val="{00000004-5867-4020-B9F3-11FFEBACB94A}"/>
              </c:ext>
            </c:extLst>
          </c:dPt>
          <c:dPt>
            <c:idx val="5"/>
            <c:bubble3D val="0"/>
            <c:spPr>
              <a:solidFill>
                <a:schemeClr val="accent6"/>
              </a:solidFill>
              <a:ln>
                <a:noFill/>
              </a:ln>
            </c:spPr>
            <c:extLst>
              <c:ext xmlns:c16="http://schemas.microsoft.com/office/drawing/2014/chart" uri="{C3380CC4-5D6E-409C-BE32-E72D297353CC}">
                <c16:uniqueId val="{00000005-5867-4020-B9F3-11FFEBACB94A}"/>
              </c:ext>
            </c:extLst>
          </c:dPt>
          <c:val>
            <c:numRef>
              <c:f>Sheet1!$A$1:$A$6</c:f>
              <c:numCache>
                <c:formatCode>General</c:formatCode>
                <c:ptCount val="6"/>
                <c:pt idx="0">
                  <c:v>0.66470926807803488</c:v>
                </c:pt>
                <c:pt idx="1">
                  <c:v>50.744965736359774</c:v>
                </c:pt>
                <c:pt idx="2">
                  <c:v>22.325793376474589</c:v>
                </c:pt>
                <c:pt idx="3">
                  <c:v>0.33235463403901744</c:v>
                </c:pt>
                <c:pt idx="4">
                  <c:v>0.76592636117173574</c:v>
                </c:pt>
                <c:pt idx="5">
                  <c:v>25.166250623876856</c:v>
                </c:pt>
              </c:numCache>
            </c:numRef>
          </c:val>
          <c:extLst>
            <c:ext xmlns:c16="http://schemas.microsoft.com/office/drawing/2014/chart" uri="{C3380CC4-5D6E-409C-BE32-E72D297353CC}">
              <c16:uniqueId val="{00000006-5867-4020-B9F3-11FFEBACB94A}"/>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329504666188083E-2"/>
          <c:y val="3.7329504666188083E-2"/>
          <c:w val="0.92534099066762387"/>
          <c:h val="0.92534099066762387"/>
        </c:manualLayout>
      </c:layout>
      <c:doughnutChart>
        <c:varyColors val="0"/>
        <c:ser>
          <c:idx val="0"/>
          <c:order val="0"/>
          <c:dPt>
            <c:idx val="0"/>
            <c:bubble3D val="0"/>
            <c:spPr>
              <a:solidFill>
                <a:srgbClr val="364D6E"/>
              </a:solidFill>
              <a:ln>
                <a:noFill/>
              </a:ln>
            </c:spPr>
            <c:extLst>
              <c:ext xmlns:c16="http://schemas.microsoft.com/office/drawing/2014/chart" uri="{C3380CC4-5D6E-409C-BE32-E72D297353CC}">
                <c16:uniqueId val="{00000000-6418-4110-A230-5A90C1143E3C}"/>
              </c:ext>
            </c:extLst>
          </c:dPt>
          <c:dPt>
            <c:idx val="1"/>
            <c:bubble3D val="0"/>
            <c:spPr>
              <a:solidFill>
                <a:schemeClr val="accent2"/>
              </a:solidFill>
              <a:ln>
                <a:noFill/>
              </a:ln>
            </c:spPr>
            <c:extLst>
              <c:ext xmlns:c16="http://schemas.microsoft.com/office/drawing/2014/chart" uri="{C3380CC4-5D6E-409C-BE32-E72D297353CC}">
                <c16:uniqueId val="{00000001-6418-4110-A230-5A90C1143E3C}"/>
              </c:ext>
            </c:extLst>
          </c:dPt>
          <c:dPt>
            <c:idx val="2"/>
            <c:bubble3D val="0"/>
            <c:spPr>
              <a:solidFill>
                <a:srgbClr val="007770"/>
              </a:solidFill>
              <a:ln>
                <a:noFill/>
              </a:ln>
            </c:spPr>
            <c:extLst>
              <c:ext xmlns:c16="http://schemas.microsoft.com/office/drawing/2014/chart" uri="{C3380CC4-5D6E-409C-BE32-E72D297353CC}">
                <c16:uniqueId val="{00000002-6418-4110-A230-5A90C1143E3C}"/>
              </c:ext>
            </c:extLst>
          </c:dPt>
          <c:dPt>
            <c:idx val="3"/>
            <c:bubble3D val="0"/>
            <c:spPr>
              <a:solidFill>
                <a:schemeClr val="accent4"/>
              </a:solidFill>
              <a:ln>
                <a:noFill/>
              </a:ln>
            </c:spPr>
            <c:extLst>
              <c:ext xmlns:c16="http://schemas.microsoft.com/office/drawing/2014/chart" uri="{C3380CC4-5D6E-409C-BE32-E72D297353CC}">
                <c16:uniqueId val="{00000003-6418-4110-A230-5A90C1143E3C}"/>
              </c:ext>
            </c:extLst>
          </c:dPt>
          <c:dPt>
            <c:idx val="4"/>
            <c:bubble3D val="0"/>
            <c:spPr>
              <a:solidFill>
                <a:schemeClr val="accent5"/>
              </a:solidFill>
              <a:ln>
                <a:noFill/>
              </a:ln>
            </c:spPr>
            <c:extLst>
              <c:ext xmlns:c16="http://schemas.microsoft.com/office/drawing/2014/chart" uri="{C3380CC4-5D6E-409C-BE32-E72D297353CC}">
                <c16:uniqueId val="{00000004-6418-4110-A230-5A90C1143E3C}"/>
              </c:ext>
            </c:extLst>
          </c:dPt>
          <c:val>
            <c:numRef>
              <c:f>Sheet1!$A$1:$A$5</c:f>
              <c:numCache>
                <c:formatCode>General</c:formatCode>
                <c:ptCount val="5"/>
                <c:pt idx="0">
                  <c:v>3.4864161845300425</c:v>
                </c:pt>
                <c:pt idx="1">
                  <c:v>49.733909119141273</c:v>
                </c:pt>
                <c:pt idx="2">
                  <c:v>43.969386093871258</c:v>
                </c:pt>
                <c:pt idx="3">
                  <c:v>0.40604564473461996</c:v>
                </c:pt>
                <c:pt idx="4">
                  <c:v>2.4042429577228299</c:v>
                </c:pt>
              </c:numCache>
            </c:numRef>
          </c:val>
          <c:extLst>
            <c:ext xmlns:c16="http://schemas.microsoft.com/office/drawing/2014/chart" uri="{C3380CC4-5D6E-409C-BE32-E72D297353CC}">
              <c16:uniqueId val="{00000005-6418-4110-A230-5A90C1143E3C}"/>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6490066225165563E-2"/>
          <c:y val="2.6490066225165563E-2"/>
          <c:w val="0.94701986754966883"/>
          <c:h val="0.94701986754966883"/>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CCB0-4CF5-A131-394FB46E23D2}"/>
              </c:ext>
            </c:extLst>
          </c:dPt>
          <c:dPt>
            <c:idx val="1"/>
            <c:bubble3D val="0"/>
            <c:spPr>
              <a:solidFill>
                <a:srgbClr val="364D6E"/>
              </a:solidFill>
              <a:ln>
                <a:noFill/>
              </a:ln>
            </c:spPr>
            <c:extLst>
              <c:ext xmlns:c16="http://schemas.microsoft.com/office/drawing/2014/chart" uri="{C3380CC4-5D6E-409C-BE32-E72D297353CC}">
                <c16:uniqueId val="{00000001-CCB0-4CF5-A131-394FB46E23D2}"/>
              </c:ext>
            </c:extLst>
          </c:dPt>
          <c:dPt>
            <c:idx val="2"/>
            <c:bubble3D val="0"/>
            <c:spPr>
              <a:solidFill>
                <a:schemeClr val="accent3"/>
              </a:solidFill>
              <a:ln>
                <a:noFill/>
              </a:ln>
            </c:spPr>
            <c:extLst>
              <c:ext xmlns:c16="http://schemas.microsoft.com/office/drawing/2014/chart" uri="{C3380CC4-5D6E-409C-BE32-E72D297353CC}">
                <c16:uniqueId val="{00000002-CCB0-4CF5-A131-394FB46E23D2}"/>
              </c:ext>
            </c:extLst>
          </c:dPt>
          <c:dPt>
            <c:idx val="3"/>
            <c:bubble3D val="0"/>
            <c:spPr>
              <a:solidFill>
                <a:schemeClr val="accent4"/>
              </a:solidFill>
              <a:ln>
                <a:noFill/>
              </a:ln>
            </c:spPr>
            <c:extLst>
              <c:ext xmlns:c16="http://schemas.microsoft.com/office/drawing/2014/chart" uri="{C3380CC4-5D6E-409C-BE32-E72D297353CC}">
                <c16:uniqueId val="{00000003-CCB0-4CF5-A131-394FB46E23D2}"/>
              </c:ext>
            </c:extLst>
          </c:dPt>
          <c:dPt>
            <c:idx val="4"/>
            <c:bubble3D val="0"/>
            <c:spPr>
              <a:solidFill>
                <a:schemeClr val="accent5"/>
              </a:solidFill>
              <a:ln>
                <a:noFill/>
              </a:ln>
            </c:spPr>
            <c:extLst>
              <c:ext xmlns:c16="http://schemas.microsoft.com/office/drawing/2014/chart" uri="{C3380CC4-5D6E-409C-BE32-E72D297353CC}">
                <c16:uniqueId val="{00000004-CCB0-4CF5-A131-394FB46E23D2}"/>
              </c:ext>
            </c:extLst>
          </c:dPt>
          <c:dPt>
            <c:idx val="5"/>
            <c:bubble3D val="0"/>
            <c:spPr>
              <a:solidFill>
                <a:schemeClr val="accent6"/>
              </a:solidFill>
              <a:ln>
                <a:noFill/>
              </a:ln>
            </c:spPr>
            <c:extLst>
              <c:ext xmlns:c16="http://schemas.microsoft.com/office/drawing/2014/chart" uri="{C3380CC4-5D6E-409C-BE32-E72D297353CC}">
                <c16:uniqueId val="{00000005-CCB0-4CF5-A131-394FB46E23D2}"/>
              </c:ext>
            </c:extLst>
          </c:dPt>
          <c:dPt>
            <c:idx val="6"/>
            <c:bubble3D val="0"/>
            <c:spPr>
              <a:solidFill>
                <a:schemeClr val="accent1"/>
              </a:solidFill>
              <a:ln>
                <a:noFill/>
              </a:ln>
            </c:spPr>
            <c:extLst>
              <c:ext xmlns:c16="http://schemas.microsoft.com/office/drawing/2014/chart" uri="{C3380CC4-5D6E-409C-BE32-E72D297353CC}">
                <c16:uniqueId val="{00000006-CCB0-4CF5-A131-394FB46E23D2}"/>
              </c:ext>
            </c:extLst>
          </c:dPt>
          <c:val>
            <c:numRef>
              <c:f>Sheet1!$A$1:$A$7</c:f>
              <c:numCache>
                <c:formatCode>General</c:formatCode>
                <c:ptCount val="7"/>
                <c:pt idx="0">
                  <c:v>3.1582735770766348</c:v>
                </c:pt>
                <c:pt idx="1">
                  <c:v>0.14899920659713356</c:v>
                </c:pt>
                <c:pt idx="2">
                  <c:v>0.17858350787501287</c:v>
                </c:pt>
                <c:pt idx="3">
                  <c:v>0.21235648122381909</c:v>
                </c:pt>
                <c:pt idx="4">
                  <c:v>78.451023655827285</c:v>
                </c:pt>
                <c:pt idx="5">
                  <c:v>7.0402885441530119</c:v>
                </c:pt>
                <c:pt idx="6">
                  <c:v>10.81047502724712</c:v>
                </c:pt>
              </c:numCache>
            </c:numRef>
          </c:val>
          <c:extLst>
            <c:ext xmlns:c16="http://schemas.microsoft.com/office/drawing/2014/chart" uri="{C3380CC4-5D6E-409C-BE32-E72D297353CC}">
              <c16:uniqueId val="{00000007-CCB0-4CF5-A131-394FB46E23D2}"/>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4278180619644036E-2"/>
          <c:y val="3.4278180619644036E-2"/>
          <c:w val="0.9314436387607119"/>
          <c:h val="0.9314436387607119"/>
        </c:manualLayout>
      </c:layout>
      <c:doughnutChart>
        <c:varyColors val="0"/>
        <c:ser>
          <c:idx val="0"/>
          <c:order val="0"/>
          <c:dPt>
            <c:idx val="0"/>
            <c:bubble3D val="0"/>
            <c:spPr>
              <a:solidFill>
                <a:srgbClr val="364D6E"/>
              </a:solidFill>
              <a:ln>
                <a:noFill/>
              </a:ln>
            </c:spPr>
            <c:extLst>
              <c:ext xmlns:c16="http://schemas.microsoft.com/office/drawing/2014/chart" uri="{C3380CC4-5D6E-409C-BE32-E72D297353CC}">
                <c16:uniqueId val="{00000000-CC74-414C-A3EC-B135465171F6}"/>
              </c:ext>
            </c:extLst>
          </c:dPt>
          <c:dPt>
            <c:idx val="1"/>
            <c:bubble3D val="0"/>
            <c:spPr>
              <a:solidFill>
                <a:srgbClr val="007770"/>
              </a:solidFill>
              <a:ln>
                <a:noFill/>
              </a:ln>
            </c:spPr>
            <c:extLst>
              <c:ext xmlns:c16="http://schemas.microsoft.com/office/drawing/2014/chart" uri="{C3380CC4-5D6E-409C-BE32-E72D297353CC}">
                <c16:uniqueId val="{00000001-CC74-414C-A3EC-B135465171F6}"/>
              </c:ext>
            </c:extLst>
          </c:dPt>
          <c:dPt>
            <c:idx val="2"/>
            <c:bubble3D val="0"/>
            <c:spPr>
              <a:solidFill>
                <a:srgbClr val="C30C3E"/>
              </a:solidFill>
              <a:ln>
                <a:noFill/>
              </a:ln>
            </c:spPr>
            <c:extLst>
              <c:ext xmlns:c16="http://schemas.microsoft.com/office/drawing/2014/chart" uri="{C3380CC4-5D6E-409C-BE32-E72D297353CC}">
                <c16:uniqueId val="{00000002-CC74-414C-A3EC-B135465171F6}"/>
              </c:ext>
            </c:extLst>
          </c:dPt>
          <c:dPt>
            <c:idx val="3"/>
            <c:bubble3D val="0"/>
            <c:spPr>
              <a:solidFill>
                <a:schemeClr val="accent4"/>
              </a:solidFill>
              <a:ln>
                <a:noFill/>
              </a:ln>
            </c:spPr>
            <c:extLst>
              <c:ext xmlns:c16="http://schemas.microsoft.com/office/drawing/2014/chart" uri="{C3380CC4-5D6E-409C-BE32-E72D297353CC}">
                <c16:uniqueId val="{00000003-CC74-414C-A3EC-B135465171F6}"/>
              </c:ext>
            </c:extLst>
          </c:dPt>
          <c:dPt>
            <c:idx val="4"/>
            <c:bubble3D val="0"/>
            <c:spPr>
              <a:solidFill>
                <a:srgbClr val="808080"/>
              </a:solidFill>
              <a:ln>
                <a:noFill/>
              </a:ln>
            </c:spPr>
            <c:extLst>
              <c:ext xmlns:c16="http://schemas.microsoft.com/office/drawing/2014/chart" uri="{C3380CC4-5D6E-409C-BE32-E72D297353CC}">
                <c16:uniqueId val="{00000004-CC74-414C-A3EC-B135465171F6}"/>
              </c:ext>
            </c:extLst>
          </c:dPt>
          <c:dPt>
            <c:idx val="5"/>
            <c:bubble3D val="0"/>
            <c:spPr>
              <a:solidFill>
                <a:schemeClr val="accent6"/>
              </a:solidFill>
              <a:ln>
                <a:noFill/>
              </a:ln>
            </c:spPr>
            <c:extLst>
              <c:ext xmlns:c16="http://schemas.microsoft.com/office/drawing/2014/chart" uri="{C3380CC4-5D6E-409C-BE32-E72D297353CC}">
                <c16:uniqueId val="{00000005-CC74-414C-A3EC-B135465171F6}"/>
              </c:ext>
            </c:extLst>
          </c:dPt>
          <c:dPt>
            <c:idx val="6"/>
            <c:bubble3D val="0"/>
            <c:spPr>
              <a:solidFill>
                <a:schemeClr val="accent1"/>
              </a:solidFill>
              <a:ln>
                <a:noFill/>
              </a:ln>
            </c:spPr>
            <c:extLst>
              <c:ext xmlns:c16="http://schemas.microsoft.com/office/drawing/2014/chart" uri="{C3380CC4-5D6E-409C-BE32-E72D297353CC}">
                <c16:uniqueId val="{00000006-CC74-414C-A3EC-B135465171F6}"/>
              </c:ext>
            </c:extLst>
          </c:dPt>
          <c:val>
            <c:numRef>
              <c:f>Sheet1!$A$1:$A$7</c:f>
              <c:numCache>
                <c:formatCode>General</c:formatCode>
                <c:ptCount val="7"/>
                <c:pt idx="0">
                  <c:v>5.3441467147550368</c:v>
                </c:pt>
                <c:pt idx="1">
                  <c:v>43.193403231162144</c:v>
                </c:pt>
                <c:pt idx="2">
                  <c:v>3.203583598971302</c:v>
                </c:pt>
                <c:pt idx="3">
                  <c:v>23.473876302040392</c:v>
                </c:pt>
                <c:pt idx="4">
                  <c:v>19.446808696485526</c:v>
                </c:pt>
                <c:pt idx="5">
                  <c:v>0.41325895189089784</c:v>
                </c:pt>
                <c:pt idx="6">
                  <c:v>4.9249225046946936</c:v>
                </c:pt>
              </c:numCache>
            </c:numRef>
          </c:val>
          <c:extLst>
            <c:ext xmlns:c16="http://schemas.microsoft.com/office/drawing/2014/chart" uri="{C3380CC4-5D6E-409C-BE32-E72D297353CC}">
              <c16:uniqueId val="{00000007-CC74-414C-A3EC-B135465171F6}"/>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3635187580853813E-2"/>
          <c:y val="3.3635187580853813E-2"/>
          <c:w val="0.93272962483829236"/>
          <c:h val="0.93272962483829236"/>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1AF4-404E-82C0-FA37B0B8E4FE}"/>
              </c:ext>
            </c:extLst>
          </c:dPt>
          <c:dPt>
            <c:idx val="1"/>
            <c:bubble3D val="0"/>
            <c:spPr>
              <a:solidFill>
                <a:srgbClr val="007770"/>
              </a:solidFill>
              <a:ln>
                <a:noFill/>
              </a:ln>
            </c:spPr>
            <c:extLst>
              <c:ext xmlns:c16="http://schemas.microsoft.com/office/drawing/2014/chart" uri="{C3380CC4-5D6E-409C-BE32-E72D297353CC}">
                <c16:uniqueId val="{00000001-1AF4-404E-82C0-FA37B0B8E4FE}"/>
              </c:ext>
            </c:extLst>
          </c:dPt>
          <c:dPt>
            <c:idx val="2"/>
            <c:bubble3D val="0"/>
            <c:spPr>
              <a:solidFill>
                <a:schemeClr val="accent2"/>
              </a:solidFill>
              <a:ln>
                <a:noFill/>
              </a:ln>
            </c:spPr>
            <c:extLst>
              <c:ext xmlns:c16="http://schemas.microsoft.com/office/drawing/2014/chart" uri="{C3380CC4-5D6E-409C-BE32-E72D297353CC}">
                <c16:uniqueId val="{00000002-1AF4-404E-82C0-FA37B0B8E4FE}"/>
              </c:ext>
            </c:extLst>
          </c:dPt>
          <c:dPt>
            <c:idx val="3"/>
            <c:bubble3D val="0"/>
            <c:spPr>
              <a:solidFill>
                <a:schemeClr val="accent4"/>
              </a:solidFill>
              <a:ln>
                <a:noFill/>
              </a:ln>
            </c:spPr>
            <c:extLst>
              <c:ext xmlns:c16="http://schemas.microsoft.com/office/drawing/2014/chart" uri="{C3380CC4-5D6E-409C-BE32-E72D297353CC}">
                <c16:uniqueId val="{00000003-1AF4-404E-82C0-FA37B0B8E4FE}"/>
              </c:ext>
            </c:extLst>
          </c:dPt>
          <c:dPt>
            <c:idx val="4"/>
            <c:bubble3D val="0"/>
            <c:spPr>
              <a:solidFill>
                <a:schemeClr val="accent5"/>
              </a:solidFill>
              <a:ln>
                <a:noFill/>
              </a:ln>
            </c:spPr>
            <c:extLst>
              <c:ext xmlns:c16="http://schemas.microsoft.com/office/drawing/2014/chart" uri="{C3380CC4-5D6E-409C-BE32-E72D297353CC}">
                <c16:uniqueId val="{00000004-1AF4-404E-82C0-FA37B0B8E4FE}"/>
              </c:ext>
            </c:extLst>
          </c:dPt>
          <c:dPt>
            <c:idx val="5"/>
            <c:bubble3D val="0"/>
            <c:spPr>
              <a:solidFill>
                <a:schemeClr val="accent6"/>
              </a:solidFill>
              <a:ln>
                <a:noFill/>
              </a:ln>
            </c:spPr>
            <c:extLst>
              <c:ext xmlns:c16="http://schemas.microsoft.com/office/drawing/2014/chart" uri="{C3380CC4-5D6E-409C-BE32-E72D297353CC}">
                <c16:uniqueId val="{00000005-1AF4-404E-82C0-FA37B0B8E4FE}"/>
              </c:ext>
            </c:extLst>
          </c:dPt>
          <c:val>
            <c:numRef>
              <c:f>Sheet1!$A$1:$A$6</c:f>
              <c:numCache>
                <c:formatCode>General</c:formatCode>
                <c:ptCount val="6"/>
                <c:pt idx="0">
                  <c:v>6.3368424809106608E-2</c:v>
                </c:pt>
                <c:pt idx="1">
                  <c:v>39.588474319856516</c:v>
                </c:pt>
                <c:pt idx="2">
                  <c:v>57.077075931460207</c:v>
                </c:pt>
                <c:pt idx="3">
                  <c:v>2.3992521854386646</c:v>
                </c:pt>
                <c:pt idx="4">
                  <c:v>0.78069595311373763</c:v>
                </c:pt>
                <c:pt idx="5">
                  <c:v>9.1133185321759194E-2</c:v>
                </c:pt>
              </c:numCache>
            </c:numRef>
          </c:val>
          <c:extLst>
            <c:ext xmlns:c16="http://schemas.microsoft.com/office/drawing/2014/chart" uri="{C3380CC4-5D6E-409C-BE32-E72D297353CC}">
              <c16:uniqueId val="{00000006-1AF4-404E-82C0-FA37B0B8E4FE}"/>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2039433148490448E-2"/>
          <c:y val="3.2039433148490448E-2"/>
          <c:w val="0.9359211337030191"/>
          <c:h val="0.9359211337030191"/>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C426-436E-9E3B-66824F35945A}"/>
              </c:ext>
            </c:extLst>
          </c:dPt>
          <c:dPt>
            <c:idx val="1"/>
            <c:bubble3D val="0"/>
            <c:spPr>
              <a:solidFill>
                <a:schemeClr val="accent2"/>
              </a:solidFill>
              <a:ln>
                <a:noFill/>
              </a:ln>
            </c:spPr>
            <c:extLst>
              <c:ext xmlns:c16="http://schemas.microsoft.com/office/drawing/2014/chart" uri="{C3380CC4-5D6E-409C-BE32-E72D297353CC}">
                <c16:uniqueId val="{00000001-C426-436E-9E3B-66824F35945A}"/>
              </c:ext>
            </c:extLst>
          </c:dPt>
          <c:dPt>
            <c:idx val="2"/>
            <c:bubble3D val="0"/>
            <c:spPr>
              <a:solidFill>
                <a:srgbClr val="C30C3E"/>
              </a:solidFill>
              <a:ln>
                <a:noFill/>
              </a:ln>
            </c:spPr>
            <c:extLst>
              <c:ext xmlns:c16="http://schemas.microsoft.com/office/drawing/2014/chart" uri="{C3380CC4-5D6E-409C-BE32-E72D297353CC}">
                <c16:uniqueId val="{00000002-C426-436E-9E3B-66824F35945A}"/>
              </c:ext>
            </c:extLst>
          </c:dPt>
          <c:dPt>
            <c:idx val="3"/>
            <c:bubble3D val="0"/>
            <c:spPr>
              <a:solidFill>
                <a:schemeClr val="accent4"/>
              </a:solidFill>
              <a:ln>
                <a:noFill/>
              </a:ln>
            </c:spPr>
            <c:extLst>
              <c:ext xmlns:c16="http://schemas.microsoft.com/office/drawing/2014/chart" uri="{C3380CC4-5D6E-409C-BE32-E72D297353CC}">
                <c16:uniqueId val="{00000003-C426-436E-9E3B-66824F35945A}"/>
              </c:ext>
            </c:extLst>
          </c:dPt>
          <c:dPt>
            <c:idx val="4"/>
            <c:bubble3D val="0"/>
            <c:spPr>
              <a:solidFill>
                <a:schemeClr val="accent5"/>
              </a:solidFill>
              <a:ln>
                <a:noFill/>
              </a:ln>
            </c:spPr>
            <c:extLst>
              <c:ext xmlns:c16="http://schemas.microsoft.com/office/drawing/2014/chart" uri="{C3380CC4-5D6E-409C-BE32-E72D297353CC}">
                <c16:uniqueId val="{00000004-C426-436E-9E3B-66824F35945A}"/>
              </c:ext>
            </c:extLst>
          </c:dPt>
          <c:dPt>
            <c:idx val="5"/>
            <c:bubble3D val="0"/>
            <c:spPr>
              <a:solidFill>
                <a:schemeClr val="accent6"/>
              </a:solidFill>
              <a:ln>
                <a:noFill/>
              </a:ln>
            </c:spPr>
            <c:extLst>
              <c:ext xmlns:c16="http://schemas.microsoft.com/office/drawing/2014/chart" uri="{C3380CC4-5D6E-409C-BE32-E72D297353CC}">
                <c16:uniqueId val="{00000005-C426-436E-9E3B-66824F35945A}"/>
              </c:ext>
            </c:extLst>
          </c:dPt>
          <c:dPt>
            <c:idx val="6"/>
            <c:bubble3D val="0"/>
            <c:spPr>
              <a:solidFill>
                <a:srgbClr val="007770"/>
              </a:solidFill>
              <a:ln>
                <a:noFill/>
              </a:ln>
            </c:spPr>
            <c:extLst>
              <c:ext xmlns:c16="http://schemas.microsoft.com/office/drawing/2014/chart" uri="{C3380CC4-5D6E-409C-BE32-E72D297353CC}">
                <c16:uniqueId val="{00000006-C426-436E-9E3B-66824F35945A}"/>
              </c:ext>
            </c:extLst>
          </c:dPt>
          <c:dPt>
            <c:idx val="7"/>
            <c:bubble3D val="0"/>
            <c:spPr>
              <a:solidFill>
                <a:schemeClr val="accent2"/>
              </a:solidFill>
              <a:ln>
                <a:noFill/>
              </a:ln>
            </c:spPr>
            <c:extLst>
              <c:ext xmlns:c16="http://schemas.microsoft.com/office/drawing/2014/chart" uri="{C3380CC4-5D6E-409C-BE32-E72D297353CC}">
                <c16:uniqueId val="{00000007-C426-436E-9E3B-66824F35945A}"/>
              </c:ext>
            </c:extLst>
          </c:dPt>
          <c:dPt>
            <c:idx val="8"/>
            <c:bubble3D val="0"/>
            <c:spPr>
              <a:solidFill>
                <a:schemeClr val="accent3"/>
              </a:solidFill>
              <a:ln>
                <a:noFill/>
              </a:ln>
            </c:spPr>
            <c:extLst>
              <c:ext xmlns:c16="http://schemas.microsoft.com/office/drawing/2014/chart" uri="{C3380CC4-5D6E-409C-BE32-E72D297353CC}">
                <c16:uniqueId val="{00000008-C426-436E-9E3B-66824F35945A}"/>
              </c:ext>
            </c:extLst>
          </c:dPt>
          <c:val>
            <c:numRef>
              <c:f>Sheet1!$A$1:$A$9</c:f>
              <c:numCache>
                <c:formatCode>General</c:formatCode>
                <c:ptCount val="9"/>
                <c:pt idx="0">
                  <c:v>2.2878567636940241</c:v>
                </c:pt>
                <c:pt idx="1">
                  <c:v>6.4384764250187647</c:v>
                </c:pt>
                <c:pt idx="2">
                  <c:v>53.558858429838509</c:v>
                </c:pt>
                <c:pt idx="3">
                  <c:v>2.2402709429090231</c:v>
                </c:pt>
                <c:pt idx="4">
                  <c:v>3.09591977313158</c:v>
                </c:pt>
                <c:pt idx="5">
                  <c:v>10.487448210232413</c:v>
                </c:pt>
                <c:pt idx="6">
                  <c:v>4.4226487103476622</c:v>
                </c:pt>
                <c:pt idx="7">
                  <c:v>0.93189845644695757</c:v>
                </c:pt>
                <c:pt idx="8">
                  <c:v>16.536622288381071</c:v>
                </c:pt>
              </c:numCache>
            </c:numRef>
          </c:val>
          <c:extLst>
            <c:ext xmlns:c16="http://schemas.microsoft.com/office/drawing/2014/chart" uri="{C3380CC4-5D6E-409C-BE32-E72D297353CC}">
              <c16:uniqueId val="{00000009-C426-436E-9E3B-66824F35945A}"/>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943629846855653E-2"/>
          <c:y val="4.6931407942238268E-2"/>
          <c:w val="0.96611274030628869"/>
          <c:h val="0.90613718411552346"/>
        </c:manualLayout>
      </c:layout>
      <c:barChart>
        <c:barDir val="col"/>
        <c:grouping val="stacked"/>
        <c:varyColors val="0"/>
        <c:ser>
          <c:idx val="0"/>
          <c:order val="0"/>
          <c:spPr>
            <a:solidFill>
              <a:srgbClr val="007770"/>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0-E338-4F38-A708-0C427CFE9B92}"/>
              </c:ext>
            </c:extLst>
          </c:dPt>
          <c:dPt>
            <c:idx val="1"/>
            <c:invertIfNegative val="0"/>
            <c:bubble3D val="0"/>
            <c:spPr>
              <a:solidFill>
                <a:schemeClr val="accent2"/>
              </a:solidFill>
              <a:ln>
                <a:noFill/>
              </a:ln>
            </c:spPr>
            <c:extLst>
              <c:ext xmlns:c16="http://schemas.microsoft.com/office/drawing/2014/chart" uri="{C3380CC4-5D6E-409C-BE32-E72D297353CC}">
                <c16:uniqueId val="{00000001-E338-4F38-A708-0C427CFE9B92}"/>
              </c:ext>
            </c:extLst>
          </c:dPt>
          <c:dPt>
            <c:idx val="2"/>
            <c:invertIfNegative val="0"/>
            <c:bubble3D val="0"/>
            <c:spPr>
              <a:solidFill>
                <a:schemeClr val="accent3"/>
              </a:solidFill>
              <a:ln>
                <a:noFill/>
              </a:ln>
            </c:spPr>
            <c:extLst>
              <c:ext xmlns:c16="http://schemas.microsoft.com/office/drawing/2014/chart" uri="{C3380CC4-5D6E-409C-BE32-E72D297353CC}">
                <c16:uniqueId val="{00000002-E338-4F38-A708-0C427CFE9B92}"/>
              </c:ext>
            </c:extLst>
          </c:dPt>
          <c:dPt>
            <c:idx val="3"/>
            <c:invertIfNegative val="0"/>
            <c:bubble3D val="0"/>
            <c:spPr>
              <a:solidFill>
                <a:schemeClr val="accent4"/>
              </a:solidFill>
              <a:ln>
                <a:noFill/>
              </a:ln>
            </c:spPr>
            <c:extLst>
              <c:ext xmlns:c16="http://schemas.microsoft.com/office/drawing/2014/chart" uri="{C3380CC4-5D6E-409C-BE32-E72D297353CC}">
                <c16:uniqueId val="{00000003-E338-4F38-A708-0C427CFE9B92}"/>
              </c:ext>
            </c:extLst>
          </c:dPt>
          <c:val>
            <c:numRef>
              <c:f>Sheet1!$A$1:$E$1</c:f>
              <c:numCache>
                <c:formatCode>General</c:formatCode>
                <c:ptCount val="5"/>
                <c:pt idx="0">
                  <c:v>4349959.1449999996</c:v>
                </c:pt>
                <c:pt idx="1">
                  <c:v>5365430.8550000014</c:v>
                </c:pt>
                <c:pt idx="2">
                  <c:v>4730475.0169999991</c:v>
                </c:pt>
                <c:pt idx="3">
                  <c:v>3341221.0759999994</c:v>
                </c:pt>
                <c:pt idx="4">
                  <c:v>5699131.2860000003</c:v>
                </c:pt>
              </c:numCache>
            </c:numRef>
          </c:val>
          <c:extLst>
            <c:ext xmlns:c16="http://schemas.microsoft.com/office/drawing/2014/chart" uri="{C3380CC4-5D6E-409C-BE32-E72D297353CC}">
              <c16:uniqueId val="{00000004-E338-4F38-A708-0C427CFE9B92}"/>
            </c:ext>
          </c:extLst>
        </c:ser>
        <c:dLbls>
          <c:showLegendKey val="0"/>
          <c:showVal val="0"/>
          <c:showCatName val="0"/>
          <c:showSerName val="0"/>
          <c:showPercent val="0"/>
          <c:showBubbleSize val="0"/>
        </c:dLbls>
        <c:gapWidth val="80"/>
        <c:overlap val="100"/>
        <c:axId val="954927791"/>
        <c:axId val="1"/>
      </c:barChart>
      <c:catAx>
        <c:axId val="954927791"/>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5699131.2860000003"/>
          <c:min val="0"/>
        </c:scaling>
        <c:delete val="1"/>
        <c:axPos val="l"/>
        <c:numFmt formatCode="General" sourceLinked="1"/>
        <c:majorTickMark val="out"/>
        <c:minorTickMark val="none"/>
        <c:tickLblPos val="nextTo"/>
        <c:crossAx val="954927791"/>
        <c:crosses val="min"/>
        <c:crossBetween val="between"/>
      </c:valAx>
    </c:plotArea>
    <c:plotVisOnly val="0"/>
    <c:dispBlanksAs val="gap"/>
    <c:showDLblsOverMax val="1"/>
  </c:chart>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2581453634085211E-2"/>
          <c:y val="3.2581453634085211E-2"/>
          <c:w val="0.93483709273182958"/>
          <c:h val="0.93483709273182958"/>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6BF0-4E72-A2CF-F8D842224000}"/>
              </c:ext>
            </c:extLst>
          </c:dPt>
          <c:dPt>
            <c:idx val="1"/>
            <c:bubble3D val="0"/>
            <c:spPr>
              <a:solidFill>
                <a:srgbClr val="007770"/>
              </a:solidFill>
              <a:ln>
                <a:noFill/>
              </a:ln>
            </c:spPr>
            <c:extLst>
              <c:ext xmlns:c16="http://schemas.microsoft.com/office/drawing/2014/chart" uri="{C3380CC4-5D6E-409C-BE32-E72D297353CC}">
                <c16:uniqueId val="{00000001-6BF0-4E72-A2CF-F8D842224000}"/>
              </c:ext>
            </c:extLst>
          </c:dPt>
          <c:dPt>
            <c:idx val="2"/>
            <c:bubble3D val="0"/>
            <c:spPr>
              <a:solidFill>
                <a:srgbClr val="364D6E"/>
              </a:solidFill>
              <a:ln>
                <a:noFill/>
              </a:ln>
            </c:spPr>
            <c:extLst>
              <c:ext xmlns:c16="http://schemas.microsoft.com/office/drawing/2014/chart" uri="{C3380CC4-5D6E-409C-BE32-E72D297353CC}">
                <c16:uniqueId val="{00000002-6BF0-4E72-A2CF-F8D842224000}"/>
              </c:ext>
            </c:extLst>
          </c:dPt>
          <c:dPt>
            <c:idx val="3"/>
            <c:bubble3D val="0"/>
            <c:spPr>
              <a:solidFill>
                <a:schemeClr val="accent4"/>
              </a:solidFill>
              <a:ln>
                <a:noFill/>
              </a:ln>
            </c:spPr>
            <c:extLst>
              <c:ext xmlns:c16="http://schemas.microsoft.com/office/drawing/2014/chart" uri="{C3380CC4-5D6E-409C-BE32-E72D297353CC}">
                <c16:uniqueId val="{00000003-6BF0-4E72-A2CF-F8D842224000}"/>
              </c:ext>
            </c:extLst>
          </c:dPt>
          <c:dPt>
            <c:idx val="4"/>
            <c:bubble3D val="0"/>
            <c:spPr>
              <a:solidFill>
                <a:schemeClr val="accent5"/>
              </a:solidFill>
              <a:ln>
                <a:noFill/>
              </a:ln>
            </c:spPr>
            <c:extLst>
              <c:ext xmlns:c16="http://schemas.microsoft.com/office/drawing/2014/chart" uri="{C3380CC4-5D6E-409C-BE32-E72D297353CC}">
                <c16:uniqueId val="{00000004-6BF0-4E72-A2CF-F8D842224000}"/>
              </c:ext>
            </c:extLst>
          </c:dPt>
          <c:dPt>
            <c:idx val="5"/>
            <c:bubble3D val="0"/>
            <c:spPr>
              <a:solidFill>
                <a:schemeClr val="accent6"/>
              </a:solidFill>
              <a:ln>
                <a:noFill/>
              </a:ln>
            </c:spPr>
            <c:extLst>
              <c:ext xmlns:c16="http://schemas.microsoft.com/office/drawing/2014/chart" uri="{C3380CC4-5D6E-409C-BE32-E72D297353CC}">
                <c16:uniqueId val="{00000005-6BF0-4E72-A2CF-F8D842224000}"/>
              </c:ext>
            </c:extLst>
          </c:dPt>
          <c:dPt>
            <c:idx val="6"/>
            <c:bubble3D val="0"/>
            <c:spPr>
              <a:solidFill>
                <a:schemeClr val="accent1"/>
              </a:solidFill>
              <a:ln>
                <a:noFill/>
              </a:ln>
            </c:spPr>
            <c:extLst>
              <c:ext xmlns:c16="http://schemas.microsoft.com/office/drawing/2014/chart" uri="{C3380CC4-5D6E-409C-BE32-E72D297353CC}">
                <c16:uniqueId val="{00000006-6BF0-4E72-A2CF-F8D842224000}"/>
              </c:ext>
            </c:extLst>
          </c:dPt>
          <c:dPt>
            <c:idx val="7"/>
            <c:bubble3D val="0"/>
            <c:spPr>
              <a:solidFill>
                <a:schemeClr val="accent2"/>
              </a:solidFill>
              <a:ln>
                <a:noFill/>
              </a:ln>
            </c:spPr>
            <c:extLst>
              <c:ext xmlns:c16="http://schemas.microsoft.com/office/drawing/2014/chart" uri="{C3380CC4-5D6E-409C-BE32-E72D297353CC}">
                <c16:uniqueId val="{00000007-6BF0-4E72-A2CF-F8D842224000}"/>
              </c:ext>
            </c:extLst>
          </c:dPt>
          <c:val>
            <c:numRef>
              <c:f>Sheet1!$A$1:$A$8</c:f>
              <c:numCache>
                <c:formatCode>General</c:formatCode>
                <c:ptCount val="8"/>
                <c:pt idx="0">
                  <c:v>2.4523819768897877</c:v>
                </c:pt>
                <c:pt idx="1">
                  <c:v>5.0314124310687831E-2</c:v>
                </c:pt>
                <c:pt idx="2">
                  <c:v>60.486961527178181</c:v>
                </c:pt>
                <c:pt idx="3">
                  <c:v>0.52123577756203587</c:v>
                </c:pt>
                <c:pt idx="4">
                  <c:v>26.868267798023037</c:v>
                </c:pt>
                <c:pt idx="5">
                  <c:v>1.2910162580880586</c:v>
                </c:pt>
                <c:pt idx="6">
                  <c:v>0.14302902151233213</c:v>
                </c:pt>
                <c:pt idx="7">
                  <c:v>8.1867935164358716</c:v>
                </c:pt>
              </c:numCache>
            </c:numRef>
          </c:val>
          <c:extLst>
            <c:ext xmlns:c16="http://schemas.microsoft.com/office/drawing/2014/chart" uri="{C3380CC4-5D6E-409C-BE32-E72D297353CC}">
              <c16:uniqueId val="{00000008-6BF0-4E72-A2CF-F8D842224000}"/>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933967876264127E-2"/>
          <c:y val="3.0933967876264127E-2"/>
          <c:w val="0.93813206424747175"/>
          <c:h val="0.93813206424747175"/>
        </c:manualLayout>
      </c:layout>
      <c:doughnutChart>
        <c:varyColors val="0"/>
        <c:ser>
          <c:idx val="0"/>
          <c:order val="0"/>
          <c:dPt>
            <c:idx val="0"/>
            <c:bubble3D val="0"/>
            <c:spPr>
              <a:solidFill>
                <a:srgbClr val="808080"/>
              </a:solidFill>
              <a:ln>
                <a:noFill/>
              </a:ln>
            </c:spPr>
            <c:extLst>
              <c:ext xmlns:c16="http://schemas.microsoft.com/office/drawing/2014/chart" uri="{C3380CC4-5D6E-409C-BE32-E72D297353CC}">
                <c16:uniqueId val="{00000000-66F4-44B0-B6A5-CDF0BAD5E603}"/>
              </c:ext>
            </c:extLst>
          </c:dPt>
          <c:dPt>
            <c:idx val="1"/>
            <c:bubble3D val="0"/>
            <c:spPr>
              <a:solidFill>
                <a:schemeClr val="accent2"/>
              </a:solidFill>
              <a:ln>
                <a:noFill/>
              </a:ln>
            </c:spPr>
            <c:extLst>
              <c:ext xmlns:c16="http://schemas.microsoft.com/office/drawing/2014/chart" uri="{C3380CC4-5D6E-409C-BE32-E72D297353CC}">
                <c16:uniqueId val="{00000001-66F4-44B0-B6A5-CDF0BAD5E603}"/>
              </c:ext>
            </c:extLst>
          </c:dPt>
          <c:dPt>
            <c:idx val="2"/>
            <c:bubble3D val="0"/>
            <c:spPr>
              <a:solidFill>
                <a:schemeClr val="accent3"/>
              </a:solidFill>
              <a:ln>
                <a:noFill/>
              </a:ln>
            </c:spPr>
            <c:extLst>
              <c:ext xmlns:c16="http://schemas.microsoft.com/office/drawing/2014/chart" uri="{C3380CC4-5D6E-409C-BE32-E72D297353CC}">
                <c16:uniqueId val="{00000002-66F4-44B0-B6A5-CDF0BAD5E603}"/>
              </c:ext>
            </c:extLst>
          </c:dPt>
          <c:dPt>
            <c:idx val="3"/>
            <c:bubble3D val="0"/>
            <c:spPr>
              <a:solidFill>
                <a:schemeClr val="accent4"/>
              </a:solidFill>
              <a:ln>
                <a:noFill/>
              </a:ln>
            </c:spPr>
            <c:extLst>
              <c:ext xmlns:c16="http://schemas.microsoft.com/office/drawing/2014/chart" uri="{C3380CC4-5D6E-409C-BE32-E72D297353CC}">
                <c16:uniqueId val="{00000003-66F4-44B0-B6A5-CDF0BAD5E603}"/>
              </c:ext>
            </c:extLst>
          </c:dPt>
          <c:dPt>
            <c:idx val="4"/>
            <c:bubble3D val="0"/>
            <c:spPr>
              <a:solidFill>
                <a:schemeClr val="accent5"/>
              </a:solidFill>
              <a:ln>
                <a:noFill/>
              </a:ln>
            </c:spPr>
            <c:extLst>
              <c:ext xmlns:c16="http://schemas.microsoft.com/office/drawing/2014/chart" uri="{C3380CC4-5D6E-409C-BE32-E72D297353CC}">
                <c16:uniqueId val="{00000004-66F4-44B0-B6A5-CDF0BAD5E603}"/>
              </c:ext>
            </c:extLst>
          </c:dPt>
          <c:dPt>
            <c:idx val="5"/>
            <c:bubble3D val="0"/>
            <c:spPr>
              <a:solidFill>
                <a:schemeClr val="accent6"/>
              </a:solidFill>
              <a:ln>
                <a:noFill/>
              </a:ln>
            </c:spPr>
            <c:extLst>
              <c:ext xmlns:c16="http://schemas.microsoft.com/office/drawing/2014/chart" uri="{C3380CC4-5D6E-409C-BE32-E72D297353CC}">
                <c16:uniqueId val="{00000005-66F4-44B0-B6A5-CDF0BAD5E603}"/>
              </c:ext>
            </c:extLst>
          </c:dPt>
          <c:dPt>
            <c:idx val="6"/>
            <c:bubble3D val="0"/>
            <c:spPr>
              <a:solidFill>
                <a:schemeClr val="accent1"/>
              </a:solidFill>
              <a:ln>
                <a:noFill/>
              </a:ln>
            </c:spPr>
            <c:extLst>
              <c:ext xmlns:c16="http://schemas.microsoft.com/office/drawing/2014/chart" uri="{C3380CC4-5D6E-409C-BE32-E72D297353CC}">
                <c16:uniqueId val="{00000006-66F4-44B0-B6A5-CDF0BAD5E603}"/>
              </c:ext>
            </c:extLst>
          </c:dPt>
          <c:val>
            <c:numRef>
              <c:f>Sheet1!$A$1:$A$7</c:f>
              <c:numCache>
                <c:formatCode>General</c:formatCode>
                <c:ptCount val="7"/>
                <c:pt idx="0">
                  <c:v>17.002003160816084</c:v>
                </c:pt>
                <c:pt idx="1">
                  <c:v>1.1891720627415066</c:v>
                </c:pt>
                <c:pt idx="2">
                  <c:v>11.973424894553506</c:v>
                </c:pt>
                <c:pt idx="3">
                  <c:v>0.24141554581663263</c:v>
                </c:pt>
                <c:pt idx="4">
                  <c:v>1.3696479990846621E-3</c:v>
                </c:pt>
                <c:pt idx="5">
                  <c:v>1.9849971001226992E-2</c:v>
                </c:pt>
                <c:pt idx="6">
                  <c:v>69.572764717071962</c:v>
                </c:pt>
              </c:numCache>
            </c:numRef>
          </c:val>
          <c:extLst>
            <c:ext xmlns:c16="http://schemas.microsoft.com/office/drawing/2014/chart" uri="{C3380CC4-5D6E-409C-BE32-E72D297353CC}">
              <c16:uniqueId val="{00000007-66F4-44B0-B6A5-CDF0BAD5E603}"/>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735849056603772E-2"/>
          <c:y val="3.7735849056603772E-2"/>
          <c:w val="0.92452830188679247"/>
          <c:h val="0.92452830188679247"/>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A9FC-49D9-97E7-C12D20C02B75}"/>
              </c:ext>
            </c:extLst>
          </c:dPt>
          <c:dPt>
            <c:idx val="1"/>
            <c:bubble3D val="0"/>
            <c:spPr>
              <a:solidFill>
                <a:schemeClr val="accent2"/>
              </a:solidFill>
              <a:ln>
                <a:noFill/>
              </a:ln>
            </c:spPr>
            <c:extLst>
              <c:ext xmlns:c16="http://schemas.microsoft.com/office/drawing/2014/chart" uri="{C3380CC4-5D6E-409C-BE32-E72D297353CC}">
                <c16:uniqueId val="{00000001-A9FC-49D9-97E7-C12D20C02B75}"/>
              </c:ext>
            </c:extLst>
          </c:dPt>
          <c:dPt>
            <c:idx val="2"/>
            <c:bubble3D val="0"/>
            <c:spPr>
              <a:solidFill>
                <a:schemeClr val="accent3"/>
              </a:solidFill>
              <a:ln>
                <a:noFill/>
              </a:ln>
            </c:spPr>
            <c:extLst>
              <c:ext xmlns:c16="http://schemas.microsoft.com/office/drawing/2014/chart" uri="{C3380CC4-5D6E-409C-BE32-E72D297353CC}">
                <c16:uniqueId val="{00000002-A9FC-49D9-97E7-C12D20C02B75}"/>
              </c:ext>
            </c:extLst>
          </c:dPt>
          <c:val>
            <c:numRef>
              <c:f>Sheet1!$A$1:$A$3</c:f>
              <c:numCache>
                <c:formatCode>General</c:formatCode>
                <c:ptCount val="3"/>
                <c:pt idx="0">
                  <c:v>49.803416779827892</c:v>
                </c:pt>
                <c:pt idx="1">
                  <c:v>7.9217925465065617</c:v>
                </c:pt>
                <c:pt idx="2">
                  <c:v>42.274790673665549</c:v>
                </c:pt>
              </c:numCache>
            </c:numRef>
          </c:val>
          <c:extLst>
            <c:ext xmlns:c16="http://schemas.microsoft.com/office/drawing/2014/chart" uri="{C3380CC4-5D6E-409C-BE32-E72D297353CC}">
              <c16:uniqueId val="{00000003-A9FC-49D9-97E7-C12D20C02B75}"/>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937219730941704E-2"/>
          <c:y val="4.6931407942238268E-2"/>
          <c:w val="0.9641255605381166"/>
          <c:h val="0.90613718411552346"/>
        </c:manualLayout>
      </c:layout>
      <c:barChart>
        <c:barDir val="col"/>
        <c:grouping val="stacked"/>
        <c:varyColors val="0"/>
        <c:ser>
          <c:idx val="0"/>
          <c:order val="0"/>
          <c:spPr>
            <a:solidFill>
              <a:srgbClr val="007770"/>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0-CAF5-4C30-98D2-2B21F5224FC9}"/>
              </c:ext>
            </c:extLst>
          </c:dPt>
          <c:dPt>
            <c:idx val="1"/>
            <c:invertIfNegative val="0"/>
            <c:bubble3D val="0"/>
            <c:spPr>
              <a:solidFill>
                <a:schemeClr val="accent2"/>
              </a:solidFill>
              <a:ln>
                <a:noFill/>
              </a:ln>
            </c:spPr>
            <c:extLst>
              <c:ext xmlns:c16="http://schemas.microsoft.com/office/drawing/2014/chart" uri="{C3380CC4-5D6E-409C-BE32-E72D297353CC}">
                <c16:uniqueId val="{00000001-CAF5-4C30-98D2-2B21F5224FC9}"/>
              </c:ext>
            </c:extLst>
          </c:dPt>
          <c:dPt>
            <c:idx val="2"/>
            <c:invertIfNegative val="0"/>
            <c:bubble3D val="0"/>
            <c:spPr>
              <a:solidFill>
                <a:schemeClr val="accent3"/>
              </a:solidFill>
              <a:ln>
                <a:noFill/>
              </a:ln>
            </c:spPr>
            <c:extLst>
              <c:ext xmlns:c16="http://schemas.microsoft.com/office/drawing/2014/chart" uri="{C3380CC4-5D6E-409C-BE32-E72D297353CC}">
                <c16:uniqueId val="{00000002-CAF5-4C30-98D2-2B21F5224FC9}"/>
              </c:ext>
            </c:extLst>
          </c:dPt>
          <c:dPt>
            <c:idx val="3"/>
            <c:invertIfNegative val="0"/>
            <c:bubble3D val="0"/>
            <c:spPr>
              <a:solidFill>
                <a:schemeClr val="accent4"/>
              </a:solidFill>
              <a:ln>
                <a:noFill/>
              </a:ln>
            </c:spPr>
            <c:extLst>
              <c:ext xmlns:c16="http://schemas.microsoft.com/office/drawing/2014/chart" uri="{C3380CC4-5D6E-409C-BE32-E72D297353CC}">
                <c16:uniqueId val="{00000003-CAF5-4C30-98D2-2B21F5224FC9}"/>
              </c:ext>
            </c:extLst>
          </c:dPt>
          <c:val>
            <c:numRef>
              <c:f>Sheet1!$A$1:$E$1</c:f>
              <c:numCache>
                <c:formatCode>General</c:formatCode>
                <c:ptCount val="5"/>
                <c:pt idx="0">
                  <c:v>90261868.401999995</c:v>
                </c:pt>
                <c:pt idx="1">
                  <c:v>86418904.71800001</c:v>
                </c:pt>
                <c:pt idx="2">
                  <c:v>87159065.671000019</c:v>
                </c:pt>
                <c:pt idx="3">
                  <c:v>55512923.999999993</c:v>
                </c:pt>
                <c:pt idx="4">
                  <c:v>81326086.877000004</c:v>
                </c:pt>
              </c:numCache>
            </c:numRef>
          </c:val>
          <c:extLst>
            <c:ext xmlns:c16="http://schemas.microsoft.com/office/drawing/2014/chart" uri="{C3380CC4-5D6E-409C-BE32-E72D297353CC}">
              <c16:uniqueId val="{00000004-CAF5-4C30-98D2-2B21F5224FC9}"/>
            </c:ext>
          </c:extLst>
        </c:ser>
        <c:dLbls>
          <c:showLegendKey val="0"/>
          <c:showVal val="0"/>
          <c:showCatName val="0"/>
          <c:showSerName val="0"/>
          <c:showPercent val="0"/>
          <c:showBubbleSize val="0"/>
        </c:dLbls>
        <c:gapWidth val="80"/>
        <c:overlap val="100"/>
        <c:axId val="1343964703"/>
        <c:axId val="1"/>
      </c:barChart>
      <c:catAx>
        <c:axId val="1343964703"/>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90261868.401999995"/>
          <c:min val="0"/>
        </c:scaling>
        <c:delete val="1"/>
        <c:axPos val="l"/>
        <c:numFmt formatCode="General" sourceLinked="1"/>
        <c:majorTickMark val="out"/>
        <c:minorTickMark val="none"/>
        <c:tickLblPos val="nextTo"/>
        <c:crossAx val="1343964703"/>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285714285714285E-2"/>
          <c:y val="1.3877768881772085E-2"/>
          <c:w val="0.97142857142857142"/>
          <c:h val="0.97224446223645589"/>
        </c:manualLayout>
      </c:layout>
      <c:barChart>
        <c:barDir val="col"/>
        <c:grouping val="stacked"/>
        <c:varyColors val="0"/>
        <c:ser>
          <c:idx val="0"/>
          <c:order val="0"/>
          <c:spPr>
            <a:solidFill>
              <a:schemeClr val="accent5"/>
            </a:solidFill>
            <a:ln>
              <a:noFill/>
            </a:ln>
          </c:spPr>
          <c:invertIfNegative val="0"/>
          <c:val>
            <c:numRef>
              <c:f>Sheet1!$A$1:$E$1</c:f>
              <c:numCache>
                <c:formatCode>General</c:formatCode>
                <c:ptCount val="5"/>
                <c:pt idx="0">
                  <c:v>9.8256450000000015</c:v>
                </c:pt>
                <c:pt idx="1">
                  <c:v>10.777964892220353</c:v>
                </c:pt>
                <c:pt idx="2">
                  <c:v>10.747214892527852</c:v>
                </c:pt>
                <c:pt idx="3">
                  <c:v>14.059774140597739</c:v>
                </c:pt>
                <c:pt idx="4">
                  <c:v>13.349392133493918</c:v>
                </c:pt>
              </c:numCache>
            </c:numRef>
          </c:val>
          <c:extLst>
            <c:ext xmlns:c16="http://schemas.microsoft.com/office/drawing/2014/chart" uri="{C3380CC4-5D6E-409C-BE32-E72D297353CC}">
              <c16:uniqueId val="{00000000-0422-463B-BBB4-AF1D152BE86C}"/>
            </c:ext>
          </c:extLst>
        </c:ser>
        <c:ser>
          <c:idx val="1"/>
          <c:order val="1"/>
          <c:spPr>
            <a:solidFill>
              <a:schemeClr val="accent4"/>
            </a:solidFill>
            <a:ln>
              <a:noFill/>
            </a:ln>
          </c:spPr>
          <c:invertIfNegative val="0"/>
          <c:val>
            <c:numRef>
              <c:f>Sheet1!$A$2:$E$2</c:f>
              <c:numCache>
                <c:formatCode>General</c:formatCode>
                <c:ptCount val="5"/>
                <c:pt idx="0">
                  <c:v>1.8490160000000007</c:v>
                </c:pt>
                <c:pt idx="1">
                  <c:v>2.0052759799472395</c:v>
                </c:pt>
                <c:pt idx="2">
                  <c:v>2.0978619790213799</c:v>
                </c:pt>
                <c:pt idx="3">
                  <c:v>2.4043010240430096</c:v>
                </c:pt>
                <c:pt idx="4">
                  <c:v>1.5371180153711805</c:v>
                </c:pt>
              </c:numCache>
            </c:numRef>
          </c:val>
          <c:extLst>
            <c:ext xmlns:c16="http://schemas.microsoft.com/office/drawing/2014/chart" uri="{C3380CC4-5D6E-409C-BE32-E72D297353CC}">
              <c16:uniqueId val="{00000001-0422-463B-BBB4-AF1D152BE86C}"/>
            </c:ext>
          </c:extLst>
        </c:ser>
        <c:ser>
          <c:idx val="2"/>
          <c:order val="2"/>
          <c:spPr>
            <a:solidFill>
              <a:schemeClr val="accent3"/>
            </a:solidFill>
            <a:ln>
              <a:noFill/>
            </a:ln>
          </c:spPr>
          <c:invertIfNegative val="0"/>
          <c:val>
            <c:numRef>
              <c:f>Sheet1!$A$3:$E$3</c:f>
              <c:numCache>
                <c:formatCode>General</c:formatCode>
                <c:ptCount val="5"/>
                <c:pt idx="0">
                  <c:v>3.3197000000000088E-2</c:v>
                </c:pt>
                <c:pt idx="1">
                  <c:v>2.0278999797210262E-2</c:v>
                </c:pt>
                <c:pt idx="2">
                  <c:v>1.034699989652943E-2</c:v>
                </c:pt>
                <c:pt idx="3">
                  <c:v>0.22102800221028007</c:v>
                </c:pt>
                <c:pt idx="4">
                  <c:v>0</c:v>
                </c:pt>
              </c:numCache>
            </c:numRef>
          </c:val>
          <c:extLst>
            <c:ext xmlns:c16="http://schemas.microsoft.com/office/drawing/2014/chart" uri="{C3380CC4-5D6E-409C-BE32-E72D297353CC}">
              <c16:uniqueId val="{00000002-0422-463B-BBB4-AF1D152BE86C}"/>
            </c:ext>
          </c:extLst>
        </c:ser>
        <c:ser>
          <c:idx val="3"/>
          <c:order val="3"/>
          <c:spPr>
            <a:solidFill>
              <a:schemeClr val="accent2"/>
            </a:solidFill>
            <a:ln>
              <a:noFill/>
            </a:ln>
          </c:spPr>
          <c:invertIfNegative val="0"/>
          <c:val>
            <c:numRef>
              <c:f>Sheet1!$A$4:$E$4</c:f>
              <c:numCache>
                <c:formatCode>General</c:formatCode>
                <c:ptCount val="5"/>
                <c:pt idx="0">
                  <c:v>0.22491899999999981</c:v>
                </c:pt>
                <c:pt idx="1">
                  <c:v>0.26716699732833027</c:v>
                </c:pt>
                <c:pt idx="2">
                  <c:v>1.0692459893075408</c:v>
                </c:pt>
                <c:pt idx="3">
                  <c:v>0.18240200182401967</c:v>
                </c:pt>
                <c:pt idx="4">
                  <c:v>0.38838200388381927</c:v>
                </c:pt>
              </c:numCache>
            </c:numRef>
          </c:val>
          <c:extLst>
            <c:ext xmlns:c16="http://schemas.microsoft.com/office/drawing/2014/chart" uri="{C3380CC4-5D6E-409C-BE32-E72D297353CC}">
              <c16:uniqueId val="{00000003-0422-463B-BBB4-AF1D152BE86C}"/>
            </c:ext>
          </c:extLst>
        </c:ser>
        <c:ser>
          <c:idx val="4"/>
          <c:order val="4"/>
          <c:spPr>
            <a:solidFill>
              <a:srgbClr val="4C6C9C"/>
            </a:solidFill>
            <a:ln>
              <a:noFill/>
            </a:ln>
          </c:spPr>
          <c:invertIfNegative val="0"/>
          <c:val>
            <c:numRef>
              <c:f>Sheet1!$A$5:$E$5</c:f>
              <c:numCache>
                <c:formatCode>General</c:formatCode>
                <c:ptCount val="5"/>
                <c:pt idx="0">
                  <c:v>16.478734000000003</c:v>
                </c:pt>
                <c:pt idx="1">
                  <c:v>14.744309852556906</c:v>
                </c:pt>
                <c:pt idx="2">
                  <c:v>15.235458847645411</c:v>
                </c:pt>
                <c:pt idx="3">
                  <c:v>14.081235140812352</c:v>
                </c:pt>
                <c:pt idx="4">
                  <c:v>11.87343111873431</c:v>
                </c:pt>
              </c:numCache>
            </c:numRef>
          </c:val>
          <c:extLst>
            <c:ext xmlns:c16="http://schemas.microsoft.com/office/drawing/2014/chart" uri="{C3380CC4-5D6E-409C-BE32-E72D297353CC}">
              <c16:uniqueId val="{00000004-0422-463B-BBB4-AF1D152BE86C}"/>
            </c:ext>
          </c:extLst>
        </c:ser>
        <c:ser>
          <c:idx val="5"/>
          <c:order val="5"/>
          <c:spPr>
            <a:solidFill>
              <a:srgbClr val="808080"/>
            </a:solidFill>
            <a:ln>
              <a:noFill/>
            </a:ln>
          </c:spPr>
          <c:invertIfNegative val="0"/>
          <c:val>
            <c:numRef>
              <c:f>Sheet1!$A$6:$E$6</c:f>
              <c:numCache>
                <c:formatCode>General</c:formatCode>
                <c:ptCount val="5"/>
                <c:pt idx="0">
                  <c:v>0.45894400000000002</c:v>
                </c:pt>
                <c:pt idx="1">
                  <c:v>0.43521499564784794</c:v>
                </c:pt>
                <c:pt idx="2">
                  <c:v>0.25878299741217137</c:v>
                </c:pt>
                <c:pt idx="3">
                  <c:v>0.66149000661490098</c:v>
                </c:pt>
                <c:pt idx="4">
                  <c:v>0.36187900361879244</c:v>
                </c:pt>
              </c:numCache>
            </c:numRef>
          </c:val>
          <c:extLst>
            <c:ext xmlns:c16="http://schemas.microsoft.com/office/drawing/2014/chart" uri="{C3380CC4-5D6E-409C-BE32-E72D297353CC}">
              <c16:uniqueId val="{00000005-0422-463B-BBB4-AF1D152BE86C}"/>
            </c:ext>
          </c:extLst>
        </c:ser>
        <c:ser>
          <c:idx val="6"/>
          <c:order val="6"/>
          <c:spPr>
            <a:solidFill>
              <a:srgbClr val="007770"/>
            </a:solidFill>
            <a:ln>
              <a:noFill/>
            </a:ln>
          </c:spPr>
          <c:invertIfNegative val="0"/>
          <c:val>
            <c:numRef>
              <c:f>Sheet1!$A$7:$E$7</c:f>
              <c:numCache>
                <c:formatCode>General</c:formatCode>
                <c:ptCount val="5"/>
                <c:pt idx="0">
                  <c:v>42.03725</c:v>
                </c:pt>
                <c:pt idx="1">
                  <c:v>40.738346592616551</c:v>
                </c:pt>
                <c:pt idx="2">
                  <c:v>40.96582359034177</c:v>
                </c:pt>
                <c:pt idx="3">
                  <c:v>36.857266368572652</c:v>
                </c:pt>
                <c:pt idx="4">
                  <c:v>42.210755422107546</c:v>
                </c:pt>
              </c:numCache>
            </c:numRef>
          </c:val>
          <c:extLst>
            <c:ext xmlns:c16="http://schemas.microsoft.com/office/drawing/2014/chart" uri="{C3380CC4-5D6E-409C-BE32-E72D297353CC}">
              <c16:uniqueId val="{00000006-0422-463B-BBB4-AF1D152BE86C}"/>
            </c:ext>
          </c:extLst>
        </c:ser>
        <c:ser>
          <c:idx val="7"/>
          <c:order val="7"/>
          <c:spPr>
            <a:solidFill>
              <a:srgbClr val="000000"/>
            </a:solidFill>
            <a:ln>
              <a:noFill/>
            </a:ln>
          </c:spPr>
          <c:invertIfNegative val="0"/>
          <c:val>
            <c:numRef>
              <c:f>Sheet1!$A$8:$E$8</c:f>
              <c:numCache>
                <c:formatCode>General</c:formatCode>
                <c:ptCount val="5"/>
                <c:pt idx="0">
                  <c:v>9.9459069999999983</c:v>
                </c:pt>
                <c:pt idx="1">
                  <c:v>11.886169881138297</c:v>
                </c:pt>
                <c:pt idx="2">
                  <c:v>11.091410889085896</c:v>
                </c:pt>
                <c:pt idx="3">
                  <c:v>6.6813070668130692</c:v>
                </c:pt>
                <c:pt idx="4">
                  <c:v>9.2275550922755514</c:v>
                </c:pt>
              </c:numCache>
            </c:numRef>
          </c:val>
          <c:extLst>
            <c:ext xmlns:c16="http://schemas.microsoft.com/office/drawing/2014/chart" uri="{C3380CC4-5D6E-409C-BE32-E72D297353CC}">
              <c16:uniqueId val="{00000007-0422-463B-BBB4-AF1D152BE86C}"/>
            </c:ext>
          </c:extLst>
        </c:ser>
        <c:ser>
          <c:idx val="8"/>
          <c:order val="8"/>
          <c:spPr>
            <a:solidFill>
              <a:schemeClr val="folHlink"/>
            </a:solidFill>
            <a:ln>
              <a:noFill/>
            </a:ln>
          </c:spPr>
          <c:invertIfNegative val="0"/>
          <c:val>
            <c:numRef>
              <c:f>Sheet1!$A$9:$E$9</c:f>
              <c:numCache>
                <c:formatCode>General</c:formatCode>
                <c:ptCount val="5"/>
                <c:pt idx="0">
                  <c:v>6.4303659999999985</c:v>
                </c:pt>
                <c:pt idx="1">
                  <c:v>8.1683799183162051</c:v>
                </c:pt>
                <c:pt idx="2">
                  <c:v>5.8638379413616164</c:v>
                </c:pt>
                <c:pt idx="3">
                  <c:v>4.9503010495030146</c:v>
                </c:pt>
                <c:pt idx="4">
                  <c:v>7.8969750789697475</c:v>
                </c:pt>
              </c:numCache>
            </c:numRef>
          </c:val>
          <c:extLst>
            <c:ext xmlns:c16="http://schemas.microsoft.com/office/drawing/2014/chart" uri="{C3380CC4-5D6E-409C-BE32-E72D297353CC}">
              <c16:uniqueId val="{00000008-0422-463B-BBB4-AF1D152BE86C}"/>
            </c:ext>
          </c:extLst>
        </c:ser>
        <c:ser>
          <c:idx val="9"/>
          <c:order val="9"/>
          <c:spPr>
            <a:solidFill>
              <a:srgbClr val="C30C3E"/>
            </a:solidFill>
            <a:ln>
              <a:noFill/>
            </a:ln>
          </c:spPr>
          <c:invertIfNegative val="0"/>
          <c:val>
            <c:numRef>
              <c:f>Sheet1!$A$10:$E$10</c:f>
              <c:numCache>
                <c:formatCode>General</c:formatCode>
                <c:ptCount val="5"/>
                <c:pt idx="0">
                  <c:v>9.2153310000000044</c:v>
                </c:pt>
                <c:pt idx="1">
                  <c:v>7.7932679220673258</c:v>
                </c:pt>
                <c:pt idx="2">
                  <c:v>7.7348029226519728</c:v>
                </c:pt>
                <c:pt idx="3">
                  <c:v>7.6869800768697978</c:v>
                </c:pt>
                <c:pt idx="4">
                  <c:v>9.0848240908482421</c:v>
                </c:pt>
              </c:numCache>
            </c:numRef>
          </c:val>
          <c:extLst>
            <c:ext xmlns:c16="http://schemas.microsoft.com/office/drawing/2014/chart" uri="{C3380CC4-5D6E-409C-BE32-E72D297353CC}">
              <c16:uniqueId val="{00000009-0422-463B-BBB4-AF1D152BE86C}"/>
            </c:ext>
          </c:extLst>
        </c:ser>
        <c:ser>
          <c:idx val="10"/>
          <c:order val="10"/>
          <c:spPr>
            <a:solidFill>
              <a:schemeClr val="accent1"/>
            </a:solidFill>
            <a:ln>
              <a:noFill/>
            </a:ln>
          </c:spPr>
          <c:invertIfNegative val="0"/>
          <c:val>
            <c:numRef>
              <c:f>Sheet1!$A$11:$E$11</c:f>
              <c:numCache>
                <c:formatCode>General</c:formatCode>
                <c:ptCount val="5"/>
                <c:pt idx="0">
                  <c:v>3.5006910000000113</c:v>
                </c:pt>
                <c:pt idx="1">
                  <c:v>3.1636239683637601</c:v>
                </c:pt>
                <c:pt idx="2">
                  <c:v>4.9252129507478593</c:v>
                </c:pt>
                <c:pt idx="3">
                  <c:v>12.213915122139152</c:v>
                </c:pt>
                <c:pt idx="4">
                  <c:v>4.0696880406968834</c:v>
                </c:pt>
              </c:numCache>
            </c:numRef>
          </c:val>
          <c:extLst>
            <c:ext xmlns:c16="http://schemas.microsoft.com/office/drawing/2014/chart" uri="{C3380CC4-5D6E-409C-BE32-E72D297353CC}">
              <c16:uniqueId val="{0000000A-0422-463B-BBB4-AF1D152BE86C}"/>
            </c:ext>
          </c:extLst>
        </c:ser>
        <c:dLbls>
          <c:showLegendKey val="0"/>
          <c:showVal val="0"/>
          <c:showCatName val="0"/>
          <c:showSerName val="0"/>
          <c:showPercent val="0"/>
          <c:showBubbleSize val="0"/>
        </c:dLbls>
        <c:gapWidth val="80"/>
        <c:overlap val="100"/>
        <c:axId val="1478773279"/>
        <c:axId val="1"/>
      </c:barChart>
      <c:catAx>
        <c:axId val="147877327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0000000000003"/>
          <c:min val="0"/>
        </c:scaling>
        <c:delete val="1"/>
        <c:axPos val="l"/>
        <c:numFmt formatCode="General" sourceLinked="1"/>
        <c:majorTickMark val="out"/>
        <c:minorTickMark val="none"/>
        <c:tickLblPos val="nextTo"/>
        <c:crossAx val="1478773279"/>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6583242655059846E-2"/>
          <c:w val="0.92301998519615103"/>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3159.7893549999994</c:v>
                </c:pt>
              </c:numCache>
            </c:numRef>
          </c:val>
          <c:extLst>
            <c:ext xmlns:c16="http://schemas.microsoft.com/office/drawing/2014/chart" uri="{C3380CC4-5D6E-409C-BE32-E72D297353CC}">
              <c16:uniqueId val="{00000000-2CC3-4D5C-B5B5-C3CE0E56AFF9}"/>
            </c:ext>
          </c:extLst>
        </c:ser>
        <c:ser>
          <c:idx val="1"/>
          <c:order val="1"/>
          <c:spPr>
            <a:solidFill>
              <a:schemeClr val="accent2"/>
            </a:solidFill>
            <a:ln>
              <a:noFill/>
            </a:ln>
          </c:spPr>
          <c:invertIfNegative val="0"/>
          <c:val>
            <c:numRef>
              <c:f>Sheet1!$A$2</c:f>
              <c:numCache>
                <c:formatCode>General</c:formatCode>
                <c:ptCount val="1"/>
                <c:pt idx="0">
                  <c:v>2733.9691869999997</c:v>
                </c:pt>
              </c:numCache>
            </c:numRef>
          </c:val>
          <c:extLst>
            <c:ext xmlns:c16="http://schemas.microsoft.com/office/drawing/2014/chart" uri="{C3380CC4-5D6E-409C-BE32-E72D297353CC}">
              <c16:uniqueId val="{00000001-2CC3-4D5C-B5B5-C3CE0E56AFF9}"/>
            </c:ext>
          </c:extLst>
        </c:ser>
        <c:ser>
          <c:idx val="2"/>
          <c:order val="2"/>
          <c:spPr>
            <a:solidFill>
              <a:schemeClr val="accent3"/>
            </a:solidFill>
            <a:ln>
              <a:noFill/>
            </a:ln>
          </c:spPr>
          <c:invertIfNegative val="0"/>
          <c:val>
            <c:numRef>
              <c:f>Sheet1!$A$3</c:f>
              <c:numCache>
                <c:formatCode>General</c:formatCode>
                <c:ptCount val="1"/>
                <c:pt idx="0">
                  <c:v>4292.7692530000004</c:v>
                </c:pt>
              </c:numCache>
            </c:numRef>
          </c:val>
          <c:extLst>
            <c:ext xmlns:c16="http://schemas.microsoft.com/office/drawing/2014/chart" uri="{C3380CC4-5D6E-409C-BE32-E72D297353CC}">
              <c16:uniqueId val="{00000002-2CC3-4D5C-B5B5-C3CE0E56AFF9}"/>
            </c:ext>
          </c:extLst>
        </c:ser>
        <c:ser>
          <c:idx val="3"/>
          <c:order val="3"/>
          <c:spPr>
            <a:solidFill>
              <a:schemeClr val="accent4"/>
            </a:solidFill>
            <a:ln>
              <a:noFill/>
            </a:ln>
          </c:spPr>
          <c:invertIfNegative val="0"/>
          <c:val>
            <c:numRef>
              <c:f>Sheet1!$A$4</c:f>
              <c:numCache>
                <c:formatCode>General</c:formatCode>
                <c:ptCount val="1"/>
                <c:pt idx="0">
                  <c:v>6780.3014449999991</c:v>
                </c:pt>
              </c:numCache>
            </c:numRef>
          </c:val>
          <c:extLst>
            <c:ext xmlns:c16="http://schemas.microsoft.com/office/drawing/2014/chart" uri="{C3380CC4-5D6E-409C-BE32-E72D297353CC}">
              <c16:uniqueId val="{00000003-2CC3-4D5C-B5B5-C3CE0E56AFF9}"/>
            </c:ext>
          </c:extLst>
        </c:ser>
        <c:ser>
          <c:idx val="4"/>
          <c:order val="4"/>
          <c:spPr>
            <a:solidFill>
              <a:srgbClr val="007770"/>
            </a:solidFill>
            <a:ln>
              <a:noFill/>
            </a:ln>
          </c:spPr>
          <c:invertIfNegative val="0"/>
          <c:val>
            <c:numRef>
              <c:f>Sheet1!$A$5</c:f>
              <c:numCache>
                <c:formatCode>General</c:formatCode>
                <c:ptCount val="1"/>
                <c:pt idx="0">
                  <c:v>3309.7176550000004</c:v>
                </c:pt>
              </c:numCache>
            </c:numRef>
          </c:val>
          <c:extLst>
            <c:ext xmlns:c16="http://schemas.microsoft.com/office/drawing/2014/chart" uri="{C3380CC4-5D6E-409C-BE32-E72D297353CC}">
              <c16:uniqueId val="{00000004-2CC3-4D5C-B5B5-C3CE0E56AFF9}"/>
            </c:ext>
          </c:extLst>
        </c:ser>
        <c:dLbls>
          <c:showLegendKey val="0"/>
          <c:showVal val="0"/>
          <c:showCatName val="0"/>
          <c:showSerName val="0"/>
          <c:showPercent val="0"/>
          <c:showBubbleSize val="0"/>
        </c:dLbls>
        <c:gapWidth val="80"/>
        <c:axId val="1727026063"/>
        <c:axId val="1"/>
      </c:barChart>
      <c:catAx>
        <c:axId val="1727026063"/>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6780.3014449999991"/>
          <c:min val="0"/>
        </c:scaling>
        <c:delete val="1"/>
        <c:axPos val="l"/>
        <c:numFmt formatCode="General" sourceLinked="1"/>
        <c:majorTickMark val="out"/>
        <c:minorTickMark val="none"/>
        <c:tickLblPos val="nextTo"/>
        <c:crossAx val="1727026063"/>
        <c:crosses val="min"/>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6583242655059846E-2"/>
          <c:w val="0.92301998519615103"/>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8317.9296440000035</c:v>
                </c:pt>
              </c:numCache>
            </c:numRef>
          </c:val>
          <c:extLst>
            <c:ext xmlns:c16="http://schemas.microsoft.com/office/drawing/2014/chart" uri="{C3380CC4-5D6E-409C-BE32-E72D297353CC}">
              <c16:uniqueId val="{00000000-0EE9-46DE-A83F-C2901262DA56}"/>
            </c:ext>
          </c:extLst>
        </c:ser>
        <c:ser>
          <c:idx val="1"/>
          <c:order val="1"/>
          <c:spPr>
            <a:solidFill>
              <a:schemeClr val="accent2"/>
            </a:solidFill>
            <a:ln>
              <a:noFill/>
            </a:ln>
          </c:spPr>
          <c:invertIfNegative val="0"/>
          <c:val>
            <c:numRef>
              <c:f>Sheet1!$A$2</c:f>
              <c:numCache>
                <c:formatCode>General</c:formatCode>
                <c:ptCount val="1"/>
                <c:pt idx="0">
                  <c:v>6734.8564599999991</c:v>
                </c:pt>
              </c:numCache>
            </c:numRef>
          </c:val>
          <c:extLst>
            <c:ext xmlns:c16="http://schemas.microsoft.com/office/drawing/2014/chart" uri="{C3380CC4-5D6E-409C-BE32-E72D297353CC}">
              <c16:uniqueId val="{00000001-0EE9-46DE-A83F-C2901262DA56}"/>
            </c:ext>
          </c:extLst>
        </c:ser>
        <c:ser>
          <c:idx val="2"/>
          <c:order val="2"/>
          <c:spPr>
            <a:solidFill>
              <a:schemeClr val="accent3"/>
            </a:solidFill>
            <a:ln>
              <a:noFill/>
            </a:ln>
          </c:spPr>
          <c:invertIfNegative val="0"/>
          <c:val>
            <c:numRef>
              <c:f>Sheet1!$A$3</c:f>
              <c:numCache>
                <c:formatCode>General</c:formatCode>
                <c:ptCount val="1"/>
                <c:pt idx="0">
                  <c:v>6741.5820549999999</c:v>
                </c:pt>
              </c:numCache>
            </c:numRef>
          </c:val>
          <c:extLst>
            <c:ext xmlns:c16="http://schemas.microsoft.com/office/drawing/2014/chart" uri="{C3380CC4-5D6E-409C-BE32-E72D297353CC}">
              <c16:uniqueId val="{00000002-0EE9-46DE-A83F-C2901262DA56}"/>
            </c:ext>
          </c:extLst>
        </c:ser>
        <c:ser>
          <c:idx val="3"/>
          <c:order val="3"/>
          <c:spPr>
            <a:solidFill>
              <a:schemeClr val="accent4"/>
            </a:solidFill>
            <a:ln>
              <a:noFill/>
            </a:ln>
          </c:spPr>
          <c:invertIfNegative val="0"/>
          <c:val>
            <c:numRef>
              <c:f>Sheet1!$A$4</c:f>
              <c:numCache>
                <c:formatCode>General</c:formatCode>
                <c:ptCount val="1"/>
                <c:pt idx="0">
                  <c:v>4267.2676049999991</c:v>
                </c:pt>
              </c:numCache>
            </c:numRef>
          </c:val>
          <c:extLst>
            <c:ext xmlns:c16="http://schemas.microsoft.com/office/drawing/2014/chart" uri="{C3380CC4-5D6E-409C-BE32-E72D297353CC}">
              <c16:uniqueId val="{00000003-0EE9-46DE-A83F-C2901262DA56}"/>
            </c:ext>
          </c:extLst>
        </c:ser>
        <c:ser>
          <c:idx val="4"/>
          <c:order val="4"/>
          <c:spPr>
            <a:solidFill>
              <a:srgbClr val="007770"/>
            </a:solidFill>
            <a:ln>
              <a:noFill/>
            </a:ln>
          </c:spPr>
          <c:invertIfNegative val="0"/>
          <c:val>
            <c:numRef>
              <c:f>Sheet1!$A$5</c:f>
              <c:numCache>
                <c:formatCode>General</c:formatCode>
                <c:ptCount val="1"/>
                <c:pt idx="0">
                  <c:v>7388.3319250000013</c:v>
                </c:pt>
              </c:numCache>
            </c:numRef>
          </c:val>
          <c:extLst>
            <c:ext xmlns:c16="http://schemas.microsoft.com/office/drawing/2014/chart" uri="{C3380CC4-5D6E-409C-BE32-E72D297353CC}">
              <c16:uniqueId val="{00000004-0EE9-46DE-A83F-C2901262DA56}"/>
            </c:ext>
          </c:extLst>
        </c:ser>
        <c:dLbls>
          <c:showLegendKey val="0"/>
          <c:showVal val="0"/>
          <c:showCatName val="0"/>
          <c:showSerName val="0"/>
          <c:showPercent val="0"/>
          <c:showBubbleSize val="0"/>
        </c:dLbls>
        <c:gapWidth val="80"/>
        <c:axId val="1473103679"/>
        <c:axId val="1"/>
      </c:barChart>
      <c:catAx>
        <c:axId val="147310367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8317.9296440000035"/>
          <c:min val="0"/>
        </c:scaling>
        <c:delete val="1"/>
        <c:axPos val="l"/>
        <c:numFmt formatCode="General" sourceLinked="1"/>
        <c:majorTickMark val="out"/>
        <c:minorTickMark val="none"/>
        <c:tickLblPos val="nextTo"/>
        <c:crossAx val="1473103679"/>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873270211216316E-2"/>
          <c:y val="5.6583242655059846E-2"/>
          <c:w val="0.92425345957756733"/>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8977.3618000000006</c:v>
                </c:pt>
              </c:numCache>
            </c:numRef>
          </c:val>
          <c:extLst>
            <c:ext xmlns:c16="http://schemas.microsoft.com/office/drawing/2014/chart" uri="{C3380CC4-5D6E-409C-BE32-E72D297353CC}">
              <c16:uniqueId val="{00000000-C496-41ED-98AD-F05F5C9FAD11}"/>
            </c:ext>
          </c:extLst>
        </c:ser>
        <c:ser>
          <c:idx val="1"/>
          <c:order val="1"/>
          <c:spPr>
            <a:solidFill>
              <a:schemeClr val="accent2"/>
            </a:solidFill>
            <a:ln>
              <a:noFill/>
            </a:ln>
          </c:spPr>
          <c:invertIfNegative val="0"/>
          <c:val>
            <c:numRef>
              <c:f>Sheet1!$A$2</c:f>
              <c:numCache>
                <c:formatCode>General</c:formatCode>
                <c:ptCount val="1"/>
                <c:pt idx="0">
                  <c:v>10271.898194999998</c:v>
                </c:pt>
              </c:numCache>
            </c:numRef>
          </c:val>
          <c:extLst>
            <c:ext xmlns:c16="http://schemas.microsoft.com/office/drawing/2014/chart" uri="{C3380CC4-5D6E-409C-BE32-E72D297353CC}">
              <c16:uniqueId val="{00000001-C496-41ED-98AD-F05F5C9FAD11}"/>
            </c:ext>
          </c:extLst>
        </c:ser>
        <c:ser>
          <c:idx val="2"/>
          <c:order val="2"/>
          <c:spPr>
            <a:solidFill>
              <a:schemeClr val="accent3"/>
            </a:solidFill>
            <a:ln>
              <a:noFill/>
            </a:ln>
          </c:spPr>
          <c:invertIfNegative val="0"/>
          <c:val>
            <c:numRef>
              <c:f>Sheet1!$A$3</c:f>
              <c:numCache>
                <c:formatCode>General</c:formatCode>
                <c:ptCount val="1"/>
                <c:pt idx="0">
                  <c:v>9667.1702779999996</c:v>
                </c:pt>
              </c:numCache>
            </c:numRef>
          </c:val>
          <c:extLst>
            <c:ext xmlns:c16="http://schemas.microsoft.com/office/drawing/2014/chart" uri="{C3380CC4-5D6E-409C-BE32-E72D297353CC}">
              <c16:uniqueId val="{00000002-C496-41ED-98AD-F05F5C9FAD11}"/>
            </c:ext>
          </c:extLst>
        </c:ser>
        <c:ser>
          <c:idx val="3"/>
          <c:order val="3"/>
          <c:spPr>
            <a:solidFill>
              <a:schemeClr val="accent4"/>
            </a:solidFill>
            <a:ln>
              <a:noFill/>
            </a:ln>
          </c:spPr>
          <c:invertIfNegative val="0"/>
          <c:val>
            <c:numRef>
              <c:f>Sheet1!$A$4</c:f>
              <c:numCache>
                <c:formatCode>General</c:formatCode>
                <c:ptCount val="1"/>
                <c:pt idx="0">
                  <c:v>3708.9890700000001</c:v>
                </c:pt>
              </c:numCache>
            </c:numRef>
          </c:val>
          <c:extLst>
            <c:ext xmlns:c16="http://schemas.microsoft.com/office/drawing/2014/chart" uri="{C3380CC4-5D6E-409C-BE32-E72D297353CC}">
              <c16:uniqueId val="{00000003-C496-41ED-98AD-F05F5C9FAD11}"/>
            </c:ext>
          </c:extLst>
        </c:ser>
        <c:ser>
          <c:idx val="4"/>
          <c:order val="4"/>
          <c:spPr>
            <a:solidFill>
              <a:srgbClr val="007770"/>
            </a:solidFill>
            <a:ln>
              <a:noFill/>
            </a:ln>
          </c:spPr>
          <c:invertIfNegative val="0"/>
          <c:val>
            <c:numRef>
              <c:f>Sheet1!$A$5</c:f>
              <c:numCache>
                <c:formatCode>General</c:formatCode>
                <c:ptCount val="1"/>
                <c:pt idx="0">
                  <c:v>7504.4097669999974</c:v>
                </c:pt>
              </c:numCache>
            </c:numRef>
          </c:val>
          <c:extLst>
            <c:ext xmlns:c16="http://schemas.microsoft.com/office/drawing/2014/chart" uri="{C3380CC4-5D6E-409C-BE32-E72D297353CC}">
              <c16:uniqueId val="{00000004-C496-41ED-98AD-F05F5C9FAD11}"/>
            </c:ext>
          </c:extLst>
        </c:ser>
        <c:dLbls>
          <c:showLegendKey val="0"/>
          <c:showVal val="0"/>
          <c:showCatName val="0"/>
          <c:showSerName val="0"/>
          <c:showPercent val="0"/>
          <c:showBubbleSize val="0"/>
        </c:dLbls>
        <c:gapWidth val="80"/>
        <c:axId val="1477197983"/>
        <c:axId val="1"/>
      </c:barChart>
      <c:catAx>
        <c:axId val="1477197983"/>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271.898194999998"/>
          <c:min val="0"/>
        </c:scaling>
        <c:delete val="1"/>
        <c:axPos val="l"/>
        <c:numFmt formatCode="General" sourceLinked="1"/>
        <c:majorTickMark val="out"/>
        <c:minorTickMark val="none"/>
        <c:tickLblPos val="nextTo"/>
        <c:crossAx val="1477197983"/>
        <c:crosses val="min"/>
        <c:crossBetween val="between"/>
      </c:valAx>
    </c:plotArea>
    <c:plotVisOnly val="0"/>
    <c:dispBlanksAs val="gap"/>
    <c:showDLblsOverMax val="1"/>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5913978494623658E-2"/>
          <c:w val="0.92301998519615103"/>
          <c:h val="0.888172043010752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37943.607124999988</c:v>
                </c:pt>
              </c:numCache>
            </c:numRef>
          </c:val>
          <c:extLst>
            <c:ext xmlns:c16="http://schemas.microsoft.com/office/drawing/2014/chart" uri="{C3380CC4-5D6E-409C-BE32-E72D297353CC}">
              <c16:uniqueId val="{00000000-BAEF-45B6-9EF2-5227F8B5D981}"/>
            </c:ext>
          </c:extLst>
        </c:ser>
        <c:ser>
          <c:idx val="1"/>
          <c:order val="1"/>
          <c:spPr>
            <a:solidFill>
              <a:schemeClr val="accent2"/>
            </a:solidFill>
            <a:ln>
              <a:noFill/>
            </a:ln>
          </c:spPr>
          <c:invertIfNegative val="0"/>
          <c:val>
            <c:numRef>
              <c:f>Sheet1!$A$2</c:f>
              <c:numCache>
                <c:formatCode>General</c:formatCode>
                <c:ptCount val="1"/>
                <c:pt idx="0">
                  <c:v>35205.633689999988</c:v>
                </c:pt>
              </c:numCache>
            </c:numRef>
          </c:val>
          <c:extLst>
            <c:ext xmlns:c16="http://schemas.microsoft.com/office/drawing/2014/chart" uri="{C3380CC4-5D6E-409C-BE32-E72D297353CC}">
              <c16:uniqueId val="{00000001-BAEF-45B6-9EF2-5227F8B5D981}"/>
            </c:ext>
          </c:extLst>
        </c:ser>
        <c:ser>
          <c:idx val="2"/>
          <c:order val="2"/>
          <c:spPr>
            <a:solidFill>
              <a:schemeClr val="accent3"/>
            </a:solidFill>
            <a:ln>
              <a:noFill/>
            </a:ln>
          </c:spPr>
          <c:invertIfNegative val="0"/>
          <c:val>
            <c:numRef>
              <c:f>Sheet1!$A$3</c:f>
              <c:numCache>
                <c:formatCode>General</c:formatCode>
                <c:ptCount val="1"/>
                <c:pt idx="0">
                  <c:v>35705.429093999985</c:v>
                </c:pt>
              </c:numCache>
            </c:numRef>
          </c:val>
          <c:extLst>
            <c:ext xmlns:c16="http://schemas.microsoft.com/office/drawing/2014/chart" uri="{C3380CC4-5D6E-409C-BE32-E72D297353CC}">
              <c16:uniqueId val="{00000002-BAEF-45B6-9EF2-5227F8B5D981}"/>
            </c:ext>
          </c:extLst>
        </c:ser>
        <c:ser>
          <c:idx val="3"/>
          <c:order val="3"/>
          <c:spPr>
            <a:solidFill>
              <a:schemeClr val="accent4"/>
            </a:solidFill>
            <a:ln>
              <a:noFill/>
            </a:ln>
          </c:spPr>
          <c:invertIfNegative val="0"/>
          <c:val>
            <c:numRef>
              <c:f>Sheet1!$A$4</c:f>
              <c:numCache>
                <c:formatCode>General</c:formatCode>
                <c:ptCount val="1"/>
                <c:pt idx="0">
                  <c:v>20460.54595</c:v>
                </c:pt>
              </c:numCache>
            </c:numRef>
          </c:val>
          <c:extLst>
            <c:ext xmlns:c16="http://schemas.microsoft.com/office/drawing/2014/chart" uri="{C3380CC4-5D6E-409C-BE32-E72D297353CC}">
              <c16:uniqueId val="{00000003-BAEF-45B6-9EF2-5227F8B5D981}"/>
            </c:ext>
          </c:extLst>
        </c:ser>
        <c:ser>
          <c:idx val="4"/>
          <c:order val="4"/>
          <c:spPr>
            <a:solidFill>
              <a:srgbClr val="007770"/>
            </a:solidFill>
            <a:ln>
              <a:noFill/>
            </a:ln>
          </c:spPr>
          <c:invertIfNegative val="0"/>
          <c:val>
            <c:numRef>
              <c:f>Sheet1!$A$5</c:f>
              <c:numCache>
                <c:formatCode>General</c:formatCode>
                <c:ptCount val="1"/>
                <c:pt idx="0">
                  <c:v>34328.354981999983</c:v>
                </c:pt>
              </c:numCache>
            </c:numRef>
          </c:val>
          <c:extLst>
            <c:ext xmlns:c16="http://schemas.microsoft.com/office/drawing/2014/chart" uri="{C3380CC4-5D6E-409C-BE32-E72D297353CC}">
              <c16:uniqueId val="{00000004-BAEF-45B6-9EF2-5227F8B5D981}"/>
            </c:ext>
          </c:extLst>
        </c:ser>
        <c:dLbls>
          <c:showLegendKey val="0"/>
          <c:showVal val="0"/>
          <c:showCatName val="0"/>
          <c:showSerName val="0"/>
          <c:showPercent val="0"/>
          <c:showBubbleSize val="0"/>
        </c:dLbls>
        <c:gapWidth val="80"/>
        <c:axId val="1640939679"/>
        <c:axId val="1"/>
      </c:barChart>
      <c:catAx>
        <c:axId val="164093967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7943.607124999988"/>
          <c:min val="0"/>
        </c:scaling>
        <c:delete val="1"/>
        <c:axPos val="l"/>
        <c:numFmt formatCode="General" sourceLinked="1"/>
        <c:majorTickMark val="out"/>
        <c:minorTickMark val="none"/>
        <c:tickLblPos val="nextTo"/>
        <c:crossAx val="1640939679"/>
        <c:crosses val="min"/>
        <c:crossBetween val="between"/>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5788024776324846E-2"/>
          <c:y val="5.6583242655059846E-2"/>
          <c:w val="0.92842395044735027"/>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5804.1686920000002</c:v>
                </c:pt>
              </c:numCache>
            </c:numRef>
          </c:val>
          <c:extLst>
            <c:ext xmlns:c16="http://schemas.microsoft.com/office/drawing/2014/chart" uri="{C3380CC4-5D6E-409C-BE32-E72D297353CC}">
              <c16:uniqueId val="{00000000-46F7-4073-B63F-268423FD103B}"/>
            </c:ext>
          </c:extLst>
        </c:ser>
        <c:ser>
          <c:idx val="1"/>
          <c:order val="1"/>
          <c:spPr>
            <a:solidFill>
              <a:schemeClr val="accent2"/>
            </a:solidFill>
            <a:ln>
              <a:noFill/>
            </a:ln>
          </c:spPr>
          <c:invertIfNegative val="0"/>
          <c:val>
            <c:numRef>
              <c:f>Sheet1!$A$2</c:f>
              <c:numCache>
                <c:formatCode>General</c:formatCode>
                <c:ptCount val="1"/>
                <c:pt idx="0">
                  <c:v>7059.0242550000003</c:v>
                </c:pt>
              </c:numCache>
            </c:numRef>
          </c:val>
          <c:extLst>
            <c:ext xmlns:c16="http://schemas.microsoft.com/office/drawing/2014/chart" uri="{C3380CC4-5D6E-409C-BE32-E72D297353CC}">
              <c16:uniqueId val="{00000001-46F7-4073-B63F-268423FD103B}"/>
            </c:ext>
          </c:extLst>
        </c:ser>
        <c:ser>
          <c:idx val="2"/>
          <c:order val="2"/>
          <c:spPr>
            <a:solidFill>
              <a:schemeClr val="accent3"/>
            </a:solidFill>
            <a:ln>
              <a:noFill/>
            </a:ln>
          </c:spPr>
          <c:invertIfNegative val="0"/>
          <c:val>
            <c:numRef>
              <c:f>Sheet1!$A$3</c:f>
              <c:numCache>
                <c:formatCode>General</c:formatCode>
                <c:ptCount val="1"/>
                <c:pt idx="0">
                  <c:v>5110.8664540000009</c:v>
                </c:pt>
              </c:numCache>
            </c:numRef>
          </c:val>
          <c:extLst>
            <c:ext xmlns:c16="http://schemas.microsoft.com/office/drawing/2014/chart" uri="{C3380CC4-5D6E-409C-BE32-E72D297353CC}">
              <c16:uniqueId val="{00000002-46F7-4073-B63F-268423FD103B}"/>
            </c:ext>
          </c:extLst>
        </c:ser>
        <c:ser>
          <c:idx val="3"/>
          <c:order val="3"/>
          <c:spPr>
            <a:solidFill>
              <a:schemeClr val="accent4"/>
            </a:solidFill>
            <a:ln>
              <a:noFill/>
            </a:ln>
          </c:spPr>
          <c:invertIfNegative val="0"/>
          <c:val>
            <c:numRef>
              <c:f>Sheet1!$A$4</c:f>
              <c:numCache>
                <c:formatCode>General</c:formatCode>
                <c:ptCount val="1"/>
                <c:pt idx="0">
                  <c:v>2748.0565729999994</c:v>
                </c:pt>
              </c:numCache>
            </c:numRef>
          </c:val>
          <c:extLst>
            <c:ext xmlns:c16="http://schemas.microsoft.com/office/drawing/2014/chart" uri="{C3380CC4-5D6E-409C-BE32-E72D297353CC}">
              <c16:uniqueId val="{00000003-46F7-4073-B63F-268423FD103B}"/>
            </c:ext>
          </c:extLst>
        </c:ser>
        <c:ser>
          <c:idx val="4"/>
          <c:order val="4"/>
          <c:spPr>
            <a:solidFill>
              <a:srgbClr val="007770"/>
            </a:solidFill>
            <a:ln>
              <a:noFill/>
            </a:ln>
          </c:spPr>
          <c:invertIfNegative val="0"/>
          <c:val>
            <c:numRef>
              <c:f>Sheet1!$A$5</c:f>
              <c:numCache>
                <c:formatCode>General</c:formatCode>
                <c:ptCount val="1"/>
                <c:pt idx="0">
                  <c:v>6422.3009450000009</c:v>
                </c:pt>
              </c:numCache>
            </c:numRef>
          </c:val>
          <c:extLst>
            <c:ext xmlns:c16="http://schemas.microsoft.com/office/drawing/2014/chart" uri="{C3380CC4-5D6E-409C-BE32-E72D297353CC}">
              <c16:uniqueId val="{00000004-46F7-4073-B63F-268423FD103B}"/>
            </c:ext>
          </c:extLst>
        </c:ser>
        <c:dLbls>
          <c:showLegendKey val="0"/>
          <c:showVal val="0"/>
          <c:showCatName val="0"/>
          <c:showSerName val="0"/>
          <c:showPercent val="0"/>
          <c:showBubbleSize val="0"/>
        </c:dLbls>
        <c:gapWidth val="80"/>
        <c:axId val="1741988015"/>
        <c:axId val="1"/>
      </c:barChart>
      <c:catAx>
        <c:axId val="174198801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7059.0242550000003"/>
          <c:min val="0"/>
        </c:scaling>
        <c:delete val="1"/>
        <c:axPos val="l"/>
        <c:numFmt formatCode="General" sourceLinked="1"/>
        <c:majorTickMark val="out"/>
        <c:minorTickMark val="none"/>
        <c:tickLblPos val="nextTo"/>
        <c:crossAx val="1741988015"/>
        <c:crosses val="min"/>
        <c:crossBetween val="between"/>
      </c:valAx>
    </c:plotArea>
    <c:plotVisOnly val="0"/>
    <c:dispBlanksAs val="gap"/>
    <c:showDLblsOverMax val="1"/>
  </c:chart>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Hoja4!$AG$3:$AG$22</cx:f>
        <cx:lvl ptCount="20">
          <cx:pt idx="0">ANGOLA</cx:pt>
          <cx:pt idx="1">BURUNDI</cx:pt>
          <cx:pt idx="2">CAMEROON</cx:pt>
          <cx:pt idx="3">CONGO</cx:pt>
          <cx:pt idx="4">ETHIOPIA</cx:pt>
          <cx:pt idx="5">GHANA</cx:pt>
          <cx:pt idx="6">IVORY COAST</cx:pt>
          <cx:pt idx="7">KENYA</cx:pt>
          <cx:pt idx="8">LIBERIA</cx:pt>
          <cx:pt idx="9">MALAWI</cx:pt>
          <cx:pt idx="10">MAURITANIA</cx:pt>
          <cx:pt idx="11">MAURITIUS</cx:pt>
          <cx:pt idx="12">MOZAMBIQUE</cx:pt>
          <cx:pt idx="13">NAMIBIA</cx:pt>
          <cx:pt idx="14">NIGERIA</cx:pt>
          <cx:pt idx="15">REUNION</cx:pt>
          <cx:pt idx="16">RWANDA</cx:pt>
          <cx:pt idx="17">SENEGAL</cx:pt>
          <cx:pt idx="18">SOUTH AFRICA</cx:pt>
          <cx:pt idx="19">UGANDA</cx:pt>
        </cx:lvl>
      </cx:strDim>
      <cx:numDim type="colorVal">
        <cx:f>Hoja4!$AH$3:$AH$22</cx:f>
        <cx:lvl ptCount="20" formatCode="#,##0">
          <cx:pt idx="0">500.50701000000004</cx:pt>
          <cx:pt idx="1">18</cx:pt>
          <cx:pt idx="2">159.65908999999999</cx:pt>
          <cx:pt idx="3">122.394965</cx:pt>
          <cx:pt idx="4">22</cx:pt>
          <cx:pt idx="5">244.77720000000002</cx:pt>
          <cx:pt idx="6">207.12754000000001</cx:pt>
          <cx:pt idx="7">256.13558999999998</cx:pt>
          <cx:pt idx="8">11.5</cx:pt>
          <cx:pt idx="9">5</cx:pt>
          <cx:pt idx="10">64.054000000000002</cx:pt>
          <cx:pt idx="11">174.82688000000002</cx:pt>
          <cx:pt idx="12">104.13724999999999</cx:pt>
          <cx:pt idx="13">6.5999999999999996</cx:pt>
          <cx:pt idx="14">283.94287500000002</cx:pt>
          <cx:pt idx="15">24.99708</cx:pt>
          <cx:pt idx="16">8</cx:pt>
          <cx:pt idx="17">540.83754999999996</cx:pt>
          <cx:pt idx="18">508.71062499999999</cx:pt>
          <cx:pt idx="19">46.509999999999998</cx:pt>
        </cx:lvl>
      </cx:numDim>
    </cx:data>
  </cx:chartData>
  <cx:chart>
    <cx:plotArea>
      <cx:plotAreaRegion>
        <cx:series layoutId="regionMap" uniqueId="{B7BEBDF4-52E7-419D-87E1-7A7976011D9A}">
          <cx:dataLabels>
            <cx:visibility seriesName="0" categoryName="1" value="0"/>
            <cx:separator>, </cx:separator>
          </cx:dataLabels>
          <cx:dataId val="0"/>
          <cx:layoutPr>
            <cx:regionLabelLayout val="none"/>
            <cx:geography cultureLanguage="es-ES" cultureRegion="AR" attribution="Con tecnología de Bing">
              <cx:geoCache provider="{E9337A44-BEBE-4D9F-B70C-5C5E7DAFC167}">
                <cx:binary>7H3bcty4suWvOPp5qAYIECB27H0iDLKqdJctW769MGRJJkGQBAGC1785H3Ceztt57R+blC3ZUlnb
bfdoxh0xVkfYLaJQBDITiZUrgfQ/L6Z/XFRX5+7JVFdN94+L6V+/Fd63//j99+6iuKrPu51aXTjT
mQ9+58LUv5sPH9TF1e+X7nxUTf57iDD9/aI4d/5q+u0//gnfll+ZQ3Nx7pVpnvdXbj696vrKd99o
e7DpyYXpG3/dPYdv+tdvh3tydbr39LcnV41Xfn45t1f/+u3eZ3578vv2N3311icVDMz3l9A32uFU
CI5jjj790N+eVKbJb5oDsUNYFEchicTNz+27j89r6H+o3l85dX778KEBfRzO+eWlu+q6Jzd/3+l4
b/R3nqvOJJ8mn5jrkR6efpza7/eF+x//3HoAk916ckf+25L5s6Zt8T893pwcPqL0A4x3Ys4jzmLy
Sfz4nvgx34mYwCEN8YPSf9rkpvoLwr/ttyX728fbon968vNFf5afN5ffnOqPGT7eiQghUUTYjeHf
lzwJd0LMWCSi6FM7uTXxT3b/58N52Oxv+21J/vbxtuTPNj9f8nuvTk7fPklOnr54eSuDh5b5j4mf
74hYcMJReGPY/J7hBxEYPhc0Erfq2ZJ/Yjp//uTy6snRufugqm8N7GFFfPUFWxr5qn1bNcnez1fN
pjhvHnFNxDsI3FAYE3KjlK3NAO+gGNo5umkW4lbunxbFnw7nYVXcdNtSwM3TbbFvdn++2OXZ6dlx
Cvp/rF04IDs0ZJQKdGebvbMNh2JHkJBGOIxuX/pJ4rJ3fXP5x3/dPn1oYT4s9C89t+T+pWFb9PJv
YPHJ06PV6cnJ8bcm/GOeiO4wEGsE3v7GquN7ngiTHRyRKEYMPNQnfX8SfQL4x/3xP83t0+8X/Zee
W6L/0rAt+uTo51v92ebpcfr0W9P9McH/2oEhIvi4OLeDhW3YmZwA7nw8wQchbL6YEvjvQZMPyU4c
hiEj/GHUeXrV/vE/7yt1cf4kvarNhfvjP/31L5dX1ZMEYgfzraE+7I2+4yu31sp39PhqEaUPL6L7
EcWd4ChAOxzcMgkZbHuffsD/3vHLONphFAtwEOGnZgCRd33EnUE+jnDufMu/l8edD30lgr8Bnly9
3N07efaYQSxGANYBrQsR3lMPiXcYOHYc3+pvSz0rCM/bP/7rmwjqYXv90nNLDV8atkW/AvQMoflW
cPrVg/+r8etm9+nxI3rwX3jx+/z3wer47SOKHe9QcDpAGXxl7ZRgIhjln9z6FmA5uGr+ClFz023L
zm+ebhv5wernGznAM/X+2zP9MaASwIYYAldABf6yId7dBfgOCQnGCFDixx/Qy91d4DsG9LCX+dxx
S/ifn2+L/3px/2wfc/T08Onrx4yNAIHDBsxDxB7kyAiB2AhhQeNbNHNf+kfn1Xmvbp99P0q/7bcl
+9vH26I/ev3zRf/iqrnKz79JhvyY5WO6Q3mEGKLs3sYaXDdEIZAz4jZquhUw2CaQtd8xkodN/nPH
LbF/fr4t9xcQCv58kz873Xv59PgxMU0ImCaiiPB4S/QCfBEAHUboJ2eDtrzN0XnvlD//S77+bt8t
Bdxt2tbB0enfRQd7Zy9uDfGhlf5j1h9c64BHwEKyGxYS31sFEbDzHAE3EN74fWi+6/c/iuxC/YVw
6EvPh7Tw8Su/0sHZ30AHJ++eHsm952eAAj4J4hGUgCEFhcKQhPzG4O8rgdAdgYE54wR4m3vSN8t5
/V7Z/ur2+UODedgLHd3pu62BO01f6eDdz9fB8dOjPfmYjugX+rlJ3n40lT+jao73No+boBU7176H
QDbkxt1H93wQ5FHg537+9u4qOFb5X8vPfu64Zf+fn28b//HfgFo4XZ0d7z0mORyEeAcTJAjhD28B
kKcKWcRvlYO20lSH509Or/pG/fHff4Envtd5Sw332rZVcQr+92djotPXj8sWB3gHIlvGCL6/AAja
QZA5gfMJXxR0dwGc9n+WN354C7jttyX328dfifzvAP9Xx6vN08NvbXc/BoB+wf/v8vkvTs5e7j55
uj7dSyD+fjTgE8bg2xkwy/w+zxNGkIblmIYC0rN3Tf1Ff/nHf35wQMXfPv9+xHO375bJ323aNvt3
MOGf7WluT608muB/Hcr53sTUl1zxown/Vyb8e5OC35F//jF3/ysT/p2ivxsePprh/4pzb0/Jftem
+yXR9lga+JVF/E7zvxd7PJb0f0VaD5wX/66VcOeQwY8fx/ixHeLXyZG7B/v/3+buvzqQ+lgr79dR
3OurGQ8utU+3Nh5s2j6j9afZ9R9bab9y/Pfc4ba0v+PayY/J+9c9mB9huW+T4I/lgoJfOf5/54K2
Lf9uHvaxxP8r1/z5ht53+fov6dnH0sCvVPOXS5LfpYLPaajH0sCvPNsPgJ3bLMhjCf9XcuduXPHx
Vuq237/Lwj+a2P//STFsHbu+c/H38+3o9Nyfrz5eq/7u1ltXtdX1WzmgT7rbu/zXb5hDJhOSJ5+u
H1x/xb1szpaH+9zj6rzz0BnIWs5xBEcfBbk+HAmHfcer65YQGuA2sRCYw7EYAXfGfnvSGOcL6AQX
O+KIEYEFXGcicG7ptyed6a+bKJx0gpt/15cyxfVlcOh1O7Jnpppz03yW083vT5q+fmZU47t//cZC
yHu3nz53PVBOEAnhvhpl8D6MOI9heO3F+SlcloeP4//Fqy6kZZ/JaihVO21mNJWVJKFBYm+p0Bwf
tzxvlJwGpYuj3nPvU+Ir1+2V+RTrxLWsYckUMveSQ3q9S1s95uOJMFGRyyBSNlQy7y2K91uPm1JI
ChdaKgM9NCIp7tqlkLZGgVrrkLtyl8+0jJIWlYYd0aYbUQJTDozMVTYyGbNunlYCF7FLpgCbRkIa
mk6yq4z2su80OaJREbxbAsUiafsRVTKK+HxEO5G/06UiZULqcB6ShtUtlqam2SjpqFUldZzzdpcG
vqgl1WO9JGUWliohYylcOrPJW1mUfPTSq8KSNRmYYSuGVGuSwGo279KGVm8E1+ExLajBK59X+Ylb
vDgvcBy9MbmPL9ssFC7p5qhXsnDdoOXc95i9yUJ45escWx/Jko5TfTSHlaj3x0FXg2xMmPG0jxCN
92jVzOYFWUrm06VdxnCl+SK6hLc8XlZoKLJCllEfvzKmI/hFZIp+OYpK1x8KlsUTaC+o2kaqrl/2
K5vZ7qTrMlTthWUfe9myUB/AmcbJS9ON05smz+J+bUVcjJ0cpiZ7ZYpyoOtRBEW922WFIzJntiQr
qzr73s2NwXKxMb8oWJMVCQpn+mqsI/8WKR9EK1xpv+lj29qkaJv4osuMcWk5qrHbuEVHY4Jwbahs
4qhGMo5zd1BGUTBKzPo5WruS8TnRVHWVRDMbuATjJzyZMAxrE3VsGqSzfbfrTRBcFkOgRjmNSh3g
rCtOA6+6D3BG7cyrvNWy6DAKk8rHbSurMlYv+tE0CgSk7bqq8ESSYHEukGwJyevQTBpLTVE9Sz5H
0WlPhzKUQ9mjPFFFtbRyqJgIZBaOXSj9VE9vpgZOSieT7ZuL0AfKJTHxuJYLi5bntmIRjA1jVa9D
YuJGVs2w6IQI5K6KsM4usrFuTjih+L1CS1mtRazzTtY9jWPZTbBmJK84HzbthPlqbmym0rK09esM
ZX0r1SyIkf3ULOc0iNqTgUR9Lq110yL1YGKfIpdFQsaFNYssQlWa/dA70kmFQqOSPOrIKFE2zkiG
asHLm0rn2UU9Yso3bW3C5iCK+7wF+63b7kWTh7RIeSaUkoMP9TNcRuFpNrf6EAeLz9LCaXRp7RAu
61yxqZbdUMZvyihnzz3z4o3hvGrk0GKu9kxFvNkrxqo+sZVBWtZVmFFYd7xsE+Hj/CrsZpTLyNkY
QeO4hEln47mWETFjnmTTVJ2NRV4I8GTF0p+Vpsrf9uW1kkRVKioDhxxLdb8MZWpdHr3l47yUcsQ2
e1OQ2IKfwrk9EnFZn6EQ3rjKeDm/WuaRFCdD3TkGBsl6feom6rKUoIDpNIuXfJeGhR03DM4i+VXu
2FStonJ0c9JbQ/OUBFUNK8syh2SjaKWkyGrQqu65CGUgetKmVky0Thvj22UNbrroZW709QyFCkwa
UDNYmPOgjjo4EUilgfuyWuIlbrM0diRj65kHw9sAcfO2pjbs5TgG7SADG+Zj6idFFln18VzCn7mf
JOMdO6m6Znzfxd4dtFO+VDIXUeOlntupTTu4eHeaiXnBKzaFNJPjUjC8aqdlMOmgi8alLay8RhKy
+DHJaE+aZGZxOa44b9viJCtQsed0rxe5hDw/VbYevJyypV83oQXnbClsQPFcBbWsc9vVR9nCGnPg
66qspZ3LvF9R2IZ6qZeorNdxVnuxYlndvFOxBcPoVT41ibeCn3ZZkC0yalnB0srDlgemPam3SiHV
J65rUJzC5RH1klLmO7lkxOxndYi7lc7jqExy2mZegltFSMLm0Ts52zCKpQ9qn8NqrQKbVrlRnTRl
WL9SXZE1KfcowtLCH3OCJtS+CpURQeJ6DQY4KNQUSdXU0dvCFzpPKgML1bFyKVYWt0UrMef0chIK
WQnbffk2jjKGmj06dtE4vspYjUInWeHw5ejr5rhfFqVliBe+F3W6HjaZCvWHcgqr42hi0VkYqOVt
1YfuogjAKSazMewSd32Qydkg9GoypZgl6Zz5QPOo2EwLNwcVXpZ3Cof9kciwNbLIDBGytaUzqbWV
0omyBp/OfsGvWVTmhay50UKO0PtNZsloJBXhcqpVsHzQgR/2MQdXkDhF/WasyqVPioGLExrWapYl
QjiSgwttIZEtzCB9MeC9qOdgM/2oGfhIWDRKZv04EFgoA3up8wDpRLuMD7LKqLdrWuZtn9LJjbUc
Io2OisoWF90U6FhOtiU0iapqjp/nZMFV0ilGyHEHtYTyJMjjcdZyKptaYNjsB0XOtUC+gI6Lx/3B
GOb19GxZ6mhqZcjGPj7MBR70IcuDoYQtZlqy5iWrlNfpGJcUbEDzKdvtNTiWUYq8RnhvDqIKPXez
jXHCqavqFHEmmlQz0h7FxsbVQeML5iRfSnzB43wcL/E85/bQVFkVpOCF60xOlehVOo86I9c95yWp
5oK8z6ugHBOC5rrLwBXRzKe2V1mWLpNH2V7Xz33xmi0+oKsu6JrypZ+HxqRVVqJyN1NjzpRk4Olx
UkczCEb4cAa1L92Qvesp7cgKjY2gu6Y3MTdyENVAY3BclbDN2kXRgK6sBjcmA7j9hjYzK4NxSQcR
UT/KKK5pfCiUz+YPXkxIH3fgINzakzp2R0rnxh1lSJdirxAaL9GqBpAxjemCGlSti7Ht+UGuS5In
dMlNfhgOtMrfGxc4kRZ+QqCmMqp9omgGAw2LPht3p6ynZJL1lBN62U++r/ZzPcz6GdwbQEviAFEH
m6azHu1n7TzYBM1gu7uVDSxbW7ToKgEzNSQhC1P4VYeWUG1yywENgyFH01k8lE0smygalZVlaC1/
K0aM30xZMIWbOu6zD6iPCds0umQzeAk9h7LOECpluIAxp36oe7+O7cD9blM5Pe+BzHWfzGhQXcJc
af1JCY6nOijKsL8KAEkfxVPG3/FmRnyN41mrNXZdF25IPIh5NTaqCZOF42xJTMTyKF0WrmIQ2mCO
27gLyGruMWoTw6I8PwxgYlXCA4JnGQPanqRruX0PPkH162joYjB1jBRNcjIO8YnnPSxzHFfErCjg
Dwuwrc8J7PGh7VcMbvJ+sARpAPFCNQDE9WLJivWhDaVpCp2lDPOpAhwy+GoDIIE6aaMJ1lsmIvB6
LeybZ1QoAf9LqH1pKMDqdT9zHyVuHGmX1Bme2Krlqjxt3Vx8aEJW6qQaWF9L2CLnA99mtZUdYGuf
mobTXBrX9UZ2lo1COlGzeB8XOYjYcVS8DnDL26RnuUaJJ66skybqNcAVq1HxjPQu7/eayKgJcO7c
mwM6VraUc5HNJlnGoGx2xWhanuimXKgc+l43R3ZyrJCmim14oIWZKxCeC4rV0PNBJaXBY5AGCLQg
ecF0tKJmiYtEw5dVKeptkSWeOt3Jsp2bPsnHbubpWBbjLFEnxoshWCqA011hrvJWVWJls8aW79uq
pbNLbR5AlDF3ql3SheHOLIk1fIj7hOSeOS3N4PvJyiXiLR7WEH+IqEp5lIdRJpuJBNlqnokPk9p2
gzhjsIlma62JQqeFm7PoeeQoqXzSDi2INKFNSbozM40lAYDg2tovyd1Dh/fC0wvTzk7lxU2ltc+/
/sfRbfm2jxewvzy/jr6//HbSXjUvvLu68kfn7fYnrymEzx/9ck37OnD/nAneIgLuU2o/0vh9FAKH
sPvfMwjbR2Q+ReZwNvQjg0Cv874hgbvCGAphIcSBDPjEIEDtKwEFIoSgDBgBxK6LztwyCHQnBr6B
ieu7OCFcQ4YjqDcMAtkh4iPjADwChbJamPwIgxB9ZAjuMgg0hqvMnAu4wA/Hu2GM9xmEspon5NlU
yFxjw/eH2kXPwjayAQXslbt9V3qAbnHVGNjXIeovEAfYuARvO+dcJ11JQ/fGFo66pBEsD4uEDwBf
DhSvyrdkFEOxX0ykUCmfnGIpqlysV7hoWbznbVmpfdebLJdFXWK6KReeveVRmz2D5aDrJNQat2kQ
zXYA8InrS982+p2uNeZJpzuXb0rAPi+Ap7BzqhxCAta3boeUxS33SQXB43NiiX+W5VURyGsvO21Q
5HKTwJdEBcS6Y6vT0rfuIBQ+j/bLeeGVrHLkoo1tohafdaoc2z1bBgB9qllUFqbf5PmeM15k6UBd
nq8hnsv1PkFWoJOGzoHb1BG3+VpnTTHJJQ9j2CK4a0QpceDqIQToBdWhTkrjF1LLMUaKJV1m57GV
rGTlKEfvXbdq2YKKNm04L8pVZICuGSVvgDNJLeyhrQScoPPlBS9N3r0cNOCyZU8BedPF70Okpqk/
aKbAo/75wLuiyhI7BEUpjoFZYd14GgZ1s9ikBgfV13vTMEXdskjV09oupwsrQ/C9A0yqBXqla9yQ
DANRo0jAS+dYosYJvtam7mA/wUZzWTNL2oMWQL4/UH2l3+HAmrKXEy9s/GycC1zJZSrmXiLhmuFF
XsF6WdGSg9ePphA3p8Zaoo9I5zu94dUwAkaqShekrImXIsW2D72MncggfssXE6VEhTzcW3xsPEsy
PYJ/N6MVaneOwn6va/qpS3ufiUWWjVFD6iCsHVc0dxNfszmnYFX5gMh+OBfIHJl5VGw1KdW8FE3d
YYgYtH+WDwP0xARsTi6a07QLKt5tfL7Ez4qum3DajVDbBHiGfDgEDZUnKtJNuyuAkAHKgajpDQdk
DHGwicdru2XZoNYMmLppb+hMFiaK9bgEtqSz42oshzncTJGPcpCMIgVAyDhq0jFyU/guDLzVaaya
DtAcGXp7IKZwgG0urkOWS5zlrXuOheOnArej2p0G1AGTtmRZNgNiRw6fBa5E9SYs1BitFdh6u9ZV
YPq9vMqKcC8DpFj1suwgVDuKZt6NpVQqo+wNwkBe5glhAG9Wpadx8WbQAIZO5ooBRPClr+g7v+So
VTKqoiBYKy8CrhI/aZOdLNMwkqMIFv9wXNg6z6DCjY/MBS6bZUpsXrBnyA6NSEixZKt+0LRIQla7
Y6ytPQ4sHmmCBxw/t4vtq91qaodAUtMFB4Xgy5CMhgRAm+i+pYmdFDZJBEHF8zCPKrxCQTFHaZzr
CVgXpOt8xZcsfgFhdLQrJuF62WM1Lqu5iorn+UT0Bt5aAzEpFlzInhZDI6mtOy8Z8EbFGtW92uMU
OAGpdcwaYMB6028YY+37KC9nsQK+E5iaBQnAPEEZiP24xyRPG7CR52zO+GlRqoKtwJsqJgfcFS6h
Rg+RzHmk6aqOjK8lN3EO5Mcwn3dQUE6v4rrOFzmqDk9rSzNYCw6oTyhpKmondTDH76cFW5oaZNE7
5gOEU4sz4ByLSEzJSLDezzIUq8RiwP1ymCPSSD8Dw5UAvxaHKyOyEOIzPYwLxE0F2l8AKIDhIFJ/
4EFTHTjv6NnQQKS2h5Y6K8xrLez4gkXXfmTGYriCQjE82lekw1rmZda+VMVMj1uM7LRiA9QeAEYW
90s64XI+ZlMMm0HYo9qA+bMu3hTg6IDDGph7vrgaAqi4ACwkHXGdWsNOViyHGnzes0ZzwGNkaWBB
5eEwNCmtBH7LAj+Bn6D9/NxFbR4AQsozCsRAG/bxyRzASrayqrLcSqg0lMdA5nXCm6QVaIomCAMJ
qMDVHWtXqKop7HQxgNHXLbDlrcw8OC/Jw2BqJPZxYWQ5u3waEjuKupK0cIWXc8DYc1VC9ETWlFW6
gD0zWmJZdSV67YIq8PtsLpWRLPRhnIwirnkiGoovQ+SCZhXxomv222oqIbiGahhtWjXOVivquaiS
AgjzywaiG7cJnei51FPrr2kOrTK/JlPlWFIHTXbQ6qWxcoS4RqUNgMIjGwKqn2XXAgG1gqApI9Iq
R/qzUdD+RQYgkwEPX9lnsARgrnALbPZSuGDYq1UG0xYEm9dLCLYh86kw4Gu6uterMsxFf8D6RYeN
hHxBpD80heLxHthGu8gaSjpp2U7VcD3I2elIClE0TYI5q15x3c1AS/dFn78Miihoj4FlpvZ92aES
pBsaU5tUZ1GJ6MovTscJkNzWqLSulhKt28Ln4QoCn6lOurINUNqV4KaTesElk9XIy0CiNnN+ZQoP
5M6CqvmZBuEBI2kCBQmOzOMsiQZR6JUOdHUOn5tf8cGL07kMFrCRappfjmjgx2NXAVcpRmvfRHgM
FwDgEyf7wN/HRi5uFB+CrlzyVOu+ORZoVC/ETP2zUGQtRJ25WF4Ln9F3MNThbRm45WMYPUjuVPu8
AnboJRnaJZc5mXS/rilsj0CLCeevTcxo2YQKcg11YQSTU6xGIgsBhKLsCGIAZYA2nZJI5KaT1VTT
YjXW03KYQQbAJ7ip813YUYHbW9ig10zZvN4UjPr9BqYCmQet3WkQTSNEML0tD4nQzKyKODKvunh0
x0OehZ3sl7Y8jcu2uxy7LjrVOqtpCtEpzldzXGZWsswC9vNFkG0qqDfqk6EZm81SjyMwXVAgtgeN
tJhJNUV1s0akMmcRZF/2A5c7l4bd2F76pYgIcGWTewMIrQ8BUBbkAhzsBFsxZIa0tJP2EFzFmTsp
eAvMnFgGOyVgJ1UtscgCiBCLftz1TabqZMSdPpxJGwLgjFt0wWyhA6D0RgfxZSSCHFjLGQL82rLm
5YJy0hxMdV5yWdYxYJ4GSFwie+ZYtxFFPAeQ8hnYW4R1Z+RMDGsOC1igwKELV4KzD3oHxJrHtF0t
SOMm7Wnb1CuObQB6od3wtodk3ZuSYAtfWxfA2MQL0zpBAGA6IG37uk+HAOc+6fkSXLo+VgjSSTUQ
hhGFBSOdmoEpqpsup5L5OT67fv+46qasAC66IkCPJBVvMs9lm0WxgB3D9kSOeVAI8HHE4l2Tj1O9
1u3CTqaMFGEaZbYCFnOuiJOFqYOjnhuHNwGgQbVhYgFs3gLd2qVAZaNdiDGXLjVdHa9M5bJ4XdfB
eDpmtMs3cwRgMQCPTUFi0ocLqZKm7KMrA1NCL8ap69O2slPzylC8VEJmlCqxGeoS4ggg0Bd0iqEC
OH/pOmAWUmZ0d5iZagiSGni/54HHoobpje61sFVTkY0Scd6t5yVw4JEVNwEkRNjYqunIjmFbGTk2
GQDAWcOS95B6UUu01pAdeO4WEZ/krgEbUUU/nWasaw0AqhZPssEMaGcEMBKnQWhqiJYpArYD3H8N
aMHSekhp3Yl+nQ/t/CrOK9UeNDrAxaouxqaSrIY0pyxNm5+3JF4aObl4PqEiHt6HE7CjqW5wX6Zt
7XIvf0Xgfr6Op6EWy7dC8JfnkAi7U4rlc5ebGBxBKS9wMnCDmQkoNRhBrZebLD5UvQghdw4h+ufK
djcxOFQlFDH7WK4UMv+cYhTDGG6i8OuK4hwKmlKgRKFoBlwfjX8kDIdw/k4aP8aw3bGQE6hBjgSC
QijofhAO2fkwh8RuKTM06XolhDVrZZsp/1QM4NPRhocODHz1Ho5DJiLBERVwnx5qfNw9LmAtOIQC
zgrIecD9RUnG/oIui3kNO3CfWp2Pnyihf/u+r+fFMQGBc8iYQYUjsUUuaAApxhqIIYQbu7XLIWOw
ZH0Fd6s/0y3fOStgQ6BQEo/gRMb1SYy7syo6ImokQohU5iB8HnW26aUIVXGiIWpsZdyhOv32G4GZ
ua8vAZXiwWiuSyFSHF3XBrr7Rh3SLrYOktAl7QD0VUpNaUFKqqQCqLj7f/ayLSFaNC/jTDrY/YBE
njZVaMiZzglSQALkdv3tl32lMQEnOMAGoR67gH+PgIHJ351Z4RFq+gjABmlt8LxseZPmEHv+yVse
kB9UmoEDMIDqCYJ/+OD+W3A9Mw/Ev5ZxO5cHWhG/cXAOIumikP6oCcKEyPW74LgOVBi6Pgx0d0JY
VaSfwe/KwreQpILJJLCoxz9ZWA+JjeIYgcMAyEX51gKu6j6q5hmyUq6leKP7uEowANf9byvnIxn3
hawDPwGTgX+pAOq0wfkhBpXb708mDHgNJTI08DF5Ebep6yZWxSDE/83eme3WjWtb+4l4QFGkSN1K
Wq3txL2d3AhxEotUL6qhxKc/Y1WdvZGk9k6hbn/8QCFAIY61pMVujvGNKRyFoTgt8wQ3alrGm34R
w5fCknK7xoF0CA5w1DQOOr6x9pGtmPJpO168oHydc4V6q61vtjZQCwqbHHI3CIOiQOU+RQJVbbXO
KVYkOyS5pB1JrAuKdzeaMM+m0Hc1jtBl/CWq5bAlvg2NhzTfjPdxSYfhZIz3KmvnTn4q0Hl7/nPL
+68rzOWOf30iGKiwulSA9fPSPfrHrxerQTFqwqsk3iqQFWKLcEyXXX0HVKu6B2JCknqag/24UhxB
BTHxny9h+K8f4D9882ivD06JhgCxMMB+/gDTuEQqcAJ+JCUqYc6uCQ0d+ZtR/B8mDNoEw1jF5AwD
9usSV3hPFklllczDvKVsYeIqnOiSUaBLX38/yLAX/vpEORU4Z/3x1gDQAT/fUAn0wQihceypbPtN
rgvOTq0IAV9ENjQPrciZ+LNZ3D95hpxidoYhpG50gPzlGZJ+NZ1RuGQQlLhFvi57Y9T2N9vEr98U
4D3OOfpbKYHObvyC8v04VEzYWhMG+WWOkqACj2VGmGgSbln2+yf41wspfEWCXjYkdhkWP1/IVtHY
aQL4oQwifYZDCv+Ij+vDP7/Kn4cGeLQYepfv8Qf0r1vbQWsyNImKV9QTc19mMBbN3wy8/3AvaLsW
44vBVUKMwJ+vcgGGppbBs9tc1FwBRigSv9Tk9vf3cnn0P85iOJPhZbsRgbiQjOKXJwa5ZB4KI9sk
Hn1/Z4KmycjMtm9Q/Nk8Jmur2e73VxTRX+4M+4KiOHD9cVlYMD/fWbvCDHDReFFJLIH6TtsWFVDT
knmn+sC0JzXH0QtfFtjyLB8almKlmdoUCteAurafeRLQmtVHje1r3i00GFU2RIUiSQmIrdkZHjq1
g4I6LaBJmu1tjAMn06BhtkmrzlbvcB9qni3RZFmmOm7LfQQycIXYMo02A0ZS1GfIgXAAwr5cQNGF
XqEULhn5yGrf9mnrJZ9SEADuARIf/1yM+IJgw2oGmavIbZOsceiOlgFlS7rJNi5tic3trnbD+H1D
8ehT4li0pblzHSSaXqJoAyvhwIxi0wT+BqDEoZqs9Sts0sjvgrgvy5SroQePMAR2hgKjoZWWOui2
ZGMOtnNsL1qjnwuYBXWLfexzvQZRlXYLyvB9g9JySCOvYRib3NIb5bl84/1GhqcYJjzq78nxIkxy
2MJdl1qQp7zOihYy05nGIGJgRdNOvjCtI41PuGLNlb41fWq2QPQH3Q4gWgq4P48eG1GT8iZyJo2W
zeV1MrpWjRn0QEWyvLe0zLp4WeWxGEPdpnHfhl9DDII6I2qJ3sCTavdMuib/IrvFAx8lmNoJuhVu
93EdkW/gCuHFz00zPC5zyclbH1H/yHEkgfQNrK05dlHgHsAnLcWpL10HPrXUjd9ZEg/kaVDtKhJF
TPA6RaP+TLaeXvRI1n8aQO7mSzJOciygMDtZ7Tmrep0OrRz7hLAGmvgQrIXaR6WuNQTzYR7CM7iJ
pdzzmSyfp3ah/WdZNRPfkYXnel+CchQHqDnhtidRzcHvjktI9mQsoOA1o4dRADalZAeugfslMSXy
M4zqcU5aUE9LsuoC4zyuwvC+phq2VVtGw/SNG8K2q7HJQ3JSYjALiKoaSgYBmFPvq6Hyt3juQfkC
3TWgXy0YmekJ2tY4HuchqMuU9aQNsi3f5OvFyY4ylNflQ0M2E57arceDbeG9QY7c8opDoVkKuhfU
VWE6bFUDaBZGunwHbtVAohxDXn4dZb2SD0tHoeiA6QrNWcXDVF4P81wEKdfR0r+BrmnKImnt7EEN
LpH2R4EZ338b4GNA0SwcQMNt9ivEuSiAWLfFTre7vG2ISVy0MYBQQos5q4Ia/mg7cxskepj5mA1b
MzwFrOBDJuq+aWHVLCpP+tjLYidCAyDHLgXOwB3vTXOD1wSw8UYbUzXtLubSFfwwho2LBBC+WBKo
XKaDYJbGC1TJHVw+cEt40lV1jnnclFmBcm9Mi8l3n7elYKemlOt8iyVHj3u22EBvSat7AQ4aep2w
n0YZztOErnYzCpkgYaIUndytUVyo6qghjvjquVRVUKSrW83HZanLLgn6kvuOJjIoiyLeeV8NziUL
szqYrnzUFCv8Kl9/yfFYVSJ7O6+7vmfxY1wwgD+FmVeZuG0anle1DAXW3rUQCcCdut13rl6CxHGw
D6ltOIElgjIBLCeYF/gvAnJTEmsrPaARQl2qKpQLRwIswmZzXUfzN+ctGI5wAUJ8NVWG6aTFKRV8
0woR8wa83FLu+spsQNQHqpvMeJTDCdAgyo9rRKgBgD2WH8jaYcsWoRMOTlch+pNRo2yBZ6genrQL
49uaFx6s5xTg05c4taxJP5bNw7QK5e4pbHDMzC4f1kMEfQ3qKeMT1um+glgZ9T29IzX1+blvXd5j
ovTFbRkBlzVQsVucpnPzgN8RrYmbV+qzypqxugKmgrU52GAZJgCVHMyDUung5Ee6tvug79QDnhRr
kpC45rXbCpmnQRfV36dhkCZpHROoVD0Y3xSLTmvOwJbzN6LkBlkOlUSYhKWMCHgR0r8RBpovmUpd
PYZBOc37Fc4JPU3BBS/MBVluiMtbdphGUyyoRlR+mSxNXO8lVpXnCVBln9HSssd1bVFDgmDRF7a7
QCkxNnjZw85vPvrSY+vsEyCShqYaatvnppsCCOqQSE/xYDpI8CMqoUSSGau1DAL/TCRO43s2ae1g
nE7uCpNDAOmibX8DKxkAs53pTHee5aNINR2KKOl6BV9ghbGDm4Sz+jSXoxBp0zoLkmztuP5uOsyR
J3xM0Z1g0MsaA4iU4tXrLerBslI5X5lxavq0CST8mMsLg9p0bpnOP3P8sxlpiEH2p2AMgDBbq7zL
YriFIl0Ajoq0HCgrHuaLjL0Lm0K1qbTMwaXMa7CPY0XkmMH2ClXaKbKMGKAV684X7EKmtB9gtXRs
IPMhhqJC916b3J+2Mo6X67bqwvJKYeExOwC+W7nrgPuKz4IZ8O6gxUXlTo3FnryX8bCZ55nyId8N
E8OfbmhE/qFv1qkFvF61ll7Hoxwuhk+7jupOFENv32DmRPbdlfk8HdqwEs2xwO6wghTbenP0Y7Cp
xFU9AwONtSU4Qr/STxbAOWICJHKwXkaVd7valKBKRB6TOjXFBgcmcho2k9+mC9zOI7ho4OzFeC7r
HruRnFjsUg0+OE9EG7XYUHF2Ch8NDecwZWtLMcFr1P7HlkMxxta8+DBtmJjZCYa7wtMllVuyQTt3
UDCIV3CwqAZ3bVRhD0OR3OEMY7piOYsYERx4EziUbZoIn+o2dnDOoQF+sEbk5W7BscUCMMW+dZir
DtGScpXd+4ZlVqXK6OJJAu3AmMRKkV+pUNpoj7lflQmhfRdDMx/jm2KJWJEOEIoGuBNNDgsF7OWT
poELMx+Cs0ymumrMrt/my/MF3/jcNB5zRCHScEmG1MTvsTd4m9aGiAO303AdFiSHaKi3JdzBCQpB
bYhwe57HhXwcoflFGYtt9K7wpdFEDL7udlMU5XS35Cw3ULYhGqzvAQClTzmh0fK46nUlB5rj/JkS
OB+wgAth7c7h6PcSwpH7agTt2+uqn7HKg/tUWNbCcN3OoWvh2/CWVIcuct2cNAKwQor4FNJGotZI
iMz9GD+VttbITMTakGRcDX0tZ0niVGIrxflztazZk3aWUByAMj/wpgntqeChnJPRBo3MaitR1Mum
DgtEEbwQyTTKGFAEmTHTkZoRj3VUdm9c5q48DEXuoTBhRaUpYPyJJ0qQSO5YrFZ1J1voOvuoWEb5
QbQl9sCgAvgfzshMpW3NhrM3Kzj+LuyCx2iCsA/Stmq/LJNs8XymFVQwNmJL0ooNluF+OMQ60FHV
CpdUIX4FNSb8Ng9WMtDQNYd9rJsgTMDR9K/WVSAFoto3EA/bKt5So2yLSEDkhUGFobEVofyv5K6V
arybQwzyjC3zRlPV6qDM6jGIB7ioVccAOI38uUemJUZEqqyvFtQ2ai/GHkmqiSMAlEad2e5+X0qF
vyoGKKQCaGwBBeBAJd7O8HMlRRGRcIEHsAA6ZWvOHJMD0aEJzMl1V1hEGoyeSHzY+pz7TBo3mARp
gu3WB9OKs3wFh3O/4b2sW6bb2ouDgodZJDzqp+62Bpff3vNlXBTc70L4vSpIyU7FUrJPiAm1yw6u
vMnvUGoXJm221kwJvLnoU0SVlo8A7cOTmNpIZmrui2fOyvW59GEeA1wxAT2UFcbFgeQ5iRMISRFs
Vuvm5dPvn9FfH5FgCq+5xGYFWUVc+tf+WKzrQfd50Yo2UW0ABify+TGPAVgloinpU823+fH3F/xV
MIJOyJQKkT7AK9UY+hr/fMFlKwG6bIh1rDWtv8IiazIUHTgnd0Dk/0Yj+A/X4gz6l5JcXuIOv6jh
OSCRAcdrcOYVqAc/Yx7OlxhNTGWc/f62/lq0i1jhrVkiEgHkVvaLhhPD1x1Fg9xSrvrX2FTbzaaM
/Ztn99eLRGAr//CKLs6PvPz9D8pKOcRwhBdQEI2ey/emZPrWNr07/dNbwWQBDIPXPkjIhr/qN2Dp
UdqgyIGVXy/HwFQmDWjbHH5/lUvb3p+lFXb5/ZBUpIqZQEbh55sREa1iMdo+CUFyd7sRAvKKI2IA
bgADHw4o4q9z9TSveWWe1DYF6r5EKed3KNknQBjbxtk1dqYhOgGE3uRJB0Ul01w26z//cjEng0hB
A4StFoS/PPcw7glHMY3nLqd7mLHkNJJO/o2b8p++XMXQ1xU6KpT0X1XAYIkXNvUb1MwRZQjOtb1V
2db3avsbZfovDz6EHo1RCqMNplv8q75UtXIZ7FQMCYmmaU+cnqrEDIqknruh+5sp+Je7gkAnLlbb
xYKg7FdDigAayhWwoITnXZ6heqr2PlhN9vvB9BeZDmsXl1DpKGchhdj981hi3EoDO2pOMHDnhG+d
O2EnA/AIIOgmj0ycTHNMd7+/6F9vDQsm3koDhf1i34hfdLpC2ZmNCsaBaZCR46bp9oxjJP9xlf/L
o9/+KTb+ma3+ES6HRP3v//1/FF6HY/JvM/WCxv+Ufv+5qe/FNseP/2maM37pf4yKQ+GNTAqvpsHf
/Gmaw/uOsHJhdPNI4Gcuvvi/THP+P9C7Ly/GglEBnDwQ2Az+7ZlfXmR2eYcHTgrwsvC283/imUe/
TDAK3C+OwcDhMwJ/DOJf9oJO0wmzQu5lySZ6sLW/UHjQZYEeH1Aq09smX8QDAhalyEokw04riQWB
SBZv3woc/+a01ar5MkA+lQnS5+ur9dp9BMZCPk+Gsy5jTrsXW8qBp+NUug98irS6qmcIqTARlwgK
MLTjrwsn2iYxKeOLENi2ZToQmOFg47e6T+tqjh9KsYKAu0zfNVW825bdomIRHnKniviFGtICLg5m
/tiBWrV7Xun8HUmXosmqooHcE9QztFQ61uZ528qh2xlicAVp+vJRihayckyE6LKurmuKcOYMwmSx
YIyzVVQKWTr0BBhSBdljSU0bTM/cIXV57l0FQmkcJRCjoeiAbSVyda64IZWtD5K2S7dmblO9B6RO
kKffNX1Ytu8/DLn/m3o/tjH4ZYbTi/AP/R3gA5gEdJi//P0P+63re8+2KDohayk/VlS6lzxf4/5v
lshfh8ul5wJaMcR4IydWSjRu+Pkqcd1O88KCj8jkh2FGOgC9R9vNoz4uhTfmbxwNSBb4fT96Gjjl
4VyMA18A3A3owy+sRdv4Ks/N/Ib3Kdo6A9dev7axbL6YOB67o0caWJ/jDhHaHSK8rAXtrHGOXzfQ
hDuNbemqA4ncJn7S7lNpFfLZGl8aZHtUsCroXotii9tDXwfFLaBBlFoTOhTQg5q2XF2FW4AkXzSi
4QJI3hxjrwDnDPVjCOstMXZdzyGoKcS5mhrGMBjB/gaNGch0i4x796I4ziYQxqYQsT4uFYS+ggcp
8rPY9GfvRJMUzgTqMXdhL5Pa8rDZeelDu6eqtxmfzegTsKm2P9Y2dNtZGsitGembMNiLspu/0UbL
1w1jC+WaVeDn2g1o9XE0NDrO0PH642AEUQcBmPw7aFtxdqJ3OnN/JJHLipglnnbDuPp1y9iAqPMy
px3byjaFFSE+WrlBorWerWMCGrZ5qwaP4FcxTAbpdah9wLjCfpU4pTbidm3hh59NZJCaRw4aGhSk
r+ptKpai3UdLhFwews8VRf4qgKoheIfsWo7uHF8QUdtQ1FbNFqQRQWI2GcFANvt6q1p27z3OB6mq
tUS3gL6bP0DSHcV1NDXQeOji8vMo8gKVRz1X8ZVltUIkEETuiwbTgu4SFpQjFCF8zjPv4Q2lArP/
2jtdNycEI+ZHW4sLyVrEnO19XYUvfsFumeR2JvCJSxVNO92MEpAoBz6Ku1IVVIxxcNN5IgqPAkXL
+tCD8TSpLvrQJHSeKAffiKL+sAbciMQtZT5CNBwQ1TUWwuI5BH993U110wJ7CVdywuGm1Bk0UdMf
yiHSfSpbsO1p6Qba7hBvAGYJcjd4ropl+O6KrfquuZp9shD0TcFs9NFw7gvbnCwjs0grNfawAICx
Hicq5LWKDfwvbymiwF58YCVrQUkbWwagwkt4TcPKKRpzePEC5m59ckT154a6adevk/u+Sja/oEGK
ZJmEzdansAtNB7IlrBg00WZu0l4gN7uroQLeRqraoK7CYWuR0tzQJyKY1aKziQkEKwPPv0Z4xi8l
Mvr3aJRi/RHrioWFYQMwysBAFnIAOa8ROBpmBCJzA8skqZlRMqMGKZ4Ehpx72CgQ6n0fKlRlvNqQ
cDdF22Y5nR3UHbWZaj85oNRT5If3GqtMC6qwdYD6J2GfvCJrsGtDZh8DXa3fxewQQnFhNJ7EGpDi
EAtpRbphU/yOr7KSWb4hoZjEFdH9Tm1Lx2FRRPldV4NcOpa+XyD6NZ6MKYKQkCRQHEw2W1in3hSb
6xuybWtwBedIvaPfBP/I68h9177rLXjyEBEVauuaYIJZo8H61q2/aELVEzo42BvZ+/V9brDyJStp
8te+WZDOxBgxKiuCHmuVDxx7iPnY3289NG6wrhzaDptjs2UbrJ2PBQUkh2Cus3JfT4gj7NXWF19b
hP5fQrDtOpmgY8E6IGi9knk063AXKR2D0KvGHMfQL8G+o118n6uWwquRCFBjbK8zPu7G6ZC1OR2e
cuyRVUIqnn+HAhOVAPXx4uKki9FOJ+X1oq4nBuV8/tqubQV/axhg9OcYs/gZBy72WrOou6PjihwM
NNLBHuO6oaBwi8Lz7hB2bcX8Vc7A/ELanGBmego9/TzMgeiSmkDlzQAWCDQhgQwtE97E8qqqQbkm
ntv+jm29a1M0ayiXTIEL/+ilcD10HVLcrKUp5K6PRfS5KmijjmSr2+8mKkIBfUtvT3Ygl+yUIkge
owuPASg9jmj9EFVlm3VFyZRFyjrsP8TbMsssGlsD5chuW3BA/xCYH6hcov6sQxwIslxXXZG53MAb
m7Wiz26cgu82H9Q30Qg81Wkr9MdQMPK6Qq3BIM+JeS+LDS0s8qge5rOrmlikchz4lgxqbEzK1Czm
NAgXi+8ehxuONUAs3c5D3YF9RGMcRCqkZopdzQd4ksoAk0wWDyo5cStCcQl8OI7GLnl0STzFMfYA
s/n2USMN8tWWMf8U+2n6iN8nXzpr6dcW2agBvtLY4+wDfx0hPwbN7iKrOdDzli4i6wsKtEnhwQOX
t3n5UkpCeAqrTJgMhAB0/JCWOVqtdI0YYPzz8E1HDfRwwTaHg9wGP34gdPqYYxFu06KecNLiuuT0
SjSdeC7oZB4mDHib5puo7mzFsPr3Nc0/Ml6oOiklF3m2aYPvSVe1+9QXi6jTmXjdob1AjnQcb/rm
LCDcXogQjW4l2AqrW1eOM7aeDS2dUuiZ023gcaKENRHUX5uw7S2YmxBZ8GVuXyu4ZN9UResRIcRC
vaplxrcftNCEM41GJ1PCJLpRQMUdcZZc+40nYQw6ZFdXa/TobR19QVa0+NRMmHWw3qaqSGiF0D6M
2hJaPSu8hgRPCA0To2KcaBDcWV4buL2vk8XavUcSA1YnOpzAKKuvKud6GPnGoIMKpjLt3hsIEAG2
spF9QNOq7jMC3eFXga5O6IGDXReBCmAFMMubEDG5pq7kct0rWVvs7E7b21HF5euCUqBNelOVxybw
W52hHJ+Hk1w0LJB1WOpxL/O5qndxpRYgiXkl253OVdWnuRgQjmO98cG1CNGA4CAnJHquYj/2/ctW
hDlPV2LIcr/CP1iQCHftgyBhzj44Mq7D0aKZDkZky9lqUXN0PucrxHo+BUvaR1YEb20+QNpE9KfY
BGgEHDJxPIuGDWH3QzWUbBtgJsqYI+3f08K/gJ2s6vMgevji2NeRcYMnAsjR7ecWST6XNJX1eI+v
0JofNyQu4SN3eS6ua4QxmMPJj0kY4Djo5M0tiRBA3eDZg3lG8hIUGDT6uqrQq6LB2ZWEKZpmMHK7
eQR+rsHHkBzuMB29/sYsrIl908KCu62sFtG3drrcD4xBY/iu3rA0nqhaaHxRv9eKzkjltzFLocF3
Zo/GWrbPumHFXQigXyhoKrNs8jDKeTBPCOJphN/LQZUz2vgMvnsys27Yvh4rmj/OZSPCS9bSm2iP
AwmzxyIeywHAH/Rvdmd0CJIKrVqEje6NRwlyafq04gSeOLjkwY60+LTZWvkKvDCWyG4EmwAtY0hH
DQwngcPi5S6gBR9viO50e90OdnE3sMokRLKeqAp2qV5R/p5ybgf6cR64QBQJ+Sd31/cwWh7Y2Kvo
BtR/zUDsbMtzTDzF9KuQrkSvngaHHOV8A2605OGL0+v2PgYW9Aqt7AIvHSHn+tiiu8PrGPRzvkM3
huVqiDaDflJV7nBICS22Q8At5JHghI0oQ0l9hCgiotU45k2suC4jOaI1DooMGCFx5Q7NRdhPe+XY
q/asH4CUzjw4DprXfqc6D+8b/R5idg7coGk6aGO7nQzx8DG+cojlPegUlK588ybxzdrNH4epDvVu
ysul2m0WB/PMNIT35xK2p9mVcV+8dwHq+kSrSx4aHfHsPRWN8ccN0i7bcfQW8ckW1NPtqkJ8su6q
XJqCY++WOW4EIT4UCw5NLdIh102YCcXrexeI+Ssr4/CbR/VbvBI6mNe6t8UdYqtg/oruwjFGaJyz
pn5Z3TdGF1be5h3Hgi2YhtWEIT5vuPVu3jVRgO27xdD+bjEk0EiDrOaorAcAU1kFm66nGxIsUiGW
e1q0nJ9WHk7PAtsg4Ho/wPRBj6dIJmg25O4UmrmVCV+h3B1Aq9cqJah5AZDQVnwMSlmpjMZF8Uht
1HzyOC9FSYwdgmRr2Yf1ftBEYwrpwr95WSoEclY0y0GHN6QF0oWuhp9Ab6ivQy6LO8hwa56VvUfa
DyRFg+osDik2pbKROaZIsE77/y+d/Zk6ubzr9L9rZ7++leminv3xdtQ/+j7ghXl4Uzb+A5AdM4lO
b/+Sz1j8P9DAkB2A9h9LhFEgkf1LPmN4CevlX1xAX3rBin+Qz/Au6AgyAqIqFIkjaKLyn8hnMIN+
EigE3vWNDxZwSCLgiRF/+UV2QU9Bg524f94Ep3fjgD4+MTr1obCmZ2wkR73V/Kyj6dJXDS6d+xSq
A/CMNGTrfp6qXSQelvBhDZF1UlU2YTqkzMDqx5x2C0sVuZ/8Q7+te2qbc9dcDVN+3c3LnERrEbyE
xTlk9wH5Uk/RkU35LrToiDjPC3nugm/9EmSTvxrYsZVhKsY3MliUHk11ai1QQBmA2+hKOu0xwBOg
RzupyhRHviyM1Pcc4ck2cImaR4NCMuzKbM5LdPSKAbsVH8s6jHd8nE81Ry6lEWlUfliVvRf+3oSw
o/uoeNBFmxSLO6NfwhlJ94TAmxYLeuMEFfh3xNHQrgksCUUtCJUPXcoMGnnZATDSfIB3ncmxPmhB
rwYYwfnyeZGLRbE5AraMSQYb81vXgImfyhvHbzp0MWztKUTjR1tgWazjukh9OJ/HBZ8fzRVK4CNB
W2SgGJK+lEAqyN6hbprHOqUMjYSmd+xkmWreZx2i2U936OyTir9h00O+eajQ8S2+X3jwYQoGCtN5
0ocxn9Kymm8qET35NYqOYdCUINhVsY8FnkorkDg0STjr73pEi80gyhrhEDKX5TNK+j26RSIeWR4V
pMEkANcEGlEON9QYZPDL4kyaa8a/VKt4RXoANScjn6DAQB/NiLxxcXdaAO7twn6qsQGyt3z27aFG
I6MrvI57RI+0Lglb8TwHCwoFkcYg67S4NCBqoFEI+ji4KJNF/hygD09gBNtp8RIZf0DPyw/NvIBR
5nI8b8LfxsiUHoy6Ql9Lg4d/qgtUV3Uhrla+BiYZ6vAmXPhuW9yeO45U+rrTfrjqYDcU5fx9yGuM
6M6e16jd0a4/hRikaHbyfuHUEd0+gLxL8xmNnSBuICcZ2BRJ2hWG/ZyEubqJ6hJFDoobOBcS3GKN
FmjkQCA9I1xe4nhXHIIFB65tyKZWHSW4JXzLaUl6KL4uu4CteiYZmpRlvrqb0RMJbuEGCqVJldoO
pFc7xs1HdDfcyWoBWRvcMR6mFCgYWmdS6wAto+sWGW8UD08UhSM2ryMrhgFI1dksPC3DrEb71nb8
OnaPo9xp+pxraIZ8PW15vet4Ht8G8dieoKkiaOwhb5CrHhTyXIIxmD9fytyovZtxUGD6kjamO5Di
/cewAXzc6u24Unc/r+IQ+O4jQKlU4MwTcoPWY+2lbSC9d91LbsgZDZCSshYZmi1ksWnGPV0/lJPF
T+AUh6k0lutOunfiX0CLMBckdZ8Pd66psh6xbahWbs/IdbueJqSTx0KnTcPn/TTfBehAQinadE7n
lbsHRJyBzN11mPxmsVMWle11uTZHAz4ylx/ZUuxMlKfzhdNBkBzR+rcJG6d20YLOlH9UpTurMd3L
6BSifOorcttVnyLN3nMACBeidgZBk5vXXGA2IACKUfXWSpdKQNV92GUWbRu39W1COY2TCVKjmGng
Y3C4GtF+9KlxUzJgmvc0QPtCl67+e07eQXmhQynARXEPhgjtNu7KEuLh8mERJr4CMPcqTI2h3aZL
ULwF6EyGlgNPaB2GDoCS7gBCXaONKxrznXFsRpmDNrnoynVW3N0CVIFEhUphQrFFNJwINGE4LpxD
wwQ9hSbI617nWAB9nsxrlUwLHk11N/mXWH2JyaVDJZ6wBsAZoJsLGsTsCrocBvCP+PA84Jf+unkq
m+VdWn+GbnXt1wf0lERmiaId6h1k2MdxMhmUtE892pPqghyrAMVc17TRqe4GrPGATf21CizP0Kj0
gxVm+jAJJPT1YOq3UehbwiCPgW+7lU38ecGsRUflOxqAIwkj+mnEXvO/7J3JctxI2mVf5bfaIw2D
Y9oGYmQEKZLiqA1MJFNwzINjfrTe9ov1QTCrU6KyUpbL36ysrJQlq5SCQGBwv9+952KqGb80Q5wE
WuEbpyhVm7pHJrOAGSAZ1Ku2lJ/y3L4xWX4BikOTGIb42CTpVRPm0xfiTIFeG4cwV5fD7EDNxOFV
tXF/VZYVwSlijhepCW13bvV9LYxug6UsBTCjbutcGgEbCs6d7maHeiANESSqt09WJcdHB3/nLvKz
5t4qjAAjRRvojqZ+7wfffDR0le6bkUR1j7kHa5OZPjXFhCE2ry5CWx8xxpPDCjOx6UEB79SQY9X2
jS2gh72ovVdIydFRU010APpWocj6WL6SrrvIepatxMRbwKMLlNLjSVTGdr+O25YLvvcQofHEycEl
mx4/KFgBULDHre8ON3bmc0dKCGrGPczOjW/rEWv5iAiHZzz4OMaGRtxCbYx27D+v+9kbDtlsrnHa
PiIM4xatzbHaju0xiqpvQh/Z4JR68WLUlXsRsbCdoUV3BrtvPwGPZ/D7tNTxfeB4vTftEJN7d5yE
3I+gFVoAAuE8vsJz9NYcgdia8RhMtnPwF0dm68VrxZxl5Xb5mpX5RvBSCixbawPINfGWYPu6reWj
XgxPpW0+Vma1ifDcsjXpDzKvr/Oq2WqleiQrtJNNI9cO2/e1aeAai4qaSP2nsc3hlXbsVufl9cLu
YPGL2/UgA6Fp+xxAtUxQHeJYa/eQBlCsumM7Ot633PObI0RntdbLtnioQs3bTlMI4MkGjmh0miJ7
l/n4FeIWs+xOOKq9aTVAs7lQ4hMI4XDeprFEiMJx1d0VopQLOCj64oha2jxlm8YIKsmwfqWgarO1
zYLKjIi1VxMP7Sp2h7VdTW7gdJV5XYQ4Vp04UZfFkLq7RkzixoMyky97ju4hrBwhD04rqpsQWC88
ESvh5Y/xMN6nKm6DFOYDKEFmDGYWuRmP0CXWRY4hKRBJS//C1SpWlC7TzGyZueYXac19hNNGc4/c
1epT6nvuMwgtNDmVtyeRGyPRZFfZX7B7ljj/POQMuGrN1sEP+1RyMWwIPrb6WtahQfjFr3p9hQPC
vWB+lZ1EJ4BCJWl74JkIwq+Ppm06S6hbrenyFk2nXa6l87G1ouhmSa8EsEKKS61lf5aK18a/S93h
aLO8eOiKhfoohmo7YYtfldBYTtYYDp81JcdnwU9/5UheSBhlrbWf+O7GU8q5KefJu/TVWN7wo4SH
OBlv3Szs13mCJFckzUMKOeeQ+CQ5bfjQWECNaX7tBgiWmeEeIDlkaz/3wmtexvpWSUsxziZ7KQf9
mFaWdtWBUn9BqS0eJHmZkz20DrceY4tu8vi8Yp4i7KcVQw425iQj5D0D3+EUV/XOXwAzvgX+JMu3
iUVakmRLfbFkocCupfdR1jxOBkwPP8RH7TlaFCTNRtmJ8QVJv7xAzIg3TWFPd9qcll9zhOuHWKhw
U5bpsFc6K2V8q2oddlO4NSfPuXeBeuCGKc09QHMjqOtBwyyZs7aaPE1u/TS68RP4sjNIzkuklO4I
6Cq5ZdrwGpfhRVO0jwP8rNi7mWv1LKM7ANjDRg/79JKd+mGArcMSznD3oT0cwiiUn+B/pRsx9Hex
B8yiRuHgHvXlSYziTmsXLopeX2rhcAaZYsJa8Ip9HP9eD2waihiCtsW0y6zHz005knxiQcLacM+u
PTxUKDSnmKzsnMWvUYybq0qcJ6NzH5JeB4XJZrtP7OtQDOrC6cUpSb/BhcdwlMW3YaLaa0g3jA+S
uFg3sQZPB0nP1szHwh5Z2iZRcmxlDeGohcPf+7eZFwU8Bo+TD1ciQ1rCn/FY9O11ayl10aqO3UEN
3tHAmu/XiFi9eC6XfYvJJiVy0wsDh+oSkw8cZ0gvewBM68Iv2DD5YiTC7nKhOMCqiM585mHKorgx
5m2pQU3Pxw6Au2Y+RLikL3P8EYe2lX5y7fqqWs9ct78ntqzXlgzDQ6Np7maAMnU5hjgyt5pd1gde
sjham9AfyAPZ6jLNuu4qjeNk18EAKcGwlCl3Ru6v47Emdo7FF9RItigYIGt4nsoe1pLfG5u8jWf2
UUDPTtPclibnRDVv/TBqQ5BVpb7Oub7XQ1PKF9XWnG1LXhAvU+rU9oBS5kJgXyqHZl8RhmMEB6Ip
PjqkQQXxH2YbqEdzuqm1fudMxu+JXu2arnbXqSxB7BtYS9sEW/c8fo3AkwQD09fDP5dU/rdBMg0T
R8V/Vkt+KO5bpJLzv/8Hn8P4bWnKQCsxbYj47mLl+YORafH/+AuiEoePieMIEeMPrYR6dsOzIAT6
LpqIACTwp9NI/OYKYviLkmKQxsdY8k+kknO6+k8rB9KNDWUYSoFlUtrh4SP50ToSStiPeWG82ATT
DPMJdtkIgBmGQqE9ApVv6ls/bAem4MQvSS3BwipuyhCDbmBoOCveOo/tkH7RM1obn787iX/hnfnR
1fL+oy3GYg+GJ07SswvlO++MGbllFabd2yhhMG6Awoo8sHPKCALem5W7+/tP++DUeeeUMLXFWAyb
FGvYjyein8emER2ZhjgyorVQc/ZQjWn1C0P5X32KpXvMNrwl7f4xDi7lxIjPLJJVNNURoM5EHTLc
lL8InS8/659f6jtzhdg+RjUXK5vnorR97zrymARHrskUukL72PbVoF/5rHH2BbjlYyo1fwN683fA
Rr/yy//4lf3xwZZtw3c1FyHwg+5W8wiDGFmytRwi2MrGNBwapaVbA7X8F56nxZD50zEKBHDHFvjt
Pppd52KsyHs0CftLfDFdS34VeePrAOZdt3Jj9fdXx08H5hmCu5qwOHwKcLcfrg6fZS5GD2Iq6RQ9
AnLTNx5vhckx/iAN/0dewHK//XBYnuHxEbjNufeh6i4/yHcXfaKDLGN1C2HeMLT1nJs6i23m4U4i
moseRt2F34TTPwU9gOrVdfynBuYQngSLnPrdh4aiZ+UG6WWVDo2L22moum+AnKCS/f1Z/OnqXz7H
4YPwKPPfj4n7fkHPOAmfMwtZPtl0HBCbrJKXv/8U46dLg48xHOv8H1zXxofQhp0kk9maaJuCeN9K
ViZDZr8XuzhK76pGXNKTsM4SMqgN2FhcDFwu+9TpDzOg1AlU2cpoyivLmX/hm/urozc8VgLo35aH
tezHs9zHdlFK2mlWyWwXB8NOJhJsENL//uj/4kr1CUXgzePI6Wn68F1SyJJ7veAc50MzeOi45Ugw
TUEBCzJr0U7+/uP+6lybwnQca8HVg7n48aCEH6ZLMA4dOYnQboX3xei9o/Lsi8gu/zHjiS+W9AIG
R9da7I4fziAhXsMl4MdoU+TFPp/19saIy2XGSDp0A/69/tWl9PPtaHIXAgzhFckr+aPTPbTHpBkM
bsceQOIVFjMmlB7eRpTMFA1an3da+xQvuqUy13MI79xKJzDRdU19D2w8wSp9NRXJA5UXzS9O/c/X
E/YcPCaLsRSG10dvqbO8N/mZEeWiDrT9QCWVaeXT+3rtPz6Qfr6e+BTBWaCRi6HOx3iPEcbS45OW
ML3uTMexktG47pMsHHZRGCf+Lw7K+OgtNSCKczkZfL08DTjxP15Q1oBTqbAj9ESdCfFF3zsOFB5n
ak5k/KqjU7XtSwKJFq2rUZG3qS1Pe8RJILx1Ew7l5d9f3n91jklZListndDDxyRL2xWRlzccfZ76
ndoPiBvjfpysyPzFcf/qgz6sw2BJEyAEEbsCo5/tS1YJG8NofvVw+GlhwMnl3QzxhNQBHTzLT/Hd
g95sB26vnpNbFL00UJba8Guol7izhjHp8EyZ8TAdRJugzoc1BV2/OMq/upgs37JgHQKqMT5+uaWR
uRNtW5zOGipbqNntvnLggYASSH9x3Vq6ycH88CpdXgJ8Z6Ds+Ex+8+PB6srSKAbAY4JpRNX7zOhD
kh0N2gvPxiLS1x1OnTvGAYwewlK5PbnbCfFjJo7ivxmh4d3Tc1KAPiL62bfADyr0DqKrWu+VLyzs
6+K1kVHnXvkNrgWUbikp+mC5FVVBmsx1+EwapzMu3LzApjAW+EsCNZhjeqMNRpYHXZNNNBqQES3R
pGrFWAHGQVjs9AbLprmKvCHV1gbDnnYdlvp8JelAEkGX8DPRAIbEv/XNrm43/ei0PZvC0aLuw9cI
undJTBAg8tt1obTIOVqlD8LVM/JW8iO0abpTfmWB/MiB369Ma7L6AP9m2KxbHcVv16BC1Rfc5vYX
1kNWfsI031Am4rgx4x+S1e60ElY/ZEBbM1cuJTowk8GOklQ0h/CyUdQiZTdS66fGP+plhDX1OakK
I4KRkMm091e9zHsf445vjJoMEB+ZuK09LWq6g1uG7VdRW+11lWfxjXsm3iuVl/06adg1BXUMU2Wd
LoD81E/raKcnle4G3YLQ79s8f6MdDeHaOjP21eRSqYEh2b9OFwh/fObxk1BFMmFkAqffPDP7jTO/
3zuz/OMz11+cGf8AhePnXnP05jgXrKFkMLWT1QQ9y8DmSR9w660Sam+Q4lHwCGNy2hjr9SQyOMFS
1BfhEBXEw91QE9fozYV7UZ8RmdkZl9lVY+KsEy/Mdni2ygqge4soSqFB9JUBAcTNUOBlX5VnEqd/
pnLKBdApbCDI2/DM7STkJvYR3OMQ0u4Z7YlqD+eTKTLMz+rM/+w8B09msmBBFwhGHmik2z8lCzYU
J+Zob+d3nCiEGtiiTNgW0Kh7po4m7whSWF1Y61lNLXRS6KoLqjR3h+Yx6haCaXGGmZ65ppPlNCel
yK6vWQ5BPi2seWQidiai5kxf/R0zxQWVSjdBXzyMZ4TqmaaaeqPTbDyz0IydP2aOG10IQRyWUSdz
Ai0+JLyp4gMbmsLZ50Dfs2CQXZbvxsTTr11NT14GwA7yshzhDK/xii0lilrmXUlDZbQMsEeARwyB
B18z1Ad81xHEIQBrQ6ihICn5uz1lIW5MqUZ/A+WH1OdIg4C+TswE0D8DlNnHNttbBMwLjdl82lcF
w1yz1butrEkLMDgsRsaH0CP4K3EqDBicE04dRBgmEKbFkHZdgQhJ947Xmsx+lDefEm1kVFhTyYl/
EJQf/WUUKH5iK1f69M3UMxIlcCUqvVyDC0LpUXZyKDoIV+3iFYb5k1H5oAoLZjJRe8DQoSwmM3DG
2GO2H7fzV8PHR55Nhhg2o+yzQxxRw7nuiypJ14auVc8MaQf/GaF7Vo8iTLLFGx6mr3XmGdwFc8OE
zolE4R/LprStCw8bP/Yx182bbeMo9s/0SVlf+rDNjG0N+JlRuz9i/KU6LHmVHoHQXT5JfW+y6Sg2
VdIwXKndFP2eszT6hOCTut6yCHCdQKKoOLAS8nwK2JPgg/YSlWPqgvR8pYxSPNFBlXyjISHE1E5v
JJxniCAgpHMjf6I4C0vtkJtwhfCD8pSwEJjlhuoubIgkWEYA9m2Zt7tSpvZt1BWZE2QOEAgITvhz
YZQk1C71WH0pxMoIgH9uHSM1jcDL21rsTFMWVcVfIRsgfCkVBJvuTJIZFqgMrjr4MguJF9jM8I6e
Yc2/gGjqP7g0zTumxj0za/J3gI3xjrOxwa+rbcdSvruG8GIeNAX8ZogSODhjSJSftMbCx5HvrJwz
N6d4h+g0uHPAQTTvgB32IQtuxzcnPa3fX7H/DRb+CxvSd+vEn6KFP5ZXn4m8yx94V/wWdxThPRQ6
mzUsezC2RH8Qeb3f0EWQlhzmZ0DhluXXv91Rxm9UpILy4GW6YAL5X39KfuZv/NtsrzzWxQ4rJ1xV
/6BZF43wh4XR4o5yEE5on0J3JFxoflgFljSxTq3vIoNjd17Fy3RGj0L/UFdD82CaALWU72RX0vHK
GyYs3iUOxPFFp9QiIC5D0dYyCYo6S101bT8+m8ucaCK4e2fDmd52g5oOFNwluFmNO5jf8z3cGGBm
UmHhy7r5KMi9bOSkUYlqLTMrp+b3xTLHspaJFpT67GSx7bjAbc3Ai0GmFW0Tren0dbXMxGrZ9k+p
V2PSTqSs3DVvVKAw53FaJGbzfBerT2ZTesfkPIMLgTZdOOfJXFM7rUtgqZohfLOrxWiU+Qz1GGNo
6ynS4j0GNQZ/6LUMAe1lHsjDw5EHnu3dg4KURfPjMjvMlykiP4q6BHZiL0wk45pViRu0whjW5TKB
5Lmr2au0aA0cPpgZsa1G67YyLlh8FDuWFVeCKopjIox1rlfj9eA++VZ33cYIaLwLMEfX32rrC8XB
w000DBc95TdNOp2sQm3C/DiXMTW87b2b64GddkBMIFDpeoMDIXzTQp/kRTM8VWWYH7qqNz81ggo2
Fxd1Yyl3bSbOi8l0+sQc4YJT9Qm6+efRrysGictbbJg2UyijlwQyy1pW3qttJk0gbXf8quftm8PD
PqioKXzmzfgc1/5hMLULljXgaKNwca1O9N7WY/lW6M5np2i+idm4R2b7zGR/D6R5kzbNVmE+X7h9
zbY2lWBFblFcQ4luGsxh2WyTyqv2Ux6aIOXErVPld01u1KfEHL7aFgUYqzjc1/3EOe061r/pDHId
getodZiYxjK+U8kwEXszaXNdGYOOSDA0+rcSUm5tUrLiuEuJiRwlHTcZjoA6LXe2Bj2r7w4sP5OH
QYTTxcirKCUGm/VP/RnGpcXd5yZysSc813ZLpqvtFeE43murcvKUuQFJ62GXFwzUKSJmOWCfEV/4
5cF9xeHUXRQ+HKrVyFK6Pxl1or5qultcqz5yNp7VRQdbmtSMNBV2l1XL1gHvWbGOpcoftMXiZDKO
syWNreyjrqaYviQUoWs3gfQ2TOxThXqkXXvDS+CWiOI6j8zPyTxgCpsE7/PqpmMVubVHHNO2n6pj
Z9EpnIn4WZ8ANUIZWnklwzudgZmih3vTVd2pUFLuiSCfLBKBK6+dJ5xe3il1TFzaPc45UehbqWx1
hS+ffhWLwBixpnLNdtCm8U0jvOvO/CJmoj8pAn5uqk81lQMmrZjhqdBHssh5dmI+DdK+IIistLzf
EIeiXDHvFvB89DknVgU0bzTvtNyObnTbD4MKbwpeGG9a/BsZUa+2e8vi6DGPm4OWfWsZad+xMq83
sC+0h8IR6mDU/l5W9WNFXmGb5Qtr0UIEBL/TOV63G0bOh54wN6V9AyOy0wzrkBXaSlEuHeCCga2p
vM7BzCj2YqQswCC9trMUtEeaitxtJwfImIR/n6fRv43SYg9+CI5YlexlMb5EeXpTyoGqgyV/kqzp
BGk/q37yg2lh/E24FRmYh4wPRRR4KnkNOXVrABfUmIMokn16mIiBAEZ8iCr1CmMlfUkLtU/QjmEY
Ly4oim9yQYSHRQ7n/1MsuqvCsG81TVWBrvVApkS3Hz39SW+4HXW/3MeIgyV0NxUPIyvasIQdiC2/
CO2rhDKlaw6HcvNyjq+IJODdNJJwr4lu2JSedRGRiKL5dti7EQNqIeMH3ZnXZWuazz47Qr5xV4Z3
LS1BFyo35DaPTX/FqAnrVxtG9zATHxPWVK0uLZyuz9C1Wbqhphb7yoTGvOFhKx4l789ry6qs+2ro
2LR72MFik3uXRqUJ8DbT1KQGA+P2OxFHUNDoBn0d+nrNowc52Gxt7VDhQV1Zo9SOlt7r3Vdqv/Mj
lqb2pRydAcafaduvhakVAlujgF2FC9MCY5mSosvn2t3FxuKLiulsuaTGxbjvUrcORpFo2i7X7avM
T7qrvC8ozHCa0LoeG6MNsPEsW7HJ30ba1ByGxk6OtGN23qq2gIqWvsqummKQ24H69wCyF0n3835D
Y/08spNcGXYMjiy1p93Iku6xiujQyvMr6lX3TRftKlicY5/tDZM2SGumlIYC8HTlqKg/9OWwtzLn
mwaw/miNur6O2FVBkhzZPca10PZeOyRkENJw63Isyu/nY5PXxrViHRk5A6eAY0BkeGhJ0PMDxdXt
rGx9Faqv/ZzE27Cv3Htt8UGMbq6QEPBGUNs27GHIh5sQuCoxMDwUmpXNd5HnQnML+/ySJFPyQBG6
xL9SaDthxdEFS26J18zXrrSsmW602Kue44l225U8mz2oBgkPBH5NXth4QdpGK0754g8h2Fy8SNBS
n9m7h2vdYQtbLK4Sb/GXQIHIqFpbCmgXB8p58fffdfC/llXof557B1/z35v/+38KVr5FG7/nCpY/
8b4ONpzfmCijQFPAyBjSWvDh7+tg7zfSA7ABHIQ50FHnFfIf62DDgszBCwF6jQ7S2lkG738wNiBz
sKCGsWEgdTNcZNn6D1bBPyqRaNlsa5lWuAZTCxbrZ7bQd0ooBSxGaFXZmkdAsXdChSPfGvoN3UjT
9rtzcv0uOH6PgPhxQvLvT+KDOBsM2cUHZbc1YFmGuLmzwqNFSNZ0CFK7QgIaXNGLQ1roV1O2H0Xe
9w90hOU4UNNN29U/TElmSod5UCZrKdN4hyOXezdpiVxNHvdupuKGIpcerykebF97+PuD/avTyjyC
Gk82MpzeD+p9ODCPkQ7FXDrp2jWVXM20E4ZqiVCXaZT94tT+1ad57IiAqzMIYSfzo8I7yrAtBLDm
yiAu/KiRjojJIngVyMaqq/tfzO/+6rx6HpclJQUMnT9OQpBT5FBmmJyRE3fCxKbTpu6TSBP7EJYu
tvUqsa5Tk1/+/pz+OIM6f5/YNknB2oxFHH7/41H2jp1WqUejvYOgMDNZslMqIRPHeg2bTAXTomb9
8090Hd1cXCnLfOnDeTUJ2jUeWLUI3yjWuNYTuPSc/mhXpvyMYRVKXzR0vxi1OGI5kD8Few5MWAIp
kKEWvzJs+3DxMAsqWa6Y257JWYGPvJmhUSOdYafkSfI2uGZ4KUs2Nnuqnu16a1BSfpBhp99pox4N
wUDceolSONPtRFJeX1P7YP1utHN/byd0CgRQFYi9sh5csij0NgD/UhHd7UZXvDD5dhAjWQBda77T
AIgwlZHfC8ATlFkVg5Irpcao3GAiJL7q8AZzwScX0ydBseWtbMt2XHteQmCAK0JfIe6zVc2iih4w
CtPpSGdmZqz02IXDkYnZnjZjo0KmhqkLV1KLy0oFfW2U5dGL4nROtmMztYu3n6wqFbO5j5cSfkGS
9OAGBc2M0spB3owjaURMzwVvdLcf6JHNmvEJgEbsLEuVlPCPwKnZ+5XNeLbBfVZR+CywWM5mkNWF
X68z1klyE8kkI7lNDGfYxZ2PIS2xcpr2PDzuyZZi0PlLX9rgD+G9QXgcyO9hwFNJiYNey1ghwTr8
EmG+wwjHDNdcMx8x7ofKEMXOxyzqocE6RbZNvIw+bmX2NlezHrVXNqt5EWTKEzQvOi2xnL6dNi2B
5jewlKSC65ACOtIghnOxeCHCfVKKXjxYRJkSbPusrg/gF4gyzhraw3MCB5KB1tTbBttpqUwD/7ty
8ys7jRDTmwHZu9wkoyrkA/I6psMV7wpQ+GNbRdUNUSxdO04MBuwRjIFKqGpMe5HWTxotQu4W5K2U
sLdNDcAxSY86Ha6KEU/Ip9Ts2SXmggDGVrZ5bENg9YijMoKHFLsTRaf760lvvZRUaBzLCygek7iU
si/ZWVieD0CdglXNFagFSR6djLyytSfmJC2meH2EQVkgbSLLxGtvMuzp2YzibDp58Haz01BbaiA9
0ff1G5GdGiz8EkaO5hXxs57NrYfBybkyBMyOV70DfP5Z0OJubT2cHyQCqoXstLZzOQ5Ps24yFqp8
vanXpt2I8JkbrCEk1ZHeXk9uS4d33pbuty5b4gUJAyW2LsY8cD/6XhcFektoZ1k79ne5W5Nhp4KO
PRMrvBYPjSOmJ8lE/W5CVk8CVeXkKTDdSvpaENQhyg/oFlZc33aCt3RgUDRurBq/rxS02DS8zEDQ
PluY6Xc0IhJG1ruSicmkJYQixtwXV3qlOn2VlSPjPzE3DGJyp3TkKfLGktsvmYzPuMrmezrQplfN
GI2vfpNmzxaPkdfa9MduVfMzUa+Y6Nl1hK3/pSFh/5ZOYfV1MEObaVnWdO129OoeEydLX528uaPd
UMRH/2RJm9Nr5LqgLsywEJ+Ljs0mQRKf85mXbn3HgrqjOa+eLZNVdJp+s0xpA9QSnv2V4D1Cf2Tj
yw9Er0/5lzq27MkKXBsRvTj09J0/G91ARkSH8Pg2jVYEahuEvdzQRxuvQSSkmMuK3H6eKbeBqt+l
0odXm4Qg+ka9eqhAj05EBPjHSioZUsIbVzkEGzK9bLuAIa372lxosLCJgVNEM3ElTYRs3/HnhzQV
mylfnJ+bhkIlssqLwS9avhzDiO80KlO9dSigowRN3NtPFah1qmuw4DrM6LWQi7323dsWTFcBq6MO
ud6FyL+oPlFY01Iktq1gs0+e0pVau6GhBdEtV0VeHsNkqvNLj/K+BdslyVk1RjRdou85tCeabnSr
zhSlnMM6eC71QZ9iz4mHTd4ILUQ251kTrlSUm9N11XRNfLCMriIFl3dUX85idAcor7nh7JQ5+M52
5G4L12Vf+agxGiP1lVln8aXVMj+4a1RRzlunMCxgZklh9Z8xD+PCLWqnwagPooTrblC044pkaAjD
1Q70XRINot0MmebRuqt0IaPfMfZH/n3EzDQ6EVPyQkSFzASWxjDXOrZJRkWNSdeofDOE6ptTU3sT
JboxMCukjLry16M1DfV1WrWVOPLMdWNuRNjgvKiJ1u3TlG3/K1GL9KTxXNPYkw10RQJ2oxOLsEmV
i0uOa56fVOeNSK5RGE28TwS5hdsUOLb5qXftaIEIDU7y0lAKrgFiij1wTHyye6o1ek5A9A9WHb04
hYm8x4NAqGqlugm3ej/0xMO6HhDKuorpEC1BOlr7ikcfoNjevI/Aan0jji5v2WHGx5b60AGKhKa9
KfKoe8PLUYsno5TJLhklKrExOcudh1aYrXrEOJBQDh+1TW2bqC8DyuZYenaurwwjLxHn2DsPQR/W
o9q1YVk2bGqF+9p7dcXuHaTCzsCYYG9GomTPiu6Sh9gpQkmFSOO9qomQJdgeVb8Mknf5JvVVbWHu
MSJ44brXiu2Af/bByaawV2SFQnbWRCXGJ0xqYwvwWEuPFg2vy/c9zNmhwn+pPk1zRmgsdeOKBAkj
rBGXX9Od/K5U8+WQgNP9jFDhPahoJN/LENybN0qCSqYchRwyediEzOZgx0P5ubeZLxxmQW/PGhs7
IlJNewf+GVew0y4LQ9nMHu02f4ybaAZKUrr0M6Ra2UFirkKvCYbRd98ipgZPxLz8r3braFfRYBR8
k4y9rqxCZE9Av51pv5SblsHcIIsTT3VKa9tGJdG+0RnbmiJx+K8Ah7Q4DkpeTHNgMSJjmspko9oL
nvK4+Ll94CJl03JaNY+iYeXUJmXGZR99wTo4XcJTn/lie1Y/5Dak9sWsHPNS4cJE87Qlw7m2TEvw
FaEzv4k5V6cyJf53SUFejDdLSFfbOnZLfy42Za95HIBxaVsVK8t5Gb0FL+dqpED3Yc2Xs2u7mYmu
RmVOe6G8dEwvRg0FNGCBUYdbCEwq2motqtZKhVNtH0laOOVdDBOhO8HC7uWRSnoeMyjKYWVt8i4i
HpdIlhJBhCFfBW2psS1amQNM5rWBfeGJNifY79DpCZtaqVAZKwMXXZ86XrpMEHCZeuMmt4LWl9WL
C86FOmjXnFiR+tPlPPVes2mAnMMwQzP0t8YwTXKdtymP4YSid0YOY2dN2roiO+W8DU5MkJekmWhM
uLhWFH5LrLJvdqYzck/qMfydx9y3KsYDPqfPe/VjMNubjEvsgbrF8kUjPs3hmFPfrLDjwq2x2MV/
LSNK/C4g4rgxMiZR0R4n6VU7GOMzbYX5LXQTenpuY8RYqJOan/sB6CX2Tu3Q2lvqj6bd7JK+2buJ
klcF7JovmA2LR9twGzeAlNU5jAXQsAjxRfGXqR+Jr4YikwDvdHBO9Gx73xyq2m58zajSrQ/66LkG
lifgoQ88phzRivw0m8n0iZJbFoA8f5GTpimN0nVajdzuStATaxp9TflIN6Xtrm9gdxA1RBxjEaHM
r3OczI+ZgymBRLMbv3l1QrbaKGqT71C3h0tZ14owVlp7X/E21OC+akY/fPX6HmUqAUufhfN1nDMM
4YWP5IrZFCEg9iNQTCo0tBc52PUBH4E/0kqytIlr7O0jQsm0N3eq86/FYNqgmbD49bW2410uD1Qn
ehT+GOxRWHLVibUy4ia/pzBoqDc+K0Z3AwzUJBDm1CoKgN/k15A1ANWAvbOeaGIfHqupLh5FFqZX
rMiMYstCFOJtkzTPk9v5ydaKjRQkUJvdOX7NQB3rgD0FydjQ6WnS5uOvYmIiX5xlYbEhdKV/6UZm
+/hXCKfD8oSOpczQeSSsrG7UMM93bZTyksT038aBH43Q76ZuMsFFFbbcVuiljJASad1VIdAkoufs
t46JHOksd+qQqYKK/c4nZck8dRcW03RDXjouAyF4M+YmPWlBZ5m0q8D4b+JAsHS6a4eObYDPgvqK
miVamqkPYRdXWFl7opKwIEEYJtAWz/vo/wqD/0KD+05S+GlAHpQKGu/b7/9z+bX5FmffC4TnP/mu
EGomQqBAHwTJhYgDP56/9F0i1Lzf0HUEJaS+ZWMU1D1ktX9rhPoSgUEg1HlGmosd+P9rhCB6GbAv
0Rj8sMRu8On/E43wnH75U5GgGB6xn8sIqD1guSXBg2LxnUoIT2MMs3oKujyMWpLvGOriAIaD0xHr
dnV6DaYKMiZA/qSIv3Rxnpq3KupMNP4s6fqihVZjaZH3hgOGBeNWVpVdvqHQKWhLepdr9zN3Gjem
rCvtFBdj87lucdTsi9Avrnuz914i1WfM3kP5CPM/zHCdCc8/8JKbMCIlwyyDMGsitm8GGEK/9ULK
p7MaupUijVStBW6q+IRgzmgDQH9313f/j70zSY4cSbP0VfICCAEU89ZgAyen0zk5yQ2EpJMAFJNC
AcV0m75Gb+ti/YFR0RkZnVkluWyR2sXoNJrBdHj/e99bmZGg7ht/v2JA8qh+b8sftpvrc5Whl6yZ
PS4HPC0e/CH43+X3xUbZum8dqgWfhEOr0nXWxs5Z6HNmZwjZBfiPhrhmODxMy2feOOIHQr8B/xeZ
/IWFsPFQPLPxKqJZBzo5ji88bWVJJBWPVeCPV9Mq/W4PPx0M6dwX/vpjqUk703yRlWxXQ2ScR2FA
cJDsdCWHBkpUNocsshv1FmKmF8QDn/jTFNIrL5cyp6jcBqH8WGEjqva0dFOmpbFvZsmUwVo9Z2dm
7ICt2hq+YSDuhrfa6WX45LLaQUACS6QSteg82PutgcEANH+hgdth0nZwAXhw6s902SeOwu+9kw4F
QUyg7KjZj67T/YJWBDnDuJUCTZByE197J7uOGZnDlatceDKW4w739NPVJFc3kkmiBrtdry1PLvch
E0UYhPNse++h2CyfLufkaBcDxM0uc4qiAoJQYqXoUcuig70MX+HE8rpl8rkcLlim6GujV8rhD7aH
3HznQ5/qQ1vadZpQysHRvwOGSnzZoxScUZ5pnnVUsbuFQDCxXPUCEbWHr//I/I+EpuMQfZwgFUDB
tMLM25nJRKQnBJ8Zjq/BK0/C4aFI/By/Kfc2K/o1VTEPHcyXbR9vcrPstWdCJOh8SMNLzyub7OiF
a3yTZtP6quapR8y005iirDbnatQWG2VqVd78EllivgVYGL72ChmEtG5GwmEsRZodJ2PDR1jczbc1
wnp7lXjc9C5gG34susGF5ydm3Hlexp/RqbF/klbd/KAHKcvQ+/ryQ4If6/ZtPRVvGcSpu2VCf4D0
o+ezauwxbuo+pgYLmLh76oswW894dxSlQbrhN0MNf7ByWT/yX4Y3yi50fghHM9yVeeFe1bFs8P45
pL5g1jaCG0AHW5aBIefCvSKX8izdAEDH6mgFY3uqjNpNuRKfTifaWzYoTedSvxkIYYd1AdCOafiZ
Ua2zJn4/+PJYOWXF57F0Fe1eGoOnkUP/jtPV/l71GeUgS0e3XjJWa3CNyzubjrorbfu850KNmdjS
Q5LqMH2t11laBy2NBuqCBfxS4DHE3jb3NAsuXMf4LPDeponI5HIRhM3ybIPFfHPnsN92e+Ndr97A
4bBh1K5Bu2Fo343gSB9gjShuYH5TRedZpoerEk7iWxU3o8sZlZHj3rbb+gc/1JNJpRur3fmtA7AE
y8xPkUY+D50zdJd4ioO3FmVus1Hy/+0wMC2PHI3y675L1V0Xl3mHAyNsHrLRHm6Z37qXc9tVlDeJ
EkJqWJAHCqm+eCrqiWl+ky0NbN6m6Ppj3ff+cyWHUJ6noEQZfII6RsutmYGKrEZRdDukCtYGItU0
GDN2aOzKuu7csAS3G9fmrnaLedoj9uo7A34y2uXcty75vbltFla+Rgk/CjiAjh1LJpHsdP3ND+vy
2eioeeysWjtJjZXC3sdTYE+HMau66UC+rbhSw3aXCErWIlQ1OuUogrHrfseYK3tjrNoQduJqGDKz
tvR7qWvqkUMTbjdh/LEfc5372InWNL2u7Y61dC0WaOnGTDdoR1xMTMur3sGdhFY953n+LkJ0ZZqv
RoSfXC2NAaLQOQrmhwkEpUsqDA8uxQwn0ad6IO8HuZ16GVF+clEzz660soo2Na7dSZbZ0AY5b7n3
DADCAE80pvkdBm0udOAsx6SK2kXgKnb9By6G7i1PCnZ6O83dX3FKmPkg7CaHCl659zXQnZnzf9s/
VsVSnpdhj6tflDNYTll26Vs9IVzRrebWz1Plg1l0YNIjE/uKx2ouAvNI1S9aglxDTNrDEuYeH3UZ
vQ993pxMXNK/AJLZSS9B+/ltwn5QZwepdOxtf+1DMkBWypJeMkuABFpPF+1ixflJctS98bkEdmhf
FrEczq3pdzqj6zbptz5bAIQ1bIbSsifgtKUb71GnudibGtURXa1R4IAU++Ds09mYDKyffTIBQyr2
aeROl4qCJqBBazT7/FxQ2rhlmnzFHlTZ4a4faKXaU2AbPIW91heVSX2KrzZiceNUqTxTdGSuzFPS
tjtEINS7I/JzPe7LYFjnU4TB1TkN9OD030zr5YACCAg8OLKzPvpmlfcTxliCezEERPAScz1xwBBw
pvgDmylxBrdxLx3AGNBbaFDIT1DHrfu6HvkazEvt81Y1VeXuJ5UToTCWnb7Q8inGHZhn/zUtVxSu
euAPwDlXirdMabBCpFEwa/Ceix+p1zmfOLblrTMU4YdWSO77GoLpZ95O2PdkG44jWNl1vlSO0Z+h
cs07GlMEI0wF8macCR+yLzmYpddV6pW3HdfWPu/79SrrRfkeeSsIiNHtfdgkMGqTVFItd+SCtpjE
DRx5PbRmACtKgBN3fxpV7x7c0OlgRDBMB8H9hI3JydVr308zNHd3iN8n35RXAyyuR3a9UF7y5CN8
ZPSefQNJPqhTRTNBfRmbyAOvVjbzjwlt81cMe+EezZGbeYEr+bsrCJUAbUFwxFLcdxItuPc+VIyi
j5svn787nurnvc+6F/FQqwz6uWygb+dkcJedCaR9B1vfby9M7qj41EKHuCxsO0PxXyr9vdJg6eGw
tNw7gzJzrmXDtxMaLDVLBtsRJ0bkcgFXKsIAzyCUMWS+hsOzSEV0qVs5PgCyprjRCht5oiBgooKC
J4Zj6BhiHSo5OsA41U2Q8PfTZW+EebZYI5kvtNl0iRjihZyympide4KbmmDskc0po+fmZz0tfDVM
bCxwVsJaE29Z2ldNlNS+0I2jzhlzuMjmWt9mzcxIbRyw/3B86aO7zl8yaNWt6PWupcwi4HsFj5fO
AIVoF9IscclnPT042os/4+WLF1Ewujy4M2HJk+cZkFBNGo4vvjSq2m2QWzaBdBAXWB+m52xZtMVh
SjXQOhZ55w/QVaBXY7Wc3K3NtKJZ7qyy7M3HFprdEljBuT2I6sNVmbw3Jb6ws9IdrJ8zpSI/U4YP
4BpGpRMM9BZZEMgXJdOTYNqMsOt0kRmPMufWZPWlM8uQkyS1zB9SBZwNFImMeF9GGs5HuNXmHjNw
ZCfmfWAxZgx8MPAm5iVsr6G5rbOc1nXyC+CnJr2l+taUjEMuRywJsVntcVcFKbz/vu700c27gdq/
vlU+IBBR3mgBSAxTZYMMSyEjx31qLRE7SzyMVlJTxGmS/7lO/+6a2TiZ/9pn81y8maH48yV6++9/
v0N77m/c48g4A952yMH/ncXpOb+R/+TmjGmGeqwwImn5xw1a/Eb62t2qqMjps3Zxr/3DZWP/FoMl
cMAM+VzL8av8OzfozUn+9/tzSHI2iJ1QUAKGZwd16S/WhRhyO6fRUOw6LOBnJFa5EDPJPv3p3fgn
Dpt/+lNgtRH1cwIgNX9x2HSyWONp4adEpbdcZXSZP1aO/u8SmsQG//LbePw+W/cP7w9QUUps/lEN
YEheuMw/iG2bgXgeuY/F2SvE85vImKg/LXgU9x1fP7zHSBcJCzzJ/dgbybFx92MMDYr8vlmmIjgg
GjrttzHNhHvBcRzXs5vpOTzSPsGWUjRtMSKRpjHT28ZgZWN1MOeeJI57tq6zOTkhGXqawwEqcWFI
Z6LRtH72CqMNG/9tkVd2d5mxhafI7xLgk+LC8YPacb85s80YDvuwaAIHy+bsvnvxChXVmzkBhKmr
4etFDbcACyfDdzDClKtwtpgvJxwatz5Tp+K73c724yJIBnEXk+XDONa0YzHPa6+5qlCLTTuYaY6W
rJm3gEet6wP3NBDD3ozawAmYMmEiOKMf7SVKKB0/dC+qAwQyBwdrwc03OJvTPH1spoF6RB+dOzpt
Lhh1KKp4M8bWgYZjnhbNeGn5NEtzKAljFL1mySjamNbhavJrz3v1tg12D1qsbR4hrCqod6sHrrwN
l5u0sGsonXpyWerihXtuKDBTAyttuleJ/Mh1M54fmkirz7F22fZ1NlQv2Siql8I2/vtYjO4nWQ6/
ebaglXWJqmZGX6AiRXQW55YGNiotgrXO6kwTnoZtM1CCzNptHAw4i31RkUXKaAjoLm001WhXOzMZ
LrwORrzgbqQJuxUzGuogBg/Pp1PN4sR5Wk2HhRSK3A7koMZ9+pDmcx2k8KO49pOFdDM52Ex4Mmd6
ipg8Mej1y4bqGU5D3/0VNeZ/Fuf/tDSyDvzrxfn2Q/3H/34DgfX6t/1H3b7r//hfw/Y3vz6qvyVt
k7V/Xre3xM/v67brgENGPotJl4MyII39h/TpiN9YfRFFfReCMizlv6/b/m8ujWSsyz7SJKv+Bqn5
vw1kbAR4GcEJRUzZbRfT1r8hfbJPbNrm39fuCCRRBO1kSzA5jiAqtK2Gf9I+x6gZLWsbPBbLPKX7
OKOLnmlusaj2EygVJRj9oqqG7tgaYjfl8Q6uW43fG0UUNrATTOgrNXboYYe+Wqb7VJOiGYeYyUpN
dQtgw3pdi1NMyeONlxXda2AMfOJNHDhw19gwW+lMj85WqLvBtZCQd6Or7HPfL4GIMtbfgrcOBc5w
bHGV7jkkFVcezz2dsTHnNkSRGVsg5yV3p6kPgw2XtdmhdW1Fw0VKJplC9Xm1jljodH5OLnAYqPtA
WeOOvQbveZ7CvqM5LLpsy6C0iHC31S/EkhL0Wdvm34wNjRAVIthCB2uoL6ir5h6jl2CtEh1N7XJo
lp5z1KS79AEEc/Pue/5qzlj3toxPgWK2s3tGK327ZU8trzBbkNFqXoy3LgFaqMO3na8+t/JFNUc9
MxgnmjQA5itpqdh0V/DuIFi7n51LDP0Aeblj5t3Dcthtl7IMXD2jwSTmILycWpgZVSKGmfN0N8XT
09RQ/UQaQ3Ijhj5YvdDgVjv7UWh+Toh9/pPc4PodtwRHeVV62e1MTbN3NhSx+kTkI9RR02YwnxP1
tJozi3aM9RjDNmrwdm3zbo/o7swpVvviWPRWxTsipLmzabhW5Ess+57kqf9ShCMjOCJg0aM/YgA7
iVa6j23ao2TBxwKCG872JT0c8oMqgPFx5Hge8WRs5SgRbQ8/8tbzfoUGA91WqmETrYmhAe60Pzqw
t5VLd/g6tuCCBFs1WaCRo8QPhEhS9zuvwRpyjiLkK8yAuBOGb2Vf2Q4c0oya17rt7IhC6cg+BsS0
XDJGvvXSYam9tmUQrunJUU2Oi1grdO0qHeSFdrM44LJk4/b6RqsvMQfSqZC3Pa7l4U6KDJ1sDKfN
i5t+tZGn/Vc1OaIoPeXd76XlMzn7lIzd1mY+2luzefTVct58NZ5X49Z+Hvxehc5eRS/6IraO9Biy
XYHWu3Wnr1896vZXp3r61a+uxNa17ig8QQeK49h6u68+dhVt3exy3HraBzxo/T746m+3msUXT0z/
vexudZuCzqev7vf+qwfepBw0HrZU1JqMX43xlQBx/Gg6Gjiu7a+GefPVNs+JJiZGO9FEIXa4c1X8
tmZSydsqhEVxnGNWoFu7FjMXywn+8cme52m6VsqE46WicAxdpDQh8hkl6xYrgYkml2n5Mtl3XueO
PNZSbl1rMtXfJR8iP8YJ4SDs0sFF2bOmNTsY5h7EAoC3vtVAZvO97a5N8EwYigSYlFP1SBVgMIHT
1qT1MsvX2BzqJbpaAljhMhx8O6mnyhnOHSbeH96I1+HbFJbY87Ia3AYM7Ha2vmOrieifY5kB446K
ZV6X3FvvYCGGAzaVSBb7uYpV8c3pai89BGNX97c21e0w/trI+xFObVQe8zgdfwSzEBWfe86ixOl/
kvw6PoDLNJho3xHrcBSkL2gQrTaduXD5SMk/bfXkKbDFO/YnWd/5MJdui1ILYuEkcM4mAkaNTjRy
OUgraMPp0RaO/6Psl/59LSKDqzlX70UoybNP/jy9lRnGfLnj7lyr3UAJ9syM3UWkhxRQyzOXFFi/
Z5anMe0EBa+Ec1KImjwVVf8jbgqtdqbhmo5VrhlSLLgFb5ZlbFSoLHXo1/aabvnOM9CDaSL0hEkQ
rMG3XMSoX1aA1JA0mQibfWyq9vvA3aUsXe678YLeSByV6UdEU3uRpXOUjBGO1mPfkh05jaNdXZRK
bs7JGI7CNWnM8iEQVaMPcyBYdOPUDm6qMgjJO1WzWyRdbLl2kuVF8TR0o/sMs0Tw7+jNePYCGfiH
aWmwxrVB1Xe3HU6eK3+FtptgNApmPkCBrL4uax7vK77Oj0TNDC2XWEMtfMzF9NxkMryzhkCjPrnS
Wb45Kiuv8d+lny2zrxABPVvv22zAzok7hRhN4I6cU9Moz4gFOaa+J2LWGFiSZtbIPxLvyhI6c5h4
zqhQqNyRNq7ObJWXcnupZUW7ZgKmt1iOobHQ5a1JwZph+MnIJwcbMB7QXavqMNbR8sPRvv3cVkUn
D44It1PquKRJodLxvfAsO7ugywb4kZ6pe0wyl/xnkucmfICZYVQilnCb/lsuqBGeXvestYgT4zuc
oQSnrmEOlUuczQeQSPZVrbCKAuqKG5jroujRZwSQgbNymqlsKZQ9NsSusOxihewDRWahCk8zeL1w
P5AOvRctCgpjkwWCqAcmGG9nId8qducmYarIklana3uDCThNk4U5zMOoVhcv8lQB5FXSfpGd3/f7
SNGlhdToizdONT4oq3CYn6tmqt9IuIQ5uzJ+QMZMXbw9yq51n/de/rSWXfyrErCBt2NAGSS1m/Ei
/G6BdB3Gtc3WmUfnMtC8HuY0nX+Fp5aP0TgGjxbcQzS6mHIcnv25nnFKxKI5gG6w/LuI7820txsH
2dZCEM33/dz19VVYNUwbCcJaHxiag/aoiG95x2yw1PmKdRYWlOdkQRJNTvw0xrL9DtqcfoEIjDEr
PAaZ7yKr8FFItuwC4VKamzRMu+E0w3AvkhnPFe4lSt3jgyhoeEuo1epv9dCm3cGlQ8ZFw3bqbs+A
2wY5rVz+c6rSojFp2i14W3SKs0o5k884UtqENZnic3WGMZNDGkakZaVDEM7NNU2hy/NISHU8+eO4
froQEXgY+iKaD343pfVVj6tq3sdDu14F2lW/fBLVP8tUZPfZwuCCbMIUv6mmZa7KOrl81BTpmD2d
Vd1zSidufZxWy72ChNqPyKKe9nb8w+JsnPv1lYtu5O9EZXlDQlLP4hml4gbFknn3o3EwMO8W0YfX
hOkUBYagOQqaE1F0d7nWkiRdN5D0Lbr0wqZAwz10ehzIy6/FrymDTL5bi76+63XVvcTjLH9lwxyX
e3uEFk+kzy1euikj2oAvqnkwYDo+Wqq7b+RUUGCBazy+12FcXnQQ6F85wqZ8fs7EaMcK9Y9WBTP8
GWZkzDG0ko+FXzifAl3zjozfejZZdcsr7izxMtpWfWssB83QaSts3kvOXcbjOszZrM/it64as59L
WOE7NrBpkpkx8htJT00FG4HFqwEQHvD+nEo8DF86eq55Ur7NoYF+jxsTE5B0p2Fjv1RMXWdbUCMW
M0S+msKlXndLJudujxA00fZUh+qNTDsdkAv5X3c3aKPuM2ueznCdg99vsjm60Rh4AO8LbTqs22t8
tzQUgVKlt+J1ZdnPtlKW6SfrGuYukowIFQ2LdwYRiVEcOd6eUj3pVb4+qO1pEeVI9rMLiqo8QClh
2NUjkDIFXdTwodCFXzxLoqsHU5vKw5R34Cs9gSCbMuR4xzVu30tWDIW7YSs4KzjoPyzY+JjkrtK0
x5gSSzQZ0vy7rAK8yc27t9IkHeZgOfj+gDxaqrxApElt3Z4p8hjxTkwLZGVMemVzaKxyiM9gbrkc
mvFwkWMIOVMn4PkD1vuWSAbVeR6BWM7I1n1KwwkDl6/eKe2mjx1WyQpHHkAFdOeGQSVVnZl7yACW
eN/mKm0oA45XACudVU2MpYIx+ImTAT3K9Uc6LqKvJkmwSUrsyqhhg9+YxR/zPAYxeXnOvHsRaeR5
ucTsLlbgylfc6w3gdHdmA1LDaL/AJ+YWOGJr3Wh8FMHuohTfRqJsfuiBRLH7xOesbpyy8LEaWG6W
GKOna+pnsJUOaMk7rABDdBgopXnMaySRY7gyNL3kftnWe25h3po02EY/VvoIAeZEji0ThWMzO/J1
MWdpGwNBT0XFvANOk2op5bNFz/5oM6uN5s29SXh6aYgFkxfbVV0V5Ef0qHrZ4wvmctmLGpOcNVRC
nUUoQ3nS+mRZdwGF98ACGP7Ex96vsM8IrOt8NNQ55PvKx1V2oo1YO9gkhugopceIyw8GJlSGJmMk
Ms8CVF2J1ehryx/67sRor/62jVjFkTpCp0262SJwXTMrpnDILCHGiZEaF6rIcCeBxHCq/lAGaQOA
vwqK4K5yZSX2eIu4lobTWmRnrduyTc0puhIGimCUZCNKxqgzIWWFLaUOmvMhQtnD1VpyTZDjQhLJ
Xn3G42pNY9Dh7CzuzndpDD5xoOnvraBsywtCB9Q04mUpWTJKh/LaCtHT7MfM969prXQBbWeTdYuP
NBxOvTYAr5fAlPE3s7TLnDhAkHCeTnH8i1iSAnRNU9u4c2yh0qPixlFBlQj65aJMccaeVZgIHjqq
xa2TClRMV0bcCwGjix6xB5SvwT7QcDh1u2CpKg6xuS/1bqmcomeUScRit/YLY6Vw1l6JvZBtCMtF
EbenjnRFDqRoLDB1jozfj1QF8Px6bg4LD2txZe25FnbpfvRTFAJtxtFJRvqLaYeCHJVSDtpTWNTT
vkj3cxfK/FyEeRaeZWzM7XU6VVqerRFlot9EnZLXZv8vMr7fdKsfGIouw7myK0oyMRFvY/Bu+7fD
jAf2CFyJjxl/J9x0jtoTE2zcluJX6hJhOCpiH/V1BtukIbuPK+B6zglfUghar/jh/amGzDAGuXPg
BZbtsdSZdg+rX3PZH4w/6ENJf4bCpbD4nxIH+qbzsr3vsSXH7kXOS2OMvLZ0ABvu6xhJcEqs+3nt
1DYix/xBVd7imX3WLXNxICMrkBmnsaGSBZeI+tGPwi7gsZWpf1SRRIu2YjttT56dpqHZxw2HwV0h
Oh0dR9f00/mEYE0fvVrs8bpirsowizUCDy+du8V9GnY4T4YiHadnYmI8jzC01jW8Bb+Y5lcx/Y3U
OE9lPx/HhSV+UaP+aiPaUGBC+f7RpQmE8kQ1Fk7EedrA31tN1yzHjmuu5qqOenLggYKXMUt+/wR2
x2quyqEjLVt37toeqpl60oR7vJL7rg6G/ExITzkHUQ2KHqlqhQjf51gCDgFjS/lWqtZ6isK6xlGC
gT/ao/tRMb/wFtfHiM6W4QruyjKwo0KpP8FLcJfD2plJnQK35qbJABrAiqtGmlKEE8YA/eWE/R7V
P6IHHAdzfuiHXhVJ0M2BOkf0Nv05Gzz6MqwwHdx2LsWrtyZsnI61fVX1KSzdjlbyqTBQLJyiEXtn
HTGUtS5v5Qkyl3uF/R5rFvnuoAWslRV0ywpX30oKnl7BJGK+Ub2qTLIYzdFX96tVM35Ed9gHquqv
o6AJb+w5q2u6MirzgtKsT+vcj1hD+EYFpBxXnN8Nr7g9MH7gSJi3POtT4y13hWOnREhWOXv7RVSw
eIM1UvcBAGuyd5MzkDfCrbyQy7Y4amr6SqOkaJ2opY1nrW6QCAZIGdUcnCO/tVOytDLAM01o7zma
5zblohMP18Xa1svR4rL7VOgofozHZsHKQgrapuKqDV/IgpRvC2QARrkywmWRWnSUskoU4wVWU6wx
peB9ZrVER2Q7r7nPwp/DnODpalF7UcfxC3WpIFtWJ+C04nDYYiuRJAp2Omz7X3z5Lb2PQ90tME17
Z/mpC+4H5wsG6Edj6rHYWlI1N0ciahxFy3EyLYpYVhr5jS/TNphexnmYrisYLKY6Fa3uOUi1Nrdn
NzFNTrgqsOBUzzhrSODIU2qcWZ8NPCUEFDnjZPd1OnO0uNEODqLr3nLi0cr2pgbGcizjWg1HOzA+
eq1F1Efd4f4jguEjKgUHP5Xl9G6iVTjDrgqNdj+oCfao/uq6xrrMNUiRk5+SOpQ75lV2c+989QVH
7hzQcULglGR2hHykju2ibQqMe890WFj7XCjPOpKbQPnMx5z5xUhdhGEziKvgrArdlJD+VzUz18Jx
PXgld7l8RyzA94lUOj69zowYV+d1rJZ4vK2yrR0aA4vv8bkHWXjblPYyf/Sjl3JY1ZXhgnk5FaHf
ntAJbG4zwEh9NiHuyzkrR6kmKrAx5lCCaoOLzp80juPRocWHKWyObAdNh/zrJAS0O9PVS/eWSr2k
L4PAoHVfpvWAllnYKRcGjFVBBHinwTC9+TIbRrJPnK3z/t7PVpr9VgGo+pcorIlGG9bxObij1aI2
VCHTW8HzNYBPQdL0Rvk94ymhlj3lFIMfg653iH8O+E9vrTo6SLPlgfHZLE8jxYA00USQSYG7bMJY
iPfFs6iAQAnogj3sI6BF7dZJn7a4Ty/MV1X9kM9YmvCuVB/2knYfamu1H74K7skTUHbvdoALuFcE
uWKdpcHzRJBH5vvYaVbr3CsLOt7JWoZXoRq0c1ExPCOIq6IUH5PjMVibXfraT5FbOKQ3MhKeO4cr
OQuapZa73oqI+U19Nw0X7mroz4t4vznOMlLlgESauN5DXisFNzSnF4mKEZdQi+zuidhB/mtLtsVb
utu6U3kbQ7p0FKWrC4LTmsSkCr3zZm7zm1HwJyXphPUX1Qjr1dRNGOWmdigO6Juzf9OIFmsD0wAw
PJrq4xmb8lT9aqNmfsR4NVn7otooAyPoKMMS0yvGtGFafDqIovwKpBbJx2p/Rg8QM2RohhkZ5Tdt
NL6DlSKkingGYyxKB8c5SGoWntpma1yLqlHcymmYx70zLM47N7bsWIRVeYs1KCfhHuV0pQ9B9xC1
EqipWf1wmxOLnmuE2EYtzghuYm8r6g4xZwKf5mnmYg7dqKMdVq3hSztPvtqFmdAfY2i20j97LH8s
pDGyQ0QJ63c8RKs6K3n+b9OGtBlVt9l463FXaffc9/IPGLXxLcoI7w72wOluiBeDNkjhSMlb0vs3
VpEpmPzU1bIAS77JCQcJODH4fcA4BU1BrKOy2uln7dsB1w3lrd9iWoCZr84rZ01LpRxK11FygZxy
lEAaoQq7PBRlhfJRSh29WkWMD7C1Vf3Z0jn+MboZNjn0IuyuLBRXVuqzkxOGwR2YC4B3u7FYGiCY
dVQ+exyMl30HokYTIl2me+IjcX4eV1YG56kmykWmhs2Xhqtw+jbHVtAienrygysVqW7uE9FVTXW0
dWhS29/LMQpEohtlzeei8CLY33FVfPpkfQrQGw3TG3x9WzuXKzkyywmEAsEAO2RNqUpP7gsv6LyD
hWDiHDSrX34B06fltLy1lbVlTIwULzZD4I610d6tneXc44aEjdfKgqpQanf6dBezLHkUNoPlhhyH
GXwTa5gOBZHm9qm0hQbC/Te4SyfXfow2c8GxXt38h6vtjqdIrlS/4MotfpWs8ygjUzQoJJ2RmzmK
hofZSqnu3eK+/xhz32HGhzX8akyd/lqZWnRJGLTWD8LLeLMBxi6UCfUDkzBTCbKyHrwjRFyX4LGr
LS73Xcxg5JojYvRD0a5MRSWa4ybX93FHLRuMiLM1qAM4zeQZnuJuzrAVjW5wRrU4RVVRhFpMS2jX
Ie0EZOCgsElTQ/E3NFLXfXiRZhyZD70n/Xlvp6oOebyY1QFPk/Q2yKBZg8TtXC2fgWsOn7Ibaaa3
gSH8CkkUlrfB0A/xXtibKIwsw3AoilpzOwBltS4xQLvXQ+yD3Nvc0k9BXdk/CEKRHvOUp4urntd3
Rat3DPHYpOujxyhKJex3Lgw0gKufkEtISNuT4NTRW7aed+Bq8tsRJMFr4IL3JBHY9Y9d3GbzzobF
+/7vT+z/f2vi2QpT/vUsPnl9a//2+KF/ffx56L79P38EjsRvAfhLpu4h1iRqNrDw/GfgSDBcJ0pE
wD4QgRCbiegPt1TIQJ4hNCYqrD9M2BnI/+GW8n6LsFjDqY+RykM8O//O0N37R/Y9cT6swyJmscAX
EBI++Qt3JasZmvmocsholr9RrvjLFPH8GTXDuxjL1X1RUA/hdmj6DhSOvKSIS9c9bpT619ahAZOs
Z3ewrJbZsYTcxwDerr4HasAIE7Xi0qBr0DRYTBGS7Sq6dSeaJXoidGF9l6acuMQtbf0zTidzZVG2
zVeS55tLnnumndj6abqWvVi2yyk3nv8mbc969eoFELJypoPHrBhW/+ruqmpczkM7mriTi+LhTx/q
P/F7ie19+Ls1YUMaRbQisZrFYI7IIf3FmoDPsurKxv30ASw8uHZTJn3VzdPJNzR6eFnFsIQtPj/L
/KbD/BmYdx+zzIZdCel7trJsvrMK6disUmIEVFdSAqZHJFVpQY0GwV1x4bA39KjWhHQdYzgZlN76
u2XmX1Yr/NPfIyQGj29DgKEKNnTUnywW7thnoT+1n+Ai89s6TT9y0kSnSkkcWIEFUJpNgFSIl4Ss
m6dszIPbuJ4Xzjg9AdZw0wWHzHlLqdyjL3MgylXbV6OcxHmU5fqybEbvxm1yeZ45oEL/6w9he21/
+QwwB0axiPjaYCn6C2UKVa1y+zj7bGpk+saOvKsoywbQ6KO42vKo+//6xzn/CAfaPnMI/tC6+Ez5
VDEo/uN7tU7Y/WMRfhCqerJK/yGvVucAT3E4w9lVXabTxFCFWlJA0S3P/lz/N6wp9/996LAyBjbj
WTIKHtyyf3wBVDXNepjbD+6dWAMs6WOBhw7T/WrTRnyuVdpxmezH88Aa/IL+VXthxgxZPlkLf3md
nC4f/w9757FcuZFt0X/pORRwCTMFrqX3piYIkkXCuwSQMP/0vuL92Fu4JXV01QupQ3NNVSJ5L0zm
yXP2XhsIReldoOC6FpVL93qgcAeVrYotkfZusmGARQ92KbX0XHkmucx0+LUnUTe7MSncYpOaqu6C
HKPHK9mhLog/5dU7GKbEEyZ9+6BBRMyDgdr0/K+v/inn5Ke7vYaEeUIIBEEwofRfvrxtjXWcJP2H
paRqg9p05rOZ2uhFTgSB4gtK611tpfpXok9o+u1oArLRGFF3VXiFA2oFSwlWn44Ll6OKuRr6KsM3
hqz7GQlID2qYTv9uEt6t43XiaUqm8Yr/hKMwae2Axag+Vk0iLw0B0xXH9y3cE/f419/x/z3QBI7w
HLu8irjWbOPXxRfyEqoM8d608HdEVCzbIiepwohBtjZ0nIO//nOnrIufLymBUmScsIwhKEVy+/Pz
1GbQ2yzOjkPvT2QhxWI752m+wYdRZseh9M03K/fdg9KWc3QqzRzmUXdnUjjg01GsSkjm1QXtMnC1
CB+dQ2dUebxheqLtCRp0j2gQWisEtNUPTHKY7NC1625TgDUPJvpWOh19PD6gNtyURbKyZGrXQpRS
9ZSymoU1S/jyzLfS4YtwUv8ayvxN5XIG+CHq/tNF8GeqGu81MT6ujaIery8KXu8X8S6FvT1N5fIx
onbY5LGkgOdi0ZWTyTlIH/oELM5/felXne4vV97jTWYvB8Wto4P++coz2EfI0UwfIHy8o5/T6TQL
4iEFB5X/tmr9vx2d14VVkjuMEZ735pdvx15daqbsPuhMvDiybmnf913xalQR01cfhoKD9/GQowNE
vOG5yEqZ+lzONnLb//JRzJ/1fOuFPj1rujAhgaCZ+uWj0OBxPfQU7zDW9Nd8Xkq0bkiFbkxsjCMV
aQOwKZlm9zGLRt1CixaDnqq68QVQNIzmYmyvtTJz9BC3U3SvxeKNY+ost74iVwsxdPNRMWXEWbFU
bbWlbFmDPYfW5m+ViMn++haegnd+vocnLTaRbD60QZ7Xn+8hMjOvpbsIvhX/CPDmyfmud+TlSF7v
azX3PYoNr6K+AdpgbBvemE/UtX7QITzxNpx+s7CVRu4H6yzhaqmnfmvAwPA2gm/xNqYxvEQAM4yV
CcOkhljMexgd3VUez/bLMlnqCeC3ea1pg0I5BDo4atPbPKGhHrizpyA71Mh8Ag7VnPIkuuuDCeTg
lWBQSUd3Lh71phfnjmDAxTlguCAZhw6qobIJCJ3IOHDGhp3dYsHk9Dh4qUZSQ621/+UyngT4v15G
C9ICsXaG7fJk/HwZLYXIpIvNN5VJ5CnkKraf3tTlGAuTEqxgV83S3Rj+VJ4zCJ2ObjJpIWy64gxv
VJyt0+z+ayrQT7iSDTzIhIouYzbEL5rc5D7LMi9Df4qHOND6rr49PQT/4BX+5VHd/PkxZ5+8VW//
ecJZ//cfJxxj1Q4TKAq7kbfcFzrvxe8HHOs3ky2cPFGoyT5s0PX08ccJhx9zWRJAKujOD+3wHycc
G9YCpbZuMHAAIYRl5G+dcH7xUCBbtgzYJfw2zkqonMUvZSMoS1Uk/htRSl6GsVRHkcCTZYZrG1B7
lHQmL2q/SDKY2/FohBWTQkQEqFdjiC0kKZeJJUj1FobSQ5VCZonGRdEI9qc8OaPLWnTHtsX0CDSs
TNV1VLZCnXXagtouKLNhYugNXr8i4R3BwcVMDOeK68pzdR6h6gdO5Qw9nPW69ukHIywJrCrL9CMp
NOD0rRipEz3MDOs+3pvbJHGsftP1+qfpNA3orrkn2B3GFJQqf+rb5zyzBh1DpOH252ZSN/lhyZpO
vBXzMutXZKysk2a68B1JMU2JusmwBo5XpqG+PKm7MFyyVOlHujyddWD0xWbt1oA0AuASnga3Nhd7
OleFogSQ9r5xlRrWJh6rH1YwCRAcU2u8JY2BuhJfJLAApKfOxZSOVgd3KxKfLHfauRCVg0magEA6
In7WEpLDYPjR66hgmacazVnttJkPg0oBChd5O+kkkyftt8VJyzc9M5Ffel7rEAmn+bhY47m885cR
QQhuDVqWyB/zR7Ru2adN3HG90WrEj43ulRRyzYAQeNHtgpa5SOTFtMQao9lqjj6HFit2WHSO9qhF
uIb5bZ7ehf6IzpyrVLhin9QtklRs6XKvEc5i7CBnIFNyert/tzP4z2FTI7fTybWNgW8i+NtEDBSd
ENKnIurSLd3oANsB95BVev2G4/dKq0Ab/s5cxezhDzAYCQFS568zY6RvjaslwLXAiVJBpVD5FH07
Gvw65XFQxpKGdVX5akd6ESHdE/kDG3gRzE5TGNfXppALVjzgj8izebLOx5zArILlNk2OeWOnVuAo
kJZBRuALkp1E0zBPDbWC2dt3Ofg+sH5pGAPWuEEbk71bxHl3xxiP2Kei37GEqHX7d4doasYWztBt
NRIny81IJERO4k+LjZhm13vpoq/e9kTG3OopA1uoRiL9HJzGubI8GRfb3CgntHylPS2blTWlNraM
y+8095M5VJitCA4piC8KLWt0H3Ha5ygWoCWAI8m9vj4XdW88FygKrmqbaWrQGzawP4w1uBnraMjv
G9kJBYvJqZu9NUTnjhLdO8eMHOpWbkcvOqQCZ+PR2UP7njUp5I5eWl+63iHR8vQEL2W+UDwi9CaY
IsgdEvT2I/SF76mv2MCIflJM/glyQimV970L/K2LG3wJQ/wldfKgwliZdMyHpeSGpnrXXkSRWPR9
bPlLchzTPKKvwC7PLYl9QiaYPPi8blLJ+6XGChx4sEU94OcMRSimnZ4o9nyh00yx/R057moXsjnu
7GTfeAXSYDKXZFtPEBZVpDFXHKuvKGbIDfC9YtTvWll+nybu+OWS8f2VtHrnBtghatY7H2onQz7P
eMHj5r4IvAp1KHPDe5KpVEhSdWpHW2T1jVPLiRMZCVhfaZIxp6fN47/NTg8igCA6Iv1WePOlA+Hv
0+rsZrqLGpPr4vBIFqFmifKsbEH8bod4gvGncVuOJkjFo2ToOffBKHzt26IJ7bYBdz0/0Rj2XuRc
6ArzOWCSsmIGHXZL5IRu7AIEDPEoJCmKF8r8A+oiR971FgfI10JFeXuGr889smrQtMaVqiCb1DX6
zHqp3Wcwv15xZbmD7gKgjbyvvOv5ctXQC4A3/WJdIidi8Ojlqf9u0K+udjEsDRSVcpTX+Jyx/koA
HLsoaTCv8PlwsiH3YE2r+GMBc2EGevOs9TfeEsUrYXPBuhKLfu7DfJhm3HQi96ZDJ9HVIr90HTJu
pqgOVd/G16mKcDyDCJJ3Fc4G+BiyFcsWy3xNSERR2LdNVlHPqZTmIfKxpcWyILqKwBpMjNA+qwIi
eDSuEJiskv1D5rlwVL0TJmZeiTEghIHHcN/ri4GTccqjVLbf2QxQQqcn6IyoMwA04gSjMU9gGmGs
kJrGYVELeoiSgFROIBtfqyPeaGZvgEdPsBvzBL6x3RWCQ/8cIE7M8zkeyYpdQTl1mVlhfgLodFVr
P7WRZjbbgfZSfj7as3p2zRW8k6Cw9na5YcD1KyAFfeDCiUH0RCavG9MBPCxPE0nXhFL8YPoUibXc
NjLK9E3NBgN/OFX985JhM9qXfr3gdIdLTfyNe8IFwWRVF3HesixbhCV8y+B31HyDxryNV97Q5OWg
h+wfHCK1tOW3GGnUwTiBiqoTtAgyWWY94Kdecp4KUmw3lUD0sK0ZSX+2zSSQUAlwyc6U3Tqkt9mB
h8wTUXBuX5TPFSAhBmYrPKlzmcETK7gylRhowFfyT6yl6MRdqlcEU1RYfHR4n5CZTEaHwKspsPwj
KR7Qmzj4Jc8Qh4v3DjKtXgA2dL25upEn6hPMYXkfnVhQWmOw5BWtql6YQRtLHc4KMwpxFFE3jF+Z
ucyvvtWK72VckiU0trZzEUPaw49TkTDIH5WR8eOo/k+9/S9zZZH/ecH9GL9V33+quE8/8LuTT/xG
2Uzz37MtQZdMUIz/KLlN/zfhWmTJO7ic1j7Hvwtu+ze6PkwUPM5etD1o9Px7pKAZv62tbYpjbJrM
AOgO/Z2Km9j3n7odqCCZiYNVB07kwVSn4fTzEW8s5qxDTHZHMN5SHWXae1qgzwTUkNM0aZdzLO9b
Z6wg/dTslQGEMvOSIC+fqq2ok1dtdJlMlfAHEE8YTpruEWsWIkxmw0Xh4vrkKxUZ9m7yjwCLoh2p
uxqIwDK+oHUT83H0MpZGLzZ1yBTIsh6Yq6tpazIa8xABJiWbU8mEa5W3tRcoDCAok9Sn9yMOYdRK
0a2/LIA7itAdq87YQUpeY/eYK1Dx4l1oTLDop3Q+NLUk9VGjW2GrHEqXQEBJE3SE05LdCC/QvbRj
R+4pH2eISOOaA4iuv062uJKmeB+nfZuEuip1zu9rhOA4aMiUyafUSRY0DWJXEzPKvpgw2i8tpJer
fCori3+K2HTog1T05kFbkKi6FJ4T6nUt251um2wCM5NXEXAwI+/Q1KG7bsuu0Q8rjFDtIzzUHxmS
RSAxp8zE8ZSfqGjEfLMys31sBpSpiReTicVO1bosXVjUgxFt8L7Qba4HFuLGP89S7Ph7eQprHNbc
RoQ7RDgWpzjHdFyjHREyNa/Evef5JjuFP85rDmQ5U49siX4Vz9WaE+lOa2QkLGLiI4tTlKRuk4oU
aqeIyVFkG/atHp7yKX4yL638Qp5CKfPfAyrXsErvFFzZrhmW4ynOUp6iLXOYUmhd7Xm5oDtJ+GUL
hy4/WNZEKCYOPobeFUKWKnC6DomqewrRdFyLPgxKE7hNPF3GsMvLvBahdgrgRCfKDIrUBqwwVjvr
MEqwpeib8hTemQP99nFlW0CjszXf0ygrTUPasRD7yWGVCNAxUg5MplM0qB/jrAu6cfSupIkDIhh9
DGEczjJCRSuqtHcMf8bNKgAr98WkgQPtSFYOlF8l6RabinpIS9e8G3uXUfvGYn9i48xT3oAu9IbI
ytsgKYAVvcIg9YuvuGxxnDBvd5bhGONeRESVeBOt1mUQjhfWq+rlUsOy8UHhP7rBoE92twd/T5ni
GWq+LqzFcrbxMktxqfUsByE2DfUimd1cckQbiru0wOJ/57sK+yFm+o6IjDyvPjSYgAR30rAvL2KX
mdjed5uE1CdUb+K4zN28t5ixvHP6ch+SJQVWuqB/vaUnp1YpeNH7xD/h94XYjA5xOw/adDApKMFf
Dz4e10VMV+yWDnEnuG0OxClIdvnV4DSOHZryuTH9L301QHFsW+ZLPKUt2bMUiPf9apbST74p/eSh
kmaSPI167kabxHRLxmJ2ux0o0WVoYG4qEJtjxqph9rZ39WjRF7ROfq3Mq5pXIWJcXN1q6EoqJ3tu
SyzRSMHX4X5+cn95qxFsPHnCREvbq5gaEW86X+SP8ck6hlsRGxnmy4K8vNVctsw8s7vCc9HtFVpK
8js6JMxoRt/PX01t4ey8EAOuVGfnWqB38QAgm7nj8MJBfGjy8S1a7WyYL4hziN0El1u/JDje6NmX
iJNWHxyxiaxz1mqPQ2yFU468C1xzAk2tHYpIdlgNhJfp/OrVZbdW392trScO7juw/gMQxgjoLRpS
nI9IlXDrIWPj94AKlurbJAVitU5B/cb2EKXju+9l2BbRu04f2OvGF/ic7jv6Y+POqRJvZ+GMBbyA
qrO7qUWDuTrssOTi8qLtFzpF6n8IfazEpnaXfDzDoIMXcY47fInJyaNonfyKBZXyAQFi5KMtbLgc
5FhInGpSOfAI82H51rsl74F7cj4SV1dXGxMnCkAzpoDDFgeaFu9MPFjxhlDJtl0PJui8KPj682Wg
HA27Wh+fGr+fiLfkgT+z1kuA502StsCYC//DP+3IHwSEdRz459VR8Fn97//8FAK1/v+/F0e/Md02
7LVL7/lMd2yqkx/FERBX1yEECumEjuhRQKn5d3kEAsHyITtxEiWciaYhXczfFRcOlZMw1vBUB/0M
k6C/RXjlFv9UHaG2oL3JyE+QrqrrnuX/0gCnDojopFEGNBDy0r0Sksy5wEA1Xe0YmDm7bhrGFhcA
7EUET6PtrVbwsf5kpyjWaWY3fdglDvsgwYvsblDxYb0SU0QLoiNZI2JhyEh/GqvWJ4hhaU2xlR6B
CMRFGJO2MTnTP/STcK4SVFEEOIwxiqmm8FrzXE4QExAPDXl1mY82xxL+cOMiGeJXHhZEbXUoRjLv
AlcUY31eMx3l6DHImAj1DvDyDUdRoG1gaGjD01DNcZJoCVamztWTZzNBXBx2JPt4Z2x21Cj0ZDha
0Weh24pRYzcZjSzY9/jwIGbs+XyCRov626RcCcESpl8te8bdkInZ2fIr7C4cWhNpaYwMNdkhR28f
kOj6pFNwHHmMkg4hGrJIqAfseDaDzE529xB3Gi2cSRAsArvBOxUgdxnf0lbC8GkjAyvDREwB6ZzL
AkEuxblEXIYth60iagRILfOIdp9oBK9sQViyZtrDMHnXFFZAwA0ReRhiIvBdu65x23faOLhrKmTE
iD4wwtD0oAX51Lf4jPbTYOhrDAca+a0AGIBw2sxWF4BIxEazGcaScUDYVOiC+p+3jPY6c296TG53
lsaBcOdPkYuldBgh2JvDp9IrszgXMmv76xRnGe1jEwkyt0EU89EnPKQ/DKokScRaRkluVrTarAW5
DkyVhsSdNwamSWePhSH6miMN+MvEFX2ZTWzgt6lKym+1QN7fBr7KSOpo9NadHkdGOEirM9daq/Ue
wPDCyDPf5SmUazR0qUSMSi7ADeq1qNoy3s1e1+kwhtRcOMBE0X5yJu566xu5Ku5bZgpD7KfFam9s
g857YPZMrtYYeKTN0bDS5lovx6VFy9258JQgWE3vFK0HrLHoeCOsDWArSFd1ww7/ChvzgLAbQXME
htKCejRPvRc4nAk+dPxqj4CNh/uByAh/N3t57AZ1mQ9lUEyT9x1Pr/2cjfW4hOYqug2YjSfvujHA
4gT/qoc+nas8sJSazNBXRvWiFtN6yVvo9Ji+NE+/1JrJOvRGGn2NcZGc26qIv7PBmnc9qMG3nlIS
xSPg2/deQ2WUFo18NUFLnJGdZj9GkVO96tbctQcrU7HBW5MQYlyL1sy20q+mM93ptDlGCCVKLIx6
PHsbXIAwQmzex5G0iTp9dWtn1nZmNCFISilsmo2HcL0mJ5X2L5Ji4p4CF7xEg6aECj7wNG+Zg9hp
B4W5IAX90fror924IA/MAiWzyYRR3GAmtdRmtKwy2TSGk7zXiadeLC/tH0eWlvuEoqzctIk0eaO9
efh0Tre6N9ruKi5H84a7W/HoQDggkFy+ywyE6cacaIdrWcuXkinyVR4NS/lrkpJGu6pzxWc8W2S8
JZRFDVOdyUelgvXmW48Q/Rx1MlrGhIwDylIvjlw+MK0MWkYiR1jpDsMDIlbAxHBjLHJgJ0kOUNcu
yt8YGc5pAno9un50qfr52usnq0QqwrJQbAdGpAnMxs5N0xua7NZey+r8ukN3C+e16OYW4Uwn3xmV
4bfSREPEsEbDTO6WOC4vAQrSNSFdA06ITZclHIlyye7IMq7xzMyGwplTJ9pwtNqF1bGsG8NCrd2a
8Bep2/Jpy7CAdNFe2N5O0kzOt1FsOI+l0aw+UFSmq1CbjpS+cZi9H0nESKbLtlPQQhuyU5I9z780
nhvNNGYkAp75arUSDJZZsLodfKxYNxiisO7mHnrWsO7JziGJuBiuk8ZZYCR0CkQgSnaYZJVmtqtm
Q/VvAFcxkS+iJfQpGjFLBxX8ZfBcY948puhPv8VRFj2Z0P1ueNR5WSJcXF+jOydXbLlpgVlfucaF
mShx9U+N9KNGMla15p8XSRfp+6dMf+ohnX7id2Gqi/jUdamkkdJRCdGr+aNO0gwaQj6p8fBPONKf
iHx/zG293wSllcdP6Ra5ed5ad/1eJ0HCX2VauqHrqLag4ft/q4t0Sqn8T6HAqn/l91Gp2QYf9fTv
/yFV9ObCHkjSCyW9ZyRnmgP6IafHoTHuXKmPvalTOpgnGiQoNJ65doVEArNqRGCjVHV2MGwlkesr
UTI60SV7VI0stCfqZL40ybThyKBfVCcupbMiKhOzpOqaf5Arh5jRmWYBtCSbOE3YzVPI84WW1/5G
ecwegmhFYWI6gIrZrIDMmgVJoocDm6mPuJJoDbAN8h9WsqbbKSibJZEk5+OK3ixWCGdJA8g42Cua
04uK8tMBkHP0TuTOEixVufLbphPX018Rn86J9jk3UXbPe1s9kKKFMpMJ/Pja54WJZLeBFspoCnJo
vUJEY3KY49A+sUWjdOWMMqnD2tV0tf8Vsao+Ticmad2O9m44kUox6KQOpjdqJWqnlWbar2BTF3fR
ms+18k61EsMeqYbWW9X5zRHFMGRUeE/1Wz6tvNQyL7SL6kRRTVag6lQMabUnOQkt74xDUqI8jzmM
D5mlzuN2pbL2K6AVTtF4np+orZqReMu6jTU3y3jCfp0YrwtdtX3WuMxBms7Y4G/ANLIAzIoZQr9i
qm7aEJEizNjOSzEyRV7vofw/cWWtU6dxhc22PqmIIRrduQnQxshrxyI2ZjNmVn9u5Ub+4ppEUW9E
0bv1GX0aWLY2OliGbuxzwXDC3TJ+wOppUkDSQ6Iqv8agKQBECDi5zuS/VTPz5yDO8WPgUxD0KynL
nevxBNllN+nQFULeRbY53eJFA8dbntC8WFnA9JojEGjHi1v8mTJdyVBpYd1FIq0+q26uvxNTNkZH
5ejOHkwKA1fmltk1vpF42MrZxEreZfZkHoq8sA6kwYKmAlztXFpLM1THudEkIetF7FjYWsX87KfU
UEzbsayEOs2q55n+aR2CbjIB/iRm/NhBn5S7GD7LQ8kJFwiImKQVQsefX5kWwI/W47zRSF2SzZUF
k3ykhlq12/BE6muyxbEfQTksuy0SJO/brHc6KNnKzcctCVqOumT7s4qwSl2KcI7Tcxeodmi9DdbZ
IsGaP1Zn1TgOaudl/OKt22IWDNmWMnDptMLzELFqQtszw60R6HD/C9CYHfQGKBDRw2Tp5RcGftPa
IdWfWwi3g/aypkhoId7gsgjarkc5hXvZrOGzjf5LbealHSSgyJ1AN0aD57Dt7moYnJey8t3XyKSt
HFS+z5hFz3GY7KKomb5kzBwVhEyxwKFDjXfTYbuGjmRQhePEQtDRVBUgOfoXhrPpF4O+pdFr2hsJ
NHZIwA+wBT3XfS/EKe9cei21yCaK6IocGmLVqhCghgtbgTT1hUzNEgUmI+0duKn6wZ/xcWxnu2u6
M0sykXU6GV1nqBJtTMZRBJbNnwr9zjfj5M2LTFafQCwwdmn/6QtxN+hoiqBR1O13qs+JlMBC1gw3
fWLaVy0MHvfWc/JUhr6cvZl2GFC0rSJze9cvNhiLHLupjsWSvsvaH5YvJQKFM6cjKipo6woD9tDq
V9SMUm49LcHxuvhe+k5F378qijje14Hbz11jBp07EzX/wCDgw1OIf7fjhC7njvx1Iq2yRF+emP/r
L2VWsLiqaPDr+9bI27TnRaP1dz2OvTVfl+AV5h1iQrQ2AJ0wOvbYxZddVyylB3qm8K9lpLmZCOnf
Nd0WZ0OV3lpaHcMXnrs02Sydy5mtICxwvlhENANb7WRz2XQVrdKYl+xbV3OtNlqfgbt2Nb154oBQ
tWHcCs60gIk6rkzdIqEI0b8ZCIsWiSEQ832pbaizmOAbjHr1I9Prwd7Vsug2DP76nOz4vH6VfqLf
RsWc6udVOlUGCPG18eZFnvkwQzMoDxnr1uVMZthyQxLiKPd+rfJ9PMUc0LKmYs/TSyz6OwJTpztn
mlAEVLoi6IPlfIy8c8NwzOnaxfylH3Ua8b4KwW00UDsXOe6SorLxREHzudG4kUXoKJa0ucky2qJp
Nwx7zajV4Z+67fe6TSAE//O67fKNdK30P8V2xvoD/x79sZRB8XQY1Lm6qzPG+9HdsjAauVgFyPlE
6HZqU/1RtGk+tR7SCKxGtikQm6+pQ79XbZqB1wgVCR4gfohTm/G3hn8m3vKf+luCmRJdB1tnCmnT
3xK0y36ymJTRCsUzlynwJ8/FL7LygS46wpV2UR7VT0mlM2bjO4zbxLPlbio8cUyqsrshY8vZEFlO
gAUdiwenT73dlGvyrF3di1XcGBedD2dAoNML46XjIbYV8XkQeepj0/TzxvGzsBrbc+mM58IpzU/k
Iq8EAtAFi+76hQFYlDVhXSs2lXHVQE3Nk93rZA95Ezq11j4r+OsNijpGgdeWnMQGBmZ71HxOqHg+
cd7mjb8bZ3WuS+QdjqF9aab/PNT5Ll6GbaclxhGncBEQLUO73da2OOubs4ZtixFSWm8Xn5az6rzN
nMvooW3f5hm21ZSKw2Bm0y62Hf5+a9zHJblyVn3V46HeLXr5MDnFHovrJpmWA6xC4D39hjX4wBaS
hwPG+S0lSBeQ+nBdYS2WUbcwsiBtJXUubS1/jLRt1wG9A496bRTpc6LnYWtN4KVWcKMNybT5Fjmo
bUrQIQCWzE+965JXMPAoUhC/HGZhsFaR+UTDrbDQBrvELOCznXxv62LWPKDnsAJOffldhZDertMP
qVvlee572lYbkGmh6KAXN+gfFrmGHGG/s3efJTqynvJB4OkW5U7lwyXoLfwB4/gGMmnYCwsCqGfI
K7bys6Z/rqDDzFCtMraIULcEo82xPo698cITxaLkqXPT7+8qs7poRtZVS5nmvhicmwXelXQJqbe6
6uirSR3Q1bwTtXDI+xx4S5SfjUPCcWMpv6fp8BHb4hqj+rmUGNeIMMFXmwJZKufxi2oF+YxNBjRs
CaukE9sRLbqr7YFSvSg2pBrTl8koF3PFHD/gPJ1dZzowziFWxVlB/oNZufaeaibdjVZ0Jx3ggRUZ
U5lFkyRK8wNpwlcdDA3wne0HWIWPqrY3wzwfrXw4y1wyEoAVIDVCc4J9tSlDzg83Q55/dqm4NeTy
ZY7YkJHiTDh60k9bWjvfxNO5zH4oGp/De5c+enb/mGe0YRr9nvyQ1dRLxCsu8I1JNCsAI2vrRsmx
XtqzxKneIfEuW3eJnTdFc8ZWCtSblcO/yoxrsIsbkhQe/Jrpo4fJfs3nNhI0k1EPhww5IzwjS3fu
UzlVN23MnI5QKwoGfTAOWWx+5IllnoGvhuwz+VnQABzbQJmCVC7eTLCbEmO2HGCq0MPEOqLSmyU+
F/FK6QKvmXrBbBwixPUk3Xx3ZnFGTtO+Gc6oFhdjCtTEXG3QTCab0DQc6BpOWR4rubdcHL6L3NQy
2sFT+mZYPDOjZ7TcaJRnyFypGy+q4tnq7uvJ3cDACzK7DMyUz84rj1rpbbT3XYFWoHnGlf09QfmK
4FC59CxTBzFniz8QdwMZq27zbexB5PF6VrVGKx+hHDK4nDy2ltBHMSScPK1kvvP0WQPaIRcGZZaF
AfyDEHLbh4DDqgPurtJSosv9aNKTb/DjHEhn3uzm1S19QLu6dqEQtK8IXkvjkKSM2M5IgSaTNiCS
vHEP0WzOczj0NGLOCUTNHQbPZmwSibQma9sqSfhQfWy9y6b0rnWkdASIapq67XFgalQtdnOcsrpi
7r2USoQ98bgxXLyM9lLS2pxrcwxnAcjPRu671nI+Yj2G4iArqGbbjrhwVuds4SgVONTKHAJkBvAD
bVrb4U6hxbnpKPfKbT9oRbZb2G/EpjNpUjZtE5M2hzxKXyFKRX2zmMLF+SG9fQK44LUkFyqaC154
D4mukcCDdmxVES7ZHRl/bwQ11UtBWf3WLcZVlRXXtpdpl3VXkTYXQQhrILKZge3M95bRYMqyOVPW
ZCVtOOM/WX6Zhek4fKdP1hyAqZfXRq94dTjhS7K0PX86VKY808rEP2uX3TwSwzoxqBbjpZ2qwEdf
VdJfdTgrEUx8UFm2jXPFha9vVnW08v19bnHfYU8CJCi3rLTzIV7OGIcQmRXvgIKVl8qfMlJE+4c0
TRm1qOi1s1K49I17MVK34xD8XOzi4HokEY9OcoCRdRgl9GXE+tgU016Gbr5bMbVMS2qGRYSOj80Q
nWnQ/SNm5dagBBqx2ApQ20HzEk6/W3iLjk48PDkJKlDIiaGdnnVLsxkRFWDl4ZU02+TOSaNLr4l3
hALdwynQg8b1LMCJSXkxERoeogRB2jrdFrVWHu2iOC8liC/8WLRiRaQCNUZ77uZ+qJFoN3P3GRXF
l5dzjOYwkx4SBfkGIl9xAD1SMFNyt7IQUwCXetvgx0nwbG69KClvQKztDFV+SRJc7LhH7gKrS+pX
XvJq2XO3oyF+jhrmpiemzbKSMLcYGadA/uNrzuiKOY//lGjTRdMsd04B1Yf6Qm2kLNl0HBX2TY5p
djm4uvzS5/7GtcriGqFduZnsZd8Z0tsyartQYrhyZZ+hm4WDxUkGLyGMFRwE14QRQkPNNH8/lsYu
STGtLBfSKTdDpTaKcomt1FPfwcE92VkGqsdl8e8nI9lqJSfyZLJ2blJVW7JUH3t3OlsStVxFWnlw
dBlfONa8E4RD9YLZVOXDf9Sm8qYUeb5XdvawYPdQPdDPYaeW8YhmxMD5zxG1ac4QkL/C7A5nqMwa
+T9B1A7+0SCdzavtGZ4hL4mb3pExxnq8d1zW5UkvD50HDzFtHP9cy5Mv18LLaGvvBfhBr+ZBgmIF
bGvT1MiV/BaWKNljx2Ee8n2ezk+N2e7mOt7EunGI3fI1juRlUyeHFjxiTNLUrFWfDD7CkVCHQlGL
2fzVtM6fLdEfHDKe+6i6BjTDa6jH3s4TU3W0xASRtj7MILvGxH/vc3djpzdddLGSERvG9xoHuREX
nPQfuqm5WCbEO80j0J4tsox9Pz63VnfQZ6d4GhocEcu1DyNzX/b1EV3qYfUzwvsMrbILmSc/6+2b
KrUPAuHY+i/qSOmf5HCdm6RJcjwOBGi+IvL3A54TdF7RFiSvua9osz81o/9sjHpxzzvpBTGcS/K8
1SXIqn1cOF8Osnm9p6RpwcAQUEXCkgVWuUokmRtdO286gQNANM9aS6a2iIytN4/VHopjRA2NykOy
FHpMi/U8gvpwhcaWr/zNibeoarv0tkzFNoN5hlENAWmdLvENhuZn4aVXQ6bn/8feeTTHrWRZ+K9M
9B4vEiZhIqY3VShHFp1IihQ3CBoR3vv89fNBr2eapDRUaDkRs+x+klBwibz3nvMdH5f3jkfNWYWR
IdZx0J8OHZ8MUT5OZFtUnXsO6UY71HEFjDNp9qnjguYOaRIjdGYF22QNWXdJq+7HGLRu2TxUmUd+
Xa2HG28cNr2zC1s+5IM4t5h+rZEuuvsAAvltMgZ7L94TvHWvcvsKCfHEMMX65tVPA/GJvRHth3Lu
NnPgXDlkvPvCFKwMDBUFyWPgcft2m9iB40fjuMYSvbYSnh/mnPh/zjFR7oiIav1YCgZaALZuSwLD
HBDxlnqu3JLIYl664WhOQ+L39aS2KMdGGGtaetYWI82lyrrBrU8iUSUvwX1N35TRqlfcEX7cwznU
zegs4RnaNP0lgOxbNdfLBPPEUfUBmXUNlB2YoJ6ucQT5yRwezczZDpW9xR3pSyhL0so6wsQd7Qoy
f4fVPhoI9VI3ucEOS5tP626kXRE0PVjUbB3E+p0W2KdMKPfwbQ8IfP3MBdSZO96RFtIxiT2I1Mm5
Vrh3fT49V21yHhVXXi+fQAcuH5f7eqK5kLuboO83icvnaSRC4UZi2AGMIuMVsdUHLWz2Nn4LPVFn
RsI0chqgghEMTrpfsRmkuKaZcJGjGJqCwlcWIsyJwhUJIrC1CvLkigl2sw5hNo7SuaxcbRdZlk8Y
yvOQl/ae6oHeJRyY2g73bQtx0wKzNlRcvFYuLsUhnfe6O4FhgP1c5i7Nvi698fjILkqoxggO5tjf
shE86ekTbgNwLKsaCBrRbuwJ7mjDeGsRSeOiaK1nGWsnI+sXM+Anr3AieqIBKqt4w7Cbz8oNaod1
Y/X0KBdrTtNY8HxxkeCn6E+qqb9LTW3N7O9cVXqylo3+ykz9O6jObR8mXwkQO/aRKGBDxPdWO52h
Yefd9vYzt8UO9jSm2HE8BM42bqgJLLa30OT4vgrCuw0di5qdbrKsuKvL3vuazH13NC1QY7kzreus
31q6uFBYx9axU2NPSKgJQ3O8syvzocgsHYtWDOtQe6wVJDuG3BEY7XWSe0Sd6S+4wNcZ44mTdrio
jXkdOM2+pnsH77H2x8q6dJ0Ioa5VbInDGFfKYHdaOdVVBid1VFB+TCwjoWo4xcAoWSIUnlyDdVV4
rFikYWzqyXgUQdqvwHW8BJFNiBiihnWDK4MsCbIlZOqbAcoviD8rtMQ5Q4FhCRlr2SWCD3EK1hHP
pcKX87WrzKewKW8o73WLnq0zEMrobbu+35IGkvpt6mytMvwy9tVWBsaXMQk3g+Fs5JhsAEi/FG2z
d8fp2g6q+4qNO/BNtkrUSEVGp/LUyyysDtltUB5JWLxiNFXTbMc3MQz7xuqWLc6qip7gJ+zi8a4n
U+GsqWvygpWdPKSp22ygDcEe06L6S4ihikrhkuyA6BmquxhYtrPoe2j26gyoU0BLuiz0A0+URkx7
0nOD2ZCQGTeah2gRqM0xrb1WN6pLoStxJLiYQOCgRvNHJ/kuL+gkMwHGJOjYZNzOFM+BUmd1zhbX
qhx73WJp2bKfj6ioeYBjI9QZCI/tTqkeQVoltqMnngJrca4Qyacf0lwHmSXraY++Jts1wxKWGBW3
uoZAmHh24ymbsvqudXRnFzX5QEihE++KoHJXeA1aSGw9yPNC16/AWo97FAtyH9RDxLWHbbmNIte8
NaNCjozWRZ1CREH7QApAIjl+SZmj0WgCNCwjwlFxG8IJt4iEC8lg6HHtsKtP5cxHAzzskU9LWu+c
RKFxWtocbdr1Z1EV6ReFHYwneeHG+VaM6fxie5azbuZ6OrAClYewjebDUIbaiQIMbzcdVMq2CWkY
xMZ2Fl6/QSc53QEhzA8yNab7tnJokSLK4QPAz1w6p+NrwH7Kj6GG7BA+BHsBRfSC9OT5JZUeRa/I
580MHwTJE51kb+0kVEHEisjymCbhkiBdqR3OwmntNKGLfMBKHsO+tXeenFPEExkjvCzaIEYQIIER
H8C6s6bvDHGr+24Y4M0ZqW3ejHY3rydYvUfTxGzCrM/CVeiW8V7UloEsRvEONcTnyMFM16iOqX/r
/Mble5ivojgJtj0X/ywv4FCLkOxp8PCCJpIzSGO19Bdht5q2eU0TBlNaquS5bXTO02TkyQ29ZK6X
bUJ89ESlbStDoLEfI/RghI8fkeSkfq6L0xSBar1SoGQ3SJX4Z0ZRdleOVSEHkFH/LcIezprKRPMK
eSoFiTvm2VMI0w8aQ1siVWN3u3eY5AKHn819beHngVgcyxeCcId5FdfmiJ0poFFey7g5JR87PZHo
LY4J26P7Lh3nQ9Kb8hQdREi6TOAxPS4NI2A2QvCOcrva2mZlI9mul7V5R/1UgjPjIxMI5xDHBVE2
6kA60hUYkMQnBeXL1JePBtbPuglOSAENd5EOfsR28duy4Wjd/NAFHVrXue3pAJRO6bqo2eV8iuuf
ZSQY+PqviC0gTDkqvB1cJPLagmm4sYnm9pFP4+wjeCYqfLtzJLVHEcD71gQJlKLaWTRwTT+xnQC5
cRHtBFdllvPgQ0rudylsnszv055iBzxysCMTNtk2bqUzZIgycmuc8RGr5N0wePqlhqSbfUBxmpnj
WUWK5grlVOenngcEAPTtGeHSX0or3+ZucTVPJOR0pur6fQn+LNw1Y+/AZO9qxk9Z21+HRfWQFoTF
of+IkPLESWutTQMtF7q+Jj6tUURmmy5lSc1c1eyqyXqSQYeVgzHvdAY3yZuwf+T2kR2yToiRRrcV
OywB43i16hMELgiYyy7Y2Q3Oa4aiRfUC35qeJ7G6IXd0EhO+teZqFGy1DYNais1IP3yLqpywFOiO
ZAAo5qwkM08QlwHBgj6ti+ZWa2vETQ7/Lvy2JtmATsyOyrGGPdPoA3FH8KjI9zmD8+tuTH0wbkxL
LVsP5Q6HkXw0eoqMcE4Q5UCaS9KqPZsCq92iFZJHiNNGwxKie1tzpELk3VI6TZWuO9CU2cQ5ZWDR
420Oe7FrnKF/0us+9lvcAavEBlXY1eXGs4etFpm7vh6PZW+MX4wup7rvTTE9O1kJFzxjH0LBnJJ6
a4dutE74iB8or+rvMm6jrcILRpLoEDbrLJbR2QT281RhdohXBpobUuT6Mjyx5/ISt1HF5oep3VXm
mcZDSA3mrZjDoobUIJqTURuemjorNqKm4QIkzFerr2/TsqWx2IVXxBx1a5RBID9xkJklBT3tDovL
mzAPxiG3cszrztipJhi/eYFWHjOTThusoZMf4yjTiB9MXYv2oK2/2XlyqU/dDcC/V5YRCKDE7roJ
dbh2PjQO+b1zSbfGGn0mrve0wPgjc3BP/lS2sTOXON8k4VkqwVMS2UWmAWVYfyezUC0qpfxYO9+M
0rqmk6Tvggbuj5eZl+PkzCsxlrtcoh1MS20fj/IrGeqRHxI3fkWf6TIupm1MbzURN6bSnWMp06eJ
9U/PoIGwQbTqY19o9ZVGkAxLsBZv1MyNZLhcbQfeJBcviO7Qr4tmxmsk2j6grI1APFk2GSKDcxs3
9sZtIV/04mZesiZAEF2Qiw562MufM8s4F1ZZwV4nlKVnxo4Rd2YgL8pnJunbilXZN/vsQqRDu4mW
GKecHAxnvM5sq9spUVRfhp6IKcOajmQx3RXKfG47+7FLblvUcoC0N7EazF3m3JWkVWz7KaDn1OU4
mNMKhah8VJ7NRYyd21F4ZzO5BSsGpnxrhzVdRLWqsb/v+qRFCTz6iPbXMiwvB7p8Q1vtp6racKpb
yYoQMH3JO7Glbv4KCobvem4NKHySE2+E9x+D1aLhan1x6iKgbdrcIE6+AB0frSigj6MydzE++HWc
GWITz9n3qB2AmnbOl0HUyT5ln3ak37Av3TA+S3U2eVjWmMgW6NCQ8q10r/lu2mxI8VcXlzSIv0zs
+nHEUysHo7y2pTyZK5rbdex4mw6aVBuPe2Y61j0WeaqC6uvC9KcuQsDi5t9HxIq7LKo6ny9TIi4A
P2i3puEWB2hDdr4zbe0bnYPTvqBXjWjnq2v0a+VM014M7RUZLi8V6Le1Cka2aGX+2hJmQX/llanv
nVv3iV+aEPosi6T0OJTxrnGjdEtH5XaM6ZqLsL4KRZWe0H5WZ8QGk7g9hu3WyvIKCQpc9Lo1jxDy
H+wsO3ihzpWjGwYFuLyhGw8UMhfA9+Nu10ykJZHNxPCIYcZBzvm6tNr6h5OnPAPGbWJOt5mMuzth
BsIXes2VC9blADOU6yzp5Uz3s4QPVQzeEXeFcaa1CI1TzR2v0Dxr605QxUbevAVyYG2oDGZ4XV3K
GSqXb646ki18hVHD3UyhceOg1AXdmxgPvYzGvRgF3IAiRJvkeehe7ARFPaROsUIZ3TDVf3GbFjuR
lrbXsxrSb3zIp1Myep6UFsTgWEP3nFiLfdHzuISaTXlSL+MRhMthVZ9QFQV1GmziwIWsvVC3TQBz
m9ht56PtpdrWNA3fyspj0JPgrqqN7nqPU03DjrYHlAzJYMwz57NO4pibxu8G6zIBA/cRc5iS8dAa
wule0cVhRUOvb5RiQ56RPDNs3tNq0jetlb5AX0emzFmzzVs5Y7DNzPS2bjr7gBWZ4CUa1WDvNkhi
uUkEKGvUcYF5G5OhiJ66w/jlgRhtayKDPBD2TuLPCxoIUz0B7gKgdQjK30Ba1FnJSVGLQ6tLutos
0dHCScAI+SBrrcF8gAcmKNxbNZrPgxOfaklyoifOPsnSnZeyr8J5YJftPhrzFUir+hhrYX0+Cj1Y
px7mw8pgqYbOr3xGGjOSgxBRUOyxqCWcJL2rsjrWvToY2BfYtfYSm86RFIocWVyWwuXWNChWllzb
VXozB/mdZk6vTLE4XXVhG0XJ0r7sEKJ7MOt+32eTb+YNW32C2uIkvsXkiE6piA5WrQ7zFJwGhX4m
G3uXMMRaMfU7ja3xhA9jSw8Y+PQy19x20qz8hOAUReACHzuTjqPwTjMdoaGh5F2rOp6ccXRX7iT1
E8YhN2D310NftetaIwyI6bY/gKk4SzmTbWnjOKhyG0i2ZN9G0iAM2PEVaa7P1JiLoisoE4D7vneh
/QD2b9U41r7MTZ0BVkHDF1DObSnN/ARNMVk14Tk8/Zsyjh9L0XwTsO6JncIr387rMTyvB5wiXY1I
V2WRtQR+uCTiLGZGTH9mD2WB7RnbhlDflBxWtvrVUCc4tLgOJNltgxAepAzWtRCnXWjl+2rBTCmX
VkNaYlWNNIglhdhIfTvaNUozRfIEbHJ8/CiuRdD5lP3n+USwI2ElTLri6WQyTdyzsBtunZT+MpEQ
ka+lTnth2eZzz7RjaLXdMuKEcQ2lzAgiVON64YO6Jgm9vEqS44gAOk8gLqvMooDJypuaq3BUqc4C
rts3OgZG/BV88pRo/BRw/LxEOipfDuLVFs/J0IxPHfPDrXRSDn4pbM1ZtWXgnTuOe4UJZU0Y8gXq
woiRSP41NUBxEFXMjnu41thr7EkOZsHpH0FTzAu6ePxq0pBNapcmdWdfCSPcqw4sgyh39FQZakQW
E3I+7fAh6Qh+QSeOWI2XVTXJLYZVpPij+WqrbdFyxiurJowFsP690STbMXOZLBrhlcoZNk6TflKH
6kvAFgSzHXNnRiRh/houYSYxrCFbqIVHyraVT80FsRkPTlXsTFf6dU9AF0ysNUmFp+GYn5rEPa4d
BSffSREPFebBq/hWp6LNnvmgICTHIANPpt2VMd31FlOx7xnAsqlO2BzkxQWvVur3pfpCLbS2bYZy
YN0tv2us0i9RZcEKHG/oANPu6qt9EDEM1l/Y+O/zSDsrKmr7xMlewnY8s7PmzvICXj3Tw/R0yUQI
bgrmVfDhq7IlY3WujwWbwvwuG/uDHjBIQbpM/d7HX3M9w8Yyh37c6cEXN62eRzP70uLic4UtDpaN
x2OKTz3yjRM9vE8dJviVXr3mJXKEWQt3CIIR3wkQ16M90/SHIwTrMD7LI/2pT+3yzADwijjLOkUu
2PuQFjbaQLQK0tYHW+TNXay6YUdYXILbuw989oz7bta+TVa6KaKaFh3sKHQg45oQaOav6YmVQ2oJ
zrtiWHtzxNdxuoms0CeB5brUy01jdK/0OplnioAXK5hvcbPHD/1QXM4Uq2NDg7oiO2+AzNa79anb
wXlCoFeob6FQ68rN0Q4QC5Q5V7TtcLVbuz6IN4syxuBZJGt7N+k07wijZnVucVdm4yHrWJPwl/gY
dc67gUhoAiN84ETnbcWnuQQw5FgXjAcOVaJvp9J81mrW/bDpzopBHOGyYbUBLtpeDYQyjjSsqyLs
L8yiJgXoaw6LLWTw51nXBWrabhYnUbRsBawxWPPNpgIU5EjxRXS1e63OmSvrw2nrjKh/5p1uYoTQ
22NSBlu+sr479O1Bh26iDXvh5mwiefZid9fN0TPmYZD3wJ3KkmFLzVaU+MfQuWnp5adlkO16S24t
4kyYIX7BI3IXzTXRoyHxgKD1JfEqfCCjVzNklQ3Ncj3Z6YEaf9Xk9kYRgk7GZHho7Pms1WPeLGNc
1Wl4RxDFSarTWsmv2G6O24QpMShkyO/Jo0RpHVraTYfsVQzhpgKRoQFsESa1RaMzNjBO+8Y6YK7o
fILj6OJCSWz5mbnR5NBKRLSWQ7wvFEqACUpIq3bwOE7yBGUV7AMU448ys+4GZ76g54Z1jt6+XZwO
Tb1HmIoZuo6utLYINOY/87RxBO76OKnm70ZA6UTI1+tETmCmuFCy+iK89FrJE6/o/Dkzrok6Px8Z
mrCw432xEUdOXtxhlk2RRZQ7Ro1k7AwadTQYmRP0id4Gstm5mdXqtmV7ygIZ0XClnQLeCnl4sXH7
jDpUV88tG6e4Sa9Jtbl223Ef9y5z8tw7S8AsHmvRJ+dIktQFLPjTiSQayO8vb1R1l2U2h2XxH0Wf
X4Lg7dp//kP/wPddhGpQpJc+qekZMCs+CNUw8KsgLXg0gtKRF9gy7Zp4jz59ATqa3UF3ppEaF7Nz
hFRJtDPCDNL3xoxR7+Y3v2QBYvz9Aw8v//wHar5FeYcHQ+IIBd8pFkndG6tDHLPRzjuor8j32kcv
w/kIAroFHJ/lRfqlzjXthba9e5P1ZXvtdua4ZXDZdr6m7PT7jx/zR8iV/2uMdgZKb664/9g9/sf3
gvyg+fwx//7Pf5w99kBGHosPZpjlL/3LDANU3WTLDgvDkbTqXIc79LesctFHCoy/zsI0caSg2/M/
pmEDD41uQQO1cMQwzrP/LavUrb9oXvJ/G5Bt+e/QQv8gG/09UAWii47/GJ8vnUbo44bxgYVs2B16
3j5+iN0RoZAzBat+msTfrJ3/FYv7Qbf590GgwLuLbpN348PrYOW5Q80WPgBqj/ZwHhZyqaadiGq0
V2+u/i/evF+eDm5rOsQ2QBr3Ax8mlMrLvNn7ps/EmuFwJkOnm5cYuj89jKEDyMG3Dd6eO/fhMApj
ZGLX8t6syZjdFCLvb0rII8FvrhuwnbcvL9eNw3gOswQd35Ojf7w5sYuxrjbvVcQ6mcjAvAvdhO5B
b+g+JMJuy6cWO3dOxW3OWfWbk1zuypul48fRpWkIidudZ+Tj0pHyFPL9EPcRDel1R8uBLBO6wr4l
cTWDmTf8araT81mL64vPL++vzhufJyQpyL5sjz/Qfcu4hDOsq/vaCGkbTZQOAXbGVsktLUpN7DsS
vA3fxp2cYVVleAC2oxqr3zxLPz+1iwTZ4Cbw5Bqm+eFX2HNcZaoy7vsksjZ2Hd7UxJGA10Cn9/np
/nwgj2bPwhK1eaDMH3jgN2s0VXYEMN28R+xV4yaT9YY5dLigZsPD50cyf0ik391UtNiAmlzCGSAW
uM7y5XpzrMLWtFHU0Tm0jzBbz1YcUVAFEy+LW1Y5GsoRN3+z5DWtjXkITkhuo4cq7JyOSjsvaQgU
LDRiYMRgcSvQtD0Rt0uN0De2+ZiPHTVfqHcN6Z+QkwPfVqBfNgMviloNszJwNTUxCjqSlzObaqFA
g+MGg4d8F3Qhusig1Z/xBlp0QAeF58YKUAyzbUsxYINxxrFf1EgrdyR3mu1pYOrqzJWk3cVKzdMW
HZKL8LXuq0c3t0zrrAXGV1y5cCPvTDuFSZLRzS9Jvws9BIlJgvM31c3hoqrtvkYEOboTYyUPsZsG
ZPjaHgrqGcOwumpTzYyDSEyn57EWWV6+6BJrxyYTSTYcAstobmZqF29lVw0z+CzNNWcP6rE9VEEV
ibVi+MNsvZGVjS+GadoS6PIjToXN0yCnebhxiJwwTwlxpwDMSU19iLQiemlEIcmVa2Ijpa7WHTt4
RAUmwqee6uiLGqTWnQ+9TSDNNDWuHa11e9K4sDuhJRENp84AQHWNGjEy8e7ysdGu6LK19AsYK+Ox
o9mKtUallzjAANrgqdcyMn+cFQP0Ttc2c1VBDFxZFcQq7VxTUmuabxV5Wol5ZSjrR10wSkKVE9Gw
tUBqnCEWuR5JreqmHaOIBmWW2acdujhyl2qxpT06GBCZUxlV0mVAr4WlRZ7P7OC2u8mzsA4j5ClK
BLrYMg3m5q81XUZT42sU4plp+bYROvVdMJDAaKHyc/Dt44cvQwvjWkVYCuYeOBndTTbNKoVyR0H1
qhqzX6QxwkYZSvxcUwVHopaKfr6URpwwBUjNigSdnZ3MxFCuZC60orhtoyYpEXiSK2LKVVlXdG8s
DD0WEF4MdTXkg5axUd/VIj+PPPxVp8NAzugO8WTzOs6Y+1fSbNwzLwKMeyj13L0zmyEkFNKys+8J
IevhazU1vXUO4RMndFOjuLyAbatdkHEaB4AcDC36OkM8r9ekvQpjB8YsV5dBKYcrvg0yvJiqUFMr
vS6SbxN5ac5uaHBQjDTglM7FMPCh3UWGXvW7SNmueexsVBOMHwCLopVBWoixKdSTU53S8t5OUdSs
ctUS86QrrAjrTvcKY6cxwKiewiidUFaQlU6qJt4P/igU9glXBpOm8H4M6IXQOKYwuJ1H+AM3C/cs
uIjBCWdbd8afcZ8wTjJvQKWJ6MXDKGY/twxcqQ4z0F0L14YEphJpCikttCd43dm8C5glVCVd4nUI
VRkYQKuFq0bkYt02Q3KbqniBUcQN0NGb2SSdEa10uQipNaEb8qhhYeJeRgRGYoy3L2cX5+cG0y9z
u2IcsiskQJCydJr+UC6lgexF18Chbpg3Miyb+8o4jigzI8r8JruCRzBd9g3CmNXUtCHxo1kVT3wc
gwUmsURY9zUXdNvGSeSCfh6sjMniIqoQum63q3wcorOclaVdz8Snx5joWyDzMZ2tdGdMdnC1BLp+
JYx1FuupkLwuMVQiiqnc5jOErI3GUEGX8SYIHXlbagwcfYDEFPxgJ7FWDQlW261BdhgCqQKPLGil
JgJo7sTf2nlkqNdEyXSpW5E0AQjDVqFoD2gnxAWhaSu3kPnFCCwSxT0y8a8FjUHyMHtavDLVgm+C
9upzDyn1ZiL1BWpLZCTfIwtW6xoPWftAFIY4q2rGh77exVgl+74T9L7QC34ruX2NX8sEbigxtBp4
Dr30HsBALZkRVlOc0njpbLJ9x/YOpnv0bXZl/hQZI5HNRlPU4IxLbUIdhUGjmooy3kW2QTDkpKOv
SDVL9Ft3yt3BT0wVP0knlzQh4dTrWm8+JrlGlt0AqZJ2UFfH1zr6zodo0q3bXmjjMysU8rSyjz0X
HPaoY8/AN5quKzT4GHSEwqujIud1CifwbTj9hn411Zgt/Eowu2Zg5JHNBj1bfFGGVZBV2pGDtqrY
MCJylCojK28MdG3LSTO1zRWpDcjKyb9FBLWMrZMiZ5Kf98Zs+QW+DSTKIVx/odqRySq02cuZ+vO1
j9Pu2GoDozfuwIiZNSYJukh7Izvj1QnOS8xStQ/IaEFJeWrCGKHVDrmDbgM5F8dp75G55k7PZlER
Nm4NoJxXk0rD5zlxCgPAYbQQ6zCs4kpguofYeJblecYcDx0kzumnZpRYxCMdoCzxQnP+SDxbrful
zTZja84FzX6jdop2oxYDL0NOjDM7/jR57JHbDukmJdv9GKUSVG4et0WyrbUgveeVKfTdSBQN2NGg
zeWqyboxRb9ZyS9mGyOY/LEv+qPK9AzXEDTH1+4/l7/2XFYkAfOZ+VFb/ft//d+rXz+Fgf6oX5/j
8p0n0Oav/F292uZfEqed49D2xL9Hoth/F6/S/ot5vWEI0wQvZoml4v0XgF/TxV/slhcYqMdffe8J
NMRfkg/vEgyGRkGQv/Mn1SsOwrc1imtgLwSp5eqGZXAggkneb2dVUmdFmqJZLFJHP+Hpnm7tmrQV
n9xWsMXdCCepJSQ0qRflTFcqYoDF6LzWNXqtz/fW78ulHz9Fl6Q6WRC9YKQayy7/7c4aQ6/mOvG8
JsOj3Uv4br6jxf3eqchjWedW1F0RZR8818vH9vNDL3Xgvzf1rkFwGFt6ugHcCKpEC+fm20NTm8DC
A0zus8396nY6O7pi+p5MgFzC2vzNwd6X2D8ORnAVN47WAzto78PBeG1sqaVu5TO9n/056h/NSkt3
n5/Rrw/ikgvFaQnT/XCQaCjgtkttCSOO9QOyK4Dcjmlef34UYynh3l24xdbKrVraKHRaluiJdxcu
IhGM1NzO77yLsLouACl49RVjLRV+rW2dOT3UpV73ZdnvlJSLnWwFUdmH1UnH3ThU+uz3pu4r14SF
6Z1yWchlA2pEIHegnkqRnnTqItCs35TmP+7ohx/uCkQyUPCFDuWCt+/tDy9tr9H4QjI2kERyr+u2
cDFPhLl6UZmh3QbAnrttgFWWL04pHs1FwzlppcdAIMBLWQ9lgB+E9iv2q0YR7E0ODoPM3JvuYnMg
AdYCwHVvlVFw5eUFMJS8NgaU1PSSYSRN5k3XuvxjTRQz5ByQ4zSpnQaHSG+pRaC7mAcDPauBBAgi
7apsNIOArx7R4sFrG0fhubEgq3l5rH3lC/e1mdjy782mX7B0Xe8QhpYsOx4TIzzYBVsytPz81v/0
gPEbdHpEng6wmDnhhw4OuhF2POxXgaq24EhFANoi9pzfHOWnF9MBnQBmy/yB+SPg7/1t6uKpzfVO
7/xRdLXvdfAHKGommCmDwB9jFOvPz+rn55kmnkcrQUJwduTSUHz7WNhaXmH1azqfJgCan74g2pk0
Vj+sGD1DLJO+PiN2+PygvzhJmhY4LHF50e6WH1oKnhfhJ7cZzDppfwm9IN13UUslb3qXxQx/6fOj
vW+WsPws3yIpHFpiLPvUau9PMWR4kzW92/tjjTE2R2IGsTi974mL23x+pB8hae9eMs+G5rhQgljo
WFc/3j29AtrKCujHTjJ/tROVk5zoVshr6jJ2b9yhOjbFgKQ49qgN/VITTN5o2jo39jzIC8j2KDR/
/Kb/36j8Q7f5oH6CLijVY/4U1/3391sV/tLfWxVL0GjHwENH3UCpKhao07/wBeKvhRROUxitik62
Df/lzVbF4lURID2XVp+1oKr+G19g2H+5qGsNNilYH3SLfNU/aLR/eG51fhQxQbwhNk17k2O9f24F
rSJixigwJ4FSItRKecx7N7mq7ZZd+5tLc/n3I/p2/vThjfxxLJ1PG981aHCQRd8fK+WZHNqMPTlx
PCRyBI07QAtCGvyMIGE4NaEQ/q5Z+mE9XQ7pssiRyMRKwB1Ydkdvdj+03ZgbGmTtaPbYMZqdiZPm
6/CbPdYvTsyl3W7QljYc+O8flprMAcIZSEqkKARPfXDYj61t+hw9SsfCJXNeFsXv1tRf3DhGMAvW
1YCuyuPw/swW07UjO2dhQxJCEVozcD+sUsjkOqcPd3985zgY7WaWcS7i8hC/vYxJQLVnpDgHBxgp
qNA8+YJFqd7X2lCd9HHD3PXzAy735c0aR8fKIaqVrSN7cYf358MOiAdSDGVa4mMfo1PRzmhNg+q0
75GlJtI7ghw/jer2Nyvrx4dlOSitZ47Ias7k68O7QALkRADbIj9MdASxuT2ReVtmv3lYfj4KM08+
FEA+WXQZ4L+/lkNd5bQQs2lV69VwHmPjA1foPH1+/T4+HQyBwB3StTcY5NGt+fDcTzMI96pB11lJ
vbn1sIZcpoZdInjr8/0fH4qtCi80TGj58/m0VphECUCtVQL7ViH9L+GaxuYM1XqMevWbe7Q8ae8f
DMhNrFeI56EKs0K+v3pjXNY55nUyB9PY2mVojJG7D/2dlWr2xcKkhlGS/HZS+PEF53K6tsemiRY/
05CPoxC2tHVduRFH1e3uKl6UlYnrFUeTHvR6ngshf/P8/+IhYfwKuoZlUrDEL//9zbo1JW5NijQQ
bRSt7saLzWDvOvP0m9f610dZZqysjwwvPrzWmanTM0nZVveLmKVDMOSPrfGvSJP/dcz6i4u3zIqZ
TLrS5FtnvD8XUl5xyolWrcbGqHdlKrVzeIbOiYGH7zXqi/ry8wfy57WDGGPYP4CvOTHd/XDt5gZp
QVkRSylNtecqDytXMVUpu/6+ynXQYGxEu0b/TVbzL964pfBkPKgLZpM/0n3f3DEwg0beFJNCij1j
0u8lab2MUPeBpvrbz0/wp9u2rFGGRM7hUIoKZ/kpbw5VI6zs8RBgMXDN9mxUYbIDr5b86SNIhCFJ
hSa9kmU2t/RY3h5FafQbLT0H1jPHc74C3DX5FZOX6z88mWWVEkwZreULTTbF+8MgJKSh2VH8zXZV
ruwRuE7RkHz2h0fx2HgsrZjlA207H7fn1NOdk1qVQR2d4LIaAgy3JSFRnx/lp2dgKTPYnctlJTS5
eu/PZZa6MWDq5MZYrnbSpEphKbWmdWK3yfbzQ/30DPw41CKRYEO1MEvfHwrZQjwTcGKB4YgQ6s55
LywYh7FjbD4/0LKgvltw8fWxYVlEQx7F6cdasYH/XXaGAlxZ2YHOmj53zj62cqwahjMDiO7gu89r
u3ayZRI6YX51R7q3f3y+dJB5s+hlCW6h8+HS8r6aSRhjTEqmYQpP5qDyxM4w86r8zfn+fA/tJfmc
1YONKsf58OXUggQnEBBZQNhlsY08HACqV/0+NCvj5vNL+/M9pD9m025kmM8u50cb6M17bCtd1k0+
AWIeVHXh4NbZlylWpj8+iuVZFBmL3oW1fjnhN0eZi9BGIoqqnoiOEPKVCQmvH6PfXDZP/3jhXGoY
OrGcESlNBs3P98eRMRC0AS7WGs8nRiFSJBcF4H+xdybLkSNbkv2Vll4XnmA2YOtw+ESncw4OG0gw
SBrmwQAYhq+v49ElXV2vW6qk9r1LichMRrhjuHZV9eiUdl8U0CTq3UBywgVLuJFUxpC1iU/KTOGT
A4ZQpPWTr4D17Eiq0byjDMNoNsqeDchMSVWY56xgiSSIdrY1ychCfSdJ2eSRS+yM6GHWm+pJOr0W
O1ivporZwM6EaSgWL9TJnJMrILNPHYiIpz4ECJ9AT9KLh87dAM0OkY9HEOJH8OJh9pCns6t3Ux9I
Qh+8zzr9QNkAQfac33bjta5Hi1LNDAiO1eYjRHcO32y7cm8RexCowMAIArW/oFSYewcuYRV1/O3a
u8QNDfGeKhqTbs2+YuGEx/2ajdA+THVzaYbwQM2eVd+vodcsx7lHJX4wEjfrdlZPB+aZeXup8BqI
cfaQB/M23GvqTujxoWw94Z1aeI2Ih9nOvMemn5N0x84jIJeIPO4+FJUH/x6Pd/eQE8rDxZDhJCEd
3aMFF9C3GjCkQevtRq+36zeb/kLz1Axe4bzYvplC7UQPzsrfOOz9NG6D2nE2q3TSlI4ptNHtUAfd
QHhcC2D1dL2LDVw6+VHkE2tAOFg2KdnZyl5o4jTWYxC2BpmSJSdjp2yw5vfAsf0X5GQYQEQNselq
JZyftdeASkqnXUPEdNEovjVKsdW2z+Cnkwgb0wc5FqKJKpHiv/ebosTgWfF/f0gNujt5d/kYpJ3K
K8mglv48YaWm9PlSpKYfnurWLu/HbnT854Vk93LsQUp5CQ+zagqrGEk8R72k70gOrHfmPjU+gxxZ
3IlWx5z7CyynSt1MmeE5cWugMn9l1bIelbMECdpqCRyPnkoOZi7P6gasQOaDZEUHHNRTO5B9/KRS
qHWcqK7NQNHV4rQDHJbCDw2bbpykgTROk0UnhY5lhwNfbG3imfoLXJ45nF1KuvvvEXmhrSM0u3CV
O3dxrItJjDU99a1MMXIo3+oO/CH6P4WJhrpPQpHds2Tufozep6aFrMRgYJUPxTxiQq+r5r6j129w
OfI5jv6z5knOtzoquk6P4bz6+tOcKrveyzEkQ2tTPEAMsPAqfwPkjAhcmMO1h05D7ggOlm/MR6Wz
UkRrmnXyYS4dgYI7hDq8nek1vzYtYV1BqMBcnuKNM/9UPVbuiPrE+mZYpbmcyzkxSmygCJ5HJy0s
M6ZSFrN5SXjnMkyOlDfzGAzlY1A2PmwD6hDtODW6zo4Bk8h5u14dE2DkgPLjMSk0lvvcd8O4oz0K
+3mekBnjScobbB4hXQAcCWlV9ZvEv5uLyfpFV5upwT4YnQuV3uCy70WaFjGuIN0cqFICpzXA6CCc
2LddEgW5prU9wQP/TUQiYwBOSzxKbdW41sEbp3p69wq3648pJ57wkBmqcm5aKt7c+zGUk/86DHlq
8FmF3nj0A8IE+6GXGHO57pW3w7McvnbekN2abWgAtynz5tvE6iJhA0Cu3ayDi1OiSEDLxZN0g/Kp
U0G5YpdrrOsXNE6/XSwLAlNPkz43U16GUX0lBqK42zW9azWYk9EKsuUgZOPkEakA28NpxYH/MBUp
kDKo4VifQu7Gt0YYwCUMEs0P/ahqXCtzaVyKpeiIJHEswOIUkD9wbM1To657wkRpRbypLbrWimwZ
zAp+K7VZZHeDvL1bEhthHjuh3+NWUF4VZY5BM0zr0VQbDVQYBOBA2k5FDRCe5E0y1XB0b4jQnB0C
5OqCzzI7kuS4xoosD/84lbpZ/T7IEUpDPa7hu1/y4ozsIJh8tLclxV9gkT26EZhrNF7xlIR6NwaV
cfYhGis8+2XpnzAT9B5JKBOsCi/xxdyYQ92NsWuPw7IztbYgUSaD0FHbO1DvrHAhUCBBAaynlLvF
2ikjp2M5GOt5OJEtR4YnzuRVcIx6Jz+SQQJZIMsyt18GRPp0OwtXhieTVzmRwYk6uA1pRYah0gcP
vHNAiPpxYbfik8daZ976jZDgWAjlXt0BsC8gpHtFlIrGFR8aXxgQS6NCBVpGCS6Lb7Jh30HVGsC5
ZeVvMsmRQEHrAgiLPN1QuEr1tXxbEotVGh2ilNwklp6yzdoKCNbGNMGAlzMegGi1WobCNvTVd2Oo
BEoIIdUp4oK6grdDZzrMugfToBdsQ5tmKjy5G3gHfGSLmp5yK3Mxsxk+t2JZKuOuNRISfHab64nu
YyGR3jDH5aeysA21XUKDNp6wcQkPiVR39lZ3M2xPVo35j30NFERDaE0kD8Zq+QxawmdgLJ0piAvV
jTzbiY4bG3J78EnD1urH2DZLuzyYVXv1b9ma86pG7ImIoJc2iCcdJjyRtf8a0PVbHzM67oCgplYF
6QWuMA2ITbY8sPUDKu73Ld5UZRttQBguL28GpEN49n7v/hKrxslQ9RYH017i1ds6esRRUxV0rW9F
CzUiXddC8OdJPQtrC9adTSf8ihgRQVo41LCcsT6SD1tp3vKbN5tXH7c8ueZ6ozslwBF6nfOVClXz
Apwc1lq9RlTaoIB39qaoNLXfauVlAIMBTHuUUXv9eyHORPLQaaxngHBk4prS7k7KVDn+PSMHNufX
uYiFpA/k4vTWSpwmDOaAAYmSFJYkV1ohPHHTjttOFPkOHkLS3cvEpMsXincbRoMMKkCI6i8VEWMY
hESD5ztcS7Nu0tviL0qx7KZ8frL/0hYbYgT5haLxVe/RD/OZTJrLtVOli2/dgMIIi5uWWWJ4rvPQ
hpdBAQAESN8Z5ZXFkFKBR9exBzty3VV/OZLweZtBnu2/oEk1MSrwfrU7gUdJ8SL1NxqTqou1xsBo
9MHYYjdbBXgBl143JcnWNarxkPFC7Pc0PgF+yaSBN7ItK5yYksNhuxnrEdSA35B2imBYYhqmrmY8
0RqJm7SulMVWGJv0QzBShQI9KwTOg0yeFTuV+OOCdCszhPPMUS3xWOXoTUrZAx9/x0cQ8814p6F3
+p6Az1A+mEaDkdVX3vrapATPmcEBGABCU+6jwtJ18vqCDj7sCuNZJo6bRxK9fIgc6Ru8oWDCqHga
klC/jdJ23gimmVxuNhrzjmgjcJIQAsqw09kySAgh4Uo5E2wPp5P+F7t+39808zJiGTOd7j7FDQD+
jT95ywOQV+NV8TMupjKFzyVfU+2cNwsrcs1OQcYki/K3xEx5ghgGVBkgDwyJG/w0GtyBlRM95KU+
AeE16CDXNp16kSqT6bXLAywLcqIQY0PEzX8mlFmWMUieEchDWcBsK5sqI565SqXjxQ6UhtkLvWJD
V2f97Bk2brNFG96wY+wT9z7sX/orypLgICHH/M22M0VhpadnZxMEZX3w6zZZ+OmIM5uO/qtHa8qN
ausCZO+2mInww6dpp7/LwfaJgMECoWKqy3uFqD0KfsURw69+JLjVFIqV6RqQjUG+9qafOljaVx+7
58FNEmYps7CuPCCrbvpIEuo+L+JK5fSUMV/fN8OsSFsZ1xTXKFqWnhyHfk9Ux+PTBRoT2xQ0+/Fc
eun9zJOufQkz1fnRnFLJsUnHBTZgh78fZ7IwjZ1KMTHusPlW0OhgFo0baKf2EGm7461HwHR9GOsc
q3PIy/QsDC3lKb0G/SGWCfOlDewEqqAq9N3auc793I/0PgapazxmOYmA2DepZwzTcSTnpN1xM3hX
vdcr2ubTJRt9r0lvo/abtJ1setvvgG2OVK/x9df4KXkdJMneBjY8H3Ofg8YDO4/pW0Lo+Clb7Xnb
yuh5e2ZeYRPbpNUUUB/8f165rpr7qE70ck1mXzvHg41Y6hX2X6tqHtNcPhSG3QieNuG7sayVeihM
A3fmZkiLcdkJWsSLF6euanw6rb1ItPHQIbJ4l1JHzl1ptGbfdREDEL8jzET8qtS8vkyC2+sKMvP0
bmwd6PbT4HlvEhbss8tRUEUBp1CapldYHVxKOS2j2JKDYLcYRAHnlaGdvCrs/Q13a8ZFZ460rlPp
6w7pNyzJ3oUYHKxE8PvxCxsRejP8PrAvQQADZ9MaHZZnp5LXoHpX1MDBkzTdkagK4KrWNMRcIYVM
wGtlExjOHPOXznl604NamtU+FOVIShaMftyVs0lDm1NWfA8tcA/C4dWXHJMm3KPmF2+tVzrArYe6
3BWtmzmRb6/hG9gRo70H3ITvlopQx2s/x4yD3HNZIZJ98NkuVlwYUweKfGb0Bgk++i9pqyBdNxqa
ygbX1JBtE8B+Gkr4uro3lRi9Z9e3x3k/MwpCxdRsE8IHg3VGfgPNL6DOQeCzjG3d4zO3q+6PhSeR
ZxssFjgsw5hQlGMVs45ZNjGQN7RTtKA5W04Kup+9gzetpb/pmDd7AF3z+ryuxvghaeKh1b4wLZAr
nn9bL/xPImoXeFVkk69/TZkye24Os6N5kKvf3bA+xegb4M4lPi3YoW1YDwPJ6EAfl/sOzlax8SF7
/qkI5fHkQ6WdNz6dbBaObUGVRd2Mc7ykIV5UBlDCHROI2N/GlKrsPHkNSe98CYTaI38mUC5bc3xU
fZU1vKaD+VJbfRXGdtPhwlFrNz+uA3b1/Vpr+FSTNoxsz9qPJCrTLQ3r1jr5ByEmT7OLYPG88TAn
dxfC9gT8s6D0xVlXxIlrFTSAhPy2HTbCq+xno/Grmmcow+6mnzFj0vaaq5usIq5F05CR/2LkWxhA
U96hIBM9bv5uEhjnlVvTQOINFlifIghHEenRVX9EIwHJEw7T7HkEFlgq8Zqh3XJd8jhsZhAesSGr
UG5LCasTXExWfnRASAhvLS5j9mqu5QtgUPxNuZy/VdWt3OVzpobT1Gr9xXUpnZj2AJH9rEtRd3uT
2dg4JRaJ6s1INyz6tFZWeQjUONT7gEL4LOqsYHR2nHpN86OqXMB/147iLlbmsH7OXcZzZyRBfV/S
7tpg9V0V1F2fShpLZyqg+2ctFiO5NZYAnthTuowu91c3Lvl+ahlJxovZBou9LbqVDFWzclL9w+Ig
r4Bd+9qKpMLBtO8lGL9r6RNn9eeCMY6m3HayfeOtdM0sfUJUFBBeknYtuE9Tzyz7x9IpAah5/ozg
0hV0J90GiT/9THNhLNFCBJnntJ1wWhYF55VM+Nm5oM322yNC9sNwO763mnrYVwLqY/mTz0zfO6qr
MOBafmNbx6Vv8+YJ+3rb7e0yGFIIrIjVbAG6/HWQw2NdLFdIKyUgV/qvusHUy7CbGxSAUvi4TVrP
PvA5f+BIOsOmugP7/hPWxNfTVnzVpT2/U4HYx9QZh7B3JxDMjJxGa+2Dah6iwppsl8Zmd0lv/uXf
862pMuAoaOJ894ZfAyT17JxuQyA27Axzox/eWUsQQ1gEK9i93U/e3b8EzZwoxfGPA3otST43uakR
ivLxLsRM98TJzALYNqaQvpcp6O/bsCG1yqBVvPz3Nrac1hBDEHbQ3IkL/nOMz5udebhakjcWOLlb
ybtp6w7L/N/Uofkp6BQmOvQ1TOYH/7RR7wlEDk2aE2J3hTpxMqnPuE2c/+Kn/PU+/J/6AT8Gvy37
beQqh/jxPwm2QjOgc6zFW9JmLpNGwasAKJxbd7Hoi+WSDW5wmYQJO6KQnfES8Bb6ycn75P+F2Pl/
7adJ7KEz4UW1LNPBqvUf99N1qD3ud9/gWJdjPmHxG81tEm57E8v+f/4F/r9+lGX6LNyvgqcr/unv
rL3EtQyDH8WgPEbTQFeaYfYm9wT0y78/6v87r/6njbHpP3FesWossvr3/9j97v+DTfzvf/a/vFf2
P0DtkrrlEW3h5virx/1bxtn7B3boa1zZCnl+C+TU/22+srx/mMidKEC4xa93IL/1b96r8B+Iuxiz
8J7j9/mbjP5vWK+QeK4Xwr/fHH/tYCisAleNc7Wy/7PMXxYc2seOw9TUlBFk/W69OFXofA+GSDea
/qWNu9bpxq9Df1/pwn6vJVkEnR4MVMjIruaQ9l4GKbZNMbijZDsZRCjoHxlRJkLOAgmgHVkWQDYW
d8eyCLY0i4NNs0h3gyhjboc+b6LafVG8H5epY+tipxnijegOIx13N02fP6XGumfvrdttIglMNbNi
q8JxgRlJLYkEpWh3ccDe5y5guGcOvbLejIw28lENj4plFJHc5GFZltcE1ntuUMHeiV2VJtPOtxJJ
FRu15tDhzouV+tsKWM52IlHyVrFs37cruyC7czPYW9S3JH7HZs7sXyqde3cTKcJjSYwO3F71U5Ug
y5Ju6sHc5OsPFLoPm1bFrb1a5bZvivzIjpZ3CT/0Lg9H96YOpuIBt6VFE6ujSKP0+iUTOFg2I62x
Jw/9Y42vIehHIkxG1Env4UrdXlr/IwQ49AX0QgCvANk2bWurNaFG1lpuu95NzoE9g6HsGxdM7bA6
tzRM1g2btdzf0ckb/LCn9GBgkUCMvUEwI4RtJd+bAP4N4Au7v5eUKL+WAK6CDT0ky33TldXF4a4g
ildh7fGkcI69R0L+vl/n+jZT4iccyowKaz5CRtwBGOiClLnHDkRseNOTnMn2nNjk5EQYqf1o7DUb
Pqee/MgZc4tWW0arNzt3g/mz72WyNfrOvGsrB7TloAE0P3cUW1xJhA+s9N24Wq2si0CrFWi/ORTR
Qc68UCCJncGqK1BLTg3vtJyr00wV6p0O+TbSImtjOWRMaPTmubZJvyA1qvOlBFnA2F8tp1WKX2Kq
7eKU2W69bywX7jmRr2BNlp2s7Y8KNmHjm2Y0zGv2mtGFuV0bPNm5w8nO9Pbd6jnbxKZXksL6O3Yd
6YmUbyyvFR7yoTVdzpZjfUkm9+yiLuYFPvAMgW9Y3kSX38q1imWQ3dSjHWzxWcUylfFYFUxITAYO
cPCUzpg0B6sfXCUN5Smyed2tEMWdo8W+rHQUFMl2rvpnAWENCZhB1gTmWOj5gnYfwTQbnEdNf5sH
GlQvrI3+QNyKZ4pK/NJ8M728fwRsepdo2iZcplRovTvF0c5M7JtSgQBfklvp0NPR/F3bKmjYdjzU
lY7DNThkAG8PsJOjVcG2lhRwBllbH/mqdrqcb8p2jnCQ2XtdeJw45sUiye4cc/j6J+166z0go4QC
JzKqRiVFjLrfPnHbnK38nkMwsKGPrAheIH1fpcX9AjSO2NaR2mDeeZQtDvmdDaSxLQRH4/XGBXee
Zj8uTxVBo8ORCCoN2upKwgH+UuVgSBrhRoJ1cZKKF8EYjQZReTzn+o/EtK1zmgNanIvsB9bSfZlD
BFtzEUSj2b213fRloOrEHXfj0XbHm3kmRTCXFzoHf5dZtrcMOqQGx/okWzfL23JNYENm/bhf8jop
HzjYJdsCzn5GfKyJphAmo7lk7Hzs9jIwZTZM3PKI6wyYXd4mxjbXRXrTs4AEecN5R77IUDsb8qA7
2RVACUBtQXlc+vJJFul3Zpif9cJHBfi1eKDTM1rJmNFhuca17xqcc0bj0V2S/stZ1aOJ65+lXZLZ
G2kblzzVjRMnZajpADJDfXut44MTbKgDpQVs1MRYHqVsrV+YoqhYrPrmjRYLHN/UwcdGvYaPdZ6z
iyys9Xeh+vDWdbKdpMkxEvg6YtWi/gXspzd4QG5923xKE2LyXha8lUaAFFaydQFYAR7tCj6CLndK
nTY8BTIYI4rb23Nis1VJyzDO2yDqqbayyum+7PQ2HVpWdetQnrukzu8SGDu5kb4IwDNblMtXnHw7
t/idNfSSpvKJkBIxlsb8DjL/IP3kVPfNQWfFnqAmbxWglTdSd4A0C471ln0bFOOfas562rtpdSma
4oHp/Q/8vjIC4UN9mQXpcCzaE3okr4UZggBbhDbuipCW2TJLIXNjoAnxSm5Kh4Irhy1/lCakE6q1
/UPIu9iVQ32awbt/adhkNEzUX6FqrhhkcydkEVWeSzpFj1GNVIV+eFmq7K7rQA3mauFEW6dxIQDN
dyxxC00u9pc1/1rX955sa0eYP+VTVjXnEC62XjSvoZ7OAFWJhLl5PIzzwTPeMwOmWcHykL3KqwiK
fW684yY4jN10i7nomZCV2tSKmC1XB14VGGKQukezflClBhA/H68FVmVm+5Er9L0c2jtHjjdZy8YY
WOenEGm5gfN4a6/mcezVcard7VKXt2FHEXuXviWucdJ6PBVcvA0CNvCLm9oPQQ9bFMtL8yNR6QXB
5ugu1OCK21WMr9linGzDARAI4l8o4yLC+nvVTzhd052lr93vMAgQgdwfP/FiJ0eRtn+7Y7GlncgC
6ymjZPaecKy/Lf1PJcqDruStP/B4wWS3ccz80pQWvXA0EtMNcZ+zcrHH9B6LHppxyhrRW0xub5sV
Uc96N0hvU+eGMGzON/8HLe8oWy+2e4CHbKnHhWza4E67cIY4E0QOX/smndHzF9u6DRO9vwKJjoFJ
pxLdaHiENn8dwlxkaf+azvCBl9dlSjmTyt1M44Bhs87Pzak9mTaI/EzqR92FB73OD5oQWbSGdTwm
4Rc3K9WWzj4pYZyyNV+OaDZkoybjix3LMQ3DHR8YtT90CJf0krEdD9ZgX6sFDIWxNX2W2Oq3SrGZ
YGtbeVwgpHTceOqS0G5j1sOjjQZ21eiA8x4XDbStCqPE7bZWx1qjMVFe8+KWfnlQjGX1XvTfbHsu
8Bfe6Evfjd1ycAtv57Ur6jlc/bJutma5h6dxxI4QbMFoVZGbqnCv2IY+daYPJXXcwsHjEcWm2LXP
YObrjWnJh1GML/D+6dSb3ldKSStqhg6OrsTN3Bsk0kUIUbr64qs8FjafSUO30FjdcmvBRs+3unBP
fs8CL9TFRXVgCetJPPi6ot1ppPLAgSbaCkj7ayaQ5OxH2RJpMuwemhTD9KDvkVdoXSc2l05HtSL2
hrTW2nQEWNQe+iy9JzrPZsf2ts2AppAFVbvtEXa3LgL/Ye3dN8yk9bOuXfDuXh/ehAaX33UnxGLK
8Ej3Z28WjbTrfBla56lpZjCM9m40EPMA12HjO4th2mCxZdIkv8Mi+DQs1saX3YOr7Mcg0wecOx+T
GdwPY7UzwrM9GVvMs3ubiuuRz750+3M1Bc8kIOl5M2ma40G+q1xsF6LRe3Y9NA0NL11tH83rkoqZ
lK0sWSCTt3WYJrEKXLJX1VboYSeWV/dakmy65a7OvHHfB6eyYYXcZQc28mlswriIFw+hgvXU1qNL
xgjtP1J91umS7RnRgWOzyYgre/xVOxV4o+DDxqZx8gStVKHNI4DyE2nnrw7FTVnoH1kT8L3R3Yi1
dKPXmmIOCoOfrayAcSiS3wMbyFGXF6fBa8KNJOoscvCRJQDA+sLfzNVt5SQXV16S7KOG5xa4d2WB
DFcbR6/v3nuNqlq6UWe3FIqZH9BkdgXkvYFE+yTXuDCb2GPj3q5k4TtT7WhT2Q4JeEqeMb8739lT
YhgHGV+IZzyLaT3WGSqWnyE/eIfZGSnUDbl4JuCjLW1GNcz5jLKWNHfZlHuo8I1I9oPbbjo3AeH8
kVfBEtVBLXar++gApY4hzAabqQh2iSDxKJdIZ551zM1AR0KcOdjtEuSJrBiLKCiLX50ettmC5XIO
L1fVJDLKz9DqI9f63Qv3fnHFpyX/lKY/7/2UTD4c6dF6dRr7t1dg7KbmDegcm38YM7j2kk1uIBLM
kI0RrDvnI02s5J3ObV6gdZDjAp/sBVQ5B8jMZpvaKfWkZpH8SkHqXH9NggKccYhh4GN2oBXnOIyS
F2YPtt52mascYFc8JoDouMUnlqi36drdI2VC1Me4XpJ0jUGJuLcX57OaRbads+7JmsWuAUgCArt/
vdaqTWztX9nvfuXXd2lSnA2DsL817dWaPdBpZ8Z2m12S0fzqO5y2WYXsULO2RtbKE/XVuVO0cAlR
yAph2L6Urhv3ZWFEYY8pjWKLPW9+CPTGWfIqvc9Djnm2Rc1RDRT20ob4W5bes5lKSxVmsS5zBNpN
nlfqwgnX2Ok6dI4j3oUnlL5+F2K0ehuQHj5we6ebsqamO3Pt/uyXjPNDa6wfxGK7aNIaLSywglu9
GuEhDCgtiSy71f2mTyZ/N5SrcXZsnG9bxxjRGA1Bo9bWqlYXRCY5h43I6+lS5M54J1ECi8jDK8MN
1XSwyWU/yo6ph3zT1hpZcMV9ZlMh2zDfTh3NW8bYhIe8wSS1ZSknvV8VGReUKA8Hyt5oF+M28WW2
50rDfVKvGpBoztyxMnrftzRFYLTkkRul4DUvYeaAXxDGcBwUciuId3D51HhYp8BWGAWHUqYd8KQi
GxCqaObhw7KQyzROopjydv4Z76bxitMwzPjebI6gbmn4h9UJNEKyTKYZSGOfI0+DNcNhKN1l2dJ5
COyiYNiYLB7eDKfUoeVZ615E1xLshX+WHVe8WeiIcpGHRQl1E45l+Ax3sn/soZHXjGTNWkU4Erii
6TsHDVXPjbgkA57mDNcd3yC/eRiZejdapfXtKFf+8tRBtw+sjvDSxlNvTPldYBke5VVFv67Pnks5
4XaZPYOTI+FTvC5Wdqw6jmn4BZLlV4e7wdn5LveSKpbr2Al51c/pPb2Rq8kLTIhEdPC1QmFcWVN5
YR4HQb8IMpXw2Jse8rUwO2fjWSSHbg0NDNzaZgEf1DEB6lie8wneDU4dwDaRma+W5lwtZqEu15gM
zFNqI+YnYNOl9c3BLRXfWY2TRE997Z5SL/HnN0pUpvMAnOdgWn41MoPNU4TRKjvYa+Nbj50LHJZC
hBHfBRoNT6YMEMy+HnI6pLwhwMg0uUzWhHrp8qMgtA5ucz8gfu4P9uht9TxfSxH4JUaCUFZgpl2f
78Jf8/7W7zXYcVjjq4p0UXifwJ9dEL5DOIyU9NVevaPNNTkqz0kxVnaz9vaVTJj1lsGjMLEZTXHX
ztQ5bGFDGI9+XzrfdRuOn7bt2A+LNfffzcCEUoaFx2K/TfdzvfSn1tTNe8viHxdW4dnrcTIX047G
MMGiWNGeFtdeWw/72l67R4pk2pOm0OghTxKAzUG3+vg8Zql2fjbbx3opacfr0uwtKxGW9VwuDyPu
5NiF7wD0mscA5SlrwvmhkNY3vKPw6OkixAnqBY9dFgDgHUbvwSRozJmtnqyT6ttRxX7lha/DlHsP
Hcyb63E7L6ao9Ho1oPD2CwuNJV9OtLy212+fMqhNm3nhPecmD7dXnpP9kthyryawjZcUwt3Nwgxe
KZwffkxFJBPImblgssOLXZMEuKszZey6YrFvoPdwXrDOMIjYdomCGaKicfXorwtPulmZTk4hh7Sf
Ch6Xb4So2lNuNfIpGRTziDv1ISsszZbNYxi/VJkdvvXjtciiwkQTbpdklr9pokv3uuJMnPew1gpR
uuVm0Fb1Ky8Wj/WiNIC8tWlzWR1LfVuyvuM6KjfO0OY/+CAsLlSKJJq9PfS8Yvic/Z1Po59Z4mCJ
a54vDO2yHR/zrrIm7CXSfXeaPlGY6Mjbnoc28F8BJDDNSAGbuXW0xcrH4vi2uvZA39D4Vy/15pVd
35BOL+xaJ9jJk6mht8PMLSgsXlP3DqAbjytoYPuWpgB4ZfDZd+Pc9wfWb87Rm6V3ryzocpvVaY7O
+kGv4QRROErowjmz8VyEmJ+EdrJTx114csDb7TIxNPRpSjqCKoN+Y6ugSTeagUOf7FLJe4kG9jQ5
NQcEd+0hK2X9M8h7gjusnmn/HL35thyly7G1fVwLd7mgfCXcXE5w42nOV3zewwMyJZpqoGq6K5+d
gs2AzWrhUIY4xlCLjEimHoYCxSqS78KcbwrHYu+CsQZUfw49HbWeDA/mTzQQNqnDBWn+1ix5nXr5
ntuq3FIj/tYt3pMymYSbvTGHN3Mlv2q3pFOYqjlGG9GXxypcDmOI5GvT6pytSQxMfzwjuyUbCG9W
hJJnc3HWAAIFi2arUfqWSGpycoEBcfgpnC8As8Zrjj2dbqxm8n8V1EdPjkVH2n3SDdkboZybJejU
5wzi75Y2Q+dnYnDIN4tr6hs8ARTnNsvyXWJ+eLfcwaWH29jSK6hiVSdEptnECHXQadCGx6E0KO7D
z1pTwmmpKj1q+BhvpajzLwfY9F0BQ++Pu4KB4aFMPYoo3PLF9B3r3W9CMrW9iXt4ynvjt1QdCQmB
Yxpz8fiMUb+G7m2E+m6x5fowkV5g3W4O/meu3OJkZ4yx/Ev70ZvMgzm7/lcLDPucMiHRQWoX+rei
fjzOp6G7c+qyOgQQn/bZagjOXGLd14a5MZz6YZ7ZC43JzbJgqyoHqqw11oy3RVVAj9IK5Ig51lHV
3ElegQi3GSHnUMpNIrPwaCbOjvaMU4fhmwpvprUc4yXovwyS/9rd6onW0LzG9YOB+YZ1Fr4q3Gex
W1pWBHQOK+kY+r+mdf5X9s5jSXJkS7K/0jJ7lIAZyGI2DjhnQT0ycgMJlqAGA2ef1tv+sT5e82bm
zYh0i/S+lyVZGenuAQeu6VU9up5Ka1dBlvumDipb2ao9dlOa3xsaux1ebNydFCSHk+aeXB+lPhb+
M/4fDrNdO+xa8EnMCphaEUJdwtN4wKJXx7TB59kONaV3v8FUdc7aUfPy4LbqHW/ATzZMYSZbzip1
xiGrLA89EnxgDpOCqh8fhk7etEJbW1Ftfbhzj72R1emGGMGK5MA29spoX5EK4EzqvBoOFz6Fcu4V
0xRKiyYbaPdqTZshIx2O9gBht7ni+H0expjubH0h+ta60Se1KUeWEOEoumWrK+29rlAuFRA7W3IZ
+9XQBBpboa633DXdGxn1ciUHLRpDWxnM3fAYxQ7cu5LPZSiku+694W2K84bvsbgg2mQ3xs98C6Bv
WHN730YpjtCJAA4/Zn7yrCxkH7SJi0RthsFXaxtn8E5Zg9jr+EZBCvZ8lctmeJ/NQjJaN4gVVqw9
FOKX8NQW4/chRtK9F5Ra2H7mRyP38Q3G2bGH7LnrlomwmkcwbqU3nRsAlYtDTF/Mv7Z5tRpMKBP1
HEbOd0lhGygErWBuGnjjl7eMAsGD3pxlqvaGaQ+rGb0QL4nxVCQdTTXu3fU2TGvNqNdsYX7PnppR
2Sompr4jIIxkXuOWBp7DDg1K/YPmAT4pmMOCTnNyMP8AkUZan9up2xU2mmOWpLRrjXeHSjFdWCV0
3OucbFPIvjiB7a+e/Ug/+35r7HtNvrTGfDLj6Xua8FpUkOoX95RV2Y1sBFLf2D0zwesrqWTxWBnu
9B0j3FF50lzawdN+Z2nuXh0scGgUDXkznlVrUdAY7cmSgKfJm8ECtDw6Zv7Z9W69ivimJWwVQzjO
GNdbTDV4/y+ySV5txHs9UxLdHjxi1e9d/HhLmz+yGtxJz90lSVYEgzfxdKJK3bHkLm+bdav111J0
62rKaN5b3Me57gOrmcvHrK3Fh5oG70n4JhECohJcN7leHP0uZqyYTPtl4iSAaZv+pZH6qwbv64Y8
IYIb25Xt0BXdaXStg4mIByFxvLRR2998WpAAEbUbYXbpk4F7eT13HrVmFdYKEloLfTneR12zTgxq
NZvncYQOGrRDtNeVjSBmADjUf2NaN3alQSd76psIgeN2tGJjQwvmCw4sLYSJ1xz6UnafUza7DKOA
ZUVfPln0k+vlgvHBedJa49O04m3BLdFDBOQ3erA6SHH+c16yrYlTYHKjuZ8jcjK5vTdL5nNf/a7m
O5twOI6a7BjECRfblcrX7YKcWFUFkjo3dr8AxYlJ68uir6UqeDdZVn8blvVUNflRWem1SLCzZ7jZ
kfadLaeleecktF4MZnGbER+HxLRee+kfeoS8ko7LVS//lgX5IkyJ2dIllbVvk9TWec22xUtajG3j
bG6MZBFHt6nfyeUd8b+wJGCzvQR1N/Ubd6rjNc9lSi708Zfbum+tVM8cZ/FQSSyPrRjJEHj7sSpo
L0AxnnDg91l8ssRhTKojXY7Jw9jr6aafxTVLv81ipNYwa9Fl6nnYuHAvJg6E7+lgTp9NM4nrkI7d
dxqPvUPzjTWF09TflXRs0FGA2Z/FtKJwYliR//cfZRlBn8y9yb/FHEG0I5tx7UqyqnxXsRAfgJ/T
XwWv0uF/un+fSDs0WsDc1rRrakfqENpCIUMM+R0jTElxH1sUYyvMEdU5oggWEpcXepBwz4YDiTds
XBZRdqEvX27CiIEeI38YRomcwtYIOoyR3MAKg7BRbLG0RAz+0WeqpJmD0k6NW5PBLEg6J3u3+nEe
z5FtzYibVFNqLA4nIygUPZb/bQLp5r+bAv5TD8jTT/Vv//pZpF8f/xKAv2/Ux5+G/yg//hnGI/gR
//CDuH9hRb/zu4079x4qy/9m8Rg2zg6bwLvpGZZxtwf9XzuI8ZeuEzn2bfxSeHnuvqF/2EHMv0xI
f5AGhA2oweMJ+F8h8Zi6Zf2/dhCTF0AK2IbtpDtgDJ3/L0Lbtxl+VjpMUiVlzFN+FOSHdh0P9zV2
IntnN/pvp7Wqrc6p9rcNVCGsqUW9Vp6v3gx3mK4NSC25yum2ZMVn+LfcTj+tWjVRuKAyhc6QOltq
0ajHjEbQq9hWxY9rcW4U0nDCv3/iVMOLBTDwOed4Eee2S5pV43pweifZpfvZLqu9zv35FouqO9XC
yp/ssREnx5jpQwLXzd/GmE7TZJNdqX51XnEezzc6xbF99O23jcmj4cZisgYGtbqrusE6j05iBanB
36Wzo1z7UVGei7Ila1NgtaYz8oo+/Q3V1r24hZxCp7DMPScQ2s+L9hsVQHtLub1fVSddSqRZpWlT
717IQtBWRgh0L+fUvfRd1f5JtfST3vpkf/+bGuasC4cF8YKJ+Js48nwcKr840Sg538aRf3xC2f9T
aykKLA/onbdkn27MBwj3L7823rJYwd9vIyldZ1clfE5/v0oa6fOrbtbuZZyrb/ypn3RAUVJageVj
89yGahI0f2M9CWOtE3/sTGf9hwOWhKo5dteeOXUn2iS/Cj9K9qYB1rxz+QmTK/7wW53qldHwJnQN
N+OqrQ0DGIqNVV3nY85kom+cbhg3qeRtx/cXjlEmJ1PHTpilTn4dbYcAEu4e94LThnei8fKFW+nH
HrmChnanQJJvkkLngFNMpCr4CyujdpEmo8T8lj0/c8wt6qLgLpL0/PuXV6PMrjD85Nv7hwthGD2P
R5JFrCwSfyhA+qwpnOcEP37LJvtsWs3E2iPU/v6xlhZkAd/mLVNBYoRUNn2SCyqJifCPulXs/PG8
ufkj7DjdW4pfSDEnVLJZrM2nyLnYAjfhrDX2b1OZfIrecMk7pjw275Sptzww+V9veqQ/GEWkMDrX
yty7XkrTWj/WxXNTA+zPktG90hyQH40uSrfuMKLkeWQgb+QxSEJgmboKUgRrkn3eSQJoWscOVRWc
ske1YbuhhRpf20sNvnGtVzSv0dNgnSldYeVi9s17mqOoOfaU7n0rp+lGWOzJ3W5iq9i68TcBBLEr
3XKKQmGqaOf2nvVtMeokq25WZLXxJKu1jBoRWmppz13M+tJTXvcDgqcI3OHePhdPPgGKO+0dfkh7
HbngPeVyrvUng0jNYomta+fOY62P1lvVe+MT+UyKmGITyRawSPIRD3wRlsVpjh5tZrtYn8enOXaz
C1d9/9Yk975aTCkD9mv2/ApT0KV1jOrgLrQ4GpJJyWlpskKMduq1Mkfzos119OQrl6IzijYemBjy
sM5yCsP02jznJG0vMTknNCiTKod86IImxd4zc9sgHd4MKogJC+8SxhQmX3qmt6m1oJmOmXMBOGld
9TIan3XIxZva68HaCzc+FBXuDE5ck3Me+5x9w31QmQnF7HsJJdp12ieDWyX792ESB0qLBT1X/sUh
aBqWZNYCo25fDLT+cT3mZbO2OOUyNVR0jvOfG2vgK2GB6ApNbEp76sMjluJyPFAQdFO1rx6S3jAu
+KLSVywmzcEsNRtfVWUjFpk6lilC9dQT1l1+kMReKnJdnrU3KuO11Z30zS9c8QZ244DFhkQB1QYv
boqHzNEo+fKBJoeLIecdmi3hM8qRu4NdttFNcHYOgDDPu6hT3QO5kX7XSM8i+ixpZRytvENoqPJj
Z2Ta2WmoVib5Q3lAVNGL2+is0oUzGgQTM23ZVP2SpoyAafFdVdFP07EVSrRpZyWGG9K8kD4TdPN3
pD2IL3p89zseP5Rt61OHDJU0zlubsY00cCYFY0PlVUMGaU1AqLnw+fe4j1tix4XMruwUyw3co/o1
BqKIpmqIAwSFu7Y1afgyOi9shD29T0THj8kSwU1oe3/NuYf+ganmWJ8TkCNVinuvGThVKxNUAG63
j6U3eU9NQruqWXehvmi/8iWiNGJqAJSDvVT5YfEWeV5QMUOzMc090VwnpGNHUsF6T02OxkBQHMPl
GpLlLrY5nKErDl+sg84NuBOiJLxfTxPHYpogkraUL+gYLrEoFDiIPCXUsZCs/5p+bs55rfh1GJjJ
9FU1WMYxmfzmOJPh1Lmts4A2UeeeEr1KdgwlYyB1dqGzH7G3Jkn11gw6q1gKkb4IFXrMANUL+5d0
36hKvraVv9xww3rHeYr1+1fCupDZMbkJ27N5oHSpFqycHeZqZ9TEY5q2804smtiDZihP1PIuO0hp
+AfNqAjRRimYZC5f302UF6JDHLKStt5KXgjrYI97q04Nge3xQG4GF39+bR2cIfKvpvC7NecLaprv
Tyqed/gvEzt71OL4qej7+RKL0T+m3ZJ/9yOLYgVDD7mmfIlkwf3ZwI1TWab8iY25PDtAYIl4IJRE
ma02Tb+oB1m0zzKeU3jhToShlPDsj9XE9Kl599NQwA0f0TWicczDrvjItougEVeqe3D4B1mYDfWV
pjz9O8MLd2xtL7mZzkQO7N5+Nw8EeCK7Lze+SOVj0TrqNMfc1BxV1yuKOEcux1Q9WbrJlqIxBHXi
5KyvnaofJ0zoW7NC+nTs+jF1WarXnHL7VdOZeHpmzruafOi1qQzToRwg/LYyzDNt3EaJvFaJuOWz
O1FYHg1hg/FyFdXxEBAGYmlGP+NiyTPfVUyDwEZXnLUO5M1a1MdKXjnpPbQWD4CUeA4ZvdCRyycT
LIrdlCYb5YvffmRwmXYeuIpG1/jSppQVFrMfVG7xbKUu+fTGBxUjJv0gZzD4jGlaQIN3e6Pq3D1y
pynXBlIqB2w8c4Q1hs8FpewO+qBykwbZ5roIhBRNRva1LekixajkP6WV729bhdGC/djyp/GbQ4N6
/myIlvpGM9Uugq3R2qZfB8nImkNZ85xzRo+tfO2xuE/rZmeSKl8PZO/WyWjNm2x2rE019vaXlXrl
ukioHlrP1iRQMNtXh4fbWWZTTeRgNrQ9+deZrC89PhRoj6YIPOnUUIZL/RUwv/PFjggrBINvwKYi
WWOArthO9KRs2aBtUs+dNpaiZcIbsH0CepC4UiYy/aLjOM5X+mCJ7pzQGkuYifhl6+jikMHN3yol
z4Xt5yzUnW4LBrO8UFrLMT1tnVerk29ZY47rxcBI3bm2tke7rrZCEDVJ0fDXeHLsICuwKEuE9ZWj
jY9TrTKy19BNeDhMgRHf+z1rbnExcf2dKrUZx4FEW507HFFlwxctGdLjUGMhReXud57RedsKyWFL
l6z+PSc59bCtj9ejtQjl+SIK47RfjgK952FiKCjzuv6KWTBRZdv8bolFrWx7zh4X5pWt5U82PctA
URCzLhWCN5BDHI8TcaqsLfXnWTeunQMzozTjOlD97G15MACBAMowrAdfa7/AitjvBU+3L2zr/r6s
Bq4upS/GvixH7x5Fnivu47lmnTsqctF5BZDje3J+PPqeavauTZs531j0wcUWZ69qyCnV2Ad/6WRN
ToKQ8QU/bRfB7BPTy9Bp9Qc+Bi0kpZfs/IVbSt+iRxtqyM6yGJcjNK+FFm607pAiDGgg/WDUT5gT
ykeJzf0dsAgSKAH8CMWpHRR4beveWYDe8DAQZ3liJY/fPlFW9ClUHu2YCdubYD+Bn69d5r2WtvZr
SivIFXsMbOyMPBL1eTjL2KmCl8ZT6T2MfqXvXE0vCNmWXY2HzCeTbTkR3QltOfT7RbrVJxZG95sH
xbIX6TCYYefEyYMzmFBDFFdeYnj9lly9extZwq5FkoxqxerTOMd+Ifdl5GcPKeksfBZDq0/E/qzs
TAfCGRR3ggrbAq+QNf3ZrUDbdTMTLAVHpScgMaHRMVg5vY0PtJIfeVbFoWzb4ehNAEhc7GgUS/pI
9QM2pjkWv6Y2Rc3UjFfpWLSQuMM3qcl0HUudmVHN3KR5Tp/6KLfXk8bpBD9mi5bpfbDsW9Z1M6CP
NslwsmO9OA1x95Gj+PCbxpoxDUzjscawHnHRfg8dOf5YDk/uUm29nMQcr/U2s7gJzDE/xL0zrgdk
NUyDtbbxJUFN9srnCcfs2TaX8TN3mvxSJBgVDb8yHkcKuE++maVhT0PoapnTeD2RP9gx/jy65fx7
NtgCWOkQn2HcNOGS9eN6hgxxIGoWUzrdIdBZ1ISlfX3CHi5WOofSsIltta20ZLlUTZ/vZncwbhHe
vpXjzk5AWo7KYrM7UcD1zb0Tj1uZeDvJDldRirXWfbkpNP8WNfIln+Zn2dG/DDclD7J0fikV1tCm
JX40jK+TxDV9J3G9V2OyHJXM3AdrjspXbaqjlelat6Uf3iO5lA+9wHoIYiEKEPWWc1VlPM3777QS
ioIM43OSqoCU4w9h7+H+0RuHrBNJ+A3tJs0rSAJ5ynhve8W8u6mX7BmJYe8mfb6y85HdGsmDIZuW
KwqCFU5p80md5md5n6VSnKPNxFPSj/IwZ7I9ZDKvg0nkv7W8zKj9Ec/RqP2ZSq7BRV2VPr2rUZFM
nMYHKcBmli695VHkaAen8yKCmxYAKaMKCcTw9kui5b2hvRl3hAkT4GkEeYw1nxSA0uts7be5ebYy
WmfrxVaHPGaa7PRKHCgYQLCgo3vrxdR1gifD5WmTVM0mNpT0ja6re5fSYhYpGmCPSjqoL7wlc77K
e518gQAN4/OQg+w/TS9a7HpsCQb/N3GkNhw8EeM1ilmimZz2fetL58l1wHm8gju4AWt0BrAkrn5d
DtuMWRjMSv9n7tx+P85Wveq0bL63EpubKPK5jvvymDn+bzqsnpcGXAMLyTOJ3iNJhz+j6L/Yv21o
Lz0ArBiI3Mpz2sHWVWV0TBXPTZQceqOiLbGPULOyI0g17my6lOup9dSGMspbWWhHzc9e27QazzYO
oqcqyjwsTeqPA/yjb8xvAekr9r2ENRonOVhil76vxjDp7+RU6EHrzjDeat3HMowA3Jn1bijFscp5
zHlQkFYEYg4FO2DsW4zvo+Y8AyUA3AQJhdHyHWmYjjY/t2EHjb9Gvbyvx4EicCyMHfRgDSot/Am1
jWz3qjScdaaX4DXMMKAWHcqwRwdVAISSrUe7/OECh4+UzRXPAH0byelWxUI+Qsfst5pfHli3VAgA
bG6NeCsLje1Gaoc8tm9a55+IyE4HU+9/0OcgslXze1Ha9yaa1nqh8ehNWtryCPP+HeAGt6ux/WVo
9aMSxg8Ozrfa9z/HmfCj7ZG25uRi4bm3/D9xYew9skEwLUwyAbLDcmEnT0vffSSqHo/jsnC1VVa/
cYp2D6u2+VVpGgFtw8ivHSoks6IenYg1ZWuhWS7J6SRn0GwLVm8O1K4GazJPPBrrWzlvbaI1Ppkj
ve4HFnDadqhI72BSbpR9IBnLqQ6bFsXc3+UyTQEvhx7tejlmUf3Oh/kMGGenpLqUHtyxBAt6bxU8
Vvt9GjfU6UDPAkLYFDsqxeoNfmLnWvZaQGkxZqDRePbv5AyjHjY6eRXS3Hq1UakfxG71lDObg+QL
0Dw5NhXuQ4frSPny4A3OvgFe53CqWPkjdl/faQ5Tkt5oSgRJldBr1ccfTmbxELmTKeS4RWyKXrHj
FoEtxH0pCJJocKsdc/yjtmhnvg9bfsoT1qQrGBC6ghZxofVvD3kDc6FXYC1onwZyNGmkjkJnkGY7
GlJu9FotOLtmGHchES4rbO3kUfLcwtM538wpOehFdIVvEUSxpW/JANKLnfv7JM5BhtHM4jhV/GKV
fhfoTv/uRPjDRk4cVP7ZgaOMhAifZWwn6HyrqnW5egmRVVtV6RH5hsL9aMBTrPI8A7UDEqENNMhQ
T201vCISGpgsNOOQgBwKOk+3t3bTTRmG13w0ryxNGg7kRDMgvfRQ9soa1Bw6MXfkKkGAXGgos9bd
UFZ0NOJfeIPI1+w9PFDpUzPJ8tltkuSLZiTjHWXM3hXkp7DkQ8u58jAR/cHr8ZkbbYydhBAUflzf
5U/RHW26q+cUWxJXDLdvwzT7YWMaPYlri6L2d5iKUejD5U4p1eZYovcdXlCweix3O4rb/ZrDd0dy
rpdUxsLvYjdD9s2Lin0mMjyfAmfwtC0TI2aLRw6yXCHgtXGo+bpVrCUBpeYymnVsXqCDtsdccsFg
meixLyJfWMm10iuE1UrcV7keVj5QARKbQcF8uGnlPXnVWDJc4olwC9kP22foU8m8yyfCckiCi36e
jU6iuTZxlwQx/dJTWMzDS1UUVF7CrsVbmnjavMpj4udboG1ITDHMqAoZj2/Mh90zsRz9wiO26Wfd
QjUIfkAq3CHCkK9wxbydh7Hcwt8hz+2V5jPwcZTQUbiR2GE5mOu9N9osCXSOCdLiDTxb9hj7RyvG
utSmbMF+OMI5/bbUrbFju+xIAytUB/5pRQlj0kB6aWLnSLHOZ2Tyh7+JF/nDKWlHxzvYyZLjTShG
ZHTKvLJWP021M7ybLBmT06xE883VC+AQ+cKtk7UbsfPcu7iUxkfbb9MWYaawsdVUNkoslY/R3mdH
Ei73zdtDLZ2Wv5pgJTVNtOopXe4+UZKO825K5oyLUyn9yyxzdLRlEgYJmSJJW9zDljW8TKBxL7re
zv42TvlN7Uz8us12FpXVffeOrCuNZWPSHU1BwCSIU927UcTuEAVwl35lWYtLG9oyfJcUEj5ELQID
q0X+PB0sjqZdgZnEHj1EReuT0ko2HAoXKAmzXG8FroLU3nFYwSht1VUSLpNnrKGWLQFX36eps5Va
wtqaxu+Is2mAmbOcGUah/7yzJ2jEU6pX8XRuihIcSBrZf2ZCR36A3J7Up7zryKTyYfKPRsY8Nhd/
qrKfBWTNtCFGWBXXArNwOHrKNY7ZnC4wTHkUJk9m4ZrXKtKt1gMKaJBoxG6MPbvEVrip1XJfWuPY
tZfNQq7oFjEGRs9E84c+1Lz4KUs9k5wy8q+jCHVoiDbm3HybBlHgp6xlm8MMIpfmQlUt4SuzbZtf
usRicz+6F7eF23aY+e2ivcl4Gd03wnCZ3OQsVojYgk09UkGpctjGFVeB6bNTpYku83+N2IWbMzrT
aw/GJVxGLao+ZEw+72IP9LNsJ+Vxr0kVgNaqi3Tjlk5KM7hllXq9p64qnsOR2F4g+LW8LkrwzDf6
Razdqs9IXrbiYwBYcdEApVg7yjRx2i2CtTpmtJgC0nSAU5amNQWucawHiGVGhIYca725c7mijjF7
xtDgARvzPUC3De+Hkg3kv11ba8dFd6LVyIa52SQ9N3Y01AxuVExdIPBE74HTObV8YgZs2+MaQTBX
c8XXy66m4m1sCbJtbQh8EjN7QiPgiH5T9FtmN0CZhurqk1nXDact3JE1MUp8TA3So2GTvB2y1Ao9
1i6YcDEUpRwn++Gc8DKAecV2GZ0Y9iAEicRxfiIC6OgPFKZ2zAEKe4nu+sUnnhx7DhRY3O9EuI51
NXMVQ7szk+oP5UjGFXC4Ha3A8WVP/kwmYWMBMkLKK7P6CQfZpB8zac35Efm3IuyAkexa2XZsr/sR
k9uh5FX7BDYIUpZ6h2CQRQtKg6+SR3sw3TCxudxXFqlyL5CxpRXr1sSLpa/axsd36C4u+8l4hB4r
ax9kEXETegGCstLuaaoJrebPpLCflQ03CleMacj3L/CjaA61yJAYMudu42u6c2Wka7ea6sqTofps
07FNhDuZbJek6l6471t8aF3204q6bIko0dXkuzM+NShJuFKKm1EX54XBp7Fyzr2pM+9t494VKzw/
UIsDsQlI8SOfJvmIdia1ORM2juZHkjzYquirBeVCTJNyyC8EVazRiszkgkZro+gnM31gmaP9xhMk
WA4Yjx0T2DfgeXQ2toOdb8utMbZsXjIVOhy/icW2VjiMTnSqHOtZNiTDUtvb22SIwlyQgaGmhMEK
X+49tJgsjG2JIl8MPi/WpzCpu4A8XIgVHSNqm6xieqGXqvffZ7cEHGDoPlZZhgd+f9bLIkBBS8d7
WWIwlOQ241DFHkc7bmMIbGt3Grq1HpfeG6lvXCK1QYUnzQ1GkMG4qfD6rFt88pjfJXfEMmWMbdRS
XtK0Sd8qNBzm4aotTlVd1i9iEPKczPGrhBNArqm6+Rwxqef2xQhtwM75fMlHz0JevMj1CppnhVMx
4kYGudfGrKAf+3GwUEW1tpUxPYBnGg6LQkvtUAK2XUdUP44mvPfFkbTZo5AyrDLxYC8VVN1iT6uo
WtcwCoNW1x6Y7ptgVMpfSYBiUWRxH8hdYp1+N6kg7XEMYZR+Kgvk6NYbN51FagTF9wTOIiWValx7
nQOpXzrVJrdJU5RggVDt8k988u6mnKbyWb+TnKpqMoMxmk1oTq0ecJQ99pOeb0n8yhWl92Q4nA4Q
Wt3GDgrHAh0Ig5QexsA3+R3G2UPtc2ZLmm4b61X2KCm/jmuD8cSc97FRrDWON3sMt2+2LcOxIxXB
OYaRPGJqOfiZxxHF6NUNsXf8MFPFKaCrMLV56ZsG8ukIQOy35ZnJ01SYFACXgCNaAhL+HRc6j3q7
dZp4DetpQ10DziosEStT8XS6J6CNcVrrIIt2Lb6jbZVZ/Y/vRt9GnjBSl3IOa4myCRb6lqOA70dI
CBdsFZwilqQ40b+o3RXTKsTpvS80a9oAKjRDUzD7kJRevrkzpZxkWQ851JKeQGPrm6J1w4ZZBKpP
ikM0mX5FPKj6KVEnWyu2phF/zHbxK2opHe0N9mjCHl8FgQxO+2QXFmCCqxauz9VOUcw7e/7wKC49
WaUDZSGzfyyYpDH3rpLoyILy7uGz5NfqrCOqmnekI4goe9mHK4msoScj2pk9K0YCT3ym/hi4mLzR
vb4LrWGomGhS1NOMhrN5Od+bhvbV7L5qtjvxwMcHwRKRyZ0aw3eVm+7WtpBhZrFDM9YC0EW/oUEn
W1ygz0P+Jy9NWsP8L69n10bSeGH7x3At47J5yXpUMcNIdz6120YDWlbHb2loh1k6Dya1vseWzNJ+
VpZ5manmk+bwmWXPZMqvucZwBGgw5BRx1Ent2ljq8LlpD2ZcYUXsZg4clvx0mwKqRsyiPJveOux0
F1ELudVc8j/x5H6apOA8191ZOtwspV7JxO+GrN9A8Ta+Ir37FadJ90oKLkTfYljN/S/h4AWV3ISa
znlvaj1fp2W80QWXbBJNG+brw1xYIuBunOwsW9C06BRXScsAa415OXRkL1mLTNcY/kkQDbJe9f64
bl0D7cXo8L3mNpZS4N8r3Z5OpCAmCgz9jTOy72tdE1dkZ4qzSP0H2U8jRrP06ojileD8nrhgGmok
KMhKkzSxh100DZ8+8YaVLxN/rbTsIsiPIMg1r6pLDl2Th1FefVhMgXmttauuLb9aYWyHmNqFIp4G
lKsSK2UHZ9nMbrFbb624wg/RPfq6OrZGeXXTcbd4wEazYmel3SVTlXNs9RZjLMsyRqCh7MMMUkpc
pgebZlASgiwysP2EbmOYrE3Ua+J1W6u0I7Llo1yrWdsQiz10fY6D2rzkqj76A8nO3Cszsv4Ofbwl
l38BlIY+ADZ82fRpTNRFKA7mhDqV+G3l7ECHhGguXfUsyDKvwBup3KCWJNZRHs0NyEtwY7E7Pvlk
DffDaHDKNzqMG0ZNfLMeXGzCtWmfnL4zLsAAsIAm5hIFsYjw4AHWIY+chmMzd5L8Q5ovSFM1fPoj
BB3Q54nNVk+fQft7abk3kujKyVK7jgRLQ8Gqy895YcWIQlfxrFkG8VSI/OYx9wcJrqOd1wOLL22e
6USIHG6j9lKfmtoOWA7zGhuz0EA/YLh1S0rTvaTfo8QOV7ux7MByXe2BgAiBlBKUuZVXpJlFfSql
552KrG6DJB8fAdpuF0R9DhV5E+p5b2/7aPAOPbHL7dhOx85qLqkhbjzjjnpJrwGeS1q7Cx0jrjKc
Xa46LoLRlo+dNVoP9SBFwMf/N6XklMHUA0O/45SCyDrUW5Dh26RuKIWrPs3urppknRHoygvsxdPC
VDT7zh1PWtecsGKc9cXaq6648Uhi8z6FllSvVTHiVepHhWTBwL2ao8j7tkkewFK+Z8HWLP3EzwiL
4pz5ZXZCZ/XPMcLuIaFyHc4rw2EYDcL+diwGurSWf8AejwE7NEk5ZsoI77beo8GYHIx3oAQOIz/k
6QNMDPHvJD0l/9tliUZ7d1naGBH/447Df3JZfv8U/xIoiKz/bLC8/+3/ZbA0vL8cm6pPDJM0B+Gi
BJ01/rTd//wfhvGXYbsunCt8AHRa3Bu0/lF2aP1FzAzGEiguG12Hnqj/Y7DUQHHZOsw41wPFRRmc
/18xWLruvRNPFXOsyvu7xKCJsVl3Tc/kRzrUDuHy/OcqFHRLw8maauM4M1cpi6b47JNDttApAAKf
hkbTYXbiky/Wo78kE9CiqfmV2P/O3pkt141k3flVOvraqEAOQAIRti/OxEGkxEkipRuERFKY5xmv
5Ufwi/mDVO0mKRXp+u8c0VFXKg04xAEyc++91rcgl6KRl2VN6q5FmsYyo7jZjThSEsLDnWwdrZTU
wGBcmaKnfplfz4iJ/A0qhJphSTvHn2TWj+hcwhx/OYqoKN+h/wq+F06KfWcWvb5pjU2jqo9Mf96p
EkryYqtFHfceyaoItsqZ0fjUrURhs4TUlH44fapj4+cn/YD14BYaaD2firkDjD5YZeju6hhwkhRl
FuLHmlxkPMA1sFQtTfCFKmqpdiS0cW5JKtikNA8bBjp2XCI9nRzKw01UOPG5b81IG1xJw36ziHmx
NkNP/ycnb+mLzXjR3k4cUDi74yH8RCkb39VNT/sCFRoJGx7E5I3nZ+I7Ahk84AzeypGUhdI9Gae1
x1TGZXYRlYJzAgk7LDGqCmW8XzTl0D4cmdZt4jJG84/VubqJk6lBAyBiMuhdtTrpdZcu12Mcw0Mr
SO04YBMpwWw1/DA7IXAU79UU9x6S2b45itEYfgEsTaa97xYQnwO3eV/0roxhdi2Ylqa+8clKhqsO
3MaugPPEbpZ8RarQXJWYo+dNG3cuJNOMCBIAp0adFWpY+iOO2qHmTBgXksqfU9SWDm6DkoJWV34k
SW1GM4J3JLmamqFzr5YcaOlxPNhDezL3Fktc2yeU67mWabQPCSeYd7GYS7HP/eZHrTMUAgdBmzZb
t7EcLLI0NNEIuLGe907YLdaR5cR2d5Zmft+dxS5g6gNlPJJa4TY2GnepivqUyZZ1V2fGSr554FHa
fcTnqFH4+FWyIaa0ZisQKYS5MFFYofJJU2YDCljKfdYxSt/mijPY2ZxEvmSOqGpSZ/G4QtWpmqk5
tvKxhJo8JPR7hmqIGcUsVA3WDe5+1zmEosLfMs945U6bdES0i/htOkQxTi0cI5y9zmIUsuaK6Wjb
f3Q4yqxT5m4eP+dxAgeOeUIX32Q4LxPOikF7Oo1myN/FcScH5nGEo3xo8AuPJzXAOu8A5qGH/YH2
L7jrJFOi73xuqzzy59iDzcYD5OBam0W8M7SaqktnxMYO5n+W8SGq54kCYWZStqvw7cYnImEMw35K
qiHwkrnO3jsNx80PWdFwXo6KyVJI9cLSp5HgIACK/Nn5ztmEBpCGZcic1sntbGunSYsOLM4zDv+D
G8FBdphZQJfo7OTI57RUbhGjTc15GAxoKJh+Vfl7icWYuisUnXwok4KpV046dHeBy9yxIXgxCz04
RLatfPYZLFRto6Ta0oOyu5OSEA3yeor1d6Uq05jzrq7xb7FJJ8cjw+HyvRSsPMcTiwW6bNSyuD47
oCDgYVDxnFJ0DHBnoJJSn9PwgNXVC9q8aSxya+cQAQS2ttUIOAnMjPW1TvoUkGqsIau00+x9Yt/m
4/Dt85cYznqroXuAVOOVyWeKk+Z7vSqE5xSF6q5o5/LWHterEwLD/7CioSH4Au2u4hXLGwQtOqgC
1jeb3x1c1BY8Q13KN6FrZHqBB+ZMW1OHBq2DNOAvFVrwYbEfKu2U5ODMadWwfuO92pSjwU27CrXT
mfu6yWSP1N0tm++dTR1K9amb7/MqAk8kUlBGXSVqZ/jKmpeVYcWtJ1oPvVDZljRvJY8PHXteUlop
UwsKr6J3jn4TiVW1zJ99JpTw10HXYbyXKAVpeUBq50i1QPSzVe95RJTbo95knLJQ9NFH7w9LEUyf
RlvT7EVcm95UgFs59znNiC+oobm5ZcMglV5hNrlzbCfFNRBK7PMEMMXENmzXrPQzoO+23BCc0iN5
THjYtpGdDx9z4anHeASDt3P9fr4aTFvTSJ7ooW3DoLdvoshxTtxAOvUhLAGtHWtiI88HqRXdpgxd
NSx/BKjURG1B3w6Ayg7ZHDLREo7SmSxdznzCn3PS1Jgb4wjuaWYAlVE3ZZg18XZQsvORBWktt5po
hLO8CuBYUxbOlw2eCX3UxX7vb0wdpKxF+HTNTkw0jd7VwaqFAFAub2ouD1E7L5zosPR41gNqohHa
CIOFLQYjvL+2lS83lYjbSy+b3NvEignj0SL23kGYGNCtAcv5YpbJZjFrpvALWTGS73tq0BBXY022
ifFXMY+ruuxmwcd8hnbZSw5WkzSf8VGH56M/CkxvWZC+r+e6uK26fLxlRi7vLHtiIkyFg+oPt374
41TMdlP3KCvp7Q31niFj/lF0dYJxUqSKPcbLTYvkHO1kQ0VUW0d6tmwLd9KQECwiTQ3leajkHO5h
ZDpil7oJJVMtlXmQQVHah2l0h8vBFO0NvSqs0hyAVt1RtHpEEm+kTdHFXXNsM4Yn3KSo2d4qj+EF
/Auxqp8lFop+WsXncNaaq04G5bcURXqxi9zJY2NWii4tZDr616QaBQnPlcGs2olY3OqxaO6zYv0q
daPjC+y3VnoUdiVO1aGMpyujtP0NoEz8MYvpSewKsDuKhDHIZHvPX6RCVCZKOF+KO9vWEeWXTPHo
BiATv3ix7X9bYFncSARv77BHqE+lnwEQ01NWPjhGIqVdIW8+vcQJcYTkH64Prp+V1iZDO4HmIE1q
En3C9Ut2hTguG3u1jnkSLaZcNw6MJEN7HxukgFswXrTmbHAS0yZDLooZx9PA6+muZSUIpW66hnha
SdhhpGztLL2OrOQAd0ZwoHl0HPLlThn3RSBcR1zDlrEl+UCcpDgIzvATqTRdKH00/ojDHnJ0lFFj
6YtuBD+3AZqCSt236jQ9LGqiwyEGnTAgDoGE7yf8tIDP2YxOSyb/4H3GamEAYWNDFHUV6OPVb31R
VrQ0DlnNK7u11+2U4txhfr24xfg5dmj99YlEMNesoTpw++bEO2pwxENSAkMyHXBUT8QRBCHsVocM
jHQHyjk7t8KiTA9Cl+OVRpaW7ec0DZDm+lGLmp7u70oXbAGOcVLBg4Do+c4Cwf6dKSSdBXpCE4oz
+BS8DaGVf+TgN34g7QznZYuG/dyvyKRhZKti/ligqLDnqFYk6kGPyg7tmmy0iXKGL6iMx+Iro5A6
P9G9Gusd8wsP/R984C+gwPSnpEx6oGmIYvGCcEf73UQRv/ejosx2OZhcYoq6lVXRiGl+TLp+fJ/T
+yJX243nq9LJ2nuVkbq1mXHC3pmSkCjmEgpnPANleP4cmjmnku5G+31ilFRSorr5BeOW+N7TufNZ
eAmdjJYzAyZ2FljO2aGdVHtSr5Ao8Phr+a7krHkZ5sw1N2NeQ5rrIQevfc7avaTpbj7LeRg4dNlu
9GBH2vjYKIblo0Db+HFpw1HvMIdA9bKj1kZcBmL1IY1Nn+05RLEJ+cRqo9rKQmaRydyTYBF76fwl
AX8F8s4rNDQhERMP4ThFfhX2bGs0/+2B+ERjp+8nAusBGNhRDYTWjXACezO4XKQMob6vJqfs8eOX
w11XtwqpXyKq+7EjBWoz1im6jqaTJdgoNjganTiuVucSTVBsHjDXCYRnXLTxHNu6LXUXuFctBqhv
IESGL/Myhhck66bLpeO2QCaKZcTzGQUl32gPGpXjOq2ay9nvAihpcUGkWGSvAyGHYRTYSlpZG9m7
9ilt4gH1C/FhFrd2afqd58jwUrm2QyQPIWLEnI1jcs8QxX6MJDgX1MqTS94As/2zzupZV9p0nFBa
zWo87zxXZgcXVsZ1AmP3Pi4ERcnMqPSTi5TvdhJJTfdyAomcsDt/KtFE1UiHu/S6LbNgYdbLVrFR
9ZDeJoxsQ9RHPDpbRqb+pS58OqqGBm6O9qXdKh9fAIATb/hsmKDRnwHEAfnWCmP0ITUHl7pemNma
SkXf/FICjLLiHtZkOPugFOimdF/zNo6/WZFKMKL49E3TtVGEJsRLtz28hTP6u1SE/O/iKgd49IXy
hrkuoOT+g9Po9s5PEuJvdhiakv6uH+KwYxugfNsEDhOljaXz9GM6+e5HaMfWN5CUCoNSGzt3i/TC
VeeDR58IMQxfpHpEhFaUpBJsCo475/OY598X2tq30xAu38zUZgEjNZt0w8ipxwMPVn6Ko3jqNnU2
JN3Gg/XFGKrVJtmOrT3cZZhuvuDmdMzWcPJj2iGi3jt4ghARknKzjFPzxHa7J+vK/Yglrhnf+4lx
K5QdmU8/DYdju0Ou6XwfrQnmrx1b4oE6DMHLwoA0IZUrZqAky8FZF7B8OETFwnkwj13+ByrlkNJT
ZuL9FBUz4EW/K2+103Nar0SApn6lfNy36SCaI72a+zgUS4kvMeAeBz29+n2QduVyrbHKQIQOuxrm
ots1PCFybhlfsGwXWKMWXtzIrYKW3c2IHkx3zhChXrxoE/cliR5ezUERMN9SBucQeWlw1mmnvSux
Hlf5Q1Nkf57W3p6B8dyTOYO/KiMec2xI+NirZQnlbexM8UW4BlPgBHTSLj/7+7blD9Vjcd01j4/d
+dfqv6/Y+/uSFT0mI/Z/Pv9l+/PX4WO5+9p9ffaLfcE5Zb7sH5v56rHtM/7qz3Ty9U/+v/7mP3AQ
86/czNXj//jnfdmjPedfI2WreNrskiuj/a97Ze+/5vG3+Jn/+Mff+NOA7PyBIMEom1YXzk40OU/6
Y0bBW7ZtzxGaSRQ9tT/7Y5Zw//BdDCO2VJwraJ1hC/7TgWxJj98jdNdzcCA7Lknxf6dDtva/nvTH
hKPW/1z80WhTbLD5z/tjleRDz5I1yB0acQkG40srEPu6qSffiHOGG/zyWjiwfUdIpVztSWIWn1+L
GkPMzbpu2VmD+gQL5mG0uXSCvZfRGRUPvhPq022te/e9PWQUsMh7r00eFF+rThXvS3skDKWP8hMv
d5ieabbgRIJIzSL56K9+6aqabuPSV6dt31oXcS9hMyCCvUizQH9WWKeuSwqSSFg+BjIHK5kzPM54
DVG+heqeV19svSC8I++MEsCtYIu7LG/hpiOQCcqKBaiYwZA7fGjz7gJZavcYqADYinDMN48t/Sj2
dbuJW+Y1eiKzcJjVNihrzIyLQXLe9I3eB0VfPMz4UKgrKG/zoakUjpS4xpBq6DIijfCjfQ9QBfBS
3oWPS5gudC/Rzx3APoCnwXNCXQcCMbSaDhSOb6Vib/LQyuxrP3Ix6nkIMmPQOTsYqTqrT22SZRdE
flM5k6hiJs8a7wC6UKnSV2F5JmJWOR8aX/kXQyr6ewLRDNGefU7Nm9mF+tpOtZj2oQ2q1fZAQGw1
UANC4NrO+uwHs3u55EGJrKqE6dHPvrelohv0bhAtxs5knJ0v3VK7/gkGTbqk5MtwzwVCk/CUZC9z
N5eFb22mjkBpgDr2BPOiccODaNzgeAmG9iMmIvqYY+PG7im4qzoFZ2sjfoZEi+CTQ4C3VqV2fCtx
OHenFkEjNjkIA49bWOfG55xsa5Cpnp+m4On73sF7gKuakTvtoV3ROOhyulw5JZPpMDo1PQzHLUoK
dD7p0hSfSFxEJcLP0N0ktjOSpOzPKOxju8elPHklAX7ZkHG1joTGrfAiUhkDnY9EG0HhC5jNt1gS
SUaKiNxC8YRJcqDtQzMHn25PquTjEKwpmUh75INXwcQjk6v1bztlGHulkjMrGmZ6WdsBpAtzIXR1
5JLGYE5xBSCXVlBF221mrU8uc9nyPiH47oO2g7rZQeeY6oMZDSPNZiyZpqmhqx9IDSKjZzBBWsIN
p7qE2Zj1zU42OH0PQ+PPXXjZEirAusCiNFftY9p4Otqh0hk/a8rcNabYmk4rwveWvXIJT994Ld2Z
bWRlK5SHHMDotHbmpjw2XZevgtwUvlTE8BdJK74qQrm5OSRg2BCu0jbEyBekgMIs2HrIKqGDXCon
8e55JtAlVG2AT0VkqxLCNokXsmBM8zfsyZHedxI36CHRRUMEbu+xmvD4ADhebOtaJjDsdiMV3IdF
rPKbuFUZwy3cCPLIL3lmNgixx8scXAJyr9hFKdXB5V7RYKqjjuj7j21RSHPSlXjMqSc9sGitsWZO
9KMTHxcu8TJAgTm6FPiiqVniuN8XBf2V4y4fQDRZpXZqDMWDTC7sAeGfUW2DlBfZW0d/CL4YLlvL
ughFjXuJjOvwTiW+epgEwn2Bcv2qwSqoduWoF6DOxFwvmwqCNLNXSNn6AJcBl26LDCtbZJ7s69lt
LwKiWd0NOMGoZv4G7PG47MPmSiBXo4AXPstI6hO/k6o8jPdJbunqlPwAWsh9APJ+33REve3tfCr7
Dza0b94XQpiITigCl8GJivuIKMG4KfdyrCP6S8Fg5CkCAac6qWlqLJA/YyWO/Y4u3E4kibzrM/rS
21H6AwJ+jYWYvOf1RZLaDs/meoYGZfxxdkldp8beLNKurRvObeE9FrBRbqC3wPp0J394l8Z5F+zL
UI13lFIyOyb7ffA2HDWDdBtLXKdUVHnr3bbAdTCxYW09c/qSdYBqxm54ebPhU8Hxdw16ZYxyTu5y
Hn4p4fV1j14jivx7PaB5/1YGMsGuiczOgR8lxNhc+cmkvcu2xO1Ay9Qp4L5uosFTzn7OKnu89q0x
jN/PRSwGni2zopsKLN+cYZ0gKgaOyIw54RvXbWmpo76Zk/ED9xnLYu5ZJUBNJi2EmSr+/eAYZXna
vwvxJPEjTRrkktmQgBGo74mVVvlxp9w1xLrtBtQXKzx0hq5bKwumdTIXEJVzqxcL8aCdFbAiMaFo
P46+PdMpg/+Xe5/MjCCAxTlEsVchR0QzOEu5HBezU+qjoFVU+SMlC0sJ7GQWvzrN49MwFhUMiUxq
c2HhXqupp2TJHspG29/lIkrLI5s2H2hv2JWEmgU/GgIo8olRpjSntM8L+g1XacvbcVykTW9OgPfQ
BIJtiX3kQY2i9m/n1oX/i6PRwZ9codFK7pehk91N1TOOOp9zAyXacSpR76Zck8zIOwl44Ay1mA9m
HjtD8NFO5TLsfFsP0ZFMnDLn07cNfGgGGB9G3DTuPvLoHp2z/o7jY7fY+UogD3PnEuklA0O8lA7O
i3ocdi2KJMkdcqfiKvV9qzuNosC9r4RmSG0hNez3cYtyd9ctbdRf9LOS3xxBxPL3BihC9FVrkffn
us/q8AzNjJEnqV3kCVBxLLfRdmQZtQ3o3RmtN4/KlAz7qlkxh9tIh4s+tZf5gdaD3kwTUC4/ifP3
rmVxXOCUkkvE6JWfsKYuaMCzKoJqlgNa3JVrtrNUhNPjIuTEETjhMUbSG1qIxecRqydgv9yp9vGS
YcwLouw9Z4bpu1PadHg6lq0NT2d70IW98CZ74EebqfjQpHl0kP2K364GCmphVXCWh7E+gcyzRqCo
eVPQwNuZbq5OhqFcPhVpAgShF7jeva6m09bSyJ2JNSe2TzvWeSEm+lByYgYZ+8SWe857WDy4jlc5
UKXGMyHa8TC05qGaUwgRXUcKs81KkoZBdaj7Ojwk3fSw9FZ3RK2O7i1ISTwYy54E2am48Ml23yYm
EscN+uO7YoyCz1MK3W3Dzxq5uLKIDtu1mfTpii+STU7OHDKtjPy40Bh6iolzrKlr99q43bxr817y
QMP+BIXSM4UNtJ8dbMIQ7/3A/cZj0l5MWlhbHCgECjcagACoKDBZsOpZrbJmH6l+uZjLLN2x8lWn
tVs7R8LprPtQ6zNsNcRIrn1DSB7WhwDh7baqsXElZm6uB7cvwy0NH8tmFWuSI6+NvveF7vH0+CX7
ZKGZWfuxQ7AJ3U6ps0+YcdAjTyuVvB1tHFzWsDNam5O6CctNEhX5Ne2z+TwQXn3edUlzgj6cw0+O
2iqZQ/sQ2UjTcLqzSZYBqqqWJ0YRvYpVngSaMyZW11NH8SvKiBkFCNFtYFXFvm4pa9OpCBnNdc3O
hH332YaqtkUjKs+nxqm+F3hBL4O5NZtKgXIk0+sC6+tHySiLcBrLYkYVfNfIOo+Jesf2Cb+LfzkG
A9aU/ZGJ7flTFkxLfYh8/cXhiMss0J2wE6uQ87udMZnzFl7qXWd57teV+HuhJrZ147fOucvGeVSJ
8ZOZmvwzOAD2j7RXp6QsYgLJ6/Kh9unhqrYrTyXJwydQ0679WiCdHfngYOXpDy75WOwTQr2Q48W0
NrdSumTxwh/FHxaVj6JEG7hXidt8l60krl7LYAcqmSEiPDMbm0qKCW5CJ0NAudXRrZI2TWBdJN3j
knv9DjqFta8HjqcAGu8gqhhqnMzZWRCUTxxshsDv1QgvHand96SOhvA/spg/ZTEONetfl/pbTGzN
1/Zpc2D9Cz8rfa3/YLqmbGPoyTnGE/9XCaMV1DDfl4ZgOdJ2AY49qfTFH2zNgsBEtC70AHwK9H9V
+oI0O+pvCnOOYUor87cqfe1RXj8t9ZUL99l2hNGSz+f6a3l+//UKCWSLWue/NXUrQfC4QEHCnhAL
24I32AlvuQL3Yl+pLlw9cb0j9hov3r1dIIxBf5hfy6IFEJk09nJSFsVnEo5p3+uwwQqFRzLaMbCm
jomIhuCcwxgDqwwwXHTYkWElD1ZVi+dykHPasL8ZHSf4lImR883AUO0Lmcw5/lPe3V2B9IKCs1l2
IeyIcwAW/kJWS1CdZ6m93EF+0td9lmpsktTAcR59rEMIWgTdl83WziqH9JNauIS7MmDdlqO3T70x
oKVVFvewVlzr51vws4108fPO/aPo84syLjpu0S/9DG4nyiaP789D6A7G7fkNjfxc4N6YAWHBV7/B
UeudYLIRaxxeUJ+XcyseOqiNe3ehYN2O61xnWwdtfUWhuNolVE/FACKi33XAC7JNHuTQhTR8nUbm
07grCz2cJlHmqON0RBL+5NH9zcdfwz6fPw4w7JjAOdIImlPyhTKKOjHM6rnAGIuyYD9ytII4Sty0
Szgt6r/Y3r1+PbHejtcu+CJ9VBH4Hpkxo3Pq0v1J7A95Tt4pwwbV60tAZofGYHzTk4fVTx0IajrL
lux9lslTGG23MsClBB+Wrfv49Q+2tp1efi5a/Z7H22d8T6nnX6Ns2mnkkXeYyxOrvAR5iel7Cs7/
C1cR+KpdhMUQfF48LBWxeq0xFQ+L5XRnTSOafa2w275+FfWbm+y6HJ/pZRhtO+rFS65UunDE9ml0
JB7iprjUtApoRIfvUH6QQ9BHyHpBIs23NhKhT41DOsKGIUnyFeYxdAijT0w/YBxCK8cuhOcQazCj
qUchMzrKegnEHmMY2pLJA5QMrsGrjg0zsKgaQDj7/QehJorPJAura6ZxxR3mN/eU/RpaDaf3fUjI
SLOpi54yZJFtQVa7yE4mquJsI6jGT1RBG2Hz47b8JzL1n8Jnmf/rHevs6z+uHimj/vf/etbS/vG3
fm5bjvMHeb0I6R1Og8gxNZvTTwEnvyOFEfiEkHYqTrL/FnBa0v7DM4JmGcseIAJ/fZz/tW1JtjQy
WIHcadopVLHq7zSoXz7Rko/k8jSjI0UXapR80TWWuOncBGg/GqI0IlUMkw9iKeKqLLIlbNcc1Gyh
NtZ5Do1eD/7QURnP1vhONFjMNlPhLnRdAj9ZjqyhZCwTkEHUnggO34CsaqpWOB1WNW4kakWsff64
XBFvnBnEYrYLNLiJ5EXRGAsoFifRDP3I6i4XuWkeGA/5NHDrXl0F7ZIwHkf91GypOltsomPfHutw
VD16l+qupTd6H0KV/EaDqnz4+w/4/3dzFfvVR/f6cb6PHrPssX163sKY968Dl+P+IREXMwp3JfsY
z9q/nlzN79hKkuSreNIl551/H7jQHgt7faSZm8J/hS3w7ydX2Pw9jWTZ0SzSYAHE33lyX4xWcE2i
+GO4xtSD1hUv0vN9pZiZ+wa+hGyTkYI9AzffEHGjduR6+28s+y+2sJ+XMuwqHDL5iVY99dOjXaHp
cmnpIbsN5mhnUHZim8W2+mTp+M2J4derrMdbQpW5a4YD7ou9pS7BO8d1xljbw/fuNq2mvwuW8W9f
hb2YA5XPgItv4cVECjVMwCy9wXc5A8LPA4UGtmvjw+tXETw2T3d9bplhRSMf3PG1oYp88cOw1jjj
khXR1jPzQ92vQfSsFXrTJ7RLaNSHizldCRzlnNEyDHaIAHZOWJJi2XDMJMijvJCVfW6W6Pr1T/Zi
B+eDsQr7ZJYjjYdBt2ZRP/0uu6h1cs+WIU0bODw1jn2w1x0Jz9G440lCacc4/41v9scD8uQM9OOi
ktMPqyzE0h/zy6cXHaJiRMYXQC2HxnOCdZqQL1titp9Me+SsqXijW4806JPxhCXW3jbCfV8gCTty
VRGdRG7C4MMJvf3r92J9GV98Sz5oKfYmqRxMdfrFt9SMkslOS/8yg24270p/PuhGgHc3SV+6tJBW
nI9A1LhVoijfNVNw4k4SZVQMHplcyXlLzTWeraqBowUkIqQ6w7jZtCtD0cZGva1N4H7GCW6984A/
XQ0INwrEvAPqditmVgevlnw9FQMLef1n+/Vt4keDxsraoLFA2C9+tNGFRNJCQtjOCBC3SsXZUR3q
cff6VX57Az06DDbxTcoRL96mJVWz6xDws7UcAs+y0gXpEeagzUpVb2UKOfj16/266PkOT6dngFl7
fG0vnl6t47oyBAxhPc3MdqRLsbHz2WW8OVb/hRvoMSClrNXQ+YV6/qI0GeLWanWuGnehbLJR/aJm
K956BJ8Htnvrq8EI3uetMDhTGL0+v4zoqy5KbO7ggtbtfcwc6oPxumafxh4y1crYB1vE6tD3QOAy
UtQ/BImQ4KdG4gfPh2AfDWY8qdJroNrVJsKPdhHBtdwyInaOa5l8IZg+xidt9QctAjLpECO+c7DM
77MExQdEOaLQM89dY62zNxbBX9dAPDHr3oTUiQdEv9g2MG+VU0/gC9FtinmJgRwjlzTb4fnHoog0
AVFjf56mTAlef0p+8+xzrOTiHBI50an1qX3SipCNciHCwBqLZgWFrx4hMK3iudev8puVlL3XkVS5
QEPUj5Plk6uMk8maQgYRqRegUGlYT0eEkSBGH3ys0eMc0e+ABfn6RX93TzkXY4fibRP2jyr4yUUr
JvMDe2SEUlzn5HokBBn6XnqdIRY4Rpod3/Zqzg4eMZcnr1/5NzeVzZlzBqYrXgdn/WRPrpzyjiwj
U8ft3M/91ios4Kmm7t94H37zgtONcrBusVNwknrxgnudznxlSI/IHNtsUymnY0PiHdZ4K3zj8XzZ
MZAc4gSPiI8smGfEMy8fE1o+ICsBQKaN+FLF0Cx6OPCWlRyhuGI4ULbXoela5tr4yj0VsWbb6xA2
QS1oXI+wztjLjirq7BOy6CEw4FH9mzf950dEvemgTFasEc9vuk+urodfASxg70SXcLny86BlEvH6
V/ujyHm6P7+8zIvvtqQF5S4d1s4Ch8lezD1ax6FythaknG+AplewftCe2eUw36AP5B70Tg5wMOov
42leo+8CemC+YrKt1Unji/5gzflnNg5vb7wxvBx8UvqkIe9VjWl8yBOYb6L3H9/4OV6+khyvORLL
dcVmAXBXNdTTZ5Tlec4aCHubzvNQfMf1w+RmPtoKQb+JEca3LsDoyQGM1FbGmIlDPUaPfpM8aKxz
66zEPhsQ14ZrpefC8xUm3KdpbnBSON34EfH3+wDpfHi8tF21bNN4HPut0IgWVxQlQzCpyRNDmk1T
HGhP8sae9GPTef5FafIhbMImXMnKTcv22Q9Y0z4aTUtPsGa8tTrd0FmvUlxAvP4pZ49yBa1B//LJ
B6TWGa9iMv9isA/7ILfwvhBz9fotX9+RFx/IUKFLn2kb3Sf/xS7ZArjCBEUCTuCV0yd6id+t2rE2
c72Ee4Ts8xuXE7QLfrke5GfUbt7aGX25tOddqmG/gi0ewZRNgzhLXSCR/QSboae5e5RyttwsbeBi
dqhTuHBMMSHJvvFavuzNsnTwSrD0c5RlDaZx8Px7mDFNr8WFh4gyp7sJfPWmw4WMK0X0Zz0Kzt0k
Fgc7VFu+s8ir345+DaoiL709uFaQulUivlYyZ/mo8vQ0bsDlZJb2b4YUD1PnrGAH/6c48i8byi+X
VipS2siajodAPAeu+/lnRnenqiXorI2LKvrgF9Z9FgrUR4jt3/iWfnslUlGocW1GAv6LM01XY90b
amAHWAe+53leH1VOgUczsq03rvTLCy8cd60aJZsGQsaXXWbovbNwQEtv41o4x19OkAk7JDCPmFlj
Ubzx9v3yrAtjfJeek1rP01D4X9zABaoRoBHOMy2qHh0NTCEyDScPmjLTt9dfrF9/Mo/yTDiaEl+4
qBqfX8yv6slDx0xqPdmeauMNZcO4M6hRNzrNZeplCxaVNHljJ/hRZD97n1lC6VFQGhtF1apePCST
Xuyus4p0Swds59n9zZBP5yVi/QTecxKPp8R8HpFpccbp7o2X6penhtdpFW9yJKa3YdwXFUs2Owj7
xiXaqmhQayhCgDEQEbkh/vHv3lwuhV3bWWN2JF2UdZV5cpZJgqqrjeQsk4W4axGioY2aKrMvKtp+
aeJMm7Gqu7fOG5J/9fm9NZpXkBssOeJo/8V5Y5BNDj4C/FZMaXZU9xlEC1EAZx3H8AigynZNLzcJ
PNAq7PQZ0Lvugwh7/6QJ04+vP12/rqOSzyJdfnpaR7Q9XzzLBMOj6+c73E7dZO2kaVF2+XVvb+DY
Q14KTHVU4RX9AE8L7WCETwkTlt2/MbX4dT9DsOSzHGmhGBPxjTz/IuwR5XKbYcO1OGNfsJRUpJtV
wPgpunbKDx9SpwmOomZlaiWT+OAGVXvUjWIGImU591Oujn7cmP+08v8p13f9r1v514/FY/g1e9YM
Xf/GzzY+wuQ/FI1ym9kzknDHWbv1P/v4ljB/OAyeWTZcvDrUJTz3fyrNEZrTC6VPz9vs06qXLCd/
9vGZPgNmYCzt88IDVbf/Vhv/+WpJD2edNNocilCR2Cv14flzVHKsm+Y8uHSRWN+5jco+YirMmi2u
HzhVmgDAbyWh8z8flr/cUfWzF/rnVV2WSTq6bEDo6Z5f1XhYDevCv8SU5662pfi6nsP43ZOv4eLn
+vB0Dvzbi1ANMXajLIJt9fwitQxqL+y8yxSpzh2wg/YmDWvMQq9f5fne9vNHYbfmWMCW7aEyeH6V
3kPGC239Mu8jBE2eDPWlZpHYh/iLj+3CfHn9cs/X+j8vB89jFcez+sgXJwRpxghogoF6Fvhn9qSu
ZS3y9zUjmDd+rt/dPerIf13oZR/Wxe+EN8xcjlkDjNJ4CBPWlPvXf5rfPX0UkRypUDGtAojnN88N
sVdGkXuZB55/xR8amAtRq52CJKIz7ycZSGDQ+W+cfX50+P+9n/x5Ew3kEd5IqPb2i8tmyRLPUYZI
NAcLP+oGCnXdkdQYRI46LBD6r/vGD/Y4KM2tg2z64KDC/RaHrllNlz2SiWzR7xLZeyQvZiLYZQUc
nDe+gN/eG1p1CBnQhnBUe35v5rlPMQfgNEzT+aDILMZ5mBMgnpk2/i7V4l9EnLCPX/9CfvOte4xg
eLQYJiB8eXFn5iVqo3KSl7ixqneVJG0g9uzxjfP0by/CUZAjIWsize3nP1ljNf+HvfNYktzKtuy/
9LhBgxZTB1xFuIeODDGBZSjIC42LC/xNf0v/WC+QrCoyuh7LOHuDZzkhzSLTw91xxTln77VlOo/6
LW7CIjTj1QPVjf+pRe18mySs37LHcJRhDyvF51L27b0Aisg74iJOaoFKte0cZ8Ix55f1BW5uH6EK
jgOBZjgn4VmCXMi3ZJ5ifrCRR4+HWdfbLzqpMZ4+ASOKlo3dIMur8Kjtu6X3RLSCkE8uRq8gmmpi
3cNsCdy7YppLosgDK75ZCNXQiHkfcMkFQdY8eq5oHjtbuEQCq7b7SmU/jBva8zoZm5rVUzfjGQTP
qjUWxrtO4h/GGPYwYJGAlG0bRwpca1jdHgYhucQFmREzuGXbD20FPcsc1SlBd3PbKB+QZFVnxU/H
IMk0tL2FpO7ac42931rWYzzZFd5ILbDuOquFyNdXDYw71A/iNtdYgnvyvC0TMmCHra+fnOkV8Txo
gbKtdDKeWjA1Yds3vghRr/Ij7RAPn3ZatVpYwAN7T0ZTfVHw20e/Grw8chAYgbgifeiezzE4IiIV
AdkgIrDBvvXJJeS/WhzrOR0edKsgFziphvhY6d6khU1vVqQyOykJqVgipnRf1Yaso4RchS8/gU6w
xkyYyRYx31Kf4GRbSG7ZwubNSgpdmZ6d9tkpORcRw2e4eyDxvYt4BBO8U5Srr6jmyXul/7vUkd1q
lrvp/BQvA0bWgBwep71JRNJe4d1pcc0QQvpQwfPvN7Wv+Y8cKsmef13HMdu40wsenvHk+6VvARIu
uhvoyM5lqwfJT2KDRL7JEXIae5cErmey4at8lxWOdEOYHeMp83vU/aZsuhLpVjPFe11PigaWXjAV
URpMTZSnaKU3jUvDbef5XWtEjptgtzYkw3KLFBNYecvUvIk+9nBuIxS/MlwbTCJ8NxRiY5DiLF9y
j9DBeSmSd0cqBldkSdIohzE4v+sT2dIb0XtoR1VhPsHideFppzkCRs/2ccrCurfaCJxZfFUXo1me
uYmDExfOVCPjRN51P5B6dmqt2vqiVenONwUy60szKaarGpqNsQFHDjeoqMRCzt1MTg9YeAMWEBTr
YtijasU+E0yxoe1yZynRUtuTraPV6sgUlwLXd7gMo37H4VexxPRu7SbJCcGmJAJwhACM1wC3dOp9
TX6lj+AAfXen9TrrpidzPeNcyUibLfEq5dDvRvWeKcN+NIuyfwWumd17eHIKUjFcQj9MbbR+Tu1c
PtoesvPCWrK3QAmyIzIIlUjvg7o41jQuxBFmoLqCJQtBOMPBvabbaQoWs928ZebEF7T4jnjT9Th5
4TfonyrpIZJ2K6aa0hS4p3yjJoOitPDSz7LDDtsEg+jIAx3nl7hC9oN8NFuNb7SPCkbKur7K8LrX
zF4AwiABzD9nvoYchkYlHwwzr9/dQotf/MpvGxArZvLa9Ib9Q1k2ZpgiyKtrMNqEYetBgfACYlOR
oUXmJAxhGqsbctRM+hGVl72Av0jPSGPTKrTA6qBlougEG1wv3bTDIQ9bFW93w5gu8ZxHsi7kA3x9
nkGljz8UEXYJMROUeaStweXfDKqlIYtsfvphKDe+bbH2Fvs262kJLMZYZHtBZxQd0iRJ77IyFwuN
5jtMG3uEUGGxRg8iFEmMfFc4mfE1AdxN0SJ34PHnDsdSZFL+YOExzelmaJLyFiDSnIaZoxknSlxE
bY4cLH07OuiuNkoLMDnhDsDMXU+yvC147lfPSlNW2G1s56afyM/EnJvg8U/syr6Q+VQcJfmG/lmx
kzevYgSMiwXPzGISbCoN1sqmrasAybFb4/I5+V2XgJJkO4Zd0EyOgHc9et1k3SPEQkVX6715NXRc
vtmcLchkmmTof6Eh2uzP5G7kpCEO2J02TmM21Lz8d7xdV4XCm4M5jRHR0q6HXYKivDGnOfKnJSu3
UvPMS8PKPHTcI3TFUiG7IfuzoWGbtXWP3JF51iQBTR+ILNIvtSo31QaLNMBOp5xPdqP7ICRBJUMN
tFztQxZa/6MkXA5sE0FHw7bO9ex1RJJ2o1el/NRSsjS4f9sEVVcke4YNgQTTcYyTNMeK0RNkqrW+
fduYaVptrZpxmPGDDC79ARM+GJ5m7pPs0PoqGbYwewo9bMAlpRst7Wa1ZhvNZTSQH5nsPAZyHw6B
BFg8vK5QB5fuRR4qgKV0BiaMaSTT4tvbun7nXZU9DsoDrsTc2JLUAndRD8iU3UqASCA2hd3+mhqr
Ikg44inWfYCvkqn2AJqGx4eUAp+DEmUHT5aNGwD0O1B00uAsnCZEyUoT4Wbl/iSaoqi2sTmBibeB
8QOsS8gwANWAwzx05hbDurLFzBE/9OikLLdotC0MU6zu9ji6PIq6AhrLvDZ+txR8UwIyEKGnccfa
MToOoh1XD2z5M6M00n6DoiPcjTiFAfeck6JjBe0Nwj+bRB8WcnGhlI+1NGAEmOawoUNGnviU8dRv
vSIezYgCFf5oKkpCwXKNeE/6nahiz7oJHW7XG5MvMRzVnFRuCbDskMWgOU+wrWR6oTgKYKU6Ra6O
oq+tJ0Qe/tFN4UMg6HeBzXNVIO6BfO44dAqPEBqJzScOKy3uggfBoKlqcAC2wIEANTu4Vg3v1cTT
g/K0t6frAmMeQemaBWUFhS6phBsHa4zYtC1gD4gAa7xIb8wacNcS3b/fW0gfmF5xcbBQP/NxxtLW
dzgbDBFyGgF2aBHoYbv07ArErjWpBHEmjd2os2LjS43WOB7MuAfBoFCE7E3S5tVNNlvwVyjZU0aj
qNY0UJ25uHc1a/QP3TzBGm4Jp+Mv9VAf5EVHHEn6iHKmwJvlLIHYM+RJlhAO2lLtyqEbYSewMOyo
0QdOtb7L/Oxd+nNdZ1FKBCtNciPo9X3LxBkiSNBaXgA2cGhUsRsN3SNJmFFmrYrqQibEtR9JbutG
BhnkVodTYloVj0PSfPZ80MQ9OWnnMISqHODXmiL4h258aYTWOBsnaOk5lGpuKiOyjZFZ1iAa2LmL
1lKIDcPiXoPhIc5IxEv5SE5pTrKGWrBUU2vZ6V5p3LOBqmoPygF0dylcKYdjkweFxIOb5c8jlWv5
W/Pzf/pO/4tp1R+Kt5Wf8DsXAbIBXIT78eP//p+vNWT9T62n9S/91nqy/F9oSzBeB+nJg/Cr2u53
BKhL+voqIAVSgiLkn10nzTR/QQq9dnYdymKKT0q3f8hHEe9RgaONodmxyj2RkPyD7fB7MwYsxH/Z
AWKE8q2V4dp4LtCT+atO1bTokP25DLQz+C+ONJE9uwbmuIRr54aEw95jyXvD+GIq2503Uqt675Ra
+kLsmNUqUi7ixOmbK8tYXDjDAshQ1DUd5DU2kZkyDGof6RNg7/zbqaUVClFgGZL4DkZ0J08VwK7V
7dsE3WEhhXRfkGKdXHA3M0iONGBNgWV27Uneu4tuxgK3X8UlxMNyN2LTbOf+Jz5TD79rCUDc8CMV
a8ltNfaQAJyAAdErGOeBszngXSd7NkSAEZuljWd1bQWWIjV1gdosgZOIYnjkeHABLJs20hPlzwvY
61qUjOMqeGb3uqk5xZ0JHlS8gS6g7ZNUrn7rjMxxLwg/7Vf6QO1VkWkozhMhm7Y+lBSO/sM4e7XT
k4lCYE0UEEZTvolkaHKOPmYFzFuh84hj7mYyOMt66NbwxsXz5rPFE5Mv0SDoETjgicD9XGE3G/0s
5O3V8wtOJm25mFQ7NJ+WjyWSgERZ99lPaIlFGwX4rFrK6MUIYm5Yc9WbhyKFZHnbQF7uXlPHy/qr
zNV8jUOvgZsnGiv3v/yRK9TBIEOh/5wLz6jZd0lrsGH8yMnSzKgkmwXEDgyWCo1U2jG6JZrNXQjJ
Zds2vC+ll64TZdVC1RDXRs3X1hInZK0UtCZIrisYx74bsoO7NMkHyX5OxcYvm/FBZLAd15/vyv66
HIGaX0kIBMuzNgZDZoUKcikiNlm6Rv9qK7B7UHRS1f5oB9IFbry22k5l0O6XPnvATGRfFoQ7/0ia
YjgmsOg2Q+E92zgIPwyiJxVRLvJZ9xO4ypB3fn1wb9OiAM/mqiRK6wnhjYDV2UF9TziXlFLlDZws
6ASgb+LxpaVQmS4ds8O1zNV40skM0jVuAWNjj0RXjCS3cZiUgXgogf1Tc9p5vYNOtdzGGilNfKn4
Dzjklc6lmt4KMwOcmD03gDQkfJiEkSDL3ZcWmWdO9k/WBVUoginTrwpVdPoN+SAxR3niuyBuScjO
cJ0jt5ipYJG66PtMM9Xy5iKdwgjuKDItrojBqpfr0mzWkjL2x5eiJFmiteEihTArmEhAjZM7Vlj8
wo+a+7wZrWYz2CZkuzbhzzkgpsi9QNdVk5Gtd3K40xpYCdz6h9QErwBmjYU7FLgrnjM59/JtpoaY
PnwblthRdwXaLg0ednam2KhNuEF6QVa8NmbxhTvBztsSHEhwGXIk0DbXXd/Uw4EDTtwhTM4LpK/E
VPDotYUVLnMPZG/sO32rS4/cV9uTVIzjrNUvmsTHHuWFBck1Hdk6rrByLhdIPDMUKQEf6maic6Ai
ajj/4FWUEDvksBqJF6J1w8Ab6mCbkFQd4twoSQIftfwEOCOHzVH0hXUZL4NYcImtQMAkritc6U3i
m5j9a/EsxWrimBnOXWpWJ2/qWWgYR/LcpdnU2GC0gO1Xz6Mpls8Y0/0lPLiFmNxs+qhNUn8TALF3
IvWfCfaeEdCjyj5mvGmABil1zWT2xV4U4HxjfYFWSK50csEvgmt1gZt89GAd75daTtvMzfjNhNb3
LwpwFx4bAX8NsbX2hIUquR7W5kUBa29bztZ8R+QwY33GBfs2HudTZZbiIcnFdAta3TIvwK58oZcj
pzamtN612tK8NEtQP+be5CMoHQzzi0YeYCncMxZZcz7MzSXzpq3wB+MhsZbFJ1dFJl/6ANnEK7kp
hmq0yQ+YlUuJR3rIxeh2XhhnvvPDJj2AGimGFsydmNaHWZvFaSAOkLsrs4VrkB/e1p1iH7Sf3sXl
BrST+hw7+Th0rkypjmX1jCm7fWAHMEHR2FzBtkJoxXHE9PThlzK4ynqbRBKnSiILl9e57Pr4dUrT
xTiV9bDmoZadZKow5ddem3u3fMyKROKgeAUdASLEIF5phy2axnmV6HZHYABymhBzN0EtrWE0eH/c
7mnisE+iRpluu/cYutyVmGzZFb30mQ6bPCfS1/DnGfYDV/bupdOncWegFNqh1cvuGtvqty1sz4P0
SJrwU4CIVvOgF6q9mmy6NNdzrxWHLp+5SDZikqCrnPlyQBvF/w+HzIR2uPLv2sM4V/oFHljnsTOy
N2rO6sJQyalI4RNtyskZfhhNY/PU6/bZs8frgnS/h2ZZlmg2ZBeOHbYnVddDSHztaahhbDrj0N2O
5VhfBst6FYBcLV6yuPcuEN9qd1NPz28gL+Fax2semYWWvOBP7vawZ8gU1R3tCyoH7JKgzUH/N+AO
bhUp6sWxockEZIRPIeyBoO00Pc9wvo1fSZZfB152rNo2fokN8wbrS39vt622zbPOfqKapEGSNVde
OZw7ox2Pedpk9FBqoX/FMEE29FQv7Y6UGKO10x+aBuxjSGD0Eyt4DBLJdaHvL4iDAZsJkCRk79Hr
sFUdkNSAgvZBBbWz4+T7MC1gPqHr1dBCxbgPiry+bKZqV1UdQE3Zw7890sUHM9g29JiJ0LuuaDNe
csnxyY1sg5NYcm1PqeD84Bqkua9t3ckE8ddsBAgmqvauKNHYEvHYkpaareG3yNGHJ8ymOhQYMABt
5PggzyKpwUZusI53ARWNw23tIBJuJXfGwhjppQwM+ZbCVmqifiaLLwMyEU2Dq+MSN75wvmbzjl1O
fBac+Vf+6D5BB81fREcsi1G3ZKgT2hOOMfLUS6uR2SEeAgOLa7assMeUDQaN8aby9PZcKuZUjps1
O5hvA+B3VcCxnf1nloY2b3PNcva1ZY3IwNIy2dXcNX8ogEQamI112x7Jt3BD+OHjsPO6eX5XKfZX
cI2kmF3bxCPuk65p3x1Vmds66+ZwMabyVca5oEjSXRnFrgz4kjUz2OW9129zun/buGmuzRwyzpah
L4aotCbxsF3hJJ1hi1M8ZPw+CSDRelpOTjzBShBNVZ2gQShYSHO1p5ysm9DVCIXXjEnSCdc0E7+T
CdwIbRc9YXdKph3gnHHbS9T1VkxHqclUA9CbzutHkBfVfQX++sUvHGg/mrSfVZwOdypwamYPHu58
qc/EQHX9cJCyqHZqrD9ItNYPbQ4ZKMl1/9xAXznX7oS801/KDzFBhx0LWz+kBRjINhg7dkpLXBMt
mNKZzseoT/rsTjJxoKOoGYh7hXhEybpcOKZjPKVeA3UWiu7S+vqe0E75aTJfCFXpfdY8DXsZlD2u
ZTBUTUoyKUKvO+4JPadphpK3bQMnBGrq35gVcst88ZJzh3KVm51KOGz1+FzU/WdWOjlKt2wIImZS
7V3HtwmMjN5B1KN/e7It4Nl1pZd7CXb7beIqSa4XeUmb3jSKxx6ODJhAAeqMgPvXqa7Khz4X9uqe
Jgtuo1H77gfVcD8leTq9BhpITomRF/Um9kjaDauhcFDl6kHF5Qwccujk5hdY7fFYLmsFjePA29Jy
Nju0kR79ICB/nP7YlMet2UwuSvWFW0NFImIEMswmyUx0+ZZsEqMnfbeLtQtkxnkTxops8R4WzKMg
6o8YMKMZotpPCEZRsWk/a2bnfDnuTNZhO07nDEAX8Hy7e51NFD0LQwNwx7kOWhR/Byk3pi8ujAoc
LmqqUYUzsWLbBI0R3IuulcRUeWmKCWVJuNP1N6U52Vcon7q9oRfBVpRiuPPgiVwNusGz3YOtAf5V
M9iyY6LjRvgky6akD3NB0BEOnlJnqLCxOg9GC9CxsTi3jFlDqOt9aACYL8JOw7rgp6JwItssyyj2
0uWEotDTzzXPdhlVs9nxlmaUYRiCLEpBntjpKsAH8KCWiW2LFNq4uVRO7h1SVMJ3rabPh7Yu7PxC
dpkXrzLC/nFi6KZvJsQzdK0BW8DkNIjqAhVpqKexn89InWuM0lpRpty09fQwp5W15Q7j3Fix1Pa4
Rtx3x5wIUi+Lerzx2YeP9lzkhI0vyZvXC5+MYD0xSdisEalNtjOv2WMum1aR1WaYgTIqUE2X3XLp
1A69KovZ/y7wxuJFw+t1GZdu95ConqXI8Ix7iufoX7Y/iK0bE4+rscs9JaOTvUnSWrf1kMvnru6r
69Fmf6JDA4rZcgVb1ZBq1+MyJtc+W7wdxmYdPNF7X6+wEz36mQLhmvS9OEpzWjx0F2uf24OlX5G8
5F0FtT39NLhTbuHi2O+S1lUdVrlDCi6xat01WVDy2MUtwBTbrR4qP6hekIBwn25slJ0AeofmrmkC
fddWZXk564P+Ch2731Z57B71oSM5kPMn/rBRn0WGiKd7nwH17ZpRSksrgIYWKdNJWJtOth0HHWnh
QtgAu3nwWMialoAmp4M9eOOTXfjdjieieXX0UT/Odly8z5WXn+ja+RcDNLt9o832Bt6HA+3FX+YI
PMRTahjxsRvkfE8XMP90cadCGrbGSxrIwGv1IX53mEZuBjC5V65QxZ3Bxsjhk43AoimZblMzKHnI
VP+zDprgNov1eGeqoN+6hn90XIIcSleQSh84DIB9PgKw9WV779sifh2GNSGg6ai6aSGfSIvkMNfS
Yr6iz9topnMoYxIYCMSgORlmwrFenTgWl67WN6fcWjOFrPq+X7i50Ms06l1g5Zm7Yw+f/U2bz9l+
KuPsAslcGRojtHuutV35AzrCxLxj4ZD2qhKEsqAwZA8Xxm2QmMyuWq+nGVzPE7d4wO52iJ994W9M
bnCbJC76zpz6DFZWBRkyp4XCzRrK56oWdw9EkOAVGFa9X+QxPf3Zkmr9PKp+emyYpDmhrRzH3JKB
R/xrtdiQb3MVHIfRaYLLeWmz/G2pvSA45C0X/SkQhXW07aJVO2zTot9zX/4oe+lFsd5PN7KygQTJ
1v8izk++9OQx9Zdq8cf8uoYRufYB1KKDlpsBUnfFW+90pMJDWmPxKvDzm6KdkqcVqHjold3f0/2I
mVUp6BWM1HTnaDlt4YV6l8yHCWAOcWTCIdxNIByCYZ6ATfPzuasuNMeuq82EHvYEblLPtwwEgwJJ
gWXtAsJso6xunQ830ds9o+582hIm23ehx40qhFaGyhKY5Ke7zHRCat3cKkbKwLINCYqGGnWZtp3g
In9kEE1Qm/LN+UR3ZyB7G9ziQ82RWYaVI0EXzrphbyRWrUcFFN7fMFii9RUAGvJEJt5plDsXfYpt
e/Tc+yweZdSNk/au90BElpm+MtAjdZ/mmY2mVVkRTSovVMLUr7Q8y2+Ncqn25mQhwe0q7zxqtrpn
XlVc8U6pxjRRvMAk6kDJJ3MXdj2Tow1qx+Jq9rV0C26k2XK25snG9xlRLM48n9uhJZYnoNcYh3We
ZWCIu/zOrbESMUcvgy0cNkJwqLvKG3AZRR+quHb0swEIoUaXIGaLC4GyvItxSRf9risDSfOtHeby
kpYH3sOCIAKEHGoEWsIlQrPuu6avkxtibUeKN56sCQAhuTC2+2mLZazexkTkDgPIrh0YSPkIThjx
tEv9I/PZPg5jUaT5uLITFbknzuh3RKy1bqztTSHTMcDwV6XJvgSDyICRitw+xgyuEBlA6hLREExB
fAmUc162vp7xqungeCdHNf7XlA958Kr8PnbIChrYnLZ1b7ndScbCu6F8sPPHIphc5lRznvVHu/Zz
f5eOdeyfY4rb+NaBkVrvIH+O03GZ2Ch3y8BMJcrgMH3AXQVMRwYi1EqEqGSmW6DQZGh4lLeKCE+b
CevsmIAnYpzWy0ZatKJuUwG/+cCcQBu3vPawc70lMIjRkcOlPaVDxqSYo+aunTy5oHwwBRIHVpNz
lr0/LJcdcicCmosYAxpNIuERPWwb495SC21J7DyLEd8xBubFe03XCNPhjSZ72oWzPCbBin8laQ9F
iOUX6bzPfU/XdkUKxu0w9CYYxzxrmMIs3GGAYs29WR8Cm/HzqdRXm3FHLaU/upg22XarfLS4cuU2
Yn9EhtpNsChedxkWurX/u/dmv9URR26AGM0nVDMVN2T7Z5AazUWvg6oN5zRIlshnanYimFgtmM/k
7O9ckwIr1CZsXLhzhXvTKzGd4tGlzww9MEpblicVSnlYSJvjjkT2akJ2UpjVBG2PpnmV5P2tWXs/
6FpO9DqT5o6eckbyLZoTGKpcAOdm75WMlrfGspC/ncRGRGrccFdmpH/whD37DN4jw0lM6OyJPPiL
1b1UzjAeaQy7P0TfM0SiZFbAdXGjEuxo7EpEfOieq482Vo/KF8NWdv4zjx/E/JzJ3Upq2Eh31c0A
t99yBYPylZLUQsCDuVlQ9RDOSX8rLdMnUqEApeeQFPNWWyk8WrdjWCy2bZqk+1T12sGTHYWxzX2s
IpWkKKZ9b3nudgCoHTbOwhsX+rwxgmHc0iY3bpy+jUNpE9NKWFKCUKLp5uDoMHtNQKvoaCuIY6Gk
t4OtD1n/Z2+l/s7hM4uwUhrEhRGUbOnnpVvyAy7ZS032ySG3arG1tXTewbG8633nJzFUq9aFDf82
8WNyHxHoHN3J7o/p3JgPA6nnXzMDwqueMg3sWCPKm3LxOclauGV+U49nhmvtCwNvYiN6szxy6wdo
2vByr6hcqKScyooEK+wSKrP6gnpHFIDTs8zdrGAI2xjuW5rLk1xUyQx+SJ5ko7mMwxvv3Ypz741M
CbqYfLrPXs8thHDR7H5GYbsxlCGvyOKatx1TI2xqwN+EJek+SRmEvpZ0O54Se6c36RNpgXO+H4xW
Z0trp5zE4SC500a3OfRu9mnDbT9m7Xxt0WMEdeo9GhVQOaPQ2LiJA6I3KuEXK6hwcsrJchT+W+34
JODQL29N8TE3FhjkwG6iZXGeRpeoQSSiiE0Bn0fa0MaX0uuaG0+on1zytRBVAV0QluGGOXNyk/lk
NLsGHdrI88ZbbmRvgiW8aeKAs0jlNyUTnQ1XlmlnLGn1vNSA9LelbQzbJmva+4Ls6mpDill5t9Tz
LanjREeqUd8u2tQcxZhokQ1Sa1OTWh7NZYa4xiru81RoxJ4EXRfFLOB9kfbNT1nod8tg3c3D/Ejk
xsGt4GTaQ/2MHqEmYts9ZIaeHNqC5yq3phc4iss5G2eSl+SyhfEChThtwHka1XApVVefReWrC8Oh
AzRx0z22pkYl1LAYiZgy9lDkExzPwy5pfeOzhWx/3xPat3aFgVm4rTsePat7z4DEsvTi4sJrvRY2
S30gwQV7+bBSEFtuX7kd7CVztiiRhoqkS86Q2bvP7KjyZWymCxuBxzErOtB6Y+7K7diiImdK3h+G
oCazFcO/kzYlDUdhwWmIDWcKB1Na10AeCjtKrcER1FR2dUEtV6WRwXqZ9iViu0srjt0rhCRY3pdM
HcjuANQsy6dGz9cw9Nh41EtDMP6bRcTEqbrwUqgPM9qADcmVj13iPicdT2aRDQpkMZkSmIKehIlM
li9rreFynBlZOdMgy3ofhq7uPhml8V67aRsVwqVos12x52YgtjKrnJNdjdpHECvkc2ZNQN/kQUgj
yqMp+ErVyAQsNGjtEXjQmxeuzAm869vkCWM2N0E19rvMsxjuEWUTZqkrXiQjxW2nkW+YSAF3O2f+
RimZO7cWqV4kKWndQtR7sx4Lc/JBacrNg8CCjQKKmbIZQh9f2NrRGC8GNsHqNBZx+8PoCNTwEnrZ
ObjQkDOoOnhEuXBieBo5zYnjst2Pe5khlfNhcNoRM8N52lZTdhqFO17QL7xWA/hRVZX97ZznziXf
YfUJvjim5QACiujB9BEVSn+a8rJ4SGuuHqTaUBWEZjW9r+3iL23gbl33Y/1oznoWjVRWdFEYJkWi
TKc1MXHk7RraZJ+7hif2iK/mVdFVPoJBqW2Ov7LvtoNS+hlNAexOJomRMNRbamoA5uCMxyjz4EhY
0VhoOpFJle3W+8kzrQuVd8MTmWHNZQ1MOcz8tLll1F2FBRwfruq01ZDHTsHGAtD7k2YGl2kSjyh9
jLMJ3u5xiXNE1QveOrR+H/7sJBENqlsDT8KgFT4bUaywPyxQLHMcmREEDLrahY2II0/Jw1nFPdxF
WlQzjf+e5eh8BbOJeNtnbotkmFq/2bQ2yqTQbJph05GKs81d+AsOYzVut8K8Rtk10Qyy+53MRjpE
CqzAgKOYkXPXTLt5Mdl9SPggknueSVXTS/1Q2T5jvcAoP8elAjOqStrw+nyZ9YZ2zU7t7ueZY5lL
qxZ1fqw/EBI6bLx5kv/BgPR9eA+djjydFWaGfYU80W8uu1Ykk2ZVswsAXR6o1HYF3memvfPfhNuQ
eEYQg4nTbHXJ2OZ3r3k8IfPxYpHD+iBR7kK4makuZ2cx9P/gClgNev8yBfzqwlm9VBjGDd0BQfPN
wBf785QTfYPmldGqt62lN5A0IIL4RdbcIaOAD5VrmBOkD0biOnL/B/HGv3GrfHd08TFCoQTbBa9w
tWa6q2r+D9a6qQUkUbtBRja2BnQwpiVro95CxWCnnlXtfM0LmmfEFLk862Np3OhLQ8fBbh3S9zh1
01MSNHpwNoaxd37zafwtkc1DTXko/hwE8qvg418pIefsnf5R/TX85U/tP+tVwdJ//6H1t/nnv/Xf
I2LkV/rLf2392o/sin+S3/z6F353fnm/4C0hXATsk8NXi+36X84v0nRxdqH3MHik9dVm8Q/jl/mL
y/e/ugtXvyPL7J8KHO8XA6HoSrAg+4PWB2vum+DmLwU4q/3hX8+7w/LlH3J1KAj8btjP1hX+h+cN
EHNCrl961rqp+8n8o8IL7PuSsC2eq0jPhH3jGJRHEeP+mIkC87L6Mqvy/M2hLJuPxdBP1d9ag7/9
TtAa0BYhQmINfjN6ClG1qA3L8zLPzb0oNeelwU4RRC5tutcAAeVjgMrimQg3WOZ/vf6++7jWjwOT
OVYkiw3N+Q4IINwcuJCXnyuAGbsk4D4wCSoqzcz0m2E20re//3LIrFb0LBwU3Cl//vQtodDZlPnZ
54zwNmnaiXcyZ6tXaAAM7jzhffz1633br3/9tv/4et/MMBYJ8CRE5mfDREHuA+g5kn2o7/2c//3r
V1r3qe/P1QqyxQyHrZzN9M/vjMyBpsZXcNbKajhDwafzl87y+q9f5M+b9W8PCkZkGLweYTve9xch
tDagWs7OjL/r/Ux7+6trs44s3L48mvHQvo2ti5CzdM3/8O5WUdr/9+5WV6bDqzpQov787npCK6oq
Sc8IK30SEivbwps1JXf+4vh35HnKS5JvZUhImHYX53X7947D3994wGGIwd1hnXxbIQEDycLRef2i
1rdNl017ZLzd318LxmpWXXFRtuN/PwoLxx9yck3PSFGd91GfNaY5S36r6GWtbejh5q+/zG+e6l/f
1HqFoKnCy4Fh/nb0mhj2GQUmZxKlV1ZYoz3XmZnd1LoV3/qmpl6ILO3381oh6rji1smjDcWKXNp5
99e/yr9ZJizH9Q+PMAzDb1+vBEG0ejPOAwdsODRwSVCFAWLFVPIfPuN/80qIzVYikQUQgT3nzw/S
iJmyErF3koQ8PdPbyY9Ky9IdtqHu8Nfv6dfF8O2ZBSGKme//UXceS3IzW35/F+1xAyaRABZaqGxX
O7INTXODYNPAAwlvdvNsejH9sqq+GXaTwdZVhCKkmIj5LqurYNKePOdvLIdQDQeRl7cqalYy2PHX
iZlYjwCt2i+eyvxnFWRLfzl6kfzogSBX656q2tcQwBtlvlSNbzBX/zBzBPsNb4pPLDvfq6ad8N0t
lbSubdWTY3fJnq2xQBA3ALjUtjCX5Wa2ouLjgnTzochF+wYb+A/rO4JaJoIQnnTZWnV//LLdFdCX
vAF/+SoCcaXV63bU7TwKXHOz49wdHf79RofR6kik+wC5ss2+vB8kCxR9A/taWLL2cWTIXOALHqUy
jide/3kcnOm6wZ38U2L41oURls6nBp/L1d8f40+N/utTvBplLPSh1yv7upk64AekgPDYC521kdry
znRb865M52E/U5LadyAA3xh5f9gKhIWSo0R5nVXkKAbzS5vLMouTEShTR8HzMqPUc2ENOMq/8Y5/
mElk9QF4onbLhqqFcn/t2W5sQlMp69ogR7kNQRTvu7gwKYmU3eXfW9P6062g6SO1QYTmEo69vBWn
7sFw0c7BTDWVa1isXoOtT9ztDGegCBXGUXMzU246JPYM/1K02TWwgxqLjMKtHz2Qorcu/NLbKR/x
BbXdBrOOvz+insuv5jqceXQLgX07HJ1eDTu/BGIh3OnaIvd5PTZIgXKmzd/bycjRMIqn+8VrIlB/
nnprwOsrv7wz6WoIFTCVCZ+s4/nml84O4s4YakNeGXOSvQvzBG+LRPRbOch2b2Ift4496qrMQmOd
lsl8xzMUh1La1c6TTRmulOmPb0QJf1j5wJejos5JFRw8olkv+8uZ+rHyffdqaKp8F85ZfxMVSfCQ
FAriLLKT9w2pwwuc9iAoWKO1w6Fz+Pj3DvnD5mZxiIXSRTzL6e71STmNazCKJdlkJ2lvKmvxrvEH
Cm/dtuGI7nrlPdZOYj/hwHQ5CTBuRemU72UFOeeNB/l98B5bQgvxOI6LjeHLxkh7EgxWL67Cok2/
h9JVm8idDhZp3E0/zLlazzhI4QoNTM8h5/tTUSH5LBrIIFbsLIfYlHJVDqK5RaJPvDWz/jB60HY5
npSgFvymfGSh40kDOkCak8iAqBS7m36exQFKc39TF1+BmuZbgqwSU2nEG2dW3DWYluoqrLq4XlXO
MHNQ+8+j3PvTyP1VPuLID381oBHXAJPLpklCwHvVXpHoAJLN5lVHnhoe4CTy9wvORBvVEXtESuX3
M+TPNVmyrzGe1NQpq+AQDuSSYzwYnDcikz+NZR7H5WRINxJ/vtIDUGObJiQCrqI5g22MOqq1aqCs
rvqpgSFXdeoR+kN1Pw0AsoUqbw2HvebvTfL74mKx7CGm4aI9Iu2jk8UvU7wHF+O1o31lDp23S5Ic
oJ/VU1fpoDk/9bNsDqPVPiF0JN7YSF4lR3SEyJ25JwQUzDc5o70cu+B9ezP3rKu0bOsLYXTJHrKT
t/Pc3LzLYVR9sSa/+QH5lgU5M5MQPav8gNS+WNk0z6Yogu6NteX3tgD3QTughozfBCLOL58I3dsJ
Jl56lVTV8tUEw3ewqclXK4ArAnvgToLl8QjxLmSIsfHf++H3fdVFwVKvJjQFqbFXQ8GALpY5QXrl
Wyq970bKnCUe4M9/v8kfNjvuAiOC1JtPu7+OmNykU3a9xFd1ORk/lnp+yNT8vQG+vB5Az/GKntjl
jIh9CngEx4FJQABXDrq5sUNKHkfnp6qDh7OCeRxt//5wf2h9dhsTOT4ISSRFXo2HPFRAn3g2Gsi+
mCokUAoRJLtwQp/ZLz2AuyjbrJM+fGM11y37ck1Ad4UQlsGIWDmCmi97PesgvGCseOljxJqDRPab
jkLBUJZb6uoq2eDlAOjQHqPprYPfcUC9vrWvgxzCePbY16+M652Tm0N85dVWcEmmpFgXcFDBEVof
2yob1p3E17FYprsIfMHVODbuzjXmdmdAawDX3GTvm7rQ8qBh9+CJ+l0AqOZusdzmpqiHYQ2/8Ftj
9o/9mDqXuGuCLVQ1xqgNnkaTE9xZlXmNg8tbOnS/h+XIDpFHRpCQaIWV9mWDerhq9kkPWLvWUyVv
KP0tcejsGxf/6K1jL9Hd30fO73NH39Bn6HAWAbz9qgcZNrpGJC8nD1RJ1Pv1Lsvq8o299g9vxQRF
qwzWmz7svLqJmaRqMVL3sjCs8D3kEAxV6jKiWKNLrytY88bD39/q972dsgfSr5K5qpdm/fdfVmY4
6w0BSHMJQQV3KvDqwIYsBA/c0n7j1TgtvZoDpKuIfskc0m+84GtfFjB6/ZTmcoskseh2deTa1bqN
zPKTWcq5XCN+5KqVDIvlk02hGsQNg8/eeqMzlAeJwOSNDWU2RvCkdS7MMVvsixbIJpiiqY77bS/n
9J01tgkCK6Uv97lHCflQtDMmttVS/DAms60fZmFnCxVmXIjQc8idj+DVsmuci4JvbQ3AfANWU321
JuF1QMwkTArhx+64ha2Rf2tU7xXUiWMKXfAk01tFdwEyjbs22NnQYkCZToW7DcQCbx2qev6ti+zl
urDqsd2UYA8Bw1QgPNh7YViuRnQL3nvm4mcrqRw8esew+Vnny3SVVR41cMRGcSKGo5D/bBWW6dRF
Z4nYeZrec1g1f7blZN9B4oI0HKvGG9cR9ZDnstNsNyNbFrXyyGR9TStpIzxtmOEXgcMRlWnQks4m
pG54VWYigwWRt/7K84TxSD7AjvchLuto7yZlO10tqajGdSNsKwHSDN4E3lDQo3oQpjReBXqjU311
SHuIXjaQjB8N56APHYSTEJKvROu1VnAwtiABOwvpxjmVO9hYn+y+L7FvtDpco9MYjAOMrhBytI1H
Ku7yXeohJyEbfKWKHi93JzabSxMa3eemzLpxg/WzxpIWJT+p2gU1GDOZAQlbXaSwsPed8aoysF7a
9CR+W/D1+bCsqUrXSF9I1XOGKuNxhcN7AFIbmhCoIMcfL1qknYoVHoYxqG4nKaq1S53kXdEMAMPh
pSSUgI3Efi9Qd433DWArKtTNsKysea6jtbQTQr5MNTxPjc4esjMygjKNio8FLCHI8mrbt3G5jykW
fgPKnQjgmh2jqnWSCdRDXg4fmQZIqk6mi2xO4AKp3zqNmA9O6xRPxFa2AtJSh8+IVuguKVEax7t+
hhxke81HFsVpWkfz5DwWpRV/jlv4H9usnZzvsmS/XSGGIwCwUU3ahF2V9JtimRE3Y1hC7gwheGeM
ztl9GE1hPGF6zO17aJjpWkmYg7lf564uEYc4I3ZDnV1EiDkml6jhVrB7UMdJV0bbL8sq7DzDw5g0
m78pBEvqVV3k6E9YUWXtE1yJQeV7C5V5nCGSYBNVi4LWgkmUu8KMT/RXIk3QQolwdawRKKrqco9Y
EnXyuXHHfB02BTFTMQYpkB6IzDkaV0Xfb+oZwWE6AEYgxKZseIaZ7qFRIrz4i7e41DStme1wF8BW
uRajuYDCSfCAAfOWfmQg9wCryih/p4gLAQdWhcUHfiyunTwY681YulF9sCocvCYou4D0kYTxt8ts
gIYGRNJcVeDt63VFJw9bJLDCZ3TIUkVt0PSzTdRgL7sBn2d0F3aluqfQ99PunddF47072XaOnVgC
cNKhISEOOX74sVRIHq/rrKq1kANF400uEhYanN0QfWlqiDwbQEKTv0qUbwL8S4Y+OzSFWTnAd6RX
bNkqg29Kgza3+YJdwjZQXuHDClQGoKa6GmeKxRZx/5Ky5ohQ+c8R9CJCIfLj3xYvsy8Ls/YfnVSg
RYAyH0jEKsNldY+8vd1sm1oCLssy8OiAgFX7IGXiNZu8IVew6iw/dciYlazQOboJxLaQMTDqTez+
A9VrGA6YhpeAe5AoMVe9Vc63S2EsHxwfSPU6QtvmIkqrxedoNxo/YW6483pEAcdaSXcy7oAyQFCQ
M9H2Op1ZeKkrt8MNZEpQKrWqqjuJKXOy8qZg/GSi9PME99W+oaVcjIdjP/1ABwz3UeiZD3aSI9Pi
o9o1r4uoNKst9oEi3foyDepV6ExtsJoCKy53dpR4D4jrIt+B6lsP0ctJ7WvsGpanoCcEWwGUORp4
ByBR0IwAIAzA00TmJhlruRoGfyk2QMh9ZIrHEBESH2apkwJ9X8+8obrAIzh+sIWjPrXJYj8PZjV9
m7yil1sZG8UHrw9ZghCI/WhIMd4CSfSdVYSikdzivAxbE4wlzs5LjkDTxsSyL9sBWjLvzNhVkK7z
gJ4JcHVAs1kJPFGTqLWAlDBj31c+YLxV1+XjRQLa+5MtBusHWdnwfX4UKJOIi9xXoRsig7EsHiU2
Yu3rPKXnNkKzJveE9wieDePCLilPQmgmmmijSZR4waqLVNp4lE1Tfi77TdK1yKkNDMpqo/omqy5b
1x0/B2MrXfA1WvjBJCn0uT7KQTCv+u4ArwCZCAiFxuOstSOMunfifT4ClFnlR3kJGxD8h+woOhHX
oXxnHqUo+qMsRTqBSVzLwvP7deEDTV0JrWJB0ELuPj2KW4yzwartHkUvcFjWAhgYEP+YqN6USB2x
42pCC3IZXgNi8YCmRnmJXdT1YGlhjWSkvvLDlUN/YbHX9Cukz8r+cuocO1vjnl3VawEB810jqgQE
rhOxpDuZcr4IwM31hmBoAbBWOjAQM9BTTxl8ucOIt9qwqh1EYrQMt3Ff5jC9V7NtZzBCy25eT/EU
9Ds/F6hkN8JqEElxiv6eg/eSQopxcpR9UJH/1ko0UXbCa4b2Zpzd2TlEeSAvSvBJUGgkcSkLWu5+
i5cwukW8Q30bkwZs5lD22Z0oPOO5Qh1hIKtSClhQhsKeuesDEkGWyGHFznFds+AE6YMju+m2YJWn
sEW8zqYA6TIGpBWhNbbUuXlpNgDUL8MQtbZPRQXfGzZpHPSHcFRlvYKOCDthdEND3FisP8SEMweL
98BJsaxxjLxC0MoMQpx0JoRZhnWblrmzzVQHM9IGFMGEzVOIQTFuHqC8YXp+BPVNTDHUiSKfRmVq
C/e/+dzWVhriU+lF6a7xZPwpMRv5XYYjlMwSpFtBHiexv4veG+8AKTY+6lA5bCvhNvJuCD2LFbBA
bw3ATmEiUl7SgusQDawSEYmR7RxCiALB7UUWAZHvuJ9jqjbXcyT9h2WJoIeQfX10rFi4B6PUbs8c
vwIPHmeokq3fTYO7jnAIuOrMtEk24DqcT1CC5h9uM3Zq04GhfpzaeHoMkLUDUIvrCDgjO0REyzNV
+C6mhDPugqLvwvvabSKAyS7+zERYboiaj4P8AGJ3voIs4aWBtdOB9Y1BrACfLi313gO/887DY+NL
YdQd+PJF3KDQ0W4VTvbxnlieNWUcWz9dCce0b41gBKYN4BEBpoxPvthQlaZNPJn+BKSucG9cYJ6P
i2sW9SE1Rasu6nEu7nK38vYsMkm5TxEbX/CtxtIZB7hYwP2qRPgjjM3iXkEf2ypR1j0MWGS7NyZy
VePaYfmE1JAYBSCsFE18TH88FWB03BnxTuSjZW21+e5CiNsHP622Vj5Y/7bINkU10H1zUHTWDQL7
drRTgUDKtsQhA1gDsCksrSG2PwAnzT8AqQzbXaah3+vBaLunAS/jBmCfVxdXfhjNy7rpEnjNZEjd
7+lcpV+7ZCoSssf0CfBTv30m0A3MddCOUbnr5o7sz6Ac+iSffdxTg054nyucEcTKkEvxaNaFS5g2
EKtv3YGc9BbYWPRJJaN1Qw15AdA/ZR8FGheXft7HEDhR8boPUAcb1qC/+72cMm9Ea2GpCX/mYd6D
iCrCC2doH0HwB3vHaAprnWQEW3unsY1tSejlIFBWcELwYGZcqMT1r9lvEWJfJbhhIzSE9AaxUApz
D4Utd6ju1dIMj6WIQKhzkF6QNB+z7rkQ1fA05+V8j5JCDNcu6NJSo2archPUZScvWF5Rrmtn6H/r
BeP5K2oxobEKyDnT+7NqrFU6iel7k3cMh1i0080S8TJb1bbDk4P9AzZmVmR/R1MRwZdxctRO1TMG
gIHThQ8Gaob5OoLUfUtZOv+JrKWJETkExs+V7Q7x1kis1F5HeDm7l2B7cWs11DyNF42X+fjc23WL
B0fdBM3aV3UGiyqfajKKwdSBRVYQYdZG7wLBixGCuAaz1TOihtDNdhCs0N1a8hA4ap1GP0hqecOa
vVd2m7wzJsST017sPQiGP3NrsA+uM4fkvliPnnRl4jaGJJAc6IVxy/peRtvYtqePQcPUbvO2eOdH
eR+tm0WgEe/4Rv4QRpx9Lzwk0OKNEwzyZsnQil4T+7XaIHEW6xjW1XPctCYqbshZyE0Qg+pYISng
wpi18h43HTgMK2kXxvveFksHVZTzzIbjzfhzyRrMjRogmjn2QvE4kaMIvCcUIK2beazb+3YAZYZp
d0fe387wg4C3EuCXyCKxU23nWaiYIlazUhJQ9HqJeuMzoKUZHmJN1Xs3OmbxM/NK47FOfXg8S+9B
z5zh63ElN090EGohUx+4Eaw1BwWvHBF3YrUtNgT9sDMKt7x0IU3Gu8btiZiLKplbzkgetAAZw/6E
Txq7A/BSF56UrKYlWHdQ278IuynbLVkXlbGtGNW7qIkCaK21D+c0NRt1u7DGG6sJQSrELCdjfuq0
DOo67ya/2qGe6D/CiWyaHYzP6MMxVfNvYen+94By/88aR5YduLey+1V3CnmpXzJWv4lV/c//+Pla
qer4i7PXKRbdrkAGPNBJJf4n+bKzRrrt/gsexLGCBwyUcgy3OUPlHI8/4V4RCJ/iAFlw/vSPWJUj
/oVsq0muw4czZkKh+3ewcq8zXgh7o3gV6MtRXDX9V0nK0MscdDAaorRp9lg6khSG+jOHZ4ct1EBg
nc9+aZ0/FJ9eJxBpB7J50GGphFGu819VF7xIZGqY1Y9xbvQNPWh19bMxmPz/YByB+Uagp99KIv52
U4osAKoQZBfUWPCqeplEzCY1iCofn5vGcernrh4640Hmc288QOpfmOhFJ/8PbmrrpLbJ4Z670lUv
b0o6Nu2b0eOmFbeLzUpmN9TRneymDBKR3Zj5ZHHrvzfvbx0K/MQPgFAyOIDfvC5kZT4koRiqFtxo
ny6EaEl/VrBd6+cQ5gcVo7/f72W5AmQT1DcN50SHGsNc8C8vXzLqhsz2xbI2/cKrnzkLgF9H2lN3
J3w+3bR53yUm7CD+BVXK9fK3x9TLl9YD2MP/NwB0qJ/giFT9NUfcGFTXpoTFFxJe7KNIeuxarNhM
7g/kEI+8N0bxq9cmHATCaaFeroeUZbl6wP2Slc5JxjQe4jRrKP+kGsjvB4NRbIl1hxmdoNRa0Jr1
EaHiP7E5yDrdmegSt8n+783/cmD7uNxgwIZbBqo6FE8o6L58Dmj5ZM7LLxYNv/YWD9YtRlq9w8Qi
L0kucjXpNO2/dU+WLBvsLz6m3JK59Bq3HqEpIGzy5DCMysF4cAopWDJ8BI9HilMBY30e0Fkyt3+/
7UvADwshZQA04+lepPoCSiovXxVp6Z5NekYX00hG4wE9zYwbmsSJdHJIGdV4gGIgSU6dhnvSKj0W
kHNJ+d7fn+VVswPkdVh4HY+hB2QZAPTLZyE7EWW4nTsrR7HaNetTG5DB4cGMweHYu01DQzIB/35f
3Z3/VSnD6kFii8EtgWi60qeq9PK+doLVVY3J4QrFFMl9zS5NeLnAXd6eVN7RceHXu3k2k8l1XIpY
YAMpK728WzFjuud10l6hy40vFWNpbHizvO0DWe8gCk/GA8LyHZ9V+OQ11q1V2Q1jPCWWNe8cPCLC
6LGKfEZJdBwrxOgU2EkPU1XhgnLO2nG47gKajDRDudSMmqJdSq5YGmbNf0wFice6HAYVQFbHr31U
I7RC9Aut6QbrF0qU124Z6Lv+c3PlTlzGTaSb9p8QbOiS6iLzg6UaL2yVFP7NnM7w7TdeAtPJW/ej
LPU4QeO+8/aVGZp4AxiqQ6B51fbIYVHVQGsayk3YWj6NHiBlxe1UHHZZe7CM1GwNjr4o8HOV3Ndr
bNzKxXsgHZUqpmDB3v+dhA0JgOu4jFF3eZwHBSQdlls/IBno56ZCplA2QcU17LzLuFsXtCEqt5nB
qVO+O39oT7Ye7k0fKeuzX0+5okzhKb5O+M/MC7kgrZbGY85nClwUwwM5kJDnrupeNzoWPx7dd5pF
5zc7jV8iar0hwSIyRvT+RpaBdnVe0s+Na8choxzhW+Hnap8je1R0+yI1UgTOF+no4WG3XuZRe2z7
mVbK7KV2hss0j1Gq/3i6D4x4p7qxixjlm00ohALma7goXoxXVD7iMbu2l5H87jo7LSptHdtyH3ho
LHab89A5t4ck7uWRXdGXvK912lEJqGrjYala1iUE6CKaAIZp2VPPHyHG0ksTUvQQvpQ19/EFfqdo
M65RRRpz5PhcCWkYueopxdM6UbPRfgyWwJ+fzpfKm1FfAzETva0MZHB56T4knT1cemVj09LnLgGP
CfUGVt1xpeoml8o1B0jSoD+CaVS0jksywXye+wFkxUaFiAtBazx9PXBUzzCenAIByn1ihgV3q/KF
bXaHetLM34yBuB9XYVIHnAZ72JbZjT+Oqe/D/CcFL3ZIVS7Q7s7fd7KCNWl36oTctXVzDoOlhwhC
fWQjDhEbSnajNSl0lEQQ+AxUw+Adui6qCxABRqriUqKuUiNWNH3IZFQ43qeAzIZvfKv9GZuBHebR
+LpuRY0Qu/M8B+FYuZeDGdpZ85Fs9Rz632eSUFb0MJIyLOYPrHVO1F46pdvMZAO7QM85By10y/7a
QCsfEiBaOnrKs6KlF88DueBArkOcrtezsq3QM9dGlW2AglVh2AjHBXFqOWpLRk5nhM4T/TTwwWWz
YZz/QlbQzW4GZTODqG7qJp6lSFhahoxsBkWeAjHI5mOcoCmFabdsCzHf1TGmhIxcUui6h+CcENmN
umfvQ28Zvf7qHI5AUel0V6bFxFA5Rbx+G0R1u5sIipR9aaG4E0V7H04YKnh9vCT9ssvspgLRapfK
Z2GCaKGH+GinFnHWbFb0WhfgEhiRbPFs3g98R7J0T2LKZX5bIjliU5dymFi3aErr/SGpJe+ckseJ
c4xfENRWN6FHBFzCKe00/ViTULvs2kzHQH7BmsvLbwEJUTvaomNlc70JDBA1AF+EUn7JGQ38toEo
xNWjmHH4gMyin98OJSiBYktRBseyXdqZUcgZnGQBmmGiUbVXXPRI0ZpIn3pZC5QzNdUUzPvaduFs
X3I617vqtNQgYHcqY1h4t4TatWOuhGocHkQhV6YLnlU0cRUgPvptKaraXCVMbf1NX0Vxj4lxCzt6
I9Ox57PQylz5xSWXydcdVOT4T2LOSRrvCtGg972JgCpClz5doukypLc2U9vXKEtYCkzlKsoKtwgu
BuxxFIR/HyuWclP4ouPytUF6lNN36pdjteGAHnXWpmyEgqBsNuh/ii15UFEYF7ExMkgvQmuueeJT
e5IV0L8ek7RBrC1wVT+8T5IRjsjqn5cnvWOgWDItZDVWzA3dyiU1DZo8avUin2djygUh85m1WCO8
H5YXjpym5hm6oz88jvhT+T9Tctjpc9v75IOC2lqaq7SOF+8iAb5bz7DOc6+nRFsz3HenYYBQusPa
kWYAXtExaSgEIE3QobmHCJzs6YPFZPSUGxKefKMtQDRGJGGbAZm0iQQGL+u0tSe/nLqAkT3od8gw
L6UfR0uxpL0jZ+dPCg2cPD6uppYeFIISOjMyjip9t6RNRhppES2ECXw44FtRufVtRt2pFTOzIHlD
HWcs43dDg3xGjqReNDNsDZkuuo0Wi7PBZirClssHJNp648IPUN4X20DGio7UE0Ff99TC2RzqwRaF
8CaSVVl3ZFzXg4e7gNhOc1qiaTt4yzyIzSwJVOZ9MRp6HGes+Jk4OGbassxTJKpD784aQQGBGeDs
1jFWTeWoW6i3FU9kmX3lT5/aPtQvPIckFihHUl3kw3MHyLLQb1Ihn4K+w8ou2uPcU+i2aOBJw8lr
k8rOd7ZCjQz185uf+s0g7OA2p79g+4OB8YrVJeqim8GoFplc4K/R+BYRNBUQUnzzpGf7qXWxTUCi
YdXkkeuHOwQH4wZ25mTzhakk1vrne+jS4P2LQuFxuoJShuy/alVe8GHi805fvBYMN3Om6VhESuSO
+UKa93pK6uoLDZfUI6Wc67Sypyl+PL0PRIIwsA/+cUVLp2GgncO2sfgVMqn6GlOc6x4ZErB6VGqp
4PKhxmjR50YbGd0hhbBPy1oSVYzma9TVLV+Egq1XRxEJvXf7wxSKD7JYBt/61tpz6cj3kZUkPBW0
B30bKQxZdhs0pYjQVvWcGGbztV28mHfCh9BEf4ppScEAr5YiY+WSkKjJHRZkWDFQds4LWIXaCSWr
aT72vCIlkVyOMLvjJxORFKPeqjzUf0J1ZqFxsQ2wMYSZR6lGFH/81oIL6wxmNyRg5igcg9q3+jqy
L3I0A9m6omDO2XWAZefsESivmkTMZYmiZ7JnAysJ15Mwgha0GwJGn7o7H1woxJdUtuhl+P9rnI9D
1EJTrUKjdlWPDtd84HxfcWlq8Oi/gg5OLS5dJVAQm/WSLHrHTNJWh9OuQOaAU5pj20jQOHVs+dFh
wDWojO9gIo72dEPjzjy1XyHjRGegWDXCyTRK4Bl75oZforiXp1mfXrVBA55iFS9YhIEmT7rRidZx
SiJTrJ2RoyEJ2wEADcWf3K5t5zpc/FA6SF8XQg4rJM+Hod+URmDw8/PuPRCRcE2Wa/07s4SXtj83
GTgzDi5IaUvTBJHII3V7i+o279PKuad+MKG+XM33lERqrmGFQ0d0QgJGR9HuNMd8GBHnEGadQqo6
H4lLLiHzWAg/SuTfrQYTmOOtM8qRznhpGGryspWPmA7LbU/GgLBPJIHL052fNbaQ7w7RqhNL5Wyq
GaCRDcjFRs8IAcVo7iEEUJXt1LrxAAqCxa9r/Y656JEzQr/VQvlkE6Y13uTbSlLB/EqFcswA6Yiw
M78Xp5DZmhv9AraDdPaNYWU6jGY5g3G/qoxAHy8QRcfB5ppYExDZRaof8rl2hc5yDKcHZ1HSy1On
Jv0AlMpJC7H+60up3KUYcuGf8m9oRBGahCnLysO5K1lPdY+OjuFH7iGYMhxo1mjW6AueTvhIZOnL
qnZUjEaWZp0QmJO2T5ddMzR9cxfNQaUDxmP+q0XCiN8Gx5RYZvZlZl/bZZcLNI1QMuBhZGrorqsa
qU+g4+mgdD7hEvI5TBmzCVoiu5zpww8Kd4kT+3lBjk7ETxN+jzxPNsV6LKnQ0wfYGks4fEC6KYOy
cZ0mI3bLnHzjFCHLZsXxF4Dz1j8F++ehmcwy4ALiNKTPx1SMM/TFwxTrJEJ/USE0c23YY93LK7+p
/AKs2ekcPVAknksqin5QgxemIAGt4buN7B8z6p+sSLCYenHo84T26U7Jwoq8LP9SpDT1aAuwNZ8P
Fb5w+iuoigVJBuRx0GdthP44AqAZHYAzowJpVD66MC0UPRbvpKcXk6Elo6qOmc5lAJHIzDDciGXU
wl7M9lESKbIi3leuNIaAJTzXixa1TH3vc2r01G/ilDJspKf/pGZbJxxKLzJ5Oh8CLpqzRmQuCNlO
y2QwwkO/15tIDRQmsw522kaC8pWIO35QcwpHMiWuGA3zFiFDfbo6D1rXKRN2h7FVLgqlQO4tW1Jh
ki2eLmRzBq45doPufgNdT93Tp9M+BjE+tz2vDfiG1BkSTT20H/OC6Bqk1o2Tz5L/nIfUOWLOTidJ
DJa9Kj0IGZEnROhM52rPg384RvvneV/IRbcUyve6HaKgG5Zux5FlQJalAD1If84lOLRoy66sp87c
L6p11jgdgSVD0ERfWM7wJYfLnsM3F2mP+XCsttDT2vck66v47vS98XgYst1QHzDOy5CZDfpHlLB1
ggvYEiIx2wxFX+51zjoOp5E0oKrM49i6msAJzV70NwPL0s07LE079ehY2o1Em511h7+dx5wUDZY/
d5z1xrC/NjoyCeDsDFZ/sHsdh0DUchJv4nB7E6tRIgDTNUU+qacFpzc60iW6p5nPzzu3sQPsASrF
0to3YZ758TUCLbFsVmVudH5w0GiTPt7lDqX/6MFFc9bIvpXzWLXhIWptb2je+xOSa45WqhBMfztB
ity6lVCFebLza56HsDrlV1oQp6zZZmubRLS9Ivz/XuETtXSbsvB0LvKcwjjPb3HKzgTsM7TVuQeD
GRhsgSNXELp34TGd/vdM4suUuQ+/AocSqSsFUFBgF77O7ckAzC3MAvLyx+NzeEohnlfAmbiATv37
La1XvCNicIhOZBQl1RAXOqPz6qY5ph8DOGWyJqesQ2UaLs0IyliPFh2q0ofJqWwwtfgpLA/9KRuA
tskSxRd+W9tagBFtIecn52kpjU2vMgwlnRUujxk7rezmlgHehqLlmn7r6n8ZDlszQ2ipWb3JTTUA
G4gJlRuiFGA6i+N/b8LBkv3azOYOyMZ0SoUFytD5VfLdFhdzTlvhqSpWcWLidoZXuB7dNkglW0La
Y8nBXRKd3elxQ+RukeXrcX/ODYGz1Oe07jRKzhkCM5pBBe9Cw0PEboU1od78UTLUM0tHj/zrlDZY
nFGXdRJI3HI/Ghobt15+DVqWotZb2OmzzCNxQSP0Q1P+FFmE8doKewz93OfYjZiPkhsHWiwKV1kl
l6ndnJPKMyA5bhXNDcK97/Au0QvM+ZlKmGP1cx45OgwoHUvHFefQckI4lyZLTjv/kNcWu865FIRv
ycTDIcWHgvVeYzCKbD/j2MlbxEmgN7bzEn6OGAqR6x8MIk4AgZJgQAbyEhKAqtvtdHo++l4vIOcl
lcjc5KH9Wuh+S0878fmaY04trNukbqkfV+CyoudijY8h0GorynMB1QWriADVW1T92g06DykoUzwP
dYoshBam3xaILM953gHOb4uikc6p2qfQD7xGDhC1dUkopp/xtDNnki9En8aX8yw/Tqz/C3X3/48E
aiht/Cen8bei+/+AyZsn0B6p1SNBefj+3/8b3z+V3LElR0zGgZiNg4Grc0r/WXL3/4X4EYw7ODLA
xqim8Kf/KrlT/Q70/+E5cPQe/6fkbvn/glmKvIDlowZN4U/8WxV3/+XSS8WOAg0yN8cirfAp6Lws
qyQRRndFllxWo1FH2WNjtkLcDObkZljYTbM9TsnGVyGGtZybwrJO91GwZEDm9esaxLvBaHTOLZku
86mYx8iBW1+A4mw33tA6UfG5ijq0cyF5JLNZr0xkkovmK+Uzy7wDPmhirlH0czLaX9wpqIfyKUYt
NsZsAGMboDJL7MbiA4CW0dvkJMWnB6ct3WIzFr07bKZldDWwEnDuirOZRkHZITPNyod4N1fm8kBN
J3OA9cTRrcw6lYC5zAocAKgysd2TYvseOX5eo4efmvGBzIehrrFpMTm/CiB4OESk/4u9M1muHEmz
87tojzY4Zmwx3InzGGRsYIxkEqNjcMf89PpuV7VULTPJrBcy00LLKmZkMHkJh//nP+c7rpHAETTK
EytWnEYDDQvj3dYaBgZR6vRwKX0SYe3XAtFR7d7Jtyavenc6CwdQ2sz+Il6u3qjgqDH25Xc84str
w5VVnxxjrMPHgYfcTIuRTlGYu4FnHpZx8tqTDLD41/jb6wOEMr4XRkCXJAZqZh4NI8z3ZOrQ72Aa
bv1p7UMwZkEjd9CMnRrEUWzOtYwE7+N8dGxNv4axcnhL2Berh+9nVDWCRaQHKnimFIO3me8X9OiZ
Oqlq7B3z0rjleg48RNtIWUL9qWsBcY5GDw0+tJTFZDKRtS0j72GYN/L5CWslofQltxxo6lcRo11f
MHL6+aNUfO2Q5eCJ0Q9rSh1weoqWX665HeQ913mKqEYWT8tBGiEA4ZqejJagR9aa7Wmv8RbT7CH2
MZYW52q0GEHQn6SwgZRanjnUh9pb/T0NO2DSkAiHkKz5hvZwAayt7wc30FSvTKtD0QHXifW0jJ4b
PAkZ7lvaNFjJ6IiahyHWMz7NeME+KOIQxeXNo5r2iVRK9dnXUPzjAgLDG6Vlq3VtKO4fd4OUBwVS
3QgaQQEmKLi6Rn6Z2TCUNUzgaHJ7nNu75XHDEU3dvo/BXDhns+jzH7/wqva4CZ9IAjKXY94iGENU
bjDVIdoWmoIEL9ho4SwyOpYS3XnGg2cAr4aZv0DLNLg+4N/qm+JjhSZipWMp6UoCmRFM5JAQQijj
WXR2MOWq/6oZp0UMXqGjhBg72aNgvGgx7OUTpdOtGbIFYO604hE9+bfAAUvtgZdfjZfeQitJbmCz
joMgGyiGrFw+Mz8vJ+RtWUB67Krc4fsqfLydO0SOL83f+TGv0vipCQ54kY3nEIu9bzWEibCf4TEc
AUtESsNEJePWVs9hdw2m1EHZARFBcPts1IAFLhz2cYkxupZ5ynwafhkrExjNxoU9HAxkQgeCaKeO
rtlmXepT6PPudtSbxXWr2zLmad1vWrSoryoYrJy0i8BVgP+Yn2++pGYB+PxSl5g907p1RD5gXnV4
iXp4C6bjDqslQ7zrx+CrCGYZXgy9y5nh3KQgu4kcnrUlJRunvVc6zSrzISNH3jwBPHShGALWa2US
hvOI6U5hN82+lnlB2osRcY2pjko7L4rvdeCU4MHaqWEBd0p2Jgk9GI3uA1VAxH4Tt1Gmfcqn3Kp/
adad7YmKCszGtGw323O5z0IeimzOyht/n7r6N7GYwN6iHvA/HNbC9psEBby5HrnODFrwzPPJ6c15
gd06wC5pdZL1Atms5SL5S64seubrqYh9zfmd4msw/Esfsul+Z/T3nCOFTwXlSiBAaKaxKODYorKA
S/UhF+bXpyDDiULGLKyXKTKywOnPq8UV7JdfWqN1uh69MkunwCjxLZI8CvJvloLXgoqFjFCF8D0b
HgR+a7UPCJpAdEssRX5c9bDjE3tBSYtMiuX6MwW9wRf+AwscKPTpl3l2d/pc4DA8sR2alkcGGPFV
7OTIEkq7a/oLZmIBBI2EVXwIKaAdbYx5VrxYS7NHhWFORVJMhKfuA5oKliMbzcnBLz6pgPowDzT3
4iz5i2dN4rUxrznB0UK+iAuaHZD+aBepYp+lOEF5y865L44+8OtsXUraGgyZJ47oKSkf8B1T+Nu6
/cAD2fUIZM5QP/WOVUh8xfvyNnecfYdwdYbyzAddhNG+zDxgZGrLjMkehjMVHfV8Le2AsyETgUfd
PmdNR76HEjWzh3eZ9eLTZVhtE9cdaLqrAKwYx3zgGcJs0AzqyCqYcph1rGnYoikk2yPYFgTTll4C
L58yI7TI/zXUfRdF1zwXhEzcxHVKSMYOna7HpeEFQgxD5fmpLahpOvt1J15dQRg5EQNd73dCO5MT
ibkP7OPVh/ojg4l8D2O9+M1vcwneWpdwuVuZF/nDNAtWGaUvs+oSLkN/txDqfcNI3NUkIpnG77cZ
KA5UdLYl4xWlKnRaFA4/cdMsm/CyS3U1NVAMfWROUxvnYFNg0M9tN3Ao6LHAG1/dJOqhZXg3ibhw
s48If88vFXPOyEvAET8TyG0ZlUaz2AlsSb2l7dSTwa9U7j821YyDv5e0SRz4sc6vUJ9yO3Hasn3B
fOb9LgaCJaheHgYCFB96Roq95ZPy115kKc0lNsDugi+nNTfBZ+bzmkyORVNUagdq/UMmoQ0OMPPs
J7H2k31hhA+6VHC38tIZdwPtCtx+1EMod17nicUh4FyGcFjpiQwHret0DEQWZBG1dHJ5Q/pUdHGK
Lvtr766hHbPU+etIgba4oZiobO/HGengrw57zY+TgVMGv3MtcGsa0JfQBjyXfitnGPvI5DoTxhWB
zxMEZLc/6usOJekrEMVxgdTcPGVkLowTreGlfwjmjvvf3npe9yBymxpN3SyrH3m6HQ7uaAw6yUr6
SXmSVY2C3q7XrckGZ1Z2DTEsdnMTScHAy7+ERPJP2lopdcpVZ/jnMXTqz97at/GBYjq/f7bkNqoX
ozA0gr3dqR/KjfYhdVorgyO/TJt5qZegbA69tFoe2lItXkpnBrx4aCNNdSmpkQi/ynalwmW0N9E9
7pVdW2lpGMr9wJigm0crMKvpxa24Q5dltJB6rTcjNWTPhaA4FmTYOrQljz3FpnmC6S4uBc+iSZcD
Qb4ZNr6+zVRR/eSGC2Gd2ie/OFqboPRknxWof2PoxvtembuNEQNzH5tgHw6+CNaNDFHY8Y8sNLaM
l4IEgs09nXrNExOhc8d7toCLT2ab9fFOQGdv6vqJO1YGpja3YchSKxmYZwrmbdqkNCDIeAZFQmVV
QJvV6nZWFtemh7N7DblDxxpn+BdZbhsYCbgJHCo5xWFcsSQFl7zmlju8feoBscvJoywT8xd3l209
lEXRsC/anOG332/q1R+w18cZU/IT/FdrTTovoxfaE5LwgyK6+Mm5OMBSJy8o08pnT5fRosEFy+bn
erBhs3wQ4TYnDqYr9II8iOFGbNOrH9q75/7Yz1JL2nwc9b5SbDrGa9mRtigaWVsH/FDlTxFyXzhM
dNZS5YWdLjgJFw9dsvuW+QfBaOnp98w26iDzdnvBKA+DmMSe/U2Voc8YlC9mH/uobmRPOnwTpHZL
3vK5ajoZF4W3n3I554qVijM3x9o0BMmPqVYfW8dtOTZJWunIUETuyMIPzjXpYv5dZRld213pTyqt
morLqmPMZOGaDrITxWSGUfxDAfu/MKj/P2uQn9pRbc9/81y2/zp9C9ya//txPepGPX21/2lev/6J
fwzsVvhvsKPoOrnyR4CemPZ/DOwiZJQP2b4i7QvcZhZf+ee8bgj/33zI707oO2wq8LEjJv6HR96i
0Jklmonr2/Gh+vzXPPKwBP+z7xIsBGZ1H6AtQBwGd8v+X3yXSzDmpqIyPHLVvtIWYytd/6GmiE2d
04iFRoBrq1PiZ65NnRTmHEruQ1cH0+PCAVGSqzE2kXQir6ia44dg3pXyeguF+5pnhxn+hZsW1N1N
t1w16/BijroJqHmb9fjmr8SUzvau8l/lJFZ98jhzs7twyZsvMmUMY+3MSjDiVAi+bFtywyGf+Ehb
mvOF1s9rLtP1R+lTrOgtFMqynKg/HVp0uZhk8g8lsiWAipK6Eait90Yelh/ZmonIF6PJ/Te0fxmt
2/wuddPi6ZqaRwVRPfaFGFPHXK/VNpvCNKiq4jHYuAlzmofQ6zfPMGI+NSJrpr/RJEVNzquFcveg
pEHUqBm6/Gla8+BGhqV73JEe7/0WGKXeK+D+1aT9VNBacS+WUc8x1zrv2xz0J9XTQOLNdoyyRYlH
nQOzj/yFC1Pn7G1KMom53ZmG9biPtQQeQ6/txXQnjoveI9Kq/az8I1qT49hvXt2+Lc5tseavYQ73
iuM/yPHLLEFKpCl4K6/79UgR8UoxPfyooP+Ed1jHbFZYhvbVdNHCc+Jlg4xgFyHJSE80R5n39Ztn
LwcDE1BBhZiOUK/FoUO/SAqvdQ8dp/EN2gj3zWs7384q5a0eB/FQZOKu7Oq30oZyMOKzCRNrLXPY
kSq7ITzsIKRks/xmqVgmhmr2kwC4C8yX4eTOW8irRSApOtJGfhMVfG8yNkn4PhBBWy/a59Oi9npn
cOvD4kzvD/k1xyIFQasrOb/rtZEy4LRvwdGHdLUe4JYMMa9u95I11G1U7KWhwlqILGXI36fvvXzd
eRdwi1trhCq/F2dtbz4ag33Xqt1IvDrcbsPBu3eH1r4xGZbwemwG45YCZ9hY+V1mLf1rW/nyHuJZ
9b07O8U+m57kuYEVcFzZN6Uk+oZ38BC0UbQkPocwKP6ChDEkererY9sCLRgxet8PnuAX0LBuFD+2
x5KMPrk0Yv+FsQ+XdqvLg5Lydq9lf2pz+m8darLMKF/6IkID4DJdWz0fAhu2KGDxF1XuBuhPbS3P
VKFfQcqK58FYaHCu8oE77vZm0StFyJZXuld1xZY0Qct2zRU3u0FnSGuJ3wvlVedR2jnY3BAZO8dt
GHe9VydL068PQbsWqV3YVWIaZGib0DzuuykfRsNtD/NQ2RjPjPBB5+1+36IYxlym9c1emjs9cLiI
vrvcAU11ZTNC0ihvBt7XB+HrD8GKOqXvNYg29sHX+8kYo1G85xAt15s8D8mIg6cYgwNlbeKSm3D8
GPq3/rzlzmubDYTKw0L5h2zK149xpxJwL7dUbgMfOVbI5newklTLKv7YqFrF785KyeeOwhitoqad
7DpGI7GVNfFnnLF5jN8EjgtWyuqcKY8gOUnAX4vHJXtYBM3i135TgXx46biqm776tub6T4nv7nHA
qYtM5Zax7uk0gCrS6fdVVvt2VCGHI3WQtTwZCzZKqtdqY5n+aFEX8/UBc8cugfUAjcWltdmhtdMV
p3A226/a2XKicU4YD5Xj3WXz3JhJ9e+9sEU5iGeGcBQLBD1P1SnznrhFzOG8wRSBvQcj71o8rTpH
SGJ/QE3FIrgkz9yZaMJZ5+KE7as/Wao/c5d/MPaJoAK/cCdK0xALpU0p1/be56yqkX88/o5bs5zT
MPMx6/WXyikOPSQy7JNWPDjbyWyK+5xELCpq8zLa40rvJSG/ZkhMmur56lEL8yCXjP/dYQNCnPS3
v5zyxWTApFjqc9gpOcrNg1DzsZst4tHq0FZ7jCaQ2nSTkA686SuCiE5zM0taGNfueI1BZrs67sVw
3qr+WOj2PiCm6CuAKzNFmLl9YHR9wIZCDwfNSmHBgUF59hX1L6gdvIohPetQTUGcO0QYcqk2MbJn
u1o5DqxTzauH4feW9QyJs+2RuiRmYtN55UgLRWQI7Ji8txj/FqtEF2nr1Y19YEpPtlxsAvu9neIl
f8Iy1qYURj9AIICFW73Usj6oRh2VUeFUIzJwcs3GuW8at/imZ3TfL2W9iCfB2ukM7ebKP8q8N6Qq
FaY1zai+7xcn3N4ce1fzbbR7G+3MHJ8HtZTy4IaNkY51jwaQQ3hwx/DHQlc9olWZ7OTELfstwDIc
Ih7Ft7RFZXgGt33CyrL8od9kJAxm0uM2KftcD0X24FFnnwy+jSXI7i4rXZIAE9CJLddzD2HlXDgI
cbwug4UtXRMoV3QSdfjX+/Ch82nrnYiIJrURdMnAgjTtMKCkS3B9dsf5O9u7O4G47Af19GenhUl1
4YO0YVRlS6gOudO9UD734hr0kXJdQdnxcuC+M41XjUeUFR8Vp+ahaDBIVMa9WM39rsFoElfN8oTJ
8xJS7YQTkOOjWfNf1YzlYJ3po9sQpzP9ZOb27QBhEQ9Dg+vHzgCOmPLXQvQ14d6wnMahbu+GdvO/
2Ae6F0bp9piNOPyiMFzLgz00DCDjJD4LZpDe49iGSJRPqY9GG0kUjh9shdYtrZ/ksIay/kAsNz4X
f7/j3YFtc6JsKspQaP5mNrywJ7TObHrblFNvoTcQVALL698ZPqo0NyeRuouJZDr5DVyfIvikzBsD
qZ+9QGsiEVNx3sF9o6VzI5uSdErnqFOdfESd6iKTguXK5lVU9vuvLKTGMFTNA8ArDGqu8XvcNaee
jaCk7Fs4JNWFwpjzvBifGA0PgTlMcRHoQ7EOTVxp+4kcnXUv4VzLqQRFaAnjaNAmnIaW8aN7amgw
VD3vZv08uWQWFsp5agGIoQGTNnXJWoQ1jl9eEsZOKVFmj3WUl/uxopzmVM903RRcTGmBpvPEViPJ
k8Hc3nQ5dBhcuHoRgcBqLuzPQMgfsCrWYZBVcNr6/sbz+zBe5PDLY76GhdMh7wKjjqZMqgOTrF0m
s2MO/DcVqr/rs7W5gHwRib8vr2TEGQal85UFYo3KQe/nmi0YS6whNmbxXOjggewP9r1sEBtEaV8/
at9Xh3osRModuEkGXDnHOqi779zaFQ2fZrG9CRNvbOyh7H+5muqmOWhsRK1cahrvDDoj13V86q4W
NLxJA01hq/lukWqJYNzYSbVb+5n+aP73tAy7cRJ1SJGrQWz1lGkWU/gI/D4t+UzNqGEHw87GG7YY
j2FBirYYQC5VbWc/tdpufjvY8W7RDIKHrKrV3eg6dOfQT3ife+v+iJt4t080Q+xLDPWxvYMWN/w2
V7yaEbfcM818E2+jdT4PhckvmgV/gLtAcGuAlGE/tPO77Ru1fWRvNRy4avuX1a8+KoknNLLELo56
dsQNu23nQ28DV5yGRCD+iuGwllKnaNyPe0Ghl7uuf9ZlEqeaFUj7yILA7Km/AszwLtbAqI79mPkc
2oa3XHaFfedozlV3jy1/u6GvwnA96tc2c85JYbS+PlZrt4tvsg36ZIRlsd7hODS9RHbBc+aUcjmF
tFfJxCEz9lYEmJ6xBLTiaw6H4r2xs32O0Rzd255utMWPnHlcjtLPc/VtG7XnRUtt8OFvyMhN2m4O
VEdzkqV313Vd295wVisqiiEgGQmlVoh7igwYbigs+leVZzTHMjI3MxuPCnCHebB8zWqno94o/NWu
Q6Cfob/xkRSrWo3nVVeqPzkCuUtjC0Fw5mH3MGqtuUaa36eytz4IGAvn1JNGMmLlZj6I36LVv9e1
D3TkS1mqpJ4RrWiK2nfrcYZXwOHKsqydGJ+YyKJh96op3cFu9DyweYFgA//kj0Pu55WONDWfWYoh
kw6zzCwQywGvaX/AJ3Xbbig7wJK2eph5zar5qwVagXaRTU5JaWUo+4tdIDyed4XAeZpLEkH4y8r1
UgMUwX6TccG2leS/y2ans6ttwIOCKTxRLf3ddtWVf2/tnJ/tUdR/GloPk2K35qfMGN1zsLXeYyED
M+6mvTzw+QDB9nUQZzMCLPtDFmjBahSPqzU3ryVFpHBR2PSKcwBCKqmL3YsqQ5tJ7RtvuLIerjKl
VQvvnNnap1jOT2zc8w+8NiBCtcyvslAfVRP0qTeB5GN1xTEFVQhT+fCM53vsYqcL7+tlZhHeBV+Z
1sEJ++87LVT45AzAX5PTiUeCfcVLZnovjeT7VL18o1gZQEM2xnSRXUKZo7SyxRhLJ1n6XhygE92I
Gmm5MuxXqtPjyunpmtbN++L1/WEr1zrdw0HEZuc8bZ39qVhaMRdkcRBaZmT03dGqx7/HzkvXbntf
lvB+2apf2URtYzRM64hiUL3zUX8C93ssaMVODGP4arrHbqzPbjv+VZndSXrb7U6H8Gmu9KdX8QGs
YSzHPcGghpy4UHbfg6sBLIbObrxbrfk8aPNQzOJhCtk9wyO8ZOHyN5s1L+phR9xbhn5xaLRFhpeP
ubM8g4e7E4NFGxc7jxjD5x0kmZvMtx7BRucs4Maf0EIKGepLna3brW2je3Yz1/duRay1uBhTn753
zccWBr+Zx5eTXWe0stjbVcNLsNzGntkfry/BtjzJ4afKZOR5ALwCXmW2nbIdP3D40ktmkjKiOrWY
Gnw47JezXTsHwI7HnQEjb4I/137S3cUIatmfV1JiS63a51boFf5ceQaH89kE1V8UE1s3wmwpj5bn
TeFu55BM6KbbUxZw71CzzHRy5iNotC8jA/9i7CYUKI+GxdlcnGizu5PiLdjn473fO/Maz9b+BXan
iOgN4vueZUxiwTlPq8WzjJdh8na82Zpv2eLfBBnrU5hXNiCjKob55luVxgG+txnZHOixJSraVczb
wDeSqhewlXbMFZGkVAAPyPPiV29t7T7pasar6qqncoZM6gf8lCmd88PyDIGcntMp3vn/697xWRM2
L72hTyMrnt5vwRRaLyZXd3PN76t6fV+HJXtrpmuwK0t8a7+3w/rNNueEheulmM0ze7FjuauTj79C
qYE9psYW5zdpvuj2aFrLzTxmJ5Vtl4A2vELXb2yjYi9oUuHk5zZsX6yg14g0Dem2MhGzU96S4L+M
vTjSuQcs0njLuqmN+6n8m95pJ62H3T6aznjJtjbNrfAZzIw+FRsP+DVLTR2Bk1IH5kY8+CCIsGbu
RvAwe8MDyskZkeaj0uV3xsWQ9uw+Cdir0eLuTLfmgrGGt/inKjb7Juyt9mQCl1QFJ0Y1tyKhxmdJ
KmWEj8vS9tFctXnUm9ojwNYhaQs7dsDgs8RYWYFmIwyoIrcQCPobsGMQfenWjmqzeWik+cLCOw0q
Ai2evgvK7BVL6mFfwvB5yguUCoMIDfaMeBUDykZ4lLNN5eHoXPbeuQg/j925Tp16NE5IOmAMMYdb
jvsy7vzeOn3Muy1PBmO42Qe6TGucuEeEjqfMni7IWczdaJInnDNMhkZK2JoYlGyPg+kfLKpSYGS5
f8DwfGgjvPiUk6Aw8aCUvojpPL236fTDR3ceco6rWo9R7vkXv6GfWWLQbvtzFYRpHjQnZzWNO0Pd
q264lctQR8vGTDey26M0I6nDMKaz97stMR8B2gM+FHCbwHmXbfO7ynuASvkv3dn8xuqj5pXdMTPS
1/PIeU26SiWLWyX+yD1e+rZxx9LwOcvCQ9N66UbNb++f1RC8mdaezLt8tviBYyAELsq01nJHF1xJ
rfrg+Wj55m6iDkKDi0AdURc5X7t1aVbiDjF8BQXwri1/VQujeNmAfRVXVKlr1KB3zeE0d9bfILFP
hGh/guvqYapLlpBewzMNsJCySdhe6/xa+jMpFr51zWrVbrzngrULvcFBinEKFdAcCRn6w/c8tJel
Xn7XVXEHSfcw0kzqNfsv1TefIqxjN7v2KfYeUkzbxZOxPAa5nWLbv9na4W7hzuFjcqdh8n3dWSrV
ovxVyfphJkTiTPoGCNp9CU3szpWcHTRgc4LV+HYI4afe5n5uynmoXXXfbhZtqzA1OPGbEQqYOHOR
eMeScMBbsUZT94mCdl6vFaIT+L86y9ltZ8stVhUzxqnL5dJgJFwn6y3PumSUuWSYGwFe1utdtU9+
xGb5JTAlqy2H4vXVPOhFb5EoTRnXtnsZ3VYchJXbx4oChEYAWXVnHVGIMAXU6cI75CJCkJUL5dDn
C+3MiNosqxXDVq8u5PT4sRRtESPo/Zn4CCh3X/zj4ukT98HPmvpsmh1U6jVDhn2nZdGmwydZNW9t
NoXLR8gYxVW2dLYQC/3eNKz0+LeWXeZhxvAHPsxTIHPq6F+kLmQjUiPoV3AxMawc2waZVrT1YQ+k
1ScW8dT9sIDDftZFsNlk3GAOAIfda4CPWeW87diUmS7opfBTZ/HEK1u1QsbzUAwFI1zXfyru6s2h
5ITVjFxL9t352TKD7x7dnxL47nO3z8vzAKCVZTYWUp5zbk9+BA6PMyIn2IOm2Ru7Tr1c9Z/EokQd
99i/OiapgKyalAvt9NViPA+L23/g9YbFzPIM85W1FdtHmOmZOVsXW3kgnYNRr8KeA17WCco3a828
GleYtqGl2ovvxfna7tmpHgY+xhD6Hr8RPZzB4YhR1tfnCm+5iPjY7RUyr56Q8EmIHEm6yd9W5YxP
S6D2B0GWuIhbwZ33H3CW/79m+2+O+D+t2eLi6/tfl3LXf/qfKzb7ukhjseq6BH//4W79B4ZK2P/m
+J5lmYK1k2Ve/8g/N2wWX3FhrQAt46sepv3/sWADT+UwsLF3svCyQjby/iuOWP4ojtf/CRrx6bm7
krFC/qXhlSjz71//F5oOyVP8DcK7TEY9GKyCRSaXszKKsD8HWSHioLYk7N0mGGX9aoeEVMrsSo/F
hVKgNQwwS9d6D19DkbvOCcmt9w6lxDZ3s0+YGm7A9w7Plr8z1ME6DsND5cDMBsS6G+OGq0KW/UGr
1mIaFVM4xjmsPc7IfK6o6M373GX2QE2BZhl7Ew+3W6lF6zP9rRxoFeqzkayeSVtsmWeOFTdDPXJO
O/iOiqBrH4uyV8dWXufc1TGPuuTGjHkf/iVHoIe3o91YkzB0CdmZ+f2qjNa8p7hFYKzluzJvW8+o
P/a5C+WphlHufQTYaoiv9nuCwRS2tzm0FsqTo9NwAyKi7nugpZQEZm8AjTfewdSkKe1yrXSF8Ys5
zrvOWxs3y0nu6n6oZWd8KOVd05I5VeiVRKfHs27z7qa/d5yG5tak1YiW3yyX9kOriqB4No2Nly5l
zaLtv9fSrf4eBsMkqxrMtUPptokC+gIYZXSfSSY77WePdWSj/regX9Bel29hBsJmCFTdn2Lwtx/u
UQ5ETAo2EFR5K3oPzkY1sM56qPqencnyoHHV30FA3qsHzFIkoA1tWQ+DLjPe04Qzi6TKW7G9BZ25
/F1Zou6fKOUuWGXk4+IHqZXn/etQhtlFGaypTGKWJ9OZy6d2X+rTsuEWcZkp1khXmmkGqqf9si1S
m6DqaTvAXVH6eYtnCU8eCHVB33F4h24RXomIi+QNeRUJdAYqkOgCskNekIS54QayTDOqVJl38TZa
wyaigGkco1i4s4tbI7YvIxEhv816fr65xAE8uU7jk3PorOAGAHchEoAaK5QOYcNR6GEsGTdgFGRz
5IQOmGhHKrB3+paKC37BARMUbIw5uQKJaYIL/Kk5+WBy2zPgavcdIZleVGPHD9Kt+jiPoK4iOfT+
DHTH6283FK17qOH6gGyFqsX4KO8nfHXtde1goF4zSx/mxt7AaGyVSjt3U6dVdPNTzgXooWKrnlj1
thr3xHamJyDawo9XbbWAJ9mWvAvDaE8Wgy4/q5ZHItWbxIMxTz0G60w1Lxbkah4hWpDO/WA5T6vl
91/Az73PjF8toto+RPAYTxPD7kbNHsszWPMbKMvO7qFUtkBTA5ZPRkRagCt9qYGC31ZTPf7yMrd4
XTduTIBA8FrP1pBpsM1WwVLxbaQqpFy/MUFW2V4Dime4lgYOcIOnaYl5Lodx/otTwbGnFNvK4IPx
ZdVua9zfcp34/YwWsw4b6xiqdg3E0TaHcfXTQiz5/tsSlkYJL7Rjji8hQx2FjDjwPTPuc6Oy9jRb
1d7Jcx2iD3U/vVrsueq5kmcgcBKNCMxdjIRSjx7IrY1wTwqulGIJlrumHcobbrjEbiJCRKscYCus
o3NgQWeiE6324hxIEFCdFq8+P/xoH836NctNvs07e9HusrzL7HqTiZ1AYcuI3L5ozCNVC4YlURec
fIi92crsSPs4D97gK4zovq3lLcWXE+a6fQ/HqfU+98bp6tcA4/F6mCDsKKi1Y6mgNum9TMO6UGSO
umVqp0dVEI7lal11mKzqRbItFCh/mXK9r2lwuR+adAuecAo4tPkxe3WdKTEwEkh1Q2rtF376SeE2
KF1zY7wgSq1xi/+oRGCuuKkjQCUbhQp1BFt3uNvdQV2C2gueC4K+hLd2L1WljY1hDYLJOIYTBnh/
XfSnbS9WLBVggMiw9ymZl0bSpTaHQcQ0LY6rDJv3YnP9h3zcWoLunRkiKaBn2WOOj47U4Bm9w3iY
iO3Hi7JQkb2Wwro+D85mv5TkCrbV/T1DOInHRRaJnJYdcoiWJ/Ae3W3IcQ7ZYNi311oBh4E+5Y6p
rFzqMYjoLREyunW0iJLD9t2s8EBKuTqWViHe3FqyFBhpn8jldOkn8wdygXj1e9w4bPLhRbSK3RPc
i/a9ofRC3qAkukdM9H8Q+gb1u4Dbiv2RVc7wnTW27u56jF0sFyqfDxzPDhtYC6xwXHe8bD9L6XH1
TVA4qJGNXMLkd6tqnPy7LnX15XqeZXx461TntxRkYLHMqsrIEh4QC18xvzKRBtA/x2EOTIjIu26f
Vn/rj6UyGa878hnkSfbVxOrpsLknbEhHaulQRxDhmQzuAHhpEBr1NbGFFfFY/Xf2zmQ3cizbsr+S
eHMG2DeFVxOj9TKZepfcJ4Qkd132ff9HNaiveD9Wi/KMVxKllMEHNUiggEQACfcIGsnL25yz99pq
RVl+Opb0wgklNAMJzUUDecFKSxvZYacfhQ5lKYriVO4GW4PLmiU0HH3Uc05bbGItt38YzSgvi05X
SWjl67xKgJhgGIjM67ocLcOtIkeUCw3bxRNw/u6A/S1/7HoKSG4TYCTxpG7IV5Soopue8B4qQ0BV
HvHS8e5R7bLMLMIR5/pzhe/GP3oRgpY1SfeFvUHiOJxxnlQPcCMMaxEK+n+DJfkvKOXFsAGUhlac
CbJpksv/V5ayfzel2uT5+tdKNQSneZ293URPf//3Jloz/6JSy+7UVqHiQf77b52aqv9FWhrUeuS3
mqbIBpavv31lCqnnZJqzmMvYxcnD/e9dtDoZ1XSFNGyS+H670f4g9XxGpEToRrTvFEBrKVCODIuf
/ZZIaUtDppR4yN3O1lGO0VfK4n0+NX2KHJFatS6C2zdP5hOS63tRHHDA6YqOpihcVcNMx9Hh7RXz
hD0gn4BwI8s+0+RsQ6r475Pcc/8/xC/q1jEROOm7pML30Me/r2EaBjtB0/mNKHxzMjDVsW5x1ws3
X4Y76psxlLwXbx9sg8VFv/jFnS4a87lc7HPX2X19ex9OJdwfZkFrysGzdZkX9P7+BvhOYII8VCvl
s19dxKx4vpmfsTdaCCEtdfmYUG1Nhpc/vS7YMEaZAVnUMi3dnp7Jm3sOmmbwMQkL9t0oRLxsI+E4
h6J4ZmorQxNwxPIrlYwb2zyRYzwNkbfHMN4jUFNmf53YdpMK0PsL11AcxDCQAJHpaH0w1qYLjV5n
3La3GQvhkgOJceIFfxi1XJJjKXFifFSoOWdjiEAt6iwNl6zy4anqexB6oV2ThiBdtrJ1R0qRc12x
hJ+won9yWYdrciLm4IlPfXZZuW8LKwP6NamVQmKuFPUpIg6bjVe0o0K31Jy93lnS89dv9sMHg8GU
AFCdnA5MoB9ebKHYUhENhKXFkg6XoVHq+H6IbQ4VX19nstHP3iMDiKw0E2Iqr3I2FZiCKLiqILLG
q8AJZsq6VyPaNulZN4gTD3LuZcW/SuUAR79lGyZz4mzIgKzgqFaooZta9SIYjz2NISJuvr6fj89t
uoiDQsHWqEQ4s/vJKdBlHBZCNyiDdYCpx606cuC+vsind2JQCdGm9ENj/tAStGRl02qhW/qZt0YA
kIMTyR81TKrLP7+SrkNDUBAnQ/ie3Q4FiFDlG2cY0OVl3p5YAC4f34kb+uypkWLHUqWrjINp4Xk7
jYAUsXU1z0Kchv6tZZSQDfMTl3jNMHw/0gwZqj3frsyrIYj4/TWkjjgluefNtBVF6MjTVKj6aM9I
Jb5Bw7gUIAsjOvWcQjXJibYl5QmAho18rZYtmrce7uCq94bsxA/75N75yHi8k70a7/bsd/Xoo0Yi
fSI3wvqDyTXx8Lhmtnf9x28SBynjUrWIpDbl2TSSSIAoKmGH7mhQE2fTW0k4Ewmb+foykzR+9kEb
LLBgxG3HpqwwX2lrOUdIx2bSpWjyVGI+Wos6vJU5CizlyJBWqpz9cqzM/M5JicN0ZgblQi2aah8Y
Mow8UQRbPeyNXUEHqbEa7aVuEB91seZD7Wvkn1//3OnhzgaFpmo2+aSTnp9Z4f2gMEG8x46OF28c
buL+p+UdSWG4GrS7ry/zuv5+uI5OkJKugFjns31/HcUZiavDb0LLjNJh3nb0jJP+aGdkebrsjNER
lZViWQhn+o7GTF9um0htVqUEanOQoF2sZNRsX/+qjysLW0OifKdNnw17cD4k8gn70uDeAWfm2uUg
LnunfYzqbWOgAe4kQowU6cQianzywKGAMwZl9pjOh0lYSlJWFUr+hW6tss5G+R3Q5c9OhcTPvyqT
TRCfkzqtnHh15xuiUJFUpQFh48IVli4cX/OWTadWJwKz56vX/CrTr3iz/Rkj0JAQH/l2QVwRKCng
9VIhPlNbrVhBEWxOvLH505tfb/rzN9fz8cELRHChS14saqmx+EYr5+tB8eklND4GC/8HKsLZSDUz
uUFXxyWc+GBivUpstLZ6cmqamMbW2w+CO9Exw/A9ULI3WF/e34kaRU1EM4YPwhDdodIQxxEn3H9v
Lb89ynJZPVYVWhDczjCp+8tKYdYake1UJ37IfAJ4/R1Q+K3pOyCOa3a7fTwolI8xrYvKx/pv0AvF
77DwcY7Wqtyu6A+dGDOvE/qHW2cjwizpyLQrZhO+bXQaNnQwBLrV9BuEOd5V0vTpgoI2MBxA3zew
Po3lEHk64ljijTRJXfeRfxkpAnFyeMRWsNWsK0Uxi1ssI8c/HgDEa9jM3xzP6MDMxhhFB85GesfP
87rqGUxttM6mhHWskb154ul/MtjeXWv6vt6MZ6K7MkPFOOkOBVYIWftJ9iB6v+zELc3XpNeX/OaW
Zk9cxtrqdyM790449kGkOV5+z+1M/WJwgmsKqSpqg+bRIoB1+fXD/GQa0qcoHYVVhlPK/F1TLKkN
ScOxCjkOSUppRrg97FOTnfLha2JZIRlF4TA03aY1e44sjnItApVtzSQQC5JkO3DsWwDsdoFLrMtQ
3GWd2Dpeum8bWr2Of2Ji+nAAZesOR2NqsgFLtYh4eP8mhZSU/WhT6O6F+GnVSNe1+IYKI1rmxL9Q
yvpWbtQl7aSFWnq7rx/yh1E0u/ZsxNZZ68gRTWG31J47eAvqpCkBsvH1VWZEMEud3+LsISuwTIuO
MoIL5H4FXXlrScFjTYkF7l6+N/FkRy3QvrjZaZakE/CX+kulajdf/4wPE9Z0s5YN3wdmkGbMDxjg
6itM2bzqOgovYf7usRyvJCW80WJv5WXJH0+QXG+aB2y2RzJVm9nDtS3C0bTewLNNY50pY4Pqdmky
phD696RPfn13nz7kKYjLYDijg3NmyRm+BHC1ErxLKKVbPw/2vtFeVWTipnpxpYTOeW6W+QLq6SGn
4bXIB1slxPbUHD3fGU2v2iLWiH/SKVPnOyPoDF3T1Urhjn6qN7d1pTJHjVJlXdD1xTqcak2X38S6
liFPjtvcuP76MXyYNjgI29TaKN5NoCdrti0lKRoEX82mEDzZgacsFihU/7CCMh22WYCmeA7Dphw4
W4GzkDxmtZeJtuvj74YBQzvHFVk716acPdTecGLj9+ktvbmc+n6C6ACMjL4ISzJBg2YxRsW+b5ub
rx/b9AW+W1lntzR7bLhIfYoNIxIjq0F616HOSq1VS+DlNCecuCHSreZaAFA+fIJU73mWVN3m34Zn
SDaNG3p2+MOQySGJV5ZGo0jlS4MBB0tRLIG0reiIeyun9rKbjKOnsaD1acAAHL18oIEMQsoEmRPm
ZM95jX/vCxsoeRAqKTCVoQ3DDHOlMd6oo9UfyVyUHoZUts60UR6jH2AtYb7Dp8guoFdTCQtIZqDw
HoZk3iiYerdRWZSXeKuSnLC8QL3w5LaM7hwFkyfTRjMeut65JgQdAZglWXdE6SRXnep39iGg82dv
zZbY2AXCIgxGKKOyq5L0CFdRKpOk4LHtv8md2rInGe3hQpeTBC2WZiBGVL2XgJX1ge5pfq5minUM
LWNqDNYo1KPoxTCqUd9VEREdi7xVlAG+ySgK+OuQgupSl6PVEAtB+wlDfID2BpbNxkuhJqEaiB4B
ZJbrAFP1PqX4261aQ/apfhIU/SDnDvZPyFAHTzUFRjo7H8t9WwfaZVSHa7yh/hkpqB5Otqhdx8TU
cAAtzXuZlPdyaxCaeJCVVL9yeqR2QzjemBGchQJx064b/UpFA2CvKyx+XhGm3k7Bd+d6auavEGT6
9VYCNNQ9EeIxJOTgZahyGx1VkxZYF2VbI0z2onwCaiXauuGVLpUBs92N8FL1zqj7qqMmFeTGEtWU
k+xQRI0ouXNg0zB0eXDJqs6kBhNtWfQLrZL9yy4Z9p0e1vi4mkVhy8UmySPrwczi6qWUa201tCVs
FaG6FhoMAhWLy6RHDc7QpIcY9y+2OdnpfCxoC9lPJVrxySY3hr0qd7DrY938mScDnTOTtnQUjgiO
A2gY1mjllavqQjsWiRpdKpBZr3hf9QUQJllBZzA+GTS6FzIvjX42yq9qoWPWRQGf7elxv2jwxNnO
2pfZVFjKJLQsoZ8sOsIg3LSQ9fuoGp8sLTC/h7GWHhTQyTCGph8YRPmuzcx8F2QWNkFTSDs1V19y
TS8NN+rIOIdZt8oF+kC63VIc3YU9UCczz3Y2jG9Ktvq15/9yhgrxITxL6QGixcWQ8Y6ZmRTanNrt
qGFNhjOU760cazZ/SdomAKX35bTiS+Q/nuX8VXSQjXoROEgGxywb3FdhPjoeZR0q7YXJUudW5qBs
u4TD/RT53herMZZvY61ARchnh4pWTHWvdooj7oMftK7JoQdySZJq8azJZQjzKc7PIdKOe/ZO0UXM
F/az6xt5dDW8hnuv/DHG4RmVOQXvVp0K58Eig77zkgv06HeJ8ZB7Kxwz3V3G8EivVIyu2cqmmb1O
QSpv/cpB3iNFaXTTSXRsFjKK+htasPqoxkvZbpamjzEi9r+PqvoIdo2NrCKXC2uyQvDq69uI2tYZ
3cH4DpQp+ukiNFcUyf0I9aTpFi2twEaCEC6Z6nMVSAieisrZwURTrJXAdCtHCvGR+oruPLakDiGK
Y/yy2uCM0It96ov1a1uyrviAIsCXttknq5beMq12iDYIjSFr2HX2TbRxvjSRLJBLTzZ9h9AD71DC
URYLxtiNG933tzp5L+no7PwE6Ybs0DRV1wOsA5j2pC0E61ZPXTyC96DNl3IIftkOYQvG9c8mERWC
GDQ+irmqdUwdfbPNm22oIVE1kOnKwNZbDK1uv2izrKu3bW5q97iFexrN1QPzGMQuAEJ7eRB7Trsl
x8zxxbRrOsg51t3Y+gZLtD2iRumXgpgCnDa4ddYKVbYnRe46dgHqhcS42OulPp7L0RRzEYT0/adE
ZOD4oqmeq7B4hkJ+Ncox5kWckRBqvKS4yPXaW7VSqKA1Te0bdJc240z3L8JmnCKVO8yiTekV131U
j7xvDcRANqjyparEsasPevRERLm3awfvJ0T/EKZda36TUyIrRs0/17HF1rg4UkN/CEEj5BByFsK2
L00t7VdWBZlsGItLI2oLXOl09XFKMr2mEkgHUfQF40k0jrIzQCIl+5I0h6uE2BnMWjBwUJIWOBss
1geyX+/rNFMncnYYr3CkdT0uES/dOK3YeD2fN4qf5kVPUBGQ9xEM/m1ap8OlJkf9RpIS6SBMZFZY
OhLrrE6R3CwHe4TxDTX9PNbVPZ+cOICXhrVV0syrKHj7ITyv2iY3SiFooenv5bY38z0dBR1SWOc9
Y2nqSbXHaLoZDeMyhkbDkR1NTxflCPuzYcO+FgFcv+TAsLQjnAig8OISWTvMFzVIJr8tZuS86rcB
oBkMNqVnUP9r7Mw12Xzch3Ga6XsZmLt+DURK+1UqOMFQamC6tayVXJrnmuyfUyPZIH9djYhmAUF6
xTFoj0FFTQ8RGP5XP8PfrZeV21F4wRtqFtflUDZ7bGSdgX8DpK/S2eGDLfwh3ld+j/hLNxDj+Ekf
LsrB6WM+aD5RKGJquSuNXSi08pvTR8Z+wqUskKOohWuDr3HOsKGObkGJYsFglkO3rrAGpgOlHAql
JqSwcesjMrq12ybjBvOivhtLkq7x8nI1t7LNdOXAndp6ogHw2SnPQtbS5wqJceVmSv7ATPVIFRrF
Y1KTSuUQwXIlVKlDXpcUxxjcuLWsPLCALvlk2lHSYvyRipj4SMKJOowiQ6Qih7LRiAyKh2S+l7Jz
pBzyMjO08E5C7tdh2A37beygesmoJIClkI0y2KqF1VT4qR1MKjgcfhRl3m164u0clhSjF0u1sqFp
dEqqoMUJnALJl5HdO8h9gG09VFZO1nEskSKttv2hVqUdkLcblE3Zj8Ay6k2sj6RnmcBleHpdB7ix
646JiTAEUjOgAtm518K6OM8tadunWUf0j28kGyuP8OdjF0K0nGUB+JFJDgQtD296MpLjPuZrOU3u
KiOk3VF0ubwk1ic8r5GUo9oQ4kEg80YqFtjMoUmxzevUDxeqAXppGI5pj51vawpt69u5K2kC0b3N
CeWy7uz64EV9+AyCPCWdwkEZg1cVype3sdrsTDHq4jrzATwOnNaXtY9LFaC5D0e/2+Eu0hRqjWKF
Yex7GTa7Lo1LfwXrLvHsW9h+1QWsgfuECO+FSLX1aOQVpUHs9V5JdVLSIzx0AtKEc4YPOILzBLiC
Oc07wlW1tvrYwkDzb1DQZXipGvaHhILJpI2ZybWmsMddRHxLi4w9MJyRWL8OCxUQgSnJe53UkzMb
td1DPPTXIlauNK+/R5G66ay4FtsYyY8X1ytEfGC7czR/j1E3au3KQ3+fYLZRwksNLzTz764EJHmJ
748wltCQPGdBbFz51CHtuq89u7zO2fiiEE2hy1VjfgsU/wyDb1IuM5K6gmCyaNX1Bm6VhRIyj15G
X96ARukf8twCfmAFVGuLWP/mG2G/NGT10cKxlCRjf0AgKPIV+BrUpFZzHoRqt8EIq22wm+G5i4Jv
GmT5ZRk14HNhWyy8FkoEVOgz4KbGhYhDdWMYBG/oLdvxagiOQpYPdamunBGJrmNV3U0BeGGJGhGO
nZRbS8yYj2bpo8DLrZfSMqkW1Lm4SBp7bwaQW2xzzekUmTJBW00mbeqQ/UBcaNmhU7R0i4a4XZu2
D0VIsVPWYbskM8SCBdkxDRB7iJPPTFwY+eAbMc1EanFukSdGLycqQozCxP05EQdcmO0s3Cq93/ZM
I1bdd/vS25i9ifxZqWGzZ1R8Zax21SLr5WQTaTWoDYtDyXMjAKp1ZL+4euF3P0qPnZARiCfAn5Nz
XGAx9Ktrx8l+pMXgr1ogucmhKEtS6gYZBAMJAdGuRFF4XmDlQv5U9xeoyMTSNsjZWocO4Auzkdto
GUSyoENGwXDheH67yhVzXUArRKjNfArDrywIGfPSFxWD7K4E6LsiTCHUWTYtv16FGrNq4pRUpoog
W6lRgrh3rMOVElRP6UDHs/aC+8iZkDYdO6qBGBjsMn6br+Oy0beqJaIlnQzOehmWu1R3gCVl0lH0
0UumNuUVIS0psJDOiS+Ai+vqtmYaxXXRdOxDFcxZqF1gbYolH076OLnIij3HZk+ctaOapweUxsOY
sbFH6jox/5xrx5s0GpwxRb9sFLuN4Y4jmt+iPi5JIreKtACRy5pZn0dJbdGnwvleLx04uxjMMSGZ
1wAtLW1Ny6VVlgCkCUlo48E/6+HXJ5cQZlPiNjA3d9tWT2xs6ODpl75lKqsmhgFyH5S6qrvC6PgB
oeTgHxZ0YHEVYiCvU9B+wpQ17x7bZRvg9vO7YqP4SoiErkHdSw47YdRhFEFqw50Q3w1Vi+ew64fh
jgI/ZrsiH5xfAvgmCSW6lR9adLeXVhWjpDVF871RDQ/34Dj4/SEP227P31SkH52wRbIJsbR/84l2
AjmYxb32FAS5c8mxI2NWhqKoXbAhsbpvfqOmK08EgB68QBrsb+DwUu/Cz1voNSInMRsVcWWKY6YN
srFkeiLSVAYPxpJUH0iYULZ92V13aTbupJQAFmjzv8iS610fHy+GzISDFpATo9T2SZTiO8/StmnO
qEfHKbEE+AKjyHA2AfuxetuPAd45rOwLNTdEtGLx9kxGo3Mc9Lo7pwn/2OEfTSWFqI20wH+rEFVU
LpjZoueuFOVdQObYAT8Q7F9aM0yDzRQWBlOwh3ClGV27yb1bybkJgnIfmBkH8ZBZZXRzzMusJGsW
vrz1jxluixB8hihuynCteXtqOeqBo7nYs5q2S6FzipU3YMaNiGMxpJm4XyWlRtqfPy4NABEBot5Y
qpSl5xN+YxqNvKzUwD54w2gX67RWVq2tjemSB33EmHqmBcYqlxFBlve69WMYofyUSrD2tCE7CqxY
8VVZqqa3DbHfYn4dGXfH2jeyK1C+QCYuuWD20KlKvu7aEN8d230xIghVzkfvvrSXxI26en8GbMpb
+qFBiS4sSZoL9ScKHpLbtYNO3luZHohzOPiFXJ/XnOpMe5FLPCUTHAmpTzgDcWEQJRDIm7Yf5V8V
bYNmERijR9oSIv/bmLOAEfHhoZ332vIM1412ralK8a1Ti7v8zIYvdLAaoJvUbfivg9YJOW9LtX5Q
NSgRmOvTaikSSMkq4SMFFgemc9OR1rmHLWAdy5F3EQAIWIAn8Jec2CFgs9nzpScVi7KZYi43a0K6
mWTTsZm8nFjn4CQpyqprU5PZPc7doA1cuWN3yBOyNMykOA2TneGMRbwKSnPS5ueBwwQnggJGjelf
DXKiSWu9zPz6PDGkva+qP4B798+WiKNlpkqwLEWn2b7LgORwY6XmYxohI99Cb8LbQkE+PdhRgD1B
6mMyc/jmyB1SM9RK8VAdRVR4FHQ0D8UPBAwevcJk0BSWflsP/VmEpRbsd5p/7yN5B7eyYwsHVKJb
ZYIRf4S5NyyKxr8tUJnlq87Sf1U6tAyruq8LTmFbwmt9i5KVby4t+pVHJU1hhLA2ryK+k1v2pOK6
dvI1BBxdrDzfM3aqQglq7GTtwh4qEKMxoEwsrkXS9re4JHQg6lXhBgpRnktQsStZ1Le9mebmE/h9
7xBGtkUFBFiKxsrsqqOhahBdKua7dO1j/pB2jSGdR1EFLs4v913WHls4ulTeHOxReX5sZH2VZrKy
HBq7ipZGPbaANBsJgA0ir07zCQOQjOhgaRp2klpMrvUxNc7zooQqw7bhEftC2LsDO23yahOVekKE
5I5iQg+VrY37izaFkT/awcg5zMpe4tiPw6vUHuUbx6MxBKFrRHYsx9J9hpX1QOaSnF5EqQzlz6l7
bwcmmRgfACVNIeE+LZtx3xqVfNDQWNkrz8sqyEa4rxdWLHD/tGxw1xHViwwvTJTe+pHT7Ubg5vcZ
VLT0UPlqJuEBiwt1JUw16i4GrxUgANTBGvZKLm7ZPkGBdaRurBd63+svpLgk3aqKOB+2khouGwqm
OydV62fyB7vbikX/ZyyXkbSJM2/yEBRU/3QQjcx69UUM3WeXynl9DKVaWUf8yoNXSLa8cpRQbL2x
tWrwHHWGeStGBLOzbVtZDbZC52EdVlZfpGvK1nliXOe1RWIy26XRYaVDxZ5zDv3eYUvnzCXhX8K6
olQWszvMIIEASAEnPvKfoGULbwUOuunR0PbznJKAkQb+Jbsn/Y5y+KWG/HsbJZp2BvvNuAC23SyV
RgMgEJEBuhd1HN+GLWOKioSSVUREtbbOyQzvwEotBgrwW+wiecf9R7BkQD4RHSy5kqx70JfbviPE
ZMG3P2z/rKHAwHsVM5lIx5BMWbNulKLqIzjrjsTeulwGFL4GZm/TufX6Ew2fecNpuhD9PFMxVdlG
bznrLap9AaO4pXNBQwHyXajmbqKE95Fv3nNc7Zb0oWq0Q4B1v77BeVfm9boGUnE61LIGmfR9V8ZH
C451GKFbm2DNkksRHZMhy09IHuY9y+kqZMArJgomg3/MHqOopRrOL4/R101XSxVXJGqxHi17nSZm
u6tx353oI85bwq9XnNqWFhEqqOtmza3ab8FgdLQR0wTG6RlBC67pGycuMm83TRehJwoGlpb7pAl+
//DYUxKzHUwqwWBHwZnz1spptYXFavb1W/rsQkSwwCKlKqRpzqy5nseqnqiTBkOneiwkbxNCtz5G
TVpcB154opv+ycUmdCztT0VBdTmXqoU9ecN2XHOxlnMhmw522FVGhqWmnXh+H2QLPECDlrJu4gHA
U2vNHqBshYNAXc7oe3AuUm9tlndesspZFtKSSjkoLmNnKqfG/Cc3yCTHLaJywhAwv8GgdISQPU5E
ceWnS78q5PserqebTokGXhZKJx7oJ98YWkh8DqbBcQLVz/th4lOeLeOBYeJEoMtYmqAH6Mrq6yHy
+UUw56uIDFVDniQwb5Q0hsxOoQv4xCxlip8rImOp+fpw4o198uiAFaPyQL8HyHhu3GhorpLMx6NL
7YukvU67n7p/Xcbfvr6X1w/nbR+XccFlmAUxojjYRGaaA9n0kigPewz/MU2yMPpGjvJjzELWmfFe
C8NL9DxrTYZ4TlgGdEcbGJh5UMmBpuh0p6Y8ZkIuB9fJnEurq/78a+RDRCtK59xCZTibW/waW1XD
foHKk5Js85RiPWGU6a5EoONqSIy2Xz+O6dW9fxrQpBFpWgxW5MvGbPbEXKhlas5XYlfhxhGDG9v2
MSwdTqEDLuB6PfjlUx3FD19f9uO71hFK25yLdGjSdBvfjyhQYYiSrZIPP082rBzLvvZdozKvvdo+
MXg/vZQ+Gev5Kh1cB+8v1aegbNupRpFQEI7oByE1IfO4ME+sQ9OX9v5JsiAgCmWhcwyFt/f+OimN
LqfKmUe1IgQXPQDIy+ksj2Sz4LnEfcfe+MQX80H5a7Fx0EDJINcBuMtE8P6a9sROlCxW9kbRtcXQ
K8STKng7g4YmuXwH+PV7lVVbQUejkDmpRtTrtPoaY3Rx4qd8uHsdagf6b7TvoBA+rCKtpFRDNAk+
jIC71a4yWOA0CRdayQEt3oKj+XoAfRi30/UMZgkcJBbbqNm4NehwyWUGdRcp7GV9Ni7I43GH+/oP
BVE8YHYp4M7RnDsa6PP3Dzg1KR2YnBhcCuEAZIzCctEsXeeGdMsmNHBttV1+fWMftjOzK6rvr+ik
GjQV2neuCRsrxlAQS3ROaD9IkDSTk6vk9JzejFqUg/qkBkKNywaR+X02glApFbWwWYHzrNkrpnfU
qmSZczqlMJKJrTo6a5FLax8r+ut9/hGb5DZL+N9/Tv/OcwYKiMS3+tX593//379RUJ86Cfz/taPy
5jGts39wv//1v/4x/OOy/K//nT4H+a+3FsvX/8JvjyVkEXrJU0IeaxWTs8PI+w0qMfkTRcObg+5c
Bvs/4Uj+6bHEYompSnH4AJnwkBTxR1XW1P7//A9J/ov9CJK+V/qJhdSOKeNPYCVzLwY7ejglfB3I
q5nFUdS9H6hUaXtoTA28SJ2Vsc53cjpCm+t0DT4z7vbIm2RRXR2OECNYSncWVVKiz4Fe7FukePEy
iazkDg4bjVvPEnj/aeL+GIpWItPXzqgiiFr9Per+pY9S5wm8G+8yLjd2fSBAFP6JK+z9r470bIhL
63tr0MmiBKUoQEkEFqQ6qsIroUVkBpAKd6VrnuLjd/fERQw94IX6nkZ2sQZ7uFL7bwTdh5NUgl0D
R3vp0Jl6trRlOX0I+CN9IcnNeGeB32BflivDPfIK/UbhSUoLgl+kZ9qv3S8Q1zml0b5fG43WPoXA
N84l4aEp81samGWZhgdiO9ZxO+G25BEaimuRtDMubDFWL0bk2S4+dONAo8+YurtQjt4M0Mvf08Bb
1+n7ucgmC82a5jy0Z3g/WaxnW6VadWzIxjwsgl0R9R/9BiU1XUudrjC8GEUp//l+/mhWOA+ey6zK
XuovJ4Z/O7s1K9i/nhw2TZD+evzH6rl5rLOSfKS308J0iPg9KxDpybidhLlM1rbFVuPvWcH4iz4V
5ynQRRoBnep0HPrbef3X69/mjyibK7Y1ubP+nhX475l47ZlLsCngYFbtP5kTtGlAvF1NZMwFuC1V
jD8Ov3C+rYvA5+RNOqBY8wtvJSH40DaitPpfUCSpasWSEntLTRmU25ySqbXomyLtN0mq1OV5nAur
WyYmPkoawt1Ii8kyfGsFPzV6cILCEG4vd3kKf0VqngMikx+Ngs7ImU7aT74YMV5Xy1E1pMnYpNu3
cjp4JugOihvrALrNgzSOabvomspzARBYOrG2So7QTvf7nZ5ranpoLEkrFgBjyn735m1+8iXNtkfw
r5mzDUzx094eze9sshT62Bu5YU/kAgR1aiB9U3AQ7cig8A9EsikbvJAGpNokE/dfX3l2dnu9siNr
pm2yyecNzyY8OE6wWWg7o9mfYJzU8tgm5udfX2Qe5YoqbRp0BiNzWg6wbL+fVoeuQOcBCo+GiSKm
9hoNhoDkzCsSiJB474ywStszq4aVeiW1cnsVQpAhHtKXmiZaVd0IEGjZk2ANd2JA65AtqlGUB12q
AtrYIdFmKO0EDe8mVukqJjR8rAUi1kZf+F2lI3Jia3anOO1EIixrUgBGens6NQ2Dhaapu9pY10Jr
lhadjJuIgv7PgbDtKeXScLQJ9WrF1w1iqu9lYfnHyPfVlzLrzWCZC3kY9/iZ5UdNtoiu9FU0jwvK
396yyJCiLIahyJ+csYp/5WlLs4g4Hq3YE3Ohh0sJ6k+4Ip5EDs9R1jngabOky9yqbFOxKkCCf6cZ
oyPbAzP1yzZb2roQvGx1FY0e2MiMKiqddxFD482GxpS3ehFXA5xLObt0ROxzYFOzNlzpuao8qCjE
PNeTGmIW8XJlv5JGHftt2xX9zZjWso5606HhW+H4lpZGqATOUsi5F51Fnhmwdo9xS+6iXdIuyPUM
Cc8oQ8rxjOJJN0Q8uKrjV9Xq67EzO8RMqwzHcAamSriQJWPbej92pDELwKv/zGw/2xtFKV21NARz
1mGkbR3BVGORFySryNn3zo964GfaMSEAZQlvM1+QKCm2rz/o/69B/zEdX/71GgTZpy5/Pb5deaZ/
4ffKo2t/YaQ3LL5v2AjsS1mTfu9HoYHoU61yOsxTY9ZYQv5eeRSbTSeR0WxE2ZVS0+Bf+ufKo6h/
YYijhjohJV5rqH+A/JjPccw5ymR91VUKYJO74v0ICgxpEsqD+8A8rq47gYSSBJVTZ8FZIWE6107/
myy2lI8w172/CmTfTK07trBTB+ahduJ+O+U07X2ERu3CAlp04ig4X01/H6Rxb2OXo/hmTLf9puzW
jxZ5x0yiUI9Y4JzeIms06Op9lJrhiUt9eILTmZ0PkcWbB/jBYTUMNRJACQhWQ/jEj4rwCth/uX/7
Zjx9sgrODTjTI6TeA80DuAbpYSrD6+0dKeYgfKXHPqFFTn6ZWh7lRLWTyhtyUwvXj7PsFyqN1l/o
jaqte8Vq1rFSpQ8VCeZrXRnjEzaVT54wY5fehMYDpn46GzjkZnSg1fg9IeeldqFanuRmVV09guI4
VWf/9FoUoVAdUVGgrv/+3kUaJUkaooOsADtc5EXX3OYWldTAYlt04pjzuqq/3YhND5pjIEARXDi2
MffsdUE5DKi6kEFWpAIopePdmoawVyRWZudGi6SONOZij7OPWb9UvInVrdRugLxygYzXnJpkHmc7
NWzPSCEb1nru1Wdfj4ZPxhyuRQYbJTMqD/PS9cCLBl6eEAGZSKhMNPS4uZo1fz6yAWrZrCxUfFU0
1+8fu5wSjOuDOJtCAgiftUb9NrJMDCxf38x8g8cDZwRNpySNHbBhzyYHYjDKLokE4VeQetbm2Agg
0cr/Ye9MkuNWli69l5rjGhCBJjBFNkxKbNWLExhJSej7LoBt1RJqY/VB72/EVBbT+Gr6j94zu/cy
EkCEh/vx4+eI5wpBwEtZzIYKYhDYHZ0Y8fH1pU+dKmXaCuCcAK2QuHj5iMKup7SPMAYykexYDdRd
7+BH5Nf70QutW0xCrQUNT6zFBxhvEKf9Fn1gBvfpFbhT9ZOedPX2t86u8wCWefce4f/lT4pUif9H
lhErCye8xxtIb+tOFWfiyYmIjK4F3R3QXVDs326FfwRIg+4HXDJoar1lFExBLJDzTXhX6M25zrK3
Oc/Pr7/rE3uW/boK5ayIOdfAy+cKmxwl9CRygqiFm8J7xKMWKObfeHuAK/Q0V/EIMuuXq1AfWN4S
+XYADc3cIfuC3nNlqP3bn4WikMwVqIlYcXQyMBEXFrKIDnKQ9XhnVXmyU83S3L6+yomwh6ElY1ku
+LtHK/PlsxgCRWdoXtR09GJguE2QatFj3k54t7z9gUDDUNFdB99poKzb5Y/tAN4Co7kvHPg1JOdK
Z+EWQ65zU6TrazkKrdRTpC5sOJ+i+eiBTI1xXm/2rNK5A3Fy8mC5ZDuJZHbVio8oRzPqIdXdGPtn
AuaJV7nKTQCzO4wEiuNQppw2RxU4cQJ7Qga2droCTtDobgT2JG9CfkihSPBoBoEprBj7Cgu8fJVA
c73mKscCoNrjvDxufVluYjPCS70U75puONf9O3GyfO4Cky4CnUx6cy9XdPxK9T0OdIGEPInrYdFt
Owkz6M27cZWEUMjIEK7peL9cRcDcXwT8p8ApR3moqP33Q1+0N9MwyDOH+NQ+Qa7JpsPIFQy48nKp
yC6mESNKG0a/G136kRKXhTlMFyt4c5XKwtgII8s/tUs07s3aNs8sf2qzONx7qwING9U9etIKUiPW
4oIYUuBfxsx4fu36bX+drzoPr7/UNXM5PhEooSB8RcObZP7o3JWQdGm8jXy6drrVYflhTkJ8flrG
j8L0SkVDdmbB9be/XNADs+J2kTQtTCDdl692KImQaoRjRodJ7lOQ5vcJANHu9cc6tYqik7fmJyt6
Il+uoiGwDWFYYncBg2nrdb3YV3noXb2+yt/fyeOvg9ZDzmEoXB2t4kATWKKI9goeEu5HRLb8Z+Y6
+x95uCwXZ5Za/9bxeyN2kXejRyIYQn/5RAKlWR6VCobc0DOh9Kp62MpE4tCCO7hz60/jADVXTZDp
C2eU3Q42K7IVVjOZPZ6EY/KwhPyVwPVXY+qpG22sbX3d/0pM/AD3emq8bpOCbImA6YTiO+OSEdC1
m/fjvvLb5HqG8JkxZjBOMsCiofnhx2UuN0lsoizucWQ1YhnC+RTOPY5yWTlkFX4HdpHv+yRxnkIX
Sr3kUrx1nDL9WtEAXcF2lJIDTNSH4bJrHSaJ4tIhp0dKuOz2Eb/4e8wUbLETZeJc+Z4R8YxuE2EU
ouJsy74GYpn8zlhgdIJzbAbp6GRr5oWtzvSIT2wp+uzA6jB7FGniuhn+uKFynXpJzHxBMHaOuC6G
+kExGXR55jP//ZVBUwg7gHGo0R1fE1kdVx2gPtK2Yza/TwE2DwplbZzZ8u7cjjqxFHQKl9F7fz2L
RxsqbRKasA7jJ4uG4ZW5mcucGq6k22Kc83OMqBN5LtbTEkIZJTgVw3HPt8wFdLmcCqr0au95GhyL
wRr0x+8YWIDxSnLG5Jbn4wtqtabPLIIS8w8Zd8kFgwbpfeP4/ZlX/Tu1PjpRvElU3xzuSKb1j4q6
oZZ2X5HjwusX+bu+drtuE0LWPhipX3qBWebqunHYbYF0Uk9tJjxSb7oRNVGchxfaW1HieNiXypJC
jCn48L7Ryjwnj/B3gF6bOCt0gzgWHK+jAF0phJihPmOaxzT1U9cArGW14fyi6hc/p9lyb7DkGX6+
fRuS/VOOgNj/3R/04jwx42pelbkdeVWkg70tzMQ6LJjSnpHgOfV8CkTBBJiCxHKs+5VZaUqBVTqB
E1PJmgorNbTh7rG7+zk76Y03VcuZG+hE1KaTQgcWQRxO8nEkRYHfKdJoxUuGqTl0tSNWvz4I0YPW
yZnS8tRa4E00VMgmoJYcZUYl0udkYZgWcA8Nl9ZkuBtnkvWV0cBgf/s3YwUB1QF0jrP2Mj4prjvc
FchZlt6aDl5hsjtySrf+LNnr5EOxF3Fv4PzQtX650rQUczqPFFL2bMp9xcXKTLWl0n1FdXpO5fRU
2KXvDcLFlOgaGl8uFtPldMqQgDQxwHjN9C8+NVTJT6+/vBOrIOZCQYU2IQn6caVjRbiUoSPgBHFj
FbdZm1UH6HgIH/wby/AcvrNSA4DMXz6Mb05pZ0xsB1TrFZbtQl6B3ZuHt69CWkJWAsvVMo/ppwQy
IDDafZhAdOO99sW8jRpfnDm4a+A5Cp+CetqGArbSHY5lM53JrBxE4fHjiCGAwnn9FVrDnZV4V6gG
vlEPjF0GwPmbh0ytS4vy6BylyzCHWrIYF4z8ZlUwhH0zni7aWLwd2mIpqneTUmNlZq21wR/3vLYN
5aaT6wQeguxX3aLVnlHDcf/6Nzrx9iRUWio0krn1JL1cxcHPtEoXihmVm95BGe1wiZyd/bFhmBxz
9EmcQUuPdbjWNwiE5qJ2vTZt4E+8XBB3dG/mbQE01SUS1zhQi6+OhVGdASJ9v9TW8gMBd+sjLb/K
DRAMGA8Tv+/i7Y8t1/PFvoQbfVybLtLVYUiKFzSYCh8a6Ow75gbEl55J+s0c9tOZo3DqNRM5UIzi
OPxNNSs4I2G+8NRRa0LEpAu/93Gm/dwv4RIQsI3715/vRGikJULLdhU8g5t5FITbUYOG/waKjW7Y
K3QLMA2M3B1Y27d/YyXgMxjSLhKxUrz8nkmKq6qHwWzQ4z/O0L7lbHx8AN/nwzi9GbtA6gq+PHK/
4nccfrkU/poG7rucabRX7jpZel+YF1quXaXPtWlWaOIopnBxrYwGZxUVOw72TiyQFQ5ZqRVjdset
8BF7lHmLLgFdGuYzi+2InsGBcS/v7ZEZjAuQSwLzQ844OvVtryemmoiZY6zVZ+6iMBB5vJzZHie2
I/rPXFnAJRSl6ujUg2n4ypDEFuVpxuON5RvddqZJrfhnF05vD9AAGARLEAQsiI5BjAa2ljkKYiZ2
UTidYo2zceIs2sypOe1q4JQz2+TEHUrhQhOKawHM4rhBtBpRrTWdwyROoz/kkZdfTEN87kSfWsVb
uSpEeuC048uNZCtnYJp9D/3iM63vYTelZ2uDk4sIkx4MOSLB8ijDKdbxriakDq3o0l+79eDctFD0
dm8/wsD+wKs8Dcp9R3sOg21kdBvlBDPV7IWduPY73UA8qCysN19f6uQDEQQl/U9auu5RtIjt3iU3
I6Ffajyeskj7DP8azhm8eP3Bx8eXLB5wh3YcIOvRLd22CvvTgR2AUmdyiFon2qnOq/ajXJZLZsAZ
ZzXqq9ac2ISVexYiObE62RvpAfcW8ePoGaPEmqPBHDnCRWZ+yesuekwGX9yWvgzfXEIwALMqFa+h
Hqmmoy9npgNcoM4hXRzVvEGYafwYVwMWVhKpmde/3N8hkaXov0Mjha/Js70MvlMjYiYtFyBrA7PF
DRKxJbzFxnlMDO31AaI7W4VY1doz3L955ZUIxjnjIuSdHiF1bbMsrqE6GSjlhGgfOOnHrHLUZ2pQ
hfBOJRM0BLxku8yCNs7ra/99j1IQkoDRp1mpqt7RU/tlDm+I6iLoE5Fs1sLsgKxldDmj63Vmqb+P
BiMlJCOSihCfjN8Ulz/yvRB1DaeywbQ8Y/DusnLqL8N+fPv9QnFBz4lW6W+jlPUz/7EKKCtzKxhb
UTPhye3MjsG4oHWOdXDiWSDk0CslKVhntY6OgKrimcBMOi5yoz+4Dbousmfi+s0fh61PFFkZzus1
9vJZHBenJKtWEsrbYu5kP/oMhaOI1HX2cvn6UuuF+DKiQLuD70u/xlsBiaOIMsdiKiaAcrhCTvmY
DyUwJFZBjzgmzbdIKOX7MRbWmy8yFqUrufKsuQSOCXFh5Pl51GpQziiMHvSMS2OJeMLT64924luR
ZsBJoVsDq9k7+lao+9kIOi3sCMrofbfM9pau0Lz9d1YhJFM+UfMdr1JXbmakPavASA53fDY4DEW+
nFnlxHFd6YmUZmtrlebMyx0BP9CIs17IgL7JguSIQIHOV8h/KDmdCb0nYDuiIRCsR0pDhu0fxd6J
ttk8A5QFuJ80ZQCZtNwZXjZ0wUq7v9TcAN+TyUZojgHj7TSJ4gelqu8Hjbbbi9yIMfd2ouV2wn1u
Pzmz/WaceI3WKK/BBiByHk+BtW4125p8OZD4Uh7syjP5Jcm5qPV3JskqnAcAH/qlvMyXbzxqwzDx
M84gwiTuV+l55TvY5SgT5mZcbLggkzOf+MR2RbAapHRdlGvh6BPPqvejuuET12ifXGO7sOzREprP
dFROrUIy9Ht+wqE/e5R4CaPvhyVxZcB4gfzMz/g2hMO5k3cCjF4DMeNkNLfBsI7FtzVbZnb6tY1R
1fY18/zupbuU9ceuRfYNraSo/Fpk+Ge3RVldI7+T/8AHeUCzbUy7a8eLizNR7sTxAWlYqWJgT0C8
Rzft3ConQ8ibj0lx+cEuvOSicpv+o90v4sylfmIpJhPB7tZwgEXM0WfEizMyMfCzgxTZiNsCacYr
BGm7PYJY7ZmDcGopYCi4KNAEKamOlpKVV/6rBwfVtnlCsq27mNOw2Y5jnqRnLvETx8FZ83TAQJIy
YI6Xx2GYjDmECQO6gZTJocE/9AZnT2y7R9fYo0l1rkN7Yp/SNAVoJeatZeHRF/NxyiN5KWxQ+dDZ
oWeVHFyEos7EuuM3yDuDd06/FGVv0iB59FQQn5vea1llRsvn0PRIfJgqSj6lufFWEiETz3CbVzoO
otKmON6C7kzfr8tyOt607TZGZqY73fX1mc9kHb+3dRmg4NV3g/kdSDgvvxO6QQvyaiyjMuzSC+ci
Q6VHJvl20XhJtd5u8THUYcY3gOG89+3w88pihk6+XW3KXr8a/367/JZ1lIoOEOfqGEEROZaZpkf3
1inzagPlW3DN9+qi8mW/fX2pvx8bMIiNKfiWgELq+EO6ZY8/M5QMJFzSd74bd+87gVrN21eh10Cn
9XeL/ff81B85pszzpkg4+kHTufrBcubua2OX3968CFsSFUZFQoZd1lHaMiNFUw+did6L7zEkn4kO
/n7y1rQFqM4iLjPy4oOSstjLfeLWU1/qiReWSdXsXPLa906JLOGZZ7GP48a6DiwEjH6gW1DirB/u
j1cG6b6Y6GrLwIXt/FxBaXwYCy9/WFyMooNFePWvvvb156wO/Uc5oSopkyqlLzalaC3H8NfGILSK
ssWizJvvCHhOczCn3HuXj9r0PmXFXGcIJNdeixBWYVxGS1VHBw8Dx7vBGj2Nuij9oEty4PKqLNOC
/rwe5fOcZ8ayY7oNr52xQhnUWGY5bEqOSgc4Zopupwvk+ratmJqr2JnwR2zcuP8u25A8r8j1EB3q
aWQWlTtEHfK2Mx67wUcNZRyL1N5o4SbOvjRz/Ouh5c9zdFChgbNnRVIa3Wp/yG7y2Zu/jLZVDZt+
lfpDV8fu0MUuUwbbipbZQIv5ivbStHOUPHVVFF+rfkBLcU5qZuzdJbku2kZ+MlVvPdaTQOfZyxuN
GG5uFcWFJnUJd8pBxo2EIHtAJ7LBFCrWtrVvfW35100aEvfiRFTpZZrFudi0ZHaIuarUrvdSad9A
qkigJW1YdVlse0SK1LZmGme8EPCtos9xM+l+07o1A0uRP+bvC4St023Zo3FP7B6qFBUso603rttM
j7VZW18kAzHjJotDvwmWsvQ/2Y52u8sYcdHnGF1dEmhfD2JDeGvvnTjP7uwRm2/UjXTxjbQFO1/0
hatwM7cOo4B9VnsNk9XtZKJ6mzfXwpD2F4EWFkbqjpt9Mfn/7PN+dA+dkaEo5mvVDHsk+sZ2O/oh
4T+F1owOcbFkJAYLPOwAWc+pQ+qzRpwoaYT7FKal+DKGSVsdomG1rkX0CK3nxnOaH2XUxuE11Kol
Q6zDkJ8iMzP1ThRp+NVr5jE8eAxTffDGQd0xUCIv03nwL5PYbhEkRipFwpsLmA2VD7MRul+A8Ds3
gIPKQL4he6QlwkWmtIBQDmw2Mh0RCoOXVuiLDmTjh4leMqM4xaTZ7EoljFEWrfG0jhN9wyHSrzcp
zuzDRkH5wBkYiaEPrTMu9bapyTjxZ26a4h3oWTQHrrXCY1S/mclM1Oh9GbsqtYKF//55HHVeXCCD
p69KX7VdgHBOekAbKEenUdiI5SOLZvlBqRr9o9e59zT1UHt2qTbDdi8xZ/+qARvKbTi51R3zlLba
5mbVMppvaRWWQV7WNqNYaT3EO9oVy1WrkkLfwqNwH+M2cfLt5JdOs+8zt+93Ve/CcLCbUrlXqVDp
dOt0rZSfnNxaEL5Uc8RhaFAJ3ZQ2o+Hb3PUn9FjdzCvv4Ul03+O1RXXB7EQiIOQ4Y/g9lZ1ZXCdL
PI2b0Wizb62tFDaeukFMt2yS+SvTRU2VB2WGbd5DsxgLCtGJrq7QMs2mQw31EPUxelnf23iJKzYH
87Sbvi/x7s4wyO6CDr/MbwPOkh8ihKt14PMuLkuZIh6KUJhK3tWIYi/b3oo8bNbr3MYs2iZ9hq+T
a5IvBkymrWqjRAWibHtIFMsYjldObBbWIU2G8qpq2qINxj7l4yEh/1AUrvmR+N891H1Bt0TJxkEj
aqxX/lJdf6/HufP3uEA1/k7GaCRRVrVZu4kYW75N5xRBPo2J9WqPR12BCFauv8RJFt2Ns5sgGt6L
ZQgiWtQ5uPcqXGtMrfMr96t9ZHv5o5XY0V0WNo7AHMdEjTnUOe8kMtPSD2bKg3xTh7Gtt82iqmhT
+JrZSBx15G1fNEJs+3xhIsyfRcm8VTL707aH7RshCN/hG7vTPSLwl+CiOVLui19On+Y2xFreGjKm
ThBytL809jgzW+j01kNo2dZDi7P7+G6wHC0fXRdLefNyDCWtzlr54fXM+cWCu2zFdwNx2pL4nwhv
A+Uzc7Ced7I78DT2ZiMxVd5jq+fysi1VoN3v5919gvd6B8kiG9SF6Khu0IT1/WyH9OJ80+JFh8Lh
SDqKhrLZ6F2jS/vGSML6U7J4KDTDhPOcd248jD/hcC3Nxkzk9DGbNWyNr0OZN/Fl07f25wIZgrrF
z86Uxa85amt0cGNneZdl47QEpR8yr7E2msSOo9ENm4F6vgxqC08pNE5NlWxGaWXvJPN9etOUQl06
vYFaXIkwxsO0EAWQkpzVkxFD3ef5NON7dij6AHllofcdYDeD1oUNtTepxvnR8Kv4MxrLPSYCUuXo
yXOgwMJzZt0RXKxTNnCRJ3gXgMR/WBK65t6ALeIWTn74Thpmhi2diWhwYEfp7O+wAa+fkmlAUlvB
xcH2xm6oPRZM7S+TXq0aNE3RAc7a8Qg0ixZhjH60X6AVrsPsopmy5L63kmnZcYW1TD2q2TmMfuN/
VGaGXVA3Y/aONl28OFsrImTsbELefa0TNI/ibKgRBa+kwdn3PWTuEWwy3qMHPxqo5DUDGmtp7N8v
4cgQJU7xzc2Q6/Zm6D073tjxEu5MiPD+pqk6946NvmAzX3LBP1syjkNUPlU2MmgKze+60xjZ3S6h
Nekl6IfQ+2XnjmHsB10r89aCF5vuOmZM7Aedu31+wbb2+ltzsBNih8UuvUa6MRXQ4N3Y/ZDYHbEv
cd1h3scJInbfOpHpGY1fY2gu0EKCU5V0i5NeG7mYrQ++PzniAo+UWFxS8lTDZcyoJ7L3cTI5OK93
0bQx/Hx6bOt+Gm7ndJAfME8JwxlruNhWB+RRR2sXeiFblYrYKb8PSIX+ej2J/KuMwNXVAxKh98X/
/DUXJZE5JJzPDDLMU7WLRYHThB1lt547RXevL7VWR3+ioWSra3NlLVrWWfHV1fvPbNWQFrwRuSDt
C82Ue8l1t24r2et272uMl8LhXRJ14hKLhWXXdUO5e339k48KaWG1C4UIecwhmDIzzuKio4xJ0BZp
ekd+bkKpsYBomzNtj78qJh6VbjwlPeJYioT25aPGGUr+s4KXXIU0gA3LnhHN7fUbIQpeqAJtMpn+
ob0C2e3lKoZrlqE3cXOJrsp2qUf2NQyYstS9eU5k58S3g8+54gXQmOg2HKEhi6nypV/g7+IrYwai
kLBjnSSZAxW78oZAluzTpY6vh9Sr3+FCo55f/3anXujvZg6UB0SbjtdvUsMrSeHglKuwuZjnEC1R
hzbq66uc2iHMvYBaMDsEBemovq+HYqGSmiD2tlW9s7WBgrdHYjFPof/mHQI4TzODDgRUqr9KxLa3
h6wtFdSOxE93C12Ba7dz1M/XH+jv17auwmADNxvo0vEIvuVZZDAgTugyQawWo2KuWaf9mdf2Ny6C
kpaJOTSsGKZwAdFfbsQkUbAPIpYxuny6pf72dqmzusvgBYXdRFerG91pZMzmUd+4hWXsqjnLMPKD
bHKpunEEaEZ21jP88kwzZD0CL2MOnfxVmoYUe6WDHh2RYm46uyKBxn3INR+j0TH2mCvY+yEkRVcM
qaHKO8TniCCnXrsFPWilCoHU2kf1f+jPQ8WVukY6tJ67AgOrScfyTDw7uQpDd7Tk6PUjKvfyrets
mHoipx0MZYFzUzF9NU19rmHxN8TAcOqqownayujZsRALF1qiIpf7AQK/H8S9NXxDONgMrC7z7qvC
0v96qP8Zgf9fK2z2/x6Bv3gsnpLHPyfg13//XxPweFj/AzHBXkFUBhpXxdH/HIE3LPcfdjajn3wl
/hn8nP+egZf/QHBcx6joegCOrqjof87Ay39+6x3CsCRPpRx8myCTeLkVV8opsYw4wv0uGcZRR/cd
9i7WTOlxL3QyYYZGrfJQFq1zL0GjcG5w0rCsb20r6f1P3uivMihd438yW2f6sdTITAeRqdJ3S62K
FV5R+VdE3YlVRp36l5gcyK9gA8K8kFC4tn6cLB/gX2TFxqQojN81CNEZVw2c4RTdwCH5PHD/PbTW
pEYEivXU75027JrrxIhNUIwij3CldhSCyyVyIG4W4uCpG6xO/ERVJUBABBCQeLXsAwUB2mKaAd8V
zIymosOCBISFSAqdHpuB0N65Pg5q2EwbrdzMw0hvYFY+npUoPrf9nj+JXU3dSKRg24ZwryozfO6W
HOr9JDJsvJbUjqNdVFpVuE3lsDajQQuAUWyUyt0ZVet95/YUgGE0Ado52WqqbTBJVm/6cUzpHmZ6
/FSbeJP2AzPGQdMsjhdUw2gj1W77cR+0iNxnQWE1et5afWOkl9KO551hrhWl7P3ia5b2yD1Ohd18
neqMsRjLb4xk52KKieVRmybWbqlFXm6lHDHNQafDu0mMBWNfBOOo4s0JN5rD7KWZ2MwTnbVNpNpM
H4wc7HMTjsDio72IH44V2xHAON6MW8TjZx1gi8FUD3BPam7meuLGRfNYTNQ/phdtmmwAXVfaWD71
sLZN60sn4gQ3njpjVH9cHFy9LdwOlqB1R7CUyRvyqxxt7X7vIbYZbbLaR4VaiMK+oW7s3lFmWznI
SKTHoIj9BXvAqhcUFjqj4kmM8D859P8T0P6X4jJ9LaA9/Z//Xb4IaPz7/yEmZf+zGqGudwqj2tIX
/xXP1D+MbBPKCErEJhIxYtZ/iEkh22GRY0DcoBWxKi//VzQz5D9Q0n8r7TIyB3WErvX/h6YHQ8lM
SZEDUiQI0uqje7Wzx7zwcy8ANK8+shvV9ViJ5gy9kV/7R2KC9AzQBy/AYkiKa5Wh15eXd19TrOMo
FCirhs7clCDQGIogEhy2b0oT/mMl4j/0UN4RTeOXK6kkbgrtQKpBGGsL14l4oGe9/ePb3v0ro/pT
r+3E46zyHavIF2UPV9HLRSJH4cdJNHMSrzlAuY1uu5nwh70QGPWZpX630f87qeOJ6JDCDlpBTPhC
XGEvFwslUsqRsw4+w3ILhgonLnwZga6BfLDE24Z4QMW4THTuLsfLbHjv2yoEUk0WubrbuEW5WVD6
EatrSNegaYdqEwq3LTixj6T88tEfElPusNYih00xEhJMKXXZbTZJ0V70poyeGyv0o53jACUERuXh
f+WEuBJEky6tG6OZ+IciatxfSbnQb8HPkjAuq9H5lSyJ4W34E3Z6PxcNC1uJYf2wDZ1EO7p8FR5D
0wQuCDvIV+/C1EOqGkmSdrrBfcHlbhv52xKTVHRZrGIcUevrvWePma98M4oQAzud+bm/yTJv/q47
c/wWd/bqe5+uhnNtPpL+ox2l+6D3ZIEeotNM+9Azu59lNhXhLjf1/ISYk/6qp6L4BbDkXDdVNqHO
j7HBB63VglVAJKKRB7djY+N3ifNNFZVdb5ayMp66AT2s0C6yz2HvtHig2CGWfGKwIhxefKaxvilc
XIW5teKi/1YosA/QSd50qbL6gcq9/CBa7FUD0U/pVWFYCoNz24PG1Hd+/63lRD6VXZI8cWqGx3j2
cdpIlwrYL0RPeFxh3O4RhYkFxySLL2MamGUEeVQU2BPJOeP27pvp+0qAdy4KsI9us8AS+x7JUt4I
2fn3+OONyJ8KiROjaMbsqxZqZo4u07dLPcUVs1Z99rEcWgSt0Faxv1ijNozAGubmKfH9Ht3tfPrS
ZEaogsSdk2dHZt3HjrHMfC9m/GLaDDcdXL7cHAPUJdJXytduBNc+R20srrX508QI4HkE+U03+JND
1TTHNroXkWiG7WBjpsmlrvADC8vUeoczEqYZfp8YV7nIQ3OTJWVtbXAVClE7KJzyvjfRmsEGspXh
dmhngYJZFSFJp7AlW+71AtZTFtb4kE1e/BS19LY+KDRTvw0umCu9iBg3P9IXXERmg6ojaAZzwk+0
x3ZtNzYZY95j34YtlnNW/dw1naTgSbzhG+PL1RAIb5LPmM2W04YuX74EbqibmP1XeWlgpkZ2Yyzm
Cpb0Lm2lXC/FB7RoY2zXbIYDfMrnKpAKwJe5ymx+GNOEvmUOj1MyvuhkOZE655TlrAg7KmzrH1bc
mYz2YMJCs2kwJhs99KH63JLJfc6I+P62Nd34x2DnE0VNF3vfC9m496KVlr2pcg+WMT8mA+1t/fbe
pC8q3kPRAAroMyurd7k22f9mTeW5rRdJU9C3C+d7B5f2WXVucTfXQ1ptZ6Rnm8DvIoPmUWp6q82F
LMRGumHcYqyqx28Lmmw9eYvZPWs20AeZim+VH/K1sn6Ybjq8zH6qERci9JHCbNowfsJYtI8C5y6L
qnLYqppRz4CeyWBsm1DbX1pCJo5esNkDZ5BTsyXgtMWl74blY4KBnhF0rgzZUdGMhVBUdRH0gVCW
NITjOmWYFblcmyxcztdV0fQ8pm3g9xEZxWf89vgXLDPF3JSYpottFMXy12KxVTS+l2ngV26H2XES
Gri45Gi27ZJ8pi5YnDzfCUrxDxEPkO3HDHstVaPu4La5yLZ2GDUeia49hfQZq1TvMf5yULGegRYu
Rlz9NO6lQk6BCynmPSSk6btVOrXeWEXCbyKdn2h2MAtLMMurDF1Xy8D+ywQY85PaVFs71xGdPQcX
Tto9ZgV7ymrrbZLE+L42mIMinUF89sJwO8rmEmuXVu5GyyupSCZt+oE1N85dOxYIR4VLmzzb7NYk
8MTgJ9s8VnmB68cgx01Fnl7gxevH3xGWRHRRl070E3q3A3LvpOOdnRcpTk0YQ4qNQgbp4+DaaL6D
0TbzbqVz2YesxEY0kLryk00iZxTKM2vsnkOUkWK0MAZZ4LFYE3w73FEOfhkJP0imMmm2tOrtr6WN
fSm9R2/cxsjC/hzCqoGGY2FkTartHqSaY/SCPIGbmr308mAsornM7FKBq1tufDW2MQOmMrTfz4OT
fzKz3H8yGqd9sJSmhY84YtRtp7aPrp1CdTe9NGuJvERUjbtKJY1kVCNOkm3R5slnw6vNp6lK9Afb
mtpiw+1uZBdoXSV3BbNc1caeRftcZ5P1NYpHSoJ+MsKUoqFJcYqljZwhHuQ1TyaxbZcPChfGQYTV
U0mj8b5qscyzi9a641rwbroaev7G0GIvDI9Bbf4+YrG4ZzNj5PZDe8jUpG7nyV33edRyyTSpU9ac
v7L7FHZF/MEvHD3vW+ZSfmQ0ZdyNVeeutfWwZ+Ha9YhfgW3V7TsjQSplE7mM2VHxrE2nVvRKb3or
bi97Nt9Tw9vo4REgbxOMErdPTyQuZnYRepOlv9rFWCWWdjF0FFqGeMYxvOM3H2kMe49J03S4by/j
dF3bbhvijCN6B7JyWlxy93YXBTV4SQMrXb6yN63HCiNZXK21xQWSDnOGmaI1sp2wxMzrQNVp/x37
QLzw5jkhAiTtiLNz6dv61rN7u7hiWnrhThEz5Iq68ZvvDpsv23tLld/PzJn8wsgS4yMuCvYRpy/a
YEubPIh+PR8pOp/u1jKjFo1yfHG/AsYlD27a4f+0ALkd7Dpy9oksQrxiWznB30D/IQ+YlOd2gCDt
fo6mDilN87esZj7b9F6LFlHOvQd3rMBPepXhnMgm/aBf1TnnVq5CEQZ0FiIR08u8U7iXfbYbMfnF
1iiaKO1LmmbZPXBfPr7vrKaBG9BEjn0vvFUkFBYK345+I7qSmMaiMUmEb55GqF25sSCMhjEjapT6
tzIl5eaqUmkKlb1Hv2VyL1sIHXAlvMqSu35Kxrs0EqK6wBFKGu/17McYqk4e7t+qiZYpQNWp/VQn
5J1Byn9CrzeDRNNPRRnvVKFaDBeEzqDFMMcfMDpOr7sdbL48bUD9hJ2wcLeYEZrvkK7ABRI9yiLZ
2NkQy1uZcuK4SAxxLzrRR3uGtueWbjh+O3e9cMmJOlwc6ZwuQl21temN+6R3U3ebRvQWbmIPCGY7
647EbtCWm98UCJY9tmnViMDhXsy3mSG9eIut9/ijFTagqYp7rWjcSJpesV1Qegtv/c0DzicNG2vE
7T5aaAXbuup+rKRnoAu3gmmURYZVIJNgc+FEXdtNm9ZHgmNjdK7bbXRPDKaTbV5OeQ4BusCLVNH1
x0P2ftG66677UaaImXWh9OkQm+MhH4t4negwauwm85HuD+PcrnzyJlyddmJp8dYOc1+gXt06aNLd
Jn0u9kj5iuWymMeMgxG73EBY/JUYuGMU0+6yweyLfQJL2SLkiNE+hEiCh/W2i/xy2Hh0rYotFpmD
+2jFpP9BGFKE/F/2zmQ5biRb06/SdveeBjjmXgZiDs6USFEbGKkB8wzH9PT9QVlVVwyxRFPt2qzK
apGWKREE4HA/5z//wLmshYX90laOgUAuQq4H1yFMPfMS6EfwewVZ9UkPcEXbTFqbaA/BUI7Vcxwn
Xn2zpJY5N5U04TZoVcgZTF1np99+dE//hSP+R1/ocf8ej7j4BpJT/oxH/PgLfwMS0vsL0xJbI/4F
1h7WZACYf3uMSgcj0UWQBdkY8yaUj/8CJIR0/7KQJtDtamDwLtqBnyAJ7S/kmKAIKDHY7uQfAqzu
0kD/1PMupGeJohQ4wrChLTpnDTbyZ7eGixQwx+77dZ2kWOoVDZ/Q4K5TQ2lXVd7c6WazMaceCEyT
3aYjV0Ez6s9AiIfA7vd1C2ZpaZHakVa+lY1GzoIMlV87Y+RnGPIqz7uNu26Veo9B/VwGOHFS6NVh
csSxmEwa+5EqH6aD2V31WvxhcuLuWrT11ukM+kvnq1sbX/pcajjiZNsg726aODtAlvkcmtgP45XU
rjKyAR/ILfdWSFnhZhkN34BNeCm9aRxQ8xT9cG0U0anuDIp2E/ZPFu9s0d7ALRoIu9LpE+v5UNCW
lL2k+jbTiHQj2l4O0m+WMX9mxrRJE3YE0nW2tei/16M9bDP4qnk4vyRpdm2n3Jaosuxo1t3acpLP
tu2pNYkmWycqvos5Kf2yVJ8a0lbVBFrgae0qsLwvVnyBSw/csodR1P3nRLOIsO3Y8JQ1Q8UbQpJ3
J37NHrCSoM+wEh8K/B4LNv2RnnM16PRVKTnDFWn2Pghx5Vv1/AmTIqg4o7nT4KRm2BetjTE6Ga1O
cqtqr4t4uDV7eW2Yrj/Lzm91aP0erVNeFk9zo2crrxqPpDA5fqcVl1YZFOyvTbwh9LvauCk5yGII
COtz8tsooXlJs13vNiMIyS1Bc5dGk18Jzzi2DaUwEsf7RiV3NAdERoZkbNrd0n8L54sYgxvh2MfR
cVvCtfnDbmYQGttN9U5kJupmz/AKeCStOPGtrBRM6hVU1D2SnauMAl43KnVTNMa9gEd3nxJYtSqC
kG0R6tlOqvlBmOHJTMv7upnrFCD7JabR8uES6d9FUElOF5vMW4S1fmtMwUMMUL4uDGJ/YbAbBzkN
R5UkM90ZRJA8IzFgalrLT6yRiJbQ3HHA3DRN8L3WjUtbVY9FWjRrMgUGqIwp8b+1vAAY30oqsK03
tdNWBBap5rV3CVS9n3DaXFudg+tug259UleTo4GiVOSJEXYpbjEwuTPjbt7WGa7nepnwe9XRp7Tk
GUkXAmAaYzLFWXaRquZTk3kfNZFdOmh0t1FNfk0Wy/HKLPJDNluKbMnkaVB6ug6aut9QfT2kCspi
LcurocL5T5hkioVZ/GIk6hJLCSJ7MRfdxIa2J/Y8M3v8kGKTCPIkFH5OfMIqNwddrjiQTyKpc/Ru
9rTjsMlx4CITGEk3InU3+zLocY7zVUMn3glr3SXqRHn10fbCfk29ss+xOG9wIVgj3eGvJeMXr0gv
+g4JE+mc2pY0CF/SZZHBuBKCtCs4gC9FL6FsxRCRFFOEnFqQa1l7+H3YteHo14XZJiKCGd7rpuID
ibpbgji3nvc5YWzBUki+hMNFrwwP17DmBkUwcEYCEcs0iYZV/QTPFO5BeG/IvtobqV5f2IJ6wvKq
fNPMQ7uVWhgd9Cg7QGHrP2dwtLcYYOmfBq+5t9R0MYUT7KGRyGyaJ+uq6jzLn0ar+FKilmXESoU7
5EZyAKmb/QmhzYhnGaWbV6wLp7w25vESKOcIKjHuOcnTY68XGxZCdTN44jRVlKCZ93V2+g9JMjxk
8GyaPCK0fRTfYrv3NhD4oDaFwXW4BOLO8mj206nFoBxy96R8206wYXep9uZS7Ntu4ZBaw7BjOJZf
ysnwHeEqPw5jPy+HfSn6m8hVVwlmaT6FebZXQwwkGg4nZbnHlgDYdeUV9n72tAuVi0+1TSEH1qV9
S1yKU9dl/6ogfr6khcyPGmbTK32EKjM344WWFcVO5cB5LdX/OmlHC8aYs5364h5Ds6e0uSsnY18M
ApOpRLGOzGzT9eGwmtNs+hBkh7ls2L9hkHcPky1bskfksYBPNqviGE0D42UAOXz3LXhbg2UOWxVL
TIiCnOBWfa6+aCnb54Tp12VqR9eiGvFCzQh11lQUbaqsG7cMj66H/FkSibq2SpX4TjrBCDftZxzb
vsZh1+4aPTJ8s7P2jafvo1Jsh05bk6Q8r6p2WKFWOQ7hTO5cDIcwfiAR0d5EfX5MRXqIgRxzC/Sg
Fy3vB+cnJmnfJoeRZR1mJztwg4O0i3o1hnPiQwf1077YFBpnTE1Gfed+bGxOAxWc7HT4CiHBx3MV
Eitc78CNLjH+/9a02Ucd6temNBtrGzUsptLK8q0djfoqjgB+4j5It1MXbL2iildtawDIjbXaR5EX
b41G9T4A0p3Za09jPG+RM0UExzXPqUZPUuhsAAN2dttWZOml53EC9fPwFDtBhRteq+u7uo3tlda5
LHQXivHUzNY2EWraFPRbe1ng/jDO86Nrq2xlDCClVkWPZgg5bqDjVfvRIqY2KsbkyAwweYkTzCbN
WcB1RYKGlH4MaL4D1DqRHasXLTLywzwN6b7VOqJn9RLcypTTg4Uy/GnyivxWgyMKgcRZN9a1RdK7
ZdXAaaPP/ntvCPMxL9L2Q6L1A3DuY1FZ3aEMYHpEHWBhOBDqXTKL3ArsRRkxdsAjQ/AZWxnSiytU
NKGGibpZR1sycI+jBj5U1N8GkLIL0GuCSoWF9GuynpPE2+HfYR1gsWj3ddg9ysnmQHPuAkftuqE3
Hs2wjH2rEZdGKIsVkG1xHPSu8I1a7/Ei5sjM6P0OcLu2kwAzTSOQ6/C6K5Jj5GkHNcoVxAq/lOSp
WUW9jwNr3Tjt2iHhIXVKDM1oueNwBZnxwYnriyCAz04eWV57q2CAbzwFOkKHPjb81q32U6p/yD0g
VEW84KpextHBOFx3htxF3fJRgjwvAoN0ghFb25sEp0AMDi40JTZjGJEyzRfhBddupO5DCYu+1JlR
jxywzWGItW1smh/bjGR7fSb/OxFrb0pWdjIRJYwOHdHGJov0Kz0l/TIYfCsjHdcmEs+U32Sb7Up5
UYDOxR7Oq6qnKw73pnUTFvGXTFYnRjjryla5348UTSFfg4Mfpgh3eaD2QVwdaVF3mdv61F5bZdtH
FJjuTvcaXnkhUtJXQmcdmPMdo5Mr5i/lKs1Juw/H+WOJsobfBFNgxhpqX6vhAd6FXJsTp1o32deq
4L4t7QWy+EnXONTaaf7eg8jEdZlsiYlZBUW7x9T0YMTympVN3QeahY/ICrr3diiZPuXmvm+Dy1g1
L017J7ThHjhnnbbBujLusR57Ijj6sSj1XdW5295rDrPILvJQHJxau6qtfE2GR7MuGZesx2H0VpUW
b6FOoFRupu9l6n6yMs4rNgjsD59Kp/mGrc7JGhRTrvKijbEwkWonYnOH0onZXLVLYVz0Q76J7eHY
m/3TXO/pWXdlHVLSIyTIvQsjvfLm4XM/yYs2vEDRGdrzbTl6J5VZvomExo2SVRM1FzYswzroU+zF
2c3KsTk1JgUONhaXxEY9I0lZpSMsDQBpCqeqeJG13NutWOOE1uHkQRZ6bWGCmXJfBT9m0uzvRcrC
pqQ2LybbWYPlXNZ1eV0azW0vgJCS8NJePGVT98Ya883c3BmtGFdaPvaEal5n8UKRr+WlhqSrA8TD
65kTpdYAGdl1Dh4TMaq1wM4e4zi7NKlWrVY/MQd+iM3oY1UQNT+HDOImHOkznZMrVjeQyZ/w3c7W
kJYhO0dqPynj2pm+9Ea0ZpQF6tZO68IFPhu9gyq8h86mgqk7dZwabTsyu9uRCX0LKfxjXX1yRvti
tL0vrCQA0i69k8D4K/CSYEVHEm6GaHgpotnbuFW6lZlpXhKJYOyKKt/Po7xKEu1msOdN3k5M81o7
WAVqgNzhfEMRFYMZTQ+xwKKhhqvscpaFy7LsvaeRginhPNMKhkSF48/jR8Oxd5WAfWF5McQWk+DT
uF8DTFzXI1nGUp1SDsJILEBPzzmgRusQzMEK4u5T3197WXUFO/7SEC4D0wDXXePTAg3BPMcLvSNh
U8nqo5pfUvs5scS32TjFwrrRsJMCGl22vVuU8Pt2VpdlrYzbpky+jmV8WWrWQ64zAbXMaZOCCg78
dlEgrqwh3hCTfpRmv0Gj9d3Ty9sxBHGuPsnE+RYZ7T5PilMYa+MVAhDieQLCDhi6tL1x5OSmZZuZ
/ZESSWT6Oh2Dbazjahg75AXZXwuGnD4yqYMoDdDizJE+XndkQ4ldLOdNWEf7pmk+p654bCrbTydm
FJYG4ugiYvAFR0OWDwcxhFdWQ106CzYbg14dTvig+0mUun5QDJBusJpIhx4AMKq+Y25A8gCDs7DQ
7lLhuhtHZzePnb5bO0i88Vx0maA6TGgy90NQRU9VnlJx9eoi1OVVVdeLDiUnVaoYjlVuE8EzWQ9m
Pk++SpFDGEby0lXmfSmMcoeK8zmSFJSGW9Y7ytOPfT85MHjqg8jhYCnRfOqD+ilPGShRxWOJwYjH
d5hE5nSufjOP2jEoS2c7K1etYtd+CYfyDv0KPH/EV02S1Pw0BtNT2V5LTV3OoX0FX5i5XaLbq7mp
+aJgyJM/b9jIwrx2ldbhE+oYa02wbb7HFXfYEYiBnzn58Dv4SdkW4irQb5XX6BVhN3p2UhyzVkt4
5HHwqOvhh6gmYJ0meVx+mrpO2YkXhx6xl00Ekh8zIhdWAN4bgIQr4F3DVKcsoIwXzFSzhNyjQd4V
0Jgi29sEeNKvMmvYeGX9zXD0m6yZl5GS7k9OkAGDhGm1bYaguHRiSUdRJ8bacWuxHklQIlgaaYKN
CvE+Rj6x4ZGO7A+HSeY0kiHVyliON11Aql5o98EF8HVLUmkl5MlURbGtcgKHEm8oFv6ZfpCYxqws
SAKfEYblB1vEyK7GL6Hg2yZUdTJZG6nzCYP+C0ztt14rj7aVf0cgszKm/HOEGGVfTmXKPp0MZJ7J
/nMeDw+o7Q7CtOnfQ+M4M7RE3AOzWzMuZM8yHwt5oj7NGBCN9roBZ06BkCthXtgWOxxJzB+UXmne
BqNd1vggogNHSw6tIQ71gMMPOZI7le7WKfT4Wc9GfTOimt55NNi7sAOIGSM1MFhpJu8wGFR+G4RW
md+4c7fS+PrYPYJTEqIXajHKwMnH9kPAYOo6+aCC6EUhpdVH/dQ7xZXJSnTb6JmMsavCER9iLJvW
epVugqTys6bYRkUTrlDdbKyFCRdMEG06juUEwsIqDdBiWYHaFCZTajSnjBVPYaNCVC/TFkXPuFYl
IpvSKk66blyh4vRzWRybIf5mIjxiDn30YmMPAn0y65fMDj6OLf77SNzQK26VK48OApleZX6rzGQV
9+3ngJFem+UvcACu6iw6ZdNT6Ci/LKZbw0S6OqWfRFFdVGm9X+bedmmh24qP5H7cMhf1DQZabSOi
NSOBC7NMbow8BU5SN2H/SAxdwPTaPiVg3TON6LpvqRXxbzF5nEOwmZMqpO3SbxTP2leBCVcm0ZYy
aT7O/VIdk52r29MGSnSyKugyWCKz2GbVlPqwmF7aXAd71K9qYW5Jp7zsNePZ7fJNa5hfO5ifql64
iWAecV5sdSb9TenSp1PzzUbl+qMb0Wao4ioeOOahP9ZbcwkvKJw1Wj4FHMj3B5LmKe+iTupb5tG7
coATCYGCgHi6vyn+4NXTaZY2OW0dHj5gsysz0feVpk5u7+0Lk60zwsdqjuNt3ODyZGce3Md0G1Tp
UTOD22aKv81Tfq+PQ7RW2vzdi4M7N4qfvaJBAXtMIfmsUCZtNY50xoh3GnKHiNi1O+G1DdVWhv61
Zg61CDuzitZAMYnoJZMNHbllGH1vCao8BNrgXRZehWtZB68Tr3h338TpDeZjHLkkjI2K/Hn3wQzn
j9JjV+5RW5+C2TkYYXQJ8uT5Io9sDh2DMZWjJ/FOahRQsmLMvLHCEDlRRAdqOvdhMd4ncfYJamb0
tyj/v+MCxgUg+b8ZF8RndOwff/4f0wLrL2YHSHyIWFj8xRZi9d/TAu8v/iXeuFCxbf6TXEKN/5mF
SYwZ+hlkEkzpjGUg8C8yNsOHH9m4Fr7pP/7rn7AXF+Lg/w4KHKKtcEu0IUguPjQ2//SaHNdCWmuj
ZqZt7zkzvQ7dxcYtRHzj6GFz7zT2ePPTc3mX+gfdT8PEBzsRvIzA7M1zizeL4z+1+4gWesySdaOb
Yt1K8dIXTbD9/ZUYeLy+Odg3pD1aOJ3hfg235lxXhQ9alhDWQZVeTZIpWlYBvmj3lYcuHPqdUfcQ
lSJHkqOz4bTVkpkSPdfSJtO3eWNzysSAJ10a6z5MuXCvYqRgkKhCKjZCEDBBz2zm3I4IJGGGA5qU
trTSe9W5CEcyd8RaQyg7My68Mc7qQ5R5sE4ivVLephS5XsLhaQrqwnJwwp3tzLDUV1Iby3pfxC2g
BWwtpPC48wQdtqAuuF6bo/S8AjvI25uSvkFuOsFue8lOPX5RVdyemniunOc8GUvzEjK5cxNacXBZ
MX35koHZxn5h6dDmLYlublwHjjeblKdJ2HZoRL00K6+zRAsuy3lMUXDETtoSCNXRgE1rO2gskNhB
57S+sHIHCrtojWxY65GwI6CBkVJ9vyzqL2HY69lTIaIOpsMg8qRmyK0yuD5wHzA38aA/6ic3qkfk
stZYuoB4ZqrPdgYCYrfWtNYSGnFjw7lUmOMuK/M0qTDIc9M4WdeqKodPdZQM9aUViqL44A4lNA2c
AiwLg7ak1nrtAa1b2k7gksbYZr4TMwKmTRpoxSHaa1YJmILyFNo9lpSQFQ321xp/jE2qtc1sHpNc
RJVz3XW1nSMmFnntZOuK+Z0KfQjsOdOK3DSnirzLyHLmG6er9SJdx2zfTn49K0dpd0Fb1PljSGbq
3G6mKpJgJzN9wvOSYQf+4iGGnW65AUyMsXJoFX6HMATbBhMF0hEwCqiX3E+P48Sa6juH+U5+k8fC
vIYsKdotXls9Xb85N491OLGIaoga+bZqZCnWvEcbCj62kMTGxZjKru04I9RiZpif7/u0mThiAQ3D
7eDkzRdO+3beoOFO0EFA0AkfVJOXzC74aRqNyQRmH16LUYuBT2UAvU7wrMu1LJICoMihVqb88Zx6
ZWMrWML6CV0+Fs+K98bQMgDX6rBnhJODSjtpT9nMHJAHVgDoGV8HHQX8cWhzq7yCU+AaF3iK1Nkp
nvoIGm6lTZznmjlHnF1G17b7AFtI/mi20MgkX4W8giekUQCP0WBbG4QugVyD+abaPgFOh8AFMlN9
08rMTPdgvFN4am0HUW0r9QYWKsSlVWrFI5rmytSOFTaXNAAZvp/hfGyYQ3Rq0zZp28D0CLxZ9dtg
7ISdb0sLZwtiufu838EVdMJ1F0SVvmtbDUlGp6oCalY0VXs5tTZ0GLtK83UQW1O4imRkAb5UAm26
ZtVtus17pflDA8toT3ytrW1DrGHyVRUPHuaDoku9GwIJvXaP+HD4kOoQay9h4I3uzqrhzN6Ho8ny
3YgsM5OHsgxG2FvdWDGxNUz8GpKnsRAiE37lgaZjalxAXdTGWcT7qaXrhiwqS34XO8YcxSB7tboo
gBCiA8PtrN7Rx0RfC8O0Zx+1di5XdpYyNiNsNVx6+8xY4zY238d61kdby67EsKoJWDul+IojYJkH
q9/0ubL6teQYyNepHqvxnlU5UNFFVmR+ZAgAcrXSuyykxjFHjy36ifAQ+thdU3lmMoPuSlO/CyJ9
dqlq3XEqP0cF8JN80oGLPdblkPA1t2R7VDGqbCgxuI7YmFTMrhq+hnVRtLWLwGTxvX3payuIDYg9
Uy/M4esoozavP/44iP5bFf2Ptbh0/fuqCGLY//nwPMSvQsJ//J2/KyPDRFdGKYAecZFOwJf4Z2Vk
/Ch/bOgVuBUZ0lwYFv8Udsi/NP6HuINsscX+k6LpHzo1qf/Fz+E/IungwAeI+5PSSKcue10bYZeH
YxZxHSRiQ9k4Ew6whaTSxYpolXl9q78E/Bl8aObUa74HlRHVcOcir0F3pCdppzOcD80xxMCrTyAI
wLWEG7ZNmP5ad3++nv5/S5VH5PG7lXL5/PU5fG6/PDevKTf8pb+XiqX9hcuytB2Cl1GvUxH/c6ks
gb9oSdCq6JLQOTJc/rVUBDH0/NklTIbqj8piKeL/sVaEJIleozhEEUIiMPJt408Wy+tSkxqaKh4H
TH5D3LUI/eFCP7sVuFWgXD2KUr+PsvGAQoEDkL37Hd3MsuL+t1pnUS/0IQ/VNOR/Ig7MsxVJlavp
Y5sUfm/Vp0irP/aqf1TWuCmBV1eNSbnz01t4o1o/vy0uRaGOkJRna1mY+b6+rZFAUPhnTOU7LOyv
OcWCnecMf2bYzW1JXVKjEyPAx6vDjnp9lSQN8wG9XrNUO3BFtFbuTDCCdzqP5RW8engSjzUSdMll
IkRAO/c+RjjgZtTbLRUWXiEzWpMuD7epGV+AAn0Yk+SLGgmw/P0DfN1fLbdGZoxk5SKqp9sxlwf8
k+faRGRaN7QC3zhqY3BPG6lhNYmNJeR0UeLI984KYbGf3SSoB8GENHT4A6Hjf309Z5q0wLXrzoeC
+YnYYoc54MQ8I0z/zOZvuTPDREpCa4VywkZl9fpKwdQQuot0koYiGo/TbKa+rFT2zv0sP+X1SyNA
Et9XigqPiKZzB/w+HRI7dlXnR3UESyKZapKPO69ux3cu9Munhds4iThSw8KT/IzzlZ6YMJTnyGOQ
k1HgMyRJd/CNLd+lPNhWopTf267L979fHW+8LVph5Hy0DWxG582w5gT2jJU6lnNY4m1sjDa3DMXE
tsAO7J2FeP4ggQr4wFxXR5dP832++peUHjXUhuEnQwhMVrrGIaCLeecqZ8tdGmwULHc2Ww/n/R8U
x5+XO9izFnoS67WJAKN9GsYdg7aL/DEP9PcSMt+4FDaxi4snsAWG5md7oTVrRTWOeFZpajoZkWfx
vjysCCtZHmr88955VW9dDrEoXpC8MKSRy/P96UOu28HEqU7PEFjZVrvREMXFUPBpUfqsF7qPOIi5
wu+Xx9k742kupjALYoIyn2iL5Xf66ZoGYTUtDW/KUMUWh8r07tPaav/4xvBbZdFjKoJL8C+vLNLD
usVNlouMQ3sgjdk80OwkmyioQeIHo3nnQ3vrppaNyXbYozSO5tc3ZbrLdp8LlGqGHm8VbPJN5oXi
P7grd7kIFqHUZUtl+fOjKwyGuxUxXfirIqgICpEtobeTjy1W6zOHey/e4o274gRjKfK+SLA7vyvH
FGrmY079OciB3V0z3WQ6eqM/XRC8IsoL/r/UAe7Zs/OmMuutyYYXV8X2uuvbhQ7XvpeFcLYrsexY
a5QagCAEMfwimO1sNJrUvRk2BRG4O/+4aWEm0a//YbYEpT2XWqpsQhmxmwELff2aOom53gxp30c3
YfuRMsf7VvfQxyEtef79s3vrrnhyC7ua6+I+8fpSiApUVs0ezgh2+KFSwXjqY6lW1TSoze+v9Ota
YBaug6guvlUclGc3FWh6F6sQZ3KUXMyTe1sJJCyl8x/cELs6QRnUuMttvb6hCM/pAavM3LcT0V7O
gtiFK4nsL7zSGCS8Yx711j15yzHPQb9EVJxtRZgp1rg4LCYaTFNXfF39pVaG7uGPn5yLZzChfmy0
MGrOvtocyos18YkCgVTNhrnUkzllf5a+/WPN0TYa2JBQJRk4Ir9+bnGvJ1GgcxGBi98GiMC8RtI9
XP7+Vt5Ybq+ucvZ2ZBUiq80RsMXBEJFrmhmruavVJpODc/+nlyJazZbEiS/mYVRlr2/IGsQ41b2R
+tbA0cvg20rXqbSSx8xV4p039OttMb9YIjqJJ6TdMs7ekJem2G2YWuq7VmKeUscpLjqA72e6CPOP
NzuT/A7OJklxwrXOnuAQSME0mkst7i0bq5nwv5V6+85Vfj3XzSU9BHM0SafvnQdHFYkzZG7hQOYI
q7C/lKosPzG0d7tTz7wbKqYU2XuB9r9ek/YDSwLKCVAPdorXL2ygrZJDGcKZ1ZlYB6nWrEVqWeus
BRo3DSDG3y+QH+FKP1XRbLPWshPp4CngGHjvvL5gydtBeIR7QKi8gOhZA7fZne2RGrTqMJB5EIPt
pTvGCapZcN522mD9qj0xI2g/dbpLdHtACpD0UZ3hjGB7kbo2lZdDW0ccke1MBg/4JJrCPs2mEX7+
/W//65JDS0OZvDS9iBPPrfUbrA8ZlXIckcVZYU07gx3TDszBi8Dp1HpnPbx1NZvuGoUO2x2P7PWj
apusGpuKOm9InG7a5qklPzYIPxoIB571j4Hpl/H/ht/KN/rrN1YCLmgEYjGnwqnivGyQQYxRLK5H
+LpqUJ/ToSJiqegxqvYx05n6VV+Vze3vn+dy/JwtBkzgCbBntwAuc4zXd6hB0ItEakMy8KBjKvvb
NGu5j93hOq4rQFdzuP/9Bd+6ST5f5mhULEse8usLKs2ENFJzHkK6ESsVGo/Mwy7rLA78NIOF9vur
vfECeZqARI6LwRTb4eurGRnqWdGYuGvQpmBD0bXVBzHV6SExcbL982st5+GS4rdMUc+u5VZWM0wL
Wdhy23EDm0ec8h4BFMYM8+b3l3rjrS1uNTw9nEyo1s82XtgVoY0tCV4kXoVddJ06H7GT1SB8u/qG
7jHZZPiav3OI/frmiH1Y3G2WL3D5+F4/S/KYCSiJNT4GdKaXDHGCjYWVw8GLkXAu8+7tn96k6y3F
BXfqMRE/3xiFJGsxwg+L/nscdm5f4o+l4kZdZNGAljVIxxshoX/9/qq/rpjFpxKkV1qAxpp1Vq+1
5mSWDsxjJpVztptrTrI6hfEO7fu9xenywF5/e0twB75E1DiMlc8fKFpUJ+shZ/qJLOAvk4OU39Qe
cZ0ro5iLhwzJw33awsZcxZNS74VA/LqGlggYk+6cdhKA6OxGs5hyKK7QeDi4wFyWi6qkNgEtVzB4
kythZcmHgJyK9wLkfqkdmbwD8RMRxE4H/HZ2+qQoy6cCVjJTp9w7jG6YXXhG5L7z3b91FTZRbO+Y
CWj4RL1eqzN+SJNWxzTouVWtnRRGqRe66p0V+staAfPiQ1ieIMwCDtPXV+m6sel1i+JRbyak2FRk
OD10vK5omP+TSwGn/CAvaPL8JMpm1eDzDZtd5oO9l3Y3rk1tgv2WiHH3+y/gjWdHhbWk8phE/Vk/
iBQ/AQ25HrvQE2FvjpVAS6+x2yAky8o/hJN/IIZSgg+x/Bf74LOVMMhWJXkx0xm1A9wyLYiyz7aL
TOSdL/qXhb68JbATin12Zcqs128JA5UG/oSV+14tY2z13aAX+Id4jZ+OujiMpZDttpPTn4WScLXl
uux7S+oJVBf7bJNOjcRK7AJqSWN59RFXleTZgiAW+//B66IgWro+k2CnZZH+9LrCZk4aHJdznw5E
IY6pYL36AjzsnWVxNgH7+35IseFjclzmJL/cj5MibMX0B59sfFamjR2FH7IIrV9uZYdSM/ZVDHpT
DDA4a1ftsJV6L8LprZX502/gnK0YHO5bR9k6HaESdu+7yi4elTn/Y6T2b+uw9y5zdtBhzTJOzOtR
jhjjeJl77kcjL/t3MKm3L7JsH6T7LeX/69cm+x7uR7DUWlOYNltXC/ExyIWnvfPa3lr9oA+kzzos
f4CV19dB592nqpYkoyW1vRrMUb8jnGIAlqLiwzfJqYMLPSre6zLevD3IXWyKVHuAza8vi/VL6Wkl
l8UbAdeDaMZtJAuh6v9+8b+1A6NqpzMCpdfxOHt9GbufCGiuqe8CaGarigC67eR04CzmYGCG/vuL
/XpPC3WPD3kBz/m6zw4VGSuzHyzuSVT4WM1lhP0eilIUW//BdSgi6eKXafcvLbxR6cos2bCM2U0T
JAgEv1gkDbxTz/367GjdbUbn7Imw8M5bKVJSzEqaYc9KmBQ2aChR+ggfPlcv83fuaFnMryod84c1
4wJTGsCI5tmTy/DUFza9pB9hE7dNSlHvqmbKryMcbjAsytt3AKqzzHf2KpyxPTiM2BvTU5Nw9Hpd
JFZlTVIoiPMJRPhr1DFW+ZzRGje01F7T3eIKoj0WTueVG2JqMvngEP3iHKgZELH//nX+8pwXLwfw
GF0DK2EOcvYpNIVMoqrsRwR4tdjGjpbvNNCM28hw3qsomT+cPWmcJLTFzRIklXPVPC+aAwgtQRfE
jp+VxWKWMhWi91AcmWb7qTAqLcGQxR1qhaTCRAYOld7ByO266SO3I4i5hyaegcN+qJFfxc/J1DbF
Os5x+lq1c2ldZXRad1i029YxHbWRRKZqwMd5ahwEPBAf7NNY5x7hGo1hj0i5xzr8iAzN+TEeiYcO
AHSm3DM2Emklwk8U5RLNcG4XGq/GGyW+ZXEJ3neHoYPZJehQxyB4yLXMwwqAOJIUWXAaBy+mh6dE
vuGUcuGOa7MT49og0Q4jqop1pzJeAjnlDsY88NuK2ylKBWFEJQYyeFDpbpMDwUHXaPNTmeI5uVGd
bidk/WShQfhDnARE+cx2G6lNbcA2u8j7NEBn7nlNjs0r4SvFHPpuMiuERxbWr0eS6rPATwpjGr8Y
bohMfTWTwQTbrhj7GFchnMAwb9LmPHk0RiMyUfjGU2ATPkREJ8ryprBuSjV4zraebKM9dLxg6ROq
4ukbuzInUkhCE8eC9VB6Sb0zJ2V7V+mcTZ4/tP1YYXlX10TDzk0mPoqQULtTgOdG/wE9hYHKJta1
Y4+DGt52iG+Lb7UMpm9JqQTOBQovIR8eu+0ca8fISLg3/x97Z7YbOZJl219p1DsTxpkEui9w6bMk
16zQ8EJICgVn0mgcjOQ/9Vf0j93FzKyqjKquvqjHBuolEpEKSe500szOOXuvXeTqZKlaD6ckaQCL
doAWvJccigZOvlF7wYYMq+S7w6GKjJwlWdn+OaFryaWtJ3xwW7qBafZsOGmMlZtFuYlGDPfzZz3b
jPMj24zT/I2nrYi3pNDU8UMcYwu4MF0ZQHMrrMl6rSYzy3d2XSvvfVIp5nFaIFmFh5B0mzbZFXUX
VKCU1SRgw5HSgc4QX9tNXVit3lVLK3g/ug5/KIiNX6op8aTBtq6SI9STtORAKP10pws/dvamlMZN
aNP8Wz3c2fRoDyo2N2XnoE2z5tFVX20Wi1fbTjs/Kj1eGylpEuTJ0mZ1u1fkJ18JDKAY6iwtlmdF
anUf+Soj50/E2u/BzXF4iUxVZC+WskpoeCiEweXhImm3A13GAXdL0iS70qkF9/ZS+PY2FZP9aY4V
UjY3xCkK0xAPD5ikKV/Dc5r8putz81OQYZhtiXxZ7IMujOkxjOtAnRCo6o5oDl9Mm9QhJnJTILbz
tpC9WkLQpLC+EiSU+TZILB+pJ4U4yFFzmUDh6aJ/9Ulocs7JHPCL58WDzIQGxAuiOjHmZqeKxnyU
2kFN2jhNqC986VJzqbTALxHEs5j3jq6TT91QpuysyrJr7ONe/+ZDNu2fMg7Dw0YlhqbiRZ2p9nSA
24eubsR89mGV9ZtWp+BMRtw96FbViCPvWkLB7vYIx905KqsgFTjpxyo+pzIO7E0S90F3kbdD4myS
LLcfF+Lk0meSVWs+jDzP56jKQJju8950nlj402dS7uJ71m6rWP3pXv6Eh6ZmuQGasxw1a+YPJZz+
1R3Bil3SNMhfUYBl1eUs9FBEcdd605YzeGxsBZSNL7xi5lOKt8KLGGH1qKtRiBsHuuhtsiEFp/He
xmbMxB2xcWb3XMlZ3Atl9DfmYtI80kboLJesQ/UNjOqhxF8nw+boxqpYNvSC2gfZj0W5aSoj+EEG
etic5h70xCHMByu7kimWU2DlbnKQgGSMA6Kg5MvWponDJuhCfarCFkQIjnFpYFrDpbA3szbPr3B7
huaFo4X77KWi8yID/ecLpviWlKYkSI2Wh30iCWsGuH5pznO1XJEIVtfbDlSagZg6sZsNmnocTCi6
U3y9uuns2yo2UnNbtF0FDrJYnGAHt1UPHzHz/PZMwIEPSHxIR3vHWuLrKPYrHOKdkS93wEyUflOi
E2+BFyfFE2qnwrwsOwPO4eys6C6gbHa3CQeztzZkS0EHZC0ZrT1oQWkliLkXCHyJkc3uprOnKnkp
zan4kGNrPXtlE8R7xzQqdBB2abI2ZOwBajcNemzpx9hJex8bZVc9loWtwmfce1ly8EseVzL/KEWg
6NjWPZnPwtlYSNTzS9C+NsDYVFVqIxCG51sf9GG6JVkIm2uNT7W+AZ4qy2evLnHRg9sNlis/QTH2
lPZyDXuQkl2yIHEQSSxzwoAbMVfAAFPAKVE/5oY4qJm7/NUoh9Tb5P04XCCvnvTJWfjwdmGQIfpF
kVPE5EITlnGsq2lpfijG/TM101i969T3v9rQC9TnVGgT7dOIlmCXGU1hEqRktBwScIS631g2VkzP
EJcivGO1QmpNAnoyXUieUXuDZTpHMzxMvZgiKylV/Gy1XpvBNBiEyc0eePMWS22gDuugf7wvTEem
D5WMe+dkNljtlk0VDE61I06jrh4DsTTQlzvwI9wlS541Z5VqXVzAZgzLY5JgnNuMS+DgxIOj0arn
2uhzGENhv1ThCA8XcuFbHzLWf3f7pEvusxGyxKeN4phHKCOK67qtkuDLaeKRzV6EvXuRodsg5jw3
5+U0eyPoenyqrnOIgRcVSAa8gCu8qZspa79xMoKIhZ+xHv0jCF7TeXQK0PI3ikxQ8ewNRZc8TFzp
4TCPrS5vlLO05p75Yjoe8mS2MV/aQ/mscXLN9/No16vKGkPEB+NWEvHCYnYGHJFWK07CCBaNt28A
92/Ovn3hdtncvUjE1vHGMtGS4tsIlstcLDo41n5O83wyw7rd4PE1gXUWJYQ7NcMi3ppBZsoVq427
VUvNZ77pnJ4HMwIIWhtk0RWGPphpm+i9IfgNV46VaR8bG+/xjDKbfMKpBzAYtaMgA3M1XtTgKIlI
uE3W7MZvo2cb160aGv9qZJ7bf8oQnMa1k8wN3Ra/cMzuIbUQkERVp61+34P2NG99BOXBQfRO+G70
QnTf/FhjYHU8GVolgbzGQEyhDZkKGlDeOMamiL0Zvkav00C8y2TW4GeIf2Ernav56ddz+7+U2n8i
zeYPJcz2vX//ty+CP/v5+r36+o8/nd8Zq/dfP4lv1+/4TXzruL8gjUNksPa1aG+tWVi/Odj4ili7
bCD2+fMnnbZhWr8wvP1VVMfgB3Eblfqfxbd8Df8XcEXUTZS7DKP+GfHt39Wa6ILppzOfYO6z5vb8
XPoZrckdXwAeaOBzHnJEv1eDlxZ7em+fLJv/P9Xe3zUF1rQnTGXrRBWZm7dWf39ovzmklnB+Q6HX
dxi/Chwd4N7w/f7hA/hvRoN/X9Cuv8ZFn8DQlrXA+Ztfk4IVbY2yByXMur3zsWteFORmbASAoQtE
ivoYd11NaTPbAFNmgE2U99b2f34Vv/6Wn+p4XgWKpl/H1bzdv+1MUM4JqPVwryupmo8cfd/dUhwW
NoEfDYvm947kENDuJWEZHvyaxUxHwD81e2qtCnlbj1B/aEPRrlkKvrE2zeJH4Vvyvh0r955diKzI
pi+umCATFSKa0rwElWN6Gx9WUpCGcQBlVDmnhMxTvGQG1WqbipgAM0EBU/Wl+B4o0N+Ym2DBRwyq
wKtZA56QWr8tar51Qhlfe7I0CV1Nmz10Ef3oG+BwTUPl22oMqoWKWMOv+9da0s+n7//xJwa5q2hh
1Z/RTEKZsfZa/rEL5P9+zF/ZH1eW//b7f/fK8pP+QtIMbETuPNYMDOhVMUr73QFiitUbuzblAFwG
zLJ5Mn5fWHDUshIROscEH90fTfh/Zl0x10fsrzc/TzgyOHqZyCLXhY+O1s9P+pS4sTZk/zbXk/R2
JH14rdp0KhH2ApGEZLON03i1PGmMSI8Am5wS+gEPSnDfFTCC48hWYynVW9M1hCQDuS8UQKrSF3Oy
Revu+J///D33v84Z4rJc/+O75/xe/td//vHuMdd///u+9AszFhQFjNlWlwe34p/vnnXzoYu6tuBY
7VG3Bn+9fTB+rAYiPB+sqb/iVv9y+6x3lkPvjr0J3T4/95/alrhFfrp/SFtkd0MbgPOE/6I3+5uO
f2AafcIBce90k3CPTZ53EDtxUPYvtuaVweMwVFAD8yNaaJMRA64RAiVtexmGYAIOrtfK8d6epOWf
q7z38xPEv378kYJ17C59HY+7sPLlcOqAS3cnKx/sek+OCA4UJ0hkGpmLSOO9dMt6+OYXwFdBvyza
PLaLakygGEMavrR+1oCki+es1g9Ba7rF90CvTt7IJoDT28IEr7rvEGmym8ruoNjhS9XZ96mz6NUp
T6mQCG1HOzdpBkR0SQsy7AaRO/5dli4TWbD1gtG7c1MzfhQ+/MQDUbLTNpuNx16Hn/QQziPpS1tb
FXexY1wBYUBmahslfl8yXQB0VXTqCF0SfS+7c9CEwTch1NsQSmBakxPbAk02kIRF+E9Olj4j1gkv
mOJ39U6CBOSS5ktQHQYcOvNmkTYpqXXiwwtMWUG+OVAwVBTbxgSjgkIsudRh0ZLBnaXdN8fIjeVA
T5DQj2wa9belUAsYeN6Bqk/F1Ng3jeHHVwPDM/YdmjCnkkRkaHBEWZw6yythEbXKfOw6CulNSkIu
yrlhBf7BZQybDcg5896u6KTAvcQGnW/MJp0+8mDKpn1DrIo4TDOSqlsqtNjelEnYfVidGV/bcb74
dwgW0gSli4I0UxWz9Wq1w/yOZVvd6QyzaV6mZx3T/OkKuEsweFrvPjTGp6XurdOcmfZX2ZnpcshT
mJd5JCcvTff1xJzzE7alm2wcgmzyg+vM03CW+QQH3+jD8SXz1jBuMXfVAaW9Kt/ybGrJkybnpt/m
vZLOjuCSNr5PCSi4mXoyIKhIYFv7XxlGW/OrWHxveihmdJcnqKuhui4nxs4WzT5qZAzWZtFXUOkX
3wZf1tCeKuxjR+yXXCLfygtxkmLKrE/Pj316LAaNmXwnBoquZ9m7i//KEitIDFAc1L4yKoneAyEM
6CAa1djU46EjYLppiEIGtY2HubST87BYsa/2QvFQ7mYs2fmuoPxtPsJYD8nJxY/sP8ipV9mTnXSd
0BHiLWKgo2BpVgSk1fbdbSfCrLzug9LH7J4KUZrH2FRIdFCPk6rkZoMZkkBu+3kSGJjFiLyzTl6j
m8si9wKAa6M6WLqrr4M2rDZtZ59T8uHrqBjy+QGYvf8G6iW5jHPT2ie+SwZLDbcUPXrxgYdqirK2
CBD1iUFuzGUtJmni7pcirY9GUVSHnB4hjgk6omDji6GpN7lBrkRM5PGlNQblFPnASh+xazZ+xHiE
27cYhm9oUdQla1x+9PrFu6gBhW7jUP/Icye5nmT8WCozuG9Woqkofa57g6mA10xwajRqngflhd5N
JSf7MSgtv4pW1e1BsBJeaFyWgODjHMCqMc77xJy8J3I3ljtgKN1FCaLvSs1q3DCX8LZJGBiHvrTT
acOZeXx2KkfiKW5tWgFZyGK6pxkuDq1FAFHf2cGlCIaB6Ld2rg8gVcYjHIPm1aolTQUrc2hCOKQG
pAHQRyeziJS242BrEm686SXpF7RYjZNVZsZ5GLtbk2CbTU4Aw57GGei+dnE3UDU9L5oUzXHkL9Oj
78phG+b9cDnBd9uVFN6ciSux8cb5PE/G9OGOhj5Co1T3fTdlR0NkwYZjiNgYI3He4F5iYL2Geelk
wMvmVKcvyVwA8AUSsY2FB3R6GuJTVrUPhQ8zg+4luQKBB8KGgWGUlEN+neGiv8oNpe5ptmenkVSh
10oJaGuU7MZjm8oPzjxqn016eEkCf7hD3zihzGtsig0oWj5gLYs4nUtRE2gNEiOEbwEX3MvL92SB
W0h6EZ8qt7x5hm3PPwkI1XMZo2+naaAVJ3EiOoo0FUjR4TG1PA2o0rfOU2o44Ncs79IJRnkaFVBG
0govR0t128Wjtc6W5e4aNdRHB+LXtnVBKA4e5KlpdONz0qTxwTZc6zghjHyf6enszI4AFk/mMSCR
ajiGS//h8xHu6KlY960e91VVpldFktdH05vtS2eJg9dS4MOHBMjsxSmMjKF13IOloMC8lTU6qLVd
82plGWD+kkiGQ5+59Ym+pX1rpvjpjCQOxAmB8GDC8NH1N+iadw15N1Qowro30LbBKEvbvScAZxhW
Vd6NvngYlesf7Sr36HBiiIKuZe9p3WGXKuzgQjPreQ5n393mlprXfPdPGn4sLZmt6OgYfZzHGy80
bC+CTUvSYpzbD6LwSFjGBq/4Uwz3hCz5u1TjbmTpCjaqNplnEZfDDSSNc48iikmdWOwoUU1/nZrr
Lo6qBdyrkcel2teL7d+1iddeWcWU/9BLYndXjE7yzC24CewhM8fIbwYaU2BetTQZwhx0mpc2WFQv
YNshBypIlJncZkoPo4zaros9Y5cmcKTJyQMIUSjECCO9wxK8aEBnMh4WMHN5aov1A2fs84AeisCN
6aQHgr435P+kw3UA2L36whTmxe8WuepAjYPE7d96EOenltEPN28d7qey6TmF929lW80bP9T5Me/c
7DboAKExzygfC7cuA0CXiy1A/9oeoT/kZe2pGPNqMxBOdk+vyt3WRWye89Drd0q50otkRdaL23fL
sVgwOmp7pLXmSwaOPqlSztiRttMHtgISOIwnA+Lc1ZK61bd6mBgRldJvPjX4PBhtTZqujpBmG9e1
Dw25fGJCA23FMfyLNaQE/VBBMLyf5O+yrewnYyDrctf37sDQSfcXpcaFTn7REvDoh/NzB4b2WDVF
tZ/04n7lJLRvPCszDsniv+tYcopLfPMuGMvwIqi8/p5MdZYNfiC3TQ6q5BTmWWpEVHywmhuLCVXh
PcguCLZki0BUcWcj+CSutQNZov0nWKMvJM/3DzXnmgTxW+7fddZo79t10RJoNHWExabcl712+0vZ
dCrcTomyHjQcctqVRllDmCdC7TwgdnybpvDBJJfjVnL63XukIdHVSPNbgrwZp05AUeW2iiX0Urse
8q2nvOptGp3qnOWedWRKLc82INGN77bZoUz98tgQ4mMxiguGxyDzpivoH0gRCC5yIxNuySmANL2t
3NZjw1g+jJAAo340oZ4ShvTS+zMpi+SQSoZUzQQYx2oI7aoz052PPeYohhBlaN95SyBeBnsFRXZQ
fUgLTEbvWQet87lUontiZxzrTY+3iQs4FNdpnbKGw6c/5V5uPqYktJxduEHfiHyGna3mZNomQzM9
jbC7jv5UrVs5GN5dPRvWeU7K7px6kzhXZhVfFPyIcOMYUlyRyuY91mS1XjqznQH47wrH2ZoL5xhE
EekTIRbJ2UHjtOwXICIPo6mtA2l7LqG0CxF9G84acfcGY5BIqMICcf81VXVwzytlphk3ZNAwGqT7
IjPT+gjatnfPqu3UfDPTkEqeya4zrZt8MMcgiOieL1OEBEUPjybxV/JsGA0DYep2u9umydCRAZRR
wThhRPRWDhOvatnPBzUZ7tkcBaicpLLxfTCxnBhPJdqv9/4YFkE0EqiTHAN3LHdeDLWO0T7S+S6L
j8qsToHdsiFTF9AOb595X3KX6LHjZfNEpQYbYMR5TZ4qYs6uDG3Ml3pwP6D6Ted5ccO7rmWcUxVd
GlVVaNJxRmbgDS6CSN+ZALyiBu5NIwFOm1+mLrm+flrKY59msBah259ct3qlBX9HAkwLr4lN35/H
19jihC55qrdTwXDOcBFzMnXJf/CA2iCSSYFyem299mR+P9HqKy5CbcaHjPCoM4speGHDNZe9YYvs
vfPwm07xaL8L6fj9tRbN9Dl1oKOOjjLmlFJpQp4NDaXotmbpqfyaU7z3hkBHLBeaGYGxcfKyb2/M
fsjL5yqbp6/EdNj6skkE5bEyvXEFVcW8slr61rEdtf8G0r6qd7YThwzPqmxgUmGTmrCdcaKfEHJy
PYysoYRdKjCNO6FnAhHLgrkVBzsPnBXmFGnvAr/JgCcmKbcw8cvBcBqQ6jgX1uTq7mYmNHF6dxJi
tEi5GuLPzFNkKk9to2EY2mw9BFP5VXA11LOfvvtgGY1znAZ+dWf4I5cuwGrPOGUA/ofZGU/6wiwM
urIpwN80Mov9rTNJZnWuPST+XRnHuDxy3cnkznQJ8Ts7o5LuthvjlBnVQpN3Z/CmvkbPrZvrgNLP
2wSMliE1jksXH4u8DBx4fgz9t4afOlcp010vQvfnsw8sbdkcFxtecVQN83A08uGbm3XlRew44c6e
B3iyeShuwDxle8wspM/FufoUS5++DbCCIx9H5DOzroVsaLM+xERaHPIaIDqH86CMWgu1ZZRWU/kx
j3ECf9G2y6ND7NllMNXhrhXeS6mYYBMA51cXqeqMi0SDW3eLaomYmvrbvObbEki2H6NVQX8rORZ8
VgTmwWW1ynBXzRVBc/hn1dFwVf99LpfmAode/CHpoLAGupKABaL5UOCZklw0Oist9pV+SSHgOhSB
ubDlAWPivPfogxiECAKvJpayv8MQHl/OZjIefCO0bmdRLzvdLObeT/pvfjPPe58gtR2NXnUJ0pUn
b6mtq2AurHNS5KSZMB8MXsKs6naLJfoPuzGgtAoQrpOFmasqAus7nTt1mdKjIZ7EMp1ItAEah9ln
jmWy20QDs3amfVDnN6iwqd954Pdu5XFRFhFwheM7e1ZU1pMdX2pcAlvK6+Lkp3bX72g5h1c9yS3k
x8buQ4Ok86lPkuJUd1yQbcWZ5uTG7Uy0tmWe5rnNtyXCpstUN3qLNaA49vgQUQr0cifHrD+LMgji
Yxy38jXPfp1DGmM9hDeiK+v+ojcMDGJATZjEGq4NmEy2q+e9MBVpOZFfNmH/m7nlX8MwhmH/Y8P6
/K7U8PXZdD+3Hfme39qOhrk2ED0ae4hTsORAo/lr39H/hYbxKpfGTgIEcrUZ/xnp6P7yFwTk75ya
37vWlvhl5dqgx3QolBAv/lNtR9TmP7Ud3TUfmiEdrkZmRz4tzrUt+YcBVbCEQPHm5J1IOGO5rHho
qmvp5FBZqxrm6inJasxQUcISKrf9BP0IytuE7duwoiXIXTKUSJepPbEZ7KQe5ltN10PGVwU2jzbc
CGWvuSeiUj84ES8FlWOdBP1jrm0OUkhy7caJT0wOJjT+Ffqqgcqg7cL2ObFYTUhqik2YIWqLOH/C
6YY4FF1hsLXwTg3BI8qGhno8DVPR1+fQmax+3A9Egg4PKs2H8paT3uC+4OwtScBuJru59aD7VVQf
jAgJLSU1+MJxU5SA9D0njx7p1PhIMZMCPnSVCHGRUNevEdq9aHf01+A5pUZHY9KxRuJdEH7I+3DQ
or+RXlW+Gi1NvpOPe0EdRTWKBny7l7znlR5aWicWaVeoGXM/8pNgEpG7INzh/yvSAXqj7bYwL9t9
YJD1FLlDUI97IqKD5gYVoGijYpQ5+UHOXBjHXlV2edfkdq02wYhic5uq3pWHzG0hn2PnCzc93U3I
08ngoX0oC8i+Ew2UFzAR89mOyW7ZaEr5H4Auu+HTYdGtr8lvEAzVsi55BNfoNZsisONPbEpdfrCn
TOon6YosBCifIP4EUyyCJXuvyNhwLmwyOYOvVnIYf0GduagbX9KDvBQjP2kHegAdZTr6ENOruXXu
Rl3KYO8Eavqo2FKSXV/HRR/lKKvvjQam/s4xR8eKGGta8S5bVt+t5DxQRGrdsTdZa5JhuNAqe3Pr
rH4gHCqxtwQMj49A/h34ePkY5FGhEv/Wt4ivjZBvr27VoJjsLV9CYZc0sFo4KPYUgXALHzKbuKdo
8WuXpONUqBvla06RUTaAKcx3lG6dpOaoy1RuYkQ/c5QSIlAf6mxGJyUySib6HNRJhcisbtd1LWLJ
HoC/2i0MIKj/J8N0d2lWh8U1Z2A4/LAv5yc5CHlO/SrOLzAkEU2TZ0GW3PhdBgUyCSB8Rr30zDdM
2qj0F2EuP8QoA/sgOocHRrTU+QQzMXTfzr0o7ytkt8FJa/aBw0ggNk3SxJmx8ToZnZwyy91tRmv+
vvS1T5szZluNkoyBKS0iZ2FeRa90QUVZxGuU5iSoSbpeqUPjLgHB1K70jUMZe1MSITWeSU2Npfma
KQHM22B3cZaNxX5mnzrlk6qBdG7kw7PCeOq2wzDkpBHpEaQm+GZiN/lo2uykGzdF4Ueg0lPrWGl1
MDjv3aUpnQiygSbozxwhJlpv6HpJZPO9GmgfaSMZKr9yTae2k5lwoZa+Vltkayr5bNllhOht8PHH
SuqMtvHNRxRtyYPzq2wmDgYV7Kw41s4jMFOhDzScdXlNru2QbpN4PfwsOh6sjVWZomNUDXfwhdky
UwGhZZFxVwKK2i5TZb5zrbW+nRrPucv7VfCktWUYD0AJxyNv3NgBYQ/eTd028uToyvG47FULcR/8
B3hzhahwl+CrsvdjzZAq0kMN1TCXZgG6XHdTrY40/ccOhXhvEvZNsDz6cGnhPtsuVWDJN4vQtktY
Fo59a0kN6aND9eJGzrRm4rWTkb0v8OXuqtFnPbcmb/APzSK1DeQ6aX/42D6OI2u9fK4GbeJXQ/cX
HLIW0cFV0dfoI1eZYHIYBit8mQEiPjqIlsvrnKnndAWQbVl2nj+OBLXmwsj3bcEZeQcZOAw32UhU
GPBtGjHptR6lY50RH/q49DvpQV6XBNMGTlcMzx3NlH5vc2kAiE9pUTy48RSCajeEnR21R1l9ciZv
Gvd4tozmuoYiSXPTpoXs1lTKF6nTC6zKHHw/6JhTtYYkjzc7ZLWFfSOqVPPZGbJrtsouqnTrzMz3
WZyWxUKf2c/zJjGzVHxZThau3iU4vAC5UlJX5cQBLAxg0Iq0aOfbNHeIBdvEVZcNxcZbsnjgKV1m
n5AdK4s5yhFlMhjjBf39BIh7gTu23yyF1/tXLsBY9UEREic2akgFRDgCU66B5LpVIr9b/UQtMIuu
cT69ohFPTGnmvCGXa8zjaRMaVczyMvpW69+oZJidY6PLinNw0ZI0pXNnTCGZ1nAt2f/wcOZjXg23
I6a++ZDVM7vk1lHjAAG1NK243nI+yccZyk5h3ZP/C0JLWrSNdtM0mas+cnKXazJ3TWaFOXHT0ew7
A9EucEXXxFLbunOCzF9TEiq7TRg8Got5cM2UFNtypp92hTwmHQ7wzYKC0Drcl3mUJ3lGdnIZNqiF
kMKmKDI3YV6l/Ve2qocvuwL3rb8jK3Iq633sGkH/HixVjXQn4QmrmRFlTlBHXTtb9becFEDb2lZL
4MGLtvlw5anMUSaUOxnPOp52Yd+n87meYh9jcppW46XTDR2JZQY04INjVRkf3JIi5qURWE3DtHPY
68Des0AEzg4AwMozaATNG8i9IcK4MvJtc3IJ+R5qczzgKJkAtRYDtdGJWzdhbbLm0E/PZWUb3hud
kLk7j6aQw42ulaZ0so0sVs/SsqV7BTvBsmBKKMgIKUOo4jboi6behq32fRITVLOMt9KrjfmxjZUY
X/uGcqqIDFIMIGdhSssIg0haJiaU4Erhw/A9SaqDazZvbeWoDGUsoTU7x1Vl/Apst2l39NH8R2bl
4ZkL5y/bxXfqD+kPzBqZWUz5+KZdwuUA9sfJfBnKwnMuMs4ExeOcQgl+L8a++mhr8muPZQPcivwZ
HmMI9TmJKjVycX2LxmGk1YKt2juuU6T0ck5sp7pYY+Tro1/US/9CA4x3igU/Uc9TlbsPqhrqV8+y
TevJq0zswHUwK+cggQ1nxwRt94h8tCaIkKlRKbbWqBV5K3SUjceyLBt9r0McUkakqzZTx8BJ2QrG
PjV5UYwR7xEFxXr3z+spztmnQp/xo//3tXL6bMizz3AW/J9//+lv/+tUF6s/+h+rLq7/6z+TL/VT
/bN+w2/1j0khE676Gx8cweo+or74TbSzCnOgK6KcoI4B6oQQ5y/lj2X/QjmCmA3SvQl9x/mrHBBM
p7fChUIKJ/QcAfTMXy/vXxka3d/8/d/qobptsrrvkCOt+p+fZDuo8jy0FxQ+yC5WdsHP9U+mWmLL
22aHfccaL6t8aehd8lzBMWiV+x37EYOaboiFfzQkql2mpKyxHHab2DhAijHhGxfjXNxyiBrp2HiA
7L+nwZy1tzpA9CqYlxcHIkPqZesw5n7m1BsQC+pN9ac79elHh1PjHPa1GdBkKCVjB1K4LgahmuRD
W6ZMrgzLXC4Cq2+IafDifVnHo4+9oBZE4TIunPQ2rJRP+E1IemHIjNyR6jzj7ekQNXf9k8IgM0aM
UFQVWcCZSEPsCPneuAlpUD9mxpz+FSNHgrZRNMtjkHt+vpM8sMlughelly3nNEccSCH0OF25LlmO
NU3ttt5DQhixtddDQ8OOwxK578cKNw/B5WxU8VuAcZpkHne27WuvGWzg+Gw7a1Y9mktOsqOybYJh
3fg7BIOB5vBMA6+dYwIO56AWdM9GmrLYicZ7kOW62NA0chJ2ap3eFkPnwiwfAE83DQfb7WS1rWKW
QLj2lkMAY22ozeZW5dK6l/gJ9/RcnMvYE3GGcap8mU3AlxHaivy6Z2YhADt71WczOgUj3alOH8JO
koc2FaGIqNDGbeW4+RsCd0lKehkO2dZssor4H6nUKW4NMBBFaFGapOSN0TdqYue6KNNOsl0AQ9w6
+fBqajhcrIbLTWeleoeqYTpkjWXvFYPP+0w68tOx6MlHqtXYwhDIvMy9mR7RQBAHWk3+8o1UJvc7
BpfQ3NSp9ppdFgij3BPxYg7ghZE7Qpe1Hip7GNEdGE2zxEdtJVwrT8d9scUsmzSP5djbckt/wB/e
klZNBeFwjQ6uaqcPJswgLuPPmC3b6+x3nddrkxuOSrdcS2Q7814hsEk2KgOedU3cOd1Rnoui2VOQ
NI8LKfOk1jDHIb/hamym8xL2P4YGIk8oQdfMMUGvaZkh1CzpARox6WIZrhPRhv1uCkB4dJqo57Ss
P3JXPf4/9s4kOW4l3dJbeRvANfTNNIDo2ARJUVQ3gYlq0Do6d7S7eWupjdUH6WalIi5TNFmNquzl
KAdXRABwePP/53xn7lCIslnSo55iItR2z/8C9KuNrAkPR9CyMTKGwTkU4+LvOmfaJ2bTbdK0HA7w
aJewSbV3aD/fFeh/9rWt5G4B2cnWpCn3etvfTE0QGejtdop7Psxlszel9y7WrW1dZQfpE7lr0gMn
xpAsaFK2CIFe9K9syT8ss/uMhOqaNPXtMrnJDm2T/20p7a8aCTW5T6rxvJiPVad7oT0ucpPV9Pgn
4nXJHDYjaw7ycM7TMoJq/jXROea5JCzCeh+TiOZNVBBOv/d7425di9ekMhnWEyCmRY3Z88D7psAf
7HGs3QQSJDyJpiaZf8l7VSdXGME+2ahQ2A2mBJ2VnwJHxRFmaB9HVH9qUJV8bFLxQH3huOSDdciN
nKTgvrtaPIKUFH63JI0PNHrfr+3YVc7PnivQVwq+Hj8VhnDfyKZ5cprxoyYUzsIC95i6hqtfrtD8
W7xM4omqVouKSdXfaUFplE3rhL2Kw2QxedN8NTbum3xc+k05DFQHksnddAkNQcCqQ9iVtrk1FzHh
2awcuaHdw4nHHZYwntg6dk2Z7Xy31omo7JsDrYpP2K1RFDvuVzwxxW276OWpCjoyHweCJwYLBlXs
BjcSOyvNWCwEsyN9CHiERja986aTxvty1DEgW/omSO3iAa/IAYswR5/aOSLX2eZT/DF17ecqAJDV
UJOndzO9VxNyCTGhsKAY7GyxZ6a3nN4gwyj2mq6eH1AkN/RmrKjv2u7KaSSOoMy6tThkXCetmV/1
nlbQIzKbrVsM134hH71e3jdazhTSkCvXe8sX+LpvhOG0Vy798P3ojR9I9ROPXW3RcRpJoh51hESZ
Ms0D2qqDaQzTyV9J+4mXEc2p61FmtTdqsreKs+KWqN78I6qCfWcnCIJ6++2AMg8cUVQryGbkrYlt
3hrBQaSZH6WK9GNn7J5IffkqXHLCi+y6wkTGdN3TlLQ+Sl/zQyYb7TQpylcMuTJUWvNQZg5aI3N6
4lRMfK5t0BdYbtdODRaYPXtNrFlIQDgZeZuUL2pDf2VP9Oe+6LF/uyn0jXog9oqcudoJonLWGJ2t
do917WutCwxn7cky2qNcdO04VPYD85s4eQv3rHwCXfLMdDeO03xFmfvk6NV3U85XLhFqc9skpBDU
N0M2B/vOQMyyVNoDvhhyIIOOb33SjqK1r5pBqud0GDlKELYmamwy1GXRQpSlB7ug/VLX870o/TpM
GvUl1YmIzAi+vWbPrW2wU6N+keau0JM3Sx+Q6Ub0qBiCrxht75Qqbap4zpU7ercEmORLR2aELyqk
YKLISNo2S6a7SndU+11XevFWUTJ1MLZRsEC0N+i8gWC07J1VLwTC156u1V8mY1I2S4q3mt9StRjv
7JTjYUxj21AbhByMKSJMVDt98axuoWVCkQ3eNREqAtWclXhW30QITfFFkqHul5wSyOwoxhsl2vwI
1kRoDs2bnujiBxMRRNDudIxyff3dNHqvFseWKYNsw74MUkrDscwRsmVpMuYRlV9bsnMyMfpcZwZJ
yJ9svVWTt8XjPPnGftKxvZl7zE+jk+9jqzanag9QedL2aSKrQ9DZg/nEyzPrgSgJTb/S5zS4h2s4
PUiZ6c+opc0malgrzJD9A+Xjx85zito5eOg4zY0Qq/qAY1PivC/GCpiolcB6wTVrM4YeEJ2lpkbq
jkVVlwNvnciWr9tztK275CJvIk23mwRVAxUmPQLf/qQTk1Nqdxl6QGkce78gGbkqxzUvLFe0Oln4
HJODTk32um230w1B3T4AhzhrU/sNOJ84yjJHcIAuoFrl+6ZEEp7yHka5R1uIJi8kHarsI5qt3Xwr
TB1mB26O0hF0j0Xj+atOcKlQDZIn4hlbv7YqQeStsDA2/hQYFgsLzSml2IDyMNY7Jlkodf4DzqjZ
A/LQiv2kEo5aFDlk9rEyuk+KhSB7MhJZe4+TkavkCHu4qZ8zm4G6ZQt132l9znryUw0Zdyq5TSWB
kJEgJ5ck+TFbxhQ9C4QDcjf2clDtwlRQJkgsqx96y2HU5+x+LPxJfVC1IIowHvQpjtKWbRl1Ox66
bWdZEWEbmZa3aHhsdzdIbczvFt8qZ3+bdR2OcOTBA6IL+rH7YiSrc5N7Qz69r/C5v4kFbFUc9q7R
bVFJlyZpeUFrn9JhSsl6Keds3FdTqZMygxpPXlml5h7ioGy9PTmHuc7nbRsR7CshthodAyp+xpod
MsT4DceUHQ3VlEyIqLECYlc2GoaDRG7aSqqWWqVTIwO7Q7CBfAeiS1EeaYCa9rt0XC3p1Yj0jZTk
RQZbNNR1zUMbKP4k1tLikEWh0c4L9WnKAt0H6Opr6Q6HO0X88koo0ES9M6t9R4HzvRlbzUfalD17
NYtObJBtJ+mYGL7zuNrEWiKjZhJ9hCJSIeKRTsjpQLuZAq8+um5h3xRDPx4WG6+oJr32DdCvKUTN
0+P5lmOkeNxX7rJ4N0S0mAevdNIr3Wfa4i61bZDSlSEDbLUWxbI4uOT3XhMqVVz7JVwqAi7lzsrc
+q1EphlKBASEyDb2rYaK97PKvf6KCJn8XT55+o3WJ933aoYQvvHY438r0TJ+7yjhosLzCABDpynK
jclXfsJlmW8NgVQnx0MbgZldDZW137PvycwdNXUqkaDAvvhZgQvLXbPB87h7cGmAUPwSzywrz42P
Z132ABpIWvLvW0iVzxxZCXzHeE3ZuMgP01SnNnYOOzl2WFZ3Tjo/06UYjx3ZegenQxMVZhrQB6gi
+TZLmBe1pHCPiW+Txd0Oftib1QdWnTJEIN18sOch2QbYKkPsruk7BKRT5JfqOuiliqxSh6BcNJxO
PJgAu6BnutlUAyLWAAV6RM6gF6WcoEJ/xuo8teobdvRkh3C+fhjH9l5Ug7iBsuBxJLNoZ/ks5bAg
UIwLME1UzAMzMsfWfpqy/onyd3rMdRuPtnB3duJVPMbB3SaNblwZCfHZeZtlXwTJb3vc1/WtqIgP
N3ojJ+1Wlo8tAr4NoFdK3vbQvOdO2KHOQT/sazHMHCRz9+jFxnIahWyOfdx53Pgw7S2TUDHuRBW7
/6nE/HRTGQGukP9cidn3WfXts0bu7//67/6sILP+u381pK3Vamn9oBfSHSAg5V8VGc1w/6LoAjCc
+gr/x1vLOP/yUWHQBB9t6FRcDAJJf0nSwQgDn5BGMowC0lX+qB99jqPC9kLim4mXy0aX4tKDXe2U
v3SjpzaeByPO7xIdIBCVEMWevTMrfQ+8gQbupHVPOvrx10JFLvyTP6/rr5zFNd1lJfGcX5fvpW5h
h9ylCV3H+nbgtJEKVW268cbN0JHSPZbxqpazig+/vKGXrJtUuX4pQP24NEUkxAHeirjHP3l+6RlT
Qkmp6W5AuUv9qWmHbR5Uy84jHe6JpUQOm3WzBFjBGOWRDDO6nrrrjmO4Sn2Tn9/Of4Sb/SCB/9vG
9uPnIAdYo5QciNf8qPOfMxoyce05vcvQXtHIwDxXRrK09ZRMLg6cdKQCXW7YzJRjONadRPov2rgN
jaAsiMX1aC8wPmm3hK88J0p+l8/JRiXBiLUg/CIFP/9haT2u1l0KaohZOuzr8YzgGCk3skstedDq
wXmyoTN3EW0n8TTjR5+3Xhekw5Z5LPgyU8O7+f1PWq94+agwuxKMiQyDvGZsY78OVmf2bZHWyZ3O
8Hiunb5+nurAjWK0r1csLcZ7XKvevRa09TvdzZNXHsg6Lv5xdc+ggAoCHenGhd9Q6LZ0HRmc8qRL
32XupJ4xXaeEwJnJ/vf3ee5h/jkkEJvg4GSUBvgsz+/TStOpXbT4FKO5fvIN2R5A1RivXOSl23HQ
zEPlXIFYl1hJ4lNA28TWKYnRmZR2Mj1Nia5vVavU05/fzur1A3+AyONHbfnX11b0qZdrc3E38Sm9
aZFJ3vkc8l4ZGy/dDnxaZjIDRi1RVOfPrC/IA5NldlcZwUxGtpOKo2639pu8VvP1n98P0HOPOjkk
Pxru55dCiYY+Livu6J33W5ocSRcKVC9/lifxcxRQxfeY4W2G2yXfUQUjdV2MfV5QLG9zQV1aQsrZ
/P5eXpqIHeYUiLOGZTMLsW79+nLGpk6a2U/v6kw3taj1yPRDIyLSt5Ul1CPWB0dFlM07ZytzX+BZ
aEhy2ruxMVmv/JQXRr1jg830KKr7QHgv5hsUlXSQSv8kVQXqCjfjIU3ydvv7+11v5+IjZq6lB+ED
Ol1jyc5vt4Ez1sWtcTJN6kM5tkPsgtX7tCyep6B7hXr3wg25aziMA6SZlspqkv710XrKEYAbptMY
F8mRsgu5qVbivLZ+rH/l4o7o9jBC7JWvRxfn/Crke9JpKc1TAFnkSkjqB6Jr0ohxVYetrcuwjU17
C4qNQwwqVueD4y7atrNz62bptfhoZmX8FtV4/mjmyZBuOuqtODzz/I3TB9Urk876Yy5/LFhz3OGc
1GlQXTx+uzeb1jSJAzU77W6ph+bZTRzC0Wb05gKQ0UEf9dfwoS+sGiwZ/77mus79ssVRELv6XNmn
3OQ3hY3STCgu1Xzd+FgDUqtxOROWyhtChMbzjStd7eH3Y+6lceBZwNyBtcKtv0SL9o0MMuaTkxer
aYsMR+K0SrNXBttL+wg+G9+AiKmbHrKh89uUtUHErdJPbDQsa9sD8uujHGfzk0EVHbccaDRqppbw
hxBvhz9g+8PdbCMdQddjlS7wd3inxSsftfHSzfPB+czJtP2CyzV7MUw2MJz9GcM+2OI6fUMAS/lc
p3jXUG1n71prpMwtpQWQTjjTh4kMZARbQ/bB0Fz5YFd1+60UanxlNf+xw7wcigEbG7K12Xijzzt/
XsC8ghHk6qkHl35FHcBcVfHDcCUHibrDmbLHvpP1RxfBy3XXjdl7hMUeyrRWzutB1kMIr3SCY0m6
vaqE1rz980GzUoTpp7uo5/5BUm2wMnJwOGmdQzGOovoGi2T/CnL0hdkQ3oPOBgA4JUeJi7kjQeOd
wYE6icYYiqhVdvok9NzdZAtEKBKuqQ79/q4uoMU/FjXPocOBaZLhAM76/Kk3yzASpChPE9qfa0MV
ZoiH2f7UuaN5P1KODDbabE+f9DTA3GdnxnQgXmV4jBc6v68MzRdGJp+jyScDJoaMyIv9XFHTdkh9
zM2JRjMp67/r5lS+slV4aXn1MLuyiaPLx2ny4n5VZVpxkcqT6EwnHNFAhoj9u31M1ZDAQUj2kUji
Otv0c6C0cIFWDpql01957C+sEfwKDnsOZBBQuRfTbqc6j8p4dxohAYbCND42S/9t9PXnGG87Faa9
9KzX1qWXHi+zGupRn04/Ke3nb7qgxgOIrjlZo01hv+morOc2rEojUBvKe0e7akZu27yZyuW9tk6P
Vv9AaW2rkM8k61bj90Pvxd+zzkGMdnRM63n612Vgsfx2oOt/CpakOzKyEfrMzp/FF63De1WRs9z8
WPhJSzi/CBnHHeXF9iTIKn7K6C++JdrF/eM7WVXtaISYGFYp++X+k76JaJ3xJHq7+2KNbnG1OEXz
yvtbf+n59MhFAPbzsSKlZ244v5MKAILmuONJ6aMJ4nBRxxhKKXrwwRGvBRP+2KNcXswnpZVih40m
zrsYKzMdO2pi3ckr19Mswv3kIZ2c7J0lpwnryYQNy2xy60mPRQ9VIpk+z0Anrog6ujHMeWmjSsLk
iLQqrY8A6GgOjmouiq20ZDNGvx9H//ikeeY/ouvWigkz9D/mDceJ6dSbp24cqhKyUYO6RLqd9ug4
bga2FTsrnYYgENbGHSnOb1xUjgdq+k75hwNh/SUcD7yAAB7dBNp//o4Kayr9tJ1PbuEtIVtQ4uP1
TH9lmrwcCOtBFAeaQ6Yo8xhAl/OLzL6frKCUEwq6ghCOfLx1Edvac5WfXnmw64r76yj4caX1uMvu
xeUMcHElF/stoR7diaDS/p7zTk7Apw0ylnx1nNhAgDf67HoEnacPXTWk95Uzat+gAxmfg3ppXxn/
PzI3f/NrgovlIfOSxDVxYWc26SosItU94IL+HorkbavZ7rZNMG+WbkYHf16umqQedhw6hoM2dMhT
a1MrXgtoWO//d7/o4ivBzZGBNe1Oy6jhTWDG/UqNv6T+DC8iLrBdgVB1tkWRjhujaf90alvfDmGv
FsF5poF/7WK/hDra7zNHnjxhjKHfwvfMpCNeeeruC7e4zjdI14Chw+Y5H2wkQbRdWXQnQSv6weyl
t5vERCvFcbeG4xcfXxlx6xO7fKIWuCpEN2vd4DL8pNSqHKFMe5LS13EzjqZ5I+S8PPpBXROuaKi+
Ck2i9Nga+NmbHOa7AT+TEx8VwtoIXvnSXhxyDv4nYiR1sEiXqDwrr5QDD5uTShJcL4Ngw54NwBcJ
+NI+DAENFEKxvGNQ2SArKtQ+Q1vA6oxz6B5mf1OLpv38yhO6PLCtb519ixWQp6I7/O/8hahB+LVr
qZOC7K9FZp3Kj5hVPFqs7CrzsK8gBNXtLLHqUAHK0NsgrIs8I4FO4iL+voNxAUoHzOwA6Dru+32e
zdaEa0E3hisbQf63V37xS+8UnSITI1MiO56LWYQFBN9tLU4QTJNlaxU2kGRApj5vbgTUvikLhWyi
SwBAhIHU1T0mXO+btYycfXmnwn1lvbjcd6xPcD2Y+bxX3We6Pn+CHcZCvNvNydDaJUP2guvBpbM8
vDZ4XrpviGzEqbpEuDCFnl+n9C1wINl631ZVE/khuueixqO9TbAiHDGSgkUb3H5pwxUDJaKyE87J
Lb3aDHWr+ONqKbcNj5CTH6QvQocvf46vusRc/OBW+nMAy9iGsUEE+6cMA8Tj79/4Cw8Yr5+lO9RK
OS1dTtReGoNlKbXbGifA0RbC3U5Fq71SXnxhYqK4aEF6ZPajUnax5/LYmeNL8W8bbHv4QKc+qqgS
PxRF06WbgI3A4fc39c+5Hq4kmRMAM6lUQR86f5vVEoO3HgfQ96b8oHeNQh5ejdh4R/i84Ln1pLOv
qToi3bKMcf5aDbF6LfeCSYernM2P7MhoPaHY5YAc0C45/xUcm9Kp7+E3pPaShsUI5nJr5Zr6MHVL
8MGx1PiEA5OWRFqUavpiA6IHlUMxSd5P1KvgmCR26tzmIkbJD84FlekSp0F/FEFCc9M06kV7r9P7
Xq5m0qmvtN6S2iboFQ+17xzAI+UiSMQwyVc6GUtTPLa5036h/m+r0EEE0oRy8cGpeEtlCxzkGt0H
R3jac1/1xcOQdUWL+qZpvyipJ6d6nOYvjisTe0veojRWyRTc4Bm17DERxSRvlTuAWm97R3yZab+T
Zk5qZx7VlujfSBv/WxiUnC9oxppxD54EK0i4mGbx1avAiW8w8Wtv2gWIFQQjWQHYZtdyLPJ6/NiQ
RICNwdSWOqyLAt0Yxjzrk2GhndwMGpx2jM2Lf5dhiWtDLm6yidD1qr+a8qDvN8Fk9QdV0bhCrpiv
uSAz4E4bWR8iUX0fNIHRbEeyBeosUh1uti+q0DFPy4QlBKuizWJijmR97azC18haDjq4a2KoiwBR
05AW8Nwx8cBPqzgugwjWrN4/dLZrOrfkS6S40wgGnHZxrwXTfVAN/t6KJf95YHeqP8AAML5Xeaav
soURn9qwYDTYqDgZ242+zsgAAkaRbGK/W07CajHJmMpt4ZzUhulHHVw8XiCuMGcTGwzSJ5WP6G9y
jIVvzcHpADdBeXfROtTsummhrybwxXXaraUSJFkDLbA4wlzbPaCLYs2E72Y+uCPpGScIfz9cdwOk
U+FIo0SP3ffdAdLG8pGWeuKT8Z7CWNNSUREaYeJ2YYXqU8wcQWZ8g6iccPzRpk+YjMrlqtLrGXyL
HXdfardAottmc0Xq2OKpMiwSVT+qkoiOaCZP2yaZOQcntBqp7olJKN4kS8sI0ucSC1XfNjhqyNbw
grDughryJIRsfDlxI5FHS3+s0ZhaOby5uTIw7HbWgHkHD1cXDtMM9ALr2BxskyAW3TYVmm3dmFCm
+qip8+SzrahR7RKr8h5rd57eWrPpip2d5XBgaXCtAMB8Kt6uBl+WRL3IAPllcrgf4nF4MGoacfj5
6lRssykwvxIn2hi7bghMYODZcO1hdd9bZc1XCsnjUCcEiRxjhz8DsyQm3Ghs8ifXm4Ffx32Xvs3a
yrjxLFu7bl2CL5CaGGTpCb/p3WOtVeqt6oMMIB1BilBrMqa2lirRO6X7lRUiwgnKbb+MBHUsAMyS
qLGHqf+5iv6Rrf7/NbeIue4j/7NG4TH71nWf/+vmW12x+fvJlV5BsT/+2b8kCvpf7IDXiB4KtD9Y
0f+WKFh/WTqY1wAHCNsY+E3/R6IQ4DRhxQ2onVLfWYUI//W3Z95FoMB+PGDryKnegjTyJ56Rf5xA
Od1iwHcxjdOwZDd1vgp1s6pEvPhHtI3G55k5b94UqlfPhs1x/5dHc/9zafvVnvKPvQT7p7XuYVG/
xbpvXWx3pWHkbdtOx86xcUGwJG7Qgf5ZGCKdoB8XoUaEhcCHK3BxP2YDjHDJpmNjuAte3WzcAt96
LRzrhYdm0F3SeWoGxMBLuunUW/7SCkIIAl99dZ1SP2B6GB+w/savnNsvnxkWHjqUmOV0SrqU7y4K
a0QFjWk81sfc8Z16oyVrPm5TMP392av5eRlKLivTWKePcj4KlDsGDcEMxyxW1ts+ZSlmdVSvbLvW
P/LrhofnRaldZ1Q7bFtR5JxfJA+WfppH++DAa9z3o7LQgkhXkb/ArzrOVtO+0rb558NzOexSY6Oa
Z5ChfHFaMaFrdr1nHVw3FqHi7EKYGR7p3z+6l+6KT5tCEbV3znAX2ziyfsZUCuuAfxNXuNOiZxnt
cWODN4z8DhrR/83lXPtiQJQI14ZFMw5IN50d8QROqBr8CunS2zvmkfbh95f70T+7eGkUC6ANEzzn
c9JYT0a/NPiIhXLhclWHch6rT3WrZ89NvySoxQsktGGRGcRTFMIv7id3cJPIjLuANJWpR9qU+MnC
Mu0MwBmr0vvYCGN2IxI1MBNMcxrfZ629BlrP4/JRilbITQNvFroQdcGNk0J2ExuiEcY0Kp0WqH3B
EX4MmTHFt9/f5OXnDHCY2Q99kEs/iC/64jygYIDZWdsf0lk6e7B5HZpkn9AVFM1/eNJZr7QGAzA3
MUFRizt/mqQJdXo5y0OVKH2roUwPe0IrvrGxxFSqFlzZf35nXAZmIOVsh8PG+fXKdjagPHWHKvOg
TI7DvPf9aTyUOhuT31/pn98ad4aigiw2E1+iezEup1zmkI7aAw2PJSTVSItKBMzhH19kndJZDVlC
WCAuXhTmb3fO4/pgTSAbbI/YsmwUxu73F3lhNDgGz8vE7eW49C/Pn5lpZRqqf3EYVN2QmtqQPJUk
I7JRp32lgfXilVb5iY4SkQlqfaa/fFurAR/6cn3I/S67yQ2Fo6iuGtCp6Wtx3S+8HYcT6Nq/ZqAz
A59fqZ1pv5H9c8DVbW84jQ1h5qX9K+v7S7cD9oOdqf6jVHJxO2AyW116xWGs2HaPHAX3qTJYU6re
vv/9K3rxdtirmA7deA7PF7fDUWdGW1ketCCb9/VoZRGx594rg+2yOse3yp2YiDhZQ9Za+Pkzc8nn
sUkLO9Re8Nlpyvm28TitjwJnY2UO81ejmZpPv7+vFy9ps9TTMXZAw5nnl0z1xOEYmUPZbNMwZxu/
00dDHNxurg7zrBpcV5p4LRubvRd/9nyOZ3NqoWoICP5yUP+dX9bzepXYXbnHU5D428Ed9S+yzlzC
ifjYxiguOBblivMV1YNGfbT0Ln8OwIdUm9kCcLlla6sTVVaNd/NYLPMG8l135U5I/Knc5XRtmIL0
DZFPq9XUlvFuKI3F36aFDOawQNnfhW1D6+pBpqZ9cqD79vf5mhu2IySskG/o/MB9U62ue1G5dKTr
BbEpFDy7Ykg/O7lR6W9gGnPwzhg0AEABmN2ZnZF/z0gjllcxGYPOltCy+i0mqKbZUT/QRZQV4wHq
nNlvrCnVb3Wz172tbHkYoWeI8YqsK6/dGH4PzkcKkPNGUExAhUtsdjXW1I+uNZMIJRByHqupiL9D
F5H2firU/KHsoRTiNIa8zM/Jk29Uw0mWlr3OOdPJvGKXJKssADrHfOPXnNM3JtxNjKfVBP0oETBi
DkHTFgQwYT3twiT1wDPyeflGmLQzk3gL5GKMioVU65C6yZyHuedm6G98B3Bm7C32h0FPAesXchDf
UzkXp47prAxjS8WPLb5kndS4uNnNENyg5FaT8ZWE1ETblNIdPuqJ0SxbGlfTrSwVbeYqqOav2txQ
IwETQvRknxJ3tiFls71WswG2ch7rmAoDBAX3kMxovyLYbLhXKs3BFbqU1fymt93+Y0Da3jPO5QVz
np3oBC0t3fA2n736DcF2a/LXOAnHOlBbnSm4mABchk2bOf7N4OVZfoC+Xjwsdl1bt0sKHpacRqPe
d/5E1MmCNmvfNe1bF49NfPBn1rwGcpS+o6tLTBvutx4jzIQkiZbT/Ib2HBJDS1XWlfKL4t3s+Msn
jIjGrT8B+OQYMBVbaPgFuL1WEMMHoFm8TVxF79Gh2PBBzH7dR9TDKRH2s+Jo03idJnZmTguGAank
84xVbYimFI5mZOEX/9ynOfkxKpsNihHJvIT4kBpxnYuCT1w4nYzxqU3l96SRTGuyxMQFXF6kn5cJ
juBxaJw4e2o0ydNesDbDwlWIGSO77PJHZxSWCjUOl4qTnOXVYc+UIjeJPlY6uZfgSFBw6sttgmc0
2UAK5rAEC3GCe2RMU0TJSduzH0pI6xrwGlueSIwo7j2XmtnU4jdKOjUvYL3i5lM6ACKka9PP+5Q5
jfRFoAnlxi8z3XhYYvJsotR3u/eu0da4H6eaMtI8l/47CMX4sqt0BqEIYalPt+5QBODW9amJrDYD
tlInGNMoRCYFxjOrFE9E17YCV5NBMQmLjT1tW8gnXwpYIY9ltjhyC/vEcjADe6KMPAp438u5rorN
IsGebxaBbX5jxU5bRwHvItm4wo9Tgq8LphIo1/EXMN6JGyLmy6guqrosd40rqdOUZonKy3NTPHA2
Dr4vbFHVtGsyD/tuN5tAc7s46SA+p045vpuGxsbb2VAAdIguGKAH3NDWJkNvRoaOKRhPQnqLGF79
XIH/qMLy/ye1A7X3L0vpP1K83tZJfVZ/Wf/zv5kdf5HVgxmCQyCbE0od7IF/Mju0NfMEe8RaaKEK
wiHH4XTzL4uI8ZexNuZorGHfsFGE/FKAMVgjXcom7KgQdxvunxRg2FaeLb9YTTh98PfZyFAG4u9d
bNIbKKGOl3/3Mtpp+wrr5Q2gTnu+BSJBwkGHeXf5DEJ7PlkruOAmhbEBzyMLUlgFhviOvxMrGSLD
+J5lI36X0875lI5F8wRGJNW3pgnLkFJLa0FNTXSz2rrBoD7XsKqtDTBgFwaUmSbQZwy8ppvCGfq7
Rmkx23jctliCQWOTE2Lb9b1V2l2PKg822nbWWusjJg6blFsCGI33Bii0dN/JgSQycEjpdOsSnXcM
mDZXipPhtk+Eg9QBrrLEcJ8sDUDHtjE0sHlzMbbRABMZCadH4TongrAxrK03NnMAcz3V+qM7GwMc
2Daojd3kVkZOz6Dp7FAlVFopnNvujZ4k4haeBeGquVcrOyqG2SejIJXds5ZPyBh8V+X9Jinq4o7Y
Q9JjpZdl94Nh52kSAivoSD0GCymW3Yj5Hp9jL2dQpcBbuhC35xBETFWZT3ugcOKbOWuoaIMl6N+W
pMdkYWBWPqETbLepspoYxuTXOhYaBmvNbZ4cOTmnrMKl5uxkmkFMWkj86B9gThlfA5biIdSJkP1u
K4KFB+GROJ139rhl9cJf2ALyqHfNYDhi4wvCiOMYM5vrOYALgwHaEEz/0vB3nCV7JDpV3j36hQko
lWPGMEddW8fWZsiAPoeaGSzpMYidBQxKnuOiX8hs3CRDA7Kw1QutxCgZJ9/7WCbAMwrFKOjmMu5C
19GGaePm+C03NeD5r3LwZbof0arh4lR5Zm88PWWiW3TiS6FZyeAppxm6Gep5dY/nYoZClycjW5ym
jT/IEgJsyOxqfyaI6pogoKrZ80VCwazino4UpMgMJLvNBmUkqxkor+OVp8DR9PeQJCXhIeUgmcPh
OpHKaUFod60esgryfizFsfLSObS6RHx1W1cOkbmgaIokCDt6GH5HyLVyG/e0ZG32bcl8CGiyyuoH
Wr0ZvAxSwJ9LPxmvkzQNim3Mnpe0HuEoVpq2rD5Mjqme86SAEEgd3/tmDlkmj/MS5M9JkKf3M2nv
GCm9MdegJ1j96vLUII0OjQtV0RtoXuNAsjOLCFQ3OQ4FyDwQheREXo8ZO8ONQRqIBpGn0u7MyrFp
00z5OEekRI7HfDGHXYldBq6bnqYKhfE0sb9BARA2ltK1jerlum9SbvkJK2/xkUAR8gGovqwICDb8
z+VMAM8GhgY7VZ2GBCQ06L0HvzYHsQ2SqQL7nJmBhkM456ci7nYfrdxm3+gujXruaEG3W88ecmO3
wH3bB9OQYsPF4+/s/VHvzHAOdEOGcYyPYzMppT0p3FVaOA5Z/K3kFNnuCDFPupsFxUNJdpAF4jOo
JvGAej69tUvCR6Mcq+e3CYDFE/g6UP0N454U10YI6MYy6DeymV1y+Ux2zwPllc/knrSfGDGTvtWL
wq8PFTNKwC3HzRUh6LbJfj9xn7Ci0wVZan9yQ9upXKz0RqVd20PsfBshSeBIxzh6Uxs94ALgCA1O
a5lWybYpq04ePBpSNYSCYeiZUMF5VQGMlsiJC2cPGD3QDm5N/f5nQed/VnhaJhxLf9NpqcXnMvt8
tsiv/+LnIu8Yf9mrk85H3rM2UyzKT3/ndOLnRBmPCp3zNO0Bk43Bv5f4tUWA7s6gKI0MgILG3z0W
QMfUAjFRBKsjDtkQypILENfvwFzn9Yp1/vbw+qGDXjssyMH5Db8WelyiviRKaWIZ0rl7/jG28h58
48/B8R/tjufn+L8vg4wCMjOyRULgzi9jZrmM44XxjY1c3mi+xN49KiMa9KRhZz57j7+8gRcaOqhN
zrYunI1oa3noWA3sHY5JkMH5FUHcghTtiNZlWc51xQF3XgABk5yGtR9Ih6Y0FoS2Z3cxioYzI1zE
tL3K/jd7Z7IcN5Ju6Xe5e6RhcEyL3gAxMCJIihQpUeIGJokS5sEdgGN4m/savb0v1h+U2VUSMztl
uWyz2paSFSQiwofzn/MdiKxBCf0/bBE6Gno57pVo6uAsrFmEB5b/paUSKshQZuIhbMqViSxHEgPd
Ki+mAeBrEHLh2hmw8MxkN/tAthymw1Anw2jqjJEyqSG3ChaVBWXcAr/jjD6IUZ/Sdn+6KA2b64tl
dVpDQ+YjMg0xGUQ/1LE2HXg8O1COC8ZPxlS153xUTQ1XYSdzk0R5PJumAexgYwmyifsofMqK7TAP
6vAKUkYK4oc120k+UJUwrO99aVXKoa0BgOMV9gH+u1htnomjKaTnYC3Uqx8SiS+dFniUnmBamsCs
DHocYjNBV02itvVLSLquO1duFJiTX54qKurFzlSO1xCXmKHfcuagAGl2I34XaCEBA2v0Cby/I0eh
UmKzw/5bGeoevdHMzvWoDZooSv7whKL4VtWXGosc1VKVJOtfhDBhqR2zWipIXFxnz31q1v0Jv+zC
bu+r2m6/LcWgKLvAin8yuNnmoFlXW+0W6WRWRNhkCuNGAnR9JJeAup02ULX3m05RvLRpwanKMw3f
PPLMDQu3BQDlQ5d0YfZlKklWf21arvk599jVwqVcEJu7DNKx2JHQuh3QmI3QwWcKl+2S2xgG/4Ow
oX6DLCbZMhkxtedzeJ2LyceB4ZdJcpnFrOu3HeUF7dnzG0PRUgB9uLGA0FA6e+3MzTg+bIIVDOJu
bOTbpQCttuNQVJq3AJUm59JaKEExVmRjxqFa2tR4ratBz0MdAIfGzGFPGn9ODVy6xVvLuP5C4bX0
3swpfA3qqOumay+UPDPd4OLpDsPJotNHMQOo6lbsKafyaJMQuEtqYFKF3REvq0DktodUzf36MdSO
bZDsKsVovqW3g6v5oEDv3lD4XYR3mFzs8FYB2DcgpgVl/WDkTj7eUvXpwAxWvVczqgoa48QpH1EY
X3/kUkMdZ4RG0n2juf23+KuTqrkF31HnNzCFUo+HvrjdSc4oAvJGp2LCi1spM6Qa1J9ys2K4AH7v
hEzieOeCwrTllvt9BgrQ72imn/pRjx3c2XXd5CApuRQcc9Xn/lVndZ76iFbXT/epNhMwT2uID/kB
xUpUWWRCIufgno1V+dzCmx0uhmZrf0eXHJ0T6EcgopLd6JgAUaLFA7Y8xhll43J9O+nZ7aFA95y2
Wv0gKM9Q3QOJEHBVt6xZSBKxgihXjfeJwdljvMjOX1TweSWt666nxoYy8zh2NHIvD5KiYRxFuePM
O0TODkGp0JQV7aVH4WSH3qVkv/dB92Jb9wtNj8oE2sKLtdVNTk1NM37QN5AJoMVGCx++EF8M3q2e
pI6ZzlFtOF16WBVM1KNPJMp8ExLvLc6r0RjGnpBUkOxU4CbGFXQbbE6qMHKubyCeu5PHwmG9M0pD
usemyqGsjoGfiHM5dOrSpCZgFk6qgn4NA/ESyVDYS7BbknWgHWqF6gPtsOU0RumRo/p5w220nBKL
jyntdCq86CXUaXUfNoGa6CPTNeh4XFkVg4RfKO8/b5fsKgz4mBPj/ucC7gXOq5GqB+V6cALuog72
UbWv6xFXQgWU+Onv96+/fB08nQz9TJh3GCl+2pbZ902AVaCS2rLDYNZxGXkocAr9o235j01yc+Rx
NmFO/KeoKvhzCTIkiwwwQN4JBNxFmhC+lKuuRQb+6fD3f9a26f5bzt8eH9Mk4AKQRSEebkzRn/6s
pPXhBHo2j2/Fw7Myf6mRCencanyrR1pOTTJCi/mpTLpfBf9+HgF9f2nOBKwiDFN567xX71xrLtqj
HwQF102qfTHROzDIlq4xU/0qKvLnN48/0tm0mYCEffh6aFErb0gsWLiRUY7ux8kqs2sgcr8KNv35
WW5/iI3LBjgBVtFXH5ERsZL4Fk6qDXhI9H1GSCYo434Q3NJh/iCGNzAPrzQC5e9v43+O+hz1kbj+
5qg/vvzPfzc/n/T5gd9P+k7wG8ujx0l+w4sg7f1LzrOt3/gu48rBG7wN113eyz9O+rb9m23jYmBa
SGacszj/9MdJP/xt85Bv6F5sViT0/1lvNi/205ePJDL2ZR9jPEcOESI7vvoGiABM4jp4H3r4Bd5j
JjV+RAY2RWGq66CpccMjxKsi2w3N2lOQLYbJsJd9mnDCxHGQU4ep1pZ2S3MOy24n6xr+KYt1mK3h
sRcrPdtJ5ziDfevMdHvah4ToSAaTzOWwG9f4uHFQ1HJEksghne6MZPD64mZk0EIZLhVs9m0x5x7/
16NB7zFc9parf3nA72qh22FW9D6nSUZlyiHAFtkPhylwGMnBtsYeuZM9AD/WYifz9sDdQhE3M+oJ
FaSQVNojeYZ2irGlzHm6sbzQJ+I1nTdAqUF50bn0jHREdAE2B/gplZLezGp7L88GE0D3pWjcwLxp
XezJjKXo6e1AwIkmP6DmQP9nasggUQKl6hiUKVrr2qKhpmEVI2NRn2/jsOv4hAxxGnTDjWyxg0bb
HFd9pRBhemBsVXbfnLat252zuvBOIqgBvvxcjGsmb700bRVwO9dtGuKiCtuunCs9KpQJ1+GgKIOt
hVfMQXAaIDaU35ZWNDaGSjIl48Xs65HezwmKCkdA8s4RVrj2KbEGFMpAGfqUJWDzIlAgzD5oLpZ3
IywtBMpQjA+8Ze74Dj1ycC5koMoSUlUzOjdzTTRoJ8sVf7ct6VEqRuBvsRwbYziU6Trx6+Gb1bB/
6V9Sx6pp7Bd38EOQnri3q33JEB0IyZjRFD1o/H5nAOUpfFKL/xBISeNDMYBbT2dbQb8pt5B0PJNO
NJ8CU3MyFJymMo6pVjeQFFtr/54qUvQmrlpwyxpMujPC5RDwMBs84FBxh6392mJISTGWbtbwyapq
4VMLOvjdPigd0irVSqPTvGtSKxspg54lp8S6oq0TQJmoNMbyzh6DNx69FKAp7cDgwFXSqfcyJQ4V
rRRmAN04IYbOzidIytL5YALboLpXS4NwWxyu7KunBgnPKY66nJJpNw+qtaOxWmmwndMOvj7tbs6b
JoTTtEfLguVqFSm/1Jq3TElbNKFw6z6oVLzUVPJyHyVJi5qMsjdabv8iRsUQaS2CZYiwciRVvDid
OUbT4uXUuTJKveNbO7/nk8tjnNCESbgvBeNaYPHDG4WvX8Vw3/jHQuOb2rcaPQs+GuC7kKa+fo8j
OjlOhq7FLi3U8MxN2XygzEQ8r1wB3zMZroEHzU5zXSkGg1ebxXy6HrNs9FHFbITqHlT4tMtGbxZ8
Swo+bFVXYU9zFbGSKKwHZ91JQsb52ccKnMP39NoT/ULtTJXyrN9ypVUfKrfDrd1RyWsx3KTaIabc
ho8KJen6oxQsM1zyl2q66kyxtNdolgCfJrcKnpmrM0aLei6i85uBoBdsf2pvaBC0gdlnUTUHfXMe
vNwbDyxXi7MrWtsdHlrEkuqGmepmR53Wtg6BkTaIz5HtFZCn6Wari6mPifL669NQosy+NeDbch8z
JP0IBV9AlIgxUngyxU3q8DW1ot4GT7IjXirzWK+dmx6BUzOx5FNamqbeicm01GnmcdS7SbcOlSi1
Jb2LkRpiOIHclP3NQreDceF7m/nnSbRNAKg2pKclNvzW9JDWTRWs8RDQe8Kf5+k2/cI8JtPPMwpp
G7k0sJCrYIhhPMGJKOwFd1uncu1FNoULE6Qu4XfWZ4ZV9O6dmsJI7dqDn6jg7lLo6qXvkNbdN3la
Kwo6Ul+8m0ztV9cpwQvnaHuaYpuOWJTp1R9seDNNHGqDeARteNa60C/rpewVgbjYkMXXuETdfyp6
SJ3XerS78W2Te3h2sqxPGC7whckeGA04ik2paurd7FB3Do4RXDjvPpZyFGg4TXt7YLD1Nq170ND0
iw/3gJVchqIwYBC9a4Yvx3DpIJnLYqpvE40WsSNoZ38KzIqinDoZCSLaZlbf9q7wYPp5a0kZHXwJ
xhq5S4yKOxKtOf1EXdGNy83RiArheQNnagf4O13s5a0GX8+G2rtDPkZEZ+w3Q18ly5FrfT0dGeQk
d9AAsiQqQni9J3YFs41Nb5Bfe8/rPnjNSl1fGBb+Da3Z3U3K/rR9NGjNqtParQi0mGFxtZYJVNts
Aq56yr2eHbRl77Vp9mJROeBJA5zNPdWriHN3eskOpJv0J4P84EsaUoRyYyib8tVibLottR8y4gMi
YVnkxyasD1XaM6exE2Gep6Ut1I5S3ADKeFn3iYx6x2CeTUtTGDAIr0HPp1PgYjT1U+sCD3nJI2yq
0zPecW+mnBtJ+pA0HVcatnCm3JmuUpOJXocFc7GT8iz8FNThsjKki1w+rlflEPbTIS0693nuvqOy
q9Lv5J42hKGL59ZQ65WJIWR968meiy0mPeeoR1iYZz5QRLdkOHsMxWkEeaAUsUNCms3sxUsqGYCT
HJazXSVNsOsU85uD03Va3Y5Nos6pk7yt5EqgPwQ/exuGOqACyViaT/XYd4+T0XvBfuZ6QayFG2Lj
3EhKcxivpI21vFu8jEawjkJU4yrpbfuN8ATzs17CAX9TZeWKhZpy8zbmAJLds5I4H512LPMrIdz8
q8u7zAOtC8f+oAdbjO+Y44Xj0fAK0kaKbjf7HGihzWPja4w5zeCvrEFhvYVYhISpMni17Iz72WX0
8pI3QKGm2Bt8uCeTGa43icrtz5mc0wfpCDIdRmaZX2gEwpecV+PIbtPKetwvPOu3tnZwKySTIgJq
B5l69CbLfFFiJNaostTnfTWd9QvsPMpRfYABBbH4iplO5jf+J+rA0Jk5y3Hf3BAoF3NwS97hfiEx
BbO7nPY2ftETfSIweb1G5DVMaaFvstRikKZUZ1KxMFh0vLYhhwraaTgrGmtn5dFELHuTh/qc5Xio
+OULa5Wfa0rJhigxs+FTaLXD2VNO9kSFY/vWyrzF3vtLKeiA7Fp9k1OFZkZ8FDlm0Z/sNft8QGbZ
Neywp74w62/adbPr3h+Sb/2s6Rjm+NcdF+24R68y0ZsUEF4ZtfRs26fBoLthGrWHdIjx+r2ZT/23
zA3b5EmqwgG6YnY1XTm6zOyPc0XL3mMLGtZvcFONjX+0c2WZO6PivuD8QsJ4LcVD0IOj520Uie+Y
uVdSfKgl6iB/FJVqzIF5J7qq2reW2d/j/RpqPpgazfiHW9JfyPF/ek2QGNw8sEqEAirI6xglAxaX
aWwOZtUq64twuuC4lsa8XxI4D9ucdP/3r7f5Ev6tM3DV4fU264KDw567zuvXc42Z0Rwf9YgK0HuP
/TbmGY97i9j3HqwBYbXZYuRKjJmk8Kx/L+n8fw47fr7/f391mBb4efgUc47+TpL4wTy7lhK516J2
Y249c09XOaNNu3n5+z/xZz1jexHALgTyATUCDOXi+bOUUgxdQ0izwtFOVDxmzigpCMc0uk9L3TKs
+tcl9y/evr9+LQ/5hEwvQ6nt7f3hD0ossnKK7gVkuzrcDalRP8kpNK9HVYz9LySpbVL26r1jbsML
EflAlxKv6RaGJae1mjuPOw2rj7f4DefW2lyvFAHTuB4q8PCcunc0NcizXzvBZ4N0wD5z6CTR3Qag
ngJB07QcPjEOXRAoN3PV3z+QP7/D/I545EGn8hbwjfr5geg0dSiY4OEXbdDuR53T8msUyeH7q/xH
ZvkvpIgfHvifPVP/87+br+tPMsv2A3+4pqzfNrUSKWWDVyGz8fB/H6j6v7noNxi88e6aPsvcv1QW
h3/ajFLk2IQLlU/wMz1mk+x//ZdDBm5jqJAvQpzB42T/k3Hqq4UHncYJoENi90W2ZQL5SmMpqOOc
zQVmOQJu/VwVU3ZeabjbZcmoHyajqnaLWuc7n/DUxQIJd/zhMf36i8rLM2EmlxVsKyrJqVf6KrOZ
pXHZliLRZuZd26zj5xxl5SFUdND8w5fi+LHJXO6GbNwwkj9/BWoj4RRDCzyDrqJ6nIfCi9tq5Bht
VeEv/qo/PVSB0Z3q3E0+Rlx/rXQ68MGUmkP8Jy4NCoNl4NcpQ6hx1Fi4LaYmq3r0GAZZB0yM4dd+
6gl2//1f+4rR4X/XrDf5ziLmzQdvs+P9uATSPZhiGymRqxNdtFdTSLQqdptqdHcymIkucMzVDz1X
0I9uKmwzwrvZvceVNhQHQ/rri8et2d5Doe9+hVF6tRjxq4G9YG8lYOgiSL0m9VCJimcdOSJq/LW/
ocpEnw0yS79IrNmvNoHtZTgB8bnl8sMV5fVnS44b0M/Kyqg0mjyJvIAAfeTote1jjLXGS23W9V09
Gj0ljSH37CPcV4LKSg/et6lOVHYvuUbd5f7YExTGPmWw/a9jxQQ3JPadW8sYp0mAJU13A+0CISM+
5k8DnZSp4+vjEGp3OSyZo6lCwZv05e/f4VfbDjg8xjmkg5i5sLKwzf38Bge2qBe+XzR30b9x8Eoz
OEi+aUgm9bTvh2y6+/vXe73PbS9I5NSHRMgLEj589YLYsMYpaNc6sjLziK5RYhLzdjoZSaqVz0Gi
HrDL4yrso7AVHyfTowQgoeV4ODZew5CL2pse4e7vfyvWwR83399/KaI4KM4slmBLfn4KdG+YSBlL
HWXKzR86FrF9nSxf174MmE9vPZLIrPHfv+brz6+NJL4NungErNzYrn5+zVVT9p4Kxo0hjqgTolN5
aKpe/4J5+FevwoCLFyJRgh/k1avAMAr6AhBqhGpZx0iT1MWTIPzF8/urV2EDINDGIRuT7qv1f5mF
l+iGV5FcZ0+WO3gMXrEF/uMnxvYGKskiAET859VHR4aAJ2fqLCKKaz7VwpmeLanEyy9e5DsE/odT
NBsYh1ifu4JF3ojB3fbH/nDsmy2vby3tflHhyDpvZpNL3US+ht1XSDY4AjozfepTCj2uUiEMjCnl
6rt71kEM+nLqqumWYWlr37p5TkhjNEu/vXU2j+JV7xVLGs8UtcjTIAZADECWSCnYc48yCGiocunP
xdJ/AecQONepnfKzYkT8OGeJS82Ls5g0Auo+KTYIRdGUu0YR40H6aQQtXiic0VrR9kA8IKMWiihP
eJRNjlyheUNovatdMi4qLebPwJfKYqeGCcryWiuQOLLvpvRNp1MHSoiaKziFDt0tQ+sb/XWV1eP6
dnRovXqXtFlqozGoAVxdaKkv4WwY6UEp+lERnr2ivvLziutematMc5c0JxFJ36ZNZmhtGpfpDqQv
b4sYpceFKu8ns0NT3Y1mkg5oT537ppGqNPdM/YPxnKydXndlQ9PJbqjQwW5E18tsN9lzu+zcXBCl
FIxzHwNvHU0mnVloHYyFq2BkiSWZYlnYgTza8K38XdJycWfIIA12bjQxaz/BJ0rjXlvOlWn1pqJl
q2qdU2AJnk/Z4zgISt/gZ3DbPLdL3WKSzgV2o650DXmgCwkTatptT9ClLHrYL56b3g+UQtcArcAO
LVxrcdrwSDd36RBQNQZRg/xDseqP89KVX9XkcBnEtlCiOfPbv1Na8SHAEfDWIsljABOHvBOXieXV
e1Xqej7ahN2WPe7h9am088W8mdsiG/bW3Jgo1svcHBYB3uNk9yzCZxtJfGLk4ZTVnaF7qQ4WLpl8
5xaUDXO2GI0PFkCOZW90spYM3lX9MXB0/TnJUagijqN5fkMDEi4UYpEI5lvj/RxpXy0MtGez+Wp0
wAT26L3U1aWqxd+Fe9feEeuSL/Y2Y4oYsomr3CqrZYf1BjDM1Ff9qV2zpuCdcKG38OFarH0iDAZs
OsD6GmvJUIZDRa0GjpAkhuMmn53PzM4DAyItIicLm5GNh8yfrepCnbVGJymm4jwZY/lZLmxjlIal
1FJ1nsADPvtyKOO0NejhTJqeXTtnOv9p8ZmcUSqDnX6PSc7+HMwAcuiRadHdVc1JZ4fVarit5dz4
p85JG3UuErnoO7cKXb46ZHno8S5t2sZSSfCJkVtl0cWlQ5903ZJ5+T5tOjQoF3I7yuraGcOtC5Jy
PjbLuPp3o+7tjx5Dt+4Oz16avLMGBNuzHNv8vJqSCc2IM1vGda+bDHPKbHtxjpWlo3nImD+ivdPe
V+pZtxRb+5Y+9GHfPC9hPt07WZXRZGgnfjDs6QtzBwzciVscRD943r7TncX4ql3K9QgxVag4L9eh
OtpQctpdjgolwWQD2roKmnGbloVV9mCQVuti32/EFK+uP3MyYikN4yDIehG1Y+qgA6yhP+6dRgU4
eHr8NTbNMMzxRt3cgvLLKMnmwF5BoqvFemcHFFtFgS3Fi1nA1zkKYkTZwVzt9GmGZkod5VLIl9wZ
/BubUUC7Z7bD9jzOIRU9TdgbcVME3cVjQPDIr5TcJEUfMAJrGzvBmVX1zm6u0ArzSmm+zYWiYVlj
M36g6EKcjEAxl/HMStyUnd9AY6GMZkKP68p0l1cFuSIz78KznVWtuoHvzCGpyBzlnGyzSx6Ev/IX
69pJCQ6M1q0hiCqewMktU4zFr6dEWITjeiyrcCVP5XbU6ACxWr0TPi+RxtAdQy/2PEz9Ue318pNy
g+Vi1hZ+ddGWvkXVWFa9t+Y6bOmJa9URG4kloqpBATjkdGqNMTasOka19SLUUEod5zzHG224/USL
HNtdlNpuzeiJirwgh5Bw7YWGcWkkXCAeREiVXi032x59rpJM8jRV8UokjdFQATmZKvmCXi0128Y3
vhH9h0VY3qe2Q4Cmu0M6buTXOKtija0co3zG9C/yg0TqCEDSUmKaN7ggdh4zhNgMkZCjufPd5xBu
gR1nGULZAe/2QKFVn+HkMNLauFu00VLKOhmGGePS6b+IZiKtKrEgWpGxZsEY95RRm/up6CZ7PzhO
+qFgz2rOIrUzK6bCXeIzbD3KJhPw9Lt6XNqHhFAmA3qK2PngVGP+WA5z8C6cu+RbPRKk2JhetnnN
/YoycKdc8ua4Zl36rQ90Jk5u6dTvFw52zCLTnlrRbOaDGXl54viRNNIgiBJa0AgLJVh++Wozi0ew
vyPWMHGQTLT9rmJaiwfBrIOPeNq6e9eomndt2QsrLhk/uswf7E7GbtswA3MTb1n28Duc4N7vimq+
ssZZlEeqbMkFbg+EGJLfTuesl6Em3bcBOV0mMl9qLRreCc+UJZuq0TFxKuUYRl3hrpghkZ8Tb4Cg
n7QWFd9L6VJ8opLGbK4KkRoUvI18fKl8M3zMewMzksc1zLd3VeMgvRWr1eQ7LyznhiFurphaVGox
yAJ1kMLuyDM084NBkIfpJE6ewT+3/G+MqcBwLwxYG3/hW7YNZLJhZzUNS9QBaEvCKrv0zrcxE2D7
Zpni0aBLMve8evf9pPcfnem/IKX/cOj9k86076dPQ97kPylN24/8YeixCdrhzYEKAxUD2BFS+e9K
E6KRH+K94oKE89pEGPiX1IQ5gHKnACYhDUe+TXKPm+YfWpNh+78x9oV3YLEkkN/Dbv8PvPu/k0H/
fUJHUqfJCE8bvwO5vxDp5+cTupPitu1mos4plm12zEdQeJqmX017/VG5eEvpmqIGDBBjNI5F86Yj
RHSZCll+qGh/fJ45Dn0xQJMzuQvtYucHeLFPLQVNejQ8DDg5W2kDoXwqsqfAy3fsvJ+BHzgHPD1n
agdyUqvBvtaKELD7yGu5x7ahuHJRh9HjKovCfins8QN1rHfbVhjTOZIB7LPnPUmeR4e+79iZlXhf
G57cZ2axVLt0GGpznxiLHo9OFQwZLSh28gKElYNILoaqfZizpmKttDz2UuBxwUNbV9nerVZYwYab
LnE9mfKWIsCaUJEa7gy31tyvl7m2jwGQM5Zc7cr0PdtnMz5aRs8Kn0vq3vbDlFn6RUjJsmz0mlTt
1jzf0IzBFoGhISFNF3WEZMG8DZN102YWITUvAUONGF/qp1E4gNk8jORH4kwcGbsuNZu9zXbBSLQb
QVwLd6K+kcEwIgq+ENU5U7KznSWo2aSS9JHWQzliomrGI0cVZQAEDNIbAcbwvZ1oDsahV99MlXXk
te9Hl6GdD9Kec7Xp4OUw+iub9t9rPjr7qWQPXLpCYrZW4Qkz7jbB7ZMrGeQxfTYR6L5dOmZXIl8E
R8eu3E3SF5fQpZOvpBLRLC6DKh/phyFuhyRB72J3yPW63jPJYUMy8icKFbIbO8uKo8rD0IiL2rOb
3bAIs4vlkhG/xGAU1u8yE3QN6aitymnnp+GwAO4WEAF/lxP+0Wr2/x3LzeMK/6+JzJ/WqedP9edX
AaPtB/5YpZzf0DX4HkMbQXD+Lq3/vkrhLUSJ3rqKmLkhF2wS1B+2QyOA/EbvD//OfwCzZpPz/u8q
ZQW/gQ5DLTc3Of37CvZPVimiTixDPy5Tm7CGJIKDcUMYWf6rZWro6LY0xMhFb0Ta3wE21Nk55BZM
fJ1yo4pDUuCu7KeeYb7YRF/aD/U8Nsst1ezpZGwE3+lldgoKOIugSeU5rE1ztuJB58FXF4gLgEiF
EyK7HWqvwvinyiR4l4cJ0+ddibeB4u3Cs55tiAnVXe0aA9c+arKBDnBhhAaAsewU4l/gIJBwDbtJ
c8Oh4Axr27ivx+mD6GiOOazGuASHIOV0SJKippAyVpwIFYnQYUa7SzEaKi6rNeGXjvzxXFPmTRj5
HihFU+KwMmCk7E0oiMGe4ufRu/IZjJdHDPoYCB2ZPrcri0SLhHWTDzp7hKalL5lr9g+zwp8kunz+
gP7WnRes7vxi/fig+pUvZNJ+FLC2onpsXiq/Knf2Yk2XiYcb8UUcMFT68pNvbo8YvsIpwR53BWhR
HV0uyzemOb4xcvCyzEgXDq+AKC1qRvdlNosrKr3HC9fDBpaC83EZICcl23WjqXv/zq7NZF8I83Pj
Ae1MiFNdNTMaECrtU+iv+gLGSJ8zQRl0NrvDOZGdcyyVpo+HLmUsmx05RXbgKJP+8MEFehB1A7Jy
0SYTnhrU8w4Umzu1YngzsLzaTczgUzKlNgKm6O9mj2PTofR73ijWUbOFAkqiIvw4ZVR7X8Ky3+6Y
DYRkNwWP4YcUjfDHK+FDIWVwMW4JXP2m0Dn8miK9kJSzpytkflndukt710iEmH3gjV2yb7ySqBfO
DBFh9S3tyIJ/uNLQJ20Sm5SLRv08PJb4dQgTm1AaWPZi7suktH217iFoEAZXct8wgR8ANwl+QhAS
og5U6SB8m5NO9Q6eEY43fWEA5UjsCZRIgwly0YF0HrIMY0o0uqP+qFUSiCunG/LkTN2wU9z0qeR+
zBte+tdW5X/OzMzkLucQVaYGnQBINDnqGZ1hBAnaUICRAmpJj1Ua2N1VUq/dFZ1+9/ZKX4fKuuHr
6g7uqXQ98Z5kBmnvbrEA7ztJNAL8YZDWASttLGJZWxk5zjKUJ5fNlJbkKV8OY8pRmQz53PRfelIU
HBNoQ6FpZ06O1uQXa2xoHwPsVGFl3S1z6YWnIFk6+87LugD8uWXr7XuwXgudvuWMc4sHtTqKYvjq
4B4kCRewj7XSeTL4v2s/9EAP20tHpwxeTngvZ2MhdvcZczMn+bEStEH4i6i83Yx4Ji/4envsS35l
zASx3an4oquyDGNz9G+NtjW2wgPt2i1npqmJBaUDkny5eMYhmeU70ndf8tY+lbrvrlmgLD+iVZj3
NAukF8ZdKolaW0znnsRcY2NaZXOYytH8rJfG8Rhma8UAawCH/sJa0HEAWP0q2AUD1cVRUTEYP0BL
wPySaqyIe2NFEjvnYS4LPhP9usumJlOfdaVJ5CW0d8s9UUEUptBYsQUTKEGsYMdIwisDL2CxV8pA
OepG8FqcdK8BtVv3fHnnvYuEd8NEaTx2aV4cm7RaPy6CU9Bx8Eio+ZrLOibkF24uYTw6I3dMKcwT
yAOAvnpa3y1m9YaDRR/lTkeBdonrZxmrrw1OzEvLon+wuTJduC07F7Z9cRYyN75sdQIsnCnhud71
pHmyxLjIg7JW4Rx82bsHPxy/lmkZ7qwyX57l0Dwx6HAPee0v5wpay4Hsvn+xQD8sa8vfXbpD3Dju
yzQb+Y0eqoA23kbu+WiIJ4Z2AzmIfD3TmKz2E6oyNoF2TpGQhS6vmXAC40zG/qpqzK/c6rK3rLfJ
dUheDPPxbLWcq+AHK+aSR8AtyBR1O5Dx9tZnirrbg2H6FKt7yLy7IkmK66JqKmyqXkmUUTTnYq7f
MHL6NssaggEyQHD2gqS9hhG1nqd5HA6Aiey3sJLGDxKH+pGVNjjlpU6xdXXJO7o+0r3LMoj9OBMT
abx+epOzxah9BwIYGdB2P5WIFh+dBTdLCFb0TuPpv1+EPAr6iA++JZGxaVi5Kk346J2B452WcKJU
k8dDxCDd85v43vWsh0sOGfvWn/rHBjiEu3Nk2Iu9WN1vQTa/xXwuTkVn6qMCG5MtGi6P5lnAz2k7
+1Nnjdxv+zujHr3IZb+sZWM+2LTdJ01xDzbqkmJm8v1+JpO/TBc7d9ZD0XVtnDnDVaFGeaAHCBB1
NQ9ITO5hsLljj7xtByWWt7h4oNSUHlqZJEJn+idhrf2e5y/eh2RgDqRvO0BPIiTk7qc3cxKYB3Z9
VousSoB+1XjvhZF+FtY4nmEB2keXsphdpv32xqqsK7+t3bgOpzyq3OULE4TpPpjWk8qzR9UvAlaU
/cbt0qula6fHkZgcCUnDmxYsW+sxccZvrW7vN0xS0mO1HpznXinM0dm5bzswCuMcFXOwm9fsKZXT
To/mG0xeZ4x4bNJeQGl3nt4UlUPcUxVvM19ehwVaRrAWe1OlFomz9r09uVeZ18Zuj6wWubIgKFpe
II8sp7ns7A0D0CxHu13fFXlnRagW9YGh7p03Bfwt8yFsHeK7oC4lvxuQsB6HHcbFnYsBcYmAvWT7
nLrr/8PemexGzmRL+lXuC/CCzpnbIGMOzWNqQ0jKFGfSObmTfPr+IlF9C1VAN1DbRqOA2vxIZEoR
pPuxY/YZ7yXHfMzKJHwuw86NVkKW75XBwBSwQzEi2yFMvRMytcJNowrn2nfu9/YulPmYHWFEGzSK
V5CRIgKd1adlr3dYpCU0LNq3ba+340ANYEvAdXI6F332bem0OnZUQJnjjYBHsemmCaoB2SWas4jN
IuwJwcu6NM/ZmtRvAcjzODTXZIOfgiQquKs69/Y8QXInlpqlBbwrjvSpvhvgooAEceR0siiM+dU3
lrlz+yWsGO1oGnHa0HhgpV1jTBd6FRtW9rW3Z1U5f6qFoczYaMvgIrkWwuqiYmkI5K1lbuPdtpT/
plKvC7diVAWWQTWk9yYc8bt1sLzDeHXxA7QvyIFeS9dYJnfYwjKpiqMOIbsAb6ATfsAueR8Wi3NL
An2OVWmXWzrYu0il5bSZJz50q6Z2JIUxSVCmcphSc/NOpqPJ4EWct6px42pHTa9wdaoHvZQPvbSM
uzI1V5z/fHdXbvt7Zcnl7Cq3v1nc6ZGI8K/ODfhicAW/Sqt3XAHnC0s2kC52WrqIxGOzq2T9lA74
2keIiVFQ9HTszn0M1ehimWu2nx044UPrmHGj/fSOW4u5sf3mVg+mvkt5oDGQ0u+Y2/z2k/VP6hmf
lS+yU+ZTzJ75+QHx7sg+UH+6QdHFMGMYW2HfHWf6Rej45eBEN9XNMx+r+lVnE1piGn5jtOl2qpPl
oR3cN2kM/e3VuXHUzMMbw2uehMkXFbDAkm1LCQnQ+Zv/MSRVQ8QN8nrLU5tdApBbbaRcWRyqWdn3
fVetT9pdyxNQczteqH6oxAKpxpuhoNicJW6+LM81AsSbSCQRCA+NwSmEjBWNJ7u5WFxcnVgb3XD8
rSf7IW9n+V6bZRX5tflhjyKICLDUDwk65FbUc/odFlZ4aYPVfHezcZ8RBY5nr2vf83UFg9ekweM6
N09m3tTv2Md/G7N5rIIii8K+WH6Zg9oR5s0PgOGcL6TT9uQamOXHSfRUyiXplxx9/4t070Ssw3Fe
wrIfWAcmWHhlmrhPUJ2qKPXa8Wky1+oMqSUnmK/C6cddjGXnGrXal8Ic9sboc6ZZg7H3rM7/YJc3
3VWdbjapZ4Krb/OOGLBTPS+we6KAmMaTqfSxyidrb0pHfFcmwEEycMYvp5qbj6Hssm27BGJb0tN5
xzI5jAZMGHdVsJi/8rq2dqZX9TFh8Ddlz2I/2wqbcNDuoRoTpsnTZVtUXn+cWCeQ/bBQcJI1iVp/
XU8AXNr9Ooh836l8xqg/WYSOq7AnZZ8ItZfjVD+E0wgGGeXcYsnXb7zWXO9Lj1jHgjh7wmRUvqxl
Btch9dw9DyoEwHI4LZiQkFSShwy5JW7hiMZz0XJVtHu97+c5ObRq3arc6I6mX24LbDPveQ9zjozP
s80S8Dzb6U1ak88uPeJxAbPmwQbwd9caoCBlL+fIsFPAnkPG8xZMv1iNZfe1SL0zxAPrSQx2dnE4
OqISpjVFZOSQ22RhFx2e8CTqQ9Fm9mPBFWmXGiYtD2KmrqwBATdXfYNM5IZ5vADGelaqyJxtOYlB
bZi2nZ1wGPgWDhrSbix3udrm9y1hmEfGdKbLxA8HSse674KlWzQVtpw2Lti+c9ca4aVJDPOUk5Pf
MMLgK16xoenFkLxBWGrlalFnw9X5ZRLdo8KoGiGfMfukLjKAwXK47Kr0JihQs1KGLM5Hdp+J07WQ
PPPwQNcQvw3ds4KyxmFHWM59xF1vs/qb241jyW/TT3hCO/p+ytBmaUXDCVZ1zz9qzZnKGsHc2f3w
WpBN3HhZyhw6asnsLdvDUjk5BxFtB5E7O3+6tHkvzMx6WeFTbJqONXkplvmLz4s04Ph3UM7fB4b+
d77Ox6RN88hfq2xX1GDSDKWIT4SrVx8dthRkxMsaeTRc0plxMMFu3odmHtnmQOYGOMYW5JN9YsXu
co1OaYjwikuqgmCfuMkNpplHy2KhTl9rfkvAB3KaioXZhkcZBjc2Gmk0d8ESkWPkN9WED7CzwkhM
KgEKmX+ik9Sc+tW497C6n4XKDhPlVyCD16OZVh/ktzRmlXEY7pQZvhoVlM5VZP7dwjX2nNBHsURE
GytdfWdWkx4yd5xugsH3DhZiwQcoT01MwGjjuV73OA3OcurlE+GE/EtdT+fRnreTQYHLkC6XyvPl
BfIihFHHrxEVy2eEo+F1mEJ9N3EOxMuk7N/MB5+BNACZNt8NWKNPPQ/9pVpK4lp2oSHap9LDc9bQ
LGVAMQeGGpx8KbcGa7y3zOzzPQZJ77MQnvs+0xiyhyd3qVQ2R7xk4K5Yq82iOrH7gx6VODCEf9it
oBLaGd/JZvzmK5LwWNgtcrll7OdEm5e8aS++Y6fb1m6LnUs4/8dJHP3sIepswkIF0XTNJOA371G5
qL2hYXU+gOL8VjBLZrho5EktHGVxI1T9Mqty5L2d9ffFIMcjI5sXc/AasZyKHsmY1ZcD8fZUoaJs
jXBpo9Ctxp0HBSUyW9OIXbIdnGPs22iA6V46hTRizOt1D6rXB8txqpMsLSZg82ed/WwXCpOtksnz
EMvCGJ7ksv4uEqvfBEuAcbwx+5vGqDkraZDCtw6KrzfceePb9rBvza6PwZXOZ2sNzX3arbewES6A
zN64HnEpd+oByK6sj2PVOxcMO3TdNGDZN4Ql/I8mZwAOZfYzL5zlVeB38aC85jIWs9z6SehfWn44
ULzL1szc1yojTTT1BNtljZ4fTpR3ubld78uhmT+rUcy3Q9dWB0wwNSHk9X1au3VnL5N/ydeCsG1r
OX+MNDEik16Uh2rqZp4eO4lFOtbo9QOgd8Zfthe59ZTT6bIbLGK5yrzOdfaq52gKmAnJzPT7Lg8c
5mre8T5zxtYBBNxJqO9tb0JMsgIIJcnaHbsaYIkA/4nXw/pBgQoYIYqnwSqvHSmuszHB/l6tSfOD
KnsRd2RILFWE50bZ3qG2/PFgiYL4cE/RErHGe88qfJQWy4y0l7ucgUN90tyfbml1sDSRmYIgjYfc
cdQIjbGDoslyeOwinh83GtgcPBhe2e7+2gySa8iqr6shZo3L7SjRIY05LIdjRZAl8t3qhQO6jQxj
WbcNYLqNQw1NFNLwEPWZ8cGJZ2wtqc0zWa72mFra3tWFe0f3zVFmQXEW6Sz3fZuBV0587o68H5jt
x6CIF6CBxGqD/IC/C1SZGYi93Q0EZi1JMikhSFq7w0ubzq8LSBn6j3LrA1TSV9V6dxam0bheXf2K
vWW4freGoyXyaY8IfjevvRmXnvMHKzaImTYrt7r32NkbBH6mapmjHsftyXb5ITKKfGIAMYBSy6pA
ek3VHt+aPpL/XqA3LUiITvY5qySxTwztY3Im/AjzRJEja/clTBp1obVofuqyxnV3JBOn9T5JkeI3
dZGYDe4WK7UJcQp3uRvstbjkNhHVyEtsE4w0Hs4E4SxU2WvnA1UC9gN0bgmLAlDfUBIVJNBKOZ6E
+voOzIEiKImK+1YJLZ9zxRdu0zXSmI9kbnl4+lS2E0nBmaEwIK01EyazB8VpWRkpg2WgF2p+ask7
bzArxhQgu08S05b4Y4zodQ8+cT7jVPSUVXLq2TAlN/z1o/UwKkoPORvsaY1FSBz0xta9ZZ060YXM
jeEosrNcXJuyLdGXBNXBDa0n6EqWinVK+vbkaB6mzZp59XwhETzZm9VISDsW/vKjPEwlqF9m18Tz
MCJ/5mjL90j/4cEf8uXgNelzvU4FNiGPe1p9A9r3pRJX3GeFApfqqn9sUvfUOeIrsWiMLSsxbhWU
oY05+7/VKNZXvgn6BQG32IMpWOCNsad4E8NSbehoUFFNi9VuAATlbK0SA7lsAnmD08FMG6gEa3O9
lwekvoxKFa9z0vXjgzVMDd+HfvYPYY2SDPdKNY85ClKxTWmAq5+aXsuziSIUlQO65QDU8a2coDNu
ai2nGy3X2yrLxMEi2xINGYj7ylqNLWdnC5BXvVVt/VzDYfnsg9J5nHLDfZRioSgrWy6zxR3R67zm
1+gUXC5G94kwJ3MBb8mMt5JV77tJNvf1mMkjYWMfvRPN/HUdEv9IzsrddUXev1trtvzYSdPtfVhs
y8aWXoOtInmvyB5u0ysGwFapOKIAuEctkuIn7Ceo5RmvjIClQTsIqNO9HDburMVvPFcW75BVustn
7S21dahzVVlb7uKde7AnJ2MdPSRh8Qp2En5YPrbzcMyzWvSUw8mut8+zVbj5FqN90kVUXBBAbq2e
oOqGmDcqboNDO2k2CktTmPNG2DSzGtpd2fp1sWmndmqeS8ftIZpfTbCmu2yXsqbEJR67a2T0kFLp
RQdhlPpaX4JOf7ILSjB389nsxjXMIrrO1+06rW9z1t6jTZ9Yny5QMPGu+EvbH7DUT/C3iuDYZHXJ
zE4J36oXErdBkjsbUKtcO92GVsfGc3d2io7t8rojPV6u0ZQGN6Eyi1sWHhuys/6vtO/vgE86Uafm
em9pJ91hxPIOZjsbdzAlWlbr7RypIgAuxOtduJEnVHdMpAyu7SO1dW7MVX6AQ/XfU5X4uHKcfCtW
zL9ZF2SnGY20RSNElgUBgsxbrzC5pjA4BLgVT1NGl91Oy7GXfD75sNLwxXFPjrakD4OvDLR7x663
fmaSDLUaU2zgRT76Qfixpol4YjNwqYU46gVO2M6dM/2z9v28Fz33cqhYIPMs2WyV5cFvGsbBj+p8
sSIOUHmnXB7dzRqQkpBIVTvMTTaCvLPkiPhoPm/rELrY9wx03Jn77S/yu3+GFpG56kfvIgmdYsnl
5sw1JUUxtNqbEe/wl5LB3QgGLy6mHOCEWMJjYc4znq4M1lZaWw9Za99CwDT2/Ui/iMpvu3I49NIL
zwJ3Qs+BVHR3YaDYrrMewIcZ6qgvw14QdpYiavEXb5uR6DLOjvHZ8JNb1h2cikzTD53Pt9JEBXy0
neLG6/KdWt1Tzj6vFzbfeZE1vzpsV6jP/qcrEaodhzVTFhbpo8AHeUAGyB4qv2i3QHKtvTdbyLcZ
/+gQZ9tiheWXXIvjEKrPRqbX8wKJ0vZsjc2UUzp9qKU5f/O+rd9U72uexu7KZlnuHGNwY3Kv2NwN
JIK4t0tkJBI8+jDJ3n2izNwRG1BB+DQ0Xl9q5nS8rKWFq2n5o8nxQ4Vg/8Vzd3FhsB/8VNOWE+B4
DOvw1kswNaWSz3BDJxPFqu7UH1VWB+DXWDZBiO/jiqarDVWWy6YdbeMWJkUfgzSsz7PR6S3AVB7i
Zg6MpypouyelyscrzoAR1lE7ikOhQYtSxIa01mNauf1G+HV7bCb/rSlsGI4L9EFD6/qmNiymwAS0
iOUMX2k/MrRO6a1//aX2ove3THBFbNb2Eudc52RtvPe4Vw6kLLi/Fe1rRng9orgAbLvQn1DfVtiE
XN1jSOsBnseBRSds65t0lF4Mp+a78V22NETAnhtcvZFdqhvPzRi2RL0e4bgS9tHo0R4YGLSy28Ys
EY+bZevN2vjwnQZILC+tE/aTOhbTSh19V2bZs3I4xc40bZI5XwbuSSnuP+B8NXJ/8tH3kF+3PQ5a
cYYIT+uhEg7nrg3AVut03hszaWoNGnATSq67gC+8E81SVv7C5iMrojJkEj4AlmzHmJEw674SvP9n
C7ry+Pz/zWTj8rc5zyMA8X8xaeT11+fX9OdfzWT8kf+xaVwTRli1bHxaAWGX/20mwzB2DW9BlLsi
XR0WSf+0aQj3v0n0EVnBFEtOhmTfP20a2DsIsggyLSaA06vz4z8xkwGy+zeXhu/j9jAB0oKcMgHS
/1v2pwsaHj2lMUq2njsdlnZKxuYJuAlvwZt5XQtjn/V5IW6KZPB2nbDbs0fm4Xlu2nADAqJA9/XE
jj1lG9VJTjVcOOOHyCUZuWaU8xTlpnhc/OCN/fnZH6x5P8hc77vABQ2RoBkFAXz1Go7DuclSdeDi
tOEEc7+Z0FlpyuEZd2ewm6b51QQyQ7GBmRkPQZG2NGr63UwhCf3037Y5VUfsR+LQexBNnGxtQFKv
xYFHQz1JJ0inrbbb4Gy1hofDipdhk8Dx4GoJWhIG1oaSamY8R747Yvya3OxsezXSp0mqb8LCVAUl
2NNJ1ofASdSZv/R+AjQdLs2D3we3nV0UkZ1n09lfUq4yC7DtDuOsleQ/NunQBlcIx+5maK/e7hY5
F+VxGE8UcXqXnHflZ6egrbAsggZkOk9NJwzO3VLvRzfFVc+Jt23qptplJG9yvxD4U93JZ4NKy2uv
2cQTokAqtfJ8N6/quw5G/SCtRd51S4rfuy54ifOGiIOrvYWWTcj6Q/IycdBF7PULyUbPJVcOSymq
suGeqnQJ0MCej8LMhjvBenszDwpMqOF60XRdVAjKWI8UBMPYgJv0rIKELmqpmvG71yyFdT6I9xUX
7hkYhv2BAGbsWVnUh4zf3zFAjOUDzOkdw4+MkU2OjYxHB+tamDhWbPruZUKr2/CyXucNVF/OenpC
N3CzlgOeGwk9ikBgz2uOQd4lI/OsMUNHwdii1xY+WaIgMw4+MJt4BtzIrUeW52AZOEpG19kD2OR3
6FnYCwHn+t9wt9t3gPD1oQyg09B9Zh0d7EfPADXnHfeqDumWFCJtVe2JAFB/hqMqjhz6XMD4qW8D
yn42Od7hBOIvMJTtLEpjN2XCuWjEmzOUenCHdTpooEeLK/ZJX7Wfi9Zqv5DA40a/ch+2Vt7ZdheY
KrILDloNyjuqaGW5sIdYj1bWXVHrQXluh8UF55Bz5Dq0mduGsr8zZXxxIdr7zcLsWQzaeA0rQe3N
GM77ZGrDz7YZuhcoxc4TX5yVb4pfxgNAjgdHtO5uHlp6kfxx+E5XxziZwDcf+xLku9vnb03t+Hu3
cacNzsQhMlExcb4rMIcdMFzu2TZz+Cq2pLj7nZuaxnZGrRkpBB4yZnA78386/D37kEr7s18sD5Af
iWU0Tf7QuPNeXa/EUxbu+7o9DHg3b+feO8mx7i90jx9G3TVP/mpJ9hLZLeCJpyJsPpke8CF0aHoU
KcQ9HgR+YYo1RWjcQAt9dJTztYJl2UyF0++zbqnQ1OzySRih326g290GvXj3CfC9gt4udnZj0ifR
Owfl1/Ao2RlaTStu56qyo8JYv22oaV9aVXfXLWnbtnscMnVMx1McJCmlh+tLHQ77ZCgfsNp/QnF9
X5T/Ql0vt1g6eIIR+RIs3Hbwhi2hXjZM/Q+R6/Tcmu67qNS3byXswkFGbbEAMO92d9TZ06ROBnjT
rpXPTm/O/iSefAwz/5brMr6W2XgjELBbietETZXFg5efsZIcQdC8G0pj2AIVu83zjq0leyjmGGmD
Vmllds/C+WRL39g1zbWQu5HwisUF9MReDfhlR1vujPyKk13oBBh8/xqSc5680Rr2VbHwavTFmj/P
nev+SKerdoafPtlOQo+xt5yDit9fphnoYLnepqNjoFXPDao5DqoFINfWEbOHFhHOzGTBNqh/O+Sn
d9TtgDjzspuAzib892F1WrzWOkHKvw1T1kDSwDKmZAgdonIvcKnpnl6rb8SRP/lq7F0AhjhiMkZ8
0N7oLZvZgU7su9l3OsKu7dJncFgHD1Q1dKt5mwfJDYjiHo8NZ8rY+38SkgFoqt5DpvVzXYXnmScD
479lvU8Gz9OUF3e18ofDnOE0oPDkQVv2FrLZfQWD5adMgU275ejtsjGEx9Qbt0XO6Vl4tKVCu21I
r9dz5Nnt3s/JcKXriC7mrCT4XZp+oGSRl1n9M1t6gmTZ+mLWPoC+ApmY4H3NoTUOT1nXT6x5149p
EGqbFEH1h6BN9RiC7GXnwZ+NLMq7GCvHcS+wXX4HfThvyOI5Gya3/vc6ECts+Un3oWV0e2KOgR+n
Sme0PfjdGD5MvscXfF1HxDRnDPUO9kFy28Ixw9OmckTpjhXB14Qh80l2/H/cm2Tj6XSaFFMHtKhd
53sPU5a0W2MKmfVG6hgmxAIi/GYDeGmgYh3yDFbyAo+3VWKQARfjrAl869DJsV8hIvNhu7fFNcGI
S2tvNN0asZInrb1w1YdlOH92JuQpvOg2BQt9jzqeDh1pUQ9r2XwaxtA3YkXT9fxcexyDJ0IcZbe1
oLwT2fVmNhX3c5HjOyjXLQKaxCMt6h1w72mbJ/mB0PWGCOmnSylUxyoKP0HMyRLhm/5lAowEYmVS
1lKCHymm8cgv5h4iWuR31GO0JqYVast1Tl0HM0rilHFYIfZnOSdAJEEKoYOIs1ktX1ItF3A6QOtn
80EWqP+Z9O6FyInwmZys13p1TBkdP2OHXzQp65/AXASYyRwClWjmmI/QLHknh3RnLXqOSQ9+Fh5G
gImiT5b92NK7Gf5VT5N4Yz33zfXZ9GyDt0pb7VxtfC3tXNx57dDv69B+h0vJm3OgIcdyG2pybF2T
DvBe8m65wV0zHsLORsHx0zSC4o7J0qzlNqGRHHt+Cve+pNskcRd1RAu2EYtI0UWmmyxwn1N9UwJ8
OotAlwdWtOUe1wX/dWh+2QDbVgDe2ILJ5uQ5lqcxubTYmm4pBaziwDWKV80O4KxUOD4pUlR+1nW7
rgmMy6LGH0xXu67jn2LylTRqrY5cw7yPYhCEIgpnHDZrr1lwZOFO9O1+YNkixiB2vPmtXJJuV2mg
48DWkIuW8Rwa3rvLrmNrpkvxXNc88H0L4x++5JVSzmZJu13+NXVJflrqjqiX56OOdBhePzscGiNe
ay43DKkcbPI6FLJTw62mckuCQWPMjgwmMn4B7dUcXKZ8Htvir2nY0nOJg7j5aycWHbfpml6lq9HY
ceTan9vxakC2FzHjRs6pgEF2RrfAp2yX7Rzs9IyLZkelz3u65Mu0NTIDg3MNMLC+Cf4anxXG7fTo
X/3Q5l9rNLvMAf6dueYkZdPFFh8Dovaxc0MbM0xf+37wMptG6VBRh7f1VkjTxIc9O4v/Rzapxp+N
h4JikxD+/7hHedG/W7CAykDUX6vlttbB0L57V8/3LFIbczJZDQNwZ6YILIS8bbITaRv0HfvvnGpc
R9bm7/RKdngCm0ksWxzWvxMuK+iV4rnr4Cu9aY5KgzcZsnaX5YfkOijDJnRO1XV4ZjPOHD38namb
v/O1dx21cww/jN102jOD67/zeH8dzYdckqpmW7Qd2GZM52XBUgBRrhJ4j+ygP9Cc47IWqcOanxUv
Ogd+21A8sfJXfAb+UnbozsuEawgdt9QXsUo6iqSqE6Lx3qKYSSyjV0cbSeYZM6P7FRaQsDn3RCBj
uXoF2VGMQxD41mWAhjQ5KzY5z8HCRhklZZxHNvlXB9B81QrHrBk+msXw3Lj1AkwwrNkEa/0pl9a7
TgeD1VfvkbbRDRaO2MbGjICuhwJlMJ372Xgss561Loa9YLhCFzsoqf7Aq9r2lxzGdMVCbM/TZY75
xps0kKYub8dqg8UeNVZaGBriRvWdsW8ojW04/MfUu/EJcNqnWRAbBRGQ061tGZilNxXvjP63rUbN
uZMZ2udImt1LaScrJ14Spq/grMXnGPDi3bTg+F6CvFpqygDzWh+SPnk0R2HSALD4+XyDdWc45HO7
it+BTZJyzxLAVGk0CsGwsumWaTmvAFxujZHjb8/D5elTy5aSDUJgFHsaKQL1Cg7WlHFRzHNzb0Iy
4JitFwZju4CeWo0SdROR7bqHE+6WVfs7IETvMTfL+og189p7zWnTE8hkjqVEqldziQOjCLdFgZw2
2NfBju6zY7Da5r1PrdU9Dmq2Ajrkc+1lghVtNK2ONspE3Iez4/xKsuyFiYnvp5hM/BJZQz2gxWMX
TSKs37XyijuRqymDOmDQM9D0o4oDRE5cyVR2fIaV5yyxCV9nM0h/xE/BLfyNWW+EQUBtwnCSLGap
RFwXWgbmBq6nNXQ7rAmjFXmdSFoy9/0YnlQYNFUsqUR8xhL1OZaWBzov7HddQuh5Cpzb1aJ2qOID
aNLphj2mJh1cPAypA9yxkMWp9qcZxxGwgTvwCz9LVwzEgdoy3C2o0XRpeWLbdYQolbKKFlBxMH0a
jvMPkv9/FBP6f7SQ8Mpn+z/rVE9/Geb/9ftP9V9PU/8vatX1D/5DrXL/m7bya4MOUE6XDRw61j9C
RfZ/O/CzBC0+YE58ToX/UasELHMEaAgu4MpJFXn/TD7yhyCZX7uXgfF5Pv/7T7Qqqon+nUZk8W8A
PBUGwTWiKdC+/oVN0tBZ3SIpvSrb9rfWSjvLxWDFczYx8N1x6YS8nRFh3jih5rTNWD4lgbVfstbl
lGczYMhqPIV2ixl8MRlLBrFemS0HajLzfe6Un/VEGULaOUfKa+6LcL2CVQ1nCw7ZOuRt4x0mAJdR
4hp/Uh+HAikJc8NS+W6s6wfuzMcyNx5BtHDZK9eau8f4w+7prcrlHYGBW9YGgEB6sprCSI6EFV3M
Wm55bxN1fB4b3D4bWOrz2aCORuzpT1mqXTXSprIxMdph+sBghzhWFB+pYAOvRniwmHRhJU/kMHnM
c3AQ7i/XqbjSITa0342T5P7WCzN1SUdLHGoDUSaS08QcPQSgWwNqDOMuxXyhda8OQdn3RxInzUPZ
e+6nnSfZYXX78VCHqnixgDihAukkuK05V4aYTynbWjjnD3Xl/lCm553q1bR+tdBpNqJc026ndXPn
XlWGafTfCYbOkUMR+4WCu1vYF3DSgODOxS0BfkyQ7tHvp0ejwO/WtlvXVfdJIS5FKx8CXz1RaPY0
N0ZkdTkleg0jkV/rZ1Nhpc51aVxJSjQZaowzvxEnbxAj541Z5SMhoSJI0Tpsa4M33ngqpumPzHIS
RxqiQcvFjiu2IaVrbDxFGv1nzPmZfs2NAs3ZKIe5dg3ZGdJTkt8xKVzlj3pl2yG3NpL61G4RMfz8
OGAEHJwDVTBAu6n4mX+1TCqLz9ajqgW9b5j+g0gnedm9Y8U23yoKWXNMTnWtHx0d6PRV02wHRXcO
gGntsjxxy91QiIpKmLpxIBgtwwrzCwKy3IWZ03sDnmnl88UxBu5aWz9k47dpVj9gpQNfhW5lalE2
dAWtz5noreeBc+iZeiGWrGswH5baCTKMY5w9Pl5p+uqs6SmYJ4CZ3DbOgdu0d8bal5LBowJQSv4E
I+3SVreE4owTe3T5euXZv1dlw27KT/CbkPvkW+OswtUY7lmrxoleclxFtRqTbe3/NZu4V4svKLXl
6hevaYrciCuP1ZAdjXoBu78+dmVe087T2HznHL70+2FZ2kNgMM1ph1N6Q05VISnYDiE7kQt8gzrE
bZXU2Ob9bD0xMkw3ed1591BH2VVqX1dPCd6lbWmLji2krMt3oxRip7HxQLzpjGETkKoBsbQCiMFG
0A4fGNqSmBnI+picyj3DxDa50IQ0WudVeQyYvSaT6N5IbcfBCif32IJrecAfLf6wYe8e+D07u3RW
PWLAhA/c1Dw0m5GP7R7pudiOpnnFj2c1BhkbC9Ze+Yu8Xcq0OIYoOKfZM9t3vL7lvs3T8IetvIF7
RbbfWdf4u7nUVJ9qPiCdTgWNy+5y1mjdMdnMdkcoPds3K1cZ8nX2PvPX+YBwjgw9VdlEY1Dh3NdL
ByZcEW12aQa+SD11cZJV6jYLqeGaM7k+DZCVmKlz/yGl1vgchi5bRoYYtZ0XgVsY3+IVSc8xXi/O
ASquidMIHyAe+zWmem0mdSVFHJL0joFzAmNRAYNx3S5MtY1G7B0W9rwaj61FevurY2t8J3k9xcxj
6NQqzYAo8K2MBidAE111zTiRpb53gt9t46LnraXNpNlPCW5O7KPYZMdia08YM9akXe9Ga3xNQtMl
PZ4cC5c4liHS7RqI70JyL1OWW+xJD+154eW/6YH9s3RGdqCNC60sdUdM8bxAZXUmroRxjCCdNlpz
Oy6we4Ah0a3kcj+bVNjceE6w1yM9GMQQEVpaF/NgW1on4jkevu5m0JRmCqgoecJvIORPrTqPFmPG
A1ZUxObXQz75P9pOWLCnhRkBrhARSGB56Cwn1jj/H6dJiK3jFj8BOpyVmvf4/Emosb89I9TI2Ez4
73VPldgAGT1uZGHt19ng9+aW2ypwn8NmSoA+rzBsTDU8ANlD+S9gfi8khl54ulhfW8gs3XDTloZG
P6gfzJEXbmZjN0u69dMIbITnfkni/8XdmSy3je/7/VVY2dx7q0IfzABTya0yB5GUREm2Bru9QUES
DYAYiZHArVRlk4fIOquzyC7L7PpN8iT5gDS7BUpHHoiKfVunzqluywfDH//hN3wHWl/3uIB+CL3N
p6rWbjTTmeteqSJYVLF8Bw2SRRY3p1TZlDPwmNXEJCOdrGzMWvXgyqtVCdpYif9pIl25dZzPVAm3
7UA3oFCZ/omhU9RVjbicaCmGsVEIob5SlFEQ6u9Cr79IJOUhSlSEsFKgOeGmj1h4geGahKqcAhbD
DvDFEdRbM/TKIQjqh7LMlhh1RmeRwQh5ZKYDXzjBJuOdXwcLIUdZ3SnZ+IMkzoYVofzErDhxDXVB
mjBGGk3AQk55SAccbGC0oVt8ojl1KgA7GG8KZhxy9+/rPpQv8AhuBvHKRO7pxESMfCiEyWwTP5gy
bg1rc+Sq6ad4EwXjamDDrAmzkagqCs3a/lVhZ9dyBiGP7n15hrsBykMmcFXdDKlXO+4owyhvGEE9
XENhopUW3qR8nXlQOeFYcPwRMtu3Yq0rw1WNALwOKmrtUsXIahsbutjeTDYGDRdt1Y9G+HoEOPQK
csx5qfVpQq/C00JLqK36bC9rCfkqSokwUzIIdLFxs4kHnBJ+PcsGbKYB54yt6pe67j1Sop4jmjCV
C60CmwdHBml+6GiJdOd6BobQ4T0NGU4kRZsN+msTKTJpUmjuokwoI5Ru+IjWyW8+oBHPNa6lXKE7
l+JcP8IVQ6WsVH1EAPxSyxAXi8rkNxVY/AeQ/GBwUdyeoa4es6iyFMMxv/xQ0+1ZlGz2FzJJ0t0q
AvOmFX2SEXfzmSogcjHxWhp5kS2P0io+gVOLOvhgZY6jusSKDCvdGxHe2YSFreC0nNx4gnkeoj41
BsYen2guOjZe1BRf1CSf8/4QdwzVgOPkn2ooGub0XUZmUcsjnFejRYITCW1GA/6wGHknYs7OEhsr
kmLJbHgQZvgJTwRzApfudCVKVlb47jQNonCOEiNNvlSDOVB5lOLlBNy5KS7p1FGMpHNTyWY1qgb6
50JAnEFoePVCuuZFTIGCVCGJN2FYsH4L/ZNriNhn+wPj3ACGOE7Qsx4W4JEn8RqpSdXO+xcQFsJF
LgwWGGbnEMoQaxKlzcJMRftsVelk9Lp4JdardLJxi9VvAiTxE7FcAy3xPf9y5eXhBel5OdLDzQfA
11S4DMD9KfsxRhhJOfhM1wS2XKgLVBSRa08/9itXRRfJWb8fiP3rwSDuQ0CU6t9SxuyaEgk7VZVv
9DGuMasxykTVja4Dj+Sgl7Kr3Mkdm2BcRouJ6JQqR8h5OcqQFwWC7Q4e0kzOh2YtCvM8R8/KlNwH
AcrsNQRn6lv++gJ8un5Vr9dsg430f4CcHjjD/mhrm7CpFEgMEenrJr5MCrUYxY39sLPB12Xl+zWN
GXkB7nSWp8WiTtfzvlDj21icYAoA4sqPAQXTNhnpPhurjqUmh+CqOFMJZWBnUN5NMuVKSqpZ6JdX
IL28WYLW/anjq+Icro0/R4ZWoxixAtcBgz8s7olqRdjz1UKjwXu70QX6aAklUEWlT0itjP6lWxXe
J0RqqfWqdYGZgEzImEOqQATFPDUHZX06yBqXPiHHIMlU3CngRdjkY81XPQOhJnUlKJO1ILnxZ8WV
xHoaZLW++Vhg4q2PPGq5lMWVCBzqdX/riFTv7JEgMeOdMohtXcCxIsZDKSAxVE+hqjfmSmpcUoL0
69rcAPzeOTFJCX89oTgi2CrQ4CJVTqCHrM5MKdlYZq3rZGI0fKNpsLV2qiHOKyNva/m02WjlAlPr
Pp3c2HcJrlfoOuqwOrdWUX1aWxuPvb1xkdJyJLOmCCmheH9i4jiBVUZClEHqJ9kqvFe9krGKXAh2
sg7mEao4rj7Wk4QmpQJ9hCMdS83G6MpT+NVoU7HFDUAXbQ2xNLmyRWkSgw5WZrVf84VGpZSm+QXk
NeTLUg8Als4GlUcacUcwcHC33Llw6RkWAosqHUB7RJctTbUbOxAbCwB4NNpSLNXNfaAH3mIVuo3b
884xoNraB5ScPJsT+BSrYKwbvnGXYXpBe9701lPOlc3HKnQNS8zWifkhUfJiUulIG6Sr+rNbG/a4
qAmLs1S8zRWYSHL9caMwsVPEB3Ihz2cOoONhrSfr03WpgzenmautOSOJhuJhaOincukZ0HjoUK/D
7GMu0VBPPE6RTSNcEeNv7iaROAwy/QNiEHQ+ErW82CAejCmU18DME2MiSII5rTwd+csi5FRTBx90
6BmOJ8oTgFPLWsvSeTggaBz5eRbMInGNDK4Jq6pGQ1Elex/pCceVIueXHobss75Y29PVQL/jEyPD
ZXJ8OTM5E1YjbDBvnchRUAMrLUhbZxBLUYbVRUDtykcQrfHUccr12EBzZCxhawWm0fjgiXSVMCij
88HK98kr1AbMKycejmMyOUyhvKNCeerL6491PzgTg/SjrK/eG359vpa1KwUfrSF9hkkiUTw0avfO
j2I6fYZpnkZFhm5JTN1e1YPPtSy+W/UJIByfroLfSAyomkDfOVaBFxe3iEvmp3h9UvJdsw1HNK8k
ZTVypKpp9wyGAdizEcCh1QwGWDArYkJ8/LXwt6iyS8nTi6GM0esYDC4d9XRjkXY2GqP9zwJegdHA
7iMDAlM9Fwxi1DzDEgOtjHnokiAq1HsHNkgTikNz0LSfinV4Xmceqa1rXsPfwsAo76/PStmbu6t1
QrnVuVLjpJ76mhTBz06vbJ6TNjxMu9gZvEeF8GSg286YAu+nJFMtR1hvZrZM1tW0h8mKIFHJWkr6
4y0cqu9jPDO4ib75JOicX5XgIc/kGciXRO7qXWymhABeLE7zxHEnTiDfD7DKVeT0RBaoofNc4URh
zCa0qkH19FVnDv8P6gTQkJEQbu6FuLJ0OZYxpQRJ0A90abKupYlcQ+taBebFqk5mWqGd1TK8MjvQ
8UMtneC8irBrMpxKJQBJ+6dSUHxw+phE200W6cD0Hw0qnKkyQ8MJyrE/K6SIJ/Im+iBLCN3kXDyp
sXUOMZU9W8kJsGO6BLm7mQZqsRn7OgQ+SlXEC/2GPLb+XBRrmtd4Z/KAg6Eipo+U2WH3+Y04LvME
uXuVGKSwVn33Yx4PglGw0s9Qna4p9oOJ6AO7QvhvwTf6iDAeCjprVCjyRKvHdZGbRLaBPS2TMoQu
g/4hjzxRcXNDAbpPOoRh9npj6OgVNqzzvpxNNoDBKB0J3qxa61A5XKcc4sOhDAdJEM+oFKVzWRIv
UZ0F4YNZ4NhUkPYo1h/SzCb5EGrsJTJYAGKsrYbIfC0UeQCtUqLdjhosztFy8ZsEDUjS4TuWcj2K
ay/A7mudv9Nk1L/8UFmPc9E99fPNBUqE4agoakthTxpHdpVNEujmE9P0SZJ1H6xmhRCE6WlIwiIb
jDzFalTQaJzqEWje0GjkNzbOJUt+6pOQOWr9oS9LZ2itk6Ma/XgU6hpqrYBThrIq8IgU84YDpVoU
sXxiDJwTcHvpaVFshgP8BFeb1B72K/PS9EJtVBrOudAvf1ut8w99akKmAQ2FJvDFAGUMghMMnDVn
SnEQqk5/sVoFzqUQOQBC0tOsgF/apIJSNjMrDnvm70kieTJQ37wC+2ADYE0lktL0fkUYrVAmHNXk
J0EazVlOE49KwnjgejNEUS+huCFHY4+FIhnFUoDGB45PlKce1Y20Hlc+uPbVZ4/IPc/pxQCrHq76
9HaUbKoHBPdGjEZFiOxN/NGIUCSL+zOvjM7CpLo1VHtm6tm1OsAsy7PL3zzVvMb/milBu2xYAWmh
SVH70KxXBJObE7DMIKXxZKKEgi28r5kLXw4g4OGvjisz1H/FvAOLOK+VTBrCTQJ0Bu9kBP79HRCA
mlzKdC6hJ0qUJ/LL9YZ4XcYWzLAHVEfDayTuJtzwWlDQIvGhcEaDzWKwKRexUM1q8B0RnZAYO0eH
+h6tOxg2a4XaVUzsatbpJWLF3sSLMhGEINuN7wC6VtGwQtR5wzaQpsYCNQRqESlujCultueSKz4G
AxR71mk4qRFtwDOOQYRurAcL/JlQ5VNJ/uvVHbvo2NgIAG7KR6eAnWvCE51uCvtSMZOHItEmhphD
l/MfhWxzU2WaNKYNCrVcKuyxSIbcV8pzwFnFqasLH7iszRZkjHArHztCNCHTiiYpajkPsh1Paamf
OgG6S4aRTGV8/UYrBUcVQ0XWlJAwyinRiGVi5dhIsiMFZ4WffJK9ujwDHnoZqaxqhfB1OlDh2GzA
ZutyRUClngRJaA3C5AaN6LMY47VgTWYpuzSq8U48oc15C5QbresAPc0+0oGjPFqPXSO8hIA4GcCd
IjkGKKpnyziVsFHPYXTrmk2KVgAGdM9xewdaBkIkKylkFMaFlBU0zvRV/l4DW5iUo9yptGQarWwp
mNHuJSTLtFS/kGPMfm6g8SADETq5kM5Y7KhR9OvKFx5Kh4LTJvDqagabHOM+OB9EZ44ijmModhgE
EUUXV/l6LU5DNchOlFjJAJbXjVchOoF0r7QN2ujv+r7gJvN1IegQ28kb4sFkg13oYy4ZEcg4BQC5
Q7haXnklMdhYdmoP3rUvgxWkVI6p2PlAwun0E/JD99QjoHsrLp3Y200mJOBY+FUKH0UuaREaioJo
D7rSsbNMNq4ylpSSeW7m6yS4ljcmwaOc0YrwENaZFygAqzNE4ijjKEYoXfurNAGAXoZT4lC1mqqZ
IUCMENaIXqwyIKFEj5DrSNFK7wyFQi+xbK9hc0eAFpKTFZIEm2njNQi0is3tIvJ92x95FRZWcUZC
HGLv7lCLUHxpSCWvFhYCyIl3dgRDcEYNHL1YRH59SqlhIgdUKER25KA8yTJwseAhZQCpAH49kC1C
rFPe10TnEvAaxp5gMnN7Qs0kPSuktS1dIAyuJBdJKEi4iZYoyY/57HC5V6SB4HjzQAROaCN3Pqyq
tR3MKRzJ4TwLXKM80zPKj3qYp0MR/aE+opnQxjHlRP9SDOfGBl3coe9hNTaU1n3+WYc6GtA7qBbA
P5LhWlL73oQuFQQmQ5f6way0XbueqKG4JnRpJPMzVVfzUzjiARFpmDdFLSOEauAyFUc4rhrm7UZN
jU8oWWPrWYXiSp44seMA2gEEHfBwmT7WYPnilFh7J76YwEfXSVck9DlFmhHZBp4oWhAO2kNSNRVQ
NxoGRT8Yg7vwAJDU4RgZ2eDKBUkwk2Rj4agpn01kNZ6KUlVAP0m9aY4tFgvUjk7Xirxwbcz3zIp2
llb7VmJCWER1Kpv1SajORD8SxitP/7Aum+XYR2sBC9MUBZK4OKHTlaC/ULLLOrgqepE81XIP2BZ6
o8M8QhqbcjRqbQB7A3ARs0IG2GXaUTXKg/U7hCtpsWDuMxHlFFyLSxIV6sZqEq7DnA3UzmixJCd8
r2LUyGw8Jv06vxPT2gb7qq76p0jKMZsS3X/n05YemYmQzOQyvaVQnM43whqhsqbfOSdToJW/hvRi
rvrqtaSJ6VkA939S6klTqAmLU1Op3dlAgovTL2dSguQb3W9kJMT8fWQb51KenRZJLoxx9EErT0UM
HjdWwkp5c+cUyhLfyfIic+wKop1bLvy+eIeyFNrFBfafFBIQQdNoaEcrvBIjeR0iRwwN2fTo58TJ
eqpRG4Ljno8GJdLE0aZcT3IEVkaU6ajdZEC789KYSWQDIwCogxPXC8L3wC+zd0h4nGl5TjEhI4DJ
bfQwzLpaT7S4709DubRnNKHSuxSNgRNbsp0bDDEXUGwfjNI8AWVfnvpUHE+QQlGmYKSUB5PewWTl
grQEO4sPb6Hy1VfUjuEEyMBaimouI8MwDwpo3I1l3xXoN9jplZ3NYQR+yH3BnLlMeNqEKeO/RqtW
yGOOj5UcjzQJh+RYH+D4DCxq1BdQJ23Mg9EDRGpiDAIUOItPKc3lo1/QXhPeBWtZRPjfyMcUn/on
SJOVU0XU+xPwdZcBewzydSacNQ+d29iDkpxndFa8Pj3XfkFLqqh8fWEqEAUH4HNGlQ9/Mk0ntp+S
jdQbbaR6JTuHEayT03XKDlOYGqlULl3mae0PBxuHoECOG1GOSaIlWAPbtOfkkjgwNRKX0E9ABkTy
nRHS42iH1RKUhwpT66FfCKTDG8GYqvR1xiL57cna8+QUdKKj0VUbBI+6HN458mZFdNp3aKLp74V1
rpxs0P6EeGl/WgOWOjO8WEYLXYp/k9ZBNUFPSziJHOfO9OwK6r6ojFcp7RTH1EEDkfoFTXeDbiid
zyuUQlGdhbd4Q3gu31Bm0iYki/ZtocnvNp77AA8LvmcR3gaidwuuMpxFfvjJk2T7nQwn+Ry2eNnk
0DWyHlJ+RsoiDr3MrBeOgKK1R41xiC+EPh54bjlsyCbkuX78vtAGq3EZoLoHpAdhWbWszA+1Tc6K
OoZ+CmQkeRduYCUWWD9YIe1l6KDeoFFMqwu61oE0zDaqNwUaMxJLlAM1Id6c4GgujpQMBQuqHPC1
sd20sPB97/sZRSShr6JWppon0Sp6DLBoPMdf+LNX0pAw+2Z0lRYmBggo628oCwSKmNzZSRqMa2hk
Q3TKkxFWAik7SAitMMRC2hARbHcRLpM1bUPJhkRKj0RtYmaErSVo73mqiBMMOy99zMrfYSNxXsRr
b9yUzEhQvQ8UkuwzNSk9kD6ZfI1gFf2FCMdfaVO8RxHmNOQgHePfJc5UZCPHaykJJlpewxkThM++
TY+/n0e3SVUvYsOd56GzlDVUyFDEhE2arpAMArQ3rDSzHEbrPJhquCpfrLPqKk37tFVsT96M/EK7
QbkimysIBV5F+dofE8EBix0A7x4O1BwgQVjKc1M2gRJLq0nqVIsAPce5r7L4pdjVPtJW5DZ4qZ85
/eA86bP/uXaZnZuFB8I6cmg2a42dQRhZABcGHJ3aRp5l6359Tr1zcNVHo3EEahu5S7EvLtI1bFiQ
5Ks5SkDIBHiGZrwzbCrJiKyVdyy8rGFWl80y/hjH5ZUQhXfMhlsnhYVhVPr9iqL6GEgRaOREJqxN
4LPmdmAhg9p/T7UekXZcvuk0NoPA7p9Ua/RVyticZRzLExGt93lfAXAbwta4zyrnDqrSskZ6m2i9
+iDgTQo8VpQltNW0zcwxUhiiBiIsumfe4sbRREXFzGW8pyIwuDkkI/j46wFyLnWaowjnFI9wb7KR
VlOi2fCkC8l1aqqJG/iyQDPu2D9X4tCFLPVOr1c2SkLu5mSj939ztdqeuIXqzmNW9Ux1wpBuIYIC
U0IJfc7ykUeiK6mzWtLW56HsWQiO2HMB++fbfoZPrelU49ir69lKI6uv0zCeblCbGNdKoJyUdCpg
Pmsy2xtyZKsBL+apcjWJwDRPdN2N4Hv2z/TNauwYOh4T0U1q5LeBpHgTg+rwAiDvaqE6INTL1D0F
oSwThzVu3av8QcnR9lutwK2mG9pidZZQRk5pfgLytc8kwxhDELCSgViiQjU4L126OANh4jf6SHKI
gXIBCRQaqgGGrVTPTJNSq9QnjWXFIP0/S01VXaxDorIRjCGaWitv8u+NzPgFz9ZIQsM0drPqXb5M
qvfLNAfus1dlbn57hbRbdkO+/iN/6fUL9Zbbi95U8fK//IcHqPVZ8wQ2KKen6DFEn1ugs+0DbZ/2
tf+/b/G8+SMX7oviG0PXoa+AHdv+gCzzo9D+8nsRD0dKSMjwi+hcNz9Pv+VrQ/D62+3G8vW/89ob
7AanIYjKMCaPGwJgcpKmwOVsHC63P60hkAZvBrJEdb0x5+NOTybHP/r8r79Xd++uHPv5lTcar6VK
sGJ2Pwzm068vvxFVWTUEDdrqr/XqooIvxFHfXX1D3jHANULfTXwBtOWTd+8P3sgaIExJfjItfq0x
0A/167939YvCG0kUNT4+g/nk3WXjjcakAM5p/LEp/FqvLorHTn39zQBsrKwLmIZsf5jiT4agr7Lx
6Wh2QMve/ewG+1da/YfM+O/9/H2JMRBBFAPm3f20l78kvzEkzFRkgMe7n19tF2hMD47aBDBd4NyT
DBnp1O3PwSYgvgGeL+DJ+OXXv975hwXNkWMgvlEUETtC+dkmgGGnjJE7lsrNzy93BkjKodHQ964A
8Y0qy7Tn5f0ib0c/Mth6tkeUEdRfdA/AzejIr98X5TeSRq1U0F6MAGWZ8EeAj2TsN4lfbRMQMXQ6
bheQOAdVRZB1g9F8eggM4FZwOGL29OUQ2N3pFzoERO3o+Fck0hEkScabZveWB4tAeTMQCY/x1v31
vvyxG0C/+fR6o82FDt72p/3yKvmPLhACS79qJMTEPXL29znnJXZBGD1/nvNPVgE5oCzhAy+QCGx/
fr1FoO9Ss4fNf7KX0R9Z6XfkwQMUf+jeEvLtXlHggk+GgGCxOQBbucIvFhAPjt4HJBHnPQFbdP3l
pUBEjC2Vvh+hRkvp1xoDqUnhjgoH++Ib4h0NQHz7+2M9CCBVIRX8c2h+sXcXj90KReWNghGVJigH
h2DzCxU/xq0kVrMOdgHnL3QISsKxMXBfMljimiwJejsKRidMMHSqDYPd3Pqmt/6Gv/RHGXHkuP7j
toDoLtOX6oz/6C/si0zPf/+lcLatjg0EXfiD9bn9q01FcXf3PyuM//oQUW0M+YNteevJL/4ze+qT
f40ellb4lb/TKlamz/7yl8F5+ixP/2jSlD33Q/HiO+7/cOYuEyt5gLGyrZR+eesLK6Cu+fZz4j5Y
TyulelMw+vNNmprql1d+sme8eskw427ZwWWbytmR100PXAa3Gd0xTzrJkyhe7p+qmQac3QqBzTEX
vYiSzOm9DZaHA0uBzDjy2m/zNEss/2AcsMs6cmivo/zlZ97mtceNx2WzEtpPrMkGPWHJgKpNKkFS
2aTMx4z5FS0GG0ZVayJrdIpVhHj5L2mbqAvqs7vkfzYL0m+c3cwZ62AiUhEwFAmIkiJua4GQyw9f
5wduNLR81lDvOrOyJQ+3G55mjhJms5iMAaRlKtIkm2oXt1ugWRtHmRW0B1Gn6g1NUgLALeo6cd/z
KfwD77ag0Z0s71tvRTjV/MfQmQ1EkJLwbK38wI1GVuLe3zMBexfLDLiZb4WPrcE0wOlS0MFsVGKG
0LxRidZ2Y/1CR2k3SV7ahf9odzw/ZdptjO///ZNP/9JM2+/yT8+J9lnUOmd+zjEzXUaJ3Z5ZBnH4
Pxzob1yM7/P0YC1ulUuPvezN7/8nwbyvdTKwj3zteX/evNgersdOhFcmzc8KTl6MJAi9f90v0URP
f8EP4duEM63TlSj/2GX2NrQjv3XRZ2FM/ucB/Y1bAprdaWmFrcs2PbBjH3a4hLW2v0xzDEsd7F84
xeB57D69bFM8PPZZR471uL9K86jPQ9rvH9f3yzi/9wlIos89TtIeHjl21LrJawfnN3688TKIHhJA
Fw+9r9+vgxk4IgdKkPlqvUcHk2UUBVEStQINlbLD0d+VCxD+93ZJW/jHGO2v3HzrV4PBb/wMIyte
9u6WyWPrBHw1fP7GK4+x1iLXaM34pitx7MhM7CrO9pdphqEBYhx90XVuZRH7nt+b5iT9rT1F62Ca
TBI3S9qX1cUOnjtz3Chub9cNBOLY8bhh2U+t4L595aYVdOyVp9Z9exEaHXy+qXNwDDzPkvPvPl6e
TwRR6GJl//6/s2Xv8Z/mReQmrVW3BXAcO75ny7Bqzd4XSiffPxbn7v1hVLBFGx37tOekopnTOlzE
ptZ69HXd+4NRUDo4bBfWo2Vb6YOV7J+w2X/EBnJ27AMvrCrKsvZ0eDU//cZdeGH5Vtnag7ft8eMf
1z+4aAereMFB+vDQngxqJ2Obs/tCzdh/pu1X0zpYywurufJhzWvbfD96hKO62X/XbR+PbWv72Etf
uIT4rbHo4sjYXrV9XohND/LYp91tw/2hm6ZWvr/c9gsOOtgo3v/+9zw8ABCLTd/w2Md+T2by2NqI
t624Yy97vawenKXvt+uEyPsd/8RfKsPPugTbTtLxzx0ubcvfP2Xz/aSmPXf0dWl4JFbvfBmFrc1T
EjuIgq6j4FkFXuxg0qF8arUSEYqRxw/FTdTO0kCvHH/R69//Z9S7iYLf/95jPveukt//V/jgtjsp
ACWOv9ENy/CwwCd3kPfdWGF9uEEDYDr+gW/tZwu8wd4dO6GpE3huaPVOrLR1EoK2P/7iNALdg5h+
i5U59qEn1GHolbZCAqmLA/bTsxwE4Nnx4/Bpa5FVtneMxlXr2IHY7aHP1/dW0Hjbkn2h1fCNoRw+
GL0bgrnWJkpH7finfntfLVvfTpew3QL3go/wADYEEiFfXTA/ryKuYOYlHl2Jffr8X+AAT/9o0kkL
fmg5idWuLYodBM6jKk7a0W0XYfPUqi16kokb72fYNuoSOjhV5kn7/INwsb/Hj6+PeZpYy9biELsY
XJ51vX+47QBIHdRtTqPkIAQQpQ6G4CwvLbdVHBO72B/Ol/dW2K7aAILfD8qPf7HL4GAadLEFvwMg
0M5unkMO8u8uBl1b+aPbe5tYh8fnqwCAb9zZrysqj/vh3IbGUgeL7DZ0s+Xj9pl7k8Cl1n6QNEgd
HHgflmnWG1qh13r8LirTvy2DZTtI1jpYeBdRj0n3T2mvgQc8fWa1i31tSpMr7F3n948u6B33obUU
FQk25f6WP75oCJTve/P0GbwBbxH2u0EHY/T2Pu8t8rQ1I79cvYNp+W/vJ9eT93eT8X/tNZNnmTBg
h/MfKIqgENqIkiGBf0E756sD99Jh/f8HqSE1Fda/YCP4s01VnXnc3qM7iL7f1svk3nJX7Qt3kN68
Tdgy2jtpB9EVu5vtW4/L1Nkv3u0W3cFALCorDNqHldTFAzv54UfrYKcf0r9uZwmNce+xCRNt2fvo
sf3NukijrxO3d86x1NrEnsNdvz8QAHvVRhx0kZfP6LD3zpr/uX77fj+ou2i7gy83Dx+pjh0UV0Ry
pqO/HldufzoMd46/6qkVt7cGsYtw6KxK7Ko+3M7Ico9/4B0O+Cw6aPCKcgdDvKsovHDtDibGGRme
5zwfkg7W9bnVxkRgxHT8OC+sByt6tkTUDkZ50UBcDsDW+Bp08cj+o1u0A29R6+Csaxp71eGa7gIK
cbGM23V6sfF6P3afv7IS6wGnr5cC1y7goVeW9yxUQQargweHi+LGMZiQdH+x7fH/Kmb5W/M+xNGt
mG2jdeWGZ3XscN84lnuY4UhdxBY31sp9PtKUCzt4ZsulZ7a/zi7G6mAnuqGg3oSFh9scKpP7e/14
MnZb3y9fGA6lg+e+c5dZaAX7Z9yORxdb3SWZaVT05hmAxLj3t94E3FOU5V9W5tPbiSrUr/0f/PgY
fbnhWR5aqUMN+2+9/T+6L90UN70OYojrmHqHX72030Cp6CL2WbiPj/6yN7HSbD9GzTfaVaP/8QJm
F/mDjvkaterLqF07LmLOFBX+1vvjH3d76NObQriCsfHVHHnHBX7trttTxeIDJa7/f//b/0g9q7J6
06QC+MITzMBuBdb+q7X2Q4hJKAJ0UMK8ccFT9sEFtcEwSMcjudDFxFiSFHj76Z7+bexaUUW+5Pbe
gc+1Wj03VId1Se/gpuPIe4wYwBvLI410g1ZWMtAb9lIHH+/Myt3EbVXiRIHCDZI9+8ny46v4yur7
bv/Bca0+FiH76zUz/ss9Ovj212TaL1y5gz3o3Ioz5yCs2Q3NVw+Bn1dY2jEU/4KVJZ92Qjtv7GDy
vCXLBQrydP589dt+fUPc0jDbzyp2sJqGS9928/bh3kEaM4xSBnaL1Jgtk3ppR8VBtaIR7Ds2uOTh
rYN+YyO4dPRlc9+Gw9f6gl9nYn39E46XTZGttS120UmYJwxDu4fQ6M4cOwqTNDtkt8JWP/qyo3rZ
7N37CzX7dhfgPPzCDgdB72C7PrGSaPlS7PYqJfUbI6uTxAofWimX0cGKnrr38DUOWo9dJKBTdFbD
dFk9/XSNNuGxE226TOiEtS/bxTgky2V7dLtAU46SCIBRa/oCSjl+EGY5GXjSGgSxEc44dnDn1DoO
NgfEgjq4bmb57acVOxiF02VyMMG2PubHDsIpaQu49nYXdysZe+yVz/GZPJgNXTQNzt3MyQ9DE7EL
St21HxVUqNoTWOkgszh32dezZUi6dIAr6qIvcZ5vlvRn8qQdlndR3lhE/iNjsl8S20RC7WBbo5Jr
HXIIOlgiJMZZ+2G7qFL8A6UCsQu4IE2J0mrvFV0czVcNxOGx9dm6wBxcIaWSHwDEMYbb3+fH89b3
VCwOkg2pCxpXs6IPm80gAY5/YJJgds3EDVulCKmLrOM6PgAfIoTRwQMXFgld0poTktTBYXddLh/b
h4fUBfbuunQzEAiH0xi1x+PH4hYPKloF+ws1uxpSMft//fFZ/AXLdUbD4DFqp41dNLXvGh42826E
rv/+YbfP3gkFDVGpJeyPpD2hu8hqrgGStA9VqQtWLQXWZUN+X7TbESJ69x0UKnbdYnqZS9ry7adH
criLeO4sSqOiNdoD5Eq1r4O4v55M//7fm3XzUmqmo4xsoAwLcNwATCcrX7/dzyut7QS6/nqltRE8
6DbrrIuuwJSc7lme38XhvFhu3INgTetghV2zB2e9q4YattwWwxYNjxLt0tbe9nVtma8vhy/78vUz
5S5J6SCXHpEnbUUgXlCYo+HyWrCRfmMx5A/VrKdDA88dqSzjtSN8d/2fuIC373/sAn76/M3hjAbk
0z+adEP6WPpufRAS7Ef7xyOCUURDu/f+QHqxC8jKxO9dW35hUU7fP+a2XPjadPvG2TZFZWMJp7KV
ST0Xi8y/G54PgO6xUet7+sB0vvb/+uPDfMEAYyuat55YfHXpfeNYXLFVtxuB4tfLei/NzlfmbId6
dH/sCf8u1tzbJL9vf7Ljp8JbdgMmwvZAGVrJPSTe/UW3sfL+X358sqGSlbt+e3V0gQZqnpbl3F4d
HRRFGpUYKG1M49alu0BrjqyKvP2lOLOL4tPoYHY0jhHH1iTHUQADti2w20WNaH/dlzWguoASEt4d
Ro1dlHTY7B8JuvI2WbwL0YYZJDd3/8WatSd2gQw5ZR4ffD9M3va3+fFVTTGn4UYfKnl0oRJGsTNL
GwGEbP+Y29Hogn51Rdspi5oAo5VISl3QpHbx+ZmbZel2N71YFm57B+kCd7a7y3n+0M6xpS4y7Bvq
c+6j9bh9/JvoHknip19A6qLN3gAXd+MzYl5G6UubodRF4303UHcuXVHSpia9b1T/drvCM9xrFzpK
w0aOJ3V6dy5KsS9u8vC/9uP54wvv9vrVO3QQzw5pNhyIeEmNWP6xZ8mIWBao+/5C2/CiCxzatdWO
irC32d/jx4f5ukm2JznpyKHGEi4yHVx+m8wTwmTO73/3l0GrQKl20VTdvsDC4g7tajMCCF0A6nfL
a3cK9P55hz74l/24NJ9WRo76qwHIz4v8X5JwPzYJoLLy5xrBaSH/M+P7WQLEuxoLZFQriFqBfRdT
bAjY4jBf6GCHu4585Edf3EG74DWNoubY+eezJRWM0P6Xlw6gLo6DbUG84QE3bS+y4pfu00VreBRF
3ovX7iAVOnFXrYi0C87MCe2vhrX/+MUZYNuScB+S52S+V0t131iPOCELeHB69HerZ2TBLuodX66/
5bM1H7uJM0ipd/4hDVfzsRUCGh0cHWQgrV5ZF0IQsyWtzi+zaPsOi4cxUYC//7PWS4Dg3W/0P36+
ngHqvuds3V9pG+J3Ibk1chJYMSTvX16nfYMOnvxiWfZGlv9Cn6uL5t+Fe6CN2EXr784KqVHmraHo
Iki6QCmyfdUu1mwzwJ+W1FMPEBmGvH+BH592V272QHD74uGCC3IHN7BiqmnNK7ygtNsNZcE/VIzs
YFJzSKVQCV6mMnZRy97Fi7OlT1XmP/bepmRlKQqVu1SzWbHUxaDjjPLQacUpGNIc/1FuIg/kYmum
Sl2EEjcQbNtP2wU5+iYHe3LwsB3MzA98XneXep/kGby1/bhuE7EuioXPgkypCwLQqGGqNmWb/aJ9
+twqWYau44CDdzutEQXXwv2vf3yTaPU/ewtAS0nvMod4R7z4YqilN2QnAXEXwzAGeEJ9XVv95yU+
O0esv2Cqk9hN8tWe1l1sHkMo9Ae43C4AM8PEqtuqh10om44gdi/3K6BZ2F2wF0dNQnYASeqCtDt5
oJje7sd2AZT4EpNz/h7o53cBQJ3myNu0tk6YgvsB//Et5xpuKp3T1qcTu+CFNBIF9Pda9SWxizTk
ankY+nWx8yb54cNKXczgO6B6NWCZ1ofDNO1rH+7nbdPS1hTxL7hNU1IF/dPuXnSBMKbe8jny96WQ
/YdttkANhCPAn4GmgRc0CBW+bs7x8777S6aPx86Cp2/TbFGvA4Ke/u3JU6xQh7iLlywg/4Jv+YL3
5F/wLV8wvvzrveVLPpu/2Ft+ZeF+WfUPPrW+f/1/AAAA//8=</cx:binary>
              </cx:geoCache>
            </cx:geography>
          </cx:layoutPr>
        </cx:series>
      </cx:plotAreaRegion>
    </cx:plotArea>
    <cx:legend pos="r" align="min"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Hoja4!$AE$26:$AE$34</cx:f>
        <cx:lvl ptCount="9">
          <cx:pt idx="0">ARAB EMIRATES</cx:pt>
          <cx:pt idx="1">IRAN</cx:pt>
          <cx:pt idx="2">IRAQ</cx:pt>
          <cx:pt idx="3">JORDAN</cx:pt>
          <cx:pt idx="4">KUWAIT</cx:pt>
          <cx:pt idx="5">OMAN</cx:pt>
          <cx:pt idx="6">QATAR</cx:pt>
          <cx:pt idx="7">SAUDI ARABIA</cx:pt>
          <cx:pt idx="8">YEMEN</cx:pt>
        </cx:lvl>
      </cx:strDim>
      <cx:numDim type="colorVal">
        <cx:f>Hoja4!$AF$26:$AF$34</cx:f>
        <cx:lvl ptCount="9" formatCode="#,##0">
          <cx:pt idx="0">590.38944499999991</cx:pt>
          <cx:pt idx="1">316.75201999999996</cx:pt>
          <cx:pt idx="2">628.44812000000002</cx:pt>
          <cx:pt idx="3">634.45960500000001</cx:pt>
          <cx:pt idx="4">126.12761000000002</cx:pt>
          <cx:pt idx="5">465.65381500000001</cx:pt>
          <cx:pt idx="6">60.164999999999999</cx:pt>
          <cx:pt idx="7">3856.0457600000004</cx:pt>
          <cx:pt idx="8">710.29055000000005</cx:pt>
        </cx:lvl>
      </cx:numDim>
    </cx:data>
  </cx:chartData>
  <cx:chart>
    <cx:plotArea>
      <cx:plotAreaRegion>
        <cx:series layoutId="regionMap" uniqueId="{FC4FB238-01DE-41C4-8FAA-11B9FCF42A96}">
          <cx:dataLabels/>
          <cx:dataId val="0"/>
          <cx:layoutPr>
            <cx:regionLabelLayout val="bestFitOnly"/>
            <cx:geography cultureLanguage="es-ES" cultureRegion="AR" attribution="Con tecnología de Bing">
              <cx:geoCache provider="{E9337A44-BEBE-4D9F-B70C-5C5E7DAFC167}">
                <cx:binary>7HxZktxGsu1WaPq+oGIe2lptRgBZVVkDWWRx1A+sRBYD8xAYAsDfXcpbwFtFb+w6OKkSlZ0p0nRN
z+yJH5QIZKbDh/DhuDv++X78x/v87tY+Gou8bP/xfvzlp7jr6n/8/HP7Pr4rbtvHRfLeVm31sXv8
vip+rj5+TN7f/fzB3rqkND8ThNnP7+Nb292NP/3rn/Br5q66rN7fdklVPu/v7PTiru3zrj1wb++t
R++rvuyWrxv4pV9+On/2Inzy9KdHd2WXdNPLqb775aedj/z06Of1Dz0g+iiH5+r6D/Bdih9jISRi
WP30KK9K8/W6eKwZFkRy9PkP/Urz6W0B3zuv7IfbMrn9enXfk3x6jtsPH+xd2z768t/739x57vs3
krYKPrMdVMtDnj/7xNXPu2L91z9XF4DP1ZV7kl8L5ditteCfvHjiP9pcbV88ebm5OcT198mfsMcg
X8Kk5vrznx01cPoYrjKF8Ze7oKXPqv+shk2R2Nuuah/9+7/t7W937aNXZfKhar9+6I9r5T/+0EpJ
//Fza5092fz1Onv+5OWTF4dk8Z264o8ppUIrIvbqCj8mRHOKKN17ZILb7tYeepr95+XL11Z6+HJ1
LfXnT/56qcMR+TMdFHksmOQg2C8y17sHhD3mglGO8Beh468S/nxAtvbf/6f8eumPH4cvX1sJ/cvV
tdC3YGPgdFe+58GF/1X3BEJ/fojN77N0Sh8jzbnCiO9Im7HHWDItBQj8058H0r7NDj3Ffgvf2uVb
D2S9XHwgamDyrxb1zZNX4fbREg+2Tw4x+30ih0CAiSAK5LsWOQf/rzGSe0X+BPx+cvvo5rb/8O//
e+hx9st+9fWVElZ319q4Af7/am1cvHrzZPvyEOPfqQf9mEhKwfrpPifP5GOwf82kUJ9vy6+kP/ub
i97dJt3Xa3/c4Xz93koBXy+vJX/x5q+X/LOrP9PPE7wkQogogb/Z+b18lEu4TYVSauVynhU/5OC/
fG0l7i9X19J+dvXXS/toIPs+M6d/h9V9Vdo6Cr3bXG3+xGQGi8eUSUwY+uJbdosucC5KY044+eLr
yVdH8tm5vLsr7n4gmfnytZWtf7m6tvV3/w/k7f+xyPizqt6/q651tnqsHP4MX+wtotdnZpU0/Ik6
+ztB2kWT/pA6jpad3xc4yN9F8B8JHH8EH/s+wf+N1OXdHzL4z+Xkn+V2/i6F3/8OYq9d/dHk+/tM
/O8aYLdnsBb312rwz7Jt8net+wd9ytHM+/sM/f+bOmCFid7LMr81pUKAxTefull/+O7XMLD66qGm
2Ocjs/3wy0+EAMD2rUe2/MT3dFS+/cLdbdv98hOHgk4hKpUkFDPGKaAT7u7THfyYUw6NHYUAT2JU
ApJaVraL4QnEYyQ0J4pLLaGzg+GB2qr/dAvKcooFVkxrCQAs19+6iddVPpmq/Ca3L/9+VPbFdZWU
XfvLT/A79edPLY8pgaakBGOBOHT4OJJQbdbvb19AwxI+jP8LR2iWFUpI6PJZBH0W6Q0RVXl9Tz57
qAAA/4AKo0wzqiWFThWI4D4VRV1Ca9uTkCBuA69y9Fev76uzuEPJJZbS85tB2HDuYvo6d2l1hDzI
cU2eUaCKJdGKErkin89JUUViYqGDDsHGK1AV1DimIbW18g9zushrJU8gxQAaJKBvRFakaJ7HhHgj
C/NGn7BifulEzoMirRp/lm3iD17Z+x1J3h0mu0eNIF/OJCgR/odCK/a+gO1gPZ4XHnAYp5FfRNo7
qaNoOD1MRexhjivQIiZIcKFXzGWEillFnIfIi5PLaczLXz2g6+OkYJcoy/r3h+l9souVNOG8IK24
UEwytbJOXTcV7p2koe6GMcC8K7ZeyrEJ5ohUNuxyL+oDkRXypCdEfHRz8WuCqvKkLnH96sizLCJ8
+CyMESy4YnxtRG0ySYljw8JiGGqfCBlOY/IsKkRooiEK6DxPQRW1Vxyeeaso9vukEr+a1JnQQ30T
HH6cPSYNkvn9aQAGuq9wVbQo0cyjIfdIEc68vUWRQeeoalF8xKT32BanDGukGdMEju8uqY5lnTOj
XU5Pq7djk93kdUsufoAfkArDGFwijBvsEsnlhPuyJKBpOKnnSwM1GGUan2VzVB+x4r2iu0dqZVQs
6tQoUkZDJOM4MDLWvuzrq8602eYwU3slpymIDdyrFmxxi/ecK0VmZi14pLAeW7upJGouHO3Vd5uC
UhBEGPg1hTAXC7/3qGTp0LFaqirkEUXbspin7ZDlxTbq+/YHSDEwfqQp9PgwXRi+RyoGNUUlk3XY
5nP0MmnieDOrgrw2bWQ/A+Sf5zOuPx+sw4FJQWhjDCITVZKvfU3XV2ljNarDycn6NK7s4Ivcjkc0
tJjV7qEG1VBNyKfQALFhl6FJ6BHRCtchRG98J1qaXraz0AESLTp1RODfUjJEZ4fN4qEB7hJdPM09
KfajbAoZuToUEVavldcMgUiR7Hyca3HE2B+a4KIqzBmYISefEpv7tKqmGRm3og0LF+VBN+rmvGFd
dHmYo4eBQUM77JP1aQgLGO1yRLHKi2jgbVhiD5/RtpZnCOKIT10BYsQeBwD9W761xzj2qI1jooUi
cun7r42D56OMqcV9OLcNqfxyrlwQybG+GHU5nTep6Dc6MtURR7hHbwI8LghRKkwJWTkOWcWG6iLu
w0xTHojSFuc5pHOhSrE9wuAegYplggSIgOMlaiXQOG6G0YwDMIj64VnFbX+D5kSFVT02JyzWajzC
255QC1GWQ6YJeQuMqvEVc63J2pE0iQ0zlFKftF1ZQZBreOPnjko/ShqS+qKy/LaWLCsC2/Xdc41d
8zzRjRqOOJqF2upcQt67pGpKUhjuWHnOpCszWeSdDXlOI+WPXY7LDe66bPLj0jQv2nQqpD+NAs9B
muKUHRHHHgMDvww+W+glkeMrvzCULcEuBvq97qITWnp1mLu2C/MW3/apjrdN77ojPD8wLwFlAHR+
Fr+HiIC8fsctOOXw3HVtHxJcppt2SEo/q5QXTFV5d/j4PFQ2kFKKCcj+CbgGvCJVd9Qo0RZ96Eps
87CQJDpVKNJbKzqKQtc4djpVUbqZp5bJgESx3CrH+nOZuyYJDz/NHr4pAjVrhRVwv5Q6912UK/O5
64nXhl1huS892bzgOY5fNrxKjwSVB8dKIIqh4IHCaTFzsvK8c6mmyONFF9aoijc2SWVQe2Z8FcXR
eGKmXr09zNoD7wv0CEQVpoSGjFmujrHwhlTaCDyGjbV+n40zPtGd9baHqXyS0M5pATKUg0IRhtKD
rNWZDlGUzNwBW3UWXeBWZ4lfZVUedl5C8PnErN1kY9/66Ujjk6kx6UZmY3LuatVdF15mGn/sDbuc
VZdsDj/bPglw6GWCrREoZdVK4oLkgydKCgcZUXQ+UDqezFUeH8keF3tdCQAc85ICAQmYDlhM7F5E
TfrIMzmf23DKkjoO4mHOLpM5M1FYNz05pR5Kr1pwqSGpIu+MJ1p7R4wYL4w8eAQqJehhcdt65TFM
gzNcRUMbmjgjGyxFFDZRWQWuIvyiz5vOL/K4Nb5Ro3wFNqqvW9cXG5W1WUhmi89qxNMjYXmvWDgG
9wnjKAzG43bFYkhFZFb2cLKiKqk3rEZQK0wOdTKAYJad0aodz6KotSek7PRmqrEXHXFqDxypQExA
qIa6VEDmuAAr9zVjc8W9US6mmeLmWQ3S8EU2ZdteIf1x9tQINjrjI8ccP6RKOUcwnIYpxUspvktV
9Gj0TJW7MJL0DbNPy6q7UpEXlh7zBfUCzMSWChOM8XSRzidDmW2p/DC0Omxd7HPTBYWZP08c/8eE
ds8zwUAQYCwKoCAJONDuM8UajzGyYgq5pf1l5lrytK1xcz0zSCG8dLbP5CTr3w4fv4cOD0xymdKG
HIkiuU5ZpqZ0vRIVCstWphfTx6zdsLEuNhDaiu8NmQI8OOWYQtwUDJzdLn+FY2Wv5mwOeZrY57RI
+w0ty/Imyy0/i/JEXc6UkfPD/D208IUooGQAeUD8oAv/9w4+ZnFUNgqEmiiQYkzK9NzMbXuWTzUv
/aJUyVmEGKJ+rvvpaUfqeXv4AR4GL6DLIGGCwEIBpVilTaYWPO2yZA6R7aMghkr5IpJV+87ZnBwh
9dCVLuNmQhBQJUh4DaLVab3kY/MUjjmPPhRllLwue/rue/lhMGGFBBw/TqnSKy3WrjfGKCDiUG9v
GszrjVfF9H1m7TFc4aFtAimoAhBiALtBlrerOzfFdsRxOoW4t/lWtKzGvocT8NltToM4mbT67mC0
REiElqUFRtQyRnnfWhzwVfWom8IIxlrPqG28K+IGfsTlPdTTQuVTucUkgqR6RQUZ29M6h4PuZWOI
U94Ec1pkJ4cVtZcK5MdaYICkyLKbcZ+XuR8SNybtFOYYcpeiTcVFn5rxiM3t0RGG6IHAhyygjFyd
r6xHA6BrChJFMpJtVTViW3hR84KxOA4xTFwfkd3D4wRbJoBHA8IIE9swBLXL1Zj1aZFwoFeoxDun
qedp37K8lH4xjsfC4z7mFINpWtASpNtqZett3gHq3Hp96EVdHKYxOk2R+YhQeg3WUx5xj3v0BXUV
VBKLp1pi0y5n2Cgrmkl1YWMbDTVTx4Iubvqzw1axR37LWcJIEAa9BrSSX9UPAFF6vA9TZu6KKGGQ
7NB3Hbik0x8hBB2IT3PHMAq7y47XW0txTftw6JvyReNKEziAuy6juf9+jwTWAEsVSxwXgNutKKli
SFSE+hBpXF/TitONJ736ZqxHekRHZBHPbhK3YNu/0yK7tGYWE6MklN1NLc3lYOvcBlTOyRgkJY6e
064dxEnhYdwGg7ZzCWlUPXanTSkh8aNTW+lARrRo/Y5XwxxMjnRdUOJBDf5Y2rF86byyvrN8IMSf
smKSYTFXmQwP6+YT3LJmgwhItsDeoKeD1iKzcRoPXjWEfDJoE8e0verHrns7wRrZhutCb2QUealf
sNm7JG0SnU2S1T9gioswGYWJXEj+V/lOP0FBOxE7hBXDzakhkOfWSPSnAB/xI6T2HOQlz4NMRy2e
na+sfurqigvw5GGTN9lVSSmLgsl49aUlhfPrmDbiiJ/aSxFaChxKVgQGszIUXkrBhqwbQgawyTah
oj+z2rDcN32Er2hWx9eHdbrHfTBIVKC/A0kS9OvW7mNuFSh8cmGsqypUeqp8Q0R6xHL2sMUgYoHK
PiUBerl/L53qchZNg2MubNIahanL+/MmS+3ZjBL7zGvn/gi9fZYKDl9xgF+hJOLrnKZISSpI1Y2h
mdzgm6npT2ZDypMhTauXU5N7twV1qRcqaCE+T6zWv6kekqAj5x7v4xtajwIinQLYiS/Sv8c3GmTW
WjuO4cT6iPuUxf3lyPL4GS3VcDGRmASVqITfpSMKnDczH3nEXnWe6UODZbNVzBRXphw5YLpdfAK1
en+kfNjj2ZfWE4ICAikYAF7bOJQqKKs8F9ZqSpBfCm8804XD12Xp3PvvNzYwbji9mkJmq1bWrZ3x
ECqKMUSxjTZxVTd+M3Jz8gNU4Nwq6OshwdYR0XlazaQuRwCN6+gsb9PqvNZDfMTEloOx8oXgCIWG
dA+65VKv5JbMOHc11S5sp6m8zlFDZQBd+TT1U+nGU2GH4kUzjpELoJGij+ASSwbxgDik6pBfMEL5
ujwZE87GvAJBAkAxb6c6KS5zY9PAzFF06nLS+j2u2W+H5brXUiQ0TRHgiAIvUwX3jbnRhA+Vrsaw
6LI3tlckQKhxvtFzsTlMaTkWD9i7R2nlLlpAJ1NUAaVyKG1YTml+Fc+5O4Ji7OeHQRHLBVViHc0K
wkrAeS3ww5Pat6ZHhZ908+BLmaO3P8ARLJAAagFNXr0+ZWkW9Y3nwB9lLsMnU4WAYIvqIxztk9sC
ecKS3IK0rxPPRo7g63k7hsy5foOnuPezepy+P0ZBYfU7lVXIyDBqG0xrkBuUYDd9xYdwjKjw60nL
bW1w0R9zo0tesbYHukCsYHgaBLg6aw6zCaWmc2AKvQsNU0Pqe2XrzgdTqDfOanw+UmXfjjXKX5GM
e5dR1ycXrJiUOHLs90DcDCZqGJwBhaCLKFa2OQhIwz3WunAiOAefPSabAsVvRiztaSzKjwNNwrJP
zHnStbMvxsScTCo5ooK9igawR0NuAmt7clVhpH0Uo3EeXWh1U5/xAXd+1bTFkSINL/54LXfoS2Gx
JFuAaq/kLmumKlmByFtr5MVcmOx5BrnnU4iVrQpJJLrzpDVyk05Z+ZunuiKIsFRvCUByt9MAkM4R
Q9h3Yu8/zyr/ZHUmHRudC1WkZr+3IADoR9SbiojsCKl9EoZtOwkLkFDy4DVekWWQVkArw4V4op3v
IjaFRZ2ZI45uXxCBoLBgilAtck13XartnRq4i12YQs7d+8lcZMx3S+/oOUNZUYaDzutLNLWANNEo
rbIfsCPo0xBAcSEBhHCySx96rkbOhruwinVx3gypDeqssC8OO799agMXixYEj8OAmd6lYjNVlzwy
Y6j7Em8BurHYNzRT19M8FsMRke4lBoNvUO7DpvCDZuowpKZ10LQIZwDtTmZVoaCKJdnGirgj0tvT
HwEPAONfgNPBH7buMJEmzvpOARhj6RTf5oSbJJRz772cBs0vcDW2RTCmQ/sUdivi9zzTY+ybAYZ2
tnOHvTesgjxlo0fsTsq+ZPSIJPYlCWAqy6CDBKyerpTbZA0aswE5wFgQPSsMmnzkOnk9K1WciYpX
PmMFf3lY1/sy3iXdZQtQhdW6wWlMn5CsAFc9VXmySeL2uveqNOgFf4c77/VhYvsOKayrwXQaZHvQ
pVr5YlL1YkQTeAHoY5Nz2qjORynvj0TVfSyBAMEPEvgbNv53zXcqY4cAVoLoU8Xdm4Lw7GVUdSYQ
Jm7OR4yGH+GKMkWhtyFh2G+x8HtFw4AzLosE9EZHsTFdWVzP3WBvDotun+eRgiwtRJg6gNd87BJJ
2JRDzQFtkqZDc+WnuPA2xmU5tDJs92vkMb1JI9r6Gjn8I/KEaQ4tpIZ+8RqfhUblkFYwKxVS4xnA
Y2183tQejjeFyHDsF6jIXh1mdq+dSAHoM+D5MLSyihtNRfpBwkhO6JzWIacZC70hSU8OU9nneYAj
mCjkAPsBHLwSaWyJcgkewygq8FPajvocWlLdFnXZeMTz7NOegvkv8HMAlcGg7S6p3DLhcZxNoTLU
Pc00Ya8i2ZVnozXepgC9b42XuLcliegPiBKgZ7TAw5B+sNWRq5FsoVPsQfJHx+R1UtU0KIqSHSlK
9ykMsB3A5aBMlFCE7/I356lIhpyCY23jKiy0K6jvSKV/JP4pCVPQ8A4cUJtenuPeUashmSlFPY3h
DF54o52eTsVUN+Fhw9jPze9UVgfamErk1AAVJDq8UajIN3jW9gdqQmgRQ+4P81KgmpVmGgN2bxlg
DZxF7qpPojzeuB4Dzo20FaGdCi+MUO6OTBTthVo0JA9AWkJndG2LddmZDmEoB1zPkPN52cjrqJva
V+DzxVk0jMO2hYHb07lKh2dOx1Asz82vhyW8NyvXkFACigW4GcBZu4pkM24rPMLZK+cmgXy0GLeD
QPVt2kbJ6TSX7AMiM31XEt0GY952iW/Sjl+bPJ1/IHG8/yQrx5qWQtRZPEMNJur+ApcxOUm1bY4o
e49JwYQ+hDyAbaCRsk7ceN0xk/AKiqF5yGJ/MHTO/TGv8RHt7qEDFQbUOpBOQa6zbrPXBSZ10XY4
5HFbXI5pNZxa6KUdkdmeTAVa6gTakJA0QCNydUBKVDaW0xiHTHkWXLOY3hdFVp5amIaClqvhsU9g
uuT0sNHs8dcwFAQYK4zwLwNSK6o2tnEWG4NDjXt0XUDZuJGlnW6k8z7+ACWAACHBhn4XKGzXOmHx
fja5mmEAqlXTRcP6ZuNFKL5J2rE4Ehn2KAzmghQEIAh1CmY0d0klLq1dlCgMiGNW+KMULiBVHIWH
GVp8yaowVFDnwjgJvI4HxlxXRq4sj6zlDIemkTC3pUUbv0GtzedT1A+ZAcSyzMojnO3LtneIrsoI
kbWx6DSslPR51gOyEcfkdGCk28yJjoagKlh5SntXbJgnW1iLUCM+1ZFgr0niXaio21SJagLDTPv+
sDT2yhzwbZAGdLgBHdiVeU97GGkDeDkEnKK5mIopDwGY6L7/yCuq0TK9CPk6lKS7VFw5zGkFcHc4
UuAuz3Kzsakrj2gWSr8HuoVSAWZ6oCKE4QMoSnfpINk77bUAQJfeLN2ZnObm7UyJz/D8jk5lkOXK
Zqd8UNBpLMcmflnJusrCFsca5qn7qHxqPGhNBV0VUe/MzrjjL/vEeuYZeJryauxn46B2H5jwh8Yo
dN4UOu78SY1KbA0laX2SWCtNKIxJ6pMqa/Sv0Vgn1i9sVHG/8yZ+kUXxOJ3Ncz8BvNK1xFwWcTzB
EKeGaO67cvIS+Lg3ZadFBLNpoQQnYoPEjjCKg1IANkJMTAvTQi0W/mhVqzfY5cns45LlaqOnyFxO
vJ5fuWpOAeMsZ6A/qkanvhqYMxvlbNSdZ26quyCBZZUS2kGZF8GvVF3uEycBvUR95ow/9VFBwkZn
1Ttr556clZwm5UmLAeQM4jrlcmMHGFvyW9LW6jTHUxZDb6ta9nliR8Xp4FJ5mkpP5+fK9u10lsHo
agMznND4u2hpm5sQJqGMCQZWi5tohEWhkI2d8/xK6cQFFXQXsoAnhDSvl30efJqmDQgJZ4KEmWrn
54S7ycKU+DhTH6pGrzmJ+8RNPnxWjn6SkOQNAQQINqzo0FxVjVe/5bylxifSntcT7FLAryV1FeQu
pjcl4EkZLA1MjXfuDZAW+brt57OaRRz7qZn05MNsgQK43NB0uMhJb6SfDG37ouUJ60KsMmgMmA66
9Kd5L7I0KKJIXqZCWu2zaCbjaZuM6A0xRTr5Hc/o08RMcerrmMTNFtC4lAayIy0JxBjnzWUDe1rk
pIBdiSKMaN9caBrB0GIW53MMmATsqQU4GmRzNihU98+ILL3XUT0Mb+2U9VkgHc77C9WX4rcJjPdW
qNI9s7isL1QxF9DTR474UDYhcZINqXuJWKGhomLWnctKwdoMDC7hLsCm6joNs8XFmIC1G/UUda32
zlyizfiuV6rjfjoROvuu6wYP/s6LNMwHRD+OJfNi30M0PR08632sEsDBfNhXSt2Ja0owXlTm0wvw
ybnezOVcvOFFmXt+aQDBCgCqjX9N01ptaZIUd1Vrk2uHxyF9FhnJ3mRJk3Ywx8Qw8V0cxyhUjEYW
jKeA8edCd7QJnGnzdlvIqbV+zqfkTTkgm8H4iYuq65HMXhaqHtpqwawT+4HLuKr8LC/L2o9kPfza
JbGrz5pOFdlGpoa/ib3cDafwzo2IBNCbo8+yeNQcusdjfBLDkJK36XI9t37MJjifQ1kU/YZlukYb
aWVuAuLN+llmck/5XgQPknDJjZ+D0nLf0xP+YKFuelpqOvxmLPK8gDieJD5XGXuTwIqE8ZWsZwcm
kCZZOMJgj93AABpWW+1lHQoTrSBvK7UnaNC2c3JN4FiboDEw5xMMEexvBCoaS8/HaV5uNUsY85O6
pHhjbV8b3wrSxX4+NnrwiUnz9nnvEejKj3HSs7BBWVmHTvEhvRLEczxIZquFr7zY9vD8gzV+09LY
hlAHlW+JQ632+6Go0tNJWzidBMWqgFn6IcrOrBO99RuS9BB1SvAPMFIQdTAtp2n5fBwVv/Fi15CT
Jp9tAZMDwmF/jrPEhUXfNqUfwWDzBL4H8BUfVh+855hXmTsdhZ2MXzaRmM+LoS1xGhaN0zBI3fNW
FpnvjV6E299g9rAcvefIc7OY/Q7RxMtfVWOmRAL8R6SNg/8qG1heVDB6Fg5tUj4FQFLfcPBKLzmx
HmCcjW43IhH5edrkqW+wS8CxeE1gG0leTTFO4bZu7SsZlTVYVF555ZFU8MGUrYIBGmjiwQoG4JQw
lbQqOA1MjA7lqFmYCnMD4ipgYiya/MyiPKyGCPLP0jYhjbIPEKCyoE89GVQw5exrBs6m7ttXn1KK
LzvJ159zqc/7tO+rerKJib+8oPfbP/919fWtv59emPP79eUdIL//61l9V9509u6uu7qt159c6H37
6O8vgVw2j7+9I3K1ybz7tp3vufkHd6CXIepvOzkPdqD3vsHn0+bz8r0vm8/8MfRdAD2CpgQAWJ/m
0j9vPlMGr8iDoATdGQqHEKbYvm0+w1vHoLsN69LQdoZXC0Py+m3zeVmJBwAAXAK8QRUQFfo9i8+A
YO0mUAQ6bwAHwlgRzBRJKJtW4IyZpIF1Dub5eYMr7zQyprhLmHYqLK3k5yPHSUjsPCNwYwQqZky7
6TVseRZ4O6ResyyJFflHW+Dpxhhd0BPCuvQM+q3pKYnnFo4eiiMfQkBkfIgdDURWkwawudLAZk1q
zQcOmyxb1XqvylnxwCpUXuBi6lBAwa+/SdJGhqRMvA8R1JcvJOy0njg+pgEI+h11URrMRQfBVPUu
P4ubkrbb2mbmdiS5eDeZzPpxIvMXCk9l6kddlm0zw6YAVHIJz60BMoTOvA1sTfhHQC917ud2gMkP
QLiveSSKgHotC+oIBi+WfnkcZBD/k4BGUFu2bOipP+gY1kTariv9eOwy6MF0c5Fu66aY2UXUjpKe
Z1mOEl/FNr2Bo0WGU+rGqQ5lG2XdVQw7CKcVbclV6tXZ7Cel5G9hOD0ZXxHe23I7R2l+IZO2vYti
kZ+yOEdlGKt4hOhGmvzVGFcJzPxjDdlMkZrGuLMSXGH2PmtgqmrwiyHr8+J12TaTHsLIwbJuc6rU
zKKXw6wg1Qx5XTeAaLIBxtiGjy4eoWGR+gSpGlppAS9gmse7w7ry+mvScF4IDQozRG/KJOor64WF
tapGV2MBMauAvn6amKeJ1+dVHIB5L5vuIczp9FnGAljr0fgqVaqEomfobQKJJ4sgSJao/+CcN8ED
gwVd5Slv7dY1vRbBwNNKXaq5JZkvxTBEGw+P4k3ElfH8VqgGZp7m0bS+c0rf9j2fsV9BA+NC2oF3
l3XesRnWpywEnJMo7gp0MsCmB7j8hrRB31OSX3UsZ8MLwYoBTKuAMd13nMfThs9RMfkVFAD6jdaZ
eqmarHoq6jTuT1DcZc+lGNXwAqdeybcuqm372nlKvI5mnX6AYEPZs6Ya6l9H6Dkmp7P0Rr8cE8gJ
mlFrF4xVwa9VLRYnXXvF/zB3Zstx41rWfiJ2cB5uSWYqJdmSJ3nQDaPKLhMECU7g/PT/R5+/+1gp
hbJ9rjrCF45wlbYAAht7WGvtIvU7VYoHPQflekWYTY9yDur5u997ZZ6UplGsaVMF4XfdiXyNg5aH
+zazl21OrLb3tmTwDB3dVHO5fR3o5L3thKXz282e2z3UgAwTBwsB8qEnXQLxWefzfSisaTlNbbuS
hFJ1PDrB2r9v1Wg/eN5qU4YruvVbDdJ25ckORZNo4szjNAOg88pwsG6scFphHy7hmGTe5HzqijUD
Gghm8kGKzZaHrlnFdd/AuUhno80zYum5Ww5b3s3bXybJyXzonS2XsSDzaW+ELDt90qoQSzJUjikJ
DYf2PkSmoUsXwrftUy1aYcfNylkkmO8s9141xUhDZYXBQKZR+YlRTWue2nPffhor+vHXbVj4W9KP
Sqyp6IJCHVTpT8fCskm/MhVF6jD0jQAqZ/niLzqL7qmB/kYiaE3uUdVG+S0bHbnquIZzrpPZsvko
mTXr27x1uf4yKNx/Nr913rXghG8ibybpaPJO/gzCxRyPc9VURB2RvY5JsAmzSIksi+ZmXaDeglGk
7rkQrZyUObYNLam8hha72l+3zc9VPNAd/LKz9L4t1jiYMWXSIk+tep27uPUyPXJUgnKK26LQJKhN
nosDPRlHJHXhlvCd3DG/LZ02S7c87+630Y++GDjWNp4j7tBRDK66JjuOimPYWUOWqCnrqljRhJBx
J7utauLFJbo9dmoo/Ngu6qpOYJLlznFwpwb4y7Dlxa2jmzy4truo0WQBhVsNiTbssB6IjDOOz171
yDI/LQzlZUd6RWJLjEyZJBFkcRbdVhoWWz8noK8m/03b+LIpcB9o/6q4pF36qLo8OhR25/hFMtqm
JhpK0ZZope3FBL1G1r4LZpu+yRR3nuomr4znjj3VXJJ5c/27zDWr2lpiszY5HV1v66aNDbIWIy7Z
3PBQOKMMFImqq6ukdvNliTvH6/ryWnpGJxObZ9F6QyVwsc1DMVr83IOgVzo3x9XVdYzbGUVqe+Qg
kuJHrpar0K02lcU7QSKYUugFyzgeRhE4863yRNb1ceGU/lK+M9wtC724dSPVHaS2jO+ecECp9MgP
dG8I4ERi1LX16M3NWn5cA6AlKVjxNUoBV9cfiy4KmsQXIPzjWXmrn5iZGvr3Mmzy8U2G6uZ8kl60
rSdv0fpn5dX6k7FEw3IYnMDP+QVb9Y9QosqPmeVrMsGt6tB0cBb7sa2E2D4Z86zqpK/U5lFqaNc6
VdrNgnu7dIr2NndtUhy6dVnItRDRFodFpgSfoAp8PwkNbQMV1vzyMuYOaj/VCljB10l5LWnj2vvb
cD9so1XFI13gKm6lmvUxsCpVOAn5I1l/Dkbti2OLAf7StvrqjTDH/HotcCRvZjWa3sGy+ZnU9+qi
cu+k3y32u82sFXIKFXXUY7dQ+H4vl9xyUruY7MdcO0FLor+1UeL0odR34BrKE9jd8H5gRdHnPByb
EKfiTt5dVWWTe1OZEy9U2ZfGJABLWmZ9P5QWhYhwNr17sw5KKA/joIZY7uXK79qCjJ2Eapy/VZ2R
94kal/zOm4z1o4dMyTEQLm6zXwvhiti1pRqs2LJH+9Gi6djuTsdtHptgLL5W1lDkSVuX4EpWuWw7
HSHvivdRK+qP1goe+rMhl2A1EwMNBPsGzxG5h6rzydKT3Ir6n27Doj6TNNfRoZEKvKEOh87LYk6/
zm77ijrBFcXZajuGGnJeMmR6nlRScCPAgVed2zk3uWvK7201+e0hnPJtiwVncX03qUXkj+OwVY/S
XzyHxNvnF5Wq2b9pVUOmaQh5i+vVmbT3Ka8Nr1Wx8tA1ORIbZiMsh3E5toOwsjcjNdHtgxVuufWp
WIUJGbdroqCIo6izH2tbjPqdWr363dAuwaOsXLM7LBqNlqtxKDgqNS0B0N6z207x7IAFZNu2eWli
x1LF9DhK8Ah4B115AJ+icTqJ3oB3M5WkdDFY/jWMK+lUXzPOtvlWCci5V06UbeJ6CNvVi0O/5Snw
t0DCxK6mgSU6nTH6saejfjo4uUeTuDBW90jcJd5ay2x/qatF3tuWoT6FTbiuiZcBxj0M3eysifYn
ovDB4gk2G+JhDeCVnx/+yrIr1+kgd0b9FzMa2jYBoDuOUBm9wDhUW+mX9yW9lvIebHlmx2NZR6et
WA19s0YVdSl7WYrjUpnjTabN8K+s1fWUGF4XPnZ5Bm5KcWj8j8akVZmaGfx20PnreCScrX76Q5uf
stHIOc2jq382prc8tBAtrqYMBZFTZav2AwSfeT3CAOCIFgGu02cJ17k9VYcpK8z3GRXFezoy+kcg
itmMLbMY7WSPHRNjM0yPU++4Q9LULufFoLzTxmFOozzVDWTVWEezaR98o94owU1blvtHCFzu7Sbc
BTSknhzxQ5Wq845eVWY6tl3h8dIqhWBLNzn+18Yo5W0zTCAF8gx0SVJuDaT9uTSXv7y+W6kpBJ0o
4oF4UcSWrnyIolbWB29gD4q3JNkW81h0T2VQe8rkaWjG4B1RevQXHaDmKJeBIzE4WaHjlS4+2YME
AZYS5U6fxDYH4wlxp/WdP404njV35cnm0HH4ReZDRxj65W+EB6LmWk0erk8bhtMdo8YKmtj05rG5
GZbRUoe5pWYFGBnHfqG3dd6ahKCwA3RBkFmIPJhgEJ7W07dqD9JnQyXesrU6DcDpteBhiuiNvcyN
EUcG7Jo425Zy3mMMjrvV+c6WCKgAn0CnifZCI2Uv4P/WvPn1C0Ga9anoQekBP/j0F2p64o6ubutk
WSpslpuXf5R1VqdoTFWxUH7tJROx8zunGJrTRqgxX9iTsxbD/hvAqUDsCQ4x7T53//ff2u48391W
FrjuVpnZnTaUe8z0qi903Z5bQe+aBByRJ4AftGaeWhmk0WSVWzTJtjru0fJJoutszd//Vp74/4Wa
V/RkWAvQqh0774K0ohhwZgXESjOh99MkwFa3a9ITl0Ajqy80f/Ze5NNvRjdtF0DZB8CgqHZ2iLwl
JHmTYU1tgOwZNwrwjdyhWx/kCr7gQjns+c6BLYWtgGhEAMHlvL0HLxZoZzbXhEURl2YFbX4wKa7q
C+fgrI3I3oGhRfXEh6hBJ/Gc5Dq15sijw0nMsnqSx8bwiBqzlSKo6bT1oXSGIrt+/XPtG/V0I8PA
pMYHcdkHqvsMfEQznQdOqST0a/2zL3znnSfEdGuK0f9kbrP6jtNfEtPgPl64d3sb8Inp3ddawGgR
H6F1fw7aL11rsT1rU0npRryaJUnFz8Wb2WDKA3ivwYyCBagtEPQL3/PZ6WGTEQ+gkW9B28IRPb0J
jW+2ETJ11BFK1EbifPEMSkVajQWwd2lfAmPsR/5soR5Ad74n6kC76stTc3ZbtKqwQmKbyeHZGaKF
h0FW6/rgTYowC/vB+8wT3uewC7P6yuuD7K5oy+Lr69/62fFybdqY4DPpUEdw1M/cDKhZaTvIciRy
CPeYpN5IIayeWCoxu9J3Yq/yL57pF74ySPUdk7W7fED4TxdfQNPbynDG3Q+e91k1gZVbSSEjT6VV
bU75VQQNWgpKy1GuLqA1nn3nXewCdBaKOztp/HzjLdnvObBQSTUF2a3pbYCnCiPUP3PhksL80e46
UAD3wTCIMPig3ZxzTteqdzUE1xJJRX56O4KwK2Mo898qXcq0p99+6f6ceaXdIE8FrpaCLys8N9hG
chD22BQ0NAPqoRLeQXXZn58dGsrGYEG4o3s5+AVItBcWlWgjQyRDqdpDH0krRWxNUO6fbXnyzeXS
M3V2YP5lcDfHYUVk5NzZ+iqf6DC0RdLT/H6sSFi/LDg/KiZeOubUgcS0clFf/3hnJwWjAEzJOJB1
AdYTnXsE7QX9LNc2pxg7/8gowSRRM/6obP8SUvEFQ0jiQNrgD2/KOfFarIXV2r3Mk5VrEVdVviZV
NZSxtMtLvJQXTPn+rjgKn5fBdedKKbM5rwiOWka8ZK2k0cuiKsLTNNr/9vr2PWNGsH8hpFAE5Ki2
7l796S2vMuQZtOOLpAXYRxFE1iEFz3mY3kqkFORNtgX5e2RQsrtNkWrFlrfRPwwXtWVgViq/etta
SzUfXv+1nu8AajUw3kDyA4b2/TPHWw9T2EpdUCLeSOsyWrSxCkd5iPa//bkph5NDikyQ8Gyzi60S
Sy1ykVjd9ABk5GFS44PJ3//cDKEibxfcVAuS1tN9loV021pQMh/QOyD1rKqDK+lUAiKu/oPNAwuK
mJLDSeUQPTVVjABRpzKEb67VCix5y+5gtMLQ3v/2+qqeX3mgdLSgcNQR/NRzUxRYqrK3kRslypIn
qs3cb0TZtmtV4mPob+RvPaOevr9u9Szu584TbPM4ICbCAQFV+3SBiNEYmXR0nuDhoiYB6jDdzd44
3kd64JwKMX8B5TJeVyHtnCHs1IVI+YXTGXA+4WSCY+LhOPuWJMtz2BnO/v5Prf0uMCv7san22ED5
ICYuXNHn1lgq1FswTCBTES14ulqlqnaMgg4F4H59MJRB4dsfHv4XvuC5IVp9AZGVS+cw8s8ZD5ac
w3wSK4XObfl1E2ic/Uc3gQY5xPA9HAf2fb57UNGXwvdG+hz+NiFL466fu2WcaFvxt9cPygsr2rlt
7B7LeR7CAD8BVm61bJ2WN/vdVmZx85/cbQ6CC4OfKbC7wNbZhas8jwi4o08auqIBX7P+UI5b30ox
/Hh9Pc8CB/To0OMAHQzNmdD77OB5wih6OVDukK4lT64Hof/yal4wgkwAImHE2hDPz40MgVqLRoZZ
XKFO9NEFL/uTG+Ue/3gpYFZx7RFETtLOszus5qajE7RkcTk5+Xvel/q2G8ZLOe3zAxDs+wUgl3iS
v+7//lt+TnxbFK4YsthuoJCkLmubrkZXEj5HpSaCf31RL5pD2hqlFEIRgBhPzWWrrrNgpVRqN/P6
UM3Ldt2tFAYqP7iky/qSKdSyiCR3OYhnl9XpttWiNWDEvSqzJa2iork1SxL3pivC4MIb+exIUH5A
GxyGDYLdz3PNUskIvE1kxBKtqKNB/ncwBYfv9d17ZoWoERW8CMfAeYCv+HT3jK0ES4mZGJCVe9RU
XNMWMOXhdSvPNg4rbBrVv/055s16amVsJXp7fZnFOUn7fBoBO09k6SoAtBe4l+Dtz4JwrAHiwAkR
8BM6nt3YZXSQpci7jH5GWXx2HBB6QP+7D6s10W8Ho3NB2O2lPQTFDJ6El4K47syeKWXY0VKPIHpS
UjZ8G0pzFMrT63v4ghXW5bAcqLSo1p85vIzUBvHhJosF+uLrrakW0kFwZB1Iqz+1hNAGlS/iM+pG
sHWefq112PrWLWZulOpAMNI7HUAkhirqLxj6pb72W66P5CVsk53TSREMf3F+LnQ+z7UhuLvV7run
qFzeFllm/61AI7xptQN0ap7b5r6NaHYaUKur1MpXCb6jN2W4I9EkwDdNrBrXjmncmqsa34Bv0NSy
B1UcAKeNd+MweY9esyvsAdrUd4Glts8CkG59RZlxffDdoWlvu2ykERWAZixp3LrFe1raVFaHHFH9
WJR+l1+Xmk7Dif7lly6bHXmjMi//pr0B2KG9Z1kPC7DeO2rq2olp3jRT4pm1fpi3Nszv9KAyN6YN
6LzrcjvcUg2g4U0EfbPkCctRNXUbx6euHNrRP9u0+CrGl892mvf+ctrADoZ3Q6Gtxx3LS9sqGCn6
/PF3p+xASr4r9nOWz86xrkK9yDEALZgTw+rSqGk8XTzHz28nini8pXQXdwLKefKYsR3oRPE8QA+n
nOSA8wNrORJDzkZ2Z60XxfDOLw5qBiRa++xCAnSk4vdf6Lf3qOnnihKRB6B5LPXPJVLuVVVP+QXN
vxes4Eipr1Ih2wcRnDlSGRqInQL3iPvFIRQvCLM2z1AfX/9E546UtaDCG1F7xBFQkjuzgmChPWph
ZvTux+ZW6jZvY11lZADKv5hovLAkMjQuKKE/gfB5uFDKlmEBzWjE44xCZaN4FnIal/9yAn8EVvzU
KP6c4w9/hx/+L/GMV/80+8RJff6j/g9CGUlJf/v2z6CMT8am7hDGX//9vyCMvsM8d/ofO+yQcJ5q
1n8Pb2HONeVDWM1kFdwwBIz+DWGM/mvHE3p7pQhhXtvkEf7v4S3ef+3R+k7k30M2/rc/wTCe56eg
pelkgGIkzbD2pObpfas3Ccqis23gPGOb3UzaLm4FwInsBDTLiXDFDUrsNhgi07j0oPCjf39PdtM7
r5RHCyINo6fPTIPVL0o3Mw/uWEjgVHL9NLsTmLLJFJek886XuY9O2BXtCATxKs+CwUlpyysFIp9i
VvNRa+cHeAd0hKvc/2J1Q3snANhfID+/aBPFGZzYLqhxzp/dpRuBqAUwd93ViQNn6f4xBpF/Aaho
3JVd+8HvQ/eCzXN/va9zL6CQmVCBAyT2dE+9cQhM7UZr6raICIPZlADuV2hGiKgs1UfV582FVP8l
i6TDVMCBv9JFOvuK86q3vhINUpVzV946Zidv/WCzj6gkzZ9NQ49Xv12sd/86H7834V6wx/QY+g2I
BqGbeq6HrSupw83qVoQY8lsxlUk4CXHX+3lxTWh+SffhhW8IyJjmKc8s4em5V+11pItisdfULLs8
aZb13jKqt4XCz9I7PTmhuPBmnLtxPiB8XloZLsN7WeRZx3ZdlzysQA6khe0/6ElGN8i1qgt7+JIR
3nQbgSdiCIrfT08JnG7EtnW/pltm1Xm644nGmG5+eP36t3q+e8yN2OcJwVxlctO57FIHuYcGnbWm
+dxvA0JZ6DDeEzfZ+XE0EJw+tLIR1e0mtUL27M9s72IRoU9ahvekaHM+Z8RWUtWd6Ld0mlYjmfJ2
eLDEZNJ9tmAcFfV2s0GkuVQrPd/Z3Sq1PnwzgfIut/B0Z9EuzgJKpVtaLHWmUtfP/D4RoZVvx9eX
98zQntLu2vtUISwWenZOBjI0tE68LaVBku9knvq9rczuT8n5u78E0gDPFPYnEmRPlxOExlwZHjwh
BQb8sZQRWkBeLqxLWojnB4XuGdhL1kKOsbfYz7Zt6vw2l00GlQUS2A8A9/aBYFTdA48fb2uKuIkM
8+FS6vScz74LLkMh/9VKo4q+B3C/BZvhmFW5luWU+vZVi65QCGdJI+hmOydteKdZRoesHa9M59Ix
ebZelz44BVo03Wjxc0eeGnbHFXRKifJuRwH4zVw6eTqEzRq3YT25h9xtiikdVmt49/qhOQ9I9+I9
0ALkHynAEJaemQ3qaJppZpqIF/erf3DBDQMYk9D3QKXVjVH8Ya692/PQiEBzgS4FrubpMhXRvNll
hkla1Flp5TfNKYvKPxbjIAOy0VwMiYYIuN2zVVEunfuyV2Ha5mF+AugyflbhGr2T8zI//OEGYgqM
D9n2XtTmhj9dkNG7DSUrEaaOgMgEk2vJ40DMEEaLgZfiQoD07I5jjfAOXes9RqPd9dTa6C5ghUnE
Ux2Y5XU/UHHcIC78Gd6EejZWbLYNN0n93D8r97SFFJ6xhUEaZG3wvUaM77srda3hRxiXRhw8O4C/
bFFrDHdwAs27pysaFgbs0IkP0snMqkM36+ItVfDihhR6vXDWX9y8vWGHdApicudzOvKgBDm5sXmQ
8qBvlq5OtkDpP3WQ+4J2OVXCLh64c5lLW3vRPMoyZP7J1Hya6pZCQy4vQYLOY55fn+g3K2efyFcO
HEGPY6fgEN7mks1aHSq0G9OE0tIQ1YVj/owj9y+DqKmShzsITZ99p95wswnXFaS9P8wPbSuLj3Pe
OLdlsZZHS/qMQODqH5k8Yd70DvLX5TQ6yHCBg5SldzTzqbyQse8Wf08Wfv1GhGC7pjdH5xf07jdX
Lco2CFbFyQn0pI7IJ/dvgMQGRz3XIulhv5hzb39+/bbvt/mZzV94B54lKnn7af7N5qgYCrUoCy4n
whKxOYOJjipDXVXBaHzOnebDDvx8OzBJ6vS64RevCeVd4nIwNbwVTw2jmAoyXXlB6oC8PFlttYGT
Rwy6KszgQsKwu+Dna/y3qTMXHdZbVcwbaxzFvLwRwvpgj0XJhCSvha2mTqE2t49dYdjHxmmaCx/1
xTvqgXMj1fX3gs/TdTaRdpbZ4KOiblBczdHmwAWLLukcvLyb/2PlvF0DqcGnFB8E6eZMy607Qh+v
I1CzXgt37fUP9+KCdpeNR6Dh65wtqKIq1hE08eHsaLqqg6B5RFTxUo7w4rmkXceTCugKjNnTbTOQ
nPRyOPLp4vn1TeRswc0E0fnLQnP0r8by6htSee8q7Fw7fX19L1sOPZ4lGm2cmqeWRVibs9rnVkKS
soCrMKcSnExhHL2xETdL5/ap7xfbce6n8vvrpl/aWqJd4kOuxD4o7qnprTBbYzYmTDtF8BGZn+am
sJf8gud76az8buVsa9dAz6ajtyA1WkseM6Nxk85iuE2xROMFZMClBVH8+d27DCpiKoLg5u3K79ey
k9lRD+OlKWQvPR0BxQeKELte2bmGaVCb0HNsFsQclyil7jolOiIYswJU0eCsNfrCEXlxB38zePZ0
mE5vekNhB2nnV9X32rOrtKQS+plRRZcmPby0g1SuEL/d5d6A4T3dwS7M3XGJeBYnJgl8h664Xvfz
Mlx44l9aEIWUgELcDut+poWsXdHlHncaLOdCk8DKbu02UseGr3d4/Yy/aAqNIhBNFI5Rf3m6oF6Y
uWjpLKddHbZxoYzmRzB66oQG7PD+dVMv7h1VG6Tddozx+bmoXKYFkQ8E6QDkCYBI1x6U4ZUXDsPL
VvbuNdghQNNnCwojoJfIiYRImrfeEdmF9s3azOP1f7KWf1s580prqUlhDL7Q2ku8fD4ZcNCaSxK5
L6+FyUtUEpEO8PaP91s00GWhWSwTvq/ptiDW62LHVin/eNgZAeWOZfEQUOUk2GcvSDllm7sp1kKS
DPYJ4RN8u3OpMPPCQaPeyquLPDWQef/MioZ1Mcq5RQ9Lygh9anh7yyFbvf7oZVkeXXgVn1vjVhD0
cwR+FSzOqgib58J5RREm7ZioZCcCygpKf8p3qjdm4+n6Qkjz/EPt8whJl7iwHrKFZ8fBsotwNU1h
pwbE+iOhVE+PLPxjgWIPUCyEBsZVsYW8xE+Pgw5HMEJUHNNm6Ko17oLW6WOvz9Gr7sKy/PM5wDvM
mhIFdTRAf+d1+kl1hBQlklBNYXo/qG2tbrLWy3ypEvPr934aEDKEay/HAz4C3XKOMWhR/VtbBOnS
bVrL+W9mY/ldQG/WMNfrMlqHtaOH6zrll3waRXHSLQFbMimbYWDSzsglyAXWwP1Avdsujk1YhZBw
rNKM4iYLI5nwbxY0WAa2zxmVcTOyr8YxlPaF3Pn5mfN3ygFoIPD/O1T06edBIb9sht4hXxi5s5jz
pjwZHbeDxFXWzYfXPdD5K0tzN/Cpp6Id+wtMdfbo8cU28h4vS2sOjYI6Ct157ATjE3P+vyhtwgWx
hddtnq8QmzuOgUkb4E4oI+3//ps/GnVeNFXtRmmktyi8bWfmJFBFcgyZlmOtLnVQzm8V2uM7CBTu
BoUcykdnrtyLCiRuSr5Z3ouAQoQJy7/3p0sTyp7vJCADwhUOH5MHKAg+XZUR1j2KsajYGRXt/dSv
2uCflRkfce5l7aNXjtacvr6PzxcGvHf/wxtPTSI6u8gUgWfKxHbGRZ77E7Q+5CcQ77twHvfrw6/+
+80inePHA7YClEQ59by1rftZ1zSAmsNsV3X5VwW/pzsBRO37D4W96fmYd+aSNfGajV+FZPKgGO3y
vqKydZ9PzoJckNicIg7WqDbSHIHijx3DBv7alDJAlBuDivGGzVdmVt5GED7rvHFPAHqZfeui7wsp
QkW07BG0+O77an5HoFsF8UDl5bPYuuHQFpv8CKRTfzDsCLWgzQKMeyvNrW1vZ6/s04XYSpzWcaFH
V1rWelcHvQe13i/UJ28Y5yuoe+61WeH+DkUgvS9THvVXVdatd4bd/dOiFAAlcdzMmHmm1g8luxX5
AS0frTXSt60Oqncz0hS0qppefHLGAi/h1GOa8ZvEsAza1PXWv8ulRnxidNfh4wLQRMTRtNZ2ukim
K6EyZ6Bi1syuLGAIhnl7lZeznx/MTYU6breJln8VtjPlOnc7+bMKwdQZSgFpCapEGK4N6X3Y7pRu
mG/qjcigTbpl0FLfIctO9rO+daZx56m7pRUPZaa22HEVCGy47iFU1Uy/XXPlyCQqa/NbgCTqZ+lS
ESlBdCWlB9RlbmU0Hg0mKv3j2pM9JYthCAXWpJjjvuFhnHJ7OElBvPt5aANkkw3L23eqzvPgTsh5
FonH/Bi1z5cU4RGZFQaRhIXwgi+OU81e3ESd+Xlu3OArcvOo1TWGFam0Da3mr0rWHR9P1/nParCQ
lOMTj58Mq2qQK+thuDQ0uRq6i3nsh9q34kmM7fyP2gJhvdvnO9ep09s+YyatKLvhx2qKk1sJ2VUs
vt0eaV3RGZMwpa23nTPa02Gt+vaU5ZXbH7pqaOF6N2hv2Ap6/G1uKjndWI2Y2vsOp+NdBcznMH9M
o0INsI664EvpCOOmt4etOIxhrr7Yi/xgiXUXeBj1V3u1A6irBtzQGMms1kFDe3OrZGF4yXfUCMt3
azsym3OshJUAwi7fzoadLXEgezdBxmBY3/fa9AO8Wesz+gCVF+S46gJ9gaSeVQOQuFjX/MSEodlj
8CpceIBCxyKACRh3pbu21267CXWsi6i6y5utNNHqWxBigxTd3iFWmC3J7DcF0goNbBMkp2wQSw3v
7vpWtkXpqA8NaQy1liXPyuXBGYEYXTmgqDQsKiCoKC53q/gwWf0oj7aN2v0hiGQrP/gegghhjLJY
iBI9Y6Om5j7qpKHu8kEbxZiwHfaQMHKHadAbdGsvjsqAkQNj3evPHfDsMAnQpMsfayTKnFOQMy77
6MvcMG6acND3hr8y4dbCL2mk+PLVFHQ7W5UlhVnQLpkCDWgmYmYEumzBMPGD7WyFhx9qGRz8ECWJ
1MHHc9XKXRqtAOh8dLmrzAE0a9kc6zVs36F94rpHsVTbO2bLhHWa+aikpN6ykmo5Xe7/UFmvncQA
TSrSGjdmHZUY4OuF3Zwh15GvRX1wgCm2acg8pfAgdLl9NphfBwTNiVbnEBQyt9BPWMR9AXcDRYW+
bv9yS9O+9xjZU6Sj2RkIw1galcoe/OUbYW2Fk4bzzIjZUvvLbRut0de85/VDpNrewnRDN4DxyBxr
gMa1nKOUEc3b37MsTRTCmPf0bdrsMrhypUV/BYQbSoIayGaqmpzZD5sA4oAqSCH5fa1SfPFRejOh
vqPgc6C7bxRHaKzL1U5NF4lZADCMh6UBZNZvZjcwUKFbbwH+TQhJ5DSoYrB65XRoTWgqSZs7wO8P
NarrMi38RQbXqBrO/lvedmq0nAFl3ZgNyotHUxXBm3JlSmYSDcY4H0DRQ7h23cX+IvIuKq4Gp1i2
w+KDw4y3elp/muAkxDXck3I5TiL33zAnmidr8lrI5Q4yrGgctWuRWP2GgEkxiODnaJXRHaGT456Q
xPO++f6wmTfO0G/0uxYZAdNu9dQkI8z1Mm4Abv/TzsW0HZhY0H5DoZHJa2O0oniEJlwRHpfAGr5s
0RAiCsWA5vY08HS8L9vC5oFotjFKYD07qFNnQZQlA3nbm4y+zQ+jbAI/VtaMnqLsBmB/oE6L9spq
Vkcn1Rj43zlkQ47QemdayHZbrKB11qlPECmHidsgcySvxNQ770UjpXcUnaHMpJub5UfTSHxQ6K9a
oFkb9MPRdWsh0zpfZgaEq4C5bjSIIsSzbP0LRCiJRzWn4dHhJzIbbMkq9BuDxRkOotfGN7N3nUd0
SqkCT0o5X6WLbDE7qsvyyqK3fNIQuxwI5IjjxJuaQQKarR29sTyZV2nR9tk/neEuaD6hdRIgeOMy
RLTzxaCPJYUOGwxaMSILVPldHDQGtQwqd7o5uCuqqElGZTZMYP0sTqrRVn1AD6Iy0145JbhLB2Wp
o+fOy99bhrO+81GSeMjgeY/HqBTzoxswPLscKhMp2aLlfAw1wmjGiG9M2mEQ0fvGnzeZMKCzzmNr
1WrXKxnmJkFKX4RxYwretwmBtCxh1CACWOuuKXHVrBlDRJxadjWz5beiOY5stscgk5UlzhaAZeaT
V+YW9zS2v3vh4ji3XdAEMm5RqHTBnYZbdCPMVbhJOVchVO7AKIqkWowRhGqJn4VQ6QiNJ0CxNLUZ
yH0n0F6045IKQ0QIUeQR2UTkraee2U7Hpm+UlQTR3I9fbUZke9dTW6KguOrZs//KxlVah81lcuFd
U2/06uMGYYb1UNQTer4ir5zu/QaNrGTSsW6E/Duwi6L5MSyGn1F+DJB6vALxPW36YSHJ0dtjpieb
jipwFFfW75l/MtvZEaGuPrMO2dLPyCYiEtFTcintyutjl41rxoPZbp3PfBTf8DVD3bdlKn5ADrLL
r4FV25XJ9HaFnwyISRiUmi2zjJegb+pjq/x1PVZ10WepN5Sa0TUIHrf3mV3JG4dfw989PNrqmXYr
5oX2Q34Iur4dk/b/cXcmSXIbabfdStmbQ4a+GbwJgGgyIjtmR6YmMJIi0TscvQO7+dfyb+wdBEt6
ZJZKMg6rJmVlFJmREQHAv+bec+HdOKGqmULBeSOZIezyOfvSF2lShY2p2ke9RsW0t53VOQgWDdU+
Y78JQQIGGVy1xDNvarY6nKkT32do8dxLIyGpg246EC/BfqnT7tXmZ2s7P5PawWqHaT5o9TCQb9hR
k4b1CGVrl9RqflcVg+2e1VxqHyaDQxJcimc0cQVEdd7NddkZwb4tHAXPTk+Hx+YSP41cDEdhrfnj
tK/WIj3paWuIq5HMzvW566YMyoNvS/89pMoO3E7j5R8nVIBrZJQDh98aTGuwL8e6A7+DnLiL5nXx
H1U1iDbiE3RklI2qTPapysYssszEH0OYwUax880peEjbpb01YZw5Zy3XpjN6GRee71hkr0tpWa9F
QVLJUwHNpoVttxZ3mep5YHVtPpy6ZZ7HECeLZe8gChdUjExpXr1KmXVkMq5I951hNAWft2+LvW53
/r1Y+uqrscWKRnXfj3o4eatD5WyZiJvtwlMPFRTBTzwQzadaGMsQOWbSpYfVKgovJLvFZd+6QiIX
Ysi+bvoK+4DTbfwNkEqj08H4TDcTucjjUgwy2aGAq74GDcd+yJwGWFlXDtO9sku/Cp3GSL4UpjvQ
ukiXyr1d1vKL8jnNdk3Wdtf6tAKpBrfKwQyKuaeFS4zuJERGVThtUKJ9xYGw10rGRbFlFFYRloEl
7R3UfuLs+rycPjSr8z5ZFxnpVfoR6Fi36+vtjdsuyN7YXsavQysBMCUzPzmppjsDCNxd54+/SQjl
uLOW4kalgjeQ952flpw7TX+fcas/SdKVvya5Y45XmTuKGBl4u3frrOt4HPmGwBO49oeF8f+enYq2
L8rUpEBu1/rTWE3t+0KzHxV9ELp6+GUidMbNuNIqwzpMUyvigudBrHd564eZa4J1HuG9xJTjtDJT
7sYkYycP9eyTBoQZwbgmvv5qLfwsnoGmPdl6qq5xlMioGxb/xs88aLNLELwE7B/PASVC1HtCLeGo
z9qTzIX2WtuleJzlqO1zs7OfOnOe3k1+bQKHDPJfBXwfetBVg6mmYPzBGJZuF8vVX08Z5f1hQ1mF
PLa896nfz491AHMvMdfp1nZqcDBtR02lwXp0nfppVeJojBKKsz+s1+bkQprpuLPDbF3WaNKB81L5
QOj1Czi/bZUfjaYuoJf3aqcNZRDZ0K6AAyn/xtWYlHBtmsRyaglvqymXx97jOCQ82T7NSz5cZQyw
QzXo14CXzp6wD4MHYhx16hCKxG44CZn0BW4Fix5EdIhwwXyv02EfgX+XB/ILzVfYaICLuqp4gYiv
ptBNde9uzdZp3yn/rHAwPC+ay6xML/O4XNzunNjBSWMZ83WZ+vZqnvIPyN2zW7wRdSRtyEUyr2ai
HhztfYYl5nrpHPGELWh4WLRhcfeTnVQ0rLOpH+1qGXY6l6K1TtbeKr3XiW4zXBcdlDPou25kqrtW
otiZAyTlZWr7Mz1ovrB11YNXuNBetrdVkkdZD57YrjsfG0ORwkdq8iukeu656uv1q+9r1rFsKyrq
0iQNgC56nfVfXelqD1VQJkczHbRzkTMZzCXTCKhWeREZKr1vBqe/tysjf8pzt2+jaSxvMqW0K8YS
ivBgybNsWr6MCDX2nD+A7Ap3/MA4qt7JsRzCxO/Lz0mZrqeGreN15TQfBaUXjYXlwQiz7biflvwM
XS3/qKV184Tg1zzB6u53bcLAIVxcl8/Yh/Jry3baF0vTVFFiA6wiyKQr9gU9fdhzy1whwnpHaEtw
ticEr5Htii5cV8EFLMrZ3GXu5MaSvexJF0I7Sdc4TdWcXNluU57H0nmxoeETvQUjT/S2PDt6pnM9
rqp5D+HHu0WN88ADw/sCdJuzwU2te69Mvg52/37kPXyk+2jgmzlV86uqAjg9tl+40CKL/tGE13qq
sO4eLX2+r8Rocd/wUA2XNimYpoI4QY1B1WUP82s+wcFWKw2wGpN8AQlLI8K5ZAFyqCUaaIhRKRal
0q6TD4a1seiRr/tGtIy9nCLTHHCaCbIAjpVsObJzVeLmbyDrd4dO7yf80poYHzLRuDG9qPEwpY0O
mDK34O8HGLgbMkvHcgltQni1kAq+f1CzQ9Hqd5V5dhvmtqGcbeuDdOoGZlXqmp/QYtf7zA76ZF/a
jacBgXOLW5UGMPKZDlVJ6MNoTeOWb6uIJI8IEVlVC+vTnqX/2eARW3LruQ787NGsDtWkYOd6ZUm5
lfQlXL8MursV5rZgIjtnDHuyQKux1HENQdrXZvx7dp0xJ3a6wsBVX3WFjHJpjcZVKfx5jFaHDy/U
FgWPdM4mPw1LPQPh6MrKu9eS3PWjdtU8Jyx9a3nVCnPJoqKAfx5W4B7fN1pqNJgSDbDZbWEOQ0gK
63zT2K23RIRzBb91jdZ/codhuK8m8H0hEV1pGk88tT8LLfdL2NoWrOCBREguTFR24AYKz+x3udvY
z0JCJYtQU4I7B6facTBRWsqbkSnKEpXDXMr9REcUEGdbtQWURLd/FFMDlTJAjuHBqSzJsvdZ25Fz
h3+LRWTnYZKaB8yoaT44zMNmUTKGIpHeeTcsdnIz9AagE8HOKQlVXsy3gSMNjWd6CqUcP5Z89oaF
sbFY++S97ZSK8xZYXxrblGJfx650ClI9JvmxKae2voIMiWq4mxPTu8FGToezeIO/ggwjju3g2sj9
wHQvlJQjlT8Ut6RtX+UEozSsF4amwcTgKORJy6dnphIkoN+Y2KRMBaw3bo3Sv5lE5T+sLRns+7pI
SpfhTkduk6doxWMsZZoO9mxNV/QG3QycrFyraOmGotgb48QjMhcI+mO0Hso7BMJ3u5NZdXp9aEBq
HpfEebWc2sx2TpUW5W5mCjugRK6WNlqWblqPVNvDsKt4br+4rZV8IaNoewG3FQ8+DNLs2qSoA22x
LWoY+VT+b5LN5LRLvUHnEkyz5KFJJpIVNNMEHtig+qx3Wm4lawRNNX2upoRBNhdgQdcHBy7bIfTa
QJ3MiWHzpeWkQnuwO+5Oc7HKvZ8E083adPRjAeh2qne/9tow14WmODN86Ue91H2ax9obzSdie8f0
a1GU5bCDj2z2VwYztxsBgXZ8JGXOlget4ZaiGWnRwe6EzYex93N9lgxImqmOAxIdwRdbk+PE+Srd
JlIiyH3g0LN2ZjvU/Fawv5lhvS6mCI2uEHq8oA65bUtRfDRUUIiozbPlzlQLD8DR1ccMtBrw5l1i
O8MtdFABI9bCfxmqrDaeptFLvcMwLpMdo7WzYYtKtLkRdr5sCaeOjuzUCoMvPm7JMBjc0EjskdNn
kMp+HlgAle+6thftTYGux7WjzKxIwVm8iiWwD037a7tUND9rAE0XJK7U3TCt5Qg7uOnG5dkfKq3a
CZ51jGtdr6TPYXF934yVTmHcVsoKyV2e23hIR3veBe5cJTft4ngGeMfcQW0D5q4/CFn2yNYR0ZsI
s2Q/jyRrzysxV0sxBs29R6I4BzgATz8is6KU90tpdMaNvoga7u00NHQldTfqjMatcjy4yK7pROeW
zymx0tq7UlNAZgFDiUF7vzAdnGKySzNv7wAJnkgRwC6kv6gCK6izV4p9wDlYvEKdmGNOw33fy3zZ
8cg3p0enJwai242gmfgm6zov3EOTJ137VFSOXXPlgEN9lyyWnn7tGr3WThmaMHnylYO0jwdL2z3O
wWQiTAMaHXxqMksCYhG4WsY6MnJbcw4OiyFx1VPlgh8nj0SKkDsvb29zRn5NHYL1nAAPkkVemEao
5DjjMB7WRi5GVENW+jr0tvpE5DpLlYAhh7PEATMFvduPRBqWhLE2jpm9MOzSZx5lNaxFGQnAmi2m
6LTVGJWDgO/d50CVlrqDoecFD3llMvwx8nyiJBrtbEnZDdsWjQCVlBGcbALp3Tvm53BhtMwGixe2
RuFTbBfa6pS3gIvTodtZNAjaw7xURn/dmEyLolRrNXpIuAZBTnO5KJdCT7BtChle96oPPeEU7UFm
jbfsdK/TvBO8YA1OsbVALw5iasC0fqlbNY8Hr1UT5bbGWc6rmHmmge3JGk09Izwuspb4nHqoNaiq
QTMf+sRpgvu6GJblnDRBnp5dunzS1cbJLmOLTUHOgn/qiorDLZjLo1Z1g3xgO5WYe0eUzoTL32xY
xAdjK/1TmSCoJdq3F764k0PjtR+FwbLrcSFhvXY475Qm5eGy7Psp/+J/Z9gC8prv9p7/4lA8j/PH
fCBWQQz5sFwsits/+GZRtP1f4BZY7Hc2xwykoz8ciu4vDgYdSHncPhsuB4mVaLoh+7//x9J/wWbq
QKf4ZkLchAS/OxT9Xy46XahT5DbgSPN/xqFoWJtg4/vFKXYoB8mhvilECTB9a+VZSm+kIWG8Cy1c
iRCIVkDjp6OV6CI92KplNmeapJl0UEQAKXdnFWpSb9twTDrdiCaV5nUk0rJZIp+wKuTLeZacTGxP
eSQgddcRkaFdEkJNl2i8xsxQEdVfmtyMpVu2scndJY68kvoMRW9hIZGAk4861tFWXLFDPW0jy4nA
KN94hwsx5RBnzcjdxuQvCuDnsndA5kAJyMBVhhKZBfddU5aMfCfJGNdrxRWbVEXOjOz0Gy2BSHUU
fZVddzlpZ2FimxnVkrLz+9r0VnE1I+rLoqTouymeBSjc2CcMZldWS36nr8PtOpT+rWp07cYMKId5
g51dvEMolb+mSnNS3B/LPB01+mLFsym/J5YnebHQ2tE2r/xfMXCORlRj9vKwJsrlHAHp85i4STr+
FhCL4uyqVFTeKROz5pxYL87pvnI7t98t65TE7dLktNBeYhPBky2dJCxsIdSLODETEZDemMbtOGUc
UwDam2jiuXhkFGesh3LMrAxLfzBCGU+tgdSLfEjuh46V4m6GQ3yyUvLFjoUFCkC1rbA/uSyCttyy
wfwqKErDii3ZfYWrSUY1nzKLkJy8LMOorvuumFj0qHXhT6duXkPpW4LJo5Kfs3JY4Zqbnv3BSU3y
CDmqYLUv8taxlo/0gajLaj7G0BocRsf2Kam66r1XQrSOaEjXqEitKqRcBaI9FrBUWYhDcEfHC91g
UXckHbl9OJKfA9pCb0UaBd7cTKGCtBIciuZvvR0XI9GPtw7VFQHZlovSC0nhGzmFTdg3lwhpBTLN
8z1Jse7B1NH0hJxtNUBYSko2dA1fUWvZE+djj1BHCOEeGYXJM4s67530GhulqMxuEmEwxNg+OXoa
9Xc6jLeCFnQ63Oa4krAdIAJ56yS1hyXRS9w7ccpGLg+Lggyee2jAvs83XZQqLKiJGD8rvUKnYfa/
KoJV1NmSZhnscEhMcdkhiGHPYq8kuLH8/uoObvo12DDaUgvEkRAH+9HMygqtUt0x6/eKojlnBMPG
IhNf3cK/sWavuW24EfeMs2TDpGcs4ef7wZdgcYp3Uq7DrzX1fxuak1hqloCG5QGaNpKX2tG0L0ua
NO9a269uCfpgKZG0Fgs6ncAPP4KeTh2gUNgdxrpkBUiCAY3rd4/1+2/f7ff+WOOtzGT7GF0sEugH
XbJx3poHCkN50ww9ESdG7jw0dTd9GFv3ucxy87ik1XDl6GkZiY6AjtZl7kEKlocYZezvkWQZV+6U
D8+JkWlxSQbE2c+0DNDGQAaCBirlr3/XP/lViVAGYcGTfUMnv5EwBRPYDojULKg7c3yf8W3sCLVc
982omzRVbrtHi4Sgg1vp75hhf3ZnIIeGM8eJ524kmB+FRkHQEay1sBwHUepeiZKBF1DNgNXIIp98
bSLWuTaH/ZT39X5Ze9qcBkbIGjR7ZhXrTi+DL0mdatf2YtY7xibmSaGD+BsD3UXC/OP9C9iF3ShS
Nh8OwNugab8Qqm7cbIxBe3CcdFUPKLJPHhl9cnasS08aEGVjxqRvNHHYJeMumSBKt175IUj7+cgc
2P6A+4IMvNbUbrtE63dEjpAKz+Qa/lw1HlJhGu9AJWX/9Ff+VLH1n5ZZBeL0u2v4X8qoU9P99pEJ
4g+F1PZPvhVSVvALLNENCfb/Q6n+iKvikeoiH8emCGhrexL/XkkBiGD7jZGP+otH9QaI+L2SCn7h
D9Ck8fDmL6Aj/JlKCjrZj5WU6UGTu7w+zTXOzLf+u0nlwdCb4xAFNEVHxwTAU6wNITN0WoF3HMD3
DyQA6sWV3bMj2WvkeDB+Xrqo7+zhnJISetUb1gsmEAbWua/eme3wCqg1tnBn3ApibgDwedaTqXXI
QptRzQdpFWrPyn+9VuAZ8rCXwz0lZXsDBd7tT9ZsBOmuUj2/ham5dbcPJNOtEzioYXOYWTV7W8gO
OUB8vetvRt0dh3FjOucJIiUjKb9UzjYNZkBsY0+2wB8QcJBmPpEoOp3Xbtmy6WQ4FDXABeI2t0AS
VKgQ9plu0BjNtnee28ltz5Dh/d0ql0IP6wKbuJU4zB70rq5ZLaUp2RXdPF/5jTAZiqF8gFu0CmgA
GNujTFn5uBNlbgzbkpsz/pZ1emZGuupa8yBG5doPidZJhsmF7jfvUkqxq35Qdnqa19zQSXTKqoHo
MNJ10qvOksGT1Y+Q9mk63d5mzElLdnbKeiKwTqtf21op77qCqX3btgrZbYoi5w7xEQEiC649wseN
4sYOCjXeVoHk5zLA82iOReB8tMa04z2g6ayedJfRwMldtdFC12kUaZ3us75LimCbldZy36spmTII
IX4RxJ2pkmejSzPnSsLA4wFkAg/STkGJDlWGOqI89tE41z+nLiIb5GTEnp511kQsHbmIwEN3bqWQ
c43CDw3fAOGgeFHJmBsP+B72+bgnabzToce6a/1xHSejiDpiO6fQQWptfRFVtoaM0us0WrfQm2jO
HdrUuawRWsmc/AJEdevngYS0JVZqNZyIJY7+yvA5T3c1oxf90ewImz4w/0leBvI3PlY2eyX2Iuyk
QicvAec0RVY+junsDGTqLJVNxqHH6AB+0dhQvhY+7002pIW6auYrGUfvzrFlVceb8/quTz20Rgwo
mEoYbFvaGJVffpXMvv0VeC7JS+ZCyAvq9IY4jYZZXmQ3six2QrO9axp2E7FH6wXHymLvDNNqXh+Q
4Wk663ebD2tRdnBT6j6L94qeniQVK2d/t5JFGrL0XJ46p8vaKJ/L8ZOfy6FAt2t7v2VePwZUx0r/
AJFhebZkYyYRKpdGsIguSpu61DKSyG6burw2yf5sbsYls4IDIBgSZlDmCnFOu7IfwlZr2i8j5vFk
N9k16W5DixUstphsiiO2cOPGngjeJa2sOhtMRYy9JiELxg0mpDVW5TLp16mvD3OcdIh8+EBc2exX
1qPmzoYLQ4TDRM8aC7h6ddz7SHVKs37RiOqSu9WbuNrWMqif9IE9rMsO+9aF4FXSSaz5PhcC2UiR
uzrClizr2gjc9Oi9W6WnKjRElnzxurT/MgZEh+5ZWqoPOaDABx9ZCVs8ZRlHMCTskWH+KzRB/CBv
33qeumMtII4TSx1MVORbMB0d0Ud1ByeBDrinU+rLvWWS+ABQAFscw5CBgCj26nWoT56d7i7nz08d
sv+lEw3d3SYPjBz+fYbk01h/+sfNx6Xp/rH84+YLJ+oPJ/MfP+GPNMkNZMFJa+Jf3Oi4vw86HOcX
tA8gzmzfhFjCcfzH8Wy6v5g+/nhIiFRiKPz5R78fz/wnsKakUzr8nrhN3J85nt8czhjx8XRuzDDH
5DyD2/tjRWqY9Rq0DqGxnk64ymj34dxkHwqr/FSPWXcgyUTtiTj+7uP6s3bhbde1vSobRzxNoPNJ
JXzzqvxB7i4gAGKDGVw4MBwKGZqfiiXHeWTntwsCp5CN2aGoq/vUgY7eM8g9l132XECCizEzrRGK
zn/iT3/quv6PKx63jIl/f7He1f/7P+KH63P7+/+8NINfaNLxe9vGRqi6oCW+VY4bZfiflSKXogU2
HignSLlLFfnHpUiwqesgUqDH38rMn6wUL03i930HV8VmigBxAb6ZS+NNZ5aToFnUBS4gQ/PJ4aPl
ZEeEjkK34kAtxv2Ur9pwNU0+IeGQpQIRliMRhqTaNKh4NUn5QmywJb9KLUHuqGsyuS1M4PdhW4/s
AVsKjE14ZAQILDArf/b7gfAvDTzjGiMsysRW6ZSUYNwujwCypxd9aTPik/FHkt3YmcKO7UAyD3D1
Vn83DFr2Qayrgwgz88si7LmwFTlHKcmMHKxmeQQZ4FRnyt3MZMzRqdcaZVoXm6pDXlsGHhr7vG07
Y+84mlvthsFoxr1J9XKCvFAkB6KRbDOaR7muMA+6TRiw9Ea5C+RaMx9xqrzc92WeW08BS8wzaaaZ
h3B6yz1XqmBTR3I5eehD2joGFipi0lndGjYx5wvp6V6TmGVcbqHq0yVfnXw6stYNUte/u+T+7Ibf
Rj4/fLWMVwh2Qu672eNoOn58zFSJQbMPwiGek0Byko2si8Nkruv56CYVwW5VE8QQGOt4MDPvVu/1
wY3cKkfdYsyef+QHi/u//p3ol374lXzDxYADCQ4OENkBW/zv91Ymo5Jpnc0BfIuRhHdDcxUmy5mx
D5mwJxMF7/6nXw9EE7RebExg2a03dq050afKXFteT/Xrfhy6/DXxmyGuh6b/bFA2fts6gDxMvzR/
8pm/fcb6EAFYfTNEBw0FHnj7Sr63asm+9MGH+DG4OQWwI51PgGSKKMmT6m/eGg+QNx8lL7VhIxhp
EPjgcHp+/1I9+7MND+nH2oK6nOVt8zmf5fp3tvJ/eRkeP6D7+F+4llg7t2/0u3eUz0NTkFfpxekm
ugd41e4zusPwr78n80Jp+e5iBVREVrcfMPPH88/7efN2ylnZc77ONhF6CF+DHZF4mgIrS9rbaSIz
qH1G5KE7r5VNTwRwwcy/pqIw5Y4tZeMn6LY6x1ZhZTsTTyHSgtWdmnGDsHyd7eS1sFM8SanZ4CpC
ACDNhOixGphuQXqdOJZOo30JcH3UN0FqadNxJC7wvT2jvtqtw8gFBPgZoQQqGcck2bTr0QKvg4PT
ffbntX7NDLvV5oggx6XekyOhvCFsJmS9ezai1eNsaTwjhqkrEfNVuMoPBBUn9juhtRManZmdCHFh
NQmW4EmntDsz32HRHDnaqKH86icewE6UQAq5bDgzZ2GrpimH8B/Xq47E6i7pXhh100QGCsX6lkgi
gUnQHQtRs3ljOH8eQZxwJRLBpu9S3RgKmrdcViJkMrwk1zV7lnznIIWobpNZl+6zW9OJRUSSFs4n
+gABx4f2uj1kft+Ls96I5ANuUK2Pg5WF8QeFifHzWujVO6cscROEfWvkw/1KREHxUgdZ0b2zlnac
nsBRy+Lo52WT36ylIHKwr0RdbTq/2c3buAC0aOztPlnG47DKqUW8qIryJc0Xu3hoTWSaZJx0WX67
jkIzocqpcfnkVAkRn7gF2uBuolAHuVX7XbbnFf0mRIeSY+fIbefTUlYV9qB0mUP8SM6Eihpi6294
PMpiCouBCMsjk5DACleXdS/hhXWnac/kNAfeM74PtOR5PvrVvslX8iLtjj3Fc5+Njf04YWBTL8gE
UrHrU1/h7KgrcC4GAbXTXdWugiTmLS82+YDizHJPGD67IUS3aIhf+S6QiR+zYSZeiNmAM5kfzXT0
tOFArkjdfoYX6M1zlDLtY6zrBznuo9QiEJbURcOMPVrax0G4KLCguZVpXObk0J4rK/HZAnRjvxxR
iAfVCTWRd8ClYrkHaTfIraTCN8Uh0Ev/0E+jr4cDkXrebuD3piEXayb2LQBl8ygJR34l7bgy43Us
5zQch0ComETXgUjwPk2SXV6OWNGKeZFD5EFeHk7+QHu4qyTLpp3NNm0O3cRHJrEk6bUuMCHslOXk
tLe81WA3+L2BvHK2OySsnrTjrFPoc7VEsAQcNcPM4tq00GIqsbA8yAO5IL/LMlScrkRfcI31V6V7
nXnDcsxM6ZwLKBXigHA6+DVvvFTuaTy9NEZPU8h92+aee+XWbTaEHhI0/cTsynLDwdM01nxsn27M
cgrSu2kYO+cpy5SpHRtr1CcEdrq47SfHkzyPZFNimkjSJ3vi/UboBThcfM6ZuoyMsSBA6maxO1lp
2OgCq+ZXXl2+XH7zyuN1RrQ6WV6v4lZpBV7DWnW5GRwV5wZPIHulpz+wf3fNtD1hEG8Z6MWjIHpn
X/l528eat0oIyvksEiJI/vrh/OZQ29JnKA8tH4DyRqL13jQOQiRpRthChnZE2HcBIZI04ckcWquh
/c2h9jZY8fJaxItxEnCEUt6+OQao0yS3nJehdp7EnolIje5znmPbbJyXBW/yg0TdwJ+Z6W3ia/qu
YZnJejaTV3/9prdz7YfziNdmdEp57m9INuvNm8ZZ2VvDJiwy7cVzjzzE0082TxoV5iR5Btd+l9h/
Z8l/c9bi7+aANRzdoUhy6US39fh3Z23B1s0Gpz7HRjsv8SB4blWq+UnAAK9C+YWcFlqa51D9v6lR
JsaXmZxQ3TXzhiCEx3iYAvQZf/35/et7IRWGKTRV+1btvfVAtw0VBVnEC/u2Qcd8aZtXs9Z7n//6
VYw/eRl6eAgNPlUQPIM3NS6n2yCQ3szxlJHJveVwM0O6gxLTlrtReoF8UbU2r1emi6XsoGup+evA
Ezy4Fk07DddtCdDiUPNQ9/ay9f2MVHVMjM9//VtuVeb315K1AXNp1YgI5BbiU/nxe7V6c2b8WhXx
2FbezglaGyRVZRBZGnBC+Kki4dzOv921P9VW/5eOi7bl2b9vvq+6j+UPvff21/+QvzBvcTZilweH
DM3K72Mhy/+F4c72oLN+F8b8vrTxaMUBFECD+fYff1jagLnY7tYtcG0bJv3MVIju/cfrxIQSuk2E
tjsTfSNAjB+vE28YKWImXSBLBFtP4m/vHlPhNGRDC5wLSV4dkybhMEy91nY5trs5Ozqo97NnfGno
PHWVOdk7z2jr8mnrUwZ4FKJjnMqnYkYp4mCHDXUPBbse9KDYe8g40wNyNw7MAI2li8SDNHZWBL2V
uWHZcx/9Ol6EIUkjcXo5WkEBUVDS2S/2UvU9Sjx4rbhWXSLRDhkF96uu6gTrcznqK8plDXFkclE4
jhe1Y3dRPqbdpoJEMokiEuttce93fUVwZd6KghywTT+Zyk1LyWoeXWWCAMAN9YvesrtoL4NNhlmQ
BtruXMsdm8OkLwNSzWkqZXvjjMQyv0Nhjp7TvGg7l7YdEHri0MZ4EtNUzfPJuehB64s2tDCR04Xj
RTM6X/SjwbKQpX1RlfJs2Q6CshxvtW+60xHlSmhd9KjdJk3tKzJuaCLQm2yiVV8q7EObzSEWNLrM
TIYOXaS/iV3tTfZa9SSeRcVFDWtclLEEiaCSbS+KWbRbE2YdJzeyfX9R1abAO5HYGhe9LcGPq7ZD
3d0+261RraG5KXKnizi3vAh15UW0W10EvMNFzGtdhL3LWDHGbi+C3+Qi/p1aDyGwt2mCqSXtcu9c
pMLqIhtO060sYfLOS9sitbJd1Xd6G6m0l8WVs6mPOyRGayQvouTU2gTK8ptYWeuTh8zbJMxw8pAz
+5uyOSk5MXbWRfDcN9aQXbdofh+yiyTa29TRiqTvl3rBXLhrR21Yj0UQIKXuamUAWS5xWO/wECG3
bkf/NdV17WhdxNjJRZgdXETamAIQ15oX8fYyKTC0WwR8hQgUfTdGaQZPwiPU/sq/SMCtRK4qHo21
4hJrN5n4vCnGl9n1bqyLjDy4SMqtdJOX4/NsxlDMPZ5hs86quypbNs/0pksfETWOsXGRq4NC2kA5
Tt0OB5pBJO1sc/Qx7C9S9+Uie4eT09VXclPDY5tGGG9tGnk/H7HjOBfpfL2p6N2LoB6Lq3xeMweZ
feJsknti1OfbouiCJJRGVWZhv+nzkdkj1cfDiWxfyzYJv/SLhW633chI9UXmX+Jl+BgYKWDR5GIE
aC6mACzw/aOOmBNxxsU2wJJysxBc7ASEzGEtmMe5nyAfbJaD+pv9YHMiBBdTguVjEGR/vJkVxotx
AXszJoZx8zMkJo5yankHoX6r7OFe5OPwqdxcENgxMETo+jTftFwKzAnnEsuEvNgnHAz278mTwVSR
lpvBovfk8kqbyPh6Uzn50ZK57n11MWbMbuIBb0DUxrPwYt4oqwIjR3ExdYiLwQMlDGYP52L8QJWM
CaS4GEICW2IOUZtPJB9n+EX5xT6iXawkVpAqESMP1tJwsdkCHzH4K1aHPMs/2xdXSntxqOTJRIZ8
cHGuNLKv+eAvjpaJp8dtdfG5IFbrkn2uQT1JcfN9ai+emHazx3gXp4xPp3Umrh7/zLpZaeyEXoS2
cXPYOMVSN2zeeBRGOPGJcxCbIacycQHmlT889Gh8VZRapB4c8DLg4yHKc7PhbvaeMSlwjy+QW6YI
dC8OIGfdWr9qMwY5F4+QwPJihWa5eYdsa/MRVYPNNWdhp70iIMdCi79OO7PI7gQnVW7WoWskpMFT
VT4DBLCuvEri3TOLW/CN0zVfF4t5SsDSSec7lD9xWkr8s1VaPijXPldF296Xvnio7D6/W2ooib52
brrsMUElyYlgnodF3idzu+K71OzI9ad7a8FooLcnt4TDhcdB6nXE8785MkGRGE5cI55l+/+4O9Pc
uLUsW08lJ8AL8rAHCgVUkNGol6zGsv8QsmWx73tO6w3hTex91HXlUzCUEXD+q0IhC0jkvTrB7jR7
r/Wtkjzi/Fyr5DMqVljYanKKV2r9xBoX8wO8L2ZmRY/x2D8V/hAi7cm+0ER04qptX3152CqpeIJ4
f+aF1G5qQhZ630PL7Xnb2NZ/4Md+QIJvONAIeSKeKHb0I1EhKvHVNDMe41raQtr5kRvxY22mrSO1
zTkVFO0Xx/nNyGRy1YAQPR/UupncFkTKM0WqgX53R1RjV/tnRh88lPwFBaaaj/DHIuTYi6D5YLHi
fV95bVvugkq9xqymrCqYEKmsXbDsMcvlApqAL27E2FkbFeUCJeYxRgza6b5LOqV1h+xK7KYpRqWK
CAyAiPxiYueH25XPZfW83PhhcuH1+XkDl8BRu3Cl1eNNEqZ3hL1eSt3YSKu+0uNXDsZXsZRGF5Of
DndmxopilEPs8ocA/QzXURu2D2mHe0xJR2mnjdFjX4XZFY99PmLnxqUX1yhFmYu2FvQbTBIoxWNZ
uwtwimw73Rj1rR1XW5FJ5k7S4scyTRIsM6y8WNsxWUbthdA8fKqpvSsRZ3m2p91TNZsNsymapxZR
Xq+rdyg07FVq9dl3XeCXstLSuvUklpPJkEfsBizVlLSuG8uuEidGcVy7Ogbn+64vsjfdHPNL4pGU
bUw25GZEoHLVUHe9Qa3yKlCEnpVS5uYj+vzVKMWgDqgV2uhFyl91rtyge0H5kmlaupNHP783ij6h
LkX3O62zbIWLLbyNiNH0+aiS7jovA9MtAsoHhd0UKGvD/jam/gKRPHgg7/qrXDTSnUID07ENUa3D
sPjqtUgnkt7/SRzvd4ykbGlm0Ny95Mv5gyHp6sYrY/XVVLzHSE6nxwR82YpWKfuXCcUyMuFVr4Xd
Wklh0+C2d8ogiXd+oX6HhEwzpdVeWyl2DBOoCRvZdWj70r0Jv6Z1u8Rw9ZHGkBJ5l4UAYz40I7+f
6qQX5pdx2SOqmTKkIepwVUMNIdpOt6Otibn9rNHsMylGukbv4C7PsulslAAkJTUYBRhaG06yyW1r
+OJVV5MvZFU9jyJ4C1upu5OkfnwQeCa/+00JhOUs0CM6NqFO6AwXnxViW+ZanZ1FuUyTfs2EKhD8
1EHm/fDksZBv0dJ28ZXA7EVOrNXEg/5WQvgZMJ5RQVPpnpQUt1LatPWXqiFd51ykVd+pjhZ0dvJG
8KAArxV7Vd/g38rFVLiosaMMtU5lBXa6SXqzM9lNxzjjf3YWXolwnQP9H1JwPr6axdeoEmZJTlyG
aXqOYaWFNp+IVKFfY1kQC+6iQG3Kexgt0vBNT1PfnEEG7KPUcwMJdgisJA1oMT1UKQWy4tYyUnmI
L30Qgll2S2uEDLHbLrZFHL14ZeWXqCy8znuT7cAMkbaaOT+phoz0XfOj4b1nNznoGhR8b51mDNtW
LYwvkU3jLiV2ONkYBUWZmsqxbsnX1E8llR6xVTzTESnkdSYCRf5ahIEmZev3o9wfnWr/pzWLNdCb
HBr/9Yn1vxLaTf94/ZX8Y5sni87x73/5t+pQ/4uz5iwcABhKme634lD/y6BP/B7qhOABUfA/+8jq
HEmlkz9OXCDqcHQp/+wjq+IvakxAdenp8Lf+8z/2mlz14r9/FCKLd7rrhwIHsl7N0qldcRjmDM3x
df/gGhYlcwuYP6f07InGLwexxI7QEkKA7aiUR8K6nEzlq96kt5WGc8Vv19g5rzi6aXwK9QUCQXZU
RPxN6Y0kGed5p12TJHJh9fFTWATXeC4eCd8bVk1pnicQ6Lqq3ilxt7Iz8WOU/fNKk7/kGptgEBCZ
A1DoNeUACwIvpbH8BqUqVFY1s1qSJMUWps8PjMLGr6Lr6mglJqE84klst7peZte6lOvnGC7RR0aK
eoal0FvJidE+NXEJm0Qkw3d59ADRIVgE2SZZrFLGj7h+YWOT38CjJJiwMH4WQGTdIAKGOtItOvc5
oG8yKps3UB6DHcELbIIKgsFWWAmtM0ONEvAMlfFlGON7X9bzn2aQNw4HAoVKtaxdN1Grb3KCaFu3
Ks0ygGkAFwujsr6TM/NrmeasOq3NqVJrOie1ksAZdXhDqlzcVr55hjgznS198dZsq/tCmOaqg1X1
k5LDGhzdbVWb/Xmc1v4d572zpsxLHNGI8KvO8fJ4a3fp2kAEF7HxRF95hnFyZ8YXtCIu0C7jP4VF
kj7VTXM2G788OdtIVb6ydHbTYbkqxsBzIi94Gv2OfwDUjkZxwsZlizez/qH75iYT7S2P/ttQTOue
Bo9iPVNT36CUmS3cZ1OyrcuZD3ZvprYjZbZjsGjaXJPWgFCzjUs2Md3KH9rbrByzb0UE/maldmZT
Y+/0i5+1Cmom0oNprWgFLlaRxU9qIxo3ybzrtCB2Y0qqzZDJ3wdKqI/eWNzXwNB28DyjmzK+UqX8
XPeiX1oHTA9Em6JtzIjlUxJTPOdR3ndRbPIC/6RVltwKvdB3dRueRx04QI+fmJad5HJ+wgjUjZtY
gdCmKtkr7wHWd3NAY6YV8QbPRnHB5uYm8cz0yhRe49SlfjmwszlTITahZNUmxyxrc2U1/o0GrYBz
UZCtALA9ewHigz+fb/+XVhFtyrT/ek52XpqXaq+MOP/zvyU84i/EO+hmcKtZQIHnIJrfEh75Lxyj
RAAisNJ0mhjMt/9f0oPGFUkPmgzSb+lx/HMqFtpfhJzNKoXf5cc/stEtSuIqXrx55Fl/jueCX7I/
GZsaBW+l8Gq3rgrtSjHT6DyUxd2Hm/GJ0OFgELoUuo2fgmYF3ZGl3ahFtCKxGFTuHBt1rkNt2pWk
WP9ZEwahHH9+tlSgiWfBW6aTRFYt5XRpKhe4m3wxGOFDwIFvE3YS3VdZUnbHL4pF+WOd/u/hUPRz
6+ARkxu8f+dqLfRadq2Vqxe27rT0PWnClOJyskYFopHeQ20Yw3PYtBZnLzXbHh9+7lV8WEV/D0+b
gD4BSr1l5lDezPtRVa5c4EPJZVT69tlgAOvze/Kj1DgtMaJp41mk1+PfX/neiv5xBV90+N5HNhmW
UCDNQIqh7l94N3LCTBNGtksYK32Pa78DMkieWeOfUCUdDqVA06bPN9fZ55dof6iQJJWkg6nt+tgG
nVymHVvadeXouI3d4/cTbdHBHYXPBlqYN5EC2kH6a4pEoa5DdGoJleDeKfM2JUvC9O+prBrZmp5y
9d2Sub8IwlQldEaoH2eJ3qbfk9KDvaQH0NEi4F3Y8zvvCctFkLvVGIdv7KjV1ZBl5vNQxjmgmYHA
OQ6Z7HToEFYqgKsiR9DhTNRTnkfiJ79qaOu/S0oQPngGPiBHj6dWcTyvaWRXUBD2nNoLhL4OtKHP
N5ZfTdQSNPkysPTQc8iRbS4RrBhM9W2J9lvBQP6k08H86U1Vq63xiScsdZGgRdkFwn4b8tCWHKOs
x8gty9oHiJIZ3oUZKXAKO9u6siPVB1xX2U9YRbw3M/e7xGmTIntF+1YqZ31Us3tpmiR9DAO05y4k
q7kk006PhOpaD6M+ao9BlVOPyDxjQLpjCsr0Pk3MbxExcj+pPSihm+rso2iZp9F1aPQSR4jIpAI3
NkGSrX20D62rE+2o80f0oaGqjq0CekjduHpDIXyl0Y3AWIeB/aWmQ0+mmRHgodB7Q7pgv5NWblY0
48/CyPxfsimVV10cle1WrsrgWdaj8EHuQ5ZLtdKNh6lRexrnkZm8cp6GHIJ6Tr7Cow97LRqndWPK
fgr6hD3kNAXBTdXY8nnKNq1F4S9JGN4rCwERDUnMDD1OCgP4aNNvoJ16QD1yBYlshxeh1VVpR5HC
uFZU3Pqr1I7sVyAA9V0oy6AoZagB1OSSClElKDy89ZyNWycopujJa6HAgY9oPBuTHPa9VR1hVCqK
mJ4Pfn79IlaBAG4UgJUyaPhiuBE1lNZ1p0BakENfTLvA0HLX90riTbA+x7uGMLNX6NrUW4ZxYjfS
KgleMmrcwxsn0vwp6aPxpcZC+FWSqynHGTpROmZqBuA0KIXxbOmlmOEZeUc51ezEVzQ8iaNSeU43
Yd4Y0BAra4tQoPvRWo36pZKL2g3zqXtrmpqiXw92lb5WJt+JVjmZBLCUjzGD2bOd3ULoqCtY6Oap
/UPrHPgv7QRkmu5YYs4FZFuO1ra3HzNfQCEY1hGF0BrCptQagHHvi/Jnr16g1HdK+1q3L4f0po9K
d1SvLO8BzReJaJuhTv6e4P9XH16Javww6x7Y5L79Sn/tKZ3f//nf2yTtL4Lm8F2ygNMCRwrw39sk
TfmLJ0UHkkmZUHtMcv/cJn2gCygC8ABkf1TQ7+JD8UeHVGPusn9cXgUGd/KP2bCxO2IjNm9pPr4i
mPehq8D/yW0pACEZBVVxC0OP+mHhN7ZP5SxBLBCt/BKu8qXQ/RToiJlON+ZkJlRjzTGeQ+GFVG6F
mpWcjaKpKVwKNaQ1mGmWoozq8AiXgT9+JQjD/Gbl8RSCEIjzrzOuX8cR3mdKAZU2l8zeaf28sb43
nYrPdOVVltahtgL9VvquHY8jfyRAgfeoGD4HIT8pKW47sAcj6S1OZlCCo3UBpuS57YuYDqQV4JNz
RFGCgELZ52TqYO3OY3CAUatuINoElzTkpP4q6cOMUDmwrf3GTMYImJ86USLSsQhoZ/4Is5yC5FQh
MyxG1rcXq5Gt0LECQ/WrVWaGQGQJioiZD81YF84Y5xBGt1HPAnUZtE3jwTGQQyZCvW/1Fy+nTPQA
OVAfZMrrKvFcq1CHKRZcRIQApE/QWsvu+zjUQ/VYIQVVnKIa0jGDhe4B0bGDWESubUOFSR1zNNTx
ekpKEdzZk2d/H9J0KM68Ie+CqyHMDQNqn855unJVZHyevvG5hEg40d/aKN96V0ql77IpDoZ44Krf
gqq8t3gzEiBzlZ/e26MSaVjFPCBAE+s5zU2v6N5wPo16sEbo2QqNZh/w00cSLlKj3E5R0Nid66sp
SU+rTm9g/OLby2P+W56VXvxTdGDKdjp4akE2fNNQC44Mqwrf4BNK4p5yYLadQrMCuYWF/dGjxvuS
mUbk6EFCt8UG1SCtZC9KLsqkpQeL7K7imBj0cgyf2tSfEclU6g7EtlGcAzZX/F0d4D9z8knDRdza
yV3vMUtScC3vsBazCBlBDney7g3lDqlqc9aIrp9bxO2jKHr7uZHT4kdkRDeiKsyvsh+xgBuxqt3l
apX+FJZvYbhSWwCAQm6rZ7UMw+pmiLTkuZAH+b70u8HNusL+NvnCv/J9MM9srxXAcaVuw/PI22zT
h9K9OpMzujJPLsYwMZqVNurN914firsEnvZ3oVXR4IhAa0CLEYvm0vdWN1ZvAeeXeoCnUG0uIPFL
m1qSHTUrsjMvGGS4fCX06EGVITTpb5NW5eumEzoiPPmhS5p6bbXCuDSwjDqpJqovPk0goGv+SiTa
8JYXUXUxQh9bs5Pk7A2PbK1Fchvfgw5FawtwAMmoLMpiWHkxZZE1eQ+ycWFSp6GR1HhRfF7qoWlf
hCHlO1BrfWNtOhs+3XUiK0ME+IcS/zPvQdS/zi5/20npEMvXXZcmJVsnn4qIH80cqGgczBB2dqLD
6ggmL3NJ9Eul62nw6snBuRuaN7bUmMZaNH0ZrGDUB2+xahhYFj2j+NIZnX07DGH1w4JYa2I0NMCK
WMNcAskgLD/aIOSMbSSkjh9RNR0vk51m2bqSO0VeC4gZBc0NLRK3dd8EDdx5hY2E7MviuVegaq0V
RaXzK/pCgz5HLIsJ3i8Ps5eU3ll1Hmt9Hu2At/jKmmBQL92kc6plvhps2HpfVaO0BkhVXU7JqkXS
clkWFi5Mb6jqqSFIgpSxX2afiehWK8qi2DTQYCp5N5XVON3bqtJItF1LkVxUWZNyd2r817T7us7O
T0jbFjIdlYxIRcfjjUrExmOmLeRcSG3sXiOPZRUAykKbHcQXxly+r6SuPc8z+fXDgvrJUfuT4VgE
gfPYChp5igT76xbaATVEFGmukkgKvw6lpl5IiS0uKiBg1+o4aidiYudT7sd1EmEeNWaV2GUM7qzc
i2KuP/WRzKEByK9NCZXq5AvFjoJav3INyzRDbZKeGHF5JnwfkQr27JmAfbDUx/kh7WoYGxBvRY4v
FFrVir46eHey2E+cdD+9OA1p4lwbQW612AToWlbToB9gH9bDsAEW2aPWF+2DySZ44ytR+GjWvXpK
DPnZBRJNhPGOYCwO+IvzNTZofxoRJa3Q2HZbqQjrtSjiclMXSX2iiDBfwP7TIxnZInzGlmVK7vry
5fT9zGOKp9vb+e1FiC6YWbXuTlRKlu/kbF5UqczMGjqDL2E+eH/YS5E5UMeDSWG8SrrgR1zF0tZW
0mzdjHCTwaN4mz/7Bt7HmyV7msV3QAFhf7wIcf5oRaVHAEI0uoFWxds21MbnTp3VOJrpp//GbeQe
zvYaDhbokfcHDMQgYt1sucAIw5mTmZGcu0VRNT+PX9hnj4vXApUxEwka1sWboffKMJkqbrkpVcof
RdCPP5Qq6P74reemQT7B+Gqb0GLmr+LD45roKicGWvzV0NnqjpN4iPY0yb7UBrAdoNf1FRb17Mvx
SzsIXZ8f2lzpUdjC41Sad/YfR016wleZhT10UoTB0SnHKphCXF+TGhCtMYiHIIpUSuh5aZdrOS8o
JBSyZj4d/x2HHx95T5glEbDzXSAJ3P8ZRAeZiJd0iKaZ/9WSI5++aIzT0Rqrs+MjHT5MZFtMLhg3
UTzby0g/i71RmCuTRDsgsx/0yVM2Uz0qJ4y8h9eDDH92s+FIplD5nj714WFmFHS7qQbna5Dl4dS2
qIkXyLzLsRmKEyvdJxek62ifUS7PH91SkMqcFfkkz3r45L38giroa9AL/8S3/cn1UKKjRmdqOPWE
tvi2E9yuDb5LjuySxwHH1zzCPKCo3oqY3J4/vyLq1byLsCpMzoLzFX+4eVEdGIRVgb7iUPAsydDL
Jj8OT7wHn10RZ813ozUl1eVsVeilKoVab6+A5ZNbJbdtE1/EXQasKsvr8hRc6ZOnZLApwTlAZC4b
ksWCbYxg9fgI7RUKCoys1KzWnjQl6+Mv9+HKybyhYswwkLJzC+eL/nDnwnYik5eeCN5Qqkgig8iy
wjYaP2hi6M8rGxDkTLXt5RNP7NNx2WfJ88wPiGHxejRDp1SUsHg9+lR7SGaaZ5bY+V1W6c3PUZG7
e/iz1YlBP7ulFn2dWYfNlLGcM7QQ0KlU2/aqof9J8FQiqz8gtv5pYLUKpQd3LtxF+kLsJxfXljAv
45MVNg6wQD3Dw/fKrizfRjb85eNP77NXEk8JUzEgLaBri6fXRXI1Ynkmm1FW6m8cpyskvVOt7fRO
aeMTg80/e38PwrpJIYQemfxe6d9/VQbDr1rFoAiXe8lWJJPhzM4P9MX1lhLGiYbC4aPSDLRGGCuw
BaJlXEzvkZmTyEQ/mNpKB7SFXD2XTCj7xCW9b9H2r2kehm6CzBIKBWJxA8lyGZIgMwGwexPZiK3R
E6fajqIdXUPKaUd3o8U9jTozeJYoqU4uDiK8dbPxs9iQttDrjvACDTemn8mme/zxfnoTZq6DzD0w
hb74dTonTYJ8uGqzMEoH86i8GQ1EsMdHOfwUZxu5RiYkFiLyVhd7SziXdJjbFE1dHUuXsGfyW19W
Y1ex6uJ+NJvyOcSjc4KMdnhpdBhpyc0UDw4a75XfD/NOL5mo2qbYWtXc1i3OV7RLdhJsj1/aslOE
9Wru+8E55QubKSD7r6zG0bdBKYx+X5kIYwuTmCIU4taydCtP6NJ1UEapdqnrId7AUC3iX8fHP/hk
6KGqMOqok7JrJ6R0f3xzqkPoMQXjF2l12foTZQutUoYdLscYYFQTpuvjI85/ce+FZjw+Udp+LLC0
xhZzT2t7CLSY5lelGWjZo4azZFqxm/a1M9BQvX3ixHDwGBWALGyK8KpDVkGYvH+BosCBAFlbXykN
ATO2B8aaMI1T2/aDN3QehRmVBR464jtb4+MiBbWrA1+pIqqJ43qjZmg1dXImHAUGqUMLtXgtPRy/
x+/k4UYXKRJ9B+Y8zopAPRaHBeKevKrTfAurBOLVTIEwZChPZG5fW0H9oKfdD81DTW12D0FutKdG
n+/c/oME6mKj45wBvbK6/ECaZmp6ZUzon3XesLGCwT8jrXFy4kkfbntbC+8NkvHIYarT27JGOyXV
ot7h5elL7fX4nVg8ZHaligqOgPWSDf98Ptx/yJGCdtNWSfSKkFaviqZvHAriw4nTzGejGCgv5g0w
ogBtMeMnsT9ORWinjj6UoxOWAZGAEymdx69lPp18uK0QDyi28DjxdykGoK7FjBBmomc26gm4mLD/
buhw2i8RKLhqbWWg63eNXdD49Qy6m5sR21axMehrl9+P/4rFVzr/CltQreaozUaAz3X/jqLJL6xg
wkqtEtj4hUWkE5gOjEEgr2qp1v7paKr8jkYyKSCwys13/sNca1At87PBaJzGpyNBlCkdUgNxNRp/
s7ci9/hoYvkgGYz+z7vWAe4Dp5n94QZl8qpQIYFEVi1Ed5Qs7Axz+KxEw88VgQShU2sLF7mwMT6U
pGKLtZFRpN8adkLLVqvsCVhmS5PEeKlkTzFdraub0jWFrzx0Rk4C08oqBtu4C6zRaM8F6t3vYyIq
eR3FSmFvDE+ZGmBnFBTyZ6T1WvTyfo1/1PL7H66fgiOeIcn8qIViop6d2/9aPXVThfwrv/5xW/3f
/zOEaf7Jv/x3j9BQYW69HyZ+a1kF/90EgskBbUZlzgvhfxsx7b9YF6EU/S2sev+ffuO55k4h+JB5
ytd5b1XtjzqF85f94ctHzUrH0kA2y6vJf5ZnxC4M5C7zo8mZqgyW22iYtHzOhy7mRVvBBLSh68cw
usTgTIOBPt1NY4xt6aVkSr5lPFddF9KSkNBcjMEOCQOpaUlbi5cSOUxO9b5R2XSvJJBK4qHiorJz
Kzakplspg27W1lncKab18OH+3/798z9KfBYrI/tifNgIthR80lSvlyScVunSMEEK49gqeoQyM196
klOw3qkZNWy9lb5pWYHm8/ioymL+YliTuZOnxoxiMp8u5q8uaQmkknsIocJ7ZdoinyCx7JjcyVZV
nHjAwrUqUtgNw1RI9DOt6TWc4Klj99MvM7P/UcgpDE7s0eUaIsipxXMxyTOzogxinUIbxByPkXd/
BqotD/1EiNiLxKELerJrQ262KSnU0SicBBZaOtxWk7o+flcOnwUIZBZtgDo8Cja3+6PKTW2ERUH2
l2EKbGXWAMfngRjQGLiHMJvMIWYCPW1sxfHwbwzNRfOBmaaY6+77Qxc9sRWAqgkng1w9rkrLjBsH
Z5EwaeIW+aOIrOjSwFVYnpjsD18Ei7Mg5zPkGXxWy4UstZNO66QMXU09h0GQWNm9ZWFO4bbrhuYU
Z+p9O/nxG6aQNB+c5wOoTQlmqUi3+qqYyMhmJ6JpaQypXamGdZp5wcymp0oSFJoerY2SGGV6AE15
EdtVfiHX7ykYgzddli2duVWgZOX50CjJV9hE6SVUUp+E1d7O7gV7ZAzD9H0hwpPo4zu92QP5yocR
8+nx92W5weQrojrGCYikA9KTzaU+Lx8wVuURYY4I2m8J2LmRxumLZYwOWIX7SQ4ePO0lohmXx/aJ
0/Unj41vgzMlezpLMG/svy9hAekjhAOIbUdJAR8Fet2vdZEXX8mk04MTO7vFKQwmnoDZiAyRRwYz
YTkarDnwY+bA3KlmypmPOwnHo2d6RMjDeaG+RY/BKTPVTlemr9f6ift88F1SfZwNFPMqQ5lrOUeK
XI36UtZSpxZN+y0egfuPbdY/2Rlp2HqdTy+JfZrLOJfnlq8qPEAMvjRsZkzZ/i2Oc7YdMm0bZ8IN
QeIWer0LvNnGTwtxv78uQasSDY3myWllNXiTcz+8zDmsPogckdiJCfvgefPdzHQE5DrzHGXM//uH
HaAOpkmSNCt1krDTvzVtodOvHhRqllnR1s/H3+uD+z23GUGzc+Sm2Eb3Y3+wVu3LaOyD1GkxuG3s
2hSvqhYZ9xF93idJ6SDbJ3OK+/FRF5eoUh2hDKYovF60Gmfvy94lxkSA9YgRiNQgQGw9wjIIV2Jo
wnUATz068UYfcN1pBjDTsjVhE0+jbFl4S3IlDGgRh2QyTnewlDN3bMS0qfWuXZel5Fp6Z++aofoe
DoQ1DIR3rAgH3Up0J63OhOqPOFD05nWGSk3utCt8eyqywNRwu0EQXmrb7dnx+7Nk8LAg8pM5btCs
5H08mG2wUJuiDKuQzyAaL7HmhGcVoIazxDJ7VC2zfgPVg1kkJcqoQrkoq268ruravD/+Qw4eFFOO
Tb8KuRZfB3Wn/QdVh7oR2D0ihazo6/4hjks2a3QzEeRjdbEHdTpx2Doowrx3NTlU4pUiTHLZpmV/
18iSTldTtKp+lhlN9z3RDLwesp7celPYnphvNC7gw5fPjcYrxcwKaYjygbqc7vJBJ9JRN32k5u2N
Xmjf2sB+On4PFzPqPARvOHQSXGGazP54/x7CiO8D9szws0kQhfhjxU8040Zn6I34XCmayo38qLuN
+8Y/0aZafNzvI/PGUyvkDZJVY/FxV7AIrUxpfSgXYroLdSCdEMwH5HWhrLiGLOVXlAqkPy10c8Hv
0zd1EB7kwZySQ1jPa4TNOIWapNmpdaWrbhXEOGiTsOLQePz+LpdmLpPnR9tvpqdCY1wuzUUZ+XWQ
9r6DKPnehDIvYAWs6I5s+rY8I03vapCnqzz43nV3x4c+fLRzuACFkLlHwc5qcYNV9i5Bk4MOtbzm
JtXSZ2BIpFXa5EPj61xljXgkbv3UXuTwsTIqjRG2Iwrz2nKNzAtJ1FZPf6JFi4dKaUfc2vk4hXeV
bW5aYe6OX+ThHMAmWbAXoATAZ7mcPiO7TfjDZE0KCUluQUgtasKsQeGWnCo0fzYU3gvmGSAk2HEW
W52MrkE26rW3avIuCtZeNgbdRhB8VpIcAhHixDJ0+PGTFz735WZBCIv/YjjVgshRp7SlqcNqP1KR
odSICoHd7c/vICJ2LKgYgjSYDosZAB9m1/Pmr8g7xExOGiYhhgrpBkSCqKf6ZssZlLMMXgsaWgZA
Ujw0i8Ho16a2p0a8k0QNEco9RCzfgiydCxRfyDdooJDMdfwCD74DxuSdpKg8n3D5IPYv0JvQ7oRg
h3E96ORh8xZtUR4rD5DeKeGPUctkN+SwVSJ9fXzkg2+BkYFagk+eWc4HovNB9aKsjhCCFakaICkk
8zmXzRWWbHSFvt67TRr+Oj7kJzeYvel8lEaZZbIj379Y9lF2rAouttLCdrgHH+pfUQqtrHWXdtOX
akAtmpx4gw4vE402+hRWKs7KB598alaNPiJxXYmyIUKstDyiFyW5sN9gWAE0Upl4VkoRq8/Hr3W+
lo/L46wfYYOIx4XTOVPs/Ls+7EUNdL2RkckIHaq02OWF7CG/bib1gZvsn+gyLa+RzbeC9QkLEbQ/
jsWLsQrbCwtKJKWLivhWV1tkyMmb6tu7quwuQUidWDaWl/Y+HP0OZgDSCNDa7V9a3QaEpaBhdqWK
XB8WjFIJ3Pak2m05xyyHmd+mD3fQ7CPTinSGqQgKtk2EKem4Pf6QPhuCvQsXAcucN2RxJWmqD7FI
rML1o7JwGkWDAzueuFvzSvbxRZgvg+0z3zjF/nkvvX8ZkUa1JAiJqSQu13wjxFevXNmWqAahiq6u
Zdg6uHEGAkm3bRTOMDAvycSJr+CzR2bApKSaJZCTWosLtUJNKVSNuohfK8FDURnSFujCeEWhWv83
7unHoRaPrTRKbxx7hpLR8WrJF5biExfz2VP7OMLidS8psjahyghp/aUNcqfEJ3/8vZj/wvKZUSRG
s0qxeObc7z+zYQBPoTd56QYirO4CjUemZSL9AvJwurONsdj6hfd0fMzDR8Tj0WW+KwoVs1plf8xR
N82AQBqF9bpqhRP3DObSuZOayxhFX35ih/vJcIiieDPnUholtcUlVr7Nyg6n3xWSCW2Lg2wGEEBF
E7DyARicjM07uKMUs1B00rZlJeeb27+6cMQfSoST4kKfBdCTj4FGNHECSdI9fhsP9rQmZwVIHcij
yOCc/29/JPwG2pBzjHY7KQKGDThItuN+k1bylEobWL+5/xQ1rewbTh1Nen0fpnpevySAtDr7TKT5
kJ+YAQ5vtcXKxr6MvqLNdnsxAxiizyzLVwrX1Bp/C2a5/QaITb/yw+AUMv5wKAxLeLFp/yGlOjgE
+kFvFEqmmq5dSIm+iSglAqiOCj/eZYXl3xy/14ejmWgO2ELItG5ZfOb//cMM7YlwxO7iq2hWpPaa
kGWyroos55w7zt2wEx/lgYpldjbzYbB7nw+dB5vBKrMLUJBIZIRed1cg5rCeDoUOpLVNzuyo1i8M
fsLOSzSyVANRn1mc8K9SOhmOChnnTDI6488qjLRxMFvT4EQdQPGNOuf+HQjCqgB4Y+euHhXsnXyh
h45N1vM58dlefeIGLLdP74Oh/DNlJgq0Aov3SCpoGeJ/Ldyg0aTHXI6JRci8XYpg6mvWSuoJYfvh
JGizvZ/jZPiaZuHQ/rX5rdGAmOK1hdFpPAZqNO4wpMqXEYrwHZFp4UtTN8rZ8VdquR9m8qOqxW6Y
MzeikuU1oj0K2D12hauWdb7SNTKcOD0BTmxj0PWJ54UvbaIM68EfTpGiD28vU958UptrR0iyFrd3
UJM4Szu9dsmhLy5CM683kOoMB/Vb6TLPiNvjl/rJ/Z2fouD/wZxiXty/v+PQqpIeKK0rwswvVrnR
mOc1xOSViZNvXRNFe6GVlXbiTPrJVRrs3FBUzxtwaOD7owLLoyDfU500i9S4tsIxWOt+ngwzTh5M
K3ulUyXLT0Zk/ptpDmyFOTEu3iPLilNEkGHldm0KUKseQrIR2j4SFUrZIPchl+V14Ry/uQdTkzEb
NFkI6DrMFarFoPjsiELwqRDhINbxsWGgAtFPJHG+JnkibU98K+/ZGHs7BnbelP1Z2tAbg2dfjDel
Hd6pMWndtIqntT4NGa39MTR3niQnZ2MqC3hZgeydN1oYrdG8xE5ldeouHbTzxCS2XiLD75YqPc6r
2UIp0+mZLZpia1qThPOohpSWx9WGP9Ttkr6GmtUSOTh1jXeOAfGJc1u0HUihcysjNPBxSpaxawM9
ukgnOQHJb+nxiaX2k3uM7owq3NzzNjlE7r9KwNYLWRv9xvUyFXU8RHvvTEmtepuXGCKPP8+DecHA
W8Mk+97tnNEL+2PFeVzbZts3LhK3JnI6C5/dVWUO+YsJQebGTuy0xyupa8+Vlqen5GaHmwp2L2yW
KHOyY0K8sxh+4NJGTAiNW/edcRfje3CrRqnuUBIbjwrFuvUAyWxDdl1EKxL+bVrK4vH4LTjY9hpU
/GWktvhIiBpZzk+Q/bu+q43RTWi6zPAmExO80iXTKZvR4UCzWGe2P1CawGi02Br2RUSswADiyNKb
YKuSR7jCBdj86eaBbRoKZQoP82UdHFqrZCrkSlFb12s9pbhMqQcGj6FU1TZJJAFZlv+PufParRxJ
8/yrLOaeBXoDzMwFD4/TkZfS3hBplPQuyGCQfKN9jn2x/VHVmE4dZac2BxhgUY2srqxSBhkM85m/
eas/9+ocomBNSEubjA0KwOtsuaI8KBAixscvbT2KHYBfs3vXqv2vta5Q1R2RNu+3v/9k67J4eSqQ
IRu0ICEyOzTpzw5b4VYC3K1UkT4pXYtiMBPu3ncbleGiKXAP/uPhnlcnBXMaAOiZvdwkSTw4Ku0T
FREbKUjXNX3XOySyMn+HkGk6/OFwlFLB7QPLpq+7EtLO1skUSOSoMy+O6kRPzE1Mj9zbIBG5eFEJ
4/FP8ebrcCDa1vQVfOQrwFUvRmOGnhlEVo1h+UlZPTZfpdOX8carJ+etHPC5gffTxwP7ba+bHmgO
Feq1sPpyNos4SCp3cRGYdcY5nB31MVXanV04UTpVH1IsuRu9OfqJurZj8aAMbdtxu2SG9YB5qhXa
Oc1XzetPc9U/TZn+1HrDXi/MB1F5l5M9XBq0D2Q2SxhGxXdRp/d1MT9aQl5oeXyUi3MHhO9ybsst
yp4nlcCRn3xEfrFyuVnyam9n7lZq2QCl0duDoTwtpbWtSue7NxbXlPOOrYljpJafrGa47Vv5xsc/
203r7NCF5HbFoZAQ8TypKVOPJN9HWTyQg+ccJscbv0KApgPYGtZcX0nsyeI/u3CeUY2UUzwbYRzC
ifMdHNgATKoam99hGKV7QqbVWQ5iaDwI7hQTi/EtZ6ez/fsMYMTYieNwbVbAw3q5BOZZqkR2ABgN
NbgfEr2zVdgmQiFDV8WD9Ubse37LMByhGXyKVSKRJuZ5PtXCc++CGnljitS4IWHtUFuFFlGmqlxz
PxlWicVs3TcmDO+0w4cWHc2u7r9mmiNwtaJ65BT1G4HUeir+vAtI2Fn7NMIQIYI/cP5MsWNL1+/x
qLCQY053lr3MMV2GSnONJhzlCKF3QUHd2yXL4DXaNhkKHYEcNTnNW2Sa8xgA6jJtKpocdMdWVuPZ
8Vbluipz5BnIMRXls7xtPLq5afuUTLN546Lys+tyspQkH2gh/f5ofaY9/TQPXLcMTmYCnAGU+6t6
ieWWssAzCyKeFXQfRD8hQ+tmsdtdAdGZdRR96pG0aOiK9mhohXMkL/aXH3IENBcpUKHoCiPxkolL
b0iz4AFnEaf9jLndEF/rtQE4940Nen6L/806JVumk8htcD5bBlRrXatoW4xxO2NbO1rG18Lt3jKN
+9UwcDeoO9N39tAfe7lFeq1F96CDAzoVDdTjSkvtLOo7LKTf+gLmy5VIKL+GJEAkcb7ga5xDTUpE
RdinMDInt0a6bbZ6WEBIHG3dXJSHriyCI8zF9FaCXcT9KtOOCHuIHcKLq75Da+vvf78k1vP/5xWx
Pg+RCzVCHov9enY/mLzvFIzwUmcW4g1Ct6g9KV18wjgs3lu9HPamNOQbZTvjF5vAoMbPhQtIfeWb
v5zvSht0B3BegLg4zhWcwftlkhduop0cdVvX90n11Q/e6VYeju0SxU16pen1ECaOu02bD2MrwX2N
iHlOzhulkPOFwCcxACNC0uUyeJ0+Q07XhDHST/JNOdxXtJ5vp9b4037ZivoDb2Qz4SR45HcvX38u
rYz/QYHvmlxtTRRPQkfvnK+mH1tbK0ibq8Rsgwd78ts/jFefizykd2C8VijMubmTn+h9bjowPcsu
o3ucuGa+8ZrZe8AUHH/P36+ts4uHtY7GHJ+R6IPGBLfPy9dEUS0JGo+2rY4M5w83HvzpIgYMLkPH
bZy3tObO19Q62nqvojFErEP14+VojT2PSQUzJNRq7QF9q1WyxdOXWzxJUNMo4/wUl4njh0QE81tV
l7P75flNKVBRs/SppXHGvhzbGfMASkcZhEoYOM+bmgH1Yk6/LYgavcvJDba6oywkxizvGm8Ec/v7
iT5fteur+2vrjA/6izoB5vN6OcL/DNMkNWDoL0l9Y2dVef/7Yc6ipfUtV7wBg7CAiZXPTkn4AZhr
tDAYE8Op2hCDK/9zFxvDUaOKd8TacE7eWEGvTyeyAPYJd/da7DnPWEfgKirJfD9E372X79whdotN
uuClepwpC3kX6FY4SPfW+Hjsfv+yz/qZP5+MrCXqPdBpKfkDoD6P02Lh6otmo68JhfIEUvdTP6qL
yim2aVtrF0tRbKfC2CcmmulwcD/7fXaUbfpGSeZ8C60Pwe0XANxdc9nzLeSJFS9ZIAtpNE25wUnW
2QjAgHszs/o/HOqZf0c3lG7MinI9xymhUlejiAH/rre8rtmrsZvTfbEUWXuVi3puH38/v68W00q3
Iwrm9fg/r0p4oD9tQ1ALB/muJ1eiwGwurDvf2KUTx15ItU1/Y5eczyXDQG2HwQzPherD+SYtCkNO
4NxgptXj4Dx6zuxMGJi4RpqEQzHLNxomr84EhgNzyGQyl1z26+P81FeollFfcCRwACMk5RbX1vRC
l8EU5nJI39siq/Y+3o67uOopO7keuly/n+BzYzZaJ2wd+n60azl+X5X1FSJNbrOy0qzKDXZlUOCn
0dgyaoJxvsVKp/ru4crzPYhLdY2S47RvBebKeZ5H2WBmBzNY9EgGTvbGnj7/DAAnOJxRfuF+JeA4
rwBZUqnnYyQSLSsAyEgyLVtoXstlr/Vj9cYskMYxzz/vYzpIKBv4EEo8zOgZ8eV3iJ1y1AWC6GGj
PA2YBNaedFZGDZDhlBIN/zDkYNlZqKkhsy/aOsn6HYZNhvt+rmRwUfbmLPal7qfXLioWaDFa9FVD
z09T6BEA7av7zhNj0G7cZrAhwk11po/4ghqdQoMtQ51P67ZxIG3l7boBQ26xtewUY9wDAq+rtlqp
aJlPoee0rX05ZDBXNr0ul3ttRPmReszEB5m1aeu4ifHVp4OxLeWQaR+kLzxrO+LLWhJD2YBE0dmK
cTI5igIl63y7EMhkOgGFXsX6zdQq61iU2VSEk7mk2oUdoP95Sos5z+YtHyvJ1aaQiwu83Fd92++o
TsMME/6CIaxh9+127qZy0I6qEKRF/jDO8TawymaKHBRJuRFWF5+RmA0krsC/c8DsZqvhKxo/ABnE
7WrXlqO2eEdYoHNy0sxcGlqIG/WQaIhlBUs2XthOo+bNHBQaWpdtitYVVq+NOdyCAg/6jQloMsbG
EEbQoS0zQIb6NHXWfT7r3nwyCxhBW8rMytpkdpe1996oG8m7goga6NqYZdMDnmkqnjbKlFNxcMEP
TPvJFGO8a6cFt3Mycz25UXCM9BADh9LG7GSayy8Orh0Oyqp9H8DIownsuk1oS39s6nBArHBSoVqA
JKjQ6OrAbTckNEZ3aeW4OeElg2QdAl7I5serr4ub9Zdsx9m5VnwURALNvMeJxNIEzEokmLIyPwWm
6L4b7qL/GNgi2SU7qYH6jjuE2FQVQpw5UvJSk/gtiuFDWS/S2+oGwSpyuTp4SGTyO3oHxBz5MB8b
CATDVT+bubHLkUlLPzrako/JaVC5g9awOeV1rEe5QCKPokxtT+/zuRkdjyYoBCGk7us0wO9F8/Dq
ClXZBRfD4NSz3Ii0HPD1dQctyb1rj7Q1u5ncrseMxCriTtc+o6RvZeIwSnROAMAu9H7xfekp6AVb
NH4b5x5ZVOTXokanBv8YaMKVGbryeZF9HhQEsC+rmX2/Vfygwu/WWvRLFATjcjvSlZ42TaBrMwQw
6hr7wAZz6fTa8tVOgrjaotXmaxs1WuXWwiMHYPcyNXC5W8AQqeMkl1O+eocFkMfwT4qxekOOLk6G
J1A7TX6aUxFAK6njFom9OS+LXdygdLTahJQIFOdBHgoPSb+NUolrnIpixIwII9qj1WJacGArtepS
0hDpi30BaXbqdhio+WjElm52BRXI3+te7E8OTOyso52iT6Ls9SitB/fUTZJ+NOAhr95RlOz8rWOj
AowjFQ4g26QUxVFf0uXOHI1WOy1zWw1hYWPXE0q7MK1TU2KevbEWvOIutZr4JAgrYo3kYRRVboa5
P05VijKfk46PiTt7+nGuPa39PJjxcrLTfLmbss65sdLO9I8J5WUb/7ZKLU2Ek9xUTliRi+S7aitW
hIOocnutSxKbHzgm+6epArDZ7yjtpJdKU1YXjj6mY4i+GJQ5Sj+vbvqqMZ7olnTmfTUHusLPZ0i1
doeqXJw+YMbXqaPVWeZ4mPyxRg028WnuYQnWm3tjqpN5D0nQcTc5EXUK+KOTgbtBKW9G/3FIRP8U
pJN8dIvWbQ6Bred4IPSW/IZqFZ6oOByWxlclqt6lxTVJ79ClQjMvcJIuCd6reJ6MULV6sdHUpG8H
UaUaGtXtwHKahNVg41PnT2YFLONdW/vzikHJRFcc7ZgL4+viF0O9D4bAiA9djtrSyTcIZJNQtE72
I4Y+Y1/jpGRmX2dbOvhVkEbNZRKmro2fAnUwTYVorEw3uYkq6cOw6qVinRD7lx6if/dBbwcStjPw
mtPU9vFGekaJRnsdF8GulbNxMDKj2jr0l5DllNqChHXSygu5QGS+aRAWlnYIq6X+kGD+bYSBgWBf
WOdLJT6llZYFIOJUvOw7PJXcaKmS1iRZXQJdEs7AlGoO5WAkrACVcZCjJ16pr4jTuB+Txq3mXYAk
4YMLt+PbHLemfTUNubugzQy3a8OlyK8ZBTKivBGhYn7Lq9U3FxurBMCQyO1rrzWH9BTTWyjx35WV
m7wfMuQX3IyjzlFO3LzDxqGqIiRGM3Slxzg3ozS2OowuNWCU+1qOfOMF964uGqmyFodFgT7COG2O
e/puRvAOOpOuInxrJ2RfEtVN214M/VLtXQWf9MC9PR4aRy8/IDJUFlfBwEmxH7xS4HWV6nUaltD5
3ctCx/T7g72M+DWGuSXG9EGbuvjDnEx5u3GSth7vLU13RhF2QeB8TYSn9FAhp7aRppU8ejix6Ccm
LKvHDZ5BIjjhSlQ1u0C4dva0+ERLu7GwCnWvo1ja7BMaXqdC0wIzDRO/8NvLLu8W5qmyR7N6dPts
fDBnp61vJ82bNZhiigPFm1uZ7ifZeZeKWrCzseVg6JsMSxjEa2l66O+7HAVqzrMx1Yr7TOqIvIYd
9UBjK2bbuYY9aE0n4bRZFZWoPBKbqDgW4mKwgAziXRKY1a5zC7/CMw8Wrj2Ece8XH2oRJ9NKK02D
77Xp48fppqmH+Kim61J8ysYUNW/hpkrQvB/NLg8NK0ETUAzBQFXM1qymCkutWo5T7Kmp2GX96Hyg
RS/QwZW+Hp+woKPuGAS9Um4UlJXhfrWDidAII3Up740uWHorqsFO9XukYPLpc6CAzkO9NB3M0kpR
O+V15fvSC+FFgl3uZCXyBzMZLfEOwJFenUbNrOYDdunS+zq2cNGOZabifZvWWne7spmra7cxcuN7
OaNz20UGrCo2ONZP3cmf5KDv84YjPwKeJpOIiEDhK2UPtIPv/cpW8kAYUtOK0bogb0J30IN5ikZz
IkwLSXbNfovjdXEcMXwvwiJLYKiGUrUpWhcWNvJ2sSf57s0nQeXH2VrCSrU9IsU4/G0QjQK4sUt8
PPzY51Zwr1XKy+8nSJdWRIGRX8clrrSPsbOMsEMTxffsMYMZG7Um+Ynd7dAHgyIeVkUtzR1qxDMC
lOhz2jcGVSP6V4Bbkw2zmZlHTAClv521BJHUmJqPvAkyz1K3AN6bkR2sTcvRRWHFvrPSUeQ/EIYV
y/vCh0qFW9Hk+vmjL/pao1pCooJpyyxteWnUsvMPAYC3kQr0AqUt4oYqyw0Hs0vk2dpl/iEt6nrC
j6fApSfumruu9aR/0QityDCj6erpkpqklkTsuxg/BwdX3aLaDFVXomasgnE55U2H4KCHthvCysFS
GmoMkYJXyTWeQunJzND9RbC8qxf9WBg9LfJsmsCaxJ2056fKUFNy7dYGhj2lHc/cohTMD74zt2Nk
dUoOu7mCEpvtuknMCl91Nw6QWM4MN8dLXVrFF9PqiUaWeLmhZ1PjHBmb6nGME5zsOlDgMSawNvqE
prk8+K2Xde9VbhXWI1qbyIpsVu09ucd4uyZemanLZSgr46Nn3Io2ad3rypwKPYv00UqSZt/nvkTR
163USPqRB5lpc5ELuOHvXIxJh9tWKZWfMMWwsJQqBa4mHypokNDhBrwXgusi5SdvFyWs5PukBNJ7
YRxbQI6o1pLLFRHAMs1Wh7nXm+KD6jPLkFuovFpLQVtPuny6pzsJz+4aa6MeQKVN1bv9ysqslnpD
La/N6rtF87tyq8s+iY0IizXSr9AyelMUG8Psyh5Fb9ENo0Aau5Hmj5xmQWtunRGVmc9LUS7DvLGb
iVVJeIe29LYtp9rXN0Ne6sMn8hAJ417rkMP93tuj8m9wcPVAgxt8UvNT5cd+OW5aklYeoukwL/Z2
hmZX8kshYr1UYSGrvEFgpmTlbDLf6jHA4n6ohuS6Q6VY1w/S0zEouhpkaVPrRrhWFVelaRMaojA9
I5xNxMhtbm8LbZbzzE71Oz2+1tLYNjGASjnQEc6hRbSQGkymORJsa3Ni3cpJM9zspkpgCqor0xaq
0SAFLGnscX17o90QMKL5W4V+7SLVrHSntlcTSy0tLzUnl4Hx0W9UIac7M/eKYN7jsknv/U5rPR5y
F0tN652thplf7m5aWwFd/6pQfg6ssPfp/Cwhhc8l+QYwtCgtLCzrzviWuKsoqV1knjI2DbQs4+TO
KZdopGeLNO5nzYoL8MEVdJkq8qVZzM5mbqlVBwdqUKb+vUFX3DcvuIedrt2CD1lmY9cr7iMnHLw0
TuyNr7TGnm5rVfqxeTlbNRVtC89YAil0pNIZ123yUmBI2lg27E9MEOPhZA5uvHqdaMvnHFJguTWQ
N8R9DCmAIvtOw8Nzo9l2W+uYucuM/eSSNsL9ILuxNn94JVQujHONxHY/en1rIORQWf5U3OAma/qK
rMsw75TNX2xsc3QBGnYSUCOmm0l/oa+dThm2y2iZe5NQoIumljLxZMreD8Ehlpdcf1Yf5kmWi4fF
GcofKe25INKoIYG9iDtDhYtN7Q/qhfvYBLj9bbq8cR/VmDZNqMZmOlpObKfve5WM2eXieOVDLiej
uB44I8rLDv6vFWbzSM1fBHIpfhh1Px88v5CUYaAJ7XN3LotTC17go611845ObEc85LhjZOJzlYPH
Gq0Hu8OSpkYrlHQjwwsNHFgJ46VMWbfhkmhDiwFoLPCesBtxlwjs0a9HR4gfXZxo2qZV3jJdFZ2V
8xhtKbMjm9/6TsuSi9426QsvofSI3/HJKPMHmTjtd6IEHo/Evjr0s6YfTBcpu4M352N9KtPJuVqg
Ut/h0ZtewrREdLoHIJ19t5Qv63eFmUlIkJ4kb/rUsalotA8BMJYIWXmDCM6qKVZ0xLU0RILY+2gQ
zV21GKnjjpJOcMMOfZlbmKBbLDexbTM9th7TqR9zaz/IepjuLAPB/iuzcqz2Su/nvig3iUEBaIML
jaMvoZZ4lX7d+viSPfTTnNRzxOVvZdnRkL2eZluFuQcKRxVaEBrH4NjLyw46o4Lrs7hz8MVbFjyO
Qx1DX6fdKNIw+QMNC6IlvcmweTEgVNPvMM14VCF3hj/ipJ2CfAB+6uMsWm2MLBuKJ2rpAwXrAaI9
VqeZpQFQYne2HQhRKTW8zpQJQu9LWVVmx+VruovPR61Ev6q+c9BQ0tI51EvckBFhqLJNy5LzSFyW
xBElv0lICAMT4p5r7wCjddrHkYZ/6m01zmL7oZmDFtdNbisfrdlceTPeba1lFmlOlWT2sHnhJCvg
VA6A0Hd8M2+uD+kwu/6hMJskv25EMaQzpPx2wSZbqy01YBRAPmoRJpZx0YZLR5XohCBUUGY72QcZ
9xoPO5XH0s27AaRNzpHRbOpuaHkfZBUI4KK2UqV50ad+W7R3uWiGdNmn9STrGL7JlKkfbES9bnYu
HvMmY9nUtMHCjMWUXVGsav1rF3Cdk0VcvNqMBVFLXuKR8HU6KXeChN17o9BBse8XR2AUtJVkYwjB
2GUjCywqSB4xLlqSNPA+M2BsyYuyszvrwqhHz9+BmDSTO2NB0h7AZO76qEqPVdztgm7IPmbjPLlH
hezzvMevWwFInYmr3C33pYg/IzXnLveGj/L7Y7V4CeAHlwv6USX89CEbcWwpZYm187x45rHIiYgx
XbL1bjv1lBL2C3aiVuhkXWl+wD8hSzZOR4b4SVDhJ6HKfIf+DHZLYz5/rG2jSR7y3s2rhyKQjvyR
xkOyRfUVBpmJiP2dAfDR2NsLxbydj15+c593fX9r6qO5fBhxHtYfCQQxQgx9MjDzcpSUJPt5SuVG
YRyc71JEQTScbnDHvpgl1vUb3eE4oW+fT+4D4fJibnG4MIjhCg+nRGhslRxD4rkCYZkqwQd9M9F7
wM9+0OPITRIke/ATw+Do+8JBUO+IiBN3F3gt9eJ+TvENQWySbiLWv7UXvEtNYX5ODE3zG6A0lpXc
l0mNufoIBgJPnyVo7HulbI/dByxiOS1Znn2aayCCmJHb+SHBLLMME9NvrBlbo5kCWpP5YEJDb2zb
8VtKRsz7ZKkLjhYNzxy+AIXsOP+g+Rk/FPlV5gTXmA4BDp406ry7sc18e9N0PfUDrBV0/D0KD/vK
Mcm8YtP5o2HuMlsrczwmjKR6r62JwaUqF+BuQpva+nKxbWJEmCbs40Af+vZptLGmOJVNBpQ9r9q0
+2zTPrYRUvB1cU+5lmNnI9g3y/uO7d/vDeQb0HIYx2EcTnLy7R5cQ6Iwa1sLDyvSN+ua8WactZE6
MReNQivTGZv4s09IZ71R+z/vNNBhoP1CK2vttr+m62hJbCczhdFIpXGXXA+IKqJ07cnFPlLr7YI3
hjtHPtEidH1oBisdHaCVfY4yEhMFxWxAo6DxTNRQ57zNPRsHVAME3oaUvbLu6lgU0x2dcLO4wsSl
So+mKd3GDgtHoxL1+w7QefeU3iWQmZXiCPwLtOFZ56NmtcMXTHErneoYKUZ8s+8aU0LCbZFRryIQ
zjGivmzXN3p75/1oACVInTPx7E5ap+c4ZzLTyYnjZImqubdqrrqSorWrqWJ6o0l73kQEFrSCYUlg
AajS5TlTCNT7EfFT6RNLCUSGNrJrlp3TpPrnpc5KrGnNuX/j1c7X1POItJbpu6IG9Aqd2vg9ENLc
7SLVjk8IwTzS0DlkafPx95/uGa3wc9dqHcfk663IHJAi52tJ0lFXaQvfIDAKCA3WvT3Hl8poT/2q
NyT7YScKe+t6iJl5sXbddrhrebN8HJPl4Y1HORNjs9ZHoWfq6ii/Al0/f5Q8SIW7JBYUVm25sZPi
WBspR6OH/UgcNm0rd9CGLssJpb9kFn8IWHkeHOkyjClQxEG+7GX3ThtqoYB+dfCjwNOFeVG5GvXt
CtSZhcHJG73JVz1ThqMK56/QPPozNN9fDieHRnZYvbGglF5qu4ESijNuPL+q6iMRXZ9tizyvb2tg
dDs6MsUFUunTrZ6r6bp2S6WIb/pUN8N2tKrWxUnGnvo/nREAxFDPUU2jt0t5/OwRx6Kv4WsZOk6R
coJA0SydwU0ZAwo/YLNkqO3vv/+rzczdh3vAilhFwZz99nJKMnA9lOJ7wGqL+3lU5V1juF9+P8Tr
1c4YK9UR9B34RArIZ2P4I/8eK0jSrxUg/EidYJDXfvWQDgsmeqC9smpTGz969b5GD3R5a07PRfKe
HVsDdHif5Rk81DlePsCSkS4KLegjUXJXGemdBXQ/1Ofl01wE+6Su84uR1lpkYweKfErZ3CUFomac
BDtkCJeQ7OVd3lnffz8v62u/OASQBV5RYpDymBsOnJdPlQOvNQWlBxJ+azmQbKqtUF65a0X5Frf6
/K4AaPJiqBVd9RNaAabl3NSUwSNA95e9XJ6MRr/SU++b0Prvcf8WQ+7Vojob7my+qcJTGp1IwaZi
IIeI7dsWIM0bF/Ivp89ZlbJBPyDiejZIgXXikBFARbP/oPfvvOqYAhz8/Sd6dQOtL0IeA3IS/0PE
N17O29B1VQBotIti+pd5fCXGH6Dtr9bC4X9jIDRKSOWQK3kFG/fzuLBxT+2iYG6iUrtoimvPn7d9
9pbLwC9n7Z8DnVsByTxBiQIIcMTZe8oATAwQ+bzu/vev86v1ZoGOwVcJ5pV7jiWbfSrO5CNdhJIN
3DnOWM3GtfUuL96vnpC/H8w6xwayugkTdDY4KwEPp7MzrLThJirkESJ6NEe1bS/LSwSYImDMO5u/
mxtnR4s74q8dBeFDsPE2fkhKuEEqdBvsjY25M3fLNj+AcQgxyIjKN57wF9PBSQ4WBFwdsdM539se
NNHSJ+brPrMjTHXhTcU3PVPv8EQ7NPQ83lhOv5wR9LJX1WoAqOdor3jqhIvr4SrU+2xfaIZ9N3zK
NBA5TWJ+N4zpvkM39O9R/we0eP+lYu861remxUwNrk//n//+j7FXW8wX/wChJBvmO/kk5vunXpbD
f/7732bM63/5//ov/9fT85/yOLdP//Fv3zDCG9Y/Lcma+mc53ZUn+a+FeMMv4v/87+zVD/zDoFP/
CxFtw+OAJ3tAeZCV+bcMr6P/tarLuAE8Cgfa1Xrv0mMZ0v/4N9P9C8i0z6UMUh0WmG7908fc+YtY
H0QPFANAk6B2/kSH9zUGco2vEVYg1PCQ/nDXY/ynW8HRSKu9kujLTX3CvLz60aAD+SWH4Hi5dFpJ
A1Z2myKf7H2cBstnE0TAbtZsesZoEGx/mrbbv++9n/Vzz7lMz4EoAu8kV2g0gm07u6PoaSpNA5MQ
YWEnqbZTwb4IhBymLSWUMUymLP6igUDCS3EASLYgj4fgWdZuULDJr3JHpp+d2bJvfZoMM+ZLEak+
sUXrWNTUjWXBmXdVNKF3qX3C7sSb6bGZCAzP+Md42Y2xtNNHou5Sh+xUNffu5MLQELI1I1FUCewq
iH9BmLuu5uE/ROk2AwD+MC8OdN0YcBVeT5kN+pBcFfi63YUyrdF+FZ43PqHfQncAsLjA5tJV8w+w
cwmC8kVFXWsMZvfzLAYAHJqev8VIebYrehFm8JVXUZdnmh/AvLMsCkEffO3SVkSdJ7dGZW7RXd/M
U4CLJ33GQYuvxuq70Rp7Sj9bq/9cV/7eS+/hKoW1nuwa7yEWRMO7rJ3DIJ+OGGOGEqRAy29nfb+J
iywivw8pQB/sRntDN+hVKLE+vUWGQKREaPx89v+0RpeuoNabE592xZiB/OjtjUFdev/7xffqvGQU
pGwRrMSjgqR6jQN+GsXwliyFBynopNc2oDa+aR3fyeqy9KrPi6dokHVZ88at8Ox58eLLEBdbCFOs
qSYw0nOiQGIJZC9cajyY3Vbb1q70S1WBkgnHTJ++OGZuPZHRUCkKjKS5sysLdweR6ykFJNF8wVXU
OYEVxDO3SlPtUs/N/EMOzOhdCgUh6lYK2OTOjhnlfmK/ccE8R1fnz77GrRZ6FzAAfA6pn2eME2XB
TqcAZ4XhaiQo0+K3PmLHDvoqpKPU7IS03M1CkRSkoSx32WzpoAJaEkvDn44OjW06ZCmsZJce3WC2
/WHBqyyqlOPv51JcOG5/V5XEDhU8iqgyHe/KaDQFei+w9m6r3w/LXN8UeVJH0knf0mn9xZVNrhLA
h6XEQnB5Fl06o0bKvAbn+WiLgynEscv8Eflo+wfVoQjZjrc8DH8Za2IEtoaykJrPvR1KoGPxWDFi
K8TjjBtKCLXPjAqCQToob5y2rzRI14yAEsTKugLFynXy8vs1BbDz3kagCHgD+srOsGvhyUKNzUAi
0fnadXPVhM2tfnD9wo6y6cfvd9zzcf5iAa1BG1YwWOqwjNA9e/kAEvYVvf8EuSdkEPZlUyEyIFfo
hbfEmxg7uSidzW4ra+GFsqOc1yC3EXaOhwjWACCmLZYewdYgoB437AJreFzGYsY9Ng02WjGgu4Lr
SkSFNQUhXWEM5qeKP821oqCn95GUuvMIPsT28zGkx6XdVjU+MCk1x63Cj+K+zzX/cUxlvS/jtth6
uajCJeD4dKZ0JmwefMS8oaBsJHgAMdlGCOsnP00823uktOSF0bRUaT0+3VQs099w/j8KtW7ap/ph
EE9Pw9WX9jlS+q/I6e9Y6b/+8f+PQMphD/3rQGoDhFA8/Rx4rf/933GUZf8F8WZVNlhFkwnx2Tv/
tDPANm+Vs6CSRoWWk/0fcZTl/IUvGyergcoD2kYuP/QPO4P1z1t5kvwUgdZa9/iTOOpcgnhFAKFB
gCwLsQscwzXK+/ksbAJ7NAC8LqiHL0KEZaA6I9TzopGA0Ur5IJxxvNMKYVwGrR1/RcdKYB8MPP4r
+nv4TXuiNw9eZbfvcmNSHU6O/vClcdz2Yx97lQw7aXjDtsuHVmw83BNq4DvFYu9+mu5fBGBndyBv
sco/cR+tZHnihbMTHfdp1ehCMzaOMVcbkYHx1vrcQV7WRrXPS7Z9lW/ocn/682FXwpHHL5TnvLPJ
C1BHqq0yMDYzMZay44hXC029ulmm5aIdxyslaGn+fsyzJPj5VX8e03z5waZJaVYLepMu2nQ04tYJ
sXTNQ3Bvb0iCvJLJXyeV2VzZ2ZQq6FW8HEkHwIh05gpzJxDnKmto9EXZWKQdduKj9jjMgX1C5Y5o
dK1NEp7qA1YNchbbKUvckwYtC4iRTsFhLFBuAutg4besMlkcV8+lL7pTaU6IVLOUYYxt321rQVUL
W2Ms3pQtW7fZzxWrdd4oolk+ouJsQrx7Xr6NIf8ve2eyXLmVbudXqaiRHXGRgb6ZeADg9A17JpMT
BDOZ3Gg3+vad/BR+MX9gSSpJ5Vs3yjM7aqIIpcQkeQ7O3n+z1rekqcuS4I40VRdQoLjFPHSCah9C
RIB4ZFqx1PxI9s60cQoDMaXhFPlDOSVustc6Oz2B9dEuUSQXJIBazzKrE/XwMzZnPjHZjBZrQ8ZH
VIU5gee9r+UVSlnsaPyKSAe0N5TP2aHLqgiVd5/zcrhVOQ3IQnmVxvX18sS4NMjpyDeXSEaQLawv
bbu+ykgwlcc6m0W9ijt5GxAuk3mhuiiPUF0K1TcISI3DIS7Mn3NaZqSPcHSURxr7cgjKqZ+YZ8CT
WJuJ6cOcKgEFhG+ibdDoUSJiBzQ+sipZFJ9g+M6lqFEU4Q/QLWtERoRHhZM1mum5jZuJv7yYZMcM
uZlotGrEGaCkjBazklh0bUPGV8z7OhtdFGY67o2H2euPtUinTaqh3juyKY0CHASTtZGqruOpqovp
q7ScMgkyXS+4E0V/n2PduMe4YT0CgwCmGGtO3d6qwhu1sIvy4p4KqzzE0zAPW2tpx+XdWopi2YxT
mhAw5XjIt6asqIVvjQoRIe7QzvelWy4iiFEu8FwjHRA7O8c/wdI8Rbc1d2ZBEHNnOUrQ9/htgVW1
+aG3Csm6TCRZ62fqSmhPsMRvWzDKGyumJ/IZg8CuZZ5kAZtULPj70dwcdTUpih1fxROSR42+BHVX
LCNrWLh4NGPIT9tI6KyhyTn3OYqNn2ViWVpYp7pBYZkN/Ru8v/G50srRDBA4qX4uakL2WlSbiT9R
mqeQagwvnIahbk4F79oUUDPk8yaKieTbZbWaBBYJdnVQIih7adfzeUjqCQPPemrb6/k9fh7lrMeb
7yX6NaT361kfrad+u57/SDe7h/8oZqwmXd3QeHqKt1l1e3DC1ETz6TYVYJTqpKAAa1fAtGFn3mOS
Fst/Vbz/eR6uA8QgUprtIO22ySd6LX5/1+6MLCDG2IGHsujOjTSKdzdFVl+4tKBln5ynHpqxo+sf
VR+FuP/bcGnsM4RJL4jEcD8vM1Z2+V9UpGtB/bt68PNnctlB4VF0AQS6fzop//7CJGSrmXTJ6y/v
ZszpwX3xmpCcwOuDQSnW/Hp92eb1Bfy8F/6lquo/HU39fjL1P/5fq71Y4vzuilyHZL8Mv65vBcOv
bfMm07e/vP/8y+5teft9Efb5hX+vwth+/zqVouv7rQozvwCzhKBB5wxr5Q9VmPZldfeSeEEBpmGa
pOz4tQrTvlAu0QGoWEUZshOs9+sU75dyhbr1b1O9/0P58me82TpLYyfH47zOzQzzz45e2XYgsCvR
B62Vd9uhVxx5RQrre3SP6FanI+nHEuVW5R1aXfpi5I9IaWj2DeOlKdRiDFXBqoe5tIOenSyUhPNW
G4vBJ+Noaf1+mtKb1pjpbGMpGo5Irp2QNoRVO2JN5aZV2+wQ5crEGSgTK93Bro6hj+O923d6j1vL
IS/Rz6FXl3+r3f794P4VDcM/e3APbfP2M//DA7t+wS8PLB0AYBx2ayCZQIivQ9Zf2gYeWPKoPnkp
Kw5vrdt+bRsITFsN2WiKdF1H5cB/+uWB1b0vBMhDAaCYcaAREFr/pwf0nz2wGLz/dOR9Tn8ZMfBX
8aP8Q3FoxkWbOE7XUFtM+HIXK19emqho7pDLLy9R2UfG1sBY+XN2jOpZ6sqcb8Woj86dAyisDowS
d/NmXoeIuHhshOe4mDLSaQvrqnUeUvDMKx4HgJgV1kZrqTZTnspnNWt2zmgzN+kG/PWhZaJ19gej
a/VNhEmh3Baosm3fRHEAYt1AX30WqTGyq0UIn7LUY5GwRWuYnxCDtXTsqX5ZZNPLvVWoqRKO2P3i
YIjmOto0Sln/NFuj7XzsGJU8dabJOV7ojentlK4r9bDWCrN8gJqqi8NYxtCk5tbrLmofR+Uhaj2J
30nv+mZrsLiaA5GgbiVrXnOJUcTSJmCaqnCqyszW+r2hoLc7TH3quoyS0vo7K13IkYS/WNwkJVzO
oBKuVMPByu1jZg9dcvCQdNZYStUI32uVtGUQ4WEuGJZamUFVmA93NdbJOGAGPSKjzUvcRxLTb4CH
r03WahiPLiFs2qVm9fncVmTI76rZm1/xiDiMho2JVjBZ0IrqLrlrRjeNEh/VaJQXlIBvCChZ7zPG
jnEtF4j0yWNznTi011Qm7MLSS4O0MdDQj46RJ3ed1PN3T3GWewwHC0qyKo32QtS431Mjcc+lVuXp
xiwZKAX91FWlb8yRexqabtXCFkJnLB4lHkPVOG3Rrya4ufAoWozHp2wollAfee4C3Wn4vfDizDPf
nl8VqhH1L7F9ifdzoQqsgrkRVGRFKsr3YSgtd9PNmfKKN6FOwxz0yM5h54EJGhnypfAMBoQETyk/
8Ca3zSZue7XZe7jlzF27WO5LNZjVcUwHRjLxjAbYT51UytteVOm1TdWRJ7NPUHgaSopwjjxK5WNG
U3BmSaDNO7OOEWZmLn7Ondl0aYcceiXr4MlHNIQMW2rdDwkQqbgQiDyeElDHuD0Rbc3yJVPr3g3B
XdbRkSBMznvbkp66qxYnsncyG/spTO0YG5jOpqAPCqymx8FK1PQ+NaaSzTNeD4VPDurVY69KDOC6
Xjpz64vKlOke3pKBInp0BV1AxkA4SK3Euy9qQxb7kcSYpcTMo1fybGTUy++tuiQh6ytrn9S6fLPG
uoS42REkF9pVraE4S7X6seRJuMpkSs7IRBkcxw6wnawneHPBWhl4g1f8a/oUbllSIMAscHhydSN8
+GPpWJR0esjEV19u226mEbtI681IJJRI+7+Ycf1/Wo0Z/3QUdv5f//P7myz/cKutX/HLrWZ/IXHo
t5vM+sJ8i4hXGAj2yoH/3U1mMgDToV5RExE69ocBmPGFrQPXIpcitde6fvxXbrJPIu/vi3cqPhB7
bAPgTLP3//O0vOkGl6TBTAsmO+maTTpk4j3//LgX6ydfVSbhO2mXfSvWMwHnYpPiy11PCroqd5Ov
5weYBG0MhirPn5JujL5nJJiaYUMfcxtFTmYGUioRokNZyFeR0eHreYPbW82U7AxjPZNb0eAs8otW
437g84NAmMmrN/B3phGFn62NFbEG0fiBwd16woCbPmIxyB4jOcSDLxfFeQBoZKIi5RyC9tmPj6xj
kqsy9HhOUoTRZ/rZzt7mTR7FoUF0X6gpk4q/wpqbl87QoijovMZj7mz14hq3C9Nqx27tp35gDI7E
DgvbjuOjqk7aMMFXgD4gfdjgIJVdq4eXgnMs+yaS6j0fmywN67nc8B7qzaZW0Kz5Q6G6IgDBh/dP
F6P6CuvOuDj2VH41Yu2aW1xzG8VkRBCQwzZv0Xo4G1n3ndjqcdmFdK61zqAIloKv6rTJvmnN2Nrb
SVWPXHSSikMv2KTmqlg9ysMMLKvXsC1IjlLFN2I3NwJNyLQL+dP6TWIlKQPBNtsOsFSMDwMBl9cW
7MsNbLdU4ZebEY/nOFqywOzY/DPX19Ro57SjdZ+0cn51UYugwkDAhNUuXtIOL60c4USWsBiE6MUt
YkrIQJhZGdIlWTWq7DKN+NvUl9Ec4BjHlRVNo4cXDHCpEpROUe97rdd/5OWQ7XB9IqSfkVp+FGye
33HZp/VxadqcgFSp2D95veoibPDzQFeq464LnLk4GPqkSL/y+uJ7M7eVwhorpYQyJ8+DXZEKr9g2
CTZFrgWPdAKRZs1d0i5sQrsoMawQoU30qBpL/VEapSkxyTqdEmRW1j6a1VI85E6e5qGS6gXNv1HV
x2a9Akm3tMyd+LwZ/93cwrZ4RzGxHnr/+WbhgSi9P/S0n///3w5TU0eHwe6Xta+jsoqlpP+1RbC+
wFFbc/FQgEE/1ziAf20RnC8rAdMFRMZnDxY8p/GvPS1/H80BJyAFGiwtutB/5WBV/6GrBSJq8yPY
dNt0JeQv/fG+bXurmdJOYdBmKAUpcwbT8S6OVOOnxGfMqWUUGL4oWvXijfDOVg0Q8fdbAz9auc2x
S2H6rLoxw62bQRgx4OWT08owswsy2J1FUOJ4c05jpqh64MSV+wPTG3ryqcnGpWLRDxLh6K0Q1zSI
rSGxDoYaRU+6iaWQgVkD79LvFpedJX7X2GGv0as2FiCvq7U62cxaV8sfNpF4ru1XDTbxYktr0kl5
1QrsQA+J001m6rtzN3UbLHx27viClX/xYRTNOBiBRzW2qYlin/ZF7vTt/RTVXe7TYZA7VzeNzhDZ
IzrB+sB/OnA40ipM2QUWU6PeuooWfU9XfXntWzMC6Ik2nrPruc6LXkIWm2p9N3es/xF7RhqRxNAS
3TpQeneJ0Igpc/oqQHc+5qnd3tD94N6K0IvhBN47CKV/tIr9XEbGtRMM6MVknfW8282q6qeT8bNP
4rs6Hx2CHiX0B0zOJS4rTfXnzisCECQ4i4rxaaEWJvSpbc6slowNCnc2+p5y5sf6iiyQ1zSp6kub
mcchFSfRdW/TeJ0J9JQyPqGYDjOUHQGnzXygEUCzYsbOvd1ZZ4/MU1RJZ5NJJu6svVNm27q1jWDJ
qud5qS8Vr7B+UYqyPo5Ne7OQeDKE88w942AUHTnlt4L+wvDLrj9OU3td8DltW8eUfmT1PWfhnL0s
GHCvNpEI137QzmrXc/1NrP3nfZxZDyM/pE9K4TNcAGPfQB+4K+B8+gycdR8/3l6MTUMK9Cw2E3Ea
ATKQp1UuFwzU/rSJcbQbKiXzMXYdyT/hqsUJf8mm3Pb2SWSoZ0fIB5XQFr0pnqusEyHmS+lnTU/M
hd1PVR1Ak4mfhkYvj7aNgkebazdmhBifVO8nikIRSttyMCcmrDQgVAA0qQOxOLj7FH0zRsfSna8C
4KC1KYlEfCyFp4hNpa7iB4SgFP48CL5LglZiNfeJuTS+40SYjJrpijkHwzfvvp8uJdMomOi892Gc
ss5u4nJv2fM9bNK9UyUdCuxO7lhpPnGNbgucln4RFeNt04DSKAsN4Uts8ywkVumj3GoOVlYNYA6w
0F9yZD/84XyM8345RWy5t23PP5zWAQdb2jbE0ShVDmqtXUFTS5oVNgm4BqvvmuxCHe/f92bKzCog
n/bdqfqMLbu5vHGPG+cOw0e4wreOiZclJ8euzIudwLkws2lfweXAUNSzUnczjGTBHOHHW6oRE7js
0YMUBtoszfbtFKVR20NrBLZghfxW3i0OdhMFZqohFzHb6S3T8vfR0OS26grtypQ6l6ukaD6XyLN3
aS6nBD8jX13LyglHeOUbNGNCPzLLJrYGaS5Ou8LEziW7Q6p34waigUbpY6QwIkZZ72bSM/iwyb7n
JHD12g0XbzYGX8/E0J9HbGbFTVErH5rS37RxBdbS1tvASBTbuJ3LDucaYrI4nh4zp6qCtdCkXHhS
oUoHIGCqs2pFR+xfL7Mjc+V7YWB29m3Xb9zykGrq6CfwJlTs59L4wYyD6pXcneuEsOyCEP9Kpl+K
6xYYh88g5hZ/1rEBvJPI1jxxnvt9lZs3+YAiKHNhQ1kzIi51QFmGbmyiwO25CQztQ6alF9q5m/nG
UP9sxiL6aGLnNfeUjTF4GGcM0qgWtXK38xR9jYb5gnVROUzsVZ50Vst01l59SAfjWuKCBMlYmqUR
tFWRvZWRIm8E2MaQrVwSNqbcZzK9JcToOmeiYYqQuQxfHQZECmVjqPelG3QZE40qwbhLduCqyGsY
m44nLV0uuPKNDZ8n/pM9qV+1uk4C02tj5U4TtXXSHDPnqAELVaXlg8MuzF1U/qXdZxZbIk/pwx5d
RwAEZWeYlXXNuCwPVcTKwkbUOO6JD218e1Q+JqsOOHOsEFNmAXyihVIDGDWijLSi8cWxSuc8e8+d
rPelW28Rr1d+m7fnhZJ+TpcD9KH+hcAc1XcIBJbN2QJZwiZ2IKQ3q2du0xFmCkZ+6GH1s2jU7iSi
yWVDBwcLC+4Jq+XE9ukHJx1c6FhYlwknyL0xmeLdQCHI2AvtA6+g0rbZLZ6j/Zzld143Ql+adl2U
rYywOFSr+iZZTCrqwlZfrba+nz15zmPj3nbfqs4azkJlRNcy1l6im7puL2rZt3tQBBEIuzrfmlpc
fmc1eFM51nGMtUvRaUfgV3cZdA9l2k554jMD0UQHC09SB5QhTuWLkvRn6E49Pg3laYZtZlfKTd2R
LS1kcyh08ZPDdxQHpiXkFljxTZKY+ZYwoLOrfFTaXV9yqbT5luLg6+CxIk3tFP5I5G28KvN8JwFM
ViR5Eo519qPinCyrR9347pIBP8Qmsrf3njGWmMobaoMtWQWB2lyos4PJpLCQ4pFSnI8ZsKO+81OF
SX6rBUqc7O3u2igPhdJ8rftDoqf7nqvaa7H9Lj+B960m9cB2lJDt7jZPx30h+6u9cPi8Loz2ek4U
x+ZuJ67Eca90pBc+srfUk0GOqChp3H291D68Iq4BDuMkDTNS8gSsu1af9p2Gw975AUHlxk2M2xjV
LCHLGK9bHiNWtso3SzkXAMsDrVY1SoI+XAbvgp2VU/FrljuhXWhh7m10871Rdc4pPbntkcA6iThO
ZcVECRdwExlI6YjEVOqzl1d0UWIcBi5tr7xj1xCYsXlExLeNdeqPybup3IhFR7Hv7du6Xd2vogSH
HjPFlSXCznr0eFZUHZ80jQ0DL6rmYLSaMbBTtwEP5hnMKovDYuwsutdpMHZx3oZaxdOSzz+qUrCd
7vMsdHD1A/2+GSfkeXatRR1vdsU1LJb2DoGxfrDMUR5LIIJ7ASsDONt2xCt8KdOOz77sXtrZNA4r
RD2BoblATLEjXAT6mNwXzY3DSns/FFod9vVyo7vtCTQLGIhNQ/ZrqDulOvgZcT4+fJJ7C8fW82R4
w94WvAMZTlwvWNu+0vxw5uzW86aD4EuQoHgh8KkHlH4Ypi2rJ8BqTgKa1m2RNafGU23IYfPZVeOH
2shVxucVMgPjkOc7UuONLjBHusSV/5HJFxOf33EcAcSZZiQSH1k+bDZ1AnKhx2+xbh8cJ/1aCiCl
cjQeIqKOIK/vjDrxZ6c9mFb+qPOdJXIcX7EBDenuM8Gk2ESY9i361ezuan194o08rHpjm0gHn2Qb
QvkKxnI+a4k68/7ywvhZmR5iR4EpgA6lcveAF+ftIrpNRHE8J1aAbGlnJ9M+t0HUwU/xmW5vxkLC
3iq2laK+GAm15qSF0Vw9MLK/pjSrPszAp1Ztvq5fZTf5M1jFhyRVXj0ruzhDd69oMA6V4Wn0wBk0
lAQ+cIYABr2J0sFTbpZRPlRztK3zdFtM9UXNtaNiFEcnQZ4Tq8JXJ/1BM9unSZWhUX5vcz5ejsnL
kRYnqEs8Afar1k7fvH785jbORfSApRbJ8HfytooudjKpnqYyupq9te9LjN8oywuaEWmRBKAaT6Nj
LQFKgmiDIXTma2vOXLAiCobxwIqz/KAn5saJ8aErPcIdls8ACYXFG7m4PvyLLU1BEtTTtDM977Ub
kuYU61O9jxotrKjo6xGo55xssN1sOiO/E9HRk8Y3N5pOGc9KN4kNfjRKpFjlh9U3NpHM27R0j6Sj
+EpRob7wpr3V006l8bfFXaUicm6Jy1PfsA+Ek574iDtCl9MxjUC8R3YYtx9EsB1LpwzBTr05rfII
/OJR5MPOZgkpSeEIBnv6bmWnSNE936yQLOiEpEKCvLFTFqIEi7E3hZrkqb5YLOuIwzclvo7q2rSq
Pek/nEIGlTL8hgyWjWG9qKO686p5g/xk64yVc4zLEen4fI8K6qC15nWJ5Tlq6B6oVDhlNgSoveaZ
vam42Uc13ehOGzrDELhWfq4i6xgvNyXLK8d8YRK9MboPQXxDv8g7OCdBUvUsLRqKvy6ceI1MeaOi
livI6gotKuNopKoS6t2i23vLGvYmt1sm2K1kXagW6Svk/YtiK89td0M4y0NtxZdW0KyIt5F6Mpxm
byts+5LFQ4j78rlkN0AcJLfHwsjxsZphLgZGs2hBK65pC3QgSpQP25g2utsQ3d0s26gV88nWJisP
ESLNKs1Lnf/IyLXsz5EDupbpZUmHA06FBYww3PSr02eIp1xzohbvlzL6kceJAkzA7SeYsdOgdkGl
CTvaWcCI9DCCSvUBOdCWvtPb6TGpFJfiUUvsNyT/xauntoUZGHlXfMTsIWLIOVHCaNPw5pWV6hi+
Kua5vsSjlx6Mz/GcgqueGGvPQm6rf47wXCa7NwNNnELEjNbCZLSNpsTX1zVv6ucoEKQPY0EHeI/i
Z1HUAnz9HB3CYmeMyOMQv+ZuWdCVmI16ND5Hjmrf21zXn6NIN20VFaH3Oqd01pGlWkbT1rEblTnm
50wTRMXV/hxzrgPPXscFbnxOQfvPiWiuf457lRnhXD0BdmmoksE5kMJKawbTw08+h6zs6QHSASiL
Nkz+ZHWSvLqUV5/jWcWw7CfxObTl3BdXKxlcxOWfY91xnfBChoL9ilGA6a9u9K29xZQgzmD8JhLG
6jS58oONj0Lpq/OoKwZ+tHpxHgrH4alJ1lFzOlXZY7aOnxlKAh2x1pn0Ahcwp7uTgEJQZxajn3/O
sEfAVtK3ciuV29rMqeD00lwo3U3BILyunZqx42AVBOWtIe5MGOk36ZQb+z7KK+vRTZeBo2Ue0pz4
aARc57T1Cqhqk2PZ29aWI7ZfdSmyjbHIiUWwnVijjzLUuAEWkfPx73vnBkAXEjtZlf2J0tJFNKTB
zw2yiduSgevMirATowWLNtHSB61DDkJN4MGPqpISlXzrDuItyQrlWWvyGam3kyXqwwhLZT32TPXb
OC2aFbR62sxo8pYfyLdyHsAMCAY4f1UqwTzOWvM398W/JRN/ZWz/z8ahSPLSsnl/k38aiq5f9Ztu
wsIZgHETYT5xGS7mgN90EyizVkUrcmxkE78fiupfUISuRnLGpRohg0wqfx2Kal9WHjKcDsTFq2zi
X9o2Ed73J92EhVD40/3GZJJ8DZcf/PfyNTsbDOKqcWNoXnYcIvO5YxVzWyWTGfZVJvZ2jT5wGAl1
ZuEPm3WZbtkVlQCYVIcNlek0Ps9k7xMZdmYDbe5UBXYrue/LbWmb035K0jUXetLNnUXKsNGp82lQ
e3WbFHZHV0hgTdtNyUZHk0gnm5X4ClgweaszDA3nqZnzLgTQXFpbI+6U67g4AFk8d6MMCdSBwU4/
ornUbvROk1/hwmm3ZW8od/piN7f9mKjIksbibA0dbXop53UIOjTxVw1a3OsarUqvjVu12bVuf4mm
cuPY3TH1hp/12tfHvXOPHkIJE215N/Re8e1iAKo3Ylowm1c9edH75IFR7Tm2moOeFxTxFJrxIXtj
AHqxlOnWKuUbqUGvcqm/Nw0Fut5vcsc7gWo4l860TcbqFkrZLWsgXBPMqdBH7cdIe6S3DRW72tnR
ZnRupZs+kGf3IB2sE7p0rrooNhwSfj1rm7YRpyyfbkf3JU2c0EiioGnynTt5Z7udzgM+GBD3oPNL
5bXusOW3enHXtQIYFKNm+Niv3VTfW13xFVbSOc6c0zxE37JygUSYH4it2AGkfbIGfSN6Z2tU8m4W
2NhsVBxSCMd3ym9tgYbL4CFRohvEC9DBKY5H9RswNVH/nOYFhEp6zuryXi8ZvlSFODmlt50KPO2u
0E9IpPlJEhdRbfFRsxr1c2hzindlGL6vW/dGr/mObhkuzgwUyE0PC3J6a8jCLgWb6eNOuIF/tqmb
6A325rt0FlzZd4DTb9I42wCYzJjbC21v6fDR21BptsvybZAHN56eY22Bl0d+BbSdh0LV36pS32cc
3BrNymI2EFPzHZeqpEDvXhRoF/A9tq0on6zosTRoR/L7hjQRVM27Xk93oNvSOLlNFHFQPHPX6OnG
G/Wr0VlXlrtXXeIIKp+X9ivq7oPZNLjiIqBa1t7EHENRfZmH5YiH4TVpxG0MZnxS85tZ0XTfLPlO
tY3YpMN2Y+QHJXttB+0YVcPeqljrqZi1Z55Ojenm4O5qXb+wXRFXd9KOYIleLf2NJ+jEwm6rDeq3
TP+WuvdazPtU72UUQVEcxg+u8Ts1Gx/kwKDPjXcCM486GQdHvkBx1X1mvCfTVTYYMc/G6B1Tp3pK
eitsuyqYnEtrWMwve0Tp914/fNVSrOPjxaXSsE5oIoCiO/MODtm5j7NTYz+T7XBURb41snZjEozi
SIPUjm7TtuLVy3PYifgHYdE/OOuHL3a9R23Y1/29Wf8sZhNj7bahsZdWup1wuFk44EaCTpp666rt
2SjTrV15l9L20LOgT5TBmE4+hj+aDHC6pbPpcnpho7ixlOYlJ9tu1qMnRyqbtqrOSlYwT1C8u6Gy
Top9N4ial0HflZ446KPYjMsOXO5mlsO+tVrE16+zad22XduCQst3VB3PUT1csSF/xc3+Q3NTwYJp
3CDxYt7VbWjSLFCZ/M5iB0eKiqHam+IYZ1tzWKtp0+914t8YMDP4NL0nXM63htcEObGATLcSibmk
Q1+j5dtJ+z67MzZFtGWes12aXc3j26j2xsmGZ10VglMhQtu9BJ6KL6wrsxOL5ENvpI5fiehUSfle
qQa6rSFipUKHxxqZTeqwhTn8wAx0DHNXGzZ40ZDFV7n31ZUVPBW1evWiuDmzv60uTZfXQesAara8
GwOcdj0LOqKRYEJQVu5NH/Fpddg4w85P3+N+uIm0/Gx7rL7ctid5qIjv1trJLzWNh8PZF3wp/Cun
8ztN/5bJ5aGz8re+HK5tnsenlUW+6Tqp7q1MG85dpVuBTcTD1eTmubeKVr8lOky76uoLEQtWG2EQ
cPRwTFXEb0+xsJOwakXOs1trOxdmaetdRi95y6kC/awqFqY9kIRFu2cLc9cVDKTA/T9BWd5kdM95
VnQnuVMyRjOpxE8xISxzBNOJtomsUI/Gk5er3t6b1K1X1uWmFslXzvwcWu+DHoVLbydEZpQnPXVf
6nh4Kk1MTHHjPDVJTR/Hm5U52cxUpj8X8pbs+tyHrUsbYmlD0BbopvTynQnVj6WHtMjMRqa4niIC
4BHm3ZhKSxOmqS+VXUVvVcNuK4Y61sFf305HOaBqHH0aNRmUVP1B3FcAGzz2MJ3kAzL2zVecp3Wg
Fs3kj5q9UdX0K1NHcoyMVBxcbbqkyxuj1Jdx5v/S/alJd0Qu0CZkSyhT5Z0AzE0xeH6iLDuiDsGI
C2Ol10No1WBJy2qm8KDftNcWelhe1N74UOa68RfNY/lPsAEXooDBNzU4pSfzjIDnnOXRo7ZEr9kY
3XlVfB2k94Jr5G309FvUPVvD7N5jzNX6vSjRN8Tr/o9L6XGsTblLARuHhjWoDGwVFyuMmuzGkp4v
hnJ3RmWhgU7q6fSn0eD4zh+MXExc+QzTh7y9NsNS78zWqrcIP2ABqg5LGC+Ptsgh+0sXu3ym5+5Z
EscXDmYenVmuGjTdjjgncXZJbO5vNqvVi0XGVrh68H+agP22ruRpwCxgh3Qbrp95SXckOfBd2iNC
imw5I3xlkrgk9EFaMRxkZGXnGJ/8tbBndZeYWrd1m559Q4tbBqCaL3q8tgWIyV7jVXYdqiUEPGxQ
YIx7ZrsbbeyYhmIEav9STd/qxDwLq1KCwotuDWcsAkOoR8oLi3PKfVQ676bNm8PEMWKo475BhFpO
XeMDwrqK7LtXegQUxaLf6NZ8dcf6oZ5ZmkCfZWaYKXfswcXGqIpHcF3HGT6QG0dNMIAg2FaGfKin
+LzIVONgI27AT5vqiOzHPckubRZMfIYDE7SdLgSj5bdus56edcb2Ne08c1tqs7wrkoVXzThWqnXn
itk9AAV76dhobY1k3yKlvV9cw3uCnYXCzvAq4ABMvvtQ0ACi5eUdHzHD7GrQtTvk61/ZijmboVU+
/uPvOr0ESIEydIdZLSYfHiPzXaU/1AqjPMFyZarmi97o35OWmJBBf+8pNM2KTvNXj/2/G66/wsH7
Zw3XY/KzaT7NFfLtPfn5l/8mwJY0b//99/q+z7/it+4LByawEHocHdvgGvP5W/cFLQTfOT7TVc+3
+vN+laRoXxCSk2yga2BmVlP377svnIcubRQWDLzepvOvSFIQVf1D94UsbE1RtFdzo/tntk8+jL2i
k94csA06pChPG+MqqvJ7WelsQ/V8S/TxbWLYT33kHisjPzpLf6nQAJvZSTOQuIGv/OZUmhMoGDv/
N3vnsty2sp3hV2FlknOqQh8SJHgZ5FSZ4EUXUqJFWd7bExZEQQREEKBw4S2VqkzyEBlndAaZZZiZ
3yRPkq9BwZsN0RItdGJn19bZR7YubjRWd69el3/9y66srSn01Zv5tF/FFsQS8Bvjbtkxw0j7DKgU
UJfjkwDcuCChHz1s4DDsezp5xGmjDlzg0cRN07STh1GT8oxZL1iAP6ffZXfc6NR8wz9rLtpwV+qN
s8fG8DLCgavXCQvSv7u/tltx77HamVcMzCLYcTWaglCCCZH7Q6sV1gm3dlyPrBinpFOqEmAfNmcf
iL47/hUNBx3Ypn2DQnUYGBozOmj0tNkFkdtm9dQdQc7cBgJ9OZ7eP36slK6wmUpUvxl8rswoldv2
3a7b1T8Vx+0NFuxnrKDFiMgotGPX1OCW6GZBDsux7PKVNyJ9ev3oXvjFG22GtwU5LBpt2qJ5ggEz
hbYYPD70SkGjB0lwSKcvEg3CYGvZILlP3XU/aD6e1OIPfrFnx93HGLQPVSiUwhAnaJV7ITBjzVjb
RvzLZlL8XPy8mZSSP0vJn+KzbUb3u8+2qU2ie22S/m95/2DqPb1XnSzvqxMd+ALqU1u1apsLGkKN
aRbSe5z1NaAcNLpracTMKzGQ+jN3Mf/sEjXtlmggqfm/YqHTkptaG+0X16xWjCWm4uyaPuhXa7j4
IzKovRaE46f2tgO4aDXt0cR5Nb6E4L+sd1cUbbp4ipfURKy3l6jYivaBserlHp/pNjT3LxvBSb1C
1eimVQNVwicPUqgiAOb2r2sDgroWtKiVjbE9e+Rf8+dstDbWtKBotpqfl0b1skVBrtFomH61Q56v
/rk3D04eFhOtcYkPA1q9Uyn1qD2CN7G27pKM2Qx5T3tsPBLAjNqgRlat6vVmaN+OMarC4RwchXe2
1k6883GlvTixYzJCITedezUtTqbh5bzW107duDvt8c99+2a9vlpXPuve2bBW6j4Uf2GrTqnL5pIG
jUmefbU0BAagQXnSmiYIU7tOOyCymsvT2ay98aluoLsHN996aFMksQQUyfXafiwCDq0YBCrgtHkc
rG0oOrgBKZHo6eNBZTyASwvenC6JhKjf+PBZB9zSLNOcwWheBtGZbXemPofa2GjXYXEYLsHFk9qF
0eShNATEv7q3r52LQbvbbrhnjXsaI7R9wiHmgI6o9IDi7oNwAsqQLkCpRYjtYYQXJcoC2uGW1mN9
klbudfFyaXcYUdt0dGrQN501kAoBBtL6s/n92PnUsDVKhzvVYn8FwNSE5KcT0vy0WsIjIx1fpXZY
12D7AqTzmPge9EvZFk+a9rkLpq3s3BJbJ2F+FuDrR32PuNACQDE2yJiQNHNrRp3FsGQCUXBAKdzg
CjwC27+fNUS7I2NOp6Q6sIerbS2iIDpuU+OxaKBgLvFDHsLSiXfnYCnbRtXA0SPaLNKyBnYwXzfu
LsFXMTVW9KFFJXobnv15ySjXP88Attp1q7kqfooewPGduIvTTeV83uzU3UWrMb22y5+qDZ037Xml
7sy78Uo3JbezWJ5jyJjaA7a8TY65aGjbs5V7DgM34YZOTAMzrxu7w9Lmmpr06qK7BNI8qH9aoQ/L
Lf/D/APJHv7bCEiJ+It3GQ/CQfJtvrf7SUn0oyOV16KVMn1uqFtI/tNDI7T8gUM97uoUxQgv8qcN
adBpa7YWJOPldoM8TasxfKxeYBaWN7ds+4qD0UpOjzKM8ELfuOykT/RSm8I4EnOmqEKKQKNhSrXc
ElAl3MTiVT0oGtPp6XQBlzqzqHunIZjhJt3MVliAjc3ZmFT34jTQP84741Vn1WjPNnQe38Zk88a1
X4BIhg6onMUVUvXKhkhJioyfwDvfNlpjntwmP7iluJlq72UraPZ84BaUxrTGzcUvLrTWbtsj8l+n
wxHZTLPWf7ilPcfjLASYPbD9Cxoa+dyJY2KK3knjASL61tbubi8WhJiqBsnGtfaLF1Tb0Rb0xLJo
jNfrjtPg7JS4SLQtFV3aMCLnTjEVzSvMoNzseFShL3tO9Kmqr2EKAjUR6V2tThjQH3fd1eJ+qrvG
AsZUrToX9S5AIvFbtI/j8uyW2/xX6L6b8F/BR95wDEeftYO4NJwD1R/HdNWqbmBw/lASzNNTOG7o
AAHm24ir5dPQq0HtvjgX2V1902hXYAWb+xQ/ru5X034jJHy56lH4OWs5Jbv70BwWKxRO2XjbcJ2j
KDbOB4e+FJ0iKJi1s20aQRMmQHqrnGvNy/l6RJupFkDbzkyrdkpwOWJyeC1tQVnOarntFme9uLj+
jNt4QblLnzzaZd1d38zd2p3mYfpXL20P5C/Q4O+yUv//FffWwBw3XzRC39/GhUEcSjhoGgQ8/bud
5anrVIVQRCIopSmJ34v7i5+UgPBjWdYTrk2MwifLU9PfUdwLO7YgShLlkr+BocWPGKZKoVBV50lk
C74HDJ0xPCFxqVPpQuURnEzAousZyiIozX1cMxvULx0qKhtOxeYBliBy1ChdKBN0+2HWWen2qEnl
R5H2YCfLEldjRScwRRoffoPy5mQ9rZ3S3yeiSrjxROj1XXvn91mwVNf0EgSWoNAFZyEl+sLq/zbi
/p+uOqPO1U2n/c+FT1YYWYFXGEHpKG2+g0N+9YCoIivB+lbSGkDwK+WvHhCgfJJMMPewoWo1GLq+
7sNK5R1FuxSaN/lXlSq75TcPSHtXh0UOMpIyTK5lGqF8zz7UxONlqoLnstjPPwVRXAlAf5WN6XwM
I5uun0yJXXccf7E9gSEeplOatvR8fTnQ3eKHh+ryBi3bjqeoU71K3LgCqIpq2R6wMDDTMHtXZrTi
DS9m9NWkGmY9NpaUpLTmm9qY3PlU6y3XtU+VgLAYrUPpiUD3v1Yj2FQvqe91Og/O9t7Vp79SVut1
N+Si+/TJ4C5bb4wSBB/AMACazWzo7KjNhD/Ir54uIFYxmhFae7Py2qtmk7rToOlwES794PEq0ACj
0J6GnHXsrHv0siIjXadytgwg3F/XO8B4BuG8Ue02lySwHuzFsOpgNOsNsu1bJ7j2qxXTDpwLb167
gmV42dLp/lUBdk3Von3hExjZ+s4NFcofCF31YeoZ2I7WC3TSWvMZzVH0ZYM4i15ZtRsPiy2NT8DF
BfVmr1qKtQ41DgOCMveUy5IzmhJ/IVPXn8fb/mZbIltXfcQqWzZiUjklK7RdMxzXLqY0dMFhJC1W
qRZnRmMd6ETeV6HxEDZOiV7FnXJ9M+17C67X8hLbK5ydVxYUWY295mg2dk/9JnFgmtf05pG/toLw
8b4JATElEdA4urPNaVQmHkuLQ/C85mK8Ph3PQLnQD1UDZAaVW4UrezWGbIMOmpD7bFsPCyowah4c
a1o9WFzWtn53GruYVg8PoP4qQC7n4Eqi8FTblDYtNyjScC7A3VmWSPxVEWErBksB0836xA/L9dGq
fFv3Ng8AFkPnbOPYI5vCXJ/eULRP06Ng2V6zxrG/ffjkONuPc7veC50pUo7J1dE7zR+C/ff7UbBa
Dbc6oPVlcUUbdC/8NQztZm++YMfV3Qn1YY9d0UwysrUxdD/L+llD3z5QO7X2zsPypl8n49QrLtcf
yasQJp1FdK3QwODTCKnlE75aaO5Jsz6Hti+8Hpe3HapW8RUAxAb3NLTukhcwgND1Hpu8YBhXjNiz
O/S+aNnTxSk9f4xg85nwHn25oKQqUrZGEC3yyj1ajVMatzh/hNPEK/26xGCDqrKjB/NOkV6MAFlh
JXqEEkbncDSH64ZLYfKwZK97K5E6dbq0O6ONhVsj4VgBYKcPgJp3xg3gZ8Vi+bIOFB2SuGmnVA8M
b7nsBR+/3+r45s0h7p/J2zhxn66ug6S4X7kKxE+HvuNF17BaZmh1j/ql9FI/PNCRLLsaWla6UZIp
JQy/L43gmsw4voPDhAugRHgMvno0vwud+dP3q9V3wMQJl1WgPBQfuwftieZbL//yez3nHX4+zksz
35EP7+rXMGVyvbtWxT4js5V0UuAGFAW4eyLQK+/4VrVR5gpMPogO/mYUH162Y17vmN85TgRwZuYU
QaX8TtinxEZ5ub13r9TeQf1R0wThZfIBmuQne3dBvJxv+cti+TGWauXdO7LF90Sg1/lxhRptgDc/
2btDs5L33TneGlVsnHHppTn2Oju+WSZInXz8dO8OX33Od69o70Ar4ZCBhtp9SCLQEUGtitqDX+kn
FUETJy/f1tdhS8f7FH7JIREIjqmmDivBkwh+vtNfybsLoCWCyFe0W6gcEkG1DmtRnS4voPmSj53I
f6b7r7Y7m9g5U8v/eh19x91fhjO/CqtMFfbV5EO+AxAB7GS6pmtPumAXKjlKBEf80lcjCQ5b9y6x
oRwr3GtO8OovpJbG8wGers/ETICM6TfkZPKronXBbvCdNSG+/utkv5NBEvna+6EgVNv7Uvrd8Nkv
P738/rP2vyW96sF3SL95Qg7UDCbkQRIL8+mtduRzhkle1NzPhiZkJ8kvHuzN8FVhvDRqD2JkzzW9
u/2Bmxz/397+WdOHowYeWGtnIpOzCGrhvMOOTCzwwlDkiq0C0y4MnMfY4hZPh062QEnBkz56TmTd
FUaRGVmhNHqVKzTvexgMEJhu4f3cCpyJtKycvgYn75tPYDJHrYBhBs7trWVKosHyqeByw0f0yviH
NvDXAPHzAyjbuN//86fpJKsH1+HXyNP+mXrhTD47ki/87g86v+/vpzZo8jCSF0TBUXu/tYJb03mQ
B8Zi/OYSH7mD3gdzK4N/51bMO2rL9KaueUdQKR1rp7bTr96uzAYb05ubQTpQMqyKCdtxdtEUaAAR
u7Sc/bkKgtm8wjXM+a1/J8eQBftY3nFHgVPom95M0lTVl9TUkXuMAy6ST7v5iRUTvfzyzvaEuEbh
XHwavb9KhxOD0zsm/fLt2+zUu/M9K5SFDNONkpGzoyrQD2fmQlYNZcEElFfG55AWwsGaORn4UPmH
vhAtnli/wJJ2RlmkGPJOe+THh8dWsDHOYQWe2c9FouBc901fMkLAr+WXxcCcmP6zI6IrkPKAs+e7
mb2sKxDxwHRpdC8bZDQDVCEL19xkz3RNwcpdWAtTpt4V7Fl5t/HQDMyJ5RZOQ2G8y1tDoBrzjz97
ZqqUmwrO9hDnz1ksHBRoOsvknhbx5ryTHjnelAoeuT8KxXb5R762TSfrJWmagt1xbT44zyUNoFXB
nE1nJet9uhgqGDYmgYZZmFVzSdOxvCv4cXtrHRAHYNzcm+PGsSLPnKcDJZtOhaq7DKPAXxZOoVaO
F4W/FDqRH0D09XQy9x9HaKWk4EWeHngee2ZoOwGPTP/qHHoo/KUKbIjRIjAjd3NI31TK4GPS93y7
VTVw7u5cq9ABsZwOlpiD9ZdHR4sc5Q0/SW1kOzMfmwWpff3rTofuP5QgKYVKZIfy7meuK3NjskCB
4/73v/xbOBNf9YINkRxmcGLe+nMzXTVJHxIDqMHOn38G1w5As2Jf4EvSwYRYaXraJNybfuvtyzay
cApm6XYP/9J2TH+Dv+QUPsTenSlFgAR9JDHY/A9t+7M7HwFemzPcSGdupkOKVyOHWdWTrlg5Y2Pn
Zgwn5mx/7DLEArRuUGDIDM2i6xQntmPCVBUfeIaCtR/haR8YWYEO6kOSZWfMmp1oXr24flxgidg+
iiqNtRoiCi32/XdGhvfn//TP97/VEZsujWtLz0p/kn7zpbBsC+APkU5p8RQsm7FZBLGkZ1ScE9EM
hTgpHHvSfEW5T179eUrHlXQUcbaTZGDuQb/RDSOnumCuj9JcBVYj71zPEg6KdJxEBAIDkHfY83hl
OtI9WxYJtrzD9i3ByC6vmIpr9HKe2QYCC5B3sh8A9ATpMIlkRZo176gjM75zCu8D81b2fpMUfu7B
s/BQTUUk5ynTIeZc6MwdDL2Mb6YpkLZAuBYI/UrXacLBklcov1q4I+nCiXXURKI076gXfoFN9/dh
Iev27WoQc+qKns+whVF8e4cfRQJIOooAdFWo5evYuz1krz/h2RXI6BW0fE4ZvR0e/eKDD13W/zeJ
Lagg6qWj7A9ewGMDv5LV8ick9175nZ8hc/3+PpvihBMpe0KfXvlIb+69h+6eRJnMaRm/Lee4mQgg
fJ85R+zEgb+QXC+Ql6LFlqygvu/1dwHyQ7njBPyQa+z3MRrJzMRuRU46pyB2gfcDc67QNPKZ7fF9
8rgUJ0G+b2u0XAdvLGp04OiiKOP55f59zxhiLkz97FOEq1nVKvy/RotkKPJfMiGwvI+KVbBnzMxG
pC6dHm0QjVHUTk8FGsi8FNU89kEt0+UMHcA4UELEYQINBIWYrsHHmdCeIbBocyBUcOzjBlboL4i+
zOWlosZFb0KWRms3ehPCHigAmPLxiEFLbK6sqeN7Rz/MnNqBdZuOJAwD4F8QtiWUbUC9AEK9GHQ+
9kFfcRaFCyuyreBZQL5RBXJRQYoVjR0CG5xeSWf1TWH+uFtqp55SJ/WtXvJPiL9w8U3kjfdM6+xt
syOP6ntywbBUpOspdtmrERBkA4DvJfc/0cHyXMsKbPCW5U6dWA6Bv3TUjpRByw8RbILGOrGCrTX1
l5mcvqh2/OaBPvYplmtmghfP7+bvX8BW7E4BSkkrWFEw3bYloCiSt6PCLTkNEIOM1qsp2HCdMMpe
bZiqudfM2FoiwpkOlOhgBbKFnzsrhPpL9+6RO6xrBr51yGN68T46dnAiWRNrXxKCLzTvoejRcIQ7
XI5jqEjT9iDf8WiZmk5RLJ0onc49YSvArZaHVSEHYKyydJsKToUR+NRNSdu3XFIw7klMnjqQhADt
a37hnoIIyCgHGOAUjBuZrjxbUT2UdyucUf8pb7Ayva3zD0tgZWBu5JAQTFD5R+6bkNLLu0EFtK5P
y9E4a5okXZjzSnjk+ktzlp2yAhn3HfR6ZNEs3MokKVSg9/rx2gLFGAfTdM2E9imrAAEMfPcOmUjj
6grUGngnM4N21xUcEdLHkTxZFbn8b7gpNOtO5XLALTnymiMysTJlXaHiaqazfVaxNcv5ZzsEaBhP
M3lMFdUPV+T1M86GVlKgicWJzkKyiVHllwSpYrRm4Mj9dOGQUDD0IpPJxAtWMOrSxKEL7tKRhIrQ
NBUiXll38uWhqUjkjVZOBE4/u401FVfex5lIFkvGJXGiVDJvP8xPiaFzYHV3vuw2Pg/gxr+FaI7U
FTcYVxP2nUFUKZ1ssowvxkeOHByNzAVlTQMJgUIcM33S28UyotxCvlS1ugJpA0OyCv49x1DKZpX1
pOo7ry2wCxmD+LUAr8uzLzdrKuy5cz/0l5K0YZKhebYCw/bLv4pzc8g1q0NYA7lrswEgmsxcpfr6
435caO1QEDdvoG3/bcSWBs2y/62OiNnmhqP0LD+YyptGBcj4Kg4zYW5YjPKfz+sv/xXMnI2sD1+P
6RwS2wvCVFjxluSt8m6EnzDiejBJp79enPnjVkIkJn+HC+FOqTKVHAkFdt17UeIhDapA08PrGYJa
l4YV7XPyXn8trGbpWlWBsG8B+YaYNJ2dsF1UlOUYtimZtSpMuStrEd+65PowMEhSFQxRoLM/8aoC
xdu25v4E+BCPef15CnYgxY5W4Mt4M0G5l3ezGD6YabneSldgN36t+U7wEN5XGaUTFvvnxTzrkaav
YS6swo0V3Ek34IuZ6SNHbj84xGUiacfXFHifnelmEe2LQUXhFe3uTWoxaOhR6MW4R5JOqSnYJh0a
sGRKFFX4AZ3IhgNRVtcqQPPXHPse5cHyyA0FQZ8edQyScm0ocPB7VMtLS/a6Zf96YvX5RoAQId14
b/cIjS//GVmFu78/XfqOXH0Gl1j+4c8tbyOJ4gAqKf5u97vv3GatgrIKt55aEz+ypcsFNzC/FJhv
RgpVJSHWO3NqhhM5hVZWcY2QhfAjueymrCS0QVHRStLBZdHjIu+tR7A5M6iCUzzgIp1kI+MKjsTA
pKQqcuRiBvptqBCDGDkbvS2ruOYG/lboXwhr0mmKK5/e9umXb9dAFw4mfjpMMqqKKyMZVb4vYLZO
H/P22e7UcLHlhKEZp8Mls36OBPx+xXb15W+xB1JMHliBkK/wTGQKJk0Fn8TI2kxsy3UzqHsVmeYn
0OUzAC4U0Kl03r6KlP5ZmeQJ7UsVjLvrBNS3YNlIRxObg6Y96Zc5Jk1mJgtuFQyDebXnKL6T47ZJ
19e8o177spemVRRY26Mv/+4Xrv35l78lmK1h8OU/vIkjg5S1igJZU4HgZAN8FQV+37XpbbMKWlNR
Z/Rx+uyAq8jwEyeYgYgrdM1QMovg+8+/8WCHczI2vaaCaaNDHIYyBMkk0FRcsJ+f+SC0Qs4vh8/O
/Na8XckaQ0Wd2E6HPj/fKtLlLer3rzHmJIIQwOr5xfH+diOzS9UhlYCdB37jOvkeFPXr/tSPi8Pu
OPDyRmL35y9ujP+V3AigWmcr7zoFKs7w4dcoXGUKXJSca7cwMt2lCW453WXicq0ruFh6BFwsrlfJ
V31ekvP9Fh18XrRUNMP9CVPGln75dmvgAgEH5jSWZlx+kX7xyFDZkOiFzEtA18HXJry/YTtPmbv/
oxRUygv5/+LMvQ/iW3nJXpPs66EhSsocNkJiErXM4BZ7Lh00MT7TL96+2UiYxI4rnw4V5ERithxn
+XQocHdEwBAiAraxNLSKkmPD3ACQOpTQV4HyMzK7Q0V0pO3PMYZkplYVZks67uF0gApmMyh+s8zB
KrBzKPs7iHdj2W9Q4b+fQE0gmZ00Ocp/+s7Yx5n1gwk7/7ig5oSZnA3qqEgYCQxTKJrgSrmRsooc
0RB8f+QLA0P2SFSQduw4ms+dKAoTbXphLR1Zg6igwdo9pR9P5PiUpgLKdA0Q0rkz75LpX/u3FH6m
GyW5C1Sgya9xCnfyMdiXfnhIGULKnz737dfOTlA3DuUnUGcLHJVIAO+0wjMaPhUh9ZaIzIZ24cYB
NHRQydMnLf97fRy9+IRXja3XTYIWqO5MPkdTYScb2LIwb6YiSLaUinDtyJStIk00+8gbgoJUMSp0
KAonGiCH22kWo2D4hNAdEyayv/zNteabdEghFV1NOJEXGJg8QYb14gurSDPvjtfuFij8qZuUef15
/yUqFP2+6qr8OMv/UKF8XifgJ8Si7Xj24Vwx575k2KvYYi2q2rL+ggINN/JdkCgHNagKmmXDF9fO
n84tIhje9M+HLiAV10GCPBbNLUV9AV7xoeeoqMExfH92cGwFrlDXeZAsUhUUvl3qDATXUtpjIsF+
O5PgObf4i+0ajoxHdPECJnaBQprNM+5yFfGOp/GTYKlYbGFnfGVpEdTxd5IJ2FBwdeCBSEUJzxk+
3hBpsqgpedpFyTsMJm2sADf9nvQSSQ+9vPfrORyTt9yt+1dGWUX2xaB3aBjhvD+9jvwABfK/sFYF
w3QPFBSoqLK4cDJpchXYqhvTI0YZS6JQYSRdAEeQR1VxZoWAP1vEU+WCfwoe0hd4u1cwdKIJxu3B
ywV+GQUPMBdE08QrHABdqWFQdbPgAQWbmksqhNn0MLO6ilj2zl48sVyiMv9QeB/ilYWAFXaupjix
xMVgBxY9WyU7Bdqf/Ity7c8oEZd2qqbClLgGTizPVkWvhuuYIr/MZBXszE8sr7NzvbtxBI12KtfE
EVMRLHxmZGoqCP0MQZwvwjbpod2ft46XUa/DM0STQ1IjVVp4pz9+u5J4KgAcJT2waLXl+UHhMoYH
HHvxoKlVF9zLou04XTSbMG+9DrP9cY7Pjnfsd+jqBFNhk8jbWoXyaNHRI0OAoIKLthWYWzkBrgLk
IoirrPQEiIOtAoJqCIcsA7ZQ0UOgMyGYLudjVTTLe7LJuX8zUGoV0IVeTLctSXVCjp4K/O0qZwT6
ksyptHRlFQQ8omMK+T0pvlRW4YYMrazpp0LzBnF2spqKHXwDZm9Lw0Rp4aCme23hfpya3lFP/g7V
9CGeTRVUDsRb7n03DYWkCytUYI1Scpo/Nms1CrMbmAqv12n8uHWvHaDWzLsL9t9GqKiXAUH7v93Z
r6NWWPp7iGjzd/iWBxg+f4dveYBe9Pf3lofYTH9/b6mmV8jPlwf5o7EIeGnrH//uj8YifzQWYRv8
0VhkdxxGfzQWEQbe5gktsRPKH41FJvYmMXxlufzRWATNMfHjTMX1IXfhCPD2oX/2AXQedPdh7EZP
LsrEJTH51/8BAAD//w==</cx:binary>
              </cx:geoCache>
            </cx:geography>
          </cx:layoutPr>
        </cx:series>
      </cx:plotAreaRegion>
    </cx:plotArea>
    <cx:legend pos="r" align="min" overlay="0"/>
  </cx:chart>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Hoja4!$AF$43:$AF$56</cx:f>
        <cx:lvl ptCount="14">
          <cx:pt idx="0">BELGIUM</cx:pt>
          <cx:pt idx="1">DENMARK</cx:pt>
          <cx:pt idx="2">FRANCE</cx:pt>
          <cx:pt idx="3">GERMANY</cx:pt>
          <cx:pt idx="4">HOLLAND</cx:pt>
          <cx:pt idx="5">IRELAND</cx:pt>
          <cx:pt idx="6">LATVIA</cx:pt>
          <cx:pt idx="7">LITHUANIA</cx:pt>
          <cx:pt idx="8">POLAND</cx:pt>
          <cx:pt idx="9">PORTUGAL</cx:pt>
          <cx:pt idx="10">RUSSIA</cx:pt>
          <cx:pt idx="11">SLOVENIA</cx:pt>
          <cx:pt idx="12">SPAIN</cx:pt>
          <cx:pt idx="13">UNITED KINGDOM</cx:pt>
        </cx:lvl>
      </cx:strDim>
      <cx:numDim type="colorVal">
        <cx:f>Hoja4!$AG$43:$AG$56</cx:f>
        <cx:lvl ptCount="14" formatCode="#,##0">
          <cx:pt idx="0">254.13549</cx:pt>
          <cx:pt idx="1">341.52624000000003</cx:pt>
          <cx:pt idx="2">214.315</cx:pt>
          <cx:pt idx="3">39.511139999999997</cx:pt>
          <cx:pt idx="4">1168.034085</cx:pt>
          <cx:pt idx="5">691.47466000000009</cx:pt>
          <cx:pt idx="6">224.69457999999997</cx:pt>
          <cx:pt idx="7">57.240229999999997</cx:pt>
          <cx:pt idx="8">1602.9258530000006</cx:pt>
          <cx:pt idx="9">84.504000000000005</cx:pt>
          <cx:pt idx="10">520.53888999999992</cx:pt>
          <cx:pt idx="11">19.91611</cx:pt>
          <cx:pt idx="12">1281.778425</cx:pt>
          <cx:pt idx="13">1955.2301279999999</cx:pt>
        </cx:lvl>
      </cx:numDim>
    </cx:data>
  </cx:chartData>
  <cx:chart>
    <cx:plotArea>
      <cx:plotAreaRegion>
        <cx:series layoutId="regionMap" uniqueId="{591610E2-6C55-49F5-AF57-ABB6FD643082}">
          <cx:dataLabels>
            <cx:visibility seriesName="0" categoryName="0" value="1"/>
            <cx:separator>, </cx:separator>
          </cx:dataLabels>
          <cx:dataId val="0"/>
          <cx:layoutPr>
            <cx:regionLabelLayout val="bestFitOnly"/>
            <cx:geography viewedRegionType="dataOnly" cultureLanguage="es-ES" cultureRegion="AR" attribution="Con tecnología de Bing">
              <cx:geoCache provider="{E9337A44-BEBE-4D9F-B70C-5C5E7DAFC167}">
                <cx:binary>7HzZcty40uarOPp6qCY2Ajhxzh/RIGuRVNrl9YYhSzIJEiRBAlzfaC7mYp7hvNikvErVPt3u/j3T
HTGucIRDRIEgErl8+WWy/nk7/ePW3N90z6bK1O4ft9O/fsq9t//4+Wd3m99XN+6g0rdd45p3/uC2
qX5u3r3Tt/c/33U3o66zn3GI6M+3+U3n76ef/uufcLfsvtk1tzdeN/VFf9/Nl/euN979xthXh57d
Nn3tH6ZncKd//bT75frF4S8/Pbuvvfbz9Wzv//XTk6/89Ozn/Rv9atFnBp7L93cwl0UHgoYRFRGV
Hz4/PTNNnX0cxvSAM8IjhtCnNU9vKpi3u/dNrW8+Xfzag7x/jJu7u+7euWcf/3808clTP7quXRN/
2HPcPDzh7sX7Lf38VKb/9c+9C7DJvSuPxL4vkd8b2pd6ouub6qa7/c39/kHBswOJo0gghsP3H/xE
8OJASiQiKcknEX+Q+zc9ydcl/2jqnuwfjexLPzn+66W/vvzlNF59ksPXVO2PiZ5GBxGmIpSYP5E5
PqBMgLIL/tEU5Kc1P8h+3d3Ut39G5z9P3JP75+v7Ul9f/vVSV6vd5vD5yScR/PfFzsKDiIaSfZbv
U+nTgyhCWDAhPthDuKf56t//02T6t03w64r/Zeae/L8M7B+AAnUDP7rnUX514f+q0zm/+ff/cvfu
mbopGvcdjwEfYMoigtFT+TMwikiGgv8H7f/mx/n6IexN3zuJvdH94zjd/fXHsVldnvxy+vo7HgQ6
CCWSgkfhB3/z9DxQeEBEKEL+ySD2IvAvBmDJnwrBX2buncKXgf0DSP4G9pCsTk9+uYR49N2wz48Q
DJD0q9hoHwBtz3a7X06T7yj7H15oPzf4poM4vFx994MQAO9lhMnXcGjADySXlEnwUh8+e27osDM3
9d1vAuOvB4TPE/ec0Ofr+z7o8G/gg3aH19vnv5x+1wyMHZCH3EtQ/kHAgHseZ2AEMrBPdvcx94Lk
7M95/t3nmXtC/zKwL/Xd9V8fes/PvrvOY8QkoZx9TeeRPECEUvzJIsI9lT9v4Hz+TB7weeKe9D9f
3xf++d8A95yfXV4/3/wCT/K94i6RB5HASHL2FPE8+BoYgPSLfEzAYPzDoh8U/7zpfJ/dmE9Xv5aT
fN3ZfJn5K9F/uuWvZP83UPzL51dX39PXRJBkiYiEEpLf95+nByD5AaeMhFx+4SQey/+yd39G7T9O
25P8x6v7Yr98/tf7m6vd2YvVd3XyQDkgJCGOgnTff546eUQPgAgi8AHG5/3nk4p/UPyVM81w/6d8
zqOpewfwaGT/EK4O/waHcP7L4eknMXzN0v8g6QPplAwRCsMvuv0ozAbkgDFKgIKAb7z/7Dn9lbM3
//7ffwLnfJ74K/F/vOG+8FdXf73wv/jLH06/qf/f8j7PTw+vV8mz48PTTXL2Pfk3ciApEQR/iq7i
CdAMMFhAyICi+wiKQmCkn3j/e103z57X+q75NPA1s/x6AL58PHnPEp6M7VvDRv311vAFHX8va2A/
QP9+gWyfcvhCzn43of8goD/VIb+Ja3hil9/tEH54oV+Xhb/pOL6ws9/tLH4w0H/IID7X677XAfyo
RH6tVWI/EnxDr8EfywV+ND18i9g/E7HfS9sZPvhBNT90AX2Tu/9MCn5H8f9gPb9V+r9Ldf0xj/OD
ePsmnX9ESX0vrf/BvD3uP/zGU/hdquuPaT/9/4x722sbetRt+LkVM7nxN6v3PZzfPPrp7Pam/lZZ
5oMRHd796ydEgc/83Bn6cIsn3M4+w/F5yv2N8//6CUOXKGGUS06gcUggDBXJ8f79SHggGdQLJBCn
OIxCBiM1lGny962llEqKOEIUMw6zfnrmmv79EDkQMuJCAuP0MMA+98xC1Juzpv4sp49/P6v76rzR
tXfwMLAT++FrD4/JQyQZBeoWowhq1FGIgNeytzeX0JcL30b/g6bMmMwym3CeWpnYGtFGhTXFN4HI
fJk01TC/NDYfrrtpemNCl8bhonm5XvRi0GpGOXdJyXx1PLiisqvFVdwq0gQiWOEh8/Wq1+0gz+us
mN3xNKFgTjoXTR8aVz/0rX5lH4TTvY1QCluQGCo0PMIMi72NCAfdiUvQDUk0LrncLlmb9xux5HQ5
aseOZIqXRt9p3MljXoXtvbZSRHHWji6LtdWZUR3XhCrLljZPBmyz577q9HmU0orES9Ob4wkjUiR+
yvxlmHnNFKIy0ocTm0W5bkmF8zgQwmTbgEdTu3XYz60awzDIVDFmWa7mtjGv0n4Mj8Zq6LQSbixy
RbpixOcyG6sXdNYTV9KFpovzpe1alTXe3FqRV8NqzPhkktzMaRqPYRPlqtN+aFUxYUHUkkUFW9Wj
qIzS81DmcRUQ1KohIojHtAzmIdZdZs9z4kcTS1vWnXJ8EHbtsnRsVQmHvJu4FxeRMDpTtavCflU6
HI3x0DhnlK8i5LaRzIJx3Yux29V9O4sjxurUbpDDC1YRN/ZOaN4etYtkx0Unqrgsiro7NGzoXhe8
6KjSRUZASEHbdkrkqOYxFDWXbdv12Wu2jP58yD3p12bCekgqIYZTsfAeqbCvxzzBwRJEK2R4mClb
pdOigjnrMxWlqDir9ECEGmS93KW+67yq8pG8a8tOOtiEGa+R6YcgNiTH9xluizzOy06v/BwUpyj3
BT5rphrv2jEaqapMAxYwwhNXJOvC2PIirBQLx+W6JBkZL3mU+UVpV81kPbXMnYWVll6hceG5asiA
SUJazXbCQY94nKeNaBJR9VW2Rh1lL+oGi1s9pnMUR0Ge67hwdYni2s99qjANhzqBO+E3vKonCYeX
z9lK1t10ttT56JOgDos2WYpB0F0QCCk3kymG7rjtiuXdaCdQZpkKROOwlI1bgyKGRhnXL0LRYcxv
RlvlfAU1N/l6jnwEY3RZGlUPZZOuMmTHLBkLRq+wHzY4CqNaBeWMccKncewVSU20qCXM52Ydzmkb
xFrP5hDUb3Zq7Eq2CWgflrHRQVPEZknHl4LSblx1lejPZYuglT0YvH+ZFkhcIjIt4zXBrnhVmIZH
SotpfEPbwUwqDwI7KVt3PY5ZXUf54RxMoVOysfZd0Pbotg9yb+Mlr+dtZRshNtkizLuazf6k4mVz
HeEhLl2fDmANEhNlwIaPw7Qb31Z5Fh2xihbLJhNNqmohXnvoKnTbJZ/T69m3cNZ5AMo3NtbfGhta
eSj72S1g3sHgjrAtojBxoU27Fec1ejv3xYA2gWvFK9n3g9/m+SS1ktZWo5JyIDp22cRX3pVDqIo0
b3iMWDpmcR+knKzKAZH5cO4sQap17QQ+CgX8HaRGqDgcQN6JyKNGr/uAe7RyrBciCbuumVUArruO
8xCnVrmmdVwtMnPpqqPGvcWsdC9ZndVEEROmR9lQt+WmCnnQqp5Q3ySDyTIXQ0DC1z4owZbnaOz7
hOMsyGLP53FWeOTz2zLFTb1KJ7MqJKbZRUOQK1cI1ivj0TW1BRfqZ7MaaEdnVQSgNMkiOv+yBM8q
4xJr6lWe9lMdByzn0crrYSTHIa+qldOTPMrg71TlUVq+1PMYzOtoMgNR09RWTNneZJe59MUQo15P
WYycqOtjGc62VTnzaaFoK1OtJp2mLG4I6bHqosnlCuqXGp1nKaLZOq90WysoeVbNOiptsSR1P1C+
9iWq9Foyn53qbmn9NuhoChLiIxe7SpbaKNmZ8QbjLr8WxNEqrk0Z3eFe0mkVDmYYdhH48+ou0vkS
52DikRJL6jEsRmimTIflchQE2uTKFVFFE4vr+TgbsaiSUYTTTSlKdKInb/sY/DK9ZdBsoxVotVdz
KsFjNTpyoeqlx1dSR/54bM38PJ+JMaDkrr6AF3HEGc9LfIHTyb3rRIPfjkM9deuyJIwosN7Sx6lz
3CgnSyzBwgiYv0991K0M+O0e4lWenRUVh0jRjKymKgLtUmWbZmgnrHc3s15Kvqp76RolyKxJ3Fnr
51h77p9rygupJrcwUPaBs3mbBsESwq10367FPPg3bR4WvZq7oikUzks9rdKRlbc5Y2xK6kH0hWob
lxaJaA291ukM3zaVH8SR72eSxRTs4zwi1RQqlgVRqdpxFnMcYN8TBYBmyFUGKpbwcXQ+Nr12ixoY
ZeUOd408Hzvvr6cqzH1S+zE9n7sWFaokucExautOrB5X1p4Ar9vGzp3O8o/vK33+879OPr0E9b41
/sv1Bz7py19n9r6+8t39vT+5sfvffADHn7/6pYH+AZJ+rrPuQdwP7079B/z7m4PfBo4fEOV/xsb7
hagH0Pkw4wM0jg5oSOBFnQgLGQJq+wyMDwCUImjnCLEIEUMEWm0+AWN0wEIaAWyVgggR8S/AmMoD
KskDzg4xptAYTv8IMoYlngDjELo2ARtLgJLQ8M/xA958BIxDWkymrSKmSjaHoJx1UjX9y97Q43To
/BovbvNIMF+BsL+C4u9XjJB4eL2GhpTtraibrBkLQZnqW/ycovJG5w/+s7h2aX+FZX8hbG9VOpKX
sme3IekuC23fzlXrVBeQddezezCfXenrOGrdq4aAE3ZDlK2oE9As8vkQv/KscDx74kFYUiwoQRG0
foTkoRvtsXj6OUujME3Bt2bjEpMK4rSL2vI01zLvFJxpvY5oXmy98Pi6o+VyUepy0+XduCmW5fnc
1JEyGUDQgaQ6pkPnFJlkoCKM3SnAs9dMQyQpSDrHjrTkjejlRUcBT0UAUUif46NFnGVa+FVbkrUb
J6o6D+Fz6LPheV2PJGG8mpMm1VscymJYpdn8dsL+dAI3r4JqgYQgQF1CUB3EuCtU5oLpEneWxn1H
2s0iXaE6PGW70RY8CfuoizvevKkW0ScDpD6DcjkySR05keSsQBetH4KLLM2itcQ1xJDaki1grUy1
C6fggcKVDPwpR5FYp1WbD0ldzOQ+LYPy3jW0WPdZMCUeL5NifbAKRdDGgusrJzoD4ap+mXsqD7ng
rxZqr5jrVJMhH7vJlEcl1cWmALS14e2y7ELAgofFmL5AUzaocJKTaicQUCizLqECB5u+03YdAkZY
ZUNwJIf2eTZX4eUy2HFVLUO9QsEQnJSjwW8l7YtNOpMNnJ/ctk3Tn2Vhm8dmqNmJruhhlRd3ow6q
cwNhd8fqsEdJLUm+0bpoVFnl5aawejPMIykT34bskAEs1SqQKT0Ws+FKmyW/anGNV03qurjNi5Uv
AsgTcJrH4PIVWCB9rstqU8wlwK8F39SyqxLUoCWeaznFC64rSAnIOVt0t+r9Uie163ql8645ZYHN
FIDadgWAEaIAZKuQRfX2xMzDFNcifVdEeXaXTezGzd7Ew2CqItZR7rc2qpqLJa2KpMrQFAcRaGgh
UJO0vCMAzGiRdEOerZngtzVf9A0WwYsxN+SMOF3ulhy5DbYBOc5RdsMXyP5aiN1X5dxNANQ4KlXG
UpdYktGTrieQMnO5lIoV+RjX3NZHXWpPZZjaN+2U8m2BIK+oRVYlkGWXh4G2dRLMqFzRTo8QgKOz
vEDk2mtegHBYdVh1kFzZtilO09TbdWkke8shcV8F7czisAdMQKf8vGHGrzirwd1UUm7B92XP23C6
bMKlAAPNzLrz89Y06Vbno1Q26sakQ94laWfNCjLbbddV00q0Y3ppKC5PWW/ZBte0OQ1CubyeMR9f
90tKL8yMutXYAfxS85CnG6xtpbi8cLXrj7to7lTF5vGEypn2Ks1FYjBPN74PAbWToH9rJnYWoa6O
relWoc8bleL5RI/8OZ3JHQVAtpP1yDcAgfoVK8PFKVx4fzFUKYlJYNekE3QTRqMAGMTbVhGEHcBO
qpOyn9q7YQpknHU0ep2m7kU1e72d81onGdAFyjGrAY6PafOC1v3Ngit7ikpBt7yLXhYEF8/bLHIX
jvTpaeNQdgIuSMfN4NCqzES9cvA+61ntZRMDXMfnYpnEmzmoi40GXb2wrbU7q2tzjotyiHmTt3Ea
sXmFdVnGg65RDMj+BrCl2zRF49+leYsg1efZGaM2VFTzPh6xb161Nn8zVxPIsveXfg7RJneMHlds
4KoPwjOfjdcBpi8nFr5gZV9F8Zja7KQ0bb4taYejGEMOc+lIOB0xg9EhE4VLDDjIezTV/Bjaw9Ot
RUBkKG5Rx1VtK1mrocjQYcVb0MSh18fc5+mccNSZLeEW7NpVA9XKtWQbknretEWAsGrTEoiUZm7t
mW1ZCGzI1NqkaW3/mvsO6bVJe7qoNs/7Mq5TH143czOBZLv6HbV9tV08JqsQpbzY8QxtPE8TkWpz
B+QLTnQrmmNqx2Y7SVpWSvKUv2Uoa9Yk0GkySJljNRmkV5Un3VHGOki/TeSTtMnYiSCFvUg7U55R
Y+ZtNtHgMEtJCACzx7eL1u20YqJPrx2wE7Hu8wElzWzH07Sd8iO/ABbPih6tQK0PkZBFCfjcEhWy
bl4HYbMkfT7hdRaRoVlVjLOkkkuw8jmT0GKYtg8SM0d9MSa1lQyYDBYpIhuxHnJcnJRWpu/ahg7n
XRqNco1qrBawmnXYB8sAWj+OwCHMZaaass+twouRuz7N342Bky+azslVADH+xg+8OcY9Ha1qg6U/
xnle2lPbR3YzmqJKeIMqkyzVUJ3ZIqVvgxmSj5SMy3aiwxVu6/Qon3l/nDFCV1YXy8rK/j6vMnPq
pqpZRXxEa2fGo45DmliQ0p87TOXaseolpK2lmiIA1BANmnw76zqMM2NsUk+iODFhmCVzPUTgJuax
VszI8KIBiL8qp2DKVAk5UUJs+3CGwfSaNZBesXCJeyPXsmrPcrfo03Ic/eFQpjsBEegEkEGh7MSq
WpkBgmRfFGViIKO7sryy68DrsUzEsLjTVJaXvqJTDAaR7gIvyUvIJfPYLnV9xkRLt3PPttVQdnlc
+HHOVz4I823zkCi2hqDDkqL0XQ9kiRIQMY4Dl3dbRG23bXDxTgNdeahZ1By3yMgX2oGSgssOJiC4
XD+33VFY2GG61GFnWCyy0B8JQsV29lOfxSnkKTH8FANdL0teJAvwqSe0hUweR++w6ShSebPItamm
85m5ulUGOZ74MDvpcmSVMFgmLhqGdVAVs6JlD1HNMgohKWKnY8faxPSBfbXoKd22S9NsHR3T43xK
u102TMXLLNDL2lnRxiWEv+NumDwkYLKf1gLIp6N6CuxbanR6PJaRuw+mNK3UWGXNClfNeDJmc7Qh
LO8uaTRe+LHPk7rOrkaH6sMBizFeaIg3ktRD3KRVptjIwoSU2G8FuJ9Vn/k24ZA3HjcoIGdiBBpX
eEJ3NBLuqJaz3yyMn+sUydhMTVxQUd4z2qZrFpThluf1thQECJQ+0CrzRsZ1N4MBorlJejLO8Ti0
9XYoNDpFk3lZDkzvcppeLnXHr8eKuRjcS31EB3xXN2Nz5IDOiFhFXthh8BfZsGxNDss2YXfXZT5p
lg6pdBhLVYYlwPe8uODBQFfaDv1FL3oHgW0R4hQiafFi6CF4OpI14B3b9tjzQhXhmO1qWUT3KXH2
xE0dfqF1Jl8Kn6aAFGYZL9kopsQWdXSe43o8H8lcajVkU54sEZdARY79oGpd2GMmC6caXbziXQrg
EY8mIaLVChPTnaI5A0AYmAJ8d3OeouqausDFGNWhmtqCbUjPjnAw66vSRietcSZmuFt5HpgdIfOr
wuWR8pE0hwXqh3XTRU0sw2HNLL8CT6fjimu5YsCSxUNevLNdvySQ5d2VfXRTpf56buzFArnYiSnF
rY3IzTxG+XUj81ShDJ+Uorq2ALKPKp2/MnTyUQxPlmiJyiQchY5lYABNVqB8o3PZumyH8bDQaRsz
ZG1sDOu3OvVsXc1zlTQFLmPeTvZsqZarrqnFGnL6AghSoNzCDIG86DmcpFHF3J1YE9pLi4HhnyuI
oLS3VtEmvQsirZV10xIPADdn0cGyc+5WLMyKuIUApgrgwpKMpIHKa2evI1rmuzJKgw2LynWGIqAv
2uEwdK46McxUh5ltnFp6YKeIqyiAUYHPQ22oKmhO16MfTIwXv80QH9eFHcXaZBW7HCd7B+9HYJXO
3kHaxGMfFoOamPTxGJGjwfjwFEk6qrpayIpn/A23gdtOnZ7OaKWPitH4dVaI5bi2tK9UHXT5bjYs
qUcoCBHXsbg0QZLNHF2YBnxkE9GE04DubEeq81ybSiGPodJRGH/kJt6LdVCa5qV3QRjXetmV0yTu
pG9eLqZ+G7bLCNw4JDiK8GpSIw6Ht1n5gH05MUA5Z32jjMCgqBPrtrXtRH849w2Nmxr3yWz8MCtP
Sa9qlvXbvpVb2QfbubYNURwKBb2qitGC6kGKCfTbu6wM2QpJDO5YN5GOF88gJg7vq1Hh69a9G7Np
Ohyg2mCU1dPrcRzk2ZRjeQtc6JL4rhnjBhASFGdMqBDKpvVUNtVGM3rpqsg/EFIXXSnf1l14ZXye
HdEGrEEvkEb6mV/pvPBbzAh6NdWR3rSQkk9V9NxL0aiR6TeVaefT8MHTcWmMyot02kjJ+1VVUaih
UAnZrAKo3+xkhQ7FbE1cYF4nEjd3QOlXV2WGS+VqFm5oVp4ZML4EIsuimo6Vh2MFFYVOw5O1vTyC
Z3odzS+gmDiva9ScQbKOLzs+bcbI1IuqpvmSNbxai4K71w0uIUsWWbTp0zLfhH5GihYPqebEYGsS
ZapbIF+C5xvW4fggJgEGa21XJFj7CgwPNrDqsuLIVmW1BgVaRXlRbuQEEDicdiM2xdpBHh7z9FLO
ZXky1kC5GpnNwAZEzxtutjTzcOhptOz0ApnrEkKVRYBfXIaAXpEmD14A5u53A4nmw6qu0ls+Qb4O
daz+iIQsWSyQ313ZH/Gyg0pCk88xlw1JGsjPk4CN9qiICotjSmz43OnBblITBicL8BuHfkBuzbuG
KQO57P1CZnu7QMlu3RXt/KT//ttYwuumgn/7xN9j3u8bicTNffPwApTbv9XfkUOkwOJ95p9+VWD/
Si/1ex7xYdYHIhEdAFknGPzsTwicPZboM5UYCPjhFHglD2wFSMMHohHYx49cYhRCTx3CXMDbY5IA
jwUk1sciO3CJD5XkUEAFNwRS8Q8V2fdK0/Th53IIlu9fE4/g96Dg/bXHXFmFSh9SHyEg/5MmDLdR
l20fyeMrfNxXVyARQED8UM4H5vPJCs6VUDwtYQWoqHYL30L0+W+uAAJ+vAdp+5FUFlao2ljDHrh3
f2YFQHYc2FuB37/f+ngFtGQuKgKGoNgCNkm3bdH9zgoIfoPIfml2gNdmgaoU0DiBoCGDQZPAA6n5
iNPNbJi3pEhHKAA2dDrJexteQcOCeKkzGqDjsGttDTvLfIxLUZ/UVKcrbLk5EakrAR63CyqOpxZR
DjW8cF5edWgIq2071R3apEyDNwuDEJImZEpwJ799xtH+w4PiwHu/nMFvW1Eh+UMnx6OHb5tyaqOW
IyUXtAv9nZAlxJhw1Yz0d1Z6OMsnYoKVsAzhdUvKwQDCvbMOKHJ5aAKk8GyvU9EVxwNfLuq8WpLf
3tLXFyIyiijDBM786ZYACESVriF9o32UVLqLydi80HJ89dvL/FpyHDMmKUccjv1X9jdFphEzmqEE
FwHcHcIGcifxGuLwNhjL31nradkAVCziRCAOZQ3E5cNbqU+3BJ0xnoYaqqy9mA7rYt0CBzrZJcbu
OOfr397Xw+/I7R0Uh02FREKFBP5HDxt/pBJlBCmgmHKqJmhRMdGLkCQZP5ZBo1pxw4fLLjsS1Y64
+kOc+o/dNgAMn3qc9/uEd80ZjyiGHz5i+9o4QiKbAbYiqsWsv+ZoKCKo5knDIfz32Vk9yonEDbC7
d9gE5ggagZZLMgLR4d3U0oR2uW62BvpdzoqGRjguI1tDM0aT5lCoBQL8lR0rsxmYDasY46A+hpTC
Pp8lBm1hfeGv01mj1+ni5JtURAXwSqJqAdGxNtUJikzfAsnfZ/VKk2icE5rZLogLGZJdYRd/2Iga
vt1G4/DW2LGO1jzD4/PIionHUAqMVoY5ccn6anSXmee0hk4hukxHVZiG5DizY/jWW6vPTZlCYTEg
aQvcWxQsR6Hljiqipb4kfXYPoQFgzBRCoVRlk7RCZbO3SyKgIwsy3kjj415YHB3JKWuvABR3zeFk
WbeeAZ3f6Tnz56zOm0PoLaq3Fc/MivoKunryYs6bxNkBd5uhj8gJoaMb/g9hZ7YjK85t6xc6SDa9
b4HoMiL7zNXdoFwdYGMDNsY2T39G7i0d/c0+/74pqaSqDAKwPecY35hRL5LNpO6LciJVuU1R2qx5
UZCjn+j8kw/ROKC12GdATEFI/zjvC8TnNl7kvdRh+2hLC0GiW5KmXxbyzBJTPlEdT81UpPkNNjYA
py0f0rqTEE6aJCPTY8ymTR7R+hL72vkRBT06VwMSSBjodOgfO3eFKroBIqDtZ2/FzSrsycS9haYl
iiI0CZ+gv6ii62szlOI729kdx353zibfHvtSJ89batirU9i+T7RroWz0BeTrCJojTvEvUU4h0Wi2
rLVsbQcVVSh3h4cZH81S+MaX7XZnJ3gcFdEdlKMUzfKbw6qBEC5yf1Qxto+bZWKbKjR5RXaDRjqe
9jKPvswxbJEKLIc5bDm36EBCrvsnEUhRL4Yv5THn+YxSeJj0vV23/WCiiIsKguJwiWcAHi8WIux8
9G1g9ipxKx9ZXy4X1zIcHkqBrHgTeHeSk8Ofy7uqp1LYtRqXrGRvazqMBxt3+1WvKm+8mV04Z2bC
uwyDBGpgFybwJcU4uKNZSTECd0N3fcrQ/Y4xev2YxI9OdIb/2kiSU5Ab7YpOKWMQvcAk8g8zQXy7
JjAYLij/lWg8m8YcjS7L3nJQYsNtTRRsfjYEmTUL8IYfy77yeW1SaxhUVBzop7QIi69Xvo4JGkFd
RBc0Qrltponqr0ownR6H2KDna5P1qNLAXvtUimMW0s1UOYnXj3hM+2MaWXeOgtNPnrD8e5+m89+Y
uvQM8io+Djwqz1xr+1EuxB2ybjBYXH4st4amI9MNJFmI0gNIn7MJZfQOgCCOK+XAuVS8s/3vybLy
pW23Iaojp/avOkncCBV73D9Yz+OpzlqijoXbsjsTzzAJPXbd42ba9Vue9OVHCAtVVeFtcoryFaQa
5NlDFmXDXsV6kXdDrmn0UZg+oSdlhghqVcREo1LwMiA9fBcdECKGu9Njk9tOYh/NLd3DV2Az/YfU
Ut2o4vsvPuRteXJSMmhmRbmEOpU9cScfxQBA9NwO7wEwX1JJE+lTJttIN/DD0+FARiL/unUpGzEn
jr1sqIXzE2HzmF3RFvv4sS8GGBI0mYcAcFOv+y1LBwIlPuoCqWXm2XKOAL8QEHXKP7dR6pZ7Tflo
v0ibuVY1CxnTZWjWYU4bosClVRZb9LHlPfH14GP/hutWDfxj90G432YgVZLVVqbYOlTu+vy4bjxE
14QXKj0Dr4J9oSXfTmqh7hS3ji6nAhLf73xKx1AVPNZ3ctGRq22I9kMxsiGtNmKiF5hooOkIU8M7
bLrsXVmfHQJX8x2bad+hw+u6ZinX8KWcYR3fqBnIfRR2b98WTUQMaE2ppzXi/ckmSfHTWQpr0rK5
j8EF7TOshakvk/exXIda+W6+jrrTxXla05JelpY6fRBT2Nlnqw/p/1Vpzve7kQzDdCzWPU6fijU1
8tvaLm45pkNsh2ewdPJApCUQ9+VEf4wWEGRTDtmSPjnUjzdowhusA7enZ7q4uD3Hruubbou7B5qq
/EXNNk7rPZ9DXJe03QA9DWuEw24JPu8+ctB3+qFIbVCVHYMvj9zutDt7t4T4yypgg5507vy10Ft3
nszMuvsA7KyrPdiGS4ij6VXOG5uxctZhhLRvs60pCbiZEaASO/g4yPkuYBwwQJyCBQ7pp7Oytq02
oBHaiPGhhso7HjnUEo31Xe7iGmX7KCA0T+3LxrBazptAf3/G2aDPmTeTfNDgFE8D6bKvsot7WfE8
eHdsKSi63VEJ3dnt33ZsAMWxSwd1NFEZeIPddrssY06xSvIMoJeIe3rqiLZP6z5sxU3OvadgDEJH
jwIC6gK/iSUvKWxi3FnvTrPB6gPRq+FshHZ4TYQh6Aba5JDzuD3stvwv8SUfTwUE86Gi3KMcqXSW
D1XWZ9jBip1Op36HYl6Ne5FcNNkovQmWO8hxdGrVSzqlxXwQdiOvcHIidTIMz70yRLPiIUtC9xKh
P1FHN+/p+973L9imKW96stnlvLTe8m9CdMw9SAi0dQFV/2GZo7S8DZ0hqpn0qO11itFAHeOcy6ha
VYKr3okOOExJmVdy5lENkMrfbUSA69pRWnmxjvJH5McR624rAb0G48R4UMkwjxUVPj0ki1XrT9C6
9CDdTnKImTM5p9loxU22IETPQ5lEoqGaU4fKs2PRDDtnCfqpp5lxVdt+qBgk9EhTx7+4lQ44xvTI
yoec7lxetS+ZqsuyjOfKt6q78JbgT+htz77tjMCwAYk+nTZKYoG9Vgt67owasku3W6HujBCflJhb
+0MijeheaLvbrTFqEiAodqkbGakOTF++o4Kaw1sJs3l7BY1fUyAKd2W3aNACAbRrl5zBJ/QPgMbF
qXWsP8IfgAtL8+7YYfXLarEkxRP2/uxJmhzGMtN7M3V5eRMUcPzfJYLHGm9maRzA35MZo0jhrBV8
rYoWBiiMaLeIQ7vFgClsVqwPPVPku4QOLbCR2PkA8y5cpZnBa5QrS8caKoUPR5ebdPz2yaL0AONk
bIB4BnqLV6NR9Q7pdiNhneJ7JtLYVd6y8SfH4YrCIGLdRYlccBiBLr/6zeVPvN3lkw/FVH44sXXd
F0bU3MRmZxxHWl58b7tWH/tk3g/j5ByKiYh8j3xaljUUFvPsk1iJSkqTX2NJS+gNJZ8OjDkZ1YCq
y/hYtlFS96Hf/WXeUC4ep2n2cE32qP0pY4FiUMYq+o42yu51Oswhei1UX8JL3gcJSZT14WPlrQi/
oXK2y0+qJ5jBtpCRbcg4aPmaiR5byLrME4gd1qPW8rJoJlFS2WSw6w9xMgVbmc33tY9N8maDRJ8g
ZxLuQojaS0SHSVZl2kblDSfGVo8963hVpMvyV6UCFbSCGOy5uECUvNpPUTwomJyK5b1pwq6jiwiL
OMKp786c8fbRD2R8m81xRSlvIApVA9uwAIhPVvm4Z6vZsKRY2CvUkRCVk71r0W6IvXh2MV9AZu6Q
hcuFA68FcvVgSUAPlUr7dxyy8R1LrjwVsyivhs3xMSpN9Be+SMBbTqZwcYS17i4DFUCuu58TVI1B
db9yuOQnUEFz9G4TkfiKT2Ub1xOnin7WqORI9yH4JlCebV9mZFLQhTFeVsKv40FnEQRstFm60asQ
NzPGpAToXMLDWZcpPrXat/tl2PfQXcaoT4eaGklO0qllq924OX6JclfEF82XTt3KMYdAD3pp/jbo
Qo3waj2Yo3W3k7oJu7vr1Mfgn7Et9hc0VS18TnAIw4FyF37hNOCqFrtMwPcCdL7rls++CwA+PlWt
/TEft+LMuxUiNJlzc55517uX0qcFdLE85k+Bj8vPpTDbfQJZ8NQWgsHrh3NZxYtopxs8QfeNbOum
q0J5Z2NwwfmKbbNbwWy7feTLbYpZX9yt7czl26pKIDIrnmdxWJJZfEvQFIsatcj24rcxeYb5aX6U
hhJ/6H2+X7uerNctG9MPL+NO110qibrfnSMCy3jV/UveEjDDfE6HT9AtCtdo64I7LCnxD6JYFczY
DRQdehPhq24BoQgrUf+a1WAfo0grc4HgKH6mXbqs1dY2a6YYJPNAW3GfLf3+HVkEXTTxqhOORhUm
6B4M/8pXCko+wbELAkr3/Vgt296jjcH5s1atgWUc5Vo3+ZQvOAJMMd8SMAb5hTPU8avJUDMwO8Ka
EfhXgO7HQWzrMXg+vswA0Q6ELMXBYsaOqpwi5YkBnPrBsy57m8O8YXG1pYdlNg7PgBPIF03Rsqqd
iMcMWtRh9J/QM0SD9jsgvQLaHF2uZTzoh/4zm9P4uVvmQ9q77SvL5+HviLAHanKwbyeW9uEh3wL6
cgDO/pRSnIkNXJj1MUxpfBIZYi3vU5qFu970Q7MD0dyPWHJZB+8izWvp8l85cP97sS3gkmVH1DNK
0um73WhqUHoZdLK7QQGUJm0HSyp0IBq2NUOnOUd5fEE8LDvlmzc3QHTjDW80bdwn84dLX56TeKJv
Lh1fW4UyIYO6AQNvIOCQUvj2jYdX9hcbDb3jzLH02Oa9uwTU76oSYBG+gh2a+xP+Wvog+kTMjQRp
UaGTTX6VpBCgrZbpghwJBVI2GwdHUqMXaYuUfS8XGZ0nP0OjirwB3JCYCEfGmLS7PxRpD5OTrpNp
FuwHXwDys2OMTvIbyLh0usQmWsBgLLm6G+K5bNjYagbXORfPEdIb3yPdyZd8oV2dRZ2/jlEYb063
4L0RSKIPU5nL8xYS8QInujiQpcyAvI3T42oGds4F25CPQvNeGfR7skFAxf2wNpPNWsQmP3OP59Xg
Jcjsse8JWPSZROyU4ECJKudxATUI//Z9yX152mkcNblu6V8cKKi/l5hfexDh5673/KI9gzs2sQQs
uEOkQ4bUv7Es8Oee0hLkQubb/DAMcv6k06K92SDBv9rR5ad9M4gx+HyTql6GIMB2tFAspnSpl9aa
vJosdUfqIhw8RQCMCt7JbqKR4A8BlpBQ1C4wjjbdcHxfNVL/HMVljzZ50bcU8ZGmnHUANRCGU+aw
r2U0ACGCfIv/yTAp4eLByD4J7B+hotnYHZM5sMbhRpQ1knLbTVGmEX5adfanM2I64KRXPywwhnUo
+UtraLLdz7vNms/i+b0MoniVdpIWZWthxa+9ZPPXoKMUtMhekvEJtwPLx89bKCrqp7lebTnin7uM
Hume57x2n9og6gBfwoyMpyKcB76ScFMdzT6mIaXYjKGLNjpBY3Echkg72JRjfCBBENYwuhS87nWL
UB2Qqrpfl+3X1ub2wNL8KaW8W2ozo5OqaOS2G3Ib42sRkbjesKaeYIGWf/IAZSrI2CX1Gvf7N6ba
9FtrggMyHaGXZDxT1xKri0KuNLasEIZBC93bONHNDq/m4GA0vrZsh8+XDMWBUdUOxxlmEgcvhpfg
oINB0qAs+iWro4EWN9B10ViXie6ecx1g2M9wmFD94s2r0Ij57bXddTV/iW5ZV3B5InQmF5C/LEYu
A42auZFxHg5MRr8/A2A7yOpA/rQWyYtD1EqAadT1x6zV+9WBRFbVSksAR05p81GkElRjMaXNYqch
ABOi+GhnkoCVTTb9HEczffQjHhwTn6k+Jl2DsJpDPUTX9iGdBrZUy5LGpCYKuY37eTBv02w/ilJv
93sZh5d0Y8MNhNmOXRZZCX2XnfpngdfvHNp1XGudoh4/FTqzAIdUUdyRVXrsttMy3UOTDygPJzRN
Pu560HDoY9E/LfkX9IbuzpXKHWLh/HbuMIXg94yicq0QAZDNNuPVQKSO2KaEOtXsyO+skE/E9mVF
HfxznHI8B52jdTyIFWBU05cT7OGCoCe7V+WkGOhUPtiqnz0wGJSdy33vSuy+KNnSpOZ7UO8w1Xva
DFDfYfpvbKq0TbBxLAhGAWlgy1Y8JMk4HcttLUyNhI1YQD1m7mds3TCcRhCAl7gfDTu1qPU/hOX5
qZ838RGB2kK41sX0rt25J0c0D8GdhoU9Ylk+ix7KQY8Zx1U2+Ky9MG3T7MgMCCOQGmgSjgXqoftZ
fKIV3WdCl8+d/jYPW1prY5iuRibbrxotD6tjWzpfTXhkX3KIsAiS7twkL8lUFE278fSSS1w/TPpI
to3mJcomZBRNaIa+daZaxxTCYOJyfQ9YvvwNQfPPFMvnFvGcrDK+jB9DNkz0uPeuBfZbtONrsqb2
NOh4+JuMIgBvMi0KzzKSaaWKaQYUEgKTt8AFz7AU+g4op8kUfIp8Ch/dXEpSo+3xX9K2AKfWloJf
KcgvSEoIvCWXeJ+JPdk9sltdOqPlIZW5FZVN7SoOQF9gxPOoD+KgqYQ1uZJoa9/8aPTaFEO3b8c+
i9tQwQts78uOFWAkBtAAJ6HG5BYNgEcrJrvAzr2Evv/QI5USqk5nfoGjEIZfFOI4woORHG48VUvW
tCkYmHMSAo9OsKLzD7d31FUzKqe8Yd1oT/OkdvHc0aV8Az9OthpQl7vZwuI6irkj4sKciKJaZxBZ
OnCdc86fYlZEBcjDyUL6xy0DymEW9yF74+J6SZblA+mlYf+9otEanzbUvReFPdCfVRFHa2XAJj2D
a81F0wpF36LPavfcpQkCuyAd2npdlTqkUSQfgYuaV0tFBt18IfTPPiT90Svqo4plSkKD9wmyZwSQ
xm3EfT/6ROdQoCk5ojYZ7tNtbffTGHX62XSxPbsp42ijNNsf15YMCO927kElZusRJvQzBAVS4L/K
fftbBUt0HfFMJDVs2g7BFcUzfyKTdOk1yVTU9Llpvyj8uEMjW8SwQG2ii0MnDBX+xcZY2PWAl/iL
3BVKxm7vI5QGtJNftA0iHMRix/4AKsThBeqgn1Y26viXQUMOwN6cR8A+xxZUXGpu3dpiYy7Egsjr
WMIBmvwHPky0BxKVyytSxvp9lHMGZw0n1p9Ucv6EYEDZKOwV62nLy/Iw5jnIR1maXl4nyIWva9hT
VwOQSuLbkFn2d1zRuVaktXRvemTu3Ckhe0A8pOhSXvX7XG6AENl49koYUU++6C9KijTCrdmmk+jE
8h1IfHbfgsi8gHtxryQhYMv4uI1V+we50uhZRkYfOfs9FFVgmaYNjE4oBx4F6FjnikzI1QhK/hjq
2FKD4CwRI1AtT66il/1XhFBnfRjsiNaMaLzP8JTZO1TBx60f31qaiQm5mx5QjuvMjKc47YcVICoa
jZlfZR/Ws5ny4j4tTLDXoCCE3Eibsu4Ijh8o67y6db5YrhQsAzzqh3Rd1Ibw4MZ3RJTFhhRRvEeI
5BbpJwqt9vWWti0EPjzxAfoZWorxkaiSIAUMY6ixHe9bXGTfQaAPcK3Au+r5TOAZviyfh263lnjz
coTcNeDZwH7A6KO8NipG6h5vKvBLTT0KTLXHb0Zy9bgVCpWggO6IW4Xu7eihjSK5Uow4F9RSoj1z
gw78jtKt+EaRYr1GIPHDo55WpIMznyxxrXp61zHuhka6aYkrAT/ip6AL4kBa76P7Os/wLEDKun44
IeGLw1YPxXTYIgQ9G9xR9jy7bb/2jHvxrGDP4ZuVazc+0TUrn4chXtXdyMMUNVIV0ftuZvJIum5f
KoI5DddMLJIcFNkJmro4j1HoMKDBct6Lrwn5lMK7aM3jQwLG/YZ3qQXEO5AjkFmr7vxK05+oOHGH
soyCU4bX9T59smV4AMlaVEaaYj/FQOTWhncdj98WlGJIJSSUThAWd4vPs5GvYRx1OVyCvATBVUbY
rsd8i75MLYYi8AJHaiWHMfzEg0PQtTBc/BD42lUshzh6hSk6wlzBAIMdwl2RvLq1jD5FR+RkBDUQ
BDKuHf/0nrbLKlknMOsBtNmpM9n+xrNhG5vRef++hmRo5tAltwC5+hkuOv+h1kWf8VtxUl8Kuc7i
3GuV/KQ+iw/IxkCjlG0o9AGBaf6qaFiQEpnFJ6i/O/aKqRHpej+ukRtf1qktulqW447eeCtpOAJh
mMfjCK4eQqLqRoJqpMj/RuBdxsvq5hVmjcT+WCdsNJfeoob4OcPECe9Rrmj/YlopHF7ZLhnrEFJI
+lmp3fu2cTk0rR/Uu3GeoUY2JVR0uOtRBEQVsvlx31jUPyO9O8P6GoT5nnSdvMxk789pPyUTcL1x
B2KepH+98eK1z2boSmnrWiTfkhygJXQOgjkSy+B1DTlmJrfVdRTsfBb15KXvA95wjneruGY4si9S
BgpiFC4zetIedx/ga2w/wF+vyMO4BXlAw/LnAXilq92yyqeyK8xrgrb/M0i8zcMdosbzc4dMlQX/
F6vjKKbue45CyFSbb6E1cjIkaHBM+FhEORe17cDlIZmDw6WOcW77a7R3g60R5vammbwdnpBTSnbM
mWiX6euyc/cwDjlBN96J8avCwI7PvLdZ39Ys128hLzASJM3nCGL/MN2VGLYBWppFMUIiiRVZFXb0
ELVcRAwxabbyBkFvfMa1R7RBeHVNf4lg9RUpOP1EcxQmcbrsX+Yl9PcTMqVNAsu9ofu43eWQTQge
J5wD0L4a0ypOIc8A+CKyXWpVLSMv/AtHiACDQ4iOn7my8e+UzKxv+iHZENsyZfx9QA0I7TOAi6hg
PRZng/Vy0Rm3N3huxQ862/KaID8KWV2TpWEK2ZqT02SQaASH5BgD23zephjTHIZ8GbEIQ/remhE7
7GaxIRXrYvuzRU8M11Iaeo5tiiZrUGxdDrvrgG7DnPiLI4s26w4it2kzPn4Yq/X9KGGJT14ACcVr
paYqh/43NSriBZDjbJ3tyxIv8ZMZ7HAc5OYfCCPxN6pXess9zQ7LjD+1wL1vAQsjG3IYFliIYwyG
N5gp4C1Jlaw2R/LtkGwRL+9g/fivUIrUEZUzAbYa5vWqk767L7K5+EJszmEzxPZhdpadh07A7xzh
QaNfAb3rzzDGFGpSGP+/sZbawzYb9sQxgwQeaosLQi7n2ElKHpPBcgg541o2EtvJV0tQ3BO8mgfd
ZqVHbr6P5d+2Q+13G1zZTnddGZu+aUfsx2cU6aOoe8fJZXStfOXUuB+JGjqM08gxfKbqOqYTANTt
bM5A+NQdX9MceSXUuUi8+AlvNInkSwDfADuTL/wPJjzs32OTwRlBtHXQZ8iV4X3ZyUrueziAuBep
nNuLS2zaHhwbkj8JluGpJWkLlnflmIuiAGe/dF0J1QEgC31x0DBRSUF1q4yIN3XsI9ieTK4IxHdD
Ur7LvZ2yQ77ZYjkYPgBy26S0jeTJri4tZsL0jbRgypFVRTWB5EUczmrs9vENowJ8tUXS3WLUdawK
ArvcccKRdgXyZ+lp3KV6ykoUOaGlGN+CgACG8uDRAprPPx/csTUoqh+hc5bdj21fYiwUnX2aW3AR
mk5u3T0C/pFqkqDW7Us+ocwCPmx8hbkkmb/YeE+hOpcQ0rDEFzSR0U6bAttkVBuTx1UPS3cHU46o
1nzCfiGeWl+I4U5gBNJLbxVseTyKa5YV+zvc9s48DIicceiHGGQD/7N7m6MB68pZ/gCmHyI1QL0O
RAnqdH4sANNjvEKwWBdApRNbR6ieG79Hi6+C7/UvvQkn63xatx8Zz7BptUsvn8y0Mt8I+FtjDeF7
OpRwJdSLxae+pEHJKybHFA9oYfJHu3r9TIcwYJoCUXAsNmmOrI3Qr5Qr0oS7RSoLNf2YHvGDeWlx
6ONMnm2JfRgpY0JeYJxB+F3wtyZkUtP2EnDYbHdrnttHt2zgG8cFU5SOOislMltQFmQ1tLmIQV7Y
6SnhaXzvVdQnV7B1k78k+QCJq9RkeopWJWDubFgqcPoH9BqLfkTGMsPacOrEUd9cadvvH60W7lWv
ACkru2fuppndzWGWXctqxAKW+Dgz8J0VncftAuU6/oLET/81QjoMCn2WwHZIF/php3b/nGwxttOT
nz3SsZn4DBH7kN45MWj2dfQEw4uy3Yuqx2NBdj6Vi6z1GmGISGGRYRsJUn98ww06okygJbQlZXJ4
pmWunuFC9OEVJMGov6Hs0QaoGaKTme7FX0OQ3D5Jlmz9E1r5cjtZ1DNNYsZc1mQDx1/pdAIQ/2nj
ZtWSlx4qPTCcF2wDAuQSmXB+hFmeNJKN7wW1mIwBYeuAO06+A+1DXhaJpNXHDToZFPw4uR2a2D2D
HAHPdMS2LDfewh9C6O7EJtg1iV+jHNI6CgABoe/Ghzi9CQwP4rUEGPeezF36JcVPmzSiiPvfZYxL
OevUz8jk26nk6BYplClcse+voTT+K0LKQ34cWK7JATsuUtEbDsPuKyt1+bsLeywuyk2QkUAnaqTJ
R+FFnc0TvQ9Mo7ShpQvfVpXyn4NXycdSbiYCDKbKHz3IprVOlllquPld+buHfcGwxcN/gYSKzG4d
AafG1hVp2EQ9l49I2CBaRsFlYMBOEeb9LHjJniFhAgOJu3J43aQm84NoCTKRa+BIfgTkHbdHmfb7
XU83/4vgXP2TTAuSAZuIse9MLP58z3npv8UzTV/DEiHtP+lhaM+f5VkBtxDS0hF6dh4QX1GU38Ci
IYTZypIilRSz9Rvije2Ve4yYukxma4vGYqNGyHqDmdw4GX/u1N0G9UCuHSPNnC6dqOM0ycRh31to
36KLDKINPv3ZKxT4dTL2LQ4THK3rHaJMU36Bd+6fVxHZ6fR/Vr8rq/SGLXwQydQgZrb9/UyYYd4O
FOgXYVV5ornlt+A7zLDhCNLphBD8buP/g/Of/hsU/seZcv9O9WJAEsBURnNUUeRzeN4/UqmTo5vp
MaSlis1LGOJ7iYXLiv2/fzbl/8ug/g+gLbxIUsIIxe+epum/sNwEYdQorBxuPEJZJHrB3AlMhHqA
lzunT//5C/0PrCtLkbwHXo+Zexjh989fCHzWPCKKm1Z7j46NtG8YkPX8nz/if7hnrMAIFAwvwfch
5b+Q0FkyR94KfEQyP8/Fm9oPEPH/80f8OwVdYqwISf7rRyrKNP4XMln0E1iYfsFYBeaaJUoqzOMg
wGT3Pvlf8OAS9+Of+fGSZCnFac4woDD7DGP84wugliLBKIgJLMncVhyynhsIWoRz7n/J8m5AVPw/
fzP6z8NIPmFk3LI4ZmBEQJHnnxGPf/zAad6FBmebVmZEEA/iIaF3Sp8Gds+H+647bLB78/8Fvv73
J/aJPYNhi7OS5uRf2fW4g6nJwMZV0/YST/a8qfWY2MN//mb//uYxklO026Csizz919diRoBp0EhQ
VxRhNPt/STuv5biRZWs/ESLgzW2jDb2TRFK6QWhk4L3H0/8fuP8z6q7GaYT2uZgYKTjDRLmsrMyV
a7029n80z/7XQ6TMi36yVCwQO47OApDI9IIKM1eTP7WGyjQ3et26pSJDkvcWGaZbjQFNoTp430La
aN13tX6teRiTW7wOIwvhlUsO42y/0GVANwbOQkXTW52VpY+XT8lTYN3ORPJKMx7zoNi2cvMyRmbt
9pLyBEvfllLCCoPNBzZeGDmLJyumIiObTFr31KhJb1wCgwtJ8sh5qMq3oicaqPX+uZbyuxEukrY3
HyjIkaM0KnCOevM02Jpba/FdVsL+5vv3hT+8XJ6JpfXgqzQkI2Umg/6B06+qalpTVTp4Nl7zT17o
tzIxmBHp0Djm97YJI9hgb6Ss/eKoyaNkzDUC7R9VV1aaGBYXxJF5sCN2BmepsCCWSrXOH8DMlimQ
S0PaOk6y6Ut/S6bjKiYFA/rnx+WRn7nzeQ8cmZw/6aiVQa1GCvgZJitvXxhkPKCC6Cm2tVV/lQcr
Z/fsWAnGhLUfDB+Ec4+xDnQMFzaFTEjKVrzSmYPACCfLMuBz0lQW83REACLhLMs0ayOPxo6iwaGI
AdkSC16euDO3juKfZdGhhoNwIIYVTrBvSU0jNZpH1G4/jZn827QNciNp/WWarPz1srHzMTm6zKWL
Zzd1k+vwdExFqpVSY1jeRgrlg0Kw5GvdK7t45cI933+YcTR4vBB1o2tnHvPRZsgbX+2ayfE2lvLa
RPuUWnkGQgB0cvtuFYZ7eVDnW49AQqGJZm7ZoXtHGFQvdUHjlD7pNKxCo9Jed14HxUT6HDvTrsum
FXsLK8blCGsfrod/i6crDG1SfYrq0UD+T2cqD8nQvGRjstEzHwHnS471zBJXI3uCQTlMIvqQp/Mo
zVWqLDKtTVBbz/yX+ZXfVVTgIg3OqkZe2YnzqTnxqFzBqmbNAQb9lLSonVqTq6FqQeJxhFu31j8p
xu+ePpBMpvpn7dLuPev63eXxnW3H2aJusUUcujcN8Yi1ZZrGPrRqmzzSXWNmfjJ+eWP8twcZRjad
gMbUOMr0qgnjIs00qk5mUmQeHobiq1F5vMlXrsCFlcKGzVrpRDGyLvh9ClmFrfsWQZl0Z/OI16sb
K3kb29fLEzbTRotrxECoEAHvgSvZEKLmrtFGW0lU4sxaUu6gsmmgsiqH62TQolsITX7D7NKA4SXX
VHQQZYy0W1VUb3YqDekru/Ps3NmE0ia5UtjlOA7m7KWPTnlfl4kzWIqxiVS9BzhAvd1Ode2zpnfJ
NY9fEhF6m61EPOcTrekyfb0z7zbPFLEXV2/J5lDpoOjeOJu4+qHK096L7zzz8+WZPh+cpmsmW4aG
QJCEYg+lPxrlVDUA+XImuys62oOM2xS8RRG6hfP7srGlQbE3ddnULR27wu5Jta4PFYdkQJwUT/Ru
XtPyCO6vv+tU6eqyqTPXzCNoJmyUGZhJH+087qNFi30t6iY/g2YjgRzce63Lcsub3QWRvMuaHxQF
L9s7P+KawY1F1zQ81XjoeehH9gIl1gotCuCyhU8Wzl64iKga5jeDBCP2ZVPn/gtTjmPIcD6aBsHI
qamwNn3dqGM6hTo7vlbI/23CDqaQYTTzAB6W0LzxrbG7pTL+alEYX3Ez83Y/dZ+wKNofHcqWqp/t
mKEbY0AKrUW47VAloVWtvLk8wPN3EpHlsQlhMgvFbuHjAqGehkp2lc/sF8aYt9cVoC+3HKm9QsPw
M5a60u2z5FFr5fJv7775CxwavHmvcfmpwhekiecFescXKKSJ3bRT7nJIYvRsfE+scuU+WjgVNMgZ
GsT2eG5VbFEFJQwX80SUBx3HVpFuZOc+Tbll6/+jndnnHm3RSuroU1SwQ9Vr2yv3HlVt+J3cMlm5
JJZ2iKNAEgIxKm5TFq7z0ktiv1WoxJY5dJOF/yOypJWxLBw3mu245hRegwr+8XQsfRCDc0t4FVWA
0Ta11rmGOtQQK5cru/28d9lmYY4sCTthoK3VDnJmrdXpugmfJjZe8KuB9lExUhfaZdr4vtdgT01p
zfSCD8O0wQVAcoo/CIOMWnpwgdXw3lQ+h/4j5T9dvirrp149yBTX9PAu727k4VDQp1a9BNUdxf7W
2RvxZsq/rxzJ5Qn/8y3CNOhRE3rhvHn4ljE/+M1DLn/zoCjQjDuaEE3jEA6fEu/WizqKpDs4g8Zx
5Upc2FZEBKYKysxkc4lXooJCQG5WTEdRyQoZ34ILCwzF5YEuHEZT0bkxINwg2yC+8VtAovRDk8Ol
/+W3mht78Lu/aJzblWbw96Zm2g4NN4O0Bs/K0z1c+n2pF7FmbigSvXXh+FzUxi14rx9eXLQrts6X
j8hw1l3XdYPUk5jrlHq1LKH0YBdr0qEs7R/wlNFp7Hz929nDDA8hVSYPqQArOx0SVJlTMSIHsrGa
7i4YUirQIJLzccfrcyUx8nGDn95Ds2uBTESmTG39p/P/yJ05Otz1RReQZ4h6y34uyPpf+6om9W9J
U5TRXouooezIjttvutYMEQW/idtKCmO408jChdc0apqvCY3Z1j0Eof0v+Oad6Y7WA/DwFsU5yLdS
gyC3mSgo7KmmJb9Hj9amrTmFxqtKo+QTtHfODVtmaIhD++5zEVS0sQyaCW2wXmTJQdeiAWBKEFZf
LHPyP9dhE32lmNFcR9nQ/oIOsrmmZ2GIVhzkue/4SGzC5kJoxy0tnFejSEYkHQCGpOU/oRO5kf2z
DGt3Kh+i6NpSVzz+eRQ5vxRt0ouqNcvECCEJAawGZqJhLezpStM8uN3xj213r3OTaZP317ezDnWF
SsLRhvIBmpHTbQb7H/X42rF5L0Ih2O4Mrd9bE3372Yqhc5fDb9ccauuWRcPYrJZ8fGWqRtXVRhQ7
myz/qum3kbmySku/n1cvaTQOANGcEBAXDr2Gfk4T0zjl/zTUuKfeev3rIwkbyx8TwlxJkdTR4IAJ
mR4bapNQ5luu1W4bkPOXLS0MBggVeThtvpC1mSb9eLImEOsQceU2PqambgtLirZm4tw7Uw84MiHs
6mbq+p6WLZtOSynZpjG6ClEu91cTjfq7OpeHz5eH9FECEJwM2R2FeJsNYBliKJNnQGRbO3M2ANQ2
plbcFHG8IScHvwTYEbh4QLB8hs7gBRp21w7oAsmz25wmaIv+AkWNni9/z/k5Mynt0LJt0RLjWIaQ
RHOqKUpCS4JnMNNfdN2f2aPp/K6voil4tydl5VFzvqKMm3YKygeWAeZBWFEf+kRJbWWJ8m/o3UW1
9bufmmnFkZ9fTTM1DE9Psglznlt4qVGPgMQWaNhG776HuQzU3NpLWr6ykuczhxUTJD6pGJurSThp
cUGn8BAGvlvUyo+myA4eHbaDZNEJVPUZbXn24fJSLQ1L4yokVSLLczghnIY2GztJoYHUyj9nBf2z
Ifop5pqDOj8QDvUIuNAtYLyaflbdsYPYr3yH+ofVwQXeZuEhUwrIGPz4xTJ6ZSUEO396zuZsHJUJ
8cvZqzrxEHOxS+hVAttDWecd0CXKS5y/drjScJOmkSgbMzC2l+fyfPFOzQoPCnBXcGsAvXCjdrgB
iranRe/Ghu5hGJo9DmEl4XO+dHh8TVU0El0851XBHKQFGU2K6ByBdL2pS5kGtrG/LVRpJX28YIer
kvgPfiLq0JqwRdA0q0ulongV2fBJ0tHTyndx8n557s4Dgfk+/mNEuMJoBhvHhODVHaAMdhUfgDN8
qLDwuBOhYOL9Dobq02WTC28mh8I6PoOdqStnkXoXFj2gwyHkURY+B726R2fFHSr5B3yUz0OMWFYm
vwHGJYFXbkM9Xrm1z7aLw5Ndhl2P86BQpZp38VFk2NJUnnRzi28vd+Wm6a0fTmYZ30sN9muFatQ2
KbPxy+Uxn63lbBMQAc80nfvWFvzL0NPoEaF35FaRWu5MA1Yg/HK483uOxWVT6hxNnVxK2CKkwxq6
IlQt5m85Gl8Q2QbQBSV0R38PXwaErYCpp1cvgU0mfm2TAdjzHV1et0EyT7Wbgm0bDmYa7YtYvpba
h8r7ZVnXRr9yXahn98X8YbYOTRqEPPxZmISpGvu41GfW0ozeVBJgERGZk9Vge0GbpffxiCaQC84U
uHsomW1zleeq8RQkKkISYdV6V2lo+8FNhRMaN8SRqGPEpfo8c552KBiMBV3g0iDd2lCX6a4SA3JG
rKcnXi/TUntv4e3195Qho3bFA535WUfW8Ac812RqWGeVxsRTYdyXqwha7VS74wE1bQvI6NEY7OQr
JfTNq8trvGiPRDsHlywfZZHTJY6rCTpPE+CTEyQ3avPVDyFgx+/pK4H7wralpE5lghCXAyM+d8OE
pgbYiRjXWD5wMn/A/3LwJXvl9l0azpxE5zZUOSCWcCJZ7yngNkJfLfqmGD9h9Da1n0Ww4uqWrRhI
UVL2mxHEp5MWhrIStKEaub583Uw/J5gQ/OEp7H5eXpulOUPz0qLyR8yC8z41A28w16DnIIPHLXGQ
QiOF9EeHX9lBSGQlOBLEdua6GElBgk9uIp47Z2c9Ij+fW2EcuWrQy68wRzgwZKOe8TyMMjDNEZQo
fIGSKv9ToyexnzX5vqCKON2lIHmtJ1qoi9TtJiKfAxU+0PMW0pg/a+gQPk+Bn/ywrNq4giYBIOvY
2dZXPcqV738/X2Q5ZFwyIkmWKTwOy5bz2Muo57T6uPUC4OxOfuV4f40bYqaOzQhHJlM9VMMszAB4
o53/ym9k14hjGjFfL49naZuZOqlvk2o7Fdn5+jlyv45ewrilS4wntaj+Z4Ouvyl2XL7w0NV+TGaA
A7xsceFCww4hFzkc9rYs+NXaiTQWcohcXiP0I8lo3rB4/wxZ3dDvIGdIbvblSqi3MMr/PHp5/PD2
+bjjj0YpeQj78OQHetnDRYhYRso7YLTTK69PV+KgNVNCiGJP5EjKmCRFnL8iIboBbQvG+D3QV5z4
wsE9GZIwjdDBNoaWYQfg6tav652FbEo7/TUtKVlvmE8Jyh1HJf4Q9occypVegbpm5uxtq1QPHs3n
0I/tL28KnW0mRAG6w7PTBFUIZ5olmNG6Ko+idu7Fi956syKA/HTZwMJ0zTUmm8CUPBv1mNN9XnhF
jIIjciYQOfwOm3SfQ8QBYnflClrY3HOpF2YnvBuvWuHcyhBYBpIJoBRShTsSa9QkIBzLflLiok1o
XDlK57EpcLi5bKCgF/oRGZ+OqoI4Lx4zlGqg7Y3gt1ACCMqu5QwnubdUSOPQLnOqXZD9/ebDrk7C
kwhChw711C5ivZknFbRY0FTvarGxzWto6iEZv7xoSxcG4E+FHAx5C4XUxakdsx4cAzkllHgSoq4i
IOH57NhfdPjfIAOgNtCEu9K70fxDl79CBDDYn5CMDbrvRXGrz9D93dA+krm9/FkLm5VknQwSh+gY
rIxw9OiCL42QHjWO+IGOS/rk65WFXdpG7CKWlIZBSCMEJ+JM5VAmORZsrv2Rdq36saGkDStIvQaC
WDoYNpf/fDfP17IQzfiWafrwEECf4xdXNBlv/di4hsp0ZUTLZuaEz/y0MMTYbPL1WrNxjK6fT65J
HdeI0ejUHi+vzJIV/BSXC8hh3i3CYJAucwBOAHvv6ztj5uiaYngiVoaysPxUVYibFepY8H4Lm7+M
ywItJd6fVtteGXQEsn4rEfPCOBiCyZudTJKJMznd9+3kt2iDMI7J615hWtnXQJbkxPrb3ABA1xkt
wfrbFuV3cSRDk7XIVgBub5yt0t5MDbUCe1w5Lgs34okVYTOPUGdPXYSVDqWxOUPQwlk6SsD/5JXH
5NK0QYwMvoUSFEBOYfmhLVZGuwgTWu8QaqONR4dKxGvCw+VddpaFmKeNg88BJXI6i2A0tIn0pkEN
yNMr+iUhgaASfjM60A0bTGRRNtu2/f3f2ASgCtCaLI7ocRuv8kbfwiaEsLuwIyK+LpTnCvVkhECg
TbtsbcH/wGs/Z1qo5c8FytP9R+YblSQNvkKERG9l3tlpZ23NlosTUKzVrVz+S8tGvo8EB7KkFnoC
p9ZKz6Ytw6ATyp/sG9kgIWwbOxQpL49paRvOCRzo1ZU5QSWMqTXgf3AkGAlQcUe3cbiJ0mLTw/UA
4eZKFLA4oCNT86cchZuhTietY2JKq5zPCT3nyJsY07itECX7dnlUS86IOii+jmCDFRNGFXZ5yKAx
BVsgCiXWIyRVK5thzYQwmtEIOr/wMFEVg/My+eh2xqPvv1weyPLy/BnIvCWP5iwYQalPDlbsXtpM
vAl0qmAvGlJIl+0sbm3CWfJaODxgVad2YPGRp2xWcglL/dMMiunQ1ZvUABrX+F6T7LX83ZKzmMPn
/2/PEh6Mow07ju/lHNyC1si6ClCp6nxr46slcocwSYf+Icjj/eVRLlqdtTfIbZPoEUOUPvGN2g/L
xEX+8obaYpH8UhVUWPSnVFNcZIIumzsHOeESKQv8a2/eQ0erp/aZBTMZ9uDLdUfIsyTo2RQdYbnx
U288pmTYEVV0ot2KXZXfK7wbTuwK219XoHZBXyKhXDodoFTRy+dRg9ft0DBaoB15PboQI+3b+hoW
7svGF3fS0ZiFc4GcFFz3KbapmrBz4ASUB+lpTPx7xejpDUz/Prg5GatwQvQBps8gn8eq3vkKtKg1
3Iu0I18e1eI5PBrVvLOOVhKeer+t5p0zOnAOG823vm5pt/FR8AvXpCg+gIRny0dmnU4eImowoqfG
kibxu1onhd8YkM8GLVRdJaKuc4439D5HV3m70aEwgx1Dk69luK+i755pup3/3uUr/mfeKWefYjv6
DDAA8yg+EDsVjFdboEQ7hPWv1IZqoaVPPLH9lbthcX6P7Ai7BuE3wkb0rFBNh49wUl2pgcNk+gYn
5IqnW/Tb4NAp/xDcgZ04nVy/JOUB+xb7UxqdjZZDNgZF+IqRpWkjAgILDkR1AcekybOgO4r1LVRG
tl/cGYl31zb269/vSgIfh9IPIAZb7KOzik4KgGAkbhyZ2WdTHpPrCtbHO7TCtFcjjd8um1t6WCPc
Bm8hWwGYu/gqCrqZeDAcIUKFZLlrrsnD5t1Xk5BvvGklaDrRy+u3tbe/bHe+fMRNyFtsjr1YMxoT
T5csRxQDLW2Zy0kK7+Bf0g9xPcobOTfqJ7u5CZLXoc1hSV1FxM2/+NQw4FCFJIJKTpO4TzBcOhOq
uxriED40t1CYNdadFAzvUq1B0kJJA1Vb+w3K7+mt6Ytx20Sj7tZx+OJr2rde8V81u4ofJHOcDnEH
7YZPh8zKW+V8N/N9zAwt0VynsviATCS5RjoVLpNS+9wUb332fnnqz2/M098v+L0srdFGCBQe2coh
ll4tFUKz5yQ9GPa28Nu/PjWnxoQgRI8yHY41BuMlW9kPIP+EtgnqoMtDOm88cNjAeDNeQuh06SIa
Qa2bjsoiiQNg7BvdQnf4m6Z9kTKkyZGsV7+U/W2Nfpx3r8ZrtXxlYb3mIhPwPITB5nrM6VbOrC5P
Sq0xNqryFa3IxJu5beE3/W0ZLiinqoZW0+h3Tv/Fi+u95yD8u3Jf6uenaT5H4BbmHg8K/cKmlmDN
tYeOTU1/+g5imBgyrTK8aXQAPTQESI8tVLtdxDE2XQSm3CzfD+puaqED3/b6k1q4dXBVEvKOHvT2
PUIbh4424eFTD6GHPDdAx25pBPve1t0RXdA8+qRXyCHCk2xXm6z+TnPRNpbum+Jbqv+qq0+O/ag7
6KnLBx8oBRWOJP3UWjdZtpbtXIjHTocu7OYwtLwpSxg6ze3Qu8GoTS4SUZxAp6V1C9x0O0YvBrwv
l3fcwiE6mXFh0aNhkKSkx2w37tueKjnz+ImXOpvNv+MhvhKrrCywJsTWEDjHdu1jLofrs6HJX05u
ULzcNB36qUgajT9leCAvD/H8wjuZWRHnEBZNB6NdZ0BtgSw50vYqOMwQ0ZLLZlT13CPPlwAvFNI/
c9PH6fnxRpQXES6YOZEGF75JejQ/Zckvx7hR2mfLkjaQaE8xXFtvfRVDIrNXtZ/k7zc9gtVq2m8k
EpOFdt8PhxoaNUkqVqLfjytXuDJOPnB2AEeBIiLBugG3KBMBq05j30QQrWZ6ijnOPMwu7S905zcz
w6zlP03ht7wAD5xuGnQTssFxkZ2GSOcZeB09F482nIyV9aDW5vfL83gOeoNBgIeGAVxYs0g/Ck6A
bIU8jjXz6E/qVrJcJ/4SBtdl4KpgjCJ4w3TrxSZFTinPKd/Il7fDT7hCVmZrcdccfYVwHlW0JKzY
4ytkOgl072cJ1jODu3plsIub5siMcP5kG66ixOuNTV852ks2KfKM9jFuB2Oq6ICCobXNJ4Iob5bh
hXZy16LguUGQu4fqJLRXHPBCeM/cmwpNjgCb6ZIS5152pgKOS1Q8y2eUhILqWtORWQ3TjeVsW+fd
yr/KrD8vY/75bgzwJDtf+wrc0OfLE/Ph6s8269GXCPNPv4umaTVfUncTnGtXLZDeLJ7JzG8ciPmh
IVaggJPUR7l+keW9Pz0M4xdd8rZoOrZkrSMku9X2pqLcUdvoxjduBFXagAp1mrxD9MVbszhc/uaF
GHSevbnj1zTgDBXx53BF9ZbTjwbA4HdPRZvnq6QFm6rWDwN4Ea+b3AYcCSh4pVlxPou7lSWbyTHg
khAvTgiqzLwLJwMhG8RF2qbOYQXsfsJUm6zs2PPX0DzGP5aEdfFtDzbgCksgIHin0IMS7BvIo8zW
XBnTmiXhaKgpi+bFWPI1eetxc08ZudPkSW9XYvgPRN35Xvt3TOKtBGGtbY0BXjAsva0NgYnKH5Ob
AuHtNHxupWin4ip9xZ2kB0U+qNqNH97qDlHRa+K8a8WrZU/85Vs/3lMOp7H3MXNSNyp3OTpCxdvo
PK9stMXlnjOINMJRgv04xkee3NQSD+QEH2xK3sMQQOJbWVDpWjzLB20fq/p+kCcyOdYWastvsfej
qhCWQw/rMDndFv6sFWe5vPOPPkjwG1OglwPdbMYmM6d9PhauIsOm49zVgYreeEFG57aWn/rG3Fjh
31/vlKjmvhLmA0p8YZukair1YYqjQNmCfJV073XJrkmKFUDC0hCxY1GnmMtIZxBeqY5BKltcCIMh
Ra6EYgaS57BwpCPcttBuSnv+X+/g0XsJASM3bBqPgGU6O1kZ8FKgPnOdzNkX8u+22MeK7sAYBSlu
JoLTfPARaHaUV60xt+qAknxufPL8/hoq1jsHVmXIm57NXnkMdX1vdPFKin55Vo6+RYgp2tiBd89g
9ts5KWIcEMaSzfscag54cbXereT0Bp3ANl05Agsn4GQO5p8fnQCvpIswA56ErER0nSDyHk7ZLm/+
vnBsG7RGMEBcHqVjYV8nQBCUcB5eHN1AoOw6zUo1YHkCjywI/lTpEPeUMwaSOg++9TZo13V6Ffdv
2vCc5jegFnX1rs/XttAcZwse72RcwqEBq+QHaKISClpflOnNk7xDIt9I2VOFJkgDqgys31p2a3HJ
tBmGZdJTTt3odMmMhke0OTJS3eRcePpVCiN3njkrb+h5ws6GdmRGmNAKSZzRms0gROUW/SFARyqD
3O0lp9cN4uUVVzxH9ZfMCTNJ0K/Ch8ctFedPSrqXonsA4qH/C5UkEh+wNHMzunn2U9ERhe5XIo7L
UwoB4emUJlGaKE2C29XqAAZL+RFm7vsusf+bw/bvlFqycmoGPTpSbgljLIyXunmMzPfJe7k8j7Of
+N+nke6qUxN5KAdyO7Bq8SRt5B76bWnFwtpcCc+zOG9kOCmw0AbBQRt46w7+zSyHcHkg8y4WBwLG
BhwIjYEzBv10IH5Jy70tsyR1pcHOiiqUfa+UDTiYW8lcw2gsRcnEAHN5lJyNBsmWYA3VBKOOWBl0
b7rxtxGoV1lzVeaDa0bwpjuP8gRh1UBMYiU0eh5kqz7YwyenRVXtp6M/yNrP3PopaahQPjlNtq3z
fKv3t5L13TYrN27UlZhuyd2dfPAc9B357VlPK0FGlLsrVutHNRpJyOTND82h55QfxIDy0/AV2uzs
Nhin0JV6+dEO2mTlOxZW6eQzhFUi0cUrE+bFTVCSiFDNRuaN0XbXMUxfcLGgZOs30VoH/OwKhK1x
YlTwTH6q2uhPYjSddhmJrD4bN1WY7YCJui0UfbL2xbZWWd/mw3lmlRDxI6emwt1zOuN6PmiZObAh
jb7a1DdRAkunBLB7az8k1mM2Vr91M32pTOn68kFYymXi5v81bAvOye+0JGGW57fk57b/qqi/P9gb
7c95dd1EwHwmOPxuS0TFWmPlDviA+p8PmrBwzsXIZzkEq80VD/0VY9MMRboLbKfcolkj3ykeHBUd
xFabJOt7V3eiT0GSwinbT4GLfodKJAeAS7HW/NuC92Ey/nyQsPaB2tYkNpkMk7b9tPvag3PqshUX
t4C+s0+siGttmmXnjViJuOs69DvC8ZXuca69rWZ/r+CEDbINuVMrh9pYdqcYMu8MxcPxUxE1WxiE
8+ZddcigJptpel/ZD8sbca6sz23TjpiHq7OsSIuRNcnbL8N4m2jXWrLv6DsaUJgaAYXfproLc95l
s0tpOebkj1n1dP/HE41GDsrVm94hyTjLRwY87sJdAw6sqrc2rLW5972LIOqq6K2kSmS5wNo38I8n
0gvEyarlwuUWkZ5s7Nt67fvmhT/bqfR5ERPJ870heiLQXGUgMSum3m9n1dS46ZDRfkJmuo6/jtPK
FlHW7AkbUcr9BLEIpiMKhyuSKUrYbwJlXxToEt6ExZfO/mQY95CsB0NLSvIe6Q80oX9FwzZUns1i
leBinv5L4xe2rDmZqdJF8/IY71k7XVfJtEcjddOGX1TJjdvXUVfJanwuR75o5a5eSrrPrQ3/M/ki
1APyMWNQaCUm29oQ3NwlXrE3vXuPgljKc6n46QSwh6ykG/4Xq45Mkm3GTn3ckUd3oMT1XFmNZmym
5KuTyBsje4dMe2OVX0z7uhxq17I+Sbq0Mlhx4WkohK6HvgFCBZXgRIh/OrmnZVGywbHI15Dsuz2Y
BONOU16r7iXPVxywmLvBwAdzCPhtVYbnTIhLtApp7w7dQbdrgRC2cP+qTrtxYmOnJWs4JPEunwcz
m6EMC8b3jCjOgBM8Iy8AJXAme5Wbj3EOET/ySDWRD0xBh8mawmu/ypKVsHhhkCbthbBa0OwDuaAw
SLRby1nHJnYHOAI27LJ2S7L2HRma6AZBeGVz2ZMtmoNUCg4NAGL6h/M/2jZVmyNEDRk31/c3vQRZ
jXYr5H/KWub7I3t0fCSZUHpLqNrOFycFSWFcPjy0s7Qh7ZoVkCATYSZUArNgM1ER0mC8f/e9L3UG
Qfmbah2oqYzqJ6QnbfNwebxneQ7xO+YJORpwEw+O3Hp8hxl5G1v19gk6X+kTflIv7uGW8LI7K3RT
ZYdMzsYO7xxpJbtxdmSEiRB8cz2BmB9VPkBHJN3tbX8DVhqdBiRHMznewbi+q1Rj5ZwubOeT2Rcc
tIeqlBHBskoqL9hFxU0FgUcS7KXuShq+Xp7hRVPcjRST6e06Y/ipPadVS4eTA2E6Ga1Doe6SKtyq
3dbzVhzCvGfO9hRNWGDbgMKa4ua149zS/YoixuA8Tg3o1LdpLZWybAK4LcyKAA/EV2ok611Wzvjx
AK3fD6ne34n/fnnGzoLajz0Jkvh/jAjRRFAFyBOavFrkmlY2CkNyvZM0v31POyfZmXakX/nxJH/K
hiTaJ0XR3zUApDq6GqTwOkYtdS3/ID6cxQ8S3HoZoP0W6jKjVreW7FYBEAV7a3i3FkqKwbMTXpfw
wrfOFuWp0HArZe0DxATIfz7A4pqkWgeAX0gOqE2sT1bKB1gRYpmKm0o7DQ09+R7tzByNAlSYnIra
OQX7H7qxEt2d3aWidWE9pFEfDURfaUOSD0HzMEG6qob/gIjv+zfZ3ifVvq5WRry8z/4MWJhxVOnK
LqsYsOZ9S+KXsbhP9d+Xt9niwXT+mBCyqnkpT0hLYYIqrFz9ANuW2o/dBJhhDTe+Npj550c+Vk9R
Pkhy5k+Lxoe8/SY58l5d7T5adKRH4xE8uRNrWgzhPlYaXp6ooOqHHt1VnkKwZVvOitueQ8ZzX/Nn
9gS3nTtZbBjz7A3TE1IGuvNgmndDdggBlDQ3lHEuL9bSFNKKS7sTPHozI+/pFJpamaDX68RuUTyH
/Xc/ogqxljdZsfFxDI6WCWlEJe07bCC/TUUaEWy0Asl4Xx7JUoRxNBIxMFWp4/VmiZU00T6rvbZr
m63c9fFG0VbO0NKGIKEIwkdHhJeOqdM5AwChI0ZPTQ+MgV/tU+oT43uL+mhr3Pbe4fKwFifvyJhw
mpTEMIdOwVjv9TvTf45oBK66fy4bWZy7IyPzRxytkIcjIjjDiMXto3b3qblHFRtJwzWPtzgaisvw
WhhzI5+w3ewm81Ei5yYtwI3kP4au34zoPRvKrirVnR18SiiXKuixTpnbVttRewyG79Ua4ejicP98
xQdJxNFwAVF1oVTwFVlEZ8v3wbjRUOZe41lcsgJTMmE9lAs8YIRt4jhcpWYMFB/aHz3eOvaDNGzt
tSzq0owS5c6vb+r2hiPMqAmNW41IYeLWPgpMztcauGgfrUArPlKxoleC/Qf2AR4Ns5rA6QYZ4R+Q
ndmKIlM/bJNylrFIcvsqhsoN7Uv06iiHTEm182O7vbftqdjJUT/m94Np1dBZ2Yld/uoluvWAwOW+
o7pTFCD36yfqL7lO0BQDYAscLjcyudxDkZ+j9G6nTXPXddogH5LUGAgQKr3Qt7qW+WvE1ovTCEEi
zYIz4FNsTC8DRKzHGjy2VDoPfai6Cq3bjR/v/v6gkUD614wQHyc1QkqNyTyOntZttB4hRSvfwLzx
GLXJ1f/NlrAz9JiUu9Rhq8u+2sltFt8nxUO7BmRdDGKInOCHIjmmnaVofSTmao0ldE0j+tVCh1HK
7QZJTR7OOsK31RO0jNscJr1qDfS5dMAgS5upyC12v8hZkWSqIrUha1Yq6jbzdqkCRAYKtb8lz5zD
NPIsDJLmRR5JwpVcFAqU+BYjLCu/3ReR9TspDH3lgbwUCsMKbpNSwRIg+tMT5rV6IIFF572Y17ch
IF0/C1burcX5Qu1h5gyDfUHMYZpd0JbTRL8iksjxdhi+VUq1MQca+odyrQtzaTgIdQHyoKOPfI0w
Z8gw5eU4cqPEiIjZ+XOXPF3e3YsGZrZoHbopeB2EyN12OkNKEgZjzKDf9jpqfvw3Bqifo1KI/xZb
IB0/GnxHpwUSXsGfZLoQOgvW9CPOKkrz1kKUgEQ/aw+5vbDqeaWmZRWh/TbU3kEJd45KMiDdIoaq
Ga9+NIv43M2auFC8/Tej+2NYCCu6wqc9NqHl0iqz7/SlubqvroBOlrbb8diEO0OpE5S/A8bmq1/h
6dlqw06yjf1orERIsx8T7ybQ5pQRoTPmjS7sBEollh1NAFcqS/EQzvoxVOQ7+reqi56cwTehnk7u
ZFgDLs/g4vAAMEGNB6GUI3Yzp6ajN16H2bGDIUwptW0cWUjVa6+Z9POyqeVtwt1OJ6pJh51Yl4US
Pc3MuRerKzTX9O6s/HE0ocW7VrVfeXllGM+S+tnqVi6Q+YyeTezMLEHaFTJqEZenQz5LIMcITYQ/
VdA52c8SfK8dH/R+f3mEi6cZKTFcBclB0Cqn3i/Xu8AqVUyVDa+sWqmuPD9aq5uuGRGe23D6ZFzy
GIHN7bX35M8WTNCXx7E4Zfg9qDbn+FKUEZNGy0HyEa80Su2v0g+vCwhzwUZf2f23slrrZF56iECR
+K81YUCazFu7zzlhKI8TSMvtjsznBtk3WEHevM55UIy3y+NbTGvS5AVQHBgMXSXzBByFzkg0Smko
YRINp+d+Sl1UA7+gEvyayUjk0V9iZCjHZgWSO9q75oxbtdW3rV3sLCTSL3/L8lz/+RQhlvK6aEyS
EhfmGL1bSkRRD4jYtkazS4YVUwsTDXCEVr0ZrMBLWdieNdLl6Nayc9Bm2hY1kuHbwLgyrXTr298Q
QL48sDVrwrKGrd10yKVy7ngvm9OX0n8ffJUCBE8m58bMri6bW3BkdESaDAyyIi4hIU6si8qY1J7G
PfAgB9JvrfTTaF5QS15xmAt+GlEOmguIf2mIF5mY9KGSwiqdm+oollWfzR42i5tMv1IS9LdUXs/F
Stp2aR4VUrbq3IsEAa0wMDttQYR7eM1kehpKN8iGW3WHRv2ua+qVNsuFvQgxKolotIUgBBHZ+2TJ
rHx5buesEWgeuKM2SP2xR1J/48XWk/nXeDQCBwzOWkYQd1GME8Y2+fngxch/uhGM9q1kbxoqCz3n
7O/3xpEZUS+jqtXCaGYzHiF2VN8XtesVKn1LK/5/6YZDBsahGkb/OHAy4YSVjtE2xURj5/8j7cqW
5LaV7BcxgvvyStbae6sXufsFIckSQHAFN4D4+jnUxIyrWLzFkK/D1oMiXEkACSCRefIcXTdA3YKi
GGw7pS1ux9x9NlSbPofp6Pwgwu92Y4kGdsb9nsUugwj1yvZb8lPMLIpyWErsidmnQIjZggipjWtC
fabmJyg4cz3hom889JdHbZyu5eAW/fTE4Gy/65aItPJhsAJNSZ9D2PwN+sOxXfFEFp8WW9nvSy82
YI3/GeAs6DRYaBcdJILwBL+rwxbYmg7ML1OcC97InWHiwEbZJhLfrvvS2jCn6/nk6gAOqlADwzDR
tvUsKhw0zH+vWLg3Iv0koAMny1Wo6DSUWQhzNtRZDOoRRZy2dPKktn+qequg3+weaXQXRMfAfYy6
t77YCS+HcPtRkpXn1uKZEIK6BZCRSVd0dlX2stMVrTDNnUlBUHDoAmc3hImJ3iO5xjZygRn6fR7g
fQp1oHDi2p45bUYVGYwUk+v4tYkUddpupRwBFCncAi0b5IdLeY3eWmnfgGnwxYAI90YGUIZGAjjC
Jc6K4/XVXho9qucQSEJtGc+02QEVSegIeKWLmSchJAxAkMX3vN2FRrYXhd5fN3aBk5mGf2JtntGr
uEO7OvWQnyofewuy66IRQHU/4/BKWOVuZME3ZWPfC7arrY2dBEc/fa35HQ5p6K5DdIE/qY2xsfjK
hy2EnPiuqRw9CUiAhPLc5w1IcCGlhllQKE9mon7E1bAy0UvXN7Ca6KvFWzUEy8i5iSgjrDG6aTdn
aZBtxiEDFGgM5BEakyKFqnLUvVyf7cUD5NTk9EknO9ntu8xG6Im4cyIEFN+G/s3XW2mhvP5VQQwY
ooHGx3WbixOJPYTJgj+5c+JQECjSjDcYZS4jqDm2d5Ks4e4WJxL6q8gn4TUezcFMFrEyDSgGdNjb
OzO/DdQXw95H8vn6QBb3Bd78HsrIFiT7ZssVVk4j/GraF7R8yhzjRjDxMoZgO+77BwbJ+OvmFucN
Ch8++IEcvKxm5syOyq4A/jlxetHetn4V3fl6jS5h+pH5KQsP/H8jM3+oORKDbIARz1ObKBOQFck2
wl65P5bdDsyQqI5jt8MRzt0uR9xV8gysCINbPDfSQj9lfUwlOxhgE9aZe+jr6FZ6P4NoLST4D6bx
7kGAgoTTvD3Wh5IR5I4jxMi9s+nSD8uAulxj7wZGEtUX+8L7lJXaU2ut/LPklBMzFqCR4Kry5gXq
QaBIHJaA8Om04Y89bZHfNHV2LwYLAqq0a1deOktLiSQu8E+ABaEXcHZgIWfrGUBaIZkCikXSHzVu
B/bzuk8uBnunRianPT0/lG5NyWBkMKIoVjUIzqmxzT1MLZ/EltVeIwNW8uhZBRGEPdK//8sPmO2K
CtU9Iy/wAdQodm65D/QHJQ/uuO9auu2bZ9t8DZ1fqCZft7u0GU/HPdsnbdM5YeFgMT1eQadhH/pq
c93CUow1UXngiAQkEy+f85ltqEWdth2x3cED61hba3jjxt41Dj1okHP0kF43t+SdSA5BlHbCAiJ3
c27O0wQ0twxHpmXdWZFMeAeeDv5ZGen2uqGlmTs1NAuR29orKTArIN+vy5del69OqVfGsuT5qEhO
GGTc1Rc0e6lLciccEEGx7q8Q+WTxVP6bh/2piWmUJ37vmV0uit8vC/mG2zJATzrelElPk048iTXu
6MXFORnQzMmjLDJFSrA4Y3ZjNQNkLkBAF/JYrQU5a4Zmbq0MbvdDhpnj5MYK34b8vmm/BGwlzlla
H6SJUQNBY8oleZPiOtQ+CbFn87CKB+OjrsVB0nLlfl7yNB9wTIjp2vhv/hAlzPS0G+BoCDMObW5i
9eimsPjbdX9eyqP9FqieuNZBIDovqJodD8oeAozQHTE+e+HsbcNBm42ZjKCZlYqBg/W7Aw5kMTa7
qKdbii0V1jTJ+3DF7xdPYwgPgC0fLPMe9JjPvdKpfYniXoEjX3doU08HFWcK9Vi3Ara+gj57lFSp
QMt8GqNbJ6n0Wq/0dCjNw4fTD5htCz8SeRGUU74LYUPZ77LgtoQSHhACtDC3fVXhvZRcn/8llz01
OdsbHpGc1hS1+ahRu7T73qb7Sjob3X2/bmcJcod1/mdyZ3vDK6MxDSbCxNFTKfjOy7iW4LYMmhva
geQMrVGboPvu6GwvZbnldgpynj/uopleR6cfMQucXAgVhHKa4LYgcW4jfQ+NzPCn9n4I//vI7qHV
kmTuvu3/RQIOMn2/9UCnIu1slkNnZBmK9ThSLX6gAZSgKnJn85cu3HD/Ox821yd7KbQ+NTeba1Eh
KjNQ7Eko01/LUWwH10cfPLKLUx7O+lNF3t+zOikC4piAptr8bZd2KY/CFtSOULnajGJT1Q/aBN3O
GgXM4rDwsHNQe54UUmb7k6W66t0UdkTxMm2KQeyVRTehuA/X0giLpkBKN5FNAxM2v8/rpmB+wwWO
AtOCzt/BMTYFBAHIt/RP5d+nyZvKWWjk9ZF9nteH0zFUHdD1iBy6beeBUOZ5yB5NXyaBddd2K7t9
6eo4NTZFTSf3rpVmNWUBjJVDW+4HbpkQ23NBs9ZDG/u6D66ZmgVgWaaFW1gw5ciHYPyRG0+I1lds
LB1eYE5DhGeDGBpgldlwWtRVKw6HqHsRZ32VAG8SQ2Ipjv7VaE4szcIudNlEOqpgiXZoAnXQW0Ye
huHj+pQtHf+nw5n5NxeDa1YljHhuiq7jL61IY8vbW9ZrMYq4VY9CbK9bXJxAiB9CbQe55gumLlw2
FBJjyNYr9uBWu9o8pvkrOPf+OyszrxsBqu6VgJW6hAieRY1Pneub1LIfc0bWLvFpJWZ36ERajxcb
xoMDaXbUMmAkLB4ifw6S0G2DtjgJYj1f5HEPCrTcOLoQLcX1491QNIoS20q8sFn5hoW3Bz4BLBPg
s0Aaa76lVQ3ARz19AljX7GA7NJvaOw7gDzSDH8Mqum7hqJrKj4D+I7EGeuPZRrNbVbV6ehEU3gB2
J2MH+bpX11cHtAPcFtRfa2CZgpD5BGNi0S0zVVyB/DzfdNpqVO84WE2A+rbSD7fI0F/3l4WjY4LY
TQLloMYHi+65hbJt87FxUB9jxmdNH4pRxTxfyUmv2Zj5pJunZlAI2NAS9FnhZxYYd1aodtdHsrC/
zkYyWxuZZp5Da3hCwyt09ye5OKbOiwUuqv/GDrjrz2dMg/3XAtk7OLbdIa7MRwAiel4n6yDpaXHn
i4+cALLr+GNi+j83ZKPKKJwGz2rdAFgV981YZyC3s6KNYRQtkuhV6dnbohfRliAnfmRSySPEQqM7
Fdb4vhyi2xsdCrnXjPEdbPQ/0YRjpnHDRAmuzYhADLDhSDumSoOuuRgzwH077LXg0KN+AfRR1Trb
LK/t2DO0+kqkNj84beldlNbjp6J5QJ6z3nY+3B7MORUzkAWWZkD3YW75f5M0009BbqMj1AiHcl/X
dSmB/aKSJ1pBPWzfkC4Y7qImM8TOaTOL7S1K2dfGG+RXoxGOA77Cin3UY2ilsUEJtNHCzh4OKAeW
O8kbHq3cckvHCQBRAPjhPQ6U1+yW0zUuv8JCopSU3abz9g2C1to9KHFXu9si/HLdlZY2xqk1+3yF
Ke/TkduwFgiJSjQa1DoWh0hpXDeztDNOzcwcqc00nGaEGQv0ecVzRr4M/Q+xWvaa5mburyD0AS4O
kSnIOGe3QUM8FjngYUxa8aN2Nnaxd9zHjEE8pb41+B7woUg8+f7K03npJYk28X/MTqM/ibNkB1Us
vAKQ13P+HkA2VBVfcijR+MPW84bYdB9bY9uBFmENz33BuodocqLrtXFoouAEsOa54VDozgAcq0ig
YvfDrT71oHYARdHhrc/aG5+O2xDPgElqRKHNJvOecYEeNatuRifYX1/hhXvp7FNmc9A1YY5qDD7F
lZYPGmRvY3g1IMsdTfoqO9rVGsvPQviEgeNemoCjZjCnSCA+KVO3kEWSV/5LlUOGJqyzxCvIQ29U
v1BVOLRj+1K74d/XB7qECT81PKdI8Aork4Y1QCKt0kdi5ghxwiJIOsPt7k1/AElJXWb8lus2qG4y
ZpBbM8hTdNXWLftFRsc0ki7zLaTUi+HJtEd+4EUIYUsXVHQ2uv5J98EyT70PFNX4mLtM3DA5eDej
aeZPJsc1XNJqBVW65MKIRVHmAXzLgwTmzJM41W3HBgVckzEMCQGW3QxbD6eC+wFtlmzbNNkr8jBP
Xr7XInNiS61JbyycRECQAHM3IY6A7JgdEUAzasNJzQJhQPHVcdg+aoN331pDqi2cRBBPnVI+yDEg
EJ4fr5Ir3xNYvVHq2EclAx1vPdsXAFVc95OLpv1pc6KEYdlA4ZgTdOx8c7aWRB0sHItE2B8Kz0oX
bOqbxtoU+mYw30CIB05Ixg6OUHGOHgbTeczTI6MH00ls/N31r7mc3SlNjTc7CLhwt/izAMjMuTbg
PxNavQCG7dCPZZKrPz7lQUXsQeIIWHF405zYpmdD4CjACqAwggxvulHep22/q7We0cuQ9NzM7KhB
qOKItoKZAmwH0n0Yo2xlti4Ps8kCYmwfBD2gNZ6FpF4+plbhwULl9NvRfCv1Bmj+fa7BSnW8vjBL
g3EmvXAXTBIQQp/FjL6vCVYGHKUQs+ueujJFibcripUBLTgj6qAOcGgwArTbXOoooF4AlS+Y8cc3
D5KozCreI1miKSV/iVqg7tGgkxsDRK0b8I1MCpg07rz0pbNf3J7fE+tVBXViOKu9oJdX9tQU5aN4
A4kfsM7PDh7U+By3MUWR0DKCJKsDRro00I9I18agfdnWGiQ/43c1FLu8BQzKe7k+/QsVznP7M2fi
1PAGv2sKlCKi3SCGWIwGdGQt9qDJr6ZNd6Phoi0LQb1aS6QteRmKSLi9JkVI7JvzA6KqAEbRZYs1
wbs1He7tYjPFKkTd6mytynN57GGY/9iaA0VSiT5glsKWozvAZkGfom6d9DZcw3QtjglNbqhYTHTk
8+QgqPeQYPYRBqCFKbbMCh0xu358yLvP0tivLN2i65zYmrbWSdilBrftswC28IJEiPzTtBAiH3xS
JW7wXSPLnLq7Ctgj9Xrd8MIY8R4CjgznA8hG5jUMOwrTNnCrEii1X7Q0YrvERYmuQX4TrEqvLNrC
Wx/ugbwh/jkfoyGbouR9DUlku0XRbG/be7MGtXvbx92fVzWBbgaSE1Y8YEfn0WTdjcKmo4Ctdu9b
9xoq1K2yYt2vzN9CEejc0GzP1c7Y+LmCob64zdi9rvfK+dsOtwqZyqCPh/IWhQ/Tfq+qY9hu++z5
+vpdRo4w76KghtsZtIbzhE3pRTlFbFgmxJOAQaEBHgrTcipKBi9lWyeg+M7WmjUW9t+Zzdn96+CY
twsXNrWb7yK+swpyCJwbr1sra60NbnaoQBXN47VCz5kD5U0QOmJQY9xnPyyPbDp3SFJzl4Yf1yf0
8sl6NqHuLB+BmGOEmAgGVwZIfN107Ua7n7p18eZOFG+Of24NFxlU0xDGoHt72jIn235U5oAWFwvv
8CrdOmjczZo7A+m2TKid6CVwFf3K7bm0CU8tzhbP8/oUQsnQ+zSset+qb0aBtuTQ36WsiI3VKGrR
mo0HJWoeExHbbMsD68ZZ1mB8nao2YxmApAYg/7Ha2BQtNqtv5t+dsuePZiTUoYCIuB/vZmsu56ez
jmmrh6ZpZKMNGnz+VROEOznmLRg/a4i57ccsj25BRgyC6qxh1rtVAGAXGrV7zE0SpA9a0vAXySrr
l2rL6sZIfXoc8zHYQXs6fQ2pBAK1rfLmRWut9kEp6ifTgOSdP9ruX6UUzb6KajeDrF9NSAKlXfMz
VV366VscXDGyNvyvyECWE81zaZuxrZQYNiLPIIAl0nBw9r403BeZ8T56zKKy4rhHp5wzdYZ6OEa0
AG9/kfHwL7sPjRJUyvbQbPt81D2Io4roZ10RoPI76tFqS4jhOttoNC21bzKTB8nYIukHDg5IDG/L
QdRiRwWoi49G4A7hFztibRqT1FLq6JIiCJJ0aIvsxkQtHRPXUwEQpqP2nLlR90jSnHZHPxf00EX+
CBORKj4YOogfpUByNB5lCNKYMszbRNvhSDZ1aKA4Cg42dKd7IRSCpaZQhM2LXAX7wnHJltgNY0kp
aXDHKxFUCZwqQLhCBjxvPFySoIrJ3fHvTk+if3ntoxOtHsBL9MQksbrjyM0O7DxlEDVxaoz5SyUj
/9G2a5VuFSDn9/ZoEBV7LFeQPxCRMcR+6pYfg+OlYLqJauklo9bWDgAc5ztSAH74nINRvdl1jOOD
vbbttq4GamfHcxMxZ5ex+jHQbtm/6kpVfVJEdSm2UVBE7bGrO/O7afXj3iQMGh/eyClycA0P5G3D
m/CDuRQilxx0yXtTtyOKdWi5eEOeOhUJL6rueZA1+On6CkjXqAvA6BTYRvlD1p78e2C++KsapXnv
4kl+EB4NbnsjKwA/p0MQbMA2FxYxM319jPLaeM2itvgSqUH0G4CKg41TMHHr9pRTsNEF9kudF82O
CHvU226s0MzdSpq9V1YjnprKyf2YRLI9hHxAK2OLtkbQVOqBfPOKVP2ohNGGCSqpeo9SvwmW9ABd
IhuuIh/dPBwEcyh8orEPslLlt0Lz7OBzw3kXVh95mzwk1U+ku1o3QV8uqHlZVWj0icvgG2WerYGB
ItVz2nj1vgk9W2wtFgSPApR6UO/ITM3jIY2Qc+hNGtAtlMAk0jQO4d9Cw7L7fdPDNeHduJ0yvy/l
TnpsgkZYaXmfFx2RULbJZRdrk6LW4eMtdm+obDR3JTbrd3+0MhpnxWDVKw/Mi4sGTDWOFzoAQeLl
jpfs+dFPpC2HvrcMADQSSBZOxIjMtxNu3of8Gdme6xfNxdNssgb1QkAC8Wa+iGVZ6pVtTmDNiL61
BXor3c/rBi7uahhAnwVoj6BAizegfT6coWoDSMBBZKQEUh4llqF7aKt3PkL5EfIqRXuo5Rp1zJrJ
2QzmhUQuycaFQsfPHOAEMN9X8Moc8PBvQ+gl0Rr1xUXiYTbGWZBu97obSpRbYqUeQnvn2BUyA/vr
83gRXM1szN6QRFNdBAw2GII4QneRBAui2gh3JfJYcgikjZBqRaUCLjGLPADEBzV+CjtN/Zo7RdLU
Kw6xPFn/GJgFGn7WjbqoJgPqBSlFy3pepU9cG8PkICfRU+eNDs86mAgZ3UGaKNbumo+tmJg3T1UW
R1p2mqaW+bFL381oZR2WpwkNH/aUMEH/8/kYiLL9AULtGANvY9DIN80X2/9y3acuEUyTU4XAGaCJ
Ba3O88V2OxCtAjI5ye1lGyrAwtVsdHQ79Al3g9gPHpnRxKIH92e7McWKRy9OIfpMAS8FXwwoJ89H
aNHMzyAPYcQBuRfFY9iu1EMXd8zJ788cjQ7DwPsCv2+M6BN3hu0Yxqa+z9eaxdfGMfM24TvUG6fd
XzV5XFgHYq5hXC4TOFinCbcdTC3iaGCYbX60wCstFdZJgYfa99CmGlP+0DiJMx5rb8PJg/jj+utk
EsgCFzhJHAbOzP/8VnRiQIAHcaiHzoxH69UFelF4h+suuDR5p2ZmTlCkCONSG2ZM+yMAoZM//Lxu
YMEL0PKBIq6L8gngIDMDtqoZFIvQfCfaNwsFFLEZ3aOK3q9bWditsAIvnlALIOuZvWccPvVhNNqI
c3dboqLBmgyVZLYSGixMFlIXPoQKkLQFIGTmaSARDZy+hDomj96i4NlkK/xkF6NAfhbCHWhf8UDK
jdLB+Y5kEws4cKsscY2HTN5m/tYhf7reMIH5mQjJwL0R/RbaOzmaB4rGmUaWDCEdGnG+uM7K70/L
efbQm34feVbInHl+ALTF+RCMwaRpISuWdM4vq3mR3Y1kiNg2LF0xdOFXM0OzuaIRgc/RGuJflUZz
/E0afLr51mz+dMmhpQIKN+ADAdvDO3nmvk5RmkVTSpBQ2L+6dNMPa9iXhXGcGQjPJ6zouOWPaLRJ
vOBRkx16BWtgHddq4wvLgpIXlttDEQAP8ZnnZgRRvtdNVsR9TqCTbh+6oUogQaPWjuMFJz415c8T
NSqqHEvBFEj23GrftzdDuHKzLI0GUbOD7NrU7T4/jvOKubLvHCyK+8Ot47C8JS0ao1BZyFa87GLH
Y/lPLU2rd7JdStvHg9aHpQpCiLxEpXSNm2hhupAjxKIA1IUq+7ye1Uk5ZG7rsaTAcyN7c/0tb1YK
rwsuBhPouwCV68RiNvNhdGSQsCMgUsmdn6Eb4zkVC/6lgiby9UN40Q569Ce8AG6tYLb3w1BGVVBH
LDGMDXcSTjd++KjXuqgWlgTFMkALoYZqO2jHOV+SPnXs1Nd9mkC5zTJe0+Lt+ijWfn+25IPdl6yw
8Pt1tmuLp67+df33L2cJ9W+kFt3f77GLEzhlMnLahgLvxO3uEJHuIXQ1chIVIFxCsTUIw6K5CeID
JB+YKOaLj6Na6YiDNUWMW7+twKu5S7HrqbFyUF7uSRT/0DmIoWFD2vNQts019Ad7kqGz/9FiLdAx
O1k/9Xa7q+W36zM4HVbndwxMQd3MRykfIKZ5nTETHgALLkxBIzF6zkpTPcu8vdVj1hyqoU0Te5Tf
nXZUtxlyINdtX3qHBVI0TCOIgqBVMMeCSuooowkxnWDISkhQbtu11qLpwJ+PzsXdhVAAeE8UVM/9
m3Lh56U/scB4/TYwvDgKutusTr92wZgMqKwFyFj9i0HhrYlaGg4IDO3cJHf6lIFgAw0z4omHddyt
AXeWVgy3J+gnULNHJmJmYAjsgv/u1PAEVJ44RE42KnoCdMjkyJRKpLA210d0eaoihzOhlnAKodvY
ncWDQ8GbKBTAPZPySaOwLp77tRfo5eNtKj3irAMDgQv6lvn7qbarvg5HCqrS9GtAEhOEysNBUchM
U3AbPw3ofxdQ0/Ah3Nnurw/vclOfm54FDXWnLGh8w7QdqKOy0B7ug3/hi/5jjPr5EINZ8sjKO6k6
i4FuOMxjP/vKynrXrdVYL53jbDDza6MhqeRTTjPRFmDUwJKBGOVLG6kYwkzv1IIuZyOR9IxWDqxL
F4HZKSQCRRxQx/N7pJYtcpQuxkZy8IHwfVO9kz+uyE3zh+wB7lywb10CqQUdjGGyISJ/OEgv+ok2
+MfOGOsD4o7ddadYHNA/xuaaFUPkZIhVYIw5Pz1zq3FMUHfF8S5fwucjmgOOAubhiezAiGvcEXcz
+HccJOZl4ewa+6a1trr+YRt/XR/YorefDGzmhYzraLQIbEapXW6anN97w+jiYVwZW7Qbr7U6rc3j
7AAuTFKqoIIOkek8M/IkBoALV5q31kxMt8xJWMkiznRAUyxV+B0RGRAacUBXQtdLtYZpqSbGe8DC
JhT19BEnRtBq6bnSwzi86N6ARKm4r9y462PlHEh+9NLXANKf1IwhWC+8RzdH31hsdytP2kvQ3+wr
psU9+YqodGoQZuArFAQgndhmKrZB7Z19Y+qxgOS0JBsf8pzD2vG86DQno58FvayBAlXdwu7IX2wf
+j4H0OFvUK+57puLGwJmIqBRplLqHA7c6h5ULAR2DBd5OhfjsHww7BGUUgm6DNiEzTOtjdE6N+Br
vW78MuZC/xCgY4DchSGuodmrDh3I3mjZsJ2J8MYNjE2O1JdUzqdfBUfarznUdGmeRyan5tx5S4AK
QlGNNjTJcsR3wc9aWRtKYrf9UqPzuSmbDat2RSmPkq3c5ktr+c84MdvnPuSnZjvaFIZLSK8Jxz/S
tNkFNgDe4HK9PqWLt7oLHRy8LhFfXtzqed+qvkxhK0Q5Jh4cHYe9hrRHvhlRAvNqtZ3+vmmdh8zK
D/hW9B6sEJ4t7pnTb5hd7wAYdGUu8Q1GwMkrUrTytvBLPKp0NSSlCZYdaVC9B2HeeFOndvNYqGbf
4f21wjL6HyYDTTP/W6SaP04tSKAhMYIPMX1gxrrN0B948MPodpm3o25cgWNBYpKQbFNrx9d0BF44
m4OMK+g/J1DhbM2Fw1OQs1U4Iun44BgC/RlkJQJYdCt0tnh4T7oTR+y5W9ljFBWgtcc0p58g3syc
v6OJKWPFytJZj6YtiBChhA+8xew64YZyjKpupjjDu+n96sB6dJCN31f8dmm+0BmGQygA2uhC5CTI
69QK+RQSDjhiFQnfy8AoJriDmZA+t98I+Md4VxAAr+V3VVd/tW3wLFwChqrCeSOd66ycTotHI5ha
0a6GvBmyD7MjeMgNXEwNcCxZW2yJQ74AdHnotIB2IzTlSPrs9sXWU8WW5isRw++03Nx78EhDQhiu
O+FsZ0ubQRTBAc9dktVPja/2aeN+z8csLrov2uo2FmU/oTwz5XEH1PGG+qPjuIVkYx9bL0OgZsd+
9HF9haZNO/8krEuIvK6Pf+c9N2PQCoEC/vRAhgrU8Fw44x60LDEh6qFCTz7J1ph1lvz71OIsbqoh
PDOOGhZrrgX0C91Na+YfKfIm3irEZ8nLT23NvNwyOq1sCVsZoulIpnFQv9dy5QZauu9OjUx74CSW
aDyDtVYEIyOOYM5FnFIQ3N0QhsfP9vpqLT1KTk3NHKjKu56BhjVLWoCF23IL4cMg/SQZ3djQvRtp
H9f9yrG/bBKyF4D04zSaY6S4rNNs8DE6kwhY4kmT2ccxMuPejx6IDy7B4jEz9Ir8wNK5Ebi/e8XB
JwOWzfM5NYrGG5mFQ9Bx0R8QhA8pXYuRlpZtGg/6paYc1BxRUdVmCuL1Dte3H4z1UzEOEihkHBje
Js1rMNvQDvLBLdBCK5f5klNCwwoqEcjg46U+O4CausBNag6QLRkfM2fXQapM/ptLBASEuEIi10Vp
aBaDmZ2SZepJCLX23wz9QNlbGr354e66Oy6OBNRYNqqCIarFs9tQB2rMcZPAN8L0pe+Hd96ghU7q
Fa9fvPCBRAlAUYVc9EU/CXolCTXViBAvuvfY1s9uZbkbG4B1nkxvW1lbB28E/84aXv/F+E7szo4q
pqyeSaan46PcRRk/OuJLVRgrs7h0BJ+ObubrnKaaFpOCGgvcOmmc4Odk9BABaZbYdRns0rq3NqIs
VyAXy3YB8kFxD6w3853tyVI4LWr9IBorkrQIb4fA34zaeCRGGZeWsfP9X9fnc2lXYzP/n8U5WpZ0
RTo46IJF9yxNQv4Q9WtA7sXb/dTEzCXxuHGFT2EiDAnYErCztow+Ufm19hOUl2yoLJJuZUMvHZG/
O38slJPBpDHbbMSrvVZzD24yoJTsfYDVNFGZ3DhANaWNuunc4s6U4/H6ZK5YnU8mUBoqQ8slRqoe
dQ01kSebvTfGU+seGpGINcTW0l4/GeQ8dxk5UZ+hCQbwX46ew1vmoCma/YudcGpjtt+gM1r51IYN
N2sh5hp7LottZLSbcTN20MhcMbc2pNnGG4swG4UJcwH7lqMRpVTbVeGh39fILMDy4fBT9X/C68zL
Ak5GO9HiDk16cJenO8se6AfUSP0fKboMdlFllS+qCrOHQHWNTsaGGo+o7qIsJjMq75jI89vOC8Ep
f917FsY+cXLbECAFATOyxecXbFiiibzD6xUJmCOhN22g4nBY5aiYqqrzwU+vczxYwfoSzft8II4L
MOiAHJmUwrszQmE/0cK7zZXEk62J9uNgyw3Cl3sFaveY8UqvDHPhxJlYdNC1CjYMNOrPjgPgM9Ea
FCDY1w4aTMGQh8vi+kQunTgwAY1FMGF4AMfNrnOqBek8ipis8m+j7qDabVglefDhMhMth3sl8Rhe
qTQvLR5qjKBGnZjOLyg+c98pOreaIk7jLvf3BuJOdMxfH9fC8eKf2vDPHaSxTCCWuhJntdiAPUfR
jS7uSfoG5lzwivT/IpSA7gRKkOiDmyLN2SwCQE393sF7NLVuXHZTq88wXYkpF2cNqFY8/eD56IE9
H1Eh3JQxDROhBZf/IYv7sVt5XIIzbsHjpzh54mlHHXjO1NNx1YwZ5BLQUpiKt0mz9rtnZsM7lK1q
sJUS+zNvy+hIUm48BCXvbnhhFVuODrYDqUx2pLzpPlxFzG+CV+RgWlTvuOFRvCr8ytlXAyU7SAP0
N0BqD26sg1J/ZCNIGH2q8jQelGvW4EIOm00x8v6+S3NzM7Z+naRtb9+3Y2A8NoKoDgJeo94LS9Bv
Nrfye7/o62dSt+rO5Wn3lBtNj9cmq0HGmRURGNP6lm6oaX8PdQY+/dJtiQ3pyrp77fs03brdkD54
QeO1m9RLwRlXo0IKvhEWgL5UQ2frvfPBN4aJk1+GWtOj5QlrGxEEOnHfh+6B1aqqkXIWzV3qONOX
EX4cIDW0sUVfQt7cZeBzjiq5E77X7MxSRsUeLQb9AVlGeUQzQ0oTUzPnjeY6vJF+q0BDo0on3RI3
H+vYLUz3zq5NcqAyAqK7bs22jXtM4k5CP3DjAaeFZmW/MA5Dn6fgFfCGaMf9Id0XOvL/KjpW3CD7
aLxy4Ls/NQnJY1tLd2tYzOnRXOQ6eZyiGupuoBntAldoZtZXR9sRytrKv82L3vrW5439061S80kG
Od9WgJUjYEZ/VL4xyir/WmS+FKCcr/K/S+KpGw7tjXduDcOxKi0NkPtY3ON/7+9ZGKJLJg+ce2KM
FgorDjuGyub3duqJTVPptI4F0r1fI2H7z7KkEYdKe+PU6BYMc7kjBaX5HqwX9rGy2+45447YoYU2
6hLuOOMNAF/yMxiYiVpvg2RxCCH2vUQnbxO7IN1+CtFH9pATwWsIVExnOGR3XmhWlF+qUvvVhtes
PvaVEB/U9VkUC6uR39yBAziaW6P2bmyWd39x4CN3XOf1DelN57Xsa4ccoVCdgrzU1s+WdEp0r4xe
YhAjePYCQY6d1XrmfnCJQ7eiF8SK/RJ518Tl2Tjs87ZVz3k9jEOs8ojcSc8o0BZp9AeS1gb6IZSo
vqOrkL06mBcWCxBpv1DLa8tNGQz5a8Vd9WKD/fEzqkF0TfPI7GJe8/K1dAbxzcuRUUDTo4/uAJYx
8bWSefRM/oe0L+uNm2ea/UUCtFO6lWb1vtvJjeAkryVRO7Xr159igO+xhiaGiM/1ANMi2SSb3V1V
fty6wAtZFmQZ7OLSG6d4u/QgpMirdnwym9lkQayx6mMaxmlroKD4ZLop0He5h2JRUJgViOqL1E8e
rSyCPmHqJGMQIzh/MmdT21VRbyWBXuk5ev6jaXyxWDweIwAw/KAcXfdyrM3oJrY6bOBKdybsIjQz
JkU9XI5jpv+Y0fkUmFlj49OBoylAGF6Rm4LhgQ12L2c6NlGq4ehwWTZDdHRhFzbTsruZLn0VQA+r
OTaem+1Kp0O+zFkShuyDMwF4RrM/6Osan2vi98fCy30UtpEEvC3xRisBp0w2NavYe+xFyQ1Ow36j
sWL+RQqz2S02iOasoZySoCU1OIOWeY4v0yFF6OrPbrRvbFo8TjiudzptzSGAofgIrFSzQ6NHdm3X
FX3Qojk5uInlYDtkIHDx3KTbxhZEPwBwGnagrcx+AFijBfac9FsQ7JAD+HFAdunGzrBhbCZI+hkm
ekLA8Rzv7JlAtdZuxm1KS3tbDZkz7mvXZX7oFbazBOA8aP1gBDVmtzGTNk/wKGOoDjs1WKSDAbyH
W7CRdFZIgNPZukaWP3nUQoqkbCdtwRHmsDkEOHCpQ19vsw8oWQD4PVVN99JUfrSdLVb/IHbUHYYk
z3YgjWl/WLHWAa0DcBXT+m7LCKs3Fp/0pNSWV9vo9Y/RzryAkKy6R2MAuYo7v72Eks9yNOCIkDvQ
EpUOj6wUABrTz1tOiB4TgKWgNQiE02A9LOlORy3CID9M/1VHPXlxQ60Osnlnq9SPpNEcbxfkvCdI
JgtmGXqgKoPXkrV230CwImeqxkpp1LOywL9glcuL+9qMwaODom4//6yNP1wHxAdCybWQEEp/+3l+
Z3cqhgppCGnrYI3wkStHAxl/qa+sNi2h/aQhaMh462N6dIZdX6QBpNPS5DClr5H9hzaKt7gsUEFW
j6BTETkVhFynNtM2Abs6L19X0U2aBqO76+r92F5HqkedLOxaGxKmFKJzsz/wqrLGnnr2ZsXHXqWI
KvOLtQn+Cav5o03EkpSv2kKOU+GAlN3699K4iwQXXnLo8eLM7KcWKjSy2Savv/nj5Tjvib/1HUVN
mgfU4lsJMh5AvIOhxf3Sxm20RasbAy/ZLt7V6OUXXZpBGDeF1LW5OR/by5ZkZUrsyWCEtHWRYzSR
9+jZdxB1NVStvV9pN0ByvLYhvLyAP11KP4ENkKaGIMlEiAhW30XfkIiBEkq7MtFZmAwuxHWAY7b8
EFFVoJdGkNHpMENAdMKLrdN/EjQJnB+9YqLF9iGPZE3U8k4KFm9962XskVm4iFXNUDKfdNDEg+cl
ROHwNDz1GHfIW7DS4OVpso+MPSXs+Ruj4JlXMJpAJUOU6kMU1EZzi9dM4W+bJuiAMgEjrVeqOiil
voIjAt3/HtgRRA2v0aRIXmR43lrRhan9rxlAL6coMahMCCeE7swNHSeY6L1Hf0gBkdjoKkVXlQ3+
++qIqDI2eLaHJ7NXfTTZNqtup/rhOyvyOVNfXsxgHKtHDKNGuNY4r171MyrCkanqB1LPWq2I8FRO
DTOJXQd2SghUWc90UOSFVVMl3EZagwdSZGOqmmLbQA21dV6Mf9YP4afDagzCeUozE7SXNcbQtRe0
f2X+Yxbdn18OxTT9vXRXK+5HJbrBGUwAaZ/k0AZi37gTuC4NOlORr0MIdupSs94D91ugRlUYFymU
TnFj6/+sKMXnCWEbYHignPbFMr0OCHzjd9jlc4FmlvHO0+575zpGA7urOBVl8cDakrAJG8TNSQmA
Ujjrezs5xMwLbPceLOXVv3fB8jG5kBcF5TRP+ZzOm2nUUVNSWBoM0BrcLPZuGL+z9sBEoQ8fuVf0
mZ+aYBO01YwIhfauvnb8KuiK7+z1TwOOMIa87CrXS/jpPjwDJO4ml1W0d1WwJelORAcVANLovcZ0
nQ6D6GnZtD3PwZH9GO+0Jguo6qKW3YYgRQYOA2UgEIELcWBVL4DDjqitJYCUF/Euc+cAlIIG3Z7f
jrIinrs2JDgYVOSZXXTcUNvVV0gqZRclkhpb0rXtHRCfUcgGsFsPrvtz0o124y7OLndTKwQVuiri
ljk77uW/fojqsSkEJ3lnLdViYuuSbKebE+D0D7F+2UH1cDIUWUfZMbQ2JdQ0ytpskFeBKd7Qm1r3
I/SDzs+s3AKY9jgaDAg34RyycmgpUJ467dp9Xd1Yg2IzST0EGfz/+3/hPvBLUAqyCf/flH9oTzdx
iWyJT7ZWquK9/8vFJcbAeNoBdITQET3/gjPCEVHTAuFi6A0utDQdPH60nRODBhY5q24haPUigRlD
OiurrtCwfDMj97e0PTJjQ0DBVm6BNC0d/UNv3PSRj8SXYi5k78P1BwpODHRav/R8Lnrt1XPvEvei
SLZJBRHji6Y+WKrmC+nUr+ZDOACQc3R8cJehsoiCWJt2gVvPgBYeYiSIzjuR7KhZD0wIXkqfAjoy
Y2AUDZPWc6fd6LriBJD6KVeGQF8C6hain45a6YARAg0X1LxKMgPht6r6K93WnxZE+H1a5n6Fng70
CUBWJW+fWrIr87e8vdJAL3J+vhSD8YVtHfkuGxsTg0nS+lDR9AqSf4fzJuRL8t98iS/01jLniUac
w8bt95U1Iq9WBjnJFcuimjTBpZshY7YRYeVnQIhBikFKMAFmG3t4HGmumDXVkPjvq5hsrkH6Cs5B
XJudvXGr58IFtttTzJt8j37Om3AeRrqREr/FvMX0oKMJlLXX83jduAigIDFm7H1rd36h5FebDzA5
FBrAviC+9Wo6Z6Nt97hO0qu0uIim2xy9x6bxCm6lHqxjdmAbISrBAV6K39m3vDMLuXcL8D1hRstp
yZCfhumkvSj7JNSR6E9Uck/SZVsZEWZ0sMtZc/nO9b09JXtWtGjJV5TOpBtqZUO4ZZoyXZzFgY0J
fDMlJzXoFc6nsiAEheDiqlNNgwXMZRBpVTiommqlnofCH+Bd5K9CzKl7VxCxcqsCXVelR58ojtSg
KCAtCdppNyTgawPTzfyAysk7ur+O3/BBLnwLNK0JkN6XrvtsbKnXTSigOvF94VkA9zyNbYNcdn01
tCQsJ/2eTb+W7gV98Vtb+2d2YbxUQKaGQJWjhsmXPIEGmTNmYOwFNTIQ3pNZP9iD5vwBnVR25XmV
8Xx+xDKnxFRD5xsABx392KeTPaWjwXmb4ZRJYGSQvihvl3hWbC/Z4bg2IlyLsD2ltQ0jifU7JSjo
HHKnxlPyqe1fzg+H/5MY+qwtCXsMxG5zPPQIj+sJNKXgCgPAKDRRJLK6H+ctqSZO2Gm4SdwchRjE
i/57HB9I9kjI9rwJ2UbgCHgQ24IjBC+Y07UxzaZp0xGtZWX0TlLIe6H+XKMiqQej/25puyb+dd6g
fEz/GRSboby8RzdxC4NmZW3dCf0KUA0vUAQ9b0a+SJ9mzNNx1ZVjMLPki5Tt3HJr25syf7TsbxxU
q9kTH/1OCcr4voEVi70VdD/Uikyz7CBc/z//fXULEwDVJ+is4UkyQb8R2tRUdStJ15/fhuCmAORV
fB4PtM3BX2mgT5k8sm4O6fTCdBvFRNRBj+mMMpEKLCzdqOh3BaQBEHwgbE/HFHcVQc4KFn3jKo2A
R6G7Mh6DsTcQN+/Oe4F0/la2BC8wwffvOAzzlwACqrnomVecBV9pYvlhurIgvINKby5tNsFCg45M
elGzxyp+YHZYNvseBWLEzvTCiHcg4weuKyxLxYtSGtAQ56+uA3pYvgQ00QjeyD6CB2qJAeq+ggzz
s51qKDgz6lUAR0clSn9T85ATt7h1AYKqQt6DcG0A3wcabTtmijmXbnDANYBUANHNF5Z+YsZj00YW
vmh4pOa2HS86X3FoqUzwzb/aFlbhz02a2+hmpuQm68GnVtKbkqkIyaV7YzUS4aDH6Tt46QIz7ZB3
lw4ZKwQjxgWdUnfTOvTC8/MEaPT40m4q1StPuktWtoVzeez61BnANxq2VgVupR3LHqtkD14cwF++
sUc+LYms25S2gxczWEo6J2C2HnTm/59HiDueWBUhrIKF3EY4Wu9MNPzYhaI0Id3qq2EIW92fjBrt
K3C7wXgBNaw5PZ6fJumCeBZYm4CPQvcg98mVz5WUQqGrQS0K7KiB7oDXf0PBKBndoQh23tLf4rgY
YCCyxTsBBwtgB8JQstygucWBHKAHCCLrchg+8ggUiDcatOu6ajtaB1L8mKPr2rlDSe68ddk4ERsC
+WRDuQtwi9NxRq5WUmh2Yx5p+84S9JZPP9Fcdjs5T1bWKjaybIcBfQpME7AJ9hcRSlCKAnzBG/1M
Wwffz2VBf02WFzhVmJSXQ7Zpu/+dH53UIKhfAOgAP6cjMv9o0Co266hDmsarLuf2Rwu2Cm+6Sbwx
XKL4aSnmDbTsFVMqO65wiXo6FhWdoGJJmuDZR0oDMJLMBoMddGaGy1nJAyU1AuovtFughxkc6afr
5ntTj9Qi3tLMbndttBybRN+3satYMWlDCZjeodgGUB7ymML1zUaT0/7x10OaX8/sdgG5dcLaG7Cq
bdHrukua5A46yw8zbUHp+35++WSbHHBl8E8BDOQhKXw6SNdfSrfxEeQ3EGvVpquh+nPegHQWQdeN
YgQqwcijnhrITLuZdAvXKYmWPa/c1Zq+i2NP4RH8gvqyw1dmhAtMtyCTTHhcYhLAs0x06Ra7nj7a
3wA+g23wczjCZjYqA1y06AMNI8R0KfpwsuK9MYDfU9WkpPtqZUh4qaRe5PY1CHTCyoQWhv9uo40z
f+zs255syio9tN43Snoe2rhcHB4oq4tUevXY+zprkKyPs4t5edPdg8G+UV2FcDpK9giwHFO8tjQL
TDpUQ8LGpzQkE0gqcEWqEqEyj14bEc56N1vARVTCCBip73S3v/fLh/MurbIgHAyWVRYV9C6xZ6Dz
ZUy3Tq5YCmkMitqdwxFsBs4eIVbJ9DmNR4Zd2XqvegWs0OVsPmr9M03uwRCfXGvXSKYt33nhrayK
L5cEsWfu8Af/mC1oj3npGAlqb6OU8OCuK+7VtR3hwIuZPk6giMpCo3HLfWrO98P0yhb/zl1+F8Dz
BST7dX7FZIfQ2qLoE2VmVVmFzZQ5ACZwPZT+IftnnVU8XNZGBLcozNaMWYRhDf4eLLIBlMPBQWqp
KCllJ93aDPfOVdhUkXa0JgIzNV5g+TQHhfurGw+1rgBaSDvz1oaEk9ueDZCdc2we9KTDeH5fIizY
dVQ/QBsU6nJQzHBMBFTfKOkB5gsCPiSVgRQXMwA+jWlr8uswH/SLriQ3g1KJhC+34IAw4XPCTVBR
fRF6ipxqnNB/DxOkuWn4M7legjTpg4JaQMo0SNZcEKvcjM7bFL+ZtYpJQbKEqCi6ngsECyCqIomD
O/RGkZq4RHQwAo3VnqJLQ//pqAiyJV5/Yka4EwH+je2MwEzXoQm8m247u/noSn1zfnNJtvOJGeFK
7PqlGVKOpcxbeg3ZKMCyg+x+Iv41q6IAvSiKq15yMxK8g1FFA/L2ay2NGpre0BZXPXWbF9ustkn/
kUTAnY+PcCn0FP/y03H/jTGubAq3sWZro9N0Jj+yNmx5ZNl9EFh1GtBOUTKXrhneCYhrIcoB2Nzp
7q5bVsQpNzTOYOr0kt2wFBfNEit4RFRmhPFYE4vJqMPM1O0b9462uzw5nJ8y/qVfNhnEOPH0gS4t
IqbTkXRRA0FENM+Hw4he/XTrM2RxANIpgu4bNRpo7aFHBLTMnIlSuFB8kAMjKIOpKRk3vXuwph4i
tMH58UinDI0i+DdokYPC6XQ8bWEBJuF4yMIASgf2jhk9mk6suPlle8nQ0WqLUBzTJkIT43gytRja
FMB0GPsoQSqc2iCts+eNP/gAvUxIJKaVYqVkIzMAEQR5IkK/L5A6OroJMDPgv0w66MH5rGg2xB/G
XWotiuHJDr61JeFEWhbiApiA4SU+JCx6+6oc/GMM7kHcNMd/Xy4T9XY0boJt5MtDGFQnUe5nSIrW
ExSsdbDJUXc7M1+RT5Z5ueniHcpF9vCKE7y8Ib2fVykyMX5WQq5nD7HbxLt0STDT3fkByeZubUm4
96GPuQDhjQGV2g7MHoFLfg3+drAez5uRBLfgDP0cEHeWVXhhaKYe41eYcZZbMvr7qlLpechHwsk6
sZWcLxz7ELGBVqGFxFJRfsyAiPuvpN+OKo1BmVcjk/yfFeGISzPDahKeNe3ru6o/zqAkmfbn50pm
Akw2SOwA3cxpzk/nKi0Kvx85+L2bbybnRQNFrd4qbjuVDeHYYdPIcNfBhmfv7PhtNMBgphK+lJ06
qJ36INSHICBw/KfjmHIzA5UYbgOgF3/VRXI1WJBos+guBwOp03iBB/5YxXEqu8U5noDnxdAMLsZA
TsXoCO0l2BxqgGxvKA7spqgCEPGGbr0FAhNi3eeXS7ZX1yaF5RpqM49rHXu1KcgN+j5Ccyx+D7Wx
LXxvN5BCcayqRiisnM3QmRa5mNW5qquws6f3qNbaYz60b9Wg/9B9rjuV+jcF+sEUkytf0M/JFXwf
yqLZlNeY3IVA0EqvkbgCJcuwgfbD+1RFP/TKuIYIgKKNQbavkXMErTHygLgphWsYcizmXGv8LBwv
8WywpixY0pBFH+eXUZYwQx8VJHQASwEQXOz7sAFknIBux/lhutd65oZz7m4g/7tvNHpZZD86rzg6
wCE68XyInf73efNSL+KJLGRQQWkgsgG7wzAwUCEjeK9+d1kBx0l3ZjzgSnsvNKpYSOmUrowJh77l
6GkEVjAkZcCtV7sv2ZId/RYSLtp3omr83X/DEs4AB0g86jIMa04AqNa9S1ISxIXk0E/VLe30DUu6
wFuUrbGqEfLfV/dNiU8CTR7sJrQ+mDkLqdMHDlAd4Mq6nuY5RLvcXTyADobqh6jvHovavSUpZKi0
Lt83WR8YSqZK6RK7OsiDOIodVEyn3wQ0bc7Gnm8fZK7zZOeDN93egOogUJHESTfqypIw+pEwsGAk
GL09/bStoMgPOYohBt1EcQnlD4XrSu+SlTXhRKpmMBBYfFwpGEz0+S1CntSAYur5DaKyIhw+yZg5
mpNzT3LQj7oF8jNANKYwIj1cV0Phv6/cxuqcPjFmvkR992b53VXSu5shegEabmu76TZN3kv06p4f
maw2zdVG/s8xRCUFOiS0qbnVycl3VpoewVgZGkO5HUh3QPSM8grdgBTjYRisXaLVWy9+17X4Lk+O
579EMceinnnXaG4EtB9PQ5sbOzHBjZnua00lsyMLBqHqgIcBCAPBmCyc6CRva8fP8OaJibMbqXsA
YH3/nZF8mjBPFxIdzymo73HCtUN8QUmCZtLkJVoWhRnpMbMaiXVqprK6yutmjMSe4yNr62tjeDBK
D20grsIzZcVG9MBBK9gGBANdQMKkQfCx1azER1QITjooui3OQw6qOOuF2G/TsuujW2cMSnsA+cO2
VSFOldaF+UwQqrY2w0BN5JYq+95NLhIvHOtLcPzm/S8gsrEfQcM+mGizGrfnF1N6nK2GLsxyS8am
Z/yNXKVgKKPh4u7jtN/ExXPpB7YKnifLUJ7MtHA7xnFSJwVeeWGy3DjDtkabqzPsl5QhrnqwtIfc
3ExUURWXOhLvcOQbwvqCbdT8fNT9CjbrKDmWDKqYqOGWnrbvMcTzsym9hjihFwD+NrKVgiMNs1PM
kYnXspNAwRdxqtbb+xwvjMV+w7WlOFJkA+P96T7kdcDnI5Yh5yq2Hc2uEPBbpA1Ylv/pGn8IzdhN
g8V0ns+PTVbiQM1TB7TCAT8SZBVON2RcQQNTd2AOnWr2vs3qq65tqo3TxdMRhEjuvnet313atMHk
9dXGmsDhX0fLY+HWKk542WGKQx3tATa+5gsfrFl01oQoKw9p7l/YfRPaDbnOla8sibui8sUfvZAm
gDypSEzY0XgwPWtAEjF98Mr3erivwNY7QyTHRXV+22qQ5CIKH/q6qrCJ1BjaYy1ItIjlV80zk7SK
YJMWodE+ph4DR/CxGlV0Vyo7/PfVfUzMnkJVEin1mYRd/ziXO7LcMvv1vNeorPAds7JS0xF0+h5G
4+QQP/UA2jIebR2V8afzdr56BJ81uCeaXHWfiM7ZpAmUDjo+mvxxHO5L/bZR8fZ/3dynJoSzK3Hq
xfe5iYn8isnRYJu4QjvDx6KqAny9w4E50U1ovf1VMhPbTzoQlmgz7xWe6vuY+Q+61yty1lILUJix
kWfj+ihiLGbQJEojJOR7Fnb01bb++cjlbJ6QQwQ/HhdDEVa9T+q5nf4m38lza+2sqAqy6LYEJOj8
qsu8a21HCFzNqUQP3ojUl1ts4jwPYgJCJRSDbMV4ZPOF0hOKP0gcgTVNONf7DoFb7SIzxfxbs/pf
Pprh+YFImLjwlMNMceppngTl/r3aJwxIiHIuER72Th2005MOxc+EFJz8JWDVte9/2C6976x+l9F7
fWgPKHA89aa10Q0GNq0KZ0SjehZIHN5BRzTnLUf5BtQbwjf1UDkDlB8hq5tfRkt/yVJjbzXObobv
z4uqeikzBy0RuD5ygHAbYQqqChwPI8Fisnapf8wkAlFMsUBcNKzyvM0DOhs2eE166DeWUHaPA9se
SLBMZLyIIRKy9fsl5zrIcwXp6t7jjFp0aJ8jJJHunGqwVSJtsu9FncSFyKyN1gixGy6CQjTyyJie
Ge+JIMr0jbZMF15aXU1a96dMe5WPcJjuaX3GgvQcFIhNG66IguvpesyQzp1ijweKGoNMQqtvRqu/
ArZrQ5Z5wxofaZwCuNtxj1ZG1erwP/9iHL5gg/ODMxQKxoHcabV+QWgzDf6GjfpB0/0d0dFJ6zg7
rYeydzoi5EE7rfk01LEiUSXZgA52H8TKuKIn2pJOh17irFmKCDGcE/8aEy8wwWF1fgdKjhI0cv0t
PIAGAyDRUwv5EE+NNUTI2kZbOzk2xuUEgqTy7bwVyTV1YkXYUlOZGKBfxCwO5MgmQGybW9/bnrch
eVBYMMKpcrCPkO4SJqtlS7qwFtWh0pl2GcAGQRz7Rkg6Y953fpZBiWHMNnkFIu6JdtMNOs2QvDFG
56It+vuhW2bFF8l2ClzXAS8gT1iLNTIrjUYbDYCgRjU/UEkICu8m0rW73h9Rq5g2iuHLPBUuCh5P
vOhMuMzpSlpDi7I2f9LURgSxlKK98kH0tU2aqvkxpC7dIVK47eKF3IDw+pp6GoEoRKZw2L+TLO4X
LABkTg3sV/RonX5F5HjJNEQgpJhqd+wAES4sPYzdwn7SfFDkdFnPQPI+ZWVyiR4uOF1KM5QpDYDM
j4RQ9jRZGYiqOo3Y794QWxvw2S49rrYiu9CbuUy22YJ/CtrObZ8qPzU2dVRztrOym7fx4hbPpts5
nMfGeNI7W/toyrbZ+1QzX5woag55NxcbmtjLVZLaBSohUZQEMXjR7vqYTapGpa/PTKw9AjOE64hr
XFHGIJvw8DaHMg89E3gvk9yVzu8OZYTMYGDntHaTqolRknKGRRAE8MuE1+WF+aeDa489wWuln7e+
d2/Fm7J/LclTMrxD8C5FDsa9tpXyjbL9jcsAlVlQtIMuU9h6Y27ODmQk8nBMQK5qcGWX7NZltqIZ
QHZYQYUSVB4YG3+hnDrXmIMvL53QCZ33Pqjcjmn9k3pvLtmd30qyfYtmF+hau/xEEXNWY8WsHtie
PLS9cWtO+dH1s03S2kFu/YgnW3G/SeduZc08HdQymAOlDNa6BQTiprnNyV0zKWZObgS0+GhG5v0o
wgKZSTbFxIf24FSMv8fJne48MjxXtKsUZWa5A0I6A+U5VGcBLTodDkULDxv567yKRvSc/mpndNZc
Ln4QT6gMbk1yMQCZWqtoovnSi+eO7VvYbNAyAoJTcA3P7kjkFphFt3te+sepvogpyAeCTHvW2cFQ
vVUkWQEgAdCmD8olcPuioH46zB4CfgW66OAj3TNw65MV6tkmSrddFhD6ZuVhDKvujVfvz/umLCJY
2xVCf2qCUnD0ME6v7fYpmQ7jrMKFydyfv5Ewmahbfcmlsm7szBxEpxyaXbfHZjzMTcH7hit3UUQf
MrdcmxJ8P6tidL0hAg69GOpTsXvwnDzQi/wbG3ptRrgaYzo3C0tgJgKouJ7upuzNL6owmv8kYM88
v0CyIx+9RBDt8XHm22KfOs/2t+XYYacBquE/+NQPfOeeRY89BKZdVaLflPmDi8MeakcWaMzE895o
tKFhFg960MfZGYFfP5oLVm6rNfdt9AIsuGZf9/H7XIWFd7Cyj7a+SUiNys3eGy51+w/TmqCoH/Pl
ULqbtFRx8Micaf19gr+6TWtlTox4AJTRVA+GecfIvdX+6lJF5PG3J1s8AXDjgb0Gr1XcQsLBYzGv
NRIHM8HMBG1c+3xGNYOTxwZddt+48yYxrCDrym1e4fLNf9YW6IDCvPntWBfZ9FJ6oBydQt29n2LF
CS+NTNefJrh5b9YWyryYhKa4BBsVJn+L1BCjG8t/osXOpZshO1TQYIuLTfnvECwLeEuYR78UuJbE
N0TTIOmBTBREg8F1jtxpENnhqJLMkx2/ayP85l6947O29ksADBEAGD+6LnC6PSl2VvI0OociujVV
DRKyQGBtTjh9m2Z24nSGOdehoecGtnUzASznq15HMu/FU1+HMgAyv6jwng6rnzXHNSqctlY2AHF4
ZMtDAmI623jPVawbknMD1+XfPmJ0tyGnd2oKwFhapDZMpfTRjRngnOAjrm5jcC1aIQBh508pyXqd
WBPWa6RmnGsTrEEvZWnA+Qh8fprYgWsGhf0TPLtoeVEcjJKz/sSksGYUQOTSGWDSZNZW7/rNWF3r
KseQLNiJEeG4WUZKI8aDqXgsgia/QMER0xqAaX1oFCGVKV0x7CdgZpHqQ5HldMWKktq5PfM5zB/T
6TimN11pAaS3ceKtXT6l1A6T4U9b/kndq2g5EIttRtsNLH3ngYo8PXbxjkX5xui3QFaFU96DaXOH
iCKDOl5yO/r/fgmiWvL5ucLU4HzsSzPF/zP0KPhoXjLYnjS/Rs3bkj/nvUvCK8qVFj5tCdEY84DR
WXiUEjW/KmfTaq8p0qF+F2TJUZ+3LN3V1pVvbM3qrgM701yGjfngO295kexr1RUkO35XXwMR6dOF
gnJZNOo6vsbHNKOwGkMENnQyPWiHI4jJg2h869m0d5y7stiM0zcqDjAP2Jxr4WUG3PupeZBXW+3E
Q9OouZv8J3NBi0h1MSWKC1C6vz7NiGBebYk0v01hpmzfUjZu4vpQNuV3NvHKiHAgOraWTGhrwlRq
P1vwYvfp1lURBcvOJt6XxXEVBAxUwr4y+mnMM16WTtxfeXRccghFHhkB2Wx2WVWv08t5Z5XNG3C9
kPtD0gitzMLy6J2O/t54xr6bt5p3cLzH5RtXMIcO/58JcWlqc4Rcew0TrLnO4x+Nu9VKxe6WjwKq
5cC3Itkk5ppAH790ljbi+lgOs/2q0yumQpNJTaBy4upIEwJpKqxLMpgGWwhGMUyP6IKesytUXc+v
hazyCB6+TxvCITU70LqAzAj8i70tP23k3NtQc/5npj/74T7Htej0hcKmfFh45wAThRekmDZs6q63
KzRShQ47xvFHiuSR9X5+WLKbAuWm/0wIt21k6F6BVDxYWqPtqB0QhDsbWt4s/tZsFe9v1WiERfLn
OE/sHqZ8yK7HxmFMf6I9+vxw+H8IkTYW6XM4wiJl/Ty2hg4bTToHaR7Y5GX2isA3Li1VgYjPzDlT
wuY0SMMio4apsfptaBd5+1FPeCjuzw9I9ppHvswweX80gmTx0bbQEUoo0H4KZ0R36JmEZIsRRP1w
SRo3jEyGl1x9QzxrPzvRdULi+6RRIE5lh976CwQXqdEFCzIGfIHlHYf5f+7wZFooUV+AhKfydqmu
GjE/qIWJBbLMMUFKBjg32EtPL6XBX5JpNBzkCRlkVJIgT59Jtc2ji8legsl/tZBC7vB2/Pf7A/gD
dM0Dgw+FHxFYm7GuiUAj+veY8rxN0e2HaXt+MSUzCWAN15GCopUPEoXTkdUFqacmhSCZ26Rh5+1c
fZ9YAapvgZNuEGhRVcpL4qNrg3/PtNXbxzWhL1FPEZbOpkFOa/QSH5f+ilqKWpRka5/YEe7eQQcY
3S58JEsgvu4RJLCnoP3GBX9iRHiqkrp3yhJhaZgADOVHoeW/jipOZsn5AfoApCF5ewk8gf++mrDM
1ZbCytw8RFn0qq16qFfRy25MtxXHbw5UMW+S0/fEnHBcgREH+hw6fC43/2RNGqSmEeTaFrrnHuZS
hQpVWRPcjzk9IoES1kx3w+g7OjEDmx2mbOOY91n/cd7Xv7qEjeIdDh6ElniEuMLQdD1yy55Ak4K0
DbIXEDEcgrLanTfy1b9hBHVwiFCjJg7uh9PlcpYCFdApRv0V1Wi73zRaitfpA9GO5+183biwY6GN
DMVehEvie4oucaXXKewYxkcG5lqImTWvJiT/BrA3kTFMHEXE/NUPTw0KS5XrY2VADhgDi7asPAz+
Rdv9gJiVUqZNEtasLYEp/HQK0S9Sj2UHS4vtWoiaoyjdkS6Krw2L0l3qQw6jLlj1x07c+CExvGTv
9n72dH5+pcOFji6XrkBGQyzSRMxnVqGnaPdsrlu0HOfmvUd+TM6mYYodJ13JlSXuUasNXjhUZyWB
pWysNz4iuMaFzNeELs9DMr4O9r3dKcIeqY+uLApHimdHQIFbsAgS7mrcLiZBQ+ttVH+jyoqVRH0N
tU285nBxng7NnpISerowpJMwdUPHaINhADubHrD+I7If9PRp8m/QF/+dtfvPrC04EJR1aeyWfHwG
uIfA8KXduf629Lf6qEhrSI+UzwGKDQ9GzEA7UMGSZm+d/Hpc7oz57fxg5NthZUO4ZAxNq0mfJGil
5rwU1bZARahbWkjNpeiLfR5ooM3HQcUToBqZEPLoKdGH2cDIBnPZaGgsnKaf0aLiuFNZ4Qn7le9H
flk4NXeQ1LpM6GMPPfNMpQsq9XYckyBp8pCXtAVvr1lRRYsPG40TlAsNPLScghwgQbbr/EpJj4yV
IeF+yfyyiwy+kSfk1G3td9xc+9Z2YUGjUo2SHBmuAaoVi5gGGlvFpist6nN/ITECw3HrlLdDuunI
41DdoG8hqzak+Hcvh3oPWmgdVAxQMBBmkCZWPHhZimQJvSLGXe68Ff8e5aAcszIhzF0Kzk06zkj6
Z+VdZ96x4bmpwmW+Nft/v8ZQ98GBhBsaZWsR3Nn0qHuQAW0mXnSX64+0CT0vtHHN0Plw3h1kG/fE
lDBtaDzzSO1i2rz8o9PeXIhgh1U9B21/bTQvBr2Oo17xYpD4+olJYRpzzbZB1IvRIUM9Gm+Lvmf+
VakqH/N/OX0O8drZ5xwKx/owZ+0yexiYb/yZh3fo3kX+Q5M85OkhMhW+Jx0RqM94qoaXZcRzqB/b
BJp/KB0j9zigFyNtIWJ4ZfWK1ZKcRBAa+LQjnETZOJhW1sFOvNyaziaqnwZVzxX/C3HaMGnYQ6iD
oPlI8Iey85LKjNCQHploxdQ/LFXmTG4AxGbgbUN+TnzMWR7exWQBuPf/cXZdO3LryvaLBCiLelWr
0+TsGb8ITiMqU4FKX38X5+Bud3MICR4c42ADBlxdVLFIVq1aC2phkJQ3H2enWhn1V5pAwUw0uwFp
lOGFGTWcAU6Lffq7Yg8uZmGWd43qe4uK3P8bkE472hnmOJcFCkzFvY5MbWa3Xv5A17SAVZ/71IwU
Vk1a9zi34Qdtj3P54tVBGq1ElOI4EApT/3kiRRSN25iOGTwh1YuWvPkQUofUZjZlQb7GRaj8KpDj
JsQS0h+yIjfJ7MFodbTsneTK7timLeqVz7JmQXImw9WtqgRQBepGFiogbE0rTvlBTlwQf39yE2g6
hraAD/CXRp8T+8maQOQ7rHwRpQ1gesQIF/oIcuEqjuayzkYAr6rxVtNCUl1Zxfty+KpOZrSO/zMh
wvvEjbyJ28xmMMGmG0iqcj+0AZtk17UGqeQakqxr00SqXGwSYG3RDkVdXC7IAtMGrSALPQY67Wq3
DU1oDudTqLlXyM81mG6X/VMG9Yk5yb8O4h1gmIE50lwNxiHxXjwrnJoDW8MSq7/VX7+kZDn0BPRD
Mwzx8bub7mtUZu2VZ5DSF/T6xSCWAJ9Ixxip/QKjIujxWexpYM8JPdoxEK+PafqFO4f515AsTljz
gRdFjcSvT4e+eMIdPmebHghMd2UEQbloJ4ak4kNsEuB3AW3duPSbllcBpjChB7gSAsoM7aP8Dw4W
zJ7IEacDKp+C3QEhbgU2uloNCXWOCd2V27Qy45yYkSLN6NLUoDHMmPq9pr3WWrgcycrrGYDP+MSC
/RxX2/OtWqVuWkYCe1TPUIXT6CVJs9BKzINBh0t9uBnLEvA0s6yD0m9XmgKqNbRwCRAMpOKPZLsD
M7M1lwi9kdxWWR446WHQgHs9LvuoigcAncQZhOogkQkHaddbc0sQD5WxN6M//XQ7eWs1UAWGEWWY
v0ZkfkHw7nMwb8AIZxtg1EKTXEfem+3tfWdjADBRPqT+vl1TWFSFx6lVOdQnC6gIYbUtLxPocLJ/
H0qDWx7CApEOQjm5dtGY/cxmhvDoRs3lG9tL272Fwc16U3uZC2pQrvvFSkwqv9dfm3LhAgCJNiPC
Zl39KDyIVL9xvlsOCXXYn9iQFq4eelB4zbBhuEfaGsHQOABX3eXd3YyKZRuFlbbVze2yVdWxaOH1
DeI/TGEAKXy+10ZrNtB/gNGog/JKAKhw2oOeT6uhL9ORvTOYZshallxrXYTC4lQY++UfoMr1Qr1B
UPrgKSFjy/NcIxbP8QNsXCxya1tj00V+Hmj5i1muXDOUm1t0ilBmRqlZF1/55A6gFxbvfZ/jdd4k
4ZyWWwhe1wHEiXFrctYmQZUhc2JMSpNzVebRWKPnp7O7yQ674TkjKyGjXDtf6A4CMCz4xM790WLq
5WU+IGLqEtQcWuCRH3hmAuSKiT3qrBwvylD5a01WvKrdugPIDA5Nif1IydvcvMb+fF+U+qVeEpyc
GE2x11C8ymxyYtQ8dzGPa82MDbhYABkqrlD9F2qSmJLDUDRGW3BXkyuFRcGgm07hlp2+W7MWzENg
OYFfPjtrYxTqz/XXkuQL2jcjbUVEcB2zOm3g+hsrue979PfevrCpMMCORoeDQ1R+b0LKLbY6d0Qd
APAgr7uB0n1PnoAg76M1hVhVmH/gx9FKNwQj2/kHcjMyJVaBDzSDESBjw7bmeBuaL8sOqXYu6H8w
z4jHrSivnVupdKcEveaEd5T3I7XeR+CA6+i2dVce0aovhDE1DBhg0AmkgFIK5i0f4oZi3WLtisdH
3bzJh0uzuufuSp9ceTafWpJiQQeQgtNOfCGD7efGv0w74Mqs0gKxEuOh0WNMo6r3JkY2xrb9zZzX
LywoPATKBlWJT5LOvCHz3PliQcFq62t2GNfbDpkjfl+2owyPEzvilXSScomm5egn61hRcpk6l3a6
09qVs1mVl+y/JiypqZCNLkSQE7gy9t8mH0Xd8ZCCpje23if0p8zpRl/TSlVGIyA2DvBDLtp8Uph4
ZDIHI4JTBXpd9rRxjXcK2n0zWblpK8MRhV0CYCZQDo5kp5gSbqYOgiSbD2jCsuRJG7Ytu3XW6oZK
h8QjFf7gUiXnwJzHbRWnJqIx145u8078/pefg12vqVd22JolKe6bPEqmqIGlwbwHC5xdfLOEYFic
bZfj7gPvJtf0oPn7n0vSxQYvYSBeIwMu1eR67qvAcptNX6bPrLUfmoxfJToDf+mTyV7KhN5h/i3Q
knk7kDcb77OJNdvZTTZenR7tfo1NaG0RxKF3sil47tSuXeO3gd229bfMvtZp2GgPy0ugKkCgHAyp
PtzscBJI0RPX/mAaPbAxZPye8/e+38zpUa8vJrYZfi+bUp3SIIgDDTyuVg6R2x72lBoDAQXeJhtv
K+MWFAjBsgHlip0YkFYsszQ2ZTUM1G4eptbV1IV5be36r1QfTx2RTjPPrPrC5bDjJN+TYg4c497I
fi77otzVJ74IX0++Pkb/AdMUNiZeBGn2OrJ4kxkUs/EPZK2FrVw3DDPaUNUgEMGWzs0h7vECnGCr
YaCxfB3bQIdMyVpLUhlpJ1akJA/xjAFFb2Rgiq3jptsuCoDC4vodiXY2eVpePmW6PzEm/v5k+fQ4
HyxDgNwS/ToC6LsF7nznG0803rTNoU5WrlIrKyg/oktPAyh6+jgoX3m1HxlgWE/xGqe38pjEfU2A
9j5occ6dMlgFEahqxqNZI/vZAAWx211HnXdcXjvlPj0xI6UEJ0EfIgKn2IZC/TqBCLf5bdmA8hEL
Gvn/HJHye21ZRWaDymEzm+8214O6OQz+i20/mPU3CsQS1KdItZbrlTvqxKiU60faQ9M+g1GHIbej
LoT7YZglNMDlOLS831Ci2tHygbu4ofpvY0I3Gv9W6eVTj1HpOq1A+jw8Ly+EMmxOfpKUsDSuxw6L
8ZP6dMCz7JExzEQ8NNp+2Yzqg2JiDvgzwX4AZonzuClYV/RV56IWYoYJmI2KeV65g6gcObHgSB/U
jzO3KRICC/23UQ9H797wXkGotuzHmhXpC0YpFsuqPeTE/M8Igog4C7rxe+e/L5tRbTP0xhwx1IHh
Xrmw7A5Vm441nClQ30ArxrF3MyQIlo2INZdvHidG5KIyMZlOzQZGaozsFPGjX4d+eg8iqDa9bKs0
ZP0aZ7Eq/55alLa1bsY+Ztdh0a3BWbzhJnaAGUzl1fA7K9daWitr6EkBQXzem9MAY1r1lPFw7J+t
lZRrKKPBF/AuNDSA45Sioes0u5k4akJO0z55GL48jJO58+r5FeydWZANZNiPbTOFCRi+Loibvw5V
jfJfuvWTX+CWuHKKYWeNc7cCCFPlGaEhAS0JoZXhSevsm9ymugDAk15DrSMBI0SEQtWP1A26NVlT
1TKf2pKWuQGKUCsg27dh9RCg57+Zm1/2GkpKtdCnRqSFxrEdk0nA7MsJsITYCKu8vyk08Ah/qQWO
arSJRhge1yA/OM9UuJoQ2sYjDgYjdMBUTMsfy9tO+XFODAhfT+8FKYl9r4CB2MAgIGDnFk+CqH+p
7K1RrgkrqvIuCEo8qB+A482Sad44sSc9GW3RsPzOhl/1sFt2RvX1T/99yZmactuLIwuvl5luYqsN
qffUjWszI6olO7Ui/v5kyUo0YaIC43+bKj32zj7SMRLab3KC19DjF/wBnQeGDnBWoWx/bikfigqy
zDinJjvd1O3O4tHO9FbyhvKj/DXycTc5dceJerPVYSTCwBjx9rRfm8tU7RcPmFPLRCgD/y+5UUJJ
qRpTHFNWfZihDlcG5fiQfgUtcmKFSAWN0nNQ8TThhxnvCuN9BLXL8tdQ8OrikSMk6Ajeh0CVS35w
7iC/TLDgorNQ2ke8Q11+m4x70GCR6Miab9ihWbdnMfRysF/xElr+BeqF/O8HfCL21bS0AYRalL/o
piFB5D5X7evYH5fNKLfRXz9lCpRYTyAg18JPw6ABwdmQP/prVxflJvIFDbvg8oQAy3loR5PVgvoE
j/kS3DzNo5Mc9fJYtdt0DaWkOuXBvv6fITknmNUUpxSlE1SczOF6GJ4n7WB3r01xsNc6JcqtdGJL
etENVVrmkwdbKVoxM0gmWLJylq54I3+ayhztdiJYNrOgQZuhfXFF+FXdhXb2PXdX+vwqYxBdhNwK
ap2oCknn3Bz7ds5FZhizapeY5oZ7zpHPzaE1fFA6jEHXsJVGsnKPCbVVAEDESJY8ymh1UZJEOe5J
VbKJLD1Ae8SyElBC3Ub10SFBEv3BxS1I65vMvPKysFtTy1C+xU5/gfjIJ/lQI01vJD1+QVzdmGM4
x6Ez7Fh+TePrpt7H6UOEt8nyhlPbRKFBVM+hFSBXgoBC6boEGi2bAsMIg422zV3C7rTmkrotmAgx
zV5lAaa2V8yKDyjfuT/YQwF+EDQR0kmWE1IWpQuzfmlpv1k2t6gBQxaBj1pxLFsBJgX+bl9jqGrj
pamF27E5zO86mXX8MjQ6ez58BSgDxj2Uw0BCg7EWKcnWqFGU/iwmuPQqKLvXmryzVZZH1UY9MSKf
eSPq3vbgY9CJtBzCqTq6WCtrq8pvoiECbn7MOfnyE9PJQLATd0mBpxkNqvgXB9NK5v8u2d3qwIUq
XZ+Ykmsthj2RIUniYjPGeQhtlKtkpKE5Dis16DUz0jWep3OVNSbMRM1Da33LGwubcY1AR3XCnfoi
3d/Ncp66IqLFxta2hF645BaXqnRY+TjKz//348hwlXyavV7T4QpeI4FXW4G3BpZc80NKIpFuFHpp
wIKT3Q8F6l+wYfsB/Uob1gflH8ipRcaUryQZ0auaNWBN1uLmJfX8u8bQIMk7XmKidd+a3WE5YygX
7q85+QKSFUnqzBGiunf4fjTG+xknwrIJZZgJpgShxgYWJSnMXCNy+riAiZb9sjCCmtHtEL/9sw1P
yBpC9wC4SbxHzlM8d9vYqTVWQAdpiuxginT9DoMWqRfaZZkn22VrigFjYMscoauNAp9g9Dw3B9Xf
yOpt0GjZRRqkGnKpcxWhMc89tH43bM4CwunByO+spttBxGTldFEc42fmpT2l92YK6eYGK2rvNJSW
QcXWhz5Au5Z+q2srFxTVUXZmTZw5J8dni/mhLEtgzbIeOjzF5m4LXs7Aoy/cwjmD4sRV1H1hQ58Z
lbabM4FitzOxwpTdsnjA3Wvt6m2KVZLOyjMTIm5P/IotUhVaDr807T5ydi3ZWjQObf3aiV4zbZuU
WtD8tgptl9ItTb7RlAtIJF68Gw94uORycH/p8dtUP5E+Wgsw8bT59NtcByowH1qhMjkDRt+KGtSI
BSBrLwUIBvofzrwbGNkXzZM9hwg+gIPXpuEUGxVvDeANwdiOwqBc1tEnO6oNoVIbjUFqvbjVddrt
lneO4hD9GMoHFBjlD0+eU8813RotD6QPrWntvfGXme+muN2M5X5cE2dUJOwzU1IE1YAzEbeCKWqE
uQYE6MEv99MauaQif55ZkYIIs+mdX7ewQrL9aN624IZfXjHlR8Fd/f9XTLh5EqWQeatMlsBAaoIh
+znpdzRZgRmrQBjAEKLjDbCp+Xnug9IGVMw9Zg28RN9ieAa6a9si+5lFYWJcWZgJynZ5AmE0fa1E
rMotZ5alvK1ZObjULDHlUN9DwbUqQj39iUICmKATFoJbdvUprDSJ2TQwPaIbjEKMdEU2/DTKrR5F
1Y4HOUhnMbXLQSzZBd3Eg7TgGFbELSL8568I1PNfo7KfOkmnTOAmy/mucu90490dfy2b+Jizl3LG
qQ253t72nTMYOmxYbHhyeH2RRlOQAmDfYqQr66yws96b/NU1HnEPr92rYqRbg6C9SwI9w9ShQ49J
7+6mApIA7rMZ6dA5+5Vg9Ba4laB3yrtxcG5TTIsv/27FPj372fJZmvTUcFr87B6vQLPaDcaLn4Ra
uZJSFWcmzmrAF3XcQVBRlzZqbNOItRPguJM72y+J7xffY0QHmNlsi15iV+Dy0JVuU2ExKBiJl538
nCbAiw/6WVxQwAz/iTRqyOsCA+MJgAH5Y6VflvmKd5+zxP9494UJB6NokndFz5ImSvHvt+i1+HW8
SfVs5+uvy14owCQwA6wUSmUotcPWeTISHU0HAnjgXkgeGlB8Zjvd2o9QKYtjAHNvnTms+8Dzr7pN
/eTYQbfZQKuW7ea1jKVyFzq1wIxDEwvME1LMdJQZ6WTC3br6U2XuVTdp+4mbK+C0j9G98x0FamJo
TIOJAegjtGDO3Z11nWtMR3YaXHemgQZ0ybtBC/dyqsw+C/S8A6Swq2eo5FRWC1WVHCOAc2E0Vmgk
SXVn4Fl9i0Z9m2Cs0m/d0Boiczu0TT9CPZ0XZaBBGrIKujqjT5HH26dhrrCClp6Rgxmla4eV+Dyf
/AHIDXwMqMV4cuqreZG7dtqgZWXHeL4wyJ/mfg5OdY2QoDaLq6nJcZ/LMWmWal/ArmA1cVcGmyog
psCMna+mZow+BCKwA6v8PXYvo2TfR9+cYr8co8rQOLEihQYULvrUERMmpH3IstBoQHJhPC/b+HyL
AaAKU2y2CxVRAdk+94S3gNozqxdgXHZncuea+tbejWYcH1VAtGjl8FAlDzFeCkVrKDMTuQ3Y1pYW
GxwuNcA0+40ZmPTHskNKCyhV4QYghCA+pY+oAtMoFceT5+58OwKHxMrgj3LJTixI15ipRqeUZbAw
Vvc9CKSHRz299LM28NeEhD8nenwcXxCbgBfbwP9JHyfqoSZpAoibzjeAQOr1IaLbcggcAknH7fK6
KbgIz4x9woI3UdyUApbd1GFhXg/Tvqi3JNsa8cG1d6MVVu1tkYRVdCDWmnquKtJPHPXF++bkZgjt
EUAFhKN6fdWgFO4f4jVVN1XCODUhPf0Y9aPImGGC5yEfj2ANQIqHDkDq7zSyadcEwRW1YrGcOFnw
mMfXk9/VY5lldglwziZmu7a70+dXMz2Q9nai0H34Q6xjbn9n2oCWPqTe9B+ts1IRU+0DZCccoYDv
4XYolvxkSaPajVNuwd8CNCeY3Ql6cyU9KS14At4EjWhAjiUL+sxYZroCeWS1gVFc68kaJ5eiOIFU
gVUEIZfgT5c3QFNreg0dF5xaDvpJl8X0YPgHLbuOu23lhrGfBXULhAT+rJT6VTvvxLC8GTKvj7u+
h2Gg0n1tb1g/0+7GmJ5bdmH8O0DxzElZoy6dsPeZcJLF1a6dfrDZvNBoEi7v7zWP5C1Wl7k7CdQ2
BYGaO9/m5SXuv5H7U+8OwI+tWFNt6NP1k3YbB96jzXThE5r23ve2u0iHt2WHVGkYo2K6mMP2ALGT
kiNjDuh0O0z+kMhGr7NJ/iS9qQVDBbUUOsbzFnQxa6wjqkVEnUwwtgPTR4gU8qNGrcQXCI4ie+w6
8JZvNP25MoLJvxjWSJEUS2gInvaP0U8MHEv+gSrRqDQXtjofVTHTdp9Y58673AO14fJKKlKjAX4B
lLaFmCBGmM9TRaxDlncAn8Emgd6lMSU3cXUHxPSNZrALZt1Q3doRB9fBZasKKl5cnP6a/dQaGDmu
CA7yRzL6B4xWQXzFC+PkxZrMg6a5Fy17amJ62dM2xDkOIgfb30zQukhnyEl5z3ZKDza3N7ax8vq0
FF8ZPwxhhRl/3CBkJEgTp33llQheUmGyQeNxdkGdSjc3uZ+kL3hNzm/Ez/1jYvHhkNpTFja8G4aA
mR1kXrs5Cuo5o9/Khul3ZWSmUagPnZMfojbjYFAexu6iHK0R2qKTa4WeSdlvnvbxEJpaMf7Owd78
h0ZgIm7tcRqDIXHNn17fOMdymLLLKSZ83OCsnh+43xgICj17i9o6OWLMpd0BoNYWV1rJ/etM76uV
puvnBy4+GYbSgJPAkwnCaOeRkqedYVOGHr/RXuCpoFm/p+o6j9amqj60AaTbPSbF0V8Tw04YpJZu
vnj49l1NbfT++qbUN5TS/hprOrwnXGsPus1BVuFmbPxJSpvflOOAFobeZ2ybjVl7MXhj85BnFSq7
HQj9npvEzu7qXOM/ma/NK0uiChbwAjlAygtOYDlYYq7bkA1BH9qbtGSvubO5dWv/yFjTHC0LVaCJ
kCiYKrv/9wMe4ljAo4rzEbK80rfA4xXV/I/+aHsPmsLAc7fLG1T1sU8NSDm8s+OOaAj0DQhOUDap
NBZEib5J/72ghMFfXNYF6SL+Q07kWt3XPBHtKOLWW86zm9LiAe+blSNdcV0BQQOyHF6LgsBBeumU
RV+nQzagDk2GMNGwacfN8oIpTiQ8CEERiIk2G1JT0ukwUMjh9Q0cMadNAwpxaFpzE0SYfdAY1oot
xcdBF9pxAfURijZyl7DXbZb3ETrRtAr68nsz3nbVNl0TzVKsGaygMoFFEwo9Uoxljp+YZBJWyjeX
XKdrjYu1f196StGpn/tcdIfJWAa6to3HcmWd1ixIXz3VU7crTHhQmtnR7dNDxQ7LX139Jf6ukUgQ
JxftmtG8nif4UJfxzrdACDN+c1GC/feBLoi3EJTdhJix4Lo5t+P0BqN9ATuFcT87YxCTH51146d0
ZcUU944zO2JFT/yBolQ7AcJVYGDybuqv2+Gbxt+Wl0xRpT/3RdopmRuZ7djDxhw/pBGA4cW29NIg
Hg7dfG0290l51P0f0xcy2plrUri5oBHVEiLC2YasZ7vhtb5h1aW19qnWllAOOlpNnc/hXkQeHXbb
xGNgZeHyGq7ZkMJuquaoMDvYaOKHmRyqYQMk89oVTbl7UCzEtCIeseDaOY8FTswktlssWO0Dg+6E
PkjHpkBU1jz9eQK3QPLS5I9tBLVNIHR5/oSp02U3FT0OhIq4c0MFHgUdmZOsamtApiuEPa93lnff
FztAF3ZjvYkKP9AB/dPHq/zfiWUdSGqK2zc2HErt0o3Yc7N5agwPV9PigFE+8K2QNmz67bJviqvD
qRUZsND4BQEFF6w4zWvJQnu+Jj0LshYZZBcVr8vGVPEikPdibExQ2EoxOTMjq4gOVFHehE0D6SEP
tdKHL9gACYOBk8kWr/bzcBlwy/FrH+GSlO9lfNWBaGXtFFe6YeHAg3AlbucyXLcamnRIRoSDgCtQ
gf5DuX6N7F8V9v5fIzJadyTUS+cZRjr2FKF3nnyl4OWcWpBXCleUKS2we7WaBehMuvwiWuN7Vl1H
AC0AsBkM8qJVc/41isnDnh4Av+mMK30Mef/WezsrO07Dyxc+u41HOEpBgJR9KIGdnBigtC3ASYvP
7uqHOQrj5hiZz8smVCeG4BIB6vJD81vekbzqer2bgbwx8jemXeD9E1b9dnIfIm9H/H1mvnv6rvJW
Sr2Ksx1WoVKFVTSgAS8toUN55KKli0QOQQkTatlJdKjxEKvWgCnie0sPHhjCRDh419Bck3eOkfO8
NYsMYAKXbyurDiKCaTbMwIyAfxlbwDKAqNWAmhqgqz1nP5dXVxHvZ9ala16fZbpGgNMArnUMSnJj
1Cv+KdcRAzaY5UDbxJWbXLnXtx2q5nAPCTvT3sfxQaPXdO2wUCQHGPhrRvKjo1aXND7MWPEVRBZ7
enCi3ReW6sSEdAubTY3UcVYAzwiq3qEFBjh+Wraw5oT4WCe7SWvAc2yJtUIJIqj8d9pDtYyt9ANV
1X4M7uDBhScXysTysxVMVZkGcjFgMaC7xhI87SjGBqygLG/w4IY9sG+D95hVzyN/jtZQX4qK05l1
ES8nPkI5t081HQFX9Om+9b1Hva8vBV1WbLlAZGEefCwQiO1+eWkVGfHMrHQGJnka4zEFp2froY2u
cud6NN6s5ru1NmH5+RviHeiBQ8WGMDh6a9L9oWgH0APqXopmqk6DjNc3hasFuU5X8tPndRTNBVDq
QawAb8BPb4KO1105uRm6d21g82s2Pg71tBmsow79Coj6/jvOViBNYAvKwdgFckF+ZIWbM+ZlG3SS
NeM5ow9a+7b8kVRrd2JCLr073C39qIIJBhhnY79a3A3bKVw28jnjfSBmcFgRHMOQ/DgPwAk038Mw
QpK69oatm7bhsHaH+JzyYIFgpBBvZ/Q55VJZYWtuqSeQL/f6gGlHx9z2Fmi4+pdlRxRmIL8uyiYY
CxDBfe4IoqzofQ74QMGfHf/SGiEB/8SNlTehygow7+C2QyML9Q3xzU72q6NNrpFFMazkEYZH6ugh
1/nNMGvt0dAj7bDs0+dtSvDi+GtN/JoTa5nnpLNmQZO9TOossNmPscyfzPiNzOZh6t6XjSnCDSyu
IFLAPgLrtiUl9DRlNKprhLNfxaBR+DECOuWyx2UjinAj4hNhyBSoXtBFnXsEMHJXeYKlbATuwglw
lfHucVKS38tmFOngg2ebCJFtwBKltDNRvzBqgQfzol02v1LwAKUJRr/CytgB/ItC0drQJJpw+Onn
NxeCKEfFC8ASE3Tl0k2Wzlrh0xhcshYj7RzodjRhUESP7gCOxNfzKJ7cAcUU/8YjPQ/9gQ5BbRDc
qvFGxtyBhupMu7EHbQDd9NwOx2HQ7JcianEVSfSeHVJmZXPYW8imeuF2dM+HHFoDPTLrVdsM/AoV
5OamNqaYXzIvse/c2cV+m6d5Z3YTvXTNQv9uThW5HBPSHjnCK8HwWIHEbM+2geZhlmmgGIp9973Q
q3E322T6mWiTc1+1UfFI0cn6xjLCL20/G3cObNwzAtQHK0uThsXo9xd27rqvfU3B7pRN1AhGPnRT
aMRaeVMlADTPet7Gm6nR+x+C0bPdgQCtOnJ3RtpuBq+4G8qmmy/RZR2iOx/I0luMupB+M4AqsQvG
klZHz6HTC+MN3XlJDybQygA/AAqa7p4mFrQCIgK68zDmEwaAZpNqt7lZ6q9ZPUf3Vdcm6J94Tn0s
ei0NIfgG5ZzeLtsN6la0vCxZVl3gM1rx1vKz6Y9Zm1UB1rSseAJdEcM7G4Thu7Jtk/e2q3Nzp3lN
iTex5/EM7/KYv5r20L1VcwxNmZ6S9CfEGqxtE3Mb0hplbl3ZtEX5rXMjLVgO+c9vaNTEdMGU5wEm
AcDH+c5KcFBRrQZXslnMGxvcD6bW7edU3yegZo764k+qrTWuVJsZJQmhde2DkE0uijhR7NllgV1m
ZTsX4CM+/jvEDk6dWJCSOitzr+oEW2oM6Vgtn4KhPC4v25oPYllPUmw3GdyePjIF4qtNbkbzftmA
4oIJiiILpwX0rtCikHNRB7xqVXYTihuVqX33es97K2k8NJualCiP+iDA3BWRH2MXFm4/Bx2NEjPs
MrP43cRWiu+XtJcsGfo6XP5lKtdBNor7GejtUKqXEn4eR+MQ2wBGDPxZM/rApSuNBsVhCc//GhA/
4GRtSdNllflBbDSYL5kJGkcgMJyJXZTmiqU1V6TgdxJSpJ6QVmzQzgD6gq1qRqlORw9vUjy8QeGN
LsC5L4mfID8LbAIyVWh6Lz44Dqmz8kWURtBYxH0SttDvPjdie3nCBuirbzRy37e7nIeOtWJC9U3A
w/qfCell6AOy6kYpunTt+D1z3DDlgGSXAzqYa+yWa85I4aVXvGKDBmfa6WA0Fy1u5GsoBMX9iKCi
gxsScA9A+EjrlfST2SPvCRRCuQPr4K7Yu48UxMp29O9UrqBDODElrdtY6UU2aShRRiw5QOy0zOOd
04Wdfk3pv9/6zkxJCzcaXtxnEUZbqzEKOzcJwbCaVy+2DiZ3zd0sJwHVsQEWTZAaQ6gGaHbJWB1X
PW99LOHANkmbBIxCI+8AGarAgV5yuhYUyvA7MSelhNbI7KnUYG4qoiDpw0l/j/qgz1+WvVLFHu6Z
KLCYtvm5kwqWM+7kDiAjFOIHACQQgDaMeY2bacWKrBk7lbHuJhMusynYpgi9c+0Hd405WbVgJ57I
g3bF3Mx19iF9yhx3P1hZg7K/cT2DEg/Noih9XF64NXNSmCcT5M3bHAtnWb9y7xfm7DYMk0M0/bZs
R9HNAHMf7gzo2aM/DAj/eaprsJ2aiGNEvse5Wzgb33ng5qMxofKRhLTaddN641AV6wKyAZw7FOzA
hHpu06fgWI8rgCmsqhQTfdZlxfkjH1ixNZqbHj0czV8BRagylA8Wfrio+x6a1OcmcX8cLG8A14A2
2HyrWXdOxiOwNZT6kZH6FTwca60qpcUPLgDwgglB63OLLu/sts6Qdqsp99BuM6A2nA2J8d3MIo1u
aruO8n0x8mKlkKY4ggGaslyPoBgCzmHpyYVPXGbugLZKSZ1jxa+9qN4vx4xiu/2PhNEFMgsdKckz
LYcOus1R+dazrNg6M3gl3aYdgcXw/nzBEt7BmEXwxSio5MvMfBeFYGSptEJBxLzn3p6Z9XbZiGrB
MHkuOGMwk/KppG7MhDZZI4jd3CkYMYZlrSmPKELBP7UgBZ83QwpGtybcitCTT+9SfWdYh6K4qqYv
3NMFshf9UUAjQGolPt3JTS8rx3Iik8BUGhgi5f6G0V/Lq6VITOg/ohUF0DrgRTKKOBtSj1nMAkGI
cWEOF6W9nch75aw94xUDV6K9CuwNWOM9/E/69E5e8CkRV4ouTaqdz+P+UPZ+Mwde6bhx6PmUXCd6
QW9in/IqbKqivhmGPH9MZiu5yAuzqPYRxrvToK65vTXdKH8UpfIrMx1B3GtCmR0ocgcUnO0wtFGQ
Vpi+2rpJMpkoHCTOY+6DPmaDJoh7TNu2bvDsMbRy5RYovDivVcA/4KHBkYyiN5F7ydGUxVGDBgFe
bo6+nYYy2thtqx2HThisu2lrmoO9dyY+7Ju+Jpvlj/l5J8M8ZlbAbIwm6ScZUSiFDknG0FYEXUm9
67wsfiUTACNl1Py76DpMCTQnwDsAoMvpcPRTIy1T9Bdz3k+BZ5TJkTKXBBjXWeMHUXmFLyfYvnzL
xIv4fBOgPKNVQ45RWzqx9rIiLrs30478JMxCCWd5BT9vBzElhaTqEMBvQZB/bgt3G99te0yQMnZb
W2glQde4n/Y201Y+ldKQBzQX9P5cy5SJPmLTrb0y69FmBrhxSgy8V5MbqPFsW7t+WPbpc0KET39N
ybNEEbMrfe5ganLB8deWtxNnb8smlJ8I3C1oZBLL/5TYa7vAnmMwMfRxWETWXQYNPppNKyeV4s0P
VwDJRp8PuFl4df55eOKjipdP6K8MOz4/JPmllr7E5tHBiHcC6cz6coZGenrDcsAxn5Z9VC0jWAyE
sjaOFhRZz23rmub1SeagQQyp5oKXmyLZLVtQrSIRwG9coQBW/FT34U4Vuci9m4S9QOttNu+/spdE
licgNhJkhHI/Z4qzqpkbjG8O2UEvIFwwHxLcopb9UKwUroFo4OAr2ThSrPOVIk5VJ4wYoP+YjA3P
tpgfWbGg2D3AyKNaIBAGOv6cWyhqjA3SiJabsryO6E1SX3v++2CuPBgVfogJL4gEYAIQM5xSMoBI
ZtllZVZuBgg82q/umuqN4nsjcUJgGqc7mh5yDi1b3k2Y4Sk3DMy6Qxaa5a3FVxQXFSeSC3ABPsX/
kXZeO3IrTbZ+IgL05pbl2qrVMi1zQ0jae9N7z6c/X2rOSFXZRBHSDP7BvhDQqyKZGRkZsWKFyEax
dy9XSs8C0ybFVexq7aTlH0b3VDqfTPtWtd4FFhNTaOq9/vFXjYKlIQYEQHLXxWPhLGTRUpjq4Qjg
kDxY1kvkfElpKPu/YUhGzaka9qULxlI8Bf0TKeskfn8dYvXb/zZDHhDQTEsLtRsIc5mPmpbdzHQJ
/DkELRGcEP6fXi7JoTijWdSoSBQ7hebV2HbI0ad/YcU5hOQv29iJSO8AkS2N79HuPGy8Tl4//Qix
SQWwxzzCOtll2daAdFfdFDu7jH2z+JB8prBKimNvU6mZvl9fsLW9TLCKSJiggDFN7HJrseW8rG+6
ggFYT/PA+GS6qVVqajb6g6c5sE/q1tiytc2MgYwaokcAiXrJk/VJVHpVOeBn7Bh77vLkW78lxLvm
y84xxE48OzCN0Si8ysBQCj/+b2g/qeE+iTY2wsrSOWQ/xfxzslHU8y9BolEPpkYZubSse8VO/Dx6
b9MHGXm+Zt8zM6peNvyO2FlSJAylk0gAbSZK1Lp0RMdWZ8DkPPOtvPeLcm8yP8DeGR2ki3lLbGzl
I9GvwRPZM7kOXg3jcc2hIBZXi13Tz0iI87o0P9TTVlHmFYoQDbDplRVailyd0lFSVbpyiNGgHnYp
PUz7Sit8Jz5d3+FbIJLzrCvN64IJECuA4I2+mFH8xbA1oUsgFGjZ0NBH5BhX1cbJniaECRKdXLux
H8Nqd92MV1v6JwIY1GxF67d0cXZ9VdEqR8l7qr19Ue9d752WeTt1wx+srBYBBq3ejOkWeX3x72cn
JyibijC6IhNed4xhpZNp/hT+cVBGIz5jfsmQ8NUJ/yRblLaMrEZMsCoi49noh71VMH4v3PCja6ac
o+iXpszZGPRJIFDgT9qqetLi/slwtvhJqzAG68WT3+SVKJ3KYeLNaC804g2Z9dBNxqMDeUTP+z/f
xkxFJkITzCHRgSdZsyi63ViiREG+24FoVhs+BaTrm+zV1cOHQZeGmIaUlUb8dAmil3XBg9OGFGpZ
x9GLD/RlnsYQLk+WvJuUcR9FWxI8r7yoBCn5gMStamfqKFbksUlP9SGuvoVBt0/ptDOzo9mcULq6
bqT4ixdulLiA97VI/cHqQAni0khnKe3K6ijUum5LzO6gUVMd0G042Yv7bgjym+twr1mwAk/UETTU
ikk8Sbs9ChBZ7sVkrpE0Y58dKpuy/alMdqXzMU1fNO05ij574d112DUraYU0mSJECAFj8NJKYuQx
zhuS1kZzF0bUZ0TJ+L6dPL8cNvSbVlwTyScKjRQw6KTy5F1TpNlSl0DZunqbG8FDn6XIGNX/9V73
fN2qNShRJFFhZ3FlyI9Vsyjb0RrYLZY9qH6rVf2jG83dQ9XWit+F8194KpomPXJPVJxEZuZyFUfd
bbVASEA3un2g3oqcNdmyPyZ9s0PgSQtuPCHrqxekB32D3UOKC1V9Z586oeMvWfEcaxmdp0V5nIvi
8/V1XNsdcKSFbeJ2l59JtdMMWSMGMLiD9W82TyedKcxL2LR+4qbH1t5SEdvCk2KldmrhUkXgVXn8
nxp1DCWd7iYy8K1SP9vNH4cvPxf0t3nSEZ+L0qmzlAV1C5R2lQ+M6T2WWyqMK47fgbhMsE/VhDhZ
CmSLcvbQwMOGKdVva+O5G6wDjLs/v/cvUKSVC/O+SROR358i/ag2wee+qx+N5UcYNxv1nzV7yAUK
uiDBDKnBy71uLHOSLMmMJx7eZaNHK5niR1vOd+WGITlH2p3/I6ErX/0mnddNgOoQAlHaPlI/qfGn
oE38Imif65iRrhv+YhXOYZNDdYOpL88rnKcIdoHofW6X6s5JHzLjn2asD/a/FXXxYUv6RXwL+WZB
14AggMCGVZR8Lqr0vdoORByp5/1QMgQdi3iDPLzmAAnPDB5PhGnoYF1+JA4Rs9tbfC1Zolu1L/b9
OH/lJUJXlbVxT67tB+Inh0eayEjLT8NYg55XOBRKEucGLiFM6JtWzzbSDq8lVziq5yjS5WGbcV54
YgZbl5n5P8pi2XfBZDRvUbiaP2rK4tA5blcniioZuUmnvU8qsiF+0STek+6Nw3s7P+jjlmD965qv
9LOkw+DFsxVENsYr6Pdk44kOD3vZhVbEXK19WRs7Mzq1W/fA2m6laMRVg9qXqf+MJM6Cbw3JXWdB
jnBXNd1tbBu3S9w/BNl0M3MUg6a/S83mzyM+Uaf6BSkFyUNpz0ERAokuh9+Ztj+5P7pgD+HqQCWx
iDfO49oJEaxdkvQmSgFyb06fVUuRCY0AzQveGiiST/XH6zfb6gGh7Zn5pOLtKpNE9NAqvLkRCPCQ
47tBzbXkNBlaHflJZQXfumio/mYNSTch+8HLj0zz5Zkc5nkwQ8Ee6or41Dvq50Kt7sqKlIOjP3Yz
YoL51lSaVStFnhM9LpQzZU8T1ctkJXRF7ByKAuaioppY3JulR/+FtZF1WI1f+VjCqQH4inunO0nK
kFTu7qDLaIkdfZM7zwmPSfpjcnzFeFMH7x39aDobrmHV/3AMOAim4GxKyxpR115SU5RRW8dndMxb
OHrHgGEy1zfMWmhCvvB/YWRmTOvOod6LQ6c24SHsXhSKBXV5jOaFGccbLnXts5G+5XuRNkK5RTIp
tBSN6Z4i0JugErWB+49Xj85O6aYIOZr0dN2yVSdGI5zJI4eyAW+Py40ZeoNLkY+vZffGm7h5V7oO
A6nL8ZRZ4VFfsi/TYjG24imxt3pcVg09Q5bcStAx0aa12DNxln8e1U9LajxXJGd3FLSO161c2ybk
Eil4EDiTH5PCMKceiiBMgEprK/Ury/zP6/I7CmtbA7fWfBclU1yKQw5ek9UL485gMuBExyRl9y9l
7UW+sSnnu7puCETwiOLK5dtdfrGkn/Kx6MAoHAjEDEQvExj0po5c48b7cHVz8NYnxYPHEl2gl1DI
5MzLuFBttrvO1e46zwizR4LNavJNRhlAUR+S1vXtUU/fmJ0VvdMjvb93IbP/eZ6GTCNSebzKaXKW
D4UVV73rKfyQtOk+Ek/T1qYn+wIV2Q0/vWoydCqRQRNFR7k6kFhalLk1XpMw+M5wk9BPGbcctNHX
YBj/WTz9JcqNnV4WbzWeQ9e36esvy6MVV816kyh6JTljGaM1VsQ6O6pvh9FGIr7ch2hcFsW760Cv
/RlA8NWoeorXpBwhGsNo9YZHfSJoHwr765SHflbc8CCnMrJh0+ujdwklbD6LV5D3qozJBEqbmarn
HbySYHHrQt8CkSKxwbLaWhMlHSaZhO13Txn89I9HBMAypvbBNUNWiF45yYfQ7dGoU0gqP6Xvxs6G
m9zJjoaylQpaMQW+ESECPVk4LLlwOGsElZVGVr1onW9U5U9OgEMOq3DjmtnAkZWYGdJbMpx1Ya/l
sx9VyrFVpkNgbfGMV2FQexK3M3GITAFXvGFW2tpm1eZg2Klu6fqeXaLz1Qd/7qw0qix0WZNCQkRA
fseFdYOnyhD7j+3Kz92D6+zS5NEt473bfLWr6OjSE7T8cZ+KcEowMMi9aLDeXGnr2XEbJUEMqptl
H9CGetErwh5VYUIbPUAWzW556B2uH98VPyFazmyhQom8krxHBiNMsn6JS1p/1ONgfM/m8bQQkc/M
DLqO9Drzykb8jSTvkiAuw3aaQOrcjzS2EJMclMA6LNNXSyfWO9RbtfktQCkcyboygMoFYNTWvjMS
Mb5JRnrcPsWOe2iVz84WYXx1LdE8oz9PcEDkm6V3zN6a2rTcadAW5+h50ue9GviDsxEiv363sZK/
cCglXPrBpqzUKrAxLNEMMtefTG/ZBclOsT7n3idX2Rpp8zoQ0TAJUSE2JXYZ0jo6SzRGYYMbqe17
fa58A/Xr61tj5WQjISUkbKkCiLDq0qCpzkg00NO7q1xd9Wd1TA5ph3QLc5u2dNHXjCF3bEM5FudM
fhFSUcuUTHcop4eVb1lvN0OqnwH8ZVaGwXqi7xkPAoNQDnT6Bg5uE3CKJ6st/Cqw7p3c6o7KnDxF
qvKUt6Z1F+jjg6Yod67b3Cp6+bGul8dKD0N04DmFbfSWGpJJ2DzclYzACRQislA1ho0T+Vo6lesa
0reo/xOnsCaX6z42AxSmNCrpDbKPlZbfqJEQjFf31cB8tAlKdBLs1OlHuFj7RAuF0t5GunHlyyMu
QIc1uTISZnLZoK0CKpCzIvgAd+Hg+GHzDmGr0x9vL0BommVUDgQa+VzmWV7n1RziCIjDglY92Ujv
b87OWwn3KHvwOOZp50CbkYPpPqkLzUiBKaf0UPQfnVlwY7vpZqmFnE6/nxk8pVWMPbTarVhzdR15
Vgp0Ygq5xZEwsDZiC2wzQRNr6nZTpd1n0RYlYOX0CIb5LxjhAc8jsKJBhakHJi6p72T2my7aGry+
4rVFSdCEUUnsit7JJYRbM04oV3BudvPODN4MxWeEdbrpndt+Ns2bPtiIXVbSDQxROsMTzvbMpG7u
3GCOk3K31PuyeZPOfkzyW9uPy52pfPUMvxs/KsPNn+9IkvgGzxAoVoQzl6D04pZ5BZGP+oT6NBvl
3RRaT7Hy+c9RqF3R/KWy93U5a4PEJGTLjCmOVjYfmm6+rZt2D8134zpa2xQGM0WhWsGxe5WGHhM3
qomH2BS0qBjtv8T+f26HiYPQdfhBVOKkcFlPaAgY7JbNrX7QrDuDmQLZhg1r5weKnWj1giLE5rv8
IAEd2SWFU3Yd40CKxhYiI/7m3bC2t6nZwxSEfMptJ92koe2WHvkQVsq+72k1QcREG5/TaF8E/zbj
Pi834lixjaSrCH6I6F1D/YGcubD6bG9nQ9PQj06Ts4Emp9NPvj4+d+Xb2I39LIn9emt21soq0nAo
irIqlDUC6Es8ZR6smpdNuUsL0a3r/hhCLhdD3yIPruw4UbeENSIucnJ1lziFoVVBFKsilGyUu2XU
kVkerC2pzjUUirDkIFk/rkhp9dy0ZvWyuWTIyP3EQOmtFs2V3UADME8M5HKhj8vpMr13UFuL+PtK
c6hUUqkp1dAPWvuAbr8enuYtltoqnihSEp+i5CAX3OCnWGOnsmpOOd313nQiE+/b3n+G852YBXU+
50Td+E/bj/FwNoP9UGLzVO53aRHHoajHlBCHi6m7ccKRMeNbik4//4a8zTFLE8pRJG/lIMLsjahE
6rbchSQfEIbI4ttYfeyIiJmNOXzUZ99d3jLYJ4y/Zf1pWJ6iLX++tlXOf4F+uSFTaxqmujDLnR4s
yh0Tv/Qns7Z+/LEbFJLKv8yUfFRjpBoLiZlJqh4U/ssIpFsHwbHrMCuvmJ8lOMj5kFZowLq0ZfbU
GbFtcbgII7rK3WkTc0Xip7rcUlBccxei2Pf/kX4GVGfuyWqWOI5yrdxlxnKTm+iReMlhGe13f24Q
vWqUnaiYkOeU1i1LtTrpyX/tQnLPjhd+n5r4USXiRS1pK5pYWTwKpciqCL159r20eHAb88wIwdKT
6r7vw7fLbJ+cJmcch3tM0+5GNd5q0GuzWkfK/I2uvbft5iFsLb82vjdpumH6WnRz/nvkJe5qnt1t
z+9ZrOBTOWgHs9HurKq4S9LobUtmI4MH6RCvUm2KEBHZ2LIrFxCagowuQl8FhpfscsZBn9Oxg5xY
tJ6fa7eTtmOsYKbHu1whqvty/UOv7CcXfy0IcBCEaKG93LmLHTZzjk4ZU8cY7Wyd5uzbMmz4sy0M
6aRbQZlmXhBVuyYu/CU4FXO4rzebBle30Zkl0pYN62pStRZLzPTkdl8U+oqyfZQcrq/XForwamfn
L6o8OmJ7bLEZARdCVrjl2ae7H66jrK+YLYQ0GIqMAP8liqsticM2rHYZw9g1GuizmOLT8TrIuim/
QOQ5ARFiOurSiE+vPBbmU+7cJPNu6jfYEKvbmbwBjUt0572aw1UXTpBMDgumtAZhR3dbGfVDj8o2
bfr6btSCkz5uJXvWlk8kXmgxIdaBiH25fFnipIjA0pTtugmZT+9BzYuT12kfry/gyg2GCgsZQFw+
QDJrsE7rRJurmr1g64+MFz6VwffrCOLhJt3SCOeJwWIoUwsVqEtDorHt9cYgOHTcOEdLDWGANBrp
L2+Lr+Oc9PjFMN/wf68xEeilzxcRfIbgGXKifckVq/NMQqwu3g/eF9M4BP3daH7t1d2fGgcQ0tCi
RweHJ/v9ONCMvi0Jc6r+82R/CZrbsH9p9Ltlq2nz9Xe6AJIdelsiTZWN3Jla89lJcdlb4+PFcbz8
TIz8tikX85ZDEVZOkLXmsJRdZxNlTPdL99YuTkr0qQlv6vG+0u/DdoPMufaFzuHEwT7zQWVYJH3T
A5dV825Wb9FUPgXxV2W66ZIt8s8qFp1/sBChMlGrusQaFmbIc9K4DNWXzk1uTGt5Lo3moDS9T2Vp
IxZ4fXBFB7sg6qEax3+l/W4pXRKW4qYYx9x3nOPofgyqw/Vt99rtCQyEZ1EzYDibrCxQJoM7lyMz
mPvyX2t+VycP0QwNZONxvLbnYGjT50pgSFFEWjdNY5qj4QgU7dkOYjIiz9fNeO1XGQCOU+V58NMz
SEvVq3VVVHVS7cpib1fM4vwRmk9GcpszmzXdImuu7YJzMPFjznZcXpdR36MmtHMX04/TW8t5tqzK
d9TbduvFtbYFYFPCaYOfB8NLuvqQsx0LK2LhamZvZM1JDICzoi2FgVUUMU6CO0noB0qrFzWlRdo4
qxhC9Tx7qJt57xRnS411badxhf8CkVbNrUcFTwvIwuEsb9v4x6LdqdrWkLfVj0ONgXiRXAzTeS8/
TlFVrZPGwLipdZ/TsHvD0xTZ0nD66vT2ox4G+cYRWkVk+DNlUiopcK8vESMrKiw14H4N8n/EFds6
u1q5VcZq35Wn69t8dQ1/QUEJuIRCTK9rk7JkO8w3SN3VY+V7FmHdBszqfjiDkY6rHVh134/ABNnB
Hr700bsqfrluyeqi2YwvIb3IdFSZgsZACbOBalPtdP15SI6ddad6AeSRnb3F4Fs1BuejQnnGO8hJ
mIje+tHIMWZs42M1G7sEhs/EUPLrBq1+mjMY8e9nTiHLR9dmmmW1S/uc3Nhuig+zZvtd+ReuVHS7
/K85YmHPcGgRzXRE9nk+MH7Y6N2XYgn/5vOfQUgnldxYyHAcIIbwnRU/xd7TMm3kFdc//28rpDPT
ml5fW2IjI1p1jML7Pj3VSFZEJnNmNp/UYrvKAcnZksmhPVIcY1ubgPVFRF/qKHoGlpNifbV7d985
+WFYzH1t9wmSNMNNunj/t/WUowbboakLLbCf7rXXPwzmKWi3Epobu1yeoaNnyBK4FRhZ4+2d6Ent
PN/Zos9s7HGZqlrb5cgwOUC0cO91h8E9Wvqds5XUWd0bNCDBeyILwujdyx1uqHMUaRMoY/WDmR/1
fBiy5ywId066Fc+trhp0YkQ+aFMjrLuEikynRbi5wtGpH4z6kOX/Olu+dDUyOYMQodHZeU3CrDPc
AGvs4sUtvk/at9TbDe57d9R9CDXXndD60v22R3JCzqBk5WjyBmsUJI/ifh9NEx2x/mh9L62X61hb
hkleog3DQa1L1i5qrBtqN8P0yYL6oRlf9Opx0P8iFqZR4deXkhwGlfK0CU3Q9ML8njlz7FOxPDI+
5fa6VSv5LiLJ30Byzz/05IraO0vYhYcm+GAVe4fy4ZLcTP2+tG/KGO8e3QTqFnlYGPDKSZ3hSnfu
ok3IF9PIugua9GXwkltv+mAFApPONC/ZaWSj6+ZvwuYzUCkXVQZLG4UpoP3YHHP9uapHJrme9PbL
yGDmfPxxfXE3jptchoMdXaeqOG5FD32YntCmq95lirNh1dZSSkcObV5rGXJg1PKHleyq7s5BF272
bqJxN3t+uxXZbpkl/v3siIdZFSmTAV4wPzrdm7L8oNfvr6/c2gPqfFdKB3uos6r2BMQyvp/m78a8
cR+vUA8ut73kdCc3CO1kAMCdupdlVt5pXuJXWvSM0g4DUKz7uHiqMjoEcnvrxImg9drOlxxJ4+q1
msRA22b5YuT9Q5KF944z32VmfNd46m6pCoSo7YM1qRv+ct2HEX8yE4WGq5/O4OzLFbS59kaHc04U
c5epP9QkOkX5ctQYMJM3ySOdtxvZitW9wtUG35Xn3CuGu0GDwJQl4sRZjASox0Ohmci+bJF3Vy+C
MxjpYDO6svGSmTXt4uGYu+6uGeOnAenj3Pg38rY6yleXkV5QUrMwLihFXh4Au+mMgR5J4oJOCGem
O68/dei3qYuvl5/Swb9+GNaN+w0n3domwv0tcu6ct/JFgQvjfmrL/dIeja138ZZdkiMh9xeEUwtQ
n75XCxqp7rrpvjOfFPXONP/9vxklORHaxZQyF5X2uf/mmKcC9brpQYsfvWR/HWjLKMmVCF5qb5YA
dah0uW+S4KMXIJf1riweJv1v3Ar1G8GBJZCyTPFjzg6YpwZmntKjv4ti97aMPqmGtUvyeWc7EUpH
FFimH2qYvQ+8rZKusEJ2KiIPTcsh+qBop1wCW3Zr9csIcByrt5Pi3eM+n5PGfhyiaOuwrd0351iS
kSgIFqVa4EUmPT1F4X4sn/vlhozNwVP8MDLRW3P/4gicQ4qfdLauZh5WdRZjXpv9l7v3Sv/f1DEn
JUCTd0vUem2/iIczApRwgKiLXUI1/dBNGWIeuyU9OgENtl919yGYy6Ou791wS6V79SI6h5N8SV46
RtW3wNXElI55m0W6j2K3G1Is8x7c8lDl//a2vXEoVrfLmZGyS4myzqkM8QmVR3c6DSVpQxgN9paa
2Jr7P7dO8ihGSW9aR45qV45fU3WnRm/TeSNSFn/i1c4n984cRYplqIpdfi9KI31o19wwpVu+Garg
HRHXxpW9BSG5kIIhvW7ZNQRYVfDA6T/U7dYjcHWhREMIQx9Ew7q0wUkY1TGjmSAe0SOlRV9adfKT
LQW51YP7C+QVDZokF7M6JlyhM89fl+5D7EW3Mcnc6XurvE9i7dlF9+26911dOlhilDKFOrPM7S0g
ErjM0SZNNH9tvLfmVmvn6kY++/vSp5nUYh4UEWLHtn3jevFTlFInD0vlEMx/k9dAQdClMg+NyjCk
b2RHQ4z2MbZQ78z80FFyP+67uzraqo2tb4ZfQKaU9uydKdNTCyC14lFWffqftp0Nl7q+cr9BJD+n
Enk6cQaIldHpmPkuTf79xzjaOJ6r7tQiD84wIIcuVcm/FUrbza4BzCx4vGEW7aKcwWjWFO8Wb/Kr
NLsZefJd33UrERPqRfQJoWgKwfIVgaWwkgg+e0lfyAFheHNAqsNvyr3ivVwHWns+C2UxOsdQ26L1
VvI+Kcofdm57sLWs/mDO+UnJlmPA+MysWW4681+q0W8s8lPJbD8k1lZ5fc1OeDowFUXHKv+99H32
oo7FmEBWMfu63xsMpzloY+r5fVp2DJLRi70aIRF13eaVIw0BHXoppW+6D2SCml70xRxo1J6yoM+Q
cP0+zrRaXsdYUR3Qoa2KpO9PrV05iz0sVmvnPYUgezbf5gN8INC6e5cZR3fKzDQpZVLekmxy7jVC
gJ2+JN9o3IU5ZA+pH4doOSd/LtgjfhKcV7rWaROU67zVrKv5ZGD3YP2w6vdpmO7RHWbVZz+wvQ2/
ueICLsAkv9ZTZVUrG7ApnODMKNa805GX8pVo/n59qVcuBZAoVPI84wUln5WiJuPitYRWzTwwgS4K
Bz+LY2WvzcptPcfWsck8zUcg5t9uKj9cx17xQRfYYqudhXVM2evRPaJ4pSz2jn4ZR99XnXEwt4Yr
rJ2TcxulUzon5AfbiupLOLdvHIKdujgZVcNoFERhy5vrRq0tKDMI6GVBRA0ihQQWdUujZxNG9S0z
dGtDRyhLtacXBvdYpECLf+IMkeCyGZKPatPnGw/utSWFeuYiGUnjEUqE0pJOCLj2kwJ3b6kaP1ma
7q3VtfU+thhMtSxTv4G3trS0BVlCzsEQOsGXeHS+DaGZYm1NK+PQv3jtXR/caOFj3G0cibVQmX6R
X1ByP9xS5qYVm/gEc7ICX7OG3VxGn63O3qV68Cntm1s4ij/mSr+d1b94Gl9gS7dl0Vqkf8l88ZpL
3g6M5Q4t7Ukpm106ZH61OI4/WMrb6xtp7VMK5U8UJDQyKPJLxE1qtxpFmbrnf7a6U4KPWpzu53DD
A6xc0dCbf+Pol5+Q6mc7JAY4bjDuH4t9WdC4VL9V0qOrH66btAplGIJXivQZ1NxLKEfp096wcDYl
CoZhnJ9Q0qqZfNNoN5Z57241KazCCWkM1hAXJ5OMAqvKrZ+llV4N45t6sTXkYmDJzHk5v/FyT9tn
cfBYZUzJu26nOGXSowTJKjJDqGajJyEzDIxap49yJuqp8ichzYOWrro1wmLVuDMM8e9nzjNJCyNQ
RzCmxPneDel9EMc7ou33REa3TtT4huLsr5u1BukgRSsGVzG/XWaHDflYu4vgP47aB0XZeeEXZ7lt
xw85xZ3Nh/iaHz0Hky6HstcDJoZDO3FgtETDP2aChCuMSNX4limRH4z3sfXHXFWGVvICo0pPuo1G
hsslraJ4UBMBqWjLcdK6u6WLj/1oH68v40obITi66PdQWUg0Qy9xlr6e21rc7vrIXEzjfRhTIkPR
BIL1Xg9/UIDh1a+4eyvfatFYW1TUXAXhjuNgyXp5iZpALq846yqVMsZTH/L4o+q89PZd6LwrjBhK
wl/c8T+lVGgIETLs0gVB81uYtAprqkX6+56uxT7XDxG9Jw3TKjfWdSW1zlHn9fw/WHLl250iKCMp
62qm/0To8OZBUOxgUX1swvgQF+Wt3k21r1bek6uGL9fB1y5CoXgItQxdzle1VUo8Q9ur3E5eNuBJ
33nc+5CMfE8Jd0W1wYrYApPOxrLQvJNogA3GDy886V22z5JPdX2YmHJ+3S7xp2RXdm6XFFA0S0t3
ruCyDdqLnn1Dj+Mv/j6FThiUZNPpNrg8C6HahW7l8fdbL3+vRcN3PVf2fwPhQb9glgFqihJEpTaG
V1JSQkx0nyGdqDKY7DrCmr8XXEgxtcahj1k+0EE3jAmJrp2jdjur8OcWDeCtnpk173sOIt3TKEIa
biNyvIb3sXZu82yvLy7NYsYun57yH9ctWv3sZxYZl58F/aO5tgrA9EnxNXRDTG3jw6+umUN3MdI2
cJxlnjZZ5NjRG1I3cwhxiMbpeBdmH7Wk/SsceiE5lQjzyd+GKR2cFkHvcd1oPKnEwYcULvVe09qt
vMPqF/KQrsXTEbXJwbCiJmnWWvgfT20OnX2XxHur+9eqUl8tPhjBuz//REI4AZ42fIBXXdregthv
4fCqqeZPHRkcZSu9sPaFfgPQ2XS5B+Z6cfPMBcAevzkYUTt30ZbP3sKQTk5EEbQtEjBm++glz4b1
hkj3+jqtxdHnZkjnplJ7lRQ7EOPwECWold1W/d5sN/zkliHSgbHQY9d7A5TGaI95nR6ZxOznXbOx
m9c8PyIMxNDwPXlmip9xFvU5iu51o3ACYtiR60fexxRWZGr/KLz/ri/bqkFnSGJZz5ASr5+JbUGq
0GW30dTN7VPWbkRcq4mec3uEvWcoNf1OczWybEO8PFuu4o8192ak7W0z/Tho3T7yOj7cTGHL3ptL
N/hFGR+zLHnT1NPWj1mLH85/jHRRzKbV6nOCyZPrvYw0v8VLecyQNnLK6G4yTR8XcqJ7dh/lf8Gb
EuIa//tdXemsRTz1elNwzcL4cZq+12hgjQcEJWbmXGvv/09fVu6qLqLA7egzJvXrRLdFiIRlAXWq
35JB2dhArnTubK2Yl9JhNWlkbfTcN/vQZ1TxdVvWXO75ukmRUDHYtR0LsqM1v9X0nT48d+07PX3I
55t868bawpLOXjbU2jK14htN40PR236TMGR9aA9DEr1NBo/BfsOGeatJD6FshCQab1i8/OX5aOqu
nGvBp6NXJ7jNZiM/so6fnTy8TRiH7DMdxNqlVvK+9Lw7tZ6r4x+vL8893nsENVS15Sf04AaRUcJb
2oVlhDv7MZYux3FnjSdzuEu2boM1c4EzbYrYZJdJq1+am9Vj4tnMEd65kfLG1IjkrY5UUrzrmBSS
IgI3R/ZhVltfnbOb65aubNcLaMnfZWbTtU2Gpbn2mFSHrH4pgg2IFecNBOxL4+esNTmrXdhVEE+C
yZHUz0m/V8xD4h2D4b4zNogIq7YwrosuCpKAzHy9XMZhTjUrdljGwb7R57uofEnGD9eXa9WWMwjp
4GWKHaZBDEQRH5L+sUaQDxGzZbrxtrR+xcJLLxBauH4bI+2JpRm9Ka34MMiL5vHdXH2dQkj036/b
sxLwkt+nWCQmuEChkA6akxZNtDjsOM9i/B0VnG5rhObaR/mN8Kr8muqxN2k9CKrydpge3PY2D/Z/
bgS6JShKcIiEBsPld0c7RR8WUW0Lc3WCvIaSKfFvvhHqrH2QMxQ5EetUvaFWI5F7b37uzF2u3xfJ
p245Xbdlxdsyn/OXLXL60wzyXolibEk8BBIR2p/us+SoJJ88402xPF8HW/s2ouOd/LIQfpX7M9ye
lnPkKyDuzI1Otslu/XGpooNDC9zG6q1tNHw5lX6QIOJJEa/S89TBrYvSzrhvl+5+Vrcq1WtLR0GH
F7WD9h97+nIbWG405DpCnbsIIWxmLjO/tzzpJJOS0ns2o++ukd9eX781b4AcmaCw03KLfOYlYkfo
OzKfjDLAhL7gUPu68s7KQt+aFT+2NrqKt8CkwKI2YDJkmoiBiwNTl3fzdNcuyXHWkMTeuP7ESsm+
59wuyZEK5oebimanYXqjIuXGiCc/SA55vm+DDir4W4Ug/PpSrm3Fc0jJsTZjOsxDR0QMzeouLbzP
HQ3Ghhlt1VjXNgl7hLw4SvhwQaVNMiw8TkKFUzzBYtTTl9p58eBmOrdafBNEG6H1+jr+ApNFnMsu
n0tHB6wKo5sxK2i77G+Y+3Qbm4WvOMu/uj31vquoW40ia77qzEq5TTtSk9FOBOW7tFy/rz9Ooe4v
8SOSxBufTdtYT13alX1A/+0gTBz16lukmY2vttauTOcHp5oOuWrsEzV6mtwvqh3sS/ejolanpNX9
zh6f9OpDOJlUeZi4xrilv9hQQkoS8SwyE684OIaSGZXD2Zzs8KZtcdhx91+9NBv+evVUkvr8KaIr
hkddugCthRJrKLhQW/3QBu8746kpTss/4fzpL8zREbXThGTkq+ba0asHpV7wn2li7mYehJ5DE+JW
WXzVGqIAxjYLYUK5FMDk+jyqTVBUO33mt+xSJiwFCLvkWXnXaVuXwhqRBAbbbzxp9yzlsuDKCKd4
1up+o/6zRF/LifnkvXmkEPO4aPOHQP3otM3OzraUs1cPyRm45OXSSRmyNBxwqGp271rvczV4n0bL
0WFl/+LjnSFJzq0ytIXBQSxrmd5A15iTr/1WO8SqMZ5oskSWwaA//XIfVtM4mG2BMXH0T2Ps3eIY
t7Tkb6n+rLrp3zByeFKlcW41KTBqS79MVe4m0UvyN0f3DETaFV7nDXrciCB7fF+PN1n7Lglv/+KL
nEFI314ps5AxwtihWRjALCM9gq684RzXFgu9ZN50+GLGhEvfJMzTPjBKQMr6gVkLTf0QbU1cWH06
UvjBAQkJP/T1Lr97XKlZ6kwqQY/7o58/hJHjM4OBHss3PX5iSnw9ee/mf1EeQZ39N6rwI2f5Kx4u
s8fMFy42hgZ06s6GA339A63sZwzi6Q8JlHGMMp+kppDO2cSvmpP+MTV4ncRG+L2fLNgd3VbOZsXt
wekyNbLyGrG3HMeNs73YXcv5VLR/6GTe23N6qxTz3rVa30h+XLdsZVdcgP0/0q5sN24c2H6RAFE7
X6Ve3Lbbu2M7L0K20UrtEiV9/T3MxZ1000QTk4uZeZkAqS6qqlis5RzJuv05IVbKIYyV1+PcIfcI
Odd0ypSnd6KQZN7gM1ltMuHJvWImZrVerfKpwDZqavy8rIsiwTnTRQpsvDfMvsG/oKGfX7Hsu/MH
VKBou+kCelxG+xXo5Vsv15mf7gjFn5+Yn7dadOJMfC+0Gz2MNrAa8JiaECF+u5QEn+kmeVYQjAlQ
WKFbAiADFoC3edCNEen0kNxoRAlvLhPokc/2DSbwsUNAoYiOpVuRo51pIv785LhSUM/UYDOENfh7
b7gNht3cWcKfQndgUa2xCfW5AbIQ+JV4Fsk30cAIc2mP6N0s9cbub9pMR0ikShug0L8i5FvI7btA
zFijapGGIw8puZ3dCIAtPoCU5yIcSYT2oKcTq44Sf6RKjpvSyRhIDall64a9/cjYRzPfTukcJrPG
fzVn6Ev+a89Z0beikuUBWJ4v+8DQXeRqz/2jjPgFJzZRG1Pd9FRIwNsu4OGcbHm+Z4UA/geI855X
V5dDhe70JJ/N0EqbVwaBANDF4t26PmS8iMZsw+2vlyWpveqPapLj8oqyjpmQBAjnZUTFiYQV0Qx4
q+7dMxOUXLd1qn4YM5EILZjj3HjZW1d9HbDmN5lfq3yzWOGkg1zSGYXkxtiDwnyyA71s8mWMv2rL
aLpzk9IV0k5AKZ/x9w80/WYs/AoQYm9D4+4ufx7d0clNnwHECNMqjLtJHGz97ACx1CcAdwS2aXr0
qk1lXbs6PCzlhQgEVSDcuhgP/VznxOUfWwiBAU82GTMPNko0vvHDx2j+ZfWUX+lfSZ/qnR3JTDaO
kLR0WC3q6rDp/8a+TyRIT87a98fRFOG8AxSsP/0Aa1KigyRSXhknMuRYF7R93tn4Rm754YHXO7lD
m3ouB+zJY+ZUc2TK0CAAyX3MRQNpXgoNxOB+iy1Z+JL1aJMyJMFm7m/H7L4x9pc/jtLETyRJocGk
+TgWjvDa/sl0N665pY0uMqgN4I82UmSwEyurVw5tuIGcYdoa9rCtrC1phrAlUd1xMIUANxqzb18K
9lFPER81Hqb7BVKgAD4f0ssBWvb1T8/+gTbn5VNU3h0npygFirWka8xmoWH1JeFPlIAm4yEeX2Z3
w3pwMjS6IWiNgVCpTeyuVexUYMiLEqCx+WYUrxFPAP6VRpOuXaETJTmXxztrHYmwRZTMDPG93rPl
fSquXR0MqU6S5GI2tlW43wtJ3MDU6k1mpBHpQ2/+MQcaB1NGPyACY3gVAJEofZ5f9u26AOEV652R
GbwZA0givO+D+9DrZnOV3nUiRvYuKyv7RNSoVv8bdkMmfuvFmoqq0rRPREjONQQTGX3xeOLBczr8
sziHy6atU0FyHTdvPeDy4qSsKg/NItmY496O//n/CZH8Z3HagE/inKzJA6MYw/7+3k7e/19C5FuW
dV0+4KmMpxnuodzaroYb+pkOiE1zXvLLuZvs3OlFAY/4r6nzNUv25V+gSOGD/2u8gZQLtwEmMQOR
9mDBO3KnL9nURl19W2S3BKt0lw9NGdlOZAnzO8mKjcxKC7+FrKT5FoOWZ23LL2Zug87W3A6UbtqW
7VyPfVyWqrxsT6RKfjMMxCtX8WJK+FeneTUAcz113q4kBF0lLwirotDRS2oigow6WadTzANxvw8N
8P3TkMZbYEuFhm6SQ2cfkj/5XtWRWahmLYdg3jD+psV114mQvGnoVsfEdQf7oDt/fqrK79oRa40I
ucjfVoGxjMnv03opxwfaPzmZJrCpRWBUXDQTkafKga20eWsKR1rWMUzzqyJ+xfDQZTtT3jj2HxnS
xxg9K55JABlZubxmbAiz2dkVcxw2Tf1ROboBZKVZox8P1C0gBqMccO5Mbedi/snGBedjfwGwYiEd
d1OXbdrmOs0Ppq5qrDRpdJcdTIVi2cOR7tMuXgu6+BCXmR/Och20h7SOWHC4fIbK73QiRYoQblGi
AF8tcBz7FvMy5vyWGhoRwmA/FZ6wRwM2VuiBidrzc+NdaXksQXG1xFaZeUWKbQ+0QWve9Mne8edw
Ld7+QqcTgVL86UbLKGwDOpXBYt16yEuieHTRpzAXHaqL8vhORElmvgZNkc/riiEKWjyuVRpliX9T
zpr1PKUpnEiRDN2CTffJCCleuQ9sIDk/MPPO1U2mKwglxIDYnw8lRx4PKO8zhRi+JhssGpZmF3rp
Xdts5/rLhD3s7AaLJll8M/VPSw6Qgx39qweNL7aSgIAiUDYlW3EAsck9UYhHhdyeb93lq6cLG0p7
PJEhnaaNTrnjohYqHk2pvWHsuz98G9YtiX+2zrbVbZIqP96JOOlUeyMZzC6GSo7z7i4/iPXi0Rtt
FUKZSPpAMAcEJkr/Mv5gsJRuXYlv1y9zNLXf01hjg0pLPxEgnRp3UidrfAjohn3BrgHJBHCTy36r
CrB4owM9UcR0NIbPPz6WRo00SBDx7KWunpp0uKYuxkHWMXevByyW3CUmiAEsp9cxhqo+EcbGAswO
YXb3E5mrNVezS6sZAcN78v1HTCfN1k2he8aqTtAGyriNzXML+0WSIYCux2ja1BbuZW1iIPwk7grm
O3t/+RQVliAY/oCZgD3eAK2m81PsgTFsZAF40k3sgwKsJTZD4LDpoIqEI0pB/UyKdG9MtPXn0YMU
LLU/NA1QUNtyB4j75x51aw+F68tKKc4OHDc20CcERgyApc+VSoeydIJZMLGP6bbu+h/2MEeeYWrq
1EoxNqqO4LkGGaec/vuASwY8AFiup7x5rybMsZPugerQNFTj8qhtClhxGBtsTvyMk7TczzzmOin4
p+OgcrdBW+RPppe+r0WSbzN7vGVxc1fk3luNIcBwWr1jnDA7NIe1Dee4pYeid3WoMqrvaYE4WQx+
gUJEBhCYJgv7wy3oocXgJKf1GlaDR0If+W4EAqU0zD0dAJtSpMD7wYo9zlvGsUtnPwF1IGPRPO/o
eB27Hf77uoAWtdHN5atqtKC7+yNLSqaczJtyz4GsBZCsLL2qpjzss8hc74Z1Y9uPC+AEOmN72Wgt
RVw5kypZrQfG9LqfS8ATsELgs8x+frRI3X+N42A5BkNm35PYc3/FfA6aXTKMYM4sPTM+JCaZHvlS
VugrWKRFo3M2D5RM3RT1XY/eXWOPBGSeBiU/0j7xtjxLEFgGzF3PYWnZzVVcZMlrWjlLuWmNId1l
8eRq6raKcI1dLHgkRgWxZisPkNqk5oYhAJBXF6Rq9vNIDwAkTJ0994/VpJkWVHnmqTAp+eYJLNcY
IQwbsZYVcqMzfxEsMj+NRlZ+XP5uOlnSZ1syo6jbArLs5GlwDg3Zx0X0NyLEnComlR1ftn2rsbEO
McLdSvefuXoA5buW0EqpBdI5wcOODWx5e32kdZ7xDkHGdJd9wc0QrQTUMnVTR6o1aAxWgdMbbKYY
T5PrGVY5Ftb4+7SyOlwW53tS/WBjeWthMW9cyp8d8SPi5JHLiqsVnDFJkT1cPkwiPoh8GdmC4xQ3
g+u5cjwtSnMgnS0+GLgHtmCOeTOpwXcuxY5DW+ZgknadZ7MLytA0s5vZzYwPPy+fGBm9LRBSDM3H
VQW2058jwsJJeGduQ7JVxNLJTkMO4oNivXOHiBTXjL5cVl0VYaA3wR4ZLidQEZyLqrDmnvZFziIs
HmHhYUziKK7w3iFLEePV0xuDrtGqlAiQIrChYkwQ1/G5RDOoeGELibn9ayBbjq57u155uh6KTowU
sGPQynLSQExR38X5pomPYw7z0mEFqK0XlG9oBXq4haj4liffauRlkfVtwaKk8PPd1NRhTvPbfFle
6PiWVuWxK8eoNbO30TN2VbkeXOv98idUWgsmdwWahi+G3c5/wZT0bHJcXE2DAyaGL7DlcK73XfaT
6aZolAH7RJKUs4GQEtxa4hLsBndDi/c0HcNiNsMUb55s5Icm5poqkCoXhXWCTwfQ/7ghJN2MZJk6
W1yASIjnkBXzsulGRzfIoIp0jkhbMC4G7KNPJrlkDggeK5xgu8mL1xlbtOa6ufyVlBmE45hi8wfM
oqY8f4tZVd9pDSS6ZgK0oet5+TIGu269DYDxBwYI4m983WqwahgZ9DZ/ZEqBJMlicJxQyLRAeVSD
jhCRrPk22Xd2vGutzerdp220INAZ760VlYChqM3NwA5efaC1LgVXMHxjWRXtKCxFCxgm2VVo1YtH
O34Nr28SGrrOr3h+bPLQiENuPXtxuCZbAiab7t4tbux6E2Oxtb0ex23DP8psW+e7y59EZVyY6v1f
2hSQ7EnvKRIzo7NJz6JxmqfQFAnq0NS9ZglLFYgcTDyCCh62BWytc/ekc40kvRxZ5Jq/1v698XyA
4AVYpP+L6Upc1gCdpQ5qiyj6nQsai76fXYczTF4fKL73mj0EuiVqlacg2GEsEKShgO6RgnefBfWI
ZRwWVYt75bvt0a/JlUF6TbImTl6+j4G6itcSgFEEBMu5Krwo66SkmMXifUWzcOXEvJ+AcXfdmS3b
2N1gPk6jNV6zZTC9aGFp9XbZNJR62uJroT1o45/zHwDepmz1RvwAoz0k04cZ75nuc6mCKTbz/hUh
/vzk4mgbe8HLDiJalsIFbldvm62bZDIx/BYApnD7FxoBlgTPepwq/jkXZ7eF3QedEDdZkcPoMZ3d
7ZKtT5fFKLU6ESNdu2OLwYWhhbUDig/41H7XhZXx5vUv1Dg02mFf8bd9spMTaZKdWElmrQ6HNDzs
h/J9BY5Uyl5x96bN2xBs69oMg19mewD+YnhZz9/Z7yXR0l1orn3c1QvOs0n3lnk9dduUHisjYu0+
KTdBW+4789prurB3fsTBNnU+0u4Qjw+ZDodfFV/w7hZo7r6L3Vzpw7otJlvdAGdg5GJ6+6qpN1ny
ha6ax5rKI5CwAS4S5PJ4d0geQXnZLgQ8EGD6JvtuJrugT7dLbGvMVHlNgv4NW8YWmKXQJTm308T1
pp534pJYAKGzZTx1/zGmbizCJbbyeEezMd4CS3Z4KpGy+tFUoVeKNwFLB82NrdIY7G3AyBcAC6jt
nf8Skg+jHxcTTJnvqP21YqFp6AatVe5yKkMy4AJTeW26issh2ax+WFhXVgnQynoHtAHvLwZ4sVCN
6hc41cRHlI52BEQoLkMo1K24HkYrD/Mx/4vAeSpDzjiYMSMZhYw4wGoRuB/JwerT7z7r/6b6cypJ
Mki0GnwjqXDdlS99fecN9/N6NPP77Pmyoyu/0MmhSWGaBbzFRDe+UFw8J70TluCPdjYgWFudPbJu
TVhR2hxe9HiQIZ//xIfZuYM3lEQs/Lg3Qb4vrUdPB5WgihdAU/0/Eb8d8OTesRa7a3krzo2/rfyn
1W9IFzHdGpgqtzqVIkUlK7MKe+RQZAAjtjX2IRAsLn8Y1VFhwhNLzmBfNQEmeO6ebtGg5OgSpCL2
rYt1U4ahU10pXJWH/K6Em4iuKFJJ7klnbJ/1aD6iKYK64n7FOibDm8dqknBu9kNVbHK+vayWMgCe
ypQuFq8qiIcoiHierKFT3Q5Jh1XaG5Pt+BL1yR2wMzAyd1moOCvpMgsESa7p2ibo/OQ7xBiSvMNU
PN4JGH6eBFwZ+5Uv6Kx2320d+sHvksK5MBfYuaLeh24u9gSlMOQm5Vj5E3YxRxe9aWxBesEULsV2
8j0w4v0MAPDH3feGLCFNUuTJu2JhYUH/sfP1yFAiGvsrZ76l/vNgHrzgKRkrMJGWGx94O7qpz8/n
In4qBTs2vr8LIvRzGzMzujQrw08t+23Gnwj7wONtMvFGmX9d/gKf/AXAu4KRFHHZBOyF/ATtKbBv
+9QrwUgKvvh2dYawKFcd7+knnxFSqCtKrogwn74zFt4br8rQnsCe+3rd1/3rTC2QwlXe639XB1SU
FpDsbXSQ5JreZA9xQVdkC2aafGMol61WEl0W8SkwQxeB44W6P7pURB4QqQbDLlH1QEG3+Vjs52EF
1PUckiQJq+yL620vS1OdHCqqeMZhi8PyZWQAu2qWYnU7tKmy7otLktsg7b7QRIfopzADJOhiO9fE
7hWVu7AEzGIZS2pkP6b95i/9Y4/M9rImKhGWS7CHJ4Lmp2eiOfNxpnCpKG1GLwJG6YBIo4PB+uQ4
WPBz4Np4jwIk/1N5usuwaAyMABaREik4f7GrIUrcJ8Oxo9XWNJY/XWiQ5cIUgA3iCPpTyUmzmE10
KR2cWYAiwj8G2bD1YZy/XD42lRQP6DcAz3BRuqTCQE6uzcXlKH7VrijfzI+5/R2bSsemCsCguGqC
8edqNBQCsjjqUcJFUZ44F9U6iccqH6I6IDbP4/VkoxtzResrw7khbjSvWw/Fkpx/5P4Nhpb+u554
2KOF56IpA9CYc+F0BE5pM7EKQNx1lPp7PzjgPRmipaERpLJDsCfBADE5jd1lKUMIbNDV0gWCMOAV
gcf8bk6cx8u6qEUg3UU/0gLKqaSLVZtd6gC+EMSxyaHpOXYmp+bHZRkquxBTxHh74Z2ADdrz80pS
sGmAbLVCE+t7gHKW/9GBtNj8zyRysAl8EhOWB0vHY08SM+YFp16H03Ju6pYemeNvsGuv+SaKKHcm
RUp20e7gNskgpWuwtJ91ICtwfrKKafotyjPDO0Tg+qMWKi+fDJmb03qCmMR7z8AOWcZh22+0y/uf
1+LEof0rB5fR+aE13lC7OYecsuo3Rrtf5692fb2mVph6oESldzWqE21U6qCKFFfTmVzJtK2WlskU
C7nOsMWqWlRNNMzLYDvNTujYTybqBP/ZCgEiTFzMOADcB1Wzc02rOc6GeQBvC2IXcMnqMBt4GNtf
Yt0inuLTnQkSLncSBj0M5RN7gaDeLtmzn9nWAe3d+mbpmq8F4KY1eilOkqIthVEK18fiuDxVMBpY
GSc2gkTfFF+Aa7YZknEMsYcV5mZ1tFGUix1LI1OlIkiR8D5GbhF8KqgUPgEicj5WkT17ADmbwind
0Ar0Dq2mMqzwNkT439jP4lqRq5zZxLs28BE6UKO/DliVhh5BL8D2dRgvKo2QvPogvQdbHWq35x+N
LmYz8QIaLXj3Z+DipY82KFE6W3NySoVO5EjGkZqG403ZhFgY+/uMJJHls03Rr7vLxq66IOmpPtJd
PMcpKlUM+sRrtSmKFSCJu97fekvUeNfgVp+B7Nsamx7Lm+N6k9n/dchHvJWw7AgLQSLtyn2DCijC
Ypu8iijWCIhRbK3F2RKrfrqspiKHOhUjLyzEzkhKo4SYJMUzKP7K7fbZMevNYJGrutEZo1KauIhF
CRFNRKkZks3tbPBghVIwC7Opb0zne5b9SqZ+k+L1c1k1xcUMlGd0gdAPch1HNkhi9CamhaCanVUP
BrNv/fbbZQlKUzyRIJliay5dwigk+PkUVckUrmR4AkOFxhSVirguMBLAvoPEXTq1IasWNoF+J+qD
5NH052c7063PCec8ey7/fpmDocnDC5SCJuDceesM/5vVLox9jp9iMVdVv/godjhNGDxX1RZYl75z
9H+ZAOSv2LC/fI6q0AEGHsAKixTHkjHqK6dvY3cBiHoe3OeoRVX8RzZuY3PVhA5VoLcFcxvUDACL
L7l05zJOrAwjSbntHzEVvZlrL4yXIqS03E8BCTOmu8qIUjcUICg+IPVBM3R+siWYEivuOBXQJe03
J5kPHljkvvqlfdMM7rEaey9anfTF6/ynjM88dIuUHDqHm9cxaw+u09m7ZmhZmBD79fKpf+4u4KNj
GgVpsehAAa78/Keh/4W6IygyorbtQze1Q+45oTehm8Ln/GDV8c7lgJYy2jF08yIimJhxq2OBjY8J
Y+tTy8PW/cdtdQttn+ph+Fm4zvH8deG0lly6gf3HPE+RUFeDv0GvFKr/UzT9viav1RoZ9bFhm8sn
ofJj38XcJi5/Cm50yfob3xjQOS+riLQsv2rN0okKO52PtV16fyMKCiJ7osBNlH3ZCbI+riiUq7v1
SBc0pWfzxfP582WNPg9vQoYPKZjkRYfj07ARGp4eM0VWuoIK1C/S12nIjv30a4l/2pwfgnRIQ3c0
I/Ryn0k2b13Ao28MywS3zEg0Cb/qgwKhHOeKPrjryhPTXeMSni0xnpqchHYfAfAwaXegnYgxkrfQ
lzHVBEyVzwGBHayouDoBxi6/Y4BTm3ldAguykjAev/v+rmrWKNPNxykVO5EjvWSC1k+NoDZQtp9e
h/lhqg6mi3UrtMfokTS7hv9FLgcgRyB3iTCN/sq5w2aIkkbMUzhsAGxxVNcNg4d9RzRhUuUOp2LE
8Z6k384w5D0BKygAhh64X4cDFi0C3UyYKhYj9OAzicBoyc1v+AFjdMzgc/NdnB5ZB8Rr/4qau6Ha
pjoObqVGJ8KkD5WaXd2zMsf15phh295Y2b4HZOVln1MlN6caSZG+6JMek2zQaOl2hj9GFRYJ0/p2
yF6t6W8M/I8+MmvjhOU7XiYQlZCPJriai8fOeml1XKRKNzqRIt0PHuXF3LuQQoMDbd6W5h6z5hPX
XP5KJ0JJA3aANxhWryRrS8opzxgee4mdbOj4y7QyVFvf/B4gDka2I7YZBYsuEVUZhIDSoiCmwbNI
jvhZXlus82EQyOK3tGzDvEu2gQ4e7veKvJxWnYqREsSBAC/HoBBjoFz+OhbuhJnnPhvy7eT6y7OD
zcB4B3Dqyg0xIjKyTUPo9A1XMt8slCRY4gum0oiQEpD6KbCM4cs8kkwMM/XUx8h0B1NbUkw60a72
v7NlpU+T15UNCg4keM7jnD7OHlB5Jhb3Hy3+FnRjMbnxXrZg4h3SOil2ieFMA5pNwM8I0wH9rseO
o6C2wd3UA8Q1bwHCbdlmsePpbFdbzrnT7/y+9ABau9qbvvObhyZuVxCU5mVXhmMz+JE/u82uxdwC
SwbsufZOXZXhnI4NDRf0Be9oN5A19Ly5+mmAGvR9MYshCzMfI4wh8EnwqpqdFSl13yZj5OSN5V0X
k29vLD8xn3k7zflxdBbvgaSMzluALvBk689WeQ/g43GDueXEC1MHe2hOiRkm7Nqa8Ze0obN/TBme
i1HObf+edKw7pEnn7+Z8QtCOgwQpT9sHzIT2uf/K8zYZwnGcyj3phnrHnKCpdjkdenQbM4ffYCpy
/habaT5GfDYaUA1ZTalJGFROeGpCUszvVr6Cvg/uwdA16+O7MX7yUVsKipfL0etzSxAZA5pQApQY
ZQJQU537YZ+bTkpEHXOZ76v6CqB5ublb2leA0oZNfhP7B9u4uixT6YUnIqWLZg6m3q8MFF46jCE3
VpuiCtI8Js36cVmO8gzRd0Q/GmNr8Plz1WjfrlNVQs4wd1ccs/91m7/mtvfUjFzzudTH+EeW3Pme
lwrEvaLivHpXJPhuLo+Dk0VL8M1ptuu67QtQpeu4YBSPDDFWjb6Rh3o69kekSI0Jj6TDgDBqgfSY
tA81P3bzjyT9ttRR7u4WOGz2Aj8PsdVqNUNYW5useB/K75eP+XMkP/8V1vkxYwspiIcUv2IqMOkY
P3dLsanMOYrTDW/e0izKes279bMBQaLtiqlkASws61252GvN0qECK4EbNa2xc7LgwGOdGEWNF3Lw
IEE32UNXU27MxXzymnKtcRNy79mh4Pid0u5qSOm1Z6NZzKyCR6mNR96QdYesBjkWMLmD/25a4ld4
AkEZjzWsIJ6fb0wwo0wK5PSs/ZLRX0W6hHaHUzU+DPZtWu6wRrysulaN8ohPhDrnQk0Wl0nn4KPO
7nqVE+99SMdd3TmaLEDhN1BOdB1QTsfOmVyBMNEjjGuAqQKCHciC7K6jLww3P7sPwHvRbVl/ZLFu
WPhzXBAy0TkUR4p7UHIbMOeMdOxgPj371fUFIMvv4njBLOGvy46hPMMTOZJjxJTWS+lDt66/rsvv
A9sS/nhZhPgM55nGuSqSbXSg0MGYClQZusfVrMMZAOKXJegOSzKEwOp9N62gRIFpakTtQ5EFjz4w
fLFXoxGlDCQn5yXO8+QBwpogR1cFylTBveH/NHovXGeAh8VhTG45icMecDr/XTt4lJjOBxUIeBnO
RVK7HWceoNprDQ4od+6X7K6asp2tw1VRmcKJHHkdjae9vZgp5KSkugFtzXbwys1aJppYoRMjW/Zc
Ts5oQswIcBGKdaOUdZuG6cbOPy+mgGAEkcj3wBkrAHclORjxajIzQAW0yfiKvgmPnZ0FiL4lnIvB
ZkcsXaF+FbTGXWZm09buluprwNl0Y/WCAZJ3mP+5/CGVmp/8Iuv8Q/p25yCRxi8K4um5jsnP3nc2
fv18WYrKQk/1ltyNVP3aLDHO1+dvdGjAWocF1PYRYwepuSI5e0f//LJEpV4BXsooiYn0QpKYNFnR
pBaKwFkWxLu8Nd3r2p4KNBlLHUC4KpZga0rM1GB2Eung+RGC321IaiFqHO3bLq4fssqLLmujDPdo
SwnrAckrqM7PZaRxkQ+riU5ACyz+pMMy/ZVlXg3TDrhthD5YXhoOo2bPRxXBcHwYhkfdE0mSJNMw
KGgVZpR/3TkJfTJE5bocmONsvWrQfK3P1Q0AsKCQLUbdIE2e6fIL2nZrZlVo7bFwNTbrlITE++is
Y8Wvq+718mkqFTuRJpU3fMaHlTFIS1HvCsA3bg6oPPRhrcPLUfo77knkmijRwuulMGmsXdlXQq/F
NQHUPOxsyjYZJi+H3ohyn2z48oYp7mhp52Nc+rs4XzSWo9IVPwD1L4xlCes5NxzG6gaUWLiGUrxD
Y/ZjDNINw/S9STPNN/xcz0GgRv0U7UwQ6H6ay1uDgjaZaLBnfX9EiTzdxywYN8MCWFi6Lmiyu6n1
cvlLqrwcQ4AE9xAkIqs9166ZaEMzE+O/iQfCrY6VfZS0PN6ODfl1WZIqgonxPCAVCEJMGZ3OqMBE
QA1Wo79oT+/msvIOPMfEB91V7wTfam/p790s4RjcQnsSz0HkpZoDVqbVvocDNoGkIrizz7V1s8lL
5sJHMbyKQ9vmaOc+tzScq6/ucp8V941z73n7tR12l3VXnrKHqg+IYFE/kmfUSeCPTsI9JEvGN8MB
pRBe8VWieZsoSvAEmQRGh1H79rG0KYUbr4uZ5WKWNPKtNOyWfV0/zPmjx1D72afeldnfWtZuzZyI
I88gH6g6XNZS9YUDTBc4sCeMyMnhDrtFQYWpSDGYdD8FfCcmbocHN7i18wOfs9D3O83dq4p66K4B
DcqB60Dv8+8Z4GuSvoTGc/BtJXiYPDAMs/cAovLnTdLrQF8VDopAgGefCEjojkqhwGrrBrtZrRj9
DtqbdnECsMR1KWCVnTzb2igy7Ych6GONlorJAFz96N1gcg2otpjHOlezzq2xZAxyq2U3O/fcDSc6
Yr94wsMXnCpH6kZj8E+APhoaFBvi/mcgdrFehRlR7KtisxDuey4/BhqLwQdAHTHrmmc/nPYxTX5e
th1VoD+RYctTTYvvxq7XQUZPnUfLGkMGZoPZ/JG7xS0mEq7QU/86JMsH6puhNZJDU+jgRxXGdPYL
pOCAMg5S4wC/oAYjMAVeWt/fAW3nxhvmjYspuyXLdfFIeKT0iEKz7Dd5BBYCPw04taVdjCtx6sho
ktXbGy7v3sc1iQUFIB+eUpRvH1vTcNnOckHzGsaunyS3JHGKK7+pJ3s3lo55ndOA69aEFCkZUHpt
NEVdzG/jeXz+yb15qudaFBjc3N0ba7BrMt0UlFIEfAkLCIDL+ETdM3msWPwFwRi4WofWQtUXUxmX
rUpxdxMsWguCSfFi+PTGH5eWrqOL1wJjV1abgMXvtsuskKax5lOqJKHSJzDpEBs+DZh6dV4WVoII
n+Uc1d5kU9Nrt35MrL+RgxwP0BU2ES3X8+8SlIHT4w7Ad2HmDTF/mG171c+ItLmrw2lRuqSDnjga
joATRJXkXJZl2I2T+oWA17uL+SvqMaGZXpGyAJXKvVG/euPN6F6z6TX1NMPPKlc8lSzll1NldVna
ISsxl6PfHkl1sIgRufadn76S9eqykaiyAgzaiykhH0+dT6RLuZMmbDHrOmqoc+vU1tMyvdCp2SZJ
vWvyIRxsfjTN4jYwguuexB+Xxat0xRQvKBR8US7+/RVOag/ZOLgjiOXErU2/LG4aWrUNtugABGzm
O4z1Zkh0KFVqjZGJeKLujm0jybuNebHTOIHGc+G+zFj0NBaymclQRIWX3HqEY3MFjKuNHbnxT+bo
1g5UmQpop/CsRK8cEzjyhWLHKfGnAd5S97dBg1z+EPAeTeYF899XAd0GdE/jXQkUuhxlwF2hA59T
vQaJByZWgdaBxFdeDepoFvcj6NIjnh8IGlEDBgMc458UscEzrsrl4MRHcB799y+NwV3AMfweTJBH
+jF5nLSpuGCwg57fFkPHQOIzNEfKAL0+Znd+Hn+bCjpomviq0ITtGGAUYHUBVXv5XrO7qsysoY6c
1gZPcRX6HpJdTP6YWPi4rKEiQQISBFqrwPHFHLS85ho3Tmf6NXbjJvcHyEH2wLTbDHgX0qE7+ADJ
vyxN9RXxnsBgC0ShhPu7S3HiOmMZA+ed4kmB1Of5N4W1BaITs9iSoN3z/mGiZjSN8S5BG/KyaMWZ
nkmWQqNRg+2Gi8dMHz/wOI+GCmNLZbKzfR3eqSoKQxQuL8F2CXOVclxjWbH2whAfhtW+dtCLxc1/
mxrJxm66bcGckDXprg6eVi+9Wbm3701ddVSprG8hPKFYCaeVokW1Zq2VVlB2Nb5ihKw3+rAZnnp0
mS8fqiISYjUEvQagANpoP0uajgGaxvBJpLlkvO6CaYtQHXkt+WFUw5XB5kMZ68g2FCNpggoKFyp6
WXg8yW8Wp/F9wP5CZpEdXOC9uNck2XflFd6eVXCVrhvmv7nGbUV3Vv4KsqgQzLmufz/+ZxRd5NV4
UABEBbe3A2bT87t2tOmcGgt+R47qQrF37BffPQZdjFb8DS115BzKL/pHmiutEEzz0mZotOOkQUww
mG+oNWzm2QkbXchTBQQUM3C+qLgJDMlzteLSWvg4rnj0m0OE6Qo0W8anijQ3qV08zbR7vGxBSmdB
8LGwCoY9OjRazuX15mxmeCvWEaELxvga0HLsitEMneYIIBwg+cbZU1x9yQKA3GUvl4Ur8llUqv7I
ts5lg8CbmB2a5phbTDArnt+SVDe3KjxAei9gbBIzg6h9AM1Url+A6qtJgxhQkqURbANMAbjmgiww
O1zWRHU/Y9pLzPJhlVXMrJyr4o5YdncGNHP7jtb7LEmdcHXY/5B2HjtyK0u7fSIC9GbKYrn2Rmq1
NCEktUTvPZ/+Lvb9z1EVmyhCOgPtSQM7KpNpIiM+4z0mpmc5rdbHe7/JbkNDJzggmmpQQ9v3BhJD
T/uMvHp9bLNkWEnm3y+q+ejBjb6bu8DzmwMGkoGkIWz4uCWV/DaW7A4n60J7g5d5rYoTl50DWP1u
Bbqda+VebcoN2uqHIHkoTf0QabXt0jsN9eDaNfW9LwtA6tc6fMtTpykG+h1UqNQ5Z6WtmtAbLFZB
2mImH1410Wvo2kBJ0Cr+HKr5UQ1epUqxZb37JCfxLgxLuxTX2B5LC4XlgUo2zxGS29lRygeRgoi2
3CZQIOoEqtQfACODTK/KlVR9ORLvHvOdrvieap7cwdTviriZnrChKh9MyT9UbbzVY2N/eUkunVh0
aum8a1SCoa2fr8heVIQQoirOPmBR8uoQRG8BlGJ1Tapg8QSZwNM8B9BO+lCmTAdoXHUIOTorXFfe
+vj87DSxrEkkhPZzaw7GF6mRpEPiG/lNZVTSjamX0rWa5ojqSZa3dqJNR/F80VtT+QUgK0zQeYEW
k2ZZ0Sariqq02+DGzd4a4bdcbw1kk+V9ke7jtX22NNWnEWe5zeDnZWVNpplh+rUQN7FMXXi475S1
Rv/S3XAaZ/bIcxNXzKqGOIIc74QC1JnVb4S+OmK1jVOKv3J8LGUXp+FmK6hT/KAPOiYyrl/HEhWA
/LkLnkTBydzMzqzd5fUqadNx/+HD0TSgzz8pV80zizFMQiNVuGMpgQDOTMq+L/cVaK9qy5bRr8pa
LpStB6h6N+BW/SLmpfwgaNagXNVG0tKrzKV+p0cKxh4NhRJvp47D8CgPmWhslFFR4gdOn2Kfd6lq
HAI36r9HEvyCjTZ4ytYfPY5Bz/Si66qw6s6RIY2W6PO3mb/tNaG8isVM2AbTslVS2UXipxGlN6sW
q4NcddHgiIklBE7rh6mxqXrXvNOEIgQ2KJn5g+Kp4qdCluJXTUyQ4xIkcyTLr0RP3KiB5EJFzOrw
2CSdQt46WGi0waLjN5jNXWu4imbHouB9l8ogd6h6ls9KoXS5MzRFt23CWvwGd4G9roqBDjMo8Xx9
p/mFfOV12Abbdd7V8SapOs3fVwnAAECMk6qEFKsTL0s8WIWMsGcdN/JoW3kPviPs04KjCaX7qy7y
LbQLvdB8y3Dk2AyNYf2OvFw6JooV7KkSDI4VQ8a6AlSP1lONWJ9dZEyy7VXhEDo49jUb8IM4Dzai
mvwq8qG51Ucrq9CyDN0GUdkGOQ2cWbTfieXW36WgHsxN5FXlz6aS0ucM5yjX1orBdGpTsH7HGtP7
ZGSGd4eNhhhuvCHOIEeo442KuPG2LSOMFCSu/bSzzH2bunIPz70+JnUTXo1dlx4pdMlHsaYMXvR5
F9hy6mN3W1asMKEERnmlaQPd8VTLzK0stIHnIOCYIkfXureinAvlYUglw3MiWRRuk4a1aw+ZnL3K
5QAIxgUvqG7KYSwKp8N2LXvM+9C/1stBUTdFPhbQd/qimGzKskrb9pHv7UK/q+4EbZSe1bIPRkDQ
mLLbspLJ0kOutWm+bTqp8W6FulRu+k6utgpJ8A9I78UegQ0AqjkrI1l5Yiwe7xPTgz4bJ6oyZxyX
Zc3qSXA0DpFYc+W9X9zK3dcouFMiOw0PSva7HJ1BudHNVQL8woHAq4YaD7TPScd9dq5mbW0VVURm
AFP4Bp7Ynea9Rbh/oPmylwk3dO2OLvh1kQR2FYOCV7OVQ2nhCEQ1Cyw/iDLUvOd9hFQQx8TXmwyQ
hmTLm71203Qqu1JE/2HNim/hdCcVpp/Jf0jF58dfnFdqMhjkBVlUochAydpFXSKC2mjJMZVYo1Si
a9gFYb5yzi8FhvUEixECm/ZBpEMSYq2SaoHaVgPg9y5PdPqph8H95CrBympamk+qKqgTyvh3cMqf
JyX50HFeF6Cm3Uqljlao2ZUk9k1so3OLiBLHV+OMnhSl9tjo3Zq8zULmRSfTBAhDbQd19ln0Whmq
YOyIruIEXYkNF5l7jIM1D8yFdACpQFj6Kk8CwAzzMJQizdzPSQekeltqB6wouLE/GWtPxaX0HqgE
+SozSQVgvjoHvc+V3Avg+zFXrwV9WopxA3SiTQ0mHYNU3eNX+GE0gOTuVFe3By65b27btIUde150
k3qSce1XrXXwPd3fum7uXftBJ2wlNW4pWlR65DpR3dEXjXXkwuWy9dcoOktFKWYLmL88QX/B/54v
CqsNUk1ssLTOdaoF/mj7cbqNx2++ktqS/w0SjRw7iSqtLPul1XAadvaZoipN5DIkbKN12zz5pAzD
Pl6zBJx++yynQV9F1QFeTVCaeTJax0o1tCLJcUud2lP8+8hrVlQU1kJMy/H0PZGVbGyPEEkS8YVd
/1Gug79/s0w9appC6JdOFejzGGUhGm1c4SVlivlTWgnfPTfe4S6wkrtPGeWH2ToJMysINEFc6rVJ
GOzT8/g+g57gB7ehZcfWVmm/JPr+cs65cPIxLIYEq1VH73e2BJKC6mGiVQjeD76TZfV9OBrbulev
5Np1jGRYuU0WwyF0MZFbp+7aLFw46oXeSOTvLtVWaYy3WqFDhUDXS/Fv8zW7pIWzVqUH/d9os3UB
BaMXwoFopXA/dpUty29VdFtrO58OTbp2GC19OogaUAjZwSg9zVaIGiHB6XeTrYv+SzW2lrHvu99x
+MnqXKdo3np1rcW+NJmIQQBwskDCUaI6X5Kq0lM396ICtB3cyMzN7TFWe7uJws3gG8Om0Zsfl1fL
woFBdYAcFnL8lA/NPl/i95mVTToNWQZUrNfvPU/by2TH9uU4SyMjPVR4t6OD/EFiyBwGI2Cvga2t
tu14jcCoDYXGL0kO13ify6HopXH6Igoxx9QqLuoGYwyAyihfM1EEjvZ5ANeXu4dhrV67tEB0SGT/
F2oOq9WDiDxKAqUOjUsu7zq9cORR3xjsvtj8nlROvSa/spS68sH+hJwtkaBJUbLpCWlgsVfkny3y
NrFPtqoQPYBCtbOJYku3a7K6EPexZW06V17BGC0kAxNsCl19i6SDltL5MqVV2ZbhyAzH2KUGyFdb
QnlbC+LRBDJ9ed2shZoOhJOLIBZaWREmbaCiLw5moTkCiWvdR9D2Vq6cpaMFSD5kC5zY+KKznaD0
g1WaA/DTsE23Lj4Fjixkz0LfbUMj2ZqxsO37bOUKWrrmTmPOjjPDC3W/DYkZ42yflgoVwufL87e0
vw00B1TqkKAr5pvBBdenVgO4xVxzUVyM0bQHcGeuCOguzt2fKPN9kEJFa8cOXPLYWBQrhJcgsu4m
+K5gYHzkqfvWWzNDW9p6JwOb1/izOpf0MQJwrftf9PjBdH/L/TGotmP84CfPevvr8jwursOTEc5u
8bAOZDGYwvnurdkjWLYdy5dVsf7F9XASRTlf7YFGN1GZ5rE06Fx0IQX1yFdWdu/S+Xg6c9OPONlS
GX0fqbMIAuPalvuD1LyV6qMW/NS17T9M2qRdB1jO5NyfDacJm9qQMiatpSkQirWjBAd8kyz35XKc
xeV3Emc2orCyGprRjEiZllsT/TRzcdNJ4S6Kra+aq17lUfQvp8VJyNlpYaSdFo4jIZOawqjr+P5T
NaCfSQtR++m3a03uxeUHVRmqHUANulrn32zwKjOWjelw8gQ7bu9ykGht8KhFay2DxcUBFGKi9CFe
Nt9Wo9sOspgQqIq/aMmtEO/gK29Sa1tQT/qHr3YSaralUkpyRq8QahBuxEi25aTZxvGVR20kim60
tb7y4t46CTdbjEqg+KJVTlMoFrvId6+9bs1P/KMnBUoTFBz+O3uzhZgEVhKozTR7w7dUfxqwFPd7
2xyuauT9xx10PcQN4/xQhwes4TZ68LmznvT6YUCyrRI+XZ7fxVTh9NfM1ih4UUTiVX4NzlhNeU03
zzZAjLaVZ+f6tUUKJosQj6/9dLuqhfHe8Zk/e4CA4BuIHgb8xVmeIuiYRJnVgPaBKX+NkDGXi+5O
aMhNpGg/WJk9pqXTl99SK4Z87a65Fi7HpyiD7gd5CsD28x3T0hPtAgGmRyPpR0VpcTCL7bT5LOqt
rSYKepPQfhP3u6qXr6q4cjos9f/AyELxp48/idbNRp8pTQuKlNG33Zcu1R1XLp3BnKTQixfXko+U
ebd5H7E0+q2nRa9Ub7euXt+Uyao1ydLRcfpTZtsMQC0mMzUTkVqQ3P2taP3iZSYW3mFluU1jmn/x
00CzGa8hsE90LFI1g/Q3elFMzANyu8o+6W2Dl+O+oPoS0jbw13pIS9WWyexkIqjCzkCp8vxjAyuI
2sJiuj0ls5UcyMibIj4m0jbECCIK7/3hLvkHDOZZzOlSOrlGR5Wd1RTELCjkF1s5GJTY0cOkAzgS
9F+hVHRPl2d46Zo7HeWUEp1E9McgT1qJiAhXhsJ1lCPIkNl+v1HE2zBeq1RPp8PHz/mfOYUscR7N
lYohlHM+p5FmV0FWHXIg7Yb16/KYlu6bP2P6iGUYS8DL05iGvtlkbkE2gkFe8JxYDHNca2ouHonY
sEFko4BlWnOATSxLetZgh7TRfAx4xo0oPmpqbOfGJ1P/AWY3zgY7UF8z975JV/bH8j78b+g52qbq
BS0yB0LXRb/r5F3SNE6CQVjwD5IKk6nUO5aJ0+dDd8MoewhTMpGS7MV3d+Wwkb1bWexsSbmKQ8cY
N+OqPfLi5j+JOdsNxjjGqZQRU6d0EBm7WKQ+TK0/3AnatY48qbvVBSeQvl9ePkukiLOxzvZE0JpC
E0vETZN2U1rHsr7TdA537B5vQHSKQu1Q1fOzXSPbrr62Rxa/KYByME2T6ZMyu2ElOoEgD8HHx1n5
uenCx6DrNp3/Egtr2lKLu/Ek0vRLTvZ+3bcx6tZEytzYyX3fUaAJ50K6vTyfSwOifszqUYCfomJ7
HiaT2h7gDlzFWID+YIQhxD6PczRV1W+R1Kw8fxejgdzEC4J/6rwNZxZlIgkiVCFBhujvKiBE/U0i
FI/oQ24uD2xp/uAO/jfUbH0quRwj9EMoX4CSHCk1zWfo3k6ua/vLkd4LrPOD8zTUbA4NLfXbNiFU
ll5X8jfZetDzu6a48fOfEX6q4zdRepHcg9x+yaInZKisNUPXpTP15Ae8e5WdrBWasHpFS5nUJ3tL
kivRvJksJk35IQnWuk9LV9JpqFme0xauWlkg5DfVaPyO/JcoDexMb51cYOGASG3VeGV6Fz8khUrg
kWC/PqivC6EuRFXr8iFT7Qi6+HOT+07R/gOTA6TtnzCzrEkxfXpoKmHIIq/rTN2NhAh67QC2b8UQ
bGEO4VWjhagDhIYXOZtDLFr/73MZVldtY1e1nE5McMLwjIeQqpqjlT1UtrYqV/KJhRcRYm7QBE06
tBQVp6k+XSdo5PtJ4mcbLQuEJ6VJjE2C8tPKB5uW+2w70DSkEzv54iEqNdsOY6G4WaLwMEY+RG8c
MUAtBEWhbyYVjhhDIKlc4VvLS+NCmZ/KPbaV2J7OxlVkLRXDYoK9wSpQoEDHTYtYLt50jYYqgXbA
F2IbyKodacJRQXfQMLytVgf7egzt0uuoXHWOq3fbUTc+iZlkm2ZMJTVCgyly8tTaRHLkXD40Fk5C
DcM0DsFJUIaKyfmnGHosqPocUGNaVfh5ko2Edhy+JfXj5ThLa02D+so/uC4fbAqNNhWoYtGP7+u9
huuk6x89EIgI56j1wWAf/2/hZqduJpWjaIxTOO9zZvm2ZN2F7b3vfk671l6V9196BiBtDSwQu1uw
43OCbZIXQV+JOjTmzonxmbNqO4wkp5KB+tqVdhyz22yNlrn05Sb5bkAdHEkfuoie3Gi9H3eQHUqn
VuJNGv9Kh0+duMaTWzjU32XC/xNndiAh+Et3QWIbaeahRQBItzVBtaVxE+er6MfppTbfspysk4mG
IvMCmK9Gry9LNSCWIT306oPQI8XW2gjkNXWLtPwOwn2W75BdQtF2b66VWhc/owFqbSK6Tm3MaSpO
zqVEN0I9Gfr3RVqLP6Pim6Ht5BZ5S6yj0DVo9nG/si+WjozTkLOF6tdun1Y6X1Gvys04Ws+JIqyc
tosf8GRUs3PQ15Wh01pCCIV/U2iINaJG2pbBrRbFX9pV7cmlAghb/L+z+C4SeDKLsh5XuVkzi0bR
vZX+vYFbSex799TArnKleRY8c2dRqKzV1+qfYE5n0WeXmpVZ9ZBbjNavjlGxLcIeJOOT0Ly53ovp
32T5s2RuS+VTrq7klEsvgrPIs40SCLKcDiaR8apwhBINn9q/0fTwvtSzz1Ue74buCeLbXvBaJwqf
B+VFatfU81Ynf1YLiRR9yLqcyY+Kt9h9BNHo1NYmCe/bd0uGdOQt9qVa8/pdPIvQMMbiBGC8NL9q
h8ET+1Qlqi85af1sVA9utwvTlYW8dIcgcPufKHMV0AncmAkaUTSVO73hdt2N0kHWvsmVXXafLt8g
C9kDRQERejCUTAxwZrsmMIYU0j9HkWVCvIn2ev4yWMJzKaY29Cs8PGQ71vyVDslK0PlTXYVx9P+Z
7m3mZO1nzb0OeVD6GvXSG8MLbD1duf6nA3V24E5wPGgNSH6QCc52CwpzlgcAjxxJeswRmZLL49Cu
teAXVsdZkNnG0BI9cWuFIGP/UPNKjy0kGsjBtJVLf20ws7UfCKYEomCKY/7wy45auGubf2/CBIAR
gN/0Rn1nU57fEWmBgyZuFizCeKPGL/TjzHE7aAiN5msfZ3HeIC5xvVNM+SBoYcmgqjORULl7P7a/
iu7Z8J61+u9fAQzoT5Tphjo5rseIjlIsEEUwKJTGdmFudXdbNF89paCFv7Lglu5YxJwlaP06d4Q4
31d0ur1KnsIZyX3p/eiUAp/qF117NMaD1G27BhmClXWxcAFSoDUMyPHgaaiYnI8Q0LGpxlMyGGs1
Nq6o2RjbDLCzeVOowcr4lnawwSkIwJaUDCjheSz8WzPZNSfcKQbEWXS0pM9+9mr2va3VP0dlW3IC
Xz6ollYJywPZKhIm4Duzg2oo9NgLOyJqABaF2t0IKhoNo+vIUJT+p1Dz9z09h0groimU0G2iPjoI
8hcFWv6YmWt9jOVR8YSy8KinJzhLxSpPdvPe07LNUJfxWwpb/IeZS8IrSO38uTJkF5/lLPauAeHH
N/E4Gjf6IGPUIEmWf8QRnvedrI6ZhEh5IjWYQPtF64hK0q7kbwt3EvAGWbImqC/tptns51rfV9Aj
wDTTjqW4qlcPWtbaMdQwJfMRfPt6+RMsreXJewsmLDm/as3OUk9v8javiOfXhR1lqL587UnHdfHB
DP6BsgJiCv4IHjeojs6bG4JaZo0yjW0sSulLL/vDVjby2xLBWgdw2h2GCsGBwa9gOpae0Qa6GZMy
B0/FD/vVjxXooSHIYq3U3RczFYcnoBzS8xj0srRR2rj+2ulKdJDVRPtdaI31HfZqu63aRgntnp7P
UU0r7ZUd7w22XifmkxlGWrQXMrXrHL1ofX9btnr0RfMF5Ot1pXLQ0ZF+e6NCvUOSPGntYbNwM+H/
Qr2YfiQ1ibmfWev52NUPWEmjFnuXedlNnCqAYYy/P+hQGwF8Sd8PjaA56B3SoonOdJRTC7djOB6i
/Ezt24p+KN3Ksl845jhNOb+NSbBC/kAzTFM/U4OJD1fYEFrzAXe26qrsKaL2+yTzj3yPywt/KbMl
JJQ46Pbw2OeAIlMoy7zAyxHS6W8x2nPS2lIT2HGyaftoF1lfs+zFU17CdEVUYImjfRp4jjHq8yYS
a4XAKtqSBZD6SnBC60Fzv8txaxcdhJsrq9gjFxtY2Bg/lMZr4H0ds7tqjVuw1N09+ymz26WvMcZp
dH6KIJQbDZmtTqK/nTia+D00qo1SHuTkxhsdiOIegiVgY9N/0JtELhszTSD/oLrmlGpDcWFfKQCk
XYQyQu3e93VbzFZOuaUsgVuULQONdZLanB2rslHLiatPSG+KZN0ulr+7yd6cFnK5C4erEv8h3ViV
lZ46i7NseJKAxIsSGhm41Gkbn6RCbs5P6aIJMZ19ldVb2YodTX/M5UdZ7h2/v6rULcCBy+t64QI5
izldhCcxVQO5c9UEtynAuRljGP/D96lToMUxFDIg/IBuLkdcXEWnw5zdrf3Qeb2hTiHLrZjtMnWf
jPsJKSEZh1yq7SA/Wt4t1eC6wEfkMbdeLv+A5SFPIgusIJ7Ms4/LAyOP2xgqpCje5plT1U9mTfd8
3IIYSTmyL0dbepczw/8NN39URUER5a7EVw1Ff6PIh8y6G9pjU2yEBGdgCH2u/pKLBxrOif7Wl+pa
/OVV9Sf+bNNm6C5AXGe43njEVkgNvuRw7MTNEHz2lUOPK7MXrsRcum9OhzzLErqAu0GeZliWH/32
lzjeqc3vy9O6dAOchpgl1XnbxmMvMqs+7PwMFJUo7TRAEFZywEernL7syg2wkPpgSQw5GhIQSo5z
hJjQSVY3KoDiR+sK7qLYmrZV/gjcvbH6zZZCUVtFoQiQsfLBgcwqE9UdvC7f9MK3LHW0ESxVtFVg
y/XjGvBtIdOFvj6pWcPbQYFjtjzUWjPRmu6hTST05dMb3uPbMPzZFofLH2zpTEVpnPoJZxuPk3kS
IrWi7iJbwD3WaBggp4YKVUyNVdTqqxoLtKESuVF6S0xvdMGEs5uETRc7hdcnK42Sxek9+SXTAXFy
5qG3q4qtImJU7veP1fgzC15rkAFDRG90XLs0F+fXQkEMHTYVUfvZ/Jqa4pXINoAMGrFYcQ1BddCh
fs0s41WIAQxdnuWFaKRFKH9AyUMWaC5tJQYI2ZhZWCAJmXwx87o9yIFZwofOo8fWHcrj5XALGx0k
vAEFkMNU++D85HttYBYWvA0xHE27KSLQXJKMWWOtrqlPLo2MZh0e8xoyCFiHnn+0APdVC2OhYiMp
+d4v023atsc+MA51U62kXFPJYXYPA2mAbMCrHZ+8eTul6TqajhWhzLA+JEa/9401ab6liYMSQuOT
jSd9UGpxfUEsdAWf2rDmmYyxyRveVlipjMavy19oaduhGIHvKQcK1IV5KlNQdMvzsivAvoB8Fptr
ABVbq3WPuWjsxbq8i+QCf818J7nm20rsaW3PJ9JAapbEH5Nj6i7n34yuTRP6xlhsZHfY1u64zeoY
wbF2pxflbaf73POVnQgInSXaPh38cKUasrDRp49I8Qo4KCp+s5u+bNIaar1YbPJOhxfSD0gHdO0d
bR5/q4ZCYotGI20vD3rpy57EnF/3yGSwKFup4GLCXsn4JvIYSmOEoi+HWdoOk8qtPKl1wC6anWEJ
FD7BcOWJMWXtxa7/WUjaQRvLg65Iu8uhlp4+ONVwGZmcX2Qy861XWrE6apTjsk7epMAp1VZ1PNCd
UPudSATa2hRO0r5EZBVt6+3/x/CzoZo9aDGvIHzV9MYWRWoIHUG363IVbEkgDBsO8/veEwa7CL0f
hhbeuGb5Y+VHLGRR8AoVbCVBR1CZnx3jkBlHYApasYHz8aDjQE1tpd9ZbvFdGuSr0FX2DeDtxrc8
m+NjJUlf+tgQCSYBFDB8sGvP91FqloNZWkax4V1021X9E3qpT4Invhaj9fXyQJeW70mo9+Pk5G4c
htwEy2ISqs7hVA9pch+2ur/RS3WtFrt0zJq0OQEAMK9on52PSh5qUwHfz+VBQZQn3ddO1X5eHs17
IWB+AlngIQwgq5Ot7+yzJSgbjkMk55OnWqE6YnE9Dm9NdIhjxU6rV7/Wr3Xv85Af3f65kN5CK98U
8a2Q75LxYKR7dQCMuc29Pf5anbJyeX78qhh786SjZGKiPj6Xgax6zVOzFsa3BHsOf64m8TaD/DO0
ni5PwmIcPClxgZ9EJ+e2K73VKi09QTR98GTXaEqEHc0r1PRWbQYWIzEkuGTvDsCz894X8tLtApz+
4K1jY/iESs/g3vfJ98sD+rhwoAq9V7gn4AECQOcLx+px0TRd6kx1F+uYQtdoWbjuGpV9aTDsBIrp
76K283y1agStKn1eGG3ex9ekpcJtVspwfME5ekNXrfRBPm68qYpLiw2S6FRdna1UyUW/ZHQpOZSG
S/7U7LXG2OjZmpLU0tyhoj3pfirwUue0ZXRTlChOeXz3xiFx3+T49fK3mQ7j8w3HMCCWMxbYOmS3
598G69N20BOIyomGRKPtJghB+NfImtmhelSbX5ejLY/mT7Tp7yenlSS5gRJHRAs6bTuKiLfGhnM5
xHS2fhgQ8haWpGr0Vea7tLCUwRsz3kdio9wJsbmVsq9W/2TIL/LYIF/S8AQs1nTULgf9gEFXYrPQ
tZoHYCccqmbna/sBmaE+2Qc6YBTKjvkaS2hh+U0WudxtKEZTb59+0clMmr0fWm2vUHuqCuwWdsIo
OtGq69RCFMBe0EN0dWItWLNF7vZdNngNaW+sJY6e9ZB5BeoS4UYewi9DqH9qsxdNiJ3IfYTh8hOP
+2vIIqWlOAU6XJc/rCR//LJnP2b6+8mQq46quDvl4Jb1KOAVl9doHgdOxBVo1+aXtMmuWyAc1ihs
4+6274eVY2xhMngQUk/m8oMpOGfqyD3Sy2HWF8gGmp94t3kI67fVJqritQzuYx4sq/Q6aeMinI08
92zas1wKAtpy5SYbMMdrcU2181F8KAzvp6Y391ERGStIgoWNCcQS5QAgzvRv5q0ArcZUUy7rkgU8
3oBcu67TYnv5+y1MH/oEgLXhWbEv5w+bLtACM5RlVA6zT/nwFKf74e9xJZPcIrsCySKUWed7f9TM
qHAjrdwgRuD0CJggsIs0svf3/rLEoQs+YdzQnJzPVtDErdfFxClQE0fN3FUORXA0hd3lGVu40aZn
oM71MkkJzrsmZcqDFJpjufGEGz19kovDiFXiGt9j6buws/FFFEm6UMw931YWCnp9Yagle7uB4Gce
mtraBZ3615UO5oylPIHloIcas4sm8tSEjiBzlozYazwabmHD4zWpkf3DpJ3EmV0xQ4Iud+YTx02U
nT+5EBj6ZyTCUjsbVuoOC6f+2ZCmmT05kIJIU0KzIdSArICOVW2nWU5WoJgttS+l/jMuMbleEzha
qE+fT+S0ak6iCnWqjG1J1BHUD2p7lvxrkBAs4yDKbEM9opjHI7muZZD0R4TKLk/vwkEBcAATOECe
U3ttdjSVVlWmYeqW9FPCDTgdENJ//wEhYhr0I7lzpA+Gxwl1Db2fGlYpxigDsDjjaxg/B+NKnrA0
EFIe+DCKyWN5rg3RylGTZ2lQbYKihgi06UjjLk/VwsYicfsTYfYOxh9iRAyQCLl11KrYFirAbv8y
Co5UjqLJ4VScLYZCyZUOpdRqE7eYDdPmktZsNRfuIs7rPxFmx4PQN2Jf5ETorIcg3gopqniglV07
VVYaTUuRYL5QoET+HQTd9MVOFrbS9yxrRDY3Q3Jd1tSfSCLessCp3cPlD7MWaPZh6ibxgzIjkMUK
6yTsNHnO0lcCpbDW/lwg2cCylg1KEOp092mzWDTwESXuigq/vQ4jt9ciu9MF1Ap/aoODxnPd/VTV
n2N1x2td0UobCHhjrqzDpZV+8hP0qVRyMq9FUjbiMPATRnDmrf6oZiv1+YV7Cs0Eevs6qcOEhj4P
IIhZGmEWXW1qSbY70pbStWWptGHjX/5wCwfuaaB5a90UhqqJTEYiDkC+UbO/VoOr6XXMy1hTd4q/
Uo5YiyefDyzLBKn1dOI14SHNnVIlBdsl2kYS7Dz5bawtlqUD42Qe51ekqYGX0mrmccTiQYR0/sOr
Hy7P4FqI6e8na6GqlUrFdp1PhRp3/5JId/Ea8mJ5NUyAbqpbEm+w8xBdEUZBGjCKCWtQ3DTe1lf2
/ZoZ0eKiVumDQdQBSjU3U6ADZQhjw0D6UAQ5ndjWWiN2IQJaYWhYkBWDXJmj16KodONCHoqNTgJu
A9JxkBKvVrKiafvPXqu01iDboufDpTd/U6hGNNahpRbY2JWOoO/L6JW2wogrYt7c+2sI0aUhUVXi
UWHSXfiAKypiVR9LnwqeHovjs14XnwffKv++MEIZ5k+Q2YkH9SLFkoriZxeUNu4JV7WucmHoh8sr
eWHmJsiFNHVkplbJ7NApQlcKU2ymNxDd/F3RGoBtcCS00zS7L0rLfHLVovgUxIW2EnjhUKAoh/8N
jzNeaNpsC9Wt7zYmkItNIB49c9tYD6W+l8LbIvpW1SiCPF4e58JldRZudsOrHsM31IlmN+jbRtxG
Qr4Ni5Jsz8E3ZGU5LiwQXDsgo+nAXykszMbmqVbeJFZLblkc2yTaxKBKLg9n4XQ4izAbjhHHGi5l
PcPJAZCk0aYKn9TkNqt653KgpXk7Hcr095OTzu8QQMX+nERVfKy6zE49DOaLaylDkRm05+Vga6Oa
rflcx6g3E7ty04xCcZ/4Ub9thMJ7zEfrUUxreWVsC6c4G2zqImF4Np2A52MbMJvLB41wrfWYJscy
eLPalZWwNH2T4J5KuxgRgjmYsy2iPhnksdxU+Ntqdtccugis0XP79ywNGBongWZjcWUXUGdEIDM8
YA8Tig9G66iNM/hPfruSqCwt7z+xyJjP581s2hAgIrHq/jnorsx/KHHQcEJGiltvYvfN8oXB8/te
bxSOBq+kV/klhAMvCiulmoX2HhwTHHbYotRqPkildbVfjKTsbCHPcXsnrhLH0+1KfJHr1zremv0N
KKzR+n15iS+tuZOo89wrQcNMrqaxmdlbHmtf5FLemlX6+r9FmT0vuyy28qRjbKSR+wiKRBJnV4q5
poe4dHlAJ54aTbSZ6LafLwTXShEXUhmMIf7O4kOXPI1ZZLelPXZM5I/LY3rPRWaXPLDXP9FmZ57s
q3iVBUSjPax/G5pIu46MGKeLRHNHcPiKggj5WD7UkqdttLTKbgygm0cAANVWFOJgg115dfTDRHe6
sja3dZS/Xf6Jix8X2OR7OXlyojmfDyWI1bqzdH5h8tBFdzF0YvHpH0Igb4S/h0aRaR6iNWPPjBIm
QRsxJm4j+PdVbieuu5J+vOdl89meZNww/yQ/oDp3PpYgU9Ih0QfusEjetvWXhvdB48tOGFq7rvgp
G5ZdtM2mz4GmiO1trQyq3RXjrmq+juZD7JdHQVKvKD7ca6Lr5NaaC+zSIXT6+5Tz39f5hly4Ibzb
LPpSq7fJGnBraW2f/v+n+CcXX6aGaqSqHHIyh5CSHMe6dQz/Kgwf3Ba43UoNbGnlnEab7SQMGYRQ
BscARevbUE7FgRdtDQC6dLuexpjtH70xx67ImTFU3sLok8JLL3LkYWWBLiBvZBqhwNMn+Uka0LMP
46G03ycxQxnll84z4GUeS+CtmXFEe0OvrlRqosXag2xpbKdBZ1+rspTCdDVWa9d+jqNPWsxr6fYf
eHsMjZR10pEm7Z+D2gKjaRNE+4mSR9ugSOC5tS9j+vdGmOdhZvefmZiu+P9I+5JmSXEmyF+EGSDW
K0lu7+Xbt6q+YLWyCSFASMCvH6dnpitThSVW9fWhL68sA0khKRTh4V42WChISU11HI4QgZkm8GyN
ERQpI4es3OfLS3Y2Lm3J0DXbKfNfzxgF1CGBdAGaBK+CU0WKWM3SIxS03zWg0mGzxhex5Pnnc6qt
nJ0B2U5MzGliPuX957Lft8PN9TNzKQg7N6FtLsP268ksLcQTA32WgR2NUK/v/Pa1Rb8EKgMrCbil
kwnQ57naB4KP33B0zWS4eZfAnEeNH2OhvjJIlFwf0eKkEbzXQLCB7l8d26DSREJlBfd73gQfOdj0
rNq7CzJ3xcxSkhyte7/saJ5ooYmvaSnsZFX+1jVveR8evZGCYmHckPFjmIy9LfuXLlfbVM0Cgfkm
GOnb9cEuvRTPP0LzTsevrFyZ85U3koc+yaBs1W0L6pwML71BkWTrQs+ihvnrZtfmWHNMWdouGL9h
tmxJhIxPxC3AsLzjdStrg9N8k+S1AMITVlq6CTCM4Y1Ap50AQPKFlrcJysDX7S0elGcrql0CZu2V
TebP9pxtlsSAOLHwA61ef2EFLVdwzZlqRpdgZjQzoZmOVyMjJ3PYu2ms+jtirUS5iyE8+kuBs0RZ
D1lTLd7KUx89ifNg8vq9dewov2l/+l7s2w8gOvBpPMgv45qK7OJhcmZzjhvO4oJUdMQfOWxCp6ks
fg5uH6nxIyzuxSrP4VIIArVnoIzRcwgshjY8UHv7SAdj97nBXcvu+uyudR4EfyfTE5CIf75i57a0
YfW2MY19DVsOzaLM2/IkdqDIZagVf18b07wfzqYPJEt57UGUapP1dFsPAUSWvueeDdoCgT57skGU
sv2fRqYjUyGW0jdtOs8if6jTH758y8H7E5orE7jkF3PdHzgw0OrjMr0cGOR2TWX4qCe6Png+6b2n
biYwsCbi1ub76yNaOpnOTWlrNTh0qHsPpqAQldRfTP/opj/+NxPaMrEaKFO8nhHpWGCDyR8N/q0Z
/hzMO4My/psy/S0cdk5ZJdbsc3nvbAsTDLFWB32AHKXLBytMzM31QS36HoAGyJyhmRcZjMsl8gQP
gGSbn2eD/T6h13UzeUPcqvHWpAyNGOQDPZ4rNpfOW7BzIFxEKW7OsF/aDJ3MSluFQm9Vg4duPtEF
tB1i6rxcH9uyHcD3CWp/wKJpY0vBveSgQaLdhEwdIdZeQMczNNINH1ecb/4h/V0I8CYiYDTqzOiw
ywEB0VB03YRJbOSXjgMgSNByvR/KLQiRCNtaa2K9i/vqzJ52YVWcpcoeYM+eDrWKiB2n4rNv3TH+
x2hjVCcsED7M0rU+9GYuB2ZXhkVFXnSb2kJwuFXiLoEomH3803WCFfAG2AgNkR3WMUmVU7r2OFHo
nhdoQjsBhdsOsbH21Pt90oB7Qkp/FrdHWl+X+bCdsED/vYN6dhtDzhjCXxUHK+YjX+uj/P0oujSk
rY4K0gyIGIL6EfkGqvIKb+Tu6/UZWzIBmLSDDC3ym7/1LVoBoPaGDDq49KmzfnryW73G37NiQu+u
HcK+FPYEE/Z4LNwjMfdQ2r0+ijlavNw280LMKHokU4DInlfs7N7jRjOawgqQKssh0yFQmk/rlZTN
0ijOTWjXQkoKc5iAmAf4DORZPD2AmmXb9OyPX1MYCTFNJIZAgGH9BnUlVIha4ESrlfulzCoEx2gW
ugNY6FkpEeyYa694wO9HDiw6BKBnFBIdtNJdzp0zglMczJOIGQA0oOn9FHp7KdHddcwyEok2qtaq
Rb+fphcWiZbhThrQifdyvmHR3V4326HJ/4EC42ny5FqD1++XEkyBBRB0G0gcIkl/OTi7D8o8mS8l
kLfclql49iok9YzGex1U8tybMq698e26My40118a1VylMxtwsZq4Lfx0epQc9AxV8C0opk3o/zP6
PmQr893YBhRgL+PJq7t7CKjsTf/NpEkcOvKGuf6Ol+nKq2HRgc+mQlvnBjCiJKnwVZaYdknf3g+A
AtdZszL6xRnH2YhUMsGtrLfUOUHe98GAfVIN/3jCiRwIOUB/E2Qe03DofCO6PtlLZzEeKXN6HB3u
v1FeCxOkiEWAUdHqsyBsF1jNUzX9ZJLcovN9JdxYHNuZMfvSm5rQS30UcZFN6SBiw8pD2R3NEKIp
t504WsEaV8niip2ZI5fm2rTN3bbFVE5JEikJ7RzX3Az5Wq1mbVTaU7w3PNOQCfbIIMLIIF+yPDbM
L1bxIYNb3/h+fb0W9/7ZmOYxn53UEgL1YY7sEPpG7GjI7bgR39OBHSnyff+bJe3y7AzW5uYcSnns
Z12i1GlHZffKgj8HxGC342QBOBWdMFDluhwRmiMdv7BChGzEiZC7vRcDjbKuPFwfzuIVd2ZGWyU0
diKq4rgYuCjNOKlz6wDOA7K9bmXZF34NRlseljtmF/QYjNed0Li3I/4nqY5c7D1j0wSfrxtb9gUQ
1gM0BMVmU4ve3YFNYWLAv8GvvDF6RDdeF5HGjzL257TAWCRwVwVzwWWODS8XqfEGiyQeZs/OwUrr
PZPmwx8MkDw9l8zaWHzF95ZOJbz30dmInhvA6vRpJBOqehmiXda6Udnet5DqqPnTKD+1axSNS5MI
RDRBCx/ain5TcWdOPwYFQ8hbp2jWlG1qP9h2ke8Zdx9BoiVer6/ZkhvOBUmQWIH3H/j1y4mcYTNO
JdKZl6XYVnZ6P6bD7rqJhckDngmDAYQYUlv6WtVu2gZTAUhqaDzl8q4g4PDgsYfsRZCvuPtCjmvu
McejAb0jqFXr7622xk1WcyxUVoB/dfoWciOG/mLE83GXI4vhEzAWm2pEDmx6Zu4aQAxvE8yXFrmi
9RLtWejaAJOwXvQo6qAa3bIE9NJGsd8tiuyzn47l1hLKnKA6V5avLDHU1iRpfTRyUn0TdeBtJHig
XyQPstdEIIhIR1RhS2aIXVDkLp4+gXFSpJX3vbAUWgzcGh7BSdl8Qwt/96mkA9m4ncU/AdMfZJvB
4ga4b+rhq2kY7nPXBP59S8MEjJRVdgC8cPiR915F7ofEAcexP8dpdDK9n94g6i4mNLOPfBqMrUon
epzMzK/A0FmC6tEps+LkcuSkItStXDNypbDHeBxGzwfqwGEqKr06tPfgRXfQ2TVVTrYtLA5h1870
O8BsVaa2FDozWz9J5E/ZD2EXZX6R5Zuw6EOySSCSchwtMtwWllGdOlqp16Cc+HtnNG/o336EKXkY
auYDqG1Ok4yEH4IbMrOrWWvKJrtcKvpP74tgM1mcPvdIdh/SLrTQxmCDN5INSP8DUJC3fOt4pZKA
/pre3nEp2XqFWRwtyuwttfCq9SA5eYNNY4BHoO2ORiubG1fK4DgChiGRtxqyrZBGL76VSW+lN2Dw
o8BpVjyAdL2X19vGaX1yo7LBRgcCpjzCTgD5Xc9MNPTQFiIlqATzF6fNCwSvJS5qiKq/V7wFp44R
hrtBJoAINL7XR4HTmf8MYwFGoR5CHF7shCmQgVaRFDv0gKNzs+EyfemnTgQvlA79uJFor/lgSlQH
7oA/e+NNVbkDG9P43fRTAGtaNP1vK6OUb5AcCu3YYolX76fGgU27dbMPyCY2wY2TNuErIu/qMIJG
wU6iqknI3QQWsTACmxiaN5jVi9Ngc5/doJTjOFDzsc0ta8ysjuoQpcaIMGjERzULfbSw5pxjI6pa
7nrGnPe8SssEklqM3RiVaR4aTNdOINb+3lLu4MFU2j6LyjR5dSWxYglGl7ueiGGHorZ902WsOSSG
CE9E0dyG1bSEjIcp0oOgqngGEfN0BF4dCe9pyK1tnYDL3BmmNGp5KMFB5boqjTn15REi8tAFGPLB
ipuJWD9JLsF608kcMZS0hyTy0iE5EcOgL6Zfqx/h1OfbMZzKp1HV4gActvUDbG1cRUMRTLclK5K4
Sl3y1HSWsckr8ElEBKPduY0sASA10vYfUFfnduRXPP1sFwUyoTzngXpMGKtugAU1kB01BX1yVBe+
CLtJHysgDT6rsRv9nVmScD8pO2GHyTe6U2ZRH7e8m6fbSpTek+QUktcqMKh1Eiblzy76OG5twyt+
1i4ixEhNIZLIjtOpbZCyPoy8MpDqRShGN0XRiBtv8sfYrapiW6JXaFw7rRfuOshAgXthpkqDXLIW
aqnQr9ygq3AqYEfExgRS66HajH4YA8oB0aDizW1+OFArjTKcm31U3nwd0zpm9Z1rDl+v31ILnX54
n599jBaQdabJu7ScL16agrzgtWJVXPj/DAOJpz79WTffmtQ9ZQliTgH+qW7tabt4d51/gBZkUMiy
B2yYk12quClYH/cNi1lnA2zqQMzIOjiO2Ho0iysUA0DU87EyAUtXF8aPPMXMXgwuxctQwDCaAjgV
XF1e+7XMnDjrsh1h3T89/aghrxK1st4Kr05jyrMo5MNKJLLoDEhX+Ih78fjTs3AAnUGKywe4GhDh
Bzfpv2Kr3Eh2w1DvWBnpnJDQL2lAsP4zNX/K2aOlNqB3IHqgxQ3exHm4NYtmW6MVB2qxo3z38v2Q
3fT2SsC/EIqjZ3Z+QoN7B5oP2vSWJnUSJIMRQ+IGdCf1Dqm8wzSZYIhi/oa35bOx1jy6FHmhsQXU
KmjiBhmeFtxlqWFMtIfJvMs3CoLMqZ2Blu+Y0I1Y01VZCCQtqEYh92jh6UJ0XnrJss7hZETkRb6J
VEX+WtfRkn+cG5jn92zRcAzaTR3AQC+aHN2JTnXPVPKJQuweT0LaxNedZN5tuo8QdNqBOvLf/La2
XMB04PIGbGzD5Eur3rPiI/VWcoOLU/bLhN4jk43GyA0FEwMZYm/o4q7d/0+D0KN7lkyO8mxY6Nuv
gTz0/ttfVDigJjHLc6AagCKHzvtCgN8Yy9LCAyLPAPGBmEjddJFhWZ+YzU8yE09TBn3pRq3Vw5b2
E5l5x6AiiN4tvbW3JBSd36bdbWRngULgq1ltEa0Z2bTt6OtgrgBgl7wPnW4hBMNATQYPv/Q+iNn1
HZmvqtJ6beotnb4a/i3ilOvrtWQFcjcWeLmwX5FouLTSZ3hlmgTrVbCHDi2eyRA1BFf6n+MaCADD
v+xoe8nloVB5aWI0YIA2a//QTfRUI2SkzFwpFC05OTTiA0Q/807Sy4iD0UIMNsMy4fo/0WA6gWnl
cH3WlrYqOBpxb8xvdLxiL2dtlKaDqxv1G6P3UzSbMT9uhjzZMBtlo78wNbs6ktDg2dEPcRW2JaV+
OAcJXZQPN4z9gGzVdRuLM4ZW9VmBD83r7vz3s4NutGjfhIWB4QyPpelGib2CYFucrzMD2nylWZpL
MSbdJkUNGd1UkdOoiK6JEyxQeGKzoEkUAGP8D4Xry3F4ed5kdenNjWxmc+hYiXSNK8YxNrLCOGa1
EqdiapAK5cStrE0aOMXL1JjdW62goZJU1nCoycTueAu+/O2fz/H5t2kbQExBC25BuEzLJDCrw7E2
1MpeXsAJzuOHxtJMW4TavXaDNGaRExWA8racHDwNyYvVfFZ2dighxscZik7VD87NJ+lmK6HskgOd
GdbFTQCEDrp8xMQnhbVTfrZj1prQ2Pzt+u14bsK+XFsx1ZnFPRddg8x8F9w+pEm3n/xsw30njcom
Bemy99hx5/P1dVty3XO72ouBkhaaaiaGVhmPDf3aGDc+f7tuYukMBmZ11qWFYCt0uS6HBvGEIfAT
LBvan3w8Mt0HD5AR89N1K4trdGZFc8AeVBtlPcKKyr8H/NivoV4Wfx+3Mo7eGVn572Pj7BCZPIaT
ssYel/a7oU6lueLdiwvhgQ8U9XI0NelZ8hbgHX+wUQTuW+jbGUM0Nk9yMlfyrstWfB/0s7h28fq4
XAulMpwPCqMYu+dabZvxsS1XLvZFE0gU4upAsAfW7ksTqRUIKRRO22b8N3y5B0we5Ffd33jVmRlt
vYOpwu/6GElTHF2nRA/CwfHezWqlqr3ovGdmtAkLqYlsRpUCNTMeKn4q/WNvQMhnc91554/9bff/
suJoBV8V5myiKazY/mYqTmb7DxiVQusYDFtrjRp5cUQA9OE/aNkARHO5PiCj9AbS5WJTWKd8QqtK
UR6L9js6EleAyIsJAGjw/X9L+qhcJIoCHNoY1bjp+S7wbl3+YY0fGTuWrEaYdBTFUwXN5nStMLg4
n2eWtdNUItWQClaikTMDTuC5EifSvw/9fVWchubPoXe4lkC8NRN+Anqn71yK1k6PAS0JKOtDC6Fk
87FVkQEV7rU7dnFnzXHszESAdML897MjCEFFURUJVi4HR3nnWJEKv8rseN0VF8+5MyOz+5wZKb1W
9GGBRTPcJLKGZ+SMrhuY97/u63OhCRwy5gyD097QJZcVmLGxNhPezmLMNlNK7+oh3KS82zO/XXkT
Lrn7uTnNFVJBALvjMNcXSUSddNe3/zINrmGO14alLY4ZtAKalrATBl+q7AbNVyNFOvbQF7vr87fk
BecD0hYo7JWrhIAhF7VhcKDV2d5Wa1ziC4wXBHRCcwv4nHH+HdvcVT3YoOfjlW1To0Zq/jalH61z
BJthX9ya2bPhROBny51TYb+WbJNkK0H10oSef4F2wJsJeqyUwBeI6oGOL8hsRsiuIxkUhUX+F9ci
KgzYWGjGRM5Fi4J8s6ymYMD5m48PtvG9qXZkLZ2ztGznJuZ9d7avjLaTtjGbGGvriRWQ5vWSnQCJ
3nXvWEx6ntvR/LCE9A3vGeyIcB/SL72xRYtnWv8kLprkWJyNmyp8GNYUuRcOXLgJsSErBnrN3wQi
JiiKIiCAVattIsv6KntQDIOE0HoZEtQG+5U9sLCpL8xpm1rWOaWoZiFHkraPDWOxI4qdBAQUEdTK
hC6chxemNNeYEJIFypvDGVltW1HepJ23vb5ma6PRXKOVhk9GAROyepisj9F6CaYX9hdxGQYCJu8A
Ah5YKu3eb5QTevWEa2pQLygOuPmRiZVlWXqhndvQgWsWlKiY4LihxoDGwP/GYQpJptD6LPw6stNm
K8AABUUfEK2NT9cncel1fGFbu1dGyHWEroJt0/lU8K0qbyg/1Pn71Gy77C11D4K8jM1R8dgxn4i3
coIsnFYX1jWPLEnmOM2A2a1SZ5OZ31voz5ZZGiW1+V7zNXaWNWu6U4Y0o+Ucw4G3wiI/HAnBbSYj
s7pFjXllXucv1+5rPLcRxMwNlQ5Aw5cHFym4LYMEI3PH5t5tjJOJFJcS6WNTZEh3JZ9rhhK4sJ5V
mTwETg7RhE/XP2Hh6Lz4Au0mqKvACK0Soy0GVEyCQFkovLUWyIOatZazxYk9G6y2ScDrU/Umw2D7
3L3NjHTHHfeGhDIqbYoutO9/MzAkxXHDgvJejxzNdMooA533xm2O4DqcahRT99dNLA/olwntbKE5
RNONASYsVKoHP+LlhBTDqZT7ony/bmrxDpiBGujWnrnYNac0UQjPWxemRnqAEKNJbqFL59jbnD1z
r1nZb8vbHZRvAMHMAn86qSmcoFG2SXGcQZy4A/av9uaK/RQVo7yjbhe5wI3aXrr18nRDLTuqIaPd
u98AqVmJmBen+OxLtK2fZdbQTXKOMAHoVJDQYWilQztRG6ts5YBdM6WtpmmrUHgZBm34EDT0AMwS
Zdy2fVTIH+BKWZvjhbKeDRGB/+ZYiyV4AU5yl8PcaHwMECTt0Us9ExinYAR6Db1HtCtE+Rr9xuJt
GICuCXrqyLPoiCNjsr2+bmE06ctoRJ4i8PgTmgeseo3vd/FcObM0f8lZSOa6DbrbHFhKkf/K0aEg
jcj0V94fy0bA8ALR7gD4Je1EyYNOlK5ZiY0SCE8Cviu6YJeZa9IWy7P2nxn95i27wZhKH2YGdNcb
MUseQS2kwpXczpoV7Y4N0JKaDZRhxsqDO/4U4WPB4jT8c3VLRJIzK87/nTOi7agAuJfRQjvMBleP
OJpd/s2QrPlgZfHDkiTbXj+31galnVsVFUFYJpi6pPzpjdswfwVNAE13163MW/O3azREwWtu3gcm
QNtLrt8FYTbiXU3TjGwd7qWxM+Z/FUqeWZnHeubS+RBmAKngLMohloQn3N6GwFUCVTgAla6PZ/G0
Dx284udKOFpKLi3VtMqJNZ96ng9xIRulInC1fhFwjfDBAEL6f7OmhQCT02fINMEjhlbckkR2UcM7
8ClLC4g+YkLxUXl5VIVhvXIGLjrH2TC17duXDtAdc7aiHV94heZAgHrYtKc22Vwf4fxDun+AywjK
DLg50Ymhzafjy16wHFuLBcBFCYjV1nk02sa2RAbQnLq4CsKNIvRw3ezSMoJ+D338wFeCBllz/iZ3
UlATwPnFcB9Wm6x9Sa1jWn3N+Bi1xZpW5eID4dycdoHVYNGSpoQ5PwMJmnvvsyKqzUNCHl31lue7
qt+w8i9859ymtvMkB+MlpbCZCggQO0fW0mhw7xEamP5TsIYQWHqA2zMJvz9TDno4xC43xjCgIT1w
aySC8je0IxCx7wzkO9OoIKeZyhoUh0MQ++la+f5f1dnfPeiXYX3vqybxDA7DMmFzCrkIvtT8rcG7
0oDCYNBgfxDjOIoy6j0OPGkb126/lxXZQ784CsN+l/AiNhnZecYab/Q86Gvfpnm3aLqUEQPePSE3
aifPzPtUDCs7aCk4AmQC0lGAT6DOq9loWwjHtiNsGBmassaQGVGXKYn6Ne23AMTdQ3pWrRDnWIv7
58yodjDJyp/MIeUIkfz6rRjU3s/6mAO1m+f1Dr2JG+kAN9185mZ+W7g/STndOdYbNY2IgCGNgT/W
IdOpTdj++r5edsOzD9MOLtNL+0GCtW5DBhDSGh92f5ByT8dvjptHDIQZ/M4HHKw/Xre7uNBQ8JqZ
Q6G/pgMuWIFHMODJmI+BHVxfHOwgRal6rRq3fJCgnogzC7CL3zJ2QIpWQN5hU8t23EDhboNu961A
75iLHh3wVb46WR1LH0jSKVuZ2qWbfC5l/n/T2hnmKOS/wvkM6z15kzfNEaIfK668PIu/TGhnCFMz
r3WJxQuByoU6JY6QMuLI+P/NYv0yo+0YzoAro8jYbPJyiLuw2FKv2yoQN183s3i1nU2YtkdQpOv9
br7agvzoTrugfg5x+Jenoodk5KFf655cmzzd8wX4TOoR60OtuFN3nnfyhu/XR7TiAjrQrCgSFfI5
QDXq14E8rIZxi78PUkgXvdMAY+nspKD3Rbg4zUNgD6J9acLD9e9fPLWgegN+IDTGgILw8o6CVEzt
0w67VJjlSZVeRKzixeWvnsMPrUdv5bDWRj3/4m8XwJlFzQeayjOb0IZFbzx6EHgH2sA4uPV3EFRc
H9ri6p8Z0lZfhWYKHAAMZcFD37nQvQSsaI2cZ3E0QNSiqWiu1etXTakmo4AeMo4AhQumosPRHEFP
lZmfTFANi8lcWa+lKNQKgPmBEBkwAnq7lNPXSVJX7TyoQ+d8BFbshSgerJzdi14BgkMEn9BHASrv
0iuMOoEmioepSz0at0JFBW1we6InIj2wrI2MeuUNsTiNvwzquJpM1DyvFAw29T6w79t2K+ofZvBq
rdEcrRnS3q2pEUDQtJlHZkCwQsSgNCvLr7a1CaeVqtXSziU+SLOh3DfTRsx/P3uApR0NGz+QgArZ
aO2VWztcq98vWUDhHpjnmWka+/fSAgeVZBgydKqgBLKZOBoL/gI0CQgKvh/NTdDB9bRA0uksMlkJ
LISl3KQKqLY4QyRrqJXrZ/ESB6wFXPMgBwl+a2QrhCySRoG+IbTefYrE8Q/PP8nytbTfCzfOyhu5
ltKaXVg7hlwEC2BswqMVF7jmCEnbVdnQQMJ+8N5qUJRUD9zZ45EVBBmyWw/B2kGxcBrhqY/6KYjB
ITqnZyltG1xvngWiZ7Op5H4IwVkM0LrEvUTX6sILfgGCAoJUL14ewA/Pe+DM82jOc4nmVHRwhuYu
4OOXyTFXnHtxNGcmtEOc5RInnwsTVtdEUA+OhXqQawwvC2ddAA4jaIfgsENzsLZEXtMXJOcwMhG8
DVM0JmM45Q6FhusXxZL3wRBeCmDIRh5Dv2RTqyIdWs1mkqGbAYoYqNhIZ0+SCEwiDNgbesezl+s2
l9YICUe4OxryAXrWxgaODF6Usgcfc1DtWMKP1G9XztSlwB/D+mVDS55NbgbwfgkbJQfHAFRnCXrJ
2dwYt2tFPKFBa4ozscvSP090AlEE7poQqCLcH/q5FDKeh4Fqwcx3nyQ/8uGlXpMfX3QNIMsAtcam
+i1ZYQ5QxhxR5t0I/tqEVpSSbz4tcMy+X1+mJT+H6tx/drRDPGM5WrQE7NR8UxLIqN9bYiXCXwJH
AcJte8gTAM0LVPLldjX8nA5QH4T3VfXTVCT8kIDto50IJB1MJz1A/27atyZnp9rKjhBj+xwqUB+y
Ka2er4/234y6dijiU0CZih4aFG70HJDlMJJY5QAicjqkNOpCv3tXdZY++nTg30aHoduyUNyHPIPn
lrHsWHCflZm3IT36GaHNVbADfrzes9JHa3+Dy+k0BJ3yoSHnpXWUT9NjOosO5wYf9qAcbE48S8Wb
C/bKFjhprszITN38kQ2O+x0Ew+GHGG0kfiEd/J6HyuJxBo6upzwpLThwGw1QcQM7qV081P38gkj4
GEClQua7uhzrnyozxjRCo4O5TcGK9WixBoFMY/X2jQ3ujb8Aj2D6QEc2K3CG0Ni5XElwB9WpGcBb
UH0/UavdmwY7JWn6F4cvSvcgboI8Jj5bO9/dIa08XkwzdZ3/wEHMMqIKHLnQebzuDkvnIhShkLhC
HTQA8Y02nqmxlPSreZeFECsIe4ok0eg1cePL5qVNuzGa0tre2NRSkQfy8K0NvMnr9Y9YCNhCpMln
5WzcnignXs5plgycgk8IPJE14mvyUvAyAvOzVG9DOq6cmAunyoUt7cB0kkw64whbRngTtns3E3fQ
tKS+sRJeL9pBSgShDuLr37RGC4k9OKWY1zyzg6fRRo3QNUApFXogP5g8l71dn8OFywYEaciHwdOx
lXQZCDaUOfqTMa4QEreKAAap1l72CwflhYl5yGcxhxSg6RtBELxR0EsroIEdWmMs5Jo0/LIZJJUQ
R+Hu1EOCNA+sepxd32m/thU6ipOXwvhxfbYWyGZnPrlfRjQ3qNLM7YrZDRr/30QFeoSG8hMzj5b1
RujeBS8Kl6ji3fcAVq35xsLTC8YRlYIpBSg0vbFwygzKyn9Zq70O8m8H1VUgz78vvRsvizs02V8f
7EIYHILB3URHJKTFMauX61ZJyPeO7ezyXB2Twtlbw/APygC3dSpPjsM25uQcXaLer5v9l6xBu2lg
dwbmIuRHH4dmVxliZgiDvzDQpQT1Gy4jsHBWuymcDl1gRWREc3+Rf03dn2YjXoLRjjK7+MDRG1cu
SGOAPGHtPyV03Z1OHTio8qgtV1K6S86GBD5Cz5kqD62Kl3NDgfM1GxdzY4v8VqGoXtfDzeB/XJ+K
pRU4t6LtnHwKWI+ea2zOjqt7B5Sk4D0NStJFppdPR5N15XNphvvUT6oNH9TjdfNLZwP0QR30zYKi
BIf85SB5khpoJMKOKoZuL+z6nrh/8VhAX9cvE1oQRWVREW/etK6ZP0mzei4ytZnxX9dHsrRc2Ddz
XyliF1fnyHHGrpz8nuFN0oZA0Ew7m0/HsBpXzPhLO3SWb8Y7Dm2LRJ+xxk9kazs1xGEyq6kjGmLr
gB7DVbFZla27k5nr7QLZDC9Bz+U9p7SMKXjj8I8MfGSUm7kYI9/MOjsqBgESHxAU17Hptsa4abOi
fIQEL7kDeQRSsNAMf7BFkQ1RYprDKZH+dOMUSQXKa7tIoyZMmg+RhODYyqxKRMIT+Ul17fQUOoq/
dkU43UgUymMp+BREeeWB26OGRlUaEc6LYoPQGnBakN/Ib8SlqdzWdl0fDGaFcTpkyWOg7AY3vO2r
HURYGbhrHbknzRAWkd0FLbJB2WMrQRVtWk1yNFhyLGvDPvqGu7X4RHaM++NuUjxEjTscH8AxPO0d
13BOboOXSZTRvoZaHysBxBuAnQcVmkMO49RN72PrWVWk/II/kgnJ9QiUICKJRjD4bNHLKV8HOlj7
vqnKz0aaWyA6yD0ULA2ICq+ckYtxUAAFagtXDpRu9ceaHRodoz4eUYDG+SfoTfP7HsodRwfpn3fU
xRMQJbF+iLkxBPdW0BcMNBXjn6vdEJSEf32Fdi1R5B+5cvEVKpxOQ+mDj6nfX99CS2dR4IESFL2F
EKvX1ckVwunOkS1O5cCCal2GZzdPcRrxnUHrr7VZo+8tOHJvLau5FOQFYGiF2q8N5LBeKwpDMEWS
DskRZp3sfFMbKTCiDFnHAzfXck1Lwde5LS11UfXFUPkS08j9BoQvPa12oHV7FbRpn7vQ+AtNAyzb
2di0my7HPjf6GvayiQ5RTgUwk6NxCvL8R5nRu9HPeAwGD7Y1GdhSGl+1P68v6tK5iB8AZwxwhS7S
QpcnfD2CPoYKfIDVSDyGSFhvk1F9TYxuDYy6dDKCyQtZNSSN507eS0vO0NQFAkFcZU7ywaiUm7AB
AFcQFLpd6EWYgIS3LnhPrg9wyXvOzWorWtS8TsicWmtaf8605n7slIgRGBI4a1LR812lxy3ntrTV
ZG3buYWByQQzX0QZFpQfro9mebn+m0RdpxAtuUZXwM4mD+49ULkrdduWX6/bWNoDZ6PQqbSC3gyn
RGDGUvYzb40I7xCAL9IH0ciV1q81S9qhBVYD0GnP8yXQ+1ePcuOoFxJsx24ljFnxAV1bG6c+GYcK
IwradOtPuzos42mKG/UCUqmV+2BtTLOPnL11GHBVUpRYIbPKoz4cooyDU3PbdCvv70U7oDwD2hq9
po7+FOjTUBB7PhWJyOKaxa17x50g8q0Vj1u2gxw4Uqx4Buje0MgRhER8TkAhES77ny1Iqhx3OyQ/
/8Lr5mL5/7Oj+UJboyGF+Jg3y6a70GtOppu8FzS4wYW2RvmzNiYtrE2rZuyoj9yxGyZfPSR/ohRQ
kK6lQaRq//l/G5jmECMaqJpOYWAGvK5Ko9Yrt9x+TbK1u2vpfoZS4H8zqB/l9ljS3oGhcmCR3w9b
MKxGZvg+kXHT5eVj1XLQxzcr+dw1q/Ncn/k7niGZi95wnK/FjaJmzL0TRGGj0QK7SoU4cpeJand9
Rhe389lAtZvEzJRvQiQN73xpx3jdRbnVv5SsQZRsbES91nO/5i3aDZL3rUQDHMxRd4xIcvQkiMWg
LLMmjrhoB8TuUKMCAvg3IQ011v+Hs+/abltZtv0ijIEcXrsRCCaJlETJesGwJAs5Z3z9nc01zjEJ
8gh3LVui7b28XR2rqivMmQnjiIi8auSbwEONClqJOES01GyJ+vPuCl6Imk0pVWOjA4Igy9DAm/ut
DiuUdoBwIKOV+h+K0Q1EIpHlBNQ74GpmRrEV9b5IMygqRQLb9Zj/1oJkXYoi8LRgHit5WFBY9zIb
lwLnNc6KBpy/jodVwcPa5Qt5rYb1pvZ5N2vfQKf4oCoqEQIc05THNUncnw/nXQuNZ7AApl/BQIrj
+j6UQ5KDShi7mHCFGZUSsBg/PMVb8GrunpULKbMNzFMxb5sIUniGMtx2Lh9EdhvjwankCxf87gMH
5R/As8KjFjGnmV7REXmo/BSyuMYSu8SMxRDOtykCva+Sie6bgy8R+T90MRsIluMJDcRKFsm+Xkex
Vcs06ZEnKkfPHtS+IAJovlSuWYjj3NVff+XMiVfGgOu9lGNJnNgAgdg7AtV91pJOdyKvo0r1qRiy
9fMRYZtz4yZeiJxFrQddzBROgsgEG2YEJrzfLqV1+R4JGeI6C/u3JG1mWCe9YIC3WEiZlVQ++dxR
NXaB/BSgY1degEFYWsyZYe3VTJUzHrLUrrQmzhwzu5ng2p+A9lIC3jFe7EBekjizrnHBsYoySBTG
yG6UzowM3+onwfRxs70hfUnC4UFtlzg02T/70xbO7oSAdqxOzyHWByNWWibIPCkLjuS9mlEDvh1A
AdH+jvzKbDHFTIN2CREFDblt0J2q8q2pN5JvCuIqyhFTAIOuPU0J8aKDzgdEBaa5stFaVypAFhvS
n8/sXbV2MZjZOldhWndjggl36jFtR6uIN4hRLwi5u6oXQmarmkh9pPQlZhzHa6kagDvyH8DskLwU
0S8ko1r/hvVOw1YlTYdoI4clFLqvWvYInxGA5izs3t31uhDEFPiFWxTLEqqkSwhC3RLJ0XjpSydB
XdBdt0JkoHfyCECLCJaDF+ZaSIV+NYBiMUUi95TrQidvZTxuhH+9LddiZhoEOWhfiiXsvS6KnZXp
vGeNYZOYP5+wW5N2LWV23DkUAAERBpPRJ9FMo1OVhKT0Pnrl/b/IAfI2qz1GHmcmRx8KJUpU+D5y
Ayp3XV5VhlYQqW8cQPYtMWvfqidMClgfqBwBPiOYFa53SGQIyoOM+H2LYxCMTxI6cDUzACgCMLDx
ksetXTh4t3foWuJss9JAUmM/4WHP1GmPNw5pDP/w8wrePXZnMD4VhDeKMTvbnTbkGjjQcYmk5CPL
evkV7S+e48XGEuDNrZ8KUioZ9YysdhupoJkzlRTcNAijjPxDnK8B4dU1KLNAZLz8hdzOz5O6NZMQ
BbooXQH2lCqKMwU38WXdtoMCbSusq+pVUJ+FyAVD8ihBGy0s4B2X6lrYTNGFvOjn3ARhYmIK8k5S
AJ4REl63uwrdFU+VZ01LxFF3l/JifrNNG3vQoYehCjc86YjUhmQCzjb8j85bLUKG3ltLSUV3i4FE
iKrOmYpQ5uB1Oadh23IycBIZDITmuxIQLp3ZVpv09eetu+PxszrKv/JmZz4LNbmINMjL4pdGJgm/
T4t3vDCoke+4kQyDrbe0NhYU1r27jegtCvfgnSJTOTucQzFwQZwAXA8ehhcBVN4A7Y8lBAaJi5XI
v+iy+/M87907QJcBLhkYJKh7YwO6sCng+5jisYTABk3a1buWnwbv62cRd9LbMn8hYx5gLBWxEJuK
Yzn06mnKJrNtf4O/+11mkYtReBQKeVMoYLrXe6dEb1Q8vaLOcMHg3Kl6uh7FTG1GSRhgGJhp3xe0
UD5KLzukQ24LXkZDsOL1PtzlLceFTtW1wBdPFopo7l2Wy1WYHag4F5QUjUHMjzWssijIJL9OwlaJ
HrVhITZ57xRdipqZoxwBw1KrMVUe8emqqIivmVL7JdU2HLq4Xmndf1E+lxJnmi5XpEirJ0iMx+eo
dID87ecp4cAN0XQvteZbAU8r/t/Hxq+3dKbyhgpGb2JSB+0lR8RNXrLrSws5U3B6Kih1zYhd6mwK
CGBJQQvakToLt52UW5LknTJUb06Zcvz5ytxTdpfLOVMDXO0VBUp6oQakjijDkxw3RGuALB38iSI3
/Pcvf7aOeIdrAoqFUSZ0rQSmpoxq9IXh5ZF+902HBz/JDDMVXn6e1X1d81fM7JAgI90JGrsBzRSt
vHrcyY1s8WK54MHec/ouZzM7FYCB8Plaghi+PmY9M0osK0y1SF39PJ//Q6X8ndDseEilN0bA5Uap
GALyQ9JYSviqTqaoOVKPrjCbPRMVOgUmkrwLrsVd+wQscLRmoESNMcxc75k+1EI+yT5AJxOl/5PG
8uCo8RS5yH/ryDKmXnfkCrl+nTq5NLuqzdcysrlWFaWc/fMy3FVsSDoDtAsQWODsvR4JFxRxrMcY
Ccf/AVtUX9kFt8kRCOOX/KklSbMDxAq0oiCFJN3waa5ZWfGc829+GVh5ES/Yi7tX/2JWs1PkIwgg
t0WAWGZiow8KPealPKJ4qCCpEqLl/FUITz+v410PDnWH/7uQs+ME68xpk4rjpGgOyBi51uJBFhCp
1KvMrj0YI97o7dI5YrtzHXXA3b8QOlM1RumFLQg6gGdVHDRUA/LKJqlfk0mwasG3s6pBcwLCLgeU
uVbGOl6qgFzaUqYJL/wPKVHbUKuwzCmInYPomYHE4Bkjy5YWLmQGz+3PP0115ut4g9KFcY2palVr
hv0EmRA2RS9lrNLK+JVKIMgo+k2jxE4pqr80cCPwANbuhn7Ld98cCuehO92E/zSEgCIH40gD50Sh
dyyraNPUOU2MJdbUcyT0dtAMrxDOGRh/ZuewlEbg1zZgXFKELQwe7cEfIwerKdrjmoPVVEdxczcc
QVas9s+9sVb5V61dgiK4a4/A4Pc/g5gdEqGcugobBXR7TgWfTP+Ox2kIIpjRbPkSGKi1ObSKtnA0
75qLC6Gz7QrFNM6TAELjikglZo6cZLHEEIfeorsX4H/nNn9OtyC41zsFYoo21oDdk5QjWvXVCUXx
gQDmrmp4AQmrcBSCPuup1gfNum7DoCZRGrZ/ZCGSZRJ7o/HBg3t2AwB7Y8c3qd4QPzPk8TANXvMr
7+JyK3S1h6Y2TamPABZq7REkZIEt9rFh5gZeTk04cC1pisJoSQCwXDC/6Em59iOlWaGARNrkWonI
UskJhwFIqk951YYIOIE5a+UFhf6a1r23jisfBeh577Xm2BaI2kn9tM80I3EibjCcOqtzq/aUmCJC
7u3SqNZMBMgqc0SL30vFKXhpqIYfrhMUBj2AFV37DcQ/fZe2U9GSWtNFtOnnnabaniJnaykYYlvx
NN7MUOkJzkB07/dFLf0Km7h9zGshTE0DPerIoE2ZOTVp8MxFnUqSINUfm6QbNSLJFQD71GkSVmCp
VjLUPo7qJ49l2wSlzzp3tZZHEbFRgG+5NIJhpRtImKFiTQPUKSO2aQ2jOulTNz6DYaB81IcheKjR
irnWu1hwS/TgWEnf8d9hKXaHPK/4X+C5MlywXOBf9PQqtYtRw6ZPo9C4FcLoaz8GThtQIH3JRFxd
fwFuRLMLylEtAHvJZ18eKHpssDu1HvVRV7ES9LRIYe6SSl630SioRAwaI7NjfUQPaOV5CqDovLgd
CALZ4kj0SBSO41D7B9kTA9brkXj7GjRbj3j+gdhVLfX0Xat8ryZ55BchFr7idEBxa8aKlzP5kffi
Zg0CWm5nqA0Dq+H1yAIGwfit1qpM8wmk8s7P1umuPQSLp6wCIBqNGjMrPyY4zQDsAFNwk8ukGcud
Kk+65bX97zTSP+Oq3WoZRq3ko/uz5PuujoEgyrkYDQgW1zYiLCVwKg0p2g6F2vakOqa5boCAt5Tt
Sup89IxyUMdIhRM+AdQEJ+B9nufZwvvtrp64GMXcOjdVrvMIWVOEk/cANnNkzp1Sp4x68+f53jWJ
F4JmyrYD1i+HuDjguMu2JVkbd6SIvK3Cc7/aUCfdtMSIeNfxQEW2xOq1dB1RxesF5pLYALxSBLzT
fiMJZwCfSnsSoJIaHx6j2Q27SLP+/SwZlQRj98P3vM1CRptNm4yQyVcfjP+tV15VEDLq7auylAS/
Pz8EOEAQrwMzaP6+8QNQiKESA3RE/LM/AJZioyQ7KFtTR9WWJtshmIMEYWGC98wXkJlRhgzGBOGG
97ozQr/omgz0ElNGFADXBk1oFXj1/LyOd8WgaBbAEjwEzeuQ/HZMy86DU5NPqyqG9uZ2YvP9swzm
V899EOVCxszvxpNCMiQRMnytKG2hQvt3CQ63hQW7d8EupbCZXriC3jhKbSlAStdXAAssQasb0140
q8Ff8O3vHwgJb11kuxC1n3fAhWpWRBwHUUpfWVOvkB5KVC8nWta5q5SNSjKEL4JKN8GDtHTdzlvy
dzmReNORIwAQPiJuqoB26tlyAj4+BxVzmlI7ekp3BdnT1eawMb8Nc7VUv3NWy39l6aIA1C+07aPY
Hv4oSLZnTtSgcXlfhjCVhdnT2gJ9uDmYHOEIKlysnAYmaK2pim88EmljDbQ3BeqRiPCkoJzZE8/S
TMVsF3bgjKN2My5RQXYHzf7CTRKDS3y+53SjJ6XFxtWZnYmqb1pjXBP5Oy6NhhTOJR3t3vxnVLGZ
Ud/0qGbqtFjQvDc4RnhK82iTQjMzEJRuy2WEHoYYQZ+B6KMbJkTwzcog0FHqU20Le2/FpRuVtFih
l4A8fS0tiji/AXPxs8dQx0ddDp6PgXABAV2QeNA1mrnvDzmFNykBZ5WErmcXq8+OJiQjODkj+QZW
Al3KkQAVbnblgb3N6rJFuC+IteJhfX0Zy3SqO6mMVGKa5sY0d+Zmh9/Z7Mu2ie26hOCXnW3b+B1x
idMQ13HI0cHH//zAWzn7IEfi4D+7+PWIv4e/a7H/jg/Kvih+mOyDUmLSw8Fc4WuzgiyTfeCb4ov9
FfZX2R/Mr83pcNp8bQqzwJ82G3x9bdj/BePcLJyIc2vj1TlFXzHPo84Ip0ESBWO+JUqQ8UOS6kQh
OXn/53BKD42pkdEKSeh0NsrVzZT+6e2S6pLlPU3rxOk3PWnJqTB58v2lU9/WzHHNLYxNuDkuuDmM
3QQMfzyw4NSZwkzEoUpzLgno5i0lMfHZUn++UoseFupCbxBPcUcBkSDjOKho8Ias69MQAKvBUzIj
oKJTmdh0x9nWZkKwHz8bmjMC//VyXwuaqcZeEod4DD2g+5L0rLKAZIrTrVoS/iRhkuw7xc/N25u5
M6zdg03cgU3cefyUyVYmpalYhaVYn+QRbipB5oa8OtYTXR2+vjZL3Fs3hoQ9yYEuLqGQCTzPWKLr
hWkH9IKLNYJPxWckU3Sv4UXWrce3/mP4lSxY+ptdwPHDWTRQwIFNx0bM9hvIM0I3cXlA3+wP2/3z
+Gntn/xF1XxbI8Jqd0DwhewTCJi1m0wbV0htMKUhPSkEe03IFqtLqLVaOFXnnO7lZrP5wD8C3Re4
lRl67/XiiZ6Y5CKeNxTqZWe/7f75YUOr7KBc2Nc/ioIpC6YxHKY/XPzv7Pv8w7KIlZHtlkJtHFbf
h5W5OUA5fJ1WP5/LG8OAoYIDXWV0RayHlp+Z0bRsFNnLWzAv0ppC6YVnjUVXS92R51zYbE2AKoZ2
UOAjISYxt9d8n6dxOmLxmTaDrsWkLbJwy+7tMKDqBAT+QCoEn2D2wqgkI03LEMyLMdlsThtz9247
r7g+r9bCFgvs5XAznQtJM/XJZ77gGQEkbXY7bBt003/YGPQZC/DswYwM9vPrMxTmRh7V4cQEmObb
zv5DHBwHulrQtbdABTgAl3JmExG6NA/iHHJ27+8fz8/PPtyUZyge5qxM+D3+BNHW1qKrp++CPn0/
9YT9/B7JSAL2y0LK7VzjOl9alBWgVkKHQhbnYI8V2hLB0yngpLDr4j7AJMNGwlCuVjCUPy/zbej0
PP2/wpgpuvDNew1WUCmZMJh/GP4jrDymumIG+mdRNyaAXTVAeOuAez8bm9ljlEdYZGwMkJwyr4N5
Gy679uz+Mxfg7A4syby/lhcyxevp+UY8tHXZQCbKywk+AHmHzxNmG8MD/eO8Oo/bx+3WWtjE2+ju
bLIzw9qWnRjwMQRDA+bEtp+dX3S/pFTu3vfLJZ0pWs0XxKIK2fTMnUYMaM9HByf1ZemY3CbEZtOZ
WSg1TCoBzaYQ9GbaroOXzcLpuHnPnE+HChedPZ30m4J2KcozLh7/2amNRt7AO26ZNox/YX2eVSVd
sTuwUO96//pfiJ1d/1jy0nQSIJadj5i8tfTthGZZmIORNiZ7v8AjtI8ElpJ5HQ28DuK8Auz1/KZK
CB6U+In1XzBMZ5yyGy1wMbCZYdJBQDwBzuGf24JDZO7OH7g47PIwiwpTyS4r+8Anfmzx6/kynZ1v
rBau8cIdZvflh1HNC6C50itb/mpUbGQY0D/Wm42CjYU9AqyzJV0agcSO9HwEwBdA9RXQLuDHzNYl
z41EkSu0djLB53cKe6qwV8grZr+na6YmzYO95NSc41ZXgtFOqgBiw8DbFmWU53TDhaZsooyLAl2C
QcrJg098ktKUduQPfjeRAZ8+86YsjIFgKM72kR7do+NaFob0/X34gsfl2tA9eORs8BY6nE6bw6ol
3z7e4l+L/utNrFGEHwDkHeDPwr1H5dG14is5VYlajo9BIEamN++7JtJq+kg+fDd3o2NBKid+Hs3+
Y4ns4tagoFHCADc4Kg7QQo8A4LVgLkGf/IAGVWa9HmBPn5+ZScEaPI0EXtVqaV9uHSv4VHA1IQ64
JEAlmQn0ArlBs6jIEdWZPsNV4trT6o/kcOviFNIPsGxQlSCNQQFPteS3MyV+dSSYOwcjDW8LGIpw
Uq7n2quByqmdBtEvovPWmfEpcfveEZzYzZx6VS7ohJt3oTiTNzPWZaa0vFhAXmcLT8Jb9ybSY0y9
2hQft/1W3Gom72gLV/7/EIq6eHRYsAgKI3S4OPeV3HJR70NoklDNN9/Dw7TtVp81uEu+sw00oI08
y0u55GDO38D/zPWv2Jm3EHpGCAYoiDVEOh4P6TdPATZNQ37T/3odzdR9QSHLYhk90x43O4pNReAK
WB1oPL6ebMvjzkxsspNByrXyKTqjo+/K78Z8fowSMj4EWGMEj0j0wm9U62ftevPoPM/5QvrMWymN
eiplAG6TUSETah9OMDhApvIszhFflyCHz81Ft3NFegBvXRFx7NnpzdMQhSaAJCLRtvwuTyLUWbJR
XcEZjvnbsAaKFi3BPEiWVMRdwXBscXHwgED0eSa4jr2uLTgITlMLpRAWOmhKJ9sox4T029HWbePQ
rwYnshajX+yszqd8KXmmFTnN80RPZtuLuRFxXdjyY0OIv619UyU6ealXmXOQXOVxaW/PLbZXooHw
AXZtBXSOCDoBa+v6ZHXgFQIkeoqYzoAAp78yHiSCtiHTswF7aIeb2Go26UGmPkK1gDQ/PfYO8OSh
vTKSPtYPOAMbz5L3+8nJaO6KxDdfkoU3l8imPx/j+ZbjnYqK95sK6qmuEylvQaFoqqeBaBbISS1p
/17AB0Lhn9Nsw3VHUzcg0V45JEfDTU2oAYd7zi3FXbgMN64GyAOg2FHMzSrv8Qq8XjADrQN8XsgB
HWxNJGFNRMszC6v2nVEkHNZw+lqQeKPOZxJnp8M3UHqVgI2EVpwdnjiUHdKSZht/W+I6yJ/K/0dc
mhmn2YpfTXLmzTRgpkEZNkS264zbFSkE/jHoQPm3MAU5FhFSE41Rzs8TvX0VyeAEhnE2JCytgh2/
XlqJU6cuG9SAdma594lG9LX2kB4BQUB7O/pWTRQaIDIdb7P9t2T1ZJ9Qnuj7lPzuif/x82BuIzCz
wcyMGtL0tdLkYKUeEQ9UWIubPBKASm7BefbRWJ4NCJSS5sgMiETNifevi4dm8me7jmYBsawnLMaI
WGRK6n1li1byDACZY7MSVpPzAqgBOyEgWDGbPXC61u0qo8ZCbeOtUsQwdKANIRuOmMdNS0Hlw+kM
GwSims9aIR3Kw91w41u6G3xMe/5BcXyaBpZluMLSRWO7PTuDV5JvTgPqJ8oOkmsrT0j3Jn+3zvRQ
ExTJKDvuvdzWIW75kkK89dvgrgkCUGgQ5Aab7fwQ8mOnRhzIymi0lczITa3eMixsPQdHWnKib/9Z
23U6Bb6ROXy2tG3Izwfvzi24HsDs4IWGmkoe+ovZ08/mVlNIhK3+3WzfvnR7XA+mvxk28rdoyQRl
V9kmfpaBskT59b5BOtEjAOpeGtGNecKSMCcWTXy4lxo/G1GSTEXcdvCzAon2FjriuQSquP89Ed1s
wBRJRjsip/gZnohPv3hwpS6M4Mb9YQNgMLnArMMRPL+WL3w9WR+4WFMwgC7EFWQ6QH7wH3uy6Hvc
6r1rQbOZlnKUJCIIN6nylGw1MC2QMiHFJnRT+ip+irZuEG/But2GZGaTmxmUOM2AM6xCJhIQz/ya
p/KvFuv5R38IaYWIXvqRLYm8t57AsEFXC7wc5mRdK1qtKbmi4+Eqq+/DA/pbSqSVYO+7le9oBvKf
k2X15ohTlZpLh+mOXhUkBa8T9EOxzVRnpkVXq0EI9Sah8SpqyfCU2QZFrZ1VA+WUckgLG38mlU47
3x4mUm+Wcp53l/tC/vzdwEdhIckD5IPE6aC5agVzqpsTzZ3ecidW9CfQp5+v9B0lejXnee1JOHRR
G8jsaZITlNOTeK29gWj4I6bl54DJm4E1WN5rsVvyLG9bYXBnAVYEZwWdZwrU2fVON6GIdpPJR75o
K31V9vSWrmVX2lUwaRbqUDLSrn6e6x39eSVxvr5RU+MSoRqO8iOV3/PVYEYP484/dquEpLuBQnvT
7MDb4QvInrT1IlvKTYThesbztc4iweNDFfIDl3swnny8fctTZMZb/Xn0rWmlxSSj5bO4n7gFLXX7
JJ2JZtrlQk0NQhDHnsSm7nRbPlrhrUbDP6NBWnStP/TmsBY3eEWY0vPPa35Gg7g2lUCwxcNQQ/oc
TBfz+5x4rcqJSRVT2QlfZdgmzHGb7yQ8lTacBdIY19gOpgyljfIPcyLe8xuwjN1hHT57b+WXvHAG
7twxjIchBDOeafjsM5UGGJxJURLUzXkH+SjY+dq3OgNVFaINf8GOzaIndOmVcJutlEV45UiKIh6G
JMU5KH2x+hVACYXOyGIqPQEve3QUlHbIv3LH2E9QZad6C4S+BSftNtDNZIrAL0JAAKUc5+t3ITPy
Ak2ohzKGMulM/mUISUdkFLboBAd8qz/w0KLcprGRoV86bLevAogGiB1j5WDMJjP/MM9iGVjEWGPE
Vki48i3xl7dtbcNBF/0RDfYLLV43tSLI+oPMC6CtyNJiV3Xx+nBLcjJUfcwxXxi6xK7eGvcB1Eo6
VZ3oUTU1GuCZ/NasVWI4xXdGC2q8gMUHFUbhUqXbbUACY0HHDeKeDOv3BoatjmqpFqLzWESKVlDF
J9kK5ekgvXgIP36+XLc5hpmwmQrNK8DY5ymEBahAX1Vf6TqmGpU/eTOyBmcJyfjukYLPDccToQ9k
GGd3R+bL0vc4KBHxUMEDTdyPkPo7tGOleAaJj55du0CR1Pf+w1Jfza1XwFb1r+TZiTKqKfA9NYhp
ldiA6//2t/xndYocbeFNcW7pn6mrK0GzFc2MOPSqAIKAN2E85Sd7chBDg38tE/Ur3SlHvC1otQc+
orqvXpZYzu9YY8wTpWCs8wysm3Owy1rjKlEusKG7/Ng86I9ygYhHSSWPGtSn0Xv+OG56V0Uc73Xh
KLEVvJn4heTZHVKMIDcCdpSaN10hD9xEBEc1JY3knyDlGO2KhGa9CT8ip8vo4oOK/es/SWca5UJZ
hRxY6QJkC2h5QsGjv3oQAPB36s1izTmhveho3VNQqCfAewEuJgLvs+PUSQkgrhroRvWQ/sZ7fj+t
OFT+tTY6Glta/F6C2LxrAC4Fzo5VnCi6L6YQ2FMBzJWP0+qx26BX4lFyEJTlt4sq+PZdhHkBs13G
qwiZF34mMEpSRe1SmF3vED2g6h9qqFuDYUy0pC/vuHB22NNjvnsqUHlZ1QHYC+b6flRzeRAj6PuW
goggSGm7z2wgAVqlqT60Lnhwv8Pn9klfMnG3TyIR5u2v3Nkku0kLuCKE3AzlZ/vmERmNYR2RL34r
IgYkQM8vJonuXZMLkfMOGa/3mjgwsK6JO22ljWSW1NgbtLBCt/7kP0WibceVglt7nBas3D3P5XK2
c1iIqO7lGkwNMY1PxlY+DKZhe/CX+1/NxrOTdXccyZJMtoC3GwsCAoMVVIlzhS+0ajgoSRvT6a3f
lzTexo/TWqLhkvJhhuNGDnMUUIfDyLxmb9su0mIliCCnRnR7ekIo3w7XxWtWWD660TajWz5FLyA+
gsfm/nx2ZwXIOK4woefqLk1CkcUN+lbqGeKUNQN8Fdo74TExFRtACiv1ZIOXiHY79S20Axwq3a63
LyOpV/TnAdzzzK8GMJv7oIR6rvoYwGDuUID8GW4q90+8Vd1oLyFoq2ZkvYT9tShzpv8kMRwateyh
/3ZBR5CiMh4iW3XCQ/aq7BBX5Bx0kAtWiFrNhdmybNB8pzUGNQw+BMaxO7uysuorNcdmW2osXmmp
Zrrl/ijr/rndLIZM7lkVhMGheAEVjnf9LDUVD3hijuUEf2VddRSA3Kb4Vem0g8frN0SIzMpemN49
TahpoHaCNwrarrmj31eFMIqaFNNjYhDlAfH3XzVpshW/kQ6pWVniEcJXS9f0rtuA+naUfgEKB+xT
s1XN5DiYwpyZl4Nhy05+nFYMRtRtrO1oavCKyRYQOehKXnKX7sxXk1CaxzK6KnzCWbSmGLo05iO0
0KWwm8lXsQ2P4/qZQ1ZsWCl2heiUtsbz9kEk2d63uc2BvTqWfJezlOtDhVAREsrg5YPPhJ43HLoL
70EFtgI/dCqLJOAYu+8iAvRmaXnvtTNaaEYjp524lmzFgr6cyGuKY9CtfbNB+oqLCDDTfnuWT4Pd
6CxhW955DgD1mZ120JypgDGZuVUgFeEAJsBBvZwK0fJfpA/+12iK6k728Q5cOH236hoF6joSFeBi
RShynlzXUm6svFxl4br61P4GtvuHZAZfOfoQUS1foSz6CwD0r81O3yzR4d1JhIFNi4GGAlEQo1CZ
ir/YA4RAjRItUjHdYBMQs0M6wBnXlVsjHm9Q7iWkiItuASu+594rkluFE20RI0cjpeUvKJmbhgrM
HQWKQFREQwXo8+aVHELNIi0exiI9vIdUequtJ4S2nNZ6/mSlHeHxM60tBO9ZzBa4UbIZbguSrPMn
354sydIeM0e3Fvbm9qZcjglVmtfrw4+C3/cs9tODTIf0FsBzrOYj4cnjaBao1A6xEhtutaRwzw00
13cD4UwGdwrcJZQVz9kkhxI9brkRJrR6i3/LtMpQjtWd0ERq+1tpT8qeyiT4vW6xVvUaVG/f3/z7
YvyDqYGbQWggEsLxBN7kXE2MAJ/ShzZKqAByEfRsO/qa/43wdXzKnWSTBXRaD99DbYtkYdVvHX20
Z7LsMZQyYtnzktgok0JNb5C6zvfCJnVAoGXyHErSFLSro51nisiw0Bp5J8h4LXJuWwWtBYQIRIpO
5obH58z10cnzyrqKim/stRPshYPwLqGjqELz0dfPM74v3mAdTgwS7YbqsMr0Uk6mHvmBBz6g/pEh
Q2Kh94Y17UMauv6z4QAHqzdZZNfb5+5/iKJjAS5GMNPGGsen3BCBC3qwBVt5Cp4DMGCY8rp0ik0Z
oUqDamvq/+LfKmIsW+Bbmw8wRzzqYGUlVBpp7B5e6KEwAPKgWGH+3Mrb5b+5mgxHubLAr2sq6Icm
6WIc+9Z5hUTUUvEg8cFBOyfNLiSmwjj1tYAN5w/qQXDhUImH+k+KGoWV+tRoJvfiod6NAkfWXNQq
9y4W7jecZsblg9K169kGKVsBWUngOGdvOHAPQWcDEsT0GxMbbfIROCNo/rH4gL47ZwMcPHhlMgC5
mcMhF6M0BRKbc7rR7O4NFG+EB2FFRMbHjNSPiqM+teZvtHcvucv39hedkSqzcZjvvJwyU0JfzwPk
v0DLZA1E8omHeP3ktHb8hchEvLi9SwJnilsFq5zPZxAYbdvvzPXW3abxCdjcp28eRBlkKdQl3hOo
ocsMQXM4rjdl/HJutJVRishjAnrL1p4MEoJ4hagBedyS19eJEpTWWypZLXdj3j6o4cVdiJ5ta5T2
gHcdIFp6aFOzPnKU2yPv5fg79pYv3YJaZLD8p97MXuStj4qSn7XXHUf2agBzRu9MBz72xAkJ1d+F
J3+fnwQTBjp6+sO914/CYQ2qclLtlhLrdwKbOMKM51RCPQtL5l5fo9zvPT/zkDpGHLVES9U39xAi
lV3Y2UbEc3erWT2kT5a6D9aLVTvsH58bRwAwg2IPSCF4As8WXejzWi9rP6XoZuoMgjlv4x24E2I3
NiOn9cnPa3zPQsAXRbeRCoRysJzNPLVUTaoOkVwwm9HJRiSB+mv/T7UKXv1D8YGjLR31gohfInQH
9BZKpzI3fv15DHdiGXgyyOimRK8TGD7nCApSqADORMcYxjX/R/5VsgQvutVo/KzQdgOkCgtklEtN
1fdOF5xChBfA7sZ6GWevlSDimowTUTI02KMl/vbeRWuCR5jmtv8n26Mq88FArNWNDktK5DZqJBtI
fcEqQUuDU2K2xZXnT1LJErvISfAjqTSiuv4WaO36wubemaKC3LmqwtFCxglBm+uT3CSZUCZNCYdn
JMozkn0mf0rX3lbbAQ0Tkfpd+pXRdJOsFx3N22MMyXA6WMUe3tzziKPggYtLrpBIjlzx3fuNJsUt
6iSfDCTzPDN/63BxV32Pyv91+iDvgz+LevN2kcFHiyASoOENBBhuQnNciheYDMtf7usDj8bhFwMF
Sr3zlewUcwfmn8DUnFdhRXwXYOdohiyQjcyojgQ/+tsXI4W3phl+p4YgB1xPOJ5z8OACfKyGnMM0
Ry0kQJWs8i3gaYuNt/JFJKIQJMwcKLmlq3Xr8sLTR1rdYFlOpMVmJyBMC1TKAOSGiof2hMNtSWDv
M3l3Wuc2WDz553q1cJlvnQFGqg1uSxSwowhyXk7e9X0Jxi0voaODpHZCRJoftU3y4D2iNOs780kc
EhFlI5y5VPJ8x1Yy0QyrA40NAISaTVaW4saLYyhu4Ul5kteyxVnRh3z4UPYdAt40dtEn3q7GlMDz
lShAw5x+SZ+eC5yv9ff1GGb+bsSHgEwyMAblU0INkAdzzTKt4f/j7Lt642aaZn8RAeZwy7g5aCWt
pBtCwWbOmb/+1Aj4YO0soTnvAwM2IANqTurp6a6uEk0+dLoPlZX1XtjnN2Mml/iPeDOM0rCPQ9wX
4brbF+imsf0ddN0QLGxyUzhz3nTtgI95lh7bV8ZK38cHt0OlHCgHabxUFjHU+gXseutIt/sr2ozB
vEQW2mofEpe1uRaOEYDlPFHtQEkVtfvb0bbQ0a6nCNu5BlmDvy4/ZnSkVSa0BMzgqFjlnn8YOXSo
MUa6cIpuzJJF+DHJMSfF6IHVAUPyEN+uRjcwzXo7Wt1Ldam2zLLjfcwHWMC/UdJuW+Cqca5EBJmN
GXjA0WF8KNsccG5iM/N83McvkIOww4eLtKmtNLYJU3zMujyWdtbPryBf+WPQxdiVrR9irmfkTcxk
DzVQK7wYzh9xDbIhNMCUldlttyNrWy1PNiB0KnlEGXQ5DnICelJDRxkNJ72trLpDZnHvGV5svknS
pcwQaPHIEunf/zNI3ccdGkbFRiA+0hNS1/fGx+AMAP9sCWh8+S8wOqwuaE7Ia4lHiwS1hzsQwgaT
DwfZWeNni3XMTM3FJjbFSwRcV3keLZZ81ULF8dYmtYH1HGzvaoCjOrry32Q7OACSecUuPVRrQBFc
Zc268Mic0W7w5yCpOU2Vtla1HgZ5L3jInqJdsh6d0uIffj+Zi3v031x+R7c/9qhSRqE61DDTu5rb
xWbjKhhOz9iSLCvUvRLn4SRIFZm9z9kOzv5OLHB9Sevfx8KYsu/b7cdYUBL223SAlXjneyB6uTY2
BPRclndZSELf7IXvGtgPO50gt0E8wo58FuDM2m3tgDD8Bcif8+8DWth13wEuwNjIwgNCSV0QvmC0
ZdjrKBgKeEXppZX9NQBSbSTSlaO9cXv1ktjF6nerC1EArBJCNIQBOpIC1GqRvHMYVT6KSk7+iNSz
lbkxkm/GLl03KnD5+UrKnzWvtM6DaSA7beyYj7j7pUTPPYZsKBCa19COe+s6+UY0oKeTIQgws4fk
WejNwIkFC4GAGW0izwdDiAQAx753Aje7QMD19ylYeFDd2iff92OJq3QWG0MCUrfbzK5gp678Khwm
VzTTJ33/pXnvXwyD9z77xiB9Djt+rsF1B4P+myKYA7i0n/utYBqOsu+Q+PuLugprjPdxJlFsx1OZ
R6GBoGNuxxjzE1crI5a5trlLfKoO/SXWbHUHbp3enD3jTbASu/ItSWF6nYU0OjhGsLwQP0dqE/n0
W9t9VlVh0HZIK156BO67l8LSZoBGZdAfHPptBFokBQmpyu5O2Ufo6NiCyA1JrCm4ryLgM8jzBnTH
kPnUqeymNPhjobd4SBq+q3SmuJ+sj8zCe1I8Gbktnat1tENadc3yugsZEmQYcX0hBDNAe0iXd3pD
qcOhRFK3Q4VeWxmXP2i8+cQU1AjHAD7z+NWwNVbly2DYrJtlaXODagdMiyALgxY47b/iKtMFzsDk
R+/GI8QHVHPeqTaemgEyM4iSenTa6C4LXXffl0tyMmgKRq6RvNlps2o3BuCVRJJT7+3JkfehLa4l
O99ObmoTWLZuhwCOmkUO7UY79+z3jaU7jG77BUz67UdQ0X6klUot8xN5XOEhiZP1YWx9u9lH6Eo2
9rpZfSV/dqKZHEtbZ1y13wO8vdJvbdO7rap1sL3CNjYc2AHltzeUV18/lY1+RGhoqmd0t71l5+Kx
PcwfagRSeEtw/HeGp7l/dNx+BeVaIbaSS6qIrwAk7LWCXN9olh/Z065/5v7qK/mhTVCx+92muOBq
0LqLfnkcN8SJ3wCKH+5UiiIIp8480igQEDlW0O72WlDFacfHWDM/eTP8qz5ea5MzrNoB76WNAitQ
ch32oHrotjELvr0AS0QmGDsfeDUByEuNcu9qq2hJ6MsZHvUDCD3NcaevncRLPPQcgVUF7Z8c9sNg
zp35xHnMPpD7JYB5pEhxICDqBPdz6/3kqJ/UTFBx5JVtMthAsLm9OZ6j/XxuU7Pi3HeR2bq9gOol
2W+UNpAUXcBCzqVStEqlgDPAbMxugypuG5sQLcJDtwMk8wiWPACoy5UEMrp6Qpk5s4B+hZ464kFm
H/l9QHj7MeLtDCQz1D3TBh8DrwsEX9zjlRDA07Wn2MX68y/aA7CwoOWLrAPjql0Ib25tU/dep+eR
kOSw3b8kf6eNLQROZcqn7vVT/5q9EY+0djXsVM2Mz5pXkMc48zl8/wq//QTKC3XoPiprshaFY1yk
lx7dA9Je8dBcbo0Otz+L55LFFHCPYEQOC4gJSLQhTY3M3u2MdwAQDUFdILXTehNpNWz2cL3HpnGS
08gytjA+wDQg+oIdjnuevt59H/RBeaFBJfDQeOFVBtfjTuxM/nJKXkIniFeInRvWZb6wp26MUu5V
5MIs1zMYBZGWF6wEU4c+6Kp5La/aXlyJRwXK9mBgyLYCSdn+7uEW7hXUG+BPdNLvJAKMdTu9mjGP
pZ/pGRovfK/ax2t9E0Ap/EM8BdZ4zp8jW1lHr8k1usQeK4+0tKPR4AVhNZRLBYDlqQfxiK7NoSkr
XJxW/ghubXTiKILdpUidNTGaaEkPa7ILPB0EdqkDN3/NPWYsdR/B4lJHyQXYRkCB0U95OwN9W6d5
y+EjKicNnfiUPek7fi1CYmhDOhUEqNL8hxD21iZ9l6E2UXAKbNY77QIKQdLhpTzI6KTPwOqJ55+l
H7VNbvH/e9Lw1jC13GAIj4wxrJHuPqen3iYVtldlKyJDq681B+1PrvEsPPd731Jsxk5bOMgaDx+u
I18GECndiIJWZUJBAu1b/4nflBeVmBPdSkcH0MTa1Yu2cE+BzhYFLiDpb9c0yvoJ9CITUpGQm0NN
mns3ehugI+T5meNa8BlIsP+zRe0fbk5iEJbDFtDH2SHb61+hSzDkoiseLVQb9vwHz9DWW3hfk6T+
P5vUwRGKahIHATYLJ0R1p8DNGNqElkvah4fW3OjM7DZrlNSO5XiBdAiiDKjh3v3kn5MAZaRpDSSs
bYDhU7DSTbdmFZMWegNvxklrDBdZr6jtiHFCUqhxUDKDUIUlX/JtbJ+0cwOqx9836X2bmgIGE9J5
gRZ/+CT6fdOk8hyLRlQgwlZc7vAx2tl7Y9aocFeN6U2f9fWBnM18u0uOoPl4vnCP4aZ8A5ep9/uX
3C8xvgQAUrDZCfgQFFRut3DSl0ZV1inQxyuu9fQzD2pi8bVVTNWWweHSe8knI8C4byOCSWRNMHrC
2wk8563J1hiSUR+hPz8fw93o9mvoTFjCW7GTP0F+zHJFJFS6eVVQ1qhzA4JZHzsY1loXMfUKsGNP
2Nbb+YB25hHRHWM+7zYwMWeoJJIETRqgQbeD0/CA6visKixJAEFACwKg2fzGgKnQy931m9l6x8OS
VfG9fzDDLNJRuN7wUsftQi2jr9SiX48Dkk/r+KjvH9UvcY12vw2PBBh68BrbwpniIsY+vkd2f5sF
IAnVOPJilm9HO+WBFtZlj91zRAW4twPCS6E/IpZJPG1f7OpndVVtjTWLCeSeGoAyTO0hpeSGvMw6
7FXvbYTh+ZjvBmxfV7oUZvKn3FXwVCjKtQhsYrO6chunA2T4fQIgWFkz43Vyn9GbjGgz/N88UJtM
hVRQwKv4nLZxlJV2AdZzq4ILRbyUhd24o4OOy1W1i47J1YKgGGPPLVgHbTYK8CjBgztWpiL2ONQC
NYPgvKU+6W/ajlAkN5Z/MiITNwSKSPa8EQWT2+suGskYthf2+41tagdUcT1VXQXbYBD/mz3Xu/Qk
bYFG0zFso7RmS6rM8om/MsySX0tNOLiJVGBKsPGQA6WOGXSvkPotYZbbqmC9EXbadt4aDvensSco
Cpj8lll3vh8poDoEUQpCJkAOVOpqCoUhGrW+KEkVx+020aE4FE9Y2xXSUghlE7RXdSvtkTFQ8ta9
HSixCp5psNUjJ0SHGH7YpkIKzUKrxEsLBbrXfIvU9h59ajZEkL5+t3b/8EcC6qc1yo0k7diABKlC
HWVaZQ4IvZ4J35F26Df1KlkbTyD7cnqnRZuc5NUPkV0yM8vkpNyNl7QzEJV4tHhRb381LopIztoS
iV5QsZN8j7qu9vUqAM5xDbObeDSF13jNXN77Q4RnCbK8WGBUfyHGjQ/7kYPpUxQZejgzazor4IA/
g9Ok2Kgx8H7ZOr+iTLrJvclO1j6g2yz/cQ+SIthxhJFoOkW6GVihW+N5yWd8mmSQyjsWEfoKxnXi
TafqRXbVi2q+l3+R6HIgH+ToHvqSWIWh74ogNekoQWLwYKGABDBdEU35tMllCVu72xCmgOmMkN1M
ZCgcATnCr/3VZOdO/KRf/3cEHgb+w7JOua45MeYgIJaVY3ZIj60L+KFzyt2xNWe0VZBD1Xz0+7oy
FdaLbGHB8SAVgR5G2zpALNSCpxnXNyIEnSHjB+1wlMDzd8npkNxk5rOIM6KmF+GOjsYVoP3ABEC+
5MfWSiJVTYtQKC15P22Ch+kQIcTj1sE6g7WO9Si5d41QdvhnjQ5mtQJ6TSHHl1a6C9H1UO5CN9rj
rekG3uwpXs18Xy8EdLAI5mD0PaEki0b02/Hp3KwNEJgkR2e2p0OKbuWv2plc/xq+cS6TfJ/8Ono6
dVApYJAQiwD27NZc0MapOKRdCbUcR0DjJ97w0RN/UnzyeN+VLI6Y+7y0Anw7kIO4XAEKEWl7kK1u
ckjWYI+60gq0s45sQU5qyz2B9Wl4RV+DJT5CJ21fer6T1Gbykf1NmHtoYVV/fsQdzqpWx6xT4RfH
ALnHyOEBKlvl6HgCo4YsWtWRexxBJ9LajBthYe+SuAIymbxOEtTURYsWnCpNZtjVUG1bDRnazN7E
E2LMk3Co7PjKryFHQJpa0K+ILre8MqstE2vH+ggq2gv9IhfiDivQusJOcP0ESGXRGf5mFiSg1DVB
GvioMufPvHsOPprNM2MSyLVH7bifk/BNBfzjAE+SVkInDvbjHdR+POEhQkvNeNITs0a9HpnJHEnQ
q+j6D/FVvfLmsBIPnWXYT5KX2RlzLywcAER6SFMDbg9QPN1omKl5k43ZhHL3Q/PcQI8EwlG76sSh
GHySDw3zUb5wJ9/Yo5w0bs1cHwrY41b6eXL4fbSRCju9lmitEtaxF2+Sk2Kx8LPSQsCFWhiEL0CD
B8YNGsY6T3GvSB2QZyD/ksHcIoDvCoGW8ynYyJq53TlwpI0GWhEkeHQz3sRrRPpOtoKK7nrcTk7u
QY3VuYi76pKj8+v3PbHwcMY3/fs6jToYZTZralbh69RzHTrCVgTkpbegxF64k5sffIe3//5ucilK
uDFJfMSPbSgrhVo2A0xql5fImdfgs30TrfC4EyzS4u+bWWjKu8iVUPX/3TRztNQJVGajbioRpru/
2uP80h8/EIZ50GbZnDJvtBIWz9nCgxbTC5UywsyFHr+7pjqBYA7lBGMN7PAREPE4NNO/k1M5R/Td
Xwc7uAjI06yhJggZHkaC/rsDnDrwaJ9E2R+XGsrvtLfVDD8Ia7VDgt5JASABmZDzjXPY9SKg44r7
MpiCqx0j0zhwZuN1PYDGhfUaOhI4WnVz3AoOGIYPuj0U5qp9mbAo/fPs+ea5tP196DAc1H16HWBv
opKjQ9QKSQD6lZDEQQTIDb43eUYaabbrD/RP4PH1p/MScHGuw51yAkzA6Vbq4X/PgsI4MO6giyXd
oIgfb7ellMRcnSnAuaMH6g06muPHqNpK7eLqz03p9PtOvE/mwxq6f0HwTWhhUKK/taapah7GQY9a
UI3TrhF0pmb2ry+FR3hT1K/C0zT0oIFVidvN1kb5mlasLv6FyFHVID1DIkcg7WhqBLkfczHoobRe
v2RId4R4lcUb/2FCc5DDGO2CD9SBBgDpIAitwNFChY5RmgRdVPvoXLBkq78MMih5zQkCbc/Rtl1L
boaEUv5ggO4ehdGTsTa8Lkefm2pCyLcBAOj3z1lyAz8/h26YUQs/yWvOyKx8p3sqqimBk+z9FXIL
4VbaRBcmEGQh7LkxSIWWwTBVZRFj/BHYf8EXh16zc7vSYGp89sGKUXpfjCHe1WkUxM7/Zlyl/Po8
ZL7UJ7A4WC0ULU0wJWxi94ROXRRKRC+xf7e35NRv7FGXa9gNg55VsNfa7U7azb1lmAlq7vlRtvj3
AuyvUGe0D1jiEGkd7LX/4NpvPoA6UHlYF2pTfH9As29EF3tMdT+DzRWXqq+ZPGSowdz1v44awaQB
Z0XcBZ5FNAVHFHeQsk0QUU2WYNdXlE4ePnCS0byPB1EIb3raoGfj1EFsjlWLvPcgRAQQZ0lDT5AB
n0X5K8FA1+qgtTU2sfhGmDsj5/M1Rn9+5IArzwVtgpnDUz4NUB47/++KILAOSlW0riDtj7+oFIus
c6EiDl1tNbi+QD50AD0PzKL0GOx7S3qWcJbRtJs9rhJms9/9Sw21L+SR0AWFRizSsnPrPINBHTmp
aGpL3IO6DKzC+jqxrsVLsU5clu9aNkZQJKChQys2DWgaJb+ToxbzzCEfOq8Mi0QK2Xp2UE9aMV3T
3RuBDO2HNWobh6kWzKqBoVWOugk2nBkeUzuKTPX4Km/zmHFs70GulDlqE6HjpRIEFHXx5q3tEggF
KExoKVp+kDGyfj8s9+UpypZ6u2qqEAOo2MHWsOmcj3GbeOgLeCHYcc4dj8xs0N2dQ5mjdqggd+Cw
IkNrXzpnete2PcicADuTQewRXFqvfjozz+RdJZWySSVXkX3SB6GATf2crUKb1MImK9xBMEfKQFfQ
gqJz9BBf8W7usYKnO49PbMugOCb1L4hxUB54QCdZM9WwLXwaX8m76+9FFB07d0T6elOsmct595qk
7FE7VYk6PinJcsp7DsCiAaEK4UGrwN+OnBehx2ytdK9buff7ProLWyi71JZth8nIuAp2wTnm6rH5
8aB4/P9H/8Hy+Ejwji4pKDRQ+yeF5FEoGD083Eb0uj/ZHqwgQLNlIDiqnf49Wr+Hm26LLqnfh3cf
nHyP759dag8ZuSTFcoxWFcI9oRJVRn9Xf9SOANBQnppPZ1ZfurToc1ALEFRQVmH7UCvZz8Cw5hF8
OYnOjF3jHIX1ZB0fXnyoBpC+Gu0grvfR0x/VnF7BgGAGrhduI7BvGo9PzFwqcQM3jxaMH1LLBE8E
ZJFCi1JyRSwUSS7XoCFHo2u0mhGXyqZyRit3MaAEWO14ENXMp45nOail04vuFvSJgRkAiUBqZ4Uy
SkDNxNcoZ/f6qjwhKrQc9YgiBc+IVhbH+MMS+f8fT+CIhyZGNsJS5fRQW8dbKzcYo7mPyMg8IiQC
sJ4Qvn0jBX/YSPRMbnxNhf/7HKGBiSeGpwHcoa71HZg9Z5Q/QvMwmAUYH7S1yAixl60jQFDgk9Cd
TadvoXWVVd2IVZw2Ymb3klXiAWcJHnbww+CBV0MxQ86BeSckbOcGWottZm/WfSGIzAGg1wBgimgU
ozmOujwKhaRAE6+6b971hyAD8D1ChmP61Fw0b79Lsym91U7wyAOrVn5GrtEzlmHp1oMCJrTRyaYi
Op+3S12KAfKSXdRYGfLzbnlEY6+r7PmvFhWoEvRJovEf7vQbi9Tm0sSpM5ocFr9f/aAYHU4GsKAt
aNhqVvXhvimMKPz+GB71ssvKUQXxQggVdk89h3bnxDaXgmz8MnnaF8MzLpxPsGUJwPIik40ZpW64
OWtSvoZaI244jAfiKpmJvTyixU7dz68MYwtOEU9VwIdhCmU8Gt4xRmpVBuA8xmPJOPLODLpAMBZC
kOc9NmMPR5dhj7h1yu3d2KOum8SX81kSM0B2AIw+yx5hFnfRo4D0lN0ZZutIZ3LxlGaxi/4qjwzr
xMX/Zp26dMZgqNQ5h/XOKsgD4vDRuzyK77rNX4qv2gr/MAwu3OLIiILxBnxTABzQqgwiJ1YzJxZQ
xt4D+D1sVE9xjqcj6gHlCiJnXmpu0ArcIRXxHxoZiQzxD9vUAZnrWhNbA7aLc2+iHmD5x8Trnb+d
ZrJKokur+tMUtaoQuRfTISwbMKfnu/DYrrg9d2YVfZfcHAYEYVkeGUa0/FJWWq0VAXauiJUZTDYt
aGVQywfTy7pevYZu8WLsxcfwYdrGCGaSj2RibN57HrPvGf33AZQXqLO5Gw2efAAwsdNZBTZJ90aI
PPFfAF+ZtRO6gL4DnypsQInratAWCr3xaJjPIOx3GFuLjJbey0gwaygpgEQAabZbj5vUUTVHfA3w
CoIX+F1k1LpDCMcbEC4DeRXZHcgEeY+11ksvRdAI/jNMHaKcg/hVM8Iwul/mNY/LnQdsinBY4QBH
5X9QtyDT/s8gzcDSB00MwXcYfAs2TWX+yU0R6z4DRznZPPIdYG5izO2SC/5pkfiRH0GFMlZZpwiw
GO94q/vjP6Zb7g00OweJVa+8B2VRg6NOaaqi/1JpyWy64Rqo301uZ54BLBQGl6C1GlIaK/EqP/w+
wu/n/P3uQccU+PBQK6VL+QrqhK2qYSsbF3WjbaUr2CDQYH5CDyLmlndL64qtbKWIx/kVbwuvrDLh
YsSArYv0BvKlQOlQ11xojCnf6Ri46iEJYMVfIXDVh+jE2amD7tM1C8a5eIf/NEgtahfr4L1HZYS0
YSItO5jXV9FsLtOqANn7f5neH4OjwqGmQsha+7BVOLzvqOiLS0wehWjQbl4JXxMp/pz802f5EDgt
XuoJ6tL8/14KBGAVUSEAVxDRANaQOqmjHwrQwJkRnXq+l/2d3Xb7MSM+1Rzgyi/BqfTkAGHF72O/
78iDVUUhSwrmTyAo6LRVrs2+kEg1EKMFKG2cbD94Iza0YuYQYEPnPo+cN84si/DjHhhDDINVBUUg
8PXeYb6kKhmbPsdTQBOtcVtthAfOihx1DRLP+dyt+00GQYPxVfhiiV4tHWKgSHUDvJo8jxIYibJ+
+IuxLgj9yUQC8NGNoTUXrFIcY7m1/JV8ASRpE8oIpzrmK5rsI+oYAwxtgF8FgFLMN7XPZLyvomkW
8Iq2NdBX2sfGizTHFCWn3PuODrdMiJGZ4fBCHAUkNDKioLFFbpJ+dOnq2Op+CrPSBeR9qau9SIbt
Xxp3tqY1Ije3mWzGrlq47qDgANZCCIMSzXfKTxazwCcGh4CU95oHwsuDjmLcvLkpr/wdSrk2b/Nb
vPAYjnJxNyNiBZ4MrHKAH1FeY5pR1c/akeR/5hfg3KWPGJm8Q7Rpr+q6PZcPamAKf5iwmYXAEe1N
wExqokI6UajbHYq8gzaVGrKIe+MwgFX/mqzKVbSvN+mTYDVQ9VoHJ9/x/xjdKvlgOuc70AKO0k/z
lOeQmrDhDWK+d4sDem/AzZh/4BIEkLFZhQUrsCK+/nYbS9ADQViHFzRhH6MCq2kQ5jHrpQbPaA5x
uYi/GwRX0kHcGC7ivMJrJFxKMXDCG22NlExjITHDciDfhde7zwBMyQBMlUcOnJp0tef1lkvwy3l0
r1YWcgiu5PX4FHAVrTpAskKQuSdeDofNQUVDWfPggpX3/2HPAWcPnCyhI8O3yNR3yNPsD/yoN1bw
XH+qjoDuiqPqoezyR3PyVQwebmEzMeiaF+7jW6PUkkeKAUpsYrT9nNAkqJnzqt5FuLEaF6y8h2nF
OND3ruvGHk3W2JUiEQqEvedyrUNuPTtzpoAE5+5qoGDY7oX9+XeL90fq1iDlpKesgF5pCoPaRbq2
aJkA8fFjzpYJuQ8eb+1Qgc3Iz23cTbATr2vAgHc9+iVckC48Yhc5xXpyUa3Snfz79edHLiuzuPBK
ubVPeaxADXy5IQs5OD6y8vKhdePXzIHH2o6QsyLhhoZdzK+j9eHveBKPIoTTog8fS8zKuS7kx26/
hbqfCj6PJb/FtwTPnYPMMji40REF7TSQrsYfzUv5zHnx4RLuByv2WNwfCwHBrXXqzjCUSVESshLT
RnV8T09NA0gjAd2UpC1e/0xeubO+YmamyEai3AjaRREM4N2PhKRBeTMuGydObOFG1LfcbkGzcayv
wqF0snXxVSGuZ5Vn75012GwRZwm4p1CkpMO8yRArTskMEmyOLxp0lDJn2yKolq0ZNJWEfsJ3wYXw
BHdqToVZb3JGGnRpon98AWqIt/GPMVTSmMz4Am4FkHnl7DOn/UBXg5eCcr349B+b03Ct35iNNAv3
BuyiKC0BmYwkLOUoFU3u6pzDAqM2+waNNGgNvUFnM1hfKvCvrrLEYt6M5FfSi/vTJOUmpWCeh8TH
UHmrXwuroLPVU98CaS9Y3KsKyoF4Ix64E79i8vmS3XpvGT3IALGAQpF+MIlKOYVS6yP74I078Qk4
wtgGe8wK15GH5DKICC61N2yf/2eviSn+Z5U6wbPej1MccA26UvPQ7LfxX/T/olnEFL5+N7SQVyDb
+J8l6rTmudokkYzxZYDlHtqXHDlszinQdAeR2NZj8owSP/jbfFIrWet+qQk97EFe7qDgeVY5Lz0U
Adb+hXffmxVTyWThYrgZIOUXZHWM+l6DQekTTAHZfuYtcTC7l+YxmJniegs1b/Ae4vmFPgWEkXcF
feAPUYmusHBTarcvjSe+InzY60cFKCvGyi3tTA09kghUCVaBrmVB16wy5ixowToYPEiX3gaovN3F
L1DbfZBlp4N6YPsOaiVWCMGyS+2YKFelJEhgV/hMnPA5tyNoLosg9dYAabPEg/yGpCvvkTb5/zJi
oNnBAEJY6QzqjRuqYqdPqYY7dlPuhK8G0phwQfwT4GXBnx23n99TMEBLLK6PpSANOEcsK7oHUWeh
UbZ5XA08SK6xhY6jG1oV4HQH/gQppc/KNdbdiilhu1CnxTYCfg4N2tC3BnnrrWvnUqWXhwoap927
3jlV74wb8GZKXrqJQFmOWhYIcMCtLb0yZnjJtf+0S62tkNexoNbE7mbwtCP3gOttX3RWu2+d1mpf
WQKgC294DJTwiQCqDVwmjdOWamHQ+C5qLeNzkk3jGl6Eh2yfEIm+0RrAF8qhjMVvC5vXTMZYF0Jh
wsaPZgxwyqAblZpjPg6boa5gutHA3sNv/BwwttmZTuAlW+mXdC+VZnZkPjOW4gaQkgGUjrQ62iYo
fyQVeZUoM6a4BVUn8simfwnWr+HeYIvQEF9K+9ofpmQqQIgH3Qj8GSMsgVJBwu+gfCR/iv10BFf6
5Mquckpc/i14DdkoqsWN9G+Ud+s6DVLRkVGSNilkOSEqoR3y1euTbxVb9lou+qQf5qhXhtDPbQpF
QkwquqMESLlZ0R4ySpb0QFSmtV26z/4D5T7Rn0cWFyVwtDsiS3F7SMV6BKZYjFuU9EFRDWHklWKO
9rgdBBCT4hWvvHXQDwHB8nk8MfbuUjz00zT12ihHI80hatEiKlE+RScvkIVKiPT4Ed15xhlS714A
FJnv5ExnuHCBw/sSCQ8kv5BAoI6NIIaDOAowPW0QMvh7wW1AtICb7oTyu7KRV+k59n4f7jdgmdrI
sInOKcjVArdBY/IMYUyEPoLN9pEUgQv0LJeI/AKIXCL+dEgLyehkLqogG/WA/9iF5rCVTuw2D3I4
f/sQap9VCSBYQ4oPUY6p9Zxs09DMVEtsbR16NUBqrt6hV1uZ3GP+JK1DFvPYgse6mQZq1YuxToyh
INPgQpgXRAcvzWj1q9g2HoSH1glNDSln6/e5v8fN64AnAlwAtAOI0kHnfbvLI71MIKGVYqtt8t0e
921/ik8Q0njEHgf1lwk2frf74uxzjOfef7At4IxBxAjE9LpCXUeDmvNiPGWtVdWQck9WaCP4G0EY
MtvVq3yV69ZJvOgk2woWvNX08Lv175I/vdikSvIdyKHPlvLUmTYFwRS2eF/lZmjxG3Wj4qirEwR0
CaF0slb2g3uIN68nqMSBh/gCAXI73Spe5ebgWgSzOJMkaAGYC3zCv2+iXXrJD3UtqQ0KV8cXzgk2
ErhDi3N6RWsd+BriK9hrnXPCm8qp2gY24PboePt9WpZik2++RSLfhkZ6+jAmdZlLmQHtMnBAyRsJ
5MghYVvrkWcBU9BJMkXEfr/bXMpo3Nikzt2U+n2t6rD5EYASeDde+dN04l8q+xU0KIBBwuPa4Ube
YtZXTCbRhcvlxjh1AgZDig0j70lCg/S5FI4/WYnHQbBpgKyKYEbg8NWZGaXFg0d4Lf9vnqnTHoDF
wi8TmOVWM7TTFLPYJAkqvs3nrnqUj1BKs9W9hgy8yKw2Lzrcn7YpJ99OiHgnCfMtHQV3RiUdge/H
gwrEp2oLG/7EHw1L8mQwRSTXC0Razf9A1wG/8/MTqLPf5209qD4+QdxLArZY6zzM5uhy1vfRy93s
pfS0jQTaiN/32vK8Q5wKwpcqZLrpF//Yy1MT9Jh30LdhazXwq53Zv0jgRtGQ1ym3MUQK8PIHoahv
/bcrBsJYKEHANEEM3vpbIU+HOOLH7+yKYFerCa7vA7O+/cyfS/MPKhCPkwmieSt91pm1y6X7DZpg
aDqAYJMBgNKtcbWv66SaYVwi3EKGibLtMXuHXoClnHG71+A16q3itYZ6NxFNXzOmfumC+2me2vJD
FUWZOpKxg4Lkc3xJ9jG6hksrgEoChIuSdyJSnx2/fje76FQ1CEIQXhACZqRyElokDSDwRyGkBsf6
uUemUjvmoBUt18lqAM2PhBK5ksDDoYsaTTWxA46Q8ElmkpTcOxowG4BJFqoJEgg06Rpu1xQikJUo
pYrwaC8ufxkhXFVgx6m2kQDiPbwEVvcBGrTfx/99kd1edLd2Ke8qNFGiTypWVzMf9U26m0+NMx97
9wwuKfysgyxGhx9rIME3HxUHMce18ThAHRWndtpV/CxYQNrjDix2Bc7pcGWSbpAv+O0LqX2pF0Xd
lRL5wmPohY/g44Ncnw6+K3zBtgQkEFwIG90UHyBmEoKYrmfdet9VKPoLkNJBoA8hE0LSd3sy5GTq
ykEE8FE7HtVXAO+92gbFhlkDDWW121IxUWJfF9YnglDzL3TkeDexOTeFf2LBBxf2q4zC3b9vofZr
GgQARQr4FtSfkdYHhOPPmwFpAv8LbhK+CdEv/lXNmhBvKmuOnaBYgHXffALd7l2ofRWnCj4BheEM
nUAiRNnV9UdtZx+KKX1NoEQprz5HOodQhwcfCmAtw6v08Ik+bLdYp9ZgJzar4fj7gPyySAa1keUZ
Byvh8VXiPnpAZ/MbyMmSjW9/5mbkiccCRczrgHr15OLJyzpGC0HK7ZxQmzQLm8LoybLo3keHPbgK
L6ghz2cgp15ndJbGZ6RstJ129A8aWSQWK/O98wYyQALRHur1GlIb1BadBSPpqiEEVRi3k9vJlqbk
Bf1ATzGXvgk+Jj5Fe0rLLAfcJ1hhFi8zQqlBXBcVJitJx1elCuRsWa98yUwEr4fkLUi9REudATiB
NwXy53eXdX9RwCYp0fMo1sJVUiUIuZu4XCTIYEN6UES7ziZ4acZttGiDsGcgjYs/PLWcY1bNRlFi
XKkabCvRE/tyVZZ/fh/IAj4KI/lhhbry4lav03aAlYgQq07oQyiSh8ofj42sW4Jf90jM17ZM5CFr
5RF9eSzQw30q4fYDyDT8QNH4JVLMRYZd2ybTi4qGnnGOPjmpXPFdZdZtwVi5pTvu53ipTapkQj/0
Psabh17bP0fjtY2ee2Ze8T71RUZFpKcM9C+iLkiNKgszoegSvJO65Gvm9a9MnBxQNptSE+x6+bPH
izLqgFHqpGgjiwB7ZyBNz6sGegRqGIP37qvUhX2E7ji5zRmKpIyP06m8XK6pbRT4mPJhNqtoO+se
aNEMBbVrHgrYLLDj8j4GWhUeQYP4JLWPRaNt/IBMRa5PZpmjl5Qr1nKeM6AMi94HUev/maE28igL
A6BSMBP317Y8djOCZ9nVU92a0Mo4W1rcOL+fHdbAqJ07tYJfhT0s8tlstTp0rvRJsIp2rBh7lmWI
2rNBqJay0JAZ1J4S5QBAu1nGLHjX4vyhaoRnnUCyidSOlbWkjIQGKHkfjNpNch3iQzDFduO/z5Gn
oILdqCwS6cWziC4eHbIF4LX6f6Rd2W7cOrD8IgEStb9qmxmPx/sS50WInUQbte/6+lvyvedEw/AO
AZ+nGBggpSabTbLZXcWSEtGq741wrZNP9MCqrd3YQmX+NPdK8IWJsvBsgzYw8BqbzERl3UyWMgOO
3s7uoh3iRfF7KfMvo3AD2QaFmaXc0hozRR8HKNGr66KdaRB10pvZoR6PkP6+jFJRfkqEyOxCpRqS
YaoKlBz0YVD2b7WOGngZB54+uiJpdrhsHzdqbOxjTn3omU6NvgbaUB8k5TltrvQxvl+a0Suh8qpa
ye4ynsg6xiGLfBnSpAEebacgN9W7ymgdzaJ+0qU3U0moYJXxvfFfL2GjotURapoJvGRQUME5PTXt
79r8OUkPl83i77h/xpElLkENZZJWBXA6m3xvM5CmNGkhHaEGfk3yHE0b02T4BdhXXbnKUVJBht9S
V4lIDUTWkvMNqk0Qq5TV2kYKiOVVqJ7tKWQETFE+gzuNaJbDukNlMDiazoFsYuTEnjGNcXXK62DK
7pUKedvmNQ73l0eW66AbJGYHGCXTLpYJSDZ56WSMY1Agi1A0Tp9ZDmgqvuIva0/pynGCdk4mqmjS
SLtkWOexBlKieDmEDbuFnAw6Cl6euZO1gWJCS9pklVyBFMBF7cKjRca3VJ/dYjQOjW4LrOLuNRso
Jqa0qVRAKAyDqEV4x7ENNM3375olVCP7+xkSB6QNDhNNUg3yup/NQwUoohavwE2FxJVXwDdq+tRB
Lqe7WyxX77zLTiIaSiaqZGY89WWDoaxVzemIXTq0ARUu9FrGQheFFE4d8Wolmo/XNuv1z3Pnr/Oy
gjAn0PR0+kXxZiST6NaaokOXJ9/CIkcvedv/TqGXlNnoobKgI5K2XlqHHkR5XzWkYi5bv+KxF9TN
97DkMINkFtXYo2WrQApJQV21pYGKKzZ8vQwkw6O2D/aqL4w4CAd10AGizFdTGY+SSqqrU9EAU0aP
M4Szfa2cvaUClTbRBIl6Tv2LJm/BGLeig1SidgkdLnl9VIejbLhacj3mXmk+g56G4oE/EZ1iOAnb
c0xmknFP6yBxvzaIKVdFcpt3GMjK69LHTHWM3tPKUyTvs9TH21XYnWZrr4xXcfdgJn5jHJNIlAfg
reDNELBPNJI0q7FK8TmtHn0fs/anQbJdNYWC18A1mrKuhBQQ+Dyg0QiGFib8KVVUqkkJmNTsd5NR
vCnWcn/ZW3lbxxaCCXt2pCIBj3phV0tbp9WOLTb/RbpTspdQ/vHfoBgnNezOMjsFC6NpFSfO71up
DirzqEuF25aCkeNP0J+RY3y0a+MwpxD4dhGIXBkcBBIqNDXBdYgPskr0QHwZLQWMQdlkW0krYdVl
Lbol09jNo/BYqYVginh7rgGKoH9gGFuahJZhvazvgcVpap4Mqf3WFjcl7QIDgssxyH0E+xP3+LRF
ZFbbomqFnHZA7IvJjcu9/QvGqTdz5VwlkrvMbj8UwRecAx0ZqMD83+bs8yje4Rza9WvvoxyhwA09
u5I5+rS7sZWnThWR4XPX1QZs/X2TD6loVERIbOJSVKn+NCbwRskF/78bVsEQKY4y+JryUtr3dYMU
yUsPDnvRfYk/xptvYNZ2VCx0shsYbBiOHX6ftIc4w4bsaxJ2sMoPx8axtNvWfLs8zkJcZsFXphmb
YwvcZskcKAnKw30JCjkSVFD5kmjuVAYeejVPwcngMjR3uWwsZpZLkQ9SWsxArnqfytAAMKbdILrR
8Kd21U3CwQm65OuZaDO10rjIpRStT4qL7LUd1HzUrv922RBOsSB2I8hF/APCHOxHu+lMe0LVgGLf
Qia4I6+2vWuk61y7GRJI27zaZNd2N1b50YloObjBYAPNHPWlOtOkAekeV0W5Rq/LzpI8STHK2BrZ
NSAFKJm6IBrwzjNIHaAOHOWR5l8lEnpVpHK0rCUS1dM8nDrbMZMgrFCQoUKYuNtbpS8YXl62eYPI
7q6DRWg7F0AczF1HfKO8m7PFCQfo/cWdo+K20VaOTEV14Fz/BMMvitvX1l32sqEqNt7jdcDa8kuR
NH4io/IlGvYC67geuoFhFuDU2dlolHh7tqSPrndq8xoh3LHC2pXAvw1+78Z8BNWdnPok/h7Vk6OX
pmB3XCH+OldsPoFZiZMaU5rG6/N3nXtyrAeZ9jBr013TC7Yu/pDa0GjVQOz+V8IrbSxIqE140yul
63a6z8JTER0ujyd/OP+FYGmpo76oy74HRF3gzdysvJF+JTcINZN/rGDb5HMlhFzwaoWODsUmK71o
PsZCRguu10PhACwzIEe3NGZly5FCE8kCCs3iN/y9Uxpr35iVn4bLqdDV3WjcFxDRwV2iFGyI3KCy
gWb2Q4jK5ksy4CZElZdqih2bDs6Y9Ic+fFPH7229CNYAN6Rs8Fa32QTpOlb0dBzWAbWXnbpMOzLK
flUSJ7eH26g2duu7REIV77KriMxkVl4+DZMqr7DEll6k8H2gdex06hyU6ndlyP2RVIKkAvdyCjkU
0NLijQmvysyk9rGW292CkU0IdIHJ9Kws1SlRqp1loZRLeU6UeT9F+AxzBsFDCE1lx5Ze0ZDrWC3U
qY0xuDwE3NUChQUZ1QdQyGE7qLQpmftUt9BCXk87SvqHKRa9qa3B46/g8i8EGGrPJ3eocMdfYkCg
vmTUb3AfTLOdpQXq9JUotgFit/peN3N7QhFuaIRuEkLFqIudKlv2RSzKO3Pj2AaK2fCJRctEXqdx
6PaDcW+Nr50i2mf59+oNCOMrhdEt8tzBHjOPkCBVnRGVRxnaAcLOTQu/M32yZhRa0XOdEJhZ/kUI
Vv9YWXuSZWgAhpGzoMtd2w+of2omZzb2an1Tm1/ZGjbWMjHAGsrMSiWAFsQzJc0Jo53ZDoKzC3fe
PuUekRRFmTwDohY0n6x13orM2k8JaBlmwzcV1b28qrguv4FhAktNjNlKDcBAGsLpq/emBO3eStGQ
BmE4CcC4m/cGjNm8IfZuls0MsHounJneVGCAm6MfbbkIwqUIaA2nmyhtREqDayeAkuIuHXdg1XNM
vPQlgpdS0Rytm8UGRq+wAWQpHEFG108e5Y+xPAd53T5eniM+DCg7QQ+OB1K2pBX8yXGOrmjQW6qQ
LVBnPA08TkT5ksP9QWECRZFVTYR3CVAAdvpeseOnuU52aWELMg/cnQzUhv8Yw4SKPjFp1Fs2YixS
KUu808LC15N9hxt6HXmLKCEgGjsmQFhNOGp9CbiovIkJqPgGSO6KSltENjFrFfmv2DYmDF2OZK/X
oPQDpXhL/iOhFsgG5Qz5qTofVV+lS/902Tf4l2JsVejqgyAhKEXOfVDrpbgbxxBsH52vQxWv97sY
NU7lTVVe2Z0H+ekexQTRJLJ5Hbi/9so/uJ/lRhvfL6KlnocMNi8KuplRqhBOohMI91i5gWB2yXmQ
OkoVQEDQ2JNgRWXuDQRakrrZlLkzyn0hrR6JFKxEljELwSwg5kQHuIwumYep6l+Whu4uzxrXKzeW
MYtAN5K+lVtMml2emrxAdc2TCe+8DMI9qm5AGNcHnYUlzTPsQFbf0aRDiyjYENVpMWHGBBn0q0Xa
X4YUDR2zEOgo50VPAFmEIZLq9Aq6L98vQ3BD+8YqZsMy1BDPsBZibo0y36I5FWG5641TAt2OrwCp
oBknqq6iu/J8YaVGPIaaKoHkxRzvlDyNXFKguXGCToSlvV7G4u7C4JH5B4uZqqZuaWfY8IdcPyJt
MCmNp3aeirYO8OlchuJ7xR8oZopaijKYogKUovbXajS7qfYw5SBgkPvofWjoAd3s/liFRDCcfJf/
g8vMmyZn0IXNMJwEMb4HQZ8RPUfTKHjh4UbizUAyJwwVHUihulpnaV5HHyotQdUaRB31oGpsP4qD
y4PJd8Y/Rq2fswmCSz/0tpLDKBr5A17Ihmqntt81Q1Q6KsJhgrxCx8GqZZhFUGkzrXe/OsGrXPbY
l6ko6q5R9e/A/o9NYAA9t6mwpDxMLGDZ8XMyHkDGqWbgLOzdZYRyXva42L8n+anUOkHs4BBGIDX5
79yh3fYceJIMaiw5gJMW3Jvp7za0o8CaZKfDgaTOpF1ePQ7D7NgDVFlw5ayGMCADFBVVaCoM5sOk
1XdzLouevC+7FNh0zz+r6EytHSjmuEufu+GoW/ddGV+l9MUwvmeNIVgm/OUJ3jAFQnNQn2WijqrM
FcR8sec1VAZxojuUaF9XWyhEHabix4ziKzsWRASuc5noYDMVZHBw1Tg3cMpCQpIGQRuZS8eM/bZ7
a9VftSG48/JTzxuc9Ts2i0Xq5zRtQ5hm1oeqOOQJKKs+aLPPh/tZ2SkEe+3Ppn+u6f2shd7lhcqd
xA02Exc0qyadse7par2nBmrRIbODR/3eCvrIk/vxPw4pExcg8qSkSge4KP9VJzda5dbQgtYFRnF3
241RTFRo7dSglQqUIVsOut7/VHoiOK1f9g285J7PGZVTuyoSQCQ1WtgQ1yQkeaU7WgeX54e7O4C7
AJzVMjQ9COODlj2QLs0jvH1M5UnS1JORyy9GYz5chuGfljc4jA92cZX1oYoYo46veB1UVD+F2pYC
IsLIlxtPgrxS6MS9LFjVfN/f4DL+R2apbfsFuA2q1JqhvgoX1cHl0QsLKBFmYIm1f7RF/FGloGKq
0TbRt9emiXrry/Zzp3PzGYxfquFSqGO3xjLaX1VadWxRJ5dPaOSRFgEU90izgWKcM7f1asTtC1oF
+U8djtOkuNxVQTu+gq5x/5/MYhnXszYLC3W9U0ZNEMWJCyx7dmVNcPTkBhFoZBmQLEb7n8VMoqZN
RmqOcNJ63mntLxQ/VWXuJbKnd8+N3ApWN3cn2KAxc2X3ZtaZE+ZKHr+T5tkYjsR+GcMYZb7Hogrm
rhesQREgM2NZG0paWa7mFakTQRtKOikNcZryJld93fBVUTqIG7/+WMh26ehxjGJjgjYJPCk4MzIN
S9o9XfYMfvXNBoM5VIQtKqiKCUbJVL63kxFNg7QcnDInoH6g0009prdy13406ogicG15bsPlIK1P
Wk1ymzRK7DYNTf2SqqFbDHjtgkp37qR2KAm2DH4E/Ne52OagEIytelzjQ1N5uZLwikEr7SaqIal0
eUREOMwBA6wuaZWacCvkFPdqWPq12ToQhBDA8NeKuWZJ8fwK+kRm4zC0EnVrMMc0ngdjcdrc6ztw
XoBqbbqXDaGKOffUCgYAcD6ACQCcked40WhOYabBl2jmUnN2yv46xyPvFD9NIJIr9jaKkCW0ixSi
1juuE2+A1983p5oosSVarq1ms1nvpGncjaIWGG7Q3iAweyONcx0bO4ZyAlldsQSVEXqZuS81EecM
N2R/NpliAC1ces9NMdPUnsoRrlHED3rtJ6iokHFG0vxkEG1EXC/cQDGjFk5kkItiharv0ZrhGK3s
5FEqiGgiFGbk8igGR8B655SSaxsv/wnKOQtRsxc3bKJ6GUylYIH/q9A3HlEMhrYdVFQoSJ0n13Pq
lqBtVttbm/ppBp5UVbAPcWiJNFCRop9tlTgB2y6zuCo6ZHlmArIrnOykP8x3xlN7Q+7CAIS338Ce
gyPGIfqNI8bl2MFb1Btcdp8lTVakymdKZDlYIIxGZWx6R6Jjr3hzen8Zi9stuQVjIjeIvLIBx7K1
h9N2IGEfQQ4I7IWOcZdf5bvqaC8OhHrpcx1EXgb94hDEKpc/gbcetl9AztcDnjTVxNDgPssU9Olx
npEjebIaz1B+XAbiPmNtkZiVB6LGgowRkEh6REju595T5aOuo3RE3TdGUIPGpRYlL/5WaMW+uEVl
FqFlDREZJIxw65SnBYfORzl1pshBKj5+7Z7Dh2O3drQn3o/Qj0RvrarImZjFSZYskQewXEEtMQ7C
J+MufW09009AUTnvIkzofepZnuY2B/2h9qTvaBk+7MAOCu+u3HaPTRyM4eBT3atvTSDfS8dEdGrn
hXYTHZyg9oE6usZS7lJjXrI0RzOgOd2EyeTOwm2LF6BMqGyt/Q+6AuWlcw9riryj8ozNowgdfUYR
W74LhZ0I3MvHFoWZ5wad0Og9BgoaXWWQrJv0BK1XLf6p9njZp1JgK34tPy/ybrQDfZZ9gXev64TN
KG3xmZmmodTJuQl8qqIGtI12MgrAdFpWe5LKKMXOruKh22lV5la4ZUrpeECl0Veet7Yfse6ym31a
w0sn6iPxEUp5P0ogckaVYl6IHh65F8wtDHtH6HJJzTN4Na7kjRW07fUyvhiSgfbmb236LJd7vT7U
y8PlIeYdEbaozF1BqiaUla9dslotXWWLeRzpb0mhr+0s/byMJPJYZutpBrksCgv2mfOdrjzPw2MX
/v5PEOy1IO1pX5gRjCHZ4pKEuKG6BAstvMswoqli+RoXy471flwHTQsk3Mhx3OmtQ0NuB90flZ+p
ciwVTzbyw2VcwQiyB/0ongZFjgEb6d8avJsNyr1OXi9j8GPrv3GFPQ3rVtpWeYVZSkbUrA410h3S
N8saj41O3lPrsbWS/WVEfqz8g8jEmNnOGqqFQGzqUyjjoA2iENFJi4uB4kbwMYIC/a+KpKK1WnTx
ro7RxzelPSI9Ymtl/3HZEu7YKZ9qQqjz0tmxk1EBNNKVSoPUhjdLziyfQjp7RFK92riN8Fr33/CY
kcujZc7StcU+qx8a7TbMgmy+Tq23PLyfjEZwguM638Y4JhSbcpJm8sqGMA8L6u8PTdY6cSaoyeNG
ow0IE2qzaBjx5A2QcKx9dH27cmLj/m3dotBD4HaiyWLCrREVKclkQJWo8rdRsuJ3y/s8ParkKHWC
tyXu2JGV580ExcpfqXmza+eKhjguQdBen8crBewhtYifnH/s3aAw7lBopJJQRoka21N82+yXPV6v
DvmpAk1H6uDhFhplnnooXOmUB3LuQGbUJ4L54wgB4WC4+QbGS7pek7QmwxIYPm5VnLtfUNP389sT
0UFqU3uDq+9MSNPPr5Cjd9WrRQfjnyb4Bm754fYbGCdCbnTK2wjj0IPPystHV3+Yju0OfILv9Ud8
r/pZBeqrWvEvr0b+oXhjO+NRtCCz0dbABWWmJUHGezp2e/Iz/AnOFLwtyQFx6ne8kt6C1Fw1/S+w
CJ+P/erxm3NKqGlZZifA1x9Pdo6DeHg9op46BfLsWA/9MXwgN+HiRO+XDecu2o3dzMaeGm2lG6t0
Ygq6NGRpIG0i+a3oEUiA8nkR2lhnZmh7QA03NqbmPQ2POnWzdHCWWnBDXj/2rxPnH2M+t/4NDNHb
EKx46yBGuUtj85eKm4ytxI6s/l5iGZcrGXlbUcksNxhtUNdz8AYVKoZNPMxA7aufUqh5NNuH0Bud
rScDecOkDS7PGJdoabNEPs/9G7yoym2pX/Ons1u7ponbsfkN/6BP1rzRW+gmvsnvnSs/SNfFrnvW
UpfeS9fz7vJXCKLiJx/j5iM60OQhYsFvagVrZVSCUnMhxfSVfWsztExEKkF8PcSr39RN4YRG7eqQ
68hER0LRBDIxhzbFWqYAFDn9aBW/7b06/tAzf85qJxUKkPNSltvpYyKNLk1Nbq5RVhpaZzbRzHwn
m14y9F7fejESb3oVmN0LWkAFMU40ZUyIIX0tQxsCZnb9DgmHif5CKbVgwkRDyYQTlKaXkMEFhk2c
cfk25od82Vmo9YMAZbAYgkyNYL2zxWj63CT9sE5cbvlS7ydQfiqwBNPDQgZ3to+TJPB60Tb9+fvG
7SsLPp80mDx6QPk2uYLEbXXdHW2fOsmpDVKnVd2HOXimu+FqdHTINl9edtyz8J8F8RkbNvjoPgjx
lgmLpazzI9NEKlAQXlb3+zuG6sQGeT+IB1linqGXdFUjOFpZ5UsfH0z72NUvMfVNVWCKCIg58eiT
VJf5yrlUzUEdgw7pCq2bdPT6L5XRgJDhX5OYKGIMYx5P6BZ25fIDzeY4mVK8tZaiDl7+3FgmXgjB
S4zGs/N9YE5VWaHGyjWEEtfcylCMdLg8+/zV9QeBWcGzHJPFMuB9i5I6c1Jjdynd0NSuh1JyaKR7
7WgKttTP7P/f/vAHk1nR1vpcV6/sdUlRv2bExBWPFtD5tGm+N9tKwwYb5UQH12o2vyW9lqNLrG6O
eY5mc6dIJPWd9Ev70U9oqGo0a7qWx6n6rnUxfUB3pQYyK9APOagESPb50qJytUIrWd131m+UFYYv
/SzP79CuhNxWPYHaNVMl25071CNkRhTto84Mg7zTVZzaKjs7mUM0nMx5jg7ohQMpZted2i7RV7Eb
bfJqW00+BmuGylRm6/vFbLVfsVyn0N7IcuSGJN1P1elRrsx8l9X6ozpJ9l4rCfgcpeSutBNJMKH8
ZAQc5v98hqWXmcPFRGkARheEFxKK/afFydMe29y3GtKI0vVSPuPtzB5EBNr8veAPLpNlL+ZYISgi
WzOQCzhRJCekhpt9bfv+g8KcjCSTFqBYwoqoQXOm9244BHH46/Ka4A+hCvY2GXIJK4PO+bKLalvL
ihkgffoYLTt5fF70XYZDH/oz8iSQ2vdmrWj7yka3QWXODNqq5NxMQA3bH0n9kigp6PCO0nBQs8dM
F6VAuNO1QWNCCzUTHZzXQJOkt0T90NBttZj+fxxINrpMZRqFNkDS6j7sb4l9M8ml05dXc+y1yMwX
pTvizaUSPYFzNwLVXjkNQQcCmrHzCaxim9KlA0WW2YS7ZZrcPIlv+jG6acz5h9nmX9ngNnDMzIGi
0Wx6Ai6bSHnTameWEsdUHS27noQjyqtkR/vxv5Yx02Y0o21JEiyzU3IwpNSJrX1lv0k4kyvmMYvR
E6z5WHiXJ5J3KkICaxVABV20/CkKtzkj1CAQlIqV826ecqdpaTAXmTuWPXiBil0cpfs5b9FoLr9e
huVNo7VqcqOgEKRObAljAT0jSN1BPj5sscGa94OeZgjKLS589knGI+llON6S2MIxx4cwNnVJngCX
yfcjbf3Wek47UZjkbbhbEMY1zcayl3IASFT+gpxFknkDBcUC2BXKIwkNwYlIWeMhu9ei1QePu4ay
KgswcAldxmqywTdiZLFDwx+j5aB+2VNDUBE99djzWqiLoWnYnjsnVN6/MKAg117RwRPAJkCppFWp
VaKZ3CQ/EWfdZHntRBd07nhuMJhJq3NdbbKVMyOLCVpldmOEVroUp/Y30v/URHRSXBexQC+JmgbN
QInreWCx1KyM9BErvVCRxIlBMfQ+6aXgDsI79SEx/Q8Iu4NnI+h3pZVGsC7bl7jQgwIV51+ZmT8Q
zGZtVItU9BLsaKvEj5GdqufONYafl1G469eWiQJFOZAiss5nq52dJCnmZlBeuswlRgoXwFssSKTN
gQpcnesIGzAmCCMvs5AyA5g9PIbGnWKhC15/R9Oqp5uHuPtCwx6isI0qc0iGQCDn3BHCvqjMUFmF
A0i1i8zGSSfdLzLBAlq/mV29W5R1dW/iLmhS9VJvsYBK+yZEaYJh7jJyl1IBDC+8b2GYx+N+nJZZ
W9ktoqXY007btQPKLFUrqDLi9OBwLqZbWRExpPHW0haVWbl2Fkb22K+o5M3uf5PuithPlx1QNH5s
9IPKS0sUQPTdhPSZjXeeyiJvUwGOJ+XhMhbXnLW9VrNW/gKZ2ZkLk+bdoIFPYoQnyIp1NWr6WwNe
3cswXJPw1PEZfsBzyMBUXZnOSg8YHVc3FHLZd32l/Vajcofq291lLM76BY8pWX0cZ0HoRJ+7X5Mm
Wo2SYvSvWftbAsWlcbhRExF53TrPjJOfoTALt5i1ElwILVpfmn21dE4j2iI47g0AyJ/JIAwnUNg5
N2M25mTOQgDoWevl6GNcFA00pk9LA13GUPqI29xprVDwyMOJR+C4JTYKw0DoJLPEWHYYG2rUdGgv
MxHB5dCZDO3erGInLa6760oXlTlxHOMMb/2eTayYI5SFoD4CJWpDANaBtC33ND8sbSaw6zMP+9d8
bQxj9sAiNgzaxgBS0H2hHXTidsYua/3MfjHHgNQFenv2U7rTl97pegsHUlFFOGepbU1l6U5wSNPH
iuAL5vlEUUxFrH1W7C/7Pq+S6gyEifD52lu8rPOXSbMfTihzSW0nmdrr1s5xr01RWxU7sTI+ljh+
CRb5/wOOHl9QqhEdxe/nk4nCi2UeSY/uAlymdbRbSlZAk9dCe2yl0gnNA7SkHMhPXraZu1BQsPkP
KhNbpIqSUTYH9NX0gRJ5BXFxUA3keheVTpXjOVnEqc+fyD+AjM+iw67IpQVmNu0JfS325NaT4DDF
HUrUXIEY04Cu7V+1V7NmhlVUjXBXOeluJjuePLmeIW6vqFBTs9HRCt79Hs1QeBnTtcUA71cp4kbg
2amsEvQ6SDENHIfOpzM3ulnKxgVtBThqhxFB6+JNXP64PHu8aL0FYXxGoigPW4Z5rYSN3Cn7RslO
hmCX6Y6NYF/gNdgpWyjGUToZpG0hhT3G5KO+f6ruE/01rh6nbmejP3ysfJqdYvquyrul34/URQFp
knhEROTGi3nb72D8p0ss2YIeImIe2EIq9aWQZw85B1TVT4KlwZ1BqGqsWtCol2WvMhmejVBUT2Cx
qoPoPZiJ5FZlcHkGeeW4qEr5g8IciWK7iqlGgZLquae03jS/W/LVIB/jehfqx8GEFBO5TrKTYrpT
/6Znv8PlvRWVc66jxgb47Vcw3jpXsjx2PfqF1cQ3UUs4lm5f604Xm6BTRt6yE2QXuGMLfV+wDkDt
Be0156vDsMyQSibwlsWuPNrqeN8xyQ+900XZQ5V31oDWrL5qza4qtwwUTes4q2IMsA4hydqfPN3B
i5mbQRI6c/DIA3XxEVr2ferQ381+DpLr9PUXtNVvyU3iKTtsZq8UqvfyXkTuyh+Dfz+MLYhGXqfu
pxEfVluPWRg76nLIVMGdhRcg0AsKBWXZXG9jzLwu6jhTWqjoDW9eahkxIgVZxpW++AoR9YbwxnkL
xcSiZIaU5aLCnK71ZbxbZGALuLxWRAhMCMrrjo7ZAoQSmiitUjuZ6DWJu3NsjWCiSzpNeaINgEjS
AwgxYs0f8x+xvE8hOi1dhe21ImJz4nkB9Ak+RZ8NC1mb85UAufl8TpXVC7RAtvwazQYiiM8XTHZ1
ExARrAIFOBKzDZKhFuPmkMILIOR61Qbtzra99iPZvc5eH0AJ2AvdEBQcTm46qI32RaXwvJC9hWc8
Qypznc6riQmoRmXEaZyMTe0qWQT7PhcHZ33IPiiWCn8/H0rLGFHMlcDMebpNDE9L343yViePl72Q
O2EbFCZgy0QaVy5XBGyw4hnS3ohQUS5qp+OVXeNIBuoIE+pDOkTzzm0ZCe3NoUTO0LbyG0neNeiz
tF7C6KVfHFUvj5l9lwNfswI0itiilcaDJ5CWsZDHwxUKzLTn8HQ2olgpZ9Qxrmo9ozeZ92b8qk8f
pHiSaidePFT3WFgU6i0R8XJxlvmaPrJQ1Y5cvqIzK6I1cf+EOieqQWXpp1XVXtTqIoIsHsZKmg5l
PNx1cWE7t6/PhrabbQP5tmqoHGXWAwjo3F92FM6eSsia0cPRAZlQm7FDHhUjawYIN+uxBbpSfwF3
RWP97hO/hUh1YgWX4TjefwbHhC4jBn1BsupESyPotyTrpEoTWnlwpten/WWoz62JCSgQsMTh0lCh
lYzUx/nwxaB2b0IbhfjjVYkGjNEFYYujQ/bL66/K3ZCi06b031Hv5+gPgwuWP8gLRt5H7mXXqis7
JpouLn8Rb6w3H8TupZJNtXHR8EFLj6rvX7MZewjZMVhehuhUNfMXLsQYAA3lAGgvhS4YszyHSEcH
XQE8ZZUAh2qv5sHqj/ZbvLcz523MndJ0stm9bOWnRuXf4/4Hlok9pBmQngTdi/uS++C2iEBEu4O8
khMetLvketnbwXCkzuTYvv0dT5e588M+/Gj3oLZTnSho329AltYFsxv6lz+Md4rFeJignsDVVYVu
+LlDRF0C4uwQHxY+S0F1HXndB6gsLS+8jnwF3EtrV5mbH77AtnQGS85hw4hKyrIyAkcthCzVwbFe
LxvGq2Y9Q2AmWpVHfahNIEwfg6fu0c54U96k39rnxA0fdeSAnehR+1bhOIlyBO8q9jPn93/8BGbS
8yrTIxpBKRqCrQ4Yut6Va80rn+/y08dbddJ342voYqYlz3J0bz6K6Kt51UpnQ8CcIW0SRXjnwRBI
+9N0m/+2XPShGHvr8PGt3KHpKywc6bv2aD3aO/N+dn5eNp938TyDX+PeJsk1Nagj0hKYr9/eWq6x
G94Vb0JpbXQPwcUKysyqC7ZGEZENZ5eH3Bd6q1AVgt2IjXA2FKuqfMnANR36bRXoJEF2nLqT4eGR
Ru5OUnSFkgo5dS0USX5PYn8SPQRw92DV1PCORqA7gYfYc8PnyqwME0Iw7tLhcq12TiZrDoIy+nR2
qnoo7VurdSKQtOfFzWLdVKL7L29DQUWtBvt1Fa1szJqWJihbaT3wR/1opV6UHgo7Qj745fIEi2CY
NTwaaMpuZcxviEbbpS6v0RH+ITXxg9KJdCV4SqdEtTTLAEOOiSp8xqQYPNqKvvoS+Mvdzot34b3l
08P0ZD0pO3U/HKcH6VT8ftR/4tQRYCsJWuhAT277KlpV/Ii5+RTG7CZtwQYhYXQz6AF7A+7AuJqm
Qe7WaKN0J3RzOsNODpYr83B5vHl3nPXMo6CQDCRBSF6c+9U0o4NI0VIMQgfJMnPaScR2OwiqjlOO
vo5kvkWC9Qf6V33SirhteOcupMY1+BVu4n89ZYAJSa3rGcuKROj0+TWED5eN4y1bA+KIYJ4yZFym
2DPXrNvg2MCoknieJyeqSjMKJiWiUC/Lo9q/jLb+b+x2vEVjjlxpVLdzPQGNdt2hQKtt16r+bA1u
loCTIn67jMYdO5iGqkAZDCLsa1NrQsarH8sOISdBCVt7PclUcIPiJfqhEQ3KWFRAfWZQz30jSssZ
aqFV55bl7ECBylkge2o3lp+F5XEoiqtwhESFluzNRnOWtndLBXq3jeoSXb+6bC7hBQbUQIJ6HyEI
hIPM1kuGPFKHvunAJWL51dS5mh0e85nupnDaK5QERUEDc3xUSsPNZXVH+/kAonCntqAKoKfXkOxz
Y+hB9mBo6sPvafEjw6OW3ldgxaWn+X9I+67luGFl2y9iFQmSIPjKMEEaaZSDX1i2bIM5568/i657
tymIZ1Dbp/xmVU2zgUaj0WGtiA0AdUhRYLUkYdrmCQN6BeJj3TRwgwgnLDFIqHAVX65Vb9Zw0myH
tO8lqDDDO7N0xvyaqlKC7cVfiLa4lrms5uqapIFZq2oDmbxJnAjV6VxXXD74ma7s1OI82jdamjp2
h46aXfcP6UOyFi4cuzANyBhPEN4NynPbxFeUPTVa68cYixyDyjGmH5eNYzMqWEsUj17OzGZsF3XB
6sWQCwrz9wSJS2p4lFNnqDwdHCaA99SBn9W0TqruQeGSp7+G6dqyf0m+ZjHFS4svvIdQP0m5OuJr
wATq2ePpT2ep6ZHRn4PEt4K7Kn9TlQxgTa9V+kthjxL5Gy1ixEKSj8KhGyjaCkfFTLS6CkmH9SdP
NaIhI3zBK52QowmmbGtnJ+iPkdVwt55ca5lCWGpEmlaORt+6TfoY9jsWXU0KKF30HXgjnYJLPNOG
q7WZhac0CnQaqmvCkTItNcwtFe1oWZM6rWI/VjUDtyd4UaNvfSkreC77JeznJ2nCYaoDraY8Wlru
cg6juckAth5YXkEfkqFxkubG0CW38rZE5LhBZLZ0oQr6oVXLyJMGsaUVpWDzQkrOeI0xct9l+uPQ
/cboIIDaZP0LW+7expMNz3j0taDNT7Cb2Ij7lproCQItZWPeEgCvE5I7Ru2rw5GkvjKnrqGgb/O7
2RWggDhW+uGy6W5cap++QLCicBp0hdtYad0q3vKmLI92S2rJVbJpPCs1hcU1okHhxdLCFfX8yHnk
UvO+ppGLStKuNf6hqRcqoeyHMWNcXIboDOLWysYZW2lHqm+R2WXRqxZFT23BdlMMq9VKifEs3//F
XP9KNAWgPYRtWtx3S/cYegtLkh6ChruJlA9ke6/Qv4P5ZjyN/vjk1RWjUIMNRYzGQgVPMqdU5m+q
jCttw6lg7f6KENx6QPRyIEsfnBrnByRGgTW8W9oOcu6NwGYjyttl89u0DJuA4ccGzBRc5+dbUx8j
NJAtTHNK7vSKvmuCcx3tWerq+eRdFrV92FayBFPvcxskUANkWXOh3k1teWNH9L6b7X3Zo1NTJ8oj
MSLgaSGj7IxNOt2BIl33KzO86tIsPrcsy54l37To98VyVt8knAy7L4fejvBNQRa/gAX0W6aWt2ma
fATDS4YCYAIo5kEJ9mYSO7MBaLeAfxAKOurL37ER6tls9RmCvy0Ks4vZ0rIKgrfeNq80EMsF44sl
407flmOiNQfMPBYTx5LmJi9Qp4KciLtM3Vs8ORaYu5J2h2+FJ1DoryBhrw2zHyO9w7r27EMNuz2d
WqREA+uZh/lBT9+pDapGoKnoU+tlzWtD+rvOtF/BOeVoeXIbTxgxtWXgEZuHa/VRwmYXKOCPaoiP
Uk2HWCcDcWLD9pmFuQNMqoyTZFM3vdJKnLCpiqJ0Sk2w2N2E3Hfrjb1XoJ/mXywHu7lwg4ECVIg8
BxX0n2OMdr+qdMGCtANmuGOi+SrRJHfI9uL9FSR4piKmQT/F4M5L8p+GOd9Z0T0AYM3c66YPPRgk
Hn3bUP9KE+6QegibCK2mOBC6jpero9rNXtHqW1uVeKXlh746gP8IEq+OIgMEn5mhhTaM3htkzVPV
y9oMmNevVehZLLkGKN3lHdsazsfViHiVIfQA4ZiwZUmAzsU/jchzNh5GEH1paGfIgcmcGsVtAqBI
hZY7Zv7sut9m/otgfBYvQZC72h7tMsnHbNno+luEXZ1NUiV5hvumGeLcqdE/4A2VHnpGFCaHy3pv
belalLClpVmkLDYgKhn4Me01wL11R5C6AyBMBt4v0UqcaJ26ciQjRotcU1NuigoZf50cqCWpb21e
aCuNxDFWWE1aWAHEBEq67yLjVSnQ8W22vsIB/dUSN9HQyTbQ/UJWNPWxb0WoGxqGEw0yDrut0wmv
Dq4+IGwgVSok9pg6dEplwowbPrgpiB1pa7mNbZ6G9kekjY8DaCclnmcxU/HkAFgRnRUMmbQvxCoD
opQ6XKhW9Ul/tmtQCDRFnEJoXnmVTiaPcxmR1/a+/hVJPkcrQRlgtmqh37VYZblcmZlfRwO4UHtT
VuBaFuyLdhpFfcvCQVXFmzLTBiWydCwosKFuIv7TBuYvUbu9Co6pOPltmTGiQFAiku5YqL3E+y23
4xfhSPtSiqbnJfn8WU+mxbo+VBBeTvEuis2HpJ8lCf7NpVyJEA4+icdYLWY42I4mO7T1H9Q09YpQ
Ni2/lQoCnuhfVYRTr+fYpXRx5HF60sPnIQzRFHzfEC+prmgIVAX1TcFU3D+4Gh05ewIOtuUZ8nn9
8srO7KbBpUg7vHWyYJfH3d4Cz5zCQkmD0aZXW4kSTLIzKcZkDYgKGfVHxBDxNKDqbJ9B2X13WavN
M46ajI57Hi3q4ohmAt5Y1F2xlErqIlrFzHoO7APEVHX2w2T8n9bwrzQheql50hjpElgE2g1lKGHG
RzuMnESW5tx0IyutBFsHJaJqpRO0mni2H0Pgp5S/bbW5GsPXHpS4l5dwe7f+KiVYfREWFUmX6Syl
BUKrfZNYP9pgODcys9+KKuyVUoLVkzxqEwKaGrefItureJCgGN3et9bwxslw201D5HLMn1ynNDZk
O7cpHL0dKJ3ZxjIN+tn6e7QiqVoG4SagHJTSG8cPpTnaWeQUzWNa/pYixW6u6l+BIvN9yXUM3FUQ
WGj7ofretZ6dvGaqbFZxC47atldyhGONKmwVqA1A2VoPR4D70SHwOrTiOoZj7r8rN5PXnGc/8/ij
cqL+ZcvZ9Jcr2cI57+0+nqxikQ3GdzONdxaxj5kuu1S3g8OVHOFBPpsgpMw7yEm+Gz69Ir7BfPOh
9Kdd/lABWhSX3R7gppIoeKsa92lphfcaH/CYY+Ui9qXw09BTDoFv3Awvxq9snx+mFHxRbv0bVFym
xKltrusfpkwDbcBfGq0wbBYVQQDBjNzYGgYyK2+yapl6y+58uVBXUoTdU0gb6dpiOXG9N5uzCeae
DE3ic+OBt6Dkhc+nfYW3GS4ku3+6bDmbp2MlW9jRPLP6qFQgm7fG9ZRCiFqdAICyryN6uCxq05eu
RAm7CEgJ4JNziMqVYa8AM4ZMMcjT0LBAU3Qcms+Xxcn2bvn7Kh82lkHZpTnEafZ7qd0XS9+0zJnJ
Vm/5+0qGmSJphCQpVq+OcDXcZ+2BW1fsH8Zr0KCGwp+qo58LJa/PYppWb0OWqLiF8utU8eryI5SC
sm0UKTBoYqIehoZG/BNkVG1fZowgqjPbV411V8NQ1t4wv89Kc4NBdL+fy7dce0ry4vHyPm0GDivB
wq0XNTl+cwkcIiT47MotZjiSNnAG9EXRGETD1PyHasVaVeEKykwWTZQtoYqKwdeRWDtgMo5Bf69V
S6+YKsG7W+z6y/H+q6B4AYW5Gob9EqvELUYUOv69nzCIdXkRZTKEyycHk4ENOGMAnmLX8DIIHHVS
ZSmjTWtfKSL4qSltTaNrIKTrSoBZqaYbEObPlobwq5AFQ1sNNjDIZeoaXXxodhXOb9VU2kQmLFsV
H4p5HxV3cfCOHm+DP7U6EpDTKzGPXXxXhsdGVszfAhz5JFw42MPQFnm0jMIaqZ+Y1wa54fTVBKzC
6KQoqFUnzXRYL7ltNkMj4FFrBlEJIktB47kqraaIIDRXstcxxHRDHHkDIX5pGk7TUJAkxq6aKbvL
trOt7EquoOzYhGykS9w5o8VnilCmpdwJ2OSPxQuwOVxteslBElawFzORZbikwgW/0zWpbgETCKFL
0qN34abIby3zA3xSXmRddda+CjxeHwJZemTTllc6C15H4TO3AU0NH0D8Jmb3VUcdM6h2mvVyeXU3
r6GVIMHZqKY61G0IQaEVHic8JpmS7xZwl8tiJPr8eemubqK4NeOxNBcxox041TC+hvrsKKjua10n
eafI9uzP31fCwsRAXb+CsJj81kp/1N2AHwOU86sFuGnYqd1ubIB+LGMe2Q4EMdFtYm6YAqhVcHNF
lgEMiiOWb+vB4UBMSkaOSQJlz/TM0eviQNIJ/18fDTX2DSy0MluPKQbgUvtl0n+VWXe8vOz/y1L8
/SLBJ5Y1xiWnGtPffXkP9ImhP/cp5v3CKxNQ+5a+V1Aroa1vc0kwtdXkDSqPv4KFwK0Bh4yZMyzF
XL3XXN+3lDjjSM90MjCBY/mlwh0tvm+z6apnIyp26tEMs6OuPuppeGWbwVNFfwzsPW+Iq3YEZhJe
9RYKSQMJ922h/WrS2uc8capCU52+Qe1jQQwZKhlx12ZYuFJECAsJtRNzMqFI2t/17ZHHHxXahAzV
4+Mk2a1tB/t3zQQHWwdlbwfL27Mi4OJ8bIJxr5b3Wns28KZQLJRdni6bx/bh/ytQ8Ky8VlNqDLCO
0ggAP2QfGlXDiOboXxYjtULRieaYkO375VxkZ7B3VAxgNpnDVTR/HZPEzbrOAyj0oEmrBYuVfY5t
TPATmwDlwhgbcrvCipY2uvmIigC4jE5NEO0D44rC4vF86eIfCdJaY+z2+WnMvLrrHZQtJYp/XWDI
15ZRRbRLqpZYYFJorzcoSiMArwCb0yC/tUvUayMiXlAxLzMn1yruahWUi7k7Nw8mkL7T8KxO/z2i
4ufvEK4TgjH/LqzwHWE7lzskVwbgjwCN1sjrc1DEkQNEqml3WflN3UG2jVydaiJoEDzAMJOEJ6aO
cMy+TY0Dr54SGWT18tlfthdtsMw08MJWRVq0fm5QBp0wiBPQEjUC0DuYoDBhBoZyQuLZwanBXIvk
JttSC+2n+sIijvS92EukEAsGZUCtcbqlgITNph0ff11euq/hMm6QlQzhXI7U5uibN/CgCgFlCLOR
9l/JtBBOZDRVaTAum5OFbo8c/XRbpW+XlVg+UtyctRKCzXXIDNiKAhFWflasDmBSPuWntvmvc8if
10oIYAbsh7YcM3esbvTxZ4GBhuye6ZKSxvaOoMkAWRZAA1BBSjbRgU8pdqQjg9PyXdJKtnx7tf4j
QISoCKKJTWoCAeX0WNdLXT0MHkkfSKz36xWD1QJdOwDSGNC9xJ4tboFWyF5WK+g5ACvR7g7HO5eB
+ZPGXf7KTSX5CbLE9mkOYpC5N2kSSF4Rm4r+mX7SVB1TV8JK5rExqIUBRQkPMSZ+zFSnsRInkwGV
blq4CQEgx0LKwBJisdGqsqkBvCYG6L6xHsM9AQB96P1lG/8aHGA5V0KE8IqGllK1ixAj3bPobh4e
0/4Fl47TdY1k5zYtcCVKcKcFD7R0NiCKBSeKsc28y9zLymzaxkrC8gWrsBlduLRUekgYjLcsOoxg
IZxutfK5oQcjfisGSRFty3lrmCiG/8aJ+oKQ0I5NDaI+G4FV8ZTrQCzByHcd/gzLD8P6FuXHy8pt
Lt9KmqgcBg4HhP+oak2HKv2hlJKkzebiYZpvQVGFGDE/legJH3ivwNz615afdPU2KRFa2++W8RYD
JX34uKzPpnkvNM3IuAEuT3yM5706ZWzmrRv3BogUNacpY7RrywIHmRjhJqqtzM6GEmJS82jYmATU
4RRkVyrZ3JyVMsJtNMeUsGlRpt4Vt0CuOPJvJncaE0N/fvpiurlLb6/nn/qj5Q1vDOOAsVufgBh7
eUk3WhJwmm2DLSigCBnFOUS90md0z0WYFUg9cjV60Tf6jhH3Q+BkpwQEjr79pJQSoduq/5UpeBCm
9EZY2Ri8RYRK+yfy33dzfNZJcBt1q8RaHOD3Q/1UlwdqP9syOPltG/mrgnC0ssgeFINBBGW3innk
LHGkOIqbt4bNcJlTfckBC7dGz6IZ5DGQkVULKM53ZJwW3Jbmv5+DNjEwB7cE+C+63JOffaCadCMu
vmVyr6dw6XPSP6YBCzEDwjryY0zC4r8fWP8sUTCAudK5wjMMVOXDa19eqfbzZaveWrm1RoIBzIlW
Zj3B72vNoex/Dzp43Kd9n8lSvFtXIcEzB7KAy/KlO3LStBhTVXCA6uhpQ+iY5NCrRzY0CPwOl1Xa
Mri1KMHglDAH4VMFd1HqSOPMiaeHrxWLvP+blOUrVteh0tOWxy2kAFEn03oXZVkKLK1/EQJsFbqA
+KBf5rOQuSM2be1FFRC9gErDADhaKBt03jQBjOr9fyFCJF5zNOPwEEIiTCzNeuRRDKQmiQa68afL
6mxKsjBuhTkvlQLv9LM6pERWL9ZwfCxj4cU8x+MhUP1eRly10RiD0BXx6wL0C+LTP8n51d6MyRSR
CHlZt7cMtzKtlxiUtIY+1w4m3B0wtrlThtnmgO9oI+v6XqxLfNesZQvWx6ZWLwaU0l2Sz25n1nez
rUleG1vBBJAfGK5E5BItEeCIh3OYw16Wtg6O+7bLe89ogFMbdzY6pwrgk7Z1kHiE1UB4GzpJQWjr
eOEKhMEA9MWAw/28ib1FAmuOECpZIMhhHJDbJTsFrP2Hh4COl9QynwcMBBEat0sV20DIiYgs8Amm
y3hfeC1Quexqd9koN/X5K0iEx62mYghLCkG62oDwV6uD9jHPykHFYw4smJITvW2bK3HCFYJUZDFl
BcJoGo0OmEadNFYPbESEm1ogc4lyt7XRHTueu3KWPRK2YmokXDA+goQLwLeFrdNzLdDGiOF5h3yT
YT+UZQhsx+oUJsQztJ8tYHour+2W10fvASaAVDznVHF2zLK70WjzxeubQ+2obchBLhjlB1IBdrZH
lah6+78JFE8fo4ne1hBopwWSwr85VZ24QJBo9Y5pjK+XpW2ddUxggokVvGuAkxHCDjTnVYPe4bFq
jMBLZRR1Axl/+OYKAgcEPWkWYk/xrFuzGuvZYp0aGb2c+pOZODXG8gGx3z5e1uZPlCS6LswAo3SH
OB24goJpqngjpGnTIhg82of2jdzoQL9zxrfhNnGBIUY+2HHYzbfUec5v6Hm6m87v6L092AcLECAY
6/Uvf8/W6q4/Rwh9qmFW57DE5yybOAYFisIvlyVswE+YaD/9q7FwIKIi0wnYlFtX35m3wQ0gJ+5a
zzpYt9lV9654/VV5Qx0w5UDL7JT7rSxU2boQ1/IFc21JU6GhDPINYHKm6YlFt0GheAVKFZc13QBu
XzRl4HxBOXrZ389eO07RytkMmKjEMX1TcAMmU+7REUhZNNinGd7wXQsaP0yVYYgUPSGeWnSy1tFN
32ehKR+ouUDmQ8Hl80ekgTZXRoMXVJx0V4EZHTPKnLjudh0BEkLKnX66i0NAFYY/L6u/5ePXgoUQ
B8X4Cu85CB557nTRIccEazseLwvZ2kwLzlWjSP+irCAssVradUIpQmnF2s8B0Ev2jP4wZ4mH2+gs
WO58QE0gQwcKaBG6I+kGw+iAiONq/I6CiBZT9W6UpIdea4590h4ic3qk5TvGdt2Z5xgT165IHkom
VjZ1tRGVolsWGF5iwlNRCFHQfAz8jjZ10Z0bF9zJah/Ug5fXdOvGsv7KEfOeY642DB02sJg8ftCj
2K+08tscqF5PuFNWP6dI1q63FVwxHALVwBgJGpwFn27MGeYnRqAUBJEOxhR9zg51geRgPAZ3ul7c
jEMfuqRQApdoREbQtOXt0RC/kGIsiUPxggYdRhPXE2AYdPNHPNz12a95cMdmN/73c6TLaIEOCi0L
XcC6mGbF2ILCEwLHQ9lr2Rzj+L2JPpLyvVM/ZLAZG+U9yDKAdWOiORhPFMHJxkPeTbj+saJIKXf9
bkJNa9hp4Vkzd0zbMQLmJPJKZPnKzXzNWq7gXMcETEwqsNhc1dj9HN175dDUO/btQXlhtR81fv0i
8TKbu2cC32KZ98Q/wb3ROUU1ZpmUZykGc82ToTq69l2Nn0MZ6uLW8WMrSYI/S82hYNEiCe8fB0R2
pfp9SFxDhjm+6WvWcoTDwEdLH9kiJ2/RKasdeid18iv9vkX6zavuqsA1ny4feIlmf66Q1dMtGOL/
t4bRMouPidnitUhANJU9XJazMUUJq0QqAmw+wJgjYjZvbqwCyMwjrt49dbWD9rQrXFCFsbP2jT/O
bryv7gDmMTjz+2XBW1fRWq4Q1bQL6XzBBlhl84P3R0DIcXt3WQRZfkMM5NYyhBPXq6leJApk9LuU
OOQFHOLeeGTHxgseiydt8HJXB1Se6fHvqXuN+QP3X9I96y8Qzl4aW4qupFjdmZC7ZFZ3ALxyKRo6
ZnbXV/VRorBsUYWrdzKtdqIjFLYe6b7wtQ8FdNWgHeW3GKuYBk/zUi/aI9/UOfPkGG98P19hePYj
fGE7WWLof1n9JWAHxCYm9YXVbyOL0zmEE1f35q7YB/tj5lLNsXbabeU2AHXzDa856b+0I2ad8328
p8/0H97oAKL6zycIyz/OAYgnTVybXXyF7ldCj0wG2r15UMGjBLeuGqBhFJxd1hhapRaLluXPrv5t
Gz3och5p//vy1m761JUYwdMlY1Wipxti0Nzd9D8AHREUNwUZwX4uDU+3ZQEV1Mb8NlCBBCtK5mSc
wwCyOOgG0g6VTopGm+8tN106oGmADi4SFXhXJr9aGnnW1N/YZuPNtXGjxGynpHcjTyT+cDNmhiX9
56OWfVg5RKPJgqBXK1wqIHXuwIugZK49HSeQbdO3uTow9VaX5ekW8/jiPwAFpaOXE4shNq+qtT0V
OsHNmTH1PsnoI87zPwR2GNH9jwhBLT1MlHGqEBSQXPfr2B20vZpgooYfJ+UqzGX+aNNBrMQJ1tp0
dquEC4KRjozL0GOeO0UiEORq/2CtKzGCtQ601MYuwMLRRDvwZlfEqofsiKuMXikbZNxUCUkceBlE
mvYfPM+VYXDEoXFfwjC0BlCoFXWM1v8XgjiwHCAzD1AwgyAuFhaO5nXaIipF7U37Hepeg0ycbuyi
wFWAm5vFbkiB6nK4vIpb5mdrSzkH83jalz5Jax5pxUxsVpkBg7HWb9OhljjILe+1FiHcwkoFcN0q
glpKhJRpeE5jJwe0k14+X1Zly6Ws5Qh3QVQBrwsMcwig0MTAmnPe+POYO2HhtzKmTpkowedXpNCS
xoCohOQeUIHLmmCM163bUxp9XNZqsyK7VkvwlHWeUCAC4/mgHLrJaYnDbtqj4dsuOZfXoEf0Uidx
NX/eX7Fz+PAcu8/ckz3UlrMkOqn1NwgeJKu7oVPbxTK73M9yf5iL3dDZjqldKxwNkT8v67x13Nbi
hINQAXRjKhjEAW39SVmQd4AcCmSIQeaqNk0TwKDIC2k4BGKSRBuqWVc6xNxGtZv1U2ncMP59llnL
5uqtpAieyrajNCMd8kFRth9Yf1AUEOQG12OT+SW741LM8eWl8GW3VvKEl0ReYTwg6KEVsP/YbwvZ
gjfdU+/1VzCR8t4puau8TJ56ILfVrt0FN/zxH7YPaS9raSsCxpBgsb0OVvNwgr4KqhYJYJoiw6Uy
Or9Nx7USIpgkn2io/FnUoIg8lbxGwCm+rMZmHg8EN9TC9OnSuiY4lDkBP8kYLC8y5VwVdzlH+zT6
VD8i42fdnynQ8cobruwT9emy4E3zX8kVvEtAtDkJlxPfzBxUIijgWoiIZK+yTStZSRF2San7rJ+R
kHWr/NYofhnTiXSZAz4kXuaARkv9gn67rNfmaVtJFLZsLMrKzsvFLporO36P+hvevJuyu3pDClBD
0ZeAVlcg3ot1kF4t1bklkFIGihtb+i4dCidh516LJE+hjSFXiFiJEjaKJyBdsnI8hUaghz9qvTMf
opt5r9wYd3XtZEfuTtf2uyap1m24k4VwBXN+qO0v2GSfo9SyUTqdD0hKAnmKoYwEhuy5Cx1DWxh5
fTD0Xt61DWv8JE5QstWH1BoSiCvJKVMetPigKQ+XRWgylQRbRLfbwKolz1qbDwMmbWov62+61ANS
KXKDvtb/bo1dza5Vdl/312Z+10TnhnsdHFsoWd2tJyX0xTgZyqEYbhRTy1qjmso8oHBeevxWP4Ne
6rH4brgP0ak/tYfwodtlIMg+JKcc1Zmr8LmRMWttBBefPkA4JnkAMi8zwQeMwS4Yd2XohfZ7b9+W
oaxSIdVVuGjrSo3SyIQonXsYngOeFHeMn+HuV3L6iHfxa6F50ZHfDU5+6pzoqdx/lyVHZcoKdyNj
BdpDbex8l3mD4Rm8cerMj/g3PX65bGQyScKtmFrF1OYUuhqT2wfXVXo1pQ/N9BhEsotjORHC/bve
QHGME40EuhHXkFQTkNx/axNJQL2V5dXA5mzgqWAyxO6CKo1RksBYWBJAkGIGZ0wzjOmu0ndzfj2N
HpRDj4k7G6bkQjQ2jikw1HEogOSroZ1XKFqGvGnKFFVmIE7rXg3/BnpulF7iFsC4g5+ywIkTl9v0
kJXXvL9RwmugQk3mNdVvB/ONDvdRHjlkAkI13yeBFxe9j7r7oF4n824oPGvGy0d3JuMYs+C6C4Bc
zEa/R/Mh6tpuM770wHVp2++kW6porgX2oDK5nuqz1aq7MUQdGq0LYBKWecANyyHATteAbIdQgIg3
ChIyRaHMJuIAeEAO9h0AbiSujfKdKZvw31rhtSjB2RYDuFxTsoiKTqC+aUJXH2InAicA92gp8eyb
wjA9SjXMkBKMiH2+SPg8AI9Qh7C0tx2AT+5UAL+22psynIruNi7b3eUTuHEzL4L+I09wbF0z5RHe
oHg1KS+qBWRf8sQbups7/7IcmV6CVwOXpl42dNHLRL8oQAEZ+SjMvT6H+9JiRyaFkNoQqGsYuwfE
Ep4tX9AnFRKyAHDcnasBcJWXx2j+NoFaIK/OkebLWMg3VhHdaYyhaGUCqVO8/rPcqmab2wC1NwN3
Kp+nYEZmYDfkEuvYuPc/yRFMsdT00GhUq3Nz+zwmN6n2FMkoAzYc5ScRggHqs25HeoV1awPDJfrg
0n8YPdARAwJ+CplTFIsFUyCzTnkeYrGMsHtt89nry/AhjyUxw6YeKymLfazSQ73GFBqpkJLAv+kt
SGNk41Wbm7GSIHj8WAltUs6QUGW/ysrXgSupIU16+dxIhIjkO4ZZ6BwHpHNHNL605nFgBjyvpDtf
slYiIxXLqt4yCmiiduY57IkHDgDvsh5b9ab1ruvk837UNUaOUdHrgIIx30T0ZE6JOwBQsp10r4zy
09JqlocDHuOqg5kRFLpzF1P0XtgDdHJQ98Hw2CayOsGyRUJU8OmjhLA97+O8tRWsbtY9s+Kxmm45
v06ba1SltMTvu/vLi7DpJv5azB86xZVNxoHa5zFZbDIa9n0EcqPoFbSiQSIZ+pLtp3CGu95mTWkv
ZziJ77q6us7yp8uayCQI10ZRcZuNKiRgGCbI96TVJHa/lff/tDWCl6BROoOrDGuVmuoTi+PYYfPA
nM6e7sZe8e2E7caocNrmwcaY82XtpMIF5xHyWTPZEOBAqE9ZUKMT2K26czbfgZltjG13UK5zhUik
bhojsl64+lFz+FJ1aGpGuaGEvZvBYwW5HxkY50bT84jhwO/0Qf2HmTodvJ0AfkeDKfnCjshGoynB
39tjArX/ndXF04hcWKflnopmTMmCko2DtpYlLOjQMpJVSdS72qnBNDF3klP53boJHp/JQ/1RSGan
NpAG0OK1Uk1wzSwAvJyWQ1z/od5GL9Zjcjv9qmynvLYmV/c98/hi3nOZi1MvK2kuf18d79IiKfhR
IBWvU3/43WeOeWMcw9QJAbEiEbblSlYafgHl1MpCzUfIQqHTy+PKndHSFj8wY39557bun7WcZWNX
OoVmnCZtDDmZbh9palyHgJcbJlmCSCZGcMSdFtZ61i5iTNVlw1WM7Josa7/VzbG2CnNxaitdMEJq
Td0iRDmgGLGv3+Kn/KR5+XXxZjzG1IkkbnjzzlsvnuCHMUml9smySU3+wr+D7vdb6zWO4kfoqGxN
R/lVXpOnHl359+nL/23bBP8Mv5nWUQ3Juv4xsBeiN06lPl+WIVVPcNH9lGiKutgGvdHR3fRNc9rr
6GqBbR6gUvE2X413iQdWFrJnsue2xKGYgkPBrU3DsYJs1MWrzNHOBgrxDl3YMfx3FW0FliRG2min
WvrSQMGHgUIQoIqT7cGESa6y1dDsXEZ425+z9CqJwR3mkazxovhxqm7y4NB1+2rylOo2TiQncSPD
sHwAYBcxdYDCtNhXMY8AvUlzdFvb6CVP+tTLSnBno8cKlMsBGFOPU0jBieJnMsRJzVpW83Oc9Fm0
cHIKxtFuZWEuOqHX3EJNMgNM7iEZjuDOVuxzVpzq6q3Q97X1YptOj/kZpfB19Zemfad4o5iOOib3
aA91bK76OvAxhxtWBYe5T1yrfEKWBOQDWVF7Nhoom7J32vob8Bfctj3zGZQZ5UEnIQqUx95odqBg
mZpTMyco1Hxjs+IrrQG0gZ1GDvHsl9nRrK4KJfer4Zgr+yA+0nx22uw4MyDF7+v+MRlvAh04fbnD
Y+5l+U8eXXMgWFJEFVnh2fNdGp9zgjGgHdjfy/Iw5ucY/IrTTm0Rr+YvAL1Tg0NsHZj9UpT3gHcD
pcF1Ot0DvsbSEo/VB6t6ZO0uS3Sn7E8mvYr5PS1OSv8cWq82Cv7zKamvC5DeVcnRKh6yZJ8334Ph
CXWT3H60+kNBHWvag7M6x/lRe4CpRR+NAYCK8zDvMIPiR4Akyd7U5r2wIsBcB6BY8BN6E4LCTnvO
40el+K5PIMwJgGUBCjLKsVwTamrGVaN4dvRBCtM1+Ls63YL+QCkjt0MhhfTxIWM7mJ8bF89BdQC+
7dz+bis3tk9qcEYaq2+eWfJjAIIPcLT6almQa3Be5/boJv2OG36jNkcFQxUtcA9Nck71wVELtmfJ
G7qFdlnkAz9Xdt9/DZ2WkdSF2sVQURYSx30zkwe1GXZLM46rHa1jvWu9zo+c9NQ4reqod/oNoGx9
WNijyjEgK3GEG+IpclGGbWug1QUT+ueLpUrNoquXNsH4hNFYd3ATNz/XqhM4r48UhJ351QcKR6+N
X0kU36DQRNVhJVk4mLSYqFXjUvvTHoRBoavKmV9BXZohdHUfLN+6Kf3mNB3Co+WVXrwHbS2geTzZ
TbDhHz59hnDRhX1TtHzAZxAXSGMQ/T+UfVl3pDi67V/pVe/0AQECnXX6PAAR4fCcds4vLNtlI0Ag
ISGmX383rr63HWEvx62X7pXlTAuBhm/YQ57RHQ7jcSt/foP2e8Ky6LJOfrI/P3/z76Ogw+kfXXMw
J4IsRIR+GYSkePNbQQ1MqcT6p+a3Pv/R+Xcwv6Obzq0bKCeF6F81SXMdpP4F39aYZ5cNu36TX5gz
m54qKX3QyDqc29EN13CfsD7GO22+w4Fr3247WBxvUH/MHvqra7EL01OSA6dmeRQ1Cx86O6/43Yid
++Eun6595+zzD/bRLfrmTTL3KEbmswJFSa9bhRaPbni2uO1eQfvVjA/oOGVMTA/9SJKo5pA1jkGv
ASVtLIcvKx/z80f5wAPv7Qt+p+TNmCCKrS15BINfGExitu2+yurrPHusd1O23OFWS9BmScw2ToZ0
3ALtn52HVXL/+YO8W8TMBzocYFwfbAKA3482z+jwWbgkRxg16y2Ju7TD4WqiKzLffT7Qu++LgUAM
BbSCQtIOBLjDY4qJRSgKwyYU3iBXTlvYDG18sv18kPdf+GiUoz1JBn8Rk8EoEFWFtveC+CyRFZR+
gb3d+2kLf1k0r5oTJ+GpuR3t0FaNTVR01Qj+55e++qrC7XhK03L9FQeHwNHEjjYkKpaOcS0m5lSu
uxd11/wgjk8rCC3O8iqylXhxbDWdqGN+tDpAXYpAt4fcdnyc6NUVYDLDIka0A3euAQmMfB/1BfF/
nvhsp8ZZA+43ydESEEgJz3iBDHFd5k1buivOyS9IAhaX8X17py7Cq3ofpuYUEvJ9Wra+VwKPNHRx
wlXy5HDkIlrYyMoa3hJ77Lp95CY/dDJs/B14GZuVr5SemOp6Hb/7kG8GPPqQtuhsqS0GpFf9ZYnK
8I6l4Zfo97iddvw8vj5ZjnhXGDia4dHB6oRzO0YcA3bhdspkOiTEg119GmxbmGqcONfeN+4PR3st
br35krYVcoBYEogzmXcT74YnKRIzb0i65mfLjt4YBEY87R+wmuazU/fWhxsRuQAkXwGcfMcCmz0p
W7I0I4BVgLQOZ+NaxQrpqUl+uFx9uIAGKzU0OG4i0D6OFMNrRbBlX2CdkdKNc9mdq8f8NtpolEOu
m9ti25/y2P14scIRCa2LNdQ7tn+w8WILGmNcNJaegi8A1m/zTDySr0sapt2NfTyxVtdt926tvhlv
/fmbjxk6RPScyzGNCJAsPcw2Ez8td+AnZqObWGR/J97se/zBunzejHgUzEY2F7RxMMP4dzEnHerU
WyhxDkm1pZk3J+ZmzqKdswdB5OxlSqPf6ty5rE4w/New9d2soZXtQXAGb/oYA6iFMrH018NIXAbe
S2yfP3+tH0/yzQBHRwCQZSPESHGW9xMFylsmXVCllRvftRbwVKsY8C5o5Wvw3uYAJWgOyzQ0uUd+
VqgqhfhAQmiesKW7GdW4r2M/8UZ9H4cDSn1OeSrBeB/mr9/kzeMeHSBDHdedS9bbje7p7/EBfmd0
y+/V2Z1KzFn81GyXMavO/fMp9Wg2pXN2/7cRMIePwI4CN98JJi1CvLFm2Xfub8d+icuUxT9aMGw+
/zgffnwUWGAqiX39zou5GsKurAzOrwW9rnZR19Pk7j4f4n2BeJ0NlCMg8wYibhgfLfKpjZCericy
tLxD0Mmv7fU2vIAM7fyrT4qv4XkPCf203Ort5wN/eGy9GfcoX6tyXfvw78DCLsk+UMslutRQ+5w3
nD99PtLHb/E/MzwK9mApES59gZFi9qMsvwfl5vPfv+6Q4y0KlAsgLwAPIGg9wp1ERnFIenVYkkW4
Myh65LdsuhvbndeK6+YU3OOj2bwd7egYbKhauBEYbWY/bLGV/SnM06kBjhYEjcpw8tYBaHy/SkEM
Z5+/ro+Cx1U5C92dEECdYzkPj8xQ+xv0CEmWRxNmst+Zcgs2CyvSzwf6MP5+M1J8tFHlBFptVGOk
0neHtOUcFee6umqKP2EVsy2ID3Cp6LN2YD/GsgUPru2/uwPYDGEsr3NhTqz494hdbDWInAZwFwbO
9J1eChyMOn9o8Tz1i5d4LOsBKjKJvLwGSAkFkd49kQl8tMVYDAAQnKEYEDRH4WRQ+lDb6syYFrmF
38el8huwazbSZK8v+r+epv8unuXtX2vd/O//4M9PUqGNUkDn+/CP/3ujntt/3IqHp2fzP+s//H9/
8ejv7Z7l9UPz/i8d/Bv88n8Pjgz+4eAPm7Yv+/mLfdbz3bOxon/9/XjM9W/+//7wH8+vv+XrrJ7/
9ceTtG2//railO0f//7R/s9//UGxkf/r7a//98/W5//XH1nZPjQP+unh+J88P5j+X3944T+BgGEU
jHXIrEBUGC9/fF5/Ev/zlbS/GiHDY5oBy/nHP1oJ7fR//RFG/0QPEvE49J3Q+cT//fEPA3WF9UfB
P/Hr8BEDVNVYALbqH//30Q4+0H8+2D8g7Hgry7Y3+NcHRxa47KCIMYqRYGWJdudr4PwmlpItOFdV
uSBmlNpPWMfKLO+B3JjL7hQ25LAi+DrUytzBKFCqRQvo6Lyqyyhf4LYwpcR3eILhyLacTX05RdBT
5sAj7UbdiG+V0vFOlQPfv/ko/57525m+UvX+czr/NT7wNUj1VzAi3vph2GhHPudNsYDeENQFv/WA
htqQKS7jbYXN2EGqv6Lwb0fN7mquPP1ceLSLUs4L7z7yh+ipqGCsTgKmo0yL2W0AIgzRP108HXXb
vHYab0uWqkGbxavGlw7VsQrqLLzjaRfjtWpHQDm3GiTkYLnu2hfIlwDh1ZAKUoxR1Hv3Rc+aItVB
lz8WIBL+GIaQfHON016xYYaD1tgK/u3zl/KXifK7t4JACnf/+lXo0Z04KzfXdAawdSyZyxE9B+Sh
HcIIHFkVwhDcqWjwwxXEexAGIhfw6PTKEWLmjfklhjD8pSq4MSYSxkI3BdT6RWbKQj0ZyCVECex+
G9DB2yqOEgFdKjAoG+s/eRMJvV0BPO/XvEf8mHFozDyGkJsWCKpjPZ3FvZI/Jxv7MoUWyXwXdg0a
JTrm6PtP1KlExmLdP1V2nr6aGo4OGweTGK+92fLrYYKCyjnApxzAndxW9dZtosbs3S5sYchQAUGY
NExRm02U9HpTj4zOidYB1yiYllME3ba2f3CF29RJS5G97Y2FLsTVEssI5uTGj3/nEA+pz2TER7Xh
g/aWbamnKMq8nJVR1i62v6dhUBS3flvBbhPS3fwh0pAqPCOShNNujKYGxS0dGQIfjHbpNnUPNGCi
TGj6zF3KoEu5LkF/rMIyDkBLXJAvdssQWJv4LbMBxKsnt8t6QMD9y8HJWXRh8tx0aR5QcVfSVzPw
yWm9jFgs6SyIhY7OIPLAyBMmTMOLOYdmAWTXoqL8UudxNF7lhcPQ3ChjVcIGcfDEVmBRNGnttkTs
c9+HZ2E+1IZsekUYOkBetdSJbCrSZyEf0fcDxEDfEHSXZOYDjg9USGja1YdiMPmjXQJeboPej2Au
P5l5SSqno122jAxy9VHN/Bm2q008ws+s0moTWDFunTqfyq07x+7w12V1cFe9PRA+Oo9inLpehJ6z
BxbG4XlgKsCtBhe1zkJGbEe5Bwo2Nd1N7REoHNuxnzbL4MjtAJOnJBY2f/l87x1eyq/nEUjFaM7A
1BOiLcceSL3nFKWIxZCqqoCOkJbBBTG2PCcBqgTSY9Wpbu0HZz2cSmOo/cC4mEIK73DCtOOeVF4A
gFILqkkfUCC/YWd8UWoZP9hugikJWYKsD6cqmztIMYpO+Y8SzqPzdpo9Cm5nLrYLJOcvfKcqTha9
1gvg8ChCLzlGDdaNYPMaHOP6SOOyqesAF++cHMEIm8Od9atgM7ro7CbFVHppVUz8rB2aiCVyIl7q
98GylY2D0NE67on49DD+XT/QWq4J0dYGWhYKhWu4/+ZuhEZZC1aLdWGIHHQkHaqxgAPpXJ1UJXm/
EsDlhiB9gKAQGKd3VA5VA82Hrk2a96VDVmc03kPe2kTPDuqo6KxX6PMlrubag1ZBiYs6oBwVLM+O
1ZzVeh5/dhNEJDYgP2IpRQ60pRvH5E1mZQNNwL+7biFnBJ0Y0PzxUhCCHL4WaIOE0ZDjaTkctB49
uLijLZI32zJq+X25OKfgNkfIM8gmBZDjgAcnCVdlIezVwwGdqJa2cIibDo4Ivnd5wIBL0XS0aVws
fka7seW7xhPFTcXq+vs4ap8CJWZO2QodrgdELYhbQE73oLKE6vNrIPd2PfAlVJ7ygCsKYmf8IkBl
Rxe6nr9+/nqPkpW/hgFrCjKOkGuIsAoPp+tTD5dizTuU7Sd2N3eN8KBh29C70or5yQYq3/ZGL98a
JYbLvGghADy5beUmiF/qGsd3Uzc7GoXxpusncqIKdXhorg8XQMYmRi0M0G7EUUdniIorYoIcD6fH
Jt93YexsJuHxXVsP3woL8Afk4T1YVdT8wp0Hc//5u/lodA+uDVDWg9gudIMOX02piSkCC+eGaOm9
YtMLOSayLp0lmUH6yJZJOlf1QEbIhSnXbnS0jCe4gYc561/zX7kBWPo4s8Njkas4cjnCO6wBoFYh
5tmrHM24vuqmW6lg+pdXojwjsxk2n0/8KGNcx0XNDy0qmFbgnHgnFu53khKtRpUGlS/LTY6u2TdR
dIiKBr8A4KSi0cYx0rsJG1pB/hrOrtO2DCEClslQwMED5kN8yj5/Kvhk4oX/58h+fSzYSMIAAGQJ
cPyOi5JWWmJmRqFhosbbovPjL6UzGZW0rrAJgjFYtwnVJ2TpB1zn16FtgFJtsnA1OOL1VEP/paov
pI5CnRTIGVC79TVOPH/JKYyeRE+fGiL7MjU8cCSsIys/ynjt8Z+UhwxQI4NgCr6IYod3sdwGBftR
FW5xGeEUyTc1/Id9hLRldMtFKKBviWv8JeSM/wycSYPf3/Ny2bihMkXaGFfD4ndS85PD845v+jEm
+9GGDTowTT9MWV6TPNMtDbHK41n9CrrRBUzEi9EB53SAfFyLwS/qIYbLOnL/IcrcPi9viDNWPDHK
I3tXwmBmjwhKyQSZOh2TuFbh/SjZmKd27Cr0QIKcFGk7z4OTuBEdcJ5Pja93ben15nyeJ2BoSumJ
DMFU/BJ3jgP2NNQRvlPPsjHpEMVPWWFq+FWFfaefSc6jBuJhTbhkSjjleVvBfzcoHLAMBFq9X2Hq
IX+KvDTPceF3C1D1TRtmodHVM/cQEO5XdbIYkKp5CJNZT+MjLvESXUzcj1/doGjQF1uY0Gc+cC3Q
7nPzuoD/IMmdxJPefNNa4T3beJoeY4/za2RKg/+VcVr+KKNoRkBYmuDKOsCmZloSiPOUpURxX08E
VYrGsQzI374Bk4lMbl9vaCRb+PMVWNbJqBY8GQ6LLr4Wyi9/NoKyOSPejA/awztcQS/K6i6bCGe7
hUZtmUqlWDZ57bzAajn091CziJYEgBGwskZE9X/Otl6+Bzm2WDKMYb6fOuNViTPOvZfWah40WlYO
w/cTpvoey9k+VEPPgIBAC/QXQZTyJ4LKucus1ywvtI6Kn7zmfZvV7uRN+1nMoZ9wp/W/aqfufkk7
ul8k6GxfHDG6InNnvzpvZFWopG7xzlOCTuAq87lM1/2wSLBOlT9Dzje30ZMXw7ATQlhRjT0mA/88
rGNoNyKCRSqnpW/1hqiwGC6KAHoxmUNNTHYGOm/FdkBcbLKG1zTPhr6uBxDgSok0pJ4m8No4fCTF
7PiYho3d8twHQqHOyqG2WJt5B27dknMkKR6V3QNt6h42BlGuUFr1SrIkE6C4HhzEpu4lEBN/QOdC
6TScFhun8OOLh03jWqlA80dNAm/S6npTm8LG57OmwQoBq539MBPupDUXcFXtcfQ/5k6wTEm0dKCY
YeZqgrNzWHi7ms+4iy2wVEjNFZzWsz6HrC2Evn1kctDmEZXZBco0JkEcpty07mlgMpvDNmlXGqyT
pHZMAQo2kQwLu5fkJ9K3sUrjMveva+y8KdFuT5szQge3z3RfUbXJFzeHSG4bYznbBvpnUVGza4lv
FGfIqlyVDNjcCl+w7C87R9YmK2g7+ElXBTF+YVOQn0UZ12XShUxB2SGs6PfRCDJktLeoG4g2r34G
voA+QgRGhrOvQ4bmkuwdkBKZ9J4m2qsvztAZmVpnjujOKR2Gbz7n7YVeCr4yVFV0J6kuRerELbaS
6H32Cz36+KVnLP/ZhO3yVTbCru91Wredz8zXeV4InntRcbuBLCDwi2FZeNHWRLHzywsL3MC9XzPc
dzz0bwuvXJptB/eX/gyOw+SqLwIVb+iCV7MJlYDHmho6pJRqCO5YKKYwi3Rslkwi3IeGbG3HezXj
ekkkBCvnTTBXaOLB1VVjgSxDc1mWXqiwYnuuANyT7oXvdsst1DfEveuOLeiVwoccY93rEEm94IU8
A1UX0p4WxPtpE4fKOfP7FiKNZqLetZKVP21REyjOoGCAld+aqvgTiLJCpFM9ueclVgTLGqG94Mqb
A0TarG9Au4BaheNs457i7jUiQE5Sm+WLM5L22V386gd+Q/BinNyi8TR17a+40SNLxFKXZVbmpQt0
pV+CJz3HgcxcDspX4nMX8vojkMl3XsnockFZSDILGkh7ExPV56nsfNSNoL9E76a8m79X7TREaH3G
049ByEmdzwaL5Swwdq434aDDIY17pIGZUbMQZ5O3UGTnQSAt+nHj8oKT07tmVY58rjMxDITtwIsy
Wyq/1+jyuXRvxwl0Ok93OSzXXCkWux2NrFWRhHBJJDd2DOx4yTk1t4LnhmaLJykA3ZWAtabWU1cl
qlXN73ZZohGHt4uSRKplzXAieDqYd2VXNP6V17UM1e8Kli5ZUQbRCrxZBjTqeAh7v3hQeb6V7qpH
EigPGM7Z4+YcO4f6WcMo4E8ytFuvLun3jszO3SK9pd8voqmvyGRwE3LCXRTcfAv8sQNoLPQVnMvR
5qo8C/K6q1Kj78qc+m3SDUUD10Fz1bDWPDdCqB9eN97qAXggxDTnqmhkeSKLeh/KhivoCLjiMCTR
u2TXSgdyK6uwWO1Bw6KAKxnCyAW3loqcC1QF2g3phZvVVeVe07Y/BUk6TDlfAzfos8EEBuoBsJA6
VoryZiLcHDliqjmbryFxpnbOrIOMWutuKS2rE7n0+7gZ0qVwvvXdyAdT7li0VU1LPNarzG87dcXP
WKGD3Hp22kLTSX1juhpxmubiy+fx6RE8/K9Zou+DVIq4DKJR61t4k8GjsqaHaoBStmGluhRscn5U
xh3OZxYiq9a40MfcVJnDbY66c4vCkxPTlDN1Slvqg+mDAsug0IsaHwvco5zZAaFYlDnHg8gKFPGm
pxs2jsPZEKyGftxTqTvX7v7z6fsfrDFUFcDoZUBJrYJxh9OvgyESUTtAxl6Y4c8WqyFIvUEzlo2l
avtt74AMB7kriNnuWjqBfpEzPj/wnuToiOEEbbNFEd1upn4ptp0XljBIFtZeMdJSkZJI41IPRihX
bmvlOb9c3+BaIUp8XWZVZwWvgtQu9bypJfOhizdAp6HtIyDGm0hLmoZmkAPKmfGkkrmBMfHSkrbI
YrQAptR0c06zAmVYs2OONKhpuoDqjm455RvZR/kplMf79B6CAWjcopQbQ+f3VVXgzWIRvRM1nkZ3
uGka8uJ6vPBT31TBKTDSmr8f5UwR0ld0vFcw0Dv5NAcj95UCka7sPTja4jLANYweKSRR5Jc8GCXw
2ga9t4To8dQcP9j22IVrrwlLAnyJo0aoAml/8JkDaK6CZAl2YLm17mS/ByJYLhq34ifS5Xe1G+St
Mar5UfTadAGo83AJ+oOxRiIQTa3A8b8sq0QAyPXbGuJSmxqRWeLouL9vwOfdjF0x7Qeinb9X+Hw9
BiCLHSBPYZg8tHAOH2JkIRVhp0GMUbw5K7ATr3zt1+Aveu1XKyK9Vg8frUGEEzTGSTjkOr+xvnCv
gtlj56aR9b7SATyEhjA+UdJ4NQQ4XA6A9OBchNun76EtfHRGCYkwrdQAM4ak9sD37SWEr8ZZK5mG
oa6fyrCyNCVVtdxUZPKaZIrWBBH5PMTY/bbvunSkiJyT2gYxrrGI299aAS2U9J0TtFnIXBhIGHeG
Zyfqt8KeKAJ8UJpAbW59dLR+3FVx4/DtdhPsgsREp5R1rkn82K92am5wyFjl9X+6oH0EZWhlwr1a
71Fqdp8UbBe+lv4E3sHgtv504mrFqO+2GAqUOGVDuBGS9fsfPlLPsSTburYpY4jOzwdXr5HQKP0H
AIrQj2EKvKVMEAc8SDeG8pcCFTtOvbGsvjeub0Hni73hC2ulC5PZwkUXBQEdhOlRqS3jG+N7/Dkk
FLL0TPQrWY3HekbxhwzzOuSMsofj8D/HnlbDJudj0KbEEsRFha/EY6dZ7p0vLQO0ogwj6OW5+F7J
4DlOnwzDnN9buAdBJUnOxdccYc+DcfPJh9WJ9V/Qu3F/iaUI4MfDOihh1W3egl4wQrg440sA4k2Q
xwxI8REr7mwZI6+8oEVDv4lysjzlua9/cbSV732vbuCX1kJ7Fx2rst2JuCDI8/s+6jYBWm7OhS+r
YMnCwoZLQmldJGKa65coLhXq7zikEbkirwwhiR40AFTmLr100QGHe6JeHgC3qcRGS93IJDLMdbK2
CFuVNKMDjlMs2irPwrnshxQ5sNyGbdPAZ9eV+UYUtvthmfYgnQRNMT9tYKXupq1h4nfh2AIxZSjF
xiHhAEv5yNQvFPl6cCbsEGx7FA8Qki6+AnwdY6u0rGqVp4LO/Q1bohKUuG4Ul0hl4HrSuUqZDC5d
RZXgvIRS1TSFXgrHhdpJRsbl37M1X9ciLBf8mEYoa8fQazvaLeCrkZBOYBhTwr0dC6dxUwRVnIKb
Pp87FRtPbM/3Jz6ASGQV6sRWgID9UTXZHbRcAt2Ai1iw5RrrryvRSJ7ymx7hV5k26C+ccsV7f5Gi
n8Vwx0HMAv97LPsTWYn/rsBAGamvQc+K0VxHRAErm8/jm/fhDc70aN3p3opcOLZa8aw0RgcIoaPZ
lLeIuqqtLZCxFp52ftoGJRqg3KY9LgUgpxvnlJrG+9onagC42FCTxamBxPbwkHHdnC/uADzBMPXx
1lqf3XpWQenSdeXPz2f6wUeEqOvqjo6UAZDwozvCjU0hECNjptEy33NbkBykzkhuYoakLeS1+f73
B4zRJMTk0HkB3uRwboiFXEdLDwrDdVhtYxT7z3KUP752EZ0vOzpWJ8Yj64l8dAsCI0PQYkHLAxHQ
GkC/Cb5kO1NDXawZ3SArTOuu9dECa5o266BovfOMx5ZdPdr5q6Ih/I1Fx4LvwHDNNVQHIckGdd2K
qy0T1F5zVKSdLKqKQENyf7J3Ve+EVeaqGeHGLJkCTrgw3qka/QfLEcreWPqI1aL3aleN5cabfVTG
CpSwz7Wd6pumKVHI6EJXJ1FYFOfT6PgbGM/7e0Gm5ZTu1fskA2FlACxHuEZciLwO32GBWqBtgxyr
xOQ81XHj7yZ3Vi99XlPUPwpI8LlAF3y+Uj7Y7IhlV38gIENCchw1Kwb+uNEMdDOCRbmgG3Pu82o5
0Xb6aBRgh9B4xF5fA7mjqUngY4jAKFRGyxeNdDUF4kH9LZjc69kMTi8NowBXY4gI+XAUjSzcugas
o0nHcuvNjcryyke9pgXDSbX6FGL/gxMEmF5saqwXAuvIo0XfhMqFCUaM0glpwwvIUZc/5Ng3Wy+Q
qMt8/p2OUPqvk4sgRR6hqQgcIIDEh5PDmRGh4gUSAmpLv1Hn1xfKdOhQIADYlwp0Vt9zolsU59HN
6Lt5U5WcXA8tzMprl+YFSrVCu6ce6oNtvwptApGIEBiCc0cNvWHRrCvrCaoshZPfxEGrzuK5kt97
T80WMe5IN7HKYfisqrL6hQUO4RtiT7Jf1mGOTh8kCGivIfMD9OWV6/3m9Gn7wuclDC5TZjvYAiq0
P7+ZuiFQvylA7nG0cX5FdQnhOFdO03OsB0iuiJJ7TyjSgIYt6zguNp9/sA92M/AHaDWj4Ufwio5e
jRlM3IBeDrSGkz+0QTHvfUP9c3eYlg0rEa6NgCeciJzfp6YrLAR9PBRXkbEFa1z95j3EwonFVEDZ
JWiXal/khci8oIZ+8rRAdAX33GapBveSD4N5+tuzZXAZx2WOGhGe4GjrFRPum4oxUAph7XHL0Q29
ccgMHWDkNmczhL8fES/Kh88HfWXEHH731XsZaHegLnCHHx8rsmyKtYCJY4VKcI+c0JL+GjFbqTKD
2CFPTN1byJZ1DN20HJUHu6lcs3iXHWn7H9FEKgSvKuAwj3Q50VvUf2OIQ8ZWTAlaD2OFWrPyroEQ
A5C1joNn3oc4mn0PZpBJEU7hdukCyHTOqKfQHWREYGIgCzNfNUtuTsQQ7w8bABIQsMBFyMdWP86J
HCFiBRMxmzp2CHc6qMUGQaNJWF7K/efv9d1Qr3XNCHEni4BPXXGtb5dRnVdNxWW8pA2BLXznTLtc
j2GqOA//7oJFhIKjDWiE1UYWwoeHI5VxMzfeiNwT7ZYyG70u37dIwFLX8VQ2GS/POmjs3fmkPYnh
fnclYbHG3grcAkUvwDMcDo2LwQ/zvFhSRoV733rQtPFnNCsgWSTPlnmht6IFWM9ZVjU3yGdcm8rI
Lx4HZdn2RbSvq85cG7keH5+//Q8ebMV5Q7HuFSZMj+5KlzW+xNThVzPRHOIHll6ERe2fkN0jR2Rs
vHVkL2AoruhhmGK5wdHtFdbwwuxgu5FOEvC8bekxBwy6SAmyidA7/9lHQv50p3AFUIUgymR5W43o
Y/uyGFH1otOcjOghi5Rx3MkJcNH6N5vq+FFWcvI2vB3b+IqgLAwd99p17x2nG24ayK1327B0K+gl
VXO3ZDmpJOhmyH1k6nWQQNkHY0egDyWLXsN3DV06oCQXn28gZN7prTfY+IpVXd6iVoIWROJCxBqI
0MpxpwTIkzDIorK2v4znAZxJGg3gURA1Vifo9S7PFkRJmkouuHuhuQ3kedHV6JOM2poB9VMXUg9j
TQcKJ3dRzXvFnBytVBzzTqbgDAlePNrV0V0TzzrPlgJr4QWWkeE31k3Dn+AbLO0Zb5qKJTi6FNCA
Ws88wdGj/C0qomhkagCHWwgPD/1jLnLyGx0+wyB1UTSImO2Efkk4NN1t3/RQ6cI3ghZZFDnFcxgV
81oI6ko0cmgXPJVdQEB37Dv7q5Z58AIgALlYJgJMp6NrxTZUMlQJm1m0V2jMedX5UtUttLcBkwLY
xi/6ezRkQ47ImqFsTmahOZ6jojZx6Sx8gDkNkr6opAjHp9GPMHqg9H0bFtrdKQl4cAYBAYBNR0ge
fm9V636TfRBXCZtWEMiCdRAn6LbN0Duxossza0Z1UwTT+BSTdnKhsKHn3/2SlySBmHzzDRobNNzA
jDt2oDVZ+11SI1OF5hQjbg682gjZkxE4XH4WLV5d7ywp2jMXWCGok/RtLLZ1pyDzF1QwV0HLdWIA
m3QcQJGunieJkLonL0HZa7il6hYVXNzFnZNMwJmAle96OmnbsOYJG4m8An6uYQlFXAMuVVOPRcqb
di3fNdJR+65XqtgAazZCgKSyNshy3rpB4uVF5O+4GKdHhS68f8lJzraupSbY2Fl31aV06BDBFDbQ
PzUOuFtJeSxTwTt7BWxQ+6PiHflqgZqQGyMgC59ZZ63cjESzO9YQ/rViE6PpiJrIo4s276NZhpGg
LsTozwZhGk3mzluAbgcEFNXZcpzBVo+7MMxitIJ5MpncybSHMsy6Z8g3aPupjdZL94S8xu6h7wLK
mGnmoc44t+wJUbRTwqen67dtsKD+04cBXsxgeoC59QjPjS1Hlx6feHakSFsE5kCOxwAtJxC7Q5Wf
Nx37M5S0+ykWlJ+SnvsBEEbEUxfe3DM4Uw4FjgHKoQ7rGsrrTNq4s8lQthxt/4AqBxKuzG2zHmRE
d2sKYKovBOLOa2Q1eZ9oRwJDh3ygICeup/dYPpyRIE6CYxGjGvkujzZoXgzoMEO2hwdRC6ZRG31r
aYxiWYUSLwSH22pJIjpNd9hk+V2HFve+hSjcl7oiqoO/D7Zhyh0fYuNzH/Eu+/yq+OCiRqLqRmgP
of6M++zwDkOsJVrQFMaUNJX/2AMfkMqghX7O/2HvTJYjN7Zs+y9vDhn6ZvgQgQgy2PfJnMCYZBIO
wNF3Dv/6WiG9eiUyVUnTrAY1vHYlgYHG/fg+e6/TiC9KrV83peMJhIhw5GMXAz/78Urk+yqZM1QC
vk43b0u+8n1rtHr3+9/zKed93JMCdj48qRRzyCWf96QxTRucRRk2hmmhsd/z4XyXlmZueWqEB76q
4dqW4XzWuu26l6LpnnHD8PU0MtxIk76I1nZ3olYsXTYGsT1eh+e2MYyHhhey/2Kj/rU5wl9LsYu9
GIbBsQvw8aZgb2mkkRLLEvThtzZDnUoqzrD4idrjX00q6vbNtIYb5NvsQuSqOZsXd/q3h17+CKRy
2oOUMQwe+vRkvLZx2DDpP9D1MvbLmjK5pVPP8Jbdy3lqrS+ONcfq40PJfbwcZ1463hYP6vNvVjP9
rTCgyzaL2bnMzKr6oVxdHolUhJCiPP3qlfjliMkFOWH7ESe8gHjOp15APktczApdjmFw4Qnu2fa+
sVz04NRnJIyKxpM0SoOTJdXh7YA+nLQ44b+SZv7pV3O6pVQCYM1N/lQsAgtbF62O2ae0n5+dXgcv
XlH8xKLtfbN1aj39/jv49bvmN1OSoSswW5PD0scXK7RkGZRUgUzS8oZTWQcGxkYG+garuPviSv9w
KQs4Z0h/j7ObHRz//78dGdNoNQSIdw5ufZgTD8ZUpOKpd/3nZYmC6SwAhPSM5CCzvVuQYk58M8/P
dZqytbPaubdkZqen3Cjsu9HIcGuRC9HTfvZa68E3rLSLVc4c5t5Pb0w6X1XcmUrKpCuPoFxDt+YP
XTtM3fHxfu4lCuJD3UbiJTXtDNccR+SzZa6jC53PodjZ7jHUuY5FdR2mxTrHPtO5oUBZnd4rL5L5
tpBOhnG6L+qXNbAEZC7DaX94A7UtzY/F5azm4lwajYJQSG5UJmgr0xDePnCy+R1JfVlje9A9Ro4l
6rOLGWdVdzNXgtYcDAhpbdEEq/b690/hH16vIxvd5yzLKGdGtH18CHSzR99zOo5BSj5XlW+fK/jb
W2NmhFqJ5+arCeT/cD0WC5RaTndHtPen03oID1vjFqN0iayRpJjLCJMwD9qKuVmN3Crhml/sH/9w
2iCmg1EFsgWGFTAIH38iuSrPsPiG6OFqfalYwBkA4zSXeJeGl2YU5U40g7Vl4vO6QwfrE4uDNKEi
/1sbmesJTsIwmQvT2RZGVfRfLGr/8BGQY/Z8iyMv9+XzRHajW8KodjkKdZbKnxxB+60YZ6gtre/r
Lw7Xv+hCnLqOw4jhUSAKMbbo440Yp2qhIAi4VsTYorzruvN20uYZvt+O/9mIfdqI9Ysf+AkM9efG
6nC8ZsL0sQ0RfE5QT00hcsPjF84iIrLUrb6fnjHyS7i7FkyOT2meZvkuWKT9JDqDdGOUtmZsjVhT
tyLP5/Wcb5H9bS1QseI+q8rXFgC+xFtSdE+Y5sY7D92N0QqD26mdrrrwiv+mGySIcVMye0XZ7du2
aN4xa2M7mYx5DL8q145ywafNKWCEQkgsy/UdHuXHezvzyaoUWY/x1VP/mCND7VCkK2ZRWXWUANSD
8eg6xiab8RIK6SALl6AWyb/4A7jHqD/5/Xf9D1UTf08Ii5iDtml+joj1VptCh8zwzdVtmVO/0nCK
6YVlXxzm/5yI8fGHHxNXFIK0sYgjf+5K9sRDo3ZYlo2ZrfnJZJnNmKxYl29W5gZZMSP/2EAXvxAv
Gtln3Fpsph0G/yp7KRRydSxTR5zmfQqZ0W386takqAgOnUvhzUl8sLrNFKzqBrlIPeXSMBlEni+K
KS6DMHKsDyLNNild07MyK7W7MWq/eePMa/0sbRVwDDe9+paEbXEerJG4LiXmbuCU45DuQtPENV8s
afdk6RYHRRngLNzQ0PffZdpJvVtFl/Fp2IX3VafzT9H8w33DZ0lvlX0dFR86h/PxhcnGICzSHOYo
/nKr2foGuVVDp85Cc1rPeEED6wlFzr4NDS8atwpHcnVIGSv4Xkg7uy5nt85uUl0O7i6lbTidG6mq
XuqVsPK2LQPUiYi/fkqCoYuauyAouiBhL837vywy/yq4f5G/9s3QvI+/je0f4/13Y//z53jx0n7+
J/8HZvctl+Lnvw/vn/8cmzpnM/oLBHBM+//5b/yV3bfDPzhN0Bg4xrDI3xyVzL+y+7b5B9qmxxQN
DhzsgUdj039m98n109Q48sPx+nkYnv8ru+/9QWqJrvUx5mjR7Yz+TXaf7/LTesWQXZy7VLbM8qB+
/9P/+Lfiq1TBWvMGBlvH8+r3Khqj57pyc5zVGbNnHESfEnsH8J5Mhc+pluWUhOukLsxu6NydFRGn
83tNSsKwjD7AwOJnRbI6rd4Xul2PPcTAVRtSRIHJfmpbMCpcKettGnXNMw5iDz0cZd0/RGoKLA5d
s90lpBHAr5Zeuk7xtJo00kgG2GcOowoAXiyivOeujcS5Oc6/KrfpjX3luWCcsJsPZow92YSgsiyr
5PyrciZjenlXJE2XYxujslhoR6DFb9JKFt8cGWLQc/05mqkcO1LDjiNAETmz4bzgeGGwT618Fijd
uD2jBJfSOKQWQWNvWPT1HKX1+6CFcSjzpiLb3KnbQOr+JvVY/Mhh2wNGcceWL1XJCfBptaa6jJ3J
jC5Gu1ovPXtFkFgKd30kmOMhMU6tOI2iMicO2YfWM51D8iJ+687RrqtT/a0XGQbwkvlyL6oc6CiO
pWEjZZI+Hbe+48s0FrPRW0lYjMFbvxh5ttGUyUhLbe5B1PN1htYl3QwsRT+9Cy/LHzOXy4BdBiOJ
SSYwgg1RVfRoaS7GhSWiQB+Ktc8e1tbtgTxUi36ac0n8op6ER7WOF7/aYvAnCy3HIXsczUIBIqga
DqD9HJpoeIXfMxPcpz15yAdEkw3Cn4sAJ0UJIKi0gMymug5Ol7UeJ/bHwnpDg3IOTmtUYbxYfVZu
ZtIjlwMePCKuNj+Hx+t4TewuKY2QVs/TYWX+ZLvp04l+Y5nmC3ZVu5rT7TjQPt/W/dj2J3MzWd+g
gIJeUEGPed4gL4Gdeg0Sq51oFa5u10SMWhym82mmC7OF9sHfMAddtiC+BusPx/Dqb27PXKcYppb6
4bamnGPLHY0+mVxyVdtxclW6GaeUVwkpUjv4t+r6vDeNFFxBPnQ3LrHUp8KC1blpGIP2tqS1MW5w
DvoPqLe+SDjHkwDpuqxgasbCwQZLWfRtnMucKeSZxDC/BsdH3yhZtbETTX0HNXEynty1o1/PwSF7
N8NyWff1MlX+dnGGvLxSZmnm4Bbsutses2p70S1VtLFSdgUsRb14TLEYDZvChau0z3qUWUpRRz+2
fYEBMF/tLt+M64Dj2Oj7hSqmsgNByh6BdVOhD4zxhNHkHDM/8ZcyW3oDu1Q0fldT5zxBH0W0diyC
/Ju27dPhwgnLGVubSbNyLwpTVIemCmr3NMvA/55SzVfFbpC49ukFKW/cS1zFxdW6GJN5gjVNW5th
0DxzyxA2GPEeUsKml5GG4o0Jc9n2HVLPnrZkGmCRilS96TheqYOyRHofMJIaZIBu2C1zkCE3IX17
65CTf/ZOVK/c5U61Zml9h+njVklgkJfYEFdV7Za04PCt50VwGby7zCquemeu0LALQHkwA9ajJcsv
SrTfduABXeWl8NKbbLEhYyAmDfPWHvtoOZ/W3LH21Vy74rLkXPQ+Ht1dMQES5MhaSXJcTl46w372
tfnoIFuFRCDb4rUcVDDuFoB69jZwGGnzwzVm9zt2reyNWJ7z1ovKlLRBJnc5z6dZR5sZ2vMjWQB3
23BqRnX1LcPbU6CUT1bj+CNOoJnGAR2o7Cmo7KE7p5LLg6RuvfGprlK5bie3d5nOO0+ayntokGM9
rwjLjdvYZOscxkNlN/RdE1IWLSN0h07/8NKKVs28sJ1sFKnraduGnrbxnubOvebcPZCzwYy1lWZg
dHBN577cH+MFh7GxaifmssNT58rhh8O4whRHYEdPfcRi18YptSNdgdEg4kR4Jwy3RMknKwmE32BN
1qbY9sQHi1P8SAGVfweaLi9Sh4JvZhU/RfUFHe4tFusV/vom4HVCbo1Dl0IpjGaHRaZtqyXOhCL8
5Al/GU/62g2/5WwA1t5gjvaP3mxTzott4Zvb3jbm4SAYOKpPRF720enctOPr0OMVjtXY6Xs0ifR+
CMJwAAsePhtBc6SOu4VGT8z8g6bV+QO7a3Y24Tdw4mKYUjhSNiNFGtXc95i/L5ZhqN6nbo3CvSnq
9WQ0xMj6ySVe28Jr35Wh6A9LYhRsJoucwVT6mp1skUWl4k5m6jvLdwAOnVf0G0KdtdwbhRXe6tAf
n8LOIg8206y+5pjTL0mp0+WJlHRTAAeZTBbivkSwqHguWJ1XearXtDOOLey12fUdR9a4DgrU+bRc
bZta3yQHY43z3oV2d9fQ3AYRP9MySoQnTTiBtUH0mUQy4x/bSgSJG6XipRwmHeISLUwZ6zJqIAan
9FOPoUDHjVmO9Du/Z+7PUGajaL8Wc+iep7VZdPhtxDJuw7pXV6IXa5b4Va14/XVgf6d6m4kluM2c
xvlQl9bGM4TIN2JJV/+v8+D/VsX/5wht+O+L4v8rf3LI+FgVH/+N/w+0IrSAvI6N1cY2cXQj/lUU
e38gA2IZRKHA3WqRWP+votj7g4g4kSMOfv+v8v1PoJUb/IFsyFQ62ExwMLAb/pui+HNJTJOB5ZmC
mFYA/HuHP+HveqRGImydUVMerrTSsnjwa7xUo5uaxTZ3lddfUH0qGET18IUwcxRePpwFkdlMpCla
xJS8qBIfrxwsQ1kYGa8iX3eVxoEwzR+dP6ZBgut2nbbR4kfj6RSO5c+hmjBF/+0RXf91ob/jbH7t
JpgEyrC8I48d+/Gf8SmjO7QD60GzgVzRmHRPpesgZAzNvhlU9DCulvzp2itTHIySfTcfW6vZj4P5
Fa/jF3HQdHwaCmDLjg4ijsYf7wOQggVuDuNmyyp15/swXcOthyfEuBgdm/swN95XQOhf9DdeSGQb
cgj8ft7IT5rYbDay61YDXGmhvTNmNRHwd6blMAlF7/H39/nXF4xrIQ2hvdHBwCv48ecNalHjZDJA
dNSSdGM7MIXuFAGcNjP0FkV7Pjfby0AP5o/fX/iffiQmNdpoYCciSuNPF64pXe3WKhFHkMMvfVWk
4E2VIfvYIO//738m3zHfDxNcudznYTItFUi4liTwSwUrai5UmWQzvXGZFW9Vb0X4V7jVv/+Fx1v3
8QuCKgOGnQMy95WT9cdfqDTtOul01QZfpPnDsxoeXsF68cVlfv1Q0dLwMpCJO/pWfnlb1hybRNnL
TSmld0Yq/K1wp3HaaTC3zmyVO2PVfUwBXNdfLBG/PkLO8KydmOv4s38x/5PnR05qlQSLxfIAgxIQ
ZVpP+k3XovqyvXj80D7eTh4cl8GywtpLxOjj7QwMq6w726YW4DTwGMyVD+XCMqe9ZeXTkCjA9+V2
lIL4ezE5YCSWcURTXQNlJF1DXBCsRY3M9/uH/Os9QDFhlbRxibCBfO5VlKGZNWO6klgXnbOekUJd
N0wcLJeLPAfS8O8vRjQJewc7ArbeTx+rXk1XqEyyJraLdzYyR3rv4fWExuEu7fPvr/Xr23vc3Kg/
KLh5qz67h31Wu4IXidxOPkV7SM28vRUuj/YLlfrX1xfhCVJfBKYXGM5nkRq0gQL2mGFHWer5olgN
udfL4m2l7khZ+V6UvRKUrBjSZ8xfEY9/XdsDaPS0OGBjscp/JlWN9ZCNquU3CizhP7BCadpd2kek
8O3CLi+m1mbr+df3lb4tOS7WI8Skz9p0Z4VQE1K/2ghbq2tDS/nIyhtuf3+VX5Z1rPP0Nti1WBuQ
co///9+ktCkodMFhxotrvC3XIcfnC86iLsLQlG6UG7Z32MHCr6ahHfXhD58oC9DRkk0n/E/z/PF+
/+2qaF/oVDP+51BGIjpLaT6eyIo4bDkIHZ4YUq/ZHtS1XJIabYBWm/Szt7yu6hNyzDo6LUwavSfl
hBLxxWv2q3eFB32M8RBXIgnySz3jENgfgdCsG7hXDadMs5j3he9lIgaQF8YBZ4SzUdXiGqpmtFkL
XZ8OBVNC81yXP/Mg6uYNDteOkAqBuq++618+ApxIKPuYHI9rHKGLjzcO9oMOC6eCwGQV4VM/ztV3
HaHKJhjP8htd1IZ5QZ+BF5M6kTLQ0vBkErAWQVxTID55wVKf2FMAoyfKZvsQBOmyJG4/IfsNslfr
ttUtS3JJU18lfTGB9wGvA7ifl8dX27Wty7em52XazHY502RQ4bgw3bgCnNEaLgUgFpNhiE2szRc4
VMOfc2XV6mRIQR7tVIPjYtfaIf+cvWKjTWyzlIdsjUjkZsdvq8fhiPYgFH9ENI23qrfya9NJ651d
oUXE5qLka2DJlejfUiGVqkpkRzoU/8XcmOFRldqYYqGc8MyGN1zHcztTfY26CstnSKfqMjcdHN2/
/4w+PxdWdep4GoRHQxHO3097jpKlEtXMmd64lPOuqomeJ8gVWAJ/fx208k/rLdo3/33wuGSZnaNL
/tPazgG1H6NehLHt5r54MWzQJ7GlVhA5tpnPSL79gB+xtvJEg3Act+hg12nOoE2IFDPjdcbeOfdV
5sFXyNoaNgudJT3onSzFuaNsg0Agocd4Qd/dsKelt7qsNOPA+fBEIiqSX7qu5B7cGMN50lT3+Bjz
79oGEhJj4G43w5L7SdMuMqGVZb4sw3oC8qT4ZvYlZqIwLZe73J3rLKbUwg3B3Rw2orWPSralC8B2
3c1xScx3HfbMkzQN2utO2+EMEIXcfhvCdWGoPdnQeAwFa3+GXnlgPcC1WLvMhEuDAEaZZI6ImaRL
GNwsbe9dlAy6sEvD9HeToBGHmG900B/KFge6WNUO+ljfwBa09JOT5ad02h39wkO3Ni7Tyu1tJ5Qc
UE4Ie8cDO0+/g2w735uYUeJUTzAO6FzhcV6LG2tuHRGP/BVrYnW+4Z9EOjQOZgUftPDkcAOBp70l
clHe2baofgIxGSrStEeByJLeYG0YLYB7fMquJgg5DNOTIVAYcxii9761+oZPzfC+pXOt1g38jzCL
cweA6+gMDuZCxsRem3na3VjeLE9xF+TndZd6B2N0dn4fhbveUbAsIS9e1ithsdY1in0eToOzMZj/
3jNppXPHE9Pyfop0/W4UaBHxOC3Rt5436lYYdDubaepgoOYQNeViOc+j2VknSxSiocj00asX+7o3
aZzM2n6zjqDPIg9DsF8aN8OmWed1F6F30vZwA/tiBd52VlWed9tGDE+Ij4M1iAQXDJ/lYv27WoMm
3DRYbO39HE5WeSnT9hWx7I7pAAwC7m3k4hnALYRIzWijOHSsx3Yp62yfZra9a4vWvLGPSIPC9NTW
wEERZ7l+7RfixpNXZJthzjUpZ2eiD9KOiSRjvE+jSpdbzlLN3m3QRX1exHHLqjV4m3LiDhaG4ScD
6eWDFYVjldRpmaabPO+Deysr7rGwjtmBQ4s8LXuTPBXDfIc9YVtAanpc5dMAX4I7WXqSFSPL2EZQ
cBFqm+m60oa5x3hjgtNy9UU2+YoRk4bPx50/z46o0Rv7O3wEYzxK6GeTs8PN/dgX3mPBKZVmuY2C
b9Snq0pVsrCP04wAO2ND7qVdW5U7iezmQXqNvDe7YHoFkdgRutrg1OqqbQZkJi0Y+qEYUrDJvEUn
uVRMlCtVn8zkPW5mZRlXCO/XjTyKeDbUiNkTD7XnMXUvyu7abuxuprXL38TsV6d1I8+LcbjHz5Jt
ffod6J4v4FFeyqCXTHoEpPidauctctnclDH/gKfjfitWHfA+u+6p0vaxk1Ldqii7MtamPjM7F6xJ
qq88FdBgy/JnS7/1df4QZtGbQBplaMR6WM3sgkUKSNU0488f9p22ui3oPugeg/ucZWRvJLMJLWOg
QQBuCbzhgxOMxzyrOst8dVFnqTzyvh4yw3L2wHPfoW+hBdvPkdf+MEX+EHmLFxOlYXzIhI4/ZOqF
NPiESaJdX6nvbpWj70M6GDsDpgIDfwzSm21LB6WuOpTS7LzlHYMpFINUvu3SLNwINt7zpsIxYh05
gjP6bw8cbSt860q6K09Iz2ojiuyc8hMelWyQeVrf3hKeNy6r0V1iDDOgUt3wqMWa3kH5wtzaIWiN
qmpQ/2tj02UYiWqIu3HQMRtydNqAs5BzYkBHj2unuCeFtKfU0RQIHl0avpMpl2Ys2+zOdviGwrq5
KiGiRuNSUQnnP0Mh3FOqNy+kg2G7Q1xY3ltJ4QHAqjLU2yi9EeHWqg8p39m522jIjnW5s9qcPx3i
1onRzlflYBlAT2115x5Hr1hV/QBU80wHfZ8wzpZDRpZPG9vDI9fqU6qJC43dGIo7cp0mACMBKyfS
rs5w73+ry/Qw9DLd56rGOedOyegiFqGsMOnJAy+Q9blI2jkcLmUgH6BCN1AMLZp/RRXcd1qT3x+m
h2K0doaX3UjqrxiVQsXSW7Arh6+Zv84b1tjs3Oi8MWkN8TrYkKVmmxWxrgMgZth+NmB1vW1kl9lF
0bavtugPnSjDQzQ6DSNk6/fQmETMtfN3jofADGRq0rRuxNtIg/EMBbra0VyXd9hQ5INOOx4K5guq
GwOSI9wpFmiLDmsGCbU091TN+3axQYT59k8M+Zq3jpP/NKz5RV7V4WnfrrfCck+sZb6r6vZ8nNrb
elDFN4VvL88g3hiCAdl2G75aq8wSkh/OqZ57G3FpLRI/T8vY6voklYqZ6GN+qVmdb/tuvjW95hgF
UHvfxyjXqAvnSDvzWvehKTlchFGG0Ta7Lkpx6AzvXKv5xhYdC900X9LSuSyD9j7VdNcwVB8Hy87v
DWQ6FPX1HCY96wYNydmePAAVgi6qYb77Q9SuPBTbOcudmvi7vZyVzeCD6MbgbsvlnCD5vqtwTlJl
BKfpoG6cmrd/Z3Ej8enwwKvxOchmnHPK3YOqceHi1wKnfLZUsWP6MdzvGjZK9crJRsRuPyxGXNrN
tO1R4XgXtTvFWbBedsN6oEGmE2eKnlnAiX/l+ns65zkQPvqSMVPiqFOM7BxgIKAVBQHDlt6G2Nh0
w+C6iEaffWwtM0BW5GkT1zN9lF6PxlY0zPYFjbebozzpzHIvQjJ17so/M+a3pR2xkwNU3vRt9bIY
UbApdf1m5sA1UAOiXQg3haSpgLAseoIJzJOljt4sS3rv1925Dywwpg/WHCHxL9linc1ZpK7KtJxO
vMyFBOIMoBRX42lu/fxCVmuwmdr0smmqNKHdBuO+PDXlfRpkJ+mybtcZ2mZnneWmuAhEkZghQ2XT
uibYmRomyZKuAVfoJLPs3ph68MrYldPseG+Fr+9Jjtfxql0a67BgAEcRwe0qtKrexkpaijYECu/v
W5HvDbopO6+3r6Fsxp5513luuoNdufcd4zHl1LYUQN1s95pKY2dGGiNZ2TLX3n2z5XwY8uZMm8a+
N8mjGROZz8Ezdlm57uYgvEZVfjCr9K2o3Z03egnKETjXPGma4G7xqis9AOPUVfkc9JrE3YJdno7M
xA4LkjZxZxcsh92XOyeU1+incqemuUnsymH8myN9NDBG91rgYmMA5tsGQullUQDRG/0hrgXru5Mu
JxG5p5hO7l5480owtL/ruiHpDaPdhehpscdIwDg0mkdzJMQSKPMcn9mtnQWXboXc5CvjzGpGmLFm
OR781YG1M7tkd2V2ZrjkaRtPc4NGg4ST4Uffc9SehA4Y8y5Hx9sqEr/rWpzpsD4vfTUTjW5eg9Uz
NsFSkMoJjyQts38KiV4F4VJfTdoXJx5jn7F2sHUzdIDeYn7irKnxkHMquc/C6IdP63vJg1MoKreh
b9x7GGnHAYEQz8p7HoQzx1AAdXMQfDejoo9zvyVqFnRWPDn6IicFtbHZBCix52e07pdpZNRC2gdt
4tfhvb9YNtgde9fUEoOzVsUBKMB9mYV3QuASUW53g6npJshUc0l4A1Neo7+7i3HAaUEkyJ/EVjrB
rZIMWwYqwBztrL02SmCSQ6rIsPjBKUUavTtv2JHZ8mh6eBIzUnCVp0AKB0I7O9otN01X/Cj7iWiR
Ia6aVlJvjYqMbDjAB7XkTTVYLP7oSATH2sfBtCscpu1b4yw3Vhu5p224Og+GNZLKWEYP6362biZr
UId50VdjgCERJ8W887KCkQ3dWgUx425eimo6t2V7kbOBHToNNNPh1LNlv4LKgBZYXvDe6TOVz89j
Lf0NWXfWOcoRzRJ6HpCgSreAuZjSKZpXUGnqMI4gCAKRX3VjelUP+WGZiXi2pPWIs43sOlg6EsNd
yo3Vt0tshcLeNCX0WNPWfVI4sFaLnqmtUcEAWz2cBKFiOWNliU361Ssj5s6lRyII3WOrp/oBsv1P
7XXhtZkN4sIMu/XQBJ29q3Ies2osI5H+kl04c7czy/RULPaexpDxPNdc2JfGHjQsX1C4wHeTxnUR
1rtwWB+zeXxsonwAM5WdBuCvWM1AFdMgH5Rz3ozDDVxnOrptdw6IOYm8FUwhViY2L4qcshK3UxTc
N4VyN57urzvT+7bW0VU0OScYcKzTHiwJuNFQbeW0JEU2PLjaeLDyzjzrwuZmCbPbzmLCN96JuNT5
szl3e6fmu8NTdH6EWm6awT70XnTAZZ6EXXuhzJ5jCScYtuqdGBVrVAOsa+r3i1IJOsap1CMwyWyo
L0MPpxoejno9t3t8Ud0cneZVemPhtdzMAdBpc0lPo7baOdXyWMkq3GbSSpTFoZb4KSdl631s1fHb
bQkOgbhJwOhBPJJgzpq4T22TM2szOyFnVLtstoxYXfydsfT9hO1tiR44MI53EXwYQLamAe/aUIDH
GD1SQKqOwSPqS09SQN/6ec82TYhNDideOYsLoPXljcqa7n1o4BYeyQOUjJ2TO5e27BvUrHx0cbAp
NB/mVnj2G0qO9wi0QZ0YplguR8fPxr2lAvXYpkV71eYhyUfTyg0JDnyyr9MWPin5vTn1Txm2LpMR
7li45ZMKu605LFPSTtZ9M4vJOp+8Mbj321FcEzWGxZStV9pO7yEV3ZBDMH8opdxtF76w3rWbAl9V
r6+IVzrY0O3i4GerZK8XRSF3cPDGZ8UN4g0bsKClzHLPXDHfeHY17ZhsHBsDh4VCXKRGdq9c5hzU
/N1KyduUwzMI0ms7i24Qgona95D/q8i7UkIifaxNcWErxoQw3IohI54oyitRtElTBCUT2018aUXI
PAv3R4edMansdDmVNIlZ2xsMZlmK18g0eHc3Xs8u0y/ZAZZrlgBEbK4axmPM04x7gsGgQ2dO931g
P9dh+xgEOULo2omtMrE+pQPCSN2UJ4XyDA4fhD7plOmzPBop+QPxJBgWhAzZm/NJxaISy8F7lGso
Qd9l3+yKL5eXpPFiGDcbUOcM2oHUG1P+dTom7ztiYNMWJ9CsE84WoMCyrciuBsN8CqSZ0QDO1aib
fCuUnZ7RZ//RlEWzz/JV3QksePP5pKb6hQNa9qOr+/BatmW3U1Apb7PWRuLN1SZfweTQVFhuUSq3
axYexOLrazXjJjH6bCWLhr/QKiyOVIUozk1wXnd86S9Dr65zyvor4rhFE4dRUyZQagnNyRHpNaXD
c7eOvcbEg4mwZ4e9bysOe1Lr4joIpvXAuNsnnHTGASj1dQZJ1+WBnBFFbBIRRPrR8CveCKq3IRmG
EPpuw9F+AqudLGKsHrCLHSvxyruzmDK0wRYldEzf7xTDDqxvz1+uWx2JV8IN/qtHBOhxkkC45eg+
dpYZnom8kldFZlCQe6q4kGE6U1PQTo/zwoyLTqmY0V5n5gIhRLWeF4fLkJjCops/qNciGC54LLTS
lv6FfrPc9l57s3TN8tIKZCg+nV1Flg/RzRVn9EnqpCesfDrjlDwNG1md5HPanjStNz84ioj3Btbv
N9sa7aSjmt5QU1m7cJ2pE21V7MymiW4QksKNOU2htRmLtLxrOUns5Vq+hg2+ytTA8lAYTRb7QfnQ
CmNbguJNOgVZkEESbpILh1k9zToUe/67fnOX9WZlbCvb7y/GFlQrGP7ZfHA9qMq23YJMy6LiGUlk
RT7xTbWh9W+d2TlDKMmXopYZ0FrEOF2vDnWzBLd4OpcpgVvyoDLuejXvZrMdThgpFWxVhR2UxVwa
p83qF5c9kwwPeeYazHI4OpAa38k2a5hld8F/MHdmu3Ej25p+Im5wCg5A41zkPCg127J9Q1iWzHlm
MCL49Oejq4e9q9H7dN81UDDK5ZKlzCSDa/2jXYpbU6CKr90adayovldTnn0nrxnZqjPitSI40v7p
ZuVwoPLL+yRzk3fE8fSM5jkfftIRuugHCPMq2xTDiL5qhZRZjPpi1yaSiYR7I/UJL8oKLjiDUXZj
GPqYC7XpAg9ZqpxBiqJwIgV61Kg+n1ryFBHmS58L7mTIOw4IDonYllhykL5ORfwTm4YJ2EKWLGa0
jtIuueAlG9rznExZAxwNiHtxJif3P6dJzdydkxySTVAvzfADqe6gvnnxwKHvlBPCQNSeub6zlynI
z1yDY7q34Q++EiP7h36gRWQvR26fTeFGnb3laQDpaBjvyT5Hmnfse3SsZx4KQcuuE6T5i137wTuu
0uCxZ7NPT+Ef3mDoy7E4M4can8mhIarAzrvoqZqZ5i5+PIfeIZloIT21hAu8tQHFH1s8QPwHPWuv
mDZGIyQA8Qit4pK52pD+ZiSCbAKOtK8vajBVfe/1vn6sjCyGA0pq70SaTBBvB5Eh8SRPoQC4Hmpj
v9N5YmNKtaP2c3Kt0X8wM16cfSFqX8CJCTvdoei19GFANtufwN+p1NIZKbF7WEos5jyiLCCduYvL
i5cnU7QvgE93g+Xu2KuPzmI9GV8DvUb9ex2GR89Vx1h1z1qV6luLv4/avl90N4AIjg8EIhzmYQwA
gDuOk9jpTzNY8tMCrrqLxsy58ml/zxhfs1l+RpO97MtQLd9HTIU4xgi4RWrMtANIx2oFsLA3ihVn
0oQVmgJkZd3Ws4PfdiE75Y8hU3gI7cCCH0pHmuXm1ftIj3y5TYePPI5Os6V+OOkU3LcBgscy1od0
TvsHvsR/ARsvX5EUi6+EGxQnKehemHye0dkSnnrG6j27UkZGRu+Gl5aflS67MOIjBo/cj4PXAMyV
cxxXR9+e2uBJER4TEjk/cxDoITDH0cdOiSTdaG6RoK+9OxnazXvqU3+6LYt89i/UTdYEMFQrr3pw
lFuoUzHmbO6+KIdo12QTC0AbeuwhLIhSAuNU8bFtI+Pfofc37b5HZ4r7fejyZu+pHnNQk5MXsqFM
u6kPXDDRePDmWdtX6t0s8ZDIOVwL1nILCaKFliBpFlHenDm1g6vqbK9FTQkKcXJm1yUxQE/83GHY
c1giS4FuRbaRqkPbT275xGis09epIsfirtSEOh6C2eJXwwEUbfDqYOfxupEI06VJ7gYkj9NBN/GY
HTLhkzDXJlGK/HEoW++udhbjvZSeGhxSvsRYney8WtQpqkXZ9Zu/jok5KmT9YyYcJH/0R6+ob2UP
f7OzlRw7egm7dFw2cVDb1i0OOjc/8TcnIBVDVl0dkg2ALYeecIyBVcoNS3MRbc0jzy/HB67hZToM
szeRsY4iQX2VMX42b9BdvsHZipLVYt8jG7ZLHksbkT2CMbWSO1/7aXSiTdKN8Y4se6RsDJj3S9rk
Z0i33zgL3nhksk0xaV/7wTMPnNvTNfeDazNH1anO4uCILmGVeNBw0uAqP1LosuyzJWu3ozWg8O9j
Zp/GV+dsxGQ7rCy70RBYWxFI70NGhXWAHE++JY07Oit+ln2rxzxTh1Eh0WGdH4biBNbMEDkPk7nD
q5YxvaHEP4nR66/4v0F8MppB7hEy65ObR6SXyLgQ7BtNsk/a0tDUiN+F5LOxGV9X/uQgifr7pocy
5jL3ouZXb5FjLQdxR2Ns+a5TxzxZWICe5jFX+VFF5bANrSU9LyTVSLdB3CPs/IAOIwCxqRCNUxeS
bE0fjwcrle4l54joL5rN6+jK6rNKrQJbSNK/uAMORWyGvs8rMYtizyMXhw/tJYMn+VHmxJTbVTzu
poZY2SoUlbOxW4v31OREijQGHGsZbP+0jB5lL06iHykEU48h190WRfIb2V4uOQ+BdN8r4AIYsnCi
xiL1zZcSRvVrhnP8qXTCb54CwVFOHe1rPSdPSUK6JbYG81gPic3JQFpHiI/jhikgBJWfoocylioB
s+Nzsk1FAEiDGvtMOmB1xJsSvytqXI8dEQB3jmrGey+xJRpm/Bu1I9xNkK2nXZ99dezEu4adfB9K
t9qjHzyHeaLvDBG8O54Y0308hSShpW0HlTR0P8nryZOd07skjQ/NCobS6NkeoA29PcHPSb4j+dt/
lxZW860VN72zJ92NK6xUgfnZh2WhiEa2XPb7giBRGLpvmW+mb4qoiCNu/ifCTrwbtofgQXpQQMwW
zXKxoYjjnYEbu1dMIQeKOucPX/TjU0Mx86M1yEvhhABETqDCE8gB8JQYPBAhpxAYKMp28b5nPSLp
yUT93mtNcz/6qX0aQgj/TYSkcdk69FceazTU+wBFTsrBs2Q/siSIDjit7YR0HEyUkjAZztWI1oy6
0wDCmTshLiPMJwMcJPiDSAd8HuQrdIIY3qLzafljNnmRg/Roo0jMEdIxhrjLEpfwGZe9HLOEvU1V
sxwW3+5vqTUP76EpvPuinD+lTXgx+9ByZl1Jt0jgp3xHxKp9bupWn/sA1EyUsbiSpFZDCtvi6PeK
oFmyevwn7YbqezdSIbk6rsyNbBbx3KSKoYPg6v2yNLT5CEWidZucZrGc2NHyw2jLctPZ+hndh/Vq
6ER4GmC+GFrz9sCljwQiJgG2r3LvbSSqHolEQr1PKrgIN1q34TNGzWYXtUV1jgnwO3WFTE6yCEHh
8nhXRHZ74W49l022fEcxB3Kdgi/aOJ+eLD8ZSQIiWHiTjkX5Ij3lfFPCTe9Fmc88lt0MrCZwH1wd
fy2DFUN1cAEdpXDynU2I8hbJXUavaFyzto3uqcRSdEyyUj4unayYMKqESz+LPz0KCT7qsvmsioYU
k15KcpTd8L5v/X7cdBKVaThKvg+8HYS23trQ3ttIuRkzTVFdTIjOvnLoOXXEwe+tk07IdxRBSsyM
FhfXVQQ9koG8jVvzfSRVfI9YBMdS+UtMSElaq2ap7fyNaOy7VsS9z6SAJjBxMWvYPSGriH/q6WDh
IfsO41vtGtN0W7ATfVeycY+bRWfPwN3NVdvV88zQPEd1HuzakSXCklCOOBrjS6sJBtsIwzac1pbJ
rhgs8kM8z+kVLcfEB8FxSPERz94anKqal5fFVu2u5PzczwpHdKVG5FI2rmzpv4Z28V6jCTuIiMxo
SD+ij3Lny+SUJ+B0+pRi86MbnXEf8d58Wi2PotxTub8NPPNliToszl2ukAXW42LqTa6j7GItdfyW
1EkNKBmanK9wCo7JuaYwIkrYCfDoLtmGUlnrWmFN3rWzsl712E0XVypzxS3O0yyT5YnGMzKyPD0+
jH0EaBRWA1aeOrtGOHy3GWLM+6giaMUHWjaEnx7BDdk/WLa2pJej7osJECr6unvNSUnclJynGO9q
cWh5AB78xcWzadXEWICv3FInAO+1qTqiMGykSSCMrxPOOVyUqXi2k9DcLUb2X0TCfkoSQvnNCqyz
MdalNdJ2d3PRtncg1Vt7Gn7kUtSPUor4GhQ1WWQYYk/9YI1fksh3rkNvR3dt2vcfAMT2Nbf69Oo4
dOwmXk7wXVrYD6i4rGTPUQazABUGsZM2W0H+xqkzCAXjaB0X24UyDu2VezKQ4oPrWoKmtlJMjzJo
rHtSRdpryk7/2lld9JigKt1XDniXmy562c6map9tt/sZeWNzN1Y8CQ80lbWnsGuDfU6X0HbSZnqP
J5j8CuE0vcYBJ3PtXgPN1nUzQNnPqcpgf5c67fHaA+deSBcApmVahOVpyXDvnXKX2KE+Aoc4F2IO
aAlIeAXNgMiqUKCXh7IaxwtRTnG3GYyJLm1JNAZEdvvDcNLoE3d1/EINTpVui45SuSwcR6xY0mpP
RjucAXmF6R5J2qkOzbRHf8DdlotheEsIjCcZGSHUsJsJUcC2g7HrqgfLv6TAJe7Wk334xU9d+3cW
mfg0DYxjs8Es+6UTwfikfN/60uTSvQ1NOFyWaXkr+qi+abarJ68Qw6VOghaDvakzqtVq7xyEvRyA
yl2q7MjXindeg+1msrW5Ad9Xe8FOSD8aUH17rgLafjbBnDpg1Okw+ztrSnG9BpMtt63oml/GazK5
j0m6+ZL1U/nbK5MY3sTiWRBFsAnTZHPZjPFccMnnrR1vujYvXt3O4M9D+eZGmDh7wfjrjNcJi9eR
A41xrRILOi9WRoWsN3QO40Tj0AYy/QWdggazlu0j4SxZ9ForTj8S4Hk5CeVXD32XhSS+U97tfPXR
TTA3YX6+RE2TbFnGA+/kNsALdlfn00ZnlM3tfD3jVs3mzjFbx5fppz0RwFG6IVKsLisvrtc4796o
+ssUL5wPwiOsJPGWOyIAWTKp9Lm1ZLm+ucvynmnwGyHgt0vBOaaIxCnLUN/TiVAews5SHfTfuiD7
7YcfqfOERW1D4MetDeV3vF8WQKHO3W3e4jVs87XrU/slO03X1fUWZVXzQOdyk+4RmnHqMWifnARz
Xu7miF9o1e23ZIi3Ryet+3wTGGLgGVOsEJlR5G/mIPwFQpcfhr45EoSq9plsxtvq1sKcWZJmNmJD
QHYdbIjl5PofRHzIzFCfXfaFraejX3GYImRAMHmse2d6KywnPcdtQiRLNfXDSbpuzw2E2IE9l0yd
XqePvN9ohdDcXUtdUEdGSfF8WDDb4PomAtFa+JBWo9xugamwyDtZ6te5Ze3cBTXeWv6wuS2+szxG
cYcZluhea7lwrsLDhjDEDE9AXXCgPoTPWkLgR3udT8V5TBvGc/7M3o8c0pDEdW9vK4kMhV0kPc2B
5w07Yat5nyIeOYDsERTWKP9ZQSUe8BLAAYU+Qistfsw48ek9ZAralmTsnliupm9Lk6uTQ/UDg0PU
kGs3Wt03TwpI0671w2+DsNADhoOpb1MiiquyNT8H814Cr8WqnErKr63ZfuTd5nCmQ4jPsGmXcw62
+l8KK1HO/pMkGVklSpzAtvFjRay90d9sJm0rJ5/SgP8umV+iwZD8UQdBQQpIg3DHZ0TgzFoXTkp4
zkZF008I+RCyl1paTDAxC/BJJWRTbnrdIGLlNNSPMawj01ihMdAvkyddyiinzPqsJwMBU8q2Vn9p
hP+f3HtU1/HP32MqqAj/hUxiyNNs+o//u9iL42d7/7P+HP/+V/1/mHgRIYT9P3v7DsPP5te/WvvW
L/jL2hf/g+FrjXT1BeutHa/WmL+sfZb4BymGEUpkHAcI1p21Mex/BF44BF6gmmdMZwDA4+f+z8AL
3/mHJ0DVIwTka0MMYbT/8d/+paF9/Nvv/9ni9q/uA7KLfXT5uMvQe9v87n/LFe5FMlBcZLMp9rqk
2q6gqLOEJmyGeuQAlcCh//TeoMgzadv82+8ouB1wea0RtzZvzd9cAYDi3TQiAtxUzYCWORMQgItS
jr1tYbO6Axzh8vTvv+XfdPe8LkHfNUlSfBTrP+HqGfhnT0BPD2diwwnrYEH8XcwGSfeoCRzeLO4C
a0/g6z4IgwQpQ16l38BMLX9jqB7U3lC9K/bplg4CT7+hqWIm/vc/3vqK/9fxsP50+E5IscUB51OC
HP0th8uDBELN6TGGkoaLrLUZA8PqMQYPf/m1/lgzGsEwufv33/hvAfZ8Z/YZriHCnrnS8CX8Te+d
yyAsMrI6N/TQktnYkih/TCsPq1bXZtI+MzdIGJvAHR5k2gG19fhw+m3ljxbRJCnLC88ZdHvPAlT9
v0oC+ls+2Z+fjkYt8qAJdyHhz+Me+OdPzSfIpFZB2266hGb6jeU5wePgj0CcA3joZujrnKfBQAnn
TgSDCY5umLW/W+bolVG3xh+QrflTTb6IdcvGPLV2JrAYJf+LN5H7+F8+QKwDBFtRh0cNGKmTKLb+
ptCvozyIocTwfIlEnHPWlD2vpriWZWWfQnv4aIFs944fD18zdnLowoKHk1+F08MQNdWdKVLxPSCS
BByDbrknS4ce5G9V0sAa4R4/93MqvnlsA0QYkaVlduMsnJ9yiFERFGoGhCpNmR37NK4gTyNrWh6V
iSv95Me5875ADfunziUDhKejHJrycSlohdtQuet5TwVaZBfkcvIIhqlb6sg3bk5LD+XL6UozVQ7K
+Uds/rk+pmHTFJskLel6nTjcUrGZpyCcXkIIOjY+IgjfQ0tSujvkvTWeZWVNh9lQf3yc5g6HZzJZ
IUOnE9JrS2U1NCgCPDqsZDe6sBFNYs5LgHME/G1aO0kG2MNtEJLfsgfu1D9TlNmIGpqYmyFAuZDf
mVyA6IHil3sOHP5GYnZsFN727BOG0NXu0zCalBmpFPWWdTq/+QRuDTcE0ywbrk3U9sbSREdtrXKN
OU3bsiw39uDzVk4tIr4jUfUToSKL2w6bes5RzxsLI3IaiASslwTCbJcKeExKLmHj4YP7S5ekqCom
PIjV6zxO4zUaCXvY0EFfmAfwNlLOnJVvckKfZts4jaOPCj0yOTwD1E7tSI1ImOTMd9sMwPMhwcVU
o/qVfgz8iXN6SWxxZaHSDOzEfIgNfTYcaaTR27+iIaOznuT/5AZe7h8C06Gxr9PZ8/ektNBi2sbL
dpGKAnFtUnn2FySDpnClvVWrJJfQIpk9LZEXfeStQoxo8gCZ4NgEhBA7zhPRz9NwSYpSQYYVItav
0p9hRgevRQtILiMeAxDBR5HqZtj07tS8WZws84lAs+Clw/qkz8ICxEAGm6qnqPRzwjB0iorHGRBx
76mYbM89MmYsFJNzIZDoZ11b5DQENP7+XJBruL+6IBkAsMriA6kUcl0SmTmqgMvJORey6fdIUeWV
zHhoimn5cCqQvF4i0vZyd/6FnqW42UNhv4YT1oktdkc6b+dFTycoZ++embE+p4Ec38SK53kTKm/g
j5p+XWBGBlDKtaaZ1280VD9UTrpHTtRTHWYxYcdlVtOELnyuXb9D3asJDscgGaGaaBSU6ZJGlBFO
eeK+OQCEgj7lRnnbdi6G0yAEw2/Cc+Lg2OFnMCH3two//t2jATbbia+P8cNXTGnwLw5GlzC/OIMm
baKEUfIbr9uLZexeCt8yMMU0qL+VrU3TNLUoKY2Aa9wKYSyuu6G9J7X3dhoLUJqR82tRZrnQPiNe
/KUQ77k2zcOgiSjEN5PghSGNqM+n9q5tyR8HORTttRMup0rbBx69DXRfToegaMRwqKTfHYi9tj5b
duxbH9KxIZ2OzLumTbKL8k2GyLuV5e92JFqAgDfUfiaziHgplVU+6gEx31GHrdiN+bA82yUsPMY0
nzg7jPC6gNm4Ia+QMbnTFqvTvEJ0coI6Hl172HcqH+NtY/PkAuAFRrdCnmpQw986L+RiJarWu7lj
RgOzRDIc4Wk6FmVpE9QOIbufxeQ+leky7XhnvFM4Rv4WI6r42sfs0Qg7cqRdWWsteE3c2WELdNuD
7IvoVGQpKhkKffMLoJA52j3CdDCdyj97jW2O1Di4xERZdIhm1Bm88OSv3qMg926FM+DvqnWSPE3O
QgCPF1OLghrV7Z+p0CMK0VqkfEIQkNlbTDiUEMxxVF7nqcn2s9HLo9VotM22wnAS2eQPp9lI9I4c
lx9eOqIiblo/OCwskjx90taPntYlwXqCtJbdOVfxEp94IFvJeeZWqHdq1BkZW2rk3i79+zHEJ0Hk
AlSnayMlhVxAgFHIHfLz8aIr8TizVyMSeYWpc+/K2ZiDsqajW5JOFTq/6mp57uz4k6SkZ6clC790
302aPgzLCrnlj8iJ/bMYxv7B9wYUt9UYSZLBUs7UzHmpuuA2IQY+jOyaQlcKRLPn31ZDfR8SiuOj
Mts73M1fEurdD70rggPBtcVpJptpt4oqzjzpiHBN8+Izof8YRjPtj1yD4Z4ctel99nuNrh/yhqcP
SBfpu2heIq//ChySUHlgW6fMLHo82OQBwTxQgJ2jqTNwcRiOuiuWUbwCg10RuNVCQQG50WTfw9Xq
xs5vdLpTY00sk30IczWg5OINTdKflmDd3RLlYr10OT3ynM9Zes6LwGPU8mqClzCZ2NENRgxUIhbZ
+NraHKpuAW5yUGW9V/CByXPTewukE8LeDRch/bcx0fcXRAcus+4k7iDXl0M45Xo8MmqoLcmcApV3
rvR9qajJQ2Yk1XDnGTipfLbxT1CKUcw7bKcrau/488mJBnHfBz3jO71cXbhFoh1kW6NDY29sOiGe
i4T3nGNQeJjbslp872WYxXu3zjL6oO2FmKEqdecDeSfBF+7Z/q4wtlF4GKIQlcLcBLvCkOaLkEkc
oCVMs5+pavuIoEnX9whN5x/wivwPgKx+xbTgSoC38ImM/tZ4cAbHaMXBQguEuSri8nfnpNaXXna5
3JdVjqc2S9N0v/gQjGUYjts4Ld0vOvDgqFy/lhfCzpCsEqvlt+cph1Lb9LNRxwyJyMlfQTu9wndN
3g8PLX1q2YmnSfUQWbH+Lt26eyaVeSB4DSBw5o9v+PzeoKJHfIS+e0MhmH51Ddp/Cafk/BCsgdc1
MBFOpnJ+F6MXfkklEBMVwvIX76z4PlFuc+WD44rh5SXDjgYNktHySgxvQd865SbQiwdiLSuCfoZ3
7bZ6v6wAKK6z7jS65WAwDAGQcu8zBVQ+8fcniUTzR7ciqhGc7MXp27DbRDM/Z/kX+OrPBPmXGE+X
NkMU6Gl9CepxPspelTv1B8Nd0dwiZPJbuiDChLiCvWGHVHJDUp05+NT/MFw5pboD8rnmaTEDiwIY
J0vAL7YK340tCwKluN1kIs8JMsGjHy1G7Dm71H3reFdSC9tn1GVq2ZrUm8/IU9N9vwLXSkzOKyFi
zbWenP7ehB2C8q72yT1cYe81z3pPpCL7pa3PFvUJP1hNUc7EwObxCqBHf7D0sPaXh4zeV7BJaMte
eGxEYKP9R+P6CVKDGWB+hei9FawvjN/DfkzZzVVtilK3vKbF+BBSqnJHJg14PwvAJQ2tc7NSAcFK
CohEtl9IdlXHqgqe7DI/MsQBhZKvfMRl0m+icK7uBilGcjrgGbKVcXB6R96WlYUgGqzggQYzgbRN
HKqVrSj+8BYrg+EpdvR2ZTXMym+4K9OBm9U5KtPdYYVy9nE6yft4ZUbUypG4K1sy/eFNVgbFK9E5
K4TpnLWQLGalWyCUrVdGLgfhHWTM/IeXiVeKRnUkeWNYzcId5ebuV5P2MNHkW17J9lC7Ror3DGUu
c4js9yqu530Nn3csE++z94c2Pshyqfd54ifX3lqKTZbRtNJkxn0AKm9fKaRvbnVjB5onFDlrOvOY
pg0t1Yss1SEKs+lqujDAx2fMqQwt7HKWNNfaR2WQLeXvWEWwfSqmK3vW9FVmLpqRMHfVJodIP3Zp
Ua2Z5gSvWVkT74Kmvauz+sMkbYJ3NWuufrBQrkp0G+qP3vtReonBMosMgEl8vIfxs/A3tLBydoAh
w8NBEDRMHslClMAcFHzEeYmYp1yeyCVyX0M/K066n5tDpeg9ofOuj2+yQHjSyGHZjkXPdeANiBA5
d3/FTIafuBbhw2eH50ySuOeadpAbkX3l0Yx+9CX2E3anCWvm1ao6uc/m6mtEQOGmFAJiuGry7Ry7
A/F1SPgn8mymNo7mjfICViuEOwMSJRsGLla4yoZZrFOxvc97vdwlXeAc1JQii4j1JkMiTYVKMiLc
UF+jRKATNro6a2M/joDCe8/iIe3QM3mo6vCYmVVTlE91t+2JItvNQWt2RJZwvNBccmgoAt6WxC5s
HJ4tr3meexjy2vwMesub2TTeryqwa7Bf9exNnSC8bo6zNzxGjxV+2gOo7WdAzMSFT5soTx4tZyrb
jnEnDdrP6d5giLpyFrC6Kat+YV5bTqU/VURcuDxLdX7nSmEMUQVrpTNNh5AnfYW1l4YUVGk83lNu
7xPQV3JgOP5ehyo7xkHsvdXw2bferK6xNgugcRfk1Yre3xH5xRhHLy78xRZpOOrEzsHv4lTtIXDN
yeIG2gBqe3do4IuPpqrUmyLgrtroVOtzpAbqrZbmsSoqGAZFxutLYjo0cVNYS5SL9Dgz+SQnsSxk
62XLYSSBiWVMSLw6aVojw4eiX8goRfSqA03Vr5TY2cpp5iPskQPh1WVr8ntWhE2UMnzYVfOeTO1b
pXX00ZPaf+UL6wf47yw4k5Ynbn7aFeTDDoP/LZWtfwnok7+3kNb/LC1neFROB46OCas/2UL8RJa1
Vr1FQ3dDZuX/rHy7w9pkFxd0BP5tcBsP5VXtQ4OzXignt59YKMUlicrm2DWyuxCeDdOVWplzboZK
XiysFbcpH/QTtsDhvs9jfltjBZfS8l6mWltAG776Mfiz816rqd7ZFpzjEVs4FvlyLA3kcFN6mxHE
C5Y+HPmFTQDZkiKCpw2+dOFifyQWaoRYRubD4wo/KhEhegxbWOsxc6orDU8jKXiyO+KpYQSJEzxl
MBK+M+1smgXhTrTOe6RVtfcldJH1oHkSDJ0QKW8tnQT5Nqxt8TlbIwmwMun7p7Griq/ewndCLTLL
pyS0zEUPIUBoWQ6/kl7Hp9JxvG+ULdOA1YgPdM/NxTdEj6KSC18Z21+qWeR3PckLlEd7C7YPz37D
t0t2Qqflybbt7L30o/Kz6wgjzdyAMWuYji2dOZe5XuK7iaBGam/K7jWa++jJDgfc81w0p7iwqXAt
aDXSXTFvGzm5R7qyrWdXNU/odrOdL+STxAbyqxpJhvTqVt3KWX13kCNTKOTYk03uqtW9Ew8120dO
pAGfDoVheAst8aduKznVEpYGU1OPnL+0sEAXJe0UmdNtJF7qGmZ9h8WGbuO8KIILdC2WYl3XADlM
seR5RxXX+6TRx8QeBs7JDCZ57hBpl6fZiyfrsAxaH1HfB58hQvt976ji1qXtS+0luv2Fy8WngGl2
ReM8pXWI560F1niYy0okeyV65dBTajsXh+RYpnO5uNF+4GDxKUAmheNrD/qEByno7Hcn7gJzSCol
f9DXIUuUrD3ySLhnrsJwgQoHkH6aywF4KTI12JmBMY7dTdqRdoL3yxRlfvKGMIX+mkmM2lIKFkRX
0c8J5UFDaaJT3CTE26G4jN27zk2B0lormV3MscItMJw4CI+miC3LUXSB8ORDZNSqGAVM0zTlz35S
eADHMshxS3HRim8qYxW6z8q5Cn6DwJUdFJmZibHjDZ84PDdW5csEEw8j96YM0Lw++OQn4+uW81gc
CqaWj9nx6leXhYASnko+xzyqk2voq+rrVA/VV7anHtM4augfy1AG8pg3RJve23Pr5sdcoCOE/PTv
JXcZ63nh0nXWa9wCaHdzwghao8czLa6OAblIxseBCp/mErpy6leRar6z/Ka+a6qObK0YRxrjZlvp
5thE2SqQmNMnMmXDCg0AGDGXFikh26bpqt+xBHPdOYQlii9OHCKfa/OBMx0vH46d1O1ADt3Imfo9
mf0o7ibLx8Hu2LpZ4+8HfHQLwGR58voABgFBIf9/s2DyOI51DH+yEKT6OC8zt3eQBv78nOXu5D7o
EYPpJmTsbLYlUN4rdLLLBzbbBveVGtVAluhEK/SSZv68DZMBGA8vCsNEY6xlM1tOYB/adEVHCtfS
t6AYw2WbOqF8g/BQp7nMKvEctBZmqkRYSJFEEqwF1txWLwKd5Y2pPMNNAQGBpoFIm12LgYkCQS4I
e5szfZJtnZYY7EJJ5CoOO8r7CN4oQNFJ4GsIa3DKRe4qPaFxQt2Y7WKyOcKnxcv9sCFzJQ/O3pxj
qmo6Tz2mIrV4Zxrq3upgKZttQJ4KcjGGNhAnTCyvRUaExC5fc26ROBgeILOf6+C8NCqZKB+sOTN0
230Q0e3UW8nC/V0NSfY4el7zQQWi/Bq4KgYD78YHf7QxM7ltWBFFu+hkUzS1VkfpJTCmIsDpdEam
qqNzOwzgtBnl5orgXTHejT0qz4yx6tF1PSO2cm6qr6jn3TdDkfR93IYxqXl9F3s8UFvxRdjGrvCR
6JBns8zCn0uv4oMFUs5TGu1BsIk6AuHe8qnB+B3VY5j/JkIdyN7JQiRLo/IZ+cGfEVoDw4zxXcrz
9hiLIaP2BsEgseicdz9nYjOmjWclEVe8EfleYjLA8lq66jLoJafcqB1eoxTNpkPozRGcgUvGpugh
2qGSSNPTNImlvC6mJPS97dI82hGFXFdkddbcysVSe+6x1jaDlWU57qPow9q7IhQi9ZDOG7c6W26O
l9qa+5AHd5LqZBeCxptt5tTxlZRPoPqIZjk0yiUC2MpM4iLziRoGWo1Fs2dX4+JWBfP+LqCr8kcu
1rEzt2v14mPW8LZZK7krbBZ37jlZI5YaZ456hfT253+ydybJcStptt7KsxoXrgGOxoFBTSIQHZtg
T0qcwEhKQg8H4Oj3VKt4G3sfdC2rrpj5rqzmZTnJNKUUJAKAu5//nO84c8SlVIDruFs6aD868TTb
1WhqyyOBhPys/S4QNzYDVIEgYbG1qmcPXhPZen6FlqdygA9vcAwUP+9304+T7zh/hLdzOOadBb+k
HdYDU06flCwI5r5Vr9odbb1pRg+zd6S74gE9139L8da8QvhOpkOGBeJZsOmseVhz+5nwFA6bntJE
xHVJSrbupuHG5/Fb5/pyerFw7Y6hhsOXncwUd+5Frle0JBzp3NvR6tO5myym2XVD4Ng8O23lvkcD
wnNJktbc9nHHV5dYk5kc5OgScyQDYHEyqAKCRbYTVSjdNAvsc1+xe80ao7xihjnXYYDT+exQKABU
ozDNw9i1+Pe9CKQMLMXYDtMGlAR3vBV1J1MIPR4qaNfTwXQXLAYaQDBMUaLcxQ4/3Ky35VCPCnIN
r0ZcyEtBOKYUzQ29sLzzWIR7KpiqKdpzwCmrK2jn45V2oFmEjezk8oWMifqYJXZpeBfwUi9dzkfT
nU6qmO0pQb1mO+MSBE3uq+Zp7PCZEapSzDkAkPrD/c8pFq20ZXkyl9Sx8eEl1rvSY3AeMtwUez0J
v+L0LmKmthi7H/KMPAJ5jpVexsNG33TSYyN1Zkn9VO5390GKbnLy4f2pXRrE33WAgZsaVfZ0KnWC
E4kTjPz4NLtn142WKWz71l4A6pQuOnfDUrcBZDReRQ3QnX2tq+DgGj4if4fKXx0HTZLrkHhFDEIK
qERkiSq6zP2g9L71UifzbRZ0TXxuvY6H1y2npbsyp6HhCUQoEZc6B553VAN9o+v52S5OdJ1ES4hT
kAgdnpD2R6uMmEjwYuTPtd2Y8+U45SL6CjpwgeMvpqig3dpquzczNfPlWUTr7sC3RunvyMWSO/DR
KJoHh9IuwAhWvqutLqAgXPmJE6IApWHlaXSfIWpYMxiipJCzuUocL8e6z7ttKVkp3p0lobhqM41t
2d+iymf6Dv+TeFr6RcmdbgJ7Il+nyRBSeNm7Nz0OV3ZzQEx8DI55ZYl7rN/5vkUafJFFvnzEqRld
u4uyOP667iWWk+XFcVXKDlvrexkvCqcjXhk39pjmdB4gD7ZLN41I21DUllmHtELIKzZzfJKozT5k
KisfHGjuH3kpY26fIJVgwpPmljl28d2q24HKinhKeapmGmSLgfhnVmfB5diX/qVXN14L4Xcc060h
gmA7xtFMB82UHjWp2E4EWLVzckCvE5mVr9qUwZPB1jeUHbcCSdwmhGLsfqelDCcYtSPiepiz7iSH
yrxJHLL9xwTvgriAt03ZDi0SLd68rDvyMnCPHKtAeyCVqPc6qSl6yvo1oTWbQAy8vkne7MXJwBpO
KAD+iK3UdqYLF/fG1rOM4IIIBpPDKZfnJKjFDr8e3mPiGFGO+86lfC1ikTyURbI8UEeFYYu8t+ls
4haBy1+c6VigEL6JTidbaGT5DU8Q5Z8yKdhUykT3H6MdFOiGjKIYeg/ZVYfdTGxzZJSGsXRKrC/m
pAtYpAnynZJlcrOgt0IVqzWjVTdem2itGhqCaKLyYXGL5AezbF521sCJLSnpItoiKdf2ti2J4CdD
0tF17OQO8dSsuhi72tYh/Z74hote8bXio8uwUp5mOO+bzPf7r94Cfapv+vYKo2B8slTBcMyKXoBd
V6w9ECKyrbSUgqGQje3LTFrdTx2axvvhSbp4E42B/O2MonXF/HS+IXqeT1vDadN71YEJla0PKg7V
k5xppN2Lbo2mwgjpHxPMx29zsaYzsFjcIqZy4y9jU+1NtzXJ0TbcG0FM2S4Z+JRsgipIhQdKRKdC
msCmIzJpe+lRExIGpdkk76Wtob25ausPLZ1dRpa2h2QZNekEPjDE2Zh5m5HTMZRh98Gc/PIKJ4na
MLH2JbCIzKGxpauZVnPQv3X6eR43oF3UNXS94MQBuSC/75ZhRxc1IhvY+K0b+am9dcYguMyqXr1i
9mMVG+dEPY21L8/pks1fYcmJHbU6WBcR6F8qyxhRdKHGAR5qESxsSjaSfQ8ujFlyWVy6gMLOkLO9
eB+bog1Ho/5hSDEc3aruinC1CG3/HdTWzFcd4SM2AnTR3iHBy2WHHuSmLXu2OFIXWYoohe8+3hZA
Qn4DX/zVm4O1A1InvUPU8kkBnnUFs//Vg9LyvjSrOuGdi1s8Av5mu5cLqbgPogrM28xS3mSjYGf5
96aSX21ZPz/WxU+C9cuEwS3dTx9b9enkLnPHQLsypL+hV8ChkBvNm1dq6XM4kGTBfvOZ1mf8o6Ao
w6QbQ0rmOqYEx/3pl9XQ1MuC6XM3OKuaSdSfOZTJywtuo9u1+2Qa+8cpgmBWWeypMUP42ZGhPye+
IfeWbpfMnvkOo4DqoM5ITQ6vUk/1iys61zh5Boo5kd8gU+4742b20LXrZD9KgEQZw28fl4prVuwP
5szqPmSgGAH1AFUtVuagKo9uoaq7DFkDvlix2OfBqvsnn1MuTavYkO07hacdG5DZ190x6csBIFc2
zkSYxkg2odW5jOcyDkbNezA7q4PEqHPeojx0SGXknB+DtGeC2mSdcTKjGVRZN45NvZXesJxcu/Lu
yeTS1ZdzVngfp5G1Lpl8NFi2VnvbYHMJ+MyxnZDk+8K20CiJE+LCApHSJiAsTn5qDkk462o+eQWI
hM0E0463J+n1Cyv3KKRgU2a/AF1qqrB2FWbOyk/Za0wTaVomVulXr6iEe0izwe92TmTNH4UPHh2c
AHUyJEwnbe4yosPWpiGpFHY1SjQHTYoyiC/pnBBCZvfNqSi7Ouc0kyMcB7JtL4MlZ5nxlzGjbNJv
MbzEUs15WNdBy3nMgOYTk9OwN2TJbSLDXtdjkx4TCEmZlQPeEthm3M1c9O0F/BmTcqZphqAWzOb0
vy7UP6vSHuf6+3/824fqq66d77+Dg6t+aVGTvAb+/zbU27f/+5/6u/4/m7dM6X/6e3+6UemFwIqM
ixzHKRZ/xJl/uFHtPzCBugwbcbJZ0g9WDvU/zKj2H1jCeSMgqrmYRf/avmb+AdA+WO15HLSg1Dr/
EzOqWF8w/+2EpLWPkwnRembxHu89oka/voAsf9HUkbeQsuqGQJp2ccITZFgLwaJmrR7tqE3Be9bt
tEySQ+aYWbnD2DFt3FHYq5mLZ5H38YXvRcHXBWf0C6QJjBBuR9/RHjtWTtysDqJHlPQWYI2J1DnL
ef+X6/4vLK6f/IDrr0F1r7sye3kYhPjkBzQdwoe238KfzYi91vbQQSOKQRbacRfBQi6b+9VHdISk
BteMeOtvLLb2+gGfrqML2paDLCdZQXHIr9eRCaUq2xEAro6K7AqbU37NWxIFvms67HuRzbBPx0N0
Uee+cUSdmMMkNh4AYesTqV0CasRP7WA58lPqm2XImxsRYBsYV42TSrn2BKnWcnZK4wZMqtp4WhlJ
WzLKwdcMu4lzjXSTeXDv82Xvjl108eelLjmZ//2ltj4t0Ou1pvQH8wYeX9sRzidvfRVLc5A57qQ+
zet7YAvBWU8m8KxlqQOPBttlOo9+wKYoJxhDZVBNRp3taWSzXWDAFAxj8SbbVTMzJzuAlUtDV4FM
y2EF6gw69O+afi1z/Zl+/Xo8ahIsMF0+gQUkx1+/ntFGhbY6pjtd3xRny5q+o8gvUK6YzYNxHC4R
16l6CqYHGA/LUZYjUkvcue9zOZQ3g40mCdGNdj1rSmDJtgx5zylB4Usnt8YnDmSQI3VN4EmBdJ2h
+5QNuChgFrghxos5tfu97VXmLQzIPX4N58DX2BBA7Dwy29o+TGnevOdT117Totq+5OhjP5QdGPeN
VRYXMg36fRTV4lwb2gDD6Bg7OcCAQo7Sl4yHJOpQ5e9UP1YPEovSNxUtT23uL8+qb6oXlVTVsyEL
gscWFF4vLhqcATrYRX0z3yIKAOAmoEbENC+ni3LJvHM91/paoWrftEgxbLIH+8VGGr5yLeqLKQe8
l8Oiz0RmcSZwxkATaYvxwbaNjMQ0fqZmwoJKGI2BM6r/eC2lceULpztBAEjPHFtvhiLYM5lYtgGq
ZNCbX0F1JWI9P0C5pj0qxrIlWHEBC99Z6TxWpAkH7zBNMGfLyc+uYyw3oTewFEeB4tn2iEvAaVH5
xs/rF/SyYD94Q3fbSJ3vchOXSd5YgDZK9Zstq/X59UNfj80Wbm3QpP/O+WxHrqGRTMqdIQ/7AzNG
b6rBkeK4bw6irtsf/STM49wxPODwMN+MZt5ez5586cB9l2GbD5hFpsbwrBDHD8hsO0YCR/I9/pxw
CMAQ4UyR5591qb8EE/4aC/hZrPnXh2JtGVr7DywPkcqBkfrrQ1H5gw0LjBLgsjZMRmSwwIJxmXip
k76buINkmQ7frWhgwh5bNrbFWYf0i0df//6N8vmFsv4cVN74FJGSfSOi8OvPMWH+4CiPTWRAj2FD
yPebyQYMFHPnvcCN/eiglPzuO/vnT2WxkAwQsVFx1PjZivuXhIJpebEwONhvylkkA0P9sfniAHf9
6HOboa9HyJNAHoUAT3mumDOZbpnXG3xj0Vfy3s6mSwIHq5XWVwbF8pvattAtminMzRJw099fIc9b
Ewm/fFfkN9blDaGU0ioOKr9eoxYRCW4IPp40GAif9vKGH/49mWsbsVzI6BAkfmi1zWwTAnapRBq8
ywEnhoJADVhU69Sicke8kZpXt27KnDcXMwply4zIgL4Qjk7Uvle2caRiLb0Yhq6FpFy92DMxMgdj
zDatdPTgeaI8gUoxD7JwnlojHq1wWaP3w2raTehufWBuEISKdPNGw0cgGtxJosEm/2Mr1hC/pQ0y
8nFxNf0M+DslEMDZnzdLM/QvWtjkVAGc3roWVJK2h3K/iVdSwLIyA9JAAg+k4faQYRDc6SCO9kBy
cXXEvnL3BnyVB00m94hvPzrk8Lk2buq1u8CsWJmbxPnqJiMOvKVYkSeZ5X2ZMJRi2VUZOcoZ01Rl
GA40TE9ftKNob92VhADrCyZCTHMrrzMosoieURg5w3JRJv0EdqYWMoyVMcGbbezrxBV3SmNLqYVd
40ZqCLJEAPpd3ae3RmaLiziC2IHHwT5NWRFRmMmIdFIiZ0dfJheaNtuLlm7NQ2mDxy7rgV4kD6Yj
XpNRUURXS1cRCQcGoRvP2nWxB35hpTvs3J/IiN6u08M6Gdq0nJ5hKBn6OGl/3vk/ERPVSpuwVu5E
Z3db31yyUwmC+TynUHz8lVHBiBOAUtrty8j9IlaOhQ3QglpdYyNaBqrw1a/9mZ1iUwo4jysFozBc
deUsujvk7hK8l6w2h8oDlLgBhYi6QN5HhfaALLG4yr/u/PZpmYvoWq/EDZ8SkO2QV8U1Ah2JBat2
D1qSFNTGKzGS6X5ucQgZmcZnWQ8DecumYEqB/4NbXhyoDalDnUVfmBEAZhw9/6bw5maDvwNnajNb
z2yjxUnFmX1pxvnJthf/YM0JTad+Pj+WTUEZelHX99085Uxb/HlLjeJLBYx2C4hovG09bG5DYKSr
VwImScl2tlD+ISqGcVuvuNIQkH3Mz9aDeEsGHwPfCjfJVsxJvAJP+A7HB1zJr7ATUzDRk7gdhtS9
ckutLljm5Jcmx1zJwAQjCyU8ABZgB9gwVeYVrlIqRlLbYLIHybitEBcIzhrfP/WuHtXdBHOS7wql
plox1+l+yt2JH8Z6jKoZ53S8NNe9ye4U4K4y7joemLvRWvL3SsXXlu9QDYJP7IO9GIXEDNCwVft4
C22nFPdOsgJV/bZ/poXpIatj54JOTvxz2GQtSMncyAvKqYvsm+DcxvBzLPgCzoRcnTeLl/6LgeB+
VLx7nvxigeWohfrCVjXZASicr7Qdg7zhlCyzA3UejJF/8nDAksLGYU6WgarKLEFSa6XnGJ3n7XM6
YL+3EBqRzBLMnqmGuJMq2DvYXKkUAFP/bkzNh2yIJ/ut8BlTzUQGVoqPlcfzpfxJ9ynS5UYLIuZy
Zf/4QIBsYECKJ36frTK3lMGqk5VY4LNbUfQl8ZAJ2EeB3tFT0/Q2pN5RBYXYmvVEo2+B3e8ZnwpR
5GEFE7E/Ssdn5uiNDXeX6LXr4L3dpwQsbkjfxh9zrvqd7eBsqfWYY5mshuXQxzisW1cDLK27CJPI
nDCJU+k5gQnGk4dT/zzibXtIspVv5dUaVjN7B/bXJqjmpQdw7THfGqyObJE/T+9zH/uXTa2qayOF
1ERJj5/tumEqvsHhhcbcLuWLX8UUc7YeeJlo7h+S3uDFPzu7SBv+WzA443XmEXjmgbbOeVAHu1EG
fDODKw0v1H5deRfDhM8lzgHlb3HSwAuip7CNGKMVKM+s/+rr3IBRIxA2thcW77FsazrC4AlYn/26
ZsgiqLo+mhgZblKCWPgvXSsKdkNkg8SB9y6mp9RzOd2ZFfPqiTHnREeGaX0bGXxYN9hooXP8/KQM
Rfaa8CCzqWh9DGbfx5XdzKaLp8li+MsyMpJSSsH8f+sDGgEUP/F5UBHOduXY9CjHnok7r3Iom+VZ
22nd+aG5uCzAGVL3aqSabscKHNoW8iA5hmmxztKv/RBqkX3KXF6+9B2vJrPJmm4rqQAMzsA0wE7X
MZlL3U6OjQ0lbVaLGHuUS5X2BfcrzLcdG0RoTGmVHibMa1es48EzH140ZDIgkb5HJJJxeXmNIAjO
ZiRnF2zVsFHxzGucCn7dQyEsu29DTdE4DmLrXKNaH3/+qChHsIjbLj3MYoRHYZYtCnBhncmAt0er
ja0zrqaRxBiLMYc3MGewXW1aahf/Cnq/hsS+/vbpNAa7kgn7PaE4hz23UOpJLaspU8QzWyBbUeCD
AMgGo0POu58wt56TRTEjYjvpYNNX3BoWdSCInYYbWfuMA6UmsgWLSv90d5pMyMF4tcGV6+o4XGy7
+FpHAT8HDdTAYMy2/krndNfg/vfre1EHstlaRczABQwDN6yiwaBPe34RXS18G0DIZBcKQ9LirsEM
4F7IFJkKny+paDkREZ8bMZ4mI7EgLdwbxT4RQJUVMJEDmKgui8mcrRAiUvAcxIpLx5gbua8V+puD
geF5Xuak2ZqLDx7VoU79rQD28WIFA5gMZU0To0vlDLcZksgPamSyaydQIF8gfAPFJxZEQ0noi/KC
YuqmpV7ODW6rYDF2lSvdcMT1o4hOdMUeekCy02vgIzGrO8jCWAFdS1y7c3saDQbVGp/VXYDT5wJl
dDwnfTJYODgozSwmGT3aRd5OO3zzHyqBNbny92NyXwVmPugIN9LO6ru+EM71EphdqIqKv9fZ7cWI
0w6XcbCe1HQQhA47CUzCkXy38Hfw9kH5PDa6qOG5zZRCR2nxTcsoZPk4YHMJMtIOPjuVui+PliWr
H9VMq0AZdeZjnQCa2aKhMvb1Oqqi9lVT91+Xrli3KjXW11FZrCBRnrqbFCSD2MAVnw9tQ3mYD/58
I2StW+JOS3Ek3BnNrKB2eikalmnYl9aJNtEA9bm2Wq62FfVsJzwrOmI5kpc4Babvjp/p0CkE+Gfb
nC6sbLDuM6cVRJw4+R+Vs8TXRExKb1sM83MknBf2mA8yie/ahHG20dTtpZ6hVRZ9d0/0mLQMpnzE
n/Y9VrbadqSrNgl3/E09sZEipmncGSNg9wnN+TAvxl0ymsE2SDhLGp47A3OIGBwNa4+7cKebuBsg
fKpM3ehyoYeryvxXO6nEbdkF1GCMuQ0C1q+Y2JQkc1xGx+Pcxte6yCO6NnuoXkmTPVHX9lIr6Go2
OMezXfVvxhCpZwKlKRjQhDRJmqVpiM0kPQaRfgbl7H3tJwNPpxO339rUYaS2+Jr7oGupkfFG+qta
6KEAlvYLgzzWzK67w3hiMk9Rq1xv2RL0rnD49m2q39ynQMzXS4dhVhXt7t9TFauRqBkzZu2fObzQ
UTFihmAn+lSx7Uxn88ZEakeW58RmWy3TjO7e790PkTP6GninN2Z930b9Q24A4Ejw6+YMURPz6edJ
7H95DL9TwgNOpH+jhGPA/9S1TAHRP4gMwvkDZxxFmZztJSM98V9EBos/EY6Jnmjxp4S5+ZN/aODO
H0wCYSWb63SMP0N00XA7kv/4Nyf4A9XcRm9FaIV161v/Ew3c+qzdwq8TPptbwacIiYDz69nalIvV
mjF4KmOpF0z2S2Z2jFhijHitMVhEfWuiTsR5HMhN5Gh2bcqziA2Me/43E8HPOiU/im1ypdyVDeHa
n3VK8nBjoxkV4iJqEYW7hmacus/YiGn9G03hdx/1Sf3RKjbqKhbmtmKlPzTmAKVBJMl9hkH6N5Lx
P8lj/FaWAMRBpbUfoJH/eoELufqyKG0lpOwFh4WzELA1B9dUSqtchfGHeJfuWVSZd9Oj/jt96V/9
pn/9+E/ayeL0OmP6YW6TtfXAtsFpl3E/3Eu7m35zUdd/6heZZv1NHc8FLYIPDu/4r7+pOw/lyJbT
3BKo6q8Aw6oV4p8D660o+zY2uK9GffjLk3b757/+Vx3vn4QsPlOuYrzPQMgU/qdfzzWW3CGuCV0N
V/saDyHQ69qpiRlGWV8gbXXhgND7m+/050jl86/qg7Bgl05LDk6UX39VUkhzlffISiWojhff6vur
OOmXjE3J6EV7zG0I/q2shBW6fstGgX22eWpnMtGv82KWgE1jtMldaXptg7heLQ6Ztsx4gH9l3Far
4HFTt3mebkDrqeFWZgXpx7+/dP/qzqDIXfqrdAsR5BMHpMgrZuDUy22lgxyG1yxa2fcJKhXG1vzL
33+Y/7NV+9MlY0iDfsdtbmJx+PRNUYEToC74AeV3OCY32hMi2HBgT++UXwHkZZ9QRyEmQIMmn1jI
K+k2FCl2BPhx7ywRrrrYUJjVkfzpO7bgSF1ZBmY7NoadpNsT93GHL1/aFb61jtw8yNzpcU4wrqMF
DeppwDJTPuHoW0GOcV+m28zt0MZk7AzQAqK6+SE4zeHstfzqlj7nfApdCBkVlps0owfI9o0aOAJj
liN7hlaFfkYmJjR7Tiu3rWJ/eqwbfwSp3Tb0EVE+trxWauJwUmY4Gq5bv28TNmPMvqi14LxZukm9
j2ws96HOMTZv7WbkSBTVuJ3Y91JYFZtUfUFjBLGl/ca/xwcxHFrZgyDoLCyjeM6bbnUWJF2/E2I0
8nCiVfBLZzbBbU+VaLcJWqd+cgVLzTWgcnXn5o1bHmbVK4nTY5F0QdXxhMOlEDey1c1XLpMLSH8U
/Tefrcu879H/SIEuKxBKS6xlIyJlQb5miGiyKwr94WF1fKGU2/sCNWWy2M0TqKjdbvnAKbPMFG8o
+4ubV8u5zcb4u8Xp625QreRea6Kc1Ju/Yr2x0qJUxjO7pxyee1iq2n2eNV0Tm0F580NG10YPk12Z
D4thkKn1IzU8MO/w7xfEs2pTDCRdN1MGKhvyV7Ec8TQUFWdrkkqb0fSXYDP7nGaB/klcizRLYZjk
osgPDz9pdlhyI/3RZQ7MT3AG+ZWDGbHDJ5wHQ7jMphxuXNifF02WgncreTnes1xKyK4iFfi0OQI5
y/NEeno4eMbkeBcJEXgHUvAgcGYs5Tgg9Nh+9kSVopBbnyEtKflszPE2KNk+aYGyuZF54NRHx2Hs
e3LYbqu9HLRHVZefQIGM0sztMRWqJkE9yRydijOltQvnSEvHEYVermfvmMFNd7GJvYXDX0L1LadD
095akU31bTmp4sNO8pTYLn0P8L0SM+s3AdmMV0AGPcM5A0PJthskkhZeWZdHxZFZsMk62T3ZLGIz
kRgme8RjBiJgC4XBODxJP70VlP5ZV42DoDfidgFFh8mtQFkTxjkugU8cqUhjnNUSWyDSs9QtU0BR
A253Brz3e7+smQs2dsStQNjENElw45eqLt3RdbMn1UgqzDpj6B0Mo6gTh5lB63wNFXM0rgXWr/ll
Yr8z7KqaSO2+rrpp+h7pJJtOICL5z0aS1em3s5BT8S54yBwgA4U+01VR9s/ai5LhhihFntygGiIl
si1Tlw6Heh2mERy3O7wC9otrdpHP5n9W7SGCJQlsk7sz2eIFKssQijj1IQwz2u7MLRC8mIwUvVPW
IB1tZOWSrhDIO8tpmtAikOgy7mCPQqbQlonzgEs1cTZiTIGzGHVgXg9CY4pKcpMS4C6l9IG8cGD0
R4aZHJNgCPAG4aWpXOvFNezkVgKbfrfcfhm+RGWdym6TV1HUvCoPeb3bqrHPK/M6EUMjUJ6s1i0h
sUaNPCov9ah9YgJCUpWDfYPDdWNWcGNuytzoaYsMTF3Exa6NU5uDYmSUgO1g4XuPRe9i0QmmRbIK
AiOhH461ZLwWfV6Wh9GpuQl7AfcpjLK497ejNXWPDf6M5Fhm1lRvCtMfCK/xjwFXkFP+MrvmQqnY
XPtweyA6evvB7uODiqa8vHZ0nYujxrSmHhBeKaOsssp7zntvePSGKrgiPphcswwtYLhyK5Jo7058
iTlw2mPLSIjN2Pl2MpmSJMtQP2lY7A9UzUOjRIVEbVgsKo+LqazeaAGih22ksos57Hyvk1o/MZ5T
VwNApJDz3/AcrfUZgNMZjVA2hB7S7XDNXhdQzuhBK96UExVMWhj776qxXkJNmQre7SIlbhAMe0eM
eMYpeA0TgEUjdtiyeAQ8MZgbt4cTOsd61+R+vjOBzeOZ+hqDugzR6vy1RKVzj6qkddpog+BL3gfG
ZpHx3VA7IOZL27/KVzaP2XaS6kMjTIOkZLZU2QAtzFfYFd5OFGP75LPRB9HSArU3suHNHTLELKdd
42EO+CciHzGEiWTQ+5T+4T08yyMut5c198lLp578N11qf08+qjziOOppio2KrwE4l+OI6HPAMkfa
b3L9df7F+0OC1N/VzvSBsPRCJrw4tirZzTbBx0GgzeY/O1zQp7NrjDVkVqSt0Slqm2mtFb06o4OP
mOwiPR4oMATkxhMTvOiYV+LDB5Odb5HcXhs6tLcdcOmNBPt8IAdCL5/KcDhA+Xqhhcl7ifRCqp33
GwnMxb8zZtgGFGBjn5H9jwwP9M4Ikkutmw+kI/CtTXGnKveEAJYdDJG9SEvejgGYpqJkPc7Xa5UX
gGChVtEBRloh2EYmtTlWAcc5SlqTGicGXan1KArbQbCxYDlXTbMfyVodM4d64zmHPw3wwSYwhVW5
ZxdQQrV0zC9RancUPq9lPlYlYHn7laM2zUzZdCtGkHPtQO8XDppXp2qSh0oMPTZ8s2vcsI0mX+xk
XN8yIPL2Hcm/E3vWRwzh1nkEU0uApaluIAdetGlwLGuBXq7VezKKcxZEF6JdMChmRJx8QFUXKqYj
zlFwPXp9lQiKaSIZGFu3Wl8gI4W7WchG96qmyewHe0JAXcijIZSpaJvAL6OxyVkus8XTHv8CVCMT
ZgXPvaQCvSLIPKuRlZeF8yqZ4f7OhRPtHHoZJ4uNANmZG7jf382ev9NVszi6QHoGZf4YK0qx06q7
YapP0KvyD4OwwRwY5UfkMzIjJkKM1nZukjEevkyuNuBRJXf5QoUpRkzmWEKkVKmRz7tbzJX03k7g
SZdib2vZUm4sw57qSe6mZtd7k0usnpLfEeYJOBlIUk10SjGHoRn6wy6t5jvltPE+keVrrAf/AcDs
RQ6temuY/aFMJFWvkX8dgRElhfJGQYvYRIZ+MIbs1AUz/bvJl86OHqHgztuhaS8RrsBuJjHcZ1Yy
RAcLj1V0LgsDe3rd7CrmvJerWGhE7G/6zvoA8Q7TZ6R0WjaWeUhoMNraUeFzLsE/XhAV3QVa8H+m
RCc6xFlmr9c+9b6oGbHYnOcfZoEcllRQ4HrQVWn7Xpc2I69IVKGGSaDqNSok51fHhBBM4+AO83R3
Zfszb9ZZXTtsfZkHpLFPCVg8PmEfJWXVzUZ7qFp7mAg4j3DtUdkoEZgoeuZ2Z0a4JYECDrdjl/iF
jJ/NP+Yk8zsTpQUjQjcjOjYRVdbUNvCW643lLvWi+GFmVvKSjJ6INtJNG65aGa9FMjbTzs0wCvO7
7BJSTZnXp6jl3HNAb1KPaVK0lF21YdHk0lcFNnt2Il51ghAh/I1rUC35JWjkkh7M1G2CU73I7gzZ
MXL2VoStIEeOj7ZNFNjH0tTJhWCt5UwXeSQF21ZMJzMv6ASeZJJvl6VnaFjRFC3xASf2O8hvosau
WeiUjkG7/cFlLOhW7SozJL0TfGtnH+gDCp8zbvKGZt/NEjuUzWjSS69BPzlMx6rZHU413skznSYD
l9Ewo8fMLAdodIkU9wRyCrWFopCdzW7WedgC/XrDpmAtDxGCk+CmdqmOdiy80ht+yyzaIe03foh8
1I2r1YE9Lv2wCmSbIywdDtjsnjnkPtRUoDF1oPIJ1PrYFAzzqyQbcCHW/PfBGUAW14OR/KhJJuWb
HiV1CmsYut0BeZWBqtcb6cmyB/XK5GomGx2J545gothnvaFf6C1p25BkPFdJihZtCuIGudTaj72r
tLA7M1zEQP/SmFCNtpWDpH7etfry2QP8/pzGJTcqmSj5aPkTy5jf5T48LS8einCJovaVprCMa0UV
xCaNDPSCepbVbULZB1nsPkpYG+KcUk9JkvdVZg2el6Gy6iNp3rk/dcJpvkdCpq/lWA132GHHVx/c
/4k6ltnm3gaVRANh4L50LaaxbVE1y4GKDQVOETrgtK1HdLGNyALCqenSW+9DkgYvThTwPiroxOS9
mxvxEtpz6z3p2iDy13JjkuW3i/HekY36lg9k4jjKNgz0+qmZr3rF9n/rLO3AwaSn1WIXBNqpDoay
1PeWjp5XE4fDo+2VjJ2UwBqzTQcXSDWxsRY9qmcWhAN/hi7lBtX4/9g7k+06lTVbv0u2kz2CAAJo
3M5iFaorW7blDsO2bOoiqOHp88N7n0xpSUe6zt4d457GadjbgwUEUfz/nN98VGwZ6IaXLe6Ejpbb
3QqUvI0g1yVnLRe5y0c2B9jrQmM4EO2csVyOCjI4rh1oKJa3fA8Lp7qdyawHoeVE+aewkvrHkK+8
NMvGB8lXVhM/Thv4Y5FKLNidip1xqzvfT7cOigS5jZB7puhF1NQG8J8wF/pYb7+qMkS4gNQs+WFg
iFKsuGFh42B0WqiMhDr/In/LukUcwmnH7ty2xWLmLF+8pdI03TwXCEDbDTOwbFnn9xPbdxc4ZlE+
Gj02ZSbiRt8N+ZpfK5ayQrnOTBvt8rwUjzqs7SUIZzGSlyoxY+/GpCLMZZpn9p7LMkLNXGCBXCQW
7hpk9pPxkA9eA35wAUkCy4u6KiELU5shXjBQzuNQ8HjI3czxCWCuke3ikf5k0OWeteeMy3IRj2mE
ZlZixraQGSKBYS9/n88uwYsmIDPOZF0dA8AXVoE5QQkQhYZs6tOhH+aIDKSIEMC0Uybu9zkyAXSn
3bRfVJciYhmkP186dHFIvybt7pNR+QiV3NSObwHiGCbJOGNTgf0b23qrNTynTWVhsqPUsJ6BjCZb
fnpW20M0qUJ0p5RXjDsvxh20Ea1LkJtERJrtnboZ7xW6ripwfW6TrXSpb80libJNMlI1PYEl7BYH
AbLutsHlZAeYs0W4a7J4IOI+lmuZOCPyZeOOLdM5Qd6agxnMcdQKUTDWyvscIgjD6F6xQu2jPJT9
vjXD7Nvb1a1XSmmcxtkocbSGcewclQNLUVSUlignz3zOWNTDhkhQJQ7Gyih6+1KvFFkdIaUSlrAk
bO+jyjXIH9zx66UmooX25HZlWytFWmB2ajzRJfnmb1/vlVtbb0oKhegDreT690+Ugm7f5sJZi7rS
hSFJIup0zhDgozSMf4wW/1aT+eJSSPApKIGZ9qUrYVE/v5RljW4Tx4TWwFBSgStY30pwn4G1mM75
23e1egie16p9rgUNGk00tWoq88+vtbp0awQPpCNjqL5bnBodGPU6yPt+Ne54+OlJR42XUEq3ra7q
yYj2Jibvj7LN9GVLdIG5f/sXvXiv/CCMCBI4s480SB0NocR3WhwtUbxF/fwA9RXoT1XB1yAEccfO
Wdz88eVsh76TKSXKefM3DPnJa80i3ah+UsnWR9m5lThBtwMFoRPlWb88x7f+tEyPlwN7GV4LabtI
Xo9Urjb4X5kIJ1lDi8L2W4vHdf40FjA/vsmhtPJvpcqL3eJ06uH3ff5Ry/L/jg9/Xf8sP3TNz5/d
5bf6/wFIvGLI/vue5GnDM3tkGvvb6nP6+H/+Y/0Hf9tyQMHDiHepxSvPUcqjkPgvX45hir8U78kT
YOBN7Ig+/+pfTUnnL3aB9FtoFxAw4K1zwT9NScf8iynC4k//7mTyV0dU+D+hxK+K7LUraqNRZspZ
f8LTOceMWJ/buYHsJeWDMh2op3Uld6AkDMBLbvHOlHpk6nDoESiI+WDuMSRSEXLXyeLpxyC9ZSpj
rseOPIJTzVEgQOcqcRHLcs9mpzv4IfsT13KabRwr50vqaASLHcBGvPjzGajou8mps7Mk782t0Uvi
c0nwSN9psD2fIH//TgejEswYC4S7c9wg9X0URiWdoCBxm68aN9xZTD8POqzWZ08Gyyttteez0Xql
td+ouJrLJIkn9fkTMfvWFEuL4Rcoml4TurE5prhB4R9UX10Ufe/c2fM23u/rKcelBU4/wTPp5j2/
XoL6rUCf2QQyG2Uwp4sdxBloOYrU8yXGDnAelvFev/mVm0RrztXoVa4MjqMpd+WgtbmdoJmxXCMw
8qJGjJhxLkJEeWJVxq+3n6l8vub8fZMMETrt1Evh3xxNgmRrsJHB68KmvETY2CbZcI99HGN9Jcr2
SypNivwMIOOD5dYmasulUR907jmPrsAzuhktWFmbCL8zyWF17Li7GGQYh3g7gRgRpjZFWHOwfsRj
Kb7qBETZppaL9yEtKrJO376Z154dA8RyV8MwIoajtRrcupnTvNLBNAiPmMOGjLsWpl8RZdWu7GGf
vH090A4Mgf/pH/5+eq4QTAceHGpavUfd5cVRnaUJvSZz0m3PwiitkHgiArxJEgEvLDMRg1a96MtN
20/RqbJy6wtQQP+80hHKazJhrPQKq9wABWVJS2qbXlkPgTQUyuY0UsgsXcVr0X45/7QK7XzRvW2A
5bbhGcUtoW/UkaXdHuq4yUCrIKjeNbNZfuobCSIgdrwYBIcHby+gtUvqMSyudueWnTyrrSa6TUPi
d2mfqaQM6OSA5YNuBucbV1R6N/W/1cGD+KY5mfHezHwN1SFBeEL+0/p3HUGXUPOpdS07WRFlHAyk
F3qbye70J5+CV7OraqxkdMCTYa8l2N6NamofNmkaaufE7mvjR4jN+xNzWl2hdjD1l7xe2pusb7H3
a5dwA1cL+5aO1pjuSGgTJ8jQLecimYr8oaq6mgzCROjvYd5493ZDcui2iAHTjpY1YSRxw86m9whc
eAvQSgBq0PLBJqUnv9EytqhmzO1UoGLLZiMYy4mSWREuxC1ERQJNIVaNcIKBGBIy1wCfjrtKp6be
mTWpfaCexvjSLV1535AXPW+MZCDbCQEy5Dv6vgR7AhZoi2DOHe+SouyE1B5UFUK3PPKSk36oDXeL
AjhpUP2BINn4rdvfj5iuiKedYtq6Pfjdh5YeIcreWgChAUw6ODtIQc3XQnDYRkpetUzwk5/il4El
tF9cSl6guOnDBkus66u6JKdpU8iSuECXTi6ZUTT27X1rdd0IzgwPBBQxl/aJrC1IZPBiEo7CfM+f
MJVTp/HSNCUmu/b7kIM0Z6ot1qXys1/XC7Qav+HgWPqYKRngqM7Qri2UX93MuuhocPbUedPpc1OP
Nk12z9fQrDmUPoxosUEdU6H+Ru8a6O5YdvomdtpZIQbuag/GD/w8kottvVzNyBTh9hDsAziwn/JD
3CvdUdjqOUbR60OqouYoPFFoPSm1pmNLdRWtehfYSWuiFQcvscuGjmZhGKLk2/VxMl6idcl+DUut
QfmBTv+cK2e8UYtAWD4NICWJn8iiKwmgPIPuLL1xD2qhKDZOp/NrQhWse04DRr+bPVmfxoUF/ihq
iR4thpH2ia+mMd1SClPfqb+UV3hhk3zT1yXypZhlDHtlg1cJxWGZPLpDT/3PVzGNR2Jwlw/oseGk
CA87Kjl31HzIdTOoadJvn057/AP+KiUHNJWkHmDYKI3FLx4/fPgOccJCYxiABwwRrHjUM6kCd30+
+9vFXdYzcmbRbPQd0+DY5JnlajWKii2A7mUJijhxqE0OROcyfyT2hQKVQwZuX/Yt5DlFwQlAgq0B
T0Cd3BZzJ6KgpBBCSCyMTPJ9u3r+nlqUwxFrkTqM7RhVT9dTFtwkbbHqn72KJHoDMCAB0XlTbstK
jtSitLYp92j/sTd7fmwYJ8bHssvm22KsXXEYcPXFHKBJ+RMivFu/bfug5lKroG6H4cGwa/8zfWEE
Kia+csKsZoir8OQwaBHPV/g/fa+LF5ZSMZ7ryURPQKydtDdQcOjFjKNki9VGoBITjP0DsNyqQto4
S0KA4FTN7KFETtCfatRtW1IdCxSxU23QtFBAZLdkhDkI4TyiMOi+duwcqsM4tE53GvJ5b1FNxA7y
+IFEwM4l4Rp1UNXfqTIh6TLqyqlHfJ6WckMm9kCdYJzEcAq7PrzO7ATfNNEhQCAcN14rk2TPAZGl
3nKI3dBCe59H1mc5Nt7Heg5Fd3DwAn0lO0MDQOpGne1MaOBfUO1IRce2cCAqSXMpN+iD9CUISdio
5dJmP9Fj+Zd8lfXXeJirHyqFi7V1WkDuzP44B7a5LIbzCTLyfM5+jXa0R2F1J1TZSCrZkfO4OEaT
0iGq5dce8VMUwNGtr9NO4+AjOW4uA5Pt/qXZe2j6YzY7UCOV01qBO9uT94vXOZZ3I0ElJoYuZXfb
rLBB1rZdJB/TMIIK3DBuMBsU7v2aFPp1iV2xYHA1cd9ic+/FWcVZoUMbHfuYvYt0/ILZIKMM7i7O
9VI2ZC6UtVtUoIWAAIJkmwmP4U9bEOfg4C/wg494TOrQ+TFgml6TgvkYqHCrEGJfLQfaxN7EPgYj
cuSeekXVEPmcGis3VMwGQTUAHDcjMGG10UhMqiCuDVpnIc7Fi1SNwCk4TBBPCEkTn+3gEqe7aTU+
t4O0KyBO2YROWjcJYZD+HIb3M7vUNphKPHFrelv+mQUM5qsanXoHUDVHVFSHy3eVUQbdMULnD0Uv
NE+DQOVoM5tDHVFEQ/6Fq07Y0bbvcr/hb1VFREyR0dDLukJpsOlucgqtQ6HjLzL3Ox3MzGI9QDJB
bR3aLyOugXPFu5UXlaLSFbT5egvsIJtPGsN9vE1yl+SYJAY1Gvjgxh+MaEDaQkN8+WKppeZ7snNR
bJDmWL+KIQTRJOMayEhF7t6aAJeXD0JJYEQZfq4fph/F8cUyuvXXwex1weQ423f2wi2gObDSC/ZZ
zRTIcDBxF7nipzJKa0tuK/VY0Q7hr2jwUBRlPKpsj8ygummoY6FasayadnqRhReJRxy4tYzdLi+X
6muBnuCagpJPTzuzmpscqeClUU206ZSdP7hIaG48lP5YPpOQanAyiW7HBENiX9qwyAgr3mcoeMiN
IkTId2nrBpqUy26DH7H/WREU/+A4sf3RwB91LnHVRpwo24ZsccpaD2M7F06g4wKcXIga9dK2Srs9
SRcHbvJiEmTJgxOX1eTSnSQKpP88sGH6NvV+a57CO84+hiBCV+Eoy00winzGvEk24oV23PSLTTwr
fV1dtnupIaDSpiQMYBMRqDvT4Ur4sOgI9WdNjVgjqHp26ltv/W8CFuD5V9gXBRskE+U/eClNX4Ko
SvPDQk6ftdXFvHzWlUJL0U7OfJWiBgFzlE0tBD6G0KrTmfzmbrLhzUFUq9yPeqQRu5FTqxxoPjFo
aUT9Uevv0xK+zpYTRPgNp0jz2I5t9hGagECQYfZEhwjwH/ekwJNsEbaN84VB636M67E+Y52L3A2l
4ckADeAVJf6wBn2pLRLlgseqEr11CRc0N0LqLt6HaV1j/cSiQiQTRK/4TOQeyTstaLODkRoWHoZc
yi8GVezVuWMA4QLaTpNsrmV8gZ6d0DLXIcYD6QkuH1PQpwanV6TfNdVzOnbNvKZzUIjiiAwW7tyG
BoNWJc/9O9FrMg9sDHi0eIXTfuhC/iFm/ni8NxcnPekFlLRNa6fFw1w5mP/QKj7WhZg/mm43L9sh
TQQSfJFkbMWAOtOdpcH2gA1ywGklulxvrNyQ0QkI6fK2TSqBicAtyG1JRWxd67i1zSD0wpTkijFi
ficeZ7xPSrWyvAB3+UGXEg1Dgy1hxa8c37hpqPHXG6VleUrgEVOSZRjZo50JNn9LN9e3s0nXifck
BywzNZkYbj/Q52RHkKxhNum6ZaMho3f0VzwiJPx6uUmNsKFh27r1owDlzDHElGEShAlIRJJjBzCF
kVInUIraAyBxAFisJMj8zBnHX9fTNlB9P9xMc8xOPRzamuPrBGAR+Ho7XxtqHAbEVZFv3NqOiZkl
XGL04w3em58228WfbWxgQKk9qcgIjvCMMD2GtK4Se8zaLWiweDypsnHatTbZITsaoxRmXHBqD03j
0k0Tg+CZhkymP7UXYT61exN5G2VxosEx7Ru7qjATtVdDT2gAOnYqOigPZ9onMisZS01YfRvYDCFw
D7NwQMjGzIxk0xxxfTexe5nqNrPQ3E0T84DCbtMA34PKhhSACOElt9LAQJh2ayfh7Gxc0I7o4Lye
cg+mkdnejlp3ly6s9R7N9wrXz+jUZSi72EgK/utN2Dggf0mxHX4q+E0pRyB0puyMC17h1CzNyVQR
2AI+1sLf6gxUVDeDGkDZesV44QF5gFPNvv80M8lUonVkEZRUDgy4MK/tu36YxjOfCtJnlGGa0wKf
psVOX09fQynBf5ae0PtFsx+k1FLLfetoRCVFzFK9A2Q6rbBwMtE6lbkfZ6KXBhpungkDruqXcGdS
eIJWXjDnBBA5ABOT2jLd2XRnOXUltnkTVYvzszM7tvg6jOlVWkXxy7e69kcWRx6KKBQ3D06Z9uwH
MbnGB24Ty32lq7q47WGcf+mbOUEfaccQAz0feAm6Ax9TWSxavpyInEB6Yqy5+NKsVOht2NbLZ0RV
9nQum4nKXZtO1hWKGycPhJUyE+fQJ+G5zpzsJoY92WK5i6SkZc+LhiIpiv2IXZbAoQmOD7j1uflk
zBLdJy/fvM4bVPyBMzTDNkdQv2xrAXiP4qiyA5kOMTde+vGF30aVCYFcjewqaYuxNyGw4GPmxMrb
FuCsf0AB9i+ntOwuuroaUWZQh1+CKq3zB7of0y2sR+Nn6qEwBZ7nhNmZNWT0FcdikLiF2LleLugZ
EgBFKfFD7JP81Rfr2XQEde0dpHbbB98t8/ZEzGVyChBvevT92ZoP3tz0q1/VSPASYgJjx2M50Xe7
twQvDAl6oNgdWcGkvRzlTG6OJNyBIsVBZoJztVONa9XOuhLm85BF1p4V0RdbqsJGuqdX70GV1PRH
lWMTmsZX7GwBlRcXuRHxtGM6dlfSHuxfaTPbPxGtNude4rrDCZs3TnP4KZNPcnGde1oFzBeK3PYw
qOMyvQYVjEuWF5e3QanL+BTJZKU2KlX2L9uaKtriaAGJ1qT0ZOF5HW3jMK9paFgJ8d9sh7YRZ9Qs
HA87VrQ0m94s2EZiXZxPK1JIoU+2Sjj7IdXEhVVJS2QHq2wOFRBhLpEemLq8XeY2xvlkE0cGQiZO
mYeSgfMz8tFkYTtX/+hknOqtU0XjVWYh/J66rrtok9n4qqfC+JoLqt2BPVWSFX72kd9FWlvsEFhF
4aqOaC3PCLeiN8vpsf7WlB2SReaCWQZ1R5xXgLA08q5ssxQfyiR16XyicqP8gKLtsZs8e83tXY/P
FQkDd3mLxQXnZo5iI8Nwfu90o/0FCJ47rbhf+ye8g+VO2x45hH5OZggnq0jVDEQTGnQFgnGVQXIa
IS1gNs4zJmT+OKu8exw8hX9IkPqDNACwQ+WGLwIztsnFgtEm9uZ0tAbvwi+zhCc+xPGphYeQeCYb
wjHboN767uLSbjaystvy1KWrOmzduknP2oyIBmbiCrF0WeUuDYBwEu627Gia7d2RUhxgRDrUfe4r
UN2IeCDIwKm8oq5MOlhuF7Nz0N3SfgrdtrnWiaXbgCi3OKQypEp7T4SXC0i9kM1jMrPpxEPpIKYA
T93fIqE2Vlloln2xTY9TajKu1t+GD5v1pqJDukPdm+mzOG3ZVqKN5KyJZc904Amz8Ixb/tbrrseV
N5gQrsaqhMyJhbHs088SMY9PC8NuCB0oAPmTqQHUmiFJyODBpAD4i/Rs74J4R06gfOLFd5a76aI1
SbzarqVKFIFi5XeUOg2drcn/7SLhqHJrdxUSJ6ao0A0SZYc3usnZ5USp9DRSwig953Axt1AyOFwG
urXVcmEkCwmACL7BtWaQzbsAZ3vCVn9Cq5N9mLi3cj/2Bm5GxDQb0joJidWW1+Nzt4Z4hOwqh++s
xX2398HXXE5EizmnRZW65Wla5fgTgAaBOI2jdVCmoImv8yqdvvwnZCT0yp3By6W6eIMseLkbidu6
+s8yzAhQLEYK5EAHc3wVsXuCOiIq9m8Xk1/pNjBpWytkjoxeNovPuw0zTpcphIdE+hGJ8cuCJcuI
8vTcBOV0Gi8dTmgXItnbF11bGMf1a4BDAoYVQnjfXuvbT5pMVjHGtcknQL2PbWwPQAHBp1aHxim/
a8CK29ZlsQoz7ARvX/io1/135ZzmPUZCwGUmfdjnVxZGuBZWELpZgxxNcuxHJBhFU3enXcrOhz2p
izBNUilQab1p6gaXLXVqEejFI6sdvc47j8J87Vl4vmXSSHaIpF4tkU+fhdMWVLCb1Sru/qaoIXyX
JMBtx2n52Q/jcFEYiDZR+pARaXTD6WA3+Ylvt0Syx+s+dkhwkkc1DuvK1TdCL+GdCnOOUTAz/3ys
rJqEtSEmsSQdPzylG9z4qBPpR4HuGanNXRiG1YNccbMrXRjhhzBV79kTj1yZv1+ZZ+H4FfSKoKMe
m6VsXYx9WPDKfDKFJraN2FpAZTaHxtbpThh5eGpKnexz2gnbpJzkHv/+/E5fdB0XRyMWV50thADE
6GNdff6WDAf1rxU58OenXp4lujfpb1jOVe5M5fXbY3Rtfb24FBRIuLf0FKR91IqTfYMOyGY5pK9V
7mMJAgzLm/NO0+rVG/LpLVtosn3I189vqCWlwtQuh0NXUPFFLM6E3IwfRM/h4E/vh/OLz8xie7w8
VrDnV7JRz7PCsTVGrlrtSyuUNJfpW8k/fkWew7sxsUDaSnrO0aRSTDBdlririDJ1phOYEg26bNRo
eASSP78UoiMkR7RoeUe/Z5kn85fDJtoVsU8xhjPMOU4891TmqdgRXfOevfLlaEDY5ayKEVC1q/ro
+dPzzXzyWsxf+PchwFpr6YG6YvnOOzpCwPGRIXIw2Z+CcQQEihvn+WUcxzNk3nAZLNrTLiW7c8Oq
6n2fBuDiGXktnBvDaVvGzrKDBcy2o0b62slQXb09Wl6sR7Qzae6yq2C8WM5x8njkqsboHZLMcBWS
Uot6P6jL0gG30cB2Qri4tSLfPH37oi/m4LWHisfS4n+orZwjaqg7skFJ1iFargdai33kJtSGDGwQ
SZsWUPZhEHBf8oRGx9tXfu3BS0ciY3DAfBF6eDRqzRkBuZFwv9DoCT/FCRWkcJY5ERfyAq6aGYy+
xHQAoO28Hyo28imYFC+U0ztj+rUHzxgDhcxDN9FBPR8BZh8aXcbhK8iKhNirpLoAZotGus0OqvGr
28hMzN3bN//ysYMcX1EAiCsE6pqjSVVx9rZKTaGO1b4+zANhFEsnnDMy2vGJuGDIvcpa4M5H5Tsv
/JXH7mBXRk7j8OpNNiLP77YLDZqSMWrLSrlUvtgBnFPP4fQNJf7T1DXZds5wS3ZGFu8AxzUon+1i
S3s7Orz9DF7Mw0xa0l/1QkiNUB8d/RD8mVnRFLi6Rr+Bc1eOqP0Hdurp6BWbty/1YirhUlhO0fr9
lmeKo50GIYiD7Bz2/FnpZSc6hzjnWGJ+56W+vAqDiK/Jxte8bu6Obmg249jupxEctxDNQSZFAvBH
q3dG68vHhlHfZKpCRIc261gW1Znj5EWAbYK65ig54E8mWHfN9RyQBrz92F5+GIg6WPMRs4Jthj/x
fKiE+Jrj3uJSBtbQfjfWtrEnHkbtilRRMVt66mZ51GaXb1/25cfB0swuwDalw1ToraqTJ2tMQt5I
i2WpClrXyPYzXsbzKSfodDBHaGmdhHEOJAM+znuT4SsvkAuzI3BRYCJ3OhomZj6K0Ot6hMhymj7m
/gQ13RLZydu399pVPB4pU55DLt2LJTSc2lrVRRUAl/Muy8r9MqVGffu/uAiUX+4CDZd0jyaYoWe7
IHqcHp6V2SejqXNywirvnQHyWyD6bMcGaxqTPzJAtHOARI/m8N6amoG0rpJX1dtX1jjQXGRLdEE9
Cas6be+N6WN1Uy2i8V7INFjaPtNUt1NMjilBJYUjk3OvnYz7yhm8b28/BPO1R+37jpSua9kCyMHz
kSSHKZGk+1ZBXTi/RBLph77Wd2pcqnOSzdMzHIgVqvyekr87uv2lh6lrR8rZeKWw+m4qe6JFaKbj
57d/12sD3IeIyjAnL8oUR4tu4/ezTV+5gjprFvuoSujgDCYRHIXK4BoOP6OcvC4Tx8/b131l6rDX
IbHKN+npeevfP/2waFEBkmFQZIrayhB6FEdC+osjKIrt25d6eXZhRACZRsznrJZE/+gjppM5GItO
0BRlBUKiOhdbAiXwVOYopjpiwoIhSvwrYN7uleMvxSYHdfDOqe23GuxoeEJUYJFZVYUumrHnN5z7
xKdQfSnJepNhgCBT7nL2HRtXtA0l3Dk9NefJP6N/MX2rjU5+tfzpV4Mfgv0H7REtjfg681rSwDM3
vCFpEF2FLLT6QFYVpbG6MaDGrt4pLMS2vzcbcBCB0uI9beorA4bECVTh8H5Ywo5fXMGWDKZKT5qf
iqYHh3S1u5Da0M7pnPJucUPjs4mY4NLw0Sq9/R7X13T0BDF+rkcYtJGOdbxbiG3R1YLOQVCYdv99
9EJxEGhi79hGiDtN2s07n8YrXyyJAIplDZ04pYqjCQW8IvN7DHIyR1t4xya7v8b/Yr2z93zlQ3B5
nuSmQOlAxnw0L7DCJKnpIzuCBaY/EHmrmbGi5BqIhPnOmfY37+boCbKeWLw8jjJorI/G4NQ5NjNM
UwRNZxJnZJEZ59dzf24OxEHHXYQ4ZRQm3WvBt5LI+tCMxSczCUnQGcNzOeg/fsKuyZRDDej3UdE+
WhnqXEdZj00ssPEAHuyWbWaNrvGdT+/luGHPgIqXUy/TANuV51+eD/8wt/iGoMpOyeeyoVY5NP54
UqLgvapKOgRvj9OXb5TrgfFmorHQpP9G9TyZ2mwjgyYluR4mg2SPw63d03IOQfG37wUdvHoplyBf
rojV51jAm9D7yzU4l8DtiXNw1v3RknnTqUMuzTvj9OXXwDUIGrD5ArFsiqOx42dIN9ycETPkSbV3
CmUfQBga71zl1XeFhYthyiYPjc/zd+WZscimkRsKUdLwmpzmnPwXLyC4Fh2KyoaT/8W7enK99QE/
eVcQokVC+Ax31fTLB60ICkdonmIzLN6rIbz2rizWOhZayzEJ+3x+qQYCx2jABSVMvfE2Nq6UgJTF
5hxUtP3Oweq1S7HQEYHB9p8u5PqUn9xVJMd6gsmZow3q7NOhy8KNNYH7rERnbN9+gObLN4Y8nuIx
xi96JrZYN+5PrlXAHKZoj3gORoj5HaYpx3Q79W5qJa10X5FIFPSF3d9ncum2hGsbO6tx9a2KdQjt
qNYkhOuQ5E6054gAulpvMVqY73ySLwfv+iMZVCaKbd+xjiYa0bFvrHsmWTVl9XYyw3Af0Uvdv/0s
Xj52T7KRVkTgsalWx4cuutNUjgY3DySCw0McFvmp1mrZ2hncl7cvtT7V5zM5Rhgs0Gyo2fNSBn7+
1KHTqhxnAhbtZCmzLdoB99PkobOZzW4iCRLIWxQM3vzeLvaVW6QuxS06HoZq8VsT/+Rthz4iW5vN
dJCCkPbhciFl41pgrszwnAdf3fHy2zOG+nIlsVmfz5lbHWoVAtLKIsG/I7fjUaAg+Gjq8T0w/8tf
RxVGKX4hFVVaqUdPZXXp16LjJzXS6z8YIqoue0FBKY6M92p1L18A5DwWLqwoTL6csJ+/AF1kgp5N
kgW54ftfpcy8zYA6a9qOwjZgrjT0kef4vQL4y3FMuYeCJ+hYSp4Uwp9fNa3RI+iaWkml7fbeG635
zmsW9V6xeP3xz0cXOzvIeXzNjDLcj88vU5MXWXkZNAaLZuLZMhUIt3t6eiiqvWlVaKOXGUZvJCgX
9pGfIwZ7e3i/cp8c9tkq2y4xcDgCn/+ArF1MXxYmqYTMcDu/grmYxVP04e2rvDJc2Eq6VJ/YTnq/
3WNPpy4myQb1XZfS1LUGcPPDLZXZ4ouTs9a8faXX7gfGnGfi6WGVVkeT5KwjIxlhaASZ8MN9WBfD
d1f49ce3r/LKEZjSFQVU6ocUfaR7NDyWqsask8P8noym32FYRxuQdR5JCHOYbknIiXaqzeetLTtk
FYACdpMaf3RAXgk10jn58iEi+RR7uEmd+52l/bVBxbBaT2CevZ4enr9TZJshuy6oKERGt9ct+uCg
zOjZLy0Gc5rZNmdxFZZ7YAbzVmj1ztT14hXwWBg0zMoKisSLuYHJEViFY62I6SG7j0meunTbsHjn
Jl8e89lasz+iCrEWktlwPr/LDCZAy4IMdwvJ3kxhaI3pGkME6WVO21plGbH24OA2kYkWe0c4yTfb
jIdDhux8ZyR9t2uM3L2PERhsf4+O/288/Q8a2E8+lO237ts/JtOrbwV5cjdV0/XRt/yp9fT3P/nH
e6r+MumNUVTEykUljJPRf3tPLfMvyZETKSKlCvypfLf/WE9t+Zdp0wki/lRKsbaf/tt6aom/sGPz
HdJPYMtM/smfWE+PPhtlmfw6jkiMKeaOFwUaUB35QsybG1DcJMM2XZLboQ31HrFmclaUCYGStW2H
G4265VL0Kn5nkjwii67NLkri7JpoD6yd8WOI6kiAehlT0UYNaBr3RtvB/ugxTtR2OZ0OYP02dYXO
HIhFm1xB0EYgyvTj7xZvAGlSwe07nxxVfypm9RAmNfgLPVnjRxmlBCxga3GGfVO6u3Ii5uHJa775
e8F6imI9Lvzw0+lfgX7luQFkxVP5/GPUwPBookMqUmqeipNZJKbak0uAmHeepftlxq0Hu30yYMGS
Li2TU4TyZnaO4acN35sZjnYM648BIUDXmikay+UxJ0GjFyui2CKSnhPOgmy8B6lBCGcm9pMZp9+Z
FJy9a7J33oZZsTZp8bWEJ41fdOIw1QXq5ApyxLyXyPAI0DAE9oR8jCAOYnRK2nMpyOr8e9L4twSE
o2oPB1jqtdRtmTDX/fPxScLI/DbXVKADcjphYCGdMX8rcZUX1FUG6CvDR58GWG78kQhoAT3knXd4
NG/zC9hh8VkSqEcJj17v83cIrDFTJimmgXbYURPnspRRUEz+hIA1p26Br8FPEW6H9mDcYBfxUR4O
fTVF3aavVHiXwZJrdx0UV7WzzBwxspHqpPv05z+TN6zYdMJvoI203saTjbHnJ4rYbgS2fEmoLMuW
DahAF7uve4FHatWbm2xLETyh58cRclUvU5weCOIBcCPFopEXL41pbVWpWR2S1hrlO4gJa11hn2zr
eJQc0Wj9e6zA7A9WuvfT38gwl3NTScwZlRM11zlqvyZIadYD5ppHDipOTSBeMfg2hIe58Mhwxqiz
tw1PuidUL+H2RGDhz5Yq7L+38aj3dj1l2Kmc/HuqU7RjHK+auwqPnBfgbh8McgZIcNo2lAzFbm7I
uoBRlhbDNSDL0Dk07ObDe0D4470Lcgy0d+8CwkFE50XvDORjzREzNVVXOjnUv/i5bCee37y75LKc
ew5nQ0SyebAKDXHr4SUjW1MUlL6qUJMeM452uhtnKT7H3mBdNF0DQhHWa4mHSKYkS709bpBFHL0U
9nlkZFIWwILL1u3YaK79boTfhmia0J/cJZt71KdjN0/p1kfkU35PJariDcENZX9OaO1piTMt3aUj
O5m58278UqDINhFYn7p1PgWAbZAaN82nXvTjx9nyv/ilY53mYTIi3C7oruLgq0lRbnA7+R1OJsQ6
5O3I8jqhrEpatezKs8YruoMlmnQHBld8rIbysVxbK5ab3+fRoq7mpsEiC4wt3Rkh3l9HYJsKySuH
SRtUpt19qF1r3Df5/GvQCs5mXX6dREM2ikRGcT4aiJh2RW2LE9nEaK3cpjhvPHJMPXK6CZrAUBcw
XOLHrAHOvKEX26xD1fV2eDNiaHKJdi59gpb3HEgjUDB9fzZP093C6f8QsQk9Weqp/kCq3Aek3UjM
GBEn+ZQul/aE1ZDW/WraiXR9qCflfTNQQQdpZMWXYZGYW0kc5lfm8rPWauwtjAn/ZCYK+r84O6/m
tpV0Xf8i7AIa+eZcgCQoUsGSbDmsG5SDjJyBRgO//jzwzN5jUtri0anyeGbNcrmFjl94A8Ysojqq
FiVGGbsr5WswqOKghyXLLW5H9peWmvgmd7WPSwZJs8+G6kCRP94bg16GJSIJ23YuRgSXp+kRAYkn
H9DfB9EgFm2kFD1mDX24ruz2uA3fzLHmfu1Kpf3TSRjf7NUMsVU9Gxb9aE8QwI6+k4/PuB63v0os
PW3V77wVKNAXqrhfeZe71sNRHieof1LcS0OY6M+mEm2/w4ck9rYq75HNm3VneYBJkP3QO6NBOhAB
XRv9ryj73Q+9+6uljX3vW6PzpVOR99x0SzWATwEpTmyr3VmZg/9Of0vcIaxyPDjuUl0ldT0FOFlf
Q2tBmA6dMwSPWIcdXTsTEUayTjwlIUOXWDU+THCRD8Cgo4MJwxbeZFZ3dxJhh4AqWodknY94sZzq
A/4Yzlabm2ovpJN8NmfkAavFvM7iaEJLbLKOuFdpXjBBUd2PMqkOg4yLq2VusL3WbAS3m1b+pA7R
YeJhV913Eu3uh5hMwQadrCX0UlF9tAe0vQZ0rLCRJ7JBHK+uk+8+9MX9mKzeVkMKFa9vhi8aBSck
OssUpTTd4N3xhEblHEWk6d7DQpM0Cp+FoB2LBvx4DtmEkwRRL8yV43bwO2EZjZllBSh/f4012/zo
Ice20+Tc/uBiza8mS7T/JHiG3+OZMm08HRknMjO5ZdIxtirR5865YD+1WSyw7XMdOAhQFLBGElkX
aPSYnmx46UHSxdzljuLI+ijPHsp2zG/mvF1u4w5pxtGmMCOS9LawNUSXE8u/Wj2jrvE3g+ZAO2nf
TuOPRl/GJ5g57cp0Fuo4gcgIpUdCV5ZWcSyi6R456W/DaMlQ6R7uwrMH6ZWytb1bhDF9q5c8ffAl
KHp/yo0HD83uRzQotYOQU4UTFVpnXen6V/2UdJ8Uuln9tnTpGBNV3fNP6edMr7Kr3JW2DCqpuQd0
eeNPheuqHxIBuq8DDnZiU/Ul8Gm3qe9maSxXRj7wm0pooXXR3P0y6ryHb0a/9xtEC3k1g7jClVDO
V1GnkA0bigiVRLPqiqd8UQ9mkZUflObMP/wlhnQ+Dz9Ky37223bKgwbH82uz04uPZdfmdyO8i98q
bXViXxq9N5oVY1SZaclV7y3OlVhMls/MqZtskXmtNjSUyqeyX3BwScevljbUj6VRToFVmN4Rd0mF
+c46CfgxJj+hsi4HtywTSggrc8qtjHKn1lQ9tiPQ7mC/5z05ZbwzLBQfDaFBsV9kOrW7vh2qzxSo
zA/QPpbAdkt1Y9a9c2XoSX4UEfaDQyQf0KXOjnbfqD3kBTd0bC2/65Sj75qpQ8mu6sCwV010gzSv
OMxeNqMrLof7tujzDz3EKBzLFIR1CWkuL8GGd1LN8DWKYh/3aM8TgU1f0rwa7vKulPbewa7JDqMC
xmk452n7wUMDPEi7aeiC0o7jZz1tBhk0Ovc+YKg7pyeRmByg0BoxFP+NXe1SPJPxy9vSqyDDl053
P2ayBKrkeZvewUQSV4TPCG5XsCCGKKh75Xy1KLCFCBkiDodrch+METaOmx5XeC3IZ9sgsZIPMcSb
WxumwKMxiQ74eIQjHN6/QJWQRE0P6NHrn1sSs5uo1pwbFCPdTRLhOQT1yRN7tGPGXWcjYGHUSvvZ
ufI59WtxiFLhHQsH8n7gSH5zI260IILntfWhUCAeTUTd4Q63y6EOYcfriU9U8rUFUVfrl9ab/o0H
OxSkPxz1DxhphauOMIiN8akHxL63pe58aig8hBRCx8OS1+If1y/D3nNROEwGGG82oPrAnUV1H2Ee
tCcIVd/U2Cx3CGGOd5i9Io0fp/3BgU+5BG1Dc7wqGnVtpsv8YejQoZGwNVA6N0TADWBep8h5YmTQ
fJGL7x81M0a6YnLRom4iCz2EpIAtidPldVqQdS3skz2C+9XRqkx5VSqpAfcuatR0hHhuHGtCaXYq
Qmu9WzwJHRLJA++TjTRUvOlk4ewnJYyw9Kz6Iye7uF4wVoCE3+XxxiMCD7C1xnRYW6wdlEntM8R9
/S6tc/ebMkv3Ci1K7LLMCHjfHCnLQJaYTKw1pPdJj2pozLFuftUmxS2P49b0bJCY3jvVgqZvX47x
zlIQXzacZjTCrI+lB0QPyj28xsH/SDW4+2eURfxRUs/8Da4jf479JnlI0wj68aA5Vx5u5F6A9Dv+
iY0nxQZlQXVwnAFmR5P8GqA7HfIcfr4Z6VmQpn6zrbsE6/J1zYQVazMset6qHATkVQZAPMgzjgia
Gu1HgBsrU9giulBAOverBd7GlMpA9Vym8YMQHYzvEn2EX2tZ/1qIHoXJptLsn42eordqysHaDVOE
ChraJA9IiifTVsMhwAgaf7a/AuC1N+Vc5h+labeQfVOohn3p/UqErXtbPD24AXBLR9y80ud7u256
Uu2yMY8zquAfNDS6V64NVVygdYR8cMDyNBxhbd6UMq8fR9qmBmLu86+xRhUjUOXciRDFXPebiKd0
RWUimRgQ/qH1ArEE8r7pI63AZqU6bXcZtA+tVOqIMELmfbbhj4XUQn1eTNe2Oe0TmFtEAZqutKaQ
xNZHnhFBPeB+CrbyAwj+GbveZQDwfdXG2H6APhWNc4Vg7nzP7sjjGz+dY2RTWsdBZAbpADsUqNOX
m1h49dXYD/6TkYzlL2EOzZUk2fsdtw7B6jiVwy18mvi+XAys+eQ4IvmMC8XIvYOyCk44Dlzasapu
E3esMek1/F8VWFcJcVYS8sRu+42XN7lpIF5e6Wnmx5tMpWiYj7qFXoDeD7wbwrKcfaSlMPYHs0lu
kIxotU2XwZDJB+KbLS9P/a1sY1cBLKqiJ6fz+jHEhGKB4ySKetrCiXXZ+5rTijD2ZfFrmEzvqWh7
7U5NHX/xWLfA7bBo0L5HPFvoGOB4Ab8XDZlPubKi71jtuSqYTa3co7aOEEDhtd7TBEe52qPc6H5D
hQjZDKWZw7A3fASFtilheQd7LXG/+9lK+yw+ERE6/zhIjWNq4Q76Wk3t8zttTFBdhoVYoVWMHYcX
4l5ZP8KPXGMSD+HYQNfw34PvCpwb52U42kUtNawk7aTYrM91sZkRtpmOeVR5T0ZrKhuLDcRQ6MKO
DbadY+5n/1Q4v9xwlCvtqOvaOOwJD8Zln802mm9k2eWI1GfXFdcT1By6B9OEp/OI2+NnD+Yj0iPo
xSDlQc3fhdqK3Q2xe4ukkaGjjxFYVQNP2SRuSa9NvXQ/A3oZsq2mWNEdXpH2FLqtR3BcTWXSbaJ6
8InK6eg9WI2R3s3ThL2Hn7FaRaEjatPk9hzYCKXfaqPyviWdwvo4GnH1q5zKeawXdYydxLlv9Qjh
J5Fp30VilKi5WlCbgqzI8LCfGgcVBswo9hJV4Y9IvPI0lI6BIWRn+V/wvLIDdFvaclfDQ70ecTf+
rri87+qikb99apEWx0irsdKwBq68pIMylpUlOSdo3anZ584wDnACkMoIYCbPdsiPbjqhsmQDprPX
Kg0Vcfx3d2/n12sZ9qTmsboxregPqh42tctzZG+LMCtSEEYfuG2DGPySkP2kMcryeeY3ewj3SMAW
6IOjCwJ7Dxr2YmIzMuH3xRMt/GHjFkM8fKgxwLR2AMxiPBVh5+OmYAsEz5d0GL+NQhUwj/OpvNbn
GFukIZETEsZsfytwNLw7NlJvC8waC5igXC0+5s+4CceBniwIYrXD0KIha6e5vUnLAjONtyfhvCnh
uGAiaaWBOaDT5dCmP619tFXq1jo5dLDUWfwThBwgKhn19fM84cvAjzLBSW6MBxRhCPh50PMgdxZj
2Ax2btwiKpJ9MIrUYtemlrpANXhRpOWHQ+YQrDuFMx8OxNkPp+NPRNefqK8vMUOMI4Qtgk5ffMxv
yraUN1PsZfvCUnq6G5YMM3W0giTYeAun1QvFxrUe/HeBbFVxA5mJEuUKvaeDczpP8LegzEpZkmTN
6AjL7rpEynwXO+YQLnl2CdB21n+kAgdEGzg4SAj6B7SnToezMGWZ0DDBSHy2vg+aaj4PTg/3enD8
72/vgFdHQsEO/YQVmuCeNcbLuNayOgZtqGG2gTyjrx/bMpk2A27Chz9DvavN9Kku+XUuWUrR+WeN
X0caJ8P/+V8lUNeB/uePodH574HXrs7JP+yqIR3mh/G5mx+feyjJ/y3vuf7J/9d/+e8+0QW3RXgB
f033i/7S49inrMd/dE3//Pl/N5cMZ3VHpItDG4lDSCvlv5tLhv9fAJYR+0WUzQPuI/7TXPKM/6Ip
jf/RCmXgcFgUK/+ta2oZdKts2kA2RFGDJRXvaS7ZpxsDlATY/RWNRs8SxztwBadbMDLrRJ8zH8Wc
BnWgcERNxNnEY9aNX5U1oDlG/b3Jh7Am2enudX1YnMfIQxWOJmbnz/cdPjlmHiQm3dByO5lkflfw
zOg7ozzh1dsm6vSHvPbrzwlIUR4JMLczLxuesXi/OJHzgKU5aBytLnE6ReC88jocSDDlUYSP+YwY
DmIOPPO7ll7No71IHWEdyiz3HgnpT2wAtPm+0fzsKEiUlo3s9RrRa+wiLFxd2knfRNZofzVGc8BX
iLip3OqTZaPoBGruFtELXqg8TXmQJ2vo1kegQg7FSd2kx//Yzh+12BIwtjNQw6EupOEcdCNbCgsc
+cxUgf5oK+QaoI3M44Vr+7W1sT2TcrVgocGanK5Nq1VSMGduFmh1TD1nnrqOyuPS+NdlbnSX6HRn
bJx1L/BCstfAffCLR/N0vCiNe7bcYGVklGQSgZCx6Ck1xdb0A+d1hIVI33DzAMEzFz8XRIc+yWbq
v6JzyBaY015NF2bgtPfJTwRak1ogFXJa97CFz36iHqvkLI4rA2nSDErc1iL13441/ZONnZnTsncz
lD/QyPN7Z0sEpFD6LF00J/86zq/0Ec9aoNDyeBI5KHQQTWr0HM3TmXEcdA1huALDT6KhcLZ1Cvv+
Q07H1Q/yBMwsBQX8TQLhGXp+rXgvnnWjaNEg0tBcy3OklL6bsez9z2x5z4rxiJcJxdzcI/P+ZWCo
4j5agzklH6domaOftoSXYdM0Gib7EnBp7XP8541bv4WDbq/XCmwnKGZnMAw985I5HexVqCFFOneh
Y1HunIRC14XWxuljug5E3rcSZyB6rxrbZ9sXEUyUL0BYMGmuGhzA98bsogxVei56ByqdN5Ndkq6+
vVbnh4ZROTK8pRApffSaz186b2pxTExWGVOBzk6SNxg+O3W07TK/u3p7rBdfaBvELjbHhbiKqtv6
7//q+dFm8AHhFdRjyBFVszXMXERXYPyld5zbwRaw2VAq9i9sx9OOERMLspg+Mi1kgCQrseF0WGp1
nlkijoG/Hq2YjTL6/L6EIIVx32oPbcxdHw6l0/Bm/Y9c9yun4MXMMiw0EQiwHmh1LHpPh11EOc01
HC2GRSoSqxp7UrejR8YSpEZt/Xx7tPVInWxTB+iXAXzCYljeu7OPdIdcyGVBiwe+fT5edQhc7aPR
NPdaVPj3Pe2cXYkzOdk+zem3hxZnOKp1htcGPYAtqBqgLs4XNoryVuB1xf7pI4Ut7wb/w7567PGD
zPF196zeR3NlbTV5Nq477LI4p8AMjL6oyCwa6J04kPWQNxK6/Z0z37sqk9XtLE3MpVDfwNiypao8
rWomYkDexx8xsXmYqFDW+4gFLh9q1AoHElxjXisI0dTOj81ArwarCkdzHhYEDJffZto29nSlo6OC
aJCcUEN8alOpQdtBgyB+mqwJGcMgo1yb31pTKqy7tNKN9qGC36OoW8S1k22mwoxxXNddQBEbOCQe
4iRTUc93iAdZVJk91XZ4VSypoL89GlUqvtDsRYX84Ftxia8ezld+8ZQgRIWHjYoXAy8d9A1RojMX
tXwdPZGikSTXvN3KmxiJIt2ll+IdmqKYsuuBslty10mvwoxyrkvrir8j9pcwwXsEXl/OyNmPokqG
6EbEKC9sgQT4XB297mhYpiPZ5GXlgZ3rKuxMlK18ZP0lXqbY7yBQVgejKxAnAclQKvO+NHCjsX5X
plNN3VXb4FWVbhFq8GeBiqnVJu5mNAnJEWmd5VzRZig175nikj8+iW7K59+5Yzcu7b86cZsfWMQ0
YpMmGKZtUhMrWCQBUdzsn4lsMKxy5yXJnn0fZxaqoxExSVChoyBuNDzk6Iym0OXrLXUdNe1ya8A1
OLCmHuIf8uYVco9iMSa8KekLH8XolP4VUm2ljvsP1fFDQh9Eu3PIOnl9NHRh+o9Jlc7VPbFL87vM
Gs9/jOm+J4CwGxsX1t5ycXRA/EQHbe3kakZjA2N68ThX4I+uKdn3dWjifuaxcVEaOwJKITxC0cGO
1dPcdOoq9iFUhU1toQDRGTkaO2lDd8I+Jm7VfSKdAbFZD1PlIX+jxaOz/PAqLVJEmCwZOs8o7Fn5
fjJ6E82pHiVmw9k3VWoUOFBPebLMgRdjRFxobp2iVuDm9lH1GNAcpoYnRQE3HtLRi48eHTO33WEC
amWfIN2V4+clqdaiWtshcHdQZq8l7FrPKFWYCxMhMqqH1DrdYECftv0iaFUhGCpjSR1E+pGz4FGj
Cpve5WhV4GIo3A2Os40R3UZhz5yt7GAqiqOboWkcCtKKkqW495yZSQ3qpl2sH6KDoX1gXROanRFt
X7ytu1wcRW4TiwLQUdk/SmS6F9pt3Y53jaib6maZPWO+pa6EYq0BK0W2m1xMrXsFbEKqG1BMkKK9
CUz3rWFjafXZLbCkGW9lVjZev5umpB7mDfvCUocmXY1AfxTgFvonVMzyFEvbLisQoE7caahk4KnI
T556aaW4a1h9M43HEoizc4BZlptxiL7p0IkP3VwgzBfo5eDWOCKjZ6hti97kksBEjG7nNypRYvgy
atTBsUNG2PVz6YI6uHb1slYHrTOH6FbD6ujRUpNl/ZxhPaMZ//Zd/SKaIcwAsueDd10NaFbbiL+f
YCM2tdSbsug3ws7mMRsNcbBd7DrfHuXFiwu+D/kHwH5AAG3bPxsF29J+GYoSFzQ977pg6Mum2CnD
jI7T5GrxrjWLsQr72kd86u2RzyNggBcOgQXYFYGLD3Dz0+9zolk1tTtEv1tWAIazVVU5sBlktUNS
t0ke8jQfos3QgQpAomweDque4/z17Z/iRaDD6KDAAahQqKDZcvZTAN+DomEm63uYYCdqApqIO6qg
FfZP3W1L2rCWxVrTvMSZOY0CnNWY2yKDhjxMgEXwvS7/XxGWMONZiNayruhhoIqFNOs87D0xGo8V
JyfZ1yjFB4tYpLMZUjs1LwR4pyGPg/nGitVehYp0EFPihd4M3lmjRRsvnCFEXRXgBI5wa5K7qOL9
vLDSr4xFvi9WtKWNA4R7NscFGtJmRvYSEnr5NzEPcADmLr9vnEzt3rOc62dRbFqlbQyfCJ362+ms
RpWNdBAaS2EL4GRTI2N9QNyk3Srk9oNGufJCQHW6fdbxBPUPMOlEU+Sr58jvDGyfMcrZD/NoSq4q
eHBXNQYSgWcS1CwInl0Y73zXMN6awoK0Y9+aVPNOv0+LHCmHyfPDBn24DVe4ChW4QYREov7GG6nQ
1yWUI80x6ws5z1kO/edTHZfoeC21uYLS3unQY00cXoiFgsaY4LmY87Qq9OOL6FrXk/aLTtv3UCD8
AsKm6+xNnJVTSUMpw/zQqbHifHuhX+4poJvrvcHNZUIHODs+BQqy02y3Woj7qYtmm8qKa0qBQEd0
WlQ3bw+2zup/IvY/n84r69jIGcFFZA1OP30WqVj7bPEe+Jl3yLocIwMLnxTR0OEyvQqmSJ1p5oVP
fGVUwNmkJSBjDbg/5umosdcT/JqIQRR2MTzUQkw0VOdxK5QuPhaalyM5Lu3uwmE9K1rzsZTSXTRL
HPRgEL9YC4R/X0xe5a4SSj4GH+6S6/sykxOBvZiBMAj08UJfj3FPpsGLQCmmfKvEQg80bgp8QHVA
U9+e+hfrTGkEIRV+Jos0lMfi9KeJRxnFNM9xE84Mbdo0Y9EVn+XYysCewbq+d8r/vEgkvCu0mpU+
uz68ePbYCF0LHKq0hgB4bRIHaQ5hkmon3sxzXm4jB1pl+PZXvrhGUCggA+X94XCtbJrTr7RkWytY
g/1+ypX+MTPF9IhLDeANnCa0YIV/FxcuktPXl1UGnLnSn3RONAX682KCnhsIqxEE7mOkTUVXxh8q
LXP3lRgaemLRV4Em4WM5xOomJqh7ePtzX9xixPwGqHtiG1aVt/D0cxXgyAI51WE/A5z6nhcG9SKa
/J8KS0gcM3ojnLTG3aosVxcW+KxftH43oiMEVLwN1LvgSJ0OHcUVEqlSyb3EbWKfegP2FKr0f3aL
VIc5tcrNgkr/xjeadFfIcbqC+ejsoT2DS0o9LRCjlNsRibH+woK82OjsIEiPLCVkA+6as41eNw5h
wNDNe61VqL7YY7PX+uW7LOWlN/LF7DMSpFb0ZrCbskBMnE4BuINyrBGgBsvTCfT3hX6kdzgc6AJp
3wYt6W8M2m6B5sbDpZ7lax8J7H6tza8KMOelj9qKq85a/HlPWY1Hy4a/S7s4/u4zt7/e3mNnuoes
NLQ3OFmYr4GiE9Q9Tj/T0sAgZsZk7JmBfjcWhgr0oav3Venlh7Zw+k0t8G9FtzO+U/5s7Ic+cwAi
dvrHZsFuZSlaHAnQkot1uOeAC8vbMs+T50pzLl07pytC+LCKFvDJCINx+KlEn/6oQ0k3UDQevqsp
4hDHQlPW8g8mEPA7xzjKP7iN2z/OovAKe0Pjddm9PVXnw3O3opgAq2d9T3F9OpspYHtKFi7Ob1Pt
ykOlNdWD3crv+UreooRQbMDL+MdKS4cL197pC8cjsw7sktvQvaZV9Oew/hUD0xNXuaMSPYRsVv0q
1jYzfjCdrjal6Tb4VliO/IyVof309gefXrfruGuEuBIsfSiY3rn/I7bIGKp3sx6OKZA2qu4CqxYF
uC0BoULnsvhX4/B/pZq8Oh5rzMEmWqTsd7q+zWwqqj3U0m2kcq/dxZtuNRSV992S/UgMpV+4Xl8b
TqxlcN+g90WcdDqcBvehGL0WQSCr9j9UdkcYOiSjHYyk5NTdnMi68Eq/OuKqQIFGEdvXXHfYXwtZ
D6afGuRp4WTp8Vb3W7GfqRuC9pKr4K9VX+B7rDvyPwHZvxaQdVvJbRCOCJJOxwNrIHvVCCbUShHf
xbX+ceL/2Upn9v4/hjI9sJbrW0VL++xwYExCoiSiJVyiKtn1MxidoK4VItWRii5pRLz2XdyOkNG4
vhxdnA2G6hg+IF5qhNmk7Bs0NL0bRFGbAIS2fHz7DLwcaq0Ec/QIbHkIzwm15eQ4K+5ND4X03Z2/
msrodtQ+5X3rvit8XlfLwUQRjUkLN7mXsQZ65WWTGY4e5k7f7GxrhDYTYyePdTzQfTupsVz28/D9
30cBZV05lsg4l1yELTjp0hv00ANb58OBs+pPyprM4kBcdBGM8/IKdcB5INyzdoW4kM6OnPBHzKRk
KsLUxdH8g4FU7gz9ZPCyIVBdb7bYwosIYpc1ePOnLG6UmV744JeXKQWjtdHN98JuP09FserQ5kWO
RigWrac/V6pN1RRNCICXlCxznZ21ZMX7l3bN6blsTN4urEpODyLUo1LYE4O2jpvi32sAXee1u8ZR
AMV8c7a3GM907z6SaM9w8Mm4eTWR7T0dlMkdYUcqM0wz56vUiyk0UC/CJcHrL8gKvTana6DE9qVh
Ar/qdCQNPVAk1moz1E2CcZRyxwOJEzFikS97qfl9YGoY7rx753oePG7QEQicUKc5HTQFQJDZS2/y
Os3JdnAQJ0DZNr+CrngJprPO1Ok9urrL0FEAQsZ7cb5nUpNyLgwAI8STQWySVDPvJjedbiJwwo94
YuW7d38aO5S4D74aqir22XxizYQre8Z4OMNgo70M6t5Kyl95q4ar94/E8TcxHYWxjrDW6STmgt6T
Pi0LFX+1QB6uStI5R/10OJ8XtuP6V51O4qpXYf2LxIzW8dlQ/tKXqqvwde/1xJppnVBQ3IhamF/e
/qSXdwxVNJA2BEqUDF8INnq+prQ+s4wQJx/2BZcR3ut1+0tPUHeVkex2VDNlmPntparTy22y4nVs
+OB0nles3elkepjDlPGijJDcxNhJa9LgsZm/aSioIwi8S6XR14ajGk2b0iEFRznsdLhqFRCK6QuF
EzCK7VTNotwlKX4R+ES4xzad3X779tSej7jWDIHnCUo7FGSJCk9HjDTMNPjCgSYZIDJU+Z9H4R4V
tuUBzejpXaneWnAH9QFugBRoVac8l3OE3iL9WveH3ahJ/dASGO61so6KoCy8rHpnaPZnMMJdk1Iz
zg3nGESbfLVGcmHYNaNI9qLBRiQvx/a4SPh8elM7Fw7eaWHh3x/H5Qz5iQTPXqFff4eCHlThCJem
gSbCYB+quAHo5hcIk81jmV0zXn+L1250ELhjfeV/te+8YtbvNQjU2D+oh73Yq31O/DRlqzMkmmgb
yudZONPlRSykWy7smvMQikSd8Jr/ENSQtp0n0grCFygIs9lNvYOPPGbRyX3TYllzdECq37+9RV8b
zEeIahUzJQo9J/yb4NZMI7WIlZoKkwkvrxCPoU86+H3z/u+i6LjWI2w2J5Ti0yVUZjRarWM1u8VI
2g7JyFjqGHXXPa3Aqa3+efeH8Vpz+HiAGO1coDofnQg4GGcPeHESkip5n/N25SkmlfXx7aHOn3MW
jCcBCA37YlU8P7tYMhewZRu5w66MhuHo9M6B/MLa4dpObjSjzI33a31hP/5h8f/9PDAo5UuCX8ps
bJfzuyX1TNrUxWpP3PjVvWazTVYD3uFqwYnjGOWGcd1p5rRybiL0hU1z3pUavm2BRO7qY4FN3qEv
atht754LtBkpn5MM8z6+qMH5uAvBiBh26B9XYaUWH8aDVc9Agj10EMouDbvGiov3Dstf56xlTqr2
3BJ/QO1/ZYpDZsUmeJFpB2YCzg897cDqbBObnnQ56ENH5cEYLqTfL47OOuYKNmQlSAfOpaWiGNpA
ktfTzppxxk3N0Q97goZD3ej9hc28vvUni70OZVHDZdWp65yHHWY21omN389usmw8IeNSf8qlZzy+
vXavjUJuz/nUcY0HmHR6QE1ql9M4O9OumzT7LnMxbcMEeH7vaeFbyNoIodYUEXzf6ShpsSRQ0d1p
F/UmTDCRt6FKXURFHJ+MFITadTeIJXz70168xOuga8+D4wlEyV6fl7/2h2kPo9k2sdqZEoa5icnt
R5CEQ2DkkxMW41i9965bb+8VUrd+IqniGnT9NR4ENmUYGUh4R08yWNJFu48tQ+0rFb3PCYeXcR0K
7KnF1qedfx7WiGbGj8mjnDuJ2fzlmboqN5mJ+oJq0uFTbelqH5Ga/nh7Ql/Z/H+wkIDO1hLbiz5z
ouNs12HxndrytznWxs0IgIUCmzVfKDu9PhLQSLShKIu8EActK0rbtskxSxEUWByNC8Xv/W1JU/DC
LXIeCq9TSUz/P0OdXeRulGiRVc3TzkNL9gZ3mKoJZBP1Gyc3BzBhUXKvIYaBono9XYhv/jy0Z0ec
Ui3tXr7RW0/G6Y7pMqzUGszAd8PgT4FONHzw4zi5L1ylQBaXq41Zlfb2Yw2XbgmgxPr3uozUB73v
+mveieww+1GzzesSOkzUgHcgndW1C1P0yh1Bi5hnjvcbcfLzdY9IIH2LSuPOGIbfBnaBnyT8kAtX
xCunlfIt2Q8NaZOk3Dydi8Upcko3LHkv3fzYcPmGXheZN55MzJ2hZuNCueFFcMm60xtxqDaQG0B/
Oh0PXFWDTqtkvNbCd3AAv2COVhpSgDK2njf2OBXBwuwnUP9Qe6v922fpRfzwZ3gyWAIxyg7n2n2j
teRjlIJma7ELvzVaQ+r73vHUrVt3iweNrBg/DPZgWxek+l+d5tXGyl3hQLQJTj97QTJfYdk07QrQ
ONtxXrzrfnDF1imLDvFJT9+9/Z2v7HH8QgS7jmMMafycviN7YI2LY8hd07Z4dyYwzp+pdtqfoEQo
3JWLzgpngLi/ZDbJbQMvpt1qutU+I5eV93C/GtzNZFQMO4nfLJ6rVDG2uFFekp5/eeWwGcgRKT+t
7k3naNa+liX1aCl3QpKPNkveGDu7M2pjA1vFjC6E4C+XYQ0j6B9SDLJXEO/pMnDYTKcB6LYzcx1u
MjHZN0ga3DLRgJF8pBkXLtTXxrNWR6M1Xn2pD4Wg7lLIxZM7WGsSRpMzR8VTXaRjFfRj5oMyYZ3q
C4O+MqUIFJPkU4SGW3gukDlY9NVHPRt3fZPm+4UW2xc9BnEdoWp2SXj55Vir+Ba/QJ+x4c69eMzK
UJNw8XIGcO1dVziYbGGfmxhv186nC1t6jVZOr+3Tsc6uqt6ausmB6b+TgOC2vTskX40O3RnSGyF+
tyYuGLeGWRtoD4lYf46XQj0wx/TE3/5BXnwz8Y1JqsMMUw2nInq6iQoyO7MmRAgN2PL4lJII1Emk
o25rXjrGL/YPVX1ErUlRqUqvmtOnQwHMNWub6yjMEFY5KK8aH1Orc69MJHG22aKnF7bOK+PB8yVx
pH2BFPR5qySZ8nFIXEOEXm9XN7hN2Z9rPbNg0ibVPbtWUxfeuBfPAQEV/TR+o/5mMLGnH0jKVgzV
nIlQRXr9QaSx86ibufk7tiChBDXsr9VEWsj5GGOfWl71KXoTby/ni0hkHR3DilXham3fnm0rwjzf
LHIJpxyR+28VLcw7narAV3jriPMhNBtv+1F34GiI9svbQ7/cSczlKsJIrxvK3B9NtL9CVzeZRity
ZhHSUFkpTbbf72zTHg9xOVv+7u3BXjx9fCfa+j7WOwyKwejpVDfIY6Gwj3+xVFq1TQEgPzKjv8s5
Trc2rLqrYjLG7dtjvvaBdAw4jwC8TLBnp2Pajd5MPEIihHqJL+qs9dMWTRbX/lrHke5deGRf2Uyg
2oQAg0hu9aLsrkxfs61pMEPS1hQd2VkhwYEnY22YzUcTpZhQj/PiVq5cv0IX9fPbH7sexpP7iY0C
tA4GFh0N4rV1Mv5azThbkNhrCiNcnLw8RqMbHSAKDxeW8eURXWE3nBaYHDyb509YZY0m9Ahhhj4O
7wFF1ey707naTa7a6DYpe+fC8Xi5hNw7lKxBMFOLt8+3TdKiS6fASIdOTf+57Zxqh5CGFpT0Gt69
WzgKlDkpJvEo0dM8nUC01wYfsy8rRL8oPebUNw9WWfVXEq3q8O21ejGLZN3QVPkicH8ESOth+Wut
hqoj1YG8F6YTgEzMZYHLYDZW3Rt9/RBluXzvpzGeA7kNyCeXK42Ts/FckQ7uMlB/V0n0pIMV2wKI
r/qt1eFafmHJXpx0BkNS1EM8mrcIBPrpYJpbWjXGv0aIks78ERJ//1QWC6Bsc0mOZCs0p+tl2bw9
o68MupZS8eMh4IGpfna9lKPWgfHnC0E8NjeN9PVrB4HTPZeOgyREP28HG57o24OeQR25U/D81JED
J3MBm4yYwumn4ovro+nGpxp5F98jLNUhA252W8Ox0yBLNB17+0UF0rDqcET1+NhV3qUH5MUJWX1H
aaESvlK5/r+cndeO20jXrq+IAHM4pVK3pA7O9pwQTl8Vc6hivPr/offJSDJamI0BjAE8GIqstOpd
b4BvefkbzGoUhuE3jG0pvV1rDgN9/6WIC5nc677dbDE8ih4mLT9vVZ1ecymb3rBxv6BRZSdYRI/T
LE5Lhq7p7a/6l6FcPSlgFUITozN2tWsbU1SFWHHTEq6lu5dpgjV41sm9YabuSfile4Klfa/5/bev
+Kd5A2MWnsb1zczvgyUNQkZyYqQ3fVEVuH8t2ELO6Fvefr+/LH5oIGQgUKQhXb6+WOM7aEYKLJ4C
LjO3reEYGyvI1DZt2vRsCPteO/hv3xOqC+Xf6gUFN/dygjhER9HzMK09lqv2i61xlCoqK9lBFY02
TlJPce/n2Z0d7q/fk5YfYCbrgi388qGlPft4lUe04EL8mlqdd7G0jWhnIum686i/fE/wAw5c1KZw
Uq9zF2DxTvbQSQyRCmOu42YNQY9hrETf0B+6W+EF3X/s6rPseeIqbuWflUJ09XJ+toxtQi0zCjFt
BXZFB0ra4ICqrjvbs/xnxnDlDmz0lw/KtORZNBk5o66XuQzaxe8ZZbZwspN9oiT2YxDKGMvYe97Q
NyUpr0cxjG81zGm+6NUCbMzJtfMoMfcO4sZ97jT1tpoECfJN0a2CtmWPzVezwxzuXuPoLxvMuo9y
eMD5WQHwyw/rduGMh2tp7q1mVlsRLO1ZROF/hoh5P+7gbN8ILlaHlcunRH2ofSeHuZQ1AnpPOy2b
jKilF1sqdOqGvof4/W3oHO6nKzq86q6v1gIpbloQYmbtxTpn/BkmQeIm5QPN/l9vby1/fRINKup5
ziTqwMs3y4w2D8y84qXkXNm/xrns/XcWvk/4p9pi+fr2024XHldDTh7OHlqmtBMun7Ysne3kWGLu
G+6RewMHsV3KHeqA+0NxNAs6cm8/7/bt8F5gG4NvwraCM8jl8zTtdOwNKnffS9N7cAsa/NJe2n/8
MJHv337UlVhlPdnXZ8H2ZhrCyLqOS+EyjYQy7V0Yl25QPTduIruf/hgUhYoFZrXtAR+CTOw97Liq
Zx9PxLzckLxdDh+bEP3wgz0G3n+GD/nUXBMRff1pR12H6DQ0OdvayMFIRZJ4bcyBmIsfk+8u5dab
B1HugJbhMwZDmt8L3fzLYHNRpNe3sjjg+K5//6+SldSmxsLU0tuLHFY/J0hoHytph3tUse0mgIV7
p6K73YX+bLD0+qjpPPholw8s0mWkAqmifa+wCu/nIf2ahEP1CFZm7rLWUE8lboXxmAz1ne39tuPK
OgUchoYKrxjT8qt3lYF2yqqfoDbKxkxiT3h6M7Tw4bKyb74vgzOdygq9ZupV/tmc4N+2Q1MfsBMb
P7oBduVltNh3ZuTt9wfyAclbr17k1l63ngeU0E7q11RFbi1Pnq36XT531Qk/YQwqvfC/QjF8Ahhk
UOBXHjx3vsuvD6et9DN4q3sDVPxDa6PF32SEXeNDEwz4QhZuVBzeXnO3yxtwYL1b+hYjDrX08pEM
ZthgCO3snVxWKi5VjehYEYG8H6xI3ONeXJmerysc7Qqb8prcwLZ83dRdLNizruBAVSrttm7YYDyq
evv9pJdq66tBb70lR8BdFuUPdtCv+EcEmOvTWfRqv77z7rcHX7TuajTnweeB9q5qtBJrvKm3MHVs
BO7ihcYAEs9tTfbo29/4dhbxHGY1N1z8bMLr2tpU9jAUEsgnrWb5sTTx2fMLqzyV8Opirwh/vP24
v7wWXXoYwisQTOrU1UJSuV8J6UK0JA6q2+Jq4D2HsjZf337KXyYOb8OxsF6m0dddzdUm1KJZgOn2
dZG5H/UkixIv53E89VXb2/HbD1tH4gJmWQPdVoTFpJMU8jEvZ+ncYoRLCDqgmZLyO1k53ndEOWJ5
TIfeULvG04TRph1eDneG7i9vCUTHdsi5vvIR7csHY6eu12JtvREt/cnDQiKNDdW3iOcM89PbL/mX
acKzaFJRja2F7tV0DLHmldgPcvrNsjxKNstt5uARgCBC7mSQyzsMyL8+b+2IMows/uuTHaffKewD
H5QnX5KHIguLIz684jFsc3drz6O7+/94P67tVIEr5/haLkdF2/mdnt29Q0T2LrIhlNZ5EmBPzz1s
Tnx970RZB+di1tDaYXFTvKDiWFUrl4Pn5LN0MPsEW+qWoNvjuxx8wIUat/026dTODFVgxfAwXBEb
jerlNihUdFhmOqNmZXUbeLb3tpyb+cRPguzNdGZWkbxytd0uEDA7D/LxvuL2R1vZnsmZKdt9EZBE
8B8/N49aeWBEwbFEuYZevr3MuiWlSejuaUQ2z6Lpp4PEXXmnM+j8A6LvO9PpZtvheVCuVqSShBQo
3pfP89IkwTTNcffa7pDcqZK2b7zMlr6HTt48CPITuwGfj5aex4Z6+aApNJQvICUfHIQXHxhK7wiN
Xt7RHN4+hf81jdt12Zur5ujyKbhy2LCPlXewasMpd2me2baIk6mYVHhnd7uZFAGbFVdjNKSkgQXX
3YjFKVw91To8JMhvftIKweO3wu/Rys3xPxNLeRY0LtgF4OXouK5ei2jEzqudNjykuUunw+w00ljD
OSeOPhWmkdwx07z9ilwsoTzRyl/tt66VBgP+tbnfNeHBJfBoBxi5nJLWNR7enup/aG//XumInlfi
/SoLA8JCsHI5WIMfwFOtdb0djdHyY1plRdU9IsXt/W2UNbYYYlLfg/GJecsntVEeJAc6etLB197x
C/zyctIjDaWCAtv4qtCbInc8epoT4Z97C574P23vlb9lI7oPGJGHL6hUnVcvIYWWKrWYP8Hv7E9J
7tsfxqnXZiz6KrQ2SNPxYB8z4f3MJt30hFT75tMUmtN3Odo4FLbAtSedAbBtA3vOSdXo7Gg5Aiyx
K+Vuo+24IizPiX0Udu/EaKMriGw0hs9mPejhnDRkPO7qIvd/RY5CCIvhrfyYdMX4vbQXST8/ALE4
C+ViyMOW0OqHxNOCbPFh1Pu+DIxh73ttumxhW5U1mj5BgJbICfja+aMtrNewa9Svsa9L/JIBZnYJ
ZitYO3nTMv6CKucEWzGxGuHOOenYb+bOy0t30xUyL7aFm01lc+yrEd175k+eyh8sL8M2K9ah6JJq
a0d5X75UqhByJzqiA3477kS6IoUAvoupmTrlo26mJdxgNN9aapO6Rtfy8dyeGz3lYdruR9soRIJi
zSe+4xApmU2PdaWn6XfZtCSdjmA7w87q+nn+MiSBky8xnqtddFDGgKrpzlxkql1MRTAH1hgkDOxj
YVRdneJ0GRarkYPYpSKrD1nj6m0JtaGIpSDQo6dVEIt6SRFsVvWu02Fy5/nXpzoFNgXZ6gIA+Z8q
e91s/nVltPwanb9tkRkUuP1jI2QVt9jm7PzQaPd4/lcf7rzv9QPpULNpccqsMm2aYVcv7GEDDucw
yI7CKZtkP5KT2e2XqbMx1CTpx90uskzHR9dubO8xUIRJ7XCTsk/TYvbRgeAC2zsEbpYu+yHBEhpf
zc4M47J18fURKg3zf2olMQGHgzWZT3Vv5skHNFUoexzMMdvneRLmkQ6g08Y4PfGnwTJ4V1IXD1+0
CKx6Z7ejrbd+kAMjeE4+BXGnfI1lVTlayUs51LXaYi1ZEbwUCEoT2gpV903Blwn2aW5IOofoxD42
Nhrzlxya9dkymraO11Pwhzmkg7vrWgI8nqNOWs5hxB/ceiCbKf8f4Wm5R0ZOy50nZsPIotcxsJv3
KhvEtwEJir+xcJV7yiyVDk+BZyy7cWx1+mHEYIq8k3ya0h85QVTuZ5EZYjnrZVbOIXFaQmxpvQRw
AsmstHME7/CiJ0up8TWdMC09zEZEDBLRX85TVFtz+stZourABTPptzldkcjdeTSojDjraZrKje+h
84t9K+u6eZunXWl/bbUgy/thTKVsHojjXFL8LTNhwSfCc4tMMCK6vKPNZdHYDl3UildnzszpAzZ4
1i9NnWWdQLIsgTtPE+EtHdpFuUsifOw2bueHw9e3ZyJ3qau1t3qLcOvhno6JLMj71dxXMh1BgML6
iI2J1apNC7gS7NG5suKlUddCxx7rniSHoPQ/FlMy/S8S7AuvTUXwRZzX0Fhj1dlwnzR4S/+wBFX6
wwwr+SxqzvBdObjYvzmW3bi7lAUhnBjvIwSlWObNNvk3ktgq5viY4ShpYlDazLhWM15mXb+SDTc2
75Z2Mcq9F5ZJvTPN0Us3VVs5nYlbFl5g56ELcOTXs4lRx8aUFTzDGgFk/mSUWZruqrYMB9xHcXoL
v7izcpdvvrGE3lfi3esfoZIOXnGY26jHMBWw0Xu8brBOQyhvF8/RjJHf73ROooadyFfZ/Kz9oraO
ZP71u7IipGcfySLCUQpSgZNiNe4U6h96bcFmLhrC7gbZRPqYLdIjQEgKb4Z3k7Rtuk2XoV5iUgNF
ss/A5Z5du44U3n6kdH3z/XLw48o15/Yx7YN63meC1f2UFKKBlsVk1JskdbJjojqj5+gsPTW/w6Ir
6mPbnJaA1AW0DLkHNPKuG8fqYY7klG9ge/Xm41xhHXQyqLnfGV4pydMjtmtUnJJ2Nxsb2QU6I+w7
sL8uXZn0uHx2rD7sT4xWrt7+ujS3ppMa8zYpsK7fBnXoGSTwNrL2N+QKLfjjwf0JV3uguVygFgwN
EUa+rFPzxazwn/oZLI6xPGQzcVE7jPj70YxhI2bFO2oW7/PUVir/CBy8bI0KM/Gjl4XiZ1cU1vum
F4P1uEYuztsWS8avyN8m8YDvFIOcwQ1uiW72FvvgmFkWxKNfIwrH68r5Crs79XB/7dMtZ6fTHlKF
1dz3KkUG9aIwBZm/N5FyGCYLM/jnKZdFGiOjmD6KPiSv2Tb1uIXwSqNUEyzwIIjhk9uZcE3mcZJK
D2Exzl2kBuD4WnyqjDn5xzUa7bykmpSQbZqNptyjDC4fvNGY7Y/Bks3pWeFyBJDTDHX6MXFIPrIP
YxGkwWPUMfv7uEs1Ri1bABmyZhcXldjHxZq83y5/aRSxu8DJxNTd4sSNoyzX6lAJzjmCUiyZ+LvZ
7ZS7ybJmyb4HC/2UL2OSuGQuJj6uBCcZGpl7lIsMg31l5aTlGYEaH+YGSeqTjNrAOS2JUVrbQmfN
QJsYn8xYLuEU7ey6t4tfNLSG6MT/y6NOTZy+2ZlBGxx6fxa4AYpUTg60PiPFEx2Cf0R4klLNP4OF
39pOKd/+SSCW7fwcmiZVW1kuWrwzeqf77FotuonKn5z5MI+2S+JhI1NiC6Z8furQ9EwgQpwuu0Jb
xiMgg0HdNwyUz3HfRlGfxTMmnXtz5dhPG58chq8oDIr6KRvL/lNbRbbxP8ovp8L0LKmbIyZ0oxVP
mWn9EjDk7wnerfWW8O8iZyUYrL704D50rW5uLKM/6yY0Kv9IzzYz6aQ2db0NBwqTU9A4WfgM7RBP
SBJhw6Nhc4Ga445802Vj9UGe2LHTd1HwLh/UUsa5KorhY5b5YQYdixS0eBr71N5w+BXPPv/WPHcF
ePOdS9ef5vLlO3AR5xoEJMnFFdnHZaHkchXKJ9rNx9BSAlWfU/fFI05uBIDg5J2vyfDYrBdVTbxL
5ZE00RLiFbyG7uxQgk80A85GJVJzvVNYZEXX9GOT99xuMlQ/QtgOpl5V6exwBKmtLyrX2dGtG8v7
ULm5+yX0tIU+IsWCkmgj8iXv8KL+0AIuX2/VzABbr8T+W4lEpGEyJsIZjmOEZd++qEzzqfe5wja6
q16y2cyjnSYBLo0jMSUSIrD61s1V7WxnfE2PRjh/c2l1/IYzVbTxXM7DJ7cffoXJaN8TH94c24AU
0NRs1LGcmeB8VyNB/7EL1DwemVdzM8ZTo7I6JhWT1mw85WmmyFLKzOfAHKd678Hq+69WH7Tt8PVe
+7yQSriKrzXuv4pmt5e0BhPfPGogwE/0dPSuhaWM4WbGhj8JMjDuTL+bqhnuM7UKlA4iQBijq3t4
5vb2YLTKPBpM8+JgLcm8xHlAu3mKM09Z1kb3nWHcKdb/dAcvZwUsVgonm+4hWrrrDpuY4c3IqfGO
pP4V1buwWzDN3wD2dT8dW0r/2euGJcHXCR7NzuhJezw0sqQgcCfDW16jCVfDOCSk6n/ePC/eRtXV
oPs48XB6PSxGon6MoyLEKtbjaAZ4KVjh2Y2C1t6WhAwN+Z2GyTUujOjIW6/8/w+DvlHCk1iCG6sz
hUehwvGxoSB6ARiPzl07Bb97dFYb/oPqHoZy+1RQUUBaBwo0c/Z654icvk3sHjy2KYKM0NiMGPmH
egyG8FUUcyE/5pGjw3No4U98r8Zd18LFANKGwiQRagllLiYdVzO1yh0DWKgpTyo3CV8bQ+xxNfIZ
8S6lT/lqtO1IAFvrEHdjYdluv8gcO8y9K+YEuy4igYYHdmBSe0id76p4bjuvOEylXXydhI1Mwcka
uPHcb6r/Kd7RwbIwaaI7erub4+MP6ZZGIkK4P2Tgy+UmlJK9bZJmFPj9fib+5vvo6fk3C8F75SwU
u5nYqhe8NL3fs7ckd5C9P742l98Qww9YMtwWWAx49V0+3iZZq8IGOj8Ni9NaWxmJ8VzolrS2kdKj
3E5pjkXz5Ei3/UAUkt9y8nvqFf9vb9okTV4G3xzh1WJnBxS4yWZYyqT8EZZ9+jQHSVjv84Ur56ae
6kBNMflPo7ErOCWI8HH70NavYyS9M/6EJJRNRKUb6C0alHxxJRv3FxJEl5voNGOzIrTl6x3O31Kc
aCERk9bP9hjGs8ob41ujuSpnj64zkn4NWhWZMvYsjVLVlIkyD29fr254dyCG6O3h+1Nw0Xy43qar
cYnAxMzsNBIqu8RONOujpZbxGUi7PoADZKeIZjW5aOJXM4XWEdmL/v72j7ieORzTOCTARgDFhHV0
jZ9HdZMKYiqHU9XRmiFFmI2ULN3cIm9jGIA1HSfzza1rdaOzN7zaTE9uWpvF/j//DFrULooyNoIQ
XsDlDJqWZbTCQupTHsydsxv9YNr0uKxPG0KYSiuWYap3nsiNp2Eqi3geivrOJP4Dq/x7EvMlYF2a
wC7wAiEhXh2aXSRB41LZnkhoEOFhNQtYYjWEWF0uuiehIk2moT1zxep+uK0Obezp3fo511PfLTGO
zngyFAKXhGbQhtr3XTp0285q/VzH2rRn/RAOZp/ts6FQ53oxq+l7whhHx2GsUX24Cb44RlA0RxWJ
Dt/4sGsbf48zsUHkW95Xu7e/+DVGzuvSFl9flON9dQa6/OKjZTsL+cP1yQj9n6S5GmTOyvyLbHXj
bt5+1E2Ten0W+MEazQ0Fmil/+aws02FBAkt9Gkbj54Q0yo2ToiQgZmhnsoV7YFFyQZ2g3neVLj+N
iZTbJS37b0BywyMktbtr77paYKM3yThg6kMDoUi6qlVnEM2xm7PuZEBFTTeaGOEY4+WW4GMPDHNj
q3S5p9a8SipjavFQbs1I9zDsANi7auiwnfjm1Or+hN1ayK3IKxrnYahtNTyMucbz0a2Jw0pPyjSE
8WFG1ta8tEQxbPO50MXXRQJQfY0AOl5SGWFKXUVFd+JmZwdgo53V/8LTfJz2gb8UySEDuNfx4osg
3VZ5nvnfBsI4OLOcKh29Z4QY+fgORRKHLvda/dVw69TI9i0OOAQcD2zVADfuFD4jdWnFncl3Ayzx
KWA/4TeNWm3lVV7NCMKnDbcSQ31ySN56nqVnCoggqikeLFqGxEhiCCC2nafaNRlVNz/RIEzh3sqy
cd6Eikl6xFbb3KYwMFJsnXz5uWhEPT8Qimlk22a2ncfBS/q7XOl1YlzuEqs0govOqsaAXX81hrqi
I09ec3cKAmbwi6o52Z9SCTxsWXjDnshA8Z7NpfOSg2EXnnwxBpc0xN7xczyKyZMJvvznxQXJBLQY
Xg2t4Bulmt2Zc5hDT2DrdJrT5A9wGntCECyrfumJGXwdxyh55ZZhP3ae12axietWs1JLpy+ig8T4
HwtxhhbZf7iSQFZq8DXnZpJlMo594ZwUQDJ4z+KPcWBVy8FtacAvJn3hO0+8OUihwaw8Vuw42V1W
c8HL/aUmydFKDFOfnHEQ3WZsggqXHE1s95bBLJsq7tzRVu+tjP+IwHtg1q0BZgQJJi8c786I3O4t
vD4/AsMAtCw3v2YM3ESYjd+dPBX46WOx0P/amsId/B8BOafNVhGAYTy+PQ3+bB6XExM1OG3ptVGC
B9M1m9fOcoInnEafKqBu54lsAGw0liGD+0rTIE1em9w1CEn0grIkkHfxfzYM03iGniOfI2MB0CaR
pf2M77nMSSsZ5L7HpMM8mlNUGAdWsqoJkCzn8dQ4xfBPZhM5sEtnw9gnc+5Ud/qcN9RFxtSm+40T
yjq2SLcvxzTPCvwoybjnzChy9VFHrfWSFX6r4olYoyzOk2xJj2jNh5euUn31ztGj3cPrsjNJNqyo
7tQHN4USlwO27dWzCB9V+K+Xv4ds3khiT5yfc74yMeJpsuTLBgNh5dAJ0eA6cSOC+jN5sdW4JUjH
ohNAuq5zh4Txpyq8GGjSQkFYuF2vHSka6Zc/RHldtOBwlZ2zxJ1aLPrrUY1fa5JLo02F/pzu5Rx0
2n1IFffVuFI0c7dLZenz7Ipen8aw057cQpiSibWBhxeaRWz0kdVZm9opzfA3ZpITSL1I6nPQEBLB
/VngCOonA/Hqb0/b9atdvAxcTMSZNPjWnCOUoJcvI2k+jVok9jlSyNa/mDXZGnbD0UWCydBk/UYS
v+ztl27R1ae3H/3H//P62avkxHLXlcMPuHy2OUS0lHvlnmhJuVO1qeaJXBwTNdhKPg3xbf+Y4cUj
+S20CrzYUXkxpJsiGTul4pZYH5yjrCyBlKF98ZVSj0NMDSL09qkjM2c7eDo/lb05he9t+ncbgjZ8
w4xHqyiNk06q9psd9vV7Q9OHxY0q0t3ZSFKzqOPEnkvyhbrc+TClmihX2U8TgUxR5bxo0nqMQ9Fn
sziDRXbHUNIC2tEZJr7eGYio2gUopfyvYe0orkDKGoCRRVAuR3iCzfTJBm/9rAda61tNB++nESxm
cK6VK61NpurwZ5jiYXEsy274VSYzZwU8bSRxOE055aHGPnc6+IHRnIrao2+vS9s9KKLS2gfaKoW9
DRJSDtZANzSC58YPFLWMQjS69wtvjk7G6k9/GNvAesybqCZPqHeH+U6B8UczfTW4nEKre8oKqd4Q
TUtz9uC0GPJsd43OHkedVY3FTQrOVIxVVPYo7TFJj1Hb11EWh1kt7ZKU8WDCST/Q1GBDnpwh+2h7
V4e6zrA4RGXwBdfo6MXLhpVP5toFCV2jXYj8GY7T/LFtAE92XeRiDuOwSx3hJuQfyDayqgNDblKO
eX635NtJkcsTT0ZG95E4mMQmQU25hUdQ/ByE5EvZUQZv4u35fg0Krrp8G7nOqogAS78+IHp8KFqh
o+gUjOX4u4FmcvCJXfq6WG7yahpI/eLBGckGnGQV3dk8/2hUL4cD4yHQYTZzcHSizS7XWhTM5D2V
fngay4RY2lhno6c2+ClUPwJJZO0nbmZFALYeWd9FoL30k6Ig9n944UgCX+qG87DxDdv6DpChdRfj
2TS/OKMIButoZfmcfeKGg9dvjDn00E8b+mnGZ2baAu7pJaV4TlpppltaqiHq2aUbxn3qtnn0WVgy
egmTxVEb3bJIOzJWgNsN2hb1M/yJGsPJqWt/TNZU0756e0j+fPOrz4LkgChGeEMUldefZcHh0vYb
0ztNPQECFOr0+KJny2v73VQurdo7QTscvDIjE0Z6RvnVNVjrdQxNol0aoFyVRb/bTvrp0ZQyTeMK
IwbjW9S1tDuykpyofUDtb2+tpjWnbFOSm9S/n7qw1cauppXOCVrZ6ENjqyw4LLwwc9uD260pmsk4
Rf4/Xklw0werncL6KcwJkNwGKlOMoBfOtJ2nLHUfO8eo2g9wFCvnNYe9NJw15ldEE8iJ3PHRIkd+
B7ukTse4bGzMDfpwqQ5dZSbjB9q/fFY3GIJ3Xckt6DkK8ux9VQVtQs68P+PpFKqmTb7UmZmtVn1z
O847mpJu9tUn0p7AGlaO8Um37nJydEUKWzy0InogFZQfS+gVkWcxZt7d/9I0D2nRNakhPr89jn9I
3dfjSPntwfqGlHxjgZcWJoTZvrdORaPSEvudLvxOuSUI0VTYpf60MDSUsbaSZQfBaU53M5qDcTcE
LIBtT/aT6OIumZX9NHdDbr10AWEi77JOO58ENM8VEC4Br/+pcS8KPgiZc1R45tg6nEqLHL425K7L
n63E/LJa7x7RLkICHG0inXF6hWKZPkRtaaXAy1m5bySl0x2WzF92F34TgmN4ilzprgF/KDphEZbR
fPKNJFRHXBH7V8dwnf6JNWebJ7cboIZEQ5+qp0ybS3pPj3hbSUBZA7wBz1oZctfhJCNNR4TKg3Xq
fVOJp1yb4qlzez1srCIx5W4mSas8QQ9a7qVWrJXo5eBTQKxYymqhTgPiqlKVRQ2zsq+zM43XMd8t
2qjeTXaBINL0muDOTnrThvqDlAfcryBDMd+ufQK1Z3aO7pPwZIly6CjlQ+GIh6TIYfSwf1f1176F
Z7sZnbHJN0CihsdGaBjWvjS1Hapt0c9qPLVzNh1CRGRubC4iG95VTVXYj0zXsSR9D89mcQfiux0g
ZsXKlVyJ51yL1hn0r5aQaeVhJtPBOBVTGloHuoPkYgcLOqP3tQc5WPne8NnqV3Hg26vz5j6GgBNK
ORgrV0P6kuvf/+vB5bhCsP0iz/TimnGLZq9/cPGo9Q+w/ZcHnU/Wl7efeFuj80geiEMrcPhtWVuV
HQ6WXETObZ26/a9oGO1/UEeEwwGbFdGgBMZTkgMnIYQujsBoNrSDIHdxN888Muf9CqKAhAG8xCMH
szjmeWrNh0XU3rR1s9r26dNH6efZaMb02RNhHTz0rdvdy975y9TGxIxZRheRP53rEtn068nQWXoO
JeZwHxdcpuxPZi9g6sWUv95wL4ftdhuBgwEqyZczuWVZVziwmIa+lVmanTWmM+6eYRrd7UD1nLxS
SIfpS2gmVhMrreSPHm2Pevf2yP1lrqytjDVdCmQQrcflXOFyFWSQKqNTS0z0cUoWn/EJcvNdj33P
k10ky3CnLLuKYgEV9OGScx56a5+VlsDVK7thRHiQSTznMFoBKDMRTsO7dChxSTPMumu/FkKnapNP
XQpFiP6U3hCzKcNXi7j3b76wRAJnbYBd96EcZmgetjmX/j3w8i9T2oNKiawVEBPtxrWRvGmMQRP5
nTi3UULZHc/GkC8/4bz2z8YMEhJ3ZbrAmqucIM4L2bysgqyVi6UT60VWja7EHvKOoc++BlmLfbuU
xnNUFX666eY6VA/G5Hg/jMQyCL7uGYNqz6VlEHeAhdttCMtBNmSU1mzYNDovR7jq22ZRRi7P9WRZ
x4zYbSi9ZiqNh1QWFhniBqzfYk2crpp7FIk11f3qqAChwbx6DRhBdXMtXCodj/TPKQtOYzE2ryja
h69eWCnqr9av7C4OmlGw+y6a+EhX6STx2a5GN+VPqyYXhXyY85DNGFLMMNw6ih8cvb8vLsmFnzK4
GctnONX9vFNGGtXf2nZ2Hjw/H+Dy6lGuN3ktwNl3UQhis5mWssq3NZwotVMjttrn1ir76mfXGk3a
vUiCt1W3k8aQVSKeSVozos04+FVwnpyg8T4OcJ8faRs17l6VtNJizjzeYUHQp2JIEtV3lmrPDuZF
hBiLfDL+GR1TTMXeJRUWJPrtpfuXgfVWoWuAhgpN07WFZQ7la72Hi3PIVlVucaXnRhPKBdUwDYfx
sCg/3OZAoPl/f/Aq0QCyX0F9hvVyRtGr5golYJ2jROpzrh4wqLuByFcjMjojBm/LznRO793n/nKn
wvqfOxUScOjJN/rOQJZU30OynEIkOEGwgYXnd/sZ6lAR10U4/DanJktiIkSt6Ji44fLU6arS+JiO
rhH7vQutaUyz8JRlc7gbqE6DFUqzkj2OO2m6WcyohHhn0h3/kuQ5SLxS5ayeKLit8CEBB5hPMpoz
/zTMRBh9L2aIv89GAPj8fmnd/PswEYFMkNMo/I2XwGkbd30IpdTfKjdPqmELNHyP+vLnhLisxlZ2
DoU4BwgtXvuqzNB2aQROZUYnjxVjPRKrFHRbR+fV/L6t6uozS4XSpsxE9JH7TP0NuuEQThgqZYsK
AEw9WR2qKjN+TXgs3tN+/+XXsfYdDIfwblx7Ydfg3dAZnkzC4jwV/ZLgkJk1o3x0rZS7UbTkYXAQ
Vq2eRokd9Ce7mciWjeHsp/hPT1YvP0YluOkWhDl1vw8zjoP3ImxuVxGYKyWauXqWrNrAy8msV/fO
ySmb8+CN2dEMs6Tddh0FDTZCmolywLoEqwZ37LOqu1Pb3h6+6zUYBccag4qq82prHme95ANMUtjg
KvwfQpAR/niXPnQ52GBs+U3q7t/eM25RZlTowKhcHMKVunzdkrMDtCxZYpdnb/Iz7g5FkvoPUTKG
hy6t3llk+/0vp3kRw8GbP/rdiFVFO0b1O5PWXXMHwr9BmDn8aUoC0azmP+H1pw+yoFGEkoPT+os5
bvLQRkvU2Ub5RQi4gZtWS5pbmEoUYj6mdVB9z2rLNfo7P+OGi7iOPFgedwyy+G4B5lxMYWMXSp+z
ZTDmdGMPjTlsKbFD/ONnb7LcV4/+xsv/UXZeS3IiWxT9IiLw5hXKd7WVG+mFkGlhE0hcAl9/F7ov
01WKrpiZR2kmC5fmnL3XHhDJaBGCVad8HhY54q/JxKwtGqqPyU/RcOtd5n+QtRptN1z8uNc+daVm
x89Mhlp67JZyaQ6rHC19IgpdurdOHO7VC8VagIAdQRG93nUX+/ZlLlE1C0tm3Tmp/CL/lltWWr24
6egjOs0D82R7c1YjvGLaRltBu3IzNmWmPgNhKnaZq6HfZ+kyZBGRAhdXyDKpnUVM7d7X2PBE9YHQ
lepFz2bWm7Jc4m9xMRIULWsWuE3dCP9T5nEwDKUxs+rklh17exi0ZU5QJpgcu6QLZdvq5NRFZkVa
Gk+WFem5b2j9pscEJg7xEAt/tyjTSb65OKvGjU0ktbMtaqOmaxynVAYWs8O5QzLnIB4Sp7SIRq8D
+1usiIo89ZPpdi9aOQEzLyq3D820JTIVNYmZHXqnzVqMa4jqjgOfhwwNZfd92OhJFmzJJVHm0UXZ
EB/SyaBz6JQmWzsEDh64pD5Ylu/EAjoULAGBNEkTglUy3ah0C18UIcrlUvvionBDC5laLaKp9z/e
q6kK7t96AmbnDAEZ8cjbpwtBznUwliRnza2M4UfqjH4EdFBhQVODtgkGMtET2P7W9v1xr5vXDMwK
Q8/A40jJXPV24D5taIX4bnIm+F15Ue1o6aFzlSl/I8rOulMmjcY7tCht62hmRvvhqMr9SpBe0fah
PhXB/DVxOEUFHOVG2vChyupqOBYu0uZTYhtAI8Ie3duPlJXslkn5Wozhwe2iq4bWmHitq428ORWL
JcwqPwcataO9kc/ehoQi+8Gz2vhMswaNKOyPmApgqcq9oP6URnZuWCGlRA9xPLLOG8Wj62mY37Ra
Z3WapuhFL53MCWe7vi2FOPPOk3MOHt8mhcCoW4/ORZJpESYNtgsYCaxdl8j2RwUR/SsyfzzymlWr
4fP7j/h64mAjSRYQO7b1FHopT0h6j80UeQFn9jLEbgc0GLdeWRgedXrPP+rwtW+Ugv/obd7sWzx0
iGQQcPpFBoIU6+1LVbJxKQvShc9a4TcpkiGJeQn5v15sKWLaVkThNyvY2dllm47RPCjuw8YvUbXZ
oUg0OT4ZmeNWd+y2E5QRaJUD1Fs25R4FkjlZRHrjO7g6q+NN/hPcTTWHtsJl4A+qAzp1g3LO3mRX
p6GovQ9+2c9taEI5/AD4YipCiHbaYzWm3o0u6PVJCgMsFLdVaYCEiaXq7e2CPoSUbwmsM2+NXxVH
rTOaz72tQ6qNCJTAr9B7VurQ1WvmTJhbJ+tyJw6nucXb4uXG6IfoTJwhZMXXQUBiCviR9v5c3zel
KtpnW8+7eV+bc2mEdAkrM2rRSD0rOU6U6REQWmnka8GwFFujK7L5g65rtv+zMNri1S6qDMuXmY1k
EwtrTiOTTvrHrJm9KZznzPG24HiGfIPnqA/uKn0ignOnxo4MpdBO6DVGtW1KJ98wzWjGZtb1Kvlq
DnV7VnkqExWWeCGtIUpQnj9PllH6t97Gyw+A6YGpAcC3s4LNr6JpaQBS0JZ6dZrasXbChuxyLDiL
p++dGX6un2V47JzVZMWm5W52BrFTsVcf9AbrGvM1mbZ2a5yU7kznfDCUFQYiuHUCulwAKEzxz3r6
YbPIbvpiHk6RieWjJdqTXCAp+WWZ/arpDhxmqWnbxoSFWxbajZnhL2OiTwRnS5F7Hf9iTAoHtYo7
TZ1KOeqHbGrGKNbNKiLGSR0MtiNhZnnjjbd93fj+e25gWvgjjSY0kNYtJ9y3L3uTN8h+fTkcKnsR
Hx0v9oowpdvSh51OC+TGw7969utoTEMgmiijX5H2vD7QaIHqw6HBm031q8p0TDOd12xmY0p5N4PR
uiUaurqtjLnWRRA08MLhXHh7hYk5KimRvh+GMnC+kOhDSlHjJ0X1YE95j+1Na8uPomePdePw/rdb
y0rIORGJCXBW8+3AhBcFQKiM4VD3XbvxlFMvO7/osi5EQuHdqlFc3Vqq1/SiIQV4a1X4UmzekrWT
VRy6j8IGXjoVbr4NRG/ugPL8aBvOGe8vY39qHm9eHMYLIMGytq7shSsytAjUEFSLe2hRzpX4ruSc
DENkV5nIn2Ru2CryhsVdHt1sbk5toTXuucSB1DxJ0XLgl4uRfMO3YWabVmgaRv/eQi2SB0zrG9PN
na++UerfJZPZtDVnmxqVq+r8YwU4tdiy1gXBIfMr81nNKbFJRWVO9blqA1cdgqwU6acAiL+T7qo+
nqW55YWz458ZdkXje0ofXfGaq7pfVCT1oS9/thSeZhHKxBnrjcgdmW5KGvol0s0s7iM5iOGnGUsz
u9M1gnx2mFC85EvBeXs4gt9qNhLPZHLEijrKiOQPAMcVE6x5VuyAt0BNkaO30hrdCNfrWEskD5bB
0QdCmH2q5qQaVirZ2H708qC4RT7+y7uxSlGpXaGbww52saJphs0hKC/T41wnxvLRTHMjrAuhv6qp
XYaHcoZddeP1uJxW0AFQyYXURAEa2f7FtBJkI/s8p8yORWuUD97gG8CdSW76RsRxdisA6nK3gMHi
/30fCDK4c/60UP/dhanrngLGjLwHn75FUYOCIRLZaePHcA20pG22VefrnLg00dz6Dq4vFHURWE32
rgjALrGoTqbAleaDw0c+xfRbTB0pTGPd24s5/nz/nl5WeLnMNVrdRzfJ1sS8lFWT8LZwSmvdA+cH
FUqzzrEk4Gy8lRnwl3EAYDFl/tk1wpp8O28ZAWximkv+IUkazf4y6qNyTqK19eHWDHk1NSMqJXQD
cAuiZaaSixkyy0wE7th2DgOZdo80r9WLnvgGYI2qWeBWlDQbAzWWNzoxVxMzBVWisDmHrjLKK5kb
p+DUcZolOHiCeNCdNyP83I1W3N2PGl2pl/cf299Gw4CJNIUa7moIens76TYJdECxdqDkmvf3sy4p
mdsoKx6AT377r2PxesDawSPHsYcx347lSUeWNcp0REl691NNIt4OCNysMPVm/em/juXiJ8W4SMYi
I17GWIik1PzEU+nJjx2kMOOEM9xCd9Ru+sYfb23IrqcwPnIqd6ykmOGAhb69srU75qJ8i49NGdiH
Mpi7Jz2f5WYZAh8lruhu5OBcP7UVkUSpl0M8tzS4KFaa9EDsIkjcoxOUwedRr6lBZH1M02Oo3E/v
38m/XBtjkV2OYNCETH9xbYbJkr0MC1mO0vmc+dJ40lujOzGjqKh11Lh/f7h1tn+7cnNp3EkE3TQG
r2xpBbAEKua6w9ysLRuqUHaoOXq9tYbCCGNdmw+Z6JdNQqjkPg6sWyFdVyfy1YOD3JUbi7EL+PHF
2iDwunpaX/pHhXLqawqs4i6pJv2rLmzx1R+1/uDUgVngkqr8s4BEsIZ22Sex2Pru/TtxvXDwS1Z9
JtPd2h69+FwcS4BGpmR6rNAtbfDDzD85KHm7lk7XY270WLobpDaHAr3D6/tD/+394rNBOUf/myLT
xZK8sOnuMqd0jxoL/qkHlLHNYK988Gp5a9342+sVAJp3WR557JcRxCKIC0yjDNVUdrPDr11vpF/5
oYZGe+/OgBvev7TrWZ3JgKRJalh0JKmhvf1UKeyDFZoNXmdjtq1Qyby782tOM0anY1uawfdH3NVb
/onry+TYhNONIgeP7Kq/P1QtZ9l4so8eDJR/RqMVobsMOCOQqkZ0Qo0blaXry2S7jQKUMj8lCni7
by8zWDLbhZOAGaS0p6hXmbkJ7LR/ieMqJoghTsonbTC78T/vrBgW6Qe9Hq4UbMbbYZMq1tf51mYi
HLO9kUjn6NM2C5PKdG+sk3+7QvK4cAytWwFObm+HyocshvIp7CPOU/13F/vtF4DsthdiioFFwfqz
3FcC5fqNO8tyzP/57RRFq+hfI1tvRxYQG5Ced3QRXUu9CCiy47FpXc6jhqBJQuB7UAShHfet81DX
otF/eCLtjpLvqD/q1TjFCPYyh/3RaCrOGtaMviAyF1qe6B5N4P9dlYt5W5MEooM6m9ynJPcstbH0
Wf/ICjN1kYkIQkOfnCjjmGEhHZ50C+/odhljIb+YVGXnsxJa6z+NNa31rZcGDdDlWVbtZsZyZ/7T
IEcaI9vnFp4WsybYkVxJvd6MbbOMnzvIb9YH5mEDxbdAyBvqLcassCrK+FNtV5W5NyssB9saLM/n
CtF/sjFFNjw0FqSWyOBiH9ClivROwiF60fJpKsMsc0ssWyNuWJgJ7nfPFN6H3o4XCErErxxUm1i/
TaTYP3Rn7LQIlW5Vh5qtZTlceJpwYW81vNID8uRd2gyF3NIJygbifTrsPosw3QffFWwOW0PMjx45
hC+rSehrxY6GExu3L/QQeZ5yyGVpZCENrSNaJL74ZBhVMYaqUPY/dE7bFKGtscgtZufe2vtDNd0N
YtKQCNiluVWaJG9uIaxShfx3wx1aLp/epWgBeYx12dxlHhl/kLoKCxjTGEiIafQq3Hs/buo84sCh
4UtxUxOYSK64rQtCzQ+DbJN4L8YivW8VYoJQ9xv1s0gc52xU9jhwUEu0nzkgqiwkvKv8mqyozRUz
10r9WYM5k54d8vHKJ0hbtvajsORy6kTiBz9UUIh8N6WmFJtx1MY6UrKZghO0Sv0M2FbFYTfPUoQJ
sDPO5s5syMcKxzuVTLMp7R00MBaCVjfw56bkTD8mTeY7AOtGScMcSlmxxx/WTVHmQ7L42Rhj3tzj
OUViIW34Ab87zNlp5GDMwY8temvZQvlyftMFptbuCUp8AFay3ApBJRrOY+xMDfwddwEe7VGY3HBI
jIfPetmSKhjZvWWfexRv3RCiepEKcdg8aa9CBsuzjc9j+T54Tj1XJP0O4kcD9Kb/as6x9r1RPV+P
JCRuhKkU41xD+t8vHKVl1pgVRLV2qHv8IKkOERIIUrUpNFy3dx5Ei2QKC1efCyaXrNCjflnwQ+hp
UWgf+BrH9qU0azAZNOeQjKVd6/0selODILOMUEMxqPRzgJleT78UMLjSsJgDkuN4mZ2fumK/cSh7
RakTs9Fq3ErMD72LsfwAXLV7ytvB8MgshhcW1dlcvrYykzaolEZqW6vy5chv68r+C20W1YMxyAT+
/D6lPjk7+GyTmuzmQ7UYwRIxb+Ptb5DbzHcl8rnul5dRJ/41anbTPKVFkzqwCI14BNbVO7UT2WJo
jxVyXLmv5lHNIf1XRIxaoHRqtb3mNMR9UXJ/LNRU0gGzrPkXjfxg2pQZjV9aYnOmhWNHp3fLnTW7
J1TKtr+hcG98aVtFPJijuf4uaf2pDmezBmY1mEXOh9Etw4fK1adn2nF1QAxF0w3Jfbd6QahJ9LRz
DAvYziuvf+rfFYnu3ftJjTfFhRwUHPPOTD5V9I9dWuoJfyGwVBcOnpus9DxelR0aovLU2rJBP021
4E5oq4JVVH0poq7TWlA62ArzzdxL/XMgFq3dKCwelD+zaSCnxcvE0bday9r0WLck5KEFTUrTre4Q
tOq+fZYycb9VYvIfOaVOIyKQYdDCubTHfOuN3IcfrconwrUbIE7RNNYTvWfaZYjI3AlgY4tQKdk1
TjskUZ23mYoSbAFmKFOVv2oo136rMgl+TETY0qq3pBOthzCiNIxg+jUOObMPoP/5Lu+T9GVxa0Rs
Y6CYOMo0DT5r2miBq0nJwttTWlqO4CVnOOFxHX+ZklKWKN6H7NtENMG9JyvcqdrSDPepWfhJlBLg
PG79QZuOQdDV/5Qa6sZQzWbjhX6v9Z8TlMO/W80Evk30u5TbWDT2EA2Tl/1CKF5lYVt7dWCFI6oH
ShQVDfJ9MwI4XBqjD/YTdCvCf9pRM+Dz6zykpYOdl6aTn0VsCuZnE2F8Gs6DM5SPQVpMn3srKZ/z
LIYDqAWurB/tXGr2s2VrwZyG7O3i7jgh7frdz6v/prUKWTyX0+Lczb3ycLRrc/Wtifvpq55Kp9jp
1O3IPSM945wa6wZDlb390M2Fa4RqcCWlgLZ1kr00FvfsVYZmht5UVx/LLtFe6Q0Y8gh5TFHLkx1P
xUaEx+kQ139EXJ4rIuzodUlaTqKNYdw3ODhVjJjpYP1Jxy5QyNxT27PBH1q2uEee4mIUb3SEMdIJ
Tm7BAgHw3M7FsY2l6o4Wh5R+m/f5oG/bmlSzMM6Bp0Zl3smzlQEjhB2apSTW1GWPQKkzAyN0s95R
9w4q+UfFAU1ucr3qwJl1wgaOabnZmRj4YNr5NdFXZ5t+3a+8jVcYJcImRI1K9Hk4ZFb34gtMDezh
szLfTljKXweMqF97ixLkFpBoD5PM0SvaIijKwxg82LPI4mYI50Ivx9DA8U+/PeBh7TM1Di+Fv+AP
Wt01j3PdeOyxMk5jQFa95bEqbV+FuJJoCxhsr6tw6tjCsOJUNR1onBdaaBdG7zENBcZPz84qhfpP
9fe95rfftURXxdnSVfdqCIoe4VIjSfygizInfZ2spy8WPuwuMpQYX3PNmIrjgBuzOphGE4PRaCsr
iBoNpmTYmWBGfHAf+Z2fduqXNyaGjFJXOv1no+6LZpt0rT5E9Hot40AO5Wq4WWa6bplt9OY+W/z+
xUmBKHGBHF82RG77Pl7LuI2PwKWah3lo3OaUtgAqwt61POt1AkOd7f3FjIsNxIRxG9QdHFR2jePr
yHrS72p/QmqliMS1751CubT7Ei/5J7A71YbSlWa+4X0eg8hJyAEKTYpp6XGqxZzvNd2foVsOugQu
BuTWRoZkxdWhLFS6pf2Hzbv0Ousz3Iil3vYYP5B1DzP7siBY5g9oTyZIchPbyK1pVi6VEfZpVLW1
yfEOIgiKFy3TIGsktEz9qFk8/wkepDGjmzWM+yaw6uTUGZLISGs27OIwFIn/mgYV5DfEhaO7E1OV
15FI01iyviIZ2hTNwFMP6rTqT/A+BPXr3qjSLxLBTxvW8WDs9WohswkGWwui2zTX65lhW8OJcg1x
HyNKifeywVEdZnWc5ccCACofosLfADdNoh+p5szNSXnW0vqFw7uhTikvPUjBSsaQ61KNLrCWEIVY
Y/H7hW2leIFKx1bQ8VhtTspEjzKokg+gAJ5zp5cuTwiQmeuF7E4H4G9BooGOBDu0hE61sKUrJYqz
0J7jAkuzN/DSb9yMPOD1pc4FLo8EIoLtp/qHbKo94ylY1gxeX4lMhnrQK6ghTlrcFdMy+Ztp6YpH
F0RfewfwoN90MxMHdoS65/vtmmXqPzr9EHQbP234Bd7iiE+VwPr7UW+MWEWzVfV8ACb5szvVajUo
R6tLjSOH0AHc5FQ3/fRoKsAzR5PwrSDs6kykTOBpA4NmbBX0TlPH3LT2nthleyaCujCgtfilhrbY
ciD3x2RjjGVe79AKe8G2k4P2XAQQwb/5Kf/nsMnMNgbkJV2N7GGj1J5AdxhsDZi5mg2UYYYlOUDU
97TiO7YpotReZL2oj34blNmdI4e+oIlNX0hre+Zvn83pFBVaX9VnczHN4mjbo26FRlDz5GpDzcMD
bSYviPKqb9S93Qm2M9TDcg0CT8HWy0lk5X1A6659xcRsxd8WJduHHgVdv9c6qfs3EOl/O/wSrEK5
hConzZiLc7ZTUDIY+sQ+JmN3Wsay/2Aa0oziQbN3uph/d6Nm7t8vnPw5u18ee9EoAjZAC88h/6IQ
qMAUS9yS1hFDqJefrXqcrI1gA+9t4nTu0N+nfomhLm2leYpTpqGwUaN5KByNZAwMSagCCLoLPhVJ
ujKamcK9kLJjBm+asmLoGkl61tt0aDdmkrkfgXba1RlNnvGTOlC1I5lrTkHbFjy8fkZntxnGASYO
+M3eemm8PDPvzEmJ6dwq5FkgHsuRm9EVeVTqdfXoq5FJMdQw+U3fiqaxnbBefPs3pozYPhoAPz/p
VPrncy0n54vbY6oJK5aQ3xkzirUP3FjLdr29QJekKNFkd3yjsufc0PqoF7Bzo++uyxaGx0QY5B6D
bdOfMg/D4nFOM73fUcVY7mb0UtXOwM5pbNPZLT7NgT+knxotnsWGIyF9GnsorJzVof+vAdZIPdF8
Ulo1KWqs4LG3hQssBpPuVAV43wysz4zY/o6W7xw1rfA+xnF5owb/l1oq41F/oqFBdAB9lLfjYUxq
qObGztFtguxApHj+pC3KXzZl686fzRabhMc9vDOzAcMPQG22R8PY2CedoN4bJc2/FG1oqzCpw7M2
aIpdXDs7JjPoK8854nYdD20zmLt8wgRmmQFUQtgv7TfiY37kaRx7NypGfxt6jUBFsUErybl0Xhjw
WWj16O4R1hdbHnb2O1bRdhdQ6WYXF1fDPx636c4rQKi//9H+7RFQyEXLgEifPuQfLf2/uo+WLf1E
eLN7pKgdb0xSI7yQryZuUBloQ0TJANaAovJghEaP+gXLwETDumdBeUCRUE43Jq6/1EHRAPAvZgU6
sJdQcwsDBYBsj6rdMnb7RlUByfGTpp+GqWwyikz5NG7fvwd/uf0MuQbrogigNHlRzO4C5HRFrZwj
Yh1zkw1pslcObfw0s9MTAP9p37U4PKzFFi/vj/yXWZqESCTWeG7IEvjzcP518ztjQjk4UWsO+t7f
lXGSfy+RFIczFKPjgOt61bAS/vX+qH+7XnK+EKbx6fHRrX/+r1EtU8TJWlpCZwzG9ntZBla6G8Hj
R8r0FMkGKgabPYAs2KXzEtwSs/91eHoH/LPyxC6Hn7Vp6b1B46KLqdtVyPbv/GlWT1L1XhV1aRv/
TLK6O1RscMWNNeq6eYTeI6DdZxDxw5bjYlmsJqqMnP3dYzFwCIdeyKQUcYbFOR50qsrD3B/IeTM5
TLjZ6N6j+Cj/cwWcLxmSJF2GVdFwOeeB5LHIDfCdI15xcydADxxrYiULr1puiKOuv21CKqCNYofF
U0WD/2JB7jyFbn5hXhkod447q0JhsHIBqSmJ1C7leRRlVoSrX8rbBbLI5TN4lT7dLUXun9VojLea
K1eevhWmh0XXWKFntM8ve+aQuyoDV61/TBvp7M2W/W1osyHeu2Ww3IEZaXP4EdPy5JWyL+8GHQnh
nV25OGrEYooNShMO84WRtVtNdPGth3P1QfLz+BaxKqEMAh518WngwAFqjPTw6KZVei9NasNRRQbU
uRezcSa6FhmM72aH9z/IqzlvHZVy+apugexz2amguCk6MYz+EXW69wTlAeGq2aj8u22j7A1FYfs3
Rrzq37ElZGfIZo3qGofBiybXlPh+7E+kJEDvNuHXVCI9ZDNZeCnzT31jsPWmvdkX4jpfHaO4JGna
XikyaCh1WCSt9KQFlf2iOms5FyIzRaiWcqJHm3g/575u9+k0fHz/xl5fpmOhK0O2gmsHZfr6uP81
0yX0C7C81/kp6N2T74n4FW9CsLMMYFM3PuvrN4ehqIuuKA+e0hUukoQnvsYhP5XNSJHbzccdDVG5
MRLPfF3sGqIflcEbg/7lzq4tQ8SoaDPQY188xqWzO5o6RXFyBCmgYesm5kPrFfIuTZJyOXZlZgwU
puY8PSRg3d3/upAgZ+D1wWcNKBNe0Prz/nV7HV2a7NZs3FCK6KWeFBoMyDTdqNmVhjzkvVz9lU48
brXEHT+8/2yvrx3D2J8TDo4x8kAuJjfmDGUudKGPcdLiLDAbQ4Bu44CfdIk66dpQH1u3VzJCIaf/
fn/sK9YA2yV0igHIayChzBMX6wj0fWtuBJotfa7mT3Bu2mqvG/3EcRYU17FTdNPOUyVRlnSp6OPP
+FRQKzTDSnruXZgmG7uvxyqJFny35XfDnxrzDlNQou8L0VoHdyimf97/0dezDPsMtMDrd/8nwOjt
02pgw1JQtRs22/HZpfLzz4ycfmc67a9xCuxblt7rb4/hiMpDosAcY1/K2oxxojUr3eZYJggYbarV
v3tzKXZ9ZXT5f+3Zr1so2nO8ijixGfDtpQHHQk1Wy+aY2Fn3Ugw9PhH9/2lLBrihrQIw+jHL5vHG
ZvV6heWOoiFi4rYQLVHcfTvwgLKUNZVghTYQ43SiVG1ue6sa7zM27V9lSi2gRUxZhV5Qwq3Ka617
beuRKj66huS/in5g66EKw2NOKwV418VdaGaN6lUvraNRu/OXjh70o20lVnAUgT3eor5dzXcwD1Ys
tA7HHO7b5ZUjuiatoUaGQ8XQJOmi6FvjkPHi+UcyfDvAtG5bxNFMYFV5w6h+9SL7zLIEQQYoIXmv
9IuTmuxrmVVUDo6LO5VmaPLt3FsVDb/aHB/dxrvBt796kdfhkCvAzMKZf3VCSsA8TBQqx2Obu2rT
9HP+BAs530+qvLUzv76pOPDR1FBBQfGCu+Dt6+TYrYAVUI1HM9PzvbDNeJsXaIlEQv0Yt4X5IIyk
v2Eu/dugCHkQl3M//asTFzIQNO2OPR6DNTxrk1ZuOUYjCW1JSDfYLg/JIuVrTj7uLRb+1RSOZYrZ
M1hPXrgQL8FbDSUwzy+C5Yh8LP5iL4n5TA2cNCcrHvXuNGc48KFOCc2MsiDOzN37E+L1hf/RcLE7
wD6A8vxi+RrguGmca+0jztpAhr3upWFpw0/uVWFui068SiPub0xV128TCkeP+YJzF0zKy8JcNhVa
PrOWHuusKU6l4YxWhIvRayONol18eP8Srz4VsD/okt1VxIye8qokF6R0WQyvvWtko0ToZw1twSRJ
acoCY3ylXM4d/s9D4j5c1XmmzRx0uefKKqw7Pgkjd8jzDNrHqqShWeZsEFyidJJTkxAM9/6Q6yz7
ZoMJpngFR6wSZotF+WLiQ3JexbxIw50O88cAUO315JH1dGFf3x/oyqVOBQ6xFBOeZXJ92PLefqAt
ego3z/XpLpdowo4Z+ZBVlFEPz34l3eR+8J1umoOIoOisiLoq87/qvL/iniZV/kTrW2U/68pTbgg/
xlM3doPXD9tb537O9VQzAD5Zb3+c1nnjZCaDftcIKr6hibMhNBFnPPs43Q6im2+U764+X0AGnJLW
EAuon2Qsvx0Pwyus2wlSvCinyTt1xOQ8YM77DT4k3cNON4bnXFr6IR9Vvn//QVx9RQG0JwItqGLY
FtvP9c//tfM0Uij+Ah/bHWbl0R1CAYy9v3cmwnnO2NRuZZVfv2DrpSKlpTS6elQurnQh1stv4goo
s1+39mfg4HDeyXNymhtv8vUtpSazgtJoYK5gpvXP/3VdfuXQ7HZXgiQ7mmze9k09Qj3Sh+KLcGZ/
OhLXHbfPZCmK8acb2/XX9+8rOzRG+Pe39Mdoz0GGm8svYeV7+wuGin2121bLqVVB/uBOxFxuNIU6
LxRB6puoiCvr5GDVyyMkEeX0RExb8rsbLMizVV5U3qeW7+ZjZcruFUmQ+gTvMSkPWm66Gv5Hvolz
gNot+1oLVU67GM5lfBZWApplpFF5Rqshks+ptNPXKVuTY7zKVZ+tvh9HcLpme5hpBSJsbRLtd9rE
k3EvaYWmM1X+vJGPHEOHM9aVdqlCyltVvum6Yeg+zvR3ix1BcY1DLk256OYe9bRthIQ+OeK7qKWx
5eXR0m9ykXP3ADOW6OW2R0YR4aa2noapGutPde8kgHBmYyDHR1idox9sq6pfU90zHo10Gb5Vk+EC
rcG39SmhdZGG2pJNv3tlNBpKwLaQuJktNsQBTxauuQ1RU5OxY2+H0lO7OnYoxSyYCHamlfrxKSAi
DawMFGcCO8dgLD/WCCbyx9bodXWwBqd9UGCUaGl7Q+oclLP06d6v6RJEeTt52jZrZSHu27KIjzbm
oImsK1cOz7MrJyMyarqhLHpIqXYJWqVkIz3QKEDTOfZsMl2oT6qPRfVoZwY5ZnW1JGBP/NG9m21H
xpEzDFRNA/JAIJZ2dR/O9TTe9RiTx7DGwPStAiDgIXCXU7HJ6ZYNmwSH9Ves9rYe5qqnKeR46fRj
0LAqhxmyo1dfGbrzMBYWhJi+NM2XYJjb5KHCcDrfN21PqGo9SkGY8zKhcRBzb925ucCFCRmOrOWM
Ivo3l7jOZ5UuJAxgKJ0JjEkyL43o/6YWSF8r2Hlkotp7I7Z5RVAXzy0qqq7Y0ToeUaPypplE1lKv
2UmLMLeDEivDlgkco5MBuunXOCfyp643Tr4lbc8on2yPvI7z4se2sddGRxr3QSwtjp+D639eBmdp
jsGITMLxHDUQoVJaxpkyW/nTm4D9hguReClw+rHpeNfY936Awt2Mr4OckuauIXMBPdlgiW9IA/zk
Nx3ztHh2yGWcfjt0iQqY94EXb0iNc+ODlcgG8MFQVDS3OYTvFRssNuOTNT8NFvjLrW2BPD3OhEuJ
bZ4sKAwF30CzKWzZdRsSF3AiQbwd7SMcaerQdKx144UPV7M+kExM698bwWpGpaXsn7TyVLlJxlUt
AyDPNsNlKPv+EyIa8wuB8NX01KmcMM661I2PWTqgU4oNX3M3s8fM8k8+x4oTAxRmNziZyWL/wqjP
+4BSRG8jr1jE87Jk7idBdGuxGVLd+UTFYSo+mWxTSYyzvakLS0qD3bFOMmveEZxWtlrk27UyMAWg
oxo3JAkF1Xe2Zt13qkHLN/Lx9F96JugxjSmyjW99V7Q1DYbO32MACwAPWzGM0dhQMVmzFobmzeSg
3EWXPfIX7aBPWlJJOHLCoOz0l7KY1irI1DtnpQs8Od00OHLTEQVY3UkcektkA2Hf+EtnwRP2CJyN
YHQMj1Mnqf1KvV3E/yg7jyWpkXYNX5Ei5M1WKl9dNA1NN7BRAD+T8kp5c/XnEWdDqTq6ghhmMxNB
ltJ+5jXfFFoNgAgh43E+rB7bBc5DLR+olIXdVq2c0ArU0abEoCNPfoISxutnjPnwAxUXiVUDiKbW
R53VO2udOdbbGbcgaxcW0kJTRxtSHHyTOfzaxBgxBdRvECwFRlV+7c1JVkEfD/XXyZMc2pCw/dWI
hfct6XrTvDg6sgyIA1rdSanDcO+VprL4rjVdfiAxLrPEz6hVneSsx+kedCLRRy4VqY9BYlo2cMFW
Jp+0qJjMUwlxNzrqGIQeK2vuyidJ+1PqPnI6iEoDw4svnpl206mDwnNSKEdrOKWFhb1dsNQvXgaW
b9M1Of40YaMNCjdyaXzDDqXCAdQDSbsnME2cjQuwQQ2iEcFv3Joa7Gr9CTyAiox7X5SfvZzn7dWM
M734KLvGaU61WwMxSaQu88eKe0c5lPgw/w4bS5vxiat0DFjbXDPHjTG0QFcnYHTwPenhul89oXuv
EKyx7ENnLncQ/UBBYQOE00YERQC+PgKFdgfk1EwDdp+mtGBvko4U93Fq27D80CR2P5zJ8LG4DPKF
Ypn4ZVw07TccEGV8HDy9echcL00fULgcT7kaZeqn3htNZEXNQvPjSle6zWS3KDrPal8dDQ3VwA1p
jJ4fZd+3STDAsvU2FuHZ51HU3hcTFUjzUJeTE72GpZoMHxcg0jcukPJna0TKZY5jIztF2HrWXy2S
uWGLCS+XkfLH3tCV6Fk9g/zRqlPnhtG+QjQz3qoIo2s/iJAUxFL0qkRnJlSPSpdDGkVPt8QABkNH
3QI/Es8OKt5OPMs9Wr+z5CSPZto+zPoknA+omw/1786OnN/IiZbljmTfbA/q3Lb/mxoBlrSUEsU8
DnlCr1SjQ1pulh48gBgCqP1sYSn2k4LQIDe2m5m/PQTwQ1xKx0jbgS/WzM1oC0v7JSNbKx682atC
MNsAerPXsGKfHqFCatF/yM3opp/Si30dM5g9BxHPtQjcLO8PGmvoHg0ltl4y7BwSDE4nldSHQld0
dqxpRPq6qBXjMClOZQZDjD72GYGW4UfsxH27SSxFVc5RZWfibHZOJgJPxKbzEPauuo+h5GW7Et1w
9Ys6qh5uuwhI+AAW1HwHY7wsfkL6rQRq95UJTsfBFyoYwSPYe5xlTG23LKcdjA2qmKhDtsq+NIFY
gdMnuf/ADSXQ0BOi3EZ9S+EhV6Y5ldgZNK29kZqiyr0w3fxFMRIQfVLpzHCXFwYPfoUw2A5Ehj5s
9LjQo70zj1OyI0bEZ0Ng3Zn4vSbkdCkmcLaBMoi622o4xXYbu22t19EbJhGgKkRPH4V4Bxvp0st+
VlMVa7vM6wG9tXHm7Fwz6glj3DIkQvMqEJ+G4iHVPjnNTyfBmgV3VqF2/zmlA8yobBMYWMgWUibp
I91NkLqdNb317XxOLmkhM+uIkni8ycLFZkeZR6NGKKWwJxR+nMZCFUMa4ZYQeAI55aQ2st+d4sTf
0ZXIiHWjYXxMqRQ1gVVJu9vEhdu7H0g7m+gRj+Sk+zz1SrHP0RohpKNw7+2VtnEKYHelmIBdVc1C
pvall05K64MCdD7CA0nlBVktZ/hEopy8SNLF4jB6NebuRBh6tRkMOX1Vyh58tC/tLNeDnp6yPCiN
2jubOs4sZQvlBuQ3ViJy0xfW2AcDBPLRd4EY4fORVZEy/MJvGJEMR5aGuWVzA3By9Xyi/kLJDqUG
I7e/p6mZ1tuwSoaUm4oKxmbUncY+VNg3nAUGTiKoBqO5xIbd2B8cCc3GQ7unsuS5RPXB3NoKmNIg
Ii5Dh0NJNJC6mWlQkB1cr7iAUpY19aVQqZKgJDjOH/AFgfMwguwFhQBMd4m4qWU+VTSELIJHs1Kc
BS9acTOjsTYBwK2b57EurHSjlW6BAbqDRNXWGIvu0Z4TZfo1zEqJXGSeDMdKTWuQWjluHXh/4DnS
BAYvgf5RekPzNKuiSx+A5ns4VzSNh2wSLJRSVR/mXIu+24jS1cew8ybuLRJA/RPGG1g8A9Un9oRs
12BsgOhz1PsCUSckUcuKxnom5sjY8aJ2+cZNKP1uWjwQxaYQQ3awQ6T5L5HaWz8BcUv6z63nRHsF
D4VDbHgjpnp1muLMDE5FfRjmQTECcOJxvUHsRct3eUy8FozgUJ4ZGl/vtprmEm2l2h72bKLKgvqS
jGoQNp6RPk5Zg1EWPo85hREZVYHej733Ab1pwiUzigrtJZ8XvGGGG2d6isJ6ir6MadegfYlM88EW
WaxuMTAlwdNAlJpBmQLc21hlqdKKpeKNNYNvVaivc5NVXhH0eALnhCJtOvx0FQISP2tda9wKz8vw
ndGEJX3sk5vpSDyit4d54YzOlWcjMU8xMgQ9ScvE56VqPbZCU+jbJga0bqUoJV8KD3f7LbMMBTNS
azKNVs72c27rRJ8Lh0GcmylvKpgqNryYrh2hjGT5GHNZYaQ3ZO4cPZt9E+48onyByvjg1S9OqPfJ
Cc+P+BlVdmfaZhP0P8SGEji9NGO7pNyOcZGNQV93dXZocDWz6FxTF0FPUcMy289rIOEAMzsrCsIx
BTmdx7b1LZwnMIKhPivuFlwhkTNCMXLE4bqdW4skUom1IEq5I0oUUqwsfRhj22kuiq0jLK9jmHgQ
jeti4AfZhTgXdFqLMFY0qqxbPqVB39fhV9sFH+PbcJc2c0ZWCAOF4mkgh7FwTiKiP7pNx77/PnUm
5hy9oY/NlggkZPYB69oviFBIsJX20KcnnnR3qxjjXGw0BNN+19wgaQhMwG7rX21aJt+qXDXHlzwr
oXOpIdy0YoiNX3AIquniNCAh94NWiO+RMffTSc1dF8MdpUzbpyas21OOAE65iYbcGA5pq+s7JNI9
9LOmqIpPeemIUgXsjRf4vp+xL9wIayp5yIy4AyxA0UNxn1UEzWtEdFT5o5qF9p+MbXgImWvW5t7o
WNuRhyzfeqOFSVjRGQqu4NKIqyryEbmFQkJ8DoROb+CIYQI+omiI/Je6A0yYzaeCQlq7c+ZSjhuS
GmsIAEuUX6a8AnAI+MD2pm1epdykqjWbrzjVZ+N26hF13WqAlrVNZeAq3NF3zF/LlI/Y5ZGu2J91
cK/Nl0rBABIb8zw3N2K2IhNl0th1fDPGNCTQoS/N38PGHscPPMJDu+Hmzq1jTw2OzNdSgWBVqYI3
M/hmBy8D4O/pyWz5+fAMuMVEgGi53e1TRO0aP0nABfszQIzI9Ks8zYsPQyG0gSDRntstiY6K/6So
zeHSpXXzBMegSfY2mrvWfsGonwYbRICPMQuUDwtx7mo/a+je0NwuVHlJOTw/6piLAqNt7CF2SYUK
LwB0FLnibWigxPrBs6vWeeGh1ZwvItYI930QN/UPLbSa5GMFpkJ7cJuaJwAxhWq+QJrRwA5P08Jt
dCrvJzcr71hRjpFEN4Jo0lerCZhv3cCo2GadUsW7MRHqawOmUQ3qLgJ8GyJlAlJyGsRvWyStSh5n
K63wTVxFlGLzftlsDSuiaGaacNEXOBUtyHUzTKUdhA2TGZ4aVa92YThpG+A/JbUIow6mpnI2PW/f
nn1IWaZv4+37w68Lv8vwqIwhkk3vU0P377pml4RZM5SGR+5spMW+LOi9p1rO3nXd6LWvI+/OeOsq
JeMBUgRYgVQelcI1rqiPhVrTMIvOo1Dyb0aqm6j5Wfo20cnJgpCl/DFgd703lT4Td6Z63bT5M/aC
XqNLZlKjXFXg07FSmlBnbHKVBG/EqDqBPofM4cj5azvkxcsY1ePrP08w6A60guhS6Qs7/HqCaQkk
7pTV8TkOaQ74MXTST+ZQoQPUjgg6JlCbxJ02yo11Gx+KaTICnS4CjuyWZSL+KgVDitY1T8zJGenM
aNvIKMTvMW0/Gk7cbuzRzg4ItsmgQy9Yo1AJT9jpbO/ObL+x0gtWjSwbOUTq36uWQgKlsGogCpyx
hTVevbDTHpVyzM8UhuAGW2EynjyHCrHlQZB/f85vxCSXCQCuYIHfQc3lxhSygTypzUabnKniltkh
hXyD6amAR0DRVsgvdQaVlhNeI746y3k+yinifKVCgbPUDj1ySbU+7boJYiuKHsSxOaLKEkmHMyju
5EffRP+qCLOg2hBBo3aPQp5Jt/h6zWptTjnjKt6TmZ71j4mtCYImN4MXAidX7muHuuSnnBesObw/
W7fHAlAH0kgW0HqAfn8aV3/tFttIGjdJsVk0SrXY1VVBQKIo8Ih9J07afVNWWX9KzNq+50twA4Gg
uwiN3XFBQNDTxBvg+pvbFHKawLn9DAiGVI6KW6ZQ/5Y6EAAhVFh9Tv5TjCkkIB3BCt+udTvoKLb+
T8P9/E6v/s1fQ88TSDMQYrrWq/ZF44wWrhYK7mIuaBPC/nk+0TrAOczqpPxSgTZrz1Na06ODPfQ9
cRDK24DWgYqpweR5f1FuTg9BBH/I0Mm9LNQWrqdGGXHo9vRWPMS9lb3o2ZwcGzzXUKqEk+P3qRwP
eutAzimNe3raN0+CASQMODON2EUEcq3GhzwZsQqgm5OTlvlXvavDHZ4zsIdMoz9D4L2nunTzqWx8
FFCB3yAYB91vdS1riC/OhTGlpwEvwCAaBuvRqkrtMvMb2QJLTXpoX3mUo3sr/tbIi/SMhlQ1PPG1
/MyIblxTm152akZYEXilunXyZFjdNMLi/YPa6IQT2BMQoMCNxiLa9BOZzs7BJHY/qTUcM3vqJm9b
p33hvRaYaI97YFrKHKBLmU5ngQVF/hzCUrt3x98cWiYNfO5iC6Qu8KHV/pBz6NSFMmenicDZJkwf
dPsTVFRXXe4yp/mFY0GOmiayyPIONvitoRdjUAzgdFTX/+B0/7ov5DylYdmKjHZ8rn5ggfI4MDBC
+6KQSicBagL/YaF3z3zu9njyxcAVTRaKDpKtr96TPER9oXannNKlOhm+MaTl3p2K5BPikQVZDXix
vV07cQw1T3c/pPh2oOygmPYvu+YBfP94vvlruLB0UIRA1MD8Xp9PSwdL7M52dmobJQLDtAhO9Ri0
PpsKb7MP3URfskZvfsGMEd8ZSPFNEsC1nZNHLNvbO/itt3by4jQORHbpAa/ZN7Ycul7N1fzUYkMX
202/XXTv/LwMYch3AtKao1NtViOdBPD9qViuxauuL1wxuA/EVJDPYIOsLvEMSodaU4Y5KZFVHexI
Kye/GpyfZlOKL+8PdYOdBCrKB/IvzBmQN+tolUSrgJeVlgAGovxoGJlibYqsiZ+mKC3LZ0zlym8T
BAz3c9fb7RdjkTH2VSBte0TLC3PwZauJr3QDQRkkU5q1qNfUg+53RpRqO1Ub1Onz+z/5rdkBPgzU
FhU0JH1X4V9WzW0fp+i5DBQFnptKvCRT3V2M0A7vBD1vjkScBQKdqIfLYbUjacsiaC/kSSiqvls8
qmn0RCgA5nJRXn//s97Yb1w8C4AYvhN4keX//3UHeE1DU8nQ5AlivkHVycmH8QhQR3wYlFrTApxV
vB2oiOkb4qrucGe3v/GpwClojfBCIWG1hjqguDHj5ZDKU1vlyWMX5fbHZm6Gb5o6GId//VAGQpvM
RZaZGpm7umeVsu7NZir6k4C3uElbGGVKAQGlNvTsoih2dFHb+Uuni3swlTVuZDEs4HYhMiM1I0Fc
LWdV9KoTUgunY+bGD3nnANIGpW7emcqbyxyCBzxsi9NE7QHLteuFbN3YjnW17k6zk2nbsUVgoBD1
vEcMDa+Bum4Oo6he35/T5adf3RiIn5mAzl1alMCwrdVNbjdO6kjbQhtVV2PItm1WbUsaDs/qCMOH
bL10PpaytmiOhoIoOK2z9n/v/4Q3PptoA5iMS6xDiLP6CQ3V44gKqncUju3Q+UXmzNf0eT4neGOm
QQli2M86pHPfH/Z2UW3CHHx5oS8x8tpTWy3SxBoIbU8lhP/I13olfTJasBPvD3P7OrF3iBlV4Fxw
I7k1r1dViSXtMLjOp8gDcvYF1Rf4xTNNw/Klnj0NwewYj8nY92JNOeKJUbS7gWBc+C4s27I9yA4W
56f3f9Ttqi8AUXCL4JPAwjnL3Px1ZdRy8pCkUvpT1tmjr7dWBdvaTMcjl0xh+Ai6pL/DJBy24NDk
0WgpCrz/A24nnx8AgQuIG9MCae/6BygdrabOyoYT3m/G/4xJMTpfycz5n0+U64KcBEgNRQtR6yW8
/us7M3uop0Y6/alfZD4yI3uBUeZuwbHIB7cFTbf0LI7vf9r/a7xdnynqKfi7oZRKso318vWosWzp
ctj6eJrYtR8B50sZsBgq5t3VUmpVwPE9x05rUG2DQ0yUqC3iBkCJp01oGUL3scnQ4g9WrESnojdD
rHSBaCH3gmUN8V3aNM4m18ZQDSj1U3KsoRADu4HkbBJ7NfDCHPT9P6uoD5XBmLfauV1kM6BejW6P
x9ocZo85Dk7yc+pOHiR6+jRz4PRt9ywwOeWvIqiWn+mV1bQJhjg2n00a5N0jB8o9oP2eat81AE3e
77lHHD4YFeAj2y7uB/sBvxJkRurRrm0ahxWd3diO1HxLkbllkyll+9qGQr4gBeLJU2WVxg/KJ81E
LbeocDLlftCKjb3A4wNZQTQAwtllezlisPZK4Kn8LmjOeoeFKUMVmGnBTdptqRr2+fhfVI7eA6pl
IArYe60LdMCZvX2vduQv9If7B2+M9cVyKKy/mIQdz2mPIR607tADadM3Vg9iok7HfQml8xl1DHrS
lLg5H9SbOwo4IEWj11kfQ31PvzgZf6cJ2hjbcVT7jJItWJcjTlQQQBtrALpSO4ZyoWPdf05ohFTf
4sHrP4YwzcNNbVpgJXpnFvOjxJEG9R69doaPuoxSxQd6HH8OybTSQNi4X26B6VXuEcE12ClVkoNh
b2JslPzCivP6PyaJjloli6gIusRd5EByx/0eZllX3glubiM/3HwR216KlAuc0loliWgKjzYBJsbc
xqC+IAwjIhRMKP7jyNsYX3WQGVOgJCjKXIzMGfUwQMp92WCyUx8zyxMg8sK2G6EXAQfe5S1ff0yi
2UD+DU9rlT6pZ8j53kW8BL+rY7n8WijYlDigSa+e19SNRT+p2Jc4HTgUG9phDx88KcGGdN2XMHbG
T2SdJTjXOv/QQHo5gHrRTi1et9+tXJmnfw3W/5gi89TzAJmENKt3D8HGIm91uwZwAY0Ns3uqKpMy
WBtPaNOdx+62DMmnL4oOy/fzCKmrzADKOqAUp2hOHG8WivcHqZPSbLxfMGz7j7kGmqJ2qTg7WZl/
isYq2oUZgMk7e2e5+lZrACKVK5OLn0Rlna96ZItdHzaQAprJ3gNs6i/4QMbbzCi1O0PdlE6WSifV
BIo2hOHQMK5vYZ1yESHHgGRrrVdPWVoA5enFxM2QlVGlBb2M5Nf3r/6bSAacCWkFkwyXjBR5/dzI
woGpplcnU4usJzSWymOuJspFL/P5t6IIECGpTO/t6yW9vZrTReHB1InBKewCal49N0lf6IWHxtUZ
oCnIKLAN9vcZth4tHjtpf6EFgKqYFVtNHRDcTj8HJOaizTS3SrxA9tQ7b+7NvFPtRfnU1YB2kxSs
C4lzhnWpEI51bsRsHGfylV2bmcpG0zuFthjEhfcnfTm2q8+HLAbV4g8fmaDiep3n3nZqs47Mc91b
1pb3YPiVZHqt7WY4GeVWdZvkSUSxTFAJTRFyen/0myUH3L30T+hU8vjhIXs9ujk1OEcBFj2HFoe4
gzECgbIezrVlgSmgYpx/NL1SuacZ/MYkuwBBdWshNUFYXQ1rVaPh9p2rnwF8eUGuuXH9khEo/soi
Uagvia17n97/0JuQ0Sb9geaD4yDga+r51x86RdDhFC/Uzk486S+utBA3AZGzbybH+AUJxQOXCpqV
fqWp7036ZPIOXeyNdfYcXEIsxHy5v9fCHmJoUtpyhnauY1F+zcfO+IxnhrIBW68c0nxUj5ktqgu8
57a6s8g3txbQa9aXrhFVUQptq3Otd23Of/S0czq1U+NDcJqf9dqjvy0oUN7hcd1e1YwGHQLSBePZ
xOjXM20axlB23MVnDutSaVbKbVqpLX7JxLibgnvtoHiy+F0B9/gMOUYfjqM+Jv883de/YvXNZh83
4TyoGpDXULxaJfp3AUpRBtDLcJy/UWU3A5kLUfvCK8Q9rvlbMw6pQfPYdZyw9RxMOYiSYmTGxy50
ggrUCkhKXVEPiz57fGd5b3cWXiW0IlUSIZLgNW9f5Hau2hWSkBE6cQZiBS7AvDIXR9qQdgxuymx/
hUo6x5csLLt7DMzbo0yhDpIVtFNSFZwjrpfbSKKphEVkn5U5BOwsQABMm6mL0bWVTryJpG7dKRq/
OSKYQrYsZSNS0+sRXTDZXknB9GwUudxm0JdRN1UL7Ul6tQ0MXtcP798db6wm+b2mmbzIS1dtuUT/
SsPMTgtVDIGdc6Vl3tmYByPf5koaquCA2+rOYG+spsEziAaSR3ebhtb1YLaiWnDVHf2c2rb3OBqp
/RlwxXzS+7nyU7UYpN9aaYxwW+jcSf1uvpPQCjqZTVwD9eamgDP04DfqfC7PSSnMZqemo0pknM6y
3Dh6BTTv/Wm9WUfK3exYLgTdZgM7q7o31gAdoY1a8aWL9YsWxkeYvukZ867omAGj+9eZdeAr2Gh+
EOBoNi/PambrxIFdktZnC0G0naw4meg9tRgCG85WK1PtNVWi+IuW9cbT+196O7EgsBZXgqU/yb24
2kBer1i9pU/1uU1a/Um1Z+MxVfI0SEBv3fNSuXnR+UqX6I2bF4MTlLSuvzLKudm92KzPNN7coyXa
9FTzmgMU7Qt/RiOy8vWkulfEfWMtPUSR0Hy0bcQ1jNWo6KDleSFGxANyuEkBEsnKc43u5+ce1NAW
xHF3Z/PcPjOQVgFD0DDhKoAQt8z5X4dyjmLXVhStPSuhmX0C6hTWv2wV1Wm2rF1Q5kMr1ExeQsvK
vzV5mNRHhODDyKMuFZe0c/51hQ1SIJvoFcIj1cjVrwFKzdGK3OlcI1GOmtuCUBDTL8K2e/ftbUHO
gblL6krEvNgRrgt/ZZt3UY1q/FlQQ8iP+oymRdKrYbXXh4LKbjFSJd+MhnC21Wwr9bM6E86AjSzN
afKBcsjky/sff3Nl8YtAo2hQApDguLHvkQjYmRFI9LMcW+GiOqI1GbLDpEhngO+Yr0XgE+NAREXc
7gsyb/f5/R9wu+e5KLm16F06hB7rGHrK3UnQMRvPJsCzl9E1uiKAjpTZh7mKdXMXwxEdvluta9wt
JiyJ51/hO48eqgsI55Cp/WnhGdfbkAurtcgXxCMo62o+Zw5L4JzBrQIt8BVISFUR5EMp0h9jhwT7
Voi5hH8CZcD7PMyh0psb1EMTsG18mqPdudHXm4UlwR+EqN3EhpzfuKbyj1pSu2YfDo8CTW+zQQxE
IXH04wg0+MEtleERZS5UmCjNj8LWtnNIgTfz58qpyqPSRm3nt9wZ873ju9oyzBZbhgCJG4OgARuT
62kL58JT6OvAPaOQN/kDJezmEGUdjIzadoZzP1nTxdKgKu5kP6G49P6GuZ0XrijV+pPFE44jgXU9
fkNLVWNe9IfKNeQ+dzvP5jFAE+xXXzhir6Oek+28KUvT3M+0oZBIayTqtPHacAw0Q96VfDJX+4gJ
cchO0D/gOdQ51tc/qMAJMYyUBL9MOBYHJMiqyY+Az997HlZ5EBOP/w+dEpRquEVuHt2s9Sbk16Xz
4GQKhB2IHriA9laKFnhWgC3b9nlR2kEBmTL3p9kO46AaGyf/t/vy/3/G0rug4vAGlRlv3bkySsV9
SC1Q3H6u8KN9pOKbHm1t3CLuDHe73fhqehdIk9BhBLF3PbteZrV1ONruQ2fqiEOnk1YeTSWEC1lG
aVBl8bhxFM1GRxrz6Tsv1VtjY5hOe5NiDhI0y9P510MVd1Uuxz5zsUGmqn0sKF3RhwoH/RiltVAO
KPUIz4/iqfi8oLruQWJWd+My04ALoIjSRiCoW3eNTYi0/URC+qA0uXUyRV9suLGs3axoTVBPk3Jo
ovheOPDGN6M+hbIafU6eBnt1vDQufCtVW++BdDypNhm0eHTeOzltbDNOzqKB8yAg7z4Z9aDpdw73
W19MtgvwCmkLKpOrwWH9IsNFsemBYyq3Tu9lhykJjYutaq9NEfVbKuju7s6FcnOukNgBJkk4svTN
We3rVQbkJsYZpeyLmgoDFf7EbNyfhhpqz6Vlov4KO8rL/Vjre/u5UNNJfB1rSYeSPkz8MXcz6zM0
xCz7NM89RjiZJSbYUdPoFOIVoaawljDpZq0LPFUuVk6L+8r7X3D7AYjiLFG/hw7qoqdw/QFjNGfY
NEX2pcN9F80VqTUO7hAQ2dXASYxcPre5oba0bMKRVhDqBi3kjqYzsA55/5esNw9JJK4tZCFsH0Id
Z/mlfx2Y0huhw1AFv0xwT6Bqe8qMZhXyxshpI3o/7GXlDM0Bn1s1/67H0oPF8P4v+NM2/vtVpx6G
Iiy9RfIglQx+tZqILRVwgSv1wQO9LjadGktxmBNga37SVY6yCcWcnhOMf8WRqqb2BW8ILhF/Mhph
vQwllAAjSD36XR/qkAOCcmtROnPQqBV2pj56KCNmsThhFo+g+e0RfgkDPUsRRfY200CUYn+pRsZT
Hg6ztR/HfvxqSa0bj07YqSpeIHXX74WVl/1WmBFex62uiseGADjamSak3KDNPMybXGPOmtovwl5X
K9pXubuBOVK0PtE1GsxG3jF5HoYoz5J8rJU+7bY03ShW48DW6g0LgoY5DJn2lKliPNYCUeJHzWj0
eosygGFucMLqnG/JMM/PagSYC11lhAIP76/H+kQj1YCSCI8j4QK1yrXIGhQxJ8IrPXoQsKW1naX3
1aOoDOVDA3dmY+XYJ2G9e7dmuEpqQBtzkpctCKydhqizbNS/NiKGB0PeWNJ7cHGoCUolbY5NUfKN
xTTaTyksmX/sLzAi4RB5/XI9EQasNWALLzGUVE+8h66w3E3oUNToMDzYEI/BSH1/Um9iIAazHDJv
j49DJnvd2U9HmkdNLaMLULBZQ/86BuAV0Wo1/JnG30TFSi3dTZVM7UKJcqBWO+2kppvYiqLzcoqz
Oyf/dsL5RcCAaLIuc+Csjh3mWDSHxSAuhVtbPyf0DL6QwNKIbhY4JwYJ94rvS5h5fc4ZkGsPU2Na
aiioXa8wsdAYo00pLqVltGedYXc0/OKTPYzWnVfpZiiICgCTASoBVeYDV9/WRX1IFoJlfQ3M70On
x+MHZJ9iaHOYA72/srdDUc5dWpuLq+TivH39VTWm5KiHasYD1L9yO3mJlgSGV3sX7rFJuTPYzdlc
BDWpdZL+qLx7612k6giiFnQ3zgJ+6hZRPRDwWjmckJ6cEXxItE9db92raK8fKzQmKcXRNyANphm3
jpZ7pDg6AE32OfNifIXapvK2fRsiW435V5v6ikQ8dVD0zq/NaPzmFZPz8f05XubwaucQUv1xjqPS
AhDEXiUw41B3sqqz7qJGyIFvssbwsgdRTfn04/2B9CU2XY+ErKDn/n9N0FqtZiVSu0pRXyAdQqox
aGYDJZYhMsKNzEPj41TidORXkyYjkjhojYEY8H3YsVjUwP0mzmzlWetsWV9yvdfILbJugJ5klvDe
3cSiRw9H0vZeWvL1wjcAtLyEwjN6504cfHO4mTH0kpAfpegHTWj1HVpdd5RmRXOhOtKeugapmjqN
tVMI1eW/Du+d7fsT98Z4PN8L/py7lCbq6sBpfaPVmh01l66fyyAzw/wHb7E+wZrNP+aytO88Ujen
jkq0DmwVcAFEGQLf61OH8I/VE462F3euplMT25g7jXY6/yDz657f/7abQ7eMxYMIoo/bi87p9Vjg
YLzEbdz2ola1ftGSUdnhixuecTLUd01njf/p0TjdWcCbQRcR2wU1C88LS/a1lObiSzVALFYvwpnn
AG8VHMT1Id1rnQRfB8THCfq0TO+48d4ctGVU4lKkoCgt0Zy+/lSsz3Ro7K16kdoMolCx4ukbKMPo
+P6M3qweyCmiPnbLIkvKE3Q9jKRHZhqKpV2cP95eemHmZy49+0kfHO1fdyZjLRuSCj9fRQ3veixT
JYKO4dtextgsTpwBNP4XwqcV/3FBsgv58u8ft9QMdeCC4CXX8ZNUY+pgSQ/de2o81Wf3woPHoCpC
e10M9/bJH3jw1Y1FSs9bRxDDBIGIXJ30yS2q1Jms9MMcCtzTkpry8Gb0ko527+KmMleV4aEAZdUv
pbTTrwCAkCRA3xHHr9JDclKh2qgGuhjbTwZIJRnkOMk84vGTDT51Nkf53lPpxc0iLGX2qxlztuJU
O1n/ndAUoahd1klox33W5S94JbqfkL0hCsZxBNA/DPNYvgKKVeZ7Uo5r2TKqbVAS2Rbw80i6b1KX
sI5G8AxCu2DsoTYeWVLtzkNgk65NGAlGLq4ug2c+UmsTUD2EMD8mhkRZITHJbuiQIsB9qvFR0o9p
jHdcoCWWM/p5njZ4YzaUrwO3wvjlpRzyPCq2NV304SHP+hE9AaSgsDfyrVgvu08lhnLjN2J9Ld6E
TTsqd267Jfa9XmNa2SgPQspzKOCtbztugmZIJTHFlEbVZzOxK8yFsF05VLAFWQB0qupD6CzV35qH
et79644mYKXZid03v8H2lsv/r9AcwJ2LZYcML6Y9IpqBjn8Jn3yBK5CGgyJ5f7TbjyUVJKYCo0EH
iQ7g9WiV5iwAo1K/SHRwMOzKoq1jYlnoKUl8sNy0PKIFhABGlt5zKVi3OZb6LY4YJoUb2h1LieF6
aLtDXqaLZv1ityI5QzKMj3oWobaQoJHvR9WAG4ts9Quuf8g1T27r01Jv7hUHbt5Sahrm8o9JOoRM
kn79K2AjJWaX9OYDQnnqY9NlyVMYW+hzpOUU6CAhtTszfvPWcEstrkF06rAMAHN1PWDvlU5fTi0C
THk6/67q5Nuw8JHQtgoD9HzMIJmTf1Sj504GA4HvCQbIYORpZ12PGbcuZpdNmFyGUonPohvtn2gS
fI897x4/8GY6GYmKIHL0PGlQT1b7aTJCU60HNb3MyBhAzdZCWW2MYphsTq/ovuNn2xZ3ZvTmgWNM
MF1ozUKwIWRYvaOd7BtsW8P0grZLcZxFp4BrGsoZ9Kki7oQnb47FgTEohlmAXlYz2UeYKUeJnV5G
FNx8xFC1HwbqjT+NIu7TO4/pW2Nx3VLBpJrN2q3msvw/0s5st3Gja9dXRIDzcCpRkm21LbvtHk+I
TrrDeWZxuvr9lP+TFiWI8LcDJEDQQUqsYdWqtd6B0fPQ1FLOZkVIhRHuB64q7hNNSVZ0tq8tm8nV
RhYEJ/jis5BXoaMd5NljZldy2wv1MR6QYLZwaSzRr9O6Naba5TEg2hBxGJNcATOr8y2JOEToAGRJ
H9H8SL5aceJ+xTGhDQAAJx2nH7OwTThVvNVvB7zLsMNu4QiCA6SArGGmdT7wpGZZhg4pK+j10S8k
bsxdn7VSUTJxu301TQ6iNJ4Wb/PERMQOvcavOly+lbWVa3d2ychfQaJkyroIBdZF8BOZZfUY3zHh
Qh2fMTx8tKL6dxqOvXrfoIG6QbdlNjCcBJpIfWutin2x3pRyZVuGU4OgAjSx80mYndFT0BCeTmaX
lQhKgg3rEE/Bp9Oi0qciKtBkvRW4/srkX6w6KSGlAsqflAlhni9KsV2HY26D0s7JSePatTdFraSv
hlGDXNrWTdWXPSjJCBBK50zaZ02CT49IdubZ1kaIT9tOgZv8Bj2PEmaPrbZnbXhHO8ODk1vZ9MlB
wtqEw+eIf1Z+tzzWZ8uF5jG1IpIzWQWntHQ+X4NTUfvua/EUQ4vwy2kS9IIj2PF4HRrwb3FE3TqI
Hh0jT1Ne47T0DgjnVt12AAWiblHvi966oAtXdtHS7UUDXkJrTRJzSRsltOb8d81W5wWl0vdPfQzF
doPEUxZtEYWzpTs0HqTgXpovZGdoAW0wJKj3XWWbrT+2jZvg41lV4wvmcPIXxrqXnLQxUbSViHmx
08GlEJh5rZKno0MuM5C/8pm4FGapdkn6pE5j5W4jQ+cFL6zkKW8hx/llMrQmSkHChZiK9G57sCPM
1FeuiIt9BxOWK5DqFPwEZmrxI1yrHOoka7onO6f7KCI9/sdKahWJHq/Q3iY0ZHxELudvt7fN5afz
WKa8gfEU1bGLFnVniQbbXLt7KptWoI0b9Pf2lIxSwzJFNkDfllae+MpUuS+V7ax5J1wZHdQAsA0Q
SCQ3+iLClgGlPqF64ilE4O4Lgg2q2PMEHvA65fUd/urLqHumaFuF26HPRqwVa8qhL7en4CLQkMuC
gnU49ZICuSxVlHTeTW6A7gl5nmDvKlG9YRtPv91WC7aIKTY/PjyehOxB8bEdFwzW4kA0jpgzzBuS
U4vWYrgZp8aMt16RVs8aakp/7GCq0sPtIZea5RxCQK82vFUUGkgjl/nH5CYlLTJRnELSXBeJ3mAK
lQ1JpWLgUSkCOIK2ETUcuwq91V0+KrbYk/o2FWZ7IOW+Wnqo958MpC1imCJmHanjSqC4SCVghNAn
RaWeviUwXblX/jqEU4kCg14P8UlHugtVwnbCOKZoRPA1Dcap3t+ekcudB16FWeZiYf9RzjwfjeET
axzq6uQ5xQR9TkHGzIutbyE2qq915/6gLg03PertB8QIVXXlsL/zas+iNYk8GAh6XBKJTWHgfPwm
yRvAIUN0KiGunFJcMo2tDeMqfh7toA4eo9GcxNcICn3ho5+cVE9Rn5oY0BPcf7RNOgV3DoyNrwQ0
JChR9vVCcJ/I7u0z3Czxu5wwGED8p0oQvRoTuEJ4y+rjwU318plvL8hCQWBrm1ZFB/CpYJ8/UjZI
XnKvUTRMmuPipcM22DvUID4b3xnRHPbbOi2KXVAaGdpuldFCBcgqDR/MNlBe0WHUkxesQLp/vB5p
4jfAqfmM0wDy7J9mzZqJI3WqvyGRF3wFIegZD7aUi9w5mRNkf0Ih2uqYalNlfEFcqpu2npE1ho84
Vhj4LcQhVH46DMD3COPx8FHgSVf7ifLD+JAMwPiPNZCLH9Qaqnhr4Yzb3ivQm4z7PoGpfWILldp+
7GcDzylEJqG5KWHrfM4GtYqUj+8unqs4roL9QQnjIi1WgfGjWBOfrK4bHqamHN90YMmfAgwKOH1m
W/9R0tqaqM5oMea4UeZ8+EpDMIeCJ084foG69IFRU1VwusliKL6Iz42SRW9RlHd+46hZsEWIsN3G
imo+mXEV7CmrqCtp1OX54hTTQ4KSzC7yluXKrHFmelZ68BRYUdzsk9Kb9Y3nDla21d10btAgb2bb
/J64on4U8Hsz30MVM12Zhnf+yvk548FFjOV3EPrAgJyfs8yy0UX09PgUF/OM3Xxgxuqr2xjtp2Ho
WxeucJ5/4l52vhdwWh6Kosy+AxgP3c8zl7/9LUuqKnnTgry0f1gZPbBjkrWKtdbHkeFm8TN5rMny
NVkntdBFOGqRkeJ9QWNVAy72MOlJ0GyjnKtpo0QIWW+4tsp/b0fAyw4katC0+Wm/UciRsKfzqYlz
wFYeGsinvgWZulPUoXiL3bZodmWfS7XQyIItidRdGydf5sgz8q1eKMPjoCU1SH7FCFNr5Wp8v/DP
5kGmicyBlFmgdbas9VhzgZfSkGvPTdlk3lMVRKJ7nnjE658wL2sHH8EmDy3JwvSil8kaLeXRSasJ
nJxa9tFGb5IoewNIXQ5btevpvOko7aW7vpmK9CtYhaE64OI3eG9jJaZwV9Ixemq0SR0/T2LOx30V
GKG68nDVZea9+CgpYWWgCseZpJx0PtFGLVJXFKbxDOdzvlencP7XFWVhvDp6EB6MrvaSb8gSci69
aIi9By+32uze7ET3zbBrNEwj0NmfbDMzzW9NFtWfnIFyxQGUrVA+aUXa5188C2erz7nT68q2KZz8
Wxbo8Rrp/Z19dfYhLi8VgwNFaYgbUl08MSIbd0wnz8RJbZ0WbXwM2EffVlG1/dwPrRNvcoQkoztE
dQd4p5nATyebgtc5NENjlwZJyn892l310VjDb6GWD6qcnozsvZ7Pb4x8kyiw3jphxOxod0pkhE9z
XJcPAfCobVpk+Y86QPhxw/yMb/PgflB7D9a3rEtQEOUNQaFgGWT6IClpVHjjyRTgzDcAZ8zfud3E
1nZAb/RV7aJh5ZMvSwRI+8piGdgMdA8uREKMyCNtBOV1UvPY+Ecd+ocJS829hJFsEp7l2NW7aVBv
NScon1seuo+UTrL9Sgi5eLPIX2FTIaRUSP/GW8z8OOq10fEoOaX6jDaOqGuz85VilHrtHhrWyCBr
473aU2MvrakvjgYKsviy4d1goHBPcNa+jcpsJI+W3QHGVQZEXn3NyxJ0gEDBDBtr0tYYLJeBj19N
+gXLkhczAXCRe2ltAIEYNu+pbSu4D5ne/8P9kc+7UujzU9DN/2ITjtK/2jfOTmmlzib86xcFU5Y1
r1F59M9PFMwWBGXIuhEHA495vnXN2EQjIZUTWJnOPkrc32bZ6W8qrKinNGsrbyXvvKilA9R+b5EY
9BERnlpch3PsqKPeudOJcA7vO2rn5woB4YMb6+FrJGZrM48e58MRjfX99ma5sleo5EiPSiieXMWL
oSnZN5Sxe/s0t333tQ/SNqZpgvb1LkC84tlos//i0hNfb496ZYIRmwKsD9WFVGj5woSRMHpVazkn
fITzfqPEUbrvHXv+kXdt8ijq+L/b4128YigfkNEDeHVki3EpbNQ6fdMO8NtPM6qud3mtj2+iawSK
n8Ua0vIixVoMtXg8z3baKG6ZWCe7yAEKu1EDTEe1ys6P6mjAVceJD6mXZ7vRGJNTYlhrFKLL5Ao+
DYV76vYoZCCDsihZIPqHunbgqafRrN303syrqr1rgmZOaRTWzZ1b4J69Qzcz/9cTWvWjc5soOWRd
bT71Sqn9Y8x98lKDIBRbyCTxvkijaa15crnt8CMAe0yEgnFuLMtPSq9VIzmofqoUdHRddRS+ajfD
2xBMo3jUUV47BCE+iR8FU4E7BDYiYbBSx2PZQqEbMDYJCfoJFhcq3K5T4WptOi8lhdY76gzh/e19
964Lch5JAOhRSZSBjTrWMpvz2ng0q6p3Tqiw2tohJatAiyXNbG1TqWHmPESd2gkmwB7vNTHY074L
W0/hQo47oANGXSjbJIb5fUi5ak88osbhkzELBQjiZKp/Kj12p4PTFd2d0NQp2IZOWaeb2h2dEr1X
XU38UjcybzfzlrYOotNATeIC0kv1SdNNEfQuUOjIAyQr/FbH6O7FEpZ5CBpXRN8LVRleqQc2xc9J
a/WvaMUrBAbaOO6mj6vhPur6KXhoaJ5/z4e6eEG4XASfBl7JOAdAfgynTTF01p/bs3p5msEk4GtG
dZC+A9DN8/BsYc8tykZzTh3tssgPcitQdgVoRSkqhBvEWuH/MjwzHqBX3KSoDYGMOx+vCw0F7WXV
OuEtBWzGKE2Sv5TOBMLblnpwaqedD9oUC0webJycdkZPtL6v8BS9i2JH734OZU4GkpQzEtGy9esL
YK6YgnhAjPfYAmtU9dqctO32RC2FWtnrUvpTl/h+mY4sJSLyqilG1Mm6E0JPDj801yNfn7FccSiY
Wm+hKfn72ajo/+WpSHcp3Sv3GT2SAnPHIjK0XTw1OMZU1Aq2iirKPt2ome6IX4q08211t8hemfFw
XusuX0ZROsvUqOn0IiWERNj5lIdpLOwarMKJIzHDmyqjjVo4xkNbltWm8RTPL8b6p9er6Z4r5MOd
VqaNzYWUEnAFUmt5ff1V9AJO5hbpILrTxMX5onlB9BNSvrOTsjmHeRLN16btQZjdXq0r20z6RaMa
RGle9kLPR1W6TJl7xylP7TiUgQ8HKfCdyjXuKixC/BEHre6e8Jjf5WEJKvX24Jc3Mi8IOgLcjZII
uhy8NEsrdq2sOeVFpt+p9VjGW9XFYzOhCvkdK7b01+0Br9wAILW4o8DDAMFZbk2IUKWdT0l/Kmuj
7f0xKEftPhd56MdVNGyjvgp5KeTpl9vDXplkyh6SlIdaFvaI8mf9tbRdWs+zG4nhhLupkX3nB0BE
cBwQ2/4QtlX7u5EC24/FjIXuqxNM3Ursujo+WCppK09/Y5nlgukryMJKcXIVHZmlJoZGJgxM+w6T
16DhNBn2pGKa1LrxoVQsnM1uf/+1aZcIFVaYTia37/n3G/C0q0xLUUDWU63emF0Su3vT7YMXo9D7
DSoRmMuOoxKv1DWu7C+ZY1JEIBihE7aI2fS5vB6JMr57rod7fYjtcBPhlPOPHsRE0yHw1lKMK8EP
sQUQBRLEAMlpqdlV2KlRs3uH0+g68fhQjEbxHzEeuenUsdP2KEDF/k5lB/EAhz34d2icXvGbeuyD
rY4tgXk0Bj1VDgoOQUCGQxjZlMccDNlQzhLhoTPd5EuT97G9skbvWcF51iBlIqgDUQiX6gWLSDDo
iV6WE85jiRYPLzpOzYZftVlIK98IcC8P0+Q5CqlOb2ccgKKdguVC68+4SDXHNorikl4oTtObclSV
1EdeSq03k0dLeBu7deXdVVVethuqs5WBFVKpp98r9B6HbZmNzn8YOGnfMMLh/OEeQD8Skc8y3Qxz
CAfu9ma83BTA2tFTleh+CVlavLPGzNEqw1G6E1s1uWu4lL6EPD4f80SPfU5Fv5KOXXY9qWJJICNC
k8AVuNLPd3+nQSn01KZH9axOs3kjijGhE2zXcOwMV+TinjBoYtyBzY/5MxLxcOQsodJvhQXOvHph
wUuxION/00tNxC+aPdv/fHROJFqOeEjtDzGjZcaoIF+VjK05n3Qv0gzEZc0ITJ8XS707sU8TFaDy
7REvQwIjUpemHcz5JCaeT0ozVh5ONsN86kw0bQcz0x/CUXkL3IoAVWKV8W9BJDrcHvRy6amToDVM
YZFyJxn5+aD4F+Zu03XqqdTLyS+KVFp4NdF3N1PvhtFp3m4PZ/G/Oz9R58Mtws9AfxJJ2EE99cg2
Y9fidT+NyPqeJ5P+5fZIl5kLQCIIORQOqGKgAXL+YalrjlrWVOqpyqd27/RD4OwpPVnZP0j8kQ+n
ejvS1DLMFmDnnLrpFuNpnDY2t3/GlQ/mWc1Wp6AAkWP5wha4JzpTFFgnR5uaeUOrXgcGGKq7FgTp
yrG6spYyEye0g8wj5Mrf8tedakZuXRZDyfOkz+YDiIrJ3JhWBqOqae173jy5tr/9dddG5AKF/i37
ODwCzkfECcmE6TZi7ForxefESaODN5ojan25CP0ZXaGVbOXKdMrKFBkSJQSS0kXgaMIWj0K8dk9F
P4/zzsyt3n1WM9ObNkDaAnPlnSoD32K7QlQhNeKJTON12RgGsqp7feNppzImwOSK4SUH0OCNvlIE
v8xGJJiQ5gaJiHzhLE6hElUzmKFUPw1dKbZaa9IHyqxhn0Puw0NCUe/RfEsQ1usoI394CTkhPKhg
q4DnWmq69KFhjDWV2VOa1Xhb9XFwbwQAT6AGC79AsWNNg0l+y3JONXI3qXII71hdLGFcU1sEha3D
kitMTLoSBCG9FktirEs/aUHibT14Zi8d6jyPSlB727gRmE2h/rImjHEl4KI4BVFHYlsQh5Ah5K/z
wiO7Loxk0E5cydnr3GjpbxjQ2Z1J2B2wAs3N2dcU3VVWzum1TUxx2uGiJRu6KDOKoZpita61E01f
4+ANbh9vFBmBMIl0/rm9vFfHsqB1Ib9EmXb5Zqb+ZKYlf36yyrr/WeMA+QpuGzx0r6GF8j+MJWEU
vHUlHXKRRpRKgtfhyHdVRj7+7gP43OiX6r35qxSIjq2cmWurh4AEmiYUdkAJLPaRlpje3FBIPaHH
7d2ZkxHtzKRo916rzj/o9c+bupnjLx//RAAiwIHet/CycFVWphCimbUTfETSjjBVH3K9zvItfRca
qP/DYLKJAWCfeulyf3atW6EhaOmnMkUZ5ajCK98ZrgIdIVYya2U6r4RyKjPA42xenUSgxXSWgyuG
ARfZE8bCieencK9UHtqe/rOuB8UXfdyvecZfW0HyTUIA6YeUKj4/f3OEuEepZMbJUdzaj53SwL7L
cRNfS2jqao3h7NnS2koAunIiQJFRSeKCpLOw7IdNTiPwejaJP3Gl/+DazrRf1FLaOy4503y5vYRX
ZhVuEJcxCjwuSAf5Y/4KMei39t482dRX4ya7H4r+T9UiQ4pqo6OyP1NjTfn0ypwyIEoz8kiQwC6W
0XExzoupaZ1so1LFv33be8MdNUhLHNjTAdVvHfqFjxBSOK/I2l0bmtzDgaMEvp+ZPf9WHDYTgRmo
cVIcpXoGvJWnB8dAAOcAZi39yQtpKLYzCvr/Q95jSwYrdFlOJZyE84HtMO2KiBh+mhU79RsUQbBR
jefgcQ7d+qSKrGz828t6bQ9JTR/kBHkZAOQ4HzFEYEI1WkM/UTZWnmPDCbDfxHs03af2nKcrE3ul
JWc78khKsAZAjWUfbNQqGFGmmj/PDa9BN/Jy23fyjrIB3igPJGjxvtfSYjN0OUL6hhPGT1GlhA/U
U7TPt7/8EisnKZKgj/ibf8BFOP9018jCtNVweo1Dm7Uu+84wEbUe489lM49HbpXuvk2m6lFM9hAg
zj32vl2NzW9gk9SskwzdbBcpkRXhvcsMihozhQ2eTaRqhLDzn6VhHywcq2ueA6ggCGMHFWkFWK1P
AICoB6PI/ppK99F4gge7cu+9x8bzlIbNx2tWMn44dUt9CkBsaYSBdsemr/5oygQAP7KsT3UROYdI
S/PPRVP0u06PzY0tQlwZraRfCTSXh8/VUQSg5ST5nTzozr+f0jjUrMIdn0loErEdYyBwI+WRl06z
E4TF9By3+hrFk5U76jLAsR8pzoJmosMF+eB83KLqsj7xquF5Coz+z+x63T2UoFb5AnqfK9gyQyf8
8E0FwJTqFUm5tABZVizNKW9CXJLcUx5qh6hJdR3XZsxHLSN3P+dzHfy6veUvD7t8RiLYggwBd8D7
6fwrhkdzPKABrzon3snln77vLeqjdvBtgCv5enuoy9OFwgn4HvInPAq5aRdXopmHXLZF2jxZIp/v
sacv7kWNXvrOG/LgwcxQy+ojoe6iLsU3sR5C/YtldBEK75YWf4+Mqfw3TrWyW9nhF+8gCBdATxGz
Y52JQYtbRW+CugPx0jzlQq//jJ46QnWil7GmTXqxm6QeD+9IZF6gYl/wojsvLkwtENMTpA53OJgF
lpy22fFER/K3+IOrr72/PeNrIy4mPEjsDiWCcXoSEDXaLVpP2V0Qdu2nGDjMIY71w+3xlpuJ8yk7
QJKnzJVFveH8vNR2q8BpivPHqjDTe65l47E0gpOGPsla72YZEt+Hcnm1Yl1LbW/ZPcnqfMInJ88f
Yyegx2XmmAS5QVZ+B0MLFdPt7F9aWRbTNtVCY+XMLMORHJvWiQVbgHfthQOIaK1RH4SbPY4jPak4
q21YgLm7CW063Tvoo8afosvdH7cnd7mY76PK8McmRUJ/GYzSoja9Soky1Hlm9aiX7jfNbCNwNvOn
Ia/SlcN69RtpJNLA5jVAH/R8KXGAwGjQ6nLEmwYocSHdIn0zAQ4MdpUWNtu2Cs0HiMOGWMk+Lgfm
xcPLkZQAMzmo5+cD11GQxak55o9JEE0PYVJ+EaKeW3rIgXYXp2N8grI93n10bh1K+OTMWCeyd73F
BZv3ahVYRVg8hngV55syM7x2n8XmOPiFFRgQE4a2XLlcrn2oJCFSFSGvBCp7/qF9HQZ6osbFI/5w
uBtnrXenGiCCQ1Dhz0hCZFsa42uDXp5QLHtAWIL059DQ8zwfNIz6iX57VTzWKCbt+njWTJQRxfyY
NNDbPhhYpcILNUYqTDxHAGIssqm2jrHCDS1vF2rFYMimbpBsslwdP1riZyAPxhbMVYMuH0oX519V
G1qQ9Xnr7aKA2ySYTPMzNOl+I/HHp87tyo9J1dNPZDxZUqLJRGq0PIp4wWnKUDneLikrZ98W7Ew8
HGndGsO4pY62Mtxy0d6Hk88OvkzCyhe7U6Ot5UaK7u0yt6p/xkpX76rOjg9RltQr2fjyLnwfCj1V
F6AW5YVlU0hDdQmPbhMoR15afhnq6I7pXb6S5CyDt9wQACeppgBZQQRJ/oq/kg6rHpCFQ6Ybryqs
oUKztHdmBNxD14p8byu8NEpvwD94xPr99kG//D5GphwGKJfHMfvzfGRA+L3XIjq/Q49vehr4d0Ar
Q3/4/xtlsfF1xLpELTpGGXMN4QHN3kc2KIjboywvhPdZZPak6SxN9XdNhL9mEWkaoyqMxttRpZY8
kMHchmU07V2rE7u4QwXh9njX5o5yFEIdGIJQhV9sQ5K6ujFB8+/a2Un28QxZSh+yNSmHa18lydLv
kpFAwhejqIFaNV0eurtmdu27lGpctGn0wtnNpTHtbLpoa669F9+F/QICJzInlUD8ZZdIdeZAjJ2W
7ufeLR87e6ofMRJO/Nuzd3GIAQgD1EEJhFDFlpd//tdqhdjGd0YKTree9Xqr2tyhY1MkO3eqi5Wh
LsDaEoxMuOU2g0HLq22x/xS7UhR8A9N9G9bJlwzU4sHyBE46OdoZP01kgJ6J//HOaF28kLrSCk6d
3dp/wrwVACUpC5sre3V52clfRE5I+5U5puG8+PpqzoBCBFgYInmX3+dGWzyMVVT4aNTS77Zn7WGi
/7gSzK5N+d+Dyq3215Sn+D00FezoPZX2Zt9pTeAHCFRt+wQ68cdXlyK0BB6QSZC8nA9lIbE04yGa
7s2ojMkJ4WRBGe6m4q53k6L6H0YDwfOOT4O+uKyDiSAVGJ9lwJLaGNHgRueobMmnWnuPake9VqK5
OJIS2056JNvoQNyXz+8eONTU5UW6r9FneFJ5xWzVGRZRkkflPk+cYWWzXFs3zEn4MkpCXLHywP61
bqGVBL2pcwtMZq1TOh3GnRE7hV+HZGW31+3iJqLChcQGf8knPlDW86H0yNTDwuuDnYn6sPsFmS4z
v7PSqGzuzYz+/hZr1AA1M1JHQIl9jSjkSlS98rG2CXiEK1eqQywpqKrWIRieCGWnB4P1O2hsPKbG
3KieMYYpy5XIcGUlbcRhKQ/DPgT5YZx/rhrOA/eSSiaRlqON8kUMHLBzqgjcIBVyj4dUM1cfve3R
ruKJBhSXw0FaL2PDX8uJwnJH4bvN9hPWYltk6zq/GnSxn5FZf2bPCr8Lm2g7p9Wah+JydXmN/t8p
4UFK73HZJu8CGxTrbIhjDvBkPkjEC6oiRvuEhH0/+VByWg+NoLw5JmlEQef23lqurHwLSx1e6aqL
nMzSoEO6HjgBLKajmrtug3WjV/8L4srY9UJb06+U+/TvIt37WFQIIZDz8IYTdT7Hcey1aY6GMgq/
vR7tmj43cToNpho/h1jvfK9Ok+Sza4fDfYdohvOJlMELV9KeZZDnR4CxoJFAAKR+usxTjUhBtttL
EBFXnfIu8PTwxUsm93NStd7LPCrdHlH6NX+h5ZZmJBhJVEfl5nIpU55/ecevmdHoHI9RrY7Nn7ZM
vUzde2i5djsl0ebuV0EYiZ5vr+3aqPLP/9rTbopQAF2k4Tg0yZx+1XBetfxhojTwzbQhr2x5Vg9v
t8e83E90OgFZvMvKg99brLGqlFavt9l0LJR2dneFEfe9D2471TZu3A5r4I4rnwjZi2zvHQTNa//8
E/sKVQIy5ekIPtw+9FYXfklN7m1U4SMcq6YkXkuRLvcPqEmMeyjqYEwOPPV8RAXF1NqNsDPQZiLF
xtI6PFfqttPu1VBV7Lue6+Cp021vpWl20YJgD5GQ4Rf0bkFG4+N8YPAcjRXE03DsQk354jaBwMoy
jx3Nb+biWXdr507rwYs9B21gJ3ukLbUvgWI52X1iht0aW+YyaknhKalaDsOKyVi8UTxUMcqij8Zj
nYjwB8Dt8CEt1T8CdaRXDpVzoiOTfOa6qlcC1mUQkSkjDVkOE8iQpYPJnIi8rZV6OAZjMe712Aj9
EHWYr5XVaZ+KKEpehp6qlxnM7QnR9rxZGf/qh9PpoNkgUZze4qII+l5rLIdloK7VA1mwvYayfo/N
Ztg39rzF6iL7Wht19see2vLr7dN1ZfPBY0PvhgwdJOBSTjWilCeCkY/PolnZAY5LHxtv1J2NmPrO
H6yuhaSgNitP+6ujQgKT/T0Yt8tMfaQTQD8J34WojOLdZDrT0QEs4etqWjWISHfFgZi5hk++6Omw
4eklyr4bWkOUlxYnLdXUyOpgeRzdADzB5I2qb9VJjNSvHXnPeTBiR1COuP+l1kmRmZ8GTP7wP0y4
9KzBU4551xerTd+FqElf/qhEQf8LAeafUaRGOHk2ufI5iOL6c6dE3v72oDJ1PL8n+XAEq+Q7RKIC
F4OqU9zNWueOXPiNfVDgNlSIsEbB79vDXFtW0krkSGmjMr2L+UVAVDbF8EXRsLMnejlTunFVRa22
iBw74dZoU+00QX+sPpg6y4WlnOjKeEY3Y3mEzQlL9zTO2cVOVe1xgQ2eh7p5K9q8WNm51w4r4yAp
QqYOzkHO9F83IE9EVehtPx4luuutrafpi16m7p0SZvqwd5xJnEK98Xh7AUJdCdhXbkLuekgT0lID
UvViFYMZ/g012+mo0y7ecICGo94nZfNgzJq2Rn2+EhWpzhIQDAqmoLoWVz0CDe4c4qlz1Jpe5w1S
GX5kdvo9T2xx6OP8N2rmxn/2mLyZRlL9++GN9F4Ep+kJLAeNoPNZtnnEz73mzEc8U6ZgT04pCnUT
46EVbsdJeNGnoo+F6jtDPH/UsYS9hJgoAAAEpiV0d3ErCiNpEzcd5yMyBOJVm7yi2vJYSfuDOU/x
0e1cCgxNAjFW7RTA30ncF2viCO+wzsWBJTbCjOJpDQ1rOfsCg+UhaxSW2nMxSlYLz1L80LD69rHQ
47nYDsqELytiPbpTbMPZCdX7YtaSyqcKYevIpCW4LJuyPf5TxSoA07M4K32hD47ar9xfV4ILvEya
iXCLwTUt04i5dj0Y2fp4RGNw+u6agbl11DpZExS8kphJfw1yQQ4fyeBiT/RoUViI/U9H6gsJBmoz
LtmmITyxCew8KQ6jJdZ0DK6cAZceG4kZeFiqAYuUpEvDKkn0aT6iH6bDHGnQ9JoTR31Crbc8mbpj
Z5tRcxv3rlGN6Cmpasv0b5+EK/EGxDReSu/GpZSOz0+CmWNc1FmJeiwHR+s2Ezhj69HrAP5u1cSq
npOwM6OtW7qZH/ccjJXAei1HlAGVdFjqqvDIOh8fZEecBXGhHl0jHA5Rkovv6DqgzIcY37iL7RJG
jZVMbXDnDr2I9wM8q2kDdkaFEJtOK++PawviQBIk9PL+4V1w/mu488ZSyyP1mIDI2baNZz601RRt
tErPd6ONmfeoK/DWcYg+BUYdrlyjV+43tOcpLlJEl+XnxfDR4CBMGmiYfE6G828uZucTvZ3oAUUg
rdySI0elb08SyXN7E1zb+iQL/ydKfVmqdRU9CtOm1452ZQxBvCmLORNPDXdtu5ce7+iT6phfBv/d
Hvba3kOHhvjPqeauW5y40VCLWFc4VZGSGr6G/8arO6nYImPb4gOqSHbNSH/QyMZsBflzLVOjeSaV
WsAwA45abDtLzZnYoZ2PPQWoeCvUVMQtL3uYqW+Zl4pkk/QQX350Ih+kTUfpbLGP1LVNbgTah+HN
8gDSyqNpIw1BQMScbzuzMEOo9BVXQtHA1knBONcB8lmTWg3+NDSI4KKccBgG07sXSZP7QWmqmxaF
v5WNcO04YkJKJ5OHMNzuJcWNzj6CmBa/BF+1+tck7OoXDAdl27ZhfBdPo4GvlF0qG1c01MHneCof
vI5CiDYgYrkS96+cBtqBPJWR0nFkP+Z8ViKur8QddNYon7o7i9raztV5w/qK0VdPeqqW0LuKaE3H
7MquROtaygbRyJX50PmwiBGXBf3x6Th5SqtutQZDgm1KbQZxG9tFOnRbtNAl3GCskLnWqPutfPeV
NIwqokTMUHUCB7H4AYZChVpMvNejSTXRz8EnFV2z4rubO9rHs02Ji6JhLQ2O6dWff6tZ4viOChoX
ENTB49Qm49HlRFabgYD3qLcQpTbtlKT5S4UxUn24ff6vnkJQARxDCWxBSuB8eKXA8R6NbVYYb4dt
b07Wk6YhRYbEbhU/jEpZ+9Dyq5OVmzySR6rjG6sug7UH8rUJl7wtXmwA+0Hknf+MTC1rzWrlpjc1
MPzFFPthBbO+wPVz5ZOv5DIUY+gC0+AGGbwUnjbAueFn7KhHnkv6S21n7Q7nPu3l9sReucbORlmc
nLBuAFZ0jNLZmfatG7Pge4Fk3l5r3G4XaMJ9dYogu3fsuvENID/fbg+/PLiAh9ii/A/hpnGbLXGV
pHGxNbrzdEybwHt0naz+ntZj8k2d8hj9qEr3io1o0ci7Pezyq4HPAiekt8HDwARBsGgW5XRtGkyc
nKMR5XOyDcHaeBtEiqZDmneV8Cc7riiVVvVr3bkYM2JZ6a2Rf5ZbSf4GmTuCyOM9fBGzPG1ovSnV
nCP6kL3ry66n6WtNAk4jS1snXQkVlzNNPxKJR1jRdFsZdrFzPYzGa6QwMKuZsi95ntTbHMOAoz17
w8sEb2znxK62krMtswX5jbI6zFxLXYxlXA5dkVRmUbi4gmIj5VXuZG26rnNeSxMQ4gxttN3dXtkr
nwn8XhI/ZevqQlK1rlqWLqrc4xRM6VYVnXiJRhXjY7Q0Yr9R2vJV84ZiTZT/6rCEJcD48LnICM9n
NxUWXneYHB3DRLfuNUNA2o1703sRkdB9xDec/8fZeSzHjbNr+IpYxRy2DB3Ukixbtix7w5LtMQlG
gCSYrv48PasZWTWq/2xmY4/ZBAF86Q1IEwfre9fR6zuC9b3Cpa6DXUY8BL9/PxYpSN+cRcQekr6u
Y7zCoihtfRco3n8v6xublQfR4EevE4D260rURQl0KoomvLQBLZSujvRB5Z59bqEffP1/PAp4w1WY
E/bNazuSsVeuiJYqvHi7Lu/GwbPR1FIyWWyUxv/3RxHP/hYXofX8OnyO8ACDSpXRRWpP3Vkm8pYA
mbyvyxy8ByB/4yTwLtcJ7hXhwIjm31+Kii7aDdiaF20U84dhx6ODSUx+WfKifBjlGp3/+9Xe2hnA
IwG80h9GnOa6Yf/RHFqtvquqYLAulain53Ha65+5jQHkfz/lrW0PEJKxLS0kpDReRQ/MLgGKkNVd
wgDjv2RrEb+Ph2DyzghamPnR8fLuODsifA9g8cYFjvEU/SAQI3832v79ekE+zoWta+ci7cnaY+gZ
240Ljug0egbCwUAI7WPrm9uthghsJLnXlu9dqK+Tv+vZY95G/ABQzBK8SoiQEAyqqPDty6KVO8a7
G/SIovfNYWjXWSeh30iyhEpgKWw3TIj+95VH2whXDLq3lCevLpyF60C5KPtdgnKEhbDK4YT7Sp8J
oxweN2GE8QjPMP3vh761qa436/WlIQC/Pi+gZwwaUqV1cZypTQWDtx9i6tW3/37KH7keKwuimOYw
uiEWw6hXt5rZ9WGJ+6596XAFvOkYs2T+NILXNiY7Y0oeAE4z5L0q4Hg3ExKj6Sii8Om/f8UbWxuu
BXIFwOS4Bl7jZWyvC+29jazL6rmzW2Swc0c3GWpYzkm7OmuNeDoTqAKR7rnjjLwTOd/YXRCQ6ewy
vkY763V1JZwZtbbRdC96KYo70YbW56KfUKnrdTMl2762fzkYbqch4pbvZPpvXFX0FK7teVAR1w/x
77NFPOnHrVbuRQhn7E9C99pLxtqOnp1x9WSZKaTC7fcUS96IMAhE8M1Bt/DY8FVKlhcqMhd7ci8r
NNMs9/bxExItIZBy5z27sjcuD+oYahm4sf61ff7vFwz2ppCLlPbFcKquP0yDvfjpPBTSRSQCGCuu
7RQU3ofFNTrxqOCZnrtFRu8pZ75xmmBb8XFZaj7063VuQ1SoJXZjMC+jJoon4TYZUmXu/s5WeuN7
wtHiS0Kqwsvn9XEKt8UOR1c4l0lExe+ehtQQ754as2IMMZUq5/Gd4cAbR4dUhG4lBATyodd30x7u
3IN251zmxdxfmqVmkDfuH8UswyP44OV2r6L2nXbcWy/JeUGRkybRn4gl1541nMPSuTQjdF0agC6I
IVCtlqfdjML4PRj3m89jRMsOogCn//HvPVS5DdnrPDgXUbkiDXKci4U5dIly2uZIAqPP/30dvXEf
0NxAXe6qtIqi0PX3/COe10SCSu8S20f8bPs+nqwiWr+V5RbqDE6rtRanfIwY1+ayKY31sKBE/h5M
842LmZY9CKkIsdGrQ8qrpGKqg16WU+NfQuWGUiZWa5Xyy9LqgBRjEJgGe1U1z3Y2RVVXfQb6sWmk
95D+wDU5X+v30t8/F4WyCUdFuuK0hFHz+veiIC4Z1Fuv/EtHe7zJin7UNzVehEnhuPXHOqinj+FY
R0+h0/0/wj/PBqDNSIiOCJD3V8/WOzRDNtdlafZ5TYglyOwVuq8DJNR6Od8u4STmhPYbltIjaPW/
/ntD/HlfstmvhhVXUGuAlv2/n7/bU28JI3cvMKd7N967djnO7e5XsTKd5p3A/+eNeX0YrqpXKCuI
iOuP+cfumyqbSOh23iXoxJaFVdkdalUGJ2cZH0lA8qfIg6zZOWV33PVcde/cYG8+njWm3YmuAa22
fz9eaCG9Qo9XpaZxuwVTZsQKNcBPS2ltKSR29Pk1g4B0CRqJrziCdfY76dabq41Ox3UVuKlfD5Yi
XCKCYA8Ix1guf8Yj6NNoL/1ZrOt7B/2tJ3k8BMAeY0v/9Vxh2PtK+WXoXgxVnprCz38WwjUP7ryW
78T5t04PZRa8Q3qXfNlXVxjhFtlJZ/AAm0SjfEDBogtQLi1Fuz60pS6WMoX9GD2DyDSLy77iKPi/
b2GSDOpJFEIADb3+rE5dNZ7yvUu9L85laMb1k1kqjblT8J7U75+x9jqtA5PNzOTqMnP9839s4Hqr
HWQNI++C7YCvkp6EXmSF73Rf//uV/gwLLitJ3Uj8u37C16fScCfpShVcqJfLgxWuH+cxRxu9zrGW
7vP9vUbWW7vl6mfydwOAZsurg1lIYqHSPC93522Nx/HqbzktXXfy506+s2Gu3+Ofk2AgQdBUr4MQ
vOG53F5VPIbCWZIyJ7gw4vOfsHFchku0+7r9tYWrO7zYi9PM8ZBPvXv+35eVC8YO4RteDbFe7ZRw
0otn1rl/GUzm3XHoGWEie89LjLap6tjq6x//jwfSUuf8XdUhX49bB0fZYV+E/gVtXTmdwgY3DFT0
muLDPLTRkkF4eq9X9tbqAo1h+5B2A0h69SlnNYfOvBk+Gb9UD2ru5lMZKP+DJ3Vz2kVhjkkTiu5/
L2MBe8EERkOUrAJ6+79PBvdmDVWSHRQMLugCcI0UrEPd3FZCIpXhTduWLbmxP67afI/Z/sZpsbhR
uVNRlCCRepXz271tOKIU4aXLDZ2Ue2Nkoi2Z3CozT8DCd+9sozdOCwQIZAkjJEc5NK9uPG2b/WiZ
PI+mrncGYhfezrpvvy94HLwj7fTWqwHVv9KNWdk/urvBShHrqo3OnC+dzJwbMwMy4yZ7Y83wg4L3
qEFvPo/OI+nZ1cnqNfK3mpvcD3IakN00q/O6GNH97rfyx25u431bz+8Bu99aSnrJKE8jL8mevf6e
f1yoIphh/eICA0Sy69IRc8pPC76DX1ZnM94D6P8xaiS9I0YR+6HjX0m4r/Zo1bXIIkZFdMln5R2m
Vhif27Das7FT2wEv3SFxDafmlg22ObUaelKM/T3rK01Z553a5s+gyU+5TvzYPgTN19BQX5BjMweJ
CFeGwO2hKr92m2fNkNim5uxbm/PkuqroD0Nedy//fSn9Qd+/rgPjoGuj94oSdV5FMXsIC5QmxujS
7LYJSbbrrvKO0fgymmIG/+G289mNkCcxMH3TsYeTKGOwCN+edHPn8OvVF+eqhvPeOUYy/3r3/yM2
2CY5MNfl32frKjH/6mgVSsoaQYw56y0bdE/v1bWT0B6bpqSsC9Qh/DY3m3TGPvHj4FHox9OA31u8
6N4Yj7OxDF3qGZH+go2Q52S6BAeQRI6mrnKa3htS3xrcm7x2ci+7urU4ybq6+dfSmOhywRzZ9qfr
nOdkycYwksXLK2dLKhLXdUqqKvK1m7Su3VhoV+QaNBVCl61V7QkKNiK/r3azq78y7Rrml8K0FWro
PjnCCQZKVY4xPk5e/mRoe5jsOG+dYF2SsDG2Au/vcBiWv+b+usiY0M6L4cf51C7LZxdvKIHPNcpH
h3InqH2jtdBvSPX0nTg70jWiZ28pg/CU40oit3gkBFhzHKk5H48owpUDfMy9iNobidmijoMK6+Sz
b0q3SMY5zK0HL1RgVmupZ5mUolh9FDFgVslnHMJYob3GQFYLc2t0bLloPJ23wYZ9FW3hII5jsaj2
dgvl7H4oC4TMLhuYW3G03bEJk6i22wCviK1rT2iJms25gzO6fgGasbZJh/ZhntnR5rvPYz1s9QlV
4bzLHJ17WzwVlGsHYxjzMJtax2oTxj+FSge/sMePi7bs/VdOQ8m5Q6zcWu8g8jaLiCMP6Y17A0F6
zBuRD2getO+X+y/PGGpxCKtKlHcTiofGYcVuefoYFB06hDVOR30KGf/Kh7JaaAAXoGlzsZ4BsO5R
MjTNGj5PfdGvfzHWXi3/qn5bTzeNP7Xjzz1ntCzTZVoQ580WGNNugrR6xMmynF01TRyWXVEi+e0o
R9sJBg1mEcaih3X1xdZTzkyH8Dj1d1GzyTwtSsq+KcaYsjCqODJKN7zdffToMqNfp+VkQ/vhr+2N
6HHKYiLkl+Iu36dguBMGJLImkf7mNFYqVGftp5V5VmPxEpz7+wJrROrpaIKfXiYkC0J9hQum2htr
3V3jQLtcqyaLGmN2j9iJ2Qs0ZacqV5HQZg2nJbY2tZQLLN8dWFyK93iNIVc35tK/6aIAOvDOkKQ/
IxI+Rg+WFE7lJ5a2GnGP3Fox/iryvRbJalbVaGWl3+pxTJZ9BPTjRgo7c99ATLCNo2VhidGbc0qx
JFZfMq9LtbdbXeZVV2HFzgBTGq/aiIIXo4W2B7jQ6u+Geav6OLfqKYqvhKH2qcYARGeTlKO8i6hz
aXC3g6yf6Mmgm1e0+SQPu2K4ZyeOXfr2fcCIc0/zeXTtW+35yjtvYUAplTY9AJKjveWt+p63DAlu
utYP98elmdVaYmg2aiuulr0ufiGmhX8X/aNcROSzlTJ3LNkN0x+PEOg7UE9G0Bt9vO+7mXNXhbqQ
p8pUgT5D7qpQpTBHe3sYvW3ENEkVRR5d1qHw9rjtq8D9Vff2WGBDXy1zFQsnMq6A0jkw81+52xrb
i4Of7/BkFeUqb4Z6KutPhSiUeSXTFMZ3TC4cl747LuixinY3esgHU5s3JZzI/VIZ/mjb5xIh81zG
Y8/wILULFPTrQ+v54CVUI1v/e+koo/gp9Dx4IIQYXWalrSt9rKU01cHWs13c8HEH+VMiFjHc+atn
AK/z3drkLOAMVS4/dNHV+wFyV1g1saW9eT4VC5IShJlwsn7S3zeLIh6Qc9k+GfnAX3JCkdenwd78
4FDTrSs+yFHp+d4qlTGfTTm26xMbJPATaPxKJ/7gjvI4+9aqTqU9m+Vpm6TV3GATuM4/tj4Iqv0y
TAWjJ39urOqMgs6SXwQu9zOXlDQYCNnFIKyXGQDDeK5C1eGzOaGs89JJAkoSAkaamtjvw2neM6cY
qhUxD4mJ89Me9a43Jbly4V6YRema3yF2Su+mK7dtmw7N2hbzs+0MCDgsIUHBOhB2Wn2MpI/rSUzn
Gc50CWUCiwe5V1WfVPmyyBMxUKnPSFv04zNIOXPrM1/no/q+bmwfgsU6dgFFDvgl+cG2hLed6xAI
2n3gl/Q257rN8xNz37WLknIq/P7cmloYZ54d+I/7si3iS1lwqs8IswfrSRq2ACTuef0mYrRMxe08
+flEZTqGzYvnG/5y0cxBsBp1p3rznpgA1GimN3Lx7ZRAgNYTYq/o/hA0Eec61srb9IIPMJzDowby
M32ix+z2KRl7T29ykJ70ZQxMjWolUgAFHzb62l3WYUaCzGbrtT3mb0svgodKkkXfqard26yeQ8OZ
YuDGhUhbSNNG0hmhP2IwhqILKE6kQfpTiTA/wUKBvU34tjYiGq1w/VOBfRZSzzUI0kvUmX2Z1cbW
l988v4+2G8dfB3fJVqfFDRjoehh90+NsiE8o6Nk68+FdD85pGIIc86ZxghMUoyoj8U4yOafdfeAu
5RdtAve9Rd0vN47z3glRZsB9RSDjXftif6nHRTa/x0GZ/MKeTnf0sBWD2p/6qnTrKpFUzHuyuW1O
7rgiyr7cO3rEumqfImc7NCOqqBizgFtVbkKcXPPH3LWcw94aagJehqTwsYNZaN8XYiv7C7MzKKop
rA0saCLruiINCMpf3Erdmk1926QoE0Cr3Ox9GGJM+Br1UCmDT7UtTYcKLAvlxYaMvN9NWYvHYBjK
mcjtIPyi9TySn2FceqnXLf+pxMgU3pCkDdlWosGX2MzvvnlVGIp7KbuwPjZjOHRH3dUk4CYqFjCV
C1sdoGZ67UHLHHuJXMkSCVaCSne/DLkX8LTBDI9bP6IiJOdp/iVCrb04DAvxHR304mlwNhNYYxHM
1kG0usEPukDxeG32pcoAgWh0cWos6KIjdBW3PugtUPp2rdHxOlmGBrmpBGH0pm265RGrz3x9UCo0
om95V1sihvXrf3JpIBufDPTflp+qbf1Hq7dmTEG9PH/Ydo/PuTozGqOm2epfte8S3RpXuo/j1DsP
g7Xvbhx1dqQuGyLq6Xal8pxNNAqrWAbrVKWtNflkwsr1SO1sNN1xX9qs/shtW3gnaY+rG8NrGB8l
UwBBUGCZ/hp6Vw0Jys77loZ+juRx78ryMZ/ZkIkVGO2j6JX8VYfhlB/tSPfb970NnObXtmM3lmxB
7bObS2mZWL9hZ5xn5cLk8jsJpo4+4oHZL0+TPXoTyN0Cw4kd4ZsuMVujam/JkySd7LEmmRkI5rjJ
odIVfCS8CfNmYTjpplG4uToehjU0D4LtumOmWVTB7xzsFsVZRHl4LMCuyCPeysaWLDjf1mACZlc/
2AMjxFvUmpbl2TUYW8Wy10uX+UVYRKcaEcmeJGovimOl/cLxUkxNfLaP56xBBs48uHHXzSdbtrgG
b+dZm+JouYXhC9K7yMc4d/bMT03drH9VJv50qccv+Vw7RjRlhDDXjv1wnrcPe75ZEVWUS5qAwuG+
RSLFGIlWiNcoVaf1Ns/lDePltkwrhRsjGl5FIE89DPHoG+Gz9bKKKGUcGaatex7vpjkY6dJD6WJW
HbbdsXawrb9HSc4pvtbBEHTZIs3ROVaLa/bJVnrecEB3Rix34zZoJkqyG/sXuia6yYygJsQVDtfZ
N1XtvX2+YgAFDINljU4FPg/9V8ed/aPK5QD0p3U25Ajbeq1LNN18sTxQWQRL6kx1iOi7VNZ+tiXU
T6pFXMDq/GL2YVVwrJ0quOEGuXr+eEM4+ElVK1yIqy1CYHGJWsmK2hOzb3vFsMRtmiVIIMuV6rhD
tZpiNyzq9msP+2BGV9qRexroVW9pHfb5HG8Rkvbndae6z2x005u0kmhZJk7tFRuugENgPmvZ4Czb
9UiKmxwhUqziRF21rdPnnS4qQAoQ2tECtHe0plbHRuUXjbh4+RpY6iHMAcKTbfpuWblnu1vN+94V
7NXVbPoodXyqNWqsHGZY4rpr5N2ugAD9WGAVUiY6H2ZMdee6m+Nr9rPcCRgM+f0AQqD4OVgon6dg
BcG4al0G04fOiIo9WZ0pglYWFcXnOvAB8fFKgZHWYL5eQlDyHL7BcJ431xH4Pqm8YVpjl4tztgo9
DTcSm2M/KcMNbU1hjtGjHwjvS81P/e6RzJrxijfOhEM0BuAwS6ytyTjGCPPVvEz40nSBWSWGZugC
qRSbAyzraufs7I37saXgolMyWpE6b52h+qOycCSJ0f7YwlQO/TjFYjWKKM1DLMBSY91WbOplP3/Q
tQVOyCpXoA1NldvTpe7djQsBlldc0aCs0s1yhjLGkc/0TquoCycpkS5+puURiUMvwslBoV12KkEA
e5BZtUtAXE5YBm68omXZxV3Y+tvRNlriHGZJ62EcO9OPXdzxfkfzWHzrSts0Y2zr/N/mEBU/WNe9
TZYKNSknGiS2Vm6+3XnGFZpgNt4ckHRElZHJyC2aGMty7xkOiPe7XOd2xlNeqy3xo7n9XgcNJBUp
uAdSUOM95Y+suvy8V6ZWkFeAENtOIzwgn7RU0skVpPtBVLhW7CCX8MNDu1vFuAP6a6wQqfjsD1Qn
sbBXv8rWugkMIHJBUycLPEFos4vG5NAwptHgMg30x25phyjJaWPcGvNKk2ZutTVmyt0KTKHJMo3Y
GTeNQbK75Trp0SW/OnvqzkoE1UmZLP0QBXFjrOUH9jh2U77S636cKUI++HV5xZzniKIe4Mdr1F1y
Md1aQQWBdnX1/gyXl8JvydVOe0CtA2LPKH181naF0dMSuPVP6rMeoq8xbMNpvR6+21kNlZVYSog5
zucIMnC0jdZD6Ow1CgdmND8YrlvrVGybr5MOvNTtgqDMHbyJhmqVG3Lh9h3lb3usfDPLB92g0TcZ
/XFquaRT4FLVmAR1YxIt17ws4qagLo6NNWJ0ukcdDgMjovi/DdFhg2uNKKEk7LJmSOa6nz65/DIr
A+xVlNlkbuuelmJDFa+maxHEWEy1n2Vnr6gTrpLwUI5k9GnhC+tn65jIx+resqq0ovPIbykqrD8Q
NuwfNMZ9Iul8o3zp7amrYebWphFT0QJ393Sz4N5G7XHYqU7uwFrRBg2XyqOiW6E8ZOhP+TN3Rg1n
JAwm/+vSU2VPIawpCl9/emJQ3nmx4+2OzfW8OytydyYAy6UCG5ivI2pj0Thd/cTGkAwn3EuKAsup
dM4aX1M4e8U0JO0n/xfeKrBMW3sTiV0H6i+5bJwb03qqyzG8lrbeDykq6/tah0saDTC3EjPvqns9
023hNsnDz6rYBnEYHJ+IWwL5UTGurT5NkH53niduzQYuhYclZkvz4MQx6xzI0cpq43EZVyeuHOUG
aWfvW8G/vbQZ+koSor6D2FwMcgkTVgtrmYbVIU7E42pZOSy2FjHdsNt8klAssbwrot5f4lzVM1TS
wppVHMjKLtAA7Ns2tbrQvPfFOJlEZ9PGvWxTkY3bbRX9cp0ek9mSi+9ZII8rYj/HLy8Ohrn/SAI0
Yb3mtDgqb34PT9MmHVg+gl7MQQhs/CzFyVWJMzlNl7bTZpD1SKmWJBDN6n7wcyC9rIhlHyDo0+Ky
WtPLU0904gcpgw31Rmnj19KPtZetzeA/dkTlNul1KSmwzbD8bVZTP2X0n7bvrY2xXdpqyrZ4KqGm
JTvuZOMjyOWi/UB4Wcf73nTUTTD74lFUmPTFfWnhmEmU7g57CM73BiNHfmSnA6tnvKBzmRU4Uf7e
g2WqkmqVjUd27zB6RFJ+PtV0E4OkbnBWxdQ68vOYvYXJXUtHojyAZ2v6g0vjaTvQQKRq6f3GjKUa
dwJ7P+clIdOop6TwoOFmZBdDdWloNIvMZKQSfTbnPaex6S8NlWJbPW+LIcJMIVlJ0S+nts5sbVYf
fWG45tnmxCwJ3NZO/2wME2h03wyuvrUUPf5zriEhnHKxV805IhmQaU5a9CidvaLvgtASKIvOVrSF
KZOnRG1jQJEubfduY5xuxWuHTANga3znjsU6+lu6zbrkr0yBW5xJRlYzCVtjX2PTQeQiYWLKsMnq
tqo8yRWRtyQU3mTyYVz+tNHLLA+Ns2ztnWHs3ZTOJA8FOUJbmSezAgUoBunXx96cqoo5CKCj5MpE
jBJKcowXmLCX47FVuqP+iobFew68KpgPwUhDKMFEumpj+qHT9BPPR4+JgkHxmVRFGLRph1MbXsI7
Tp4hG8DsrWs/+O+sSe+fd4qa+mO428uTTaYnEyl9HtVNUznelRXt9WNXaONxosVrx2poB8EIau6D
Ppl3w4KN1ef+b9eWBLgOAZc2ViKiBu40Eu6xBbbHyBbKojXZ7dE+y2hS6tiBu3gqAF22yVzAyFb4
u+2H3NPD01BHNaxQdlqVNhR8LfIhTHQyIj09Q6cfyyBzgzb40BoBDRuvXCYTPfOG247rXmZBJIw6
YbawfcI3PHw2CyOsbsJi19aDrVRLfmP3ZZHBLR6HmKiinLtr21alttj2/RyAyPokIG2M6TLiVZPV
LYfyYO1z7iccab3g8E3xe4aFkj8ocypUpqVnfSLmRgX2kmb3PC7aU/F+VV65CFN7bkZ7ldonWhzn
U0O7VMTS6owfddCpLgac6+XQn7WkHyEwM6SEK20nQaZend0KknxSuK3+zbc3/tIa9nZckw/8RrKS
6qbrq72JzcFdGUaoQlylnxgiHKKqKapsQiaxyCr8dsKkCcbmZ+/scswkoiXE332b7/vJc36418on
HnfqhyPVQFswKW76my6k2E63sLTzdJGz/iba3n/xGQj+zi3RvxSRgahfnhuDFZuYFawZwYWsqhpb
umFji6bKbe21W9bKeezTmoYA70xZF0uv3j408zi0yVRt3ke+bbBxmN3uyVVBXyNaUl7FacvZe2qp
dqwklLt2SV/9QCf8trY/FGTZNA6xPsbVE50NbBncvVwzzQ19dz2VX9CwyockhG7WZjmzjP2Aobf9
qNbgKnTgLV+GcBVrKmr0uE+bvepHgCxdmbrDtD+okQiXhV2v94ugK7xl1Fl8LoEGQ5S0s8EsCG/U
rmDZZ7dKfMQMhmTKlbMkkh5Jlw14bk9xpIGSxd7alNRqYb2zzmXni2Sf3P2qVA3eqyX3xUp7qSJF
r2AUQRoMKkyrZkY3x0dD8UAzwS4OrjmuPy1iup8VW1ucZ5S+arwtmY4wmRuRtVnykvZH5fblQbsd
K9ghPdvHvRLlo+59murs3e65t9aVXGnxlzpp0WmU8YSZ/cOuhFKpso3qC7N2UySMufe/8pnKKC2a
ZvASWYvwce2VCo4KDfPvEc4YN4sxTPq2oGQ6C68cfdJ7a/lSectkJxXQipXZ0tRtKcSiajlOeL2f
610F0SHMsc1OPEZHBqXdVN7QbFmmGG+l6Ea5gMRje9iHJZnNsbyAKqmHpPHtXKY1geaGclihFxAM
zpS2o2xVMmwgThI1yPLadot6ExIBjU16qHPPLLcuNKRatRdfRrSWVOYxeCIfIxOr0rowpkfy6X6O
Z2fGE28paxwOtaP3304ewhGu7X6/48X38s7zjHK5EdtMrW+3XvESIqVkxMNMFzpx2VJ3YQ84NdGR
3X+TW0gLPRRrHsaVavTzPmxGHuM4ofJE05zYDgXsuSdzheRpMpb7lpe+8cUtzPwFa6IROeq+plm9
7RSJC/1XjJnbpTdvBqfol8S2Su/ikJPOieNu3Zd9KPLfKzfwFlNF1x9ciKROTOO/1/FaAYJMCtMy
vlWrUXdZHVECJuCo9yozIqdjwOf069XhtwubpNXGFaFX2/SfahkhUzT7bMR0maERZu60C1K9TXp+
7GuJwE4fFQFOfHugxxSbEaaJaodNwGOHhdGI4XWYIUYMJtNl8KgFzKHcnBtPK8NKZj3SIpLu3D0E
znKl3K6TCmOUwFo8GaIOUFLers/BLJfisHmRMac0jOb8bBRDZ98boEebQ+HT7SVci+AWbevFpofT
imdLI0NI4mv3Le2Cq6luv6ptPlgu1pYJClZESjlbnI1AbYq8c1vFV0ey/Q5BWeJf0e9d+Veown1n
5DUJ/tkiKDG6Z17K/9/aS3gSVDThQXslLbTVEvgluWVTHo2G6cJxkJ2c7yfopEFsdwtdQAYfM3Xy
QCabQR1SYUI2WwnqN+7oA8CvfDnl1qQVeYhtfa7WoNyPNK9JZMe2XOo0QH5m/SBgBHNymqt1+HWj
f4LqNHTZ3CyDRZAoyqbhwKvSoBWIa9+CsLm/yKOYRjvD1UZNh15qVyWbDmUd00GIzJPvNt5X7lQ2
Z0gjgN3XLBjROb72DAI8SQm89GG7yHqYaFEuxrTFBi0rEU+M+WjUF9VaIQQ4hVGymL5QiV2V5I8R
xXIT512Ebl5Pa/qrzWnFqHaw/esH0VEVs/X4ryqs+qatxuhxx0jQT8C80X6c8ViFweWu1cvGDIes
pgO3kJXFZlunyhq2nazOy1+cNkJX1lkbvadmYJQ3AQI6X6eyBMaMrgV1AvCSqMkqf5kkaT2YC4Bu
Jhra9TwL7LNDMhPYudWcoF9Q76nWtvvcqWJFn0Y54R0aiyTuprUMtwww+uLI1NBqb/AJyOs7Axe/
4jM0M2WcQJsQ8q3dnZn8S2v7FgmtGIq1aC5cPCWq6Ss7YsQW2pua5r4ic6A5n9tLlXShPzPxc1qn
ykQpA677QMzhoVhyplyG53zC/bW0s3XtDP527QsTdeeiJ0FHtSO4uyLsEEWmAdM+cQzLto7zaLG3
u6azqvZxIeY//R9HZ7Ibt46F4ScioHnYqlSTZzuxE2cjJLmOZmoiKUpP31/1ptHARZJyWSLP+cei
9PrtGwmAfOWkWiX9EYp3+BPM/tKf+Fi2wpVHZPrzorD0fbbWVdNjga5bn1evWo6JYbq/DLLnShx3
muWzYA6iX3bwFUnQQFzNZSA03b846yidbwH6hT3ftj5YjksSzRzKpL5sHINqf3Xqvt8uiIEgjrLd
navwLAGu3GySMDoP2wjykAWMrOp16C3/2wJ97yzlJDeFVw9KPf7ZxShSsCylxr6MVvELtVPiKQDT
Jhy+NUsl+sNu6Hi9Nw0bzWn0RZy+7CYy4qSiwYxHghD74b5KnH3OfFr6yA/dpWPgmv1aHQYZrMND
VXfYXm9f0nov0z2Mvq+kzdsnlyesZJaBzQu/7eGyuuER7eM8NcegZjFmmNzpOGjtuP2VW8+9Zbh2
LnPiFR8ruBPeI2Mhw/xOJ3E26Xk2edGW8x9t4P2OkGPtrx2FUHWkRqdLcxNtEsOxqronE0Zbfy2F
1gfgIHOYnOqVhXrmTGufuW8+iigpDmk0z3+6Vc+0sE/hz/rWQZ8X41r/2jHdiSd3DVh2FywAvDHJ
75as2494DX+0xHSQHtaN76VJappiWel9ahOHLqeyTZ7ruew+XGWD6OSMnQIqqOyvGGA05a7qCv1f
57vtU+TMgHktE4jOgmnaxZ1O64RydB1UJmvmuZSZMmH6tWsFV4GdvL6UU5g+IbcAuCqKMv47+UEZ
nLj90+BtiLfRO1VMazbvm7IlPdFpoyykXde7lKG3n2HN/XvwLnC9YOjfPLSoJ/CNRGairszfwCOg
fEEbwXkTNOo4J2NjTqsclD351IlRptuT+lOFZIQcofzl0QkrUtXwj4V5wlYCkxM34e9GVsAAib4d
L2W5FX/gscffSbM9ozRPZd7SQwXkPad0pBsPf122UJxSZRil4+NcKsDRpS42TQulMuclaIL5ECmn
V2ev447KKh3XTs6jk9LSG7VzxyDJaqHsbkipSQKWBToj9Ksp1uW61Fh8WZrS9hcDQv+E1NVhBYvm
8DLzTPpsY9pHnDmWbXLqurr6R+BWdGvPHuJPynpSl/Us2f4OJVLPw1qM9Vdc8UsJw71SrxhO4wz9
XFvBvmn51IQ27k7GDLP/c9oS+bWOtgVsdhTIdKyq7QfhtyXrwX4DgELXEQ9tn87pzw0JkP/U+NL8
rPZZS5DG3opL0emuQZkzUwU2SOQr2R6KNc77SfD2J8qDMJyRE5/9Yo+L0+TE9fw4iW6NANyr8KtK
Buc/NLHlkgGxO87bxlSEf8ev1+bb1jl4J/vEJF9iL3hzCtu0RyntUp3DNYZ6nRnCHtBUtXeIrFwC
T0rkHAG/KwGRYZejCtthfOMRZAEce9u6J0c5y3qoo2aajyvD75TjShrUlxorbRDjeFw2gvPfvbgY
mYA0J0C23IcuMQ/bbCeXf25K0Y9zQZfnukn8CnB4VRUzugyXU0VLFS3LUMOpPHRoQNq8iF1qEbrU
MsLPe8Snigq2vy5Gd3bS6Rawa7NzjDdX9ULHc9WO4uA27viDImv++rUONAEj094kmdFlgboh9UFH
fZIuUoabgMsgEVW8ZDNif9Rga9TWd+Xs0jhrxzH8EsrI5WkThuEu2Al6RIvipBkVldFfX2g1HJZg
tioXe4l+Zk1QreabpKs+K7Zm1Hfdvm/e6bYZAH45PEXRCuKecesGxVFt3F5ZauMacGbcpyO0A9KP
VDUpmqNA1wyOAiDlIHWE5KVBXsQivU1QGWO3VPNdNFR7dIkx/Sm64+Zyu1IDFlTHmh8mPBlLczms
TyirLJJN+FjZpnsdKzv/YKEpWLiFI9/Kwg2v3DXKydNdT2yiu7xB9boT17nfyz7Daj00x6Ke5dsG
j/unsVv6FIz+uDLHzPU/xUgJ4AwFOxxKDaMP0L0b7xJvPrMX+rbnxtnMlyPq1mQW9Zyf9VPa3zdD
o64TQCMRLJBdt8nUnTOn77wvlvYe5aHv9d+HuG+bfJ5cuLd2KTs3a6PSiQ9uouxnV/X2yn2/38cg
9JCbQVV2OafTa7k7/D+okxVPtXCTvEu6jSTlteKLjwsHPRtF82uYQX9s6VElwXznNd36ERD0Hh6G
ohgIx1q3DiLMN8MdoaFdQKi20CGuxql58cq1NfdGsy/VEh1lhi2feFkv6n0/2wJ3/ti8ITot2HyQ
E3iEY54kE/Ut6apuWE3EtMRAJm3RZWpPGcY9W4/vYdL0X5yHKEDasqtenMSpjrerfs8T7SfFV4Im
8JQkBUxr44YdcpGpmD8KYjBgYxmMk3OYFmGXt73kLOAmJ2fQq1AQ8dJ0ARea3bgjbDCvmuYF7LGo
Mcr1ZBDtP6S75X4Bre6WA4HFe31E4wFvLKiT695ooZSfQQ9CcVgDt/evrdOp7iEeyh5Wy9PjuOV1
5VWQaAgsj3A/qjsv/JxoTlUY9hlok5QQ+DzGx3Cu6jHvoimAX/Ablga7E2R9nlgj5JNKtbNeC8Ai
WNJJn6dpa94WmzjtUVVl033rihZDU8PHZXbo+RHpF4IAKUv8WBdVF6rlF0Fg5R11MtRuhXsbgC8K
ZAoPS8mqlHP/UVO2ExrHth2uAs1CLz3wvkhQsd2iumf334isOSiPvJxMNZ3UeRcr9Z9t27LgQydd
dwTmR6+rWX7+RPFQeTkccVgdkBL6zqFzivh3GFrSGCzMdW7LCbf90KbVKe6j+KEL1vkv36r4csZt
HI8TS6hz8WVMm3CMhhJ2is6r6TFuvFkjMWyG5Q8aazZ2FOTe4xDv+/eF12k41IUw9xuzuD26snH+
EE2+PmwEblXnVTjJ24rbJMi8rtPzJdI702zYq9Y78KI0Ha5dsgYPfm9IxlLISEGypmJgUBjIaWJB
KOKPPdyAbZRnfDpdx2IsXpYuKOvrhqIjOsSBWXtiq2JfH0Rbh96pFqPDBaBdrfNpJxoX2rxLnfMW
RXB8s9stTzt5QRMlV8Uy8IQizw+zwolX6II5TUlqLKwtLqs3I3miRo4NYkwYSNomafwrSxBeNs3b
Hh44KylCXWrgv9PeNf4T0Z8oRFxvrN3cWXbAVcBYHWdlaJ2RWVza6kdV14n4tbNAlecBUKw78IQO
xs1gX+R65YIMTY5IFTzPoj2K87UakGQHhFPFJx2DeR7WNYzWy0rgDzWzrbdzZSOTK3mmR66TIeqd
3ymq1q8mVF7HRyiW8OyyhMS3P8nd3Gy8jt/gUukFnEWR8CenkpMapY3zRovjikIZD1STBQJuxcZL
/7MpEJc9knxbVid/lfZH26q5Pqx1E/mngN0MmkZK3hetZ8sRkMate10E9/W5rQnNfQjAvsSJ/StW
mQedFZ+ZsUAxG0A854KJRYh8Ws187ytNL4MsOAeSpOXrFWL6z3RRpM9JrYqACaRudw4cEcwPkeWX
d+in2ryqHjknuFA4+1k633T2AlpXnsJib8rnvYP4zyPtB/oUcUfE/7x4jD/wxBb2ZOEw47smTZY/
Pu81+EfvgciNEf1WmQNgS1BeXyJX2WfZHxie5kd3dJr7xl2CUyvM+piOlUu6AFfC00AZwTsaySU6
7h2eBlSByeI/arQPK3uz77+ONAOXh3kifvSumNbgezhP6XMfTFubw/X369E1ofyGC9Dv70v0HzRF
tpUDP5YU4qLTCVglsoPnHGMoR3aaoPnYdKn2974Zovay8xM/4QltSXKLUMScac8eHzAEoXWZDBaJ
m1Ckmbi2sepyqUdllCPzXMssWFXArLuHLMaxv+A3F7TvkSFNZCVMUlooULRg3w5TU5T/9N6m2znG
dLTlDdXLf5HFIgauwLYV1Eawn1bM2BSvVsUdibZqPBrf1u/bEvGs3djMt20r2dshVW/68bJSzkGZ
uv60Atg3i7iHUboWv7p+iR8gqu0rWpTtv1txMEYDYG4QGlSuxJdUbT88mDpA+CJXExx1HTYfenSB
YVZuwtxBdbtlI8zOG0IZ/dcapJMsBk384keVKTJZkVF2w/THe13a5G6phvT7AGX8RLlL97Wkmm1q
ITvlrpna8KX2jHkeZlf/dEY/ZehIzfo88eEA+sew+9FMDPW7CrXN1DgHX/3Om4pui7C3tgz7+37a
HeYufHg5jfb2ceodqETukj6MpSVAvY/2v64GeB/NTZ2vwv6nSth+tqZjrumgvLwycg5TEtjjDTg+
1jqaTq2V43l3Y/k12s6/qiKMrot25PviLu59GSwCGjVgJQrlWOXpANUXLt4jCkp9ZI9eX9Ge/ldJ
ZDUEl6eZbIgmEp3LZEE0E0qWvtgvXZX+xoBHxkdz45/G6ezEo3pGCBe9317oc+tB6QnLx173oL5I
v1TnRCYP5QgA7gVbkJHGC8EcTt0nSt70Ce73lKbdq+wSD3qTu/YwpMGpMdtyXxL2IB1NVXDy1esV
KYLc7gc0ihn/1QJjRfZhGZfhezGTnHmoR5Q463s9CtYr4j71QSWjGXKkctF70iJvOIbx4h8ku+Zj
WEUxIvFRzf9F0e5Fp9bt4sd96abrukRLCfQ7T0jhkwHxSG2eMK7zdIMZIPdOpF5O+2AGfayadiPN
ZnTjQ5S04U/l7eJ1xwH6MSe4QqqhnJ8HIcv/VgTjjFbEOPyO+sD5oVkofolZBN+l6N1n2OzhxVm6
/m4qxbrkTtX6p5K74sEdTH9MAaLvYfWZkvXm9f/oiCwR2gy2ypJgjI4a5RD8u5c+bSq8KY2MOoKz
dr/c1tu2rEvd5q6DLz4niKQhzAhM/4jklvxW3Pp3HnTpv7RHcRQ/ufAkE2J+DWbNnDOdUErYR2Ir
5XvpKqb4ZJrugcrwrfflPn7zCuX8DrGeHBkDIG/NBF6X7t6nmAO0onvrHfUyB+8J78qlXU0NnUHK
KyP5t5J7+8WlOZqXcY69P3V6c13YsETwF253nLkd7KEnF7Tuae2eINfiD2Rc/QMj8sAbjSz9xW2D
7geXcwx1V3h3jiD1ExHEVgzUytXO2a5Jd+9IpNkIh4SEXnF7+8cPRPVqI4w5Xd2Ip1i29m1vZs9m
/jJ5JzN69S9hCv+zXufJ4riYtyvDmjB4R4LiG+EB/aclzwfVsBvUX3NV+Pz9ZVEDjUzG+wUgoN5w
JI2oVbaIZ84OHX9PA0H+ggScHgBm7DK9un0gwCJTHEwcI6TWbEmJb8CsvG/lgEFmlH19XIfJf0RN
Od4r9JH3HgKOTMVyf7YEh1UH9HmuyMNVooRMKo66jj3yCFQ4vKRju8HogyC+F+VSv7aQ3mhLHWGB
m8uh/KW3QmoMV0iI1C6G/yq9lPkSERaSRSpMWRpCmk8zt6k26qXJFn9MGSOfdiwXCpjX7F+TC24C
uYIO0Q+S/Z06k0Hn7uTNps6jmx/rDnHoYn47u4UNz/TuVdOFccQNXn3l1N4dexgY0Z4Kob+Gflqd
DHTN+fCraYlQjCPo+ywMOvhLO5Vr/3euRtk8c375/kPbbb3DqpcU85GNZQ8PiRbtd0SQYYcspZVu
f0Rhsjb5tHTjzholI5cQon2cy+pgd9mGAz/W2np3OD3a7cqWoZDw3So1sfvYIVm5E4IBNT17pqBQ
eJ62Tr2LqEJpd4C7r/dTHU9F/KKSIvEeyx5d9DEMy+SKHWb/j1jruj9UW6+rS8UWMLzInnHhhCLI
WudUzW6f7E+DiKZ4PC1sGE15XmJQujpLJjMafHjpuNXfpglJruHGU3vyKSEdIpYjCHhsDf64bVgV
QsTKy9mfUXLUWOd2CkCHDb7hiDo2Qbqg9mLCKiyQTzgP3YBykcI4aBg22sFpvGVE2A2hNB0s8jpb
5v4aVe6ThF1KLl6/qIJvEgJn+svB5gGgrvvkGnX1Cpo2fvTLbsQZ+VmtdJYYBLw+Q3uhabtykiXZ
FhrE2JOdU5zUa/ldUwnvvyWarMknpDCzBsdYfKel0xPfwHvkdlpeDfa6GCKEWfsuQCaQssbadT0E
pVeQWN4hxjzWKP3ahyqIVZHzc9eLA3PmJfYnv4sK7X202t8al63zfZs5HX8tsdNbdoKtAe7LyqXs
nU8CrD3iZnam1fY10sqdn0ZYXO+Kf3rwzsRmzMjjgxlChmegHXFD2a6vn6IRHg8h5OL4xwC6Jj53
QyHVvyiS7QI7g+z4G1aGQv4YfO3CPa+eByri24kZ1dSjWz/ZHusrYDnVMN6hxn1UnHcbWZg1FjOu
C98RimG3R3GalwkZR/cOao1ix+SR+PVJeH7t/6xUHYtHWM6NX++8iGV7KqC1ku/YWXAVOLIaCLnd
h7R56dAL03lO1E9xwUIZFxl58Nt+7Tdcec9LWi8FDH/ss1Psgn+0yvi2kvIiEr1ZVE/OopSXG39E
igzcOITNMy0cnMJ74qCjkNEYAvzQPDbPz6Iy4B9ZKaa2TEnBV00YnvkJ0/jiOnGLPhk/su6uGNg1
lHE8w59n0TqUJXFOrM3hT6dLtPs7aKgnPrarwqlyxE88FvCcWKBugUHFnOrzUDL5HEc+oufmnaJ3
/exvdGP6Vw70hNFa1zMAkfRG3/81OoJnJF5a4YnDTSfPxCtwbE2GxKyCoRV3TWgfCgNcm+FvFUNe
8PuMNZK/GwJy8IUcEWGAwxfuR+MM/vQSIhNqngs3gQyfQCbmfzoOQ3nHsBnPeJQqBNuIgoKmvHNV
6pozDIUSv1GaFPO/eRrC5So9UNoj0t6q4KEtt+msY732D+QriBSInUr1i5qsNPdCFkWRuzEq0EO6
Bn7wC69p0BxJvl/XlwYRkzgtwIA4WSXm62yLE3AxPMjQ1pVkEwcCLKf9KEpvjHhKPbJ2cqetVi93
m46H/5QAc5c/GBTVJCG9hfWduzCdar2euFM8WIO5jmtxT0GtSTgGqHCAzW7JVufOiCSqdiYdu3Ys
dFLP90Fg0hGmdVFNkE9xIDYFRKI295uwcA5QS2zi36IddwiKW9c3jzywqrpwH0Tr+2p7mtawM/Df
b5wwYgI74/a6X9EGmZsWeWsOvOxS/sMEqJpTObh+yDGHl3Ugjy5sovM2Efyel8U4xuGlCEmv/TZM
w/85BVuNdxCugb/jhHCA/Y8JUPD0rOKmaX6NblPyrrqFdLBCx44324B8RrsL50wWi9kgRzEX9fO5
4yvZxo9IAdJ/OjhWvA1klvf+ZUjCpYvevcLH1ZxV9ClEuVvrpGaNKqcuuZNjKf8ZjpL0IDrTpKew
VAbbMop8Zz8X1m/XB4LJMcDurFHmJd4GLu+aNJrXeDUuW5Df9vawdoT58GYsvrf8Gchbd/EohjAL
0ake6P541ukwt/0BGFQ0D3HYiuAz3gc6PCkn0vIkx5AOhmzkS6wcTOoY765TFKTFQx9HLkBERxVe
cCdwXHdHnwOTkxYxY3q/gfoPV/QKGtZ68uTwOHlj297FXLEwOCsMx5ChHVhTHqZ9dU+RBI69dL6l
IRFXjD+XP3zR0h0PMJkK72LcbfTd99lw4P6tYn+ofsiW/C4fEWpjI5VBNu4LEiY6p2RmljZCEtQo
hEHWBcc4hgZQwWN3XBd1t/gp6NRxpYVpfJDKxWZDMlIbL4eFZNT6VSaw0zLrEjugNIYH7LJNzHX6
eyYqcClB5EVVV0QGkpR9CuYmWL0jMf2Rb56TUMv9iq96lH9wRcBy8FP44nUcgTof3AQFdZWPomRJ
61erizfs2oqagRWooshwCKNqHjw6re873NwtPNFehiUW0ULY88zY+l+4R5O6C1RBBIUwkYYmiad0
/LY7VTr/rARagoBzrU3HO1ggJcAhYcWGGc9HULDctHxPVV4lKxwns84UHWyZtO2ZDX2MED2Fffe3
Iz6seomIuuj/IZWcqn/+euvizBZFKDmydhRsGyNa7UzYtaYQ5ybOQT8XXtmHYLC1KT8wNnTNVaNN
HZ4jRAjVa+fitjrtTRDL67o1ihloJ/epu/o1s5TNYryEGDuTPXTgjdHX/TZScSkRsKeYecy6jL05
daMSDY5xlW7mXIWOWw55YyAILpg3YeKLW9vavaPbSB6nfna/Ntl17Sva/HAxCFN59+56RFx3jQc6
ynyOCfjnoNOk+Is0Xa8i6zQy6nxCChYneVSM8fjHsW2xb5etLGP9EUpSLGRWecQ5ZSVZJSS7QOSA
3iembEMCfMOEJct6NorzqS+NOY3wrdNnP4Ow44l0XPsDnYWROCy4f9zvProabiYR1MOcywDN2dPo
bQlU1+Y65dkhEgwJTDCuAgDJbYsTtz8HqwExh6JKJgGvaBSU56nzmptaDF7Uh0V3rHd1PTs354KB
SV+GmBm/YQRsWvG5g28gZ8Vdk/4I9EBswwFMslA203HQdP8x15eodQmdZVUJIWGLh81X8UQ2Bwjr
G7yP9g8Ngm0mLohT+VKiuto+SoRfJFUIrut8SEQU/OV+mTgbcZYRsFrUoNimIgagzvwpLKZTndbe
9ITZUtTHRG1j8F8RO7FZDoHTB+upIbOrYSZBtGz5gGU0/waxouw3IO+qObgiAAbK8NvhwN3CzkPc
XdaCFAGdQGMIxyji5BZpRsqjC7mEt3G5HN9FbCxK+1DXTX9Ss4qrf6rgOEMmWtpu/Y7pOtnOpUcU
AQp1ZUtixhkQ3ZtzDDsjCkFWEs8dffln22WxOvnYGWYJPRtekIh7IP5O2v3aPKCwwcvdmJsoYI51
3V/qQTsIT2jYIKNBLa2/fQ8UfXU3fiIa7zETk+8g4mZrLEMk7q1fJIrM83kKcZ9dVGq7QfEkj8J+
I1gC2u40bgtozBYarEVnydRT5bSheu52Eiuy4nOblGy5/KrX8NyHOkJCiXrJ83GTLbZAFT9sJfa6
tfC68IHvfd+etK388RQoY9I/OFE5sXInUYpGlLL2tu8jrbWfSMCCzzFwLbfYiKKofmh0CAJ4RFtK
HkPoabe6dz0psH3xnDczohEF8JTTNdTtD6qaveUH4+cy/fBWTNh0/XJVrQ+dI7B9MojFc75pLOPd
leddLkm+MVXhpTUxF6hghTIq+e60GCyS8yRaXSIZLZqdQqlOkhSejKldTlO7bOqb5/dqXVGUrpUM
YBxGJJtXTF7aWy4Lbr9GEVa06+HZjXmzJdj+svMIjzPRC98Q3ovqZWdn3n61yFLE75B8OfunLSla
vA4crPWOvNRx0998rcN23uYIERSWSduUudOPyqKxmxL2aMcE2/6X1DL8TQxrJvB4U+MUYTgMWFUL
PwuVYuvnOZyMmDKSLwKRQjkizeb25sKNpoed4OJlPoIxxoNE1LCYyM+D0EJXXwJG8eadRoUBOTkS
h9D+l+7lvP0FB3DUX9i6yHvT+Fbjf5VuV+/LsdNi2gwmNOi8xw759LocC0caeZ6ceuH9XtbUxAmX
VLmqMHftQI7EIUbpiaWlc1TdnTtAfsIYPJzsl0EYiqbisdu8H0NpXHNPsOmk3lo5JuHTPIlCvs3w
qs3PaUDPdarWPR2fHCi4KPNF0NC8w2pf/w5B/ItriGaae4Rb1M0N5df1wakCKhVdeJ/gfQf0j96c
jZmVzBNf3v4GiO0Ha7bEn2+6yY2OrZkrBJZz8E3Q3xels3c/wrAL0zeMbLj22ZNbT+buyIl8SYsm
ci8TsFZwjAdOoHvFczGdiXzykfeMDtHBSUUrRb5ZnOZ35Hc46y1aYGcHCWttLIfSNgX+C2KcPbhE
LkFP9YXQG63VeU5SxDJw3euOfSfc4vrO8IBFUY5zIO6vcFGTt5M+HQDn6HKvxbGHsQkVdy4Ssimn
s6NC8zWEiZj/kBLTd/qwllDDTPWTYBQdV1dake+QV/9f1SwmZES+De7LjPZHupUyJJq++Fp9xpGR
TsiosGe0k2v9FE74bain3v3qVHZLGV5UcHMrEz7BbnG32B1nF+70Qd80qRH260d+a87GVuz2IzqA
tZy8K/5rGZzkLnrF8NHvWP8HbGvJIzOYdF8MVrltPmLCdzAJcLLqR9VMkTxVk9XhiHwkdaLfjOoV
aWJ4f1nJlj6SB3htCi/ZQbUWnywQoeWJRrFkD0GAnn3J0VuWZHbXuDdM85DaqpYs57JV/qcAoApe
p5YD61pZeI17iQAYZyB3liGfpHXdfJFRUgEgNqVs7jT0aENS0c5hRnnaBLBNSMxUnXb+YPpqqmib
zwtBV8v3GdXI7Xwb/Dj66DfW9y/iEpLxXUeyw8FVeDbGcyfhTT9w0Tjkl0QIaD/MkPrzaaplOnyi
E9jYnhnunfrvOjpmfEXtKBjk8CXyGiO58Myr2Mgvhjxzqz1HY9n1r0mvb7oVd3IZ/+dEY5M0UbeK
OEuHqZiih2roUNTPJVqO064ao88b4S71MSDqIiSZYUZ08dCWMcBdGljbfxuCYEyfx3aHclyV5mdd
E6Y3N6eHTa8/14qvd2T2CTl7z30DznTXAYi3x5DvPk0PrS3T4FzGyfy53CIAMHamG/oR47vr70Qr
MhzvgPlgmULwJufMPE3530M8Yv/7VSRBDSCP2G9k5vcgG5qPnUyClYkNxWzLYB8h40SsVuAeRCAx
is+ORFP1HT5KyXeIYkjRbNBLtT4iP1j32z8MbjqsKXYTTypg7NpN5TY/u9VctvFxSwcX5LlQPgUh
aFgxshjp+DjZJ09tT9ybA0yUUJg60FgO7WLwGadVwE7QtOHSIxr20Q40AFv1U5EGkzjgAlXzb7st
+3hBrD3Uh7KOiD1IGHeQF9XlSgwojTM6DJPMAsjDrkxpYufHoPK79N2OQ4qUNxgTJ8g4vqqJ/cMj
oScDG7MhBphk4iMnWEvzGuNb8r5L/PX4K+uCY+1Yuw39SXM4KEzkwxQLXGVh6co9H5yiS4Kn0vWY
PK5tMNG5HE2Dt40vCG90Fb6xWPl0TtOmGgffm9Tx16udO2KnV77fBUPwlsYATU3tn4jGc7zXrpe1
eg03YO93RWKC+9NJYD5PBfEk3T0GYlJcjWOGpMiiKiwiAhXiMXlatWr7u7ZeBnyhZR0kS32utmCl
/3D2ydtv0OVuFfLa4dY0CiHuNT2rfSi7Rv0aUj3yZVSue7cmqaifscGNrILzwCiTS5wg8izMCCuc
oUjE2ZdHZQX7D11XkU7QI72ocHa0c8zaipegmPcjtC/waYJwnz1M1FEwH0lyMukzoG5fXzhtoKEA
/ISXfA4jU+/PbZ48YEO+PcT+uA+BxLD+usG7FhvjcmYj2PSMEEZwZXig2OEjs3o1V4PjNMgb7qmp
OdSlBNCMqV7y3roCeZI6xLIp909FAAZxcDRDDYgUUHoXPFp+ILU5phPCUtSAVeN6RyKCkMr1jkmW
lx0qCtAfpUqK7kxo0i7jrURhTh5FV1+8Wqm+eryF3czHbt435EsLa5h8bgEFnPqqb3NZzSCBE1Dm
2qgBYRKCzUgn5V20Gna/p3FN8Sggsw+V/scmjEXyANVzk1vJqOnst3l1CQI70aTuynu2/s352pcp
nXwK/ObKEycvsK2mJkgPfKP7DvGQY9ItttdurJz+jViXJFqv8e4HY3eH1UQ1T7hymtPA8t1+AaCD
MMFVobxTeE+JEPFc/d1dI836Oqr1r8UVxn1Z7usbuEQSn51hqP+rSkSo2W5D7cfArs4i+mzn+PJP
Qqf7j4CX4r/CENREbxChYhkrpX/fBnZe/zHeuy9lIGtYTF2lbh5qPEq4nibv2S5gVKdOFFV7FUBO
p77bqv9xdGbLkeJaFP0iIkAgBK85Z3qe7XohbFc1MwjEJL7+rrxvHR1RXW0niXTO3nttn3jmYp4m
7+rlwK08qT8eO9UWvsgMSAa7EG7KmZRy8dLDGWzuM07h8mcizOl6TOVxNrF0Esaf33jPqsjfuGEb
2vd+stwwNoxKXnVoWc1dvahiXO+NJpRITHHtp63Xe4bBJ5iuEwEqBa3LhICw0GYdjiWxECzHbI1X
/mA44gFiqNSoJw4e96eqMmzfJH38yyxV1h6xODOYTwDBBM9oy0S7HUtB7D0j+JWw7MnR0/3armKH
UNf8m0QD+V7hjXrFrePjbgB+Kj5NHVGuUbWYzU5y1F15KaLG92Cex7XYN8YU422OfbF7khSh+R+4
bofgI62DUTwkEcuMG4da0v4mx2kAG6YKa9F/sMIM5BkqVnXRplvYt4dNHGO4Ae56jJMMfC4/rFOe
iypJBpyoaRv6P9jzmt7d9gU4uDNGHFUcMn8lsBV6buzcm7ya2HbXlolng84bre9ZKev5DvcQJIj5
/4x46NrZY4A/tNtE1RCvl7h2wuHL4bSMBq6LLDXZqjQZfwetN96Izw3K1oTvBH0OTWHqUp5AvitP
pcuulTVjO+R5wxI2rtWy54Nb4ppcBFYJNL22quNyK4O1xPMFhI0NKd7cpJk+fBamAZaziP29Vxon
uOEaFbo3KQa88cYhAxVgDi3bcvwIpOycixtjzWf9LheB9S02U38SLPHltxN3QOCoTZDzeShLoqY6
bssHnKZLw43LV+Xekz0XBu41M2+VCA8XZBfQMSVG9zDmPZV7/JeZanAlF/US6H1UNUt4qNhSBy8C
9CHJwYJUq95hDhm+GZqXeRcxhZMiLWb7sjhFMRxGMfsgllL8kfeim9f2mswIH6kQn6Z9VafpvDfo
jsXjnMyxv3M50bN7W9lrAmEu/uSEdO5T/IjE8Dw8z/uwkva5KzBW3/oOGK6bhVckolbZi0tFgIkr
MpcOVuWrIif1xJKOCCecJtc/doK4NG5zNuaPvV8m54pXHnmkEWv8A2dPbjYRL7LodPW8BBsYE9rj
SYhIiwVjGJJqgmQyPOCYLf3fGahESlw0oOTHwc5qe5JcU2dwGgNIyzrwxEGFo6QHDDg0kp2Y5tZL
LYkpejvvKdylliB1Gfd5M84BKNpt0bvDBL7CcWLu1633H+/TCkdSR3Kubi5pjoM1OJIey1Be2Yat
e7PYNGCtKeqfaLFCm+0Sde0XJE/Sw7ka6+jacDg4MQ8pGwwiYqRbNW5GnU0XqhcrPvREmBgfpGxU
CL+9zZz2tAJnsU+QO4hQMVsb+2YzfMXwaJoisA9tW/r/db7f/iMI6spjLKP03k+4Yu6LfORW5TbM
KIzKjIR4wg2lyETB8uFT4l2dDimXrbNKc7jRQ+JUUCfW3Of/DZTCdWddh0N5SBB+n/HCFyS2iA7f
Ag5siYxj1PYO/Bz+M/mu5tvzRJmfCj6c+lD1vWSnAJeRclkuKc6F//hyKBy15i9aLv/PcXEduyQu
NbA7OAdIvgytfHHZK4WIFXP261fh9Kp4w/06Iojsbd4Nqr8fWrd74ycywVdal2b8kRkrIJbaQ9mc
vHzq23NW9SijXavTZI9+DBQljQ1hBM+SgEcVacu9BjGB7zzL6/FJ4GO3J4fVNPwSryrTWx6t5ocG
4yo8rH2ePI+sAv2dDrhd72F14ljs8IWOrAtkFu2AoOKnTukVwcLSG9dtvm05yHTLw82tKGc07PaC
Eobyp2wqUFIsthJTkYpupCjEzkVVxpkeY6YkZtZVU3gCSJxC3YgKroVECDRfJLunX6zVW5SYrt4t
EzvyP04e6OUsOjghj66bJvbKhqJWFf+2rhSkhs7jgrl2uFg3hWtQ4DYxYbtiP5a5g+0MGJy8T1EY
/7Gvc+TfEZ7pZ2+8vHhBB8b+oZCb79EHwcVG6yzOaGWc8mnnWufEljP6y+qpusQOnC6iGEGmSa8r
9ZQyixeH0MwQWQh9ehCXgQLXUAPof95WPfA66CwkqDHPEtJ48Im2sgZMuhziQLmisHOuarGdUPm7
NwKj/TFh6W25YpUwNUATavc+AZZTnNtY4ipO/HSVly7m648O70UPqTs17XZY0FcubAynihuVBs43
tR7eRs1BsyPbOWgIBHa+F1gyp20L+MvDKxWpl5lxTB96Hpj/HBCqV/xAa5lRMaS6h7hM6uSYmcg9
17rqgltWloQqTXllvTBaZa8lKx9If0wLYgt6NTpaBEbW+7LyiH07FBfedY3qHlxqkastJWDN35kH
B012ovc7ZItHXQQCu0NVSY1wu/HyxgvZiAx62JWNKmkvnmKjTtwEEEanuXTxmSEf0Wg1r/0zbwMc
vGuemWUHwGjFYIny7MdHO3TrfaMooh6SOaiO4VURDxFt1DFctIHTGhMIyG9airoC/9DwQZUnZJCU
IZlZy9t3jpGqv0SatYv37mlHDt2eRGGGF4B4Sf1nHkOvuC0Nmd0jt7Z6oHY1TP5aFLabZPQifRzm
AsadT9rgM8MMjlDKzPweAvNg9OP6RDNGyDnhnBZQwsP3VJGfOXLTXJtdWkhehazlyYGnZSj4inF3
Dm5S6IXufmXRZb/hnyDq/yBANuSn3aTOKjCDOnEpQyWLG6WYJLroxuVPqvoV5U1z0qiOVwbWEN7g
+ZM32ho508tyL8VA1GbJYi3m5TSt3ysTr6fWeGP6WblrAkxRQEWaDnlvm554Bfbc3TiHUCiM8Dx/
I/wpvoerO6ImddhEDnhv0Ywcx4ElFHl837Be93QoETMtSUhzfK146pdh/MwXr1pAA7VLufPBhMV7
dH9Yvf0sYObwhFxcMpj9aaKx8j6yuVp2qrYTNTLZNObeMwUkU/l36boOBSGJNOQeCDOe/4FziuKD
vWA0as+iV/ClhqaNvzqUl3jPSo4teF5pMZ50PZANj5J0vJA+k9FvZGE9fPKOt9ktpIl+ByPMRqgp
43LO+VWyGKkjKNH4M/K/ogypm+YUlRb9oZsfmOGX5rWCNPefGQn9EUbWFcwBQYvhJjeNKetdl88Y
iYkF2fQ2wP/JOqeY4XyIGn/OWYCSB3aS17Y6zmW8yINt+8q+5IKaUITUONKXDppphkFIJN0x6mtJ
vFaz1t0UKz5adsFQX0tWkigaJz1nCyasCKJEin++OGDYYdpU81I9hU5p9S4fRKkPSyZGKChVydmZ
RvE83i260BfNs07ATK3OsdbXCr2x6dynpCucaF/4crxdu9XD/L3yzb6psJMSk2678Vz45O93qRhL
XP82xwuaJB4S6IbGL427cFDmdiF5zgS1Ov1tk3YE55qJC9trj0CfHcXEILNRVhbyTz0Qs9qULPz/
csSmj5Ehdn8kL1Y8ObMTAD+4ikXsnfulx8yEBu9sgHegTc3eIv+o8BpT4VlhcidaCGKlI166s16X
PfZQCfjz05R+GCrk5h1hCq/6w5599De4Add7UEZDumV7pDCZsrkDxlVJfOOxEgFO3oFc0cEjha23
kZ2cP6FxhgVrhccINxZw3MjaDz+LnUhpXRkNOJJCmtvojSNRXufMyh7dgG9LqwbIH56P1wp28fwn
ZLOaP1SFm47klB2Qhrwy6354bPtekHQnbFQcMzfkHjs6ExkE6rwadISVgpF+MWQHlhh8NBm7Oj/2
ra/Hu46b7njqyjn9mQpewmxW3eU1tdPs70e7wnDKUe+6HQsh7jQwtN1uW9EDcwIXPrGtz4rxNU5z
GR5qf57Hw1zM3W8Wc9G+DsXDc1M4UhMJdUjYMT/44HTwzs4EiNfgo8LZX+3L0vrlZskKHuKg4uDf
MMnPn3GqVbOrmsYvdpAeJrQuLaJjs7Y5KUCd39aprd4GOBM4I5um/IO7MK1uNATcd08Az7mBWeQ/
ofNX73B1VtQ8kZpLFE0jsXKMOPjeVjuToEyW1a/u8adF/1BUU3UOYL3NF/x1bXcfh7I5j0ZjJIUS
Eb+RtgalPlVkqXFeFdreB3VKrj4vkeCyaSr8PaLCuMdSaAmFdWPFSofqJ31ldSU4eqEXxf/Caart
fAiY56dDoSXKQyKgcB80NQXJFvJEfCkTjCw7wonlfConPzyDRRyOTTUNJA7mLMauPXM5uSdQWbv7
vLUOUW5NgwUJOJzoAo/tMSc5zpoLrx2T32pL3j2lcsMDNLL1zUsK4dxlLWLVFXzeE0QED8AXOAGS
PQ/5F/qryyNr9RSr+yosEucZaQr1KFpkP1zcsPPNeenSqj/kuL+dTeHE8Z+lS+BPVNz4QO4uggxW
aJbUPRGJZPqNGwSR166MJKK7syj5ScK8iDg9DIYJt4TVvDOj8pIW37jFxxT6VqEbrqpp6p1O4GmD
Gk+H8csTMePGJjHZ8DbRBMbu1xv63Tg4Kn+urg7hzdDETvdQ9jRHHYeKisIzOVDHHofCVbDBpg7j
ztqVzLPGsLvYrhjtGBxpuepvxylqml8D5uBhHpi6b5MeUGzbMDiwuc0C4OCbwRRhc8uGH5oYcLup
wzXh8vKfLbHHXbuuxVMZqOo34Wd8MQXDDsF+fpEsLafpFSjo0LNwrFb0X2VB7UM6Rx7QEhO4rxvF
KjzVZbPL1RrpU2jxbPFaK2Pv0qtYXRZj/XcZ5fU9pcXQdDwsbe+ZK8BwBUrAJ2WJubxYrk9AX0iV
mztck2jm6YKDkyT66LU7L3Ma9b3OdGRc6ByMsmNumMmZMtkN7zTQOpLDDihEWCi8boqBPMZWBBBd
NwoGzhvaLR9wYZuE90I2LcOB22UF7VJOPjjj1ik+jQznN+Dl7BA1nLd3vBJJeUuhnWO+wlRRkedO
WX9gZ1G592CX5V3jIzegVObFr3XT5jbrq774Z4Tv9jSzsJbmoh/BOFWpRbTiPgyxcprsgMI1B2v3
OUftQH6l5nM74dcv3gaqEsq3YVi7uwj1t/6OZCC7R/xQ838DqL5iW3mr94fblG4ukKn7Gi/EXP5o
6ZSPtXFLDHqhACdnSzfGre4Ndr4T0iVAxETD5mSI3b5/ijOJ2Kj4tG/tVOS/o5+4zo9LPpaUouqt
OvBYJMwyjF/VzhOKMBASYXBaDKuAM4ibKXhaEYi7TyaNpf0PNJNcbio3E9GTIivv73DxL+XFa+vh
7+TFrj6Oc1y1N7REVig5uUSdbGZsZ5su6paJ3Z017m4WIculzSCdtXupdFDHj/hvxcLf2Lj/2jKP
g4uQkXD5a6fxuR2qZL6YvJ4UMQjPM0Be8eY+MppUyasmk5BsJ7zqy76HCfu84AZsURxGc44LVu4v
LVReCjb8UR7LxgAB53oPZYlIQoEx4guXWijvInC7+WaK8HtSJUbTwqmMMV6Stivi8mDcCE9YjDqz
DYBD7yGN08M55oHjP/Yz1YK3iRX4Q6EBjssWEYytYj3Hy1NmU5q8uLkP09b6ufwql95r022bevW8
qXVS48yWsO6wqHQZ6R7uBGAQ+8T/F7RsDO5cjFcfUPYK95igSyjIQWJ4ljNn1C7MWrHSKKKL4a8E
iIbSF7OYAUjLL3tf8zHjrTG5x2ZlNa3c5QUq823WsdcTsh6DTzV0o/8Tcfk8G1oR2AJSTVP++oH1
zZZ7Tku0gC8EbohkiC9sGjym+rXWt/lAz+SOKFwCW7VlqNpmtDugaham/2oCL0Oub3spSQ+r7icu
G8AQ/Rr0OYLUgOEfhu/610l8BghY0MHftSahcZfOo0XjisoECaBlounMKJjUmITbDTUe3NbA72Ia
mPrKYWhtJoh0oDcVz1IVVOaBghX2Nei2qdrKcrbQSw3ljj228x46Ukm5CFNWewUN4oU64YZI2ImN
GCa8HOYeypMOzZbC2qZjgeOJNy7sIfh9v4EmVpbQWPxMjhvBqfSfZzGVQ8Tt219aAlKaKpgoeBMn
rOk27pQMjyQ9Rw5vzscMWGQ0v864TH7hvENoiPNptkwOLkww159wOksrl5PH3XjBdQlweNvBanoy
uFexClZwUzYdhiF/Bwdy/MrKFY5oyeKKfpWgDou7fFXgMpR24AE6cmo/V4PefnUXKYBSc/1crXY8
8sQA4YFz4Dx1WGYS7mtFd/Hj2CVKKR3RsGEdg//82GWr4fh+dcht6fxgr8fkJfu4eBgXzTsuAd+l
Wf5W/TtGC6CwqqCAjFWoMNtSX1fGHjGHa0QEZugu9hfxrkXmvph6aps9ejT+63KsBZ/ENC1/2ZPU
b5LwnwTDhVKzEbU/UrvD4gQQFbS9GvRbKImm1utXW3bVzxqKDIIoGg0NeXVAki0ZhoTFXRmGLNBZ
rW48P6qfsxnv6qaa8dvyo03hr4WjeuJDC+02g9zRkX3Lc+fgZqGmFNxevbZ1menHrtYiJdSZs2/A
6TZQYmJj4LvUxK7V1mM6ex2bsHvk5KyAEkpe6GQYG9rsQ0zX77ULVptLZLt+jHWIB5BvZp1t1RRG
D7k3cU9g0B4JQwrHVpvRE3hEoWu2MHYSgnWHhLRLtKXIufYYEAoW4Hj/9ftkxPoNN6BQhDQxT6fo
hRDl5ZT9dx2P4dSv7vKiVClBuOG14hbH75srW8rq0zZ0ewTt6JBts2STXWo0HjqhFvi6MHqjzdVt
eaRrponJ1fYE2guWIfm24Pt8hmkXdRdboQZvMlgWZGSzCHvrTMzlaxbljAce7OvTVApkpapJot+K
AC3ckpCw70HpMHr3bM3evOIK+8yKk3/EyHptrckNX0xnGLXar62C72Eg7a17ESXVU5562bcer7TB
sERWazh2sm2vDU8XBJzkPvRqMsRcHtAK+UVwGNsk5i6t0nhpt0t+nUTqpuGSVImwTfft5Bt2fkXe
4aWgMOwNcyliOxGYa/zaxv158nCG7AZ8Bv+c1Un/Uf/TC4T8SJyTsF4/Jt6D4zY2lfpcFqfP0Jzy
/I1A8PxZ1VJERL+C8SECkORuW3+Gtze5nFqbnEn2JTZewv42HOEFoWAz8/sFjnX2ELgQyVKV8lIo
037ElqXWJeGX94uLEHYIADkm/LXM1EXhYs0PVQsRAQ/AMO6bMVEPobTOuDeyzm5FvfBK9pekyOBz
SP0wmSb6tTlflwOBjNjZUJwk6j3ASPTFCZWCNTTiLx0EIWPoqhc0p1Eus7+Tsgesihbl/fUy5WHo
CxZpTvlokqey9kFhTD62y90Cr7jdtu0wQ6LqczeoNrMvBA+LOwcXUmbOd8z2KeYKvpT3/C6RrQ09
kGeUL34C8j/peGiocGLEMou+aQvW3bso9nGaX3uuX/wELa3boPB4XBmh8xNwJzxNPoX9T+3d+pmT
AE/QcLY+CsxR6hAZCP1EgViZ9I9VjzN2Q40S395m7QBNIDKn0U0q8+gHezueb7/tu//mCeMBvSDt
PND2OQDz/F09aCjBpvZ0H91fiQCY0XisWjxvbKh9jPwYOhpxnOF5j58VEYCeADK1Cgs0IoxLlMok
+QlrtWaVgIdhGqh/dbnpfippWdEfLEOkPIFIRdFEUIM5jJDNkdNl0XJCbiZu1U69PRW0IXA1VGVG
Y1dMDltmfved92Ef7aPMqwArd2H2o3kxfSvQwcj2QxtnDNgZW7ulGUip9qwn/8axDtdkW2edGtrL
2vt+dGYPrMnYxrhq+fX3sh+D24mDqP5HJ49lqB2MaK49UP11kgHdVjNR6HiM/ygPv9iOnWwqiZeh
yByFbrJbv8Z1vL1e5sD0VwtBNEsGgBRn1Ztiu+asHMYq88j5+8n8jSQd4DzwdLPcWqDmMbh4QaE8
v9y2nnENwWmdumdJyKILSfYoCj5ybu6El1NWNOdx7fu30i34c3RQWP2QL+xDNqpyou84gWTFrYyI
wabBcl0+zmlpqGEpk/JHsXGNT6Maojenj2aL3TAkTePX7fhfZwMyYjXESD4YBxwv1dAM9XvYfFF/
jE3XvuJa7OVm5NoLqqJRNQU5ab+ot4Faw9cZXjdeAj829uQtPizrlCYde4wJU+u9bBu33g1q8O+R
fMaBVwFr12hDXqvsbmavz4efFJXV/edgVxecEqaCsUPY+zj7S/iYzixcP3Q+ozoXvqvnc1tGNSFw
cGlttWWXlVffI3LnYHZNRsaYO4VNieBuPPJ+zi2zDV8uTNLq7zQOYP/4UZzqNm9WPwbGYiRqclJ0
8sZEODBpUsqTYjMEUtMnBcnJiAcK77kGaqD/KxDOLMQI55dlgQNknu0W1S0DyIUzpF722q2SHlK3
KP35gVdLVv+T6Nz9KWBvS9vHyFJ/AzkobV7ItLf22StC+2xxsLKpWqaIL3gbQizkWc1nSPBrIV5W
lu8Zx3g8ZW/wnOPlIzPF1N663iDEXUb/N6+7oggAKBAXSG5GrHx0GtXE4fYqJJ1E4rj8v/5U9A8s
EgooR7oo+52mv5urqkRg2bBqT8xDNPbWnrqq7W843jlqyNvN0182YnQaSexHeA5sgr9sbET/ltqi
UXdzKWO5c0f+jz+qsWiDT5KknnpS8Fz5beNIZusKHQvvEHVY4wMv8ZarNRFPvKH0XbiHeRzTI7fx
XG2rWaCz8/iN7abGyGu+sYSzB4VthOUxsTO7O0A9gCPTapm6N8JSwC/SqE/GexSBVu7bkRX717jy
Han4zGD3HrA0VPkTjDEEkiAcq3c8k124GTo7P2RmhmrUrNOKQxSGqzr5ldTLDZpuJ95bo9dp58g+
pJ4E2Zsc95y4XvEfWsHin3siF8OjofVOv7d+yGPCKoWth8SQzUP/d0bWxU6katwYq2cUBNERqz3d
mDNuHYYSYkcbAPQByRnUI33DQMrYVWP0CZ5opOijNx9AF5lXnBjJVyTCzH2GZziB/GLIvQCi6dX9
iAHF3FaotUdWH02DCR/vwplkCeCe1WMp+QOAUyLm4HsWzjmfnLB45cKITx4Yf9W707YuyLG8Rqpv
glcyYD4IQdZwJPjwQTpbA7SCwCAxZBe+OdyA1xwrRHjkuu+ecEZU0SvaH0VcHrbKfKdDKx7nOs/s
SQI8uJ3n1HtN4pIAokNYYF+OTX6RjcvqDckiBamS11yW4oFHnwaPqbpdumugJByRzp5qByn9MhC/
Ic9LWoSowWQh8uAqHJzziiUyI8XowiN88E1KXaS/mtneoyLh1KTWO/f/lB6i7RffqULu8Xni+GBS
kRzhY4WF8w918fguFRsFCtwq1U81TfWWhQWXXEUoYqMCzuaLYMfV3TUt4n2rdTLcdbETYwh0Ae8p
Amkx8dQe9Z4AAijpLEYOHvBK3fl+3L3icWq+mWFV8h3zY36PyrDQLIUoEVLytfmPmFsfsS6rBBLS
sixZdl7aNHvChL2muwHkgdmOoF0hlqAe3LHs7dHl+JTyatuJ4vo6koS5tp1Ti50sgq5+Tqw23iFY
a+bUYcG6CjJlXi2lX656kFEto0MZNywKZJQhRDTTAsIjqbt4F6Ap8dTl+dzuJs5j512y0Q0/h8F5
SwnckKVonWOgOCqCht/whjIIEd1VDHYTmxu/5VjvyRcJrqyxdgqKX5aVkPFQ5qiTfYegFlm13A6C
bmquaeDLKd6I61GvpBei9q6t3P7Ndr2+ItxWz30sWBY7dz1Y9OARWn4ZHEe+7f0xsnzj3lvB9Woz
eDDmAM3FU3ksBhl/ZVmk/kU4iLkQrPH0t6zDmoIHM2owBEDcX/ohrGncpHCnwY3TLO/MtVg6bD55
t0GDU4parznjMtKR1DolLDBJXlNRkp09LQEKYZAgRbrmNC4ccxIY3wrfgn25cg3sQ4znFLxph6a7
r22e5tsQY2FxrNwup9+z7n6ruHJb5mxH45t04tk/pVzW2r3E43/bxaj6Oxbr7sxOUYsZrCppb2zO
ZfUw2U4iIEFHcd+h4ECig1DNCDipWqy3y1oA6PX8WI+nOjS6O1iXnTvenE5UW6pePedUkt1mQPcL
uFyQB4ZwSx+jy0JQEXLaJahgT5J7JBRReMfG4F0dc55D6zT2I/h/w0zRLTlJW0HX2x0O++XMTSjI
7oRo9SeTaW2OwgslIAQzAmVPRWZ2pLQ0oRyoaQc/bOaDoygG2VCga5dDbeI+P9c5lnfoJ17MwpMv
DUu+cFbLMUFequ89bgjrjZThJPdDosS12yOfivYkZBY8JuMU6C+Z0x1NYYg14xExV70nNIdBYKuQ
O0llR4DYgMlTUZALZ5gZl4R4axvFjSoIu5DrdpyloX4KrFedg7DKHdC2vlkPHssx/RhOq/kXY3tF
wbA28uob06Z2N4or/5rt0rqbHHb1NyxrUTeclnzD4wSSn7Ib8haPlYh0fvC4cFzbS9oi+OzwzBM+
X3Ln2/Nd4m0IPUG9x4w3+vl2AjhRnVAf1udVpF28HAVppIALNhF9wccx+wjz/uo4NziasIfUdcJV
Mw0dZFg4eqQ++7I48DpxHjEwam/bDiStYyr9yrDeR2Ggpm2ToShgru59JtOxGf9YE5U3csGntY1Z
vcfHcPTDDmISPJ+Qq6Tihru1ddhzgpMGUGeGaW/B2h9yEMwNiGIUkRXswIqcGWYx1tcmXErnI8OC
eNOPlVq2IYwce6A+kPbTzsE2wI2SmzAwo3X4WMkE1QeceGCRhxEsEfbh9okXnPtCLUiyPvWd4oKH
tNk23JUWImeVvnKXpawdQAjV8ElbHZ4ODxsRhtgmeUswwv1BSxQFn+HCAgNvlPBPbR3VD14XtN9t
cyWGrB2c5C6OrX9bOIbDf1jFAkupaN2bWnt2/KndPNZPLvnFAxdmzUxvZdi8erqW6UWhc1cXl0XZ
Mcj9HkfF0gj3SaMeYvnwQvEdeNcnJY/ETNlfK1vYJ35EytMCPJz3IXUkCTeT0WP37Xmp3q06hexN
OySFQUgIfvZilykJdjVuCLVb+BTK/ZWfGvCKp7/zwARlG076oS+ee+tO7jEYad3cQMBgyYKsBkJj
Ei45HVbmo5Mc0ZJDdEOTJkoek0mPVy3E+OtzkPXLX9otwn8dV6JbSJAZ/gRBZfXR9Gpa3/CSc9uQ
3pL87UedDne95ySPvHCgYuFbHkCJ+eBaN/7ALf/8/16QT3e2HJBY4PtE/A4qpfDZ7ciT7KGT8+as
ddY4344h2CtEX0YPZZbLd7IerfuFttpEz3PDexInJUehS3vyquXWk+46fPnL5DqIRlfnwy7LuijB
DEJyeTMzAWCQrzPdn3NgvOoVi04ADgtN1Pkya0DkG35UDzSw8EhLxeUIeXyUPsx0l38BQlWS1YFc
1VxmT6XzjqB/dYvTz6R3fETVF4nOkqINo9VExUNr7kYDxhOurZ6mm8HLaJLbZH6d8oXmI2++U/ZC
4WegjREMDk1JLRcrV6zqzER8LCOfLzc8MFoB756a8u0InMAt2T9QMQM5lj+gDuKId4CbTOe+j5bm
VCnsuocAOGd/ybjhyZPry+SuYpJcHwO94vkwal1SSkIykZ6ZgjFjb1x0yuTSXQu4H7EUrOvRzaV2
H0Yf8HgNIA0nAMU6JWHmbuSW2vDTEn8sYyGfGr/sL9eM7LpvrwIBsAz/MQRe9U9Ydmm7CZMUZmHK
xHcEAL0LqeAQDa6N0tS8ltNspt/BqU0z4PvqlX1uo6xy9v28XB90IUJGB25Sr6koqYPezDxI3why
jvi6Ghz8PQTExH/05nyMz7FmWLuraxVeVuos5C3mSraCEV/x4YMl5lgd48p3lm1m4gEOjO3NDnRK
NewNSwtO0+iagt1WYRAu3zZJDExiHt9lWLexWuc3B3i3/yBBeaE+UyrNun+nrUMG/jqz3WFq77t7
domhObQMFZgwsorBHT9juXwPthlZLPZ6/i1mndhHOS0d2e1hiinL4X1Lsk3Ocnpik+J52O+u9iqO
nOwe7qWq2cCxUEPLp0hrK6SdmydaOk11zCb0xO1Mb8jFrYeQjot54C1a5oVudyD71MM1kcu4RClj
sAkXr3YeG3rI7Eb6hnqVoYO5eHBn0uBQv2iB383SSV/o/RDeBYOv4scY06k+9FAEXpcOqP4Warqi
M2WZMtS3ZVKpOtS551xoT8KyIgp4PHuUUG5Teoi8blvQ50kIp8DZRClHUXi1hRycuv1uBaATHny2
bj9uXNgEOSI296yDrt5MCLS7lDD2ym9jgdFH7oMbyJyNIMFYWNTNgQUMCjtk8SvtTFAeuVUDfHG/
00tP+4yv5x1L3fYxLYhjb7vEMClgcO/pQrjWAlsPyNw2GpzJRdUb5K/S9di+DQS/xQOKryu2XZh6
OD+BFN5hOyxvegiL63YtyJXRjFYX84VyveKfBxQoPaTgzm581ecp2AO/W96aonNwNw+xc1PQpBTe
5q6/xpc8l20FJCtY/sVCj/kHr7LpqY5z1V6QaonKbhQC2VMRe8uVTuzObBKjCQupT5Ml7eWLZriY
UUxZRHlcc7xxIEBLefWwT9qs/SSDuFYPfJpNcyFCRzmbzUGgndEQyRTwmPv2b8GVhzNjDE29JdYn
aCcQrLB3HDTI845OZrq5G2qIuFAnlaRxpMTWronfRxtvJFoVAct18djm7aUCIA3Ch23YSf2PozNb
jhTXougXESFATK85O9PzbL8QdlU18yQQEnz9XXnfOjq6uuxMkM6w99oDsRPwAxlm7TRSqGq/sjB9
XhEGRie2hKF9q6cID8oIuOGkpKqyLUr2a/Ak4Tfd85Qh3wkT0zgvscVZyfHGsu+R8YF8cjrmAo8Z
nxAZ6XnKiEfiXz1GTolGtWfj9dM15AxveqM00oJI2qOzNMUda3tPHktOkLMR1uQoQwBw3icy0KSl
cACXPtbXIG4f8M2KY0iSDZjKrlXjYcnR87+wrsxeSU9t+1Nbxc7RNBMJJGKI1bmKmTc+Wdad5Q8u
eQ3bLg7X4q8qHVJQYYHy4LMg9YePGcXGOXIGQVCmxbQ+D07W3JoVU+7GqsqHbRzhq9/GmJ7786Ih
YrMFS4L6EGnHAtpZiGzg3xjAOi6/584h14GpxMw2jSyVIHuYwd7ZMyQfIOw5hM//AB5qpEzs9Z75
/nN+vzgqon3lQyJATjDV+qOu0w47dcTO0COYmAkk+5Z2z3Wo5HHi1sGYQ5iTu1FLDXwUp4W+bVp2
VY9CYYJidoF9mBjUotuboYQ1yAJkpfwF3UuSpRnTdZ8aAy43YCQT3UoIpo/5TG7dts/z6mNq4tI/
xGTNF0Sqr8HD0rpTusemNASYFa/g7ZVVzhMaGhYczHR91BClm3zjQYJ3A0dkGu47huLRBllN/w2H
LmfylF7phiWlHIuxGQONE9YlIX0lLd4mWKAkPCVGICX0RNk/dVRl4kSj4H0Eo3ZZD5exORVou9dH
KxBnIUFDio2ZehWXsoe+TchGHyfPedTEar96pWIsPHn/MRE1tHc8eX8pqc0ZnSgCZMFZDBllVuK/
q/aZ1EmiFP3zEPb6KQZnFGwdx6D+QZyGbXQh7OtKxB7IJdJV/dcdCwTsWyq7+ACxRaavOh7zswvW
sv6HfcmHOYf71UPIRw40EELDZJ6Ubt+K+ajBT9h3STMr/qauPxSnGLkTQ0H8y2Dy3fZ1TgPkM6ss
Muy/2UD+54512Txd4GHE0ORxE+1XCPw4FVq5vIxwQKi0knxJvsj/iwDseMAAAZu0+T3BCguv9OKj
PcqdyCtAVdqC9MUCKekljYvyvzEKkZiFgM+gyhFe5OJRuOZr4l2nKIpmlb1Ytc63ZmFZvO2IbU23
YmoWYhLxmT143DXja9DGabcZh6ktju3sSIgQic3uWanxi3tKE6jXup13SSY4gBuVrlgGDAJWzim0
Lr9U2DrjL5bM3TdKk3t4impgHyc9OsOxk5j0j0QTXCtDh0X7zdAM1ckqBP7bpY5WPH2Zqy7AZO0v
4p6mJjSCSut+KbRMd/nYxfCKNfL3HQDEADdqCOsAjT2xDSeh4iUjgkCm5PG5TZX+x7iIIwNUiE52
dMzOD7Jouse8E+AbUyl1814t6cqaKcC5/kJfDy7ViWgZtygkkI55ZeSdiM3TyyFcu7A/mzoPultK
Pct/6DnBf9D1JoBVoxcd0ySOwXuFDfLbDDf9cEOGIKa5BdZYyiidD+w9ngr/FdR6zIY4xFYFlibz
wG2U6ARXTBjqxHSjnz6zuI+i8OJTJi9f7WqVc2OJ37wbwwYnEpNG+R4iYgm3xSiJ1wJhsAIQNE43
ogAM8x5NIPmXcABEosIj708ujyapoPaVaHZeR0Uk2QnseQ6PTpXau8YZSCiwYmSgx6KOpt2bK1pD
N9GVg9fB6qtrSMR7qYblAZKQJxHHJuO178JNvfdKP50PIA7IhkGAD4u7m0WsNgTKwiHlwtW3RFhe
eVaIc+lNFuvAaPLLdccaQatdYhb1MRtynKhh0KPtmWBhPogjT7/Bz53ImqQN+NKqY5ncoyXmWIe0
JtDxE1W1SWlnEnKVx+kZohV5FPSkDq414fVnNZpQ3Qqa4StccYrM0RXtcM9rmq+XpZrld+lUdO0k
c4zrbVUu4mckjKjfpmsfvY2maunKsfKTRspJmm+xTzcLC37agT3IxvCN5jgjO6H0nYFUEZHc20pM
8d1YGy5oqBnuW26G5J5JdVVw5+U1c/LWmNvW6wiEApsyH9QKGe2uMkXxYF0TZ9uhU+TrOaVu8zMX
T/XQ0LYS/+hGSXxnGbPi1PYn/78S+MbRjZYKuX4y0ikilgzPUDAth4WX5o9cZsJsWGSH7t6sBRLM
vIM156GE4XEaBucTN7/3J64HIjUxKg9HIoDqf73ndL/tRGAaIqSUQTydbFm2kGYz9zEgsxLAkPQc
lJjw9WiGvYUpxXZ0J2ToqTuy1k39ibTWjunt7UyAm7flpQYCNfUrar5NxMO77LJ1CfS2l0B7dq5x
qkPHIM/fNn3hyye26JXeW+Kbriv4WaX7dQXvjVjVafo7igaS/jYzKYYvPDAtaYdML+mi/HR6D6uO
UkyUREnh+E4QjbozL8W+jdGk74AfYBQfMfn+k94cv1WUtSQygzH7hSuJWsSzZtF3vem84cNn47eP
VK0DRoYOixO47dMHMR7wmUKkjA+izxGtk8+MYgey1kdD/lOyxXkBOKLgtA/YVM3TOWhiK3aV57Mg
qchuflwkw+7TWE52ujFjET9DNGBuIJlaJPzompThgs+cjCVoOhtCKejy2yQlNxFDaB6f4iGIkPJ4
mC5vyAdHiwyDzCPej9jId58ewvlFYpyC5TJK3dnAZNmTP0dIqpnbfSL0QfATBLgq90yecpbsWS3b
8SPo0mS9oVvTM2TRLgGnHqerOCk+aebfJACKKzQpqJ9J31geFh3RpuT4zW6wuGXNoScls7tn1RVf
oO8GPHQhnh2ICx2s6ZWsmvrSQGZzj6n6P5PdxjFg0g4A/kQu1j5ZU6mOhYTq8Y1I33swlqJw5xKD
obeeAtxF9bXA2tgiAMkJKLGmj2q16QEOVEdsgjM+yMBxPS4v6dZkD/jr0+z5EdPfyoxPDfg2JsZT
gIXrPRBkAfw0ECrCSwJbFpZYEmXa7R/jXCKp3vG3tYvDdV25jC6YefosQ7kQDQikuCbueAUzwINd
zMz2XcQ1LxAVTHcw1sRPFJay20+rbS/9WIt5F7gS63q3UpB80hbl2ZGtwcwovPLGc+IDzdtRbPjJ
vp7C8a1dNO1BnwsDdGgpglMXMXPee8oL/+IR1hyOmutj07et91HOXnwBPVl+xh3BFhtiWTQZeSoc
fjol6KiHjogF4m9RzGwCFmR0OO4UPKLlTEnIi7ox3k9qbDs8j1114yOy0ael66w8Mp4hLYgSksWt
rRBaH0lp6L5WcjudTyEW8tUdoHg1/Uw6n0gstY8JHl8EFs5QdT+Og0p3m0A9oIYNO6SEBO85jD5y
1fjfUGzX6mYiROBuhK9iN166TP8BtSjD3Sp93LJriKH7RPaECfdMz7rmPJv16lyAv4RqleS3hPUe
Pna0bsH4J3Kz4DfvB5zesTPVK+46Ip/zucUqgUm1zm/y1nWeMLcrPGkxkotbMhlScaE+T1FCL95g
gmNHcFZ2QzBvvYMviVxjC/gobU5JAo/kYvwFCg04AoRskoH2lo6myS9sbpentOAhPeHmXLibw5yU
TxVwhSLpA6NzoLJHHrdGZghecMUR1dlkOvf3uI9wESBUNQYyhiR9CbAanUsxMj+Hgu7rvNhHUx2S
mAGmaLHXFgJ7CZQStX4mszbBjSPqsfhTVRUORadRHoErIPjR8m2oH1cqe/4cmL0DG9ZKubsSP4e/
JxqKzL2wkzS0De3cCgcCdyBpUfyPd/iqUOzDh5j2VPvJP42MdEJ9PLAI6iTtwiag7WeOo+rsI/Nb
RpoPIWuY9IWMOGyWMBoTfJu8JAhhLks99v4/qpC1PMxcUP868m+++ong7JskHoBZGRY0K8IGj60J
T2CbnHFXqDNJBFl67ofRfZmSsOG1ZFvhHmrsVOZMXoT9jyRm8adlClRfX5g63uO9CVmCTnG/7pSA
yo2W0BnvobUZ582bcUKlS8GUgXlj5dMoZwWSLaZjlX5t4MuIuzRjlv23r4gIOC5IEvlMoVjJTx5A
vBfbEdBTesr58r1fFU7CvVkK1HzMt3rr1Kco8kWFd9WT/9FED+j3LV/RObUh6bE7x5UT+kjJFO6v
E5QU4DHvHgEJ6ajEDQAs/MQOUt705C48lOcUsyuODg/xKCeSB4E+DYTsI9JbUVtvw5RRrt55Flgs
5BQwJ2zifCfgGtM+l5BIcye860EyOxfuvHzdZwnA9T3UjTB8dt2BvTNul7k4iJmf+B51NOIsMwbq
JnSc0L9Zo6BmJidDnFozoC6fXsYJhkM2RPU9z2lKqtnMlB7ocQV/JpqacF8Ax5J8pCyT7VnkiPCY
EQdx9NZgcYATV6vIZ0Hc6U9R9N7PgHYmeR0xJwLDZ0F4TsyoSdgNy+iZc94h1WwxjFpBE7S3cy8J
3xzWBqk+AJvkNLKkIsvenfyLBhtsj5SYNNu9E8dMF7G1NLsgtjI4IDGI6g+/ZPVxkxtK8tckh2Cy
0VOWh3fESyCChigdFqgLyibMXxjJBjTvFYOC8DgNkLsZ7TZXLkUSgGcFlx6xu9mtmUPPuokGkkxf
EFjJ5n4FU1UcmKSlv20HoxTLInK0QzORi7ltXMNCihaJ7D4b9fbTWWf7mUcmdE590EfyjpkaVj6k
lNVOwSj52+peImcMS1++mdF1nU2DtdugLQwZNK1oFarNMgss86XW1uwbwm4Ssqxk355ktybxHkQn
IS2guXqM4TN5SOdMV/ErkbX9PQM1FibJVY2/g6I+1gQCobTm3un9r6gkun1DEb0ACk0DBIwr9gPi
yaQgeCcWafBNScE5M7bUZ0dvYYyxSZE5ILitCTY6NokkcB7XJ/xTbwrMI4rsuH6LGOZdw4S1d+HX
WnzOS0QkuypNwG76PuDepO6X+ivBvb6AHeiL2XkOxxbxS6Ehr2D9RcXxDsU3hC+InQcdvkE0EO6V
LsfikpLujDTXkXl1WXoj2681JMHvhx9KpT994A2R+9OObFRPWNSz5ND5o38/xXQ1+MDzzNnOFaSL
M7fQCpKSwpC/0w1b57kEYMXQZu2HdXoxnegqNOEaDMFZAy0LDzpgMHZmX6GXn9yr5s8r3hT+jFln
ppFpKnawG3LJIMdtsvwGa3XkgAXuI7ShUzaLi6NEGG8tOYT9bVjPZCwmDOYYKxcyaw0xaJyosC3A
0eVbt1Lx/XUXg5apLBpwkxrK1wa5b3QpvTQjTRzMDWJ4csTplJFIQX299jTdvEbl0cZNKffk4PBK
hSPkF3CKXTi/MH2OAQ4tCSc+TBPHbG2Gkg0FbCK527opS//ga5mTp15xH99Wdg35fEL+bPJQhnoZ
X0nFU+VTiGrnqtnRbkotQWIOlmZWnDctMCz4fOD6MNyXSxGCucKpfIhs4tFEQC7uEfsVaXrswhxs
/8a1fE5X8eA66WDHObjyyETzJL9of+2TCP3WhU5b4E5gbBaeBeslh9bekcjlo8p7IYd7JbXL1NA8
9vgZGx52DltsNkXfHXU4DNGbTAp6TVaU6wFvNt6HARDQhBic/Q07KcNuv4i86I1DF404duKQt0xF
mmBE8Fvf4xx5f3MYc6iNOECBkyYMkRBfCPGRM44lnBIdISHlog++bVGRX02BQkY8vSeRk2lPJA/A
Ey7RR7RBZHr5bus/DEsYkK0G0pkqshsjTrfNkIL1wYuugEB4VVKI/YLY6Rp/EgbiuEJtfWX9zHal
RWldHUMGHYjDsv+HI0PywyuilSfO0npJCZM+JKdZNdQ3rA0nskonZeU32hQQJuzRMB4uMdN68KtD
UF+SRgUHn9EFAS9DHdodBaXHeUsqHXrzsLSs4rRG/sWp1ENrxzPBSJpLO92C2sj+FZMYiF7s5uGL
oF//ry7I48vqtPilM4J1gTLxL0hZUh5cjOM3fsMAbUMUeen8cjoj8E9HHsI9pSMhoLXjRgjNapCE
t10ngdRJXw/tqbBoZZHGQS+/z2nCvxsmWOUuUlH5Knr5YLVN6gdVWu82inRlt4sKfNJilgi2Y7I4
wj8NoZXwP1gSMimHBVFwRKDgfKF7n8IDG9e1gLKuKX7qeimpT5uRqgv032paPJkNXSXoImSBcO3b
6inqvbm4095a/XHXTrr7psHwoPnNHJqhLV39+lstKAuPzer3dotmlRDuTNMpnl0GguO2jdyy3zhV
2CGEaBvxoebKfAzuEA2HJjZuslel6/iXLkvST56JeTgCNw2yj7n2ac8jZ2RsHkVLeNcsdBq7GBUg
gdG2zwh8GlJv4d5NvdckNsTU9cm0zu9qMHA5TRKI246sk2YHvYSMUMZhvt11rszf20Xgx/Ir2BkY
kNg6JjuboMLbCjuOzR2Ok446t23R8izuIi5iCYit7rGjQsyIMy3QwJUNFeGrwA4onmeMWcWFqLS+
/WaYPgGLVjkGqoUn0ab1M/1w9gmTj5EbBi0mXTpKM7kNMuFgUMwaNMDNbiR8AOldFwKX26q8c6bb
tY10v13ohoqXORgUh5iNgmSXIDzDXTgz/IN1hlPFIj5WQ1pLDnUtMMyNjuZnvCpPsKowdoUPxQM+
u2N2bLsRS2xfN30CSB1gU89yY8hKJmplj6tn6A0jy7YINfJf48QuonG8ebQa9ei7nTjmRJuY9Q4r
cs6adnDw4KtHry8G90A/1nfvSytWMrx8v5+SQ1WkI+byMMe4PIYYn5+bXmo+WHBzkCiQHmssmKy4
k+WsVsSNB0twTnM3xG0Y3pbFxPl4cTPZkbGCfpvokV3HOSeBIfSBPrKs1/qX7ZQNPlP2puW7yhsU
zoShAFDYuiPxtrtS9Wt7KxjhozFrmOvCDovTCYbUEGGZnxms10e35Y+/5DUuKLhrLDCQ7/Y6cM6l
Znp9XEWTF49DjYJzwxhg4D9qjMkh22WECKCEn9Xt5NrafpVZ5xHF5iyS8AZRt9ukl+OFVBq5vgjg
c/65n2uIUY67zNGNpj22m4LClCBRUiqYPLThQhEsB9hMR8NS4Q9dkcExUEUu0jNKS/RVXNItaKAM
lhD9FUjRs2LRqrep9r2VrhnO9s4F+wkeIRSm3U0dyuJd4jm6fhYl6X9qM4TE6N6phYsLEdgExemO
pUSon0vPH9s7BAfL+B4YemImnlWW7QLH4iX0kecCNAm76U8KuTi7H/N0um1drV4Rf4vm5A8eyLAQ
i4hgjNARbLP41Id16zEh6txWsB8qhum2tBo4cm1SiwJlmK+YsA561FdbopnFHFTFvxXvl9lDGw1r
IlooRDdTDl0MgapIwKLzxcjo6A8JWu8CPm94WpJ1ZAlHrVhv0XERiwq/GY9SUiQEL3IPUrSxlTH9
ne08mvd2gDBN6K5FUVgRwpLcVJPU8afLMPejQw+MEgZpzl1el8V678yzaL7hjqjikRgETgL2/mZF
JK7qJHrRdG/DDgCD+elGh0K+C6hMTqjk008Uw/0NCDO0+KjlBC89Tdbt3AxoG6droUbAI3OoV9YQ
Q3SBsovbQCDJdLdmsK49adQG3n5o3Cl8zHl4sYnVYD/uHU3Qw85y7f3GCpH90QsDneOLZOS4UW4c
lju37evkzBM9PAZg/66hDab/Yl9Sq10Q0iGAFxmXs+X7FlsTMG6+HVAboOUASDtdVN9nqz4FenWb
v2sQL86ZvyFqXgp3sI9kwFpx63gi+KAylE1NjrMtYXCCbEBxsu3LMXY/bCPtUh35LqqM9TSmwoB5
I2Gn333u65Qwm6h8L1iwErhW8fJh5rtS1V9YYyY5S/Gknd7SMssUvntPYa2Ej1e7h4AKrb5jKZ2m
37y8qw8hlzU/ioYhz8SOvvNq5p8aQ3AyricVNbABvLL8mSoontezkr6oDDzvCkCpgsjbeXHNuE/X
6YiyUheFHF4M/1jfVAGnMGco82j52q2TPedJCZdh4G4h86bs8C33ISB5yMHB9VGryvCH5kyOHw12
0zNPmEFbP8f4tUjgoD0kW12C/s0gE//izgrkKYpL0upzcPf9R80+pSd7im8dh//iIj8b4A4ePLTj
HwHB8fcIHAgNBIA1mgOZY96E9CLtLQOSqJkYXMXyHW5kSHhbPTv+G8p92R0NciT3prpigSinyDR6
DgNcPtpMc32qIaLn+zJwe9ygSOYuJu+zhGglvBd738UPSOnipDeitziPxrWsfnnJ1bfB+w5iNhT+
J1slEuoWUInJMQ894pvZrfWfbZS6hNnOY/a+Do1+hD3FPLvDA4HojYhpfB+dnNtfqrLE/Kscn/ul
DwjI3GVaFfaM5aR5bhMd/5fDJDGks3smRiIbg8sq86mttgjG7foeWendjCSl+VvHp/PbTsxpexY7
XEVH1qwpAuFWg04p2kC+dLFaKjxYYKqUW18rpt5tfNYZ13B1lOilZYhI4OhNPM2IbZp+bppDMdlQ
7QyVGaGQYNrJFkZ+TPKv7Vkm50nWIZxRBRNNmJVIHKnNXEVsifYOmsByZ18FQXDnVY5GCbL65QPX
C/v5OfE8APMqCljndzYcom3hcDodiFax8TG10RUYbuesnD7S6oogqlWcKdQ8AnvmmJnxp3ILWGwx
VCFswEQkzLgSRqapnt+8tsh1eM8p5OTGYF8BJYtp2hufjU4QCWxQ4K/e3YzB+L+1gB++VUY61bZZ
mPCASSAgpwH1lr24INxR5YlkeWffRwUNGNCBEgmsHWhp4XYIeyPj/BvLobjIpkuqc7dmfX5ywqy9
aysitLECDvPsbWyx+qR4S2Y9uxmb2ZfFN5edixBM3zuVQ3nRQrXl1VibdHeGOAnxZwk88qhw76Zw
eBxPffLYAOvOsC4MW6bKAcyjsMzefRfLzXFoPPSXN9C+G/s14xhA1GqDpD5q5mnPYAPjvzPiPtT5
c+PKL5NO2t6R/UOoJ6pZKM4A+jtCwSas+Zs493r2j277B+9FfEdoLrIGH+/HS2Q8kohRUkjxEDuM
woYbdxUrW0+oLPq+dYPJB32mGvcxWG3hHwNuowSBuCMr1R/0XNVmQJpOlIKGKIaskAq+DWKxXIiG
ZiG+qd1Izhsw0ZVDs8JinyXiIOK/eKViyQ9BEvQJlc4cEXyMYHfTFCPjB1yOBkaOGBdM1IU7Qrdv
lxC0lKRbwofX4IGh8rS3SU9G90EaEZ/BTaS/cwRnc6dr1+8/qSPnknR7zoofD3LGO2wTTVZI1v6L
1GyOrbT+O0aN6F/OjUz+hUtHgHOcvC4iz+8TFAeGAQ2APOwqUBTor+flZEUJw68nFeQdpTaHPjY7
buMhFexHosFjSpObMEgvsIPXb7Qq6w9mTf8b1jG/jBez7GGuh9HuECEsuubrYMUrSHhZT6umZNji
MsHQlFAKfhIW7a588kliT8Rz6Kt/kOb8gWlyGT6iqWoF4hcqruEuKLxwvQVh6Cw7PIQRLnNyVQAC
ulcYl2rpkni3I2iBCrVV8zv0oRlveqhNEA8iv6wvKZArB0ozWSnPgeBPlZsUrSYjYhT4HJ89cts7
qK4VZsNZRc9rPxG9gXi/IMta43bjbSAbueAKffN74fzFHu/6pwhomXiy+ZRye6MxIEkFt1q3U37T
lPdXzfsbbwkhM2NZL1vYOKXHgnapTp47VHCsq5TMrj84XJCETqknT5qsFNampbS3YVKO8qYknhNQ
GzU/iHuMSESuFAnL/O7dqcuGRqygaybVFpv83p8bEniknr0JGFtu+m+rPBXt/MGd1iPr3Go5x8y1
2MiDYW7/oi5O+CBK3u/uqwmhCx5xG/jmcE0MWt6DypmnbVldgaAgL4gYYdk1pMmzX/KeU7nKECcZ
pn/IS4SrbVXVk1u7KVGwbETnDMlDllFOncOkGQfovCjR08P1OocQUxOv5cnpqnn1Xe+1ZYmWsxtd
xnbrE7nubVeiOueXmko+PwDXEs9dBo9zI67fMuPOZiqOmH6qhBFHx4laZ5NBX2QacStE3JwIoCTA
ghZpHU7QfJAPlJT2X+USYXFIOGlPM9pXfl9EaY9QasL0FyBZgaMmCwdKnlSRD8jSabljq0GcRZoH
DkDMOQDfFXPkvhlvQYqnpcsW1Ya+At84OcteeP7gP+bLvHLb4O9HIoSq+nXKvQV/4loMd7Pgek68
3iSHXLpMpljTtiv631qSfIsSRD3TTyisvbiL/sXN4A8XggcMAQa20Le8902EWlf0r8g1iABH5UH/
opzKpFAKF53vdRcEDyXbwxWoJjbSQg3rb8f7ntFdaWDHDOsDFy8n6z/wKIBuU1gK+GHJL4hOOHHY
jEOXAcQ30P4hxPITrzz6nDrtzUgXNu8V+OVWH1ipFN6e79XFAp+bmI1Trf11PzDfScad6ti/hEe0
HhPnoyjgVLrPXlXS5Q0qcJzj1PmLOgbeyKfgFWwYeBQzVCOls4g3LQNT02w56BN6wcxpJ4oijf7Z
te5ToqGI8kB+NkDTa4Fjo7wyduQVY7JaPyNnXJb7ssd0xbMM27bTc89lSnzCHStSzUBUc7odwSYE
P6w+GEpb+urpOLRw6G8QUqK7Kio4C9sA/8br1R6Wcz87A+aJdh7vSocC91Uzaj4px3oTs+Fsomqc
ag8JIMkHGf4hVA7T2ThcGDusMRydhLC12TkkCReC/RhnD8zaAQMZ3DtmH8VytW9zORGkQtmQw6zL
SKn8jCtR3yUZdAOymfHTYONGID75csuwlOM8dYb4VyIzAZM3oOzdjczLGTG0uX5as5HYEyYP8Zk4
DjIZ+yrNLm7lxMn7ILQ+1QSDVJswnhFMEA+2oDFLyI6iHzRqlaI9AvL0zC072Tx6hogE1pcpfXzf
uIL0qg7H2r+1oOveIas0ciuu5oVT2OQW0FGQ0IU7CFoNaitfnvp8Ae2qAyIIKIDaOD5Qv2jz0BOV
tK9p0KN9Bp7Dvx3jRA17RbqJ3MwaSMGhKj0qrrlwo/LGwkr7N2QW3R0mReibhAX+p9YME20eRrC+
4bgQs3JiJVWsN8NsoBQWJQU7b7IkYh12lsqOE/scFr3RwBV936MyiXy+jbGfT1U1jt9jaacAnRPJ
z9e8byAP3NtKj0V/i6N2iOdTSETfeK6EV7uoe7hOP92hx5PQGEhECLWGhq/GeJZ954CTcYv8Haqj
oo35GaK+mtEhLMMyI9cE+vKViro7whhrxLtEIl49Q/VI1b2FjkVEK+x+sIOAGMNrcGqRYr7zWEgz
W1zhL6Biw0m8GRi0lS9hE6FJiEjYjlnn51TEJbU77qUqG8N7nBSEA7EBuJJbVhKHlm3njWwZqmoe
r26WpiLorqgYKA6rB1ljTFvnZih4WZkF1czOibebyL9Bu8vxz768XljYpntZxy1tFE+lTMuDlxN9
CbVFwyB+rhrhJlcsizPa5wThPuKLIeibaVMRbLlkBxqMWg67demS78Cpq3w3uM46vvXEuVW7Gp3y
PUY0+1I4aWk2uGAZ9Fi6+Hg7gjO+axlIPjeKQpmN5WjOfuyj3Qyw8z9nTlbQzRji2g9EaZY3EVLq
5diDr5VfDt16SXALmqByOztlBvNvLWpgleM8rl+rNMhzt7zcNXRd4RlEG9IPk+8VLpX+s1bWtzeL
S3rPSxyDqwYFYeAUAayp6pRNKmrTZdo0aY/URUQFpDaZMye+1xHKk0sMX45lYZMindxx4QXyQGS3
E5NzQVp5d88pmEr0nlnAahKPPcgtxOPwUY6SSVscnGBWwQnd0cR12tt47CJhuiNxK+o/sY9AjSOT
wxmJPilcoNUqQh1RK1IM5M6tM1hvudNtFvR/mQhaRjipK0J87Z1XuMcWMhICvhqvO955mNBrPO1R
5lfZT+fGibeXNrfZxYPCosm8dG2erp+WO+tvjlDOUkuNon4i9gWrwq5HPGKpeMfavS+L5GqrogN+
Vw0WvmdWkr787P3Jge/hydktbjuxqmBvLaSXPUriSv+TNBIyZd+ag81QMzdwcM9KN2iQOXYphFvK
HT9/iElLdxE7FaXCh1cvs7rH6DlXew7Dun2AHSWRGQK/y26LAFXHo3Lpsn9TO4KE2rujtCl7ZRSf
OTZ6NjXhn4CawruqgtP60+d6w/6hGWWdEwGN+XPBtYc6vhl7UbB861gYGcN+r995+LmTPZU+WBz+
j4CIfxKr1zB7lTgf2CyyZymiY8fWef4dZewqTLt57xxMp0L3GA8ThfMKMDAHUhSRvrEbEYslxGLF
qRH4qRvqrK3nkK7CCjyPulsE4klG7FqxSrYuCF7m7GZ0VSBAeg2hWX47EoWj4yxD9qSwejEtf1Ul
xTOaTC/PdrPs+gXdpUmaW1sNXkeMek4bPafgQX5dE4C4McyjJjQR3ATpAzgQrgjsfC77rCQXzokB
sGt3OfTxCF1iwFvMCTHP/rEvwyJ+ymHw05DjHA0PIdpP/2kRQZ+d0nWiQEkDL/N2lQga/GWzyF3n
1W1NFR88EioXzl1U5ncTixUYJ1Ek+vG49LmkXBjLZpVHtykCyhcFi9KJyBO39GnYLVavgDSIXAjV
fkKtAy4XYsMB7ODQVqcGDITssGhwMBKvNkcuPzLZQqXYLGzP+69qmqbwNRyQ0hLIpEJyi0xELOa2
K03uj5jN6W7ZJTMVS/pdVGI+4V+yufht9VK1W/x4o9nYLBXyq4pzVeYXXp/IxzhdodzHRdByuv7h
kWvotleiaO4yoVKwZiHr9U1cDiGUTCXJc2AzZiFAATTCfEDz3PO7KO7wT8sYxL9ldVGJf2GL9B6t
rnXAG6OmljFhExWDUajGRJyHAl09WMdInvw+0z4axIXtwrkJGbqejIyLqx1S+BzwRImQiYW7BpHe
xPh/G6D1+K4p6ea/CCCYABJx5MWatJQBjIoE4TJy+xnjPE+EZNBgScOjL90hDOFV+2iXGVpPInyM
fRA7GuYuxCesol2un4EXz0NyZrA9QpLbYgst4PO0+IHr4n+UnceS5Mi5pV+FxvWFDYS7A7g2dxYB
hEqtKkVtYJlZldBaOICnnw9cdXWNVdtwwQWbZEQiAMcvzvnOjQtSSGc3wAtr7R1qKGxtu8cYbJcg
GCvTNb0ArD5G6oVsBI283cvW6ZBXmVu8MQP3p0tvzdbhqKuO7Ioy9lN9oHN1CU6Ci5kcGtMioc/o
BTwjJhg4YbW1LKQvbRTSM5P/YUInnCD07PrShh+mPW/AGgwObF+Oaj4XtFnIRblIZVgiaAPWh3CB
2VlWpA9IaVtG/nLKST5q6SCCBaNEE1YV5X9oaH+gSmKUQeOWVKTXIa22d72zELbL7EYuJ5cloBmy
3TLRVmSJfzIJXf7grGfeWGZKXNXOQMgtuouXtjDtcW+WeaXxjffYuwRuEsZLMkJQgB2BEWkzJ9OZ
CKnoZ187xC03MvL6n+hHpHyny7EafhIkcoFC50IwL5BIfY+8jliccXbAL9RZX7oHRnwwkvO2N4Ka
6DU2f85kTOz1OJf6sMH0p3GiEK/8kXu6vkQ8kkHcy1caKosCntqokDMukNjG7eaBLMVR3ubpZd93
tX8JlWGqsTsXCN1iku3tPVsqqjY3jok0cbOUG8s16gx5Zz3LlaMRtCNaXy95NYY6XU8lTMeee9uq
oksOAXRUw+QNnwkLyCezMGe2v1jSkNJbNaVxJVCCMKaiZGA+Tu+283KvlrsZPx3UiUXxDBggUYlf
8nn3W1AE5N3iUJPsKXQUWhR6leSC9Bl3ukVLnqXn3peDeenOxSL3JEck3/pJeB7yYNrBa/jm7XPm
ob58V1XMgK6S8LZCpDBOfGhyy/gee7L4OWA5r/g1rP7baKwLnisyActAIwX7gCYDA4CcXrYJTbTl
c07KbB/wLJf2eSXZ7bOIVVPDeoJAjuCvWVMSBWNts/HL9GUPnfPnMCESg1bq++s9uVrJbQ0SajlG
ZSnbgGXvFm5Tm269d0l7JoSmc6sTMuREhFZT+y3jUFSQ94PN2ukwdMRW3a4DQ/5HFlekdHB9kprT
lvikHbsDeaRbAqeX9PkzjAXnS9ZpdkJzDQYfZ1f6JNoxbi8y5cDGIIcHbrryDPNmiSeswUSPlg+T
Kab6UKrF8khg8gVRe6Bw251Qaf/YVnPOnJrD6JChfq6OXlrHt55gy32aHAZfxPIUPr7ViSjJvdG3
CrqUSCJz57jMom+TqtQKFPkocD/0g8dsJs6MQFkpHgWTeat7Ztwyn13DQtk0alfQMVQx7h8yotsb
uL3E8RjKxZJqoSMixBbvDDEVvjKOVReRmpEjGsgZRAsET7gOWUkTPGrc1d4MtRDwTebsUK3FyDax
Qm2nNa63Q6t4jN+jGKdb6EaGfECCBNR+rHR835Zm9kMYmXlVMTFnJvcfipfhS3T9+bpuByLmfFSL
5TLAaB8ypmrgeqsrCccCAdnQm6wzcYL7ZCTBO8s3quFwCYzARY/Wr7xtVF7qT8uiHHZJOgDD4dbp
eSKqYBs5YQ9EKzgJsruMtRxCUzXtcon4PW6uUK/hmZiz5I3ab1GEfDXx04gZRF5omZCIhfUhf6mM
ofnICJf/kYHhtC62pOcno0OTGbBwrC5a/qQ0TPCaM7mxyON4qq3ef445Rx/knDcFUjAOXxORfmc+
lSB3mzNpPdOBFSBX2YtcggqdRurARZ3eU+IAlp2BQ0cfTLAclB1gzIqjKTPHPpmtl36uprn+8Ngz
kcg4rtnRh3CLbc8oTO9EwbewsfT560mwNmO8rDw6Pv2uqd2wRAdC9Fcs+6sB0qBgUc6dwgillqA9
Rc74jISm9UKPkwugCyX+NaqrIT7zCzpAnS3E0WFlypydR+PT3M1GHgHxHoreuhwwOaa70ZkxXvHm
rW6WLtUT/gVtgS2yrSp0VvA7V+vatc+jl4+vGCHh7fiGl+d7N6aaDMbB2prFNG6+t8yFgKKkzNve
KmPqf3SriTPfHzRhSehGMuVdFnalpg+seUxqgROrj1gvPJSjLVoWL0g1j0wIoNkqaH0HtowReDFy
ariJ1wjt5k5VUfxpoezJgdqtvXPyUlLBdzV0Hk5WpPP2wR4br7oeW09Wh55uzwkct5Xdoygj9uOq
J3bd6ZKRPBBiX7cHuBuedAyyZc92deMOoq0gTIlKnrQ1YDE0wRXhFse1Qw0T6EHgroiTxH5TbInl
VU9y2PxUYbWGgOMkJRG/aJlwRhsTDCAnMqyzN/oF0S95R6GshkhWl6jNyBOFTlF/ZsbKkDql1H/0
apG/YjuLPyKgeXpfLbzHEXn4NKzD5GKDT0V3GzUUjEGcTBDW66GL3yg38CrBeFJs7OqoZUYUs9vb
uYzbIgQ46xhK1yE3i1CrogxyARKgFojUaGqFIR7QBLGHVCmhzTNR3t5daSnnB3SBCSi66Jz3IkFm
cpqlplF2ajRABIMt7l4RfVTdOnhMct7lqZnfWCauvhuddnJDpgJLwHHlYUUPC+mtZwjtMzzDcoav
aJZ+44TpbGGOaXTei9Du2xGOJrLD4dRO9QwFDfSGdbR8hIN8q5KgowFuSZjgQTZ3WEG88V53NEE7
r8PXelH3MjtVI33D5dImLTDxjsHAbqUlkvvEGDP3wDm+nGkyBMphYl+VcaMFng33ZEa0QXvcqM70
wrQ0MW/LhvXCFx4cTN370W0gkx4mlNdpfF3EiCfkMZ3Woh/2mYsBlcpDDssGSrDXl4hvhRhl9qOR
EIVROt+MekLamo5Z51OtpVgcJhKEewjiyhmsQGk83uR6C6d8b5NCXY4DNgNsKIgLSrKi0CKH+SLG
9hpp3tIfRr3USAwRyRhzKCnIIm5028At2UYM8x7Y+uKckDB1212+UI7CcnDt7kXlKDiOuHWb+mbB
QWpgr4zgQgeguqrkjoCw1GYWvjLGQYezIDJmlcoflfKlCErwYlUEuSFWfak5H9PTyjmN8ot0wRiv
MrKjM4qSgc5SuNOWR6B8zg6scUWwSnP+lqx+J3AF92V3QGhklXsLjeKDjDGjhW5JzBADFqP4lhEk
YF9HjaKGZTqBAJVZfye+Macbf/o8u5TMnpxIDpwVb2c8QspkP0i+bcANs70F3Lotj6qRk3tqLIbN
7LlA3ZxY99jxD1LAkEeCNRTqUDcJgnAXI3ByImhncVili86sLmUyDuMP3vN2eg08guuVYezbYDu1
eLS3sv0BbUQcPUKj2naMyyqAGBQLd/Qhw1meHPQKEoxXXezZJyFjZJgUs+OLuyRLeoxjtMy7tp8x
n9GeI22nsTeZsiQWPYyicoRgowqvDDKP0jeo0CxZD5IOn21DSeJ6dpt4GFl5EYCaylcI0NRG0CGB
PHie9AAYNcsdxY/N0elBj7oGAil/9oA8litmGl7/NFkm2XBMyVskRa7hnsscmNK9TqmAXxucFerk
xEyKEFVVGot6sk67JZbG+JIk0qsvao3ENmDW2pjMj9rOv3XquTf3jC5NXhGkWNZftsWS8ICgTcJC
TaqEoagD7/MRHfxUnKdEM0RjOOMjhooRe4p7B0nq24hvzLnuCDceDlZEnQFrweaZWXJ+rsNEwPtG
lehm3QaYABOCtrsOGconK/m2DrY3+jXywNmCKU/iAUJVI2qSp6b0lnfKi2W6b31ynkky0pY8oomz
sRYZjfDKHZr0qrmO6Z6zS0Id3OymqVkHhT6gQ5bYeEIqJj1Izh2MndgF4fTbDhRWRuIevCYUWk3r
kyiAq62/qtHCDN09oIaV8gNBAKJGqU1AKgtiq5I3jB8Zd6my3K57ouHQJJTGVlyykzLWgbyKVkSD
emkwsszALka87fwTz/FfBs9f+h+ZTzd9wjA1yhNjOyt94W1nGXfM0HX0IOKs7U9UMwQQ6tl18JY7
Fm+TUvaiuptRayf7bQtknUyJN25PAG/3RGvNgpvtk0lUSSSwpUelpEal2ulJo4WIYXTIkMSBabWm
0LbJPPIumhhjzl7JtC8/ARfAv5gTN31thY7PndEYjEqUZdtkfkTTN1sx70BG1+r5bE0Z3jERa/UZ
Zf3aBx2jakKKcoP3p+tP9o3CiRiR2c69Gm4vL7XNYdWLb4MgYgQOT4qVYA2+BuEQkM6qt7rTOpnj
RrVqMV6ZPgJQljhL3gAf8ECWdpW3XkQulicGYDNsyXbyzBaQoCa2p0f+EQf5gGSlK7z5u1Glxf2S
+EmCwSqRaDgRZ0N4hp33Mje8GrFOdvE3M4ENw7xeG9cGZggcTT0PVIBEj6IeGZuYtqTe9BkF9vCV
6gZ9koEonx1zk0r+J5A0GLEbKWhz6sAfGLSxKkv0xRFbZTyBoYxGLJMIwhErU4t4L7nKszpsEeC/
ovRn3ZeqWRNHix/xDZWNTa4QkStnJUm520+Myp+Hddv69Ha53HTcpNewD5lyFnntjS/gR4v3dbX7
Db2mIyNI3NG5BymkH7QdDW9EW1Zfdi/yj2hxowvb1iOwxwap/m7mPY4dDrHRO5NStFjd0nbNnlQq
39j7ZZG9+mMFKs9CEf2W4md7NFDLJwieEaSEGmvjTZmQq7XzuxpFFrC37rPPKVTYvNv5PZZb59k3
HfsrT9P/hDqNoxusXtmh1x5Va0LItHISBNEjs8+LKyvkVuNcnBGj5iF75fLSQ6sJIYk05HaHphH2
sgZrWnHotfgcF9EScoSNktVGFnGuEZ7CKqn0FGYiW2Sct2u2YKxoE+RsO683aQxo+owC55+ovzrR
9CogdLP7SYlVp3tbV25K7VJB98wq270ckCGaOK4Eu3GvbvhbWzJwUroL1y8ulFMMGJA4r0YypZCy
eiaqFRSMWTQdOQzKn3pqxYehOW83cHhpXIyNaj9dln4+qr6yIiDWZzq/jw0IWftxFe3N4FjeI++c
WJ0I7CPmYUFJCzSj4jrtRs5VmjgjdbtzN2zWLD3FxWPX9mRX2ryvCf6tWePuLZYwX6IfjSeNRvi0
to19C3t5o/CAb+rZouUJEhRe7YH2M7s8plGMWW1JCu+yK1b/WwUtYwxGeA/oHesaI0lqU6SgC8EG
7LMjvDOQ0bRnXXr2wzQNyX0bWbwLkRQuIBWWeL5hCVIB8EBc7uwSIGaXmP/WD3OiMA8Sh0jsnZpp
xtm5WjhvxTTPz9pc4GnSk7IJZYvdodd2KhGwZy3PEvnTFIydHO5ZtLVPWbzU11lFitYOFQ3zM9m7
/X0BHZJpTezOX1aeoSZhN6aOTj4U9WEwiTE/GOTwcjjazJsYhszrd2xW7aPXTTGyEnPzEA+TVZUH
6iaCz3nu6ykwDcqpfSXTVQc69cBgIa8zd4z68rssN5MP7FEuoyJdyzTE65g9+PS3bsAjV76PjuF+
+tkwZSF3AlFaDZ3Zgw8ViK9h4ezZs1FoL/3NuBCscWkwcFub/FvnLyhXSkPLq7ixKvvgUzm1O7fP
OEDjjnkS6UKcqzsfiNlrN88uJmXF70/VEHFr8EJDMsTZAMN9bFLrjshEzinAXdZ7zEKbm6pmc9Qv
Q/EqR7t4BfBSvQ2Dg9TSMhdxxfYhe4oqBTN6qBpZnqcyK4/FDBUwnNl0vyHMoTmK3BZxv16RRVE7
ZJS9rl1D6LTRnycnaBCsy3tssNNZVHTRXoQEHAzUwtKr42EE49Q0lAPk3yC7spjjn6Zpovrnle1+
Evne6WCKZfda0nQ+OsogmxlLiIdBqGVfgH9o3ht4s74XSTLdag8zH+W1LSnaplKsmzSLYRjoueKb
YaL92mExNVFJxrGvQ4Y+fbY3kQUh7ewZB+/60d8w7axeGOrUrvXs8fyyYldVDqJc0/Pu4i4eh4AZ
0dSwKUcbsEdKARea+OP8RZIPZu7WXJN+nne9B35uSkiQaPuI7isGLyYOJUfljeeu8SVSmWYO4eRn
8VvWJ85XivhJ7VB19UzZiwFbRpnU77QdxaWZ6i0kQFtQjOk6Yo8AlqV6gQ9sLbfMbDsoIWi4rpN5
tsuzlc0QT4B7lCCN7BYCaLYuTX2qumyTYsKqgA/Vdma8N0A0T5cgLdksig7NJzMLS95MbWn8HJFn
H+X21eG6xhozHcGnn2opLfTwGPhwZUxyE8HmHexCP2vax3wu3Q+/6zVvUc5A/KwwQ/aLaQvoS0xE
r8QowHHSm4H08YCrFWzdWXOEVglNZ9fZdjkTkQBobgcvQZvgpW2XXGJksvRVK8LtYGTXBoVJU77T
mSVlvQO3MPQsSWmF9xbNEIFwdm+nWBjN+KLiIGJ4TKrMlzHx0gsMODCsPRSwIKwx1SIQPmUE0dk5
TNGdSYdoBCB2m28D/EHQZGzTr9gTs9UyzYnuzrR09VKQopvB4a+jZ8T7GECjWLPXGthj8vPgPLcI
MNzCNWdvc2JXdG92U751RVkll5QQ4pY7oEUp3mTJB2bl+hsQS+bQTSTi8iKGxcGE3jAZD6SslPpD
N3n1Y0SWDgV0HstrgfMJUM+s9FscD7ynWXaILkwsO3b3kyLwfmfaZYPWh9F1qNl4ebSuuCYR7/fd
raPsCRe/NNoPnnWSM5SK6q8ZJxDBs8guEK+KMXv3fLzWzkgveajMBGIUbr3h3ieYiJljVldnRO3N
xCDKJZ9sKzuZdLiz/VKAo2cxwup4cz0TWAPY0qvORZxse4A+R0M4Yicm2YB1LO+jNkGB6zgz9yk/
aHUzg+b+jCEaEYuztmkbJEMeP/dITGce3Wq48epyNthm8Lju7HzE0VI43UAWgh/95BZnlgOTuGLK
npmPnI3lY7xWXRXKoV++W9gx7tk8DDJgzt4CBYecdcPScZMzEG734rqLPhNpK8xg7X1zI1dFYDas
eMpjECbz+mohf74uZxyhoTmC3ODymczfXDk1aPdJpdZBS+0Z7bgY9PvLbEH5MtmzUrbkhqzDwjec
a4u7kVSXtPQuiQnHvsTPadeh0zmsEJfZoRwbSKI0A0N3Nitt6hPsQdbq632XG6rbI9zm6nMQuc+F
SBneJgh+GHq0jXPqje1Pa0qrfVG2RwNXzlPWE3Bb1PdLudmnKG+9sALEn21THqyyLUUtXqJC0JiN
GAlOHU4col3SafpG+mH1SOs9fRA3mGM16gnUMRg2NEHF8LLcJWSPm0G8ltYRqhexX70dOw21UpU/
I2PvnnsYfRmvx83dkBqMXKi0kgRyQ0bylzOl7hfHiueG+FEy3MTFoN8T+Fkva8Medqccxrl7cuVS
dWo9zGbHmKr1tvdGmi8U4xl6MF2kz47A0QC0kwT7i6Q3qge0hgn6Haz0eLeian5LGqqtIKkaFNxQ
Ha0zZxctfY8wpQgN1AP6hL0gvmHaw3rLYfYBvzHlxUOEWSmzAP+h8nHrpzFvATbf4NTjWn+UBauf
A26pfm8RMsC6sEWAw6yz64yQpf6UPDBojim4mtoIZ9yR5s0w0/OGflWgPVs89rXngSjSJzy+/Qm0
oMmecEUCyd6WXSurbDsb99m4RkAauCWcEGaP8zYaA4TJjqjK4Zx42N4P2+0iubw8RXu22tA5aEHh
WqIl7EjvMlzVHgys0LRQ5IYvUAeJJ5/rlgKr8AQUCU8Qg4BwiYBYVqy9CSzRr/XRs3Q7BpSfvDyw
LrcPLqlm8aG11Py9T+eNDdPZmIjZvQoEDag/CPgaxvqdQasAcGBjTdkZSJC/ZaBv4MlYhO3t2gpB
ZijyHGqPaaZoRTrY2wDt0tp6Hxpw1AG+fft2hUyEakZqUqYmdFwktg6Cw9vzNwBtn+R6PVtzlvaH
qlTFi7egONg18LjQY1AxFKehb3zipnH3RUdSvWhEGB0CNe1obr6yMcMXaQ8ovM6l4fZwDSlmGDwK
LaJTzLAEE/xMUDZkouJ6XSZh4IOLp+pJuQSlhFgpIv8m43z+PiY6YWlUt54VtlWkaWAJ/v1gNACV
ZJz7hrESSz3nHopM04V4MLO7NO8cHdDiN6R7k0TFc4G9hHBujzIndKSRvK6iRAkep058V0yVM+zJ
gRLHyTVJX5plPl5T8c3p0aapTHeCF5HJ0z/C3ekZYXyCgsreLbJNt0Qio+qeILp796U5smLUKz6V
oxxRi6Jl7mjvWCakkL5hVTHlsdvsHStq9RPDuVUHhRnh4yCj0lr3hlCJgcsLxwfHemowVaFTgclH
eZcQjzmFvDA7ahkYYK9T7oH0Q7eh3oVavQ6/jGMhzoyTLcZajdMpGqVAHEnYXXXwqHl/Oowg4zBD
W06JmUnrDgsRL1xZs7/DmDX89OYS6S5reBfsEk656DiZOPEBWMjyGQERO7ymH8SekUqBpDGPaeUK
mAxPTNyaq5axHL6roqv0Uwn60N2hz2HtglSH+GWkzTaDyczNNrA/GaVxKdNTjyDF5S4uF/D4DFzH
HytCq2zfd2gtQqtwl9ec0/1HxXH0uACrTYNKqnXv0XRC0q9j+eyMWXVp9mSehKJ2WKc7sv5eug6q
GmhTzR0ItOR2dTyB+WAsli/mtPNPE4vLGwVlc+Excc3CBhggfCsxlPsCLulzwg/8wLYK4VA+MtdP
kxrEfetXAp15uc3a/GbsZ7Y5JQFVGHzyG54w6EdUu5NugMOTAT3+oPxiispD2WTFPeKZRKFb9erJ
ZhjB8RxayTJyiJi2nPxHH39adRiSSbk721p0ziaoM92IcVlk9tOIGRZozb1Af9CFdeNMzhuJAVwm
N2fZzIi7T03nHEP0H9nb1EuLEInBMgv3arWZeQWWUbIKTrk/t8CNwUmPA8GCM0vvxeRJaa3YzwVv
PfSx5w3o4RAP3wIaGXLfme9sklXxV0hOsPYusl2bzQ28AUVSW6aKMX62lWWWXjDym+MKbTNJRAA0
LYCXjxnp0eD0deOOl4Tc+eIgxiWTR0X0YfWJz9V2YUjYTa+hNTa12gN7AKd44fgwXOkAYmsET58U
lsLZy9hzHq4Tb3T76uT5pDOpSzz8bB/2aeKlXJDZaWDz7Pscx4TYAy2cAa4kJNztTCb85tY/0OPj
85sp1XxjvSsg+pdHZODs8IB9ckiWYuCFzxuK7URG0qARzFZVk0+B6IlkVsxXGzVMg3TPiClfQesQ
IRwkCTZ2MAw2xw+OoOQlI5xx3GUdWlUqi7Sy8NUq6dChU+uFgmzTG4ncvmb/j2aEPUpLp8NO/nvH
yO1LCdE9o93t+iADP0BBVRLpEgxpJF/YbpP1M9a2hSRPko4epjWmmtCMvcIJpkl1X5uMmLQALbIN
kNJJvPnI2wlFRy9E4k1aCRqyefnyFOZrErPLmXUQUn8qH2wO+R5vlnlCYWhLhhBNd92Mhlx2cMH9
D7fQywEmPPN5wjcGxeZxYI7mCgeRnB6H9G1Gtv89JlIv3c+VUzF5ol0jm4ylmDzxPVjCe4Yw1xMm
Kqp8UMIUZc3cAnuPVzkK/t3wrkWJUYbZoXRRA60DLsRZUa0GdDdRt4eNRJJ8LckfSafKf2W2jo4F
e2ypLhS7fBSWfY4e0h9K48FUggmNdLL2K7ErZwnKVcrx0ss6+5GaDwlX7FMY71aTjNG9FohfdlKC
YBKm6WRnUlLwmDQVK5UAQyQypNT2CHt3hOG2F8N2i4QZVhrjaOp5TaEetehrYLRAtfAk0WGAOFfv
m6KnZZOKoMImZW+yMYchBSV1pM2JXdcLQrGZRRY1nM3Yp2kwhXM8kJRGG4zoG0JBRcTImHSeOvVd
NVxkUR+rMJ1sPQWejBhHgGThvw2BR+6yqo4+kBT1Lz4iUYpUjBc/pdU6P0CJTdwmauHObuwBrPwM
4XaXDmBOQ+xu4sU3mf8eKubU9yjHmDDxt+WnEd39PTCm+UNWTnNtK5JvDylbnGhPqI3w9wjuHN6Y
zgZBcjpcw6GwMSMHErUzq4hIdUVA/gZzNaivvrmTQsAx8KZoYVOaZT+qomLvXfWVcQP+qYAS55rd
RZVXkJhd5bXHMiXq8exjw780hy5/dRMOZNJEQQ6GMBDQIqJ4RshkDUq4uwgt8QtiDwvvH9iujyTN
FwSBLkm4WFTcfieXOE13jIbpfeKIbc2Oy8Gbv2cq+k0ltn6z16G+iyQ/FBPGilFEZUC4J2zMAay7
aPM9K2X1kw4vfcitbcaals4ygWP3uN8E6XRY8mbmNnR7GAsoXjEJuLHO3s0avKuVpxM+BgO4A16o
NX3xF8tVYYKo0D80bKebHQUBuwLwyxLjnsXLGhS6ToBHEMWFGxhLHRlvrv6k+VvIU27n4ZLfka48
s6J067qYx+1GjiKwl1CFvI2z4L5JX2xW5bWEUEPvVaGLq8V4S4s11yEeAzmemE12bTAqS96B9pnf
8TR27xkdy6dfQt6j4Vvn1wK/8QMb0OEVwHf3OEMzb3aMXkDuWI7iLwYXyYX4L9xw6Oap9PctJNPm
1JpuAmyj8+ELHsaGVdBFitafICuFt8De//tf/+v//O/P+b/jn/VdXSzs2P9VjeVdnVZD/z//Fv/+
F3uF7T89//iff7uONE0hhY+80mXkiRaVf/75/pBWMf9l678SM036ri/EvnHK4XoCmt9EyXT35w+R
v38IFhLPJm7FspGyOb9+yMSl43ZTRG6phUkn2RjrE1LRAWmPz1hr9//9aR41veVJeE8Of9ivn8at
gAHRc5HAmdSTe3xY4OEX2x8vHBYOX3/+sN+vnyXZL3iu8hHpkff464flIPNZpBMJhgqtw7tE5Cdn
lOG8/vljfr+CknhW26R6s4WLpO/Xj2mQVwGI8gVEMpxm10A7VPKiEeer0yK8KHr888dZ2//fX24L
4fuuS/SXIzFySRtq46+ftzBPHMneU/cVBHS8CLC3ekq5eGQEuJtl3+ojy1m03qU1TS3ZDzaM0NAf
o+LDYD9l791ZJjlbtlhME0sYQrNhBFUx3JBJNBzMKstaKAu4f3hTH//h21u/fXtP+IrHD/ODSxj8
9qP95aZeCD1FTbaqe0CRJVEGDnCghYTIkuldcr3WqvwOtXALysx4XfDuKgCQNPq1EXbWX/z5y/x+
JbnVfM8y6WmVpJr+9buMCyU1K4HkoYrdnjQrESsKttn6rrvEhU+F9chk0XP5509Vv10Bn8/iXzxx
JF/K7X76yxWoMsico56me09X0Q8CnMonjlJWI5t/nMHQJPRy9eePtH6/6nymZ9vCcngQLLn9879+
ZrlF0Y6meb/w2/hnJL8LzFBSu9mcVxF5RnqPTlcdeTGXTGv9WRXNm0FS7houvo47aG8DXK9/OA38
36+EsghsdnxHobGQ5q/fqlnRH89TD1mLBN3BLaB+cXOctZ0JGbCkreAZCk4iqL6Vc0oWXsTBP1yY
7Sf+y8PEEWtyMKD4RdEifOn8/YxwBygzS2TdV7QStLrNlKoj/fFqvDqEBN6tQ6Ur5vsTFPo+WfqE
CCJTlxdsOH0zv3CSHKchjZwsgcdwHInwz19Q/u0e5QtyUIBi4PXm+xZf9Ndr1NVd5ObYrO9j3Vpr
dqFGBSeKgUZCZKrG9GRciW6Z5vOaeJh32betrhVknfLVvelpH/JzJ3N2BRVQD1weFUGOj9SScX+J
lxx2O+Mu/dWBeyY2tTXY6Af9oks4ghkQIZr1MQO0upBUFc1ESXfDI1GlydBimGjoBglsMrwhtGPD
OpELIvVhtihLbok1bvIDzSzBdIj6puXeg4ekQUsNybDHiZ7ofVagSbmooxQtBtpK/SQn4OV7MkDZ
mQcJ/fVwM3Lyivsm/8+StzAyre6I3AVxWdErrgGYItLRbBRsR2PNTeOBb1W8WgyKtiF8THsjC51O
J41TtLwY2/lmNcCy3SFww9f7D7fz35+y7beyhOkL0zV9qXh5//pbEV9jVpA3rXsN8fIKlDKbjC3F
gzhXSBVBJQjtCHOA5frAyCMCqKlb1kmJe5ApiIanP986253x661tc9fwtnV8iUpD/u2kHWotYoAp
7cOwRre6n5OTjwc90EUvZh76/MsTFQDQKar/4bT5f36wlLZFYeFv58mvl8HQooF21HQPQLqSk5kR
fO9WPYO3xi7vMoA0rwyK+A87xMSnP//N1nZk/O2P5nB1eZot6XoYzH/9bCRh3Avzkjw0CLn8kIqY
HN25wc+H3hlJBxrOwnlKJwspAvFmDxqx90vhZ+U/HCy/XwNH2KZp25aU0vS97SXwlwMXwA6i2drA
yOJyp4vIsndWUS5XJXjTI+EA6XtmqiSAw2w8//kS/H5gCMVrRflcep8BxN9ONJAFK2jS2rjH2zdn
B0DgyXJFK52JUAh7CS3FfntXI9j/x8P0P3/Vr1efvxX5iWmBDcRQ/7fXjJkWc4/ktXigFXWJR5oc
LEqHGX6bVYC4gd/LMqjgXY9ulnykxBfV+jjPcux2w4KxKAmRRWZI1ozJVicsfzq6tznu5q+5I90o
+7mUoLGvlylq7aPOSp0ch9j22YpClSNwtBkTlv8JttydaojLg//TWfZ9h+zrkt0tcYpFz1PIUiU1
r4kusemoMbpvJK8VWQk2R7LamONOHdarBG8QfpYaMGfcQXnADp+P/ROFWX2HS3P9HnECRveyblt1
nGeLYe2ELcM/tMLM+mOPm5S19qDozxM1mu7nig+2ZEGC1eZCKgkVAlSJ5n/rJJm6YyFaXlWZHo3j
Ai8IfR/EFGS1KxdsuOggmBFXBd5vDN3J8Uh67m3FaIt0kPYxMZgV35FjP5SXkNXIw2HE4uXxrpZT
RBIjXoY0verncs4Pbjd7D8AjwKm6SdS9YIuaM5yOYHTfpCrld9Bt0AzYRvUEkbuVOo4pi3+UrpDa
wHwAnTkMtqlPXol86VmLpTuhDs5QkyqaZ+yOlHg7jFdLsleZleNnJUyw72w8ob3IfnQsdsgVg3vs
V8d4aUX73dOxq+46GzvQnZv1yK6dOpHEJS/A0vc9FREUWOREQBtaXZnX7OXcrD2sSLtF2JGl4wX4
hXikZ0aMw1unLF1fuYgTLi2y19VPvZQeALBSP9v1MrP9loxewphEMlI7ykbvMcPaiILwsp3y2aVJ
ChA5J33ABm8xArNYvYsEg/VylNqrv5M4gApH4yF7UaYswHMaCnanAl5BWNAa291yVNo2s1d4r5l/
hLvaLHiJW3TKXe0RI5F5MoHZs2jNPgfVql+cF2cuzDMz7+mjLcqYoRgocuyXAgbVt16r1bkaMf67
h8RG/AsCbJjckpDnzN4iL8V0abmlKx6HxYLTuzHTrTQUpa+W2//L2Xn0uI2kYfgXESiyWAxXxc5t
qd3tti+E0zDnzF+/D32yqIYEL7Djw8zCpSpW+MIb2AhJ+r2G4uw9eYOR97cagE1E2mFvF3ub7hGE
T72P0/ssDhv1WZm+3z1MpVD1qhsC4+eEMgmHq6f0cd8bKVTmNZoYJSTHAOWB2Tyy2Kc2cOzPWjlp
k7+zSFxvgdACw9jNQQ0RVWqL10ErnABtaquY/V88le8ipzaG9AnR177QtgolAAlgNK4PUE+j5JOB
LQp+5XGqec+XL8lFDM5LDUKHNgrZPAIVplhcVKBLtSofi+jYtaX/qQhRB16B86AcOIRI/BDniCsP
wp97d3E3SpNniV4rEC5bLoJdHEI4zZQrDnFIbZiCDKq168By6E3ijhfrAHHwipowPZO7psS3lvX1
AhcbTR05kIfCoZK/9xs/L+/o6cho1sXm0CCKMqEQnAJ2oGCEhyFa+aN0f+FXjVI1GPIhzHF4AB9N
EzCsuGuvRKjnL51SzIdUBrgYpfnFvFJHYDMJfPDAKeGn0mkcWiCy1NglgIDQMvcBIJTuSdIZzYNN
DZUg+PdXX9mGbiJLyNcEBrV49a06RdF2CMMjhUZiLrQH4ufaxQrKTEvgC/DEbpQckaCARnYYXK3e
agDwr6S253uK006dBrFhl0ffXUR/A/y7xNUxS0tUiq4CWNRw9Pcc3MHZ+j3Z1y2FMMu+sq8+GpXq
O6EW1QfLWOYHWF/Da8a2/mgLERxyoA2/Gw/hGAsM6jMcHl3+e5RrCdsRBFg6r5QjF3FlVzQYpsss
P9Z4P2U3Gjy7AZoF0nxVmec26tCB4zyNZf8GlTHad8B+YZkSJoILx0f38kE+332WcCyLohKbj2rP
HA39FWdBL5rcQteLY1/lybcaQeUHhGcV6oFTcQ9QYxqg4XLd9IPWXomvzwMtIh3LMhX1Cgm5eBlo
2Tz/yVDmR9nW0VPXSrEZetV+H2wHXcNEkTTDPztenu8Hg+oWaASqB/gOGGIx6ADoLautsDl6dMQ3
dZs726gIxMMo8uAVpZD4jk6VeWWmZ4tMtECOjp4PN5djm4vjFdsjvoOF8I5xYrU7DB3Cz07k5D+R
osONNicQ0e8hniEA0LhUtC/P+IPBDdOwmavJMqtlwQhB4Rz2WRe9gOlPpg3grPKGvq7a6wW2b7Yb
5vXKpkQkNiLDrO/y4IsKBXtqrulxuRBR2HNacbq9aCvCXx6K5MVUQQ+EX/BliZQexJAgYIc2MpC2
WD5L4Ch3WhjpL5eH/1OiPHk0DH0ulfGngGNIwe90fGrEKOrwGB3/qCmvtSiBmJI7nfo9uLjgUbcy
gXAIu95HpZV9RmoVKoPD+X0dvSxdNUiavV3+SWcbkCsG7cK5GmHN23D5csYQ/bUEG7UoDpOjTG3t
Bt0G7MeM0lQ3Udx5D92Elc3lUc9uOZq9nDB0J+i8G9Q/T9dhciVac75pHktP85z7EQLvg1em+dbI
SzfGDUVrf14ecVHV5csbjjUvLxB13TX1xW0O6Qx4PUTmIzC19HNd4m1pg1neoywrr2yy8yWVUleS
VN3i/TRc83RyPpi4Du6s/wKjqfqS98ZXMMYWorIS4HfrtfHMo4z+NUknijV5Mw2huD8pXJwOWmHO
g98otNmwlv49OZuzFlgoEeZ56gk5S/u+zAj7VkQO3ZUC6PnSMjI4c5sAjCLJ8uKcjCEf4qQNXnJq
M9ik+Aj+6l3lPyPbAkn38neU4oPhYK25UCdMThF793SmOZuZHCq0j0QJZXWAhNGXXFoTTOYtEupm
/RtYsNd9Bm8hgDX5ekrZkRCc1nXeDp1AJ8EF+V83jZ7tLKPQfiE3gc9aHYbppx6LSG8nW6ywISuB
EaEAVw7BXenEtcTMQdiY99UtOsm4Cs2a2g0QwXBmLaTVbd8j0/OJaFxvfwKtcJOnWDmlIMtCaml4
hpCHWV2jyQIBwL7GilqSVb8VaZi+Yh8Z4DUahmjxTHBysVxB5vynzoUQb3IrqnxwK7Xs0CPJ4qe6
ah1vQ2AtcPsKsuq3U5sjYgdtXTSPQCK1r5Eyu/ZJj4f6Lahy7d3J2vpngpZhtPWHevpkqdTDdLAD
2vggZKuO5pBOP3uqcC9BWuHVEXeUlgEXDrTpQ8NA+JBOV/DYSyP0Vr1Avf6uSaP82Hp629xmWT2p
TU5nYl2g7eDcAebHjYiGPEgFE3X4FFD2MGHtOCJyrDmwT9/QVQag1fp18R/4QFjMkGyqep84og9e
MjJ37TfgszL/NLZxtCH6y4edcmfLd48yywNSRXCDKew2//GPaRyIBfufrgU+aWs2GAQATxPdq9bD
NPySIyGKrR/vwh0OmxICaO+10WYM9ParJGfIt1E1ZfWKAl4N/pKSrFwVYKWIb/n31saAp4BOuhHn
uYWtoU9jEyMrw/3kkC0NO0fkY/VgUrsIX1UdYanhke0NcIh8mdwMAyHVKsC5y14rM1c3VZ6hmkrF
Mc9XLUQTc6/CNG0fy5HaCZpSiIi+2aqMvTssOeFM4mnqhUj1km+5xbfUmJG+CobNW2uPXrwBtNbu
O7zt5AtSSrVJ3z6poh1e5UDnCSNH+BqGS4KqGd40gNHInXeK9671E1gkGIAGKfjXksY5NGj8K6N7
pVvZLNyiQxpInTbNb7PAC79j8K3B0/RDjVS+m0HEm67oo58+zxRmTm35LU2ytML/s8h2vRsgkhyF
vvPYVBMWtqWHTfU75e+82FC6G+3Znwj5C5v9j9Tj6I7hlw682C8u/6Y+tFCcnwCwYcBQBClNg5bL
rYVh2tAVQxxef0c+tBGf0CCx6NvboWUdHY+i/0OC4PRDX3WuuCGm4hahJhCDhMBhNyhHEDnQfp8h
jA3Dzp2Bbq95N/wRVLLNoF/xU0cBqjWlhQQ9Rsvkbuh6kJUe4tjdDVwJDbZGF4OntO2aX1Sjo6se
o6Bq3kGdIRmGDOevRGdzA0KJEPisO7f+Bll1CB/wO4vy22HMYLdMI6o5ZhgN6E7UaFTfisHTOrK9
LHxXLS4zv7zKaUxKAi2iRkYbGT9Lsxm8m7hoMfZLUgLkTY/5RAiEi77gLYp5CbYpeEiah8BFG3Ud
y6pHJb4GInPXNaU/vUStgmYI9bqheqgsLd6X4PvhdjSFehvYjwpYC6/FTTxqA+1FbNqAhARdvIuK
MCzWovAHkP0E0OjUDQD9NqJzPPMW5mOEsJANIZEVRBMNYaPU8KjgJaG+abzKfLKnwQYjHEGpCXek
wxaFQjMp3k1XD/tVq7w+Bxtl4773deLvx20KpukuI4BQr4302vax8yinrVPdyar9kFoQBk3fsN5g
C8KD8syqemxZVZxeytmt+V4WcC92RkeRYmVqepTuBoX+CxrftBFiMwNS7lTkmUfXaksuZheDHWs9
gHQuNtB4NOSJ8tHd8hcY5d7Km/x3PIb9b/Dx2atErrC9gUnemEBEALDd+KWY6pUAAEUx3lb196KT
hnoSMsT008DvDOs5WcjgbmwE9EJKhSghbsqhyI09TgSzeFYxVP/l0LewG09y7bdWmX5337auKrcl
9ozBP4cpJg3EuclBy45UaxExmLI38awb5ZH+ro92goqKjTAdGKlqrI8Y0aJn5Odtf+UBPw/9GNYm
qyYHsWcBvNPne6rAdiJ8KY8zZRRcHcKvXBLOU5xM6ZNl5VdC7vNgjBNuks5JR+EWtixnwMkeM2nU
8qg5Vv0NvvLs8gluBBcjinityuqbshTJv6axdGUtRb3epgavIDmdTjIvkJ+MuiB5Qaof6V3fLVH+
y9PuGdtOCJXaiEpxQ79kpdzaya982PMkx9F1QxKKQfpwzgAFYSoyShadc2z7ArCcZVInHwxgq5VU
EPbb2AT0OlHVWRf65H1BzRss6eUo7YOfIKkAUJKjikRisYi2aQJXA7Ye2UszxNhV9jEaQT3GRMCd
MeSk6Yl+py9wtYSbig1KEqvu6fIvON9mSP/SqAFrIxC+WsbDpLgCQS67fiFwlbPURz+7VenmHWzs
7FgbVfZ6ecA/lZnT3I4RLWfOp4DCUMM5/eZ2UTSo4HVwD5EkQV6yz5zboNQpIyjlaxWgODd8pmqs
aXe+5FlD+Lpy1mCbsckOiDezdRJyJW9Vaaa/ZyY6DZXeg/qkXIR89lFY9Q/2iMr2le1yfkIch5Y5
+R8yaLrhLvaqb9k1jsxB9TJrjRQEfq27HRLdQexIdBrw+qDbcFEgY315wc73CJmf4dp0t+jWs1tP
18uthMaSNcWLhBRCjAztON03Lb7Cqwk/EEKXBicfUJVj/97HbdnPnER/uPIrzvcJOaih5myU5BBp
xNNfUdLRSBA4zF8mPPJ+lIyLd3MA2a0Ncm1tDJO4vTztswFdQZnH5nIwebr4/IsBRQ0vAZOpFx3e
3GPZi3HTh6a6o6dT3snI6a6k2uctVCp7ICEUJV0ue2tZUbRzC6perLDYzHFVoXf0xx0YXTxcDDXN
x3sWRvJrPzn2Z9NqUbUFOZw/w2A21ZVE8bz8Mf8U5s1jw/0vzHkr/lXds1XRyDLqvBcza/udxD7p
CYJ9sQ65sWoaqlm4Q+pI2/S+8L4mBgKroV7JbyDU9WOB0qN75eN/8IMUNdYZUsa3oM+8yCVHSQPI
4R38jFiwwqGoDL62sAlQhVZjFqzxWAs3JRgmCu/GNN75PiTkTYzl8BdlFOJH06FQdXl7nJ0KV1EU
0y2K73wrKpKnSwRw1i0rPUCmooQbt0K9wPkO5rj/ZgaTeuBReR8VWkt5K8RtHGLifGVJlttTJyYw
iEyceXjFA3Y6vovcuUpaALdaGRbBXeyFVfLJLvDBvoGxjYa+XajAunJZL68gBuVUoAgvlUVh0lh8
hszPwjRKHOdTjEz/r6YhX97X/Ftjbwhiha01IEmzw+CxrF4uL/eyGsk7aVASAnhnGJTQlw8V4FLA
atCNDwBY3B94UuF7mk86/BLD7d2tmiLtK+RkDadyC2TrlbvgDGEyQzRBNQjApED/gHWcrjZYPchk
PA+HPCuH74OhWVvcc9NiLWG3fE18u9njO6IdMJiNIHDGLXLJ3bRyCL2vVa3O7gl+C9Vv2g6IpIIr
MxcXk1Z6Zg3KITkgtDreOShqQWQ3ohtUrKZ7xHzA/7au6+PvSwi395wpfuuqyZM3l7/IB7+DC4ns
E0wpy0Jx/XRN4DLItqdMfMCdNLutxjF9MqvBJgMEnPSzih39u20O9QuAfu03pUl/Czv9ymN+vi0s
KlqCg0g9iwbQYi3cGJ3UKOnUoe1obq6tDG7shvxAvFYCjtomMPGxQXYWG8IV/Jb2GlT4/EAQNNkm
JUvQPgTdxukatMnUoDQrhkMjZXqI9SHdTfZsEenBO05kr92yRNcCgXlh/w5gePsd3eZF0gExUsxb
nELEB2VXYC99qJsJ2RbLy7Dt6xOl3VLTia7cc2f3DMOwtgTJQFs4Aot7LgQvUGGnpR+waIMtZlG8
XQVp7f0XojS386XpXAlzlhfrPC8TMAdYMRS8CTxOl7ROhxrCGWAuc5pctDim7NEKwMQ/AbjobtnH
8Rs9bLWleosKnjMlgbO9vLM/mjK3OgGxLaRSy5ffzBEjrfCxPMAv8zHd8qpufPJbX995Wajrtwk9
tuRKY/xsIzNrhfAotX3mTHR6OusQZElax6M4KL8Fh6/gVtxQVGkR8Xc6Wz5QP4LSn3oeSrK5F/y6
POMP1nx+S7jSScJIwBbHyGpKzgwSTQfeNJx8ShlUXwrTFjukX9Lmhtcr2mcB9akhSG3snLzu9vIP
ONvSUnB86XK5BBx02Obl+SvgoM1QiFEzYIfT+Wk2JnaF5i38KW1VuR7eDZdH+5Myn5wgqtW64OIy
mDad48V86yAzqB657iGLXKBZZdlBFNwgod8/0MtrsIytY5jVqRcgzYYVBYDMHLkS7QcwEimpVSOl
fdMiQr5FkSqMdy3UVMgenRkAW1qX6Nuk9xDeRWFv0QVB2LgQ8KrySJFNFzbye4WBvwriadNYryYL
LCtElzAFhwvpmGJ4WBSdBWfMwfJ2UHNy2Lhm8xx2Q9Rci/XmwHm5FuReOjt97vKZi51XdyG+H5Nn
HZJxoNjU5YdImoO5wofD3GByTdoXhIl932Klu0V9rd+bGLh/R0h9fHd9PFtAjYprP2r+AIsfNSOU
Z/0+Rxq0aE73Q2AanQpkPB30jDL3HgZY5T5A28MYHKZ0puEKlBTUFzu9dLdFY6Ta3ucWC4+RXmTa
le1ydsmj0O+gIgUnWhiuscRVgnoLqgnvh4NhZAGWe3ngbcJxGLu1rRdq68x1sSj25ObyLv1oWBfm
DlkPMY+zjDmSwrdb08j1A1KvQt0iO2CBUs8D6tVlWXTaQw0galeXTXOlRfXBYeQ94xaYXzQqE/N/
/+swDpUyAhB94gAMLf7PqhysCioNScAIwb3yyiz/0DQWnxrcIgOSWRLZL18zHrvMxdVDHDzYIl99
muzoH5GXobxeJsGGVv4U3QPcx7YEoRy8Hf2eVoWeRdWtDrr4AeL92H0KO2G9d7AVobVrE6zYwa/E
prKaaNz2BX2IlxZodrBugiq0N7ljlzfhpHC3zeMiczdmj2/TzVh1M+pdHxuUIwLpwhW7/Ek/uOVJ
X+aWGFwA2lqLs6ZjMNNW3SAPReT621kzaW3JEl8tcODFDcVlbDomerv/aVlg3lwe+0/ndLnQNNPn
RSaGt5Y5lAliLq5rzzjoLtAQ6qVu7JXr2pm66nYEIi1fEO3o97jWS/EIfTN7dEm5McUiXb33g8kZ
kWRr+lkYVFPpI4zE/jmOM8e4siM+eH6pc85VKbqztIsWb4HuqwlTdQKAarTFG7R2jL7iemjXKeq/
2aZyqvDl8tKcfxZAszT6pQBpAVZsMWKK7IGeJpVxMCwx+c8tavevgaEl42awO70huRL6V1D2gX8r
7dp8uzz6+eNL+Y0iK3/y9EIWOT1uY9NJEH68fe1MEqpRLPlpe6pDExf4lFbiZU4N0MV1i8p4rWFU
eXn48+XWUYWgGMbRI95y52vor9POLE0u10ke/CJsth2il3BQUwPdkTjU6TKYzXQlvjq/XwhcdXrv
7h9wx7IxDHSyRcYRRJ4X+pAbYtuk/YeNg73G1NX4dHl657cog0H4IUNhkXHAPZ3eOCK/XReZOjRj
gFPSYDfaf3RRIAFYUgyPo4iDz2nT/HtAA33E0fmfTbroLOfIkkZayl7DeEWLf2iaQzkQTIt9hxcD
HtP/PscZLAOIQZ/dTBY7yKBJg140gxVIvyDQPWjaweo88Qz21C/WAakQ5vK43Vwe9jwDZM/ONbn5
TbSss4qkEYSAK3PPPCAvgu/8aEJvg7iCVo4K8RDPsrT+VdN+pZKvhdtsUv6W5Mj4+v/8DHtORaUk
YNcXnxiZK0SLNNs8dFLTgQjJeGdBhgCGg9zaPTYOMLyjsfg5BqHzVNe5R1UmvPZan5cI6CVxuXKz
c0wtaoenG81SJbYojqXzEeoWa8uRPvie5pLvbrlvwWt1VWB9wqjIyggKsauCVIxwChdKkMwqOeV4
uLwuHxxsMFQ6PB2Qa6DlFj8IbYIsQTPdRJ4+Du9EFQY7uCnGrL4cPzRIYl+5t8+PNUgpQdQMVI33
3JkDzb8ukiAi3I1V632aSh7mVV2lxReRoByTIYBaXblDzi/NGRLHxGBoOQpdm9PBXC8O4CcX8UEf
UJ1+bipEhfdkjt0GpboA71NEzu1NFpTlV8uakndXdOA//vnckSDSH+PyBgp5VrFt5Ki0XI35IW/r
9Ae/p8X2DtmVdZynzrT3PN+4j5EOuxKPnn1Y7ml2+wwEJVekRHs6d51HqfN7WmXxgFz3zoVCSeER
lGtT1DuUZ7Ir0zwfj44cERdNSFJy0J6n4+Vw3cYpNDy8KTCXum1km302i6JOAA/4yHnH5jBdYYh+
OCQL6phcaTQhF0NmsONALDjuoVZN0d7mrgr3ZWK7aLCpbOhxCkTI/8qynhWZOb5qLjEqLlEKu8tI
NLASXHrz1D8maLmhiTSJrHqfvVOmz0M9mBGuM7pb3xmlmzzaVALG7ej6sMygsqTDbdmU2OR1SLtr
Vw7W2V6nww9VUqA4TOXnPDkORlWQfLmH1G7a17jq03cgEGj2iTqszecOF/LvZR+0yQHrxWwL3z68
ko998Dmo9yIrKai2URpZBEidnpaoXo/+sYu0/s7wQ+MrvgU51C6sdRFGS3zzyp47C8mYMy3JGVUO
CRnw/umewwoD43KW4wDlaNLuc5mkt0nhOJzmAckK9OwLc4MpFmqRZBcQRy7fnWd3mUlJnfYHNDKS
PxqUp8NjRdrEA/iTY1A2OOj1CGrta0TEgr3qkD27PNj5XC2uTeZJKZ/i+jID72QTIlZVxsdI05rb
grLf50mV8hsZ7bsLkmoH+BTDaDqKtNwuD33+hM/fFHwtIFvaa2fZv8wBkyO9zdgAC94AsJt7fcyR
Q+u16qsVqByEVxiuG0+rEBnLwv8GsBxXDvsHB29GttNSoIA6w0zN09XG3kLDiLuzD7IeYPGsCtk0
L+Hga+rZwTpuWsErInoJqTfDtAdS7t2YWobmkV72EepwRmA8VLMQ95Vt/6efcZIywd+EpK4AmwP1
PwtwsiY3ss6JXaI4nvZto2uq3IBRs7tVUokxhDbnoHxVBL5AHcaq0UuEZF4jEFb5/o0DnRkEDO68
EfY7DiJ1OIukX8ToOPIOkL9mAowZIaZEoGF3re0O/wEs7D41EK+mI9rmBZ6VliiLbVA00Y8rX34u
oSznRuPd1blfMRKzFoseRfGk203HCaNtUm1DX9prLDr924Zrhnpy6MOQ001aHHTt75PRGPeTXcUP
NmLLV07bWYzOMvNDUCewTFob1iIFaXl2bIuqIqqyUqU3MEX9N+z8Kntbi97vVqnjoHLp44n9cnkR
PhiYRw3gAYBccpElVRfpzTb3uIIOrqp0qMxG4r+HIPi6PYSXYU0Bqvsc+IE2XTl259cLERkEeEUv
RzLxRXnrj0oQjFn/2DRKT6GN6eUafHWprxRCeldKy+eR6UxMBd4MipskTywzPKeomqyDGXNsk8T/
HXh2He9RRZbNc49kndqO4C1mrrSlNQ9pg4HeCwAJ1JClHiOBV4tSu3KuPrp1SFfm52xGQ1NnOj3w
GsKpZtlZwTFEWfO14DV/anNBi0aXs8BhE5YoyMbDbZqi5w++txtWmBU1+8tf/w9mYHEE/rSPaDmA
qiD1P/0ZmCYAgMFS79BrbVbcmqGGTSvMRQPuPNCoaZuGeQfgDI1AMIadrd59VYMJLLBEb2+GXMu8
Vw+DOPymzGT8PfQSYqzjlvazgbrEp0kPAuxZOtGVa28cspcR2qFaO3iKN0/AnJD4a83Uf5z8IPlt
twQeMIsz+VC5wJ93fiyj8MURCO2uNavG6A7W/sjgTgzzAoaAZ93pqKpvVeuH1Q5LDHSDvDJy9L3K
G23fJg78H+XBH6OwJTx3Q4c4D39GelDeVIAaUPtFNTFa1yjcIPuNIpCzY8eieuk6Y6zft26P+yLx
bfapHKNufGjgbPcIxGtBeYeMjJDfpUpQZELmzxi3A+IV8EsDB1MfJyynZ3QY5bfCzXQMXOIofL38
8c5gPOSzVGRpS9GBJ/y25enHwwA9UYj7e4fGzMZfvRVab6gjVcEmcDQLF1egxSiYw3DEwGlsULlN
aydtfxi8Z38UjtDojuumwvK3K5snEyAzWohO3v6UEUifVUG9bI8ffF1cuez+SFssdh2lCIfO7Zw6
8ONPf3iYDR0SbK52CKYs7TZ+i4HvOve9EQ8Qqt7BfWd0SfnsN7Vw9hptsgoee09OU6d4fK0KYMSk
V1UvESXXhlaYWzZ5e9MmdQQmHWXHH5Mn2BEyEcV3vY/iFxt/MtSMwkngVNcA6trmk5E+q6K3gG/G
lmLgOo2wFOzwS2C/dzEiwi7dzNukZNFWRdCN5bZBDunaTWAw2eVigHghW0Q3YI4CThdDUJpBDsD1
DmFKee47Tx7c3FUOJtRfVc1YmO8ZkunY5/VjJp7sqnHvegscwN04lQC+cSRpiruc+s+1bPY85J2Z
/CbkJ3RKoBUurmirsU2UmWR2jAP8SZ6x0Jm+dqn04ketEM0j3Zr6yot8PiJ1WQpwhPioT1nLKk4w
SEyGYjc9hn5tCFjvBqFNanfVyq/HA/5F8ZVX6KMBaZ5z8YGooCo9//e/EnY8H3Tb8OriiFi/c8Nb
CIN5bJPwV+HhAbcXtVfUN5dP7fmDa8NKUpQ5afid16ATX0vdSW+LI8SbGnfl1P5aJ3LCaSXNorVE
pK9cVXD5rwx7nkER6ZC98gd4v7MAI80xqFahnR17FxvGJyzpOlxv3KH8BY8fNL5hOhMewT0E/9Wk
tM6KVgoqQfvvC86JJ4+DVAekzF3sqc7GzKEiljmCnoHLXQu15WYMvlqmh0BDmRdXAusPPrCkqEsH
jc6VQzf79AM3g99rACCqYw6rfp/m3jcXx8AHENn1Hmmf4Hj5437wrDM1ejlsG4CcZxpTGb36fhxl
efQg8GHqNGJTgikC3p+Ey3LcVUQewZZoRzfugXujkKu6HGdWfUD480rS/NHcXepf+Hgg3oMM2enc
MSaIoW531dH3vH7vG1PxIGNdTsAl8mesAujZXZ79H07g6VVms62JJjnFAFKW5YM6ikyXSn12tEIT
PSkvwHuYUtng3kwFFvMoe84CjWPtM7SAeh+CLPbzZwG6LkOcXPYNhpOlA7FEZJqEBKXjSu0CCEa7
x4xJtktpFpvazzCPEu2EXVnLNYLMo9NKyDF53O0CFGQxzXUgaWy0CHe3T+5gm1cesA/OMPuXWp9r
AgMDsHi6sq4ZaXKwmuRYVm3yWWC+tktSLWVA2d8VxRTf8u7dXl7cD1JEGiNkYnPQaDncIaeDpgYu
npU32UcT1PSRz1ltUJWV38q+MvaWVkdfjADvq8BtWWnft4q7Evq+gVgiCp9I/ejjP58t+kUGtHPe
rBmavNhfo9uENrZB9tEP9TjDwwcpvxStimGLdKfxUMTgv64s/PmWngvLAtCyDVwbbsXpGgQhrn9R
F9vHpMOYFEYS8HgWYXwNIxHrKJdWw5Ug6zxPYUSJmNBc+pvpB6cj9mgYOEnDiLE3TV/x5jLXyTSF
1qoqs257+RPT2udvOzlAkD8BM87vH9cW8zwdzVNxSbgXuNzS9tR+D8ym7nATiZIk+kFBBtvfnT8F
qISWeRMayNv0MSQOFJ1885WTnbjvoLC0Wqw4UfifgtbVoB3i6JHcqNxK8NmtaC/TKo46Z5PHveN/
x18AoSyF8qdaR4jgVTdDkPl3g0C350E4DfEW/KMBzk/am5/9Rvrm0wy3jlfF7EfPQuhRi9sjcZ6e
3w1GMRLxg9fRkw3ij9p4B53VeDT8tFbtGqCDgK5mqtYgtxxd41UjW+MhKIIBYCuGuKgGmQhWKeKM
HTIViCcqUSENq+Ef8cXuZPc0h/bxTWVFagfxKmg2JfIH2abnPCY0zH0XORhNgBle94j8iNe2lI1Y
xYSc3rroq+ngaKVrbxPldj8CEzWojaNyrBubXrzog9JHTFAys/NuoygvvAcrwIuPcF5Xh9Txavze
jUT/orK4HldlrnufonzozU06yRqdadkYv4lHlXzLOIb5PZLbiJt18VT+QMWz+l61FNL2rdDre86z
pq0iw8dLI47zMfxc5bReZd8m78golYfQ9MsRSdTYOyIMrODZFXG8TjsKdhsM2Ot7kMh5tA7LwT5a
MN7esAHpPsd27P3sYldPVtThM6xzDN9/L9zU/U2RUve2YNVL/yXLaXiu05hkAA8K+JprKO5N8pRh
LtM/RfgJ/bAbm3xq1CMKwaVEuHylJZB1V0FroC4xUjksNqFbiwZmVlb/wLWkcu4DPYiw68RtJcRk
KXTxpcvQ0X90Jq9xDzakeWRCRGrdO8bYv1L4xN6jNl3MTWHQuusKzVpkVqsAldcxHMuDNWU4CQCV
85tVFFlFQZo2XwD4Z9b2Smit+w2VhPx7Wxh9/MSkgg0C+U67nXovuPOgmBkrsxdt/zI6OFlusH8d
h23lxeXvwgNGSrgn+glHS7tNXlv6iAb8QnxW12ZX6/ZnhC29Hz0WKdpLS4kb+3YRY4BpF60X7IMU
mTdKM2NXoSObjxNm8Sl2MDgnKByFCvpu36uGxggmRIh9byNUlebj5aOfF4YN9gstjXe0aIZAJyFz
i06ssHjGyiISJawCy+j09y6DJPhVL0rTePYhBbUvkuV/p5aTdz/MABdK/Lbd2shvAz/pH0SnV/k3
zPHy9kBTdgLf0VfoDCHLWds/29qP+v/qIDStpxro6LRLzTQbVwVa/3e5CN1hhTBqIflEgHxVXLvP
BcYN6h43ZDHct0k3W1FUKFWuEV8ma9p4kGyfQAmq9I7/Y7Jt4KUO1hpQIoXKhFhp5tQQK9zgAKiH
b6mKA3R2RNHcJlOJHdDUNCNOScBwEDf2cRnAgcos7SPwMx9DHC2unQ02QdhDNFXZP1dYDeq3odC0
vdVFyt3jpYHZaIMAFOTfdgy7XeY2CAoZZTKC2/ed2r+1JnecPndmgfcR8/Xy1yiKBrLJpAJSppeG
9clsGl/fmmmT/m40ONf/+lSCJIIhTZnRooZqL4VT01yP0BQVyYtetKW3E5Ex/Naw4cD7HZ37+g5l
JeNKwH9e85oxU0QMdHTIOAhIT98SlHva2uQzHmsZ5qtEQWCN8Mt6LOuSyxvpkuKpRynR2Yx1Uv8o
cm92aDNRAUejHz/Dy0/b2cM9Y5OhUxCMEi24S1G6CH+e1Dey4YgfpYIfrmOTpDWNiRh7Yx/cRvOv
dObP3m0GRFZTn2EdNICX8hVZKOwpaeV4VEUyrfoyUDepjPu3scm9a9yMs3BwHot3GfAK8ArADqcr
LSmLFUhzjkfhG+rggcjGW5rbBZ1xRLnvzMnUw72XePE14MoHkyS1QcjVJZmawYunAwvT9Z2O9P1o
JZn2C3+Hzw2lqXBjoLpUXwnuP/iCFOSBFtDXJjtfKrEIE0kKlUjnmGVdjgXulP4ISFzLlTcqdTSa
arySvpznUjSe2LzzzCQYyCXrc6KCmFilAcMe6ssWxLR4Coc8+9UGlv6kV/VwJ6xa7vVJddi8IXGP
AVRnvl/euMu8GTAD0CRq1LzZc3N0Xpa/KgQh3Wxs0Oz0xRhlbqxkQbdTb/PwB34C0a4SEYnyhOLO
AHe8B9ZaYRpxpUK03F7zT6DVTzlkBmAi93z6E6zI0bBI9POXVlWGv3Fl4wK7LBGacu2oeQjaqkLn
O09/X565w1/7dyzKsBhl0n8EhkqVeimYHfQFgpGVUbw4cNu8Zy/LuK74VPWXSQb+vvC73N+kGfnW
o4R5/+Xy6MutPY8+c3359ADh6P4uJ62wlgK1+EIRCHJVmuX2IU6M7taqO3jdlwdb7m1EbihxIfJC
RA6zSi6CfHuKUSCIY/vF6JvZ9cB0gxUIRtSz6KgZP0wfj+8rQ5411mjqk5ajsAPqE37ZsgYKP7vP
g8otP+MRDldilYpRSUQDMjsiLCtT/wacZK+/5WIgVieen9wN0Bn5I/cNmqCV4+NfM9SxPWHFJQT+
l0PkRDuPRXpQ0rN4YCXmbYjZOsMjGXaHgf1sCLLG9aXvfgnNH74gEq5/TdphsF4uL+j5lmVy0EtJ
nOjnsrj/4+y8dttW2jV8RQTYy6m6HafalpKcECkr7OSwl6vfz2SfRKQgwj+QnKyC0QynfOUt11+v
jf2oJ5dpXppgyL5I1OJTRX7wkjTDuFWG2n6HQUf45/6gC3gnA9JLQusYHBgP7QLE2AaumNy8eEGq
sxLbrPKxtWydKHgXWK1jPYQIX+7Qc8qCQzZWlvPoIuR0ErVSGUeIKp3YaHY7iiPp7HDCejodTjpG
P8OX+79TPgfXB0tCinkHiW6hL83L9pEFNAZ1T/0Zy1gBwYBaSXM0cFxceXOXR4hxPJaVHJxS4xxB
rjUF2pY0+J+7so7HA0bXvy2wZ9jqdirtjrdPireW+Uj9Im7M6y8O7xD3MVSGnpVcQeYhCfLwwUFg
YlwJa25N6t9xZhly62pxih22/kwuUOLE6YFIwKq5Hn1piQ6k7P60bg0HJQR1N7KIZfsbnQNHDO5k
PEf0wXnURfTOsqL0l4oV9FptdLkvKHxDZ5T3LkPOQRBRnDdOGOlkGn7Sf8NcHF+Tjqrm61unRFVf
ygvI8yk5W9dfqixVvYrpJr8EQ4mlltY2E1EZXTfpeqP/vD/Y4hGhFsijBbhDY6t5c+6UjQ605iJZ
9GIUSYtFZJZ7P0n8IPK4rTk+gReLXqwoFn8m0zX7lQOwuIXk4EARTXImlOvmCFRgA8aUUI94IWtC
ZMfT68zY5agd4dkcpP6xEUn+oPn2tFKquzVpVBGJkYDFEX7Obr/Ixa63dqr4BZFdn1YOkgp77OyD
lwlpwJcikWl936o2xi9Wab/5MQPKQBkFMJ4JoISfcP19HWRh0G0q05csplhq9Em+xfdK+WHWpXho
w3qtJrc4InI8gi82LTBfax79gvL0wwyA4QuMBFd5DHEgFYcBzwdwNEk+eisP5+KUYKshQVhoAUI6
RIP9enq6XTk6kT2iWVXQZFROMvO3N4k1sv2ClEFbXuLuZN4C7c+YZyy4WiHMW2bjixtRHvmO2KXh
7KYS79hdXHXtezulknbSW9vz9waNK2qsvV2W5TG3vPExdSIL0yi7r6cTKvONvWssMbp7ROrqPiTr
HavpsbTLtHpxXexdClWtNGQElBa/pG5ClqzSFbJ67I/J6JujnqQRJRqR20gtVvGPMKqDNZLP4kNi
jMKL4RDlSrjEvFdSEck5jR+2L5OtOOAyBuerhlTTsbTbaiUfXg5lEcmyYWSEt0Q/YPoX9BbhzwuE
lOYlDBNPx926/oIYjtUe7l9By0jrL69LlSAdcF6Uqq93DMjbiORCr17aCfHjoz/U6QnNYA9fMT9q
qj9YN2FOCtJlso6h0YpnsP8TdfNpoNih+XVWAOCdpjDfqbWjfB7VrMRcqawH4ANdYKLTYwbTrzjA
GGyL8pL+xyJaO9E7GMVBaaTKVayEdfmxhNaYrSBbFleNZIl6hKxkKYTJi8JCbFYJJu3ti+bUHR46
cIyhgYn206BXxWXUsQY3kZE8Ivmurdyui6BZfj2NvBe4nmTDzw6i5mVl4KNf9CJCanlbDfn3coM2
m9luq0gt62MWYtC0MujiSpenkeYhFCIOKJCp62/Zli6PpNCbF63U2uGIH2gOOgVvemNHuNZ/yOFk
H7Axe/NTwri0D9EhJRqAljN7NKvKwvfKqLoXHV1tfOnRs3tEAPbBhanzraP8go6gra/l3ItjIqND
RIVp16oOEdws2OlClPwby1de8paaJn5aYDk2Xqek2cHvnVTs75+URcmInqUDjAQGLI8H1/pslqCO
wLflY/g6glp/F5W0orWwj5+o9L2PquJom5H2ERP4+gOFOuvUMuUPZdXXKx95kfmj68CE+RlSAZMn
bPY78AvJ2O5J/FoH9bQ300jHoyespbcm+lw40E5h/TSKUvgbfG0HCvZARKAX2LW3siSL/cYvAfQI
To0KBGHg7DFtol7QLhjiV4P3OoF/56fHPprCoyam6qvXjcae8H3telz0+shDua6knYcsfaBAe73N
a3Toumhw0tckj8THEtHKeCPUzHioepxBN75iKhEyfR3+jmaDB0DlCue9C4Aq3LaiLPd8Q5qrK7tj
ceBNKS9AQQbBa4p58/ch9j2tVwMhXgU+4g1e9C6GALXR4lxam269CcvWaRCNTJ1gJ/KxKk8DPgfJ
PkUi7MUdyvh3aSrur0xp6PYaIYn4Vk/D9lj3ab9S/ftLALjKsfi/5TvGLuJmsv86Wf1TtimxKa+n
MhyfwX6WOW41xGqgeiKwbCBo6n7TRQHXeu2nGsij3pW2656V/jE7JfvKt6nHd6MoijMWNPpb+6a0
5DlfADEQ06BiaMoI5+q3cdaN1htQzHewwkEr5oteY8MijU+zByRTkG+8/+mWX44RZRPTJe2kVTt7
AXPTw4deaYfnNPIzD4v70H/CsQcv0gyDOJBeg4ElxP8yJuwFYkJTUs2vZ9kmXaZ3zjA8R+SnXxzb
xZu2Ef1FG9Gl4dCbf+6Pt3gJWVVqDnxvAhjCF3mX/rOqEv7R8B2HZ3OyHoM6r4ttZKfjqy4cpaRo
hkgeO7j+VFa2eOsjzNAg5SmUcc9IFu/10Ei+RC74yPGZcnp9al3F2uH8bP0qhFofktYyH9QucF+z
3Gxe709aTmq+zUk0QOqDDJAlrNnImea7bs3IWjYln81elBV9eE3bKYFuvDVmA2oI3AEIEbmNzb14
PVYgSg9/2HF6Tlqt/qoNbvPOd5Sm3eH+ba7VLm7sWAaDt2CDKOFszt55AvIuQbFtfAbCQlW1cetK
AwvbtmJTq234vkpKb40efHNMiJKSyOfwd3ZK+qZD7aprmGBg/RoqF/Nsl9akciiSytRxy0SydiWZ
ufH9pFsRu4eQgjrnbE21yMb+M66YJoHos9CLj3mdGOd0HH/e3yjLd4xT8c9As9PoVlBbPHcan7me
cfE1IBR71ahvqzZzXn1wAKfSiq1f9wddLCiMAfohpOCAriWs73rHWCW+DKgfDy8WtpvVxgt73J39
BJXIQ1SItN/aPpXK0/1B/5a1/j0TdEQkcV+Cy7n1wCNdj0qWO+GE7YjXeABEiWUnFUCguSnRQyRi
LDFLSqQPyAXppzLUauXgTqWmPuQ6nNxjEBp1+ThpF8cW1QXKt/PJRPYerS8xPZVovJWNtU0dZFaR
3nVCGNmDParHsTQQD5wUi9oXkSLytC0IgvA5MP3h1PgBXoh2WKPAE4g4CLf0dIxPBvIt/QnUa3Xu
ohRGLI9O/zX2QsP/3YdDMP3AHkf8LpDLfRr0zvC24ELD+lgK3U1WFm0R+ck2EgxwaiSE84hPzj6V
KTrHH0tbvFaWkqSHEMlibLWbcfCPGtluthHCUtpdbEzdz6Gx8TdPrd7B/drSm1OFbuVbkZlk96pK
4EMlEUoO8pvXX1EVIqwd129etRwYB067BdBsP8d/xs+mKdllddWvHMZF1CXHJKUABkpxDED1bOcE
WDmVfVF0r32utT1Cv2MGnbEzU5yMke42946WdL+9WKBYXmLs/T6AvzocJtGZYOG1qai2eJ9gILzy
lM5vCfm78FCUgkdc9UDrrtdiEH1jG34vXp2my94HU+ufSK+x0eZBwwn+/vmZH1oGo9j5V9qNQM+d
M5EqumugXpX6Fd8B46fvt+4vMzD6YFejcYg2tINC9srum19ODElDkfUGO4ie3F+4+D9Pd200wN2c
sn2FLz5tKy8vz6S86qGG0/mr4kYs3qV2V/QrfTW5ha4uCrrxVB94XwgR5QG4Xtasjiy76EzlxYi9
rD7qje18NFq3/qY5MeovGZc+11XuFO/Q3yjWPupf0cjr4dnYshdOVZR1ntfpKj+iEz12zouaSuli
a3DT4dsUBzgMWpXtNK+1ASzGzXqLLVf4r5RTFOs0YmysbnWzSX5kaHN6xx4LFvc4Ipf67I4xgg2J
Xmv1fjI7wNPNiGjnjg6rjrLrUIEWn+rWrU4mtsdKT+7g1f1whKOBa/kerHOL/3Ci9e1uEI7rHpxW
9V7dMVLj4+TnFUWpQIv3itmFyTEp2AnSXqxs932AR+MRAWWleT8Modd/1GjB/Eca54r/+ngczeeR
TpX4bNWjybhdhbQwTt2UQqv3tg8z8PcbNzH7l3oznHxZJCCAuP60kdo6pTsF3gviObh+O6YSvAAS
y94JPRL2nu4QWvH3h1xsYvDqUBHZTqStZBWzp7zUpwI/ybJ4HfKotDcNclIfmzFP230W2Hg8a74x
qF+0AF+ww/8wMmeV3pds1eqz6wE96klT/C5/5dXrOSlC3aiN3n50ck2lIDJS409xV12Z718w77/7
FxIscb1Fc4n2uGxaXK+xAzLHcHn9XgcCQvtQ1Zp1AdnueI8l7RjnQGItTdYxMj8MsaK+ozenFNvW
M+vwkT67HeFjjhHWRkV+6UemdMVacDX/IogZS/wHJ5xsml87O9+4k6sAuQrltU3sysQIUhc/aARU
xd4fTSQMrdF/LkfPXSMrz6/rv+NSSCWkw7mG0O56YcKqo1435MFZsXzxCpLO2GVV536OurDY3//0
i0rJ/49FG5FHC13YOYFh7DVXlJqivFaDqN81dSN+oHqR7ZVIR7lEKzE1zRDesLZY2akxEoWa/dBY
Tr0myDe/S+XvoEBFHiLl+KizXs85MUfFgU3gv+IH6xqnCTDh17SGil1AZ6k2Zh2Y0TYP2kl/yiKe
ypXNOH+0qEPSEaB8RSMdEu9cMW/CaE44fhWfB1/FaGLq1XbbYS97QVIFs1VPV/yVlV9OWI4oBXnZ
Wqz+bMKB1ANRvDA5+2XfPpqJJXa4/PUfstRV2k1l8DqrAb7mFPDt+nj/q8uNe3XyJI0RegFUeBoU
CCFfL3aUYXnXAEo+l0GqQlLp1acibf2DazZSM7zqu30TG9ZHIILVHuxDvlKfW25w5i0xQGSCGM7O
45EEO2S3Qan/HCB4/E7RCudo5VaxT1pTWXsmb60ze1smR0SBujsrBWJlmUS+FqXnYcKqAROQ7Fvt
mD2Kz1VyhNM5faNyC4WrSZO1HHR5f8hqL1pIqkET0Zp/YmScseUYvOTsTnZ6yCovflbDVircZ9bj
VHvlxVc0b+Uyv7GTaaOhQgcXFyrJvOQ7DFnaKrWVns1E08TGG8wq20SaSa87imJJ+DYH7a36+hwf
mdgjPYi6LFHm7MZSNEO+7kV2zrzIfmzaqXlhZyFn49BcIOUx7K/NpKxhAm9sI9m9YGGp1gAIn93P
ceP5U2tM+dnVs0cnctGJ7amu7PUert/Kcb1xZCSOieqMlNJbbllaWuSpVnYufL/7nvmDB6AMmQro
BOIhdEv9naAu9Q0AifY+FWBl3nxiGZ6eOxK+pMRzsA+LHyhlY/NVW5xQ3w3QYPKNW1RUcbO2cL6U
Y9duQs1XrV1IwroraUnZK3fkje0Mh5x6itT5ktaX17dGEw1Uq/0kP/u1Hp75L+pd4lTepsFMI8JS
Ygw2A0JCb6yNya0Fg4IgF8oL9cfZR8Yxxat6EeVnTESCk435rr0HM1YfC1HbAbapTblVc68PtyUJ
1v1Vv3WWSJ3+YlIcVEVn25qMNYa+neVnHFoVddsX+RDs8PD+z8cJNYUBOpZrV+MikZYSMdyLHF2K
EGSRs/mG8GdDJzLii1B0LIaKvorjY9Q34b6xMGbaFFHaf0KcW/kwdEQKRwJo69GpXDvesn3idCXH
WQYI8vcAhSJtVKndzzsJOs6mXdWE0WX0AyN7EEXf+ceIo8LdYsKHBR9WR8PeS0Tk7NWhwVmjAmbe
ImaveGuysotTyC1q/X+gost+ymxxRjXy3U43AuLEuPk1ZoXzBMzQ949tPIzDEbovbcO8EpW1bW09
jh9yNMVXNsXN30A1GGgpDzjOgtfHwBihDuGHHV2q2pp2PfHjScFN8UeSdD96dXJeIyPDITz3w2kb
lEm4chMsTiFLQEeLZ5szgfjB7D0retEXVhoHl1wNnD3npYw39FGrXdc03jetVconnaL8W0sblny/
gIAhmU1dhRT/etYFkO+pjivlHFQhLl1QtdQtounJMdW96DUzB2efuyWy8aHaPJlVEZ+aMQGtHaj9
x56NuVJLvvURcFKQpXp+ES/O9c8ZSEgq8GjBxRg6rduEuaHthrGY1IORw7g3stF5CvykOhWjW+w4
t2sCfIuwgvWQvQnZJiI/nCffmoXZR2xP4SWxo+AlbxLvrHi5+ZQ6ZvpqKwDZdlFUpr+GCcz4G28l
hoYMYHMsSYEWWjeTPsKNsNgB2lAXpyY3a75ESTGpRMvcghS6Ei3e2HGko/SsqInCA52nCMYUaZ1m
K9GFCKuHxZI2pGK6itKJpe4m1BE+hQG74c2TZG8jOSizQ8n1v/7AiQvSc+j1+OK1jv1RxbtuV5Wa
/TyqNRwOZU0/6NYc/0qwE01ASHTlv/+ngjSSGtg1ZcFLrATuk6Eq01an6oAJV9h5WztQswNOY97K
5boIYPDh4C2XTFdwQotXXRE9tP3BTS45DsMHeKdAbNtJPWroZ6yV5W7NEPwBgShMXpnTXs/QbGse
m0wo586BczRQrH5G9t7adlPsnOrOSkhq8Qa4/xVvnBJQ0bJFKeF7NMGvB51CWzHQulHOSqsgsB54
cXIx0CvZBanV7YjWjW6b54X+zoltZ+WevvGSEotShbURi6U4PW/o5aJX9diy/XNQgGHb6DAdqk2D
Rmm4FbXmf7dJAQB9WGm28Yhfm60AV0sZdhjpcDZpf7y/FouPTYWQnjz5LR9BRujXaxESOI6iMcKz
jRfrgz2iZrSJaqAfu7QBeLASrC1CFzka+4oERO5re3Z+KmTXkxqHk7OrRN7e7zL1WPrJY5vnbbkJ
xeg935/d2nizV9HXy6FBCSY8t0ES/Tc5PhooiM332XZs7Z946jRr7pi3RpRiV6R0/KHgfL2eahaL
oKrN8ByV4kegtOOha5zkBQUPlQniLPf2CcrenmVJtBIxyPVwNIWhcyZBfFabOvpiVl72mDlBdVBw
MXEhkNdu/HB/xOWGIX1ECYAHTjZXrHmWbqPS3OgiPttQ1Tel12n6JkY0ZoNzgbq2movrQcobwbyH
pyHt5ec1QBdcrUbNNT67MXedEiuN/4icWCN2Q4XG+s51fONBC7FnOdyf5fIzMjCXH3xseVUYs5dc
G/XEqm0rOodDAwBtFF6q7BQzSrR9Fzv1a69pk1hZ2cW1JCdLOxFiGwcEXPb1t1SBbkwu5rTnpmmK
Vz9qYdBao+d9cJTBffGndPztGxW+lWYaImR1f8LLiJoqFx1bCq0mBT5AqNejQ7yGVZ3gwUBw43/P
Kjf5nGWhERyVzLd+YkOIYRbldf2T4YTk7vVYD3s9r8uV33Fje4GNskDb87KDl5gFkj5AzaytnfhM
Y2rq9lVsJcFeTfqRJp3ivNyf9CJek3MmXpURJFyC+faqeExrTyjJmfcAVwAvH+qf1Ujd1qVudYg8
SgYo1jTie54HPm2CRCTn+7/gxj4jd/4bsFNaRbDvetUx3pzcZKLmhHRyq38WkwiPSUBraDt2fXBQ
pzTV3hqkynImTxCNcc7Vou2m0dQYFMNKzlPZVvUOZjn1a9sVxTMihcXJrWrvVzAiSHmEAA89Oar9
cAXHJGd1VenjJ/DeS7AViTvN0OtZp0PiITSupOfSp04No9hJ33eV0v1SKSt7e5oRvXuxk75YOdWy
dr8clyQFBAYZ/LwTmmDykIBdT8+ZGcf1Ps47fTyVSHWtfNUb86PlSmYimSPLfWW3XmtnGfawHl7Q
X63GzR4kiBw2X+e+sBzBxyG1x5W3ddHnpU4t9zHpn8qNSQnqelVLWP4BioTZGdT6EPxIfBNvrC7Q
sRnsFSN4JpSszJ3Ks97+VFuzR30xqfJq62td+1APJXLgCrKLa0nRjRONEbdE2ZCZ2LRWrn+WXeha
kHl+dtYM2N97MejOhraI271DhKkaViL0G6NBzJAcNKq4DDi/xkygDq3gixYhYs2fg7R0nA01Tyf5
bfm6Ga3c2beGI/knkoHICLFzdn7piVWFWoGos5sGj1bFIMfaUu+q/ygonH27f1nc2L6sH3sXHA+c
4zkvVqvbRBntsjhnqWVMx9Bv8+HRj/Pk9f44NyeFFgnJPJQEjun1F8P2tYi5GorzKBLxTfMUZxMZ
NV3yQutWbuAbbx7wbuo3kB9wFJ9vDiwaWwj3VX623antcH8ou3cTmtqndErJ3Wtbe+n1HKHUyWhX
zDBuXL28M9KUB6U2/s4uoVzPcMMxxvyslpmtbky7Yv8nvnOspyB6bnGnWNmaN24Fbju5S4h+ac7P
BhxGwKFG6hRnB0L1Fy+w011NFnYKpjR5H/qiDPb0o4By3v+at+YJaRGsCek9N5L82v8kkVpTNtFo
lOKc62O5RUAh2gsjKXbGWKNloUxrGcViPL4nolzgrHE+hV482z2YlNeUXFLtbNIaflfoRQ24xaTz
vkmpkuKG02hr/cLFhmUUedYpQVG0cedsZsV0KbPDqT4HUxAfwnSsPyZhk+HzM9SAqe+v5zJS4qKl
aQMqEki5B7roekFToymAeWv6OdbG+tnJy/6Ti3Sdc8gyIEjbPhFWeeo0LT5oKQxRzS6dB9ACb8Xu
E7UQvXBKwRPRZpiDAQzajhmvkHHuyNxO3mQOF0vBw4ubNX9wa+uIHG1crU1eTu7qCZWjAgflvNCU
N+YeqzlWnWOQmPp5cNv0EoddfBzc2vnUjjXimsEwlD+hFA2bQW2mSy6qeDdA13zvqr4F9aS0mw06
G8N/9z/Jcsvx9BHTAHOS9aB53a1I4C2orWWclTyNfnZ1lPo7O+o9fU+0E2SnCufWdnd/zOWeY0xL
cjYQgKArPtvmDck6Ejm2ccaZ0fkRo0f5oeyTYYdV1JoX3eLely+75A0A18ehcZ5T6l08yQfUPHdI
8jTbJgjydFf1ypoj3OKCYhxZu+VKJDhEi/56Ywduq2JWEFhnNU3FE21983vQ5dWmDrT6t2WFSbpp
DWPtCbj18TCfBQsFoEH6lFyPaivjUCT8onPTqgkOhxaKRgSdVdfRX3e+Dq2HVfHbvx09ZmhhONxI
dYvrIaumpI0RVKgZRcJ8UgLHLI9pP1TbsuhQjLk/2PLr0TFhYkQJXE6Mdj1Y0dA6z2Din+Fr6QpK
l+DO9k1Vq/av+wMt3lKyJsAZUnoYmu3CpgEYOYCZybLOkaEGPigomY9jBaR+CbnLDrkb6vauN2B5
DNiCp/v7oy83D6NzL0odM964OTeeqqHIw9a2ziLShmOtiPRU9WV5KnIU3YIawMrGs8fycH/U5ea5
HlW/Xtw0KaM01RVGVcfuOZy8/KFoTRNehm79ictxOt4f79YaE8Vy3RKmI5M3+5hVo8W9Zhf2WRmm
dJ+6erinlBhtSjuo32s9Gkqxj+5z7UVrfL9bM2WuFAfwL+Cxk9vsn2c87hDUGtrJPgeqle6d1FQj
nISxL90XXlt/CcegX8NC3R6SE0LXD3mUeYm9G5C1wnXaPpdpYp7QVPX3iE4CwwdSaIOPTezy5/3l
vbWJaDKqRIR09zg315NURiCKCboj50bY7qWrBj07oNbf6ts40Btrr2UFTV3U44I3W34gx0J/k2FB
TWJNNa++DMyotEbTOoPGD5FK86tPYYKl2B7F1PpBCfnmARh993R/xvKquXpPpWmXzMQtCtJSjvZ6
xsk4unnchNmlKwP1ZKmDPQBzK/5zaak1mzTNLFLH3tnZGkLpmWe/dT8DIqQOjR8HzGpjUXNqu0a1
h0ERlzYK9M1o1s1Fi7R2zz9DVg5Z3FetGo13TlaFKyMvPrXkPzhgcmltsOBztI1RDBa00768xNjB
47aL42/ZdwWKFVH0YE4ieIxw7lp5tG+sthR3hFPKh+aSnK12KYQL6a6uLiHiYZeqCMony4+xIexo
CntppO1tIxT7ahjLL2bfKCu31TJ0pHsuu4P0KoF08dmvv7bIA8vLE6O62FOrt5vGUbz/bFC500fV
QCDs6BAsIWppW0pN6BLl+UnRmsR+SEZfWbmv5VSvNx4dW4QSZEXe4FqZ3WRiSEw+QFJfYEzV7SaY
jI05jdGPWOutlRfwbx1tMRbNBWBl1PWALV5PG8ssj9K7WV3SOBTeNiCsRTLdabV9bnj1U2qW5oRz
ZuUlmymBlAtQpJaVpzCCFWkOCjzmxEbzbsu1B6tkUlJ0vN1YcT4ZoaX4yH13/WPe1JW6TdrW0jYC
J8dkq5rx6Gw6tNmbrZuVibMNi2R6Tusq/nz/FC83M5cHDiqy+SuL1bN7a0qLvmxqv77oaWPt8Lgp
NontVbsoVKqHphUfiO7E+/tjLm5n9hLCMLSxYJXRQJsFMQAjgWM6QXMxU6xbvbYdDsNAR2maqnqv
uuLtFWI5oMTrS+YCyPLZ4QFh5FXY1zUXZC7Ni6hpQfIEKIfAUZVHyoZAXrq2jPdajPz5NnRxE0IB
L/hyf9o3lpoZ0wyVLQHE/We/outqvxhU0V5AN4Uf+aX4xUfBsYOivVfbSj/5jb4G6Vq8+i5lK6Ad
3NLIW0PSvt6/QxDDIBvM9pKWnh9tC042SBKrMjbtqJqPvZO5R0NP/AAN0Ozr/fn+JbvNDg81HzIu
/mDzYM0H10WNxHeXXqhRh699omYnd6haZ1vizw5puKzHQxEMabJpsrB/GjSv+h42WvhHqUTXPbS1
1sKew4jlN6qvw8fY99NDaxXFydawfTbEp7A4qIrunWLYfceoBfC9uT+F5a0r4VKsnSRik5/PTgfm
x12VpVF6sZIx/tbA0HpqUhGiYIm08R47oHSntbQXYAaHm3Iy9If74984KfBf6KxQmABOPud+eI1f
F4FaZBfhGuGnslfDD6GilQ+Z3njAWYWzUlnSb+wXdMDJyykMgmOdf7I2TVDycLX8Qiu9eqp1JzkV
Xd5tIhs/1I1SmcVHfNzDl1J30OD3u1FVtjkiDp8TyKsfUt2pn8epGtpNjwbDTkxOeaZgP+1A4Hu7
1LKbHbBF5TOdzKTdFHXaJtsBxv6pMvTsGdH1dOuMk434lsErF2Wl+ZQkyOuufFZdPhGznSmbgCTB
cJLplM2O4qB4iOcLPbt4oJHtjemPTr8TdlXkm8aq+++gFr0Hr02QDqVbZwT7qkG45mGwo9w4jHGI
80XWiehnPQnlKxKnZnWAnmZam0FQ+ZBwGYw0EKEzHgHtlCDJ9NB+L3REAbf3N8hf3vR8JnwmqikS
NUN/8/qAl3R6qiLtE4KfqMKVQY8NxFCR9dnqlI5Po+MV405q+n2goxGHm5aWxUNmBP5LYBXj57o3
+x+GSgttZ/vYa+7ibLIPuqqk2zLM/tz/sTcuQK4BsleySl7vuQBmR4sEIEYlLnaqKV/HIus+gA5B
6cMnWA39OjkJy8/+h8hFLg7BC7x9CXa7XqFBT2h44hp14XylD0NpKKfOiNp3Mh16Uo18Oid0JKBb
qtbjEKTZNhqL+NubZ/73yucGIWZegIibIVMRlGmrCyKJ7YbuO23g3k2/UfAfPhjYtewA5/lvRXqi
/UOtz0FCQpZe5h55mplSeiqRB+wQkd73oz/wjYvxIQz113BspwcLHYBNnmEafX+2y1uLAbnvEVwi
FVpIdHuFpcJILvoLi9s/NLURPPiDquwHof7IhFuvXJLLO4uYWOaXiKsx0XlzQQ/iuglxMLl4SOCe
HDvGb3l0h13hhMYuMNL4c40b9+fea92ViS4hMRK/zOCAUDAzWiTVasyNNUTNeBF4kj+2U5btHMX0
tnGZaq+qryYHgaMyzwUq4ojOuOOuDnv9NChvVibhjZXYNSJi9jg1t9k9EA5TmRV9M1z8YdT/a0Ce
nSyjii91WVors/4Liby+c+CkkgYQLoKm4Gm/PlFJFyl2CnPs4nWDV2yNaJq4zDuav9tkctxwk4qU
uxBXiQifHUtMP1uKyjB/oaLUD2Hhha+VZnvZtvXj8qMhaC9jLz8YymOS9dl3y6J1jA63lpv4kY5N
gDaXb73e36Pyhp/PgaIhtRAOCbHhbA6uO5YmeflwYU2hbI5CUwrUJxAbpPhffb8/2PJAILgmfaPB
/rqybXy9YMiCFFPDO3RxnMinpoXa9X7KJqj6IEJgBJU6KrzH+2MuQxdUQXgX0CCACsbo12NaQYfY
s9FqlwzS9FY3lG6nNU4w4uylogpehdoxL4EGNIk+BVvYGsOn+z/gxqQpbAM1lCtMT25W9kklIQcQ
j37pA+nwqtvFU5aN6qYXqv0nwsXqzeE1fCsXGg67n/7pPKvQ/aqcQkokF6Vx/b3tJKh8M+je1irv
oAQi2LkhqNb/YZLEuLQ0iJhoVF2vMhxy8GBmo18Er+8RRe30IWuz5oM1NWKfs51Wzt5y28KXoOgA
0YndRP3jejwgyUo6EZFcgjFNvtZT3eC7FbTa53HoyB7vT+7WFqJaKEGj0qF9jhkl5EOvPqmNi5NX
WngSrddgwkcuVW24932xL5qu3wRmH5d7ENzOpyxSnDdTYf5KKZNlokhCU3e+j0nKBcVRw75Ueomo
kwlY9Tgih7G1gkIdN4i5k6Naqznq4lFhWJe2zN+6NKHDLELMFJAcllWal3zy242tdcjkR3DBd3Gs
WBeHGv87p8Z/0IVefrq/7IuDA/Efyo9sUcnq0lz0iROtKEhZWRdAd/F3OLzxozf6zmdT6Pm+j2Bd
/Q/jSVomXTFZLZ3dFO44uCOPuHUxYzPn2nYGEW8A+0cf3K4IjxWqESszlJfr1eXLDAlKSP4APMAv
n+1iqoZC8zmrF1zB+1cpGP/RABJ9ULSq3KVh3r1WWW6vxco3RiWNA6RGe5fsxpLr/k8dOsmmPoVN
r1zGyHn1wsDfFprW7jLfRi2tbIz/MqCIa54/iwPLFUyrhvY34Hru49k+AqKUws7WlYubdtkP0di8
g0YpXrvOcV7vf8fllpVDgYYlwCa6nssYuYlqVhj5KBffjtR3og/F0RhC82tlQJTrTZMiR4NxKTGq
v4bguTk0yH0airI4Oc9Cik602hCFwVeDFuv4JcUD+ItnZUhmpGrul9TNFOuAQB30y7zX0AW/P/Mb
JwYoMDgM4N9UoucCvmMZ08/Qq/CrGYvij5uP7eMwOOXnURtVHL0w3n7rtU+nlmogFwStPwfG5fVW
MgcPl0qhh1/xjshCRGEpbwyi+UbPPseqIbVWDsyNXSQ79owkFVSduV1m2lRGNgWGdxkFTmzETQQT
W6WF5Io5AFfQynreGg4WhpQZBwdG9eZ6ep0NO300HP9SoyOyt0rqWRtV99WTXvVp+fa1pCckxYU4
nbyhs7XEQRkpAn8Kvg7ArLQTPpPmoUGNwNtaFHesnV2L8uH+frkxP4YkMSIUQwlrjgQWiS0IYCNc
WKw2Qy007JRnjCiHYYtgwO/7Y93YmzTbTepH4KpZz1mEECJtZDho3n6tEk/sYg2V+LxKcTsdm/iQ
6cZ//8NwrCP8PuTFoKFffzoFa2pr5Nr+WrYTGIo6bsxHPa6aQ6BZk7IJp2FNkfnmBOm6Qyikv0eX
/3pE+sMtjkNp+DXVi6TZYp8RdY91nDv6rpryOIHSkkAhuj/NW19QQqBId1jdBUG2wydoSkpHuShx
qqjv/4+zM+uR21ii9C8iwH15ZW3darWWluyi/ULIVzL3Nbn/+vlSgxl0sYki2sCFr20ZiMpkZmQs
J85pIBEoD4w1zt0ZiI+19yRvPB04Ny4f5SKGvNc1hBo0ZFx4RRzAEdLFB3R0lPKMJqpyWdKpqZ8p
KT9nDF7slOPerpJ5ReI9efd/z2zebq1WtAnZc5EEbqsDqQb1ZR2qduKl1ua9a7hpC98NQQPZHU2B
W1t6pWWMVjVJAFG4/miVnXFGHqR/BhZY7dz4bVOSFApjEu95a6rtXHM26pZlARqsjlOl6ifQ4/ZX
T0UZ690nhT3EVf8/Y/LpevXqq6Pki1TdOKhRjmj8yhlmqBJ1O1Ue3LS0dxz124OCNZt5ZiDgBDe/
66uvrLWK1nuKwdJqbzDnAwT4VDTRbylhZnKrT0vrzk8l7uL7e68D004kPkRxxDWUi28XifZEDOjJ
ToIkHZIHLe+9ANaH6qTGyq5E58bXk8hgieKkqkS54dZWbXe6PcZ6EvQs6w+vRpopDx3GV9Mq39P1
27RFJMNEomw2r+n0Gn2einZc4mAuDPMj83LKc95B+jXOYi+T2zIFKSKN9N/TRGvwnwfwj9KoEgdL
PBXcNSHQorL6UUQHHgYn3jmWb72mbCkwCw2uht7b+qCg51X3OoyqQQvc8os9Vn+MDHfJzob2PRn7
/uX+AXkboN2aWz0Ls13FVhSlcVCOCwJ14BgKHp9x9P52hd189qJarb6LsbZcP+MHne5b31nsOqNR
EoaHPZSuAntIBuoB+uCHRE9fFNTfAHGbe+LtW/Zko4+Am/YWBefbI1qGoTuavH+BB2ngU+alyrfI
dQaGqmfrRzsV1runw4hdQJ7hroBCgODWbw1WnV6VPB9JMMxe+E2d9PK5gmPo0CG79bjYQ78zhrD1
OYHyoAT8u7+2JvLzzN5ohs4i4KWgbPiiTwb1uZ/jZjyVaKYtD17fqA5yg9OSQm5n7SHDtjaY/pDE
oQHgBHNyu95BcTqopqUHr80RKbma+Gl2mmtRqtVPdkPZcatbl9OWUgyM+WF23a/JcyUxYhEmQV63
w0s+yk65YSbpox0t0KXeP62bxhiD45tSxdbsVcQ2ud6QTa4aB5USiv5z2w3No17Vc/1pyo10p0j/
toQMTQ/IT6gJeDQoia3OKlBubewZ5AwKGBjDAzCBAtXEKbF8mKiXzp+iJv/bRX7woMcj+sROMaLR
rmvZx4lEbCcw3ni+LE4yGH3w1hB7rwqVZVnmw5DXXBytsq3PRuRNAjXL0DuPISfbZ94iTh4ordV7
wMa3MyDsAwOWho2qhwR2yK/y6uUMuyIx8r7LgrREAPPYhN38h2mH8DSKDL5BE7/PXzX4730BWeW1
HJuS2KGzvE8zAPxnJvuqw/2DID/0bZkCPKIsOskIQjYYbn+SUReOVA1Lg7KwivmAwimc1khwR5f7
djZuE9wHjuSzdqkTr0Gd0QTg14qXPNDNeiJBV8HHLovII9+di+VX3wjn632LG/4Dr0jiQVcI8ZZ1
GVHPeN6BxRZBHhXh0zzbyQTvxAKrd6gvP5PGU15EqAk/yVxnZ0Z7Y7Hkr3hLgkwg/W/SBTsus2kB
bGAMZdAItYOp3k4aJpiV8usc27u+eeMr0v6jDE0TnXhlzZI9qOjI94PH7qZFP56qxuPwNqivdjt+
Y2NlQLQoCYDyIOFbJ+lTrkWmGtdFUGemipCgaKHibRO38QurgTTBFnuM/1vOA2gCJSYLAXNWKb/z
q0vTQyrV5s1SBG0S6mfkWm3EnBf9F9XF6ENnlskDxbfuwACmaR1kX+6QwfRxTjVl/uP+idrwHJLr
mfiJrBoqhdX1HRo9glAmLoO41T2FUimEtknF3fJtoNCJ6jAabmTq6b7V9ZZLTjcJzZJU2r91K27X
D6Syd6iWzlekWcVl5r95TJMe31mPwy8n86L3AkulQbhI6bHhowiEVi5haQfeIlZKX81wn6Y06h6r
EcADUplD/1GbvOSdkb00SCYv+ycyD7RWX7josqhgrEm/GmAKy4cYZNwvvQdldxTZstfZkx/ptcOT
xujrEf1RgAZgJ7f71XHKqQy2zPGq13DJ8vRIIbUQL4rnRPHRaMp82fFCW19PDp/JNI+O8Trk7nW3
MxAsXK71DDz5mXnwIv9oTqDbJevmqZnndidukp9nvUCeWmo+YFZ52VefrxlizZtK5jvQkFngyqSr
0apW+TRCGxAfqoUMXtXG4i+qNsulT6TG7f0Du74mcoeB8lB9lnET4cXtDjdWXddDnWpXnbJU4eu9
brwUFr04JfLMfwalT78Mppd/u2917QL/r1XSUmaFKY+uLycEtdawdLN2VZtGK/26JNVCzNYyj/ft
bHxQqZQlk1DCmTelPNjIhZvUiXpdkHMRFwtc43DsAYkmlyTV1e+DPtrvxdGzNtm7IGrgdoDyW4Us
SlfAieNV+hV0mGleqqjq4bxT0sQRjzCKDa1PVa5S/rq/0jd4WMyynwAOmDthT9c6L9AujxS+RuOa
iqX6EqtmcVTDui+BzTQjfxufzNFMX7RhNmNQuePylOutvRM8btxXeuO/q/0M8yCIdnuaUgOEXMYU
MGVhJ28Z0rXDRzUGx+tbub0nArKOGeSKGb+GGJd8FbWE1UYzpTU10HEY1yycF++DqsHiz0jsU+dl
rXaaLI/SjTCc6iNi3ns1xo0DjH/gxoDugLdsXd9I6sKr6VOb12E2+uIIpDE1T14XVY/3P+vGAebp
RtjzNxoWrPXthpa53pC8GCZYIav1wHGnyBOJODSDcV7Sv2iPNd7DfZOb28rUL/EQ9QBvzavdZgqt
8CRkaeMYzRcR1Sgydm6nmX5oGMrHbvFy7ThMZhjk47KHYNlwiJKNDUSSJG54M8UfTUtJ02HieUGh
8kcNaqu9QMurZ2cgzOMHOInL+RG87PhioRyJYoOFmvPOI77hE1EvIOGQYwyMicmP/+rVicOpHnor
065AbtPsaVb0GuWtfNamT21sZ8gM6JX6pLWxmpzv7/3m6qnXwYkPMT16wbeWk6hunBp0wrVuYz37
pIRTcRQqjB0nIx9G54DE0CKD4LKCApr/uPFRNNSC+z9i68zR/Pj/P2JVO1D0ZIwXrdavjap1n0FV
FX8VlEhOdmkJwN9ozNy3t7XdcMKiwSK11N50thsnXtCl9/SrroDG4GXOhyMdUP172tEoPNUdOuCH
1kygxX+/YR4VQmQ5u2yuGz3dnHeuNmTGNa5a8SO2Oj18jguUw88JKuQoKM2p+7eOwMvLfbtbG8xT
T0IPM6wkGL/9ysoowrCoTeNKnVmclNTwzmEPg6mv20tyWqxpb9Rqa4eZo5Uii0CugV3fGgQYSpuu
FebVrTTxMfPG4blyqtSFhSRzIYMpyzg6RNSu9mZcNw2DbwdlyHAtacit4Qy2ldJpK+OqjJV2Tpiy
98cxa589dWzQlE9CCPHDWY/znXd/0y4D36AHqIFxk2/twlY3aGbUGle7MsQnyAqnl6EYaProiFvG
Pp3ZKfbttLP3FDq3HkCwMDKNxIeBKr01jK6iWtWNZoDPbpbhWM+DNZ3zqB4VH64m2I7vn6TNdYI1
oVhDQ5+u/q05q8ujEciPebVRwr5mtbJ8WRiDCv1SX2ouaxsbpyqWwlz37W6dYJ4++NNxkxJBdmt3
0bMYjsKK0QV4XS5K2qXRAQmh3vaTxCvH45RT0PkPt5XheyIqHnWQnNJ3vvLKeWnOk9UW5lVNzE9d
HenXrumNC0mlJTvc/VNlKPNf99e59cyTz1KCgkCHCH1lUwGQZsSExFeEeNPoDEgtPyPYnprn+3a2
jg3ZKlAQ0ka48Fb76agpDCODA7CpUZxfTMjpORTVA3BRc1a7acea/NWrpEMmOeDDqD8AAlzdjiiE
EEmzhX0tNSt80uu+Ko7VVD03bRsodZpfNLyi+0FD49AvwrDeMb9xaPFEsPnyxFELX8+9AyJiWMup
7KuY0ZW+KENoRyijmEyRQePYPthKq2ZHs0jmPSqqjYVzZmF2AY0HUcW6UxSmo2MPuYtlCynZRUET
MEz1BEmyOvyXUAOl9gjt7Mgfpwrk/VQlpvp+zwSuXZYyQUGSk6xOVFqLtDIL1blWNpoJQ6Exka1M
NDhiz1pgVJtMcaaXmu9cno0LS7sKRDL6A2TJa0iV5tLt62rXuTajoSanxjKywdca718ljXrdr+3R
2PnKW3stIVzS8TNkZMpT8Oq6zsai8pkT59orY9T3h3xK43/qPi3iozr0oQKP5yyUi2cuFawyraN/
b/k39U56u7VuytkSLSjRieuHABbEWZ3b1LmmbdEiqjraPmJ9cetbafgC90u8x0a+dbhfG1wFTwwD
oZ80h/ZV7ZUqPcE/pr4kE0NHDyGQE7TFAZL5WgrZ8+ndLoQ0Xo7dEj+TQa4mg1odtdG8bPjCZVzX
0AIJ7YmWU5kezKjrdwbmNvwiCFr6yoA+yTnXIDJDn/LeNkPrGmWtGfpQ6SSmX7rDnkTchl+ElxRS
RUqYEkOy8lQlmUZK3EKK5+jNUvm1UQ5f46lm1imZjLm9vn8PJYBD0r1Sjl6fFlPNBdpBhnWt5rjv
PySx64hDWNt0P9OmdHdmOTcSLVlwYSKCFw0U1drpm1Gq4uqtq11WHmS7CdCmhmH/l7ZgiNnyevUz
IvTlS6qP044X2jQN5B7+Lso+jFfdXk67zKkSjLZ5nXhugbMbqng0M7NMH3VQR+0HvRlQYBziOfmp
8M97PDpbn/U3QQavOFdzjV6B8HsQWdc5VyNm1o5xqvRvdWjMw9w47Q7o++19BFEF7SHHh+eGkPB2
pXo+MVGUaFRj1KgdD9CX1z9jC1GSc54bVn9y1SRPfbUpacneP0xvXQ+McKyPR5YqKdWQW8sCwvzC
7kvrqvTxP4i2l/HJnvPG/ioQHXuIW7tFl/6+ybf7ikkYUbmVoLgo7N2a1AwEd0drAKjbFP3HCJLF
4tCQyR5UJYn3WsxvfQAwbJimXNJkorJ1bKR6CwyIeWJf9aFK/qc5sybOUe41/bufLuzAaQu3LR+R
QPd2UZPeaXbkYsdyl7Y8Z5mTLEemkRXrYhuVc8xsGHZ3Hq+NUwPmhZIosEoesXWR2+0dW1hZ611p
uxrNWTQVnam0gXEfuI4In2rY534JR2v2CpZvX03SYIou5MNQW3F2bhfLJs40dgGOhlVleYcJWchz
QoszObsiMn4Uwl2OSLqgmqygNGEei6nP9nquGwf39W9Y96caXaCEF0VJUFpq9jkSXZKeshq6iKPb
99UBgUeoQ+8f3Lf+SGb/ANxl9R1OpNU3dke36wcLuC5PzhI/we41GIcm8TLDt+FgehJwwbZ+Ohfd
n2Ha9Ttuf9s6o9gojFFpW+Owk5nMGd3kKNBDS/s+UwgID4QT9ve2Y5i+mcr0CyFq9S2JCmPHEW/c
WG4rERItAFKpdX/baISd56atXCfKMU+mAsF6kTnKtw5Q0OX+Hm99VmZMAUQSyHK4Vp4wz0S+lFMW
BZU2tv5YjdEXLw3nY7/k3/TJs77fN7dxhRDIZNSafAaBlLXIImAYtRjmTLnmZQwrxaL103wq2Pzk
ZML3NEV+OwNIi5zJ3mnobjgmoCi0U+hr4AzVVQgm+gipITuMgz6sZ/ucwf7pXDonsf7DhlIChuyD
LJjyivwdryLcwajTqomtJNBg97jwyEz+ojGvlbvLIC6JpVBov7+nW5+QJ4WGGC1WtFhW16QtBoQj
JyMJOiYXx3MCSqC8eHNrxQ+MEjjtY1HZzdf7Nre+Ix0iAniauqQt8je9WmWRhVoZmsCF9c5wPo6L
Oh0KJVQPVtV5X+3eak/CLPa4VLauBRVgqmPsLs35lVFlYcZEb9woQD7SmVAxrKpHHdmFr6JlbvH+
AjdtQV9Fni9JyN6wAVGfU4AWAZ3Px+aLmqn1IRwL4R2rHjXSnTOzdTYJu/h6DH4AnTdud7N0tCh3
vDgJMr0rfqhaVkWXLk+a8vj+RQEVIUZn9xhBkC7v1VcTMcwVRlZ4V9RVh3NWVU54MLouMh6teRF7
5L9bW8jRoGEAZQdh8+pcGlZtJeineNfBHVXn1Ig0LiHNUsvkJFIj/nl/bVt7SDJLl52lgQqRf/5q
bVNYO3FOpHG16PF/avQSHBDIqDY73bez9SzwEP9GXeE210GynOFysz4Pr/Q+rOLBi5zkmXaJ+7xo
YFnRXHLLAThU3iY/EAZV2x3zW6EA1REpRCKl29Z0RqoKf9qwNMo1WzyXBqIhhlOtN9VTJQam0yev
ObPFyQU+i0ycilKUf9xf/9bNZ0QAgDmQUKofq1hEi+KsDlM8eNzX4XPIcNtzRs7ysbSWnO6DTW+o
LYyd27jRx9QB1kkVJFqnUkT+9uuapQa/RJh4Vy2a2+y5qtrQF9AVGJecqo2O3GZYRK6fDouuP9E1
Kz6FFoQ4Qaku4tf9DfhNdnhbKKNEBrSY/IF0kArg7W+JKLsOtVeF1yLPcUMt2/3A5HwdHoZc6z6o
gxddIi3rIJKYrYsCMLg4kJZq0PGP44wKcJMdG4TPHu7/rq1nALkDbhv0ZQC0Vk4kEroFsWsaMldV
FeZxEnkzPtaZmjDnPUf9gwLtxeN/MMkVl1x4Mj1efZVCU/pIr0znOnWLaXAYm+6Znze6J8OcDEKz
uLD+vG/yjXykfFWBJEj8HRhWcqnb3a/hoyuLsbdheKpd7RqrHvQsnAxFO1NfboXPoIUOSWeqFO0h
jofoo5Mb6l/ZMoVfQ09NOhRI4/LRa8KpDAylH63j/V+44SD4WXK6jRxeajDc/sDEqbzQsKKQPk6d
Nj7i5713mMmjr92gK+no17pVnCwjd60vVi2MvSx+4xzwNFLAhcGBS7MOsaZlzlwBgVMwT8J6pvLe
H21kww5mSuoAM/y8h4nccEkgquTMkEtcxyTo7YIdoXWqPqnhtQc8WPxjlvUQ6NUYPjRzo3rPKRNE
xQsDaJb9RaNq4R2aJdp72Ta8kuS/JqYktJOsuLe/oSRPHMJlUa5JuoTxsSk9lRi9AcL9c8wA/h6y
0m5C35qjtt7xyFu+CSwZfkmWjyGwWNmG7zPVBwBQQToNw8nto/RQw8Z6hiJL8R4cK3P+bZhL+iTM
sr2oZRenp8Vu9+jGNnfg1a9YHbtBiFEMgmG42ajE+JAbgB58LzGW9qudJNOvcTFTgrS0NffGGuX6
Vv6QB5EdsLnbIORXNcY8LBixyAzlqs+SRKKeTeOrqKlmooTNBNn7bxc+l+Pt0oN/8/xaiA81bTTG
wcAku/qi6qWu+JPG5PFxMLPoyRSdm/2CS2G8lHUp9B3zW5eLDh5tcAkeBNN3e86cxarzqm2iIGyZ
i/PqIv28lGXzV+aV7TdmvEp7x5tsXS5aAxJ0DCLqDT0BzSsvGisnAjo5uuNxIQI6Neh1GsdOcRXz
spiKAyduiobzAdrkOkNYJ1OaHUDa1icGYk4mygPsUZ68XfbS1L1WQRkYQMYcPoyGFx5ht4ZGzi73
8Dvbpuh4gQGDl2F9kxUrx/5iRYE2jdmfrS7zJd2bbF/rBmdvIHjLGLMBgBZRRuUQr7JfQ8NH2h2z
1ox0Ts8KmVMOFUpTQ/ShJZa+U8/YtIZDlhSjtL7Xu9hp3rhA3R1e46bVlKOdGfF8HhURLSfBmXbO
96/K1lllghxeC+mdgcrffjRddFNUyVzbauhyjI6eHTP4Gb/MMUSmUTjvtX+3lgfxOugcoJnyrNza
S1RkZQe1Vq5mb4d+7TmUUPMhKr97ZpzvYYo37oWrQjmGsoh8fNavrNnSwlGYmbs6oogPrHP5wFR+
9dgv9YOYB+97aSTO2cgUWPXdCtaJnXu5sVgJ1pYqr9AvvAlIawYRQ/oAUdBpc/og+rl76uNC8xuz
CfcKuG/w00QRGIMbinE9IFjroQOrNZyu6HqFF7Zqy09OpDg/l9Qok6PrDs2pGNM2OSyZ5Mntl0Wt
Do3rFfmpdBpnODaifvfkkvxBdCppmjILAV2v/Dqvkq0wQo0U9huOVq2Nl7x1DLjQYlp29dT1HzT2
YA9at/W9pYoMk/u4hjf7XWSJ0gpUfANTH/6Fw3MpjqFsah4Evu/BWZTkc+iE+SkMDReatj3zW59b
Fl8lV9Vvto3bBUd6YWp5EoLOt1Lj79wdgVTEi/mjxPH/vH9tN02Bz6fsgNQgKd6tKduJemF4bRr0
kFuGBzI+xjJp1o21P6l5s1MW24hWAWrAcgH/jcwbVg+aqU/p1LVM3OVLb7QvVW0V6hc7tevxj3ZJ
HO+weMNQ/C/UNHFpLdC/O4WkDScF3xl5FO0myhLrEa0a0FMY5W4a1JGJkmxMu/tfE4Tud8cQ1nAu
7Cne63pvbjDTk+5vdbo3KE3qoCCQkXEMzNKep4M9WU5OxDbky+cwnbQdUqUtazClUV91wFa8wf6E
HUBxGJYzhkimEL67qYkW53OBurr+TzKO5vvfGJI/WUSCyFIWkG9PT94XdUy1JQ0qk8kVf8RLlsdO
VMtD41Tx+1t2CHq/sia/7ms/oHthBY1uGhhdkS1f52Zpw6ek8qyfbhfPp/dfjN/jE5Qf2M310qw0
WcxBYcy8rLOwe5nSPHUPC7004ys8k6G1U3PYuhkUU0nipM9B7uZ2bUXXVMqMWFUA0nYofKsmcdJL
W6tgfYzs9BKNrlcZvl4M4ict4rH7DzeDuVCODFwpuAHz1n4NpVgFdSb0SaJ1fghndi5wo2enShHG
16SkSbyz4K2TCvpGllYp6kLsc2uwM+0+obyaBaPWqsvRy5TC9nVS6PFQqI3z3vlF+Yb8FkGgPkMZ
ef2GDHU8dDXohMCOjZFpuVZbsoNQneLQuWO7A0GXm7XKUYBQSdl70OGwoaxikznsRNnlaR54/eg2
T+qcLMbTOIrkcP+MbrgzT4rdGBJSycdbuVPEF6KhRTs6CIsJ8XctMa108pOxnc9WoyzLhwqG5b2S
5KZR2oMU/6GfAvB/++FGI4aoVM4k9lNYUgSbzNjzlX4axbGrMsM+a7RI96YON04LQ73UfiiGMduw
7nNElLMtvVGzQLHamCkVDRZokKJNE9bJ0YpL6A3/w9byVsmxNaLZ9fDyrLdTtIgqC6xmHv9CSu5h
jnSjPgCsLLoTKK5uL9nbSKmZWYOiiIECpn/WBIJaF4l0ToYsWIqqfDEXvO1hSha7P1gNXvbZUzJb
u6hq7xTvf5XpMdOXA7LD0+it7v4y2ZDDhXUeUEMqmrNVd/MJKvHCeM5Rq20O8aTDDepHdai6h1Yp
BvfP+5u99XU1kyKvhF+D1JJ//sqxUzoc1Dyyi0AvsuqnO3jKsz0YdniYxmbayam3bOm/x9RkBAJ2
4NaWp9C8TdB1DpqosT4mWln+QWoUhqhedj/uL2vLDTA0IdsfNJUJJ29NKSbCCh7wp6AMI206FjNU
gyfhEFrdt7O5JNg8aM/SO8Ll3NqpWlsfzc4pgyh2rX/6vnWZL+zLY5WWjEX/B1uOPClkQhhcnZUi
72w4GrwicIWVP6Qg574w5O84PidsDyq5uS68J91bWf9e58sIIo19X5p50GRMQjxm2SguKFHr9oW5
h/L7/YVtXT/CCzkLS5kdOpvbTVwWLWYWlEHVbEht8J9wZLlqlH/OxtIEHDhNv1oI2h/vG91cIWV0
aLSJ9ynx3xptnWyp+pyD32YCWe8u73/OVjtATtwp6F7fN7bluMnMoQsgr3PgSbg1Vkwm07gqJz/N
y9y5tOhBz36itUN5UBc9ggmiVPs9nZOtFZKkI55Lw5GJtNUd8Oi8wwXJMK6Lrl7iQ42K7pwxu091
5Fg7fmzTFsEE0FKNmoC5skX5z9bDJSwCzxrHEhFMwI+VNTJcoBnxe+k0CCgYQGUAi6VJrN7KWGI6
iWvnNlX9XlgIdw8NEs9pDN00DEWx+4GceI+1Z+sDvja5Oi0uSImayZwyKIRi9x+T3Bj+Zm6hbQ5u
o/YvY9O/f5SYRXJUVClARFVgFZWmTTeIMe+qwFaZzhCxN30KlURL/QFqj8dZS8tv7z+jAJ4IKyTt
ARStt2fUWiAPhxKvCmInLi4jn9O3Ie479EUrnnielh13trmlr+ytvuJoRUVuRmUVjEyhdqyQj0jp
0fxF7F3+yLXa3altyku2Dg0p21NtBE7GYPHKV8+C4xKJtgoctWiLY2tPen0QldvshIZbd4EIQUJP
wEvw/7cbWaOz1YOqZiPbvvkr1yD4FlFRfe1m7904XFiepYOWgu+MY68sLR3gPK0cqoDxsFQ/5V0Z
/2jgq9wLAbc+lSSNsw2XoRaCpNsVoY4A+yb+I0idNvpaVE34LV1E/6AN00vZtMaOM9kzt/pQo6U0
YPPSKmhdOYc1oF3tV6UkRJ7gEaiPtiP+Q8oJHhaIvDz9Ug7jdoXEzR46MmYJ/RGcZEcndYyzHRZt
881q9czdeQ62TuJvlgSaSKBq1pNnMYMlWRSPFRAly/mSKn3S+llTWztP3EZiS2guhQWYVAU6ud7H
Cf03MVtl0AOECp+Q2FL7S17bzaUmc/nYWWAZD20YV+pzudR7rfytr/ja+urNUx0hwxWX0Ggx1K8R
2uoCXUet8vzM8Sb16NXg8O+7sK19lRsKtgY0IfQlt1+xbO1cLVKtROquSMeLrmhjcy4H1flPdsj8
mKFhsmDdCGy6goI+qUJQaKVS/89LtLH+4lH+UXYMbe4hbQT633CpcmRuF5Q601wtSc9NaJJCucRF
+8GcKrDLpfMprqpwb6Bs2x4TZRLXBu2N/PNX2UBbL6FCFlgF5hQOjZ+PYXWcI/h226br7UNsocRz
/5NtnlFUH4FmQ7hAu+7WYtkYGborShXAvNt+cKtFoN+hG/8utAUv3FbxlaERZBJ0Xr77lreiTuuV
5dWVb7tyNMY8q4NFpO5Jmcb5IVdEAU9KGV8WxhavXh0qO8vdNArTMJz4sra99jNVZNdRnIsqCGlQ
TwiYhC7cIG7mp4QyRxU33h/gCtt7kjYvBqMaEl8LVnvNcFhnY02nPMLhuPROLjC1Ou5pEaa68/Rt
Lu+VndXX9BaVikRqE7SMzcluhuR/DJFpLnJoNOVPCUiV5yzqunfSUsp4EHAK7xMUzsTXK6uJOfe1
usj8YSmU6ZJOfameG2OqjY+Jmlrzjlvdet/RkwDzyZtIyrK6lGQNop9Q2ApMK9OVf5hl6LNnRFNr
Gxo5usV7Yh1bHw9UHfOzEvz5hqGoMxEb8uKuDNyckQJf03ICwqb17L054a3bT3+AYhZrQ7Jaft1X
t9/WYCGCyCAPnKxK/ukqKHQeKpv7cK7dWiA6Yxn9w/1LuGlSZn5QTUkSptUTteizoc5eVwQMZhTx
Z8+qjeLfodI68SHqgBMeoMU12p34YgvYJbvOYDE8hovezJLSQ28cNYGtNW2XyPohllivzkRThfZL
M4dqOcKQmesXWJps9XM+5pqTHrS2M6yctt8Y975TTU57aRsRJx9ngr0/7u/K1gkjL4UKS46lUwS/
/RCis6O+ESEnrI6Wb+XsLYM/p/n8GBWe9+2+ra0rK1Ed8J5StKS2eGuL7LcrE0PJg76q5vaoxnE9
ftM7Mw19lUr8wcvSv113Kewdu1unWuoiMHsPyPANwCLuKAo3UJoFQ9vn3p+OZ3ZKctDUqZ12LG2d
MRkCMW1pAztfl7jKqe2UtJ6LQLh9FR71JJz/ZdxefeqysPzbEtp8ub+lW0ujJszUChgAMpzVy+Lk
lVN0c8KhVopu+hp3S5tf2sot94Srt86JvDyoigJTfoMZ4QWzlqwkK+2y3ID2W2uT/sFV516cRTyP
7s6LubmRaLZxVUGpQMp0e1SKeoAaxM6roOym6ZLohvrkLgzn+EmXOM4hjacp/C9bCZOMbL5TylrD
z9sMYJnK8FSgpUzAnNADpBti9nn16/4n21waMx0yoONMrmtrEAhOZd6R/NpKl9D+6WNmcBNYJ8aD
3k2xfUzLrtgboZLnYJ2Qys2kAwOr+ZtyfpEZVTaPBuGqA4jUUtMSCTN7EUdncefsMNCRg1QxDB+K
NKu/MDtR/3N/1Vt3n8I3xViSVTLV1QcFW493p2MQqHCKJH7YqVp9ztIu+rtJa+BWqrCb9MgUr/3n
fcNb2w3fHwtH8gk3t7oh6QxlAIJsPGmVop4I1nXTt4fOs480g8UfAgTbshMkbK6VgIuJQ6jBwcrc
Hl61rg3EbZQi6EpnTM+Z1zneB0Wp+/aHki4xENK2Y87AL9CA2wtyt23jCSSWDY+w2ucmr61RY6Q8
WAwqApGVFs4TuFSJznHz8q/JjYXhDwZIup1u2JaDoKlAz18q3oClXS3anoU9K4KKO2TTA1wQmZie
XBvH9+It6Mbtlai3ACwguhhoBfjEtV2L3tQCwgE3S6m7t6P2pzXFj+aoU3VX+yn6GDtt9nebDvGH
FP69P/WsBLNrIbSn9bP19f4Je7vlvymvic6g0YHKU79duZZMlbMAGgzgTG3OuaE4T24HfZLftGnY
+uhjgWMW3iS+3Lf79mRj9zc3FM8NhNurgAZdKSsZ0JwKDGeoL3puhumJi2t1hxxBSPmp62wnHt3A
pUqbKEVLKizjTUCqLpMyMMyfkml3GTKtzpI/6BRFxz8k93fr01qynQ9T4on8PIfZT9IE4UVIqky1
thNavXVp/BQSAPgdaBq8mZx0HAberd5JgrQhs1mScvqFcuOSfCgasMqncLKn7qJAWkKGoBTuweoy
07nc/wQbh5Af4dJMl6ETMzDrfIDSQAlBahI4KRGsrrRV97/S6GFhzIR9cpIkf2bGEtAah3gOEnvk
X0I8mh7JUsQS7byab6MB2AsZJpVjwLidteOp9aVrIcmHyHty7YZUqNaKM7U8AOL3171pCJza77Yp
ZcGVU61mFdwSYxtBEytdzohfloznHCK2PVzNjqH1s9HqrW01aYMhw2seEooU6cmprKTe+ZBbdwnU
DuAB6pukJPLPX+UjbquqWeZOSSAyNFPgzaNafjEXxRnPjW3l5acsV5u92V95OG4fZU4NFDOwdOAv
mUG5NdrQqlXKCOrsqBqr+An03fSPp+XRp6kqp/wCqiKGr3xchks5N3a28w03zy4LISCQCm1vGCH1
xOo1o0H2oBv66k/HQId2iLvIOk8ReYyfi9gwP0VVai+nlGqt6WvTMCJQ6oau9qus1e69OgyUZlQo
cGDyoPPI/1ZPSGdCThN6UDCno1X+matLS6+FyaSTXXCP3n+CdWYZmF+XwKZ1pB4DJhfakmZBN3bh
9AwVll4+Lm07eXvFn60jzHiqrNIzo/oWaJkMYdbFglVFpj0fa5Cz3b95p9R7XZW3LzDspYCp+aRS
lHGtWZbmumgcJQPco+ef1Cmu/lKG7n/zMjv/xc8wVksLX16EN7JZeajQf2PaP+BnjDkiMl4PoQx9
AbGDPNvy8fDDSaZHyUa+Vg8sbHDwpcO1TOLYmV+8asyTH61uJanPaF6dfMrceAh9fVSb/jIoXfQZ
3pXQPtw/K1sP/OtfsXrgVWNQdSATafB/SDuz3bhxaF0/kQDNw61Ug+046dgZXMmNkPSggZpn6en3
x+xzcFKyUIJzAnT3RQNhkSIXF9f6h65r1bvBzdz5nJM4H7qxMR+szNLfgazo97xEt4aVwcGRsmao
/MqN9VtMSmniWn0VpxcnHgtxiKLIvC8gzn4GZwUnCWXTUMHFtV32HO+3NpKJPLaszvySub8eOOlH
tEJqPb0k4OPfAaYkf9GdcbYDayIzON1e3c3RJCdfliCA464yVi+ebSsdp/QywH071vPkffKSaqaE
NyU7z/Ot7UR0B7Ml8fn0l64nhp1zbVoVzhOTHYcAvHWMq3ydZDgNojay9KB1DEC4lRBZ4kcNdt2q
Fpvu89snbEksnNRelM5W17+i0fp+GcwivrihFdGVnxKteirzZHR8YyihPt8ebutqQzmN3jWiFjxH
VpPW4ad3WFfhAkOh59/BUr+OPWYiadLZX8B0pzvDbX3O34db7dqoNmcNM1hIzrYhmuNUA/h9qpYF
eAWP22TvFts6JL9KShI1LnOe68XM287VG62MLnZvltljruOjIyia4et8blJP+e6E9WgdY6Wx99TF
NmdKiQJAB/fHq9IZ1+A8QYsCrm/Z4/OA8xTMPFR1Dm6hun+Q61uoakn+H+dkDf7p5hHsbcNYca2N
gRtp1ru66lUfmH58iJ3JeXMDW9ItkOThKWehL7hK8NBzmQtbKNFlMc1iOsS5HXkHZemjnQC/tYYk
75TTKUxwn6xKgs7YgbdH+vnSdnXyV9o0uSy6KALPh05HInpnWltngdKLFJxFAI+K5/Vu8fIhD/ua
dH2i/zT702JaP5S5NI4uLrRflwkl2J27Y3OCvwCNmH4j9bQ6DoagGIrfrzRSiIZTNsReFSii7P6j
JBN2h9tHfXMwGsuyq8aFueaRV2EclQ4Q/0usG02OCJBazr6eKFnnl2h/7ySQm4sJhIqOCH3sV2hN
dGu6sEmc+DLSonifuG31XgOxeQCFk1pBoibkirfntzUi5UeQTUQYnVfv9efTYOfMac/7xinr4i+M
Zv+z8BN+KmrMDTREDHeWc2e49c3U2LbSI8yHG4pVjodimXjG2ZE48j5O/luoJvz7J9OTXDgLiPar
BmU/acqiGPgwxcKx/wEI996abS0Jit6ecQ2yhj8I1dIcTIJtJXJrdTPUNpZ/Go2Fy2AX2hxUaMJ8
Ri0r9M5k+nvau1uPHY6ARcJIb4nazPW300uvHUcqFpdMq9WjTs3vrgJm/86OVUwTXKMt71Er9Pyl
1pUfb19Xip8QiRFZJm9dbZty9DK1GRRxmTvjW6ZMaurbOHa/M7VJf99FavZye7ytO4laJwtLhKHW
uhpPiLy1CmWCnuHY9b+UVrvikJeiOA6IxN6Rznp3Xtjoy/H2sFunn5IXf0Bswghcfc7WyWG2OT1A
yn7S76eRQlTQ2JCYirRS8p2zsTkYzwzJ1EeFcE3Q7ZwyaSM1zkCpDe0FBjQnxHKG/tg4Zr8nI7o9
GAhKWob0XtduNJmaFF2KNfpFRFAl2s7Ln1wlo2HUWvGfJBS/IH/IUYDuXzMc8ynKl6HRxGVS+nq5
c1yx/LCruPiYwLH3u1k4i68Pkb7HeN4KNiSEGGgxP56Kq6sJnzUHrwuoGV1aN9/M0nU/kMgu5yUx
Rv0up7Du7OyXzW3624ir2tXiJhg9uzbvRQQ3YHAWXuApdfQEUMAMDCne4tv5HJ9v79KtOOChWSx1
izkda/eAnAKi288zrAkqeE+ZldqfDKNQlCMo4EQPltnLTm5mq2ejSfE6uj345iJL6gsdLFr55uol
59SWaAUIuUvaNvNjmRmF++S6VfgYKqjo3VcNKdbe+39zmZH84fpnShDMrwOfhnlJbHdqdikKXo4I
N3nNP0XcJd+GRXj+HGvjCWNgUe7clRvrDA6LI+OAT8L/Z5V4oKpIKbhOxMWup+c8VKrD4Ioa4ahh
0PIjqgLxi9BKq8c1J8u8naxH/uWryhaDy5YkBFOqW6tgP+vzmKRFKzBGreP7modW91AqTrbX099Y
WxDOsuxOVicJf9drazfYNTIMk1Ts/Ih3eHgcAWTVaH8P3dfRA6JRCGv8dnsXbYQjEh6YRjLAQxpb
fVG3nwpIMfDh2ORT6cdZF87vlUQqc5hlV8VvL1UxHNVlqacGhFz+nN/qAFMpLEyXKyJDg8aFp6XW
SwwobI93t3E2sLagmiPPx2tu2KAt7TTkdYYg4ETBWivTxjl10+w7KaJcflTHeni6vZBbn49CqvSm
AirEVrmemRIpeE0k8H2S0dSTZ8BJ6MUpjDQfo7Eyy+9uHakDOrrYFu48PLZ2KPBxDggFM3onq+AH
OBdQ/gD5FuU2V/Kb4qo+iCQa7v5gir+Ns9qh7iAWF9p/RpMmqoOpq6NPEBzqY18t4i6PE+2AMFfy
8/agm5Mz2aKS5iNJHNfrCp55GWfDAF3jld3wlxC1PjzZcdoe/mQcSmM8AUiu1k6ertc4cLbdDBDk
bKiHsVWX6LkE3+rtbJTNCdFaBOcAGuoVOBG+ro0Ee5HjppVZZ1FYU3REttbZc4Ha3JDUg7E/kaz4
dV8jy6wQsz+svOzMib7kpRdrR4quXoaQcuvoDyRdrXa0HQrUO+F66/RJnbb/M/K60UEMG9A5YGRA
MupfmgMR3if0aKo/F7n7s+3SZSdGb81VB6lL0Q1U9ytlXkVF1oYYDVGkx3kvVJP4fYdB6JMaz9Ex
z8rkYPfKIHZG3YqdlBURnyfHwb16deST2lyqsS2KSyhSGoMCMN1P/FUqnnRu+vft7bm1pr+PtTrj
YqpLkriEr5kY3VdP6erKR2DVupvUyHka8rZ+/v8bcHXYUVWhW4lX4iUHP8fkFDspjtbgVp+0Vje/
1cUY/sGTWGI6JASI3PiVD1IMM0SvEo4gpXHzLHrL6t67qQdsb0EMKj8sTmrv8fu3TiM0EVN2uylH
rU9J6GUCLAcPjSpZWgxTQuyXj+TNys5ybu7Q/zfO+kxYRVqDxSHtV5b4B74ecwAtFZ6yKyz3cyHK
MbkPk9DZS9g2t+hvw66iZ6eiij04bXYZqL5rgeXmoeeHdVmKM4Y95p4Tz9ZwXH+/oCLwK9bid3GX
DvOSAOGqAOCcRDdb92SG0cMw5nuOelsLCjiN9hBlfRxX5Yf9LZPgmqoiEaukv7o5/S1is30oDB0i
euZGZ9ut7wYsBHc+4tYhJLzAheGPlBy6HtPOMfO0Yi5A0EfCCSzsrO4LUOjvxj6LilMHqWOnrLEF
UgDhDW4WQwAd8xv9eshZ2GVnK4BLJxQDfjjZdG6G4V4ZSieYWz0PornCB8Lz5qnzG8WtupM1Fv0e
QHnzu2JQBreK9BSRj+tfsXhdY+UGKhQK/oilr5oYh0TggdyAF0e1B/Da/LRQtzAeAE3Pt70ezUoV
R49mmkWhbXT3S95Xlj/Zi/5s54saoD/kvqAcae5E2K1IIJWrZf4GK0hdRVhTQKufkaQjE46hb3Xz
gDljosXT4XZg3VpLEhkyYJdeGJTe69lluMvVkQFr2lR0RHEQ5uxPk1hqzffyOtwBlmwPBqZE9qBl
Onw92FCOfRF7M5bdKBD+UMJMeVBB038BMd0fb89r63DA5gUFwEMCHZrVUJ0x2wUlP74auucpuij8
a4rr+WM7CnCPnjXUO19sa5+gTGVCBaLmB1zkenJ1Xqq5U8Tw+rvGQBG/nMafILcwP+/RcOgOCi3w
5txBlN3LhLeWleMgBT55ekM2vB7ZbbGAUmwKKwmovy6Yk0o7LlQAxwMaJ85O2v1LCHb9AqU9TVVE
mpG8eoFyI4bFLLrsYiVtE1SmGX+mPN+dSqc2sBEqlANBoDcDSqvjJ7Pv7SFIYtv92NZIOXgLf3Xg
zpA/fRFGy1fUz+z7259+C36B9afEPMCZBYqwOrFz65ZZH/IL58UdH8fQdu5ypVn+FQgv/acJTfyl
gIJ/GlBdrvy417o+qHj36afYG3d+y9Yx5vn8vwx2xL1Wn6YbR1UrTVBdWdnmpV/GapQE5ai28en2
pDf3wG8DrXYfTphTKyr0Frpcbb8v1ZJVBx0gm3bfly0ahrdHk9FnvQccti5of668V+AsFe56l7rI
5GTQQ8pg0VtFgTYBFCfoJ0TLZAnzfT2lyQcVAZTg9uDy860HxxJYXnnyefsKzDK1wxh2i/Oi24WS
HlGTcT/Mbqb/3aaqUX3sytBUPlWpPqdnF6KO+bXU7Fr/cvtHbKw3KT5nQEpOg75dxee+GuOm5be9
WHoXiYOXYaZyZ3aga6oSodudKW+sN1cAEB5uO0oj6zd1NghHo4zmvahG33yqJ63scP6pveVkYQOa
HJyiddVDEY3No9Jk8a5PxEZsk2wS+qQqdAvaitcRRp/Q9Re1iaBvB9Dr4ERAFoogC2vvada8wg/N
JI6erWJfBHsr3IArQNYf1yfKNOsWQ5hqXZ0iyfBiD/QDgqEHpIOx7eJ9rPKqtU+Nh2jd86K0HuHO
G5FaRgrgyVAx6Dsqodc0B6MbxukxMqkLBEs198b7eSpADd3eENs/lE4rxU+auzCYrtfIaChoNYke
vniTbpd40xYpph3WMH8sTK7wQZlz4WsDdfHA7aalvw9xmB3P+EJMo59VgxWeo5orK/JNTzhndoN7
1jL1D1AEvDAkHI8rGE+TVXBsorobw0p1X4BuDifTCyHCY1jxtxGO/eLfXpOtbUM6zBf5FYfX9TWR
KUqk5nn4YmBfWB8sc7FwDKxH7Z0yFFGd+nU7xmaAXKWX7ICmN4KEPJ00xbgVeQyvprlEyiSRcB5u
bENmH/ouzB7gAPHqNws1a/5qG6v8LyMF+Q5eLXueMkVL794+ezQbWGvQKLSsViE5U0sgRXXovUSD
sF5EocwgHqvS/NKHS4ZRJFJ43+dwFHuM4Y3Uh8yYnpx0xKQYsJq6HhV9k+kamudjiqgQIlF1EaTA
LPNTtIjknFMiL3bmuhWgfkHUuQ5cug+rdGsxRdIOVRji4zs1yUM14DSbilJHS5kn7RHvsr7xu6UA
LW8s8fDt9kpvBeNfePVf+jt4Ba2OnqcXWqwNUMFyRZ8PtpdkCEnqbm2kd4PZNXtE81/IntUVBIqD
VQYNQEBc6+CNA7unVhS0Qalatb5au879EopS+xqlk/o81OX8Ke3mJSjmpL6r3UlP71ylqBQ/r62Q
pSlK9ai4obpT0N5Kfch6JPCUd9rri9l0ik4ZKtR9Ef9LvkbNMrwXrA2WrIlup4ehHfIP5YKuzsEo
stY8LMT8j1k8ZMY5yeRy3f4wG1sR3KQKb4EqNBWa1b0RwmawxxmR0SykbcDD0ErNf5csWfyCyhRE
NcekoXp7zI2tyEsctUup+k8wXm2GnMaq2yWR99LXjvFQFjpmEBVqk+7Bs2tRHc0xD9szBZAo9Psx
ycKvt8ffSPmYLrVUqt9gxteSuFqm5BX6yg5+qSL/NtcQkAM0TnGtuz3O1trSucBfg3YfT8RVeAHN
rNeGU0l7iDx3/GLW1EcnHrTw3Hpx++CN5TA83R5yI54bxBQqOIxL/Vuew9+qHJM2eGXsKt6LF1Xt
uxTqdXzuEl340D5LO8ibFKmRMkKp7XB74M25/uqfIJJIdJHf/LeBrX6wG28cvRdMMaAhVGHt+Loe
mmep3Ptl0KLm7fplzJTyO+EM+BuK+dcjDhDZ5zYpwpcsTqEYJXr0bTY0GtQUbtVD1SeTdro9x40g
xk3FM1z2vrg0Vt+z6csijsPOexEE0xPE2eyd0JPPopn2mKlbO5RMksjFkUQ7cPUZbVQBOjI4F0dU
Mzn0Dq/xQMGLXP+Dr4ZFsinpLCQa6yg5RDa19lxxX8y67c4m1syKX/Z2+mwoSZ6dilJ5u3wnUQ/Q
P9Bz2ZhdX7n2pPVJSfn7pS3N2jvMhDcbUFhllw/1YCbd2+sZSB54LCM1RlmNut4kUxwnKWYGFIDS
PDpAmV/mIEfQ06eo0+zpt2x9NW50G4wdWSYJxfVgqYZfva5jquGyGY8WjZo8EFa27PHcts7a7+Os
anwIMU0o0SzeS5E64zNmcI44lZh4Vz7VYS8MXFxv/nnz1pcdF6wMpfQUOdv11LQZf7AZA5MXRdd/
mKHwXhZjeYE3aj/dHmirgMlIEqUMW5JUe5Ub5cU0N4nBawIGjjjnXaO+X8YkcnxLaYpzoXTDMbO8
rMKMJnFfrNFKD3pbZf/e/hkbSwyoj+xTKruQpa6rAjzlehFP7BuEoo9GamtfxrGLA8bLP2hVMe5M
eyO08FCmWEq1BkLKms9WxhX6I6GnvORRSgK+uNGTCGPtqc51b8/qb2ObyrwTGDaOn1DrV4HTEzW6
uboZvihLYXd+6IVzfVITWTV98yKi/OFqFNtIOKlFXG8aPXE6a0xRtTbdtp0CXetF7ze5pbR3FiWq
9gv6q4u+86zYSC4IGfK4Y6FCgrWanePlYdR0CwZso20Un+Iico+aPg3OvTW2i3HQ5kGP31dxlGR3
+VTvbZyt/I7x4VDDDONhtd6/i1bbTT2FSPs3jjacdDaS54/NEHmBK0LvSbMi/Z6yBGhwtehrX+An
+20am2w4xx4Q3eDt34CfQvMYESTJM7j+BvgJCL1wADMnymxQCpicI41V1MVtMblBai3a59sD/lJN
WGXe0qZFsuUhGqAuej1iHDkVPF8cFkpXqZ176iLWJecRVN9hqRg7GD7baKR8dNzICA+Y6KbmZciG
YXlwlyJXT+pEWeguKrvYa3x30ZIPPapJnT/SEWtOULnGBP05MwrbAN5jOL5M3KDvoa0r2l9um3SO
z82iii8w10YTWf7KdI4VsA44sGnYNT9vz3Zrt0FDRd0CSWP4r6vljQS1u9FESb60yWAFFP3am/7K
tbn4PA2F85RrTn4/ZbbzOGBreLw9+FbQ4HkjNT7JZF9hLWvcSaRVHUYpntZ+DRPkrXSnKFpfAHLZ
GUuG3fVXJSZLxjEVLh4v118VK/NJr605fCkagyeirkZhE4SD3ld+lI/vHbRdS54wrtYeh2hUR78n
TUx3NvNGdkuXl6hF9IJCsvbMNPS2b+ZOPurMOByAk2VG9CksYvWZQJ6Nh97IuvdzZ035f29fae50
2YRhASgnXs8efXwVIZMOLyitKo9260aRT2QejyoC6+fbY/0S3n211LDXuXsArYKbvx6sri2vBhtA
YqsmF7vJUOKPouw+qfLwUVXmqAzsMZ0+amXSiZPrdoBpUUWmNJTAgnZOzdBM1V5bUUbN9W+SKne0
nxDCeyWeXaSzpcXYLb2ktps89pNpftQrzz67s5bjXq8UnxCLA1qn2ulfmFQZX+3MwtG1URaOYEdW
nuCd4e3cL1vbgY+CfDGFXinre71QPVomTT+44Uul5657so22UO9KMSaqP6Ajqfmqo5TBTK/0D/Yh
rDRLsm7AAK+BHJHj1VqFkMpLkrlxHDjt1P+lxi6Ig4hSPpb3IK+O8Fpbd+cUbqQlCCfzIrBodoIj
Wd2ocYycYzcb3oshrOXgLpYK5Z8NUqTavTEb485n3xzONWQNHa4Pk71eYHUpbcxgY7a91+Rf7IlC
qF+lih5Mjr60D9yAybDDUtmKMwRSMmgauoC4VolXWS5j5aU933TQm9pPQqxPVEXE4kNFW074TW1i
D2vgGPilMZFMMuPO/XT7AG6FVWarWsANccBaC8WXhja3zWR7L4lVLHcDyVJ3zHvnnz6Nh/Jwe6yt
+0NeGyQK1AnQfrxe4URQUbcnpmsV43Lnevjc4fEyTP/kKpAW5HMi5cnGCZiPXYH43As1cjVXxxoC
NF5TUpMfIvbqJTErZTy0PTfI2FDlibOifbYj20yP5uzm5tEWI2enm8PLbLinKM4H4AIlOM/726uw
seIA3MB/oIgqpZRXB7nF6bFr8kZ5QaHf+opeqFOfrbH7MShQtHdWfHMsig5IcZNsQ0G/XnFsFeIe
i07YXXmT3As3H3XfyTL7hO3P+AfAdtltkGxSZIlJhq8H6wd16l3swi5D7aZPEo7mz2GevR+Kajzo
SrnXU984Pb+aqiAvJEF5jf5APwxrwgFae28Iow065ESV09h0TfZoR/PSQ1OY7Z9qvkDdxQI6fjep
fdz/wQrLooysXTj0MFalIHeMFIE3KRgCRbbZAcKVn0fAnxezVY2dCPWrr7Xewb8Ptto63WAZYPjQ
EYjNzPs7AZ+sntGm7M/NjNQ1KXcfguJVzdF6tHiLf+rKwQSrPKVNmuJ4Kwqq0Ej+/HCVctEDzezn
PbXMrQ1HH0deUwA4gP9f7wFDmED8Y37hrJrT8iCQTjbPudHhGk8xfFcHYyNmo6zvcaoh18jKzvVw
ZVJbgO48hkPFTj9lOlTq05Q7OMZngH7iR2wpdpLg7Y8AE04m/BQd172FMI6jCERKdCl0D5SVnzSW
/VyJedb9rEvG8m5QB8W7R5m3fSxyz079znOEE/s9zkf3KrkL5a1aAExSAHv/4/bmqO1gnre+AjUZ
eXFSvKNgeL0sWDf1+QxeDn6Z3aeBANcdlHlY3SlNP5s7icnmYLIPDMpTopJW3yCKDSdvYR9dNDeE
lw9LvetOSzbk3Xmp4+K/29FTRqz1EZCNBKqhNJMgVV9PrR6s2YmnKL3kdRHjGduCXXzO3XnZvS7k
dfBqJDYxsBILqdv1gx6EOlIReY72Qa04SSAoef8o7NH0jvoiBZ5BP3UoeQGgpeicTvehkVZHsK1l
MFpWfVfGxnC6Pfet3W4BwObmpGrEs/t67llX9bidqOnF/Z4mzfAA96z+oIVxEvpmarZ78XyrOsVd
CaDtf8d75fhstpFhF3ZyMc1UG+7ndO7zU48ibROodvyuptoSfhwNEQW23WnOHS8hL8HKqy73CJpb
e8wGh0oRHNQb3/965vIuIYPK0ote5PXsq2GcHpZiMP6BmbqnRLO1ypRscUMAK00uuNrPSzd6C4ZE
EHkLK1X9dnJyPDl7IH6+OtSOGZCaqTu5yUZmRCGVW8SgeCRDy/X8Jq1D0hRlgIu0Yy/ee+EkurMG
i/J9j0WSOCX1GM3nvspnI4CTUvwJKQ2IEpAtsKKYhqyBQdBFegw4CWqLDWri0Bn4paPbyG89JkNU
pX5LGyb8g8ghjT9dCqBUP9fOdAqq96HKcb4YpTJ8Hav5eSgyj4sJ9vbl9tHZ2kDUXkgw8WAjVq02
ELrsCTBCGLBxPS3pg92q5jExhXHKi7JX724PtlUWAxXDwwX6GWWENZ94nKoe7hW1wFwnf6SCU3I5
FIa6PMRdFis+rQh6flUaK+qZpln0kLtQN0EFWiX3ZMssdjKHrT3NjkbCiuSMksLqQkiMvnBK5IFx
MFKch2ghL+prLA+OFYqO7YEOTP7x9hrIHbuOnhRqOD/kugy9etpU2MJ5WdNEl1wXjRUoKEoawTyX
SflYKRZas4o7ZId2bsc9caHtkWkL/u/Ia6FTNRRqo4Fzviyu2xtHerrW8FyL1gPAPinO+9zLFxv9
hnLZU7reHFnqWAJ6xEVirRFmmqJSuE4wT4bG9ATeMHxAYLI0fwz8L38A8eM+ICBX//v2pf6F8JQp
CU6kq4+rgVukBNnFYHO17jQgIu4nBO67OPPir0M1Tl1gKqnYYyFvzRaBSUrrjEoivnpb1MK1+imi
2Fp2i/EJv3T3U5st9UOtjplxErnIQj9C/XrvTbOFdiBacK/LIA3ASZ7137qvJQNz3yYYWqraOL9z
seO511ToyUGkds7zUtV5kLlJ47wDYGsFreMclJrNgNxuv8wnT630Lx3A6j+QuJA9HJrg7HtMFOSC
/fa7jKUiuWvYeIh7wqPjYk1Lv4hCBG8aO9nDgW8daUqD2HmA45Q01+vR7KkB8G2b0SXKRs0MysGZ
sOtsYA85g9YfsrTaq4pufnA0lWWlAN65vfrgFLrgLakZEngiKp+nxaX5llTTf7g8Daa/UEk4qOji
Bbd39+Y8TaqxUkuYCL7a3RMluC7t4viSLslyoZfTqx9HrzaW5xBIU3MwW2232751W5DRUgOiWMF1
uFpbczYbI7IGBNOE135rUiRLqc67VeAYudvv3IKby2qRrMPspgm3HqzU8yJpoA5CoY1b3c8rZ3ni
paBHQTkZTYbanlgoBSWl/nYHIa57Gn9UfygPUO683kLGkqIDvnD/xpka/hhE7D66oxiME02j7zW2
d83Ot9xaVwq9XIoSo8rnvB4wVDI9LFMDnQ0YTnqgh26rPojWqrrjwCs62YEfbWRVNDOx9eBhSOdg
3Z2qXaOi9MCGjXmat4+tMZaYszjR7AZ5vrTzh74XenvnZGGi+Yki5j8QDkK3EqFU0I3gsl4Z+i3L
Ui5Ip1z6WNMPlV5J5V/L/WcG4fjpzceE9xBbSKK6YcPItfgt+Ggz7G5hIj8zIeMzHZbF1KoHhfrP
cNDcCejn6KEtuFP82Ni6VBOwM5fEbPsV4MDu65oqmpnwRBq0g+c1sXfAG835Dx0c610TZdk51MC4
7myjjTegVIJFU1lqYFCvvZ6rE2n9oFgAOQDVIkoJFLgZnjpcNMXOO3pzfhx/adiO84e2igMYnOh2
hFLgC+/eUA+yzIk9HoKuEx7cCOeBpzlO6vrLRNjdqytthD10fQh56KhDg3VXwdaM9TpX5wx4BQ7u
jza8htOQVt07yH/6odOUeScKba0p0BHJupFOEmuGNjytOkuXDpDBEGrjvWYJALJOlY07GJWt8gkC
CYAraC8ZPGVXmbhldoXiZb37AhZxvE9LJQ5gxoz3szMrAWa34rOOYWhyjpry2GSj8g/lHRzwIruz
2zv4bs3ncnG6+lT2xp4O31a8gOeIBZhUb3jVcKjzpe+nvnVfQAp56kOdmWl0pzvd2H9OxWArfq2Y
/TMgCqM+m3Skovu3n2HyBipwEK347+qbO8NgJc4CUtapc/dcxO18mIHrnebJtoJ6Cf+AGIwTAOGf
ZwEcqDWWvcm12Mhbxmthl/9UK0NHRWq0RzEekgpTbB8jyXx8Ny36kjzdnurWdgOvwLUubx4gg9dH
OJyhLqlarryEDmiswFDqfjjmndP+/QfjcMdBXJMIkDUUNzScMndicNfGkkx3ompwazYpyu2hPzZu
NuwmsK5Hnhrx9XVRsIy1BY0NoIhdi+8YNj75O0O12xOEwOTL7SltD0XxkUSTJ+a6T1XknVICK2FK
SIDeDbn6U4TN+KVquUv/YCQwDUCgSGgpvVx/JL3P7VSvk/AlT+LuIIpy8JtqUB/Zw+HOVb01Kaps
VB/kp3olZIAj5IAdBEdPS+zFn/M2nw9OUhXIUVTeuHNXboV1shCQqrxNpUj99byKbMK2TY+UFzuO
8JtN1HFJfKcaliIQZlbee7QalwfPWMqdTydj2+pRTBpLPEekCu7IuspiZNRgLcDAFx4nzQ/OR/Up
c9SfVa97j1oah2c6gBhYTUlVP3aia063v+fGvF2VfATRD2oBr3rtSggftosGHii5V3zCl2iag3nw
qne6NWTf7dpLPmFB02k71/XGVcZzjYtFdq65SlelAFGTeUSuwCXecYtveV8L7IhaK/RtRZjPZA3p
TnDZHJAtK0M4b+L1vu1CSBaVhS19HC3l13qJw49TG33S8l5oXCRZtDPB18EMDBSFSYlyZ8Q1xLvO
LOCVAxyWmTLOc6iZ3FckYcaPN34+aCN8ObAgPB2lItf1tjVSNS8UK64uLTiJT16huZ0/TE6FIu9s
dO/U0nATv82tN2tlrMZdZUGodGBsH2HgBb+bSyF0rCd3HMtzTlHnmDqJ2uMUH771LpSDUsHR0DgE
yrp+TGcTGzM2jeoy8DUPPP3Mg2gq0lg71p+9qi/fGusYj+ellHGD3vUKHKzBgaQ6ijyFDYd9gCNR
GarfdXal/JUANtrzwn11FOVwsjRIcUxq/q5SWJHwnHNGUV8sWgkHgW/fARvV4o5aWXMuK9MOTMwk
ds7F60E5/rzeic/gPUEJXW8gREyr3LSm8iILKNifee9EmLSxb49UuJE9VjA83TVPfxXZDQblFW3z
7CPaWqtdi9tbE+e6U140b1SdQ0yN6jmbU3U+1N3uK2hzMAC7fEpYHjTYr2coKmtG7SOrLjX5zlfc
h6onp6Krv3SKOr01Y5YT+22sVbY2JG4z6nNRXbLZtqZjJyIz8wEair0G26twJgeSoAUSNdlb1a8n
pS9VSitqRDmlqtynUfTFCR9xEYROpD+kk9vvpOhb2wQWOhqOtlQYXCcYE7dBA1wRByAo1/cdm+Pe
cIp59KuMV51TtspTnXTH28HtVe7NJH8fdLVN0IssKOrgz5k35fLIzlD6wElwmzy6c1N87ess+hl7
yFUNuRXuBNatXYPkELhGAIboqa4W2ECvbUKvASc7o2jBcGXucJgGxbEPtLOnl9sTfXVZyImSbqP+
J5Uy1ppioZvh5pLiwYsjaf0kJmV2DnVZFNHh9jibCyrt60AxwsBaH3ZdMRwFP1X8YWZakl7udX7k
Lf82avgTGxN1DvrSimmlVUW2E7pfZTm/Zvh/R6aHdr1f62XQo7Bv8D1lv36tpEGFvQB21fuousv6
wfu8GNVU+YVbZKEESiufb09968BoMJ54R7F7UZO8/gFmP3pVlRg4To7WO12vzA9647ZHPetzLky9
+H57uI3zArYGogcxlabhusxUeQRtzj5KR6XZ+ZU65YvfuxQlCR7is6M27uOYhntq6huThFPHC+CX
t94rGUmBmknh9W5xAarvvEvUMjxDrCseIDzqMUBre3mz4SOQJS5ikNUgLRA4XgW8uhqbVmaOl6Lq
xHGKG72+a7o26958FV+PI4/rb6UsLL7pcOJFfZn7JhwCyTE/D/2gO77oKH7c/ngbm5XHNt+NjwGq
eJ0r9nlCQpCUGLkZVa3B5/b6e61v2r8lihqn+hRast+S8+l+I5rWfU6RlfXOt3/E5rdEBpjUg/gO
1PJ6xk1fawnFX75lEc6UlsRyjrrQvSMhQRe0AzN/e7yNgAf2zNVA4THmq2Sn1xSYzoNRXCqh10el
I8r5LZ3Xu2XximInO96cHHhiFA1VyGvrTE636i60QnxClznpgzkul2f66Op908baBzFn0c5x3Jwc
LyyJQeOErGFhmhNNYlyYXCmG5nHqTaX1K5wOCkzHJs843V7KrcOP9iTlQVo/9JXl7H/brHalO03W
JuWF0zH5aZoj/Bk66pPm9v1HLvXlGBqt89/tQbemiOofCBgkNijerLLHyFYLYcczJ8TU3PdepUHx
GlPre+Hke4ohW18PPgX2TfSYVDj61/PTSiOtxznG4qxLi+kxN9JEeSinXpvfkyNP4Xe1V+gu7uyZ
zVWFsQqmi2Ik/1yPapUN5WqYO5e0UtXPoMcw7u3USfzUat39XIfifanGjrIz6saViamSSRz/VVtZ
l3udzgQmabT5BWuB5IuXzrXf9XrlHtwx0bIgLCwv9uPZ1cu7WMlFvJNQbk4aJhgSAVLYaY1PpddT
hpqCaFeWlZmPGwfuizi6ub7SNdqxjxfsirPBqHZKL1tfGJMKFvl/ODuv3baVNlxfEQH2ckqqWJbj
JF5OYvuEsJ0V9j7DdvX7Yf69NyJKsJAFJEdBMJrhlK+8hYuAu2d1rSNaIOI6RpCQHVyAYnLngDey
vkkbpCEiMDL/YZoLqQIIF9cdeezpt4XNZpRxjU8fTJ78Wcm0ZtPCTf4yq6I/WAIUaZDhyH4Fan3p
27KHF+UH+hR0ZU5HdRU1NECnIhWmh0kQTugCEQZFPzS1G3fjIJWtNEzxjoFP9s/Hh/XSZyWMxmAB
cyBkAVZ7uZxxEKc7nj81vXA+daUmgijFG8iv63ra6G1RbzyrvqaNduFd43ZZ8ACMStN2/aT0KuId
ScR8CfZusCwaHgaMZTblBJtyk3S1PfhZKXnWYi+0HuK2d94+nveyb06KXYu6LLAA4JlsaDp+pys+
Z72mhg2/oNRnN71Nerx46Z+4f60Z/nucJU+ha4Gj8Src1NPYbBsHqaEmctw2kPkk5aGd26zaJm1V
ZjcfT+vC3cs2wgtkMStFwX+1fanB6JTj7fQJyQt2UgV3S7+zQzOc4ZlVOYJ+f38rnQy4uuznYbbJ
l1Hvlty0m85zlNGXitf9qFuSwLbvqptyTMq3rBnmLx/P9cLVwNBAaWijLlSg1VzxK9ezzEFXyYiE
i5umlG62K2ddfm+8wfuZpYV1ZdNcOCyMuACpUdIDJr8aEZXyUZidmT21TRt/Vo3YAac1VvlrQmXi
V6n02JVVdh9fWeNLp+XPYVdrLPumVDTcSJ68qH2t6so5lqbIMt+u+ua1DtsjUKLPlujkbakmVbP9
D8tMORpYBUJmBEqnJ6UrJz3UBV947uvoCbzhsSmi6VWo5gRN3Rn+Pr4mXQC4Q4rGn/UORrI7U9Ih
y3HSEW9dW02EKJH2hN8jXtQfz+zCrQuyj4I+ev5Ic62xDZqUYekt5gEYM9yGTV3cGm04Sr9TIrnH
4VfgjRqH7m0d/T0GerkW/hh69Um9xsWqsEPlWsMdFKOgxnO2nmJaP7CEHq+s6KVdyzsJGhwYBzfe
6gkFg07vPzPTp6qQfReksy76W73J+27XKo63yRS9Cf2+0az55uMFvnQbUehaDL3B2OGod7p1Shl5
IldAeoNonY6jBQXNhQzwbspOXokTLg5FDEgW+Bv0tRoqRBVcarGSPgE7bg9uM3eHvoL1maMm/vAf
ZkUblSlBxeIFO52VUk1WhpMsCoJ2gWra3CT+mEnzPnF4SP7DUDb+piDoKOKvCQvOzMbVFm+Edm76
3u+zydzZsSn7XZw71Xjlnrl0HhB8+f+jrTYKphIj8o9II+pYtna+rIF2fdLCwQySHI+AxhmL0EdC
2NnXVldeCYHO8dwcCeCBiIigbMB+WS3r7IWKGvWMjqWfBhEoHnJUPHV9QEsBapgDrnrU7yjDWf8U
SWerwQyy/zbPlPyar+ClvYQoGVcebCxymFVsoDdy0tImLZ6KoRt2PTY4Rxrz7da2MuWaz8fFseAz
kaMtznPrZMnOBAwrDTP6tsHyISlkqgV10gGkbgSt54+306U1BodjLlqU6H3SwDjdurnV1cpUVukT
fVMxAfrVsmE7qbPc9nkrzb1ha3IIcKS0p1tNaNW9Z8dYNoD6ar5+/FMuXErkh9y9GGDgmrAGCEYe
3uldjrBcUuXOXZkMhhc4yuBb4XtYZMs3L/Rr+/tCwEDz2+Utc3nHqB+fzp5OmD1PNQCvBtTpmwU0
T9s5bZE4z0PaNogCJG6ZbT+e58UxSZrIUjmovOKnYwq9QnV1xjrSlWV6G85jJWmeDOMN1FL1PupV
5a+luEH4LKkp7FSkuNHDPR0ROQc1Hm1wncqkYI2sK+6hU9L8C3RVN7DTaLg24IVQGswMH5IQAdmM
NT3AGESlOj0DplpqB1LoY7XNtEFTryzlpS2DMjUJMEk3D9pq83ZaZI+R5rKUmCh91dOubg5FZQ7R
caDFGe2b2qW2GKIvMf7tyJwYWlMLfo0yEaiG0yVNEtASugatpxw8EmvMC+0Y6SajzoHyZhFaJPqU
t4Hllc7Pj7fP2ZyXfcOzRoqGsCNiDqcjIzykIjXsyadIoz0eOFqKbgcuIzE07sQejUArZ7Gbeu3a
VXF2LzHwUjUClAJEkerK6cBp6bpJNRYDgvii/VRV/W0k0SH2p6oY/rYktgSViyIvTQ6NZuNqw47J
1IaocDlPmdlNPwppjg9JFMaB10/OlYjvfFYMRUuYGweAA6fkdFZNO1hjr6XOk6T1OWwrBTwAvrHW
eCxKM9t8/O3Ojv4yLapgRM3gbsBNnQ5WpziGz6mZP7sw07c4e86/zMGefsSdWn1b9tm1ePZ8szA5
naIa1X7ojWsJ97k28q4VWfk8xFaxNduujf0ZQsEx9+r5BQGy8YDMpvcfpkkeDyxt8XA+wxeEobDL
EVL6c+O19qYsVUX1oZ/kPqIExU3dpUL7TyNi6rsgZBA5XeXUNScxpRmePxf1PPgjvN5PhSOjT/GU
lru6cocr453FRXxI4mZ3UdtYJHRXG3Qy7HpQRrd4HqEEbSeZKFuhWuM3ui1y18YRhptFNqYkDl74
lxZGPBhk8bBqwSNzr5+lnEWZxrrLxP6ptdafyzkQ18yL1nwgQhxiLnoMi4PyEvEsh+aPIjFSIoq0
O0N71cZm2lVtLZ4p9b3o06xCSjbi53rslF3mZuIbdYfuLpXdV+BQ4vHj4/JbDuiPkgy/A7jfby3C
BeDIfXv6O8pKgBRR5+bF0nNbqX1Dycf+GBmQxI9SeohM+RWcgmSL/oUKUyJLI6PznbBLh89zbs7m
TSTdSr4LgQ7HpkDp+LsT2u2bkwHsguEywkE4KEkFkAFsq9fft4ONE61iWT+kItTO18yivzdqWybv
V6a23CunU8NMDWQMBLrlqlvfO8IWQ52EWvIyDsCd70E6iJd0Six8sLwQbP3kqNE2QyXaukmMxjS2
jT2qubEtkzKfj5Naa9oXJ1Hi3J9jZ4g3U5lGE+zOZK73GIdm4b0GpLo6pBFFj4Mxoq9zqAu90L5m
Gf/o2L1hXRF3Wt1uvPUAJzjwC7l8UatcihZ/7JoZQF/oOM30CtS4etCll0jf07BWELoX7ezymksk
4c96EV0iZPItSj4cQnWNMKqToVRyyHgvVp7U1l7pJhIxH2B8Y99qyqCbdw6AGO1TKyGNeSgbTVsr
rLTSX+o0xa5NI/dFjWNF24TeVKQ+wK/eDZoEW71dqsRt+VB0mZr5QzVHny0J6+POcoXhALTxhnIf
u41W/ujMMIyOphkZVfO5qbpJFZ9EMRV706C78jCnSEneZJUsLJrXqVIXfmu2Y7+nD9PeqmlZdH6b
j1ryZdai4VNpt7rrOzjPvtldnMCDNtv50SxR3tl0Ss9pzJ282aXTNPY3olCycF+lvd4FYx5VGMfl
TZruZO2N8nZ055ba22BMoX1fYWL9nlEQ631HD9tm6xhKmbxO5oSUfJflThrkRWZF/ogCp5nu7HwI
k39ggOTP3sSSHUta5E7QWEWefqobVLolZQKTprwvrMZSjkYTOi8OgVG8NRov/9y0sxQIKoSpvbcQ
Tou2nTfl5mF0E63eCB3E5Hbu26Heumxp4Yt89B4QVdVrXx2sztuD0ctCf7Igpgdj1BntJquNSexg
88jk0CpUaNAxmJWHjmcsvKnQGSh8gFdj/Og1Q+1uS82O3U0nwbXelapa5wht24XXb9HxUPFoRDzV
OfZmpTm0DdCUC5omTCEGTaP73aBAah+dSfeaR/ImU95blVWadP/n7FaXqAb8U8ec1ru2bMd71Wql
9HMrTjwUauc2OjS9Pno8fW1jbU2j0oq9Ij0n/aRmembf11hcg+tFVH++6RI39XzhxuDXi7mEjm+O
yjGRtOKCXk2H8iVCD00GIw/8m2t3zhQ0dlV/4eJcVi01o3Fropk+HQ2UJPJ7pxrmn9EsYhSyReXU
mZ8imoLUA1ajoaP7dZ8MbsBrZU/7CNuY4n4eVEXLfSPjWq03SoFgwCeTkCR8xORGk4emiTztk6m2
SnkIi6odq8CQTVk8RkWhRLsRxcP4VettnG871clFtelEHurbIdRrFKicIlHT76ESy1j3B61zKj0o
hqSw/lEBHdrHogJcdXCaKqpoF5E3BBw9KR5VV9HLaKfPhlFHwZAoTu8PhW2Gt8Ngj/iUtEmUtXC5
+9xNhY+RCOKObahn8Ua3p5CaOpZKT/UUR+q3OGrVh5m2YOS3PfjAQ8KlrO0Q+9f/DXELw3EVXYAN
3PCp3+p9qxqPc6xMw6tm1AZAlF6V6beh7q17UzHi5s6SvEo+dxNyya4bqe1tEw7eGESWLtpN79nA
cga9KtSHtCnSfyUgV+teVcmIJmp6tj8qaTEHVZpa+xlxZ81XW8d+s+fS+NEgfqGxvWOt3djTjGFx
WBtDDgHU6Tq/QtMoCvQmmlH/drqqQ2fLRUjCLOoRqNGcaIjlzvLd1eKpCLpMKb50QBZdP7Yrd7wp
abNMft9F4ehbTlkVtw1mVN1OjUV8mI3c0DatEJPie5OYBPp3SirVLeFUVWzQpXU/9xgBN35n4su7
MUOriveGmepmtsVIR0FNHrZodujhLHWgELBvtJ6RISnew97kXOcy7+INUrS9+RkmnpC3eYsK7R06
9Glf7FJ1Nu3bpA3jH1aeTt0mnw0rRqJfN8vAaSLrEdJ5OmyUeXJ610ftsa8iv3HJoAMdtezPkZmF
4in3wCwFNIj0FG9AdZldVffKhq6+Xu94/5HkqiVX1Neq1/sbdSh10rUWFklQjHExH7shD+VnyNfI
I+Swc59a2ka/eNjM6FtUTtNu1NCyehdYLuuB1c2AvND3z7u9Vc/lF9XLPCuo7Da1tsZoyno30Wzq
g9puzHGn0NYEu53hgelPGZjHm5z+SLwpQ9P5UYLumI6DWJjGbm6Z8iCFtxigwkL2h1mI8q7NQHtt
azsZ7UOpDexnyNq67dNBrNoHMymTeg+Kqbe3oVqCRu9qR9Hu+h51IW3TIVClvU0FolT3KhRT5P6s
Mc31u2gpoYIDiFhPjzdDBiF5TP1DpkNdJXtI6qbibPI6novgShxknj3h4Dp/t1DAdUCPXVVgujZy
LdoJ6WsUC+UhhcIiPnHgq2qjAT93N1ZE3W1fWr3lfS4K+LrbRhVNv22jmZc0M1KA4FCAmkMIhvrR
BLzZU5UTXv8rHGK3Mjdwq2XyfVBiVd1BCyjUQ+K13c+mtO2cze4W1XEGk9bf8ECXxhVo4nlIRNdi
0ZCnobmg91dlgj4d7Q7VH+t1NnSida5gLfqS6XF7HJS+TXwKi1V7pTSxymgJw5CM4nFciG6LNtgq
aG5l6U469bnX5aqRPnD2IbmVCpmuX3mRvCZYumpF0bRdvKyAIlGvpJK4NikA+BBKb8KLOI2srr+p
IpE/NqiDy8+hEXJLuwQCmk+8YI+7Sgij9otSutfoZ2eTBgigot9BrQl3Vwozp7EnHhWarca29hoa
ecK6es2TJryshB50TUT07JsyFHUXuhdsXKohy47+I8yFeJLGkaj1V9618qmbRHR04qR9EfU89fta
c7Jr5jSrbJMltqlvA+dGQJMazLrkkyFtlpGUxG9ebsaWrzj1cK/1hXYnFGTtohonCKeqcb4YhVZf
OaDnC7tIlVNo+p3PW2twZGkNdPVaJX0Toh6bIJvs5LmgnLixxzy/ku9Z66SIc0ZRZKn4w3/10L04
XdpoQGR0jhP1dUzxQNvVtVbKL6PSDfPRIoUZtlarzfB5uAisTann7gu4jF4PaMvAk5pw3h5zP4XL
mf8TN0ju2Xs4pHN7r9el1G7yKbK9h7kZRZ346eKrXPq1YcT1v8lUhxbheQ8vYURjG8/JbzUvWbQN
EeEo7j03L4pAB7SYbXWpa88oSw6ab5tNA2qypn9GelOn3W1VxHP8aLa11X6JSr2SJTzzUVYb8N1q
FCh2qyhugEhnmB4KEzipXyWhjtUxdE1l6+iZlfaBsHvN2aEBPM+Ybpmdg1IOW43S+LborX6sNrIS
Je2zMK377sGcecJ+eGFUlG9O3FrdX1at2OkLRZDEToUQQ9VqteHRHk6ToR2mZzoF0TaZS7yK4sS9
d2bjDXNH5UqHa32h2PDeSI1hcVFC1WlmnW4C0cajNsRCfVYqcoWdPWXRblIy/YuaW3m0V9253+hu
bqR+FhtN5Hd2lZlX7tD1Gec3oMfLAaf4QaNtrWU6RKoS5V6pP0d2ZARYrWeP5VDFPrV7k5ADEtuV
MuRZyeX3iLwRADUANVETOJ11VmvSatJOf3ZMoopEQNvP4zbZDVUY+spgz3uUObSgTMR3JVHSoybN
KHCb/JqM/oWZs/K8H4hVUGL6nXL/cbsVVlzwVuTGcyiS5KDCudqafTt9BXKlHqWQw83HAcBaUJWO
BIeTghYgbJabu+Z04u3kyMEabPN5Sr3upyNy+94j77GPEGkc1U9k6nobIbI532P8pZDitkq7lXpf
z5twAJm2A2URXillrOqm//tRKMnCYKBSa64pBRHGOxKSm/kMACgOdJSVtm7VSNWf+3J4KSpUCHZz
a4Tqjyursa5oLKtB7xKiDXfuuXhpl00g27gZn+PYDb+DLmmLDVKa9U0TC8PbxlU8zZssTOPnzKva
H/RN0y2UW1X7y8Dl9+9gfGBK1KSpBp5+FdNLqtQaRutZdr37JW11Jwi92BYEgY1D0OlWmdx/PPcL
a47PDzV/ajkLmXZ1+dOHVJUZjdrnOkl+pYNZHVWzwnOqgHC1oVAnvuM/pP8dYmj50EiDwCU20Q9e
5DNO59lrlCTUQtrP/TioN6Ya48YxzPP4QGnb9F0ri67RcC5cb0hWLYuKzAOAltXKesTYeV+X1nPZ
dnO7Lad2PuLy4sw+YtzhPcgskQVGavVDABOoCtTWmK401tfxxDJppkrpmpYA221VLZdGI9S8Y9Jq
KfK9APZxS4RXBSNJ1kbNIB0WiVFuptG65nP024rgz7LnMjSIUbBZIFdxmFiunz+uF2lQYMO40H1O
xjAbPqUlO+Ihzk0LHEhm6XKLWljW3kPyRn3Jlq6x7cnghyBFnfy+QuAuPhTpoNz0dijnX9jO6zLx
VfoNya7rHG18H81ByBR/nFh7mCFWoKITz9FXdRhmd/Pxhj2/Kqk90qRCRZ++EdD007k0bYU4VZWz
jDVPeGpJkfrxaObgJLwsu9fAEl0Jxs73DiMCa6OD5NJ9WMvn25EZaoLq9HM/QDeaTUU8jYqYdiIu
ilsP06qbzlCnfc3Tts95SK9cCutYEHwbXU9EmwjSlvOyeqPwIhQmubH97PWx3OtuJTZR7I1oz47z
7uO1vfAeMhhHEsVZIJK0Ok4XN67NeQrH2n62B0S2fYl200F4moz9qrFNseldmVPFktonrORL70Zw
3LY6HS0Ad0ldRX99OfFzeKYAr6vu0kc//TmZCM0+nzT7uZn0/mtsh802rqd858S15s9wSvdObv6l
OCmX0/8WHAIWwu4oz50OOroKvMta2M+EiM7ertThLXUc4CAdzJ2/a7n+37FQ76B0jx/SOg+nRGx0
bZrZz1qlp98HtBP9Eq3/Q1dV5ZVve379LPNCUmN58UGOr+7cxgOQpfDln3O7x9SKFxiBOb0Npqw6
JFakBNGMbqNuRcmV/Xt5YBS4gMzDaFvPMTaoCZm9ZT8rQ+dtxqQvb3CkwPup9JDOltW2H9rX0NKK
K/ftWkOExUVOh0FJ34gpETg9/ZBWLxPLjJv8xRzRKHkEWexpvuFGGk1fqeZ+ZdHn2U2FMZi7pjAb
Z8PeyjQsceqhOJqxJtjwQ00VueuNdGvgs3LNIvPCgaObSIS/oGehMq97fkklqqwqRuMlrsVLGObZ
zurTODDyXN9kEcaDoDDNwOzm2m+iMQ+6MfL2KaW7K7fq+SWDQRX4S+w5kDqw1wGoSNROxnHvPiPT
FQM56scvXdMrr9NgKdeqT+chB9hHdCIo0pj09ddgOqDldWGTgT1ndCCOoWa0hzC2UuD2qvJ91kSG
mmZ77VQvp/b0CaRPBNKdygFdeYKA082QzpGTz3afvLS6QfOC9vuzxJ2iI6ky5aZu5fjz47v00oBo
zy3mCEvRYu3qRIVriCNTTV/6zpp+AN3ttl6rq3uoDNOTFOrbx8P9Do7XEyS+gJSyeLjRrD6dIKxb
p5aOE700iVvb/1RFptcB1ZhOPeaxmvhKTWkUaa2f3RiHx9bAUNGfHKHta2LebW93GRjKIZH5zhrw
oH+qIbleWZILHx7Bb497nBgE2uUqApq8cTKSsHOfw9asN5VF4JWOIqeWkg3vZiFdv41THpiPV+bC
1kaeFWaZS26FJMJS/vgj+FG6vJkx1mZU1F0AKmX63eyN1pOqpF16JaE8v+vYW78lJYk2CU5WYaaS
W2keo5j2ojpJGjRd1e+Ltsv9kvD9aMeqfJg0WQdRBp3kb2fJaFAogJzhJnZGOKixJOgGGecviIk5
hg8+qQyGDh8QPyvMa0K7FzYbo4GjA5QJORn149Wa4rIlp6HLXjDLVPWgFM2IX6GJ7O4XJcXOcZsb
BXLuYjTVMFCqXka/IGmPn2t6sKFv6aH6S0UE0TlOdd9MWzQo3fQxEx379C+XhVwKVLWD9RFlyrNS
cIIZJh4lIn5LJh6doMJkdEOUPIVbZKivISfOvv4SqSDpSQpLBguM43RV5qxoMXfy4rdCD7O73s7y
vVsUdMhZHr+vFOMbCo93Rte3V57Ys7tmKRNRQCA+RZgKLsbpwHE5UimjsPea8j68UqKbj31fj1/r
vBlfIYVcM/u4PB7wLeJwqlNnxaLSMSpzzPTXsCvKGz3HpKsfy3xbIpXX+BEazFeqU5cGJINBKZ7m
DE/laoJOmA9JEo7mKxAM93XuR/tLmdMdU3E73Bi9WV55Ds/rI1xPmDVxhn9nbc76U2pq3EpLV97d
opX2phoaQcajx7TAQy8pj0Yb5/1brk2OpRxiqM7VA1hoIf4pjamJdnipVlytZaan4ZXcmXicr3ly
0y/sX1gSPKKOdh7XdGqUtmIs+ndQAbFib3Svi4mkQPEmTjCMpWuFdy61m32kuPn82WzpJdAW7Eju
lNSKvfs60osN8jOlsxk1qxjuRS0RhSkdU+1u2tIZysOoREgM5VCskV4EDmXdzF1iJjcthp39blD7
QnkSoQT4SKHSyLeuFPG7QawQ+8TOROdDryXlQ5Yj+h4HcD/LKd3atdE2jV/SOf5G/1aZnrxYOM+G
RWL8STMT85nYPM3fZ7OP5Db1yjwOACzkb7EQTuLXpYPZXo1P6N6LGjT1h36c4i+N3lKqELXBfw0s
lWQE3T26oMOhimwreXDSVD6gUhmON0oZFv8AGUHRQFkQTJspdWgDKtlYHydd6I+z1wntZSpmjLaq
LCvSzz3dpKONGmTiz3QU88UAxC6+deaoqgd37EC5+XMHYnrT2UZ650F2dW/NyDWk70RKi01K3mb4
Jie1Jw403eLm366gchR0jdZSz5/16iGFiWzSpE+y/A73IEPl83nhN8uRuLl0WjXZvmVnJsJBQ6xs
kgpSwB6ZZuUuLIrRC5LBqdpHu5liddhKs6mzcmuH6PHGOP9EsbsbAbM/zUqqmu9Z3KfDLimo8u68
RjF+mUk4VwUUJtejYG4PgKGGKw/w2bW4lLMWqDfxLYzVdVlP8yI1KWp1eueKEPs4H+QuMUW0W7Jq
vwV5h/AuauJqMmRXUoCzkR3oYcBn6aNScuEZOL0XKxtRgGLqzZ/2oBYt0hIwijZg57SvtCqrby3o
HMwmqH5W3l5gFk/j4OPn56x0QOCBHAsaUyAGF4rc6Q+YijGxiqKMfgnU+aKvhivcJ2XQZgKxov0M
2zxNj3MTtts0lsU3XqfpykV2FnKBsKV2QCOLzItu8yogoXOrlSQu2RvhvbZPcLCJNnU5lYaPcsm9
go2cSzPdq6/BJdcXNtVEVGEIuAm5l6B7lXvlbiPGulXttwn99l0zT82h1t16n6M7ijZig9/Fxytt
ri5FmqDoTSDQQN8O5O3awVHmEUrDzui9odXmzGCI+txXljf6ikb6Oppc8O5gbHmFUPKwKSmeflFV
UeqZV9Z7o1KU+ObY9Y9WFRX/Arqx/lISDeEnpAmWeJLoRV+cn07H0icznBJ9CN9UPKBu0m4Wt13S
qCjiIszS9FdFlH8H4H++LL8HBJYE7Y/DQhhzOiBy2HmeeJVHy9OKvzq9138OXejHvTqIw4TdW+SH
NTWDoq3Ng9HUr7qolZuPP+RZSvz7R8DmIo5i59JZPv0Rba/VtEVz761opN5uQnt2/YQI71ss+ul2
mFxzG9tp9j6MUfivHs/D59wq1cK3CtXdffxb1vfH/34KpWr6Q9SM1/TovJTqOIvee6s9V9oHr+/L
1u8lVqS+N6BfszG0Zqb9WKVfNTlFXz8e/XxL8/lRUPl/o68WAgku05IIfb41Q5ls7M6dosCIr3v0
np9VxnEJqyCfU4NY06wmQx8HT3QseK5n/5gebBx7Ftaep3E42ok3X2nzXBoP7ArMZwyAAOOu7qSq
d+3J8yb3bRwsAx3XEZPzaRoC/HDMF9G0yZX359KRhbZBZMyhBRi/rPMfCWC/YHjHIvLe8qi1vuhj
Gz2XsTseZjPNr9HILs2NTjqlhoVmRPR4OlbWEhG2+B2/YU/vjHuMo/NjZSTu7Cu54mHWm1vGt7/e
JsBONLIbyjbIGK2W09TKwVXSKnxTQk1GQUf3KtqpGU/5lSv2wmlYLAv4aHQqadSukr66oJCBO0H4
1ql1FVRl6AGwqZWtjU3vjd5OedBUYfuYpm23/3iKF77gkmVA3IdkQF169QV1gfSm2bTem4Z5u7ef
1TnFo8o05606Ar+7EjWs30xOPUKUJPDIJ6L1teaz24kulFyLlLfcVMxuKchOud/pdvwe1kpOFCEK
PzK88OnjSV7YOlzySD9QGWOXntWdsVGhwmyxvGEbITFR9TekiuNBwcRga2XymnHPpfFgqUCJIYVj
zCV2+eNY0Axsc02dlLcFH3GrwMfZ9BX8qa3iJumdySpca7df+oyLAhZx0EKO0VefkbZT6oWIl7xF
qG1GG/i0FAd0Oy2DMk6v2cZcuD0Zi0yJo/+7/3U6vdwa4q6O+/CtNGup00g2ASdp46xeuV0u7Rbi
DvJ9uvdsl9WJ9/q2MbLZCd+cIpKHWR+mbZZnyS196/DOaeb80E5zeOWRvDToYjtOURsGHpiN08mN
VVh5WSejd4VMITDzdtjiHo2ZR6w1N7KW5qdaT9Irp/B8UJTSKGbqNFDR0VgzDYawV5NQtaN3mcQQ
Ywvk3OkQQUfbuWPU3JV669U+/G9z8/HBOP+SjLtEQNS1IACtXXmoWLdjFDuciUwYrd/wIQhJKBn9
+nic8+3JBYo6E8sJ3oY+7emi4oFmF10l4/dxcLw7YyomPx0c+8HUFW/790Mt/AnwHuQG/ODToYoo
yVJsBhOGGoq7SdHTR5wkwTYjYvHX18pvu0V4L7y5C6zmdKio6eIOQgez8ozyU6F0ymGcNI5CH9+5
cVftPp7ZhU2CKgePA3foImOzulXMsHYKmcDc6dTO2iTOKJ48xcgPhZcmwC8NHe3Z6pok+zrNYhHp
oKAQTuuCMt96juBb2tIsq+RdpeO8Nyi6bAw8Uf1kyox7KswChuGofwfkMW69TLWvPIyXNg6hxVIK
W3hbaxX+MGkmpzGU5J3qXH/gmUwD0ynzB2fuk8PHy3t+aZMVUMlGFJ2zwG49/ZpW5fbWbDfFezfm
RrNVi6TKvriI5evfqFCJr1EN3fqa5NSlQamFcdBIJgltVt+0qLMMCHtVvWsD9F4V1+Kv1IWMu2ks
4xvkNcYrt9uF8agTkDhj10kqtw40Ss+eW+BP1bvROpYPEDZBVXToxGaYBvNXSpn4yot//gGXV5CG
FOp6FDXX9UyAQWkZyTF/Vyd93rlV5HzrEwNTIK2f9b/eLNDrECumGwHGk2rx6RckjKjiYaizdyWk
U/A4ZS3pf+iFhXKooAs8frxfzma25HHaAoNeit9nS4m+ZFQPRiLeF4GnF4Hqka8RoPL4Kkb/H8Yi
MwMhsZQ6KIadzgz0WG2rcyLfDbWyQAkgaLXlTYTg0SnJtRbE2T1DEk5tdsmNmBl54ulgvQlbuQn1
8d0bu+7OCBM7QHrS+jz26aH30m2il9mVs3f2DoGWA1cOPk3nGHhrRGZVu2GZR6n+rmYq4Ytwykbd
6tQKr+R9599sofNhLU6nniqdsRyPPwIzL+u7njxNfxf0KODV4i5yG49hL4Jc9a5Fgcs6naT8fK8F
awfzFOVlesCng2mdBedFevnP3JIG4MfS+gYjNA3mMXcAgCZlAJHN20aZXv78eGueVRsQCEVcYdG3
RnlWBaF0OrQx2kYh2779RcnUfk2QODuSWU0PTQrbKG+j4WeNbOBjamrjLd6S7ne9mIYra722CVvw
zo6BSimFdOIa/p7+iKRUxrCaLfGvYUAT2M52Gra+lciooS42SYRNEhXVI2T+zW+KWcSA4iZDuykG
q82oGRf6q8ggUhxyVavU3ZUVWu+4BeDPc4ZELVky0hWrH2ckSIeI3NL/RabIeOjN0HhVQFo9UfFu
cS/ToLONVI+2DZnosUnL3gk8S9H+D2nntRy3drbpW3Htc3iQw9Tv/wCdm1GURFI6QUlUayHnfPXz
gNszo0aziOG4XPb2LkpcwMIKX3jDxGnMpmBCbx/LMeqfwPA3S1oMFy2S6eEAkE7uaqxU4MPnM6eU
dly3yqie5LJ2bgI6T8+KIcWFq1a2dtfBEexcp0ZQye0o1ycu3QnfX7dl3u1r3Yc86+uFbyx8z/nV
MT0UiTCRAFnNxNM+fyirJU5sI1M5jUPcn4xCyX4bMVVVna/2gEzZktvZG+uHDUqNGpFmxClQTjgf
sIdYlPhKb53CrJTxoejSGj1EK6ndwq/EXVblqXxt+YPs6nHY2OuMq/rBS/XWhR+Y/EoH4pmtr9ZJ
uH5/8VzOBKXfKVknAQLTPc9L7DhDUaJRvF9RY/yQItOj3Z+23bVnodqYhOXp/eHm5zGVXnrrsPJZ
aiQk81ql5zQVrBpVnASXgDvKuMNUUiFdlXlVHzotbY96Z/ub9wedH16vg+LaRYUf3C6V3/PJhy7n
wzFj0GwEslprvr6j5eVACMyU+wbF012PusyhEjB63x/5jdnljKauTaF7AivPPns3+oVhNJI4oVDU
fctrO1v7YaBd6U0frXvb378/3MXswj9BbZRTmtsO9ZHZixIpyUEQhuGJjVMlroak1kuvNUOFOEfS
udS10OY19HYpz5xfRYiAMKtTQQRQwWVBWMGvpsEvIjqVMVsH9la2Fk7pGTj7cu99dMUyGK1NOOWE
YpNq9fnXzEtLbe20iU5AK4LBLeC0SgAJqH6Av5c2SHaU+QeDMd6POj7EJQ1cELHE7AyDJBnSKG+T
kyFEui89276CDewdxgAI6/uf8I2pZCgAuFw0yNfMGVsjpO48kvPk5MdqsEkcRdr2vqqm0BIpECy8
18XynN4Lr5Epw8QWY65AQhUyVCSpTE+gF/1VEPXavqEZtRuGVrpPcJv7/xkPiRqbIBNg7twrR65B
NYVKkJ2C0BBoQeRZUR9ktTeuRJlmkpvnurYAnbzY+9Mrshum4wZ86PzTRT49eSmykpMZhv0nLyzy
TZmFpls2EYAbuVLr60I3JlPkvFsKmt74llwvKCCxdqbEb/r5HxHaYJAwCKieJ7/pM+hMtPv3VdGF
AZ3uxLx/f+G88S0ZjLSEc5xYfk7VSFMtSGKtyk5jGmmbDK/6DZDCfteix7jqYHEunDVvjsfNSet0
wpLNJzZR1cbPkz47NWVo7ilIRPgElsk9F1e6r7jmF9oBl5OJrpJCXRd89GQ7NJvMok8s0SVKdBqt
Tn4oRFOsKTAP9xTy8837U3kZchJEwW0icX5VPJNn56iSg+8kWIpPwi5y7HdGNUZzwTafnEoNP+EP
D2cslAuQU612Z0Jf3VbtWCy0EC8nmIegQcDtgQIJla3z1UNVcpDDIWNzWmO4M6IsRG4i1X5ZfR7t
Kyf7KFqHkXDnAg5L0YBS07yejaJxm9fSmJ6qQf9RNUW9FxoXVz5a64BUafv+HF9+TqBhdGIpS05G
5XPBKihCTaR5UnPSIt27DeQRyZrQCQ661p4+PhJIQsIOmvu0t2exXuBgkFlLZXvyOjW/HlXH33St
CLZYy5e794ea1sUfWRKwLsQsQccCYVAQAJsb8QxjhVSHlKi/RZrpsE0rdVMpdocHuYTAi6jMQ2Ib
Yu13QfhVtkH9vT/8PNb+e/wJXMaJpxFqT0vqjwOnA7LZ1X6t/Ib6oOub2i7Ux1qvm10qOmNdDbl8
LQvvm+yp9h4ENyAccxy3ulWNd3KdLB1/s6N3ehqqJfSAyPaJD+YJKq1bINNKrf5WpdZaI2sABcNM
Pe0hQhd8V3k6wgdJ5SluGJXtQpAw3cizL4FqGFuYzjjHxbxyavaYzKgi1X77PQ0n0WTjoxpa0kJB
aB7W//2K0wsSj8Akn0P5kpoiZpoq2u8azM8BcRbNTSsH0Ri1LP2tPBg4tYco+iEIM96ElXSrIT16
CKz6EGdd/hn8dLlk1TJvjPNMr6V+7jvyVYL32UFp903vSImu/TbV7EeVJd7eB+G+5Y781lihXboK
cv/j2vHa4KEYAmgiQQMQaySoeX85zrb43w/CDQE/gkok+fP5asyLFA1CNdZ/A3MMNpUTmofARwtV
anVp8/5Q8xN7GgvQF29LgQKWxLy023ROMBl/+cKVNBsVDSK6q7arxXeUd6rDWI3B2qgyb50ggr/u
JY+CNqifn+8/xSz8nh4CLTcScU0HMsJ/z19YEXbWGSB2hKuHlXNsbOdTXnaI+hRKU3wOSx2WcYVv
3MJaf2MVInXGDBNkEG7AoDgfd/AwPo10hEPcXgtuEZXw4psGKgxSJNLwu4p7e4PXmvjRY04EnwEZ
ooPRS92qQZG1WAWtnB+7imbbQrT3xnHE80xqiGTYEMfnMGcnMnzTiUsEX8Gkyjeib/wD6mW220RW
v/JTrz/2CJwgHxKbWzR58GSxKv1qGFN1o9Gufnz/81yuR9Q14WVxqyOKwYSdT1OtOq1Zy1ko3MjQ
AcpgPHnHR4FurmdLbJaL82dSawWSM41FiW5uSZqnWSdJldUKekNovYAuR3GozRORL3z8izXHQBCC
WHNQvtju08//OPKtruiHspV7gd5uMkYbB3cAdR3XSI19SjmdTRf0Xy2OjYpayMLx9woYPjtlGZyY
c6py0lPhoD0f3CtMv8tHjYXnQbUatiMVT/XKj3NxHyQacmmxbdUyOHaAketBKmTnqHgIqMGYGrNV
EQozdYs0G2pXjbqEjLVXiKtCFz2QQL/PEtTfViiM1LoLqtfEwhc9i+CHETaZ9Mkscz89GqHUyogC
YOnnaqY8EMMrPcJOuevBYw36la4J+yeqSumzn/hoRpqjVWrNxhtLW8vWFKxGuE0luhTP7y+2N74L
KsE07WDtIIw+P/yofhda3GuKcE3ug0NaecmNphfJyvfz9DtJa/9c2Xa5xGK4uHOJdGCSTCAISgGk
POdfpDUQxdGrRBWuD92pOnRFNpQroPmac20UpR0c4HV1V+jO5cmmoGGzdOnPotZJJPhVF3nqIsKj
naOETChpUJE6zXdr0HGDC0i3puYO70BeZU7a/DR1YSyc/hcvzZgIcKL4QZQ3lajPXxpUO6I/LdpP
rm5kvzIM5+5SVNRpMnfOUe17fWfARNia/Wgu7IA33pYMAUttrv6JOjI7eUnlIsOJUHx0hzLYW7Uo
or1Q1VE81IFW6dcZEXuykBdcrCz6+RTOJplSSGEQZM7fVhF6EzYUNUPQwrru1ugl1iulNJTETTqR
r6Rccm5KwDbewlHzWgs82+5kX+A1JxYiqBfoyecjI+yUOYmmQYep5bZOjz2pb1Wu8kZT4qcaXQLQ
0Hqj1Hsb38KgXlk2UKPr3gzS5sZKO0KBLdk/ehwl6pR3TTNKvquUKpD5REqafG07tb7zCazhHOYV
KtckBIjTudCOhfXLj2KzWeuE8vLB0kisEYaiv+hdOTW7WXWl1FICXL2katzoSSIHt2ZEQWiNinaZ
r2MAmR8UHie85MzDq54MDTVOmg7n8xER68vkaOpT5zRrQ/3qxL6bDJ8/dpDMB5lNetR0tTYqvvqk
fUbaQ3L7wQ3unIU1NV/H80FmCW/t41FuSEJ9Is10NWUlpGMZHOwlleL50p0No81OJ9OCPp5Lr+8i
9taD/Hk4LL3JPAWbDzHL9jJhGLka800QRfCvldqVhrX5Ir7UX9WH9z/M/NSZjzQ7dQro7pZcMpJy
Fx1RDDM2xo1/xDTm/WGW5mwWRavwEjI4guqTd5Ouw7X8uTso9//ZELNTLOj02pO8QH3ioF7pa8/1
N9L2/SFevVb+PDvmszULvgKMkrS84DWKH8VtsdsGMCTc5msLp+BXILnBs3MQa+mArJ2xVL2d6xrM
9+k8EU0CqYjqjvcLxa7U95W3GpJ7uardUjKOiuqiXXNr2BuhHRRNciWjADx0kOSrsdryzOsOfRHz
C0JyFWTo96dlHpLOZ2V2gsgQDcK4Zw351s+k+1Sl35py4fx4c0NwXUy1cvo8c4Kp6hP5oRfC+onc
L8lR+e58F2uxzfbvv8mby/SPYWa7IRvCwPEjhsl+R/vsZXiWDsPuPxtithMkM6+1hNbqU7MRm2mZ
Du5Ho+nX7/HHW8x2Qq1BfR/jaYhjfi2O6qE4REs7YTqBLnbCH2PMdkLp67lV6oyh3KWO216DH8Mb
rvyZl26jraJf8s//bNpm8UIlHFmqE1Z/9nu8kh61Y7pb+vhzDv3fO+yPd5qtYytS/FxC+vrJ+55f
q7vsu3nfcW8f23JbP/pf9dGtn/0FC5mlFTe7GOso60s/YMxhWElPZrGW8pXzxfz6n83e7GZMcxGj
RsnsdZt+//ei0w7vD/Hm5UuBl3gZoTG26XkYgQ/QCKAwUp+s8phJn239s9GNrtZ9+8+Gma1tORNe
HI4Mk/sbx9iF0THPV4G+sEkvyk8k/FCjSH1MHBDALc0u4NqCI1/G8vjNqWw/dZWgbz55QDFbKO2Q
6LdZmqHBh2pXsJewFEnXEaqEv4Oo1Ak7MGz48bG3BjwCRmwC3ALLoc09O5eGri+1sPaUb3YUY1In
9+ldSYRMuFZoLmlovxBJTbP45+6ewCrYDIEVAd8Eun+2u1GF43Eix/8ujMTRXS8MYrynPWspLJzf
HET/EzeCaQbLT6d3Fko1vYd4uK5639pKtQt/BS6vkY8kxqOtrGisVR/0FQP8A6SPGBdU/8TLf71k
/yg0xEBrA1HG+XetSIwV+y6VV7aE55ZljBgVh3W+pJU53+DkzVxZUyUbgQ4ND5zzfVFT1QInpgU/
KlUKrkY/Cu5MnBdvEF+278ZszK5jyAULRcuL7ze5mCk2k4qIDm2g2WZMtFjuJUSi0apUQcxQddhh
X6Cu3l+VF18P7f4JFQDonIodyLTzV5NyG1n4REl/lFLh5CvkwrPPzmT8vAMOkyzcOJevBGtncgIF
K0maOpfftHOqh9jzJD9yM22uS8wlP6WFsTRx83CYyaLUO7XNkO0gHZpNnOyN4PfojnwFDYDMrWQa
N60VKHtrmASBAnMA7SpQG4gpPXx5fzYvqr/T2LSvEBmgpoAy3mylGHIcFZIv7K+Fz5UAJbe3yx9W
LwNwTzO/QYHXLoMATPgI2/gLIqyp6rimEJF0imL+2MKEvwJBzw4BmnaITlH9pB8E1mX2PFyFHgLy
unisJTSakSyJKivdGU3dik8JEiPWVVmnurKmU15WK4Fgs+PKOivvc4kqRH7CZbgZvFWFyl9UuybE
cbNwnbgyq2OiVka+JtWt22Q1CApb+0GvQv2D5ktggmjPwMkEucXaYU7PV2gROxgvdJH+dWhN6RY0
M+LHLV3kp9JOlHaLWE8GWOv973ix4W2aj5Sl2H60sABonY9Zsnh920zsr7nCpFHw9FwkO6wjWvja
wQPPfKNnVnF4f9DpW5x/K/Y78Cfeliwe3sD5oGqP5FkEL+prrrajuSlDvYrx+qw0Y586QrO3WqIr
8S5IWjndmojgiR2q5/YSOPxy+9A2hIMMaIXdCJ7z/DHaKQXToYJ/RWAoHR86qXY0F490Uzv4oOOK
9VhSy9tkMvram6zIDe/T+/NwcSRN6idTl4ZKGmSReVlJDnPdCGQ1exyjIehoHYR9vzUKb/DdtDHF
0qF0MRxzDS6QxQVSCWDubIvYorTwA7Gix3iMY+o9VQpTXwqhv7sR3gQLJ8TF7E7EG25LpKW4l4Gx
ns9uF9FnM/xG+ooh1vApbrRmlcdaussj0bn2SF1piMN+TbHOXljTl2fTa3EQd5/pP0AOZ4uaCpWB
jk1cPmp+Kd2WieNc623o3GZDY6x4af1KixL1k+Lp/q2u+L9VpU4WYrKLfcVtNvEaJ2Ij/2fObHSM
JNIlURCJc9FQXc/jduM1k0hr1xnpUS/EtwCBtc37C2o+54iQgycArEUQhL/4HFwU2J5R1GNrPKrG
6FxX9GA/dUmnt5/QOB9/d6pVm2sQv1V9O1Ses2SudDE6+DdgYtP4zDsF+PMvjoR7EbV21z+amWVf
ezE1yJ9VrjrxKtDCkpYBsKNkx93U7bIB9d6PfvbX2jd3IR0A/vcCjuO1grqnGQyPHZmRsvJD1T6m
kd1ER63FJ8fNANnfppWafw6Lyjym7RD81DKvNxaOt3lyMT0HHAJYIBPkkjr1+TxIhtI5Q1PIj0VV
e4NLhJCXu06t4xLFPiGAQDVJvgDVuRwThDR6Bgz7d7ftfMymT7CjwFPg0cHDZV3rrXM3Fg4aKZG0
Bo60JHI+X94A2DAjQoCFjENGHW92lERGPapVlZeP4Yiyid/W3Q0qJONWchyhukWuEvcDNPj1/vKe
R1UadAmuKHRgWV1c9rN9LSJDy4H2G49ag/P1pMcZPhn6oC1dim+Nw+ZB3pDBaCbNFnLSdHZQIlDE
QdlKwXH0pNhaJeAL9IUlOz+ReSGgoxzGBGkclHOAVVUPDnpyjfIoor5yI8XLNh1i9a4ve0sui5eb
k6EI6WEugMkFF3u+QJwGjic+UMojov7ZtTaW1lXT6R59WZYotIlwXfvZ+DNu0WJ6/6tdLk2ogZNV
Hkgdvtkc7qxUjoW4qio/4u9mbdO4tORjQchhu0Vkml+0BqenD4+IRgF9YJYoEeEcjtFFqRxVrSwe
LT+qtp5p1VtHSZ2NjQ6La8H8/JgGEtQM4C5Tj2RiA+BENptbkSK6M6TN+BhmarxzqqqCGtwWe5HI
5ibPmuf3X+9ieYJrnrAO+nSVT3qg559SdtoRTEQ6PqaRH9z2raZtqG4tCS29OYoNYgyyPCS+OenZ
E+j2NxgaPjpKX6+HItaxRfL7hbOSR+dp/wwGEcWacH94BePgCLNmlsQYbTo2yHkEXz2plBAdLAfs
VE28o6KfvVkElez6EQwOwwUsVzihq4WBnz6PZWskk2o9KO9foDGqYW92sY0VTB37ePCGKY44qxhg
mIO7WW5hg6XhwhN/05zQa4uV5Jtd6biAwhsJW5TB7hGhMT2t4m8aUnpdaVkD8Tntq9rc0fZuKHOF
cGWUVTeUvhGtPcxnhx6JYCtPrkTuYZbh0pen7rurKlaJvwrrUTOptduYGx3woIF14MIij21AImXS
0o3XYj1vjX2DUTF2IkOmForp+mC5I4u6JAgit+2gk1w7IV46t7BNtLJbI33UF9HGKCo7ukJBzc+e
g1DNss8o2flBeMCEToe33Zmyh//TkPaD8N1cUTEccn1EdwrJVdU8xkZH0bKWTEeqTbqBnVEUB+oa
Svg0hmoJdtb30NZQ3bHLfbMhV6JasU9kYxjv6grRph15nR39BnDmYLKgCzQp7zxjaCh6YqsYbkss
vIIX2F9pugnwtVFAfwBs5DcBj2+PHVeItyX1NsPfWV9H8rZAf6hbGcXYmo8aMk+FqxmRmmz7IBvl
e1vofn2titgI8NvR8iYSbqz5CNrhkILlqWvpURPf1ooXA37pG/yn95C9LWkvhFa3DzqYmASVZQ78
jdM7sXEflbjJfJNlyiz9SgkTBENW8Kt0rXSdPs3EQVGl7IS+dz5p7Kp9sPFirQPVJfCi2TlOKsnr
Qa366nPeSVW6Gwh2/V1OVX44+CYB3zrvNS9ct6kvqrVlS0JfdV4Xd1eN0Ep9h6GM063KQsMgSvfa
vDxih2nanyNbauznwRucclyFLWCXTS/FmVgFZeMbO2RmEh8ehWm3WwIy2BWGXWEEHI922boDvztY
twrolGjlBDhzIIUDINsaXNXs7KhkyWP2tUF6o8BAEDfGeriXfEkaj/SjRH3XtY0afGvVSjd2nQeW
5OvYIhl4VYi479wkRhDrhwjxAdzg+dEkKVFdNZnMUXqr5C8QhwB6W6bmm/ZGt3IUQ9FR1bWtafZW
cgMkVJ8ouGaLxIwrKqOSU9g3A8R2124QvHK12KvKLzyC3R168tZ4HxatI28aXeuThwywbH4qSPQj
rIAQYbkfbKUw5FWAfheAOrVDjExl+WEPVIz6kK3yyDKGdCXHSlmhqJ9nabLm02kBnnUjJiG3ue5b
+DzHgdd63wseCQshCRM4z1jHlY5cSFcAmvqht33vQSLSBPLSScpBcBNGXiIOEFED21xleR3W/aod
Umc8yZKlZIobpCIcDRembMOlqqRCUvZtC+z+VwpoIqj3aNAxE2u1IBv6BZ/DDjYpLCnn5/v3xcUF
jCzI3/ajZGJUSWfhDK8RYkMXS1+UuEptV5NBKq7isuxvzDjgqJHTPPjgjQidWiUGpk0PFI1FO4vU
JMuvuqBVk2+6GOrsYKt10Ww1WVjjc4zyXb0xc4Oz6v33nIc4+hQYAsgi6galASLx/F5MQywcnDIq
v4V+5zirxstL/wTBIrWvorLlzFGj0GpTPvxYVztfNXrl2/tPMI/nAFejR66oDkBgOPZzbArkgzzn
4Imfcgzmnhxf83/1sl19UvUC48EPj/WqQTQpSwI/nt/P3GZON9RW+NSgL7vPcqNX11Sl6xaEb2EX
C0HcxdziP0I2TdFbR8ULga3zuVX1QcJjromelC7D1w3Im/OAh2593wVJssM6Uf1GnBup69yKs6f3
3/Siv8G0UkpAZQISAtoF84Qq0A1KM4SJTyjfe19yM6SAsYXA6OtgfyWkurexiCNnhc+n+pKVg+gh
YsGUaKyVOuq98qm1PKlfqFq/thX+DFzQeCQ3YDqg8rDc5lNSJQFcTlHKj6jjtVqw89G6QuE+tYlP
7jmz+j7e1gNFhq2mew4HEx4ayXASqZUAxKvauMoQLpfx6Fk5RWqLPSXB1BRrzOI4Y7S8W9TqvFie
JMXU9BERm3Rogaqdf0RHygahean63CNdaO4Sq4jUfZc7xEPESf5SynFRh5k08YkfCYshHUxsnPPx
goKVGAyG/JyEo67dUnxX+7Vna1W+DfoiAT3ViVJKdqoq1aHiWhxE4l7kRqdtS8PCJ/P9dXSxhgEJ
EzIDnUTienqk88fpC1kVtW4Fz1XlWRsljnoAczACjFCp1urot1tvNIpVL0XpQodqfgIj/fxqGwxP
iACYyT8febQKKcjtxH8mLyPqrEN0eHZTcczDo1DSvrXQzZMPVgQYk4h6onuYEx1qnqIndVeNCVHw
szVa0QH6W3AwK0d6CPw6PJiNGn8Q0cJ46JQpnPycRRQ/ZrObSkpZe3FfPSt15uHMZLbJYx0kXrmu
i0wt3Wo0IAlqiacvAAIvVzXZ0GQNMG1C4PezWkRHJ3c67/tnA1h1eCxCR0pv/CAdw7WVoi6+MK9v
rOrpdkOvH1I+IulzzY2UHlnStV353IVhkHxFY7DDirawUwxaBqGHR+oEqABmuIUka4DAdb/2EbUM
VnYWREulisuVxWE8FREow1BMnvPdkiix/ajt/OcJoboeDNM7VNptaWkrQWVr//4GupxpUgxYixSQ
dUTx57zy3lMRJK8G59lG4eFrlnfKfZibyILLiHU+vD/WawPp7Hid9OAJYCEyINgIpeV8z3hmWjtm
U0rPSZ0KkivkfK0qWKGW69AMzfI4GT5lBPjJNQpcsoRZLVoJj3lBR+861yQhanpAkycHrjVl532V
w6Kf/LHxt7X3Zd1Wyk005H58TECvofuOp5nx1e/t7vP7L3IxaXAEiAqoiaJkQqN6+oJ/NHFrgQGu
lcrKE/0cyz+yNopvNpmhj6RCZErrj46G8gYyqShrv7Y0ZrOmJaWMrG9iPulSZDzhvwuyzJSMTZHn
9sJGmPbV2QeaRD6QYYPpMwl8ztvhA5JzOOiaxgRDVaaUTKyDYqz2Caru61FUuhvyWQ/cveFGjHq2
EGJeziuluUk3HusKoMDz5mdjAByKgsJ+8khKgv3YOGlEHID1y5UQsiMtBEAXGw024KTqDKdqGnfO
LmiQaqXwIyM7bTT1Sm9HbRU2QhyZggpUdxouQG3m47FqwDjTrqYPT0l3jiGLAhy4nU5Wf7aqeW/b
rTiWkdl86bLkibRoyTr8YjQ6FFPdHmo3yj7Ajc8XaV51dURnoX+BO0D7fSxlbHutzAl2qpUH+WZA
THmpLjgv/IBYMadQfWLQcKLO6YhxW5ddE43yi+N46T1Mi/SqCa1iYUO88WbUqCe1lunaJ/s5fzPc
YYNUtzP5RWq89tFojX6D80K8zgY0Jl1VKk4f24DYSMlgtSnDU/kHwTEbr8HevM9zL3rBc112C8eP
N207JG4bFuMHowqGwjMGmt90FRHQzPc6rHmHVLh+SXuz3Mn52O3ITG5yosgbBKDaDyYcrwB4ID0T
1WEi3s2GI5INi8EcB8RBu8kIxK63QhfxyszMJVus+d42iPSpUk97gKMT9dPzj9aHkR4xuf1LZTUZ
tvLJeAgQk7j2cXV+fP97XawPPhRuCSixcYkStcxiVERzzUEbjeZlqJ342UZWxhZWkGNTWfv7UpgL
19oUBf15aEJdYHtR6KQqzUU6X/SGPAJTgCTzIqzcejZC2aCQ1ssdPtyN1acbZEFAvU7oI/HB85Je
JCoKNMfYcpPdzyz417tcHkY7TV6cjFvOJYrz3JFUeNW3mFgvrJXLWeU8oaVNw5nTi8V5/gGbBo3F
uDGGF3SL1b0VDH7upgis/HLStniIBytZeLsLwDEUGPqtkxoGyBTwS7PXo9DlxxCdpJ8I8tj9TxOY
23iQrDDwlJUdl14K520colzdjNh+dIe8DzDGSIsg8w+DZ6Cg6LYBq9HNG7tO1nUbhGmNiVmXhvUV
8bqiuoocyFKDO5LmJYrbIHxkAa1BllnCKbVs6KMgm5MvaXfNp3LChKDFxBVAKxs23Sx3kCslSQYT
ofLBU4aHjDrmPnaGYoP4VPTNUIZu4dPN9x4sIgoXr05DHGRkb+efTm5yyVOLUvuO+FK4Ah/SuxJS
RbuIJthSCn3xbmTQ3N0T1owjBULb+VhZwCbQSYh/Ik3ZmqdcdkJk0MQgGileN/gCZVsxFhST1dDg
Oly1AUDI3hXIBucIz8VYmv9w2h4EuenbYYmGYhBq4boC4qVjJaOXjctRTMFpYY4uKhImiiugZcj8
J+ov6KvzB+cW9dvYy+OXRnfq7qQWeOSu06GNOizGKe5KG82v5OjUCkmrsSFGVP+TwKebSmREOCt2
KVd/shSjzA4XqjOTsBAUJTY67kbzmMHwdMnzcqV+yCSpX6ta62yHuI4PKGE0qwiVJ4pe/pJg5jwf
eh0VBizUb1ICyHeznZeIMvTM2Kgf0DNLt3bY+fs4dYpjplINKY2uvSKYaLc6J/jKhLV3h4PrEk59
tpCmZwC/RBAKkpDNMtclbOyxzDzdKR7yLsrDFfJsir1KmsHeWWVl39YQ75dof29MNmW+ScABpBYZ
2GztAuvt8j5TioeoGbT7tOvznYSRzrMvnHpt25w+o6eru/dvqzcHBSRJQw6Iw4UQKq5YmNKHXflg
xq188Gle7GSlCG5Qg/NWcBtbF4GxJSWt2YnwOrmonRksKkpeoKXOF3th2DnlmLp6yKIU6llYct5p
IJqhVi5JzM9KNH8PZVJepJuE1/E8pIlDqaTroZYPfiaZ6QFiWybjSpLp3hWNvtHY+55ahq5uS2oN
j00RxcI9Mn9XkFgTanmCEHL0cU2fv+sIya2nJ5I9dE2owXmz433tyLRSvD5ayCimM+KPUACpk+l8
JQrgH1TH5mIjyP/Uaien2NPEgbiRHKXdNJm/FGXPsrTXUSCCc8hy8XPzz66PWgk4aYo8feizwb9p
suplTKT+cy0LH8Eoo9xoyI7gNBYWeyCU399frm/NJlVjfVKjgJw6h8GGkrDCVujBgzQ64SduZ2nl
ZGN7RMUvW9gZb8zmhCacAgBSJkBA5x+O9lMfS0aSPUgtaomi6us7nAqiH++/0BuzOYFCKEqAeMXR
bRYtxknkYWwk5Q+RAlMP97ZyFXqeudYc39q0jV7s20E3aLBWVbzyrXaJdjs/5ybVFpjn3D6gfqd8
5vwtAZUlMX6v9UOijN697OX0qGUtkOM1XgH5d0/L5YU8dK4owAKa4KHk+sjVTQpg05H0R/0CUEce
+YXaPOCximhchSvSWk1H7ISA/aRiDbhYuU29unlxijo5AmKpXxrHT14UhAd/xrzHv53D/sdL/z/R
g7v/e49U//1f/PtLlsPiFX49+9f/vgleyqzKftf/Nf21//PHzv/Sf9/lp/RzXZ5O9c2PfP4nz/4i
v//f469/1D/O/mWTIs87fGpO5fBwqpq4fh2EJ53+5P/rD/9xev0tX4b89K+/XvC5r6ffJoIs/evf
Pzr8+tdftDf+WI/T7//3D29/JPy9TRVn7SkNWLR//7r/83dOP6r6X38p5j/pBtF5gtAyObtMjMDu
9PoT7Z/EJKiNkVaRbVMx+esfaVbW/r/+0s1/0qhjRXN1Us/k6PvrH2hpv/7I+CfKo3DLCT4Jqzmt
/vrf7372lf7vV/tH2iT3WZDWFU+D6OL5kUdSB1CGNUQRETI1WLXztTTyBK3ZGMEKWZzkUfMa+ydw
bAm1DhZf6joCGjsI63awN0HqhFCIFY1miUH3ACm9IO1eqrbA/RZV6WzvgzVQEK2w1FtZH5JqXRu6
eKlE6mNrZY3Sba747bCXY0+o6yavCnXHNY5QzKAEpVjpdQnsQRP+sQo9LIpVbafniE3tUlgPX4Vd
K9km17Pa33ZJ4WluoefeDzXHRM5tES/IQHvQ4HZbLM+y9Zj2vbYOyDNBnheZXuPqpZWgq/qkq9ao
LsG9FpWEWYGhVcoev9y0c7VU49HTUDXXCuiLFeydMT5qmVFeRUJDG6grOuc7xG1zdD0jRPC1zWJn
PPRRL9JVZsvDr1Kp+salBIXBXJYFNyGytNcFYMdrOtDD4NZtU/arakjpatejr4RuqSiStcnBCUhX
VNBkZ2c1bVK6cm4gndSXaf0cCqFILuWAVuyhSljtuhjD/plWWvGggYiJXbI7uXeHIWqfvQY9701l
O+VzIgwM4hVhPFqi775HQKjvPDNo67XSm5SPjFLzpW2eZX66KvrwVsPbKGgblHvAoXjOuM/12K0B
nWSrOrMfHVFdZT6AHwmAX6oEW0eioJJLd5b3nPT3AHyvyN7xJkXdydH3PEVawKbVg0MVlsHG0ddY
9GyDuP8BKeqTrFxnbeG29vgErcXcq9lY345hsEYB1VUNaVWribWRteTniGK3DTV3ZSRAlpXizkBN
pBiaG8Wod4gr3vVN80X2nKMvKY9xdQrz7r4Qj7EZnPSiXoVCfg6a9Dr5X+ydV3LlSJamV4QaaPEK
cTU1IyheYGQECa0Bdzh2NWuYjc13M7ttKtPaOq3f562qrILqAu7n/FLQ24ZrZplJB9bWijyNoyE0
PZK2tU/z6XWoakFU0e0g1X60hwdevxCJxhRatJEMjYoMEzmgd+rWa3PfskJ1FntbOlnop/l+rgjW
ogJvb1pVXIKCz7ofqsJ70mf/WNKERxMGtWmkiFhPbr11v0p9OloISUIUujASXo3uiaDT51R4dYwz
grJf3XuqnKIXEZ2VI70ooL+JMJT2yrKBjGRYvs1qvHH98h70oD+3zlRGQk7yeVJ+NHrVbkmXU56J
8dYTIrQzL8zEgOb1Qu9K7NvLvTvpu8ICHbaDl8D40NWtsv2oCmLD7iOpvwC9JkaqXurKThpswxiy
QjO9V2YdbrUe4gLbiI+en2gDiLSlCQO9D0u949F+d1E5p9v8ZHlyp5Vu1Gd4T3or1po1luVt7To7
PxgQ+GR3sGARh2VsU9VdzcMO/cbZz/XdSngRevgz4Uzh1mq7oXQu/lTGlPiR79weHKtaEpufxe7H
A7KWJ8Ttef3LXNKzRS5zpl5pzNjCYPjlURSsF+cirXe8slGwHuCKf+Wux4+VJx7ZaG1YTOItt9GH
ZWnk5U8yMJ4HZEf73A4+NS344Kk7Iyvk5chF6Az0AmrVgwzsBR3Q8Ex+j4h0uV5D+63I8/uHZvWQ
OrZ5OLjSCp321Z3ni7Cr0FduEFVruWvm3jzObo8iadvTlQ4XKwYapNqDqw9h3hrRguvKTeWXs6i8
Qylkmg8FGxyrpBqiLqvuC9tPkDBd1oZxkWfar2W6T50KPHWtmp1RONV5rZf1ceXbyEG8eRpCGL8U
N6p0b62tejFdZ98JBMmeqe0nkrmczX9qNhWJSe5wboUbwWhFQXv7tutqjfw9nmQx1bcQ5Z9B7oeT
sbHVV4VThNZQt+jUhAp2g+eeKjG6O/C1RJ9eLWG8D8168NqmfGrlsLdVEFM88NB7xZ0OZ1Tol6zy
972on9fOu/XakbmtIm+DttRhfGJufTQ1ebT9OTGme01NW1Rkj9IVl3GoTu38QeMUZd0T5vHa226E
9o305oeyxkdTngI57sTo/Zj7KiawMWzSqDXn/Sormg96uZ6z7eJ1HMYa57JRFndbOVywMV5qRx3A
lcJOTjs1POT9GnaudnGaLQnqW6C0xhovMve9iG5qyLC2CWlk9GKvxFJfzthUPH2rQgUfOoUUoJi7
kjTF2OoVR03dzNFWWrvFTL8nVO+lXx1oKEzP9H2PHw1FhrEu/IPXD3dc01W4aYjLKiF+2LIh2WVA
dBpuTlYlXeU20ST3aznut7m/zDVxLwUySjPe5rtidi5T+gtD6sWQYwQvusM4ldDZGDnlmoxLc7Uy
7rdq+RwK56Ir997oxtC0iMWT+F96YHnnczOPwdbeeesdwjl6HO/1xoylfrbJ9qKaPTb6/BCQtFaF
rmbnH9Y2W5hZJM1rpIzeVekaLvUYeUqXH0U/XVCVftpl/41o47yoyg0te4uVa4dqLnbDPHPaogD1
miONXsmSuc/Srs0XXxooSr2L1uJhqPo7QtFNxIBW82MZHVi8Ea27+2vwtLjU589tXHZy0rrPSqXF
ie0hpJcmnIiuTch33Fl1QGjT2L3mGjLOqdDv1Za5sdruA+PYLEE46SUvVxdrXR713GDKWg9Ws3EK
Fh+FO34AkvEpT3ebb96Y83oYOMwNo9vi2bWHyMsuWaCBmsngkHl6ookgIpv4ddQ8PqTqksnBeEBH
GGvqp67Pk4Z2NXBut7Hk8h+cMtHmnTMGEXfpeqCplLcTWZ/Y6oOyXqc088/jth5d6dys3vjtcMNV
xkai8mCGs11EjpKH7nqtVoyO/p0xvhAIE3Iw/dhW85xRZLn5KniYU5Sc3gsI/3EIgl2T1uG6fvrs
CqHdredB75PSWSI6TveDVZzKIHsul57cnVVEzVbuFnsuIvrQB5StEueY/gJv96sZO84xdRjH6XaZ
Ud5pvD7dfKyUz2NsOTsrWH5nIJGR4xQ3k7+cujmDu3Y8stirifYK49nNEJG6ubCOshhk1AxB6E/O
BcHM0fLOU+HsOT4isqu0m5Lfz9XjuQr2iyH0+2zk2qdWtCClvvzdpbXL3e3GmdtFdtlw7q4fDalg
teCXVE91me2GyomG6t0qSaf22zdqX0MRqEffHSJLvVvE8xTbGrqbeCimMiEsLWoBe6F0VlovyrW4
RW4QURNTz1wHLqiif4Am+o1p7GByyFfCuNQdk20DJ1uW3HZOBAobeZO1c4p25zRGYvQu8un1Plic
ZNbSyKqu+VEud3OHgacNy+Jt619ylNUkJRTNXYGlxsvNULr2LsP/XxFbU9dq4pjobiVaKz/CUWfy
sbknHzQ+tJspOxTmcCxNhLKCX1SdC997HQfnSZp6+uL03Ml5eWAyOYyOQXyYEdWuluSbSrIUaHVS
cdOKXZ/9FqYdb0DDI8OkXgPlc8GultpJfpB165I2FSGQNo8odL/Stx/sRslmZfbOHx8ko/hDUSoX
TyyrxtY7oewZo+bBuukr86cYvjQ726vuTujnpp8JdGtjrJ+hLO1d3X/665q4+cUTH2uXqMCP08nh
ETP2jcv68ZXSLFM1d4THnpy5O08Iil9JBskelLS2r2XuY6LHks4pLT692gkRjSVWxhpBqakbtgIp
6lS/WoPBpNveF6Wkk9ycUZUhyEb7EQVmGY985ZBwWjtujQX/92w9tY3LUBS31XCQ3hw1qxYhHc/3
Xel8eNPe0YKQonPk31Egvd+TO5IGpz9DXofB1pNBhlSQS7nuOd/mPlpaFqPNmz4LI4hW0/o9L0I+
tA2y+YH7BBGbytKT7X3ZvnofxpOlmLwrPWzEufTzG0UNcYG77qFdl0jfzmC9X43HcNJpMZER7C9M
OW3AokBlTLTwYqTpdiCFIfL0IQHhT66jjOmCnrvbbsnNnRzK52Ll7+80x3z9lPV6qEvrpszHvdcH
+wkJthi/Mr1NnMKK3fRXmsu72ZK7zJJRWduw84SQdu0ZFmHnIroq83ZniMcJEXvzyM8ahEzAUZM7
P10uETT4D2bQxOZiRJ3Z3pSNGS6+d8A/vdvEt4XoXJjqeZzcG5HRAsw5eGs3yx6+L17keG+UxOY1
5RD6VplQNG/Fk6E9KDf/MBaNbBtpxc5oVGZoCVK6RssIVaCNIdaiJ9jHEIPCxVud91WJ5pCh51yH
Pj1WbjbH1qbdBd7CJIN3xShfa+8RC0EM9hQZlRN7mjaEOk0KH1bbh4Pn37dZETXVySjH+zTFYig2
am/CusnaE+ab2M/aG4vgE0zaWWS4asf/8XvLDFKbGi7huHFUebVc3KbZT9VyNhYJ4uE+nIbyJtu0
CB12Mgz2tBc5sYEFiRRhucj33OeoNtvxsDH5NSzAmf5RVSVvN/b+ZDSxEGgL44zVPpu8wA2rhRqN
IJZg7GFeiFNtsuuxuFzMkVcLG/ahcJbpEDiTCEenfmpUmQ6Jq/Fe+qyiEbrOeGvGemdcrwQ9UL9B
x5Gb9+l4MuQ2n02PbJc667QvLfDHpDC0S1UNv4Yp3Vum5vDxr/uA1LyEWiYVD0MGzZfaoW1rvrrq
xpPNH9aL5g+4a+p2L5ad4Up61Vbr7Gz60V6CuJr8m8UeX1qlDk3VhgqJV7gNecYFpkW0f380mdh7
g6nFvVrNRJYiwpSPZWJjbt+O2HHF42AhmTfNeKVLyfMOdd/E7ejulX+ZYcUQ0y+Ryehptzphrv1D
P+1JAXcTkXZh0B1dtXxvxfH6+S27ze/5IqVdMJiAkxNezyiz/sxRWEzRXPvTWzEMQoYk1c3fqWmn
5kFJZGwh6QJjurvacxqigTfaMMy0191QWxeNiWoL+EdKdooR2VD23dKRbxnWdGPwN2gNJPV2saW3
ra3rIweGsd7MyuVl1ix9OvWZn5lRw0j6SsXgmh0yZ031PbIBo4jmYejvRLMSD9JttXFJWwKrEEgu
oDzSMOiwXA3l3QeBz9RvlwtFHuYym+9ovTP3OM0WdeBiIoV2nxLZZYWWVRoPzEOsuGoTbJVVsOWv
ZQPGHvpZtyWV2wfjn0KM/w9IAkgCIf6v/wT9/gtAsv/4P//7b3Ak/+JPONL+15X6B4yHj7x6RS3Q
8j/hSM3w/4ViETOiDatExMmVYP1PPNL6F81KaNrhRK5uz2t4+H/gkab3L/dqfbsqisGjEdj8z/DI
P7Ki/x8Fg7YQSRemABv2HnISePKveGSvAPNBYb4XhDbiIfdstr8pkLMer4iEeB0bYgBDV6ktMTRr
u6SFs+19adpfaWDW2VvaAn/t3bFhn+185AUvGe5CI57MtsnjSrE/Gdjzlo8FsRfTC/6uisNfdW7k
kEiFX4RuJ5e1GcrrCd6dW8qure5e8zLD2q9N4cIJrbYz7TeR1inzw6ALrslBryMgeLawoCYAJKEe
UcRFw4EVFUY/3GvQvH6Um7jjYn0ooQU5q9c53Mp0seOBstQfuatgo7OmSMf97Dvtt9VOOVy1a5bD
bWEUiBSRJxrneVUBcNW4TpErucGZPWogDZGW2KIWQmCXpJgohY57omPMhC9yoSTVNpO6lepR6j1m
PGvt1ZtmdnoW08q9aE/bkHXVrnRE4J4UciKV1FVZPBeG2ycZphS5z9tMWWHnj/wdRwTZeTzN67C+
868RcXKRCPmcB+zGD8GAL2FH84nOLZB3+mPZDAZBKEXWoKKfJ1nFYgvYITn4h7cZMo71guwDhJFK
jL+HJk+9pxxRR8M16vTbwV90sUalXCUTN7Xbu9xXrIE9TZfbPbmbQ7Xz6beQgDJGxmrKxFSAJhuM
f1LMS7i0nneb6dZgUTM4iCImkIjfYi7N/q3DBRgcK5maD5JAWbp64T5OPTIc4tWEyNedCtRoR0Mm
1uF2zq2eVF052YprOxiaxHKEPpAn63ZkRurNdvLMobDCRq/914UUYgKP6aKqY8tZ8pe8JQQpxGMI
muakssWVCi8mkaK1zfCGcQPnHQLYLOxaOzN+gzuv996co/pYBK2MOKla+8MYfD4k33RkukunufEh
11WhkmlayiEeeafyRO+cLP/RO5X8NLtyMcPO1Jkpp5o64Lio0n6OnDRdzLuNG989ZavBF7OLbsKz
Nao2Q0BZaGOzsEy7PBc+oSDpuSOmWgfOlb6xa5F336Mp0I148KTQnmp79u2jr9GCE+P+2zD3Nw1f
dFFGncfGuK73q6lXyo7+fBVnFAhFHpal4Ev0Tjut7zS1OvYh19TG/dfl1orDbrYgYH/blVVvMsRy
sjKiaVXRAdX0DrfozzXv3NUG6F/5xhtKvzd/qmbzrq4ake7+fFw3c0id18VY+NAbreJo+POhG4kf
CnZ+L3QRm9PWtpe8khZvh1tX7I+T/4EWRjgxQomBh15kDm1ifuceW1sC72QKUXfvlNMDfxOLBTFX
9ps2p9XFqb35zjUkg2Bd5vYnOePMX23a/S6rWj8gfCvPeUaXIblVznGZOl7ltp/rOPNNgUm5/QZd
HuEwqLMjbqWpbr2aDMzIxiiY72jPWlQo0tliQdAdmbRlqr+swlhCp67MpNxK9baSrnQL9tT+CMTV
ZIjEpXuXlOKda4X3LFJamxN+Xi0mm0baxGPX1T+hL4Pj4MjuBrwRHRNJ3eW9JbEVMiT51iFjNPQI
X/XyH/XqPPn5Ohp8UkUBeUMY7vzgm3JZ4oCvQLkMVLPJ32fyFN9iKYzIdTT+0DAmWGpSs9gYBbLC
DBVUS9wbtNlV3ajlMTFpzr1rNN3F8Hs+A0tbnonzH/DmTM5JeWsZ+aPP0tXPFDpkzlg8IhuvVv6G
vrrb2mUAWumqBFU2q1Y9/6i8ubxVpvrWEWq8+EbXOcnmpCwbiNxb7SiaLn1Zq/JpIfOK9M1lvPDb
17Hwl+VtDWQdFgKuoApkRWIKRDlgJ5zT3IN6eajSTpvNC12InAZCbSV6rOuDHmSCEamMSkMMMtmq
nJQJp86/l041T5zY4Ix9euXYyn4a9nqQYZ+lDza/k8EQVAm75oixdQLnq213G6KcO8EkCLwprzqq
LI8opF1++XkNzLehj9TiYBDpR7cF1sFoWvN9AYNh59e84bMoNFdP2D3U0yAHd68XGaZj7MtBFYN9
z6y0dmkmHYDMLUk0mFOmxt9zkiyXRlZe1E42OZC2P6Aj8rZ3PJUzdRLm0mAR7l3Ifb3sPrkaAa4q
qlUPZVfOh6brxziD4oJC8lvbPBX4cJimm1LrQrHwiSHDqsRvrVvtL2Ce71TfxpsMX208M4r8UHaQ
vvl65b1r/iqL2J76z7mV7FQlZtBo1FNG48yjirvgueBbVYF3Lkv4wLNeo2m0bZXGCIXWIh4D2X8p
ILZvv5yGe074gb2Qd+8Wcfn8yzBm72nJxRKP0gDC69LNuyytvfXxWJt1ZFEV8oAlwftoRjDgUnOL
Rw5Mduci214qQzrn2c8NTps+vfHraqPQdzNelo1V1Zym+YGuoiDq0bOGra66uHH7TLzNadFyfngB
EFlj5tvz1vRWyZ7jczDMxDWLQ4WJKXjrmMiy0GQ5zpOyMtqKPMGRCgu9FOom71L3raJU+7YzNxFc
sTVgOA1t5hgF2VJ/+7ME9yxlP/30R5e7n+PABzwtto37JN1AMYrZ3LV5I1hrZpvLuJQ8RGHrtpa3
o6WFCCRug+qFiG3h7uZqE2cb5MuLUQfW+2km4jAaUFbAgA7drD8gTZ8O89w4X02Zdact53APEcOu
7h81jNs+B4zJo81URZMgqVjsJcQFPvs/RGAAX9Fr1rDI4sHnmMtKx381B37oaNWd0mEbXl37wKqU
1bE2iXxKGIKqGOvx9Z4x2j6Iu7TVvlg2YZCknxVpnNUqEJGjmZArwTrv5JpmW4QytAi47nrObijY
AMBqMRsYzSlYLr1Dnn5cpeO0YCUyXe0RJzOutE4EXpYANBtT2LhGbbx3hW28L5anVmr0lB41yrZ7
0HdGIe4AHRlrK8WQJ+Mmegg3JqXiYqSrUfH+K3M+ZZiRVz4J4HJyBYLptVB2/8CN7IuTXcgrE8vU
QWJRXXBz0evW/17U7KAz69Dx76vVXrqdt1pcH3VgWAerlE22LwWV9HYeeH1EOIWdX1OOXA0pJOx7
aKelazzUg41NpAiEuHekB7td5Ua/X6wqAHPDfZMAaQ9TvLRSPyjSPQhn0Ar3rNL+6u+GvzpYSN8e
TaJu8tjubeeb4ejWbUoDLGsyB+9kWNOasi9v4KR46yd8lVmhNTstXcuzrDrr3Ex+j/EemrICGZgI
guqaledf031RhQH0QQEPFgxvXp+lfmhvcrituEOdCJL/wU5zuiDJfAS7Q2jD0EH2BtkYKWsuDDWu
cSvyK8XLXrP3ULA7MaxvjAEfY5vN4L4b1/I2jdXNaCzuV2Z4oNRarqLUYdpK1pLUt6pu+vfAoMoP
wKrm36fD4hphYPeyCYtZlBUkVQtnPqGcMcN0K1wV5pPDQ9q23SJCST0y6u5G4oZp9G0YcHBk2OuX
zdEuiA18Ys0WmkhPLD60BPTETPwMRDlRjRm0/qukSiUuHFuNocwL/+dg6TnQ/cTZE81u0B9LkVsn
s4f/jQIQviUaXeJPwtzqzJ9+X7aXoL1aD5Q1O1XkYei4uAK5RpLpi/3DIkH2za57sa/moHy3C6q5
Q6Pu1t/mbAwP/tBVit84T+3johHD1prWJI865CspB8uiv6dTdsVl/1gC0Huv5kVV1U9gFD9NxmAb
tp3YZOcfZl/2Fg+QnWusKqkE8TXSb8uRxRkR93rk/vdJnvbnSzC1tHxBpRCG31D7bMULOgNM4sEy
RfkGK/WSG+P2czHUYieGu2xPHtTelOTk8p9rpyp+m1aKy2xYV/8e+t5H6V4TrKpfDwvHGC0TDlOA
cJvZ+MT4LUKN1x+UWhaHPr0uhHlH4D5/+OqGoLruOMEPJb3n5ce8z3877tyHZHKuR146CUDuZyKs
Rp3UNGfW3ENepNVO8/v8wS6c8mu0G/t7EY722ATF+B6sefCUqTRLPO7X2PQ0RMdEx/hlqI+td+/y
+lLStZIN0rOyvM5L1vZRl2+5FbeFrIf9MCrvzRg7S8Sw9yrUrvsXvJjLf++o/bkTOIcjM+/mnV95
rU1mImQeChStihC4iAPQfXuCZVv3XJagSOyUfu2BWFOSRwKFq6/3OpPHvgzGl8Lzsh+GZrpnk2za
sMAUfthgcZne1J2tDear09N+EjaDxD7XTZuFzCMb964ycRBp1giN6DHa7Fd7XY7UUE27XBnix1ob
3p5gheDnoFu7rnHE3TRTphemEyUdW+397lYDEwRpuTqvaLA1Z78tysMsNt6RNFuqkjAN4sSKbiWg
2hNfucyy3642iIPKDSvxOVThDBCtXvTSG62YNlyKVGanDIxoruf8kVOyvmn8pUlkXwQcET1PJ3d9
0GaAVlBhEob8tSuCLFqmrISyNRhtdQsZM4sfxS1ivG+Kok1yS4obudVfzsy/EmgJjqNr1We71MyD
SN2I2LXGTgZDa778sreSwpuGO+gMgHUn60ZnV5I+4+zzqp1v7W6aHto0rQDVDQoIsE3W1EalTJaL
l3vwLZlOgsU89MB9wWbtSNRhvk6nmnwbvytP+pyKB3NqP7asX0+MF6RaKHe81Iung4X79h2Kq/qn
aHKBZYFIUO5mLvoXWa4Kx3wKYmuYKGRGPygkFGnBs8TzeSS7obAOK+HEn3ZbdI/tpM98+BY8D6kO
9Xw2ZE0zA1SdHiSzWYrvGl7+1jOYajgnA8issS+qvdRc9elB5sLP9P1yclxH3E+exkuUmxvHvbaV
4299zUcG5mreGGZn62Wcr5jouBjtvvK89TOtWh+Ym6mDt1cBKdOewYLCY7wxk492podyLZYn26cr
nmEcXUxOBmGEJ7KT3Ii6k/RWm9vJtNhiRzn6mz0MxhkrMVB9a0C8DrJ0d6umveur7u1N4bVE0pTr
OU+17Liyf1xbNvqEGYW7dSxJefBRWh4HRRx3aMwt3Cequx/r7BV1xLngVIk78zOvGKdfcISlczSv
BDcYIqjus7Ub3p2sdWu286l7VmsKs0H4S7263niUIyD7zqsoPXkeW9E4oRcs+gxtU0oUIEJL75Qj
oPtGEfxs9XpMCDaVezVl1bZbM2m7bCs6kPpa1o/Mg9vOkJY5wF4442fltOMH4T0jiNkgfqG5qcZ4
sbZEFVq9Fw1SAiZPCqv8QNonUrT6ZGqEdssFOHwuhlbd5w4N4GMqOlawTUKFs/p3e02N6VHWOHs6
lqSHRoid59X+FtODVH9uxdyriKs3OBoYRCvLV8jH0/xAkA0HxbLlBw/a+lUyrC9R6y7+1yh1Snyp
tfIdCuWvyZHC1UZEHLq7PXibWF4HB9i/W8xpvldjpXZdPr9zHTdPpd+uiV819X2j8uPCb7tftIUX
3Xer5cuWkEenjXgo/ZR5/iQThCra+zY6w6vfzLd9aTbQhYYLw0lYQUG82OM4lqgnSBIHQNOLt6Ca
+gNxEuCFnvaE82HFazs2ZGDN0MjAGBrTNntyhyLCbS5i2aoj62S7R5PovmuIIGIUhvlNyac0d8Il
/M1NxRrmm9MS1uLMsZxMdVxyW3ucSm4iZh6HV8F6NLxlOQH6ZZQqaeNu1DT7JrVndcHLo+WJuc1Q
i8FEyih8v6EYAZyluNVHmvDShclOTt2YJkuldeegEzQyC6qZvNxihqvVt9GscjeYdfHTrK2FwSot
4jlwytMa5ONNlVEmZHr1j01j+m9F+9tDBPnsTBNv0NRM7V0dyBANyfRzttu8gLtp558EGWkn8jXm
N598DrSjVtWZ9yVzxPreOn4GCOthVovnlI6fmH3IBe6SRWZsYd/Y/I5Afe1wX2wNYKpXc/PEuT5M
z14DPR9aI+sLXB5IUGoX+rDPLQFwOVgZUyo+Ap2ejVrTf6jBXuJB5IhbslzYZ60lxSlmsXfvFfKa
Z25cPDJuWzBLdZJKFTrjMuABwTLSIHYZh/48E6yQx/B2pRfmfgUxR4LN2l+YTIIyHuaRY2a1PZYu
PlMf8Clvqn8ygf7VoPEnYo6SnzQLClJxJ/9NDY60lUpPK/jCUqlOfrPozkFtdl5Fikj5yMYG1UEd
jerWq7T+9d+4hf8QFP+7gPiv4vvr90bZjxSZhqurK/TvpkLfFROt8duH303tDfGMyz7DFBJvgK5x
YQzLobPq5VFLEcnD/mr67r//9n9LJOD74/qyYNxxpZJ+4P3dSiH9ZczyoWjBva6KWfKc5HbwtNa1
oqVv3D0LOIglqTzGGHoC6ixeXbEtQAXqumMvac1Qvzb8L2Z6HYltONkpWZriyk46sA8RxWFpH3e6
1/Rx0KDzevyf/goYXFFJogC/3r3INv9KeOT41rTVvQqqdCPPk0ZvPTDQoCjUr7SxHfHcX9OGuLwC
nqJV0/VPqs3taTd6ALSJHLE3R6wtQ0nURLFWx3TRVH1e6Dkw905uNlqMnGZY77uNaPSQrmtL+wfT
8996L/gUGJ1sz4FVwtRNFtHfOBuC+wzweJTCppFW7p70caB8jXhxPRICgDGZK8OomfYqPqO8xRSV
ZLVx/dNrq/xpTxV5RYh4VhEbf3wK2qC5/5SF8l/9kBhEdIfBjdeEn/Ovf2fL4r7w0qEO3X4sxT61
NLc7NyLj52L2eJhzWXwF1QzdBNvKH/mPpyLoAp4Tc8hMN8nLrACx8sZcgYCS5vsPDsY/nFT/Tn2h
5udv5/A6mXSfY2P860/Yl85WBznaDtOueQasStX+e50NvUg0xRv+0ZDqUMdSo8HvJjNNCGbOzby8
zZTb5WdCrTPnUNfYKyM0cUW9gwubslg6E80jzlXy0ZdXWghIIHciOSvzp+OkLtl6Y+32wGF4vHcD
A/RKRgo7B0P14O81v0PvP/IgfbM6lY/4mQBdiwHyBJ2Pr330ufTlg5xy9zlYLacOrXnuu396xq6v
wV//ONiVWLaca3nxtQ/6r38ciIu8T4eqCOelDsTjn4fqZE7lukd32Lu33AvOtHML+BhiEkblHrN1
2urboM2JfQoHNaOgn9aK8bAeWt6labV4jdIBNvvcFIOF4XuWs+v/g1vH/KtBiNA/XNe8AFcPCEFv
ZPT+9Sff4FaIdQLAI3VwzW+1wmc7W6imTJGvrh1KKYc4vpuJrJ4sIaDfVOctcLPq5Ogt/9lm77yD
wJiKfdBC0Uat4dj9gZOxKs+6q3x717i6oxFqbJtTPFQL7JPfZPxTc0X8wJDX6oGM/XEpfcoPmmo7
AhyVr3AUunr+70+zv94HWG+JHuEYIWvhmqpE5Npff9dcGkrZVVqGjY9okyUgi6pirY+N3vxf7q5m
uXHkSL8KbrYjVjIBEiJ5cYREUWq1RI0sqtv2XBRFEkOWCAIUCFCiNjZiL/sQPvs0h73tcW/9Jvsk
+yXA6kEV0SSlynVrW3ZMDCVOopCVlZW/X84/HqFwuTOuxUcwh1CW1l0d0Izg7QvIp7z+JidYAZiM
RhafeqPQ1G/OIn6ZPANc8AFI1i8TSeNtx24DdjDqM5HzybNSYHOzcdEG0Phf5UGcYjrnJCHN6o69
oT/x55jNACC8xqmH+PJ9xwsRbj2b1Z+ynzE8EUXDdbhmFwfLJxS++BhDf+5n0xDlZPDX0VvgvxzM
liczAHt2/QZirec7Xs5kLzLsdeBLALYNbZ/AV0FrUrnxC4Nkx7X7o3QE5+qxh2ARamC9LMTqEeRo
9+AIZ/eoeGzWP94DKVbMaxEios1mMr3v1oAtUO8+tSOUYsaYWP0T+tfrp8vVw0Pfe35OUdV34Pr9
drZ6uDzKIhyb2j2mRXaQgIqS01rtye3JZ5Q4I6qNyH9rVX9AFXUUZRjagVPXnbXnyS2wjDFKZ/sb
m13dQAyk1mnAhQCGi2CsDJ0YHsTNENM8R2mdUoN1JG7gBsULCv+hKiHqtBA9W55BxuJeCLBxee7H
CB3DrYBnhmLCyXN3+4KM+gSCMETbpu8CXgcdnIS8oW/BrNGQsINWpCtwnV/E6M3vPzy0IzRWACgC
U5XrR6tPy8eli2R0Gt7L7pO/at1fAeBSoiI3SxcZhkw/IrqEppz2LxF65NPuA0CJr5v1ad09y+bT
2S+JBGjUpT9/nPWyZfQY9mtPrWe4iJSjhaKZ/82bL3zUDSLlcLKq1RCAzH97sPTnyDfUlgdN6tiS
y9PxAeb9nC3uDyAicfqI6bjLBTxQzICeoh9hjjFip6uZu0CjBzLx4879S13K81n8vIBELyMEHEP4
FROQfGqsOjNokfSv7QgV3ijUoiSqB9TK8YeomT1+qGOKzVkLlQvwhf377L4bt+CUI1N7Hz936w/h
Y4xpHRgFdBGtHqhaAEBBV6tw7n5atFeg5Mdw306mD0kzBPxauxfW5kcuCvTdsN2tpzNY4H4YHiHh
B+4eoFssQ8Ys39hXFQzdxTP832xK1JoZv9nkaNG6WOpy3OhdLJos152NeRvfHS4Eo/txry+VK4Y2
Ce3XDJlX/mi1RzmlvBFzG4VQYMXZCP2Svn+I6iLUhjWACEA/sBXDGPWPxZ89VBrBMMMjSkzZXO1m
0+fbvrNtzeV2zpKOoIKrV7907RC+Gfq60L6e/8AEKL104xBYeWTZtAqWEE/eGQcauGns9r1+CNsW
zZwwv/MfeLElFhx4h5h9Th6sv+ZB8cB3JAUE3WHHAv8Qk5BgDsI0yn/wiiUWtA7bbZhO6I14b7vv
NnDr2r06GppxHTdgGa63X3t1r4FTj6vUp+v/fUk++RlWr45e7iPCB8hHVpS22ztsAFgfocq1SiDM
yvf16gglWb677x0CjBdmKpWslt7dB0swEQYRm7U0vLt33+z6f63Ox76jVLaNuBxARehHv+jcxiEU
AdAigCFV/Ly37SdYPivJ991DwA0Q5DgAWelHFwK3dgjTHsAZ6tp7d2efbH87DniHLSg1gHSsZUDX
+AfNQwoJ+IieFSJCOE3vTAe0rW896AAXiDqIDxYvqfPAbR+6gMDzFIfeIwuKC7mAQnmL+VdvHwLr
xwXatn4CaP8JaQ04Q8UBoRPyvvZ/s9ng1XoQxxzDv1wMwqra/4M6DD8gYiPn+V7PAEDuLfXAESx8
RGuouaLYaF0O2s1DQMMAAbL9G4v2FYM9DOSv3mEHMd9R7jzKYFECz9n5BeU6bhIog97UEZr92vyR
f5WgdQrihTNFn/+kIe3kbl7pjwQwVPqofXex8eX1y5efVf6V9qqV76B++UEGiUiGk1X+n6zWb1Ug
/HREJEaiDO9Th7ny2yI3sIO+XhnbqJ4DASkKRTRSpAg3iEx/W8K94FkOY0WHqAKKWX2sxDraa719
AQQh5wZ8SgIHy3Z68jELYNMp0jnuUY3hSZ8imQYjp5+KNFho1Am415Y9HRBIROgcz4JEDrVtBUZh
C5fTN5+AxezFqo5I5GAQCI010G4Y9Ebhyx30qwT4azRk8wDqkZDX/329nDVqVfsHPL/Hv4wnIpKL
VN8QhqN2/BIkAyEfdMIIX31zi/eUoONkZkKK4cawpXoionEoRsFiomjlu87AiN5KRDORaGQ5FjzJ
zE1j0ABAbY4CWV5rnWGtHTEbxCMdBo7CJrab1k+kcyUiAkUsSNGeUTTOljBURaQTZRDcD4jkOpf0
j/7xrVojrTjPBNou+SIaxVGw0JnsUsyIgbJJleFYfBRzXTWgpdV+rZerZLx6MdWZW2cQtmuCH8T+
JYEmGS7NB7VlcZ/wC6toMxzpS/EippNNljCc6ysR494vXj4XZOqYtuVFTwxFvHFEaHauNWWcvTg0
ZNlnYHFPhCO51A0yl+YNWK9YhGJlnmmqYbMlfB3MRajI5FtHgwRsqd6IRAyD0LlYkPGui0aLhf50
w1RB1RLDwuH8yflcQoEqYsQUDE1SHy2cA4xNFHOoDUUqp0zT2WzZfTcR0vSSgAvAQFg8yE1Oex7D
Ft4J+aTrfZQJMKw4S6ZkFppqDtDY9sQ/vQyCCnZQMaLtFn6WQRqJmSKUiwaHqkM7SBIvnYs0S7K5
80enm8ZJnGbrk1l+HCXcGF5k/cDLLBKLiUzwSPWvsuqhTUCzq1VYHK15ItJwVaVvgBjMYfv05GgU
Bk4XcMVqubRHVLO2TTVAi+zlDa+51p/IaQxrHlz7+q+FDi0/FLkQAI0whFdwXYmVwAYlMvyff//7
YkqfzpMVIjlYwQcxiGdC7ZqmDxEDOAKovlrU2zfuTs7Qq34FqGdNKzYxFiFHfLc9Vv0ATsFUifvi
j6dSxCv4S9L5cxaNhBYBosiz12SQxtN4OorBwDsxhRspZ0LxiSSGioDRjax+9XbWXYpMJnKqCBFt
t+bWUGbMYMjcCLTJHgwnUhwAD6PiGQx734enXUGZQQddCeD8GmZNwZqdl8D3CywVqkTFWjsUhSbh
eGVkuLz+9X9e/lWXiqJUXFt7lvqL+uW2sOyJmCSIdGqbx7BtAE9PMk3PcJyTc7g9iJMmcq6tt8bg
ZF4kugWTj4uyVVkXi0QEuklOhQHWZBPxqKjkusLbdm/teW19jJORwQIq7LZd62UGbFvtnnXrDGSv
goHArC61vpwLHNfoTzODB0cMGvjPqKBLtKVS3tOWs32RjaRznIiB7v16NQY3pI+JF9pdh0E49kte
ZzpozU53JmHoGb4ZFbfb8uUvsEAchH6169TzGZjytwDuiFogiZxHJXK2672OHQjd7xaO6fZh/I89
9fMYZJ1+NhjBj0ICSDuKaLnhUMt3WTSostdhwbguJtXYv8XxIHN62UKTyDV1Bh79622337393D39
N4eEJ0jAMFP+m9ShRHNXvRYquVqNBs2y3r71VZf1PyexhfqDZm2vzBZsiAhvsZFo1rPS8RDJvR3f
eQ+Z62M0CugpzuZm5mD9yntei8dA0U+GqUHWhd9mbv8r6RoRQNTfWVLsZkk811wvt4aBlHbLLALk
VbnjvPjBOAGvZEEGjSSM2C3lpC0ZUQTeK9aMOaDtDdvjdWv+iU6CfjMeYeJ5A0VNNCq82YKK2Lzc
X/eMG5gLAIU2nkKuZoMmmHmooAVuKZVWfVP/wPLeK1YBmRGGIB5RUy6GYWIcMgGnoohn282574NO
RIgzVFHjgA5mHKYWUJrwfh6Kpbde1Ps+rhcAegjRl5nORChxv+0DO+CohjmRdepUZGBiT4wnSTBQ
lMgwaGKGNf0PpaAoeASy69ag875v9bXOwrkO0kmQbATkafgkOg4wehZlbOj5bft1taqK4ETx2O93
SxXqSTmpb/WS9ZvqXdxCIXwTXfA2tE5Wnr2211E9Ri44STQLaGcEpKjg3Ob+H5MO1tdKfeTfVCx7
6pWTIMSAIj0Evu2o7UsWoApS5NVYH4LkJRjHSyOn721TVvs+JQiFEbzYvJtfv4GA7x+jUErbQeqI
t+X1aUClKJq3w+GWXCRgg16tR+XhtqvtLlLzaoOpak228xJQhFMRynUwA2/P5EbJIs2etGXCmUji
oMpj2nof7Sm+Z4hkDQO1SOIEtfTYLvlcDmCrGXEMjjTtOWZaRotgpZZIC6bpvtYLDhK41TpZDj6g
jFXnbpvhVHSSGA2jmvii7dqeCR8A6CQSjQnAwLene4GKAEM5oJydgW4qQn21LgMXPgaJIWAYr2y/
2I8IrPTESg8J0XxSa9m9EunSkAaO0rormU4y0zTJO5xtD1sfM2HF1FwyA4+vJPR6GkSIyhhJigYH
n7PnAFWMgExSe0baB+gl6mOF1bynFu4BogE8UYRyuj6DWuvFkTCq3X2GI4L0caovliOX/w03Je+z
tBU5RCaehK4rOK5mQICZio0jgHmDQsNsbOQxObofbpHXN5yNHEfJlr10os2S7LxH1JpwrjUTGWkJ
e0x4Vkfl7WeuPzcymXkzl/WClwIOXTJS66Oj7HkMl13/KRjpl4fHkcjrP8kUdfqmGKPhUL3B2zn8
aUrJYs24RJyIgW7RAnOJsrpRrLuNmwHc7NW+82cYV0PIXQcz1NVi823cGh/ZW9NHuKCCcaILNIdX
00e7hX6pek0GbqMMKXDiX2C8aNks13c5Mr5FyBgVvwGK1/XVozGYw567jBfxUuM2gCQawGVUe/t2
Af/yH3RuqlwzwC66LbSttoDIjcxcHXPsdz3u+4XWqoK4toG28tsQg1HNUv5VF0Fu+3KU8yBOxrrQ
cBQZ32YAh9fsm7zH1fZquPvy38lUrnR9uDumU8W2Lcxk7HjL81a2gvAOI66VSTp/d3Pm99sJSkz+
gBsRjtFlqh00BrvumFo8NKI7Ve/uyDfg3xaoWtfIEtqurU44gdWsXascFfYnKPmORlKtjmwXjiL4
zkRoZi2HKXcbzLNBiFwfDAwkqZwONeiUF05gubZMPg1m8RDlQ3jM7ucxSCCaHQOMA9P2dXcByG4h
7ABJNtH7rXwGz+Jrz3deDxF95ZFiPMnP1jzrnqZvR8wD53OQjLQbcGtmek/Kpw8ScZlUk/gjhvBJ
d7yap2U2cDRedR8zgV4MiS778wzukaZTjhh0CkBwU6NFkcMP6KYTGc91dc1RNH+HY3+O9mCdcosh
CXqOPgbtELYYQnXn6JbXtmy3Zb/7ZG8KAgARlOC93T/pfPmvNHBGv7tYxlLvPgP2lj35yyBaaayo
qErKXu1+X8mBaRW4HG49ek3idKJdLnAD7bmA9RpcaLCEWEdiLBZDoxSY4xpBFiJO9bYbQK3ZM4Ka
ip40HQwcZhayBlGGU9zDRTo0I+MMR6In0FKVSr2ZAbMfONhAlM3orctxzfUwgQL6F4A1apl05bsc
CfxrCRNfo8pxZeRU9fvCJVxcW0OxUMOYb7JYiEyRy3mxWQn4esV2++XXDIOftBsJ+H/qOW9X87fw
THQIJoDL25PtB6vhJAhDo+qeI9O8LrrcKMD1ONLNaP0LjOQJYMkZ+EHoTsK5CoCyoaiRcHgug/Ls
IzNjFrfSuBhbke5nRp8O6vzsqd7FupeGgcz2RPtf/hE7ABj/8mtes3WTfPnPaCj1ImWvzsBrdCBI
M8BXZzgwdyJ6MRU0AJ3tOfNpvHHAOTL8iBNMURHnnImFZhYBlNZ+zUCHk4ZN73EgbXQRh0EbgmYS
eBwX7M8bPojHkdX+Wc4GYvCkawyOPrFCh26eb4IlttUaJ+jfv4Mxp3UjoljdnvLxYKWjSzUBKgF0
HhpQhXwPzY/YeWC+Xxy2wMCzjcSW1/9/lhtBUa180aWOQcV1YuBrOLdGgwvLuQ6dvgiXAnXLSsro
cm0yXCznCLgEuF41X3WzJef1Fh3wvEbUE1FeMBrN1Me3W3TXYHAixpm2Yncr/OKeobIbRC90XAJ3
d/1kWWC768zdPykFpXAh/1+cueMkG+hbZi8KaCmTEITcJDoRyQD2nCKaG5/qw9uFDQmTTIb66eAA
J6LV4jjrp4PB3aGAIYAIIMYaaY6W445YoUCqKqHPUeXXMaSDIzpyGs9gDOltjBxmi6JbnQ7gQDYD
xK+JHMxROwdlPwLwbqb7DRz++wdAE2hmJ4Zv2Z++j5BjY/8wwc+ebk8kZCabQR2OhBGqStMF+cKp
WmYeI+HIEd2gvj+NycDQPRKO5vYCo/lSpuki16bXwVLqGoQDBqt4ylU21ONTHkcp0x0KIeVIjPLl
38UDNH6Wd8DjqCa/g1NY8KcDuYwXVcrQ4+hwKhj1WaL9BNDZVEdFCeBCK2zA8HGE1E8oMruYOJ8l
ioYqlTy69hU/336dfupvfQKDPXuCqm4jn+Nx2Mkd2LJA3lQsyM0LjnBtX+hWEaYVqme8nc19Alzv
oiER0QA93O5xhIIL6YQJk06+/BoGs5VaMXHF5wkn4gV6Ak/Qy3rhC3OkmYsXKG4B5/dFm9cfyi9R
R9PvTlfl+1n+VY3ytk7AO6xFK3D2ASEiZrFm2HOI2Am62kx/gUHD9eMQlSiVGpQDZrkT07Xz+8sA
EYxo/IeqC4jjOsgrjwm9BWdEwiuueg5HD04njqeVtBlcoTP5oFmkHBC+Z+gzIKwlNWMir/2Ww2QT
W3zruIY94xFn8AKGEweNNKsN7HKOeMeafh4spc0mO+MrSotzhY+aCdhiiHzDA9GaEjYRPt4QaQrQ
U7KWovwdesNTWAGh+p32EoBKUIr+7ffrJTAmB7hbFaXcxOfIvnQmCcCl4LyvX0d/AMPKr4MnpyPC
ioYCji6La2mkyTlqqz6LCDHKTGMFh5F0jXIEnSrHmSUG/xwgnqo3/KPhQb3A28XuRqZDGLeVlwvw
ZRgeIOaIptErVBRd8SCohmbxAINQ45JaANm0GlmdI5Zd2IsfghBRmX9xjhfwyhYoVihcTTqxiIsB
HbiTRRPNTgHsj/2m3MVTtIhrkoqJdxx00dGuyOT+DMeshrsMTX7GYhkk8y/YXlm43mdZChhtbeEc
wcINI9PjAPTrEHA+hW3UoS2v24eXgTmmrbqPriuMuPU52m4/lWdgYdRWFCfOTxlwwGEvVppaTcJe
rgGSr9VqtWmeXlut8Vua6vs5PgXu2A/o6iRjBHoMBB4O5XGCiR4GAAJHZ+JJIl70BDhHkQsBVwVK
+EgjcZSgdsghM4otOGYIdIcIpuv5WI5heWubHPevUUrNUbpwnmHalqY6AY6uGP6t0767QruP6ktk
TrWtczkAeGhiCvJ7K7XE3M7mcENuAtP0Y6ib/ZRk5mI9Dgn+jJq9FwxM1DYO0HSKK9/auO+npgvo
yR9QTVfhbLoMUWvEW36JQxUKURtL4o4Z0B6GP7aPjtCY3YKpsLtP4/vt+1EFtKatFJTfhiR9e7N0
+duqGqM0rlZbzKv+vi4boy2pAtrUCK+XuSWiuoEAXF73O3nLCoTPH/AtK+BFf7y3rEIzfWdvWT4A
FQdzfeqHIWJ9f/pfAAAA//8=</cx:binary>
              </cx:geoCache>
            </cx:geography>
          </cx:layoutPr>
        </cx:series>
      </cx:plotAreaRegion>
    </cx:plotArea>
    <cx:legend pos="r" align="min" overlay="0"/>
  </cx:chart>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Hoja4!$AF$61:$AF$75</cx:f>
        <cx:lvl ptCount="15">
          <cx:pt idx="0">AUSTRALIA</cx:pt>
          <cx:pt idx="1">BANGLADESH</cx:pt>
          <cx:pt idx="2">BRUNEI</cx:pt>
          <cx:pt idx="3">CHINA</cx:pt>
          <cx:pt idx="4">INDONESIA</cx:pt>
          <cx:pt idx="5">JAPAN</cx:pt>
          <cx:pt idx="6">MADAGASCAR</cx:pt>
          <cx:pt idx="7">MALAYSIA</cx:pt>
          <cx:pt idx="8">NEW ZELAND</cx:pt>
          <cx:pt idx="9">PHILIPPINES</cx:pt>
          <cx:pt idx="10">SINGAPORE</cx:pt>
          <cx:pt idx="11">SOUTH KOREA</cx:pt>
          <cx:pt idx="12">TAIWAN</cx:pt>
          <cx:pt idx="13">THAILAND</cx:pt>
          <cx:pt idx="14">VIETNAM</cx:pt>
        </cx:lvl>
      </cx:strDim>
      <cx:numDim type="colorVal">
        <cx:f>Hoja4!$AG$61:$AG$75</cx:f>
        <cx:lvl ptCount="15" formatCode="#,##0">
          <cx:pt idx="0">833.12531999999976</cx:pt>
          <cx:pt idx="1">674.35793200000001</cx:pt>
          <cx:pt idx="2">47.299999999999997</cx:pt>
          <cx:pt idx="3">9513.8350799999989</cx:pt>
          <cx:pt idx="4">3454.7853150000005</cx:pt>
          <cx:pt idx="5">171.21120999999999</cx:pt>
          <cx:pt idx="6">63.252000000000002</cx:pt>
          <cx:pt idx="7">4189.5730649999996</cx:pt>
          <cx:pt idx="8">202.79615999999999</cx:pt>
          <cx:pt idx="9">922.23099000000002</cx:pt>
          <cx:pt idx="10">20.350000000000001</cx:pt>
          <cx:pt idx="11">3209.9702599999996</cx:pt>
          <cx:pt idx="12">540.29747999999995</cx:pt>
          <cx:pt idx="13">126.874</cx:pt>
          <cx:pt idx="14">10358.39617</cx:pt>
        </cx:lvl>
      </cx:numDim>
    </cx:data>
  </cx:chartData>
  <cx:chart>
    <cx:plotArea>
      <cx:plotAreaRegion>
        <cx:series layoutId="regionMap" uniqueId="{13752AF3-93C4-4FFD-A851-270F410D7E9F}">
          <cx:dataLabels>
            <cx:visibility seriesName="0" categoryName="0" value="1"/>
            <cx:separator>, </cx:separator>
          </cx:dataLabels>
          <cx:dataId val="0"/>
          <cx:layoutPr>
            <cx:regionLabelLayout val="bestFitOnly"/>
            <cx:geography viewedRegionType="dataOnly" cultureLanguage="es-ES" cultureRegion="AR" attribution="Con tecnología de Bing">
              <cx:geoCache provider="{E9337A44-BEBE-4D9F-B70C-5C5E7DAFC167}">
                <cx:binary>7H3ZcttIuuarOOp64EJuWDpOnwgDJCVKsghZXusGIdsq7PuO15pHmBebD7blIpMYwlL5RFdM2B1V
3U0a+ePf9+R/fer/9Sm+vyuf9UmcVv/61P/7N7+u83/9/nv1yb9P7qrnSfCpzKrsz/r5pyz5Pfvz
z+DT/e+fy7suSL3fqUr475/8u7K+73/77//Cad59dpV9uquDLL1p7svh1X3VxHV14rvZr559ypq0
nh73cNK/f3vx5vb1qxdX2xe/PbtP66AeXg/5/b9/O/hbvz37XT7rCO6zGK9WN5/xrELFc50aKjcY
Mb/++e1ZnKXet+8J48+5qRKdMa5Of8gD7Ou7BM+/aKq6vIuDu4eP517pywvdff5c3lfVs2//ffDo
AQYH3wRVZn8lgp1N7/vizRcEfz8k8n//l/QBUJY+2eODTJ+lr2Q2vHxx9eLD7c/kAnuuqZQLEPrb
H1B5nwmEP9dVzjVd1x549FUAvjLh5V18Vz2FBd8flBjw/XOZ/C8//OfJb724Prt6sVrfnp+Sucep
AWXPDZ0z1RRsTgtM9TkVGtUN0/j6tfEA+isDrLvUi+8+31f+w+c/rgb7z0ps2P9K5oS1+gdw4tWb
6/X2FMqP48JkajQCLjwwQTtSA42ahi6ITP+ySe+DUy8yb4Ksb8/JdP/28RHNr//zNH/5YvXi7MWt
/eLVKXQfR3eFGM9NOtFeNQ8ozrXnnBONU137apgk6//y7vOdd1d9uitPvcw87feflei//5XMg5dn
/3kebK9Xu+v1T/UAivoc/lcI9uABvnhayQeoqqkJw5CYsE0/Z+n9k+z/3qMSC/a+kTmw/QdYHvt8
e/3ilMw9TgGY9lwIk+nE5HPmn6jsuS4QAZnsAeZXu2/7QXr38NGPm/xvj0kk//apTG77H2B0Ll44
L/AaPyvoBLk1wYkQOp0lN9Ofm7oGhyseYH4l98Vd/n/+d/rw2Y/T++E5ieAPH8sUv3D+8ybmev3u
2R/rqxfXULbTZP+fi3Od8+3V1nG2MHVLL3EYjp9KOIh4bnKdq4hlv7uUfTNHyXNOiaYh53gA+pX5
myAOcqhb9fDxj/N/71FJBPa+kaXAQXiJVEoi79EH/6OZxg9lV48zdb8SvoOcfDYXlBO+2+312Qtn
92p9SvQexwbynMG+aQ+BLszgQeA1eRxDNajKtW8e6QH0V2W4Rd3hLm+eEHb99aSkCn99IWvC7T8g
5LrdvXl9/uwSPPi5bp8zg1IDge+XP3DvB7ZIf24waiD1lvINOyvv7559vo+f3T6FB9LjEiOkb2Vu
XCLw/0/bpdcvtu9+ZkBAuUR4yfa/vgu6uyc4/ofnJAo/fCyT9vW7fwBpz19sf8TtP8rjEkYMVWfz
0ZZKnqvEgDli9NDIgEzxXfr5KYWlvUePaf9w6BH5/wEe9+12/fr6xcsHQszFGI809AzxDGMmp98y
O4j2vo1Rjam0pFHKJJl/G9zX6V1y6k3mE+vvD0qU//65TPe3/4AMYy/fPB3u/rjc/0qpHxoPPxTk
7BddfhoLfhWWHsWDxXrC42zPr7LGYRtOjusfCgA/S9x/1TWOOp8yyfdbGj+L7L+aN1Kj+Yfs/fdw
4GexgfyKdOZ6/7IG7JWcfhrlf9XUvgxY/JDc76UmP5H+vzIsDLj8EP2l8sbP4gF8769azlP8wEMP
/Gcx4lcT/3j+S/YB3+drfhbRfw0QfR2x+yEL9Fel+2eR/1c1//uQ4w9x4KEA+7Po//9V/VjqOO5N
J37vq67u6rv1lwnQH/72gS/So6eay1+5s/38798IRWn4+1zpdMS35+b68t8fuL+rajwr2HPT4ExH
M7+7//IJpc9NhoIoJyr52uVPs7L2//0bF88FZZg2NQyGSRh9GnWpsmb6iqqoo1KdmSo1TKZqGv8+
autk8eBl6XfqfPv/z9ImcbIgrat//6b/9iz/+remtzOYaQiqEzrNfOhEx+gTvv909wpdNfxl8r/8
iOtx7gmyG7LSrn2rNJtV5q0rc8VVdAG/k2IGFFoZM6BMrgmMl0yAD0FVJWfVyDjZMW0bazeks06f
P82+yQA0kxqYT0HXnOsygDCpMz9PS7Ir1Si5UENebETTtjeuVpN1q8VssJoqCUpL9Jl6XrWddhEO
BtlUmUctrgziSoxmvSlDwq77ZCjXmfC9156mB5u8qIdx4X0xwye9rsE5B80NQg2umhNr9kivG2nG
AzVvnZBmV4mendfa+8JNraqP356mzDHlAUmomgE5oxTTs4eQWKWqIuFu49Rla4tkzYNmAZeJd4di
BAiQI7RvuaCajv7hPi6+ySBFutE4nmLYBX0ZK9dqmWGk43ECZAgiCFoEOprBgklodKzSiVZFrdOH
d7GVte//3vGTeO3xI+xTPdTjoHVcxbOrsywO7ccDoKomTINxDWovKUDZt70IMrN2qsEON2T4m8dP
8rb3/no4sKDIcbznD5a6a4VYYPKMGIn995foH+daoOexWzvBaFjDhzEsFzA4liKh6wYohLlWNKJl
Y+RWQ8VKl7EdF5sxvxjGzRBsHsuDCQS0jRDBoQ8SDmOAybe40tgubM8yfzX4CzQi9EgTBAaoqY4Z
6WmI0ZAMahF3Q5kTvd35rlttSuYWb1hc+7FlZnn0ikU+fT3m2qdhcLNNm/TkzM/b+jrUkkSxMtNt
t6fxJXAUkmYKE/4FRlfoQFqVhE6tdaWrCqXbhTxqVnmjxuvUaI3SKrPe2JaDOqyoWforwzebW5Xq
itXVlbA8V6/TBdrMsPfgVSQBFZGX0EKN+t1YbhVz47ErZqxPo3ssopMnM5gB3ykI0STqh0PlD10J
EEN6zYbAUtqPpwFM73ho6A4A6OqhkkVj6BE1BQBxa7pWzc/10Ta7r/3crx075+tx+055AQt94ume
JlPRKF0fAYhiWmFphdETGLFHJX2S4b3ztQEsplHa7wz1jyRwNP8szV6dptNEaJlOEx+obk6aMM2L
7oPw3Xo0SafWuzIeOm5FeZJ0VtKo6edCM71PWhV4Vpmbo93rGR0tHgzk0UhqKtEMTE+api6MaaB7
/w3Y2Pl+ULNm13e0sU3P25FSv3ZHN/t7gIgkEsM4jiJyabNTyIrkqyHe9NqCYZys0iE1sRaDaX+d
EiBEZasleNLzzojqXTdYbWSnid3lm5rfNPUCLjPm4hCS5ATzbqyzkQX1zqRvybgW/mXVv6HpRvhn
RlStCu0sqC/iJFmAeyzxh2AlZimD1iSVANiQiXGb+Jq4GJKm2Z4WyhkoRDU0VcOiGqYQNNkWEj/g
LSmancszawzfJd7qNIBj64ABqj0AkoVLvLIfy7hqdkOkFHaUK60dtGnyRkmibhO5rN2chnesZRqB
TScEimYYGpcMhWEoJIqiGgi9cd+QxDaGs8jmqc3Ss7LDbMfjoi/s/WimZpjEpCqTo+ugLwNl1CO6
y+qrsDjzzcfTjuo6Qy4CZ4XVFsli5F2UZDrP6a6rrsJwY+o2qTbDx9NIHLsgjak6VeH7DVMDOodG
QcmIN6bwk7tBPS/Cy4Su9PDrEPT/03gvgJA9ROWpWSU0l+yi2FI9O6AW4QvasgRCYvtQJXVqJgDB
+svojzbcltECM2YgcBPWBiES/oVs85BORpwqGSvScRepFV+lcbRNaRlbmijfPJoh3DSw8jcFxFMS
eggoorFihtEw7owy346UXrZeEljhoC0FHzMmFIBMTDFSU4XWSBg1ovJSt6yAUdCvjfFNpbo2DdKX
3M+t3lyfxmqykof2Gimu4CqyO4GAVg5kfdevuoyZmaOFoeWxP4V709fvtWYbZK6tF8aj5eEAnJA8
UNsEY5YUANeMf2jxNstai/R/E4Ykc+OQ9rGgSuakyss4Pefdrc/enabasXk+RIMeykLfCz/1fTdz
FLHtjAGJ8Me/B0CSgVAjRU2JnztDG55V9cZV0wUPc+wAYME4CjMo6qAOIYvzSFst5EkWOHrfqdYg
/HPPY53l5frG5fHjveYhNMlZ89rtq7YsAifQurVuhNe+ML0Fvs+IMkNtSmNTRoYKgmQx26YNAi/Q
fWdIVpnhtNWNCO1GtYrqZvAebQwwmomonTANE9+6nOA3aVU1ha8Hjqqrlq5dlLln6UumbUbKMP+p
wlmqhsoQCRxKGW/9puJlGzg1294K9/y0iB0bzmm69K/TJRlWSRVVIcHphkpuBmO4Jply7apu8QS2
UJOrWB6ZFohkL5MGQ5X1HQkc4p/14aUXb8M0tCLlshxWpX51Gqk5GdgHJpHML1rW6JWKTIF/6MRO
HRWLxoEdearNxb1b+fZpePNE/As5iYh5ZnaZogG5qNVWrutZoZ7YgbeA1bwgIKpmiK1N+J5DQUgq
PfQQ8gROrJXRmzwsygtdaciCTM9BQQUX+3RYZERaOuG6l2sFeUN9LtzAEf1t09um/v40rZbOl0LO
kbl1kgZB6CRUvaHJhzqmb09DmOPGPgYSndSM9VgYBAZeslXD81w9C7KF2PLYOeNaBRVtawQdsDVy
uKG3QdEnLRhe1q/r9NKNIivh1NKC3OJVtaA68xT7C9j0/R5HDKEggw8gzarWrYbMsIdPpwk2py77
2EgsF8zQOy+gAQqJt71YeWFvmWZqJXm4QgZiBcrlaXhzCHEhhKYjkOJIEA8Rou5AUuSfvuNeDB/i
JUuzdLokYFStsyCKW99hCreu82IpmJ3j/f7bS+JVj8nQERNvHzSIlZo1zf6I1LvW2z2+6qGzfUAT
2/b4PvI0MfIJ0K5TPhkbJb77e2yQPGWopHoQcpyfMqtobW19+vg5NUQJj2rI9OhxAKtnqRiYEfvO
WOkr5g+rtNKtkYVnp8HMsQNJLOoMGgr6R0XqbvA8w2t93wmNM9O8IOorRrozhTK7Dz+fBjWjJ+jS
GIiRofFYrpcIloV957ts8Jw0F5bvdpuhphdqX70heXquM3WbRGW4oPwzVMTyMlMZCqKcHZVDiZuq
RWGanqN4K+WjUZ0J7/w0VjP6IgwBhJhgU5AhOcsoMWolQBXAIcJ7k7AtUceFDHMGgo4GGhyXZqDK
qUoayZjSKQHPPMcNLrwLs18wxsckQlwk0KicZE0jcgxL+8BQNK40Tk40S/H6wjaM9rVHkwWzNb3m
YZIEOJpghFC0pUw5I+NJonVUL1sniwx2nfRpu0Idu7DcPtPPStp2C/C+FOKOAaI6rxNU/pEIHhoA
MaqtWvZe6wS6Ybkss3yyNupPgX5V57vS69dKPdo12TxWHpAAqhA19Ca/XC1xCDVu4EC56Fon1cfz
Mkt3vp8smIaZqt0EA6vkyDw0hgD0EIZBBz0Ygr514rS1PMWaFl9Ifp5lmRWntd2kmRV4htUHusUT
ZSFa+1J9lOmKZFfwqWyDApEk8eh51wVHrdUxau1lH/irqDRWREs3QRteaH6TWWaZWQVj6yFVe8sr
UbbUEmXNo8DS8/w+Dzj+uroqinbBwsyJstC4wBI9GsPIxQ/polRDko2iQEtMZYqdiFBc+r5hWJVb
mgtUmJNmNLY5KmTI+xFOHoIKDRZXpq5XTshWmR9ZzbiJyaod3j9emmC5TFVohKPRLdHaN5o4UEJa
OYnWb7OYvCJKvBAXzxFtul3GIKhhwDhL1QRfb0tV85Maafia6KHVVpEVZwsie2zD0OfbAyLhYfh6
iRpWXDtmfNXSl80CNyaBl0VSE+CDjkqlzo8Yr9YEowC0cVxhWI1/38e+NQZ3GdfPCvWGxE5pLCXK
sxjtgZTCi2TUzSFXSeOwnLxDLvA6Yc0TTMk+VpKa11HiZkEMrNTxJREX6VL/dQEFTeJ87jbc1UKc
76X3CfuU06e8P6qu0EYVkYw88VBDSSuuooHfGp0dxtEqbZ8iVuA3yruIh1UmaWEcq6LQBr1xwvLG
tN1sd1r7jiOWaXsU/XsKBylUuYNPqlLnfsEa1PWC84SrVl02yMDbqyR23/gsvIsIW50GOeu1EKpQ
DZNA0/6khFLgcc2vEhMwozOzfx/714RqVuRxqwu8dVB/iIrynJcLYeCcKOi4ZQ034unTfySonab7
RA3VxhHxzr/rh5vTWC0dP32/F4v7gyBhY47Qz3gV1ndR9XUz8xFFeFwagA4/RZsToQWVzEuNMRWD
jVBGWr4NmtRqRG/lw8VpJGZZsw9FCigwu9WQgYBIrjHEd7HC+TZxPfG6KErlOhtJamta71rB6H8I
zMrfUTYkC+8wR0iDQNqnxFnn8rgBT7V8rEetcSLeWvFGKEtTVXPeYA+AKdkEo9Uz3Yt542TaKqQr
apw9Sdb2QUjMUnQvUPseWsXrYE0rZZXfn2bUApFMiU8o9gV+VACHWv8oPrrsKcdTSuEtUd9B4nQo
zGUY1MooepjNc0Lh+Y2lOu9cbDFFL4xMlx9i/OkQgC6igCjmAGX0P3iDt06M6EyjW1b+8QQ6MZhN
EzcOoVUi+Ret04goGlhP1b0OLtT8CdbT+Ot4JokSo+M366kayUXTxWcVNXdaRNdqPlx7gu78Zikq
m+U8ds513GqF6EuVQJpxinnAFMbTPA+qBEHZktc/TpdRF8elArilZxrqkst76pi5ZayZuRPpqt21
N2G5bYpiqzauNaZLE4MzukjUL60y5EtAR5KDKh87pXWrwjEzvu7y9kyl/VWaL1Vk5uwaqvAC3TKC
CgAG1g7ljeamIrQ6qBw9Ce2Cn/P82kzrtR9TK+SOXm+i3Bn9x0e2ZJpuwMgUos6jKpYfF2VKBIDy
FGOolyT/fFq4Z5SIMHQyMZRiICMQk6jsuZyuhcuhDc2dMK7soPijYprVK5s2+JtwJibuwak9YnQe
YbnD+UbVrES7CswzEiwks3OigDKGQTBHi1RddnA5E25SFF3ulI1d59t4XLvF+jTBZoIdVBgwdGJO
SZ2qSlZToZyVlQvRjrXBEuSVke2idtWXb/1sG6SPDw0PgEnxhhuqsToaAMYHKyd2RO3TyMzp6T4y
Evf5EERe0OB8kt+YyYehOPeqzxX10cBYSJ/m5AzTCxjtRSI4hYmH/DdLzDC4plo5zL/Tg8pO0S8L
xYqVn05jNL2xlOIQ+HwDeRThU7f5EA7N+97o+qpy3FqxrCbyFig2cz4aIxAw3EKK5h+Rzo8SlY+Z
GQ5O+56SyyDbPvr1UYXDMO+UC2hcLsZEELwu1bLBia987Q+dv3vC8V9K4hiwFqqcAAY14to8NHvH
C94VQWgN41MAwE1irBpzEqjHHZK/RyXGICPtnZbHtqKs+2rRDE9mVuIwroBVkcFyxOHIOw5BGCTW
+qTSUCBrTLIJeHlbuNU75hfXfavbetBaVVNeuYNioeF4qabG5wGFLaNHZpCN52Fk2jTWLoKk/Jxz
zcnC9vFB/P77ccm5+p5KlNZnrcNRS1Pz3FoaCZoTQXSdJ8cKG4ea3SEBeK1rfZ8PraMruhVhZrWO
Frg4YxbQ3f4SP2Os6aicEhZZ0jWl0jraOBJ7EMWt0STnRVFbuh9hlq/qV6flcsY6AKCAwcYNphh3
kmhWUZrGZht0jls22qpqxo+dUeh2UEbbvur+PA1sjn5faqu6QM1TI5IAeTT3o0ZDJVe3yuHKzBYs
3YwPAh44GM1NpFOyBWKuyENeYeh/zNdpuOmUFV+qeMyRi2LmHMVFjHJC0Q4lgLG8NhISt84wkJ3u
JzdN2Nn9GL/qs6Ui6iwoDXecmahGo2gkKXRYKUaljQnWMXj4vhiDVR3Gr43eOK8bdv4EvsBvYwZN
R+9eNq0eypLuoI6tU+Wxtc7xr9PnzwVwDNMnKAdPQ9+oGhySzeQwAG7TdU6UcWKpTfeyV4uXhHnn
hU/HLfZfNi2JrkXIzoY4eYJZYByyjVhORTV6iiv2AqAoizt0e5ve4fRGE6+WtijmpA59AHTyEAEz
TS4ixXqolkk3dE6llFbm36l854YLLZA5xUHgq8PuoA6KUY1DFNqySgfk8K3j1drqo4Jy9mkGzcna
/vlSaJWPqF2ZKs6nZbgd68RJ6+iui9rXJnrFp0HNooJpeBPXhWPTS571zvIm9sYx7Byh3LXROfXP
Tp8/yw4UoqeOERY3ZCcVuKRXjcqEhjZXtLxkwa6pniBQU637GwjZzyh+WZpDBBCpGVrcTyxjIdSZ
YwemTlXTnOarIVOH7M4GhSh9rQ2OcDdGcj3Q6645VxeUfo5QggMHZKGIqI6UPtKavq+bwWnoDS1u
quCsXBo+muM1rDy2BkEuHb3HQzxIORRZIKrBUYI3it30t6dZPddmQvoEezz1BrCGNaG4p9k9Fsna
MS5UZ9SL5H2HEdRVzHXvzAsKZqn1mK5R9x4u6jHSVl2b5qskLYubsjfJgv7MIMrpNMBlahgexZrk
4YukORsEE3R0yIAam1lbSbk+jetM7HUAQTJifVN1htYDQlFuqtL2lFuXXEUIcRoria46dQGhmd1F
TNruYSSJoK9gHs4Nxei0XmXXwzs1YRtdXBuRawl/4/q+nQ2vvHrYNKlnF2wd+JXtaa6lijOv7c/S
2MnUx08cGGjroQ6EQTmYDnlASuVIyLve77AgYveGFaaXdb9QvpxRCoyvYbVh+kUPxNKSRA09y7oh
Qohb5sFZCikau3X2hPocepPwhpyjI4/pvENpGYJAD0Tg9U4hbN9K0wXrMSOMB8dLzsKreTyMptI5
xFtlqf2UrUd0yqZ7EdHCxPj94dvHrd6oHY3gTut8RfDPgnWdY8F0sSuBR4XLk/NV3c9GjMWI3klb
u/asKrFH9ngfhPIbYiuK8etpv+8Qhdbv3UjvRiRjglhrEyHJaWWd4QB+lgEWb/p9Bo6pAul8w+NN
q9W9Q3u7UazQX5DSSdmlRAy7RKiuG4h2sdI0wd+zewiAtbCPwWHXezmy2spZabPgpZFdhlghifqF
5sWMOzoAJ5EL1bGxr1y3w56l/VG9q1or155CMarity7Adkz6SDIbt2WrihEg6ngzJmf+m9MMmbGe
2OeBtmE1xUQUKMls3aZY80sLMLwnyiXKJPp55BvVPR1zbnNiKL6lDIl36Y2Zth6jwn90/IaiAqI3
QGeIgOXMJDIV5vZTZtoF9yqxevH4obhDABKLkqauhatQpL43A730++1p+h0LNI7HD1FNtUpkv6bE
npQQ+NoIQZveoY7M31GxINHT+x1K9CEAeijRTZuIzjWQhvJy07frMtz1dCEwnMdBQzwyTUMdVWC6
wC+MujRaJyquPWUnVqdJNIcBipKICnWYLWzaHmKgcFF3SZu1TsKDq77FIi+CkwBVgv7RWS4yqEmU
cXPD9OsvEi/KEuN4oqwaJ1GztZ4EZyr+6Yel9HOGXHSaoJmKPTA1+mQU9myMOVRByn1SO/VOwz4K
VZdS6SUAUsxUh1RNecwAoNNXneFaPlsQqi8hrCRViBNQzsOauMBAlwSi9Wq/bEyACDN/PYibXLyO
qz9F9z4ZzlXeWF5dWEMd2XkVW81Qrga3XMePHzJAxILePMa6ERsejZUh3U6VwciNnVJ0lmEUtiYW
+lgzoof4HT9Spn2xb3LQQvWm6pum1nc0ZxZrynWa0VciThckfIZhSOIx6Ym4BVtY8nyc2jUmz+NC
3yVC2CQp7LivH+0GkImgsDj1yuEE5Gki7hqV75qhsUu03MoSZsfqQp9iDgmUIWDGsM5hqELSHhaY
naqQwJw2V6ch+Pbxlh6LY3+dLxkyXclcYbahueODXcer6t1pK7P0+lJkEah62w01ju9yu09SOzCW
enqzEHSGKw8YptRg7Q/1vvDqLo9x78iuTBI7STCttLT5tgRB8lVlOWRdQQHBT2/Gt0gqTpPoODiC
jzWn9SDEkKhnSSQqaF6lhuvj+DJ8OXAlsorAbC1N0T4FRnNemsqW8KfgtA9UohomKrFlWUbmri9C
O1ZUO12ag55T8n0IEtXqiJaDKQBhjDdeaAfVNnh82IqK87RURZGUoKAl6Ubvh1FVoWG5G5hqCRVj
km9Ps2aO82ikUoEwTyCgkH0KyxAdNa6+6+ysf117t6ePP45Twfa94yVzn4tuFLTF8SluWgj7c1/g
npxttLTdOIMFVoGw4DzdJWAirjzUkMBjLO544u7UDBub12L6IarHLTZPe1R/nS8JcDammNpDLWM3
MtssNuzx+SEyGow6YvoX9+wczSLxdIQnGkt3p/evQisJb06//oygHhwvkSf0cKlM2uJ43EfRNJYx
rtjjo9EDCBKB4lbEfGwAAZPgzTp+/IA06IOwAbUGSBO2Yw7526LDFqZ67cLPqdaWR+qCk5sRUzSP
ECVOC0a4mEVSMyNQVDftSwX2Ly2t1BOrJEudqmYWauELweIsLHRMJ2+KzoucrBMtiHHLVYdw1/xY
NR8Eu23pB2Wp+T+nEXDaD1DkggYNFb2rEkAZjWSltSaab09gOfwRlAK2HZmIZF97TIkHrOnc3UpL
Gtuoa/u00M5j8Nf5knUdcl+ovtG6uO/Bt7xLNj7BQXCsFiCHmn5yAv3ZQ6HC8oQStZgJ36XKneHf
BavT7z+ndHvHG1L2wSteuV0E0036y1h89MRHqixE03MkQg0XGziY/kQDWCJRFdd5xdrc3cV+tiGj
+tLLyOvTWEwGWorX0afBhjrmZUEq3CR3kHPQWC9o6pvmroiwAzHqnp1oZC0y80yn3sYsUQs6DXBO
PeCGUFNEzo9/JK70ohFeS4ATUbhddZFlsAiXVTiFvxB2zmL2FyC5Ej4mfdy0PQApwSva3fhZtWJ1
bimduVPcJQM/j5UpvtxfgH0ZCSuqKdnACYSZ1Wtt3Z7H4+Wgfz5NuTlpQAyNdpo6mRU53S1cr8H1
WAjixjhExcbKR+/sNIQZkmGNGOHIVCY9Hs5uXBaqSpxpO2a8CYvzAvdR+f77UAkskS2AmkEGoPAr
ktMFXLomD0xmTWR4Zdpqu+alQW9F8+E0JjP8QK8IpMIQjoarf2TNKQzFC8tQ30GDV0HyKUmzC6Nz
zDZf8CxfxEhSIPxy2eQcCablAFFSIL1msZF32q5vs8FKx/Ay8tOLRtNWftR/7LtO3YKub6joVp2W
rh+PJlbYUMMzdLRj5LUbL40HGtS+vmv79MLn5/61mW28xHy8HdKmoVPMzmEh7Kg+jIlQXjYZwDTk
zFs3zYIszDSVEPvunT9xc6/wkVBCXc0Ft0iYWmrpWSJeiWrbqY46XGQFlBaDm5xuTeX8NP1mbPgB
4Ekh9gCPlZaFbgnElJ1mvsXgTPf2NIAZjToAIAU2qIn1SssAoG8GW40wqIcClZ8HFga68L9fn4Y2
o1Qax+8noX6EyOB4lEUrXZ9oUCol2GnKH0WwVPOcQwfb8hzNAoZ9ebnskaa9kWGDTMHVUJqVu2+E
11lC9BsSp5soKjan0Znjzj40SSyi0DVqJJbKzqOksWIPC7VedInrSRfINgcHUSGG6AxYvqPyXpL6
rhq7Qtnl5bht8uoqwGptFC/1E+eIh+1/LCTBz2IrQQoYCpN1o1cCHRrElotNuR1KIV1tYeR9wSjN
yAHmW1HmQtCAnFy2SYrWRXHFFVzYwQtU3OzIXDCvMxTDHVC4pAMrqJgO5dP3e3rTmLEeZDwxdx4U
1bTSYU2Gs9PMn8NhH4TEfD0tqAjyFFWdG18768IF2Zo5Hld0TDvH6BUd3/ygjoXCm8wwdrjrbFtm
+TpJ/IUa4eTzJc+Alh2aXQivMJ4rc2FE+Nm3PpIakyu2yd/k2k2mbZiJhZc/3Oq6WhxEn8NpH+D0
/R5XgmzsTc4AsH5febENP7AgVzNsN7HcgCuhpht2j1q1HpL9XK1TLIbjUgbl3Iwshd0+mu2YNcYt
TWixGZjskQKptgu7tGMMi80Xo45O94LBn9FB3PmFWBdRB/Zx5QkvZH7J6NXEc/oyZXZTG1bh9+d5
+1lh+bQiNL5+PDpTJX9ap8Cqttw5KEhf9RiS8J3OuOztkG6fcDzWv6fdBlhK+ZZINIaDnjel7+j6
fV+Hlrnw+nMMx7nfz6eHEjW4SeK1bu47Ud4Otjbkq8Bt12rNq4WsYAmQFEVlKTbmiwSIoDlYx3YS
21W7AGLmWlYsTKDSJjBIqE0TOIfI0FEzAr3CtQZZ720qPb9KouK86dkqMehVnOqxhZbYCssXhZWi
geETE9XYAWvLp3n2pRoq24W995ATk9DzGja2rudwXal2FYtEts4ZvTFNF7ezxiJao/GQX/IegbhR
i/exp9WXI+7rtPJyoJ/VYunG1DlDtf9CUnWkiLwx0jMQBs5roxa+VcevcVus5zl0ut4Hw83duJCc
fZk7PSLCNDdKONbGj27JyhBRproGxTDBeez7/4GVJ0snxW2P9WaL5211pndZbhOj8DZNZOYWzQLd
HpumtYoy6VdqlRerwGuCFZJavgrDIL5Ec6ncmPzRaykYwEYvGZdGoBGDayMlwfE6HiQjNjocNxze
xAm/xV26C+7oSP4PQci5XYh0WTQa7JLwr8z0raLZcfDptNwdmT4JhMTlwC3KsMtUD5u3uFqn+tz4
zUrHdQHB+4DrCzI+i46BZg8WozCEJbs+vdYaV60rz8lIaJP0gg5/1u6fT8BnD4bk7XLcky7Y/+Xs
ynbjxrHoFwnQSkmvWqpcZbu8JI6dvAhZqYVaKIqkqK+fo8zD2CrDhQy6G2h00LrF/S7nnNtLej/N
VtYa6N3pH/04JEJdz94l3evV2zjfrtEaUaLWe1aIm+oazG6oyd73kX4ImH5kS3VHgyaL4+FC/vBs
7qKV1/U/U5txOYqSxprq8p6HHhze7yVQYEVz4TJcP7Idz1qqATIDoCgA5d7ehaFZbKrFUtyJzk0D
dtV3l3yFSxbWGX3ljFjFHBQD8CV3St4rk9fRl4+X/9L31+3+6vvT2NQlI/i+/buts0BdcBQufX4T
uBmbQGBzxOe7AlWT1B8uhNTvbajXC7C5U4iobbuNnOJOk2vBzH7yi7SpH5h/Scrh7NhjO4E2jpw6
gJIoNa0DfTVPXVEPrRsVxV1Q3FrxQTt1Fkkn4Q0UcC9JLrxrCzsKZApk24FmfGur8mYbZQjfwqDK
27gEOWV4GCYD3XMnd8MLZd93Z3AVvlubJ0DOdzODA2d2jNfSuoOIUD7UbT74xXPZW7805fuP99q7
phBQQ143Brd3m4etFJdd5dsoT4gq9eiNK0zu0htWXULJXTK0/vmrxdIBhBa9BYZcdqzcLmHToQ8m
CGRfeH7fu2PQPMQFYBvEmrNEweBP2o8VcvuLVR6Gtr6lJrgShl5YovcSO8gS/M/OZkNoiSi1iOVa
94o/l031XVeg8Eg3zr12ubUqN+1DseuFt5tsez957cvHC/fehsS6hTFgB7i4z/JjgcU6FJwQgjUq
6QadWEOTaOuJIUPbffrY1t+E//ZOfW1sM9iezFPvGlLc0Y7IHfN9Cm8u/DXUkTx6har2fJhI6vHK
Ti3PAVeqg+DQVTyu1xd2VOKqqU80kE55aNz+V1WGz5bTXkcFgVO2iJuCuG0SG+beBA5wDuiSUO8m
ZgWJsqGN2IPVklpwFZNgmeKshQsJyfWOPpKmKQ6DGOPr1nQkjVvoA8HTidOuEcXVaBcSfq9fnMqu
hlyGceLrmLbfh2Yerxdg3DJoC9R7PftR2syNPvDO70+GKJEX3eSmUUuK27Fhf2ZZ7WQlZZsEuh1T
uybqZE1iSMfGhAlo3kViOjEdXIlaFfDMvpmTll3XS6zSMjZe2hcoHlNS07z3aXvVqOrFWFOZhbaD
H0yWH/CWx6StjHVXQLtvtyx+nCihy72/tOCLerP+E1SRzj5e1rMttLpNoDUQFCwQkv5Fbb86kp7q
3G4UDG5TzH/yWkw5l+YhtJzbhY9p1ckLz//Zw7Oxt7nWiD0Xi9NU9D6sytyPyrTS/48juLJT4cmi
mcpWZdsdaosMpYWUJ3k2sZ1O7XUA3PIyPEJb5OPJO7vPIBMOWhhqWKBzI8TY+Jy+GX06d7S553Z9
tJmVtKrLIVaYAAT6zy7nagrsFlD8XSD1NvMWRoLqoAzqe9sfzNVMWL+veBEm4IBWF3yD+HyNVmna
FXq45sPP8GUeC0kDqQ92X04IHwOQlpN2Dr27wO/mVJWRRibZ67C/dSFzeFkCWswiepEt+WqbqUtt
5feZaLk6hJYCVdNTC84EkGSlHY8nEO3GzLMtkcXTqF9Y1TfXFSA8R1QCxmQpq2bndzZL46gv9yCR
qSLx9ejfcTZ9tYGCvI5n1WYdKf08YlWUAHYXociiy3Qpo/C+hXQUQvn+Bcyq+XG0u2UfePKl8KPv
xjbNo0ObMq8hY3ZtItLkU+HjMgmrY2iaH7bhdI/7QF05PkopnVmg0OnOnxSAP1dQiHVv5jBATwy7
CpKF+SfNKbnSfRgkk+5ZEjIIe0+KfbVj8630PWxu2i27svnSzp+j5aG/RzJxCvdKVWbXgNYOYMYC
WcAatRM/IXbSAAhdIhPR0wDKPn6i4Irsh7htMy4E3wPs4oOOAvGA3mN9KtwpOkYTr1I+uHpXDz2/
lGk9e0ixwfHAoRiHdDtAruvt8ep2kD1bZKPa+n5B5cIdAZz3nwFI/fgUnV9Bb41sfNFeMhcXUFnf
U9eGnIzzxWVxDs3MrNN0hxW/cJKc9weFNxNlpb8V9LeDYhPGOrGpRleqCc9mBYx4XFr9oSdxcd1j
e6dOaeY8tNz42pF2+Ulw5FzSwZ71bcEq5Dh5zY5z1fL9RNkliOm7v85BBgc1SvCQtgedeHSOTczr
+xmtQ5jdZ0Do7Wnz9PGcr9fFm8d8XVhIPME9gvdwVvJiXQFi6xhBV9snbBVu1Z9jTn+yaOmTcfLJ
HW2l2juEVjeEdMGF8OydFUdTB2gugInqA5zpvV2BtkDoRPy2uReBg8yHIjdLUR8Q8KJjAXnufCv/
eLTn6Ri4abjP0JltFWQ7y1MWXlzhIabzqUIfNPS2uSblsxU6u1qgophaRZuL8oXHYxLyP9rXaWUf
h/Fn5H0CFS0BZSUZmurOiS4xF9ed/XYVcLmi4IhICX+j68nbeQCe1CopLcypc55VM+SEvxg43UX4
exH+cYgfP56G82n/m45aaSTAD+OKe2tu5oi8Ld82p6F61O0P3n5lq2iv02S28/1jU+f7642prcIe
cFBjT8xiThB0S+JqF9c5GuQkUfiEjAY32XypmHb+ZqGaAuphFK7F6jMBIYdZblkH5XICq6xW2SV+
zLufx4uB0hZci7NuEQMznjEBW04jSkK988crLrjX57FEjAHAj19F3dDwZBvvsT7giAUtc5LznT81
SegeLPM8Rqdm2gkfHIDfTD+Y4J/x0W/NbrO1w+L3wdDUy6mfQTN8LMFb+XgnnPtIQA2AX4Aq0V/B
2M0ToqqAlQhf67tmGlOfX1dVkfre3hq/fGznnRWCnC8cJATooAFvMXa84eDbOH55J+PneuEJm4vs
3y1A/XAtQJPwXATU8HggfSRxEaD1hAUkX3nJyXvnPoAoCLpowhFf8XWbuYqXuEfipKoQt06JAyB2
C1jxaFkJnLWMEJZCDOnjMb1ncdW/A40eMcAZb601eCQqMZR3IYvCaxyr8GYJ7CV3Oh6fyoEgl2oz
UX5aJvcSveV8weBlwsHEIxRCi2Cbdh5Y1PjTRKAibJ6ttCkuvHDnI3vz+W3KmTmlHywlPm+qI5+P
RQCy6U4NuVf97KoL2a733uzIX1lYqBdDxmFzsQo025RMtQw6QsU9DektMWUu2T9nafFooz/kiov8
65JttoesewoY78TuvYAmpPvRTX5W9sHOklcf74pzvduNpXVyX/l9xK7bItASlgi9q6W2E2m5h0KP
aWCq1HfrrAHBJRb6yguXXMfTqXS9Z1LOqWeGq4m1maXdTOv6XxM7f38XpHQgqbN2IVkX4tXvKl0b
oMRCQ9w0/On732L5O7ikpHf+SK6T/D8TmxxV5zmGD7Vh9635PolPNAYHZlc0j5RdSiG/u2teWdpM
MqN+VbocgwmgCBW3h2l+EvGlnOX59bsOBxO2BqhIiG9cLbGgbM46we5tMhyLWaUhOo5U4aEPL0mr
nj/5by2t5/3V2ljEHquihyWkxew0FsuY1tXiHd2irnaFh+Ch6l1AYQeELraRF+uff0/Zxpt689Js
5pMQIxE81jXyJ6NJPAeAnUDbPzyAUp5aOIhJAy7myxiF9aFlg39ofDJk0rPKb12xjD/CkPNkDPA8
2TOydhMaG91PePZ3rS2+IPgOTiieLelSNSRv6ip8ogX91cgwkGm1BMXPJbZNWgaz2EWMyxevCj/X
sndBBSPdnga++tw6M3K5tI6ru7F33T+VpkpcEcRV1yuC/slCp5t0kCTeRaAu3lTtMD/yth2R1rOm
hzKyvpRhEz/MrtXmMevtPTMzowntmvKkKRn39lwHTTIK3wONbxiiVFWROkDdGFpKpLQQtcuhTJhL
aaIIHmFPNeTQSMs/1NT3doMo5HVbzsOhdoIxoVwtR59oevB7rFm9TOXegsOQMNyBuUBLzp1i3M3o
5BYQHYPuNaAA7cH1DcKHSYgUTwuNgTqwo5duYsUdQcdCjvxZoH7oSLOjveyiUf4p4vE7xLUh9mpd
LdCWBvamfSxrMl6D7/hQWpO/72YuDzXp57zsWz+Zygpa2oKbVCHXm4ZjEdwVahhPEiyIr4FbWb/6
UM+7aq7VJz+2rOsl5ktqvCn8xkktU6ua2rtgNOO+Iabe1ZNEw9qeBezbKJ0IOBZ7PDVB9WtBfncn
FmanyJ1Xu3bgInfjMtwtVdCj00mhj4WadBZ4bXGly3hANqAKc9fVGlUBcLUdp6kPLqsJvqJVOs7u
D8ByumuvMEu2BFGZ4RKdUqvLZJg+2RV04ay5eURP0/Zp6cfosXH7+rY0HU16ZLyuu5A6d6pg0b4q
xvZeOeDmDQ4dnjl6Ce5NxMIUVaN+HwLwtarhVCnwkzJBO5A5MS7SldJemhRoAPgXAQuPLOi877bx
rD/OhDsvrtslW9k8h7FtZK56u9tX0sZka4Bl60jXuYxsK49MP+2QJFSZGwh5IEXvHC3wBPcQUoUQ
e4G0hmUcnnJRqNSta3dPfI4LoI2C3cdP1fn99ta93Dy9fmEN4Yhi2R04hjs3fuHVPqZzVsQ/P7bz
F5mzvV18yDcCB4vw6QwTFo6QV0BD0epu9krynQdh3SbVHIhj4RGJM4DMH7SlozyESsgVAgkCoQc3
zgayNt1xmjiZ28bKhPoGkmoaTLF1O491m7ry6+DbScfDKZdVtSQaCen7srU1Wjdgx7ik2olJu6kA
wDTltvbvOng1+2hCiqLWBCrT6CuZ8ZH1t1MxeY8RqTiaWSzFThU+zyDwAZa9tCA5KxjyoWK8qgKk
mCy/DjMllc5ILMm+bgf5Q07AObYk/mm6QeD4I4cfLlWcommvd2ugzJaMcbRD71bxaBvIWEBZiPPU
g7jFJ+417ApwPZKPzfSnFV587Y+BB3fAlntF2hFRoDWWQL5gQ8wANOcSUKsTmmOoJBTV9GeqHD+x
a6X3hbCHq7Jhdc6ZqO5aRw5pJ0r+oDtjpx+v6vkTDGQucNpwJlbe1ZZ41QARNTmKlHdzNaR9K46x
Nzwu6Dn4sZn3Nunr2GTjuDkyqEPVBPCyHSfFZCSCPHGjsUP+PcIHyw6D8dYc8RnbVbSRUC1HAMG8
8BYVhy6xCveLCfkx7tielsXDxwN7L2p9M4GbDEYz87br7LC8c4awvyHVNN9wOK+5DqSbLxCGPFLk
ZVSChzAGeYDE13IprSO0ZotLfU/O4wnEZKvPj/bvKzx4O8lVj2KRcvBTFgOxvtLsrM78sxjuKvKB
DkTgMwLEcAaUcAs6NL1ZIHStM4gvNEG+oLxlklr+H8Hma0Mbb6qoamvBGwFDCpXsKunaCxmad5cO
niH0NVes4BmHoCsd05fCKu+4t5xKUz4xqdVVWes/S6UfUK1Cqt+95dS+EaX+PfD56eO981fUanOj
IuzDTEJGFMijrWZKOCv0Eqqr4hQuPeiVJWnjvUBr+afAbb3Er5FpEVUU7+NRzhmVgbgZWyagCqzF
vQIr9is0g5xbEI8LUOxNnS5koE+9E7ZZrLADRofOu6Kw46uxiJYdnsE/4BjwWx4zcaATHcaMdg7b
NQFXjx1byEM5TAVasjJzo0t3/OSCHJ+hIfycoRaCzP4SN/NXg1V5KIwKH4aopX+KMeo/Uxv+4seT
s7mYVpS2Ay1sNNuAx7JWst4607MaIfjiSXmSjvuFDfbnIax/e6K4YGZzZrZmtkGyT8bFkqWWJ92G
f2wzPqOBzL/lf/5rAmIJOJoBFnsrZtc4XE11wOWJLt8mL9ohjYKeISLTln/hyGxu2f9awvlEmndt
UrGl+lMRCcuJBnlqPHMdckVTFfC0HH0vY7O4kDjZhsh/rSFLD71wkLzA8FlX8FW4U8TFwL1wFqeh
19AaDLhO7ZaPD9qh4XWs3TmXBOjC5g51sDoZo44eaxIMcI/H5pNpR7iybhUnw0CWvJfETwqlpsPH
u+i95V0TO2ilhAYHZ3yGJq4hp81tcVJmTMqGfILW5Y+PTWyrKX/nATQ0FIligC3OlIPEOHlQzfbE
yV/Ukse6g06zgzQlNHu9pCNTlFH4ySn1BvZZdazNjR8uGUIdB/U6dMXirtMkQzdMx1bal6Lf9y65
tS/hSg+HkCdqDW9XiRnV2FGxeCfX4WZfa89Fw6rAfoQAUXuIeRHtCUpP1yXuDnDg8VyUoPbv3MWh
fz6ep81SAIMfr9jyNQeKfzkTNnci42kqjXcaGLAvbX+8lLN5zwA6PKLpN6RoAHBY//zVfnR51zRQ
zg9P3Y0T3HXsggbCpc9vtjuouHMlPIucJnVk7AqF4I/nZ3Ph/Z2f1z9/Pdyvfn4PjWEnXPDzkW3p
gFeP/4hLat/vVYGAPURmFUlcOCHxZgwAA/iOaStyGkIG1TlSWaGAlIPseIr2siHPQ+r1D2sFyex5
NfUZitTD0SoUT8RIHyOHJri0vV2jwv6hRo/FXKEm+D0aSVilksf+C+BclzhJm4lfz1eEi3NVJYQI
NhI5bydGxciqhHTkp+JhCm4jdgHD9M6luWp+rckhvMJnB8R0UrtLzfmpsnLNr5X6jp57gc7/aXXX
QWBL4okPIQoMDtdm5r0uHmyDx/vUsuAoLAGg87RfmvmCmTXD88qj+Gtm1emF/4v0ObSG3s4Vwtqm
44zaJzXPv4fS/1pM8a9JRjdtawGfgysbOtLzpa27WaH/bt1X22qzQgVRaPQDQchTGD42h3H8t5OH
QUFTAacaMB3fRmF4M6ioA8YEWEbnJJs562txg+TF878uDyzgcUZLZ1wd8J3fzpvxesfEpg1PUenK
JJ6s8ouNboUIPpW8YGozWeto0KvCRcEBWn/QitiYAlnJ0nC2FNIrNG4TVvryR2UhqfTPI8K9v+J/
Yued7ljKBWoCcbE6SQ40eI/jqZ7R7ufCpXV+eP4GGh78Rty5Z4ShiiPhEnRGn4rZy5n3hNaYObFv
JvSD+3g47xoKfB/JBxwlxNFvF8gZp0Lby6RPjiO7wzAYKy9H0lyJqPzq4NLKPja3bqm35wijeWVu
E0rxPpwWl8Ac53WCbEg2LzT3g18fW9kkjP9uBUQfOKvYcqh4bay4sgslUsr6pJAV9CuyRy9p39dJ
XX8XLbahP952fbP72Oh7Q4PACrpjgN2HZrybJDEw/WbuxhlG5zGZ3Xsy8qTyLiBa3tvkuOnW6xoo
DlAq3i4XjtnkCTLok492hMuXQrgX9sN7o3htYHOKiOHSxx7XJ/tLOUMxeOc7lxS219nf7oHXJtYx
vnqQi5AZxhaYoFc2NF2sX+mCNtX9j4+X472NHaI4gYAf6vTorfjWSmdPUdFLWFlUYsX7OZnIjvxf
s7Xm7aB7DAzdtjRMQ8iZ6bJRp1LEO9TxE4PEiE9+fzyULVX+737GrYYUIZIPEW65t2OBqzvyxmnV
qRM4mLvK04lCUrgELuy6CfZz/MVcUjR4b6O9NrnZzZU1tINHe3Uyt16f60t0wkuf36yORnjO3QgT
J+jDtNw1l7AB730/BmEN4RMSqqhqvp2xIepdp5StPA3RBNo4ijGXOmG/d1Aglrf2jHaxMtuC4Ugi
oH6CSp7K+smlJGPqW8tePl74d0exQk/QcwfYjW2JDeQyAxx4I08iQREdXIpL7UffHQQBOAToEwBE
trT0SReiBb9bnVoX5YZDE++mbv9/jOGVic0DI+HCol2do06TOCpzdUkM53wEK6IFQC/85a4372ah
ld1E9UjkKZ764zCJWyIeAcz81zGAjoU8FgwBV3DWEXPurMrppnk+IZZEyRE5n4+/f34j4vvoRgOw
L2JdcKXeDsKBjLOUgMCefFVkivyRqA+Vy7HwVQ5eywVIwbvGIBoNpjAaW5w1koxK36ps2s6n2OkO
rbmNgYg1dpXYU5DY4v+YOQTIgEOCnLwy2t6ObJDzEOOqR4uy74N3FUUXJu6dmxHaV1CeB7gJwROy
p2+/7y5ex5rRmk+oBd57rpwSEQ0ptJMeFfVpUo/xk980nyxFj5Onnz5etvf2HvoGA80MEBI6X2y2
NtegjFut1HAFq7SzT6P/zV/4BU/w3JdxAJTFyDBKKEds9ZOjOkAXgro3p3q0hnvUyObUjPYITHDo
6mM59dZzA8bEo0dafu1bA0orH48ShHtM4v8ebIguoGvnKh8H3jewrVBYfTvJnRFKIt3R3eOtda8j
yEYmdVMAV4zWg7t+Ruk6nCeQwCf9FMX6VFdJYfbjV7/qMxaQQ6X7G2l/J4wndih/D7NECbNkKFUc
m7ba7RaA32av+yYg51BUD7GLgqcJdebaDUuX2WpRYAJvldpBAXJnWCZFq7skDOrvfk0sFJKsKtd0
hNAJopxkaNsgRWG1SqO4hChnWtCKvSymXLKudn9RY9q0QGCdRPRO0Om6qvuf0zLau9ZYDD3hQ5rT
4ZNrc5HK0oes9xh7GbJuz1Fvfvpu64O9H5Yni5UsF71iz6Lu2ltPOPKqHqd9c1/f4+hdTTG9Wdob
6o9Z1NiHeLlWDX202BKBnstXCovDMgg9W/lC6QtH/T+ZBgjFtz/jHu+6PnpsD6Ce8eM0Bu6w5OkS
J5Hxf8qmG3ZtGaCmJfSczx5U/IOuS4oip/SgO9TjrLAOUPPuk1mTrOdWStyfoKjUkAHBPdQly+zV
qDA26CsteucKqWpPJpDj+TNY43hHFxllheX5L9ZofW898OvasPFzX9hO2lJwWmKv/VULUSSCFm4+
jehgZHxoKrn27KR+oca0U4O1K5b+p5JzlC20j3M0khJHYTjLZrLCIXzo+gwRKRO7s6vbVgud697v
stgZ3bRQgn+eGKSVZSTC/TL7c9agX9JNpdb22FPzQrkWWWixH4rZbdLUrN9NqihTV9VytxSKvYCS
5uTd5LSnXmDbyoF/Y8oUwN53debwydx4eg5ztAX+gfSIk0oTfu0YFZjGqE8DFJvyGlyENJxkuXNZ
8AmLh2MuKK4SX9VpyMl8FcYhoJOiS9nAipz7vY3UsOk/QbOd7ucmfgo8G6yDdurTonadhMrOzyKt
xXHRVXFvT0W0E6Xxrztf06+eDsJ86pY545CxntIxiJfMbmX1XRIa5katm1w2PnLQHQF8jkWJ19mo
nFPTH2vRhQfRFsDyKUFSi0deInhLU6mNf1PUkEct5nGGcJ89JNWAJosQEYNyrSUpOtWHKq9q3gXJ
OHIF4ESlblviabAOltDNG130uSNsiAKHu8rZ7ZTW4A03S5Hxnnp3o5oI/n/sqMiyaNJUoN8AE4N5
XjQ7oRm3yETRgrvUK++KFUuUTr5pEmdsOJryOjyJnSUGgmASezdkaGAo5jEndRSwpDLSzcaphAxn
PzZgtK81bbKwXJXzhOZwrMyiislD6YKdYVvVnMyyoPlEe+8wx2OXWgocJwMYRWqo5yeNqmkWUvXU
zcOQVsr7QiwN5r4TgycS4e4aZ/LcTK6zn1HxSdH+4E/oU5FNSstUB75ILGnuuhG+mG/RKgcNzT+V
Ic6v31GdUapZyhegkqGv7iRVRaK96a0oU2PPb1nPvMOIxnBZIBFdVc7c5lABdVDwRnqkBAfg2PUd
Tkeo22SkdMlNC6U3yXFqu4arxCARi/7v4ANaYHw0UB84QtwMM26NZhfZY3flFkwdWrl8xWvZpbUf
0wyNR8rMmscG6zjSDLKFfT4OIrxS6HG24zWwUx8/GW+zZf99MIA5Ji5qGNAG2sZeVjc0eBzH7h6o
sWu0X84C7H97iLLYap8KAmGd3ikOH9t8+xjDJqoRaFUK5wxRkn3W2ki6/jQuBFLjysCYJWh06u2i
Tz0Aey/kzd56UDAFXzlCRwZCvJU6RTaxkbHCGOsfevdAh3zjndlNizrSqsgqFWfz5F3woVY34s3z
uzG3iZWcRYLCMkceOtPUL35tXqyyyIJmPg4w/fEkvg041pFB9Qi0DaD4/ybTNh6NC6mDVtTcurcc
KLJleGT++furH4j6Noysq/TWk6gxpRiNqh/Gqn7A0/XcheLxYxNn+wCi+a9MbMWi0Eq4sqCiUD84
tfMs6/gQV+brclEYersHsNUQbqCVFjRR0ZZoG/5RD6+bHgFsKodbxsDV34XAQRWpsC6k0bfjgSFs
ahQX0J4D8o+u+3bKTGAJx0S0ugcHDD0Jv1vVp8a/cHY2bjTqwMiPgAmORjI2yOfAib81ovyRFtgV
9L6rVWJDCdfY93X8ULGbzlbHNoSM6dqJs/jy8Vptt9uq7+NBNRE5YgLuwzarXnZ6mBvi1/c8lcXv
7iJD4G/09/rowAAScShQ4irCP9t0WRXVBkgHwC1nCtbspFR/O3qNgzs+HFIXDN4c1F4fyhe9jep/
PKUKDZ6/uRJ6+5PVv7i29pJeAZDn8jp4aLtWHSBw8HumAfhNPWRuwhisu86zw9xRwZBGFq52US4O
HGSuaRJVcFcWMqIO2UReLmIwqiPlTInyxbIjgEJf9W6gL9xP51tmHTXEKZB4X4XM1ml/lWAzUKad
HR5W97o5sOAq7k9e/4+n7L8T6wMNtJpA8eWtCRZUvlWzGKL0cOYLqF3Cr0Dw9c/bA+PAnQDhEETG
W41v1sejpwmFQ/0QD3jAsn/9PK7+yAdZD+gxZL83m1609VzGmst7NPxLos9hb/3z739rYHObIqaz
mLMamO0EuOFhujAAXGznS40c5wp/QA4KUba7WeqaQHiUWuhzEDauBPqyc1I3bKqryYWmeD8PAqxO
07y4tSjTCVf+XovasRO3jAvsXR0mHVirt4hwqOIqB6gVLVMUWFVDVf4MhEfuY6gQHEtWF8WOaPer
bdeoeMwQxM0ABgOYs1fFTYiwAVGedk92Vc+pkK1Jx0jzjIoguqa8BiZUStG7h8BmOu8wKSfVT+3n
Mq6GvdGAGqelR//MfG73SzfU+hh6Q5mPgUK0VUfzbtTSTmftNRm1xqdlHhValrSCdomCgwVufr/o
Y7P4bOeJdoBLVU4Amw5fhzkO9mpwW3AsQdie3Tk+VXbZZg0dK+i6k9KAP2yJpNFTge6wLUugVwM+
LJqt3wrGEeN6qr+LZos/hg16mHSdiL6RRgLUGw5FeUOihT/5fOa3pd+SY0jomEvRxVnTabar3NL/
UeFiOkZBJzOiVbMPkMn7JYoJrThFaGd00HY+I3pNDarAObJE9iGK4CVa1NO7MTI/WyDPE9Gpr+g2
5Wd+IydAtF3oHJmS78dKRolLy0fbHV5o2TWJJ2YCxm5Xpzqq52sqqJVNHBjBzPVmtes5w0wV/nBr
C6vLJ6I4+pMp9E2jPUmmtoxveyiWn3ilut0UoEoj2xE/E+3xrjgdhr2sgCetaogkIOaWV70C6dkZ
PJ2W3URlwq0e0f1kh7fcb9iBMxchXcSiBye0YaCe3fpq6aYvzmSPKbfqZic8qG26lg3BRTS9OTht
DXIsk/6NM2r7ZiQ6SBo0eThWPhBbQVFWO6LYgMSAHSFMiq16h1p65P+uZXALfx8U+RZlBWY3/SOa
TPvYMtL/HSKK8PMSoPDfol1euogVhzka9dGAMgWOKORJmIqXx96L+bVsO/2HyuiHah0IMjQjMNYx
LnuvHOYdJtq6myazPDQ6aNKIkvLK6eImh8Cnd4e+dw7WFJR2RLrkUIdQ6Ch7IpI65HDcKfeyDhld
iEnQL/FM1c4IotJ+mssdQFvtHyjSuMkQ6DptZajzspjJ9YzjdlickR0bu/ShTmiGQ9eXWOB6ZZFP
frATta8OHbbv4yzntkpLX3gPo1IktWW0pI4VtCkpVJEiHhxytgTTDmKbVsIa1OSFAdHAoe730Xe6
HApuFaKzQVxJwLbw3y0Xbnvd7pF0ob9DxcYEbPEyCaLWJGEji2yp+PfITFHeBTYA7kuXBT2dDiWV
/cmaFboa+KXKo1UppYF+4QGhgbkZFwehx+B4B4d0/yHtzHbkVLZ1/URIBD23NNlVb5fLZd8gl8uG
oAsg6J/+fLl1pL1c82haS0dT01d2ZgJBxBh/N3L+Moo4oUak64NHyOs2LZBP+1YnrU1GB7XJchP2
/hBtYioPIh/MSIGBEXRGU9mpJi69RtCqXy1Z2vGSKdsumQHi86PxvtC8kqgh8zjLJFJSqqnbysYz
Wjktob88wSgodVy2z8HiJmHjpflaXpuuRaazXb1TG30eMXYb7JjK+W7l65D4ev6ykAXARLxMnJ1C
1YdCB+XDLovsJJsBYbze9MWtfCP1lrI4D0Bop0ZlHdaKfrybtg4P9gK/utS4iiPDymksx3p+Grrp
J3ZDmSzZGDzSjIMXOIOTdFgMEqk99NLGWp7tUZmRY0/laaoNVLF1jjI184s4aIc5qVFuFdEq1y4N
Fj/P42Fk8xKjYf4wPFff7MGqif4J1uNQjD0SqsyPy2Lj1ZzDArt636R13XQHq8nVwQTfiALUqY9i
ARRppI1Kx2u9u3l2ySDo+/e97MLbsDSMiy0ZNGFKAi6VUOFlUtnr5Ibft9r8hn5LxZ7sgkjUUh4Q
1OZRu7Y/rRlx1m45e7yMAftjVVdvjIjSp7Vt1JPol/nXbhZVEduTY8WmN83Pc9eXN+yE/XnUWXXv
d6J7yBXdyoJ95riF8pOY/C7t9nolmMX47C5iPrV57h/U5MozfbsZ6ytwNhVleCz2aU2NVhHDYm/l
/T5Ig6gbbuXUG+E3ubVDqsq8OSNk6E6Ot+bfxDr6qacqSh9rKh8XzwhS2WUo1rdVRLubT/fbMjfx
2jlyQ4dWGHHelaQjYil4Xjovj2uVQeVZ15MvY4uLXXw5zGJpxlexVa4VycBY2OGvwqBtXH+aPUBb
YJjqbE529TlUZVCT9bxJwJjMvOz9at7j3lNAAiVYmr/81I1vPlc7vfdQ9s4RyO1Tb6r9YFvbfMDB
uEcC7W2roBKXtg0vOAZUvNIe3jEOENdB14c4U3zwz7L41YUlq9rbg8jNWvNkFK2VNEYzx5yd8nH1
7Tcldf5uzYyxRkqqH3BCqbdS726J+NaQiWGt3b1f2hY7tlsfG3vW562wRGwInHxrYHLrJkqHSZU/
JwYo2Omghc2wCU9X2JNgpaN2KfNjNW/Siji8+8QcJ3lsrDJ/3MLZIW1BY/pRlBX3iuog9VubKMwx
6CPM9/6x1qo8mE3xE0xli5y1ty6l4XxdBiXulMrfMGYRZzlpsMQNLLGNSLe+KgVazaGY2eqz4wAu
9rLm2G6Jw4jdzBufkBkUhBq45r2QY30TmHmR4pnbgkjvZMiSH9KJyG9G52IUfp7o1TceVeY1BBOY
+omYfaxQWd/d65ajPAgqnRSOScTmZOrYtskO8NUsXxe6inMTGqzeoeCjXes7YSj5jYlnOO4BfFPc
ceIg6HWieS6WpJ/x7sy6/F062fCjcMWv5fr/4g6ofILxUugRN+BgBOEdOdQ/So8aXhQ+SdGBVZ/W
oa9/Ed0hKCUCXlbb/OmUxQ+12AxBpis+TA6TTIzKtJ7JbAriCZ0K/7TcxvuuMkDZM6wfdci87Nlp
EHmMxF7IsDDjRXaaIVCbEeveUti85joJhpYKQ89M9q3NH7lS5RIV+fAm7P2X47bGuZuQqJCZu5IC
nvvyZq1bmXoNGPPizW8EynDNWFf2eCwM+uNx4pQ05uUe8aUb2Rvn7WaR8Z4YnQqOIQnfS77d26D4
o+mkg/My5K9BHqZSBMgE2CqjZXawyW+Fl2RT99to9l/YpEdQNp1HCGi8mNd5uaHYUIcGRT/dMqoC
pkRNia7MOe48lH+BN8yxE459quulOwZd1kQzyGWyDH5zUrqt7hTbzz2MRhutV7zKcWvzMPSdituB
BwGqa1JRuWI4TkO+HOcwkwl9QJ40ZcYc29DKz7BtInYr83srcMhs5VTFk/T6i13ZE246suz7keSX
TeTcOgYERbbcgkO9uju5T1kVrXUxH2Tt/bQxqcW22UqOwcm7UdniHlEbFl+MkMSrzqZur8ZqOleD
BGGFioi8PQxvC8O/H8J6jxUWw5e83px0Akh/kaKG6WlhlHpOWHDMsmWo6MTsaADjzeOnreslb64e
rt4JPm0BkKplGyswyprHyhl/trPObpdpd+6YCPPDE1RdEodjFDQ7tYEccnWSQT1FVEgqIRCpS8bJ
r9K1ndxT3njjG0Kc7H61gv62IHwytki5+jQ41LKC/Z+ztjiXq3pi1TmJqcPgoQzm6rHWlK/eqr6s
xcDS0YMVLaUxnNvB/oqKwEmzolnTIWvfN2qk1AslSzVkE7oO0hvwRhILioVwe6gxAsa+g43Z7OSc
Fku2nYVaGTpcF731godyJ2tV0MKAsg8gRiq7KayKFlrYkz5U9jwwAXrIHr16Xu7m3M3v2Oy209zX
xilzy+Hg9HMNeA7nITo5sYZrObHzZ+Od7BkCYA8d5sutt8KrPa/1I2cM+09a2y7jHKoybTqnoEHp
pudmYwJ8rvr52Phd8KxYK2kgZk4lB9qRh2i5Z4UfMzbolC4jcuij1ryKvXDGC7M23lukD2nfQrmp
nPHoui+KpJzt/ECl4Kbt6hJRi6wydhwZJoQeUWDkZP2ozk7BhLu7Uo5DUg14LNy+l4e1394qEBuU
WmRR5Sr/5TbBfhdq1vuoivBcSLe431a8qPQnTeQPlI22MxuHosEZuFZWHjNTzUqgGIo8gnLZP69S
9g9ZNsMy7Fu4YE1zzNPUh/lPe1/Hg81sk2O/F7BoXVae6k3Mb7K19zvPVHlqVeZ06ut2ewzsYnsp
W2ld+n3eEsfYSY3Ot/7OyAz3PBAYf9Ntc/hae335xcDAKNn61iUhL6w6WvRZR8hOP5Wh/cktNpVD
g634tDK3+kSm3Yl4ezAiEZFiZzKR21RHSrbiwszL5qU0e6o53WavM1QEwUV1S/KUXpJWZxjhWhxm
1mLg9N6nHgfrlh06c/9M5+VBM25ESKkCb31GaXfaMvihXYrlR6tbL53sXD/srRoxNW8lU9pojU2R
/8z78DOcmhGtQaMjpvV4p9ou3bvZ78tPHusHYyaBVg7muSM1aXmPZHa973fXOQh7/SY1xE1LVZkW
k7UdQ2/o0n2n9cdEhVNvgV+jh26i0a29yyInnUiPgtTcfPtuGMVvr+ya88Kre/SMPUgWKZrDwDaZ
0Jc/SZEv5yLA1lvXy3DjmWt1mLWAay5m69aHhI1peot71XrDU2sRoyTa1k03b2pjS3kiqXXdnoaO
59eX6+hEhSRFjOTBPdoBzapoV+G3rpC/DGXqSHWue2oMRn5WRvh9xHIR18L56kEWn/qtFZFZhfoG
P3JBnxm+0FnBqs5UUPNYhKmlSSkL914k2dwqdG62k1o7BbrnzO65tIyOyIOJjSGwefsl96V1pEgU
0bPw08JMisKDEN6fSXykHnM5GvJhX+5K5rHEAZamC8nb3hdHLvPRzW33KMPdIgtFLads8rqYIXlI
30KrjLLdoBeYDPfLOjZW0so9j5dFvEP0MlMUVcptU9ZvW+YO57na5tjes/Vh7PP1aFbLr8mfwvut
M/qkRI3BvqjWc9605K4NbPCFwXhzZfvhqbGGJc03SiW9+Rx8WUnrVDjBZZ5853XZbD9ZpeV+s8Ip
OG9V1nzixuXc8rX62a/GdVk0353ZXtmj7HveE+9W1VZ1MA1zTK3RdaPatjs8f56dDIpWtOiUE0+t
1SST0uNhCujZiLpxUrudxhgVAOPnfd1H81jhFJlJyMaVhPd1oXNeRwMOz991vGaEY3vz+CtTA9gQ
RvlEm6wMJ8iDVE/hdJMtU35CMDMmE0mLF5Uv1SGQZeL0GCGV0Gezb60Trwipg84ZjtZ9sKuqeTaC
3Yu7sXupwiFLnZaIhC7bPfQPsjwwQIprETWQu6sWYsG0c+5K8eoUuZ0sTbakva9NIv8qcII229Ip
NKfXahiMlBgN0gBMezkC51sHgGrAcx9f+BHoK4wc1RbcVTpjZsFUY7xlRnsktwC75EgnMVtsd6K+
lqiFQyBQQ6Vi7/qaBG2691Jfg8WVxTfPLSW/lRtnX02/be3qaBumKhlqX6eauVqMDG68pJqd6pMq
KZ78XrfHYtn6s7Fs+qgVwsFmUvnJ6+fgMDvhkDbhPN5xCW3ar0595xSLuF2zdfxRluIbVO0YBwTy
p67Tbkm+NOYBKx+lQuE7xxLbLiRETkphMNOpywIKdc+b21AX3bPKS/WA+e23Elc7Rc/MGG9GZjIu
yAhCp2xJxkRN0VQW1QlwaTovasAUAjXEGGz9KAdd3SBMfMNi47O/gZbUlqweaGA2BA1Bfi+3vaIK
Ynmd+6pSh5aRWKeq04r8dCD+ZUTAUmTc7lr35cW3Gv81zE3rx7jbWzqs6xTtGjuixt116krezLLo
fHZsvzduMzIf4o4hX1HPzhw53fwlEKUVtz2ZU1ihrFOut+bsc5ceYCV4EZC9Hc2yF0/dGCBQ2LVJ
UZnJ4+KVKsVC4h3ybAoP8xjoCHcGV9M73bEkCP7k5fV86GXwrXes8diCgZGcJdc0lL19wNftxSui
h4fSlfNRZSuzi8T1rKKpO/hyECl8dkib6xHY0Huv8zCok4XsIWpoWuKm3Yqn3BHqbBuBd4ewQSeZ
vfTnfbU8uPq5PgTjilqkgHfOOlmds5oYibIMqmTaLAcKXXqn/BpzqpqpS1mTbItjIw7dBt7QBt3w
vmR98dnwhzYhIMCKRAtsnckrYEyfuMTGYB/2AmxjORZGl3CayVhrzo8J++eiJ+dEzKF1WxEyEbe+
oPvv8owSLm/bGwYpWod8Eq9V0ZtxziidCMBmiuRCgJ2qcHsUxQRebRFwRphDe4sjYb34hd0cM2Mn
M8FX3a3F/J0oJFDxqDQ2AVIt1B1ZD0syEoAZk5YmHgtUJqcl52DfjfbXnlfNmZ12OqgWcG5vpu1S
OsTJ5WNGIZGP9ZEHmZ3m/Nokuhr7/+4ar3Y9B0njG1Sitrde0JWoi9SG9dwXbM67kaM9CQrzsDT6
DaDcBHrZjSj3id3ZGsagRbtVuocAHCyejEocJ6cqY2Zco4Kw6g4QeHgxa+QyG41Uuq1lFhnwx+ec
WK5PC84/LVDVbwb5wBUlVCScboubINxi+scRPI++vaYd/trs5Et1tvHs+UCB2s/MuMsXkwMCcQcm
14ZCQ4NI7f1PpwY0mA3tp4vZi6gt9+HxiueT+xJwTlv+9mspxgbcCU8/UCSlo5yq/FQ1U530Tm98
zWgTbq0BHFJWNTUDXX1EwLZzGMDlPpXVo9neVKVjvAXNyiAWR4fpICvurei8e0BLQjAFD9exje2u
EFV1MOagPBKg45/Xxp+eXbIF2HzM6WaVpnPUdj4esrWd42og2BY55ZVoILzbDmSXICHu41n7rA5v
kjdEehrJ3NhIE7HIvsoK6c9Qi+Hz1LdBQyccrHFXV9Odci0jsarKjg1DWS9QLjPhOlSCUav6HCqh
dYFGG5lmOP7yUEXVWNePq6G/DvMV8V8QIlaFmnnCy3DrhyAmbbAM71UXYvsWZf9gKfpYv7GWY7DL
l3LPxhsEVEOk6tbr2MdWBSIvyXLwAWxTwnwF2qNcfXGc1vrtZGYwslLCPFozA2FMAN42usq8b9fw
xyZ279iXiwCRqqkLzUEn7roFN2LZ98RiwzuWVjkfFjr6GIjVjLSxVQc6O+eStcBj5FDYCARdG0X9
XDRok/Y6XyMvzLuHYWrzb1OlDDSf1FnjyuhZMxv2iDcne7RpFA9tWTvf7LBBlDP4IGXAB3mSF7OK
A2d1b0Y8efcIV/RhUHr/qlm7D6PZNQWtYRAgCyP0ZG4Ryoihe3Zg7hwx/cw64UFOcNrYrqx/BKVp
nUVWLMw/o5aws2o+ZcVuJK6W4nsQNuZvmsNvbpUt95Bt5vdw3csXgmYmI5pBy77OdZCTCa0IrFvM
Z0fIPOpJ9mH/CA4i1PY9i+7F1oxNSMQyNc/m1DE7qOjqo572vaEw3ZsjE849N1Fb3QXpjnmH6oZ1
0pQK+Hrw3Qfaync2w+khswmAadfxE1xhcao5BUB0KRlmC/p7VmBins1Q180tvWt4rsFyqgb2Wqd8
mqT7Zi4MCaGVhMDps/lhMBnEJQizigoNbJgVThZ1/fKGQMdLC7cpjpMtiLntamHcbvALSYC4MdEs
kMdyATKYtTvTN9PvC0dSQZWDfduY2/wDsQvh7YZjffNz76fvZSYkQzOvD3LwDIa9FNZF2D6ARm0g
RmTyDZy6Koe4KdjysZqZv/dmEdd00+IyTNPVEC7Cu8ErigdUKaxoKoo5ETocv40Q8pYv0/q7Idad
ndU1bsKgcYGA1lVHsswKTiY5vY2iJtKplMtjjY5+Y9adHV7Yjeq48ofiayir7mJjO7xZOBvjvtxV
UhKpdKc2mF8txpPl7TIJ4LVSOrEBRMooSwZDtgQDdZZ9082dPnZBOcadbSKP3LPgZLQ16QBhvWxf
iA0qLbgxANnBL7ozQl20osEojkpSnqnJJmqcQJ9fxjaPB09l16OZXsu6/tFKZRxDqbhUG2qsq7rv
mT2Kk7DK99WudiyT7St5sC9Bqd59w+TdmwrCnKADDQz7grSC52AKPyu1muORVVofDQMd6LKOeo1N
oIGX3hDOO26OTSZjbgW3WVXYVA1gVUp6DWd9ld/qWtlPW703UFi9fyHCZlumOxlY3dHsduOO37RH
/VoierWavooNPyiOdoU4lRDohV6I9YKmosztMcLcydQHns7Ry/L5W1Ha5S3Bav19pWFhWvIFI9l4
dWJDA96DaOxdSo5M3qYBRGMCQ8tBmw3iq/IMn5mt2uHEynt0vm1/kLDEh1m0UIWFSV6RP+R0Itq4
gBO3F5CZ9kxOx3J2N6QjwTzWkVoE4dxtxWqE/3hy9mI+dT0JOg0ptJ9oxBAb9s58WENvObmC4tnJ
SDEpHcc/NGOWH1Qz77DvvP4TpqiEfFPot03tp2a2M6SiFsV+ziShOQ+q2K9sO5qqzEvmBRRptQMd
++9Zg2f429x3Gwd4Ac5m9yVtdjj8lgbq+4gILkYilBYpYsO1TLPbvI54Gj+cfjDfAbXNkc/bhs/z
0AbpNOVrXKl6JF56XGgYGjNazWIgBIgEJnMjfs8Ilvbga9+98Vd/jR1vtCj7QMVXLd/psQno20vU
htfaTIfNwLghIAsbTiY2O1gmc9x+BKKgvW72lWKDfZ247QrFYDxO29siLAKBBtMD5Mk/c9w5L9lV
tg3eWn1liqL4GfbNCErSI0qobEl3VlZwloBNbOg/a8+vHm1YpZRJth4z/ET9aZtC97Uam/XF0O7Y
J/NakzKY1xa5SbojpXjGrz0CGfuV9+pqZUd+S9ccenmR9NZs3eytUUW1NACqAh++kT6IfKHRpzgv
OwYT4DbMfhib6otDqQzfSkazapO1Wr8vGe92tJdqPIfamxsq1MqOVmqP+8mekW5SL3QWLjtTeMPB
CpbxZGT7yA+Y5lOTL/kFIbMTe61vvW41Ns6oLBxqlNBfHqa+cxObTMgbL7fN70btUCi5OlMHt12t
mDWHwxJbxNmnbXn26ZriIm+Cm21yERUEQn0Nh+Da1G9bsnkEng2ZmSX0DjoivKO8NGZnwS0idN5h
ZGOCF/zD6NgiNRY1Hvk163EzpuDgmZn5lRcIONzMnEu5Od3nOhDOc97gUstKpEFeDg0pl/EtW/WE
9r9t4qozuwR56HxTdLo9lGJs0DLL4oJrl+dRWtRKPuQ0uV/T4I6J323M19rq8h0mMHgrMqfk5F/n
310n1YG2fTk2q6g+l1sWnoTZy7eV5IKI9MD5CNBGoFXWjOmeddWz32zTJ0hFWNPZQLZ9nbRiVYiD
zYfJAq03F7c8DchhaHHHCjbW1JMVTZmU9O8L3cA8YDWY/IbicAuOrtv1h3CyzTQA85hSYRAUAiS4
J3PhQ9JNznZw7freLtv5YTU6l+3Gfm/81qRABKte7HZkkHdTnndQXGgnddXXGO5Pc2qANTvfBA50
37bKMFO/WPYBm4P5q6Dcj5bNyGPbUv7Bb1S0my057wvxfK7HdAqroEldsUyMBqCPyrPyc8HC+VTV
S/kOIjdNB7fb5SMkIvJoXpcjUkcS1gJUwzVLvIjJ390IhR+Ke3KQVyD33TzXNZC4UHV44m7rp7af
ma8RTNajNG0Iyc5jqu5ePrWBBoPBq60Ao3hVdwstCLWvmVqm3Z/VdVCoGE6W4d7kEkdHtWy8KEXT
bYlnmzrd65FouM4XDFYjaKu9la3lx4waHW8q363fHB/IfN0M+8ZTlvetmNcSiXfNtLf6WrNRpBwA
/SHo/NxMIYTDyyjINZ224IdjuyvV1LSRijiwnXSMSevLvIhbdIgy51V3lG09wENY3xq6LTcZdmp2
vYKbwGmgDrgq4IbYC5btpcN2diJiAazBM2V2bAobeH4Qxn1Fwh0dSzGkDPRwYaxwNSjimDNSK7fx
6A5j/XsWTvaKj3d/YhKb9xJWGRhVmVOBGR0sQ+1/WuySsYEUnH+zMP4/ZJ8IsDFQ8cY6kBQfM0x6
08lxfeX9o/StOx8WeFpl6k6Mtei3B8duv4x59t1EaKC6Of1vxXdXkTGOVhxvSDM/Zg8wE8TcJZvb
I8MVhmO4nP7bj8f0K5imhJYVVs75oE8spIC7dxkrLth+JsDfv5jorrq6P4WlTCiF4Ai4ALSlHx25
DvR461bWdTiUc1eFALr93watflQY48ZkwBA2dZILUFm6H6R9rgcMu6jcuF+I13zf6qOoj3gGxN9G
J1lXBfF/XstVfIuaXSDK5g86nD+1nNVE/njukQNiiVwAWxneFaQcl5t6GPFVeI3Gy+Hsaa4Bx6fW
mO8y06ySrqUdN0pd/5rmYKcjngvzMueTmwI4t+d63CyQcICCEbAT3HaC8KL8gGvwFfXSX7SWJGX/
8zICC8eBybJikMnHAaimkecuiO54n3t6wFHig5BWgkoKMcW+vGGvJaDUcYj8K+G3rLK4/maUZRHl
BjjbTtm+d+H6DNTkniRg/PXkXF4yDATx1GEumawrXlw37KEgJgdD5PUJU60Lj1GOzRndiHcQ0tpv
N7nPsTtSucGCTsneCBilUJ9r2uKktYwwhmN+mYkpSHDbdQmvpoHOYvBPytiAKRtwDyMH3G+H9kvG
YBCqM1NEKi8sJ3YE4iJKQLY+PFhHbwpGKtHSOtVTMd74clQH6TfV/cir8XmbpuHeX1if7d4/V2s2
Pkhh6pvWRkkVnEWXoVta8z7KUO+cuo6BgOvS/aSOIF3V6vWLvxgIy/J1TAZEGkmJ2/ZsBcOF8piK
vZBquRBh9ovVEzwVM15rx5v3Oz9o+rMvwuUVTxCw8jR7/mHbRMf6oA/cHCr1aC6x82Dm+L2Rjsp0
DtNIFsuuDwzWG5Pe1fqzuvoL13Eu72s0HU9dl1fugbDL/bwNdJctZprUXr3mEoZb3kF7CvmMEc1N
nclYY2q/n5bXe+f9KmfaCLm8NJnwxmhtfdx0BGtEFX/nrqg3dlb6F45/Yje5tzW6RZlVLxQGc7L4
Yk5t1SFDbHT2K/DqIl2GB9EzJEY2kU3GE5oUqBbZ0LuZi3rcgBR/WV4LAL1CpnURSbCgvq2JAYvK
94woZ7vNLas/1C0TMjojBDUyQifmqKZDZQBOfhN607sETn0KS787a3+nqBdGeS92VZ93xs0nzRg2
R1p16pCt0li9MtOIF+adPJVabampiQ2DAd+uA2HZpA5bANYaCbeZbnCt7olgPo0Z4WHz6mgKNogD
b/85M8SBQMCe4KxiqWBAfKtzDtOuqIUZvo5vLJd7bDly+pmbxLjUQuf3/WiujBEd5F3vu8D6xmwm
TF21L0uhOhW5pW1GAR35U2d82/TXMZaWtR/7bQxTH6Hfa2B3j8agbiUNztxkzZ3cJ/R9RZ0gx1Mv
baHt70OZV5/znlE1e5gzeU00y2USU3EfLl1wS3UAakfyPY/BLa5qa+V7N3Ibu9SB3f6qEBZ+YWzx
1uz6NIhlgNcrW5FKXAGQP/76ZPoQdXmbfRu29Wem7e7NGIIsLsWVJgSDDO4NZCJoQV0bPi8XSQ8L
HCP8r8+AwMuFoMoNSmqip9fttB9RmwfHoZ8yEVk6Ka20HhKvnK2vwYxAlGwKlMbrLmBuh1DCXIeG
C/1IGuoBvsa6K+Ytv+Se8d5h4j7i7PuVIxlKGGYTpvyE7DfSmO6wGvmMUo1xP9aG35Uwzt/bTHPp
FT7IdX4Vltamf6q7DhzEtZaLxd7OI5UecjdhPQcWrfbirT886rN3MeTWJa98mcBzOXdGEQ43hre1
6W47/W2mljnt9BLeEsRN+x72mpFreNM2y6hA9bHKNU4HEMyQo/wviXgf7GSML+GEJcwTC7RrYxr6
oKPfhyUbmM8mHq2i8NcUtdT+YDLK7HPudP7bGHj6yxAgOWwRnf+Xc4oEVvHQcwmfg0djjq1/PaX/
w0thGlkV7Cuy8Z684iU168NY/aUU+vPg4tRltn1gXU04nFoETH1w/7cT29I2zuE9Dt/1fdiTTKfT
fPj3guhvX/KhmtibWjmZzZc4G0RQAslsy9gtk/+/b/lgqQDtqMuqWcJ7CvWd8CIrtpDrTX8Jvf2z
+Pof7xhlisMdu+ZxWR9ng5c2wmBnLiQHhJwO+br09+U2/y0B5eMdY3CO5RCr53gmtismy/755HUl
dGcyP/ARJjRPpn2rjpUc2oMJiX8xrLr6SwVz9b79bxkWMKgHBBKbi42t0MWO9cEbJ5acpEtVNE+q
+Iosel9eQw1S9mjp10y2iBP/5tL8UP7/4xs/WuUQuJTFYrUNlvsB55pT3g6hF/Vb8V4tBAutHSAL
9OrFUPqGFOenf18rHxMU/+8FY88KULGQMvJhsWy2JEBtyQGvCLLO1v512tGhwQrNUspknjOPwgGJ
9dZ5Fwx9zwZ4yL//hH+W2PjeXOycGB+Z/+B8ePM8a3bkiKDivnQRcdiLB1UTzvWxHK3uxm3H731Q
Ov9VngMxCoyTvfoFUXXb9jVA8s9lNZhdZ7tIUJ4Do16IXkf2AtO9CZSS3T2VCvGyKumbv7gI/1zM
fGvo2wI3Lv9dX5iPORz4TTK7MOvsMwQz2Cjw4OYDov5lJ/vzxaSXvLZa7NNwgMx8pIv/89oMhdDH
qH3rc61f6+yr8Reb4j8+XtAO8ZS4FIyDZIr8+fGuuxJdgqTs07yEkXxCev+XV/B67//3Fbz2wr71
P/Nx8AwxB8T98Mr3cqlnh4zRT4etIqfORjzRPvz7kvvHV3CWXfd7QqNczrXQ/PMaCjBxm7SM4ckn
Kt2b0xlbEgXmv3/JP26UZZOGiAuWQMTAdD5ukDqsnMyopX6y54N/LKy/nCV/+/hrQ/kfZ2JfNo4z
Xz+ejNMyBej991//ca0SQEJvzbP22BeuKdJ/fjzB35k0raV7MkmLHGXazyaK8ZcG3fS/f5G4/tA/
njcR0STgQEuZuAzd/xlX+R8X0natpclXtJ+8WtuUpeIyuHjV3BF9oZqah6tkDGj4RmssW/vKAb28
YGb577AEGOD/Q9p5NUeKtFn4FxGBSdxtFeXlSqZlbohuSY2HxJtfvw+93+5I1QpVzO7lxMwoC0iS
zPc95znY1lFSCvzEvDmnVRhNKUM0KmZ3q6vTT1OaT8A+vr/Q0w2U8eeFwXANV5zsp1NKztAP6DeF
Q01Wlp7SJAc6Ch6eiiXsh12dFKtAof/w/ZinkwQ8HSZ5ljkT4ReTfn4RPtxbrS7MNocIceQIUNor
NtP/v78/z6IPf1/osqhpvRXHND2StOfLzfd///SezZtOCiJ/PsZzgeykghS5fu3H1JduiGI/NGGw
MUW7Tzt7FpIQnZX6CN2HM/fslCP755PoqmwCWAQMsKkne4AoqQytoRdw1BXjalCayy6N6bDr02+n
mJ4siaTJDX8OQ3VZDKZn4qJf0MVCSxD/JJuWgvWs8dOWQ+YsNb06oKc8825+tUmBdARdnQXeUU9R
QG0X4LBDfH1MM96aaaBp7ZI8KtCj5Hg/rGL0Kqt5je3kzJ7vy80KfQ6S7KjvWKwLn593LWstEXGa
HRNcL/VIgTVnu0y9MjMfeGeM7sUBYDqceTdPloj/3iN9HPZkmo2UyMNKsknxxcABfVt2v4b+ZQyO
Zuh60fDkkzaQ1tfoHHDshWfm+B9m5D8L1N+jn3yQ1CIqcAZl2VFJaElhJDykdmlSI8eAYmW/iNpJ
aLrmHMVC5Oa0eF/pkb2nnXVHBMuS79C6nOwLifeFdWUnVHptgyaRmJevfVgp9HrVG1Mhpwb450r2
jFFN2Y1TGhkVQJoBbrjkPQGt3rW/iwx/iZkHy1mI21PX0nIcFYq1inO8ukifrsIBStA0PeETODgJ
eg2nJ3kS+VdWhGviez3DYMIErDtAzLetLym7GelD6gf3Vq7e+Ilc4ukdFvg10H6MnibzvVNqKzGW
dz3ZRW5BX37ISa/rMwJ2ZRcCcKHFITBcLn0zoxKixQBp9E1l6e9dKX5ikcEk2DerKjOW1VgcIlR9
aAfQrAbBfRnV7TKu9UeqGAfbeU/olVL5+mGJWQrZdhs55z30yNaWQa+hVukuxkLcD0p/kcflqkCs
tuxww8o6uP1+8dE+fwP/8+Api7Np49Cpn75nrAMUeijNHFXLuaETB4fHHSRKEGU/BPomHMuVmWEJ
saaNEU8HbfAfwoh4Wbq79Cx+5q1yxBRwbsf++Xs5/yo2dhTt520FBdbTI4pR0NeLRCGPSflmcjLh
OQlkAIr2QPXbpSutkGzW3RstZYHqzHr8Jy/887uAeoQehcmxb6bjn74LaJE6a0zYFnRKfphQ0qwN
Ra9WUSMmZH6D+rtCUfJrchu083Ylr5t0+kWPOtxPIARXSmpY+5ZAueuqHPH6REGzFxRy12qftG/f
P775p3z+qXxqibni06dRsrBPdjB4frJxcpyKterarKHBBhiQlGKh1NW6T+6/H+xPlMLn0bgxcChh
5FOnQLf0eWV00M4jpjOLY+Xuou4tKh6dCU+/G9MjvhGoC+L2MlBfkBkuivLKsNVfFXwwc8ovquHa
h1KBOcIznJ95ghgr/z3QGUsVfrSGuzWlH4TjPzAuBjWinJncuPG/olX896SiiwiKnIlFCeRkYY/i
QNKeGOVxEs3BH5ObJCJtuqcJd2Y1/eITwjZLY/9DawhmwmmoOkQ0rdJRdx3zFD0tZfbwDbVFum0U
+23Ih+w6csVwCVNhPKAeRggeDWL9/cP6vKv4c7E0KTgCsrWYmS4nzwqc+xxtXstjVP4Ye/M2zyaU
E+UCRbCbvgo13X4/3t/fay6ZjzXlC5M4zNP8SEUNCtVMuLlB7lqvop9SdBLAswK7CbdmMRBakFQ5
8kgNTXpDO/r74b+8XNpX4JhAA+qnlBxFbVF6lbnkIEI21dwnWgRFfktGGoa4Ud0JXozWtc4sFZ+3
nv+5yQAn2b3xRvyV/1lDGKfCPd/kEPxfnQLEG/79doQb+88Yf17KD9vPyPalMnWNPAp949L+bkZy
vM0fKE4xPA1e565yLdqNbX5mAs1vw8nLTq2QvqArYFv/VT6QJNnXmu9wRzX3vnM0FELdw4Ru6vsH
p/09zucl7GS1LSOEsHpuV8daM69rP39QCuK1sIcGIY0ZdDNAd+7BIOwaUa2LfqJ8VK3QI3XkTcrb
PtHOzKS/P4jz7yEZieoJm+NTVNAAv2XCVoSjJ4p2aoE6uG12k5NtUSuf2YV/MZQGCgUMKzcY3o/x
eT2NRpakEUEQysf4zjIL95ho0iXEQ/9NorZ95sK+uNGMBtnThY86Eyo/jwbostXirplHY7Ml67Vq
56tMP7MO/P0icrik+AN2i94omSWfR4FzE7VNONRHaVarOmt/2viuTcPhxUxWcVNfIPA/M1P/fgvn
IR2KTryHFFFPzjLKWNnpoDFkMvX6DluXclBLpX/8fqJ+OYordA5Nqur8VUQ0XPiguCwpdcj8mHfi
zjDCM/fui0KlSSmYmgp1QgEG+PRdMCKBiWai3pH9rvRiWfYjesy3waEkKWkaD57IjxOGm9gNz8yO
ry7v49Dzc/2wzBgYHQLHmZ9bLbel1iDa6vBefH8Pv5iCFAhB2PKN4E6efhdziQsFkbB5Y3ddCarG
sC4x+GaHKYLM+v1Qf79b7NzAfWk2c9H663EpcefWoxVHx9Yk3jduEMaGBnyZkV6hJ8vkHLl5fjQf
lktKkJRYHYI0IPPrfy8bSUBRtC268dhp0BCVPJObqVUBWqajXLlq0HKoqI0z/aq/BkWkST+HyjK2
6plA9vmh+ame4hhp7aPj1+3a11wOPOGYHDqzt9cD93ef9EpybpaefOopuoKnJnLNtICo0PGcn/LH
qVJSyk8HVTmS0Njv1EpL1k2Dg74tNBAsNemeih31jxwoIcywVd47QZ1ky6pLkqfJTvCy6eEUL922
T4+RhC9Aqop+MwURm4cBOXXhaJvvJ8Nfv9hkvrEksRzpBuvsyeSuBlTp6AXz4zg858Fv10gWLiRl
zQenml3W9UEz/930IyiMNY1NOUU/KjrUMD7fI3x5XVJGQ37UxFxZbCCjkaZ5TlEz/+5Pk84ECs2i
x4Ixi5tOse2tJnHdRkp+FMYedQg1ivppdLepvi37t+9v4Z9Uk+/GOrmiAAstJUXGKvpylWblop2O
Akd9bL9PZYurR8KUOOT9m+veYZTNOEF//wtOVqj5ljLdqZ1j6WE/ewrBDvwCBWcBqSXb20D0zgUF
nCwYzGqNFYkAMIfmKPf05MMl1VRvAyDXrK8/k9FrsflXN8l4Zjt3bpT54Pvh3RGlOSUumPdj7zp3
dGiKOyvEE9UHoXKhqoXx7z6N3DMuxybokWOPy0f/ZIeRqIoxez3KYzuiQQEb+a+fyee/fzIpyjoF
r6C65bF8aXAYh//Pn3+y0shhKuxM4eeLcWWnaP2976fUF5P68++fH9eHx6Gbiq3iIi6P7nTj/HC1
I5UXOvsZFSUD7dQGH2KNyfVxUm6/H/nvyfx54JMvfYOLvZCtKI9Y+rXBk/8ye/OvB3+y4kmZ9SEY
Dx4MHz98Sedauud+/8mXZ5zGSVEnnkw+EXhzq/67or5z+vvNk+6V7baNXWDfOnI6wO13JZUzn4ST
rch/BgBDSiHA0JzTTSNA9gH3tVIeHeeuLDaD2Gj16/fP+K+v85+X73+H+FMl+DC51KTrUrsIqiMi
vFU8q7pbZymcR0WfJWXnekxnLui0jeCASIAVx6tIb9vF8FnvYHl9f0HnhjhZvLCyuoQhMwQQr1ws
de2inc4M8fW8+ueenSxYWlwFMO4YAn8QnkL335Ey/2de/fP35/E/PBNfC8w8AVJy7JNtla3au//f
HTpZsDQFqEIy8cgpf0Stl6Ga+nes0r+v4GTJ6pMstaLUKY/VvT6wOp15APP//vkzz8JEDAybJU4h
+IU/3yBJjQV0X10dh6ze4J2HabvsiqeayNjvb9WXT/rDQCcrIEGnWaNbVXV07WvFIisgOLNP/XK2
In7gMErF0v2z9n941Hgexlir4+qoZolnE2BqldeZfUbucG6Qk/mEB2OwwApWRysK1jil7whW9MB1
nOkOfbmUEPyEeJoam2WebE7wZnRixMtAIxzgfW8tbwzkneaZzK8vn/0MfmQ/iQDitPBtdrXi5BZT
S2j72D8Yvyfgpk///rHTdeeE5LIVBzf9eX5letmgEOmqo2JfQmrAgvx/2JJ8HODky4e7dMazM4CL
kLp8gVN0ZoCv7hLVE3C+dCi4hNMrMKuAOzjJY/aTKIli2ACMksWZk91X84rsNY5I2pzJcnqb/LTx
ARhR9bPaCyV9GqqrRjuzFZ1vxOmbLmYxALE5Do3Ok7XKcfEFdxltDuBJ97pbXiiqc4XIHGRtsE+j
kJyBue/y7x//x0FPlpdQtl0ZKDR2TPt1obu/vv/rXz6aD5d08mjGIDP6DGbrcXQ8K9iBMsNQ07Rn
lDVfjiLYNqBAmuVHJ9+oPHBidqZBeRxXYXTthK+Cc61+5kvy1fIowP6LGV8/n7Y/vyfUG5pWSo0J
kOzl2rDOPPwv59eHP69//vOTA5MM1g0PP2jxvx35WLXq+vun8eUEsyxrnsVUe06rE1NGO1gXA6d6
x0SDXG0cjTwfZ1iYcKqSrWn8n27Z/453umesZWWlY8J4KduSbLobS235/RWdNnb+7Bqp89gGxZZ5
jTx5Z+wGvkTT+nTA7C00LzhhJrEqoOKwHkCc+aWdI29/+Zw+DHjyvkRhgRqpYsBGx8dwDdwwK7bf
X9SX05n4b/Iy+b4QzPB5KphmhXojZwgFasegQ1p5K017Ye++H+bL2fBhmJMZx2tvTjYZOEc/D3Hz
b4JqU+qb0Yg9AJKLgIG/H++rTyblP5XcOp4TSpfPl1VmVmHmaSiPdX6T+G+Zv0rsCyiN6Tlt51dv
6oeBThs0ttX1SeAwkPMb6K8hzlSSvpoBZMETLko5lMrbfF8/bGNUM8vADLFiOsbasYAcLQLjzAz4
+gr+GeLkVg1x5FaBmfGiwiq2wk13bjH7aor9cw00wT9fgwBt5nQW3bnAkgs9w/QYIaQS1aLNzgV/
fHm7MJfxFUCLRony81A0h3AHlVpxLCYICa+cfbPhnFT/y8v5Z4zTTIKuToC+4mk+AgQR4hG4Ix4d
3zhX3bPIruPXnn6j2b7+z9WcdlVtdbBGPyPRW9WyAle361ylcdZ6Q4kwtQZYsuupxl4lYPcOcYe1
FWA21Akbd5FZVrEnoXcj2uL/AMTv7KpSw8mc1bPxOEW3uRVGE4CAEhj/ANSBAA5yZrGWW9uit58B
SiLgl9N7oij2Mca758VjWZpeG9roFCPDbKCY6u42z1LCDaogQd+X+evCoIBCiX32/ocai4pmLwKT
k1AFfAag0UOKk2QkIMCD5yU3+KFfnaYKoVJpxTIooxdcQG89CINVPJTNKotqYNo16N1o6q13/HZc
p54ANkRvuckSEPlYHHWAwHF4nIZxn08Z599GXTrwDxVIB6AJAamhqAsCARuzBy9K0l1obcEdRuCw
K8xI+jiAeYxEs4h0sG56YrmERZW5Z5tQH2louGBmod8m+uBvLTOWN3qRvhpZIFagBuxnG97VxgBe
vcnLsL2GaoHjWMcAhs4XEo/a9F7tZDphU625zyrZLcMIUatiNeZtbXT1QZXwoYDJ1RcQeOUuIdps
oUel2GqaXzzbTVBvzL4l4V3n0OcW2POd0LD3uQZ8ZEpTZVXBufJsA/SdX3UvtQisZW622m9fALXU
K7N/GEtLh7M2Di1gbtDUo6hoK02zd72SPrAOx0hWUddG3lQG2mIQY0+dVxnMTVACTHbdvHkoGkt4
SZYTRN7D/b5I+1C/0IPsd6lRBUJN5Oy6tisWuLqtdTXFJDLksPJgZOhkU/D+95EzvESEwi8COGsr
1fGt1ZhHxlYKUEMY3KvLKHGcfdZXzdZ0R3zmCMp5lpZ2CIPyFxPDXqf6aDwHkwVyQ68xoLeBvStx
0S6CZkxXcTW+6f2hJ6+qy8f70vahU4eoymQYdle+L/2NGfsxwX2TuR3a8Q2rugKgy+F5OHnpWXAg
Uy9MAbZLzJMb6vzxyqnzZldbWL16id03uuiSfVQuSP0CVtFm9gLYlr7Brh1s87oXW0KB4YQDzcTJ
nxogXnqRLI2k/V31yks5msgUKtvf+HalX9UiQxZXy5CVcbSf4NOO1oLiKtixiMi9ZKimTZ1W9kI1
ag0sVwD2MQqVm7wvnAMC1WbdmPGwyHU4CW0bDYceaO7akvD2m7AMLmtbvCuuiq3eacylVoKA6VLY
biKxXwYtRsRJM3jJ2a9fpwooAr/Rhp0WZQP9JCO6rJKw29W+5t/6wRTtalkQ5zaUxbU7QupyJ4I2
gCKR7ZATGKbo0PuEgOqaQENaZWmkge8ynKuoCfH1Qe/gDGu+WoRwgAHCipeUzi9iGKD0AytZOokO
KyPzacAXsjpAs6MrpAaXPQjNXe47CBIBTSHbCW8ctRu8sHDyH8B47YXBP64N0ZreAP9+3cUTydVm
MaHfI9Kljn14LUqvr+WM8jJlLr2yVcl9A99EgMZMRBrAkGTpjMTPUG7h6Q0uLP5xGdWwlsO2iEC4
V/I1UAB9ARQnqUHYCoKathyXjWm/h9QCFkE9h8s5TkgmYJAujcbJ8e0mA5gBi8QKxyEFrwsKL2xU
C8ZHUx8sPxLsH4E690HZ3gUoyNbNDPZq5VTsQ4etc5cDk7SKqVzU5YT0NSn9Bf+Ff6NN0IHVUD7H
bWQsE45AXltHgp9cIQMzgHTDwmyA0+NPD8MQHJhLgCMRce6qiHASTpDL15mSQAes1OC1rVJjWcJp
WUal/VKBmFqKKHnr8/pdAhJBfBu/dabyaMiWKIfBeM19Fvza5gaIUkJzdMpX00RnZOu+XGptS/qL
Ecfe1OK0yRoZ3iG7SBa+DbU2b5T7Khn4maWV4oAMMTtm6oQ5Vie/sMl4b7IKVJSTGxsLNuWiL9k6
dGSQIkqGo5x3I148KIn1A/8hb2IaDaDDoorGOSvGQ2TXMErMMv1hZ9mDhWf0sW2V7NAnarkfpyI4
BDSEyG3XwFW3s6vWnjGO4G+UVxE4rpflUJJAGvUgtgNcpq4CNgWJiqeFrrXPA/tdOLjoJhhhF7Xt
QjTva2VBl1hFJFoPIOzQQARVh+LfkvFG74VYdTFFQZX3ZA2I0bqNW63fcMisL4GqN1dSinhfZay9
c8f3glZy4iVDSAp3Yf5mEZJeRz4jyx1ZpZ3VYKcmlHgtO3fcgI4d1iHlMKZ23yJ4gkgDoAZilDDG
JR/baa93be9Nda3fyTi0Og4UbUsCFwkYmwgb+KJX3fiH8Gs+6zqb51dFAk1dwA4HHiMqbqbaB8d4
mBN+9A4ykIsK3C2cn26cNwsiNiCLupO4gt6TgE1ObWuhw2wiZUQkF/SonuzafDbb9sdoQp2tjDS6
JSYjgZnALtDsSEmwrNFdYO2pDmmrBDdmBNLQhSG2bGoDzcpAejcWzWFG/lYZyJNIE8bWT2MewhiY
1T6XAnGyY5qAZoLgWuepLavRDdd2kpNgyiZ33aQgTvKZDpynvPwIEfxFiux6adstXNUwTxcpwZj7
wRbDWq+MeFfDALrqEoE3LBCE2/jiPSvnVivwo73aNM2q11LnyYdmvRzlGG4le4+lnUG4dAA6AoKy
9KcaSDtkZVyAsD0m834aHdBqrYjhdARad5vBP2bOq/mlJkAW9Er6W04skGFMO6pWrYroFiW6ngoM
3pnZJVukw9O1xDvCvzbq4EJYPZ5kUFOHcZb6wbcOPL54/l3dpGITmLXYNCpY8RT+HdSTVv7IS0RW
bVY6S36qtlawKG6aHFLTslCaipynzr2GdMc8Hkv31alsMjcrRfNgv7s3RPI4K6H2YE2Ghrc1ZfNE
/lMIUEv+0HOl+WlBOYIBk4wZWQ5TRgVAnVjs9aQFkCh69aiVpX/vtwEo07YcNkmu+V7g5uMKcFa5
dPOJVdl3COs0iT7eTM0Y3KtgUm9FyCcQxzUYRGfoPBl0/gqphbwXMwWK9DNn1SgsPjSsUcwPRrzG
D+1sIkeNvbjsQIq5yDHj1rmz8hqgtc/+MeydviDgt3w3AJUQ7JH2eD0A+qWa9a4K5OFlzna2rlDA
q3x+g0XaJcUvsl7MNSpvdYF9V8wEMoeAsrG6V5sOA3Tscq3Yy4vsEEdac1+640+rVmt2P+3bOIBb
HwejuuwqXfUSVXsbzPmhDWjPLKlD6Okd4kuBZ4IKZVoNA9U4xNogGxyWdVmG2lWocvuUnMXUaaJp
LSsTQSsorrUYteHOH0a5VEJexjBNH3rM9h4izN+OHtO/wdGwdwRkp0zzdCzH2fpVquH9LJMgPAkN
C47GcdOXJLz20C4X6tC3G2zh0XaIxwSps6WtYcAPKyjzKWQCP13Zgnlq1QHcW4c98GE0Nc4Pcdrs
oygtb80yi7flYBnLQq37S9Kwmp/c+HGjo5UI4QuN9CrtP2qSsuYWDOmBbNwYqFri3wOxmzY9RKRN
TsGMiAaHqBu2IBqd2rA66LHWPjaFo4P9jRLPlblzibE+WJsTWydDWs0NIG4OAyppeS91zMFjnVRj
f5QgMis2q135TB7sxTCYL3jCJFgsJ8yhuZhlExkYYIwi3Uag4P21qVbFC1SveVLS4gPWYBibLDe7
VWk1c3BqbrrLtB0IQxFM0OFHDXT50ur5PHfwXRYZGMGd2QCp0uGmLkGpsgeZLFBoubBWriOLbTJF
1sLUlOe0biAAVWWxc6RVPialxlHGycIIEBP8rmUQ5TOZKFbZV7lEq4MHaRZ+ShrgMm2MZIe8Zlx1
WRzeaJI4WvDMlX0XRi6pQZW463o4GkGIfpvV37mxIgAgvk2FoaxKWCzEktnNMxZPxAModp29ZC+4
MzolWpeQLHewL5Hks8n2UqOWZJL2b8agmssxrOEM1AmVCkHMCaqLjCwpdkGqlbiwtaSxi6X96Fo2
L49TBXDaK8herG+LPPSfU7/JlyIROrE0euwl/bwyQrJaSCsOOUNRTOSQF15mjU05TLf97CqDhR17
Loh79vmOwi/VUnY1EFJZQM14vIQ5Cyhei83p0tHkTVKmzy3U+G1vQYFatAZ8JyV1q02PVPvOHtTK
CyEgrjChZmvCXflYkOkDiomJCsAr/MHGAK0VEShvVhgMr7bqdzfdGJsbUyty8LxNeEUCBMbLYDI1
UqXszl/3lV1fZAWT04ICRvxNwVKLzyBY6Llj7Ox4sLf6FBoLxYc3zqak2+lRa18nfsVakM8xDx0B
jyDFy8yr6hECsOO710i/oLeb9XNg2+9KimZP54yyHwjofsQjrGyqUSl+uqMPaRJttodIRC7DBgan
koUNMCZfQcxvgLBi3ViaSqlsgecgH0PCvlBJvvNKP6gurB6Eg4rmiWxwPmKSc7++iAt2gQQoKBvR
98QxW0Dlb9R6cBa0wvSV5gM2NoN4WmSIodYEbKMUM+yJJjh7PTfM390AkKksyCnT8kAscvZ2XiTM
AfJcNHoh6BGvNBXhFW473ejmqO+miJgJAgPGy8BILE4hrkR9VlUbYcrgoqpN8H+Z6RA9ELXXSWa2
G2yR7cuojxOJW6pON5DTDtv0ZCQMJXrMtQMaE1j0wPnXGSmDTyFr0gF0YuLFQ0JgDRNOv2EjDBW0
CGHxu0V7p1f9e9cTRhg2nbtA+T1d6OFdm64JfI+XHJd4OHqiPbPh7ViM2CdJxWyWfVvjhWikvQoZ
z9MD3VxojeSYCMQr8aIwTDx1dNwnUVhg88zITn5Nvv0T7kv/kCK+3xXqyHdIzcYi2qETBp1slhph
eU7YWL/DxBx2STUYnj/E6SpVcVJI6WNC0qBvkUBaF1d1o79ZhqHsQf8Pi3TqdHyGMId48yI4ih0r
wyThfCaD9ZJbdrM10oKqii00tosV8LvCQEmf41aXUNN+uOr4aINRYS82EkBQS3aESqps7JY09ySj
qtvn7HAx20NpTopiWRGUuLbomy7sqqnBN05Hyh0dRlH8V1gqrGujgwkU2QjatS7h9XOcZhMJP9g6
ZV7dhrpj33FRxsKymaiRgxWv7l+gpEMUEiDkVDZdC4SRQEybrl3RLxePbSSj1dikxksT6vqVGyd6
tChJbqbDmZK4zXp76ARGtrSpoRmr/iN4GyxHoYJAkIXWawQY+Dyt9G3tdoEHCuzXVCXdChgvpDnH
YGXFsruOXduH2SN/DV1VPVCPgrBLjvYa1SsAecEjHsdR3OZ2+DDF/eBRJAIbbTgFxLwx86hUGnCN
2veebPKl1BK5DdtKsDTx9FQSLnbFaNa3Zpcrh8os7AOZTuGVLdJpnSVOsppIYqLKK7kMba4SKM9u
YRTXiT2ws23yikqgoNQR+Lyo5itfoHdiYgFyoyBb0l7mmKqAYB960/Ws2X8XRJHNl3YOtbOc9jqC
EnVh53wacxcwpdSskPhOvVwFqvsTg0S5Vtp84DBp1j+njpolrmf2Y3W/1kWRXbGL7B6HHJi3Ufnh
gkNmQb6CWW38rE1mdCqHiElayfMEIG+d5x37ktHMVhx/yExUR3B7sknjbVOQ9xbY+m8wpFhW5TQt
ZWnC1hfObynVkgyoNNmPymheYsjLPdH0uAyDwKhuy6wdOO+nDYyhSpC9A0Zk7YASI8bbr9cS7tLC
iLNfqIZCXtvqLRwg4YJf1Iy9lTP720l7nZGDC1xhxdrxfStZ1MRPvic+2b1FbWrXGW36FXFeFO9E
Z3htMwecxM6FPRFOZOCF3rsOiwJVsJak5cSBnQl0E5cHjHElVH6kY60eO0MLj1Vt5Jdu4thPgJyo
ZnGKXXBzSaBDFrcGZ2tuhV2PHlQvY0U+XbYSFhkTqh43nhK0Oqjuos6em8byDwQkVNsw1Mqtr9Xh
DbERtZdrE5kdPJZlG/f6weh4NIEVsKyrpbkqeljfmR9PmyJ29YMOmnFVDRr0K4M4OtfVis2fKNMq
qNdTPv1UwtamSisHa9f0KAEBjKA7Y3u31mrokbVU+i3SdlDfTsjjSHu0BZGwdv0gto6M7ksLkGRY
1O0qFQ0HODWMd9g/yiuXaLa9zpnqMBHGwkem0sRvlFXy2XKaJ1+m4UEDUL5JakjNQxS/BfVAX76n
SiymOc/eb1pzPREfuua1Sj2cBJS1Ss4Pwk7Ua0LweL9NSIxj4KqrrDCaLS+nsSZrVYAv0uVeqYb8
Tvdj+2mYnF92PjBfVNYbOFfNurBBVA9K7uyEWRasJWV+j46i9iDtsVLnZD1riRI9d7rdXERQ7JYo
dglrYoO4VKYJoJVMISllinyYoobER6oYBNlZje/f8TA0TompdJd5DTnS1iTBUBZ+Wq22zOdxMrs9
Ep6WGIVBnwWrav/Ax0/MVWB9h6lIvQ4lhQw2Sd127Ow5WYKPJhlXWAgEdNpMcmAwKdC/gZkJXTDs
ZfYaBpBh8zbNflOlxWTpVCzIYztYlw5B0rchMbt8RQUBDgKWQAxh1VM7n4xUN7HXYIxgUgom9jWB
L+EeATsBZ0FTLR1/HAgMbTrzsrUo3E06IQtFrT0B9MJpM5Tvepn0W1KGAcBaqi12jdlIhJ+AOFZq
L/O1oRnhpV4VPRE2NmFNLqlvVamLR2sUTwjSVXZy8sVMwvqaP0eZALxusyM09ynpDJ0ijJg5apmr
BTgrEsuC2K8FF44LLzufMyYatamedCQqXldltddBi9PzpzlloK/v9ELwaWhy87fDon9hZ/0zNmi5
J0p4kdfUpSh3PkcZ6rshIF2YMkOzHCpkRylJtStymlh/2Rk/xzYAbz2Dv4bEMb7rtKKinVBSiqhy
e+3HebjtpaYvC+R8O/Jhs31t4VrglTNDHMUtm0ddb92DdDX5bE6y8kmBq/X1KKKH1g05yxj9cyjn
NDIxqJy1jELcOVQWFpklBnNZluTWb7IsE0RSZYa/UGP/VoZ9f2lDJkyI/PWn6iFvh6YhsnQYH6zK
0Vay8aUnw2paqmVoqHtiVZzdQCjNo1+ptcdri6zfqv1dMFJg1t3wB10HdZk7AVms5NpvfJiGWw5B
/g7WheaZcdA/OAXhxBOq66US1MBw2p5qn9sVcxSP6ZWO/JWp+a+kyLQlqSggA02batyh49RZrVK/
vUkdAjJahywuYmRjTlahvipBUlMKTn61GstiJ7OUyoSg8aK2tv9YqmPBtnpwyy1Rmys3fqHWVvgX
ed7axiW5Wj2G7K6Jog1Qd/tqgkuGsU9EG6yj0dIBCbzIk4qiWKYRRWgp1tuUEEyU90YDn7B49dNg
rmD+qB6z+GCVa+1uvgAwAh7fC8s6CKju5BAWRKsNkBxVOGYxqrGyBHtZ+KTQakapbSyNlJ6GxhN4
bILEAkujxCFHdzXKttnb8IqmoFMWY5w8aBptOwGcbx2njnlLavavUdcOY5LcT7zwGxXTLomr1O9T
Yu5Ikr8U/aiRjFyTTKpG74RHgR6xD3Z3k6HFMsncoDCqZxab+Cz1nxCeuZd6Rk9oaY9K+FuKvr2P
Lad+0QDle+4I/hFunTbxfYdhtIqzpjvaqjHtHT16cYz6RyBV8upSoJiN1lExsxVS6Iai4gHn0dIV
kiWmgI+5EHqSXrdS7Q+igChPGRlsUaT4nqlQvM4j6hhtXgRUiptqHc/HVjDRtFQM4kWMjlw+sJX9
Is2JM041ugDUllK6IazCI3drKXr4153UOyIa22gNPBzjf52RDTuiSMgMSjukoPJVE0Rv1AO9lzIK
7QN5k8+s5/rGpj2yNMhBvCYqLvZ8HGfLHGO/xYsP1m6h4mnC30q1iEQP3meFZBMqRnx8FmnW1e8Z
QJaFkTjFqqjZrPmaRRZ2H7wP9hCuSASf8hU9kaeSBWhJNwbctj/8JC0yXhhynOjcqOxJSKta64rg
lBjJQX3TFMwrsoHZGZMAvAio+oA+damCy5wAOmoJR2Msmts4CmEodFCVbm09y9kbT//F0XktN4pE
YfiJqCI2cCtAWbLkbN9QHgdyajJPvx97uzU7Y0vQfc4f68aby/HT4Jzyc2rQPIKbvxyF1FSpi2YG
2O1N2sBS80uPHO0CyVNdLM4SfhDrX8W2fEojMdN+Y5mwLC5BB60WE1WiweMWYcbynn+oUdTshyZ1
j+DU/7q4H/lrU3DEtGzWzENUpX7eDd1T46pgu2EmCWGnYCPJi8iz7CimgDfqH8pCftHOpwdm4+Kx
TbmrGeTyTUbTzkCXkC1nGJv+zSxobaQgpLgovSzqU6FnxUWFdrLJa+imG3b8dJsNfEEKQYtBGanF
1Zhy/aEG+KdpoGRYVPvuZSRTxjdSZaJEr17rLPXXygQMnHWiCXvLSo+L7WZHoa7ztuS7gH1lndaj
ZttEWexLl7NTDrbcw+7Q5t2UMdKNKT8olatz9JXqxgWL98PUetfK/BXTpMNb3cbBkoT6npZxa+9O
OgNc2E3OFl5zfhwMfJOdPRoHMj6nYGzb4lxNkkaS1mGz5Y/QnELUfGZELmXtgkfRFNNFWVznZEf8
Hw7tyFVLH8SUaZAHqh6RsyvpqlVsJAGSWEsDKOoeazKWvhoK6W6kmkUXSe8bRI6tbyDfh23ehjdO
E5OW7lA7Ci3P9kNnJvu1l4jtZoHuT102BGpRg2yiVYuEidobZ+Aukq7xK1vIEsi/kJCVVJQOFi2t
ydpvPQH7brsIEF0l7udTZxaCBIkyb9Ka9jShyTqpVqJ/ZfRvb2iOA6yRhKxTD1PtHVKi7hoj2S5K
+3sWDekuFQ3Fm2auXbp0zSMwjcGn7GU5kQxgHoWw6oOpkBhSOSEV6jKRn3GS1AHgXe6ZDJ/e4hY6
NwpHPy2cGd286vBkDPA2pNy2J8oW0bOFXRtY5bIKmjQSCzSrgjBeOrlxZ6qr3WxZ9q4biWAYzHg3
5iNM9PK2NIPcU5FaBUSB9o+czzOsEtFcadPne0MLk3Oty/pEii31FsbQ3GsrdSC/5p65boG0baL0
oZXjk8msuVcmRpu8U8zdUq4ktql+Wa5sL7NJRElpd+LQAn481UMfblVmCs9mjikJaTfitHiQsXAC
xR1/kkyM79FYingzr1mcIuMkqMfopxhmsc2cJGRhHjO4b5X/YVi7GcrRvLNDRF+dZZS7xukofe4y
uN+oSb0stYcrtng6BtVGhUoLG7yQkXukUds9cgvrhyhLa6zsBeHBdUYnIzfx0mbzDvhV+oz1zU1m
9XgptSLb247Tr6OhgisAJlH0yrzXlLpE+SAYieeKXq9xjjcitV7yund3MEHyWIt27bJvVBbegTAT
0VFjErrE3FahpyTjdK2nqKJ+bO0/M9yKpmT3T8m1b8kaAo39bSHMOAgC9N5Gw8zuwzyPniqjPsD0
Zz6UwMhBNsAA61ZUHlM3s47k3ye7tMheUtPO2T019dRa+sQH0BGQW2Yk3ULswErhDRUj1lRIrvmg
W2H0lkXzT9k1H0TTxJ5WlITUVG2yhWlVt7bK+GQq9MWuzYn+ZNnqQxTixnftrN1W1qJvaOLV/YSz
51LmbQy+NcOji+llqHKU/G5MhQgU63UUYUEnmKa8Ug50wNF8nSst2cIaXO0scViUrM9B72Lfmrlc
HY1HnAT++Ozyre5YzbSrS7HCHQ945pkT0dZ4ddxt2OfODzOatlPpJYNWysh1Vhx5mFsigI3Z+iS4
ud7j00Z14oZUXfWTsSlZh7exa2m8CsanQ9wbZKFsvNhd17FGfV/MMTm7Zdgf2WMI64AzT7holRGp
GoBAQpyEp5klj0udGncK6rOLVtNrssQE7Sxx3AQk3wqKMqT2gEku27olCyHeq3hjiRygZDALrCbC
IWxzfBvBS7c8ZLEP1EXCtNZa+yV0YemFYv6FRLutLwL/P2uGR5A1xWe28mOxq1DzUX+4E3m88dj3
l4zDep8q/DqRAehTt+YreoN4DfdZKKalHkosxd0Zl+5N8KP5AFJ846oenhQrpDG3iz9Q+lBJZaLM
HhLb16J4fHYq2+a3oEzJysCTiMjuDnVnL9uWQGWnG16rEM4xHamn1mSfbAbcyj68SOg5cigCN9a6
g97n3a1Xw27XZkn5TJS64dPsq3sYY2KQSyZ6L2xG8WnparsfnNl4j8iMfVFqJ6J6pGpt5hpoqVHP
gfFQE3kt61TgxOCDc8MURH0SFXm16O/SKJfHYRgI6gF/ov+x38R4hS+GaNov2tnLM1CUiRTADp9J
subdbUZqPKISSiQhzpgy1o6NU6rfWeuw5RBB9G/pwuY915xlP8WpvTViA0QRhrJSTK9yEXERnsuM
/ttV41usRM9UoNMVuup4phwIkKRlB7GaGF+diH9hyocqaFqIxnjhOjYt3Xiw0lH+U7tmeNXUdvBS
VlwqyuY+YDnJAGu5WFtHUa8siBFthb3t9dkY7WPCaH3X7rUgchEpTGEZITkT+rPWG7/YIFKiKzp7
N+lG6mlaE2I45JZsrUq7p8xjm05Aa1BnSaGwzqCDiZuqKUiMvWbUkP4K2l8jHAdvSRlI2kKm/Wag
eO4duZS+TQb7xWmF/miYtb5n20LFI7KGE77manGs8BymzbKdxyKluzZ8SmhROcErFi+dhfyinJ38
rIkj6ik6nTMlfaOdlP6Lyi7RmbHxmA6isxgi59HIPrGcA+HcCXhnAvAkb6sK4JyQJZ0hDhhf02Kr
ITuCbLw05fegpddwmaFGb0l+Jo1S1U9AM5sKkCCLfujE464E7s1pCFu5f+fSzy9IHreWkHtTPNO0
S1u65mfWU62dLAv88SGKj06yp88qgVhSKf1xnb3VMNidyTcNqVR1i5KVx9wUybtJCbWh8PHul3wv
ih/XvrNqbRKVbaE9Az5qC+uPeuqAO8s+SCS3ConUfFtfpX2v1BeDPap8iJNda4PoWYe5oqY4/y3G
fQ7w1Cqejvy7rM4zSFKClfO2EtM9FGQ+dFAjYHDcbbL7I9qcIeG3VXzqy2R/noqfnjAxPbwu0bdW
SOoWKPZ1UbXEchtVz5H5rjRnrU4PFqy2MO9242659s5VuKpwqqDmk6exyq/EclL77dT+zGAWVobe
kV1KHV9n0Kg2CsYBGQLLkMHEBZqdj3stPZrzyYkhY83ct8y9mt/L+rnk1ZEs1xenA9ynsITWKb82
zjB/ntM5fjX8rN+aiP9YLP0yJSJwoQg0sJyHSr6pHJhRnR0zfTdqJ9qJD0VOdQuLMydDr36nsUKY
2oHRmj2SXoLxKYyI5emBUqcfTqBNQSNED/5m1kc5cvHQApiRFamWr5U4iISuMd3cJOG4aYxjjCKJ
J4aLxOenBthrtJuinqX5EVW3XDt08c9ac0dwjjdafIAXRafg+uIWKwf2Aa4y2neXlvYWJab9bWrP
8/RKvM8GaqM1L6GzqyGzyIlQEO10hPQ2aC6CTvvJU8qguFbpXEsWhVb1SxVeE5MubzRd2cXhIhd0
aZut2mwrVlxaANGIFZUi4XUH8yUerPIAovulZ3p2pfMjsBcWquwyFs+x4wYJ01cnJyRT5s2xFK8w
WlqbzgvKtZZiN3EO9eYUDwvtmvvcLjcjpfCk5VMoSaswcdGoeCGUVrvbdDF6cA+OPPdlaDh5Xdi1
HPA03JjDC81pPpnTXsM4mGa7BLZ5JDEJtet+jhIiup6m+eYUF0HD78RSb7XvqfK2Nt3B+jrGJSMD
281IoO8erOlFdR+bcJci1FzqPzDJnSJf1eVRd1/Q+C/530gRZrRGgmlrfuNeHVJUa7u1YlW3NC+e
P5LmJYlO6qDuw2g6iFH1MmK9m4roOZe+QIB6pgVYg8OMOsdEJufSoCjLp1Z7bQ3fMJUripGg0tde
TzpMk1+zd6H0C/oKSZyq3E09rOjXv4lOhiI9L3xbfXKoI2CcOfRwCYAhKTfERz41HBMOKNf90Tk1
ZvNmix9Egl4U0wRo02oAyL7ou55s85TjdoapP6xqSRjKIr64s8ZIwoHIM8Ce5Ct5GSSt8jogU6NW
aOOE98y6TXG2z4xPHfn7XFKLhPQhqj/HiC2ue6bwYb0Kp3XrNzErKCgF6o2LDz3NGUkLDR3LswuY
xXJImWY5X1hyt/VIkX0cHkNanuxw0yU07FHoagRKemroRHHW6pDhpgn6miTEOOwQwyoHfuOP1XKS
VHnP4lTFlh8Zr2X1oap8FBOrDvqAShDfvIXh5Jt6FlELxHGlLckk/C5yPjt91alO12zu/EIJ/7VD
7QMk05R9EfNBKd768dtS93Ox0xiXMppG3K/KuhGl5yWUG2VGxdl8lOyEpbUrKageqQvPNPLz7lyo
SbYDTcxHxZvs74XDdmy+ZfZsW2cWi41Vf0T9B1qzAEseIw9EmXZdUlTu+1G5ONOebMbO4UW49ZSD
F+9K9QFE5dcm+6z9pbRPEa9Il2yLYqenr+3wbZf1bkaDi/YAAdyTSexzgwCxVPojLWac1cSxFl9m
dLNbyl2qA2QMeZhPbf02O6eCjsn/8/5oF2bx4y9G5jj8q62by1vqKntLPObTH0xH1f4gwN1Tnsau
TAOY/lPMx6hwd3NzThtuTY7vjm4uGx2jke6W4rl3EM4uD8K6ca1tmaQ90kHDvwZ45I9mJU+A4ym7
MnpNh7s6vxeIRrTupDBdRbbb7VflMWqNhKNIUAmVIm8KaNzujjnN0Tu+/Y6yl6oKSkPEp8bIbyP5
Qnzx8ZbBxRPjfRiRFvYAgsVVc4EbU9KcXpOx91vr255+W/QoKQVn1kQn1ULZKF8JD4M3p78KJIND
sXSH+HqMTb80/82WsgNJpCb1Dc1ZIEJS0Tlyl0k8hB0EQWYFWkbKI1qoXPQfs2Zs2+hQOO+wAyzR
+baw3uLwV1w70njVYt9+OYemexA1/+HElrwZil0H/YZ/8jDGB0GfY02zVLycV6XPML8YHKdZwWGx
ngzmT8EFFU6QFPHNLkj/oO++enToD60zvuQPTi9XmTf0GJRZ7otsZ3GoOBr5NctHZD21/Tl1f+l7
zIdjNJ1bnhnRXdY3DfqZl+jgMmrr16R+DHXYd8sOaH7nb/ut8mBmvAMXGdt/LugXlAl3jvRkRCVX
8pVmlxqhAcGhiwh6UgOsq64/zNpBtiyx6t6c7O3AfWE4R02BfGi3ZnoVMCIjuSwRCgz9OsvHefyy
NZ6Yjzz5VGILOhbFPYXFtXLpGx+qP6DwxFOHj9E+LdWNIpAKFrCOScF4ldEXOI9STnuqYIrmWTWQ
ZX6p9kmYj+H4QoVyFR0WayvjU1E8FsuOVE/PLK4uKGw1PuTpzUSKm3SfedLxEJws52WwdhPXVxLh
ZXmx9OcovfXDWY2O8yqf6t5TcSRUtV8cBpUgIciSJ5RWm0dXv046Ac9bMVi8j++L9uD2ASucb3Xf
XEQQ29RMCK6330lkW6M8O0McWDmNj2oeSPpr2PDN7h5ndLHo1DGl5kZTt6LBRYNMKuRWVtdC9EtB
GXhUHXr7MVXH86B/Rn24y3UXXJrWdHlllfGELVl4ys0AXTGpO2K57olWB8znTMoA1Yz+ilC3asE+
El9LVjWbm9cpH4nxQ536YszraZceJ1r78vY7QVZdlDTKlYdC+40He9PobykHgK6mJKilHgB0weQ+
QR1G428/x76SzER9zg9pW5CjC2Krcb/x62vtK1H7Lb2hvXvDccEsEG0XeuJnRo3JDmyKeWrxpIt8
m4ztYx/RXriYnDKRL8OPyULVP76E9SUPLU9paCEHpFqsv6Et/CV+GuuvMCbjF81nynlQAVdKxU/U
h9a1boubnbs62o4mV1VUbIiFx9+he2Nh7l0d9aLgxOv1lybnaa7yo9FH36YBPZX+NkMJ8YCmH+0M
V6H07f44EAsFj82ZS+cg4HLJX1kiZAl7ukmBjVL5NAzvZr0T3UNY/aC04MQOt7L8MWDTqbqB3/yr
nED0BHuEIeVWKSt4c4jtfjtoPw2u8NAt640g6bpH/lMDd6oYdzb6KvhV3pV0OlRlf0BXsoL60Z8M
d46z1xC7KU6ymScusvh51qk3qmQA5HfuCPDb2YuF3v6vdhx/lK+dMF71rPlaVLHJ1dYzjZ+m+Ist
+2RR2RkRXlvk76NMWM2Rv0H5QSwvw140t1rh4o1fE/cl1rWgl4h+l38TIpDwuZz/3IYadOw42kdP
o0/PTxzvzeVQYoSZWQ9z8RktFyH9dFH3gz2ce/E8NluRMKQQ4JwqGw3+l1VHlT9peeqbL8u4N9Vq
HoOYOTXVNtceepuepoNlkwRAaYTlBEglvI7hUJTJrh+AdBH56eq9k6fePEk4cBH/FIblTcDFnXLQ
oUVrINxUe7Fx+ivaDknoRmWJIjaVDiu+eewsyAC8ZF3FgGz618mgvbPvNkZ+n5wfKs//LRR9mgXF
uea1Mp6Rs26SagLx+eWMN8OrVE6afSjSXZ+5nsPPBkduLY+u9dd3OF+mWy63Rfw22iElMZxG+JSO
Ck8R7AD9q2fYZsP6LaMaDekz1EiCzA1nC1HHaf6nThe1ebZQsZZnYkngLHig1auo0Xjt5dri6pzq
lqXHOg/FnwGbHNG2KkGqkmfRQy1RdFk3t1C8ZKPlDfO1a0K4fcayNw2Z10zYrQ2ozrbHA9CGF5vS
q6p8KgbawJ4c+TjOu4HomNLxwH3By49Wzh+ob7L90FldTPfUJuqhAsbIZiYgrIhF/hoq1sOUkJZz
wjS4aZfH3D4V4j2lsHKZEaWLBYnl+BDTIzU4/kLy0IJBzwBWLdilY+Y6Nf0bUKXW/T6qL2nBal6x
33J7l+WPS99nDhOWaLt82Bp6jMPyisDJb1LsI1G975PXoaIbXJUw1d/J+OViW46RGCjGe6n/a+Sw
i43ZN9QD1ZUIuHiOF6e/90q/byjYEdXka7Se0ZAcxMqwXeg0Fg0GDZPm7mz8Z6Lrm9WMjPL+jO3r
CM4QbjD7vdJ96i2c1Cius2PoguorzhVLobdk5TmvZshxfJAAPbTSJnOgD+2xJfyez8OWbDsZakBT
3gwSjHtNwS/XBEVINmZjelmk/jkS/ZE+BVSWfbgR7iJQ2NLtqRArd6gojnY37zsSltRVxETJOeJ5
3CUoa0zk08u3FuoPkjRwatrYvdyd0XZBoq2VpoPflOa+mXnZ7Xk8OFX03k/Vu2kqe3cZAkeo56rK
tk69eOBgGzHnN5DMwBimI+j+h8WAKNzhOBrp3cwmfxznbVLHzUa3K6LRBVUI6qFzlHORRafYULYl
VD/NcMOvVMS2L6bHaFZh7SGnRt1brPbQ8tYkLiFFhfGBzIVZgspdbmO5STLFI+/6ybSRe8XiUBrN
55Q5ItArMjfd3D1qXLgowT21NzaNYgQLTXMevV34//7m4t61T8IcGJGXcqO76xqXv0MF3cYk22oT
XgJ7Pi5kwCB9u+UunJDh7kqpwUrS4au1l7KAyith5Hu5n8LwpicDQcJ0FvRLe+2X4kRdpJ/B4IUq
pdDAyk6cnBwO6E20hDfkg5eJdOoyst70utsMXJpdpmMFRISjRycjyv1+Tl80guUnfXlplzZw+TMq
Ush+jjx3SgOTg6MJVV6kBTUOhcGR62ckgiuWdm6rYm+0vKfoJwne8qRjB9CUH43i7LNqvEht8ioM
mK36uTKYWuXPa8OHqu2FnB7BId/GoT+aWegbC/VLWpRtCP1l7VkX2rFitmsB5InCcuYKBa/5oPY/
fWjtXF3ZJ9wnsWoFFvRywaIooAvQupMsxhUseHuJhTrFOdN7hkmuE9rNUIdA/F8oTQmT2fpIybw4
lvum7SjQ7na9OlGgXENlabTzzQdbr2goLzEvru8PPzsXM/LmX9cM6bS0j622+GSdX0XFxDbo49MA
etTZ9TZSAONUIJ/Jmvwc+B1M6led3ceEGG7PGmJ+KZH/yorv2ykCxEigTC7zDwozgxFyWWXfnRnO
AY08KGkQeoxdesjG3HdlflDVEvtnumum8gMGOffDJY74bZStlJAwq8BQL2lApDzYt8eJbqdwC0Vs
Bj25lXEa0UBYUd8echsI9lJdJKfMGWlGjnbhMM2+SfxUCwqRT/WpijjLneXFROY6dAzEDW2KvsMR
0AwLT6ILDKiq8oSY6JDNFHLi9QvdmIVErjv2AZlQz1onr+SKPNmSX7ycHuiszjcpBoVCRm8NDy/V
lcQ59/fSsCm6MIua8s/0yehes4Etr8U1rwmsg3ycHBlN/WR12Uc6C4R/s4cGcj8VERWeTFZ9zViH
YxS1Y4nCrPAn6KRQy88SHqzuOJKZfng8Uu6Ppq8fZiSSbcxLoZWeg+QBtSq2bhTgC6d8mNC6zptQ
NwwYLDiWjI9l2G1SNEFlBY+N7UEwqFWsxbLiIqIcANU1qHwdxNLZ6yCrFHAF6TAFWWdv9MzY0dzp
61Z5Zcw8YgNm02Io7hQvIgze0XG3S4GZCCumjUsyKQHCzKTmiOMontPKs3IcW11zdNNhU607W6xF
QIjt3mTqlX3xZ7VY8QpjeddGiLZhvgxshgt4bG0jcXaoRFJj6Hn61kpOTIG5qOwzID0dGyDtfxfd
dRDVNsEUVqeWhbCtck9Txi0nw2EVns+t9HWEeO6Yv9Z9euynVPUQxz4sMaminVk8VhaaRBQTbIZY
21KzfG+xq7GvwbAYCGBTTb00Ayi5ww+aI5biLoGYZSSzePviHb6tYEzhfBe+RRBRDEx+GE4eefpb
I7Q3vXBQDuRelgs8ZrUfjejAbbD4rDbATDCs8n3O6JmSMR03LYpHTyro15cwqMmcz5ex8IRigWuk
hS+wLtdS5drFWhQ7PvIsL5rWfb3xjLI8qw42ZI2TpWpLlEn6xo3Fj4HTxJsz04tNyH7VQSbNVapm
GsZD7Pxt+1sxiNf8vMoy8oXWp0nIIFzUwADXqzXjooH5NzMfRjS0+iaS+qk0l2cjNfZIuXd04T7R
0HaHD77UfDjDJHa9EkxuBRiajvt4Ng9RJ3bYqXyMZgGU3F3tGFVhIB2sg8TY3smP/KhHBKEOnJ+m
LiwcuDJEDGfs+k7LUM4MF/fKo2uwvo3loWNi3yTpPPnWRA+PHPxW4oXW7Z07/TO5vYaaXw33ZIsg
dxNWQ+F3Aq8D/1UjgCHpGIXNaEHobn7Ps3pAXf/Fs8cBi7nYRGrc2d17bllbI08fRgC6boqhg0sc
YNEpkc0Ooz/cTueJKXswzeqg9fjlqmGni/QRczhAKLwslP1BFfpBM92/RiQqwiK8OHH5VNHOs5Lr
huqCyfBSTG536CHKi9C8VeTT4K/np2yLXW8gLTQ4kCz7fVZA4LvWJstR+RjRDXoh0YiYmCb4IP7C
UodRct+yOjwvPf61sYsw5EfPbjldurzHWojS36rpK+pnPiJjqHZgy/AZCT5C5Uq+OdwCl4OJcxGV
9cqkKAQNYIGcRkrbwYD1NKNHZkDAY9l0QmDtRrCZ94zQnXqkmRUOIKyJarAQb0uo1SDuJsrNUamF
LKm6u+xXneZst5dYd3fEf5/sfu73cGs/zmRsrSQ9T6CMhakHdSTe1GjY9qE0r+NYAR86xFxULjuN
49uwyaGginmgU8ZuHD9aV8diZpfHtKqyTgjZXps8ZAPXzkad/FWG8+s6y0XSkVPXzdY0W+bC8jjK
LIjJEZ30+GhR4bwqX5h5/dlBfbaCQGBKAiBG0yWYybRsDCsKdAPkvVK4sR2AXADKaL0MFcw2Ceuq
KWeERh3LRxYzyo1kNwmyNIomCpAzbCfdxfGRlzsI++2Qw7i2uM3LSVYHMyawkbiFZrIYuk3gFfIU
FgMwvBt2dl4iqOzRl6elSSoiOTSPyox5P8Vnd61qQR8PDVusSerd5QWt80J6Yeys/NCg3zWnqp1t
vhTdrkhi/J5D7nynrfNPlap7JYUU8kGjquR1MeCvdOvctqktXyoUH2/kRuW7ceY2GK0eHbRAGWTQ
C7QPbeqBN02VfaWpkT9UAskXmiH6mnZD7HQHqWsQBeassO1Y7/1gNqdJxt9L1vY7zIcJjvJSYI6T
WcFIFj44moYBNFpinmkj1hHfAeTpRFmozmtdS/0dt79z0825yLx+kvrOBNP2FCeMd1oJ4pANYXoc
dOtYu1i2TInbetFHbZMnSrqfKnxESQSO1C4mljfMmXso2C5oMhu1UotAbxJ4jjvMksiGsDDhVWvB
7n8pr0ZSm1Lnazi2/jUhewf9RwAf1R0kXxqFxzZhqS+yfsKs6upwTrisH1GhxYdUYigAI0ka0Ngm
fe6zXt6L1kK5D109PSQu+LHmGoS86Hhz7ik5HQ75JtF4G+vE/haFRYzJ3Bd3OTnhCz9HfdYsM6Qh
ulUslE7zE5z/Nopqy7dnmwyIlgrpjmZZUKlhLL4dbVm2fcq3p+bke2BF+uonZYxQRbWAOwNpBBgs
/TS3ULszUrUcn3N8t5eu+suWjh034ZMj1l4XLqprmyQSDMX6/JyhkgjGXn0qpvGnVmV6LC3tUlg5
yR2xzTyYlhntjOt92zm4kC3SV25uUts48Dp3u8hRe4d3dp+RI0+v5MBQtldlhELg9DzJVg7biMLp
k+qK/qVrdThgt1gwgdmYeBBk3XlWzFtJTEFQqXrzoyKO3DXLNOxLOFO6PgRK8jQN4XVIA2REHw3l
R7SI9V2lfzYi7EWOS+63lmHc7RO2DBwF/78EJfEVHHJZ2uBxblT+9Xr8zlSiU9ZY6L0xG0+J0+g7
a0RIwiRTZ8oR0YoKVN0CX1tRwZGlARGDDuaveG1X2edSWls3KZIz8hjd13UIixrzKtNZ2U2HQS9Q
f4i+fxmmAVOG64AIqm71olYqw+qgcGJnuFrUTZ6aGOlSPPJoGFsTZYjV7aqV9KlH1/7nJjIPVu8X
0QFDgz0xo96H3zrx89qagDUi5uskdjw6I0fgWw6jkhT4J/4JDisdIrxSi/6q92Qub4jRgZIWEQY7
YIZdOyS/lLklKJtHQKIyc/EpNNBgMUlekB/1NUvyip9GM1qHPiW19vNi5gJuCYaYY/S2DuBomvbz
g0ITfQKcfuyTkRZ6ucZN0V+X2swZtlvv6yr7NsLlucgmLCyXIRE3J6ZUAb8m6R3uNKP4Q2Gzj2TF
wa7XTylTFX3TMQdrsVqmrdAq79lkOFxPVDuyn5rhodehFdCOWS/K1INxLgVdaCGfdBa62EJaMd86
u6BivRoc5LoADv6kKx+Dy0LbMw2/Z7NW4brUh8P4QthAPGz50eUhaZeGwwA0lvmwr/yCnvYQmCT6
Mdzok2lluWhTWb3nwETm/BLlpAUyo8dkcITEH8wL3Bh+VI67Igz/pNrkj2rvhL/dLLQIbjxMDnbo
PITciE/jaMqTqSAvLBTq3ilMcDld1tMjX7RgshKvDYlsY8A1HeyouWyHA/GSEPyRCTDCDJRanhqP
rkZ/WS/6oJU5sQc4Yeu9gZfIo+4JwHWOZviStFEl9lyA13TS0TwCY3nlEsVbvtbooCRNTNs317SR
ajyAi6JZp5H0B9RP7A3nXL4X8n2Ld8QfSZS7NCYqYp1pbXFCeNqBIjNFUNCedQojtGiWd2WB9TZH
xeCZsD7niael05NgIHEJTSwrDOVnIcC+gp5dAnjVRvs5rikmJMm1XiPNcNeSFAUUlDbbfm7JGmmc
kAFk1AoGceRXXaKNVCLmDHq0DTOyY+2jrU8l4yoOBcZchD+8+Wq2RR3LO9QXGImgvDdST7ia+hAa
jbZSv49UtpqCmTlS7K8F04Ofq33EjEtdKDOdC2YV4gbpu7z06mQm0miVB4Yublw0d43XxjJCwyDu
EaaRyItrpBO97MINUFda0S0ehtIflvpSj92vSvvU8CiY0VAjhOlNjkZ+aKUJbYRRyQRXj69Gh2oa
u6I+/hVc7KSDGfq/0rF/ALXcoB4Lli1m/8xzQ3hANxqOg/0PGS8yg6Ih7lpVdAWVLU1b3O/FW9lY
+h17Q/9OaJDqjatmfnT0z66rUiNI8lFjDOwIKYsIQDtAIXQHZ0F4Y9JBdGtWAWSqA1nZbDqB3WES
zSPuZHxZOJbN1r01uY6YsdVOeTa1qw+pRmaZNEA4QsFiU+fvzpIT4+PUX+yxPfKkKKt59ZlTBhm2
ugdVQGyTk8bZhUwDCUdbO14s2+yhXsRf2CfrpGtN3+h8/yPtzHYjV7Zr+ysXfr4EIhjBIPngl2yY
qcxUW2pK9UKoVCr2fc+v98hr4OLsfTYKMGwYxgF8UKmU2KyYa84xf9ULPqi5ce99Y823YRyS55U+
5yZXNGO/B36nIzAOpuPaIGWFaIXMP8/muj/3LXFUVSo/wjmsT7Bd6Edb/OKBCKVzKQY4D5vJn2I2
ovbsvBb4YfdgAVASMktYt3aMB9KbEnGFD3GKmVEzVpn7/rkyJvUfk8hne62tmTvOIPlbbE0MCJdo
9t+bHusmTAsTOE5yH6FzN4PcRvb3sOdggewSVjHLgtm3v7LceYIe9tToAbmwHh/UZF3KNmtew9BJ
cT80SATDqHjvpQM7kW78VdidYIusX6Y+ZiPmFq80dsa3Oo6GF4cTCaf6GelWkVZfQv9xqasnklXP
uUd8ShOZ5IXOk3SzNs1bD2H5rkiZBbWxIB8lQHgyXU3vjcKh+kka53klIVjcizp/baJrTGxxWXCV
kyVpg2VMulKVim0zrKwKPN4WHlrFphj733lZfAmdlshTOIWMw1K6gVnFvZJGw7itlQWuQXCZhgeZ
hMOeum2NnV8xek896emRCXXbNFZ5MMnwwwFwcoC74Z+XPrrWk/rYGXQK462NkRIXzktbwF5Q1jpl
HwdVYd5PRr+SuzktlGTrqiU1lGn321Jusc+zEYjDivk6X93PBG0uKKvkva5L8iQLR6E6t9ZNCs5l
Oyxug5ywsv3woGPsyyUuPutCFB8g1a6G7gydcq9bdmhNdrVQ1a0c7oyueXDbC0tJNbj1k7RTyWFf
xFQGCC99RuXgIMprDJdCZyIWAfHYHK8xnCwIYwuZNfVmeVOl5cTcHtpOFgy9w/eIcIy/ciQxN21N
fm/sJR7CVaYmgP0wYPyhsW4Trnp9kNE0fObc39ne8qy3Mbd+rOXsHoDNlQHNcSCm3NH5GlU+VNvS
nu6nsRtfHeljgzYdfqkrpbjIqC7i1Ng9s9V9FuQkd3louYSS7D5ocrb7TOIxOQfxCk/Ln2/sJVzx
9nhfo8dbgvOPux8LDtRBA8TpRjkrKeDcW4r7bkGSa1y/47/kcKAC+syiJUxv46x7XFsifgxzNpNZ
1ujHIi5ZUxSLYH3K8LTJSoiwJKDxDPj8YeIRP1LS9S6ySvOymMl7tOiZD8Z4LM6hGew9k02D/ElN
oufQPrlxdewHTei3X9kV5oYbhYlxdK2HAQ7VL4Ba86XXejwru2tvIub3HWoQyqXfu0ejV72zCtFz
PBHDhfus2uaaCw6W1nQ0mJRuR980N4mXeDd52yKX65QE69RXKGl01kA4Ku/biedLMaK5oV6qq45M
7KgFX4LCZ2H2vD49YEON3yHgmG3mDs5dVdrNeya67tS0fvbYzWl4a6sxfRPgZEjxWsN2ypIlGJeM
VRQcrJPLioPpcNAxKZR2OWlHfFIog5dHeRtR0RRYpL51M5I5P+rIHvYOgtk2dVV9RDXBw2ALnuke
P1oYK/s0lYn5GAToX5pxpp0N72AnrPQl+2+bF3ZBogwE+KiSHfZzYiG7+TIM5Ci/1qH/bhaS9yIV
yw8PNeesZiLcLOerE22O2bdV4K8T+TxfsHWbfks+hVV0VzyvTgIwxiBbagtLmWXSn7VuGZOYvDad
3+vfbu9wYzJLb2M1Lk8EueztzO5qQ9pMbtjvI7sWp8Rfrswhq97OWXL1rY85b4B1ivcdKQDYQMxn
fUh+qItqGXizL3dCsG0duqU+kqbG84DVpXD6PY8A+B9h7Z5bymF+TzYp524eOCr1ibUGCUP4r0yL
6WGBP76r4oYzAKyfyzDLh1zoLwhn3aaNe5ZWDLo+k0Nm4LNdATizC0VzrhvrW+1mzi4zM5mZxJpZ
0+PRNx9mqONXpg3/+2TzIk9F4rRHEpLTW1vo9FCRqyHvR6IYcaip3laXtFiJc2LXwTENhlGa34l5
0lV2DI0zPTY5mMmgiNgY1n7EC8Ne2lOjrBQ8gLCIXjJyw2HLv+upEXvOk9g16dNN3ii/XjiFEInc
4latN6ye2t2Vtno2VonAEmN5Yujm/I2Iciqt8h0sX7ab7O4576w36VNVjLV6vEC3al9wQnd3bKcV
IcQIOUtm4dkn00d0sIk+0XMc5hiSKl4dtp/NAk3EHriwB06S71W1CtSsCdFlbZ0L11cdpI36ypvW
IUgwFMe40CviZ06u8w7+au+elooYn+PLkies110GN5KI8HZybvF1nSCDTIdiNBNWp7R8LnqCpW6+
zNs2XZChxGKPDL/kmsJt49l5GtihnRIELTJMHogvYx60xcTmgCIa7y7q0gm9Wqpzo4lBLkW4HFcc
8t80i1SM+F0eUCROGzIxhAsFF+w6U1PtbN+SdHv60FLhxe/ztbZ2q+tOLrKTwATfLrXauJ4B65QJ
B/vt4r31CQJ9Zqso25VqfVWrYq8EdEqhooYRPtAFl1Id1tmxl/KjIM0HpYWw9aZrlpV9aFq339cs
GbDX2xWOgmKO7a1dD2B16E548GQ7osXb+i5OEatCAbxpHnHOzAMrOmhg676Iu/aQTtH1E/wXt8/7
n7ZEhus6YgI2VrQde4Ri2w/a3xdrlv9a/bC9ZHUawp0L88lsO8V6sHWNvF917RHwbp2g7lNvn3OO
OxV13LMQZE/VmZJxIaZcjCpq/7ERzgD8p6dO0kLGm/DwLQnw1HnN1xdwvdVxrSb5IJVltr6X9g9k
8Mugttdiu3RyPrIYyLa10eHPfGQEQb5kgFiVOJCHxdPR8bRP0gRcV4mNLoSAeMi9ShJ1R3AnR46N
y/MkbdgOU1w3fUxpV9+nZeF8AhMA+uag8BfAIVd+ZBaA69xYh7hz461hhti1M/tVM8viliAyfgZF
wdkGDmKNdABmJqMPMigXmRBoj8Jd75roRaUs6Xh/WOpVtFZx4/h1d+6d6xXFW+KAkseSvBNFQE+a
fOB+uC6lEDuLGKEUahrNwGPhwxMafrgRf+puLaerypvvpUjit9ldxKkQQ/tcDPWCc8gpcF2ajDOQ
xeo018LC1BnXgFPhJFOiB9tjZU+Wle0PGSfNr2kp5m9I9MORpEl2bqKivivH+VMYE90xVRRcVzic
/bZpSE2t5dE39fSw1qU5kw4GtMdmcmd6B9yMikrihCTmRo8nfN2yBqnGRnESYmXnJ0hhSR/JXV51
pHUawME4/dYJfzKQZQDGm34tl80C3iGIOm42iZK/k61gzsyi6wXMI21ZEDV6Qjfr9ywa9EsXM7jR
rQ7KbewNlEjPD3JHF0eBnrWpB/+7yeNrf0ubwOcwAgGDPuAdZWH1yzxnvKQYW9gRQYMhVD8fNLDF
3zHusk1eTeFRFIRJnQJr3gjrg90AhxyZ0EepTUYiffaTgIWZOgwTUFcQSdX99Qm2cQlhbkrevHta
fFjijRUAq6H9sQgMu4kT3oWGaHu4lOmuBT+FoSX+nTC/boycvy8jnuO2DdUxnvIXpqZ+6wnrW64Y
4DbFpJu3yIj5zm8icVnL5JemGJsf0ouiu8rLRDDPE9e3H08PnCB1QM10972pc8RrrfDO1ZINWJx8
FavH3jjph9ead8nOpkX7RizauolC3RFejlkOCQ11z3WLE7A/vCXxGtls7YhNYnL1xE/Os8hKysLA
MvfK3ltcH9vYMMA1WpqDV3EqnpQcX6O0DO+8bmgvVVKOe05JmP2mIvnGvoM0eYtpOAF2HG9WUlKb
tU1++kVSnceqzc+4NfjRwSmhA0S4p6uhl5c8q9FboPgyfUSwD5kOdP4NTpk6DmspH1kQYfvuSkxq
I8EFjDzXv0MkUwaRtXc6VNhG/XAmUd5xzYFfiOMvgBr42RJV3buhwjGRVPb6O0l6tesUiirKR8yB
h6CNU1v2xtPlG4Ohvwu9Qu1nMtmHsaGcPWpa1q9uheZul82Wv24JYKNT8Bxt+7wKjDcqxpKMrROH
WF8RwcC1tJkBah3stX/K0VSQSIpv86Af8iGq9wJo9wE4qPhwrz5zIGD+9e5hhNROi2/XEbdmtH7K
fGqDpNNzAxy2bvdpKscTLJKJisn0g8x1uC0KgcHXpjuH3g4RUDC1nONVozWM8Isg0o1BM9iCIxhI
XXeIPyDdFEGE6wIEWjZfqrLioNH7+JwsjgK7WNfM9QKDhW/s4pCsnbuPlrztA9xq7Kw5ZmyVsThJ
2ti6vHZmwzn3Z5/I7HLxlhK4V6j9+Prozx5iVgE/aUd4QbmSj2k32eZcV5VdPGZ5D/+crSpmf5Zx
3dEGdfYluz5+TIznPYQxBuOW8vD7BAALGJuwDXkfZSniebpUFW52rLykkTh/xVe/+ZA2DJiccOpT
WM7xvfSICJYoy5BN4HLZdf4lYjaviNpk/Nh3szqHMAmcQL824ZVHBcbkQFSWpL+JxLn2feSbGoaq
iVa9X5jSD5ZNPKiTiLh4as1Oq+gjx295sxrZXuLOiXZpuwCxHGjgnHgsb7PZN+expALdncu3KO9U
EPkEfwsb3c+CHx3YXhU+t9VKqmMu3Z0DKjewl+lq0eTvWujqPY08zMKexQU9ck8p2f3ieMuydbW9
vbQa7LlF1/2wx97n5hbXsAL+fG4Q4EVTNxLqYO5xNDJyHkJJnQmE0E7g58mtg7rOEFu4AJ4i9iXP
ipz8uO/WZPlO0KPb+h3BZ/CL4yY0V9y5XBj7YKbkLAeZcqY8Y4zsp/TkqxlKcjl8KxtkqCFneHUn
iw0x8Kij7Y7eZdJkBTaAAdnRNVXHVZNG9sziuxVmOReJDWt2nNPnsC5+8QQGg16a67qoSp+GJZy/
OcVQ8Viia27ruTjHTWx/X6CwXfS8ZAz5eIB8JncglXHyUjYpJP8Vj0foznEQC2R9bUKB92NV1QGP
AlO+539FbvHRc9zcF71MDivdCud6brIdfdgMejSQcn2AwuPdl2AaQHkULxFwio27YP0VELeJ3qzR
Ts1GepuUbcMuatYEddlSPbJqU8itUPzK+tW1v5H0lE+qSDGEKP6dNPmBeOBzrC7GXT6FjARAh3C5
VuFxJWqAFxhn3Vyj41khm490ZNUrqKdbWcvRldHGP3LLsD9AMzva1tyefCr5dvgw8FeXsB9PFFj2
vFetfuZPw0wL1zC7zBaU93jsnIBfUhwsjv9lmRiDeBP551y1HLq5Z0CP1ytn8MRCyvXzlvd+CFQ8
CkmuQoSK+1PqVcWuTKroIDmEBcsyImLO0ZULAnaCNXPaAPWOur1WXXVIvdT5NimTf1uSCMCCW6dX
boXaOB3Jy2hi5zMwori22wVxa7+PnevcL8Bog0FJIsih5sWldDDpm9D+Ais67sQ4GBB8JpLfojnu
XqWX4dQk6IOK3vUISR3fqrOwRoh+aE+tttJn7TEk270ySCbDsG9LbGdVkvfvM6TJp6qPIHzyAv/w
EhKs2cgxEcw49NIJ10CmOxsYL6zF1cP+V45GHdgKMBm3wCUh/czsBNP5Eea0PFnG6T/CxnGunDHK
VkcJH8Tysm4r8/oXMoP6GgfJ85yt3N7YKednD5TDamXYOsgUkJDRZhNy5AzkEBcfJs/Ufpjm/ns5
cKoASsKQPXmfEgDkdohDFTBD4HzxnBaxvpuHx7hxk3M1oJ1KLGyzGq9RF0WYahAye/dY9HN4x8PQ
L4310MRecZ97pnm0UbTQVdGFldQkf8yKO3NeDKb5LKG1AeQ+8ZDJLQNPcQ5kCTdQeTG5u1jY653v
MEsQH0TwYbGC1YkOsSllRgN7Ndhofun8heu8PHpW7waki5cDNML2ODaUEAhcWx+5PU0rhmzdHSue
GDu9djxP9ZxdFkLKWGRluO1SgPZhQ399nqNoKlwftxycQc1OJHPAVPH0q+QXsw9TmpNf38Nte+os
Joo1qso97MhJBp1nz0+hhycX3lr8IMmdA/OH3XYzqNRjNejER6tyh0PYrD1ADnf5aKmTCEjN87wA
Dsjjn2wrO4P+NY8XeFq6MOwErpkT5oOjZOH0PPdYysUk1lvBGxQihNEH2LBAhAXv30na1h2NhWPA
2cs+Tm0f/yxrad2oMM22azX/HB1puKiL5HcJfA8f5NwFMp3qYJKZDhzUrr2DBQ3NSQHB1Ey4BQ0C
gabEA7eqszCLy04f8gW9MU3swwzKe7Mo4tpj5LD+ScN+v6rOxXdKy0bVj+Z7W09oddeH7ULI72ZU
VnjyZpTwTTK3PzJLez/00rJTrExd3QALbnfGdvh7wBKIovdiwJGIm67cs4wIj25KFiekWGVfiio9
ExKyjlkcpfskGiwerlG5Vwt25cb2fvfaggp15YGh9IDwiTO4JhKmTr82iIbwN/iPqAzsPDvrKRIV
ncxL4j3NQKwgL8AmIZCCf2Fw5E2YscmbjO09st/hdeeZd0YL+0KBgHU28AWZUhAktgoU847k8Bd7
uqutiv7kbSJcAExdRd1Hlg2AIDM/vckdXN05IDXjn69IH5LSaf7dLS14jFVYP5YjiZzYX+XZyur6
zRlAzxiCaPuBy+leMQOdUqAA29bgVMnTNLp12UtdJi59XlL9hB+ClECZUe81VvADY+cnWyL1QAr9
ExMg2tw6R4dxMv2uiZQ5+Jz/TtRWyLNnL13A+7c+5CsPv7QtfQKgxYSZWSdBknX+Ozs5ivyuLGUK
MDGYGpouqJDstkmLZsIFuAVhhmBS4LGsIYhsWMSkP1Ff4SIRDrhlRuR6VII0msXCcK4qvJgWFEtg
2vo6yrnPkAJITMAO2no+GETCLvE1pb7Eh9hMBQM7VdCpsT55yScaxhgPpilddZCGbnTB/Yo/cEUn
tVSK4VZWOrBF8Yb2Fe0bRMXtMtoWE6eVnFHx4v1iobP3RS1+r7H/0hKFeTG5xS0VQqh+dIdZ3BI2
bgOmHDpBiMCRrFfuNoRtDNgCn5/vOt6uXaPyEhezc4xsLCcRZIUW1ofLJvaONaT3JiPw0hxLxrMt
uDrWaqUJPF1Be8WkCEsRPUEmOa6LS2jFNGztyrlgBltydDByjbZV5oesIGrNaEB2oLPEvsuBBMeu
mLaVKMUNYi+Uijypz8LlObT1rwU9alrce0vgFOqRhKCBcYNnlXso6nq971YTPsm8Exc43es2kegD
vkmqo88q44j9FtCBZJwJChtywJyUr13JwpwHbnyjYCm6GP8XpuYauuVm9np3N9Fps1dlk7zpcqE5
BN0QHyda/smzHPWG7ckJuutUMY5jfehtBGikMH1eyZUfU5hcQTHjrU2SEf7GhKF41kX1miVu+WQ5
5HA5My/4uBDAs7x+9pfZDnhKwINjA3PsM+E+5rFVBfg53FeMnoA9co+1FBYF9p6VJM7KombOB1D0
QJkDyofRS2eWpjvvuiIyq69WgK4ZluZSNng9Oh/d2et5N2AwpVyhFtaLzgrgFXncvljFDCWLheEd
+Gh+xX1dPMJ9B9KhQUl2a93tQmeqwYULJPiszS9hXq/PFQPYxYmThwV4xS4thy8eKpyRfVoGif0v
h5AmFAAjTLkO7p+NYVCkYQOlGQ4bosRESC8fb2pogZewQLZpG0RJfpkYkWclcRf34gCA+3vs8VrY
lEMM9BhfWJiPtdi5TvYb+GfF5QqvgPBog2EJUy+YDvk4R9MHYZMfHbiLm2mNl9cevXzHcnYMlgiI
XVL2PhNBbG5Zr1WHLhw5mpCehrBAv05Ea9L/M2qRmobN5iNabIHM+JssY8NY1Kbaqs408IZ5BbVz
4X1mYCAvjZewSByZZ4VY41sOdQ2nE7xwT7WXFQdv9PUuXNCHJgn7ox5V+g3337SdeKwxLGP7GStv
BtGJjtmVCQ7xKnQvs12Tn80ua/PYCfAnYP/Fu1MPzs/EvqK0XKJCBv7KNp2T7laGk7s1Q7YE5Rqa
wBN++5ZOHVqCy9EYAjn0eCeeLxjQ5Sc3PxnUTswsDMv5HcS6vgXiyHuU0xjJHXbReekXF+ykBUNV
xeBB78snT2CGLZAkhDaEf4jBpZ+zHMqGPSswSm0ESCpESUmzMAlkk4ybqLlCLwFzVlxJWXXTK6Ss
sR5eE9xeb4J5DVsu2VN3RK3a+CHlRWk9xC8shkMm8jx7mmghefRDXLjk1fvvuL7tAPIa5xGj8d3w
f9LXyVX66GCPuGkGxMpthlKDMz7PsccmgPUvTVY26CVNccOTan2xVW2dbJb4h7wZeLwwqEg6cZgj
NSfD1CWHF4oPmDVvnYgeB0jvoP8Rl3L/pZ5eKhdRT6Lg3Dez652pI2Xo7VeOplRjcKlU1Wcq53yf
RVl1mxr3GijvS7zHayVu7GKgdAGh9qDsLHm2rwkx4cr4gliWfRWKjbTARXYnKrynLHDnvd/P+Xke
l+phnQsdWNSjBYBaKDIw2Wtiqabadse0oggGZJyPRushrdOisnMiKMrHwtsr/I/6Ji5uibMCKBlC
liN1bxP5SBEhPMg/V1RK/5qMV9yGB+a0nQqsJVg/WQHg7JtVssLgb6s9T5Jk31MrwUfQisG1IHaL
NdRB2aoW630Vrp9hlWsugau7o0yaU9RFKc5XC267uC6KUk8/Ouuq9guEpp2ve//gKf5cpgVQIEIY
X/B+XtGWxQctSM7RpNWTaLomQOv9bwMd2W3IzBs5+5QiZfO7N3n1LbGn+JM323yLLwTXDmDQAo2S
hNVAjwCsp6F4QBBe3saKZwFbWNrTc/elaeZ207r8I6MMP9Uq7YaGHI52sKdxEujlbeEIvnHUnDxa
7GMOq7KhGuQ9Vws32jkd+DWAhqehhVzKwO2h4RleK1mQoOpzhL1+kxjGK5ph9kMX7kuitJMNAK/p
Af766Jjb3n2AW9y8VBoszyaO4ujsz5k+4eard2ZZ2HwKtdw2KVD7EOv7nSzRyCj8yw/R4HPBjK6P
JYj9O+tACjoWv700KM4PLDOSLSj3n8RYoj3c6OjBxI08ziMguZQFIr4iuzghrRLHLezqMCowc+HQ
RvdzYz6h05cnWY1kfdXkgd2/btQ5sd1RR8VjGXs5zwsO6nKuwidjcExGbg0wtYTrmLHJRAJp2Rpx
3HmYXeIGiUR2UBMwoj6tvbt27Hh9+vo6nhEDSWeRoRjyV1sEeaYsW9IjF7u1p1MyOSYe1ipObfYV
91weB27HTVfysJp6P9nFCcEUp6+7J2fxwoAnCjSYiK4mzIwWyRyAmZxXE96kXv0zug7OZdOMX549
Dp+FGaIgpx4MyhxUltgKxwPCZflNjEtEhYzuWWzBnU1TfDquEgtSNQzCEKfJuXeJYIeSpJu0YQ1o
GokTu+3PnUt0wPH18kpplo2wGOoTnhyi4ka+e+Al0hSlCfJh78Bx62N43bF/cISo7kB5JWS0MHTQ
hTftKP0a2A3WqGg51mKLcLUMyZt5eU3NQhnO8J+g+fR+LuhRlPpUY9APjBr9m6ZY64MlcdIMq9Ue
ufEYpjtE9j51k11kF945xx+7Y6rjadQP32tshccO98xT4610tw6UKwJVSAN06OkG3Ce3q9sxri/C
ewmleHJzZ9ql1aIvq+t8t0cHmnzOW7UvWU7guPSeBvJ1l6wvsHb3XB+Ng1k7t4b4yFYlheFAJdDi
a9KxDV4sdqzcJKilzFyWAl/LvumWdqx4N2WKMA68bY40BLS7pVt43nfVWfoEB9RAfBSm5gANoiyP
sLUERvAhPZaO03wwrzLl4EaFC5PlA49ALfobWFtcuHCCLHxLHF2Ln1q3Am5g3Byd1Epuua7UDYVu
K0Cp1SVXGHd0+VXlL0YgArNuX79TnkSQeLQGdyM5mGJZtEmetFhAkPM4nLtK8qzEbzRnLfGkjByN
hR39SXFz8QiUemdWQiyjbkldJWH31rZt9yg6OiCjxssO0TLLHdA1Z4dD94PlP+tAkJuXivfO3vQR
0PW6A8ZAYHuLr8c95ilcATX4POwX+8cwu82lY3tP5ojVTycxMucYvDcjDUe7SU4f9KuJA+F7L/AK
PXzRbmRO0k/ZGvniE1hfEbRQV5/8yf+IXQ9nW4twwOLsFwZfuWdrw/k0yTskJFhvXj1hB9EDlVuj
QfIT1cHRTGiSWDjcGicM3IWAoKbpa6dpBz+4Pu1d1WxX3PG1Ko6DpaIH2+mLJ81xEQ95PyPYo0yf
uKg+m579RF1UnBu8mBdROIr9ZAsspZ0UG9e1yt1MpnejlxJQIePbdl7JaGILrPZDxJsPtjXdHFeo
UOIn8wHpzsZNhw6DiLP0VGtBQ/QdFz2PyosdfwpO4LFY9l5e/rapW9zBesp/9ks9PTruYH00E/pQ
YaueQKJ+ahgs71iswaIS4fyDae8dq5lBayUhQzXqvGsH9KJpxK2QptUvvhy3NJrQBl0uB1PNFsqr
4+4051pvurZpH2MeO8e4hpZJGw2bCfapdkmiHRcOHSssMGzScZmT3jlrwhGiIE/LEr3eujM9Khs7
XMIb3ADUQg3ugq2Yd5pYIdEMtH5glsLR1LntevL9EdZx7GVvfYhg7dksG7qMV4MjJmpcISlu8yTF
6oz6Cyi/7bDmTO90U6IoZ7kLa0SA8SdUMs/VkfWMtc0y0pCjVBSn56VHuoRchZhoI1pLgpQ+1VC7
fuwV7eAdYfV2oRyBHeOZKMp9mmXeC06gdNuUjXvA3sIyAMgHea4hpjRyuS5vWKEl1cAQgOWeJI3A
euxa3cXpTcPWAbcNewLNSWNY6mjvje7vyB/GiB3pPF/P+xZgK2JURGucXTUtbBCbENMybFwodKlZ
hpPBsh4xCqZRhom/yVpaaI3HZMmCVL7hPXprLhRODqz9ZfW9AxK+cNByRpatDlRG6yr5JX6XvU8D
Li3bWFDPQRriXoucU1dHSCpYNn6ZaR5+RwaOoQb4a+X1l4cye8CIUx9ojluuP13xm7iB3o2KdX5s
c59Dj4AteEWZCh7F28QD5V3EwIDEcwNLc1O17Ci9XE+7xojs0OLOvdGMV/QqMr9tOl68hOHc7NhS
CQXlFORZ4hFmGXwbSnBm2gtrrPXV0JDwjf8uFQZ9bO2LIbH2eogX8n24kTAmil/WgCETRa75lRmV
cF7IbA6pDb8adYUi6JG1tFEeb/xSOWfXYOLrCLbccCwdSRqk3U02oPHAlPf2Nks7QCLKhRqSOidb
ZglFonOgGvLJNftRwPXjaNmvLLHJS2rbOwzGNScdMlbyriDsJFW0r4ulvQUj7uzbtWigRlAU4LYJ
WTceeMWswAU5/CNhyzRZV1coCAo1HrQk2ep2gGdjHBydEegiT47JAf8MWwTy76Qw2+k5ncL+3Qba
BWMVaemxUTjMaEF2tmsdgl5WXH5tAuCFcspXj1V44Ib3PpEGBrxrN4lYMbs2Fh4ahwPoBXUQEjGR
Mfyf111pOegfEYPC96as+D5jLi5TXDoPcYEaa+G8fxJ1TXJt9n1i95hbcUS2CPIOW1023+SxsH67
jpRnMxGjhFb+vg5Xz6QNnVYkRMw5RQ77vk/eNe/ETT6iVKCrI8MSbwEKOmnoNBjWEnjgB+h2WCQE
gLYrpdWyGEBS4bNslWSRGOT8W4cuEgwxc/vKEVgeRvLiJKRpSzk1UnKrpCMjsUzno83bC0+sNd+5
SNviODe4kWkjy9z6sZqJ9oZYqngYIZDZduttvDznfqs9/mwFEZvEdyDhO2XxhrP81e0Nz5uxoAM5
oX/Y+Fn7BboXuxNH3w6mrMl2a7GAGaO9eOM3pGWXmEe5NcMu6/lBt2ljOU8rrihMeUn7RkeMffDq
fPqWxY7hlcJl19lsUdmerSySwct4ia3Pto2vnRe3xKqiBtapyFhaA0pIurI6rL3yPqu0p5fTYzcQ
hdil/tx0/4/17crzNCFU7fI///F//rUhHusbXcsJ9GKIaUALzdv/9J93lK1821FsfhxbyL/+84OO
NMftpXokGv0crfW2ksuPP3/Evxeq8xGOz6CubONo8bfSdkQ2l830WD3K9bJ4r+TmTEZumTjknz/n
+pv4a506X0K6vs2vSgmasP/6VRL6K5yl8MvHOr1HtNB1tHN4Lg/Je0Ps8M+f9Q/fSQvP9ZUvbMmN
9LfP8tkQtmrJrjVIF2qiRXqwolNtHv78Kf9ed8+v618+xfvrN/J8T3rexKc0xSmKd6u+GfTHnz/i
H74IDwJPuVpLxSrlb3+cfEY5YSFdPv7Mqx8jGbTS5yW4+/OHSPvf/zTkdmzkGIkFEy7mX79Iir6m
O5JFj9mHu/liWE3cBy8/cboarJMe7lidx/7rnz/0Hy6Hf/1MR/z1M1nXqwLATvnoQvTGm5jV/j7i
DJ9X30L//OfP+oc/1F8+6293URr69qro2nj0UL0mQnsaRoZcvv/5U/7xG6GGa0w92geU/9dvVNLT
luGwKx9t//UK7Zp21nhtUMUPsP7880fZ//iNuLyNw7Xhc9/+9bOwnbqT6PlGTDLUZDyCXQvMb4c2
ie1zo58dFe7H4SV2buj8Yi2GvquJ9tz71S0P8STkhHmfgzCbb6gG/POP9m8PRNcWruAyspV0rv/7
159szpvesmLffnLG7ntrv6jS/P7ffcL1J/j8eEqQFf7zP+T/7f//J6jqsfQf/pf/+t9+syhnPjFg
fv5WYvjIdhbv9T///Iaf7y8Pwr/9hq7//3/5+dvQoB8KPsH9L9LOazdyZOnWT0SA3tyWUUlqSaUS
p830DTHTht57Pv35qNn731UponikaaB7MBCUwcyMjIwMsxZR4Bzap01ifIrXzvSiFEqIVBP7Z+LR
XUrpFHpAILzSXnjzUnoCPonqgTzTabBL9T8klWouvz6pQ/JdIXszGKU71+75UXIwbZ5cXYoDjwN+
uD73t9ph0kRHv4FtmVxrjmCY49wbFFmGibx1vprm5+j+3w0vTFoHbi/uic+7FdiW6U27cq0sfL2q
zPeJJqtcmapgR+jfKai2MIiqTbftcIiGFc1YHt+mdMKxZA61sDpw/MGnLCneC6HNDDzuD3y+apoW
Fwpw6ro9XwNnikdhoFJYcm29VPVjBeLsipVd+npd0XU6sVSZK144ObGugXkxDh7QhvfjTTW8f29V
Y77SDd3UsXzCJaUUuVFEUuK7JuhqKgfn3QefKgBbtSkb0TBemjC+FujUBUmW9AId+xYQ8FJ6fLdy
ngvQhRuPxmRlzGDIBfmLN+why5+ujz+v76VdMYlTglkwM3WasiJoD6VNFOE3ue869HlB5kX8xviA
glL9Ycr4Clh4e1aBMw0q5CICBJ/ahtr/6TyqNCdfn8JbowW6hWaimxo1WbLo7hpS00gjKQwXCwR1
J/VSGiwu6vsV9UKKcA4UaayaStNCNwROB+ymbGUWCwfhYnzhCgSQnFpzWH3dprprwjvCcddXaW18
YRf4clzbUA/d8YsFfly5YqMXNoHrwrHpPdIdHFzBiIYG1DokfBM3z3ZU/iaf4F6Qwu31OczKKCgr
FwB5C1NXSc2ILmddVgmZV4TILaTZxK2zB+peKv+GurvrkhaOBSdC52RYskJJrGCW0hCof4p8aje1
n6h6JSWtO8frImbTIEzmQsS8omfHosyDiJu4rN2YgsKbISMDY9NmD/3VJD87cevWtQEwJQA8xP9S
AonvF8/7QOaBqJi6LTqD5OQCmh7UigwIWd5qAvjXhFT8qVCt5hgV0DDLUxhRfiEbdzVe98N18Qvq
6JyLF2afBfIk65JSuTcz2aP07fros7aJa6vzxyI6IfMWFg6TAWbOSEFk5Q7Kl2pyS/B0Yf8D+8Cx
273k312XtqQsOnxGYHqovIgVQZpNbQqJbbuCTpr6QJJjpfFLK9KVDVtQfke3De742Q0yReVPmoxu
oNyoXHqbvC7cDemvvofcvN0TAbw+oaXNMQySyzZHzdHE+ASZ3rK0+6FyaRV5qUz/vje0lXttac0o
CyTHRgjEVMQ1q7JwmOyogj4O7IEXcPfU51hpQO+LoGp512x03C5ZJ1hm42ZQQeoI2xN5kV+PxggI
PA33hNVIPl4XINi+fwTYhm47msmbW/RPqTPyZKAGfHK09MfAJmnZtBRRbxYbK1ZWmZ3FM8X+RxSZ
C8dSbdvhvr40Gg6u8Ajorv9M6zdnk9RHADGMXZB7N0ELkKnU7E+Vqf9Fnu7RS+QVmyXs2hvx6qX4
1id3Qm8nqefR/nMy1C9GQBEpsfbrC6rMXo04TYfNkokwwX7z+vMz26i0qV6NRisdO7MwKbqjVD+n
U9NvnM9q2Z7MytrRQHtHd9vWl4yVm35pO4lDqtj++UiLqhnDNAiPe+EdqcqBxOGvoon3yfhXNK34
potyePo7lkk20RIfvcTEtVamOuVY8tyO68/gYW5a6wXYweurKZzm101Dhq3hI3HSVGHTijEpasL7
3tFL9lr8GBe7d4/P80vXVIVOKVsWbxJORNjpiuMd2/SF2rb05frwSzrP+JYFHKoj48UL55fmZ8fO
vFA6NmaoohGdts1IL95PVeY/trQ17mQS3TN4Yn072DBlZP0A8Dcez0cmiq9PASBraerC4eunqW4z
NUYr6cp7NIbt9Ymqwq01b5Qi6zwWcWMd+Y1NzHWAXAZN845jExR7NST7kxvUhEBYSMlCoiTfxh58
A55k9oEXG71xIJwdilCmv4Jk988GSs6bIabD3arJT9JNkxy0YqJIwbd3sUI5vUElBhSJkr+Hcu83
0fhPIWgNgJDpj1OttlTWQDlhGeOa87lgN5iZYRDb4fp684jUSyULI9n2jpKVbDzKu/3EOslZ/r57
6z8L+OqF8ph5E5J00P3Jolv+SJnrBh6sbbkiQF0wTEzk/ySIAcjeJ7mQSIF09LweeomSEJkKjbxm
PaeTAekS4OwA61Qq4JCTcgAp4Lkz7E9j79z6ZnZnGrS6BtBQDj21EPU+TsNbJV3zkhcX2yRkYmNC
bf69NNKKAaGyr9ioafFowgJFBrMcV9w3wRn5Z6WJNzg8D2VqtQSbkoAuMxayAkRQ++LJnzNY2uc8
1ERLWjquGIClY4Gf6pjU99uwhs7fcnYZmLHeU3yW+M8hRRN5+UOyzV0QH+BoGSW4HZoVb27BXCog
C1KnZsoG6RnB3ERtVtYGTZzHYXyKYNz6uXLKl1RIsVTUUyE/o4hXeG1TPQvksnTsB4Oyes+Ut4Gh
1duoiDKopQGYoG1RPU15FT148Pkc9AleSr/xvqma5e+mljBtOj+CTC/xfgwJwJdFqtNWaknwg5ed
9UmvSt+9/tVLOqXYPLtswliKIcZRyp6upB6U72Njf/ZpmNboiKo8aX9dysKNqJxJsYRgB8yycQyC
nXSUFRRrG31v+09R9PwBIY5paYZDboT/XqpTYxulCXEwRgLYxZ00A1k2Ye/tvCqlDqas/BV3Yumo
zFEJYiyqYcjirTEllB/YwDIcwRgB5oL+GOd3EkMuMDctrRyVZVkWl7FNrOVNYlGDlNqpc+YmBZAD
ALmgpADtTiZ3Aa2Lnby5vpRLJ3MO3P9X3Pzzs5OZ6LlaGAlTmyjA8pUD3OLg9X1p1FNIkyJoKh8Q
R6LfICFIwNAW7l+tp56pJpB0VMHwDrCg0FNtDjrdIXK+ctUvLCSXscXLgWcD4IeCDTXaLqCQHd+s
DfpbyQ+/d5526KVwX9UQ5CXTijldsDnn4kTFr/owpddz4Oaf6Pl+atNv11dubXxh5RKrTq3RZPyZ
05BuqrVwiTKvh+Cwq6pKHpjMqW2TyrnUBKuRtZpKViZQ6z9Vawem3HQwOpyTPWaatqqw5+rrzb2c
OnTSl9/llKLKmdDBsL4Mff9Acv8W7I+Vs76goHyWZajYWdWSrXldzhTUpClDpsyEeQMkCmlDUt5L
HVhsAfQ2frq1K3PlRCzqzZlAYR3oWulizZYBr5W6R2NmT8uYNx1/lBHvJklZORGvb5E3667p3MCy
ITOwoKeqnHk0V/Wse0dbnJW1jxrg3XL9nZ7UfAM42NgfNPo/ikk/xCr77hfmitFeXGONpxIBXpxX
MVgAF0ZArdP8jIFxGmY/chxdcQPLj+N8TbKVe2hRz4jr0KtmER0T32ZVoesatSacSxnq98TY2wps
AT8h/QafF8WmqNpceabpi3uK5eYh6mj6mxC50tny2OaVdwzMl5wavAJYJaAWqD1VKB09WcM3ezxI
erDhd0mg0gACaG4xAr2p5Fspq7cxBWw59VYAf8YWhH8gqFaK/hTZ5iEfbpsKdC7IYGpDhYX2VgIm
MdI/WeWnkArrnoYsqTnmCS0T8BkZT9FId0z/FIZ/Gd6tEd+Z6l+S83U07iaokoZ+xQwqS5uLemFy
VYW8rC3ocx30PDa60Dv6w3ea7tPxmNEkaFH/pUw/TNBXW4WiuO4ZrrOsjzb5TFOZwtfi0FTQQ+IN
dFBj2bfXrZm6tCPzJ5EtNnHUxJSapydAoaaKczT9x0FtdkP7lWKlTaxUgPvRjADT56jcFNOnvPhO
XTaNTBC5lH9KgMkbBm0y0d9+XVJgWYCZc+qoa6WRfFtDOtP89qIHJ6fDp1yLaWjzUolHVSMNBQKU
pvM6EY4qRYOUzESGc4z5GvCp9wEqU/q/s37aqfRW918ySr1y42tTPOaptac1umtApg4OmnwDDBdd
f9qmTr8bZkaO9ZNCJWJSPU3WH0V36PRjnZ9q50uv307Dd3hg78zsJxXZuym0b4vg7voGiLUfs/vP
W1+hVkUjEEVW89Ku2vaUAVDr6UejASw7eJLq+zT+NFYnA5WPii9N+UunF3NOxgwrFnbhKtMx6aQA
bO4GVQyD1tXYV51v60fTe27BQz1dn9rCLpFbwDU3X9N5osLrNW14bVEax8jUH50hOBgmEa6p+cgs
tHkCcyhPE2M/Vi3rTgEK1dFWI0BAHhql/JcShKtv8Nupq+vWOMr6yTfqTaR9vb5SSxtBrRIlQMyD
GjDRNOgmrUONYRzVLt1sLNCFPzA+RXJsBG+CN+ExLZNBQCeue4QCrblNf/y70YXloTjf0ajoNY5F
+UemAvjjr1zNC5aTaD0BN+I583kRlsdpR63zwQ05Fp3+qA8tdTP252go/ohUbzda/u1ggFl2fVJL
yuv8UydBwvtNAMnq1R4cZZS3i2ouxdoivA64yj7rdG1ld96I4uCDiTuHq7j5bfEVS89zAOBzm5xk
7b7Kvphwf7XvSxGQDb0UoV4aGRVyIjpzy+QUZGMHWrcGLXcb0H2i0jtyfeHeXCiIInw5xxdU05JF
N2rGT4j8AFEyBGZl3xxkmnroPwZmo4m0n62fHa4LfPPSnQVSZ0iulCpeRfSXlb6k2sop4lMcfg1o
1AC/iAMUrsWrluZF2aRDzpT6B2BaL5fQT+kMaltgPU36yG6agCJfu/5Ed8cPnm23RmP9vj6tJa0g
MWsSNSf4RALpUl45aT3lsiYwoiMdOnIQ/1H7+rFQ9ffmIVg+bYbqQMcthQzmpRw4RnltT1N8SoCl
rGocTnpKvl6fy5sDLMgQ1C/yw0CPPMjreCH+1HX/66SZ97HTnQKr+aH6+ZOpGcaKHi7L1B2CBZRd
k+G5nNdE3mPMBz3mHqXEO3BNGrYb7TuJEGBj7bpYEbe4XZQe/kecI8RbJKgVwGDQ4lPf+buUt6Hc
lfT9fUAp9Llsi1ysxZYJSthJNM+2SZWcEhXY0ME6GaNzmsCovb5fS0fKJKVscCeYAFAKa9fbo6do
UVGcYiAQXyD0Mb5GZXDo2j9oJ/N2HxBmkThX8egcR7y/RyPzE8ID+Wmsqh29nrd+Ht45IEKM4N28
X5TlsHaKqfG4FtMfiV5oYQsDz6kFCKLpv4ASBrDiD54K1+Us6Z4NtQgHF8v+JnaUGjmdO5pEYXLi
KzcS5EZbCa5gO1J+AuXj4rU+yI3erCzkGy+CU2ZTbmjicVGYqggWI5CiWrYipDbqgyI9OCsBgLXh
Z6U5CwAU4I6SzfaLE53A0c5a+/qlA3T+9YJq085cSyoceif7ew5QBnRpW3PF1K3NYN62sxlERpW0
NEMVpymk6/1G+5cLJJ4a+ENSoBzQLvlWelLUw3Wlmn/94tHD9lKZKMs25Trmm/p9uVeCzjL14tRI
EzjC90N/U6Tf6AIHJ8CAoGVcE7hgBbjweJ04luPYtOVeLldbDVrWzh09mVzWn7LGlx6smG52J1el
nT9G6u76BBflWRqai7fnvLE6Q0WbfNkOyKOL2yX9+Ys2uesiXm9NYRG56/BNqMWYSyYELTMAaTWl
LshOKWzh0KYMkbQFclCFu2FrWxDM0tUV5f1WAtOgSaU94BLHJB7hmxjruC/pwyRrWITKzEGrtn/k
0zR8gqkAAga18wuXLVRoBrcT7Q45w8Ys6O8rqOV9KDT4HUE9koFFD6F+4Vdg3tZ7KGTa8JMf0F06
VNCt1yVo840Px91d6wEdnlXAC6UUFPk6fNnhwZwmkLQHOkSAtkp4f0NjHQCvAbehL90Nhebt2J/o
6CdpptxovUbgmqqNDXkIOovVMv3e261ylEvlO7iCfxahBDZQlDbNE/gotI5KlupTdFEDiZRaYLqD
dPVb0TrviwboPTQ9cCnAWFz+YRZ1/JIUenSS6dEG7sSEM4JW/+ouUjRQpRRfuTehAf7LiVW1gyMl
ohc/hksx0TPjPk2snqZr8PIBH06f0mHUaEeP+6cqTS3Wpa9WdGvh6GscDuwjD17ZscSjD5BGovGw
4sJsH36l4H9cV6wF3Z1rYols8d5FuQQvymjsDHRpPT35eg6E4Hclfgz7+44FvC5nwUoSoeTwkzXH
AxCfQlE/tZXXhNkJuOsNrOMF7G1tvZJmWVisud3FBEaG9aI76fLgBwps7jJUJcD633ku3LTX57A0
PM0u8py2400qZo3yEQhOpZQSOk8+92AfahCZfEACj4G5DHohsOEUBdCLQZadQrg02i/mWhp1cQb/
G19MXRegVqUevdgnULKdPbHHf/X5hqBMvgMmpgz9wsn6pPFgj3bXh59tnGADKVKkbQWQaSI/og2s
x8QHna1ITpPZbmtwFDTtiG+OqbuToUu5Lmxpqc6FCQfP7hMjjYGPP43gkGFOVPf6+EsHby5EIz5A
H44ttlkA2jSYNqUEp8bf53ENyCuAisouv7kuZuHc0f1HWw3ONxW54hu9CxqNtE/KkZjRPJXsqFfG
rTeo3z8ihuIcWvRsSjyE6wkHkS5MPUxPgdaeSDIAvaPeFsa4MpsFV4JwyvxCRwks/l4ecN+Z6lST
/eo0UhutUvZo9lA8K4/BdDQjyoE76HuTlRDEgiLMW4SPT7xWoRbyUmakZ+icktO//yyl2b6Cf+D6
2i0JIL5OnRmbJFPpfykgtSKIp/O8PGkFgTpAdlY0beHYGBphe1yw+dBowqkMc0eL40YtToa6S19e
hi/VsItWTsuCNhuUlskUaRHt4tl6OYdSB/UsSgALdJLR7Yr9GEKT2gIaP8UfWS0SvzZazb/iU8jK
FL2Eeqw4DWmxBVl1e3r/bhjMgTtRf+2evJzJWLNFYA+hYkGyBephXFuqpe2mBYi0MqiCpAmFpZIl
LLwxBNWJRBCEavx9/wS4z3koYr6414XtTpTcsfq0YoEsCIua4EZT7q5LWNrscwnCNdtYJbg7fsdz
xE9mXCWgLP291P0Nqt11QUtL5RiqA2ThXB4sHncatsdqBKv85P8FNadTrFiTxeHx28nFUJKBW3K5
1ZbU+fJomuWpzr/Q16la8Ue+/0yAsNVRH4N9piFATw+KfPDeW9SMZ0ibsqVYhEnJhAjWUG/LVDdL
qTjVYfVbq/Hq1ez9Lg+ev0wwhYcU9kNQJlCJJsqU+uKkwZpoUem2skILqnQxvqBKQL20QQOc7akP
wI+Q+s8Eb25ML7wlvPf+3b4QJayWNtQEhwJEjTDD9Rvl83VdXbhoL4afle3sjZ63k5pXEofCqm6x
ex5pqf79po+Isa7J9BkQ4Rf3Wwpn8gUfyADdzEmzU9IjOWPxfktOXJX6U2du01LF8GMKFE5uejk7
opf7CfT1Wtdv2ibdA1/+/puVwA/F3WgWaUQxMq0AIkY1rw3DLaCIt2288rRZ3JGz4YXTZ8ploLam
yfB1fGeBM6TsIXdesYULNuRiDoJ3oJhpNxAEByWX1p3kpr+9rlUrw9tCdHYGYi8TuENPZraFTwAk
2+vjL50/YiUaHUAWkQsxLgtNaBEHOSpVZl34NNTqLyn0wucm9mVgZvpp5XKdl1zw4PE/ZOrF1Lmf
VNTgvIYsROOleeqTTHmcAG7dqnE3I8W31lbhstp5cWh/T7QQWofrM13QBo2AEDkQg4fom3R1nUKi
mQ5ldhqBwEya2yq59SmQe78QDDL0ERoFUNSnXRqBJAVQvoXM6gSKSVp89/onr/h6XcTCElLs8D8R
gsLZsQIAqImIIvwLnJ67BLhFD34AZw/zwk0LXeEH5M19lRTd63N/7uWUIJGwM8CJs1MHb0YzAU9W
p/A7dLuqOxbBDyl6/4FCHbmSufjn8lthfiPc4JpJSuI0AnQPYK0FUfz1GS2cKRou6Gyn78ikJVW4
0yQ4N0wtKPMTEGa+9Ku33n9nXowvrFhUgOYAYCFmOtYgTP4FKNL7J0C/lKPQMzJ3yMyqfnbVtE2k
5q0sRSdL21as0prbsnRU5kgm7SLEa/EuLscnnKZQsjRFp9jZet2dJAFUvWLX1kQIe1BBui47/hCd
aF/b221/UtryGAIRdn2llsTgChtzwIb8p3jDhIUJ4jk5jfmR7WCdwX3VV87HmgjhyAcAbQ0AIJCG
hJoXDqG6psgu8vZxrckr+74mSjgaJbjsMLKP8Yl9e7b64Mkc7qbu5fqSLdwIlFVRzf+aa6Iv73Lz
y852pqojrAKUeKTdTuZGrrbe39eFLB3BcyGC510MPId9R41Po+n8nKR6BFmqX9n7JRn4x7ZOdz4t
jGKZoDpMCuzzUXJSDVjGt2m3Mr5giLnDTMp2VBLc4PnSACGosA8MnhxpeePCI5ADJPoNLpPb3qTu
rwFrnpL84+Bl++vrpgiT+o9Qk0KFf3qsBRWAsayFSwChKZW2lNeZN3PlQPJ7UoMbH/ld233to/a5
h9ymc/ZKEd6mjn5TNtaKmgi6KH6I2J3XlH0VgHPWuE3YbszuNOa055Vfr093ns2Zu/BGiLDEZUus
voiqxm0bCmcpmrs3LBBQIQ2V3SiA9+LbdXmLq8u1QKwM+BPSLZe6D0muERcjk5IBTq6aU+R5K9Zi
TYJwuqzM6xQ9zRqXynIfFDSowVeTuK9r/2bZcD4IhAMyRf/65TTIism9boy1W0vPQBrn4DCHyrNT
/qlo2a3u3dawWykwTlxfvMXNOpMqGEKP+vIsG6fahe0JXMy7TP/i9ffydBf3ACu2CXWO9e66SLEt
8B8FIdpIJEjjjSr6kx4W0anDoHGzpN7Jyl3a/xl4z4V3KH0YI++6EPhx6Rd8FytzXdzGM7nzz89u
YD8cR6XwQ+QG+hHcy69etoZEtnjA6D7ipUeQSxbfYUHe1L1UeLWrAYliPqbBoVFvVpZPWzpf8+LN
zuqc97+chmfD8RFiUdwm7UCidGDVPZn1s9o+4Elvlfp3bv2t+Eep+xwUT2mwIn5pEQlIk6yhfIJI
lXDafNibp1LjLIzDTob0653Vj6/KcT6+cNbsaOxhZGJ8gPqBINbbFT9v6QI4H184ZoAFx0kMRZ/b
jjgx8Nrku1L3y01pKc02nfHvg2QMXGmiKe76xq2tnHDU9KAvIZJgZqRxMSId7Zx31yXMayOaEDaG
UC79tvYbL1wZYSJL0wLNMCHQ/GLXoCacQuXndSlv50GdHR64pRsAelhiDgSASUcbI712qTXRoAqD
7fi6gLeHaBZAjxedEfMlLajYBOcxZB8dAgbgcA+qXG2A0viAjBknC2h0Xvr6PMkzW6D3yRCrgV+7
PR1JdImrh36txePtbjANulnBsbAA8hXvJRxlr9MlROT2DpYcmQ5AaR/H7wvHcF4upQjnJVUHrWp1
qXJT/VukHZ10f32h3l4QjE/CC/SK15USNqMdNBA5CoMLovwGqCPeywGwaOhPHtL6diyfbGXNXVra
/tkzs2ya/N6W0oGwmE5A0dbuSA2dpN0QFwcAZOVKXxEiFtAp3RxZpLvKDYrjZBycblcrL9dX7q2l
AYEGBSBHTwwWMKtLFfOiqASmlvMON7rU7I1q24F2Gu36YBcWK1ZteTr/kyXYFnmwA6jlUzyU5kBo
f+YxsldO5fy5l8blcjqzopydmCiCpwSuKG7PsdlGDWDuFtiUtL6oDbRm1VqMecFLuJBnCu/ZIexU
H6rIxg38Fw9rGUr3cuFvamXX2LcWmigln8rhflBWDtTSsT3bNlNwXyOvHPiDO6kpD118VP2d7hya
dmU116Sol6vZGW0FWj9S8PaG6E8/egiqF+6i6yq4oham4CpALxK2jo+UQAJifAfRqP3OfohX+3O+
XIIhHcwSSqURtbChyII6fK1Ma/79K2onYlRU7dBMXl0yheHr4EHt874yun++n8gcmT3if6SVLjci
z/VcTnpOTl/Cg5U/TfXP63uwOAFVp/F1zrNSDHQpQIoCTe5LrXbT6GtwQ4vNB4anm4ruJOMVKuRy
+GqQo7brldrVh41GOmzFiC1+/dnw88/PTr0Okqo9DQwvq9IecLN2LcGzeBBAUaEhhdvyzYOcCl9t
hPSlcq0ov8+mLxVwVgAY7dtqzTdfNGAz6N8cAKBnYD4sZ1NpbbmUYFjDraD8QDb9G8WEHLxSh3TT
tBCNJNPt9a1ZeNLNGGSvCCgzLoj4GoibCAQ9U6/cLjHuRr3fRmO3852DZt3H1mNPwV/Y0d0trchd
XFI6n2lRmJ8iYtWWBSK/33oAhPVxRauuvdG7pyz90zZW3M0l60JIA3ePevm5TPxyQf0+CkczS8FB
i3np694+jNW7eNBXxCypIG1jcyITYJA3MJySDZxQZmmNa8L1vDWm/pCE0xoS1JJynAsR7HEB1WMj
JXrjluCMtfDHwtBSl3/m3U1RrbgerzEs0aSdyxKscmWVkPtEFrKy58D7A/ZYCDxuRjnbSLIrWw+E
fxr+P5E33eTtwncm8F4tHnkjcLlnkLA3sKNQRoOODtytawAiDzDOIzRzf17X/KUtIwStyqSfqfkS
PXgYdpVYq9PWBSls8zz3914ff0nDz8eff352lIM+hD5eZ3xLC7aJOUGM9mS1+0w7XJezpOEEoHkk
4AC/bVpOSsuG3yNvXV01bycIyuZ236Ttb66LWZwO4W4yXDNsldgUI4+1DdsNbNW8Iza+eeOMW1Xd
1MTorstZ8EixQ0A9Ug1Jp4AYeOl60nh+IA9urhdbE47PSbnryzsrfFKrXbnmky4ogfL6Ppy76eiI
ERxGKYJqt0ib0TX9n822yv66PpmFRQMJippUetjmUgfxFEES0hmBNWC4d11/M6V3zQSv5cqSvYbd
hMOKGKLGKhSSlMMLhiGVWyuRuok1g6Vc8yl1GCCQfJHik249kbszcoq1jXBTRNY2H/MdnHxbHeaE
+snUdxpECh+YNWh4VJPjsVAcdqn5uS7nZtmEo9umB9hPYkrnvPvo+3Uhizt3JkTwieRY75RejkYM
VLr5nE8feHyTKvzfJIQ1DQG/ig0/G13oR3oA99KNlqyc3EXtOBMhaAekM43RaSlTiH5AZGM/SMY2
7NYAbNcWav75mR2KBmmcSpPdCAAwI15bn65vxNosBJdFbwbFb0yK86L2HroJr3ucnAfH2v87KfNX
nM0CVkrNisJ4dEPjkxlIW4O24NS5198J5zhfPGw7pxWXgV568VbI1c4b5SAfYZ7fKdZWfT8W/eX4
wjyASVZCu0etlOlm0G6jZOWpsHAbXHy/4O94iZ3S01iNrj/tPQVSrA1lT9e3YlEEHSnk0MlT0Q93
uRWa7adJ0HqDa8LYU+x7+DWVld1e1NkzEcIqwZczpHXqj25aPZn9dipfrk9hbXxhlYJKi42gZwpO
u7W6Hefu+vhLSwT8k2bOvf4gMgjjywPwo12jTq5hvkTyj7HoIAVcaUmYxxCNvoEy0VLHLUnBweU2
jFCkZUNYyC48GRtJdf0MHuvo1rLuw25Y2fKl9ZrRykCBnxFoxXC+UhdBmveNzLPkUy1L27obV+6M
pXfIjJdFMTS9RWAgCjdxJU9D7oOz6lLEcxg55VmsyBuj0bZwEB6taDpIav03HJr3U7SG0b/kczAv
GGdAfqHPStBoYAYavwQw2XXqfZ/d2tG96t8n+o0Da5i3MtGlpSR5jGdo4BBQJnK5bWnYjxMRV9Vt
dXnXQn9QrTUzzBsvKsa5BEEx6qnpvMJCQt/v/KfoZvgNGNH79RuYYMqs0Dz0XLi5+jFL4VXVFVdO
d5a3zeLbyF95IC6tk82DlBQcSSqexJfrZHmePkDNPrm01m0osQLpZWUSixLQZTB1wZegk/BSghRJ
RTCl+eQ2Niz0TbT5+f5FIvtkEDjADWIWl+OPSqI1EEiOrtFEewXA3EiilvkDy3QuZJ7k2b0YQq6p
K00xupO38SgKUvfXJ7G0SOfjC9vQJOMUlQ6T0PwDJJ+Dsbs+/pKyno8vKGsyqp4RZdxXDs8jpYDa
Wj01RrovtBVzuTwRsDXJRvKMEWuzNNXzyj7uRhcE3n2k1pzs90+F4NxrQTlprTeRFHyswYJ3ticM
Fd8oufyoNf0mGYw9aNcr8d+l5zk4MkAnUfMIkLZ4OtI00BJDK3t38OpsJzvQGOd5r2/0zJb3mQrq
p9ap9daSquam1Avn1NZD+YdqZhLQZND/jJ08dCuWbWErL75J2MrRkIHXbvimMgu3Tfqzk15KsE/k
lTfV0k1xIUe4XMNBSktZqXpXg7dtiE9y9Nmn03IonkubWsJ933zWzTV8dBGUaHYMgaKh6oHaZVxD
8Y4wANWYoHfs3FjTN5ZDSrECTG8HrVsxHCzaFSbaOeXsD316rrQ1KIWFu566T8zI3JzCRwimRHKS
3pFsq3UV569IiTcA+dMInOWfPGMlSbO4iZBFkZrFr8C9uLQn9RB7EChlnTupvxOQUOaamAIm2KhY
qaFeOI80bYO4PGceZZ78l4KipJ5aQ2k7t69upHQTTCuGazZMwi1IbSnXE5iihFPFiVhaKdn5MPRu
W7VbXObDBH5Xpa2ls5fEgN7GU8Eg/PLGdZC1Mc1LvRzcMN2Bt1vrL4rmXjeRayKEc1VVYQwhGSIG
B/b1raTcW2sRhDURwpHSInWshwkRmnQzhp+GmibkFeuwtN8k5FEqAr5vATSo9s1HBykufOLyzpa2
1xdpZfhXo3F2DwaqlRWgRA5u/8XWn5r4/c8qgjj/9/Vi65NuNungYUO5y/eR9CmzttlaQf7SyTsX
oV4eCBmyeVkmsef6X6pmA1xKC5DbGgfX2jIJx3uamsypg2pwW2vXRxFG69e/24f5A872IVSCurPm
86AP36W/IUT+wPAzDw8lHTN2qvD9QVPodg0XsgsQStKCOwa76b+TIExA1UtfrjMkgN+n3oEK9ZHh
53cGT5w56Hi5Pumo6tkU1L1bTOVWBg99LVe1dFVArvFfAZZgV0s76Wzd43a0rSd41AeqX/wp3YG8
kNsr4CGvqy3aWBMsFzriwcx8A5QEJesEa/vYuknlKsbe7+606LNTHDr1ASLbfaMe/LDcGca+T8tN
ZH25vpQLr7bZAcL4UlFMkZ4w08LXsrxSw9JVExA4OjBYknY7m0kwaAufqMHa3i0sLRFNLJhN3c/c
KnG5dya8tfzAKVwlBSTHu9WDR6kaNhVYyxAbr+jh/PXC2l4Im2d/dpBKW/P8FIJnly7hTZ7dd+2N
VJ/85GccfLYo/zcHbcWELq3n+fSE9Uxwcdog9ArXy5JvdYMBCtSbph7vqeXflNK4Uafevb6FC+Zo
xlOi9x7gBh6SQhA3rJ3SGWSlcDN1M/7MV0ZfsKgXowtnTYMGOmstRu+OyfBltO6U+OBkn69PYakG
5EKKYJLq3sn0SkPKON72MSgo4dfaD3et87uihtpxNtJw8Or7Wn8nhOHskV4IFiyVUQ12ag4Inump
CfV94Eq9GH92Gs40UKrrMp3g53MpOgAq1F/L9My/L2o4fYAaRYB4ToDcXI7vBWnXkFXPXcP+Mywf
VPu+iv++vjlL+gWxIJ4zzeMWdECXIpKms0ItSAo3eZCm3SqnxtrwgvoCLQXv2ZgWLli6Xfeta9eS
EIsCwCXAH5chtDJnDT/bgrYHXEWStNwd9SenfvaqdyJKv+oQ/Stgx/Om0d+AnmdjrXUGTxk3zPNP
QxjdNFENsRC81DVc60W/8ghfOpFzrQGEMToFG6IFJTadNU0A9VNnv0i5t03zZNfKrrXytljQLINS
QPCGqG2gD1TQrCSUCr+os9INf/vVpv4BW9x1vVowlQY9f/AHAbCochlc7gsRtklqpqR0kygGIlDS
7/M+3kdte9NDel8VDZxuayiSC7pwIXP++ZkuxLRVOZ6dlm6Z/vIkaRf4HwhNXkgQli1VLC+Dh6F0
i9Hb2OlNDDrJ9XVbuEEvJAj6nPZ2DrE3c4irehOEN223kasDDQPWGkv5kgoQXZ1Jxriu3wL52pI1
9J5fusbg2s1j6W3aVbqs2XoIBmzu//mvDBHzZpC6so90LsyqvmvqYGtInxPArRzzWfeOafcclc+G
unZLL6oBD2fCAaARvYkyyXlnxpOl4hfYO88+aGugcyvji0WnYaNi0CrGT+xHXdvVw6/rKrBgAiBd
/7/vF2Ghgi6sFJC7Cjdo5gSVCndQ/MBi/TspwtXvB13e+6GGlHRbB3e6uvOa/w/w9iUFOJuLYAZi
VSqT1mYuXdd8K7X8wSui2+sTWdsO4dSTvS3/Wa4i2Nekh5vt9fHXtkM486Fk1nqusVBTTd5oL5X3
vrSZ1k7j2iyEc+95XiOXMlIs/5AmW7XYXZ/F2viCZ97mLVwF/uwK8fSEtNBvHwZusi/XpSxar7Pt
Flzyqi4ms0uZRVxuO/lBhZdXvoFBJlor6XnFpXxjWc4kCa54Tj2JpqUcQofsUOhHYIQnQPMpzU7V
wv9H2pctua0j234RIzgPr6QoqQZXuSjJZfuFsb1tk+AMzuTX34U657RFkFcIuaMd/VKxmQKQyEzk
sJbup3ZY+XOqHgAg+2BLHQCLmveMyEcqlc9AW1W9Pra+3V78bUVBl+jS/SSlAurtAltc5n5ceG3z
nH4Do+JtIVtZ1ivroPBZ+pnmRM5S3KiwA9Uagh8QelVRt0sbMrgxqFFchHtBisP2STzXrk3s0e0c
g7oR6E0Pt3/NtlYhyNYZ4iNKRMslK7Hp0IHivRfW+7TcS6L+6q33M1b7RwCnUABlU2bE8NUp0erA
Sluf6NLBBtM2BaKEriZHSXf2/Wg8DlilGjt75DAPNZXv7+BY/AxO22Y5nVFNhh8ru2erB89Fpbno
aMYD2hKc7/YN+s+C+X75ItYG06ghada/zPFTKX8u4mMZPQkntDbd/5+d5R+WjhXWXQd6x1Ov7sCj
1hAXl+K2dmzVIa63zeR8TBqmA/hR8EKn5YQWiItZvtD8hcif9Oq5lg9D9GOKJ/+2UNG6mMpeBYGR
arcVEjzw/s6z1rzkNh7nf+U6/5wR5xGslppqzURImuIrdfdmmNHDVDb7erD2t1fz/7nuf2RxfmGO
JrRKUANuOn5p1Z+5frGsL0MIGJ02dZ3q3169ONP3zDiAFlWgitv27I9o7nJbTdRnvQYNaZRD0+5l
51JgtL4TrHDzvAz0SwJNCVk5vklDysCQWLQzzstqPPKGF4IncH3scq5cxZUEbh12aKgJgNirk1E/
ON1RLz2jOqfSnsZ+pDxNjaDyuGkTr8RxJkvra6czrQE+0HSnykXW7bZKiL7P2aIqA8EkqClxqdLD
eyuy6ILN4vMBaL5I5UnBZsXKDkmt+jOJfoXEtcrnyPubTg/0R/zn7Hl0vMwiPRBFsRRDjTGLFrmx
wG4LlIsHJaWZojdmN+GmZvsuQqv069g//FfHwfcwpFk/xkmHDSuBchz0iYhvZXsJOjKIgNEA8AgX
QVcgjRonB/5eq49hD1Bc+xDNot6ibZ36I4T9/cpoGiNwCrOWxbj1cUo+D8bfxOjA9Pu/RXAWs1dy
MLeW+P5k7IEYmv/FkCYU6c/3OSvZYNoQPhqbpDRvqfRoxd/U6GDls+Dqic6CsySWg1qBnbJtivzE
OBSgRhZ1Bm/6fxBFgHQFrXFgQV6eRIg6GmBZkLK3R18afqfFwUgYPB7wzUWatWnfr0RxmtWjMksG
AwmAKDlO+nvbf+0YtL0Ikmd70/6siNOtwgLwm5UjommiryYIucynNBX4ENGmceqldkWSFibC0KF9
praP1n5Xjx/DxvZM568syp/VcJo20QK4SR9ZEwdsdijbgFVPoGWb58LIVsEgAzhifiAnHyppxPMG
Bp6mu0h7totPJf1kdvchGLLEpoGBB6BUosMA6Kdcana08rLqQIhzMmIfnHGy6Nw3o79rAZwqW87s
ZEkIR9jVz2n+oysPmdW5pA9a681o/rX6bFf2gkVt7d21TE6nKViyR2L31ck09gV4utK9avl5/X7b
5m/p27UUTqVR5YlTpcPKVOmdTockR0/3nii7WYQSIVoOp9h5aybgpWnwanfCU94Oj5TW+0yJdTct
JkFUy+ISPky6XhSn2ZbVGXnZYlEGOCpTL0wf59FXx90gf7bVy+0NFK2LbfCVv1HGCM0UPdalqLuJ
oIEZrGmf0vEvktzXK+IisaKTG23KoOEYzbKqHRDmLVPwxNleCPh92NA2qLW5YEyh8uikNjwCwA6f
jaoKFHs4EESWgJH8i+4xXNj/yOLzjmUXRqPCoqX6ITrK6GhO3ElQfdiKA65FcDZBAoYMCIuQwrAB
mtq+2PpfxAHX3+dMQheRbJ4SliIByI9M/2lqEWSeaAWcAZjHduySGBKskwaSxG+39Vb0de7id+iS
QucD4sm8PJiNX/yNS77eH+6+d3mUgt2ZqRPYQIBBn36uqx8kFnQlsK+sb/ofReJuuhGbXaKacnWK
ys95+kUmgdT7/91GcRecTJaFllVcvXHaR5onqopvpv+uN4q72oYcpr0T4pi7NN3RhOyi9EuMFsei
epLyz/qY7xk5lG390MfHXv0UO780bZ8boieySB+46182gL+wIlzJDh0VbbSX69PtfbxtX9AUtjSU
UVV1WsQeMKryNupHku/H+FVJvtyWcnsZ6FdfSgkRns1lDikaXnraUbuTvOF/Q43/UzhMYiy/r5hk
yOoKbySVYjDiIRN1Sm4qtIbOYvQxWrbJ57IwqWQCLbnGMy/v0eyqgaKl/hFWIgrRzW26EsMtoySK
OpkavFZTf67Je2iIWmhFAjjjRSYwMwMBBHFsBV/V/jLLr39x0FcrYD/gyu/Odju0/YgV5OMOnDOd
qCFiU10BfSY7AA0H1gxnv3olQTMUAF/Q/+MltZuZB0Xys0EQg4uksL9frUKVbOS6G+YIMZYwAlnY
+FYi5M8AyXl7u0SCOCvm9AXp4xDbFUWj20RnvTj3uu5Ow5fbcjbPHeGDDlxp/ONnbKehTa05gdmf
JfQRgyvSRvvUbRGbV+Q/ItAssdyzMpUzEs6w+bKD1I47h++1KFl/exWr+YHc6kMgL+KWG//OAGP4
dXsBoq9zly+0JHscJzzx2yhAq1wqMLSiz3NXr5ZqnaoFjkCyDoV2FKa6NlXpav+Z/CudDVtNrYkF
nS3Mg70vv71posqQ6IS5uxeBMYqarCxtgDsheUE1txR5o+1NApgXaATR3ccnB+WpRQuRgUWgMp0O
XiosGGyuARcAHHhoS4ctX+4SRQCaZylFnghU6RQIgubwRMyXIVb2CnFcjfQ7pQys9sdsPKbhc4W5
vsR5Ru/j39yWq9/B+XVtaGnW9BV+R/h5avdm8xX9Hvfrsw0gUXgsQIqubkuRhG1h9EOORh/l6GRg
U28EN2ZrM68lcDemDOd8dLo+P83ab9Bl6vRBAzjF7VWsZNhIugHVA1waDOuLz04aWagO/dSUl7SS
yDEuI/MJ2R7roQK4rMAY81zogKFgsgCNjP8H9h/v5Udwt8tZOZeXvAHVX4KhntEDbsmuy49d89yB
nbuUUtCIV17ZgmZseiVZdVRI8aynlRtaqteQFN3pInDzVTIAP8tE1IHuIo0BTPCWI+vmSap6eoka
y9XM1peSc4nGXiX51dqCF+3KinCyOCuS9bVNLSCpX2z7PQb1aqaVXpyoIA8jf3Gw16tiB39lrybZ
TClFbfdiRqE/xYkLVfUH4dDQ5uaBtAiVH8ztrLAOYdJzoyspvST6T6miXq68kihywSC/K8pod1tZ
V+YLu4dxbKgpWMSAus+FudQKEwKcouqSmuUXoyVPfRoLlFQkgrtzgCw2dQnFn0vYlj9SyT52YSjI
02yIAOgLY/wxNMzI8oyd+tRTA2RI1aVNZa96t4tGsIYNJVsIYH+/OnoUHFRFSsrqAihtNx0eYTX2
4+D4hsjnroubAEu5XgoXX0UoOmByJ8WBzK+GEgP5tHWBN+JmdbOby4cEPKhJ2+60LD50TuKm9b2l
OhsNneDnMoBrgn/8hBU1Sqsv46G8aHPxEGOxnSwYFtvQb9bwDgx05PLByMwZByuvFGOq4+oyjuGh
T9TRDYfZ7SUJPQSNEbplkwokbqgHG3ZXdOSk0OnBw67bks14ISGxkFR46B+jKPreEgDqGw2otWz4
mB/zs3oUYhLDKC9d+32Kqd87IkSqDQV0AHnFOLOQUltx/bVp35YYbi4vBp678pu7U8iX25aA+e9F
BgQQVDA2wJKw8G8FV5YZep+OpVxeiJF7OgWhJvm3MJqnNhs9ZTA9xfbHSfD22l7VH5mcaUjHVssw
+AVXOWL4Uw9a+UyUwjPGw+21bcphyBPQOJDC2ezvV9c376sOyAodlBqtT8M4136UoDVuqKzeywFm
eb+jAFsNJhQ09BHrmHNZioubLsuAHJhe5oGi3JKBDRRw0/LdAIU4McScuKvA4pRRCF2Kkbq0kJzQ
SS4xMNh2pWhIcUuprz/PHY4axXOn2lZyqbK6eK0NvXq0TGF6bx0tfTRd2xrKuGCs5R1QPeWqhG7/
+NIO8R5ck76p6n6tiFBRWZS81G6Mi5qYwwWJGiP95o6k1sbStNSxvWD+awcegSn9bsWPhvEkO/si
+3Fb3dY7B2NgoNmWQV8AloKz4Y2Zd7MZIQKcpsjr0HMt4hVfm1ATsZ4iI20B4k+UxZYn34NDohtm
qUKfi743hi9l9pzowBqav1vDveldMBZdi+KuzjiQqq0rq7rkpuvkLhXNc2zslYK+RBCYouca0F2c
N4i0DHhq6Ia9JHk4uLZkZm5TF3e7b2gNIFVgmm0ECDw8GNQqmVq57S5g9JFB6FVjnt2zRfB3G0vB
mAKLejHZi6iGeyE1aC1UyDDHlzAc1Jd6LHLfsEklyFSvpYB3l7U7ItgBYADfDWfgETbXIQ3PUd0a
O3Aq1I2+u1d/lyI4w2LLsQSS7C48G3GQj6fm+N99njMsoZROtAWO47n60NosvXvGCe9HjIuAoB79
U6gYc9cDxMhgwWqpfQ576k8vUaP7d69gIYC7FKYGZNI6qu3zbENd7cgd763ZcivgLEgNShQdrw37
PJbNDt067r9OjjhpvhtGF7Geyt4aygd9Dz+MQNIB/LiVnV+K6WkCsairTch3q/fr7FIMp1DTOJQT
8I7yC+jV43GnyyJAkPWlQJccxnYY9SAuus5ZEW1S5bkenPSC4V/XPvYg1Lt94kxllv6DCWCZSMYb
D2iZpcU1jTBMtU5KL0b2iqGtRPlOutNtEewTnAi4JgT/JsCM7NVbvmiUMk/tPsVZtBh/9Urda2O/
clKBMdzYq4Uc7volSphNTgQ5oeG41T8kESGOigRwh2GnVlOBWS29VCPeyaPuKeTemiygJEEFBRuo
APQJ1Y3laaQR1SalN4czkMTwVN7ZswhLbHXekGCAX1LRmMMwdc6W57ZTjnY2jGe927XRLrL8oRYE
pattWorg7x5eWklhJhABennj1RGBD6zUifs8d+eSNrQie8DnQ+Wx+x0mmASoHsu7ZyiYFFhYRKLA
OF4R9mVGmpsgthjP5FGSM3fAdP2dtwIC2DMUlU1YqtVU3iiD85Foc3+e3nrzoQ8v4fTexQJ9Wo/j
wlPARGGulI18ruajCogPTXtQAUAAjzEYT3lPPfCmfZ671jeBbyxJ4V6f9N8lRrVkSeRw17XbD/kg
RcbrEfST/NBAQecosWmuAq0jcytD2WnaMZsmDyU8b9Afq/hTPz2TNvKU6RACk3MkR7MNOpGdXusM
2wbstvHBjMA/XDIa4wGY9OrJKiOvBaRzE2c7C/N2xXhvDMAWrODBqTqIyYCzvLzBFDMJckwn9WS8
y/1RNu7NYnCfZ3fv6sE3Dwp4MCp8XhtGH231cUsFt3dbZaAvQNKTke7lW9IMKjW2TQ2sYMADbyjd
EmPcIfF1B7MJPlqFK3NfDJZbCech1rYJe3clmb11rhYXzkOqZbOunhr5sZ4/DdGTTd5u37q1bYII
vJOxPBUoOPziMGxJuzJW1RNp3N7yhJSBG4qmyrjS8HYofeMdu1wCQEvCqELIjqKG39Jj9tRQMB8I
HN3GPrEEOdCaQU2IkUsuiNJDSYuJVugnqR4eiNQ/E238ROm8v71X7Lcu/DZD2MectY23BbiR+LA/
rWO5VeRaR5PYt05/MLTfLcZhQue1UfcZRUOSLBok3jgd9DwpmFPGNcWUEbcw2s5F4RSacSpJ7NXq
20gF+dSN40EuS4UpwOMPFQxOw+baqkcaxuapid+GfnbL7zVaOivjfHvnNtYBe8uQjsEaaSs6tw5D
my2rzCTj1Dt7VfI0wSpEn+dWkaoORdIWn2/kNwPZl3QWlB62BGjAfvxAEwH6K+dia+qQWg5D42TW
pfvTSkW9DxsKzDJ+su4AvgshIbc/qRP2ddFl5ikdLzUJgdeg7BxL4Ps2FmGAWgnXEeyd7CSWV9HJ
Z9SpytE8yeikd0ovi37efcogb8bTG6VeGUUx9gOuzNWkFkQZB2qddAV8sDtdBIi8sQDkQLD7ssOo
AXiG1kKVBw082tYpxywOyop+4t+7AA1JecCawRxihJE3Vmbn0GwEAuhJC3dN4dHsbme1+P4qEAzh
qDKkE06y8tT+ykqBfVpfZnBmofmE3WNVAwjecv8LZ2is1lTC05ATlzrzizM2L1b/3RIR26zVdSmI
0yS9tuMe6OzhKYn88lEa/eTuWBA5HFw3kDWr2hpxdVStuI9ohqYTp/CU5JupX6LeVRpZ4DjWGoVU
FGTgiQFwixVkT4vhaSXRq+gMeuEifIr1090Khe+j4gZGYYYryW1UVo0qbbo2OiMxmPbHRAQKtvX7
EVUhiYM8CC42513tAZtUaiQ6S0MRGO34mAJYUnAWAhm80hbAyIkaENqdQV9vD/LesUR6u5aAznS8
523UtzH5b3C75OSJIxWOYp/aHXqvW5G2Muu/dNvLz7Nrc2WWNJUUMZIi9mlK/UEdPS2XPa17aTXL
CzXFi+5/7kEeohFN0RHvrsA324hUtFeJA8hle2+2zl5gx9e3b/l9bj2mM2dNUYVYzwy6nF3YfZLv
93dLEZw/MqYs15QUIlRzL7VupT7cvhfsv+ePhMFSMyAyzVz503Aem2i2UumkziMoBxB3lkc7Og7h
ixNGd0e4yBNdyeKyICNJs3qcIMtuAmSFnULULbChvuhgUVHGx+MRZUcuOAit3nIqyQhP9pcE8Pxy
fDc2ImLOj9caWjk34D3lSAffidWGp+ax1B1/1gb/9nFs3JCFALbCqxtSo6miqcMmPClJeog66xGc
MUa+q9WdqbbHULMFjmpDgxfyuAtvSmOWmSkWlBnyzzjtjiTOj1OW/bq9rK2D0dFzoGD7GP4cd1G6
kRY1ybEscDEDfcMUpG43Pw8eErxroMkrgOgk1wl6BaoQzAnfCgzfF3eX/XDuaC4C8hLIShFVcYo1
EKWhpl2Ep7pHo9SeqndHtTreszJaVpHtXKe+iN5Nndk4xkmrd73iZdnu9v5vHTNeSizhDKz7VZ6z
L9F3EFWmfsqi4iXVs2dV6w4Rde4t+rMn2ZUY/oLHdTl0eB4CZ2cn/yuLhhKZlnC2avF5LoFhAGQc
CIeOfioAyUhJ6s1W4kUGHJUIQHBzv4BKAGtlo0DKF/taoEUlZZIYmEmcf8ip86nBYFCbJIfbx7Kl
t6j14dGNlyy6Mjjj3ldtZwHr2jwpfes15X7IrL85eAcZLlaYYY1US3sC3ApSAV4JijXPIOWhwBL1
J5ER2VzGlRBuGbqcZ/rQQwjwmFGaecvJvfU3pldXArhXZZUUdhpFENBNOaYpEvcvAoWFAC56k5sS
wxtsm4AktnM+Wc797xmGPwZcaladRtaWs7NymSV6HFraSSvnh4FI/lwJXt4bKruQwJ20qvddyAiU
TqH0PjV+nR3vVyUYVw1WCjB9CtqIOFUqs0qVW2KeonB8kEAmUI7UVfv93VcCbAs6hijQxwjaAk6X
1IYwTO/QPFXxs/4Krrn7P48MKCgdgMiFaoO8XERuNuHYq4V5GpIv9qukvf/F59FCiDwOax7m/URc
KmUxdNAjpIu172T6cfvzGwbQUtDa6bB2IWfV4xlpTp7NlSSdzO+m0XtKZnqVMXmlIyqrr4dm0SSm
KnDXDIIf/VvcPpWKlc2z0Uknmcy+PPhF8STTFzIeiJJ6lraTkRC3S4H72FDhD9R0JKkdEIhYnNBZ
rWWJprNzGqJ3ahq+XlXHLLr7IYiGMcRu/yeEc+WRJoN6jQkpjNdyn93dGgusYGwcOiIZJvtKfydN
luIZaLsnKwUXXld/SmPZb/r8EwBdBU9mdhU4d4jeB7TyoMXGwpg2d1XSoU5n0oXOaca8vOX8MM0g
zB60L4kiaojfOBimzkBWUgxU5/hSiWyStoZzQeDeT4ca7yilxhhbox5uq/fajwCd2GQgoEC4xMQa
ZyQBCh7Xeji159hs3GCQRZydW9/XFbBno/MFnYl81mqUDGMu+7w9F9rP/GBU/97/8xn3KMw7aLqB
er20LR1YccaxsJuzM362Y08p/8vvcwY4rOZSqxt8P7I963I39atjgiiG7Tt+P95OnP8YnHmcx9CJ
LpP8UBv75m4XDsx9bD2yC6wRld97Jw/R0WSR+twfLTP3nVoEuLQ+3I/wHFG6riCruurMU6cQ6e6c
ntFh78S+HN6dMVx+n4ttWzkyQ93IKCB70k+5SwoqELC+ZNh5ACogXYfstsqX5+xUiWa7aKtz6VT/
tN3kOT2bFdC/39bStQ+BQWcGCjVelFD4VuAYUwRy0WfNuRm+pbrmTegBDtEwkNNZEDCsT+TDdZgW
0OEcdICxv1+9ZZ26jgejanGd+wN1XCpCRBR9nzMXpOklorX4vhbtRsslP29vlOjz3IUYDRtkjUPT
niXUgI3vYPFy7xaAhkUdjQ4GUvUrri5zaCoa2nJ7zgEcXj8oYKa/XwCcNwZ7Pm4EXyspi14n89Rk
5yT/2vrF3bysiEBw21CKxQwDo+1dnu9s2pOZV1Vy7uxdA7YFgTfYuA+Lz3P7TyIJ8kt8fpcZ3+lD
0X27e3cW3+fcZ5Y3WigN+L4KIJh/Kjve3/7+1u83HAQaJiPFQvJ5uT3TpKjzLKXJOYt9fToooT+q
gvzjOluEnjUFvY+suxbvSM4jdE5uR7OcJGhZO9uk9No69toEOMe2hSagwh1Eg7UbdwJ9o2izhpUC
Iwz/Ltb7MqtnO07O8iC7RfxQ9+fbm7YW4ABsBpVjPFVQnOS7RocmxHSqZGDANX0LXb29+5G0/DwT
f2WSJpImSPTg83My7o1xckulBVWLKTh60Sq4m4Eb35RILBRn6pbJDuRDtzeJaf4y8FuugrsZM/AM
8ZDB5zN9cg39i+RP3Vf0+t5tPpBFRYUdbyVE46iFLjcLvX+AsCDZeK7LyrUy4tYCV7SxTazGhxFO
ZATXfUZlBpbBTh27s+np3Vum3h3pMwYblEDBbIsXBf/mbiSwzfe5PJwV8lzmjhdHxf3nzB4T6NiQ
GSEiHxejmlFPU+NMZ0Ieo0Ps3J0VZI+JP5/nAso4GaM46vF51Xzv8rPp31ajtYFCHAaADcxogFQP
EfHyfOtqopJhlvIZ4PXSYykruYtUl40upLYW4nzyZ40iLjiP8aI0DRhD9FAshekZ3l051eYzVR4+
Z8rx9lL4G/HxdYR3IAhH1g7RzfLrpjINc1LR+Wznk/0K4PoqUKSsOZhUBolzlobUuy1wvRwsxQbO
Cquvo22H27vOtmbMaZAhiL+Wth9RwUt4vZ7l5znfEaNzPklqfF6bQCXVflV1DBzvY1HxR7QKbttS
Oa6VyICYXvcq250dgYaJvs/+fmVu8eCInIbg+4WDMvj01GSCVwWvwogs0bqLu4cuZEzP8VVXJcTr
uh+HPlDoWXF2toxL/nb3SV+L4DMhkRZLaY30ZqCobk29WBDlbGwRY43AuI3DriE/i5E4WkdTLe+D
Tj7YxbMjKrlufR99DChasEYBdHUuj6CTaqVsSdwHyHACKS5x798edGh8zPhpuA0Kd69VQCnZGkgC
AjZUSDALnP97e/9ZGHbt7HDEKOvgsQ7Hr6MBi9PRlvQNMdA+ERjVgxRiCtQN7Qf4ulQ63xa0sVOY
ImQ4dIhmGV/RcqfQGJzhRodtQEw3jHaKIPQQfZ79/eoupJYNVrUKnx+yd2n4rt8LivCxT1c/n12V
6+9PpC+GAd+X5W9KHSTB7d3ZsEhob0BOFhlwNr3MRcuSaTT2lBZdAOCW77Rq9tYguVJn7cFBIIg7
Ni71QhTn9nIt11BMyLuA0L3S/8wyv+wigQzRcji1LY2+NM0Ry1HiXZjspMx3qCsRweXm4/OPM/mz
abztAEsHqTEo3wVjPbiklFyg9riz0XgJ+a3Qh5aIlrV1WRDosYPCVMNqsm8yK5A1RnUSVJEVflfs
EYSQcZXqD3EWTk9jQqfHTBkyEfzCqpcaC2UwFWjK+x8EOm47pSpB/0VlJUFdp/orWM3NEN6ksACc
MYDXxXJ+D23c7cPMpM8Vtj52C6mdGne0zWEv1R149MJkLkBk0uT72rAigZ9YHzd0Fs3PFht5xMgK
+/v15eg1QlqKfXHosRn9tv9kGsmuLkUsPesDhxxkfTGywqwI/3yp29k20iZJArN9Tsb4oZCq3QDo
TAIchjxA769AjTflYcAWo6iou2JWebmupseE6KiRJKB57KJX/tFK39Xxs2T6YfWgDrFA3Ef3I2eM
EfbLqAkgssZoABf2OBnNsyTO04C2FT1YGLkFp3yrmI9VMWj+pALqtrV1YEPSsTtSG1PNmaJEe/DV
fENLqvyrz2Ywe0mV9KlA5sNNMidFs2tOf902VhsWZPEz1eW2KJiuCikme4Jmil86vfglgVdE7a2H
22I2TDqoquD8APUFmjmbE5Mk7ehMKoyt+mYp/t20XrhUFihr2KQxeoAcPj6fSWuYY63WQbuXwrNT
Bff/ehSfMbiF8Yt1jTtWlZzqDa2DrPeMbGcM3v3fR+EZgRliDzwfOd3Mh96SaZ82gU6ekmOX/8Xm
X3+e8xJh0hil1uDzk3E28ncqSK1snC0DrWHlFfR7rAZLp5xILZHkJqi1nZ34kSXI9gq+z9e6aCMV
JA7x/SHd6aE7CMKyjRtw/fMt7qIWLanKAYg4gd40D1kHyken9abZOt4+47VdVRB0yxae70jtmx9l
xCu7mtB6akvZqIPCOM7EcOc6IEbtOcmP23I+kmWc4cHMh6kDM8XEICZfFi600KSR0hYBfo3m2a2t
eUphpp5TZuo+lojjVUC18jNYrqfYKeqdmY09bBOgf39iWKA+WfH4TQun/Pc8keQVlB3DuaQxOSh9
ZL/SxBr3TQLHLEdjrrpjrVkiH7k+cDhIFbkzxLLIv/OuIZnS3BjnGC4y2YeuLKJ/Xx84IjMLnSR4
XptAAOI8XKTIfT72WRKAFGpX2E9N8TaLEirr02Yy4EDRqgT7z1v/pqn0OkYnQ1BZrVcBMzXszwgM
vTSVdrfPe70a1oKPCQVWi2IGcGnAe712UsMxkkBN64NaXDpVwUj/79tC1ieyFMIZqMmsW4ComnDW
5uhl2lkvFfe2BNEyeBs1hlKjj5CQ9QPg+l4dxzPLSmBnRUK42MtsmsIsIsReQOaPq4e5fJJFE4eb
IpC4QXGWkbjyB69M0YwOGRyHJe3nWXEHVP8d9evtzdo8jishnDcdI6dCSwCEDMk7iX/WoSCbtr0I
jC2wK6itxkvnRDeoPGKfJDX1avDc2iibQwUEZ74aUlNYxhEJ8v+Vwwf9qkHBcTU7SdB+TTpXT3cF
PYzt3t4Plte8AxxWFUX965Uh/48+NUTf+B96fJa3ZZByXY7sIgv6bnjQs0k90ozMuzrUBEe0JQhT
6+idQQuktgpv9bzMLYc0WdBURf8ZE1HykwWejrdZqUQTXmtbwxrW0IkOhBx01fOdNJo9ZiSvpCJI
x2OXPkTVc0/epkqQZ1vr3EdbHDOZKDqAIHm5c6i3gn84t4qgIs+KvU9FsAtbG4a2u/98nzMAFMS2
pl3i+wl9U51PNHmxU4GnFy2Bu/4a7UbgB0CErBymV7Pe3b6VbAeWjhfzfEjssBcGLC7fQOjknRq3
pjYGRHdV/Rt6P+C6ovjH/PO2nPUy2NygzMi2NY3Vf5Yn0c4ktwyAbgVlciR+Wh/v/jy6XoERoqDN
HS6FO4hGpcRu9GYOxu53fKzvnbcCaxB7DSFGxxQLdInTo7E3+lSOnD5owB6jvRd3d7b/jwAgraFJ
HzZy9dToAfhqGtkQDM1P1fqZCXzIxu7jjLE1mO+Hb+c/X08zOiekCensKPTSAxhBBALWFwFDUCwp
gZZaVF01TksHK43QnE/HwEgNN6oDWz6F+b0gCNgkHcCf6LPEEA5Cdq5/LMOEa2JRYgQtGIph/1pB
vWptk0BPCrguFDAANIWS/VJH5y6LMTmZm4Hx3Mhf7CrzU6f0DeX9tq6umu/YOpBiw23AlrHHEycn
1MM2psQK6jhQ/gUGvqTv69/99BM4aseoFORGNs4e0hhIG3Ke666ooYhRZpogrYuB9hyUxV8cCxaD
ziK0OiB+51PEc+TYpTwWbZAppvvJoZbA424sAN9HXZrlXFhb5HK7erA21XHctgGmQjzVB6WcQHmZ
ceBsIGvbRS0foQ+g2vjIpJQtAmCHNjDjAX3nry15bcon+yJ9qdLZv334m4u5ksXpWJFLsdOFkCUh
OKHEk+i9XfTQLtQq0f6KaQAk7Xj0L32UdHNq5jYw5Jeu0Y522rujpQACSsSptrUWlBeBMYYZEzYQ
vjyYsc5yZEdq1B7+ac1DZB3u3ypkXmC4HEyhopS5/HyElKIUJSnL4bqd5ZvN3SkAtFVefZ87ilKJ
0QEbJl1QzE9S4mWWoBd5S63wcsbMI5IM69JPVWkg7uvTPkj0X+X0rYl/VvWPTP6ej78NRUTXtoKt
ZceO2SR0ViIgAY4Zs9BXT3Wjl4YZ78YucEbHLXRfTo7N2wQk3lZ+NzPPyR6K7LH6QalXTd4Q7pL8
BKADpIYw73773DYi5OVP4fSiLB2nUyWtCyarcqn00kvfJ/I9kV7SjLHlGG0wx68qOd8Wu+GCcIGB
84MefISVPKgz6Cy0Ok9jmKGvzXf0i6Gr67aArfMEoCsq0FAa1hKw3OGxkjVJT5gdslqfkmPt1A/9
XHuqfswdsi/tb7flbS7IYEM9QM1hA3xLebJNSdYoThOEhvFaS+FurKZLfzd2EVMcPC+Q6ETWglmm
pZhhTAqqVsjsAIZFqg6SaDSC/fe8dcUQPCIzRJjIo3KhgT4D20WKwjqQ6+cmNnfD9Lmzn83qtaXt
/v4dQxuzY7JuB9afvVxKUelhF6kqcoYx1fxZL1U3ngYKhl5LBBPNDptbFSBdGaIDsrgIODlRRmiU
JhmHLhiAtve1SMfGV+L3Mhy0nUojEaHCxh6ytl0VrQjozELQsFyYiTY2KwcEYiBRNJwTMCo82uox
ngG3efeLCXsHdfgYs4M75ALpOLFivZ9ZSSvys7b1etu4353bHw1ByGTh5cED4jRKSPJ4stogLEM4
pl1ci8ZEmUbxZ4MOYegBFBrQu1x85SRZMpZSMQRtlO+BGepayfgi98mxn5zX1Co/mRqlrhzJAvXb
8IdYkI3y0AfaK7+yDEOEUa/aXZBa4/GbZN4L8IObiicUugnQUoVZer4apAxjrc/l2AfpbyneyyJA
5g17g5e4+jHCiVEmmTMEqhxN4DWa+2AMNdfqvoK33YsmUc5sY5PYEwpFFQzpsIHOpSrXYxv2WoWq
B/mi/Jj/uW0A1h9HaQ44BvACGBJezeewsXe7QjNK0PfpE2K6J6T4BV59vUtLEVxU0pWNHTaw90Er
D95c2kdbsj6Bg06QzVKZdV8qMeTgsYNLj+fyqt+9o6M+aVlDgixsShAnjj3YNELds+buxXLKB135
GtFm16iRb9dm9EzDdPonIknxwwZFzd5JzcEdgdl0qE09YvhXvVuWhb7rCjvaO5kuaodde0cAMuM4
2cgK0sh8/BGp2aBPc0QCkuSHSK89WzkU8/TQ2+ODiagdbei3z3qjKA2JMPIMupOVKDhN6nqaOUA7
ToI0kxVPV1K3VJ//H2lXtuSormy/iAhAjK8MtmvoqsLV8wtRPQGSmCfB199F3XtP2zJhwn32jtj7
oSJIS0pJqcyVa3lBV7kBVasxtHkyerrikoA6FqCgCfnZ1IZACMKGcOyyfiM+WIl78IMWlkEbiGnw
UEg33dzWAJ+gZ/VI6aeJozKvhjV7KON7Z/yQdsTjmhp2zQ/X2kJUXF4PoHLAWfdOw2tdkFOksz7O
tc3Y0QTX91yJL2Ax7rx0dBqPdSQqSBtszP3KaiNzh9wdhB1Xok1dr6ocIvT0CJ1Sb2of5or5qXsY
UjMwxJfe2RnKB4jvBUS/52DzL7SvrgveZjMAViGbfD3/ev0HrWx8tC1BHx7PQ7TCyvUjloPzZ44H
BvH2XZsckq037squP/u+dC3WILt1VdazY1dHrC28tq89tklyvTUKyYEq1EQYGEDYMcnMsKrftE0V
iY1xGFJMKfLJSsypZcfJ8ZvyTuh7ewu9vDoI0DQvEStiFjmzmxA8NvNmYsfhF3V2rrbxalsdwcnn
pfO3RazsctC1HfGkHQCBB9/mFhfYhWAASI0XhA3gJHApnGrSOoymxRNLMdgxm+5Ht/I6c5cPj/iv
bRyKnAWs8O0+MuavIt5iEl3ZyigtLG3pOPTxPJUOtcLUhdk4FTvq7qPJdtmc+zYiPfUZrVsb4cqq
qeUKXl4zSMVLpgx9QJnUqLFQVZDEQc+8OD6w2KuGm2vhBCSTfw0tsfTJ07RHyaQwKhgytMipPrR3
t+99Cxc7csvIDdpyqV2MzVDrHX/f+z3bjRsOtzpNFsFyoG8R75fl7ye/vhk7NN+bDTsqxOfmXnki
b5DELLYkPtf8Gk9X5Gi19+qr5HNWZtQVN3B5TCKwXaBZPFCDXJ+o1ZH8NXFRzS+1XB8slCuTIsRq
l3rkZP4Qh3wzAl9WVApeIKjwn8G835Qnc0bjKR5TCzUyV/M6uuPDboL6763Swss2PbUiHQVN1dZO
MTioxGXeOHrlVqlvdRR45eE95OJmsaUlYaozKqqVsmM8+wQJNOEV+Z1ZHq+vyurCA3OJLBF6MC4q
+yBxL4G8QF00gai7lXy2xR24Fa/bWDuTQQy5qCcA3AVT5z6M2Kgnk1kVR2jXadlu2AKCr83U6feX
v5+sd9Gg43fW2uI4u59MUC1nyDkmaL9h7pb82PsbXnIt9z3DibQaEH8yEKLK8ziznaQ8Up62nj0a
33jqQKhI99UKDTl9ebAAxGQk3RdV53W14bWEhq19a78onA99xpBPx5GDlJCcDcq4wRyLoi6nx2Fj
7xy6EU2uuIWLiAYBzfLSQx/H+ZQyJvq6NvP8qPPqqYrjn8zt7nKRbTxnVjxjaU+08RBfCr5yZkHP
WzQJ0BZm0p9v5hauZ+vry99P/CKbmwZNx01+TPUXZh+3Oly2Pi+5NREAcTXI+h3d+YsbWvzT9V2z
tgSnqFLp148Q0kumrqVHs0eo8VExP97alL040akFaQAzuhL1tl4sGGFuhOOX6wNYqTSdYxWkTIip
D3OGpm16zIrWo1OKDoG7IX9UqOsjXV9qOw6SXda9Xjd7eRqcW5XOZSLGuRsFrA4LZ1pQTQebe8bt
1QfkQtAVCSI7iMJdKBBNTWcnXang9B8hFhA/aenP68O49C4DnWXo21iUIdDVTs6dVzGask8zhePi
Tz0tfonT4B8MmEiCLWy6ABFIqzPHIxSdaJ0fleo+dpXAKfr9dQuXNz6GAEIVANKQ2gHjx/kQhD3p
M3SY+bHvAm5w36GPVXc/08x3s9sHs2RcnOVBjgKUXJzNc8DOrWpMjolWhiR9sGdrYzAr63FmQRqM
m8wT7xRYKJ8aElb27vpcrXweqdVFN8UANO0iL6nQmk7VoKbHor0r/YrdfAUjMwiOTfTqwKdQLD9f
isKYM01NeXWsxzcOqr8f13/95Vl1/nnpuoDwZ5W2FT7PMj/G9qbWGFhbGcLLjY0WAATaYOixFv69
xd1OjnOkfYbYaYfyVTWCsqgCyFsEJj10+s2X0rkd6bVtCFblSg87dvM6VkDW/bo+WZdLjecVcvYu
Umwo9MslD9fKOXAvLHvtflrWA0ql1z+/Mk1wVBTDsRkWqg3JUXtqj+qApiZgXZxvljrt6IuSNntk
nb9dN3S56EhKIJoD6Sk8FsLX5+uR1MyZsryPj63yUvS7ZN5ZW2HIylRBQgqRCDApOG/lseglcUWF
OuxrIsLqR7nVCLn1eemqMAqjLnUXn1fqL86PqtvAPlyef0j5AvWAwtOiHyRD7IumLfRGb/krFL0I
eU3zry5/tbIgvv3wAOUM4rQFg4S9YUjjMIFWt0ezy18rJfdMS/FsO7y+1iszBUIrtLjgwkCW0ZQ2
+GCQzOoNp3h9Br23J6CC9d99X9rblTsYCq/i4tWYQ2M8FOPGUmz9fmlPA80/IqGI36+LAxM7Z2N6
VrYCyou4dgh6wSHeKr3Vaq1WcZOW/JU6b7XSeCYFeDzbEpVYGcSpFTnV0BaiaHKt4q+K65U/rS83
L8HZ16VzgxmtU+ZWwV9BuDGLsDVuvoLAWgYmqQUTiSeljIYc6hHr62b8FTKuNQ2mLUKY1TU4+b60
xESLO8bNlL/akJsbgCT286302JYJaZnFrCBxjwLfq27s3DTInL22JQS3cnqfzpJcdqcDF6UNJNgr
c+zh1wSd9KNRQzfEbKs4RIg1H66v+jIr5w/aRRUU/DBo54N0hxxmCvBhKDMapV5NISA9TYNE7Evz
d2syryBfm/lWjlvU4aFxANAOjCFsli8Npsc5hdg8f22Ut6wdt0k4LjfJuYHl7ydRQt+nnOhVDTdr
Iqu+q8fd9Qnb+v7iIyffN02RlJPAVo/nAwRVN3FHlz52/vulk7ZMaD33LiYoyYOKBIP7xG/VsMca
4AxfYgSTIDbXpcO2iM2RTIB8H5FWAiKmzG8+zPF9ZK1QiwOeG/Hm+RTZaVLmSZ5YR715qg7WVlv+
5bV69nk51p+rqjEKppjHsqmeHEP57dr0HoxXAXoh9s5Ag+sLfrkj8QZDzRtVbzQI4Hw/Hw2veS+0
Pp6OPEh/VOluKPzJ3bCx4lToPFpA9qhc4LknXeA5uKvd1hzUI6tehAjJFl5k6/tSqFY3ma1zBd9P
ybHqXnSyseLLHJyfIi4ewgs7Bnr9EKct9k83BV2eZNwajkUZETVp7kTWPIFx+De6A//UornvjS69
d9PXG5cGrQKgqgQwBa4GEhlpaVJtUKY51fuj2lGvNDyzST3V/pwMv/7BDsBJKI0scpDy8BrSC8VR
0c+doY+7HYK8Diqj8qLrVi52PkYBlml9CXbB5Sq/0WLR23VOSwA4ij2KIqkdkOrWwwsmlvb6hfxo
KRZLdyS6MvtUAwn4Eards5/1wZS604YvXPjaYgPJSdDjQG8BzcPnvkAHh0N4ywASLt7n3eHz9Ula
+Tq6SSGTukAsLsm4nRaUYMqUT0f0mg+7pA7/q88T6ccrwzC0fMbnR+dR2/f01jAUXbcnv17GXtMi
JlYz4POdsktC07h9efF5FCVAVL40JEi/nvMK4F5Ln47Do1YehuTu+uSsOOjZ56UIketWPMQ2Pg+B
Bcf5YNAP2a0UYICO4mkPViLgp9CoIQtpWEqGBsqyVo9ZG3v5/eRuwUNXxgADQG5gN2MjyMi5rhR6
NU6pip7S2EsU4om89odxK1ex4qZQ4cRlAUCTsTC2nm8C00UCAftZPeZWUInA2UKlrw3j9PuL/ZMD
VwyqW6UC32/V5zx7KcrdnG1Ehu/kLWeHOtYCFa5lHZCcv2jOAUO5gyZiMh9Z0s93ilpVO73VeRC3
Q5LirG2jtHX2htN/xd0y/qr1mSKYGNWaeYzp2jFTssI3DKYZIchLU3T1O8zTHObuG5raPlBYxVPa
ptkvvFpd4TFDHZWdDqrQoLdH696Z7WE3pHqxR24Pah5Tyb/j9Wt9iC1gBAGtnLsnW7itpyl24jNn
NI+M6G13n5tV4Np10JGpNn1LHZ08IEVBIBSv5Ds6JUqEtzLZ9VxL99B450GljmnqERTXd5B2Tn7o
Ih2jWJjflXYQngkoj0fVoZ/DqrWBetQTX9UEP8xuM1OP6FR7RKOX4nXN3FV+oxj2F+Y0xb5LaXNo
GO38JuVtVJXT/CsxyPBQpujLZvnc+06mpb6jtOquAYWpD1RX/Zo7NPEbXraek2vDDvoDrdcB6/5T
HW0wopSWcRSkmkcP7EqxP02l9QytEO0ncxxB/YpPdYSzX4XGpQUCMbDNtO7HkQq6q+3kR2fEzhbi
8dIZ0XODzOKSgQAKyJWu4cmY9F7voMnVJ6mfK1nrFabijVryduv5g2IXMsrWQo6FRKbk9Gi8pFZS
Z1pkO4dED6rZcz/+dxaWkZ5sK2jCGhpcUos6Gz2oxaGNUT/YGMXl0XA+iiXePLEBobe5yGfYYIZn
T0G+1ViwthpgZ1nueWxahEbn308mHAxQhNWi2XiDFoML9P2wcTRcmkCUBxNIw+KEw+vx3EQzc6Or
hsw4EgNcK9DRzMLY+nl9KS6n6dyGtNgAN9dNA1zCUcsC9ymtb74q8fklq4isFuiI5a5Wh1SkLIVN
jpZQ7lu/BFTuH34/YDwLowC0/eSbTDHKpugS7NUEkaKjH3u6MYLFT86PZ4zgxIDkRwNabRJNmMZx
Nn+DJctraOLVDB0XW7m/VUNIVqNhFvmBC1DQYABZzOPaODLndRR7En+apq+OvqUFtuZUGkpqgGfj
3ryoBVsD18cRCQ/0iLVe2txTYBZp8+n6qly8HRfaokW/B+1oiLNlgFPNoELTNIIcZ0GC2c69UjzV
xp3Wf6Ls93VTaw4MFBrwiYAEXu7DtlTHTu1H7Ujqj0J5GfbXP/9ePZPXH6pTCOVR0MHRK73iuS4y
TYsH7dhz4bnTH1aPexQN/ZTdu84vvb2n9eOoJr7S2mFVPYjuE5oFvNpqwrk4asXT2D0V9U8yQ8B7
I8pdW8m/vwx6COfHw9z2DklcjDyjL/XsTQCRDRtvpbXJXVoK0SaJ+ArMaucmuCVoTsdGR1/yQZ0e
5pfrk/v+qJcnF/EhNpiFK+2Sk17tVR0xDHyeqL5dOl6hc1+ABpAeOG99feJBrXywHbAmJsEw7njl
7LTsdwyqkKT8XhYHvTkoW/H35aDRgQoEPjh/8ba66MOwrdmxWry+I5U2vocQY+PldrnRz78vHbmV
NmS0pfj+VP8ZiR0aehdO/M7phg1DWwORV6+OiVGNMEQQi4CHnGWzd30BV4eCeQKiCUQfF9RV6cIE
kaBjLTKM8gXEZK9dVd2Ndfe9EVsMGWumloYvnI4g57ogsu3x2o6zvrRANTU+WV2ybxtU7Fvcu7qe
fLo+rMudpS+U2/+xJeWJypiZNuWwlXZfCXYzlIKrraTK2uIgRQ/kF7SWFtbT863F3HE04iw2o9qG
fGjXeVtCg2uDQBcJYBPYQCi1StFDkVLojOC+iVJDeCpO+SoeQ2ye61O1OgyA5xZNLbxiZASToohp
ZoiQIhe01aqnQDzouoHVYSzXCBSvoPUipyEtarSx2c0YRs+hwaEGjLYfe0Vs7JVLXD8UnJDw/I8d
6dVt64MDhJtqRpkT+/mCyM21kNSvPXoAeTgMvT+ppdfmX4nz+foIV6Zw6SCFuyFZhIYZaaFcjaZo
3LDUqE7wVPZcbXf9+yszePb9xf5JJJwmnbBqge8rvU/cwGB+9uW6hZW9eWZh+QUnFuyMuVnSwcLY
7DTnWwZc4E+6hQlfmyYChlXcFqCvwdPk3MgQg+XY6Uc1su1nnj5v9XWtzRJBgzgq7OguRbR6/nkl
seq0J4MauQS6ZENIY8ejWwXM5SPn9x2ecCdGpCdcPFZKp8YYQzYXnhL/4FPp29aLVu9odmjrjWXZ
GJK8dZrGHjS1FFiWrH62C+vNGet7p0nD66u/xBlXBiXTKE8NWKbGCYOahwcS77P2qGYfdDcFN89W
vmfVFOBgaJEEDAmc4+eLNOuKlpCOqZHF/kz5l1nPg1EM+yw5FhXfeH2tOTXC8HdMMDoM5ZMNXS4t
mAcLNUK3cFCob/ESluDG0d6uT9+6nb/Pesnx7Bz8NarVqRFP9pqd+SUNU+OV0F/XzVw6wzvX49Ji
Dw+8uKrRzJPUKotn4KjDbLxLiFfnGy0AqyZQ5kQ8APokR0bcpGaRGlo9zwAi7pG8Gdgh6zdug8vJ
QkET3XKL/BcqEvLDIgFPQUWYOQNLaflas2PKk6lHhbhVK3JJkJ7aWX7HyYnW4LCZGbPmowYWul9z
uzGMy7NsUQok4LcE5SQw1ZIfZyUFl6nSgKij9mceoHnq+mJvfV8///m1cDokLlv7yPLQNMGFx42t
+3JlJRC0A62ykC0vjGLnJkSX6imzaHwU2py8tSyOo9yx3zg4Ab7kA4SHGSl1cJGA/M3Le2XeLR3H
nkv1hzgt7gZd9Yda+d2YEK2dnI+3Dh+5H5BWLpOLtINcf8mTsXSHtNCiig/ecHCQ2fvvDEjnuF6o
zMy7VotG80u/69oNjprLvtAFb/53AO9/P3E/g1tNrfc1EmRt8VCjftz12FDEHr/a9XCwHHTZzcU+
Ft2XvLcDqkCH17BDFSwPlcVCZqBXghUQS6AiSKFp3LVZwFm10b166WT4kXgdLuwFmGO5/gy2/qwx
K1eLhjR0kgDktf8wyX+/L19fCQRCp5hZWpRpe5rd1VuXyervB0YGnLtIvV8IzqIqwZMh1vH7rU9O
9/HT9V9/uT8wOw52CP7BkSvvD2t2+dQUib7EE3ezcP3J2vdjGo7jEFy3tBZUoEnznT4FXalyJlLv
W5MkrYqLaqJ3tpuHWmHeTYbjj5rSe5NAi6GzxUi/OroTm9IBZuZOm00MNlEg8xT3bi4edFJ7dvP7
+tgurxTM4okd6SCjsZVPvJ7VaCo+o8vbNL8nyT88Ys9sSPH3oLUdHA02kIz40I/Th15DUaxCzSXe
wk9fNrYsG/tkPItPnmzsnPV2PA2TGqkiCxbxQvZo12FmQfZgqsIZGi2oJgRF87UUnysVIeHr9flc
WzcIZiJ0wqscySwp2OjUYiagzcB8mjiVn0H1D4HfYUv1ac0joTeDOA1FfPxPsmKUrYmqFEY5ph8Y
fW66D8rwsU0/grEhVNuNKPeSzxpzempNOoxpTWIhRlhDX9S9Cf2LDAwQwqh9hG+hplZ3tTkcyqwK
nKbxVWf+LgQPujo5qEQL+nz+ljSO39X1xvF42Zdx/rvkQ3yqki4ly1rbrPRc9zeJ75iNpE/vqfyQ
MtdTNRrGW52Mqyv8d+7lEDl19CyLa+xM3ZiCKjU+W6MSVFkbJnRLu3LLlLQ5OwBiLc6wcbppV4wv
1RiU9YFsNYOtXoYn6yuzCo7FNNcQAVKjGKJ9VBO72OJelZePWhN7U4KevQT0tdl0NAu+63jx0grr
fqrRI05Rh0xQG0QrBE1ZQBLuUSoav86Tw/V9tZY+gCQ64l6wcaOtWKZYHLPKbam7uDy/L0vIIyo7
zbjrm8epQR9pHj+mNYp2Re0JlECv2167x05NL4+mkzPFYX1mwf3VqGlDdk+V8PrnVzcz2IPek7RA
zUhHvYV6rYKXEI4s/sfF+yTPey+jqOh334l4S9MtbMiKvUWtCiQoKHMCm7B43clwGBvcVnEp3shx
yMqd+qcS+4nsTO1jsgUyXE4G6eWKd+RCokbA9ARCoXNTKWeqa6U5Zs6a/jTO7FGwNhROdnRiFRSv
AwraGd0JZdpdn9KVWw12MTycECjryTKX6KBJmzhP1WhI9hYNzNQnW+LnK05xZkLam8ijDWZvYGjK
WPha/QXIutvd7syCdG1m6tDYLMc62eDdAG8CmEeG/9KEdFvyQhlHfYKJmL227X12M0oW8pmL7BC8
GhvIlnFCepIkPKcc6QSqB8McAhMT3L7SoFoCAHRpv7woT3aDmfbMJXNU1MZ3NvIA6MDfxSZCb82h
HA3dy0haQ11HTiHSJqVdzuw5Utx719rXSubNaPq7PpaV4x40S3+NSKuhFDiFUSObI8euPKWE2gcE
srVHlm0cOFuDWf5+cgDwYiyoywwMxgjT1ndz9DBumFjJIy0KKyiBAiG9lEHPTQjk48vOcOco0e4m
cY+Qa/g8mjenQ0AnC7gm0tZL/f4iHdJ0VmoP6hxN2r5p9kCqANpzfUnW4knw1YL52AaUETSN0lxR
lbS4jqYporp+iNXEy1j/3AOtM1A7HErgzTV9n7f9n460DzY1/KHJ/Y5sLdnKaYOfgbI1UnKgh5WR
Cqo7KI5RkymyfMqZDwIr//pAV3zvzIDke6lmDIAc21NkAIPMw8r40XLVy5tbidHg3sAOorUEDZuo
xEvTGbdJNaAwAzJskKJ5Lts4DdaiBNDn4s1pgL18aWk99zvUFTvQZikTQpkBXJT0UJPcL+0HRpQd
Wl29SXuyYu415otq/7x9BtHjCpAE6vG4VyWX72OdIWmhkqi1dp3z065SJAB3ZKOiu7KxUERBuQnq
AqigyTwaA5CLc800ElH+mHdN0EwZKBX+FKXro4j2DyNaiIBAlmYhyyPF/TqIScnUEyNyxuc5frP6
Z64BHUa3EBNrvgeUJ2AgABms5Aka3Ug5F7BD29Aw79vSI72HZo4NH1/bRCd2ZFBsO+ncHtBAFY3O
k53VXn8zyzi8+9SAFMmh9gC4DIEBld2jw5ZvQfgvKXUWA6DpWlDDBqAlUiSajSkoqkrViEqdq/vW
7Buv0vrMQwE0fyQJ8kTx3Nb72irf9HbUPDwdK79Fadlz02ErVbzsVSm4wzbWsI0XqTOUQM/3Wm7G
pEyV0YzK7rEGm37xqHUbT7x1E7hzlxouWrulU6nvugRF6MqMrLZ640by6LglGEPN8LqjrzoGsLT/
b0Y6lUaWpHOnwkxmgIDSGQPxD/lMzNVfC8sWOLly88zpMssqzYhDhjgU+uv1AayE9CARW9iOUOe8
fBxl2pxmRaUZkdUFZvxgZAhSdpQ9QOpxE12xuiYntiQfnFqBqwKXVFT0usd136mAc91KGa2uyIkR
ybf6vplo+26k83+rt6OzsY3Q6WGCrwnBqRw4WBS1ziFLceBgrUmpPOr2dHd9RVbPtBMT0gDsUVcL
pc6wU9PSeUBvbetbCrhhW4ideZVRiN3t9mwgNyxAnHH7qdLtA/hOa/VqAXudEUAfziNG70OJMGhv
x/5jwjRIxC11XDDJS4ecPVVCcavKiJT6UNHD4fo41hYeVxtuArx9QNkrbUVGLJ7nWoIjlHvKW75F
RrTmvKefl/ZhUfbWlC3LMhihySAF/ugYG6ixlTcvgsW/I5D2h5PkMcTaMIKk2AMvXxaoEBwKJURj
dumJLS29rQFJfgai/TyByBAgSJWDDPjTqGnAee2vL8ryEfmkhyAEscHe9C6jd356gVjH6ApCjShj
r4MC9VK0BifmD518rpwXhmPgurm1vYPiHQCUeMEvrPvn5tDv37igITIARNABwf9sDUqQjRQ6iOF1
Q8uHLsf115A0eTEIl3mtw9CEXrz7lornPgXXEkv55xzZjMCpyVass+rfoAAA9562/Cvt09Jtx4oJ
ZkRCvDhpmPUbMdv69w28UZH8QJOXtDtLJhb1q9mIzHRfcc8dN6Zszd9A5oUTQF98XN6fwA3UDq8q
PSLjri92KEkwvvGsW1v+UxPSHuXpOHK0AOlRCl71ORD6fZmiL2LDydYmCowPGjgNoPeLItu5k/Vz
AsJXEARHrKsbL9PI7LtdvYURW/OwhXoKvDGI2/B+O7eiZhUhos3AEaeRMJutO5e7AZkUvBHTZkfs
mxW3cZsh4bVogoE040K+aYwTxSo1FMUgKpl+GbbeV6tLQyxghNC2ABSCtDP1pnHnSWNQcpyS+LOd
CxI2ZZNnnjkZiu+ao/kP1wGe+Mgegn4HhPTSKo2zUmoGaXU0ATza1ZO5tR1X3XnBpIFLGX2x5uIl
J3FZg/ajostVPeJaHtQp2Il+a3TrjF6dNcAq8YhSgUOUkyGNDR7/YrQwa5XpqbMVkFjdGeyZtBvh
8pohpDyRIgcdCxobpNG0g+VOTobV7weN+8xkn/RRbz1dA9SKMK3zbz8+T81Ji9OZpkVzUMVHvfkN
7HE8h3Ttrhg+EffrdUNrq7Tw0S45gyXMlQ41DY8ARlwFheT+qz1+j+dds8Xgtj51f03o545Q60Bw
zANM2M1d5obVfGe0d9qW1PFabHA6EOk40IrWoXmJGQO+eha75CGtvNHeZ7FH/sRxcH3WVo3BqaFd
iuo40q/nQ6oqRe+Igs2a1910p1rcfKVqa+OBkGt3pnBRK6nr0QqQ16TQC4/BIn/9B6zOKUgyEDmg
IArClfMfUDsOi1Mn1yMt6T/UDfsh2hj1GWTtvCHecsZVHzkxtvyYk52c1EDqTgrHydeEza+CHjaJ
LJfdI0cLS/M0bn4kgdFJeG4hN/lcusvZOpjHLHuyyo0nw/oI/n5fGgFnOpTjVKpHSGt5rf6rKQ7T
PzSGIWz/a0PyiXyic+sOsNHGs/CFOX+B5+tQ3R6+XF/7rcFIodXQJz3VLOwngHD2SNN6hjIE2ZYC
5taSLFvgZNHrVFBRGbCC8z3zmtY+xIXzL4fqIumJBJh7qR6dDxOpBrTHwLGC5IOi+s0HscVksTpb
Jzak2bLRM6koUBQEUuZ7KnadduiHP/+wIGArQafN8q9cEuNukTCtxFTp/L6Iv5VG5qljvBFUrY7j
xIh0iladzrWOxBiH+aw2rkdFaGRbHL+ri35iRDpEaV9nOTFhRFdeFsaM27MDZAFwgIB/SWpBb+Xc
qeIWIhdiNJHILZEpfhvVraDjcgAg9wPZIpQVcJeBs/bcwKzqKOsryOEKML5bXtHdTDe2cFEDGgVW
+XeePGlbxNokGoWZeARQNXQESOXnjUfu5dGOei6awsCuAv4VTab3qYWYm04gEUmqKXlMRu0TmuGB
veLl0W22OriXQ+n84EXKE+Vx8KchW3OhepjEI7NYnxtR3QUz+wbROvTrq8l3UKVc3yNrC4OdDBto
O0WybnHvk+OkbUAjkTWdEcUfgHCIi40Dfv3z6NVYlGHw8pAcV3Q6pOgp3mYqexhyL2tf/+HnL2U3
JGiw+heiIMUQm0qGdqR28vmw7/To+vcvdzfmBSU9FFaWnlmZxS61uXCom5pRbaMKdcgsYCA3DpCV
KQKb6yK+gGQmsE2S55olYLU1AL2RlgvtY5W543dFpMbh+kDen12SRyE6Bk/l0ryDwEQy4xZAW3bd
pEUKZL46ZNFB9fQmhI245HNtGp4j8n2T3bfieQLL11z94v3GBlobKICRS70IHURQgTh3NTC+VIlp
KGq0iw11X2b6/voQVzbootX6/9+XC2FzOSe9qqcaaqPTLmnbUBSppzdKGMc3ZxyQvQROFbg7tPQh
u3A+ErOaG6UscHcZ7RQ+QXElvD6SlZnSoXSE65eAFgGB7Pn3NaOgZTYyEinOtyHqtwB7q5/HpodL
o7h+AVIFt0WuGYCvRA6wveNn4/aICyXbv9+/KDolvLCtxiGA6v2Zykcg9DxXbCz22hhwoSyaU+A2
BMnT+RQ1ZpGhw2kkEcOezL63xtYL9nLno9SI8jOSCzhXsP3PDaidIF1X0SFS+C4HECXzsiS4dZlh
Avl4kLRD9gUMjecmkjTmQ2WAr4LTT3FK/bbbCIAudwQMYIbATAW4yIVkkt2b6NOzlSEivNzhkvLr
MmiVHXc29sOWneXvJ5dIBdy6xgTsJAjjGyUgYD+KzUO+2VG3uihgjwAoALm+i0bzTtNzkOzpA/pn
iqDp1J9Db3vE2iJw3jKzON/JeHRkKyeTakNUdMaONOyOV+UPh/C36+svTRu4whBs4akI9i2MCRmf
czOuW7QzbeL5WSCf5I+VGdpF/uhW9Gefmxu+Jg3pwpY0JLcsCIldyIEo1fzskHY/NOJozVsgmHUz
uMUQ6+FglHcNTviGZOhxeeb1pHsImHxcoIVXN+Ptc4eEKS58kNsAGiAjCA1Ra/MUT8oz0R/n6gtr
nkj31tItpm25/LzMG/hZwW0APgALXPeSa5O6Y3U/dsqzWuoQQRDeDGVXd34ozNIz8sangwZPbIT5
mCpxe4C0VB86A4oF111lCcBPbu///Rm42qAQt4Qi8lMGHbGlgSqR8jz3GgTowqQMB6RQlPgVmlRe
tUWxsbKMwJYhY79IFDrAd5x7JgMRLbALGHXG76lzr8ef+q1uqA0T8iXh1pliQnVRea7UJ4V91a39
rbSl/zdp/xmFDMXjfd6bRjMqz5zvxmLHtsAVW0OQrmknK7FnG8zSADA2RaXT7binj59vX3pgr4EE
QAoagBHpIjLUMldyxYmfO/IzdbivuS9jd6cpD+40e05yo8ri+6RpiNUdpLwXBinpUipoqoMBQo+f
x/lbBhWWutmiEHiX95Wd+dSE9NqclKHqdQoTEJeDoGdOPrOxuB+pmT6DSTg/tBNCVNaVDdh4yfyi
uwnzRD+9EWEGSmX7cUyOZWa13uz01e3nJLj10IMGFOdSv5D2e0NoZSRxHD/z+aG0H2eRezbaTq8v
6crBv2T4dVRhQBd4wbLJGm5MQD87z1PyPN99jB9Is0GEDoDcyolxYkPudBrSEsgOAhs6kInPE5+Y
XwzqhIDPTbzW0bmXi+on5EHd3eCQ8Wtp1WXYCmLfDZZVBehB+qbRvvczmvxqoR8caK2m4glaWr5Z
uzQYcnO4L2HiXqd5dahVvb9LikFBi+YALsdOt4e9orblXsuxw5OBqb3nqL3lGTxJ78wspkFNoB80
5QPE5ixNO3S8qqGJmyExa2bf7cHSQtEPRYBnpRW0qFNxi4wBGEqUwMgMD81rteaVsXocLctzpqH0
k0akXjW7fq7y5olRdL5PSQlF36bABh1G/YlkCBTBDtICREQqtKuI5nGkWv6oj/Z4QAONuqeuVT5m
nQsQXe8qH5Qi+1oXdouyNp5IX9tBQFtNZLwMeKJNnddOjbKv56oLB0LNsGNp9UITjRxIZtpf8iQl
e8AXSDD1WXc/NnF2X5QW/6D1SnevOBCEUvNsemhttX1OU1vztaFK/Kk36T5T7M9pxsl9PNpxOOl2
cW/MLT0w12z2fa5WoZvW7VOqNlrQguR7V+Ytf54yN/bBAcH9ui4wnznwMYWCizhmA0pXgN7vRrNQ
d52tiGB2clQbRTI+ll1q3GfEqvyk19hB6HEVCtS57+bUUvFeLN07hF56MLlG6gMPIQLR/A9n39oc
Ka5s+4uIEG/4CvXyo12m2u12zxfFdLcbECAQb/j1Z8n7nD1VKm5xPRGzJ2aHI8jSK5XKXLlWZwcg
spseq6kG6ALX5CP1siIYrcHZk5l0L54G5Ae0buixdhndDXQqjo0Lfi47HdIANVURYCX1jUU0CP/Z
9MmkLQgZKNo7a+5loZ4Q8u320ZPuS/E9H2UivIM/UJPSp5+FdrnjiyZFGfQ4pnaYUG+T0WmvufSx
p0MR5Jm+dnMvXBIwiDMun95gk1KCPF1vY2ijts6RpV6Qa/MLXsBfRt/+c3tci2YkvwxgxqgXqUVw
Uk0MdL7UORqW0AJNN946w2z3pWFXK5mERUvAKgDjjPYNgNwvZ1CSBDblZDjHhrWBS82dP7m7AQXl
zw/IRMIFzxZkXq5oGNFs3lSllzhHv2uODTH6wDRja9dbSbzylFz0xgh0kJ/CPXslmApF07RvqeMd
0XcYukkWhwMqo3o/vrLO+H57VEtxHJ4vMvuBPAW0JC4nL/XsCqFrTI/+yL0Ad8ODlWdfNGOMQ+6V
+2zKNnq+Jgm7eBUga4nF8hcYDqo87bI+b+nR+MurAr69PaS1ryv7oTb9uQRynx6dErw5DK0n3Qo6
YuHMYr6ARAcptWRNkDvy7My6hpH7sz3So17k9zEEunKQ0HPfRukaUTjSfys7fGlEoCR2gCyD5tkV
rNlzBzb3vMMizcV7VyVbNHv9iyGBx0jmXREGEDWomzTH6HpzoEee0rC1yKNbQm1a/y3sdpto/ko0
sHBkwTgqZdwQRF7zjY2UU9Rgdf+oG/NGA/lmZkNbb55WdsKaGSWuY2zo86mf/ePsHlNDBNpwh0Bz
xS8sbYbzsShPE7B/Dl43wYheHMvhrqgCc3xEm6CxRsa4dFTPDKn5/qpj89h7MGR2+8GNhvLkFHFQ
JiaSo38aeyU5ujJ3qv+enVar0wZNpmbvfzM1tm+d6YHidr59WBfNAP+DtBMor0wVnNPEOQKzfPSR
5AUpyHNhbjTt7raJJXcKqDZoeoFo1K9ItZKhqyxvNjCSmIY9gSxoee+VLASt7G1DcqWVqxxqJoBj
fsAyr0oX1BY9r9zYP2rGYzv8SRE4mul9TbdQqggKss36eGXvrVmUQz9zRAYVrKMJLPqN2FVlFbpV
BKrZzm+DoTwkRrUZ9HHF5uI2PBulcmM4A4LzeoJNYRVAtxaIF18d9Fh3VbFrchEO4xoNx+ICSg4x
ZD6QNnSUiGUCPRaJk4QeEVLOeraJ7SQY6A+W/rq9fot2UOACyNLGZlGLjlPfxlmh+f4RtcHNONuB
qP6K/WZH25X05JI/l7cHdiPqd+AOvVw2XeszzSTUP1Y1CQwPCMQ1DJrahPPxagb02YA4PZ50V3sR
KKvcrPvROdaWeURf3r7wnBcxjFgm+9SwaQtxrDzgTQIASprsfWb+vj2ZCwcbBPeo8CBbDZktNR+m
ZUNs62nhHPXJbYKij8twmtkAPKc2b2+bWvDAkksf9VxIwchGtMvpzLKGdCWSfEdH+z6Ph3jA0yhz
DqnxszPm8LYt5HSvTznmFXrKiJdQVFALlKbfZSQFyu5Ye7SMJs3tQmOkOrLxdVh7T3bfh9V40vo8
TES9FU66BV8cqthaXb0XpC+/p1DEFIHR1vqB+w0oiuyiZmENNL/I4gEUE1B210SZboDsGsI4H0BO
jFCqDW2rtDf4Ve9Tpg9fGr3uv8Z9OW4yMDiBkLCr7tIkd0AXWDt7x4p9tGNTJAXtvgmBJqVJkKK9
8SmGjvyzQZMu5HExhU7qZkjbzfaeGm1ypGWbbaehjbdGldQIncp+GxdzH8ZQTTgV4Ay6E7x2gppY
/aYqkzhw7JKHs9XNX2I2/OQFfoGXuvH9gPp4iJ5q/9QZhB4GaKHdozYAsm4dFI1DXPv7ShDzS9s3
3mMqenQ+k3E/lrgCYpt5D2CqS/ZJTMuwEPP4EOdZi1gxHozvLD7M1o4NASl18WAjO4M+Zq/j29TU
ejxOPfe+ysCu6ZR48jPCpwe9mslxcq0pKurBf9Hj0nhAQz3ZahrhAUPXWGCNJrkvnNF95xQDympz
vk+4yDZ51eT3YsBUuZnvv2R1i+TPlDf7nNNq54kCEtp9pd/hv2Yg/Lo47CqoIeRmy4OsMeMAj7k4
ML0GzCGx6QQMRBxhb7XGJncRXbsU1N142KCBuWTtRp9F/6dDjWTPKVAbxEy9+wLdN1961ETvRZ2D
F3LMkjAWpvso6joPqcW0Q9YP+muWkBYby4T6Tor2kG88r9cKjQvOHxBKkGsAM/HRLX951Abbq6yi
cewjTeYtz79p3Xs/VhuaZUE1/KygJ79y3GSzoHKnXhhUbjgzQYFWQyv9sa+PdfFjNH9y+pQmB0BD
kO4MGjKH/bTSILnkus4HqfgTBDmx12mwWcyHuN/UdmA7u9vjWrgB0EKIU4dEPtAUavdLyjoAh23q
IlRoN+CICmi1v21haRAfshZSKlmu1uVKZbFhziO287E3f+vU3Logppqctf6zDziruj4fXHWordgo
DsufcRaBjEaHOwhNV8cMPO072lfoDasgz6p15c+x66wHn5rm99yCnN/k+EZoD6Te5DXjuzlzqw1G
0ESsaL3PR6/okoAqEZrWoB+iVmPtITPykWJ+bS8oSR8KeOl2TWhucYpd1MWROXUkj+rl2KvMhphA
Jscu3D9ATsePhumwrZmVa0peH318V9PsIQOMBmQgM1SoQoysaJbMs3eMPSY26EAE8r8X30mH5i+S
ur+bqSw21CjcrScGM/QEy/YtZ1D7TY0ymH0rfnI6uwiQr2fhnJbprtZn7TFFhIDqjTFu+ynzd0WR
kTvNA++FK2qkm5lTIhnnj2GZAq5aVhYLkHdzHmKncfZ+OsbbEe71NZ2TautoWrezwDdTtPYcxMhX
bjpe4v8j1EaCLxujlo3FHdKCI9Jro7WFfyS7nrjzxko8DQ6tx63SjHXg1eaaG1laKQmZAcJfNrWo
uWetyzUWA/hzjMWfHmIG7cYX77fP29KJPjehVEWqKm/N0YcJ+7Hx8iAdsxVXKA+sugVQw0SlWQdp
H/zT5W4bGO3yFADiI8nLH84AJXdaQpicpuQV+hl4arA1OMCSswdH6P9tOhW/4oxoPc6p7h0hCLlh
A/0+QAYZKsxxAJLcfT31oc7TNQrkpaWCwCXI4aHBhLSh4rdKs3Qgg2zBaD89TlX56gjnJWa+uxLI
La3XuR05+DPH5cdEjHy2veOAR/SUpoE1r7H6LrwnIOD4z1AU/2D4uZdyJEGPTfVq5A+NDd9gfU0Q
jt3eeitTpnIwue0Uc6vGUGLx2jk6opNvZb/S867CteSD4nwwajwvLH3KEXt6x6pERi3lLzm0QQ2r
eeqa9HfGna8YrQiYsA6ZmX5hQLMDSLaZ7Grl7bQ8WNwLwCqgIVkNv7WGT3ieNd6x1/JQq/SwYM0G
8vbb23OqElv973jluwJJWBuZ0cv9YY8JzyBF4x3BJ7qhXNznpR30unWwJvNHbVu/WzYdynm4c+f0
7rbtpSFKxL6N5DySZGqxG/xlZl/luVzPEFhnoISt07+xgNYkCYMEG7ByyIy6nIvSr7yjw5/IUGAO
oRW9wu+4dMAQe4BmGNpaaH9QbBDakh7BrXsEgVXS79o1Bnt9cZrODCgn2EYHbO21E1J74olpPwoP
nb3jwXYfSfbk0W2HxNjgH4auDzr7S1d9GbM26NYEmBf3yfkwlUMuCk1LxxnDJMUTGVnAEi8Ep0tW
gqvBCzl6mei+T/7cXr+VubUUig00GNZ4/RH36Bblccid1yZf4z1bHpjU/4LeHviB1cycKBKrNxLm
HtmYHYWYHrwKgAWrrI52Td/sNP8bJZGvbU1/McP7fXt8H1tcvexk5QjqcjLhrZ7yxCW0sfUS8XFn
ChK2LghX3Jk2d15ndQdHVGnoeDH/lqcTPTYJ3qzd3PKtA/G+0KAxeKcr7Re0pbACWY+mh5gmB703
3J03j8Mmn9xiW/nG3xN4nVFH9v1t5zssSEAp99o7NuAsDCi7bPLGgHKzLoLBKNY8jLm4f1FHIABt
mtYVJTr3GmCWEhB9GxkcZffHaTT+2KNH7eAalb4rGTRnoQWQhGIuEbu3tberCqPEW3vysZ+1InKR
R9oXSddHg6AOCpizq/0gWWpvWdNpTTjRwg+Q16eHGEElHIlD7seR1nsd2YbQBagmBJ5B3OORbj36
BYCLDDjdZ0q7cltpwnwUNgqpuTOJV79ecQ8fF4a6xOiL8oCXQsvQFaQnbls76/IGuUuOfITwf9aT
/jbb1mvRlie3zVCfpBHx2iNSH5Gu1QClmU8+eHgDI5+RBjHfCpLdtSbrA2GJx8T7k/TpGGjm2klY
OmzA8APx7EBu9orx2XHajkGqFWndaUes58mLbm/2xTcUsGMo8OChhBqPctWQSkfTRoKZ4AXSQOGQ
B5Z1hyRBZn21zI34QcpdZQZtGhJjO68Jiy+N7ty4/PtZHAQHOtWV2fpHVs7ipy/afCeYZ6xcaUtW
UATGquDSNlFkurQysraZawRxx3Qut6bdbR3zcHsWl0/TPxaUcaStxSdbx4uPdCna6ZqNVuSBy1ca
kRbH4UNwWvJZS990OQ47STTA1g336FXiBb1i97NrrJhYdrz/2FAfK9WgQ82us91j2Wn3eQceSO7M
717VNsGY9UcLhJojhKZ4z7egHPlxexqXYlYgWf9vgCrPvQXCsILBUYJbFEIN5pvrRCWykzxeybGs
2VFS4JL1eNJzDFJ4YZ8EbvtUio3h7W6PZunNJDEIyH/gIWNcFWqbRMs1wb1j91rOwBChnC4C0+Yb
thJQLe+LfwzJ4Z6dIlbZTt8NhXecrdDEOq2xJKx9Xwmmktpp+rTF99+6qZQYopXH5dL3XSTQkSlB
LuOqPZpCIFF3stI7gm60Cwq/fWq1NRWzpROK3j1gi4BiQ9lXeSHr1piYcYYTypsNKU7xW8v/xSog
H4NCEdBykPOVv+BsFbQqiROnN10gQYzAKdHfo/XGmkLh4lShpALaGtyQ6Ca/NAJYUYOASYeRnh9m
s935zub2rl20AB5FdBEBiI0a+aUFI0tSo8h8PLXicmc2f9N4jXhh6VzImByZBCTHoLF7aYEIknJR
Jv4xJgffAIkI2bLs3qrnQxavuLPFVf/H1Ie3O1uTZEL7MwprKPDGX3SXB00XtObXfzFhKAyCVk6+
265CVZ+UHi8z/+iS6RlV3uepdVcu6cU1gYgXspkAd1/Bu/3GAQmv3XvHhCC5WQdzulbLXbOgeMSM
zW5ex3hwVkXYpMG/QFCj7QLlQJCBAkiq3lzJ3A1ZQZFBRIpv7N/RIGiI/e1lWNxVHlBE4CSBfLfq
bWmlD7pTUJgQhIWQIce9MeRkoxclOnbrzthDKEH/F/c+xiSbYlCLAz74civ3dhtzM0deIpsgg2A/
lP3D6P25PTD5klRD1fMYSfErheWVgFIiQEP7StDNbqB3z/584PmTJKpYJTpdjAAkkRiUM+QbSH39
DHhYCXQo4HlODWhnWMD7Ske0SWy33dRZrQde3jQPUP9s9rohvDtEwvXL7TEvLeb5b1BuNKQaGy/t
O+9oQ7LNYDOYFC0fV7UBYUhQddhic9vekp8AegJbE81H142ZfYn2U61C0sMSzZYzEaQgY6jjNULf
5blF8RbpLMnSot5CLZorjZ7Czhjzp9ieaEDq8qH1oYDWm8lzV7p/Q8zzr5baodUUK5O6dMbBOvRf
48oZJy1EFEo/BbJv9r6wmt35rFgJrJYaRFBvl0KD0Hy4pn3NhKXxrHado02efV5uZno/jJExH7MS
Zddia3TDlhp+qDvxvtXXaiJyW6hHBQ92A1lPtCOiMnR5HH2vbZBYhXWgqHfmXPxx/Xo323RT5GIt
JblUGzy3pcxm5kxw/L0PjAMIF1GHJvs2tl4MPr+0LUSM4rG8q6pu545kP7eIym5v2KW19D1oAKGT
H2NV4wDgUWhrMM05JuND881co11c+7wyOEJzCEIn+LwFDeydjX/d/vnX5w3cUXAvIOHDMl1VlFDf
QUZ/HPDKqH7zdgjH4mBr77dtXI9B8lMhToKmnYSzSh9zdvfXk430HHDzxyxg9p2x1kJ8vdcuP68k
AJ3JKOPMx+fNRPvBjfYpFuWjBtydcKpPv19hCo9LrLfUYldDMmbOhiHiyTnOgFaxPAmy37en6trd
woBPJJEnICx4f11OldYMmc2tDhiWYg+sUyCg4IBHf189mN6aq11cljNbyryJck5ZHwMBbvBYYvQ3
tr+9PZrrC/NyNEp8mTQgJkgcjIZB2N3d8LYNG+SsUBd2uvfVXP3SeJCkRwcLUijoSFJ8zpy7beKO
zDn2UE8X1N/Pw8vt8YC17cqvSbYICYwFIR7qAUqYEWvIBbbWFD87JRHuLvNMfiiMqtu0uK0bsLh0
NuTGvHlbGEP9Mrh9smHAVd9VDVr0ej+en0dN2HdE5MUz51Wyi73M+s5SNn4teTvt4cGG7+gksU+I
ZrJDD9XtQ2U6fTDPaJ8QpGGbOkUrR0CRS9tmRBfbDIWfrw1vsIY0sSCUlNBH0Yp+X7p5f8ihMrvx
nDYFxVXibXnjsp3ZZ0Mwkyy5z/IMUpbu2EFLwe1/QB37jwvrD42ek+fWqbNdYWT+FtDvH7Mg7b7O
Wb9JasgraZ0170aaWQ9dKew+oKJHbqovp2M+OvHRLposnAF4DAU4kXZ2wn6OUwMocZnoYVyZ3cYS
VHvyJz48QlAx2yKF3wOfk1U7fyDWZk6HcuOAWxvicBYkhnNShuXY0cBIk2TrU2buJqRHT7RLwK7W
Z+4rBdvajoIa/mD1trYvASl9qAQDSfc8GnfCtd4qFHMAnoI+0ISW/Ai55T7UYgCq9AbATK/WiwdN
kJ9g0Eg2vNFQoevmd3+Nh3/phEvdRfnABiGUo5wJt4UAuQUh+2fa2zs/zx7Q4onOH+ubNzV7rvef
fncBDifZAKC+hrhfjYtbt9HtQbfjZzdJdoXGd+D9fsjdNTTo0jUiGRzQAQo041UfaNwSJwGdWvxs
jXoHos3kEYt/HLrPA2aQnPAJCmJ42YNoXjnjPUsK0y3RBld65S/Lboug1elK6LTkR0BICyseglBg
TS99cN0aBQGtvHY0JpQ2QTtZ5yvFS+XGkrzxUEYiYCdHmzAQi8oodA5ytbnquoixyDVTqEkUuBmn
TVN/Xi8LFQUklGWUCzI6tcIHMdnWaV2zjWxnz+3n3j84cRt42csQ/z2xt9vuUdkEH8MCPT/ouAC6
kfmjy4lr7DYD+6LWRmI+JG4E/2U2nwP0/McEklOSuQ1uXs2R4/Fn5J3IuihhVlCRk2RB96qVa2tx
HOgyxvFEXEdUXG7TpWWGlAzKDXloAaaiB7a3+fxUOXh3gNsIHGCgCLycKpJofaJZRh/l1UuLDl1O
jtYaO/DSLgOsGK8MxzZ9pNoubbC603P4hAF0F9m9W1lPfmnvqr7eVLZ3d3s4ilP7WBaZUMCliMTI
FRllCgwXUuX5GHlzF7jF3ZBugYjYmMMLq9eSVkurc25LCVto7bcDhGzGyBq+ed5rXcaALq9c9MtT
JzcZ0NnXdcc6yYDlFZi6ePxLT3cju6/m0FtjJF2zIv9+Fhfbesx11sKKpY17HRDDBPqFrvFEmpUn
kuLR/rM82Gfmhx4b0iOXhoa485PabMYItKrBDOK/fNrf3gCLi3JmQVkUe6z8jPn1GNXmr7G8pwxC
ZGsvLRXM/jEMFKARdQHDhbyuMl+covaZT3yMKPteaq+FcT9nztYCgH2IWRADrqsZ97XxWHdrKa1l
05I0HmRnqJGqbTBe7CWsd40BihLVW++a94zrX7NKHGfP3JqzE07CfICQOgkciHbNTv3j9vz+P34A
ahcEXSUeuMoul7CCWjj6hLFXvPrEjT86qtl1sRPaHem+e2zbVYdWf7TMlehhaYeCx+a/VpXXJ5/a
qSkcWAWAJxDgnBGbKf0Z2yvuY82MElULlqOveHKGSHhvDv9RodAJ1QZ3d3sOl07B+WDk38+OmzGV
dkKkFd9Fjb9Kg2Sllr3kBVHPAJYXPUwAJinHrC7mMmbTgE1SsyokY7OJ53yv+ejsIPEPzY2/3x6Q
8rz6z3lA1CVvELxF1PygCQ81JXQeIoq0gCHukGANuvFOH4wNovYgL1fuxcUJBO4U7SpAogN9eDmB
fmEyz4zjMareGP1mOb9uD0feR2c5o/8M5+zzyi7IU2p4fYnPk+qZd8nGjTcJWMeBhECjPIpR/YZo
K+2O1xtPYqPBZSXTq9eEVmadpGDGjMvIKr/5gxFYbJvGZlilr7eHdj1ziIkkLYz3H0YdZetpoAvo
ekvnURmggBD6+N9tA9dbDx+XbZsG+kLACq24hzkx+MjmiUfJzte3zh9/AtXwNt/ftnLt5aUVZPbB
IIh/1IgCIrLJnPawgldjEJgiCdYIxxcm6tyCijUt0Q9se9KC7u3yGEHxyjwtfh+i9GCaQ6ocmZzL
LZw0ZtNV/ox5YqciNOPo9gQtLgMeW6j74R2E59Dl5+fCnofEHPB5dwqKVA+y/oembXR/U4J+6rat
pcUwUYSSwltgsFdP/zjkrmknGYfq3VcX7wi+hcTBbRPXDgYpQTDUorsZuHX0J1wOp+5tN0v6oYxI
iv7v7r6Z32y3wvOh26Z8pwGQctve0vSd2VO5d5jTjdWYN2Uk0FaPpENQ2ulXqwDbCwH9SsyLtZBi
aQ5tNPOj1Q9ewFD7A1qH+Ui3ER4xkn43RoYACQ0Kub8yrqVdJ8kFpTgPJOMtxXFajHtFl7o4/jMP
7tCmtbJOi8PASwLxt6xIq68JrZ8Krxg0HnmGB50B913njAcjHVbLJtIHX/posEVINCpQ2fgPNT9p
jgZcQMJKXHF50FZ3mrjj8xQQZ9ya2sFx7lArkVRQPhT5jPGYrzX1L+2Qc/tqnGmlXcdn2Hey6u/a
0h8LpHwCgI12cc2fLe6v5AKWZhYJKgiJSTgBCHguT4DBKPOaKUb6Mg+5WyPImg6C/YvtcW5EDvos
MJm7DODpEUY42WgioKfbp2ph92FPgEgCpBUfwKjLzzeTCehfW9SRjXaErbXmhxY/j4+jqQUiMVdV
ysRHhYLyqYJMDAh8+u/lSui7+H2pKAmWVqg3+MrhqTXKRlbj+7R6LfaEfbs9OwsrDMZJXP8mpCSt
q34KSnU37gpWRX6X7BxSb9FA2q85tqUxyMQYni7yklYlgdC72QjwEFYRi/9u+zRox5VAZs2A/PvZ
FiJ9Y/eInqrIcL4L64+vf709S3KfK+de3mj/HYCcxbPvs6ZPBrsdqmgqKMrr+5FufPuBVG+3zSwc
b1C7QQACEqJI46vZynIo+rKd7TIqCCiYxtpCHyNPIuC6vtPee9PiduVsLK6+B9kZAm1UlMCUGw5S
e2XeenoZ2Uhdgw0ULLoidh80v14rtC2tECgVkbIC0BW0WIrnmkoko/loiAhNodMLH1augKXPo8NP
lqfAjnYFuvBplqO1G6ckBoz0fpyK8VR2yeeVdsExfWZFcYc8mXoKOEAVlUS7zwbrS9WtUe8vDASt
Fqi+I4oFCJYoztByqJ70yMpH5K+xuR/5p1Mh6J06+7yyDLOAgwGuqo06Z5M8z2R/ewMv/npQM4KS
R0rMqHzi6BBAQkfg8/FfVvfD1JKVZV7Yr7jDEYqhPgggsuoMWeVpIpnyLiIAHxHQoYPvy12Txlga
BIQzXanxIUF6sgh2dtjdlGg9Op27qLCrMNvSdK1TacGbANQGmlRkFmRWWlmEEn2ESWfTNpqch7G6
T8cHsMBBLO32WizNFYrOyOPKqiCIWS+H4beNkPj9LprQ8xrz98Z4N6CYddvI0lydGfFkwHQ2Vz20
Akqnx1w19psIO75y+S2MAdJueHKj6iHPtTR/9vkRso51R/Qm0uieGWE9rzxY1r4v/372fb0iXlHa
+H4F1jf/BT2jc7XiYhd8Oh71oGQAfNBxrpbBSBC/j17WRg1WuNanjWW8Nfw08lPcff/0Yvho8wX2
DPEaIhHFd5Cm1ruRV3X0pvtRPq3M1fVSo6aK+hbqQgQveTUF1zW+3RopsSIgWpoDbVdCzYXPIzzD
FQR+GtCpWopv1WfDrhI+mvDgcVDXLHC2n50dZLJxNYA/ysYrS62ddERDddyerEjE7/d98vvzXwe/
BzYpeNGwBsppy3vR6jrr7Wj6kjdPtFoJQBZmR0pAoD8ET128oZSNapm5O6B724j83NiZfH7V3TW1
wGuvBIwtXrsmIkEkedX0HeN2k1pchyBLHSR2WPsbWh9WScOuT5wUREZDK6RfgCJQwTBTmrSk6AY9
8kCukTtb5pIdd9aaVZbGgmZ0yKh6EqCsSqqhE2b0qCaMCEWMoHTvtGlbTRGxVjKei2YkswwyEEAp
qojbMnbcCaAGIyp1fiA2XoJznD8hxwq9au/zwtvIrIJEEA2fcOhgAbr0VZ4XJzm4jLXIDXj9PaGv
tzfwwsIALucDECNpyTGYy89D0NcTuqi8CKx737qMwogZ+Lr27baZhY18YcZQzOS2NRWu8CL0cAX6
HPTjyposGEAfGaC9OkoV17pzndMCdqHjIFr1L+PFyFZ+v5zly5cATgigT2gXBboPSsCXv5+azHA4
6BujIv8Vt7vqjZSPo7Ej8y4d/3x6qrDeEHgCnyMKmeqZh1Brk2bChMjFlsT3bDh8/vM2hOAQpX1k
7JUwZ7bNZO6J5kTcCBjqJ2vZ0qWFOP++sqG8lLCJ6Kkb6V9rmoESeY11Y+H0IaxB8gryHIBDfHQW
nl3evd/43C1jPeLgeR7KFmqZLBDAjWv556cKHYqIaYElQZ5cbS1nmVY0E2h6ouae9c90WikzLczU
xeeVmeoNwVIN9E0RAEI0YHX46YW++Lxy5CozrUkx4vMp+AuSMF1j5FvwHJ6MZdEkK3UN1LAD5Gv2
zGI2R0V36pxnK/trZJ93Tri6kVWWkFr4W+XUTVoFdpiy1qOeeUEDrUp3urfGlWVYHAfeFIg2dShM
qAFzYpFsdnKmRy24HcDUMYKVyu1fbi/GohHXIbj/ABNBUeTSf1QmOHUgLkCiqjjO9jvteWivKbos
2/Ah5gK1ELRqyP12djA6Bv0CFPugRWbcx2j3tufjYKwRxS+cPpmnQEiFUsh1l9FYCMpoxkhE+J/S
eKTJHdUgZvHt9nQtHI0LK/JXnA2FTK5VlyIhkWm/l+Q5o7vb319w5z7QNB7iZdhBkv/y+0nOAHbN
OYE+1clir1pz54OdBQzurS0CvibtuDQaNJEjASL1Y67K6ANwui66fUkE8NvWHfzvU7e2iRcq5Wj/
wbMVITTaQXDwL0dEe5R3RVGTyCDTz3owthCtSIB6qA45itiJLQ4eaGec0tkaEP6scZutPAkXdh/0
4dDgBkUuxJNqLU4MEyOa5c9RrX2zpy9mcpf3d7dXbWkeUU1Aul9yKmPtLsfYprTSeGzMEUisH82+
faJ+v/KWWtre0JeS+SQ8GfDyuTShUzQG1Lk0IX4ahRlUPg+GyUaJdAXStWgI+WMglGTkrXqdFqtg
V2KA8yfoTKi4awVkGjdOaqZhVY2vt2duaXFQmpfPFOQFXLUxAUwseGUIBzcZ2JnsHgmU9CtN1+Q5
5PwrQRL0i/6xotw4XgkRiRpo+KjQ7C9FiV433sHa31ra7p016vDrIX2E3iDNA403dNkUb9fWdVyn
YzJHrKtQKQdVu4X2Du3tsxMHK+CohCIQKFSvGgVo4qCIBaq6SKdajGan+XkeuBNo5VqnoNqaI7M1
55auasAknSoIocKSbgRF8ZW63/3ij52+NA1YRjswVSb/H2mK620IBT0TPMSSYNS62u9dphErH4wp
Qt99l20FVDOyYF6rPy+tlWzolK4Wbwz1kU8NZ4Ss6IhTldZAYU146D/77Nftpbr2DhjKmRHFO9id
aKq6mOZI68j9XA+PttlsbptYHIe8XJHQIaigKk4WEvDd7DT2FLn+vphBiXDs+v1tEwujkDIv6Eu1
oUWFev2lA5pB3aY3rClPR6+2AjxEVtz00vclUTyI3H35ulBmCQBfNBH4SXmyKQ88Hb0pnw47UVTW
gSHF/SrbLZU5MmqbFXgF81OXbya+S759fn7OPq9maTMq4E1dfD4xvsXzzkle/sX3oRvtI1WEW0AF
KadjnerM04vT3A5gD9GDcgUFvbQAgCYDwCSdMeKPywU24iIHgXBRnLKgoW9l+el3MAAe0HvykXtE
wk4tis8EJMzeSMTJ4FZoNAHha1Kx17ETLLjIxyNlhLe2egtzYN1bHdyjJ7sLExKU/gPTQYP8yBkA
sCu35PVkwRZwf7K0g7Yg9d4y+3SoStLWQDxD1+JBzGu6BksGAOlCeQpYKEn/rqxGAqhfMtvilICN
tHDAEbiG3b6+FIGlR1gG+UCgx5D8urTQtRqfSTGL06bxn3zwAnahE6zyUi+OAycamgKQxrrqoCqI
mzbx4FcnqyAbCs0VXBqfPRgYx5kFuS3OQvLRy1HlGWEh73g4pGQzrMFNr+8iWICiFlo2ZJ7ZkGM8
s+AXrp2VPqlOIrsvSkDSDk133w7bT48DZQWkCJFvRkpNlRSKJ2BZZxzzU9NWO90LuL32uFhYC2Am
QEoM4IsE2iku1k1YMvqxJ05m+o2Xz82no2Co1EEuxdfBOYoyifJ5jZaznqdpcZro84gm8887KHwf
NUgXy42U4/VTtW1dP6f5qU3Ehtrob9IOt5dgYaGhFIe8CiB1ciWUQ6fb6exMrZOfOmtXaV+c+t4H
0/AaC/iCFYldsXHuJE7Ml5f52Xaijg4WuaHnJy3I6vf3zP+15jwWLRgwIFuaZc3w0oLTVaUg1YiV
MO8r7+8kfYF8etB2K9O14HBl/kMiBD3gj1T0HjhW3dFuceVpdvbIwEapDdZGtP5uJNC3DkTzdnt5
FvbvhT1l4nIQZ/fQ2OCnPpm2jtVuyVoLgPzC5UMBCD4cdGTWkIWEoO/lxPWEzWM2uvxExc4DNbfl
ob9+//lRgOMDLwOA+aTzvbQRl3rCOdXLUzf9ZRjv85qG9tIYgMzx4a5A1Imcy+X39dx1u9wz+Mn9
araBXz+keXR7BIsW4AqR6URI46lihzkb5rGxBEIddP14aRr60FeZ2Votd2kXS4/7v2ZMZaJEhj6q
2oaZstha/FljX9H6o386KkT5Hn1/8IoAYwFPezlbIKetvKLN+En478XXbq0Ha2nLAmGCVgXpsnBL
XX6+znsXGAeCDeUjIhnybc7ylftv4YGGIXiSN0FigBHCXdoghtC8hun85BENHBiH/+HsynYj1dnt
EyEBNsbcAjUkqQydqow3KEmnGW3MZANPfxa9paNOJUop/5b2VSu4MB6+YQ0eT+JUvRdFsRLWFGbo
/hhlh2r8oSgsMkMgElDOwxngIYE6hrzyKpNtN3viVs3vJLhzmnt3+vP9UvsiSMF5j2AOsAGgHI8J
vvBcGlIBnyWYqkAboSbPflpuZk/+5o0bBml/YjV8tbKXfQl+vAM8x/HBSXskOF2XiFsN/zei4BrU
OCsS/C+jgAi2lItQQj4OHusigwFOg1EaveP+Ro+xe0oR/qu94y/uqu7izIES8sc1MaaQVvZhfHI7
iAsgO1Z5I8LOXHXmFDjliw+EOhFydAfrL4Dc+MeBjEsl0I5TdtuL8VFLJ0YoCO1qK2S9XkHI4OHH
6wFlRAA/EWIga/+7F/65OyGER8BbltVtIH7ZWG/FnXJJOOF/Ozl8P9QXWxcYZMjm4GxwlsPh45uV
I+i5s/YQDPgPLNTuzy8zUEV8lPLwdSCxcvSFkmlO2h6f5bY65EM0nNIt+mIl/+Uz4wBF6/zTxpEU
PrN2U9e3i6NBEsOYcTpl4vtFaXeRwUK3a1Gs+Kwyn9YzPn6LyLtgr6kfibHY8B7uM5CVtTdpAG5z
sarlVeKeojd/sbo/DLz8+z+roGV+N/skUbejZS57ZmJ/JLtaJGckOXU/HAu3LIccxoK/7aKA81mz
3q6zqqE+gn/i9FFaXHH3kurLQj2JIVgx/sKCA8nhtcD6aDi1i78IsFDthQYlmkyLuvjRGgFdNHVa
xtWtgrBxexGQHZgeK3/aJA38VE6aqHyx4hGSLIcSsn+YIBxFDm0TjCodDTKp+QZ9jkhBaNWeYPVY
iqjy3lm6pc2qA5XCheKBam4CsqqDp+933V9Yx1EIhlIt7pSlXk8+l7JU45cUag23eraunQQbA02w
OMnytZuSAxHueujII7pvILeKUEAjTVvdOkXOIaaFfy5lDIObPGxJ/fL9T/t01CELX+jUy9cA5fmY
7J4KrrMZm2pvxmtGgnBy1m27otnG/qm77t8BcO1BhxVHBEpiR2cPGZUZIM2l9kSIaKPSU5bEX70K
0qilU4bSMU65jxuITdbkZrzH852wdqd4lG3cvXXNS1a/fj9pn9bUMlU2UkK4WgKr6h/dD1VZQIAf
Ouh7Fs3jSmTrHz8e+h+LJDcETFH5OXqRMSdNpdqs2+deFVtjEzktP1EX+7QJkXRCIQJffjH8xUAf
58qT7uTMLdN7j/wp5T4fN3a7MdZt4rFQ0hP32xfTBftmvA/COTRlj+FI7mCZlrC63ct2a9nnzs2P
p2txkaVQu4JeyqdeWCfKRNMqa/ct+ZOuiPzz88ejAQZkGLptEIU4OpeXDgQvmdvuQTZ/60+FTV/N
zb9PXxb1P6e+GgQb/Jy0+0a8RIycqE9+ujBRFfn36UeROi36VFOO3/5cTLfWsxnufz43qILhTIPY
BPBARysVUkKVRrut2VfyqZddNDj0xF74vFAXGjZyGZSHUeo+Pr5rT82Wk+PjZsHlOCL4ZztDfxP/
Ypq3FsRevn+f5Vt+OKcR6+HeB6oNuTKKPUfbwqK4e2Ei0u5NhrKh6CMh155/l5zihH7+6hgHAEDA
OSiKP8cZABA7Qa3Tod07+arOV+bE7j71+OXf/1lUo21Xnazw+KHb5QrK5dvvp+nzSYufz8D1h+wH
nISPi9KKBgXcsvB8u+fxWKfQbBeR44jI5rCzIvzw/XCfVzGgR5CLRZEdg6L28/F1qqDr/RRi6nug
M0PHvKf+PTMnbEK/mDK08wF5R0yCZOkYmGnmFFZpAhJJxjexV7ex++NDEI1upBSYMjz/EwskTboq
Y/lgsJDDLrvMrJ8/f/EG+C/5gtjH0UGCqWsmbpfevl93EBRyIJLx/Vf4Ym+gNgFYEOJ6OFUc82Zm
UVbw4c68fVA+e8U+F2tir08xM7741Nh72OioLIDndRwcArA/IYTK6b67JWSM+06sMnYiU/3iU38Y
w/24nHTv91htGCPP3Tg39w05Vb3/4tBaiCXocSw9uU+JKq2HAcRcjKCyWJArXCzrSr7b09ni1mCf
Amp8MWfIGUGbAj8OwPFjHK496BrgGuLu+WxvSxu6VqHVnzKKXtonnw/HBeK2kEJg5fFJf6lphzkx
CSP7XPv3bjbISxCR5XbMaZECU+fewtCvuR6YK+CL4JNN606sPjOgpIUwEx5FFIz25EbwmG82oycq
KIj1rx33X+0SiLxJQ3tjRceRvcxOlt9lVWIJIA0HS4YVByg+pIa8MQq2DmBR5KwpJczUg2As4qK1
1MoM0trAjnC8zcYBpohTwF4o8uAmHCrfWveOckBmSf+oJlsPfpGHeQ5kRtNYMJogThvp1F/cq0bn
LE+K18Iqs7WCOlkY0LJaEydr3kvITu3GdsouJO9RQ23d/DmT4E6E2TS5WKg9DsQKPt1zC4521GTe
cwuHKnS5/PyxbXoG88O03jvc3Femg1qmP5cPIvDreMgdvfaqgMB1QY4RFNnmbV7BKZDDj36lEgt3
XV/eQf0k3XWTZa/IYL3OE+VtqPvZhaZ5ysUfaxqzcGA6X9FSsSs1OXeJscu7Vilr66jWjbg3+BVs
HmcGgVdwk8hqCAuneRjKPng0aMh1Ky4Ke+Oo4aVs9IMTyDF0YHh+wQNMeigDO43aXo1Phar9Fkpr
3gwuqRB3cE9CXuVaQXI2EdJFwi3ojZ8bWkP0DEaNsZSE/6KDa9DggJxa0giALEqnhWgYqae33Nbv
qk27daO6ZzmjrBeKwvXGsE2V8MNK83ujqvux4w/uPEPcD+wz+1fvlyoEmLCKSmtKY3uWHH+n0zEI
WTDWbTRYlvzNOCBFVZqkke4SeZujxLSlQXsATP7Zc8ZfqSwyNzbduMo7+713TBsmNRthdDubPu74
4NWXnVXDCbmVfypD/WQNHgLUCTrtHViumyFKFEjssdPD1TpMNe94xMcp3wPq8ShZL3GhWGxERcfc
lm3+7DT+r6noVRdahXw0jnobs8aC2G1G4SEC0RDjpQZmi7kf5irj606x9iywBkZWea7kqlKQKItt
0OQuesjyN6EiDaQyUqJCO0/0irEi39QF7CsgWaxiqK2rP6oc1VlZirtqGtPQrku6gmXaw9BZ5J5J
tz6bpu53w/pOh0yl8lxVkxUNPQx+UzL7seWTjm+9kWVwbmeZ3/6y+zKPmga6UsIMkPpTZY1QJs/j
KkVqi4bTPQBDkPOzICAynE9ZOdDrxAYEYu7aOWy8Hn5vCSmjEaqqsV/lf1jRyNjviqFf1dyrQq8f
6mrNRz1j8Xhu6Bp7V0wEJpp0ok1z1k2Chv7gORErTAPbgAbiZlVNd74DVTAbDBfYjjh9bE/lLzeD
eklPx9dckGbDKgGf+4R6UVYTz6y7rvVo1E38N5mtTuxM2V6WdSsupZFQd0/q9s4VYjcV1q/Kr5W1
mbWCf0ZHbchAJ/khGasnhxc4akzu0RmWVeZRQUDKnLc8L3aebkGkG+AO48Arhtx3o4upQ6WHXiti
gw5VBqW5k7ZIzVnvWenWeCrdT5B3sMBlGhQiLA/+nlZKNnxO0rOmFzJfFXCDTTZYm9dlCzXaBLZi
g1s++jYI+bhh25jhB0Sdr+qIZG3ah0mZFFeNSOl1C03F2Gitm9XkmYspbaAbmdvbtHFgZDq4Yeu6
d5CC3rZ0eK80c/RWjiN/c3FvriH9aL8l7Xqo1hqQ85WdGOwEUMuvx4K6CcBGLA1lb/OrFtLyeVzW
XvsAn73pgA7n61A49oXo9Y2s8JGkFNNj49UZTpm8yyJgKp1uNZtqjCrAmHapx6t15dnjywDznw3R
XNzZ1ng3y+IJPCB1xt3G27kVIzveYLFgN1uR9jQkHCGtFhaWncco9CbgpMtpcYGcdlaZWPKCMK3H
sBLzawXDXGvjiED2B9P2LHuBL4UblwbePQMO+7DKKIvR86TxwJoGaCp4DtpRxeogNIYGIeHVW8kV
9qsuqqgoap2cUUpkCjyoo3kSFZ7VQUHKEsSJ+8aYcg0zuCTsXRt3kMsMLusRanY59DaTbkuG6ame
Kh4zAQ63cmdxkc7trjNZD+nLClhCp3oNOGpVmcque3924063ZOV5Gb+zDQ5Vz2gadlRZT7gz/kwU
3uBRX9dDzN2pleGsEeWFcrCV2kC/Pnc2Pq6+Mp6raiw30yQFFmwG1wc69ySL+gG6lZkMQKP06ju3
m2YFaxCRxKRPxhjQl23hW9FcgarrSAlnYvxEmwisr8qQTW0Rd5VnLo/ygReXBH8ZVkO1UV4SJg6+
CdQ8hxi39LAHntq+cdtURuAYY7dS3UAGpLApXIurXt5Lz6nWaoIvjZfDJq2i7QQbSrT/I5QZp9Cr
Zh2SbCx2wHqmm2qEijiHM/qEuYxw26qIo5l3wyBUsFnKk7EIiFkRavSAr5CYp6aCCJvtFDcA2yQr
aRX9E85A81SV0xTjeK7Pa551t1yJGseET5so8U155VbT/Agv5JpcWoNjngdB3XBuWxIBBVpHGaQj
IXkq3pyOeWuG4yGEaZIb6dFNImUN5RnrMB+BP/ympL+1jXPvKtoAvWLxPVeQIOVDxtooH9GxJ2iv
oDrDkq1D2i5OVFZHcBbOI5oE7m7KYCuVMtmd4UCWoSx4vSrz1j/gHmuuDOyCz70S2iDQAYU5mVv7
RSSQc21MSQcYMpfmIgjgHsyzEaq5pd3PoeSyuQRXmj4RXTz0Ls/uTV/UoTfy5qJKEZK5MN9byw5B
k/IbbJsRodwNn5tArSw9kjAtiPzd9bYf47c6Ie26CvZSif07rdCejLWyD7QfYaVmMV3215o62Vvn
IozRpD1vA/dXT0W+g45lgH5sE8zlxqGzbqO5bnfwIr0tmSmxlp0qZF77lPL+RhVNvbVgMBXB22KD
WI17YwyJ4HWRJZu2G/RZySwaO9bIzqDz1kfAUTewmNauXuc1hNZgVrpAq3Bdk0l0kStBdYed6VU6
k3SV0KxdjZaj8RddHKQvbeeLaGisdoUlAsUaRuJcqSIcAz5vcNX+IZPzapRZQwFCAvaOhkIZbGjB
4ybxfqdE2uFcJmAPgHsY+pDdDf1CoCiXZ2FQGLwEU32EihpmmVR1RJ0yhftx9g7uZrUeVdmhh9M9
kLLJo8plT/Pk5edl710b4kLciqs/opb8qkjtAb6tyt7lPBkOM0+SjVNJKBJYpriTaV+vRGJP21Qx
E6wmWtnFZTpAGN8SQXphY+LXFQePmvumDmK3Hbw+JLWF4AvixHwVmAmgWY7rzZNDjfDNUh4ac7J4
VBPuvtBuSLandj9OkZU35GUwfvvklt2zb+kXk7IkEnO2GLcXTxk3h2Sqx9um7QGGyXDK7Oyu1yqu
SlbZOF/N2EYcN9Hvkc98M/JCvyCEaGNUbrxQ0Bx9maJvm1WWWs3KSyrYz5ducQFGfnvtCmPfdFDH
XUO228OnYLCZg1srrMsU3N3uyl4Bg5i4XeXv+sGv3TClep7j1LfcteXaf5Ks19eVK+9axsQKpy9S
Bjtvto5kCcRbaiCctCXSl7yTPWLUlrWYnS7INjUOpcgAxvBMLXgAIG2A6thsZaPZSSoa91ApJuUW
yqO5WjPEtlGlk2JdVnAFL/PsgBbh77pElFd7RQRTqymGeQ7yiWD+EwS6x0nu4cTx8etLfP6VKHkJ
J2TCd7Ny4eFUALk9YU/vezYjgq+b/jl3vf5gUeu6aTVwWYHfIwWa4NTeNYKu6kpAIE9mzgFddt5v
nAn60QlEd3VqXbiTkFkVttoKBgSnaE70Q9MgZJzlGs7qIPQMFnvS+EBPSRV46aXXo6zsAzK3tfOx
pmdKO1fovWooKWoC03U62Nuq8MiwyniLGk86oR8DyDm9gqc9B5+qenMLD+EsxAKvnCA3UOM02blO
AQkKHRSj7uEBnZ7lJElNrFyobFiSQdkJ9IX6PGgEDh1VldkDVKM5PNIrzAOgRBD/UjV4Ew6pVyAs
vTBvLm0g6BEC05HfwARLhV2bNQB2znlUpsXBdqY8Klq5F3Z/V6NJcE4DhXgvnftwCngXJZkQ17UN
n/YRndAHyeTNrDJEZvbgR2yAnwvAwNmZg1tjkzuKbyBC4WIzEx4DTi3PIcBot7dg47ghp0kjL1OT
NeIKKhu3PbOfoX7cDbsk7Sn/ldg25JFm2DJDF7t6E95wsEl15zath/VK9UNme+oO5h2OCi13mh8U
HcYr3bQ7LlIWA/FWYtUH/Fnn8wPlrzKTuAmVhTCQedZzIQvYqgKgUYa537jZOveNuE2gY/PAUvx6
Wtf+q54HHg6U/EqywltNk7qviyGPZIF9IXj33mmeYpfVD9SMMJ2fkQ1mY1PD8tnyNg2rZNQRkHSG
MbAPCITvMk7zB9vN/BeojmXns+c0uEY7vwrhsF1fJbU7DlFdIYeFVzBbVUAc7AaoRdlrePUlt3Dm
CWQ8t71U25kOt51kpdnl5aKjWTGkdVkA0tlgkndHT+9lP1zopqjjjomXyZ/3NSoXJVImpcXlkPE3
kkgaigYA0FWTDbiUjO0MENfjAAVxX0KZjkOrCt3gvsYHn+vZPQt6+Ei2Lm3OvNp+tUfvlQZDEdUS
B6Qn7Fe3A4vSxVEEUx9MBppZAm3lMcOcNUl/PwNUE03cSbCDKv2nobMVwrgsjabWn6FQ3mbprpd6
OFcEZpVhadQumVMLbEMPuJjC1Z4Tlyl7GBWA/04+3YwV82Mk90j2TF7gYAkOrZ08WCq3Qt+r6GbO
KxVNM6m2s+EZjCBhyTXnefOLGamRxauFHpEU7TNo830MR71qjQwVB3Y21VcjJ3gHA7ZgOVf6YJm5
eikDJR/BVpR6C9Ws9roAPjp0cfXoyPh0P0Pr6q6BtsLWN20OA83MLncQQ/PuVJnC50iztgfGzoYT
HcJG8qQA0Dub3dEMcVJbfrOWtWAbPTRrT0n7ASmxiQVQW1cIvodVJ+oOXAHivFR1P0xbDQ+wEMkU
MIkpTgrcgkEY9HYTdTyYN2rkj5j6JERUAsIHR7w6zfahrqjZljnyf19vM8dZBzAYP7db30RFleTD
Vd+XLTws62FeDV7unucdbyN0rtuYmv4eFVKyZZb7FGRIq8Y6uINXZBqS0gtZ5u2Swt6bpEccXqZv
fqeeEJj5MNcjwZlpkRAGaPyPfmn2Ks36ftW2dhW1tmlhQGzbMm5IksctR0rTT8mrD9GtyLMqqAzS
aisqd+s2bFtbk2gjRMpN6LN51SC8Cli1Je0jJ9uedaEzee/umLbrrlHOBcky4ChReX33UPt4yfwe
+bi00yFmFWRvp0peI/e8d7u0XMHgFEG36mCzHvhdCE2xakcNKqlTYz9NVq4uhPB9EZtEvSCjIudO
pbtVm83sKoEi/S/TpkksR+ji2H5xEP38VqS1t9GQ2J7CjmTFroAE3V0xD/VL1XnjgVfBnbRsuGA4
A0PNrcp1XGJbRGXvBGdNZYm4gKxSHSa4V94SXCJ3AHZoZzsXxZtChHCRjsS+zFPWxKMZdWjjjLmY
uXKve0dQVGuEZYeaJhDV5dZj4JobOs/OppXUrOqiz3fGhe5vAt5YmA/yD8+s99araRjwYu+XUCNT
iJdj8LBfk0RCDzUB8CmZc/8s9QRj5yPUxu7pjIpXQQx3Iuj7QlNnRB6r05bzyEud/pq2xQxRA08h
FgisDNVTlLwGRytomxfqLpcpxsv8Bx24OtYVd26NIeo9HxrYziU4PcHwn+dHhSth0xNktusR2eCv
lrlIIRlT6q0jJUROu+a2dXoX0sH4GRF8awx8CVx5kCUbz3HTooE3BdW401Xur0etXse0xIHEtBl+
DZ3bPELrZoYyYytWaWsFV8If0nUxy/eyRaZYgBLph20iRlQLg2dUAIoo7UX3MAOTds1GN00jzuHS
HA4IWc6Z2+R2WMrEX5tkMpE9FHSNbvj91LX5e4DC5w2EoB6AmWLb2Z1IlAmkeJHJJrqaE/bgoHJX
zThcGdTnIQaYlW9DC6OFKSi6KlRUF3lslDXdlqQr3/0FzpAnBgdhkJLnHnnnhTXz5ncyLJ/epjf4
3V08tsnURw3qZLEbDHoFQFNzSALktI4Obl2dJZGmtR/CWgkbUgoTVjSn0YiDZ93TOn0pAKW4LZRH
3jkV/gOgd8UAR998yS6skmIlkXHECYs8mChTbPPOAogNMGNgFhSKU+czYeOG2mK6Ab+PX1KTW/Ek
PLlZzonbvjXBHBe25GEVWDpEnRkbJyXQMXaAMGFR45DyRAf2q/YCJFHgQAhNOVjeHYEdlKIOwqqJ
7H39MPsrTba1+XnvCnIrQCFAeAN4B3rUkSl9jsBClATNt9gptihWfd+6+qLjA2Y7dAyw9/HfMcge
JtIlyTpJ9sJadV500onqi+cv3WJAQkBACD5pmIrSToKyC/i+915xgmL9ff/7v/gE/z7/GMHJOt+g
uIbnVwouKMmWyrMUVbbvBznxEuQIl4VS/MRR6OHoSe9wi1ibnz8e4Amo3QMfCMbaMvw/PWkX9Z1+
hIU78M7n7+kpc4DPPx76fICfA9PCId9yTFTjU0Askg9kD0SZdcbFiYb3597nx8cfzQ2yN+p2GR5v
q13gn+n5zEwbvzwFPzj1Fkf7APVINDkseFbK+W0eD/nrTz/Bx7c46qO7qlMp+sJkr/otitvkxBf+
cpLQiQRjE11P5h0dFFAokyzH0beX9pqX4aRC+l6fEkv9aoqAaGfA0CFD/CQ6BOPHrFQF2txixKUI
g1rZ/HgfeGCngekMvU6As485oXnRSZFDs3e/uKHldAXb+59/hn8HOO7Uw/26UBD62g9Eh4bHiX0K
8f3VJAH6D5cMGJUCpn/0oS34JKHU5NL9PQpnIUtOsTG+ej6ESEDpQs/5M8vOBLzMiRrY3uAaRMDu
G+vER1jm4CMQBwgAAEwAJAb2/5PM/VBSNE1p7++1uZrTGHoRZtPeBvLnO+LDMEsj/59DyRJFmcJH
0N8rNAritDqBNPhiR7hAO3pg3QCs/MmBpalR7ciy2kd87F2WY+yJDUV/uEUN5vsl9fmCgMgXQI8A
dINmDObEx/fomUO0UAFSCzrnu8mT+4YY71oNmp4Y6YtXAl0N/KhFRgHCSUcjpRk61G7J7b3jvKOP
FZkxQQsvBylj+PlIgJYtMOUFhg2898d3MjkkNLD4pn0/uQG6o6bVF8AVuM+lyVGEzHjyYxwh6hlQ
ugBMGMuOHgvoorc2AejW033WrTq96k8Jgf/l9hwtasBSXcBoQXZeMDQf36glPrKUGmGIE6BGl1pe
FYm84gAgt93lLOZ0hBSBckSM9k4K4KdjzpBc+WE/O83F7PDyDG3H/NYBliBMkT5vUGPyrxCxTjsi
JtvaTIwN1w46s1dkfJ7qHVTG2LZ0vH5d2alZyRa0ptxWsEZOvKK7tmc/XY2ebb12VencFgVCz+/X
5RerBQxZMIUo4nQopSzr9p/9FcA7wmZzS/YcZ2lQHSbXDcd5gyre9+N8BrQvVFwMhb4eYgCsm48D
jSXIY0NOyV57eUjMzQD9CBS1pg71KfS703E3DBtXnCENRJn5xGH1mawEeBoWKcPFBMYIbo+Po5Ol
7iS5neyd6873ICecYoLfFL0L8jqyVAS7MhWcEFL6fAZjqQKIA8YNBnaPGXHJwGrujyrZZ2m6SSxr
/ev7Kf3i+eCBgwmxuIdBD+9oRv3JNhVLVH5oanMlHXFOnJ/qSeNH/zvCsnj+WRy16IMOepT5YUBT
tV9Z7McoSDwfMLIFTgYtTX70VUoPDk4DKfNDUSBKiE5yEr+cIQjUM6w4aHofs+yCQQ12BRG/vYOc
3hcbKPL+D5/gnwGOztouGamaGgyg7HV3sN0TB+zn34+EBb0jQGvBmf8krGjrPiE1imN7UBFLBSXk
H8c5eD6+ADR+l9TxmFpQOqnV1yax9sK/kM7G/NikC0npsj5xDYHo/ylGcK0ephWOVx74fCaDQ8HW
cjr/6Rf4OMRRfCDHxrMBgikPnhWDjiVO6dB88Qn+cmbBy0NM+2mTpVBahhcrrPKofSbO6/THOyCA
TemiArM4T3y6cLTJKiNmqzjItwxYZv3zBQRePDCOOCBw9vlHs1M2whXNFJQHgtq4G9YPP5/8fx9/
xNxxdct6X+PxQl7w4bL1T/z8Zf9/vI4XWv///3x+lK9QNBFLTfF8Z4iUD2CCG6I6j5Z5lPNT4oaf
A7RFshZQb8AnF92uo60Mx1iWVYGQB5/d1YMOR5ixnaI6fb5sP46xLLZ/ztNGwEVdIjw7WCtl8lCv
nKVyufrxR/nwIkfXAmcSYgUJBqkJbN6Ki1n++F7DW0A3C+RiEPAQah69ReMlY1dIecCBvprpdJ5U
w+Z/eId/hjj6GKZLmEySSh7uu+lyLH58rcEpC5JFUOTxcPkcx61lpVv4vWf+XpSvPcBX7olY54sz
A3w2ILFh8OqAc3/0masaKKCxTth+tOP8DHiYH0/Oh8cffeDSAvsW4H621/m4hnBZXU4n9t2XLwB5
V0inIG5BfP/xC1duzmY9G0xQC4CjDwMec2KE5Tce7WxghnCvwQkL5cRjonCRdA7qsNzfm3YNkBsr
14lefz9NX2w2aAohx0bZ7++u/vgSNZA8bo3+5h5CvBEtrmrrQqVtVP3YcwESlqhYMh9KbpBpOQ5i
FBKEHHKWfJ8W6iI5FyejpC9OwQ8DHB3imZtl7YRe/b78A1Rhn6+9PPIrkE9PbLrjIBnsCmBBoLWF
+tCS/BxzhbRDk06NvnXofcRjLiAG7rk13PsgKgzD2RxMMRBe6Edk2++/1F/OwD+rYaGNIIdEcgD9
LmStx9Vf2efESZORHKYRyBLwPEsapoA/3AXzRDa5BKKpTer7vPfMeyLc4d3ULLiQyiR/RMDEuUzs
ewUTj7VwkyC04M+OZq4GBo1YSC36poOmxlRl/DbrG/iuDW52DVVhI8Ic9gCRONckAqfENClQCOOd
xSXQCapbBXkbbICBUBtnIMCHAnZ41gGqAjuScgQ+XQRltQPaNLs1gXcAT9SOv5+YoyX837wQFExB
moQAzbGwduoGWmS+Jofcu3jc1HJXPn4/wNFG/28ACnFUOGx8EX5UXdcHtj2Qg63TGOj6VrsnXuHU
CEeXRSd6x6UZXgFGGNYm+R9ewIXmLuqBiF8XXfiPmzyTKKPVnYPHU2uTF9n2RHxGvvgEYOiBhklB
i7Q/EUmJyVFH4w05wHcMYqVJWV6lvqPunL5Ob2wP0kyWN8Nqp06K/7COXqm8S/Sj0c3Sxu/WPhm8
c+WW7FZ0db9BycD9w4y5TKZKbG3XcBRnrCJuCkudBXPnbIBGBRnAHxAOOh2AdLxTa90DU6XBNQC6
LhujKQcJLkKvvwtVOdi/Gygnh0MCEsU8jeQCwKSTeqrLjfvvFoUuJ05qpJmLXzEHJPfjRNutLkeI
cWbXXW95q3x0mtu8HadYw+91rVHVuJqUI+FdLf2wyBhqpsSsFbB4ttK/czmUP19XOK/wVRzUN7F2
jy/BAjTWjI30QNw/wUtK7r/fGEf307IxsKIgzQjCFsRGju8n1Sc8EDwhBxQ5QwoYxDieA6X+/SB/
ter/ndS/o+AFwGqDpSze5+OkitnvxzJI6cGf/LiuNkn3GGw0ykn0GeBAQNJJHZfvC/qexWL6zZxf
zH/WqNxb+kRMdyyq8N8LQ4MKaho+wuDjVNANugRClDU9uEN92TbVytDsxoHfsU7h8JTNVyQB8gqS
EaR2Vm5dn/icX2yzRdLu/4c/OiaAdBqGIsfwugO0swzBIbLURUrnU4WgpYL375SjFr6wOV0IRy2C
S8eSlXM3BF6C4+QKxctrC3IrTOF2Mapck6opVqYorxueP47WyunKG5vmJ17UXXKWjz8Abc5FsQQ1
TJROj0+s0hAUDVDsu3aHub+sh8CJXMsGgrFWB9HY1SV0feqzrCjpUl90z7B2eiBHcSSUKLF79nbg
VRqlOvgz9wWUzEWqAGAcIQrRarMF0v5UMHj8af6Ps/PajRvrwuwTEWAOtyQrKlGSJVu+IRyZc+bT
z6IxM7+KKlRBjQbcaHQ3T/HwxL2/b22LQgik8PmpXI2kD6huJRbTOs3S6HEI5PxQDkl7Z0iR5qQd
WuQ50q/lj862R26HFgnCfqBDW2LTZXVQxI9h6OIIq/VHBa26crg899b70r+3etfKasDFcjnNRUcr
kvTbmgFWXfMwrleQdQOrBbPu07HJIxqofdwNxovUP9X95vJLfJi1SyNcMBZKB2sUyZ7TBYSdL6xx
gAWP0TDdJFFxrwrKzhBQ9JZd9zAq8lbSfNePfM+QsBzk5svlH3DuJUkmQhTi9MbCsXrJtjUjZEZi
8JiGnRtEyq4xHsrpyiHl3IB438jyKd/dmg2cfoqUScGjPOX4WKjaPJH2Ex6FT0LpeQF6E3UACHSN
PW5t0O20wUIga4WPKFx/hlHxW9dxP1n9lWV/Oa+frABLM5R/Q1hE6Rc0qKfvI+XjUES5Ej7GUAvt
LuzhOiKhi6TnMh1IQil/K+nasnOuTZV6PxyRIKcRiT9tk89TUHAvDh8t/ael7ePoSxYd1dqyK6ux
B+Nahbhz44KaGtD9KdHCirsal02BFy0YqvBxQEpbf4nrV44ll4feuQmsLkEIti4Tx/nqjppIQ0Xw
zwwecTqZ0nMefy7XtAwGgwsw3WUB4OF+d9pjuRTOk4Vm1avwzkrLvvi5KMG/BojsLoXkEaWguTht
IM3zTpAb1fKyYSNujWtrw5n+gVhFshEiH7d4bRkR72aNZJbGJAWa5aX9/W2v/YcfD5gEQQeVquQP
nOxRVHJJLAzLo7ZdoX0dsitz5MycNyEPga9mA+BovxqvsS7EyhQOwWOj2X78S9Ed2cJp+rng8fIJ
TlpZrSyBNUb5EPQsX2m+wy7xw6iTz8Wa/m8T8CoIv5KKX1dL70WfK1zLCqlP0w5V6E2NCfLyTDjf
V/9rYtVXWQC5dR5pIpCPiuCamCbzXXstm3VmSi8QWmQXwMNgBC0Hq3fjyVL6suohyHhprdmTAqry
UD1ffpEzQ5ZsB6svZ29mhL6acpLpt3MNpcZrW0et9+gOLz//TEdRtI1cBOEz4uFrCVImRmYytSIz
rvgjCgPi7mPZyw6gwsvtfOwqRhVQRAnaDR1lrqbemJpagE/O8uZfbfKQvnb9p2cfDVB+nR1/gcSt
S/5gusxrLTBNLw9uo0Olf3rMLiGgRV+DDJSAzGpASUJDzi+VTY8L5XSnxVeOXh+6B3QL6ax/OWdy
WusT8KgJpp9Glex1xY36Rx5uJHNz+QN8GEi0AMED0BCMpoWGcDpWa2H0a2FqVA9Gk6s2KLDnz2XO
FMYRnxjWBvB+FHPrgw9mODOsY0n1stTus0NmXhmq/x5wckjgCzPNFPRg5Hc5lpy+gtYHfZP75eyF
aedm5EfjcMdl0RaiY15NuLruo+l5EN8CbVP7e7+6MgQ+niyX9gGHEiPnoCKvlRA92IAaZ9/sSdqT
Wstu6GuQtG5mPBXExB7q2uUCElwZGWe+G4Eo3K2UNEFPu76EDpJAlBVun6fn+DtvkvbKAnNm5PFU
5D4M6jMq1i6NBTXryskTQbt1d2pzFMLPHhuYOmyKXKEpIsE1evXd/HywFF8VRy+Vf0tKhI3xz+Wx
vRZSLEOPFjSi88vMJ3N7OjLkAC14UA0jg7u2o3ZAoeJwgRnaB2H24G+8abG+0UZcnE2wv9z22f5b
iISUIdVRi6wWBlLshVhE5egpnfXaT/m3ZNKflfpa2PPcMJA5dEHUJ+rEVnD6htmEghD8/eQ1ldjz
oaL6kCbpNdX08pTVDCMMwJmYFAdaqfUZNbIyoeljYfL+eWRa1iLxD7XaHE3MnGp6utxzZ1/pXWOr
rU0P8KzkZcB0bvAMZC6C5GsrxofAAuMCpcm/rYe8zfp9INAxnwWNwW09myl+JT3dddVbKQ12LYdO
NgV21mzFa2XPznYjhw+Q0gzKD5GyHutsQiRt8sKuoVppr38ZkaMkeuH4WrdrUvHKynS2J4lDUp1s
wVut5W2JWGlD2VmTZ2BYS8Lsdlaa/9LEP7Y/whTCcquPVc6qFOilMnlDU/4Va/9oZObu8nhYHvFh
8L1rYjXEOX3EQVrLk5e0P6RcsrP8Ycyx8WtXR8W/E+ZJU8ZyzOUKgwSDo89aNNeXWDOwlc+eMJM7
avxkAjmQGQH+BKnGIZTUjm8yIjGw389JXrlCnKZuoVmtk2AGgIPZ9c5YNqPd6v68KXu8/GaAwWbO
MbFjgslCOy2bat8jgrJTJe+eg07B+tGl9T7KZHMTDI16r06D9KiMneK2sGLuitHs96kUvCplM3zN
VGX83WQx2RnBAFeNsiB+0sMk2zRjpboGe6EjaQMj2Mx/lp2ErUMR5zJzu6LLI6rUZf5+tspsS234
4lBFo74P1Lq3206f3VYfshsrmqZNJUJIMBrYHmoVq5surIWHcGoiB2Ob5CK1wZoVluVdNxfWbiaG
uG3Szjj6PQYtqchLTP9gSGCriaDnxGEzx5W5+J6UCN2jIDlhoptPZk0d6IHK9Q8WNT5tVQ3+FqaI
00ur04cUcr0DiVl3fFGI7CApSLPhJiVjIEoeeOZqU2Hh2nR1+yNWcBKrWiZhJ5skl02nsIsw82+N
QBfvMzkXn5pMvQ2IjZUY3aZ8xOzqZ5vISnSAEHVw0IN2wlWW3BERlbaBbhAXis3fmpbNbhTXkQ0c
K3DTOBI3sajRm0MsbKyuSb7lOEjdoEtSZ9RykdAOWU5b1UdDum2j6GmhJEPYGP3HOLZ+KkUy7Kek
L3u6vrGwcBFF2QtqF4LiCN+sqWYzAvD6TZojcwB1oQadU9fz21THWuPkkpk9CKYwuODG5Z/URWpU
dzBl63tkBuKb3LbNBj6lEDvCZBgv8iTnP30jk77g5y1uKaOb25Vs/anFvP06K1Al6J9nBsa08bP2
TyaMwvOML9VjfEQvFLpWzUML52gxBde6q2qRaTMG5WJPtO5v2M/609Dgu4oCC+eiOQVAUPTe6TEZ
7eM2pc6mGJsAs7BQvlpC0/yMyqh3RCEkOlXLww+/ARJN6kdwfSIgAa6rEOTJmBp3SjU8RykewKIQ
JJyEahfs8PPOdE4TwaDqg8OYZfV9VLbqRmrZi8JlkEwaAKpxmLxSLXr6OfqVKFP8PQ/M7iFUoH3k
dMZLTLxbP/jYwrdYz/TnyafvbV0Og0cDQsW9IOXBl7Qqv8tGmX1tSvkt8XVucgOk3V6dsXANAG0x
rH6bhVHb8pHGB/rW+qpMreyggJJcDLGti4612CIsMt0iEd9wN2kaLKEGcVHUlQ43B/6oSa3Cj7Be
VazgzI8sd8VAaTbGKDbfA2Zm6VhGFtypVdvxomZqtyamyumnEf/s2asCajH1yp8g1WbMoUniStSh
5yOX/Icadmq9MWKIMHHjmIPVu7PuF67WWvG2hYzg5JjwHC570lbp6+qgFJaK5zY0Xho1Fo99BGYq
DaYAH72iOhNjzh5mH0NaMIrOXDWVnUUGbItuELCT6liJ8XQjoo+AmKuJUn1telX4iaett2cVC1tm
lL0jR6lwo4fRsJtTM3My3InQonrRiSj/5MhNh7yxitTm2Uhhb8l+ZO6oe1Q4dWeMf0FpiDc1V72f
XRGlB8AQGibYApCEnEC4nPD97Fl4RIdqloObir30CrWjKZypaJtbuFHJT01gh7YjLp2OEtfzglnr
j0pcabtyEIzNQCngr3KXkFQczVJyhR4iQTAN5l7OW9VJx1D+SnLHtOOkTr7IWRvt6oj8U6/34U2P
UuBx9LuS5VvAqYqPy4mlTrzvkljbpoLQPGGknB7jtOncrjWRPuez7nZmUni90OpHQTKtfdsJ8wZ8
RfINykC2j6dJwpUHNqlNRVihUVEc9Qann5+0GOZCyUxv2kxVb0HtxK4gto+gg3In9q3HQJB8F7fS
b1ROAHqGvLHVNP1KJDyzi0BAog0V2+0hTWwpds6qYeXzfTK0QPdMECdJVbExAAy4ayqAANwee1tO
R1QuLTy3WvXzDZAqIPwhnu1jXcn8Jn7UbR+33TZqk+5ulvEwi4VZbxRUaRvgN5OjTkLhhtqk7oNA
lLZ+HlibkeS0UwVS951dN91MYRxt5pEboyGUWBIjId6UCWO6L1T9UAMcdkZdRYcgpAkufMm6q/ou
dfQ6txw9yH1bacPaq82gfirjMts1Cu0aXa1RMwTmlhUk42vepoZbDaBhgAqL99Aw4B91sXhILL/d
lUJTbkKjG49WGw2bNOv1bY2Bdduw/B/qRBwdoU70g4q84bmjPrkjNBJcCDGoXKNk8DSJIW+MsNfd
OSMZLUzoFpyhJH89Kk3gBi1cN2Ap6m06mcIeF4Kw13wDx3yIt90qKMKUDawak5DUR/hv0gaiWPLU
QM3bKVidn+oiLQ9ZPXcvVT0qrjSZ6mMNH2HDdpZC3O7bH0m3sOXMqbItCZ14rLXDLu/koHZjesuW
rSDfaMBV7YRalYdU9hUXfl11Uy44AGWyon3NKGZOR+2zOqrRr1jvYrevsZLLkTXAFgFqiL35d6Ep
jY0SJrZliXE2JoV0w5z1HeKq8nbBye0MfNP21JrznpQ7s8w3AzfGVO2A4pttZU7VQ5sL/T13HV09
kiqbBjuMoYYojf6cxEF5HDHKgycQGbT6HILML4oNomX9WAZKv60yzbDNXs7uMJ0Gjt6UcN4KLUP6
wrEqNEjJKiP4MD/I35JcnG1fnVXYFQv/Du/UdjDVDqRiatpTrjfA1LsS05dmbcoR+EZe6b/Muf9V
G6Px1vcw7H0tYs3rZHFX90VM6g351xSV/r6tS/UmnsIAzF4Y7SAVFa/JLPiOrHXtLklzxckaEC9V
EMWuiGZlq4lFvcsROdxyLGAMTn1hjx0ciLrorQ3p5scuCC3NlgwZMA5IjF3kFyh2Ch220rTsNnHb
800XYiJxD/VpVAu4ctRnrB3Jwl6u9lHqVHI/wMBPxo1PlfB9jgPQm2EA7Iuma+6zmfy5ULf6PRNp
grESBA9Fk4j3dV6ELsIeYRtLwrArBoQMEwoMw84A67hEfcptnLR+63ad0T1PcvAn1QonVbSHakHx
SF04fNXNqJ+cYhbq74oxNZ5UdclvtWyTb9asBxstxgc8iOGvREog1ggDCER/VsBIWIrT9JxlZSp1
7Autt7ag08QNSrbQrvrGcLXZHDdgvUbHz0C996WKiVvQW3uuBnVvSfD3UkFi0HGzxfZcvE2FJbFi
WNmDqc6xq+QhQiZ1xnesl6Y9EmbaBGohbELoKBtdC0IR0k0pazs1n+Z+Ww+w/vN+9G01DL4Gsxra
QdvWgA/KUNuoZGO9UI37Ww2dSXqMrbgsOc0iuCEX3LmxWitHrbaaeyswfg91MthlwaBXoV9tAX1y
NB0Cc+9bA/tOxj4YpVTdneK+PaDr6HCoSeHWCIr8TZGh+pDxab8YrZAem6aYPV0IIt1Omrkpbupg
1kSymH7lxE0zc94mZf/QjCwIoTyPTkf0iD2FNH46JTAKUy3xGpRnFLPLwQD5ZboNiTvf5mNvvoCk
8ksn5i55HHHRx3briwMATcmPIOrlnacKRvacAl67aaueKjpxH8B9NJPRaUO9dCqOeDt4qku154nl
QYvwds9gYmZZGvYp1Zr3hTU0rpoY3wk0tMdEV0n5DX72OlZ6fNuHMBHAtBFWm/roJYy7aYv7FtTo
bCq2UlXiF1MuI08OBNA2WhRyH6q6XdZPfMcsq770aUWwYgZsYpWc03MLgE1AhP4YtnO+KYLyq9DU
zSaP9aUWYVfeoOps70KlD/ZYQKsHLa3HZ0OvgoNYxwwVCASHSov/8n/FbjgoHRJA5qYWTv3Owj5z
4L5VeVVZcbSvJRPRhDr4mzAJeu4thWALgxFvFLlNYTxx0cjCYHhRfMC6eq2JDxYT+0sr6sUmDP3M
zeMhdCMx6+1irPobSo7n20nvp6dIzdonNYGQq3ANt/Oha7Z14jtmbB7AmL0mviq4XYxqIpAH0FBZ
3t/LIzemhuXQEdW82cpyqm4XA5ejNOKwC7VecuF5/PGTGkaJ3lfHgqKW94UM/iAFEjbqIiyjeejR
t5jtLSTZ9keaYxGHG6XcARHCym9QYiYZKgqyFGNyDKFzQk4ISzeZxV0oCbZp5UB8Znk+DuRFN60f
V0fYS8FW0fzaDuagfSKDIjv4sGCwtXV2o5i+tYUTCnIBsMuthGXWLWPL2vZ6xLZeF80XVcp/x1Fr
PogKy5xuYS1vBzCkkaCkhymIzB9yLWXk/f3Oldu6fdCzXL2Rcqs9Gp34RzcKFuiulo7xqIx2g0Hd
Jm6ZbmcNsW1IQsqBAKLaWl1MG70DC+SHpr4RxlHaAa2DNZSa8V9V7kiRKAEYKj2Jj1HRZdsEhpRD
2jTcNAO8CZZwXPs1G0OkNXAQRBj8ioV4FDNfDa1PA44LCtfGF2y6YpTABrHC9IARTLsZF1CiP5Sh
rUVB+dZW8bQRB98HKdNnziym89GSp+QHEiR9a9bSeEsp279TnKQvqiLQl1ryOliNsC06/1dHbeDn
WolLr019dKSjLHuFbPQ259Fg01Pke8dJPHCw2sgugZEBcFWh2BLf59BFUOZkvRKOXRABRCZkIt5T
bcB3uhbIbCrl96E0SAcfvvMmsCbhQW2JSuixWtwQqC/uejUeHrMI+CWUlue5zRDRlmJmPfuW+qD0
ovAiWBEMiSQtIruKrdALkwEGTTjeFYpVOLHq/7XypLsxNG08yn2VH1S2LCcCQWYXqHsod2wO6WMu
A70r6ByB5jvROOgLUyuJY1jMeVw6eSSa9tDUgeNHWnmjVJK463PRdKrS7LdZ6CdOpWivaJTMPXCh
/G/SQ9+dJ4g3vRKmm0QLeu5idfUAtQMmq2zNml2U0vyko5w66J0UOxx5xR0Ymb91mlj7XoaBNgY6
57KoUW4qeTa2mSDdhuWQOWZQil6l9EsXGtOhtQTLjZTkR5Yl0S7l9rWN67QjqgBpFnLmwiGG44Zi
ptaOSD/Gl2LUx60/i1wpxzj7lghC/dUfI/0IQ7fdRYoVcEdMBQq1BaUNeDJwzaoirtVnEhwMf77v
BWO0w0IrnqoIVRVXV/8mwbq3ycpR2GNhhi00AA/gdGGEWzGoQWOlaQtqK7M2OTFiO+iqPyYwFztl
isMuLCHLgVexjbEWNnNZlo8cmGdbQCJpVyIjKrA0quXWo3RndmN6G2Z19Ho5gPghDLpE9fDCknFd
amCtw6D1OABDA2HoddJBl2/n4krg8NzzKeeAhQN/3lJM5TQGnzdBo6Msmr22ux/jQyhfScVcef6H
Al6IVU0p4vnWQ4o/+ZP+AtLu/EV6jhJJ+As+WDxGw2SPG/3Zw/9OqPAICH+Kyyt53nPv8L6RVZ63
0TJt0HsaSULw1vY10+q1x68+gYW2rhlbHm8Qcyweq+Dt80PIWvJguDwp27CW0E5GNcGdJmmUNd+9
Rvnx6adTRYgSPNR7WSgNy9u90wv49dAKda+LnlDL32XiQ4TAPpuENax/wjdyURYjdZ2jxNwxJGVT
ap4vZg9kykg/TMrfy6/xIeX1rw2kG6ShuIus9aIkWiwF+bLmSdaD1Hh1Tqjiy+Um9HUuYGlCWcr9
aIuKbo2z6NRCRc1caF7HHtnIxrOW9gTn0+9GLl/j1CxDcpUMQMGJMWnhThB9W2XwJiKN1VzmGhvk
uE+y/jj73SMgjy/Aw36JU0c88pp0/MwwpkldxVW/sC70VZNiKYAAVSvNKzC7pccw+H25+5ZpsH4l
VATMcdRUqDpWwpRUTjjPAKny5Pz33O6yaLIJpsJ14wAnEQYKr8z6DzYZVhZ8XSrCJJrFWbxqUCst
K81xzXt5bwAelH2NzEh91Hx9NxQhRF+YXlP+ZVSEzZBD4rv8uue6c1nXTDoVmcxa20BYt11K1use
ShZnGo6x/kl/2bJ2oun6XwurBHPPnh4Osax7AeKujCFp/IcBv3he2V70pSrUamErOCybRJMYEVgq
SLIMKikckLxBJ3y2sxapCcV7VRSyGh7bZeq9W4QmiXP/YHSK1xBDC4GOEsi9/DnOCTWWwkdYIRew
h7UefvEs12JLpQlvJlcWcEHLvbwebKM8ziUMROhqQpt9E31111j5LiSgp45/Lv+GD0Niyfy+Syau
9iFO1KZZ+CQTc6j5VgkAVb0y5s+1wIGQ6YuYUObDnfZjiOIhBsRIC0twK1AzeyTweKWRjxMLxZGC
4wLLER4E6pictiJOFVUDMnnw6gYWMyIzbAjVCKA3j62msfMwrIDQFunNNMrRSwF4dqsM14AzZ/LZ
eD4oAkQcWySfvvoRmUCxCdieaBy41Rt6bJtUxJDhwilS4/TJNUPC2eZoRaKY6QI1WU22uCFatzAy
PQq+bZTi29g1FFNpnKb7qhZX5I4fVsqlf1GNmRjBGTDroWpQ4s2QinHwxlF8lbVgW+uUT9HIvbBx
TjFc+tyN9PSXNJtXZsnZljE9IMbiPPZBDzyoSln7kjR4Hd6OoTOoQ0JRiPzgK7dS/wiI2vFhQV+e
FR+2Ot4Wn9KiJKIYzgcfQdhTJKmXzMHDBkqBiim717OSehKVW5itboPJrzaZLF+D4pxrFsoZ1lam
yjKMTgex2jSdYNXW6GmsapBQQ4C2sSBzU5Nc/rEor3zUM1NTXRQ57IAoDj+cHlKqqBCmVRivuBcz
4lzXxHTLCDzZX+lH5P0LPW/BVa0nBFBzmOF9wdznmmhaIaUjCIW2n97XlmZIHS2eLlmFG3Tab0wB
lANyM3qzarjjrD1ISX24PCLOdhXomUUtzqF3rc0KJ4Gofd2PXlIW3eNECW4yiWPwfLmVcwMAqAXp
OhnFPTKp0xfJLL/WNKEYPYYkWb29BoyzSo9lR7ldbT/2b5eb+3B6pN/eN7da/Ntu6qfIr0ZPClEl
jH9M+QuFlbZz/OtyO0v/r4eBQfU1Glv0juuTYyeWVhho+egRrHnS/JJFeKLIkPpqNJItL9XYe+M+
Q0x9Zek4uyswnzBhohpdnJin/VnAkMa6G09eVKC18AViG2DjNQhQw+/Keik4bQXKT/WaQejcsMcC
wOEBH8BHAaQgWFrbRBJaxPkFGjhRsr+l8Ptyn547PPzzqEtILBnyaymsLkZk5Chr7wXig8YKLKNF
EdKHztdBxYMBnh/1fA8dN5T/CsPh8yYolmJWZf6k8C3vuEyYd8cjdSjqVIlE2avyyc4IYwbRVW/3
x2Fz0sRqfzPbaonEzrJnZo09ZjtBfrzch2c20JMGVke8WlXSTgt5BykmGaJsw+4wUFgojt86+efl
ps6sH4vWV2f3XNzS0mokijM+6phcl2fov3T/xzVB4pXH/3MOvvsaOEFnc8pTHk9VmdieYdpe/v1n
hrQhcsZQl/WPg/Hq4hL1KomZSCLmUqMZrqZOeqkQvhyTQdKu7ErS8qzVcgFJgOACKl4u6f/+/buX
mYomn6VCnNHyW5QOelOV21mItmHxqoa/qT9CFqjam2i11CtBgTPL70nD8umYjrVECUatm706Dp7R
E29C5as/eK3cUHZv36VXtILnlifaw7fAwEAKvrbglUKucE5tZq+Ug596Iv4s5XJDboZgehjYUZzv
KIPya/arW6VHwnH5i54ZMgYJLMwGWIgUc32T6qxSM7MO8aWMTYZaH1f2liuPtxbJ6buP2OdJNIUy
j+cebBfVpjX//offz5GfGxRSXK5Ppw0ETdTE5tBNXhYIr91IvSXq5GlXhv3ykPVQxCnx/xpZs3nb
XoxFa6hQqPo0gIL5KU9ASwjW7zEkgC+KbxTpAHhhXgNqnJtvFGEkMqXzjdBfnb5dXRMOl/wYDX3z
jSpSOkVATPdyB57Z/Y33TSxf8N0XUhtdH/smm73IcNUftbTJ6n2jXRnjZ4cBlDMWDoLNnDJPG2mk
TFYa6IeeQiWNycmv9dP5l/jf81dT1qdeYqkFeB0GSAfWLpC2Q7uXr8Whzn+N/7Wy+hpNa07UPKAV
pdpQASX6plx7j7Mt/DvAco0Fa7EazYU+tUkb/hP1oltPzfB7Kjf3Uq1tLn/0K+2sMb5mGDbqTKEz
T+MeN8rtfUBm1tbC5oqX4Xw73NlQDcPQWZ+XfQrNRGqHDp/yitSaGBsPycXlVzk7tKhu/v+aWJ1e
raA2giqliQDtzlJ6Q4t3l1s4O7g4NsKsoLA9cZrTwSuQyi+aWEdpzfExB4K21Dbwy+Mg1//hXViI
l+CZthS5X37Ju7mYYIaeJkElHUBAEDXZlcef+xrvH7+6V1BhVbcylJoI7Q1X/tOjMVX/w2rCeZfF
Cs8l29nyE969wUSpyWiKC9ELK4pkOcEBUYV+7V5+7pMvwW5CcypnqfV53uiFOS4aMj/mjOpGbCkh
Z2ovn//oRMSwXBJgJNyw6isz9X0U3YHoUQ9rY8X1PvapDmFJGzPeXm7p3Nuw83OKJ25lcT067TIE
oQQghIkkTW32OymVM2r7GOIVPMe5VlTwTCoBKYby+uQmGoKmCxGnqaHZChskNZdf4twc4VtIGlZq
solrDomeke73Z232JnjXclA5qWFsumKvt1eOhefG8D+kysJ9NMmdnPaW3OSaGg7+6JGktvvkR45m
Jb+Ggr/SyHp5RFLbKF25NFIETll9pR6ETZXHy112thGuTYsNC8breoRxVqfQlqmNfJHayYS/tGVX
7fPlRs5+dg54BF4JvX7wW8nE62IseqNnons9NnMp7/yg+3u5kTMXKIOv8f8bWY1gvzKoE69z0c2o
VZdWbzlp9FJ548tYxX9piozgUgWb6Nt6GA9qn1mzgZI9hvNly2J9YwnSY1/Md2Wsv9TIei+/2tn+
g85G3AoZL3UNTodbmdZqnVQqliittE2Ji6FyZRicnTn/a8FYnZATooANLvzJs4xdLFCi826Rul07
gElnRxuxPYlFgLO2stom/T4vy1al43LsKpws7gaduqdp8zWo0/bG7yq0ISjZiBxn5jfKEE/o3xca
KjVhdx0FgIuwd2Mju4ZpPHPXIu7IuZBAiconXf0soUEfL48Jy2z/PU2/S/WjHrmE5nEHZnAlLn/M
M30APJ07Ag7wBYemnH5MxchNozZIV/cLw02WoSSxhoThlS96ZsywzC4pceAcCnSJ02ZkBGaGP3Of
y5XWsSzsKZ8/TdMAJTaIwIM3WG+y1MzDUVPqHNkRHGk38dhd6agzX8WAobfoHoiYAcg4fQNqzUuJ
0JGsKbP6ZyZFd1rZhfiq2shpSbvZVib2uyrPfl7+Pmc67qTZ5d+/PzwE5YCaJ5y8Glok8sfNVRPl
P3Dm+ianLa5XZjOpw3938XdNGFbUWSGGHt7MH4hDI4jLJwq0cQXSb8RJam6EPrLukdjj6YjQ4Yy5
kG3iLIFVYFUltfyKyhE6NX67/OpnhubCjGWBXhKnVJg5fXVt9oswV+nxeLgJv3WVK4ab/9ACoA2Y
MQagn3VqjPK1vRkB+fEkxK4JVeV94aVorqlmzq1mgB+pDEL5ABHr+el7VCaK9d5i50xHyc1nNKv1
oWkxdhhXhui1hlZjJTDzvO1jGvInBCJiQXnx6mHMRvg+lvr1ctedmw4QH7jAEIdCsLea0EMUzOyi
uDlzQbiTh2lTWMJOjRDUSGTz0iH+KorR98ttnnu/5TvhKmap+pDMCCrqUJk1nsvUfyjURzMV7QEj
ytXYuMwHWU+Id+2sjzqiNcVyPXGWTsbcLXA8NSjfrJGCrsmrkd4oBXEvJnx87FPxULbX4I7nuvZ9
86u7VTZVvo9Yj7VScpvJqeevRXOUNDeTbdHYX+7Sc8sLpxQ6kxMXVuPV2IySsYr0Tub6XoOCKamQ
zH0+urL4n30h8qMUz0BQxCZwOgHMODIKK+C7cSPud4ogzLdKFfiOr7QE9ZLU2MTqkDw3FFd0L7/e
2ZY5TnIABwxnrncFJcXORy0XwpbNvob4VpPNmeUvkaRuLd2TjCsXijOHPu5fBllnkpTLZe/0Ral6
P1idj7ZMEx4JuWTTtqxv6Ff90ywU0OMwGsmIkhIjSLmafWqrU3qNGtQe7gpnrn9jt2jD18t9d2Zo
4HpnWEB2wK6tLrPx3bbQiNKUTCievWL+4s9bbTj8h+eDI1guYNzv18SFsggyqR8ryWssZ5yoQ3ll
NTz7+989f/X7RarN5J2SSp5sxU4ijXb1aaXi8hV0mBHEqanHub6tiESlsnRSRE8ME1t2ZzSzn+8i
cH2ASqClLqms009QmtB0Mwi2nnk3xYot4LC63MDygNVKx1BdHs3ej6pz2YLffeNW7NPGV3vZU9PE
cDvKDfkUtBWG7kYZtX2ttYmzVN7DdHkNMXtmLQdDhXptyXsiJFi9WpcnYi4sMkxK5g6Do78K1qbP
ny6/3vlG0K9Roo484DrUpiS+FBtjKHqp2EU2JM4DVQ99J7TmF13Jdv+hsXfH9tVxRR0siJMo2Lyu
0Z/gbj4vlkWbUksPk/kfwBcnp93V2Fb0GVlBq8yeWm314dj+ufwqZ05eBPZ0xjTndQNQ2OmwGOvB
oMwqKa34bRKPpuL5zZUt4dzkJGG21IxZdJrr4LdlDOEcW+STzOx3mdsaBUUvv8LHpRiKi8Klhgg7
f1+vLpJMTVRYQsaDFiF+D46B9S3CnayEozt+GmqHyIjGKHSlAtr5sA5Q5bjUqDqsPxTSMbqJ/E9f
bU4fv2xy7yZpNACMmHMen9+ahWNd253PpMvRSLG+LNJBkm3rZcwqJx0jc6s9YFgJa7gI80MXUC+6
OkjaoZRFV29/S4sdWLiRsEpK45fLn+rjaDttf/V+FoBcDGGU7RKslwq7bh0du0y6Mh7ONoLiZsnr
oV9aCy16a8irOeElpeip6jAcZnZiPF5+kX9Sr9PldEGn4DZCj8WetpaCFTNii5jD1gOx+Wpb95k+
oOtTtOewi+Kv9DKGziJ7sqamfe1KWeHIU0ahLaSS78zUuPw/pJ1Xb+RIsoV/EQF688qyskWpW9Ot
eSHa0nvPX38/zgV2qlhEEerBLvpFu4zKzMjIzIgT59wrSAM99LJRPgMVpfqIbHTwpREa81CrffOg
Br7n1GmT3I2hlxw0r4wOuQLETRxAHND7LNdHDr0KSvl06O97bilHjyetXYGHuBvaOv7WFoH3QuWp
p5ZvSl+isRe+eIMGVeLg506LcMpTU6K57eox8HtvjOw0lKKNkcCl3EWNlB4IcS0NW2P+HNK9BzhX
Vd760PpUZ/XvoBNkW/DFmB6wMajHPXkw/64cBu89G8zxoRzM5s7UC+Sh4rbQf/dgyX7F8iBsb6/E
dXjRAZigTQSYGALVeXlCFlpfTxNfPvky0tGwga5409r35dmWLPOuqnQPMeXhU6J+UbVvt3//dfS6
/P2zAFy3UpgmqiCdujgQna6sqyeJVDjEMGKL/kjnywHaVGKxwoC3tEmmo/If7kmYyWeHspHSdiUm
GpukOMW0j9LV/WECTWLlmYn520qp3DL1c0xY+yaib2r/0YmbPg/T7NTCg/TS7BDOMhywbzz9JIod
ysPHsfiVJ7Wtuvce7Yi3bV07waWtWdzqi1qNvRJbQ2sePGiu9A8qVXFsge2nTYjDhVcTDdKXbiZl
XqoUZO9OUrvPd9oa8dj19WiiYZ+yK/8QAc9ZNA0vJ8vqSeZJ6j81vFEKbQJHHdW1NMvCRME5NiWL
EZ+ZmCgvh1GFgVcIUmueAvHv9iE1v95eh6VhMA7akLnKAk2drTmcw0Lue5Z+kuDHfenNESIPrRA+
j7HSPWutGK9w5MrT7r4M8yos2hOLH7BbULCzbeI2jdeOcZkCLiuKly4f7iSTVuldGUQjPEYmqvJS
+m6KebTrxqh6NmrYlJD28W23htZNDHjPV2ZlfcqI7ObO1ONiP5RqyuSbxkZB1uCbBg7yZeJA2GRC
1ny+PWHX23w6CKEVA7wxFadmv9+LpboVkjE5wR4gaq1NZccuP1yTUglhbBBzomO+qnL7XIZVOjvD
kyEiQQe+sNJ7aCW2t0dy7VmTFZIlXCMXbnlp6Wdy2BjhSWgfJMvfdOPaSbI0V1NaeaLyR7Nnfm9A
ZHDoVTGNTkoi2poBA4CIsHn/++PjQBCBl4rES5gH3+UO6bNBo+aZxach2GQvwxpP9bSgM4dlg/z7
+Wkaz26QoVR3fqfxeVd7H4OdUD/CqvFS1IewPkgf1BFmXyCPSsKAhlpSSlcrTxEKDcUe75LT+Mmg
yxviuo/OFpy/Bglhqt0KhdtZWISa1AjNOqtOubythEOWHW9/f4pHl9PF9ykjWCA4dbpBZ/sjUEU/
sBSEQiW5Cp9a0fQ/i9wo7lFWLB9Vt+3uFEE07N7v1hrJrv15sjyhHHRk6644Gn01l6sYZZ1T/bON
7fDt9rjWvj6Lw+IQQdMRltUJYZONXt+1f5CwoERC2wx1VaQh+ffS0VDugcyCkHfqIS4Y7FBZu8Yv
DYGQxaqQzmOmZhtF8SQ1lVSWfiifBfdRVFZXYEqdzRZf1slV0tk0aXrPUyISMkaRZ05XO2ztvLTT
Nm4JL9NGjBPDOnpjE3zmeZxtaORVN7nA42xj1W1B5cwdApnYoAnfMtcqN7Xolht29hseI9kx3LMi
3TZ6sxcoP79ErWxu/cw394UVC7BCDPGWkgCaKIr8yetq7dl0NeEY+imAR7jtx7ceUWDdljLZO1a0
0+QQy6GEI2bh+NDJRfeW1JzhnR50IHIqwRA2VSkO27TMjQ8/SJkZjRUmqQoX+nz/iYUvN4jvFk4z
3hnhZ7NYOTuuF/ny+7PbdWGWjZs3fL+lAVViH/QrG3wBXooF/JPDeCp9zrMDle/1XQ/1NvDm1xh0
htbDBQcxARogsfBU+DGyVe9Dmmxvb0B5cs9L5yIvjFm6XkkWXGXC3cgclNgqgXy1gp3Jqa1TnCnc
cOf3X0r3YfQOkvu11f926dsTvWMHl4YUfjLbt7EGpW8km7gyNp36u4/7u6Qr7bx4Ulvn9o+8PvEu
fuMcnlqZGerJTV05aHXlwjYzjvWHhQym3uV/p2He6+nHSpJPCEunib9kAdDB0K7ElWC3NoyZExlc
qPxSYRha+iJnfydKbbfpymvj+qCYxgFvLwcdnbhXlXrau9qmCCsHcqbueUhE4RQ2Ae9NC16icMyU
LSpUbwP8VisOfH3lJc8AqQkVDZFq+rykmIZD4bU1DBia0g7bmkfCs0yl9MBRlT76PciFD791MAhQ
gpwgG4YS/mVgH61AGAvKESc53kKwDf+OsLvtdtebfurvAghL2kSlHXJaz7M7SkSuwvNGgOu5r7xI
Q/06CunmtokF+Dw2pjqURFljQTZg1Gu3qDXlxAuUIqWo9j+yJNUOXZg2mykF9qAhsn6kIxIeRzXy
t5rbuVsAScXKL7lePwCNFu3vVA7At81VKopGTMMQwvZT29rq+LLftPJKrfTK/Uk1Td3oDJWzmJLU
5XQqLtxkTQ2fiik4Xft3nv9Kmk+3p/NqxWYmpr+frZhgRjIscqNwimMIu6BgWXHyte/PPEId9KQJ
oMI8CZ/6h2wlyi1+HC+Ahx/Hviqt1KEqDIrlCicx8Bu6QownwSxXJki6WuZphsCi0N+i4njzbMTo
VnJcQ0bkqD3cuqTC0j3wEvfeBCyxH73O/wZza2ybdZ1vsiQc9qkolwfuaOFGk/Lgh5jXEOgGEKZo
YxTRaF1Ya6zgi34C3Qa9N0jxwelxuYiyEQcQlvAThUHbevLfXSLvC9FdCR9LVlChJBs/pcfJAlxa
oekXCFWk4o2ScPD6Oy06EGgOt/1xzcjM5UfarNRpXU8lDdv0932vgv6b2Pt3/83M3O2DdsyhyxZO
ufk2RFRHn5P8j0zAJgFqmLr1PA/Xtp4uT5KhpzZvw80gNEephzCHtNnKuiztAoI59TeNTUBG+XJd
1Kmpx1Dha9YPvfZXKq0EoSX/B/BMyZ+ddi3GA0mqXgeNwDgG6xlNhCNiVvc0v2zFTt38waog6k7Q
m0qZcxwbjQNcKFyd/Sy96/5P1zjCAPUHJqhV8zwHAQaK7XKyfCEbqPhC26dGBzfYqjLEq7s/MAGm
ciKOkSettksTRSGpPbcW4VTloQ8ZWdkfdBgED/QMRCsTdnV3Abdj0HRHzoHnGqmaS1Ox2XdynQ3S
SWqGT5GVaHaTeV/HNPgEP/yvcvQR6zalZMXhFq0CjFV42/K+FmdPa7jvxFGLaukEeG7niYcw7W2t
+Ct0d8X4MFJGvz2f05Jc3LenQRomCoh0DuMdsyXTTNcT2swST27220NDswxcG4iGrRgPBcSMt41N
v/3K2CStTjl92lKzsbniMEB6mkqnKO3cB0Oh63QI2nhfStxvVWhph9SYiB91tC9DGMJvW1+IfjLU
VVDnMK8IFsy2ch/7ZRd5oXRqpXojyl/L8tX1hZUhXj+cmFAQGxxp/+iVzjPSiDH7Fu1X0smUX/xR
tpvuXs5E22v3obH1XJh3j1b0/fbI/vH62cROKBSoaMAnQnEyG1rtokkcx4V2UrOo2PVGpqNGLPi7
oKjFYyJWypZ64Vs0JnDTG+VYHdq6TjfjWFe/zNLst3qQSc8Wsqm2lRuNHYn0jMmlX763SlV/SuFM
hxlyiJ66ovZsTin5VS5gTpQ8bgbikOCoRR+8lIP+3g9FcuyNXt6IYtPuMwNVCyMfWpj94yBDLFL0
98IIcWpVDAqIA4vG7Z5QcnJHAfb0kud9IeXS59sTtLD0TAx1TfJV4Av/yVefX8TqsvDUVHZPgga7
dAZBStGokPHCBvEHhsAccZTzgiN0XMYMv+5zE+I891QbyVNDW7AUxc8w7O5vm1k4Ni7We/r72Xi8
WhHpxaJWG0rKtpJob93oCS9h6w+GQzDnP8AyqR7MokPcqFbWl9Q/NPMIDXHG7ewPhqKem5ji4dlQ
clgTkjjDhCDZSrvR+3t/uFtreF+YL6rNE7vLhELAnS6NhCNk7l1AfcWMPqnSMSw2WYSrrxU9F+Lb
hZnZxacu/LERQcyeYkQNamsrKb8gTu+LU57T5168m9lK0/G1KA8FlvOBzTY++qxCVmVQdbqxhRqP
uTFCaae5yLVbme0mD/KwVyJ6a6TvfbJr9Lvbbri0rYCri+T94aO6akbpCwpkshCbp2Ji1Cz0Bzeo
PnfmWnJ+KaaypWC9IuPMkT9HDSBDD0WikJunqADeAekyaFPB51wUMlv3v8nRfapqdvIHB8aFWfnS
a5JoDGEVLs2TkX1uy0Pobyz/4zemCxMzxwzGQAiasTBPiZf9UIboe9sHuz75MO4ZNzmfwJljNkiA
G5LHBCr9lyw+Fo0FPfehU3Yf9wf4HIB1TrRyV42oRiBDizfIxgl2C7gEXtvgc2yucUIt7WWF0jt4
cbqC2c+XqyJyLBl+7xsntVV26QDl6yhv8uRbFayM5h/85uxU5Sg1aXTmyLiG/WiZ0qSh6BmnDjn5
fR9SeszHsX1TEsvfDXpQfjXUQNi7EoXzug+6vea63jGEafswANWFH9SCYtoVBOW+C9Lijg6nfNMo
0BXnmh/dwz+a3usB9PCdoMqbUVaGd03PptbHHCLSmtDR9JW+DwtTC+1W7FIPzcuwfK3bUf8VQvX8
0GuxCXuzFu0ryLodnqnatmpc89EPBCAuZlDuw8zon6UxDO4GC1bXvmqC5xpmcV7S6LrklS48hWWz
1h++FBloPQeHTmIFeNxskUIxrLQeEsmTZp064VfbPPbtH2ydcxMzn/YhtzYSERO19aRIr3H9mpkf
TbNP5Ws6n6bsJcR78yQUKhumbhWBewr64u9QgJLfBPFxe88spUDIuIki5f9prua1AkPTqzHVLTJd
1OVtKM586biJWlhtwzSE8jq7r2LtLgvCgwvMKB+sO12od43hfolj9XD7x0xzNvd4NIgp7ZGFAIY1
u6B3qQJ6JouFk+tL1EjC+EsF2e9tGwsPnItdNTvw1bEURkFg/1KQUcuDWj2WOgnh6j4fX7pkf9vY
YrAA7kI8oif3Ct6eRfDVcoXVTy1q60FyTLJv+L7dSa+37SxN3KStPOEb6b6YJ4ksRJbCsFL10whf
vy/9bSVr78IlC4hogdUAnweAbn4YaU0YDo1nnvxNCVrLWn0JLm1ZQBuQ2tC8RRvX9Pezi1jiNrVK
PxGHOYpL0TaMjuKauuTSapybmP5+ZkKxoH1VJxOV9ILKjCFu3PDR+/rxpYAkk2s+PYLXGRstDgfE
CETjVGqvguuEa6fCwhahQwnI0fTfqytxJwecfqglnAqFy0f07KEac3sAC09y+mKtibQO6PxV6rst
Ef+wSIKeTLPd5G37k5vXXVaZtuLzYirzemWPrNmbbci6TcSmglP/JMTNs1Kqh9Rrjp4cHjqaf7O6
XgEHXaNpiarn45sFmdK1PEUoB/fk1nm5GYm9L65v/EIoApr0obT2QRnTaCZ52VY0yt+tkL67VeEd
R2MAgQs++e32fIPdW1hT8+zVNksqGaooeV01uierRVKtoCl4L5tBfIg79wtpxnEv5tImFErlCXLV
Yj8OintXN22+G11N36d+Ve6ogED0I7WF3eTobtAL8UOJ+vKAtJp3n45Gs61dObEFGaE0kCjqzg8Q
WBtcqyWtVArYynXrXesyw4lTK9n6VVY+jNyDDrEhBrt8gPayrGOkTuQARZVCSiELL62H1Grbhzjo
gzurhpLPLk0VyTc307fGMJabNhi0fZpn6X3tKdZeDUbUHooebuoGCSShj2ndQnPzEGW4sRdW3VH0
Q8OmMDO+mYPBhQOu40NfBmi3S2BwkSwwIEKrxVfVIPE6kpHXqwjWUXF4Fl1PvlO08S3hf/VctVa6
G41xPFSJ+m7o8fcxUo293Av6gxeHj6qYQMMetTuhUJJTkJrFoev6eINYWWr3uSLa9ei1j/BCCA/e
GA+b2PRU22y84VUsuDPlIAs3ZR66W90Y+QPZ1R1MnShByX72pqV+uW0ggto2ehYfyiZTN0IGphdc
cv0sBIp+UOlX3jUmRWRq2/02KDXakNr8sxWZgBFGroQ73r4JIgR1Ay2aS3NMVOUkmhHtezKiPNii
9zfaPcgr1AfHX8VgjIRmSdx1mVycLLms7RRdwzu6U5vnNs3EndoDYRgmsns5UduHqgukTYLMIT/S
/ZtmePnNDVvp3iqNztoMkdB+q1OPvrYU4YWtFrtvVh2BgeNivE+s5nfStr0NHXnyGwbbb3JXpk9j
zLWzttLgtRkEasYNnSOm69JT7+fGToJD+BXme1+679xPfWpaji9ADjlqtctvHQzUirRm60GNsvGs
sam3WTNqj1EaJE+JL46btskt9F3zeiunSf7my0bhjCYaBZMrpXc9u8YWux7lqiTgcimFCLbAw21b
OpTFezEQta1YRu9qXP82yjJ5NptG2ZAbl3+rhWfu1cTzDoDyukcrhLKoKdV8j/5Ovo1riOJi1ahO
cVGH7CIv36dF1d4HaQx5SzFW6U6HABO1KLZDBT36PXUbBtonAcJl8a+udJtD2/nBixDCGZhWlfcm
6500NSm2lrjxgJ7cGVk0HJK8LGxQNP69FArWURbR8zBG379LXMk8ZJXUbzOpa3dFXqqbKETkeUw7
/y5QqvzQjr9bVCt8/Lai0rNVVFS2bgerpWBNwQN0I0cAMJxZ8BS71uj0LKO9U0eXKMkRB6hSn149
8Xfm1o/INfy8bXApNvL/RpqCEh35k+kHnZ3ZvdcopVdW7qnoraNSGDHKKdUxK12igpytjG7pkkO4
MUk4sWGviCeyQTEz2tfdk+9tWZU8X2k/XPw+WW5I2SHl4Wy9HExThnIaBpJ7StRmh4jJSwWEZWUM
C/codLWmR88Et72CRxkpbdJWFeinKIaC7ZCGdIvd3V6TNROze1SL4hOCu5hosr2ZylCnAI9qj7eN
LMwVkFERuXG8jFfw9PezhY85RCQF/TSHrlf9vgxXrgGLnwdAxiMRcDWufPn5VuYlM0Ra6CTmRt8i
C/bxX08Fc0IKGuJEenD5eUGUkA0yx9AJ4H/sDBLbw+c/sCAxL/SsT2OYzQ+0lb7uD1LgVB5dsxuz
2f+3709OcDb/vZTXFZrYgWN8CdV9L6z40EIggU9SA9oOty40QrMXeu6V8IoHYItypJsC66+o/x5C
u1SjWmPUP/5gKGe2ZlPFYael1lgFTr8f1E+i+Hr784tDISFEFzOvl6sabW8KMOENWei0sfHi6nv+
pc9+zwV9m+Yrq7Jma+a2Qaroecf9xVGSxKd1Kfw6tmJkgyyMN3KUagjdrhEJLOz2qR+ExOdUubgq
3Ari4Cn1EIaOnwYH0X1Es/I+cN9vz+HSdpyeHJNwBixccxJQ11AGse2t0FGtZy1BeGplu0/zMsss
0CtNny5HF6ibeZZDtgIFrKsUOi7afj0XrFr8IbndzrU+XlG/MDTb+GYbmGacs/EV6adpfk0F1XbL
z1q2cpIs+MGFmdn2SdJSSgMUeZ1g/DtLyk1eIeIHR4bmvVTyt9trs+AAF7Zm20cwcz+KJDl0mtxR
3EObO+i9/oEJDUkxTl5oPec4PdX3a1XOWf4o+IoIMGJYuvjltolFD6CSPrHPoO4zT+JrQ6KnvpGz
SyNawm0/Cf3PvhL6r0UViPSg5R9WbKfxBAgrRzFwGorps1qcMRpuKY9V6JTqbkQ1bnd7PIurcvb5
2aNRbAC8g18OnU5295YaPoemeAcr3EoOcnna/h3FzJ9dv63qzqtDp0Jb1f07h8s237vuStJkzcrM
nQN4cyXLLUJnFO61/E5QP2cVLrD5b1M2c2RJZf3p32TTRC7IXH8TqI+Vtb9tZKkmNvFLk+7jQODK
Olv3jD6amnJI6Ay5BJexkJo/5YAaEarOw1OTUWTkbRF5eytRE1RHE3GrEvi2CaLoK+NdCKoXv2Tm
IlaZCV7m80sMd6sMO0FcGera92e+Ufs+EEmDICSzX7dDub09k4sxDoZMTlaqjJBgXd5Aui4S5LBj
ufrqJYme5ObVjRwluAP3/ycTdWZp2mtndx0VzuZqLFpOH+HXgL51uhJBFyfq7PuT+599v0wEffRK
NpFVpqSWVDXaRLwtb0/X9Hi4OuImgAkdPQZZ1NlqD63QuBV9qU4S89LvN77wfWzcndlIduW1dpP8
rD7MAjmFOA5V+ndhm7tiOclR7PZINUcOyk2K9pKqH8eATpV/bYKWwKIyb/VIstFPx8iKHPVAS/gY
rbQpTdM+nzFgMhP7BHiZK4hpXvmF1Xty7JTaNzXbdHsL1U738+1lucY0M0lgYnj1oSp3XTCMo86V
iwErA6mx8lMfbvXwIfa2SHAKgA4m0epB2NRKZ982vOR0E68lNmnDuaoJ6NOPiboRu9Wj+7n7sKoE
w4JOHekNi/fNlbaJG6e0RpRd7ABN7cN9EHz/8M+foExs/SmU0kJ4uWcGT6tRhA0Cx21e1feiWIEu
LMzOxednuwWwbtqFFp9HhzNUgy2Y/O3tASwc0OcW5ldOcOu11MWC7+iuek+nz6e+o4KH6uhK8Fq0
Q0O1hFLydH2aBRdZifMqVZPAEatyW5m/arKWf4B3Bez6r40pVJ8FsCRsjXREwNOp+9JWW9pi4MmN
2pVL+uKaUJRmIAiN0V53aSUvaY3ijh44BTLinfBZXOsbXNjwoHCmCyBcirw9Z4vuGb7qxa4SOJo2
Aob7HdXFHtKMsspX1mTJEDtPm6SUeJ3PkaiosxdZI2kBBO8nX/ktNL/r3tiow1qtZs3OrHYilwYY
gZEBKdL3NL7Pgh9luzXqD5PBwDw5gSZ5mPEAvHqsi03pJepILqCTh61r+XaWrKXeFkciA46ECAzS
mXl9cZTiUtSjwXeCHJyBLuZHM0zfFEM4Cvma+NTSjkFf6n+2lEs/kwcEUUteSxxbsmVbE9NZPgju
VtbcNYrhpdsgil6TIhIZTP2qrCnEoVdrfuvDMWxuLVKlQTb+MivhXk6zreb7v+VK3PWEb9s1IFhy
xV+RusZPszjes98wzf3Z7k1rKt5QHPlOK7X6pkzNXRWkL+S417LDSxv4fLCzMAF9aGi6mUjIM/XH
uCaFOlbmh/uQJmckGTEViif+o9nqoVCd1GOt+k7ZbKoNmLPbYXtxDGefn/5+NlmGPvSe5+o4ormV
yKv9wbGGbBVYC4vHKD3xl5+XrKYUZa/0naSvOpr7g8fOs9b0/xY305mR2RiatCykrmt8RywcRfnm
68pBlpONJH+6PVeLjkUpYKp1T2WfmZ3MHxKtmuxYxt1QHyg+UM9YA48tLQjwd1Ya4DQwspkRI0A3
sS4izh7lN5gkT1y5BS4NgnexhQne6ur81OlQE6ni0GTBkY+Pt1a2i9eiwOIQzkzMFt1PkzGuEUZw
rGLneVtj+/FlAPAGTxdx4ppFjVqVnHsDqfIc3b5Ek+yh3iXZyhN94XkBA9W/RmZHTSbGTdjppAF5
jWk0VAb3gvAo5Mco/tYU3+t25X62vCr/mpt+ztk2rKOi8kIPc5n42fURSJEOmrKS21helv/ZmCcd
06xPIhHgjBPrd5FxWGOmWJmx+W0jEcaUVl2WpdcotQv9cQj6YyE2OzNunio1eS07dU9BeSWATQsx
e9WcL9QcbJ4XNKVUfYRZ4W9PaezQdSzZCdPugAiuTavFf3K+fzqqzxbK6oZGF6G6dLwBpgdhRE88
l13u1M3K7XDFI+RZHOgat+f8xJCe/XT9F92kZrzWd74UOM+cfN5uZXiyVJaST87O2wXBscifrALi
y/3tKVv0Oy5TE4YHmox5J0joBYFu9BQMhCQ4uFG4rf+geRLOyH8tzE58SVCoj4MedYwst7t3+u0+
/ri8MDA76fWhRHxVwMnq6JQe2zUxwcW1VqEpmcg1OV9ma10aKSlHpB+cTlXtoH8phi+p+/EU+sSr
+T8b0284c1wvTpK6N90Aietsk7a/Ru1z1ezFkbf579vrvZDIurA0Ww3FqDzIXTzyjt2uHiEFEDQg
8e0mBMhQ+eMfede/45otjRXWuuJVzJ1gHHXJ7tfoCKdfexVfzuZtdhDQtqDFkmBSTZMeQ/e7Gf6V
RSaqFj9uT9qimYm5lWAGxl+fnZlF05iFMUIFKSeW0/nZQwZ3RyGMmzBSV9Jzi6Yg/54yIqD758Va
r/DonG+twBkTHcjbINePgT42B7VJO/gvu7Xr2eL+J6chkzjjRTCHAURZrYYijTqO6Y81ZRuhs9V0
reK1aIR39KQaYEFkMXMDCCjSkgJ3AAPp99BNKdCv3GQX9+iZgZkf0Nqe6WEpB07gGcfMpDvC0j9p
vre77QfL4yD7AB/AVLyZ+UEQx2U1eESasNuLoH/Su//2/XmoCUY1G1yOleivAqjNh3kZmH6yWGxH
stjmlfZH5aM/UEIF7QzRF7U+cDP7g59/9v1ZzqSnzBTVAmUtmM289oVx/Lfvz6Zf7qtcN30qM2a3
tZLd2mtrcetNpHDmJFUFNOYyCI9aa2RNyh3JGn/KiKz1ELGV+pd0FFfmadFbuePzjkCuknhyaciq
FC9npTgRJR2BENBhkbTRum57e7qWxgN8kn5dMKYTE8elmbzpOzdKOlAZEGtRY05kfTdq26aSVw7g
a20UHAtmaSqz0NoCLp9ZUsIc5cWeoFX67cF3089CRT9rK4QJ2FWAgVkBqTb6J6l/6OIR6mgYvBPj
KXL7Q1aoB8P/envkS/sUvqEprwYmhbhwOXIPHQwvNamhDN3xve6O/+3rMzdX0qJsW5fToP6qDFtl
rW12yTvOf/zMy1UkkksvGqja+/u02g7pSanfb49gyTMoZSExAbRskq2/nB80TpOuK7huWJFq55+N
hybZ9OVaQnAKuvPDmeZmGOcBXkpX4O0oE/u6NthPrhfZjfZc02YfHbvsNbcsSDTWwGaLi35mbnYG
lHrZD1HIfVkK3nh7SvXr7UmbJuVqODqMFBN9Ozpd07qd3dEsX9ejwDU9ZxSVk9J0w9Z3SaJWSnef
1+rWApHguc17067529KVDe4pAhObmPTGzHAniHCASSEvdhGwa9dvlUzew/t7lOX6U9lZu9vjXDM3
i06jnPRmnmJukk3Pu34f6cIW1NdGS4YTHb1/EKXgtqHZQkFhGn78y2mN2jxw2zHwyeeG74US0R0V
gVcSbK1JV0wt7Sw6kVWDucTanE8gEMpOq9vKdyJ92xaHMTwAk709eSsm/mnfPHMSMYfprjZIqeXp
u5T9VXk/euvnbRPThMz9cKreQZ2IQsyVeF8daYlmedQ/huIhqr761l+3v780BAChZG8mJiCKBpcL
0gd+AolREDlpwdNA7R9U6TU311qflkYByEpEz5T2KmoTl1bwMhJEZhQ5mvs99b72w+H2KNa+P4ui
aS6E+CvlYLXcAxeJypWWu6UQev77J/tnCx1DNukqGt+HmRXgvej/FsUferTyLlwbxbRWZ1boODe9
2k8jJO5Ow6NWrwxiKUKfD2K21b0mChPAewyifuyEwC7CX3FG80PzQL0jF9Ye6mtzNvMsYchbQ64x
1zebLrIz91UbDqsZjTUrs3OANsZBcuvJs9TKDqt3H0rzMTsY0V//zcNmh6huNH4ZVIzGzH+XYwpV
yMopfa21RUA/W555MEnFCVifxZETwSVZtw+R9SC4d4L7lgU/Q7HfIIFRlz8U666R9ook3Ldrm2hl
KucK4pIRjHUc8gPcfDP0W8+H0RKmi7s/mEiTKzfNxRDVzVm+/diQhU7OwNNoBxU4+srnl84zdPv+
9/nZZTCprLKQ6WdwaHgMtX30q4x2rnQI/JXlut6r4Kv+UXQAKQ5BknW5V/3BipN2BPPCm9pWSW62
K9fs69WAXgBgqAY3FoQxc6EN4k1v+GYdO/SWo632tap3pXjfx/WKnesDQBIniT8MgRO6uh1mQ0iJ
zgCskefv7fBaKvfymprikgmED+ASIstB2nEWPVWwb51YtgGCYMj05rm9xgaxtBjnBmaBs1OHVMlS
DGQQuoNHrlcLtwsWSJjAMAPmXQN0MjtgQsls69FPEudhyN/K7vPtPbEwQSD2KJYASeeVOOd2Ii3b
WYUgsNZxZddCardVbFvpWpH0+gDAoSYKXtIy0CzNSU10r9DHSPNjgKgvibujU+klDl56LupJda/W
H36/X1qbRWYh1UutNLEWHbVnpCxuT9nCgiDGysajpMmzWpydLr1sJX3hBbkjhKbdv5p19x8NzH4+
7X/0G9UYMMMt8Ja+2d0ewML+vhjALICkQm+IY8730/xrr913yabu70Pt08etIOKmTgmBiR5ptjOC
sK8LKwsLh3tLfmyVu9I7RvnxtpGlteDZTec8/3DBm61Fjo6sZAVG7mg/CusvVX67/fmF3cHP//fz
s5VoukDMeknPnTxuN1m1SZqt6Y6bPzACdzScxWRi9fnpa6BzGuRqmDtGc1/6lt3Qah4MKxe8xZHA
rCaLU8WUF9DloZEZQSBAS5+hXT30xyiI23c1CJs3tSus7e3xLK0J5HoQu0P9RBfIbOGTvNC0MIhy
J4seHFn4cEUMsMXZ12cDSfQx1rWIr9fafRnktiLmdtmtFEmXdgiwMjB4kEPAfzPbIZEU+1mSsySZ
19OJdTcMTkZ757iyKAszRW2fOSL60gNizuB+aIm7hgFPjKOKL3nqRB9fiIvPzy4kAgevUMV83mV/
5M5amFpwKcAD5Bbp+5d5Jc7WGVoxwyh6dCeRbXhKCgDKGoXErTVK9d1tj1q0pAHrJGM6mZodgZoY
JpoCc7GDz9kRVMZSG2w6iIhum5lW9fLBO0Fs/jUzLdfZI8jlFtq6Cmai/K+i7Ok0smxZO7nigyA4
ilBvuuHHbYuLA/t/jWMudDAnXFosKrRRvVFl6fvE7pXtkJ2EZCUOLzrZmY3Z5NUtMSyZbATlT08Z
t7X56/YgFjbLlA0D24PoCF2LMz8wBT2N4m70HDl/HMdXIW0OAYLyYremCr00knNDs61vJKEpANWD
6nITRDR692sX34XlgGJ/oivUIbPgDnG5HK0R5zAsTfTE8rto7GvlTl2DQi1MlsaWn9STJ4jvPDgO
EGfyNG2Fk2x9UsPBlvXvtVHYY7e7vSgLc3VhZzZXkBVYSVNhR9U7O4vfizVS0OvXDjdqBDi5MyLH
Ry3jcq5SLxhAQXkeOIuCnWJuck+2q0ragPGzlfLj4NJLc7OITPXQjdIcZuQo+lJqT5a7q/xDqm5v
z9oC69n0TqBmNQEJYHyZeQDyHapYyJOemRTZXbkB5bGX1IZr/VtvfDVAsEfpZzfvVyLP4mqB//yH
9Q/Q4myPRoB+SO/mngPrQfLehyufn60V5LC4nE6PBNhccOv6zBnUMZPitG2r5zIWd5GvTFLI6f2Y
+44qpV+GZM03Zk7+//ZIxtNkTLX3KnOojbXZauVQPXsF7ep0Sh/lot1BC/RUx/rakk1zcxa1/zGG
RujEtcbRQCbx0hFLSDXEIsurZ0n+Nf4faVfWHCnObH8REYBYX4FabNdqt93Li8Ld7UZsArGI5dff
g+feuVUUUUR/38RMzIMjyNKWSmWePKf9iJRvNnmV/Ukrnxq+kdajmigPQKB7pfjdkQUc3dzMXhof
F/biyijBBeiyRlSHilfEJ3r7Luz2tUtUMANya0skXXC2U2zt/w7XQXIZbL9oRJns0C4B90NJquqQ
qlA/5MLWtoJEZgC9uhI1viZ+KlISHxsdWTXwa4S+W+JgmhAL8VFbMxfczMRj/vNrNBCOIcEKYpTp
u64WaZZKFPQPZYtGzKrA+ZTpB9iC/fsHc25HAajwr52Jt+kilMrxY+oDF3utiQMlVfwYWoA1X8rd
T47i/44IYgIm+m9GgOf1ijphWoC8o6wPDVPCn+hwrrwE1Z7f98czO2+IVsbWTDTMTwuHlqyGzuq1
+lC74tTzfmsX3Sqq2N/h1P4ZzGfuADtFRWnsejBgC6wcik7GQ2PxbWP3L6ULpQ6HLpXEZpcHkqZj
imXmVlNQi7LdvqkPwkVrSZPnyB9ma44WIE8tl4ReJmHa56DGNsMRXDBK+kwOvBuDFxoYmfpgZ2YA
XZt92fJT2GmZTx0n8VCIXKtj/2G+BGGZ3g7/WAZJNFIxI0HddDoTjZqg8XOrg+G+qAqUiCMcMR5Q
JUH1NGDK17IN4XEWshnj3p46OKTh0CKM6hUc+WQRm0Skduio1SHTiqAwaumFRZn6XDFDLzXdTW5n
bNNR9nJ/i86sKfJCYxcXBDBuKbE0ZnR1H0Eojts6UugMBC2Piv4oza/37cwcOFCMIrBHdI94YtrC
V0GujkYSdqT6tcs+tJIv3H5zy3ZlYRJl92M/ZZtm1cHt1kXRekBfeDLKPLd6KTVkt9s3PM08S196
2M9cDld2Jxs1y6SVZRbsVnhPGGD/rwKLbqvkOaZv9+dwzhJKW2iEguIguqEmW8SknLvVeA2ZyTv4
l1gH7qOPqj2ow/N9Q3OLdWFo2qDW6NQgad8gktB3NNpF6//u85PLzVUrFhtgmj10QHQYrlw5oNS9
b2J2N1wOYbIboqqAerkyXtnFoY9c7Abqt2DzzOq3QecBdgp02eN1by9M3YzLRw4Xxwkvfah7TLn+
0GejNKbDqgMpsn4Fcqx6JfQq2oUERY/7Y5wzBZJW9KbqYEW/UfyNii51cw0ew3WTHfq/tozuSnMh
9FkyMplHnrU6F6BwO9B68MLsa2W/R1q5sFpzG/tyJJMjZNkVyhsOIlfmPIQ9hCGtLZJ8JvliLGWt
liyNO/8ikhO9KesixXAGFkQgnYVQmemH1T6uF+7kuSN0OaRxXi8MSTIoOni94M5p/6SG5rOdkJ/3
13/OdV+aGP9+YaIDFTYlCmbNcgo/5D8jgmcZJFyWkoqzQ4Gi8XgzoVY0BbLpNcRjRIqjlMS9+RhC
FirolCFf3R/N3Mqg3wYCLYBtIM6cOIUsQbxi4bV5AHrZfZYl1CjLRM03CvxhUIPk9xHkvOXX+0bn
pvDS6GR3szYGozzHEdLSXdz+YeRLqO4U/nrfyszQIC+FhihApS1wrk38dskSB6p+WXMAGcRw1gfR
bdU0dx5APuwG0unrM+TozQXvMPeEGOttgBgBZo45nRwqqeIk9Rq2x6Ccreq9tK2nEijtJgOdTi03
wpJo0ttTFu8p7SC8/nB/0DOOA7lVAJuQxsVlNd01eeNyOsR1eagIitkgGAy7N50sGJmZWRjBv7gV
DchsTMZYgSBaZCIrD0wD1VLIfHDM7Rqw5Mn0sUAv7/0hTfvdx8gQZEiIfYHanpE+M6IWcIMwLg9l
Fp/BGqh6elxuJINmbhVChyFJIshRGK+ZBKWkBRKjTPwlL8E/PwENq2BBG1MY070kU0bLPnPFoUjj
H674HrVNtDDMmUgU1e1/TUwL6Hg+hrlV2eKQaNvCqfcxlB9j8aIPUAGy6mdjqaI+t1NQFRmXEB0j
2vTKJCnJSWgY4hDx4t1qulfZVC9Kh/Dt/vLNHHacPXx/TGaBeHyyWZrO1MuhtsRBiw28ofdZ86Wp
z1b0/b6Z2+nTVcBtLX3UmRnp/a7dcmTXbt8VvXoAKUocDM3ggFlU8azQiD09Cf2etkGrgYvjvtlb
Lz2aBaUE8jFjOW5SZUi7oRUKT9VDoQXGq9Q2C5+/XaXr70+G5bbQB9MLfD/r09SzlAEYDkZrEKmn
hxAMnElmbJq2/qVH+TfEy+9QNlkXChI02sB9Ja0oOFzNddc7h6FRQLKsnytinGJKtrHTnQvpYiX0
ap+CrCRQSfOqtsUXtKv6IKTc5I5cabp4QW5Q9ZhUfTccpQpav9Y7nzTWW5nbj3hnR16W12+8tLYJ
pFMthfharT0lUm7glxeKR58tdNcPNhCRjHrySLnhHN48ULnlxFbSYsJBIgUGD6d5bPNK3/NOk9uQ
6dpzRI1IemWn50fwQv9SlLp8Ad7ftTyr2VBrP/xoWVOkgRI5CXKdFg+swvlVFmUVgBm1Xy2sIPbd
9e/9/Jm4hyCMfcsTphhNbhtpZu1751vpfFuSdACH+YwBVNJwtPC+Q5gwOuuLeMQW6HEH25G5546V
+SJyVmbcf6uawSdauxqUPPI0EQYCPHIWJ2vLyB7NkkRBLfgDsgo/IZCIK6mkZ8V2Hjoj3nJePuBT
Qa72axUUQk4KgtGyr3W/dodX7iRN0Hd42pVOeFTrOnl0o8H0zNT40HvnKcx12xv0Etxe4S5L3bPI
y/Cpy8t9w/IQ/L1iZYGKSY+jTUz65k9IROFzGldB2YwUqza3PE7RWlg4X3lcx35kdQfW8dZLtGql
aOmTPl5rERHEa5kBTDKI+B5E1Dde1hq6J520XQHFToIoSQLdVv44BRR2DW3tRHxU6PRZrYBRWKqZ
RywIMyV9VK8p0yPhUZZ+79BoLnn9NTLdoOXOg1EIKNJWezOOA0LYc12zh46qD0btQh3E9KO4egTW
+Kvtmg/MsLaNYgQibQK0rgdJm67RHLRHZ/Y2zsUX8Hc9DGa4G1i6zpGTGurvea4FbWWupK3sWeRU
/gAosNkCPhD227y3v2gWfU6ZlNvWhZB8Mli7sFSRfRTtu8HVrzlpA+RJD1amrwRIdqM6PfAE/K2Z
IgMinW6lM+wCRwc/s/mTasOjGtaNz0fpBD5ADRoMvmydgwPYc5XoMIC/zKva+DnqqoDUxk+Fm/ba
SPoiQFIIwg4t/0FCu3wUoO+3GhpUhelZBURMAKJPGvD3m2H2YNiZElSDirl2FKRwHPoeR6x8BL+z
FthC9SAX1gYQFTegvYQLuwmLH12dOeDKMRcq2re3z8j3g34vCLjhfehOcpsRZardgON2b1mFX3WH
KorBOP7ihGzhnN866mtDk2gzh+yPXZMB99uwzZUP4MbY3z8KL00An3Z90huzlSB6xliiHkTVX0bR
p/qv353XJibXTcFTXKLjdCXZapDovv2hpgtw1XEirh0iZAVAmTIWuMDFM81qJ7HRIk5w5B4yBt9K
na2EKX1HEPSVED8zwUbe0ucoI8F9P/xZ77+2C/QHUs4AW6Np50bLJcrTgjqQUdtbaAYVXjqUG91p
XqCzt9Jg2Y0gvOI2STCoA3ibtEhf68VQB6Wq/NKrflWQJqAJy1ZhY3qDhFY7OKDGC+ZBKskzyrTf
mq4MIsrbh6FLU3iqkO3iGk1UPbA6qwJaCqtkEK9d3hIIXsR+SZXvwIae0Rlw1Jz2ORvIWen5qQ+N
XQSqsn2nywxE5P2zBeJx2RgQMAufmsL4RpMUegzsaxpCwi/OQOUOaAAuXrd757H8YWr1TleLfW9o
QSSLPQqvD2E7oHfHJZ4T9eu+jn4gpY1wwDTB7FNY6z4Mcy/V9V3NNJCCG19USIOapfAhSeOrZbk2
mEQqImsQBmhP1NC3UTy8aCkxPXAe7ZA6e7m/WrcvDCwWoHOofc6p5bLUQd45ktYeUH/0L9jgKi+a
/rnRo+dcVTxqWX8dx8HgyBQJSS20ok67CjIODuwqkebeUNwfWp5/ZXLBQXwmsG824P+b+MydXVzU
eEunddU15l51K/WASQzXOfI8X3sl571vJy7iF5MEmrqmKHD1wVGW+oMaxeqqzP6gq3nD06BREo92
H0KAfT8y93lT5Y8FEdYhU8suoFbASS9XeSaGoASO9S2JtWqXAEG/EJfeRtsjAQ1KgkAm4GabUgIk
fZJnMhm0vTvwlHuMOfSx51390ibob0c7OoX/Y32951Wfr+/vjduAB+qOAD/hTT+GVNMWHrUURWK6
ub5PQEZ/QoEmWUPJpF14T3z26F4vFy4gaCkDXQfQwg36zdEbtbEb2u5Z7rg7QUrxamd19tDUgvgS
SRmwk0j2ikKtchKQPf2Z2sCYaazRzzxUIXpKSfkIjJDzluaquSujOlk7yIIZnmkzd1N1AgAry22i
l56n3SoJzZ95qYcvTZ8Xia8X1ciCpspnPIzNlZmGOgOElKhvOqQEflU0K3A4a8QYcE4nzRzIKgVi
7DtVzXrt5rb76lAdl1EPSW29FO3OHiq6M6pCPgmHRXtFiUSAzGy97TVhw73QemUJLXpqqq7wOj2x
T5Wk/RdKrfZVQnDhsUCA/6HpVbWu4S78yIQ4lCeYpWS+m1uhH1NZrnLakU1igpPw/prP7DcL7yuU
wFSoW0Nf+frqcyob/eF61O7zuto30Z88emX1Q8pQpHTUIDff75ubixoguaLhfeEi0TG9o6BZJVwl
JXLfDmdkb7zafuLGV21JxW9uVCOVHnBwaHDEO/J6VFCCgCarTeXeym2fhpBKQrPLN7tLfqmJUaMX
IXsbGoMuzOXc4CAZivwQYGWAfU0eDCxtiavEctjXDMn5EAo/P0IIMQ3ZkhTrjCHkhnB8kFd0b6u9
eFc60mn6HiHRqmmOMnuIyRPUKu6v1Yw7QAIDcDjHHW/3KcOGsKUoQof3+1ic0Wa51BY7E9dBzQow
WxCv2nAGk/RFK4GGEioiosxtM09AK9TTmvCraoklnMrcdCH6Aq8vgAeQXJ3EXiTWM7sLSbfXuhdH
X+MMdfbTIlXAkhX9es/hbGkF+CO7vQ3tHaVKoFnyvR6T/+br/XWZnbiL4UwmThEs6XMVhtT8Dx57
PH9S1a//nYlxa1zcqJ3udGaiw0Ti+mEHBhxfaRei1dtABNDhMdWALDzKqNPDUoM7TauzcboqeOsk
aNi7qP0KaJBo4UqdWRgIlZljHRqc7zdCGIXWNUOda3KfmLb8HWXqsEmoFR2jmOirkTTz73EFozIa
8v5IS4zR1sQPpHleGk1hyX0I5FUlk62BYUFmxgctjn9/oWZmEUrwgBPoSEyj+XUc+8VCqeZg9BnC
g72sLP1haKJhw4tC/M6Y272QWo19u2v7pYzqjGcYhUU+SUVxd0wzI4R2SSOUVO5NoxSrslfVtbTB
KXR/bDP7HDT96Ej9BC3cyN2ZBGKDrlvIvdaW/UmgfRl5t1Bb9Q1Zgs98lponMQnqjijXjPUFcItN
LowEsk6O0ydyzwYZH2Rm5J5mJcqxsUQF3tGB/Er6ethDBiM8lMOgvMcsibaGtNo1ZIz5dxCgRo9Q
qUpXBWWDDxY0F2ifJn52pYvUSa5RJPzA/k/4MHhWZuqNH9Zg/01dkA9Abzp70LvaXTciF+tOpk7Q
lkO4Q/zS+IVbqx7igBYq7NWvujCkp4JGAjm3XKz6Lt90aofMgIRiZEt4GRCEHV5vdauSpe6qdRJQ
DSRd6JWh4RexGa6NDoJObWq7kKKp4XkHpge6UMwHkNExz4qN9KuekQ+tq80PtxssHyo+9ao2tOZR
11q6ilgtIDYukqPKG4ByGlRMPgaog+9Tp9YhGAUxHyh1lFV7rmPaLrXGzm0LbAnIdVhgbrjRByiy
UB9U3rd7o1bpvs3z6kdCebnToMC+kBOdeVEjuT7GEdjroH+ZHOShpAVhMmn3ldLw9WCZYE6hEgI3
StKviK2QFa3zdGfrKf3AU4AtHO65kbrgBgAXJRASqDldH+6kShR00pXt3tH6X2WTESxO+ZaF6VJv
0IwXucrlTMbZoHGAmAJXMaMehXRlGDjy3MdHydf3j/SNK9YQYY5PQcjVIWc0PWZunbuWaEV8NNyd
wV9p/Y0DwmAvvTAwL1eHGVbQcQ/sKJB3CP/Geb1wihrtMzuxzOgo5bcuAXVjqXnUsT0Ioi2s0Nx4
AI+AaCPUwgG3mbiNOCmMghk0OsZgvMMsbgyZe02aP6aWs70/dTc+F4Ny0NuIaBYBNP5/PahGmkNr
CSs+9tmTvS6Ghev4Zq/h82gDHcUPRqat6Uh6HUxwGVChx1Lha2EnX3rkPaE3ugAj+CxKTdcGB8pA
yQotSjd4ks5VkbCBStzRJVlAirXBkah+iZI9uKMjaxPXLwXvwMSfenH3nOtLoeDNTh+HiSQYlgp1
sxvYrVPnSVardQRJUXvMkL8UoN5rwO8d0+JxiOOF587srF6Ym8RRwPsVKTOr6Jjopp/yxNfMb2zY
/P3OuBzTZLurRtdmZi+jI0fvgk0e3WrhPM2MArsOrOgI1NBAOK3Rhgx1d6PFKERk+G4GJTrjLcsf
/noUMAKWHID37FtMrpLYrCF4ix619Du13pZq3TMLD1yRgToReiBvFZqx71SBCzc+Fipe5QqqnU88
NOS7W1hWEKc2bmqnpcH9Mc1OHNiLRxVL9fYF1WZOOLQa3EMPfl3dET4keRlL/94J2WiDRSyNCwji
hZPnjWUKpejCAetPmNcYZ969xVWPa3hhhW4e1Xi1w8oIrMR/N+khI2N6Gpl2cqw/kWZOp67rgrqB
2hqv4IwS0Mp1DR8tgebCBr/FKYyWbThYHanE8Sdc+z5FCGASZZweiWArTTE2ruGsldz50enVg8yL
j9I094k1BIbgO73587eriEewgRGgCg01vSlMUe1J6jRqlB/Vc9X56CcP/xoEAVjJhYVprZvramYU
FiygbGw+10Lw9y7R5dJGud2OY45+zLzBxSOBPrmtyjikhEEs9dh1a/67az4s53x/qm4vKROOFbcT
HiPQzZtCEmTjpmIoeXE0Yrfy49YoA7Volxo1ZvYDzKDrFEAcdGXfvAxIp8dJqZXFUU3TA1X1oEO1
I3ffSPzKY2MHdeyAaZA54ag01tnCob4ZIwjvgdHCP8BSI2822Yx9azmDiLXhWEG49KGKlWrtcqv6
29BzYmX8FRcxjBLnoQZVuuHI6SbqgbAYoDvTOyuRPUCl1AAZIS7P+4t3E8zA5Kiyh4I3MsA3wZkY
wsrMdK4ebdnRHcdT5Zh1NA504AsDl5Txwma5sYd3HS7jsWsJnbEIc6+HWFQuUE4Dq88GnjSp8RAz
1G3f83whsrlZL5ixVQSD4/FFs/KkuIffAJny0K3OfYoQMBdetMQIsWRh4oA7vcjBTA8Lo0BFDbq6
4P7CzH4fWw4IftB/3CQwFG6LXI316hy9oQDa5e/3P3/jFsYJwtyMZP4oG07vD12kpSzUuD7r8daI
/Dz1M7ngwW9G8E8TwggwGRGe02SPjOuemkgZnKyNK4FqkUsvmFkD4PwYw2MkQ6Zp7IKGqpoaCT2l
O2Ah9KXo4WaKxt9/8fnJVoVDznpp4vNAxWkNeHOU36G5cL0uDWGMYC5OfNVEKBpQUEDThqDzCY18
+kKgMGcBT0nE+SNo82YVXFKFCgkb95T379RZZWyJL2Numi4NjBHExRCs3LUzHerSkO7L1XVZofaJ
V4CxK1A4XpitOVMjKz86anAH3KDSOFG6GG167snQ9hrwEEJL0ei8gHGYmzBc+aAAxIsBnmqy7D1e
2kYoCuUUgc1o1Wgyf0o5tMf/8vxhc9noO8SdiZHc9InLLEmaFtwcZ6fpzoYbPtkt2WhVGvy9mTEn
iTAKxnDmrxcncosSbJc6PeFtfHJle4jVFpwpSzjdG6+O0cAAhG1tUKbctAoXemEr6FSgJ9JB65y3
vllHByTHAazgC0/i8URcvSVhCkhgJOwg2IGuqsl2S8vUoDJxwzPnXH1J3fRPLgFvEJ3Rew4b8cDU
XWJBndsSlzYnMRQZNJBDSsbOgVH9ItWv+2s0+/VPXwzIGbIkk6+D1qJHrbAMz3HfOStX2lYwhJyu
7luZWyIQd+BOhLAFsjGTnQAIRp/UyGSeXf1P1b/3xY9C/dHxn39tBYxPwN3igCJJPI0F095s4tpJ
2dmxkUylfl3rnmHmQR0vicTcPEzQfnVpaZzVC7eDpHfSqWrMzhU6RuwyO0u9h3yTrH9yM1rHuv2S
Ffrv/2B0oKHGS0jHq2Sajmmj2NJ7ir3X6yjZxqmXmBu130f2UorpFvc+ju7C0mSXF4hmK6gHheca
b4IAtB+pH0NadlUZivkSKXrrVT2AeJHGQbitmsVTXoDZP00FWTVpVC75+JnNg+HiUYvnEN5E07Id
+hh5xtQqPOeu6Qv+DOkEjxjfifvn/gTPOPiRShzPCShlIMqeXIcaWha1zqzDM3B6oU+iTNvobgNs
XQFU4X1T46ma+JErU5MZhtyH5cqiD89DL09K33M/HyAHqUPqPi0H1G/Bxzq0QSrLhQrr7MYFVyVe
1HCWZHpEshgE5q0Bmg6QVoYe+HT+AKd/RpB2pMx8U/vmh0NLY6FKPTuxeP2B3BbvtBvEfSdiNEEZ
RXgG0nOT4XGmZiKgdvb3TgakFIB34J2Jvu9ppb/ISWYIi4XntOszoG4q7ZAAEbFqRN/7SRY5C7fo
3CKikAwMGiqKBAK1104ACuSSWsCAwt241WMGKcG1hY6Rg2z2SreKxYprRewJ0S2pn8/NJy6gEa6D
UjbihGvDXA5cZ6kWngmeagy9px5Yw1aGscSuPm9nVAkdzaCF+NoOdZIWQTQ8jm6uTXkom5/10lDm
zrYGnur/MzH+/cKRjuhCy0hCdhYl6kLhr8reu+Yucb/cP28ztxzm6//NTI52jVqH0oE/8+wwpUL1
K3lHjcW/b2N2toBF/FwR80ZDGASkLUC6DrymU68Ge18O5iprlio0syO5sDKp+QvgkZtew5qQHCXK
ZCjTB+4YSy53aSyTrY2uoKGQPcVYQjfxeqKuZI4nM1gptvcnbX44DqDuCBRHBrTr9TekhLzCMK5/
555b1dxoaPy8b2JuLGDzGtm1Id9wE+yKxI4htNxS0IKCplGreLZibX+0O31JQnhuMEhjIEc0juUG
vmLZBeBYNseTMGQvmWEB/6kv+JzZwaA6CLkD4FtvQmrWwN8odU5PWdm7QWX0v1vSh09u7WQL6aC5
k4nHwUhOgtcbxnO9MgkVBtcLRk9VlQqf6KW5AbTcRyxa+FbqLMnezA0MkcRI7ALExA02p+xSSZoS
zrvs1nUmPMvayngJxbRkZFzAC28zGEpNejHeEK6XWAdwECdy4WafMwE6nLG1DElJUOJdmyBdnoCv
IoLPpCvrnSZr8+Pvt/OlgUno0OOlhSJ1GJ6bhOt+RoF5NjqrG9m5ndV/Z2pyOIGvSEyaYywqnKWN
HKD5oS4VYWbnC+cSKXZ0xhrTOyZruannINY8MdzWaAipztV/kOYY451/TUzumEISMxsKSzlR1ETi
BvmmcIGfbu6sXFqYLLoVlhrkFjCIIVl3reZHQ7HilPtkSYJqLuS4NDRZ/AHpWV0XWPzM9fMEDZoH
N32siAdG5SjFvwtX2pxDQ/kcISDoZwmQKtebmROnA0wD48qgGIGW/24pQzBnYAS/4P6HT0OB9NqA
TpVyEH0FA/lvrfi1JHgwt7ng9SEOPeafbiLCtjGlgWsYmYFCCeigH9IaVM3mQng7F1OjLQXAZCSW
8UyZDAKqHuibizhial5k0qOpam1Cm1R+3yNT37Ws36SRbCHt1DrZQnV7dgLJ6DMRh4KJeHJRm4ma
1pqVKicD3QmDlntmvHBDz84hXu4oh0H87CbYTGLcdG2ZKKfCtrJzl6v0MY1zss0qmi74zrljNHKJ
IVIG+xYgZte7YaRy5bIYlJPZmUGrfjOQUImS7zi/Cys2O2sOMjjAULi3sPOqzgdHxNh2hK1sGTAz
uO84l74/OTeVHBhU1Wrl5IY7GxVy8frffX/ib0hhIgawx2MD3R0JWUfn+30D2uyevpihiaMpaeXW
1Wghcnwt87TIi9+UX+hq+aV9/ieVQDG88g8pPGD90IJKX+7/gtltB/AkQSiA4u9nQe7iqkZDZ0/Q
eQCn3axQvwaMUVuCBs2YQPITRUO4h7FVZFJE0QetQ7cfc059owfK0Pt0IMe8/X1/IONaTJ76V1Ym
AXvLq07tDcU+5Yy8ZW62zrvwFLmoeYRZ+4GG+IW9PWsPcccoYwSPOi25CtWmdWnlzomadO2CX9KU
iceRq4KgDHnQa+M/OEx4AKM2OkICkFWebEYToDTOWOmc7Lh9790sUHvx9f4czq0UAA1AuiOwRqlw
4uUE/HjtDLl9suleZy+kP0qxUJKam7axjQ1B9UjQOU0yVbRFrzmP3ZOl5LHHU+2gsKoDuCH7agLW
j4RT/HB/UJ/VxunOuDQ5epGLLV7pRFARRRCwa9oN+rs3oZmvWOYcwBHqaSxcgzd7w+L6rZHVUR26
VVukz1aPVjQ9fTBZ+dAXS6/LW9IfMP6gTAMyQg24mxtQVtWxgUDLBDdmG74USnRus2QVy+yxpkPQ
yeJDC/HjBG8DwsjCSZnxOQCZIW4GYgbB8zStAUxRQkEx7Z5Ik9boN6c1utPTYsPKsADphsh3BYt/
xqm71Ph/W90fR40v64gSHGBaJhcPBBUAEaKKe9J4Y+wGJDG3XZWp+wgY1Z0UZrzJu4TtmrIrnrOu
VFc1YMQPWlZ/LGyJ2V0IzB32IbpjcAdeb4nOsiMowqHqZ0XEBHtLBdKPoWh3aFHStpGdyB+ZSBPP
amlzLCtW7ngJAhToXxlfaKXnQZjH3AftpthoWMbOY6Ui9mAfSr7d/6GzS3XxOycHstEKQtqIuifI
mDKfFUXv5QixX+u+hVx6bUFWrFLNwGX50lrNuQLQsfw7Q5NDo4kWGYMmoqe6J4HDAHvsA9DK3R/e
TCCiXxoZf8TFyexYS620g5EMraFot3bWufQHe+HVMP7Um/OPjTUCBZAcneY+EttslJaF7qkkxtqV
5bqLllKi87P1rwkyQSKAKbXhiH2dUzskbxlX3gAxP7ftYgg8Z8fS0bgAF41y+DSO5y3Ija2auScZ
PocVkp6dsQ6bj/urMjdf8P8gZTcQbN9AfWK9MdJBg7/kMQoA6BPp3Of7FubW/dLCZHNZQ6XqNIGF
fABvy1ZYP7NfZEn0ce7sWNAVwHWJy/IGSmS7nJtl6jonFZ1iJSR4Y3SpNr8hwLTCefHtaHV/ULPT
9g+WDQSaeKVcb2aqgdIkjzT3JMhjy9euvlCynl17pKKANgTSFdyy19+PXYPSuFXdU+oY5spKZYFg
qgTs0I6X3qOf5YnpkbEubE38Y4bsF6QMWvfUGc6HydDLWVl7w+33YKEHmsc8AzP6blHda3N1W4H2
oZf6CUTS6/tTOrtPgMIG+BEyNshXXQ9Zskrpq77HTkRjSOkZaJ7+lZTovGJFkv2C5EyxECssGZzE
WHFcGoNrDtiYrwNJvdx4j1RPbO+P6jOMupldYEdRzrCwN6ekBKCqrhMIErinqrHbB60Rb0Oha6Db
6dK9TNJ8pVZJH5TCMl8tmpKHNBuyALo0hS87A1KvTPJgiBy5ZUMGgdxCQOmLNNI3udv6bm0a6zZh
NMil0He4vHK03btsYRBzNyjCF6Tf8RhHQ+R0pmqlr8vBpqeExBtibU1za6roGIK8VSqD+xM2tyqX
tsaTfnFNaG0kGmDKgNHJ7eLZ0VK6bfqQ/XZYXvuFFEvdnnMnGRI9SC7ifWzcsKApudTiSM/oqWvX
2o8iWTjIs59HpgeZBAAczGn8ZSpFyvMKcCAnebJOWnK6P1tzZWUdkDi0eiM6AhJg4iicCrQ+RWbQ
kxKF/YuV18mut53YaxGa+aRk73IApY/Sm/bJsbnzs1dUsKNkqibPoLS3F95Js6MFshcUtSgN4K10
vXh1SDlAlSgLEBaopp8sCQ/OuXk8JkC7C2YuaK5MQqTByePaFAyJTSX/IWj7xgu+qvPOq2w98cqs
+ANyo4UNOWsTtWu076CidaMdbUud10WNDdkqO1YGjfG1EJmvSLw734XKFioEc47fdoCPxmsB+ofT
93OBKkpoUxw1MpwG/VeMRISjL4Vis8t0YWTi8dUcQu+V6dCTWkOgjmXeUk1gzgAYMnCkkHUaoV3X
+4DHbU0akByc+pVGHpx8YZKWPj/+/cJHNFpTIObCoWId+eNE9hEVu+D+wZpbh8sRjH+/MCHaNqZZ
CBO9dnRBL9lCm3zh7C6NYnLh2W7ChkLDJFUHVb5ATfO/G8HEaYcNiWLbDuHYVPUxrOiPgasHW3UW
kqVLEzXx19BBrkzwHdBTxDeUBLTxFxUEZk3Ao6ACBP7sm4yzWwHEHErbPfVO4Chb6aBGtxALzK7F
hYnJKHhdl3VVwQTDK4sAhbPgGOdutbHbC/0HIHtBCet6O2WJFXcd9JRPrbqhIaoL63L4IZaog2at
oGMOuufA9SCSurZC4szltipwGTQ+g8agV71ktX9/W82+64HV/NfI5F3fwBdKoBDpqeT8wIwCPf9k
L7vuBbF57QkHb4hmyD6aAVKKTeWnhfZ8/xfMRSMXP2B6yXRjorYu8QMyjqRSKJ46bu5aTl7SsAvQ
fPcf1O2hw4TOSpSgwZE1rabFSdUlYzvVCUR+Tb9RQBy3pIY9u/0IelRhCNlFd/z7hbcBp3zl5CGe
/iWz16kp0fi7pF8zd42h6QYJKFwvgClNduCgRwBr4AV4KiMrRcYjJq+oG4Ot3q61R2ik1ltkI2Mo
BifJ+f56jRtiGgFj5nCnjZ2cyNteD46gKytjDvwcl/E3VPXORkyCoitPIslXLhoUfcUePF7FC55p
9jSARwt9kGOfybQdpwLbGLGbAciBpJfbVCEIExBXbzpLUcEuVZXr++OctTfK0aAtB52xn0KnF4uo
gbwIoSTSfBH4eqM/zD2k4ZeyeL1vZW73o2MFVZZPcZNpgsNGuJqmre6cgKpbaQh92vzY5q+xQEFB
WwheF2xNMx3yf0j7rh3JdSXILxIgb14llW+jNmNfhLES5Q1Fma/fYJ/dmSoWt4TpewY4Lw1Uii6Z
zIyMQHo/UzIDae/he5F8GHW/QSYqBc1d++X2qGQH4GxU4u7UE3W02QhLTA81N1hT8Fj7eSHgycfO
VijSBlHmfhvbz8aKT5T/PG9awA2FCFHwu0peIAsa28gI5X6S++wf9ZSAFIRU6VtTxH+/L7hcBl6j
RVfw+1r1Oa5Kn2RrxTXZFfvXAtJNl2c00dxkHBvXjez6wbB3VrxR48PtJZZeHOc2BD/QTY6BdyTP
0ajJoc61UCf0iGfTh75Wnl1vPGlm+azlzA5rqn9W0T98+wNkfujcvrAJut5AWRc3Z8Ro4xfuh3LZ
eZ3jM/bQtKmfjk/j/PO2xbdrXXR9aLYElB6sJVhFIQ6O4Q0IrQo3UtSWsF3TgYEsqRfyPHSx+dPD
s/NRyxiSz5CHT++pMy+7vosz1GPyAUIb6Wc2j/keDQfto408+YY1Gbq5UhBjp0X6qQa/3U6p7Q6Z
mnFa6beSeDP0hkInjLMG4cYQ9nTpDqY9xyaejSMSauXDpsb/nDV8n+TkoDDNO0AA+sQrVtgT6pwZ
Gks1JxoDNfnsFl9vL4BkWyPrj1qnh6HgdAox8NLZM21mVCObpHmxCPk2W2rv92q5v21HMgwQIP1d
Z/73M9ff9XXfT0vmRhbYdqFBE69cLVJHjL5t5G7QP3tFScVar2sT6LDg99stap+7MTa43LdZ1iEB
LdY7RnNmTVh6PKEBIWG5G+XlMcsP+VoblnS2QF6occprrAtftbPZSmuj1VhRuVHrGYe46z8ww/1x
ewiS3YsS9F8T/O9nJnroUXWtQ9zIjBtfLX4gsRWY8YlOr7ftSDYYmIWxgZECBueeWBhOhqxOrRZD
QTE6CyAOquy6rJo2DejRVvyndA+gUQHCW9gAV5QLmYFrAIUpNwL13X0zlFskQ44gXn9e5uLAJnt3
e2TSRXJBTMIxMKYqPuETRTGKFLw+yPQeumy/+ozgru/KNXKWaoTVaDEWAT6W0qkWoR3i0WHOf80o
BwfQEvIKf1JHZadRTz8uKLMsADBjA7bUSfZVDhyLj6bd2U/7RvETo1BXIh7pegJtjDZWaDwBO3e5
bwql7m1mo2K96OY2ptPWbsJOeX7H1IJsBD18cLFX+luKA8G9rC+8yHEH/4E2a4zykqXDDc5BOEhb
oSlXCBdKk7JW7RBMqV8zYIqW8Pbnyy5y0ItABA5+1UJaWLjVmrrSe23xcDVo06MFeTLDLEO7yEKX
KK9pAeA0dGU3usOe28q4q5dhpcYnK6gDGgZyLpStdAf8H5erpIMIqW1qG/AP2wVVxr1RZEFPX3Iw
9M0G27YWDdLKCVTn6fbIJV7lwq4QQSz6lDSgJIRdZ/7u1fPnRnP3k5ksPuW80O8whrqBhqYo3I/i
Mxe9FRP4rYFxoSa1D2kGhb0lXeIQ1NAfvSmzV9yLzr26cCCBFoSUHXrGAbcXW6GSVgedp1PClaGb
+9Wy0uSx0Aft2SkN7TdZPBqC59T6BHZPLVxqXe98FdHNPYrumHbWa92hGYh77xIwbmfESQ5tqoL2
SulHvwGRWpC06uTTLneCtO/Gu9RatKfJ7BKflbQPHC/2PrcVnr7ITRe4oom2uT2fEv8J+A4ACbhF
DXSs87+fXQkjnlQKJaYbDSM+gZ3MZfQn80k1fzfpyu0j8SLQSoOiIU44RK/FNmbPWJLSprhACQuH
vsVEbXLn9fZw5DbQDI8hAWclHsIa4Ujcurh53MEJEoiLleBh792VTSidNC4OjQCNi2EIJ61T42Fs
WwQ2xtJxOvk9WDgf0Ju6BW8aiB4dZSWQkvoW3myI1gVkWq6am8G/ZvZ6MvBCrvKVEePFJs1pysun
edF7vyhTXH0xqKCUDcnM58KrVsJeme88ty/EPnkV5yqxRlx7dDiyPDlRy1nJXsu8CDopEVUDFuWA
D0DYiAldOg0HKor7Sj8qnt69QFXEhfRN7h6MdDJX5lS6U0CcCCQwomC0cl3agyxLrbd6iwqkcZ/1
D5n5lJXfbm9G6aydmRDCLZTD47p1YIKpsT97P9Q1LUmpAegvGeh3hYqJGMgTnTETooAAE0HABKjc
LFlDEKxZEBa+aJiptHiGR8a01e3NWmAh/XmAoJAeAl2qJwYW6TRNXpXWmCGgmRWIMfy+vQKyKj52
E0g/wC6BTKKYpZwVpatHdwLwrdrZyXH47VR4UG+I63fzZvweg6G9DgonVL7cNsyDCfHa0E00G6HR
CF5C3M26u+i0bvGq5hos8UfdeuXkaW1d+3P9eVy+D2vHhy/ElUFwZKJnHDv6Cp2dKl4NpkSEaFVW
blGhudOV8liX7gThZ8jX0Dy2NgpgbreHKVs/4DH/WOV/P7s9vK5Kyx78I9FUaq/lPHweGtTa/8kG
yBC5/vNfIWbBxqIPUFDy8iSCIGVAwGfdrL0hhLm7siC4gt5Sc8/ruiTqgSkJbciYkU8q2KaaTbwy
X4LT+c8SZGgAokfy4OphT5Q0zwpiKo9FqT5rYKQ7uNPYH7RqrlYCF2FlriwJQZnh1MpUdLDkdlsj
R71h5Ukg/X1IsuNgwYVe5RCMydWgLJElUfdDnXakCW8vumyidA3SQ5xm9prNYx67GiotGYmmhH2h
FJGC4Z2QT1qJmWWjODcjuDeKXmEKTlQStYr+hRHzZR7W8mtSE4hHcDB5nsIUTMSO1XdDRQmQG6e5
208rD1IhFHlbZ6RWOdc0D1NFUoV+MLK6BjIyqpzMNxU95CjNrD7WKTloxss7VuWvMbF2YKp141W1
k0bqkm/SxPpUmCbyuuav22ZkU4anFJK7gMyDhUCYsmTstRq0+ClSksdfmfqOk4EHJhpAoUXAqesu
fZabNAakSsw0mu2wZ/fK8I6te/77wq0PqttKrSc1jUz67Dndjrh2QKY1lmLZATm3IsTtVWK5LTLk
aWTVr1sl/WSvgVZkGwu6qFwuAQ8tvIEup4moBOr0NY6Gozc71pUnKy6fqTodMk/ZpApIIf590UER
YyES4B1gnrAsY+U1BvoJSIR73IfSt7fy+7LxvGFk4K2A1RIPilqCQom0PTwKPYK92tVCw/RB8Ed+
3h6HbGHgFF1wgvBrS3xQWcNSmIPewo5bZuAxTve60ty7Vr5ylcgOCV4CnBwGWxkpjcv1UQCK76YW
89Xc5Qw9ecM/apu8eRbAp8BpxR8egGpdGqg9Vs6NNpHI6tKNa29YZq4MQQj53ywAFAVeNnD9X7Nt
AL+XObM7wXd1CkR+Y7RAPA1jGi6opd1eFLkl6AlyCmyePbgcS9Jrbu9CgCLytMBwSp/5eQa9Cvtd
A/prRrh0F7PIE9eBmWSEhrXq+a2l+UiC79zp4+0BCfHlf1OHyBbETXiXXRGINCCj1KeFYkA6six7
a9ya2l2RRfYA2ccg7lZue/EBemVPcMl1XM+0aGEPfeZ+1WYA0W3tR6Qgybbwhz4kqP/XyztuZ5Qp
/gxScEGq3aZZ6kDRxCgCrrzXrOwK2VEF9zR0cgEMQRZEcDlao5iGVo+YRO+esBnNDafUbf9HI8J1
wNTZzgoKI0v7ypwuqOODA/ju7e0gcwZ4wlpoz+REoqKzhjTANOaOkSD194Wy5/kfH8v/LT8vsqA9
DtkHQ9jYA4rUtafQNAJ86nGYZrCpjxFI2X/dHoaI23yzg+w6XjBovwK4UJgsZdZbiN0A9DUgQ+Yn
ND4mbbw1lDxarAlNrjhVlRnUbPAtrQkgs8MTrJvbHyGby/NvEPyerRMrqwGnjBRv66qnGUpStw3I
bqJzA8JZSk2LeB1AqBEbT1n9RTGrrbPYYa4igFNXbEkHw3GTvEkPIaLg+IapcaDb4SBMp/slP/wj
Ud1/6wXGUFzcQNxfsccCkYp0e7YkUaWVT+MESK0+PvXF8G/pp//M4CUAqgMI+VyJzrYLwnJtqEhE
p7nf5pni/AZJBDT5bi+MzKmCDQlvMzC7YQ8KK29pyYRiJmLpDoxupNagNnHwwEef2CiEW2No1S+D
tRZnya6mc6PCblCoXlKdaimAyENIqxSCdl9aSOyk6tpekLk7TizLW11ReRcLIH0ZV0md9mk0uvV9
ii5A36tJQLzhx+1plO25MzuegJrwVGcZDDakuAXNMJlAV9usXAzS6wgyc2DHBbUqJ3a/vM8tTZli
vV9SoDjtU7M0L3HpPlaQqlVZEo1Ohxa1NrBGOwL7YKiAH+n2CKUzCdZEBC84VFftVKoLwho1j/ma
pQ+k6CMWJ7vYRYfyO+yAoxFdSBbyzKI7JK6L0oo6piAVmAM6/Z7oL6dZg8BJBoNdbeh4bOEIX9H8
1xlEsPWuIJGmK4+jpRyWHj2i+XS4PRbJPocZFIUBtEMpUQwnE3eAxoOOOSOT40PGNCA4ZInylAw/
bxuSjodLRGpIzgMoI0QNDGBxUtOSRHqXHRJm7KhmBXpvr+SrJbscQTfI67hELxJ8gplSMxvaGymJ
FBcCwrt6BaYnHcXfnxfrXHoK4VQQ/SG8h3afM1PfdX4wfQ2Au2ZFuB6qcWwTkhMS9VaPyMTzFSTA
Zuhc3l4SsTTJHTiQoho6qk1wxngiCy9wE0MzoeknyoZPwABsWxYHhdmEmbX4TOl8LX/R9NY3ydNt
w5Kr9sKufuknktobLYtikSzUm9I6DQf7Q1wfuE7NlK5dH7IdwRWVoVqGnX71wpzZtCgtG5VHy8i+
FmUV9GT88O/jQVciJ1OFwuUV4mWg9ggI5KI8ahBBHTp0SYF9/3vTgFSgWOGykpxX3nDEu0qQh7vq
tW+dDkLeWZtEWYIo3z1ZUPmBBNO+XZaVV5NkE3Inirw1cLggYBCcuZmY/TjUSGWUcw+xU20/dMbR
a63N7bkTawF8E17YEW7ayqZDUydGGjWzch8rIHjsyu2k9jvSPi9NuTPAsmsCqc/SZUvUet+7TTDV
a8pwkiDj4isEv0GzNq6GAV+RUJDp0DqAtI5PplO+fPJiyFWrGvC4z7eHzkd2VhwQRy6yhGe9VqJT
EIGNAwA1GR4SF9rWA70fOn1n1WNk05fbBiVHAaKogFugWAkXLPrgscpaWoGiDHeKEeZNH/ZrD+AV
C+KQBiC1mUE9BDPkHuBx315rkJfOGXr0AZADQhsvn0vXMedGAzyxlgBd+li04ZxuEi308td23I3W
SnwrPQFntvhgz8oozeipWWaoSYR6VGKcnOLFnFZCJoknRL0B6VSOx+JNI5cmJh2lh9Sz8AwFojTb
Fvm92uzNR2etL0y6Lmd2hGlTBi0xYxMvUcN7WpqgKb/f3llr4xCmqiBGzdm/8aAhG0ffdxDwqgL2
y1MO77DDHQb4NsEF+xaBni1Jq3TKACQpXjY2MFbuHH9sJvMDYVxgc6bg81fA//3vJvHEAS4fV+R1
cWhUK7dxJgSwnlUlD+7sJWEKn3UqyNQGUN70tt6Y179vG5VtPdwnHqi5gR26ipa63tT7NsULzlMe
u6b7DhDM9zhZuUukRjSESSjr48SL1dBe62tqTsiLqf136ilQP/owJe+4fkEzC1o/XgEFo5Ow8ywI
Bdr9jOdNnIF30wLA8T3rwxkKuXAf8pXCEapckBSxvkgjdBNPJ+KdzBaVlk//Hlciy4JOIg29DMir
CPeDA9lgA9QaeFuoX7LumLZrTGUyx3ZmQGxfgLMxx0UtkX6wfxJnk5SBkYde5eugPloD0Mu8wRsW
B0TH6BFyhNM65EXvDTTBi1o5KhvXXTmksn2FPhb4d9S/rotftC7roWpd5bG10ao+N+hASp3mbhgh
3Hf7mMiioTNLYuWrXlKDgqtGgS4KCZb+CeiswFRmv7BW+hNlMwYVOejyofKlX92cdFZjm824Ctyk
RtuEMrundNGqlbhYtgfOrIi3Z2kV3lDyvI3jFl90gz3Ug7WHPsdLkrt7xJ6Bl/+8PYGypQJ2CelJ
tOHhySSczlanbTfbJizSXZlCZkgPDHNl7mSLBE5KZA5BrHQNMLOXOod2cZpE+rD4gMSUGuIpkKK5
a6A5mSFUEVAXQX3smmOeKcWYTTUMxVZzjNGi5qemspuoytsY3lEYw7XNUx1crBGy6Zc3d+LZLClK
j0S1pgcJBqQFt5dGsuUuDPDRnl11HlmoxVSXRKOlQhAXpAnvcAOwAO13KONBsVB0OUuTxEqdmCQC
CtxX1Mpf2VyS9QBMwEAG/I1vXCTJSKyFUpcxTFE6Fz7FEa11J3AS9qvrv92eLNlTFgKd/GWE7YwK
suCfyyXLh9hGHRFamXduV/+yWrSVWubGGMZ9kiwR67Kj15howGdrz3X+20Icf25b9EKcKMhMathe
eLvldFd2UzCqJ6qMm8r60nYkMMYVTyHbHLjzUBwBjP+av7BADsRLCqReW5L49Qw91mxl+0k8A+Br
2BvggcCcioF2X43e5MUdiWbHgoZc4pujFRbeWr1UagZtaECsQI3kKoeMmuBE1HxBmsuwj9qgBa4b
74GdW4mzZfOF6gUy7honqBFPKwAadq3YGokMZ98nYb2GYpd4btx1QHi/JZ6uniVly5oeuxIFkbwM
rHYXs71eBgyI7xr8PqXlrKyOJN4GJBP8JvBzyBC+HYcz52CUba+i0zzHc7UOZtAkQ5k3qPS9kyb7
ztm843ChRZtrFaMsdw3fpXHXZl6bA+ea+ApEf6Hy66dMg1safZ1AcWd4pN6v0lp7Hok9afyJjOZw
xFbIj/NslXCskZR00l6v8ghYM+cE0FMBRrPOPNFimnykewDlNxoX5ai6DtDARndFMwDgbY3z0bVL
N9Ts6i4mXdb5FGxEz9A+gKzYYHubtnZ/pc7cHIfRRAcM4teVgFG2sblMkKfhnYIyjPDlle4Olts3
OW69/LU2Z2CZTFwT6IFdWRx+RYve58yQGDTYed3MNMfitLY3+bVKDn1L7hy8JOvHvmF7ZETvurEK
p9oOIcS3VaziANTy9vZnyA4YUFRIivOGFGgvXN5WNijmWKNYZTSPdDemyj59RwGQswL+saBfWnCm
ZlgGBxaKGoj702Dubo9AtmC8iQbaMfgPr6LL3ze61ihw3MpoKJdjV7y6Kdsl+o/bRqTThOeDqfMe
86v2/EbT89Jw4zKymO63Slis4VxkjggtA38MCFEDaU0DFFQwABTKdiiGzTiPY4DT8ht1m+PYqaU/
l0oa3h6WrEKM7AI6yZErRB+mKRSXptlmrZt5BVfhCozMCxLb9En+yyKVT51jFkNY6NG2i63T/iSA
+tw2L1u6c+vC5hsKVllW7BQRae7iztuURrJ1+zWwheyguZCjQHcsSuFICVxuEOAeQfCUJSVyKL1v
DtXeSZpDnKKXPS70w4i8QM4r36Z7XHT2qZr1kztl9/WQ/Lo9WllYBRZmPELAk4mstjBaaijpUEIR
JxpaEx/idc1GSWizIbYz+Gli1CtHWzK70AnjGraATuF+4/NydtcoVWnQ3qsrlHmrANi9gDjPGnv9
50HxYgRI/dC3AcctnG5PrcppnnCBgn7KH4DT86mtbSDnVPm2spLXkxzCC1vCgKDcZJUxtE0irdya
0AFY07yTnEEMg+urIscK6hHB9RsDeKytKS2izHgmmrWJmzta/AaBylB+ddB5eXvmNEn4eW5OjAXi
oQNIOoY5V3/SlFPXHjTq4oq+t9TBz6d7Mm8981uD9r15fqHJ8zxNYaV9n8ZvLP5d2VtlTUZJOr9/
xy8m6YzBWJhLiyKa2HZ50tjh9oBXpvfNF53tR9NY3KIDjUHkqUrgLVBbeVbbJ1Y/J/HHQv1625gm
2/1ni/lWvjiz5lRaz2yPwBppgnn53CWnZv6qKr8a99TH1FfiU1H3fkz1oM4eC3pAecavzJV4f+0r
+JSffUWrIXzB1V5ESv8ygBAAyk3ex9sjlbgVbCNc35w5DygLPu1nJmbHbpalx6rl1rCxFmVrqcU+
9/RHoPf2t03JR/PXlHBABi9Hfr+EKbU4lRlo8smB0i+3bUgiZCQbAJNE/QoFZzG5CQhZQyoL3rpx
SyRsv3qjG853RdAnK4Zkux1xOH7QVIFdFtmS8snBhebi6iuyLdRl1iQ4ZMty/vOCY0xNSjvdwDja
bE+KUHXvexOgg38PfjzAhXB9c5Fj5DMuFx+bwqMG1fOoARdecRi7fTus3J+yRT83IeyvwuuXpq5h
oiZmWCT3NY/ly7WMoHQ10KAABDnnIzeF6VJbezZHzcGDwSfOXbJGWiX9eZwO3Lx4DCH1czlPipsN
4MecEWyjEXp6gIaaf3vbSmcJbwZgH/GKRF7s0oA59JnVqiOeDUkZ5okaFOzOtFe8iSxcQ4yI3nw8
u1EJFHs+VU1nc5VglprGvRs0cqhVYK+tJWg4x4hSBBD92Jl9ovlZW710dhXoXrwCpZBtbBAEuDxD
jCS0KdzCrTnWzTiWRZRWg7odO3RCecQo92iMnnfUZtXL7ZmV2kPUDSAmnidXlATM9Cqza4oSfa53
5ozMzI6ln1Goum1F1E3gL1YONPhjhn/GmRvlbRqGN5VllI3O3VjavpuUD0WebirTOaWQaVHTPKyQ
Hkqd5Wg0+oFV3oaZ7JtFsy9gO38YSLNpDPvebt3XlW/jkaHwVETnDhSdOB0TZJGFKecpMl2d4yJC
1veH3VKKyJUY/kBqckxylfksNyElp85kV2nZnd23uyaZ2cruky7E2VfwM3Y2Q5oKHZYmw1cUc+I7
Hxe19hfASnvzw7uGi+0NpSwJnXyK67kxWquIjDm7V6ChqxbazkhxaWdVsyvG9MGezOfOmR/zsvpg
z2uBinygf+yLiLsinVvdSWDfm16M6Tkx0Aoc6O/IoPHCGm45iOxCtkBw3aQu25aaeYVRQqWLPlS2
6qtke3suZW7p3IjgvHtIEhdqQaqIWd8rulfYj0VficplF/ZbVy7YzySs2G0/exC1sstIR7ldbe9m
xQtUe9orxbHt7JXxyKCKgJKiR+7/WhPuCcr6yWwrp4yc9CtKO2iXSgMkyX1mdKEHqYykg1pPeTRN
sAWuJe/4ZInH8Ny2cAyb1mzUUoftbLD80nxhXhrkFvGhg+j32QfU5lYuFVl2/GK0wpFzkANQ084t
o1iDPlVf+436ok3VZhie3MkI53ajmYs/DunKNMu2DdQ6POCuOMWuCAhlXZ04xUKRs0FTh2sc5+Kb
NqxBdWUbBwl/7BlkbhCMCoMbG6eHkCo8brt0L4vlncpKO1LVRjULdDDrHLvSvXNuULij+0JT6tHg
D/BuS1qf6y4ZYe/uIMPZIPmoP0Ekka7hQfkoxE3Dr2pe7pQw+xr2MozGUgNsrQT5rtY3tw+49Od5
yzquJ9Aeioh0rzCTXrfRVlRDW7ds7tv+HTE/R2a+paaQ7BdWqbCpRxcCTCOznll9UPrneI1DUTaG
Ny9oGzqIQUzuj88uFlrTKXONHBDT6lSyTw5ZiWBl5xaBCr9L3oiC+fV69vvxRPQ6ZRhClaT72rXC
ZlAgnm6g22GJjI5twIb+fHtZ3lo4xGU/tyn4qaxgDrrWAJutErotqjwAB9IuqVVQdeSbXLP9BFnu
oSxCdDht6zbdxjYJkRJGIhhvHbeK2mIJCP7m0vqupOld2WSHympCjCZIafozM/MN0YcTjZtAgSqv
O9BD3XsnI3YOrQlugVVKHplTwB5G6Qq1GPTFCMsElPaSTB5vKWSHod449a58R5s1iK5wKfIaGRyD
EKYjgs0slzTo7h1CZHgUe+W0SF3AmQGxdKqj8yphgOhGtuX6lnGYu9m3aLG1lafC2fT9E1V+dAX1
VXeN0Ei6Cf8OTcz+GfoM4gcXCORB2dCl9TvnNZmipo9iUM4XVXh7/0mP1Jk1YfuV8WjriQ4UeknZ
C03nkOX52pNHmmI5n0zhPrQnABO9EsXM2M73VW/7rLOgztn5hJgHuzQPbbV8Bvzhg6m326x0nwoL
nUaWEaSTtjVG++P/NmbBU7Ec9SKX11YdcmdRirrSmni89ASczSr/+5kjqaeYoRsDh1oD39Ac7xf6
bKyBu9f2iXDKbKoQ3YGOUZRBuSY2X+em8ZPiMEPvNK9/aN7Ku2dtowhRaJ9Tq3GgnAI255MBYfGs
XUnEyUqBONN4dXtoMeFV78tJS6DNlS4eliXR0SnafY6zVyQT1Phh0p4q9uBakIXvwe/8gTWfyqL1
oVZh9nFggue5YLu6+KzV38GRVrUrpWVRxevtxXf+YYKzIbNTJu2MD4OgLKtBLAbIfNJF6nzQ+zls
DIDa62jQvy/NT7X6xtptGv/O+kPFVhJR/59z9P9mCExclzOEzv9KIwW8HkRyglaxHybA+3wC2TwL
cclCVb83ljAxu1CZ6G4BkZWJz53zbK/F6tFS+p+3DxLfYld3l8uZE1GcQVFK2BNs7pesmdFI3INC
xqAHtBrsRyUOe2sllSA9T2eGhK2xjIMJKT805Jj6fKxQl+6r7jTMdMXry44UsJLoIIcaJjgQhGM7
ZUqcpgXu/9myoIn41Ntj0FiJb2eQsCDJrojXGqSle+vcpHCKlzlNuqWDty96FpBh67lfJ+ShqfeU
EzWYVPRp5Gk49Z8nskW3UKBDd94eH/oa4ba3xjokfUaAwAsSbcgiAJoqTIDmgWax4T1J1fJpBje1
B+HJcT80jxYjPmu+mfTztCYaInMs5zaFGbC5zj3jjsXyyL7x02VNL0a6qmeDEnYpBE+gdZ5jUNbY
bNDuFVTNF89W/KWnoWa+DMnu9qngvyeeCoSQJmAUKCYCU3x5Smk/ZJMzYxd1DdmxdgrH2EKBZry3
edtIru9vm5PP3x9zYqRi6CwbTB07SIEiDbDlbGU4srPngGsI5xtoIfCDXA6nyhXkDFU4HR34Xovt
LHQBkzWhTvk5OLMihAjYy+YAcjr0XTFUP+Zn0z5VZb4DA83UvVTs2cweY/0O/Ly+07w2NRJb/fNE
t2V5uD2b0s1y9h18ts9ubnBh6KBrwnew5a786GUB633V2HTune1sb5uSuvPzmRVOWz+o+phlsJWm
35TiiVk/4T8J+ZzPje9lH1sLCng7O/vqtjvmND5vvDWVlSePNNB1gN8DQByE/0gvXQ54odUCOUyc
DqN6UukHde6DjO6zzPIt4MK8mPiOY0Kr/SlbO5eyxiA86nmjEwAlEKIQTLtLs5Bk4Q1IxdhuqKm5
z5TNXzOrKX201v+y7bbYqKkWby2bZgBKZ7/JDH66gVTfx6xfS6JIlx67HFUFtOoC63A5E844gSiU
N611ZrdpEzVKiRsqeIVBrnFbdHk4sLXX3xsL/5WvOLMpHC544c5rHDToAb75AKDThuX6pqi6javO
W4Wy0Cyzx77sv01ZvIfGWwhXGTaU3DFDD29vx7XhC6thu5AWGvlLwJwdcCmiQ9k+5E7n26TYjO5e
bT7dtif1K2dDF06aprBKYTrcpNrD76O/3HbT37NTfLttZm1YwiFzWTqq2cDj1m5fGV5YDB8bCg8W
t0GiotCGvXbbIHfvt5ZUuM+sqqVzySm0SFK9xG31s5ymQxrXfjXT0TcbMxgqtkHhZP8Ouyh9qJzC
HOGLsH1dxRgL6mA+aTrca0V/V6nNF9MCWKbIT6pSHUi+hA57R7+ihye+DlJzvMWv6Woc4C5BuJhG
upfvyVIfWmD2KLAyjWWtzKx0x5yZ4kt95pvrVKtjM8VhMYp5wzTlWVuGkGXlCtiIL9DVAqKbxbFU
GbV1OYGXtVVhJq+o35OTDihFuenWUD7Se/vMjLBPKkhSN4oHM3pMv+WK+Tur18gJpVvxzASPVM4n
zEjiclzg0abEvU+N9E5vhgJ8j+C17VU0CBbdpyWfN/WcrtFkyQYHw2hugnA0p66+tJzYVc7Gfs4i
q8uDiaR+3K6EJTILEKxH6gfg2OtegLEZMg0snPCc1YE+NNn/+POCd/I6JUNyAj+vlF9n8i1eA/VI
P9/ixN4OUNi2WBylo4LPXwApRyP4A0m6JxyhlfhCdlxQ6/9jQhgC+toKY9AA8DbdkFhByYJ0bZZk
G+zcxNUy15QM1oCojcYncCaHTsP8GPU2cFIGmpn/wjX6qCRrAiqyEwrSUl6EBakjKP4ud1cNgWow
YC7IJxFk5Ra6MYzho1kkDwA3r0zitSnkyoGJQ/cEIGX4d2mqimluISOWRdiCwD2Sry0ikT52nura
tcPbHlwSi/HEPMJsAyIR6MwWplMh5eJlWoZ+4W4OluUn4A8+NMt9pd714ydVa3CMkOuxySZT1l6i
0oGiZwxSQeCBu8L3OgNddMgTpFFqj+gfBY45UMfG2CFC6zTfBp/NmsXr/YnRoljv2dBY5ercl1M7
jcBLNzoe9e2ofHDayUemGomeldSBdFxof4TiOKCr6OS5tALR97jNFgVkZ7NXB4PVbQrNPBaDd6fP
a8Rq18cBIzqzJZw421Yg4drhLsyd7JhZyikv9ZDN3hZSKyEpy41K26euZCttntIh4u7lO8YDe5Ow
bZbcbmwwPaBBcjDDrprQr5qMvgc9m7yd1rplZaumcUuAASP7LuZ8lnhqrLoCb47e/PRmoDhx0leJ
t6+9IyiTkH54I0EEj6+waHoXa20KpfrImhfoZBktCm/tGh+UzIjO8ftQ5gDcR2RxdvRhHk2KgKl2
X9Bp4VvlGueAbK7OLQgByzhaeexwrpIFtDhVjeo9oj8SG5vbfkNuhoN3bY2zAvO/n13ziR6jHWJA
5XCJj61yqGx/WlPGkbomSO7+scH34JkNkHMlakcR1c515k9e2Hcfy24O7WwHTnZ/1J9i+jBPva+Z
r7cHdx2/I4I4Myx4CdA6agUEkZHmNroNtGX9VP2SouG0WXKUMRkICNb2xdp0CqumUC3pmAWLDbFe
h7LbtawIM1CkrYSzkpzH5dCEayx1euC8Zxgqy12bvKpZFXj1XtN/p+n3rsjDtjiN5kd0KPqmcSxt
PB6gtGwMByd9uT3HMgdyNscijqV2uhTc1ihXOGqX+upoPevVcMy7Yju0+uG2rZX1FCWCSZtAXMvg
WX7vQZvvkN731NyPkfO0ly/OWvvr2r71hAc26Vli1haef4v3mJNfqt6hoQgbtvkxKIkfV+AAqTi2
/4e21sG3alpwYgQCvro+8lltQ7X+BKw0aX6NXsQgiKzEX4zlHnINvj0W/5s7EOESGlqF8lTBkD26
KdlTox2m4en2IvJDd/lEuti5Yp64Jf/vUCIq+pib+iHp0n2Wav40FOHgKCsnRe6p/zgfT3A+izcZ
seliJpn2G7zd/sw+3x6P7OI+PwCCk3FTxcq8Dh5UMWw/BXm9T0FUywgFDUV66hX3YTBpNA7vwGny
icQDGik4jE8E7E1dnSllgejEcNNdrqX+opW7nrFgrOpgaba5fiwSEtJymxknd1ypbEmXEQwBOhgo
kO0Xkc2LpvXWVMIBeerDFId2nAc1ZLuV1xnA0NszLDfFq2gQyrkmwav+D2lftiMpznX7REhg5lsg
hpyDqsysrLpBNTIaM5rh6c8i+zt/RzgsUFZ3t/omJXbY3t7e41pxVnEOSpbTAOA44ncsYPEhsQJz
q4YhtS9AsPyfINGWGXaqjtnSGRAB0EV7rRj3lgZEGt8T44/NPq0vS1IxwQGeiRPig9qkWW6W0JzJ
/VyU6GujzDPQa1jdqvqv1n6g2XGoP5yguJQp2LSYYd6fIWsGEFr7UDv3pDa9tnsw3Q2/UnrtztYm
GLBJT9REL5GfxojL4LzW46/1zds6qkX+mU9hZIiNa4J1NGOz6yvi6bW9s7kbTICVaQgLkgY17XWZ
0sf9bE2irzS5Tlna6E0xrWMy7NFDQ/VgXcSmTgjmqqyNXk0p9s2c56fSSYO4NMNWT28BIhhQxJKV
qh5QAj9q47QhW2rIAJ2ECvrSeCPGVCXGZFVgL8KQlWAxKu9j9AWVpzz5HGV870Q/2LRhQqT7ifId
sJBRAsbg3OUZov+ZJOheSoGboe0ZSOgHmgXI0/1e39NFFa4eHNQKlnlbELmLRSiA8hncKWGpiqzy
B/d7ZW/UQbYECOuoNMZnK8aj2Sn0yzhYHrXiH+trkKr72RqWn3Cm7o6SDS0tIcI0J09PPzmzc4h5
7bEu1LJXY9zyL6Ve3Zk8QdWz3J7jlmHPaoLs0nMyKN7g7vt2K8qRbh1ScYByBj3fFcRVEvEurUag
QGS9rzAvcg7r+yZVsbPvC+ZOUbtsclV8v3f8ePh0Mqstj1+2AmRdFgdjwUMQeT/bBAiZ7mRjBam1
YyiwqG3w8TWcSxDW0E9Kn+STg1cJqBUuFmLo1QFlzXUpskcWY6vg5MSc5dIxfqlhc1/ZWVcqeGSB
9UGafjcNX5W49WZD9/N2w5GXb9q/wpYfc6bOILzTM9JCGMbw9036pDj9bn05UglIA2AUF5kbYLFc
Sujqym0Kx4Lbl7ke7dHl13j/TYJwLFVadLQezfT07M4vmf26/nXZBUQPAMBdF6pUgBxc/v7IBiYq
6LWA8ukx5TgNPgqq49YMgsyqACYSfHHIUGJ6WTBcs8GtZpyAW5XS3xWFcUxTH3CLXo4bX8aenm2A
/Uh1DAxs6G4DYgewsi4X5dbxkNoD5E1QrKj+VmmGnzlvTDMOk/V1fQOlCoD0ONKRcJCREbqUxdAQ
bY4l0kC19tah3+fX+uel54Mxa6TfweEC4ojLz9eRrhRFjs9bA0iaujGYDRvg5qlfDxuSZIcE1AT4
+GSB4RXd/BpVa9KDdPlEuOm3Q+ZnykPJ7qpmWIqQj0mS/4Vig7sJ49wqOCnRzXy5tH5yeA3AS+S2
yoB7heqv75xIz4iWOCD9Ij33TuxAkDa+/L7LiiiiLMtP2dSrGC8oULWOZ+SJdRO1zXGYgyoF0hxK
r180NLV/4yVwCRIzqnfFDFpyGvPZH8xOOwxtNuwUgK95mMOtgD0yDU+pVQ3eHGMGNnK1XwabGAbl
qioAODKmiBSwCwIuQw0KpXe+8iqaNzRcpnWoi1oLx8PSwCy8m1XW9aYFeN6TkoBERC0ZYnQMb6zv
oOxROxcimGo2Fko9F9hAWIY6zzwHqdRB/wsTfS5EMNGT3aRAioAQxSud/bg1UyrdKERaaJVDtHVV
MtBLFzj3SZMDUMNqb9XaBLXHrGQbnpmwU++sMSiHoESG5DqKE4IRaBR1dtGGUoVK+4a2xgAxXBd9
0AO4EiI8BGOTOFmsZVWInEnNPKJsXBhhq66+L5iaRJmbwTGxCEvPApN/ypst2hjpNmEeeiFtW8Y+
hbNGdYFTGjsspLM3fQVaef7jQxr7zxLwvmAGDYd9hfNo61UxUT6zsOfWvQlgnWXgADbm87oYwVRe
iVl28sytyDkg0/N8ZCH6HDzOD7NF/HEEtEH8aGhf0+RjT8w/4gAbBdBcQES5lnDwJZ44pmpY1ZB2
PvDGPdL+zYLOJAhHHzFTrdtWZaFWOkd3dn3NempjQBzbKMxmXkrf1jdQqgggc1pKQWAlFvsB29jM
YtWqWDiT7GiT+c801LU/Rx9Eav3fzv0rR7iXAEdlFTDYWGgTBkBGwq2d1mJCsRx73eN2p3yi80D/
xhjo6KqENwC8kiuWJ57XPLagHRgs9upDD6KSfiO7It+/f0UsCnqmgGnNQFDTQYQLTlnrNn7Oqr+6
qy76IgC4tWT+lp9wJsIcLWAoNwoLM/NTCRDd+hEjwetaILhp/5zOmQjhfakwqaT0VVKhTj1j9jBM
0RxuWb+S/JeWBR8XteAvoLiK2bUrIIYyAjxD0URlCPIwn7DiAZ5BgKcVBLmz8UWjpvGxt/N9bcCJ
QqSJKAdJdEHz9FIBp9hklyFh2i5NUA1nidfmjr++LpkinIsRTMMIk60lNtalkF8ZG5Cd+mmSjaEH
2TGdyxCMA53ZVDeGAxka6pykCswiTJET6NR4Z23BkQv+7tW+CaZViWfK4gILcnE2RvNqTjzghAG+
ZuMKyV47NFI7sJcWnAMx8FEJBTKBGrOQlOadosf3epJsiJAdDuqdAKPCv44j5p3s2JqyOIUO5C7z
9OlpVl57d7+uALJlnMsQ9qvRMMugc7MM6RhUjbeZE99aw/L3czMAXNYy0fB9BSBa7QzgOo7GLGPD
CZSd+pINBDTHQokuRjkcjSa1ZY001EZyUIynpqsCnf786IDpu3ahJQA1aNhlwEkJq2mjNAUoAbix
I+VTat5EWzNV0nUs07HoqH+3m5e7pdOhddPWoqE6H7qi8vqEeU1x+LV+5jL3A/PMgEFEaypYBAU3
ykhGzBQDxiRU5tJPqmM/f9PrW57wADRfARAzNmzZe5fBWWbzfdugxu8joAt1imABmG4XTWMVLBxB
ynFnK8DoyJRGD9RRUw4ZyCaPFucvkVqzXUXMBafeynZ86FWvYUC51ICH4k+63gCmUWHg6XXZLRhx
tGB9W2SqimwywZA3/PyrSpHNrQHw6y5Mbvmak8qbrTeMlP43GYK9tfpKVTQ0qoYqCZX6qTEZwsGN
Ky093rN1CLs9u0BFoS4sU+tWtzYZPtn6/MKIfltnVYBuFHChZPnHUuT/nPCZTMGMUGCxFIODvWve
qP3Y0IBvTahJTwej8YiRkCi5SsIDDGS2tdqFy8eoX/ObhP8oQT79F8dzJkRYxkid2Z6miIW8rIDB
nXq12QDN4PkvpMC7A2QMAKXhkV/eclvRuEW5hQNid8kwH2a03YFFY2Mtsmd3aelDigQZDNUWbFVW
1UANnmz4eJwFc/ocYUTZbbypfk6KX+sLWrZFvN/nohazdmbkM8wZaFYPX28cXwf+qG98Xnb0MO0g
IgW/BHKkwqWxS7Ow80hnYRcX97FD9toQ3yiJ87GcyLsOo0gNUBcTaRHY38tV2FGdVhafcTeNKsPo
uQL6JefH+k7JDgXYgICphEcEmBPB9FbA/NaUOWchrBft9m6yV5ODjozmFoy4ZM+Q3VnQiJFNQO1K
8B+BWVFGim7nYd79BI1hre1ze+NYFjUVTh3JWDhAC04z/hPW4qKsj/EZJQ+t6s8QHTvL9V0lRlX/
JgUAl+Y+1VuFOMnzeCFRCFvyHMFgDiWAno1erj/UceLR2fItdYvIQLZ9zsJZgaQ2OlRE1ytJOVXT
3M0xAk+9MUPuv/boFrqudDmAVgBiHVKNuECXCqdTmsxoSypCEr+ZtDrk1jFb5vXYsFvXOulqAGGC
HkD0YQAo/VJQ39QlZz2UwVC+2Bbw6523bmu0WSoDVOQqmDhMYMgJr05MrCqeE5xNSYCEFOjJkzr8
Xl+GbL+WgN+yUYlFzk8QYbEarHWNUSBtYvpODmACbQzUHG7StHFNLYlFQxstUkwmOK8wESiYaCXr
+Nz0TRG6RtoClLj/VoPikPmg3wLzckSVU1RGT2mR7pUwi429Uph7BgfIj5JKOXbocHlDASvfAS4E
49xVZiE+ncs3Gk3pcZhJ/qfQk3rvzsR9AEaAfst5PB2cWWl2ZmW2ga2Q7ghcwDGM2qr0mmEYDxif
wFi2S3jYFNnwADKwNGjUgfxiRafcWRXwXDDuqbs/1ao3Rp+UTh/ofU+Cea6HP52RNWjNnIbfzaym
LzE1s58xY+6RRal2azKqADQDI+aoUrxkvOTe0oB+TBVrPqgsMfadpXY+V5IZ0S9nnhYZ+bHI0/J3
jz63nWJlGBe3rHyPPhLlsH7sEpuJS0jAvoCemgUs9lJ7C0LL1s1JHk7Tc8Z99EKWSCavy5Cq1jKU
j0AOAZ2oWi3asos06XDf64OqeI8jmi+3BgmkOoUFIE8GMkSULC7XAfYGW68LyKBVu3tUMQD30TX8
wxuBKhnAp3BFLr9vWbVSGi1ueTSx37Op7bqm+DIk2j1gmja263opGMFaUHCAqg9+R0cwxCZDKZxX
OUShNfZG2Uq7idB+eIrxfRAOL3jtKPaKx8GYNteF1mOrAOvmtUkLT6yedb9hAGMdutuYjXdjo36b
Iue+yOcD0dmbmuU3H99QvNGgGtNsVErEuQg1L4E0bUPxUFoLxzQ7qhxJBZO1R8fs/XVZ1077suJ/
ZZHLwzNHFulmqudhPzd7pnWBNd/kc4eu+k9O4zyggLQuT3qCyC4tfHHGggN1KW/oG9tAMIId5tG+
irV7TqyNeysVgQwWtBJjLPB6LkVoeeN2jsnhgqgwR/HvFpXbv1gEsM8QUwIsiYhJMp4oZdoNehbO
e9e6baaN/Mu1UXBQWdTBII8mVkQey5N35tbGCvqzTD5mIU36p6Jwd1qWR0DkzJ4bx95wPqWywIgI
jDEM1eMKX8oaVIwWunWUhdmcDTe0McZ9Y7djwO2xDBK3rsL1rVu+d+m8YW1IYiCaQi+IJTo4OVhm
XXfIoNvkkDs7hSMVt18XITt/cLIs6RgEOVc88lZfWxj3YxAxokUrtkm160k0bETU168DFgI/E8Rm
mAe9KtAxTLrkaV/mYVESdCa+mvUPZ95rqD3FAE9bX5FUForbGCSHYqAOdXlIbddYHSg/c+S0KX+2
kNf0TUTbqKXpUXTIMtX+MUeJuWGGpEd1JlUwDS4cD22pcIZdMh4XD8K3MPPmq47+wbmXd7OLuEQ1
4IsCDEFMb8XFlOdtFuehyb6WqENnwydibSAkSlYDdVs6ZHFeUEHhlRpGR5+axE3DFHHczMEORgJj
qzIgUb0LIcvfz2+uM6AGmUEI/W44YFJD4mNdE6SrADM5jgWTNVexojoBmawCUWRYDXXQdeqXaioe
SNxvpFVk6wDGKSZeANW7oC1ergOtXH2bFgTreCXti5J+Xl+F9PMgknHR17bM4gnPuEN4B6can4+U
3LeOJHc3LozsIUf0iZMG9eqCYC2c9jjRdibqmIa65QC4miifMapE9w38T7+u4b7bI/vRKKb5YPGB
70rWlbcOK6z7imfaBxtGFvXG1QX2EihuEHyLIUqpTLUzjCACBmNlwEf+kAzRy/qOSp5xQLWhJLmk
Ea/rRNPQaDUwP9Ow0F8tKwkK1Tgk7T2IZwItIcBR2jhBmR4iAHeX9w/jK2LTTVJZoI2wKZ6NqPlE
zebRrdNjN8Rv68uSvE4AZlXh56DSIalGRePUd5Wehk3UHGOufktYdOPOY5j2xtd1UdIVAdt34TnC
+yS6fk4LwHOWOmmIiRJbRSfE49D66yKkan8mYvn7mXWoFz9crXBIfNBYMGEewrcykAH9NynLQs+k
oN87VuPahqHLj0R/NIfjf/v+cmZn3weWXcNaB9+fbRro6ngyWbzhlMg2CqcOVF50pYACQjA/ranz
CHEvzE+5o02QbfggkucUfWJIsoC1UzIvEest7KvhIM/WHYl1R5zPbvpFHe9s/eOeCIwcchNgnMYk
iphwRZI068YuT0IORgDuujtdLzZGcGVbhSgVlW4s5TqXY9Z55y4hZJg8M6C2//j4WZ9/XTjrwp1S
dGvh627ns/K+3coWinNc76bxXMByVGfK1FTtVJjt8vO1OkCLO1ppNV/JgJtQjE9WAjZK2o+/J949
xMb4AsD1jQXKHoplUhoYOdA2kIIJqgabX2DKto7DOCdA4sKw/Y9S6V9JgU66Li38TDcPZaftdBAM
W7H2Odf+4r6e/4L3iYezLRhNNaoNMEABEc0AR1j0wlP3Zv0YJbYNM7+oL0FHJL3LsWXUw9CQOFTd
+1F5oE04uRt3Si4CBFZANwMNwjsYz9kqEseq7UK34jA19y29nfVbJdqtr0J+VsC6h9Oggx7GVC+V
xUrNvMcAVBwq1C2/EpvXwThp/Kg4nXJvgdPvYJjIETE7UjDHgLRUUgO/1J5i5SbXm620h3TFeNlR
/V0iADEIHCpGGnU0k7DTTgV9M+vfMdsIBMVpl+V6oBcUKW6wNuvwi4XrwagKyNC2TEPY218oWv5M
YsPPu99d3e81i971ZfOi5wTMRd0mfJ7EsiA5DJ9lGX7HsyjI7pwky/XcSUKHp/74ZU6TjedQuoFn
AgQvUGmm2ZgiOwmr+V7L79MKZcmPTVn9s39o3AZkHLrqrtzlXh0iTW0rOJpzvRs6zaP187pSSncJ
rceYCliQGkVH08n7sgOFchrG2RD5uT6qHiswSf3fpCy/4ux2dZmhl9UAKRmYzwz0sGB2eEOExIMk
mGywwOC20IBe9Z5XDnPthqZIctctgC8neP3ZzJu7eU7y41Rp05OrxiTQ7XErqyfx8vDIAxwDoR9i
drE4VRtz5oJIMEVlur+1QHBWOPMzGfhLPBkbCiHVuTNRgs5FI/pdyxai0EQXecB1qB4JmwffUQFb
/xdnhnoe4LpRdrOvBkZMpitZCa/f7g/l57zbcMNkmwYSPKBp20hPoy31UiWiFG3bbj+n4aQfCjY+
Ovq9VvR+3W6h/W8JIpeCdHU2GuZAUFO8RL1xB/DxrhxvCnerXUN2lTTgDaFeBKh2pAMuBUUYRMtK
piRhVBwacpw2EjbSzyN5ghwDYI2u5gSmuMjpXOHzrfs4vET1XzyAKK6ihwNpaWTzBc1C2ajSsqlK
wt7U4gDjYRX44M3h3mrmLSgU6UOIYSqARuKqIg+gX+5UNVVtVo0kCacWwJQYtHf9Mc+bRzvqxgpj
KZqXpMlhXMDM054HZlbFQJ1Rrd/6AGyWdTWX3ShEt+8UGpJG9bzMuKlFThxao3OnFSnwgqMgKQ7r
UqRKaGNXl5cIKTDBTUtoBUwiXiahyrqfTsYO0+z+zmuUvLr2bxYEfli0W4FlEswPl5vL8Caag5Ml
oZa7fDfUU/XUm3V5O9TDB1ER35+nJcuL9x2GF0nxS1EYXOP1lOIcE6sfn9oCbTJmfTJbawriUSMP
TVwbgd7U00bQIFUggkHnxVkD1D9ZtvvsPXGV1KrVbEzQGFWCtQrIfQAN74oJfPNV0KEQWADMzrdb
1/Uj0gUDagPRhPH99UOVqQ4GW+1lOhC9CWJ4lCXMqWaQCiHkrlBWT7z4a70Vc8sU50yGOExTRY0d
EQcyxv7ABu6ZVuVZ042OOaH1xcjMC1pEAA6IlNJCdn+5pWCsHbS8JCgS50fb8G36ef370oVgNAgN
R3ghMVN1+X0keQGTb2U0LECt2tZvKBp6WvdKur94IQFEi2lTsgxsmoIdi0muTDyaaKgnsxeh+Ir2
aQX9Ox9fzcKWhngBoTFIny5XY+pxGbs5p2Ez7WcCjoUbcH4YW3CRsj07lyK4TeCzb0pdH2g4gGGg
MZugGL9nSeKVyq+/WA6yFWjLBdu3LUY/XDXKksZqEWZ6YDdAmPYi9n3qxo1dk10Y5CyWSA45KiL2
/kboQWisui3CXut7z23oI9O7b72Zb8QdMjmQYSNFQuAKikW6LB3BwgX8+7CcQXfD9Lj2dJcdZtq+
rO+b1BCdSxK0DQ0LvHG1sQg1vd6XY+5lqnM/KOAVLcybNLUCK1b38+x8ni3Tq4r0xWDaxsWSXdwl
wYirhYIh5vovVTFus1ZTirkIbaf7Bt6NE0u2mp3fM7xC1QtxK+rWS08cOuMEZ02rMGo5pSUN3dp8
Nuo5AGl7MNRYXs58PDZoTQcbLVBy73U04uSje4sBwJux3cKhlR4svHsURTEkcJ3tyGZC3bShISN1
F7RKHcy9kwQt2n3XD1YqyEQhfWmdg48iWCvQ0KVp38NaDWOePZdmGu9VTYnB9ts70YYs6QGiBxR9
eotrIL6i+dzEndVhc7X24D52xV/4jSj0/d/nBRWlkR2Z/YgXhIMwZogdr/+yvlfLK3+lHGBZW2bw
UIwXq19N1oOvD4yFYVwBlrC6dS1wyZS3+gxkkHYLhl96MA5GSpBZwNS02FuguXE3ai6aDW3nCaMl
HmDTC3sLTFZE3353bBByw7DbGMLBgP/lnepcZsMatmXYGuCbcNn8ZAK6wEmzvRHzvZHmu8qbvL4K
DBKQWXkA/OxTxJIjyMP4xru8iBJ314RhXprq4KfqwvGNCQZe+45igqbA6AxaZDo/0YH+ozmlE9g2
p34JejavL90XW7O3LLbsbFFGA2EgsouYGhOMC5iSh7jU6jJ0iu7oTtrXmlmZNyFY2I21/adPCmW3
rk2yA0ZBxn7vJkWzj/CyZurA8wjFjHBSQFfUghbyzSDf12XI3lUQnWpoewRb1FWuoLLmuOMj9lR3
DiTfacmeuAd9a/peuhLYKIwJI3uOh+hSiezYVZKiNmiIAuKh7uhhULXHuUiD9cUsCnClIEhxIT20
uMM2uRSTRhocfdelIdW+ulbiR/FvteVeYr/1FvV6bfoLc2WeyRMOyNB5lhDHgbkq/ML8Q8iWzsns
4VIQUOEhoLgqagDjuP21mS9ewk0a35mn9f2Sfh79G0AXhQeCl/Nyvyh1OIIZJ4fXPoBeHEx/9bxx
ZzdEiClx5NrnPHbQ4VsmHb2Zxrp4JEm8ibu4PELiycNXw2gdCgAwhUL41Q/d1KgN+qzMlNpfJ5B6
HZVUob5p8OE45lF+4DTRbuquiNCCkxr7sp+KrV4imZYjbY7SLVLJsJTCj4h53RedxeFrKbOPppu3
fB6PZTH+xZbCnyOAgkWVA3mDy1OzgVStzXSZgIsif0I+YNjKSsgO7VzC8vezmBKQFWUC5rAihPfr
FF5n7j+ud6iiY+jNRoOsoQrfN6PWAY03uBxm5wFAeONG3CN7J1DQXuaUUaMHwdrlzy90xrO2gm/N
jXsn6zwAb/scnS54mRLl3s2Ib2obK5KZ0XORgoGL4einDDAsmC+gngNQYNrcEFTxdH5c3zqp/3ku
SVCy2ejQakc7BKepfSwbEIWBnK6n2b5PzdvBYqVX2PGt006eq3RfytIKSkd57j9KMvjuF6BNAR4/
+mqR7hW1MLZ5zAYEFsbYvrjFcItO9I21ytQQoxQoD8HtxD+CCBPUTayiaOHE6Ffy7EQ0unNsPr6u
76js0QASwOK0YWb/CguMM/TMTM6ch6M1Bkn8YmTIvj4w874D/rutfFqXJvMi4K4tLKToZwEw8KVu
xirApkaKjjbdKqlXcfdIC/cmyYuHONfv3IJvheeyuiySGf9KFC6bq7Son2fobpuy9oFXNPFLtbmd
+IypBNrfjXW8V7jlTQ2PPcc2as/uhmB90dKDPPsJwoUkdJrndKZ52DYeaFaTLSoC+ffhB4OxE5U1
0RM2ue4AAqXGOxZ/IsXPWfkgHN67smNO5f8ECI6F2eWdkjU4tZROEdp3y5teLX7qxhaqg8yMYOoQ
PUag1QJHqBBrFSOqQ4mCPr0YM36AbO8/aXTy9bz4bqTmxqHIXqulEQc8p7jCV5kBp0zsHmOEeYjU
0YM9Gc+pQQNbL3+tn71U4c/ELNfv7C3JR2cC7Am2zrQiL4kJkHwwfBcruzwHwepWeL61KMGj0dRS
GU0Di6osLQCtp1cltZda39bXtC4FOIKXa+phYWnBoM8Kv3MQDjdPzP54jyP07f+fDmAcLkUARuB/
IuzmSIZD+wvB1/oipHbvTIKg01VDm85eLBHoD+7HRPtK0ebYUBNzZdGTHQ+fW7I1xi9Xb8wvoLUA
AbKYn7GSonIyd8zDxsXBHHK2Tyyv/YumcVTR0MyNFlvwH4n+Eeosg+LU6Et3lbf85LAv6/smXQSm
L5AjBD83AGEvTyZqzd5lSZWHvCLI20b8JlbN49hj+KbZ4m/dkiWc0Vh2DrWmFoZN98l4NIDIbO7q
eaNMIr2iZysS3qQ6cdB6SrEiOwKTXZ2MQdcY93x2bnI8uaCp3YqbpMtCYh29Hws3rdiPQJ2umtQG
g14Jvy2WYZbJb2wFKd2N5Kf0XQCu3IJRBZBX0RGMddZZpKYFyL1vtPRY+OuaIDUDmCxZBhd1aMMi
/sy02bmFEZME4VPjfleVT3r1k2ev6yKkO2UjBsO/BBj8wtFEVdWCuxQr6Kg/mzdZ4XF6xMj9uhTp
PoHRC7OKGjpsRRoaFusFj5fz6Gj8mzJ1xxTz57oI6UJcDKyhzr0wawuarESpm4LuoQjzyWemH8+e
hdLmVrwssWnI/AL6AGjRKNOK+Tf070eqAl831Pr6Bqsl3tR1jVcDqr0dnQe7VF6nbN6qdkvijQup
y9rP9ICh8cyyY/S8o2fpEcNwtzAevmH2n9ty/kNG5btS9XuWbI0tSNTPQFkTiRt4PcjfLH8/E1tW
5sALBxNUjnPXgNi0je8stLqtn5tUyBJGoXkXJVsR+ClGr7NJHQTWtX6Y50fFfUzTw7oIifYhal96
4KF9iNcEHa+6viirxsJDBKZun08fV+6Lzwu3FDjGVU7AqBzOKdCxbust9ijZz9cwcINEkIMoQl2s
69kxdDyZihL8c2GH4bLJLzccga3PC/5TX7VKO1r4fEx3RfYC1I2NE5bcTAO97AuS3zIvRwQ1wjB8
RNwMzS2I0xG6xsDXSY5Tiuig3sITkIpCL/+SygKYpPgyp3SsamKj/8Q2Eq8u46Alf9Qx9sZN0giZ
IUAjDe4FXFs0GAp+YJRnjVomfYoWDgzKF9ZR7YDvNLmoTFbKDjSgB6AMv67rseyq4GZjaag9XVef
5kLnyKGjQ41kxWl0yd3QNi/DtPV4yhTCBIQUUtjgr7t6EjTCKsdIMzRt12E8P+ofvy4Yjsa4MjKo
ZIGuvFRnPqekKnsyhqTZO1/TraKFLBy9+L7wEFBnqO1aQd+/Yt7kprmvjMeR+G3jeBq95e5z3LyB
EdzXjWD9dCRODsZgkEVHiyfS0GK+gpZuhVk1fcC0YuGZw89Cv6PKzVAeq/hmXZJE91BiQsZnyUQu
QD+XO2hTrpdqHA+AGQnBAj5lYOWZv5HmVE9fVLDbrEuTaN1C7oYqsobusav5Hh28BBNXdB5SN3lQ
MuvUluZL2vHduhiJ1kGn0XaM2HQBhBCObazN2VR4x2GkuTclr+5fzCldCBBeAdftyFTzHqPpzOvZ
3pg3zl+yTxffXxZ4ZqZbjE0jGYzvO/RHrASjurPjX+t7JDn4CxHLTzgTkUUOje15WJbwrA5pUBUd
TM2jpRY7p7yrSnVjSRKVvpAn+B1d1CWDaY0cgY7tTQSZP3jq+AX7vDs1zoawZX+EDDv6+DAmC58D
c09iaiJ1+6EA5B8Ps+azedD488f37vzzwqXpe9WIKGjxwqnwQGicdYHbP7ZAAU4O9cehH9FCjPos
PMRlqFgMQ2PXpK1TMx7qw6PW0aCeX2OyVfiQvHUO8tsYjEOXzzXqK6GAzTIa0oeRFXAGKCDD9JaC
+eQMH/efwPuMUTFEICgSihVaxckzolZxHyZJ6aXGz3njXZOd/Nn3xZOvwD+L8duiD7tTqwU521As
2cU8/7xw8oNe0Tzu8PN1tIlkd/N4236QCWRJ32F0B71xBND7Gjbp8mK27ah2dlx0IXAq8LYU+pHN
j3SrP02CUbaIQdnBQVsPnnrBhE15QTWNki50DI7B1xG4329l9CMir0Pxkjfea3JEotU+Jb8Vx0+s
PeZjzPi4fo+uYhEsFlDqy0A+/Lkr0McyMrKUAgH9ZMy9n0cDgFNBozR/pV3YG5/6Ngum8ee6yKsD
XESiFIWyOPx3PEaXuzvYKbfrxHROMHJGfrCam+KDXE3wPC9EiCpYd+1AK0RBpzjLfri99rlR3dlL
oq0R+iuL+i4HyHmYMlim1QRFMWlqVDnKpachrX7qZnVT8jzxgbD6W8tcUHZWhrpxea/ejEXiMmyw
xKvXpIQVAlnizNw5oTdl3Lm8mwI3ctKdnmTUVzEWvIvHugomA5jg68cmWysM04LAgYkppLMujy0q
6mgio4Ee7RksMv6YoFv00OQ39oe7brBEjCKQxS8GAbKY7Zl5p0a8apKQOP6g3xnmRvrqyj4t37cX
fwujnkApE65d6ZhtU0wYPDPYnVIE7lZv65UlX2rKcBvh+wDKQRU7vtCGoaO0G9snzkcwkajeCKKf
cgy7rXSVVNAy3IJ0Eope7604Z/4D7xSM/vLBOkWg7mBadqOO801v3BfFhsmV7JiNBAlyBzqQFK/a
ClKzNlSmduapzyyv6jx32or0JDYB48sYvQSoPkyu2KrTxCYb5oyYJ8McTrWePw9K89wV7KPBMY4G
aV5kyhHlAb1z+RlnOzYaOfhYwe1yyoa7Rr8h1F+/I7KNQhcXMIPQYq3h/5ffT2sNwEFjap44aKCn
A+s+r39fcvuBFP7v9wXVBU4CwCpnfF8dduwbbfNd22Q7IFShMtJ7TvvR/jdsFzLiGI7EO3iNTd4R
K5+RgDdOxiGKj2W+Ycuue8Xwfbx8yCKo4DpAYvdyuxTgKlZVPBgn9CcsVGmz+xVsRK3XGTVfAHeS
wB6s5t4pc+ek01L1UzALHAC9nB6c3mFe3ejloXat8d4dNr1lmUoagGEBQs5CpqsvZ32mKwBUqtXZ
7oxTPDiflVo9mgCvAkxWZG4ojcSwAhd1IUGGSVrqrpeCaKFmVWSVxknP0aQeM88sar9JeaClB5ts
wUrLjAbSc7jK6MEGfa9gxmcM9lZ0osaJKCfSlIGODI5jvMzkL1QVoFDIqKDhCYHmsurz7XPK1oiT
2gSB/efEph5RH2b1JTfumXLXK1/X74XsrEzYJSA1LglB8W2qkpxZtVuYJzMeuK+otA7MtEePbW1v
cXTIrvi5KOGKOxH8RpTyYELGz0b1ybW2+mel6gDPHOnmpT4t+hToMefO0ODSDYVT7wxnSoOiUqeb
zNaAUMtN+z5Jmi0yKKlQcOkguiHLoyXooEWL3kHnN+yvSoKoiHe5sUsN574rPyXZz/XDkhkxMOqi
Oxi9T6A4WzT0TDNMUrVl3jrmqSTlHyOp/BJc87zRXg2n+z4N5XNUk3jjjskUBNQ6iOEwooWCv6CN
wLabBpdCG5FW92t60shRt8tgfWEy1cAQJRqRgeCEHjlhE8uIlvFQmwZSKo8VTz2wFa4LkK7CWJja
MMxmXY1O9Bio0QFsZJwqAurTPQZB062CuCQeQKr1XxGC1cu0tLFnIGydejRFTFTxlNQOePuH24+8
/M7n+OCOb+urIlfNeHgGlsuL2JrACRCTr1Xatz3FGOgJYWv3NI88uU2T3DoYGmagzIqNnmXFozdn
s+rP3GrvGqdvHxs2ET/Js9/gUB9POZLDVrJnDULnLI7sQzW0uVdTDAB53HFQ1Fn/0f+PtCvbjRxX
ll8kQCK1vkqqxWvL7rZ7eRHcy1C7qF3k19+Qz7nTZZZQgn2AfhjAGGWRTJLJzMiItQ2DrUih1Y27
Ac+Yt05sAkPSOtPym2cwWfk9PXpOkDj+uJWHXHWqBdWEKA+dUurONMesmvIE5zVrMj8r0SgDGcat
qs3qaJYaOBLFeOypITHRa6I5zWBGUv8KReYdQmd/bH6SlvuZMR4uT936iJaAFa3tC2zl7dSRwhkc
fZJgPJCfXOcKvKrv/74DGO1CFIg2BPXm6YqkZBqUtSONp09tPt0X+hZp89olempiOeJOjrAkQYJA
62IzylsifW/UAEzAYYkQdsfGMrw8nnMqAOyPheEHgatNz5UAKfS0YgYcU8Q6ZkNKtgip1t8kWbWb
BvpDK+gdZDF3pEqfB1lt9AuujhTHJp6VCE+wXm9HyqF3YUytDtt134ZtO3eQ9EIAXZvGtLcK0Wxc
DmtHHFpUAMTQccpAFUexZ5k9WOilE2m64Q+MHiZBfGBAPuCD2FTohNHRCgk+wrdm0rqiRmd3TmQ3
UazdFQ+Xl2zNxYERJK9KGngLKFfc3FAnQW+FE5ni0ITVVsWAUPy8N8lVeMTp95VZMiQ4NxedV7BP
WIUF0YmsjBop7E9uZpiZz9OYHjpdiNJPk6w5dLGe4Z1bxv7kJFrQ6GVxAMdpsndyZwpyAxg7E80D
3+y2zR7EMKNPoo7zayiEeUfWlCNawLj7vS6S+OryPC2/Ux2Hh0rEkn2CqoXa1caAJ2Iw6kaDVwa5
pFAeeOBJ4c8uuzZBYHXZ2povezgQ8JpBmQXRwNtFpyTT244JN+L10fSexU0KHmR6vGxkxYEXkDVi
DMCJ0MKgLI3HW8PgYMKNygLKxZMPaTqQ32/syi0jykh0lg8jVM7ciCTlwZQHMc770tsYyYoTuwBd
4UpGOw9YfpU8XWlXLum450DGenxCKRSdaskWFGLDhpqoiyFuN7cS1JZzFX9mvbh1c/l0eUGWuVB9
DL8fLyw82UAgqwyDsI54adK4UTftyirUr8pvWuOD4Qto+MuW1vzrxJI6mEzL3MQoOjfyGu0hie3P
scWPTNJPGXmnxuKS4MTV+e+gqHKHOjTWkrzkboQd5BeFFUqX+6lE+lb8vDyolRV6Y0l57xgVACl1
hi0qrDCFkuCWsPjqpOHNhqgDr7ez4oqoxoZC7gxHQGYBbFH7urMbeutuZtpG9LzqCCeW1EPZTkFZ
tuzMrn+pKsMfvV+uOYeoVPq0+51t5aBXJ+7EnHIQuHFSp5VZuFFhE2Dsl7B0Y4OunAJo5vs7dcuA
T6IQsEeVwhM4BWqwtNh7Mn0ttm6arUEom4dlImsRSOM0mx6d/qdpHi5718YQ1B59HDujkySYJO49
zdYPPTV9p9hCrp63Gi+75e9EOcpuKZvWbTtRI4nUzXgi8CfTlN8yt70d0VKsu/1nMHb+4bF2AB/y
DnzWdzXZqoevD3TJnKNNHPRzy41+slYFegF7l8xOxJl3nzXOgXnsO5/0jdh3y8yynidmWJ5Qs9OE
E/UouOce+QXVmT3qXBtbadUMOmNRREQnoKG+2Axv5sTVBidK2dc6/cHZP0W6kXtcPReAZ37VukKD
nrJ9ssSp7GRkbpRod1bd+LYFNc/sCym+XPbAc4DJ4hwnhpRdlPOhnwDycaJYtCH4jwLXjYNu/NRA
i4WIr2jO7QfH74DhF+8uLL+aBiTYhIDrOYOUnRj5wNPUjar4TpZXKSR/300fpZhQHILkhp3WPUyg
lcIaD0mz0Tu1ekDg1YiWQ1Qyz/pBaSGzijEHnhA733k2fgUv8e4jKwTE7GJlqfkre8fqEm7QgtgR
078zBhCoxps+ADda4dtpt+stNAo44lNZa1cj+MtnmT9f/gWrvoioDuNbwgi1pR1suIhhrcyJhgby
PKH9ragD/LtsZDlKz+KUEyPKIRVzvXKgt+BEE6rzSaiP/GevmdXXunemR83Th5dKsmmXia730yyW
GyHlajJ+6ZXWkQC0UQhWNlzR5kg2l9yJjNm+Tur84IxG2MdDYJD2CxS9DiIRvzjLftO5u7JBApoV
47Vbjg8jGa/Lwf3n8nQs5s6nA7II6PcDZlWF5k4Tk8NYx3YktYH5WdKPt6xOy0jPOvHYJZ55YIRv
pQ5WjXqI3tHjipPRUnaLJlIQx+u5E7nFdUpv0OCAcq5pHmWxcXWvLfYikASA2YJnV0v/WV5VBX6E
HaEHWEPDCd8Xljn4GbTr5Sj1nSD1nhnDMZmNx/fP69JWDWWLhYlfTZUzz031VqI62Vc/evMX7+7s
odnb3lFYG5fE2tFwakmJHDMZNzaYie0oLw80DqQTXh6JsbYt0YkOd0UmCWyxSnCix4WUxWDYkVPw
kvullrqhIdpm16Ydf5FJ84w7P/dJo3e7KdGLazSzFbeT1fGHYRrHqz5LxLFJoYUkNGHvmsLeSAOs
XZMnP1B9ENhJptlkwCoLml33NbRcqs7n9geO4FMrysGR5EaugdIHZeASFceQbiUHV0eBSx4nvI3M
tnrZF52pxwnFZQ/A2o/OjK9ju/4WAwd1eTnX9h5OeMCcQNB7DoAq3MGxNRsRkmfVYdlxyASK+9aO
fxnV9I22kF6+bG/VPU/sKe7p9J7Va7OBzJbUQ2ir3sfNB8AaYAyDlCY0vsDbpFb2UCToIbro2kC6
BFkcds1+snc5uPvbG7r1jlpdpRNby2Y5ifxGQVNhQTQ24rnr2/WLbTQB2QrXV3ccMicAkC6JerV4
aOZoqmUp0mYav6pBOzpX7bHJNLQtF1eXV2d1ODYAdxZoRJZK0dvhlLKfRGlNTlTT+RcXqFNK5zOi
0cP/ZEa92dESks1NCzOGKaLGTI/IKO+ovRVkrvqag8ZnwJ0QwKj3Slrlc5tSoHaMeP7DivqWFOYG
tGF1+5yYWCb0ZP2bvoJMaLOYGH2yaFXtNO22nQO+Vdhd8QGkhRDroXUWOmUq2yGoeNlgtngSFskT
ZCt753NfPb9bJsBccmcoUS/aRUgOKqPR7HbIPJChRTNGg1629x+ZkCZ3EBsjrATgUjkyGUNp3x1b
HMyzX4mwtjeuvpXr/c33lbOlgZ4aBxTEjkZe70GWfzN20+NcQaOS2neaK1/QIfMdMNANs2tLA2AL
mnvQuwaCNaXPFJ0l84TamB3ZGXpXsC27PWrGjfl0edOsuBq2P2CRkFhBfKYWWFIjj5sOAmNICuhX
SOyYvo0cuiGGPU36Ixh2osv21i765bwBHh+dRQTIKsW3k1wfNLdebjjyaJKvPPnFbu1Cho1jJ4+x
zpLrvkioL71BD7LSiMoy38eQgtklZqG/DLleXgFPu5W8XMwqISqKvNjOSCZjwr1l159sOdIODUcT
HoI4+0aLv89QIqQoAV4e/OpkQ8fCQjSKDacS4icZzQhQKHZkWGnqo/PuIPXiSVbOM1bh2kLh8bK9
Vdf9156j9irzxq1lxnFnsRzRPRTaep/nQeYEws38dAxauXHSr5yNePq6aOdCeemcpanEQZD2zoww
0Qlp51ePl8ez9XnlIgEHv1PpOj5vDd/ma935yOdRuAA3A9AnqP6/9QG3qsdW1/D50rnx6vtNHsPV
n3/y/cU9TnxsQiQruhjfL66IsW/S/eXZWVttikcIlC9Q/T2jkxWNpWV4b1hRV5Q9WqvdMJXddxBf
7KpXbRTtj+HmVgDCh40TeO2oOjWs7B1v8pCLIwIgEJ4FUz4EowXMO/k1uXF4eYhrMwjkCqCkwM2B
Ul1xgLyaTBvoFgtB2HOmP3iH/+nzagQxNWU1kQafz/QcqC3b198PV4U64JKDx8GHo13Jftgd6Ucx
TDQyndYNOkBLD5bI+w0ra+uB83WhoYNMMAKVt37WJwyPQq7RiJSHQu6n5ki6o9hiSl21shBtofaJ
djR1LMbClFqMNYk4cjYzda7ckqCdT+tCFLO2juclcacezw4InuBmHgDnKkQjAyJ61kRPok5Q5osa
lDPU+doM9Xd0v1K/sEFj3SKncdkf1nbUQg8DEAVIhM8Uf8rcZICZzhTQc37TAKfp8nLPaPaCrqsp
gLbgN+qhiDIUaJ2/bHnN0YG2Q3wJVCWEP5VbUiYyF3bHaKQPw5ek9G5yWW7cxGs3HnKlaCZcWhbP
lHKqFHxciZvQqOqOGjoVYy0cku+Xh7G2bAvWFLXzhZhLfdVDAgO4AK8GyIkh4eMbU/mrhEydTyq7
+of0M0RAp4SFcU313WXLq6PDVQ5/wb13Vrqt6s6iEEunkdHN4w/utvOzC7WjkJNpq9tn1dQr0Ar1
aHRkK4dSIW1BHK0xoziv71K3POZGch3X2UYSfdUl/ppRyyso4M8tT1qYKQ9NFeRbvcDrw4AfQJUT
NKrqFjMyp6tnG9+X7V0jrof4xTWePrAo4BrAExpdB0ALvz2YXOgtdjXeAtFYt8+WOR29NP7dDO7/
ZkblnZMoQcZTa1Pc4xRyNAREsAI3PvJJybvl6BChA8n2/yN6LUicXOmJrQ8yqVwKwZkgsRJk/1Lf
sTeyyWth46kR8nbaOlQWUl0wQKvB9018JAe0Y+nU5k50Qx7oJXA8E92EXq35A9KneLGDmx6Cfsot
Iru4WPDpZqSXO808JuwuyzcCh1UTgOzAAi70MxYDPojUnEsd+GVZfJvi5p4W5c7KtrpdtswsN9nJ
ItkGKxPIOJiR0CAckqdmGlplqX2fpDHsNjx8WQv1ogIFMZJrOFLRoKC8RmdDLylNmBVBjtj0x9Qc
912WdkHjWMXgpyyrb0spxL6umjp0u9gOONfmoIvHHBtbAPCc9/mxd7RyNzPDGvxJ14tDN8w1lJP1
7toVRuNndj/50hnSa+jvPWS8tj/pWZvv+9KKjwztRns9p+j2qgf0U6KfRIBvI9Za+1fcUZDEWbKP
g2mqbR8BSeF70zQEUwKJVa0kgKHW+g9L07Vvi7L5TktEd9uJGcEw6rvmPjZTY4fahuHnlk4/WzEz
/CxN0tCsxv6qhfbaXh/jrXziWqyBgwmZYQByUV1bVvhkBaHcPXdm75mAr3ghpaVvgLBSw6uYbWoO
rjrLiSnFWRKWmI03JVbEvKCw71q8O8n+spOs7WckEIEoW4iOz8A4RebJrHBw0tZjf7ske3kdsx3I
6D5Vowt6SsvdqAetXR3Yxyi56Wjqx9H7dvoGs2fdoJk0AtTpxXHEHuCf96fHwRHy14QybV7K4nEs
KKIJwwiFYT16s3FsITByeerWAgoPhlwwUoOV+OxQqvNZqwaHRvNUPvcGv5atPNilCYB2AskDNuR+
kW9BtVenD96O9KW5CDwo15bUwKY/gkw9sstHkfrWsDF3K99H7yiY4DEyRJpqeawQFhSxbE4jYaNL
zk39Nk434smVDYRgcqm4uvj9aAN66wH1HA9aPeOeAl3SL0Z6/fNAS74ruWbuzMmwN14gqyNC7RGw
AsTsZ0yHU9+N8zCi38ah2S4mVtiMG9Hr6oBOLCy/4OREmED17k0FLAxJ/FhZ3nHQkpt2APfqUG1F
RqujMdE4hBrfwuugrD8kyAa5REyRM/qNo+3iTQrRlUMH18G/FtTYLrcFns4E0arI4hdmAwY6T/yr
O+OUu7x/Vg2hXReAXARhZ/2SYJSf2iKOaTT1/I8WG4nvSih2lKTdsrRMinIRAvb715KyQBw9iJII
eJz2rc925nMHdjEnGLKQVzu5JbW9OqxXajkUmFELVTIrrlOjn0IiQjK7/tnM8p1bVkAbuxv5tFdW
L3VQoK9zgI8gC8JN2UYmkW2f2hOJ+lkvfKGXwJ2apYWuvW6I0t6ywqoedN/rJH2kaTd8sfRZ+BRx
Gpho2wxd4bbTILfZa+4tqB7TY5YWOYAP8bgnVj9/K9zZDuasc28pb7sr29XAJkFJHhgs5p+xePlN
KXHAminoEQRtkmM/xkbhQ+ij3JPYrG7iHGU33+GVEziJaR9B9Nd+srS2uPFYnIQiP8p+uGrRmOey
0C1CtIkf2FyEsxGkWjCzOKxs9yZjjXmHexzJyZK3od6b/WMCZcyg1vT2xnBH68HqXPYP4hd3Z3lZ
t2+zSe5b4ab7aoTCvcX0KeATopbBbtIAfSLOP6J2UpDIZ8QnfNBC0+zmHY3dYg/Ea/ro5Bo7FkZf
7PpRfzebLN4aqD0s1Ugc4cA6vT0tNF6Lcewy7C9yTdo/rNqif147Ik4NKI5RTCXtcw4D+hTG17bY
iBhWP7/I61Dkp82zpt3RNnnJSE0Bd2z+Gej4aai3+oJXghI0b0I6A2AJkJCqMYJsSmOG9hVB4Bof
hRty3TnW1ZNoHzR9C9m21gUBY+DiAWH20qmmTFc9imzSixLPJtLvEA19ocm8tzPvgNr40RjGT5nJ
dqZdsgAAli+Xj8DXGEHdxIDG2OC8RxoeUMK3zjD3XQ4cFUIV2uQt2IfMmz4BAT7OwmziO9nllm/k
HB1TrvadzJbtJ5CkROQ+++XSAb7xaxbXO/s1iw44YltwN6gYc5IMQyJxKER2ft0CBBNbjc/ZT4/2
YRzLkBh5mPC7VP952e7aiQmVZKhGIaxZXuNvJ0GrS8toDEGi0r0h8or11924UcFac9pTE0pIyEeD
S2uaCdRQn/q7It2IALY+r5z5Evd8Qz2cxcnwjTrf3p9tWSSe/52fJRA9iS+shhsjGvRIRJ6tuYd+
DQ0vL8DWz1eCCmoOhYC0EBZgPtp64yPI3EgbrIVIJkpWHoDYqAmoIDCjzj1TA2AZFcQBkidpaR56
YYyBpWua37h9seHKqy6FR5+OnkMQpKqPtKZ0ZFtJQpBQtMIEdESQUgrGfHd53s637yJYAC4iHTxb
oEBSN8zY4KeT2c4jRzRXbn9D2H5it2mdBhVK/nW179pvFsjXslswXNvzsJGzOFs3FINxDIMKYsGz
ns1q7U7VPHakBGlHNNDUH1GrvDzCLQuK6w35nMQAjpVRQcNWBn3zP35f8TyJ16ZZCXxfz8ZQSs03
6sPlEZx53ts5em0SPdk8s1v3RU/1MmLkOvEIaGWRGdNpWONQu2zpzOcUS8pF0gk6zjTFaiSa3NXE
3pkW4Jxk2piy9QGB0QLUGQs/t3LWQM2qsUabltHQ7ZvxgVnHLEbR4b0bdhnMK4oJ3FELV8PbM0cf
yh5BkFNEGbKIpH5p58da/z2Ix8tztupfSwVteXKAMZ28NSOcaurz0isi+U3LgnELd7n6eWA90JuN
WpdpLn8/WXwzZl0nHY65Yp+z6h5j3liMtTWHCg9iFaRPgFdXFkPHe7X14r6KEu8wuUiC7vR2w4FX
TeDgBDCCgl1GffGhyY1AjtOooikJ3DrQZr/eInBbNQGeFPRJAwV9pstcmtzljjdWEYvvZfnA6feW
vPcOw9yi6PKvCeUgmXtdaPkIE0jP5cAbGB9ZCHgqMlngLzqrM5a1TAbIdUN6Ek3MU8x90+txmGzV
/tYcCv2Xy2ELPqQzWHrfmEPuQIM3St1kx+crqCdsbLzXHs43QdgyUycmlC3RDQwx8ZBWEaG5HXYt
pCXdzjT9lvRDmExjcqCiepoq7Jde8ukOj6zyaImpC0nW4g0tMteXRvLDySvPlxYfIeCb6AEvWBHI
1AAotZnT3SCkvXOmATKvbizAhwKUMEBrzI8NZwvouTVpapBrJmYK61VUt1ib7tPQbWDUVv33taMQ
8sUosSm3iDPmxZw7bhll1ksv8Iitr3SyxbK9PoqlbfHViFrJGQHt6mIJI9LIDagUGYHOzC1psXUj
CwgOBXNsROU8qdoB8USdVFEM0Y9POlLrl8/b5f8/d66/31e2YRbHfca7HNsEe7A6zO4+Dqfh2vh+
2czWMJQF0Wk81QPDMIbyZ5zdWt4/l79/3nn1ukn+HYerPKKrvJ4aKBWXUR7XN2kZh7kpd5Jmj2Vj
hNZc7CDRep3HuhMQOe8SGy87s95d/hHrXvf3NyhXpEOHfoh5jNio+QRIti/ip8na6jFbnclXwCLS
ZEAWLj/i5AaLmSZbYVdVZMXp3kSFhFpb2bHVcZyYWAKOExNmkRMczW0V6QCCzfPgx841zrgNz9uy
oni2Axm+no8YiDeBhagqAxTkke3ZX16TrelS/JswYcUk4ZguGSJw2ZTkXQu+kCgAfvQ/y6E4toec
G/JMdRVV89fcK3ajee3VX/ItrMKGGRX8U7mQFZ+QOAP9SHI/18SXLPNN8nOmH3hBnIzHUnwYCmJa
M5kYT0tjrEZ620jt1+Ul2Vh4S7nP0hiFmo5jLK3Bd2OOcLVNwzJzN9L862YWHCfqSksY89aLS5gp
ydRVkVHfSVDrF+SLkT5cHsr6svy1sXjfyU6x86mnsWyqaCS2n/V3muYErBCoWiQbu2Xdj/9aWkZ7
YintbcZFgtHE8numa197+f4W+eUIXZTJ/jthy2BPTDDHa6EWDhO1QH+31vLHvnaOlyds2Q5n182J
DWU7VobwCtOGDTzIn1iLmt+0m83vSXWLanQAac6AThuZnnU/AMTHRfYdjwrFo8UgOekYbjg73g1k
n46H4s/lQW1ZUBwa0llpJwycZB3q4r+Tdt9vKeut+RnBiwKIB/CZAhD1dmniamZ1TrArc+MQ14VP
0nuv2jGUYi6PZN0OoPDQK/SAD1DOZO5NzAMbA0aC3r9hKAOoBvq1uOXvzo/B10DM9a8hxQ8aU+sH
i9s4lvXb1umCSmwRca1tmFMLypTNAtkVoAhwvVjXKHMUW1XEtUU/+b6aRohbfSIVwfd755dOvtLm
pt2S1FsmQd0spyYUzyWpUfKsdLDn6/0IchTSeLcdLjGw2uHpHDTD78urvzplyI1BAXHBu7jKASDB
Hzw6Q4zTbPxqIStnVj8uG1gLNhEuozgO4CIKcIp7gURWS0uvrFGHb/3aOozJSzLm4eD9rOqtOGl1
8sCaRRxUecHCohz/0wQ8cWbhlUycmwyUIqmvvbADfUEK8PKgVmftxNDy95Njk6YZ+PsJDIEcE0Hf
LHeXv786EBtVD2QVDEAuF0c8+T5JrEZ6tQ0qOVqHMWVBwaOq+ilAqKNNRy15vmxudTgL5AkYXXBE
Oqo5y82NuvKQtKJI9T85xe/L31/1gZPvK06WlzZNAYFDkJz6UgsQ983ePm8+8a1c7OoGPTGkOJsJ
JHORWhhInQq/Zo+QlPPrZAO8smVEOcfQrw2MrQMjrWifUMW7B14iMJDHvjxpa9cmcgwoES4l5LP+
vhjoKqMBMWlUiGyfJ1dT/VuX5X5hMUlAaNRZ1U7k72aZWc7oE6PKSiV21rZkXC5OL0pEGQoWclqF
Fu3Cy6NbnUT03SzsdtAWVCO11vPGeFw8vDfure5eqw/psLFJl996dpRCaQuJS+9VpPvtJprNvu65
bpSggkQVy7ttG/S2l59c98vloazunhM7ij94dobwrxZlxLXga843Jmr968AqgxwAW1PF4uhMQNqe
Dfh6Y9zOpviiuWIj/l9diwUO/V8TyqJPqSONBorIyL+S5LPV36L76vIUbVlQ9qU+ChDhcFjI2UNp
ReNw68YbucV1ExgF+NYgEKUWUQcHQsq1NpbR6P3Us+dpPKT918ujWF+KvyaWv5+cyqip1zEI68po
Mq7z8oWPGxmstR2Pfn1Tt5cmZUTkb7+voYvcdiF3HIlev7K7yRfSCz3jWVj/1NMT2DWs4d09E9jv
pyaVGxN5ca3PwNQLrpXmduzz0JY8nF3jup2zp8uzt7ZAiGbRCoT9eI5KZ7XRj44jEZyltS+aF9pR
Xxs+sFvA56AT9A+6K4Bu2qFLocYUunH9oHP7irlQtr08kDU3QM8PwhmUyJGMUZzZZsOQF3FTROj+
lweL7t//eQAjl+YSVFzOCuF9ORK8/JIysrwv1vDp3d2pWPElbwFh+oWkXg0tRsisj0OFfdJB22T2
0avy/p9/+n3lMNFmXmQFw2loFXu38u3qnd8Hvzr0l/G499Dig+5aZZMgijS6xJ76u0QrfMf9WY/J
7vII1HtDtaDsCZrNk2vwub/Lp6PO723vqb3NrcNlI4bqRbCCxxZCOywCGjxVotJZ84RHp7S/aybj
E+FsL2L2xQDleJG/lOyzm2RRAdp1RNXXmvZs0e+jHBJ/KPONMOMsi7r8ELTbomYCtgvoOi779vRU
QweEMTvucBc33kOpey99FQ9+nsamP+TZQSf21QyWkjJjB6fRf9IkTwDYtrcwp+rh9/oz8FIHCAe/
56wTze28xpkq/AyDjXvomRzGzoQKhJie5oW00cx1c+daZeJTCaDY5cV4zXCdhgrYDKBWRqsJcEZo
NDnjLaFxAXGKob2TponX9jiU105X3YE8UAROGh80W3vmrHbv0C95HWfWj5aOf0zW/jbm4QnS45C6
8WKQfUGoLiZgm4+Nvt23KDrvYjE9FkAxhYUxVUHay7BNtasEtHDJDLowR15TT97jOgucLg6LIUXx
Za4Og90v/9H7pvBuGlnXfsqdPyClvbVGIwuH1MsCl6V7ya1D6pSHMUc9rYN6tp7pVx7BVaEPn0vi
JIHmFD9B9pJvTNm5+yIYQWQFpA5QU2fEh94QS+rKor3rnkt2TdlGAkfdg6Ag9MBkAI5ydJshRFRi
qpKZFAN2SZQald8aj657V1Y/8vzL5YXfMqMkDGLRyJkKmBnxOLXII3XuZyC2DbaVylvuhFMHex0P
yJ3ANgBS8rNkTt2TyklSTqKMa6FowKUyGEfuDgGrJeBV8dbxoi7Pqz1Ag9E1DN/BYfl2U+esLg2P
A8wDObspRdoYGLLLU7dhQc2FlK3mDELoJLLGz3P/BAK1j3wf3cNQk4MrqHEvLve0sSoKOFLVh7OV
3ndZthFvrbFSAfFHQDZhYnub6tEX93PXD01nRCK1rS/x7LGdU9f6UzG3U1ijiPxsAK4Q6tzkX0ZN
sKuKExFkZIjDskTbSZuk7VPV6N4da0i6ES+tucwiDwgiFED9z3IArRwpmzJp4FGeH1KvdEOdDHck
bmc/4+VN3272tK4tKRCIQP0tR/BZMzOabXIBViU4Dcgy9/1wfP+KLi8xUOTj1DBV2g23BPO81iYA
FlagvHN+JvkWwGxtyhYVZzC74DYDGcpbry8drzdTFP0ibY6y+ofB3IAjqSnN62GaNu7Ntck6taXE
IaJ0Om7rDKNJghgdq0WZb8zXOij1ZDhKINIC2CVA20agnydLdBfV9Z3WkBhzZxGoMwl9b/VVdawz
wdFdD5ZuZIveG24tB4mF/B1YsND2i+7Vt1Oq5YTlzAHfOTd2ImT8nbHWfz4P6C1E0Uw0eirnVDvx
AlTjsxU13a2ePNT1Tdce09L9wGGCYxCobshvI25fHOckxsl5UzgZoxYQbIE9+1zfWKolRlKPdwv9
MugvQAPVGSX32HRZ3kydFZX83umfpPT7dwsTLwuBzQOAkYssHVXCtKYH/2HXQYWkND+T2zF77wt9
+TyOGcAzgc48Q/8Ixksyx3ib98lPKFQHtt2HhjxcPgHWrluAe1HCBlsCUJnKrW42MmsgtgCCd7Bw
PzYsrLJd+AETYF5HILeISr2yvZysdBe3CUKH2FoqP07ZgLI49cvs18hfLttRw9VXxz2xo3iUw1uW
gEneipLsKeG7pNtJvsuzKUhn7hu8B7fJFuxo1clOTCqzBzI/Wtc4VlE834PK1pZ7RMqXR7W6QN4C
OsHTCreish1x4abz7I3wAmg4+mkDpo6EHuWUfdfMYuP2XTtAcdH8vy21vA1iwEygmdOKct04JjLd
TdWXy6NZmzDc7VDsQcoBFDfKGhEDEURNJSYMpWCzflzYAo2tRrbXxJK69xeGVZAjQPkLrYBvz5Zu
dpqidKE4gQDf/tRXzuTPkHCwfKLJgUPdd/jFRl4dZaxLvxQ2C9Ipu86tu4maMfWnwowDuymte+Zp
pPPJGJsBmsnaBkU4I0N4VdJPXWfR3VwPaM5NAS/MoQ/SA6SF/iKEIfYvoTvJlUxGQJyFyNO9mG37
G9eLLGClJwLLFPVupA155GM2+ozwdvKdOr73EBXygQeMHbT+UDj68CcRPHsgMv1NrJY9J5VR7axx
roKa09p3C1HcIJACgEvW057McvQ9XLhHPc6Kn5cXb809gOZaNPpAzAR4wttppcXg9DXP7Sjrr13v
Gv1Kl7+/5hxgJCULtYAHmmvl+9loTHNl4iyK0VvSdhqI2eyrjG7pcK4O48TM8veT86gwADFOIVcc
6U0wmOHIN3bs1jCWv598X5I2ZxXB9y1cCuO9RR4Gc+NyWxz4rYMbIKwAWSoCZPBLq5kKQ5v7qSgg
ElNQ5lx5AwhGEtBxAbANyHHvzjfpPA1hyydrd3mJzk8jKMNZSEuDEQ5wG1XogpZen/foJnuokjB1
ggyODcLY4b3lHDBD6cg+YAPjyIOhtzNIu6aGrEpRPIxownKcLKjkFy95b3ZaMaK4AbgIdR3sIgUi
nPs8/T2T63qrAXUlXHw7EMUVKhd0HCaH7ATvD7Zzq3s+Raxo7BO0u3k3rvO921KKWHNudH/hEYQ2
LUAtlHib6CDAkdwxI9vc8+ZzvMV0d+4AwFidfF+JsZ16mnPTgRJOIm7xD/14Fdl7aXjZzbZGoThA
YkqT9ssoSjuoHgfnAwcNckuor4NnCSlLZRCzDuFM3cIgZO+jd6yvkMn/iAmUuGAGIj5nT8UyG4Cn
IzP4JCSzAHqaC5A4i1CnyQcCODze0HIO6tFzNUENOTBpgYIo8qA++0gLK92PU5y9SMbYl6aVHxA9
w/sXyXYCRicd3eJv92bd2XNfihanW/zFuqPT9w+s/MnnFf+lVq+P2DVWZBi+cUO8jWVZdSxEBXg9
LT2SrhIZmFJ4tWXWVgQmQ7M9Zu+GVCNmR00Q+QsbRIlnJS8AUTg6qnGFietaA90U+/OB6Tn5/jK+
k7ulI6LStR7ft6CbcOfV7wXrKT9fOa96vSdTu9zA41dX+JZ+KLaEmJYvvL25wLMEDPXSwwKxLlVq
G6ESwNoSW4+7V9w4UJ4fBs439sTaKp8aUVY5i4XFLAojdnXTBPn87psDYwAyAzQJ6GSDdPHbRUDf
dJy4Nrci6n4i9W1HAmHu3r/Oy9MYJUdQPsDWWxN6x6ErO7kW8gxXiDDrj4wAOZ8FBISWZ/WNH0NQ
Ctxh3I70KhTpU1rfyy2s3OoaoHMWpyxKQ2ckN45TWsIwESwa2Tjuzd5td9PU1sfL87R2HaHBD1oy
uJPQdaVcFMjVlQAFe9B+YxJsL2ZyBzXBg86GW9CWhR+wBQoiJMHR24dmybdrQmdhZuhzga3RbQOw
dJT/R9qX9sipa13/IiRmzFegpp5CJd3pdL6gpJNgMBjMDL/+XfSr56bKhQpVzj260pFah122t7f3
uNZdokXVbso6zAPoBjWO1wVe3hV4eRhrAA+bDjIjIi0us1D1ZTkSPZOKkV+6cex0g9zZdSGX53Qu
ZP77iUWZshwQyOjQCdNql+d+TFa84bXvSyaFJGWOUg6+r/7pqi+s/nL95y/Qecy/H6gb0GR0Msrx
sWVnAhuY4sFAS2mhmn4vFC+qHIyv1s1D3hs7vMKqZ5ST62sd/6lMa1A9lzoIydAyYs+l54tuTXDb
KW3a22aoVuXBwDitNyb5Fq30XyLR3GwXADKoYrZMg6IBYVyKn/uEGVk6NUbY1IeE7Nf8riWNA3YF
TA60HK+jlGzQKEaCclqY4WD0PuEkSGNt605rSAiXmZoZKvF/YmTc4iRXwQc7lXAilaxxdsJCH5rR
a/zrQLkexonOgEeVNclhKsrxj8MH+nJda5aUEqV2YF/CiM94OudKX+cKBYUesFQipPD54PN6DP6b
BMnF7JSOoljgGCF9HpN9ph/+2+cl0xA1/7eAdEKvY+lnfI2hfdak84caZ3SyRZJdKEqA/amTDRQl
nfqZ2Go1sh1784fTrZUIFg8DfvLcigq9loE3yrFgFN0PJrorfpID1Va6XRdKSlgJ0ptwzJyZd1Da
qy5HhvODLDrSn9vmK0iBQSYCZlvPjnM/H0cgHU9eAkSUFHnCTtu2NvWe0tuLc/gVCGXNmfcMl1e6
uflojaKiyONN79xEvPH5doVAHhpJXBtdY6p8pWJXYNqq5VY4qKGSvmq34xuhI3mGAkU7APwe2SFh
fe2kNfyJsEfJDexIK/o8u0yStoEpC331aKuH2ywPTxfCMjJ0IkVhgtRbZvyc9sp34NZ6mTl5olsr
/S6YOXC8q+hambfsAg5eqbiV6Uy44NiNgjLacVJu+0jxbz4SbBVKy7OLBW9XMjLqWJqAfrfAQuYB
kMAr+9sLQSCSQnED5hrZTjw+51ZMUM0o20LJj7n4+j6K5+s/f2GT5vQL3lQXrVtg6zz/egO0NoPx
kR+RstC7gBvf3W5FxMLNPxMhPTdFjg4Wq4cIa4uRQaNaSSMtmDDAUs5obNBcBKzSAZCG5yUK+vmR
JN2BRo5vaiFyMSi5+Oq04uasyZLsfTYkEUARu/yo0E2iYzm+8sOhj43xD/7O2aIka6aBg1rRmiY/
tsU7rpRXYzjQEI/JGN/ZwJWNM0B1dWM5I0R5deeusdUvHBkoOnBp5iwwAAJkMzaMAMiM6/zoWJ9K
z1nL/C25c2ffl7RuMNO8KJsqP6pia0UvOnmwBPjg9sAi8Bp6KM2NlTya8Urcu7gqQLR+YJLAK5AU
EfEqQLWA93mk/V25ccTK5xeVY0Yi1AELhrzDfNVOfGxXS4xWT3l+TJXHzp5QnH5OWwCR2GjsXGvT
WVqKjbwM5qxQkyQy5HZVaKKMM7DY5YOvtqpn0XbFri0YBryiSDHC/UR5WAZsriqgByYDwUUCNZvW
oCWrQeT1drP1wcQ4gvi5HACQQEnNM7Xq+i4xsiPt/FTzWRJMa0/a0jpORcw7eXIqZWJVYwo+5SO4
dYO0fyEgmkeN6Po6FoKDs3VIR8+EynORYx1RFljEA7adVW/hXF+XsqRgp0uZf8XJUgTJBxaNZnbs
kY4v2K96cFFTek/SnU1WDmbxhp7KkiyAOrqiVBLIIpMAkKy6UQA2J2LHG7vyN23HbUPaH3osgtgd
QyVbRZRYW6tkIYAaAjK41M6OY534DBm8qnkoq10s9ma6YtQXD8+Ex0bc2eDJ4VCWAP1cx/zKcTCB
hWc8VY7fa1vLXhGzdGXRX/l/YmTfLUdFSkMJB4pIdc9NhdfoK4XdRVU/KdtIWpjoCs2p0LFnw/cG
hGEj+amv8RYsKQaqNkBMA9w1GhHljs0qM3jFRIlloBIK9o0iumvie44iZWv/tJ23Rt0raqCu9QbP
tllyHc/ESi9vmimpE8UQWwOtasIGohQ6+Pro9e2m0QFGvOY9LmgFPFU4RnN0BAMlmSZmuUxDToEd
9SyACgIcMZ18W9tcv9ILHvGZFMk6NaRM6mi02REVA308OOah7n9Ubhkk4N+qp5/XpS0oCKTNaS0w
srgXbVqdY1eiSBV25PofTX3Riqe+WOkfXRMhnRPvCy2zCogoqm2bvKf5Rh3er69iURVOViGdDLoA
6zxzUNKDR7vX+Hcz/eoqpVd2vyz+mqV3PFp52NfWJB3SMJIOyNppdlQLZ1OWP+r6wNU1bJBFISZi
q/9fTJLjV0XrujEiAy6vdc+jXYdsFnf+ZSEnMqSF5Flds6adUNfNfGDjNkXA1ZU3amkZiITgvGL8
G1Wx+fBO3iiuMWDzgGzzONDPGQfJ0Jf+9l4ZpIAR+2JIA/zPFziJoJDThZa37OgqYN446GJfdJ+i
Ya3rZ8FeO+hlRKyNLNwMTH++EoXFHXpcOna0gOHT7XP183U1Xtypk+/PBuhkp5hbzmDP8/eH146+
KcVv0tzcW4adOhEhPeJAQ+utPh0ZgqEgbZ/yJNDXiKXWViG903bdNFmR9+w41ZvY1TyDHZpkzRYv
CEFxwUABAAnYy2qkYY9ajm4SceQE3GejGpTkXuhrOfIlKSj0AFEQaMhoKpQCydxu7TiyanHUmjuh
7U1xGOnKBVx4VPD+fyT7DXQTyoWMTolKTSvrCqrbBYa5ZxhUqJJfdNxd161FOZgRQPcO+quRKjrX
Lar0Yig4EFtNt/Ka0fVI0gY8Hr1a+XZd0tKmEbyTqP1g8MuRp4JQyc3TqFWro+AsKNMfCVBSG657
16UstViQUzGSzRcD1wlteixIKwOapmiTLMAw1PmxsWFju88p8XphYLzt9brktfVJJnOslH4agQJ0
zCbm9/ZTbuoeX8vzLgrBhB5o5fAqoyJ4flyOsGK7mHBcVTfcdUm/m4aXqLq5GggYAB3VQIT0DhA6
JCFm05TEtJvqWHxVVQT1xwhdmtc3a8FkgkISacM5KoV7IakdOlUMd3Cg3j0bD66VBQCmXvEv1kRI
9gbekoEZHIjQcv0dpEy/dPTeXV/FwmmgzuiiuI8nDO3skq5Nid7mpKTiOKbZvqrzJ30UW5OsZSM+
sp2SS3smR1KtLNPRbQiH/ZhlbLzDCMuvCnOagVHkxgNzEu2A9hjdRxebsxmtPvJY5JDHxnR+G51q
HUWsWvsSiHQvUwzy2VThsUeEmW562/mtlGnrGe5oBZVadvfmlGeHyox/py1yRpOpPNtCmH5tpNyv
B/I16TrYVMf8MqmpsVOE4+5LV4mep0LVH0lMs6+mxhPfroHg2Vsj8IhHPfGNFuRDjogiT6vUBPE7
4Oy4OxV7avNqKyjvwWtGzP2YiwlY4NbgwzGI97pdGgFy2IXXuQl9LlJWH6ZcV33aa+ZX18yaDchZ
nGf0IdZop1Lb107w1o9su93EtHLxV1f9RMEWf49pwciviRa/umpsA0d87JlntgZGkN35X+PUzDZF
sqHFHSENuwP8sQVyMLf9VBUmv2OZAC1Kk5Xe4KTIoQy6skuYrfrOCJCkketAacsE2IJak2yu69iC
gcYNxAzhfFuQd5XeGk00Q1EKWhyd4q1jn+pp8ASipjVXeU2Mfm5YhhIc5CyPi/l1znOPskeKMZpi
e30xH2kaWZMRWMBXQqciLox070caxwq0pDjm5uTsI5P1vkCh3OeCp55lDMpushIl0AVHc24nEo/o
Q+4Nia3dNXbVHNMmT/ZG0yYPOXD+/Jaq0/1gN2wzdcL43ORG6g+lYfrJqKLfEeOCgR43mV+QengZ
Gsvd8aSfPF0InKQof5RN8hujtumuH9x2o6ggvIwFif3KtUSgWhPgGEcUG1GEIF6W69zXEDJ5mt4f
zagZPc4r4tV5twZfMe/CxS7BjYFRAQu9I3fIF+1ICMDO+THvv6ftwdTEphUPJi22mM5ZccM/jNQ1
YdKREDcHtEVl8KM5fq+V+wg8jEz5yoEvlzcvhftJtYptbf7pVGcL8ro0XlGJJcWDR/C/tUpmetAL
ULRGEN+jhcnYIyrLWDCtoU0tSgEJgwnkVMyey70afVZgGrwn/DhlGA7ztXLHWs9yVu7q0nsAnkE0
syPtAfdQ2kqw4Mb60Fr8CMQpsHW6YlvUK2/zwquG+vRfEdJ2TVNBzJbY/EidF9a9uc7K95c2ikDj
gC0P4I8LFFvKyhp1pLo4Wsknc9gZ/jTsqnQFzWJJv1HXQzMQekkQxUo2zaVZDHxQLKIkn7rpPtJj
mJqvWfw8dPmKes/7IWs3AkBggeJZxJSldCRmqxvcZC7M55wCLeJgUJ/j/q4e34tmn1srteWPX34h
DkwfSLUjP3jBOSmmhIFSBNqcRU3n2X2pI13NrWqP31Z62YD5AmqBgG3inG4Hg9SBRki/y/vBBtuW
ku1dhWjAK1KSLelzemcbbbZlFsl8tPZmvkJLpK96xy4/C9GML5o9xZs0dZ2n2hL8s1qLZ1ChsQ0o
TX5aY9Y+51niPHPbTgO4xcNh0NCknVg1F54oSBG0sdu/V0na+FwV0W60o9obmq7wqnLizzNO31qs
vHT0py7TfIVOYlk75unkcrgyIv3N8duBlKmCqb7sD9RdCwaXzh4s9UjLQZsv4dlip9ZUkUblUUdL
nj0ehfJqoD0CjFOH1H3Qbidb1FDWBQuGAS5gWDRJ1UrXnBKUyotjWiGI1pKntFljpVu6/RYsCxDs
VcTrMjJEPmW2HTusPPZi6jBhlCrbhqckWHmlF+4M8jKo7JuwBGiLPz8j4D4WCWZcimN1SOMHbNV/
+7xkwsaaxuWQKPi89ePB5T+vf33JgKEgCROMgZE5H3P+42miKa3a1uUxrhsLMwlAMBMNB65ZpDwg
e7+yVUvqbIOGa24cmk2ZpM4mvOdE6SmkFSmSzXtWxV6jImBKfaVZq7UuCwMQBToiHPRcS+GGmXCj
zqqsPHJxyLIXC3mN2MXUqai8mqxBqCwF0ohs/kqbdfHkpipkiIliQ1oPMh6wC3ixEjTkjYhjbH8R
+Vus1l6X/7h+ektXFjwQc2plPjx5XEGjPWiPephrE5jEaXeoWsA1mIrfDPtk2OX2mvez9GKfeNdy
qDtGOoCVxggvNgypMj4MEfqb1mhyVoTIDU1NXDWtMkAIrdV7M04PvaI9imham3P7GOiXXx8HJDUY
mkL3lCWbh5LFeaxlDj+CpAtMTXlCd+UIzvYiscF7OADo4kljBdmIVn1LO5b7ZmQfVZpmQW90xANW
pnLArD0Nck6+IGnLAqON00DJp+a+i1ugzhVrePAX2CaAVYEx+/ub5/t8omaanteWlsNnwmDMjrfK
q9vQ+0hory7ewMrofF6NnmsOewynP6QRyKGmtaTKklU9/QmSvRvdiNVJim1TpzdFuTOim0EvpTVK
Fs/qEM7SeY3tV8vxxBo+zJJ+nbrQkl1A23jelIi7j4UADtz0WOafW8i5fjMXN+nET5fMQZUSNGCq
EJLm/mj7dK1Bcm0R899P9CApyqLO5kWYxE+nYMx9/WYkLfRGAY0I+DBIbAG3VdontHLbja604gg3
xzfsR8Dz1+5LZBYrPuflVuHxAcIBMJAAFHZBi6XqDe0UeFXHgvgYWAJB6/WjuNyq8+9LVwbjXA0d
OL6vW95Etu6wcfnNbzREoK0H7z+ywmBQPz+NwUo5U9woOdLGCerG9ejtIwcIkmagNkxO4EWTEfRz
u1SpKXhyFOQefQmcByy/ucp9LkK6dl2sMDQx5smxa0GE6zNrE9/ecncuQkqVghdFbQyKVdg1mHTB
jRlcP+olVTrZJRk/v0iQHCnsLDma2Z8YeRk3PlwXsKRLpwIkd2lwRrsCHUdyHJNXu0RLfuWraw29
azKk3BIRJYbHMshoha+Ou8y4M9esx0dK5Pzpmw8CV87ABb+E4hzTkZaKUCjSZB0iCvS7sb2wH1N+
aKOXHNnRxjjo7veW/m7tX4r7G7xPtN2yqt7+y37+/R3S3XSNro64FtHjpAeAtcbQib1W1VzazpnJ
Cpg7SAte4HIqUdePZZMmR9IHhr3roi9Vurt9FacipOvvVF3nMEYTvChgzzi0zR5l8+si5o2QD+xU
xLzKE3sfUbOuADWTHBPnmwa2cL53hG/fDrKEkP9kr6TjwGugxehPxF5Fm7rfC/UfjhuRHkIydAvO
6GTnq8DY+JjGzAAsinoQ6abku3qt8WPJBJyKkM7CSEnT1ZkOzW48pNEJ318/iMXvY4Z7bicgcPel
JdSKxgQISincek9R/XrNO1k86JPvS7/fNdCT3FF8v3Wf4tyb6Z0STMT8y0GcSJHUiaNMkFQYijoC
01BP7xksPjle36i1hcx/P9HYfkQGusodHMQ3YvmEABf/jvcrQuYH4+JanKxD8kV7gsmNhmO3esq3
olE9VioesX605qZ1jrYaZsXn68taO3/plbQGqlH04dPjMG4jZ4Oh5P/2femJ7AxAL9nD/H3DJwYo
K1de+ZXfLw8gKwl3SeLg+1Xh1b+ztbmXtc9LD6TRpE5VpTgQtJKJb/bP/7Q5MumGzhoDYJ/Qqaa5
s8S2W4s8FnUWow0Ya8BMALr2z3W26WvijMZIj2zyLbHLk6ek9bjx+g+rOJEiqdDQU6fXK1hBRnwr
30fuigotvngn35dUqLZNo4gdgE/V06EL0/ww9JvrK1jZJ9nPagsQIdc9VtCrd2RCy6zX9b/L6Nt1
KQvrmCt4cHYRFsxJ/PPTEA0jyMLG8RGpITH4mHMempUZhwV11ZEZQuEIyXUTjTDnIsauScyStkpI
UW11nV9CXaPuWdgqjE8Aew6fB/St/OSpZqQyBA9IlPQGuKHv3fSL0+/zdq1FYP6lkiU8kzOv9MTc
aoZCOp6bUZgp39Ev4CvuUXeLwHZBfiS+68XKxs034Zo46QHRSTzobgxxqvEtT8OI7sb8jZkPqTHe
HL59ACwjS4O04SUheCREPgEWXg0tew+oIYc/gTDuuqJdasEsAknQGTTxsopjx4gaeoNrwFX3ndjc
NHTNQ1yRIOe0JpKldf4hIXkDx3e/Vue6vCoE6oUqO/CFFrAlAc6aKJwPwH2M7W3LrM9lPu6Vottd
36jLU4cYE5C6H6BtqA+dK1mZWuo0sUYLQUmyj/JmB36dX1okNv1ofxJ1u70ubnFVYLnEWBum7S/y
91M5jPlYY1W50t1ZSeQRrnqq+n5dyuXNmZEIkLu1MH8M0D5JlS1DgMCTwleo6HCfiv5z7VTgFOTT
ex+hZXSaAF18e90QMnX746xmMFDJi6S0c0HnnqmhmpfUm4C9PsL6GKLfVwZwb68vcEn5gD+MOiXW
h+kcSZiRNWM8Vq0Kdq+vUf6WA1HluoClczoVMP+AE9tTJBoppwQCyLjr7S4Azb0K5PV/EYLKN9D2
0H4nc6rqJM0nu3HVcDR5IKbGn5TP5hqJw/JW/RUibRUzjMpKC6qFbn1opk9wJq8vYuX7cntKym2l
nSIYsxqURDxwyrUeq0UBNmZkUVIDRI9saCy7szTUo7SQmV+S5D1DevD6ChbPGq2WsJMzkpHcTm05
ujBq4DmC8TSxPRJRe6dbRARFZ9w+2IFLMhe+ARHouBfemOh7MIQrOAzTroMmAuzbzdDuAC4+lSA9
/2go1eNJEFx9tfxC0+KLpWVrJdwLXHSUZ9CwjdlsEGzOwG+SThlq3zOlcbBj4NXwzBSvMVUfhKhf
FLDTONpk+nFV/wZsculRmuw7u9ijndWrMalgi9vxSQENPEOfAh9sxkCQTLietJ3aDp0eAqBbfFW0
sNZCtJFdV5IlLcTEOBw3AsfnAupOHUenayNLC1OD5nsyWHkgSqf+h8uEdmLM8CICBJqbhKXEwPPV
qbWKqVSMMcXPcH/+owBpr0gZdR2eDi100odkuP+Xu3r6+/Vzs1mZVsyqEXjIU+T1NChuDjNw0ifb
I+kdSt5WV6j4vOLsu/JQqCvfv/Rs8X0w+TjoTkYiUS4+tuXAWd5iKLg0waC+q91Prvag356SOpci
bVIk0JSocwMWWaRoGEyCP9dVdaGihnErHY4TcoNo7JZrmlSxUvh/iRom+aulfeE221GAoOpPelI8
zMOZVhMFXTb4xfSp62+OxudZLx0Q/cC8Mi64K4pmKisqyBQSwoMk5sH++uqWHDagNlgz/cZMUy1p
MBpYizLTpilkQxElHnAJK99SWPt1gLO47XSVHyxj7FaCgyXNgLnWZocdIIfy4B9Hx2rdavAHeu7G
Xltk06NVo7WnaKz2Dp1M7UqD1JI8dKmp6CgAzs8Fal8yMmpUcY1XVbN3eUP2NT9k9jaNVnZzyayd
ypF0EeDwuVWMYl5X9G1i1b4qxq+3Hxhgn/CMgrTsEo9OsMieXG2cAOJZ7CyaPlpqlHtmNzxmunWv
qtnt+cYZGumvwHlvT3y3jGopJSoE8vqb1d0VtgjK8bkz+3+wpejMtbAqC2+gKlsjXYlED0S8UEfH
JBqa1akIrm/d0umAQgVIfmhbREf8/PeTlRjTWMIRHZHzSwBSW+7oKoHZgu+DLgGUQvF0ApJLnsFK
yiSJrWnW6770IyMsbc1L2c/ry1gRIr9qAO6pwCoMIUWvDR7ilU2ZO+i+1NeAl5YFIfqAaYATJDfj
pPYQsXwOC9xmXyu/oua+6p+vr2XhSPAyo+6CjmzXBXDg+ZEwwG8ljsIMQHx/i93f2e35uhlQl3wE
voD5l58gEDBNlaLoE7DxH6v6Wyd2jFoApfl8fRkLOwV3CRMLoO6YnztJdzshtGJUlClMao81n4BE
bN08UIaFuHOXN5BVZsfpfKPqKrZG5O2m0BjKTZL3j80QbUTFvt2+EABH4ZFDYg0d8pLHVGqVSUaC
t25SHsH77jtT6lflSk/swqEDshMdyigXocFP5rkoBj4ZzYQ3LSqe1PHpZp5aE5ijpoHgAzo1w0+d
b5WtuGCPJimueUm3StUBod59ART1iq1fOvN5lNfGwSCtIgOjjb2Dlq62h2p1+m5Uui0rm28JZSud
A0vuh20CZR/ThBgjQh/e+XKcirDK5jHsr+tG4NpRRh+Mjwe0pG5ZbTRek9I9j7WDXU4PvCreK92t
gYMQf7muGQuOAn4GNBA7ishRfrIHm47oP06nMOuGbZ/RJ8XKv7ap/WpEFKWUcUURF6bdCVolZ1w+
QImCC0U6xQ6gchGA/6YQc5T6dgJc1q+2cjswJbhqQMXQbUYXzeeDrWTfqhaUJUVk9mhLdPJ/sSHI
aGFADGYd8KPSAcQVqVRl/iUx8DiqEYDjkQuUceY7a4wECz2CWDSYIT7w7jAGNevcyQs1guxJgPBg
CnW7aB9pzF6ZAk5k5H9austsIClnimHfqZVZ+01kk6BVnH8IeXHxEVKjZx1Y5LIts6OsdPJWm8Kh
phuDlMfGcFZGyRbcsTMR0kPM+5Tz2jCmECkBzx4eTVcJqpj5abzWj7hkaubwA3PRM/WbnO2gkztE
rZZNoWv48eBla0PXS9+Hc4ThWFyMS6Qr1oMPwZnGMez9Ln5y1BU/eX7+zpPoIO8Ayv7cBg28Wzkx
56aIkcGNN4ZaVqLl/XuSqRuhfcnj2B/iz1p3vH7Hl84F1mzepw/LJt05fXKoy6NqDO9153XrK/Hr
7d+fp4hhQFAf1z6Q5E7UuxUmarGsGcNmHzeBTZ8m/Smh2+tCFo4El0jHC4N3YE6gnt8hBHGDI7rR
Cl2QTD2n1cu/fB53c37q4ezJe2TGra2wxgp5/p1bhwTlk+sCFs4cv/+vgPnvJ5uEnmSlyjgEwBTs
Kr3CKrrAJc+61W2GWPidvsYFt7hjFsqZs2+B0qZ+LpEy0o9qAp6VCtha8S5fee4XHkrk6IAMqGFd
wBGVdqzpu4rXVeOEBfg1cE+OPA2ub9nSAk4lSFvGurKza6t2Qj79YiicJcZat+baGqSKKTjq9BqL
cMI22mjaRq2CeuVuLEvAaA2QFfCPDDZnRIZVoMLhhLS+Q2q2YA/6zUzHcOJhRP4nYv4JJ5qlgLZr
rJF5Q5rf9XJltoYm+85f/uUw/kqR4kUrI/pUTVhIou6dbKevdabM6iLZRMAR6ED+w1jIzMV3vgrX
LjhGajIntOgPG+Olw65MfphvFVhc/2EhqOwgUTGXfuS0rMZbMJDxwgmn7K1Wfrvl7UkJLOTv92et
PjmOUrSaDXvrACS183t1U6OxNTJ/lePKa7u8YX/lSMfe1IOOMWOso9cAbrKPaGCybfQTA5rX92vh
9ZiBorFRIJzCTL1keMGDpoxI+NihYv3MFEwHf2Kmv0apu3jVT4RItkpErc5NEgFZuyGvNNf3TtT+
uL6OeT8uFezvOqRgLh11NTF6MOcgDHsTHdvGvBvR7T/sr8tZWgpeQ+CoYHoX5WVJzlDEGcGZk1CZ
yYGDOFrR34V1gO8WOS/AGsCjlAMUMbmJNowdEMLdnZUf2l9OfPsKUJpEzwJmQOEFyaGJbtZA5jZs
K2yzu/o9SVYUamkBOtLGBP8HkZk8N2WDZZDXnYWXsMTUXyp8Wj0Y3fOtp+BCAl4+2BIXXo+ktXaP
EM8cUj2sB380PLc7XP/+5SKQfgajnY2hJkQxcvQw2VZc2AnS0wB4xbhztCl0tovpGm/I5SWHGBAu
YMIMcNx4yc+NCcEQYlFpIM4bB/TCKFvbOebaQ8N2uvpyfUGX1/xc0qzWJ2aLNrbKigqSlOGLK+5y
NM1raGzNbu9XOZczb+yJnNJOlbzIXD3U7N43jU+tyLyyAXI2D6rqobm9YwnDs+hdgJsN5BY43efi
iAuUhow5eug4MbQAhL/xY+do4LteyRVdXvszQXKKpRjLjKizoIjom6H9XqEp8foJLekCqu2wwHOO
/eJa9kCBALsRcJjLXASTyVJPT/ufZcO2Scd+6lP/7bq8hRXNA3Qfw5qwZrKKKyIGfbA2DKHTO78y
G6bGWeMtXRSBVx+zbOiqvQiMwfJo1mlmguPS+ky3Jl05k4VLCrhNED4h8JkjcEnXmrIudRrj884r
ax8q+pjdTlwCI3kiQfJaLKfNhzwyhjBizGubL+Oac7e0Q/aM0W9iyhD9IpIPrFLiJIbOxzBNRr9s
bK+LjdtNGSo2f0VIVySPiT1gJGoMDXiOoHXukR/Mev+6Mi0kfpB6AGS8jfygihOXziIuRkPvWmhT
Vx+MyOeGx8XOjnex4uM6WuOmtQN7rcixsHuor6nI3MKhtOErnd/+uKtyVjUNUt06gPnrFgN8t28e
JCCRjrI3UjzyJYnMsdZao0CPTfyTUI6eu6Bju5W9m9Oz564LcN+QvCXwJpD/JJJ3lGWggmg71GrK
8hGA6FuG+XOV256aHeL2MS7usi4/lMXNjiykot6B9D3mjy54i5HoBfCcjiR7zVyfTt17L8yNys3v
4BS5OQ0OUeBsh0eOChGy4efnpCdWrqltgaSru+fd7157UujX65u4pAqnIqSbmrISc06tQL61UQLW
j4+A7lvRhUURqHEhSwGISyTazlchlFwTTEmQ20y72OuK5klX+xUZ832/UAXLBK44OkoALC9dVmAA
GdNQYxlK726B7vwpF8S38+57Bkx2MMx1XlLfDpKP00HxAGkRjA5dXF2mpAjzOU7HAJW7hQzlr+tH
s2CmoUxIHBnwzhFKSDausEkHWJ1oDIvkURXMGzAk3iU3V9zhLaPvBZEyiLIRip8fTh8NhNUxUnrZ
pARpNfn5WqC0cPxnEqSjGetJSTsNEnAi5K1dg+iY/3Pp5Gf6c8zQzNRryIGdL6DE+I5eWUoTUkvc
FTl4U1Ot8HgzPolUfyKxsD2mmR74tVcSPUvrwiQocqGYGrMRnJ8LFgOtCtryFi4UAKho5Pe39yah
DwIBBRqZZ3hYOZVkRPZotiNtQwWMQFb9MCq7oQfc1ua6ni29QZADqDY0fwFiT86BF6qCpggFcgwA
abTFVq3tR1XZVw0w4Ke91tCAcb6LyYRh0RXIk/l0Lk4Pfhse2pmXSo5HUK+alNhgbciTFwXId1l7
N7bobMtub47CXp4Ikt6K0QCgmetkbQgSktSfgcwysVY6WdII4A7gf2iev2ydQXkocdIy68M8e1UY
WtlW7urSZgGKDah6cHkwWisZ0kxvh7hkKPGJnGwb2FKttQ9GTIIpW/EQF3xqNOejCIQ0P+i05fJX
DMy3Ps95F/b15ynuN6z8ESsoXkTxNinfrqvfkplDEIJeXES/l9ReppnbJm+gfTp19qADLPw8LX4p
qrriLiw8EShd/JUjacBUd1rfmmkbJn/suH6s3o3vTV88ivcVl25JC5CoAwQ3yLbhvEsWtSnSPDPK
oQlZFzSeuQbisrRdGK0G5AFeO5DeSTXrniV5x+u6DdsxCwfMJkai+uyQtTGDpVWgqwNqNkNTI29z
bt1sNCroPaBKw4nR4HesrbUvL5ltJDXB2gxlRoFV0mWzSDKtT6IWnHFhkf4xu1c48Fr7UGI2Lv3u
8O11JVu6OlBl1MmR3gSyi7QcohgVB/xhG0Z16nH6VpXv+YTC8Vq6YAEPzUVM/VfQvK8ncbzbo7at
17Og/Mmo08DkwwMYCveGXb4Io/XUuPlksmKbAzHCN7NfKfAEccgrOrhQRsfPsJFXR6A6QxZIj1Ot
lmRqVDxOXAfhRdM89glHFVf1K8tGM3oTNHn+qqrsoe6466FtdJ8Q4/kf9hy2CsUQuDAXgXnZa25V
tLhwemt6ebYn3dFxgOO+Bjj08UjIjwjwQNGXgNYt5GMlXepscNspESyI1TugwOD3xTg8l32HaVTw
YKujHeSpGST8lTTxzwFE04WVO0h1cL9SyTuAUgO9GJ5agpKmxnalkX1ycm1Tq2vIDktXF30/GN0w
QSSDCOJcN1oeo+SeYEMye1+IB4aJfMJubywDwQVIgubiExwHuXUGWVzXQtPmGJrqI9d22o/rh7pg
F5A2QtkGTWUgY5T9xYLqcWuW+hAmRe2Vr9Z4e5MxAkaYNzyiaNEEPfT5Jk091SOL4/cXLPEF8mFo
mby+hAXTYxpzzXfGEb4E2ABdXFyqoh9AJ2H4DqCPRnFsxnfDeqbqz2i8J+LLdYGLe3YicDZOJzYh
LguXkQgxvlAelFr3SP7tXwQgqQvDg3OXrRtqnKDWidUhtMxN5QbDPyguolB0NcPTRQeTIy1AmJU1
Dq7dhbHjek9Ef6HaijO94HBAAjQXSDSIq1XpasR6QwpHqB1om9JvyuRum6lJPBeNkayoQUFk0f31
LVt4EE4FfvSmnJyJaSasSSqtC50MvGDDFmihfpl8UZvbQ/gzOZJtGgoGnOIMchhxH9WR3FW0faZu
tf1vy5Gcm0rrdc77CScEONpWf7KrZ969DWsQlUuaDOBVdEQB2RkdQtLl1G2gO7Y1PNAu8SbrIapX
nowFC4kZGhtl+bl9ETh15zfl/5H2Zdtx48i2v9Kr3tmH83DW6X4gc9BopeRBll+4bJeKJACSIEEQ
BL7+bvrU7VIycyWv6r7UKltWRmIKBCJ27N0aRcBWK6eDr8dUuICwAPohXi7P1blBAMY2C14ijoLc
57GR0Nd/HscGHFqCPrVr2hTnDCClh3w04hvwBy5GkZS8t5nq1UGWCC/Fmkb32scvAsw+9iRpjVCH
btqYKKNrEea5s/j26y/Ool0BZ2cUPj/2d2pI82bvODecb9VayXnF0FKpBvq9oUPQOH3wxKZnKYsf
E52xABnQlVfmeUPovUnwuD0tETTxEFhx2apDGIxp4ldZEeqURk+2YekkV7bXuT0czUJ9M4tncvJ2
Uq2Fv68mrL55gSxFbN9BmvTyDp5XYBHw4H3xHxPLiUPXAiSZ4lEdjKj24HGdBjRpZn17y/hdGFZg
qN9eNnjOW741uPBifeM7ghoYDMfvNbtV1V3bvbC1S+D8zAFwCV4lkNQvwUaWjnxgZW11sMBLqNG+
5JezOM2a/sLZ8zNrhvxpZnF+UOPOGbDA2Hbtxgh/n1hr2ciz64M+D+Sj0Kd/QrVYA3g/9QUcQNfb
6paOY3efDIpluds3t9EExcBa2uNVJHRyVVIdrNxt5+YRwT9Sk0BnnxL5BZoivz+hq7LNPzr2jTdt
xrXGzTUTi4hAtLNgSgITTvuiabFxko8JWiUu77pzC/ULzQhAo3uKMw+nrglr4aKIEL2IjbRXQtkz
+FPkNyBVgLQ0WqpPIBxxrnTOjUSfOxB6QZeK4Usj7zT7qQOStuF3P27SqFoDV83ba3l4UeuFeiwq
lqd48M73Jxl7k3OQzgukv7fcUTvu3ibNJu+dbKbPvTyL55YKgmM2RM3x35M8ZeuVOmSusQ8D6Hoz
3H7swxT644PhlrWyYL9UOE7GhhQLrm8gRKMlhSTYgFAVmlD2iUe9E+Khsh9RXtghlZ0F/WZwTAYG
0tRTIu2RzLbsXWTfhNaVUdumzlPf+cHV3dD8tCW6leh1143by3PhnDuZaLrBfIDjci6rHN/9MU90
03tojTL+Ph+irM2dB0+GGZ7poIq886s9emsRCYNO+XvgX9PuEc4i8yeEId7jOF4jANpwtpYid2ez
J/MWwuUhSQmO8eWjTURNTmOGbiBkDfz6LqniFPpmtqUe6/aH1ZBHaBJ0UDKoo7sJ6pztD1PWgBKP
KTf9PveSGyl5avXFNiYPSpLHWDhZIdRKkH5+eTF9M+wCrbLLbK2gTT42Dpa3I1+SuEy1+WAPT6aD
njMe0zxG6i7fJtMfdbDzm7vau+HNoZxKPP6bjev0256FWRBNoOvOU1QFHkPyeHl9z+z1ucVirgPM
LLe/eo/fRPV5H6spr9FrMQqhn3TrFndF43XbsNFrCIozxxj5FbQZzaHwGZrjYrSCXmDJuCX4HRW1
3k1k1DeBHkUGOXLxKaaSP/VWYl1fHuRZy7/4yNF0hWhm3uNvBhm4NHAIajoHFYMlLrQ3jv4g9Iem
L3YKRCemXznVJ24YeXlkGwGuQl8AvNY86W/sQWqLgKm4Hg5VfOvq2z8uj+YktMCnQ3Fv3veoQOFo
HX+6NpavbOqgftMG0PWQtEyBB5ZZYPLqCuTra3IoJ1tkYW95c6nOEipRw0GBlmECp3Pa2EBAIBu4
Mm0nQedsaK5MIfsFlMKSL3QGhtJBTfLgdGOYibCIb1FN9NLYqj67I6SYMN9ruKizkzlzGKKFBhWj
ZU2qTZisvdAfDs50J3wntcitaT+Ldz9w5qG9MTPv0Dc7AhHMMLoTzHhNsLF9mpbTy+VdcWaVUDTE
6ZrTQNgciz0uQo9Bwcr0h8iUX6Tp2FPDjZN5Se58vWzpzJShBcwFTBhPTqTr52V8M5a4DoGtrBpY
ysPv4Bp7gOzLda7YdmRyje/zzKhAIgu8BWJCF6D3xaiayjhR0QUd+v8eWwk9nms7+nR5OCsmlnkN
9K9G0DyGCce6EUWRds4HtdZffNaGiwJRiIM755uOp6xGPbWsupwfRBUp5GbqEUEMYx/q3EQrh+jM
6sAlgIIftUk0Mi/3AYRfdTK0vEfxeGvi68BcifFqYj8uT9qZowpwArqlZyg6AufFHqhzjoRgSPpD
MtZBnbaDM11Jq3MhOIRHTjuU7CqUploBkpz48WCuHKPHHKOLMZsLqw61mWW7bgtcRJ1BZTmN2oMd
7rjKN651W7y772E2hwoYAFNoFERO/njVAuwLf1B5e5iMd+u337zR212extOLAhaQUQEVigf5imX7
kXa9AggPzg9yuCNROqwl+k+rGr8u9Zl/GaV+JLIX0Vuua1l5BXYDG2/QV8PzWx49RA4c3IOPgtjw
lVYPeXddr6kUnw4MwQSkX1CvAlbmJC1lJFPactv+AK0gek2syGSQ31t7U52+R0BEAp+Hgv/cKnqi
NtJF9TSp0LSHQg6fmOM+j66TjV6xySFqAzwS3ZSSb5wu0FlS2is5hdND7QJNBzIhZPUCvL8XvsnJ
wdk62ao+YA031C5AwmKn76cWQ7v4GytL9+R7dQtBMVMfksb+rJCozM2a5NX8RY9i6YWJxT4vgxDE
l8qpD2H9h26fJKAEIOTZ+/JeFt94eYjeDaFaGFzkE0vuuVA6cOsDlKgSJ0otZw0cfLr/MGvwT9gW
6Im2lw7XJLwT8QAL7R/9LVtxQ2sfvvj6ZIibmGp8OHVvtbMZ86fLXuHUhR9/+cWhhTzTBIJ8rIcV
33SfdHhVkyufX102cnb3QqQeheQE/3UWEUkRJlYRCK8+kOim6O90eRsGK+iLM/M0J77RHGPPkPN4
HuebQEE0SUNDUtYHGzSn6Ui2l0dw/uNRcAcWC2CsJaS9J60fehatD5Oz6d0oNeVa3uv0loNfif6y
MH+DNwOo3XEEJLOuD8wNdxODa6nLK06ivRPmd1rXK+t+bkBAZaNaCHw+XhCL662sZNgK1AcPQwvN
TI9m1MkuT9lpsR1OEnn2+SEPnr+TENvO21iRacKIaH47JdXXwtR3eSBBBm/fWgOEP0K29x15UzrW
1jFTNnXtfRUOK6/OMxf50ddYTKwXNSJpqV0fTDDSrKqmB8B6t6Id9hFoJ9ET8Vr15mVl7GeOFYyi
FxdBGLheTrgewIAdW2KsD8EYHaaEXZWiuoNM1a4HgbE29Ra6EfdTqVMHKt+eMBmdCIr8BIqGdmb3
dNuhoTy9/KXOnEIHIQb0sAN0FpzcIVImIjSuzQ6O7oF8OUAGasP4WoX4jIOHlVlxFhr0EBlYbKwh
ai2lo4gBM3anY+h/PZTkqWzCjPc0HdRTT79cHtZZg3jCgVprbhRfYlXQH2WZeiT1oW8eolGkpd51
KIRW5X3vR6ngNlIv9P0ODSoQHlLUPrgjTtqZLKs1IxngDrzuSrKtdgo04q/kc84u1182lr0ZRYvX
4hBiXCXynXEJC9W3yqzpaJ2xAghmCGgumjTmDNex24kN0uRhHTWHonmeumdaf6bu58sLdMbVHJlY
HMDK+BF1VADRH/vq1U32lz99bQDzz9/4zQGHKbd7DKB070Igsf3gu0Xkii87c5yPhrC4XdrRJY7X
wcjgPA92vfdqChI0nRVrhNdrhhanp+v7fsId1xwCmZbepgDOk17Xq3Ld86ouorCj8SwuZL8KPUMb
mAmNzCj9PWJ1yoMyzcsd6hPbiP2IOiRbGz+LVbdvQpaG9b5ReWbah0RaGUP0a9/ZtUlD664zbEPa
F7wGMzVGaZLQK03VNna7dAJpd3Pt1ju3Gj5BjGlnki3E7NLEfQWzS9rQZyY05Osa5AA3XeRsCsh6
E0gbxcHv9viFQs2Wkidt/5iQCRpaF5CTz0l5bztrt++ZPYqjhlTQjHEA9GSxi6pxcnNWN3wGgYRu
uxUBWXEZ5y3MVLQukgx4rxzv0zbQDQ8Dyg+uM2UqRhPnGlL4zEnAGP6ysAgVCzTk6zaq+KF1Po35
3uTPKthePmxrg1h4CzmMkP/uGT848Q/XveubzeXPP7P9j4Yw239zmMeht7lN8fnKvmcKoOZrbXbF
sHKaz0QER1YWi22HgZx8F0sReeEtMoFpke8RC6Uh31mW2ibyx+VRnZ21Ny/vxdIP2h7QddticwVf
ffajpSux3NlZmykyZ04YPA8X3slj0kxd72I8IJpt5VPlfmEdig1rYP41OwvnlIw+qWju8EMOUY8q
kvtO3uYx5ClXYvmz6xOCNAPnEJHKsgxkEUFBuBPyAw1TVH+EuWqclJNnq83MWtvw2UPzxtZixzl1
5SVFi7nLdbzjtdnIkV6PIn5/7DWzW/5nSIst1xhex5WLIVn5PuZBOjWbgazJGZwbC+Zrjuj/t/Pu
+PTM1Iq28BN+iJt+MyYQ/hwGCLy+m/QAqSqAVsFzO5d9QZN3bGYkPI99WnUHLFFK5UNcPvrJTa+j
zF/Ll57bcXNxGYBJVHJO6C6jMPdoHrDuoGOvSF2PXjcAHZAxuYbM7PvfCUDQgVYdcgpz/Waxu/H3
Ja+6BsNCEzHfqHoLRRMPug3mIa5WuHTOeQS0ReJxFIDb9oTXSIekG/2Cdod4+GzjPgzWkn3zl11c
8BjCXwYW29qUxLVMTjoQJ1mbeLx1yItv74LulXv7y85tzdJiZ0P4vbVzG9MWfKRqg+b4ot3l8tpM
n/6GHVCrz13RM8HRwol2+ajrQpfdofBQpB6UfVWxfAPNWRSLUZ835Yq9s1svQt8VMtyIjZf3tRWW
zG5HjKv0fjb2T8dukW/74RQ/Lw/rxNeBQQ9UKIgHAAMHucBy+gY0egQdZwfjxHcR/JyNJHrOPqpc
7ktm3RJvjRPb+fVyONocsIl4HylTNLei2r64xVksteEY38El4FV1+tDJWuH5V20Y1ftuLMKtxZoi
K2XeXOc6gsS67tvnuM7HW0UUNCOlSW6gK1Pt/LowmxHhZNZQ0IB5CSM71+gB0O0RP03GLJyaaOML
9kwLNWyTMrTArBWPKaksb2N7xP048qjYCiMG8HP3ajv6qrthITHZNDhjKiftQLt4DFMzlM0dCpLW
1q0q+WEgdfTCkKTfkjZ40MPgZiU2Oqc7ATFlJOTSnn1spztH0ae+ja6fy60pw+sYSlTsybq2mHoM
Lfe6Gl229crIbLkZgfh2bJ5G6K7JpBvUWWVzlhqcvA0t8X0TYkOO1Y3ACdqLJ5tPr2TsZZrXossI
13bqukjclDXA1yDk8/YEigDZaNRnz7KGjdV5wLongu/EaCRGVrhZNfRB1tqBuPYhIUkbE+4qy8Qg
nxXxhstcZbZTvEYDmzadbtjWaocm5bVnAaNU5ulQ5f3OGqsqdSf8IJAW2YhSg8PD672Uc6jHTiHA
/a2dvEIotEm7Wvs70DbmqYj98loRxDx9kfsbj3rQwMmlTNH6ofdcsX5n+7pMS7dyM0j8VJk9juXe
6qoAygaGXXFww6degBGSEJE5DRnbNPjKX8GqWt7IGiDUXiZyV3me9YAuE7xg89igraEiZWpV4bQX
ydBv7SkcbxNRchyx0EsJMf4V0b3YorgFcHnLSHUQnfdTT4H9AqjgAC0uorJSNTydkIlYC9NP/NnM
Fg/fiaYanBBABI9vNwPKuXx0RrwnRX8XTF3qlskjH19EEN4Bgp2S1nrkoXcbkQ882jNT74d8eNLd
3rbNxkVlEhFFWocEOyC/r4H3JkJlHd5WTamwlYDM1XSjwK1OQzuNJ7Rc/q4cO1X+lBm4meaGj8VW
xgyJ6vuCfihUAEfHUj//VABwk3cPbhmkvthXUNfmfvDkTGJlCs7OwIy9jdE4iazt4h3RaIaEGJma
g+C/e8OQoaNpm5sfBWgW23fXXOfZfmNrcU9FQ9FhayikH+SdK+1U40hoshJ8zR+y8HdHRhY+trT8
nLAWRkTwHLGPIlrJ9q19/iL+tgengrvD54MxMZXV92Tt7lszMK/Ym2dRWNYidxVWpIRzMilfk5Q5
uesWq7DY84FP/SIaMYCpR7Dw1AabsP8k3g18XFhZxI2smcJeapwsGeVgheApmEE2wvpx+UI9CYKP
rSxrWLwxKqwtjIV2GZrKx+5L7q9EbyvT9atj981yeEOgwsjARPeHE6e0vbPkxo13l8exZmRxCuOI
tgHTWHOWg0Nu51QPrM9C+/9zthahgKkbUSZKNgcLmB6S+W1qrZJorK3IYt27pJbgBp87CSd3yIbA
tpAs7adUJnBoTpf0KXIyE9Bzdo00uBVs2hgPi8LJmw0h9Q8Ufn/mTL8kU/SnY/ivn9N/F6/t4X99
gPj3/+DPP1uu+6ooh8Uf//3ttemr5n/m3/nPvzn+jX/fVz/7VrR/DMt/dfRL+OA/DW++D9+P/rBt
hmrQj/K110+vQrLhlwF8xflf/r/+8B+vvz7lk+av//rtZyubYf60omqb3/780fXv//rNmcmC/uvt
5//5ww/fa/ze/fffvxffxc/v/ckvvX4Xw79+C+x/zp2xiAtRtJhZdLDv1Ov8E9/7J2o5c+ssoIXo
0px7v5q2H8p//WY5zj/xb6GRCRgraqFo9//tH6KVv37mBv8EOaWDdzzoH4D8A7zy/369oxX6a8X+
0UgUS6tmELB67MuhrIbOlvkrAI8JtOryeobKhYydsqTZWLLp2sRtm/rFsJaHWlyBiMWhcpAgtz8T
Xc9jPna46OOyca+SJhuD7ra0u8+jHJ9lMG2B4eJp74t3NvTCoAeFW/TWYW7BOL/s4Zq8WuekmLps
AEDkodQ83yeRWsMwLCcPAQ3emmjgAq4F3DnLNxSBhryCmm6fdXYpNtoW7t5H4L+CVZhvizfXLR5M
DsAfNipAaKZEOXbhU4gFsKwDms2M1pOfmb5Ph7rYUb+6q2LxaSLkp5xYn77Zxn/uk7f7YuEuYRTg
Dxc7N8J7DVXNeehvfLI2RQFBREtkftgB8C7DYRdxbW0Dy9V3rR2tdccsnBrsocgFRRFQTMzdEMtG
yEhrO4+BZcgsL/oa5W20gbk2w6N+2Fwe2emiecAL4jGPujl425ZknDneXi4hE7I5QTndaHBoZS6X
7G9YmSkeQDmEzjEkJo7nb6R4ClSxHLKyKzt6Q3SXo0CbdGJaMXRytIBgQYZ9zoGj/wpgu2NDBI/C
wpRITjEmi0wqSvfJ2KKvPMctx63W/UMMQ311eQ7PrBaSOuCDmbOjYDCef/5md9hAD5pWMpkNro9a
A/Dku973rV3T8WRlIy6XC8RDOGBAjaH6HYPxd7H77SQIpeo8LyOqIPsWrRjAK0IV4/KAFtsdmw8e
asY7wANC1GYZgnQds4sEENZMR5xe0aIaMpfd1c917qzV8c+YQmoimZvV8RpAi/7x3AXGbvg0cZbZ
Ut96ZRJgvZLohnG3ve4owHfvHhnQfsDHzsxRs0DGsblOKD8GGynL0BkS4BUYN02VjmXHbkc2Wk4m
fRatvUIWa4bZRKcxNgYYIVw0Hy9pXL0mJCKmFVjUVWhdcz/5SLtg7Vl1Oo/zcwqod0ziDJtdJLBK
p+jAC9zCyKTEdWHX/jUiBbIt887ZQm/zncDwX4OaHRP4y/CYxdV8PJF+PLv72iIZjnu1kxFnW5ag
oPje5cJNPBsBmSryjcEiuGtA/6+5ExNosrcM3YgW27S9q5HAqAWoDOg7FbPnUeEGw1bEekFyZjmq
yJ8l6UJsfJPXJIPTpFvm8Cm7PKrTDTHjJHBPgvhtpllZzF2iWzYGGsxuHa/CzTCKfkOlaHeXrSy8
EsaCvYZQAyQMAGWC/uZ4hYYwEVVsNMviHskRF/+7FYUh6eCBa+79ppB3ARWbD4wE2o0WpiCVjhcL
UnmTQZdHKf3po3AShUKsJt/fbwozh6Q9TtNMkXVsSppRMm4S9NOFxSfkg6bbsXJlyrVaa8w5s0rg
MAWKCbcJ9t4ySstRBq5kUda4GYsIqr4hKtNT1UZ/Y0Dw6mAGQYw7D+t4QJBbjdQgWJ2BBVTcGwsq
ZR9c2eXFB7tJ+ApB8rkxoSnBBmgKnek4WMfGoEbQxX1E68xmwk5xusZ7u0Ud9PIanbEyNyDOMB00
x5xA3WvLVoHGEc1Uz/stEeYFjWfRyvY+awSAozllDyrDJS6yGiHWlDswYklkLgHi9x+KoVsTJTtz
iMAt9peVxeq4vKBVU/fI1eaqvIo585Ap7uSWuSr6eHnWTk2h8RTlmhnIiB3n28drEyhr0t0IrFyg
cPWmuArphroBeUZGfa2N6IwtaF6gDRZpTjy3vIVfTSilrvJtmsUB8W9pFDWgmS2q73hF+Cu+4XSd
QEsx302AhCFoWeb7FGRcWt3CVAu/ug16baXUdcSKldPrD4U1D34boHq84bzF9deQSLG4iWhWFrwY
713Ztl9ZQePhdowLj2fUtdg7cyhwsHh+AJeLcCJAP+dSnUrhWeUqUFtnHIniNKegyrdoEGyYcBGq
e72zEpUtGxh/GZyrbiFgEOBNchc7pMXqOGXbsayQSQ5GUo8nxT5MuCjSIdHxF0uFCd2H8Id9Cjlv
obeacPvFFVx8HZwYnUg5kSgL8MYFW2aYlBLQ+QT0+E5IJ4AleSWsnfSt8Nb4XrHSh3+65cCViDB5
fvSif9BefPmeoCPF8XAdKVPzJmVmFBzPAZP/sFjOgpX9cM4ayE0BuZ5fNZiy48ME2g0+9WhMyRSJ
Br2raeB+7v1u6LMe/cDlirXT3QfoLjgrZpnZGM22i/vPzStSyXq+/2xQdqZUcXByNSOjaB2dGtBZ
jLztHy+7i/kz37yD580AFWggMuAtoNm4hDHYRWhKC2WRTCT2DnjbV23mDJddbqqO09T31cfLBs8N
Esc3miuKiMd+9bG+eeVI2xfC6nAfVmqyUll4z8lU3XesyjPKgjVtkDMLiNlEkgilxJmreHYrb6x5
bPQiq/frrMAzpUqtQfBPlu7QgeFX3krG9Zyt+T4EHxkSJXjeH9sCYqJXWrEmC2IxbcuwtW7rsSA3
rBZme3kSz6waBIPnR/DMz/QrnfZ2WE3ZFGGciyYDrp9vuo5Gn91Y2NsWJektXo9ky7QuVhAvpysX
I6EGUc35BM6H73h8beyigamycRhCIe4FII3bAF0S10lFnBQlan/33kFCim+O2uc3MWi5Fkfdcq2i
K2PEaFJNah+PbUVQuOjlHSuVfUNyCvoltws2l62eriKacwCZRUV7ZrdetlQJX/ttJGG1V4btTYeb
rKNdnbGBrW3OOV1xfPbgwDwQPSLGcdHmuZhQj4BNcmx4nRG3kSNqbn59QKbZblKvMc0XZij7SMFI
W6aVlnKNkel0DyHTgP0K9ppfCaKFt2EoefoVp00W9f1w37I6yDofScs0AYUOxMoY+ZQHdbAW5J9c
5GD9AqPh3PVsz2xTi1WlY6d10xJcdwm6JKe4YHeJV65Bmc5ZgRMF2DpEWzBYDo/3qhmNq+2uwgO9
Dvgmon2fJUUsV3boyV5BzgsHYZ5B0AHgMj22MgxTPzoBgken1+V2jshSRw9YrlKt6T+fNYV0Ch6L
IagfljcRM7If6gDUt26twis3HKaNb+t6axNr2l8+AWfmDhEWUCzwZXAvwfzzNz6zdiowo7tTnU3c
itLahrcBrwRr35lORhYPsweQx7z9ke5axiHKFZLUjcHLSChepHZesm9hbEm9uTyek43+yw7ElECE
64MLd/Zrb8ZTWFMvggJAiaRzoWMq4ny0MtA49CjkONb11Fqu2A2u5ivX+dl5hN+DGB+gtBDWOrZL
PRIQsAbUIEyE7EOfW+R7AABD9bfMgCEGrz7QnyXzznk7PJTB+yhUdYYXiAyQ4a3GNrOQD1vZFr9y
P0fuCvMIYREcpghYILBCHhuiKPa10mC9/D4tYr0Ny+ITA4NxWgcMWtjeFa+QvWkU2Om6WO6jpFnT
Vz03o2++wbI7NGGTiGTo4EUorXDMYhk2z9I3wdPlDbNmZuGXQ1FNWuBwoXFymu7rJP6MnsNxJSd1
3sjsPkBWNof/x7OJTipjqXyOtTQ0y3exXfDMqq1kjbP23O5H9gE91gAKg7JoMRjUFUeQs7s1Kqfg
sQaCw3kSvquQlkLE56egzMvvnBKYrr8xhw6qDk6EaA/J5uPhaRm0id3CrG+qRoLknphnVkjv8bKZ
c25x1gZAGIu6ChBwx2bCUVtIWSK+y8GwnvIWwCEdDciz+MrL9bvHhMPs4CDPyXN4r8Wl4lbSH1WA
MVkcpGamBRQz86q+ff+Jhh0EkXjFo8cf9+TxoAKPO9IHwWjmmRhaJAIozH0w9Wu87adzh6c7pITt
mR8cZB8LM1E7gYXTL0bsBC1TYtDkMJZoSoqd9p2gbLh6hFSglJiLh0gj+ouZA0RgtEK8JYGIqvMd
0Endnve6fihDp72iTS1WElTLPmgQXOP5DmEKBxHcnONb+CoS8EC7lgRPDHEpeeCMBe13htdQjyd1
0g+PZcDt5yYakhbM1BFzv0REy+gaMYPFP75zj0KyAHE6apnIlaAOspjnvnFJydtxymgEnaEKCIK9
jWzGY+lFaxEltgn2xlsnHeO4zTTkqHzjXkW71PHeybumyYe8ijLWNhY8pW6sMXmItO+Lr43HbQKU
INplJKCKPiBHKsPT15iHfizjYe/j6iDom3GKTx2daPWdaIH2iaouABYUpg0+MLy0ngIUFYMbtHpP
IGHi0NTe6j7yvvqEDuHt1NUJBJV6L5wyt5+64jNEDqJf5ZFKDUiAGoR73tYd/BGaB/7UQkQWULTG
xtIkkyvVh6pFvu8pT8AOQrJBTnn+pbZZciXq0p9oWhBa5T988JSE9Ra3VKw48KhRBTIhF1IohKSV
E3HvR+7qOtIZYMx186hLagFU2RaWg2ZuJ+5BsJ0mfSTq25YW2ARycMDekCpWeN69qEgOjTETihKk
SZ62orsalG8F2yZJX09VSoKgMQVopo0kv0+BlU83aPdleUYaT08/vbiYAXam7BSweM00Vk4KLqWp
2jRoXCfP3uSVPhqPKp2HT9HYJsl1n/dNcGilSqJdp0NPXA8zKjsbdJs425D72sbQ/cYrN6pNCJrR
tQyTD9QwnWRKjBO/y2nX6QdlemZ9toraFbc5elXGT7FuvWDjVOBxG4uyCVJrMqZ57dxcv5JWWu6d
J1XdZHFZhdFNF3nM3IcQQeqvwTWn5HVRtHm/FSppwq8kLJ0ggxsEHVdU5MXvPoIqNEmZAt0QKen8
prj1FDjFiw2ygWX1bPlljt4VOOU2HX2/1z8b7aGcn3pOXpJvOG0U6hpd0OQf85zF4Y0T8DjaCepO
7ks9ORXZek3Th9+nvrRZgxRIVZck1YPbFVvaCHDv0hLtaE9A1Ujwf1k9+Fca6nZqW5vOxnhUk/zR
o9HstW+ZAJdzFNbFlSftkiEg5FG5VTTK/Z3DufWQeEj+pVyoavrkyT53Mib8oN64egz6167K7RfP
K0WUQrRpclLj8gEXQVc13a6njboDUTSa7pDPs81zb43dkEZ9JQliWxUNmVMjeEmdnlZf3d5FN5sj
2sBPRZDLbiORZZTZVBZtsWV+Y2NvGxp5m9KevJ/OCCr9NEiM1WQJ6mMAaiYTibEPW/IgBuL8tMEY
Xm1aSNl4ewUN5E9J3sT9dWBLJbYl6JOmDO2+rZ9R0QRA+DLeBbuG2+5rQbyBbOLCjca9wUM8SAX6
nNUuV3R4AeOH598XOoZhbcKwhBQ8ZJTTprB0u+0puri48stx0/ptom4iHuDN1ZeU05s417be+aop
fqoWz5StW7tekzVOOHyDSnowfK4QDMusLwCESz0aIgpCBrj7KJrW1vcRBaNv1imQfyH5aoYkSPux
i+gHDii/2DUBRTMUq+PS3ozWWOf3JTo+oFmcD7G4IZ0s/KyoiPfJUMuUzwa4YiwGIUSnddWgtE4G
x/8Mx18+c0geP8F3u3QL8p6QfLYa3sDdxB1g7go+84/e9oeXYKz76RZJA/KSjKKqb7WtJE1z0YUg
USWI7ze2pPWr7ebO53JEpTpFCWuW3Sjc0dojiw61CHCLteG3sR1Baze1tSOea0Cyn+zeGh4c4yB5
pKzEN7fwQ83DaALJri2osbdXQd5TA+Yzp/vIh5EC7l5b8R8jlLXbaz1MsttD+9it7njp2C9WaQfF
nmvCrD1AQcWrpxyHpzIWibqukw7t7UNDuJWWiBhjwPaAVgbLmUqcG1/ZwXNYQr8jtaTvfiU2Huwx
4v3S6nDYp7i60YUd30KNpTZ3XJZNsxFBS61trAqvzcK8BGt6kusyVKkCYv9Q51bpbGgn6jG1qfHj
bR0rJX/kqOd396JuoyH1ZDl6W/gSkAHlUa2nTFjEPDKDlNq33hb2txjCEfQz0E7UuWXCCv0r7Zdw
+V0ReCJLpANovSOpRffwJaO7q2PB3bnh2YRo2LQqHWTCm+riK3Mm+oOPnfscsjbOd75j1cBBeNAS
SO0Kd0APjTk1dsjHeEX3lFtM1J8Y9frkuaAcar8Rw3GFkg6eImndeu6TB2ZEP3NJ7pNbJ0+8LsWr
qO4z21Y52URd0JcbaNLLfAO1edI8QB2Ts+ewYZ67pwmLzV1UADH2uRw4SO0Uh+4cfNrI/g9139pb
Ka5t+4toYTCvr7BYrEdWnlV5fUFJVQoMGGwM2PjXn0GydU5X3bPV2h+udK/UaqXTSRYPe3rOMccY
k+9a9AljLMRmnGDXMuo6nZbGcYtxxSp/cbq5DrNmWuYTdSqjj9Ti5eVJzFyVg5HTlpC5Dmt76Lmx
sP1Au39FzbTwN11H0YdMwnj8YVpNwH1awCXImTO00LBZRyJJEDwMHhE2On9M57JzkztEK6UOA/cr
A1c+FHxgQU9NCVDOTK5JvaobyydPhpI9OPHsEiz2OFx3zDXxWGyN/uUetk+ifuCinOiRDERgSfN4
pjyPl6jn32LXDkmdqjqesUpsw4bLWGvdnpQYYU9QVTQBp87GdAXdFPXM+NQ7EyTuWTJZnixpa32y
vE4J2vpvwVSp6p4tgqsfvokNthAr6+BaYirbBx3KBYe9m0zBiYG3AZVvQ1Z7hIbDYXk5ICwX5ebU
A8pAGOMJZ/1gmHxEZiSxjIXTL9HBhB2h32i7uuRm5MASn8IZg5AeDJ70XKyL1N3NSK2EemXi9VI0
1erXWezP3ZOGkgzmgovfOzvcfiPf0W6dqixpMa7nGDBPukfXia3Ohn6ODFClyD8Fiq3qWdQWmJxH
Gj6mcO+358a1Oj70UQPw3JCkh8oDc0p4iiABg9hxXTx/R2JGxI1aR40QJDTeeabohI2Z1u7cO6+c
t44uSC0rvXdcfMIV9ZiO9qgrO3JpCYO3pZkMD1O5uI23Bw+l6VPoauDiXymn9R4XOI9cy3EeoqsF
/dzph0jcRV/Tah2AtkQtJeqh9kAgSbnS3rSfnEiQ26hvmrhwJ5q8OZPrqseo1BpDLUKRQDlgZmcO
chxPQEQdB+4mTtZioNEmctJ17L6JatXOsxwqhqMUKpbvn3n7f0S8/bes2t+YuDfio3+Yxo+P6fIm
/j/g326ywX9Pv4Xipf9gf6febj//xbyFWeRfYJ0ARkMbgATh5rX4xbxFVfcXRP+fE+Thiwy6zX8z
b4O/QLDAwQgVJtAjaBSBQfyLeIvfcTH/CsUuGmyb0Xnwn/Bu/3BzidB3QaWFKg4EEvgmx3/SOuBH
69aUaH60zISpj9pjbNe8KnuDPuX6CNYWT5Pmql2OwuXtMZoXdrBWXK9J8w99yg2++Z867F9XkmzW
wBsyAZbu73XYrOqWlyXD8MBWQ5+WlV3qUfYSJOKfkJb/9aa3GWKQAsF7y6Vbnf83AFCqxndrPvPj
5JZPNaiDSJ2vTBn6B3+syV6UpUkhbOuuAZWMmWUwlglHaOCs57EDvPj/SeL/e1vj89bRWQasAL8p
QON/Ti+KEnTqgZl3x3LQSV4FybOOOctHQY9ICqIdHzAPaHLDr+36G03+7+Ta7Tb/eOK/fewfJb8T
tj5Z5dodtRxGsG2CMSWt8jPMpvoH0Ol/ebd//6Q/C/qZrHXXjqQ71rV+dypWlM0CEaDFLFf2j3f1
6cLzP/eFVbzpIMH72x4mXu+frmrliI7QlmFBDVi6yI7aaKdp2e0k6goxBo/euhY8Ib/G8hgMTl61
J1FTL59o/OytmBzATYFtuy9jQfKZ7hIyVMdJF93E1hxVRXtdD8amtPd2opI7Uq7DTrvOcL9xR2/n
XqLyd+h70NQ30mLK79CQ5xIvH29wAB+MHOp6+Y60Tu5VqL43TswymESZnNfjsiNBDPoWK18QIJa7
UHeoYaI4a4iVO+PF12WzejmQuuFxnMAbSOelB8/AuV4xnuCE0/Kbu87jHkMfn5yFZnRlUT563gNB
dydN4qq+DCa5ACgoFOeQOMKqiFeBTpHincjs7GOCk7EBrS0VOLtQaWAjoqT/HnabLHHgOh/ARX1I
fHGmVd/e6DbIR3+K9906YbIThFJ0hENyF/R7xaaPuK9+SkwIT6XqCuAXKfaXzWanfolttAelbD9o
NwUsrnejb/KYie9ww3smvaIpGE5p5RaD+hF6oMxbh5WHBvUThuWhg1u5ShyMQtExeAfEiedlnW5Y
6320zaq3gUtDEa8G2kQ0YTArFDOgkECkdJ4PoofRc6P97xUxBRbKO6YYwfFeDriw7hXKA+TuEuZZ
kyysssmOzx7MlCuEozGs+FUwV8/uVLrForBfxglw46i6JqUxfUBbkKQ9k9eqgtIPFAI3X9qpyl1V
3nqBBTmE4geG8DEiWBfJOqMbxXj8OM2hykHZe/UG10v5pwC/X9EPEIg51p92eOgtmCVRlyaD550M
nCaRFoF44tl3zGhMntpGfw8sMWkP1DBd0V/YNcjy+2XO42SBtjQyB+v7uQnpXdVMJpWuyXt5bCL5
wzT5msTp3K53HXFzB6TFOgJiMNWwqnHq6eTwCkmuZOeawLklKt2djTXyfO/OwBsxnVV0w1V8F0uY
MtEORd0yedg1PMc4mXvbkGw1TO+QGB8SwIZh5X5rSnFCdM78BbpcsLpM8wRzg7MiD17SHyvzs4Lt
T+eZTIAe08HpFG2aDrnX1L+71O6CZTxCVXzxfJOu3Su4YhnzJkzUcg4VeQDmkw+a5n1o08CBrLVx
UxM9G7JFgCH3ZHnCJIBshaO4WqDV9NIkEE8G4RUjwWaB7VcNt6zfA3mA4e+Jq7aAm7/nXMDZSsO5
8Gl7PXf9lWhjdHSuqxmGJvcVa4/+aHOoRV2QXVzzWqlihhpOYtrzLG9asewHqKOsfA3i9Y3Wb2L+
6awKrXqbOZCVNj8nxwXp9bYi322N2V1mZwSWrXfbuwpfmixxxCEEmFX9bHrQaepfxkZpxfZi+glm
CGwqd5Y758lb9rE4GX7fY8JHCShMbzQYGBuhXc2WlIYTXKuD3HcwtmuEH3wLhXU97tEKzJ3kuZ5f
IUqOfGiNvfEEg/SMoYrLEmXuDd1GCvOUaSAKKOM7mm9zouo2h5RhR+ruaNcHR+4Gzz3DhwXELJRT
kp6Ym+ycTpwaX+NUxRJe+H5QSzYPdebLHwG3+epHWEaFYz3AKnQf8/oG7R5gg3jCOtlN4wy4UaB4
BLSqw/04ASlF15hzN5XUx0GS7BL4LbTNHtSw+0AC+ageRDTkSxzvQiEK7Xo7QIh7KZe9WDGkrKvS
vnzmxOazzW3S5DS0e1Lz05oA7WTerh3hbQbn7dh7Y+N5ZjUMjMC+SdyrqSYH6Y6PIUzq455evLp7
ATSf9qELesfVyscicG3qhMjcI5Y58DXo3Xxuh50anUPNeCadW9vkQCvvgQGhqGoxfdHLPTsD/JEZ
rK6sfgg3PXBMLz2KlJDeNN4rISzjnOCvXDyYzcBP6ToZ3/RWHkOCXP0IhnifhOOOQtzbDFHam2QX
uGy3wOApKq+nbi487gZpMAY+AnJSZnK7bBl0SYEEFy+sCZIdbBgOcDo/grIi9wNhr7A4xyTXshHp
CuBgLzoFAV8VP7tVFWZ8ImuKYQf7dlkumtsxmxE07ErI3vDhkY/VL8kxCK+q7Yl1+sHQKjmDPepD
Ad5yiKKjfbR8W8v4l+8ttyPZof9SOBTjNZkznjEkNTVTXAjNa2BW3UdpEYCaUVzjzDrTpvs5LCM5
YLrbnSfbq9HvroiSXT651T+0ckG5+C1Z2pIKSDwoikqo1EA8+bOXy4gKJhYkzmGSzk6zVd435SFO
SP+w8HbJ29qe2xmw4AhqFaQ8YPBTKB5dF/7j8NoidIO/jNSoxEx/E68OoBB5XDq1J0rhrIQGPGne
ANKSDgdErX6WVtJwFyP6AFZ65Evkf5NO+DSVTZ0n2LdE/BRgVg5rg7xgSsE9MRPtMtk75hqeVxgq
PHgX2hyT1WG/CFizt3BT5m94OpF8seIGYGvOMPdzcAdcikr6lCoH1vaVvbIiI6zCbEg0/KtZgxF7
7Th+thD3StNoxKxfCVuF5Mn28I33KhynIIimi35srcqGZT6G0VS+D3A6XCHueCDETPA+duRtzPEx
00rC21qOzWUNIfhzwRNNayvkzq3H9b1em+GJrcNe9/IyKYyt9qP2bgLLYQf87FkHpYcFHQMgRjTh
tYFxNMzHmhihtYpF5urFIhwM72iw5qTB6NkyEt81mgd5sI5rlzWRq7NmZW2dJRzD3l1vvfGSVado
qUkwmOoxhx4rhid+Up6jsZfwsU0clopkQ14GiXN36dz90tnXpqwClS6y7A9aO0HmaDTyE0+d+tld
7+Bn/TR4UEDNo3saqXAuzmixXreBh6UY8qpOfkZjtaZOwDEdUwoAJx5KsGZFWsJ7NhSJxuQyJF50
J8sBzYbRqXYc1NoMIQSxCW2E44AmOxC18UZ1C1ht/VCYfvrRJOIacfDK2OD7asmpd+kRwHGbr5y/
Ykjf41hPz5UjKDyY1jWN11Ad/QnbuvU8WVSunHcESevFDZsu5XqcUmhwx9cSQrMqTQzBGzDCBfcV
th13HXTGP6Z2WB56P3mi3HPSgeKgFPQZUqYk5VN1207kygToH/Xd8mZDkN+oEs3ZDGbMoqW8sfAC
A6aTA4rHgmqDwp2V2NVjt2SMVMhEvFruHMhBJxU9QWSIDMNfnmNME+5fMdoSkJk1sDhO+domJ4Vb
jlI46S9tHjtuhyYKeDNA9AOghGsiE3XntNMkM1R4P1oV4kTzIq4/0Ou8hHNfP1hBHCwFdHt2DVaM
G7w1IM+1BZH1jzYZWZJHTfVtnmbx1rvTW2DETd3Du8YRyRFWcNWhkc4ES44F6i0602OgXnuN+JCt
s7+mOpiG65HM5iky5ARL/+i2Jegm15LY3WZWks0Q0DndGSPGhn6o0FxZj2Lp2akvr+Y1hhE7SgWH
XogD2zEMemFwkAzgiEnRh/EWLXcxffWmZrygQELWNK+5U1YgzlNo8+SFjn2fbQeaTYoZvUGtbLwD
dSnFxj4qnnblcFKJQDsrSgecl12EFp5/5tj7SfCLNHu05DDqe6Hv/lw4GmS4RD4t5H1Q+L7Zk2TD
rPvCM0Peo98TSMB9OrMteRL+jvloRw3iYQgwQa2rwYO8lXZNh8o/KytvvZFfSHSlxZNczuG6gjwO
WoL3Futb18p9Fy97jNn0UsXeMOQBK0vtgvnHrPsI0N0E5qHzDUZPaT+rqyouyxTGUrvKe2e2P2Fo
OEtJTavtZOxTWHaFByVJKmEfDREmdBlNYg8Dc2UOl7K9i1lYsXDzhLVprFEjdc+z/uDq7E91k7MR
THB0qhxErsWdz6DJZW0f5jLUp7kbD8E4JMWWUyGN3kFoCvTzKEPEygkDaHcO5+eJdQdKHzmJdiWj
aOL4qS5p6kiK1Ltr8tDyaWdt0a3fIoSIublpBD13OLy7BQwi9u7HH7O5ano0ZzpJu0IsTOzQHrwe
zcUpkYYZGeXwZ+6yiDjw0FQ7K2x8MQoHauVh0FLJP0Q0+giYGv0W7V+PPTnT8V8E7f8LiOC3geOf
P6HA30DDfwst/r8o2N/IYP8eMTz2P4f+Awv176Ah2X7nX6ghJX8hUYAsDr7UUBxskoQv1DAJ/vIw
EwZMUPCvUSNtw2D/pdeHIh+8CdhcggQMxghsa/4bNXSI+xcogxS6UgjTwCWHGPI/kOv7Ea7sb9gR
GP4I9uDgbgPC4vj/HBvHIeTrA9mESDH8Vakkc5JxduBmNE44AELIt9JBOQHIgwIcCbCQZx/tXKk9
mkWcotxdvcEJT165wJ4Jeci67lpQW7F7MYUSvqQYRoK6KN7SjwmMXNhF1rR8r61SNY4pVb035bzl
zgriS3h1GE5TjXajjI6xrwWkT/mEPqbzOieDK96jxcfQL7h0e16qWW16HHoxjgMjEl0/gCpaTtkK
NiTHJ8dsabLt/u2BkXnuvm33AbfhsJ2Ul+Em+/gB4aV5LBe/2YZnRf1gLws0kfxcmaGzj7VGv+2h
SVo3LLgm/d2cwFwPJQaUfPiZANaEmHXleqPvpr1eXH72/MYNYdLRkh4x20Mnqb0Qjs96CPwZvuTM
mBqnHqoO/ErLwpWfxw5u/nDZbxoSFuhLUO9FR40e7nCZ+E4ou01gROUa7Gg7eu1lRItkfNZTLOIz
nLMq+lBOdfIyK6eETXiICDKmcE1Ae72M5gbRqi1bPX+AyLcOl4n1BK1oX0xdeYSM0+dpMI3MzV2n
cauctqQ1dz4PqXyv5TQMN/5KW3HBSBcMd16YLcnTPAbVE2JVi3jkopdymGq91RONCdQeZDQXPhte
j0Tf4j/OEiMbmnOI6KePTCPdeuR87fSNY23TfCSAjejFEtWrQo/+YIpW4dG9SIdpByZrcAt47zFZ
or0Jmq5PCj3gTZ51ZCuV6hlzlfbcb3X5sDSlfASBoOZH6B4wLGtoBUan1VBpYRAyG1jQP/tokpoM
Fm8iuA5cuc4fHRN4133lhu1P3x2Vf4W2NW3e8Jxre6fqcPp8scpF/tyBm0Ef0UdudZRFknfqZaTV
HG7ElxULrYWBAvAxuEaJ4YY3wno3XgeF0AFSoaRJyxXeHAV04HWZBXVpsUA3yhSHv2mLJy7KWvko
uOuuRlep26qkfujrXdBhL6DSiJKbVVVLfwZjp1xSTE8Nr5jr8e7Jhesncq2kB01o7kIczCuyImyo
uHGmYyiDaj7Wq4O7XYCf8DN4MWy6F3FQq7RXIHHvHLdNIExvh7no6ZKADuLH8PAd9OAVkalrcagD
vZArpD6cFmSyeM3e578ZgyPnYxP0E/25gsV5bUYatJevi+6VxfKdwdRqL1Ft8HVnpHUfY8BwEdhG
25DtUDjirgR7jJ/d0BpnZ0rDmmwBxxsPbnHt/EE+V2QFdlR/tmVUypdhbBtzB7c1Vubo+7cOOoB6
DU8hAEPnVbU1+zl0pk5SaPBpc99XXYlsdA6YQ/wUrOQ+OFfOgj+Bj/KCIySDAhC96wDzxDQKW+bC
bw1IOqw1uwnk6BZXtfpdEZO2cvOm1UMYpBpzTKrjELLGPn7daWsoN3czbX35LvxqW/8hmdzTsE5u
zqsGnfwlZta7Qr6ndYHZ7nhUGOmBe4fyDW+mGSaH7daeln6RVJCFAvikk/tsoG/+PlZJs2aQP6pz
XwKUOUes62sMvekRiWJR1fORgWPaXrg/DeakkCUm34Zq7Os88hYXrmyVv9y5JQMgq3go2nwKAiw8
jImK8HTUWlG9n9skHvbMOF5Y2BkBee+UlmAHMoFVNDutKLHxl7YoAUcNaTM7dr5lev5pYTZQ3zM5
NPY0L663ZOPiSXVIAkyykd0swczxCIozr8OGvBCweeT9SitWv80oFUihAPHCEnn2yFvFRKcToFFj
b+7gLodP7kFUn46O4YijVCcrNg/nuO5Tz3yg5aEnaiAnkBLCq6jvK9ICbOeoTgf0RqVTP5omMOG+
reveXC8RjFyQ7jlRj6zP0rmqbpsRVJGrIDaNBbI1eQwf7PtmOfcNVz1gnhLM6x1Ifk5wVbWrHxZs
7vB+wOw0Yx4aD84z3ImMn45sDdE20K2PKMAi0Bpuqs4BKwGOfytqMqUqDFPAkgyTnNZKfeeUUSel
k+hBj9x+XK6aAkv43F8odLE6iC677oEZC4rh176bEADXQ1SiuM/q1XTJXS9kBETXDyb7vZGeCjBn
UUzz9WrG1r0DyNnhtPVL6V8hv8ffQwQBfAGkqJxMtexEwrBLq1gmwERm1ywYJjwn1fwCk6OI39i+
w/920csabkgHH5IoE1DQlIeaLnFUApRFoXT82vwLAFIcfcPnX5RWYGF+fa0msTgPMIpFYG9amLek
6MeVQ8qGsBVXBJOq6stXuOo+D74uiVv7+LVNqqXEEWxCFeh1v8p+29CmbeLKSTsVyWlG6bFo/k++
a97vDPKN679h+wCK4N6Mxu+fTpxROderRjOkAMszavOkifHo4KRp7+TqzvBjl1Yq6KNYddVhswbF
8LlTfNotUIMCkQGsCiVRtwdbC16NcOuDv3Azgs654632s0kBi8xNPJHoiIJfHIECuW7RC4KB6lVs
fPcgqAkl2nlTBNmvy4exUBNs4EdQTvr8b5nr7Vdj7e9tRPJ7HzGGUQRSys3eaLvnEIcIcsW/tVPJ
oiIBRlp/SsLVLyDKbbsTjsvmm3KJ7r5HFLGQ6kHDqjPpGTsgsFbkmvYKZDBPNKy/NyVAyr0gS+Pd
I+3UNzSZA/oP+gH/0+79b41BkJtdNM/hJASLmmRTkf1+oVZFDvXrtizWCaSQRw+q8rIgYnaeXDUi
YMgYwFkqQc+jB0+wBlBN6+E76Kkh8oUtOJ6XWTNegoZRh/y2h/Wn2um+my79ksBmOI0BQ4DBb+ou
BmYKtUXmmNh2R/kZ2YPS18EB3gn+x6q8Sr3DMJT6+QB68N1XmBqswDbGOsCnMk3weZbF2ISGrsF6
X9pNW4wvK5WDjT28DC7DRqE6xuWBLoXA7BlwhPIBw5wt2koJ9leL5wT23yRwwCC84ju0FNy8ewpg
GU2bCnb8AyJQO9O9XDycKBFmAEPNaibETaxjZCm2qab2hXCt5IWEBn9DaOVsx2O5uPJdunGEj6gx
AOo89ZrZxxJ8JH3m4B3GYEBHyPMMTut6B24LDgkMBsXx8/UxE6O4vKmpIbAA19BBtOelwg/VQ4Rk
yQURS71MvpDDzVrxUO2Toccjin2OFxaGgOBAypxroOXl5+GX1InEnBVYc+MxTNbMH6iNcF0z5vOp
l9Kb8Gta1Dhzm89g3NV1OR03hjjafGsd8f789clWiMZzdjVdjelS+Zmmfp2YM5lxK7OT4LaismvU
icelkHDtcShzWRZUgHGLZYK8pNCRxBMVHhSCme7gwZQTf6mR9raggu27z8M/AY41ZDLudX0XN00U
1WmcaNWD2sZb4H0hncxy01WTFHeL1zdy18NkhOYCE1mmMkX+uy1mTySdu4PjFAFxuGqN9X5xIrr1
e+fWYbSrI2Sdx7CEgBE82QBHvoTqVl7cNsBT3Zlo6KInEZQlyrd6YCatHWdBZSGA2e3w9ufwyneg
l8EkYRSZKveBg3pLGlUcJ/2wGevsW+CUaAYF1ZaDoEurXr6e1EJBYS3KuoUSCgayW8KJIuoFVsH+
9F6DF/NMZ9XMp24CWyVFho8XIr0Vf6sfFC5XJTG+ExK2xW/bw0CuSDjpscA1etNqa+H59l6GEZjM
acfQpO5DzH1IMQMl6Q8un6sJ8+MmhQx4WBclc8dsXDAVrtgwkeDiBVxAcYBCwq1vv1YL+C9RfI2c
RPxwO87Gm0lijF/ReGsJoLPTXL1QJzZbRtE1Pgq4Evdythg3AcsK6kS49sVxifOzb3QAHAsM5sdq
dFy0W4QL8m7ilGF50GXYVBkIXJF7JD78NE7REiq7qzRHhw6Vg2ZFD8F+k309yBjMNLy9MFCwjq2H
GoZaoGxG3jdT4nTZi8/c0PRji92gZI3n5H5Gj6gctw3ytYZR0OHmK5AEzV0NDBtJxiwbtqFRgUIC
VqIFOTJl0yhu6vUb2Mj4wQosf1QzQeyvMM5BF+97aNeluiNaL2g5+S0W7HvkhmbNsEoC+ovMMS4b
aUJQwld4PQ067GIcXHEyHTmSDKyTz2AL1KAL8FyBCIJ9jdP66+FRCEKrjNXo0SM2SCR5A1UEmH2F
RggOcR7VNOsgxD+Ui2Qb9xkmyQ/jKvzy2rPGRHfaIKU+g64LkMuU8LarQVlNBvNqQapCy0MBXB2f
+GfMisYAzTqyYOCQTn2NEVovYdI79hq9h8C/NMIT9vErOW8/az82zyS+INkbfqwSg0UuIKJMAX48
nndlScxy8AayrVbtjTPwP9CAW2CEZJH1IcR2CE4axtMgjgsQbigajkqtLEu6CZG1GruAF0E9zu4V
ZLhOnJlllqZAmRCqIgzZ2p+FH/HhkKyT7RA4oloGGaifdQrQeln2BqSncfcVc7pZbSEw8PE2vnCA
Evb77iVgchQ5hg6sQxHgKEB3kaxIJLo5sT9ZhD6jSRVqCszkjKMJlsaIsR2mvFkuD2OM7BCNOcp1
0cIOBnaDjcEEZLS7QJcnYKSOOxNGq3+YktjyM6MeNDVpK3q+gCZJCUMPHXvhvAYlTrhoNVipBG54
89GjssEpAXp1hyy8cWFjE8KexS1cJzHoilO8FUjXYIPdPy0KZ2MOcuP4wv0GuBAJFmc6NBqLZ8uE
lwW4yNSYbF4rUDUwYlEsaY06AbqAsNo2LcQ6Il8kXIhikDu2aBAyTK5+xzr+PCbxrxjdwAHc4J57
73Gybttoi/HmjqJXiE4Vc4K5sI7PsY10NAdeteuW2InuOjXTsr9GegbUwuU1JkyiAJHRPdyItncB
mjXOspbEOPDk0Fdm3cdI9lF8eDxq41/oU0FOn/lTJ9eH5jOy1oTAHKuOZu4F2UqUDXAuYSX4e/N5
rHoVQdz5SlO+UojgM9x/1cLaFdvVI5C7GAC5Tstd1SJ47bkMWnq/4NikBUyKxn/wQEBn83eoEN5r
wZYER5sJCawz/qRjQfaDM7KNunOtYAZY1K4W7feuoqa5hwhutCf0i8IqA386aZH6tDg1a7j0+wE4
Py19ZO44YmTSNpsihzHEghMCROg+a/1lgneubEM8zgX1VgQCejTAe1w0Cca2j5rUF7siCdtVI4XJ
P6R7NHl2momDZz/jkOSJ6NgJpZR9oANK+maJfoqBjnu0xK8xQISDFzPItKHtvWH2OVhQg02AHdBN
b6YU3TVM4giuyTA8ddZHqRY6yNrJ3mvr/cDZLbZBZpBAQj+NbDCW03UnnbtZAChr15NWnkinCSx7
XiV3LrQpF4iRUfInm6tWSBdYoa0gZQXJXtvZgJ/DYK16aFwCqwwwCe/LMuqLZZjpqUSlnwW9KbPe
QzKaxu1yt4AvjnB27PvwNRT6UQ3cpKUxax5X5J7Q5eJAzw4+tEUfAxIOnIawUUEUQweChOoD2f5M
Cl0FMEqDLVIFv+J+mX640RA013VYxyr7wu9IFccTCOoSHYR2H65hcOhNdzFRhCSZHirfudC+voEC
wsmYv8kYxfo+j+05NKAOsCT+aEzypvpwvANJzBTBSNnOxyZOAzgJp5WPAx5N4Xr7OIEYvU3WANul
86Bi8dvbehkfHMtuu3r46a8xDIZlpNKp87+N9ZJJAjQ61PU58asTRHyY05Io9FTnkwcjWATW5kft
ywJjdrKpa/o9zrgw9ZS8BkpzzRz0wNY2usXefA2d8MFYpjD8dhmKoYKZP5BZ/7Gd1UcMvr2FH0e+
QqiQe13wGCfql6s6hdkE88+qGr97/jxns+/A3N7oX15p7xAf8UK6+M63/NTOSV53Q/kgGNBRZ32O
JjS1hIDHhWztSQcgxjTgrkyg6HisK9QCGAe8NoJ2TqiuSQlKeBOdVeD+9ENvuQIgB2ZT0+CMnPSl
mu2e0wZ6H/APG1XaXTSB0cRhrlSoKHprKPmwnbiTrf8QtOXzqvGUMMULI0ByKANz7fU4VEAfcpE4
IY1tZ1Qkmkr23pYwCMAiH+HXOyvfqkKqwQLmoiEQzrJjU3k1SMckJ4NJWRG8rksQ2cp1Ylc0cVR/
DWfbwOwY7C0Pvg/cInd42/wUE8oUUHjAuAA1Mej1uBcogl+hrWou4NCDkISMMCz/Qa3s/c7xQN0O
yS0m32DuMEShEflTA4sFjmIQHhX7li0R5hVgklGIzKUb9aWnYq1B+6l8jDRDlIa+L3FhpvJuLXQ2
6IQyzwMNYF7K/dAixchUaP6LszPrjdtY0/AvIsCtSNZt793aN1vSDWE7Mfciizv56+dh92ASKYAF
zE1wcOJYFJeqr9419h8NV3WvDeaTauX2hhMePDd1270RKQbwfkaA9WJxDIEul5U33EblPH0VCvfJ
30q/thBL+dkiQHcWGcvHQ6/vFXausGyCd00gKVJ1nL1STyK7C/zYZKs0VbHReVvb+2LO4vsEMuCr
mDAoqg+7ACABKAEWY7ypNpL44LPmOvNd7TmjZR5FOoHvW14k5Sam4KMBvVBeT5tHHnmvjVLmhOVP
k0J8Gl2/CLHXtJiXGod4r7t05jwIetVkoKDkNsjhBWPPctMTk3+iEZ2Fh/LJBwKD46HbblcqpZMb
oYJYslIufxbjilFvR9nx+JTZeXoHm+ZLuAxmo9Nl1K7rCgCilik/QWWRZ5LqSU1CxwzgLKf8trp3
pOHZT8svbuzT2M7KX+zjwz03obPpnTLrcHu5zqga+alR0EbjiwVuFu4ozR2jJ2BOJm4Hv9z30fW6
kdO0rsqrwk7c7oViDKPZXn6FqAFbfLHMUKW/zQyTL5pTzy3EycGMNrCumFnIvh814r52RyP/kQ8W
PsG0i5v4xsACtmoi4LtdJNgsH+mIiQbWPs8N7wHorH2V1IT4rFVR+OXOzPo5u2lYio21wFYZoKBm
2y33rSeWA/z51Ud/Vtt3VWdxH9M+nOu9zASyuC4PR/Oe18quYX2w193VXsJvHUWQ8Oy6CAWzm9Yf
mPqs0ZDiFXctH4IhdW/GK5f35lr2XjrusWL39J1YiTMt9mT8PfADZ0xoagbeBgM7pdgOeEe9VxQq
MPlkwba8H3606EWoExevGHu6cDcnLRcZhBkiHozd/Jmgi/h6W1Mk0w5glXim0IrGcKfQ23in2mD1
ubv8t3ZQiv7R6Uuul9We949UAB5f3gpelMujJGrBdQ8XAGv0R14XZt6wfpUlIYC7wmo1skAnjNry
mOW0rB3K810rDI+Lw2VUpb+HsYuMfRbMsb21Gq9If7cRvnPeTX573E6SP6k1puJmPcMx5NXeZPV9
xI+bJ1vfZaS9iaNchWztdir3syxcf5+wX2dXTRKo7kQ6Q9c8WYVvTs/B6KnxbajmTKzBd9mDC+3i
5jLT0HkK82Y0jjlc61E1Wj6MaSS8cXV50NEIpLwzAiDrgxPy/pUrqQD/rmtc4frGSf3a+eZkdeYH
Wx5YF9/EsnG6Y9b2UkJrVJNOf+N1C8WrskZ7OGZz76mb2PQ6tJyo9NlVZpXy3Se66/27KE5CIADF
bL2x/Eq2W1uJ3D7wBoz1IdQ+Fk5oKiNNVomS094IYsWxchyT+lB00F5PNb54fqTf8wZ4RjOgXSvj
DG5Q5OzXB/P8Lea8aiEof4PYF3OX4InPXFPRorzXFea6wM7473Eu4IdtYLra75xU+RSIy0/bL0tN
/rtc+76LUYCIE0K8SFX8uFxHaJGDZHCd45yn8mfQuXjsg9RvD6XT+muGVbY9x+v5Z6MFpjfl9+Nr
6qg6ZypE773jRD9YexjcZCHKGFTLiNfrRQFVIynWI6z5wnuhdHX4bh7xA4bZo9FYFGvMVYPeWuNG
6e+cosv1BjaFKlG/t+QvV6vW3zt128RvM2mPQERQb8pblUOL6C7XhUg3nvLcCVevtMK1keWMpJrj
+KIOFEVj3sYY5uNtFeoge8yVTTB+xOusjhWA5HSdLwK4UzWFY4WAUmCCr6NE4yfEnbeGYvJu8zqt
vC+kneKj+4adSS6NCDZFB6gqJLFiH+94YM9pNqGaOF5uLl+gpjNpCn+NHfcW10NW/dRZThsTiQjB
S1XE0WPoQKYjhOxnCwM10DzsX2XskUJgFCz70sbfvfwfbRKX7n3Zz363bZWUaHmLHFlnMsRqVTPy
pdfOGDsRXVyFk5wQcZHot+6StrPWxdAP5U0U9/HwmBpu/+iVvoMlG1CqxuTutU9R3wecGEQHx+eL
iRiG3O0e+lDLH23WmMnR7iexG8lHAwNRtrtISXnCtF6VwFQpbtt2y1dbPHsKT8qauQiPQo0tYdiM
sdA3Q8jycQrg79auBWuNX9ZL6nU4j2G3YTxzyxP8fv8zyGV39Mmg+MIS9vHkeH4yGDKJfFviVpaG
io9PBtMFCLrXi2M5GuNbYs5IyWRkcUapQied9xabADIvkOrmx585DW/JV/k3VSB54MTZo6fxSJaX
4hOn0RHHURRj4ZwGduNhM8mB84uMI3YrWY+AuREAd3DoHL+L1xx8W+cGaWr1o6o8loYLdm5lAYCW
09qVtehAXP3NZfAIdqapjFUkOiDTsQz5G4tBTPJEgCoSC/L6UMqWSRI5jIwVa6IvJ3O8IjTUmr6n
81wP6wyZBuBSlaVe/2QHRvKM1Rsa8YJlo5bgb079ntWwt4i63iPawLmSkdsNSpGE9MM9DE0NKJ64
Ob+K8usFCB1hrh8aEhScRw/I86+4gdlEvq7M/M4orfnJ7ib5pj2c45umD4fThDzpFv+sKn9bcArR
quFb/wX6MUfbQs/cB5ztKDc8aAc0jEwI9R72nf6trJtY1Sag8UM5CDm9B0z1r39+hKS4/OcZkjjE
8EuCjGDu/Dxyto6umrmuOD/ZBmA0oBaAjmcsYvILP5CdKbU2q2f1i7GtinZWBxR/l5YNlGU0ueBS
vgu0cBQgC7+NrI8Ex3IZzlsIq3K6J/Uko/XOrCoOdpWdN9/ztBgFzLPnpDs3yUp5LU1P+du0It1r
ZRQCywnIEEf3CzlZGqkYtunA77GysFSEd7IaneipwWkQXYcRUqq19DNyTRhUm/LQj6UKVnHggKBe
tEOoisB+Wcbr6uesaRw5RSKaD6YT8tWHeZnh+cjntgeYn1P31sxd04M1TK0FvBYTL9iFP0p6bSVg
BtM8PF9IHMSwznCU0Lt3fllO9j5AIZIB8zHerS7UyxD5AQkX2Db/4vXq5EqclQlqbkZIJUGQxDqM
XQz+hs1CSPhN3XlbUEHw/AxP2w/eJvA+Fz4UmVLg1cVm6eTWP/15RHqSQG1An4YOTyxqBv73RYFx
oRuaOtS/MZXk4tbrR+/oh0YG+lY18YNfu53a52ceCVSbwZULi+ZyhcxjGFdi1suTRXYQIgoyaXIz
+hEXtQnsbu1SbAiWnZuvvR/pkN4/NN07r6y9ozHXdroPYhGbW9eitvI6nDRM0p9f3HOg64e1x0UC
tmxFSwD6EiH3cdkbWisfsiCQJ4dMHLIfcHNfBYONvtc3mqbeTedFo7X9GaehQ/5PjRZoSVjx2pJg
oVDI6wifhX1dJLoaj5kF83tsFDlI0SrpQow+bh0O6kaSpMlferlNcA0z0n/bGVyqmcPcf56ysAu/
4Io/77VSAKZSQ0TshukiUfy0rDpeQU+g7wxXOXIW9xB7mjlsrIYQlmvuAuPO4413D/msRrEtEeZ0
11/c3I9XsJzx/cXxDMhPEYUDLvnx5poo2Vs/wLV/WQKIVQmGTVGHKUMmOKV+A5ln+UymZIwf+zRP
ffi8ygp/pDks6IjSODcgIgiok96hmBKLXChvBMy+HGviswrL9xsoXvi4TrFfB72+npIawQSMCufW
uCJh/rEfMksfrJkV/SY0Oiv6XjXkRdxBOvXDXrh0Sx7//Lt/yvjid6fbl2g5R4JaO+zYn6CAll4l
y+qNcTe7CoY3y4jaO80DsSwHV7Q6J1x4OSaGmM7dg+VnCJ+GpreLYDWVPlGdf76c/zwJjsYu4YTI
VQmNhY//+CR8fNQ6qkAdgqkzy2+AF8pZGUww4c4UqPN2MT0a8TErUgPDFnPvV3mu7ke8B18kVCGA
D3wlB0Jy4z7NF1CkA0/FTk6DG+Wo6SxhZFdFMcTdTrOJBQ8C6uIBPJ4lBvwZjy6HOW98NQvhpxDh
vkTEsuju2k1SGeQ62sQGunukSaZezVlXzg+XvzmwtFfcRINGJ9WdWflIiJzNmLkHTmxdj16ff5t7
BBBo5UtY4slNbGxzUzVtol7Ybxc2x4F57HaZtEjwyJWo/aOLFeLG7PLIurGloTHgyMjRxhOpbCME
fJHYahWR4eXtLyyqk5emxRg4ii/G6E8v13IzYTyASXieJr6mzwYpkquJwUMNeTJlzHmJRlHSEFbk
o3CcvqAGZKBb5iZr+dwx/kVzjS/1rIswE9b+rwLt/vNwl+kNkcfS+szPlp9W0SqASfXaWV55WjJj
uUneFdcwPXV2tEYvQR/XyUeksoG1seFXnnWLEnutoBbL675w1WGi7IXf4M8v/X/EMgyVJN8CHDJY
nu/Jx7c+m4TooO/CKwyYHE4bhpeSrBROdzhSi8QioT3t2p/oB6nCVkblIcdLK+fZ6UZ2QQodO/Av
P8z89sa0ReHuMJACjgRatBxv/3yx/52CuVTTQjKwyGVoj/q0YPTJ2Gf1lOnrIRy79Fszcy5HBNar
uFxHA2PJ9WXevUg3L0qTWY7VW35mxb2zjPR/ueuzYCNDTZCuL3Kny3xlXUirM+1jOFY67fHv+jVH
qTgjgCHMCCLuCYEKD12cDMPGkZGe18ytoeY0TDDhPqLzxaDq2Dp1iEmzbazLrj8Krq66bqBo4525
fNKLBKmf/h5MnQ2rBaj8W0E/YZolEuZbZYZ1eI2aB3FFbORMB6Fs2wGDVWS06w4TZnucstmb9vMo
iUVn0a7idWS6uCdSNSAQsQ0fNxuDUJPvPAOgbe1IFV+ltpvj70+9GitLFBvmjV2nLKkr29RNdy0G
OzJImFg0PijruDdJSt3CV9/mspD9M1Gw8JMjQh21bXpsACi1Pi21rV/hagkdhGaTD8g6QaYuGCL8
AWO4Gfdg+ECPb7NdBt6KQRrL5uWTpdTXNE5zNFnl8MXLtZgbPl6Ujw+B7dhlRA/wdX7aidMCGbxv
1cn+olzOp5gdLy0Cptk4LdknA6HYia0KC9mvEM0Q4om5nfVvXBPNfE1DR8oK+uc3/nM0CGAttgvf
giUBfWFz+DSgtMZENruVJfs6k3H7q6Myu/5LI0ZAyFrIPNqjjRjntcNhz7wPnd5PD6E7O+q6ULlJ
qkJlK0ZmdznbkVXAWeKL61ue1Icn6duCukUmRPgJsIpPq5qFCXNIxyjbm4V0m+fWZ9RGu14qTmp+
JOg9Azi3m2fQALFkKGZt4D9oArKnK1+MPoq7P1/QZ7gK4Z9rglfBOJJ8xk37uJwNzMJ1TEUe0gCn
nG8JIZzT48BnCY+orb9kZEhvHS2qxQPLHmNFVIHBP/75Ij7tPbzfpHfiqIXkIN+TSrNPTy3JXMMO
MxTGpUMLxq1v+vFAZAeQ/Z0eJrvYclDU0Y+LIFXzR7y9XbocQhw27//PS+SQLn226BD/z7P6eFPq
ErcGApB0n5zPaVPELdpVgwIjkEHdr02U8ZRwkGsV+v4aAQlEhHfRZIUWV0XHA+/b5YBIdhdmkC/u
1znl95/XaNmsEfUuKUJYyBe/0KfHBt4yyiLI8avpqbweJKfn+2rWPtyWMRAJurL7PACAiyfVHVgf
2u7VmurIsXdkqxj2k1/YlX242C1wAKEsWBWpfJPCGPpvrh273otjtu64A6g077p8UMmaiMS5OTgS
OQL2Do2GYo4sntBF4sfsQ1HBSDwpikoSKLHIoKBdHs5FM4gzPnRwrIe5vOrQC7y2/oiuHs9yhvvc
qFNzHU2p7n+VufL0CcMwsRdlsAzaBbF5nCsdCrxJcIt2oPqRegnLKun4yydyIpPYVNNfbWWOhKsU
4WQEK0HUGis80aDOEbwXIAdhGmIW0umQ/V2G/WZ0WKx07S3jVRGCEMAXpT+CxJ+wMJw3o2wwESZ5
otIzR0ZRJ5BaSanXJhB4sfHm2Z/2dFMss2DeoconfnbW5cFwRaK2WaQte9dzXSahGKkxYy82yIkc
qcDcMb6wXg7gY/Iq8f25B385K/QNXNH+vjSKkMM3qY/81Q5fXX9yGji4b2jlhuiW3HwPpaLlGck6
wGVR4WRMI/sqRCytaEO3SXewHRm66yACI1gbJVGW276xtHudiLqAopuSqcZDYOSHPnWbGrFPNYfr
wletjYuKg9NRC8/E54IWb5f5VJgcGdiMcnMZ+iwJtrwhhjZ/kEVatPtk9pzyVCFzpPwVmdPDpGuV
HqD/FDARwTzgIamRZqesaaWzNwM+7Ct7DorqNrCwUR5yzpYv02DN+YZ4d/bSQXQzRpF6GInWCxuO
vKU9qvw9ISYyeUorUWBJLkh8uYO56b9Yqu2P55vlG6OtgQPOgjw5y9f2cRUAws1ZN2V/CmF7g1Ne
NvpBmJH/bJzNTvivh+QwZm1uvLWB0uUmtAZyHAW5qsnWoxgFa2qFDWCDyMjqdnRT46+Z2oiXE6oO
g7Ry66y4N8epvIfjCPrjRQBU2WZPbGEVik2YKu/BxZy+awK7LPYlP+6FMEYOGHVAkO3TF+vKf7d0
V9Aew9mewZEN9NOWzs836KhV+Z4oBGL17BlmpYybwbxTaYK7uAQzbU5BhxIWq+DiWIDus+8LIfvw
0Spdvq8/X5GzLLX/XugEXWiMruj7lpMADsiPD6Hi8yhkkUHdU5XXPw4EO/hrs6Sbaps4S9YPcTQF
/HuEAKJdmZGh7P2FtU2rwOkfoXpD75RCBUQJc2vt4787QxeisTiosrIj03WFRjUWpZJSb194U3Td
xTzGTUiiYrWyuxwWu/Z6/rzb8gBXAYKJYecMTh5uiZqEjaxVbhhHnzBEsmXO8uLAMdNm2y2s5lM0
Bv1XrS3nTPR/3xmaaXhEENuuzbwTLBFz/1bt10QLdn4WWqfBwLJxnNusKvfaN+SM9abMvo8Ba5cA
2xzZkQZSTUhvsu35pq6GDjN1OdckVTFkLwq+ue+uCwx05ip2VNbtmsmITkijg3lbiSCAPpAieb8A
eUNVsv3251+yPm99jRuYGDQEUrhgP7PGvF7Uo6rn0H0j8RghgzcRit95RZ8+IyB0SoRYU1UiCGqx
5WyreGzaddR23buRx1P4F0uEPyNkoeHvrsmK0lj/+b36NLzycTs+TSyceZ0Fp+Mnfrx7pjGBtRq9
f8pqkoiImiCe+mfhDBzF6DGCwxTOiEF/jFN277gH1nqJYCqtn37Oavf78tT/fE1navCfJ7pMQeg1
Key06LKj6ftz2W9qQ4wOGPL2KusJiL/ArIWdIjSMy3Isj6kyivF/BfSU3QJ5XJDUHiIU+SbpSNhj
wU+TTSFTu9uiOBi9dWkP86EZtcfK7U9shLIoZXZURJBHOwMGEKVFVnNowRPvozWI8RDMwP2GW/xV
svT1X5zsP8t0FtSG4g4EqQi4oYbO3/y//CZidirpur19Cs6rfJXIyAdOJtqVPa2tthprnjhcThIw
0zAcMSKds6Y8QVEXiORRTLqZDq4eAcAKkDaBvFz6WFDYwp5DckVgwITT1ocB+XX2kNpUez3leVC+
qyhMoi9+o0/zK+M8Q2sgMGXzKpH4+NlBAxjrdX0xT7sLIAocaTt71YR18tgxgBOqTZMC35lHSvI6
B6BurnovT46VD0H3VST+55Gei6FEgVZ3BwRrmZc/vtpeCEAReXLcJYMCyMEq0JMf4LCD7OzGsW6N
IkfZhrbGmQ4JOKh65AvtkDl/8Tp/pm/oVyCMhP5U6qs5uAafrqOrgpngcUK3h0IZv83QH42tFlVx
Zw8RuSqaDJ1p73UiVneO2w4kwMAxqAY3nRzz+ao9+xBCstfaIwrThUg7Uz8+2SXePuVbxEHZzM5t
51VTdxOirW1u60l06qnwbUeTAQtaO93KqdLVTyyVqvpiQvjPIiLQm7F0IHIDjIZd/bSIdBXSlH5M
wx1fj0oeK429FCO9FTUvVW8KvcMPFQ4vFxnKRWKS5eTqPadNVeu7uvWm8QvKddmh/1lDWNdcPN6S
U7AJLgoq++kkBUzNdYKqneSUyv7Rb2GNb2a7QNfikpKpf/75IZ/XyY8/jyotBiRug2uxbH0akvBb
4arH6owE0hlDGofGppf3OQPrQxn0uFuGFKAJbrT8Edsw0fSLpzYjFSCi+Dn0FXpI6FDM63ss7bju
v7i85df95/JYUgNOtwtPIGGBWVs/jQ9uguqmnev00IYOeuXBQD153aIgTDCaoFK5qipPhptYN077
HjYyGRCnT1V+O2EjyJ/Heini1XVXBNSx4l2oVxdNW1zr8psRsbzuu0Vo8cWCYn+CCUCv/KUSWFiO
cPiEPn876DtmS0BOnC7YSmaYC81s4iu54THi2OewrgkmH2XbkInZdQxCYW4Fx6qtB9RAZ1vEbKPG
vEUwjwZMWbW4qjQZQBA1NflTqPUiyamBKbL8jc82q7c2mcWQil88At68Dw8BGQCvCHOc6XHgsAIq
ez8uSE07TuzsRnQEGQzyaa0Lq+wt/GPmUvToLsrvR6+1mNMKvIPc44ueiwZKSATSMxfUIUW2sblo
CAfbiceXy6dVKxauOyNK6/R3Ndfs24Uo6p8ZZDinClkFT65jac3pSztvGZrVgJ+XcS8Jzu6zo41p
h1yHszAto7g4fBrTvm5vL6h36bpwWbJ3q/cE26S3BQbIus3lWmLSWeot0QPIkS6r/iwMRKea7Ajx
yvLr3jbmHPmPl8tKgHVIA7fbotpUGqXKNojxhW9mQcz5ahhMp30wwhJjYHOW17noBPvHEPtNTSZh
DAbv+4JIEj8kdvo3MoJJbF3+mTxh1CKa4HI5WeZN4YvXRtw48tmY3kPiy7ijFxVdLwum3YmItwzK
ykH2l7lLsGTkakkMPbrO8hva0TF79I0RH7SpCPbwt8IjkeP3Zfm4ME++tv1hW8/8wrvGbA3r1ewC
V/3O4oXqvTyyuXZZs2uBFYWNj0lxMbW18iRTIKVT3xvh8FzoMXzRleZOXqhshePcvgN5kvRvTJDI
Sx4nXpRvmW8G803em0n+brYFpkWCxtNyPUXJ31WkfHVvtZHn7oRpvOJnp1/kwkFp4tfHlwulsSiG
2ytR2AXDu9MsCOVZGgZjzoAvYiZlktxc07jhiBViJ2zPEsjLPD8YqAIBF9ouvooBPv5CjNEXe+kM
vXPwFNEPK3yaBnSN42ssKhRxBkfsB43+SXOH5z4SWCGnQ+HEPpZrEN3/E7gWKp6Kw5y1Zv/tIivs
+TCm3VCOqsFuf5ZE0qkSiZ2fdEHyFNVtwKhh4qC+0a4uSQnKKwbVVzsdUEletKIOyz/hZBmn/GMe
tkvew8AJgGqu77QAeEeLOgRyisiWzQNXg2XN7mr0Kxs5lOtTWBRv8ralPMMObwlPN9d1IZ2/I9uI
103lUCFSGcbGCSof0Zkjtioz4quCzvlrJCTzurUjHk3mkiBSkY7R5qLFAtLSX4l6hfIULKPREbMZ
xR+yDm9F4v89o0eiw6Bu0byMj1k/uD/L1EBUppvgaY7G7lAPcjwBSYRXcTSaN0YSIK0AtF1RYcCC
OBfzLZZWMq8av3uoGmJkTXMimas0aHFbY87xb1j3600XlgcyZkgt5S875SrpN63sTHz7c0etZ5TH
701azCc/qXHGWbm9VZNb31jxHHsAGwSj2ZRZ/MQzNawLtuG1qVMHAYcR31SDRumsW+dqcsjoTS2U
sgAzg/rWudN0FFo/IympOUFy7tzgOU2vsPNMVyUGr10fNuFtTVjOflJhseGA5W5HI7J3NTJOe5WY
3fvQdsmaorbgIdRG+urOcX9E5EKsGwbbbh1OwXDVOZ250VY53TW1kWWrRmJ8bIzxlFkpJa1zHm9x
SQ0bFFIU4DK5mAezthDayil3No7t2Bv0Zu4vFmFhrWrE/ifDTrsd22LzYBDldpQO256Zj+YG29J3
XZTRXRBXQIsOsyzL7XVpJPfF3FVXlH2OWyKPMev4iTs/Tf2sduYErLCJSw/VKPrdblsjU0iQCr+Y
CK7WeHiTnWMZ0c95oPXDGKz8pSvHv82QYFMndYmLDNQP9NHmtBl8FOFP1VTHAG+h+J75fXQQFt3w
SFtZbbjPjbshCnle1c1AaKeFIwVTKZoJ0p9llAbtNh6ded9Ru+5tMbem9WYaC/TIag7odUFo8WwV
JA8LO5vlrowq59jxr4jCSOQ6FhzHujYndiVhfZvpUtkMDnNpP8f1Aabef0cEjqnXKuRBlsbftWNG
pyYl/Tf09XSjDEo3bMM13svMTV8AtEkhoUPnukQi/j01Op/QztxWV25okyk3dj+KFlEQrSPBnh4B
f4M7J9CrtqWeQ/msvKp0umJV2YnRreeSoF+f1voH+q+RwMVj1z2m3Rit9bBUTuQ2UeU0LEZrVUn1
t9URTDsk7kOaWeFfBJ2N96ICSEbuPL7SqKIMTmekm5eWIOCtMzP7ezjLYCsH2Xkr3q/0mVRkeV1y
hr5yW+MxTEOePezCpspIauhi/87wbVUebIx1BNUlhok4jdjEAsGc2EUk8OwnwyuPQW5kt4gv9Z7w
g/mVwCyBelSa27r35xfEkvmVl5N+CoddQ/KO7ra2jPy6oogFhWclD743D2T/CUTE6yqF6ie3MOdf
+qQG/i4iP7prJdmclqXrUxF539xEO/cOE0leYu11CTbYErMw0BxCZmTuh9NGO9MT2orwzWW/5GGD
1U6Z1TyVeITuQ3RcZO1M0X08mfeuzghRzbv6mA4VXtmG7MS4Q2bbGBEyCDXLnr6xrNn3QZlsyLJ9
gimOH5zW+zvop5H1qJdHEYrpQK+WPIRdltD54rLQZmk+vmc+ydwzCXlDklDBUo7WD4/kQXvVdkO/
xumQr4HMomfHmVntRVknq3Yo7G+adOnbSJv9i5Jp/SLZqR/pNSHT0XWG8haEY4nqU82vOldqqUVL
VoLPALOQnxEJIXHQeJi4AlE6a5H00/cxI3acV5Ii7WoSwbMde9EuDMNoPbOcMGVF6buM2vn7XAEz
LAc8ggi1RbIk5V/Jq3IVA7RbsBS25AKVs1EeXYDGXaCq4anzgpsA78DRQcZ+j/m2vRMDfEw7myHJ
sp1zJ7B/rMY+rvboPyYI3drvr1MCXr9lCeYnWTf2ty6t4Y7hY391dNwf+7Is/+qaLoADqAnkNOyx
3lHUptaV2SW32FrdtWdMwY7ZhKxFyqxWThL31F0NOeCUW/woarO4TjUpB6sglMa1MdXuKutBDanM
Sfd2PFB0J0fMVmPV33YID3H9xfJGRXH03W1rSYoCd6TzU/Mti2a91jKe93wN03uW9lm/RgDvbzNt
DuaKL5nkjyL3fw25fYvsS72pyXQwXw9WvfGIKGzXjJfuuui6mMxIIXPQvD7d0ZNi/RBRxFwXGt42
H2x4B1jqmoN10DV0llk52avCNxZ/IFX2mZO3r3rS5UOeo1XdYnmg9KeasnaXjVHwRJ5BsC2r7qDC
kpIYppnvZkKAReT0lG4X/noIRg5VViWpuhKgxoqFnW2yemB3bA4kEk0b5PjldcYsuuqcCMDVyood
m06+K518JwtattwYpdYoZvcw01N1IPEo3XOfbg3iIp6tbBHChyBkt0aVcJpByAB0ZWqfBjbi/ouO
tqqm6/Ydcs8jYLLcKhk7J6/APZrF1dvIErMHpJw3ifAQ33itaE5WMb7DqXo3zBS308C6MEWDsYPP
O1IqRY6F9hmdGT/XlPo1h5aoGRJ+EUkGU3obMpwtMoaSoCVav2RjZrthDMwNI4C/cbyoedNlmN/i
KDXXEJb5TdmT8897WTP5tGO3ar2ZuEfk0OxxdrKQNkPzG1m62gf+NBOKF4XYfQX2gMmxfokoNb97
hfHNs7P3ruzgY0lBwFsz1NVLl6fDIvPv4y0pVepHlnXqgH0neHCz0nvOQG/x4VE3pjTB2ZE/ciKI
y+GucIna1lRc/UL+K/YytPC/J4IcpnQK8l1gqfDIxqhuUZGMB9KgseU6BftT3N3iEjVXE1F3VyBM
zW0u3PgqyKP0Uba9BdvR5fYqoxnoqZdNPR3Svk9uTDdy7xdFygnDt7P2Eu/NIOFrrQgkYpjwxMkA
CFJrbaqO8Hc5Ml6OlnWs3d7aTwS3bNPOTR6txNO3BK1U20nrtwQT/EZrBPAtURjrSkvz3qY056Ep
SQUwdF3c1Vj3TyTHaD4RlhEH19ILi818k2JDXDV99GahxF+NjUiQsZbvVM2TfEhOwhpLKpXaasIF
zDGy0WGxw6LfrSNB9goHL4jTABp111Yp0Rpkn/XHJK2YPdNgfkrLsvhlebXxpgqTX0AVS3h2mDw7
mLULlKl4M1ISr38q5NiHjsiz17Cakn0nevUuR53dDEL313NCjgkBO2rn4/Pa61wVejWRvjaSujuQ
ckppQL4yg6jeDwW+0ioJb0jFYPbjpPxCDm5+U4w570o2GsgMyKS+Xbrk9h6B4ezDw6l3MZ4ami4z
20/uELNX76OCwMXQV7wqOxYM28wNmR4w7CYDLlGHb8UPpvUopwy8rrevvCmuTvPcsoO1+Y3gLPWN
LLrmZBqO2jCl+z81Bp8VG7G47eOU+EAjaX7A5+ZvNCbatFNwnwAuTInplszUeYlV1qNjEKBbJBhp
c9N/nAhsukUOPO5VaARHbwiC67pLZlZLGw8QqdlXdtDUK3qZfXoPnfrKzonqggzFmZpa3tUkldxM
jfplEvjx6CnXJIrGpqiMSJ5pI4cyIq8Onu7Fgl0/paZhUQQ+i10w+z3i5Qr1NFKKzTBnr3Xix2Dx
TXUVsYih0qtUu2ntlmfo9PKlsHtMSwkCUoPPrz1Z6KW3Pg4ust5Hs/ofzs6zuW4lvdZ/5dZ8xxg5
uDxT5R25A0mRFCVRX1AKPMgZaIRffx8A8h1tUOa2b3ns8TkSidRodL/vWs/6gFo2/BipFo5OgFZr
CFy5TQvZ13dd2PT3wsjEGaK2vsf6ljcvQ0RugquC/3asMN4m5GvRh5Xro+5nhf8YNYmxGzxRbLyk
+tQHsr03A0vdtLX/My+8+jnukvAbRWpnU3k6KI3EVtc0f4KD1SbSVmLbDYfYzcOVsBqkVlaO932I
zX47ILg/+rrdI96O4vSjEZEe+DyriypN5tunBiYVmkQwah+dykL93Qj0E/eZHuvOiVo+iQXgNRGh
eqJRsxXuC07eCAg13ZdO5KR3UMnZgMseloYPbTQU8i7HGUPKgE9jaYOMwBNb30XDvm2HUHPIz03h
/Gl5rASbWg8IymjYI8UfZ6udTEsZJxqaM+lE4CIkFMiBob2D5DkO+MrvFfmjhGztWVErCNmmVErp
c9EZvVh1AS12yMeynX9K2l46V0JnS1042AQeSyejolIOLo5IiieUA7TAyIq93AzOYQD66O0DAMPm
Pa1yRyN8gfLwwQrB3JM7RPWoErmyyUojkE+e1nHPZpeix0hR9yrMqPSuTmyciYEdgfSJ8gIQ3cgA
o3JEU5ZaFLmXbn3MtJR4lNYPPDK6OiyC91LVcDbOVC2aW1OW15lsMPywk+6bqo4h3GFLIMeAXG+N
+ZzUXG3nTUZavt71izPYpXsKSB7hUU5FmNiuBOwSpK85NzmNuy+zHa+bykfDpPDtYptyzVwg6Qyf
hZxUwtw7C76q+o2Z9AyDhga3dsSFIMz72Yrp4HRV7+NCRZ2F3mDyzdehKZ3MtrSSp3yQrfJsK3m3
7Vx82cZORl+dPhtYYYYDLDYt3FRWgKO2ZA9kwuAeH9H81GvT4g6tcpBJyUgxpNI0K9VpiFGcC0K5
/ya6LgvvRm5WdwpY16DC77BrALMVJrUikhOr4jXxqRvlrKC76tyxFpRuNKx9/mihp83jhD6/bfYs
Z9BRDdQ1TYskbzYjXqmgXnblSRaGyqaaY2uJHjj4tEVNP0li1yQmfdhTNdABl5ox/f+gUCBwA18q
gq+/LCRmb2co2zTdeqzh9Q87maYmsbQUXr69f0rmm94OdhqowZT99bHXsFRelwWWGb8KrX0/vcxz
p0nOasv74KJ5jZ4zvjdE64g21wnRoWJkUMoG5eMG4LEbkg60m6JrBFrYzCbmaTU7u3lBEBIbouBt
m23jaPZGnXHB/EQZbx50lMIYznPtzuvg8JBoNlbw5vLmZO8iX2Hq2luThXx+MfR+FO/PB5p9y1RT
GKYldX/IsVMff2aakRPEcJjfxRZdPfw2ta+dNVRd9h9zO4fGT4+6mG44s4Ex/cBsgRVVY0YfDIo5
2pl3oQkfMzW0/Q8wMFwIH3lV5LcDu9//GrKSq3ASRieo8c49Il+igfncE+WAGtbwmW9OxAyG7jmH
BuHuTA3Awy52fArm7z/W6bH9q13CSCNAjv/oFlUmYoHtBWAPAhukFQxsrP4p3XzM8m7QnvRIHk1g
ck/VWJr8MjMAaiY9mYUWOAqrI2votnXR8peGGOLuQ4Vr1z/leIfjdVuNbrWkBK+16yJPF5tIsFbm
mxxF5Uef4i5AZFe5Kh8ZMdu/9X/G1gNOOpNLwUim8AItOnSlkmdSQ739wIqFjwLqnUi59eK4FHtH
5CCqKoBZOey2IbHPQqdUd8tquPoRWEUx3ERhkFgU5A0tP/5SYrHblOmROFTsaf3EPP77MvBc+Qbf
ue3vW9jF1e79pzISwS8ugj4QIkRzTC5B0MU8cNk/8WOFZk+u20cZKUr3kEYF6tQBTAN46ski5dog
ebZtnaRgkgwX5ZQedY7+NavTLPmO+vn7DOuaR33votZfN+6ISPHd/hwyHtw1FadA23S9iM5BUEVP
YZOgBmv9SOk2ELWQB1DEoDSP+VDZ2knj2GvFyaGwVXgU1jPgqLIq0GQJq2Bzz1ZfPiBOzPu73LWM
rwoxNeAyhaf4x561GEVg7A7O5v179fZWWZbmGEiF0MTI6KYvb1XCRbnAxKUjDlfaMHNHhSDTvrst
3Ba8vlkzUfR52DBZU7m62hBd0JJogCrM0pSeDJauiHzfSKjKvIcFXcWnwlOT7tCjXfxSESbMzNxj
zL4PvRhhGOGQOu5ixU1AU+PUETdaKJjVG8sf7/QkPYytQPbRJVokuf5CQ8W64p6yIleVTa2UzbiY
H5+8Fw9Kc6v2NDtXddkQYYFBTieJLDbaT3RYFUK4JmbbrNz7X97y0e6uKohRZW44KovLW+7LQmd4
2AJypOJLrI/1+MEXyMX2gUxL5ouX+mT8WEmjASWYOmrvH/9tC9oy8L4byC8coOLW0uTAy5O4eq93
3BididHyXeZWg2Y06BEqTBjtw4RUVQBoLDc6RImQ0XzDuSf2148eWG/xycEghvKnmT4/V05vOQXh
5cUcRRGewSCj3l9MQa5b0pWgnn0UQYaURbggSU+z4EZGapY9ETziHWAYhO0GpKHhrRNDDu9mOhMy
NCho7qAnxySlmH4maZb3r++DQbmx5TSkhKDS+D72k+uomQ7x/gVol71oRrQ1ug4UW0GXr1lvRnTX
d3YrgYM4aZ4Rx5tKlTwZq/CIek9iWWl3ZR5b2l3eUjY7GIre1zhW9Za2pk3+/M/5Y+HFkShZTsWE
t0WsgT/8GrkmbJt7CYCI9DQvI5EqxwMSnhoMVCDZdbmHl8J9ozcN8k3KNONUacGgr+tkCMJ7IgMk
azdf9wDNnM921VlXVA7LBjZDG8oACy+M5Ap7tIXUTk0COA42DfQQexh4uTSP062iglxj6YiT2N01
QkpI5ss7pdq/f/vfDB+c7DryBe48//2GRdxA+SoobkpwwjO9/Yuvc1zfM5XKTGAaA7taV1HHAiLw
Aj3d+DH/twK8NgTGFeflW8EhEwUIIt5y1WEgL9d8Ya6k0Nkk7yzRGinvUt9KvTOtryzagYSTWcMl
hi2+Gjrj9EGEqJgpSgRBKP0k1UWi58IqOlv5OGmMBwn3JIa9SXnNYpp1WRwjmyUWzg+Dfq12FBZu
Ulkm+RiUDPVgAqpf3Jq9HKYpggRNPk5IiATayG0Q68ylich99QjPgbpwZklWxE7BdsJdpWf9FxmZ
CFo3MIZsicvmg1Dosh9qQ5LTjdSlSGQAhSCnNfoQX+W8lXj/MS5mKfxIiFDgtOOf1dHYYsy8nCa9
ssAWlajNcZYPIEitzAfH87jCud0983bmPYWjJFGO/FoxHgHDay+sOoLReUfXeh0QjHDNULD8bOK/
wPFA+1sduRzqcpnExyxRtdhPj7qSjs6iGdWjhKUTbANVI/JO8+O0v6/Lgr3o/+QMFqJAVmpgU7D2
GjZCMeZLffGOlaEilxKIpgNVeygdCDTTmnCJoWclPK3uKbEjaOJZCU5w1gwEUPIwIQ+5ov4cgQuf
qmlDGIPRtr8kptfq+TpsFdD9J9oHLTGmTjDI+4jlaAVro7e09Vx6mFeHBduUXl+//+DHFcfvS2pE
neitNGJbdNafb1TkaaRGcLNGEj8qGSBIQY3o1IR5ZB6rktrKsztBjd4/6CQ4vDiqzQeZhYPs4BJW
+DouRpuGntWgAUezUlKNby2cjfxFUsW4u9IUH6qumUmHpMlMHOf+INu7qqamDyC6NQ7CTzJQOSjI
9j7IdnoaDTwUwAr4vjNNi3UiilLlKr1tOQiRrpm0nFVl3H7wv4sRoLW+XnV8yqkNj0uhSmdB+723
ets/BohSYFSFoYsjj3Z/8DArAmfHojZlqMx5LfkE4JY7sDXnXM/qD6Hc1d6jL2mVd8rq3tc+eugS
M4RcWUIqJenqzQ77VZW/6J1SWM9ZEg4CdECkZUBaWqY7sgII0Wqt1itXAGW67MoM/2bo0wFA8WvY
eI+ZiDBsXj4sIdmi6WszZA4LkaDMixYcAlK7RfpePoB2ThG9g8V9JfIZyfW6Y1cd7TLyFNQvnsWq
7i+niurkdp65vImu1luwQPgyFm2/zrQIjESDNslZzew6RWcvtiUefKQmCXwv7KivjMGlFNFgsmPJ
wy+gUICXYjHj1WVZaRIz+H5G1pmWlL9Uk6izsHOmsFrkeXXMrChQfwnGQ2qrMFWmzSKiOvs+RMLV
H3ufEsm+71DxAnCDBH24cqbLbyxnysRnjSYDLB/IZy8fQIkEQIbnnO2TbEiSbe2TykZdgqSBF8lp
MIoGaLBpUIDGtfbU20QM51DI1YOLY8Bb5UJXThXaNUJQbdCV+ypGDWBFsZoBPybR5Z6EFzJ1aL4z
rtXIuLrrQHO6nGZQsTuKSR19ZN3x5l9eAtxCT/Lq2D+GgeBrKo9rE8jCDUTsHqYIIRHkhhnrPFUF
7AvTqgtSsHUA1BRI427d64V2n8eQR9aZrwy4foKuqLcmCEpApkriGjeqkxvKBg9AmyHFGe71ETN2
DGE8hXs0dyTzpEUnZ5/JZXLuKF8DIm9BAdJrwIbtrhAdyIDIS6X8THfDZCVgAlGK9rEex899BbDr
qKbc7LOmimfket6LAYWhWLHfjIfPkBoBMxGbYrXIN/3+pIsEhJaDAEZZw56rakQAsSVuUgeb2kqn
X/hUt7bj0GMqShLyDJnL8WVyGvaGzwmGdWkmG+x1dbOzKdC7EE5MNYWViXpsXegAAFzKjbRAJL/d
eZprAUHB8GIanzwc2y4VbRdcuxIiYz6QqyxgYSJ9hP/TJLK68zIwTW4UDPW29bD/nEqqXc2uLWR8
QmoSSdYhCxyCGYcsC4lGjkNj7de+XK4aqajDJzT4eDraVviElrBd9sn+Ez1RQZ3t/7DVJLxLe7eP
P5SUx1TckTGujwEu6sEM3PhBcXwIkIVW6iD4qGzQsQTi/zMyS0pZaY8i6Ebi3xJ1LMNXfpg5RzMQ
Rs0HO9g6xOn5N7BECRVMtC72bmfAf1qYQ3E2NaP8lXHgTev33oyN4ju6dHakEaahlew6+V+aGnnS
Nm4UUR3qMpRugBWa9X1lJQRbW43ZkiLs6h51gDTrDwAU2g9SWIZkRgpz8Oh926LduXXatDduD2aK
6PNg1Jx1JnF/UtE/16nElIzRgajB92cEFj9v3iciY4kBod7Cqo0t3OX7VKGLFV0a0P6cEPaDooTp
ucjiMDwTuwg+3onthD7pPJvOcUelwXrlE6qyMchGoy8Lg0gDDXDb9arcfCrw8hHw5KkBc60Z2iyA
UwtwEpnrEEj6uyaxxogbKdboqyDiGdj1DFMUjGFVuXmIW0/R7+aPXTV5k+cdk5SYZKs4HnEme0rI
iEMALlp2oK80EXviNfeRNjwSJ6Y1L5nQG3FMRFKEyEqxdq3ERJuazXhZ1Wr4oFyvZf4zJ9ySgaud
9BdtkHou1qCX+4vAFOfJeLYNGlT9gwJstvhR6r7c3MrkgpBB4GoxLLJpojeh2zMDoWeuq6+RbUnZ
PSUDAnVz5jNErmWp21+jLhtH1YClez8DjeagiDk0Ik9bcwxYSxvKa03ARHBCSE4ZrJgTLyanuW/Z
kN89ZyyJ2ESuwU23Myn/SKmmljYJgwC/IS0U6UBOF8GRQ+wSdcFkD90QJwpK4Nmx3ru0sTdRVfXh
yHnnKJJA3byfVdVz1Ig+G49nj87s953PGtQfzz2LMItkCAVGNDoOB129U3NLqrczI35+WJoBdTRY
z7sgaGxVfqgay4jXoPnV7galeWMVv0yhkRnm1QuBSHFCPryS8KawM+q43igAHbwPW9SREDontm8X
0gb5END5sHfK1A37la40A9CqqiRdBLWA43fENVCKftVyl/y2dOipSK1tTUU/FVtDnHYr2WgH9mVp
GRLLw58rEQOqaStgxR4DbrbKJ5bFnYwIxgX3pIV0GFeNjN7mvtYt37nX/NbBlTFFnpkle/2jTKBe
ts1ZQZh7UuwioiYCo2E8YcOnh70iDI7u5gry+/hP/VTrnJHofRlSJp6nrHx6+COhkL80LxtS1OT6
uozbyj54XgLOFLIhdlfEMoZfp7s6I7EnWoGLdIjIqKSo8mHKj5QgNWapfjvAluLAEg2kCLOmmSUv
Nmo89WGuV/hzSpXEUoS/FWcFD6BpcpVnXecdd0iFKiUfOwGS43Zu1+ixZQN7k5veim4JmGCKoK85
/kRPX8cWfENUfViXOFbCo140iK58KUdHlZiqVOwSUkysvdKgHL/pvNqWVrVkFTH75XH4z0Ai08Ei
TVYdEBvvp5o0+vDIC1PHe1YtvbXS4XU42yogrv6hxSyDUCiUEVdlSh1X1UoCJ5t9z7ykDPdSVhKP
vFLVZgyZoM7C2fZRPnB/QUnq5ZMDi+Mx0rwgufWZuOnpjpkuc75LVDXKp0iWAuu76xdUqtuEndkj
4E0LRZCnoxYjCjztJBJv81Q7FRHv57rXpEEDFWn1YkvxuybiVS2C4YYKMw+6rvvM3rBsaYLDjNxr
Xbz5p8KP+uahIelthV1fRonA3mbYJiNvdmex0VB387tQETk7SiYiTHSaiZansSjyrIgJQALIbDBO
siPxxJxMrXNPAx4EZ48pvSnWTsli7G7+93o0BjFagM94bWkOKN5TZTcChz3xrkG+CnNDTdap5kjD
BwIrCdpiNdIRSwaAOP9C9yVUPs7Vjvn3ZdYI7iMzzLVfSq0XtEskksIeEGgrwx5ZIW2ReaOTCn2s
rMeC3d44VOruMHviNBtrzSEMoeKvIzdWcw6JHumFbSEpek7dDO6zU6pevVKE590W0Mg2JkUZsiDJ
Oe83cxphbmrIWaoYbSXiGN2UALmO2V/jhQ6f8OU62U0KpVo5yoGLRwaKpFqfCfpkCGZxCbaNAL0w
Y4z04jNThO0cfr2zU5TK/P9b02ToRxWeeLtWu+SZZ1O4O+xDXbD18taRjvNEG9fR8FeHRz/fSBmE
5K2fIPo7sWtHm/ALQRMhzD5lyBjs1exFjWVANytMbSUk5nlDb1Op5z3DdTJmeYTtaOWPhUo3y8ZM
zEyXTTXL2Ww+ZOqYlujhbqX5LFxxMvJKG1/TKQBNWBk31AotfjrUBz6KGPvGgifmJ0I/5CFk+a9Q
62YJPrl1TLsFQthz85OTJtNUe7JTEidvZ9xA5zv8ivklrrNWsm9L1arNmz4f+G46MTPjUeSF1qFk
VmHXFShnaFV9RrfAJ3oOTUBMO3ARjZyQiYOfwwWTnRl286GeMv5Im9LjW5M6iFZvjckumtiByZ0w
4p47keduJO/DnKzhnCzk6auJ9ItXvbCrms+WO2UNzU58CCDkO1kyJzdnarV9hJFNuEQ5rMKJuPP+
EsxZbsoc8m/5JBuUy1QD9+ZYLvjNJVqUtV9D4ipObV8mP/nWhN1TgAAm3MBcK77M7GPbLsxib070
IWa8wTxjcfbEbTcl8bWypGNudeMiPMh4sFFnT52VuWuGXx1rocYTI8vRztiUsWIFINbluawjxYTE
d6gDnt+B/Kkifpb42X3Zy2p/5woBFCWUvwy50bKVySUSaA9uW4f1mm5g2q3tmnrapiwIDXqCXqnn
1UpVvKgO1nQsGRFV3qTOydY6QLGq1nvaTmF1G/EV8QjzRqNhUIzjM30IXK+w90bUx2YDGL312838
YKqwYz0DM4OJgc4y1Xj8GizDA8JOnDWkBaO6tYdee03chMxzTWtSQh5j6BRbjO6UOef1iuxGRJAx
EphrWi7UR6Ey8jCyCYSq5XSxTiV5oOlLiKiWTd4cdSeHI4MFtCKRkcaQDjTc8ZM3JwBqsCgaR/jE
cZNu9tkSeumsWNADNNd6mRUwBUbRf2cKKXNCJ0vT/9zw1f+Cvb7NdvMbUdqSL62pbMjFyfRqR0Im
3IZytNXrofEf5/N0qxyi5KCZcbjvJIkaTS76qrsJunD8OFc927oUG0WXNfdm2avV9v0R+rbIZjDx
jRzEEZ1D6WZRZGvImEwCsxdIJDMIBXJT2o+d2eXVCXWN2pHi2kTZilubHBQCy16lTifVqqzZWUPl
kGPiEpkwNxFrvoHieV6H2IOattlBFYkzSC6alEnXqjLLQgFwNzqk7GuA9o08wUWHdFyrwMx1i+Ns
shvzDJJznYMNgZlsdvYukwq33qFnroEEdFrOnJp2tb+zEXnU+8xGeLyZvV3v305toSmBPAemjPYt
Lk0IQDQZLl/4KvBTLJmSepppZGHWmOHRg6bR3Ou28Ez8v4jG1uxTx3GPVBPYiNPGXwecbpRViBSz
iYFH+fqLT0bYbRjfmUFl5A80Zsqnef9LEiZ1WCuS8WOtQqeiLIzvPv+uNQzI4wzTTCZygVYFHjnJ
sCw7KtGG/G3eQsyJx2brpcP9kHRZsSv5KKpPdWy65inRZNFfMRpPl/5bOZdbAx+JJhToL8RAbxzz
aNPqWop86wSzQEr2RPhp+6GvbNbvrN005UYJRKTcz+GBSesq1l1l+cLbhMxXym7eLeKdya0NDKgc
z6iG6qZCfAsy/wwzAm1BpyFPXdOd8HUqxTrq9150Bfc+tQdlU8YK/yYVFIw3iauweqMiILxzbxXq
UVbkGtOHl7QSN9NoCAq9MjaWPUhc7JD8aB7yXwY17UWJtHTYGrOkMX+hlQYZxuZn3SzVHdGYeUMF
0zPSW+QMmXcKIa/bR7+wuvZWyE5jrW2g9SNLKx6MbZMZH3OSelJv5RSkCuwshPhsSItaGj7FiEJY
VE+7SVnKMR5ZSJG/Rj1tetUfuAMtduLsRJQP2yVK2aU/QolgLv8gqU/LXz1blsRh3qlcuQXjJf42
BsDRIALDqUN50gF+usTRaJ4sVE1yq+OcO+yA+mDdQUI4BKrQr0bRdJu7G2AoVX+U8p7eB/bVHHm2
oPO9ZYB0MU1TeM2IynUYEVqXKBqFtJFRPUtwsiZQxqKfqIPdjJlWcP6ADQ/qYt8UTQ/Lt2QMpcmg
ZLshY0W/NxoVpfjc1Z7DEvtxOe1NxIYZ1vz+jVAW8wSdWIduv0XNHDYMyuTFWKgzhP9KmMXHfqxK
bBPJZeegJ1HiY2FRSjZ+oJPV5h7ladf8RX1ijF/oUp+qC/QBPnBMuCJDCWBXaPum9u0sx3z/PK3l
eY46EFVXKMYC0zTw5V/OZ3KZ0fkxtfI4Jyt3yMmJKCWIr9mzFcyh0ihG+ZB5Gs+CMKiGyAA6Unhy
gSnc2E1IIttcLSCKjBEaAUopN5KpJt7Oipwh3Ei0C/ytNH26SU3w230tyXG/8wa1Vm8y6u/Easi1
lu7pObg7LTTlaE8idU/6T+bJ9jGDY+uw1AfYsRfYQvj2m3LmtiuvapjW5CqNiBVpTDaVcRcid42g
izyHSe6y1i1iPXQ2GGvEvsrtJn0MPUpqWLh1CrMB6WbdNhaRw3KzD8iv2ZZQe3KSTS1gAY1JUffT
TFcba6pEps7h6MNU7+rpPxJdOm0v8todd1uzPbhLGgoGczhwqtiSvmkUPPtbUsiHakNCc1HsVbli
H47RkFpEZ40JxcUMZZulNZNCopgKDzbzObC2Kd2SzggL3ECH3r0G49n0V4RJ6pvRYIIgMEcKAYV6
kpkWoyHEUtnrmRGfPL9jcxn7KmX6OdfZ9FInWpeNpATEQuY0VZC35wgNyKRVmtcZQZsNDoBaHXfH
j7ZITGX/q94xbQyjWmGjziOsK3U9s81kdbS56/S18ejlpeyeZpFE4vtsq9XJ/jwN+H/70f2795p9
mOei6p//wT//QLaFrM2vF//4z49Zwn/+Y/yZ//d3Ln/in7fBjzKrsr/qd//W/jW7+5a8Vsu/dPGb
Ofqvs9t8q79d/MM2rYO6f2hey/7xtWriejoLrmP8m//TP/w/r9Nv+djnr//424+sIfaa3+YFWfq3
X390+PmPvykssf7t91//68/G8//H3/4TdXX5LQ6+LX/k9VtV88OG83datcokD3LovfLL2tfpTxT1
7yguVESLtkP6mM6IItKy9v/xN4mf4UtoOKQ1I0pBTEB5usqIWeHPdO3vdNL5TDDGYOxocM3+6+Qu
nuG/nunv4dCLpuzIEeHYwKp0Tef1nRZtv+3CvCSzasdv1bN1n6bYM7BDrdsvGfCy6MpyerHfe3Ok
xWqalEE9sgyhniNbwey89QKC3lbDOlPuyuIEUO/KSnjRmH9zvMVCuFMGluAax6ute3a8B0HDprsW
B/Ong8CQGxUNcFkgmV1+A3JMrQatCuUsK/omjL+qyY8SA5KfaVeuZrw7v60OpqsxJkk27TTWSIur
SSywpgS6queU718R5Gsbrn+UX5nF/nAUQo/H5bnJ/wD3ubwc8AtYSpNMP3udIGUAw8gaaJ+1gWqj
3fz2lvwaiL8PvMV8OV4QhxpXvszFDOXFobCohWAVS/1ctKq9tii7bDo+EldImn94PggNVHZCfKUJ
tRvP4rfhTdBLzq5E089pW7AiEsbHxhtzznM7vyVqWL/ylBaIrwnLg1rYGZFIBKWiTlocj+j6gpKV
fmZ71qhrKbGS56wFNYrzpINQR2ymHdO+KfHf2tT/jlHkld+aMumiTZU5lbH1WoMPtKQPZbwWVm59
a/AZE3xh1MiiBj8MP2ZdPRDVKId/+QUwmE1Az/fFww2E7qlvnZsQZ5ixjQhNvNryX6xRp4dmApxm
JFqj8GQxChs8dbo3NPpZQ7q6rZXijtRPb+NLNo7OAX+nK+E5bL7mbj0cAaVUK5qz2hWh2pLGNZ4F
4ttRbsk2F+3iYiYxyScya3ZwZ9bLwMFpAehOfRva2IRp6eywjW6NvF6ljnzwSyoX7w/cJRVqOryN
TJBitYMYYyps/Tam9MyS3VobjDNdaFS/Xt4/pMojxUsIonUdn4NQ30BgLzaOGR4oMmNmtrprUv4/
nAUQdwRdfAlYJ79Zfda2CpMzaIyzSjLUF7NJ3RvZsl+ECCOoXyprplhG8doPzZ6Oc77FlqhAiYul
w/u34817zDeNT5glj7hCGDXq5YjPNafSWtpwJzMCqto7Vvc0GLSX3j/K22fOYZCbMDVRiEH6vZBw
AKeqtApD0anE8OIOR1AmP50I5zPugLUf+vmqVWx0Y2Vw6z29f+w/XaGhoH3WmEbG3dnlFXYZArPS
G6STrRwRIaxa8wrT680kNV7bvw4wCTN/G1D94JXgFlrppKoPxMMI+AIj3ubKVDhOPRdfEANrkAZs
H1yTiUN6sa3KYktpnMpxTjXNq7USGE+6VO4CElM26K6iGw/G+fb9O/eHC7s45GJsVKQVJ4iUnBPJ
osWLoj7b0XOlPb9/kDffrMV1LUZGG/meoGzhnDz5a5t+M5RDGz+8f4g/XAdcY1VF64T6hliAyxFA
Pa2KJFKrz5I0rNkGrR21WXfeg9DE7v0j/WGsXRxp8ZBasiAVdfD9c8OGjlr/HlvU5/cP8YdxwCEM
tqYTcX5ZIMR6RWuGisIZRI6/F0NxsPHrbVPPPEW4k2/BS8pXpsw/XRUfe0SgCjRTJEyX90/QjqiL
vOaQWJiLvn0pTevD+1d17RCLoSZKD8BBwSFKYDFgkGDw5EQ2vX+QN0tYDB8Wp88c5BisvxcHUQa3
KXO38WlCPLieONrSHhv9qmYYjMX+4qm2tc37h/zT0EOdwvZAVqy3/L1G7gs11jikp97KHspA70Fq
H4LKu3Jpf7x//zrOcogDdwgtYbT+2YxQ5LcKSewUxa4c5M1mY7x/rCvx0BDkQbnzchxgJi4DQ3AQ
5d5Mt5lO/z++F0RK2Ak+/muLsT8+rd+ONt7a36bVJIqsIcgIgUq8ZK82yVEp5Z+J3wMo0SAvwz6C
8W601pVJ700xFwvIxVUu1oBKbwopcjlu6T+iSiPYBaZcccR77avqF1HQEcB7ryigJwidTqKTH796
/k1SuetA+tqWt0nwo6VdO3g1kTSCkuQWSO2OMuS+IiKiy+pNansrRbrxyv7KTDet4C6+EmPoA28q
4GsbN4SzuGk0oAqqjKpygjawMpRul6Q8njz63JrGikxQzc03QR1vY1LQO+NkWR7VQu+hK6sPxJ9v
JTzW778Abxc64xlRHGX0y6hM3yypexO5smQhsZOLT4P67Os4EeLkyRHJlni0VdlxMxyvO9TaZzVV
rhz+zWzJ0YnBGudLSjuQMC8HUROZZuN0CPyEJO34OCvVmOuGZKX9pDiP71/qmwF7cSx9ua7VSnQj
GDCUk1Id+091ih5x5Xw2z2Z9xG31/rGWVVb2dlwYklLU6xBtWbtdXlg4+tviPKKsrwm0Az3fNG/l
/3wIy4+ZlLDI8W7Nul/3tb8uxbZwH3o9vlL1fzPncAoYHmU2tBR7scRdnoKDdzbSiSI9WWQvb6SU
SHLHir0rn9RlXNt0pRjH0DvI+JswuFweRtU7cAleoJ6gcBBJ+V2xjI9aWa1h7GwtzT9mXXkCWAbC
4CAX6crtTgWB7Hme/wVJYO8gmY3bgLbvzywVQBNo9uV8Nwv5gA7qymz/ZoKkmMwqWiWbjN3qG5NE
rOfMm1GlnnD5tavc3Rbec1BvK+0wcpE86/X9QfCHwxno0mnEoxdkW7cYA5oZSgphmeop94Szbnun
WJXGTWlkSDRtY021zFuZuBnfP+rCKsMmmTfKprKF79UYjZCL5456leRkDBWn2IPjY35PKDMkzoa4
7dumOQKDDIcfcfFT97ZKoiWrqO6u3Ob/5gyo2bNfMUzYvpdDwvahO9HLUk9dQFW4GlDY5O65kd2/
evt7ovzlS+ETG/EDeX6vtP5WDdQV0Ykr7+Db9328D5hYQcE6YNYXc0uH5cbTqV6czGcCy7Y+vK8+
2TWhyvrfuCmih/7agvwPk+nlIRdf4LREBkZ4Fj1YCalNEGnFzhoG7XEUShFmbiUb+sXpz0pv4DfF
2thQCmziyHL5SvlnPNDld+byRBbfmSy0zYBJXT05UijtutgvPvTOEO/0UshXvml/mAA4ljXu1HVe
f5745dM2pRC5r8lFg1fY4YZOVqYefKK5kQpjLVX3gfNgaPTCO5KPYeRkd7G0Gj7V5tp07wEA2t0P
iyASZU3HegVGDePA9sobMV7tm7vx2xku7obn+VFd1qoKasb9Se9u5dU7zRHbvlu5bnfM4ydcNbtA
/uzahyQ5l6R7KXcBmvBGuXYq42z43qksVi9DSX924FRP9FWtJ9HvwFsJ7dCKm5hAr3xThlciIJYe
/nk6wABpEHcgs7NfPB4/j516pFGcMIegcG3voYgN7bmElxOym1Ptn0WY3yjZvjOyFaaxUvnYB8AD
fWtVF7veOzURcosrZ7VMB5nOitPB1sdHA5Ps4qwKNQe8msfaqWpE/FHtcU+lnug20C1vS1eT7geD
YPMaP+ljKCqHCQz4ilcrD4pLBBvq4BerqVv8FKa9LjI/3gSOLW5IXP/GXzo5uQlKkOWgUlvRsbbi
FNS/mtwBm2w2nWNaa7I2+oNoKuX/Y9KhXMPmBd+virzl8mUYP/mmEKgwCgzJKPkNuX/IwPGubZ0U
BsixH0hws4jmkRWCyIVhX5l7//TNoVvKsXGt0cdYjC/dTmoSbji+KfRNUa4Rba7sPFiRty31Jqwp
kIFX3q4/HBJnNv0NnqVKw2TxvcGYZLkFSLBTYjZorIRcPqEmzTZNEPs/jNTqz5ouelBrVZTeGJkc
rfNBO3uRUt6ocdBvytJzvgF7JEo8KOJXdOuArOKCcgCRR1fevz/MBHz69TGM0WTsLJvfAPnIOFWE
dqLjuS90lX1Y0agbPAnNWg3c9kpRaPzELN52ZKl8AXFeQZ5ZFgPSTiikGQr9JNVfVB1BUPG/H25M
GLIOF1weHfyLxy0CryS7s9VPLrblMCs2hW1Ts3vAx7L24uYmBmD7+f3nPf7K5TURXzv2L8bkLHMx
mdK/oG5eh/ppIOkRxZUc3oLr1FaabyukNIchqAAz371/0LcFyrHAYVPcYCkFK19bHBViKfK8ODBO
5ZB9MT0dIon/EYjszdD8X9LOdLltLNnWT4QIzMNfgJNESpZky5b9B+FBxjzPePrzQSfuaRLEJaK6
qqOqq6s6mNhT7tyZK9eaoApHCBv31Rjcg0lccVUL29sgN6pOyRU42OfNvT2UZ4VGOvwIlNG6qyEN
3oaZ1m+tttd3QSToBfCZ4L1MSb7cHvTkA2czPV1aFCgRqCGMnMWPrqE38GQaGjzAFnyGCXv16+qT
dGGL8vSjwRqUBefio/B+9ow3cymD1V7UjlEphFtvCAwbIdW1+trSJKJ1S4WIWhT9+DN3D6VIFoaD
ph3Fuj12quIY/s/evfM9f5sP9GxW4+fbc/fxwJpPHm9KaWqg5FU7lX/P0xMtmq9NDYbt2Hsb78WE
1A6/I/Lqt2samROn/PGXRqrbRheOBhEQ5TBy2XAOfCiyn80lt0LV5BmUjlbwmiY74CLB2O7B+MMs
26+A2pZsqQD+plwP6gAfF+yZLZkWv4bUuX40Gnkf6MJWovPBImUGDs22/LfbI1s6fx/xHdVLGiT1
OYKsgWZRqEHrHGvhQR3vtXqbojmRAU+Ro+e2MU+WukmyaGVCr7cNXDDMKPQNFPEBrl0uYlmYga8N
rnFM3G7rpVLrtBrvBUsvbRGNGl1JQjoMgL/fHu31mcAs6GnqYNimCnVptoJWNpso945yCZF8LoUH
KPC8u9tG5lK4hECXVmb35iCospgBDzw2hf+meJE90mfGIdy4yCQrlbsphOKp+6ZMLO/+saIhtPX/
wAyzzfsVR3O9l/gSfDoZKYhKrPleMoQCzH3jmce8gOEueBAFG00YW7Z8x/dWlvT6Br60Nb3azvat
a1Uw2XFXHCHXexrNnme4vlViumdpY1mZ4etge7Klwhsw3Rvk3S5txX0HQWtZmkdpmlKhDX4GUdU7
YgQRZeOVEcLDpXxPC06/wc8aDzrauN9uf8PSVgL9ATMDrtyw5tmRPsoGIHKVeRT81rTFuu4gXlTV
lQVcOJ5IeFK5UyW2KzSjs71UdZ4qjinczF74GQC+7SfQjyqfkiJ1EGffhy6C3J65CYPft4e3tJok
fUimkW+gejPtrLPVlGnoRy2JGc6KpLiDNLJ/1jzxwfBRGIDvXFw5M0vmAC+iS4M0LinDWWIhEior
baPR/LgRBeFTV/4IfB4v0loSZWnZzg3NPIDVKxncuIN5bJOcBunnEJ742zO3ZmG2YloQQHmYYEFU
j7L1dfBXtsSS65xqx+QfuYkAS1yuTN90Jf01onnsqeK6f9rn5hNE/XW+09ayatd5FrDwhLngMgjM
rLmSXppEMMo2gnm0su9uahNJN94mHraIidudtsKxtzRtbHEiMbwnlaKZ+wjMkkmLdfOYRG7tqJlb
OrlUaCtO6jrygkfCpI9formQksrsFdfWetOD/zSOqfBKexw0xpkTDytDWTMy28x5ZNECH9QGtEjo
CbT0LEsP/9rIfCPTtgIZc8NIYs+R80eoIDaBsfLMWRgJoRYvQHYbL/qPm+7MC1gST3eZxs3jEHhI
xkGEWkSQAJSb20dmYUvzisLVkMCdcBmzLY1kY6cFQiIe6cBDfSL7lHunSAVbr34bYeLXq34FCrPg
bhCBg1tH4k6cMrmXZwgt2mTEY4vH3Njr2hcDIhCay9YyNEuzB52cqpM8UyaSqksrqYg6y5CM4pHY
uT2YQbyJhNTY+f1arWfJkIL3nB4zIIyurnkPOpFaZv5CLftBT5wDDfBTW3YrnmfRDMAhkBA43qu8
K7w6upy5mFFo3/GNBz/83Giv/3wrcO985LPYC3PvhpCUmKuQxh+TAhYIiNnbdtvm720Kf4Ydrwxo
usQunxKgNwFvMhjS6ryFZgvEo8gsDLaB91i7D+jzbgpdJ1l336w8NRecG/RWU7MGbod8ymwnhLI3
0oxei0dB/6W6f7ts5Zyu/f400LNzSudopPodvz8Oj2b287/7feIs3upT2P4RpZz9vtJLYawXrXhs
TOhTBjOkU9wqD7eXfml7kd8C9Us9nfrGzDcXWuIjeyKJxyh7j5XCgRjEkdKVuGZxyc+MzHwzqgMC
OH+ZkbTQebjtJ/axp/k/FfFH1q1l0JbczPmIZj5arjwvamtRBDpU7RX5Z4q6QaRHG01Y2chLDhQX
TdeHBjOROKf3VAba1VqW7oisEp111dd+fFExqe+StdzF4lbDy3ArkNwV56gupH95uFYWvrqiIjja
uhKtBFBLswZkjX0G7Ir/mi2RCiXZyBNfPKIG/VOu1RewHHBfQTkT7W7vuEVLeGjuHjB++IDLYwOF
xUjzg8JYlF2CllHBc5Qe02plQEurM3lnyvEQVlOYujRjRkA3EiKfo9ZYdvNYS1uBHLHUwl0l+hSr
V2LppXNE5V2adHMtNJBnXi0PImDUpBCOBqjSkEo1/59tFn2/PXcLeRhuNEQYwRZMqNL5pZ2EFnrf
RjBV+AuUXOAMj7TBDlNzV2v3OmyDdQDYomxe6sw7IWm4ccf/Yl51tj3EizSQkPS9nFe0nyxkPSPp
ONS1rTZfM/PJijA17Et9k62B2ZZW8dzabLOMeg6ANkomRivfLtV8W3liZ5NVM73d1G9V1Eq2Eq0u
OStSMhS3p8wMrRCXAxTTKC6lWiNMcZEeCifk81623sMJ4qz2v24v6NL4aC+d2qwR/IO2dmasCKNW
RWjs2OUsY28dG3IwpjdswsLOEPfWaMK5bXFxeHCITu0YZGHnFvXQU6Q+Y6PC22RD/mS3KdJCyYGs
M0HmGmpi6VjAw4uH5CImmp2tn6nTOFbLlXTMUaSF1N590MLH2wNaKBMTTpzZmJ10mFczS6Pp6NgT
+UP3zvGDkNX80knSZlBlGBcO1MPa4DfCX7dNL83lFPsRz2ig7OY3NDdqI1ddKU1pvNEvNpn3u9MF
mvn2hJsrbnNpJif2VXqRJ1znHOsk+a0CAQ229MLdupH2NS1yp66Sld2/bGbqap3IN6+CJq4gDTGx
hqJf9qw08P1EdhfnK0aWrgA2A5VKYIIkBKd5PYtsyEMWAnUY6dh5BaJee49O3dJ8GvuVN+HCtUkr
vDVRgkwJnfnzFtqeCs5l3gJ9HI028j/JQc4qeXt7FyyMZnITU7KIjBGg78vRjKo09LAfiUezSfqt
p6gV+o+S3Xr9xjNz4fm2tYUF4m1DclEnqiWZO9vt9GdoMBgRS6nh59B4GCu0Cfb/jQl0HtjZNGPO
b2j6kNPGbbihYXmwUELRH6BpQw+sqFbWZ3ks/zE0G0tvVlFeMNijnv9tgmPuPw9rQPJFE1RipqQh
PWPzIkJNzVsOprEMYwoD1j33F4JdKxO2uM8Q/YOwccKsz/dZIsBa5Xe+dFTQ+3hIBku9o2r67faq
LG4znulUDHADyFxcbrMOQmMtknKEAeEi3eSuFjn0obmHevSrP4Glr9HOLfnVKdoE+wqUl0fUzOBI
E6pGG6J0FMcC+j/g5BsoPUJn4i8mVyT4WyNItD0dHWz0Nix2vSTnm1bo1hBQSyOf8s20MBOikvm9
HHltBcQ8sPQfhyxEMfOhstyvbbrRhebl9hQvJX55OpjAOqYCKb1el5ZkdBSGdCik47grT2N1XysH
P7b30RdCxnrl+Ti5hdk7eGKW4O6Ysn349EtbPaWD1uiwBfKLXnBoBQkwIsk28nynqq+3R7YQZ0yI
AtCLECvTrDkbWO51Q08HtQRJ0TFJj4IJxaT+Y2zyjal8bcwVH7VsjeIW3p2en3mlQKJkXfglQyu5
gZMthBWo0/0pyo2k27fHtbQ1uKT+z9IsfqrrEOePNOSxlWzB+JUnPzoNRqh0Za2WvMiZmXnQC4Ui
zOF0xh0r81url47o/0yslUmbPnW+H85tzEIlr++6qGqn/WCbEN7sG2P7SO9c86eLV0aztPMIOUVQ
prCAq+K0fGfXL0KpRRsh1skLLJc3ZjWmWxV94TtC1MZJEVz6NNb+2i15NTwwkkSbYGfB0lAPnG33
KghFiN5M6yiPKEC63l3ntW/wnfaoY7dqbgfjH7pjvt7eHlfrRpppcsvEGEDm6GO7HKlYBmpbtrJw
FGC/Eoq7UExeLK1ai0Cnn7lYuskMWNgJOTI9OOdPBugnBUtF4StOio1kfdH/qAUENve4q9KbWI/v
+nQlmbowMq4CCrki/WWQsMx2SxpBhkeVyj9FQJDCal+3IzowK1tyzcjM8Q44/7aIZP8U0JwIK1q0
Ucy3f7xCF+OYTZ3rwiOSaJjw9crWydJxgvOVMOPqep4eymdzNdt6QmHxqOvocdDv0135j+8Mfh1Q
CaeJlDNcx5OLOjtNbRDz8wYr0aWP5PRt7ZtlfI/7ndff19lfLxkcs/3n23rK2wPERU0IUrxp3c5M
FrqaZyhO+KehA/1slXaKIm/frriJK986DYy8EhZIcBFDXVpBjpVSEPzGJ2JsRxCRPowqW0ruh/bv
7T1w5Y8uDc2fUWJq6kKFOuSpDV0ev9+S4OTq+xKgtbiG8Lre0WSCaHiZgMyM6erShZgu00stOQUc
m4IKHgqkwT++LfjhcyOz5aFTmwQJkpEnwXfvRQsLQrVLkn98OLECadYU1po8Bma72h00VEwnvqzR
/Kn2sBjH96m/sjLXqIppKGdGZkOpWx9We0NJTgbkU37SbdvE2JR59DaY7YOFuK8NA6aNiPbWH0Ah
KmVjS3lxAqfo9GV+NODvu71XlhZQn96/6qT9AUX/5ab0/Trr2zQITpZ/yjWDMtW+GDf/ysa8xVWF
RDj0JT849daPUoSGijNcNGt56pWRqDMPrkY+ep0lIyn1V63K7UT63Mjlv5sudebBu7Qa8mAyYnkv
gZg70lBvtMBbcbDy9QVIEhyoBBgfDhe5wctVqVAEycoEPeqqhV/U9A8DTPSRagOYQLf8QWzg2mkg
WU+Dk5R9C/R3+Jh3bZWA146cKH5n8xzESr2T4S0dy25lPa8dGe9zys58IflzZb6eluh3OTiuDA2G
CuiwIUS7RoK3O6iTajsoTbC/vX+mk3cZDlzam60sdEqeFBl+diqAH6lwAbnNv7QwW9YIadax7qLs
hH4dHHTvwdp74TpauxzC7FpuRVoCNY0hUM9sG7izQ+wI75L+XGb6hrToVu9f/t2szfxZFUU8KfM4
OymZBhPsQ2uIK7O2cOIu9sHMmSGoW2YNzLD0K+/70TqO2r0WBStIwkUjH2whJAIgw5ktzaAFMDj3
eXYaqKk4FG7f2hwf4qbl+z+fr+n+54nOgaOqfnnmYNrOZAO2uFPijxqKv0GgPtIdtgaGWjg8lIMI
bsgEaYCiZkdbqsBxCw3LkrygO+CYb11Fr2W34kGWrBBkKPLEFwPAezZraMJaEKkza5GwTXLxucjE
v4ing1lfA6MsHE6DTi4QbMRssJtMwchZ7JR2khK3epqdLGhzj67uyzsrqL7eXpuFTTCVO2EJpIIA
uGa2NlCCwDWfqNkpFL3qrpdK75eA0rANuS5iL7dtLU3dua3Z1HVmJJMaxlYwvopFeadp33vuZIjE
VrK219kRHo1kbKc0DFEh5bvLqavbgcxJq3NCDWEXExE4YwSJdlk66PBs4Id2ssL7FPv6XVU/3R7k
gj+6MD2bUJJKCf3IFqeKqrjN3pc3MaGon23r+I8F/bwhxKcmGNaqXYuTKysk3jWCRYgoLocsRW4l
RWWWndBWM58hI/f9g9He3R7c4m75j5H5K9VVZIRDWk6y2JkbN39tQt+004kW8Ladpa1PqmSSv4HA
66oYA04UYq1mYFfWiKUoWdZvhrhY65ufDtDs9iOFRtf81BoiUx25nDIZabpIdb2c6Im6oJAce6N5
JBP2G1E4wMaID9we1eLs0QzCfkQWUJvnRZUMzjzFYGuYUKVtI0RMtkJcQh0r+vLKUVuaQKQ8pyKM
DhPT3BdWUaPppRLlJ8g695Vc0fbqaqjsrJhZGhGwog8KCmrX8xId1ZeEL8jyU2U+DXqx8XkJVUm7
vT1vC4MheTBBv8BJ4d9n61QHsTnC3Z6fVHGP1h4W/ou4i8QIIaElazrv75ln8muouP2yLU5RkD8h
v3jM/PFdlf13LVX2twdzPWUT/xyd4VMlDqc7GwzyylEK+WJyCsOfQvaNV4FqPP87E7OLsE4gQ26z
EH5i4aGHEYsmCyl9vW3j2s0xDPodSNQCNGULXJ6d0Q/cttSxEbfFHfy9hf9adA+m96LEezGqnDWu
k2laLs/qpb3ZtOmuS9kMbqaTRb5CfBicKH3tzDtxTQl3aXmIhlQTZCteYd41KUf8QQY/OeVofk3k
LXHwoELOcHv2rq0QDiHwRT4MhWIMXc6eGWaeLqR9cup7ddsPLy0alKvJpOslwoipUMxWiIqIIi6N
FAXOs9B53HcFdIA9ghYdvQbt38DvHZots32VxSvjur6ELk3OLr96kGujgVrzBH2fI3VfDVB6bIhu
LW2/OH8W6GN1StECR7gcGsCiQO9FGTuduk3okLJgGljF0C6MBuQBABLiY+qY2uwcDfDZK5FuJCc5
jx3DlXiVJSQNxM+rS3Xt4fDSZ5Zml/cwJmJea1iymm9B/2B1yYqjvjYAIkvBsdEbKpL2nS2MbAoS
CaXBPRbJYdL0GII1eN71ZE3tSBP4k9gL8OfMhUapr0g5XHtHoSm3kfDVS0aau9P7FG2N24fnmkxl
wmIBXjLoQiTWmVd9h1HKS0UpXGAUf9J6Y4lfKXjsRsO15QFhHvnQCvc0Owvm8Csnk5DXJ6+8U+pg
q6010FzvQ/JZOslNULxA0+edenloNaPSju5RHczulBso3I0dZYISvZfD7VFfn2aT1wAVP+rDIC2t
mcvwERIS86h2KYXU+9wkETGJTfnpTzml5SIZ9jQ6P5fyt9tWFwbIRE91CcjwgA7P3G6nZHXFy0Y4
5kq7kZVT4L2mSKvdNnLt23kU0hROSMQ9T+Xv8jT3EAcpXU1WtVDdnaX3Nh7RG6zd4P9olJ+3bS0M
iM1J8WPCDCALPPMcplYWSt56wSkKx1+x8SOVnqNU+3rbyMJpw2lwPXIvfghsXw5IkT18uxV5JysP
4HoG8UNTLoHLbSsL0wZHIXcwlUv2w9y/y3FTjPDQCyDsHmBieVSqx1B9lpL2Xh1+3TY1ebrL25eX
LlVtCLMg5gY6cDkgGXqnetIHP9Fsv0n86o6EtIvmpER9Pc7/FvpKQv96lbBHI/20SpwqY2av8QmT
R98KTqo7HFR/PGm5cLQgz7g9rPkMThlpUhJ0apM5noiZLocVqP1oBFFDYjNI2mNRCQVloyTdiZlA
vGxEJdItivIP0y6025FsoasArA9/VWYJqwQle5WXZ3iq0ntBep3KSPXf2+Oa7z9M0P9KX5ZE3pmG
ltkmr9zASJFIi06+QUtO1nufPS1Za82+njyNBwb8Qmx0mM7npZ2gM5GOHero5AJbM8FTuIa8Hdru
dxa4iAatIbHmW2IaEyAiODEBSBkMa7ZWrZKKGjpSJ6MiLRvaJCwD4/vteZv72A8bSLdaE+0mSOnZ
fjAaMwhLq49OaZo7Qw4MJ/up90/wF9h98wXBmLb88c8t0s3L/UGoyYNtthnGRA6S3IziU15Kv8sm
GJ9C5Mo/mXoqboqqDO98lHb3fdFV+6iAl/629fmxnsbLVQKLEykLWEJm4xX7VCxLMYxPqgVnRVib
h7zR3mqz2zRdv1fG+9VAZ2mGwQXC587pnlj/LlexL2s1kKEXO5mjXG3o8lUc5H92qlgYCJ1HoaPF
SrZN4F23E/g/Vs77VeTAgHl7g0fGjZG/myNmhUZozF6L09PYmASoaJzuNSluHdUnk2tUXb4X67zY
RnLeHCbuPnRC+tC6Q8mkUexUT4ctmr3tS4aI6TFIyuwlTsTg6faiLBxeevInNj8cLjiwme9rPc0N
E0WKT31sRNtYUMsfsSaUK7mIK66mj6kA0MYqQN0jz7uPoA5LTakw45P7muV/w09gHLO9/sW1G/ch
kh34/PN3RTjcHtuCz5ig9AAdiWE4YrNDbCmuKY8Sy59Lf8v23X+Uhfvkc/h628rCtr6wIl9uMrUx
UOFLxPgUpQje2G2U25LxBQ4sJEZtcY3aR+fXzu/G/53I/4xpdoQ1pTa8PFTiU51okLzLpQdfjSZu
3VgZt15Ve5vbo1twhOBDoPzg6EL0os4ObetFERgtOT4N2X5oue/vE3Xl+l1aJoYFu9PElcKvXU6g
FkdNxQmKT9mk4qyhavvAQ8i/T9EKfsoQgrPzMly5FpcWDWAKzpBQehJgv7RJ1iio0a4lN+o+IZhi
j0jw/vaLv+H77elb8EAwzpLr4ZWC/NQc540seiEaJU/vqhVoJPU89UXX9eohd9NiO3SCdkeK1X8c
MuEXSNm1ctiidXRYaEjgGOhzzhwhoiMdKpzkVPTRzo+7wc6L70YBJrvctkL5eaz8H2m0smOWdijB
NTlHi/QYbR+XU9upXQF2VSfb4Eb2VO/s/We3/Gxub8/s0sbkhv5gQRZl+gAvzaSBhoQG8tCnuL6v
IKBRvId8rcy/tDNpl/wo3tJlOIcSdIrWdAOi16c4sI0DgIVecowSLs8VR/XRnjI/1QgQAP+a3iUg
pi8HE7SeiqZfnp6G/CkIAlJBolMKm7B6RiNNTOHYy3ZJA47gR+nWtpB/yqyNK1jbUvfsLoST1FUA
VtcGzdDBp6p7k/yD2/r3+bj2Gl6a9fMPnWbsrErU5Hx+G1YpAuCuTZHaHpXdGCUra3u9hXjMwPUE
zzBBCgTxl1bEBnrhIQIbJrev0YvCO3uU4kNYumvX0vVwPuQ3RBlcKwwnczdQFw0IxlxMT32CCDc8
TYL0q2hCG9VlZ+IB0TowRLX/KkWf0YzibR+BSB3tttF2vvDn9oZeCBdMC0QR7UOwOtOkO4uj044G
sEF3weCUuybduo+xta/HPwGa63mz8+vukIxyBOHC0ez/5FrwXCilM+h/u2B3+0uuYAsc24svmc3/
qBe5IAt8iY4U2bAF5fSp2ba7dhff+U/mfXunvGStHbWIke7y7HGMbHoubn/DVVFt/g2zazVXwICU
nkBaefOGtqgTbe3mrX5cO3ofwJjLo3c51tmFGpQ1Ym21hY/cNltp157qO3UrfbF22T133X30HNyP
x/ZYH4ztE4yxO2GvH8o9Z2vvffp7SD6jbW6bh3afbdJtsgt2xoo7vb6p+D7eO5yF6f02p1sukNgo
ID9F1zyKyl2kjJx/0ygdKW6avaiFyrbydXebpvXaEiycQixPORKZNwOKdpenUEGhTZdDFNWjET3j
fF80SDbbVX13e6WXzMDYBJB+6vUiyXlpJhEIC8S+SE+iFiMQ3Yz0s2UPZewjj/HztqmludR5fUA2
z4NV/SAxPPNeFr7ctHK8V19C0KcBEG3ak+IeYU8Dg1N816I1BzN9/Hx3TdHTxI9Lf8K8A2I04wHY
lJ+e4uJOE4ud0L0bDCz84dK4jtxdvI9hhvVOmnToVtq8r/oUphN0ZnuesaEB0q1Bwqancvxt+ftK
ImntfY+LeuMGdpE9N/3vrN15zcqLYtXuzHu4Yx5GYYZdy9R3Rmdtkuop8++ke4t9lKHo3sD5OPzI
jLUy5JI3N+mDmFLbKkOfRR6hnI1pO5QcFaEMHT9KQ4rv5IykKlurqy3tJEqyE/UJoZU1Fwrz1aGj
SVJNT4EGta/l+8K+gRnHNtxu3CG+GcL2bTRQEKbFynH5CBnnW+rM9FytqEuKMQa7np48XXOUSH21
9B91t5OscNeq9Z1U6zawwxFuzc/WsOF92fX3gfytL+MHVy/3Q/1Ecv4gP+kFr8zb5+uqDXfacuff
Nlt6Qw0UA64Rlt66l41NJR08n9aUib9r5w1P1rbnzcL1Za3cFh+FsutJmbrZoJ5AiHhmuNPrwipS
JiVBVN2++wTvuftVz5z30pYcMit27cRb2c7tb989p3SiDa0lTu4EO283/X20IZ7auithzHX4zWyQ
OyKFPgGhtZlnq8tat4Sow4GmSEBkTjYgRYoUd7r37SK07HJco4a7PgF0B06LADqVlN+8Qt7LYy83
MLadQlQ0bfQTjq4leojHF4fbK33ttM8NkbK/dNphqVSyGtVA+Vrz6EbGNw8Kr1I1nVJcmUT1yoNO
liZo8sQ4TWXs0pLoJh1ZFMAZVuP/IrvUOG2MPOTt4Sxs3Esrs/1TNXrj13oLmsuwCAJrR87fraJw
eNE5QzbavlZupeYYKMJWrczKzjV1JTe3uHRkvSc+d7q5Pr7w7G7S1G4U+mlGDeuVRG0pPYjy6+1R
XjstBkm/Mf5KIYMwv2kDFMNTV+yyU/ds1PeFk2toUTnuW+Sv+IHrd9OloWlNz8ZiykUaGmDwT7VF
K/xGyPetvtO+iOXKsV+083Hepww3I7q0M0SKWoSNyJzVGqfpmxR+tqrGCcp7E/Lb25O3uOPPbE3r
dzYm360LM/ewVcMIpGwHyXe8YruaDLn2GUzdmZnpM87MhE0pqK7ZA+gyHE+3aZcG8+Rtu41Xb3t5
d3tMa/M3e82ZnlkmySBlJz34a/ohicmXmPyfoK+S26wNa3Y1D02UpHksA+VqMjq40ocQ7Thblntb
BuHcpjt3kD4NirfSDbQ2wOmzzmaz6uK0jHUGWI7qQ+yqByNsN1p3IEdhG8oKVnN5jDhdBLSmxqrZ
0lVS74GZ1jDW/3WDP5pc21pisxmlJHCMp17qVrbk8uj+Y3C2fOkI1ANlmewkab9C167MwqnuXPWT
/nJ7myx7RyhV/9/IZqunt4RWPmR1pzA4NV81wfwy1Nsu/DGU7X7sDhZxuxU1d7zTaYta2aMfrSeX
V/t0Iv5jfLaGcPLGEm/w/ARcPbWDvIpsQYvI5JdALW1PH94MaaBYAe7S2IaRBYGlUgTfXF0PN3oS
pvdmLUDrKcDevTIt09Vz9WU6bIu8kibWiNmCJ57VCm4Hwi55DI6FIxi28Bo9NZ/lxB7XgupFW1Of
NnxEE/vGzNVpSlJZwcD14Jv7QH1TMltxe0f/XHVOLX6XTWKcfP/fjI+Jpy8WohjeTJenx4q5RSoN
X1TvBlHbuha6N59lc68rL0L36o3vfbFyQ02jmM8ozG4Aqkkd0jI2u4ZzSarcNsHJjnn65FvWQy0N
29ujWjql1L/Ac0w55yu+iE6MIS1MTfaycahxA11y9JvO6cSnxEXYt/5RqCu55sXjc25ydk6VEQrw
MHGZx+ZNrHtHKl1eClIOIyPCJYkIJ3i1US148YMXs3rxB/efctpBYzWRM/7foGcH2PKKoA5UAYS/
uuPqR1rSh/upsiMjOZJ73IxrHFDTbXi1kNSTyN5BR6rNA1FVpCYBii47qfGhaV3HTw4UY1au/+l8
zY3AXgH1Ks0rlA9m8XU/pqnZt/Qt9NofpT8iK++Muu1pa+dg2nVXdqaBkIaBx2IeN4mt54/UnglB
vXhjym+WE0uZIyH/hN7OXv7VZp9r5B5u79OFdCCvWFIfBANT2/08WSEOal4Ko5qdvK+CcE8BP7HD
LyIkWmm6UfaD1NvFHzfYIaZdDE6vbqpmzfNO+3I+biCDSITyfMHHyfz7s9tTHNUcjQSDePH+U2Fb
9vSnsrPst8zeyYD27/OfwVvx7fa4l4JU1NnoDaCJd1IWujSqNL3SSQbuPubVWMefgka1YyQ6k2Av
Kw+5N6zM85I9COZJPZFhYzPNNlHSVVoreEp+Mvv6NStf1Sx4SOO3NPfBzluHvqqfbw9w6WjwKuRO
+6hJzqFrUq7lmZX5xUkuzfaxk4fmLu6M+7gcpMNtSx9MfvMFJNafnqBUd0GCX86lFNGaVhpBcZrW
zTvUd97BO5R3HXlOKpXuPr3L78x771jfRQfVcQ+l/+DFJ3HTb7uTv6bktpDRpeZ/9jWzmZbKMUpN
hBFoZPqeCaHjmm+h+xC6xr7ShV1eaPdhWhNBrNwpiwfp3O7s6qxUc5yaQgvgr/1OTTZtYjqChUTU
K2ssITtSCPB8vnnxTnpBQkvPPpVe7TRrx2nhNAGTgT0ZShzoa+fk9K0eumne8RmR1W1gqAnL3pbg
4FPQplKzlVj0AyM1W3rytsCa4N6hpjRHFqP+UauCTsvpEaZ9u/hanwh87XKXHTT+949fEiVPf+Nt
/d3//idy3ltndIaNtHVtz9EccSM5/XYgOSLaylo0M2282dfBqqla5M7+l4focmNGQ5sMVc9cqKR7
ebJRgA2+jxrgF2O8E0OIwccHwYRcJRq2gxYf6sJYmaCF1QCfOqE6iafA38yiykiN08TskurUdC/T
UffscrjzpU8hvPa3T+GCgwF7gH8BqTpxe84OYaD64tglbXXqzMda6DdK/FCJtZOO92V/qP2729YW
7kSsUQ7lntLglJgdstDo5Lxtx+pUoV+zHzdjYidrRcDrkzwxrtLyRuALvIbs9uXyaVXmR1WS+6fY
+yHH7SY6mMipInoTy4YdFJs2zx9daeUcXwVuk1FJJhIFo0d6a7ZigRClllajOylGYrQdWzk9CQON
TkZbRg9pImcOvfKR0yjVpyoag5Vs+tV+Ib6fUpsQ9U4k5HNMoh+7+pj1E7VAnISnDm4AJ1ITd2sV
RnnvdTzVo6FJVl4YV+EwkfCUsZmAaFQs5hWYsM9VM06Bqmay6BSu9L2v2rU2uavtOdmg+AK2Y9qk
8/vWVaumh+kdogl/m2pbSrqGtXN3avzDy1fuo4U5vDA1/fuzeEKJTHM0c4gT2CqfA6Ww9eEJfBOi
oU9S+nL7HKzZmoZ9ZitDKrRRNNU/pa3t5Z/lN++Pi9brWkvS0lEAR0zSGVFpspTzHG+LtquppRL7
IvxWNjoplEej2MdHOEHiY1KPhz5/vz2yayzVtGJnJmf3mSe3AtQg067I+xdYUEAH1E7Qaxt9qKGJ
IP8V1LvG7Z/FHuU/wxnVd2RU97e/YnF+zz5iinLO5ret6tLQBMadGZus2kWH5MEQnoQVLz39ysU9
MQ2VMHhqArR4v8yG2lbhmA8yO6ZC8TVORicwnkco626P5fqBNjMzG8wQ1WlK2ZCNWe3lrERPJbMt
RdhLwXOweZCaTZq9lKMN1eZtw1fOemZ35kczOekEtMU4e/K7b47bsVedLrCTck1d6P8zQih4QB+j
qKTNRmiNolenI3wHkYkiY5CjEsULInCsMfsshVKAgm36XcqH31kdJI6SWSBS/fQLzK36yt2/NGYS
nJMuCbfTFelAVPo9TGKMGdjjvRZsTbPdWt1oCyt25n4NH02AAWQYznPyVvPccKToedNUUfxoRYRb
CfJt3sZHtmqoNmX/3QzXZKWX7OEFaH0i1CZnMrvm9VpUqT4W8aM7PnjGoxi86/qd1x4H/UdnrTjS
q+WcBsejmloBFJ9Tw/bl6Qv8wMwGUcBY9RXNsySxW0h8w7a3FcRzEVahl8wRCm0rj78HfeVQLo2U
LhQFYC2yD3T6XBqHnT4N/DZKHgXRd5LEfxC8XUIA1SHhJ5jbId/ePiVL9njjT9goZTI3SwqVnqIE
vdQnj2Ug3tMcIpWC47ovpC2M1HLqplkTzZhHGtPsThBlWvyYWp6hlwNU41YsmkRNHqH2Aftdu8/v
g8/ff/WqL56ydoUsDY9XEexz8CTRqznzcXQBj6boWcnjKBB5R7YEpivOU0cLRqdNP2e+u3IyruA9
jI/EgoIfoFJOXmO2e1DnlaSyEtLHcQyedTSPmkx5HIpXpTnWypcWuqzYdB86hSqXshWH1JFPXvvk
JeJDPrZOVWibMfgtBPfNt9sLfSUi+fFhMh0SeHyd+3Q2FZaXj67nxtmjmYZ3QYsMW138Uqz8jwbm
n5RVx4bTXGWnVuK+EGSnrD/xTz2/B7ylZju31B2xHJ+EcF+v9YhL8wtv+jbaL2AUmIDS13kJvewU
vReyR0N/710quWRATHLN2bjxhJc0jDblsz6i+NP6du8eVLNxwBXZQns3ur09ws58e7LmfvTjeziA
0LcAyGO+Ljdp+D+cnVlv3EiyhX8RAe7LK4u1SFaVLFu2234h7HY3933nr79fai7uVbGIIjzAwNMz
Bjoqk5GZsZw4J6shVhuC7OLb/s7Qu3Kn01ZBCVf1yuDzfVura39nS/z9u8e+7nOKebOeXhAKl7oj
ecGuYuOb1Mssc3ff1ta6FocvC5i/bmwrvRDh7LVyP6mfJbk95MNGGeYmcnvbQMFSL6qUzg00Jwav
YxcO11g9qMc8gWpPBgQYOYk3JfKuS2QvTAE3+qFnZcnr/UUu45r/2KZBD1uThcThYkOhFptiIMjZ
JYBduoish2SqvzgIGdw3cxMqCjv0RVXBLiioABZXtZL0ktX4TXbRovhcN+NejoanLvjcWb+QbfaA
isym7g1+dAqa4SfsmqlTbXxPcWbfh3BvPwF9cOD3zC4C/7/2nQrRxnn28+ySy4QZ3Ri2yJEn/8WV
LeaCQHMD6jbhL7m20kcNip+wPl/C2fwtK9XnZmoJv18ndfKiST4bgfpdy43D/f1d81VeQV5CCltU
oRefkUzb0Ku0yi5FkO8ouDykzL8HJiA5wC73Ta15DI4qJmpZ4w1fr5prfKGhZYGNrLh250j7tHHU
vULjdOOLrZp6exoAyonO1vVeNuJxjMJOmMr39DQnYqbmKULp+r8yJD4bVNcUKxbXferUVRtZA90z
TUcs+Us0WF67BcFbW40YjwQdIIi4lvgRTdLDrHCIHiR1sPe9pf4e6kJ2zdacvPufaM3TQesz3Cd6
BJQJrvfNzwrmf33ChloadrP9UkTjxoatBCYk0ITNjDRRS1qWjo2+t52xKvJLPfeF/5iNLbOePuSi
x1KaWoQuJYiWXcmfnNiT4CE58jrJW+DslQ1l4EOhNg/CDgGrxVGrtHiqw7bPL3HyiY7TAT1tpidP
9/dyLRQgpRalS4ZOqd4uqj1ZkYa2WVXFJcq8b86+d//pXWv38fLl235yE/drB+x2izT3ptXMXfXe
6A0hWmlnepxhNGlqr3J2VXgaJ9y/aPYMx7UOXJKeE+/BEZTJ1zp6lKQtkpiVYFDMR1GKYdCReYDF
5vZFysSKluSXpKbVY0Whv69LfXSzwdxTJyoPNQX9w6whM7qx4RreubinGTwABa8xHggSd3EYs2gs
1JA/LjxX5c9KbocHsyAfleVieIhaW3iUEh/LKRqBNVTmbnDUYRcpcfaSm4q0S7V8a4BubTMEVRhe
JiY9lkNjo8ScUwmDzaWSUMmsC0fZNwRDwOEr+TGonGBfIw/hUeWRP93fjTUfp0UDFIviJt9D/P27
gEcOKVBndl5eEGU5+GV/yuPdVG3xrq2EVXCiQ5DLiA6F+iVvlIwA6NjORXHp/H1V/VT707fB+Lct
vtxfzJoZtMVAz3HRUk5cfFm5yEZex5ptLBO+YgqZqDHKD8OsPRf9bHglYD73vsmViwq6EUIbkdNw
VSxO75yFY5YnRXlpB+1RyZ8VIqs2tc6FpniU8/uj7Gzhs9YO73ubyzHkvNTasu0rYfOzHZwj+Udv
f+pS+SHLR7zzWY8bKsQf5wgJ2fy1Dopjae3vL3vlBeAngM8QRYBbrL4DsLYu5r4kmZp30vijKbaC
VnH+F6cUyKFCL5pJEZP26MIxU3lI8mooL1VyUuI9hDSMPlNF6fuvQ/pVQU41SF/TZD9sYBhWIh24
BYgFEJvn7l+qbPSTOfr0gvNLl6oNqLf2p5Z02i6xIpn+gr3FWLPmP4wbQozN2QMMsjx/UlJ02TQV
BFbdTJ04kks38IvwRemZsOydhyox1Ycacn03USR5I9ZauXeIVInrINkAH76ceSxse7LiSCoZwGlc
o2H25Bwn6aHWToOUi6t4Y3NX3MaiMYiwCA+qTZPw+qNq/pT0WlmXl7z7pjCKEG+xCK4sCBF6WhcK
2Q7zjguvQS4tU/uZ4xhren0KJhpeaItPHxstTS5OoQZeJqnB0a6CP9Vs5EUV5SlGoKE44o/FezZo
I6q09VxewBhQpHJoQ3bTKd4U4V3bQtYHfpbwSygUXW8hU9idwshYdZnmETVhUCDaxtleq7mB4wZb
DmGTAkmyOCLv3oQ+T7JCdbrqEuQSjYThcz+3u8rybEgFg774FFog0xKr94bKdv02PbRZvdGEWlsl
dDpC8FARauOLn4CwWgAdZF5dfNhY8uC16f754wtM0LT/n4HFNvaNPUMLk1aXJv8wyt/Gwt94GG6G
Q4RDiKEJWk0wUt0UD2HWCLXM50PlKXKKx/rB8T2dDsJJPRiZp1SuvdV/XXn+BLKDcIqqF40EEfi8
+255WGVxNAXVJfP7SxoiG5x98PV9oXljcfjz7TNYH0wiOApZx7WpbC5luyya6lJYNSpnzSzDxBJt
lF/X1iPgIzDTAVsBC3htxJQTtHpKvbqAD9p1s+rJBW2eJgYQOLyMSbgRGIp/3eLFIW+Hr4TuII3I
JQiwHuLRnvqivjSppEBQ8Gh1+lGTpcQNNxYmdmdpib0T/VUyal6564VRSZbJapL6kqCDvNed6nlI
uuKURxtOvraBvJ8Q0wt6D+oi13bmdOrGptNrgrv0MEjhRSmPkzXsNLv8JId/7hLMrpPCQPUH599b
WfGd95llHSaxmTYX0y++zs64y0E9/LHXURkgJiB+J1laNsaTbJiGpMLBa8EynVt+vO+7dKu/seIH
tPu4xRlTpvBvLNzO8bn/gL1VF2BLH3oLSpR5fDBN4DRbNNErlghWaVXRdn7rcFx/H8ks0lSDyP+S
tTaUyr/b4qscw5kt/fFtCpkb7zvgDwZMTEW8mu8+jSoxcK33zK+as2w/j4Y9/Agqapr3v85tKIMV
8Ao0h8WEwrLzJkdqPCgBoUwe9k/6AHhP7X3F04LWefDjNtiNo10icddIe7udnP1967d7yVVLTCrw
bdSul2cKBpSy4MUsLs3AXFSTxsaL7lvIHxbj+GiM1uYgjTik14dY3O1iUFWgaiA/ud7UUW0VJ9TB
f2hDUAIyklrlqZFj200VyXoamzx+nhtCASYPfH9nNr75l9mXSu8y/vynnEHgNWTyRv5UcSQ+w/Vv
icxsYDSWLC5Spq+QJDxp8vfUPHRNtbOsrWt5pdaKNQikxDwgC3+LH965U9sk4VCrhOYJF3TmNQ1c
C9wwxuDqfaq+oC1IQVvKK8PxcgkIt03PSwUUNKghWm91AWwd8UqoE2drC7Cz5gUUwKii8GHQfl4E
mI2DOkFUyehyw8gQvLTxSx3t6uEPeTzEdgPOAUPC7DrZ7GK74zpAeSHzifWaxjxNQeEfDT9S9mkS
G57kR5+luFI3bK6ujHooR1iAyZZJXz/JeazHhBNtHR5kJrl3hZE9WlVc7iqz+Xn/MN2G0aL4KnQG
QSIJVM61PylZaxQwXREdFZMrmiBOPO3maTdBdNElzp4y98bju3Z5CDAsLOa0I8mory0WhM/EAFy6
TfJZlX+Uyj60HrUA6G2j/47NrTv+9gVmge/MLb7g0CGl2/mYG+L2o1VLp9H8HtTlFrT59gEmsaLo
Idq5qGsv+Uj1OCgrKyff4a+PQxocmnGCOpb8QE0vMv3s+59t1RzvvaCqBue0rKl1oxR15YT324ly
hIV+3s1O98+s2b/k6W+Y9TfMrYS4zARDEyoqLkS75iLgRDBOrnVdKS/1U5L823nqoba95O+mc21l
p3z5cn91a9+MTq7orWAVyoxrF0mSTmpQVikvDNG7VoNiuB64zrSF3l07aBBowWjFK8anW/h+GPiV
Y3UTqUeq7/JGLr3JCL6Ps/5Z0s2v95d0g9gVNwmwBqrclJC4uhcvs9JYfiglKsaow6pWfgqH4jCq
u1l2I+bHIT4Ky4M6fbWczzJqGkLaTBueZes8bVFhrPnOf3COIB0QMl0sO2/HQksru7pUkHGZlyb6
0NSvVnAy5MPGmoVXLB/O95YWXpMYqV/4oVVR+RWgrW5fuOnfBlQwoftQwA/YuQyJIBG2YVbcILdm
oWnVcFdKD+K7v3u1onZOSsKH6jLL5k6h6BtJ2UNaDw+yb7ipA9EpOOm4TL/M5VZV4kZEh8+swEpE
HkPXjurH4rqpMz0303iuLj1cqiQXeeTV1bmtv2eW7hbxOVU+GepPGcIViEiTIva6TPo4dVt5x8o3
JjDC0+w3Pqjlu6VGaUWPiJ3PJtNTDtlOHTipmrcRCK4cVC5x4ANCa0MAL6532iqsOYXVsrp0qnVp
5ciN1A9pmL3e/6Ar5/TKyuI6mIpqhuQvqC9xmj6a5g5aKJfay77NNxx2dTmUIcRRfQt4rpczBEVk
GFDaXey+28t2+tiV6kOrjb/vr2fVDAhtKHhhODWXaYfUBdXoz6wnlTTHq8U8dlKl7TGktrBxFlYe
W5EH/J8p4SfvjoIklwZ0Z1F9CXscIEGROdiFsfQ5aqXCrRzkFZDtKZi6+29WSHdSKHhSIxM/653Z
qLf8WjPi+uIQpKan6G9/Kwdd9Qlw2nRQHFq6SxSA4ReE3QhPkvBCbTQU+4LoV4+dfbI1drBm6T8I
bTJ4wOHia75bS1c1zTTFdX0JhHJhanpa8jjnDCm1/9zftBX0BskuQQR4HLjVqIdcW3IaRZXGYKgv
SqF0L0kx1Qfgi/OvnLHbY12iMFgq+oc+subDLKuPbVQoG+d57dpgwILxAR55MEFiL96tNTbnrlYG
foGVpAyaJm4xvgbSIZL0Q7U1O7J2Ct7bWrimKWV+l7U9h41J+n/sZ6v/dX8/1z4c/S4o21iKTah5
vRipKC3fT+b6kidfgvSoFz8k52kTwi8un8VjQ+WSRwZGDAJoY7GMIDXKodGU+jK3QslT077fX8VK
gM6kCzAtFeFzjTLt9SpMp5HMNiFI0aQwew5Z5/dMKh7lmP+FuLa9T1ukSqqiMjd8Ye37UBwhUKd7
KoQ8rw0HfSON5qBUl7Tbl853I3yxm4/317Z2O703sThadZ92eQiF0CVhhIoqD9ySdGPz6ZPutHtZ
/pjKe3VLFXDNxUUp7o3BUNyL18vqGiru/F114QT1Ru/1+o+KUZ2+2+lQi9xf3+qJNvA+9Fch8YEl
9toYU5aR0ttmfalL9acUyXBxWbYgFTEqL+FRPSha0u6KLMi9JgDl1qE+u5Hgra0XiXcAHOTJNJ4X
P8HJ0CaPAyqDbfMIl/YTCcxn9KOOSqA8t+ZG2W7NZ5hwpN4J/SSuszhyMc2SugeqfwmVdM9rA7o8
hRHq/q6unev3RhZBR9DkoGXVsL20UQ5T4HF2PkI2Xc4bpds1Mza4K1YDm+bN1JHk207odyUBuzPK
Z1XJdtlkPTaxo3thocUbp23NGkPpoHlAwaCfsnBLv831ohops+MGFRJsfeu2Cup4qVGdfLNtN8yt
fCi6nqIv94Z3WVb15diil536zaVuW3zPhGaBVlACbC6UNkytFZFo0jNoDD+ZmHNaZj6anzhh3bUX
JmBLZnv/zWPQ3FGga96ENBvCx+Z4sGdJP6WdrB0aNcufh9DKD2EW2oBfy37jy64snkYDOuLgfYRU
7OLaqSJ7aqwxbnjlgJ0Ftqv1nWdu0WmtHX7BfEiJksoKmcjyOVfHqgvrsLuYR6d69O19VH1orYbG
2kNRFAfVijj5D398NrCJCg95OpmXvTgbjWXFWlGl3SVyZ5se8yUtfm58z5Xdo67I1CdhJTaWMULu
ZyPXTNO/hZSd8alUNDjntqj5V87DlZXFeWjSoNLquWaYGKrc6WvXeoXycaBTfn+/1hZD/CjwpGTl
fKXrC1odYz9t82i4mMXvIXwMlZ3W/n3fxMpKKBvTphPeRqa0uBNrxS9kegvDJZvPcfSlBEvtJ+re
ybv9fUNvB2kRilAOB31DaV4kZIuou5nkcQilZrh0MZj7iXnzuvpGYXwKPQ09FCdt3JQyteacikz5
VFsfdOd7H+w69VPe/RqQiDefizx2Kz5orVOn+Jjmz2b/xYzMXTSAEmuTkxlXL/d/9dr2APujjQRH
FGPdix8dZVDVzr4yXKwo9nLHq+zJbYwvkRlt+O26IZwWzgNRyV0EUtOUlin8dcOlKbOjr37oK+1T
EBUfpyDdogteeXOBJVC/heKF63x5u46zPI5wTA+X6RjED4NpHKmixgiq1NEWPd1teGgwRSl6WJTf
HNpy1w4c9ek4wi5NGbwHJ8N70X6A1j/8u1L+LaV/738qnX/XtX/B2yBIa/hUdJ6Xoa7WW0AvI5U8
3EBhhDt8NDYCwtvjiLQs+CroQSmWEYpcr6aeKzNoMlGNTmvVo4jmDnqUMggxbAQq4l+0XAqNZgYy
6BxwMhfbFjezSfAXUx9JzdaVwwb4sX2UI/NUJEgdpvJleO6TdCMeXNlAqkKGaFoI0ehlZd8frbSB
OZMET6/OaW3+UJx84xJYqdQC5xBaJmiMCLW3xcpGubHNJCLk7MZ59tJZsXaFlT2bLVxBTtXGu16P
ai+p6VSpod1445zBWjAVG6dtbalvgFrkAngCl2QpXZmWdiFTSikSBTGjfK/7v+5748onpNtNeYua
Knwe5uJ5pXECHXRDiassEVSOtIx+RU+hq/bPpa60XmDr//oqmE55C/5/e7wJ5WmMiYVR3DDF2t9l
yVJvGNT5rPoSBenJoLBiwjEhwGvo1Wj65/vLvL22wN4x3cgEPO1OCirXxlQdRDSSKv1lAtz4gLax
7qnwmnlh204PllbIGx9uZXFsJxBHMI6ELkvJLrULCwRwCuwV7QnM2LfSVztXaiJkRieEcRL9cH+B
tzeYYBX9f4PLM59MWVCqVX/JHeukMqgVVp4FumrGQxOfeX/JP963uNhSHnswcCS0JNQQB95kKYoe
aMNoN8W5ihXLBQaYPxhDau90JZ4/pK2x1bBe3Gpv9qgEMxSDmgxv88JfQmWwDV8uyrPFWB9KwW4k
5LKtH/dXtQRzvZmBkp+BTSEBANbv2lMsSBxTGoeYiQu2kJPzqPhd6rZxWe5ma9D+bqc0+dQPwfSg
TJP1wVf00VPzYXicIoix7/+chR+JXwNYCFSlRZZhU0+6/jVOSb8yUtXmLOkTMkdz9CW34lfTgKXE
CTL9QfLrYePuW9lnnlsx8E++zeWz2Oc8a4I50rTmrOHBbh5L4SPcCgNhzhxuuNASy/+2PF5AqsQG
A45kN9fL04tM68pZbc9SiP73YTIcH+xtx9Sqk0QSQX5kMhBkNHX9LSyS3t5LSgmXbqFJwd++kRh/
dagnvCTdVNtu1s2175r2nGuuFaVFva/rNEU5Jc/l0I3NoNx4ZpfNqLdfb3IAmESHCYmKx/WvZ+yP
5wnqzHOtpOXgJkFcnQJrzryisOCDb/oBdmw/yA+QiBbHRBrln0AeW9UNu0o6SFWcH3JZ6h7jyGm+
Iu44Q4/h1xufc5lAvf1K0UcBrU4f46YClSRzyMC21ZytFAx/WsX1SyMFgMPGdN4Fdgr1dNOlO8MM
Hdo8puQGdq5sfOgl3xA/QiTJ1DPeRmdJra63qpj80goohp1nP7EVL1N9I/DUcRZTwb41kmcVUfOV
8+3DZw/YsDvUYENbN5/G4NfQCxGDYGgrIjOlr57tbDJ2tWHEj3Y65AH9EnsqyUHHHLK7MDTzX9E0
9jCppLlPntAH2qsB5Yzkypo/z3t43vzG7ZRRfr1/Wm+PDtx06JTIGhVMAU++XmUdzZOZDFN7LlSl
2Od1ozCLTOrQG85mmVsE2u9ir7cd5V0hPuYGpvux2NGuEkmqLGNL6i3PD1JV27VNHDKM4dteEfj+
l9EqgFBK4XSqIc9yA3X+nmpMqdxftDC0/CHcFjblKlGbWwJsg6KOSsnAvwprdPbGEL36Zpqc8gHq
ADr2aGQ1f/a4vi2dgjQDrgjQ8JYvbg2r0Y060ef2bM4ldAwWYVc76/HO6sxgj58NR6BwW2T0i0Dp
P0bBOZIcCEr6ZR0CIQ6b4SmlPed9VL/QNoy8Js4Lz6q6aU802Bw7JdSP4TRBnDub+cP9XV41D7Sf
cyyGUpfICLmJo6zr+NxmadY73ciG77lfKW7o6L+TrMkeTF1qdklfqztqs1tok2VDVqyedgqxGi+i
QKMv0j4DcsLC9qX+bMpN9Dk1m5LkVp7dyh7NY1Tl0V4bo2k/dkUHOa2iHpq2knaEOZ80gD+7tlIr
r8iH4JvVt1vduUXo8/bbyNRBoQLZg9x6cerkbmQ0SxnKcxBQebBbpjh63dqRnShuReHuxaaR9rFM
HW13/5usHHd6jyKXE0JH0EUtjntZlD2twfrcx3kyunXQMOzpSGYnH32dg7/hArcBF/NAGvrQRFw0
t5YB82x14RAzR3JGYbN6SXVmvnSzmXa2UTLdkaD78e3++sRLvzjZjFlwMzKby4TQMo+MgjiM58ip
z5IazwdJOB61761u2eqyRPGIWouQFV3sIk2bARha0Jy70TezXav0Wp3sKFuV0sfIh60cBVVfG+aN
LHLFLC13ofnAJMetgo8ZzWAAxeLU6QesJJ4E+DuTek8K2o0Ua8U/CaPgNRGSt6Jkeu0mVqk4Ndlk
c67a2mtTY2eZ7d6cAC2A1yot9I/zLQqAlSiWoIQKA00YhtQonlzbLIc6T/qu68/cTM63wEi/jWZa
7Ms0M7zQgDvNGbV0B1MWYUssQVlpOjRGI90oIZb2zcMfOxJ8qkCRSaW5r5fTk2NclH6Tz/2ZcV79
UzgG8yGFJ2jjWVi5IikNwgAGLxYIyeVESUmDoYoitT9Dv/XcOf4hsWRvkqyDMT8U9QSVm/Y6wPt0
f20rfiTknzke4P/A4YlD9C6NHRW4RpGb6s910PVuCCBHabMfchOeKv1039RKuMxoBEMmnEfRBzMW
trKCLLzxjf4sK230WfOlzjxlUtw7u7j142cz7vJPiW+Xjhtq3NOeXCIlumvrKvutBXpyGOTCgo3M
iZ+DMho/Uvz+XiVIMRDjNg91Iikfey00Nm7JtQ2C9pqSKqr2YjzheoMC8GHdWAbDuWUqZjCcHtRJ
/1MbEQYq6/R4f4tWzhqVTqYSGEegjby8I0tz0LI6F+/UWPe7qZ6Rc0zT322g/gj71mtKQJl6uxX3
rVm1BR2MYNZD32zxAsVoBFhdGQ3n2jQ+N9nTXP3dp8fEJw5p94YcbkyFrTg6d5Youb1N/C2TQnuI
S2lsi+Hc9OZpDKxjYH/NYwSXkr2j5cf8t4+e2/19XbafxCNLo4KcEM04SvDLUQJ7YuInkdPhbM02
hDfZZD/0qYlIDC/HETGZ/tjoUXEKoinxMsP+iziz3SvUOt0MhRkDubuNw7DiVuIR5JoT/7lBzyuB
5Qdx1gzngTrOB9U22+NEZfqocjE8SOm8NcGzZs+mASHeC5AEjvCBd+d87kZF6njmz4o+ewUoeZeT
9zPQir+IRds/PzOgG4lmKMlRhZAXDoXqVGvOcT2euyD+XlHCceZ/S2P6EpjVBkz6jX1q8chTewOT
KuSoqXcu7pSYRyiWnag7T6Y6vcZS/aVr4u9y1ZeeHM/zh0BNHS+sNeuVOZVilw5N/RxIc7K35CgK
XScy4sxFo/YfszOnipkFp/zcsLCDTwXXDWNfdeMiGY9QpqgH2BE3U8vbw8cbR5NOTBaQhSzjh6aQ
LLtukuEc61YM44DUpQ+kDvbnINAOSd/HpyBr65c0soNTaEnRXlFBnQ9mTqYbZdahDLXRneipeOg4
TMca/ZVDB5/kqehzZBETBVlYyfRdObU/hVkseaHTkecwybbLuIW8pEwfo74Hfdq3WzwYK19HJWwQ
U0JChe5m9n5knsups3Y4V0lXegCLos/I0QavET23/TD0deaGjfaF0eJp187acMitadyrU43AUTfM
+24CHgo3ZPtYD6H/aHNBIcQyDkfHCMxjPhm+m8tRysxbJe/jrtA3HFl4z7V38ftp/QtRLZKWJU9l
LatJ5xvGcEb7SagxSyXUTJa8cTvdnk2sEEAKHkCdrsDiuNjMlMtJzl2gt1Lr5YkyPwVqMRxSS+49
a+y26MXXXE4AXESNkHBmOR+kmI3WzHM4ns2sV3eJbQ1PsFbNrh5q/d5KitBrW7u4DKmRbzTd1yxD
MUUVBRg5+LJFXJf0iir7JbdQM5b+MVKDL/Ecpu7QG9qO92J6alvtWDbjVj379smh4YL4IOozQjJ3
OatkZp0p2UM9n/v2SATmQQs0vhhm86hIx6ncNVvUZyLoX/gN9uAneStEwuB+fdtaNJWmPI7m81AO
RxXdS4SIEfJ8qRR9N+db9B6rq6MDgjYpIQqv3LW1qRMbbnTzGXaHzquFvA9qERon3XBcZbIuEgBK
b6pE1ck0540zsuK9FNIZRBLZNWXExVpHajOAEdnbQT1M40McnpH3tv8rI2RZjHrDKrWE8bWllhb5
1M/UKtsfjZJ5UfpjMP8Je2vjLK58OVbjwDuGoj24BrHX795JBtcsZZCb+cy4T1g/y/HF6L7IybSD
FmwjJlFvnYQmHYth9wU+V/z9O1Ph6EumnDrTOajJXTTwxvso9OJkh9JPoO/ab22burUKMNLwNkyL
c7bwT0RzSTcA/lPxW4IE0C/oWzWY5zOdVsRAbb0ddrxB9gFvMT44Y1ghRRJRnDPCzJssCJLCqo82
Uo9ll5KgjAgQcD7tAWhQKAxdb0Cqd/UIL/Z8zlVP++a/UvnwTFf1bHcHQvn+kte+63tbizghaLrQ
rnRsIQ7v6ak7U9VRHg3EGHljNr7syi1HmkyZiNom52HJ6zgrozqOhS6fqbs80QCwB+I6g/+G+H9o
/1LLeiOivq3kUFfhbhMQb7Z0Ca6i9j4WSTUp58hIHySyhtes6CK3zKUtsObtNmLJJo2jFwl5zVuK
985nzTIsm2bwlXMDa6z6Yle/e/NRbulmTcHGLq4tisuamiFRHa0cscvvTKm1VltOGqnn3B7aD3lt
h65hS9qhK1vp+33nuH3mNcaY355C2gzwYV+baiultgJj0s5xn5d7uj3dbpztrQXdXpTgzKitgzsR
h345FTJaeZ7Jg6yeu17/rIbFUa4dNzJmxEf14/0F3b4ImOJKYU6LLAs48PWCyCxMc4os9QyL2kcN
xnv5qZpllArlI0QLx5qqDdPuGyWp2w8mIIukdoJ6nstz8QzB+zQkTttrZyPy4TGlmSGh4NtDfrnh
GSvZHJYEBS4PAaHwElqT13OQxhnLK81WORt9+6NvGebrcrM8ZEXwUdFLMEQS5E29pQReolSzy/UT
uvNcPaMY84cEaVxkNDGA39DjJLKhEni93ZT6+kHzZVQ8ktyts380/+v977lSwH5rk4gYmi0GTnFt
wTaC2p4bRTs3uowstgIZPKwmfnwq9In7S27U+mtURUPukWeQ12hGnYIkBkHX7ppI6hC+6NpR2oWq
UYS7FPHUeOd0bbZxkFa6dfDZks8wFY7aEfPS17/TqcawjEdTO1tlg7xJklrHLqn7D0XgVN7EIMfO
mPF6TfO7nVLZvzqpmzbccOWYQTKGC9JeEi2dxWEejMTqhrrTz7H9U+sEndYpd7JD5qsbt+7KIYMP
ySTEYzxaEBher3XytWCKu0Y/M4QJtKVHmCC1kJiry7Q4GnIZ78tqTA9S2obHftT8jRdtyQslvE5c
KDo8NCLuWvpEIJVxrfSjfmZg6QPqLm4sxx+ntjmNcgRNOwQG2oMe/YwURHFJ8QND8crsYz93G9HE
yrkHdkZYRheDUZ8lOMXyjbGj8qCfua6ZEFEyiPajDwySv94/BGsfVihriOQBHTpjES858GDWsVoa
ZwfWa6eZj5Oc7oc+cOVow9Lqit5ZWlyfalTbRWAXxjmpa8B036Isemzkn/eXc/uUkk8ycE0Hhh4M
ke21+9RlSRO5HY2zoVPrNIZx2I3USCDagVOgY8JtUrotuay1hUHhAuzZABx8g3TVc78hTrSN8zhQ
3h0mC+iHneqHsq3Sw/3lrXwtei90GklsGcJcttzSUDMb/tDPQVl+NB3wdKH8ZNS/Kwi171u6Dbco
6jHmCeiFziJp5fVGTmUUOkVVGefUMB8l67HUIi+UcyCsv7T6n3xLW3KlqCGKiMCVmJuFEmCJOQNy
15ddOxnnzJjlzuuJHFRcXpmOSjeP9W6sQudDAAPvX3aWw17e0pQ8WlLO6P6kVzACDcpkXCrFiWS3
N/tk3qWGVoeuzTggLFxGG/7W1SwEh2+lQ+FKwSwjmmmVpqvFVvTr/uattFpYDRE4SyIGp/h8vXto
dZudFqnGWZ52ahUh9IwggZQcS4agbXkXK7VXys8dIPlpGF1WvvH1VrIAcVdTL8Q6/7AsFuoa0Zco
7JytAKHOwv80pMy4Nd+0ML603yz5MesGt20PaahuYfjWnisqonxHYmZu8GXzf6wSAHcwQ53V8Wc0
Gztwgz+S5iNsvLQKmTrX4p2pjiXj538eoJFVUQAGcC7EXxZvR5aI2QOjMs9+D9TGH4N+H2atdMp7
Zz5RJCn2dm0rCEKWI6TpdLv29z/7ykVgUjIlNBSA6xsBlgrqYuKrnlgUGmMvGIvUMwAQ76pI25Ju
flvLdbLJE/Wm1wTOTjyY1x7mh7OhTSHRWjzHe2hrvdj5XkX+cwJk09eQY2iY1+zcIegPZv0a6IJb
/DTlp9K4lME/6XR00KBT4BpvKKLAnkoxBa0/OCq0h/ubsuYOoopBnRIYNYxNy18KhRj/b6qddeW7
X0Ve1Ti/6UR6tvokag5d2R/qUTs1yRYh6AoWS3QY3waO0QFA2mqxR3Mh2TGBExFtcFK14Oj7J77a
X3Y57lBvNO0nuUpPemIcLQ2Z++4URu3Jz8dDbYSnNNwSRl1c3rwPIpK3BPkI3Xrm1q5/TiuDC8uI
Ep/KITwouX+y5sgbJQ2C1D97BW8s3URrrdkZE+JHYfdSQ2VRzeHvoP4WRKHqSt2mL4oY4Z0v/scc
mGtIDwT6cxmr9E4nDdaMxEwPA8Fsn5riX6f5ocy1O0/dd623X4Mgehyrv6SYPpDrpy8x9EJhPXnF
bHld/hj3LybkKJrlu7ZF+2iLZGNxMG9+4GLn/bgL5Zqhs6euSJ2D3GozGG7UAXQg4xt3gPCp5V6Q
O1GdFJN60H1ff+RIHk2lBPXzlBZp7XXQcrqdrv/pMJJwpfdWFmdq6k0Upo0xfKqjn01XnwfpRzvp
j5m6RYe3uhxSQl4RBjtuwOZx2hhJNE7or8ivYVl4vbrFKbH2bWiS/68FCFeWGxbPdMpZSiulbuLU
cD290L24fwmtGyGaJzwT/E6Lr9IV7TSDxAsZUn4JJu1UyAjwaluKVatWeG1VCiyUcpZwsCIqc61s
/fBJuL7Ufy3nH0O5UexftcEsjyAAptO71AVUzUI2oxhBnDinfwKnanPkyfPub9cyfHg7MPY7K4v9
0rSZFVZh9DSqOZStra4yyRj8D2ln1hu30XThX0SA+3JLzqJlZFuOZTu+IWRb5r7v/PXfQwVvPNMi
hog/IMlFBEyxu6u7q6tOnRMiThGU+yhWH0yt/Epx22sC42+jabN9oNXjxlcsTvxmK519hODkoxFo
Pl2A4WmG7sytUt2hq5E2H3CcBmIawR6u6S0q2VWbC0EOMShxr5j192H/p6rGEt5mU49cx+jas+7p
6vvp4/UpXrsMIK3519Bypp4l4ozR7OreWo4kuosk7dnQT0Hjww81bMziliHh2RWTYzH60UZ6y/mr
7YHyIDViaHd2uSW8s+qZS9PPsgG40YWNzN3maEMroaEmPQWxta+nJyna4kxeHQ3EwqTCgIc7YlNW
p1baUEsIi8fqLyuYASpBC5Xu9HaLyFJMBPyzBahVvAK54ZcUFmjscsmqGzSwes10q6nd2dmxGh7y
70kIBDm/GT05dmdnJwPldiJ3q7d3ZTZB9/OWXWr+PCAE8wnxekQ0y0Cdp1Z7CuXto0SMzJYhXtgQ
XEOt5TYfDWyAEz2Gp8C6I7+5Lw80M9xMVXOU0p+Sre6vO/7KjUKqe0GpQGIMHk04WjpLHerICKKT
DQFpjDoQ8fxWFWh18giyMAOHIh21l5vLt7pWavIsOvmdcVDUJ0lL9rW/9dBZHcmZFSE1S/Uzbkct
j04hwWRnoXc8WxvpqDUTlLGB2YDxpaFg+fvZKVFUfTjKThudZvuhy+tD0P9XAZ3FByAhX1I/5EtQ
Gr604PQh2cy8iU61/JmywDBCTaw+aHK6UZdaWxKOBvgVAavSHi9MVqT5TZhWBv5svujZogjfplth
npA7fPXncxvCnika2gjiVI9OejiTo0y0ygO9UB6rqLzLSutL7DTJo2xXj0MMNPe6W2+NT5jHdpYr
iRJEdGrsD07/OTb+bp1f102IGfo34xO8YbYjZRwbMzpJ941iHo0bc4JewwXz5Gov2VS5lnLUedc3
pWdlW5O7cvKSh/+9gMsEnLliq2oDWGMNTUAan0jNVgYZPJmenB/XR7lqh/D5tYeBqrQQq+tlZydy
aBBEfTXH56Hf69UnWf74B0ZATaJrRpgDMvRyMChVmLG+XIqaxfvvGHmKdU9b0P/PiDBjZq7AXj1b
XIiTM+yNJvpo1iot2HWiIcCp/8dq/j/eAfqD7l5eYYpYJbASXcoqlYOVyjKSQiCD2ru0yneRuuUK
K0ESlVGgGHTev+qgX87eqOvoNMF5f6oVOmmURzhrPTPqdvpY03G1UXlYu4gvrAknhzL5gEVjrM31
zvqSSbVbp4/K7FIKCZv7LkZ4bnwaCo5fax8kgTtNW4Cl1XOFphLoYReGWBFEnI9l4isWZyQUUsUe
0IZJfXuw3Vru9V2tOL6bkvvZ1VMyHAu/bDacdfVoOTMvHC1OpSqtsky35ExuF1muLz0N6eN1ZxVT
lq/uQ0UYJiQ2OUAN4c5EhMOW5K5eDmhyRdJ7oAl46UOcfQVw7zr1F+tJKW6JinbZmGw8aoRk8z+2
SVIC3NBNqJyFndLJ5qD0YRedPiOe44YRZIZ96BXJvTVqB836g3fakib815wQghRxHGRpjTna3VzD
ekzrlzn+fH0+1xbt3IbweAl0abTUERtwrBTFc9Q9TsbGrK1tw3MTwklpS2FYVf1iYqdT0Ff3lXRj
Ty/NlsLXapz4SiNBhoeavshL4vu0X0Dswt0WdhQ+I7cIPgalvIs76WcHF4acA/zI+9s22ZLjWjdN
RzhesURBoulySDWlWK70rAy0W3POItcZunEXKaV9tOQUuWa/qo9Z4ysnrW6Go5llwcY8r967vGug
f4dvD8ozYaJjKYUOWZEZv/pYmFNxSLpqN/fazyyqHzQWQJPm2xxog1bK+1Q69vBi5vIGKHfVoc4+
QsjpyW1dB5E+RqdKeXDqmur0I8Qi1512dR/SMQ59z/LyEbtSbKNJ+rQtCKBqJfFy3zFvDTPI9x0d
N7dJ2eluPU33slHqG5f+qisjZgK1Bxn8NxB9c9Czok8x3JapfKf0+jFWlNmzcxOsZmDYu6gap9vr
g11fVoM+HqqfSwuqenmNUWDu47SrONYN6aGrnpKeJPG+oCqiSAh3TV5nf/YTfR/BuEVWad//ff0D
1oJ7KrgkTRdc0xssztDafmf2yysl9h/QA9zlyhYoddVpzkwITmPHkWnWA08UGTmBsoIS90Ezt9QU
V73mtxEx7VWHIRzvIUagyP9KdBonfyFT62ZN9NhHP9J0w1fWAkSck/ou7JRUecSLyvf1enJKxpTd
zeitwVxKtjnMNm7dVZekrYH+RkDEjkgl2iszUBATl0TQwm2d0LOMb2B3d0q0ve9Wh2QtHGVgK8gb
Cp6opHE90YjN1I02euyq1xa/SnXaG/+ZRHd57rHHCBBZMJiBhMDXGdKyBWwWnQooi0b/Zzgd1O5g
G/dz6nu3jl16uXMftblLsc4nwjLz/jBMP687/qpXnn3E8vezp0TeWlwmChsvjp9DuOXb6G7eKsGu
OiVZoiUJQCnuFftzZiOzy1BuI85mh/DMsG/GWAFu+SEID1Z58OfvfzKi39aEiCKADNOoat7pAFor
4A1Zo7hluBGirZ4XZ0MSQ4pcT5MoZe1aaram/w1edPf6MLYmbfn72aRRmS2TomHS8s5rzY9B5u/D
cOnLGz3nM/gw77o5EYD1T9x3NiLheOpGi34WHwxsj8qcOr5PwHXGzfsiul1KQV10t0AwXUP+GBvZ
0dA66AFbSN4OQ7KlUr4xt+KhkpjKsDRTk8tJYy+2HqE33ZjbVaeHM5oyqAPQQUzlzLPkhFY6cUpG
3a+ms+bb2TS+5qNWvLs+q6uHyZkhYXdVQ2WMdGFxcCXPSpZ4aU5IDXuGv0nxtmVJ8HrFr/V6iLCU
z8ZNpRa0kjwmfrnLi+frQ1pdnbMhCZ5v53lXau3AgTEHoGLNF3iXt3x/a30E35/0bCjqDhuz9ZSF
2j5vvivJf1VDfT1+zwYiOPwCONZCGTezWZTE/zUGf3iZQGZA9pi4AiW1y02M+E2T6SOOlinpcchn
V8p+wV93aqMNR1ufsd+GhOXXghyigYAZsyrzPtNe7AkuFkhXrq/96j1Mq5MONohOytco7uxMKtvB
KiaV4HsMDOt+aZlwYekr3Bia8jqNlHs7UOKNg2l9ZL9tLv54ZrNIq6GXDWx2/bOsTHs8rhzLDSOr
h61D3nXBsyM5Jxgp5SDkZT/zqih+Janmmv2NHr30Mu0khzGXb69P49qQlqZvwGMGpDqiV+Rt3MXO
6JDrD3P5WBUgRko/Ho5NUqQbpl6LMELh7pVVC/o82GXoEr2cvgZwaqcrfnQagvmmcWAC5dJK0n0D
PBsiZ6c9LI/IIQGi0k8wUj0aVvdX2+nAAVsvkeTEndvpeH38a2eVAbTztfl9oU+6/CbV7menSPim
KBp3hHJK/itv4dnboopcO6qgJwB0tajBaiLya4insh3tND6lwccp+EUR7Po41rzm/PeFozAOfTJP
UhafivxoZ6DXwDMlwRfYHjwIXehz2123t/oCp1lvUfOkrwXdg8uJCxNDr+Z2GZAzVIe6gqVsTkyI
ScfCuoFeDE6j1AnQz0kctwzG7Cut5PrGR6w5LzAnYPDwr9JTLx6bVtIWhsmgleCzGsgeVXXJ/Hx9
oGsLRwMGfTMLtx8I0stxJvnctbNaxKc8zZ4aXvuuPFVbIPu1w4wjGWAzeQTgW9qlkSqqkCmlie1U
NbnudXLYezJoIDieyh9N2XNZO+aWYsCaxyxtLMT9wN3f0FSTF64nuZjiE8L2QfPUG6mXFH8rPqzL
2cPkFBvn9bIW4uZHmgB8Aq8ZZKSE51kErm4kTxSf7Nj6XGqu2v0dqzdjfhON/gel/MD7c8M7Vi0u
dAsAx2n3FCERhUazqpSa8alv9sQ8hZ3zbpkg/9YDUqaWG1Tj18qwD9f95bWh83Kg9GDDTw8sfmn3
EitajVFmJbQVFCp+WAc93VXZvZJ63Xf/hQzNqHjOeKqmoz54vXzXI2xgNl4IvIXe6Y0Zf+u5fAjP
KYgawWABd7t0qiGcsrQMqvDkTKeOtpRNoh/1zZJiYFFoWPRSyc8IXjuFcgXQtAMENPDkaKPdfCPV
/gdau29l42kYX6a89Ia68jTJfzd1W52Ybx0Y81QmYbqhfAii9HJ8VWmZUzg34Ym7xg0QvBmoyPdK
7bX7Vv+buuLGfL7dpOhaEUcsdKyko0XGrtQq8zrvsvBUWY0X9d8a4IL98AMtOFq9j9e9aM2WAXU3
EF2EFMAaXI4tLaUspI2DQlRf7tXsr/mTZM0nSXIz/T/nD+lJVhbNoIVwDX7NS0tOF1phUhAASPqv
JCaISu8UdGGvD+ftVgTjyekJx4zKUSOeb5nSSnDokApqI8oj2VM10hHzPJnPUv6ifoGB8rq5Fc/A
3KIMu7T7v9mCdaaORjNRsyiGlKqItNP8L7p/UJNbu3AIqH5eN7dSI1mG99veslHO4kIJREqUNzzz
FRNmDV/x+tK4TUPraCv9Z60JEDz9NbffpNs0at2tjMZKvvLSurAN69AeB3sibSKF0o1lj24x+wff
Ku+a6C5O/AenM/ZNad/4Q3tQ5WJX9obHG2Bjd6wEBHzGUiBaSDaA6y8ufTYJluzTxLFkVkxnvFVb
1dPlb1P8eUqjY5M2HjIdUxcgT7h1d74NAtiU0COTmV7KwiL9rp/JSuAUKcccuoQ2lDGUcKhzb7nw
SlIC6lvAjnA/Ux1mvS/HR7o2Mibai07z9FM+hvKuDCcv0UMv1IHrZ+6TcWse5/4Groii2Sh2rhwH
ixAOV/XCoApP7KXt5YCoJjQkTo71QxkhFY8/1fWLE3+I4x8bvrycLML1dWFKiKlsWhVtWgmpJwzP
8fRSGO+irHDN4KM1H3UTUv1DUXzZsLlykZzbFLMs+mwpJcUU9mvSuM270LiJivvYP47f2/pjaOgu
/+gOGbTjhuG1wVJCIutC0pNHtjCvgV8z3SNbJ0xPev8iV8/JSyNrXpB0kMN90u3gkElbj/23Tw7Q
ibpG0LWIjPMYuFxMv1Dqbhp5H4/1fknsInvhFVQ11HzjGFwpkV9aEmJXO2lmNVjyaNnceXH8SWq+
5LW658mlOT9qxSuk1Jvk+7AMP6hqdgydj/40/meAD9+w4JSW/geQecJNNjb+HEMiQi5PkhSvlgb6
ECwAIqYWF97Gcq4dBQuBCOhpDmNEhi9ndvKbOcyUKTrRY+HpWnuTlu+DjFIu/Fp64ur2Z0UvvdTy
d5ae7ZcqoZomJ4jr9rXqP13/mJUrj3H//hZh7k21j7WuoC6XkzIsc8f1nefEQpXPtNy5y9w4jLzN
7PbWBCx/PzuDnTDol+c8Z7CSPDmlvRty62APL38wNKS8UU0BRser5dJKU5pGN6UO23VWbmr7qHUO
JCbmztbrl9jezbrmIU9xc93oSjTL04jyziKPy+4R4pQi7ztTDhVyLyltEn2pS16maVsNUmt789yK
cImphRTY1UDyRZXSYxuqN131qA0kHrZwAKuGEPIzbAKihSzzcg6z0eg7v5NwDxJpe+B85bEwrF86
G/CgNIG9EeWtzh7BMuo6dJiQ77k0187oUlcFhHbqBEJmfpyKrcbU1QFRpFrUCgw6PgTXS7oGJKXE
GZ5VjqcZDwptVVKAZNpGdnEtzqDV+bchYea6ScpnxFgJtkLjZGXhvgpVLx77W6oEO6XpTTeax4Ps
xD9IO/x93Qm3Bim4x6jRGt4u97A530BzWaUfFo04hLk3gqnV5eJdBS8KdWBa9i6Xy4bKO/QNOmeI
pzyadbRs3l8fyUqITG/F0kX8GvWLpCQa4pwprSJ0Pqj5jiKpT6RsKl/TNjqUlJutceOqXZZfDCvo
5VBYN/5jiY9x5E8T/jedA1C9TYhJzje04l0f0pYJwTEmSeshOMLE1H6M+xF9r9RVN3WAV13gbCDC
0mhGLqsSGqun4VfBECzrkXaOuXy+PpblV65NlxCYlAS7YzszllGt3SSt9tV4n4zvxrjzaHW/bmtr
RELElzk5BWFg5aeubB7seLorwpex+qLG9cc/MARTHVlWEF3o2V96dZdIvYJkKaGlPO306rMCCUgj
78ag3ggEVj3hzJBwQQHjqo1geW42SklsriwvQMf45iObvnErra4TXCbAoBx4A8VkfZ1B2JonrFPW
Rt6k3SVUCT+1MWU1vQh/XZ++1S17ZmsZ9dnlrgAcHecYXAi6A/P7IfflI9SK7+FQeqkbKzrm2fTd
lOdiY+euugfN1zBkErC+6VlWUAfTww4QgiW3xd4K6BUpcv+vXEcGtArjcWMXrx59dGfSKgyn6Buu
xmaW6ds2MAchW+QaRcJlT8/bhs+veQiZa9rl6QCFBVbYX7D/l1ZZpv9A/djDrfa4fYpvGRE2VpQg
ImIvKJtEuWuN2i2cBxPO1+tesTZfS+MEmT5SOARGl17hlxXYfIdcR2Np1V9KX6GBIMXFxgN0pXYD
z8eZGcH54qDT2ykfuXUdp7hBCFYDa5d+S+s4O6SpE4MqVqZdUM/dfnQ6c++ribzrfSnc5aZp7vs5
ydwhNbUbBSJlgt85uIMLcKsLbqVB7fIzF2c+2yNjoJr/gIDgNi+Qf4qbdj/CiTNoBsy1d51/rzmJ
x2uv3cxxra82oC0NSRBaxIQZUio/dZyIilazN/O9PR3yp+srvXbWkKn714AwNs1IZS2ayTIR8NwD
MbT3tZ7vLaPPSO+E7/U52tj5q6HWEp8iZQmrBNHI5WwOEyW7YCIaNsrS2ZedVOwyeIFdKR+SfaLW
iVt10JjDGVW6ZVuUf9dGsZVlXp1WTgIiPmgbORUuvyGNB7MLfZXbSflG76QT126YfL8+s2snK9l6
2jMBGaPnIuyhPEjUQfUTioDWDpHSSmug9j5k+TcQC0GzFcAusbZ4t59bE2ZVcQpTzjXOnkiVD5bv
ydNEpDw9UgTaQ610kOpvmTYRlHV7W21urw919biAhAAOOAX5XFGxxVGiMsx1zqS8P9Y2FKx/chyd
/b4wOL+f2BsSvz/62U5RC3eOtoLj5dh8M39nJgSPkFACmayBG0KvhkOiRgdVuW+m7iaWPxXaZ4TS
NoPX1Z13ZnH5+9mp0hpDLGkoUJ9i/Uc6SrbrQBhSJsmumcKXWDlcX6JVjz+zJtxNmSyp9jDjjTHg
5bmq3y+XRhfUf5CYWVivIcAmK8PWuhyUr9g9oqScV9TGqvh7HN/9SUcIxzFJYRMqIY2CmJD84WJI
unriyJrDHWY+5TY0D59GfcPpVo99XkoAwpc0MIHD5Vg6YBRpKJPoSuPuvoV6OM4+zSaA3daEJkqH
DHCATiEkRRF1xymzt5LDa0tGIo/qLZzlVDeFJVPMCkLrgde8of5KQTpRROkwfd0vVk4pfp2lImqh
riaexpqWRXJeYKTuKalpjVt2xzTWdiQtdkVYuMN/1BEBhge6nYiP5zySGeReLmcV2Mhk+QpVaSBw
XgxpvC5zo6ryPpicz4YR3XXyXWttlW2X7Stsb5CuMCQAqEcxVwxoasmsq86s4lONahXpMulTEyUP
rVT5u1y2tliTV1ZuUSynh4e9ADxDSIwUejKm+pi84jIggnJLBZLwx+sLt3J8XNhQhXmMc5oA/Dg+
tRQoJ92/S6zJhRF46D7Xkb27bmzVS5Y6BfRgFEPEKqU/ECpqQR+f9Pm1jp+1bmXo4UH15fRQyMOz
VAUF73vz5brd1Yk8syvcoa1up7MNS9pJaj09eJDt52aLUGTNBMOCfoqy3lv2pII3luykQ3xyBvsh
8Nt7Mub9uNHVsXJB8iLQAUNTVKFjThhHY/ad7AQYsVRQOi+FtdVBvubfNBfQ8ArzDKqbyyjPLpNR
aQwaJK34tESJUDREBxMEZu5/vL4ea053bka4JRst93m4gX6I0iOMQwfVvlVvojrb6fHX65bWPO7c
knA7knZDOBjdwpM1HaS+zt1Ulr+ORkWxT3Fze59q/72lcRFS+z2FwsGU61QRUNeIT5rzbFgPZrTv
Kyi9/iPX2ev5d25GeL8hFtU2RIvxKVBu9UF3iX9PS7In+ZxUtZuW9UZsturfv4cllkriXjNay9fw
75kqreU3XmPrN3KX/bq+YGvXJfNHIZHGJdJxIhBvTgwnySUfZEwOQsvK/lY19VYekJkt2h9Vf+jl
l/rFCEkJzgXCTdetr7oLyAYwqJCEAzq49P/a72u/0SSQajYgv6bMd6aS04Yfpwjc0Kw2n+rwx//P
pJAPUkrHnwckGE6DorxPO2IRmGeVGCaPprnV03IfBsUfnPkLfuN/oxSOkbnT87JXk+SUmLFXhmZw
qDOtcItBkdw6TG+yoU82TK66D9Hc8gKGy0asK5Zz2mj1AiJW031HmT0mPdmYG4WEVSP0YC/NUfT4
ipTdo9SUNKpQhtG7ZzCbYfe0WbZcdRCenUv/E4RJIh9WWoZx2su8+KIBwvyJ5jL5u494mwSsUb1R
N6k9lyteDDiUM3vCNk+kIszzCntlFD8G1eDO5Z09PyjQ6arNXkaUItNuk/Tvcut9vTqXvw2LbXWO
VMkQOWgkrJXbXKdH0bT3FP8/XHf+dStAC5crk/0mHJZ2m/lNNJpgb8iHW8VdndZQTx2vG1m7NWFa
hjHegJaEfy83NZSDVtRmGIkXFu46ve91//m6ibVxvPKnL40S1C4EE6YaDmRdMIF6A0QDz7rzJG0B
h1ZtQKAEFJ8vflOszg2ovI0oIuJt7yQ6/bKpdmOy79dHshYBgDf+18rikGcRgB30cNWYAed8/Zhr
835sA1fJ7gzJ2LhQ3ujTLxH8uSXhrDXH1A+youWiDIMapRu06EeAZDdtF457tBjrXaC11qMs2Sm0
tZn5IVbTx2YY/rYGK1zIMMdjoQSQm+t2sQunqHLluZvdMZQjL63tL7YZ0GZf0FnfaIFzW8UR/X1R
Gh6tse1OLdB9yOV5CCHZtsWysr5UqAsBk6feL2JG/FKDiob882mOUXNM2z2RO9IIG5fVK3pIPBx4
1KEugSKZCvbvcq3QAOU9BgH2yUgPwJ3vHA0RPT1b+kDM/aTGT2r6l6ovqGdQXvVjaMaflbjyevOD
ln/vkNich+K2Gd458m1mPwKqP8jqUyCpnpHv2/SdFMEWhFMfrnvYWrpWW4JY5LoplRNTXH52FsMw
IcMOfTLL+3jIHlGt95K5uDXQsZan+TShHNFmYMRz+FPdPpz3etEdq6ZxCyvaQQWOQLG696tJ9q5/
2eqynX2YsIsTzYzLxgCybXajN8alC9mv7t/8/4wsH3G2wZwxdrRUA7PdpJEnfa7Gl9zeyJ6sHnh0
JoPWXuiKxIbJqpoq/KUmNhw/xk7syVuMxauHxJkBYQxhUzWTFGFgSHcq/eWBq6p/JcHn6zO19kpA
5erfYSxfcTZTRdwXeRPz2B7t27y/G8Y7OB3Sd3G74ZBrd/q5HeGNUKMphTNxEKnGO0vajaCvHW1X
Sw51g5944PVRrSWuwQNDDADsiA0grk6H7phlVHgZoZCmzt5g0T87ZgCePjbNDibvex75vbT1YFgO
gzeHxZlZYc0KX1KKeSBhUodQylLjJKB1y3n0lNByG83xzFFBS7jawtavruKZXWEVoyGy02RJYmj+
exnkEwNTaIhDVr0mor4+t6u26LBemngWckbh8poaOk0mg5Xsrbu0TXw3UejKT/ubxo9I+G4Jti5T
9mZKz8wJN1hsGVGvo7N1coJn6koQDTwV2eP1Ia2+h2iEsKAp5dUPnvxyF6CapRvFSG+C6o+mp5Th
3Wx7yvzs03GdweIStMcykz7H0zGv46frxtfn81/b4j2Wz1XWjwO2h/SDPzU3rd54IIHc0n5xoj/J
dp0NVBUWL+yluigtej4kXkE8S+DO74DNPubJnP0BLhfBCLiUlo4nKq3CFaQrYVEXA4mo+9KoPLWc
jrY8btRSVifvzIZwm8wd7ILZoHDQyx201bY3Zc8memaDHbuU+66v1Kornhlb/n52VrIdpqKayAxl
VvlFQRzON6yfsmPurptZP7zofoZTZaHft4XdbHZV0IY1LWmlVruTkb6Hu/6+zO76oriVkvldmd+V
jpd93zC7rP2bnUZ/qGksFKLAGS6HN3ZybmUzZiu/2RWx5WXlExxbbf9pLNHT6gtXowR4nKstzN3q
VUqVgAQz70rayS4NSwQwiAcSyalKZnlWNI63gy9vkYBvWRGG5yv0OdfqYgW+Wk+yymnnJxxf12dx
1UdAggAlJr1BcHo5FlCfXTrWXDxopzrd3uk6L/uPasSvaSkqDf/aEPxQr+huyEYeKVocqktu3vDm
VOaSQ018pCfp/zkkwR1b8mym2TAkDU3A4VnZJclWy+vyE29cD9wgj1Pu7DdU4Ek3GqE2YUK2vFH7
ZUBU1n6K8+x4fXHWXGBJxIOno6Zt2YKjTUjWRcPAXZK2M1CF2ynU99ctrC3/uQXBydQg1hJVbXgt
WD+KBsSD/76qNqOb9XFAzLiIDsG9LFxXUjRKqTRw3dfNHZ3IY7Cz42RHaXen8xqbvDF9ULIbSa4P
efAxy9/lfr3hE2vnLi1uFIegIYUoR3DzKZn7sJ5ZMB0HN+g0c7tO33dop+WRuZuN5OkP5vXMnujy
qYPKaYY9KbNv6V33tK58kIpp492w1kpD6x4qIQg6KYSNQr2yCtIozUYeDh2SprX14AyoelZ3JNVg
AuwhUoQQP+P9puU7aYSe/FOn7f5kpL+/QPDRKJZLpET5Ajv/3NXGYc4cz463OHlXPehsnIKfFkmU
jFaLFdM4RJZryxv38uo+OPt94e7XyrkGZrDMY/2O7n/uyEHKN3xwfQxg0qDNMEhyCD7Yq71kJC1P
XNvXvoeBaXthqcx/tBy/jQiOF8PKkPtLYy4JoahS72zjR+vnG263Plu/jQgnbGI0OZr1S4wblTd+
YO/KUbnZRJyvWnlFiUHPCB/C8kQ7C1/svooLWyb2K8wK1o8OCr2mh9xylqTscN2JV48HmuoBK4IF
J/a7NFUqRTkFMaZCxdxbX6UpccfixhiCvf5HcwfgCmdDYYdHyaWpNCwM0lrzUqOWvTz4tsDOm2wj
6b12Py2orv8ZETalprco/MhEfo4ama4yD/ExRM/noOlZDjeYtoXIXZ0/lFsh9kU4kgzx5aAiRIrR
FJJxbVNSSEC2sUcHTXiQlKTe5Y5OySQaso3MzFrj8iKU969V4VrRw6yc25ry09zUd2oze2hqHycF
aqsi38+9c2tN/U591nvnMEbOT7pD3llGcDLjD3MS32nS44JWWhhlrjvTqt/SA0u9AfypIuavgQJU
6uzYhN1k3xLrWOuBZ1Mx/f9ZEQZvpE0zGZXDjSbz1qNS6jyZ01aWfNWPwBksAuk0fokX9xDkckak
m5wK1d7B/ujLUK85E2rQGw67Pmf/M2SLu8Iv6EyaJCl+zZUnvX4nW61bZMWfnI7/jgdYyqWf8oiU
46ZnPKWDtlXg3Jh6sks3KYYXdxfDwwWe8c+00Wx+aUZvYmkBvsCO4KsHCrIfaJt34sjr0EylYZCe
jz+4vqCVhO8BtgJaWYXrK/OTWJYS9nsovxs/IkaT/olTn1sQLq9yGEI0Ijm2wuGvcH6Z+kUq9Q9c
mu4RwDvqItcl9v+rRZnYkF0TjObxTVjoN/RZx0a44QNriwM2k+5nAveF3OFycSTJaoIuiZNT1Ewu
PNT7BAQA1QxFyj0JKcg43lictcPR4I3AK1WBoFxffP/sHtPo9tVmv03o/0F2NUdR9mcwR5ZnV73t
lQ7SAqqv/MmJDK4LPZKlHQeu8kuj/pg6dj9kyUnXv5b5gcv0KH02Qi+qy+P1g2h1Ps8sCZ5hDHk9
5kGdnPx+OCw9qKF/qO0e+grOPKcaghtZ2/LGdZs8v+hEo0FfJMHpq0EttHlITl0FZprCbHEsWy29
nZ2kB207ynse7/soic2NLPpqrgPamn8tC8fuVPhjmUMveprqiRZfJQBRPKGTpbiD4oEOC13VQWU7
/g6ye+O+WzsjCU6WHCbEUDSuXy5pntIaqxZGgspB8mXMp+lWn5Kv0WQGG4fx6iDpu3MgWjEVMA/i
IKvQLtKISFUbyn3hE3KHXp8UB+N7o5n3ffk5G5xdY/+87khr++TMqkghoU6+3Wc6oWuhPIRo+pYS
SOO/xuAOoObGVK7da+emhHsgG1TIMJcqQgZkpAHSVtUPTRRQFHy6PiZRuus193FuSbgKJMYkJws6
qy7cPEr3VQTAaMxeALglPhkqqz8kcurqE3VIf/jaZcd4vCuG57no3w1bW3XZiuK9hA4IzUyU1akP
CrFnZwWZFRakbs263KFvNWbl4fp413z03IIwsRGlMchksADn6K5LrD0Tu/kwWPdP+gApExJrvmli
kn2LmDIaiaFD45jSkV7INBMRc/r+bph7t9BG1W277l5Kt1q2V530zLSwCe1aiQp/5qVQpweF8zsY
XSerIY9vvcHcpOZZFuTtgv0eqHBX2VZmEMoTV4fOE/hVzwyiQ9skKPiq8rHRj8MIoaUjv29jaeMu
XnUVmi2pnGqQ/b0BCPuxpQbGAu0Knm3/VxBsbIzVHXj2+8IRU0ao0iQ1iDj0b8q6fm/lRyMs9rBD
bwxk3RC0t4xjqbwLF2E8Jc6YTmTcdbXYj+mMYJ1ynPODBB7/uu+vugYRGIxRC1uciPcw9JjIckHf
tZnsLYVc2w73UWPvK83Y1VstIKs77cya4Iih1iQUKJlAyXnwbZAfcOmbGzTaq3NH6EKJCd0gRnZ5
48yqkzc93KYnPf6rlXea9i2GoWXDE5YfeePj/xqhfnBpxEZZJyzRN1w8TYKGHCZk1YRn4oWK4I2k
xW6KxOb1lVrjmYCrkHo3PkFvudiuHPt5WKPJTbpn/DQYHySt3i1U5AC8D9ocu3DGjMj6WeXeKDTL
C1svy6t9CdflXZn9dyUo3BIiGNoBUA1QRHitL8VK0jZ8CzrCbjtHD8XrSQaBoP0nhYtzU8JxUk5D
l3QJb8ZYDo+NXLuNomxEg6ubgFcvnHA8fd+AJeGzDgdz5IWlNQ9qaO+gsXcrExHbKHY3qe5WjYEf
pMWAZitiokvXceyul9oSY3UTfh7Nu1avD1LQHSV4k0r0Y657zeqOe6XtwSch61AvrWnc1W1CIw05
3UffSrw6v0sRrrtuZPXcRW4RJDygSBDXl0bqoWwSw4oS+nOlb0ZsTR9kKAM2tMnX9jWRCY0fdFRB
VC/4AS3nlZFoZXKS59yNswfSVC2QJ1oy8m7D1NqkQdoH/N0EAUeG7XI8jTP7ZRzzOtDvFLQVvm1R
8ay5wPnvLy+Fs8fVYGSlFA9VcrKUnTxrxzwNd3Y63ZWk1ZAeO1xfnfXRkMG1TQB3vOcurTlV2ht5
x1k1yqabFTOay47X51vPm9UAxyJ79D87gqvl8hRIwBQo/KQniKzdED5Rq/lSgWyD7/Cg2LU7li9N
snUwrjoGOQQZhBqFcFk48Ps0zco25CwCWtMM8PxVX8LsZzrHu+vzuOblyOX+z87r+M9Wre6lojUC
DqI8e19H75st8dLVdaJDHhZFmA8Amlyuk50EgNEj3vgwGJZJvae9KXS2lO1WXe/MiODafUhVAk1s
ENM5lVlAQelfSmI2oO7vhnZLNeP1dSdek9Cw/jskwdH9LB+GblrOOhp1qU2EBsTLgaf8XTZHs1BP
02y/T+W/zHT2guExbEE4NtUtXbBzqO6i4FtWP2bdLbAiRyE4+UhTbLfk2MbK+Hh9bdfuc7p40NXU
oDRCxely7qNc8c1GZ+7z1HOkb6op7f+PtC9rbhtnuv5FqOK+3JIURYmybHmLkxtW4jjc952//jvw
U99EglhCOe9UpmrmImoCaDSA7tPnqN1vCOtCjGeHB1b4LzDyc4PMzBhjq8RaD+S60AROZ1YOxZEX
MwdMsbraZ8NitgYKafoUC7DS9R8FpERI6gnms5o4WcVTulzdHZTcWJHBb4h0/OUMysCtkmlGeB70
4N1MvaGd3m+v0er+OLNAv+Bs/yXBJHZGjSzGWJWbCuV/EA5WdtKp8ea2odWAgvZGDdSGyBGxfY5R
3hpxKyH3ZSY/AmRA03E/BqD24mUsVlfnzA6z4YUyHkOV4JhBzn0aRoj4+FPsg0JoWzXDZs4gk/0r
kl76vrDnyTfH6k5PwhMUJLxinlDraTkTzPseZhM0NQjAOw0TDI7mKPFGVX8qSWvVdb8Nu5gH41td
TlzskO4DUgDX2svlTNGgopGhxJYz0ZNS75thsUYeVcFazo0izJFVRFoIZ9OlESgCm+MyLSmgAuNb
HSknOW5dVEy10kEWzk2Ap+fchdZoKmUD7O+oPGBwYO66NLmkaAfXwMRwCA3ZHok35PsA4ts6Svi1
r5WloyigvUMvWm9r+vevey6uYQaKdMgwXL19ytGcc5IVsE0eyDLszBLEDFlvFwJPGG5tj/y1dPUA
gmZpSxoBqycu9T4qiAv1gdFUH/Bysf4vY0LXy+V8IuXV6ZoGS2bWgVdivgdQ8I7kvS2gvM5ZvDWf
PB8V45NmmuZxRMBWFy+ZBVnvxniYip//MJ7PBDB6LAE9Y22IyGblOXZZN24VJfLD9i4taztbWs59
ZRVVb5xZki9nTm0ICQVpwH6eDRupJxOw840ZOAT9iWKr/Q7H+Q44qq2Z5w9zItm5Xpz0rHygVH3i
Injtz7bPXtJkcMNQRNlB36bj92hcvFloTQsNvbuIdIsFcDCegALvWre+kcBlqOpQaoaGDBMexyLM
oAmCzy/G5SVRZUiSbJv5XTQi21DtlqR+rypHNTf8KOwsdHNz4vOqi+uo1YJ4iKavmXDYl301QlEE
mwmlqq2YGNpuKHP5VV7E+tiQf5BwBlmlTgnQ0eCLbnDqnGfnG/SJpgTCQXA+lEkdReg1tyvQWAza
Z8m77YOrd3V0JoJsBDx/EIxmnHDQZtTTCWyVwcNAqu2iG6VdZtUTEvl7wZhfjLDZaMHgynn7cNv2
2kXh3DTjlV3UTdVci+khA0eHDWIVoNEGiZc1Xt3Jho5kHX1jY14vJ1MC0hF3PdQdVJBmYyejismv
6Kx5CDIGwDIhP23igLk0sgSQs23LANfbotsterGL0sZL+761ACrjJOrWpg0gDxBEQZIZaSDm9lOm
clvrBcFDXkqfdKSPpbJNOKF2bdLObTAeKHWk0KKRjicE9/Z01y2Fw72Trk4avVpB+BXM4iyFoVHn
Uq6CsuIwdZObhT8qlEyiuHcT0GJ/3dPMM0vM8sygxejVwIAl+Q9UbCxh+HPbwOp8nRlgnKyqlSCN
ID91iIUt0nFWCnQM9wrDmy/mPgHm8CQACQHOC3InZ0gSNXfzAIrpwv2HwQD+gXYOcF8Ah3PpzOoI
7T2hwmDQL1cCXYAeAG4RZNWJz2ww1zGgrtI5i+DEUKkfWmiPQc399ihWZ0sHuhp7RIR+HGNhaDt0
zOVpdqjTctO03baTT3XabUK0r9+2tEZVjbcOOPE/Gz7RFHk5YeiWC+vC7BFi2ni0pAgXOgI8gyOq
A1RXeilM/SEMBPBgNcRRgu5NnoO7HmpzvjqksVMK4DzW1dFqDKL9uf1tK4558WmMY+pkmhKovOF1
OTQ22o26TLO4hBvrE0Ch5DTrB3EQJiSRcMj7qQdiBNzgTgjoQxK+jMSq5dAqg1eUmrVpT/TBUsLK
jjXkF9AkJ1iR9A8QDJR88YzATUMEbS1zQ4x1cRD0ElkGvSFuRzZmKtly+fL1KT03wpyYcxEan7WS
AxXJjWXIEhmp1ek8At4V/0UnISgD0PqDY1lhVi6Lphh3BEAgSKI70PsFg4lD4MrgJv36TgGXD/Id
FIKLdxizekGuto1GYAnfAfHayIn6yoUStwqasdtTR7+ZyQIpJvrY0WgBQawrUXEoR8kd6fCeRkYc
bY+dstcLNDospP2OzFFpD3EVcjbn2gY4N8mEAbPS8k4VkY0AyNeqgvkxUxInTETn9sjWVou2SYPb
kFJJsdeotBHDYhFnrNYojdYAFWWvHryov1fVjKeDvTokoNmAx4G+A7ITl+GGKg/VYYL4rMwv4NxW
n3k1rZXgjBZLXEAp9x3eaYwBsRiyXkX7+iGLtMIqVEm1J7PhvY9XhnFhhXFwIaug5gtQAe5M7tRP
VkrVDicek+KqFawKeqOg7AHFv8vJghxkDQnbJDtAID3qlkdU9I2u5txk6YnI+LUKrff/jDBDkbIo
zg2IWR/qUh83QPY8gd1DdaKkM6xYKbNNR3rDSZaE84JcHxxy3ZTsHUJzzA06ifoeQFFk2QVxih2h
biGbO46O3n/9AYTx/bXDRIiMmGGsQaX3UFSJZxavkT5aZjnZ+sB5jqwECBgCgJI2UQPdxuzWsalB
q9g02QEyNF4AAiJHUo5SJnkDEcEsm0a729t2dQLRofKpbA29B8aebPZNpDcF+ClzycXD2CEQhcx0
jnustYeD3EhBvKaoPfzHpROCYmORshbDGtE8gtJIaHVZttFT4S5CT/jcB8fR+DUm+lvYBXa37CMN
uBoQtKTPICsHBciLUfBGvhKwLj6JGblqRmqA/ElGVREGPIlSKEPhHKM65reneHVJ/46dxUWJ5WDM
89BmhyF4mQLFE9sR6a7SLiY370uO/6ylCkDxBFFddOPT+ziz3SOp7TC1VXYoZ9K99nmW7OpRBP4L
iDSb5HlxMiqjfyxA2bVZkjRxoGz8E2RDyakeCvPt9tBXvUuDyg8l7ke9iNk2GlRfymSBd4EI85kI
NQ4gXYA2XMg5fNZgWngMglQN6QIIcEnMYhqL1C0mwRwHSzZaSIb1CDxq0VhKdYLUggvY8DZQ+u0A
qYBA2CrpnxxF4PQpzU5TxHH2tUGffQuL0pKXIc0mCY6VtHjVAZYQTeWG20O85lXnVpibHm25gIAb
1llIv5HSUhQLYuWy+p1XNV/DWpxPrczc9sopj5Cbr1HItHpIXTXbj6q1Z8mSM2t+0iurD5w/POqV
tb15PjgmrCtym7eygXAhVPImRxUgT1q7zl9Q4ORcyFb3C+AOyIjTsAte7cvI1CWaGRIBqzXUJ711
UDNFQFrUvZjspNaJyBPRN6loJ8PT7a2xlnfCg+GvYWZeK3nEeRqPmNcpAI3Zfuw3i2yVk6t1nwVB
oLqsoc44O2XVOc+sMjNb9U0WRkaP8JBoFgHClwoMc99Dq1ZAoasjU4c+CpmZ1LDN53ZY4DMZiMXC
FvylI587Z3UHoNAN+I0AQCSrKIDuWtJoKfY8iHojudmmeOm04FKCmGbGg9OtdezjPAZDH8Wgiajq
XboJUPs5GZQiPxhKv+kkcQeUjBcubqc9gWklGIdNWG/U+kfS/cOCAYCKtxx4JQB6orNwlgqNcX8P
9bjND0F1HEOU3kbDynhG1qaSWqDN5hRQwhhRGzHXWt3MD42u/e5H4RkakO6US88V8FsTtJFu+z49
7S9uiwjUQG9RqlYIFqJj/XJM84RMM0nCyQe7JkqWRBDdCPffVvRDWdmG7cSZwzV7GBoOGSocCs7W
S3tGDtnQaZxGX+rN8r3Q48ZGyAsdKNEl7lCoP1G+MrwyQQvS7YFeuw1GCrJ4PIjQPQ1tDWakQq0F
UyOMo9/1aFvK1Sh9nFLtW6wsplek6b0g17/7TpAOcpEMhwgqQztTLiROkLtaXnwFYhvaw+l2ucJQ
jgXYijsSTX7ey8jH/igK1crMemtWvoBC/+0xX8VuvJ8BfFLxlAadqnSlUDCoaRWmOhZ3OkIgY5Mq
6h0AMV5caBw3uj71KQgK0AHA1PDovMrTZUUYpbMOU92bsh/viK3b8Uv4kt4pD8mR7JuX8lf7a378
8vhgFBlb5FiQIb463sky5Q1U7/wZeL95LG3TSDcSSa084iFUVqYSQQd9hjibsPnZd+68tEYPEtLZ
n9AWYdZ7iMFRvtgifb09JOr/zH5ENw06BajSJIX9Xe4PPS81cU762ZeSb2H9BkWO27+/tg3ATAj4
JeWMEa6ip0kpCuTUmP2yiV2ivybQBgV+zU7K4mBk0IMpcMuvdHuR3oDC3t62vjY6gHrpBRQZHjzq
L0cnC/2SlbE5+Xjsg18lzAEHzWoeD/nKWoG7FQlAJDuRk2Cvut0kxk3aAZzQCupG64RTEwt3Zdsk
VoPU1e0RrcQzEMcgLwbXECGyRL/l7EyQpAUsLm2I6dSqwekGKNkO1YhOzVLKf8V6LBxA6IKiZd5+
WcYC/JJIiuNhAfgccO30y84sR4sez3OuTn4FLbNI7Kg71l+mfKRGwJiAqIXsC/b1pRFBJqWYSdHs
C6DLaGvVhhFJ4mQOVtcLNNN4beMwAo33pZEZwjBy2sez32cfadpZIh4n5mgbm9tLtRJ6qfqVbCif
KAQ2k1RKodL0kJ/xM+1dJ66KqliW7RUT6PKBByOhjsxsY2wt+sxSdJCBsFVTVSZdEHfx4qOwsM2r
8HlY8v0s/0kEyZYkW2xeem063R7f1U0PayWrgKGitAhMDEvZPY0FqfEpCMFaYgXKqTAyB7kSjsOv
zSLCLdq7aWPhFQmoCcxRVMb67FcAyKRkU7XyRzZXx77S/TErOGu2EjBoWRE0a5+UoCxNZikoTZM2
y+IXcd98GHnWDxZwecbXDxIQgIMDBMAHNAKw3EjtlGlloqizH0et4lSaiZghq/L9kCLal2IncboB
1qIGZTjHv6gQoERw6fFyp4xmoMuLLxa5J1S+HJH3obEaPXXbenHBEs25/az4I+4CNCsHUiGMkglT
bdKbEP2OBH9Ru00kLpsCzbO1/Kq121zaTIqD6hTH5MquhknAnEB0rSFEMSa7PmkJuAghMVlHbmfm
GzKBcfBDrjlzueKQoBhFUzUoSXAR0Oi2OIuD86IjiaX1gh+0IvQl50T5UYK52620yNiSTMnuhSWo
t7f32soC0jIIYMtUPx11CsaopsZtoUuLH08no+3dIPNTUbXMQMWzMbJADXDb3tpknttjHKbCG1xR
wRfqq7GVb5Zg0225fUprE3luQ2LGNGdGE5TK4g/qTs9OYzduTGmrZXdVl3GmbyVUAQVB6ztAZutI
jV2aKlRVL8o5n33gqLakBao4HzbNGHDahVdmDU8oREMKe4M1Zta6qe6KWalmf57ExIqD5oR21qQf
/K7i1TbXTH1K5YARx8CFm/HCPE2buMgLnGGVnXbpC1Ggc6q2kmOAJuG2L6xN3rkpZmOV+izJvQhT
mfoopqKFkyVYOAFxxReA10MZTsUqUZqVywVS8XwTumSafa0vLVG5V977AXgIUNPx8oUrER6hHQUD
Sl6N45LxOvCQQssxRegFq6tFgDCVlo/b83Wd3sGTEZczdPPj0KL4x8vBEGh5ipMiYjBhdSrjhyD0
0FxdCbtm/B97fKzvU+H5ttW1VUJTFGIfFQwU2KsufBIaDJGEI0UlswUJdE+W09gKw/7rxz7ai1Gm
wHqBQovdS4mcyOGoY3RwhzCowXCJl7zJa4Jfn0QVJujjFXaYLWtoYzNrBOsE1UtnJn/S4OfoxveF
3e8Gcpx5KJmVAIuSC+VJRvKRaoJcrlkXIiGnk2zxgXBwQgFg1dwiYABJpH0zz/tIJpvb67WygSnh
A9WFQ88VcECXBgOhXKKsrRZfgX48dK7LlzgCYCJA969bLdL7bWvXbFPoewfCzaBcIHBMtinUlMJI
76d28etaGfeyDp3ZCVVDW0/H0avQMgWxkKS2Yii8+2k8yZ4sxMW9pmdaY8Wz2flpvvDktla2Ikrv
uAQB9gyCCrYrSxIhriR1HS5bfSTgjgpq26GueF2kKxsDVuBBoKeghWNmNyJ9XIRh3S/+uBdO828e
C9/KTQdEBpRREAqCeE7QyHZ2HegEI1SEcsTVKgBfTIC+okcje8/0FMSCmYA+jy7dyVPJ2e0r8dKk
tKh4c2KVrtr8SY9Qoukzpk6brKAtnGEG+xqOgnZx+uUXx3noucW8Ls6tsWWsseklsA8N8NW9/la/
TqDCcA1nfjN6u9xJPGurM4qcDv4gyCCSXs5oMNXw4RYz2uidX0mChw5Crw6057l/z7J7NXhBV9Md
dNP0xakrvxY2Epr06xyXvtDO1cdciAQvlnmSr2sbFqlLHVhKnBuIfpefFS3ago5a+JEsPyrSXTIm
lrIck69zY+oibnm0CROd/uC+ZQ6o0AAtkqQiEmnji2I+6ajZ19ld2fxRxe41iRXbMO8DbU+Cr78h
YRjlOkrjriFpyHhyCOF2ymSMVW5/1eZghbjeGoOtqR/Nj0i1InAM3var64UGiAMFS5ySYIK66jCZ
BXDGQ90El0yhOCJGogDbYwWrQy+h3WLcJZU4Opk6cx4K1wGBmqUIEnoRQFX6ciFHE7TJeodQqGXf
iLztzKcl5oTb69OEwlMQa0EaQ6sUzFQ2fYb+sggmwGY1z7EzjzIYR15NCGILQ+kGX8b5wmdoqRVN
h0hyKezFs9ezlqgKwoGQSZJXKqj84gUT/RCrmIOGuC7nf5oCeQuSyVByu3pmzYsy4ShZ/Oq9qItt
TnqnV9pD001WV0cOpEbcNizQYBX5U3scu/qUL6A9yeyyDweU+0dbyUTOiq45EhzWwH4BCA//XK5o
imSSSBnFfDH/jp4Ta3Z71EQlrw0PHRKNX74P412LLQoUOoW9sCnTJawNLYH4rR+Ux5H8ofprPBWv
65Px0gQzIJRfmiBVREzy+G1Yfslffw+hGQhdOShBotPvip8P6hlaAdlvwQcC3QXjErZe1L8SPeZk
f9f2ASqdCJpIWaJFnollXQ8JvTSM8SYHulnb9sCZ7KrmOG1D7XQ7llwfiBjRmSX50gUWA9Jycg1L
UiRZidi70Ed10Hvkz2HkBCbH4XjjYs4CBdlDcR5gLSH7D6mzQ9lW501FtrcHtRapADBDtzLyGhJK
gJeDamY1VzuDukGROEFWORXKf9PMVaWhy3B5vmPywMWEvAmtqChMRJwqtcEdBtkFgpChxdYo95DN
nQuIb9TOGP0uzOZJnKr7MQ23MgHrDpdmli7PrS9gHB57twhwncFR0CUuidoDjZpmaO7n1MUrJhO6
V7AauXHggGU/7exJ4EFOV+dahqIwTiIqU8nMddC3yjh0mAOhOhrAGpQq1OW+2lGP2InubB3XCGTh
UAa9XE+VDFnVDch4aOPPYnlEzxM3gb4WObCOQDPAX1B1YfbBKBQdpFBM3FKcwWtebvvj9RUI33/2
44zb54rUhouBH+/IPi0fq+hu0dCvubltZXUrg0eO8hYiw8aWU6QQ5coqDnC3bbygtFXij6WVNHY/
urcNrR0beL9izWm/LiC5l8shUMXJroIh1HXuSLTcZ0H6gd7+V1nygmB4BnulDhUjTv5wzdGQ5sC2
Rryi9aJLqwnJhnQUUsGv0tZOmjsi3UNenROgVod2ZoRZKfAOAUejJoI/DeZrFfabchpcUBPYlSHZ
RipBrEF38zLlBKy1uIh3HK1cAnOK0V2OLYaIc1SONeJ986zpDxr422XlHjObJHgvNN9ur9/aTKJt
C+UVlPZQdmaChpRVM5wV1sxuemtJ6JOpPUB6bXfbzJrXn5thBlWYUVfXUSX4cbFRBztP/KRAPvv1
tpW1FQNQ4H+yWQBIMDE4NFNwkkJTzQ+9TDxKtaXN7rAJiFNsw8i6bWt14uhzFZVR4N5ZRMtcKxpo
+HB8qRJyx1EIfbpvJo6X21ZW5w24cAHQA1RfWWSJ2Rd1i9YIwTdib0aX1iDf66i0DSkn67o2GtDV
gIQH6SITbZKXTtcEcpg07YDLDIKEEoEREhMmJr++PppzK4yzNYWc1300Cv546tsPkTINb6Uv9+3g
gMDNGu96ZEJBnMxs2xjwzSErBcGfpf08bzvBDvpt3HMmbC3AwsFQl0HPHoqgdELPUhYEq1/Nsyyg
c/RYYAxK39pTaJvDvOFXJuknMyc71TqHThsiHgo0NGScGSsmCQmuiQz+Ag5Sv4NyjJWAdvLp9upc
c2ygJiOh3wnHBjwBZMaXZvDtQpPMweDXuV/rb2PhBiV4CA+G9J2Ir03tBMl+/lAeQKecF34Mqo9s
PhhPMdlHHjSNldQKbOWX3DttxjllVjKZl5/GTLcwt605oYvUL38Ou8x5XLaz+104qN9vT8FKiu/S
Dt2PZzOdpGYRGBHsdGAqWO7GMLHk0tHNTSHvIvB5fh/TkyJ70Qs3nnxeXK4X+e/sMydpiqWXxwGm
m3IXCzs52KoFUs+WJO7V1suTbwpI7d8IlInmwA1yO34uyUPlgqqmIRCBelw0ZFvDQ+otykYyPzpp
22iHZrkL8ZdLS3Kjl+SxCq2iq72W7KHsTZrFCgpOwPqktLg1DMZXDX0cGnkwB79F33u8h/6OEYiW
NL50omalqLToupUg39RH7jLaERR779q8dEPyGCfbFAjypNwZ05taRTvFV8M3sX4oCkdVCqurFHTE
OdmS2moPodqXhPxpx9CKwSqRcM7+zwrkrWHQo+bMEbRo0s16CkdfKR5QHJxAGAkxaC30KPnMYg12
+RK951az0wNnQbzsCyu9V0tbwyrUfgaMTOTF+pHYafhtNhywcXdD5KTJaynYteZ39/Fp2oV7aaOA
4Q3KI5g0C8vS7MX8qXTLBzLZ0nyvnAzzlCcvKTlO4Lm2xqfptRatOL0fjlpqlZI1oe1POgjBvZk7
YLsxI85ErGCPsCOAbILCApTT0Oh9ORHVbJB2QsrBB2MWIH9z3m60pl52eV2C13sqJD8pQbccytp9
Nufjc972YKKcZl6j+Sfty+WKSCLen8hBK7iaQ6bo8kPEbKj7YYxHf4G7AINpi+rwPCDfjcyqvTSd
b3zUkI5vAKQoa3GTmdpGFnbm/APquVYyyptJtWbkWDqLgJwwG9MNOMY8muzNotSqBTDZErvb9lrj
GTSzjz5ZI/e7VvMEHrEgdyzMpEp9KdWVGQHXSPZQgdHfVI9gW5T3sh+mmyk0gMHdTJMHLt0YKqp5
hGwxSpPlLhXvk3tZtxTixZt42JapHUjOUP4u3WiPBKMun8rewnFh8bQpr28imH6gz3DZQbEFh9Hl
9EOEZxhlLR/9H8ruQX74cty9/HVmQmI5wqMyw68H3YK1aNxc2nYGcOulTasZRDyaw7Lp5vx7Lx/a
KsSjKeLlbj8b3688DN01EEnBgwb378shGkmTCHmfjECUzPdEIA/gA4MCcPRQpuq+AN93JTUALyOM
lSgYzJIj1HYQZNtSMh97Y3mKhvkd+bu7qDEgqj20d0MdeKjaPELUE4tqx6LshOhdJK4JwYhiGTed
7MqGr/ePYwE4tK7ZIeHs39VlAxIMbZOSCVAOc6BVgjzkmVGMfpPkwEAmTpkPKHZsAtQ8bq/h58Pk
avrOTDEeUjWiUjdhM+LuoD02YYGmXWBWSu0EVpAXWY2drCDAfeuOIM93w5i9DWnlFI9d9JG1nQW2
GW8wBKuXf47NXs4VW1KnrZR7nK+8vkvB0yjCAJccFEZZxacgHIyyjZbRh3aM7s5kcItCbJ081DSn
INDJK0lwBGYcMT+FRA6B4nunDIlD2tm06qwQ7aUlCjZe37s1ACWuAhqKQxQWIJ+YimIT14aFKJkj
z7JoeDJ2mttKSvd4exjX4g/oFEUhDupfNDyDM+LSV9H4AEYOsx39EqSPugTSxx48oaRUd8oybFt1
Zxjbaf6pENuM7qCT4BqmVYhgKBfnXYWbzJj+lGqe+sr1+wu6LmhgRRM3SFaAN7v8KAnwWDq1oz8a
wWNhbrvyJIaK27e5B1hqPfjRwhOqXFlOmEQfKC1NUv2NS5NTjX5jMxVgMm3sJdmDPpJzo1kdlEzD
EwBteFvIlxaqTh9JlwH9XuACEEXbTjrqUma3wzZDzbnflzMHl01nidlHwFT+NciEIbRIFmpZwuA4
beTYgjTepG5ndTPwduzK2Y71Qk6Z0jSgKsdisRuTTGM2YfJE3UvKxMMd6049hsKxfW9ehyxwQ544
GY3j12P7a5F5AQaZEeRLCItx4kE38R148x1UAW5vjlUjVGcLdGCo2BuMT/ShkoISXxx9owqsfP5h
BsSN80c5GnZ9/mPgFQJWHeTMHOMghZIvVRlhTNluvBM027hvdySxin3LcYyVWA7KyL/jYhxjlpS5
TmcYGiBjXOa4jf7WyQEkXe7t+Vt5bVER6r+GmNdW32ZarhuIkfJbvu0/gu+5Lf9R0N9ptZzixroL
nplizqdMWjr0kMNU8tA8yIJFNr2bO5rb7HGA6JytzJtAJj4tyLtW+gRj4It+RBv/eA8WCc7c0dW+
8vCzATE3mURGbUFv6NzdRw9DZ3W/hm+9E+0Ft98B0NZ/49ijO+aWPeYgSCO1aUvcJfzORXNA/ZJv
5a1wgBj4TgWimEf1cJ0nuvAMtm5X1JNZKvo8osbgDf2xneCLPJDA2tl27n4seCEe+s6MBezfHirn
sZ17RWQVi7P4UmHDLyIr8snWcAXL0YdN9IOzy1aHCJ9DLQdAcDQBY8LPXn5kiouCBAi/6EbYZy0i
PUSAC14j4UqmATN5ZobxRTPJ85gQbObQX2Sn/OhKZ0KmYXAhI2JGoT3XiPzRBvxWNucKxBsg46E6
kcQkoUemkm4MKGOpW2OZedtgdasho4xqGIim0AR9OYtV3odJN0h4LhQ76A0fZL/MLM1O7pvO0nqr
3GUbYbDISWk4F971iEJ7xgTaxA1CkkvLHdhVUvCHwEWRDRmkxevfTLXc6IVvpCNYX9F1VH0HZ5o9
KgEnvnxiztnNSAls0OFIu0vYN2q2dG3VBSqOtzo6Kdm21b7p2bBVisMi3KsySGfDX41iKQnYsKQ7
MYYCZOj37XZsnmf6ceZ3wXRDxfs6SaxO8TZANQJzSLGhTJQI4nIARWyGxpP4sRr/kOXHPL5yItGa
X/21cQUSS6Q4onJkk58cVM0Dt56b+dFRsyYPdFMn7ckad/L2ts1Vk/SyCfYvwERY3iCBFHpYiRjW
PP1speNUbhX9dNvE2mUCIPz/TNBPOAsHujxIdY8OLD94UezF6yzzOO0j3lVs7Q5xboVxWhWkUnh8
pBNC3pNuppaWkO2SAfCibRth13YelwzsUySb9VXULfB0QM5fA/vI5cCkaswLsEpMPsgyNqUXblBe
0I/1nbo37cYb9tNef4h/La62De/l3e1JXYsO57aZ6KDnhaEuS4Gesu2A6gm68/bay20T14331OVR
9acIIuhAsXW0HAkgUWlho3GAt/aMXbztvHSr29VWeSRu7hqckgC9fl1N6JlB5h6YC6kydRUMjvZk
8ZiPVmfs7MeZu18r56OedDlmLB/R4l7fi9OviAxHrCBnT32ij26Ng/H4qQnmYBowDvLk1o/Vc7sJ
f4JjaTdYxm7x4n3tpHttV++mbeZJb8lR/x4cZ7994FwNV/c2YDUgoAW9Kbr1GP9MAqWTUoxYBbv3
MSOqJVY8TdLVUxj9NQB8GTAlsOVrA3jESqZrZrrxS/ek7I0NCKe9+NAc210/uByfpIf61dSemWOO
XjnR0rIsKnQ5/mk986nDzpPdeCP6lTc+jG/RMfv5hPwv58Bf9Z0zq0zwT4slizWTOibo+scN4JJ2
Xj+nPSeJxzHz+ao4i5S5MBV9qcHMYHikeRqW+0U5zrzM/FqaCbCM/5bs8/w/MwOid/T36CXM1F6e
O8a22mm1ZRUO1DYccd8+KdYCAsUHdVPb8mnYi3vj/zaf7N1mDktQq/U15lN7E6ZtFIlW2kygseVc
J1Z3wCeFKxogADihE342UnSLCmbZdpNfL1uASFHHnnkNqasx68wEcwvNdRDwBkjw+5OZAJ16FDGV
HJ+nsfza5ykR7f9Gwfh8GVdDMhsYRX4aa6v4rkpWVtwVwyNQcx+agK5RIOY5RiVar75llHF5TQ81
MeswLmTPQ0v+tRzmn8a28cCC5+p3wjsuvNp74u3l73hOkMriUTRc86LQ0+e/ib3SuVW6fkrNtsEH
zPetpe1bW/utVFY7IpljofP9Z88jKL/tLciIXXrL3DaDEFeYZ1BCGGQbx5u245xw6+ELrggdcWwy
Vto1D4mmNCrCl4GODu01D5/qB3ANW9wa/uolHrv4P0vM+glBPbZBiy2Wvo57sOG60g5Sy15lg6fk
n4IyLl86+mMpiTFz0ATtEgla3yOgSM69PFgLdOnexuPyzQwt7aDvx99abwfvpYOXbhHynitr+QLQ
5vxnndnkYRAVCjQ5cWvObYi4lH9MpPx24UcqWcgyGk/177bgFnNWHyrnVpl9DxlMqR4A+QFOHZVN
MzwIsiO3u+R+kgXbyBrLmE+FuQuzb5H2y4wiy0zdYNzF3XsaFt/C4iWZhmM3y97MayKiK3u1c8/m
gwkXNci3SqWiq9F8UyQCnqTNolvSexGfwsxO/+2lej4VjKuVMTi5F3GAqwUbuXZEnMq1vUMZHscl
Kj1W4R2q3Imfzd2/BMa/I2VzKWKgJMsCXW8/qXfZQzOHaKX7pjVuODw34u86+zGIuHIZp46LNVi/
G5+ZZmJFT0w0SiVYfuEU3Gmn1gabu11tRsewamfaN5bEiRyr58yZQebC35mqEAejMPmhUYpOTSZ0
JQZE5qRuVm8gZ1aYG3gsidksJSOGlXiNZIl4W5jpXuG+dOn03PBRtlCozmWahj0NtWCO2EnD91y4
70XFSgJLrjRali/JvTwPnFONuv4ts0ygwp1HEeYMwwNvUmqbx8A1vLmz6m+3HXPtIEFPNgRYUFTR
0FhyeZDkQRMlWbdMfjlDcnHaDhVujTwamFUjaFdB8x4YrmDp0shEIFKetDJe7tLerES77k6SymuO
4RlholxUgk5FDSQ8ceXXsDcsQdt1xePt2VrzbPVsIEy8SiplCFsJNozgKUh+EQi93TawFhDPDTDL
MTYj+iREGAC+CkKHPbR3qo1W79AoMpVoVuMcSKvjQe4KDY4ogqNp8XJhkqoVe7GEuWpHbB41xOqC
nP04syBTpCZp2ePHUw8lwTfCeYF8dmyzO4Q2C/3/j2cWg2Yjp6nG70t3uXWa7ifIE1n1KfkpnsLn
zv6D/3Fvr85qKD03yS6PYRhjp4t4QcYv4AECMC/Yd3pt97nqGC0YotoP0J0V81NVN4AICmBXbXpr
Dr9zvoNOHTN0tKHQgSPJZ6LX+3LdmiBUukRXsKGyONftQZWrn4YRR/tEmrNwo/w/zq5sN25d2X6R
AA0UJb2Sknq03J6dvAi242ieZ339XfLFPbtbrdvC2Qiwk50ALpEsksWqVWvFKh1Y0IkAlUmxmDy5
fk7AXhFKUr+LSs3YtuhTjk2BFGIEWrZE36tq2h9r1Wg8wMTyNRz/0vdOPaVYLZw1Vz1QeqjHQt1N
bl2hTThtEuErK4p4A1n6gaeu6h+0UVlrBlk0Op02UJVCk9O84NnLvRiA8R0vqvZF7j6MalfkBO+e
Pzl5ur0eC54+9ZHjBTBl+SEod7kcLbRZ4i6GpahXiEkKn25Ducw4HgbGitcvDArcXWBNB+Et3r7z
lfeUXGiICFQttF/EIkI/53iEKJcr3A00eb49rIUrCGBXgEmQKpnaGGbePhglcSFyDOB9K74h8wqo
leFMLXlK5ojhaIJI4+G2xYU7HS1WkAKcWCcUY06M3aJShPZ2SUQng+HZyRgZpg5xu10DCrgK+iab
f2FumkgklNE2O3/b+6meZl0K9LABykwFRRKhJptI1L89rVy7nhYWDn1JUy+Lghb2K9bVQE+gqdbF
0oFkLsiDS+73I4/QyU7J+FzWayWnpbWTQKQHwIiIzsU5FKjIfY3WALSDS2m0g2FbV6VhBqFg6Z62
r7T0vaDS938/mxPBC2YSuHIQhM52geaJopvo4iH6qyTK36QuIDfxJcnq339hB0sG0ImEXvh5rrcO
Sg2Kto10SCBPEA0faFSvJVZVxcrluLCrcXTg5QtiYGlCQ16OR5ILNY3qFkSLmf+uGbndjaoJ+tMV
J1wqwKN7GO214GxQ8CqdXcJZFVUUgCTpIAv5+KCqSW0meIXZUi/1lm60mjX0dfWtG6EAmtzW27Wq
vsb6uOCdk0TwRIalTnQvs7u0kaPeC1ArPOiAp9ZRa8d6buued1cbsuVHf26v4NKL/8Lc7GSRiJ8R
yFdIBy0UeY6iZK4VJuk/cYQacbShuIAo8XifUtuHEOl/H2TBOnj+AXEEtnFOY9sPkluk4GM9ZFLG
NBdX3uhuOkMHXPouzzexSP7EQr7SBLuwIXFfg+tm6ruBIM/sFaYTpaow+/Da1H+Gom76lrbKThCf
MzW2FZqvNE0tLagKXCMILGBQne9/XUp912gB2AWxk5mGAJe7+TEoIjupPAiqqu5KAn9peAhc0eU7
iQyJcxZbORplMaOJfPB8PoqohAIO6BV3rQfm6PIYAsBy24UWxwcZFbSFgYgdVdjLzVkPQ0Mz1JwP
2diwifjYOKpxsE2Ayk7kNXKuhWsJHTn/MTZPdtOx6/VCq+RD06L3p5UKNDThUZsEgX+q2zU9xYWg
HNSjaHlExzEFAat8OTSfxnKkkUJGNwboxvCmAWAeYgTm7QlctgIqDHglLvn5qSNGldtoUSkfqq4G
9DKgf2kaJGtn29IZCu+bwohJS3EOJEbzytjUpMEylXqbs7IOx1MqlsMJqajKwpsNmaZEtbwcKr+5
C3U7IQMnedhDSs7vcSn7XqHsc3GkDFfLmmzfAicq0JQoJ4NxUAYP2vzU04N+LAu5kw++P4LbDUk4
39hE1Nh1Umom8cFVk48maA5V+SDqm7TQmDe+lskGynVgMFshCljyaFAsarqKUBKqODOPBjwkTAQV
BwSg9k31YSRgw8w2LiTiabRiamntgazXJQAXsGnnmk2+N6pVJgvSASQIzTaCr/E4QrvybQ9bglhT
1POwQX+eaD8PuLOSRpyWedI2HlwsgShDNspk27l+u1V7TG+gp+LjiGeMmeneW+ZinVV0i23QSr2D
PtYzJbTZNXrX2+WgSZaElkK7l0ePl12rcIKfjBZXF106KWSS9DqW7aFzM7NypdjSdXQoGcpIt62a
qyxNC8msO+FVVaJk57eSi2kV36umJ3bUJGuCzEtHoU4ReYGYE8jOeRBbaFnUdiORD4Ub+ttGF90D
yfPoi/jVry5BvYxKpW72camsBEaLhlHdnPpzAcNRZx7kR4aS1Z4hH0YBmDpwYKd+audVea+BUljx
hn0WSysvnyVPAhQXzYRTKya4UC7PKgGkj71PYuXgI+JlXrDvK7Q43PajxWgBxCC4In+C53nAV6gk
nxh5cfymm6Gyi43/Wv0yRvDFMaTrP1ezIkuFYjBI/mNwNioImkmN7MIgAH4McH7pE5TF8Qd9Qme9
8uGdPMVsXJbZK+OcfuzsVY/FAxkJIltYn4M0SB5pUtlq8qGDuqJvxvfRHT22xBYbJjnqxnhtTuUa
m/lSSgOSrzrBqYPoA2fh5QpWKel7EF9gkzYNRxdcCImxzlLFNz20+j3aaww8915DUWBx+Bf9Titj
XrpaDdw+aOBFPQZwqkvzfeYidOhc+SAI+ogWEFK+uXGhjZxAImeXZHlntyIdLRSCgVP2hMIuPC3b
Zx7RTdUonlIB+ihUqiOrC9LyWK02Si7dYAigwBEDQvmJwe3yAwNDEKkshMpByvXxMUPHkyUrtbrJ
lG4NjLG0f/8xdcWzEw1DaiixpwAjaNHA55TsDNlF42W2Q1BwlLOVEGCpbgnd0P8bG54Yl2ProoGW
coSxNSTfD0V7NySi3QmFg0ebHSKBkcsHSYltgQ7c7wperonaLo74h1FgktUx5nB7tB61uJ8DBXkh
PQMdTvWei6Ipa+PvnIJnOBy9TRqsQk4XfG7KZ6hApk8UOGRa8rN7iYpuL3ghHqqBso96feOqHieD
7Bjjn/rNeyhqlMf6O0/LD7KmmyM+pNC6zQAO4vXtt+Be2O+4hBGDgDJs3vPteoab+iPSAtrURaI+
u5VwKALKAytunaERmZyLezG/9+i2TB5p6p48/bfoeitXx0LwMYmeIuoA+z1aN2ZT4mteFSukkyaK
Hqw0jh/XGkYXPabfEXhhVjb9FMGeH3RouQLZJ9pyCOBayAZOC3S2AFpYjGXU1D+meCXtqL9H44NW
oygW3knuU09PZcTQaJm1K6Wpq8f2j2kdwuFgIkJj23w7G2OKhLdQZI477kqQ0Ccv4JxDnFVXL5p4
Kt1jH65k7K4IoGBy6mREbAd9e4DF56OtorzTfZo7wcdop6dPgXcnojDV0plsygfebOMXzcyslUme
76252WnJzyZZrABbGUIthxd9kO+klbnvxkyorEo4jtmWdpb7JYcbot9190NkvLQ6epp+AWRN6Zqs
3k8b/mzBL6ZgdojWvVfjDldyR9iKXLFDO3qRAdHDa9+KYl6HPOAjd5lvlSxkHRLmTERl2sreSLV2
4UxB0K1PmQVJ45B7g5hjNcLdaBdOBiFqlvB023Lx3bgrjuH27zblwkm3pN3tFVlcEHTXToT3U2f/
bBJCucCtn6a5k+UZH0CMEYFeJOrtUN7KXo6m2jVc9qJBcGZPKQcNkhozg92AYjJe7LlTqe9QV+Vi
dxe6nhlSp8o6Bvrb2+ObH6uTw4GGD9qLqCaCjGF2m+DSFtyhkXMnGXwnctON4BYsSziordciwikq
mC8iKgl4+4OBCc+3+SIqYgIJgaBwfkOUx4w2xEzZi3cvr7yTfkoEN+zMq/YeVUDFHcIOEmLP9fP4
XsBbwnvBQin4QEzB8jbenQ9qR9fu+cfAvCff0reJnW6aT+/J2JX27Smeh9s/U4y0Fe6sSfN7zp0p
0jTE4ZVARzwPeZaFvPtvK4KThSlPjS5DnFZXtBBy3oS9qqSFUwWJdOg13bdCDe37t8fxE7LPJxbp
KQWPBgAxQfF0eTgZWd5KZVEXTr6TecEUO9qKFrHUQ8+OHqfb0Yofc/6C+tnmJeZrRCtL03hufXYi
Z4aQ5ancwLoOamvQgEon2Q+GtRN4GsStQc5OYKJ2SdmUGKS8T5+F92ArMUFkobmRODnqNorH2a8V
UMTiyACAnrY7tsXPk/zs0C9TNABX0VA40ZibZXIwojXw+tWD4cdDzkzMlk6FvpkO8HrhGFt5H36h
dcX9Rc3Sqo6S5R7op2euMnzOo5O5ydl6jZVEgqzCqPyd+qW8Y0JfQ7P8BC3JbggAJw8fddu3DNN4
vu2mS9ECyr2IzdAgjhfhHDEceGFQ+Qb2v5oCJ1bxHIxXJioAxib17iQxRdfOWtXh/7EJXmXwfKL5
fk42o6aVr0dVWDi1ibZoyz7FTsn2zcphvRiV4PCcNh9y4aD3vNyBcd8AkjN0haMwuom2CPItREK+
y6ujwtG6dlD+dMxnf1dZ7K9e1z+r+Y/leTa1BAl7Io2wrKJkX+7AXvAYH8j9yD8MszloK2t4tQmR
QQUPlIrcOiIwEJBdjlPNsyavUhyZkCjIOEpHzZaqQ2yVRGvN2+7yw0R2seFntmYXru9KRph6UeEk
/XMS/vkefvstr02hPgyAF+rkvkpAKPYAHpakZmp9H/7G78Nn2e9btMZWA3Tt5bWrcm38s3UGFbEn
FTq+iSrv0BOVtJ0vPQn+r2L0ueizaNdGG2hGewkHPxNIWjRp5ay/St9MImL/rMAVOhYph16TFXxB
3f11wRP3N0HNv7gflc6sRlvVXrPxVSoM6/ZiXJ0ZU8Iej7yJunsquszWXcnFOmiB9HT0LrFy+tBK
e1lLedzjnen9uW3rao7BvKzhWgbpAkhLkAq79LFAU5qioLR0iiR+zyPPTnOZI5/yetvMdMxduBfM
QHVqot5DjQ5dSpdmUtC/gOYYZqrBszLlKVDzTZfddUO24jRL4zk3NDtvowpTm4AbxekgRRpmOdcT
424k2cq0LYwHsQZ+1kRsgKaMWcCooQagJmWA8eRODt4d3X/Rcjsz1ho/FlwBjjA1fKD0DlaTmStI
AYlC0g2lM7ySmBFengqQPRj27dVZmLQLK7PNn9MOZBNkLB1NTHkVngJrTOnaqT1NycwFMBIcY9Dc
AyGmKF+6QB3GOfQAwwm7Lwx3WVsoIChC0tDEu8bMQpVy1HUinrdRwUFhX7C+EiJI9kbJymiX5nTq
ewS7xvSfOTZETNqyy0Eg64hay2KVbMTgKyIpdzW0OQLVfHtur09W8HpPtTDUq340L2auEqZhJ8e6
Vzpj/mv0AB6STcM3FRl693w8Kl22FfJTnPkvfW4bv7va29SJOUgOiM1VueWkgYowGlFzMLXcG722
1vdw1YKAaAvfN7EroH4OVunZ90Vl1KYilNadpjS2dZpy+uVD9FVRfkt7lLGi51xjvrIVxD2Irm1d
2eX9XeVrGx1pFnJXGsyPX29PGVnwFJQRZSAyNGALrngRGuStel1DjDsUbwU0tOqIrASbCx4PjRh9
qlICO4AQ6dIZJw7pPu2K2sml0ZSR+/eAx6Arh8SCo4GnDvBEVESRrZtv3qCptGKM0N2QRXtp/FsY
hhmis0lGxU5T4pUq9sKJdGFstofjzJNoSsvaUUudy829n3+1+XewRgk1/ZjZLsaa4FpSoEMzSYNc
TlynFH1b+lnj0PpTAO++bpTgYJSZKt/J4guEL63bvnD93MJjAB3SE4gFPKNwiEuDSufloCfvGgeK
S0odWhLue1Ot3usa2sQGut/SmAXAmXxlz4Dv7LJno30BmBqe6tBDRba3P+fabyYgMAJP8KtIqDxM
rnv2SImTeIDsE1gak/RUU4iGHUMtWzkxlmwgvQjcDkRFgQSdHZQ+yWIhUdLGKcOMBd59miHP1K5U
OK99E7JZyHdgEaF3C/T05UDyVKQQ7sobBxhtvA8AsiAWilLy2nP52l8u7UyDPZswoEnUitSwA0iw
YotTI3+YbNqR6eXKlr4+NSZL2NN4m8t4FsynTelIjl6BxmkU6vNa6u/lNFs7zReGA3FZdMFMdcOp
gf5yOFXheSM0oVonNe2It3htkJU07+TPlxsMyMgzC7NhNBQkSL4KC+gjtQue8WCn2w/Kio9dNc9q
OF+RStZxDyNvDizp5UACzcjKRglbJybJXfdMO0Tw9c4oCygxvST+w9jk6BlMdkPl7uPRGtw7FyXn
ihLeKJb37KMJA5w/0KqAwmfxlAXZkY6xbWRMcB9vb7mFdcWXaghQgRpGODw7cfShkfA4KVrH1Sth
V8ctdJWq4fu2kSs8xf/Oxz9WZgubl2Vf5lCzdpLxDsIUKeGxj/uZfPgnAvSGeu91acGM7NSL6Wv+
l/o2cB6eHK+cLwuDRUcc9j1iSzz65likNqNurkPH1wlB32a0DVNXBnrVUYWBwgLOVESUYA6fMyy0
qdKJQCAMSEhAgFh5jx7D5+YVAOpTxZMNNWPmnYKT7pv+aFU7mf2h1u2pnnb8zMGBqkEwC+WlCcMy
c3DBj7pIqOTBgVYPo4nPpewAYjXztpXr6xDDBPIJIpITl8SceZvGWZKNvTs4EhjraIiaRafxNH2T
1xJyVyww04QCPSZPRVYwfJNpSc9OuK5OqQiI6ugMfDT7nXLInzxL3vW8MyEIcgCY/eTxv+FmfLo9
wqV5PLc7/fuZ3SAJmlQUitF5N08rj6jrd+9sTNPsnv1sIoe1HII90zEY2XyCZZbFTOUP4OdfO4em
9+XcG85HMXvgDKUmgAYElgb+mWyAqLnTd2SXbsdN9V6ZH9V22Ag2dZCVZh0vTRcMELencWFDICyf
GkgmPUnU1qYj/2ysoz5qadFlYOUYOmAbtYC5wlsI+hXyrYpW0nChLrnmdix+zOTXElxqpW9HaXcf
AMKjIUmZ03HbZsdxsGR9ZXqurxudIM+FjChESODJs1Op9JOAyp5EnBFyZTwbJWKOMvW3cZ+3rCQJ
RX0bEAswwNPN7WlZtowYGdQ/4FSd5yA0PUOGFslLp5ShERHL4LFNGJrIvV1WvQf6mqrL9bkH2BHK
t4BGAVGhzk8lXRNDYQxD4gQlvVOF3K6FYCXiWYgk0VcjIp2GgByVgrlQjzRoCWqKBnFq38pP6IHT
6t2oM7B3fsdOcswddHGim7U7lompELSuRUw6SXZgSrwVVhZ24b65/JiZ14WukSaRq4N44EEsOJh2
JcI1RGEBD/pd1Wx1G9QH42sfs6HeyrbR7G6v73USVcUH4B4Aa74G6a15uj3Ti24AzJg4BUHZPuOK
9BAcXC19yUOZ0WYf+3dys4/QXiMxbdTRbGuH6mfYPHaft7/kulL18yW4ekEbgnT1PGsM5kqtoGOo
OtoXVIWVnIGFMvLuBR6c1OAeEMtG2CTFXXGQ9/6eOOEDvS/38eP4LbmWzOQ3kAKmSKVvFZ3n2CMr
F8l1PKbjkoKkHICNaMSZ8wpHZSVneYivG+qvBsQeNYiOlb9/SWuWhYBn+dvt2biuUWA2zu3NAjOB
4DCiCez17QY93UfH2Lvs5cN5+rMysB/m/8ujF5Yg7IQ5B370SlLBS+JOTqNIdZT7LmZ6xepTP9re
Y2BFqg0pwHjT6azrHz3w7GTMOxSvhmTLd+2v8bfW3gn2xN9d26P2ABalFDzQuTdahY2OfvRr3Z6U
66vu8kvlyyO6jsq61WiiOokOieaiY+O4V8ka2GE6TK/mA9kQiJLimABk79KK7Eu9p1Wd6rgDhy40
MwheEY+BrEIap2TEZ4SAVSmK7LWI6ArMhPo2ci+Advz0RaFAemnZAKR1SIRWdYLiSz0IrplKZlqZ
bcIUtL8E9wO4ohtAToOVIS/O65ndWeiiDq7UqFWt4uR7LYPnFCue/6u1Q9MQNCHA3nnN3Qnw6hBl
o+o0Qe2MGlhr9HqjqP3K6+/6PYspPDMzuylRLPSp0feqo8bqRu1iyrUh/yqRlI2NNrGCGIzut51y
4YacLirkzLF24NCYxV9SUrgxMEKqE+e/ovIQ1DY4XR9L3CudEGz9fk1EdGmEaIaaJCCRDwHQ8tJJ
MhpB1NujqtP1KSPemyp3m9B9SjNwgJfJyuCW7mPk6dETgaIHYqOZsSQo+wANKKoDqS/KhNHQrCxN
13guF3KjOpAAeITgBoIc4Rxj74O2uEmpTBwagzlc77gaPSbxK4EStUgsCkfpLUNkvdW1VqqNKDhF
qV2Ao77hemAbyq8QYKtaVFmTWKsJhcWAAY1aEA7EI1m5mnG1CUZ0F1HipGG8r8GX7ILHR8D65gnz
qcw0Hw9DVwC3NqSLxo84GRk48hKJK8qzZ2xz9c0gzH0CY03bHONgLTV21UU8HRsgyQOyeFJCAdL1
0iPKYayVDhBnRxpKpipcBl1yWW1ds8nZh2uWHmvUx+DUCdDjEV+qNR7yRYc8Mz/zkX5Sl4S7Izjt
k4LV/tBZQVgUZuUFCcNsAhthDIp1e9ctOSYY/tFqoE29D3P8vzjRHGsDLi1XrqoNElyhSQZjTcdD
m759fhdoeKYiPSVSaBvNjhMth/hr1CmIFZ8R4VsWYY8GPz56zP5tMPtrE7A7ke/wv5BOMLllHfdv
1jf7OH68PDUHPrA/Pttvn6zN8dd2+7Ddvj//fXh6zZh5MD3n/bB3+eFhDTK1tBznnzy7JHO9a+tq
gLfWIzTTwhdtOHRaYbfSvbTa678YpZwbm91YbuKNlT4Q4ii0tfJyD8CjrL2Q1AbevLAJscCkvteP
YX5w9bX6/9KtdW57dmuhsqNUYYq1UeJfBMnLroQMrnnbzX40oG85wGxvea6Yg6NII87hPWO9DSJe
JuJ9D4GSTbzTWMFkCwIITDc1foL2Sb2vjngea6Zqrj2RlwJQUJTD6adMOKRyL3d5RBpFiSPcM97w
O+u37XRPe6we74PqIKp2ma4B25e2GGoiEPLB6a9qc6mtotYLoQwAtStcaDlEILJdafC76q6ZDi4k
aXF2SXhh4A1yOSQgClLAuGLq2DuQN+yeR/ZNTcK+NEvj3675fQp4YVJmgeqLPW21Xfz+mjCoYjz+
WWNfXNrn518yO8P0oSfy2E5jVQ+D4yodXmC/AYRYcaefRZq707mdafOeJRnQJQuJRQhsOwkb9gl7
fzfY5/0nWoBYeXz/tJ93uvmdcBAYmAY/fXXvKXNBzYgEM+RV7A+f1TyyHw6Z1RxeG77GHL+0odBP
KqExHwSiSLReftxY+Hoa5A11WldhzbBvle2kvnB7Ry3O9JmR2QwIal0avlxRp8dZoQNhKekMjOpa
9nHbzqL3ntmZPawrDdniusZgGq+HgLxWtSwFG/lKfLQ8ZZC4mi4idNtMX3G2niKUM4yx7akDkkI8
FI7tsJWglnl7KEsRpoElAe4a/M5Qebw00iVZ6/lpSp1BB2TytXwi+YvWCwiNULP5vG1rcXnObM0O
dFl0VQLpDep4xmH8EkMTNCBcqtaC5qXDDJpdPyVn3N7qbOdLbdOV1C+ok0MkKFR2VSXyAcKjff+A
YKpHMdEwHm+PbOFexDpNncvo4wL+YObdOvRUvTxWqGOow3DQJb+w6kDajDm9q5Al4sUYrFhccEFQ
F4CYHm2jOOjm4GVjIBoo6HCoKKX0JoXI8LTV8+1BLSzXhYlZlkALMjkVG5wnUkSYAlgvOPvIaCfJ
WqPNgqNDwQPNTRjQpKQ9c/R4DCBqL8FQAYK38OQXoKXuV/rL12zMnGKsRc3TStioo98YS6NtpX4F
Dr04X0hmEtAIY1Hn6GODDm0MVR6cPjFNWTsOz5TiiU8EqH9FaOO4vTpLLgdxXQD3VAruy3kVR/bS
JKvGjjqCnPlW62cKk0ZIhrmVL27UJPA3TeavbOAf0cjZFYM0sYZGZcANwOYyq5M1ues3UiJiiHbC
7iBmyl7DzWtpdlaGcCVgBb/32LdmbR5Pp18n3XyEdHbKjhKXTQ5tLrb927G12GVxIs6+aRZGJwJA
hXGMY7Iw6uc66HUe6U1qFijEEGNgaHEl7PbUL/nS+SzIl2dmWIIQA/qd1NHTJ6V8DOVdHKxUaBdN
4DgBWQD2Bdb40kSX9gkVUFN3yHjfeU8jdC47fWV/Lx0hAJj9x8bs0DK8qhSCmuCcHLuvXqq/hKyy
bs8UnabiymHObMxu5FoRywaZfLRU7If9a2XhTc1r+A5e0/gVsfL9oPNm/66w0kYQ/PydcWFyrAiu
heaFjD9+7x6xfXYUDUEBJyzgGnehR4Q/lla0C18pYpi3llc2E9lWNR/+jXtBD2ZKikytgPNd3VZk
6IdMw2KrkO+RvRgc4En2ng90Jzdyck/RM2WuzNrCpCFnCh0aAP/Q+TebNMTpkdRpseao2ssQ7/AC
ysKQy9A3u21nycmQV0ITOiBqAE7ODvhkaIaulKDM13hoYRBTqDvGLarvXaV3K1tmaZP+YwrF0kt/
jlO1LFRVgD9X5VNI2lfSy29aIEEAwRtU7jeQE749uJ+8ztz1UN6WJoTXT87z0qQX67AJ+i/nHRrn
AFLjrEI6x4x5iHcWur14DDJagbV2bepWx99lS2JISYMjY2UTLE4zVIWnRn/9urEpVdWij0mpOYaw
F+iDKH4biH1uj3ZxfgFLAbuIjkjuh+D+LFYUtEhFA2YGznp/DDlqYKcK2neNqiKnrJzGcHPb3OKQ
9AnYAR4OFRnXy7kFuGCUA7fWHAIaBhX9aJn+UY8vt43ISxcqqqbIk6MRBgDC2cmuDT4RgqHRHLCw
Mx8aUDVrcW8Pf/v6JMas1W1DR3OkeCqg/whqqqLhsXtIxwo8pYHw2LeQMuyguSB4kAnt7jw/Z25s
Vs1JXIMeX3cloDUVEF0Et5BKAepg9qldX5dVWQ+a4/oJoOKK7deHDg89byfXpipxivYMXsnGv1gH
DYsAQXFgAMFBdrkOZafoYxQrmiN1Ld45Wv0gCGmycZFsXKls/lQm5tvp3NTkgWceBkapvEKfNw4L
3to9fqkolg88Y0hXoEUJKLLHdNebENZDJHCPMKBnEYfoiDWidzFmJ2/z7VnsGGAWmG9wf//w0HDj
X0R5E50XEJ3AHkEF4/IjkUBPVcjSaU4w0mcEQc+0BP2g28viyn77Ca+upgPBPgWMCpWtOdIYPck5
JD4NnNG4qeJdxFpTsgerYvcoY20l8z5g3y37itkx2+VMZ5DeRtVXsnDWMQz89k75eV/c+pr5fizS
3M89fE0MYkPSmMb7kP0Ruo1ab9wUMglO6IPBjSJnZ6A/51OQAL/PWFnthswinczbsbeDSmdSAVi2
cDCUHXDLZk4PQ7VVwoMOgiQ94nUdMUV9l/x90gesie6rxq4Ennd4/XIKSlEnoKhgJZXZUbC/ejs1
Hzht1waLNbw11imsOXNEIezrfuw1nAotmg0Dq0Dr5u3pXDp3UCpGvXp60yE/e2mhiqIce9zTHa0/
1SMo2oNnXUl51qxcUUsZG7SiQdl+Ag8BgDHbUyhaeIGfYtlK7JuMvSfwIg2xEWpyDLfSZuBgl7Ap
hzM9ukfP+v7S2dcXYZQV2Fi1xcWvKfwZmG49RCYyEcwM+VoBZSFDABV5kK9N5DsUnOCXs9EWcq0p
fqg7ivchDh9pX7HE+yjSD0MtLKIn1u3JVxZn/8zeLCoJi75Q6hz2NP1T9O5cxS7iLa06R/Nxa+cF
EwuedIzEpgHlvI4bve2CFR1BIR0eoJLBQHLBY8lSBgUOCN07oO6RNU2eqsKMpV8DRCtdjycCy4vH
uH3V26fIZeoYbSOoGd8ey+K1MM3b1MQBTMgcytk3XeYVaqI7MXScf7lQ0PZRbNqRbRsdIAjRr9Ra
l1Lm2rm92cvE18DO5Bew19Y1H7PkTTXexAZUGZMcs2c85HrBstRgY2DR6EGRmKuuqaJdaekg8Xrx
DfOzyAdRwdSN4PTuvehzN33SZADUSgZGd8PYoPtDJg+IYLii2WMC4oze0sQPMSgfS3+b+y6TVrt2
J5eZHxmo24LODuUiAJFn12Qt+mIZRHCpDuvvKAUyQNlXnkOgeh9722JNlmMB2jbV2VFCRfSuTdnO
yy1TVHkqZCDtchIVbZGWelKBPXO8/lfB66RiY2FX2e62qy0VEs9tzulckWXPXeplmHYgoDPu2z6H
2JQV4B4+6ewtxTkBJRBzYBCoYWhCXamNX7ctTsv+z5jn+YiBFpVfTfbV3oZQ9KHNeyAvW442Nlpt
/KHidXWvhGgnPhDZrMDPensCprPyeo3/M+c/SJSza6HpobGmdrBfGPleEd51hWviTgRDkQrK/tu2
Fv0JkS9E1SZekjmKIyS+OuhuiW09SMxPQm5UZoyINNQOAj3JSgFu/pWAY/koObM5u/ZiJVdKBcBd
R1Essuk0KCRgclEIBvKB0fotf5Hcv7eHuRTlo/aO56EsgZVhDhnR1bBQBL3TnUAVzTp9F4HGyaLn
20YW1w25WmgQQ8cGIIfLvTKUjUTAfqc5IUQfAnnrdrGpuVZNKi54K/0rPy/nKyeBjwD+jAwdXr2X
xqjQAq9e4SBA97cZ7sKdyNGJyEboohBUiTz2bOAe9mXcw1B5MgX2iSrYlh5P2bEzf00YKYio7o4v
HfsT8xShHMhRUEWR7Zc/t2dl0cPwlkPiARNz9V72BSpXaYeDXPVTR3fhwUN0iBoTrxA7GvrfUVkw
L32/bXTpptexBADQTMDpeTgiSlmDejiM6pXC0gjRyBGSp4bBmwwxibTyvFv0rjNrs7Uo6jIKCxUO
TXEk5vInkf8MeK3dHtLiGxKVTbQ3gr4Vfjy7jQYjiVJZ8HH0C69JU7GYfrZQs+qePe89rrdxzRoA
+8QAt9FdmDqJtO1VUFeKGbAgn6FxN0xEAc2IPuTcKpX8rfbqTRlsckgtddvb37qwEyZuYHwmokFw
zc5yJBFRRr8bMP1eBVLD/hdxH9E5yKLuVIZryiJL2FCkfNCUMYHC0PY9rc7ZcQlVyCEz4ukIQ6CP
uKTYQs551LZDCemG3gdGmY11ZEZI0rWsH/GXMvPCZ7Vb2f6L59qEDZTAr4Qkmzj7EE8a6yIXWt2R
PMtXrSzbJI9NyVUkFnxAo6XHau16XnLzc4uzaEBLiBeG/nSsBXire6Pwy0sjK3Nr9Hh9lVH33iEk
ub20ayZngX7jZk0YDzA5RJE1EsT19XMf32foUvbiziKCunLSrRmc/v1seRMMb6zafjK4d/dJFRwj
90/hPWoBlN2Ddnt7eEunFSpueC4BO2BcVSrVRlaqEhkcJ6FIfpQHSd92Ang5bZoxSX9vhJW7fjG3
hw5sYCgB6gKL9+zS6MouBXoCODUZEBl93+PV5G3zk2JLOLN/E6uAytRUk5DYcwTypJY9V3zU8PS1
0nhlaReeK/okHI5ho78VhC2XMy157WCA5RJVsv8h7cp249aV7Q8dAZqHVw09t2c7tl+EONuWRGqi
Zunr75IP7k43W2giORvZeQnQJZLFYg2rVk1NYEUfallvGst2i17EzbRkH04lcWcKzuUUXBuQlIbv
jVy5cyyk2K2fUmTHJMGRLi5LV9BNr4Dv5mKHIzD5MtLF1g2KT/CgyEpXI7c2C0+RRbnhb6AT9yrb
s3FG2kwFFMrhTAAtuyliLLFm9ElCtmgEmKytWfya/E56o0NA49Knz63kNh+jckjq0QMPBOAw7VYb
nkZzrVJRRXLJKuGTAH1DLglGmcdmMepUuZQheZz1GYqez5XyoNtBbL6XUra1ijstKl407cf1a7R4
wCdCueiNorZgDjmEdrC50vAJ5KLfFJ/zmF7ULwUv43xFLjYdDyIKrnjxkTk+11tZ0kBo3EKYnGTg
t02BIJRSJuL8WFSjEync7WinJJW7qURCTtmNGSpxqAZhep/VUzcZRYCJpbgLvDB418CzBWJoPi3d
a8Rp8HQjDfbayP7HhGl3IUh3yMF+iF5SAcJocWnYOtwRRPigsj3fwElhJMXYHqT1yZvdwIjrH3X9
Q5VEoJalgwLZtQzgzNwLfeEgW0mqddlo3Qz2UzLd2M0/f651M8L22x8Ggye3jsrqwgbdEdaNjRFb
BnsbQALh5C9Mj9ze+Hld1myieKVDn828XWjFuWiJZ1pPCEGbGzpCg0mtMB3qMZ1Qg7mvkb4WWeal
9Bqgo/9KMzmHCvWQVAV+2rrJa3urFUe5ALMUeaukrZL/jEGqFXqVAcsWp3uSxn5ZKeD4mXagHg4c
Ff4P/THUvSfXWzt+sYbMDZ3bsL+Pi6ALPYxgTQYkuZM9ZTtF3s5twFO9A+/ENskDu8PFfUCLMNhB
3FxC50h+wMS8dnSl7MGKElcd/es7u/AEn62Vy1mOshomIL+wbmo1fuibtW1KHiDx6KTao+Wn3zaK
qOS0pJc2btrMUAL4Bl/S6+E9ahRV05vMIh7J5aMtldvri1q6YjbeVYSfyC7IfFXLCdt2BE2ldUML
XXe7VHU8SwMRgJwho1RGkSV49LQ5GrjQT0w7Qd0V3XCgPT+/05Yc06xtQuvm+Gq4PrAugGK+zBn+
1/fjB/E/CiRnX/F35KIk7c15fQwwd9dm6nXP15e+0PKJfhn0TCEYQ+HZ5O1zHPex1qv4FH0ItNbN
LD8z9zTegPZbxvzhgXr9TVPXbreTAXabYsQtK/juYElsRPQdSyDws2CBeyscO9EixWb2jcQ2ZpNs
JBaYCE7Gh4K4ibNGviMnX6HmVYivPkEmMooq1UvZpbMv4N4RpgxDqo0IV+L0vbBWdd1uuwR8ccbK
Mtyuv597P6bPMqVuVmwHERpjKYqc2wfQH4n0IRSS81DsNu2komvsGzVBP3OlrtpsetSBu2nSR6Ld
quFRjYKI/GqyL0N7Iv12/DVFtWug2kje5GT0htJVtNqtVAMlydpV1H+at+xxsATO6FJYN09KgTOF
lnsTYMtzBW51KeoiVts3ofOKODbKQr9Dq6GdV0djzDwbc9Mcss8aL77TnNwrw804+VXT+4pozxbM
A2aNw/HFX2jMMbnAu4uULCl7BYH3BCqSfJcWAm9p6bWHBPwyyBAcG7nH87XGkVaUZm3YN429bi3f
2UjNvWIcZz4Zdl+ausvqfSJigJhPmrMQZ0I5RezbpGZhrts3Tv5kOB9zoavRVoK7v2CGwK9uImJC
AwKahue9PYneoCVdCY5+ZAJkApByBjJ3PdMZ0AnFcw7z5HWY/rAaAAZGzXcgG9A0VkeZtPa9aUmm
q5TOX2RXYYwA38WBYiLMN5T95ItqleWZ0uA0G+mosHV4Jxn7FCn87OH60hccBOQBAWkE2TpgTzyd
Td0wojOK7aVICsnw+1W6b+sNShYRvLlYlH1YOs1TcfPnnCxrVIoxrCsNGa/k2Kg/y+RoCPm0RUvi
rqQj0bKdRiyJtMj+Fy4mBymV5qossA7kL/xtNJjjmBSMSsJDxmmOrTYpbfXCucnQTkyVJ61FgVB6
bVWRQiz1E55J4kyiDnqrguY52HHU8keKHqAxdfNKX9fhyurrPXjxLfazbhHK+Y0ItLxo5kALbsEc
I5MDjNz5uSmFVjttgnFr6lqf1pTepdZDHraept5SxUFlb2u0D42zK7UnCYy+5FlDo3Ur8BYWvJPv
yB55axXz0TTuYPVR15LaqJ2bDj39DQg9JswTtKvIq21BNmc2KrzRwawt5KzhNYPRl5OUF2qCyTAS
ppyquW9EhzFr3YZsleTe7l+uX8ClG/Fb1AUbYU4aMjhdFN5k8q4OQVCAlnEAA64LWXBuYNdmHnX0
a6I3nAfVFWFCRolAeZL0kRl+nnpG+6rUCAiSY9RvUyARkm2fvVsYRx6ywAEvYrsG/q2RNpYAMnJ5
ikhxYOwqYMd4p9DMda5KKYB2TWfixqSl/FYo7BUgl9aVrH6VarUo6F7IK6DDG/2/SHaC6ho9ZufS
ZKYAcdkrOEnF8MAuVVZz0tWAi24npTemK9nVy+D6bl8eKWSi1QYRpDOL5ZzaniLXPzQkvGngGUbN
qlVjrxfAg5YXdiKEe+7rRh3lxI7Dmzr9IuTBWeW5C8JMc1tNvyRN9vNJFBdf2lUMQMQsFzBHoGhh
81uJRvpRDlFCuYk1QHDDtyIxb6pIX3fxP2l+AC7l+i7y/szMhz9TauNFBlxDtmc9OnkqWgdjB+rC
jg8GLWtgqwFf7HXmXxfCr4kXwqkHyQqFaKMRH8CY92n2HqrUOlBUCvEwzt43wT4tWBWv/f8ViFaW
uTIOmB2nG21NtWRQsSpHvqPjm2OVnmVCMR+vr+vCV5vlgBQZba5gWUJcw1kwYGdNmzh9cig6H7x+
SmN6hOw6GdNfAW52RxWU8ipyANfFLm0ncpeA8swDFVACPz+zSE9yAE8HJL9lNEuvksKzPqrQk9HP
V4iCpCX9OJXF6UffxiFNgIs6KCAE7TP8XwpeAZEETjkiwNgARYYER0GujoA8oRV0MCxLmOlYkNJG
6M49q7bVq2paT8kB/DS+tL1+GLwZ+lYBEMH+/49zqpZ2I7HHWQVkdP0M5jsAC15eC5JyF3aIl8LZ
IYBj4tzs5iVU7vQDNF6bX/YqDUxX8PiLVjNv5Yk5kNXKkGQJhxFHz3rL1kxmLgoVwfU9Ex0Ip8Bp
6KT5qI/JYaLIN7X3mf4/njintaFuFjYpsF2hCkKy+L7GGNv/bQmc1mpV02ANWEJr4Z4jy9yIIs0l
GwYcBpA2qFboysVkOEWJqWrjKJhieUwdg5zYgVO/M9FDumhOZtwAgPmaeYHL7ww0A7AsxxW39a1B
khdHu621B8OSvbZVjh0dBUp24WR/a/OJxPmLTrQMI+FQIY8gMb6T9s0WmdnyMd2PPkJ7YIrRZPSn
1Ma8QM5O9/JoEVMvsETrOaJZwKpjj6LPdZW4KPjMUjREKGghmiu//EBoWuV1xWo5Oaj3JsLVPaAz
+nMUmOs2oPvs3bjXV6nbP5Gf1o5E7pYRsHNd/4SLlNb3J6hongP9BIqWfFa9ZlI2oFM0OaTjCumj
X5lvsr0T7qby3kj1w6i91M2W3kq/ZtS4pfnXxc9Kf+rQ89K5e13HaQRmJAu2sP6pYbJM0siezI52
/5lhYMB1WUs2RJvdWwQp6PHgC+xOXMRGHurzFTeBbqF95oOl2xSsaFkKRtAheQr153PtRghuaaPU
koOpJxvHIbsRkxmvL2TpniPVDGYtEGzhOZ8/4eQy5E3dopPchmmX4SVj6uerOb6gqfO6lFnD+aOZ
Of+BRALZy8VY497WErWJQkjBbKvcreA3YEKn1xhu2uvuNAJ0FaeCC7H4ap0K5ZZGNVxz3YTQbHwH
v2WPpvhqbfzADGq0x6zMNt6G3cufrxNZZYQgwNqCZJZ7jpuQKmZInOQAr0taRZsomA72HctWf7U4
E7N259aUuTWCU3ZqhHZR1DE5WMOwTqZ1moM3J3ExPMaVYrTkakBxo9YkQldfBJnzJQPnvG2BABZ/
+AChqGuGGbi4ZBpenUSvkQFApdMykMSPPBbdjD8k5ZaFbKeG9yNmSXxk246tqk9iPiEzJ1DeCwrs
769BqURGKzdSet9caSfaK9lOWg8S9nsMhkf9Jb+3P6ZV+xDd9w/mVl9ZYCNMfXro7qvEiz4wAun6
cV/gQ3n53FOS2NbkSBrkp4UbHg3f+DXcDT549+6b3E3e0ayMaVNSAGR1F95E3rjPt4BdP1//iqXL
hRTGv5vAPS+gU6kTmUHP1f6ZmVIA7ji3mrwq26jWKkbGPI1E/XtLjzZeazSsIhs+N+eeW40yIjRR
UXU8pJO2M1Wvtdpjh/bQ2FlFd6JRLEt2/VQY5045Se/EEYWwcZdsyGOr4mqJzOBiLAWSQdSdZ1w5
sqTnK0qUtpWKNiWHTotcIzM9w2y+orBzkZDalZTdzW6p5tBjFL4lQkae5WsFSDtGvqAYjb/OxRdl
hLmywO4dwEWau/S+IH7+SF4BkevXgKpFq+RW9py34lF6k956R/DOLK8eOSM0ZiD9h6mY5+IttVWm
COiwg3k/bBPqhy9I7bHX8C50Wf76z3V9XXTA0E6HhjZg5MDFzUVEcV1SaYhqcqiaYSP39/3R/pW0
rlrYrtQ/g7TT8J9bAZR68ZJAUTHzE71M6H/jVlirWpk7HTm0P61N+0y94jZF29T+Txs7vi3CiRxu
baBnzcuO9ORgGC/OFG4wdTd3Drr+U9p2aKEQ7OT81fy7Osfg/78q7r0xVShtkkNa438NuvcEBqnD
dNPdoKlPIGnWgEtJuB0GtGPWkvP9y6bGCamE/Suy1BviFdPBK8viTWIH5rZ7GbQ1yoTFS20dVWuX
hiIyuiU3BdMb/xXPXc9cwrzWkmKhq+FDWzcw5tfXt6wev3+fM+TUcsLJSPD76lEfXcdEx11+tKwn
RDylifKiQNyib3K6Hs5mk8HuFTpgO/Na+yTEWudltm3su7AwvdDYhsNNhGpGKgq2BKdoc7egUwZM
xswgFjiNw05Eh7j8HP4+Jb7Hq8gTEtYMu9ihay/82axAKKls6xfp1UHjVbSLUxfznsZf4Zv1riuu
fAR3uYGizfr6YYpWyd0KtevKqavxGRFmJ8vSe9fdVkyUE5m9x4sLAbcZdWHw1sNDP78QEsGUvmi+
epMf7d6A8fWMffMj8cJ9dZ88skDUHbz45J7I4wyLrBeyHSUjOVCAefX7SUbRuX7QepSgbwtV6F/O
P3dtedweGlLVAbYOceAtdknnZvc6mFd8drCoZ5R3VS/ImVyAEb4N58n6tPP9LFuHyHqE/ey9LBjv
4UiAmeufCe0DA+jMQ4HlXLzvJ9K42KAA+xneiG9p5UH1dG9wuy/D+7quiItW60QK96xqrRWNdjWQ
Q7ax70Zf34s4sC9qdvyucWYZ5Yk8jzVIaH8Oe/jix2GPyVMB8bU1XTXr1h/W4wMVteBdNOryYjlz
PGU5wuIY2qGvFcwUfdfd3K/92qVoyKU7J6hLlz2Nfuz/kNbyRnuLPbYuNvIeqQjQScRu6I2rRqBB
ogvJmfCpZ2ae2jjSUM8gx7AqhCbtn3KszSuHz4K5Jt9+Eo8FqUsAiJRYIockjTHctkSGQWC9FjcX
tXoHM4pnemceFoAUD+oTiYPQboV6c7/Wd/2Orbt/0nV6GB6jfX5wkMmpvWpTH8p181W8grvySUPr
artt/fIm+lWuhamd+b7z9uD0o7gHSwvVJEoHfJR0W63UoPTReuYmQfzTAHezvrp+bxaNwYk0vu9u
VJOyThFJ4yHRATUHB477K59H5oLbGHA//7q4C4Tafw/13x3n2+wmdcRZZFhcG+R+vxle/1FWMRQ6
vu1/ardy0HxMPzCzc2eslU14W+LZIke4O6Ac32Do07Ptoilwna1Et/uCbo//Ls4IJ2nSaqGM7/Ll
o3QrbXVP22qtl6WYHu1OT8mG7sYXbZP/RNC3M/dW5Fr3Maj4yk+zdGuEoU/RL82T7+QDQYdiLFDU
i8ZY/vM4k11PmSEVFKekgZ/ghc1/LO8Nw4293ScVnNFi0HCqEpzFtkEFxnQCYfLOASmStl69Ki46
aAKMwL2uDkvuw6kkzmobRoTxG/P9S/XPNr3Tyq9MlKpctNunMji73Uoy0ak9KzisZnwLtC6GUMer
cRX5g0d9ZG/WL1/Xl7UYY57K5Ix2oVWS4dSQGdnjqgStcpJXqyJM1000bspw2kkABSV9cz/Q9tZ2
YkAwwlWZDr40jWtNYQHgis9TeyuJqhnC3eBM9zC2xKlHfJnzSH3QRQbapg2ydQqqIsnrAskfX/Od
cP7HUvB0uh+cSWv7nsX9hHOW18nDtGm95F73sxXzG4GvuORsnAjie9AwPC/EsAcsrw+Mw7TXXWdN
Agw6vb9+wIt6C/jQTFsCBlC+HFzTWh6lLKIHmlR+pawzq/DIILj0F/yq35f+t5TvyOYk5aZ3YW0U
mAVzUKptQr6UId5Y9sZB1DSM3d2QlGBYxqi0rgR8GawmWr+JFS8DM3uTYRLelD31kuXmLRiiw2I1
lQ2KfPqGMoy1JlUAUoRbR66OIUsfHTAIdDULrm/SfLG4d2ymZATxAvqcMPeFc9tLpS/Qy9/EB72c
vLIBPbwWe2r0nPeC01gK8UBZNtMUAGt8WSLImkEfBmrFB7lhm8IGMVK1ApW0I6O15rnV/LqLPDUV
5R8WlACuAxpuHXMexXzhn4xphQgPrWkRsDBVF680E95zMd1d30aBGD5fNUY6rdusQeKz2cUd8UcF
k7vkVGD0l6RglCqKggAuArXN2XwcZKsQHYm3GvoTtPKnsFS7oA7gmfktYf6CE21mklOgKRqF1HTK
931h7DJ7WFXV+DK18ur6li0EcMDTYirsNzM1UEPnosJqYtOooiqspgHtEt8eFS1Ih8lvSTCYdQqM
jS1Ies0WnVN2iAQwCkRZM+Edp+xJ3xEEr9g/9F7m6uCiDzMgAC+mTr4B3kEQUy2e1ok0LkJVrHrA
uGNgEfTeb8yfNPwIRR6RaEGcQ6RnGCXWSmpyaKxpWIeR5fhS5nRobEVjlxFbLtF1UZJ/USa6EIF9
AsYMPKTn56bEVS3NowMPSoPhxcdVa63ZtMJMsevqsfBIoC72WwyniXWpl2pUoHbKKvUh7+OVEqEh
Bti8YVICNPMmM7ZHGkTgucUL8D0oCLRLaHbhDi1Vsyo0agNgCAK+QmNaO2rs9zQtPCqbf3MDkOEG
WgnWFxyM5ztpFrXaswZLTJQt8zTZY5pXTi5bhaXglVq8ayeSuFVJujlqdY66jBFjyOVzBaJv7UCC
sdnnAkmL2nEiidNIMG43RaugfgpJNA/qZGfP1DjPffg3tvBEEOdsy8Bc6TadBRF5TYpdM9EgYwI0
1JKXDcqz30fEKXvPOkCrJxxRrLfrRDVWxc+4W5v2QdHe02wNJmyfgo4KzfReXQm2cv7tC2tlAnsI
fkawJ/NBn6kTyTQYihDa9DlF9wN7vn7DRL/PKYWlhXXT9fj9KPky5HfhW7L0+wBOo7d17sRTefxt
Z9eWMzYZXquS/cxiDU1vqiNiYFy6r6dCOFe5MbK0MEryfYeA96IxQiD9zm6/ru/Vki2f0cQAFyIB
cVEO08emT0yFJofKOVL6WWHC1nUBS/cGCURL0VEvx8xgbh2jYdd52mKzkLsyq3EtR5IL6+Aq2U4i
wgBj8WhOpHGufkytNrQpEDigKECXrBIWjT/GkRKEaeO4tFW7IJNp81SQ+n6yqs7Dve5v2jY3/F6Z
qdfy/tmmmJN5fRMEn2VwBtGeqsKK+xn7lESS14MKYEUruRJIWTxLJKzUeQ4BNpuTUtVsBBibAbCp
DR5Mofgwl94u50QCd7O6Nh/A3A4JSak/FildSUPoJmrvoq+uQ5Nhqeq7JhGYiwUNQlcLkPuIeDDX
mE/aKE2MxjIN4JgJXZkNuL/qurxrW9lTmjLGiJdoc/2wFrbxTB5n6S07GxhjkAc9cuMO1FvRcWR/
8R6fSeHMfBynCFAUSCmdoz4c0/YrTY6taBj04lpgZcG1NO+czd2+mX2Jygw+TW6Hm9QgGBcq2wK1
W1BuYPF1gLtnslEMPjp77a/v/VJC8OzHuM1vAXwzqY53CbOPySqPkm0txdFd3RTBSNCzmNC8WBVW
8UU7Sg/EZMCdadGPsdKmbT20lS/4nkXlU8FOirYgC2Hk+eL+Y0ZGomcpXuPISfe5yXZy9LOk4Y8k
oSsnNl2zRAJey7dwb0iB99IGnWC6Kqi6tijdp3r/JhPz4/pHLX4TEGHgNpo7bb/zPyexjBahTx90
+clBkvxkCow9656QuYpFqTiRHM6YkpCVjTzCuYrLYof+4Y2MNgQWG1ulUPYYfb2+vizz0i2AM/Dv
sviIXU4xP65vgTiyBxcwuy70w3DHakHwIpLCHWhtWWU2xjhQjIsJ716p9RJqAgOyLGKekjlPhAHe
9exC/EchRhMOFfZNJUjNDrveT7VXrbv/m+36LWU+vRMtYLEV0w6cJofEcofaA7CdBkIrtXi3MdQG
lF/w1EAawwmpdZ20E9BnzMaUIAJ2J7QnDyJ412yFOIcQJ/9bCmelgJOxc12VZidkZ2HGmF5r63C6
q2XQI4fo9EkE3u+yYv+Wxym2ZtUE+YAERXmj2ROzfKbpe5neyWYNFHclULiri5tnNJxvYaZUOnKx
QDURTXUVC9QdaerKr21xS9FKJExHLVp8QwHAc57igfjrXBySRRZSQ1hbX3p4J+u3njxfV7zv/sCL
4wL3PTxgE5N5edKeTreHomJYkdNESUAyi/mRHRfeyKjkjl2OcdW5DO7slqYBI4yuIpu9Dlrdu46U
6GiwrUOQR+Jw9YZ9jQNAVlEca96UdJmHu+N409D/NNIabXpK/hLHI/UxGDbcA9xqu3WsRZFLR5Ba
O1MyvjgYq+B1ShTfTn2k+CCFol7J0AOXs64KkBQpPH0wh4MSN8VBl3MrUCLQK+V6Za7ZqIm6j5e3
//fecNsf24xOJYnIoYx7v4w7X0jDt2hdMJ4J4CYdXY32fGVP7j2sjt0iLYtstnGvRAfMnwRJjGuI
vK6ltCbel99y5pWeyDHb1CKFDDnmLnOCNARdgIdRcm27S35JIARZCbQKP3epVL/FcUazmAgqERaU
Kr5z2z/sUkQq+2wpnBXDGJBGDRX8dgHEqI7ZtNPb9Y8XnQl36mbXVGYxYq8iEoLo7rnCKPNIvRvI
y/8mhzNceappZcMgJ8S4w2ptAxFcH2VVcMEFq3E4i9UWraxkGrYrfG5v7LvkSTTrZdEk/lYtzmP8
jyV1RcqA9EQZVklcDBiyo0380TeBI9qwRUt/IolzJ4Fd0NQpgyQlXU2F29oB4iIdYKFyc/1klu/9
v+rrcO68GoEwOVQhyEJdFvzeXXzE5XGvC1lczczyB8/PlMHccH4l9bpvcfrz8VcPDgBWkoleW8N2
rU+zEDyRi+uZw3X8hzwH78PUUpQX+ZAD+CGv4f66Ghh8mAhHtrgeC1MQ5pw/5j5xpiy1VTwIBgPD
VO+DjgINbSCPtGKM79wxU+AuLeocKv/IkYORFdHK+d45LAyzokBSqM4C8J5jYgYQeEWG2VZBKcI4
LXpNJ7I4W4Z0fE+kFrJskAYjhhScjejnOXOGcXhZqPeAMLctskI11S2/jUKBEVhUgJM1cCZNYlpW
WTLWkA83jfFpFLsyiQWu0eL5z9x/c2frPPvp/EwiFDQQtSIxhIx7PKHlMFXcKo3dQj70qeD8F98z
DF2ax7RhUiP8Zk5Y2UrtBLfloKJYEozddGP1TF5HNUY5R2OLgYZZftQxMtMfWxDODLZSCqz30pbO
JVs0DAPugyT8+RcQA6PvLKvAlk7/kOhp+IseUfSQ//597nUw7bjMMQ0dznrU+Dk1QRzzwTSBXiz1
fmFuA05rHq40E66er0JjaY6cJyqCZb9PZcY8ZKsPDSaTt6mbqczNLUwZKoBgwYHS7B68KqveaNzB
uLOEU06XdhSe4jcZwLcZOf+WtiBmOMT4FnCu6D5yQswr0vS2q0Wh8KIg1A+R3gDVG9K+54LqwglV
Ox3R7zOpn1OYO4GWSK2f4N4F1238fEi8HzSTJGGSm+Ygk8cdYlI0Q1xaLRrOCvrcle2hHG9zeRtP
oFquXwu0MoL2/brIJdMIOgWwHIBPYiblPl+cMbR0qOoBkSSNVtmmcnI3Jt4ImsgQw2nCRlCsXHIv
TsVxK4yzplArRUF+LbG2ipM9pWUGkIHC3EpOtteXtribv5fGIzI6tQAjQIel2cUL2vXBgVO5mAvp
Dg+aeq/Fky+L+g+WWizAGIHgCNUv0CvI3G7mDUvIlKA9M8eUF4XuCwac/IOtDIHtZG5K/HhvJrcs
ERGBLr0KlgrIPjgqjJkl4PwUc3BXYPwUEhuYABh9IR/feFJfKH9hw06lcC6ITJwJrxtWZ3RkU2oI
cchqasrV9WNbUpFTKZzblqXOiNmJkILhB+9q7cKJ29XI/ia6COaydLHRjQMeFfgfSPNxb2kN5Yh1
GeFyiHTBps6yDzQqy14SD39RAwC1JsK2eZAVarCc2g/MzrpwjhHMyW6CbKKxn9ZME7iIi1rwWwqP
BFDHyJI0HQkbSfvUEZNbhqig891rx1soIE8sMFqhYRR02+eK1uRoftQaVKYwwcQB2r9ZFc+ydMMw
x0rbO81nO2zHf9ANb4yvJMq9dPLAKqfWd9dVZMl3sNETiV5TtMwCpXv+FdoktY3FSjQB023SR6u4
2LLkpjPHlRaL2nOX1BFth7CQoEwCeQl3dJJVVU1ZAdHRhdm6q723LI28pBPRrS/Z4RMx/NnFip2V
ljzjKp5b6pq9a/8jv4XkloqafJas4qkg7hIPnWawrsVrRr+qN4jCAPWHSQIrIea7XT+lpeuFMjOs
EuYGILHP6Yqd1N8EVMnhtnpst73gJVnUgZNf517lChiDNDTwkmTAuEzywTJeaYV6jfFWhZs/X4gD
ZkDkp+GsIvw6V7dMyoqYzh3a+VA9mMx4iItmY0iffyHlm4AMbFWYW8kdzBjjVxsyL6ghboQUWv9o
jSLqn8UaC2q+QFthPAI4wLgXqu2pXA8pwDVDFTAULTTW+obzRE3by8AVl44bJ1ub8RosJ26u7STZ
Wl1f5tJ9ckAPjT+YiASqtfPNpHJF1G7EZloVadEk7qxKYLN8muWVG0lR/MfpH6Rd0Y3+3cOPrjZu
V6dWCrPSQSjTDMzrmsFVWL+ZEyfGn1KuongB+j344KBUVDFpcr4OJzmzqXWsiFVou0IACEreFjQz
GM0TDGgIDPX19U28vFrnsjiNnGqlrUsCWdmLmYLCFI+kQMLlMc0SZgpKtJ+DRJm7vBkoafPaQHhG
e6A9iaKRTV6AWbAzE8e1LWr/j/K46zzNFG511wIXIqHDxfnS8i/cMCHjyfLGITkOMiqEgxan/k3F
oqLTR0TnUvkT2NW7vE5vpCgV8SctYGxU8GMA34JmUAyw4pvWwxzTQPII61HS3FWj2LMy2TURm7CI
wI3H9E6HbFJM8AaPRVtum1JEaLp0gKcfwK1UytTenCYEhMR5BrcnlY5a0IugegsOL5Y5E2CDztvU
QPh+rvRyXmNIM4LqQ5oETQVa33ncJPEjhkFsDC1Aeux14PbTWWCIsLdLR3kimvd5i0izw3ruJcvR
i5euAd7AeL3r12wh3kVZW4XXBnQMBq7wTxjYuDO5BAPcgbRSYFQb+61EHzwqHSAG8ePx1zD6zOi8
SPc1nGhLQTYW7kim/hB8x3xY527X+Xdwt8NMy55VNb6DvnzWnrmrfOPwEb7Fq/LF2bGVtDPvskfr
KfIFcmfreE0uF+8zNiqjkUOJopcoD3Ldm3EepStvS3WHkRDoOctFec6FXA3WinwQSC+++eg5mbKT
FX2Y4+ZEeYMufN2rBxcY62DGwpnhru2Yq7WHeBJ4Kwv9CedyOfttVk03gakVhQJXKtzbzlzHvn7H
noHGhLfXPDAbE3fdmLr9j/FDsM+zNb3YZ8wtRj4MU2HRdHZ+jcqEgoZDgrXFPBNXrn45bRzE8bBW
MaKvjYsjafK7NFmpSoeFp+9GPorcQmvpC0x49aBGAJKYpxqpyi5kJJaRPxr7G7lC+5dTf8DH+sFq
6Vh3+ptgxYuahWQsYIhgJ9f4QW/tlLHJoRPoAeTCB9J9l0g9hs2W9oPxbBOvln9Uw9ZwGAZay4Ld
XrKM0C1MywDpzUx8db7ZmGuKonarooR5C13Ob7U8SAVtiou7eSKC0yULfkwYWgqsf+zbGQW9K/in
TFdKWo+JwILz517ozokszhfIzEmLRktHcru1fzUOBn0r0sP107qMGXA1wNiqAXGC8+Jz9WNedUh2
QTkmeIVaIwUoPhUdeNWUz0QCe33rFqKXZcm6Y8wB2Iow3QS04dyqNHMa5Xgy4U0ZuP7mOzieFLX1
r69r8ZhOhMz/fuKykaooJ720EDBnThEQx4yCzpHdqabELa0mdiuWxQKZi9qHTpFvXgwk3bh3uSI2
3o/MIIdBfcnlGNNhMSHhvQAI8c/XpoOlCNSUJliKeAZHzAhJSrXCBRuwEh8oze4whkbn61OXeGpP
/wHbgyKQuWi758I0iNdm3+PCBw7jDqN98Sb35p79GMY7M0ZDQhJ5Wu54Q7qz2X1mCe7a0obqwACC
zRxqAu08P0Sak67TbFznGHRMkhcSpKClOx0TK/5iQ0/kcMoyUXMwUhNyuqH6kIvHmsZr5wfIK1ej
FDrudWH6wqXWkXAGSzvSwXBAzhfFprKgUpPQg/VDAb1CKfj5JX/i9Oc5+6SVqjpgSB49sOm9j0KQ
6Q4gu35spZ3axN44fF5fzdJlPhXHHVEJ7wng1xztZL2B8U73NqjahCSfS0bqVAh3PrXTxCytZmBg
54Cn6m4eh6gM98bgO3ZAI0C+hED6Oa3Km95TkdxdzqVmGKocIqNinVcbEr3QKnY75Jil6kdTrxXj
lUz6/fXNXNT3E9XgXO4S1JZDBrJyJD7Ax6U8oCPHVZTbCbmc64IWPSIkbixLt0Bhj4El50rY1ioN
m6mgoI1bVyZ4x5rUjXqHuXBPbkcpWSeGGQx94VV028nhSsmmoHg0QBU2ycVeBqv49Q9aUiNQQmKS
z9xghVru+fcMStoYklHRwygfLf0ZIaKwfWBpc79TiiilqfMY63MRuuToyZAa9ICchKt0X2kGcora
dFVFtLtL6opSGgpplmNeTu+U1dyR2GTSQwEKx3gbdcq+yaN9Ovd95zttok9d9X59/5aMCuoDyE0g
gWugxnS+uM4C73Ot6fRQaYNLEJMKAWgL3eIz/e3sKgCEBnPMGZaqcsI+YSgK2tEtuu09Ih3nLtHe
ByX5tFdKdFdpKE0gIpWDul+1piBiW1wi/AZ17jeYm/7Ol8hiaSizOSikrZ2v4lJ6zp3wzxObWOSJ
EO4G6nHyf6R9WW/cutLtLxKgiRpeJfXotmPHdpzkRXB2HGqg5lm//ls0cJJuhmje+B5snJcArqZY
LBarVq21UPDj4VUYl1urzYPWnUM1/6vM3c/MvF+2Z9kJ7Rq/9yw8hFhnHuj8gNrkXu2HUisAWZo+
hIJ4qnD5xeranzyO+DllKwY1SgMA3KY0XjV/UNE7yS4dlJIwLAuSZD5oJ1jyBzQ+IY17qjUWTszf
JT567TZohwNEod3QUT2gdaLgV5eeaEjtgcYT7khEXQyaErSodJ4etIdFc28aDH8M2K7mQ8tzwRoA
OkroV79XhM62y8J2tSVfHkD3+8xy9+DQIhkeN6m1LaoltBNVuiXdujOLwnnWMTabVAQ5cpMvB6vZ
Dct60IkivZLumov3EobNbZxrISKStrHifoR/5M5XzM50WxIfjOlLU+Pyae8/EKB4Z8lChdpDWLz0
kD5hbYG2D0o67tTf08LUPlVFM2yuW5GuyAN0Hs9OOKNYEiZOBekXYPhPA6qMvP+xTMHd0IFD57od
6fac2TEvV6N3bp4uHobozc03PVDchVK3xhAJpyHFNSXC6EZCh6pJPNS1IVCCFmnYz3aAvLcqFOnG
uxiHmOSA69dC256P/4hyRDpO7Wri0XLyusn71ms5iZZ49kNgZ5JjzIdVs5WibEDXU9ZkZghijQTi
F4NzU4/aBrV3J9JZYe+b2XhONMMF6ZrJtrWfsYOxWJiVj+s16tqse0l7KHGBp0KHpAMqpNXKPo9F
OwVuPqAUk5j1pzHD76DzYATOUqf7mU1pWDmA3OmVs2yA/sl3Y1UkNxR/ObAygKO4ZJni0/M4JX4Q
8KIiWCGW8RbG5b6C5LnxKrLmp1nLH5fefkQpw3lgucWipqbJt0RricKk9F4FwhkwDTyurL+6kC11
aie1ZuQlS9BGBkhRQv/FeHJf8jf9v+Kn4UZZGwJBd92D5Sv9bVVsSqaFketWBqt1VPndcXa/0fZN
s+hhIs/XLcnubZC8+xipRNsBhAqX3zQnmPfuKnxTuwHgsNXzpzZWCu/wUPXXxiGScSoAEEOI+SNq
XK0xaEuOgShzP/cvkCq91wFP8udd4++Lcgp01kBn8+n62iQ9N9xrZ3aFfCHFX9VGH3lXUkGVZdLz
59VIm081ifWbYqblAy2hIz0V0xJNHtEOsWl8LalhRTOEPw+ADCSKfZW+089+kchr5wEF12gYDztB
eqg+uT+osTX/G1/1YKgiT6W+KwtV6L9Blxs9YLzRheVrXWf0QwJjNMPIXntgBYZ/i82Ab339Q8sN
AfGDIgBaEWLPKk3sJfcRdU+OC8YuDIX3feC+Jm/XrUgPBTCLXBMGs7PiSGK3dGD/bBGH3OAHCOXC
I9tdNyA/7GcWhItjGdphLAHMQnfPSkHK1+/BYrK3Nj+hZR9pkQf+oP9Pi0ImwYibZ+M0gkQZOt4b
FPmYPXzTyn5vJHtAp1G6XLxbMlaBBX0AlwVjuSr2TnYpcyTo/76qEFQZHcgy868K8ooIdKqHfJc+
JSoPeS8r/xUCzszwO/ssSVu0poizDmZmRNGABPEOgte7NKDfUeIPtt0JA1tp9II6IDSwtag50E/j
5vlt3aigfrL1ouiGhjQSGjxVhPWO1ogoZca4VZs1zMCa04JNvG6+LPam6By8zCrFB5ZlI0iBUSQD
EzxenUJuhTJhahtFxjCGDEUMX09/YsDyrshVZTKpHYI8AdhujMeLt+PSAkYAgAnsdA9zfbS9A+hV
r7urxASnFcZXc3g5QKwyut3KWFNN7KRvyAu7SVSMu5ITbiCDJ5YO4IqL2+jSSdDyGuq0mhmve9hA
Deyb8RbXqxn/+5Zc2BG2pLNHt3T8kZ2K+hcw1qBDUKLRJSHRAPzBhR0Xk8C2cLBpmuee5izsVDN3
u4y3fGy109+UCGvpljgQ0AS7CcB04pB7Qn1NZ4PDTpOxI93tlG0AxPnArp+Z4B2ls6NLPebNbQYT
QK505REmwIF/3YSsa88xXoDFmJw+ShyyQI2319gADE68IzfxNtviug76cNn/fFbVf2RZwYUtIcqj
jD5aSQdbENlzp6M1gRUcIFHfqiDfGJVOBOrqttpM7LPF/lOVMCypY5ytVHCMlA6l1vCVakng/+ex
YLmhd+NJf163KNGG7OaHse+j+abfpNshGh6zkO2bqHoedmVk3Sxbe99u0EhIOXHrI5jmlJFakqxd
fB4hQJZOW1sF/zxfjEjfzMF6MGHNDZ2gDePopbrXQfPyxQ+SzXUfkHry2YcRDj9Ed9asRn52YlO8
a8lm0s2dt26vG5FGmDMjwsmfBx+K9TWMkPoJ6XWhfdbnFyNcfIVDv6OphPvu4ivyH3J2aObUq2zC
V2NEQ9DcDUdj6x2c0ML7oQohsn0w9vldvV0j98aJmtC4+94d20MCRr6dFYE6PdIjewsKt3B4hPaX
uWUPRriGyX4JHHx5K8ijdKvmxOR7K/5q3mrkpWfcj2IVsfbjpTE5kLWiIECFzu71ry9DrQDKh0sX
ZUYCCmDh6CWxPrhMg5hCjYF+K1iLbZxj8rj/0rENbYKaBa5TfCpcxb0lO3PnZoUzZzpax0iKZbmZ
u+1nDLvks3kynOHVGZNCsUhJgoE1Qm2dV+85ofvlzjtwY2oRrDE3nUPW7VBlM0q6ZXufbDtXkbLK
/BlvUxT1kGFALEKIzXYax6Tmc6mQ0w0zvbxBbXvTVQ+pPoPH+t8rUnxe4bcxYfcKBuWGeARs20qW
O+J2t3T45rhjlLZNoBv5drJVYmLSjYMCJCgzODbCE2KCR1Hzq0sMXWUdoH1L3YB02cG8ElRbjSDD
bMj+uoPK7aEgCyl10AiI+it+Bioyf8S4EjUO3w9ZhnxtrsPrNqT3D0oYaKagT4tCkhCD9HSmZscn
kmrji17X2xFlGzN9NJuviX2YhgM1k4Bh9NfN3xp7X7Qv1+3L4uy5eSEyLWW6rCyuoaEQO4DtVqhe
xesjbdrP1+3w16UYS1CuB+IPZWdUe4RDV4P7iAJZi9Ev65utkxsr6/dt8Wh6r41xz7JiM/Yqmgn5
0v6YFI4eBVoYABCgpjAv0UWgWHuze2D8CqdRrE127M7XJvgltQptNQps4ZK1u97xo3oZH3qvTkLL
aQINGgPXvyX/4de+peAya6pBfNXkfgkmo9T+PHg/rxtQfTnBKfRp8I2YG6ifyJCEdfVoE0UQVvkD
j5tnN2KTYURjbOB35QB5MgY62AG3nH4P4j0rZ9BV+mUB43V9WdJ9MjBigqOsQy1U2KcF1U3NtABC
ru9nZDE0zKd9bgV9/XrdjvTzoUCIcjBeRn+xGMaNnscrh7Blnftjicc8jI34dp5VlJ1SP7DwnuAk
bnwm+fIbkoYRr+w5XG1+doa9Rh4/sA7QS+i2B80FFOsu/36aDBVKYsAbTaCaKgiQK8CV6qOKdkDW
4MZk1B873FfOfCHWl1xzJvQ2NAOm4m2Rg2kSw/u/UIbbTa4J2Exjh6z1vmG6qg/K7p7kQHWb86nA
ZlJMx15ftyzumwjGqCqbHHUtrNvS5mbJJ94hQ62QHFDOX/PAUwkBya0g+4SAGWj4RB0gzap8jaxY
NZDBXf2jx5PQnu7tXJF7Sp0R1HL/MyMEi4I6Uw9aJTSOwJg4p2E+Yx6IqXCLKitCxHBneymTCoux
IJMapZrzMKTlGCi58qRhA9qu8EiQ/aJvdOkqOAfxuiIyQBon9m+yxfdCq5hJ1OQFWhDD1O5av/MO
ldlEmtGqVik9cDjPHnCxEGUT86t8KfKYNgCqjSf/h6UKT9ytxLCOPAC9X0yoWYA5X64tS4DzsApA
xRhbNq3bH1LSh1M3bov6yex21b8Tk/E+4h97wpXsz+CEcTXYcy0QMmiQaUIz0alfrh8mWdA9t8K/
6dnhrurOKDUDGEzTmbFD/u3a+Z+cvj+Ofr3P8n9vXQIeiXF22/b4HKYQEjE15C8Z/ju19qqDW4DO
oTUbypeL7FWMEh5na0SajW755aJqsBj0TEdkbEi1tfW9VkWtGbbeBMHwMloYizB6HoHiaHv9Y8pi
xrld4TDXUMTQgMnEAGNx54+7vui2Poj40Lm7bkfm6Od2hGNGWG6YVcMjP9qyj9P++l+XBYvzvy7E
V82fyn7kX8/sWJBprzrVN15uKG57qRXc8hgYhMybIb4up5pkzUw0HFa/3k2YYHUKWw13k7r3mRXx
EPlgQtZXEMET44sDiZLeBDKd6Ztqeeus5+vfTWoLUuAIPSDrwKTspddpGBmzFzTlToBmkcAiIG23
8lSPzJZmOySgYPOv82533ajsM4K4mgdc3NGGON9By9iAm6FNb9hv6B+FDJK9H7qkbDyyuC6qzxOB
y5XFWG5Re0AmzrZxNxL9jvbkbl78DyTqto0JYzBnucCgCJs1FsW4mHmDntEC8s9X1z6VNAJ/XJR/
5O1xbklY0DQCB6OZyB/gd4ckCaAA/IFtwbgPwHEgsoZ/X34xOlnzUPcw0OgFx4FD9zjyqQLGJQs3
eLH9NiLcSA7T9EEfgDysu02cbyp6dMvdOioKCVIPw5UKShATY/vi09AabcDs9Ik3gzZ6c5cVZZjg
Nr/+vWRLIRhxwBOb9ySJEHPytYohAkQAuks24Pr049C3H3Jzc92KRCTVRDHrjxnhiOpLZ3eulaIn
0tYQ0BnXKWxX45uxVHoXrDHGe7WiAEDB6ZLNHA9eOPRuHVY2sPt6Hx8BUKpDy13KXWZPGka5HD+g
qBBEo7WCeX0ewZqyWOvT9V8t24CzH/0Xaa1R1yi64NtM48lodta6MRzFvSzLbUDFiDkTHckbxlsu
3bUfs4yOLZ5E1LkZhmfQoX4yuzHwR65P8TZZrWIjpEuCei6gMigW4Ya+tNfotAJVOACIhd9n0dgT
/cYCRDjw24woAqTsrgQH6G9TwtLa1s7mDEypp27jbv5dHwf+BOY0yF9jKggzoJfrWNk0GJh8R06o
06Ar3DCBlIY/Kd4I0sNxZoVfPGc5WmsBNcRsWOnMMvLy+kgWFvrD6+oMjx9wNbiBg88Fg+LYRWca
Rr1wacs+fSXuA3ptyh6YdDGgJEDjCKRzgMFeLsZhQ7OwHikgyZ4XKF67EHl1/Adl+sz3VUzXIQb6
245wmdh+l2vmilysGKwNqdPQ1pqw0UDWPnthskBCFjodc6L4gDLMCGryDtDRYH7AnSzcLEtKSbdM
SJ4WUocJ+zRBfYbW4TxOe6dMIZP2n0ndENINKleU+jneJZiNw4vV/QuhWpnZbE1IBFiWhU38y8fY
+gec48wCP9RnbogRXrtNOjzu5vgZnK2xARLa4ct1G9JABC41IK9dTPiJ4OskdZzJyfCE88qdDgVJ
LbCMjd9tsyWcVTKSsnwNnfHftoSt6oDkWFINtvLaA/XdFMz2p5juXBtjfUTFuy7dHsDxUUgFPQKm
+S4/XuKAiZMuSKE8quuBXpT3VcUUU/yGzOfxp/HmAdgRMU8w4s5OO/VtBgwRefCBUIL2LFQYtrP3
qpmbvvpiP2Z2qLOXuN1kS0A6oP/gmnNUgwg+N8vt9b2UfV/w1uEwmChQWeKDedD6dZkZxmdGHVOx
xYM5VtHio1RTPExARl43JrtRIDFkYYbJ4vhlYelVDHZ0SH/D/Q+VDiI+/xaMF4oDIP28ONguaBIg
KCS+XhfDr+MZJJanodeOWYbh7YJt6lYP8hHjRx4SB6sAIJNos8KwzHkwBWGCTQzfEV2dS+fpnbw3
GmAMT/pUPpbYs2nOD9e/n3SzzkwI4TIfIDCkxahD6V4ImeVHDMNnVgttlyGcXUuxWSpjwskrPBDW
aAQVPItt86k+gXHSatMttecTqHMVxmQh5fzjCWFLG2ajy2KOOAdPGGFr5IBhl03Fxo3vOoapVlOZ
ZkqdER0+NKbeqRS5I51FyqLyW+BwO7SsO9Q5gnIpqiHstAK5pJ6Y2kvplG0WMK8oy0AfDMwKZUbX
R9VSmT/sonebIIUyVw0mhGT4DySD3X2x5GkGdoAl3dYr+IKquJ3eqN8WaPZ3sf6UzG4a89n6+H5g
hhfjcI9teqvlbFakivK1gVQIhCEglBNTHkw+5PlQ8xjDUB8yAtrvJ0NVyZMasSEcApwrZkA9wRtj
ulJ9QTnvpMXQllwxRtsEuv163eWlpwojmLxEj9fNO8DwfJc0VuLFgbk0c4rTm9Rdl001E5XSjyzf
Qbzn9Co+8hFf8IXMW4fWM/BIwyjFMEVxsVnJsTcUx1e6FtDFuBBkRWvDF05UMndgBnUR/tY08MPh
6fqXkm6Hq+NTeSDn8kXcEniH87QDb/OJ+M95ducmbdAniptfuoIzG0IA122tsssUL+ZuKqD6XZVa
0KReF11fiQw1ihYTSjQApWPeVywNrr0GdXM+rVevW8B6v3q3S8DV59Z9Czqa/DPZg9Ez1IedCrst
i3lc7Ing4kD5U0T8zcuSLA7DJBtLi2XT0aELmVuuB21cqxtt0k8mAWfi9dXK9u3cJv/3Mw83Br3M
uh6Q6qactqte3xYoXXftrPio8qWBzA+8j6aBoTLBTNp17TQBUZzYVhR7WdRkdmTq5b0/6EHRKiit
pLgUCE1geg3JBWgY+M85W1WpT6NdU8BwVx/Dh3eJFTXHttw42nFwdv3Xvf8B70cl2YLfcCyzL3xF
dy4pZT2KBk11j9FmlETJRssqxV7JPiJmFwCmxAgJ8iXBSp1aJSlGDXtFwPMEkoeuAA/jzagXp7pS
qVbzPyY+jgA2x/gV6DR4s+TyE1ZriqfkCrB5nI0Ragr95AbDv3MXw93PjAhZi+Y4MaotJtKlag6z
sQ3AzbFCdyeOvcgaHv7d1UFAw1sLhB9swQerBQPuEHzgyWbLh6fntA3GWVFwk3+2P0YEz8sqP5/A
jw9ZUTC5Zmu8S0cSET1VnCeVGaE64lus6jF4AM7YIZiTHUiJSkVOpLIgXEpjsS4dbXlJiWRhPRIk
r90uVXEO2FIv+/25xMLVQslMrQafyyNdOA5d0K4KmIJ0HZyrGsdTNxF9Lv2YTDGpYpcfmgxcvv6P
LMtB66vK+6VWHFB6gAyOg8OF/TDKpvctDesg+q+yvaXgJ8EDTpHjq4wIW1KnDLpczMMYOZ+pJrfF
8v8w/S9LRrw/KxEHt/M65UK/fEeMY/PK4hsDUD6F90ptuBbkqDD2YSJNvNyTLLZxbRfA7BfJizX8
Kq3dlJwaW7HzKitCBDMWL02SKUFQNm7LqM0MpNP346iIKnIr4CHBnDtKfOIQZDviBWtmGAfANMve
TI55728ttvOr1+vRi2/uX/EYOIP/2RH8mHopJELqnJ0wRuKbfqjXHZ4oEEpysyC1fjDwrSoTLtXa
hBy7GtDp7vMCtfDvgDgMd5BMz22q8GopVpwPGYFjhec9ojf0BaQMCb4FGL3vVz5QZpmB1h1YH75z
gelBZ7/V61MDKuzGsjfXP6vsTPnoi7nvAA70gy9d0V5LvNJ9QIermitBNO2tm365bkJa8EPNDUB0
zJdCBoD/hrNsxMl1o/MzdP1qO4Z8ss52drrcuWO3KYBJXz4NhAYAReJBVioOmuRhC1AuLljOGoom
t3AbTZVusYEi+K3VN3BxTU1AoHmhAz4S/bq+SImrAL5koFbGCSXAiXm5xjUxkmWeG3bKJrJH6c8e
mi3L96WqIie3g5WAqAmjGCKiuVm1OmuMlp08W3ue7e51nNxDudBjheeowjMlvoE1/bHFf8vZvlG9
aoq87NnJ7Y8k3WBVyaiIUZKU7sKEsEFmk5OlcrGcscEFWKT9CO3V7L5l+UM+A2LcqGjKJRcugI6c
UpH3HYEduVxTYVlNV9nwRT15Wd0h8FRtTUmcujAgrIh5rLPmHnnjCuXyYdOYy44WB+8eYM6t03Y7
W6VeK18RSsvgM0G/QBQSrdueGMzkiQp13jST3GPi6ekDzg28hweeS+h3iVnK7K+uNmPEGtlWWP6s
+xvq72mtOKvSdYC3DmNGmPsBfuhyZ+ZOjxtNR4Av52I/emSbqBRjVBb4v5/586pTP24gnHXygFRD
76aPVXRI0hNztgYh0qE2bxVAI7OTYz40gO+w9ieaqR84lhxmDbELtKDgxpfLIBl0synDfVG4N/WP
wT+oRgpl3+ncgLAKZ6oXGwqJ7IQJotgKplyRWsuOCPpamCpAh4sTAlwuQG/10UabGAvQR87bQcN1
8ffMdAN3SQEhfDAW/ZGYyf7fvfjcrHAy56VnUwn0/SmJb/XuTbNR/4ZcCFW1mWT3Hd6Nf9Yn3Kkz
SlCZY2J9Gdd8jEsTiqM9SKRGkt4z8oktxqcl9b+Xk+2gmR4Xite/7NI7Ny+kydQYB9usYb6NP63s
aZymYA2Gpd4spAq7WGFNdiGBwwBM0xjLRmNNOLbp2CWstmDNhjDC2gWmHWnsWBLVHJfUDmQlYAFC
rX8phuClbCS2j90DxmIdjhhzLNkRaoXXfUR2gHF/m4DwvBdqhK3TQH/Y0hXXOEzE0wNWomxVq0wI
28MSt3MpzxRAbYH7J3dfXFTdvVJ1L8g/2O+liHwruetrVPdwtQI2C+hLMYVrs/U/FIw49xQnmMPm
iGe5BogQZNXs1HvPHvUihKOpVhEuSAMSrwgCNwuyb0tIroxFa2OtxyezNK2MigbNEC0jtWLvZbkI
bje8Xl2cUJTqLsPS0pdmZUD179QZToTNj/X7xji2xRiZqjkg2YLwWkIPx9UB2nnvUp7dRIU2lW7R
G+zk11UbYRAeOsRVvijirMzTAJA1YAeUGH/BkrTVJGMaY2Y3S9kcWPG31Uwj5oMr8vqhkXka58kC
dSIHkYigtHrsQWPCLHg08D67HJIDVpi6inemdDEoDb93I3iafbk7zKjanpomTibSkPFLp4NfQhHK
ZA4A4oD/mRBZShaLOUlvYlcK41i32R5jzg7dGbob+rmqlinzAFCbIamCv+HRJy7HSvNmJWNx6hq6
xcOLl52v74rUAuqk2HsTuDCRmoOZGt7MCXIRToSu1UtQfgBcZ1pnFoQCQ1GPM7Hen8fda5cXx3L4
pbNn6jLFxS29UM8NCec/oW5q2iWWArBjTI9LFlkP5Bl15mXc2ksEZp/rn07ma+f2hDstGyx/anka
xz8dx3G0YBtVvHxkhwZjYphqMEHcB4L8S3/28mEZMCXOTmZs7bTWCfIu2a7997hS8YlJLUGsDGh/
nE9bfOI3RdW6g4EQbelfqubeR1UhBR2IX6hYfmSfDZOwmIN9FwsXIWuJ38e2YYPuAO/FLrUOcIZc
ea3J3PrciHBwEAXyOusR1KhDUDU4dr1KQUW6DAsaLfgfXjwiK0RmD/E4jLAwQaagR0+yI29KNjSV
EeHetKihOWaBb2WnReQPv/gB9acp+ndHBqXt76UIKe9kjzTvwEN5qktaRWz03HD2oIYNKWEVuoR/
d6E+Z9q4ANDTx8wRii6X/twsdpkMHuLz+NX5xR5LDBzttSzo2hdVs0kWpjHSTQzAdzj9Nv+0Z5cn
02NfK9esOPnt6kRr2U4/O1p7QZLo2sNSlq+jM5iKiCA9Q4BiQk6FC7eJrSeo/YIHiuUFrtIYrc8Z
TKUQlCrHyJnerm+ZzBJ0bkxsmo1ChficT7VEa6oS1EYGOXV1CW2sBxBPgwdWQWcoc0BAu1Cqx+Ad
EL/Cfs1TW48+LQvIp4Ig60frfcD1zv++sEt1OWpeW2AdunszVCfArumowFnIXO7chHCGMKc1lzUp
YCJ5maeb/LWaboDRDQfrDa2BUEkMzD+J6OKY/gVgEsI3oLcX7juw0i6l5TUFzuwSrI4dDB/A9iEb
5KVSIGOQiQiXgtlBQY+2WFHexMGQN5vS+Zp+A4m+51ahmmJHerEC+MMhOJgpQJi4PErFisyzLirY
i7v7rkgeKrQIqA4988zRgpn9oOWvKd0a0FH/dy8/Nyx8ynYENVnRwXCXtDttXYIlHbdx8cBUwGCZ
m4Oqlk8ngkb2L3qkPiXQOPDh5tqwc6tjPOw+0vLkanm/TQieDmGPde4wT4U5TnysNFyG40h/Xf9e
qmUIru40VkZnHY4BMiQQ1rD01v13ETukiWfLEO4KhyWx33owgS+FOQl8Kfvf9YC5CY6OQaXcwoZc
uptFssTDTGOBEXq6bvEMM8LWcn+RxaCb699LFho4jzuOEurxUA27tATJuNooR1jy5n7CTIYx4iFH
gCj221kHrTvtb4fYafZr0xvf19FUNfal+/XHvggHqlnqZMRFqHD079ivOH/+2H5xpl0cXwQN8ez2
VGO8j4kj5NWhB+7sag1t1WiA7DYCZOq3EeGcat6EK9j1ilNKpx2lczSND6ln3iv5paQf7MyQkOKD
i1x3loIgEpUbPoGGyourovuSJQ7gfQL+mwv4GiKunuWQV2pIDNbARA/a9raDsnKpa8FGcfXJCnC4
I3g7FJpGf5fEytV3O816X4tmQrMoSB69J4h5K28k2YrOLQmXOOmdrvRGGzegSaOkfI6bXzYbt30H
Jv5R9Qrjey1efxDR4NARjJ8Bc3h5piYgvm0EWCzrF6jGV4xa3FjRvTeESxyw706hSLlkmkmYYf9j
T1jcWKRjamRwCWsdTu7ogE+6rUKvdAKnTzYLxgeAKJ53k/+Wd/k2mcxjP5CvvjmHTa6iA5d+aD5I
jwwQFJxEWLsejxOEXpLyNOjHKbG2QxeHbnnTk8d4sg/XY5fEFlJ2Pq+EktrfoMuUzIuHyVUwatW+
86lZdEil0KIItAkDWW5XVJDeqJgiYBpSq4DE8zQAtKlEOICkcPvUom16wnBLGH+pyLZwgtkPGvMT
eGo2vpXeG9kt00Zwm36fJ1SUjRejGjY9eC7KYXv9E0jCjoX2HCpK4HAGVY4QdpzJ1wYyQpfT9Ptt
uSVdEjjaLm1UXIZyO7yahCsCd5+Q/5SEJHppQid5jrNmi6mbLrDB27/BPNa0x5hbo4gM3GWFI4Ta
NXg18EBCRU7M7zStmxAbIDW9DJhUX/O4jIaZmAorklh6YUX4emAeSl2w06QnC5PPZbtN0m3pMIWX
So2AiYQjyjD1KDZxptrtEruFzmjfljvXvC9q8M2mihgg3Z8zI9xpz556dVHiee+NaKJgNjR7iq03
6Lpb/16JQbGfqy5i6sTATPylEYjorLXhYiWjaR1zffO2LqHX5ori4vvr4K+9PzMjhJB0IYu5xlCR
pnkS5sYxdz6ltraryRJOvf0IpnvI+z0Y5fOig+nSCf1ujuKmi2zzDoplQbvxZ/B9vS5L4Hr71trj
LJ+0vDtUUwZs/CdyAHp2M9TaJu5uPVXmJosOAJJihA+0jMBeCvnUaE7Q+DQgtsmqoNVumkP+bXyr
P4Aiw6n/bUUsWRaVScfehhWkoMjtwjzHG6u3w+vBRboW1CkAvMQojC6WeefCQJeZWymtMEaDZ4Uy
x33cv9ju0wcMuRC/xOw+no2ioJAxu5AXHtACJIBT3zOP/mz71IzWuNB2BOzkkVfjGrluU3YscUX9
timcmDXRJtYNWByujNApXmfjmKp472WnEtP0GKFC3ZJg1OfywJB+nlCIB28amj9BX9yCI6hyd3R7
fSXvxHLigcG8Em4A1OFQKBWWYmSsNmkBM83G3o0nbQ+uhTKKD/V9FU67Etq2gRsYnGMyKLbJNt98
e35pQ+v4PG7Int6DxtwMpoO7K0OcnjA/5NEXyAyG2Y4dxjfFb5XE9fOfKrQNxwXqTakLQr60RC7U
/Uis3XUDMpCYdW5BOIDaPHbMjPExLCffoR+3deY+GPUnZjabubCAYzm25MEeI9etglI14C4jODo3
/z41fhaI4ymnpT1ggeaD+9VNg2ENuu+AX+bP3qfxNf7av853IMpOHlDyu75y2ZWJksj71Dtav2L1
mtrtqGcM1GRuQzGPzso6SsC0qzg2hiRnxx9HNQxXGQZRRBkEJy4bXNgtuIy0Lcm+Q3xmA8qhfT0E
eWB3aQCGyQANwXKJwLf42Z726EE6+bjFhCdNkmhRNj1kUer8BwmHzC9miJJSTDS7IFxsMfcwG+Fs
uqEdo/Y0Ky5z+fI5dQVO2vtwrnCkk6TQk6GEe3VLWMd5tIK0L4+/Jl6QD7fWbfljNkHaPW4h0bqd
b43P+rKlBheJYKMKoiVd+dlvEc59ky0arRzsuONE7vrfpIEpsdpXTlCD6uy6c8lmXTD1CK5wdHzB
0ixygzAL/VkyYco+1h/KzMPMTh/kxq3WHOPF3cY0DeI+cv2nOt3M9X7hzIbTqKjESlPv8x8h5GtO
naIbYGCkHC/46WZE1ApXkFEGaRXQp/6XP0fG9yxYMPDw1D2pZv9kF8a5ccHPEuBf7IKLAy20iLg+
InHCrlWELx6d/grlqJ6/y7H6wD1fupeftkszr1ghSPuR+JrmkRMvFz906zSOr4B2bK7vq+yGwhwK
sKYur46IpOhkrUu/JNhWdKKaFJ1JoD7TCnUfFTJBVkGF1hHU1nnRFs8CIaujWR1rgOCBBTAfwzL5
3BhuyLt5cVqH/oghDkRpPBI/X1+fbMAHoucgm8FxNVDYFB4uhZVnbpFg3HWu/W2zsnBl27j9OUHi
75Rn/q2/PhvleswUqbKM6xP6LQCfOTxPQzfkciMNPaktNkEEyTf/y8wZjcRqQ0gaTNVNmdCoTWxg
uZagp2D+X9fASbs93liKSoR0d89+hOBNc1ymWUdAIKC7L0DchRNoCjDyechU0tcyt4ULAaYGpKiB
Pb5crTUXxBtMmmO1kddv11euWzeG6X8ezqLifSC759BSwCgIZ9uFkNulLWN2wMG5OnjqpOStqtsp
TLTMVVxzslvOxR2KqSMUMTCHdmmky6e1wJ0CtyEbc35Imo31WiWnwQsGVTNYFsXPTQlxBQA49Glr
mJrC6otxYo81UKOq8M1/rxhXzo0Ip8+ukjXPJxgBxeL3YQrqAjoa2RqYWYipWBWru/TreegKg3oJ
/Jvvh+MsCXKzyss8Cmuxqx8Wm7efg/mBzgYYOsYg7hRuLovMUJd3+bQWjrr4GnK9NOMYIQTNyUrD
solvfcZ+xW2suvxlWwWJbIjdoasKcinBKxaHUj/XwTfSW+2eGGNUFDcrmIlB453csOVEmzJInTvT
/wIC4XbaMt3Zd2OYrE/UUGGWZMcAelro6+IX4UYWAsxcTXoL9itwnll1fvDcPtuktDMUh012sHHI
gKCFTDamLoQIUlartdSzDR3iMd4lTNuUKeD6SRf5kIDqy2PXjA+ZWysuetmGYtjHBOMD8gr83+Xp
AxUOhj/QBDkloxeC7cGt80h51co+4LkR/u9nTmoYlW1MwNCf1vahXr/Yyao4dO+k0eKhO7cgbFG8
cn7aCh8v8T9VzhDFGNQnRXXUQSpRumtQUP6sLqABmxSfsvxWQ8YKpZCsyXd10U8YcbMDvPIhSJAC
xuneZdOGsnVrW7sOTNhGu+/NrZuq5uVlTn7+q4Utz5dWw/A033KIFVUbOntBzL6nLOxzVeiT7zNo
xaEsCij7X5Lk4EvOKx+XJJgAgFeCmjBKiszYXs8BpBsNsDzaM8gCMNBwudEr+BPGPH7XI/QANE9D
LVc0aaXrOLMgbLTWGes89/hklQGg6uSEXnKqShU8SW4FKp+oxPCHnrCOgdqsGDqcCnd2oxGtH17D
mpfd9a8li92QAfhtRVhLkcZNAvIBcB2tt2ZMIn96Q9NvhJy6aUalTv+dgBc65xiIBvIO4jyu4G3V
tMx24YMrJC3vUM8r5vx2AMvm/5H2pb1x40rXv0iAdlFftfVuu70kcb4ISRyL2ql9+fXPkee9k25a
t4mbFwPMAGOgSySLxWKxzjno1IsE23F1+tBWhfI1JN3wxH3tBnEdpkUTgkJ5oaKckDHYw4tY3HP5
3k97/sIKNx4MdS6thdmVdszPuulM+uUVdT83ovv+WmheSowyBDDxZq8v+/gifllmWrdWiIXKIBRc
oO2hMlwj+waoBtNTX+l9VEhvu8ZqZLiwuLjOhcW4sCKJxthITdl7oaoGk11FDumjbdnSr3UoempZ
dUUDnWVonkTvxacVK9O8Shfa5LSobaCXa2M7ms2uKFLmVFkUewP8aZONieiysuoqF4a5RaRgwhzj
Aue8uUDMu5Oq/wbQ6m/8EfqokAjS1rTT0DQXziHYckNb26AjNEUVpTHPf7FkYA7DGy6in8lDYKKQ
NsCKIWbgAdTptGQ3frX7GadKubFTkVr02kMkJEsXkAPKqgu++dpB9CLsm1ZCHCQsdqgyb8FXaeOm
1eNFPHMo9E9O8j53IESXbSzTt0Ts/CubD52iaOHGSHGD5otvNNIkxcgg1J1IKL9rEftW0Qqc9oPl
hlEpSFJWjaHYCgQWitYyWfbnxW6wunrMUgmUL4M8Fd5YZ71btrnmERCn+UhIRcRNq/YgoQJU2rKe
fMIXp8QYjKEFBcKoAeDaK/t8alx5Lnw1pr9uu83KBkCntQlSPQ1JNeErynlFVCZj8+G5HOiBKBtR
VgI43tNZmAhuWiJTXFBppjKhEqhzjkqICkDcOcqYOLUiwqusFWbhmYglC6UumGe5PT1EMZvwvABs
rfkYO2AQ99LndCc74X15ZG4fGHvJLXeS4MqwEjKvrHJBGmlBIuXykklB+8dyflub1Lu9VMue4g4c
KPbg0WShuVvUZ67dUMqmPu8s4DTroQf9jEwCoPJfb9tYOWpwpAEdrNu4Z0Fr/NoGHaLCYgaQk3pF
RwcsIAc5Sv259LVG8cs4fwV1VCu93za65hjoDIFQNsSrgf3ngsk0ZElZagR5KHBZaf09Qx1fEq3P
yhGDxy0g0FClAWCCb8bNzdpKWlygjm3UuKmtBnL0aOwp1CylFyH77ZozoOMXwQLMRxAF5KYxnzpT
kmcYK4svOUSB4u9aEjpDkrto6PuLyQMKCB3zCw/rJ5Y3xmoZ9CIYV1JqThRK8gZNWLnL6mkSOODq
qC5McZc1ac5wx2HYwDGaAuT2+zA8TuS+Rp2kYqKDec3ZATxBsEVVC48XXDWv61mX5QOGZUePvYlO
T4jY3J64tToljq6F7ZOg/ANA/LWvJ+lArUHDGQIUsRPZFXLeCf00k5tmkhM38ybO3wwUv235LzCx
C9cirvI6tL+R1l1b1iQzHaIE4GGmOc1rX7m40t8e3NoRooEUiCBgILR/KkpaA01QUQMv1pQ9Z93o
lGW5jxPbj0XP4Gub99ISF217Gk9dYoJ2Jmpr5iqxyZwkhBILMTJZ4H8iU1wA1GaSjGUJHpKKvrP8
va+/E33/N/OGQI6ti+K8yW3c2sztrLQwGllP3BKCJWiQLcooiDvBcbE+FjSNLTdiIH55/65YNtcM
YxlGvy+3GZIXQWF63QX+WOCGQjQWNTo87Ugm9yd6hsLD36Bb0JH0x4R67cfh3FVdtNAnheorXWRW
f8yiQ080T1zMAZVKQcFlCO4AttMDw/bt7e0VXwtqIKhbSMoXQTw+0JhsovYUg+0DqhI1ZIvC6pSG
u4Gc327bWQtol3a45ai1tEvSAnZ6CAmAX1VK8s3/bgGk2Ciw2KiOIqxdrwYJDbu0RjBn1YqHfphJ
+3L79z9wy3wCcmmAS+BsNkhQ1V1oFTKn0Rpf9cvSxQNdtLXmpyF+n4tdguf3fPaHnrnsawuO5tmt
su9TbjvJPol20DqnwKkKBr7mIyCeBmwU+R7avLiBT5PU1g3Bd1kEjLTS7zESi72uLR9es/CABpIR
nLVcmBsqbbR6y8bZV0x4dVXQVyzYr2sPzsi8/pjghhFGam6XUgTccJ5sI/U0JYNrjh469e/DBN3n
Wig7Cpoex+q5rYlTPaWlZ0zWplRST6OPRnyomaivZS1rWnpa4FboAsBl69qnJo31ad/hmyKrPKnm
E53elKQ6qIV2V2v6DoItojb1ZZSfnAztLcu9Z8GacROdybPag9ARfBHlg6JUAbPeuqUinR/M/OW2
Q6/1n+lLMzx2C57w0IV/PToWzmXJVLBnkZO5L47ylpw0rw2MQ79VPeOcurlvPsWn9n7+CZpCT3eY
C5FwtPW0ru7lgbWRHVOEUV97f7/8KP79fZRyxYxSfFSoYhPpyRZpt9vb+jaWySadGq8FCaXencZJ
d0kcn4tmfCAt+YpO3+D2/Ag/hYtZeBlpw0bHESLd51sJaqb5PgyUr+EWvJPHZNPt4qfbFpfF5Rcf
qw5AJlDtYEvmDOphytRxObM6oFnp4Kjj156BNvzxtpk1r740w51bOTxdlSimeOyhyejGpY9DON0i
PrUCS2uv0joeN0Atjbod8qQldl3UDpRa77XEwhtmV+lPtlG/2VF70DOjdeb4mehemvoF2hrC2vKU
2hScbWuBEVd7XERwo1NwKlwbbzopVytw/B5TbRPOllu1NBhLUVf62o5FazZaGdAIiRIlN5uRNmkG
pP/QLJr2jplUEroxC4BpAZFgvf6LNpLgqWrVIN5rQdwNTwHy7HpYaDlo29HEnNId2RkQyXXrcyEq
I6zO3YURbu4UdYhA1KyjaxBvNT1oCCv7u0oEO2ztVAHU8N+RcN4x0x4N2KYRHwNHsPQf1Az8Vrr8
aS6OdqyxUrb89ORnXu6kB22TMHSo6V57lH835+JhPijftCDZ6S5uiw9gQ9go40sb74mo9URbFuTW
t3Anmy3XuOzY+BabetGBvlHX+GZAAXzES3jmh3vtqAQ42IpgONL2MG7QU5Q+6If8dfTL+/BXft/e
pUHqjC82mg2827FgNau5nKglWFzs0J7OckgjeBPCmw9WWMQDPwKrnT/Fbo6i95692q1D4NDutIt3
o3Q3vEG5u3XlrSW4FIgcmzuPLHVS43lx7BwlquxL7CU7KtDlWYuwf0aLc/Z6tJLMWgoVKri1153M
oD4JpvO2R+MN7vr3YyMrZUPCUsu+H7m3l+r29AAvcP3bhR4OpbGsFLLKX6U3u7LHBPe/27ve4HuX
bCkNkeDh803zIOf7wdwqRPCEKJqh5e8X/iaZczdkSzuy1O+xR51GEalGiObpU1QJKV5wlnnKnF4D
LyjUE95SsPegvnF7RdYevkG4/p8Ahlh1PRgFx17UE5jywvJOdd/RaPuaeOmd6j9Hh+Elrpzf4GhU
g/RBPUy4TW/Sb/1LtlUEniGaUy7AJHKo6ylaQo4zOZWQc56oKDlf/Pa/hzAkD9cDnRU5qqsOx4GO
futFm1350m7wgnkvDY51X2xuz6vIDblAMEBNTaszHNzFMRi/doL3jNXXm4tV44sPmkmbOloG075N
d5I7PqWbDJWoyVFd9oTLXbyt2d1QniZRqrBam7+0zIUHldblpFQYWOkwz8a/jknvRFv1tdlVu2Fj
3wHKNkAwTuCny3zdWL2PVvKLPaf3FNDQEG46gxuZOGUcNIbTe8X0rpEn2gmcRWSNy08qa5QkED7H
x9oDavNbv013kau41P//chK+22Gkkj7G6hJIJK+iLEi1zK9MwXmxOhaohwADhIc+wCiu/T6zOpuh
8Iax4Oime3STaT4d3fzrdBDRpq275YUtzjlqWlAzSjBvsoROlFF17Fl1xtHa9DbaZeoJIinflNKh
WX6OOwuN0NnGhJgwMfPeaVNRA/hqTLn4Gu60IaNK24ngKLDiPnHn0XrUmSbstl5+5ZNnXljhfMXS
pyGUF88MT5k3B9ZWDrQjOSLdiIM+EAHaV0+GC2vc2UMmbTRRLcbpHzs5MB87a/CY9TdJ7YUR7vgp
h1SxR3nZ44XiT9XLlEsCzxctDXfqdLrRVrkNC3bxPR8OpSzquFi/tl2MgTtQgEKixtDBgqR9STrd
D5PdlHQQsfbRSxIPe4X2XgnJB4KK4e1dLdpw3EFTZmYiN4tD5O/xPt8wXzlILzoqP7vbdv7Lbvvo
cVzaa/mYWMdjPdpRh25UNQX/b9EZJvTTu7SLXTbmheIRuZwMXOjSaXAg/jycE4VAULiarRlSM6XG
tp2qFPEmLHITaNg2xnFoF5qISm0Z8Ocd8uc7uR1Ce7zyomCCCBQG+oh8vGaOH6kP4yCYkdXUGLfJ
RbEEcKFPlWBlVk1twRPVaegCYeOEUxAOlddLvwVTv7rpLyxxgU7uY41EU4Ru7SZzExOwGfuUSM/j
Ywsk44sOgQoTEQ1iW5rydNv06hghsm3ouKqDLJXza6OxM6nQFoF1NXfiRFOcnti+GWp7rLMoX19d
uQtjnCtrs1z23QjUCo3n79MQaTurGJfnNSq7VQ+o1AR9s4BMtaggvLqHoJcLbVs8YwOBf31oQf20
NmiONuE2/GmjOhoP95N6jIagju4TdBOhKeX2tK6O9MLg8kEX+UVmKFJIexicmmEDtmP0K92NYMOh
Cl6RDMOj89/cUwhgFmj2Ac6KX8e5gvIHWnuwed8TrdhPSvPFVIAHuj2s1eMCuqqaDo7jhZTvelhl
DGE9MjbJMbCgqTduoHmV6E4k4jFcfYlFs8ayYEDaQ+T72s6AfsHJKjGaAowGM5CL6q8y3kxS5ij1
A4CpTlmhlVbUk/qBk+MjC6Rn4B8AvuIJjhte3NGyh2DKguAbj9PW3NPNcIq+D4/W4HTn/GzucAr/
VCVnPrBtcZ6CEuXf7qnqnPoFpfeN6Da1GpIvP4ibh3ZISBotHzS5VmD7qW+55aY+JEH6ogfpvfaa
nGfhUbfEz1uzwB2mNJu0IQxhVMb4k4efoVf70mZ2leOv/EF0sVnzqMsRcvHHAtONVUsfU14EvwEu
cwpBbvAhEHhrPNzmnxvdiOMBJvDYdGdDpfnObtwjKq0H9aF+rLbM7bYIQoGyD1+jXb3vdvLX29tm
3Z8vHIsPBzmUY80On5DtDE/fpPvWqZ0Qt17RFWAtnF9MJ3+RC2s1zFMbhkDjU7dnxvbgwYZg2Jfb
A1r87saUfmRLF+ENjYUz1M4Q3lAolx3NFbWbagK34HORPpprYhYYh3ZfbTt/xCNM6LJXfe9Yd+Wd
vov8eT9utCfDHYLJizdZ4eh+8TMJ5rvJG+/ocfiK/+5VJ/1Jt4VrCDKDNYwXmgz/jRQ8zCWZE4oa
Jr5vKr7UaPw76S6jTpxBcsmN7wpPtn6G9sHENeX2xK/moZeGuRA1NpGZg0cLIcodXNlJXOugO8TL
d6pDBBtn7Qy7NMUFn7noqzxniy/5xq5+QFnAXyqeggGJXImLNpHeatBagpXT+PaQ7kancXq/h0/9
hszGzr7PBbUO0ai4gNMr7VTFFPZaz/TtoPOWcYlUIUTbkAs5usxIbPcwMiuOdDfvU9i4PW8fDa23
tiAXUgzw/mAYQCMDvomqNANdulvuVd/0jC/sXt51vdufirvxS4nw3b39gATM7S9YHSNAncuzLNqW
NM497DmWE2vGGW3XZ2Bi7fF7o71YnaDcsBoIQJ8CeCGYgMGkcp0JTAA6RWHeovHccKqicyHPltje
HLlCRen1wxYAAUi/IuNAS+W1qRJMkkWuASWgPVlgvyfBAOQLib+MihL0RHXxBOt0wF5YnQ6eIYDn
Tkb+IwcDye15XX1kBWAPEFIA6CDVulwWLoJrIufmmIQYstK6A3uLzKBifg9ViW+x/L0GlZI5j46d
5H5uHGdtL+qLXKNRgJAleriR4ykLt9S1fQT3jBjj0p3OdLdLf+nT6OjgiiyG7fCeJ8EAKdJhp4z7
0X4TDH11tcE9tgAH0WvKMz7LhBo6o+giV0nvIK6O5WsMygRgkSR9W3Zy0OYbPEIv4H6kjW6rn+W2
cuaJOYs6ikhLa9lCn7YYOg6gCwaGaFBsXE9EAQU1g2ULFi0tiJPV0lNX2k9xCz09G5BKP8kS6gzo
/gbFVvoqmIq1+jIA0/8a566EacvqWmJAXECIzKO18qxrr310BMZlNyf6XdOBMS2P/PKd/oWKgI5e
X7zgot/cAMnm9bBR5YjKtgMuB9IvLTnF5Diw+1HE1rg2uQuAhSxcuNhxnJcXZVybrWnjdKn7QxQX
e5V1GFn1XFEVt6X2x1wr30AQ9+v2vK552KVZrngQNjPwRTPMqpsWwISI5b4UFk5oVad26gRbee1s
Q9M+PNkGXS266a9ncjI1ibUzZjJl7xATLIG3FSpHrZ1n4D0C1eqyZ1X+atvoGaUSCl7wjMgttVdk
fXpZeGniTx3YgUpFEPZXK/YgZMdbO+q/QApwYVJWq/IfaA4z8DLa/IgqkP9XjVPUZ3vbZVLAKF6Z
gJqWbbwgxNtKReG2nX3CyA9GZcHj2eoUA0kD3heoHqBT5HqKO0nOdIliPTW9diTlJdWAyLVE+LvV
tAtsPgYKQSBGxP362swwJUxNiYQ9AV4Xbde1qSOnFnCRvdcnPkhXdObGhYu3n9vuujo88K0sbLro
U/94q744C8J5NnLaJlDB68mit2CMpjeEAjddHR0YJwxICsGP0HF/PTpVadVMYx260+O4PJBC1txU
a6hvh3Kya2e1DVD/1A4Tw/8qyas2VOahQ7VdUItaI/lA9xU6bZfWPfTJc7lgW/eJLaHieOynhyj1
6nhwoJroaMbWsvxy9g1JO0EoqpobLyroq6pvQ/0koQhRLlrWbbT93yf/8nM4T4c2tlEDcINWUyvZ
diB9mceXQhL51logBA8mIOygjABmngv0kBIuhqHCKZM3lm/Z36exPpQWwMEmSByb6M5SK6cq/4JF
eWHf/NcqF36zzMymFLKdR2a952rvEmCY5i/WqDl5PkPHWER9vpYtAgGJh2FQduNY4c7SqRkJpCks
ZIvpCyiIgyTZk4q6HTn/xZpBLALI+A+gLLdmUdyEEZkQDyT9nUrQWkHe26qi94a1bWmjfwvweGhL
If293jAR3pbbvgUYoWyyk9H9xiNVEM2/bw9l7ai6NLJ8xMXen6q8qroFM6JbjTtV7zKUifSHOfeK
oRZEgOV7+Uzn0hS38SQpr8ZmxHgQ8T0CAs9SYGDVyS8mjFuWoknjTk6gl20O2leFQs/ZxK2+1ndW
xlwq6zsSjn6cCAP3qttd2OVO4HAs7TECavQYNeFbi+YKIx7fZlM6zDIOitvrtXoyLpTkQGlDHQdw
n+sFq8HSZkUExvrW1+lZHl3ZfCjygPT3RfSDKIlD5pNlUYeZp0j+FuGVssRFYsxE5e5V97z4EC6k
GMxWB33ByrA4cRX1RTVTh82b28Nd9RnI8ljo91cNFJ2vR2unAFdGPdxTiSIPRDt4hjUFXrO6ehcm
uNWb5n4ypR5eEzX0rjYNz6qbgFr6Ww7ux9ujWZ2yC1PcERhWpT70y2ji5l1mAFLT30xElbNuAwTK
EM8C3yHPbGowsE7IC4yzlguXSL9rUjpIGv5mIH+McGuf2W3OOuy3I5nPEhJOuT/1k4gjZzU0Aaz0
n5Fwp8eQT5Me2zCCDnUXqqhMelbQ+j/3aP+PXv9mQHjSw60QDwI8D4kq9xOQRHCCWgH2tX5hlu7U
f4MqWTQ5kEBDKQIp3rUz93E+9HTJgKwmHBzQYvVbMpZh0LLUFjj1qhdcmFr+fhHWhzJTlLDE3IXF
l6LLvaE6T6D+uD1pq5sTwAQg5kzANnm411THRRdqA+BetfUyzOS3JGTRXK2X2JARBhXgItH10eR5
MZDcoqaeNxNyUysCBSDt7xQ9PxR55kVtF8R5+9Bim4IM7yQxvBL3vllEMZAu1Eu16DiYoaBUtDqx
F9/DrSEIHfqQmgDUNEtnyHCGJA1Lv9ye15WItLB6oyCggzcflKXXi1cXPcbZwU+KrtuOMkk2EDEs
PZpZkzPIIpXCtTLzlTkuADLVLvtoxDLmbAiKGuFi+KnM8guRh68FKGVotkutndRojpbnPoQbvVjU
SbeY4FIDNG2CiQfsSiZAUdr1iKUx1M1i6pHqJLUjN7ljSJ1by7NP1fQhAT+WqCVlxXWvDHLLmJpU
nqBaA/wqlNqBbbEmXw8LIji9ViLYlRVuFzZanumFjmFN5TtJPBYoxmbAwzsTtY2vldOuLC0udbFN
kGd0SYseGPBZP1LzzOLB67TTvE2NB+iCeTr0Q+tTCxqBrhcEgf9iGiRmy9UYstLc2kGNh8hpA1hp
bD6lOJ0jBtIgXFw3qRL7BKTKkL0/kelxNNU7ZIAC8yv7EQM3QZkFwLP9iZurGBOwI6SAn8197qXt
PgXqVMoeb2/IlcQSTbngtwBTAeRZNO7cJiwDJwRB00r8Di72+hzqh8ygINY7qsj2cvP3bXMfqPBP
2+GPPZ3L8SCMHNVyD5ZGmgdDsaPHdEvPXeZ1w71cp05GHQuFcPV5Au+ZAgol0Ic0b4pxH2ZuYXgR
6NdGX7mXNoqIrkv4ZdzBD2Cz0qYGZgJNvmiT017DDY6yeEuP9hN7BsNStyFnhfqS7ciVmzHHoL4M
ttYwd7eFE73au9tTtbqPweoMVhDgTWD92u9HoOvt3ppww9Tf8T5QEsFSrO5g8N/goV5Fy7HO7WAp
6eB8dCl8jcqBDl9iyGKjJdF4B1OC4M1oDYkHIAuSemCQQFfFA0zAsYwSSYzbsqIAT/h1yD1F/6K2
szPVkLjKn0Fk72W6dSRl5PZmUIz31AiqGo9LSP9N8/soqHqtf5ChWyC9Q+kLnRjXkxvjQ+lo44Og
tWD3G5OhxRqEiEGkfu+Kxyw7VJaNTh4P0nKx/qJ6rPs+61sKAXk7F3WXcycEnktwCV5uwpYu42Dk
qV/w5Kzm+GN5BklqvtFCpQikQRpdw0oSd8xB6tXXVg2oBkrWt12ML1x9mEY5wTJsDa1LFk+ERGdb
a3JdLs9oSnV0xe0VdUPm3RCfR2OT1olXyaC9LFkAogyBe3OZwD+mUSaHb0NdxLC4TIBJZCYVKBbO
AyFPpf0FGMWzVQaNJMjnuQD3yQ6XAqhGp5ZGSMtzWAVa+lLcyzrwVOE3khfO2P9srePtOeW21Sd7
XEBtq0qPlAz26vg76R9BnuLY+xScOqzuBMvHHRD/mEJSoeI+BJ1rvnYL4H4Ut8QuzpUa67uegPc9
IuQO9B+tIFasTiIa+fCMiPPoE4o/7PMyK3IMSu+P5Wi4BHmMmdBT2/0CK8PXMrtvbAEmjcdbfYwO
jNxQkkC3EjQNuIWTEPwUrZeKc0I9he2imDqk/hHrz4PaOUaGqnG+BUY5gCxRGVJv6PwJHIFbnOMI
MfuoA3ekAy3a1j5OcrY3+9HpoE0tk+fb682n8f/vO4HLAEbcxDnNxemWEhvUEHl5Zl4EFg9XNZ2y
duXUiXx513xrmFN2DkXu53RPt02vrQquDv9aVq+DmNWhjXyhATwXLQE5rRk0IHucm3QDSaWAhRU0
qegXnPyCHbXm4dDGxsvqwrkBQqBrsxCnU8AKzMozSjVeA2puWrzH9i8ze05sQXayFhovTPHN8hAw
KepaxdwatVYHeh+7upINJ2ICkqLNau1bRtbvbRCbCLaWYIx8UXm0G62QILh2hvzf02x2zqQcWcW8
Mf6WpW9/sYwLCxZuCKBM4EHTKaRtZrOvyzP4/R1W3ZfzeU7vcTfyVTu+G7KTXAv21gcTy0UW9uGz
JtYOqQUI8FBPvl7Chb2FmV3KzrNiAYjZVtsCGoeOolW6m9FxOti9AaReOksbOs7jtqW0DCobSP1B
m4tgNOO3ebA7r6n0dkug+7otQohBqQW4KBWae7cnaO2oWMSF0S+kgJGaT8N7Ww5VMuKUCke7d6H3
mO9IBlnOCOD+hduuCm7bW4urlgKeK5zFUIfSuR3dkxlcIlLOzmOwG11Boyl/qfiY+8tf53YtJH9H
LQ7x6xppAmV4SvPXzNiF4b2R3Cfqpit/9CTyGNkQUVson+L+Yxr4ZRDlgHZB5gtoHRjLJ2widm5n
Br24g2Wzp1azXT0mfqV2T136xjTPRGcC+vqyzrEf5uwwGejigDJB3A0HKm+kdNtmw77PMjdk+yhx
cklUHfu060GWC0IpNJGCJ3h5Ubv2TnlOzJImEjub1nRQmsodccvqj40sb6syeUbuJupUWF+UhbYI
JDVL7wp32FB9bMCbNGJm+qjf0HpsdwXqTG6iFrOb1Gq2pzj3nFEdq21rGNOdmkz5JtY62+uKUBX5
yOJh/P6EMqGlmOiSQ1Tg7rx6VyldKjF21lnkV8q2qZww2hXWvpDc+VGzQJoQ3qW/brs93xL1j3vg
UQucoqhGabxIUW8MUzuTgp3lWAkkFNcbZR+9ZSCiIZHxuwaIwa1G8j0tAvCuOBKJTsMwoMVmxukv
fYtm6utVtGXSO67M4LZsBDF57bjDPQjof1Dk4Lma2zgMKFhTHjt2HtjwHZmq7aIoNzk6ydudygbb
0VKSbcNe0n2pKxtBUOCvDB+zg5WA7A0aaxZysGuvbElXSKSo2FlJZ+D4qjEfwMxEou7VpkN+xJtu
GLlaPReehP207fsK4Aq715odyNBV5kxWxA6y3kRfWdENEjgdx/44qjobXPDDGb4Ewv3X2yu6mt8v
ndjwa/RCoePg+puBfIkqhm66s65O+9IYdyY0X5MCae8Q+fmTZh5o6M617g7QoxLYXm7yvA8jQwCx
+KJxjWB6bVvJoqZMRxXz9S09ZA7BP5qbIA0S2FnbK5d2uHQEOLXUSmzYMfN39J1RYrqh9JixV7TA
utPyCm86CmnubFGm//mYwC5BCR9qzQvpFI/8rrKmKqwc2yUGN/IQOhZ9y0VSSyvZ5bUR7iwiY2aP
RorTQj1Hc+n0z014glC009fMS5Jtnr1or5ZxTJFvZknhlUhCRewQSzJwvZC4HS7dg0jGQYDGL2Rl
VKHeTgOOQz0LtLx/7mWR0Bvf4I3NhZvgwiAC5gYoFBico6IOL/djnVdnZYJwGdQsM9DTgZNyF+dH
GjFXsia3grS8CCL5Oc+7trv8/bK4SNOBKRrsAp4+1/tR2ej2BgTHmqjbc81Z0GYDdg0F/HGfoPY5
6BilIioqVNVt3J1oF7qSgSfUvI1E2mPrk7nQlCBYgQ6Pf1msR6kLVbOuzkVUH+NWP7G2cSyg4qUI
x1XFtiyRDmpY7hK7EBVWlrOZdxYDJxcyHNxJQa5/PaFVOEOFJZ6qsx2ZrTcyJBqWTIFBzlE6GXV3
rKbSa8zEcpKmyfxijGuXTAMk5pqagS6mFNU4PiUTi2ch/CzvDSii8SWOENHOmAa5OmuF+iSZyaPZ
g0WLWr9KY9oVerG1RlHkWw4ifg5Q1Fg0tg3cl/ns2lD7MGuHsjr3TeJbNHdtk+2m4Uzzs1pN3oDU
2pRTN1VbAKbBxxzOgpi45mxgLVsYZJDTgEHmehEgCJPHk9zD2cwOmWVmLm/LyBzAdyoa67Ken8Z6
YYo7FZM2L+dUwRtcX87fQdmKVOE9GrL3iCn72aqhvTygem67sj45Y5ofml53wXCH/EXeTCClxpPL
7fNgbexo+AJrM65TMgLL9dghaG5XqZVV53qOICMqO+Bs7iFqetvK2rDRXyUv/NNgbCbc4ZbqWTp2
qPWczbDfNEx1Gtn+zXS2VarGv21qbTujRvcPKBPlWr67TK9kLR47dImTUPIrmblyT85ZWzsj9LTw
Ziw9l6XUQLwjPZk0uG18JfaDkweMoYtQKpJRrlxvWqS0ZntpTQyfS/PXZAkylJV5RI0HpWEVLHM4
Qpe/X8RfpsrFKM9dfZYzT1IzANRPanYCsPH2MFac4soMF+ap3nXMUGCm/qZ5+kP3/Bc/j/cT46MU
p/Fwu7qZtG7uIIaRaQCVZP4EnaZQ+t8de1HTQSqlApqHBq3rqWoAAM9YNdbnWa/disZu0mWbQd3e
HsrKgl9Z4bIp0E8SZepgpQY72/++aS5/mydik+O+NbES9TnJ+8DKJFfW3iv1B6F/41R/ZorXmiGR
HFfZADtzi76oCMdejX7/DUtFcZZ/X17SFowIIso6CjfoFFhm88J9paJLhqRUsTWz2JkpKsx95PQA
AksglHPs6b5RnazYIPukL30veoNd3TwX1rnYm8VFOlQZrE/z6GoaSozmhHuX5EXQcr3tFsuyc2F+
UTNFnwJGjIOFM1WMeoyei6yB85kgVKikbCOp/bjVIxW5rwKq0hidbylqgydTiURgnbXti3560O+C
VRAyWXyUgN6kUqpFc57qx3Cqg6xPAFoo/dtjXCkCgLwYaBzQWkNVA3283GoqRdOpJmvOFTTBUYnr
g1JTA3SrHQy1C+xIOrJ8O9FqZ0ORJpm1wDAkwfbje+A+PAo1LryVQZ4bzyLcLletQmoVUoNOzIhe
GTkZ4UKoLfsTmLpMcuhQcGGF5BmD6qhWUziVUh2lWdvSOgp641kB//btWVmde1xwkLKaeLkj3AWE
hiYpx6hrzjGeRaHC1uOJVoi+Xkb1yb0ujHAzH5VTDv2BvjlL0ryZzMoh051W/yDRoyLvFJE4hmhI
XIpAaKJC5KCFtZY52tClwM2fc7UUbZq1/bncDf8zdVx00DJZSpCLN+c2dPTi2SZQj1C/FcIwtHKJ
wR0UPLUmakVLA/i13/Yy02k3yRgPumjaTvUjuqtCUMoquj8Zgl2yPqg/xjgHjfPSyI0Ixgrz3bZf
I/JizGd0z/xFwEFXggUOxA/kB+d2Y1UiaRin9lzhfiQXv3rjWx9BxXrcyOmzGh3S8tttP/+8+/Wl
fQ2FEhsFHrwLc6lOrPWzakRSiawduIyh8BoDjePAO884PeQtlDG6amOksWPUUFQXVOQ/ueRiHIyp
IItBl6vKs7yRKYritERtK7NfkNAldes0EOm8PcRPQRx1VcACgEpDOgnSfm7ponYyZLDhoWDRPY67
aNeZoCHYKNJBy3qP6gJ5opUhXVnjMgkIfHTpJBvsPClnJezcQY+dSp0F4elzgWQZ1ELRTNAoQ2T+
sLcKO0xCm7BzJaEOYw0mejOsaj9GsgTFyEp/GLRE9ykumtucFOVGldDNTsAXF9RTe8BpWTko8QwQ
/MVr++35Xp0ByO8st36C/J2bb7siDbrdQnamrp6+1fOz+T8KjkFbDoO/sMDN8ZQl4KpPYKGJcZ9k
RaAhXmaGMzTySROxj3yuJl5b4/O3rjKiumtgLQOQJUzlnZ60bkJsoKTICdQkTo3qYgtMH6JDZSnb
27P5KTPlrHMRQWqHOWtni50NKQRnlTmHbvx/nF3XjuS4kv0iAfLmVS5NWVVldXf1i1Dt5A0pijJf
v0d1d+9kMrUp9ACDmQESqBDJYDDMiRNWuwUXWM7k4iWCFA2zmZfOQQC/xMFJNpwcm8dYo13t5naf
G3uOpqThgLm12RZfxuqG4plHe9LSBIxk4qXh1lpQIDljQSJjMo80Jb8s+koGJQDcM8egU0sJumlg
S80tILka3d7P67hyWSoAOXg1QFwDGMal9HpCswmY4KGey8jh5o/e636js1NqNBFmrzxwSz9ifsmL
OQ8bF+PqDfmUjCoDAnWgXkzBnwNJdKUYRUIiRuQdq7tQ+qCds+Nqdri9xrUbCFANuFYAwQQwWRCU
p3TCVAAkQuQSYKKE2JqX2hQwCVQTN9Z0rZ64Ww4eX5RPwH4iVid4P3HdbhQSlTOaqUaLmPAqmL6x
oC0p2uWZNbVkcJaZJBpVHwwyhPi3N2xFJZGeRM0N2GcYLJRZLgVIaGzC+2aRKD11fe42IPcbyl3m
PE2p5plxOJLQrh5L6cttuSJ1DCwZ5EIRMaxsad0WGwQxAtDKlS5DLEMxBLxN4fYaIxymTG6lXVEq
oGfAlC+vRN+wP6DZGJ0f9rR3bAwDlnn5ZunYDaQ72xdNT8eA1vJprnO6n9q+8dA0UIWVREISy/CK
dPml0ZP0oZgsDYO0yiEYYp2HGbVBNmBJdEMxFht8aVGWleGCo+AKyL84AWOeCbe1MkUKRaNBTtNA
VbSwYT5/Rv6vZ0Phqj0Pbm/ntRU7l2mKrfhaPDhQ/IRG0tfqrfjufOndCjHDhj+xpowoyDsmMP8o
nIqxikH4XNhVi7TH7Fgex6wmj80y2SiGfmbsxA3ECDswDy6zvdEvJqgkcNslsBg0Uo27JC2/jpjd
JdWuArQNkkc71ua+CVBmDuo9OWm8JJkfU7D6sEEC+8BPzaygK4pbNeB+r/dF+dSi+d5BIbsl327v
+rVZQ9UaHgjcR8BiAOy//NBCq1qU9isaVcXrPN4lb7H2XCobWMorZ38Z+AiPBGUSXBrTFIQArjDO
jo2MnBo/Ezbf5xn3+lQ/IuPsO1vkxtf2E8IW0Dq6sTA/QERC1LFTz2NBkZ6zAGwqyF7OY7hW8YYi
rYpBmRBd0UvxR+QhThkuqNrJNGKZ3flzY2PQKLpc9+pUFrvbZ7S6fcv8YQtHZSNhd3lGVIspyhAK
jTr1mDmyP9b7FAStZfI1YRv9FGsXHxUfQHiXGfG2mBXMMkKSfLJo1GcSOq5cOUHkPLgyBbRjmdQm
t19l0m+sb1WogW5uzG/Ev53l97OMVDM3iQUyfhpZ/S6Ox7ucg3ILzUWeBh+mAl1w/+v2hl5jiaCQ
eFn/VyJw8pcSZZDSqVJtQiF3yqGU/K+ap4dTWPgYV+03HobAuCyg4BqyvXjDzK0d5rlowSWMB5O1
1SzhMKVYejUc8pEqzG8pqVwLs66CKtG2yKZXRaIj6BPOjJy4sFpqkaTOl/wMKQ56UMKEM+XAm11S
bTWirfhn8A2XIaW4gQgJRf1Bg5iCsiGSItP4PYOz7eV6qBamrxiH1AY8Wn5xqLHxWInkKZ/vsLm0
5mDQFZJRnx91pj8YcYSMZ5Z2kaH4zXfy1rxNb/lTfJA8Kxi96Zsq+RY/3FahtXcE4ElEv3C8MRRS
2FM7VZmmNKSLgLoA2Ib5Sv9+W8LarTBhMh3sJlDWn7H/2aoqmjS1rowdXN2XvP4+dpgPJbtOikGv
YN9Nak9Pt5JMa08wWvCBYoJUeDaLIp2JBLFnrk9UQ94sMY7Wt7zpd8pL6VDfSrQviOs2Dm5L3PL7
mbguKXsrjvUuksE6HQ8aGCQwka+oP6j2oKh3LfIYt7d0VSBKqxgej0EYV4ipMmksqW+VDlUpYw4T
u7DhtdlojQEJ0N4ZRhY0DHWxuEjmDbu69lrAQ1wSNaitIri+XKpNtbwzTRM72/WLQ5p2YWLlld8k
rPRvL3JNMy2wGanoSUYpV0Si8ZSME40zFpVTQwI2qLVrJXg1bktZ8xvOpSxfcXZ2mjIrhezkLDLL
GByiBpqfX5LkTSdbVAmrgvDILtiuhR5y+f1MkMm44bC4ZxGViYeBLb7G3zLlK8Og2dsrWtk3FeUQ
tDbDLUSIJ7xCWevQglkpj9QqnwO56OtHK06Kv06aaXCyEK2Dd2NBIy+KcrYcXsZDmvCSRbDzb8AA
RXOahbKRbjypK/qGpBywp0i0oAIi9opUZe1QrbVYxLPaRVndxa5pylaz2crDAgww2HzA3QFlEDtO
uazHk5NVfZSaqepJfZ177dD94YBXhpWWsvt2MLsNo7G6smWAsoXtA+ODYKOKvFIVIqWQmf1g6ZNW
PUrZl9uasKJyeERQ2wWfxDKmXBAxtWY32gC8RZ2MQlg5GKovtcCP9oVl+B0gaX+veRpAHgj3UY1F
C7+gE4APOZOaGj2mODkknJg5H+S2UYPbq1o7LNyhZdggmoNRFLvUPAOzf2KMnOyRJQKvZ0zvm9nw
tBeFtKFd1i+3ha3F5BoADWBvs4DOBJ34pbSu5XKaZMYQOZUCbkZWYbS8RNVonICgkBDPeilxhsAk
khqWcqYeuWrykBaNumGo1paNmhQ6lhGH4UoIyyZ6jjq3lQ+Rwsx6h1mIIG5VRt9k9QkUCU8T1HtD
Q1ey8oDYIRfnoOCNsEdkS3K6tuscXeIRmI3xdgKh6lMly0KnLTBDhrfNY89q2YdvIT3ivWnvqsRB
ykJG04hsgVz79lGs+BEXXyM8PRKSSSMfTB6NTG59rYlZwE1H8tLKQQNqoWXHvtVaz+i7/qig83hD
/MqbC1QRnAngrdGsJSbwHcKypqqqIarx0FrU/m51D6wyvZn9mcm8T2NZ2zjx1QWfSRQMees0TmID
6RqVabdr+Dt5K2K6XzqpNHe07qf06+0NXjEXSLuCMRxZQVR6xQe3QcdBHZvNGM3Oh1JHgzOCNBy5
n63JuyuWT0eOzgEwbGlGFwv3moU5UTR3xiifSdiT0kVV7lgr326vZkUKSrkYfgpIOXKDYlxrA3dH
S3WYImpY95qUjH6il4HEOmfDHq28t3htdaRIQIKEaUPCww5SjAR0o/0c5RwEj1NjdT5pVbLheF1L
WYAO6ESGBdDwX8EOEXOYiNMbPJKyBgBN6upbcLLrDYME1DIRvKI1BbmMS0tHMFUkAV0luAcmEOAT
dEZYVu5JRN64SCsmdREEHwiwAvh2Il9FAbeUKyMbInl6kLT0njTNoznnL0uhTwXXy3ud/o6Hn/2Q
bbxP1wqOKtUSh6DlE4kzMX7Us1LV47Ibo/Fn5gQcqKfeV7aGYKxt49JNBP6KxW0xhFurJTxVCFXH
iE7Er2zmliAWYfaf29q9og4A4qNIAu5SDTU44bA6LqlWknRzJCdPbZu7/fzjtoBrcwdVQKcK/jpI
7xFmXGqDgjZxCs4LOaJWMwRtLuvIoZjjM9B9fl3J3G9VYAPGwag2Xtw1wTaymojeFt4UkUHU6gyl
LMDPCqi/7dIpBIm6OYPnVvYyDmxCyTau78p5of6Lk0I/LDKdYgdYZsfFgJE6c0TG3pWHvVlwd5x2
t3fz+vFGMgpwUDT6ItaGhb3czQIpKtiEao6aaV91P1JN9wr5aUnpG82GqBUlBy8lVoLEIZRcbF2f
2nocNHBQoFPDDseSv8wDaPeYsbOk+XB7VStKqDugWgVoB7l1XdcuV4V8MLUzmcsRr0rHs3o59Skl
7Ya9WDmgT5YESIIXBptxKSW2SkyjxAyWKKkGry6jOSGetcU6tajzZZ57QcCDoAc6b1qoZV8KKTIq
sVjS5IhUwTQ/SYXtZUnppfpO07jHqjhQ5Y/bu7dyUAZQ9Li8C+4JmZ1LkcCCx0VhSHLUj0Ya5l1V
eFI+zG5hkgMrHHnjsFZUECVVUABYQCDA/KqX4mKF6DoxiRJVj9SoPWJZYayAL1FCGnYKby9tTRZG
0WP67xIOqCIopulVp8XYFyVCJj7LRr8bMy8r0qdWvRteb4v6/FviyZnIkANeDv4c1DUv16VNSp/T
slOjVtJ38fiQSklQDtQ1ablr5R9T5yYYgKhLSqjXzUPJ40BO62Ae2kOfKo9twkM5dr7e/qgVG4YW
qf9+k0i00RtonsXkNjUq2iyYM3+MQ8k8Mn1X2W+9zjYuyEqyckmvIbuGpCFOV+zRHFN7Rlm3kCPJ
3JdJ5cbaKaOlP5HQqh4L6Q1FXnRqbpzxyuXH86BgxvPCIADv53Lfs4bqA7NqJWLVBCZhi49omY21
DWu2okkXUpZLdJZmsCqdW3OXK9GyrsZA55aCKQsUY7pVDJTJN2Aza9KQUMc+qoh8QA1xKQ2jdPW0
IFyJOqVyaeup8QPagkfmV92Ghqxc/iWuWoYyYQK3IaZPVKNo5TjRlSijVmDkvHBTknO31wFhrcut
dPaKPiJ1osLaOAvYWywlEWOoB2OKlcgZOj82k8eh9nLjpPDvipQ8SEN0W/1XAkf4j+gpMhZ0BRLH
wj4OGHFf1iVQEyoSaoSf5uaPVjOvVqaDYQRjI4V2/KMHLZpTOPc83mJhWimLLP4rErl4bOExi09G
brHStBOC+1f9mvLk64RZt6SSDxIzj62luRNgSAXVdvCcwlyRPzoM8klMfiBNZFnSWxam9+0LOs5v
b8t1jyfMLvYELLXLjFyc/6V69SWvCLGQPGgY9bUSMvVnCl6bISzt9zxPA6T+bRSqit+94yZonaCA
aZdvvJ3dTv6dDfp9jh6z2Nn6sDUDgg8DyBfQQkfBi375YSWQDQkgY9gvBC8TTdw8mfw8a13L6oOk
t91Jrz1aTruu1zcu+IoZAbMk4Dfw+eCWixBXhQylzuxBjfreAOuLxAmQ6dJWlWPtuqEhC5PfQfay
NJFeLnAYDKUGfEmNdPJlHHLf6GakMrQwrtsNd3LFhCx/H7B0YMOubXGXZ1pqa5Ua1bPmF1XiA+3i
yhqmYnc7eGT/Shq8ZFuFy4xg93JdVTJq4DvBwVW5bYXEQFiToBU2HEcMHRyRsvgjDWn9956EZSL0
WEhqP5H3l0IxRqlILWtSAar4YtSWD3h00EsPA+t3Zr2V9VnBGOJ1QUgK93mJd0QqEp2mPUtiU40U
aQ6aaYaNlFwz0YJZnnwQKXix2e7N7DHJPpw2P/bDr1bZDxooSKZh4wKvaRESI6AmQPyN5lNht0dz
UMiszmpkTwen+zrwU269TvX+tplYlaIjZWGhCR8vjmAlFD451sgkNZLz8lnh44NGq2Zn2AxTWcwt
sMo15h02Cey5gPqiXrY4EJeHOZl51RSwWFHVIfNNd04RAhEeGl1xHOXuNcleav6zdQKGwRGzIwdq
yfyysvD/mFlJtjo1V9aOG6ov0YSM1IAmGKK5HsY6r0s9aqqdMw4gCQJn33jSs417c908ApzYuSBh
k5PY0OpyLCBIv5MGIFRA2T31EkOf5L1WF6+T/QJeE6ocatUJAH78UnXSBlnR4iAJjitap+Fo4F0G
CZQYeOYWn1vQKejRXMcJRnA3fB/nVPYaHe0Et1VqxcieixLBMQotMpnkox5VjXwvjeWpaLZy/2sn
t/SmAO8H+Cbizks9ynQytVWmY6hFzYyXTkWJtxoa6TCO0xDq21WANXk4QmSSEBWiv1SQB6ZOyRhw
eyI+1QE1MBDHemsNHfSdG4Wutb07F7R8yJkHqvRykcMeYO8IGGLqzB3+kvYbWQH0yC5D25CcwjUU
O0btHlM4RrUzIhSDSPrsWIBNbwCX1q75hQxhu6apay25ogYEjMEE2urugPHgd0rchZN8aFVgief2
0QEX4PjsGPzY06e2fxtkDBn8N3f8fLnChsqTDcZaoCfwQpZBo3besqmZ0wbO1qu/dsMWNAUceR0Z
LDFlPxndhJgRG1uW4AKrQQT1puYbedk1XxeJbHh1qFQv3BSCyXJMQkAAYBkRJv2UpVsoHfzM1kBq
06IYqxqDLlZV+AvXKwusikDZajFaUpreau9tPd1qM1i7Fgt7PDpjwZ4LKN2lthoYWdrUPDaisd/V
/R3v7o23TYXdEiK8g2CuiyeCmTNRo+quNd/F6XMZ596/O7+zxQgpi6wHxk7mjhHRonWr/LuuYTjH
1sigVSU5EyI8gMikVVlBsWNmtVPHfZa+8GIjrFwzIeeHsvx+ZkKaPqmTlGId2KtO/znYf90RDQuC
EzfQEQ2iEcy/vRQQO4DYyA41o9T5SZUZcND3WesRtf65/Y6sHDwKKZ/m3VGWxLMgB2RZPNNryElB
XdXVdRNYTkyDpsjIA1rHtta1ltxZsqWoRaHVE0g+QQOstmM0lzMzGuR3tStc3Xq0hru6qx/LNPFM
hXjFZD5n5i433cqw9jY78De9AF9SUG+xrK8uHvmlxTuRF57ty8X3ejPnNTjfohjRW9W8SDQGp/uj
M231eqyoiyOfCRKuV097uwXAA+oCTl9UXl3a/L3rAUVB0mYh4IBHK+h8gQK+PMfLOaqj2+ZIqwNz
Fm8k8lf360yIoPXGgidNE2JGVL2frHurugN1yvDX3eW6AVVERI3sF1BJYjGpNjmz47Y3l+uLMr2L
+4sJOO5tvV8rWQEEgCgEdOEw9mK7Bm9ZakzIdUSkzKf7wYjfJNQ1fU4A9rLKWn5IVAc0g4iW2oPC
bXtXzIUMxKldFOHtT1kxV4grVcBV8NQsQNNLLdSA1p0aXlqR4rxZxuxqmLC2WShbFYJkOCCQ8kJg
tPx+ZrCmbBgHYjELKfcD+J409S7unm+vY0070HDwXxHiOvqkLZQGIhxMbx9T5aNvv/Ulel+UDQj7
lqAlYD9bS6qkI5ppiBVp9L1IbX/mb0kf8X6rDLwlR/QDpBhdHX0POd1hHozXKpke2yz7zeUNh3Tr
cARjb9QYd0PjxoLGo7UVMydT203TP7ePZ0OI6Edkw1DGStNaUS6j1Iz2Y4757Vuzm5YtuYyAkPtE
ARgBEEo4UOfLo7F6FmOSj4O0JObXBbB7qmcWkxbQBiN8MnRtpFmS7lObbeVDr1e3sIeg7QUEWXDd
xfzgrLGyd5paiyiS8Wn+ZKHuPIxfbm/h2urQyooZiAhSQNYpGFktHzUr1qkW2cOHBXzcgEpEdl/E
BzYEvNnCMV7nnRAq4oUEQYAFjgqx5CJ3lHBLHbUItVM0X+ZZoPZlF+iZ5bfGcDczvuHUXOs7BMLe
4p8llhZZOp1xpChXKVo0jEHeRxStHnV5TJzMu72N16/hIgfFJKASkLvThXulJWD0bVAXjCgAUB4C
ZlCZJcoWdH99Nf9IES4ViO0NNHOoGniCuGt0u6XMMCagwpo2zNGa6qEKjJr9wo10tW1lV5E8B+1Y
pEuyV4GdNmsMNzY3pKwv5x8pgt+UjIQYFWYQRJiRGA7FI9W4ay4jSMyN8GdrOYKSSykyHA04HSJo
nwv27pR8sa3vf68B4EhfbirqzFjUpZmYpzkzmIaL1CFhc5dXGX9aOIA29GztuiJvAf4HJBXgIghe
V+P0Q6nOTI9659VOngz01L5ghtyuVflrImnEzdRxPNxe2dqlBaxwidRgizBC7XJlGmn7nGM6SQSm
3cCmv8GdN1fgrOaTb1lqeFvYmk6cCxMeQgyp6sq8laAT6kObvevtIaVebGwoxNqS0L6wxNug4EIO
83JJEmcYGtlkeqQO+RdjDDCu0lPvQXa/355ktibrs1yBAU7oTxOPTCtJ1sMG6eiXzPh3s6ncRPtV
MR7k7cberRghqB5iQfiZMkZCCC+VqieTbo+5GSXxTA9DOYJCrSxocPuEVtazWDk0LQFIBlMn3FqK
JkjaJwXcrroH7o4bEVeo12CEiSvF+Q8jS77dFriiEsCig/ppqZ2jNiIcljHrhQkgshW1uH3ggKoM
zyLGXQlggmdM8v5fSAOu8JNTHFlPQQFZMYDUuYO0iRkgZuMJ6rr+aJRj743qbP8wASDR/v5WLyzC
GDEKKjZcNMGu932mTfqMV0oiaMrXvLlypfqQ1/ZjE+dPNNmqiq/YQxVWBKhrtAmC0lZYI6kKUAx2
hhbFyuCbzUeVjt48bmHHV8/tTIpwbrXGZkIa2A113mtcces+Ad8CBy/PxjuytRxh+3J5LIwcnViR
os99WCnNhzlg+oYVY/zhbeVYCfWBhMFRgYQDNl4RpxMRbUibPk90EKqPOx3zv6bsmST8rkbSp2SP
juapU+OSot5Tm4MY+UkbfCnx0nQ/V6VnELIF5FvWJninKIgAKIMuffBei62vtVpROW5jDXDYB+bE
f6ZS9bLH1NzNcdR2qA4Uw9bQzrVzBZhiKa2BbwlZ4UvjCeIV9JhVLRKWmupach3y4rWafqfgGrq9
2yvnijQR6OwWsmGkdITYvKsnS2YSEkaT9GhLEeor3NzIMays5ULE8glncVeOwdZ5pzHkGOY529m1
eUCalPtxDooMWJtmY0UrFnoBEy/IJky1wCt+KS7hA5iF7BjvTpMldw6KEa5Wx1s0VWv7pioocmBe
D7ZPTLTZkzJmjBdGlLAc3nyOEj2IVaCht49n5SFAYQhe9YLVgLkUrl1nwomfeI2KgB7kYKIoazDh
SA1Kn2/ySHe3ha3o+dJJgcZ/AJag8cLOVcAul3qJfHyMYSzo4/IG7jP6o57eujINZUzj2RpEtirx
c+4ImA2BphdcrdbB7EW9gcQpUd+0NC2OfaW9dZRZHhpW8AaVWXrgkyShHRl027eXuyzn/FpjLPzS
H456MorJwMQIemnUs8GRphlOUvyd9D8n5wnJZWq6VvPYbF0zcaGfspCbMgFvwOaKzEKTZVQov/fD
SWX5jxn5/8ICH/KcPZk/udR6ZeL1m+N+Fifhan1nMpffz+5dQkcMdVP5cNJi6adm7/J417RFOCTH
pux20jyhzjmGmQJwfz37KtsCWV8V7P+zaGwxMqXobhL50+eWsb5U2HCq9Ds9P5D+3igfiv5JflBY
kI0YudgAW3Wn5Lmrz379MG8Z7tUTRoD1fx8gvMG0r4g+SQQ7kEqBUVbuaNRh/KyTeNdnxaNV699u
q5RoFcQVCzcIbP9mnps45nxSHkelO5DKuTd6cyPivspCinIEsyANtdSgVXE4TVK3Vwriy2i2bsHT
LI1ubWmeAnSEzYElNZAM37ASV3UuQfgnuOlMr+JRRQOQjkWyMnwwTQ/1utSzvwXz22u3/zd3FM1d
n3PDAfkVdFiKqS3xDrKs6p3Ie1a81pYrTS9a/GVrouX6pqJFBAgIxBCACF3elyxNRjWT6XAa6t9D
BhZXy4s11CT9qrgvOxdzNP807M9thVnfTANR0gJzR2QhLJA36JtiHJe0n7zJHgLQGeo7OFa898Cm
wY293TMMat+nv28LVsWX5fMUzwQL8XpLHLtsjAGXcz4o6UsWj28z6MtZCxsIO5iarcca0CNkXzDf
466sD8MABmt776ipN7Dcm7P2kOunlDwT+VWNe3cE80DhjjEm/KjcLfS9zb/c/mbRkRA/WfRVyMDG
vsFemdwvD/bcu8mwZyDdvS1mbWtQFAFwHsgtPIhiZj0dh6aftW7EJJ0HI0yDuve0DnXHL7GxQyGm
TP0SIxbNKip/dG8OPUl1HWgzSrlO/KxKD834ajYP6CA80kezfx7n3aDtR7bVqrpi3NAK+zmXTkGI
IbYRA96dKq207Maumo9jHBnagWQA++pPxNgacrUuDOAKwMbxWsqCYYszEJBIlYF7WLt1vU80zLSX
XbP4KcP9rfkWZ9vKSWNt/4gT7Jup1CBd6PXh5Lj0Pt6FYFS8fcYb6/nEQZ7ZsHw0jHYm8nBqy84j
shlM9UdyTHbGXLvlwMPb0kSXFIp7vhwRnEekdtCBQBhOd4bLN7T1KlwS/7hgQfRWY0XN8cfV/DWW
uwCEpLsSlFd1Qnxktf2OPQHNZIGEFzclHmXFJTqYOegTjelRzRgYmLYoN69gpP/5JnRPwJX8ZJS4
NKVGzdUEMH3optwAxhK3j+lU1rrLmWp59jAV71wxfpMisY5G3tHaNfo63agrrRg4ZwFv4wOQTwMV
0OU3cL3tnVSDyrag0VJfZG+IU89MEk9XD7ePd82IX4gS/IycYEA71UzcDmI9kXrPvhHe+1PW3cvS
MftJDT9/iMcCftbG87iqWCA3XfpyUakVa55aEceUKhIE943tSs6gA7YGOsCN9a24NVjfP2IET7kb
6zaf7Hg4ydPezqaQd3eglGmp278n/Y72T/0dSMLKEUny3qf1h7KxwVe8ZJ/6dPYBwlmyVkFnh5GO
p/IwhvwErtjMLYJ+13ns+ckItfC75M7+Qy67k/+IOVjMG3eo57hms4829mJVrXQdnE9I6gBGL3gJ
STxV/WQV40ktH0fmlZ3hysjKUb+k33IMUoYz2+kv5BvrmKvNXjw/Ov0L8/r4/faHXI2R+tyTsw8R
YidSNA1SxM14Mp54437D/isvXbVn1sOs7KoWNRicyAsaNzkaJtThfi5eFBqy2euK3mcknA2/eEqV
xKvrt9uftqouSLWhgRSYPMUU1QUusGOj2+ek8eZb5pBfoPhMq4/bQlbPAYk15Idwy8GLdXm9bY1N
hpLjHOpRkdymzjw7ljPfpHWAhvB7J99q+169a+jPAsDawoMr3rV6LPhQ9fl4IkOdH7VuLj6mNK//
Ms/2eapnUoS9Gx0tLi2FYO+KXr+PBz25axEYh43BnNfbO/jZlScEiA6C3wUqhIGJKEIJW9jLNc0w
uWfxp3jIwumo7tSdvAOmIUx37TdoSzj+9PODfOyCaXoCv9L91+Iwhc73PkwObdCHyg4Tvf+kHwYC
9v6Af/PgNQtLb8shWHPOL75VOG5NH1G9bWEBcjV1G0yxUEz4mg9JGxUqMuRkHycv7EF/ub1F6w/Z
2RYJlj0muZaZDKostQ+Z/L2JX7l2sOsnA3Xw6rlVYGVuS1y9O2cCBUerKWwF2IRyPFk8w7Ao1FaD
puf0YNqZseEDXUFBP3UNaR50DIDWAqiWy/Onas2qJKPjqQmGIwvVXf2s+NJP83U53fpPc48ZwLtu
f3uBq/f2TKiwQC6NqHdoNeynNMR3eaxlXksb/Z52qYFpXOiPKApUEG8LXX+hz6QKDmXV1J1dY6Dc
SR2aYNwbGHosjU90PzQhrR+MMlBjlw+Y/rVlNdbP8797LAaVSg9PM9ZgpWWDPamIG0CYb0vDhjH8
f67HP2LExwAY6LJn7XiyneepeS4cG9C/YxaDnv5X8s6RNbSUV2nL9/zsc7iyIEuzLCJXGSxUwq2s
YrVQgN8ZT5m8Typ0/jLdZdlOJZkPY3wwxtljcdjLcBLqxEely9eV565+d7oPYh2kj0T6o453eiN5
JiY1bJz56taffZyg3gqVeF1ouEro2U3yXddHLD/Zuj+Bgy+wes8uwsY3irscbU1scKet2bmrmn4m
X9B0KXPqgUk4+rZOvCyomvvCClhLPeuvB+F83mQ0bIGIC44gsheXN1nSas51ilcj1r+p097s302p
dLcomP6f4/5HzPJEnkVN6BesZ8zOgxHGZA39qwPGYt1+ZdVTB9QOQTMVXB7VzUbbL6FrBhTCRhtj
A/+jsvZy8zRKrVtmdwoGs6iZsnHei65d6+I/Hye8ZpmkE1vlbDxxZCj0IvXqODRAJN/D8d7QrC1R
gtqPwFxxRe7xKhRNmAPK4zwSkr+3zrOT72sMGJzld21+qeRjzvZxjzEVUneU7HviSBufsvYlaNnB
g4FCmQnO+ssTyeyUgThggnmxyPihZ3yRo48Y+WUq97yqjK1dXpRW3OVzgYKmdczR85SgEyd57Mxn
TWZu0Xt9FmbNscLkoNsbvXaDALKVTcAcUWkRCczsiWnq2MS4wR9J86NLDzKAoz2xdsOPvxe0tARC
DFj0QOFyuY0xOkhsDK+cToDL+HMLIyb1by0d9nOTPdn6lrVeYgRxEz+b2GQMqwH6TLAMU4H4POba
hHbYhQv0bRjBjDxzz+6PmnPnYGiXlv1x6q0ZVmsG8Vys8AgmCtMKI7WmU6ZGVnfMyLdNUOqaepyJ
MIToaDbGCezY5nTi3beBP1E6+koaZqUO4ugTLbZe1zUFQdZ0mb2NKikIUC/PTcpiokmNNJ1YijRO
gbDPitR+bw/9HqTjG8H2tTAwuSys9JgdCF9UHMya2HTM01RGE9q0x/gbrn5o3xtUZ7cI9a7v9KUc
8YrZRV5mCeRIzpFZ32frW9t408ttjb+OZi6FCKac8dIop1yF76+rYCHUY/koNZMc3payErhDDBAQ
S/UH2VQxve0UyiTzXEOQOireaP+A9zMuCMtgxnykzpVmfmi+qdkvafpSGXfW9GtCBqFNMVonwUg+
Pd+n7Gea/dbjOzoda7vdq/pBbfwEL83QDx7Z2pZr/b38XmHvmyHLDGuYYXGa52mO2L7zOSbJqz5a
5W9vzZYk4QCqxBi6gUAStUAkeygMEhTJVzSDenIuh/VWEf6TUvnS5mBleCCQDgOkDayyl1cFi5LS
YnSwsqJ80Hi679qA8tdRG10y9K+1vKvtEBMr3AGTcZzJzUFolyRItMQ7Jh967in1R15/pMj8VsZB
TTf60q5tE3AOoD9Y5gWiq/bTgT9zLQZA5c2xUyfUQZQYCDgyuUUrIXlR5L9vb/znnCphJ5YnZaEj
Ab5EFl8VrcEcWkCu1JNO8USPnjKi0TWwplfHeJnNoCVP3ETrvfRKE8NDRxoGMbRSxFTXzP7kxl2e
5j8r+5eFFvL63ey/mRp4IhNwyW8oyIoZOP9MscskUVqYsFhXT1wv1FAx54BZJDsi4Vo8pxPLNqyb
tqj25bbg/VtAN7aCEhhyW5cKQvEqVQUgW6e7xkU6jbhPpvfjxw/d+/F8//Xr1/f398fHj+MbUmzu
n8EtvV9/fSyQjzwOBowtgClxSkSbmubgKLNxSu/R6uuauzE0ws6rHpJdtmN32i4OtReMA9mbByVo
nsxA3lm5Wx7zt35/+1NWov4F5bP0QMNkyZpIpp2Bbc8sndI8GS5K1CEjAfpy60B67/Zm8C9koT0P
MTh4TcGKvLw6Z4qvpLmV0d4yT/IxfXfCec/c9rEOzP3WBIQrLgxn4VlDnwWgxgBPX6XlJlnLtal3
zFPjPk1e7w7et6fE/a3/D2fXtSO5riS/SIC8eSVlyrYtVXfPizBtRobyXvr6Dc1d3FOlEkp7FhiH
eegkKTKZzIyMIIX5dPjYgbqFnO9P7q+s63xPqRIWcKLjB1B1coIXk9MarctzMVNP5v5YPp0e7V/2
0YzpQI2QfNrbR7R7kpNN4FZeqqfNZkM3O8tySITJm8/7lXaJBTwCFuBiNLP4JxhRNuezXD1pJLSy
1qxcOQIte7ShtDj0Oyhe5rs1Oqk1o3OqOexoAQh5LAEenGf6a/gsYkt6kw7jQwqGl3PNSPbqv66s
+9JZvpipNDvLfBjhCR4UWHfzaP46PtqPj6lpPwaUI78K8jktup1QXSLZtnwwse6vEaG/RZI9bp6V
p4ZsVjbCDeHJ370HUg/4FoS8AEVeb4QyjVV/6Cv15B2bl6NdHuLQPryJtmE5Y2dS4ec5puzPsNPy
lSfE9E1vd+A/hicve7EDg3pAeliE4VEwRZodjdeydQqG979dS+/3l30hy4QNNjUpQNlAhGLrzFhv
NEUW8jVOWELGQ2u4IPHy1KfeP3pvGqRCX4I9G1aW9jYqherWxBwwhb8TbOt6gho0grqw9/VTji+q
WG7uZGvu8PZuvjYxO8VpaPRp53naiXfknYGzE9mhxdGWvL2hmraRN6tQjDWLs5MKIEIjxT6nnXqz
NTvqb7iHcs9c4UU0MxsbdJMe1zTe/1YlZjsFSDQ0S6OPBSHInIgJLaSD6McVZkkBvNgH1LAK+hmY
gcnRmKD8b2d2Sl4Kp9gVTnUEGsKe1iBxIHBsv8RmuInMnjwpTkkiK3oOSEQYmUbf4F+5E5pQ/qZv
g+nTbq9s4yO3ralvexQqgVZHXsGERO9vx8WdcTGh2W5UkzIJ0Xqunczc9p/d7DFeMfC3QDBbMmUi
SkQ0qU6MPZMbujhcGsr0ddJq2qk2ZSrtvSfuJbcjGytmjRv2KzDHjb+rHOGtskui7zM72AekdmqH
4SN6LyLWgXeajfcAssW1e3XBBaJWg9cLWnTRgzDHmEfgFkB/XKifQPJkNdavcqvZ40G0iH+KQ+q9
3V/rhdQYsBEX5mZnBOaSGFpH+qmx2gO6hqitWcgDEcP6nZmhHTmBhZiaaCtR241SBBzrld3ZSfG9
KkBnGaapOvqu3mYP6KEk0ICz3opt67QPa2IfC/4U/OHgTkWjBYCp89BoLNHLG8W9fvKcyJQ29R4f
1uY3xYrPWTMzu8AkvRCQNYUZhIEbqCQ+G060yema8PUCeAK8phfTmb2KYpBGaEXX6af3dNuSwGbP
3tZ48Y/qYXQaEzoDuCKR1PwQPu7vl6WrAoU31F2g3ASarXnHiopQPouVQT/Vh2Kn/lZ3sVlasqk5
wyv7UlagENPmm59TGVEYCqUg97mB2UIuqBC6NjBOUmGFMoGHQhENNBjjmhbVUuSM7PM/lmbr6ddS
kI1+ZJyg6tFRBa35zaEC/VXzqlqdQMWVkG5yYbcTQ/c6PiLu3TkKu0L7QD0mqXFKD9Gr+iqa4/9r
5f5rYF7tr7NBGLzJgHrkNoLNvfgH3pZXNvvyquGhAT3QSfNwnr4HKMXQWrUwTvKR/13sxO/yT/SS
WuKLuPKmXLSEKAFoJIh1guZp5rGbxJMbre6MU4kOipfoS6sJsuQx6QAr/62tLN6ic7q0Nstx1Ext
Q8VrDKTnJriYWJDs2X8WjuVee+AZLX9JERETsvbCX7j4plDov5OcBZtRw+meKMCs8Vg/Rq/yt/DT
8P8+rryyMbtcDXRECyFrDQS0QUu638qD/lj+yew1+aqFIi3oPFDUmV6joMabww6E0NMlPkm9k8kq
Ej917lZ8Gkyq0OogWLvwMXbve6aFRBEMoqAEQs9JMkucrV7MtymHRmsPD1KNFE6AJ6myb3B/BqgK
g5mQiHYCDIBEk8ecNvvuk7Pvj2DpoXo1gtnapnXt92Av9k6lmRH/mWhWYEuflaNu3x5EMzGNj9iN
nOJf+xLgIKbiGTAlBoRGZqnrQS8TYdQU76Txo+2J26IUduMfCJ6uTG8a/bXPAh5t6lDBF9WAJZmt
b6kWVdXkFXfijXyHOPSrGH1tk6RJa+Viv9YNPv20K2voaUdn5CS/Cca8G3nRQWIqxBuZeIo5OGHW
QTU585TSEqVmrcPuLx/dzJasou0cOnVTFD0vRokB4DHDKCknbnwQih2f7/VomxtEg2KLx7153ncY
bozoyANm4r+O/ZOSEUV0EaVRTXL6b97/3Ww07zWP6egKqGDj75/yd5ZBYfK1KylfQMZpP/QhgeKQ
55tNZdZoXlAjUlYW0P3NG4sJmj4hwUFbSMXmbs/2kr+C0Lm5TFFswBWKuBIMkjiSs4hLbso6SacX
ZRronlVUQ2sWGtKIUd5wVhxGxSYQc98qmsFb2TlLlqFpCgCujoT6DeJXVnpJ8dCrdVJ7TgBFEfPQ
5irm26rHIodoN3S0iqXPijGsFfqXPi1a1CGLAw5XAcWW2b3RcSVU9JAVA/wGOAkodHoe4dlOSaHB
Q/JjEthNtvMZVaPj6O8i/TE1GC2EI99RXtgEHB0Donwaw34c7aokvvokNEBj5r9Ef8N0S4I+HvRn
s3P8B/xBSQ1RYbRoxB8+mkMV0jCq7yHZvlNAKqePNrqtvM4u9YOEf933Pbdx/N8dLEyZcjwBxTmD
siqHCkIKpOMiXnzC+6kE9jiWTHB0+xtwEA1m2caiCcpYcMQq0JSPVd5kQ/Hqq0ljioKnU8XwzC5J
/yTTDGU/A+e/lGghEaVEgpK5AhRsqq31j98CQCasHVgR8BwAEAr+G37g4ikmBWKnjr4eu1Klx1sQ
xyQPIqdugzhGvzoA7G0PGUDJ6yHZgrOGkDi3lSSqVpbvNr6AHgpIcabH4JRJnju3NgNQPipH75SD
TZLUQvYc4cjKZUcyNBYU+JJMrZ8C7RwK9P6Xu42oJykWvNwnHQkV7nV+Lj1VKviS911wZHodlTad
YLe809Vm6Hb1DnBMxfuRV7usbt6Zk1nMWQBbLgDr83ZDlWUSz6rUd6PG0C2eQ7mo83jPAjdP4FQh
6KOLtqo2Y+DJOzHgWht9JaSJxtzUpcCzjK6o18LJKci+9sMTSyqa+CAqLSObPjusclunoRpVvlsy
GZm2qKIqzxQK+k/FLiVwekIeJzBZXeiO4fMjjaIqteswirY6+JBXtsRtkgDURBO1Cu4e6BmDN+l6
Z/pg7cobwH9c4VUPaMKOwx++ImykfAayrsMom11npaEleY+CbFW+DWhOJheETx7j7Es8iFCyzDdJ
ZIFTL0J17HtoHSXaZYqlCXtFMg3jrLm+TDVubR2n8HS+jkhW/u0ZB83tfEclitL6WdJhR509lQQ+
3rvSIXlutIdCNkhVv2fdz7CPRidRx7VVm87rjW28PlGhwp8g0L9etUHqxNYfc98V9Qc4D8/0XwYO
0DgS5LtGp2K7YfJTrYCy3hTN8nf8zL90Z9kaelOJ9gJkImW0az4pp0Q3O89sOctQ6Ros+zZQmz7t
xSBngZrcFIoWFJnv9vArj1zl9JIlaTv/qKBuWD8KlrxP3sZ3yd9ozxy8fmkKlFdWPtPfwtBsqSCM
i1M4gVgn/Mb1Uklp5HeNovtu1TErex6Kc1pYve94GaSyf2ru0OZO0XykUCOW5EMwfJW8qQqOBlxQ
rxAhdZBjaK0uOhR4jvC5FbemzDnooFeihzi2Iu8pY1QuLY5twMYNrRPlWfpGhdR7NV7qaFuCja5G
cpf7kdHizNCbKxyb3Vh/gHys96kfbsNXNkBRJN3VyhqGU13Yo1eTn/l9mUvAJxnKvqseK9VGsyOp
+pfQPxotZbsweisKkm4S9oaWJlzaBHQf6VOUbZhijsHBr21VeRN7c/hW/a3PvchAhmc7dNo28NhG
BV2SmEjlC7wNRJ5dX7SGqXuEht2TptoSKB9/efJWa92YbYv0ESjDAO5uOKiaLY/HNN9DYg5tpWBq
9HXo6EH9+ZyWZq5ZRb8vnRBsE+9oUrl/Dyzc4Cg0qQDoI0RDbkWZJcQHrap9nlN9t2a2WlBg4wt/
G4FKxQRYKyYiWtBrOhyzGu1qFtrfKpqin2un6lQdjnK1Mpyla+lqOFNQd3ExQ7Yw87vK893hmMho
+7UrZnYoogc8yYJzPVBZtmSembpYrpi+yaEhTL1ciNmF2MRiPyYy57uQ6U7AjNBAx8CoNKKoNmgE
yjQhbbzWkHL75J+MIiWJCHkirp4nTBp/lOSy9AO35h843DzRCCEOXydVDjxFSnoptxi0UUXF2AkI
mlsdxzEAibbur3jQ24czRgImmCkNMOXX5i3XSZSLhdxIgZvpYAMUUcV4UBqxd8BPJNBuqNJDpcX6
KRO6J7/m631qQBksSwaoDAWC+J6pjUEHPmamWAjZd855a1DvxRFCHAG8luDpAnpvtjXQj6SFSRWE
buNJmzKMTEMrKaDslebklR1Aj77itmnUmkH2EnHnuDwYpc00wJU/75+Z2yIlit2gf0BYiA8HmYSZ
I1dzWRpU0H+7qgO9QiK8afZwhLNiMpQvtqKyQcbwgz0q28i9b/kWIDRZNmAcFYRJonIWq7TAYoiV
EcSuWjykBkiG95q6ydiT5rmS+hVpR0h2e2i34B9q1aqgS556/Hsunvo8M4NUoIhnADR973ggq2OP
6nm4g6mUcDWVlO9Ad6DCtfIAvEkvzYY8ueSLEy3Iscwh7mKuqIKsoIcbsqOuqoDiiUUrKSPoGPdZ
sL2/UDdZAxgFiRL47wASADX07JLjUmB8Q76M3RKQiEOVrfiKaavN7tCrHz+7RkKxK4FTx48Xhgdt
OHffmrTLH1qdriX2/9aEri0hC4F+HYCRkPtGjul69bQy8TIpYLE7xOPOj47ysBNK7eg1h8ItRtnq
so982LQUsYXJyd7p/jIuPFDwdp76tkCqgtz+nGkwETm58QIvcEvBLEUSgbxlQMen3cbHtIxIUjr8
Wu/K7X65Njk7XPGgc57QGoE7BjllYkNiSUAD1sc4Kj8ckkz3Z3ib8AHkfKLP0Xh0BUJQ43p9+yTr
UZ3WQtBpdLEZNCMk7zOecp22xpN2W9RHqgy+Fcg+qCBMjIPXpqAV7veCFkVulu4HMGK1I+3RWiqK
P8joKL/bFnQlVmELEekOqv5o1PZ47HHtNBVJxT1bq+AuhKPIkUJDZ3L3wkTzfT0erc6jSOTiyK2h
QTHRS4g04V5AZ2JzIwjbt8mjjpLkQKonyTXUp7Lf+DnSfD3R1mglb+tKWBqQ1CE1Cy115E1m5ynn
+6TM8jpyS/k7z09t+VxxTxJYtYbA8kOiemjqj1ylNyXUiuWdZyA6YxsRZF/iGlPN0vabHAbwl6j9
4LK5XhWWFX0n8B1gUpKEcMhoUgfa3ZB3R6VmE2lFbCJIWHu/LBmdSDVBegmwIbiFro0qrAqEJAiZ
Gwe6vpFbUKF3zYdQt3ugkEY88aJ/zcyL3T7xJ+DL8+D/BRDj2uRQeGHlDVjVUf6Sh+2gCWRM8N6Q
K5K89gjGq9ASGutfi5j+tQtiT7Tgg2wTudZru2LX5BEe4ZGrqe14FMBwMom9aHU5rviu6V6ZeU5w
tE0hDUIs/D2boNR0/KDpAUOCI4CQTAjntXLJLDnnKxPTZ7242jz4ZnT5R8wNKoEIOoOaJOL2b9Aa
cWc+/RgkAhGAih2invQrpamlHXM5u1kwBB0XA+FQwVxQXoPbO+05GsUCIEm5hueuluk0jpLEue8s
F43ihY/epUlcbB6BjUEgjLxRMbceIjTMnjypMAPJp1Gf4zwmayHp7S2LlD9adFD4BU4IN/lsebOW
BWOGOaJdVbCzThdJnfbFbhTGFy4sOQLWYGb6iFU3QpMDGRahVVcOmtAERReoEPQxtRgw9nZTqd9a
NEj7JuTCfTKKqy3tt/kHDBXlJiS60d4FAp3rodYgxsiTUcDnSPaNgrQrWvWILj1UGbqad2hN5SsH
6sP3P8fi/oNdaeLvhgTG/HbmM2WQ5EFhLqjzTH+oNkbxyo00SU/IdUul3eCF3uv7ijfR88v7a1HQ
dFTnJww9dFNt1OChkSbOJs17Yj6KeeyC8jM8cpmOFmo9jp8iOYDicsg/pmM2OoruJXTIu4/7k1/Y
i8hfoO4GhCYYJv/G6BdnT5F8lvd5HbugJkK37V5SzK6w5BSULL/uW7ptHccWvDQ18yRcnxoek6rY
FY/oudy+a7Fde9Zb8x5SEAhYsY0mzF3OqEZTK3mMGBk2/qO6Wo2ezMyWGzhjOLOJE1lGeep6uVsv
kUYWxomL9HRlZqJAhpGRWLPuT3dpYS/NzBx0oWdxEnUscZMxQpfyDlxTgbgHe0y/lutceEcBw/zP
jObBrVj4Ad/oMCW9is6YEe1N/1B8opucRmsLKbDQhpYRal+v96d4W7TFFxUR9aCRG2T+4t+kyMXm
CSQuAgFdnriAm1lIuP8GZ9sxsn+ix4rYkakDXNKZ1ZO6B6vbsMf9sRZ8LVxOVwOYHR1lUEPAFNPE
LfnUIIMKJTCfDal9f54L2ZTrec7iCl/OgNzPs8TNTdV7ajqzILloQUYDErecuKlOYrlT13S4lqK5
q8nNnKGqV6UiG5ic9vhdfkFW02mYKb/3FJngbUmlHbWGz+f7U124K2BTh8Q3UPkS5DWvDwfviz44
DOrE5RhelH3hf+LSSB2vaRn0j0POaTqxp1AyXQOU3jYCYC9hFwMLyQMHicf5tWVUcHwUiprYjZsi
eIzqPhdwFftyQ/2cEwDGUopRf51yb2efZwPosaFCrhwgdFpnNBxYcg78qP1mnFG13z12QfMYhjn3
iSOo+BupbTiQcxh6GaCRpJBDUgpyXpp8pGrj0VdGMIqEZZWrKEt0xhcnIWq2e5bJGZKLhmIJcR98
Sn3oh1Aoikp2bKu4T2mWqrgbZKVOO/P+h1g81BMdGO5rXIUoL12vh5i1ilLkRewip1BzralXRPBB
lOA9awbtDgpK1zplIXihoErsU/S43h+AuHAtQXj7nwHMHhOyzKdRDAIUd4g2jcIDTNqEUDlhu8on
kkRZQbQvXbR7WwfQFEUSO6iIsucaO3fqPyX3HpyxynH9UvtYcZBKJ69g/0bd5f8xTICeIYqiIOS/
4Yjq0AILps8xBo/YT/ib30QHkIKDLLu0w8ZsO1stSasTPJdo4Te0VN457yEBJrulRhnTHmE623qe
hYIlE2nJtm2/LUPc/aTQCB+dVka7dCvIKKQD7QvcJt5o11+1QaqcG3shdiHEXaj7pmCEBTYyhVB+
JZH0A9F5q0aWv40E0rL3ISXM24H5G4MjKkqZxVaXzsZA1Q59bW9D9DIA6JCYZQHO/bXy+5IvwGsK
T3q87KdH3PVYuaAMuyEyYhf1/db0GzU3i2TwiIElt1BYVUkcJ9mmLLk1nqxpFeZXNLwPECtTa44x
p4eNy8wrmCpjlVTe31S9BOkCaRgflKRY08tcigZQgtRQOYb2KC7R60nmWuEr5RjCtUuCTPuyGazI
yM4o+Ox4VqwVThZvEoS3IrB9SAaBpubaHIdIM2zA6OLyCRqeBMOOGlKDIKs+qYONykD4xkZzCNYu
sMlZzBf00uzsnvT0IPSiokncQiVq8aQpx4bf6zYOKETY8t4Z1khdF0MDdbpFACFTASWbXSS9UlRC
EIyJO7TIRgBjRLzqUwRsvSKN+IayiP4UIC6KLG4w24pqNo87FfB+I9qK4x9h2HlrSq9L/gzIGU0B
tzk0nf7WtC6CFb4QONC1c4iSAqPddQNAC0KtvIpcpRwl3gj2Qlb4lOeSkDbA7q48NBegEkgOoDiO
JxiK5GDNuv7yTPMCpogsdbmqIGr0rg2o88kbTttJkpP2tRP7z6VeQYhxzZFPS33z8ZGHgU4GEqD6
POCVhQR4ohaWOwWarM8Vn5rGCLhAZLE2oSWf0Up9a+sDuvqJn9iKWsE14lWYW2i4HwWU9AI7NsAw
9tCHZz02eY+Cj+++Y1w4hjK2y5S3wTsMqYbr1eFAyR4JiZC6tRdTTtr6VQt2jKOxhrRZqBQBy4S3
tzElKlXARa4NFUWj6jmTUjc+lK/cNiEV9YFdf3kRXr5KAjXA+/Nayg5e2Zudg25M27oMYC8jx8CW
/0ztGy8/48MTO6jkLScSdavo/3B7L5z4K7uziyZNhUofIzF12y+8CKBbkQa/U81RshzkGaEjlzqB
9gLYuvj+teL2HoaTmzGDODYypfsst7J4RZlh4fxdjWjaAhfnjxtl1cMDNHVRLp/6BXKz5RPs+p4I
wU/Vr9KGLNoDaI0H7zHaO+c8Q8MQh1qVw97Qo5Fyg7Qr2WZO8NrjmwNjT3lC8+PUL2NB85luOmJ+
J9CZIuf7O+AvZmJ2/KbY5L/jmAW2SYvm48DADtiDkIQYREJpmIDYFfvup/lwKvOQAtyak5372n0+
P68lYpeeEVf2Z9d4lbZSIRTTuhMAW8FGWB7wfskip99lHqYf4HkYms/+5/15L9U8Lu3OOYjCoQHf
RIh5N3RQCNrt8dymsWcFo2NK2/vGFsKqK1vza1XuwlgPMEdd27fgg43qJ2849/7PKkRmKVl0ZWp2
lSY6k7NBwrSkxwSNNsjJoEe43VcdHrmklB+iXx3AikdvLbe97Ln+2UfzEovi+wgqApzoQdhkBWky
yh/5Mz/u2A8wOiMzORCwZFbxKqormZtF53xheebDsH0gxzVidXnpWRUAqosg8E3F1eB40WdBoB7i
02jGV+a8GmWncrLqA92pcPsJ/ahA8QFtD6Itb7lsUrdDlYfZ5W/xjVcayuu2ET0gU5mgXGiUK8wA
S/c1vvM/g5m5q7SBsHkv4DtH+bENrB7vGo4yzkZDfAwEzz4xubUM2fIu/sfk7BKcnr+gmcE6S8pB
iOwaDKnyOxDGwiqpyEJofzW5mU8SxbGMjBR7yU5NNDjy1Huko7e5fyiXKnUgrERtZKrUAVQ2W8KO
j3OB5XLqnu2MRI+BWR3DntQJobvJ7YDPZNNtXilIfdcqYQtwHFzzF6ZnS2lwmu/H2uR0Tbv5Qf0N
/aOpPdGTb9NNOlL6Jz5mn11u+TarqHl/4suX/oX12fKqTdextMbEy6/KykMSKLhUT1Q68+bOaKzS
fu7IM1Lu5hpx+bKTQLUeiFDkcW6Yy0OJC5Kww3Mmlr7Ao91LmakWuORG9Ly/6Pq5AsNiDbmSYAsv
VcbgUo1WDs4CtgJqx+gqAhZKRKl9DozT5LgbUr5M3L4lke4AdlNXR98CigvHlw4/CbOHyOSZM8pb
w2FHUAIXNHVkW9W36UH4GRMLKbV6H4WbdK0lbcmTgYcAGSa4M5QXZtuii/xW7BifuIZQo180Q/6i
GFKYjnJwftRrUMWFd+ykhocTDX0jUOXODsCAHFMBrmLkgPthkolJCVBKz2hXd+5vOGka9zzGwKrD
X8EWALUzQ9KATFWr1qkL/nTts81Jxj0lPjFQiDwLH15B+J8q72nVkTzfsW0Z2ICYjyGtv/re4XNT
i0zczGNixvLORxlI3LE38QBCWfEJxHoenP0fP7FwxwTdSsJx8T69HPrsk3idxOomaHB1qyYYqWjR
UTUDNuLIl+jz4aJtWpBs0z1mK403t4QsMnDb02bQUAWAr5jdaiEbNM/X4AM9lWoHQyCo9phhaz5l
VKYK2D6dmiClVXyHTuV6ERlaSwSam36Blb86hPK2WdM4WHo0Xw1pFrQjhg2CtseQatscLOBqf+yt
+uSkaK39yv/IG/SiJjYPhr2Gii8rW2ia7s0WuliO2RaC4CBAtcKI+26rPrPf7/Kfx/BF26vb5BDS
cg8qw9r6QyuT7hJwrSrbB4H6j1Si+H9bNMMVL7J4/cJ/GajI4d0KwMf1a4EHLVQ9FEnmysHAim2k
NeD2qz0peW9Bgneuw6kDRgqHAhpyYpi+NmPCn4daT94zyYCwyf3VWfIbYHNQoA0Fhn5UOq5HMwBO
oOA9lblNHYw2X2UpZXLyVdW88tqWfE/um1s4zijroyII3U785meTN3otapRKy1xN0uStHgp4HyB/
YWqcoVCp0BMSl/FafuRvHmC2AxSoawOohl4bEV7oepLiIDAhb+rMFWNTVUgZWTiSZbaRXkr0azrC
8CKbxbFU95Kw0XLCSsRma+wBS68VBZ0U4JbgcTABC7gehDQEg6jkTeZyG1U4iiXpwBRzKNC6P4Bu
mTYmv61kK9UhL2qPOcm/tJWnxNLOgxMVIVU4dXNCuO16BHLgi1qgFJn7+cnAxZD8yk41Lezw8/43
XsBh6rADpS1clJAYn18OeSpKIx9gpgDAEUy0Gk9FUJAau6lAKhq9CImKXhaFMh/JmNKn42gpZ2Y0
tFDWRE6Xqg0g6UL6HCRMECa6mbSqtai1pPj2oF/Odu7ulTN3gK0TBCnf5xXXu+TzQRkCuAxYjlQN
t+P1EpdtAO4QZcjwJEVgghBgXyZETanyUHikATAKsTZZC8oWXhforkKHDiJRdFrOXxfIgHFCw/OZ
2/E5pNuKQSNiI8ibXPHApJ5B5FBrJd8CdOjUGb7njO0qJu9W4wO9tGA8nthoIBeOqPh64q1QRB5O
Psbgefwbykncd9oDx2SmoodCklBmgUEQQEGCouvCnBgZSMMePKYYgVN4LWMmoBwpUFt97I/goWua
6AABa4C7+YGJb2kuyW9an4LxkA8qCP7KWijgztAy4eB3MW8QQ+yCs5eLyrlMq7ayE42TXalNc926
v72X7jJAKVBjBzgKINs522Qc93LpGXnuZgGNVEuAal87mtmk9ZJSrvgUPzAcbieC6uCpK6b+Bap+
du+FrQJPC6g0RIRU8HzeH9XskpsY1CfqEEjP8WicukHpa3zAxiEco0OvAsCrfBjh+b6ByTNf+NAb
A7PIfywlITX6ITp41bnRB6cr+q2k75Tiq5T1j146x0a5MqdZkHljcnZZCBFe03kLk2nsyiHArS0J
8Xq+P695Nuc/VoBuhF8UFNCizkITNKFlQpTosJJHmRVDZNVicJ62yEN3njfq2vbCdCQ+FBvNUOY8
pxXC1rk/iMXF1QBimsj6ELLN7oZE7YouCLjoEOa/pTf2kFnA8qeQD6ogeaBrK5Hp9KluPiUApuDJ
UIHvnMNyWl7y/MTDjAdZeWRKY/YDQJzdRmnTHXvq+XqNOnpxc14YnKWmPT4LSqk3okNbH/0RYsnC
GrPt4gIiepmk/fBAnFf0WJgLCtNDdpA45Mji30lDBTSifKrM8tKccquNQssGUXERJgou1F2u/V2U
RxB/lZTooCkBjXMZEL7RkiOgNBIA7RRT5q1AXgvW5jf4f/Yqru/pKoMHmhcTijoKoOQZsENQA4xc
JAI6vUFNbDZi7DlJ0xukHqXR5GLNKRVwJ4vaUKKQ6ocr+3XpZKLCgCgCiFTQj00f/CLjLaVGHbIG
44BKWkp8Kr7dPw/zJ8zfiV4amB1KX+I6oc/wPVVHMsFWbHWO8J5sNDv4qnninDI0wljDQXGCF8SN
6AO22EO0hc5W9RivAMAXHcTlWGbvB42PIe8M7O1BgQCKI2S8JUh/WqWzk/K5bH4J3iGIV5ztvJp6
M//ZddqPLZd6Ahb4OIAr6/04luYwoqvT7J5q9MdVwfTr/povHVJg9BSkJ9GsDajM9TftPKOWe/Tn
HHSmkaD4I6of9w3MUzj/O6l/LExn6mLXZCUnqWxayIYGdr9FbxyjAprO7XAHHgNL2lQeCYdV2cT7
EwOZzrXZeuAblB8ZO+RI28jpb7Gz+j3ftB9p1m77SUWA+P3ZT12wlZGR561KXXG4y58TsE/A8qae
8nnFQEbJOErqHNu5zn8YghKiDYIdRxnl6v4x1mLHz00lCCkHUIAv7sRU3Kws/nSFzJ2+AGgLsEj4
AuDJuF6FASRTuV9pAJEIwTmNEJVG8I0jRxNV3IglT3lgMZQUqQmQ0ffyGj5gyV9emp/trhghZ1Lr
uALwMKGylyPUL4j4LQQy5SXKl6aETM39KS86qYsZz7YbZDCVogfn7SFsfqehBp4Ohlt8DdGxODE4
ZDAUopMIiMHrdQ3TOuNBsRsd/BFkGXxrCYFVdujR/cVnBwCy0NZZrtQbFz0SaskK7CERCvjGtU3G
DPCOVzw8koaMjfRe94bJovcw8cwRKWCvPHrd+Jy03UqyYOkkSWBiROoTmGt4/mu7WtCKeFxo7OAz
lei9E8pr+YFZOuKvi0COFS8FUPQAxTo7q6DCGCrGwQnlxhEYTJKE56Yv0Pf75/7emHb7/DRc2pkH
XIFYB5yfskMKcv+49kIqxVPnm9jgWsENS6SErZF5LYVdlzbF69Wrx7zk9TxjUI6y9eLcf+vZL3Bc
oDM4Rv3w/vyWvtTUr4neUbxF9bnP88tEQotKCVeb/eGQJVWVlcrZ0uGSp5+M7yRAjHY2GVCwlpw2
1pjMa1Qdud43w3qN/WJeZvnPbkCTHriq0f6KmVyvWMSnYPKKRXaow1rcgLkJErthVpup0XK04pCt
GTqfs3r0olKpjRtT62q0MCpAN4l6mf+KW/YM6RYz8z3wQmrdFC0NJZAApU69ikso8mlrrD1LC4Og
aGo/xYvYmJP2MHTIRiHPITSqe8qqra4TFRwW9z/vohFkcUCshDMC7M31wiBZJrchK+IDkgx5Yqf9
L7l+um9iaQfhwsIZRJof/RWzExI2Hqh6gjA+xEJJhPZPigfufQtL5wFMFvAkaPPBFp3dSH1V5XLA
YxJQoqPQltkllQ/AzhHuuhEZybsVt7m4aBf2ZrtJ/h/Szqs3bmXZwr+IAHN4JSdIo5FsaVvb4YVw
ZM6Zv/5+9MU5nmkTQ9gHMOAHAVPsVF1dtWqtnPerPeXpOVCf60w/9MXglclG5LY2KCJ/ti6cNwu/
2PXKhEZv5ChGpudYNV2KF56hkNySx70j025RxHd6s8Unu7ZSlyaFlTJ6qSlAq6fnMvgcjMNOtosN
b7Iav1yaEE+7nBpt7Q/puaPb+2jWg+pFcjg8AJgMgHg5sVcX7XwsZas4SVGJzpXGdsnCVHmuWmcz
27Q1YuE9mc6p1FkGIw557SW0VQ328+29uXarW2jBwnQqLxf7spcuQlXDHvTKKtr03BbPXD/+Tonh
sCzOkuH5G/i5tW1JSAgmFL4hqorLlXhhqjVtP836Mj0b/YOqPsNy5KrS6+3hrF2rZCMtAHrQiUFf
dm0jCY269pVl/QrH6/MBQO59pzi7zTO2Om9cOnRjkQbURO/X1Vo59bmenjki3oxUry5/io1PYW6c
/LDY1RPcc5CK3R7d6vZcuBGWlkEbdL8wPBQaJKlUrPSsNsC+BuO5yAcPkZRTob0b+nmvTe8z2nUt
6G6KcNj5DoXj25+wFk+g5LtgXxeqPZHahmuo95XZX8Ydzm7PMXRN6Gu9drRPkwXVfbPFDLHiaODQ
oauKllD0wmzBm836UBTqiJR2TUNXlT5YoM70NzT8eGb6Kdq67lfGRwmW20anzZuSouCr/ZzWhSFl
XUMIhJL3+fi1/lwWT/OW+1yzQ90StBwQRuoHwqiSPEGnLzPT85A/6P45MY03U9O8Gt3sgkr4fHvR
1tIpBBbwdpLMdUjYC6c8cSLb6hdrjZWp7twr5a5sJhg1wJCg2u28S50MQG1qtV4B5pLUsz4ck7SW
jrc/ZOV4LsWCBVUMyddva1mVSi0rXZadoYXz+vLr3O1sotFuq2Fy5XSaULga3Ol06oM/v3YD0Icl
+TiW2bnWSXIOrdvY99W95njK7Or6d7Lrf34sLg2K796haPIKVW0MVruo2CeGO7+X2xOcP7cnUKzw
LZEiMocLRACUrc1WuB4ZZ93va58ZbBAMgxvuR/nW13dt6NESmr4EpBrez8fxh4n6iHeXQiy+ES2t
ruCFfeGCLOMoGyMD+zFSJ5r8j1RGO8UB6RtvoeXWzr2tEXQDA6KCKmKetUAZrLw30nPh7yU5PiRA
YaGgCQ9D4dzlcZWRs1a3DspyoQrPJZNLkK4pQjVqeoKDVXMJzhm/zc6WMsRPYyN/VHwzOfuOT1Vn
SIsSopAkO/ipbTxBWVMeVXvMYYvMw50TD/OeFgQe37fXfOXeBBaognVZ+OVBWF8vuT74uWr7SXbO
gz47gEHpvCjEIVm9ugW6WvNKBKk/nZ+xsD1cm6qTskalxknP1vzdRDgJKchhx2Pu2EubVP1rO4nw
3UZom94U6NKubZWKFilQrWdnpa6Hpz60/L1Po7w3VWGwN1Qluivywt5HPv5oUobOTbgl9iNd8/t0
gLdTGXIIblJ5eBjnfKSiTwXq9sSvzga4X/oPoeijbnL9ha2WZ/I01dk5zIoCfptSOxp56BySwkz3
s6FHb3Xfz+9vG12dFqg6bbp28Ndi6qFpI21eYBPn2eqeAkt7O00fatTQXdnfGt9KdAkLmwHmCMaJ
hffvenxKGkXBgJTruaxPhvmcFltHeGUslIhpkYefByiZvfz9IuLLtcBu54AlLo2XPnqBRmxQFK/S
725P2co6LbSqdNiRebTYBddmWmqwKXphrFPIfWo/pWiKG/ToTmp7X41fbxtbmTTYBojqgBtphiWy
Qyl55gTwPHEac1ocH7N8iyB6zQB06zys8e54WmHSxiZPUiVmNE1BSTfRaFhHEtw63h7G2tIsfJ+w
T/DmpcpyPWeJGedGjyT5+RM8o0620DOkW419a+tyaUMYiZmXUVCNy0iyfU6KK9lnudeEe3mrL2HF
Q4IA+zUY4aBObOMp7TDUUTLQ0I5VxlcSmH/uDq6sCCGb3PQTNBdYkbrjWJ7qgDaM+5nO1WKjELM1
b0L04qvwEA86hobpOMue9qP8NEy7TRz86kYDZUo5XTFJSyx/vzid/VRpmpHb2dnRU5iQeSTuqaKp
G7O2ttEMPMACBHMAEQiDabKxKyjXF/A++J8d/y3cZYchse+CtNzY0iu7YGHi4JIEAUW3o7ClW62O
NIigWJ+ysh5qvWlcK9SzO0gOtf0fnx4QCJgwF9rc38jHqtoew1xysrMtpbupei2zH1oTu329kXxc
e/BR7AVDRSWDtjORm8bI8tJKSjU7L3nHF0n/tzO/1PM5p5l3kB5sb9a8oX0rtbvb41tLvMNDBJ0G
BEDgbA3hcg5Hf4kutOwsF+3dFCZ7vX9BlfhhUALXRJaoMGoyWFCuSRuWV7YLbDy8jAzcH8AT9XpT
Bp3jU8JiUy4v3FaHN6b4OI6urL7eHuGqHVr+gduS6FfF91cJG/ZYKaxgUMEyNbpFc+rqxzzZ2CjL
nhPiSZ45ukHXInCp366moKEvvOyi/JyqPyqa4cZPyhar3LoJMA4A7khGiISv3Uy8KltZfh6lT7n1
KazJEqXPt2drxVXQ8MwD0lhIkrmarlclzEY7jM3i5zAMyohN9jfLcWFA8OAFvFe1GVf5uXYei/I4
Q+dR1Y+b1ZC1VV8qWJwpQCjQXlyPowwQh4m1Mj/DMF4Mz5q144XmbzmiNSvkEHSKVuAGwHJfW8nl
qa9NJQYJ3z+UduTqyZc++BAVH24vyqoZ0rzk4MkqmyLEVJpUua66Lj8j2HHMIEBmztTWc6oNDy4C
Opc3pw0/yH8M/XQWFxfFZCVJLRU9OwwaW81u9xg8pEn0TNDY9A/LuycaKjc13sWoWR3mwDzbjXOa
x9btv8vOuz8eNnCen+ExOCYCsevZNWalnNqQylmef9L7j775Iplvoy0g98qpurIiXPZB2Q2FklPI
Tp3h5OwNyP7mcktjYc3N0rBu6PQUL7vSFPK7NGCokaVTvQJxUYBmHI7MZSXTzJOeDOM4w9agavn5
9gSuDo2izeL5QEWJuOw4K8Ewqn1yjuRjWFZuLL1V2o2La2VvLg1gZCkUGqVJ+QiLZDWWlXdTctZ1
msOHwJuKAgbS2vWTcOPGWAIIwcVemRJOm1Pb8lDZmJrkRzPuH6KUJj75npyXJ+Xfwya/C5T97Rlc
CdCuTC6jvzgQvpbLzdiOIEjG12qXFw+WZbqNMe+UaYvDY2t0wm4P61lWJRineULt/X+nqngbmw85
qirm2yr5CDpzYzbXUoUg9kHZ8qRCtcERLmAOhV9Pyky9s3lGysCtJdq8ymo/6xqsBqEL4cBQwKvG
gyGr7D8vEVwZF84Db9RMUUvWUs1/DCpMcnQrdt9uL95aTHVlRNibVhsaNAMsIyR/Fu/MzxK05xCi
yK4dug4ytRKMbkcYyjf86PK74ka9nFlho/JIDqYhZ3BKX+z6stsFUNfeHtvilW6ZEDbm1M5+IPvg
JZrQG44AEE3aPZr7rQL/1kiETYlkNzixQEnOw+kwbjx+1n+beIkXsEaKU3gvFM7YFL7DLJGjVc9b
l8faXcbi//fnRZrpojF7xV8q7en99Kofs+/ZyfHSf0CwvKn3p0Lypr2DvuJWYm1jVCKtZ5x1TTlA
/XuW2rp5alDf2/uKtNn4sGQ6fl//X6MTDm/mNHSVZIyucTW3RVUypUldd9P9loLjmlta8LsLHS+5
OLELT8rlVgkSg8zoIwUf6QGhluSn4jnZF+/2nt4yJdzElGm0vO4wNahQCDqIeob2TqlJO6sfmvY+
6V7yaSsztmVT2ISSPNV1U2GzoJZdDzDRZjTTHJoJAVHnoZO/O9L97VGubpBfEyrmsAIUPnDKOqNU
jkl7lLYQTWKvyhLEAYMm0OAhAlOO+OAJy6Lxc19LzpbmOeeX8iE5SXvrS3Fs3K8aPSsv8p0OicDt
Ua2FGpdGhXm080Hqeguj9S7Yv2zxoK9dw1CPk7qkOZPsn+CG1IiXs6Q7gA3Vj0rxCFX6nQmRXfqc
xn9e9eB99cuSsAd9K1TQ2wbrYlW7ggboLxW+Vc8Ot2drddddWBFmiwdWz9UAj8ccjd4wlB496nPz
EEAYniuuXy84i62k1u/7jlzmEt/zvuMtaggjy9UgsiUD9EsD4OGgKMPzUMtb22AlqFiskJuVYQYA
ZyO8u8wprUYtTSFsqUY4p6RD3HuVZhzVXnGb4OvUDchERA/9v76xca5+D0SxTBr9ZzIVCLswp8TX
ZmfnYG96xXEPKhUTLd6FG4CbDSM/4V0X8aDZlBHxNMgGXX0cUJvh6dpor76+YUZs8eIMXw1GLP6l
YySnswqwJ63kuyL4EHdQwSTJPgFWWrfv1epVIWvijOfpXZwdUYsC/6CUd5NUbrR/re4aMnrU5GXk
gjRhVm2p1sw6Y8Bm9qRRfDTm19tHYcOAyFqvZU4NcV4BjsOqXD//FI/H2wZWnl7M5UIfukA8l7L4
dQyf2FqX1RZzqYb6XdIYh7J5m8uPPSonaK7U+SkdZTeA3fe23d8jNMwuuHPS7tycohueDGeJQEbM
pnueYPU3lTbvKNu3sk3H5sYrbHUWUQVdICPL8ROO3RgredKPizGkoyzpLY/pjeH87uAZzlJ8cWgA
hwFXCNhphVPDOcRCEppE0JMLD7FbwG1ye9a2zCwDvThgJNCAeS5mMiBWMoJgTf44GVvdO+tWFuQq
So5LCvLaSlzTetb5MzUktCNIDwX6d2lLBFBsnPx5hsE+gBgiuwn0Q5yxlLInsi0M5QkyFJoenIZn
41PcHXX1k9FoXoBeCA3T+yiGymwr7bnqQi7NCzOZADyO/IyDZU8eb/SnDPHbKPJs+VFKFTfroUSR
3az7ZMfGvlWrOwvK10yi38Qs540j+Pv1rclUs9k2tGaBsRSub7sp4EPWOYH6saq/BlG9i5TvUHXv
tyf997j42pRwy41BakhxxajjGibU6hAGT1OUQKQ9eVm0K+jGVqDg/Hp7066dvsvxCR6m9M22n6Ys
XRKzlv4KG+jGqVh+4DraX0YFNx94Op07XBhVVaPPIM+gA2WZFUQcKXoJAhTN7tClepW2OIrXPJem
qvh7ml4d9LuuT0c6y2WuT1iLUEY5KGVfeP4kTRhuknuzs1K378bn0LLS3e153DAsYmusWssR6cJw
ttQ77oJhlypfR+NoJP+EoEBvG1tdtF+jFF2mXauQ8icYG6JvdvboTxu/vxYqXMyiCCePU4CkTbbE
I4XtGvprYKA/k+fw52wEk+uOBjbeBZ9N/UFEL1hW3Vjy2KfniSzi0P7IgvapDB+br8XSsgs/7lHV
/D0ae16vncwtrO7qokFALMPFDnxCLP0vqL2s6/DYGr2swT3JFOUF1VW4Qb7fXrBVL3JhSPAifSzp
ZWKA+KzH773umec43zdIpSCW8b8ZEk5bjMBTN7eMKP4YHsLJnXYRTSgbj921KwgwBrfE0lwOnfz1
IVMrKy61ktGM2afR/BQ1j3n44/Y4VncgRcsFUs8FJAqV2kWI6mumEvHvJTfzoGj+m4m6MCCMoQcs
k4wqBsp7ZdfTNBl58kb8+bM95jfXd2FDuKol2UrHQsNGcTLdV+TRTgC1T2+dfXn3vXZTb+EgaPa1
9y3ndet5tvdBO1R7+FekjS9ZXbCLD1lm+yIykWcIlrWJD9HQuGqf5OEgV//cXjCRi+r/Q4YLG8IW
T8qijpsCG/VZpX/5oXpIPodftR8NYhr7el8ees+o3fJF+se+q3bdBo+LSOv9m3lh43eJHSJwjflu
j7qXO3mzm52GbJeV3vygu5JrecUBxFzgxv+We6jqORgINr6JDsox/zz/q37Jvih75V7lL7dnZtXJ
AMFZaACAMBjCxHRZoqHZruGsP2s7CKrhXLsz763o7n8zI0yAGS+c6hVmkvSUhY/a8KO23DG/06pv
oGr/xgNcjEm4ZucRsQ5/AZYbY+C2vttHpHK1jYfB6q616MI3EIyAK0TYtbrvpJLdYcQKX2nbc03p
36buD7enbSXRTnxyYUVYHiWjbTtWQatbrA1U3p1/h47mYHzsrU+UXqvW9hAWSoCthltFoVUnB1OI
Qm0N4Wsx36oVfh5JPksWKd14XLQFXXTalZ2S1RW84La2BQBe6fllsJTgeQ3/vG8Fr6fbQTtEuc3b
HJmIrqKTyE13qLAY2uNQdi7Rp1cT7BvPSUDxJgFFoW/snNXTcPEFgk9UJh0gXMcXyN5gvK8TzmN+
TE+AN6x4Kxhcn99foxU2kGOGAy8JH5c0K9Cffx+TfyTfgfP839t7aC3EhehDAYtCA6gsoodmywDb
18bZ2fgQVveFtWus93k0vTWCN2rb7tVKOtw2uNKQD0MUt+KSpjIWCd1rhz6qRpKlaQgAxan1UzNo
mdtqbbyP+n7YN1GS7XXfnA888aP7birCPc170p3TNt2bISk1Tyn68jS0vvSucHz4ejOUo3Qy1kY1
wdNAX6mbQ+yw77OO/qK8s09JWOtglEbn0VYi5wEYa3B/e0xriwWFi0WJGUokekeuh5QGhdQAIU3P
kt0cyMa6JbKzrZzsa/vPmUyYPR029qXHh1euem2qN6IhMVMaDQwuJ7XeB1C/SfLGGq3mbhZk5NLl
Ay2lSIKxNAX6TYhjGb92n+itL44UKCEhfpn/tZoNV7k6eb9s2cLkFW2sR4nKqSIxn1cnozgZyr1s
bKX21l6oQGSJyXjPAfEX3L6sz6YVLLj6OVB9bx6mYFfa/Uc9h+LPKYbPCDqlBwW5A13PvmVAEfe3
98hqivbiA34bZ9m39IWAMi8hInLpf3mnes77/kvQu9Kw6/8mowNHmA1LGYUJKN2vN4pqV3oRyIw3
S+9AoE4Hw9ka0eqULgRkNvz17MhlZS9Cs0g3y6YaJHxUvcvt4/zQZodUfwy1Z/t9AiHfx9szuNxm
Yki6QLb/Y0647eIxjcBz4xIp0n9bBDH9/hio5d7M4l3bbgRlq36RnU/lzURiQSQ5GNu2rB2L1dIk
b84PEoyG41Ns3xt2/AaU6vuxMDYO3erwaJOl3ga2iWj0ejYn30KOPuyzc5K1u6B6MDvay2gBofoX
bglELov/21QCOKLVaFGy+ZnEuli5uksWJjsw8EVVHyqp3MuFcyrKrTt7fUi/zAgbxJrJSmVxt5ih
Q6gIj6gt1iCLdqo/n6LZ3qKuWj1jC2JpaRq0lpLV9RzKoZ8bg0WXkFr8O7Z3sZ491Hl9pwfg1WWv
zosjxauw+tA2+sabbC02uLQsHrc0pIRqFtm5D3aNgQBAtjMC1HQa6cTCeM4WJ+jaCkICqFIdJiBC
dPB6pEoqxYgo0zqhNM+5GXl59BgV1UbAs7Z+l0aE6TRHWTMtn22SWndhobhxXOyGznOSY5dtYfpW
B8T1Cf89natA+4QBmXWhd5AAn20z071emXJvliKAI4a8NaxVU6b5kxuCETjC3Flzo1iLwMi50Hrz
IVbmaVfI9r0KYH/jTC8bXDxntDEsHYi8BCjUXg+qQLt5nkoflK+NbGE37rrwXxkKsmRLomVtSGx6
xsJewGsJQyrzNOzobMrOU3Iq9AWeFf3NUC4sCHuh7fLWnjSA0mHzWCT7vvYy/z7fyt6vHaPLcSzj
vHBMcSL3JsV1+FQNpGHRY+9fZMgtX20/39td/+72jbK6PBdjWv5+YS2EJrizFkA7T8FxP0cajZKd
5Y2lhQyFxYPqtrmVwbEPFKqzNPdagOivzZnxYOSxzp3ShCOCeqfB/AJ9pdqe8uopS55vG1sZG0l/
8JsA6UhdiyRMTtEV5dAtDqm6m5oz/eAhrIH9FofhysajksPtD77ypze6HlNC+0OQgyo7y3RDG6hS
dydD2jqwK37oyogwcRQXRkNbugGSfN/V3tQ/2oWbV1CubHjxNUML0fLCDM7UiTGaNhnz5CScVyqH
YaDvpfGTKaVuZ34CbbyxG9YWCJAtgG+KewCmha2uqlMmxb5EE4py9JN9XJx6ezf3G3HvlhVh6qzS
SJRmxkqmnAwUK2VXrZ7jrWBzBfyy1Elo6kTgkMkTKyWdVMGVUif5OVMp6mrvbJuMVadz61vF2Wn0
s9b8kACcydSyA93+kcj6MTz6lDRC5UHLt4oAa5kRuGTAW0AutJAuCM+kNp/aXKeBkXrUPhxD17aB
kUr1o1IEbhi81VNPc3Zd/yFwctdPle+3z57I775k9DAPLhfwMf3YhuAsdamdRuR58nOeRMfSPw3D
fSU91KFEya9/5tY5BM1Efqbx6rGTPeQcBrmCkPxxNCFVeDCk77516JLj0D3lYHoH5dRr33OSGpL6
EKnHrL23t3h+Vihylm8GbEBnpAymWJiyOpOlLpwboPvWLo2onZjBXeroHg0+oWd9ywy3DKa9pMye
JfUuX9XLbhE9JcOjMiI9PFtHnqtvhmbrxbvMlXCHApLVqOfTlg1V1OJVL5y0PJo9b15A2pJaBPuR
IPlY6lW7gYpcOfm2TL6eVnZtafRY/n5hJYCJNXTKCEBaeoJdWNI+815yrLdbJfCV/nJw/iTOlncM
r1FNMNQpfqMbNWwLzj/hcOrDr1b+MYcYp9BiL5V39TA/jE3wxvkc19/b7HsY9f90MB9z91lyckdr
+kaMt+IglkIILcmAh2jrEr5nYCtYQMlBSiiJ16bdj25GIDW2XoZyy42vmYLhkX5YSmYwdgsvnN6P
Zr/KGwiNomRnh/eqEbvFGHtOvoWaWLfEw4aGHZb0N9IqfY5spCuT84fWOQ7VU2l+mLaAT2tVAxg7
fxkRgjtKuFI+oE54jlQbaQDHk9Ivkg1Dc2A8WeO35hgbZBOm/mBr7T+h3+xC/67V+kNAPpjlBAkm
nds/B9JpYCuWXij6vrn7heWMJdusyxlA4Fx/UPxDNJzM8uO41b62ciavrAhnMpdLo6VHkJaAY3m3
sSGXLxTOOyLPYGloxyPRJLbIG0rfzK0PxLZtTjSCZifDeajthx+3XfRK3IKbo/ubRyLduWL+eoJe
ido+BHTUAW1I0sFyuf7LX9jgOnQ08pwgrYWg3KxB+jtAI9gg74z5nAV0AW+1E6zt9KW79D82hJtm
ktPMr2pskNwFMKl7cXLgrMN+6exuj2ZtzdlWRK8gusBVCTsLR9GXZggYNCqe9Chyu2CLfWclPobu
/ZcFYVf5Dvj9LMPCNN/JI4Aq5wALFG0DNEYYxsZwVieOtmzoWmhqpY/m2uFrY83E9cCEohcj2k86
ydRTuL89ZWtbGZYBfn/JdkPwe20DVE+tTj42lA+W/aV6sbrXKqDjcyNqXZ23CzNCatPKeXpa3YK0
+ySB9nRNvyTd8U62XpqtKGElLUaMYBlwvyhUBMUES6HmAVL34LbztHlj6c0/TiA/pSb1Fzs23ymS
fKR3nwaWbNw4ryvLdWVYiJYlmEHSqMTjqMG4a3SV/D5iv6bh6mig3F61tTESxqI/qhA4Qm59vWqB
PluB1MNvOhMzzsq9M3wr39jxTnnVZNTZTPVw295aSEDV4L8GxVcHuZQuSVtCAr+olLeG1QaHWMuT
p2Bss31Wd/GhTtXW7RKF7gk/ij0N1InnjPXkRRCBoWob9YeJhP27bEgjkwZFIy8OKiSRhyqrxo2C
/FqS7epzxZMD+apmI4F9tjPtHDqvYRW9jX1Yd/2HyHEbajdxFiABPbm28eePWpRuiedp+2RPi7BY
tDeg8A+ZKYOXYKugAax8sWXKq6a04bvVxTkL1xD02EsnC0KmJAKEXeDneWWVKsGK1kAxXO3tGDlt
w95BlnqnNQ9a9hBYqBFMutfY+TEOXcU65NXXPLprfWcnl0fH9IqR9DEk5Shxx075Qeu2Tv7aO+fi
K39j52ynJkj9oqMfJdv3zUcyZu40vem17iBBkgsQ/H04zB/y+r7pn7QueXt75644HjDtCHQAP+LF
IwLH1LmUqjAhzEoX5rBn00e1oPSUfnIDX9sBa/0f7Qk7Ly2HRJoH1qSNzvQYudqg3wfOfYlcWk/x
T/orc6DxYEinhv/z0XvxJoik0B4Ti8mFotSV7FdJa1zTGlypHPeS+q4Lmo076Se+/LdN95P4ZGnP
516/dj0lziw3poH9PVD17RNaEmOk0bT2VEvmroRuT8vvJjTT4vouHeRD5FueXc2vSE7f+8pLNp9L
TYMUOX7TFofCOQSa/e/tJV/zw2hBLdc0RQpEi6+/0DarwKoj2mjUvgefIdHYr1rtoVSnvTlr00a7
3ZorZuqX6SfUBoNybS0srU4tkEs4J0Wx11PNzcHhmPSUacHbqjHcplG/z7l5d3uMK7HhsuYAlEmc
LbWEa6ttm8PGBEIY4qR3EjK+83hnzR9u21idR9p2l/4usPFiwqSQK/rxK+JPK/7ctubS0bBQlUZb
Cg1rdngIQAm34EQAC16Pxc+C+v9JZNX4VCKaLmuBl3cHM9hKZy0/JG7dS0OCv5TURssDk0C0CbtD
VgXvRvu5rA+93h7H2t9rTXC8PYMrwRWcVqRa6FVfAPjC3gDcUvTtT/Sv/zoG+mOuP8q9V9rWKVO3
6O5WbcHCSkUcoiXIy65nsZCHPmgV2jHsSIfjfej26GAfS+epTVDgAzy2EdGt3rEkIf5rUNiCtd+m
U2aCp46yb7N0SEMdBcovKDbsis4bg+c51nc+xxw24r+YVZMS5EJHgYiJ8GbJU6dvxo4WKT3fpa6u
eVO4y7aeEmvQWYfXF8kceu7gKxXWDipmo4l1oJ615QR3vbTA4ptq3llzp1NesqVjbvrpQ55UwYNp
VuM+tvvnUAmcf6JKNR4VuBE2XO/amTdk+rPg34DrWkwYNlYfOlU6gJVHjLFzftj18xhsRZary0q5
bklm8R8Nb9f7qGots+80BQSRPjwNhX8oRmtn9NlJCUz+b49q5OwaST8Z3XPSzofba7s+7bDpLP0X
eFOxqTSftdwaB4uHQoBkquGr/a6aonQvlyGPx6FCPQ4pbk9Pcn8Xd6NNz9OYe63Jw7XvSuksz2q/
sd9W5x0MGzkmkxy4+KqUs7FII2PBkXWpm8SWO0+fkm6L5Xrt/LKytgLhINp0opiW7eRNVwwL6WhT
7WbAH3s5Lh3Xj7r4WHXZU5M9357qNYMkudhHC40rN/n1QjsmZMV9Tz9eE5uP2fBRkWl9ftTn+mRG
yf1tW4vzET3vpS1hU82O6Y/z0mjVhGSIS9WX9sGkWxuX4ureRRAeLCPvf17Ny01zEQ0Vup0OgcOZ
jZ2qPEBYE+/D0PYPcMIZO2saxjtD7qa9Nir53kxnxCLz3K/Pk52Zx9sDXrtqlpYo9AOoOrGe11+i
FfVk9vRhn/W5hIe3B3AYQIx96ANEvVItbJEwcN4NUdtvOIm1y5QwEAIsemEtXiHXhvOgCvXYZ6Z7
7UdNwt7RH5su3tl/gXkm/+VghtyE+ZsSRKkmzagjeYfK0UyQY+vJHXWCatdOwdaDfnVIZNpQMzRk
WCIFfz/1XAJNyc1maMB76/Yx0UI3TH7w/N/wPmsnnWQpUKRFngqvfz15eqn7Q7M0LGT1C036boTK
l5pNf+FPEG7SYP5lZ5BrvrZCSzlEsT011oIo/ZHnwmurhdbdjFrdxh29NnPEiOSy1Z+QPOGIq8jQ
BYZNgTVe3HnlWsXTmH41wo3n9uq0XZgRTvc05z267VA8UsFVox/BYLjOVtV9dShLFYDiD0IDYucR
QP+k/YlfdOrn0C930O5ZWeqG2efbB3d1LL/siO9FinV5bedcf1FTe4r6GiL+USYb3mHNHfJkp4y7
QCQNkaUOx1QmXCS4Q0WDKinb+Wy22+NYn69fJpa/X7jCYZJyqc0BYZb+Mfftna6+pZFQ/gsQOQ+D
X2aEvWwT/9VqzUhSkBbKa+fc1/732yPZmizBlY513RUBHWVnJbRdqaq8QLY2nOb6ov8ahXDufZAp
kl4t1NiKBZdjHe5sms3gjf8bB+MQ3HDlmrQ8ihofoM+dwPIx1OnJQVM/awn9MfaP2xO2tvSUB+E3
g9GRtMcyoRdLX5hhHiQDkCiOo2N9agzJpd1nN8btxjZepkW81RfWMR6/Dkhp0V1GZjn5swNBoElk
mD5H/Wf66wuURkLpfT0Ge2X845AFHDis9wDn+PcbHqFKQHlYA4czGWnxmN7OduPKAVh+Nbkf6o9/
Oo00rsHq/5OykuSRsO+SsYJwJAcv0ORPRfljKs7l8CmAK+u2md8jhUVb0wL/ujAtweZ9vVpSqs6z
WpOgUo8ROrXBvtwrXrpxhn5fKYwQztMGgYaNLqK/5cLKHKcGMTLA72HKO1vODjX64pEzQXtketwg
riFNd7eHthKPLXTVMDlCy2qRPRbOlaEN05CFpOKhro2jo6H90AYkuAG3eRIUOImeuGNUeMk8nWX/
j880tkk8cqqZWrq2r+c1SmWyQCmVGi7X+1KDJnoYaR3dOgO/H7ZrM4Kf1Yuo1e1yeYxWjRtnh5ac
v6m8mPbh9lwujvT6rF3bERytaVRKPtOEfbaHbJ9UwG+Hx0FrvXF6N8hbMqG/+8PF2KJ2yIYhdhAi
LqWa41gaQiKu/E2avlGaFhaEDQa61S0JjAHwJnGdI2bpMh9uBbSniJCLJ3Ve6Ielz7G0LzJveqdv
FdvXB/TLmLARJ7meS1sJuA1j+UWrHNduq0d12EqOboxJ1MPJaruw9YIx+QjPz8jrudMAdseDJ60u
vCHYcB0bozKF8K7qJT+TZUZl8jBNm8dSeTatb7f33dr+5r5C3kkHq0f4fX2MOlSQhxC++bMc38mf
m09OF8BS+P1/MyIsT9sMep9qGMnoFDaHFyVD2ENPvM0C8doCmRRSqctQOEPI7no0FcMp+4VSZGF3
MJP7EQxR/31QjJMlwf6RqV6aZRuOaG0GwXqT0VBBevHavrap1KaFwiXPFyuWXcKk0g4OUR/vEH+6
PYtr2+HSkOAiNHNQBzVryAA2qZfwmo++UTraGM2qEfAIFqVinhW2cF05xgxnxmJEDZGCzb636nEz
1l+xoSyq8QZwJ/iHxcxEo9ldLDcy7aR6TMHqBN7RzXhl3p6ulXVRgKEsKiQyMYyoo1MPUQoTC8ha
CKqezbHY2Y0NlPvjJs2M/rvrxhDVEugtdFiqhE3n93aXSxbQ0LYbl+FQtNsIxFYuhwXVCJcND3Io
voTzA/lvHQ8lkGSQ9gmcUQSvXho9Vk5waLb4ZNYW57+2lqm73s7jZCZ9LLM45GH3Q7xvdX1bWWnd
CJOFfIcKUnH5+0UIG6Sh0vslkWVjWu0Zfa30INW9TOazDw63t8GqKW4hMGTkwOhbuzYV57TuqX2a
L0yobZvteMJE9dZrbM0I7TKwlC2lOoh4ro1EUG9pbQ4bcBA9txUSc23rgi7648QCVS+d9CGlFMBV
4rWtB5kZcrHlZzLVd1+UrSTe6iAQC1hIjWX6toRB9M5Qd2UBAXQd7hXj0cqP+hbr/ZYJ4UZrrVif
koUCGgpcnaJwerK7H3++3lC2AwyhfgaXluAlk1iS5VLDRFTOnoTqeLZoHW318q05F2PJQhI8AaUX
a2dxrhDgkPXjRWnuhkgDFfuMUL0VR3+z5qSRKFDw3kOD8XpnmWldWk2g5Oep2JPrY1H6fCMlsuZd
oJ7/jwmR2czqm0pPEzU/O8ELbCUNnG0LKbFMiyBKZPvby7M2ccus8a5km8FUeD2e1OKNbNUOPNNR
fh/rscd5VIp8F85bjS9rbvnS0rIXL3xMp0jlHHQmDN3ux+Ev7pbL315GefHbkZnNOpXh/AxuSyID
G+6b7HGsN+ZqZWHUpUuZugRrT5vQtRWYvRCtLGlunNNPEJPcK/ndLEd32f+RdmZLbhtLGn4iRGBf
bgEuTYotqdVS29INQrIl7PuOp58Pmjk2WY0hQjph37XNRFZlZWXl8v+pAeTbRo5vZV9uZAnHRp5M
WwolZA1nfYp2rew1kGVuWfOaFO4xqhHcy5DRCBrVaiMVkGMyqtHmgVtJALi01V8zT8udJWf+xvqt
9JPjK6/ECUrNUxwm1jIRJ39pQsiFmw9NVh908rBtfdSrj8b4N8V8bXKz+GAHYFRBddAMF4cCNW6E
GdkHaWsFFqsT3nk3nyTE21lQxFnssAJh/wZY93l4F271DqwYPiKg06LcTswgVvjmtNac2V4mEKfM
TYIPSv3p/hle1+FfAULAU6TwxYeLAMviTayd8vr94Bz+OxmCn6hAhJoaieHCzn7ug0+D7bscsfsy
VvAcFvv4V5FF0atjrHR6H4MbwUoZZudBR9U+A2q/gPSNgTcyMfpOKwMwzU1osOc0KeCylJVDpLfJ
qR2d1I1D1fC6vE8+3P+wrR0UjkmQBbaVLAts28/59LfUf/vvfl84F5HcTroPrfKFItneMZo3XZhs
PP9XbcReOmnB7iX8EfZvlprE7GQiorE99s+Sct5IFa4uEVk7om7eKrJYB+vpigqkZOFfoG6shuex
2TqpWxKETei1KLf8CVqPgnmvLJKhWz7e34bVNSKap8l7eQaJUbDG9RSY0gyZTfw1Gs9y/gUg+/si
lo985W6uRAhKTNpo5lONiK4Ey730OvUgP0+kVe+LWVsrcqngd5ALdF5hhepy08dVt8xMdl/l9kuz
Cb2ytlRXAkSs0MnvBkWOeMw5eglwcveYmfJjHCQ/7uuxJUaITxszCeLBRIzeW25rPSpgXm8VIzbW
Sldvnc406Jo0ziqqBJ2r2B9V++/7SqztOawPyxCzujDbC6c77ztD7pe1ygf1gbmm76b0trSYP2/n
rdb/VV3o46DLGYyCVwTRSq5bYSijS1O+jL3pFsYWMeJyH4oGvKC0/EeCsCNSaTjjwvB08efqRw5L
icsgW1E1Hy39zzF5nK1wS+KWTsL+1Fk/d5a66JQmLpPSabd17Szf/FonbQGHBTUP9L5bC+iyWKm0
wVoG9dN+Vyvhd0etd3PSaK5megkdlgDFxrPxZyFPJ9n/jVQzs2wMgzDpwPSB2EmWT+U8jaAiEFaW
pC/D8Fz1+tnKX+ZBP9Yy7Tb37XF9Qf+Vtxy6q1sWBk3eTya3bG98isvvfb9xFaza+5U+wnI2ajcX
psTvH9Qf+p+fN3591SUsRLZkdiANFRuWjA6CKjJWsHNJBwOin0l+k26yxy9H8pVFLNkJsIoXgnrB
5rSAB1dhBcyuTvG3KiW1zDC42Tykqr7byviu9Prr8DXSws4gOLl5sWqjJF0wtBEZkSHtGYDVp4DW
5WB+mO2p9xRD8j2Zmepnu2U2LtSK+BA31VMZx597W2o9RrvARgiCAErY2HlIaBNk5LoEX9bpxq03
3Orim0RoTKovgbzgyjKzrLuqpUYHE73bfI/ljpU53TfPdRl09y6rwlUpRORjWuhWneVEEoEPd/DS
zWO44xbI1aqRkoD6jxThHe+0nZapOlLKYNcOx0h/O9ef7L9+XxUapMQ0VKw4ypTymr5Y7bl1mLx7
buMNEff0WEQI/lgGQSAJltVi+gGCRDpeS8BFt1IS9/ZkkSKeB/KgUhAipeq+TeWnvn7b1b8RfGn/
tyGLCOERY8SSZg3Dooj6RC3HUc7zvP+N7YDVV6NjV2V8Q1grPS+K2A7r/OLb/lsG+yPwueUQmLit
xufVTXF47DF9wRCtmMFh0qGapZzn5KDXB2WM3DxUGEjx90x/3FdpMVPRUS1Pd1pClhYHMbaQ45bh
vBbfYbUMWgQHe9jZ/t/S9Ndgxw8060zWVp137fa4ligcz9SehrlsoL6zZclNnBd/kwJ4SyfhaNp9
OdSZhASJBsK6f1+Bjt2a58pW3aa+6O0+iT/fX8U1d//T2wCiRmudiOyUBuDJJQ7ndJR5v7hT4aX2
DqYz/+N9OWt2QZKdDLvJwMQrA9SGYrbKCgOc7Ycyfpe+6eZDkmwIWdugpfzPQDn1eP65vd4Zl4T5
ZtbxbNZ3LWYmP/6NY0QCDOR5LnnTEZtqmk4xY6vkcoSPM/tspVXtmVYWXuK+2yIzXkGdo9+dtnCL
khG9YOLgnaW1fivNeAVjBviqeGpy+RDE0V5WL6WsPM0L75jxPbO3HptrDg/l6Bsi9w6TxfL3qxip
igurbELAIqxq2pdx6DnR93jeABhYEQJCCoOTYF8TrIvlayuMh1ENGWWxjNR8rstgPGijNp7Ltve3
YtyVuJ0Alz7VJW+tU+K5VaiM6m4IFsa2IvIPVRi900K6Y9V2N1fH0Tr7xUioIQ/gLn5SQZywnP6J
vnQ3f7ThNmwTJXNVJ6IU7W9B3a6ciZsPW8z5aqXNoQcV0aFVRlGczyGs9hEtP2YUP8TWhq9c6XXH
hK7WQNjUdsqt0OgY3kq66QCHdBWCOPapsyFY1N4p2oNfXswx3ZnRfkxirp+tgYJ1Vel2hTeSAyQC
ShRGL6c+mRLu6sadgh9qAlyGcVLTP++7mVW7opT6HzmCi6ZeOMF4QRtQNkz+u3bIspMRTR8BH9lC
V1uVBF4cAEacUHAUbzfPNmbJGEpo3TSGhwzjSxiCWjGah/v6rEDJsHFXYgSX1ldMfpQq8//m7DG4
H3lkG9w59w+z0n9LesCtjGpPv+pjH+hv5WI4WE571NWxdDN53ttB58nDFu/XquocXdw4UzGmiJJa
m+ZcWQMHKupbVz35fuLGGzCYK9cSLo9hs2W0la524czOqVRMVLo5s7IdPYBatwP16JNZV0+Z3L2M
9rjFjbkqkMk6gqOlUucIZ3H0hyrk5ZZcAoZEC2Mnz27xuUuGXbI1u73qjq4kCUdRM4iNzQpJ0/RR
VT5KceIqUuyaNsn+6SANG3fiWmaZ2RrAgun4I7snahYnThxWC5nUEMuzJ1dZvDfKIdylmhx4AMz7
7lgl7U4J/dEF9bM/5X1QPeglHFBzmHzzy3bchXVpu/cte9WIGI1exklBshGzsvagjr0h81lNfqbO
7C4UV2r3/N8JEdd66rpQmWmZg5vb3wEGrXj3Baz4NUakOP4W4y2ADwqFagCY+zJWGFyMp9rZ6dNT
t2TSgvIppGa5vy9rJbr5SYdMNYWqMq2ptx4n9xE/gmBFq5z2pa7bh7Br3t8XscJXyMOfthrgWmju
QMytjLjoe9nKWbB2rk6Qtbt+z6PbhDUm8XKVXp/qpUhe5qxw6WH+rA6xF4zjzqIAMSiFl0+Urdqt
b1qxlJtvEl5gjLhRqLNtMIIS7c85mh9Smib0LPIqDSrt50w13Fzpd337tq4bjFn+GqvFFx1fmejR
RjCx4iZuvkXwS60fq5Mc0AdHO6F+Yu7GcuVkKs9WV/puCrLYYczm4Xh/V1Y3XgW0Fi4UvJMtbEoe
heXQDmxKZcSNV4YNrw9Fnk/3pawu85UUYZnlYCztLqCL1QqPTvzObE65/3JfxFpMC8Dbv5oIyzdE
jZPaJcuXDZ8iYiqV2Euuf9jBD1+2vZqp9dDSHqRqa45z9ZgC/cv02UIKJ45aJJ1a5x1dWBddPprZ
Oey/tp9Ar9jQbn2f/pUi7FNZhNU86xA6SZGh0oYxtvs0jZhWKlsFpupemWGwd+o/4iGuT2U3Sm/J
biV7SaoCT5H82LPjpnOL2Pc3wr+tDxO2NgVsNh8KJnOaff9e+nFf7XW7+VdrYU/Nrpl8nCBtm3IO
K3G1m8bv0a8PbuOXrjZw0fAqVB70RGtqG8PpgmAfBJbbTT+akOEfOHTvq7NlKou6V5LkvHXCXKKx
dh4Pgfo4P/TzQ639+vPnRp3lI66EtE0yML2MPY7duQIFyfRPdroFa7zqq3jAaXRqLSiEQuiYdBW5
7qVnt419z+gOuMu4+eak57z4en/NVu3rX0liu5aatTObz12uWMN57j7Ekfk7zulKgnC0zIC8/aTi
nHa5/Fbp3xfmp/sqLIshZJPIeP+zWGKnQpD1cdzGLJbCSFminLMKIjLrfSx/XAKTBaQM2JL7Itf3
hzFrcHXoChUz7Wah+HE40d86g95znBs/eGoy/xg4vpvhrIjiu3hDy9WzavAKpgTiELAIy1jgBjEI
XhOV/jkB/N+MmcXY6kBcAYvhsF5JEdzNbNrTmI0mN8kQXvTRK+LdkKfuqMvM444gSOiNK83Nc0cA
Oth16A5J4yY5b5aePK6TNXvgg93BCDy9HncaLVmtscs7n1xL92wp+RZuzEpEzvcu5XtGJUHSEVal
H/ulG4jvjcrQNYGiHKC70c6p/Gf7aFpbT+HVPTCJFQ1Qoyi2C64samNU6ZZ43K4fZa6lY9upXqUP
zkYf1Zag5e9XTqa3RrnNCuImWgc8w3qyWl4awbRhxatn/0odwZWFKsFZaqJOIj/QSt9txD5rgz06
Qz0EPrDGKgi61UJq6DyLa7So8rNS5Z6Sn5K88wCD5GzmkbkL2v2zlW+9B9fVWqAv6aOl2Xk5vFeL
V6RZ2RB3MiulPulW8Gj1zsalvGp1JNn+I0FIIKQW4AM606yXzincUbNcNZK/RMEbCSZSqOEvo74V
SC92/MrHXUkULoQp96NyWkZT0lB6AL0OHIN+D1QakX3gNqHzYA6nWJF3c5j+0VRbGeD7Kwo6/O2K
xrqayomFvrWZn9Q2eyiqjVt19er+Rz9DLAgBPELotyAMVoPmdnPwHnySd61uunq8NZuwpYzg4rqw
G51kWcqIes3j1rN169eFkKqTWnmGfRdFzuPx4f6ts36gGKeAo4/iCTWS233oI6kY5oRPL6rOq+P+
2BfmLpzmE+huf0aFNngUUp9rp3sO6/ASdltd/avKAflNTpXBL0vMa9uDZEnKMhjTTGnjqoyrfMir
evx2X821hkvy13RHACu7gIwLfsMBGE1LY9AJyHx6M9XyMVN2s8GrMVC9Aj7ywm2h29XP+vAxaud9
0ssHpnMf2kRzaeg6TEp1qmMFsLPoMoTm1/uft7YI118neM2yzbM4Gvk6GQbloLEZ/H65L2EtoIF3
XV4mEm0CPcGBaR3MO2XFLFCWnoK62cdRdegHII8eiA54z/cPuR7v7stci2iuZQouLTHtvAAiijUP
vsawIwZJ52XlR5/lTJof92Wt2jG4C8w6UNdcMKYFO9bTOrYgoIZh/iWjgTCrnFMRjJ+T3oCjxHzU
+71SA5EcGl+ipNgK3lbwbmkavxK/7PDVBWEXcZjZwfSTcRI0yuRI6Z5xterYV/Jj234IpHA3mjTu
1m8qKkT5EPYu+JcypAe7sKsPNHEeHGKv2Z89PZc2Lpe1u19ZBjNs4Jno2BasXwnbIcwMFkeZDsBS
Zx+TZiO6WH3LA3MHLNNCqcslebsASWJqdeHw2i2q1Ev90OubD4pReFkgf2hsxat9fw8utw889sbO
Lzsr3mPXkgUPpqQNWD2qjPMdZjcCoSgc3ubt97H8Xo3fNW125ZwOs+qNRFip+Pq+2XIu/4/uTPdB
rgJMuIhRKasBcFvM/F46ufSs6qmw86Uh1+un2ZtVetad7By0b+qo3/DeqyeMDNACYEafm5gXbzNj
6PtgYNF99ZIZzMVA4dwVtWvZzbECLun+Uq+a0ZU4wchp4EjraCHCToMPzPkfpfDJ2Zwr2dJJsNU5
qk0FthPSJhrokJXzWCtfleycOQAWwH92X6NVYcxg/cRJoy1R8Bp2MVRMyWE7au140bCvjdiL5S8l
ibw52riDtmQJqwcUj53XSz4oyvdxw3uu+TZJbsfrx9SrcuNUrAU/IF3/o5iwimUycqcswsKsP0jW
GR6sA+2+XspZuL+E6573SpRweWlRLweypJJYgLKjLt4k6hvfAGYphljL+kbo2sf0yleXsuw3IrxV
ewQIiISGscCSCZJnCRRpJ8fpKnbotRBjRpU3lBtCVm9OXmcqZWkdmF1BiJ06hdJ2rCQoIEc7ODdx
tkt6nLl/aPuPpBLdVpG9+2u6untXMhdTurpNLLrLzGRAplOfMvULhJwuU8pHAA8+/IYglo6eAov7
66dnuxLE0JsNqFnFFZ2O07GY+p4wqJwBcg0ct+2KjTfH6obZJO7+t/wsgn6HbVBX7cA9lIKaBsZN
H4FYuZUc/BnLvboQaF4lptWJaV9NpslxX7QLjfHgpLvWbrqTb1GONUrFyzobEN4UjFCApue/4iYF
qDB0e+UAcO7DDILgZG+VtlY30+FqVBn9Zo2FzaxbOe06Byutu7dVk82uXXSurs97LSYIuL+fawsM
3xX5HJC4eB4LxhoY4N366kKtSscpovr+U7954hdHJa7vtRBBIUDk2iYaDab/w3JX57DSKhtqrLnK
awlC5KgM8aC2IWg1Q5F6ave30h/NUHNb6rwqw3/312xtf8BNXgivqTvSSnt72CaHl3ZA+EbzSeFV
OVCg43RqQiCBOQ33Ra1uDzhSGpD3dDir6q2okhYSggAbGBkz9mp1lzd0V22NAG4JEe60zAL4MzRZ
PMP5lPeNG0X7FMCq/04T4TLTfWWwIs0C16I/25LimfmjVG+dnFVDu1ouYWfyhGGgsma55MGDXHoL
uHSxold2TKP7QgRJ3CYS0cxdHBvOzGRhb1YfSa969Zx86jr9PKrysSnKv4LQ2Vi2VcOmV/snyCTM
soJGvdpLicZb9BJF1cUwaa3RTlFJ5ZBOZ5Kc9/dodfmADwIIlso614lgbZruV00L3Jsit9zFsjUc
7VgrN+6qVXODSWQBqWTeSbTpPtPyUBoz5gYTJ/cW4j1PNzuF+3jIj/cVWj2p4MIsSJUKIBpCxmqU
YseoZUYUHdCESv2lDoPD2CWuFW9AK6/r9I8gsY7f0rFq+QVjbmXnuHU/7p3hU7IJvLmhjog2AcMR
b6YZuCzD8mEFsL/V9vswrfaZGezvL9yaJcApQ4sd+UUg7MTH2VSkjQ5S6SVoZzquTL1L/mIyYcvg
1qxb52r/CQHJaIwgJu01vetMbp9h6t9MEldsGZTfw075oMNZzhjt83211hYQjw0GGKPudBkLBg4g
URBUMlO0VV17uf09VsmeSM0hH57uC1rrmkGpfyUJ7i6zGEMY5AY8Q4B2PHWCxsFyGuOp0W3oqmQ7
8cqpbk96kPTMYTjfO9MPvE6TJbB3nEssVabXgMv9G+fh+qsEbyJFcdSPI+eh1F4s+29F/ko5L8y6
3zjhtkEwQYTNaIYuKK8OeQbhdosfgZrRbM/LbTK0W5hCa94YiAr6dOnzWnq4b72VmdrwoqsMBKoF
NB12twu64ovVVudGlfZxR046UjaOxZr9cCZosgdbFysSMge1EbQ5dUTwMLtZc8P+varZntKlsjt2
W25yS5Zw9dNQ1trGMi5Gt82febTv0ngXkBDw/Xl331jXTiFpPqbyadhRgUi9XUgip0KWJshCNXW8
xIZy8UG3AknrmKbmoUyTjR6YtfcRvWRwdtEETUe34JR1pdbLrKUJesqA0jI7820zwubgvAmNhbzu
yP91dkZzw0OvkDsw9rSw2DH/BFS8+HLXw9QcpZAxWyMkqxS2T37UvMtJEmS2dtQMMrZz7mVF/ChX
wxtz9t1oaH7D/TgOHdmk1KCTEt2dOsXRpFrM4TpTdR4q648s1rwy6R+saqs6tGo9ZK5pWmZrafm6
3VNsMikUg+mGHMS60RneWjQH9pPxaG/G3iuiFq5eHSR3cLegALoVlYPd6TgTjeZ2/mLXs1fDzFrl
Fv0Cn+7b6aogXoK0fAPxxRTbrSBVKQ1oRNjBSnmEdu99nv3Ip7NkWr/+6DRkJg0AEgEPn+T/rRyj
sRPSYkxR6JJ8CmhrzOTm+Dsj0zdShFNX6WPY2D2TEyVpq9h6iozAjYvfCFlvpAheRJvbsAyXKYC+
l9719GSa0rMqtUuBMG+jnW+1G75/7ZwhcYH1cX7eAcIuldMwGFG5TPBYZuemJtw6yZNpvEwAN8rl
vqgLtwh6t5L/CICZY0DndN9KljtMCNINjIOUPnlrzrtg+YWTS/1QyJxzfXTL7AcPjd8B/7mRITw3
G5PKiNohI9Mhh7KeNFt3jV/H911wMKmHkAXgzhH7O6I0pRZZAmYTqz+snFRE/RSD8nx/tdbOlAqd
1gLniUpiU2g3V3JfFWlxmSO9OHaTWbp+pn0v5eodiFr1xk2zKk2R4bYh/cbJEtatg6XAgJCA2ZBg
PtWwMAVV9dxp4S7Pt6ghVy41A0AMXC3dMUyICoYvG4A2RnpQLJxKte/O2Sk231jDgxZvrOCavanc
Y2RrSCEBRXnrLSpZLUvTl/KLWRX73G/P5Icfk177cH+jtsQI7mKModpUtaS4NDMvpaOVuc7w7r6I
5WSKJ+daE2HJVLsZc0OLi8vQp67S/+iqLQTZdSVAL1tAxXkBLvZxlT3smhB81w4lzOoFAabzSe5/
3FdiJbpYZsH/ESEcf2ts7TliEvaiMIAMcV9fu047056wT6LxjTXqO6kq30iZ+XJf7lrET86XGSH4
6WgTFdvlypzgsLUMQDaKWjs6JZzuZaR1buS3OTeIjesl0DqOo2q8DJrFCHJpeUkea5BhWfqJ0mfs
yeUEaOX9D1s7c4xiQwrBRy3jobdrXtZDODhkbS9qNR2hAeMxMh8m7bGYt/Jia93fgNGDgbeEdVzR
y/Zfbe8I2SQPAo6CEhunya4Oc3LSKntvDY5nt55MKXWInAeQfrzgvdMaB98adlMRvR/s0VPrZ1Pf
apZaM2mACSwmQIAHIJt6+0X1BHpEEBXFJa+MyrVrPfBC3f912g3eyVdShINTD4Na9Bo2N45Njf+s
DU+F29G1/ak83N/N1euV+5UhQk23GbET7FsrCjVS5rwgGfTDqhRvoM2sjJYi5SCDYPSmVB5G9c2U
0+jtWCfYXn7DhdObB+sHI9g8oQUXXgZZbGZ5XVC6PE/qOfsC34G7cYbX3ATvOsghwF8hpBR2bRry
Kmu7il1rpF2UHufa34XjxjNkS4iwacaYAR1hoUhBexvxlz1VLmw497drVQjJBq4iYDtJ5t/anyP7
jZZaI0LCJ3ICXlU/5v3wG1tCPwxNoFSbWC8hAHeGbC4IeUoG8pvCtdLHso+/qwYTienvhAt0SMFv
weMa/onF2Vyd8CYGhq5tqxImcBh5c+nbpP6lZNEbDu/9hVu5vrkhdI1jRRXNsrRbQVMsR+AutdCd
663vOqV0kNrgbFs8LeJhZ2R/3Be3sk834hY/cqWX1foZebCmuNjd5PrFVyWhzlRsUTavSTFoN6HQ
ZBPYie2z/phVcujL2DU9wXnbHIOHyEg2bvG1WU3TZoZx2R+dScblK6508eUQix7L8tJI9nFw9Pdh
8KnsokeT8dW5KXdF8ZVWWi+Pa7fxsyPNIx6EmRuGv+J40fInyThQFDR43H4EgxR5GnVNebGL8lTU
9TnfotlYsRAG/IBtoLVz8UbC0aJq0aVdnJaXGuq6yn8b6scAgH0tC10ftsz79rGiDslqwgrqZJoF
UcmtOhYMb7aVTiWpEUWbd1h/9cUIQ55s9+WsKUVVHYZj5rNoOhOc0qB3/jxPKv7CaVOI39T8ZA55
fOhzXXH9kjk/ew71jSfbinLE4lSY0A7gbFs41Bl1v6EHpO1ipOU+WUjDmlj9jdF3lk5nq5bxSEB7
blewVWxDckanZALDsY9tKSXnKHSks16MzcYJWFnEZZfgaOaNYRkiTm5eyx1JXeolEf/BYTR67axX
XeSas6kd8hxaVatotff3d25tERFIFg0YfwiAhEUcW6eTMj+voBepv0rh0qLu+Mf7Mlb8B033DLyT
qWPyURwyiHxDrsdQryDeerSB3qidEuSKLSSsNSnkyOyfDZb0Zwm2nhh+nBdWXF800HOt+RMl4Vra
/7om1zKEwxsHIwyHcVJf0kLzjhXzf0qy0YaxtiF0DvCqJVpyTDED1vaT2thDVHMrxg/2XH/P4t8Z
4gZ6ipkw2uTYE/GRqbWKUXdaWTPJbB4DS9opVbDvOv/h/mottnP7MEMJuJGoA/K0AND49uzkRd1A
XsJbdjaDS61/MZXarbPW7aMtwM0tSeIpjcuU2z0sGL14tuLPmc+MnfkukT7fV+j13qAQfoCt4bH2
am+a2DLbSeu53b9BO9xuPcm3fl6MUcF1CjoioouUQAho7fLE3P13CgghFww8URB2KDDsG6873f/x
1weQpwp494RXXDqg5d5uNw0LU1uafH7tHy0nd9v2xQ43fOSqDHK1ZA3gK3vV6y5XOYnhwGIH6ic7
egG6GM6l+2qs7QI+5B8Rwl1mqHUTVKOJ1dqTm/cvANDdF/DaWAE9wuEux4ILUzwWei6HU6orxSVp
oBQOTbm71EpJVb4sY2+UhnnjnvwZUtyew1uBwukoR5jYTaBoLnXv2dOxLHfNp77a18FBOkf5o9Jv
GMKWgoIdB3mujzL1yotZ+Jpn65V/GjPpcy7TmKrVWb3hMRejfa0eKBCMX8FLqC4behU4Zr4U5p02
o56kDbsctkpXJw5Qhnqv9n9XWrsblUJy/WnY8G+vL+xlXRfmN8IriPMWY70S3PtzZGk+ryTadjLY
EPNgBycAFOxelDzdt5k1HZf6wYKpzgCViHbO6Fjc5SoBlmPVlwz0O6s4+3A32NlBhe+nsC3X3Arq
Xh8EpguBFOKW4NI2LWFdi6TQCHLk5qJp39sFYnujlXpl+W5+X1i+XI2tIdH4/WGMSDy89d04eFdE
bmJvLN6KPXLRsWxEIPSKiVAQC0Sno81qQ1D/95C+xRagCYXvYivaXlVoEQO4NnGOyH2SZY1hzaPf
XELTeCgtcFE+dlLhzVV/To2NuuCyOILRc4UjiECBt5LY6VBA+zSrctRyt0ZuAayNHvKa+Hzf6laF
wEOy5D0XrBchpKoLaQ5sHSEB61XEL313SJuX+zJWLBt6u39lCCGVpIAp1QVpC6CM7NlpfK5obh2h
iZgieR+W37UBCqtWjTZeLKvGbVuEvAuNG0+X27Nb97pvTlPWgj7yIc+fhmErZ7xqdLxmNX6eHJvI
vpTaBcN0RdNe5Op9OvrkaMYdHmlU1f39BVzRhPqwRVl2yRSCYixokleyBvFqd4mAcNhrEPiemjZy
ti6R5fYWDI6+Gt6sVL7pgBJvrVZqQ9/p9O4y5bOXOulLEdqPvaIchqSFjX34MHXZB33Oz0Z0NJOz
Yr+Y/Zf7mr42FdquaO9Z0Gh594mOnvuRyqap9WCn+Pk+pLPgEEsqWWF18N1aTdJ9GFCah9rkZIxT
drov/fWGIp3EIXT3Crkk8XS3JWFhW9n9hYE7r3dmN5WPXO9uaW48yV67kVtBgt9Vejv3A9/qL0n8
kKeHoTwMjPYEj5K5tafL+b3dUyrtXFxUG8EqJki/NZ0m8mu7Mfvh0g5xlQDinVZnWcvtfQ5wrhfN
IFg6TuZ7dJ/XbjkGykGSm+J4f10XIa8+gmkaHry8Rqgb3n5EpGRm3GLBl2z2d2MAgkQ8ulKtbxz4
le0jL0t3DweFoqGYgB59P5+MAThGe9jH75tgGZW8hGW+Iea1jS5vd1BGYY3g8WMsn3EVEzTUTlIr
qUEVNCr5Tal182MoMeuk9enX1gKV25zk5kFPp2ca0bWNgORnJu52LYFpZToHiDmawi1RyXLuZ3ss
LOViAFw06ZBhzR/L9DH9e4h3yRtn/jCpsSv3nt8djOTcfuCHjpP/sf+R68+Jf5LNyNvCYHu97vDI
L4hZEEGRQxSzvJmaG0wUh+olGptyP9VybT05edxXnhEaBYN5JRWdDZe4MqgEuB5APsvABFstlof7
Tk37Np2hM7J6V2P0LHM6xhttF1BTV6+cXZFa+2mO97X56+6Yoi2cIYwekghjSu/WAAIlTosmVZSL
lkmw4CWmcWmitvp4/9CsrCrNQHRy8XwA21TMFVVp3dP/HrCqeaSc5N6sJbdgHM/tNB7aA1AEG07p
9SnlDiMepIlswR4V82BVPI+2VU7qhelKFcg+Eyytb2lt1NljPBaRvWHJK28Wql/OT7wwKvyvyn9F
TV0jLhrlIpu7rPJ0CzY3t9R2wOdD8Oa8zRjDGX/Zw9/KFEIROfaNerAL5ScYRjm873aFUXlgkN/f
uxUXAUosVkkvHigltnprIUnFo4JMn3KxMr2vvdlolcxLizrn3ZImVeHRrwtviF228y4IZ0bQMgno
xvsf8fqSIfZWfub0wYB4hesMcZktjVLPR0iKeiTHZO9GMM8OSlxbJ2OODkOnRxvHck3mEoMDykb+
hGrcreIA5c8j8HrKZZzsy2SGjxMVQLfQnBqqD/kSOPGGkmsrTbcGBT+L9jkg7m4FppLW6C1Yhpc8
H/4KQ4YVQZtUM1osgZ18yOPEk4rGrZJ6w3pXDgu3AMef25U2GLFfV6lDtY5GfB5dgtLeHof2a6Fm
jtfGTT9tXOIrngAAj4W2HW5bWuaWRb+6cJwsI9CEzQCMp+BD2zPGnlT7zgSLiNjkvs28jjS51aif
knZhjuAVaG4ySGXdAwgHE4Aefq3Muj+oUi1vLN66FBLFNHVy7sW+vMCIilnBA13oq47cbCq7h6Qc
tjrF17aI1zs/hFlQGFyW9WrZhqEthtSKtYudZvNF1rofehi0XkUn5YZXWZe0jArTektpRNigkpOW
xEmqXfzU+DYOxvNktG+lfovEe1UMtz7BByE6mGm3ClGOpnyaZhqNNioAPmPgHJdsyUNZyfNGEm65
woQoA11MrlfCcC725alwtXZzKBtSE5gqmPDpmcYoT6v+qGrZy/r3miQd+fe+3a2oRkUOr6EwtWTp
omqVZalhB+bBpRs/53PqOgy3qVuwMa/Njio0FkcHJrlLyxbWT9bTyAAg3AREGeZwp5w+x+aYbDik
VSF0XFFoWagMbMEhFVGNPY8BQvSmk3dVVVD2G+zSjn5HEODgHHKDapI4EuN0SVnkRmUu4JqVp+YZ
cU8w5+3fv7ozbD/1UqhOcOvM/d1agjzXegzJpwkhapPJ+8ax+uqhnwiB3C6vlPjDr4vD7mRqcVRG
eFjfiutavwbTLbQuqVV3bm/1z3poP5i/DtVB383/Bh/LtKgmiJm7agCEOrIuoVRdFimAsP1y+sah
15PMGmw9C5G8YG1OmplFKgXWpW+jTzxafKp81t9Vam9N4r2+HhZBoNb+TFLitG+XTI8p//p2YlFU
/NIk0scCiqMMinJlK0GwJsigns3NACG5LTKk1kMn+2UIhLNZOF4wgNAbMNYug+y8tT33Jb2i+hxo
0ZQ7me0BNmuvtl80u9wNHWiY9tbd+jpgIVD5RycIIG8XL2wrhwcpkjT/USnqt2AxlVLzVgkqHqkb
2dB1rXAKUO0B1y2+xYeKYzxXrJ8aR6GXB2p4qMvofZEV+ZvcbjYO7oojorlsIWOli5bctaBZB3B7
l8kDUUNIZd6VlODFotP5r/vndVXKUikjziQCE6euo0Q1/FytVJCJ4rJyc02tjwrB3/f7Yl7fD8DE
/2zbZvmILQUbr0qlDcoMgPjWStNd7DC2k0qy5lWmMu7vi1rViBEQoFeYA6HX/tYiikhV8qFpiez0
qPfACO7B/7DsjYrGupSF/Bn3gANf/n51wQK7O9t22AN1EWfOB8CM4oOZh/buvi6vrBvkXpw2ZBWW
TALxfzg7s964kWQL/yIC3JdXshYtlGTJtuz2C+GV+77z198vjYvbKlbdItQzmH4Yox2VzMjIyIhz
TqwRltKIEF+I6JHf56HbBPoLA+N2rcZ1bukftbLd+HRnyTjmQESRNfDvE41WUVWPGADZlE3nZ9nB
qG++zekxuEHGY9T3cfbepBhbPI4ZIwAZgoxIeMybD2iUSzfNQdejzia5GbHOKRwvZ+7kVoQ42ynA
+kIH2QE7+pfAe2oomECOJoraM3l6eEVtP6dgJm1NHf4bO08SLmFF5MOozpCArx28V+eqDPt28Ruh
CeyZ2pyFKFwM+o8MmfRuxyiVQnucJHvI7pMk6V8cLbKdYzqYmfVQBqVugCHV7MUlt4r6XatP5i+t
q4xqHxhW/M1Gm/tTGchK7QJ1AXU8tb3+qI1j2u9qSalf8qZImQlQlc5rOUXan3Iu659Gpy5PWWKn
n4pUbZ6zbpb2WRjkCY91rfo4IHRNjY3B0uWuWvrxJaFA/DTmydJBG3Gkfj9Qq/6pFmX6I5+D+FMS
RFnhGkVVPgfpomdetRjmgwakP9oDh444z4iyfI1SlUslGEaZBks0zgd1aQfnCOg0Mw75UKbxJ70s
otLVMmd+aPRG0g9RrEqQnQ3thxkkcudG4GjkB6WOs+chZ9jEYxFLvMEXeUZVL6oDuh1ZPkqfQjlO
vy7WUH4brda6TeR6/sqJSjNXph1XelrR2N+LJIPL2ubloOykoMxgoQ99/zGkTCIfJltLlF1uKHXi
dV3BgyaLujZ36141P7eLNvX7tkjKwCXUON+jmPFtN/00Jw4lukV6HuQENngf1125c9pIYRJKnSCU
uTD/85+4CMvltufbma4xjFp3O09hviX1/fcBuXI+2vkUM03e0IJXdOrisZpErTpOo8/I54KZEfPA
m1kvzTE6yIszZrsgseSXvkEZys0zJ/7YlZ0V80G0QneHvmQrlNoZWk+blfx7UGUTQKY0UQF2J3x0
QymahK9CKW+nMqds2GeybcAzNePcAl5jdQ+kL3IOJh7ykxdopJgeKrPyA6XQfM8wrPon6LOm3jnK
0v2WGFOS7orBRmbZHkF07ZVUje7Hygk+WnGeSzdwzPL+YLVDMx07p+nnnQZlpXABZlkvUzvK8g5W
YZjth2mZy9A1WuanuX2tWbFXNNSlNlLBs4ufUy1YLNz71AzIa0+/bzIPVVSY1L9HsxIUCVOLDkP9
W8q2ZhSdIyzBP0Nxgh1GQ4oO5eolakvFMCE+Sgk8CZUXVGUm12FsxGFOKnlf5GjzxP0EqqUubGZt
SkSKPrCkQ2kBMeZ5G+5HvU62FMUuRFBbNFW4iHh4gbo4XT7TT1Kz0/PJ56Eyc/VIqGqZ5p/3XnWw
efm8zHWj03hWlZ/6vi37WF98ns8H2GvobXd3fWvmSJf9dhDxer85apY8UKhCi7k8p2taFnPQyyWU
/RLE61MvGvVWhfPmAPvJ6BbL0+JJ3rhfz/2IK0jwhgBDIpK1viQyu7XGdpIW5FwTZ8/Uk/yG+7a/
M1q9pJBpbGmXiDv0NC4Ie2wZGT+vpDXUeWinkk2NZD9KYssLQ716cAZp2BnzIG3kQ2cFB+g9tFSY
QkZZiBt9nQ+NGjVCNZF92QjmW8MsvqudPR6n2OGyAXn6WJhK52WKVB+ub+SFIyOg3BRqueEhs605
lbJUxGGpagsUidpzanUv28PN2DvPvVB9QklQnT4NXeoJeYuyndxYDC2qguT5+u/4u3mrjw30jEQG
UVjowGuPAk3UOkNXKL5OSucNJemVa43m4CZTUe8jGsP7vmpMj1A5efMSV56TDO0hj/uUf2UK3Xwc
ftexpXu90hX3eS9LD7K8LJ9RKRoPCHU0O9rYGYOkJ+emqKPqYzHXnTsXc3BAs7F+tMOy+3h9Uecn
X4O6RyINI52qoil2/U2SJlexWrXQEX1tmh8rtf7SVdpW1++Ck0LkB1Uus3dgWVYnsZqZgkRGM/kL
LKcHVZ2CHf4c/7DU3tmoW56bErMjDV7AigkBZP00yLUhLiOtUv0yrXXXMbr5BhGk3NOnbto4D5dM
iRKSKCkKjOj6yxVmmUxkD75j7M3Ra4PjuEXAPc/W+WTc9wB/uFYZinG6OVThIj6ro/mNHNf3atfO
e3kwzJci19p7MgJTMOA7z5jM0HOWedjSoz8nDHFRER0NsncmQJwJeTYOzSUt0DRfmehVouAZOOhp
pz8kXd858761q6O+tG4lj4chFDM4bq975+Uf4FCkIwKw3DXpz4Zf7+SUvkCu5rt+CvdpP3mZXDO2
ZXlV5M81SqmFpSF6YT/JYwuqdevFdGGbRWOe80F7XAwMPd2Dusf+PCiEvTIHzKzAB6acY+teFARA
aa+v98KGi+yAwoM4LrSlTo1B7UMIXu9kP5cRuCRFXxDwGnT9YKXt+DpKcbBv1SE9FFaSe9rilPvr
9s+vL+pgYgi3Q33UORuNZkeTFOBNsj+0inNvzPGwx8tbcloz+1YUUrkRfcR6TiMq9gyhU8aENJ7Q
q7QrUCR5qWl10EFNzBvk1Yu7MLCzgx2qw4csDfJHKRj1J7u06o1gft6dVvm+fGcauPANz7IRNQvs
0R5YaqZGXlA6z3Myv5aIoib96BmJ8xyV0ac2AfShb6GSLqwa02IAgi0utPVNGod6NNkSq67lQiQF
XjD8Uya+bqZuZVVe3G6U7v+ftf5rUPj4myCvxQHVrh6DTj26Uv1PaqcHRAqe7EpCn7qFTBHfFXVd
uKOlbNi+cHyAQACHYJ2kDusRpgs9F2ZbUX0yczvfqWmoeGk+0FgdjHTD1PlVBmOJaRP4rcBAa6to
Ocdx1Gt1ofqHxd0SVDmXdEYy4s1fvr7DECUwJ178qj+ViDdXbsH0DBul3yXIfslx+8iUu52U1rdV
Hb+MS7RXf4zj8CVx2j1ylfuAkXMRY72W5I/KZMNw3IIrXTi4gHeoIgE6oUyhraKUTdmwSkDo+YaG
GK5ZenH9LSnoQzZbIUq8T1ZH9sTSypeQNoepMmLJivaVtEssV0JH6v7zuwPRiRWx3jceS9PRlGuD
0miK+qU8PHRmdwgMMAdbY+gvfjg6gkR4oaqyThgQY3DaKWhU6KLO49h8S7qKaa6GayjvLS3jQFyg
KIlB8WbE5Sq0G8k0CcCK6mdJtivM72Vl3mjauIdmsPHwuXQOeFryloMpKGvaKqg6gWUNhh5qvpF0
xU1o5Z/JI7bEgC/czKAHWI/Fd2M56zaQkkomGvQpEBuGhzBKox9vQdyEiwuah0FCsbHsTXNqbxoQ
K7f0j/v9TBr6MNpO95kG+rDxec8XDYFeRHIx000I7J46TBdJ+hA1qey3rYoSZbu0R7Ue0t11tzyP
ZgwEBPMjqG7Uhdf3cwp6SdPYSJ+RLbeLGSC23d+G5kZmeX4/kMASKjWYblQl1uO+UVSUUjlaFGYy
t3vGaBzqyhBIuftZnr4HtfqsTRuh8/wU0EWmcyiYg6Tea9pnrjujM0CT9BnNvTwrVTvs0iIw72wT
fJ40mtO7XZRXFKmbABsyCWCtwy9R8LHLpSGt69TiPirNFlnECCnp69t17hTwf0E0UhSjQX72YANF
U+qxPOl+mevGrtPT9jiW4fvPG3AL0nRDnDkHvzh1vUxq0iFqsYLglsHMRio6ZZ/bG5/s3PWw4mCD
GEVlYc3uXKy8CKZO0317CmoI9JLyg7PvPNdtq+2vf7bzEI8bY40SH6peZxyiNleWOMkSw5eqLjka
Vc6NJRfyTZ6p2nFOhvk1kvqt2/vS+jRe+YRJquyI9p5+xSmwgrwoO8OPG33IkalPEnCJVJh1V2/L
cEs98Nw1ACSCTiTmEyR53JyaK4u5r5axNvwlrw3PHpb+0LeddLj+JS8tivKmUAukXgAM/dSKgz4X
40pVA82awi2XJycNb5RE3YhKl/aL1zv8AI4SOPpVHxEdoc5gqInpx3YMKnrQs1sz08YbOyijG6ej
GQBi+t3YHU4t343cnY4SggurpZW6OQ1A0Q3UZathZ0fRdM8LsXJnxek2/PFC/ipsgTxhdYK/utos
bTbSRg8cw68hUh/LfJbuM3h5N3AZe7+3mvC2yKL+ZpZMzdNHNbnPp1nZEgW6cOPRrUW4l6EGgou8
hgzG0xDKQ1AA55ALXgXTXaeHe734B/FbE3EshLvd0KRzAY38o7X5aLjgSlRnqBdTphbQFfHnbzKi
qnHkMFhkA+VTK2aYWjTt9GiOXHLvauN7XzTFW5v+HeBE3iinpsKJKSl9bwMoMSNbvjc09EE+JHOc
qa4jDZO2MS/i/CjaJKzA2Zg1jDL4GsmUZ1lUo5lm+lIZBJ+azGp/V1Mgb1xx54sSVsgOAM/SbZdX
GWW7mBLRVTYR37eb7+rgaIdMo93lxmnbbxzIiysiz4PlxBxTqrqnH7C0JCPLpMzynS4aG5e64Vge
xhL5jY1L4aIhuvo0c9GnMa3VIVRq2yjagZ3isi5es8DKb2RJrjb0GM4R7QIcI/oCQhqCI7haT5vQ
8CmRgPCN0Cm/Ik8EpjpppadmbIa7fjTk+3BalLtikuZ9ghTCIU3k/Njmef9SK9mtniSZJ6dBtreS
Ojja0qB/k7u0+5JUc/VkRaO5G5ou/WXRWtzIAC7sOvppqKmyFULuQYTON6fGGhue/nEbAPMNA68M
KaeaufHRyOaNLb8QoziceJeQ5zCoK6yy7t6a6MAaauB3XF+Kq8hR9NXkrs721E3in3UpZJ+jvh52
mjlExcFOx/J1SA1la8nnivQI7JA1chdAkeGpsYqWZYa2qpxEth/YSbKrEnn61EiR0+3sMD0Abglu
BiZ+7tKctK4ZpWbfzcFjnDvNE2pP6UOW2q96gxpQRuB/L4BdzFGjjkhxVsjTryX5ZaUfnK4PbaRS
zPmTGdKWLPOwel4otmwcjfNLkdccqDjAQ2JOz5pe3/WiylVU6cPo5J6Z/9TQkG2Qby4rBzGMdwcX
YL8UHdCkJm/nn6duNmth2xullT+U9qOg6SgLkwa+vTeXEC0HqoNU0YlT62IwS6G7lqrpw1LQmc0n
5ZeuDItnhptDFM9eA6jz0Z9ED4hzc67rryGtrUVhmT0EXKZPWRqL0mtkMWjHSO44OsNGliQc8qSk
IIAoBpr4fEGypTXHNZKtvOzprj8Uuax/nCmz7Aa9ZyhKNP5egs4AnQIKX4k050WVp2LDuoiRa+sk
7hS6iQ90J1YXQ18HndZ0Q/kwpKH+kBTLsmdS5HRso+53KkXxUxnJjYckl/Lx+oaeeSjLRimD0rJo
3NGCOXUarUejecmd8mGqBZNN08IKgbkgCBV3VukXHfKla34n1fRuGgmGCVBUmnnrCT3rU8OxBAK+
UKLqoV8Y1wAZUt7jTrFrZ2O3cTDOw6KwBbQNACwRGNjRqa3EKNDJ1vLqwajHYFc0lQNlhDRNKRXl
AyDm6I89JPpd0E1J5lphrH5QnKm4uf6l/77L13vM5U5BBB0eyB6r8znaYQSUoaoeFqUxP0JgRE7U
mAR6wdL4APDDknEuDrJc9h9zo0f+Ks7S+Xkuu8xdnNS86yTDOnSB80MFwHtYnPkwwfbxgrSrvl//
rWc3lvhggttJ44US2Dp6V/FgOFXcVA9pkOj7TLUfC7LsY1XY2o/rls6SBywJKjsXoyYGwa7acrR9
UgVZ9vJhcZR4VzNQHDXxKfeuWzkPJuR2gGzR0TRU0QY8dYDYboM6NmuNDmjQpbt6KFSqv42ZP3et
nIzMcuiMLQ7R+TcEC60BuSWBFWUN9dQmb/E541SbjJpdwuVjUadT5CLeI9VP1VQmW0y3c3Ow6oC5
kbrqtu2syb9Gr40LglK2n449QCuLrq39IDugwt1YjsL23WgNAT/jRPE3ONxi61pXpTdtLc225Ydq
qsUu48uT4YCQchRuZOaXFkbjTZAoqSqfoWJwmaVJi9j2JyB+HrLmKNEDFUs/jkHENMPrjnLujgBu
3xgTf/4mVaOCFxnFQG7Qg+9xeVGVrjkl9rujPU83QHyUhEDfoOt4asUGur7kgwQUux7Uo7Y0SOjj
RZDp9Chxx9EiWTA6vXQbzUw3QEbnAZ80lIoXjRiBpFjjzdsgmZvRiBxETaZdNQT38RSDDmg/LYNy
rKVP7/6eDPg1AbCCBUcuZ/U2CLu5HBMyRL+vs9lyZ0POJK+zzdR5b47NKDPeOAxiAIQpSkann1S3
a4U3SFXCEkxvYov7Wu0Vae+oW32zM3dcGVrd1GZta0FhIMiZmcNOLf6U47NVxRt3xZkbYoQXIjx+
IUKKm5yuJgjmNoqFnkhpdlDby/JTIff5RoX3opG/cCsK54xLWfl6E0mZFNgo6PRDDJDRCPv4UUay
pXjvmRKLQdaRvRFyVmeRyckoGTk24qJhHNyOuRN79JXbDStrv+ZWx6dJYwB1yTRyV+E26nK76Xka
3ZuzVymp1/eJG0DrtebjFN5e9+q1D2ALmB7koL+jVeH2nW7PaM6WURmBcZ/JH+xu8uqd1XW76zbO
0oW/RiDjgzigAAKM5NTIDJmGSoVj3suJKYFhjZLXRbeK14En0V09O+HXjrfq3QJG7xhqS+zZcBy/
yL0ZPptTkx17iZmM6MW2d0WVwavM9Z9l6WjMQkn0cGuc6zp/FT/WAAViwrZGJGb9xOV9FyQ2Q0fv
YQ9U+4NxVPbDw/DP9U/yNza9zaCwQpGbtATdRD7/ugRQacvc2Hlm35PI5t6QO+Ehq2vlACS7PNIR
nHbF3NT7bqrtXWLH6aPZttNR6swipCTYB3elatf7wCqjR6ttgwdListPnVx2Lw4z0G+wLN8uSxQk
O5Sf5F3XQc+Fpt8b7V63wHe7kQKidyNyrXMTFgW7WXCAwXxSN10FFMDV+TItpn2PFAAPw6OitrdS
/y2lvnH9820ZWuWflTyD64CicD8s90AbPG3U3Dx+SofX/2CHa1SwPURmsDodi1p0XczM1HvLmBlz
b+6dIv5W6fV+WqzDdVMXDj3Pw39NraL+bPalnEe2fY944YcASWyrPnTzQ2fIrqqOG/Fyy9hqoyQr
7XsVav19yrLCHdO/Xm467T9sksOFCGOYlwJlqtNTr2Z9rEGbc+6zgWkeI0Mcblso8Df23D/q1qxs
7JXYi9WJQhxBzHFlq8iuVubkQYsCpcTc2DiTm5pFv2vUeEsK4y9N5cQMvQcBHFeQC8DR1/illJpX
4lh15I9qXNUekyKCaj9E3fClDQeLGVrWqH5vodMQS+csmrypnfvekye1m720dPpPvS0X0a5h4kLo
UlfXUO2Yy1TXXC2clx+DmWfPZiEr2r5IdTUgfQo15adcNRoI/blvRntH04fnbKyG9VZX7Cz4QYG2
uNxESBLI0NXByjV9WozEkO6B8NefBwS4bmTFk5Jj0G54x9lLllyADFelUfo3cVzrMFWtCT/f7kPf
ZgjnoX6ESvVjbnZ3+dOWiOaZHDymGD5A7cUBvSxE8E49UZn7OLCUKfSdBEzOYD+D6L/RGyNiurDE
BNBvQ83wSKYR6G3+ZeH/Sjjuej/sZ2kLu3l28k5/irV6JOaUa5QyHkO/k+5yOSG1q4+ZerRG20Ws
/fjOmPLXGEpaBiBx5wyyDR18NqJuDv04+xJr0n6Y/wzRJ+a13w/T1+umzvIIYUo0ruAyIzu/hi9I
jFoHjr6EyM3XOzW4m+A5zFtCiSIsrc6eqHpwvfD+FSnl6T46RjmoDC2I/Sa3H/rgNVDSI7Ox2aqN
l8UZPAmPwZLgZXP/kgesAuTgOEEQ5RMgMkW6N6xy3Gu8M7paKz+OtTYf06mc9pnCpCIzVNIPU2S3
hzlCqmSM7OEIH0d9lkdg66VCal2TuXwISOuf+kJ7KQfHegGgzMCV61vw93pdfR44vuS/kLbEFqzc
XA/gjsRjnPgR1Bv9Vgn9ybil35t/cO6UdGd8b38Fwe4QPBe/+c3XjYu/+9w2L2jiL5uzrqaaRRC1
Co0JeHfU3DzUu5fnUnGd5DiNbr0BTjlrHbI8wWb+X2tIEp06whwDYa81rNXJryismcI479RFP0Kl
PFioZdXzPSLKu+ILsTSzlo21XjRPcxgmAN1AOsUr8zX0n2aWjYS5FgPKO7AKmUx01xmDC1UJfvDE
tWB8MIx/wuZL3+q7KAGhd/17X4gjENT//Qmro1AqaWqkhsn3nr+HCTzXzg2k3dDJnraFtLpwJ/Ck
EsBp+nzimX/6saPJ0ive2YkfzDdj/WcKFjccvuWwHNXws5FuDaw7P+TQuvmyogNA5rDW/hgLDal8
tY98JfYH2/QaO94VYMKN/Mf1T3jhBsKSKpR4aO1QjVl9QzuIQ+QaS2ZcHwxX9eqHzK29CEWeXbvh
sOfRkaoZsAVq8YBA6J+cfkI0RmS71LWIipYqGBduLn3Ot4ycyQtxYdMFIk1lkyjSrVuyidIudBDD
GCHcyQ/uTO/F1PfhTto1u2TjZrm0SW9NCfd8U1xKsqLrhwxTdflbkrzwuXDuu+b7xgaJz3IaVMQI
HN0mqJFzMXL31IqZzG1cFm3sq8f6Rfsq72HjuY11eK5/ZMipfSg+Xzd4aZve2lttU1rPhpr02CuV
1suqXcbgaWXeKm+eh8rTVa3OU2rMbSK1WImXfbw/gHFS9s2z81vfqDZeSHvA1/PMJCKjbAJB9fTz
SVaoWYFpxHBRvlha/kEOy2NpRS92kx6qxfFiBpM0+lcnrCbX7pqnZZb+CHEDqb+5/l0vBExeUDwM
eVoDS2D5p7+kJo2urDxPfOtJeTJf7V/m7me5k28aL+S/141dcs23tsQmv3HNZZorR8CtEFS8q9S/
Y+ybunfHaUvy6pK3cJ7JEHhw8NgVcfONoSyuI7QtxsQ3pcQrxtjtjckNkw1dmrP2szjVUCUo+DOk
V7w8Ts0IOEBYtEvi03B+Tj6Yd2BC85f8Zfik+LUX7Mq0cOebfiNiXfqKgCVh6wPpRxRgtWORXkrR
ouuJH8q9K5GrQHd2qdEM+kaqdTFqCbwfIlnAxtDLOl2fxTtewU1j/6txMGd3uR8/wJbct7c8gDai
1kU/fGtrFfGrJZmUTMLW6Dmu435r3S9kCS4PEG/cuKDFB1rHrremVrGrbWS1ozoc++3e2P+nvxzg
1F89F5pqq3XIyqBGYQDHoU26D6WSj65IlXbvP0hgcv/PyGoFvA4Vc5ka0klGa5hV91RppZs6z2Fj
b/jAxW9FFR/BCxlz6zKLqteT46R94idWnriNlDzJ0rjV5bl43QO+IqlAP5Ey/sqlp7qsmibjvM7q
MB2bSOGadBZj1wAQpj1h/5wlTaZnamT7rpicfTA6W2L451kbWSsQP6QiOMq8YU59nef8hPqxTByM
jWgnOfZ9Aw19H8nan7mtjN2k87a4vouXopRD9IAhzKxVkDSnJlE1a6YgFQc5cY4Ua5YbHr+plzB9
eMPjL4QMshtgDuD54GKv2+BmJff1WIQpKqF/Sr4fKYGWNp4g0r57SSeGVhuJ2H9f6YmU+Iaa7cGo
3wWj4SOIsb9u5sI9Ld6a0F8QVBMUyNMvF8LSH/I4Tf14dOp9FRTh6M6L88NM8tajGRm5iR0oLlOI
xxCW/7gJgbqwdSc/YLV1ixQzI70uU79V5K+qJB972XjKZukmkM3RnWz9MTG1L3VY38w9U5dpcYKf
TOrMyxPUQacsl10E87Td9c9y6VdRY0PThzY33N3VrypKsHioO6R+1BiuNSX7bHmxKmOjQnnJmWi3
0XWmpkyRaPWWrRMt6sGwibW3D3X9PdKeFDW+cSjUvH85f0cUorVDeWg9MjKmDhXLTsZytGav6NCD
rR9t/e6Wjgk9jkIM7vTXyjpg95o1Bm2e+v3eBAMRFZ+V9ncJx/rz9dUIn1zdOnSo0D9COggln/Vq
Rm1wkrFZMl9SncJrhqrkSTrurxu55AFvjawWMxtdxTBPOfOjzNP2auH+h/PNCGPSHjFRgvTn9ODl
YaO1rVFxHbRf1ew1UW+a5M/1JVxyLyGhCXkaZB+dqVMTSp0HCErUmAgf8+BlSm/7YGduqWtf2g1A
sFw2gAoQ71l9qLpHe3UyiIhauVS/Ia+1HrO4zHIj8J4R+kkRAcb+a2d1UzdtVSJ8FKV+9TUjG5SY
uqUUyMkEroz8Y1PLxyDP7rKqdhlAnVnRY6HoG+f10u168htWm4Y8cF9ZMr+BIljxi66V+dv+p7pv
7F1U7qPn69t34R6FvEz9HeQG2IN16s2rMG6NMUn9UvLnOH+ass4z25sxjVDX36JmXXB3CqiUCoRS
MH3SVZ7fN4yttBIl9fNpcTvzT9gWbmYZG4fqgkdC4QE9S89fjN5YeeQg1dEYNDN7aP+Qs462zAEd
GjZxC896cTkUg2GHgVgz11KkSWj3dTupXNN946pl6C3L3Vy8lyqES4omqmA/CR6ltlrOWBcxk4Us
wqpt4o2hJ7fNf/hibD09a7A7zLheeX02MgGxa83Ur5uf8fI8DDHXc+2mzcfrznZpZyDmQZvG1Ujc
VleRmQQ6uGCHpZAHa2OETlDoadkRqa6Ng3xpawgUArvJg48xcKdRiUZPMwHnzXwjR2tS/+Kg1GO9
V5NP7IxAH/FPIXSyxrinQz0E+dBihCEbob13wicleqizLXTJhfSJVpJAcolmEgjb1WJglUxtjp02
Ddw4TvdNE9+mZr3rIKeV4V3U23cQIY7XN+vSEw97MFtwC+7aM/ZY3jfzMipcTr76DGOgd+Vj8WSj
rrLrfw0pkLyNTTsvjwr8xL8GV+5RyQkEq1QY/KTus530edkXe+32+rIuGRHoNNBwPJKgFZ5+zNRY
5Dwf5sxflA/p5DI4uALvd/ilV1+uG7oUx5nhRKVXjJWl3rs6VUlil0AXtQyyipvv7eIlPSAWbr0u
v8PUm7d6FpfO1ltrK48v5KqWqJvijEMIqvwHs8LcQW697eKo+JtWmdHJusRd/aZas5ShEhmSzhfs
7xcru5m+cTUW474zvTL1hvQ+Tg4M5Ozruy19XBHqrlkWp/6N5crUtHxyVFhND1XkT/v2V9u79o/r
+7ZlZHXahnBZ4tBi26b2+C35nv6zlF7wct3GpfAkpsvQtBWVjTW8Y5CbqHfmLPfbLvlVQr5pF9hM
Zvv+jJw8+V8zYqlvvpfUylM0S3nuV61xUxTR7ZLN3yw92UqbLi2HFFDAaRGYojp5ageoW6AVS5r7
Iyxot4dec0jHUDQajK1q2oVEEPFqeg1gg4m662GRoEYAQClFjnJxYnpKAFHXZGr89e25cJaA3PMi
A0dKYWidQUxh4zjjQoygtuxFBkICrerRGgUTt2HpUmUZJjBBj5GUQC/XOiOWXdtZb0+Zn/R3DJJ3
Ef9Wsy91eewrkBc/5eFujn/k4Xdaz7VieHO3lV5cXKsQ8aGYI3R0Vpl1EjSlNo24eynfWDzaKrT9
g9gLt5KlCz1VnoT0VEj/AK6dqe1HLdqO/C/30V486N6y+5HfTe5vV6NuXewNL6W9cn0bL3/cNybV
U79c0nBO9THO6XoMB/lu3Mv72I0694NyV99Ox8IzNixeOAisEfa4w2MIzIfw3jcHTlFKwxnQCkfM
PT+W6IHRnZKiD9eXdSFAoc+iC/E4sV9r5aHerOB9dEHmpxrjEZbjkileoz13wau0NXP2wmVJWoty
hw7/BJ2nVcDtavA5RsppKxC/cYc8TJAETPJjPuvTbdXznszhYD7EMDD/w5eEi4WyGsRInvqrkEKx
RlVz/uNbuj8Mv3s/Gd4PIIFuBl6dHj9+iXDa6WZpQ1BWURhFft/9qIDhywZUyP4uh7rqbMrbXvAM
KrIAR8C/CXrZ6npGw6w1pWWO/SWqvKK+a0MksOeNx9yFs0x2+Fd5H7ArT9nTFSHymaupodMP05/z
pd/Jxh+TSZv/AT0ieF7/2lm5RWxFJIY67TDLeDEDa9dL35PyBVD3RnS84OnEePpuIjTig6uEEOH6
qUG2NmYiSLK3eTDsYkOhNa+QfObpt2WolP31s3XxC/6fRTDDp19QbxWtggoQI/OfeTrPfzV5KdBY
NeVsY20XHeKNpVXcjbIqKZQioKXYBkCpRpkFmt+n3tpoP23ZWcVAp2dYKV829nNGx8xawpR5npFb
wiDCs1aZGYkM5RkdOQEKdCvPg78WpIZdAKJojOnoKOnNoDHO7vrmXDYCMhGyDqjE9eakY2vIKIUn
ogu7mOEfK51/XbdwId6xjH8trDZlCMO0zxQspHK7z/TvKPh6jWzdSMoDugU7nnbedYOXlsRLmK78
3yf+WiChdxIowCYGafU+FSgjyHPzet3EuQNo4rYFyCQgGny8U5dG8yeYlJwYLlW2V0ap23U/pq3e
yPmHE0aQhqMWgjudJbStxYR16uR+WQWHzDEeE+1zbOr30TQ9RXmHXIt1c31Z5ycVaD8XBL1cghEx
9XRZTSDpDhju3Iek7Q5cRNOH0P40bA143zKzOj5672Sd1Je5D4MAfWWrf1yqR3MLJbdlZXU7xFXQ
RU1Rcc+a+ywzYjduqTDmdeY2zu/r3+08pvLdRGOJ7p1Fm3i1INWRMjuRxxxE0FMQV68d2jbV1LIs
MLTR1kTpS36B1AAFdBJpGqAr5wvkXiIrJJOOEjr7McUxaXqtdSbpNN0f+E7bRZkzdxenl5YZ2awg
Ka4nWjA0o5vkpep9PUuaXQtEc4dSV3mj9dOWVtAFU+QOKDeAWyCBXz8TLLBV5RwpTGKMA/0hn7Kv
UxKqh8Uy+uP1TTsLEzRbgUUIiQ9BZVpXGpvAVKW6HgaflupOsqpdlG2URcRVehLATy2ssRF5kJlt
U7EWTqvk9r3c77HYHJYi7W4A7yWeJDfqQTdaZzelk/L5+gLPi03CPlc8fVOAr2fziSLmqhUkoYM/
/NTVZ927VSwX8RQwnihneo3Xbqz3zDH/2qNgwpuL5s6a52TnpZnWNuudWq/8HYGGQoe+3y3SxjV/
dtxWdoQPvXkRDHUQQflUsTMdQqN2LfVTuGu0R3WzKX/RG61/V7Q6alqvJ2rgsCI8vn5FWPY2/u3s
O7fZx97nP/IuPWzs2dbSxJ+/WVoYxlE9AKDwH5afH6Kdcvdu/JH4dqh/U/mka8wVdmqAjD1sGXwy
+MvPMvYWr1R3++tudxZ3VxZWwbCsqDjmwgta8z5D1jRoDaRNUUj+ed3O+Ut0ZWgV4GFv92ptMJs2
il+Sdhc3H3Td7W78YHCrzGU2xJdJO6bGry2Zp03DIrK82aTKqMMlCzFsPKlO5creeIhq78t40OQb
4+6f5nvlbnzTi374ZtfEn7+xuHR1qkQKu9bJr6n2oIevmbYh+7JlYuXqZfA/pH1nb+S6su0fegKU
w1cqdHSUw9hfBHvsUaJy1q9/S97nbnfTuk3MuTjYmAEGp0ski1XFCmvF4hQnKnZTue3H98G8KpRX
zoktkf4Pg3iyDEa70bc4Z9mifGmUOYD9siJb/VU2JHUwGJZvApljKNZMPBARMZC+MDLB2p9vG1DS
EwXYq/1RjEciBnDGSskRsbZtpyKYJTURxqmTMB6O8kiGnX6Inct7xlvCYnNPTh5kDDlkYAlt8iq3
N0l/f/n3V5X5dAHMezBSJKGp1Gg4Bsg+lDsMDlTRtfI2PPRX5rV4eIxvEpveXRbK2TQW4p22IVpn
jXA40rxyCqmyC/Qn5jqnb2tVCvA2AHS4ZFvM5d9Ptq6MgT1AcxxNMNoyQSNAzXlorPk7gEz9K4BR
L4DoDLRp0+GYf6B3w060hybb9L1bxxuVV4pYPydEYYB9QrEP4DDnq4lyGshAEhqOk/QqLjDkHjJU
JCJ/qG3a6isOibO6tegFb8J/BC4z0ozAPh3b2lgE2qVii6Apfm+B0jKAWgYZMo6ar2/lt7AfbqlL
BzMpBiQypz8WIeOft7/XBgAh4Y2LeQyEx2yMbnbGgGE26FxZ3+XJAwUVavJwWa1XFnEmgnFIRVGW
Rgqw06MsvRT0A9e1Km4azP/fSgXn2q442TNRi9k40W25KzF1DIqXY0YbJDreFPNlBIOIxHuDrstB
sRel2C+Oi3M5i3EbegV3CCpgDaadm0jkgRlGtXgasBL5YEXfkhhDtyBgSJOBy9QWiZ2Cr0fNBTdV
bCEAgTdn91aMKkCjTaRUMEANXnn5fFWhOMmTWdIBPe4dydWZDMh+XdaF1Y0Dd8/XMxp4hozx0SRl
bkEICYoZcZ9VoQfIRKLqW3XMtpcFre0bEtaoKGMKBnV5RhPMatQGlXYjhv47Eo87Wj6b+cuSX5O6
v4/vkR5HeX7hj1j6QM63jRbJEMcK+NyNm/6hEUguuWVlo98k/evWJADpnUpiFiUnRTiIajMewXgA
JColieyuznkP6Z/V5EUMWg3wH0p6CIzPFwS4p9DQ4n48topdHkU3KDaisB11MtNNtSt407lr9uFU
HKN2g5kZhTDiqCIlPegfghw68fQsh64kbdBlzBmwWHF/Z4tjTmtCXtIaUyxO6xMnK0SSBXc9D/uQ
u4XMSdXjOFiT0o4AWrzGcJluG5bdX4vZVdQQoXcFTub16/3PhJBnq2Lu1RBI+jBo2MPC7b3GTm6K
R+O6cgLSEgmN7BH5AJrslcW5ZCu+EFKR/EDXC4wUO6tSS2gAaNp6PE7VIQ5qAuQaYlYvNdA/gw8w
GKgdr7S3cq1RP0FtAxBzwLhnR53nqk5plw9QTae6KsnbnufeV2zgmQDG3gKBsxeEeByPg3JVoFu4
Dv5+z84EMAGLUphUVDusQE9Hd0gTG9XXAJQeALemskESUoa8UeoVlT8VySZcxqGa006ASKmCu9Ku
IuTHkJm/bHB/9jMuyKHfR8M+oaeQBlap4mLVjuQpvxSvfT9q++lX6wYEqJPPl8X9xOL4Eof0POJY
DPWzgV9bq22mDtD4wY5uh02/Q+RHVKJtGqB/qE7shodmU7vF8XoeYcUwELzLnML7uPwZaxcdq/6f
z/hBAZsAftoske87psmuR6fNrOhIODZu3+kkTRwR3seYbbQpPl0WvGI0z+QyNnqiYp2GPZZPd+XD
4AYv3bG85xGgr0XXZ1IY04x2rQTgfHA4ZnOkjQM4YXmIlyTna9X9UuLCFUeNFNa7mmpk6k1iymRI
/xaJFxm6s49gLHaAdsJK67DUh1ubB37CUSMQOp/7uqDIa9nU8eOhrGJkyrxSU9nRo6sWS00EuwEK
12w4QXYP7kdlfADuXVMS9ORSyxaR/Oo2feUVfbBT0xI9mRtz9lrrupFGzu1at3vonl1YGsDTvMRV
J4EtuvX6qbVwhTtx04wOOvEaC0MMbsCrSvIELf9+IqjWE7PGVARusTcIZLfvthonXPpflOp7LYyJ
FUa5R88vrkzr4HWIWyt5oFd0ojdg70V3DtJi9uW7sn5JgdKCxhOMJ4DD6XxRphR2Ksb7x2OMDuuR
lqRGbwtFqT/TbGMkfXCdtF4X/zXgzaK4J2IZU4+64aRlEfZyFH0rLAh9DtUAPcIcj/Jz2PBMDt6k
58uLgIok1irkKNabSTf0Vug302PafGlw9NKHr41TggJ1bmX8Gdu8wbaVMMAAIisCALRBS/jbuXy5
1MKE6theMwaFWiy4Q/lHUTRvFhpbjntPGB+FgKdFy61nIp4zoYwBpN0AWGkKoUhn3JlCYWuAbUmK
PQBXNO0Q9rYpP6kG3Ym4r1HuRnPBibl+wk0s2w7zjiYjY6kSM6ZDms1qkGcJpl/L8o3SPnRK6rZB
8ypVnir2bmdMu2qoSKg4UYq2xbo8AD61jwRbjopdGh7q+dWwrjoa7LOQ4x5+DmgyH8cGhHUSCsD0
gl3TNU8LMqe1boNuo4xOUF8BoT66l6ZdiZzw5au26pYAuby092N3WKSUPCuyAI28EAs+lDnc4AVB
s/CqFqy3edRc0xQ4+Yv1hZ5IZPRAmSK5njtI1Hxh+xCg32rcy7fgYN3FnJBj3XCdiGK9YRYDpH2E
qCZzJe8BsyeOtrl28S7a0Otj4F7eynWrdSKO8Xt5BT4wVJTGoyA502xLswN0+D9C5pR3uR1tONJW
XuY4r++TY7QZLM1pDICC8VjmGkDIum1Y2YomE+2oJ5soumpUCf/0pIhguENaIBRIne76Ge6o/uth
tUV30Q8JLVoaMFXmSPXZEIoylPEp3UburzT5oVQ4avNTTzEfCIAdNPygbRpPiXOTVTTlqISFNB1/
Ua91YRF5gcVPmwgBGAsAJSn+AhKbcwHz1CjxVEIASC8eBBQVUZPLZgBsulVVILnyIpc9JxZdXRPA
PFHHWlCk2TGyYBL7dg6V6aj8GkYyJjZgwm67m4SXw/maaDg3vVjSiSDmfGSxVUW8o6clPyDb7Xs4
EmU7PSmOROK94Y5uvGu8z9o1dBD4ktqxbod3n5fGXl8t8HkxbQlnwra8I5+pj1qNDZZ1dHXWtnoQ
nIATOPy8E1joMksP+hf8HgtnbwVVk+tUn44gsgmQJAB4n5Q4DReUYHUtJ3KYu5cCOneuVW06Jg+i
TvJ6I2C2+bkW74D3xlnSFz7Kj8M7kcU4BkGicdmKxnQcvZSYbuu1jroBBNLetKdrMtuaay3/s2sX
RNR2uilh3/Y52WMmmCAQ5kbgPx+n53vMRLZVahWplJn4HjyVaOIFekMM3qqXDTxZNJQV6Qnwwi23
EYgFOiNE1YS0ELo29oURqJzKRxzxYj02CPuPCECAIuOoY/6RCYKUwMq6cOhjH0ygu/QQ3lkuaCES
0ruiA4+7FR5aR+OV2Zho/R+hmG76ugSAsWYUJwa/uZ7KWFeig+BGQldBZFAgKbXmfROnr5nMA0Nm
bsQPgYz2gKUE/CUAavVDQFoC/3KfyO+1/ksv+79L0/1HEKaBgBiGXg02tdTENQWTxBj7Md6gTq8H
AgEZdweONXHiXAlGA3+IYjbRiKgsZAVETdSfBJOIoLU3Mp7VZAOVf8TgAbLk6dBMxuZH9CxMx1kO
Yr8XP+F6NnrU3oGa/ioe95SWO9QW5WoHSNzr1ODC9i2hwg/9P5HNeCMaKLXcGlbsq4Y9Uzs2ndKT
OrsO3ivhqgKBc7oLe4K3fMUr1K4oDLwRrCg6igB/zzYjh7UW6xKm/HzRQMxbTfeWOlqE5tKd0oHg
/XIQs3KSmH3Ccwc5f1Q2WWG0aIV0AJ60D9hF0PHlwj04aPJNzx2nX7l3Cx6Eiv4hEfOYLBBsPpgU
H4KzlG60zq9UN1ZIXLsZr/qzuiCwecKgLJCzP+biNCNSgNge+8CN2wrWY0qvE1PigNUwocqimMvQ
OZKpILJCeYHR/y7sMCJU08RXU3BzHuO2dgTpPpE2BaaCx7J1FIH3eFuxx2ciGTOSKpEcTnmU+MWf
obRBgPIrd8yXT/lDMmydyBYQLFHquqwcbN/Xf9aJLk4ER+AxZsnjpHxGpifKEn9W7OxPcZ29qu6w
mXe6Xaa7DA9GzgNxfV+/5S2X8iSVAtrcCowDkNd3e+u5pHcRoB1yG0C0srYRPi6vjieMOcS8noQ2
UcrETyILsBcy0sgmchuOIfiZtRtG0+4iXtPUmklb6F7+3VHmGHutTjqaYIVhgAhafahEMqZOqQyo
TY1uGnyGg1c395Y2cLwD9ywZh07RIi2OE3RW+l10yLxK5lZ4rMLJT9pjP4ZwGAb47CJwz193Tc9R
33Xt/V72Yh1ODlalfSVmNfZ6UoXcpWUPSLCiyt3LJ8q+//7RVzRgou8T6JAYLz4XU2flVPRJnvj5
UVJxK4wNLXaxTJrIrQUyAHOJc0NWdehEIBPXZ5hQa1DFTnzdnrdAbStwFxecqmeOrrJUWj9Wxrij
Kvjq44Wg+Gn6U/rGwfzM3rqQDC69kTLymxJl/3KUC4LUfX4v2X/bAvrjA9irKapjMrVQn2Ii4f2E
98vV4Ine4FQP7cbYOZyTXDXjJxvLXs5Bm+d+hLjRiVT7Vf68VW9KgJPa4+Zo3TrJJ284jHeSzMUs
o1bLUgGqUwdXvRrZmj9MKpHQljxE98UDcIS8y0tcc/PoqcU77Ksjmq3rC1JfUEHFiQ7l9Th4Uv6H
vtYFR8j6Nn4LYS59pYTJFBZN4oP+NfO6WX9H7key42nkjcGzxaz/KMiCpYZheAyZMBuYp0neVDBv
fqslRDL2kxfslGPXPGqAckt+V/V2eqjThCSjyIlG/5fL8S2aWSVw3rVcAeeob443Af1Eu6jS2k1l
o10Cc/CHRnbq6rf+0L0lna02T+BRJ8FvWk6kqe4061k1vaTklejXj/f7mxiLl2VD1VoxtiNMQJqm
VWnnZeD7BBiW6gszD6qGuwXLe/nEwBbpkMWFUcCZNZFXqwPiEtqj5PIeav0twN3h2PY6tctyP/6J
Emk3mNtR8pJ0CwLTEv27ID+O8ztF2XU04tzl9Zv1vRPLv598WqOCOFFbTkfMDjLQOsds1xPrMbwV
eRAFi1FgYnb0+f8ricWr1Vpj1PRi2QSkOcg01bHTqDmPmWjdk56IYYx+AVpssxywIMt6lA03PfY1
SQHM75jPyT76vGwmWFKJf+4VupkW8lBk9lhYDiHqhDZse7iYzBWt62ACk2n/UCg1CGi8ynqku6R+
HBr7UH6YzWHqPCrsGlSIXi5/x7qGfX8H61t1Kx07dNLAt+rbAkkPr8s36nyFXA9u+02mX+uJ05ao
oADerW3JCLqQGeyxqnFMmzsh2GIMUUcv1j3ns5hEELs97Lsi6edSAa8LQsY+ehFML2+2U7Sl1Q0e
a5gvuVO7yp71cl+X29T6LScvgDKOpftq2qCtxQVHFomCbTl56B/FaM+OyldhVjhzbRyUgVBzcrOY
N3WwbipPtpJx5gNVAV8kj3g+PBav1E/vqqtsg9aGB/U5ukt9gcdQsOoFTuQxvpsqE4iFTDnxqyCc
vakxR6A5B7XdGgOPZ+WL+J69g7D+yxgM/ACq9Oe3nWag5pYMXI5cCUlSZHachTuxv1cspxS3bTTb
YvegzJ7e2rPZkyB7QAuABBj6zG4WHLeWZCFHdVfDwtNvYmxxGcsaKKkr7LcpbJr5RRXwWUnsFMLs
Ke3vlJqk7F9FsfMuK+fqQZ8KZqzyoACsu2pxZ6LwUOS+UiREiW8MUADMN0Xs0d4O9kPplKCV4iVi
197bp6IZq1sOlWJgpD/xS1F4xlEISXjMSolEv0yZR2+/ZndPZH3t/4mF18vaAk8JzrwGFLoqxmTk
XZk1b3oqgTG5AGiVGpCgJn4mT1s6ybusarZzIduiEfEQvpbf+qHBoCYC7NZCY85mncJYn0ok7BO/
yV14RVd4M+xyU9rjVX81cd4P66p5IowxBfNstHXVDxAmugq1h87pjfJQuoEMn9JthfnXpMcuRy1X
z+tEKGMPQHc9140CmykDr30qba3d1rJdP1g35rQvQtBESxuzs6vizhCemoxzK9asEXBI/t3f5etO
tCUfG2rIDaxfUJnFJkROyLFGFX5rQHjPWemyfZfOcvmWE1lRmdd5ES1RWHHQZzsTryQRve7ZlQm0
3/HYD8DSqG8Kz+SFIsv1uiSYMYPSaIxzOkFwZGxH5U+FFIZlg66lDTax8WE8XF7nmhM83VLGwKWg
qK5LvHz9OL+uxdxNusEOldegR6YonBENO5flra8O0DjIGMLM64zW9qMgCyCKg5HfadVuHrxetcth
kwG62Vdqbi52/UZ+i2P0NVTQxT2A79O36LEs3fBKujdsUJcgnrDQt+ZPvLfZ6gVBBhGDz5hdRi79
XG3qOu+yGjTIvhUJFlGGeCazhiTC5V1cK4AsUGv/imHcA1h70H8Twy8n9CZSwP7rGdVN1+1xQYmK
KSDtUw088JnoOcEoK1Fk29B5aaFVy3ryDYyfGEuLggkH3wCMg2yjHCSJiJ9FbpfNc/2h3JYO6Ayp
9GCW+0bISVvwcows0dBXAPe9CT9AHcKojwXaSXDO4j7N9+FjnxPNfOxSx8w2Vemp6bZN79HOb94V
z2m5sYR9TBNiTondy8kmM2LSyLdx9TKY90nGG1vgnBGw8c5VIacdmH4tfF4mblBr67vrqN0Ak2RO
vRwYzqY3B3dCinG6ficKs5PMPfp5JY4dW73f/x4SAJbOP2IORrUfZB3ps40VORm1+zufcsb2VlOT
6AzVAUT6RSHLKD2V5a4SQzn2rUMK4vVYnlw1/siMY96+JnVHulJyatPVeBxxq++pU8HMNZiHFLj+
wxT7QfrURX+yh2sBBVSxJeH0ISSke7+7fO/WVF5ZCJIAqylj6IpZaNlOUVaBbsGftGQztTdi9tiE
ml0mvLh7zYycCmIWFtO5BQRmhVojyGHKeLA18+nyUtYU41QCc3uDvtKMFjhYfqqVtgyOknk4pvRm
SN6r3NP6v+xV+rqrAFgBfqeEYUjMgp/rYSbFqqAtJ9Vi1K4qcycAC2XWTE5gaIlddKrkKEntXV7j
13Al60sBkAzIdBBFLtWqc6mJhJl6QUIprnXa34JfjI4WOLdZTPpt5aQfimuDGm/LZb9ZksUXxCpM
Mjkdy1mcK4jtkJsn9U34qtyL3vwqPgv/TXh7skKWoUWKs3zQAewFRwAitP6gGE4LTkiLEyasRpsq
ACbQhQwGKzz6zncyMya1n5QlXZ12Il4gwujEclw81nGNppC8vgMw60SyqrKOikTbWzQpJ7vLp7mo
yM9d/f6E5XKeRGRWYypC1iWJDxx/tW5J1O36fCK5eeBykK1dvwVeGdVwlI8BVXUuqhPbMRcrpINC
4LjtsxI43kh9cXHM1u4g6MEB0Io2CdCVMrfcaPoCjhxvE2Py+3A/VE+4d8r8p/rM+3tdvZO6lMQf
s+Yl74HoDNYWRHrDjfl+eV/XFnv6FcwlKUCWCbIVvPfCUNQ3elEOXi5S7vDoWkBtgAwKUwsWrCc7
Cjt3eh80CYJ3iuZuQ7DHXnZBoycUIP4a4bfthcL62LcfIze793XPWdU5lc2oTjuPg1FbCAP18SaP
Y5C/C3uAv+yy8VEW9724VCUT8BCiUex33FN7kry0P04C6sy7vnmfNKdPtpoEdkYP+u+EwZtQJrtU
SrZqnNlhJuySMXXjfnP5ZFb9GzQDfa/WF6Yko4e6TnNwLyBaHjI3bN8L8Wqeta1AVCMg81OU7kBR
YNWlZ3Ccw/K7P/cLLHKqBfhohYXlbmfLakTESH4TqWixoZZyMJWo2oD/QefY6FXtA3ba/4hiAhSd
Dkg3DzPKNVbbuVFbzttSkjjma1HhS+thngG9CepjqxXxbC2lbbqP6snWw5SAIcQPwrdgMF0DOL+c
w1t7eyy4vv+zsmXlJ/YKECFoXMpweGiJ34WBZmt5YhsKnqtd7IRK4UR1RPQZSCVETHjUCGsnuMDT
ok8J5Ibo7jwXToGl2Q8YZ/bVcexcudByT0gjwUkTPf8v7DJwckxAHCgWnDuzTgFd+YXVWkuqKiMt
6u9x7wCYxRV73Q1zTgS2uq4FCQgWBAiQrMlEhrXSpyRKfQV0egRtPZMdD03sdPnMezzyRDF2Uc0n
NLRkWepXLdU3KZ7DbpqGsSeigY5c1pVVA4VmkP9ZFttOKnapEMiJTn2wmFLFbc0aHAih1RidV8f9
XF0FszRk017QkMuyxUFRSzLEQ3DTDLOkYaBNUmO31OVY2SpJkEq7bDbCDky58ig7cpzg76GSK5Xd
DYaQ3RlhEdd/JBFALza0dNxMgQb0WC2v9elgDjLmXUJ9bKptLZZNbfcAHG6BjB8Vpo1rhIFmzvrZ
bu8lPERjMGA5QCetAraO2WtrykAWJSspIqbKfZ9J5Xw2dkx+o9kUEyq8rONaZQRR4QJXDvZw3FDm
aYYRPYoL31K/Nj8kvd4b8EmBGkToqBB9ofhsyoREAlLPdAZ9YH41xK6aPuRD4A3K5yj4gfZhxc3H
ZSVYiQYUpGK+EN1MDYb3/MrmQHJoxzLMfBWkaiAzIbmYezqdXKv0MBpByuHlssC1dxskwj6gbRo5
UhbFC4Fj2UxCnPloTJVI7vSCTT6Vt/mx8zPeMOmqMFDZYiQIDZvgimFscNJh8niwIAwu1c82XQV4
HLq3s5tkz2O/XLm56OH4FsVYpCKCLLlf1kXhniPT+IzK6E0DWh7H9K0q0qmk5UtObLw2BAFgwiFp
2g/ptis2qEQE06NSFE4gbAvhKncFPIY1N8hI/GSKz9qwTXonKR85R7mmPLCG1sJrKC6YbOcfkpl5
aZRZlfljfTXKbjraGNdxrSH2HuVf9X1VufldmDtJRTJxIjS+z2USjRuNBwqxEqQv7TP/fgfjd2qj
mpNKKDI/y1piTY5UHVAgRmtJWGwvL3k5RMann0li9Ekvc0xhW5CUe/Edd05+rRp19vOMDhlhPE15
gA2NJ9sonKTeJOlDQsl0yD+r9yIi/eeMlgRbfJ62+aN5PeDgeTHzWuUUbxAghQBdARgBXx95ol4t
VSOl11uoV3Bb73Tzuuzs0REbAtD++qXubWn43T6F4x4AfI3iFt1t1RNpYwDf7TXPncsbvpbQwtdY
CEclmCmg/zE6ls89lSt8TbfHXJ89By+9cMhMFKKmctsKB/QERNqLqt+MXeuBQIFQId5rEWeaZK00
pkDD/oEPMzEEd/4Z7ZyOmLbqM/9JUt/mvCAm+LGN3qUayRJH7reB5KvCS6q+DQrPUa2eiI4HMHpE
MXHyA7p2rIKqNs0R+n3f3avuTt3N79Um3mQ74653H61Na4vvliNeF9vm8Jcg6V9e8lv4j4SnGPUA
k1TnzC/NFJ0KzSETua31yyGy12p5i4JnBT3MYMU8312NTo0RpyJUbt7rpU1VD2QUwzHSbe2pfrQi
0hpurXGylF8ZkUtSmfSQ1ih1XYvLypzeGdzciVOCYaEb1Q4mMpLOSW+FveK+7Nob7Tg+bPL7/nq8
jrbgUXNQAb6P3y/r+lc+49IHMU/zSFf1xizwQeC93Tdvpfce2YB6+LiqMHHQO52r+dZ2sIPPantX
HCx8Y30Q7n83juGGG+vRdNArsGu3IRhzXxDPbST8/2ZibLqHhPBgFNjhyH/04uTMmOipLao2lHt8
LI2JjLTaXazb1G9twZGfXelec7ttcC0+d7vW5hjhn24HncwI/pfObBQ92Ry33FRGoqpT7VOhJYqY
EivyUDLuYJ6QZQuQ9L18LstKzo8FbHNYKTqKl2YxtrxSKmneV3XZ+uYjFtrvfqNFs37KHF7+dSXf
BRaRhT4JLyiMxrFGBng2ZpbEKQTFuwgNBt29JR+HQSXGWDpCuqs6Mmmc3vDlarGLM4DwsWQrpYUl
/PzqNVYPePSiaH010Q5SAiI0K/qoe8Xr5fLP5X386TyBvQ4kBaTz8MQHRtC5qGDM1NhEa5UfNiJI
AlW8pGJO8uJnJHAuglFKMxnyUp+q1jeG0aNNiRrftqqc2JTQI8PxCZzlsPNA+ZTqnRZD1tiq9yFN
PSXgdUHzRDBeRyz1pJC6ZTlTTbQQg/Ph8+Uz+XmXcPh4qi+g0SJwsBkJURMUVa9RnEk5BeAq7Jwm
Mp05LhyNFm5SDX8sseaUbngyGZeOfhtVDIKs9bMgsRW92k1mSPLsFvaEdD16bdTt5UWubSOQfMEU
psgq0AEY95IoiZGrObZRmyfdnYxEI7Uu/rosZCVvtmzltxTGnQxhrdJKgnpXpHmcSeSkx+egI/Pe
1mJnvL0sbX0Pv4Ut/34SpMVtXsyalbf+ZE8Tid+s13Yimv10WcrPN835kpjrlFm1ZhkBpIxe9BA9
8Tzw2m393rEfsAbSgFMIW9gerVFdYfbBd4EAz8ekRqdynP2amTsVxeg5MEvQcDYvNrz5XcoZaaj3
KLTlfyUFg80gZ8CYIPvclNQqamJMX/rzKDhZuYklxauV5L3tTHL5ZNbX8y1pUfmT87esKBkLuW39
IgcpQyCH90C+OKDv6EmoeDgIq1oA5h8EvwDDtnTGRWhtO6aJNkHXQPOZR+jGk95nBGWXV7R+fxZ+
NREcYegfZW4p0K3mUpohJqqvwgZN2XLtCla+K82YGJErG+F1FCh2ESq/tHJ2x3B8ufwFq+tcwmsg
T4HRy2QucBxmwGXJxdan6UthYZn0CEYP5/8mhLm4elfodRZJWKUleNEQHagw3GZCzLGxK09JgHsj
njaXjn3kd5jFBKEldIYaQEGyzwCZJdHUwI5nixjqrBPSphmh86c8FKj9ADFvdJM+czsgEI5FcqOl
BWA9JruKH8o52l7egJXA8fzLmB1At0oVd7UBl4NHpCPUTnBfo9H9TzC72bWxHSR0BTsG0M203tM/
TN8MGqKpPu9d89P44DNQU8cbVwbZADvQ0LVqbgZjj+G+1LIj+XaUpQPN9iCd1nRu0W1xaedR1pKp
xmsaTdFLQZNZsyAI2tSoZbd0I88gRMx2dfpWWK72GlZvWT4TdHoK2aeQ8XDjfro+dD0BowCwj4i7
gIh+bifMciyBYo8Rxsh41fRDnb5fPs2VmBUCDBQVVJTzMKa8rPzEENWdOhdUTXq/bYZeJ1aZitJV
DzpD7Zh1phVv8HfrXRLMTnEAjz0bBFjpxlYW0Kf111cLE+Co9S1vAkyHshVwMZ3D1Ayi0UeSWood
YFuK22TSxdIB5H7BeRT8NMAQBk5IeXkUSOh2P193J2RSKFf56AuU7tRsauxSgs0YkxFvx5wXOv80
TQuv88LDvnAvg8DzXFowzkVnAtLCR5uLuJ/0QL8eAXuxA5tFwoksVkWBGBcoocjPAiaUERXrYpoD
5c0XJmsAzYJAt7JWKAclwLDhZeVZ3UNdAbMC8Bfw+Fg+5VR3zLivokAe/QTEsSSUt1FaAmZsGt1O
m2bOga2k+0EaISFLiVaQZeiC2UNU3gdE0+Xki6Ng3Vqh3vSk0EIa2UAYtWY7NKYyvcU9pnYahrVn
ZK1R7+PKoO8lyNowQ10EdCS5IfUP7ZDR7Onybvy8qvg+5Hfw1pTB+MWCctZdV8w5RgL9AM3Dh8xQ
82WyS+Zsw889x/y+CnI9PJ7RCWkyztyYQ0OoFGHyKwx0HTCFP+11QYh2bdHED6I68NA4V1aF0wXL
DnpwFpTb87aUyzv0UzXx7Se/xQRxSBDJgR6qk6/fKe/pTn++/PMr1YLz32dsmS6jNivE+H05stPX
9BD5Owsg7UBsfMzo8idH3k8XdC6POQstS5QuVSDPio60PdBmIz0n+utYb0b0iprq/Si4UkvEXQkc
WBTpyDDe1dFHpfJm+FfSm+dfwlizudS1EIA5mK4NXaU76G96eSUjHVe9JV6V22KuEbqxups3zg4s
p3/uF8/lMhYA6PXCjNrN5HfWr7Jy6nTbzF4WeKhVP4e/6eayuDXdVxASfUGJIwHBmDallyw5a/LZ
j1MZ1fcintBbHdxYcRWQXi54MOmr+qTA6SL6EoGEzEJcxE1LJ7jH2e8UQA7Gn2lMqodg9zJL2643
berGpnd5hWu3DQQkKIqjvQeOgokzJktqYmUQZzwL9MZLxKT0JqPlJaqWX2FP7VQKs48VtaJgHPrZ
N+vCrqVgU5Sb7goz/yQ4mFbCCWXXbokOYD9Rw9Md/p25lbSlQMkqrdm3zDC7FvFOILQ1qh3w+5VN
oxZ+nyTF7r/YxxOZzM3spXoYYKQhU+wTNAmV4waUZ+b2v5GCEjwSYguW1Llt/H86Yu3WaGNUf2W1
vaLm/GtArxJHyJrS492iWch9IP5jDf6YWqbRiSgxy+0YXoWS4cmBck8NM3emWFM5G7dmomGh0W+F
F5yGqcNzl470pVAEZSb6M1wcGcyu/Y1tzq+1vKs4nmwl9LSAlAkqc9SogAZlMooR9uqsNoE5+2h7
VHbjmFOU0pvCVi1zsvNUDJ/6FnVHYyiL66qm094YLJ0TLa3urgauYEQv+IONlpbBFMkYkLuYkTfd
J6nZkljpJidF5sSOZvPjv9AYAJDjfYoOLaCbnW/vnMrZaASF6Bv92HhzJokEaJ6C/fdSMEdgoEsB
rQqywlgRLRPALzNEol8Yw12ephXprO7+/yaDtSFWJxgxhe6nmQBUsb4N7d7i1TJXSuXoYUOUo8Ei
IsOtMysxwCJiguYZUpDB32PatjkY5mTtgnFq7zsRibnUbCy3Dg1A1qg1+kvDSSdSEE5uhUZvV4sF
yxuaoSZSNc1OJ+jxQ1iq1I7oFHMmudauDjBgUNPAOKKJ+sr52aKUXuVWJovo/wwCJ4V78vsWgE9d
QlP/8uavi7IMkMOAL1rTGFFCIudhk1qi3wjdZMs06h+LxgS28oROkMui/j9n37UcObIk+0MXZtDi
NROiNFksguoFRraA1jq/fh28tmeqQGzBznS/jHVPM5AqMjLCw33pRkLVEry7aAdGhW8Wsw2KEoZJ
LWEv8a1/YlHELFls+H+zm66szFxBU6WSFsJjX0S9le2gLfKtmrTySvywOG1QXZWB4ZnSYbM9q4vJ
0MWqL1yENBqdqAN2sGBidEJKSl05ggt1b+zcf2wps7uhkAHCiTidv6TIKKACpFdZdxCGMe83vsT4
9tCNoQT+v5p1lSkZZTpupNDgayJorEbJPlFapMgSWSV8qNQ+aSoFrc+5HKFR4f4KL88KdBhEcLaD
/Grm8lvoUXGN4PFokIuLndBoytvI9/XZa3NjpeQyTfA88IDYA4B8eL8AIT3bt4DEaUVjgGMVDw13
YMpXVYpPgXLxBTSAIHqesCXNSki1NDyQTU13DMgktTmpUBXIrBxq2OyrIiCcUra04ILABnjCXzG1
FOl8UzuiRAFhi/lVPSIc6IS8EC5BlJFw36jm4FldbVf9SkywdCivDU1/f/Xw9jwvFiOo5GEjZ49p
ENLET1e4kRYuRlxPAG4g36WKSJTcmujl6ak97Qq/9ndZUzsR2D2I0qcAtrj3N+BSnI0KLVwmmHQk
CI/MhjN2VWAMHYbDt6AIFv3OVJtAtkMI/p50ueJoE0KQpKlkVPYV/ai2+viaclKxMqsLnR9Il4Bj
C7Eq9goYNG/HXCTonfaHSABMQiV+nhwHGb354kulJwRNDrTcyQ0IfnzR7Au88Ef1VCet1SbdQ5rn
Wy4Dzeb9mVk4LzcfNLv+iio3uF6czktAVTm0xSTfe5iFduxJ3I+kHA/yGgh4YW/BJgjhwPAq4o01
c8X6UMh8ENaw6aemHD3y2Vqv+PKo/rEg3U7zgCeX0VSwIFcBBGJR0TOGS9uHbtVVSGaE52LwDqXR
r7xDlhJINyObbTOGtG6RVI1wGbPfavzKnXwDGSQ2Pke87ORRSPLGLMaQGhJYRAftFOckNNak5Kbp
m7lAlLghjwzM8ySnPttjGcsQU3PwEUBlScCpFFxPY02hWS8ArJmlSD56u0htbE+AnksWSRA4XqOQ
n7bNvW+YbSutxo1ijLgHqz5uP3mOx8sv67r2degQKTHZg2ZD3IkmS7N6xUUuupWr4c+uYLXXMyGc
hq+hG4HToe8pUVn7YslaMnnZqfxjaX4Bl1UZ+YAsw0deEo9EEeFOSF5HL+Vz/yB/rfGmLNwyWFaw
YqH8JCFYmp2aygvDoIsq4aI2B1m6cLUtjyu9swu3y42J2bHpOjFJxr6Ed1J/YURgGRTTTx/aVsUa
+9/yIv0zmNlBadJe6VUVByVlFAihjaKnJFfzh2Rw7vu3pfj+ZkyzWwYx51j4PFxBi/xsGW+r1FZr
mUryHxF1Si7oTUGgXCQ9sji1B90pOixeaIJL3x479VVOpT9KyP++/1WL/ulqLafpubpdBbzNhFTB
ROvCexCavFcQme368KPmHjLhQQpWQuylhzDq9EixgqIe+a3ve+nKYNZC7xE5CsQNHeRsCBpDx+JT
/Z2Kk1xHVTzVazDYhVotXPyVxZkXSnPGj8M073XgQQsLUrTMcIr4HI6+I3OfeXzoW9Epcj4ndfei
NCuuePGOuTI/c0BtWo6B6rUT5NKonEAXIlL75Zpc91IMjlECsyRChBx42Nk+1vIBhHkZzKg6Fd2t
jNPPQNF1EAmyNSDXoGvPmMUjemVwtp0brg9RKcPBkTtGxqQirS5anPCeFoHZsLf723TR5VwZm21T
v22KkBlYwyIvPuo2yageCQJJkyReecwsHogrS7Pd0mujBsERWGJKY6XKOdatStrU6sGAxGLBKJJR
KxYXPdCVxdkGMdI+jXoNFrUuc3RvM3ZvdYqmuc6+P4fTz/lxE17ZmV1HciUKifK9YFVKgksfOaBO
Jz5UMOOwNIV0jXR+Zc3mGUM01kdxo2Bcg7qttYrIXkYYvxK6rxmZPdlTIQ+9McQuFHvDAhInNhjx
ePf+zP0fLuQ/h2uevRO5YIz6KZriz/VnZpbOk/e72vyKTmVMvaf7xha2A4r9kjjlzfBynz9G0t6Q
Wk/nhUteVcrBQP/Ek5cr/FcwVJHp94by32cFJ4wDOqvw9jEAXb+9AeRI0pughL1Oc0ZlP4BniBMz
e+S0zf2BLbn+G0uzuKE3+LxC+lEAY4ylJtvSQEtNdoxMuXyvkwcA3ZDHJvdtLpxmZCA1iOyo03t4
zkcwKY0OuTTCb2Ss3/JVkTwBIp7ZEG9Vrabl2ZMSIdtKUlkeNv4gS9v79pciMzAyi2iSBhO0jIa8
29kV/SBqkG5CePES/S5rMjwrp/4tfeQPzSlbe0ItHIYbYzMvyXVJo+awdqnDAtD3ykqaGJC7xloZ
1JqdmY9MDS0vpBx2gKIwlcB/aEvd9HW2K6Vd0Qg0BvWbkiocQXvuQ9EbWz2Od3wQOzGek8K41gW8
uMhXczxzoCnkkf2gVzBsnz378k7I2TGMSzQpS/swkSF+yVtcVK/MwuI5vbI6c6dRHKJslcNqn7R2
o/q2B7YlcM/ZTTeumFqZ7++DdRUzDVweGVDGFcANEZJeZm9afWIyuM5W1nWKqmc3xPX++d7MV3a6
Luqhboch8enfVHvrqmTXCpAcE3JQCiNmTbhNgCsDtSY7B6UAkvJUXRVYW1nNb1989RFKnXc5yiXC
hUsLEvbKTh+qkxype6XpQPbZbpOkshppbY6XfDwGD8QFZFKAy5kDPPwylpHl5+Aq3gfoVDakg/7E
rnOycwFBCrJKzTL51Z+T/Y+92WEto04tUZ3CogY6WBLxOg7RoAQ86VAUFIcYAm45SRWNDhJPa2ON
h2kpYAQLvghE0AQh/NGsZBix0pSdLlyytifaGB170P7wUnditYryRu8A1oLki7qv2UGu48sYyYSF
G5VjpJVWgP2La371LdPGvFrzahCaQYiw8aTE7vmI1qAHNrXRikAsDcq7+N9ceVMfAUq10D6Yp314
nyuTWsVSj8M7RCh7ZgsyydqVwF+c7rMfK3xlZjaqWtDrrNdy8ZIlNRrO0jA1u6JqAvD4RR0H0h/I
VtGoRy8xyCU8mipDQeqm6C1Jzw2z1lm8A5mb54CmdLA6cXwPtaHca0YNia42lS0msgZiCdD5Dmu5
O/kpKBdWPMLcyU18NNgkEzgTjwsgn24XhgeQNY4FnbnpSX2BBpNgtzut2ud2xLYeCU7INPTUOMRg
TF2rh/1gr/rmwkH5AgVhNJn8gMhpSZKoUdnybud/DuIlT15DOB+jwQP1Mw0bh/WPQQ2ugli+NGG3
BRewU+qQiXlrFVKnDdXDTemZafNZBugQ8P+C9prwKymuH2s8fSR0F0CB8i1CxM9uAcbURIzlgbny
8fgm5ORj70Gm4Ndg4yGdvLKnvDKzk09FQi++eX5ZWZ5p+q932Mz6/GJAWkuQ6mxk7lDv2qdeI6n2
ynP2IJ3DGm1fIGZfMTjf0pNBQNImxoQJ4qfNnFaW613XCSpzIfiN3gQ6+IblhZ41xieeI4CAHUGC
teOfU9ESgdVdsT6/B7+tCwCpoGIPGvq57mSk8mEbNBzar3e19TbYZj46CWdBC4hezK4na7jJxdUF
Hvk/BmeBDhszNuiKz7tDqZACNYGmp7ieiB6bw1cbAwqb0ApcZUX3y/edojhxwgMnmepg+qrTy04V
WmhEhcYI9df4F+fP7++5AEOgMsmkoal5mqsrl6nmGddwaYNPE8gHcvbqZx3/l0m4bxNAVU5rrqmo
jtyaqBovMqoOBzAloOpjG8MdXhL3/pp+o4nnWxjl7v8Yme2oOAnaRhVhBH0uUODMabhLnZw6KjVt
ZhcH0CAe7B6qWqKJDdU4cAHlJdjx++wY2u3aE2VxfxuoiEwPMGiozx5DklB0oq8VvOtr8q+oDS2x
3iJxbHHJX9l7Vns74v60oa0JPcnWaPJ/ANum+Z7KtUiZg0MKgdbtfGt5NkQSK3m3B8nr0L6FhG95
ykP2AHHYwIiSQDs7E+w8YIQrXpI1NO1ct1v//oBvKRQB70EgYm4/oE0Y2uQDrIUXXVr1rSjOqtO+
6D5FCVF+li8S8MJyzdOxduqAsMxs2geJW3P882Bg+gp0pQChjaIBOr2mNbra2fjrQg2h4OmKKpH4
x/KlMkxouAWmXJlAgN7ff9OczrcfjpAuQLoZAIM52F3Tayb3iS+4AuRlQpwj1K/beiVJsXSLXhuZ
XRJjWYKRuoMRo3YG9SUCQgNNqN3b/aH8eF///4n7z1jmmHLARmpgFDnsn1GjmvHedC9ptA+Cs64c
E0QQfU6ElQBhcfoQLyNvAKgBQHy3a5UPmsAlLBBcSbSMU7dGeS0veTnA1v/358+H1MRlB2r0XHQl
3wckoObl8Aw8fSHaPo/HJQl9NjGcRRn7RIdWeuEQ8SGn1fngHI9APYTGGKPDzST7YQhwzFgkVqR4
Q0J6o8SUZG1sHAYpr3GDgQYZnNlNWyd48Giigi6UMgOpiNewwEp7Lv49pEn7EQBC2ZOhYrgR1EZB
jlXvk06iGQOXDM38EdDbsO6FzIEefd/QQgGqkjDkfvH/FKnywHcITqxUSuSXXMh02RzR6Foj0g+b
3EnGrHpFj8IYkjSX5F2JpG4DdK03XOS87tbwAstb5mp+Z/4O/GoplOKwfmZTbw2ibVJnIv9jFJyo
mXN/f35nrn6ctStjs4PN99JYcl0kuNVBMO2admayZXa40f/YEG58YE/IVZ/Gg27zZrD/7gNfi8iX
4qXr7TSLyFteHlWlnLYr/6hzFihkuvpBkQ5lAnDMo89bQ7HRM91MKpsv35A9gnRPZsreeQzsuOms
TH80kjUttik9cW9aZpn7IFfEMgdSx01qC06IR47Ze8Vre+VuWztKs9tlrBtWoAAluP6IqssBXWqd
4Uh8BpLJFaewGLlDHgyNhQiNQQY6m2aDqV2WCFhohSgdDUuCPMxLt22dFM41IuWBP8ibgIibZBed
+y+QKJRkVzj9Wrw4f2J/O8Sr75jNbFwEWc57qeCmndk8NoU57PUDGpgsqlev9zf3j+f0ty08AtAQ
AUgFaqO3npAPkqEd80xw+dFSHT/ZCB3NBdM4+28771f9gNJBellZ0h85i7nR2Zp6DFCqUc0FN9gi
QqtJpk5TXPmkNvWHzgXxXRJb9we6eJchlwoQKcC4CI1vx4mEJmApTSG47CLu8sxsa0tca69cPBFX
NqatfBUB+H5Rg08fNjiJ8mc1s/jMzc1cR7vNSoi7eH9NBIKomk3aVrP3LdYsU2rIprtQKveSL3Sd
8flKhDFdgT+ON+hwwaOFwIafT1iTs14akFRz89wqoSkPThz/UADq9qgM23BNz37N2mzqxsBvEwlZ
SbfynEEj4oMHrCi40ellrX940Z9cjWtaxKtF4lmDbG4HS3piNgiHg0cUNbvuCwxK93fc0m4AuSMa
7QUwaUCk7taQWI1+0CCEcsO/sU+gbhESIXrP+YEIa1yLi/fhta3ZoPI0qvqsrUSXPfAILIyQcMIv
qdeokdP8odoVIb0/uKUNeG1wFkCpbahoowGDsdyRKNtIylvy576JpS1xZWKugq4zyGFJHkygcTW1
2OGj22cvIJkIVnIhi97o2tAsmCj6oRsVH4aUkm05KP4F7MUTe1J9MqxZ6aMN8IIW1qAlQ6hu7w9y
beW0WXChD0gaJ3kmuoGxY56JxaszbBCSQZ48LFbO9OpQZzecZwx13YkYKhJ7SUPzZOsXj1y9Kw5h
/sR4kIs1dthu6mLF+y5eM8Dago4O9PaA3kz76erUybVcpmJSi24aUDZlekxdM315UxUPw3NiK9l2
aHxLL8yk36k2682VaZ6usbk30yBoCvAs3kzoSb61L9Y55+GMIinX0Kq5ZAUdzQEyzVK+E1BQVg+1
vB1kiGwb4cojSppW8J7p2VHhxLFqGmAfXOWXHW8Um21xPKsDR5iZ2DZHvYyWNC6ot9XO8gYEZMlO
3Is8EfEbHcuOfEA+G/RMzv0pWboQ/5kRcMvdzghYptJenD5LIgYRiHLWVuZ86fyCJhXwOfCBaNq8
exfJamAE+0pwgVcbHaAr+oIMAfWfkYBdCZAXUxATpB94qAkbKs+Wd8yVJvHlAbGoKXx55qmhuw1n
nj363+Iip8gFl4eILYS6s/b9IVf7eBihqOyjpOV6ngX83cYzcnMQa6vvYrOqShI2j0mxxuHxAxX5
bRWziNo6LnUA5m7XqvA0vhsLHQ/xTUpYcDJGq35UXjySPlrxZZ/v12L7H/Xfb4vIzyE7DO5XUCXd
WuwkqWNjbAhuTPbV4dg7iUZKm/rmmlrXomfAnKLtDO9acJPNPEM5VHEQlJ7ghuNHz/3htG3v/1br
bWYVThVRMTB53qoqGr5H/b4UVi7ppU16bX02Tk6uR8PLJ+vqHiyP8mfpv8b6tvIfFGSI1yRgll4Y
aGJCigj9VMgEz+XohrDGX42h6I5OzKgIoR2DlOxNyiwBNDZ1jJyRVR2zeJP+qkvrIidWjuRZXmwU
tOKZg/8382lG2ft9V7DgHAFwmKj3UBgBAeDsAqyZIAm5LoyugQc9K0PbSNZANUsn9MbG7J5rx7RT
xQw2uFq2ey61ZU4+qLXbtxswW0b+EWwuQQWgZN7bOaTaoC5xf5CrXzC7+yDuK7YslkY3H62w7pwK
NI8JSHEGRGcCt288f9+VEsm9htRgtpKNdFvWK80VizMNkQTIl2sTmcNsu4HmoR7agR/dUeo+Bk8D
bjJaWUxxGsfsvgHM5h8bs7hTB8gBZJ2YaejZOdEh2Abb2vp48Al+O1Dhe0KiaSs/qOR9d2nJWjZ4
qfYA8yCrANPt98m69RxRqwhDMiij+3b8+PIhf8vR1Gk2MXUyYrm4d1GUrjeBc/5v8WhwWdeG5zW/
samkFODN0W2ZU6snrf3ss7dkTR1nWqGfs/uf4c17rUAdmPddhV3UoC5KjbJ9rFN9wyKk3/iWs+/v
2f9jMoHAQbEX3CbfscXVdVME/zuZLW3M4/Ehs2snhATZE8Fsvuuk3Zb25fy7WLm6l7YpHn7A/aAM
PHWWzdZw4JWxQx3dFdRd7D9BB2LlMH47uvk0XlmYB/eCNEQVsloo0JJ+pOgXcTozJw/P2JwJIKDG
0TgOtCG/Uihk+SQEh7FoDduAPqPE8ueVcLvGUahAkWmn0Ebs13L5P3i7p810/X0zl8gljeJnIb7v
LUd4pCHrl9iRnTv50Xv0til1rJMbWbFdOamdWEjl0p5wdgZmxvP9LbB0E998ycxxpnpvRFXEmGv6
G6CuQ/KRmfmRncbo32y26zHPHKSqVUJdGqgJQ0MLSRlMOoasbwNQXhLsNh/1yguixH6fOWtMl9/B
4L39MO3Iq40ew5tAC/fb9sczJPYI+IxJsE0Jwg6CRR/I4y/I0lodaTZ/Dq8FqcgFqV6aHH2z3v/+
V5cFijkCiH0gB4RmgdvvkeVaAhE9GzEX1XMeb/KzbvbA80joFRTM0M7ANhaDQHi7stoLmV792u4s
GspUpQV9OeyKDiij3uo/nkFoam9WDvjSs/PGzuwi6sJe6v0YdmLS2PzOVBihbk9+rwxnyVtCnwOt
gqhJ4t01G07nSaFYqj0PM8qvh4fn0tn6EEUw2QuInXsC9tKV19bicbm2OBsY86eusR4Wy+IxUxpS
yrRPkE7cQurjEBwN5QRCxJVRLi0aIjpRRgEU/f/zTA+HLqIScgy8e+xMpP4+wtjxt4ZK2piu8aQu
Lty1rdlLJ0ReGGqdI55tLTm+9bqZU40dTWhwWfdH9Q2gnR9JDSNC+zJCQkQrt0dAD0bPKHuBdyH6
QFun1A7gXnoUdunWIU8+YcSubfo3O+o+eEvOe+n5RT69GCZEfnuytqrTcfv5LXh7oS8VzSjzuz2q
GcsEGaM+Rm/+WaPCjjZOgB30F4d/ZdN+g2vvGZv5/l5LPBBNTsu5Z/bXh/3ROr2j72xs3acng0JD
e//4/Md6tT5L+goeGTehm8QyTP+y/t78wTE3XURIwIKTA68/NHrOTlA/6HFigAjLbTo5249xalZG
omPNmWrVXhfsFLENTIMN+QPP+bisvFHbx5mav4Rqxm8VVOmciGfaCZJECf4ZNBklYDAfavwiYesb
Kx5sMWTRwaSFt7EC1g1j9sEcC4OCccCyS8T0HI0nMtiUeTPamLgbje05//rLmZu9sm2JTteQLwvJ
3Ql+jp7YKf4FWcTtni2zQg96dPe6NbOY8CUJzyMYAEmhjCtnfs3QtGGv7is9SqXAQ7Lf7TT3Q24L
GnbnAhNarOn8LYbz10OazWekSjmGhDSKlhHzbY94pEUZ2KreA50oFnIqikLiR31fUGiQ/d683PcC
S6kH8DSCKHmqm/xczrQCYwQUnAW3qHw0kRwV6Q/6I0gbhlTm/npcRXmOyl2JiiOp0ZruW7HMnu9/
xOKeQn5AEEH0AUz6PP/RZIWX6HEjuJnvxHtGjM/X2nYanzw6luW/n3a7s/YOryMUK3GqsHCBTXw4
KI1NMibYU7N1RguzxioACdtdTI5Iu/QWGzHfFRJMZ+mxJSvh3tJyT123SLtMk65/85dfbawh1hNI
T2G+92j4zAfyWv1F+wktyImgFJJRwyz3GZW2L5vN/UmeRjLzegaSdHhoAOpmKN8fdmW4HOB/pErk
3ay3jeyj9H81/SHhSZsTTYrMTlyrj0wb957B2RFSxEzRByTa3OiXkB81oTJVfQ34t3BM8dAWeFXG
01r9QWYApg9OzUvYSCHU3FmMhszMmhUU8BL+6MbKLOaQQXlSBCGssJr6u4fwHG8g3UyEX6LhE9lU
N7gTN2n/whfWynZZOp5TJgEpOlCwiLgmbvdnqAZyaHTwtnoWEl+/GMIhT600tgAyKYfWrLiSDH80
lYwcTWo3/7q/aRaGDucgAPUFsC2iZWW2iGEhC2nHGhE4UvGs/ZqgGLHlCNqJf/NCsgEKobY8a02I
8Qe/KfpcbszOnCKTAy7Tc5iFQKE6+qaYAWB3NGy931RQWw0TUmi2YeITUujDPPHIcyimfOhejNgs
q5Xo5KePwMegDZ/H+CeKqdml0/l9HeMtKyL824Yk2K8VbaZ/f3tQbn/+bI6RQpfQq8EwWHDxq9pW
DgOK1CJV2D6rLrLKUb4+GpFZjlt0kDTd2h77eVBv7c8mG0mIoUun8YkgN3kdHmvl2YtNL32KvU/2
GasPWk+13zkZCbCsK/vrZ2h9a3t2tApt7KRSwdiThKJm1dUFgbDg8Aqt9wqYaUuu10oJUwD9Y7bB
Y4Q4AqSu4N6+PVGt2IyxUiLXLsVNAuQm36Ua0doklKnWq/Il9kT+0tbQQis7xhTaZ4EikaSKVZXI
JQ+YYZeCbc8eSj3cszQuCjIG/fAVs378zPmU/c41v0yt+xP109Fhnq6+evYsYGOYoJELCKFKDghf
qxsJGO442CsDxC30ZMXawo4AI9iE4Z1wnxAmup0jQWgKQP0V3g2VV7nc6tFz2tr3B/TzOgLpGGjb
AGNWoZQzx6W0id5L2dhNGJgUyEZIN5b1lgtiUytepMTsk5Tm+VoKZDpJs7WXNQBZBUBK0cMyrxJq
Bji4WvDIuSyuIidIk8+hC9aYvxZiCiTV0Fk3cWYJU5vf7exlvZz6XhiIrloD6p/s6oqE8rENRABm
PbvrSnRaV8zUWztM36rEadNzmpVEiX6tYasWii/4FBAZSrhCDDybZ+ENCKpaNe5S0fWOxTP0e03F
2oa7Yl+bFvqnrEwm0vP9dV0oQcPkhP4GYTIujXlKgAv0EaRgKNWNZzSuIzecUtkUTgM9xabyL+I3
ZKHBRIsKJCjPsbC3c41HkwbSqgQgggQ3ERCNxW/+U6QpDakuEAjDtW8q/vCpf42clYEu7WA82gAI
FkTQcs3nNhxVzuMQfLhBDjkp+M5w422bvXZqkLzdN9buT7mdaE/xdNzeN73gwuAK/mN5xgf7/5Qy
SRNfLCRX6GLKFQ7fkxQ0w4XFEtNblaxfGac4C0E4kfU5B75bl/9bmOVJMrf+LqUEAoQPlSWTlHpI
IDbQWSTlWj1t8Shdj3SWHG10JqdeDNvFI5rfWicz/b1kBzXlA4tyPWn3mF+avv6LlA9KzVdTPLvz
G0TwbazBsFaY8adMkwdlOCiUf0aAkUQrAcZC0gfW0MwAjwu/CxzF7S7OGiTXdGMAQmXYDx263Mhv
X7ELwwROug8+Wb0GiVly8FcG5z3wIhMMFoDNxIXwEOgdB5GIiGMPUKVVdv3h03vdJXiDrL3e16zO
dhIS3UNTQj7YHdIDn9G6dVr1X40MvNvgVoWTRy7pdipB1dQ2cSQBbyO+NJy8lQRmNuC2UES3lEAR
v015/UPI/tZgPRJtMdpw3qavV7IHC0cGSkAT1BS3KJhrZ+uZBHFe8GEmuT0dtslXu/VtzOda7DRt
/tltdm1lvohFPoCaToQV+ZgS+WMwW0f4KN/yLcr4awn8HywxiMhhTAdsFtfa1HJ3O69ewAVpoMKY
Qgb7rQlttd8NI/pQ6JnbCKhyWzEpzBzagc/qSjSy4O5uTM/u06FmEFNQYDpGB45Bw/BR2nk56b+C
fGXdli6vG1Oz3QPyID7hoLfq7gH5OJ+1S474j8q/UNVchWAsnAY0keBxBaFyIAi/sQRXD/JWVP3c
kHLJrezsWaR2unkKndrkbSt/x/qZ9++MpZfcjbnpc67MjdLoaaOHoZlmZR61N9+qM+od+If2slFM
5XnDLisWF/enPEGtAW3hgWW9tajoQlnEWSu5XoqG2V0nWaJ+jL7Cs6RKRH7sqieeHeosXxvp4n6Z
tEfgA4B6+G7euBppGyHP1ce96Jpv4o7hFRHRExRi3f6CnM55bR0X8F9T+ggOWubxCzTEt8Ns9Lgd
IX8NzEdqFbwJJQwPOtEJn6DVMLb8RDczL8EcHIoCXfJFTgLpLGiIjYLe6kZXSPYB2yW5SEEx1ACf
URxi0dRAhCJQuaLqhxTg5Wfy3e8EJY41Ou/Fcy2gAGBMFWgkoGeHKygAaO6VVnRfwLJHus02pt2G
h9/C46tEk+iTuDdrDanccg2ou9Bih4m7Mj0/bH2pxKmP62A8i2fU4czG9M6daRAlJNIraCKsd6TF
qByS93fn1B03Gd2s3bxLexQxuojiFdrbELXfLt7go/fKEHHzSgTkc35OPYE0FG2b5/5fPLOn58B/
TM1mWvVCQHgZTL2Y5htaaMBvwxHhyCN22mzkFSDKN7/w/HKAzB4k4EVQqPxgFEViTPOrGLee8lZ/
8i/afjC7Z+kUW88adQ4CpTQgwblyLxfJdStCrNdscyBItV7Ovr1yIqdJvPcts4XWhhEuldOBlEY/
qEoKW5Gx3PJaMmHp3ItIbUKNG/OMfuDbteyUUotHnUluozxFBkkzx7cGRG2ZFcbuim9buuGvbc1C
mZEbRG/MeThvE30rxkWm7Ct0OWu0D9mnTna7TUH/0hWrS2kx5drqzKN2KETUUS9K7pSdH4lw8Hbq
rnsmqvloHQ4VEe1PxijUNWn9+/6Aly4rEdEUJldCXDyPNUKvyVgbq3gE6FAV90l/idZUrZd2CfjV
kWuEOIusfL9lr9x2xUIhFGsMLhmBlzUqIrWHKN0FK0d+od1rCuyh5fOt6gMKntttIja+rqUchtKj
02t88V/R4ftY21DR3hCSHn5hg+K1+qsjfzjrS6pJMDrCymyqS9N5/Q2zALFW5MAXQl1ycyXn0HEU
14niZBIzXo0yKN0mzsdnX1C0P6pnqK2Ztx6aumUu0I6Dz9CxZ5Rdk1pNP2YCmjfKUSIKNIOgCwTp
oC8xlYGZyTvUe0hZcjVEq3yw7aLFw8vQHitECVJIvpL9SlQ5TWzVS6EMy7VfDN0gpxHEzx3pK9a+
AyrfbpkwtKWZGpziamKtPudFljxC56FDNqERi5Jm41DmVMpUCREFwEY+/jsY36Ncq5DGFIpiw8np
RJ6sGcCCB5F+jBUp2RSJxjZBofq/RQXlWNrKSk6TrMkEwtKu2emZyG2TItNCkgiF1tFCTNoMXe0J
D5nZCt2SBB3/QDVnQfXJJ33FE7XvW4+inzb+SjFVNUHKgO/I/YOwGCL+s3Q/BPf6sEP/JXSG3ei5
1IE/hp4sSFLEnHDbYO9ZIDT2A3vF5hRCzB3otc25t9HVesxQDXWDg0qDywMIt86CI4C+IbESR3m/
b26hHIcTguIu+pxx2n+A+dE4mhlR5mF3WsHB7OzjMd6UwAzl5E15yEn+mRdULk01oZTLHXPltlio
ecA8yFnhxJEcRLfe7QFVZFCnqRA6deUOyvZnlp/jFxk9PBVUXLCnNMnRzfrYDqdxDba25NWvLM9v
ED8X04Ipoewab2JBYyJVjpgf8s6pu8eVcGDRAyC2kFD1xytxjr5Au2Za+UMm4y38ZozHtkM9f6Ww
sOzprmxM2+rKo0IHSQwVHjYq+7gHB4hAngPz6Y9n+4eOEmu3ufzdaNsXffVpuji4SSwDIlGAUn67
vyvDnMS4UfCZ7O5DmLm/O6cw6cdZuPrZs4itRVZXk6afPbrWzg2Azbv/85cP+JWBWZymKUOkGgUM
6NEGJDfA/L3lHaptMiptWkGYdM5biLTlh75ZCdq+o817Y5tdTaWWYgOWMJ1bx+PHgw0gFelLQHG2
zuPhUG5Pp51IzIsWEd9cuxaXoqcJgfq/azY7dYMfFZEf8PLUEXAc/37gPUJkC70726dk7xR/X9/T
59POBbjjvJEK8q8O/T/m54BRTih4aIth6N3b/5D2Xb2xI02yv4gAvXktujZstVpSSzp6IWTpWTRV
dL9+g/r2YiWq0cTunRmccThKlsvKyoyMkILj/AAInTvDHo/3ULVI/XRlF110MniwIe7H8xT498VU
QwyulaQELjUDEPEwguXIYe74sAMdzkdor0zupbn9aWwxt9bQp9E0asr5oLrZzrDzu430b2XbznfA
cu9g7eBRIFODtPviXJRdFrGQ5+r5gMzhXvTszeljw1cSJBfgC4ivgb1BdktCqCYuI1CcC4h8w0Mm
jR1+eW81KUPcC2/W/rj917nxndk4N7aSkXN3zpyVjMKlCBEYPDQbiUhH4Qt++7Pc4IVSd7J6TvW3
enwd6UMhvI5r6m4XsKoY4w8zizEKilLmeqvAez3PXjO2u9sUYKaavD1EJMZ5UAkJhJNJ+sBmYJqz
CwBGISPhWM6JE45iwPWlvbh7ANsAoBOyzihf/R52Fcu1KI+GehZfhGPe+zrfUtlBc4N++38xBB1r
wMKhzrGUaTDkWrKoGWtn5pi6p7yJ4aYs3S7bVNbXdUuKcmm3oiSl6RDhQfPx4q0mRJFQFQVMUbd1
DSLcT96k2Pn25eAlpLpHP+1nNJdRciKd8i+3JNkDWO+gb23fQ9fMi8/Xv+dSoQGlYNAVGQqyttKS
GiAsBAtkjdhazqG3D01ACSrudvOU74tA28W6ze21Eytfusl+2lxcz6aGpCrLYROBBrIfYMkiL7hj
7j1sM+K/k8Blte1uRHK/OTmPKwO+tADoBwKyBEAkIFsX7qJl6kxCAH8r3Fe55Sn5sxnfKWDzGUoX
9GTpUNlm7SP8ErC71/LjF+/Yn9YXd6yadBNVzXEe+sFpbq0nQ0RXLjFT+4sTa7My1nkzLV0jogII
uM4sH8hG/j5AEzRqJSHR1XOBThW2rf2oscvYcLK0Q8u26Qypw+L360Yv3uU/jc4x0o8YiCdj2VYI
bxGzPz6HB6CsyOHYku1nf3t7+0SDQLFv7M3GflxzFxe2Fdr5UbpH/A46NH3hvrI6DVO9LbSz/AX+
kL73uQNKmUHwrw/wQoz3y8y8wX6Mj6pRnrGhgrOA5rQ/pSbmVEhSewxVthYczB5usYBAXSOSBduf
BEKExWUdgc1Tm7paOyMXSSQCF+zf+nZDYnIPqOnK0Zh3wy9juNxgDedCnDFI3wj0HwPLJrHucy3q
z6WZR07MMTDex9y9Pn1/E6+zGeh76PA7cwFgcQB7zSy1JjK783DMbiRH2RQHpMU/warlJ7Z2eGKu
6rSO1Z1Whmf9OQ0Lw4uzpyVaWoJspj9H+k3Y7IV7tlWKbRJ7AJx27NWQP4rRhtZJgH4Y6mWx92a9
5qpb4Hlu/ZPbljCnuKud5FCfR77NkidQR+SynQexD+L8tkPjROugtiC40QM90tzuAusspU9mYcdO
EZEmPw6Vr9V2m4C1a1Pd6/VtIzGQ7NujQNJN+VqDnqS1vEjGO1fdVOjA3SXAZ6ZBITm97BR2hvIh
KQG+00y3V4AUkRnJboa5sf5QawVBzw7q4Ex4AtEI8gKqGx/Ut7Rd7Tqfj9KfrfJjDRf70goT1IlN
oztr6LV/bGtbYXaeBhI49/AxxkkT3DZ2zbvrW+dPPPC9gKBHlVA1hp7Swp2ZWTx2xryAkhcfDeSq
woisMc6t2Vh4r46i7g6tpv68V300plV7ee1MX96G/zOKxf4fhmo06wjHrBiJUx4ZUASPGbYIqffh
6/UJ+wuDWczYYsv3Y11qnTTbIujj0+hGyV3tdBOSikBRyOv3kn1vFSscLhenEOgUvIERvGnLZAKk
ieqWiRmMspZ7PMxzMkrZ4NIeEhsAAw1seCxjMV8DuP3x//NgUcxAGzLcGGBOvx1zQdPCKDssXZq+
iBNayWQ0qtyUiTRDfVuRKCCGHHz9I5GD6lM8NqajqCZR+e31Sf/jsxefsZhzQBrHUizTfi7El56A
CnWDIYdugnpOfSwMxbtu77te+ucw/hj34jCmGp3UgWG+1doDma1moWSbpNtGddg71aCukREKNaHI
1m/NxC22mbGh79Jn1zsxntiu+CEB4Eefrn/V37LrYhoWwXsbJ5xCpHHeejTfZPxOk+z4LaoeLLug
RN3y5z4JZlHbkrS6kwn7ZFxxF3/rbPgEA8QJCPVAqozi6u8NUUKvlxeV1p9bfZ/oyBHflreWYjMK
l/tPg/rBsNFKAuJ7zeEuujlSYt1JydOgeKMJz+4O6EvRkMvtiZL6Sn/Q1a22CoG55Erne3DmmUQQ
vsz+j6iOqXKp4yMbou/SAQuon0p1qzM/Gvw82WXaS2vdasr9ygJduu7BTjCTWED3DC+f37Oj4FXZ
CjobzjEcd3LXToM9DaOt1MltqrwMugi2nV0je1KYukKCj7NemlVK5sWZRf8htI1NtNFBcFjE83ax
dzMhNFqNo//pWfWfsUPMlJj/8LD0qV/4CbcBIhs3mYcOjUN4B9CTox9KoDxQt8ef1ydkdg8/jtGf
T1nMhwC0F4D2k3gWgThXMoiciTfAWYfFmp9arPjSkDRfED/iLAXsCF0mwFADHsJE+hjCW7OuICcv
u1qjeaywi73CGXhsXkZerniLhXf6Y3yRSoiSqQNxoSieGX2gr2EBrd1d0m0SyZGYpwv/u/zPH2vz
VPwYqiRCkEYYsbwZijn6Q9L3JL/nTtEci2yt7WL5tvpjbHHcw9wSB6qhQ7Lcim7UerW4Kbk9gAsn
tRm8/0Zzh1Xmi+/VWm4b4C3AeSBB0sL8fvD/HGLSjAaIv8FQC5i46eu+5aVgvbZOMYCR0tsa+czF
Uc5sQ3AV0NEAAvP3lPJUBHcpUPLnVHW13NbYJt1ayqYebxFExvlXa/kNblwpfL9+PJZx+/f04nqF
MJ8KohhAa38bnrLaSMMRnWEKj8NHHTKA/gD1V0LLSCZKEY8vY9IVj4KppFtJNMZNIYzokMvpv2Jq
vjKp6P3WUOkJGhjpcaIydeEaXqsxXROYunSQUQhHk5EiQ+J5CUMeCjGmeYgPTVqP4zaMJZ86ilna
1ydkmS77npA50gCCBJrVYBX4PSFdF7Y9yhng6mwc1Ins9BYEmrfFSXfTj95nWzBEuJobGF6y1fze
KbaiV6NUBgrSU+ZY2xh9BYWXeMKKH/t+py135M/vWu4QKkGkW8F3GfKnXuSbzmNt4g5I60TRi9Hj
GaOU9pr3nH/oD6NQdEE3NP5A1QPEepAT+z0ZQDfmCvTgxkBXPVaRWfC4HVbfw4vY+Y+VRWxlTbSu
dAFW1PSpNO56v5z5VsBhoLz0kWsZha0MayRFiyvq2yYGN4cSKA0qy+SrClw3OKhh08i81HqHTJPB
birLtoo1YOMicJ4tQSlWxLadpxHQpN9zOEqFqlRtPQSgrG8eQrwu94Aa76yVAPXCUgF5p6saeo4B
UltCGpgEEeuszaagSkXMGT9WVjAlqwrri7w8RjPjw5F9klHlm5U8fo+GV4wN/ZROgYHH8F0TVBhV
UW0UThLxOJiECR3WbZXg4O9ywawO7VBsQgndnYstYvTyZGQlRmceBHIst2ABcKkLRQkiuJ/cU2J7
DCR3DSb6d+l+W13EMTpE7fpKg9VW1WyZ7vHUUEHDpjxEKS6fZHPd9Uizr/192n6bW8wtUMAoXjOY
mzIvxBu/Qeds89D1u/AuQ1+FIbiq4grquBmhZFh2b/9/5pc7KMp0oS9ZMQXs3TyDCx4uXDC8DRjo
/MhjA0kEW57IdaMr62ouAhdWT3FFy3IKygRFePG51p/GZxHa2X3/9X+xBFQBYADazBLze+OqkLPr
JxRyA4nfp8JZDF/i5ksJP+kqyv/iMoK6GoViDZv1+4b5ETuYVseTaoynIOWGU6eJm9Xg0hwDYQik
tvMAL0F/MKAAwSgJp+qlY+3KU32Z/v/PIcWv2C7AV0GV8fdYp3ySqxG8HGBToi6LHRpv0OnduOF9
fGftQvue35en+DN7uj7Fiyj0v83iakZpB8Luy9tCLkQmWqDpCEY8y8AnIfvS5KkqYSy3a2Mn3103
twzS/thbOAW54KxoTPiiUTwI0337CuDOsyI6emKSatoOcrcSHFyeWEwoRDVVMOcueewrQymoUdEp
6LzO091Dc8zQmoM/oQQZkg8o+6CUfX2UF33QD5MLp2ByZWijvpoC0Zb2qmPstK0BJonrRpYYmf9M
5f9YWWZ3GgjQdPEEK9wtj7INThsQX26Od28dmHQcyS59lLMQcCWOYn9ctz1vxj9e74fphQswRhGx
owgXwKbaTgBLaKeGyMoxHrfXDS3zZn8GKf8+Fug4ZJJGYUkVfVWOHL2YwCTjZeIDzZ/L8AGto27T
+bIYQYNS2oJtEhoMW8bfrn/HHEFeG/DsP374h6YtzXawsIms8F9ivWXDyrm46FN/TOhs/8fPB2Q0
ZeAonNeyqO7M8DFXjnLtZGrsXx/IEsD5PaHfigTQ5cEzf1mbKRstbPMGu2bwYlt9nDYDqTZskzuG
dyyJspsZr3Sv3GloEXxatX7Jz/60vpjHPuJtJ6Swru80TwcrKdKtXnJoNoab2IONDwCerXHUQ3oQ
tupexqlZeQgv6U7+MwFABCGOxMvkDyy5KEOJRi2mmnmtKxwHz3QjT0PrXrVFB53k6L3NDALpKRmK
W6QEHtu9vgTL99t/fwFUJZFrQSS7fL8BfDi2XdxNAX1k3M7umofyVn41Ough9U8yniWKDUJ9Uu77
I1vxht+ZtuVGVsAY/f9sLzaaoeVmqYp8Cmq3Bmeq7Dfb5nbYhl9d0J7QqKQ6FVH8yH79V9mPSFk6
3P4AK7579m/OZ5NAFt2+y8lrZP/zH1BKTMDiJaDH0n0NIntwg5vmRvY0MOfcn/u9frcWU17yOz+/
fvmgmnJDhhDcFBRECxgK42DwXlmc2aH8mSATMCCwLAHHoi/ix6ot8zEHGVAgRvlBo3FhM6U1N4KI
bopKnoRD0fMWOYwWJPZ65eYGrbdFw1NXHKK1hPIlr6NAYgnZdEmSEcD/9gpoDJfGOpGnIKnfjfhY
5ive9a/XwSDRsaoi54iHwTLmyNFSGqqxZgZMtW+zgAfl7n9bC8Bmnzk/0Q6HLQeGk2WAATy1mht9
GgbmuX4U3dijNl6J3mCLnrwdHZ24oCN2+6fry3jBzcGspqGjBFOHnOrihtJisStbuQkDr4rd6amo
ybZ7Ux8QUuWt7aNhfqs+jYyIoQOOTuF2WHnZXbicYR/6Z4CRz3y+yxKIUERKzwsWBnsrt/Wd/Cjc
ZC/lx0DkrfViHXqHPtS3zE83LaDyyq14s5YU+RuDWKaCJjnVFEGyCPKO33vHjKUwrGQ9DKIic8B6
grSUJtyCV0eCZuMaYOmbv/X3qfltbXFq0K0P3I5mhAFUwIhwTF4h0+RZR9nvXc1DSpvkXubrzgAg
YUIe7nQHxDo3Tzp5upHs4rbfDq7oyF7niyRFIUSG37m+H/6eJDQOoAsdwH6k+K0lts+Kp8ygWRQG
MdrcVbblayWOC4HKbwuLDZeIVR6yQbAC1Rc8dLz49Fy57bl7ss7NDb2H6M1tvNb4dSGa/m10dmY/
woawKEKaDBhWe8f2k4+d7pYADZf2Gl3nBU+BdAi6WtQZTYtKzm9DZl/FxWDi/TPICeH1TeEq2UmV
Mnj66wt16eBCZUzBoQHEzgA9+G9LIWU9M2JJCFCUDQ/xbbdV9vk9PVSg+dqK23ATQwhHO6v76Bje
CEG9Eh4sBwo0Pai9gF2UZxHMPzJnUqF3Q10pQiBEnETJR4lWhJxCMFBpbVqvDPaSMVzEyNJhrKAw
XOyZUBxlnU5gJobEUHmL22VTRIAgQaEJ/XjX53XpDuZx/TS12ClsbBq5ArH4QQnDbTKYnAi14NUt
EnVRVJAUWQIxWnuiLB+XS6OLaG8Yo6opC4yveTiaKfAa+hYaUAK26Nv10f0J6v5jCcKHYLSaVRgX
uwapSKWsYgH7ISddINtAXTip0wA17OYIWnQyuA2hXnG0btvNiu1lKnRpe17lH4dQb7macg7bljIQ
Hj3ok9/3m+iQbIfqK5okyNd+XDd5cV4RvoO/BJxhurbwtiOVUawTMK8S82XNqQeRiM8pjYgR3o1b
Y01f4PLswmnOAmo4mcr8PT9GSNHJmk8ZNs+U5Pf5QMFLA6BLGyGttkVHSHEvJ+coJIO5r+kxzU+5
Udmgv+7Q64PaS1d9ytCqvT4Fy6o2vDg29P9805LnPJeGRtQtzIEVEyQYj+GOH7Lz2MNLZAEN0pv8
hm+rQyKStVLan/h9Ng0ZRHSjI0Cac6q/pyNm6KKMsyo6aEQCsfh79RT+q47cN+woGHaT4rUxEQLl
PHrCdo3z45vr4udNuzS+WHupr/loVjBeu3grusOeHYtXHeqQ2SEJUCNHcD7uO1e8vxFuIaXbr0mN
LkNw2J8Ja0EqA+DsnCf/PXiqwj3yXo0OUekX/NjGJ1RNZWmtB2LNzOJAK2U/SjWHmfar2wF3e333
LMOB70HooMgBxg7sCN+vpB8bWtSkpESABMdrdv/CpNlGfE0i9Dv9slgo1CiAeviWwVWWNN6xKkt4
Z3fxId2afuWZu8kpdu1B2xwEV/9oDxRtZTvLmQ7VKSXhMUSWZrNBucFjTn6wUJa6PuRLB+bX9yxu
gLw0a65LPD60zWNnvkBDhVDusPG9+WcCR9dCrt5ueldoPtog46SD0kRx1pDbuf4dFy6iX5+xuBNM
KzGERMa05GEIKlEwLSonVXAyvlMyP9VWrC27BWY3AZ4ltFgC2gDwrbjYR4A5GXVEh+QAipzezmzp
iZUQy4LEBRiR0OdHGKlc9Ti4SDh8jXvo69WE7kOw6V0f9rIW+N8fMhN+IbyAvMd8i/zYcqB8HZVY
75ODNdzLGimVGzDA2kYykHiTHZH8PGhrT4BLjkpDCAVuVxlPPKQ/f9uUBpD6DdaYHIoWxc96AALY
a4xdqnrJaYCikuXNPXThQ558RB7IsM0A7yGIia0MfTazOAm/PmM+jT+GLuRF1kf6lByU6LWXWrtC
81LYHovbsHjuhz2vHuTKqUpXV7ktaE/XrV+4K3Xk9cEagrZ31NgW/nJo4giu2kgPmf5kxgYJNVuT
QpK9UPQwJVLoltXoXDf5fQH8GjCoGOBaDEODFtFftmbQsoB2Iq8HkKIA74b0iG63RLdlt7vV7ekZ
//nl7fbf6GTYkBN5akjmQH0H+ZNZu2BCtPIp2B15muzJdkOyAR7d6fEwsh0Rwf0+csDSiX8FLmZl
pZb1SDyVofOKYiQQDUBuL+v1U2VlnFvtcOiqhwTqtVVja/HKQfjjemcbiPChk22C7uF7z/7YDHkc
d1FIu+HA0cnWQ4kqQ2fL9flHo8hyx8EIcnuzPjsaKlDc+L3jOBP63IrjEV1VL4d952zs58aZ3rkb
bZD1lO03sJ6C5r7ADD6rLjmi9drXtxoZ7ePDcdYqItuXh+17R2LnqSONe386gWt4h57Ff18F2fWe
SnRyi9QQHrCgZnbtntxIPv6xcb46+/WLu2AjJ7nd21/6UUVTPLqjyUfnafi9duPdm2SwAVLe5uQG
STbtiBS9Hyj+U+/8K8k5yIm71jb15xgsZmQRwpmNKHf9GGFG/Kl90ARHfB9KbE2R5MbWKldSnEvu
B/C8/VqAZV1S6GjPVQPm9oeXg2g7GXmkZHv4eNn6dwfncNw2Lv4K3N3u1Q8+G/95s3IGv/WYlmfw
xxZYVimLZEiLXsIX6C/MadC0vEU346fn3bqOC59P7kH07+vEJ+7GvQnsx03gEnJLdsR/dUBGvrIl
/7z0FvMh/96Q+qiqkTHhazLQFD0bdrsy3L8h+sLAwtV3sZ6kVg8DrNnOaHhccl/8U3jXuUsLSBDa
8nZy2716zJOTUBHRKZ/VaGWQf0OMxUfMx/LH2W5NM5GKGh9Bq1sx93MPMosZScHIFBN9fIg/hHBP
Qa3SCvsI+nMoHWcl4WsSdEtp5D+bbxGill0YRqWKz/AeoZEODnt0jIs2FKwOFk74A8Hhs7EHnj3v
juH+D3z3ducH90+Kbe/PJ5zAj7Xl/3sTS4CTgG1SnxPLICdcrH/YddZYJV1+KGTgY7Zte26hEFq/
JOWThEuiTZ1CDKIE4nyHPgTZqlMjycyQNkP/RZqvrNM3Em5xNtBdJ6Oq/k2TuKT0NQQj7TVhyg/P
Aukch22jfekIN+iKcEpQfm9S3Ey1I/nNxtxigpgPAv4QztJpUCqtva/0wM7lsPJVF+YI7MIA7iHT
Dfit+p1S/bF7kI8oW6mM20NS0tKNaR0dcBmBBrYKRd+SQ+bKWlT70jgwlzUTe1dL2dqWFi1uMiPP
HaC9Y6805cQtrbHw+5YKBzS/RO6UiOLKLfb3psS3qhoSu/gbslWLnT7I6mRQOW0PFf3HldbpivsU
PKjX77H5lvq9TLMRrBTwuEgRLQGNtWHFdWfBiD5nbR+siUzURp1cX+OrUvTvD17aApJFBgUg8A/Y
rb+P7gAUYK00wvCAqCaGQk6jQq+Dh4l8UnkkvUZql75P8ZCLNrQXu0MoCOxzHE0991mhguSyH4sy
aHqAFp2kKaSXpqzB5DEKyRfNM10jEN2C+qSiDNzLK4TjvUXD44RU32NT9hWIiHotk4k65mBT7MO6
24V5Qv1ekAG9lvhUPsRcSTU71eNBIXWYA2ejiRn3xwlbiYQDFaRtrnX5U931ZunkSgP8dtqr7KMe
UvOxoXWsbKtSUNBFybokdWQjnx7FGhoFmW3UBR2rQKvaAZxI6FMQ069YMcIIEuZmaBkdGdC6M3lU
1Uq6TbhVjF6Smb2ckpjz9G3kgoZYTlEa5qRaNyGQSEYBjbkRm0ZIE2YKUNtdlaloHdNjvXbyNkm1
G5WatNi2Vgl2X6lKqoyECue9o2v5FNrjlA4ZybpWEd1OQbADQHhmFr48QRp1g08B+gZyDOwDbDK6
QSJBRaMTirvSgeciEHFQuSg10qU6e6JoP8SZ1hgk6NRemA5l0UpQ7ZLK4a7Oswb0t1SrgjjXGfgu
Kqk9AboZPU1pwd4aFRTnNu0b7SCnGSTXy24y72t0gddQfRCpQPJRZb0jQc7J0WgGPlCIFKetP1Rm
hr553jefg4ReakczaJM7UNgC+2yujGnqjYmShXj6idq2YoX8WWtWKPilWgooP5dC5ibUHCavNObl
HhRuaMTMCxaDt1FgkW9YWvEA4UIoW3IGeUaiZ6LuG2UjWQ5LjHZC1jbrVZtZpVi4BpCjh7y14Mv6
JquOZRnn9/hdNCeRmiiJVzRQtCfTmDcnGiZSup9itcHAqpj5SV+Fkk0FdEFvjNpi+34QR8keTCn6
zHSaCFuFhgUyqw2TW4+CrjwlIGfSPlLagGiN9TS3XFlQcrTZDqJyapQeIjFxp4XDhjfc4KSpWxGi
2GoWv9PC5O+W0vXoRRNaVhOuDdDdoKXJHoVW6tA8o09YtChiXLQjXW4S5N6mrnDzKuaTo6udhWy1
mjXnLJMNkdQo/42OULSJAm0PPQK7TocsIVgWpdEexy5hJI3F+EsrCz2yxWbU/CqNJclWBIPCpAgw
lDk37XlUKmjh8MTUgDSeJD7u+qThwgHCTpp5aAWNc1cqE4oshjapso1qTPc69I31AMC3fuoxjScu
MsvPsUqjXabd8NFFY5sSOUGa3JbECfW4hDLlcVKT9AwWHaQWNT0OiTxYyGfxLsL4aYh9RoyB609i
0RtYUcmoP5UxLvFOapRpF6UJzj/DDYjOZoaWB9JkDBTPU0hBEIkUlpUTo81pix/bZ48Sz1hmI1/d
vA3lMEAJsRjBxVZo8b40Yqt2K7OLLHsmUtz0aZnCYM/iyLaSULSbNIbr4mZlPGuVFRobmfVVDvKv
0hTcKSxiV6yb+ZanmnAYUwkJiCwr6nNVaQUPOlPOMVtZIsCvWXLxkbO+TmzOOT40mXQosTCtkBKw
7CZyZKtUtEYgNs3wAegO0N2qYACuCOca3muGWmgfWhP2rVP2sYVB64Adkz6ctT2UhI4O0hD6W2Mw
xH5TSyEQGYtJ9lAmxfBa9XUW22YyKtpGHVOzPuRWgrqkkVYtyH2bWJk3GbyCJbNmJ4TgZyJQgYHX
YnIOhrPJmERlk4pN9saHykJHfRSKgPxLdZQEAMG2OzEbQ9Rv8CbsSS8CF22r6oiF6Hqr111JSkfN
AZy0x1tZnVhlQ4hIedYlRlW7UTjtiNWMouWWoMwDn3XSmieelogz0yzi21KP08e4qA3BN3hZPFng
e2u2ptVSH6rDvPILraYSScNJyLycFpZ5iGMrSU+qqEWyI7SFzAmKMf1+4FE654hkcNE2uZ4f2qmm
uj8NAru3qky4QVo4y+97WWjTQBA5lYAWVBUf4hZRA2+YjM8oSvcjAfEre2u5YTEXaYLkdQA09X6k
aasQuTO1E+cG2uvN0mgeJpajMqJUg6bZVqUqhcOMQux8E4Hj5OYWR1Y5iQZebFU1bEGAakZV6QtJ
rkMbO6rpQ5Oh+L6RdC7ofquN4XGQcN2AGqLDoEF/ZbwNbVlnx0kDb5dd5GifuBe1BhULVQnr6jC0
lXmo9CoFLV5t0NhRaC5ndm/WjDtyr0XjXmB9HDuxKHXQYQGfXumWEbNQUA/x9baE/VnZOlBMmMY0
zcNbDvXJB0QbvURyOIxpX8T1CHsN2u7R1MWiypZkZJLtWGnafwBDG3c06eN/eLf1KW5pCUp0mpUM
TdAiIuCbrBCGUwagZurViYg4KNcsisrONAquKHKWedVszGliU8YZz0xtK0es6m1FTkXrcYrACURM
KLOja6lsOEQcBDa9RJqISQgx0QYRhV59VboKClsl+kwOcVcVsheXyOWSUBLDYavVjQV25KEG/Z3Y
8jG6RyoehMwFB5em3cXQJ4Nbonq+i8YsMk5dYmEXVYVoMLurxK4l0YzQhs4q1QB0Eo24JHGJzW2H
Vls9mpEugvWpHQTApPOIpb7KKrV0xaiJvgYtGyq3SDXjCFDRnD1RjB5c0D2kBEmr9zUOaALEmBMi
Ido4Qk9l6PhUhiAyO1JgxedRDcyDDOoLMjRNzHZYC/Eo6OkY7luJF6Dt4/i//hBaHeQSJcoejMQs
U7sLqxY9Ezp6hfZRkgh7IYyqjzLV8rtR68YB5AU5oAV6VPEE/GOsN5FZpGq7tSZVLQIqjGbuqVFp
WNiRA9KfVJE7yYsGqTvlKuuie6pkdXM0qzaOHjTGoOLNqAmNQNTP2r3O5LHDbT6iF8eeolpMHks2
iMjoqiFKTQg/4G7YUI+9owqIVO2RTQzgDlbxJwp9sa+pA4+bPYJXpt8ACZtANFROLckLWZ0j4EMc
CjRPoXTQ+4up3nk8k5IdA3GV5VKjNivCStZrm0iW6+huKi1IBptVXeK9lnEpvw+HUIoccQzTMxMN
2juRGOZqYHTGBP6klleRP8UNBQpUxY/c4lGDh7A0ZF35KkSWAVUvnKGCCAKgYU7PzV5EmJUhiEK0
YBr9eE8z2sk3Jb6KOp0xKE8Mu+NFDnWp8sIJv/Qxi4oTTfDMJBYgvc+KJEAJW+EyvWuFaHrXmGjG
kAA2wfSP6uGOdibeK12SZ/dRqKX1tuGFCPYNE4Xg+dJFbJnL5geSCvELil3jeAcWdDPyyiKqET7w
Ros9MS6nyo65FIMuoKJRaidlV6MPCRHDwYrE4V3NOxMkNUlbW07GkhCAO73BGja4xKCpKcAVAIwS
FR9xKHW1V1DefBU5Dc+10UmtC5a7BqzViWaia8zMEgMVpyZKXNAFKjHpwNIXyGPZFR4cmdjaSWpE
NykQRwhcxFq+xR2i5yQzx/IfHRHmANQH4sjNmPQ4R0M2QWapiDDLxOyTGK38Wd6NnxIz0pOUhdMW
ojPFuwWvFrp128ExJmkdt3OoYT1BWUhHECDoJUd7gTIerKRFQ3UnKlPhyilug4rF1okPRvFYDVLo
Z6WMqo5gaVBlFs2nSMiKoBPK7iQ2YhjauRpKqqt0jfRioSEbToHXKZaDmaojppqabUwlNrCgIP6K
fSMSa+bGNR/KnczFqnMTrUdD3SBOs4z7+F8UnVl3nTgQhH8R57Avr3A3b7FjJ87ywsk2rEIggZD4
9fP5aR4yca65otVdVV2lYowb4lXtn3hENOFdroDWx0J5ME7L7N03CcPxObHD8l6HG0B4S9wYve9I
TlXptXa3pV7D3J5XOxTZeVCyZcRbhAlpRuq4OyWb9OWJieaY6N8xxigB1dmwHrN2bokczorln9uJ
Vikj3bQbPVIn+qvpC71Strh+npjBpCJ+OxF3SaO64RZ5Jg5Poa9m/TlDn4lPw8SdNV7jxjP9KXbW
XHQ2RmM1+Vv/LE0MnOI3H51GGI30aL5lTa/KFMN0KYPcdiV3Z/p9m6bkW7T2TB1zvJMx5eX9gkZm
Nfsnb1MF8bDpMCTwAMjt0Pwbqyonm3wsZTMf54RKjc2hgnQv0zaZgOD3RTcl7oHbQ5Nk451IBL9V
Ee/yMdw6UdBZBfn90m0WtWSK2LY8cm8+2GItLIRjh/F12EUQA5PbEN9aJ4Iqiafi2UYynstxaVLI
qS0ZWAbXYiDhcexCS0+0uT91k2EnEZli7E/tmhrJxsc8fZbD4P318y0DZyuMcCezqnGqtjSfCg7l
iIq16Lr2zSYq/qzHfc2JtVGZLhevsfhhiDB78toi6SoXQ5aURJLAkSxrRye6I2X/T0HfzDw/Ez8s
/NlR+SYZn9kzY3QX0SD+mXDHQ2Rom+mcz4pXsk+nvKtGuiZWhrshyk5NmGGwOfcTnymJjXvx/bZX
Fz+k0FBRluwLJ699M3ubg9f5beOdgmKUyAOnUD1bKxt1Ho92sSeLsyjzfyz3F9HEfn9ulqFjhDJ5
fx8d4TBWfjpPe5Xu2/RpSyEYmqBPdn4oDSyzrDVJ2ZrdZ8ObfYRvazT2r9hepWBNHe2wLwefrWcI
xbBsZ3/BW5O3gQXkOOBhiXAe/vXkp/mXOGkog63JC3cu0qP94zZ9vK7skbtTVANz8Ff6/oEnqxq6
wVR+EgmTK089895cOMa/AhlJ/+yrPu1POhii9BSiOyAt3DTHO9XaitPQ9MN6q7PWpaecye5HPtax
f977VDyL7rDpufDG9odjWgUa2pI1KZeZdqgc2zF/PpyezMUbHVU3VF5XvO7JFhFD3w3teGIdxt/O
+5Z05zikBN8EbCrqeiXHoGT7tPmB2biZ7hkmJAYxcgO77HKPcRVxJa4Osh4Xec5wWgzOTZRi07X3
LsPxZ2z/LKMRLxJMur2FyxAtt0XoZX6bCfvjst58jbG9mRCSjIsQ+LQEk+oueXus8SmXgzB3ayDU
dzvInJtRJ8V7I7DGrD6u0KyMD39mDPZnRpZGxHNwO0a7DFdZJ2t0CVr63byzwVjJxmwHlwfr/pX2
guA5bXoqt518/azCQNJcD17Iey+4Y8taemH7SBSi2h4S9ZEJxJogHAki2YJeHxD/lu5r7ap9UPaj
UoZmO81tPNHErgJPwpQjCNxu+5rHFcazOenWxnmlOuaAE/jwOz/OXlm4AXZqm2T7duRSkkO9KMkw
5kFXPgvP18AwK5hUWVg2PO6jJLAdHdWKUwYu4hl7XZyEsApU3ASlHthNKLOs17JsGJ+xLt51OD2k
fUgqpvT38VNUiGIuGY6odgd2nFG1R03cV1HWoHkfdCOzcy2PoShXcoDQaNZuCyh9XXTeg3443qZd
0kvipG916aLawzpnTOERQNkh73PGk38YfXg/jiVZg0tKd71yaQ5xVNacdVlO6bYWz3PbFDWA/5A9
k/W4F0CFNpjoLgd+DRm1HQavCj/02xgl4mcRLMd76IWEr6XGs/+F4rDMMtEWDKc4tnmV165+LRaP
E7+HA/cfrpxc4xuqgm9enxvmi2QAAyvArRbe5Mld5pwSXRbp9lH1DnYtL8zTMwKxMdbp0xYkpr5u
bszG0gs7aiyG0yY/j73Xw9O7bCN5trcYUPd16tuqten6I9KTxaW2b1RcMl6D9rT7dvzK9y36O7ko
Bb6ZkvDNLE7vZavpjapsinmZZdbKqHSpHLhDi0j8MUNaTFX60eGDECpBAddN9CHJkPgOr2vARsBY
jNSxvWN4qoXzPOYuk7HlEw7yud7xHj/nvp1J3yA+NHoObG3XaqAc/BvnofBLE/vySaopAh/spP4W
BskYXSf/WJ/yfJHdyUlwmrJrtT89FcOQtrc0Mzq4hG6PwkvvGTjhdhATL1lQR+YC37PLih2H1RIa
oPzm5Jkg6m+G2v5SJP3oncIuBWACSsq6ajkS2T0nzuu7hz3qp6b88MD0zopIVcKpXE4Gmlu29U/U
rsFMWpMv8nMRIgqt5kB0+dkscfibNNuM74ZFeFN1dDvh+YgarSqjwv1bbjLzSThpuAXCWW5V2Czq
p7d5+CJPeku2k5nGhAag7Udut2BOv+/JBw5pUUPeycLDHWeWfrtUswsiefamLbkVWd27k2A1ICin
RgS3bGMAORfFKLrr5ITIS+ifglraePmnZfWKrVxauipZGktpOGWE2bIj6riwWcbXp61R4+sihhHc
GLuL7NqvUVtUPY0VHlgutwrIX0b24ny/I/ju4JWoAtH4IMwCdvVSLAp4eGEua09jU7DVtiTeQFCC
wDvLqTZ+0PGSqVvTfIwWy2B5xWquCATvAJpo5jKh1ipYbLactim0P3tOmazMOA40vXPeAXwW7Xza
Tdjfe1sqPAQzXgQIw0Mc7jXmwbyzQTw/SDMA5VjA0k9kv++qKpjabgqTR30apPV3AHAhH9d28/kI
yYaoIEWSVR6H7P7kbU4NbJz/DqgzuFMgXUTDNLH4SSuzSJxgWLlcq7CmawMpWvP/gq5IFRl9RvvX
cM64WnuH3P90HJs/3WhE8AkLOKN/DF8XXYGL2+yauahvv2+Rqn/Rkbm2anvbtaKclznUN2mDrgPY
9YV33wfTsl8Ow39K2CR4uDzalvBycE0U57XWObCQ21x2QuGfq0sy6fRtWILhfm/GlFXjOV6wg9jY
k31vjB3mz95omsAv98PvQgwGiwGp5ICIerHWOWirrX7oD1CVCnwlSkp/lOY4qaG2MyEcJvnuOkuH
RBbd/tqkov6etEfyZ6n7Y/o+TLSZL5orJPkScmm7u6MegvaFT2nb0+HrhKutLubwwU/qsP5JzO/B
FzYt82Mw78JUUzESOcH7ZeQZZfQynBobNT8Uy1MchnjKvyx7zspATUghzYlv6+nNzcNOWRNCg7GG
2jX5Xo2rFMN1znUKDl/7eSyf99hqedeEqwzGkrF6md5G5wV8F7NJu+eh73vvlNDm8k0r2b2Oo+xQ
YjEtETQy9StWjC2MAWM+Qg+RPqpoSixL1ocvLjXGlUXFvbcvpBWbpNnu197LQgr21HonIqJn4l7W
I/gKOr4+LRkD3HWgi2jPjTJ98uSOXf0mGUU5lsKneP0UjT5OCVHrBAg20yKjN06kMPX8JHEnBkLz
bmtq7XjadGbNvYGxokx7wdjRuQXbk9DKze/apR+BVqtMWeEFgWf7U8/xbbSbL26rkWiUS2+b2vBE
rQKIF5Hn8X/OW84giW1Cez8PB1/aZjz/Bx1v2pd9PviqinORQA0F0fHxyWK+NFs06YzZG/gM7kpp
9gBsp8lC3frDnZoh91jLBFnVtyIn2rwaVpPOr4pJaTx3OdX0FDVDvVySPmjqK5sipDhl9Co8vLzz
Tt06up9tmBR0kttc10TboiZbr8Fuxv5uLTRZ4TbIt/TU9lnfn9JhFd23/aAw3vU1TU4N0ueCNgAI
j9bkX+SnPvq6I0jv1iZeP+yro/wH+77Bd+Hp2f3t1iar/4DX2ewzl2zEKIJ9FxpFJWiV2mC5P2Ip
scxMupFedgKvocFvvZuOYwncpVr5GOCLgg+fGZAtOgtEpuLiuFGvlF8dxSTdf8rIQzx4SSv2Sztn
07PuggWBnHdE9GpKH9vj3KpwrLplno7XgW7k3etp8yqXpuMXhGYQOtXgSefdF+Ti5t/mMTyu43LQ
UeA+E4x37uDrqebcF/Op0b7MrqnYZfJc7EGXwWYP+nfQRSnaXLePRFYFsZ/e8m1cSTnVPTm6eg3O
aR8fT3XYTeF5rmn8zpEUx4OVvkrLpi76pIyJIPgbtoOfPRm5bD6IFHAYrWpq04qyo9v7KDJKvSYy
tLAdEjeWS9cPtLzNIGKAaYsfIpxSjuGdF7JfYSZx3IULWZst7BnKeS9FCLqZcX1dNuleDT12d4e4
AZAB59aWmIpZMhe1tR++8zDzF+YM+zSse/rTFHxZpYxbc826o87LLBX6x5EUa1SKZKTxahfyGjgF
2YJcf+5WYNJdpZ8D0EwBapBm7H8sS25LoAAny2BPvS8DwLtHRo7Fb5B4AG6EHezflsXsMgE03eHw
1taSvZSMm5q3aAndOaNmf9ndPP1SgHgvvVnpxjxfySomXfUOZ7SwOc+Oea8KhpXP1MWjInAiNv5/
kwiitYznJfg+tp781YSDt5WzseI1ps2KTxujtz3rUKnPOz4kdRml5vi2jRMN24y/5vlo3WIJEqXN
hMVIh/c2PRjNRdpC+KQhBj7DqBM0Dx9w/cr4jdmZxPcKpKLHF86abj+ZYUwL3odYvRXQ0SBVK9mP
lQZOIcOunYvvrkVjeTcyAnw6WCd8azoDk1cHi6fKejfuefQUQHTgWvOrqTOa/rYbkXAE4Gf3euqH
9LIHU3+HkY6DWIMZwq0CQJPvkXGeM+rFxQ0iKKGt6UX64kAC3rkioj8ofuCHcohxmLb6iL94PXc8
c9M2v0c8yLH0BTd76SlciADeu/BXuun8kx6XGR4jWBYCJPPVUGmjUL2vhV9/DmKcGPL1KL64vB58
CB6DpVLQKeD+cRvB7WwXqM8suCX9mepIbyKaJvm2hXvbXZfMtteWPLCuVLBRj3afMN7zBtfdR7ZY
4Whk3BtyregD72wRY4J3wNH8bTKYkBIIVHxNm2ACDgM6fMUUYtrPLAHooiITxY9ObdDqqEpGWmkm
CVPzTbcuus9G0fTlYjvzp/UnNiq5moFrg2Rf9hudpImB6mG1K/bmBdTZHNv+Muvaf1nqxc/K3YJ2
Vbm0fL9b7O/rVc0SoGLt2A6ye0iCmTOj/TqYuv9vn4sF+zViG+GS+jX9MnmTjB61iOQ7xD+RY8XO
JFxNeszlld86/NSQ431wI3TFtY/oG2AialagRde9quUI9d0yrByquHMMwmLpMJSiYMrbvPQjBIer
h7d20Yc4BW2BQ3OyTaRv+JHL/xx9xAraJur9Fa3A8CL4mM9bk+ycCP3BbTAar9+lt8pH4IHmrzMt
RqWa3u3XukTHkxhCgJzcpfci+NhiMWuRvEVtm7C7gQ/6f5M9wuJs+i2d3mwE4cYZdPPdtnKsFNsK
35gwPoBzk6E2M80kH5atHckxy0NNV+SHd+1I9NxZR4lDk5YO7a9itOvnYQZdKFdmZncBpbR1ZffI
/vLiaZoublPzdwQT9D55k3TpiebSSxAJbPp+D10wQQE3RNBMfrcsd4Nw+3zpaXzfsjY6lh+ITzeP
tbFEanGNPNS0lci85eLZRi0Pmy7gm9PIfZyynpRnYIWwjW+wFiE2h5kvxB0hOG662NRG0bVdvSO8
9WNBziivWgxeq5LoN4jsGnxlvTZSP+gwG4QWO34+IMz8zaMfeltRuIMfwPBTel2t7vzzKHdsFxke
Uo9hin8aSD9DZrZtAR4OiKHX5MVHHUBT2NXzcp8c9LOncJv7H+kEQX6qqVH+eRqHGOEEJD+icmaQ
7sZ0Vu9Vbve6uBzHikdTPABSXYs+GBc2zdwCVJHt8l9eQEOBv/XrOzHVKue0pzxIg4RxqHgh1j9j
nguBTPxgsanYdi+4X+jw1SUSG1B4Kfpl+jo1UDV/cv44e5g73+sqNRNFdk7REWyQEo2ITofqZq8j
mL45spM6+IGP1LS4eJhr3X8dN1B06kmdvSQujf/bFufX5zUP5qBsXJf9zKcAGwDpbz6cMHz8JU16
b7/1LRsjCKMZS5E1+UN/53RsBojTVQIc5O3g6XOyW4qs9QApLywqp/rMsQMbgLGOUdQdbmK13ni8
qJPzxEskh6571glhTFUKhoIeIkZoc0/3Gm/Qp7K2pelixEQ1V66oRiJqpipSoaN/XfLkzSdO1UAd
OwbKRC+D9zSKbNkZ+YoWQC3yh/GCGIZ9eRejPoL7zCYIuy0Pvg5h8MF2jLjt3Fm311kpc5MG1O0C
U+GxLRiBNvr6vPQygNK9gOmtAOXz37zHZOL287bCS9pVNydytXL3NRwUN34u9tU7o6Ka+3vV+X1e
tkcLOWYQU6RnkzK7VhTUbGNfqnHRKd5aJt3N9UKeBhFG9rnZNRFVPNdlPM5eqPvjvM3CtS9WNSn+
RhoeCj9OJIAt9dRk28sOprafJoxY23s5GzE8q9Rv/auJx3C/K9QOaC9073svqKtse+vSscgYOu30
lGvZrAERV4XpvwLjDYZxZ1byNVKuI6F2Z9btvgR1MhR3ucygXrbRSxKeMGDzt6adg+U6BQKkvjj8
/UvEkJbieKeICLJjq8eTdcXurkUtM1C83mMPXXqz/YtsDFDMj/rMXBD8dd4VzDLC9no4cn2pHZSr
jN3+20Tetl0CryaucpK5s5V3qLqt9lgi1XN8LmgWZrwX0ZqtuZnIL7ifpr22D0jw8LJErQdq1CYG
UMIHiAK/FPtUVBsuvnlF/7GzkSRCNubEeoDL5qua59dGtOD1XLT7cQ6GhA2KpSs+5EX+nrrrsOTr
D2ad5nNmG1iRMOs0sS2oGRbwD4y4zuswmScF239chIfbMnYKNBbfe5Ot7Op1c15f+JLRxE0jHHBJ
mn2znmZCKgu0FeFRXFCp1ctj0bfdUOKHuPfnzkoOk1gji75MLdJ+HxEtLmWmQm3eD35L+VnXiPTO
WyKi9tVscOjfm9wbYvRodSfPSSBHem47CvOsWCB4WjzRrd+C8DAkyKLQ420zXL5VvXSRPTWBHjAL
bJaOR4HzYt+9CQFPU9UxiwYVY8M2A221R/3kJhlDGmUZYdSwGel0h2rSxveTRnB7Brbu7GXeCrZC
zVzY4EKHmqdnoJyJZQO+8vrOdY169qCy5M2x2NK/bQWQ1rufk8JxP3H1tH+3KcvXh8CxwFz2mZ/Y
m9uH9DGQ2dpem9qKg3ABF/hXnSJHeartyLY2+kpcq7bjAKNrvfxg6oZaIDHQzyL9GCJTKz6thZdv
P+I54ubw4mYnvJQ+Jz3B+SlVKX5ZcTrWvYeURDay4RA1BtxaQ53lj/gsZcV1s7CMt3FciwHENKWb
q1bN+3OFD9Yb7pRE4VwKBJbuvERJXXDK1gxZRqLj9n7Kd07ljtTKXhfpp9O/YPGPDtVWhNxtnYtC
wIxpab2veTyI5NxvXt1f0WrY4eQlJpifqcrjyywCrkEZZPP+MvLrFbdJ2bF+nzbPmlc/YF+3Wriu
6qdhr2lvrTDNn8BjQ/sxGDIqcwpS7T3AIW7wcaC+2DXMbYCZpE3D5YFPEKlzY2UMhwoaX9/1HfAA
uo3DwktRuO14Puw+Bhef2rx+8SB2CDSJea3hCUWOMhGoum7vtiZs/oBH7JNXIr2J3GlSrk5LA5M3
3m3wAXDKhcD715sKb78kfjIyCIR93tynnlzDa3IEx5dsqrvj5rk+bK/GwIKXWsX1nyFtEOls7J+P
cCVc27IEkQHeRfjCsMF8vLFwlXkz8X7Oocv3zEqWTFJwWSNRU+GHoERn682Tm6ceeM2RM+SHIN1u
GpnHSkdcS3LeCxOmp9hsCWBREM4pBmp26h9SmZmHYukZAd3qYdC0xthj3xnbB0DYJATiuOkGZCNR
IuO4CnWCAzW3JNeqPzvGAlXTSy8DXOxVokK2paDpIYLNYGV7Ql4XjSiUQ2R4HdAPZAYyLXZtCgjQ
cz8taf9jkKv/c4oXs4A5qPo4ob4oVKn2LPsBTxxn1ySXwRvzEW5HbuljSl+vl+4T1AkmqWSjxc1d
P0Uf7/LqW979XtgU8iq1XNMqTkkgHJRKHvAQ9lcGN3bB773GCzkERwLEHSZDf5Rz/DFfqS2MHOqV
KcjvJlYB3M07ZA8xKxoaMg9v6I8OQjOLsoidFB+RvQQZsHmdY0y0HU1cdrPW/wkZHv81ad+nZwHD
QjZdClpTbJPPQnCdHe9UDnaOFubQz1EBJXpdam2/7sQRiqqQk34F1p+fi3zpakYg7d46rD32a7dM
6riMDPfEPNZL9G/iNCUlMA+dTRdELoY4PVIoxnQP0BgV+fpf4mkX35p0C/jlcf8YQIdch4NHlni/
oFLWDu3dnL5qB99WbUWvRFVPK7oy1fjmCbcMgw8LHUpwC1xR4Fq4OreUg13bb35XhD+YzuZPRiD3
Lre98AkGRngc3FSwJX+9MO5nJOSpUJXvkqE5wb5qtguzfnmSgWtslbc9Uh8HffA1Qw4ob5lDKfRb
AXpvCAQzji1SctHdA1PECx6YwvjlZmWOtqzhzJ9Rju0rHWDIgRvU4oMu6NT+y8x4LGzH6dm7rI1B
W2FbHRxX9GT+o+HtGU5Tkey0sHwX8E8486uL0l14xQq0QCAw5SI8TxHY2mlDuMs9E0euu9W+VPjD
x8M6XSfZ4QLI68qOdZauPZBO3vp3R5R73JtZNBqMG/LkwfcJSizV3Iw1dwGXFjoD2zaXlBDqsDIh
TQcvmJ7m8+qHiBJtCo3LiPWhIkzDzbKkJlEvwS3sARnP3B4sZxrHwENv5NubFr351CIan4Di6CCw
xerxxFAAzPuZ1pj4ehJT5ieI9OJLgQpgPGfx5iGZ1yJNqs0bj+iuR5RKgkbs8TZ4B+Lqs+h2eoE9
WibUrD2wUJV2zSJo4jP7lbDJj8NQxMRY7OkIkz/oQnVnlYo4qPzD+HB9YlteVe/TaCRZPv3Y02RG
WOtMnd7CLeczK6s/ReuQ/0tk770hzMleTK1QHMwazd89Hwb8y/bhOFZzuhuE50uOqxNjgPuzZksy
fbdq9ucym1yoyyHtm+QFyiJqsdQTngghWxqysu5GmDqOHRRzgCAfxfFZ+To5vrY58G0JAtWRzLVG
+J0O8byNF50eySdCf8KikonqlscPRc0vgHExVuJYiDqKJtm81r2ioxecrHvoEs5+lDBTXqZO67dW
JixpJA5K8bquDUiv0379nXp/5Bda0KM+iXoGmlOaN7zKjmnwn6Yscrfo0A2KW7dOtNrdCrzMbz54
37Ps+AhLHTrWZ8wexfXPFT7ohr59w7g54Qi7a+ILjdxfDfbN8+LVVSYH8vg5rZFiXpkXrPhwtPWC
xyalEgNlDO6zqN2E0itVIw9yZsPkEgWhsveCEvcFNib/oxI0jndjrrefC0oKosaTmLcrRGW83zqV
CZalM+3MZ6nZZn4MW6fbb1m8t/uFZztRBtfIezd6ybB7bqjD1TKuib3fZVOrDIVHHD3uLHYYJFkq
YtmxS7KiBEU4zCUbCLe9mG6QH7DMUPzM5iD/PW2hxQX+mKIvnlD6e7x4Psta0FP9eUrrzVVbd+Sf
9Tz03LdUGnUZ0z7wWGVvcJtCxjFD0k75ENWfkGV2+rSaHNMy2o5keYNTSXHbI1C3q7I9bTxuuxlE
e3XC/7nFpn3pdRsF5RI5oMZxZFz7FBbHrE5z01k0MbtHKnoxrXl4+lj6WEAwrHoP9ylcKlQi9Zd9
r+FOVdt1DVcChezMZCweRLbmXGpxAwpNX8UuBnDy+G3y5/Uv/fNgn+SgwGyy3Wz52VOhbO86voV/
azIPw8/YZzMETIrKczLEEcW3SCmu0GL2DnvSSdOu57TVzfCLL7BFoM2Eup0sy/D44HIbi1NKLu6v
mevx2d99+xMl7pBU+ZGgYloCk+jq0H76a7PRgvc+lbNjMEwX72swfOzLQUBzS0+yLtzviE2G52FG
cfZbqd56dxptNMH3NYz+Q4/D4PF2NBCaVZf2oApwveDBZ/ZpxHgHmlzrv7RBsX9Z89SG94O10/zs
BUpR1+yxR6WJdviRRKkoQO8Q1EP0sLpE1ydkgluKU85q4tdktjEGHz1F4HZwL5gqb/YORd4cmvaq
Dr0PlzbWy3hLdCOye8MV7d2BEUODBnKBjU+DeA1O3I6tT9RQAkveMIyBeeTN+trpgmndT+LlfSel
2JVzmsP7Biin3tJiJSeAy3DEPjVkwR2BRQspuop8obgf6fxpdh6K8hQGylwQYgd86tohjg9baZHZ
HRFFA0rcTNdFeTJ+5DhmhJWvzPFVEwCElwv7FvGVOnhslWCT1rsVfoCWb0UbxuMd5q1q/N37iZ3D
8jaqVW2fCz1GMfEyfv071ehOujEZ69M+1e3fxsZ1VDZr1HVPNnMegAzbWe1jiDnyb5CN4reRGSPw
YP0kfx2Z9n0EJ+jahusAaYbQGL5we6tZhUKQ0QpN+5kkxGRsR1b7F92trr3bE0TA1Cm/3U++ihZ3
GXed14++X4fcXHsezi9xNrbdaVP6Q8XXp5nOf8YeswKHdHTfdrkO5BoHCtl7Xs9F8GjSA/bHToeL
nuoYGcwlyMKDRgPLPpPN54lVi2VD5zMicwMFm+zcXpPOJTOyBhnM4AFxkuHzCC3Hv+QhNZ5EEXtP
QQAsSyo1KdssJENHz18ExON0EQACR7XoOqQ2FGL423He2iqHc57fFdmXWAmwDsHY4fd79CsbIs0y
UBHtrLAloCp4WOj2AHmmC9t3o37PMGD/ChdPLBKGmBu+etZNTVvOXj4CYMxOfRn61S9ov73Qkw9k
Bg0Up7GZvyk236CNjC9/HLM1X5Tvtui1sM2yXWEtp++hEltcGbHufplMU5B+D8BDUI52qHnLsLWC
o3fsCyBiTxsVVrtNXH6Jcsww2NXJDnmxTtuHMFYMPsjUjvZ5B6MKGJY7sJkNJ2L5J54PIOM1l+u4
4MclInHWe368u7bIXwTLSopOOeyzJx+gUtzXcb2SMByS9X1GxdUNT7GvpuazjaYjUjRORSdQMtBY
OQSU0uafHRJn8xViPPihfbihMz4e3nhuV7QuFOg244oFWdjLZtrwDpmCpP2C49xgbiZAZQ3BY614
jurwY9+Gxbud0S9Og3M9etwX9dj2fyDWfYA9RANb8ZIqDOPexhzTyIozyM2CvDr/sepefBky2B02
aYQAkGVyDS56KFLOUd2uYYUQdn2Ue8bcqsnI+oT++WO92upwL8PAJT9U5h/iBeaTvslittycsuB/
0s5rOXIladJPBDNoIG+B0mQpimY3b2AtobXG0++HXrP9myCXZTP/zdiZIzorkSrCw92jTl9BrDTe
L6qQcH9aI0c5oQC5d2YkIseYQhPNRDYTnOVQ6e17+AgU2ZLWqmFHkX4lrh+HseBFLqj9ewb/9A/A
r+/vTfCjfBOaUJWINyDac381SrlC/KmkR09JAmUdEutCgrGTDlJkImtpf/aJFcN9b0VTu5XlrHqN
CjL4lTlpY0fGr3ShY0VB+XswBvM1kMuCCyJTIjfq7PiSe739VUEK8mpJUQUR0VdQGCqWXRurrM3R
iFZKHr9WfSspd6GhoJOAyh52a9UX9T7uG8N2PLhyxr3W9GH7NaqM1nM4vJbiQN/06IVphjCcW12C
/VsIDVf+KEs0quDlYL8QUOf04UGUgNOT56NLg/EPH1J448AKWa03zJqNMXD49ERaXdzQbQ4JeCMT
nhvVuCrqVOm/tbUGMJik+eDvbL3QEY6KWXlHGYlQ3pUoHgWIIMdURR9nV1ej6rQjOEVDM9g0aX5m
g22htzHAQAGakNFMv4mUhi8DZbZ24xcFgejGt+DPZg5ZVL9SzSDB6Y3MjrRbj4cWwZdnYclZ5pm6
8oIKmUWmB+ljLsyA1mRealZu00Ul1v1KJ+XwNbzsiniTzSbUTj4Qonv2SpbK4JEuB7p0N6mpUtG8
s/XGU20GKVFvVQh9JYD3fYIvk7uKQwG5o6qU5sXwo5rWpha1Pg+7mo7anD28eGEb9C/TMAFDV6pJ
+6Gumrdp78f6b4Aa1iFCf+nt5LYtibo51qzSMGmqS9nQYCX1rtpSyBnZdKUu4bfRz9CGN81BUulr
yHVrQT0TQn0o342hQN6upqH+VPpl6SEHUiHimL5fg6T5ktSuxqltnyj5ZnByEjQIIP+h560sterv
GijIAKJ8yTN5eXw2Gw9JERhUnroGnNl2bU+R3DltPSulDUmmmBsi99QdCprqHahI+9rFStc7QxeN
x5R0L+Tp87xhm3UzZZP6s3wdZD7KqWuoVewpqHUFRoF19hPyfEGCbhjZiQ8YDeBzcFspgIRatVFE
nFNh6HQFgRG0RjQS+VRdaqktkpWf5OT6kuBHrA29sr9rWovcABAUFnqqqy1BuI8B7b0ZT+i+OQ5p
CS9hpnb2UkriKNuZjIYXkqALoCleTEuYPzI5yvn/4NkvTSLL9ySw4eTm1Ju++B7Bsqv3U450oPXi
a42ITXFsWIvgu8ByDnRykBUeJTi/BQDzT27f0t/ApEcyyJLQEGwIvUFxDC0ZOe++wA6cOKm1juEk
Nxc/lMZLoCqZvKI4nZZbMxXDn7REkeJERkPl0CY5faaCUTwjQeKZsrUkNnZKDQv/rqJm+TONPVQL
U6x1xjowg/gBa9WOZL/U2pNRUKCfiQAt5Y66TB/1oaI7GU5pMCf9aYhQrbc9irxMxtvFLAyLtF/R
vCzjCg4LceQOliB/eYYK3Yeieli86vCRcMFB5VNH30MYkRAW2RHpQdGlsl9VhiEQjvj0XLjKMhn4
RS8zuzpwd3V/cB7Qy3tSrDbYlqmRvQyRLxnwu6K8fooKPZc2YZbYpxBkkrc1lFlYJgKprpMBRbAT
0CAhFJFOKY8EtdHvFDSRJXKnZND7dZqBYX6ZUsO/9AMlvXtATvkhlu2kuouECZ7daIUWnnqrNqo7
L9NmYnYrlGCdDMTtCJHi6ScyYipHZDiENCSAlJwpEfvf7JqoiX/DM/5oFoiuI8kJYgOb/yYBBoN0
uKum3hZulqjeGZOvsF13g6ivvTQoGt3fuPG/epWnPelNVH+fdKUvYSi1ReDoSUGyClVBNBbUiTSW
AtoPCsnfWZZnjvtKTuTpDjVMbl/RV4+PWhZDhRiiEu39HJI1h7qwgoFlTJD5ofagjjYkkS2toqKi
M/EU9pq3VuWUxwIKlbejSNA9N2qmvQC6RJEDByrCXL2mMZLrB371OtEhCZJ3J4+yg+gj/F5Novkm
MpqPOdKgI0cZIJ/+UomQKCDWIDgu9Oihe+mluKWI13Irbqj5aPp9rQxkxGiKmvsE8SsSOeFzHZG+
08pozAfd8e0UynQHBJHzJkwUB1tNl1FN4JBpbnSZCP8q+l6Ii4VqCJaf1fsPEnhhdx7MXmDQoJHU
ZODtEoRbBJ0e1lRSBp0mRaTauHKZV9pO1wI4aDHZhLUaKekJt9T9+imLjQ79XItMiJqv5a07XZP1
fVnnBcWawKq+FZVU19suTdCyBm2brJQqNE1uby8rYed79Svhlvyt6CaZSnRW5ECtkZbuFJDeWcZW
pWswCaPm/AxT6naRSgbX6mqw6xMuiwN6eA9+exhL/VeinRTrJcpc4SmGOtP8JoHLMNJIPAyCHNDR
xOJdD8ZTgYrgS682kGezhljC0VS1Lx9HXejw+SY4pfxc20i+EJO24R5/r+5XHCBQcqAqldwPhaV9
MzJpPMXyyCbMw7yIN13ZFs9DNKSPNGCcACP6cnxteax/dRBUzFko1V6yIJRop4cWX4XdL8PqtezB
eDS8EQ6hUdnaSxIU81UwWl7qIrrLEtaDUM/tC7iVTlg2uOk0OoSwleB3Ws7IXfTFwHACrlUV+l8a
L4jDRw0mF5V/7tXksVSH4DlO7WGEq9i0F3DhqmArTohpWl+2ux2lICB4w29SYyMryHWdAujxtzUS
Z65qbYpOzeih0EVxVsN1QRr3lOBD58HRVbFvaVNjRGQzhslrMxU2gstegq7K0/hd5nhXK0ik2asF
8o4DFVrEboWYAx+DrJctl+J0/4JL3KijRYyiM579It53tizJ24YQ8wgrIniBhwSj3iimCItV/Dte
kHh11QabYr/cevCdfIjidVx+n3jHicHkWHskw7QDN9UyuP1yWFdXWCdDeICx5PO3zX7I9iYGM/n9
lKTtrpyqil1CMSlk7+omRGhKAi+497MEVt10p3jK9ddKhXTqWLLfYqRb9YDckkDQA5XIhC8FKFw/
6aTnP1F6pM2WrrbKH8w7Stpa0v+JzkBU50vH7/x5NVo1hGGPsdnUUtuTJwOxSFFQ2i0LNddcKy5G
LNSZgHSyqin/AjRG0cf3+uyFSzejA3EN1A5CS//Gvg7byrH0IPzJDdAqDqKwQdyPuFZQKlYjcQAp
Ru0PFTaNH3RcATqmmYMDVm1jEyaKuD9aOrwsrrwCJ9GwJKRywjjhwukSozafO7zZgu/IVvxgm5ld
dA9xShMgi7gbsWlhZRRAlcMOWKUsd3XQYqtgRNAnXVOlSThkBNlS3amwerQBRiZ+zdyqY0f9QN5O
td0bBOzlSItoUOTvIYYVdFC1Le05Nujh6XpDH9jnXOnr8oE6FRqz1J6tDaQwVqpTomVNvG6tzPja
RP6I8TDR2dmj5kQsD+Xpa6GMiFo6NZsol0t0S3flZCRFFl3cgf3nfpKBGc2sDfB3NgJHoUTiKHcV
8b5Vjsopqyf/jHtPdN8qJjpshwuuih9TZHviZFp9phClNRHKb1fWZUmRTzixkEZs8qg0PBtSb2vU
P6bUlLVqBW4LUdZJbd3qh03bN53UXqHjK6VysccWfdVWCdQwRdODHjD1H8SIw0J5Z2twgskUybc0
f22iqDcsBCqow8O9mZi2lACpKolEnFoF5XezMCeZDBC+0yoOuwJhemZa3ib0aKGTrfJKVbEmjWyi
b1ygOjn7U9R+CSeTenXfH6WcltCPcNQne63mfU/kJYfYKGh5Y3lOqynjbw0Dl/wweQQcFBf0Invq
Qy8tDgE3IQ1e6UDxKjBwki81lfxZrc0lb/+SurT3L6o1Cmo2thoLXCqHMKG/t5Ra0zbT+iajSZrZ
Abn0fup/n0azSvdj0QfargHt9I+ixwD0gPMfd6ZaT0G66uXIGh4bzrQHl4xefWgzcET4UrZqNN3V
dmx4RxRG6K1UElRUXFRDoUEonP5GdaDiIctyMk6XQdyKhGQN8lFJD4AnSHeGmNLtQcJmc3BkPGA4
PRMeBXgZJdBy/EaM/LEU0TuHzLufIb4y1Nd9mkGGo8n8BSPfGGZ9OygTUmJBgQDGRfRsdJX5XUVE
w3tR9OJBKaasXhUqYOdIaRGxUJJGRDa8OxmJuPAMJ7a88aJ7ht6dKU3xhnEi9edas9PJ8Tnjp07q
OgwPWG5xkIxK/ByC0v8R8wGmdQAlXAZoANlZt5VZ/0yDnvCx10MgUCulfuRpPX9m6E09yjldnb4V
ky95OzUupGpH+W740mVWv8lMU623Te0N3SkbKqxXbPgEj50A4oM2gRJ4N3gFqlMsgHr2ihXjgNqx
A09Tzgt7F1hQf6BNcjvgGhR5awrd1W5Kp6Zc502ZP4zj3/dOU4bnUqMIB4c+oIqJgCYz3YBxLTfo
hTKAkRsxWpOy1Yedl8fBC6YjIVlDm4p75Kw4nvR6kq8TXTEsB6YFLNXQgIbuAN22+Y7rveDO0mnM
rExBcAXsUiqHtB2grpbJwGbgStHWNUrMR0r4lKa1MpHOYxAA2VZ+inTd60T7p+/NhvSUA1SsI/gU
pOogxTnwILq0k49E1MP4IVfa/QCGcmdPDaTpIc8gW9R4+Kh3rVbY0Kz9Gu6ETGm25EClQ7QOtKJm
ar7XTPeqBQyKOL3yOrevQaVxF1EmEpIaC+JLUmlDuLVrO5hlWmUp36sdugJKBxK4XVEN3bCSUzIu
l/xXhjsxRnCxrLxGUOJ3GC1QkYscv1a1fKXGfv8b6jy5nwfhFKPMwGr1bV5bPkIS3uttjr0ojaz1
zngISjwTVrOX11XubUrcreeROMHPY58l8N2eG6/UKRaLul5ZOlgz1Dm5umIAE4Jn4dVQ3VuYjX0Z
837wTrnCobblkQ6fqtp230aNkjc4+igi4l7q9Zxv6rTIZTEFhd9YdXTfxrApc3GqxOBFiYAi13BO
4LhqWAxAuCA1U1BsVsZLMac9K8/AK5hfbBbpXuiT91zJFqpnCrfGo1XI4wppeXcuuyrZTBBdfXj0
ZvMLET/cHfQh4O949ZFsTMC+8posXj5jNyNmvTJ1UgcEMkaxjoRbWUuonLDugIcMhxDOBOLSYqLQ
rqZV8hKnfeLd2UkiDXC8E3mVRiZ2AUKx+WtRGFid9UY/HUuS9p85MgOk6lIfPQRTRefiqkcc48BA
bjXqlHCLN5FChZ99Juq7XFY8le4nosoeCt0HR6FDev0nU7riRw40zC+oMpskHcRg/NEZaWWtbVEO
5xRoq3fCzNPEb1OWKCFp1Oa3vhILWjiNSvOIiYRZoBy3U7KipshSmAKldhj0ihpKnRmBv8/N2p5W
ghJUsbZbld46Nqz7O2U2GlqPedCduVi7eE2hCRaawnUgbefubdqpSNuxv0MJgGCix4FE2ZchCjFB
Ug0PUK7rH6ZlieEexYgwL+DXQkcdi6TDGgSGUp2UcOTQGgZStDPTFilYqFvBdxQDEYzgWvTNOfAH
s2Z5BqheUd2am6ZAlHvG7F3tj3LnDRRMkLKE8QYeg83G7WOEgQoa4J8hGPB3gebiAm8ItjcBRWdh
EyRQPPLXan60kDZIe7KWTkUd3OTJuqQKleMIgYQGUCKEo+Z4xFKSK+gzFm+qhMSJkxVSFXTDSpPU
lZl4tnfglsPN09CkmUSEwR5uNN3UtxcI+ZiZs/ELG0sTf4Lx17hGqLfa2a+lDAoLeuKw51EL0GZU
rsJlnT6AAU0oNGk/Zmz6Rvj5Thgx8kSKba22mfDn1O/GnqLbjASrfB2e3xWp6RS4YaI0v/q21C6p
jrd14ooWlOc40gQeK6rMlD2uTH9syjtINqn+VcFQgiKwIUn9FYgqqMCDojCCMlLYg72KoLvAhlEp
D4IN4quSfQmtzvyZcNHA/tCoUVh0zKbe05sYQEJps5JVX0FDhw1O4XWTFnHj7ZPe7KwtXj1VvRU9
AQsPIhwO4cpRFRdwnU2Bq+ZQRe0hz1I0yUFXacdh8GVfgFIHivZjyvTqXs1A979aELqUSwP1EJuv
aWzsh6hoSu9eIJUEvSgkCa/0iWG2JbJb6aui111eO/hz+I+JBd6/E2VFMR/1iwr9DpF4rKcr1fPL
ayM1mbpvwRZsLJhU9TFSQx87eFkluC7jHmaPNAsiS8Vv5IMExybeD2i2/Q0XMsSAplJIM0XV4DWQ
WnbwSoY51Fu8M9tLp1plvQ57s+3gKTeSv0da7Mtu0eUjci5UCIp0Z4Pe49rlicC7enGh/owKyS/3
hV0WNtR0QRqCwtd85U5pMBhqqNZh5+TbXQzaYGk21bMaTkz5NZ94AQtkdGkQH4IgkptXWybgBhxA
CL/Ow7HUTgb2dMEuj6Ai0KUC+yjHAMmjS3AS+fELTi29P5N0DfkhL+siP9PpmT4TlabX9aUWJXy3
iTWT9wiFfIJ2VTK08klvC5MadVuDenR9FA6rtA709AJuPgwHzYT3I3WaiRSAdtceOra20wkVB6M/
4jw9/dLtzgjh5TbRj8+dO5XZ/3NppwmtmyYJssr7qy46u8RdqthQn5ojxOE2fFSTdJ1CwmNA2E2y
M0n+kz8lmzZX9vaucV1W6oYFs/KRRamtwi+S6RBCq5DFTyjNzCoGwU+gtd2I57W/xklkBTHkmO7p
WuH6m5stBmYX23ez1lRj9vXWUCsuXFElptUllt8e+6Qc111FG5QKDhYF4Z4egwgJYFUIrrV4KNuN
ZFrfMjRre7kL1LOPRsG74Sj7roeEogropLpMzRwf1aWdudFipxPkeXuk/rHuxl2U/hb+V3y6biz2
e3PneRwc3/nYmP8sraanXmlVxEnt0b4OzVPujsPeOhrSunEt5SnMjtVK87cpfgxuTkvHc3qjZdFH
K/1m/HlZ/jHOBQEJVEwWkKB+J6UuGtqaGmv0fOMv49hv4JbvKJ0EyiYQNz6w8uHMQTEFLbJV5r7Y
Y5MV0o9PblqasBTu1J4mbDPIdnx5iwWB4KU0CiQFf8g7wZ3Xxcw5bvaj9kftpU2Rxze2/PsdDwIn
y/Nyz+2mtcWvqRoUnh3WZUfKO2e/3FBDO0blw+er/eEgCh0c2N+WqSw3FUVabUhQMBwVPb1C5rvT
2odIf/wvBiFXpQ5AaKYu+4/Hma81pu51RyxtvwhT+Y14/WoH2o02KMu5cCyIQdADWgJg0bAX59WU
RC3bRoGZUvhSKQ+q9WyXN4ZY7hCGUGTYJaaiGASNyqLthVJ0gvbianSGiFo06wo9qbmrkh30is8/
2fKwLwdaLD4xtNHYhGXnqLg28UPs/VHFj6o9fz7KB1/szXQWRy2kccGUVEp0rqsfavjLFufpVqeu
W19s4eRuBHFCsZIvluhu3Z41Hq9xDQPcrG7cG7fmslj9Qhq8YAi16GyFz55x8vRfen7DJvvWosw/
4Z+bCS+2QRcdn6v3LoZ/YlHk6GGs/8PTslz6RY+XoNNQWcmMgpWgmyg5dj9fdfP6v1v5edn+mUqI
UIDgy4jOGtqTWPqNiyDKyxvba/7k/z6g/3cmRJaaIqucnMVMIAgUUiGb0Xk2I3OonB3kBiXu5zP5
cFFsqvEGj6IJze3tTMjkIDTTFeUcFGcbS9kIz1El/FX1xY2B3j0P83RUgwtGs0BSNG1xWqwuU+Rg
jJNz2NwDb4T1vd1i6gyBcCq+jQawHYUubDI3k3r2rK8xNt9aarsDpZkA8qXADezzqS8d1Zc/aHG2
hmbSR8njBwWTuk5wQQsNlVqvv6oknBRwCItfPh/wo2/97xdYnDH6YHhmDSp07sRW/Z5hMJnaFDZv
fullD7rlxBYHbbJKUNPST84xNqYppGWkdtCDcH0TW1z1BNrLeNhYiB8+n9/fHbncsbZm8eppCjzv
5Y5t7ViREYYkZ5FJZ5STUOoueOwhBcC/T3qMH6wfpIrdfXow71Ncm8DBbzUb+egb27pNUW4O9nRz
8Y0jLTDaEfLeuVgF7TqQaKiCtN/Ibk11fkHeTdVQTBWJgUF7n8U3HhXbg3XYJOeyeQDzdTBNS8jS
lG+eY131Db5acPkS98YHXjZusVTaNxHOmDIBlqmaiyshhuNVgTCNF5WOTTKJbI0tBF2ao+7B7J+U
/A5kMAKxaa2trf4YyuQyrwUMmBGXsGIH7LExuvTGr3r3Ri1+1OIybMJwHHB+Gy8tystxeApxQhA4
jLXAF0q++fwTvLsU58GIrTX8dYRKA42391WBCaiRenwBy38A+nGq6vd/PoDJnz/3h8KHaZkpgVnC
MTKK8dJTxtM0nLqlb5+P8DfMebN3mMO/QyzmIHWDYZOajxfiIce07wP9F3M+6fG6x72buvgeD5Cu
FDfW6f8zLpmYZRkEYGJxNgB9sUDMuvESZ6eu+IYr4kqadXviLNm4If0YWlwnb7V4e3cgmSyf0aJN
IN1OCGHfLliNlqWkqD9dJDylmxRtBGcS6spRD26cyY9Goj+2QrZJnwy6h7wdyS49r+r9Ur7oPg7s
OEt50R77cJhSx88X8NZAy+8osiHW/US+tNgLnLD7lcArMdDl4Cb7ZhT26r8Yz1IB6P8mM/bijR7p
kkBGPMgXtY6dpHkUxE+Y5Jfp/vNx3j2IqjljBLqqgo9aqrpYKsOHnATxRUYBb50bI9425ZNfVjgr
6dRn1EuXy4+fj6i+vzsY0iK2AZUg6VheaCni9lrvR/li5dirJrr0o/ZM+zmdqPWk2H7dGbqWH2rq
dge9npRfwH0lhvSUPbGMrU9pRE1rAjTErdGP0ruhgeaOiZtxwErEaZvitUHygjbbaHYdzhROQ+3D
lXrplNpGtMfaM/iGxjy4cdI++pAaMhh8sdjxqrHYibBpchQoqnxR+sfsWxRzD7pTt2qqU3FjK35w
psltsYoEZ+E6VJbdWIH/pLwuBMcL8/C4UDaFaa7D6aDZg1tgrzMg0uknjJ2mcf352r1fuvkaobG5
zSVpEdi9PW55Has07ximi2VKG+wPsP+QNl16CCCw1drr54P97Yj49s58O9rik6LzV3j5uulS/YSZ
3nybfimP8kFsoo230vfqvvMxQnTE9/Tef2qfikN149352/Pm3Q9QSb/JWw3D/Ntl7p+QX5fw7oGN
Ol36g/9APeGOjpHSyXgwV9O2+HIKLykNXsW+3kVHKFmfz155F22ozF7XbEMIg/9R5xvpn8FjfJGg
CFvTxa9xb0JcdReYNGaI0q9KSvEXu2cs4pofOVJpRGOrRpu+/je/QAC0sq9VDZDg7S8YVAM6PMYj
l7qWOFzVF3DbvTes+sjYo1R/RScNGd+0Y6clrv188I92GhEP/bcNZTZnXdxLbehPUU3Z/6Jl9ZN9
qC1XZNljOv2xi+3/aqS/u/Cf7xxQdke5Yv7d07mjI5qnIH9Ip2Qv9Uic7OzL5+O9f0lm2IicAKDT
4HlcrGumwXsSsS9fmOGhNb0NXtCYQhQPdndjpA8vCuBfBL88xjz+i6EAnYNJl1PupHNp5ig/fkb1
E83hItRuklc4ZSKvy9y6dT99OMN/hl3sGywGtTSuGFay6k3VbcOmciWzOCaR9+R5KqTydeDXR7+o
sIpeYfPVSv0hFPG6AJ2vbvUgn6Py5SHmtQGhtAzc2czFThrUvMuxaZUvWZ+EW9ENf2g61O+GGIeA
z1f2oz1LBmTIQqGdkbHcSamaGdBZmbdOAS6e8GnewZws+mcD+fLnQ/2FMpez+nesBdo1VUNR6kks
X3qjRfBFaxmX+vNOl7JnWBWnXtUkN9KH+6msrlS17tJJf0yT6T7CzsrFaDpa1ylsaAOXfccS2HVl
ioaaSz77uEUHU3P1QwUbQ6maVjkIIuYWFGY85VdgG1sVfqNbqt7a7HpY2Wp94+J/VzyhLbPFI2pC
9lVBP8ViclZJWdDPKoIS1cDYWGtObdy+yMYUuWmS0exJy37giLzPS/2V4uAxtINDUuUqEmJtBzF7
uvG2v09A+D0aLwBgKZ2ExSIYI/QEAfda+dIQSzi9oWK4iPHRjVE+OK42AYJB+xuNdA+s8u19W7SC
rluxpFxyB2PXQ7/N+3V0hhAclRtc7z7fQe8P6dvBFslshYhf0jRfvdgVAopCvU+t00SjNajb8u7z
oT6eGJ0DTOpCmqyKxYWg4QKpFSh6LghDenMTrazX4IQTF1r55+G/mpihCVWVCZ6FvJgYjOgpbEGk
ORnko9gpBhiowjRAi/P5tN5fLHxBQlhuckHFaxnx4SqUTObIQFNbY9iiltO2ob3V1s81/0aU/uFQ
pswmFDimmOocfP7zRknKmBYtCdClogD+B81Y6Pphn/00Q/Pn55N6f4cxqTkdgOunCtleLhW+1Ibw
GSmDkQFnw026A3yKFBOtPLlRGlDmAO7tJcZgArNmYdL0keP+dlpxosc1fUtUWBMFnsDQ7qxnukvt
dOupsV5TWARh+AUBJI6ruxiJpxbcfz7b9wcbrqhJFsJ1bVMiXOyVLEBCWPZ0CrFHuOyEOOmKTnHm
f7FRyOIsnVBGgby5GAV3M4XSdK9eCOplqDE6hEI1c9WHzyfz0Yn+d5jFa69XaPHp36xe8oRL8CCF
VwxdIYN9PsoHcSnfbA5hmBH7flnjLeqpkDzc6C6R9nuEHCnFTw1eqlm6i5PfMJYcPaXFOiTv6+cD
f3QG/h138RXHAvxds0b14lPA1VP9zup3StFsPh9FUT/Yk/8Os/iKmllo/ZQq6iXLMTWwPW2V04xs
XVeg/zMtlJYeTbcnC6pOuHmHB7wn02NsxeH9iDvBjV8zD7Y4IPStF7rO28OzYC5Oo95kKP5737qM
UHfAGsh8Mdhx/MrS1ngQt+vPJz+ft8VwwiI3Fzw/rOxyOI8yihnr+P910auGrThYmesPV7VgxzZI
e/z2LijrG2fw/aBCRmtv6LYJvEea8fYSQEvToWOLrUtYKjspc6bHRLv0o3IfRw+2eRDmjfE+WGHM
KnRBKKiRyPKuvx1Q86IBUmUvLqrSrkvMP+rwWsZ7nNxxo6ucsoN20j7rmuJaiH65PG585Q/yWljK
NprM+eYjLp234D+3uUBDY0f6GFzT9rshzmhWHR0aFJy4eHDbbhcMGDDyyWlzIKVXCIzTeLSQTeEF
VeIb1popnSl/CaO8gTl99GUsm6xEaLQTJedd7P0c6TRUHsW7xGhu4FLJNfHjAWZ6BzM+oL8qwBBq
46/mJrzVs/kdh2F+CHAFV+ZMm3hq2bG9m7QG6q3vX/tW/VJU+yJ2m3YDwIgN/tFqh7XAm7WS8J8S
0zZPj0Z4UaSdH9Y3jtwHjxIEDoJ4kjNCFiLRt6uD/AaVlBL7V0STK834Ik+gKtVj/lOFu3GEwSvn
vovNzqovvln+jef3PYr0dvDFQ19kRtNhm+Ff48zelCM+5/gtCP0V13e3gPaneLda/867/e2Z52Pj
tq/xPslCNxenIRxlaLGG5l9xb0J5GEJrw0lS7PBLuVWn+eCkz8EFxw5qoW4t6zQ08JpGa7T8q3nE
V1IP99lwsnrhJGa8zstvkn3joN0abzE1PaKZCr3a/GvRzsUojGWy+5ZOfcj5V7iIfn53voc1NYgn
cI0Aa8i3iXLf7hvIfKqJBUp0ncaTv0v0/egf9ehPxwLG0VOrU2XHGL/YjKZ/SnogZFcZfkYrbJkk
V5W2Qrqr8UP2sFAtC8kt+y1SwQAz8yQKbyUa79b87U/VFvkMPRUx6I/b6Jp/Cb6x4Pal/F0+D+t2
nxxgoz17cNVvfJ53kdZiyMUt39M9lvaFfXSt+28afb3b359//ncv5eLPX9yp+MpZtenx5+sdfiN2
6aIULsPvXfvtPx/HVk1QXpP3UVuGrHZXNdk4jdG16V/0qj7ZBVdSao7X0O+lG+v0LhZnTrbOeSFw
5F2WF8uUlUbfSLHHnKw028pDnuA+WpIDT0W+q8e22yP8vBFlvc/VNOhARBtcB9zGQPRvt7E8kpji
HTcdW5dmJut+y+7cI34Ib9LW3h1PRgJc1eaEGoBmGRanBkrFsPPlI4j1athLJ9S/G3kX3njV3u+M
t8MsHrVRWEEaSfS8bg/DKt5BXlVv5bfvN/c8hKCoAatijp/efjMRWqks6aF8bPag0yvUS069+ulf
3ANuU/e//tMd+GawZWUIvJLGeROfLd4FK+Gq98r+8wHeb7u3AyyOajLHR6P8d136Na4z99AHbqyJ
+v4GejvG4riWssAdqQ/ko/WIMCRF1YIA52G45/O9eOfQ9ZhZvwovgN6n/qe4ek6/R4Syse7bG4fs
3Yv7dxf+v7Wztbdr19D7t0z7SD7Wa0FdQbjiEK6sG/N9nzQtRpl30D8hX4+8psZjlB2y6tcY1m3s
lf7TUR2wrBvz+fhU/c98Fo8enmdp20XMBwHaXbSSXOuq7qTVrWE+vCf+2fP24ljhXozcOGMF6zVs
nhWAIPdE9r3b3tqOyq0VWtxIGGNgI9wxkncVu3Y9H2IEJtf4ubgTJ3WvueVGfaH5l1hpNx6tWydh
EY3Rxh4LNZWRVTdwiztt7d/+jrdmt7g7prKLSwRd8nHaiE067LQfhN9udqc7iotTqWuexAWvVtGu
/Jvz+3hbgmgSkEFmJWp5uy3LLNJDI0jmbdmuvUOyUvflCh7JhuZPN26V98nFfAT+GWtxraiqRydC
ejUc50Uc1/HO2nmrbBfstHW+Staf32Ef3i//DLa4XzLD1qZZOXXcP+xuvZDzf/smYl5MZHFjVIBW
pQYV4NixE8N1yr7vV8PaJS9fhS+fz+PjY2aaFuwRQAAqYW9XCEOcVJKyUoZDHu+wbFkXd/GlOHpu
dOPeuDnS4orSJczoA42R5gNWO94KA7BDdvDcW6fq5kiLK0rB51gu5zn1625fO+GaeHCl31fb/AbB
9cO78J+Pt7ijCtrSJP5YzHfUsNLd+bm0Doi7/refbnlDZe2Y2wYTwhhxP+yjVeMof1wcvR7+l7th
cSFhCCKUSGNC1QYjB6d2xCl2FZf2UjemdOvLLW6llq73mRczo5ZXMUE0QgzoNlf5xoQ+vPz+Z4GW
hRWvkFrNFMxnWM2Pr7qniO/eunk+uMVhBRKwK1xy1LIXqwNVn/IoCmcGCdyIQcb79L84pm/GWCzM
FOl0ILP/bmmMhlZO4zj/h7Tr2nHd2LJfRIA5vBZJZVGd0wtx+nQf5pz59bOqZ8aWShzVXBu24YcG
tFlp571WsRW2PKu7sF8XYphjKS1wX2HQhB4LqHttEcYPdBScs78uv6HR7mzDdMYqBABBiOYIFN4V
wfy+3R5ANOrE0NURkMcxTJLaJk+kcq1TL0QyxgH8XCrwprAw5aTfU70q2DlA5EnniM7uD08vLNk9
lIMtRDfIeaBrjNlHCeCAcdEb1O6N2/K93I94RcavyAFtH2dp19k+upt/y2K7rQeQjxpl+yMr83qA
Nj8M0EYN0hGgETvIj/5JsosvmaQ7ce8/cJUtVduMtboQz+wsOPpqDEf+iKdqPXXQPvrzmqsVaBns
EHEeR0nRX7ySiGZHdGpif9EajL+f+bqypEspMPqwuRHBgPm+dFUy2uB8twFvzNHwi3cV0Sr6QpFA
1FSNMfRtg/R72yTSMcswZR2irK/fawjB3ubhXgt2TXYvo0NJeQJHLhkw820IOm+9CwEmDZj/+gR6
t8/WK4VVlABmVoI5k+3Usbz8ExPWw7u/QV3VNj3h4NvFpyhy5P6MELL7fC6XMdjzqAnAxIDcxhVO
ABWvncgx7fkweLCrB/klsjOgZ4O3zvFP7S+AUjkNr4C3YCZQOLN0xL0ohV5lQwD+gr1Hrydiaw3k
vk74FD1ED1TLgmxplR1A2wbSsfAh92qSODxFtfi0zsSz5kNoUiTcwD16DA/aqXWO9UHdtYdos1pJ
3hrsvL9A6PZnxtXL15w7vvSqNEtXMeKJ4Qb8nzlzbShkcWpw5vedq22aYwib72+oGpGJvOfHCT85
uavTPpPIqCxR76dAiVrpCHA9EBW7g208Dmvq0uSbxp5cBJZI2AC2aj9uhzUNZP3NbFvAcv8NUsWU
VCt+fCQvuMJodflrGzTGUsRChOHiGdtgbbSTeY/q/n23m1cggIGzBZ76/LP5DS76dWmD0gIBfYXA
gnMSC57+xScw+m3woxjgaPiE0Ukd0BI4xdG/k7ezHW/yI5ipbeGJ51AshTIXMhmlg3Ct0QUQZOMY
ypIkG+Un0MbQvIN2leHR2nDWSLfxxtmznQZGrWiDYtbS8UPZh/DLR1yy0rYcriDeeTIqpQVZfJaK
WJiC51R4jS3YAIW1gY4yOCDT3nLWxXlFGhMI1EBj8We6rsGlcb0PJyPb9VhedudDXwT/KAi9ODkm
IkCcZdRZTE8Oj4WGoeOhsY2HfDM56E3nedHci8K4npQaRhV8XM7w0DuZBy6jn9MbHIAR7UqeQeBt
J6OUxpYCxhtQER0MUb/FmBqI2JzWAViVK2/9jQ8lINxrcLFL28DlAUk4cl3cU100CmdKgdFUZgAc
g1rHqYKS9ycvBJgpuz9RZaU6QL22mzuqByxH4CbzFGprb7wU1nXVQVoI2iecr3nv7yoPqtAFyaYX
vLYO2qSx6yek+U5oedtYoJQl/S590WtntkFW3xNj1zmpl3rgbv2HOcDzu6czmgo86aal9bgMhfvS
uA1ynHdr7V4kPLO46N2ia9iSdMx7wK1mLjmm7JO4SwbpqB/n38aPxgBdsQt6kA03kbvk7J3LYm54
LXSD3gD+5CcNKD2Oq2Hdb0GkC/2fb4K7lhjr1KNmMcaDBmYMua1C6JW+Pu+/l8pceYCHdyA5gPhu
ByBMG4ljGL2Y19DKWyRzo2Nd8SOgvENP2fDc7fwU3VO1CAaD0z+KhM42lDWp0PUSoOYhC1V35FX7
J9/pqfXE8clE/WfBHtosMbKAFlk0lzG3MlVSJJgm6b9fa3wwj8CNh77A4W17vAdzFbq3j2zRa4PL
qAOPQQWopc6cWTYYQZaD0/EI3sQ/oyO/KO32qXKkdXUQJhd4S5vyWKzCY4FAU1hrPJ916TChnQAN
YchA5mM3uJuAg5SBSu1o4WWYuKHoe7UBluXAS+dFJ0uG+1wWs7lVZ4ppC/Cp47RGxH607PGhJfnu
/xEH0XfGPoRzSYxLAlTAsVFjrMo4AS3+V/9kbGIYVPPQ/ql/5V61UlEE8O3p4fZhXrdt0KG8s91k
gh/oGaDm9lgheEHvC6+HT6rtfaf+Y+wCW/kWSQukEY7MxRNEHx3tigKjJ6vkfd+XklrrZNg5gfSn
Yhe4OMU15qTF/T9RMNaZLOYEJUDIRNXc4rZsaDE0+m62aGjnOLFLFvNcCHN4vabVUgJEwp83T1Un
3Pq1Bgfv9sbxxDBnpdXNQMlg6L4lyL33O8DBE3Rxcx74ov05Xw71U84C4noqZRSsexmF3f7U3Cv7
wC2QqerX6mvEmZfnLYnxIFt5kI0Z/N0/NWSwajcOqJJx23knxF0TY1Mj2DgT5XgZNpX6+4FL1fJo
+0Q6Vq+3j2kpP44Zq7/vN2NTE9BkFlKARdUOhm28yA1RXgg3cN7+5YVgNHGRz0BaopcbeP0HmpOi
eh+L4qlBegpXyulsQYz9LAqp0SmZJKw0tWnJRv01eTRIBZqiA2h9Zy7W1te/20WDiU2V3pfaJoRQ
WnIVkZjJ7HkHCD/b5+ijnzEwZnmAahEVpKpN8AKwPdNGBgjkVJ1klAkHL9mgmeGgOL9bdAEMDmbD
fz3jobnV42Pg3N/ztnbBAbqQzRxhA2TNDIMR8nH/Vt7JbrKfCUC57d6GYM0GfK2brdI1b2+ppri1
YuZAW6NSSnnEiucDyr4AzEXyHgw4h+xu9HQ4mcoT5zAXcmzny2QzPQ2Q7WQtxTINcpScYF+uTts7
t/Sau+fNF2dPF3TKhSxG5ccz+p/VGIvrXNDFImBLDjHpNhrn8S35QRdyGK1vjWMEQF6s6Q3o4e+i
LaAtYN5uv9HoS97f5RXgNsHrh+vKa1VTF05P+mny0Q10+rNtnk2UtLI1VthMtfOyqn5O0mTNObAF
Gy1L6F5SMa2AaTeVfsOZDYjQ9yMpU0Of/H+XXZJjuW89WqXnNlcsr+dvWYwRAMS3ApxlKsv+ScGG
BNjX1LOjqSfUZB1L4AZZSxcSvaq0UdpCv5/IrK+LprrrpFo+xnqDEUhXEN+N7I9ucEEnlgTJIlpj
0TWpUFi1y43ssi7JpFiVj+q6RySPKiaSa9sHdMe68gq5RkeECecc3pJSOZfJLE5LVFDApJApnfz7
7KF7ybeiqzhPYEyyazd/Sb3sqfUUd9jcFrx0kOdymYNEKFIIoBqSj4AZBWPDqtG+bwtYclcxF/T3
bjJmHJQxgaEmkCAAjJECIhuOX+5FH9wshZv3XtOv6/Kzy4Vtqb2alVOD/ZfXf76kX86/gTHvQNCU
8hYTBkfR9nfJ/jNxA1c8UvsE9E6o0cFBGQOMm+g24b38pV6ai/Uz5qKXO/DJ9Yp8BFesm3j9VjlI
GGnuSU9SAhDhydFXilvbUHdPnK3nXSrGZqhSKWOIgFqqz+MnkGnJ08N6fYfCwLh+HAivCrVUHTlf
6Y/2PVNAWYGLBHIZhF62vp6dz4qcPlJnC0wUGEcdlrmm8fR+IF//dpN/Pu1MdNgCmlqasMlgc0Kd
ViDz9vS0vqNZkF8gUELy9p6XNuDcqZ9E/ZlItZaNEeVTqm4HiIxXQBZFtp0XQVwDOgGIFGgbFAMA
o0YKi3Ro1EIEoiiN3h9QScSHfnVanSLy/V27tQuupl+B/Ydzb6gZZH2Nc5GMmVRaAKFHAXYTtVq0
VxS7Cmmedlc/6JvS5la0FlXQ2QIZdQtGtLYLKywwDJGRXh2fgp+nIb+Jv7Wd4JTO7dXxxNG/n52b
rApGlEUQpyUFmUVPLWKOhB9rfmv/GKVq9TFoJ/z/uY2qrbqRW9g4L/oC0k1t/wEREUfm4lPHFKsF
vjUVwwWMhhOQYgFugC4f87cAxIS9U76i7bZSXLAH396/xXt/JonRZ0lXDJZSQZICcprZ1jXkPCLY
xN/dV8QzxYuW+EwWo8BEva5roALDOgH+/fAwAK+ZE81y9o0NWZommFWMdMpHMGti2GdKCFCCLBIA
05OnpDgbxwJ3alGQakZo0Hg2ykhzBCNEORElsKcNKClvH9JSQAu1YeqWBWBO6WqwWUkBTFxosXLM
Yn/VhwdMFFl9vvLnAqxwX1bkmWLrKGW24shdClPO5TJXX2+G3MpMyG0q1MV1wHcHdoWp9pWJf5Cy
PoFkhnP1l0o+MvpiRYyXYYIOSH6XL1oDuU4pJaFyHCY32wywNCq8puY3qK1VQB8crXeeyMWjBLrt
z+AURpaYe9nEVa12caIcgWBvpkRUnVwj0df0FIN5iHeUS349cGfQK6rBg8eU8OXyiqgx0y4vlWP3
J3jINv1G8BRvfEmekpVqcIQtLuwvWRiGuJQFFuJZA5UmtlIDzj+RnnTwxz4FX4Vjft6+KVQhXenI
M0lMyCcEKnCcBkgCX5fWr5rf458SNKMy70LSC3dLjny5okStAQNO5YDX9Rh9IEwBSxDY+3o7uZs2
9XPzaYAQk+jPt5fH20jmTja16JuzkoFXJ7PjKAcJwjdo81pzW4UHId5Xxeu/k8dYtVBWxdJPsUxw
ZAIEXixXBvo/7uKHeifc/TtRzBMXIyutxhj3kUINJsgE+6Cpf8LoVOH+O0HUOpxZal/oRQCxFz9r
Ml+kV/QSAYpOuJcCW/rPk84IzNGrCLwS5JUwi3gpKxzmJKU4FMexNe04AUFWWrpyeUojUDZXYAOu
eBfzWlMid6Wixw4j6uiK+0l/nq0uqeLSlIBVedTAJirUKIf65jaXDDJMnZPj3Rn5DmQ3RIgTItUA
QRPA7qpGnAd//Twuv4J5Hhil6oJizvyjIX9PybrIT5Wxvn2MPBHMUxBkA9ROU+ofQRi3itOtNewG
lRd8LApBuykAVkUARLAIZxhznoBN0fvHJmhIX9611aGz/uMslSHBqMoanZ2WgBV7eUdUbRKkdJ5D
z0x22pt0KhVXjL8a65TmOmlqTtBKX+yl4rqUxijIqahn1Lal0AuUwLK7DKydQgMSiduHsxCe0hlg
lJOQS8WS2DRfOGBUqzQiUMvN+TYrHoG3laIsl5KpmsC9+JLVAQElpwsCv3reDkoFvq2S8pGdQLHl
xjqqpBMvtKIP+3Lpl9/ELL2SS6FNhiD2YtXaVfmjMljbIL3vc97tv548xjw6hS0RVQO5HsxkXB5p
2mG4TB2S2DOj1qmM1zIv7BBOZoByEPoEQk+OyPhtaRwVutBaZkpo1KTjGZintjRmhQp6fVswi6Ye
GmLWk525BB0xTrwK1oErOYLbOKaDJiBSr8EO44QkWuurxGlXz9KX6d2+AcrCbl98C6MCZituY7Pv
0YYhg0rmbkYDIZrXdAWg8t2+lz6lJLfzL0VbxyZoApGuwYSskG7Axi4Lb2g4TT5AWmV2e0FwB8xZ
xa8pUMNCkP9geuxUg4K8OoGWMP1QakCY2ab4aoEO+fYart8KoGgp8IwiAr4Rs6KXxxgDFkKuaj31
qrT4MoGGqoKB7LaIawVzKYI5sbDEJHebGmhVAeZsgZkD3ZlqXqH82iZcCmGOQjX6AMwZECKutd/d
em4JuCGBQascZxfce+ARkUt34jl9vKUxClrpI22SJ0jVBCcR903kyjInzFoo5kHJKKj/IzpFhMrq
TnEIAs1vmsIT6mrVGIAlelQx/A7KUJDoOam2BcEPGZpkHfLg468dzUvJzMH5w9gpc9EWwKJ8/FAK
AKChxwHXd5A5l3Ah5rqUxJxeA0DBvAy6wgMLqYGSielWMYkADGmu2+NEhpDjQiyuDO30qIABpRiq
5PLWl0qWxRbYy7xMfRfamvSGgPvxXoEkLJJ5DtKCllDhIv0ljNGU4qhmoJYvsTgQ3IDTUel+GcUa
dCOcaO7qMmq4JChfyBrAbE1gzF4uqlfLELjTseWJ6a6d5l1FgV84hvz6pBghzM41ioEeSCW0PFVD
A69yAHxPY1hEbuV1Ht+PoNX2vyahfLmtQq4fARULNxN9OMBjFdnCQi4CdwTspZY35F4hg7ka4SNe
H6m3HYDhamM1hEiGBxGm6Z84ohe39Uw0s63gqG0tU6gtr0bWa0ye75HskFA3he/px+vcMb8sKH2z
XxmFK3AT0fSNXRj0n4Xj2QMFButms1OGGpldCr43T5XyDnyz33G3ao6KDNaulOSzLYm2EgTPDRfg
7QeompUMHHw42nRWwTKZNwmI6baO8sbyYKgenkJbQq32t2HrsK+CPZKZIJx2A/IBUCX0FkT2un5w
pr3lDCRHXsZOTM6bvco3YSfOv4fRtXEFFvmAfo/+rA0qeH9tWXd78LxK8juXCuK6WZxKo4ieAP9Q
pCv4dEC1dIVutnhM5uD6UUOkSFtX4tvgW6sanLNmvfJV8OBKpl2jVxHViFE5GiAhJZmGDvfIEbsv
sV4ZgMLrg99FszYijidE793V+eC9A80NrXAAWrt87ii+JYEezpjg0PW7UAgDQI0HD7cv/5WepLsA
tBVA1evIKrAgf4WUtg3QjSzPQn98A5L0eHxoClR+tn0k27dlXfvTVBgYqMAtC0gfxHWXC0JwWZiw
dXhojWIn0hZYicGAxgSzIA2KyzE45xThJCbrCLhdgjzapr4GKPN9OCZuYwLxyXwKpoljmuguXu0y
zC+GooBfrLDtqWpah6oBslnPV1Y6msV6IKHIW/ignNXz5NCTOItpO7lu5koULA88l8cmyjdWKO9U
n7Qxx2nlCWKS0FEdalJcQ9A0upoFluB1CC5pjplYvJtnu8Yk3iKpyEqrCX1P75NfJui8ydg2z5z7
Ql3TG0fDJh7UeVITwLtZ3gxa0gHAQ+sA9+b5t4GJqu5uMla35clUwVzJM4GfiGsKeEOFuZ+aEYsp
sA19LwFVhGhbJHxCQ6jdkCcU6lqiontYR2HyYOy83nv8ui196SUCrhuvEQEnFBOjjVMVNJQViAU8
QwsJpa/tIqLkr2Ijk7DntBAvWbxzWYymbZtJAr1x7nvtsDbUjyq7rzSOiCVlromUf4wqMGAKXl73
qPFT8NtjOeH4aACyA6To3bj3la2k7HTeyV1lFKFYKK8ccs5Ab7FYxBMQD0thOTe+h+6jA5wT20gN
RwiFbx3pxdqUD/Lwux44EQlHKIt80kZtVOrAAfS6KSdSFW50a1+LFikpOjj42gmoJ+1QDnuOwlqU
ixQLct46DDfLoeDjSRRJXfseYKN2bYkHTubJ9iXM02nd5valXLwoZ7Lo38+VlpqXWSxiYwPQbidP
pvpVCRxNsuhw0pTR/66H6rMzGZnfBIIKtmBPQ+9KtpO3tasCg2f6iJNjPLtFwMUyp0+JfefnEhlV
rCitYRUyJOr+eOpb4GIZRDQB7zkeg+KhnB4KcZ/o0mEcshUonTl7ep1YobeV4vIrgLhAcMLoziLT
y3nKIN6MkQeQdHfKPkvpF0DPrPJRyjZWqxBRIWmyS0B9nD/cPtJFPfO39J/jONvueY7TaShb30PP
O6nEwtVGY2MM4GEELgfH5i1ZCWDf4l/A18HPon8/kxXXap5IQex7aeiAIjxc317K4kugGWk0AIA4
irUPwFKytE6DGovgzdlG2zhjBK55kO6t+94d31rKuyNxhF5XsOnx0Z9GQhBbwjoMzVBZZplJuD1R
axfZWlfBv7UZZyctIa96a80VAKmj4CNqCdCFC7uqXtGbxdna61Fj5jOYSyyKhZEANRnGqlNIkQGH
8XEu0bszrbT16FSF7aNGJQukwq4InDu0pNyBuQqmE+QAqSd3ea6NGQVjEUG5T/GmTd7RkkYUkJUD
V7zB9LiWcTTe4ouhiGNobYMvDI6JS3ngo8lBWI+DRvrZHvXsuVe3IKdRfd0u8kPbRmB+QKgoArPd
0FBy3OY8wpXFFaNkLAOTEKPVLEZdDhpyUZih7AFwb0vxyirXpb73K0eWDyYPfXJJ6yLn+pcwxnaa
QJ4cNIkKm58BaR7UxzbgwUVfV4Zxf86FUCV59jbNdJ4CUMxjT5HUrSmN+UeqdF4tvVIeXGkINhkS
e6Qb5hVYevIx5b0jemisFsblwX5i7gWD+Ywa9DulScPM8L14SGyQC85B5WgIrwraypDt237VpZ9m
ecwjayNHK0N4+c+1x5l81n7HyENIRqr7SLu5aYNgc0wfKnsSV4B3ehQR/HNbNhbfLKjB8HQs1MsQ
dl7u+STGMcgnLbybQV9niafJv+f6tfb3YpGufXWA6jKcJLWl9rMKYhfD5Ecd3aK3172YaoGPC9eB
JhwR+F1+hdyKbSmOGRDuAuCYTo9htzWrmUwgAw7a0i5GzB42GNFWYg+98o8c6QtK2xQBrAqMawSB
KBcx0s2haqDTBS8+RL/m1QjoGAHpFhxAZQM/Zm1uI1fIXBkYzna14cUtS94GpuSBsGJRACPUvS7F
h93Q1Akanei119PECaNVpj70bnKyEjrWJnOC+P9DIBoiNKRZJOQJLwWOvgGS+FQWvMYQ7bYSXAnd
nRNq3w3gnNdG+Ue0BtBO814XXQfzurDOv8VShXb2vKVMUkucnuAV6eMo3cnoX00MjJ/XQI3WVwLG
KryuceqQWzZaCNpQoQJVFB3FMrHTjOAwCpW57GDzUR8CaUM2kGx2W5P2D7V71DmJzqN/oxf2aq1A
L0bJD9lDmIhLkRGe2mjWEDkJYEFX7DhM0Tuk7cEGt719exfMgAmfDaDpgFlAEwYjqS0wXxoLMLp9
YW5NZCnMaJ+BQtHUI9TdXw2Qp98WeE36g1cqiZTKEMS1IGhhzrGMx6aaVBlqWlDB32yRCSiIPhn1
bWRihMS/R2XXnoTUlUDr3hm1bQzo00IGB161E8tvefAoB88KzwNYMh9gXUIfOFQI4jy29TIMNOTR
8xjNumn4jlut5fjvECtQXIj5JBAwTd06aNZyBoRBgLre3hb6aNgTP5fOnIMmBUHXdKHgGf6MfjHw
PQ2ap4NCptcKMvBAiRdPXZMQlesA6cEEAXO/0loGhmsJaeMqDmNc66zbTAoQg9ENT1Lw3iMrzwuL
FnxnE+6VBhtt0IQZE3rlbSd0OE8BZdYJIKEyGh9OVrsq/FMOrpyis4jZIG+Gweam2MvVKc/2xcgx
kYsL1yV41uiToy1klwsHMU3aCVEueKO+Nqt2ZVQAozQOAAwntfIlc8cLFhwfExO46OoFdbkBIpNL
eY0+C+mIjA+qRLroWGWeo0Yk5U5vFDwE4EW9jIZQHWVRvGMU4C5ltaPoB0nQQBZyFTbu8kYIxXHb
hwkqtmlxDCwQPiRpoe2GIpzsUNJ5hnhxd1HrQOii44mz6VBhCtOpC0XB83FzrRRZg3CV5/vOQkNn
+x6mr7ffzOKKIQ1jIpTQBhyplyuerWEa/Qyn2WR7P06c5o+q21qrnXLgymsJQfgtiv/goZ7LZE40
QUdRp0iQmdVEB89s6XY9GdNP3tTb0l7KJmwAMILRscCubaj7vhU0S/Bq3X/Pq2JVpmrs1DNq601s
q23A6UBZkge2QPBOIPaEsaNW8My8Fokkd1mCs+sMO26jNZAc1lIn22L1NGab2we3pAnOZTEuSxJF
ol/QezKMM4k6IKLz1OmSAT2XwLzzCpMQeVtOgvcStrKrg4JAcGlv1e11LHl+FMQebglUCjAvL/dM
r/VWyiy4XnqlH0dzE4xPpr8tK/RwSRUMiBve3xa4uCxwx6CBB5UN1BwuBYKFO27aeBa8fLacWLBA
ItB7qSKuRV65eUlxKbIOpg6kORTw415Kqjo6TpLBySu1l0E/5MZb6P+5vZhFi3sug3lKFTqk9RqJ
W89P14PvNi+zuTHQNOJvc4BpRcq39W3ySnKcdbEt4KPZpv7cQ6Yl/0m7P+CXL/t3zrqWHMazdbFq
UFcEJFJ0XG8FOkhM9yAZJIon+hvki+vv4HWuO85FXHpQwCJBxR6zV+gyYlxyqxraCFgIwclIB9GZ
FW0ic57z2u6up7vguiGpCaYuJAxkjcUTyiJfDuqytLzeQWeYjQojiYjhlu77c2knwBbnSVy67+cC
6d/PlFLV+KUvKbnloc1hnUlub332NYAyJYvzsBaXBsJPsDQg6y5qbALILMPWNCMdpVogASd6sorm
X9WuMLx8iOAQoTnzGALtB0ZmkpCB9w96/J7ND5ybs+QFnn8F8+q0IrRmITQAu5x9d8HR37VvtfWM
8MOOi5H0mSuuBB04fN4IJBYgk+eu0B3mxHBvf8fStuuWKoKUGVxY4Pa73PaUksoO8uh7mFDCaASw
jOJjNVukT1rOxV1KhCEv9Jco1uzowWxmqTn7XjMFrqkScDiYu1yPN3GlnQarRzrqIclFMprSUVMf
al7D0NLLAWypSnddR0sp83KauGy0PEf8AzjOSQhJOHK0wcKR4mHiRsEpQsmbvVi9bhSGOefBqbFi
0H+AUhUNcVHyEVYI6UACfPvklnK5IPsyAJcvovUCpMPM0ZVSE3RKGp6yP+pudoRTujV3mZscx4ci
Iv5jsDUdtMTzOu/pjbgIX3T4PXD4KMGQBfeeuTHBlMZK1RshWqjRVeDQrgMVrDstONwPpbGqBo63
wpH34xmeK4Zpzoe2gDwpyo+19RHKKRGmk9W8oH3KqfNdHXPSHlfniBWCj0LF+kC0h5zX5cZ2UhsU
g68Gp75J3SqnRJprsNNXlvrs83Ajrt4flYW+IXRFgaNVYXlxs6r8H1mh8oBWmXVVdKQ1hDW3Z4Qn
iFrLs200x6wL4sQMTp1/Vw0K8RGAtRlokJKn2/dyURDCLVxI9D0ZJisIGaoaEUNwGnvFiRPfNtW7
eLa2hfx5W9C1QqF7hyeAVvsfolD64M+WlMZiEOZDGJ70zKuH2JXiyUGSw1GzYjcq0T5NvVBB76su
2LgjYvHBXevS3Tz/AmatInJ0RTcm4Qn9F6OfbIV+1+jR1lQzJ2kAHZFmjhR831720v4CZxek8Gh7
ovPyl6s2lLJJFSsLTyKCyzZ/U4fK1v0tt7a5LAekweihRpcR28HTN37RaWMZntR0Iwbf4J4nRfIU
WhxDuPTYEJ7/JYbRYnEV9KHeQkwfTG4ZdURLNDIkjd1UoguBtzfvOo7EnUHYShPYYGm/4qEuq1LL
EIVBXDvZEnTYexwNxEc3vtm72vMkvCWx5HCEXuUzqVANDKugPEYLJJuKyKepatMJmrpw1bWwGe7j
Q7gNG09Z67zSGtVNrHambK+AYhYBVsxSClZl24+hNIQnQW3t8BDgIRz96FmQ1yHvIlo0BLmSRe8G
+n+R3WMNUCBoZj+1fXjav30YpHFPJ4mcLPK1AqLIapURzDOTB/dhGxDy8BA7q29MAKOiCLjmp2/3
7unjznv9bjETfPAmsvPsd8+9m20vdL/+3L9Y2/v9ZG8M0pHdQbLfN4/3Xxtje28/3tvujnNAi3fw
bCGMwk+LEsERXUjgqcC6APcvmXkJE6qMbm0WYzYTjAYoYE+GjACMUJHe6XD0Ap5T8ONEXYuBaYbf
Dlg2gwkbG5Bk10nQwVpqmIgrfoECjYQJuu+m34K4m9XIlrNxjQkP5OWqYdPOoMUIJltMnmr9Ie9K
exAK0g+Kg56v9e1nQJXhrU+jO3SmruUqR7+VUENx7SQn/8XJOS7uL/CTES5j+Mpi35gujGkUS3N4
SvK9nqQkLDmKakkAoLGBck4dPFjsy8/vhkTth8LCy0o1qPYKqiqcMAZxe5MWtK4koqkVz0mn496M
dteLREVd3IRT90DuKL7B7Z9fuh8Xv8/mY/wI+byW/r4R23OYETOXXKM9oWAAJM/v0ngyJUePXoQs
9dqEjKqDWeak3IrSnxAg8v4/aRVFxex8yfLlxvZtp1XmhI3t+0w9maUmbRV/+Li98CXFjxoEKhFY
H/gxLUZK2Od9hCIXTHUSEvAUEWUTxnas3CsJKKIRdU32bYnXLcp0XWcSmac4gPo1lXxInH+jHZk8
mc7T5wmENAlQZ94AJEsQ5pF293p4d0fb/TLtHfm1UUbOq/tJ8DPP7uIzmGcHWt4WM9R+eFKSg2gC
7ziSyYxEJq03VamO3vCjOsVOanTE6My9pITrsUWH614wv1qpsLXps5Tfw+BpGE8ymlNip9PAox1G
NrQENBDH+V4wYBefyzyzOBsGDMsIuKDV3ixFJ0YrYSfWyDG/FmlFfIs3jbqg/C8E0hd5ppaSLGjE
TMX+oMR3F1q+04h7yw8doeBcwQVnEYLAzoqKE6VtZCyAMjRyFHZJdJrE96pHS2buKNKEJ+Vkim4b
2rs2v92+gtc1e3oFcd8lGvJiEJDRJqpe53FdpNFJqd8kE5pdajHkEcprWShswbe2AvrHLWHc6tGz
KggYRLqbgeZTDP8xHBH9EEMCTCgtCqHx6HKTGxBtNEWAtY+GBDhzaQKkWlY2HO22eJRnUpi70+bi
lLdNEJ1AuquuY23dhS9tDsLhx9v7unSSwKvHmjDHooJ173I1UYeYpO0mEMrP4q7ximDn93lCmv4z
z0JiZdZsI+65LXPpXZzLZG6Pr/uRkAmQCfTMe0XTXdUNOiDYa3aqc5qwl0Shw1aWDIBygQeCbvPZ
i9CrKUKEWMQnCcBO0yptXXRqVuqd3x4FblpoUU1qMvIYGNNGVVZnFtb3vWT5XQtpmegKgA7vY1ob
HJ6Ecu0H0jHqK7vqSa3fC+GqQo9FnZPJip7GGFs+DF7Vfw+C8jv7VA8YXazHX7JJqui1Q6FxhPMT
N9tQ3xjSIWq3sfwRq8M/uHRoEsR+wetG6MDoj0ifu1mIq/gUze0ahTA0sunZIZMqu+VV8BdcEElH
6gpXTsFItMEcjN9iPFew0vgkR19IMMe8NP3SvdZRsqXdVTRNxvx+U0WTZiU4CguOqdDP23g+Vumh
Ck2CnsShHTBJVXO2b8ErpGRCIjhA4bzpbFdCbDSdX8x9fMp1jAxhODWOd0iMcl7P4s6dSWFssYqI
CDWhATunxxbJWvMLmfrEvf1EF7fvTAij5LBpOXi5u/gkFn9G0CpbjpS/iOYm1BNiFu/x8HRb3pKv
aKCxkLZzoO3/Jz47e6fSoExw57B1UuCEySEVQUyiAlgg543hLunVc0HMwtpRa0DeAUGy8ShqjSsZ
sP+nyGhWuercXtOiKJSh4DfRFCrbq4hh4DECDQZeU1s7cv9gdSj0CrZVv8TC921R171kyLihsIaN
k9Dvg/T3pZ4TE8so9ASxkhxod9mUb8xaJEgi3fsJSPX82VE0os22KTxHEa+Pe+HsINtAjAafAIqP
MVVqqg6pIEN2rzyU5QYwMypUur6+vcSF3byQwugmPRgFC5n88NRheJqU6DzV44MyAp9u1h8SdXtb
2nVlBRtKl6Oilo3hNIsRN8mRmiKzHp26WAYDU5JWjpgak12UeeeCCyt1tWGY16NUlaQuDX9vNFF8
DHXDX2G0CnPyQlG8TAMiz9boeLjDC68T2GfQatDRNL5iAoBGBxs7XGG4X1awbiTtiLT6V6tmZMxi
DHb4jtS0H2A/+XV7Uxb0m0yRALApeKfo1bi8ZLoQG6U6wpgOY/mUJNljbohEUXhe7FJ8oyA6pTMr
aAlR2DS5JjdBGxuAbxB1DdADmVWRbsbstRZ4ApoI5DaAw1eQPEOCGZMRAkf3LSwT3Mp4Q+hJwQ1g
rSBwEJWsyvr0VMc5SUZbf5/BQ3t7K6+ryEAGPhdCr/uZwktmwxBaq0tPw0SqiWREFUgO2FUSAwyw
eZW5APsL7wcCMdyLWUvgr7LZlFjMI9/HPMyprs3ExWUB/yEm/dEyl4dvhtRUd4Ga8cb2WaFIT6L7
EBO1gJGAi8nW40Nd9LPov0j7rt3IlWTbLyJAb16TpnxJZWS6Xwi11KL3nl9/FjWDO8Vk3UrsmYfG
Bro3KpiZkZFhVqwwuOipE1vgeFead1QAQitUbRVKjKzJIoc+CUP7igp7OzFR0aglifPVsZYgzON/
5U3vANyKXnOwhBipqT8ZmtUKvxoMI0rAjaoJZqQyCARovZnkK6CqUeUJY4rkzfxIe9U1+rR04yfJ
jQmy2T1gIpHy3whBcRPnqIFEhgZvJCh+GBEQ40+lAoZZ5a0vwXQRsAi97i7lRgr1SnpjAt8gCpKn
AfUbkG2Z2ahZ9VAxXJlFUDdtGf4Aej4FHzg+asvkrgq7WoifMK7LqfSeI376ggYnGVPStpqw4pV0
IyS6I3M18Q3MVUeo6bGuIh0j/HyEgvlzgA/pukSjwQWh5NpGx5YCwahbtQtadcmsTaDfMY7n8vX1
nTx1QHY8NgD3bsY05QLuqYCuZ7qCjLKql+gxlCWr/TM/bpHohH66jhDbGc9C/Ny9GsbkIABMD5QA
XRrXIowrlsppieNT1eRWC/cKSb+pSB4jKVFF/SYwelIgJhmLeJ373wmIPf6LFWMeH26ohOIgnTNQ
MDq0KF0/eeLxhph6h2fVg3sErpAOQ9LyyiVx1gfrx0IXlWUcrqShXjFl9dFZTBclM8Q0bqdDqlJO
r8bvbFyLffYrFk2jA6eVuo3BeCmcJeMPryQWGeoQTYt41BRGxmRx3lMZHeAn1LngUqDKMNd0vsnc
2AdW9aRLHG/zLm+qjdeb4zB6SFApLdqEkmr1ePHTLb1Nl+mQCbZt1KOAxgZYgYoUOMXn+kgyglNW
D75V+aIAXL04Mp7LpXJNYkCOivcS0+4XMB65BPkHUATBSWne6+5vnRemNAhOWgeOmoOmoHsr6p0f
tEcjPAbFsY5rhk1cZIJ/FnrzBbTlBaINUxj04KTGWzS8Wtywa6O9Iue/UA1rWoGgvBj3iVmJnz2a
GtDXu23y0SpVUoPz2V2jvUZifdO0ubPN/0k74KWFfwZmeLqtJh+5VksaHHiXCNkmyMJuFcWCsJVc
NGgXXimRMawEgFqFmkSdggESeVZbdRWIDl+GybPs61Ovbl1327EWRmJELkhh8grVXzzeVp7Ur74i
/+EaEAUWRhDavo9k2GMFoj17QCMmTAbqizAaYHaklNZP0yIe1Lg+NILb2ClY3a0WL9Aq7EPPSsDY
xfK67woEIAxmGK1I0Jv5LVFG3+e4uqgPPspXaXLW67MI76gtz23ZE639XXbChksxJOKt2nT+rlH+
wHyNvsZ4mH7yQrenN60cPCAg4wBLPZomqQ/xQESqd1lVH0DktPGEbd29SalZWk3hm54X2HJREcXd
Ga1GCq42x/bZ8233OW7+eGCKzL1DKqvrrPyF3kMff+Ghj6etnoZXlRNW3cB4SxYN8z9fqyDhAB8L
zC0/zuaNM9kHyNnVcV8fkNLZ9hkxGnkTixoZ4sbU66sHFiOh+qui6QTp4a2UjnZVK5YsWom66fJt
Upamkhz9CqMhxiPaOy7KAEbsngXWXVCKTd+JXoUfgBYce4Oq2PBlWfOiFjeHWEtykLV1Sn5Khari
TXH0G2CoPD6QrRgsWQZpPM3fiUMcYD5drzeED1Dp1tEyi7kSILYOrkUOGDVRG1nfhoXbp3aTlMIx
jBr0eBZumAIVxenJ5xh6gK+D8yj8LAql84igl/mhR0Dx249AgUkUsQwxBzyt9dFJpUgCQmBMWsYR
0T7Gz8qR78Jrj54c9FDOFVuWAw11TmQdK1kmuRtYSvudCr9rfwCZyF5ndUpMF5NWXxlcKjJ6NNGX
+2OybxRCGIdG9TSIA1zLBeGZazkEZ/3YOizWZEwOBVBFE3cvDMX0/NwIUYV+rHk/4w5e4B4SkCcq
fLnVlHEXcQc5qhE7ucLbY5EL+wCRqCgK8D5BC4FgdC7SHz2pREWXO6jhFrXeTVcfeoSIgfzyWA79
cuKtlnAg08o0IB0UKtIVGq9tI2gO5qiTf8ocOD2WgDSgqA1Y3RTBz9fQ9EahqQMiIW4E1bZersti
qyS63eYDw/mhvXhaEnXdkrxLyypWveOojyDCA5kz19VfXK0z6lwLbaNWRBnLuCpaD5UiyJGbPRxN
K0+9neIlaAUOP+OSVT6gsx9Y1uREgnNbhncHtqr5Bg65HGlejg3M93BmDj0GBiUr5QWxQSs4j/Vg
qeJzUdO/36h4K2VS4zcQ5cfutjtLhe02hyj5DQ8P3gNDuVnCpnXfCOOETJNRtsQ2psFWH+Gljx5o
gBU0VQMLVo2kqBgh852Du91JOkOpes2Yji0kyskF41/MVnetEfQHaL71ve/HW7m8urOtpKOsVm04
OcoN78gDmBF0ptzuU0Qag8qwtHeUfrYmShn7oNJaOYacMfsFdIAZZaIj5Ay9WKRvKB2kDRF86R6c
CpDScW+Bqr+1bvKauuJOvManAvNMveAspuiBU0ZM7lAZjCdL6zTfSsrwjlluSKXgQiu1F6P7OyT/
MFb5WdwE/EVrHzzXH/6oG0VUM9ftkpHzjjGo+8xeUIJLo4qd6Qll7rQFCPaKpmdlke+d2zREQkAW
AMgXOunXJtw4dEHtH7uY70gIZPs20YYUTzLPEnXPgCB9Mjl3yKCg2jW/aKpaBggKKv9Yy0XI2eCm
gDebVQlwvwimnuMq8Uqzxri1flWMRWO7vNdyDA/zznWYoiUNsCbkPtB6P/+GJIZp8YYgOnpdF7xL
gQG8fuN2ttDXnDnkZcUohC6SqjhUCdBSwPfQ9YPaA7XoTIuNsTfq6Ni3qSmKrtOA2Este9MrOzsa
o1XoumajBkcRpGuPr/592QDVocsDngJQR/PFFtUgK6MiREdVluPX0Mj41SAV6Q7fGZk9mPHBFSFw
dmGArFUAXWNRZB7jLbxjXOHGIxs51QIBbaeWX2t5KHK9FB0zoy0Spx9H5VK1JXBAuuFnheOrMh+b
UlqkgeUGkc/q4LknH8+kyk8ULOispM671tyUU9MxPPKDJK+6sIhXSlO1L7zooQkF8fmO97l6pamJ
yGqzuaNqaH5BTXfyuEGoRTkcxYj5RlHTJMe6ErynDAxuK6MuXSvNdKctC3n1+LTviUPUi8sFbgMe
udj5YQ9hI1ZaWaRHb0zBRoZwNksas4ApRn+RwFKtO7YQPZQqyoaQiXbKad9vbFXa8nrZ+WN2FGvd
0ryGdLG6cYNgHYmHxBtN0Ap1nE4aQTUTgXuSUWuuEmnXaKwn4c4BY7QJuouUacIZygbzD4kqv/Zl
tciPBTJMuQZSAR/jCyN9m5d9AzbS5ixygf14qxdlP1zqHxYLsL+g6qzQWcRwygxUYlMcy0xft94H
V5yK5E1znwzM0wZiQAnrdTBcPDFi7Psdaw08vIZ89zQjGCyo89XqQ4a2cyEtjoKcfteaZ4dKh87S
MGY8tPfkAEkxVSzAlQTAzVxOF7lR6+pGfowiWEg5TlSivrqxojLkTL8zC5iwkTqME1jnAElAa+5c
ToiCc19IWXEcQC2clOgkR15O6QJHjq8Si1r7js7qyHCg11lGUwa0dy7MCxqXQz81UmFekp0ELk1X
HhgwrcfKcW9JSP+BuHuqZCHSmEvJgHJ3NSMoj7lkSoq41gfMUg69Q1u9dDwLIbjI5E8tNODQAoZ/
4p+HoZtLg6JyRmeE6dHQNw2mW6Etfjs0iAHrJ2WV2Gr+2x33aVCSRPsdGix1XK4V0SBIEFBimq6C
QnlEPN9lgyqF+TFu0UPt/eYxskYaNngMLCNg0Qwvj28ujHrNmijjhiiP8mNaY6JKCYg/i3hoUX3G
bk5cqHgxQcKLE6REcGVQJ1qrR8fBNJxsK+zAs/RXWVfmNMUTyPOWCP62YFXrpjOaX4JJKuoRMjro
EPtSljvS1U4qRUgV+NjuQSEVoekrrNx9ouWnx8q5vNdzUdJcXRqMgQKGSolAnleFgaVr5yhmoZlY
Miil4MqQK0EpGqMZMkVPfZsH8UEJEt3C9Ob69fF67ijgbOuoA0Mpp0tAvx4dE68gY7YpYiigvuOl
zBx1BqUjSxZ11ZBuV9JAwzHxp0x1lP61/uNluhknrIbKO1HO/JSmL7l5XBVAK/IwgSR0Nmaj2YPP
xYiRXxwk/+L7pZVzlyTcdyhie4CodQLLabq7UryqgJgCbClJ1Akatdv4KD5AITvw+3vlW1h1Dj/4
JPYQ9Gcvj89wGRYgnYXXDHqH9AKaROerrbVhVHs+wpCB4hCmhyZfyZhnoKy56OBWJ5n/eizu7u7e
yqPifS0WsyFRIA80p4S3U+vp/JmTEaN5U8ZrfcdPmC1NppwTcaxio4zQRFZjqGS2S/zvvl6B4MIE
yTV6o9HSWRMD6eG8bxmi7x0hkoTAxU0HiO62+aZG5aBLGDIUH8ueswLiyUddR84z/YxYvf93jeat
KOpe+FGhyWUGUf34NqIjQHBB19I6brYLoL7RsJI0yxs7MBrnYObBvEDXUaueVDwL3PFDXkUb0tsv
oe6N78pjo6gZLM+mOHY2JrQKZJo33ZzTJ0C0fnmH7rm2wSvOYzRFTsy0N4Hif6xed7X5ZuMpbdbl
qPAkdCkfZe8d78f4DoY30E011+STTxkJCZYsSpPdGN5Zp+fxUfNWqZ+jmQRwFqfAZLUvcMwqLYvN
ZFHVnd5HaWoLAtIDvWE0e9hEreIKGmaTjJwzOhX6D7g/CbCCybgWxjPXfEnbdjwE6mvSJNZY2kPj
qKw05J2oFhYJsSTAUMqUlKbSqxVfBkOoYocTTLuWVv0ueUcTaoJ6xdfYE4+V078vD+ZJmCb+os5K
vZklx0WJVsfJMc5LSSAI9nuPpKEA+ksvbIUp0aQVNapkTfadoOpRkZjngeItSq34L547dJ7AbZxC
6kVDZRX2fc0XUHBFrhw+WYu400O8S7KnPu4ZinzvGb+VRV2mgg9RyoAfc0SxyKteYu6ZM/5ZX7YO
nBPwAYiMpx7UKXCdGylJScHxDoDCWdathB/RcGWLij1GWwFo1/gqnh9fTdpS0fLosM2N8zGIAsjj
BNTnPlRA25qdP6YAp6+TzAT1eRtsanCHSiUmO5/Aq5nk9uNvoGvm0zcA4o0ADnAMGXhvyjAnVcy3
EbISZxU6o+zL4dhyH653EGAhsl2Tf1b5HwM9Vd+9cKoz3U4zhJTgOZD6YBdlGZ7gZDuWvPP4s+hR
sv/+LBwFUiX6lOacH0VTxlGAcj8+K0EWda/q++QXOHlNH9TAf7xLlZBypRy6TeWIe2ZjI2XH/i0c
/bQaEn0GkPxz4WEdC6jNhNlZAK1XPVqNnQyrHhVHN9oX8UFjqN30IN08E/8SZwC0O+F/EHRSBiRt
mlAtJS49+3J6jc6ivh/G5MXLmWPXqUf4RxCgwQiiUTbB0ig/qqrKegjFODt39YeMrgHD3XWWR8bE
/vVd2MY36nexfq2UvRagkx6j/xh1BvpBRGiNQHcaIAcU4EQrRn3A0Eh8oFa8fC7sfJ8d4418Uk/i
Ntx4W30znsCEcO6uysp1ZKs0jY3KUHba/1nIp7RK0fu+SAAAO/8EAtUlwLzPaQCtoOE/zxrayFR0
CgwpUVvW2HS6aW0hm3JLytxLe1BtyGfRTDe5E22TVb1L1/U6dPpdvw5W3gb0xGvvSdmIJ+k5cjJH
XIureMWaCEo/IP/6EtDEILxDEZqny+9dwY8+52EXVOEg5x+yuJXQRyXxG4VbSdm5VpyuZ/JQTkHj
TMknbnTg+3gQHACvS7uehZrnfREUylkh4ncO1C4Yrr19sveeXZI9/VO+TaRV0J2FKRoTgz9oBWjE
KT/oatWInHp+j5+833JqNugdfsoP+gi8jcUzsuqLiyUhTAAtH9DQqFmAUmtuMCLkmSMvjoyzaIBQ
bRNzu0I2B8IBbf9P7eIkCRkqCU8VVkffoKotqrLJYuPcrttd+5ZeioP4y3W6vb6OnsJVZfv79C/I
Sx6Lvbu+G6nUvYmGGFSMLqQO/rd74rrv3isJstR+ybL70y/N1IRaH3VLkqb0qr7CTual5WZvHlgs
14VKmnPJ73vZNIZX0f8NwBPUdd0kJMKowcdLnWw79QGg4EXuA/yl8OZoIk0350NtkHr33CCps5Z2
yLN4K4zAeSzlzjJnUqbbchNRC7GbJ93YueeEOG+MUGt5v1FKul0C5SDqTcbx/IAfb46YZqc9Xbtn
FyBPIuLIHi+DxvxN1wyQD5hyBTgeBMvUOoo4FHuuk9wzf+JLwn0aTnpxf/EbKH4Ikqc343l8Zohc
vJZwMzGGFJJBxArvl1qdO/Ce3KBUd+HW3i5orX5nGHa/TZxLs+b/lAf9mL0plmIxxE5XmNILVKXA
KSdOaANMYpyfmNIVQKXJvn9JZAczhiqzC4lUmpVEShtj4hgv5R0tBIE+qPJ+qEYxvHkurSh1sKKl
gX9J981KSwjYbaonNyE8o8S73Mwfz28itUUFEhZ6Lge9+WkwclF08Sp0xn9l7WUAxHqomfTm06nM
tg8cvShRTHA+PPswzHNBZeaqhVf58cVDpW2l/kVbkv/mv3F4DfaB4/9VvnoG8nKxhZRE6sB6EZ2W
uuHFF+EzzUn7hqEc1R79lS0rv7gwjpQgSiHlri880PbEF9Bj9UQ5axURpfVj9VvYC0oG7TiJLRrv
8cRc2mfDZo57X15j6ucpdetrWS9CCT/vX7NjZYaWdozUdfNuJZbCwRNEk7X5eEF0oQBQsblCUIa+
dSXXq0aI7Ow/3Qtw2KqlnGy93rrm18mVGIZq4dFT0qYzvLG3Bt+OWjktEEA4TEF3n5HwmkgDDsaz
/A+n3/yszIClQFc4BiYD6D2XJYiNUQiViLPKCEigOeByPwcAMNcc2gdS8ngfp4Of3yuUcyEEU9en
/nsaoOqjlD12XtRddM4P0aTWVZZYaDzD+i1VHKYBsFIU4iHLoM28zwMF0fmpfAEZb6vYCoLCXZ09
j/I/Kwdg6yAH4R5ek4mTlIYSysoQxyEGcl20aC/UYEngzED/9XjHlkEAJYQ6nyQZ5aLoevnyHn1A
HYKz78Rv6av62X5Eb49lLQOeH1noAEc3Jk6ItuMpatVoER7lS+300W/5d4qKTXM10NvtPkfRRsl7
zJXZdYmpiuCRPYkiaG1eq3JjKEC0kmqP/sLHX3T3JKchD//+IOradcqIbtBYkC/FazLYWR6SUEbm
HtV5afNY0k/Tzlw1J48foElkfYGgpkvyUj42FR8p8mXXme8G8da/ZXsEW5JvBZhf+Ku6fnx8D+TS
EFZhbmn554KpR80r1BQNopJ80V8ikIFY4Ye3YU4Nmp6P///qDBpNwcspWvdGEUIO+SXf/HE30crY
chtjFdqB83grl4miSY3+31YCTTE3KSiL+4EAr/fSlmseiaEnDcx6ZAWqlWCvEu+5xegki2Pt4/2b
ciOWekLjbDRGPsRGRq/SVTRlM7CFk3bgDrzFCs0Xjgi1QuoRNfIiFkJYhYtVnDbtK8dIsdCZ4n9Z
lpulUA+oJvRNVLvQe/GENG2IQdXPQ2I1I6qoml3hViYWBqF9joMNuATj9KbToVQFj8GE+kGfF3JZ
lD7mEtf1Xuorl3LPEW3n7msbyIwVorXdsPrfZP3EBjcPHTBVSaEqrnzhV/0+tMgnGJdKO9v3LDf8
ziW7XRSdtKr8YJS5QIOpvpRXR6oxTIL/JT+nu8pqLJ1IZvni20ZOuGek5RmLXDqTSFn+Z0N/Kmo3
i2yLXhpkUFdfSt/2du7zMxlX3G9lNX5LJibzMAWy1kopZ+EbXhSV2FSFjA5vt2tjVZKI8cbe8Yjm
q6JUFAOLh6ToOfnSmeEmfS4OKCG7VokNlcz2xd82bxXDq7zzGMz2kXoJMVGqRDMeFFNfZWTf24y3
Zvrgmd4DBIKQEFPV0MMzkX7PrRaw/73Uh7J68TVwiudvXsy61QsjPEnQgDSZjOP0ws4lBEacTBGi
dsnf+W/Nwfg2zeYqAoIXuOI2psmwOigXmoC2NlCAIi5DngL8Q9SSygDTtAJJ8K4VOLmuZYZUYYnL
baa+Fjp6WbYmqlXyuTV8ljFeGMhJMnw9EDwiUYympPlSfSnw2jHpvauWbXREugVc1675YtysRZT7
IwWpYYx8mFomqQ11Xc/PwxDrUwrfkQIMawxIXZl6uJKrcaNqkRWvwCXLsFr3dhVoX3T5I5eAWUSU
VKlO8xoAM++aKJihoh5QajLzNCSZvxLCTwnok8fLXOg9oJfI70z5T5hjdTFrQpL8UhpE/zpsedvb
ehvB7hgB/DIJM8mA9iMBiQFloI6Yn1fC9cDytrJ/9Tfytt/3O3VT7WUntFndHcunjZJE7Z4rFYMW
yYp/LR1uza3Dvb4tDuU6MnMb7dOnYCNsQzAKM/bw51Dmt3u+QMooRnwYYBgZxHZb/zlYy2b6LJx+
hcdiozscw5dk7ial/akPQiIuU/1rdEQbG5Evo4m9PBTrbP1YNZjLomxiIfKeG7lYFrfWV5oDHqwv
BDxbwebX/oFjOHZ3FfFGSaZLf/OQdYku+XGKZQXHJ+Et/cgc1nom32J5SgJcRlgt2A3K90glA9SO
vORfebOz1a237tfSCjNrWIaRHiYNsBEGD6J+iFI83pSFviPpD+IZIOqvmT06oonxi5aya3eqFW1G
EzOgSGYFTkea9SvjwJYma6q8o91xYk3GqCvqwJoMjN5uLoY/6u+dFVRS4m9tJe9C83+URJ2W3Aul
F7eQVFvtZiSuk9tvkl3tmMQny4dzvqRJbW7Uwu+ywB2nJUkIm46/2+dPR7eUw+D4Z+8XCmOsZ5S1
hdSrhmGKI5fXkDfAUnGmZjdOYyGjKvzza4yFYSAMD2pwwF4VSlAQJ3KBQSThFWlNlNct4ag/CbZP
iot8fnxY4nTsc8Wfi6IUPwtGLcZ0mvBa2OU+dgoztn63YPBN1oHdrzHTcHgWn/SnYoO+KrDwDuf+
86tICQsdwvoOmq8wTPCqFzW+o9vGGwE3o97rJ9S/eHOwU8ezvVWwwXDp92iDjoijsZooJyJH2zCV
atLOBxtCT4D29UKHh4kPya3aqshYmdy5fvv8FZLyUK4Cx7VdO2RAFJdl/GkgKdBH4L1CkwtIZuea
HCVi1iodNKt1gG6Q9r457jA9XLf4p2Jff2zN8JQfijchZ7xOS8M6l0vdoCROp2QW5HofMmCzE6u+
yTNUbGla5zIoZQaPeIDJij+3hiMj+aNa7iVxWE/EPT0GYc9EjA6A0wLtw4kB+FZqGVdG2aPpf1C+
XEzuY1yWRUA1HdONEOp5xZiSvGwGCOFX8tZd8dvupyZfOQEAFs3KXVWrEkwso42J605mZU63ZqWL
7tk81HWQ85salhekUoNRe1IQV/FVTQfSSy2JWODw6TzoC3ArgdKJuAlBaSiW8RWAajLkx0RPwQVp
cxGR2rNUZ4xNvfMiTqNFMQ0Zmj/NlxDnuh+KWthUihxdK+mE1o8as39H2+vOnLSXwVA8jdd2E36T
NeKqVJywGkgqN1ZWnvp8r/rgNsucx8d8T5UQQYB7BN81IVvnH1SKSYOrKGKL3byxkF8drSSOIztq
y4/HkpaZIygUyuBTYIbOAyjXXFQ36nqmdnlybb6ro7BLzL23KT6Fl/AgsBIR9xQH1FIqnHmYmgXb
Yh6FdV4HRXIdMUJXNIfMy//KXROA+tXnsr9ajUkblq/V4x6M6NX7IPaDagI43B1Uoc5EonNGiECn
4uLPSlGbYsXYint36/b7qK0I1HDwvKJOrlG269Nhb7hgNxrlDTgOLDH+yvAmyAr4PzFuV3rxgaqW
utPjT7i7Qyq4ZtDkiLkENOmAwgcc+jjj5Jrrytbo2wtXgZP0H8sw4H0B1QOYNoLHycW4cVnyBLM4
kAdOrjqf5yugjDzTyFqDocHLHMk0QhXdJYAQweMEa/lcDKb2gY14TNJrabXWaAlwZ/WNaslWSowt
Ct5rFnHssjQ2SQSCBN1AQHcIGuVepkIic6KQpteKACqMgd6G+Wx/5Ku19sxyMO+cE0ShnQqpwolx
bvr3mz1UNPTU1m4GDJj5zMqv3t+5mx+n1mG4vZYOZZ5e3arpngDyFt+VISxPXN40pj+dLBH4FpTp
Yq/l0Mm8EkAqHhQIxXug/8NVrSdCbFZ5XIumCxIuFm57WSvBDDrgFpCuAUxMXyARa1cbvFzX2is6
w3XgS/wS7eHFeCowqSN0OsChjHPXgvE2uHC+QYrGt4bqisEA5tCu0AggcbYhAedQ7EsW4/iP+s7f
DnwbsliolgOLaNCccvzIg1ecK8HgW6wLT3By90/Dw0SHZ8/vTHdcD2llRwqQzpoTcMHGbYHbEkBN
WBDQUifvvfFec2AiIlnsqIrtJ+vY/wZlTac/6Y1s4/9uysM0RKENiDECOY2e3KEmWW5zyGjxKOrl
75zsVMqhyCuLdz9TPrP9Y/A3aVdl9EcN342OVGB+fHyrl0+mYqgT/Q1GOGL+AN0tCyNaA1GsdNcE
aASCYQeqzTcx78hh8F3JRW+3ov7VNhyLdvaHQpLabyRDgW+e0kHI61FvtRC4aBLldYAB+zdX6Tc9
72TeJkvPQ3bmg2dJI4H7avSvAQd/2Se5Idj5k/RH3YjcNtnzl1CzQl03w2M/mDk6+IQnvwKScyPv
ZN1RVEs4DIFmCf1Jw4QWO3gWDUcLa5KXpD9k6qoNzEJ6Mf6KrGa8JdwW7gDaJHHHdQyiQ3PV/I6n
StVpbsl1Vz7yAfBtSCk/GfK6Alu6vPLHQ1PkRMVU15NiquDOuKjaoZgoj8KVfgRhlR+xhnhIk8mk
t/r2i6hAqS/lPhp8t7u2QUoEpyucqHiODBPkm2ZuJKtB3Q+ehapItlc3qv/Rvro+KblnhTeT+p1r
LS0zXTACH4PD4NvgBxQTsB7hWbXAtC+5a1CmQnPMod55Vu2zXv9FbQUzrUDrLcDRAEMB5rbO9zPq
orwfxT66KsRyB3voEbnal4Eozz4jlll4T5QkKqEXiVog52kXXUOXUzY92CfNcux1q0MvIuPaLSKL
SRRwVehzReIGd2C+qMLV27gYx+gaEUsbnNYETKZEL8X58e1evDeTGDQLI+eL2hTaDOdiKr0JYyCw
IcbIGhMeUmOKOojvHkv5yRnPFAxiYDpwTBqqmBoN2MK81jzRxCq7Vuj9WaeenIlmzgdutBIKNVPM
bNDQ/xLXcrka46YpzViOA93soiEqSVvwwD5xY6DnZirqymCm7tCHGG+kdcB+YVhwuAqbpvWOAcf5
PunzHk02kuSKlyKXDKimAoC7magDqLfyZhxSk/cjTEU0StdAQspXu4/Y4ELwIIypL5ljyrW/wdJW
cCZfgvXSfrwZy2cYmwFSi6k1HPi1xcgVXi7TLjGE+No7NZqCJKta+U6AEl14/JDXaJpgdf0vHRhK
InXKatu0Y+vB66+dfH8IpG3SmcEGBm50apOz3DMTX7zweKenUpp6/6FXE+HgXK+aoYxyCYAoxBnH
2ukqB+jiDqk/p2rtOn2Vd9UXRm0k8IMZmztddkrTkFhC9AjkJsiVZMrHEXLdHYQgSa6VrRF5e/BN
dVPbw9V6LGd6fB6JoXY01vwhqRv4042ZvPy6fLMAZctsNzbwdh3U61cZuR97OQS4K21XY5iUZIfE
/OeQRkoM9RbxWjvmmLyGddjgG4aZ0cnRByCDYQDuaeBsOdQLowSjWxkJjgUgGAdLchyPyBudeKa2
DcnA0oI7TwKmhIFcA9Hg1G9AWc+2BBVEIE3i0GpXb8S/lUXaV7ASvH091oOFdzTt340gSt38fgzB
Qxck13f0+u48EqJlk6Fqy3LEJANBG4w0EuvQ6vldgo+E4s6QQYbzhG3b7KP95cTMy967sbdSqBsb
6kUBCgFIQdpBII6wxhxMQEteMBj3+/TPNw0wL0BAEehgaB2lDL2gg/4y8NIrxpW+Z70JBmiPrNeP
hdx5QJHdQ4sLWCvR8EJ3sGelIRWy1CCSIu5v6SndtISvV2bF6He8e1Fv5Uz7ehOxNXB9OS6FnPfR
JcaBeNc6JtuLzup9u6dpt3Iolc5iqQd/K+S4J9GsTPUJBRWboWoLPxCadiuD0ma58JsmV+v0unMV
gr6urz5lpULu3cxbEZRd4yoNKYGmwnbFG3HFm5hq/lsyL6zS67QbtH2+FUPbtbGWlEDASsKNunXK
vUJSfaOVZzklF/+FlTy99xrcSqMUWhAw7GWosCh0I3xEATG/GQczbfyD5dCMMjGShZjVjsi93shW
yBoUeNc633w/3Q2Up2Bh1SX8vLpF875iq+RYmuuvwZRI8fb4Wi7TgnMdo1OiWql6bekX6XUw4XCS
ZMuZhZVgGOJAmHnBe87A7bqou2n0fNtmbTmdCxwBRwwJxmI7nMXQNsbVpJM2Yaf2XDlC2Wqrv7Qw
Z6UZWB5DBZYAQGrjqMuZxf3QDRE2rvgOHXnz19ht0JSp2NFlWINtDqHV6+OjYi2L8nG6kFO8fIBA
Kzj/TfbbNWtJjGtDE2GDBpt3JR4C3mVTWMufIN3aPF4CSwJlBrq84JqRx8XUD7vR6QmCbdbdZ7wz
9GPmy94YRwoOvzNFs1iV9hYhOmG8mHd9gP9oMjro5q/M0GCsila1kyYPZrsvyPDVOdu1bnKbr8db
xjAGIFuaiyq9UU5KCZfG8s3QOO3tF54nHZHfKpBlm6wuF8b7uYwUpMoTeG4ybY6l6MAG5x+JFW9z
k7WF9xyc2y2kjIEnYlKKl/8YA4W0lm6Wzmgp6xLUc6Q2zdhk7OPjlw5dPPN99CpdzkpQ212tiPyW
dqGlWvsXTKRg2IXHbzbaeudiarcIu3rA/iFtKG+qDU/WjIU8tqJg9p5L4Du+F4MSuodAtb7oz/7O
tE1dY/nsLDHTXb5xpNK8qjtOwEL4b0IqZzRNH4EBY7eW1eiZFQW9+FxKm4KqbFDhRoF2dOvqJhDA
T74ZmDJpP1LEp9p3s+dWqc0K6O5bogmrODFiLWiEI6/sPWQnYL3t0jpUBIy4DHN93xD9RwK1f4kS
dDyfxelVuGRnzqy3mMPshKvHysBaBrV9QgFuN96FEOg0UvHOWnr+3wRQrhSv9gGyJhCQjAST04j+
Gb48lvB/pH3XcuNKsu0PHUTAg3itAkDQylFqqV8QUkuC94T9+ruge2IEljCsON0vs2NCezORVekq
zcr/YnH+c1BsO4bZYFxmGEDi0AEAio5HW8nsLR14PcrTWfwM2r7pMIbUw3JWdZXFGXIE4lNkrW4e
E5ujm5w7/7EeWJZWanmGVHXUBHJQ+6u3t8WBQ+S/hGzfjDCWMypabaiMCCbGWa1T9D8LJF7XVnRM
XJ56Tq/Ma2fGGM2kq1IlPeNpGO13ja05K4W09GU8ZNTlZcWWDec3V4zhlMpz20VaiKre9jkk+gOH
lZ9dP1+W5vv3GbOZmXUoVQ3uRqq3BpFkS9KIdBSOqN2Q1KmIjW3O1v19/BFSoycyoiuOQVgWdAXJ
Y0DVTitfGIsga61WBM1UTCQy7TcSViGj2agjFeX5ukkCflzbjBJjFjDt2SRYQZ+d5I/SpxVSOlgY
au36Q0FdTrC9lD6dyrH/4YqxEEaaJWnYgqsBYy8+7fav1E7c7eeTgihF5sj+JARXGGMhC5Ab65AO
BjFstn+gpXPdFC1a029WVMZCrEoz92AgstPT7zEg9+mfh+u/v2gekAqdIBem5DtzLSW6goEAgfDX
6i0rdYfHKCWIrK4TmX7kxxHNiDD3URRlVUg94pzVGo50/YiZj3+jwGKTVwJGkAIfIXbwPBIVonVe
iy4nPFy86G8uWExypWj+N+q9X99xJHbxlmc/zWTW5CFEH2eNA5KfurW2lYnqcu6ZR0HBFc1Cp+Jc
mNgih9C2Rm/d2X7w7v+RBcYse+hyQ48MCCS3Le0sm/uEXrZVs0NirDFA/7ohMCCqANq5f8vpbWeJ
+4py+ODIKlvuAvIdoJ9UUBnunt/MV0SY7/+kDKzJDUzhLAH0GKJ6Gt14vc+dan2dwqLbmh0Uo9PD
cE5zDSWkU7LxH0USctPNi++WGQFGn1d5IZSAFctO6vqpspTdKphsRmjxioIcRljTaqjdGMUl1KI8
+iQ+ZZT3Ml+4bLQbadPKQfSuoKPwUivS0sOD4qzkCFvwMs/p4JDM50nUUnB0QWVic657GCk3AcKG
0qatOG8S2cSbHqWagRfeL+j4BZ3p7zM6Ul5mvThxg/f/ZjqwgSe7CxeiobkJLfQTeK7EdtHHqpIF
aLHL8RJ35ATtrH3JMeRLOawLEsxhjUMBtBUBJLzfjd093RRO/VjYoiU90fg9IBxtX3B/F9SYIzOL
XBrPhZ6fnr2DI5ZUBYIGVm7T6uO6SvLoMCoJnNzunNQTHfSY90Q5Uu/Ie3jxaDBaCR8iaHqLkxuo
vvbukGm00DtfkfJ0nZcFPzg/MzbTHJ+NzognOlbVTuDC7vWfX1aXFR7AaAxFO53InJV57iRJGHFW
4VNn12S1CTdEQbzIV/+lRJYmzUgxR+YJHfDbZJDSMAVr4NHiBBSL31oS2AMRf/ESPos39E3uy8PN
FLSOlCaOJs40YjoCbekxdj457oV3fF9/nxGRVb9vmh5EYhJtdoM9HpEneeTEQlwqTMQyaGfTCERQ
KW11fYh3JfUfpc/H4ReHEO/ImLilL8YYbRJfR9a8Sq7+YGe/P68L3M9uK6CMTFtFMai5Ar4hWwrO
O6mrOkOdnsjeASDTm2GbHr31ybPCQ3hAK8T+pX8a9rmFPgj7Ou2v32ZC4wvajAfy0a4s9jpopwFN
3isrtOoCELBVABh0X3Wbagfs2fam6rathVbwurdahYo2VktjdvUlTyeskHCHMQ31M90adrlVnCQn
KyCnH1YHeRurxP8oY6xWIulbpRB1INFzt898y/fcxk+pckhSk0iu+Oqt1kKCHO4qpkH/iq7DsDqd
x3Wb2VGyOeuk9Tl10QXnC1QLAM6LGFtAzw+TsG6zrEDSQMLrV7KK3aiRx9Cyrh8vj8QUyMx0oTXw
tFXMbsqJy9TR968PvMGLpaj0ggtGERRB1gf5LGanvCLPpS1TBTCrWGr+644327tkrS5IMbrQnNV8
pVfgprajTZHQZ6AhYntdQqe6i7FJOb5xwc5fkFMvD88MZKn1U5DbiR9ohZJert/Nkgm5+H1G9NWV
mpxHdIyexhtU+Q10dAU0I+5T7sr310ktBEYXlJiYokTnguIDFfw0rGV6qNerPxyfxSPAhBFqrFWR
oo9TEUmkb/ptxWFgwQpeMMC4xF6q8wzYvV+p4Y1qVwl5dT85183TlekbZrpSdqHcNTEEOcTMnTM0
9qC4vHzT9XNC1+AljSr2Kj03QKP5PORr1SqePA7G4vWTwobLSwqxMp5Xnoib8B5z0p46k9Dcohwf
y2OD0Xmv1FtpVYKNXYtE/WP3f8UkQ+fLt2H8MYGTSHWvlCKqKTk5hCSy7k075k1i8FhglLtBk6rf
1wPyPlinianH0mo5nbALb4ULLhj19oRM76RkMh/hFn3CjsxrO+cYEJ2tOvVxWMtYPoYmoZ24PUxV
E0Bp9c6jb/FmX6/rhs7u3xKRox+xKQ76V5IVoT46EUqXa98XylsXJ8ZoeZEDdhrLnVDsxttKhpc3
aLk3nrackOq6XceOqUsVwQharmQqmDltzoT3COGcFBviwt2rZpTgx8XWcgCx/hEeziU3mcw5KTbG
zdNUrbsA9rCjivN7mqvUSXgb8Z67HGPyVXKfmURPNQLNyyFgGnEc8YG+5zbH6C5SmHZfyUCfnbbd
Xt4FptWBj9AqUBID3VT5SLQ70r1zoqCl3mrMZXxTYW68zpQx9E0ZiuIaxKoTt0T2wTkDXReA2Tk2
12OZ4xprrUmOwAL7O9buGaP4za9P+1W82fLyqIum5/trWBFBLB5iqzl4jkn+u7Re0F/NOdVFIZxR
YJxALue5X3qgcMaiCirc7jqo6/WQYtG6zUgwLgDDkEUmZyDxhGvTQSX3yHUKPCaYaC9CcUhQz5Dx
pLKckKz2gU4KyhENjvx9VVJmEp40QSl3HYhoJGhJjZeHeeNgLCY/XWeGR4dxBmqzqsPyjOMa6O9q
dEwMRVBbe7xOhHdiTJhX9auw1nErp121d9CbaFVPFSc9xZPd6e+z8wrbro/zDiSMG6fdRS7PsvHE
amJx9vu1buRmWeM+MGjcY50MCR+unxGPAGMKzGxEXRv2/zQ+PGv3jcPtq140zd+K8fXYnnGgRn0Q
pxNEPbD3NyZ5xgpJgrJmsvWd65xwruJrUHBGqOkVDPQKIJT9yckNND185+j41yYH5nE+t5tf2IUz
ErXQNHoj4bZL+2xJjkg11JUyKqDQHGKmtK2ocWdX5OGd1wzPkeSvFe4zwpoaNNMM5HSIElZekV/b
jmjv18+Po5IsRvgwYiV6UYJGtOns1dMfaW2sx49/sy9fFfAZI1jFbhaZASIdxX5bw7Yk+lId/5EI
o/eKVw4JYFeg9+UTDNgx3WDoivLac5aqyhfSwOg+HOx5aCeBs3pzjXHYlm7Op/I5dtS3neryyH3d
8TXhY0wBNqm1XVtD+J7bvaTb4f5wwhTibdxjurjfKk+U9r0FPqXY/sT06F9mNmaazJiKqPETDUAA
kxAefNffqg8r8mBYq795sX2TYUu3att3WTA562dxvcMGOzSpYJIwf7su7ct5mhkZJiYYAyMrSg+3
18M1oA/u/dWj2ZqjU0vVi7mMfEViM3nHusNsMAKcGXpJO1sLLG9lIY2IwlIgHyJSwHrwsGO4nDGB
QuiFBobjcIDWOSN5RF6RRwsdF8tP/vEI1UvnFGAP7aCGOEK8StPHcP3rNaPGLS+jxrF9bE0uEQXP
SCXtq+UXi5E2rS3e/yMjjMHAOGWfaj1IHFLXcaL3rHZo8nydyCIbGGScOmtWBqoMl4e1Cs2yx55V
RAoAdX7JAR6nu+HfGL4ZDUZDizjUBSkBjUq2sBqZSlv1edjxkqiLjuKbyg+PXmoaCtb6FLtFL8od
+vCnZl+Dw8vya35GhlFQfQX0CQPx28kaaHBrEpWeibQ9H93r9/LV0fLDrs7oyJcXg80NK/+cg05c
rA3b+O2RCXWMUBsYmpvtsT7too3grLY1MfAiKgDUi4lqzhN8OZU7+whGZ3NghepFODEr5zv/DguE
9Af4kF8BEdapxfMlyyZiRo7R3DHwMPA6QFB2BxnTspbUTk0y8prH1mLwN6PDhPlhmndYjW5MTztU
Jshza/nb8fPz+g1yNOtrhc7MxlZpm4S+CCIYQyufdnJH8DLCMMp1KpMNuCYmjLcPezPwAN6MlhwA
DZEOq2j+KtafHRZjIYYsDYaynQRRJ6qF4eb3f+OAsQ6hfMZ4U4ff7zELcsy4bQ2Tolw5IdZxYwh8
GGINJ/RVpnXefDvc0NfI5qEhLE02AObhP6aUbbwKOhlZMexDhwFqNzK9GQm6frP7itv/z5Es1nu3
ve7lng+OUgLgZ9qQ4O6pwZCwcBPcFptKXLeoCmNsxzhdvymOhWVn34VVl01l6OkVbj4IN+0JeAGO
HlgckV5kDyAdU68fmszZc8T8WQX7asLoNE/nXbx5jC2uFV+0ADMajHUdujAWug40dvo624tbyeqx
AJa+/t07c4X5XeBVAjqKRT8AbFYc+mGY466ekhMAl598EgIzBa7p+uUsvjNnhBibprdpU2Ot4ETI
wD4XTAfy2oyXBXxGgolH/EwapWSMpzYkCdHpYNf0o6fw5VZAeFnmRVmb0WLsWn/uB+zYwrm1MT0C
1Q8viNAyeTHDsseZkWGMmzmuxsKIQOZ5tMb9rX7T7O9yTppv+dxMEfgBJqQZ6wouXXndjgMWQWRT
q0Pr5K/dK+JSWltDTlRHtrgiN0UgPwzeNzljkv2Z46kjrAsTxCLHY3Z0hiegFJLbkXrPks3xcMun
N6PExEKlmZltpIGSSAN6E1gq9jKlYIgnDIuyPaPDaGvfZ42gYHXkycLqBQF+TuDU+Bc5wdJVEQtB
phF1tsjfdGobd2kFcQOapE6nuGNKN/M72Zf89ZwQc2SZ5/V66p0nNY2PITZmtZV13r/1pLTkP5CI
el+ezvRvLmpOlTlAUThje++AA1TI+JziXXkGyHyLnBCP0PRDrOzNCTEBYy+1Qj+kTX4ykBdMXlRa
k/sM65+rY7HlpAgX1WpOi4kWk0j0s3OJOzs7iOAGW5q0yqmtAtaCt7RiyRzNaTHWVRsaCKGOa2sn
tFwXkxy5Bbh+67oNl3jSMf19prpGrZiFHoBMgXrnhDoMXNMbbKqAyLf0bGMLmQ8zyIWF45FljC16
ZCXjbNaTgRqdagOQQ0t9VW30Lp9tbJ7+LT3pLnd995JSz4+UMb1xgvblGHiG0IQxJ83TYBuO4ZjP
3WtAfRTKjBUVNTu95Y4acQWHscdhq/QrrQK7FU4ZA2y02AFCBtixxZoLRjEJ4X9XiB+bVbAkXJcT
dRIcR56Q0/eOtNdpqtlkeOBJz1JQ832iPxar4JkdCWeMyUBIk3fZ9smfzmo23o73fFpyMHM6jDXp
uqI76wnoAIXoLbUD5+NsZ0cZSyS4MTWPJcaemGNc+F0OUqOjovyPBUMobGfoeuQGN9MvXbsoxppo
giqLQYmLMlYR0brWUZSPQb0zUXzMRKtCXF1Zeut257XZvJZF+3+GrUY3BRamql84akB7ZoQyMcKw
Cupharo0UBNS4EztAi9+nt4tq91/6Hx5wpmJQcStCX7zRaf+3TmSna3/on8UsJlAyAKA+goDTgwr
wkoVzonRT3KI2cfpzoSD9srfYrgkh9j5aqBWL8oYC2MsiN+ZQu0D6xZoBSJ1MkjHrbZ+jJ13jlVe
cmpzOgw/mlQPQWuADnD0/9SkJeFmcMy1hOKzb/F6/b8ugBXEGTX2gvpQVVNPBjUsFSZv/e7P+LTl
oSV9VU2uEWHCkNHrqjKYzFKHFXUpUf7gOWfpAwGWkXVzP1oOXq+3/kZV7f4zcrfmhretZbFMMWeT
MSJJKMppK+ILxnar5bvH3Z1/bIhIjt0GYdeKXr/DJQ83p8bYEW9sYkMYQU0D6gASGc3z+fU6hSW9
mlNg7EevDj2EFE7Ff0VvXRtQY3OdwM+dy7AQcwpMDGLIg3jWavBQWfIEajNaGfrADaJtUvJ88O9C
mpDOuVV9q3+0rddtRj95VnLpaT7/BCY+aQTDHH1tCrmANxAjkSuTTx62O48GE4wYYYpdLlOo1Txt
Cvtsv/oWj43FvOacD8ZylHV2HlbalzgY2H56Qhex7Vktuk0exZ15e/3ieAwx5iNIRClPJ/Oh3DgT
mZ4OKHxcpzH9xhV9ZpPfZz/36uEMP4lEkPyqkhSr27BbgRNhcGScrWXLwyiHfQgqHcQO4M5jQI+f
/8YIYxYyta9XgoDDskIEuySmI43RMcXrK1y0B8CLXOmALlQ19kluRoWU562Yn34rzriJb1X3OhtL
6AwARf0PAfYRXghY5hyWI/jIAtvRtzrtAQIRETknFbz6Masod13aZGJ+CMGMJmPUIyXxI6OE3wUi
PM2JjmHtKbrVrZaKDi1v/pVH5q7kMi+qOMUhIn5XqYCliPJj4sRUP7X0NbCFjTgNuLZrjhQue0iA
68sydFhRWGFvu0IB2KaEtMO6taKXmgYiyU/bqOfWP5bCT0Db/ocSc6KCCmM0KKCkyZD4s6ORQ59b
47qRueNEPFLMYXaGnvdSIE8eyoms+LDfAkKfX4WdfuanjHxzxDhCwPmGq1TBndWxi3Qxdj+rRP0j
2bQbHZ588GgxLhEBbVZECVganRaI41EASDmF1jd3IUZUeDmixZr2/K4Y91h3WpYCSROjPkBgUux0
b1ZIBJzX06sELYO73EW5jAbr64q+aHhnEsJ4RKCy9rnYgqqyWtf1U9Hcrs5r7VFMHsXGSUVyndpi
9RHpSuz7AuYykuPMkcaFIQpirOCVcrNx0G7XHfY9usf+pmI7J8OcJVbgFYA2VKe3uUkalUi74rf+
xtPjSXt+yuI3M8zZxWdAx0s+mEFPX0mC52kYdO8R4wnohtfPbfmWvikxMUWDlb9jbeLRI9qp/ZGQ
/fSE5MWY3MuZAoHZ06oyi8Yvp8uxkv0hs4CwD0+v2Dy1WvZd38yw8YRnqIIegEx2azm91dj1Y7kR
H/rXjkS0shpO+nr66iu3xNbPhAQrJ3IPWvw8ZqQ4FujuzLgYU182+wcVFTvMAUI6rZmezOPs7CQB
4KNBCYmboPQk5zm06FMT0thV3MCRT+jM37T3ie3xhHBRMmZ0GQuP9gdVLxLQrVDR+F0+3pa3d9dl
b/H8ZhQYw16gizHSalDYeQcMH1LYdc4N8XhgbPqApfcol4ECtq6krn/sPcDD3XS163d/M72LFPn3
PTEGSMsqfyhF0MIAnyXdiyRb3/GmDSfrcikLAPFWMSMuYb2W8WPiTlX9c5KbanOyNjw3O33etZ++
vO7rF/szGr78TOZitbEZAn9UGiCq1E566BzKK7jyDoK52A4Q0J2v4iDe7m95fam832YuUu/Pqd4Y
+O2UcveELbyvLo+G9R++KTQA025OinVfW4Drsfc+nO/D+8PT9TtYmBm4pMT4kAKWUGinI4rJBqjF
HdnBYDzoFnHow3223v22oG+2ZWP00OZ0BH4Voq8JE+NVPExUxlULATg4v7vH8HFlp/QD4NMHq725
Dyyse99QN3ywaWM9uMfU8qjvmJv36yfAu0fG6WBrbCS2FT7CuUdulOM3f7qay9NlXE3TrgZxWOHH
e/LB0/KFNPz8x39M2a0aTat9X2tOT7EtHNN18ZYQYLhHj5bA26B2Xe3Zcbt/OXDsu7z0VLLkjZUm
Twd+y7lK3lcy6l4KteeFJWT5n395ojzzru3YKKY3mSpgR/MaO68LoM7CNg6CmIbdgK/WCCGcrPhC
nvJSRhj1zuL0HJqTjAD9/r42bTl/vEvuzw5Sytb+fd8AN3TY7ZWns0aNQ/AW9CTaRzwo/q8G+v+u
6D/m6jrJG4zVpGNYZk0VEmProrOf8to1ydzSeX4cyNq1P/9RHBjNHgwjawURB9sTyvlphSdqjGL3
BRo/Yx2/jUdZXJL4Ll9v7Zv9QO6pddeQvftK3x+aHV1bE7bbVomskhfHcj6ByXNf18mf65awsfU7
ZNC/QvOZgIeBhHGOEfzsfjcEFe7Icg7epiIysT+wBeA6NezZuxpG6F+mbUauk83R6BKIZUk2lkk2
vSW8xeQ9Rsm0dgWyqRyMFaYkL4mqWvHxgAYZbSPYm8DZbQakt2WfKG832vH5nNFG3p16gPpjW25q
HzQi+qS0/cJ2R7dZP9frm5VoK3/0Ownb3dYqVviuzb2CfXokWJEQyyf7bQlkC7I6SPdABSF+gLbU
ZNMk5Hyrf0rootwAfgH/wmiFux6bOrH6a53sf30qEUr0q2NlSQ91ZkW3rYcVHvfZvjjb+ZPh5PSM
zxX+rF616KsjIspIt1Yc7Batab73kFxK1xL2fRxu8wkv7eMgbs7OunA+TKJhwnWDihkVt6V96EA0
jN3eihrUtJHS0N5Ee9z1NyVpH25WdkCRyMYmMp0GVuFEK/K8KQkWTMOb5bS/QQ+vI5zJxtHWkFQz
pXiOUsAGK+R1v3aBBXFvrEPbNmxkpA/mnb8rMpQx7lbb1Aa0Z+cUKJ0nbxo26I1ksHqJmh/GTt6o
Z6KlqPgebwMr78lGD6e+KX2HBN3dGes1O8961zCdsSJlR/ev4lu63v4qd8fS0p5u5NZuyQPWp2VW
CrwnZSNYd962eDROWkGAuApIYywNsgWExmsADkuoa+jHtrMGV7Q3zfYxf0trqq0Di64a4MaEjnGE
77PP1CiA5IW5NrRoQEawTCAekb3zNnbhPnREASZu9vneWfKN+/7Y/dIUQoKtpW+HzeoeAxdbdMu6
pPrQO7Le6hD+USDnAyUZIg+qwnT9wYqmk6EQp8LqiujDoOYmOqLV5YbYDxVJ7NKKLSB9tdhx/Kul
LfY4bWPrs5EAA+VWZLNVDnS8O4aOSKT76jGABTwh8MV9tMfjBv+x05Gix6Ehc9XiWyyf4vRd/f2o
oTOIrvCjOAmBPgdW9jauHaCzZ/i/kr1LiYNdS78EFPvfPTt/6wBxnaA5VyWdFRa2mdhH9xdNPtT1
Tb47NhScAlDCQEl4HWI/yqlYm7eStEtIY8WPH/ByAyR/7+0BHlsc3jEoStSCvIuuTGp3NJztOtnm
5N589zMSfIbW8Ow5j8YtVlYXjw1qrtscI8cWFE0kvY18vUuU9XYjZJbnQyoDu6HZAQXvNdXeX2MK
9FjlfoL92TZWXVPiJgRH+weZUGFzTM5kuKl3iV3FhLgbuwRIvGlhZtq35VsB8U58UxB3oB7O5hO2
Cnik5Lx7fH9Ob55Sp78LDtGrlfXO6IpQhiY5bHXwf92gLblZDUBGqqEqKoZ8WfOpB5EhCKHXogdX
caD6PfkdHqeGjMQ6p2R1ozsTDLy5wVVtQ/R9c9wRlz4TU0ljrVSJaraAj5RSKu3C08kJgaffOOgd
us03BSJn5daEGc0OnBfEF2+Mc7/gnYm69DSIxGwF2uVAfp9MoBiE1CPIUrrXD3mhuQcTCLNDnhzi
zGmIom9gHFxoT89WaB+AeqMcy2coi4Z1vga/xvUzu3ZJjnmD+atzMuoV7rQoyK8X6SkiO8mBAvDY
Woj/wJaClSqKrOiAqLtkSy7aQG49vzuZBNX+THRgITFKn9+i1z0CHlZ5y0WQW6gATLx902SOMi6j
JvVXoAlk9yyAG8Rul9D57Di88UKUS9auXz/vt5hP7pVcjtoCEYp1z/nKn+mfy9iHuejAr6UK69ym
ANwksa0dNQD3dyTnkJF5dJhYHBBkuVAnoPPsAFCNkMONQH8fTr4NV0dcLFt62tkieXhyefiKCxJ2
Edwx72w/rkspnV4vKGbxXi+8SJgdgDJWfdEJ0/Pladc6TmCdIvSRZOTXCQGIc09ce6Ott08BoYCK
fx/o1rd47TJfPeCMBbrgjwnGPVVOynMP/p4t63D/fnPjluQFoaWzy0lqo4nScSDnOd21O8/Cqing
v/nEGlEcpZ/ru57aD/ZW3T3ANZDb0Lr/hLPebD/cj6MID/VLIYdDgBDMXdnXJVq+ngDDLtFLzRfM
tgZgA6JgybnxrMPmYHX41N+O5tZ4NmBYLXUUsscGw/yGV8HnaNPXe2BmS6NRwjLqKe2TUpsnburP
UtyFQrHz1HoXZH05PSask08Om+mk19R+O6ElJiAI0zKrsaz3EG/BATmdKVrTLIrQSid4OnFyu18w
/leEQ760Qf+jFHoixDI+BnsXrM3z/S//Tt08rw/WpqSr2zOx3TUlD/gnJmfQVqDbNj6Qrt0HLNkE
TIbLk1aOMrIVKCEwVno7XToQFXmueOKF5dVE+l/BslSMTPxwJcHgp+cUS3PxYKkkhEHd88rFmKhg
1TveLS9Zszktxh5rAfrKAGnXwmqGduv+8cjDdJfXVWQpuMCq6m+OGNs8eGEa97oGhCd6iO/fUpq8
YpqBiwC/AAEAbzijw9hmM1nVuamBjoEHX2f/Vt4qrAQB2m0G4HIBLfnYckrsx8/Kuc4g7xQZ09zU
ESq8ydcpirb/24DveTA6wmuK45FZXVqaIDKHMSzAnpV4REmJ9yeFUCTQwOvsLGZ6MKiDHaKy+bW0
8JKQFhhx7vUrxGgHCcNb8AeVK+DFGaA5qMIrIrV8p3ONTfIxISyUHGVfMqhz6oyuS4VSDGE5UW/u
7+tNZr9fZ28x5TonwAj9kNSVVCsgIKVOOli5YcseffE3Ym2bT4Nn4ep4i4v+C03gQxqyIWHXOXN3
4ujFwmBCqQ8m4In0bYTE+NkebZo9/hV335QYPypgW2ujRODO8p6i0aotPF5jq3FFXJjAyUwupoCm
Wb//ZYt1foAQz6o2BFuFpZEOOycl4m1ETCoBwt8AKhHhMLfklOb0LitX/xOr/einEphLXkZXO66p
jEJssPUfrtNZeorBknzzxT7FvKD21BDPISRScle1lNYR7GKHVgp5l2JBV3LwEFfgXb+NUEPXj6VB
eEZlKby/+AZGDwJsf6mD6SIHJIxi++yu9pL9UL7986Ey+uBFgoDpdFzigB06mB/BKh3ncXX8i0n+
yTx/HyrjBiJZLs12+GJoQrFLAbTQOdiuteZyNGnTTxf6TYlxBKG+UoekB0fTvlAT0FktxtMxPXec
puc8xEoR8hQhBiq5lHkCyriCTBQq05QmPXcAXXmrW8LaB0Xp9rqALruCbwYZcxKpQSYEPp5+KWZG
4nUCzOXXkNtN9BVWXTtHxpY0ysrEyiXcmHrXIaOKnb8UAMIoMBYIbE3qOSGgRtctrOc2OQgb/6Z2
ef18nKtkGy8SoU5lT4VvHWj92DTAjNH9wtIDu/U+/89nCnxbXZVlBF4AuWWuLu2GosoFMNs6zzVA
wipMHjzwfOty/mNGhbk5vTHH0cc28NOTSQIa96QHYqtPaktGk0xih47/MLxxqU62grnIC96Yi1TT
RFFTFWLZOl8xJd6qko1cpLPlbt5YuLAZqR+zPrUnh3456V5KRMzGarZsPfBacBUeEcYPSLpe+j5A
HjFcYe6ylwx5srOr2uWdeT/eJatphBn9brRAoJK7n9Wd7O5hvTOyfUSO1LIwgmoBvcYSXZPbZL8U
hV4cAOs78nTIsumGcdbiipbURC/Pm7e//Sh2vwp0ABLdHYiwGTxU0a6L8JLP0CQ0g5oqhmew/p2h
nWmiH0cR7MJAMQvo7fevBTc8/Jpw/yFMMyKMY0q7qEM/KIiUdno0j+pN8+hv9U251uzwLsZM7+QT
j5nt7nqkwj8bNGR9ZncCUuhkwKAFL3mx9Ly4YJrxX2as9WVt4Hsq5yDbokrWvd0ez2jQ4o2Xc8+X
cWGpYBSNXoOU5U11mBgYyI8P5gvvxbRg3i84YvyXiH7bRAtA5vDmb29XEJmO6PZ1WVlUodktMuZO
bkqxVAfQKG69fWWrzh3e8JxQnscHY+xiXYp88Yzs6yG6De0/wrrCE+xvfO7FaTHGDWM8clSJ4KS0
azu3GxtN2HDvKX+h8lIYPyfFNrQnvtRrcLzdCTPKxNgpOx8lt2PunB+LA4+vpaTHBTHGyJkjeqFV
Aacn3UjPIgzJYWOg+ilZDoYNf6vb4eBvE0uHPbFemg3NXjU3pwLd24pKYNo8QsvNNjgoqEOhCGZ7
znHrti/XpWgp/XXxkazFCVq5SKYTWfUYVvgVKih+YdbZ6Jy8dQN93SgkV6ywWgMzPpJuwoGMGg1G
Wok0SW0vQvEIjfNDYUeBFY3bqriry7VY8AL66TOu2CyDsVkRTlI/n1F2EKm31X75u/6r8rm2xR0A
gt2IUBzQ23sJQJTQeeKc0bKq6YaCIQsV22uYi+x1fdDyABc50O71GbXKjpxRMM+scNsdkhXqeyMt
RmKHJ/UGnqvBX2PS7UyrsDhfMlH6cQzYAasjzFnJP9ZlirKg+AI2SyIwjlokyiWUwVG9/Sg3t70b
YpTpBbW3h4ioO0zBWbyhpmVL/V38ERlLnSmVZwYtnlVKQ+MPLB5NN1DSBw6Xi1ZnRoUx0n5c6FLm
47hFWr0LNH5BVp6Hi7vsCWZEGBOdABJKXkUggkjiSceQTojXYHcSyd31K1vIhszrZSyadSOWYqUW
oAPM4Xv5QcEL0L1OYdmozVhhrPRYpav0PIknnFp78/GSuLnFia25x8XYaEXDaG+VgcaAzRmSW+za
bf1OozVvD8Kiqn3z8vUds5S4H7SomX1JGKS73wj3utMiR3X9xJaNnmYoqo4EmYocLdRsRiVUxTBr
irhD2hTYIt6TGVNlh14RhNUrJ3Hpy/Qek9GdpSJLoD1V63eOiC8HmbMvYGRcDRL/PCpBd3ruMwIo
QX/b7kx0LkxjdRERd9lhdQQOJTYvZ2vua2LRmM6IM7I/mIoq9DGI9w2GtDcZ8fY2aW2bY7SX2lrR
/2zomorFp6apMkyGUdAogVZ10DEVnQptiDsFmAbtM+xiO4Suui2JNlrnX01E6hO2CO6KEmZLjAAW
qf+KH/C/bsHrGlu0LrOPYphHqccY9aRF3ISdTUlM1dMjAP/rX9dFbFlhVpKCARdJVaSvXTQzEcOu
mSxMsEDkNGxHVJJe6CO30DAd3w9nsIIbEEUd0wbsqnMPSxH6wOsnTrJn/fdOvUtu9E1/36ckw67e
33e8RtqlfIKGkXgF14k8kGowF5pjfl0TvKQ7hZ/x07R3dsosh3Tv/PpzRBXHJ8ZBuhvRd/MQrIuI
cI508vEsvwAVRR1iJeuaojAR75CLeR+JaQdTOmC+ojrFNjAr9yKWt/brB96ksjQZgWvkGLMa5lIR
ruKyA9wMdkOUR6cHhL+H7isqrDUeHNpXre8HNRl7FTTDgLqw2D1+VnVltoK8VFbvRKdzSn2D6qCW
uDbdv7yMCAbzFxET0e+cY10SI3lGmYluzt7o5WFbd/8fFh8dVfsps4EVuO+yI5MSGT6OS1zSwDlB
JuT0B8XLhQasBh45KPuEaAkRnTPPyC9ZOYiqqRj/j7MrW44bV7JfxAiQIAHylVttKmq3Zb0w5EXc
951fP4eamOsSxCmGb3d0tJ+cBTCR68mTfNEaJqhLn8xzWoNAHGg23aRYB1jlVqPeZyV2GJO3UXeZ
ZFgYtbMMcD0Vnp/+yKT9xN/iUDH78ljIgDfmfW+yYi+HGOYnGz9wZdZPA8T67w8UFKxRioiWy2vC
U+JucgzM4PzHB2XGj8Ai+7Tapv1cC0YuJQpenMV5T/UAN0/BfFcd0wZWuaELClHyXxg7ePPZQEMo
tHrE+OCj2GS1XYtfFdhEYjBmaIwLPyCMJMqnGD9AA1/lzYOBoYLR8qTNOu66pforSF/qvBfmVx/q
aW4XHfsGZncMRb0kpuoYbv4og7v8qEITbO9NOZVWl5vx0bhrz1s1rrUuHD7vf84qZg20V/qEVPgJ
p4XPvD8Mf6pz+T0/zbvs8IYpUqy33zuxs493vrdVSFoLoxSVMUxXylz5Qog7p76SpuWElLpaqmbA
+m3iWVaGw6G+FzKEb6nqKTB4BWSc27s8sZZayhGBy+4ZdUkTEBrJ3ip5rL+YvyLFdpUvV+UwDfOA
RrR2ypCFLWBZ5w6E7eFZsuVD9XOz8bfqdC5ECtbR95Ny8mM4WXtZa9bcY2M3OMcwagyt2SaDWZWm
USxJ1ZhqqLpwp2ROe2wpUeHSD25ErNwG/RG7HW7a1/g4bRR3VrM51Mr/T5jocvwuA39KA2HfOGot
6A3LWN+kgJgo3YoEV6vml6KEW2RRmoCrVhme/F37GwRSoafwQ1O4+LdyQrTjxmdtN6PsOHQbnZa1
Fie25/49peBtjC6d2JBBdOty8zZWnLY1gZNI71tgMoAK3wqSViO/S4HLN74wPVleZQn2lSw1plhG
iREGDjRrpgTo4n/juTW2LPSjOleYEMomyMmmzNCWABBUJoBTLTnEaP1S7H3obOMKVhNNBAqqghwM
/2mCdtKESRIYaGBVRgogsN5J/WySOplvWYYdyGbfFUZrlxkHCWnvV1Fltmkt11iEqHfM8TulfacS
l39dvwa6iP0SOmHkVl+2JBvKB+Tv4sLJnEiFPCTjU4qUTbXk7mVSjik1x24wjbBwdXDKpK8EBKwy
Jmv0h3j+1SVmRe9TtIjSF+3NSIFp16qfqXyv5KYyfUfpzmnqc0HfM6WyUsAylZ9JaSYEwHAzyS1W
76bmAKoGzjY68quGGwQ5iLLBCWWIZym0mPCBxuMTVg7G7E//mBegJX1LHunz9Vtb/5h/JYmNuYrL
Qa0okBQfDNB/YxIj+DmNxwS7sPD1XqNwF6OqNRw2xK40WDV05/7vgB/jiBcfa4nWApCTjRh1lIGx
Q5+OWsd2s9K/Fuksa5MB1TCwBJYLsVU80plI6CE/RVhkOnvN3VYt7CPbELXuUoLwGHQqFQnGZ8Yn
XgCvKvkmm5zJqXOMg0TH+WY0zP6Q35aqpb0o4SENd36JuRYsZ4nMbtyDnq2xFGoTitWiw5mgnhZD
W2drKg96sJOOWALZMy/V7a7cG5up1FpsDJtICVVlIKo00SjSgSRZCUda29n7uZcsdiixb8Wxyj/9
eTvsW9PqS3GCSZxzdagldVhs8JK5nZ9yUIJx5/vSF9Gd90cUTTeLHGsacClTqPFMvjY2QKoP2JuO
OuIt2MAK7HdhhwzkHTeJXdiI/fbaFiXPauB5KVZIkfOyy6J5htgCXNbgg7gFhQJMkakOiO5Ve4mM
yH4AoLE6Fafajs+Fgy7nRnlpzSIuRRdgwBjH+nBBNwut8zO9IQu84Gdqc2e23tLd1rzFag3rQopY
q8tjJHFBRQc85cr8eSuZaKFYWNXXmu1jchOfeLU1YrEaAF6KFOKIolVSUEThYJOj/pmfbPfV7m9U
O7jrd+o++RU6G9ZqLR67lCe8k1HKCZCckHcusV8pKq0/s5dg0TcaMkt+9nur/LmWi2tgcpJlPEyC
bdmfY4dWSsps6hGSqb2f2iFHhjpGbWpJM+gbr59tXUf+ihLS42HyiSJ3OkreO/rSaGbFbY4hLQlk
voo7qxvSVt2NBopDlYM8WgeE5vPJgpZFfqjiZDZC2+ahOPo23MsDO8Wb+MD1S/wrSrD9XT9J8hAj
LJqwbXM8TJXp20AXoIWWO3bzKB0AGthSlLXE9vJ4wosj1TxGADgviS2xOi9wfnX2DOhEvtm+Vxcd
EB3PhSgxCaqroaEShag0g160lqyGdsosGTis+Zh0dpmnTvp7zM5FEVldZ7fOML/E+mwO4CDLj1Q9
G4M9+KgQHqPmoAUBVNmqO9fvLOO1M57S4uQzp09/teFLU56N8PcMApN8PyVuCI6xwCmQedW+djOo
t6Tx4nHvpxvrTFdzSyAtucwNTaVgCfqsLSgc63oKFuanl9MrYVYBRKdj3Rv2e4nxOXsTpPQRdYh3
eilP+Hw+oUXTU38EN/cEFKQB7pFvaO3Zh4fDA7funO8/+GRampXuj+0O/CRYnRzcYhbh9/U3+RF0
ffkdwH4AZqdQjavC7ygSrLvN9WF6enlBzWIGgSp4/eY9oAojxkbMG9N5i4Em6HePpVXu3rFZHL3I
0/31X7GaMi25vU4VXed4sJ9vX2s6vTBiH5ULdK0Ds/NCzMooboCZwfp+3L1fF7c2vLKEIP8RJxjZ
lswkZxXEDQvf22ieGYYmgfZzqCV/IzeO8sOrsViyNq0bbjnPy4iUmbmJDSzK9V/ygeIVr//ylwhx
SlEUuTZMSHDOOrdf9T/JveGCh+aBlyfr+b19m24w2LqFE9iUqn6+biPt2j4rIdUOHjBv3ewXek/F
CRFKvps0tpQe/DThmW+kGuuhysW9L3b0IhTvU62uCMhZnqZnCo476cCOUmQmujWi6EleirsR5E8/
2m/tezUFFkaLI9d4mtXvscdSgHPq+Of161/1SBe/R3B+GN8Mk6bBPYDKNTd3xNXR/Sm3Vqmoy3Ve
+8iCJ2oMwpq+hpjeTmYrP5Aj78zA+4ZlXr2zLJzQbgd0zx8W3zGb3OKv0S47Ky8ecXc/jDfwse0A
zbD6d+IOtveDuNS636K2XS0iLBk2li0wRWNM0EQ/zZIkJ8GSJvUYmwKZuNOjAxBsErJuShK0L/Kx
RaicIGl2bSSDmHlK7lorcbeKFase8uJEgrZxFRtD/Tgan7rafO0P5Uk1m8gEuH2/NWexeSRBkejU
dKWW4kjsnHid151nz9gBuYcY2Lyush/O9qsy/f1OgjLVjGVGXONUpS1pjs+J2Qe9OSoHmWPI/XEM
93lllscss8barDCGzw7gv6+PQezywt34MetXjMEj1J0ZYCrCjzFyxJXKUp8pb876DC7L5kEGHuR8
B+dVuO/6HiAZlC1O9XnY29dl/z8+469swWOzuSNcrXARY23rb2N3qu9q1arAXeiwp+Jec9vQVZX+
vxLLFG7IikwUIvYEx4TRvkkQxSbJvgnuefsY/84CuqOZk/dAsN5o4S+aWqpWHoYNN7ma1F6IFk6s
l3lUq9PitgxPwt45MFFMtqGdptKW441zrstiCoZPdJWgp/DZVGsBqkVjjy/but0RKxVaszpk9u/r
33BLiOD2VcPHvpoaB1IWeg7QEGDeOts4yPrbZH9PIjj7pCsKNi/WFwVS+LYxsdpbddq12XGabnjx
rAcbT3R57F9e6IVAwZLORg2WwQ6nqpzyNz3KFt2K/ddKWjDR//k46ueP086GUqctJGimXT0AIAwb
CsKFXbLxvtez3wtBggn1S9qoKYUgfacpGPibwLuSWz8UTLF0dvd9qaVsVrOXH//1+tCuAyUvR0dC
+F4ZyEgT7HtZgjMsV/TftcgMfyTOXfqWl6fM3mwVLDbqmjzhc00hSfw+hLxW+8348Fy+5rPVPxtt
9Xhd29ctFvt7MuGzhYZKk7wPkWP8DEYTa0JUG9CpYd/sx40exNaZhO9m5EDC6LGBAE/7HmEF/INv
Nf+++wfhwsVpRJ8HNkO1XQIG8p48h1g3j+Vp3Smwpd8b17bqZC4ECU4mi2ulnSdcW/T+AiPrHirA
P9E2OtkbglafFcfGMZksiseFE02Yn/Jzv1hca+IF+1tufc+eMHZ6Xcwq8AKa/R8xwnl6GqhtrENM
p5l6aGkpYC3Fjj19T363TvbSSCa7uVmqsSjKvhuhWZ38DQq+1bj34hcIjqSfayWoNfyCGOkPgBeN
K+90E4zx10+62u+7PKmQXGKuoGz1qlwuNLRi17/TbfXwI70f9vKGwm+cSHRXYN2Nqd9AUuEEXmg9
+PsENFZb6dqWFMFfzUUax10NKfQxfGLoYFY2cTc3YK7igC6uTbSAJPTjEhtcxif/D73Fjp9d9sdw
sGnYle5Tpzyj+bzxnRYT98UE/tUHXTCBRVY2AcsgsF86lsW53Qc7evQwEnM4ba322bpDwQiShAxy
F0CWsU+wsmg0NedGfdlifN6SIhhALdKBBVmesnKWOoAAA5M88rMOCvnrV7f8PeLNMfC6onBKsAKN
CS9pkNuGqlMyPbWkp05C/NrusbZw15eDsfWV1qIlpqLlCBprYGrETl2uzX1Kwgz9HzM49XflrVHa
McA7fCc7BepHJgNy6qT7Vvj6XyU4F7LF3h06oaqqppDtprfhrR/e9U73nSxlTX+rz7Wq/peyhFem
sSlqjBKyuuKkzq8YXU9BNdUdUkf37YTcscZKkwPm3/D61N3177kpXIg+Wp/nqdGgyVa8++eTzaxh
B5AhVoSMTospIeN+Q95asHh5WOHpTSROewzbjQsKL3BeIkeyyEG7z0+pj3oUcFnvhW9tcdKsxnVs
AVYC1UgIciio9UUhptL9qIvTxQU9nN1oBkb2gZlRb2Hy7vFd2ngjqxH4pTTBr0Y0S2QsYEG73J68
EvNeuwAFjeM8bYUka3bsUpDgWesiiBPGchRV6WzXjmKCtmn/7jug/tp6jIsefHn4FzcoPHzsma7l
qMGZXvIbjp2E6hvN0GvrnS0F2TrTYukuPlXCohBWBoJO2FrTf+en6NC+7kGg0m0CSdaM5sX1fRC8
XIjKg0Ceygmigm9BhZWKkr0Jk1tt4V3KEB731IRplA6Q8W2wXk6J90oxnGRHz1hZB6q7RxTDvl1/
YauV9kuJwoueAx1L13qYk9NtYyXOz58gnwTzMA2dJ9WOJ6e7scjpMbD31ni2sK/vXjv83uwNr/qJ
v+oiUrT4YZZQX16+4rl0k8AKDiPK+/t94P7e91vTBqtx1+WRBR9bVzWtuxlHnqwXbEW7ZTYzl7Vb
fHPT3JbKCIZE89OWVBUkJaYdeeiLgmfp9xa2cGWpOzINvoAqMECBcoRgQPShTNOqlvGu1bf2NlWc
7kf/E0SNN0hAHygGHff2Y3P7aA0nFJ9cYLpM3OtWOXH1E178CMG4tGMtFzzEj/hmn+ub8E52XWy0
A+bi4TuKbcHWLonVbPHy0IKFSYq+bngMeaX9DYs6QYD4y7Os+61zrUYVOgVlPGaANU2822yaGlpm
Gu4WgYUzHEDZtTWcuu5uLmQIV1cmcTQV6SIje8s4aIMMh9k38vMRvE/nAjWZjWxgteLOLgQKd2e0
Rj2SCALJ6ys3lWMSAKv28PAwm5UVHLPd7eEptKvALo/V4/v+vvh5D/ya9WxhbVvvBJicsB7vYfu2
FHk55xencfGzBFueJnrF0kqF02C78TQdrlu61Y73xak//PCF/U7DQuNZib9eqc1gpz4ej/v7+/sN
b7764v+e4cP2XAjJei5XtQ4hdlZZql2DgBVaef0ki30S7wkzJsCRyGzBkwj3RGqZdijaQfXDB5rI
dgmM2HUJa2EXer2APIB+EbG7YFGCIinVeMymp3yI3bIDuhd0tQHWtdZbkYL4zQmgkgZ6mrBehOj6
x9u4uK/IYHIWAhF6jiNn0G3J8wD3K0rn+nlWpRgqo5SpSywu2OGaJ7MW1oSdiRYUGA2VomMS16qT
FR1xA1XBEFSnP12XKRpEnAyVYbTMcYEQq4quHJxBJZjX+blo5mHnNz7SEUXJzKyf4v11UaLSLaIA
AFUwd4TuvEqEKLkmJWN1q6K7UhtWmdL7OsKy9qzw5pG6etBZdcpQo2437IioJR9i0dwgusY/dp59
jr3KEHRnsJjsLOVPU30Xjr/S4NyMWwXj1dNdiBGUUZHydCIIU840Bjy5Kf9gYTwakt1tPKieT+K7
MGD2sLW8e+twglHmqppnHYpgZxn0l/uRn/lRDzc6vitqqcrgfIFCYk0rIEafL7APu7riLOVnTCXw
nRKy4BSOZXVI0xzRsgTObL1swo23vaaXl0KFt9CGM0NfN+DnXmXEBi098pu+eAkqv3Wuq+WXzOZD
QVSQ7hE0wIBRFp5A3vqTNiTQy9x4i3z/gRt7HQweSkr2uXJK6mMf7sNyS19WD3ghVYhosUVXy8bl
NYSRSQzwG2u9Gcwb8Y5og//3aBrmOfDlFszm509Xygy0BZnGziyz5XlfbU3mrB/i798vKD0rVdZM
Pf7+Mi3MtH0K5G/M34KdbgkRdFxJ6yaXuuVljbJdc2b6sXZTbkHNVqUA16bABuow8YK7CoyYSaww
YHyNIHCaapKtLst/Y1NY715XuNWPAvg9vLwMoy02H4O+HCsFXJLnWEuTPcgyKqtMJPm/kAK4tIoq
OBCd+gfNxIXL0jFAnhiU8POQy8VBH2SsVdfROrt+FjHwXBQMC6swKAf+GYOINYiEzRoL/VY/A/HY
OHVWgd8BhIzmKBnNEcVKwMcKIORDgDr/XTCq7xjqXBzyF8R7xtmE7RujfvaHeTJVljFX9ovM5kE0
O2PM073cKs1OS/Kt0taX0j/OrBEiU46QAGQKHyxFFzdL6ZCTUBr0s1Y+zeRbiBY1toDs5wzYuOh1
NGInwRY+TXJ67dgDHoeYwtRZbcYqarFNsQ/15ggA1S4i0ZE34GJQt3hKV3+izAxQASFeAZRXVOYs
jUseSXj3bRr/GYKifOok4tu64le3qqQWll7RxF4GkHclm2+qmSGN1pcRPl+WbD2knVvJg3arMJim
Olb1ZzSiwHcABia7k6WfYzYnDxGRhg2tXfGimgzoGMZSsNICI5iCwepKDIhNsIp8Rq47aTbJ7aL/
HpLDXPxqqztZ+3Fdj1YeIyIShEBMhf7iQXwWOEWTgUmtnJ8nTeocOeWvfptt4XK+5L6LylA89QWw
hnciAnR51RdFU/nsnE7VuTCcDBUg5dxmYYYlB2ZghO48/WT+nxwrSbLwNui9yW9PAfOoX3pyPriR
PpwaCZGtmQxOrT91+r5SborGzg0nCcHH1rN6I276GHa4DODxo3EpKuDgUCHGmOA8JLVsGh9W8Uxm
uYBup7X/KLPaeIpahkHjMaFkp3S8z+wYJGNY96GERmC1VT69d2rUd5iVYfLsgmk2yswwrIoffm1E
KMQqPsGSC57mB6YOkmyCeFRpbSWTKi/UsvbXOGtY3pAPSURtOZnVX3FnaKGt0CjHCg/E4Q3q835f
20nRdqkjaUk22GUIXnSL1nFC7DCfjFcN7FC6qUlZdfZ1o0zMOvCVylRSLe2ctlRmIKWNqTkiZvQf
9DKVX9Qw8YHEaZRJMQstkTvYMl/iZpfKCcgFkszYpfqgfsfisxpTF6NWP7dhtvBe9k3+PeWtimH2
pgjOJdMMcCTIQZnY5VDTZ+wQlAJLMgBlMpsMQCN7GoYU9Fk9p41V14MG7nJkS4CMBTUrD03bdK+k
l2TFkdqoUHdMm6rXgnP+gwV9lru4Ih+ori6fh31Q6Fhrkc6KVjopLfNH0tGab9jbL9ha7KPTsf0O
s1IKWfpaQvQu1TOVpCBLvXqM59ZkSYCs0W90rbQwD4QRqaSbO5u2EhaKSBLTbDU00jsuKXpihrMx
nYrKzy0y64pL+yEuTbmXh99GnQbfMgz5/WPMChQ8WvSKweDROdiMhcAkarjRzo2knceIlLtCbo2D
XI6xbRS9f4oGpXX8kPxroPy/QrH6mGsM7C0i2xAy3ogUfcTOU7LvvumFamMgTG7cNtoCj4jByiIJ
dBtw7nBFGhftSU1CtAVAj32WDGr6IftmVN0h64aNWvxyS5cWYMFGqUveJBsqwfcXKjBZVKolyYh2
ViQ8WM1WfGbpWIRDG/u6Ff5S7FwkwcTAnSAX1akh2P00L/2571vtPMW/x6a5pXG1G/qbKM/Mttdu
R53uSH7fJsZbgqb6deGiz4FshUCyvOgKTirI1ipjlmYfkZ8/tbtQiV0UXs081448rk05wn+1ybbG
YFau9pNQ4TlRLWBJqkMoDd/C9FkChCD61xxqORi0H9eqLjGgWK9ODdYkMTzfuauwRbyN7VpqrEAd
N+7vS7QBOVxB9oQnJ6OGINIPdl3oy0otYwtTkeu7tNGJN+iUWlKgyK7StYodpCywFPD1HQBpmV8a
1pSu3hsvCVe605QN8nnyESmltVa6k9bSs8RAcCa1SXxQ+6w++VrOXF8Oww29+wLEXH46aEGgcSqG
nqB7n91/NHcFVZvYP0cpeBsSbHkNpey5D4hL/Btf31Xqyai5RXhjBr50M0y1k5dYTo3JuzKzNQmE
34FTB7JZh5i81Ld+35dqIBaLgKJMIcuzQHn3g5LoItZs6yQggTb5Z1n+E+IjxpUrN/eJo6LumZPZ
qYfUZBS+TW5uinrry4rB0SKdwchwshRu0LD+fDtKC2gobVL/nPWaYRaRRMzQZxsR2OoZjYXwBhEr
lsZrwlOQ5JCXdaAhzhiqd8qx8ShW9v4fCUSZ0jnymyctGFwtkN24R4k+Jk/Xn/9XWwpiGoMaQOKh
WolA7fMhw0IZhwqh7FlXQahEMpeEsd3UyUamtCVG8EiU+WGgY8borIAMr9V2UvlbjviGkC+1jGUR
DahBsIkQaSyiTeEum5SpQeIb0rnWk50y9CbQrGwA+6b2o+7B0Jc2vqWXrZVO6YbH/dIUXERjMtRA
IshAeSfOzmYxePaUPA48X97VJbclle8hXWN3vtxak1+bM9V+prR/lLr2rsvUX0Ngtq2KEG08Kjmz
DLBFppY+PVz/vl+C748fBpyvgd8HwKtoBsM01BNWZYHXg81l8HgD2i4WeVXhptqBgxVI6u0gf8iU
EpQybouxWaV4UOPG6nvdlrO9XINuOX6OC8cwHrraVeLcKcd9DCo9pmP/eHnUG/UfwV3Lb4bLleEV
cZdfMNlF3wIKpZT4zZI7ESOCpAEgoqhwiphbOsHVgZ5G8mt9w5h/9UuLYLhhBWGFDKMjvIYwVrVZ
aQPPiBRvACf+xCsPfB5OkoWH6x/mq6gloiQ6iiBUhn1brM+FbUtlHshp2Cde5eu63fLYbVR5doL8
dapn959l4UTgeGYY7kZEI6R5KSoXcqbOqVeVDWizI2Uf5P7Rlxkw3tmGwn2NJ7RPsoR6IlfSsgK7
V+rNE2AvDKMydjEB4602upuH+kssqbMLwGp0CEjcbBTZVy4VxRAEa+DaQs9FDHwrH+qEykXqSfEN
CVxW3KQ16M+7ZsvSLKf4HBtqeFCwMuCKAYxZxFmiml1nRhZnHnIzqwtUs6ifS/UdhQdnTl4whmcO
4a7KJVsr+EZY+tUtaQaSdoy4oFpHkZB8Vhyqj6lvtEHm4Ze1j+jFyadMS+j9dZURS1tIeAyEvHBM
2JlLEJR+llLNvq/zMck8rfej41hFwGT1HBsP9FGJcDhCnzPUETGIX9f+hrquyUYwjHyOyqB6Es14
6hcgaQMHuudnWGcVO0StEiuUYqsfUDFQ6D22Zbz8+3HZMkHMoTv4g/AaK7lTJKOjmRe0hRXN0Fm6
4/EL7tlNGkz29N+uyxO7Csv1Ml1HbIqkkmKK7/P16spU5HTUMi/vY0pQ9hjCQLLLYhzyu3osYmVn
JPpc78Fjl+i/r8teUyBmwLbC+DAZFcTPslv0saummTNvzqbQnKe2tZBt5fa/S0FfDU8D6T5ii8VO
XNg3RUqKQEL+5CVtnsG2ERlgP3lyrktZCZ801Pbh8sGwglVaImFUkA0kS1ofnNwqM7kWWu2wm9J+
TzRqheHoSlrgtMwMM/1R8jsQz25FNitBtIZKqIHtiRwI7y9BB+FoMRjalHlRgA2ihMWtW/HMIzx7
U8Ap4HbjDEhHwWGOxta3cnV+41W7B3vz5PpNw3Z5mz6NeGpWgmTMRHMa2JpW6RxOM9WN0Hr9d89j
ADuKjq7GMPxDBAtdzXUeJQl+cGtILkuiW3Afdg1Gj/xw4yGv+QKdg5NdBiyDE5GZqSJGYoBvG1dT
u0w+AjTnRMMxzne5U2zBZddMvwHfhmkfxsHrKASyaJArHSF95imdn3zTO8O3F7zG3ZAaKjRPUzY0
b+0FI1vGG8bsI2aphNyJdxSjYxleEUn/GEZiks7O4MyHYx7IG96Grp6NLbYe083wb4J1YiHPK3WW
cI+RVN4nfTiclEAmey0wspswzhO7b4vCIplUO0YmwUqnXW6rmhzvYlYXLqWZcYNIP7YGIBYsPkS9
nQa1dJ8FQWcC2ajvJ6PlWGEaaqdAq5Id2re3QVVKjhrn5W6IaXAkdABeqa36P6oegsu/LVKrIDUm
9VAQPExKg0S34GAI7Lm/D6Kk3fDta14BJThZ1mFPEMoKH7hPoyFHSTH3Omn+g+D/KSS+KcuJizdk
qQ0YrQkmcq+bl9WLR+sXIFO0Y1WxPp5Juq/UY517kSGfahk83tIN1pCcefvjuqCv2gQLBnuMXJOA
50F8KUnbRlI+wB8UCJpI62Yy9q/CeCQzv836+em6tK/vEk4diG8FZTqULXRBn/wZOaXBytyj7FfP
91VlJRlGdId3NUhPlGoPqvp8XeKXuWkZ7kamwJhr6oKG+dJgHNtoIHJdelrYA+ktdxPYkxIpMn63
YYEuQCFDbSyfGjW4JWveDubQpNItDcfiO0kK7VnhlT6ZvC/nzuQFo51ZkoQe5jZXfmBUrXw0Qq16
C4Ai6cHBmGE6adJK7bVho++qehFsHGjtg8kLNQc4VYFXEd1bH+QVtvMNuSe11pyX2Bas1WbZTE+Y
q7S0Lm42NHHtkyGLQ68PV4h/BHMzYtdngtQLlJuEHaZzzc5BPrmpgZKNj40eNHE7/Pn6R/v64mA0
sRZ4GQpQ4F6FSHPqmYKlF0HuMewUL0EEyV4rvTgCltCEoWMgmb4ub6UOCoHLeAAI09CPEgu7eqZE
PKiMzAuJ1KIXUTX+Sxa10zEYSv8ZECi9tzKa6I8hZnYZYrQU5dCxL8LKDrWx2CqNrp6fLagZ3ICh
iNkgqFAN1PmrHC4lAedxjC5hCDJQe+xBZ6ZXRnEfqFlmyr60NSix2LLP6QUugqEfB9ODApQouUOX
hBAQ4nn6qNo9A597sqMh+ec0G9eMSBSNKFwd/MrnEM2Xx25s/Cn3Bnk/EEAY4ocerZ6hmC1Ohh0Q
WQ7KGv8IylgMAcJ6gytEBxRKLDgpRoIRkGmG7Rk0VElukR1vRJ5rl0epLKMiq6IdYQjWrcoDww+M
IvdqbCUvEPsl53Sz9b/2/inFGAsABugziyl1yH2ZImbLvaCarSTCiJv0MPqPPpBIwfxw/V189ULg
D4Tjw71BrRGzf/5ObTBWdBoproymztyrCHA7i+agyumb1+uiVkpoqJ6h7KIjCUK7lgk6UUVT3YZV
VXjgBzz5wSMpn7FcRg1AZIHQ5m3SXxujdq4LXT6IqO1Apy2aASZCABo/ny/rlQaVkgIys8F3Gw56
83gglXtdyvrRljGfpdmCefAv5mxsOFWawpPD0koqdI3vwryyfCAo95yUdqlrJljNr0tdU0YQjeMJ
c2DnNbFQ0NM24bOiF57KT2X2lGrHmmxVI9bs1KUMwTegjoOR3N4ovCaeTBIe5nKXg4yjx2gmtbqt
iuKa5l9KW37NRWLXYLU4p3VQeoaWOh1grTkvTVp+i5t2r9Hin6sd+FSIVTBJjeUdwOB9lkaGLo6l
HvmdpgEsEreI8/RA3+rArbwwmWNXiW4gSAGcTjhTOspVO+dJ6QUsz51m5hREZeDe3E1jFu3zVKUb
T3pF5XEmZMfgGcaYw0e4dHGJsxGnoJzqSk8qytAN0Pc2o0jZAmuvSIHjAgpq2XoCFIPwsEZdj2Ls
Hqw9dVT8275jC1hR2sTGr2gEmswKqNfA6QFJgphl+2ZSVGPt5QmqsmDSGMObhDyp9YAEt7xL0Xlu
6XRY/h/Gs0PZ0mhsdwHYT4usd1HKt0FztqE4X7gm0VFRUc1ZmLCWxuZHYfziipF39lqDM3s978Yf
6ZREsVXGPfpxw6QW+7aiIAvu0BaIbRolkt3HGtuptFAnW+6ySjNH3+dvCbARb+3kK8c+qFrFhBbW
jTXFk3ofz1EdW2pthI5PBmxUVdtwGEHf0QCuOWlY7G32YO75LXWKGriSH7fMQuNz+BN3+ji6KfOH
7qHIWTvs67JOqFlVoPIx+WAokRPwfqlc5n6CPwYTA56iVLaA3V+rJ8sdocSGcjeUHniyz69LSQwM
eZYhQxRb0QPmZw8+dgWYUzOQQw5Uo8XnFjwoURg2itnUAXV7g8zWbAzRjV5UmxRmX8qq8NoEfDeA
3ABYh7LJ598TVyFyUaBuPHym1ixSeiiy1qbGTk6pzRWsfppld27mHTa+3f8PaVe23DiuZL+IEdyX
V3DRTtmWymX7hVEul7nvO79+DnVnbksQQ4jq6ejo8EsrCSCRyOXkyalnNZXfGeuLeCS7EF4CEatQ
ZiDMEkFvtUR1+9p3slIVEKeEZgCqf4ane2exZ0HIGkA158qbOnv717pZRm3UTYXq5noGMExKxgTz
GJSUVI0jjM2+96zHzxBDID3DyygNCTCvXHWnySCtgGJOcdBqkK4oaL6N/3DG62N596787H+BvQah
A7JMoIW4XWGoa0HT87h9AIZ3ti7w+U4K5e+p9TsHzQQyZgflk3yuSyVA95iUO0XfqytO4UuGk7t0
pkBt41BRm4ccSqXSNJC7OB8BJqsEqzVWsmAjWcc4z2UhgL7gUOHU0q4FHLRUbQZsbwNgY40KJ2ri
sPt/60vMe4rp6P8nhdrT1EDKxvcySKm3DZKaWraSFYYDeK8oUH0kwlEoRL4Df96em6wlAeB6suR6
MYhKZEcU1l68KarElJJXIdQZenmpyNz4fuBsBqfuDD+ZbwOd+Aj4JswqJZJduFCgZsTtLgpzVHg7
DZ/F+GmU33nxlUeKmsf8gQZ5q6obHXXiD74c2RIIqx/r7dLyrz6HDoka1R8kv8bnSNJe9korV/eN
8dqIzhDt+oxRY7n3SAFTgtMBGMFMXYrdvt1s6H4caQqnuWnDq/shztAWXwAO6cGbc4A2rVwx9fEW
4El57pRiNEvNixhu8Z2PgG/APBwDdc+Z25hOzIhSEAMZqmlugvcRlS4rTt8e7+mSBFQA8AYDiyaj
qnS7SlDza5Ex1bpb8GAaj3HZLT4pWJNBFk4OKQrAS5GPwaQ32qTWed3mE/bazdve4aQ/AADvufAg
b8QwsRCm/7VZQUYEFRQANwB1A5P87aK6kIvFDsTuYJvmt4o4jw9SBlPOVZmhkfemBVU+xGT4L5Cz
wNDeCsrEuBDEoNZcfux2Wd2EqM+Hz4JnMG7inQs8VxOv5NAXX6xRqOAhJ+4noicY0xu+AoxsFz2L
p/T+kZ8lAXKC4gP+ujglV49fCBXXO2HU3AxGwdHbWiK87yekBRbZ8hKP23TN5K0FIVRAuTpwTttm
CsxPxiSgXdpb+D+IL8A+DTtEOa581ADg6nuqW48cmF4bM01fA9HOUvnsRW5TrrTJAvfLMVKyUzGA
MyV1Z8BrEpf24ytyl92bO8PwWM6uB4wg3RSh+iUQsbVouIhRUE8WsnpTJlq/HqUstuF4d0RD77VT
Nr628UbxbwlNkFZQQMkBEgWciIQ0w62OBWpZREYG8VxvKBZSjVahwQ3MIm0PnuwNWOGJCo5/kPU9
XvZd4HDBVcEEIrE5I9Ao+1dXOa9EkmK46EKOCRAo3m6QCYsfemlzFezp/0mhns0Qlz/0Zyn8M292
T+2PLgIvhfGnZNVpFtQJMLF/BM2G8EqxhUFs5HSCICknSBW+Jn/+drtQHEAYjAQGILYAANz+foSH
Ge0eSuvK49EL3xQkJcPpj55tPIURPN1vmYz8nIG0Fp4lvEuUdfNGLlbaqRrcychNAfQzbTyYnPcT
Kdayl5H7BPk9z0px31sgCJ2RW/MUZwAcKKd47DHaD6R9gysoL8CLwfs4aMlTpo4MZ+1e6yBHnWVh
vJ4m0IyPdcuDDT3QBrdE92VTCqTVM3MAZ68mnISwZDhUFyNy6+Fg5tuMRkPCE/VputxuYNxcjFLF
6GJopl2866Al1mHDzVImrUxiFdNrO7J6/3Fqf1agy0o+gMJvVqETDKT4M/wpnostKOv++lXBR0GR
tBn2i6tPqWrh823t9dHookFp3wPRUXDjys9YNA5LW43cJfp5ZFRK7uK5QY8qDqXJ0a3rGJmBpyAA
dh+zGyuzKFhLWgg5ZO1aGPWCtToaMNQhG11tCqCeJp9XlsH7BylJvzP5V1XvO67Y58U65BgadX/x
IRm+0Rxm4GWj24h5jgf1fNyMbqBuQo3bZDFRgUD669t/I4S6/VOWo4eYL0cX2duVJock6cddu/cD
e+JY57ZwFYG+xr/Ih81935TLNqCv0dDianKlCKDX8F2qMeGE/9QkhtOx4AHPvN3wPQGfEBA7US9w
peHeZWo7uVyF9ghtpb/xDfrZrBw+vtUkdpYw/LaFlMetROqti3sxHosQErV2cnQ5f2mfphI8NMhH
5YI15PtBL9YZJvl1DMmXIJAyBMAlSMD6zxwgd0EienHakBf7yX17O4TEOTzvcvJxDMnRICkpSUgO
gwUXH3MEwfBgb2I7nv8ggTPzvdREIOiVsp9efu7P+RumhXX2u0d+BGQERVC1QgC9CmzktUloieQZ
/MCcpVknm7ys9vvt9zNoRb6/vh9r5KW/8dGKqJe1MvRBq3usSMG0x6Oz23WOiHkuABCbhlMfph1g
LkfD9vaqZXzU+2alKGZ4bJ7NdU+2gL6TtcSc7zRfg0ffRFm2KK4wetqfv+noZaldFZgclwFvr6Bp
51f1DFhePb2wXIz5RymhBlKNc1MreATu/Lc44vqxFBLejSLkxEPOjouY8STfMZ4jJkebHsojBmB5
aBOhFoY2U7B8KjnvCuDd/EzBCGeANRVjmsjPHxiNxxNXfmGc74IZuBE5270rhyYN5W7qDYiUpXfV
jNeJxZkNOPXPb7PCfoTQydpJ3yRssWt+664E6pUeXDYtEcEqKACcnxO8LaLz3jeMB2zBQ7n5NMrY
C2MUh5qAT+MTyVa4AmEf5pKFVVPDTwntegxdqc5tMPEwzPDingCWjEkDoN0ASPl2TwRU/YVRqnhX
69qnLl9n6abWP2O5fX+8+fcLRJstessxYQHmUby8dld7D9hlNVaRL7h8Z9XN3ig6khauxFmj2JmZ
INla/fVY4oIxRi8zRsSCDRCwxDuKinSSk0aIVcE1SkueUhLVmNkSffdJilTTTm23cddv/DB9Ysi9
DwjnHup58o7GI3inodCSgtEJIJgT3GzP6etJFpCQH+1h/I1p7eiAbbITBjzYgmY/lnvvnMxi4f8A
MIbiHF2ai5IWtrrVBTeqEXnEu5j7aDpMujyGHCMDcp+buJVEudNdITZCNGg4yyYi7S/eP4v8a1bG
VrD1WhZqYfkYjXmUy4xaQgfbrYbyndaESoR11aM9HQ14Cphb4imYPxIJpMg8UgpfPp7Zx7u5tEbs
FwrUKB2DSZFaY2j0na/ImejqGno6DSdonjTwRoPkLfzF8YwNXVojVBS1dx6Bs4Li4O0aKz6MJxDQ
im6KDsy+t8KayGiqLHU7xUtaHrguJslYMNZ4f/fnfn8BcyaRGJXwhN9KLZpAHacoEd2SPwBn2sa1
nY1nH9w7f72XkDMvDx4RqsaUcSu9RApLtRLdoahNPf8VCBqJwgLoOxh8Q9kmCkPgJa17+4DNK/tH
InV6STZ0k6LVOL08JnFCgjwnWfcGYA0nmeVQrjrMda8NUww0gkwf4QIDvSJWjj+b4XetgODXAB85
6UsQ1EHN6lBbZb66SkTNVCQ0ubCgpYsaAJQnzAXo+REMU2eRR6nYqm0pugXnRB6yB1FlZQ4A6ULp
+PP4Ig1t/h5DARZiDLDAwFVFjgSmEtCoWw0IRqEAqqWD3gXKl+cn5mCENi9ZBWJk/gvBKzHQMtlq
zRb9AevHWnHvZMzMC9B2lMfQ4ED3owpK1U9t1YpwynUFFEIYBTp5CYswfeHdUXggW1QR0BnkbKn3
ra/KSU8DD5oQZSdvmNxyksw8bC1OzUCNwOM4JWTDa4YxXtpZcDGhaDs33eI4qfNUgwrj7pApd/Pu
98CZPSSMnJUoRIJXrJMwI9KfmhOtx3u6KHbmm7pcMyCGROpAu1IsaszZc+ce7bFyam60BjUl+rBR
hbciLn6onCOGez5u/hYIhZzAtWTKec7RQhFrsa+4+VBW6P/v4blgrA9DY5eOE88AmEIE+CzAK9+u
T0pCKYu8QHEjDxX4GI37zfdYbrhcNv2us/vnMtJWjD2dgzbKmADugkHVaKRCAyUNO+AnBVViXFnX
rwlvN+NJ9BuzjFZ9/oNPNKefMMaS4UPc3w0Ej3Dm5nQ8cCIXJsIrb2kECwI36fHkJmIk2W0bqpua
06rN45UtSQEWBa4RhrHd38AxkCcpD4rJFSf492MoiIggVdX5F1JEpExQXEB/B+35VR4fZ3FZTq7K
TSkGsYKsSx+kkGFN7t+yuYHoHymU4uepoQLsgjip65Jhr4V+ZI+hB+9e1DHszZNZQ0wX5OHdRMoJ
KBG099GA2cGYMIYwjgXXiyT1I1eM0RE6MD23ihdUBKgi1viP2QW41UL4scg5oTpz8WgpQwZmHgMj
M0Y4XQCeocnCazCvqQnBz5CXTce4ZvM1uhWmwWAiQENLNa4ZXQ4KsgFIUa7T3CrliTYiagc5qhi9
KP6fSd9JEeOK3W/mrTjqVg8l16cGsOGAOEZg3x9NXDizVn5Uf1+ruRU0m5ereyWi8iQ3Pq8Bvpb/
TopkH4TRRFqRiFpAOG3HcUpkGm17lL33HjNjHt+E2eu429W5HgIqC4RaNJGPpheqEcPPdVP0z3+N
/kZ9L5I/Mcdiv7q/18iszc1faL9GLxatm0kdBiXnxbo7Vf5niv4YPHReynjh7vURQtDqCSwEondk
oG+3Esyrw6Dnqe4aSRqaAPZiTag1ozWo6Rmv2uJ6rkRR3pyaZrpagIgK5WM9I5pcZHY4cCpD51lS
KCXs/Snq8hEL0r3UaZqJTDmLJm5JAa73jFK/rNLrrPNxMKlmZVyRmSmQAK12Bh8yeJmiH4/VbelW
XUmjy4EzHVCuetg2QUlqx2i91vKn5jQa/j6uxomhDwuFASgEatbgqUBaEKW3W4WQp7oKO6nU3XHM
LBH8iF5TH2pDsPlIt6ZuazTtKu6qjSy2Jr+Nx4SErbAS8vYDcwbfipe40/4YsUekaSUJCH5QKgxi
4ZhKKhk9SwPlGbRgNaIZJ5dJF3dwSV8eb9j98cx6LCIdBccCLyL1hkxVKI8j0HTgsBwmYGfxtotW
M1iyt8lknWVjF1K3uoY3ETVK+KUI2OkNG5LCUND0Aef7Z2Ss0YGe5qcaxcmgEpD3bEfTG+Zp6U9B
KpI25f6aEAJdxZiZBWOE2BMwNWq5NTdDzrlCcjsjkizUyCUiRzwLG7YQ2aDjAuMYkOJDUxDc8Fu9
8EuOQ49eqLqlVJCstmTORsynvYpOXZ37YxZUDDN7r/eog4FNTgeLCbj0L+1nV0beyNHx5XsVIFKd
wCMFU/4sUiSd+PidK42O4fbeUykBlo/QAqwTqLxjFymzIbcxCLVCFZjDWLRLDCqSEjFbAfiF+NYQ
PwGeBMt3qINkqUs2qYd70TTxSkEtzAs3klhIIEpJqq0sdON2rJTPxyq9AEhC14AEkDi443DOtPel
twKa6rxAc31d2PWcuq8a7wQGBZIbryLCIFWfLLVu116dOHlLUnmvSNta0G2hO4os9Pgdg7Yw9zAA
nwMyJx0xJ80+2nNDb3geYCbi6wDHQgcVwrthor6FVlOl/Qx/C71pPGnt+vEu3F1sUCcCloX9xusK
ihjK7rZqLNbgEjPcqcvsMXjLMQCcy5+06Tywcir36n4ri7a6JWCcKMdAlgRyvVfvuzoOuVVbgbjC
6D9Wi9GsXDcexSwMbVso9wN5AtTH7d1CE4WcZlEDYZJq1/mpGTjCZZjmi9pK/sZKoN9dLEoa9eRL
QucXsN6Gm6nfzVgTdHiCEeF9Qi7u8Xnd+RYQJM18Epj7BPSsOj/VVzdYqNSRS4zAcxN1JCWeYTH4
MFoWC9rScuasFyRg5yDmVora+5EhCaHnaqIVGxag+Gmw0wuG87KoEEDHwm+f+TGQlboVU2F5faJB
zAS0wfO0bkAFnpoRSlpdYvqnv985ZPQAfAJCHKgKStP5qJWjgos8hCUV6HUsIfuUUoZNuXOUkMKb
O0DANwrnEtHj7YJE9H+ofOFzrqKmtdUrOUekXkw3j1dyN/dlbuecOeqA9ockdCXdimmiRI7bIOFc
70f1JJxlAUUvs/0z+WQcna36onQ2GoInVu5w6byA8EXW74JmBsHIrVw0R1VcJvGcy1f7CBX+UVFI
HX+oqdk1GZE9SywAwBMYKn9vohBD6jDUCLDRSKFSzkBllFyoFJJ/RJc76aYvo6lJ135qwpsS/nVu
G0xiqE5jf+GsAWNAWY0y6qKYy6bg2Gd/hlA46+2Bx9BwoPFA5yhbvcwwvxfg562Zgixkw/B/AwiP
DsDbLW2roK6mvA2PMuxTWv9qzZg/lt3chAVilWnfKL97kFK27Qu6pUhqoHuEa3bgGluFc5norZMO
WgEacwMXpkIVhUXQs7D5gD0iwTN7Y4h3KVWbxkn1jLAPj7q3jwsfCTLF4eo/hffGtQnDHtwTrAGR
PHMKQsNmOiC6/Q1dHH2PMY7hMetOUfbu9T+mcT+CMNpTa7sXoNFfJUcwAmhCQ3r2O6uOIug45Z9d
IYFqauKJJIBHb+6v8FmI7PubDW8Qej9T8eLFkCnF4Bt0XI2pFB2FEHDpOkPmPBk8g+GfiQtioOK4
3ah0APxN57qn0UOiFyQoR0XEZW4aK+HjzRxFFiDn87mnJi83bcFb2k9vwDi8yBIDIFCAs019lO6S
n+iHNjnEF2Nhj5HTXMDcA/iUFCsNWfdyNpiU6gI5jr5ytO/OnFNU2gWoTU8LRj4+toFZZyc5r5wS
flKvfrZiv/ZSg0gMw7egjMDfItxF4Qn1WLq3IchEIZk0PT5WxjaozkL7FPrbpt4DlM+wOfcRCOo+
8z8AK+oz/w/1WoBNvATJs5cdg7xzAJsmYTySCivtRYUUfnVEEgFqiBlf46vgZYdy6P56sdhbkB+g
BAXUNrpIKMsQxlrRe6XicpxhhiPAFhglhnyTICYrnYFYud9Y0PbO9S70Uc1xAXWUvjrGlaiHeLcy
pXHClAPYZFDEvZdjVm8g1/JRbkHg+vgZWxYK1k14AEBSGFR4MCXBlIZ6zLlhIUjmKAe9bmaGL9hT
AuQ/P9a12aCd6fWx1Hu/ECA45FoBrcB1vrthQq52QiEOHDJAeoUB50WoqCbCd72Chc9rj9SjZ6B6
GvI1bwPvlbKmeSyoFqo76HlCEhEoYJ124ZCfSmWhn/AFnh/kZEjAAAPgb7DPUBowuwwXtUvSzOJA
50uyNAZvrFqt4cqKK6UBG9rj/bh3KHUAMDE6AXhFlCHpIK0PwizTdB6T8vhBsDNOHEzIBCSgaFn+
w4IoJE3RHgvQAXLedM9X1iPDXQVGfKwHSbIwX4bD2G+0upXDyCIIvOfqwZrAagWgNeYBAPA9K9+V
n5xzAJlibFx6LHQkg9FTppc1GGQrs9up8FVgN8ThB+7xHkakG62s0tZNkq6K2tGUnFTV4Ixp+Vmj
a1hk3LX7SA9JIPSgzqx3cH3vdlyQuiQImjQ98p5h9+A1CIVVN6aWV6AP5kOoWlNTHGkiaJ5stF2S
cowTv0tHwdNWAEFHMgejGdGOTVmWTizbWlX68Xz4lNRVSDTUAv68pGbgGLb8tFqZ9on/+V19xL/N
ahXZ3/2uJ1Nnf7Gee9oA0N9BWZ22Cbq27Ibx/GYdcsCMjvEWmyETfArHm2RlVuQ0o95G8p0cetA/
2Lvnx8p/lwNAvI2iAZyOi5og73erJn2kBp3sNf0ZFi/Zo/Vzn4IIhxS7cN/YBmYoNitxPf6L4XW3
Ymc34Eo7PbUC3EqBWIV4OAB9s9dJYrMaPe68icvqEIjM1FxYI11pFfq6krx27M8qsi7E2/qZDYty
mizk7wEq+4yegEyRzWKfGZYKkspf/m9EyBUQFuWhe40GFrBNxLKuPQb6e6hHlWumhk+mCPMqY0Pp
gCkoQVfdKv13wRcAddSCBqemEsrybIyd7vK9pGFoSN8CWebJuZaRHjE9qxHsLk31n6+C1zkj+tAS
Pn/11WGkWgSido3vzxKwjSD4iNG4TyRXPNaW+52ZP7rDKTrkPx9rHv0M0UIpxUNdvlM9TejPSH78
qB3veMK8O0ZwMW8nvd2IKuacMyqMd2SQCIOR1Sq1WctGGyljS1mBO4mw1Oyusj6v5VoOdY+TtAnr
soCc1oTz8Do51U/BTTcFaUxW+uPiZz9aE3VYQjxqkZFDFjgq9mcjJcfSzDErMIhtafMG87Hd+UQh
idnugPS11K2YAoyfv2xWfmBFvyZbdibTDveGHSFz/tzvR6IAPhuR7mAxB9HS3jy9MdQht0MsJyP0
G5qVbEr7cNYtzRY3KtkWK89kmNMljbo+BcqmVCjGJ+i8mU/7DTf88CsDRPix0t65LvSCqCjIi9rJ
AN8txs/jnHsbLNt2s9ZM7sBtC5OVwWOpLxV6ltpYBn1/2T1gjpud59i+VTOS1POPPNInyk/wSjXX
4YT35/IgrExtwxqJsbwIpITgYAPfSXOZJX7f9GMKqgRoqv/H/vVd7xgOLUsCtU1tPXBjPECChlse
WcVaJ6nlW0wzOSvr/U79sxJqp8ZW1SqwpEG/nONbYr7lxNHfu9fUYbJMzPbikaRZ068Msg8QSzUk
lxUdw1VkpWZGMOu0X7Om+twl0v6jz/+sad7bK0k1z0cS0kv9ubajcwnYfdkT+aQSszCjlW+Vu79O
eVIS6Rz4WKaFEhnYxdf6uTT/TKabHn3L/Ff39L/rouO5KJDjDqiPAbZgcj4Di3/39oL5I8RZxYyH
7C4pSK+IssihmoGebz4tcEvaTmiPXy5ntet/t3NIQOGBBncesBe3Z6XynF8rYjiPGP3wn/E+FwQc
JJixTTQG8PuCKb1TwCtRlCnts0ErY+EiCiNpndwMfnpW5HCuvzGzVVqbJeOlXn5CryRShrVWfdEv
smA4R5vB+owPw3YyAwyGfWb1Ti1aiytBlLXQvDqr5RgjvEv7bdAIiS30+28eq99sCR5tH20pOBCa
REY8nDE1OcFtSraM7WItgjIQSi5WmldgdPYu2UzrjsQbFz66/XgVl/lWj5ZBGQdBmpQWSc7hnL1V
zmh+BKcDuNLhJWhWSvgtbwob0HhYOSk2ExG/5HfNVIns6I79rrb4o7bGp3izVTYgMX/8afP6HnzZ
5Upema1WUIO8LKEtB3mLctZqtEIc42MZl8rfIyGUV2cMTdukMoS8dhk5fHhmAp9FsSrroD95sjWY
6Bez3e0LMexwxZ+t7E+yYl56xklfHJKrlVYoDiWxcTFkBuEPB3CuxaRYv6MN5YeZb0JHfWF55gsi
0cAoXHIiGPdBp6WMZKgjHkjv89vkYIp5s66t/MTwOpYsDBjlkO6eIe06MgG3xkwb/CT0JDwDIBV0
MDPW6XZ4C0xuldho3/LMr8eHeTe0AEYaXd8QdqGxlGmsbxlnMjdm0OUdKFRThJwHJyedBYfUDwnw
eWZqZSv9JW0I//JY9KUlktKjG9HUUjkxC5VMhjEtvzuLw0zjYa8D3I4veAsOsOWlGRLORZNRaQaW
ZvaO+CSfBvNXfBpceWea+X5rbGbN851kpT0xvKe7Zit6Z6hnRVS6SklT7AyPHjwBoQP66VzF7tG+
4Zx013Y9V9mw2vDvKh3/kQpmcMCCUOy4OCZXep0pNdgmQ1gwIObxbGokdp3E8m2wF2omiHq2JzTl
b0EqT8CRQljaML9f90fyj3TqtVFSBNqVh0HoGGy2Ooi2sIYXbw/bgmgf2Sr/mbPUfT5jWiAqhygV
wAsGdpLKOMVe0bWejOUqpNqAnAf00A1Rttx2fuNYcYM4v2F30sC0AmS7gciUrvRWSQveTg3z6xFy
aTvHkRxxi7aKY7ULzcjlVoVtr5+zVUBs830kwQ+mqzzv34MPoJcLpzIPGgEf0CD2FOA5ILG4iw95
T9xtVqIkTFSXNWhpKTabWdCQWkTBngdACR91pVLDpKZBgZkBZ0vcjrbkOEjsuU8e2fq/H9/ou0Ej
s/JeS6JudI30ehRK3nDGJF7SrhI8gZNToltQAteT6Z8zEj9N5lNo29xHZPpAvKHtNTLX2ll4Yk2p
XHI/bz6Gur/KyI+Z3FXj2fCGYZsVUvwhx6VMirILdlWkhaaHLgen49NqJReFvPb6eGK9lbP+0gd+
vSOUw4hhOyFI47D30ikyNgn4izCRRjY7p1XQ2OB479qIPt42MYvX1DISEjuKbvEwaqyi0aKhv/4S
6mq3yIQnbasNZw0NPXt5MOfxBvlajk3V4oftIQrMEX3z/iZsdokprnhz/GQ3ey94gDeHQnmZVSPG
LZgl4aBAEy3V6myy9yzsianu4EE8D0+PVXLpzb5eNeVxZmklR3qGVTdWDo/o53u3Gon1WMbiS3Et
hPI6URnrERVgUZJIQEclAonZd3a4qTUTiM00jYk8PQnGz9b4ijpHDV/C5szzVtk8p0p7fPwxF16O
RxpHOacxACgKeHJw26ecHFIyteZH6EabQ7aJNtWXb2s2ZhOFG20F9AJ5V1aiZeupabHyG3eFlosx
ANAZ7aSXzhrKGHBew3tK6I/n1+HtQz98OIFl/EpWrkXgDc8ecWixkoBLGVvwS/0jk7rzhRdpHR9B
Jv+swLAIp0O4lm0pJU+B1ax7HI9bIR3FShcsucQ3cqlrjh6D/1VrDR3IWr3mjLV20rKPBmRzg4WR
SZir1HUrzknR0J/s9MyRdFKJPyRhy0VESn+qIQmAN+4JP+20oiZlc2hmzjUm2GnxAoJgEVMSwIws
0jMLah4Ncx0ofs+SI4N2xNi6rCwNSwJ1G6ai7gBZDMZzusa4STNxTePrsY4vPeMoTv13DZSKC3w7
Gnw1r4FIn+awYqnRotH47++j7H37YHoRn4vNiBVYEzapODbk3fQ+H69hKcMEOAsQpkATAYdIt68m
JWozCATGc70VV7KtQNJLvDfMPxjvTbpnpuuxcCw38ijLO8kNAK8c5BmnORuP7HhtRpa68Ve9Y6y0
FQb+kS/p/HiVC/HoTAFpYHgCsAroZL/dyViQRqUaUchrxeeMq0liuHIFtp1mnfnIrxcMop2Fg7sR
R6leWfu50UQQJ+EacrpG5Oy51XUzEnJipD89A0MLw9fHS1xyr26EUtroC6UaJCX8jMLKX9tVe0gR
Gv6u99KP0GKlHmY7Qhn3a1kXm3vlyo1cAzxXjAJt4FfnOA+sagzWj9fDEkF5i3I7YvoveGXOoCox
s+ozSjb/QgA6bdR5ki4AZNS7YGh57bezTugxHFEtJ3VuPZaw4GUr6CL9rwTqFdC5UAtDb0RbNslX
gdUzri7r5+cdvDqERNJbaZCwgFD84MTYMvDQhhhA/HgRS/f1ehGUv1ZzbeFr8zkoSWTpLbjXvNhs
MsM0kt9KzfAaLiDyO8W62jLKOiSY+x1OqTCed7vDpeSOnPc5+X3OTbIhv/edvY/35L23XDOzt6fq
kJnZ4Qs5Y8aiWVtL2QsPIJM8CvEZ/NSRWvrddwppSlYcuKjiV4ulzESdYJhqiQkEwMeCEwaVGGdQ
RYaSXCZjPNpRyixEBppRcsQgZ2yo07+Aq8nyieEOJDq9vEg14qF9RrbkhK7m9Hj61l++d8b5azeu
HqvRUhh0dRnuRn1pmCHbDSm0lX8OnoZN+tIdhXX65SNJnjNOb3Ff50mGIDcC+u+yJVcXQw7Tdh7I
O569KiO69BW0TEdr8UG5EkFdbXBahGo6QgRcKhTlD8dpc86c87BD7m+1svcYgw4uJJCLk5Ox+f5i
2PpF9bySTt38IO5LJdJwpkb1ppQ/wROf1ozzWlzgBd83T0EAkdCtcRnGSBnCLpzOojj+FqMQfMWD
6Q/1V1vyjY0x7ASkbSw6vMV1oR0CCDMgWO+wxnJZysMEOo1zhVHxsVs1TwJXMZSDJYNaWJs3QpjX
yXSO9M+8BSBZ3HJ+9P8UQl062Ui8hDcimK6qMyVp0xWCXcL9Z9ypRUWfhyWjBQyDmmhFnzRMIBKm
fLpU0Xb6igMLEmd6Tka4VW6NhFWbWUpcKUCGgdMWhECYizhv7tXNQmJi1PShmODxHjqkcTAjbl+d
xdfPY/7skNLaaxV5r17Sp4qMm1Nmrp8fr3gps3PzAdT7ICtDU6ZJPZ13b0NIfHhyT6N9+CwcJzVf
QrO07NYqSjP7ZW9Fq0KFKjyiKMvK6VyK4ndG9WofqPehlidflepyOr++Hor9R00+x9z0yYozVwSz
i59ckXQrcOqAggpcA4Rx/Rfv5pV0SoX1ieOGlq+mc1c8y/6pz8o9X/zwlMIWOzi1nmAzdn3e1UfL
pdR54A1v5Bssdwfoxmh/HA3nsz4MZPMnNFd2hBx0Zean0zNnPbNeYmnxvv6zWBpSrbRxm4rGLHv3
pq8+oq8P+QdmdK02ZGWDNMJ63/46bfv195Yn5ntn2z8iwiqGLF4z9HcAjguQBALWW61v5N4P0jHD
fot/cu6lks+P95f1+9St8sNe5ooO1zhKP2IdLB+M7PbS74P0GnMW5zgP2M7b768isRaGRp3Ompq/
SUH1ZuQDI8G4dEozkwJkAMwHKuVbEX3cTVMZ8NPZwzAbY9y0yms+Wo+3aSmrgv3/R8i8zivrM8lG
HUXKhFunOKrJg9PNrE7nnymm/T01du8AjdmiyeDMECviZ2ntB5EmsO6gDNfADXYrltfA75O3eOv7
aMDk194YR+CKfANT4+ReLj0ypTVm0qYSjPFOHQ3jEEaCloCNCMhNtDYUiVMm+cTqbrjrzEFiCxyj
mNoiAEAsy/R3hWpfZYBQCLD+nGiiAxhyDunhPKGSwP1AyTUiW2OLYXrb9bpdv67/flsw5gyc2WCv
needUUZB0kOMtosm4Wy9HWQz3JYWXPLvZ4atWwIeXIuhafBLPa50ZcIqSzslwPSkH5Xtv7ORNvPn
Uqd8I4e6JJ6SBGPaQw63hj93OH4O5EUzp5UN40ZOz2vWG7KUeAFUBCzb84M2U4PcqpXkg2m7KxXh
DNhoToLjZgVjuucde8u4m/fPhQbtAJ0xhoMZ4AShro2eqGIZtjHSSE5Nxve9ia5mhi7clxduRVAW
zNPHbOirBM79dtoRe791TyNLxnwAtwd0K4N6+v0ynLhSwzIaVIZLc0P2o2UztmohiXIrhLrrYgj3
ImiwkB1H5HcXEALTAsSF9aotREO3cqgnnMP4AeQfIOf1IFnwV152DGPJOnTqdnqYaVm01Xzo9fP4
dlJf/n+/f1nglS02BhUWP8fv1wglMwLO2hNDp2b9f3DeF8NwJSGUOiACOkhQQEMbORh+s16vv1gn
wdgnGufgF1NadqCtOce/jF+h8/3M2KcFIMXNSdN0UEHEpc0EVDDib2Wdr7BVW2jVCF5chqQFMP2t
JPnWoChRjny0DEnT8fDWmv9D2nf1Ns4kXf8iARQzb5tRooIlOci+IcZjm1EMYpL467/Tep99TPdw
1B92d7AXiwVcqmb16Yqnjse3yPS2IGjdrp3SwXr0k6Vv4aVxfHLenWEzyBgnPtcKvfzz49tDR8jK
thPyxLmZf8IzVQ5TENhrjWrBrRdqZA15ojZxcC4wEoJmDAAzAgwyvN43uT82w1Jy8LEQ5tIMRiXO
6jl4FIGUT/vtY2JdvP0+XLeNtV/t0sEyShKidRVZXY5kjnoyk+qPulQIziIkR6t2j56XVQ3yZSd2
G0/Hkc73K/JiFwtbJE/oM9Vev8LBajH0IXHvw0S57McZsATi5QwLps8CDvpZf3pe48VwFuRBM1dn
+8XemDyj/QsQ/vtdZep8jb5rrddGGOUQV1WobqAU5+8szsWYvuLfIijQjERcZPV8EWhi3KrAcGS+
mLmZyJwPOFHW/nlszOUzGl1U+wYfcG05jvMpPrgPK9s0zV1iPvMonrnfiHluL1qkadcSh4ac3uBs
nTk+knv2cm+Fmk2JDlDd1jn3708H/6d+zOvbCdm5L1FDeRz81jGNx/v2/xeU/P5GzLurYO9Wfj1h
Z7F/TDfrbW0+ojRLIq/cWNw+lD+j2Z+qMG9vit66RCxwehZYzhM0v2DowST2IUaHmWHxHoCJQvhP
cQyoFIlcB9gYBdX8E7HW+FyLxUNnup+Nt4d3ubQM/OOnsCcc5x9y2SG6q1BjFmkGNcFYprwtYYo6
GsVqjxNccm4X29VTgDJACeYQcy6IsFC3FgjVORdYnHb9/rUOlu3oerrGWG1I7d06OrWJblbkWlSL
2LZ5KF1vxw06eEoxkKFcoz69VtX1UX0CWbvpLE7mp2y5GIJ7NZ9M3hFyPxUDHliK3GiFAhPJC/Co
h+v6uDyE1m7H+VQTDSI/TYLBjXkklWFI5cAMgRmoA6Az1rVN2zMWBh4UTuzGe09Z8uBEqwYD+7Xw
lpzQoHt7Sx4/yW/kxxFTmV5oWR8cHJkORL4thcERI5LlWA0hMSVrq1/XDt6ULccceVjPTiQnGHuW
2hLWcbTQw/ZIFsj5E9NcLj1ft3kO6kTO9edHY/CjTmuxn+tQyYc4EN0/Rs6efAaOa+foD8S9/tp9
fPD2cU/CvUgn7pHppSTsP99MDFHV8O9hKVpLimNAOK/J9I0e/X3GEsv+mgcKKPseJfKMCYa3t+0C
CT2ZoBlIx1F6HscU/5hpvrl2I4HM+3XBeDn4ICAwR/lLM19oYG86ut293rdAejB/RC0jOYwBZli9
o3QtDk7xwMbycv+PT2TAYAujv848XaV6Pmmz7HZslv4Lo9Cr+VIyl57x0BOuKzgJgiNhjOG12rVW
u9kJ5esMaQMUCXmJiWk8+pbAthGEbTgrtATqlMghbQHrnxSOkDzITS72TSLDSBaT3+mkK5ogA3wY
w0m2WKtCThHZffCcC869ueXsRr5mk/3n80uH2FXc+59/ovrx4/Pf8Hb018Na6NqMOsvP2NdCO1rf
Us95rNyFi0T8ajB7y95sTtbJ8RDl8VSbyDf+lM5ggqaD7kU0cII+mpaHRQYOCv+M4XenMc36PTBr
78M7PAk+dySI3pk7d4odUTxl5yZraXCUtGYWvDbkfN12ohNJHOIDjsHfkHh0vEY+y9OwANJqW32h
IGvKeX+n/faRDTLgcJ4Ps7Qp6AlaqGXAy90itmpQyOgtc3n1eHULHlywjNvnLhfCNIW8xtEwzuD8
H8hatmIurf8qCzDSjUELxchlLdeBFgBYWzPn7qu53O0aDrxOx4vfYtjxxDMWB5QpPUKwJwswhR68
fJiBFzVeQEddvDtGx04o9kb1j9H5lmArXrDcVsen7g1jTNwXftK9HenExMCg8Srmp4qaxYk8V6RZ
OcoKXoWGdHBJTDs9LrlhN/2T97RjHNxr1gSqgQ4GmpUiVk0u/vlgrAU0u/BGwaa9pZF2DGzUldie
lAS3CtEPDX4+U7OG82Kb3pe/4zEKTCfBRtIYx0LQk0FUAihmoVawdk42WocW+9pyX5f28koOHsIT
/4ODy9O2gtoQOOBQlGELbGJ3UZtyjuhVwiKkbXl4XCA+ERfExufzMBb89YVF5sj4ccROPzbfYhm7
KSNpVuriTezxuFXNwhQ7G069qWyoU29+oY8XrLtE8FCW4RUVJ+oX9Dn4ls6YUIwm/kw8NyiLmc0q
eXxbL8jFhPzHzYa3A+4v7uK3LMaGEiltQmWALP/ZbyzaGYatZXu3QakB2GnD8b5/tH8x2m+BjBlV
oVwJZxo804gTsPmgY0jARf5rp244sqajpNFBMq6pdDJqcArSV11wj5jpW1NnOHBeXHvzy4Y3bFsc
w5kglfn56Zh3qNO7JLlQ7xsvOTnBZNC64f46u+C1vH+Of/EZvs+RPrmjJ7U6CXVZzgBtz81vjUi4
HQs39wZ4+i8rVNdM2TFRW+MInXb1voUyT5EW1f8kU2u7sfwIHSr6iriYdW1N80NZ7ELr45nXEca5
Dqiz/9S0aSIZXMw407NlHQVzrXlb9FHX1sVtOfr95Vn/j36gCvspCotvTtgjC1FvxjawFkRGzt28
RdS8RrMbrf2f78S3KAZimrgH1UFEg0/LsbbURd+fXCf235DkRAYG+q1Wtjc3zYNn7T58L7Z22RMv
hTadHfz3hoAB7qfCgHTtdNboA4m77zzGBPkYMiyRP+Ce7fRb/K0wgzTdTJtJ2pkaLJgJMGiZewiw
9Q3nxbgRRd47VwZfdCmU+nMPMXpKjAjTZ8erKf0GN6SVxfhfdPQV7n1NFjlI/Mjit+uuXpdLxEUH
2yYLrGW3fv9+wQDLEf2wxq5YmR8Bgubl0kb43Ba8cH06QTX6AAxEzdSgTgKa3baOnVUuMOU8g9vA
cyHv31tNYGApxhTmJaBJhwIjt+bsTXDMnccj9aKIc+/kGUTS5nmhhzSEHhaVFRDvK7A58EMP454E
Bn66UGzEGstfkYNC8nB3RK/K4jGy9pgyIw2u6sY24wcTbUrYusmDhvueCMZZmZtSKgH21EG7NaRi
9aUt/DaXIY+ElgPrWFz8U0yq12mC5aS4JcgkwseCt+p2ZIWE7Nk8gBSCV8L5S+T077Vky7TF9YLI
N0HKzX+r6Cg2HKz9gwoGJ5F8LUWyPPDWmvBMnq3btuUF7Uy3WqC6DHoy3wEHQJbNTW5zBTGI00RC
eW1oWF24wSuee6/3vAPXMO77iti1/POLJcIl1aULDOPZL8GBgg3kr/EhM3c335BzAXiyGLToZmIY
Yw8mZD2v13M8+SfzQtzUzD3Uhg+mJ71qPAOhd+rOnbs9mSM/I1X0fm7kOEQ/QkuvWVvh444HT5x7
fctmjWSEWZI06Qlqra3YQ+pjezp+VS+ZfUBI8cHzJ278j/c0YlAkaqQ+n+ew+ItjvfmYm1xvHxf7
eP35mG336E26SuTzkxCzRos5mMSMlX9ID1fP450sxxXGLnbGcmpEpzm9emfLP75tnceH7oTviBST
tshMjjPMuw23SGB0yFcpHrKKqj3znDIigSfZZk95Zu7bKOcVYPN0SpyEWHCH6yBht4Mlr/USXLmW
YN2X8pcE57+wxSbskjb4p+DiOIqHQrph7on5a4kaPu4ez2Q4d+AWGo+Obgj/AyT+GpXu4AGEcRx1
phNx3+owINI1yPLUKm7Z1bWQUNouwODs/wbq00EHXq83B0XYbBw2rCiDfoElxMtPjIpzPDDup2Gc
DaU8SWFFa+gW2rfpc4L2cdemXwaVt+f/8eAYpyO6ZD1eS+gCJoK3R+RNg9XqVubwT++8mOsvpY7v
r8Qgx7U0Yqmktt2eLEEhueoliofFaplxwF4LeV3JWEG2v2LgjUeYzLlVbHIu79K50M2hpt9/ia/n
zRfn1k7MN48DVxBt/8QiLNPLkpy6zadfa3Sfp6a7cNay68AU96GL8jPZ2Bhk6skX0i0c6+cKZ2Kh
cobe53MN7Qoba9O3j2+O5cvreWX15lDaQbvTt+b1xdp5X4dsnRSALf9/REe2Z7RpE3XQ0SkB2LLC
5QleMto9Mvzj6PqXNOu/NsQueznn0vxSy/RLxr/QRqaZ4hFdaxwpPHNh4ARRXVJcaBxbFWbpqaR4
vPJ6xjmYKDGuyDXCnhoBG7NoVB4vNdfjoRQv7md5nOe5kShhDQnH9WkjmG+kRE6KmJo7W3BAhAOI
bAtcK8lNq1Iikd48W5dVSFJ37z5szntU7jmi6D2643yw2+7CtE37Hs/Jo2X1KhnQQ05+IZMZuffl
cAxAZlyLbFa1TTxAIwSTBWhtEazw1kNwsmvg2v4JGdJMKPXsiiRpb4LYxtpGmM8hn4inCaZIN8mt
DaF+gQfHuavTIYuEzT7YD4aE9M1wRs+xGM4DLaQwbHjPTmo/qtYnEjU2qvY0W8LvKZ50T0fymNsU
XGZRneT4ZgrxL57xlL7f/1jTQd9IAHOXGoxGZJgwh6VjCsh5e0fQh6pjRsjrBrWynf/fWeFIIPNE
55KW6m1AT5AsFm7goGuKBPZ1f1+vyWs1ksK8zXp5yi9FTN36wQJPHMcMppF09OeZ1zgKsywyKnqV
1F3sZuRWEuAAKc/WWB89a4R/goWjD5Yu2hz/iXB8ZZ5N74DMEE+nySzDt06sk94Pkh71NDserd7x
abSzefZVcLkY1vy15lXiJiF8JIx5dhXByEXx/4RZ68wRfnsWT59JuBuJYPKLmZoaRnzLcsrmfP+C
LD8CVJ57Pp11H0mRfyJRm3X1KZZwapn15obu5wX0VwT0PGjhCUv7vlFzhTFoUIX99SrpEGYdj+fV
ifi9KaMz1JFfBX1bLby6dTgS6c//480YqcfCQ5WLoNGDxBRM+YVLkB0mKJh4yoJn7bzPxeCCrIhw
pWlDL4roGNRBS5SroOS8QrEEYamx6DH4+nxfO54RMiAxQ/NIXjT0FstnMksxe8ItOfHOjwEKKTbK
zqBGmC/i9cU3zAv6h7+oc5fgvxyTv/VM3PlarKveDhe1MgxIe14jr48jBIestQcBFv6h8kQZFrBW
AJvkUZK+f5TTJdpvQ2Gd+FRMZ8nVgKGcQVNKiUo15EmxO/BQbrFS6OF373TLYSmtwxQutOfdlz49
rTCSzsJJWhXdifar+m+nz9pRYKE73X7m0WZMJzJGchhMkYdrKBYDDlgiASjtN6eeiKuld+BuBJtO
0IwkMbgSi43RJzK1zTVtDwSTfIq7sERdzePxvkxHzSNZDKzIJ+mkCBF8gLN1xFIYc42HuSFYRYEx
OZSAON+Kc+v+8N6LMDJkCv0WWh/fQzhuiz0KIWgdKE2fi8+T5YeRbgysYO1XMGuukNaa64qE9tyN
bN69my5ljYQwQKJBobaimfN2ma2w9uBL8pUTCQMwgplP3hfXh+IpxaDKpQ0EIdYg7zY9nVnG2+zh
/lfi+YWsFz+kElUKIpztyUaSqyO/0eKrkw1SvTtPerwvjmMTrD+PodhclwKq0Dqz5pucqHtuBoXj
ErJDKW3cX8WGHhq67Mj+k44i2OhWtndnzqPJE8SARKEataaVELSeEXURc9h0eH+dAYYywU40nSas
fRV8pvXi/ofgISm7cS4TjTKvRfz51uyX1sXKGvJ7WFYL0+e56PRS/PlYYSOmIhuKZrDfI1bQIVUl
iOH0z9YyCwu7HGYcrKGX+54I5ksEM1Us9BwinLkvPmRE5MILTwnma9QD5n1PAbwWtDyv1+1bYkkg
bHi5ktw91Ft0QyFfxPlC047S97kxaK3raX+WrhApvmWWvFg92K9Lk/OgTsceMt3JJqNlTGDnTOaD
Hs27sqV+34lczTX8MfTLNATzT5gDxDPE8R8mAWAkjwno5710auio4+PwO8PgjrQEbnLOjSeC8RGk
cxdXndHRTwU+AbSRbTErsUC2Efk2PKwprxox7Y1hv49kSAbIllkuMqW+ysVA6UFb80TimgwepROh
XtlbZOmxH/xeHjCjETv5Wkr8Ha+BbdI0R+IZ47+qQd61EcRvwx1clK+Qc7mmkzAjAYztzyJV7+YB
ZSYl0WodmVsnsdqnBdkLH+gEvLgHDF9lT7wUzHTsPRLL2D8OWwuxH/TyeLEGcnqKXfTZ1g28Wo5+
k/YykqP+jOxy44I1fLoCJvpnDV9Nt67b6oVjk5MP+UgG453QFsNGq6CLbwVgLEL7C8reyusHRwz9
En/g4EgMNZVR1iqui3MkZ1Cl2sdY1rK/9TCiZHW48hSil+ieJHqoI0koV2G18gkKJR04yZraJE76
GbqhsuCFVrdS0d9FiWxvFjbcRZU6wPx8NIWqn6kIvms5ds8hsudFRLC5hbJ8R46w+bB2WoJOTV/h
mMi04/fvwYps01YeN3V9neNgLSsrCUGDX07y/eHAXbfDsXrsYP55sCW4WFIjkKFt2fmonJ2AHZ62
2HEsZdK7GCnEgEafZP0sBSvYY5I5YR6SustIAhrfbiELZD5fxpak+kFzfJoND43k9PqC8wPum+qf
vBZSEw15Qr/qWjDL1zreZOAfuWrIEQa2VvLi1um2u5HCDJoMKBie5wbOVY4XupCTeWq2rvj7/NxK
piCTuCIXdyl+XPzBVqKjymu6mfRQRuIZkDF6LVB7GYTKp684JfHDMuQ95dOR5EgEgzGhAvKbOoGN
Yq4YNE+pj6ecYImNtvwl2QeLO5TFU4kBm1TJQ0HL6Be0+l8VlWUj83Cxz8QzOcAm8mQxcNOFWJqj
x5D1bNE9D4WN3S9WsVm/tYOpH0ixWK1Ku3XUrXIGeUFq8RIPHPm3WzuCu/isgmS7hvXkVvO+sfEM
3b8OPAVvCYmRgPZUlb2R0kfoeAyWi9gGfjviAoU7muKwCs/3lqrjmRY31UEt7w68ss1ZF5BdxwW9
GNa6/FhcyGP7GRKn9ALZBLW2pzze13Q68Pg2U7Y1S08TdBhdbvIK0tsR9mKkK9XJkSbjSLr/sIts
DQerd8+6TDGO+mVXU3Uvq9L7nRHacbv5VVg4TY53O503GinHoExRqEUpx7jmhf0sfzXLMiNL7izX
fYdPvGWPR7aSGXHdygMcPkzAz37L5mV56oi+v396nAfihqcjIZdOH8qE3m5n/3X/L0+3OIwOiQGO
su2zqqTrDM5Wq1nX2Ez3muyeA7urSPlsrNEU1XoFjwePa3gMhmAfcJF3DY4tiuDkERdwhd4vJPZ4
QzOcG8XWc1rpfLmk9Pukv5LD8Mu7f3wcKGLLN1KuxpJwxYdZB66jOScO1HKMi+2t0rW0imV6Suj7
S1HYfwUp230FOJbFtlUp19k8LAsoECww/VFztsByojHsg/npQM27trtqPb0dx3W/pN3YzSqPnToz
QSiJVtPdwTTt183eLRUe4ExG7N+GfftpozuDNUSioTQUcJZHfYdIqeytD94s7HTIPpJCzW8kRS47
jH+doCBYlufOGyU4cEGqjPIJ9t2Y3A5Cel533ofbyzUSB+qQuMeyeJxnZp0bYooE54hsMQqTXDeb
d4AMMsxnIeawZkCG9kyOx+J0KL3keQgOES/m4wH1rV1opFU6U5tzS+Ht7NTrAMmOs8snorgf9Yls
mUacF0Eo0W0pVyxaeqnWVUfMHV8M58qyJZn8Uot6KyIW65dr1dQfUrND/Q7zXFcLJ+dLD9z+Vl48
xHLXCqkkZCcZIjUPGWObYJrBM0Png9e2xXsr2J4pQxGSeU2vVK9YBdbobg4fygcKarRO+D/GRGzb
lNJLwlA1sL4UBa34ucNWvs7qsErsCo63M9GbpS0497Hw5oPcuV03AtWxHcZpEQYZZEotyEP2Gfnd
gKoJ1EOcV4MDumwxpmglUZ4lWKpkNCQOSM0D9b/EV+giwaYW3ZDZKZ8q7rpcNLA0BWwhVu7M9un6
1cTet+Uhdiwu/+J02QKknv8Rx6B8qxV6iw3vtJBAJwp3qf+oL+TfMVYVGpa3TIh38Hacp/EvH+tb
KOPdtaUwN050Kcmw9Z2FMzOHPZbZf3ERngbffxrFtxwG4evrqZO6GT1LH+Sc20VgoWWcMlKdsa0N
PHpcgTSpcE8g9TlGVtiAyrKMAgg8ox2Szr9hQJMSaFJPGe8KnhWM01sc0592ZL61ZMBewExSK+kw
yWcfIp1132PX5kNwEC0BdPrmrvJ5m0P/gvrfIhkXsBKqJuoFfEAQzNREf1hRqjuQfHE0m34y/xXD
RosRGPWGMw08nrPV+moODvJFxfoa0zXD3HFQjrHcdB59O6OeSYqYzOhyMMd5yx/lX2lKAudX0doc
vXiXjg0Vw1RocpmuqMLcUOgrjoPRc29Blug1ODxt2oUEz4DX3jPtTH+fJVV/pN6snAeyXsBKTpoV
YP10FHO04iEXGyZqAVZPax2FEuxaFclRdlHZfe51V3WQTrc4rwzPNhgMKYw07FF8AxD7GPWLX+6b
3u2tv3OT2diwC6QwT5UbRFlHcYkt2lgy+k4pty6YOInNBuPlq9MCvT0Z6LeszMXc5/2fwD1PBkzK
Ri7j9AINy9Vp855bwJB6tXpZ4TnweG21kyG+punYcqlj0Snr7FdYsyqWZYL+0Br8Zdik4IDShDur
P+lgjaQw3yy79PKpF8GROWvMTLGrwlawBCxZJKV/ajjmONmorqiSRrcdYcsay9IPJoIqUq90Wt4C
RnXvhQn6MuC/sflUrQe0J4dO64eOuvkIQXiq25zPN3XfxuKZtydXKh11LojHDtUCnVnR533zmKwm
jQUw5jEP4ivIxlEB9NfOu/OpLhqPNvSitJnDGD+eZ859gZMZ9bFA5p2Za6dc7U+oB4KnyJft0osf
PP/5vpApCxnLYB6Wy6WRDSGGjOPRsS7gp0oqTtQ8mb4YiWCp9NPm3CcS/TD+ujwkL9Vv9GeEtfnB
XYo89S6PBdEgbYS4XTvv9JjSNWBMIVgG1gMahDKyoj6pp9qcg6PmxOLVWBj1TEbC9Et7keILhNU2
xrVt3usxGahokqKA+H+O+jabLZmH7Ry00wJtc9AwkT1viA7itTN02c1KgtELjj5ThjCWx+jTiWjj
7mPIk2KSvGQk2uXgRb1vbJNXaCyEeRPD+bm/dCKEnJ2jD2+ttd/y19gWX2uDxItGQdK/h25fXiCY
iVtxiSFurwj71cY/gD5yo6/Wh02sKrMBIJEiv7J+r1yCMHDuksH2vDmnRYn7DRn4rfuZgsIG1IUw
e22B2119pMm7K7TkoN+ki6/JImrLc1WTRJ2G9CPNJHE+G6qefj8odpz/A4LJhlxfeJhxC///OMWR
LOaiXTFgcApqyHr2NeK8lQ+al2wvqMVZZ9C1WYfARhPgwVQd8ATiUePmkacPdvQDGGNNU0zQ9XP8
AOv4FoAHERGGB29Y4/k8U5d8fKiMvarhqZBOJeT44H4pX8LD/fsweedGajDWWKSzS3A5489niJOE
RWvZ3pnL8TyVyxnrwBhhGxUFyDTmOCt0e70tSOx2pmytXnJM05otmS96jqM4mfoYS6SnOjLFISyK
KiggkaYjjo4zs2uHHA7cGSieZsyDfInlXsSGGErxhHlvA1LMpby//4kmX6+xMswjLGvXyzxD3pp6
NRjZxEJ6mYgvHGCcdD3HUphnuC/nQ4gGAkgp0Z08wBxOZu679tPSCx0eVNDb8cf1hY+Gpildx5gQ
I0wtcsxZKRKENXSJhj1H4dMDIHJOjhrWHTFsEtEIjEQW5jLE0H6m48XSNjJBdzlqc//V8X1rxCYS
60umBPqgUY2cdW6hFn42H0wSwaX+uPx/9OVPo+1IIANAYSSmohKKdLwLI2THd8mSrQydp1881Sbb
1rWRJAaCTpmQGGmKU8RVQrYheqjBajCghcR/EFC5Br7GB8GH3A/V5l1kjqGwecVCL2s9qFRQ7FvB
w+CuDkvvS1noJu/z0ffinqUwEAUGeiMdOsjx+6XhYCTgZdjNzZ2ClsX7NjntgIxOk4GmOBbTujJw
ms8p8vRosHMumGc0TNd1N7hrXzuPx2DONRUGpUq1KS5VClOxzpZya+y7OJIlLvJn0VryTnISEkf6
MWglRWKoRw0ugtVRHgNpUxxnClCe2+DNu9wMhsiDWuWJDowXkHToFrNN5te/N189cpcVd0sO77PJ
jHPTzeZlcrrgDKs36QVzX7JEGps82W4JB78BFYany+4OiXZATcXNEE8+09+HyvZ+l5dEjudnSH+u
bawUDzfOunWlE8HOqWH3Krzsnnmdx9Ovzkgkgy8BKEFzAeuDaesYQHP/CtT8whqIZ+6H5NxxmcGX
7IRZ0apWcLQ2pXctGzKz5Rfv4/7FmwrNRigmyz9dArREzoqgx72rJDdu3BnmKRfCi9Gs74uZ9NfQ
r42FY9jkqAjM9YZjrOuDqKPz2B02Hn80dPqwvv8+c5fTRhDVTsXfr2wL/NF0WUbrXC3Mod7XY9rB
HSnC3OMYJBRdYEAQmtxNK92Hy3A9CKbakvN6h8r/Rnm8cNr2/wJU38oxV1rrzlkylyBTAfk2EWws
ckYR+rdOllFFPj64rAKTNqFKMGNhjnPTmcOUsci5C6jlneGZvufb05OCuYoGqdjmqTRD0FjzRy6p
Dn+8NKqh6+joR+7tRpA2ck1FjCU0RoD9oiBTAP/3jCheNDfFxeWMBTlXkjreLjNFweR8Tmre98Qy
1zk6D50Ri8kATxV3bJ6YL0+m1/qexAVmhd7Xe6KY+yw12MUjJhBlqW8FkZzcwvIRZ48hiZdPFFgf
7JfXqzM3A/K0XC7RcXqkoQ1cGFS/Pj7A5WZuXhFL7QA0nLd32r5GZ89gQIiEf6oX+GVryVOAaBss
UARdxnzxPx424020AmjWBPqNodq6WIsSCRdmaX5JD4Wv2hxhk+/gSCkGcXq5Uysxg1LwPI/YeoRk
wmaOA8xMXnp6khQRK9v+tV3mvgRD1OnqlYoCC47uHiXspAhTO1h5lNnH80yQ2zZE7THoj1F/6hdi
sRTGO1of8Tg3PzUJtaNfwyKUFoVKJmBp7tF6G3ypdQzz9vxHT3JIuBNLN1fznlkz4NTMtGYuShBH
q7SDFTmL/SLa6rmJrFicWB5AMTB10SvBSgEzPizpxqndM88jnnQFvrVmc5lCL0XzNIZt4RP09luN
DWHBSnIxXY/6Jt3j9fHfhVEjkdR5HkHWUCf6NbtC8yAlTrUUEjKDD+LaMbZ1eMpry+0m4HxZjQGr
MIgwbjODQF924XzMT6i5LAU/xgYq8FV88LJJ0+mCkYIMYskJNoUOHZWHNvnkcN16Hsg8OejDAX6N
AZ+0jC+FokEICqgnUIiiTMvNP3OgV2OAB6l6MWmbkK4p9h3DUQTTxkMG3lceJwYPSjUGddoZ3s5Z
DW2e4Y9ip8qFhODhp0PvnGO7pZnv3DuNAZ1Tr3Xo7g1o50BvJisNc0lAHWRs5xsB1N314muHUk5g
qjbXM+U8mhqDMErQ1sLsjONMsazDinfSns5dYvzEzGfkf4NxjYGXRFZDXGwq60z841rMTeGjRIkd
K0yJYv13MeG3ybPJ2jLPGy1P6SP9VrvpU7gGAeMB9E09ma142Z5pN+vfZ0Nn8CPOo1PZF4CsNTDL
ec8R8eY+OE7jg+f/lx7ySDMGPDCTe01nYNehTYzRdkBIjRPkDY7x7F9nIONyMUS9CCkMW+nuoqEu
ggZJC/kC3vYJriQGN9pe1MX2DPvHiNUtzQj+oxWKBT4X5+nJ3LlpOoMeWhqmUiJHAwpK6J0BNRUl
4YbfwuuZ4eGtzoCHmJfZLJFg6/6xXnck90oCPiKRO8882XUxclhYBz+Qizw/dTi7qxsVBM5YbM9s
zTCDVd6Q8mqVZ6KSegVv6cOP4o3Rmfdv9a2Z796RMggy04wiSK4wEyR7MCKqmpKPTcqZFdugUVsE
lRmA7Njp0RgqxnZo6h5e1BC+BI13+ExJXFtiQKadi6dUrXDrr0vHqUzjilXx4FaeLVAhwVbF+8pP
p5S/byK7wTgd5kMhCbAnJCjXWBi1AMPzev+iE+wuMxYfHGnUaNij1mWswVAlHXu4bwHtyEupWlHp
Bi2DOyhZxVrCoKDrxdvc/EjWHwhzONKm7spYGmPCA5J4RWdAGqZqSG7F5ssV3gk3Qp3KS47FMI/f
kBUdulJON6dhRlLwQXrXd16NadIsxlIYK82jPM575eb/oME/BocbyOlRzeIWyCcbsMeSGAO8Vsk8
7QLoc0Z5sBmw8g1z7SZtdET88IWYxcC6Ud63moqQRkJvP2pkGZmSB9dIod/qaHUC9FtFlCcRAdIH
zwh5opinTtGHHBQrEEWTu0fLQPqiJ/VRPkHa80d2/N+skJ040ObIXpzphwvc6CANRD2hrkurDQmP
v2OyO2p8iMyDdwYLeqjX0OzqVhgh8x1MFuvYfIFex5AohlWhi94UfCpeW2hoMQ5uSV8uv8ykPzj+
Icx7mEZiFzX05llrq2kIpGNNOf7zhZwBErAfzxwHdLIJRpd1A9GdoqKbjrkd0WmmxLOyhlONCWpY
63+Yljjfkv7uP/HrWwxzNUKjaWd6lwO/MNuFgXvQ5T3Rcg7PG+PIYW+DPB/mjU6vIOKQcBdiXVEM
skOCg7uv0OTjOzq324ccXTstQkNAKEEhvLsOZVq6eBfwwCObR98cpAV8Xo53co5zLJKi9khkqWCP
lZ5BJBqbQWXztpac01JZtwsBlbgY76p1X8fJrtixQOZWSF030/ue6phtK9Aoe7uryxHB+170/x/p
1F/lIWvbEjodh1VaEWOXwFuifaPWB2+L0Hz6Ef3XCNkxnExWU0HoYOvPR0CWpaIjAPRGHpgXOFpR
a75j7bfJ9ZFWii6EqhhXNH60BHMbmUVFzp78qC2/Dtor3Qv7/7EZlqcd85rOFFEFjxOEDttn7HOg
KebEKv10lT6CV4W3jmWSM2psHAxwhE0R59mcWuPR6Q5JYMHNw8ou1IRfPr6+uMT90y7J97djAESo
Q1SgZYijfCRHC76mp5n9IxdAJn0SXRLBiG7A3xIYg7zWp4t6lnWkksFe1u8UW1maiehkLjf+ntRo
JIkJSFoxlUMdSuEAlZcEA1QYnpotwFPAgaqpYpeCDti5rKHNTceqyp93TIxOeRM0Mq6x7D6W78a+
fz1XaBvyw/f7dj9VR/whiXEQLmd1Nst1BZL849Z5f2xe9ob9+Zsg0geJfWb2ROF6xhN3DTNvc2Gu
GyotrjAfLBCioipCY3hUkat5npHCrHpTB5muXVlPh3Jduv/Mcn7wwGvK30MNDOQAoibJAhoJfx5s
fL2e5qlcCABkJ1g+0vXW5PVqbX5hCwiX2+820cSAyg9pDPyHZX7OrpdWuKVoC6wkww3/ZTg1eQ9J
4uzBY5Pddg6+/jpvdAcjf6UJ/hXPR6h1/zNPhT6qCMVFsFDMNfVmBiN4izulbPM+ElA989eiXcko
hMOrFiDR+zIWdBETRyIFE0b3HxKZj9wI1/hyweqOx+wBhWFNA98q0sHoebq+7OBXP/MTLRO+7g+J
zO28drMkHIJEoKXItWQFj5T5DOkW7nLjKU/ihySK66PTzLPTAJLfFFbUIT+7HQZL/HjxzNYzHj/w
DoqUYNBEtyjvlZInHgxVnIsGqsOgeIIJ/xR8LkQJYV4Gg1LIxelgxMMKdDo2Vt1rBC9kYtLqKLIy
mBSoXP1VR1fAe/ZiuGZyMXvfw7IbUGKb0XO5N0/bg9Xx0oZTLe8/fiHzEbro1J+xEgu/sF2iMIFV
FWvY23B2GxtcgTgak5j66iQThe7a1N/ByNjx+t6n4PPHj2C+T5XK6SkScEygs1YIhndRk3B0knDd
LXrefxj56HswD3iShEZxNnJoi6i7O4ivp0f76at654X3U5WuHxoxT3c/DHDtImjULi3LMxoQj6Na
G+zWvkIkEmGwsXTStYGpAni0LlY4r7GnBAYxe9ZSz+RWjaeCnh+/h3nbxRQvsdrRz2xZ7/Lr8K5a
4GEB22VDOow80pyRHxicBM5UzDeWyja9zOpArLM5leqvr5t4J1agBYysB3nhhqsL0gTYzBXZV4LF
EWjfq/2P0Lr67TsP2iaB5vurs90viRZGF0PHz7iiiIgsiHv2AueCLasGVq9xYJQ67HcsjGXc68Mi
M9SsEvA+47oHidXtPSQmuINu05g2UoqJHMQ2ks+z9ibIQVo8k8g8RFr8Ys4wzoGBDhPKhTl319jt
sO4pyEBaCjImoehKKFiQq50uC3PwQvK+df4fa1+y3DiSbPtFMMM8bAMTB0GUREopaQNLpSoBYiLm
6evfCd7XJSgSxbhWfbsWvUgzOT3gccLH43FJNLTe3GcZuThwUkv/uBt9+x6cTXZ3Bh0WRVga1KNk
b9rpj39TvPpmbQyUlc1ltmIddw54+orqFWa8sFuP/25xQOQK+ovXxEjSCCwTOPnwcZJKkocRMcPf
uRMlXnz5OYQkmh0hIVinYe0m9Z1jYCs+7TctGQi7lJbaiyHOH8ko0RbOnvqpntElOl883r3hvF4q
A2IYOMwKyaCf2qGLQ90I0/p3NJzrNrHPg0z6u/+wK0XRRcuUZM1gG5+ETuiawcCpZpNnkWy418Of
4t4w3H9zfgs5zPkZoxTi9CDnxXPChCBLIqJ3mNolR9AqEiwEMac3KONgxU1NT48+8Omu895ivAa3
xax118I9/Do3BtmRMWy1MISYzm4db7pX9iHIHe/Iry1eloJs2uCaucgCbrJk1RK/JLOjtolqRn3f
QfKItWg//gq96DMh82hnACDuGrbVS7cQxgQCnQ4uDMmicCe7jX3GuxUCZrA86cit5q/Ep8sTvXor
i/udlX2M9SrQSyHBXkIju+a+1T4vgcE7PQa/NSPUNLWEFOEA7+oN09Dod0H7hX3bPtZSWt+0YfHa
qsEAS+1dN2xH/it0wKetlphS7raCs/mkrS7nw+MjR+rqk7v4XAwWm3JRZcOZnmFvZwfzrvPk1/be
KZ9/C85n7HPXV6+VIL6pybiQuZlLdWlAIEgJJKcJuo4cf3cfwCru2nFpFRcXyjEQ0jSFaOYalYWl
VO8V8bYRycD1duTmB9cIGL+pxYCIOCcYQsghqnRaj245PVc2BostotupKzzl5/1s14+/5+fNsfB/
G7R1iPMKUAk3cPlqX4vbgC1DsWVR+6Fx6MXWf73wOtDWgvylktd/X4gwwcKRVy1EdPZ1AzCibWHG
aPvvDfgz7U8e1c2664S8k4nIWpQkk7kSeaoJzYBZlZO+q0syBJe/0iB//hVvdm3qHLsDYt49LWhy
TnKtJVaXF3KZSzEaXSKVLeTGd/vX+oSElLJDIsM+oomQcwFXUjbfRDHXQYzG+twIEJWS7CTdo9x/
/ORc8VVEXmjD3II0jOrSNCGidIJD/8NwMSp33GQ+L1+4HqIuBDF3wKzETOvUCZ5BvUFiMifpb1SF
MLdHewhltzaJ9FS7nZOeXLfEDLonPA4I88kzr6d57Sooki5ifRoKSEjN4Kos7PRsxGKo6TNNRpWp
rVTE4TlBq3kfRZYRjUn4P5VditWkadSIrUlvm/cU9m6Ipt7at38/DmhCwQgw5xuuOV1LcczRKtol
maYLxKXEeX+fycEH+3RG7p833I6h1RB0KYtxVIRJwCPeUNUQAwevh5MHums/3KhgOEHynOt/rX6t
r6Nkg88MiV9Ty/7nKHV7zOEMIdI+Rf7ogmL18zHm5VKusR0LlQsN2TgzU8IZsYGB+30mykc67wTJ
PWNX+87c71wf431/kbuQ3O8IZRnS9d2jg1Tep/4EWrSfEdhJHM7XXQOB5e+hLsjCXmWzFiqJnriY
u3Wz9/2nGPy9v97sCa2Qv+1W9v7VEK++lMm4NcKkJFrW4Az2r68xksTkx/1O3oT3HPeJpxoD4aYi
5HWVQQxufydhtdV5fGzln5Fgi7VvGXe3T5Jnuyxjv6HoUYQOO9z8U0ToIjTXSuyt7xO0gCPUK+zk
L2B4xeXpWfM0FBkNKZJEk8E6c5o9apHYGxIiWBHArExeQTqHacfLSMbKRmmGZzBrPulSHHOqeY/X
qWkgDk5UfzcmdrKxH0OMsW1vn+f61fxSi3kIQ+Ny6RtqmMbTEQ2KmBi9/fdXX9qlIszzJ4fZGYRb
AhRxRtmOj5Kvv+7UD+y930QH7nDXqo+9FMc8hVEr64lJoQZLcTPHKdXN5EW2O3lv1XbXvm+44+Nr
TIu4Zl8nyAB3ngwmRiSgIArVhYP1P9hBRCkj/Qe6O8Cm1fGBmG5HdJd3tmvh0VI0g+OTnEaymcXS
6WXy8RxjeWM6EJ1n+hwTYdvU64vZKJcSR9oeBwfkFGgw4EDIauS8UMSgii7gsWqGcpqx5gUODKWq
BMG5TYcpn8w7kEdgN9/PI1Y1f3K/3VrNf/nt2O50pT9P48WMcIBO5wr4csja+Ty3fa14/E0KAx3F
LGt1X8BCXpz3LCHY0xw9iORZJOidiBy6HYvn3tK/+Ofz97dNsmXC0RxLpbZwnl1NJBJu55z2aqCC
gJrrb87HWy0ZKNibgbqKis4alqonmWu9GrVcOnWT7YjPEq1X3V8ebNPj0fetdZvqS1EMmPRtK/e6
lUn0SXPEaHvG0KTbHXaT5HJbzVYReKEWgySmnLXYn1HANl6d1K03iu2At4wTHKx6fQshDHjowzjI
TQchjlkR8Ze+OeY/OABMX4o/bGEhggGJXi3nLK3xeQbYwiZyTw2pbHNrvEv2rtW51C/r1v4lj4WL
qhTlejDxjVBPU/bSpnwoc7usSlewnDjfj7PbD6T2rNQBsb5cYnJTSdxL93Bb7at7fkNtFlKKAjsz
FCRNT/vGxah72QNV6MR0F5GX0MeMAyk+np5QTHYSTwO9lH46v2KGbLtzq61+Id0WXj63J2cVsBdn
w7iBel6UnTYl0qk0STps5tlGqmkiv/Wc86zzborBYI5VabgqAr5CITuxhbHSTfy42T3vqpJwufeo
Bd06asZX0bLOyM8TjprmRYJgm4DsrCf+3d3bbsdlaVzr4VtiADsYcxbmHKlcSAvGM8Guy8RWX8Mf
PAq51cyEohkKchPgttBl9mZ2Uat0yQXXxo7uFafyw63yVGzGJ5Uu3a0R1KJehvqJ8pkS/fm28a6/
hwvhzJ09J70eqkUlwYsBvXFw0O0DvN2nFrmt2h1tWp3fOOrTv3o2vsSyJBtlJlUttmFJJ63cFJt7
e4xsdY+2Crpc5F8VgBcHfK1YLt78MZRaJZRwwGhkCXrvQrB+y+od5P/3XPKzVQvVVSSZwI+Hph3m
PDUF5BPhVNN3w5Nd3UbA+/SLYJ3Y7vgbRKm3v976g/gljT3GsxyWXT41EpJLtCgX7cYPOqKalg76
CDiyVh+QhSzGc7Jyq5w1BZoFQRI5+uCqMppoK++5fT+mWAvj816s9bzIQiKDYUkdFtpcQzuF9F4h
23c70Nu6oytbKN44n/PxtoacT6cwQJbUZXiZlUE6eYNfbFTvKN7fFsD9XAx8nfN0FrIBEmrBmR5a
8Mum2KCz3fOmBtcxeXFyTKxVxImqdAVOzkGa7uyiSIwxSHTL88nRKTj9gcgLSYyf1DbgLtCaUUIy
6dWhkepJIqfq+WJvzTv/p22nh80xc4/wPnl9Nuu4uRDNuk2dNqTy0ELJ/Xvw7p2mimCTIrGzTUxE
2qv/uOHBFu8OMFA9p3kZqi20xblqki1W5Pxc7On0/3FqyTHZdR+XD47R0BO8dcIMosSSESulBZmi
jwgd7WmDew6s2hZ8uyl3mc1Poq36o18HyybROmUojFiDmb6AvCe20S8/+9W2+TB5YeX1St3QjU2e
JfV/zlO7gJUCFQ6PovNL/4aupKDwrCft6a+nE7ZKds/jRojRIHTZ6gOqV7z4lnPIbAeHfGnVepSo
LYHVoT5kXgFKv9frR6UUp+jl4HxVzr1h+UuMqK4vWYIb2qJz33tvtxZpkLbfD/A0vJ3+gSodR+Jq
pLb4qgz4ZHV3tpSxozdVOmDB9XRtQVNPc82NshXecTL4IzexJZozZFVu7dGlEK/F3WSb4Ga+EAzR
ST5I3N5G1/3hq6AUwmwNFuKi9GM5zp530Dxjpj918fhrsqrrcYTrU9xRG/tobP1Q48JyI0aq0y1b
ZuBIQgt8HlrQGUT2qg/aRLCuJT9KvJGFa/+39soAURtKUqEYEJZkdrD3PirNLkvfvHfQlZrY53/D
sK2DmuY/bo3KgNCFcjfqIsx1D+8Qcd2ZWDZeyE2IbNNtO726uzfOkd2QWTaTql3O9EV5cS67+NAk
mPrabg+FU9mCRlrfhpO4z+w4AONmFnxyu2KvGzZu/QLG04nyMNH1bsIz7QV7bH0JDo39cSbpbktJ
4d1ssyuJ7L09H7lTZxwXRKPGvDDWKB/Noo8AQ4GDftzmB+8BW6NZWX7H678vBIS9hNWtUo/v2HsB
etUUr/Quz4PlWi46pxC1HYePwrZ7f4cWUP9Xbz88PeR+h47U5xgcPmDo8GdfPNz3LjaeZ/bmZRz8
kRNQr2ZWsYZVp9EQGvnZrqBz0xpCNYkUqYQNBpiz7eg0qaOdPSEjw9Z62dVYt75/5OWXVmvSS8HM
FR772Gql6CpYfNRIcSYY+HgNxAnkC7vuTawCjNbzUpKrXuFSKnOXqyizpApkQydkBl8PQf6URraU
o5tO5VytVbdwKYm5xfm51cGURCVZ6HNX7aK1e5zlTnGlwHi7fY9X+0AXwthOIfBqd+olhbA9RpCi
ykvf44N+ymOn29oXA29O5W6wEix37t17xd4V7gYXWzcI792jBVr2Ni9/B3ObxRiB96WmStexIzxl
E7HLHWUxuq3vaiS9lMPcXSkqqjG3ZuiLMbLDobKfsPXKN2yX7PC20fnsxOaVjtfwYimTCVm69tLH
1Qzdxs7+8BIUA9CwveNypPNM9NqIs4CNSk3/v4nu26Piv4Fy8NG0eS81dUBufSjGaciTOdLxsXCA
1iEIUsxio2M3tmhb6ye/Zkk/xy1pjF+Q9JdKj0NIC2uC6frdrvd/lrtHjvWtuXnLD8QginXu26KN
JOkkp1vhCfXoObZDgTfxvTYgpC/FMBCidZbcFya1vRe0Jh3QmrR9Ig8/XFArgVFozyek5n0rBknm
UUqaJKPfat86jgbih2f0Vx8qL9bQf8vNqqz5rgv92CaMccgyTIBDHFiULK/YY0QC+2bQHHH7Dq+W
EHUdU0+6psqSxvoe0qzFkgIGw9Nl3hg0jZvY88cQO887lPAT+B7cDM6ap7yUyKBTK12E+CIp8Br3
NZqIBTQsIJhEJuzxUeAUtFdtcaEcC1BlPHfdQI0Ep6gWtoZDfLl9gKt4tBDB4FGt9wK2DcjSSehI
FWg/wLjT2WcsvP1XL9lCELXPBSAVs5gl5x66DLaTPVzsuiZ0jnbPZWVb8+qX34cBpTaKjT484/vs
+5DAy97dY7tzeng8UvYgbiVo1c4XajGgJChCm4yCirfK+FW+SVgIkUtOKjpInnB5E3mWx0BTHPet
alzNYe+9H2ZSwRxQQQa9ATd64KnFwFMlXiwQHOAQSwcsRbNz8Y1nYQeY4BUI6W35A9QX58fAkgiC
6IvZajRjGPQn6WknO8/05b1t5auZp4VR6ExP2KU81+a5gBgklFX/NXh/P2wxhoFVp3cuKpLP9j72
b4vkIRPLANmnQtGLKSwDDJBBjVBWduPaS+73ZUIQDP2XB6kzWDGYdadYIsS9vApE3aK7AB0bt1Xi
wBHb5hIb1dhKCUTECRn+EtE1YfcyzyLWX0ZUjA06U21oFoNI0YRFMikYfxFRhT7exq23/evhbPt4
GEG+ZGMhKT9/tupxLmQy4IQNjmobRzpuMca/3vu76V4AxT/P97s6XX8a+5dqDDSN7SjHVUPFYHQT
tH4zKT0s10auKrR5zTUUDG7JYoApr4fezBE9nEDGLz2FZMcN+tbN4UsbBo7Ocq1JcWVQ6ENs8hpU
bjDGIPVVAvU1P5T+7w3fi1kH9y+ZDC5hx1EN/npohXTjay2TNiaGm/2MSnJEvprzNq7j7ZcwBptm
udXjNoOCVFhw3t6+Tav96frfRqeLDCaN3ZAkqQJdDO8DrdRPT9tiQ7Ph6Pu7YL+bzRG36j4vxDF+
S2mqQzhrECfAm3gd3PKY7esXcLk4HEFrkG6gOErJkVU0bzJ2IQ5xkU3oxsAYrxO+PeQOEvuYW+RI
WXuhllIYSxgxRZDmHaSglGAhqa8SV3GxD4+jzWpP4VIOYwRJVg3KVEHOdY8MyEZOW/TDYt73508s
Uuc1g642py7EsQ9VKs+g4c8hDtw7jhfBnzh5B4N06GEJpkc0KxjkQEcZyFPzNj2UGnlwp7saS1Mx
ErwpgsfqB/iObh/1apJl+ZsYy8mxErqKG/pBRyc4YcKeYB0smoaAyCAj/bTuOPdOXcOupUDmLdNG
I1VQY5fhfch+OhH1Hd5B/hsVhsENDuQcPF3szDttn55Apz/ayQtyfJoNhvbcQiOrK7luQe5t1M54
LH1riLD8YczbVGqjINcX/LCXGm0gFp9vcA3flgKYh2gquks3lvSovaCxM5Eo/v8wG0pvvNdoNf2x
lMW8Rr01Fo1I7ymaVjE4iAxI4WxPILwV334lP3Ry2ZYYt3+pQl4LGu8U6b8vQgG1HUatpzauYOe8
dZ+5t+11NRu5VIwBIDnP4ma6fqX963uM5c9PhnsHa02waZ6bllh7BQ3DsmQL2+jAHsCcotFK4jTC
ZTnV3Q58TrLX0o9mpnemwXFiVz3KpSjm3Hqxa6cCIzGnPTgG398LB6w2ruXnDiaXOfDK04o5QlAP
x6NWQJTovwQf6in1OLi62qqzVIbB71lrMXaeQUJ57F1MFlBCCY4drD8RX5+GgW6LEvQbEUQ4FDew
sHWLBh1+D+xqcLFQhe1qG+dSVRKrp/bseVNwig9/kV+0wwkzq7+nzSbxeZ/nHyD5b9XYDrYZHECj
OHd4lV4DD5yLwEL/AS4yHdzjZTxW6ztL/Rg4DmWz10cJ+oEY43R5jEi0y2I01xPUAn2sW7SPZUV+
g/hceKDdzJ8cW1zNZS7lM6hLp3ySWYb8yUfHAkARzaqIAnhvLzUH1mNeimGw19BaI5xbmAvmXhoS
BS2tl3Bs8h9A9+vDMXCRmWCbSCrogjQItmaTtAOpZEJyzyn91t79xhjd4+8ztgNw7sKa97dUjsGO
Er563V0gF+YCjDff+o340XzwxPDOkMGNafwP9O4d8/HVIkH3s92oLbrSEnw1MA/7tHuGo9ta9LbU
jYGSXBrjTD5DNyw9CLDs70LinzzFeOfHYImuh2lZ0sfyQrIHFRWQ6+AazzrWHZ+/rYOla9bqOu1M
BSYIO9e87Ue6w9TAfAd3z7JxveOn+53d7dW9vMeMBOcUORqy9M16oQlAfEDK3pP20c6yK+/s7UG1
yJGz/vp/6cigCUrFcifNOMk9KpljSwaBNlE4yGWBQvMjb1EN5+9jXJ3EWNgIS+Q8W6MoWh20o6xp
6D26EhVi9xnGMX49+HdvbuxehzEabqDCuRLsGKtYahNK0/Rcx9nxtmgtBOvGUXig/f1grOZW43nf
kUGYdJgn46LgfNGagf2xygZ72BsbXf5vdFdD5KGzCzuob39U3nvEUj1nslEiuwElMRsMGki8tae/
fFDm3LkYyecd6ao0UxJNTVElRLS6yjiQVpILYUpVDGYPKSJ0G5DK+aH5O2iItlvC0W7tSJfy/jjS
1lQzGgCBCW+H5GFDTmgNdyaFaPa96O1sDCpaaITh5XDWvDBMPxuyplDnUpO+6ylnZdxP2OkMo/W6
dwMN6iXv2q9Z51IEcxu1pDpLSiPBOh3n8DF4Rw44rzpHSwHs4z1bkaxlEICcFw0y0JaB+BnzTy5m
TrDPiCNvDUGX4hjTEC591QpnHJlZkz5Cr/lfHAGrPa5LCYwxdFo8YvwDElA1RuXug+TUAwKJ4G2j
48phXmzQkfVh10MOIvtXMGfG9sk3HuH6gL+AI4r+ZNbzWarEvNrxecqQ5rqq5AAYM0/ywZqHq8TL
qK2GZktJzFPd1VWMvbIzBSd0C0oNKNrVliJ/THZg9nX4bPdrzsFSIvNwm0Z/qZFUweeqiHqCQ8d/
0TjXlM3ZXNoyTrUBIjraoAffEd44MtY/0CPx+Pvl9rfi2DdbVSjKSkmM84gDnNz47JkSfyH0Otr9
jTpsJeEi5M0lD/GNtNYV65c08Y2RxIJdn+1KApukkTmyU46n24pxgIgtLlzqySoGeohg60hAS7Xb
2LxtDqu5vIUtsO9GVmAaGfeKZjxeX3VbBU0loOjOPZ/usZWZa+2rpYylPAYq1C5NzZ6CkfMqvYq/
L6TeHtCpmvvqYM8YL9rsLhJ5rmLyePzkXjXeZ2TwQ2tmdR4mKtwZsLuJMjbycGPNlVvqx+LGWE2Z
LMJSMDrRPDU2XauWP9xvsEoWXc4cy+cBos5gRz+Fk5zF1EJegxHUjN7JdJ58MvrPnxx3ZjU5sVSM
AY2mLLC1VsEtA7u7sml+aW+ft6191R9dSGBzBnOPlQnYLQ1lAry7yuZMMBx8fKKTJ2hbQOeefxyw
bHXPq+xyoJ5NHBTaOM9SgkM8+4/cZkgevLMzs5LSp5XY4a+/ONqvfbxFvhrVyP6kanaWge4OaR5u
Ve0fvMG/8YodZ4uz0NSE6PqmIC+GlSYggv2I3Ddwtvx07WbLe5k5EMwO0CqgHh+NhHo09cP54cjj
k+ahFDvElkpGnaFRh9r5Bf5F6uabhgTkHBElImoPvvguhRPAu83cc2QAo0zTUQElBDVJbLmeN7FD
F3f/xLLhzSM6d/7L68wufBL7MdfnEjcA/k3gSc6pwr5hDZvCt4CqTx5Ucd5odsdTqA1alcjX+6Z5
wXv8GT2mD+npsgVW/R9cBAZASl2O8mqk4hw4ia/Bi+i/Wl4i2dGFhE8oiJ2xdfI2pPAuH5s8MOpw
BkXsFY2RefEOT7568t3d7jqgx2V64zwvbLqgMs/KVBjQcEBTzWsQhCgzX9yNlbiPvP0XHNfAZGKU
Km/bWVWu3y58uNwhPcCr66xW5hdwzKYHevOClgMaBoEtHsEyGNXfUNs6olzAe1tWs6lLUUyEkuZV
OakFrhl6ukBMhtgc6dsIS1AfzDtC7t6wJwXberCrhy4G4lEJ8cCFXf6EbuI4kiUoCkIIL3Pqje/b
LjqkEMHQzgpOEHNlTr4RWbB5gV5Lei2dIK6zkahGahwbokeCEcsHn/y4K37C7zpOP47ZY0mZ+bkT
Z6skDsvDZjyULDf00TAgPyUFOnBUJzyT3wgCOHryHAaT8U3AOnMWBIViJ2rruRuj156XnubaKIMp
ky4Y2LJEbRQhxrxR/Gd0jjjcR5znmrD7nCSkOs9SBTm194rmEcSdpwyV6NB52rZEdQiKq7Zrb1LB
5iUjeOZiMQmPHpyjc6pA9Cvtw/E+tliChldh3NDNsv74GHq+TkbsTLmz7zH4QJq9cPeZDYSb8Vkr
HS3sxmIgB5x0aZ31V7tBPqvfYgxpe6JJJvBXvN1rmEWi5soBcE6oynY+CYpUWvIFQuNt6zjnXf17
B9L620I4LrvFoM9o6mqi0AvhvP/Y3P7Tq3Wa5aEx4Y7UGuc0pKkeLxi3hwg9aGjXCl2OGB6EWYyf
0gty2FgaxLwEGlJKhxFB3K+HO5A8ocPY4ZwXL39lMQjShnNdG/Sj7BHEee/B8HTYPmFqVfDvW3v0
wbzEMQPu/WOwZDJTPa2uGTNM59bb2UENGz0npNy46DXuXcV+BsEA5STjfD96u26AtcUAzKyKUyrW
1DZ6p/8xw8gHPlXmbSEG2/UU6v/Rbp/d4QX0TrjdYIV4evj1Y/JsW3jjPrirngoG4YDzJtLFbD7D
bMYONDQCQKVFAbMhhyewMPkItEpC11OD3+2F1/6+bqMLmUzWs5uGIgyTUD4VW3H276e7N/AyuBen
OVB37HgEvw+vk3s9Pl7IZK72ORtGxeog04m3QdnbM1E/pd0FbL902SBlyuTYyypeLQQy9z0cOhz6
bFEXMFKJjMJziDV89m0pqwHrQghz25NIAYeWDCGqLT6EXFqL1WBu8eeZ621c9CIxdfx5yi7lpCCg
OY0fU3JHGTKf7fqZ7tS4rdAqCY65EMncb2XIhXOrQCRmazPSza+/bLsIjC04WOy69B651sjTkbnX
qdXVsXyOFGxq/9z8fvlXHfcLhdhchjFPtSqeYXh7uAsNNopebP9NdpBC3jg8c1h3n79Oj01g1Gkk
YgEkbnNKBhuLbtC2dEC+VUeT8AP8kp8/IXZH95zxWv15d5pNbsRC3CiCBMn7V/TB0b6i7QO5M8lb
hCFLHjHYejS+0JNBEMziNaMm4qOBhRakn9iFjCV8D/rJbzEOh0Wm0Qf3aFeheSGSAZC6VkD4J+pQ
cI+h/kN/zJzGjx05IRIiVvCTpLSA6KCd5V89eQvJDJLU5kXJUOeTwRL0EgTxQ5BuPLic6Ndx/DvD
v7MlW8YO0w0vLcC5GQYDLlGa6pc0x1X8ONEEXBvcvurcj8igi3pu66ygT0+A1knPAy2C/0Bo6Qtr
DHmeyrr7tThEBlcMMz9HxQCL2b83j5Z9ecCmUh4nwT9cAniJYHOzVPHao7bo3ZvPiZQoUqpAo3fE
jzOMcvuAt3SXYOfRI3Yz8lzx9bBH/ZLIfCOpAXvHRCXus+17v8UYFByvPqDVKV4aYN3ZW8hivld9
7sA70EIWxkScd+SkvCcgyy8QiGYuhscfPzku1yoTGeYc/j5O5puFqlRElZ4Amp2P7gkzPXnnROBg
q0asYNkSeUvuyOj+PL/uNkeU7X/HJHukocdmfkgJ3ihOHEvF/eEBLn4O81JYQ6lKaQP9nXQzDSTf
5keHl835Bzv9W+frpVmYUFsVIVqKofMl3ZQ/tNojG4ynvqAX4vbt4yhzNeWFHKzTNtr5AmW0Dyz+
o6sjNA5urY5nLz7f1Z4WIkq1jvIojxXkuw96Qid5d85ANiCx4xjKeiLj68tcS00LSXlWxHNZ4NDQ
c4D/0L+PGEsaHIfnnax7y19fR/3ec9BjY3wSlxC0F47xMezAbb2Jjo9nkfA2OPzDU/4likH9cszk
9JxQ4w+uje2TDbWQEhPd9/w520cnZIUGzENk92hdSXjYTBW5YesygytDZ+ah2Jzp1Xv13r0tSGto
JEnQ2r+j1HuUmpVnL+vO7JfGDL70RtTMBpXZ2S/6rkEf2Q7uivCw/+SOyvzD2/Mli4GWy9RVSVrC
Nve0XdgT0Ju69UG95yKAxA4Ejmq8y8Ygx1AN1ZRYkObEIZEe25fNb54DxgMOljtNk8xOjsAOcNrT
Phz09GLPYLnPQNei8rCDK4vJRGkXcR5Hid7swNPtOsE64MgTTrwYiveeXjfLL+711IZ6qV+/EhbH
637w/kFOmAN/exsccHHxvhJXLcartKYij/WUGr0EF89EbIjeJdoUcRt6VwlZFsB4TfQt1OqsOCvE
60PyGpTb9w+BIMaHQ4dpLR+TIyjNgZ2ktCnjFy/nvOrTaSY2YIqaCH5GRkVNAR4r6kVBgNC4M1pK
OM8KteQ/cGPx9xmA1JVRyZspg2NuIQIB50hLxM+JN3e0nlFeiGHAUQUGhxpV4wXOsBEgUY7g+vZX
Wh0oMBcyGAjszXPYpBZUwcoSj9ZO0bjX780zdjQkQeyXDndmcBUAFxIZABzTKMSe+4J+HNlvHdSp
rBQJ3euwKu8lox/i1odiAPDctdgBZuUK8ti1Q7/UeFdn2IS6AQ0N7yTpSd2SxcCfOUf5oKo4yQ5y
HC92dJROEabx3kyO8V2tZnGvZOzfmFVsNz4lpdOcjmhZ5a2u5Rne1RNZiNDKwhjKHCJeUEqvnnuS
TXZlelw053yeK1Qt5MhpNZhJBDmTv3/V/fd8J4ykQPNIxTu0defpy+qubtxClGXW+SXU8HVAhInd
rC68ioHQJmNu3m81JbaQRJVeSMpCoco7E5Iq99U5XHnKr1PmLjxce//Cq8KuPx8LeQxKzE04S32J
Q1Suy6ADjLg8GfZDi/0gb5hewAI/XtJv1T9cSGQwI63mscUiIOV0ftEFDN+hcerROuU/UvLv3saF
KAYsLhm2OTQKDjOlHq+B7WzoHMUID6owGD2k68o5eLjqxCwEMohRXcLzJOgQKPr6+z44eCh4zffN
Lyzz/V/0CPx5kiYIS2TVwqIaWVbZOKgPrVDD3DncmTzdzJ5B1Me4cnp51+aO+YOj2p/A8V0Y488M
da/2UlrhVoMefXSQ2MFeDOsRNRP8j/NCrmSivwujmi9ugSX0VY59ZhBG6QPnuzomsbNFZ1PT0ZIQ
T9yf4PtdHPPiV41a9/MAcU191zqTLe8quvzaMYK7s402xpHu53FuHyhPJnPRI7WY0uRcKydLussL
96JKZBCPlcURwz1K5oLHxTnPRpCNoYUQkdFgYadeM3ng3sJ+x1ngur1/4tf3o2Rut5QIljR0UAs9
dqJOip8iGgc3t4+OZ4rMtS7q/hwNRQeMHBwPbKXqg4iliLZ9W8pK3ui7Ksxlnmpsb1ANqIJJatFO
8Y0izHtMB7WzOwkOB88KqZV9dwG+y2NcAMNMWl1oIM9RDkF9SgUyB8iHcVGKY3lsFDTNIEGq5esn
yv+qn3kG9ycGflODpd4u4WLMeoWvg7lrDBeKuMDwnH6BVk918/jJ4MijH/vGqbHxj4A5obmkpxa8
nH/G3vBQ8ECd812ujLYLMOqjtJHKDgphfH6fnNTB0QUveymRWOAxyq041N8Pj0EFQTsb+WxC1kvg
COjZC7c9hvuum+M457bipn0XxQCDEYOdwgxxcIJFsKKue4ghh5cNWslPfpfC4EGcX9T2YkLKS/Da
vbxPrkXmctc5tU4Dx6Nr6+QNW1juhbd9sBcOwd6xqwPlaNk4/8Lz+P5bGNzQz5cBne/U8M866fy/
0q2SETAS8qoRK1m974IY5EjFzOzmCQ8z3fnuDMnWsC3DLnTicDteOFh4XVC+MM5OSqKmjXrkKMne
KXti3k2/Ut4MDu8RUSnqL6TMjaQqw0DNEqOtjulb2Id5OBHfT3S0Gr9wgPfPGO/b8bEU0UUdxqko
4ju9jpGrkfoO3JUR+rtc7bGPA37dg16qGxDCMkE3MgY84gvOEJ3UcbW7QzXVsB3pwcJ4HefWrRQI
vuvGuBpiJTdiRk8Sj0r4jl4vUEGDSerJx76Z7R16g7ivJe8dUxlMMbqwjaoB6jmA40NA8mDY2lzX
l4PD7Oq0qKnMsJ0hBZtZdvlEkPRqc0KEZ80HUqLQwINljqehMsjSTJOV9QqsZD68mI8VSlUdNxW0
Evh9/1wMZNTxpQ2HoaEO/aszI+M1glMqSGP3tsnzDo8BjLmQo3awKEqCLnJfcP46D+pZKue8jGux
76FF/nLRibk7l3ZjbrFO/OJZb9bmti48aSyjYoHN8ZZWX8+sd8QXy5M/O5nIm4a/kI1zc9n5Rixj
MyxFgSi6uBzlNk8MGq96w0vGSwquzN1/swSWp7mb6rOGtQfKSUfPwKteg7HKIgdUuRqyjXbisS7c
0a9wfcFaxfEMeaDBUjhXhd4oU4n3REGZI8CSEfRznRER5YEB+o4OHf0yebY7UIAVAQeMOe+LxoCH
XKRdmtOnLGtddbZPgp2ZjjbzoiEeSGmMNyKFcEm7GnIoRcMcOwi/Mg85S7hYHI0kCgw34F5jgENq
5ilXsMMMHTsvgYWZ2Cftfn5Hsi1C6Y2bcOM5AyybldyPiGZpAIamiKD8MMmRSuFWuXlaMRBiGmqe
ixrEDPbLq3HwHNkdOhfFqNl1N63GC47on7t1iEywUsuXKdVpyPyiSfDv93NJRB+UFCOWpdUbG2wN
m43BXS7Lw2N2UjLK1LyfZHqYcU/K0AZBSur8xgQG551eB2RwByoy+MdEtskwvYxJPaQTnOOOkigJ
j2pjc271P+jyJYPJqPSW1E1xO1Dw2o8/XKQ4CH/Cbv3+fglhMimVmdfjHELIK+0CbextbqPp6B4d
R7sCK5x52L/uun2JY9wbIx0UsZngBewDbIwM7Mahu6J5R8eTwoCSrheKPoNW7fRSiiTEzrXbLxj7
59GYYsmmrEm6it1cGvuqSJaptvLFyA+huFMLcKZbmZMb/m0hrIVJoLU2ZBO0T6ZsiiAH+O5SR2pH
i09CcVBHdRerst2h5warWDvtUIy9d1vYH28yK42xNU0Vui6aosthNvutWQ1EDLfl6DwnwRns6IJ2
Lyst4chkH+erTM0CyYJmyZrJNto1htaAIqy+HJqhwGyi1F/cRC4eu778WatTg/VO0nmf9OfOq7DR
ylGmJtmhB7d1Q9G6OGWYCD/j4v+Rdl07kjJJ94mQSEfCLVC2DfT09LgbNK7x3vP0/6H3YqsoVGj2
3119K30tVZCRkWFPRCjexmet8X3eMKAaKmeELzHKCJXGZuzG3KGEiT3Dsu/T1HQYphlHP4I+KXcT
H5ONMcw3VdOZFTqnWCqOWRMYI7vUlnqk1X2t5U7Wy8YSNacnn8vCLPvU39dV7R9138e4NkVRbC1O
vQctU77nRJanvmz0942LWZqKj6/RqAHdpmLEojr//SKaU/W+l3VBc0e8yiN7QCUI+346c3hn1hCb
4SlvUM0j2ZbJmGXs0mT8hyx2UegSrhT9CDIvyBbqEDNZ8twZpvxYEs30X6oRVaiuNg2CXRvauTX2
SWCXYgOpsXrlOhNAvwgV/YcLdWGEo9C1yS8czD97q9sx2nlogreomPghylRpav2U/brP5Bsdghs3
VBUvXEBfoEZ6zWOMwpFMmabcCauQ7xUWKVZQtOiB5zLa3Se19s7m/ajYd6dLxpboWW0aay/WSeFI
7wejb5rxdv/3l6Z+vrfL31/oDqIEAhhnXjhU2t6XqLGINKvSypIDBOU+qaW1AikKngkq0UImteVN
JVM1RV4iCyd+L06FG8fYp1Ai3fp5czHGFqX5/i6EsSeVCBKDFY4wHKmf8s5u0ChUfxpfFWGTZkP/
rkjg1bkWLy6kk4Z59jgXT14FlrOJl+Cnn36ettyylauijDENO8T/8//XpyojLKYX+oir0uyxS83+
vUx7S/VfMQnGiofSvn9dK5J3RW4+9gUTdUMZ1VoFuUn/yaLPLXHv//7aJTGuCsbIPD1k2c9kKLqe
hSUuKaHY2FB/1sZz7L175YmUloYgpPPDDQG88dZnCcTcWY3ME3MkX06RiHO/a/wYwl6PSFQ+haVV
hKj7h6b2x/ucjWaun5DzSuoNumucFHACBGHMwB6chd9EtVFRawkB0bOHQPF3nDX/w11dUpi/4OKu
6kAt4kwHha6ZlF0ao484HsN2g8qaAMLUGxS2RVJtafPhLamJZKAi/B35nPATq80kPkbjoW033tT8
ZhbmhGq6ir3QAv6TtoROalEyGnGYl46v7QP9iSQvNM3MQW7Y7rWbuSSzuJnOw7zWup7JQBCa7BzQ
430hXyMgCdGIzjh2hX6AHC8uZmi0sSApLx1dr7EE6Ckb5YblvckfQKjxgqjKdB3SRbWF+sGiYkOM
k1Y5sj1L3Wy5qZ16O/bPlMm9GrqEHrvRGnbD0ajfwoDvqBnN3RFVawuy7y0j3SrNr1ze1RctNUcW
lWk9yMoZlOaoxojixtDMgvdO7Tde1oohhhc/+9oYrorAZCH3vpLD0SOydoZ9pL8l/WNRbbB3Rblf
UViYkghDpPuoAAXWj5bavWv6Qwh/Fpl5M+tf7gvL6mkMiUVZBholdTa/v0thUbWkLNKicVrWKBYN
RYC4IUqOScT9jWOtkYJQChChXAcU7ppUr3XwHIO6caaeWJw+kYjspvFw/zwrcsDxuuCJM8j+zSJk
0B31STaNk3oQyLQ5BHH8U+bjueyLDS9wzQnHdmz0N8yQCUqXuinqa6hY2jZO0AQPpD6MEsLPX5l8
lbFmpTzax0TDqh5+rBXtgKkg+389K6EwzRIzzWfFtcwp8FTEWSbK2sGHWLr3N6GfPcXGyIwNnt5e
HIGo4z+c6kAxGgt5bNsgjBKh1Q5REitC1zrKGwclTzce1q2qJwiS4c3jTUnVWCYlm8oXNOumxsk4
tjlgS0V00iZrZFhXOmZWyU/3ubdCjsGR5jrnCALlcsvy0DDW9DFr4FBrX5R270e7rrbU9nNlTaVa
bBzu9k2TS2rLGnk5eMMURKRxynf/pebPMti/dUmyQWUlLL8ms3StmzGvfDI2jpb9HqPOHuVDVX4n
8qnz7DCEq+Fxs4n+3Ofk7ZsDUePDSBsGUz+Gp1/okD6vB0NJeePwA7Plp/YxertP4NZtuyawUFJC
SKONIxCgB0CSLWJqNjvkdrjxnlbk/Ooc82dcnMOLkyqtfJAJ/dzi3UOdlZZXbDymFUHgKoViQgCP
RQ7LOI4kaVGMudc4SXGiYX1ues+svczsyxdPFhvafeVmOCJynUDDS6R/FoxrugK7+sK+dcYo+zO1
mOvr12Y1ERvDZ7a04ey3XLtPhIMCoehqNubsxDX3mlHVeu7T1glO/nNx6n6r5+qzf2jO8WPz7n3r
Nvi4JupX9BZaSU09ZYhU0jrNvkHBBO24pwILF8Sp+XeLf32ymcsXckF6NUKtRAUl/mb45a/JiH8M
6H26L+QrkQLhmHNCJFTfDPlbkGmFluRwY1qnj568yBHMf63ETlHOWvWu9UVh+UZiGeQYTallsPxT
5h83vmDlAXBCkVxjsJ9ULPM4k+qFSoF5/46hJ6bMgR9jZuA/0HzvCXea7CnJrEqaY2CLxG2QgyuM
x62tICtq+eob5vdzwWxKc2+chq6FFdj1ffPYsuRRb+pjXZWmKqfv2Nq14ZCvnpppSKYx5AmQKLim
mLe07jXMGXboeAzGv1mBPoB8Q7WsSiu5IEKviXSZFIEeD62T9A+dTKyKWIOYTF39xIZD4p8q7Wv4
ev861x4/os5Zpigxbpz0nEaphknUs9iGFisdnu2H7Ksn6IZft0pHU6n+kY0kH3J9cWOTZgRporHW
CSPjZz/Wth4ov9Lo68g3a1JrOoZckFromHaSSR/UvHWKPdyCxm50s6j2eb5vMa8zscPKrBp7+F5v
PYz5dpa6jWiYQmIAl8LZMoE/dRGZ1AJHNKL8MYyfmjbblTkqpmFm94nc9RMzG3wD6bx90Q9valY7
9y9zPtm9L1jIj1IPlRYG+IKkq9yINm8i2LrH1XdwcciZ+Rf32Ea60WccCtyn+a4mgWl0j1zbOMdN
ix1iI4xI/i8rF1eYtuUYxgqoYMLgj7o0iz+/AmKGO4rpl6WZxmj36I4J0sfIon6jvlkfi7/5r2yw
tMZMI7PWzQn7Vf6GW5nCLQYvzAnzgjD3W4jWSDO7IzvZb/F3XcGjB8ggqkEIWSJayDQZmIMNEhE1
eYxq/xDY1ek3HfaouEc/4xP9dF9oVl/mBcH57xc3GrKWZKE2n+mM/cd71erZxtu/6en7uM4LEgt1
3fahOkRwz2AyMMu2fAp9s9WtMLCK5oy6xUkk2jkLLT6WpyzynmNdPPqab4qhPmEOuVlgeiBXRlMw
qI1+Q7GvuI0Izv7L74X3k5Tw53odxy93RVMiPfGivZD4rQ6lOWjuWNGNiGIlICQIJub6m5wXnasL
2Q7quMVABr9z2uaTOqKFyQifvLCweUqfpuFThsT9hBxgqtaHSqjHISiY/e83Dv/BYKhIoRl+OXFP
Swp11OjUO0pfYTjjoaYYRVX95vHGva/pCqyYYZIjE4SK5uKkWc0lxT7fHl4K0ixIrf+aytG8f5Y1
T0BH+QEJW2gMCNq19LI4xhXJaHDKqdxF6qOku6Fxh8HDqN+d2GDcmqzoAsp9DglRUlvo19RoFY9q
6eAocWf1QXQQ6HyARi+b7KGLpFnG8UEdN4iuxQKXRBcat1KGUSZpPCBa+xvEeynNRnzT8hMCt/us
/KhzLMwHnEoqNA1lSgP5kWte9l1p5LkGSjL3MTa5tjK9OrZq87mgje3Fv3j2HV2DZVg7YZ3vI64f
NPK9CH/mSvdDC/XDNCqmNiOSSGIVzNuX/R+jfW3K1IrVdMuzX1Fb8+pcVLqENo9IWnwsEUEQo1o+
OKl6bHNb+yYA1xx2xphYafKr2aW/Q2Mf/M303eD9Dkqz2whl5t9fMuuS/sIU6L4+1CQEs5SInkqp
vOrDVpvUDVYD4iw4nwMl6AkktheqWVYhSURZDs4EI+B57Q+dPWuieUpzJ5h0E01GVt6++0a6k5PY
YvAszMsDCiyyRJrMQA73pirWipYzrx+dpDV6CzuJjupQ1qZQmPdZCbtfKhufe79RDmFJy12gVnbc
ysgeJtJveFYrb1xoc7QhkHVHnn/Bhk5B1NOkEb6EY3tn/hcbMVwphNUrltH+UI0tiMyK3hLYWsAN
VC6Q9llG37WODta+6UaUHguL+MORF7tO9hb2tWCt9g7zSs4st8fiZ8q/VqXhVD9b3zsnUfnj/oO8
wYzN968hFQoBR1USGYzrB6lntZ6g9X50msyJhuepDUzKHmR30OVubPadNA5FPz5oBjn1U2yq4V7V
nhvyNxP+hrSvWS2BpBs1UEPXoBsWqq/TqfRbdRydOn9oC/hWhW105hQ55Jl2O/k06d+kf944/5oI
om6D6gH8eUAGFm/MU6axj5t0cgpZ7AaOce7tsSxNtZ1QKsjtVEeCkZqxj4WkTD140thKyK3cAFVR
6QGIAqoGhZKFlgF4f6ikYJNTRl/ztn+sf4JFD2VkYNZJX5qBB4C4ahWjqTdmpRz9tjaJ/wfTKP4E
8a/73LhVOFRF6Ek40rgGxebwhTCwscXmLHVy2oGkplZOJ4OHWxXBW616TWQhcSTORCDFNDlJc86L
Q1qgwrXrPfv+UdaoSAPVVdTqOIz2wqQFXS9Y1VSqIyLfyiU1kxTjTbvP96msMUwXmDjNMWgN9nrh
2elRL3uhlKqjjeNDT2VoslTfyJ2thOx0XuiCWg8KXZqxfBdKpekMg35VJ2jP3nDUyDlUnproOfEw
7BSeGzN8K+DVxnNcO5qBMvEMJQLYYzlWhRYRDaUHqr5WYeTHNMY7SdhWBW/tmgwseIWAIzMAZ+1a
4oJYigSaSXWAutxVsXfIlfFVNbSfRRDu/v2uLkktJGIyskRtEqE6hGOW3fgU5+WGM7rKsovDzH+/
CHN0L/BZWXJQUEe3G8vcNFiy4dvfGg7kUKCxVYnKFWRuUbwKopDKSqTqjImJvWCvlk85mTYOsuIV
zFRQaGHYDIUntFAEYd6lLdbIqk7WYcqtgZioNRkWkGfn5in7UWyQu+UbJ3B4EbMgv4kU8eJMMqg7
THYX1PH5aDfVIel0+/7d33INPw0/AxlNoC3kMm9i1IpSR3XCHHUCVi+pdr0+2SnwWffJ3EozPCkE
XHPBGxZsWYAYKqRoc0zkdsYiNmP11EyhOYlzGG/BYVYIQRcYUmKLMHi2JCSVlHZ9TLiTNeU+0kK3
8PR3VocOb9Kv98+0cjkI4hiqmHMnNl9WSxG/ZemUxdKBpTQD9UcBRXqfwoq0AcCmcwPlQ9R+teXk
7WbkIpvQTOdI4PTSx6YcX2qPQGv3hllHbWZ6mvJThD0QFwNw7ShU3P+AW24CnQINRFC/wfNdVuDC
uoqGiYeGE9RPbataZfWkVUjhhc//LzrL2tswdn4ddIHhKEFkeWFkdmwyqXHqkl/3Cd16s/OBdMi5
hBiSpXc5YLdJNXax4RTG00jPSBSYHhGf2uwn8ckp7Nin+/Ru2ujmIjcEEtu4dARK8GevNV+uiSyu
FK44Imi4GaMlhpzVvHcrXTXbtLPyQLUqw+bekzG9TFiRWSt/ip7BkalNFRDa8N/duusPWigwQ2+o
TFRdcehLmZjKN9GYJ6+x/M/ZuXuqnramW6wwHGguYjBU4QXATgs/gPmeNhfHA1fmij0pP+OWHSul
3IUe9hn0gOClyr/KLAixWVhBjGOWz5xHuLQ1ovc9igF5z9P0aoxpYys+Us6dVN773v+faM06DaER
BIpe02qqtkoDvdeeW12M57Cu3/S6TQCVrOQ+EizZ35em2QG8igpxNEBaUeeHztYRDVyTqwqGGm4l
5LPa2UWrPxfaoau6V655X7Qu3qJ2k3CBUjMI8AQoTQLOqi7cUb8oeFOTTn9u5TdNfu1K/0FUJvZ6
m1mE1BXXLd5uMfT2hKAJ3wovFPU13OP1CZPKy5GOifVnTGfQ7LxsXPiWh6rzkHhORmEJI96syK/S
xKMAbIKhtrTU432ckaKNG/25rLLMAs1jLrX6kPsqOQLb8cBaL3oMYqU5xHn2PUfKwQoNUZgimLTX
3Ch/lHrtAo3kOZ42JXbZRfXu/r3fGGmOUh9s2XzvHNHo4hHJXjFCbmj6c6Q0pp9OzPLb9CsG7rze
p3Ob/54JUQGXAGABZCkX/kaqkI77iW88a08475epOUyYHl7YonkLs8wMX9n7eEJOkTdbGY8bYwrK
GLE1ryxkTDWWdruuDB50bWE8K1HS70k1qebkJfqGj3jTc4YADikrHe4h4gawc5GxFIZfeFXCjWep
VtqP0W9ha0jAjW+STvWvskmhpMfeN75NRIegt14Y+6YCXYO1o2Mf6XYbBjI5BlPeHdJK79V/dfjm
79MR9lLJge5e5n10v1bTduq952ryp0dfArIZ0LE/bNzzCrc1WED0JQA0jELHgg1ajjVjNfW8ZwCx
iocJzr9hkioGrqb1ClObtPwQy1Hf8bgXz4QBKp1phW81fdruFD2Su6Klyc5I437j/Dc6B8BODZ0a
c3aRAcy00HB1ORSxGsWpk1KavPAwIAffS5oXz8fevyCkJDFD4pmlXo67TGniDcbcPLQP8hjdrSGd
DfjxzLdL2xG0odoWQeqoMjXsrFPDXTx5IZKa5T/DITVoG0wh59g6gH/KBamxDJMISKvANaa6/5Ok
cPC7kFRoLk1UtM8E7c+NO5/f7pXxAMGZuXPbwBy2LpRIjGW9bRL6oavVv/nwuSeJPRT1Pnwr6ATA
QLn3FEvhkX2f7I0HqSGJKjUIGboxoGEXkuYHXRWWsR66GePVkZbU31dTw3exVhdmOGZkQ4Bu/I0F
vYVF7nMIKsJ2nFI+lP2nUvkUowlEIEdrpXSrInmzrI+AGrwagJ7R26GzpYmsmyZIamSi3d5i++5o
7BKsQSA2s3U7sYmp7GJLsfY9iqLf6e/UbYklMqvfgkXfGDB4H7O/A3eWAbcpFmdWSFQ3LS9jNxVI
ymVxZkWdYU1c/Cq95Fcc+PqGH7JyqXDppI7yIJAgkN7rZ0JbzpWyTRKXhY9k8kx1ct/Gethwrm7T
OzjXJZmFMiAY0tSFSpq4QeAf0BUmM/+B+OEhjzGXx7MSVL9bph8Lom8I0Y0WWhBeeCGcUWxri5XY
VbPYFsNDlDjl8KxiPESrmFnyrEXF7v4zWbvCy6POf79QPL0SNxyPM3Gr8VkxKrs5IousFPsq2KrZ
rdwdMtoYvY+UvkTwumCqVIqooyFNXV4hod6FhzT8wtL+eaL1xtNfuT8YGZWipxKhOOXa4lB6FRnN
ROPcHXNppWhIBh/DwTKCfZRGR0KsDN1EIkJT3H1m3ubL0Q0DmBtBzQLNblA/C25WeUh7OeWurJsf
5WCNk1kjbY+xBMGuSU8kKc1KPZAwOWoK3zj1LX+vaS8ObSTNMEwqAe3hNZCYvZ0d09a3xq8bZ7xV
5zMdMb8QgYqhulDnWZQ3ehSXuasQtxbMymv/MHiPkfGAjDFyoubYuEL5fZ/qRyB+bUSuqc4v50JO
xzEcZJbnudtBwcVv1SvmZL9ETvfAbd0MrfwAVPVjvlcfUttzxsfiOdolh8lVP9FP46HZi9PWU73V
91cf9CGDFx+UzqmDpq1zlzSKrcQGniu30upE1MxspsrCwpHv93lwqxyuKS4sWhUMka9OYHxXv/gq
1Pz0lGECRWiH/bMPmGjLD/cJ3jgl8NKARcEjmhP28qNMcnHEJi2yDh5L7laqZnVEsX2dHtNso961
RgXGA/+FTUMmkF3frIFhLkaZT4XLMIsZiYEfm/id22zW7G5CXim8EDzPZT3H84cM4XpQuopX+xaK
EJ3dG+pkzuM8dk2Jf1cPsWrnQ5JbCRvSr+j3Sa3al8XpPkdX3igqmmxGcNKPoOr6rNnohfBaROGG
mOxVdv4+K8/oJTGrqNugtMJVZAdQPxZwOhBLLzRRXqBQi7Rc4ebtaGbq4FbAoUVoHLl/oNngLp4l
YicghWGP5/HFC2Vg8DQWU5eWrp4l3b4MVNUS7VTu71NZkXw0nKIoq0LtAIu5oFIHUxlX4Vi6KFvv
hYeZP6H+Ej0o4fidKPrPMZkOpf/9Ps01XX5FdP6oC+kPen9sc70u3VHJT3H0payQFavOqdKZWTWY
UrQAgp+GwsoU5c2vQvc+/bULRJMtRBY1BWDcF8+io3II0o6UrteIfTtgi0TX7hol37Aaq2TmHAtS
4yhaLS0WJrIiXC146QYKCrolcHZKo+/HQvtz/zgr6hLI5f/SWVgnPQhFD7xD6Qp5omWFZvjPJKvM
9jFPHPTlb8C75l9biqWOUgmCKQBc0Ql/fXd+26ZxIKrKHeqseeF5pH1p89iwUDWsH7ucFjtsBvE2
nLc1NQPQBAKOuVNwbne/pioTpFpLnlauiIKj2uBxl6Ygv5FbjdknIUzEV+2UHZQk3KC8wlwO1aZJ
AJRQ+VwiBgggCnqhNrU7iZzuMv1zV+q5PWTxi0BDa9jomAmnoBJ6/0pv3/5cHKAgijgEOZRZtC4e
SAwQQpoode2OsgJigiTBl1rTopf7VFacOWRNEBejlQpgL2ACrslkZaoqYcpxuHSMj3UwamdRGqHN
FOFbIZqCP+VlP3yJlBb921qr7GPEv8eNj5ht67VA4SOQH+IIuOZa0kKgtFhv4oQYtcuqkppMGsi5
VcZPMnD/NI1ANkpMyEXJXKRYk9Xmu8SvDGRjo39u4JxTSMhOIppGbQaQrWtm5HWjzkmT2m2RidgB
PNIcpygtNwz/2s1eUll4Gp2OSb9QsbWrG7LfIWZp7Wysm919pt4+0vksMLw6MogY1LCg4qGbuw5T
8JS05QNrPCzl8bXfEQ0Ovu8LK9DaDYjPra4DQQzEAEnAjPFerplHyzBlmOFZu0IdjQMJyG9KvBwt
69XWoND5lxbiwgCYQccAgEszGuGaEjKcEi2MVePW1Z9u+MLan2X6VnkbOnWFgVdUFuF3hszvwMq8
cZG6i+yQqtQMSumZWNpGsWYiRltIJreqHEvZgDuCojBKS7DHAq2+i6ONFTr+jFZULnAzvVUUZYUE
ecA3NNqNLl2SWZyNNkU2DaUOQLtem0ie77LUTvq/XodZGvWLDP6OY31Cp0v+jzKypLswu1OPRS9I
FVeuoX3pI+wvexuiL/flftYVl8LxQWLmITxRlBqWCs3nqAwntV+7Mv5B69SsACftMrZDO4s5Ycme
5MKcAGa/T/Vm4/ZMFpoDYJV5xgFS3tcyWU5pVRTeCHXN95ETvtHv2ufwqTt7j9m7tPxzjowRNyV2
0Cf+ORo2VMpSVil6QKC2UCFHsmgu61xTHzOt9TwPZZUwMcXvrA9O2GRol0TYWDe14TrdIM+XxBba
ukgCGqQ+aVwjQRJpr2JSQGnW2Yi2s46jgWBS4vE8DNBOR54NUtspNKsDq2mrXDGFFF548IjRzd3r
BU2OXllL3UriEN1xWpiEEYaf1up0pFoCnA8rtDqxyqmb3u/f2FKJ4BQAgOKmgGpEVeRj3O2FfUVc
6WtNMnUuG7vooKD8c4jH4AFNSNHRG6tsy8atXNH8sGFqkcwDgmHx5MIi71maJL2LzkD6FKaN8laP
qTxpYR/sPKWroV6KCYlFte4sFheKXRRMMRUt6iyEd9TCOvdjVBTINSoKPUUgBtcr3ey4WSYgwBcE
AVJDlz28LKjya1HylZEPIWoVbtR6hqnR/EEYVf09mUj1mLCImQPShLtSy8MTmnbIudLjaQOJdfuE
Z/TXXF4H/AtWdqEEsz5jRZ7T3g173p/7Kn9WMErhG6+KZhcqQ+60ofcmffZMiq7beMgfpchr/TGX
kKD5kU1HVLsEvyd0TFBHZ4Mb+bR0qsQb9oKyEeWjYLLgo6j7mKElsCVK92hMaf6spV1wBMy72KV+
0f+Mkih7jhtGrahXmFkmokcCQ81sNtTSjPss3SVBCT1bVPKMCdslpjZ18XPvlb3VGNwzERClVocl
FZamjp+0cDL2ndr5R6XTXjFJv7PQ8LlT4B+afdpgBViW5Rth54p5QDVWhzqBbYWPvwTgZT42Xgdq
OLiB8avNqe2PSmYFX3RsadNj6g4e0Fh0D0fwFV94/1muPJMr0gsLgSJxwIF5x/BvKp5F7L1WGvk2
GPFz3Z1jBSn3++Ru/N9Z3FF6n/veURHnS5evLsa0HNRkcEkUWXrO7SgluOvYSigzc6WxWJOflAKw
FZ/vN2jfGvtr2gs551nXykpmg9vJkZh1icacidpdcmiVn6knLWp49phhfgev40Mf7qWqW4BMs2QL
+rjG9I/oRp0RjQDDXr95I1Knrhwq3HfUmuhCVeEHdOjpG+t3IC42nI+1U8NE4WO1uTGCL5xsORo1
q7sJDyxSUHv0BDmKyqj+XY409AEhR8MQP6FX5vpIOgtSQ4/0wdVSgVnTe23iaBD8ww2MfnnbuMcV
9qEIxwHqhL6C7pz/fmFKcuk3KCJpoxs25TEMMOda/1KOJ47GnLFXTGJMZ1EbTiZR60TdGWcdjcDM
5bGWvzMAv7MqOdz/pKUvDt2NQBVJBxSxkJhb8ngcKk8UZTi5vscRnbZDbac+4MfhCEN8n9Ttdc54
SfRT4PAw3svo2KiwljmbUiyh9ERvhnD+d17OMvs+lRWnA6YI6gizbwCURxJgweNOZIofVsSN/a7Z
JUnYnAqV52ah8/7Qjwp9GVG4Nw3u+3u/ZNJGT7y0DURGNnYEdweSePIxNvJs7wdp+dTkCTlItZdW
ULWZh5mGLXsxvHSz7+HWliFRAtUikOpFl8VytkZXJKPe6RFzRz+1kbHgu8BujXfemlqxFxi/NmIr
AMZrYwxGaGPAYvZtmt9dZRZbycQVVXf9KfNNXogp6uJSESk+RTtrVobFVG6F5WvhvtxydSh+6NqE
GigOc+SbUT5F1X/xwpnRxz1hGXNh/sx0V56JHe1/s7P3kFnx633BWJF00ELEB1UqVSDRrg81tbnq
awS0Gvj3WfGFyF1lbMGXbn1FHAjFLsCzIH4AB10TqaqhC+ooZW4Vv2G+3j4a613SJ2YQbLFuVks3
rIM7J9QZLwVk4TWlkLFSb7Scucl3TTnKXXkYo0NW7ZFTU85TbvVHQcyUne4zceUNIw9K0ZAETNic
Dr2mGvUhhDSchFsJ7TyWI7eEiI3dfSIrNwU9jHE9sLSYRaQtrB2jfciHuNLdhnSVLeMmMceqepya
MNrIT65SggpEgRIjj+DJXh+H0y6hg091NxJKaAsZNjZveWobOcba3D/UCufQcaoCsI9Rb2gnW4i6
yuomDSKpu0rJNRMJZ32P5qbo39U5AhTocoygBIJuSUUqNWuKQdHdtGbVqYMXGsKKtNHXJka4fv9E
N8yD34vpYiAFYZhbIa6ZJxW/SIowMdyaqvlL7Pk52ytUH6Cq0Jy3OUr0lhzAMqjpMj63hgGdc00u
RPubXkipwNdPTKMsTMP7IVlveuLQt6nJ4skdyz1Hn7ZWlaZfeQf8q12noCzpb6CVb+4S8o93B3uJ
jiCgiBd3SXpDhHWX+C9jjrEXU129x5PP/50IU/EK0AkKZCI4fH1evYwUwP704MXZbeiOlc+/+uWF
1KtY1wSzj1+Gx7E1pvkj6rvSSzMM5uKzZ711YTtk0+Yp+hqDlzH8Ck1yEtxRvsWDldWYKZdMe8ZP
Iv5cBM+Zj6Vb1ZNP1YcBy1J1Y8NpvlHF+BC0GkBcEJkAfbwQT5WkdR1BGb80PDoGYYImmqop0Bor
MxPLTDee9wo15OHwPwSCKMcvm6oUjygJJjNEL2U3mXiYABViEUKwm5Ld/Ve3SkhH1+2My50xatf8
hc4t4rbyohddVx6mqT8a6fQr0mNL+pvTEGYWLe4SnSEzJI4BRYFI95qWSBOuo8k2egmjwB2K7+l0
ULvXNjl0wy8BRxHLviLi0ACtHBNyZkCLokRgVvkxi/5qSuLeP/kNOBXaBgkY3CWsOIyssTh6lrZk
rNUufhnh/B3COsqYaWD9uFn0wdmIjOzTMEh0RBrIWkckR++xiINT34n+AawMLF/Um43QN2YYZoMA
rzy3J86zf2etdSnuRhGMqD7EL16ffM4xWDbW292odib9nFfMYvkBK4AqeI+drgamF0xmshUm3bpr
8xQ9JKhU1JxQ+iULj3ccRBI0SZW85NoDQtjnKH4p40PAT7k81RRiqADnom6tVlrRx4gBkaFCfzJy
mR9124uTYxKXryOrEr/AfzZDvTJl8d4GW7ioFV0FzxDuBuogcAaWZ+sCX60EoJIvIdEHq8xUhJ2d
rtgborUi6XIeWY7RtipwAcvArIgk94TeJy8eTS0a7CuB9H3QnDJxYEr2f5xdaY+kOrL9RUjsy1cg
11qhu6r79hfUK5jFgFkM/Pp3XE8zN9OJEvVo3oyeVFJH2oRjPXECZENzUI5gzKgnX+tJyNyHsfwF
tGXIAAgzlacqKTbe+U3fG9oOV47YRLgYMCxIX9XOrMZKeoBgy6z85CXuaazZT4vvLer9bJsxmJPE
V+bjbPxmFETG8/7+laxdPMJYQWQtWtLy5JmicGqPdVZFdAIOWJvmeW+l4OC9L2XFmoGfQkTMDhqY
gDFdP588NynXqr6KqrEMjJac5uXzUuWflOp/Og+wJxhiBwAWlbtrSSN6l2Nm2rhOWu875dSn04YS
rT0I1CBBt4FmGs4iuVWiLdzQCakihsmBoOP2z2QawDuu0K2ZvbUXD/AlZtxwefAEctxalIAfDW1D
o/mggsiF2/tiPk52lJB40F+V+XOr+vc/1MrhQIcHEAuOBzSSTFYM8OtSVYDHR8WoWz4ZRsX3FOOk
6m/35dxkwXjlKqhbUScQjNayQjRenc61mdPIND73YBIOVBQUvbcejIUsZnq7cayVd38lTgqyEpY7
SzlTGqlWDXaP2RjDoel/kxmk+OXosbPhpsrf6zxkogiCHgyGSOVVZ/bYaYm2QGau/V6Gcm+ZTWAt
EflrKLSIznW8LEAgXMzTyMlokySVYpYdjVIS9Lm31+bd9IZxM4oqgook+P6X++BGkqIFiMP/2ZhQ
AWRGyg0T6uZmxqs6ysslfTSISXZJX4yvekenUF3c7sBTdQr7FF1E1ujmvmW6HjiKPYeoI097E8Xr
oLb0JmSK0e2tBdR2dmt6wZQ39qmdJlVsichCnduWn2d5/aBWnXb0Eg7Ku7SpfGr3w57BXu2JN827
ppmLE8ub/LFrieWPmB54K7XFCRJcCvCfHEY8zWhctFp5YNWU+uOAZqPS9mGq6NkZpe3mrKO8/dIt
bPBbZxgO969MmPCrGxOBA+ZukdMgZcOY3LVNwjbYFLOOtRXZAk713QiVQB2OfDjnW2T0N3b2Q9LH
0AuCT2Tu15JaRFWJqvRWVKLTUOnfJpBZYEg+KLzo/pFuHpQQ5AHCBMgb+IPl+S3b45NtLokVKX25
69XfvfHdYXE/8D3n738vCv0X+Ce05jz0f67P5HV4XYVdgTDKL56WFBvh7c1NusL/yF/oUob0hYDY
yUvQMtiRO877nLdvqY3NFex3TSvQZ2G5jjIdujR5zckWkd7aFwMvIDJ5tPgR10mecaATT2tvsaMK
cxv+gjqlzpPA6r0XVyN/7t/kzVQUsNmChPC/wiT16FEvXWg+25GtJzWBT7FVdVdZZfPooIbwE57N
PhKD2K9eMZ7HCgRZSjcU32Zk1/tMc5cBQ7QG2Ki7Qve+3P9tq/cgKoSI+RG8ymlwnnGNT24J39bW
P+f+m54OPk2rb1WyxYJw28wStwA4CswlQnpH5vjIk7bNUT+xoxpUSs4SKlqYUOfYg3V70fyMYhys
7n73U7XXte/3T3kTbUE0OG9grEGXAYJl6QOYhM52QxI74sXuUPLd/X997Q4v/3UpMrESS9HsEv96
mvrzfEDLajmUG45bvAT5pWDBC0gKgG3wkDFev8beXbrZTTMncuvnNMNr1M+uswFRXrsl5PIO/nlh
LeUOQmmVfUnV2omS6qHGWYZ+o5+8dlFAuKH3jozXxvjZ9SHg9lNHa1snYtnOQoidYrbkiQwblZ21
q/ogzcLsEEZ55ZxxtpO66GaEawyU46iqf+J/TYwiHvSlCHHQi+Rs1mjlTiNEqEp6cNz2VHrwxq4S
FPlOb8EvNqknwniQN9rGfPnaFWK8BAVp0BrjEUlRAC8TTHcJu1UnO8x/hBp62b151octwrQ153kh
SC6EYBEoeOAGHTYr63w6Bpr1qGiubyjMV9GZ9Yz/5ashugFqB+YBREPXVzoYbHa1xrOjBqSI2Fa1
T93EL9hWnXNVOf4VIzMhaP1i8HyBmIw57gsCHH6c+PSzI1ujjmuPCRO+gA7qAnEshwQKgNWt0ZdO
1DvYcd7nAWdbA+RruoBQF4P4SCNR/JbszrwY04w5VtgEpQl03gWLHlU6ulh0Cw23IkmwaIMmBzgM
LPiSHu7cTJmi9oodOeo7Ryi4sIdE8xe6FeSuhDdXciQlSPppGaocJyrZyXFjN8/8walCB01FZ9jI
E1Y04V9ZmO+TIgCPD4hshcKpAG/o0xFzt8D3HP/aNYCDUgNOBR0xsTvgWquXORs9NYdrgKEwQ7Rj
G4TWGJvRGJacgttxK+Fa0ToTWCGoGxjWxZKJa3ler7mJq1dO1PY/a6xeoNqn+wdavbULAdKB8nQB
R7YJAUT7pyifOyNDuHC6L2NV21CC1MGKhrhdHlLGzooUcBDqRFZ/0qw/zfJImqjD7NF9MeKnSi4V
d/WvGPEzLoy4ORqawgYcpbRJsrNYXRy8qsLYQ62RABt3v4MH3DoBYOV9yspmw9ytRUMA7mPmCAkK
uAdkvIvhDVmy0MmNrLwL9HE+gvDIXN7GwvJdgx2z7JNefR+seESH+v65b0tfoPe8FC1FQ3qrtAtx
INqATM3oz4wtwAkXoQMr9ZOaZZAm0y41zCPWNL50SbkRBqyfHYksCqqobIDB7/rmsRdQ1duxcKO+
AnH1lJ7nMjs7Kt318yM3kwfdzgDGanI/dwF9Lb7eP//aGxFFSBdIAFRb5HHetjQL1PpmN9JHtO/K
Ui8ComIS/b4U8dJk7QKAXnURTZnAYwhTd6Fd2FNX1lXL3AiRoT+xf/K63HMzznP0jsmeD3/ui1vL
MUDLjeIbYkRMDMutYyu3CwV4MDfS0nCaPhVuWNcojh0bNTl6qRL2NgsX97MyTm8NxjOR6I/eFifu
mvlGOidqIShc426vz9x0A7S1r7zoKe33iXocWYBaclluPNw1MYBGCjYytCoQMVyLKcCn6aRzbkcK
t3fcG48p0qkh3TW2fUr1DWFrxgjsTEjqIRG0BZLBc4bWLjpu2lE5NXzvUm04lJ1hnSq9sfe6W225
wDUDixoCyuUCEAfo3vXh5llJFfTPkJh6AH6pVmP4YFBF5SbXN8L91ZOhvYL0F3TJN9uI3LFEQ2XE
yeaxP/adgzIPrzW/TR8zYm/4wVvYEGyOaCv/R5j05K1ebPpGRBtNGrGw3GYu7WNj1W7hK+CkCRcA
3/yxNbvQSEmNeni1s/S89o0ejZ6kVn261POeG6B854mjvbpd0+6msjXOyIroUZnzHCWxbiPYXrMU
4mrQm8OoE6ZRrr8F+NAtlVW2HbX1/AaU7Am3teEH1kUgsAITEAIFGY1cZC2dAdGzI1Lavxut/Tar
M9sw+GvvBRhSZMBgFBZQjOtj6GnRTX1v4e4tHpSJdnCH4WFykyDV2KHXs43ZgjW9slGBRZKigv1E
rp7PZVGRGo2XaKm49gSWpspPZ48fTD2bf5TTNEb3Td+qPGyWEL1UuFJ5hNAb5s4ePQSnmWH7WMq2
B4Gz39VPnUf39yWtfSyoMMj8cDCEdJISVwoGHXgtwuDRIfvZw7O0wVW68blWz4OgHhgdUemTPUfT
WXNtNyLEovxQ6PWpH/VgaZCFld5GpLV6oAtRUrjoWoRok104KCeCK4wkmEl2K3sLyr1m0hCMgo4F
IyWghpMibT0no55mxAGur9EBpO87P3OWce96yVZKtCVK+kKcl2NagGsvUmv7wCsbsw1kqcHet2zE
wbc9IsGRDq5aAFUcYCDklWBJ00+FbeZIvuhrPv5RnD60y0M57YlT+Oh27DwC0Gd4XwFXVQNTgi6G
k3ChcvY6ax7YeXMItZr6XA3mK3PrVzMzH7CbLL4valU1EE0glgBSzJZxnlkLduyxRK1GNctnIxv2
lbpFAb52GmTHCH41YPnghK7tUl+C4NWrJica2/7EPbbPk/S9ydRHcEH+uH+aNRN4IUqOtkvuFu0C
7FRUmN3Zsn8T44s+tHsPzBV5tSFr7VjoTwKmIvi8QZJ5fSzECSOKNK4T8XqXqg8DdhWNu1I53D/R
lhRJ0xdN5TlKuk6k6X6zxNg8jvr15taeNSnA04GxCbkyapzi7xdRLM6oYZMmLJ4+VI+EnPXU8Oep
xXDM1uDWiiQLfCLAjyJiRsgsSUrdxVU0kQ81zUIDJF1ftYbs3L6qfNfDwuL7t7eiD4ggUR9EFQ8a
KFebEi81ZoNlXjR15EAXLEdf8DUDjHxgX/fwuzKSciMCWnlPaO+iYieAPqBklJwwBSFCO0y1F2HJ
1W+MaIL0alK8jWOtpLSCqgg6h3jVBZjn+nN1FQh6Oe+9iA2BDp7EEzQj6XYLlsx8q7ewIyu2FjwF
CCossfMMscu1sEpDVOGSwYu0fGl8NReramzyuTG3uOvWPhYKaUB//X/bWnpQCSgtlsxgnujodvTs
MWVvQ1hZo71pfLmvGKuHwvSsEAZUiEwUgJC8mT02e1E6gLU0ptpTsVWfXtN0sY/4PyLEcS/eVJFn
BHipEffmmQEaJQDCU3CRUhCcbG1UW7s5JEMifxGT63IlRZ9IBSZ3nGZ0foy5ca7fWMlA3f0dQeJG
1LKmetgrYCDiQxsJSPvrU5Wstr0R3axoJD4Bmr/dPednEMfzT+go3f9Ga/UD61KW5DjmwmXpzFTc
IPZhnJcfWu97MQG9rI95rJ27RZS19sH+FYfxkuujgSGjrhUN4hzyyLoHvX2cvtjqr/uHWr8/wO5g
U8XmHP1aiGa7SufOphdx/q0j75r5BoY83g2+l77oZhFOxUbmsaobWALxH4GSQQJsz3JTffGixkx9
1y53qvYVIN9afRzbrWHGtVdlY2pEmD84kg/o4YXK16OqzWiTeejERx3/PNavvO03bN/aV0JoLh4t
xm/RQbi+wMWe5g4wpyQadR5oNLLqKUzMP7r+/f6HWjsLkNnAfcBboRcv/n5xFkrKrtc6KHqS9UVY
e0MTe0zFkmmdHu5LWj0RkB5INdAuQ7/sWlLao/2xmAn0zngHXNqvSYzaSvY/dF6EgUAPAfk3GoyS
02jMvgZNEEsiloTgCx88v3I+3z/J7VQ2WI8w0QDQAjInoBdkXwHeT61U1SQCPWe+x+12J1fru4CZ
NA/6NqOPWpl/wYwg26GWtgTYbqCcae3Qw1Bpyks+a2NoLtlyqDJD3RljYR8WQ52f9AwcNb2l2bv7
P1hYK6l69wHkQDELIB9LpuJpTWeeetBfRP2iPiUsfaXKI00+leN4sNCamr1/7stbe4wCOPIfeZJF
S/IsrcdaSSKOLT/dDnBH4B6+p014X8xa1nJ5Ljk2VRXcl2YlSZRZ+i8v0RzfyasQ65DOgPT5pNCQ
uiT7vCt8Zm7VBdYeDsbyRXMP1debh+MuZTEXII2KCP+uQ52V/ofbbNU61t4M2PYhBjkFqiqSojm8
dA3S50lUYbHUcVR4cdAK4x8Q1vQ+GlhbVHgr3w0TJyCpxzgSYFme+DkXxkDjGA0FR2USWVaskz8t
xiPwSm1QHdB8QyVXHASyMYHRgDoKkq9rUV6zWAQjIUpUKEMIrp9DVs2BNj7OIwjj88AskmCpt7z6
yjdDzVNgZEUeCNd+LRSgs3IuG0e8gxkzIH6mYOXphlKuycBeLnDSAtwJLK74+8UdtlgClmPYXYly
rh9Gu/ITqu+9LcDvrRTMB6Hkj51w+GCI+a+lAFtrTVMDxdDxvtLM9A2s+NHNjZqquI9ru3Et5caW
glABSJ4kwjpVAOHqMBt395/wrYILCWj7guwVBkPOkxJ1Iv3IaRKV/ZEbXxOehQqWZo2v98WsX9e/
YoTiX3yUgWO7sEFqvCOqsAfimctZS+ixpt4WicztE7o+kBQ4kqkzQXOAA2FwBFMP2Kx78A7TFnp4
TQoKrMADqkB9461en6ciHQKQUfcil2Ok2w1Ude8AUZV3OVirNlK9lfgUATBw9RgSg6tDcehaGDOm
vtLAQhLZ/b7CFPc8Bpb5OPMqUMq9XbxiTX3KlX3p1RsF6xU/KyTboBnCqAwg39JnQ+bSdI2Fy6y7
H1r+xgyfOlggVe1BZa8b8ZLtuxYIO+K+JK+YZlSVneL43vSiZsVXM3E/s0rdeN23Zgu/CJeBoWSA
FNAWur6LLBmxIBE1/ojl3+g4+QQci/UZzmd60wcMjWyIW3mAaOpiUgRcAhhhkXtDKC6yHhF2EqUl
jCIblSzM62aLt2fldYgwHfygwDJhRZL4+8Xr4IqaLpx3uGbsuISzRkjot9P7/Se4cnOCe0PQcYE0
H4brWkjtkIIrCgz+0k57r8OExHuGtTvwnM0czvPPyvl1X+BKdAD2MdS3AXvHuD7mAK8lagY3e9oz
JXKw0J7tWgVsZ74CWorCd5d++mGPTCxu1bXqs4LG1BC0Jcl6v+t67++BDEKBPUDwEWODLV86vNWN
reJSS4m0ykJzvm2/TyAr3kgZbkeexESZcAhIjdE3vcns5nHy5trAgbHuW9erk+nQENyMvjG7gdfv
S7rr+ifXKF54hk41QPnj34MH8RMEkheAMsC65dTIoo6dorGrRFw/5+xLMhzcLrC2eInWFPZSinSd
DZsLK/EcJVKar537aswYulkO99XnNmbGSUQlCAEKOlbyoxiUnmksLdIYpRNSHg4Of8Meu/lTbW9Y
uRUXiBYvkKTowIjVZ5KaLnzQ+KJVaZynB4CHw6LBcpc8GIp/7h9o7dIu5Ug+w+nsoevtMo2zHMC3
uT23jO3cZsNbrHimq9NIJpssIGa1bFxbni9ojpzr8ZhYtk8zDLVtfaJVhcfQEx43iMUxCCLpQTu1
zaC5XRov9T+lsStBs6K5RwMcx5Z5ypoyzNmrBfrmKer09jRM7Rb+7naAFU/u8hdIH8+usrRJuz6N
34ntA4mAIQQeVtHwgJ3EWRE0BKWjgCXBY1C1G3qzdtPwyqI+gLl3xILX5q3VSxfuaExjrJ5O5l3e
HXo1wIOb5o2XsKY4oBJGqiOYI29W6S4K5jgU20jjkr00zc4dDhnf0M21N3ApQqrecMXS62Qx01gU
ERWD+bbx7JTZobU3wDprXggzj0AdOwIzJMcyXkVdJyMsi/vXmZw78ntiD33TBiT9PrCXRCUb8lad
0IVAOc+hi8VMpvZZTG3bH5ffrZLvqDhgkgWL+lhjLbtO4qbMt3aordkvTP4CkWWiSIUE8lo9RN/V
GRYILlizx5puhElfONrIIJIjzpM7bFEerX3CS3lSeafuK/hNp8tibwDp0BwtReInSjhvDXLc7MiC
xqM3juBXeHX8P9LBWtBmgSCWZ7FeHK35S9M9ZPZP7tY+cx4BOUMoXKdPeuej3q0t3yb6qVP2bTVi
9+3/8C4uf4h0YodkKgZY9Cxm40OZfuv092zaUJ+1pwd6ZLBSAq8KpLlkXkoPC9Uy3cjiBnrSJ3qg
FrXfg+PuvmtY0xX0xDC7iUQcDCvSSaZBN3LPTkncZ6FWf5ua9l2rjnncO/33wv18X9iaolwKk966
ixWbBe/dDOG7izDTfCi014z5+iZV6ZYg2TtUGpBHnZPFhBRhM//WShqYnYbCib67fyT5/mxBDf4x
ZYCCj3dDdOX0eM1GkvOopTuwXu07LWzaPWCLYbbsvGTDxX483cu0XBYn+dhBM/OFzAWPTHg89Pl0
GmrZj8X5mdoxOJVCd/41k71FNpAwssMBZsgATQ2mvwQC0JN3xOuNRSwrMdRoYe2+xPIX33R5zCYF
9LldceqJ+uf+ta4JRLaFGpHo1mIC8tqEVRpjo11UGpCznt9S+1iq704Pb2cR8IhtsfGsSUOyhSIb
+lUY6RDqdJEF6bx2Wm40WjQVhAZW5/xIqLpPmPt1GOeIpGDZvn882RdhSziyAexrRT4gOEWl47lV
U3cNRiCiRQUhw2g9UmN5V5X6jLp2kJbDq9EmILp3N2ohQu0vtUcSK4MHZuKk9lxALAKLPx6CFE/t
3u+fbEuEZKJzg0GRrAz130I/V2W/R8Nz48nJllHAHwBEF/u50IK+WXPAmjRrBoeksZdW+wXbteEu
joR9uX+Q2090LUXozIVOmLZHxqREbK5OoIFS64AaXlBpn8qyOGWoSfTeExqRn+4L3TqasDYXQktS
JfrYQ6gx9AFPgQStd16rbbxm2Tp+XKBgWQcMFNA2uYI4F+bSTBakmLTzDdYGDjhXME1a5luwrC1J
kjYk3kxB3UrTuFfOqC5gMnfCwrCttvrqrWmIQMDjgka3HGhxi4KOroEUazFC6oFapQ03/fFNOIdb
Q6FSoHvwbFH5l+qurdKorjkhFuaTA1h9qvgddrzX5Wu3p0W2yx1tV2B6DhQLPLqvFbdvCpKhxAhb
UQ0DZfy1VlAQxnR08PC9Mh28bjTPwik3nf19KSu3iCoFokbEGiCokavXNjXTLoE3iz2dniag93st
PRX2BhPoikZcSRF/v9DwVMn0IgMQIgYh3y6jb419zvpmr7QbjF03CaL4XMjfkSCi9ISykzjuhaDJ
aHLDrBDYGMn3Yqj2bgbePho105+WPVfdt0EFK6d14hPGMsYDACe7+9cp+5QP+SgIA8WCS73hXQOY
HkDYlBJ4SS3MLBLS6W3+BIT+VvS99t3EBIDwzFgIIXPb6mnldl6GTCJPlgMdnSd1BM+bueE61r6b
C+AzmhvA/iD3lK4T2EG3zCYSaxbxFUElmrx0KvDPzUZuuyoIFBIYZxA4X3ldUW9T5gzuTGKsKOtK
+wSbkalN4Exb6x/WXhXoDlBFBxcBeuDyidI2LcTivjgxsm9JWhW+pqZFeF8LbgI2lOhBjCRUEbcH
LZQsoFkyqlDaFHE1vFVzNDhNuGj9qTT3blHvAf8Iljb3kcJsDQV9dLSunb3AYeM/NihGxIu+/mL6
MKtuahh5rDizb6XUX9wDiJg89jIpy7F1yMEB6TB5MJ1ur/ZtyMqvLN9acnV7yQAQYjoFRFewmwBH
Xv8IRpKkUUhSxHVEY7bfuNxbXcFEmqhOoBf/oZbX/zo1eaPkTlrGaYVZhpOHvS9JPA3DIxmLo6fu
sODOJs9O0Rzc7ODR6cXLjnWjR7A4GwXY20eIUUx0g5F14yObMv0QMwmIj8a5iufyp9H8Ak6y5RsW
bU0ENAkwP6BMBc3t9WGJvmijBwx6zL62w4v29NfoNKiqWH/wXwHiB1xYzCwrsY2E1VWcYPeJ0j40
vjYj4H4CMfhG+Lt6FFB5YyIOjtSQV0jNedJXA2+rmA/TiSdHu6bPpamc7qvHinaIq0I4L6jmUCy7
Pg+2R7JuMLUqFitITPQ39PKHmrSv1fzrvqCV0MAVgYElKhNIouWCi0MaNZ3BCBWzsgsItmUPX3uK
3eTFuR66QJvzwDYRRCZbqLibGqT4ZJeCpex9SW13Bs98FdtNnPHWH+s3Yp6byTyUVRMUo6B8D4oi
6JbQgOMZ5j8IXbGyuPfi+1cgp8EfPwR9FsBuRFlUprVjKQOIe7GruB0HP81TP+Wfa36yYXpM52lG
L/x/kPcR/wOcDEivdHAHC3QcFEXw3rT5zWx6k/llQxlKrZN94oaWB4tGy31em+NGCn7r18U4Jww6
2ksIMWQ4eVmPypT2OY0zczjbJTIBJwS/F3HNL5MybQhbM+K6SLg1BH9oreiSEQfXO8Meq4XipVQI
VgA7eTHzhoRDk4TgfWywLZFgWx62fYeYhFMOteuUjyB+x167usqOaT8XoTthE+XfXz+as3hXsBgq
OO2unxbH4COdwSsVM48+ghHtrbLLk1Emp7lJnlv6wnLAF++LXNV1kFmJneaClVcmsrW0LpsGYtMY
1H3T14wfRgPmfWoPaPy26WFsQYA9vtqgwNc6X4Bkivfy3OgbPmfFoaGNh+Ej4DvAMCGjn7G6qHSx
vK+OwSRkgG6lBefZmM8b7mTNdHm2ZaNWDf6KGw7TXjMrHblTHbsHtIPeSydUN77gmgm+lCA9IMOa
mb6okJAhBCH6r2yJtohJP5RTikBQOMLcDwY9gBa3pGy2473OUd6h8aJia7R7NJWvyU7nP82DO/eg
Vg7N5Khnqs/pjtnnsvw+Psz8IemDrPoz11/pM+gZlmnH+wNHxmXp+0FFl+W+Wq3cA64YS6LAI4YJ
XlO6h14ZcjppmM618/kw992vxtSYn4H4+76cm1llWEh0ozHPiqaRi1Ua0pNZKmvQqDlSpPZmBQ5E
NyS5ihWn7W6wzuqPhrw36I43VlAkobIJXlhRqCvp4u8Xvt2jYAClGeriKhbGuM8Lf1a0c0G+3z/k
6mWKbMdDTRRD+1JZi9heMQPgCLOAFdEEawb6tgjBwLVxlx98opJioVQtknAQRmAwWQqqVeolipLB
FKTLsWsyX0lfRtT+O89fALfi+RNrDvnCkcHWgefGlOyBQdQmEuhFBQrKc/5GyEs67fsp0JrBL73p
QN1HLWFnhW+kMyv2ApkR4Bugu0GE6EhvgPQc3FO6Q+OyBg2U5WImcmiKLVDQ2ucFFgyEROAsxMCi
FBs23rRMo23SuOXf00k9kOTU14ufuX/uf+Dbohh64mBrEfvgxSowSY1UrSxc0GzXcet88gB4Jd0f
NykCkJen3g+wYvLE3vjWK+72SqLkAPOpL/MMrY/YpRkKwWGb07Ap/uhtFYKqcUPY6iMV3NvICgGv
Q9p2/Uy0zKiMxeR1PINEv+b4VO+18+p1XQhO4CAl9nsxnNhoomZhRi3ZqI2sJYuIKAQpEvwLwPOy
jSiBuEMZBrFc3fiUTz5IG58SF4s6QWfNm/kbrVMfzNWfq6nzk6X7W+5xYaPwqlAFF7RAmGC6Pn42
k2TMAJOMqZoo+65v6Ze5U9SNUsLKk3CBngZIG/kSnKn0esGwW+ZlWzQxmLqdHXeX6VTlTNsInVZU
FVURBE/I7MUQm3SXnWK3njOaTTyYX8v0mVDlkKjaUSPa3mucwOFAQozf7j+PtZMh2RUjosjSMPt1
fX+srW02aHUbV0XvBrZWG8E4mlv7MVaeBARAO8CUg2KdJp2sXDKaKkrXxiBI+ayWO5KORyflAbF/
byINViz6lSzpwTdm7rY1qgOxNaP9uJgPWTefLY9vaP7tx4LSg+xeIIhQKJBBjRatVNK1lMXYFzsM
k3E09dbcsyk/53nzrBP2DYuq9b3jZlujm0Klr10JJINEX4Ra0H0ZglPiIcyaBurBuTrXOVIk7xmV
ICUvQsOL1WRr4uf2PoU4IBDEwC1q77KGjDqQZ47N4soOu/FBqZ8BmtmwYiuXiV8M8BoKEuhmyWPX
DLI1r6R9rPH2AQC4F7f7VpAHEEju0eL7VpOdsRne3Gq+2NmCXaoodolgT7IcnHG9dbq8x5U11n7m
uR4oAwCa99/Xyu1hCt8Qw4eosqBUcf2+RpvRUivtIWbOT8WKqFX7Vf71voy128Poje5gUQGARbps
nXjREqexhjg3tFAlCgLVIjuPWBl3tnX3T9GkABt1h/tCV6rVwKWDMxfzBCgg4L/XJ6tBotwVRd/H
VmW81L0HtKJx8sbUR/OnzazHhRC/KPKvQ5GFdkLCMX/Oy27DMK/UMcSvANwAWDSxx076itWCXXnJ
UPcxs6vQnnZwlP5Q7rr5HxOr0RTVr+sxaDETsHH6le96JVd8k4voVCnclvOp7ePhD3dD1/QLJW5A
2rOE1nP27uzmbDehOwUWdxo4W2nKite9OrUr1YmqdLHgdCFdJep3Nv7iHAtNTX/Suh2s+NwdQaYF
DpzQhNO9f/BbSy76SNhVIUCG2PIk6doE0JWTjwyS6S/LOun8VDToaA7+0nW7+6I+KpCSobuSpV/f
MchAiwIZADRMcDIdmuSlN98pB40BCHEr7s+t4jc//jH4C+1SVDQeK+8nmpCM76YNNds6tYQCMWf0
9TvsXIr1bDxZHtggpkNpfa9093E2yYawlVxB3DFK4TBLuE85Ce0N5oDksOrjxi71X67B1TPqRd6M
1Z0q+zMsA2fYSpz0yw6M1ZjwdJNc1U4FY6D/Nkc+7JYkr5rXtkeLKq0s80dH86b0yVQ6n+qK6g2I
GQpu7RZbJ5GZM70LF7MolIOmlk11yGprUE9TZ+fGg6vQ7IUYWEa4US74MEo3H1cX3Unwo6MoI6lw
N3jFpFszPq6v7urDdMxfjKNzTM7qrjkpPtF9Phzsh0/1Dzv1rVPobNSmV+0XakH//QGSJhNmTMyi
Sx/3X5t8b/pppO+q4mGafi7qMW8H3zmxNiy0jYPf5j2ifvyx60XwgLuyUjc8L4YM5x7IUAaNDar7
QafVcXKS8YtTJWm88YrERd5c9IVAWXcLWjMPNENxPmERFWmPOnA4jn4qnDrsUXWspvfKXAJlazxr
xb+ixYGhA/wvKqwyeRPeKTaGa3ofk0o3giItuI8lZOn+/vHW7DAQ83AA2PyK/E7yQorVs151yiFu
q4ee/JPov3VjI9JbKeMhwbiQIfkYJ0kdNe0hw7a+qmPclueR7fiubh85KAu6BwBhujfbHx707om1
31MAsO8fctXeX/4CydtQnS/pwIsBUfo5S4cn1hlhwX5nBWaid/2Da/QPjA+f+2KLq2HtI6L+A3UV
M/PgSbo2wU3W6Z7C2iFWFlf9VOcIXzAZkLzdP9+qFJQUUIlHkwj10msp4KhJ20ZnQ2xZtXoqddae
LEwSb8ATV1JlseQdU9DorcC8yu3FhI150hTGEGN2b29+dw92UAf6qXk3gv6ZmhueUhcPS354l+Kk
u8uMsR8aog8xdn51J4tMWNOTT8M3k9tZuDT58NgwZXnBKCFG9g2NPhh2gjqQ5g4BCHvIblnSPkRN
Q33G+HaODnblnsqJjns1Wzj2PGAO19ST9r0tvPK5VhfQq6dka4ToNsAC0F/g1dE9ADJAl1k0Z6Q+
ZkfcMa6UJvtltGUWUI4VhDVPtcelaxLMYRslmA26ioOAp1n6swY22Z/3NeTmmeNXIM36GJUG056c
bQ2GM3ZzXnLAx40TAS8Jy9JT32+xJd0oohADNUSNzsAwttz6VrIZQC194HjpVvk1xRa6CbwuHLMO
949z4wQ+5KC8DL5nUZySbDL2rhQpnxmPW3Shw9Ko/tARjIBmOVt+QurwvrTVywOp3X+kiVNfxKp6
7lo0RcAU2x5NAs8uFexuAss7Q6Hkb83xx8HQZhJTxhiZlZwqLVo2YZc1j9Fy8Fs9OZfVGDpk2XDe
69/pXzGSE20B+skN8GbFmWt9xmh7ctZHL9uw+6vXBgIAEAnrmJqQeWqIOvCGZCOuLWcHqk07u2Vn
7mq7+1/n/0j7riXXkR3bL2IEvXlNOnmVpGK5F0ZZeu/59XdRc2daSmnE6DO1e0c/dEeBmQkgkcDC
wl1d+EcMDdJqNDFSW7SVHmv+t25XnTbobXgq+H5Gzsxy6JnOSjTmEiPhaFR0KiuoZoQV5m/W/Izb
m7zalddDHgk2hHQk0D1oPqQu5FyL+CBy++7IhoX/nikuGE390m1Jx8qtKQIjbrgBPxhijCmwj3fy
zgpBl4XqHqgoAF+iX/RxjikGShL3x4apdDXGQ1AuTQ5d04/F3FshCFThKTDdAsxq02dcmJPPBdg1
LuuRzDJz8chXAwnintNLH0trVMDEk7nOnTs6MlHno5MTcA3ErNSm8nkFDkF+7IEaERJSlE1GFDb8
DfwMvRl9PSwer3BOHHVzqaUgtKHc9ceu6yxNGStSgz+A5G7SG5KrztzLd4wZDe5QGGRH0LN7A5+q
+TIVfLY/pnGyENnWRnHr38JHoZSXIqgAQ2z4DnxxfH+U41ex6oyK2Ubip+tmM6pxVwP/Wcr5Mr1Q
jbRsgMrmhf4Yxa8YSmJyUYE5JMO/d0zwrwhkMAcT0A2ZOh6tCVWlqhUooDeN5v7hKscdj49V4N5K
LmVQO5Y3ft+lGdMf+2pAV1ikNxj51rovj6VMeks7i2lU0ISEQhGBdhYpkwPaXfrDEY9Z9uTXDGMg
AgwXRc4lJlMG/E52h24m5X3PfsF1gDQ0Sn5AIFL2W2h106AttUcdWUT/GwpzCWzWLzAGbAxEDCJT
AvE1y/rc6nzGrZaPl3wvoAL6A2BBAOPRLCNNxnehIwUzjkzCYGc75InVccEIGylGnqpdtpiv2PHh
sZEWWqc/Fntvp1EeQvHiXFug82SyBDqbsAuHo9gcRSY2G1AXNB+dvOr858eS7jkPlC9ktOcAPYe+
2uv1BRGqRL7m90dFQ6youqWFmRAYC5slrC644lw1/N5pgvFYhhqBuQmJyGtxShINXcoIw3HwhOqo
VV0fECks5dbS/AGjG9tSFXoyeANmnLhy5s0VoO5tLG4ckEah6QOnSkU8YjxGXNry43HMy01XBIaa
aAtwEPzGTP8OPzrnYm7koXtUlDDVQASoBMV/antbVkR7GCBLR5/HsjBtHLSbetl+Mf53mn7+y6Oc
ZCG1KgHygOCf7j/khBHoMEbFwzforBTAFL/v9bH1lhhu9VjSrVVAFPgaOAXwN6RFaKxBFnWtgrm+
7VGWG1PutlBXW3R7q3F/YiUnXoOklR88N/LceIXJkV25IBFlhylFAWQQ8uc3QLgEt13UoTUozj29
D75Uf4VWOT3GHf7eYgBv86/jPXQ44opAWyfALGBHomL/GCyiY5YG7LHkNjmGe7h+fuD70MriOR6R
G0s8S8LEHVAbYVgsvTQVraNllIUs2HFeQf5aDHbogbByNiC6s4Xg0EcXA48EAYrBlAl4XND3/qix
aN5Udjlfm3ISIvGIsWIlqUEOnffhV5bMRA33FncplL+2e84DQB3t1OzRq9Da4C9Z7wf2PwhfjxXz
rhhAFhGcoEuDpbFzYVr7DUj82KP/w7IN4cMXmS/0YW74+I0XgwMDbApjfTHSDgH09BkXl0KOqQsd
F1XcMff9d34QSZ0ZicjtRL/dRLze+HMkW7cpJQAi0KuGfk082RBHUEGE13IeK/SieIQ1WmM9YJ6r
ZKuxpqcgrwwZHiTVvc42+algkRQNvh9v621ODeNMMA7qPE8Pb2D6cdUCbpNJ8qge66qxa4xMxgSI
tAQaJjEz9qQFf3n/Ho6H1C6ERRhEpix/ME9qZj7+jMlZXhs/cs+AeyHyQEekQtsi8GpC6saye4yZ
EsM05JRZd8hDYC+4uSzird8GqyUQCpgNMkU856T/xQkH6jDVAXn/lLDgP9pozB61xsHLdTdyHi/q
NrM9dRRBk6CwuIBvHuEdOlYSZWiCk1DF0srzireuC7gdupp4jFhlklct5jljwJxEvYrZcVlw8r6K
umoVpTWSUMwc2f3NLgNmjGwA8Cl4EwKAOv33i6VLuYDyJIfvadV91T53aWdGimDNrPrGhCYwM0Bq
UxkZcB869RBxsBf/vGrPSP6UfWt8oajwF+jdexaafa6rJDYVQwtJ/+TO8Ybf3l9n6XDrLFJHgOVR
5Yyc51zE/W1w6kGr34zPSnLymwM4Ws2I/8vy0uT5lgxzfYU3T6dJKo+M5tQDhbuTuktY3lMyPsbO
RoVnSoOo11JqzOzr5L2vbISSMX3DxelhVWk7+NPpvSG04vXQ0MwgI+0fhlM7s1WZm2oFJY3SFSaI
U75l6+DUmF1nhowuG43h6VyDASmGas6sjd4/wGJxN8qox+DpiV446pXD92NSNj7nOZqY24qJaYu8
xe1kxe59vV55y87oFBcM5uY4R/x4nlB6ua1o3EVUhSoqwKYT/p6KW4vGE9WoTwPHePsYzHS5HY0a
da+PjHxohCH7Si/wJ9N9A+ORyTch+sn4Oxz0lUs6Y7MRSWG0ekzedX1xwM9iIKdTqp9yHX5Mz/XV
aqWfFjO6QF+G0zcjbMGWAQ8CHn7qzm3qPCkEzXWfueI97UA5XC8j/8mfI8yhXSUthtJq380ktRkY
97lhJdPDoKMyJEhv6sm4FpI50sJzwEwfxOWiKP32sgK9YxGkeZ0x6PlSIa1R/eWb7XZrPWf68vd7
0Ei/6nWyGf+iJ2kGbXnetEfyKY3n2rrs2Em+Idt1QLbWV6WjGYEsxaenV9bKCUadGDwOtSFz1Z3p
Vz8STUUdKh+pCuq+7rPiWmL+x0V7zHfRH9vYrYld6wyl5x4YZ5JEgQw/doqmIEE9Awu/CSXO6iKh
JWcaSAM9oA6Q6Xq3G4WMeU4W7tOv3a/a1a4j2s9WIGvJGMjj9dDXzH9JQysFxMHb05UItpC9VsBo
9GcgNEhfLwswCwzMTim+avm1k/5lqucsbUqLIZkOeA9NrOvypTgymEX6rEkViSs7UV6EYe5JeRML
TlKmIEyZ6OIA/KUur2HsgAJOGeY5MyMzsdWNSlZ/QFTo0czm3XMg2BdkhpFRR8RLvRTkokPmqneZ
5x598H2+CisBDGbbop6jjb7nQi4FUZ5KqMRMCnII0tKOZINAWhFA/F4hAfsdx7O3/5w4ymNVaNqq
3FJjntcSiY6dyR8YWHDVkW9ON1MTOKz14bEa3jMr4PFUbaL1A+yX2slSKIQY/MTMc4zGPZnxicT+
W25QaAVY2ZBGx0sB8Cq6YJCDWK/hg8RzYrl8LYNyUzCYh+YHycwtfMeiEDUBgY/lIBQ/l20vAgzM
Ie7Cdqw8J61ATuhxe1eK3rQ0+BKKAbn01kJ1csasztNOKc93JZM6sF7sfV9QM8/ZWnuPhIZH8K+e
/P4uib0kuGz11cLdoXSxP82kos+t749EU+6KKzEvpO4g+u2N1V9k86XTBztbSMSwrKVm4hO+nif/
b9ek9Ei6Fg1ACwy9tg8dqRbr3DD+Fo916Y72Xm0GdQMpGK0TSnXhocVAW8ija7YSuynQA54AQV5V
/Mzm3xUHJwNSW/Sx3AwEDrlcRRuc5zlRSRTeDBpJl9VFVK/zbK7n7t7lyuFn6uQR0M1AZ8v4Nqrq
XlQ9p1kVKhgQsKGg5VRJvwz39RP4Bl29clHdwAXrZaRwieg+Z0T87IqSZO/uHHruBoIw2dTl91A3
bl2OXFEwvOcYjcm9oU9VDy1h2/+BUMvT3Zmbkc7L0MKmg7gwrN4rpaitNM+pRrs4thuWW39KgylK
22GuBf6M4Ka1GvSD6CWWkQFCreVaFtPXbFJEse+sE7IdCceZw8/P+iW2G/2nA8ndzEVyL2oDWPgf
eZNTuVhb6PoSGuEhrwuXbb3mFCda+62lBCRkSeAuJBTlRtI0sRH7giGI6zbYc+xboi35et2ZLIs8
2EpJTUVijD7dRKAHeGxU5zLCox2h3haDH48u24a+Y4h6QTTLykhGJILw8sdb6Tvugw8NtPyZv8/7
vXXcMHa8008H4227XpzEr2AP+gV94Zo/ioEcL1kUr4+/775p/LODEnXpp4KSj6If+Q4vrcEsWr9W
eNlVE0dsqKxCaZmtBrRB8eWSN+LDIG+LZ7BR9Z/1kUn1QTnk/tPjD7qBe57V9eKDqCsNNaIg6Coc
qaRua/edYzhT0haCmxuYquKA+j2rSCfUxGVLo4xWVW4IhqL9lupWBeo4dufqvDedrOcPAjIRSdqp
wkBD9dgBrZopm/gOq6sr0azs8ZV/CnT2DaSJhuvqsT7X4njvKkRu6H8kUtcSEjRaUvuZ7yjlQkaa
sbJiIx0+RhAzejP6eX+7Jz547jyBns5sNlwNFicM/3TQtiAkOp8Y4qnc+ZiNo5ndDr3fhuKDLwPv
bns0s5rEo649zxz5FIbd2AiaRQEWQNoYIeG1FTeDXCZa1uDIa3tEsZ5hhVXofXaeXvCtjob0ZaJG
Nu8qJGbBzPqvucnOJ4xeZaSmwBaGAvu1fKmVW1DVQP5gS6T4y4gcAjBOOF2PrJl7/66HxGbLk0w0
jNDhVDv6HtRp8J2ESSyveolGM3ExCZQ98ME6lEXc9nogEIl/L1DvYAy0PUrKy8yG33nxodjxz0dQ
cfGYa6zfJ6PvNMqpAc2uuuDCDYa2qCCLPUT+YRgqcOoFhhhZA8DdHpHLOYDIORFHHzry6WgVhvtG
Cpj6higfuXis8Q15QKwkNjBB5l3Q0126cxwnsYAns3zyB5c3EzLfPwFw6wBULSBvRpMS9ZWk1h4r
w+PpialYocHo7sJuTfNT0n+yL2n5eLPv3lEIcv5HHuXQgkoRi16CvGZl9JvyOX2KzHqjLLKtbPif
5ULYjSvG3lXgA9bjFcZtf3lGrM8d+T0bQ3ulilQwgG3o9LrWcfAcNHwSV4HDtKcYXf8HBaCYjPDe
SpkahzbeD7MSZsG/dB5v0vJLqdTtF/hS2JeY8ev4gm69fWz978au9IpY0z34hpd5uhx0hQymHJhP
MpHJgLKtvnN26gIjFYhzGl7Xc51M97wrBn2AWAZBJ5izqW/S8qjWEsX1nSC3/fq5bNYp/64Ia7/P
yNyuT56aVvJzSyIq0uA+oXPeUerlYyywSO91ZkAwZXkbELXW9R1PFEnn/pO7E1s+sR1OnD10l6tW
YtyxEDGBk2EWryR+ewoReDNH+4emWY38BDK4oDKZ7K8ufotNEho+MzF86Elpo5WYPFb8yWtTa8fu
gtv7zIWIhP+1xlU1WxSBx4eOVttyvOBYNNnaoTRzgU2++UYK0v1omARSE92v11J6IRSEeBBCp61X
DBC8QESj6+ZJHX8er2b6PZQcTADCnEn0LqLnnsZr8CIgXbXExE7U5JjuHJCJSrJZBttSWAS8RwQx
NB5LvLN/AuApmF0AKpiJG/16ZQHXyn7UazH81L5eDdZwfPz7bwpE0JQrAZQHLqtwcMHOFjvZblyn
Bv+brwHgRbwHSiftuftirMcC7y8ImW5EUiDVpw2vSBEC1CLkiQNpq1dJ2aXjKpxDK9yQN5yXBe4c
+HbATkSatJ9LErSyFGHivFQmgHG1oZDwud60m4JwG7ypR3JsSW4+pSRbphh4/sIhTX5aPF7r9Hyn
1WUi8Pnvj6Ae034upl7b4CPERjDFsSeZ9/VYwp3dnAo+UAxEimh5o4KWjm8UrquKyOF6XNzjMghi
0hWHfzvNAbs5cewiVgG2BdCa6TMuXlglCqP5kGEhZZu8KGytWmA4nZtjeC/1eCWFWkwLVI8v1kHi
xNq+bVfCxg1iPUzeYm4LPg1htKveJ9VcLHbndrqSSt2JTSmW/pj7CSL7SDlJ4181HsJil3rPwNLx
0jLslo/P7I4TQYQLPAbSHshD0KFHmQVam0ZR4nQSaUAKG0bHoX8va6vnG5L7h7n3+I2OwCFCEBhf
Jn5YNJJdH16r8DE6u7PUCcDkxPUxKJU8WxTUQI+juSntN46YkkUdoaiWSc+FUepwlWKErUZ81koq
UFi7vdGw34838sa8IAzx65SWRM81Fne9sCxVhkoJmtRp4ay89qstqxl/f/vsm0QgO42JZxNVBw0j
zjENreVACeK8JCT2URNq3944Vw8ly3vi12tmThlvYnKMMYZ58Sp+gDukDU3ICwAcYjF3IiQHkM0w
QNOJ/N8vMHM2prEZCIYf7+Ht05+SSJ2YipdQHzFC7qzzfv3lkcBu9UD/Da2WjIOpHxrys9Cjb2MO
bnFva6ekHy41DKQBySR18WSYch2FXlA4eN0YH9raZYhrEY83PmtbC42fuXrDjdlhoZiHMU0cmLBW
54248GEYZy+rwKIXjmiDrpA3fUsCkX1E8t9+Jql5E1tSkqZ48EJSmGhIMyqQ1AQ/sWycwPtzGoaZ
wGBuOZNxXAiRAMsBWyaEJEQc9FRcyBpxVNeYeSjNiaGvMJmJ+NLlCqcwgeLyQiSiNTPyCfcuPQeB
9VgZb4ORaefAe4EiA6iy0GpxvSjEiVIE8yig/vKH+mElH1q1a5afrX3qSDw3wuuuOJAagQgGj34J
gJRrcXLtV3UulqVTx3h/rIPPIrMq0XiVU3LyDLC+hTNx6m2iBQuEJPgTNAsAckypBuuKeRV4Xemg
uoYeXrz2Yguslv5eQdaKoPX0WdLTzFBcvY1PNXOMf8e5iPI270x9A6U5bYBG+SqoS2eL+8fbNo2R
JwTsPnoOoEAvzejpPY92uWJqj3NFad1C60untLxFvI7NGZWZvvYqxqJWQ91ubOWrQiZXpVMES9g1
MbaWWhC2eu8jYyE8Kc+ztJ1TyP1IIqWkEpgO+MxrSifVtpJst28M5h9jfPmhcFda9Y1AbC4VOKs2
VIwSgtEhqgWojZBtOcYYE+JXr6KJeWLhN9CcYrvPkoYkQCOmjiIQjol04V3ldGnWZG6iJWy3gpl3
aITCYObbWfFd1Cshk1QO5x3RARKrKVG41ejqdbfAGIHRnKux34xSQ1MjiGLwBgKtD2yf5otBDA8g
V+RWTl++RZgO5cSvElKSyRLN/+FOJco2XXcdGVeqJSBR9Fi9prOkzhrAUvgjCcEnQIGUrbBsK4Sx
plVO3ryFjd4acntKcgJKhcdy7lwZ55ZlNC8jokG2BN9x4c1Zv0lUUB7WThgeR/S+O165hSJ1xO9n
MCbnaQD0kvCaPPMkAaFL37vIiRQNg9y5w5oNcjBfwBlh9PUqcJ63YUlU8rnikX3RQ8KS1Pb2qa6b
x1P5u34riBGRbmbh9+IPgJInMiAQlsDjU/Y7AlAruZ1cOzFaXROLsZLCTDfBWun/cLILkJHao7aO
6qU0gm2PdMi3M4a4U//A9ztH0nibjoSuXX4MZdreGIRtV6o1LtX2J1p/dWZrlCAOsjSEYah4EFB7
rHjfVEi39oz1XOrmji9DWy10AIEm+rtoWlCuyuWWyYfGKWWmJ64mjHqSi7OrnC4ZWgNkNA4A4g5q
KQR418pWdongNswkZiwJt2D4l7hcBjbmcFaJGXK6svBboijEG02xs4vWECqMowUh7KfavfrqOhTX
TaNn/vtjGzhnva+/ixNY3PqAMWCKN9h8r78L7+iwURK+d0qOyEeXMQcbzfXCd2Qoi5gho2djXOiQ
612xGXmjy0wAc+OQJOwC0+K6aB1hUpY9YIJJ9eMaHIMGQxJmpjv+RPxcp8dNQzc4Ta++ldrDJI6y
CKjp3qnIFlqJBMMHqgYTcmAkyK+Zz+k630n6KdYRSfw83qhzjuTRRlFqiixjoGbF2OPJ+hHr28FE
zjIivfE1JU+ftxr5eA3I+6dkc7qj714/Z+Sf8Yi0fPTmIauHQjqeX1RSitHEPlULqUeY1sUkMsdF
AvhhVBop8SzPkAhmruLPjNhpSx9JpR4MiaDVICnHvMq63w0S4rO4wtjvBYblkMf7K9za4cRX+8/6
qCiNl0ZRDCqsz0qItTc+Bh3NJ+ZojKQG/MLUN8hSf/HIYCe2ppeEN0qis2sd3prM5anPr/NHq56+
9eJm0NKklwvO7Z3kJd0IryJxjXFxjCHKhz8q9BoK5/0AyWwcUDYwzGLGQd+gmSdNv9wMyipHYJx5
rsEHeMUPV6/BY1iLm6gRCZ++R2E+AT9jb+7Wv2tfmCoIR4ip32iOmeKQi2UzgZfxLMdg2YT7tvzT
08eS+a6XoYVhdZ+fggI0rLt3dwKJbdYjDPBpj3XgFhU0LRtNLEhH4tqHR7r+AMkLNH5UvcGB+CEm
231AnqOVR46/4o99XMYnOx11TDD6Enc/iz+91OeK8sJt7IEvmGBXeLXCWdOsmBg5GopukgzOy/pt
vw3WX4JV7PYoVQXkmK9t296Zp4GsVp/VcuesYtMnAP0eFi+PN2I63hv9u/gK6vi5uMaAOz7GPvB6
W74qGEmeNXPMlfcMDseJ7hO8idDMSpk2oAe5Ulb54ASj6YJVMeY08/EybgOsqZb+jwTKpMvKzWS/
LAYH1BR6L8VEEGC4ke2B/1qK8Nwcuhkvciaqo3fuUiRlueBN7zVeyQYnN162WxQLMrIeDm9v2w9f
3z8X22dc8UbK6ceeLEeydJceeRbWy0S3CTFNJ+OI469w2xHtaXEKycpMd6uQOH+p/mM83px7nhUT
DjBWHGWN2wyhyEwF2gTG1iWAVUiHcPzIRTNAK+x/IAf4UrwdAJcF1/y1TWHCxxgmk03lyIVPqU8V
wRULsja3/nss6Z7WToV19DUB6KXSTCW5K+TtADpfB/8TuIakUm9kviMtMqD/J0Ea5aeqDnsXT0aq
JSAcWtesI3Bvj0XcPZ1/1kK31CHHU+WNGA6OErXE9zYJHgZc9Orlc7W6mU2jAcZtI3kabtPBaUQM
jUpS2GEKGt4i8pePV3TP3C9OR6OMUaqzgRkUCHI7vKk01Pmz+j84FxGE2GCkwTx7pHiuVa0BvXPG
xuXgtFFjcDHAo95OCmfStWcwNG3il1KoS6JT+o4H7+eAWyrcJNPj5G27Z8299ZQvWnLs18dji9ZR
8/1T5MknSwz0Zzzeyrux4OUnUK4T2InWFUsoYG68rUEFocHNbC1rf8RVZY+7J+GQks2nmRmnBXAU
sT7jOu4d5blxBvReKvANlEkPmM34X/rf9ACJZylRo5kW/XtaeSlh8uwXkUCVh7IX9lhgFQGzAP5I
7yXn5hB6/8tJopvl/69jyoNeSMmlhFeqGFKCcJGQl202oRP2y6OEjLhz7J6+RdIh9mjNztgh2pv2
Ej0YM/5xZqnnUOziI5QunKZ24iPqyT9qv5IT/1uOtCmaQxEPbz8eJE6416/XybV90SjeALuoA7tK
Jcst1GWhzeHF77ykIQeYHpHFzEfMGaD2M45CUWj4dgTepTYmtGO//GpzYxltibnh0cVVrpTPXF/M
tnFN+k6b5IVgurrma0IqSzUEC+CFsuXPIFpXH+xT0RIXU3nFhfaUfT02wXuhBYJENODj+kRNj1JQ
livDWsiq0UkAYhpSUwQoIGyOeCd/ROFM9mbaNnp1kIOR7KAYYPFIvj4+TK1IwajEj46KyeFNfGq4
3MAgB/aNCQ+akK+SYq5n5+5j71IkdZJhnWZZUgkjHnvrQW/w1uR1b/EhGM+W55Ck0VPgHuYwQ3df
Hci6gdCEnajM6VxAx6dRqLbq6IyRpcVW0bOkj9AHLbwGDOiDNk1jgo1n+fgk7xQEQGx2IXW6ii8M
0Gu0PtUKd3TaRh8w+7s1ASJWRL1t/jhdS56CJ1Dyi8mbyy8eS757rheCKTdaxm3B8jkE89pTsOJ4
EkfvbPbuC3a5StIZN3PvYXG5SkqJwMMEtqZ0EuYdOjAASL95Zsf9YQ5bch6bc6OtQPax8AIYUUZX
O8BlFYGkSBqd7bbS1xaySIv2uXAY00YXox5YrOFw+vdgmZ+HBC6iWeT2X2g268PMJXV3waBDFkGy
AkM9v7QujpUrXCHoNG10kKkXVKteCCCu02crK3cP8UIMva9V1ojaADFpvm33Q0E6OIKUaLqqvdRg
Wn2sMnefyBiXAH4r1DQxIG26mi9WVTVcAGSZzzocWS4Z8+iZz/uvD7Ayfuy/lsvjktSV5TGzuOTb
Gx+DZpGRR1IAlwngk9dii6ZJm6ZmWocdeYeRcl0S5rzcmeHjWnEmGWgrxeArBIosJSMrPR/EVmHn
IKLBTSzr2he3xk1M0v3yN118v2IcHPBzq6omp4XjEn/xuVp05KAY3uvMLt9G39efQu0yEAa5EoOw
1HkRiLCX8DmchQccIESJDaT0kl3ar+/okdtV+9OhmMOp3uKYYIqXOzGFDBeHrDJKkg4RxKvO2/DH
66K+54g1CUd8J2++X8W9TN53u1ofiP/xh2r94/XfP+1/ToLyiGMkVnJU4yTy4TWp94UyUyu/o8XX
C6Q8X911seKJWGBulEZrvVmiPk7dV7VHnswUZZ7NSl8sflRTm3G5d5z9tWTKXNWG7ZQyizsEliA1
S1i8SA0NfAEgX4zjiijVQottn9uX0lOcrpN8ttt40uJHWk7drGOtsiNGUXUIVd6i3QeKMb7xLCyW
SyIatslaq3x1gkecizLvxGZXC6djQMUf+4ib5K5bhGZWasTW8+8xfDVdstJ9c8E8LdAs+1iP7iT3
r4VST6WEUcKEzyC006WGGL3xsf1qT8/R4TlbLZe2ZL7GSF6nhLXeERyShptK8B0x5iLTO5fS9YdM
AeSFRYEmKc2Cs28pzMmcO/Pjo37WSDslaLay/hwaRztdk2Szec8kcwcfToA+wNvJ/plRwTnrPqvo
xbfwWlNkWQrlZxYvb2OAAgKvy7q1dI167RvHX8XcmAq6/HnCOauDZhxmrHv2Aybzv/iApsfQx8TH
qfDb2sBwXkR3uD+wCQFZ9sTOF0+Mor+a5go7EG8Pvj3zgr69ma8Pg3Jvw6BKSctAvo/2Qrdbq7nD
yaR2Uz0sZt6RZxbxB+Z27h2/WGuoak2vTa60MBOU9LaiuV+a/PLJ5FY7ncdFYswp/ez2Us5NqPK8
wbykzgEqQbI4Y+mfPAL6yxATTckRcKfNJjHguFfo6H/9OQg/8nGur/9OGvl6iyk3p0QuEwT8ZO0g
NVhPQAWgFdhVucFBR2v42jVmuOtPr6+NoYJCwhQGYsZo+SHuPieAqOPoF4uZYz/P2310FpTri9Kk
8EDBjI/aduYeuUbc7Uh/Hu1vAscXPMHne9D2OWql87PhgVyaaX7EkMEkmuRGRNwmxKg3W0tBr61r
HI/9cUOYA1QBKDu8S2dMbUbTz075QvtcDFBwIxaShaJYIl9lDXm2DmpPD6PRylrefOxv78Amro6d
hruVZZX5CVhQndJ4Kz63wgbxILFB3Ua8Jyzx5FnGzKHeebNdi6SjNoxxZqIYInPD3bq2ZAUrdyHu
3fUcJ+nsMVJuK07++waberW223YzZmS/T41E94i7sZ+QcktlshPME9RoPUczOHeUlNOqtb7KtMmi
5MSuK9tFx31S6vG4ZKK52+pOGep6T6n4K1LdPC81yBpsIwzIG66oglgoP2Ghy+OTon+rp/cMfsxw
/g6gN1jPqK0wuYcbiwGJrqCdeSpF6lBBVVWFYYooSdyu3xqkNgvdOkbbo/ocdLrtI6NzWPoWuKKO
qFpkMJ3A0tPDdFkt1HHC7M0COe9ARrAnF59EnX7hBWpZgwDcGQ4iCJb0LVw5WSoj8KOu9U12SNGd
dLwFZrbi7rFfiKWOHa2BSZEIOAppyAxZz9X3JABlV2Enc3MhpNuX5PUKqVPPMFM1Bgk4RJHh0H5P
j2MWwT+vf6XoAsXR4y+3fi6hBUtY9W7HGyj+ZqgAokvXKl82rwJgvCzIglryW9bkyC9fG+s93Ekr
EyRBxgFtAvyW2cjD3CZNe/9IXagbj49BRSmKSec0Lr9rItZhOGGuPn+nJj5tD9C8wHyzU430Omop
3LQINHUKm5CRUqaIBdkoF9avmOMOiDR0dZjoYVmkKJ6tva9FMds+dqsLmBvLgqlWOFPW0vWlseCr
VqlRsGzY2Ajretm4TKmzbrLDjDqSskpszPjzaU3XG3slkS40FWnLdaGfDo7B8CT6DUM9NMX1gTGg
jDOiJkV+JIra3gE8VdHoY3GdztrSfr1W9fUWXFiIWXyjmLGq2/c11oW6LDzMlP+iEXZcm9Vl22Nd
ro/Z0wT9roY+s55bFzaJkFEHwmmBc4/KeQcVuv2GEYVY0GtMTfcfH94CtAQjeR32akN2+mFMrccy
7/goIOdBIobZEugvRLvltYpqqNn1Ye2N2EOwlwEw9rU/jgtMTbOA882WRHdCsyN/GI87t9rpN9On
h94SmMXUUYtOz2vJboQXBdNIgxM2q6Ezc0UGNdGuwnwEJfGIUn+DsAHTa+eSivc2+VIsFWa2PO/z
QQGxyJya+O0Ya8xuQk+fG4t+y6UAUvdLQVToGBal0vroVndekGRLjT3yIdH6WTBS9Pxp60r/qux9
YGJuObKNsVFt98uNya9XgeEMpLadzJIXrb1atfausE61jn9WmXViCUvAao4symNFuKfeoDhCumzq
Mgb5yPVpyHU4xrnkjw43nNJ1UThaYEXd3EzFOw8NbMqFmMktX0SXnFgVWtlB3fhVcyhEdHF8x8Q2
zd1UqPo7xaa+qK3FafEZGXMDae65QuQD4YpFkPZC369F80We5ImQjo7nenqt7V0BeLRwzYCcHp3+
9uPtvPNwwDRaDGAAuSxK4opEvd41N0QVMkNdIN0w62k4FFQAE6LIUdG/UKN7VXGKLmG2yJ6U9hwW
6vZavhZOHSbvVmXZxEjwevFCfsllBDsKsrz8XwW3VRYIQOpZ4ol7fv9ywdTJYpQF5uglWDC36dHC
my8URQ8YvVmXAhlQDX0tlMPjPb4Tx2OiJIDB2kRqhqcIFehwXRq3Qsy1jvIKl1+RKrMK0RC1beu4
yRJ3+mN5d3b1ShwV7DRlwhSY+ts64io00BPnDoRLdKZ68nzbrWd4cO5o65UwyjuColuq4wprE3WF
sQZM5C3fin3tzdTp7u4huB0mJC9KtmhMvrYKra3lUM3qzunZOH6SpWirdllBfHeQzKYomeX/I+26
dhtHtu0XEWAOr8WkLMuinF4Iu9tmzplffxc9wB2pRIg454wHg57Um5Wr9l6hC2EPLkKIPGl8zZbE
gVk6xqeZQR0EWCgii0rvRCCmqcNAqEL0V9DaS9AbbGhL+aRkyWySV/45+yq+hI4kX49HUp65OdyE
pFqdBDKXty5Ciqydl+/NF8N9iYGeB1s2JVxhBBEJuLXfv7MY5t6Q8n2RnnKYhqd2r+1j9yUZjjXg
lBIshL4jrSZKuoH0cD/sM/dZxP+txRAE11kMnnQaPiBdIPeWPxpJpleFHqh2nNpQB+/O40ZAVbL+
Gxak3qSsXtSvfvxHlv6ksHBpdKFbS1WlJ+5Ozs1eWQebIoQ3jV/rLKjww4JDzb0qIVxjMAoSTmNY
i6sStW+0fYMaSYmSiZhvx3PF6YzViMdomChVmb9p+jW0YQU1J9lTCgr2a7+ERZs5nG8+gNpEkHgY
YiENkPboDHEg8Kf3f1CiTlq7kRdm/gy/AI2FS9REDsGl63eOXB1FApvXfI3D6MIXlkTyXWvkO8Gw
wmNrlVZqx+ut6uu+NW6Ti2tBlD/eC7prJXjCnpWPXi/hHWofmIVzY4ZBc/tV1CYT5z3TcgO+CvKW
b5JL9oDNTvBZxnxjINRXBdvGt/X8srCXzmw30NSB9DKMzODWQqvmJ3IuM8UQ95d0lDFFWT1tcDlC
SrkAbW/J+3VmwcOZDmxYFOUmsQDqCoYCrBpnXdFflJoJXlq8Toko9+7CbJ4pH6gC9PkhXw3XCtj7
UGEkLfN5eDcjTJyRkhOt2DW03jcg1ZS3pFQuI8qrqNK7uOEmBjzBydDpcafo4nCWy01VQbuuZFa5
b3KLws8z1y3w6iBwP9184QRObUCh6nFDNCr9JQQLqrfKZCdKOTkV/jcPLQwUK7OnDm/pynAZvShs
jyWPd8CZp6l68wH0Uk/CABsyoOPJCxS+rI/OfDO8r4icflaorKyg61p4Ov/esiQZtvgnSzm4mZU+
aZ8CMA0sFtzYqfONL1o8tko8p0pg15EtcjtjH62s40jYo3zsdsFTtQ43q4VWzxzhN1GpKVF3I/Sc
eACXtrUVAzFBokNBBOtoOc+J/V2TXWft/ig6YK3detPvL/rCB3Azt6SbD6AeBegLXE/F6XWMc4Cz
IOnTGv0n7wGidV44V+d6GIVvOAdOJvcQxbw92YeMZWRvYHEDBf9MQqGif0lHZ0xWg7ZW1KXFNnOi
CuDaAbusiuBH0c9j2IwxadVz48VPdOGt+YwAo0Dy7YnIxp/X10Nrgh4L6cTvcxmhpUvduhR9+vdX
e7niM4XaKYheF3tocGLfFED8IRo00wdBL3CVgbBLtFJ8nXf84uCbj+fVTIkWykzAUMPiBILmdxCH
OIrkKK8HQKsUq9j7HFG9HwABtj5esrG786Tj2K68mgzsQuSZQb4JTDe87BToNfV4T4Urntt4MoG9
ryK2JON1P9MfN3Nm0wKTBq7dAKVKcFahziatyBtGLfGsqIVd+yVqP2XvaMpCi2bg6HgZTWkBVYGv
JtwwbseywAuRqzWcDgJ5GfTOlN7Cv/JPv+MsBVVHySrIx2i1BquPO9XuPjlr79iANox6/olTuti1
5u4dNIeNae925uew5kzRN6r166jv3jebn9PCTjY3AvCb4XBpwjsEtMjbz1XSlu3CjB8ucX6CXKVW
GFoEpk3d6zwuzY8HYKaeoMKH5d9g1P2oBKmVVeBEh3LUUf6MDcitX4jyXK/+2LYJVjQEJBlorvOv
3eKGPbN13oSmZlqrCQ0gmNxw4e0C16KAfFnbvy/7Ciyy+EWzN5/MWlrYweZ2y5uY1ITrqjx1awkx
4cvyopC3cL3nDvlLuLB9zD3WRSCwFRnSI0gR0BM7FuuKGVt0a4YEWGpkuow3BySl2TUesBXuX65V
m+pbYhRHZq08/ZUcyF442cJMmimFYXSvPoM6E1s3dAe/w2dAMJ6Dju+hRufym/HNFI/MBXZJPelB
3oPm6/rMgU8oLUyvmXsZIOj4kUGxgNwANcSiW2XoBay8IfuuwkOlPj+evr9gWuqlhwB4XPBgZ98j
UMdwRDG1r/oL4Bwf7Vowxp34om6A3ZcBJ4gNlAvs0ozWRWko9uWM0ohm/EwmARBXY55aEBhrPbEG
pE6WVvF80//9MupcxhO4YJO+7i+BwlbbyJPUg6TG58ftn9s/r5r/i+2+OqXqTqsFLi8RxOXfGaZV
nuos+6k8vrPAXEoXzIZmmwTKG+DukGK/y696A8gLTYHO9kP/XKjg2wtLh/5SiGlvvGqQIFUS7Imb
/vLSDHoCEwgM6zG3fnFBu2QNCqIs6O+bM+rUj3tydsVKV42jx4vvmZH7jfzGb/aWAK5ZZj8HNi7v
RmGY7zzmyOpHW8eorCxl16ZlcDeL/41Np8zlVFDbomn7SytLq459YbUvVh4XjsHZuXIVhLq9sTXT
Q6MIE9LLvmvXUPpXLrBCPzEed+RsGNBOkKjGTEGx6nYE+woiPq3Q95ccTmJq/eUJVpufYayzEGcu
tYA7w7+BqKmSjBG0VPihv6hcZSYpGNuSWxLMoIykIG/7AA9HARJqIf8jhIqeQ32vbVGiciXRKpR+
7fHii9YnCzN4ino3lFdfRU0jQQIgXmMxlCMKmQ5fqZHlxyXAkjUwKD4sJE9DK36VjCoswAln3tvo
DlQ+wCMEd1OaVtbVyklgD+JKDJjRVV6fOj4wi+I0jC9Sym9ZbSnrPgONR4UHPIfJ5BYUUToZ3acM
Xv4FcrNuBcBMYMglSTWgxkkVrcvxr1iD3reJX2uouUCyo/+RE30UoH64kNOcPc8ncYyphoZzll45
ktRqMK8BErj4Sbw3lxNhI21m7T4UPhXRCnuBZDnwztrb40k+l+SEMBz+QGFNhXcYdaX0fdjzuK3H
AvDB6hlSxXvmkJPkyX31F/Ioc6EgZYncmQybg8kv83Zg06FvvZRPxovBvXIQNvmyGxS8U1K9Ngt7
4MyFDKcozHhQKIRNNq3xKETyWLop6hnhum703qiAgusHEj8vvW54dmaXAIIarFcYp+OhQ/dfE1Vi
HeW4+GtwLdlr/ejKZlUjIWxB4piDR1VR875ejK7YWzGvMF9FL7pvQ9a3jM2qaS8Tb3ocksjHktAz
wZcgJdvKTPbdC34dOU0qyzx4EqroEdYDAF7PRD5KnxXZqwA8KgvkIoI4y+OdWiuBbMq5qGVmliCD
+zeKI5e1hEJlVCRZ1SzQVXhDDkYptmx67P1E8vRxBGvZnGilqZU2QLMSXqghvKDBGALqxS2qX0aU
dqywjkSZiQ0mYcc3vs0jeZcpWR9vxSHjvX0Jc0LGkGGwKpCE43PWHjNUVLaQWODDY5LWUvmmZEqb
PbVhUGrrvgZu0i6rWMhNl5cDoEXHLhYtrY8Fbpvlw1Bu+AS24Kgm8K685zm2AE2lcwXOSuPKc7AT
+v05GYK42vuS5Ct6Cal+iZRSAenZrAxCvPc0EfLn8C8N6qe+DgHfr3smEw5D7NatLo75AJLGkKiy
EbhMBE0ePmYbU4Lzl7/iSrWH2dcAu7xLJsZt+keSEmDaST+IQfCFm/IAianIzRj/gEqBmJ/kpNPE
ldJDov+kFI0PdtlQCgzha77IzLhS4gEDUPbBqKtdkiUf8CKsZDNA6qD6U6u8V/4RqybxoGM1Vky6
ajJR6zYew0gwKZQ0PzR98GFjJ4tCPipIWYFTB2+DJJQPbatIwQVGDB4IbagGgU6vRX2Oyk/ZakjP
e16jBHpbySn37GVdMxoxfl3UpJAa/DXX0vQSaVyUm13utd62KpEi+Yk9Loi7TdXGkn9gmkaW3vHb
5ABKJErXftRCXde6WKSaE4/xMJA+bCTeLJokzgy3gDSzySeZhi/SQqU/1CXj+2YzhLxse1kchLuG
1/wMD0LRjaQdUjVMsHVLl033TIzUmI1tRMVvCq75VhjFhiFJ22a9OQRZ6pls5lZFoldlJkW6WoAZ
DCGsKh1Kx+MiTgjhoaJ16TnPc2XcpUoB65GY72NGFxkQpVZCGvGCKSvoJI7kSFvAN9jPam9dZ2Kb
Qrc7TTmzYUoh2RYZm6Lz/K6W+E2Euw331eZ1pPYEtEmNIW3VJcU6STqueIIWQawA6DvAfHjlBkzF
niW1B3hm1ORS/fA6RQm/xqzMJdsbGLlCCUQOWrN1Y7jE83zQ+hYnexGcmSt4OR5GGXpJWBtNsYEV
HoxUx5xvWDuuyjiFdkvBaX+YNIE1Aus1nmSMbs5/a0j2+JYqVZ5/9MvcZw5cmXKRGSdeUZuMGvSZ
xQU8m5ekZZl4NDzQUtSfLk0ZE8It42sPkR8P/kdd/71w1Mwc7BBORvl1cjIUkHa+3f/FsY1wFmfj
JagDlJe1bRteWHatBBdUK4km7fv0o1WdIvoCMgcOzsFP3+fwc/4OEii+aj8LnzMDsvhHA0uAlhtK
39RxVCZjCsjJVPT2LKYm7WhwNhLLKuEkQy3sx9FmjgnU15EGRPUIrafp0qnGuQwUWNlLKquJJTDq
i6QGVso2oRGyQ2I9jjbz+MDBB0Mr3F2g7UGbGAvldA1vQWccQqkw0jrwTCBo3h8H4WajgBcKOwUA
FyBBfDueQt2oIeuDyBgzoJrjYd7kB65B99VI00uONIKSURM8v2oz9iCuoZVGpqqGvMhUnWH+qpCg
RAIOVHEe5xWVaIqLIMn6Gmw4JBMb4rqmugGaND7Hu3Y1vjGFXb2oa9ngtomqy/sKPi123xsKCpie
rVabGioGufniW0gbhKely8jMRRqgKAhCwZhQUTmJ6iYv6wElC1r24hZyqXdtgQoGBwftHIuT8L2b
k2iEvGTQM8XCQ2muYibxwBGB+wOzHBRUbkdIGwsc3VzH4p1L+BPcWfsKHPbhS9mUka1xViDq/U9v
d7mOck99CBw/WLjXTmuaekXgDYHU31RDB7WWWmQiX5RRhMTBJZbizhjbZCB8Aep37rZLigRz8xE2
RKia4YYp8aCd3baWlXDoAtbL/qZQkAoF1PWjesvJJl9YzDOIXhSAryJRO1nVQGlWYBMWybcWUkmQ
UyHTrxqzN7yVbGtE1FGvJiiZBi3ZAMwI3+mANM5g/CyswbnJdf0lVP8GsZLKtYQvQZ1o+og9iIT2
E5h1lbHbhGBI/heJuJumT5v81esMzsZFnQr/BJwUuY22Jci1Tu1rTU/XdXhsLuTefg8GehJdN5Ja
QSHSQILXYGABYfz60g72xjN0CLIuJnKnfeJRIOrNG3RK0/Q48MGqsoxxm1viWk+Mdm8sPYVmtk4J
tWQN7wkeWio0q1YKk1xtgY++ZMQL9A+/NMvX8TkCFsIlEwuwMf6G34+nytxMkTmAgUSU8VBKowYu
Dt2ML6uevVgSo3PPzKhvTvySc95SEGqkZDwmpSJGkHgNk82dhlWhAzaiGY/bMvdqh6jTv42hBipW
mKrnOeypMLvJXuN3ca2+hNrJPwJ9CsmTLUxfcGeLQ7NWTV8h4tIqmJsosoLTBiUfiFuq1AbQZRqu
hkPHXUC4ql0Swb4Vsnaxpb4dLnq0RHmZmy2wtQYECLcmVqKF8OWiUNXOFYcLk3HrrNpyCbtwYZir
nkBx4d8QVIMKRU6kkRGGy3h2IyjRfX5Y4Kiuyy0kpJ9hFkS0PcwCU3JAAfyE58XfxwM6h7W9iU/t
Y1nEqDAORBPVi1SC22V8OLgj2qoR2FG3mUiF2FxWDPYW15T+LtEplzqYWhss13dJrAKPmsf9QZWz
VcMgG/S4iVML6L3luoeppVHlWJZdqaBI5FnQLDZx81XzwqrcwvkvAqEMKePqB6I8bYIslb4kjkII
tKE/QSi0+icbLVFcP44iTHcHuj1IHKEaApTQJLlwexAEcdAnmeoCwysQnAPc26C/lW/GG7C8UMVK
dA7suO490E0zJzAxHrbnS/WkL23Z07x89BXUyBWRkoRlyEBYKT/50p6Rt92SPNTcwF03lBq4OODA
GYFOPQBxGYmUAcizgZQN9CsF/XGfziUB8UKCjjqHHCD0uqhtrQ4EPoOH9JS3kt6SFbcF7yP8StaQ
q40BCP56HG722nwV7i7nWHSqD79gCMngkQ5+AABAvQEu8TrTUS3YQSfHvLy7x9c/uLDBVel8asii
ZdjsK+zfJitUMr9LAi8RRx9V+mFfKBDHyk+sanioe3XgD0vVZ9CYTBQs9DS94EG+UUFXQBUdSB7o
EVMd3XlaizSAx58jF8jRMjt7jbrkaUhPzd8YYEMgBynCXZhmuARq2LQKkvbnVEY2IBA8Za1W0B5R
3GxJlO0OZPEbC+lykCMmiAn9xsi6Qay4IAf8LhKgWCNbcmx3/IEXwFLVzlEAzz/20y8mu4jKlPrM
g0L5kjzftNSul6ICuwM8cyalw+k9SGtZKH0+uoFSVQ4LuBbbxroYuIYr/OSyZ3j88+O5S180EAyA
IAiwS7CzhZLONMBX11AmYAaRY9rKaaP8zBT8acpreHkN9w0WJL4xF8Hg6Vj7cdS7m+hvWLypsbOK
QGjRZUqvYLoxEfrKqcbBUuvWRt61jE7daDHVaNXDWxnvctbxarPlWrur1mNni1JtPP4Mgb5+TJ8x
2cUgacGhcEEra0ZV6HeDqlXOGFzGYyroUCaMW1vB21ciIjR3PSRz0l3zg4T+kG8D2UqQzjrluelL
m3pYsaj87XzOhj9dE+1c6GEkRtNvOSg1M8fqvEj2mpYTNTVQQgPNCvwdDBatV+0rhVBFhVs5sGP/
Sr4Ds9ULeLaNq4kkzz5BIBhcjmpVWrXVrZodLgDnblsb45E9DKvQfNx7d1iC3967+pqpd6/nTibi
thGg93i7MQvQTBoT8qN6aIh4N7nkz/dghAR+2avHcWfWBw5KXFtliPtCEJU6qpJmLDwtZWuHC4xe
zvSGf1Wg9MJlDFQr/IXbxv2OoKq4LAKy94sihWndbSOLaujcusZMDVvwDVK41UXvWpnbkV/bteft
IH1sjJzkE7n7qZnvRn3tYm5hnt7ZFKCn8QzHYxjYdRU/1CoN3ZqHGLZcOZHW6plcroUiPHknKTNC
kdcHqIpBuqiA47VbdAAcskuyi3cJkN8PmKQqcQ9iJxD/bS+4QRqgyBLUjhi+ul1Nuuw79Pi1gJJq
o7BEyY85lBH7l6pcd/k+j71VCQB5JRiS9xZwkZ7z4kJ18y5LMX0S3OqAhAOiWIHf2e0nMR2PnHsi
1I4A/9VS2GWlznh2r5Kxh1mlJhl98xP0thw+FSz8oJLcjAR+4f0y9Tu1HgWkhZDeRFodf6G+Qe5S
2EHhfHK8rOBIqA0CUTu+Xzhk764zU1NRV0TaC7GA/qN6vy39AdjLtnFEX0exKonMSH0JBCSXrbhz
3MxgM6Np/j5eZjOTbjK9hwY+BJWQbvsF0V0t71YLwVkNfemsjqsRkJjD0Oti30JBdKsNBDcCAjZd
vxrbYWljuduWwa/+NT3HscTBGIfeWMIeubCCV88Gs7LWXygfmTWB+ai8XdhK7g8AKhK1sGJeAvar
RKTBznflOjWgtgPdRqhbi5AXqmFyhOcbKN2rVvdXrRngISUbvc6ZgeFvEovdetb4tIRJu9PcBpz8
pv3Tjeiq5zNJaCQJ+8AZ/EFUXcO/6iZdp7sWuESOCFtuFYP5nOnfBA40ZmUgU2SwhmwxNm8p9gRL
ie3Iyu14gc5wd/pQn0W9VCbfxgqcUvXc6RzCK5AkyiE3rRgLE+/uTkLFoaY7B0WBLAt/42QvrK6h
0anheOTP62cJQlu1c0FQXJjtd4oov32OYjqQaTDqhu7ybZ9rLNMlUiqp59GCKLIhrKTVuAp0bhMe
Btgal3qoH1GkMpAE/U9ZgwgtQ9YPdxCWw21MpEKnPErbfdBqZz9zVH5foAoQlu9Bvo+hcvC4b2eG
ECmryfIdZydWF31fF2ChWIY5cwYOJit0KAlOcN4c9xYiJQa7JNkwffnN/ghexFU4mm08cv6IqVww
Z4X3SYEXWGU/bs80FW4D4ExU2InhgI2RozM6UtELXFm2gSPU+YT0Qf3BAlRdxwUCD+clPvFctF/z
OG4CUd5VukTGq8JO5RFN9YkLVlX2zr+K1XZIFoZpNtC02aPOgYOFvuLE4tBmaS0EDg//njExEyfH
W65YFcHCKXo/H9BnLAZJQqFdQg/ezvqmz+AkygSho5xjGd5LYmxmLsrZjA4+S8DyZl8sHGZ3GSo8
4OC8N70bRZEDwpua7WoUZXkYeXCgtAaz2X+Jm0H/YQjADXpMPDvSIRHMGrWd48c3FzOe9Dv5N7w2
Ec8EFXW931Pvam9VxZqteyEOHflS6KPhWvmqsqA49Hhe3uUB6TDUEYYiNtIpfhI6CYH6C4F2hQnG
o/4FWMi6NOE5SPxDA5W3AM7GAnm/5Dq8IoyFj6AzLvRHUF0d48KiVAE+In/zVgxBlUxvYdqQ6SNY
wqLRm08jEkydkZPchtlNCUlk6Qirm4Uhn5vNwOP+f5dTx5kMdqcns+hy+BpzR/gVQBTWB6SlPD9u
7/25gefkdCPkYBoEfhnV3EocZDmFQJ8jTbZEMGeodBAbiMKdunW89Bb7fRvSW891NKpVRdMEWedW
oVN9AhWgt/DFwXTSVXPSJlFAu0FXW7kJpxxjNL6Anx9taCbrgZ3tJHAHKqMm1btMmjVLSpu18YbS
f0oSIjcb6iB3IoNUG8x6ycvhjpI4zQlgdXHiwPkPZx312X4YtmXEi6HTAtHabqG2760U0pxGizd5
SJ4NOguV4nxd2KHlnZ4ba5J6ztaAP8U4ez8TI91Ac/0cGMyTb/8X44fjAruDIgJuxt9uRn1X47QI
pk9r4Fajrmrga+qCWwEflCMBm7DPj+PNLQ9AzcBbQmoJ2BQqHq9GWsK0ReRklbxOx1jP3LXMKDum
WYBJ31/g0enXkajdAMATPOp6RGIHUMG8wioay1W2cWGLBoPcwhubrf+3tlFrwS+1XGDSHG1rRhL6
T01/aIOe1Estu+9DHuyvqSD969LJUheKIIlSDkWH0OEVA8bhSewA1YrMkQ+wjgAZwUbEfXTctsyq
s6OJUZB/V0t7+uw3oBCn4hzDPYpm2UI40pc4JogceViVytEF/KkA0O3rcY/ewYsVvL5R/0eWDFV4
HFxUU3u+x8ubjSKnt7Sj8A7lvJ/8KTT4dWQqdr0qzZggsV08/U9h7xIQnSSoXgbZUzg2N7Z4yk6V
0ViaOW4ai7XyjQKhUO3ILzT2fsvGBRGrEC9PJMi0OyBI7HUwxO0jx2csdy8eqmg1uEgxcAuwhjsE
ADoVNw+sPhlZeuVO8oYN8O7NPTZ2xl11elOg+oiLfmCG1kRJfrafdrtX+/vp+9t9647RkclJG5LH
HTzTVOSWJ2j6VOdB4vd210kSoOpEuUgd9yO1mE/OjBYP4vtMGVopw1WEZ3HHwiyiYgw5ZJfbsk+d
YSO+NB/+0fvwz50trZjn4W9tdmf3FRvrPmIBTjbCpTU67S63JxWiSxhOHl+A2y91ySthcJcUvpA6
8Gnfiea49exXTldRC0z1eL8kSHdXDZmG9Docta2CdNzGkSQj3DpZJaee0xPIb2mHciuvYyNaCUZx
kQ4V6E6aXdvBOb1ojmuyq+ZVCYl6YN7jy9JN6D6LR30TtQGzWhAyuTZ9k8GaOUSUCxuetyjM8EZm
uYd04SSbxvNRj1O7b563QRlkSuowAMSN6kmI99JwFBtdg20lCOBLPqbTof0oHnWo5+D59IAfpg7r
Hvg2NoRiG4hLUn/TR1NBFAE5coCgkIXENoh/f3VzDsD0FZSS9Z2q/GK513wpzTXTCEXAGhShDzCp
GlGNaFMta0We8x1J+dvXT0wKp+ylAvXMYsetf7LSwkoXcSjftqGXJj9iOQudo2CI5jNPqoUH1X1a
Ehfd6wjUUkdaMmXcHBFgCgpYN1HDJy7es4OdSX9V3soc0duKO+lTaxNdXBLLu8/T3kS/OyxQkUp4
Hu70jvjhFXr3En1LUJeIvzrD2xNhNUAnbR3k6xzEV/k/re9i3aNXAcNhMUmA0KUy5WKaCo1QFnjy
wP0Fj51VeZLrhc2anoMAvyEXjyAwx5RE2KHdjl81dkElZ17mAPZLIumgIiP6+Di426vpENTaTRtX
qb0EIdJd98P8QXNeihf+M9n45wBvJWkTuWT8iQ/JU+ewC/nIu5zrP8HBUkJPoo00lrYtuzJThxDB
YX+Vv0Ic5CzvYpN5wmLwydLJQK84Otq0Wq5WdJT1Rd5P0bIxNvp6F/tIa7QvjzuUfpVNQXD3BWcA
BBI4x1LLOgQfp2hQ8sfWq8oW7KwTvQdlftst5OLvaDF0oOmaeNWaoquTJC/GzBEgm6R72+wSb7lN
flBXS0fcYiiq4+SRzVV+RJuYrbvP1/HRs72d/xxCwOVx582N0HXnUftVoUXYdmUEAi+BiO7fQl6H
0cJhNTvpUNoBIx5ILOSAqI2dkxkhcjkuc7qNaGIKtF/5q3YJV/FFeZLAAV4aqOm+cX2QYKCQ7BSA
+wJgHDIO1ECVqoLHCa4kjnDkY9I9Vyf1iJvmVvgJjkub0szsu4lFjVQ9Mo3nM3HhRNtgUxN3VVjN
a7awbKff5FGDqFHyZbUH5RpB/HX8JKzYI79bmnKz7YD8GDhSeEui6HU7uQO3jfgoLwpn/NN9Cgf/
SygJ/+p+Pp5ud3o2GBoc8SgxQ2Jjwv9SezgvRTGckrLCid98HZZdtmX1WzLh1VzyCkPFEMYkj0PO
9B0iAkSC3W6q51LbQ6J1UeOxVeEkzx4k34+1jWm3QMGcWUXI64OaCF8iICvoMp2XMlGRMUzpsNwe
FtaEhTay5y0cHHNBkLGdlEmB4wc173aEIiFOuDb3KweqXiFXg4hmqwASPO6t+/MPz6Upe49iIF5M
IjXTpFgri7xIgQ1RQLgJY5nRsyZeMpJfikI1hW2YtANbp0K98czwAESD8/e4HXcAEHQTGgLRWMjG
gCxH8zikTA3CykWIBo7p4ifLaJYMvX8Z6ainHOx7q9bbTNe8DSOQAsWvdGFKzDYRoDtMOJgsS3TN
BbyBSBK8pHL6ttZIooAD1ZQDt9TM+TDapDMioJZK41wkv3GHwQO8puQM6Lypg56NetrqfAXV/Yx/
Y6OPdvxoKsNvDU5amJF0XmTqY2jlTBs7D/e/30fR1YE4MglYHi7wGflQriT21ZVDc+BfqnBpVt5P
/dtAUy9cBeIUaJOEnVI5dYrqtMiRNn+Slo6pu6oo3Rxqp2AkDralGUAQk27tF6R/+i/vO6105O5W
QCmhJhgYub1SOgKxK+MEtf7JglgCr0AiHhLtZ4DzFsZ3bnjhPsbzyDYDhk4Xqv0xk5KEy2unUgL/
mdNYzRhHv1rYIu9KJr8tV1mkJ/AH6jTUrqyMw+iD1lejmKBuQL55Niyop1ncVkHmCfhzKHBuUfPl
DV1bLxzWvwCw27MNY3sVm0oeNEULJLyG2BlhXvcoRuswp1nLm/ZYWcgIW9n6M7MS44U1VCs2z38f
7xN3dRS66fzt1IrbXOAa0C6d0eIs1c7hOlQQCCqu3Zggx25Jdr9S9M5CEeOZ3/WHdLNU9b7DCNCf
QL05xi7pQdtFD3iqntVfymtfbVzlrfYt5TUUdc7HI6+ywCStODtlRjupNVMw2PTvIEAQNds1cNRV
sl0AYmxWhXoJ6RdmctYh8vjceHbWf0sDfDB4vclW2hIgfeaqimyMyk+HEgeQG01hk7pQ9oMG2BEv
14N8V3lgdG6ZVfWa7rXd0mE+tx5w8qFsiXTXtPfcjlbecGxZMGzjsM1nK0aE6wLj8YSY29NwLUHh
ArgbaCpSd8cgDESlD6PG8asw3vR1lq7LVIXceKNpREHZbSHeXep+Gn2ktidB7l88MTUBqyFSQMtL
GjxfYK8QnqX9CmY8q5/HzfqtNdDL7DoMPckUEJCYEGEGO9zxG+ks/eG2lrXnDPmpXMHHQfog8EJ+
hpPqWjPDT5NZn04sbK6AJYZ6zSTW/LPQ9DtkOt30abSvtnW2rCBZ0eCb5IFEsHBUAC17Zn1LQxUD
1URkEk/JBVWt3Bklq3lLJ/pWHpJOMYoV5HjFyqwvQrjlfmpuXfFfmgFucblzB8Nfyn/xs9PiapSo
s6FMqjqtq7hxeFhctnsBbproEM9Kdc3QYVi0xd+BDkRCMzRLW+efjVPMWY/H8BfN8GgMqbnJ9yAC
827WOF1iD5END6OM/QJeC5xNbcVop0raaMkp6Y5FPhKh28b5OmC/cjnWY4WgXpJA1o55G1U92iul
ocnGoD23sdVFpogHs7jpeAuG3Uz3k6/LjnBQkWXsMjpmkdmruhaZXHPw80PvPoVwrs4r3R1kgv8Q
/l3td5TYzQ7kzFG2hHXwJ/SCrQq3Q414vbtwKN45NmDeKBClxp8oqk1F9tt5U2lV649yUzlvcN8D
aIYh9bog6RNDvgJIKAeQGw2m7D5j9sQzQdzFT6bj1/iHDEBFh8PG3LBk8xmvLoLJwnMKHDXf9AG6
GpCy/ueng6MB1sDjIZxb7WAHTfr4uJZCaJA+7coySXplwLVQWccs+yeQm734Gn4qzErWrLSsHbV5
CcNyaeqgR6iZg7IADyQLrsK4jlLTV8iC2EXWrnY6qR1JNRYfYqi9saG314KRXVjXc0eCIgA8idIK
tlJgP27HB/K7QdrIE25XiLfJ4FRSZeSsaCjITMtvoXBMoNpSLOUm524SN2Gp5VEIBVvyE1xYO75o
JH8SCzCLo413kY0OuDXB5OA8xaxZg0OajVlX2xSi5f5CQuWuEjBNTmSYkWCe8DWYoLeN7yC8IDIt
IJs8uwlAqrb40DPqy3AuIEkBGXHOxAPxKC5RXafflh5hMArA3gW8DFxiqs+TIUzE8v9Iu64d15Fk
+UUE6M1r0YjyolptX4ju06fpvefX32Bf4I5U4hUxu7PAYIBeKFkms7KyIiNAL3BhpD14PkjFL2GG
5kd2ZYKaX8YvUJPq3fpScKscS+mnpOX9VetZEbNBr3SO9Lf7alde9/LYa2aqBpjTK8tUcULOQ15L
fAwOlxirXLPmxGf3F7qmf4BvwHJyeolDygPTmmYs4TDunmV/F/TKOJVz8KKXjo3vAxy7FzftE+QW
PNPb+IgpwMPzb3lE+lVhDcpClLsDDNJ2qUtyp7ilpzKY7sosAdXwwS7HATIY7SSg4EH4D9Ewklmp
ExkagC/8wsPp3TsDZZ6+E2iJ67WZAPOg/t8xB+WgnftX5aDs+1XzpZ38/VLZ7v9Z5YnIGvVptMVR
q1x6fCt74Ca5uGhLe4nO+ROYq21Nz/74GDx0nwLCvAuXp8pEX2NiuId/rWf9v2P+5wuopWYFIAoS
EUudC6YS6+6qQhnejthtEhKXh0gbW5hs9/14d888CEy7G+wPuESjY4UWeVUZ1k2FCmkQ96dfyzIg
7UT8YE1RsAJvHekue+KGHbRTmicxvjQVELG8XkcL6z3Fh/v48c9H0GGrkqD3LmPy1bjpTJ9DrO4C
IdNbOX99PN7ZSAXSZAF3BZW76/7XvF7js1xCe8X4l8/2LMQIHxuYVuluKFcGqFAIae5GCRW2vvQ7
5k2yJVyEtuOzvDBhs6eceGWGCofcWKaK0HH1JfoR/jBv0V/tWd2JT8UxXeKsnSmgY4dcmaI8YxzS
fAwEmAJpBv8xwhX2MbiqABfesrt+r3Wkfn88h3eN25MrSFPRVAbXGSq1VPRR2HHqpoT7Q2e9fAdu
6T3ZSNKmM/qXKCTVVrkkr15K5Goh7M2eMleGae0lsWIZpBUaOkFwCS93IGl407bFnsOV4CeBWmFk
PB7pXNiZSlg4NJEXYVNS6ximUl2kPG584F3GpdqXy5UUPpfiM0RG7Lo3M7wsFRBDAGgVLEesLYp6
mQoEzMRNtikTV0+j1M5SK6sW9vHcVNx8GbXsTVcKnDvg0iGCGLnYSug+aU8+/55GhjgeXMYq3uv9
uInDr8dTMq3tjQNx6JubdDQQipGr/tZWr+5lpQoOpQbplIN+NA1Af1nHIXhuhlPhlibXufoA5q7H
Ju/rtcBUom1+WgFVw2pQOX3gVSIezvPK8ZmjNziuxhi9eExrIHbKzfDqy7oAIrPGEjqCIlg4rNjm
7+NPuK+C4RMAC0Dnm8yJGsBemJarYWe56vuBVldOo+gNthtkntmPmK9NP2MtDmQMsoK71iEY1nGx
VqDOlZx45mccBrRuFUdtlZbfHkMEVW+YhQW5i2jTl6EDCboG6CYU6FdpyKg0JfpGK0eofKMVdwXz
U1eXbnirZc0WcFw+nom7s2AyJ4ss5A3AAoXryu1E1FnCCLzQVQ4ornTR32p9oMvV6bGR+91NWeFv
rWSSmsSD3FdOl/wodQsKIlDltoVRsaggsecoskLeTt1ELxob5E99sNRbPL/gV+OkaiJsAz46L8Q4
m0KH3NtKYWozLFKI1QzraswMLtDFKCcjniij9/e+2InRR10/11Jlur7hZhtRqYgWntB7xnmp/Xh+
ZhcBxVhsSDBEsXT+lfEpG8jhWDkjIAiNZ/dupcft+t8bQbELTV8Ay7NQULtdg0ZVg7JW3MppVear
qoLSjpQxXuFNfYn2+77KieWWBbzRs5NzAUJ9a6oSGr9ucq52Wrb+kAPX9Pr9GAClLK54r9JHESWK
LSfYaWJUwrltzkK/kRo7OBVbUEqv8qTejfGTz1s+2gg+AijydeiHTdxjW6yzdpUppOP0CGTixRJi
Y3afTKnZBAAFgQKt0ZT1kayOmlI7EcNto04yma6FHtRwDtDcImainqgnpvpxsVB+hdRU+cI9HDIn
py4AsjiJSRRb/FuD+0mdG7HIGgx29eOFvE8RML3QZ1QVNPngJea3gHUVvMRhgMyJ1NVOAdJXDii4
LN2hi9w125IUT8o3IJzDwsk5c0zcmKTiZc2FniSXMOnrbbJvgDdi+rMADU1cVNLPbrFfcNqM1LEE
CBAaY/AWgl5I+q0rQIBExclrnOanBnMZGDm1c+Keh1PXgyNPzu1AWmhIm/FBSFlMQmvgcpneXm/3
bC8ApZpKXe+gmgPho7xDv4jHR3rFKv6CqSnLoAY3RXfU0NF6jC4DKv9mQVTjc8PYO8BcGTkPFmHN
07PCbryPxztldkxXhqa/X20UrgV/ZV6zvdPWKyUG02a4aUCv+djIXY6PBOJ6NFROpVYVztgKo+mi
Vy/8yt2Xx79/X0ejDFB7b3A5OQg9GJA4wil22+j+YKEtAs+eslGMh/alXcj37xdoEnlBBGN5vIxj
cLfzJvJNHCmu3ztZFmQrX8qjbd2Bo1UdIQpaNry34F33Zz6eN9BAg4Iden+hy3Brb3SlEJCMsne8
QLHrYyxCidYF7fTQGGOEDe+FS13g94sGAAOwGTzMonxH92C3ojCAqYnvnVjVUDYN0PIdpcqSlfub
BZgQfi8WCi4Y2PDURA6x1PhqIGEi20JZl3GiWsAx8HrH5pEBgTowADNMZMcl7hbVkP60ajOYQQ/K
ES/pQSjqR5B1L6PWAkTPM9Woj1eCVy4VmafpvfVHfKWGdHSq5IEOiNrBQSsFWiH4g6PlHdG0QGeB
OuQ61VA7K9SWWADmpv7aGrXYlaZVEj8g722LzPAqyRardAE4OjcgnkfrqQqCQzR609OOsmTTidHg
CAB7uc8BaEijvSy8sNz5sW/yU9pET50IR0EzA4vcRaWiZhS7gSQmzeD4eQYq8g+2tFQA68Na74/l
SfHQ3qC++mpnFIBu+8NHEJ4TbwWaUTAd5Og9bv9I72mgEHXi5Oi/Hn/dffgDD8fvazqoy6dnhFu3
ArFrog1FNzhF5O0CCVAQDZSzhZ/GCyfy3JICDQ99MPR0TC58a0jOGoXvmHoAm2N98MTS5hP/+fFY
Zk2gfxLTPBHz0ORmCiM2ldhhLD4HWuUmBauyVrDjwkBmUgtMGbCwOJSmRlgaGjZkMleUsjQ4mZtC
dhNxYeUpXA3lwKzW/UYdXqWgau2U8Us9GYbKlAGD3tRlCdE/kDkbjwc9t4C4nym8ghs7HJO6NsRx
l+VlyA2OVClHCRsnbpIjmHZXj83MhHvcfFVOFtDwg4sQtU/iWMHekNnBCTr/nIIVIxpTsyw/h9x8
bGjOL2UoBeFwmR7R6Tx/lCqZL4RodKo2/FtGmpHiXwTvRAY/apeirpaeZ+7TNtzprwxSI6tr3hNU
yNc6VVOvOi7UufyPmF5iFsBtwqt/hHZhhLMbSMbrEzhVgLpH0L91hTEU1CQBUMlJwg3XCAZEnlw5
7khbEw/Xak/8HhrRGkbvqLDhuko9+/EUz/kJmhEhYjtVjpAn39rvQq4QsrIcHWAoR70UvHzFgDp8
YZj3BXscbL9ycDiywedGl02G0meSIlBQvFAim8uNFgTuAVjFDTeRSfgkKCs0LVtjssoZbZU3hSGM
/BbMPhWeZoPoo5PtMCk2ZS08PR7+faVy+rBJQG2quE6efDv+hK/qMpXwYT1zlAFjAR+az5h8ceSe
hdwKpI9uqcY7/SJ9BKBeCUARoNnofKLulbyIp/JIFEZ4j2eCat4CpmKdxks3kDknnTpyIT8hQKSY
fvTi+RQ09Ow4On3fxmguD8FeoRYlkX0QKHX+9+N5nMnIkHyDywkVKmxkmgu09vNI68GW7nBZza6y
IHpWY0bSWU+od0kaJquk5BSzFfulxpUZj4Vh8C+DMRnVWDoXAaZWFYfKh+EnflNeuhXf6WO6qX+4
5v3xEGfW7cYSlYckbCJweYghakm6LiRQfsSN5Q/KQu1nbkB47EBH3G8/JR0QxCQetTrNBkfdxzp8
pHg5Z9JEbZwtaUTOrdm1Jeq0GFIQ37gZLJWRpcl/ASPUS9aJ0L/NqpeqtR5P39y4gBrCpp+Yyu+Y
1Tw/h46aVg6Owsam4nsAYnGGoBqDmhCWPac5Hkjdy2ObcyPEpWSCYoIS565rii9Hr9MSHiNER4Lo
DGjpBnNcatZQwQkXwHpLtqbM7+ruGHuqCgZ8nL2szh4y4PhBU8FvlzTE5gIpWgWApQb/+tSrRcUr
sc6URC3EwRmgzKc02THrUkPqQ8sN5XUU70LGLIFA6U5S0K3SsX5hUHFwvzX5wEo6qLJLZ1C/m/HP
44meCTY3XzX9/WrwPcN1DBMgDeo9dDyr7ZoPQYwDfrAolMhjU7PzfDUBlBu6KpyQbVBK8XgxJlWK
Vx/e+8abHNGwc8MOS1wumJxJQyYmUvD6Q9YGt07qjB5SLwrjMUDErlkHbOu5y0JaZN3GX5JsPh7d
XJCZiBYhjoqTAb2xtxPpcmPUlkI2OgDXNXbnqoPFiLgKhsJYrB+bmnlWAHwWY4JEMsZ1RzifDTLi
5piPThQ/lfxLEv2NlT/1UQ2NYITSxUvMvKb5tk4MYCrBZBeuHtufGyoSDyAV0bAKXAZ1DrIqU3V+
PGBWxT5aJWn1Rw1GzxwhWbWwfnOhB8VVnA7TdRUPN7eTyoO6Txs4nLhdrydn4SkbjsJ25AMQHFie
v7RBZ8d1ZY3aoGU/5h6TyaMjFXh7bAEShqh20XgLd9Z72N1UjcDBjpYK3CjRwXE7qnpAgu6JzOiI
rZGMOotye+5o2ntaQvqoAtArN0PJbhnQ9YffJZSGUR2JTpC2CaNNUa0LPiThzotznR8PUn8JcpVE
nbKX04VLyZzDovoKRBpaV9EBQq2z2xdir0ru6ACxzRKhFE5NGKHDICo5HQI9rVElbKlnav0fVInQ
Y4CKDeqiEpojqWUvhiqvFHDnOcpbVBKRrwzVA0R8nRS9kbz+682MLAvv0MglJ2ZyylaETqcBlz/W
8UEkaHJ+AkWWOgvMsolz+7Gp32oElUDimUsCbTdAa4D6ThN+FWzDUOs6Wek4R1W8ixyziZG5yJzj
nuP1cShZU2LQhtyXDBr5RxkMldLIWU3JJraHQHYugz7dRTLUisZGjrYqsl9LadvOEoIAWjux1uxD
XkwNNebKXR5lqpmWTR6jeOhybwI05E1UmwUTWIjkFA+sf+59TyVs3GZGjH6vhSg1TRw1WFCyThda
lJzw8Ebt8rypi9BvUsHJml1Sl/tkOKkVngygwfF4WufC4bUlOh4lfpAVYxsLDjR+gV8AgHREJlSa
fprZXHBQYjCDtYEeQe5L9KzwY3C3TToQpWfeH3+JODtkaF3gtQLdtur096v1bfD2V2oaPoTlUqMS
UWBfAsTd47bgFkDD/Z+JKYZdmaiZZOy1NBKcSNrK2UEp0WCAXKJr+JXS7/rqoAAJiKJqPOxqGao+
YCcKTQGon/D8n4wV1yGc6Dj06J4qLqqiqpYLwZFYZicwra5EwdIVbzqe77fQPzaoLRSWDcvVdS44
g54KRiyvEj2DPtWq3ESlWbhG/PZfjYneSHyL9qo4wZgClN4lILMAwX5sYebWKqCzF1pgODcn4g5q
SEJf5qOaMqJT9ete/qnE15qIw9/GtZI/BW8y1mN790cazKFlbNKnQdRhqehW1fwIQvZUcrAzrQCq
a4nNxtWCkfttDw0jFvQuMkIkHl6p1AcyE5UcgcXT6Xy0rg9pXVojXpUW3HyamdvNAOoBBM/pLQn/
kqlcjqkSxcsYWXJqS4ZqWDvuGJ0JnFJ6e+bCJXzkzLyhrRI9IOjARrVToVKBOGq9Kgo8yZGLZFcA
OsYYqdD+a1QtNymS4/lYAAgfDDzUAVv2CtsJSoUhuXlpVVxdnqWwBgssO0S7tPcDUxZH1SqijrO7
XAHVW6P4B0Wos1XBe5ndSVG4sJbTwOhZRtcdCko49Cd12tv4Uo4hmInaXHIqU1XeGBbKEn86wM2Y
1eONOW28Wzvor5sESMBHDCq9OxapepRBSV5xzugbEgt5yT9yb0nDUovD/TpCkQlXZWTlaFhENfl2
OP5EfzQkMocbZBGvQKeWEb4UNBP1tNJ+PKKZC95ka/JrAe+AgNrc2tJwhLJSJXEON75C7+pV6EOT
x9N6xBpdZbZQBGmUiqBlsVZHwK5WgczbkO7IsnXAAKB1KUUjAv6m/X78XXfsFnj4QhsvNvI000ij
qRhQyKB9D/B25XQg0YJcSNV0p7x4q4rxq605vUDNMm5BVuuxuhAewyzAw9+xLF4ztoMaWk7klP8W
RnXh4nnvzsBDiZgoRENU+umgwbVdV4LokHc4ZqMkGekG6M1WUCj0rWx86RmSDwvRfSZPmEzC2rTp
pmP0doH6zku5EH9xkvPQJgDru0aYxSHx2EhnauQNbKiS9lBoRI6Eo9+ZrBTqbqusvbJZcLPfYtDt
/getEfiBp6YvcBPT+18tsqjtBl90utLVTF6JEqtwud5uh6JyMjFnSZ4xLtBiYktcNZNtBoht9KF2
7c/C9pii892XwN2hQAuuQajE3c5KVFaJ7DGB6ChcTyTfVJj3Gh3YlRoSCPfV8aHW2W0RWrliPrZ8
vwMwBVeGqWyJrSNFqERMQaTl4JQcMnS8JLjJ6om2YaJT5S/cu2Yq9uBlxqsHNM7RWXynAOiqDAcQ
VCk7/i7zL83QgQB8xTghSpBMR9I6JVJHKk2w2HwBBzETG2Aa4Q6CD1NHM42GjoTEZby2kR1BCcgk
baqJHx1klgsEB9YPoKEKmkmrzE2hIt4fhImsNPPY1tzcHsR9EK49LzY1tV/4rvtoP30Wgj2YU1R0
5FJLwKtBnYZiJzuMxNtCtc49UGKPnJFmkuX+exAsJ0GtD3MwFS1AzE35X+tzYidIg+I0aIEtdiV4
UqdqYjhYYfg0AP97LLt9Jq79cNgq3FIyeX/iSAJgNiwqJ1h/QNJv93nTpXgi0VrFqQWzA82l7D61
4S5snuL2Oy7OyksPuuy0D1fj1Af2CuTW0C+0z0+nDeVqN59AJUos+rAhwNopjpzrHGPx0Quwpyie
7tV6G4Ij/LF/3Z99twOmHFtQuTFlmFFxcP2V9S6PRV3JB2BJ1Gzpwj4De4Qt8BHgn4kvje4A69J6
9OtEVJzeR1Nl/uLj6U3eciOw3GJWr1GdCAG8UIzY3UfN6fE4Zxf2yjY1q1nShmCnFRRHU1ZBfsrc
sxfvuoXg8euh1NoB2QEJxUmsE53d02xfXbwAYZBS6AWHZ5FhsUOK2BUDw1PcFjwIaRUWhhZCzZPU
hQBMR1CDr3dfVFz/GuReXpAQndCu3bNV8FkkQfLKaFoervHIkh7CpAebQ5sN0LDV8H/2jJSN0ZfR
Bn7q2nUUsqqej/GoQiwDWF6jhY7rX7QmB7kOtt4s0YOeK59VqUveRH9gPrNxqgbAC0ZlFQoJTnep
GxUZ4rEe01iimKNMyAXABOpMKk4/WjOx3kV1/FmP1TDqYPwAWangThKWJYBIsh/1rx3buJ2RBnKL
Nk2BS/Q0FNCtk9WFkuqRnGRvENltcCOTMuaUgM4LHGF4IJX0IXAH9dSXyN3/gqJcwCboelQwgAAf
vsqkq1LSJ66UHkbEutemamKQyKNtYxdxcVzoeekmBpjHOtALNmrcgyKrZnYjK3gRgd6xUhky5iYy
OmnsvmTZryDKm7R4fGl4PtNWzCiJ3mei5Yg4bCNlhRVAYTcgQ5K1wvNQifFucIFQW3hRmPE8iEBy
0PeZCC9R6bndKziBKp9PwuAMBt9TiCKiF30ySr+Q2E3BmdqReEXA70OJRgaelgpoiZSA6MjTwjMj
Sa9oqTqoXSAvxJAZ38JjFuAu0IPS4NrT3692PfSuW0/sGdSeklBv/W3SbVStN8r28q99GDQPLIqi
iNCgU6LydAYtWaBdjaNzHaIA5kFCONiKLgDpwcLSzE7alSHq/t33yAFdMGmf2frLTZ/H8vnxQBZ+
X6TPuCAHG8uQRWdNib5Aj080uVnAOt43sQFLeTVZ9KtGLg0ZuOqT6Azh2H0JjQX8j9v6ltyBMRIA
UkkvRPT5Ph7YTOXi1ioVZt1CihmBwcjkj94a/roncR3tmp37Or4/tjTjPTfDo7zHk5lWhmdG5x4E
EWyMy1IdNFavQY/ksaGZBBSGJggsypPgbKUcCFcTsQbBaHQOY5BPI9/lO1ImRNylK6DjH9uauXxM
0/ePMWr6WlRhwjGEsVw9Jp/dAcdhVRgxkDEEokh6v09XAzGWqCXm5/Ifq/RcBiKuDEwRnRsx3w1j
YecJX5CocdePhzeT2eB1BhkuqiXwLrrL0S1yoBNcRXVwcp1GPiJuDkV0Qd4MtVMn7xCzWZjPOT/D
o/50g0QmydEcMmC0gJ5142mO0D1x6mbolqD9swYwEAQkgH4F+rLIs9Cr570W/AMa1OGPo7e0I+am
bJKvwEV04gyjK4GNVPdxqbiuk9W87nJHZhxIUCVWI6DN/1ks2KVq00yyPz3W4U0FTJsKLsK3sZzL
01HgC5+Z0m8IIcuxaDTBS9m95O2wThrSF0bTPGmZpQ4vLIroIkj4NUuCYHSYLUTJ+22Jwtr0tDOR
WOFxiYqSWdZGGUgUGQcAJ10oewCA0VUeLoCbZ7JS3DaAhwR0AT1fwCHdjjhmCqVw09A7b7+Gc/gm
yZtxJaH3DVQOoqtXOTzusRvcRxQI6v6+lql43GN/P+jquFTEIRV9KQ7Oco1iDmJJMa7SU/zjB5zl
pVawBASZCcpoocRrMwRQUNQQ6BxAYdi+TyNkGlCk0Cs/WYnaq/ZHQk2N0xsu3oyKvx9xt3w8zDmz
INvEXRapMKhLFSotCBUhy+SmDc4VYDwG+kgSK8HVynSFsjsD75WuFa3rkc52/joKCu5Zi1LVevwR
93sI2EK8fYMec9KqpEU4mDZB0a8ag3MeDCooQBS4T50x61xyl+hs7j1nEtxDmoUGbigBsNR2Vdqh
azk2TM/Kk1cRq9+E52rhani/c25NUGcR9F7cOG0nExxRGRNKgqgLk1R1xjHeQhgMxBTm4/mbszhd
wtGHhfswAvetc7RekKgBG6fnksfzKhk1kgo7TzOyRm9FEeRLS5uGxw/e5Ks4YSGegEsiQL2A904L
euUcbQ3pAA602hco/O4FgzscQqLb3y+Ph3X/uk6ZofZmkbW92/cwY+yrTw08vnsL/7zVRv2t6emh
CEi30wfbJ7pq6T/h82Pz965BmZ/20tUoByVxxbKBeetoQQzdhHCI/djEPbsXZYJauSAtZF+UphG+
7TPIZ3wcL5f1+uStTPKOOX3a/GjGz0LefB9LJ6M4rFC9wgLiYeR2XEwkduhlHIULRPvCXXSI39m/
4rFZpyZ0w92n0P73T2UgnEZjGiSEUSFFlZga5sQ67bntyF4GtxrNOBG8dy+qc5jPWY10Y8DvMlWD
tqmGNhXAuflDVQ3lwhlyF2WmjwCECE6CQxoTcDvsMgb+nGF49oIm3jAGRUVqqtnr4wW9SzUmZm1k
oMrE6Q+GCCpJU3BFZrOq4C9QDkCUJ0EjLiTvvyzglO9N/R4TaHUqff82A17tSlXqVQCyS/4yHiPy
Fq8Vsv8AwdIxBjmedziuue2Z0VepvXuVyaRsg5HyVrOrdgfzuV09LWym2QGjKQy8LqhCoRx6O6lR
xgdS2uQ8mDJBdSIUhlSJS9FmcnNqxCDnxVsrmNfRqUBr0sYJSu9e7QkXodbfRiP0iYZmyhxIGdBk
bjZ2Z/ehIR/chZme2S8S0nzAWlEJw0MQlWR5Ku+JTcnDrIhHrdZuewh8LtHzzjkjeqZRu0UtG+n2
b7PK1XLWAAZ7RaYhAhyLj/bV3TGbzc+ktnsyHm/NRUvTUl5ZiiRg6nMflkprq5DwopnoZ4kMe9sQ
VV8idLonO1KBFsGQkDpBHfIO057FhVh2ESJbRCKyL1Kz5cnorTTIv1jrc6tPhJXVeGD2uOW2q2fb
0YyFrXnfyDV9ggqye0kGivZuAQev70vRZQSITvCHr96uUa+3L4yusKtkrQfgRoMwbLcQ0u+fJn6t
isBaIdLgtY46/kOJrceBTcSLUK5DzW46WWd3UaWH53ylybtmwNshWSY/mn6WchLMNZJH7FXIB/6S
uFytLttFCaO4nHYpL5HZbvl1sQb29dVZiuX8XbKBayFe0qfWuInonu77S5hQTvtCgCFjGHSj+GRB
MKQDqUiO8hrJB9jOks8W/yXsOV9/DQMdjQRgMxuIrULd/bR0ht4/ilIfRIWgkNPSOmZ4DTxE3mEf
W8Gm0j8muS/lALhQewjNzCfOkqLG9Kt38301DVR0cDvflTwQ/F5iXHfO0Q6O9LSwle5y1ZuBIb27
dViuEXs2xq3rMrRG6htBvO23UC+QFtKseyASZYfasWqjVRXnwc42XDfmoOnAoWkHNIhfdDNODV0o
yCZc4ox5vI1kljqNw1pMvAad+BfYHE2tIS0LCN1n3euuLl0WQt/jxQKI5nYmgR2WRNQ1pj3Lb0Af
jld8ElqJLsnksBF0U37LDJ8szOuSUSre+l3MhGOCaQVdLJj+9EMKibvHA5txRryCARGNfrMJjahR
s8hUFRNDhE27CIZA0lW6SyC2BkZc75k51uv2VVpVzyEQdGAMlvYgy5BTK4p06EI26/Gcf8SkBE83
JKuklfv38afdjx54U6BBUHeZYEt0ZRMag16S+b57GQtDrna1kqwzEUqmrauDr9tS5IWpuN9PsAe2
RdT/fltQqLtCn7J8nRWRe3ljzcvF16HW9rZ0WMvTkt06/a0R6kYgZ0Oj5SWMvLwd/1rWVtW3CXmz
OINrSWJnq71lbPeGZR3Xxn7v2f7x9L7ZmP7h83A4CJvkpLPEgcQP2WwCS99snvRPe2HT3XOWomh3
PQ/TulydAx7g27Ir4RONhLx8fWnEOrZGRt66PZSlViCW1PVxs+H00bQbsvH0pU7hmfMPH4CmWpQT
cJ3Hlf72A0ZArfiydN0LOkutFmrJ4ITr3tHHGtvZkXn/1wzU03j/MUdfZhK8Q0RjqbkXUUV1S36T
ioVrw0x4vLVAhUevAEira2GhtNJ1UJGPgrBmsSl0TfcP3ntO+pdS5+3H7jNz90WNGWknEk+QN2Ay
b6cxKHK1T7NUvGyNN4iqQY75GBDrTKAI9r7Ddnq2f5ylzXOPbcDRPuWiADOC0QX5/K1Rr4rdsAo6
EXx9IN5dh8YaUqiGezx8diQzGxP8t+Tp8/FI72nNKaOU58qp73JiDaOlAa9BUQb6Z39dY23t37bf
mvH9ndlG19pFBrfZpLruyAnKUcRZ8Jy5db4ZPOXcgJS0TF3gO8QPX7eyTWwEkJh3T2syvKWm/Cp+
MZfHQ5+JkTcWKV8FqggwuaIRLwAsfeRQJFqXnrWUBU8bhYpZN0Yof/RCvoozCUYM7fgh/z2PMfgg
N7btPB7LfbJys3V+t9ZV3PGrVOlLvhUv6so/nk/Chvl+bGBpc9Kd8UOQKy6rwcJ4ZD9qFIIE4zKi
LgMh112/6d5ioj93ZMHo7BJNnR3oqZz4NaYT4WpYEZ6XmTEeMHt7zvqw1p55qfYXgqZgMqmDKPpK
l/QnFvTKoNL5cYT1gv3Zab2yT3kkI/a8n0j95BwJSQiKRB9WoV+QvOxBvXh6JWZODs9P/sY3O+Is
rOk98+PkmlfWKddEhpYGYYTRt2/Bp7yBZ/Y2eIsR1M3T6y5bHw6S7i+9B82FvhurlCPiro8/T3MO
YIBuWEfJvqxlZiJMVkyT6PrmZ/iaZtwzDGfBW+6plKgRUy4pDJWMcgZsv+zfQJ6kvsRPazI6ppmc
PsUdZHsJCLUd4/Eqz1zNb+eZ8lFUxltlVLDKlWlB6R3BD7qoxHxHQ92Cpdn9NFFcIVNioXtNHSsy
dABTDzDTX/XbL267XsVkN+q6GRJ7YpdWFoZ2T7YxTeiVQSr1zgJPqbkRBrfG/qMia+yhs2qcZWNF
TNAdI2fVUYBYkuqbuRTemqX8NvOz1gUAXURRzNjnFieu4wO/+1YuWyf+yHX4ysJA5xKvm4FSnqqM
SaZoPSw2+tawIrtYtXb/CgmX89+wJquaEPPz+bncR5hlbe1IR2WtmrEpHpa28OSUdwH/asYpp+Vr
X5p6nyb3wZxb7RoE5x7iZLDb7YRNTjaZoQcGa//Y9oLp+SP0yjTluUUoJ5wUwXRhvry1xh4sX6ty
QMLL2o69FCcmp3g0TspVRRd9UG3FTuMMT216aTJdUgharyL5KEcLxcB5F70aGuWi/ASYyPPJ2qi3
QDrZ7NP7puKI7nhGRxY209JE0k/Wki8xnuuO8Jo9rheAMhOAWwlE0gfS2Uth/vfkfDCTNHpCLdVy
FEoEPXVfbIh+IGRF1qG1Xv2Bj6ZgnVcWjrWZp5Ub96Sz28yPoiCqYVHCA9KHtYrW9n8X6GiYbjXW
iRp3sJAblmR7hDuY5mGD6w4yn6Vi5/w5+c/moLvFAkEqBSnFcrWGuqmgMm9AxBf5wUk1VswqthOL
MRgjX9gld9rBU93mKraqVMjxtSTkuQhmE7Ld7/eijnzIWqsGIX/IrjNw1dvYnvVtb78fT+78CX01
XirExMBWxkMGwy9vW6QklsUhwmTPjElWf3YmbpWbJ3TZ6LEe6gspydJ5QpOAhXVcdWIH0xnxT2ir
J+v1CofJTibv5qepP6HU56j/wRXwZqKpUJMMKmCLk1F2VRtvWNtLop/XK9daHXi7Wdq605H4yB2p
UBP6UayJDULNdgscWKk/2enK3jpL8XPupn49Kppcs5ZKNfIBkr347/4T/y3jDZV578jWWdqov1C5
ByOiBZh7jWNkNhKwX/yddIwOnbnfNy/ljjO+1oXe1+R8xvm4O/CkNw8yQTq/g7DTu0vKQNf17+jr
8f5dCuZ02Sz0Om5sJn/lTW7S2yaRvtqZYJ0xxfNjU/MJ5T+uQuu81anEyX2DSYaHMoT9tNY9ISTQ
sV2f+9UztuvPkotMdeFHsy3i71d3llaohJhNJdxZcis+SvWBXR883dYZqA9026d4ZYPp853ZVUsK
DOL0y48sUwEpBOFmGdcYLHq9DYWwes38D2df1ts4sjT7iwhwX16rSIoStVg2Zct+IWx3m/u+89d/
QR/gjETpinfOoKcxGANO1paVlRkZoT+bSE42q8IlqUysDhkEgAYkgnNk6/aL9ULf398Qmoz0fU/p
0lGaDD76oJmj8sWiBOcJbgF5VxhfDF4ua27VGhTZk4YseMWlCHBeGVHZvPKHCvMe/WSkMZBwMyty
WAcrLiH89zvcsaVskczQLfqJfDAc5eO9tjTYmZcCuhu90KGIS/XrO0qXXg7cwlTOvFIlZELndVjb
EMeWfK9wnX4ajwew4Nxv0Dn9WAc9O8LzSZ5tAtw4kvgJpDseakqCyZCuWeERVkNm1ig0iyXpaeHo
TDN0s10mEBTkK8FZMMdgsW7jBSEYVx073Upf4jdNdwsW7r6/LizM3l/lIAABK8JC5B/5ZNs2+sBQ
iSGvj2fyfgB5YWf27GJaV/EFQOYdFrIcrLF6eoPi/fvG+kGsuniR3N0aF8ZmDieps4yfnltODWK4
/KD+tMkJHSukT43KGexG3SzC5aaD+2ilZp5GU4c2rUBW4AQ/5yp+zZhNoy4s1Z36McKri2HNnEfp
Q6CTS1RUcskZqZcDoqv++XQC0Gkp97i072bvJhasXXI1YALtINVHW9RHVdcXo9SlvTfzD9AQCGMI
Z0zh4hni7z1L4q/egEhkoP90lqZ7+qu69Gy6bxN9E+hrQDHot4B1cRexoYarCEBKR0fX/wGOEBfR
T2fjEWP9WSz4T4fndlP819icgLmUWibrwHaEV4W+02MVmUGV0FQki5buXrFTO8h/hjUnKy3UgeM9
L5Dwunjd6RrJztZSQuF+kHJhY+YqhhJUHBLv/qYwPlqfADyxgqanxejxasldLM3czF1kY82pgwtb
mrXTBeCyTH4NKO/7vrEXTAn3T+4/UzdzFoCEpAXLM/CAWKSpNPVx2DVGvtYrajrPz88rjebGdrV9
b7b7z5Bsfn6OMW0WX9hLKzhzIL3m+p4LQgUHqmbQeCbu2mzWvL0EIryD8JucyD/DnTmRKBCbJnQ9
HAC71QtcZMghkzVJISptoHa0oS8pPR71Zung3Q0GLuzOXArXtbErDBjf63l3VsxmNx73p2n70MXX
0T3vNcF8QEKM7n/+t8Bzccbbpi0Et4slp9qgHJoRGTIkFvMarMUzAi0Em39s/fH1Nu2R+UEHwY8C
2gHkRsHTh59fWPTYIgcBqSA5ogwWACjD90swnimamVuAOjNQgqi/CZCcvbYgpZ6bgSQPYyI5R0pC
P7m/S5Dvu+HOpZHZ3mgbP2bUNpMcTJv+UX1Ge5ae7eRndw6Ak0KqRx+2Fl1yLHefJJdmZ1tDFDPZ
zaHciycJZLsCclZIRQPDdWpS6Ssa742abrAp/zxetLtZkku7s/tHzJqR6YZkcpoKxov8Ukv+Pj1t
jROE1ZeCknub8tLYLFxlwWVVg6tbgiQRVYt94m7GTz9eafoSL8ttOxCyMP9Yugla60pqXbQoYjrP
wEILb9F2055+rMUw626a7tLQFIZd7Po2iSCnPRmCUibRW91EPt10UBE2CCCeErUWTtkts8FsZLNj
FopqLTbTgkXEjCeUN/35E0FEb2Ff3HNVl+OaXT6llrdxhQcrzJT6WV1BUocogHHltv+MXh1dX9ob
wuPTjeaw65kcQ6+Bzg8sIld/3klIVZ8Ziy2AnNflb6pbr7mekGGDf1fHjlin08YY6VsaA5RNTy+L
e/XuVX85AzNvIwhF3w4CvgdVJ4g6Z6v+uTUsSAktXL53VxTUJlBrQQUIAIPZipYxdKT6pIMhJiU7
7cwzpDI91Adelg77vcDv0tJsUcWWUbWwgaXxBeEz+pIVopktPA1goHCnUyKbYDMtbKV7p/7S6mxh
NX5IlL7oJSfUyBDpyYqtkTobn1Dv8QlY9pD9/bNQ9LiDdNUAK0fnPVDlIBqaI53apnHrcpAk53zm
zggFAXgkHPFNSdNzqyh1lxgSMrFH2liJq1t/htXCoKdBze+qyw+YLWoruggTQffqAI/pfia5yTut
xfrUSz5FlgJfm6GTYChWQrBg+e4Fdml5tshhCSWEPsbQ00ovXlGhZd81ut02SD0j1CDK6o2ywEX6
x+UmzHth5KXp2UojIevJMfSRnPwb5BOlI/JrGVD3BtyKaafz7+q7plHWtUEVp8Wb7OV/qqROjE/A
OE0qEXOoP6ulGPjoK0hEmwE57F6zZ+8IKfTTqXvzUddcOFD8vQN1aW824CRBPwc4o1DBDEGxavoc
lXUQykA4OH8DnBn578HcbsDAupWeIERt+GiJAygVzWQL2+3OGQPkEL2HoLlCR948zeV1bCRl7Kg4
cUxt6Aj5yrEzp8ZX1FYGq/s6HsWRALizdM6W7E4/v7j+klLxXTFpFTzHO4qqg3QuyAfnfI04a8/i
WnS+U2IYm/FjU+8sZv2j6EsJgaUvmMUURc1rQ8rjCzxLehvt9KtMjePrWdyc7WrzxzMHa2HR76Vx
ps4AtHVB6Ey5Ib0a8rxpEsDEnC56ChxeR0FnsBNzSuMcK9tfSe+PF/dWBQswl0uDsyEOcRp4cctg
lwHbDXIInx56PbDY1mBOyfpz8+LuXzYG8V9/60sADQAyUOvhCv3rC/vsTqMLPgTpCE1GByYPoZPr
9a4yRe21rmIcFQK+PZq5FUf9KqH4HTxJ6FPi8k0nvGejAlKMnyQzo+YIvuNA60nA5iTnP4t8J4Ul
CeEC400lWlG47QIwfBxalbb9GszhlFedktn7owHt4/gveBEez+a9CsvlEH7rIhdbdsizoc7lknG4
l+pHqNc8hFmSdaPtXM7Ij8y6cGnbOI+N3gsTr4zOwsRhlCEDkxSMw7B6idjJDP8wnCHZI8IZkxL1
QLkd65xYYFmOi7HcnWf1lfHZXRT7ieLHGkacNgAbv0Qxq3tPsvA85HpWlCRnnvl0Ie19D+txZXN2
CxWg1Ae7bc44Ek+LynRVyvFEa/629pcMxsy/Rbluvl3yrUhkFOETC9DwP57ze2+Aq0+YOWf05aLz
jcecCzwNefr3+TCVJnOjZ4xNuurIi/XY4O0bDqcCfUkqVOZBxAQi8uvDoTYqy7Bl7zqeSs1dts9f
RCM0FQVEL/Rlb9DWAKKHJoeFHf27Y69ijZnd2eYqQTkj+TzsVty6fittb4KWPFdUsJBI0Z0di4Ja
bJJVZa6cVDdX0M1B+Bz66xeQXskAb6armApPj2fjNqz9/Sp022AiwI8370KT2KyXZZd3neJVC4ha
RaB+R/Hpq0j0Unth2IYs07fe7PSZzZl7UtvaTX1RANBa+RZs7SjRzWkJUHNbUro2cpPRzEBBi847
10GSLLFw6SnkbEO5wzfkp2iFZhv1SXENaSCsTgsTNzCKfD9WCDrpf73Dpy8BtJ6H3CrEWeaExxAh
amM+lTFcwUXB//B1YBHSh5Weuuiw2fhLmhK32feZwdn8soVU+kkruU5fWnUNsHX7p9kpu9Eo9/vE
gcs2A2QHeWthh9/GWdd251TZaZunLmbcdezoxz5HkBFIQD9Mog/XfIuCCSwHlMH0etGeji/x8WUp
yJg85M0J+2ei583wapzFaIZXXSeTCFuRmiW1wRyTJ0Q1cNiPD85t/8g0WPSriiA3AvXGXLmj8Rqt
ZkWfcWxx5R7Dp3TrGgMJDWCaqLhhjQ/gTHuCfuQR/UDvSTvV59HL9fLz+Dtu45zZd0zB78VFCfZI
Ncs4xnWYZhUVJFMMfksjPdAD8yc06oL82Ess/7fxxczmLJ5UfYYDmZ7HODqoRHWz35rxt2MGEXHW
O9J9iAL5lE2Lt6Hue7Qs6GV8fg765wlR7lJkO23l+ZKDYQrwYojy4D0xuz00r/Aqd0Ckg96RVw9J
wNFpD/452Ys02qirbtdxZBMboI8noqVt6o9wU9JNwRF9qavtFpiFSbn8lFkmYgCrMeM2+JQqtqT6
rWfBTGZ3Lx5HQjB2bZn1wsJPQ5sNXQMVA94u09jR6HC98Lna1UIHZnrkfsxmDz9qgJKBoCblo0D0
57GxmxcUxDqm21JRZOh0grP22lbCgpxUk7HJJCgnx695ajMqeqH2mvPYzm2i89cQOiQFMNpgVWeG
6iBsykIJEZAQPXluPtoI6VX5IP188npstCcwOh2VRTKB2yzStdk5aLCNlAwpz4hBflWPMJdiSLaF
KZsI2ulCIume49DAMomHIP6aWHmv5zLqOy0LM9hqJ2zHsbVMwepO0Ycz+QsCME9OOONFfMsOqFcB
VvOFY9PZDV3CF9+7+q8+ZBb8ZWoBAZYUH1JA6nYfahvZNXjaqxDJ/q4puHDyboF95zZ7OM3zxdhn
xzXKB7YfI5h8tXe9nv8xzY+PnW3bVk5BRXtIcYplehj+OlVBmpORONyUFSjecT2ny0nauycI9SUR
FIEoNf26uUvXyWURCjAS48Se0eSvmWyz3iGvia+ZjbZSYyr3++Bd62nXrirNXNjqN0/iaS5whSBd
CtAE+o+v9wGXa6LfNB2cqELcXYoepYB6od6Z/Dfq5Bma/Ui/EO3dHTDMgvcTLAgQhr42mYYMGBkb
hXEy7tBiatlsiSDtttUEvx50fBiTivwGeKmuTXC56/VD0/gnXt0DZECTcC1Ex5w5yyKI+FOToQlE
BCvqeq+p8K7awkgxwUO+kXhbCg0QIC5l2iaXMfeT6CefaJbAogFy9usv4jWuzAJgOk4jc/TrdV8c
xe7U928Vsns5VTPKF6/8UBOhOre8Ho7Q+RrJ+Bp2n4pCW/Qog7URem4kj/8yHQ2gFzpmZifvFEFv
gTEM6qV48SY/N63QpE8KkD3Y6udQGk/JXTEOWu8EbTVX58z4LCoIGMHMOzbQpKaqAEmLVeHRAU80
iFh4CyHFb0A6nzEQKkiyKIElGFw/1zOm1F1SxYXkn8DpSfInKFyh2JWSdN19gtGp+xxr8K1Ur2O+
44r3OgdRhkzRJvuVZdAuI2ER6pKZgKXAVGvaCFNuUzQy5nN8Lk6JRjmPsPKzqJHAaAewSxsQrGAF
yq3craZSzeyjtfyWj3TcB+vGJehA58DHs/Fl00WH+h8XiQin3rnUQ609IQJDmkD3PztPD90/j4/o
XXcFeicofKKHaSKZvJ4Iv2pciXVl/8SE1D+AwPQMhryNT2PdTDYMxQHSDeARU/J0EPXYinQjf95E
5qfyaSlrSa9Nzeq8xfTOnUsSYkAsWEymNxu4TGaOO+F9UfEGEWds3HE5CUaaPzUKS6TSs4pi1+4C
6HXHJHtRMz1lLMl9KXvSPtcybcSl03XrUvAtcGNQ7taQxZ+HwQOqXOk4hMGpRmdyvh44Pf7EChd/
pdAcop7kkVN6lOd0RtpMcRC4pcNJYZ3kXmDwscmsNYmmkcG1bx2zFB3ePjSRYMY/OEuIW1CNvl6/
JA+LKOuS4OSvmTMo1d2nKrTYnwpP771bkBxN1RmJmO/xbxJ9hOxOC9EswFr8vwZBg5gL4iBQlgaN
KB6Bs3g563u5rLsyOMXDk/aC4yNtkxPKDM1wZJoALD5m+VdGBn7UWXVVvChLGgt3XmYgmkGFBZob
7ESSOpuIAIIpJecz4QmCuH1Lq5FmCs3+Vu5bZjCD3RVgFNm2pGz2CFeZ8rnPzMIzOpVkX94hknYu
g7DPrECM/1yXVFq4lm499PXXza6lsverUZi+rka7rk9DcNBncMHjTsueXRZaovrjc33ngazgRkAF
AqTzoOOYk3AV5dgM4GpOTiG/zX1d/mRdown1grWzneuacDGBw5YWJxD/lIV0LMCOv+Tlp+v92smC
bEQAihwawmDmm4eBblqGbCtE6alZpRmSEe47IF7wrnr31qzjE+stGLxzUK/szbZAIud174awl7I/
Gq47ICcfz+ptPDMNCGS/UyQFMseZgT5JOcXT0vSkEc0jORLtX/8f3Wn3p+0fK7O9wrnoqpS9Mj21
6ro59rZg1ra2QbLaK61MF22mWYhZb0rsmoIrQIVCMmQY0c06uwyB96gZQfCzk1v+1L7Z169ttkB7
d+fpeG1jGvRFIJoFgta4BWzk63PNQ4HBlh1mxdrlgKrUv18lCJz+UjKDe1KbzZ+rJR5ft3V2QiwB
8XVku9LQESuDe2UWOwnvrdWlrVksmLdFGEtjlZ2U766E3yGs7fvbKHxl6oN8rhoKlc44Mx4P8E6e
FYEn4lsZnf+4lX6ZKC4mM2wKIdUCJT/5LW1HBBDQT0vXLWPmIAkWtm2lJ5HBPgk/BVi2kc+uI8dr
LOboaVtG+gg4MOBypADZIOBYoA0PdR6SM6mlKOeaeW2q9QhRmGrdBsi2bAZEJmjRGxAnhjRrXtwl
qavb3YccJS6vacMjnJ6/h3Po7fhB1xUnP9Al6SNLd+KSCset94UJ5BCQQYD02432W5xWLuNqY3Hy
qpr0PbQUCfgkWejdDOv0KD8/Xp7bkgOoQeEnZLBLIW64kVKe+EIHlq2KE5KhLQgeOdqu/XLlN3t5
XenlM/csoTFbiyLEm3/kYsUsHbbJD107XnzApFGD7B3ilTntRRgmXcIFPcbbA2wHSjQP6X8ghyFa
vXMrqj01Vi4u3Di3SIdp1BdGZ15E6TuIHIH86bTrHf70ZX6FL/GoxzYHxplNjcYO04CkF0hOXqQ1
DVvr8aTfW2Jtek3g3IPmcn7o86oFh3lXFydp1HOXdL26inqgijUQL38GNZUqlj62KN2GXhgwxDGR
NgIbBngDr11arAm1WzRDcWp1oTcz1BXTlCMcb6g/xWsDqqKCaEbKUJfV49TgArOB+o1Ix2fgbEhg
DzJNUXn7LELkcPkBugIkRqtRqdLIp2VMR49WT/3fNKc9ICPNOs+/VEgLjbvet8rEkr/4iraMVeRG
jrfJInOWcJsQA8UH3kgYmAKStvkm4no+UMdWKk++QNg6pnH5FibUK8wyGqjQfQTZinVfNd+M3gfp
uRd1sXsR/qLIJEl6F9JUA4ObKaiGllghyjsVANflugWMitdZPEVRClMsUMz7it1weqaZ+J8S8tmP
F0m9vbKvRzHblVwR5zIryeWphXqipisAHCk7MC9r47b6Gb+AlkAJyF2lf7OYeO+jug5Dk1NW7kAV
1apCGo0bnl0N+iDrYW116Uobn2J2KzJGlpulS/1nSThkT8pH8CzkRiC8eZ2P8JKEg+EdxO/aNZRs
G0MH4a1n7HIFpmxZOyp41P0twlWZ6EzwGmmrKjpEnDkylhuZvETLfYY3d74fwtyI2oKKPhlXaJTw
8Vv8DSORUKbQPi+3VWGwpcm1dOie/K8GqlIaj1QO/jx1wL76S8qpt72dyC5cborpPry4eYK6EuRS
FcsTvwnXO+Z8aFZJQWLk0lasDvJOyK0gtCXj35zGBl6vRroqV4G5VP6XpmWbeThIwwlTdDnJK/2+
Bi6+o2gZH8RkankSDt2P8p3ti3299k0OJBCek2zNlCRIstHRjPZQothJq3DPEhvp+VNM3ijYLl0C
T1RY6DVk6WsEFJ8lrXgzOCxp6N5JQYKT+uJLZw+jocyEqGKU8sQqFU2rn6ldW35Jn6UVVjUy/YXX
6r3L58reLBcEtm1BKD3MDHeA1BzqNQJBZRu0IKrum+7aNbm9eIiteNUseOA7ZZqrkc7LkULKygl8
BvbGMXr17FZ6Ht/FXafSqiJy8z4Oa8QdmQ5x20zC1uBfHh91/s6tdzlyYXbUu0h2sf0x05rF08Cj
PZLOQAOdPZwEEpioyenCOrNTKr2DFHyTGZktrCdwyuPv+H/sTRlksmgGAzHfbAUkVEK7JJm+wy4+
5WNFezvVy9HkZbw+bRwXFtkmM17nKWl+2Lf8CYTsBRIt+/oPG1LtW7GSJIFYQLHKWgOKhy5hoBxc
UAbMRhB2wa6JDp3DcKtu3Lq01hO93Xs8ab7CYwsnsol0V1kY053wHWurQPUHNys0bX9L0RfnjeuG
WEuUoDpBTMvvETz+yJlG1TS2Gn7LsgUNC2ZfKv/61QyriKGQU1Andv7Ziqpsm0iB5GIvi4Ybk+a1
732ifPi2177IS4yuv6nhG5+igjMfMRuKQL++72KMhcgDksOE1clHdqf669e8Kde7MnsDMEjMrTH8
liApUwurwNuwDU1jfiGiuHdXIaf83w+Y5eKgout3bBZVJzFaxwCJIuxe1xHk0u1+wUvcSftNM/uP
qZlXkse09AUVY2U3O+YQOqPJfh5AHSTTxKqnVjZk/OqpbZ++NaDySdZ4q5GYprQ2PnNSmD/x2mrA
9IMGdM9celXdeRFcfdzsAKFjUBgScfq4aM3lVhKCpbx/fnxK72TxEbMhvYgHAXpTbk6pnMpIe9be
744Oq/dCcmLJkg5JBP5V5SQPdtGsmNwE27zHADGxgxRp5ht1/96DF3FYscGC8NSdjM30QQredPic
Sefn+motVC8eWhmrr+AKb/x9b0LrAuweYt2SGFpIOWUklqoaQDyEcZ9iKv2JN+kSgPPeHsTTEqyM
YN1EJD17PAOtLOeFVGMPiiA0LkzXfx2zb7cCwMD91zJpCCbQR6so0B9FrmqeuyzyKIJOtl+fgMeu
vxHIMMhwI1mI+gMy34/X+xZtNxmbkKkAqSgIaqeSxMXp9pWq7bOxqE9CZ6vcWf1hwDmsKCD/IZG3
EiRIUnpGUUUbPlpIr9y9ki9Nz841J+dJHqR5fSq/ua9IEKgw6KJEs1oFeVRAK9KIevYiS6t+X4kB
TYEyyEpbXXpo3ykBX0/B7NBnaZeFrlTVp1zv1074IsHNvSurF6gCeAdF5xeO2F2Hejnu2TluRaic
sRzsueym6PSI3xUM0uUhKi7HulurDYVcDMtRpbUUR2sXvOndyAvNNxPu/vcCma24JoxuxtRNfWqg
8Jzkdi4aYkHdfpfXklFqIa04tAEUxJWdhb12W95CDe7C8mzBh7SRuQotRqew6kgzaRBC0zcZDSiv
av3fqNLH+jMtvpPhpWpsXlt7w1sCaaD3x59xywAzlQIRIQvwKSwr/AZMF1s+4vxeihVMwIAg+Aks
6KLOp7TYDSHRTvnHj7o/SqjhBCZHT9I6sVUjNCAIaklrfukITCOe363IMnIiMsETayU/O31R0AhF
BpfeRh/Dri0MpBnVKTMydJvUGD+ZzI7EteLT4MwdVAh25tbjyfiN/m6+AKyjSBCouN3nSs+8HAUC
XyXViTtnhvTUISFY8zERWYMNbLxTAHGqVsALVxC9ssEtsnJjlOTDvzVeW5uyRB0sODOrfgclS6mn
SrACfLDtjo+/8p73RU7vvx85O6G5W/BaKGGaIPc+FDTA7ZrYRY4yrUcRNT42dotLnfYHCvRoToE+
qzDP+0pc4qdBVeIKpCDIksl6RL8AHpr6cI6cYe0bSP0t1KvunowLk7N90ChpBPaqqjpB75BmeLj6
7j4N9VBZeAzcKSBej216LFzs/bIJMy0RfsemgWok3zZoixN0ZO0N9EWswVy6FUB0FhspKKUfz+vd
RZwQvb8t7SCGvDYdp3Gr5E1bndQNd+i8mJYjrITNIVYWEn3TZXyzpy8szeJjbuxyLfZhqU5BJN+l
jGR6VfH2eDh3b04AAP87ntmaeULItSLI1E5IqZ2YL/knLKwUGA5hK6eEzdb+rnIXkol3IkBw1YuQ
sobQPI8GquspbLrAE5VWAj117RshfGOUv0vCwh75fZDOpu/KysxNN26vBiDJqk7dZqCi0fwtJi7s
HOJshVHr8ZNnC189knIcZc2WBvhboN26NSC+hz7Yfh+9LCHk72wd7BoQ+k7VsknC+nrcWikhcxsy
1Snu3gJFJEV7bNGWGpgC3tBd2/8v03xhbrZ/usCPi5Fxq1OR/m0gFpupX3kULByHu2spoiFoWk5Z
/c3QXZxERODhWMsYU6PRyP1JBHRTREuA4HtGIEmHm4XlkOCXZkuZc33DDGHYnDzX8ESJ9DXIzpeU
3O5uGMB+0M6F8guklGdWmFIWGUSKzanU43Wvc7r41wcH6Yi21BJtkoa6DmiyVg/RGk9G/xks46A3
pMIB0ApDtHi9JD+Pz+YdpB0g/sjzs0g1oMo7z4NpnatqRZY1Jy4lxao4cV9so3uGRiuzRo5LoUhK
o+FYZEHjoUtbG41XiilSu0VjWE8KO1666O/t4MsPmt1gSjRqTSqmzUnhngOZZrHNdJsgCnTILnqi
RwBHQzrDTFTCC91mPPMrGWIbr/Kw4BrvXQAQMNK0CbcMBNr8IdNzfam2bdmc7ASFdnCHrdvDaCnP
w2FANzSS67GRkHar5xtuVy5c43f88pXtabdebHlXKNQ2YrEqPYrqI7er+2zh7p522tx1QTJpglFB
vQQCadcWhlGs8mRsmpOQAGjW7+rcdhsrrp5E11zYYpMTuDSlTTgc9DCixgEUH/7j2lTQcqrSiF53
8jq9PgPOBEjWCsCKFOSPOzRyDlsPbDQq7XQLhcXHxm/yTqg/iOjbADJpkjNS5qjVsc/EMY+L1snC
9XnEEYOa6wFk3902W7gN5hv315KMKiFEWZAXmasmtnHjZnHINw5UE/ku2eQdu/NDKIn59TGEbmK0
RA0w3yT/MQjytwk2g+a9mTORA5YP61JtHIZHPhh9g61YLfj3uyYm3DjK+8DkzEE5IjvGaaQFrRMn
qPTyPppf/qVz/x0Emg8BP5IgeirPnniy5jNpEpStw42yyWhPhRARzysWxnFTdpjMAEKCpZn6HKFH
eL0HG7nh2nEyU+ryqtyqK3WjbrpXdeNZELHXGUMxAmjaFGuOaqtsne+btW/xpIO/W9iQ84tm+hKg
5URWRFlsaoe8/hJuVKsRwVLroNASWHhRqaAjIAkDuSTbZy12y2fr5iuzK1Q//r1pyBmgpCuLSMzg
O65NN2wcqqUW9Y6MSkJgDLuMpVm4b54j8UWqHLFZt/xO5p+k1Aj3YNpbsD93ORj5xCiK7KSASxza
RTPzWu4XYVb0ThD4tGCAe1RPqEZV4rpSFl6uwrSe1z5nsiWgsQM4DuBDZ+utdiLTeV4DWwpLcLVq
4VFsdyKKdQx6muHPUf1S2kQP8YKTlVUi+rSt/7iVIQslGco3v9pE+WtX2TF63QU74lZZarghyWsq
cxvAcF+4eiNnBhcB7ViIS3fPrcu8/vzZSkml2zGlgqmqlTWPHliOoOLnPUfaTxwRTSCxRuMlseg7
GxNTBlAtRIAhuDb3X4EvupHvt70TqXpdWZUhNHZutxteNPK3jHsZwJOkrdtoL703QAf+L3sTKjN4
XCMS0eaBK3r9a4Ud695pymexb2iJ/uPBJTjOxAXsUeAIn1upWiIPs2ZCg8to1r1y6pLS8zSx1/sG
SunInyJ/D1kxgB+u96gMxAwelj3rsHnE0JwXE8SaQ7rgBOaPWJwCDkBrMP6z6BNBbe/aSpHxzNCj
JduJ1YgI8W4YzI594kLj8aTe9Or+xw7Krb924MWv7WAbuVGAHzv9QXvJSlJt+nVFUQ523K3KkNIj
7SbZbt+79WD7m4Bb8O03N+LvMBVcvIAFTynTa/Ot0kJZL4N5aev1u6Az8uC95VBO5CZA7rgw2pvy
4e9oRUSx8K+SeCNzPzRyj9cIzHG5U3CWUlhVaiQCdJhC6CUrtB5zyxdHWiX5Lmyaz6CoPqF/RcNh
VSy5+bsrDNykLGMj4eE7m3lhjNKMm76lL0Fe3MfQCd+VzFMkLI56msSrHYtJBjxSkKE4izhgjtMc
pUJE4TTgHKkyxOGYOmJKVeY5eean+r6PN0w56F5z6BmOAMSkR1GyELLfW2Y0IgE7wyNXATqB62WW
VTdXujzmnLj7GbVVHR/5BiZZsM/HjlSwS/HkPXuYVxVNIdAZkG+usWxIo95VWBANgg+FvNpQsPk4
HNbOugU19fat0QH2Ji8+miit4+vjI3VvXS9tz7Z0IlS85vnTye33TfVa2gVA//W4emzlBp83bWXs
HsDaENxNNabrKW3CJOhqJeWcHcYGdkhxhXcO5O2ImdEVyP5XqwgM0WuHI5ExErDZnQQDfz6nrvuB
/CxSCN08XP/zQYihwOqDpZ6jo1rFDeNCdllHb0GpnFHnY/dxPu8iOtLG7FbQp9+XK9t6ednvj2Db
ens8HzeFh8k8fBhUSTUV0oc3XbMdwMh9VHGOUhnVKQFdQyyXVED+PUwLyB0KhEcEeWzH90RJN9rT
gvl7Z0wBIg+XIsjabji4kqH1EFqWnCMgpRkD3l1apR8Dr3TU2o++S9CofOp5yagliBVGutA5RTIp
oT3+jMlnzE/6xB3Lw7sJIoAB15tCQVtS5Is95/CymcVG0aGq/Zm/8pHZdqcAwcxjc78l+bk9QPHh
xNBCiWrezIeVjaRWecRxjpztIw4qqKux13Ab70dfrzt0AIySJcR675qaq1f5KXwVJZnI0aqXHSEh
sreVJdpDfCgcDbal0IdLyi9gu+J11u/GKiVDYuRLwn83NaNpqyC4xGLBI+H9zl/P0tDXYPYocXQQ
K/jn0Q5QFBMtDgxbLz9gQnw8R3c2hoJKILDPk/rvDYEKcG9RzECT1hHOQKaDg/rv499/Z8mvfv9s
CUbZK1IhqMGh/gfpDwm9uuvWVqWV9djMTWQ+1VD/GcY8HtFQWgnbAcP4wBtEH/Rm4fwuTNMcWJMo
g1cUDH4/p7u6tuPeH3/+TaEOa371/bM1r6WhZeUWv3/ih1Twb7cXN+2a+AHNFmzduQCuTM0eFprQ
5UquwZS7+woMaRcuZH6WpmoKUC8yP3ngSsIw/X7+xzdRq1/ss1kyMP38wkAwRE0jTVsqIuhHI+NW
RbuR3mzRd/8z8Q4ss8ItbOJfytYLi6Prpx2wayLkhyqovGnkwBG8wAAO+QaWzhjMfm/9LIGo7gQJ
V+s0bfkLo2hRFMokwTAhXiFT5v84+9LmyG1k27/i8HfO4768uDMRj7WpqKW1lNTLF4bckriBJEiA
JMhf/w7lGbsKKjXvwA6Hoy0LABOJzETi5MnnC//+ZUHr5q2W7CNsDNJLSA/ixiTfMQvNZYWYm2dd
69fVg7Gqoz7sbnM0kbscFl69zhzQk6kkrcizTHh2NaKV2/fi0tvYWWheLhGtLs0hKUbQI1uRWphD
b1ZsFaY33ZLAZgf1QWDz4ykw5Wje+X5pP9qTlHg614gxqx4QdSuABnagqB3DpXk+3J7nErKjeSRp
oROEaWtwo4cEz9b28z7ZW7viFhDamyWWh3mkX32RJDOtoHFbZfgisPHHC1fis/tx9BVSDIgLklMX
OcYuWQhs7HC1mA9akpN0RuzaaSmb+ykd0Nf1HtBxe2uhrqC6XzqMZyzAyYbMh/Vo413A2tspxUSX
yf32j2JlbYb1QnB05ryfTDEv4WiKxEG1Qq6B29+NrpPLeN1vhr2+4CbP2P7jOWSAVQ52VDcHFeIh
u+925ClYL7XlPDsBQmxQDSHG9uQw18sTMwawCuFEaKwTAJ9/bbGWhp/14UhG6FlEa7vE8Owtv613
04jW6L+e4Vz0BezZ318geWI/NkwewwDMBft1CK26F+FrFOweLsjChi99jOSIvbGueoFM52HtIHvS
rerDwqecPR1oMIuXR9SDfEjSkKJM+84Anz04XOswC1/Z2lzs63bGG8/J778mkbaEV2PTkwGTpGu6
Cf7rNOJsCI9Gl3ZD9xqnGTuMXuOmbK62oNtx0KRqKQr+8MCP+OtkHmkvkjzrC1aB332NrsB3T9Xe
2RoXxrBIhnzWjhx9j2TYh8kaYLTwPXPsUqIj/IHu1gvbftbsHs0hmXTsh15nOb7l6QlpeSA/EK+g
lzdPQvPq7u5uCar6Adsny27W86NDGbgZjwW8+yG72F9796vHB/RIuvx2s756fPv1p501kUdfJpn7
eqLtkBUBQss7srX3VxM43JY+Z0l6kqW306LOfY6vyfcszK6it7tff8O5UP9E1SQ7P6IsGW10sT3X
l8lNtT8c7jn4HsKFac4rWgDyM1BDmsDhn27KVPhVyx1n7kxaoTryFYUxj/USy965SQwHz2pw8mCV
k9F1PVhGcr9OQay78nfjxsDNCCwAYIP/tcjOGcrjaeRDQ1FhNnboiODvsgvc1XfJAvD4nF4dTyCd
mJglnsYnTAAUzFvzaH77mUfj0rE8Z42PJ5GOSVwPfBQ6JtEJ+jGy0Lqr9+4XI0rW7KJW8PPHc0kH
JW/AdeQKzGXujKv4ot4vhfPntwRvgB7ewoC8kKw+eI/A6izQ32MKUEca2vt8Qkz0623/gF+YDQuI
LxxkEJHBCd7L844MC3f7vGhjy8IN6Ju1br9Wl8jGrOgKOVFYsUu0RX1SmRE5Fx/Yc6Tf5Xz/pCcj
r9FW4ZCF9XWYRLXYiai/WV0AeXjnrF+0bbcSX5Z260MPjPcPPZpWUo2xjvNYy30LvSjWjh7mDxVK
38But367A7/b2xsqD/E3u/CBTXXAabYU3b5nY+VbAKiC/vpuSV909ETtvRoLgKSnLVzg0xNfF9fe
Jry9vb83bh7e0k26ebt4+bW8zdl9f5h3hqiganauxJBOdtXHQ6nTfHaHmBm1leWjC85cCmrm6Ga1
MbDd8SHHex0wxOHiV5+7zb2DVP49u3Tsnd7Mcm5i9qcnzH65NYpVvHf3ye57hDK5B3DeZutqtwRw
OxtrHE8r7Ta6WhjcZZg2Bi2Y/1JFaFg6d3D5tWzP2ebjWaQtFRm19aTFLLq7/jKzkIoQ10gjXQhi
zyW2YQL+3kLJX3qMdxrpMQ+LwIlYh9fDfXftkDWwVXcvCzbUPuecjyeTvFrBC645BJPZ13OibCCh
dRHfBvd/gGHsx7DJv8ZrhOtzxbfAF/eXpXtbGzMHM11lFE2ceKjdVq+gAE3WD2/R4/MjnhoWHK8z
h4ofdBrvr3gGxgOP40qmkceD6xT+8GeI9+0b2XtIUnmhv5v5QMXFvBWH/d6+HQ1A0PVVUW7Cnz8L
kJWjDXB7QTcccEu2zjc+1D+6eHmbE1rJtlq90d3b28uizTtvfJD8B6TBAaJDBuFYZkLqsUQSiG3M
O3ol0AznUO/Sbfq13W/ZjoXJPv5Z7axVlH0Bv+K6XqNke/9rZf2Aw363gEeLkLQoF2VdTASLsL6Q
KwvFrOShvC4eg+sGsyXb9LK5XaJWnG3Lh30CSAFvjqh2wxXpNEJqBq+1aDMhpUt7upqJoVYIpOjC
MTwb7lmGpSMGQzsq0AGeTkMHv0YRX4POUd9Q/Lqf9oMNeMYa4KrNguadDcSPp5IMizlollt6tX0A
RG3aO1+rfboyml3w483LAcI0Q9DsvPnbZO0uUB+di5+OJ5ZsTe+DkNWaqH1or7INTt/KRcHAkkH7
CIRDnyg4KRPgtEAHFkq6o7Usz4A98qYDZU3ojF9z/jDmu8Z2dl8FATTZaEO7WnqyOvNpqJjC+zcA
ePi3DN2thD3mPe/1w2XgbNgu/gnaoPrLEkP3GU90Motk14jNaW/i3nbInbfkWetWPbq8TFsiXsYX
DroKL118ZfroenHa51oUsBY7julJJ64oe+JZuI4eKNqNxMTaBtMTS/HWjnK7pFrRvn0A2JrZq9h5
TM3twnn/+MGns0sfTHnTiaY3hoPerydUPzTc2sZ1FlJ7T7m9cr2LtjAvQcm0MO9HB4J5fQdUZhbY
GHVbCjgGMnb+6NeAJY1b0keax8KpnoDapBu7uEnHtzbY5gnow8Sl46BnR+DdA8q74/Uq7l94t+DP
zoQCWA5IAOeKYuBY333JUYRrJ4npFUErDt5PZt9N7V0zXdTaj/7N7UG78AAf2l0s0UOeMROnk0oy
yGzEvYYNaJam841vsE3bhb24ajw0p8wvxvGbxkETtPfr4Y96PeZfBgO0hFoWTtXzaF/z6nFhT2aH
eGqIT9cjWUi96YcM2i8OU7Meq0uvgGOsN26FYs+7xLgdQzOv14s4qffY8uO0IKkBfQJSTHLp5USG
ujH6QRz0yExWnn3vMbFLTGfH6I/c/25528Ytb3ICTv6HAPWIor6mbF9Me6u/tsiqbG6FMYQ8PVjj
zrW/+FmzEFrN3/2rBUr71KcoaWM6EID5YH2jgZbusi691CpzWjiNHwqBgYyFGv4tCmkHvGJMNdB5
ikPSPhXxgwe+Z2RBUYdf0K3mHjwUD45rC7AniKCM2mZlxtcau8+Nu5Y8GOZWT74v6MQ56+QBxoeC
CTyGo2Dt1Gs62UR9KzHEISCZLzZVSYtVYhf2czD607ZymlcObPiX1mnijW6ISy0HShLP2M8D8cuF
JOQsZ3kfPHuul4OaAOAnWco80ESVs0kcSFFht53K3vvorbNgCz46Gsc+nkWyiCgKI5lF8MXOt3zY
9fHlYIS6BWDrszZ8W5DuOc06mkt+BnDz1io1hrkK7Uorv/vl6xT/cH+Y1VVmrRIUW6fFRX5Tiwdz
vJk0XDkX5v8YIuNbkTBCWITuJajOPN3dNPMba6occViDhsqY1mW/CYM2dPb59Rja/vbp1/OduWae
ziedpMqtvAxHQBzsHeEPoEfqYea2iKerHSD8u+Fi/AP/XGRoUDOiMw7ZrZee2c5AUU6XICl0D3m4
zDHFwde/E/8L15sQ6f9NnV+gGcOQX3poCjkY2Zeu4Ou2/u7y5xEtiqZqj/wI6GvRpum1bjZuubXF
JacoxJ/up2pXMOfG1+IL5g8rqt0y3uw50L2DPazGhQfcMyH6/AXvdQHB/LwjfQGq4l0w/npgtkpX
+irezX+3e7ht/DtdiXYrzF0aLajKOX8NxBAA0Cg30gHjP9UUOgZO4ZiaOAjwjNhrWje4GCUjno8H
ynOwfIzTdTchnlbRmKN5Z/t05JhFk3DXLlxxYCZa6fTrDNV+DrVWdnzrkVVhF9tB+2rQXdJfA1I8
JGUIpENmgkvOWafut7Kow8QBjzDsZHVZL6zuzJ0CW+EBVAfwILCp77RcR6sjPizd1GMrWlCYu9kL
oTe4caOfr5nvTYDxByBjo5gsOaQzaFzMOxPlAo6LBx+5+Ito9uDkCXbDSftt7oLTxvUv3RjXa79a
xwF4IhKytshGiy9birL2a0oP6IBhZDOpMQrQJ+vSw1XWvR1r3H8UrlrOXCpjoLgWCUOU251uWu8O
6L9BUU7SihsUEYY0u4euCvAJFH0FxoFDQsNhvFq6vJ7RUdycUdANPpH5Fi3dfojXVMRnWn+Y9Cdm
4FXS3bG62Yqq3FjDQkwwewHJF2EuhIpAhoF07UMnhKD0h8T2+4MtvlDw4PTDE6pyXPOq9y/Bnmbf
//ocnLlzIVp2Z0pC1GTj+iNZ6t7WKmcyrP4A0E39IERibijm3UJLVnoLGLuFz7/LsJkPZjJ4Eamq
pZvKGcfoO4D1W7j2IU0gh+zUJsRss6A/3PspKH46O9TrXa29kKldkSWuKmt2BbKAUeKFaiGQcgMW
N//8+Gihdg/lPO5wKNyxuplsR7snHtfysCkS1BdbvI5EB4236AxK5jEo60FzXI1Bt8nGybzSJr95
1VxrXI1xV6IEAxxp8yvJqsOV57LL/MfCTK21Z4L7bvIK96KPKQgJAhgzFHXyjdX6z63B6E5DmnCr
DSQDJprbYYd6lK2tj04Tss6CvXGsZlow8ecUGTbPgisC/hwZ2dNvF6neJFlZDIeeVF8dk9/Z2h/e
cNc3N8x6XFCsMwGeD1Smg78APfqgWMTn4FNK6+Fgx5sAzwd1vA9QElGlaE02vPWkXrOy/DqyYVV6
WjhOJFxYwJwM+bDRQFnOVWGejVrW04+lfZdMntYA6GpvUQW965p0a8IrU9DAD9NlO+2rLCo1EFfY
P/Xuoe5AdI4WCmL8VuXJ7fti/s9P8X+T1/r2z2nZv/4Hf/5Z07HNkpRLf/zX7rVm9Jlnz+S39TN/
/m3zkvH/mUf46zdOf/9f/69jvH0m2XP1W9i1r8/db/Xbbw8cQzCe/WTy754Mhcn/vbh5rpM/bCqe
8fGue23H+1fWEf4+LT5j/j//tz/87fV9lMNIX//5+0/Ihs+jJVld/f7vH+1f/vk7MjlHm/b+1X/+
3s1zid97yl559Vx++I3XZ8b/+TuSQf+AIUTYhoJF2IW5mGJ4/fMn5j8MoIvhA4D1htWAHld1y1PM
aP0D9F043qjnRJmF4WHXWd3NP/L/AVoclO0A/T+TiKOQ+Pf/fPnJBv69ob9VXXlbZxVn//z91Ixo
qNef42vrPQw8Mh/oSDbWE6lFFFfuevSetdG6OJLBv2f634wsRUIic42WUDJEKR9+WkXxU2uShQKq
zxY9J2uOFk1zoYEmphIRz70pzBrjvrDKJS6aTwaXqwVRKBgQQfIh8py0XIu6/EKK2Fq4wX42+Ow7
jlYeUA2ZdjMdIsfrrgKDAM1Pgn7BVHw2uGQOfZeRGiQaQ+SjH/jWKrRqUwfBUiXVZ6PP9ulo6aLi
lt6YrI/qkaBPmB+A/m40l1jrPhtdCtaTLM25j02MmqTpNy5t48ugAHGdki6+p1aO1j7GY+bGk9tF
hU8j3wfNZeAt7Oip1//rAMmQgqHIehEXYx8Rs9bNix7sLOCkMfOieeb9NIlVN8YmCPzjXru0K9tU
3Gw5uYzWIK3J25hHonXMsDctMI6hBkhJXrKvcUlskDG2UW/ZZ9ktqA2b69axF7z3J1v9flk42gxa
dL6TmVUXlR76ZrZ6HRVFIhYy/J8NLpkG3yF653Y6j7RSBPc5SVGrrZVqJu392n60cuFPuahG0UVV
NrymTrU2avaiJPH3m8zR0KZZUsJKq4sEOvDEd85UkX1mTsmwgBz5TC7zfz8a3+/6Ni+DtIusBh20
A143O6NLlygOPhldps8JoIhezikEw7VrZrgbJvqDkmDkgkqjM7oKzZq7qPG80Q3Lvq1u7Yn3inKR
DDIDP5/XNU0XdQnN73Xi2xcj0s1qFvmdP/BI6gneSVJdq7H4pgW3cuUmaxJPd2qSkQwypVPiTgmW
3uJygEw0Guj+AWqx4vnXw8/D/B13/mXY3tMrR2tPvSFwqQ4DYyYaSPg1MsRRZ5XlPQo+R3SuczJ9
/+uZPtEeuepJ6JPlMYfB2uRpfmn4lb4tR5Coqo0u7XDmc9T0DBaPKhpnoAADsv+LyLxJ0S/qktcd
Rj8emA6LU7HWRL8Orw9xc/qptnhpj9GF1is6veQRBY/Dd00zxm90QgJbbXTJ6fKgz1Gcgi2maPm1
GoIWCaCq+fOucHJVOI7/5u8/oz+6ZHFM0ox0SDyGLhjo59wQdNKq6OTdamNj5ujjFo/FNqgsR0lS
aHl9auD01GzHsuVt1GgBnjsYxx2ELFwCzysogF2nY+PVK0knb2wjkqP9XizWY7NE6/TZ0Ijvj+0y
z5lpF5poo6liXy0v2GicLTzWfja0FIDXlNaDlWHVPDWuS052eWsrOUJTpg5wUlqMsQM+BouaL0Mx
XplgDFLTSUnWA6hMmW/Dleh9sk9F+iYmUI2qjS0Ju83MpOIDwhriD5eoMDzYJn1QG1oS9tANeUup
z6OgT6/QQmc/lslObWgppEE/gwpjJwheXdBolJ323WnHpQYsnymJ9IqTekHdUx3WkXd6cT0ZhdjV
g0m/qiwdlcSn2t0ZMRE8T1gUtLsxBp67XoI7fLZuyeo6Zi4KnZttpIFpuGDDOs6WOlF+NrRkc9Ev
yDLTSmujinhfOpE91r6htJVAaJzKQyA5oOXAL0Qa19CGWHcPKVAFStqN1nCng08eL7SOZG1kFA64
1NFBpFYUiQwqyQI9ngy3aqPEq58Dg983JFOLkT5wKiEtKbQ6oW0k0D9uM9RFs+vSrtgoaaDcCI4C
xpA2AkKxHJBwGOW6y5dKiD7RE1/azB4orbasijZyaOWtXU97CbzpTW3Z85xHwRcy3ATvxVBvYGB/
pGN9l9etktMHkux06HqIa7fwkzaCbMI4eQ3wEK22aMm8UtD6Mn+WdapNYW39RLJAcRcl6+ozL6kS
CufuVckLKNed0BrYH2qrlszrOIg276y6jUwBmnBedq+xYa+Uxpb7JPl24mUNyVnkjeaOe8amIEv1
X59onwyHchkFBadN2qgGj03fut/iMusWlj1buo+hG/KLpypCfc0Q1IN7F13d6GHXkCJZBaRsXsvS
dMq1DVIrpfs62EVOp/KLEo8NidNGgZfwYq2j+c+Wp7FwFz7lMzFJxnys7FKAzaWN+lFcO8z8gZfi
e7XNlc5/kBQjFQybyyjewgNaJ6Gm2YbaYZIfzhJW61xwA64iqPauz76MPVNKn6IzxKnMhymw86CE
g5tGH/xy5VCErOyoosQlK1DnYipFrKELmYF+Oima7cVEzQzItIYluk0kUwY3RD3UpOCFHaz6tfmk
tp2SHUAg1DG3g10E8cSKiQcEWWulkeXSJhZMGjBzGLnFg3yDOonaW+AD+kS731vmHrmJRO81Xxgx
ZA2sQ8hd71CTaYkobNbjM1bAlawA2kDqiSsGFsVGU/DQo1YT3AOa4tRPced4j0rCkVFtQ90OseCs
ifwSpTllBvvu9rbaIXKl0x+0DffcHJLPRXJRuHzV+Eu0x5+JXjr9ZkoQ4XtBE+V9s+5FddEjCFUS
idwqsMBjPEJbv4l09sJ09KXK1VRc7tCrTy5DC1Os2WblVWMXFxmlmaKopWNvd3nvVLUHUVepB95j
QLeLXDH+lEsUKnsYapYhRvT6Kb9oRo+txzo31aJymeWnC7IgRotuqGDlrUhnhcVUqG2lI8XkmtmL
Ia0hceHn267R1pmIlbJmpiPdrSBcDooWnH1eOWAAs64M3LOUFFBmZi7QMGwQ1IVABFqosQcwXCrK
QzqQxpB0XtpA1Gww19T3t2j+ruZ3ZK5LuLnE0jPIwyrHVS3AIO8txUOfnHVn/u9HZlYHfQusn9NE
HSnWwoQtTJaI+z4bWvLFjV2Rgo9QEAu+oTPJ1dinigoincgsR//k3LWaSJty8962ujFsrdxUHF0K
yQ08znmANcGWWHkeGq13YMFSDmj2MGc8jwwX8wRLp6RD1tPridts7Q4PRaMwLBrawgte+mkcxUro
Nmg6lBReJuJsQZhTdFWJs+Qa68Fmf8QGXwJwfLLDtnxO42Zs6nFoo6Kd8s0E8u9wanPFjIIMgWk6
Q0Nzv6yJBjFGpd/sSavoPGVC/zGf8Y02hq47cadXJkDl7n+FVP7P2wKQDacHqgQ8yugKA/Kemsgl
VRiX/x1V899Dy1rf2rqjBWiCa0y5vQIOnq290lpCBH+2mZLWt4bXxFZJm8iZYm8lPGdEW2S1RJ8p
o5ztbgIrQQotrJkfoTKLooUWusopqfh7d7EjG4bLfmH24COIAtJxcz3pbWvsAlLX/x2f61+Cl1Hn
XTmadl4ikMPVZdVkFoBJS1QHn0hdrqtGtwPPnXJootcXK7xY3PKmVzNjMlNW3NE8GYO8gViay1y0
azwIbtQkLik5Q4XWkHNoItP0deAm26Qq79SGngV1tJkgFm3NRC/baHAYWSWU0Dqk6GH4U214ySnl
AGM4MRkBlSgz416kjrhgk++8qo0unVDfRLfvNG8QE+Xma96m3zTfV8yByvDrceKu2RmkiQoWP7ta
e8MyNC9QW7d0QUTjDa0eHGghaYNXo2jAVdwtQYI/0XAZdKT3nVvbLja01vTY3AQioONaUMfv1TTm
ve/UkcY03B8qM4DhKrIAJQx9uetZrqYuMhttpllkNGqcIZcNN1MZ7+3GVcKKIFl7qui11ZAErR0R
ZWjm19bxo65fCs2D80HGe5nxkURSq3C1mLa4lZOROXdGw5t861sa9KUEdT26DaWT84RaSg8IfgdF
fusUHV16xQ+TTjDQBhbxSd1E2dC8FV4FNgqvUQNTfaA50fK85T2bH0c4+vJV1Nink614F5NBMH6g
DYHZ8iYqm/GpsvwnhGfflE6YDILJLVOUPUXqKKgn/a3PBm89tbW2lND47JBJB7if2GixpkMY7+Ur
riN6LHmvBjMwZZxKzNAIrKgglpGlt8BIf091MLIqyeW9QPJIVXXAmNIKpSRITbkXXVw9Tnyp29sn
MpERKi5gfQ3HE0kkrGoj0uSS++xebdXS2eXalNFiqiBuC+3s46QnYd8p5khkdErVZ8TS2jl61CtE
GiIs2RKLz2cikY4mownJCw+3vUx3vpm9ty1Ip3bqZdAe2uyQSTMGROuJfdE7Q7ka0atEUUvMU1tJ
kOkGCMtD+Ggmt20ZX7NiibDyM5FIYS+xGav7DCdnKvs4jDvgyjND/0NNT6RjiTjGrqb5ChwE9Q8S
NCV6TAI0Na6UhpfRRbYYHW+okHLgIr7LYjeMB0MteNSlq13WmEZrzHEpil/ssGVoHuXZamAFNC44
3U7biF27B+FDxKwhDh3XeS3dSTGjoUtns9ES3lmt3kQo576PLXFd0ULtRUcuu+smblSJh6FFm0U0
RrDOEjWLIkOKiN/2LjK4NAp4/GSK/N7sLcWhpZBXG0Zr4DEOvd/lVzF45isfZC1qGmie7qRgpOit
Dqfe6dsX2ICrplxirf7kYOrSwWRmURhBizPPRbZzteSy9OlWbdXSsawz5nuCIwnoTsXGI+VNNyz1
bzq/avSzlAQyMZ7nRkEjPecvovVukslW85WGDDnhvnCyYMKy7aCPpkS7AapcaR+NuUzj+NalcZ4i
ZYkTaVT9nUfT+yDQLlSEbQTSefTpaJmTBQNrdfpjautXk6t2HtGb8XTVddDr1tSXNPIa/bHRNbQI
N6la1GPIqDsuzCEvZoeGHM92bDE4H0y1JwWUuJ2u3HHqpgShGu4sta9tuskIvmnewJSCTdRgno5u
xCgdtVv4BceOd2IIvqR4EVXbTelUlqh0433S0Ehoyffe1x8qjSjhlVEXdLrq3hG9FUxwOabDQPNf
oTlz0o+p0plH7+3T0W0qXN6nJuITLQDDV9UFIWWumo7LICLED4aV5Q6N3K568Hlw4OlS++RPDIpc
0ZrCNKUZw7V/6F22ylHcO7poQaW0mzKEyOvM3E8GqCGdejAHBkUXuiVXShKh88OpxD1QkdXVnL/V
RLphhbkufUNxM2dhHd0actQxjVqLhJzDhjHE+xw6OepAQalJRTqcQ8wHXjhjE8UFYaEj0EeuYWqp
FjSXOF16xTqHxQnMYddZqDwp0E0o09VAOehmfzq4m5l00jvsp0Df6MTOH9uEPagJRT6dRVH1QYYo
wrVRF2p67oOR9EqoDVQJni47QadH1+lw48mHYAjJgN7kts6XCIc+OUEynCgjWhr3KPiMMpybQU9/
OgPaayhJRYYTDTo62UwpcGHwcAYok4o0Kdc8ielSKuezxUveMxCmHafUplEcNztv7A+5kSu9VHwg
2BzKlLvlnNXWmrQEeU6XrDXRWGqHSAb5pMTxphjuIkob58rRrb3nqg4tnU8gHyyNEJS7idpCMThN
X9CvJlWzWnNV6rFpiYXNXO4JxBQt2YBJ4HZMAjWrJWN8KjtvbG4D49O3phamOuErbXSU8DIfmhpN
Xs810Nsh8CT5lT+1NyTNle6CaOp3KhIktDWnaoI5R5OPIanZZW0qVkeiT9Xp4Ik7dkCXw9h2vEPd
PWluJ3RfVVNCGefT6pNDRj1HdYNnIalX35u69qx08mX8jQUSZKtxYcdtGykaT0O/O4ZnY8WFS76T
BNXUF+nsOy172xb8sfecR7WFS74TV26USrsajZoseOipt2+G5kltaPlgmqZZAcYKvhOrCitQCBS9
r3YsXelY5j6eJycbL06kBNrRH3RjWw2pWl4Mbd5PlTDQaDDoZKBRZ2o7gO9fueZ9VZOJ5DdFW7p1
qcGe5NxAmVy20nKhJhMZgUN4g1JKniAvy716JdIMzQF5o6YmMgbH0OtCcBP63evku1V2V3Ziq7l7
GYPTjrofjxpyvoFVrgNa3vdTrHY9cSR3aTZ5YwKthgDIS8kfVlo6G7POCsXRnVM1MWI2BCjvxVXW
n4xt6TU3I4jd1byDjMRBCTr6g/YI9BPzLjDTnc2I4sjSsfTsLjDyHva7aOhwQRkfQrd2zLWSgjvS
yQwSYyxaCkUJ3G5X9dOlAM+p2tDSsYzJ0OStB0WZnHwLXqq7oAjUrsgyDmeqRhcQZ8A0grx+E6LY
VoFaKg/9Q0+1pKxB42P1MLBeTumWT2zaFW3Zq101ZcxN4pi0Diq8arTCuTKoFlGSHJTELQNusiAF
QrABSAMM8KBayXajq1ZVB/j+qUxivc+9hOHktKmNfsPIuqVLLVw+iZBlwA18MFgYBZQkcd0LZNcv
Y13NBMoAftQDJBXVsJFjxr+XgUHXJLMTNQ8vg4MDw685rXDcpxR9sy1yZetL8Mk5afcRY4ZGqqfC
RpaQoMYLz79TA/KqHyWQpT8yx2TtVu8LZ7oIfKbfjrpttQvfMsdqZyaUiSLYMFUeUhRFVOMj0lWW
JcmVSNrgchrMBrAWUAjdo8YCdL2pWxM1Yyw/1ppNaRpj1iKOqXn+zXanEcxmRZMrnjPZ9lgi9uMM
m+8H9m2TmNe1UautXAZDpQFaP9pxQKOq9ssVEIw/iEOZmjmWwVCxTbg5GXhI8Nx4QypyY3mj0vOH
IcOg4P66uGZYN2PtWmdeEwZWpQYTMWQglMezjjgt5M277K3qrUfeZEs9ymb/fEY/ZSRUkqbBMKQ2
iO70dEUqt73vrdz9Go+DmqOSicVRzFKagfAowvXKCm1eP+d9vpQx+uQ4v9OkHSW7kBvJxtFA2r/0
TKi4RfgrzWqzWiWxz1N0Qm2027iuFa2e3Fcvi9s2r3sgpKycfTVG89rruFqGV2Zk4l1Fk6BDmnQK
KCqKypaEVdarlRUZMkCqztosZtDKqBpc6y3V9Q5wpgFch0reUW5ralgtnnOQs49Gpxsf9Vjk3622
TNWOrYySstAPufWMCqIZ3HpvGmC5q8t8uFVauwyREhoVZOrxcOn0rMJjWlCuepMNavkBGSSF7uQ2
emPi9pT2AjVdzq1m9WomRwZJBUhmDK6BrCNetnP0xrabvg3ddFrw8FLjhf8gOw0ZKVU5VpJXWVBH
Q8eNAiMX4w0H3iJbC9H3LPS9rj4gv9zct6mhP1Y5FxpCo9J78e2yuEy55eXbquDBZWsn2qNvWY0I
HcQNdxkv6u+FT9o2bDJdvKBZhka3cPQsvjIQjl/2WoOxetrHM7xcqEGbQaN26vyrhlG7NKYKGcnm
sm3QnL4O1FJMMoYpE0NvD6QP9ogLX9OArupa+6mmoNItmQR11QYFhrbNa+DU20nN1crQJVBW8T5r
MW4iyMqfu6ujO4HSkmXkUh8bmctwIdzreerfzd7qAder8ofa6LMzODL6Vd2NQeJi9LbJ12JM1jR7
URtZCsWNpGhJn1CIGo2URHzpl2rl7oYMXIrzgQZuXAf7im00nay8Tq38Gj2oTqVhpq5uCoaRHYtu
RuZfDUCjqYnDOh16sEBg3tUY2gjyrcUmUPdSNXcnU42lNLNRXgPlq5wuWaG/QBb6Uzls1BYuBajO
yLLENJtgXySTsdb76ravfMUU+zsX7ZH65XE3Va6HwW2tDT1n6waVmhuVMUtJSiwmUDe29ypr7fgN
CLcPSgKRIUvO1JoOMSrsZJGvQHURBsN3tZGlw5jnYvB7Vrt7z3bIauIsXxlVrAg0kAFLNo814pW5
B2yxztZ+l6bhlAqi5pxlzBIw4nGiBa27zx0nu/QcJ91UU5MtOND5AJ6JrGXYknA8zSUedfcBt4rr
/8/Zt/XYqXPZ/iIkG8ztFVhrQd0rSSXZebGSnQRzx4Av8Ot71DlqqcO3W1vth0hRpLhcxvPiOccc
w596/klK63jFz9z0qfR8ttoorBIwSOuQXmXru1kPGEb/8K/t0ht7aB1WFKon/vStWQ63h+MZt9Sk
SWJWqIpVG3i3J/5TQpPP7RqegiTjigSgncHKWzoXNaNQfZgTpyIhZAT/PBCwfPUQ+GPg/Tf6mR/2
cTVurWNyxi3twdFKWodhRaSowSDGh8xMkVvaD276Pzdej1HDwsOE1RAGH/etfVnW8IPLgYON6M+l
aYLJENJhaeQm1ULru4U55bXkjFwyup0ToCNCOO+9KemqVMl74YbKAz38n/te/LilALiEFfwK+MGh
LVNs0yCckL7kjF1a9zZY9QDT0WA5R1v5LtzcAF2QmPpz48YAqxiOKqxmkxbcS/OGOTkqUBH/uXLN
ZEuPZg+rnSbDJWkVuaSUueGTyRm6NMdeyjuF1RMTzpd+gnQHQZblZPfkDF3yUDxdfYNriHGlh0m1
X6aDOUUHcgYubUwwsQ6w+lUl7Xc8r2KTm7X1Vjevchbx3MUcYk78sFU6kVKsfr71g1PiRs4Ag4N7
HVsgdlxFEtxhZk8/YaTQyYdjFvTP2zIeC01qqmxlw1lc5q6WVwiRTzcnt3KGdHWbkSARpfie8yxu
AV6K5bJRt4t+hnQdIokaIrywasBl1fJxy9kYOTqWM6Qr6TWwFz4Wn2rJMgqUW26Yjhzv+cltpTKa
WgocGTQ8WrC3MMk94FKaunWbkiFnfigMocboCy6sGo650NAsgHau02sQ8ql/3ph+ookkU0+qlfOc
Ul4Fxne76GdQ1w7AucG8CakajelT2+bCT52yIMiu/7nrGZx4/bjWpJKe/Dj7/Sc5eE7oInLGdA2j
6LtZ6KPyB/8zWD9AOdcZt4tyRnRFgZ63+Ej2CizdGprH6RcT21cn4zwjurph0YccxFFxzIn6KAA1
+tPaDW7cAiQ+pRRj11o/aGN4LRU9RpAlWVPi9EohZ+QSxiBTsJO1tlIkztTWX0bBHd34KXpGqaEr
AqepxhlFMXQeu2zZ2Ve3Ez9dwilCu4g0qakwBw0UUPg4KbeJeXJGLnF/3sSxeqpCUbuIV1F1MXNz
4mfckpp7tTZa6KpZoZPF/MwLX5zO4wxamsA1Z2PKVdVG9tIm/Kr5L7eVT5evZfssJsUUbogxHyII
rJXJHLhN9UAL609n0k/BYANBVKWpjAsBkgJo7rgRCJAzcRAG+wMoRGtV9VB1GkL6WDuOOkFo5s99
Ry2zTTLVupoD9bSqqQASzc0JnlFLOpA1C+WkKzms0Efuusrrk99uH/Nkk9JYCQXNSFUijCuzeEW9
RG4+8MwalKQ6AaE0bqBlIDrox328CrL930R//7vmTs6wpdC2dFsIVQCeBfripWmY1elGC6djOeOW
BgmFRtTbVdWM3oejNdemi364LX16acYgO7AhaVVFva7i/viaHP1nt6VPlrkzjDs14aYqMEy9cD/9
7I9uMHxyJg8Cg6dWeEKoau76W2/2MnbkOiFnyNLait0aD7vufVJnY+zf1338t9uJnKyS9i3HANis
Kj/6WhNzoWPjlvScAUvj1m9hEqVYGZPwx6BuMvw3dp/3z/Wf5TASnmzSH3sGKQ6jqhjSQ+klHpa4
uWi++H/VaApHWbyy1q3ORM4IJrsZQqZUwZkHzb0Ptsxt9tzyqzOCqVUsFSA72Kq0m3OOUQKy+I5L
J386W34E8+5PbKv21vC3lczNAx9iN6IWckYwRZGMEYS8rQoGQTJQBsf3gZ12t5B/BjHFQreqDRt4
3PGdNyEturpx87hnEBO0ORMTgL67Mlt0C9L1AYSNVydDOqOYJvQpQcLurdWxplm88HLuYrdHzxnD
dHRoggVGbFX0LdGX4N/U5v65qEzO+KU4sm06981WUe3lYdxWUHl7czuMk4GmcQvvh/JGpbwYJC1t
CWqff0OZ/G/bPuWxAbOaiB6n0cQbJGNhRaUXtatbpeaM6xlsNEOlLV6rpQ3fgj0ZsjFd/03X/X/Z
+hnZAy0rSYCU36raAz5LLc3bLJbN7f16RvYAZxCkYNxaqyQdrm0cl60N3UqRZ2CPEHHb6HrYqoP2
H1t/KcLeOhYLzpgezwZQeIB0UzVo/zdt6bdJUcd64RnSE23JkrT9tlb+9Cu0XdGljVv6c0bvhL2S
Pt9w2Hw6csAZIFvoWCw4o3fMvvvz8n6h62E1ZaS65RIm2/ovzvU9ifqH0HlG76TeSFUMMgaEzja4
M0Asf5fzENbA9DWSXTZvrWkWSLAeu0WiM2jRrNa0M8hrq8HzFuj8LqSIejdWb+ia/xnmyA6lAb1C
o1zU5IAkq5I5hKeccBjg2vpz8WGTzEt0v1ajd8zXOWrnIh6H0e3NcsYKdd5mh2jB3YSIEnnoaYwU
YHEkDCZnrJDAkLkAEnWBwiRU+cQwfA233o2WjJzRQuHog6Tdl0s1pfHT2L42dfTRKW6ccUK1lRvD
sA80ljudmTT42YnJrfxxBuxsorHL2GLpZcL8EzwxhIuV23wiOYNkTU8nyLezpaIU/Dc9edjWyS0g
ndFAkBFNjFbTUiV7UpCYZ+Pg1hEnZ80tkxJQJbFhqZqJX4/5l0+4W+5/xgMRm4AGm4BLkvpBAcKA
PNkc31lnPFB0NL7wQMFULd2YqdRmCcRknW7fmcloH6YO40mHrIaprr8mxjYvB6l9t2ftu3jn/4Qa
pZNIOPSwZFWDgyXseTZYx5TojAhKtl2MqsPSJhFb0e2qzeN5tm438IwKmtTkgQcWq0va3rpJlYBR
uzWAzmxGoO6r67TuB8Q6fysgkjSWQgFy6/Y9/T9PfH6fNwuOsa4o0EBI5V6T2bGhd1YgbMwQNpzY
FlAVCmQtH3vzeViPwY2KmJyBQXAnnK8C6+vN0EIe3Tfl9Y4VxDM2iIkkAAW+F5Z6Te+2PchiEAY6
HfkZHCSa4Vg0a+Jy8lRhfAtVgx6cRm6LnwpDOzhIlDezqGRrkB1AHkXUzTbP2CCyNUzKptGlbDS7
JqI+btueaLdk8YwNAjhyieuw1mXnRQ+eEJdUz25F7DMwaEpWGm4oYpdQejQZWdJHnzeOjcIzLqg3
ZvUB7dRls+yfFqiQZLOXOub9Z2RQ6g2oSqzvh6JqKMfFSQVSb9edn96fAdSumLGpKtMahKyJb6Ic
+3crIpBT0jlwob3exlic84+grvnCjUtOGKVncNAyzOO6j4EuvX7OaSuKWMcuhomlTwUhKuTuCeMr
vApFof0E+KDvDlaJlU9WqRY6aBbtuiRh+1fvDVfTLY7ncQqZCJL7AsF0XYbS3s+6uaaHE/sfdh2e
YgPaeL4QUpe6Hfg1rT2aaTb5Lg9mrP5eAPgfuE7IitAWLQ5dLjYuJGnf+CHf3I47+HNpPXSoq0il
y22jj35dg7wXVJIuERP7PkVMpMe6H5XGBQzlEz71hGrz4uKqsPbJJuORNJMUnS7NeuT4Qbcg1o73
5GSR60K6sOnwMY+BeFnsTxcvPJxKqVH6H7Ag3fJZkl6X04o2x94d0QVE8j+dvuYZGAR1Bx0qzCOX
k5W3Y4gyHJJL1MG+T3ZJkm1CnRxLx2GX92uTz7WTcgmWPtklX+gu4w5LW3tcU/1OspG6fcoz9GVR
koBYHJYDIdctm8b2LSFL65JAYN8ns5QYiwoXO+pybEkeBuoyRk45FZY+mWUbklpT/ClTw3+jeZUL
Gf1yuyMno2xY2h7jBsMJDnadyKSzBNV2xyM5WeU47OvStkKXw9R+9Lsfkxe7wPJxIiejlOOU+uuE
ww6IRUwIb7Xc3NzUGfRCQAc7tQaH3awgvOnFDXM9Lo+dKD1jXiYGEjCKVjJk2McsgqJGBH4Np+94
hrwsFJbSDa0u6+Yourja5sktuJ/RLr2vJ197niqtgKK4EhmEil3aGjiPU5wkctklGeH96nfF2ibB
tPPhJl2CxU/2mNZt1NEa+07T5Ud/hB91v7eOp30yyLgnHnDyWFsED4omOTkOx5VP9thTcUQED4VS
zXu2819z8sXtgpxscatFFG4WFwR4mgJI7sz00i0YxCdjJHMklnVMVCltGIEMBIC8rVs9t9XP+B+R
dFGt3tPtlVJVAJzyheneuh33GQH0/sCOzYKtr8F+m+1+M5MTA12UniFANPZ9G0P3rESHV2bTO3VM
Wjsa5Zm5aG1ijuJGoMqFdWmuhkO+2tSs/5JN/b/qy38U8rH3k2Gm24Hn0kTWkqBoSkqyi8V7EnOq
eB5S3fOPfUvbBF3IxYgbOBsW6N2ERi+3JbVTe+vJ0LCM7KntnsRhpWkgiNkzp9JilJ65Z8Ie8Uqb
fi1nykE1R+lvyJH9cDKTM/mM7ryQDxAfLI95+IuFdYtKsZO6FPZ9OlU9BUzEfreWydqUTZ80GZVO
sDCsffJ2xzHILgEOvLR69jMp9Z6BzDJxM5Pw5O8mUjf2oM37iXddFsfB+4Ds4cT+gb2ffJ7Sclo3
iTNXsMWspnzKtyT87fZBT35PtVyDoBpb56H4SjZTBYt3c1v65Pe03xxCM459+3XBbFCmsdPEV5Se
0RvbsA0mWnFVfDqxHJo+ND86p84lrPt0V7gOIyQgdi1pH9yHrS3ADOeWLJxxeIkmydKmK5ZOjZ+Z
0Ks6UDU4RoLTPWmGOtSNZ9ayI+piW/wAEDU70czhUE73JKoDJQa+rGU9jkMR6n24mHQJ3PLVMxqP
85gMwMy9PyJjiafHwEyNmfKNu71szni8th1ER8mI3ePLVk0rxUO6mcjxbXMG5KnU1NDahRFJ/QYe
tMdOtW7FjDMVEjFzHza4IiXfpr8mW7/gG/yLK393q/8QxM5AIm0iv06SHlWplI33YBca71Qa7ARz
pWv8zckFnOFEFINwZCMhXPoYJ5kZ17+5np1K0nACp3gRNNB77Wcf9z1sb/76lx0TN0s644kQ3T0M
kGJlku513gYkJ1A2cQsWZ0RRvc10Hg8sLmL5yGWP1ot06ZrjRE4eILLdNIWYmi4jNnvFEHXPXs0d
Cw/s5AGGiPkLMcFa9u8YAsx9fxuazjGLPfMFbYE5lmZma7m3zSNbhnzZejcTOqOKuAS3TBxQ3MG6
aVAoFTwHlZuT9mCUnmFFYgmmY6I4lWTeylEEBd70Lg06LH0qIkWT1w4eQEVl2vQ3Ho15MkQueCUs
fSoikck20Q7aNgiDeZij0JlonHoLWPpklaFdkx7kHLgmlmZAbCTRdydfcgYU+dEiu8XDwhrKT49e
nTbZ2kZO9EbY9imFa1OVkMBXaxnzwdTFNsuxzmYxY+7Obfsn2/TB7pmAl/D9a875HKq3IHCa4cXe
T5aZhrPcG4mEpbeDX/jClkalws1dnWE+colnSC8jZRl6djNbmomUuF3wM8jHoz1GnHosHfTxHUoo
hZidJCqj9Izw4SAXOXSgccG9VDx2fMCZ92iNOn3LM8LnHbYNek8yliyo6Z3wlLgOyZa4GecZ4nMM
LF2olFi9EQ3Jpn6dhtwOtXTip8DhnE3U28c27Oex5OPQZxLviXmv3SL+GeozbP4ieSfXUi1HBuzW
fdeIN7dTP5moaNd0lXSQJcQv1dWI8Mg9AsEAt9VP9rmjPrgtfWrLJkUBPJxeonZzC8tnGNEReOHS
zYcttfWaAsxUy8VOxDHtPyOJgPVdRbTstpz65HONsm82htYtdp6xRLyDngH15V5CyG8FCZT2b2va
OTGwRKCD/LOdtvhsQceV23KI923IgOkIhjyVu/nl9EnPmCIxTqBltPikHrasTHuJ5L9hRN5j8D8k
z2dA0dRR1ViNT4rGq/6d4vOySz2a5e9Jsh7MWiAUbz97RzysF7ff5WSzhyXzHqfEltH2wVs9ED25
foXTc/cYh5oBymnLENIYm+qzLXSSJcAHPlmstzOwkyc4JWHW5zamN+qmi4OlT+Ya74c3bA21JZ4Y
IDycjj5rFseiyBlhVDMO9vd1sSVnTfeG2pGnsn3xg3+rMND/zz7wTxfoVBxpB4nB/i6dyxFzvuwT
pInFnY60Fz6IDXP5H0BtRudPa9010OLdj26dvtvIBDuoR/nc6yFr0PUaZYZK4nTcQa0GlDr2qMXy
kQ5RKO/p0qvmbtFy357WvW7SS0cw7lttoPJairH3Q1XtW2SSRwaVMnoZeQBZBx3WYHnIeJjWX5kX
+kneH3ABRc/ltBRrGEFeM0i93pRbg2LUC/OVF167jbD6Flngpl7MnLD8CHdrL+hU3unBZ5+RRKkf
jEzbY/h5fh0v4gPKTWKtk+sKtPPfCj9tz0OIhUQlOPDAbhQkJPntoR8JShzGohrz/U1cX4N9YtNH
2vr692FBpwaq1UEGkEWBfEQ12SAcftLxQNcr9PphKkUbt8fndha9vW5J5O3XGGOnS4URpj6599ZU
y8dwCMfgG2jRd1UGkFpo8iTa2re13sM65yEgibmi09xXQ23q5WkAw+b+KYLiaFN0Ewb88q5OxyiH
MkHIrxs9+Hr3rkYuCjJ2O3tGh7kxWcp9L/2x49CXChy1CpKYfRq0X5rWclJ5JkziwkZiG65JNPh1
ngboD1yi2HrPJjwEu4CKYE9yxhSPnvemGT8Yv22nSy3UyF4nsCtgN9s4vtORTQnJZb32SWa3duyu
BIw3wXMn/KXPJXjl0Z86NBhNxThg/CbuDAD/hqnay9MxnrbisECh58RsFEzrkkegbKJsmm5JCoBd
Jll6fDYr4FpZGySzlxvS1Sw7dhV3VxBOk/QyrKpu88Qu6ovqewoOTEGMugVh5MW/DjBYBWXAZ1rf
Agrp80zNAfR+PNA3qZxLz9zFhMcg7wZkps4POfvf8WNWEOzGvb7DQ3+OMnAlzutX1SZrl6GsG6dl
E65Eg4jIRyXdMlhRto1BpF5UynYustWv9ZG1wxTsRWi5N15Vl+xNvtbgEYb4zXHwfBonzE2bIE7W
yzL7gM2ynvAm9xPR1deer8wWFGD676atrc48Mk3Q5RhbxYuEdKn+JBWLv6BwwEUxmzBdsoEbbm4r
/rkvVRJsR9b0kiXPaB1EawZaZDPd+JDg71LYOBSZF8keuvUdCH5ssSgl9q90TwVwfOC+b6dfcZMu
aUGaQQUPPWgjf/lHY8nNSzz79wIJlW973fmfaDJ2EWoWjbd84HV3EBDMROa4D4UBR3HesmWml437
EXsxwx6Sq6qHfqx2xf3pJkzcyWwNlX6WWvXjFbYVqHwKl/mnaRgqfxwU2qqEfpDX3rxd11/SCCPc
syJMgu5xGeI3E07eXafxL1kDVpf4yzYnQz9fwCvZT93FrJr1r03E+/E3unk0uoBWxk8UsMQ8iO7s
FoBVORt1HYox79AWmoMsIkGz5/hl9+VpjgjTN+kxP3mYzfx+B7y4hluq5xqfC+9C/hFjbA392Cmv
GSFaunIqs1nWqKJF7TC/jZSQ5mcig6H+uUKFQhZk4Uixm6aPhvsG9N22GiN69M/H0kafe9t5Qd4R
bcLrMgm1PsGbejZnjZqiKzqnsZ+BfrEb3jA+EqRv9UT5XTKjr4+RaL7Wd3Nko9+98gegd1k8msdx
HJEu+INev0RhqqC6JlT7e+v19jIJy+NsmGFRXr4efjd8bNXh8YIeyDEyMLSZoGiQL8kbmXEniBeJ
5MmmvCa3zlOyvrRI1bxcJnEdXGJMmdXFmjTelIl4Db1L63nmezQmo6ym7iiCA74jM+h3vh/vBz/V
iDUJEkjBWSb4Dire5fmo18vcrK+dt6THBS4hxg7rjsM7jwln5Lr1nNDKY0k80SLAhMtnuYeol9Fo
Tb8v4EG+T4LJPEaL1053adwMwS2ExoV/ZTCC7REB8G7Y51yCClLZ5jE1UYOpkpYdj0k0ygeUtRDd
A+BG/HyPR95epy42ItsZKsYZDDT9BsbO/SkVrI9z0CD/5bcy/Rmmsv7hz2QeX+e4OXATGipoHpEm
KaykHQIiyDJBvbZzcBb6UMHq+uYH08lVs07djSORFxTQRQEem/EybfzWWFsy0k5FKNA6WuPgtgSU
ZCndn/lglyzgx5ClIIfLBCiecC/bV6QRKusxiZsr65nsACdBl8ZHweNIZXyKp4fW9x8t7YowXr5y
4+mrT9qmUBBEKqBS/nDEy45SXpd4xQZVt4IPOs3F5Ok0o+DRu9ka/Ffwzn38mCb9J7UvCv7c/og5
367gK2dFpDvzKdb1VMgW9NZgFlhknkL7T+HaJjXcT2jtHRjt/AwiTJ86hheEBw+P0Da+7YkHf1jL
NGP4uDkwFDRjdH+kO7/R1j6meiEX0N5b6KcOIt/irsn3lTz1kfoLxxhdJJgbSxSyfgjGj0sQmAKw
Vl4Me/sbeiTNxVPoKCcQOkMCYPursOK2D1zmdUq2nMwKYUXRFzIkz2qP74IZWMEmBMQnjJMxi2t1
G5hMH2bWP9bCmiKK9td+XObu2ljvL2YRELq6u9/08UhrPmWcrm+T6ZK7NUqWS22i312jn3iHdnE+
4gzDftpgCZPNJUke8OQ83iMAKMytnuCCRm+DBJbPF2RbQRisVxFEXZZYoXO/F17OZvmhjnlc+hsH
f/hEXhmGSMCu1OeB8OesU0vWzgT/Jx4xhaDDgF76kHUVihVRnVGDGZMORedsGfvwBXr1MSJNXeAX
4mNxQNNTZHN8rC8+p9FvE9VbXaS68T81U6D2QuoeTUfqt137QEMaonagFd2foDYUF4aMXNx40osu
x+9H/Tz0hppeY1Sm7B2ZAvoYEU9MGeOYRc3sMiV/T3s4FnMbeEmV9HX0ZR6G0GbBvtmv0ImMyDVd
ZP3F9L1ZkfNhLvQu9VlicTMXcBjzuTneULYPj0sCYtB82Ef/C+RhpiVb2mb5Es+S/144Oj/3w6Bw
OqqDTcGcZAzB6aY9EEBQKHuKPNvvH5Yx5eNdzMFLdF18ToC4HryNXWa6DKxI+pED7TSa+mkN61Xd
+oB134Zj694R64KNACILXCt/XneD/tKeqoJvPfbKMC7TvwZpQ/9eY4jLvYmJ9CrzZxRbUSM18ivp
B6mQVCVNXzb1PH6etp3Nf01bbH5vEVBL2RIFQPIvyIjRuzIjZQUItP3kRYthmi6+6sFT141735Ux
FJo+Esrq7jJPAhdSqgTjnLzZIKEqVLw8b8bwA6nJsnXQobJqfJnlzNt8UGNA4VhasmWosIbrNV3H
g2ZLx3eZY+iZPkvQ4ncfJegm1udlJUReZ6JWcW1pjdwQBeYIXFbWxzQwfotxu+o5aAs2EVIiafbT
vcBT8AE0byvwz5TegdZjje/BZu4jHwuPY7n08DNfiB8c9me414B7Tlp6222ZwWFdYC645a8d1EmD
SgYJq3EUbRRkWlMhcnD5DPArEbeZwffsyxCc1OAqth2G70LetvOrN9qxfaY0GpsiRMpLs20CA9IL
3i1QCWfrwZILcusXcC02mGoiCULpoff9KFQsovvWslDcJZRvwNdEsRKAAa5Jnen2kB+tSpbvTIIU
79YDR+/lUQvZ9Jx1wvyevET4mcBs8Nu4e6DhHGXU8xJ898hKIoshikJvyN0zb0qW+62dvEuHQP6d
qSD8tEqvu4viFA+KdrR3cIVUPIXBxnTWddqyu1TwluEJoEGfzY7jd6fD9TNedUmc9fNSB/nik9Kv
ubh4nRm2QnuJZLeAedbmk2bUvm603fY8mHpdwNclXw/V1WDVhirxCBubx68eiRN7GXrkAg8Snvd4
7pCuZgqii9c6Gifyg2xrcOR47LTjbfP2brocKeUfWMLS5nJ4nqZ3sWUsveez2j9BeVL8Bs5D83yV
09jcJNKtFv0kI2lxsP5h04Pxn/vuPTEaVQ3FHXAlTj9Tv2XRS8zZcZn3cY1zdP9KC0pPm63Q3Jyy
2mOP4XKkeCFCOGaElEm9ryi0sYAVKmKc5KLpOuRjcRC+ymb2PnSLFohEWxe/JiYW6vkI13l5MXQf
foxmtD7miifhZbvwEZ7WNVjAuDsf/lM4Cv3SrN0M/XfTfBXtbuXXmkaTzoMaY2ZBmnheAQMAUwDv
13cPv8slhbdPtiW3h1mam+kO/04nW9OCqO1gNl8nvIUJuJv6r0jq+igbmd9CTB0b+XikafsrFMK8
olwevDVxaKaLODZRrRDARZK0RXsPg4w8ctcA+VO0lupLHW+iFOjUZcIefnslo7L1fadXy5+ahfA3
qcNnaGWzbPIxvOuLTVxiaNAHuWkA4btEgW26+3UODEjC+mADpRzfMeXC51RcNst4+6Ta4PBukEUh
D36ymC+1CbzH0YvZVgRRP6GEgJGkuDwWvCsuVAbB8livvvhh21F0GUEmay5LSFVyH9EhLve064Gm
8rUE5oJGYr7MofQ+7x1lGYoIcT4mYX9TwSDfYTZ/z5o8MTVD88JLogM5RR97xRjTgN94Ldc20/xI
X1PTH9+ncOJ31HD91Am8BLPUDrR9TBDD9x9Qn9315dgRA2/bqOfS0qP+No9qny7SxCOijbCzvo41
JfMzanJ4lGsf6SHUR/lPvKH7j926AWnbHFEpE60/LnCWlb8HdXRP7NZ0LyjjD794MqQyn8W+Fb60
w10Q1shvumV52lIOXkeQAcONzSkLvkrgtljmgyDwuEh7TE/b3G78UocmfqZQVd3Kmm94lg47Cf+G
Zb8Xa0i8ex8WaXuFB206P4y9ncvQV+zrCjzmgPwq1eYy0GnBrUJQbLNubdIqAo0qy/Y2nrzcplL7
97wLeVrIeHwPCX3zkTbTU6dZUHTdcdceu8zacCYfIMd4PMzEavXoB4n9dCBWyEvPDUbMFxAhXCSd
4qialbX+3chV/EmskC3DoYuhywGNod9waiy4a4JuPAig/dIfV3iddbdFbaR+iVgMP9pQb30VIqmh
OCyG9H7qzS+APqPj+4r59l+jr8Hmyxjpsk7se249EMHeDN93ku0E04djvN2Tw15C1tPmMgzCPtZ+
W9p6eNmHlRkUJ/y4QvAH5AxkeGQMcw/zUD93ntBS78f6saG+6nJMHEFwg/Z0lRUbEvDKJys7PnjH
qGimeuZ/B3a++0v7KmAlGRCTch2EVl7bHYNQXQ99BL775nFVekH61U3eTYWod+RmMYe4I+CWVvf7
iqZszhbfnx+8jiQ4fCP+i7MvW45bx7b8lYrzzrrgDN64VQ8ccmJqlmzJLwxZljmDJEiCw9f3SnV1
t4yTTHYoTj2UZQsghr0B7L3W2uQxj4lorwE9c+yNZji0eQBMumq9cpjK/rFLq/Q3kgxd5eMIFgjD
VHGNVmawd6B22JvZURkx/5o+WrdmVVbFpmpm1Ps1ej6ZOxMIUs2NHKiWu0OqGjcZ1SrTE3DsV6SK
htckLUp7a+c1AGjwQhlUtqFNqPpZnFb1BrpF7YuRjMjyougdvE0HnY3cqwwVJx/qu8GW6z7RrF1t
M5Hv0wk2vgcXpX6wc0c1w5qnBTa1UaW+YAbL3BIHWuLiKl87h0nvtcpFnqfHBZeUffKdnqrR+jgz
UALFnFB+bGPkpdH6nJdOsbF11qbXVVxFePVowqqDvkvEzw5yXMRThYY8o0hoTz21SekDxNCyyGsU
y0yPREdE4xGPAGfa670+qY9ajLrFv+wEKP3rgeZdfzABxtG2jYgLfkvLstbf55jlyRYCf9Fv0aGE
bajitT7DcnNu3qgpAgR+wtNUuY21GRIhrpogEQFLbynHIaqC3uv3U4nn9JigvMI3FDOyoQTTaea1
juimVroKvI5xq5mMHAjLbOEPdlPqbk8wGWEGcoy+zTSnyTdGiRn8NpR5qwVjPE6GL2zU5vDyoSvZ
c99N8G5IcTXjjYp44CsyIc3kRjQnsQfx9C7yIXgqHkodla78KmIWEDsDntMuDpHku9VnKH/VRwoi
B33X17jsWq1aX+co+6b50WDb6cPIiFJ73UTJ4NV8Hrtbu8+aoGQ9no14gpT5JqKp6vxGFMkcAmYX
ZoOsFS7abot4VH0PdKuooRiJX9gXlFha7sZVn4hNZCOO+dyocWKoLsIXIHfAyHTlpqkUONqyTSg0
dBTmpJNrG2UrjjkuWcnoWkLTotdYd5zEdYiRc7dD3ajXJMf/xw0pMwe3LGeMA7L6/BVBbwul6pEL
7bw441igktkz3w3ooPCrkYC0l+Eubb2SCnVgdkVttua9M5RDFFgx9rirTXZ1SwrS5W+UKxB9qoss
zvxsIokNRIEGykfrlwYbjR+tOSvOmy6qGoEH0fRZAOSvgudTmXeGZ1ctcdwRV/Hpayg4mRvc6Ume
pVFV71rU09wxh9MbxMqML2ZjZH4wV2u1IiWvd7Qjo1+wvHJnlvynMsZ/vY3/Hb9Xt/87d9H++3/w
5zcofPE0Tjrpj/9+rEr8739Ov/N//82fv/Hv7Xt1/Vq+t/I/+uN30O5/+vVfu9c//hCwLu2mu/6d
T/fvbV90H+3jC0//8v/3L//x/tHK41S//+uvt6pn3ak1eET213/+av/rX39pJ337//rc/n/+8jSA
f/21SYu0Ttlr+7ffeX9tu3/9hcre/0RMEntXtQ1KjBNCf3j/+BvV+qejObpGkfs0TPtE8mUV75JT
n/8EKscyKTS2NBP/5q9/tBXc4L/+Mv5pqRa066luQHITFcrsv/7Pp/2xOP9vsf7B+vK2SlnX/uuv
U4pVTj/ZOpF5tEOn4KZvlvMRSaU96LpvWlEaXomYBi51Q2BOBd1EM/n5aWL+0/vn3s5lS23tb9xa
iph5nEbOdOy17pehs5cxHZ8Nwh7h1V8ztV/JVp/F5Z/6kRLKZEqTGMHe8RhXxjQHY+Sod6hoFV8X
WdbdWQOZ7qooo2HFDPsbA6wXIFORJFfIDZcUr21G7kdtbku3MMtiLdl3ytD+barxURKMK2b6NCCo
PB0ZnqAOheu2QEhAKAsXzcvTe0JtnetBQnPhsgi2KIdLVZVoB3nzI0exQpRon14avVojMS91IiWg
I22CQAct6d7uqCfqylfLnUVooKzpCS11IOWhjRK5gtRsxBFiC/kvHKzjjmsZXuoz1CM6oZCV2foA
RpybLtjWZ4KwHZccksf1cHRqu3lCcqva2BVAMPFE0yCpWrGpDaMDTZaoOyCryKtVJD1qszoIhqVE
6REiSZPvTdRRzYvFkN2D7Z4Rt+VaejOZka65gho5isKL5u7yAn9IT5z7ZCnbDYE7vdSTThwzPM1f
nc7S8MqNyWNfTLiGIXyKKP6I5OEz9Ksgm8aLDBfMtEHp+MsfsDhnEsQsUvkcmUoljlC89ihNbhu9
favItAMQHydo4/WNeTsY36lWb22b4Fikfpo5gQlRzsEcIBeugQdr3M1xGSgs26b2ytQsWZeUR68F
ULTKiJkRCBTFG0Kvsnp7edALG1ImHxuibSbdglklSGln9k2ZZO7c9l77JdEb+CuZgayRBCBsBT0Y
/JtRX+nDCuBo6csll5PwmCtNAVOK62+1U7otovlZdO3wNWdwsskz+1EmIc99m+WGig6aMtR5F/T9
V+ilpymR3IwK1dJKS0+frt4RTLhYowAsbBSZf2z1/UndO6EhMstZYPT5FZ6m+7zB9fvydlnqQHIr
paMJJOSt9GiMvA2YYMTFPZQHRjet8M4WjlFZgN8s0rZu9NoO8bJA1aryFDd2flUKCuGZ8b61pjVJ
raX9I1k7QbyKCR7RMI2dLRAjbqb1QZcnnma/XJ6spQ0kmW1flSmxM42GNcrCFCPbNlW5ctlYaPpv
BOUGsMnJ7GhYxn2/yXLyrnPtK+Im2J4yRVmpnJh0NRqPiAYvltDWLyaygp1c2EEySblo1LRMatsO
kbw5Tl1+b/HsFhGb+8tzvtT8abU/CWOAEqiqShohpJ/a9206bXTDvEPoePO15k/dfm5+jHXN5KYV
VhBgztQIcIARj2k8+y+3v7Sup59/al8jQ44inwjXNX3vqfkTb4aVLz97GcaiSpabkUYbgBuywgRp
f9/k0TdqDC9xjlxSoj1MrU7dhK5JcSwYsVzCQImmjg11ZIaTktsui80tckpvXVPcZ6wu/VbMK6Na
6kgy4nYWTqPn6KiqyrAh6Ub0Q+eCD4J6iwXShDXC2pdX5rSBzpwGMsG5hTZH0Q/oKYvV1rUFuomo
MftVVx2AE/sKbBm2JzOd1ZTlA63QTWdoiC44I0pXIKtxeQwLu0tmOjtINydIZlohwH4G0qEO9ybS
DiutL8yQTHbmA8K4TXr6dPrKCmSOruL6RUwrznSp9dPPP1lGAeBTmwIhF6rVHeuucMxtBlBQ+3Zc
Mb0Fz/E3vrODSi9sgudglZHsENt7hxBOjwmKrZViYUtDkIyblUo8lFAICSttYluU7iyRZh4qlyDI
sm0ibWUdllZZsnTiQI4foAA77Kwmd7XYdrNqTYtpaZI0aRUEKr8h/2+HIqJ0F1daAOSLsx3rNTXX
pQ4kg9bKOeFVG9shUfIJOezIByk4cYv2K+WmTgYmHcogsCvItypIiGjIPBTE8HMLOJsvGZhMwbQ1
NYMqemSFqgYg4cBrVAqNs69deGUCpsj0WkUlWSvkLUA2ifJSNcj82gh5uQClrYxgYf5lXj1SRXpt
IF0SklR/GnrtRcTNq6ayNT7jUvuSGU8nWZUegj9h2h2jmPsZIAGkX9PSX7AwmV0fMQAvSsOywjbd
V+ld03U3pWEDeZlsLi/w0ufLJtxFc5XgERoCl/3GdO48l3nMHxAvXqNoLPUgWW+WU0qNHgsAIj9g
bTpwRJVACjjh45pOzNIsSUaMXEuWtSkGIaJXs1WANAHSOgMSNcqCy9O04ILk+gl8rOPJsOr6aJZ9
902Pqb51rHxNQv0Don7mLJZLJsR61yk9Srge56QAddXsUB0xEkXxAwDo6Jp0o/1dFBZjgTKjRDLS
u0p5qnDYisck07sVIZ8PgekzXyHz81ugdNSItdURdPQsKOKB/1Q7lM1B/gZ54b4EPNUtCgIYsWEo
yBkaBe4MTqm3OuAZmrGt824KE8NO7/I+Mr2imIEhBKovAQhqim5TzbAOAG2iKlEMbGSaREDfqbGt
HGvRrB7aC9dCmXvNHDFyvNn5UR95PAMYacedy+uZClcwIDZdexo0E6jeGogaqCGVa4GHD4LKuemT
3u95OcZOY7LiKE7JpEg8j411qER0gELalQCkM0+yg6JfdfgsXtlXI/B3LZL1impt+1S7tWZhudRM
0q95PpnGjUBOSkWXFkfobIkDSiiipmxmKteQMlhTRvjghJwb88noP11idGvKSa7UBZBrNUUeFXDl
2c2LosQ1g1s7hiqiACvhPpr4SJmSLaQOBEGgFqE4FFs2rtKyno6qRrpfl+30Q8D3zAfJ3KfSzqDs
pLApNF1zg8PcT4P7W+pSF8LzLnrerqklLYWtZR7U1OdRkafoCWw857l4ycEh8OmtHbRv+m8rdbsY
gCw//rkysIV9LdOiVA47qmJ0R6/sm/h69LMGqpQekFLuW3Y9+dom9uzR04NkN668bBecnkyXyhxk
RUVVTWE8Gg9QY32cOuNxZTgLp4IswAzkQw5MG4bTBHgxeyg3541u7jFX93RPDYjPPbriuxdOh48F
/LRHrbpE+gao+TAbhpuutm9BD8pdi9aBMpD6a8Ymk6YcPNz62cmxPA25zYhyx1PUnzWEWGl/YRCy
uEECdqboqjoHaFbRXLx4E18H2MudI60I+qpfi+d/8FXPGJAsdFB2tSJ03WFHxCPzH3D27EBIWxxY
bAE6NGszIJiOyoENy2Pw/k1lg+hH7OOZz48VBEa+RZAePbBpqn+LfCQloCIKEsZGlKsU4E8hbg2V
qqUb2zQOqW0Nt92okrAAEuyZgTjg9dlJ7jtxuulrrxSZdNYq3BDcomOY6QDiVj+arg/Kft6vC1ct
bWbpjg+oi5gn6oxhh/z61LplAniB9nDZVJBwPPdO/8gufNq+A7OUthjTKexF3710OUCgrs5z/SZ2
HOsIdzdumgg1WzO9n91Cd9YUnhcGJctSQGtAZ7iK52CtAESSH5PqNrWbFWmXpe0szRho+y1JjTI/
DqwgAAxP1S6mgL0znJMhV6b6C8l5PI5khYpYBQOqz6r8KDiS/5VdBLXer4UVlxI8skhF1ycOHWZW
HWun2kXZALg4gtTzb7PJXKjsAF7aE8tNlG+Xd8LCpMmqFX1bZWCIlNURUEXInnLP0B5Y3iG+e/e1
DqQbjNPXiT1bNTrIDiix0aXHRCtcBmu93P7SmSkrWLAhHTuo8LJjrdH5J4CBdMORI/PbhLBdBeQT
igjV7Ls+mNOxzlLcIalghwo8uCdoGakQeBDZjjW8XDnhlmb0tPc/2RYQ3UYPkB47Zpzuimm4qSvy
lo/msU+LtSf0B2H8jEeVJTBo3TRm0vPqOHgAcGyabeazjRHYG9WvPLBavMgd9mIrtvyKbVEt0b88
2R9aD+f6lR5eyP5FSMfiOt/5U2BufgJLtwVFI6i8d+F+Px6vde/16WFwk4C43NXch1+/eu9y3wu+
Q67Iw5uq0x2w347NkG1RUtpw63G4UzWxudz+ws1E1s6IRrDOyDhmx5jV9auWqmzToX7oitNYiMHK
4hlZo6FQI/Bex5hc5fGjadtebdzl8xvu85e/f2HfyRoaBdeJGvfooVcG5jFTGV0CVkRP9DsgBNf8
08IqyHIaowMQmdqcnKwoA5Hifujg2Uq/5sJlOY1RmcAMwRX4CEKjXyq/BKRXwFnz67VynEuTdPr5
J+MkbayR9nRGgGjpd3bqMz32K/tGce4vr8LCLtIk6wd3uWM07dnRSfW7llV7kAJXjG+p6dPPP337
kDgCXgtplYFb3VEx86BXImXlQrO0rpJht3jKZaqVZkeS1O8z+IhdXKLsZ7am373Uvvbnx3OC/clA
DjmOsXo1ptp7FoFXotrvl6f9Y4eccUwfjvLT5NigA0LnExdyEJf9PCg2AA8HYt9ei5vCn3dvhUs2
aul3r9wF7PGdbXu39zIvCsDHWjmJltZHCpqqbQzd/RHPDwMQo5SYW0b4Shhl4QlKZBnxGQEG3rF2
DGOWqYeKjfy6AePlJ9Vi7olk/gV2t+FrsTOEOmjyAUIuauVasx55Wt5Px7iPqB/juXfCPhq7y5N+
fsBEzv2XzGr0GWDyMKJDoGvzoWx5cLnp89uFyMn/qIlGcOYMejDn71YsDkP3DKT6ipdZalwypN6y
0bxWZ+HE6r3WR+mmS+qnyNL0laPkvJchsgx5HeutkSvKFE7c8sfx3ZpbIIHfmtUQ+tIIJGsye5Al
QQDTQ0WzbidehACPMFdT8pXpPx8YQIjuT2ttC3PglON9kHQpv6s0EGWQv9WYqyL0jetuUT4Udpy+
psWAlOjlJT9/QhJZqXyK7dhQW5GGJK6fKmfOffBQtm3bPdtVHLmWXr99qSMZFlAYleqkYzKHinM1
Dp1XxWDcRwhGzhYQx4l/uZeFKZTxAQB+z2rZORmqBIsqd5kzRt9bVFmK3alo1aOozeEYEV1/6YfJ
WLlrL2wLGTYQ24RkPIoQPtKzQ5GPm6R9iMf28fKIllqXzs4MrCKRIygRggkHKDjqzka9D1zqyg1p
qfnTzz95cCXLa1O01EZUoPDzeutkkN+u7y9/+4KrsiWTF3mBGG5m2Qfu9HcsH6+tJl3zzSej+PvR
A0banx8OBi3PIHHLMOvjTZwn16QYrqG6sFUnM6Cd89BV/FpRG1BZkVHe8r5bmbEFNyMDCFgac621
8xk4i0q/VkSF0qAoK+nzVNd2bQYBxRXT/AhrnBui5A+QapmRtJvoQRWg7EczaspyobB9UiA2k+fl
dRvVg3sqmrlDGoG5lU6V6860DA9Y0cle+4ylmZZOWO1UTKPidAqh/3CsGlCeWQ37ijZ5SaLnykB/
DB936FBGc4PLC0RuoEK48v5YMGgZdDDlkMvQBZx6LXQvG7/pwPyLbDiI9mef3SAmvjLKBTuQ8Qfg
YnWiZ8UcovAocwFXnj0+RipEcMuvuQkZg6CzRhhzO9KDMf4Q5BcbkMBQppVpWvp8yUv0KJpat0lN
IfzxZFugUaomBFCKr105ZPwBUbO8LeKeHkQ03eqdszfZ2vtyaX0lF9G1g8JsCGuHc66B/9F1yXTI
+1r1EIFlPyno6T80poiDpc3g4lx2SwtnnqwCbZQOaeZYo4cZAN2W/Mimb04LvaM3O32/3MPScmh/
OidbaMxCQRT70McivWYK9zIFfC/oY6xddhZcq6wHTZF3AUJnnkPC9W+WTkEqEiuhlIXsIZFxCARu
Rysb7FSQlUZfgJzoQQ6Le5oh3nPbhqRQ2hJIDJHGN4gFsunI1TvqQAcLTFRxNfLm+9hZ475tTOWl
dyKQDNuhB1luRri2NsR3DvJs0PU52Q0QDkHi0Y6/Fr0nMsxBg2JPigA+PZTm/KCMEZ4Fzi45FZT4
0srKSAdw+CEgjCBxyPsYGvZJGxDibIgJ3Y2VDhbOFxnm0Na9baPA0BRWU638KLvkF4RWxL2iq7bb
OE3/u5qmcmvl9Eoz6OSPZYPnHW2EZ3LivLCGKh7oB8RreZHfRtTRfkQFFJNaPRJXgxXx18qixt4B
0MRNVZF4nOu6C02uN6iuZcFcQKqgy0HUUqdJ/QbthNyzu2n63ePesc2pI+5MDtIxV9N5bwkz30C5
BFEVp+M7BuxQSFTrJ7QD8q3JIoRSnYzm7jiJLpyEluAZyE8cMLAsZ9ehEHk0qkPiDHcga5Pbkk9I
8+pF9lqJegIle6L1lQmaoVdrp2qnKxN8/uIgl1BwCm2oqNVU4UBeRoJQWtX6zfj7cuMLZimjPEQ+
NVGpVDzUoXGMmoF8ig+I5vPHrzUvecvBgWiDgGrKAUnpK2sc3xxF+eKXS/cpm+Y8F0mshdA/6MA9
AsXB4mm9Euj40B89c5eRiyhYIDNB9olWoXBK33YKN4GWQVc/gNTit9AmzwZUcDXmA2QRCNLOkADt
79tpCjI2exUKpoGqvElrukvMJpgc4zpW8m0+DzcjDroGqmpmsvKlSysoXbpSswYGfhogiMvMyp2s
eQ8o/9euADI4pGFTPCInN4VQYnc7kJ27/gk5tjXPcX5jy6CPLjKg4oF69QdcldKr3oghT2Fq+SHi
pVirbbJwsMmYjCTqhcUibh/yfDfMd4V6KPWfl/f2wqks6+GnDjjY2anpBhyPaPhJROahArlrqj9A
xfya8ctIiqE3O6GNxDqoGbu2u+IbF+p2KOzt5TEsbB5ZEt/WbHNojBOSoKq8CfIirjl337/WtmT7
gjOjwj1vCtW+cRPyWhcrO35p4iXLLwyConYQYAwrg/hFWu56C8BP5560md/o8Qo5cGnnaNKVCOXy
+oHhlZw7AHGo30X2e5UOo35E5M64F0OyWjjdyTypHoWa0k8eVD5ASYZMh+qNjeooPgQpOsc37HkU
ntqrmq+nRbcrRF7/cIw5CfV0P0P/Y9vEdbXnXabdOqZWWF6vn8JJSNIRd4iUGFGEOKvNTarXHZjT
BeRNXIcZ6Qj35WTbAeSvl4jw5yHJ2e90GKcgJhXfEA6pN+idDBscn/TGshoVkRUj6RDZ4UX97CD9
79mGVrQ+5BK18cig28ddMs6g5iu6+QCNR8vX0mJ0p54Ux9bM0hBq2tkOMmd20DTG8DuP7ewVXMpy
a5s8C4SFYmJ2l2tbZPPHB1tVQALToyh7hCpbn95NaqwBoAkayOz2ZlyCLJBb+4ok5laPo/hhaKd2
nw1Q0issYW+gqjj6UCNm++KkSlinJpT8uYYUPxj9O9Ra6lw9zXmQV1kN9qYBAaiu7I1t1SmAn+uM
QvKgjDSn86Cu1B67qnRSD0KFhl/pShWCudA+TiDmgjgv6HAgUWahDOdkf4eWEkSHhm66h0jhFDhM
0GubWd1DxZJyYwB6EDSAFBO3RvAFEnNA+94CemA95jwzrwyR2h7Bd+9yKvSnSJuH2rOnFqpIED8f
fxblOLduPlddQMrsKumdPOBDW96oLEMeipn2TW/WkF4XkOOr4Z0APmo1FkYzHwOstnIcDarpQQxu
+jVkx3LE2NPqvYdieLqr+KkkDuQLpiawbasCzcZ2DtpYaLeo9pup0CBta+GesJSBagPdGpRTCawM
gf6Tguf892bgCr7TIL3LWkaqKwU8ZSsoqhLswqmB5lkiMmUDzaRk0zAo4uEJUPtjP4yhTqdhq9aN
CFTLrB8KpplvZj0RSI9EQ+oJi0JvESJc6ROIsScVrIHqd7XT4j2KCAPUdot5HiCpM7XBUE2uBcqm
32OX+rX9oEDm6RoitMYbKPnNfQFFtg0pqvpbFqWPeWRMWwhWM3NvJaeEL01GL57nDopaJSqFVMP3
WbNmy6cY9k2kIDnnKSgpd6J7RrqJPF1qeXmvD6lv5Mirfe1olEs5GIihTSlp6AFaapDTnCn0ybQn
k0Dc4LJzXvBucjocIid9FLedGmr1gPcQngYx50GkQYXrcgcLrwK5rMPUFFCpSRXzUMfQB0yAgzmk
0KhzM9sedjRKopW42sIJJqe4y3GyIBk4ZCE0cuKfuaYpJfRR7a8RABBo/fMUSIlKmzFVq7Axcmhw
OBnb5323lqtbmiTpjFFMCjUyYZuHUt1aVerFuAJp6vUo1rjLS8ssHTPJpDPTzE3jkLNbDYG+xrnK
1p7dS21LYba5bopBo3l00Ind3055Hb2PSkR84SRrutoLwRYZQ6PFSLTXGZ/DdlIhTTPS57aO4dPU
ZJeryg0f4m1htV+7VsiQGidTCwMybPSQms9WjCLkE2S8UtzpGnCU2Fd02W2NyEiaEkqfCeSWELdj
znyo+igPumrsXi9b3cKEydl9ncUIPhG89jVzHkJo0TgudGULn6nOEBgwDkitdBBUQUmBLzEpiJzp
1+3Kts3SQjS16Y9MHUfoMbZvA233bWEFl0e1YCZyvr+38y5SWkQYEghvfzO1YXpo60pB0jwzAz1J
lJUr3wKqisiVNHDOIlQNre7QtGm0BUC7Cziq83k8VVPMJIThnoBMhVxVxOZtWUVxIDgf7i+PcsGT
yZgApg5jNNA+OmhQiq4HzGTkIN90ufHzUD4il9nQYlSX5mOB8zyiUDXlcweBT/6LOJEnKLrEbRMF
4K4gJ/N+ucMF7/ARq/uUp6mgghSNuk4PUMiudyDb7CCjCP5Aoq4hwM/PlyOr30xTrrcZqjWEDVTM
HzIFp3dPjN6//P1LrZ8s7NP359OsM623x1ABL3tESraGvOjlps9PjUNO75pPTY8UUtJmZI0hMno1
1tqA2F20u9z2eVNxyOnnn9pucxNsSk0dQzpflfmvXL82+EudfclFOuQ0ok+tzwOpoFJROGFi/pr0
2uXICZTQ/xdlBxbVt8tDOP+8gwzOn53EohOJ40xjOIsiKOGyKD2aTrmZDO6Oycr2XJon6VwvWqbG
dQrQtA2hN8d5w6F+1Iy31CYro1jqQDraRUvMKZuxf1SgksbZLD2I0B+hyf0LUaXV2Cum5O+vSOek
O/R5PSD3Bd3OTgBaUb8x0R8h/u5DwnZzeSGW9ql0wA8iRgk3pMbCQghPgZpoAqT/WpmoBf4GdU6e
6tNeErht1wCZjKGxjX5DR3y4qq5aXwTO7/YRijsP1ZpTP+/6qCzyg9qKCQppoaNk36GGZjAf7Y3l
MZ/5EB7e2lfRDe5fv+im2bBtudLpee9BZQ2fBjqRqLCB1TcKUWxay8g9aBA+XV6Xxak77blPU1eg
jAVRYoyo4e680f1sY+3JHooOR+5OYeF9pUwtZJ0dydzLJDL1aMAGgFiiXxvPDuQ3Lw9hIWVDHcnI
xYTc79ji5deisMV13tbOLQp50LDQkY6de9OCaho0JDeJJoyrAvq6PkV2c68mE3moidlvKe+cYy6a
FPXIG+O7k9fDHulddqwykUNDEYqL6pTo11AjTSE1HDudW6cIoK0N4Lxx0JPg1uc1gChVzOYZc2O6
bE/vxuforry2DnSLx47XeAkkAG7sa4isesTPX7rWtTbKoX2svX7lCz5CRX83fuRF/vyCmSQ4taHF
HiIs68M4PcV9Rt0Rt3JvHoP7fer+LDbsZnS3x5fXyVc9bA7ivt6euC4n4G8G9G26UXwarPGSlqZE
8kZW2Q904ECfQUY4EZrriCcVUtArO+bUyrnhSt6oRHUG2loYrrJrg9FXXHMHCSZX8d4714bn6AIK
JHHug+AMAyArJ97SLMuiPtDXnRTFgK0N3rzpA3DmjubJ6PDfFEze4E34L9t3fuU6ru22gen3ro5F
aF1ETMABQ7G0XXfo35wf2bX1FjkQuHRND4q7K6GCBaklUFr/3AeJEfNRq/CFHLtAPcYh21Se7fFg
wJykx3hbBxZQ1h36jH2wBC6vx8Jiy1DDblQaOx17LAcsC9KkPjg1lvp0ufEF9ylDBkWPRGF0Mq7e
2EBIqRA/L7e7QDGCWN6fcwU1VE2ZczQs3uJvNlbstJF0v79Od9H2R+OmLq70rvB6f/wNSU+s1GE4
4jZ+1a7czz7eRWe2sSwrRLnN8ghlheA3EKHcakG+S8BBi4NuFx2jIzSwfR44V2QDtkGQBYofBTTQ
992m98rva5b6gVY/9xWS9wLsjNk43rGr76Zg2NY30UEcZ1+FF4GOrCdCKHHda3ttj3pT7mvtMS85
dFfVTX1ob7Qd88xb019ZklOX5z5FcmPQfB6zVsGE2I0/woHF9zaOtBNboNvVCMC5zg/lB1Rsk2vV
Q+rdb0Plsdmtdf/BCzjXveS0uACaA2rJ2BG+4T1DLNdN/cij2+RXdhvvTNQ3udZDnIBP0YbetEfx
amxKv9pA+wWrowYi0FzFX1sXdWnjS05uBHqOpqgnE4KKq9x0jzVzgWy9tZ9iXJCO7Q17b3+qt5dn
fukaISMcFWeGdD/kLcL5xn5gt8rP8gqJ8WDamAftiFVeiRB8EGDPTLGMccQJPhTQqMRmO0DB+ra5
HrbV1r7HhD7Y2xmsUdMjLljfW3M/bS+PbWEeZYgjkvjCGThWdUAFF2DBPDUuVvztguOzpcvXNDfV
SWt2hBKV43btlqLEGtJRa8fcUvOShyI2Z0gG4RDlG4Z0LiS07sx9s4uvy50eNk+Nr70V5sa4QTmH
oPuZX0FEHUc5u0re9ZfLc6edLO/cep0m9dP10mJ4RLanI09sUMFkX+/pNt6hDoKfHwCX3+YeYMr+
iM3f7ymcVL0dVm7NS9tfxkiS2Zm12tFwsS1c5bm+Ha7yJ20/3eR7JHBfikP6INbuE4u7X/I7fSQi
k1f6GFrbdCceyVX2YOEOTZ/prrqB9nryxa0oORiqgSKhRxhTbE5+lum+3kYrm+WDDn1upSR3MUyZ
MqEWBdzFcdxYW/M53+m7+ECP6Z5sIMi9N738xlnx1As7U0Y2trxHeC/GhDnRjU1fFLKPmu+Xt9zS
QGQ040hbWkMXH1fHu/IepJ7od/FiPGkvDWJVCMK6SYyiCS6ydsp+jeOzNJxT+OHTLgczjOpKiS4b
PntTGkbAeZjlCndgwf9YkpOAttIwKAZiGIpVuKihMa+qwy61LPmHVgUVM04Q4OGtESjJz7IbV5hh
p/vimc1kSWYPWNQQn2h7oRCm27MUzueNZE/1+GYwzD1fM/KF97iMZpzaKakTjZxu1MZB+1+cXUlz
pLwS/EVECAQSXIFe8T4ez3guhGdjB4HYf/3LnpM/PauJ8MUR7oOElipJVZWZOwSn93loPImo2zU3
1Sk/Zvv8lp9a3Hvi3fX9pZs0xdZXBFaTuIVHk+tzUX8FKcXGYXBZz4/mTDFu6NFJA5LO2EQCKgdk
DBJoD/QxDeel2TJy3booRk5YYvTs4kC6cP2evSV31jk71nszMu74zrhtTslD+tTd1ed4482jO7DV
mkQwIE0u72Dp8Y8u873MN5+db9Vj8zV+TYYQz8ddu1/YIY6sm+QXdDBP11dJdztXaxVB8z6OLMFI
kXz3nfgeMpwhtERONLxckIsANGVheif+FqfqJN68c/1kgazhcnPYctYap6DWMlarW9eswXrKfvre
uRfR6FtpjeH1Af5LSn6wXdRSPpomKxQXMMB21+4cn+DJLg9Qj8BzsQt/PKe4epd752dzKG7dsI4k
Xu14pvvdn3KXR/UOf3feQ3m7BUXTjVbxJVA1WbvVHBAstmaolDmoLnZrEggUUFwfsMbuHMWlIC1L
QcgGH9uhVHqcb9Liz/WGdfEjR3nAlI3Dap5ji4Jed2fcg4UxEvv55O3ze0gehwJPKPO8YHfUt8ux
umfHDi7let+6WVOcCaBGYBuC/nE096YvxRvEFZBX3ZgxXeOKQyl6KCF0EzwVoq+75MLKvKKwxNld
/3TdBUst6MsmK8mbFd9O753v3bP9Qm7LL10EKdqX7Dd/WVBFu3GL1Hh5tbgvsVcvLQr0xL0sJHMR
ADzni/ibOz3S7C8Hn9Nqjlun7cUVfmBXapUfr6x4Qq51jr5bwQ/Tz8PnH7eFjwf+7c/svP/Z+PvM
f0pDRIpKfw68A0Owl/h/UwTEcv9v9PJYBi/XZ1iz49WiwHGaCwEpU8TMCf3rsHZHmbnRtAbN76q1
gCimKMFmhbabXfOXllDl86HPsnyF6MqT96O+kyfo0oC/xnmcz+POCSBx9rk7rFomuBDomLQtFtMR
Daj4Bii1rRs+UXfYqPQyKPFijrnC5cZfl4DshtvsnN/Hpxis6YhTjjtIUd1YYY3HYQk2gafry6Qx
M5Vqpi74mpMa97OJ3Nr2c5W+Ld5GhEcDwnVV9hIBnimjXDBZ4964H2+cKHusvro3kMx8wPqcs3se
tht96Xab4i1EkrTcgeRbNMyoEnIvwr8bwYHLLfgji1IuHRW0Nmd6Md81/9qgJM5MnbCfnB3U2QOI
1F1fBQ1gzFVLLspcjF3L0ct8T++Xszh5PohkEH8j9yhG+nW9F40nUisurEoatjdjrYkZ34z9ndUi
9AZUVtynNxA02hHIJVVZtTFxmiVRK7ckjgZWQTwOpvIs6FtLN9rVjYJhod49V6qRAN5gXV5IeR84
y10OvYplcsJKfilTGbARREfWxrbSrsvFbN51RidkL8d4xsWgtPysPnXQXJUXCj4bEW4I8jhAjVv2
V6go3rTtw1B8DqwCxZL/9jsBuMXGEh5uiB9idpc3L4m7ARK6zNMHG1ot5KpdwwSTM9alG9avIi6B
tObnZaoepVFuLJFu6ZWLwUKXUsxQ+Tx5+biGPYTPnhyTbm0s3RtZZR6BpnFcrUbFTyalfeJXNtR8
R2egEKMw2ckAX+KeAwxzmJtSPCyGPRxQByCDXHruceZ/WivuA1o3rfAhtjy7u9F1i40DWOMtVNqS
Lh68phM2PzWQ4cvbV28dQ2999DyBMttk4/Ki8dlqbRMr4joZK88FpnSi9ynKMu9pzlAekDdbvlvX
xeUJ9m7fMw+KYFD88k7gTuyg3J6NkAvOkntKib1xlOq6uEzhuy5MgPwbAbWLU4mIqB+vyW2DOhxU
MG5EW/+FOD/Y6GoNU+yi1mA0oX5HrWSILBslYOXa5+HKUBhrTpn7G8VMy961Z/fgDXn8bDX9hNJy
lx5p0rTQP+4EKt/qXDon61LrK+1Y3q+AcwW9Yaf41yz2BKiQfbKYiAWmQr5UFmmezbSpv1jQIcPJ
nUP5doVOo2WhklzaXOxKlnQnKzH7MJPduucStdUZtMx24Fwzni3oe96Afwa1JPMADh/fKrL5NEJl
d/XXtUWGiSRnOQtyvpCtnqqsIN/Mrpl/Q1Cs+Qn0mYXad5JCecAC5eSptRt5solJX+ahp88VaDF2
FXEcse8ZQWougSRbABFie9fVE3iP2i47cUDKfOScJrKHiGgLmqu8gNLg4vZjKKvBvJV1dYHu9Fwc
VrtCCi9JUOicth5kxDzIlZhgHb2BWFj/CLm5/n6tJsS2Z1TXXz/GNBvn35X+3cYpvTKHzHrnnhLC
TmUHBqdxvm2pub/evMaE/4VJ3ze/MijjAS538ma6upBzntbb8aL8h2x7sasZGM5CSBWnp+vdaXyl
WrkilkxCFK3to9oZL9zUwM5ks70RwNBMlSpWVQEfw2rHaiPHeDaqO3N5LtmGp9M0rRbpVUMcs0GC
E18aVgvDsm/6FBrUs0w+t8xqoZ4ki8hmy+Gn2ciqoGzy2UcpdRJ0bU3C63OvG4PyduZ9Ann7MjFO
tMqDGTYzZTe5KTZCYpqN9C+r8G4jUQ91CRlt3NOQD8/YNhCBj9kRYtI/FgFReoc1z9eHodlCKpcP
ZGOhQ1Z4UDutyweBeoOynDdOct0d/l+u/d0gRsOpbZQDe6eayuoEkdsxKAH17v2p6XEcxMw4AFgc
ulQCT1PFF/n15ohAPOSZyxLXctCgTBBaWmSfRaMLb3B9yJpLjEoxW4NiBUq/BseQzcNSHmzWQTvK
AQ3fxumhmVOVWVb2TT54JfdORS8eGmIEZrNsXCp1TSsH38gtJ5Pm7J5ih4nDnAhIaMcl22hdNzOX
398tmMUnKD3yEnaJ+p8gh06SP7koyiHyPmmRPb4+/7oxXCzqXS8QI4ZqfObxUyHZU+IuR9JMWwkp
3QiU22PfJKg1MZr4hHPHvWUAHrw4QEnfdRZ0eflKtl52Guv/RwT+bgy06TNUQLj8JNi67wDssubh
OPefu2b/q6x+1zpkw42x4pVxanHyBkvF2ueRUXqyaJ+/jsTYikhoRqEW/xJAo8AxiNkyF/MbsETP
WZGdeTb+vb7QmsVQpS9pvFaZuxL3RGYUhMw3q5mEbnsu5o1jRNe+YgxdAegrCmfjkwcQO4BlpR10
SXzbFt3dWomNTnRzdOn83VpwO04bKBzGp2YBVK40a992a4i9tcPuc7N06fhdB3kRgwTDgasvii95
Mga1eZagdVmdDTesOUrUSmBBJrPwOtTPdvbiBi7gW0dIAd/2/ZyeYwrLK/kWyF63IMqZWI4xzyY5
m5FwXuZM+JODrEdbASe5EevQLYZi3s262qU1d31kxu4OYEAI0vTpfTGP366vhSYiztV62gx6xT1k
bs2obXLjOFp281I2XnXsR9c7csqLL0VnlnvmGsvfxa7ae1BPAErD1wzRnalPH2Ls+EcvFUwGwDe4
N3SqB8iSjdIXIp0eGuYtQ5B4lwsDSabS249Q4jyBXMLZIml1sW/+/+nC1Updw8yhl+sKQG7j3AmG
SoZQoTh2FKhDs2ofIfDyfUo2SfMvQbKPelNskBheXca2NKOxGTiY6uP6Ge+/YgoHW/TA+43QL1uG
XqAEKzdQJVbm0+z3lA/AhNItP/avtOGjr1CMtC+7xHbteo1iPi2zL23WAm4c40Ud2nGGq8Xi0uKn
15S4bk4taX440zIe026WvmwFPVhdgkdKiYAAaUzbX+e6e4bC8QgmNCgPQ+DavZtmlr3Joip/lGZf
3let6N/GtVr8KUnj+7hd5i8zt8kOyEvaBS0oAS28wiguO2vbRc4y1w8ophEPYKgFrh1wrPoAZSUT
Sp718jK6/fpAPFmEzGku5CKQUQZ2eKBhtxjDYz51XmgJYR0SktjfoIqc+ZzU83HopHNAaK49drMh
YcmTFZLeqcK6pf3XparKwXdAJnXjQQvpjOLkdT8ZBAVpEOc+mIBQgN1lqQEMKO1HPF363UKB3glk
RcCwjsK/1AqmmWRNWDUS8UtejPK8jvUUpZ2owHkIhKnp1/PYbUQZP74acLVWeigykNKNoA1h87qE
LUR6Q2jhuJ/yHlwtl06QM4+zZuyirkp+gdT8nDOv9gtsg42bzcf+D2ys/3Xl3mi5IsHTO2rN1w6e
1axuG6hs11uYl49dOVeLlelsy1UASB7VJR4BKM7aM7ykA5Lxc87pK2hin6/7Qd06KCFxuSa2hFKw
e/IKpBRS8mNo4g0XqxsD+e8cVQ7t07pvzKhOENXoyyZMKnHK7PF+6fGIHbx8/6kxqDXHWUPL0biE
xZPZ+prT5muVtuH1pj8+hrhaLDxPoPFyR0R24VYQEzJL81QTKE6VnbOV9NVsJbWIa07j3im9wYxK
p3q0ugm0PQN5GVvxaHD37RPDMG01zbaQNbOqyS7P1AEtYyXzr/E8/VrK8s/19j/cRWhf8crZcsGC
pk0JYlHrYLkcvD/xxhtO17RyaTJd8L8O6Zycq9ktbpPeWA9e3Nm76x/+4friwy+9vruSdW6WZLbT
JGeSJnt7fU4duq/MLdiG7tsVL9H1cKP5VCfnGfoMg42KF7nhf3QtK9cj20hdg81oGaQ+fgWlQWfY
0tP+cD9iShSPIHKW1BIsEmdIioUe76Fsm+z5Ih7qYuOeqpt0xTEkY5Ot+Vyh8G6ZA8f6Cj0O38Ax
dH1JP3Q7pq0mySyILYlkGPPzIOg4B+1EislPnNy6mTJofvbLiulyUzJuFGhplkLNl4Etp0GmbEzP
C5/H2zVBZqktTLHh2zRzpebHBIC7rM/d5NwaKJrlLHvoUIYX8M0Yvu7zFdO1itotoWSdgSAU0rpt
fWDS2HhQ6VbiMqZ3xjUjbp6lfZudJ9SFI0K0d3DtslcHhFDmzho2ope6AVx+f9cLBylPtmAM5w6a
J1/apXR6lECuZCPyqjEHNRHmZswoHRCnn5PV/MtW81DGRednoIPGpuq2RGN0g1DseS3kbKV8yc79
RY+o++byv9et4cM8KKxBsebEzJuqNpzsXE1WQAvy6soaofomcroyWPv1T7XyU1Y8Xu9Nt+KKZXcm
J20PmoEzFMheYh5LFPYlN6kx3XZu4YaXeuUNK9csi5rdMijY5kaQfpz5/C2VxZnTZ2uK/bHfIk7+
8HEFFubL7++2VUKscaC5lZ2JGH5zMdzMxPWd0XF8mtYIns49ENr8U1Xy6O0yoe96y3leIJcrYIX5
cOtAwdbPZ3Y7tQhnX18ZjR9R01wpKKZbcyLp2Yv32bKEtvME0r7gc40rhg45pXTNsg7A3fp1QblL
5z142dbUaExDjfBT6OgUFpJV5yIjd0MxgKJIbjwTdGusnM9iSRyERVoDamteHlKPpme7mNPA5qnY
L2nv3PIUWo7Jwsjx+kzptq1i57VTsLGB9sIJVEVZ2PZTFbp8WXwrn+ewk2O+cSjpllsxexDULD3L
veScpynSmLMFltIZAcymKuqNLnTrotj6woyhHpiH0BIku/wET+rAY9bnvK4auR/touAGb7KznbfP
S1mPYSLdY5/bBkIK9Ya30oxAjd6nreR9ni/puQEHuxydwKlZeH2dNTtL1YBbay+GaB7LzoZow7WG
+62mwET2EeGa28IlXyvjU5Q7pv2v/uGd6+g8L7ZjigOcpoAvDPVvli4bh4dughS7zrvJbGLQEp3T
wnjoPBEyq9swPY0hqOnZSvJhtJY5O0vWgUrqz1yzPTIEPlvsDaekOYvUDO0AsUtbWLh9UIoa8+Le
NK0zaMMz62flbi2zboIUcx5BsFYLgrmHmqQ/iLf80xtIMWCgt2WWxzEcksVuSsSQfGuYX4nkb7ab
PazMiAqnerq+WTXOQk1C4NVr1F4BD2vHu2V1giq+z/st1sqP4VFgM7vcTN7tz8YFu+26zvQ8lQsp
Qddmu37jEBnVqWn8zhs2BEaazTfxEtennlTOTUvotEvBB/cDMJcpqByziErXKv1JuuSur1YzHDLz
m5XEwx4hexMlGLLZW6Q17pap31Jr0OxQNaeB6G7iOJzFJ6wyicDVVz96LE3+TAMTftmOW2X8mhua
Sm+ygISiHewSTzmzfM0qtwxGiz6SpXsgVv5WVOtDk0vz4mA3kpa6gV1+f7cgABcaZdM48clhxzXm
2Lc/cuMug/Dnp7aTynoCzcbUJQ6PT5zmP6qS/pbtpT5bfvlc8xdbfPf5pRyXxbbx+V6C0vVsANA8
rc/crV+ut69x3US5FCBSmzFzRbqfA4jkLGAiSUn/k5v2OWuE4y9iPKybehYaB0IUB1IJiHBM5mSc
MoOkCIkZX7pLwuD6SDR2rRaN2GB5Jr25gCDCepnnxL+ktFqy4TR0X64c/16+Fh7EOIzTWncEWuP9
mN+Dyjnbf+bbqZqeAfdkOc9QZD9bLKTVvDdBGZ8ztvFm/NgEqJo56e1EGpzg5BftaQRbi6ya3VTj
kQozvP79HwtFm1SlNDEHu2OJiQGURd7s7bm1noBPaO/aBSEVWiQmhJOGMiwJz45mLLIvE1sXsISK
T6FV8AGKmbNVJOB3BO2XrC1KfMPhENXMUa0Qmq25VaXw8Rajahi/AbmsRO4MxuhgfQoQEJV5UMtl
YxY/3mRUjePzoSj7trHik+hAOFmiFs0yPvnmxu3+v44kg7qIl0Ls67Qsp9hbAupusYfpPlux6rWn
QpiXo6NnNQFSMkbAqUENzMbW+vhmA53Q/344Mziec6Kg59Ye5ENcF/RYy47su5ECBF/U+V0z20bQ
N22P1BLivG3K/jjgX05DeBs3mK2lj0jVWCeX5zwqZlEAdemlbOOA0WyK/wPKu/VUrVYdn+rkySmf
LfPG3DJcXdMXp/3e+dtIxNlExCdrpmDAZUbjIQxTGj2IMjPv7foEa5bvX6nou05ab6qhWICg8GRP
XVB6a/rLXdMtsg6N71EB8b3sqVVblntaKmQBW6O6FyUQpE48/IEq6sYe0QzBU7yztFtw+FjYgczK
bopk2olMbNikZgnUbEsv7L6Fb0MpyXxXO2JH2gVbbUsvRDM7asLFNYSBzC5O33l2A16uoT17oJNe
oQP8cn11dd9/sap3q9sj5do48vL9TbOPmywPZeM9GwXIvK938PEFgqpsLDlBgEg2SXYuuShkSJiZ
Pxpul5/HwWi/J8tQgVfZxnjWjG7lMTTTxi+DfT8o1yWtxWzjZNtGJLrssZ66Q5cMPy1i/rk+LM28
qWJPEC20GEEh16lqjXObkN+GRR4XoPU3pk2zZdU8mCuqZOYpF2dDdm4oavNE0nqLKeTjSzZVRZ28
oYK0W+3U5yrm4EtBQOkH+Je8nbRQDpBZ9rpj7VD6ZU1aEaT55+RvTKoS6FRZPJeFjRd0NdyM1Z5Z
34VZIP79qyBTIMutA0ezNipLTtMiMDInCFLzdgKzIA2dtgAz7lYI7mMcJIahHJUzMqximOnljQKJ
j2kGk0WVTg0eJbwE+TpJwsVy6zBeePxEu8TErc0ZQs9EMYM9Fe1NUzH33kW5QnB9L2q2u6scsAVI
zylYmLMzG0Z5QA7I/drba8792lmQHZkLOmwEojRnrarZlzJU9VQEoU1eC78o/mQdgIKA9jjjTe5+
KsuM6VW89Tg4hlsg8X4CvWXYuSgJc4Xf1N+vT5bOsJTrQivpitqpuDrTmfFbaPE5YefIcn+9dZ1l
Kd+eNU4uM8Oqz3YqwMDCC7N5MhjEMulqTOHqdr+guw0altgS3yy5JBtpYc26qOwafQfu0ryU7Mzt
jkTczPoDbcfuqa88dmBiQmCJdt7ntptKt2GO09S0oOQ54850bi2wKUOigbTQu92qx9WskSoelovY
6AvU70BRfa1vhwnsHVm/phuJOI25qPQaqIWyCh63JCqqA+HLYYr/yC4JHOifXd8Eus9Xjh9r7IsG
YkFgae7Efoj5forZl881feny3ckmEXtHtXhFIjkR4GPihzwHMvp627p5Udwagteza3smPnv6msHn
E36YBoSxk9/X29e4Zaa4KTNLGqDLeB3NDkCI5feYG8FobDSum3PFrFHmNkBN1OBnCBM+Qiv2nrnD
hk3rmlZsGhM8FVZlWefZqHLfgyqVP6Z8w5j+hRX/r4TPpCpdhhAFao2ABzmDgh6MRWUmgiS1fiQC
9yUAmVwZJa013AypUfilkxSHrpDLRtJCs+IqZUbRLCSxVmaewYM/+w71Xr0c6r3rvHdJv0Uzq+tE
uWFCPyvuh74hqLapflpp/U1abejZ3ZH2/bfrO0uzQiozBjOtLlurhJ7NtRj85CLHlU+fszhV48or
ummcmGgjuNfuMK/pFLolj8PrX66xCZXjgrn97CA7TM5Dwe9I6kYmrpNk3FLo0TWvmPRMh86pPMBI
qsQOXEoOCy1u8nw8Xv963bwrFj05tGxIac5nrzFemxbnmkj/Xm9ac5A6ij0XDqsKnjoTcucpC6BD
93eFNIBfLu2TmzhzMHi08SvA74xNAnfNS0WltwAr++zCa89nKKoEzHbAz/aQXNROg3U9uGW/uz6y
f1RFH1i8Sm6xCMJt8BgRPBt4x3ZxI1Z/jL0iEDEkvhBVBzSoQVJdjrR/9EavxdMF75dkFtURVAfu
TTkN8zOk6wafjxRiNmzlWFi3PKIKeX4TK1l3a22YJwn5qgbgx7nYmUacnD3AHCqfVl3yknAnDSB0
Qo7zmHYH7DovZDYzdj01WTjMQIDaddofszhzDoJnu96pfy2pN++d0k2gilmSX+ZYPrWQWADOB3wd
e2pM4vuQDtkxB8lJQFoPLEZrB2GbEOK1bpiZtTwy26b7ZirXg3AJjcbBXG6o3SKhKSwZ5pXR7UVa
DY/JjMLgeuhsFhDPNHa0n/pbgwh6GyNlsrESGutQqwAg0OcKjsp9aHD96crvnNx7+ZbX07V9+f3d
QY0SbBcE2FMNDG2NYi6ZZbjwlRd1bsBDsw3//aH9Wfz/aFQbktVgCe+hYudyJI/q9KkscRG7vlF1
rV8c+rshiMpgIIru56hyyHfKq50Z55+JmuDDldlpgKenIIMwo6Xy7umYPSR8eWBjsuGXPpx8NH8Z
0bsvrzzAiOql6yIhzaAoftgoR/fSh+vT8uF5hsYVnwo1p7Ho6o5GcX2Xy1dRggiG/8qzX59rXvGp
wD+tsl5lH3G7N/xl6Q61aUB+qzUAPfbYZ4J6GITiXkGQP9FlRZnthOtpWbr7zN7CkOvmR7kuUVYA
yr1iU8a0tcLeHa1d6yHp7HiFeyxtXImvT9SHbx6Lq3HVjsaZN62eGTVNekjwBtlNtih9VwJyvRYC
KMp2C7erGZLKQYr0S2HahY2iZFrRP0U6ARUvgHv3hpIcbMiXhdeHpLE4NdTa1J4NxXvoKiGqeMti
cVxd6+V60xqTUOOsDYVSagep2yinQwP9m9U5CQDVbr14+tS7EAuiGnVXxEjxLNhTLtkb9jr7UOD5
JWX+bLVAVF4fh26KFNOeZYq9BUnjKO4WcueUxD4mrSs+uQCK8UGzYhkHxLsi0bL4LO1C7jIoxAWf
+3bF6KZ+Eq49DUPkOR6yFQ4u9Vv0mjpjUIyuKVvoy7QA3MwWEFe8OyY1R/mLtYfK6J6aG+eNxg7U
MEOOcII7dmUXuWb+h5RGdjKa+XGOPer3WWNsLLFmq6rxBYBh4ho819hHbbY3EwahO3OdEVizt+Qj
PrzpWVyNL9CSguIhds1Iiswfioc2/mKV9JRfsqqCB1NtbOR+dBN2+f3dQQSS/2ytS0oi2n9v5ABK
jLvVeXUSbyMepxuIYnIpgBcAZToElDcWSA9zow2H3jw6iXszdi7I471xCtz1c8IUXCX5zHujKdnk
dVFj5jeovYKyVfJ43TZ0i66cqsNqT0uLaoOon8GMPdzZcxqW8+vnGlfM2qknadYUzi+Zbgw7Cz1S
+Zy3G2at+3TFrGt3mmlWO2a08vXYN8UXAO2RW3Y/x+rHVYFyFHhUcBSWGdm9FVhL+6Uv0sMAYpnr
k6PxqGoAoklpvpBm6KM+bl8Hx3oaoeW4MTUat6QGGJK6XxkCj20k3MwX3ivgikeefkFKPDBaZ6MT
zfyrtJt4tqQVtGyguW3w57pgpm+K/EuPjbrhkHQzpFixY0syFC2iLtlQ3VOvOgjhvH1u8hUDrnJ3
KaukA4y0r17mOL+x0vJz13c1tEDyhRqdg+O4zA2fgIuFdZtPWLiv/3vBQuVXMVYxprHgEmlz6H9O
JhhAZnqy13I6tmCx2rl24W0cOLqlVQzX5Zb0UJNKoorVdTCkEpltE3qmYiRkY3F1XSjWy/Dgd9cx
bqMCihyZCTh9IHmzcZ/QcKFxNaYAuDaK1ilw1VUH+LNRh64sL/ib4Rv0zY5Lbv+lBkRae0iX9ivK
qvIboEKeru8tXedqoEEauSula+D0EUMa1DEIsPw2RkLW59D88PMFCsgQGyp3Hskhz82Y54UzcLzI
A9cjNIFj+XL9SzQGpDJsxnPiZTkUb6O46f2a2jcgdNmoXdI1ffE8707YkQoyuLigRxOjIyjmBHkA
8tn6ZOuK5Td1A8TwIPrI5t+d8cVa/lyfEM2mUykxhb2AJkWgXcbFjWsiCpOLCN+9u9685lqg4viS
wmYyXnDtW9h3ayF+C9x0neR7gsiriUDTIA/XO9KNQ3UEOZtE1c4kQsLzYaio7cN95D6dIUd6vYfL
TH/galQ+TLOwvDKlVQ9GROYGRkfEHon8PHQQBAsq5G0+52lUnJ9rjmnCJlBK5S79MaO6ltDqJd0S
HdeNQrmegxMbh+uAM1bGNgliJza+NIxCEYVn+cEzk2RjtjTroaL9GlY6ELSCodF87Qgu5YMRrkij
AolakI2bmuZMVxF+BBkoPCqwd0szDRK3PPfDVyrBB9D+alAUf33ZNWatAv342ssLN1yPmybwIDkp
Xr3e26qt0I1AsWqvqOyyGySN7KV4IyI/M886WcW8TxK+Rw3HxsVKtxiX39+7JrIWdhp7VgT2eGDl
mg5KR8utUS9b2E6NCgVXGS+r0oHOvCwRR83b4Y9t113oIdq4i2MzPrQtlahOsXnoJUb8HINZGIQc
JXkDpyN/wdFQRZ7n0f3nFkzxBKywm8yGzwG8vfvag2vKX/kWV5duIpVbgJeivsoZRxoVhuX4mdO9
rg00HVjXbMQLdbtNuQN4rCmpTCZ8/DpALmIdvy2k/3t9YnSbTTF9p+BlRYlwosF6FYLtROKElJwq
Zz2X1cv1PjQTpML/nJGRuqpGKzKSp4K7gZVX/kA3JudiFR94YBX6R1qweJlOj22MqhVeFU9J7b0x
jzyvLN+YI933X+bunaUYTe8SlOBTSOOCf8u2quwegh6dH6fTuuG1dKO4/P6ui5TxxqkWZkcxXFUH
RhZUrge9mINsS5pCN4jL7+96gEphOtixaUe2aM3QsoR1O5QQ+XWMbP7cIaWC/9JkcWQC2pmoTWIY
eeLziQes/2Trigl71LUBHK6qKBWkjZoyXxOoFq/js9Mw4Oo/t1UVW85asGqknmtHVn03y2fSvzLv
x/WmNVasUvqtHXJGi5nKiDtFHSyma5wtqHNthFo0dqyS+mVOZqDAGN4cjvwmS8Y/DZEvfZ5+F9L5
3aAk8/ogNPtUhfrZoGPuTIoH4cTqo427p18OwIuzgQZJa2+Js+p6uVwc3+/VwuCZ5XVLlDT5l2TO
n5ZlvKOyf1zKLcylrgvFpnERH1FXWuEO2j8R3EHFfE/YSzb+uT5PmuVQcX7gtx9k3rRmhIOn2y28
amOfSHjvnlavBgMgStIh/3q9s4sJf+AC/xE9vpuujA/MJBRGIRngKIuoxFHO8XNblVvYW83eVQGA
CaEFlNsQ/ion55jOHDyH/cbG9TQfr5h1PTl5lxR0jUywPAP4gDxS3Fq3dV3fIMr9w8E0+h4I9vwB
leobVq5bHcXK67UnMRvBS4WhpI+ux+YDVMnM9DS4vP9Rx0j0hqjVqP9eXx/Ne0dlJUT53mz19rKC
b37M3hyogO2TvCJ7c0beO2AIngVr7sS4ec+Sbb1MdJtCOdhBpmmAjsUao9TeAXWwK6uTM2wZqKZx
FSZorBBiNmiMZ09CTAgmzJNvpOmz6JeNyLSuA8UDGNL1Mq8b4zNKRm9nQn62brkfDKPb2AGaDa3i
+IDMTaCwwqFai0K1JgEFUZ6Yw+H6eus+/uJz3tkjR3YX6r+TdzaNt7m/W7sXKT93CKpwPcirZd0y
rsbZru4mCaqvJfMbtnEJ0X33ZbLefTeIzC4CXEt8XryHZkFptXySXbHx9tPNuGLng1WkiCFlxjkn
4ktVMXAiu+tWmZr1MXDV4io2D0Q4dYykCZSEEsheovRmbP6yrPKeCpaQIlg7Ny99nlf9ESx8NBia
/Bsd8/WXxFU9MHvqgFJbTmE8sP7U4YJxhpaMs8uzpXmTXmUhXbvmVgSWnVUGdY+a91gaUxxUZbYG
KxMexFbSQd5Vsi1CJLest8vxEsR9PkVlG8tgKYbh3jbWGJGCmnlBNczej6EWYKz37NwDI7KBWujR
jQFsm7P/cXZmzXHibBT+RVSJTcAtS6+2YyfekhsqmUxALAIJkIR+/Xf8XWVI2l3luylPqukGtL3v
Oc9ZwjgDSv1VJCaUKY9m8ziBw3I7tVM/ZWyaJ5abpHb+pU4bTrkA0/eTLB3oCAYvnFiR0GCGlYcC
DqfiNvynaZqSYAat6TOE1zbTEwfMx5DojPOeeAkqZ/mmGxo1qWrhivYZ3HVyqI9Ryf20bkrvpOYF
EV2UABA4T8sjGeWvLqiG27rGvBW7ABc8dKzlZU6SavxRAweZdg0R6dz3AS7VxvqAUOz5gbJK7rxy
5J/L1Vj87/nHRM0EwJ4GXnhJ5hO8zZhXGkXu4xjjMnbd8J8gpOGeY1a4Y5SGO49Bc1PBIZnXYesd
Z0ANs9E3Y6aoEVm0etHOwlD+aa0C9YtArFvfdhIzK1cIsEl7HopdX5IxDRRfvjmJx1+kAxdzA9ZH
5i2+yYaAtrkhdZ8bzfwsLgW79VavBjzS6Nwx/aSLtqwDdozHRQUHhL6NfeY4lSvzxpsAkGpX9XmA
AOarDhgxRTCFUbdzPSfps4WXHQzUvj1aRajIV3egL4Ildkoj6jUHq2ofSHkMjjhmPrJPwjbs0qBy
49wEg37lGnHReRVGQwGdiuqybvLdPZ1i/5bRJv4sDYtcQA67KV3QNzxIlfQy7RXtQNqmTjICc++M
KQm7wR59pbugiNywPgvkbe+ipskALgwOM5NTajEN4JhA1FPnWF/nUe3xXRcO5UOyrEikWsIFYc+l
hAqEdrIAY53vynZQbzjHeCCZHOfyFLcd/YVav/M1AVb+eWhaDJyaD/5cQPY9Hv0y8PcDC+m9GoZG
pHHPh9vGCjcqatnYV0BwSBpZqZ/R0w1ayLVYIDMtJZ+LwYcbZNZOuMOZQ0MCFDpHPpHuuWxN/ISg
VANnhQp2cwkfeCyG9aEanOkgR9qgArCo8xJFvOhHwp77Ae3JGHTQ13KZnMPCuVPETf+I4oV7XMdk
mlJQudU3URl8HZLwfB0DkuJpkxOxfXPP4Hzq9m4ShfTKnPn3CRn17f9OyLRhvsFUIM4J1Ap4Fi34
IwnJKtsVH1mpEAGxuUAcjIyyeT5XUfS1ilUDiu4apoG41uX5P57jz70p3TprvaBCPgMUPif7ici0
vtfP63dPpOKWPZkH55v3Gr/qx/lhvi3vgs/v/6i/b+3p1ktbCzoENYvjkytsn6LFUEKf1FqnSSWF
a5TXtsrfv9KF57OtZ7aCTWtY+ct5YC4CryOoenqv+8mda4X4CxvVrSm89Ne2SbTnnMYE+Ud0BpyW
5lX9eVzAqR3t7iM/I9pGCnSkHedZ6/ncz7TeKV5Oj41RBhHvzjWC6IVa4B+EJj0QXWsUl86Lbto9
k9yxKZIk+pd10evNuE79o+U9y6uZObkfYSFZHSBPjfKc3QgRW6bHpX1+//f+/1D850v5B+UCa++y
6HFEFI8Tq3u19uxQO5VfZm1cV/smSeonKC/V+hlqUyZR0Q/mMO+W2ZOozQxgvjJM5lUXNwT2s7ny
C1v56ug0Y/VzTqbVpiNOD19RcUF8PHU4k1eG69/3UH/47BPQzP1SmeAc8uWO9/TsNeRD1eA/TPZl
kkwhdTU9a76mHGslxMYpVx/64n8Qs5SKh1DLWp29pUnSxuq3bum1QvbfDW8eGCv/ncUYJjDl1yjA
JuNwI+MQ24raZmhdf2/LdjwOy/QDZehHvrQNvC6ymKg9YANIUgNVfuom4sv779XfR2uwzc8QHYtX
vtT+GaSIf0IGyULU5x4yszIxiB8iRJP7/Qv9fYYLtoW2xKfSneQsIawNDfYz7Bzx+tFZUX4WwXzl
NPD3ly34P4v7t9OAF/kDdmIQR0C7wzOvRBBl032oFhZsczRQ0kHcgA8N1dz7LaIS9P1sYGt//+5c
+uKbcrnnMTWXHgxUZax2kp5b0V452F16wJszNetY0Hbx7J/X0M4PsA1jCeuEODq+ByT02Ku7kbb0
yiz198Ul2CJt4kprDbB1cJ5hGgHFNUUNzOgrv+TvVZdge/4dFJmUu9TBmbIyXRZkMLQpbwPAuat0
lGtajdgg8msKlUs/ZTNAQapOagz64IxpPiXaPzjaPbnelWF3YTRsz8RdU41R4nRvNwoBjvF4WEs/
XXD04Ut0Zf668OC3sP6ZK0c3DjoAcsRpYJkhrY1PDvLAIpSr3GU6vP/mXrrM5oxsWgXHBY6QZ4Pw
qXHV2erzIwSZ/goj7/j9/Ytcul3ef2dLHkH7r506PCdzUNRRlYJotAuxUxqvSiTd/9+YP1fYP4Aq
Hox6UeRguR8bC4uv5fED4lf6QyuMKHHOK8v7tolmmwYLGb7zMXa/VElFbxsy4fmpcAD3wnrZrPFP
4WlzEsRSIXQGEEyvPwSzi2gPH4eb3BjSHdwVtZakrvVN7Hh1EfR9dBjLcLkZIx7liHeaDqy1cYve
XBM/unAlFA6w+CmqAawom/kVWxPvVs8LlNlrEO05s0jZDaQsQIZLCo7eyXGpZ/rQJWLIQBnknwaj
o7u5Wcob7QGpMK7u2qHjF7iHxkmqM+FlsJcU6BqELCQWjhWQYoLRro9mnKt95EEk5IdaH+WC/JBy
5kGS1qps7topiWFZTpJsAQXaZgHxg38AHUK0H/JGbuF9W5+57z4EM/tRAsiuJy/eE9NNOZzcy31L
p7yull3lsDJXirHTShqWh5HAmE7iMjn6JhxvOJJyp3zBCRzHROsXMxUTOIp+mVszotoeM3siGKtN
zn0HP7km0fyjdgY3cyseP/ZeUtq8V5V7IKKjBR6pF+C2w2It6qjJ1YxzUYA+9v1cGWoKZxpUm9ey
Re76++/w3yeUP3A57eDOijTxgg1cuB485aCsYkoJy37YfGj587cUbtftV0FKnpxYo7N2AK7U5VcH
yKXv//b339ZWZ2p4ACnvcDa+gqZrrqYsDNiUGR59LKrqDxqPr3jI7FgOZxnAb2ig75qJ893Bs0pr
R93UGk3Gjz2Mzaw1RrGoGAoV52AR5lg7a/0ApL9fSDe2L+9f4u9zlr8l7CfBEulkmJez8JwV5Sna
7xPDpq84dq+3HonaK3Pj30FQ3h+0nlktUweMsw/lkz/eNJ2Qe4Q/1j+T3gxB4cc9klOmYdFFxJHN
MBDS/mqmoHlpcOz3riw2f9+/IFPsvy9Hw3kSVhMdIQeWTTaIdddjlc4+dCe3QJgY9Z+1Ze6IXoS8
h2L+57Rgo+8Ffh6ZWl25yIXXe0uY58iVBL+KxicT/1QehD79s+o/llPlb6EzdLWgM1l/xIhnp4U2
h7hurtz5C6/Z1rDGjYmmyXbjmS/LA23e6gZKr6ngsNeurnPl7ly6ytvffxv8kfEBwluD8WxGDgzX
9OoBiDhE5Z0/hLv3n/KFB7A1sDHtznCwsfFMveUHdTuWltIhtxydqCvSw//Djv+ywm9NbNJDvEgC
ctQZCDzZom4818+dcTscqMCFOc664velb9vCLKU6KKkjcK+66kuFcKOsHvzxLnZjuk/axH4JvVXC
gCXdT9UEn2WilngfjG71GJdrIFJ/cmDPniDldezKj9UcN2Uar6NESoh0deZEMHxemcz+vgXzt86z
iFQu6WmEKBXvp4ppqmCJZIykzPkOv+oH37PNCAdRqkJZbNVnCFeawnBTfaoTt/lJiAl/uTy85r+4
MJNsvYCgMkk8lmV6K6c/rUI9wPFxZav6d5uw52+pLnxJlNMTO52xpNy5SA9xc2FhIKk9z4G9oLXr
QZLWV3nds/ll7tzl24gt9E0HIv6+8bh7M06LfPI9RLGaue5vBYZ1AfJadw57IUiGQGh5GOMaFkk5
B99DK2oAeSv3H7GgYEk6K/dlw0WSMjovBTF8TqcycQ+Tcuwu7mi8Z4NZD4Fom1MA3sl9TOoGJeTZ
e0F9m+3Keo4PFt2KAqJ89UysHY4VGsIpkE9hHslaH8za8iMIWgAfVMYeqlgEiIoGvb5RHt75kvlj
ZhwdVwe0KpBKH0kED8FIs3aIjvXGu76LA5u3Q780Rxin+c86RghUhvCNJHUZeXYRQ37lvX2r2P5l
OG4lu3Lka7T0yOSRELnV6Ay2NA+kzt0q2Y+iSqdrQpMLU8tWvDszY8qgHaMTePTyFLDSzWO62HyI
Pfah5q8fbDYUHpyfqM7o9dyUp2Q8cnvLyIdcB/7WlTmXZSBtKfS5qho0BMLFfVLR2l/Zplx4CFsj
Jl31CtRfRM5StOf1DYHSdkBK6s86Yvu5i3+tZL0im7iwiGy9mKIXTT1jvsUmoU/rqT42hqdd/NLV
6/79NeTSFTbLlKxtbEwTBWdHL3fEQJw/96qodDikaOdda8RfeJ22rkxXoYMavckUZnAXveVry4oK
HdmP/YS3efG3lZYMYxIhxqg8WfkIz2o6+FXKoXFNfr3/+Rfm1y0FbXYcD6nBMjnVoumRWWwzF7Lg
K4vE/x1OfxnSkfffb2/8ofF6CXXe4timeQMl6Fx5VYjaBotyLwyqe6PBQeFgtNzoerCAAw/1mKFr
FBajy9pdVwpgKMrnMC0D7PGWlAH8BWqL8LOyRRNa1M6Sj6vgPA1jVhcel3EWxiVoeEqGhedE40ON
UJzbIIzHwpSFKo2662od7pB0gmy9pjegyfuryqm78C+uN9CUraJBOqZm5VMyqOjrhHTte8+Vy02r
O/QMQ3d+MYipuWmcIdAp2oG/pKOc3IuHKTVmQfuat5O4Rfae6TPM3BabL8cgrZasYT6PY1vQdvX2
CFpxPtmhHMmVG37BkOJHm8JhN7fgv3jUOaEusOvHNh/mvijZuu/YnjjhU1S+QLp1EyyPE0oIOCFc
mbsv7DmizXYAe2XYqgdZnjQRvyILLcoCenvAPzfBCmtHf+X3XRjQW3vsOrUNNR6GWgnihuz8vHXd
bKBP0cDz98fDpSu8zYu/jTeAAWDrgtzhFJAFWDSbkhjqCZbV0ZXp+8Kd2jpj0V/HQVMS5xRDzuCi
9ua4/MDQ6eOPkLF+bNbYArjQG599IMTKk0i+aJQQy3otTHIzz+TKBS5MG/RtLvztNi112IdJtaL4
Gg9rYefwvqyTDzE5PbqF/EqnI2KyZXzSsTo5cfNYN+bbipW0qYdrgXdvX/TPmYluSb/z6PqA2nox
aiPHZnjl3b/W4VduzqXP9v97c8haxbB/QaeslD16tC4MLXcSuXofeUXhnPjvxxsheB1RtWJVq36M
BK/QOBMfvrPmdVLRlcX5QreTbqG/vm/ZHEYI+4SorMlLM+yiQT6BYfriL/zcduYTbfSj/1bXdUio
U87r+wZN2JRV17pifx8qELz/94eCljYJXwbdGfYztgeea8k70M0+zSFCP+skcvfuHF87Nf39jabb
qgIWJLFKDjldg4bqrUXlKXv7cY/vP7NLn76ZVnrsnHEg9yHWcL+CTM/Fvx/73Ldb9/s4tFXvTHNX
nuaAeneCkgrjnOnd+59+4UXekmUVQNLCWeVyxp5/smmJTU46gWB9a4N+/fL+NS7dmbdr//YLHNr7
ZRxU5gyczHCcFXD3jqXy58c+/e2qv386wtKE5+Itpks43yeTWo7KVPMHP30z0GdnXTlOwlgsFPaW
7K15NusPxRp4dHs6jbHzYXEStWcEEdbIdCnp0VbkDXEZXqPTXXq+290C0yV6QthcenWdJdiRxWwF
J+oKgujC8N1SRsNAgEa+0BZZFl6S+hyitL6uoxTJFj8qnLMz/6qD5sIP2Z6JdLv6yVobrBDx3iYU
MxIAzom6Mhde+vTN4DVd4Hdu37Vozo+ZXvej9CFoHA/vv6J/33HQ7TGItPH6hmxezqb5FhOLve2P
xRPAr32oC0C3XBo7GvetzqXPzLQiDxPaPZUOar9Xdn6Xvv5m/PrrDNbaAMVtI1AKnKe0RXS1KdPg
2iC7dPc3Q1iAmk+RiVYiUa756vHkGMnoMUAwyvu3/+1j/rIR2B6ARtwbhDMk5clHjtzNIggcFCK5
UmK89N03SzWszYknCTxRXJBTRJ3vrAtOHBz2D978zQDW4NG31kBLzZKXCE1WGRzb+jyqav/+zbkw
hLfbesTPRFFb1clp7Do0pk1z57pBmmAbiaAjdCCdx/evc+EhbPf1Czdwy0Q+JHYr7bNyCL0HMnvs
ygi78BS2uBvh8EpxrpczthB5p1TejP/S/vX9r37h/d/u56Fmb70IDZQzFBQpmX+aZIA+77VFe/T9
C7zNMn95Qbd7+bkKEazmYG6DopdlapiSzxA3qUxxvwTelVbzPfrt05wHvR2uXPPS83i7k78tm2pA
Lkgr4F0Q4bpPgvEeEQgfm462hJsl9gDRg3keeCZqM6DXkWO+uFc2LJe+92ZBHuq2mccSu3qnjW/X
ZXz1lvrKanbpozdDWSw1D6xw2vOA8PAb6bAkk9VQXjkVXnpFNwO5G7UmqtLxqYLkmYQwTvI61epa
ierCOKabnTSkvwJV9Dk+eZB1jfRf098yF4p1twfRIfoYq4BuOTegcHeyXXAVIV0sw80XPuq9Fdey
OC6MtC3qpkEooyHJ20BwvngVy5c34wH8pUpfecSXLvB2935766s+5K4gYXli8ocD6MVuRLhBo527
qbfX3IcXHvQWpFuJakLtCQ+aqL7Qlhwm8jLqa5z6S5++GbdQuZtAVg4+PXTSQBYxegtUZu9PRBdG
wBZ307sTJOgIoj/BuCrStZt+AJ/67/uf/XcxF93yblDTbjquVXyCvF5Az0izWMCZCZHwUfllMUbl
TenzPuXiY/YsGm7Gs4ZMniDEKzibasnjFfv3KfRzGvMralT3wpjb8nUjPba2WZQ5NwMyxKWNcbph
TDzxxro5HCht5iR82s0Tth0hZPdPOO6CHpPU/b7z3ATMfA3QEji2EOT4nS6WzpMZihbltc3Dpee5
mRS82DilG3mo4fDhJ6BYPdpBjRv/fP+JXngVt2icTkxtWQ4DCstIAHLNN6ZeHXtlzb302W9L5W8D
lZnSTwYSGfCoXC81PPlBx+g84B5+7LtvJoJO+WiLTdiORNC7zutzOz6219LwLrwWW2GBUqYHFRz7
Tc8uKTyoO7MAwxen0zoW4pro/sKj3bbSgG7RDatKbGqT5akl5EyG9sokeen7v13yt3vvt7NEcEqQ
nJzJeVHJ+svz+oikq3SXG3cp2wLwzqp4/zlcmJC3XTT4ktyx02NwRpLZvTfzg6zo2Yn6T010Tedx
6RKbacDFPGCqhmBlXEoLiHBdpl3Sh6kL/znIzPn7P+TS89gs7/BMhbWW+CEuDXad6feuvbYqXvro
zSiWro1A7zHomi4jTY206D2404/3v/eFgbYl0SQxwu0BOMSKrqocBYJT1NPPxl4DOly4+VsGjQPw
p3ShhjmXa3cPzHhWShyPxHBHrl3hwtvqv135t7d1IJ4vOWICIaRm6MUuft7oILcgbKa9z8fcqOBa
/iskHpeu9nYbf7satyr0RztaRI1Kr/BYGT76KGYfdSnGvTd08tekKvmK8VM/LesU73uf1XCLAX6/
43DKvXA3DIsOrkKexgiB+WZ4yyATM/VnMSHhXMEUBKyDBjV8Lev7icbVDS37JYtkF5+lz6tbAZn1
0QcGNSdDYu/aPlzvPSPZHssrzwlRbpPSZKh2w7z2Rdy57r+iTfrCQ8s6nVs55FUyLl8XOJBWZEdA
M8L6pX30ECM9pwrHs/Pa0DINAb6/L5Gj+g8nLJp3b4alvEa3/jTLOthFvcd+6SQcnsXs+DsO/8hL
goLMPcy+5jSJOTy2fm0fHBeiOKj6jD1qxRyWsqEiR9KV+lPb2OEs2qn8mThTtUvausrHua5fYX6a
fiCHgtwwGiuWjS3sODvgZRQMdG53Nh31czImwNc4xDx0UFa+2MG4Pxyc9WF5nNnnCDanMW2qus8s
MhPqVLAFOxqWgIQ0QvEBXymF6dWZxrvR1H2B46lnU4zgdTnhh9syC61Lhrxp2VQAKqDTueTIwQpX
8qUPEfGV0rgMb6Jpdk8qSrq0jcL4cQmGxi8iRHDSbGJC7hiLox1GWMd3BFLKhyHwVh96Zn/meeDB
KeqW0MZmcEG26Fdb9UTJYJHbKJw8mksXr0MldhLJXrtGTBz9TNucoHVVxyFk1ckwpgrtcQ5Z6zDn
q5llHtce3KlqVgdvtOJE+CCPXrx4RW/mEKEeYn7FAW2ZcRd677BG6JFbGEUP2I/QdB78iad4YZMH
QybzOYHiFO+N57xwrGd7bmJvB54gzyvBg/1qEA/t9CpGN9Wan2Fcy5seXuFnquLulshe5FhGxCcz
R+trOSieKYnugat9tat98G8UhXE3wdn9dhA8LlQMRfU4i/7fqGP6XsQmhPy3XW4kLoe8S6iFYVLm
ue+XOBYMgfoEEMKy81qA0sSkhi8uhHBZVIm1TwNU92+raYhfKuMOu1C27L43jvw01B60IBNsVLw1
IvdXp8tA5E3eoP3zc6DWYcdLLQpO4q6oFoabTiCpQj7iAFtOoLMKT+LWEt+9oZOrd0uQxHh0K90F
Ne0Kn3AJ/m1Y3gn0n9I6cLtU+rV3SPp2/BbIKU6DbuQ3jPEAg3Hqb0IZxA9Wl+zWHUuTTUEdvZIV
gjHiOuRBo7meI6sG3u5RUf/BjJ13oEMEUTOkpUXrKnvXKxQkTEXrH/YtxSDpgnLvxN5cSD+Yn11/
/QpyqH8MpXX30zoBlDev6LQTa26dGAbb1HfhiIWHrztEpQle43mxxUBk46aDA/ka8PXB3YgNdNas
glVwxIU0J237i1CvR6SHTH56SUPTqqq6LIAsNNn1LFHPXT0/lxbQ0iiodmE4t4dwHQjM3o4On5tK
Vz9tWw0Z451ZTx2l02lBbFUWOO4ASF1rv8RghoxZkuhyp3u/u/cgR/7cLu1Ph3pqR+po+CyGpT/N
NvJfdEsJyzq1gGxZd0Mh+sS/i8IOrmBfkAKm5+qrj/86YccRYbZrVJSuHNRrgshZpC8nfl4Nw1fd
t8g3JY19HojTP1aDgpjedPVXeKWVn6GzUH9PIPsPDlOj2rsKotQ9X6u+gyOlG76ssB8dkZDppr2r
u8dAowxbaBqW+86E+uzRdfqOnLG5yxhAwHd06cCZC6LkX0S8OPAYNW4BTy9+LwHte+p7k2nVhpmJ
HLpjC3cPyHHyc58S7xz7EiXwpi8dBDs1ZGcs6M67sIyqPeu7UabT3EYIm4xqBoHCVO+7kjafyqgH
4HqSuJFu6RbeSEfYzF33tFaGwcrgC7y+Sf2pgprii7XOiO5yvz65YoCEH1iHmxiCmzyIeYRz/7zu
w9h0IkucUqXMn9iLbWqSU0DY93ayQaqnCaqZdeBPVo1xGkt8+650vQwOEuTKIf71ya988blfh7lg
gsw/KqRu7K1uu+rQyfph5gCRSG9Y9nJ0sJLWliy5tHpOQ3dBpkXcTK9U+/W9O87BvtKdRhZeoLLW
cdqsIkt/i2btvNO1rG/WXqmfYhz4XYyJf8eGuPvW2Qqwo6UJmgy9F//WCRBArBp/QEyIgzckDvtj
X3ndTgPAUfSC0CyUGsKBDvO2wGNCDJPu491bBtvT0PcajN4xDh+WlsZr1iSj83NCXeNWJGX7KdTi
zQMf2Dum++q5Q2bnKyNdA+fs2N4iGY7u4zn2c21KcVpcfIC2osf8LZf7RsnpVLsMRN4Ba+9j5Piw
ztMyeOjlJNJ+8roviCKyTVaphUxFIuryhcfGPQ2oUcOU37Z7v++bl07TDhNzCC7ESqf7bololmgf
aptwUamI7bifBBufOGCLuyQe2+dgbf6ZOAhpuYqi9SYY8KwiodQjNhMY8iX0DsfVh1EkACUgSIU7
tQlMGMtb/DGmVvvZx0nrK8SPVBZdx2gG2eFnG413HUtg4wQRocO02PpjatagjI9hWfvup7DnpSg8
Jc2uSSr+nEREnrzewdCSvD/4iB+TaSQZgkJ7w2h1O4HeIbPF8ZXaTZge4ftAcEKWSKy+duEDPAUt
6b+Q3nXz1gTASDSd+2VovSDlxsfRoEc9whfcpLAldE7hrCV9sINLCkxbJK9crX+ReBoLAHqN+LSq
AT1xZCynoHqgSQ1p8M/YhsKmVd+ar27sGqBP3BqJnCpuEpJL7H9ehTOPT26CRKFUIBFrtyxqyRTe
lj411CubzF2D6istsQD4o/tLdMR+WRVPIGOAJWpJZUt8L9M6BHghkuGYimaId07ZIc4nDvWtHzjL
HlMhMAtDrI5qcGgG/EeA9D+VzEvmjk71NXSS9sy9gBQ9EVqB7hNBL4eNmpP31MeUuEbRsY6iZQ9n
vP0EY2zyFERACKNUDcAfQrYyIEvJT6AUWsRrIHrGKgH+gVKTW7QTbffWMCKymJW2zkeGY0CqAhBK
UiYdcx9WTO2MAAMf3EW0lOKaFy217Q6i/+G09LQFlcKvWuSP1cOZQafwGCigSFLw7Jw730EGGnpQ
DaZ7f3a8p37oo1/w2DTfSbJg+Y1sMJ2YxX656dHTdmH/Oag58rC5jPm9iXS3L0NveZSKyoe+wQLS
Id4x90Rgo7QXtEWueQJhYToLYh+R3AvyBzAOHcI8QVBEZF8FWpHAeHuaBNxHlUSOacHLtf8UU1L6
8HL1HiB/AcVURDvtF6XtnReP21JmnA3+ryoCSco3UtxB1YFeGqO20FG3AKLiNn0maBfXMMyK8lcg
1ikbZRl+W+Y+SBFgrgsOD9SXOfbMXQsHaZ1Wqw1A2qjG8udEIic8gJYIPUfg6UQ/QAEz8wzA5Hnn
UHFoRhGcrRdVKBzCyrOHk7I9O5RTk1HTkp1lSQIqh+eZ+6lXYV5pnGZpLG2upwX2pUStNmu0dUXG
/R6bGWMY/0KWihWLsOKTheNsSREz6IFuMwbmQfez3VH+VtJyEtu8be2RweZIQMYcO0mMAYJgpWnC
pmmQ2ONLgUJJp42XQV7dniTW2D5rxYIZjpmZ0yyg5fC5KwnwOVLjGw/Ypx15QHDCZG11rCJRgqi9
4JADf+1R+K6j0qRzSGFcrz9OpjGFCDm/RQgJO+H2upmZE3enwn6EBMZt7qQZyv0yUZFOLgO9LwqI
uJEuvI4mmftDnUj/NsSO9Jumg5LHeEXcktOz4UHEiVdM1UJvmhDrBTQP630E2vY99+VCUzkuMBqS
Rn+KyWJlZqZmPTDBKILUCYRiDq3FE7GwbkauUxUCy+6T0830NvBH+BXEMAiY/ttw57NFY23HFgTe
UaC5JOxk+5LX5BR0qtvrIJGfSeUM35DamhwGWw1It1Idog3mFunwTdmFwFa3YoDm29ZZOBL9tQpl
9CpGYIFA9RmatAp0zcEkx8lu8F1yThDL+k+rIXkEzbCdsroDPgR7u/omZrIqnH7Rb/Ikd0wyZmf8
oZ2qJ0Jtf2OdvvoXQBqyY20p9p3t3X1gOi9voyXI4VAujyh91vemmf/H2bU1t6lr4V/EDAIJxCsX
27EdO9cm6QvTtA0XcQcJiV9/Pvep26eOZ/La2ZtgQNJa67stZXIyX1gVjgW/Fa8t1nQkbB+YusK6
qRzYysoMjWdFtpnN+iKCfVj7nI+if9dWSd9qXrAfuH9dRhXvHFjBw1PJIpYFhxanfhlEZkNEhIHB
Ckp3GTuQDm+oYNOr1xF6Y/Xd8jTYOg6WxcyhHMYJ6kvhE53ejHndPLQu6qQYekNQSsfCVkHkWGkX
515pVn3uLnAVEuR0U+3SxmjxVDjnAeLGCpwEx4aP/N4e+mAHOsbMVxnP4ALgz2MyGaRTR8OUDYBf
rbJ4ayvJxbpXLbqYYu7QdblDnHf9kIBWyEIb7jno4AMVBT4kH1Uv629VMfY/eI2KNHGMYP6x6Op6
eHQKsJLeciBZeVKiaS4iu+6Xb6AKOLsavN2NvyCHMRiwzzdDxrCVUI3JyaPX8hSKGAcEXVp3RdwG
iE5OHTI5IcJ7sJRJP3fvQAtA023k9Mr8ksbw+6E3qMTGLnLnpn8qFUwnQmaZnoU+MJdneOWc4uIl
czEPaQOyhZkSDG7yZfEgh6ixI2RoR1dTkP50YGt3h1plCJFp5TmxtjKYdPZFpSny5mGLEFnNXeM7
cxctlPsNfJX6fk6CtkAYTNqJAmqbMfidzt28mmULcidGIc06KJcqRIBMHXJ3GsGUrXP8Ngd6U2uZ
3zPO1RoO6yJSeIgPTmDsJwhH03iaqItNyHObXYPxD6QXsK0MEW4z3qhpag5GeGUC3ahYgahlvcpa
ncL8amdbwWZqD3tRWoWN3dqreeZlLMHb3cwc+hK/Z+K2VQTDFozSF1gQUbqmLszSTLBsF1TbIWZA
AAqzdjlU6I1id0YBGFaws9tQy9T4GtEXIRhNNvVtHdRe4mXVsIbkW4VQAkM94hX6Vkszb/AB+xFZ
VJsEKatvu6rJ0Ar4wXqkgwp9dLJvfUVK1HJGrJyadHfp7E94v0tZJ9izH9sMrZITiPnRF6ZDzyLp
hqbSgKM98VVTt/w4BKlzI500zeFDRtPYLSeddLU/bTmW8IRqeQp+GIZlGvad5HvksgebZpDyduEg
QfWTKp4K3Sw/UD5Wr6WlVFQ3OMJjiZAt1CcKujBSWc2CChxjjEJ63rEWstxbchz2LYBDnNCYH60W
NKb3shnl72CGvyBiShAuVjSzJUOFzjqGO4o9RfBDxq7co0Uake2VYCOG9VN1mxKF4VdT6tiqasy5
+t6BdVgBjrVdwXrIA5MB2I6gu1nbbqyyQK0g2PYwZ3SL577xJfC+ckajotvs1YYW8x6rKQsRy1Ls
fUGzuF0YRa1pZOKc2rIQ/LJKQ+4qUpDzkQY8QhSXAxcbWhUhVjx7Qw1lJ6DN+dvR6H4blLq9HaxG
b/pm6A4ep/O9bznZumeOsxv8vNsLV9TvEA0FK2lsviauR+twLnW6xijRv9EayYiuXc1vxLhm7Xvp
jGxvMPkPMljsXUnI+ODlI3vOhSBxldXwuJHCplsUgvZNZyncv6/6taoxaR0s4+0xWne2XmVYxNEB
4cC35Sbt/VmHyNb1oyYDuoeTAtFidWd5vwJd4uRMmxoHm9MOzpM99YRv5jrlm7rTPEHujgqSdOpg
KTVkvMQMxBctP3V1k4I3WRMkudR6fwpEQKzkbG6DfqxCw+blYxxovl7ynBx4hlyx0AebfD8gHOeh
QcrBDqbIAN8FfBKyMLVmvavQIzXRCO/G75j80d+kAesWwzSYsKXMZUfLAWhpzaPvh4z5IAUozDO+
u5UqHlVHwIsWXaecmJFs8KLOm+WHz6vyCXMx/1ZnI0XWqVM0RzH5elVUS3lsFsjQ8JrYnSKOjwNT
dB+ZDMQD7/MphoUdUFACSkbCFR8SQas+sedZRMYO7L3rdHyjW6dftVXtrLqiRStENEydvKDnL+lY
DPBVLdu7FBtpwkEY2cgRlj9VSf1tOyp+WFKt16nn9jdu0zdPjuw56glgLq9Ojplpjb49gfWeu5k8
Maw7BVmT5LaGkW7umTAPgDZzHMcfFnVShjDRwetiULidu1TzemPLAhWbadDBhzbNIZara1hpZaVF
tvkAKjFs4Ko1xUO91fASk2He5DA9bDueHQYryGFQVYwrVITOW990KUItx8BFD9eDZ1B2y8Pi1hUM
wJgLOBfxN87ahXdAuvYGJX5y1FBbXtU+hQUVh2HTgqFYNM6et5oZeLOlrpcfrR4EIqomBNEqxZxv
6ay7ZJGOnONOjvA1wKp/UBpermpu7B92kyN7E7cTWQu2mrSHa0BQOM4GfnXiNp09FVukDH6Jyfqw
7UGtVD6Z525i1coKYI7YKOO8DT3rjm6nzXfpIjjW4cGYjCrvnlsUGUlTZyK28zbGIRbDKjyYN9zM
1lrDUJBu1Nw637zegw9hk8kO3nDCxjx2gr1fSDwIvmMGROAZYV9jmFlZtUWRwBPEg1bxbAVyNTGJ
cFEPrZ3RRVuE6LWXJxhFBKGwmP1uqyW4cRZS3SMpdNhjdIF8FaP4Cq1YsJEp6rOuwEBd4BxbQyPI
EwKb9G2OLg/OH7Kja5bX7Vot5H3xU/+htSqO0w+/RkC89qDHWvxiqs33SC+2dhBzwK96KKxIZrWH
Yy+Vh1bDch+yVRIGy4RKoO3i2UMbBDsOFeXI/4xI6XdvgGzLW8vFdu3qTEdub/ydg+ScpJ9E8aOp
CGYLwDRuO1FjnxegVOENFq0JDSCVMcK8uIEyqEChElTuAzaGdLXAxxe1q9vccpMyVL2oAx8dKwNJ
DYXTuhXNclPNNovQiqHz0OWIEhtzcNekzrqQE3vMQACIUXXgWJWmSPLU0lk4WT5USxPrDzAerL8v
YoRoDB6QkQmqOnLogoIom0XiakTlON1pfN/rF3iRgHod2PAdk9D66TYfj6buyBNiBl/UYMGsfMiy
l3lyPrRtIc+hVzWLYefXxwgOYDFA+A/XNPOvyckwkNMzHPKqQCZiFpCGUB87T4iBOzxAFwo7Ej/w
RwhQA/66tPXy1Jm8zqJSMoFGzj3ZX3mBTnKIwGF+EvhJnWO79H2MoWHuuNwoYel9BsrjA80Mlv80
iQeh8h6mmTaHDQkpEhxjza098fRYDEP7BkvKBQmTbrMekKASUVlUsepwEvYK0b01qpImXFC8r3zi
e6vcYPSHglMcNMpAxOpCIRelqW8ldHCDVSccJ1KtDjZuL+0YlShPfE+CiFFTXodQl76yYtZJtbTB
XtClRh53Ku+HeWgQ89AKDFmsbNP1U3AAK2JM4G8yxAKJCzHKVblOIaZFPnnmT2Ga8uUbakJ28EpB
PqQWkPJOCPqeF2bgBJ0FTWTbMFfJ2PyeZ+jfwnaq2DPJ7UeqeTUmQyPkR2DBItOxTb+C62V3mBxM
7Euv7F6oyf0tpKQmYT2vY28cT58XuhNddFlc1IJHg23PkBHhjKJNUXyHZriOjVPRlchttwjnYZI3
gUnbtZsCfLIwT3orCmpvMitXK6DSaJQyuEPs05lhFWIOGuYcahWfT2/YgzAoSGEWV9fd9FSJgK0U
hhWbjHrsHgodFz/EB+4CH2UCY0SDCelaAwU4bdud1mCT2M5PEPLIqzWm5Aj/SrJuLYeEqVT+Nl8A
1BS178ICDvNooEfI1oA2MNYGSGeZz6+V18F3ZmhxVdWKVWPBpnIUc3fjOL4f1Zhtr5G0MUNsX0wQ
Mbd1nNZcbnKCr143GBGEBnX4A7c6sbZlnu703M4wnV2abSvQSiLCPLhJ6YJKeirFE3Tb74BgmmSG
oDOBtVCGMTwmptZc2IglV3itMP0aQorK6oAvlMQlCpEbU3UCSh/PbFOZa3gDt0tsJvSndVpKfMVU
3Q1Zo9aoL7iPtU1hMZOlVRmjskKmSzfkm3Qopq2iAFybYwN2uR9mPYerLEb/Ud/MhoSSNf6WcHdc
60wVDLDlyO5AJC5yWOm2DBzNefzVYdB/ZG45qMccA9YsLLjjHLWB4jK0865bUUGaH4RCtsXFRI5O
NRXb0fe4F81SAKkqyglmSoZbFe5gwoGNITAs4UJNFLCzTmKamWdNHbGa1G7Yoj5JRMfIKw8Uck7r
hU7wp+y9VTMvTuxXyA6vc+yIKk07b2U13QjfTKtagUpfxoVWVdyhPHyZx4WB6NQH5Y/CbVqVIIW6
dhONHvsnBC3tklS5rXZB6RRbz/W8790kmm3mN/rnBIhrDL2s8W79ISN3QY6iEpNKcgtDCorvOS9D
NPq3BQS6t4Fq+1s14v8OOYAzFjfYI4eYAvDewWwzWzcTqerEzZCi7Y4jqh1gVOXNYIkyKUaR3+iu
W76PuZE6qpoBabgtmX+oyp9fdO7pw9xndGVVnrMGMuWFFBl5tz1UqIfanWu4lDn0kVTUsuNGzjLx
azQRWO7Tum/GYF+VtbnXyxQkLDNmTVpkstd5X2NgOeYCXsBQydrYnTCi7RzU/xXMs4M5T/zKUPSz
tptFuZzUD2nBGxkjOmFjMKaxLgLapN8p/GASOLfDt8kti1Xp8em+JkwlLeYlkS8Nost9u7m3dUYi
CfP6VWYHwaOfZfrJR/Li2ia8vO1+cmLJJ3DwtQfBtjNApdC5XXuQI9wowxKfX0RhZFuGUMnqV2ZS
fDrSF3vfET5u16QrQhyzF6VA92bLgR1sT3XvgL3htey4jveGQmeiIZyu4bowOf6UR2UmMOoYraHa
YyTOyr0N7wHwjRYJABmGWvd532Nm4DHXS2ZBRJUUqZIbb3KRk+fCmXPDqc5e055Zq7SD7Hul5tra
awfrBn5IpPkO83r50VR2sYBKxtIX9D7QzeJJ3MB0KoekZ6gTA1oA+qGFGoDOdNJRx/kJmYd3MKNo
iFCG6mMa4O5DmhV9yEy53PKRLb+K3LKiVigrUQTCvaixS32E+Hd5ILbOv3PeLGvoTLUT0llXkYHL
tsAuUchDDwHezrj5G18asdYBq35LOYotRkzyGR7PLJpciHmjqfWf3YnNr13R4Psw7fgxY909d8D4
3XVvC3i95agQpln4xwBm0Lc1HUB9QQDUh61tAbFb1a2sAvcHKoqwQszpT+q3uWIwXehn30WfbiqC
LrVeDgPCwrDp4BSMZQG+zrqCySlsn4WPoiy1bTthrIa5s+vW3VMgUU5D7O0AJimCvmEJy+1plY8A
UILFn5IJXd9WGgjAQgHbsV9+7tWP1QSpRziNU/+wICdvRAtuOh41VFpwZsnNZiI2j9pOV3e1YGiE
a4wAfvpSdGQ7GWmDR9ePiUEHAaDXUm4Twu08lRhgIRIO8YY4IruyBuAFhg5cyhyW3S8UnW+hXLOf
AEW8Cc7Zk9/T6hZF0/RQ+aba9EbU8dQApuDj4mO4M0DAzdFPz3g/d01DEN+e21XEmZvd9waGkP48
33pd+zsfG3LoGevjQSgg4RUR6wGdSmgbWie6xVcalqMQMXML8jED5L9BiMtwXHAwxkxM9Rrj4BbZ
WXOwM8WCJpt7LLGQKRB6Lhsx1/HaD6y28o7UwbzqUzbfOfNS3GCk4985AD+iQZZ53PctZgfOMGFG
LiGFB2JkNqaAUmFGU/qNcq86MpvTA8IqyB4wT47omwGIlsRj69Uyx4MBDWJ0m3E/jA69d92MfqC3
bjddPUwjWCkz0rolDP5D10md+5k45eqEQSvwOgQ0sA56ECCiPua2KQAaoosqsS18m+WECRRCcLpb
0mIcLnPMdGLoAtMNvuly13pDtupd5mFPFhWOs1kOKOkbf0gdmC2E4wFTj3xoYPwMLyjwNgHoAV/C
qat6zMxp7uoD4A8ZztlUvtmoXudIsap+b5CQYaq0WyMcxEta5BNfoUleorad0SSFL/rK56dwlhrU
mbqx2QokAxgGaI7WMf0aUdU90zvQOnXrHMyNnYexYQ0BE3oEDO0r8fQ1/t8ZO3IYCfrNoEcuK+IB
8tCqeQsGlcM/cmGCKyTPCwRG94wbaRawv1oFTb8S6IbuseN+fu+XFMzuGTMSLYUgXCOjCGYO23IS
aEPLPDoBpEXVxWXRb3XpYgCk1i7IYiT3bgZw6qzuCnfywu86jwwLsnHB5sZAgK6fB/+xA5n78x92
gZR5HhdWZxxdG/Q5O1oBMelDaf3ywPP//OIXvts/Xll/URgxIxMTNlIIig0Ua2SILCawbh9n/0vO
ON6503Fn4WCYsyLbKSPQUm4K1WF8yb94+2cMTEkAbk8Aj3cLkD6aOWmMrnTFPGDjtt1cy0O+9JDO
FrcJyNLZ8HjZgeuIWudgu90mHU/BecuV7ePSx3O2sLNgoBIvdd4Jp4sy+guRIPHnL/jSlZ3/clQx
d83hPDkFW7us160rYDs1XNmNLijVzuPBWmcCDSpjp26oP4B9+HvMKAsHXaMVdoYgMly9WEt2bR1c
egtn65t0I3C8dJl2HnljGfxZEDhSPrTDNZO7C0/qPChsQlcSWDBE3QHhmG6zvg12pOfF+5few5+0
gb8WmhzmFkTAHmoaVW6F5McKA62vXfpET/7r0hpUtAJoVoBMUp6GZZdYjX8tA+fC5nOeCmbQ4urF
BV++5SCZEHfeIKUE3mVwSv385i/9gbMVXE0KQz1g4jskyxyQ4qIiCEN/FzZ9+/z6F5RG5zlgQ9DA
ZnXUNTjnJo/ntHWPmX0qKTxO3LVfdfJeAke4b5eO3y7tDE+2z//whc/1zzH111vxMjKqxYOohBsJ
pahjHWYUHpGYT30wHciVl09On/8/9KLkbIGPGSoxGkAvDYLrOgcZxan6Iwh1qCn1u667HaHsMW3l
pidLcWVT+WMP9q8/enaIZy5pHMutml0Ab8iDRYLqaMDrW2KM/jGW4bCoy8F8WVWWZKEiAQx9HT9f
jRNsEGeHWtFoabopB6RwVSwtV6or5BFkRrYG0k0V+m8NSkGOCVIIq8TuA8P7MmRlNZSbfBp1DgKR
WW6dqUMmUtVOmy4gw6FYuL4lixZ3Y5G6a3guj/uRT/qxGAt0FcNUUQxOGplMBT7iBLdbPxVSIrgb
41KOyUHXoDBoAUzvbb8093SoAng86myVag++jylH2hDgOXCP+FAU31K3fwb92lrXgrg/a0zXNsA7
q3U3DPJGUv/ENObOjkCksVOpt8S9OxvEKpXOwQSySkprdNd1hjAGsdAS9KAF8HpgMaCq86RvTQq+
dT6eqsiq8u5Kj6pV2zO0SppPPno3I9q10H658plx9yCc2tcOjQuL8jxeQ2FWB18pWPOBmH8aD5JU
3lxNxfz3Pov45P9uV7WrQBGAwHjro0iHnjPLr8mY/73WwSb875WZYSfbMQpzpW6469JRxsiFfloU
vIptVLL91CYTLW8IyNyfr/FLP+Vs52WiLOwR/nk7H6YIK11Dcw7Fh3OlKLjwFv6s+L92EJ67JSAh
K9i6AKhh15h47AG78JX96d/37p0H4ik7U7yfF+xPGDbfBDWoW72i3ubzJ3Ph3s+jAAYYSvKB4Uzi
SiLfEZgexuIB5oxfu/zZg7esrvNtZITuwPu9WxYNOrM9hcb5Wq6cZ5829b8evSKZC9Aft09MEzVp
GlftoSj9K9vnpYdz+ve/rm6PmMvDMC3dpgDCYf9Z+ACnzJVHQ/50g//YnM+t/1MBT7PKaeEh2PUs
wuhWHmdlVgHwfKRu1ArRctQD58dy4ymgP4u6q9/nGv+9hXjd1QBHyGc65G6s89NsL4DOMgHfL1s1
RVaBq9AVz5UEbGtb1bAHiAbWZ5MZ7z5wQartvcI/Ag0c1zSfyDolU4dw5tzcZHYOemI5FGCh4Qx8
srOUr9CI6fvBnn7kpC4k6EtqvquQmbvirazeAq+Yt5gNp5i+t/RRB9jfWo6AbQBb6OdBsz/62Kiy
aJx0taO84CDP2T6OWAmbXVfl8BAUy1pacOFOFwR4V1Zmkqkk1tZTICZgbBpgHKzpD4zw1A9WV822
cfQphW9qQYSYvNe8IN7zaE3zUdvTcvDqbDkBAExgXl4tq8Ah1TMZuukwG+STVX4tIRIi+kVWvvuq
AtIeLCMBT4AvW+5NULCtLEaKcUxBfqRNNb5xSpcmTgebRHRxmjUsuNiDD8hzCxrx8OAsit7Wiwc2
vuEOIr7mtth4o9Lfes/iexvWhEDKBGilDgG3BQuswAiPgiXesTIRsLaDvAUhXEVna1gpNvIJ8jZv
N8megL4OMDDUlmZhXjiQXngaIxaZNr8gFbAe3RKW26NT0O8Wm/p3kqd6BcsmtS9S5J4gUM3e03IE
SQiypxtIVjDmI6AwDTl5LlKLgbXAab6vfInNN29hiSx78WR1SFGckP5mX/3asWb+/2OHnc1/1xLU
VvVARoLil2m2y4ycnsFQy5+Qd4+AEDI0dGMDxj4WC1pn2vRTDNkRRnGQmNyKlCLnLiuWL0Vdglb9
33tBugGFNRuSHUZrrwwsSANr3xJ1Zde4UFCe50UqZVBNBnaw9eQPSBIiRAWGlXeoYff9+ab6p2T8
/2fpnWd3VR746hj0wAR91lsPfUWIDHSwAd0PyJRUuDh6DEFJK2FvPT3aTvCiA/hmFv4145Z/H0ng
If33+TmSQ4cmkN9Tj3u/wWcJ8+LPf9q/W1X3jyX0XzsuYi0sbDE47KrGkpEBM/GmctiO5MEGBt3g
HYn8uVn0w+d/7d9vyvWc//4O8JX0TAYPLGQVt8N8D7r6vtblDiyN+8//wr+Vp653Vn8byMmUbekF
/nIsCYBsuP4EDdsCLi6oClALff5nLr2Qs5abVeAsmBH89MFUCarMWGc3X7ryuXeIQHRxVxOX7Fqj
I3+airA2wdvXrn1WBkJSCPfVQPY7UL5e6sIHP6b59fml/31yu+ys7qhGZXgzUbJjIBJEQO4d6JdT
lnjz8KV+GCPu/347TpfDTN3ysQbKvNwBIIQUSPeA8rViV2qzC2+VnZUfjEMs1KZzs4Oq723Kq4Po
8vjz53Pp0qd//2udtaWGktbAVbGDejPvPxrQP7925bO9tXTKgNouwk0sF/bnbDe2XzNRcdnZagUl
Cg0aWKYIKO5kjJZ9ADvebcSvrKvzK4/80ndztl7tQvqMOF6wbSA8ZjaSWvV36k5XnvqF/YadLVOw
KusBRsDILaU72C+H3vIKmhjBHO7zZ3/h7s+9PUYvcxlbcPI45lZCzUzERwshyecXv/DJ0LPVOoIY
esLWll2Zqx6pp+Tk9dl5XzqSXXr2cpd8qgnMwPodEAzwdYsR2en1gfP+So/275bTpWcvNm9qELGQ
nbSdoOUBYILYjdSJKz3v9GT/UjWYLnTutzkVV76kCz4zLj172cTD0dJyWIuqV7lEw1vwwjBvrUNv
75owDbuD/aS/P3b3PAuXx89f0Z9h/f8XBu55aug89pBBuBm0oi0jcZp1nEbdzJt3wI7pb9ayGjP3
XL6WpVV3Kz2ADGeEEKsOsGiiugpu/v1obNAmi77/6HVjjhNk3b+r1gX4R4iWKNqHeS16BgYHggqG
F7cooS+v+MkDPKv5DGW6qYpf8FOuv+j9fI5EVSjNmiYDZtd3zXzbmh6Ps0JCV9C67CAwub6yfC4s
z3NgqsC4ZkrHAdGB04xG790adtkSxOZawvqFFXSOPE1gnM4iw/URlxUS7CryKvJxYeWfY09Qo0AO
RmyywzRIgUeivGQsodwJqFarzz+uC6XMOQLlVVVjNAQEO/A1izUsZRJHBwZpFJDJkmI9D8UVgPDS
bzk7WbtaWWrJ+bzrrLH6ZnEO1uAErmsIoeByxdftwqs4N1AhMzRDEKkCEgHVSs10Txr35fPndOnS
Z6WHsJxqoKXqd1NR7VGEPLUN+fX5pS99oGdPps2riTaNQ3a+/REE75n4WUgSuuKLlz+9kL+KAt4g
EQWaALrzs+ro9POdbqxfdmMaBAIXr1/7Caen9tffSPnMXQs+DLsOOwUncA6jJ/LaPbeaL67iswJk
XEYGGwkNb08NwScIM2r+zrMae9y1QoRc+ELds8MqnzIFMSHyK0C7ojdk6ItVzofsOwSHwS/WZ/mx
o5TuzQCduRYDT2CcXmow62mBWL3aw2cB3X6YzrBksWetr0C4F76885BYrx9oUy9q2Vlk705gboE0
+Plbu/CDz1NhO93BSjynatd7OwpTcfgthu50xZHtwld9ngZrSntwCwov6Ir/kOAMRh3lLh4Of0XG
k06+9gvOXhk4dbZZXGwqQ1GpRKoJ4yeiEKyY6yuH76Wnf1ZhjF7LIBZFvNN4otLS3A4R9ngtcu/S
CzgrJoAZDKovLGuLCZ4MIeWv8hCMzvJB5NL4X6vwzoFVHvAB4xZa7oDDxGw0d2qSD58//kvV0Dms
WlSN8vK0KNHLtMvGBZ2sjVRX2/CagLuCBcJ+TCkcGBbf86x1z63lu91DnhkGXjtGDZRvmyDI2h/l
0AX3rgrKB0rxb1PgOV/bmf4s9r92JprCy2M6teoQ1IOJWiPCFIpJ62bo034D8lR3ZS1dAALdP4/o
rz80s36eM8hUdmB1LrELK9TQ78atMemH71qvY27dpahPfaYfNZfXghUu5Q+eI8TKdW078OAZlk8e
okcCDCBVFp5cbE9+FVm8VD3b2CCkgbYHhKyErCbMEK3y+Qdwof4+h3cLF+QuQN9ml/oS9nTdr4J6
fjhVFpRNJA462KtaejhQz9JXnvOFJXOO6zbgQ1mlBCJeQHQE46iQ0NchvUZyuPgWzzYUvEE8x5z5
6OWyqIKnUmZBNmA7oZN+gxYgGVvzCHl0iFDZz5/ghW3yz3v967PBbKQY0N75W+r0CbHeWpuuynQv
xZXT49L1z7YYcmIXIRpr2dndYamamw5E9SXX4SjM/ee/4MIbOUeyCKnaynFLgNHdrcDEm6gfAXWv
bF4Xbv8cyGpKIvw8qIEpIno2wAzZsCB26Hu7XBu7XiiAz4OtS6QLNbwUzW6ckIs1HB1a3LjiEdlM
kFF/8RGdft1fLxmj4pLmcG8E/nP00gDAyK8TQ/bz53/pB5zey18X55ixswJeMDs4QUKHjjg6fZBU
RMhSjIT89rU/clbgjbk72l3GyY5aLqiPUCnwwWvDGuYYaNUq0O/7K1vKpTd+VuixPEBs1Ww1mMC9
8BJZitAhIsQvhMfHlQd26YM9W+MYqzaC+qzfQVAAVw9fR0s5b2bmmvjzh3XpD5zVDL3RkMj3xkOS
W6OjXOl2g006v3MXJ7vyJ4hzWsD/GAqckwSQnORB3AzFUm1yb+siCzp2+skGYd7A2A0C/yGPLBh0
7LgJ3PUsOrVK4T4EIUzaZFtrQYC06VqWcHA7IhceHmAV+wuEZDCpAK2X5YfetyEuRzbnHixhOCgw
M2wVwMtw8XW6rwvskMMo6fMMIfOR8aBd2wrKJSn99ME4YxeLfuQPbtZ5m0FXPIagoAubkToxEnEX
iJWLd08NCswLnh2Lqe8RpkJmkJPn4uhMZpxC3drmqGGcBA1dWSOtbihWULKYb8Yf5xjmGuUNpL/L
xuNATFpmia2X+uIGfg8/4ZyRrhy48m1R/2TwBYCOT1ZB9j4tMAAKiz7jH4DSzNorgTb2C4xF2nSp
kHAm+3VDLCBroDAcxhQpvoWZ5Uor2HHNXbC8IIC0XZWuNSReX+W3fKoQMDY5VhWmorcPxGstDFw6
7oSZ4wybCkq3F+kFH14L8BeRll6EPSbYLWSa1wo0qMiogYOPG4wREif5O6ynYHxnt/ULfBCzl8nN
8jjnGcQlxj7CTq2C3rBxk2WZxxs5lr97jlxtZKzVG9aTdkdV9g16Gue5ymZYLjACiRpQlsgt/B+q
tvMnAJr+LacVJB7+2DwUPkhCkEpz4KmIOOyW5fdXloFznkhiQDIfU/RFSGId1+0p6BXeAPeQ7V0Z
/v17p3DOmSzKtxcxnXZV6sJHti2AOIup/K4Hx8QFeJBXjqB/r2bnnNaiEIw7KVUOO6u37nOR3mVq
gMtHemUlX7r82WDBA9ehtulkdgxo/+jfNSP8mcw1gPa0P///LuGc47OBlOUw550H9x7/riXiCRvF
++ev99KlTz/or3MHxpJ50TKfbXuo05h1cOwvXvj0B/+6MOv6HMYsJ5mYZt+8whwkLGE+v+dLD/vs
cPkfZ2fSHKcOReFfRBVICMEWejJ4ShzHSTaqjAjEPMOvf6ezcvSapqo3WThVqEHSlXR17ncAVy2H
GaabOM1ZQEodW8faOWLjqLH2cG1dMWRmVzaHUxis1FGWr3CeBv8Q1aW3/XZtVemgr+8X8GyixS7a
nZTMDXKCfbXg6W1eZ0S3AMuh4ELdYOGEg8hBZnbkm210Owv4jJ1j1Bs73pVxo1t/oUY0mdgZ4JJV
X0n52ndv17/P2nPdf4dNBbFwnecIgAMqpJ7MsgXFhiy53BiVl7dZRDc9gkfmZDAbvTuCeQBb7MBC
pVLyUjYOqm82cqQrbeh24igskjNHwiECfg5CQ0hx0l3B2u7QnXel3J3nR8usAIm5/sVWBqxuOGYU
mYBwjgECTdDljXMANsOvl3EjcK69jRYgIMwhKLU1bBxNkybMelYfaguLKA6n4BKpzNsTKFhebnsX
LWiYhWmjfpTO0eQ9wMAZSN0PHorZrz98RZpBXD1uyKrvxIKnLxkshVCkN90ZgvBwwA1LIFJbHKa5
LSJiJK8kjfsjrDPzc1E8vZukKPfXf8XlwzZxyb8DvGNp1+WZbCLRivRl6ka2FyV4rCXzIBNz+F0z
gTFBiyE9lVVlbezH16aVFnZMEwQjOvVz1Dsu1tenNsk3vurF9RvVy9qTDS4Ud0aDhkn9w0EZZoGz
i5DgYZKts93FAY4WtMPvMuAuQGDHGuZIUuxau2oeFUvMQ5FtEu0vDvLzHfK/nTK05gAWkaBh0ako
4Y+uA4KHvZeG6zdiI2KutaFFNhE7xpibjIaD7FHyOik17sCyVR9h31QG5YA7umEwyEaHr3w05/wr
3i2/3dKUrHMRR5sKAMi+33uD8wDmzsbLrPS6brCUkWJyFNRLoduAPSGwJb9fcLDco6/m41yW2fH6
bFlrR4s+yrGcKu4oCQFD9A60F59Qaf+MNFxyb+JAcb2RtZ7Roo6To+Iqm1oajjEDzPzsqm3Yv8yO
H/uxfuNpc7jezlqfaPHHyfp56JeBhnHV/ya4yc1V+n0c2u+3PV6LLBBPoiAXdd5RBYiFK8FpqeBY
9Ov6wy8GEMwQbZoXslY97uXOidEhVKU8GfFNe2c8Wpvf9eipkkECHpqy+2rE5hxwtXwV7Wjtrv/2
le+u66RcYFREq1oTWzoP12UfUSXtp3xjtV97uDatHSh2nZTRKbLiRzKqB3DcUbGxVTq0MjR1rdQs
wROZl7IEZCvvTwQl9bCSqMp7S7X2DhVLZ5VvYm+526zMNl03lfbSVBNhoPV446+WkHsCWr+Pt/vK
BTgs13tjrRFtSiOnDrYin7AAnlHwQHD5wLxHgzf9ZB3fUKysjFbddgkFK3XXDm0ZydJ7tNTwqUis
jRuxtf7WJnEGQAEree+FKH72FY54ChclC3u5/nEup64togupZoihzcIazAg+Ea+1Q1Ro2/0xds1f
AA1BWmGFfOn3wpt/zFmxv97oWo9oc9tLVBo3DYd6iP0YCUGagvtNmp0Ie73ewOWyYryVNsUBTVGZ
PSOMG/BkDT1jiE+jKutPKNfsH12AuF+KBTgzs6KAL3gO1DfFQlCfTszPJja4z/1kFhup9PO8/N9Z
2iK6DgtEjaZdcgoJgJwCBr+vxBmB/Bl9RpYHS/zuvY2os/JVdU0WpDkpKYDTQlYP1iS1AkuSdq9i
Ht8Er7ZUZWuNaMt8LGImJ7sFw6FPUMhvGo73lI4NO3KU6+06xwBy4nofrox73YNJ1sCzJ7hrjixB
4N0BRTbETF8J62451KNfzu2+27C0LW9JbQKbX6EEy8cpSfwqCicO4qLJf15/hZWoYJ///q6JTnTl
3PcFDZuy/tXA3KYyvY/XH31xV49fr0UFmCvwHmJcEaIYC3n0MQsWYgbJ1D/BdeSDVZ4zg8NvOqjn
6+2trAu6JM/JKZAlAi5AcnjjTusT8HVc9wl1VHuLv93WhhYWWJEZForDvXDk8070LEiBSiXOnwTA
fNvqD9dbWRtXWmgA1wIOFgmg+qm93BkxPHaxu3vzgEIOrjdAzvufCzNeF95NlNWoKmMNiggn0wL4
d0yCtCXFqxQSIoC5MGAcQvu+2hW0hneZKuQTgGv0eUImHFwZYLT3M6tZWM4yizxRsBfPcRjwW4Dq
fuNgqDzFHuBUgTM78lRwL4n6uUKZz/XfvzJqqTZqR1IYORs6M0yt9AGn4x1VWyWKa4/WRu3oQPnu
mAMJvdlB6aiy0kMr02Qj0q49/dwf76abm3bW6IG6Fk3Ss+/Afh4fXVKLjRmwEvl0lRh0xlUDT4Iu
Kqf8HjhcEDfBq4ql9Yla9Za0Y+0VtPAqgKQc286tIjfru8dZ2k7gtKDnXe/ZlaGvG22peQJmb6JV
1IOYHLviU5GSMF761+uPv6zrsAjVQmozpQmooBMAcHZpnuoMcOaEkfJgFfwPzFuSgwH6z0E1femX
aUbvQKADgngCIs6b6l/KRnY89lQKp52h+cC8in6CZ/WwETFX1mFddGCqUjFZNrjxqYYINEJQmEX9
KZ/sDy5EB6kCobYYsfu8/i3WPrUWy7zSQA0Vn8uobOl9lzq/xrw6lbzaOASsDUYtiNVzMhgVI2aI
QzEu3z7P3mcHNznE3JI0rPx+XZ5qxWXtcGuhoZsP2XcHyvGwnTpcyowZMFDXv9HKS+g61SEBmmsY
xzYC6stJyw+mdZ9lKcBsW7NpZdHSVapxm2QJyZwpBK3t1Dsv3AWrF1QqKvMdH4bjba9xfr13Yadv
Qf4CvJmESZ+e1ZFWiLeCx1I2hLyZN9bGtf7QphaDhYY5iqmNlnZ4boEYNL0CzG51uP4OK3FH1/TB
Xmx0EzAsQwB1sQ1XqNRo9tcfvdYJWswvXICcPYDmIwJGbqvYT6d1S78xht8wr8mC3nZfrze0tu7+
/fu7jpgNB1ZmCcwSyLfuy3RwwsN01x9hK4jt4w/nk/3iPMXP5r2IyOkle5CvW5SQtb7R5nq79MYw
F2gXblO1VwfKhYnbTeV1Fvl7kf/upeC4PimOW4ko7tOvamRfLeOmIg4L9nDawPV4XMQUKZaGD0+L
k3x0nTzdmNsr30SX+AE9bKaWnFGMCneWPWiff7KlArGU9xvDaiV46MK5tMGdNwoXxpB1qKdMIVv5
CEOzeVdA2fmGyuZ5Yze31o42u1HAyUsjaWpgZVTkZRaA5RUwoPBLlMZG8mDtW53//q6LzZzmAMtC
CtU0bWDn+eeGVp/SlGyq/VamoK5+8yaPZxSolsi1hy9wcQ4N/gdIigO8fR7rHJh8mBZjQxaOrazh
JAQrOpcFHEC4zqwCTke/SVRgcnpbsNHhJ3Fi5sBxTFUUqzFsHHoUy03KXgxpbSpaWdvR0sMOZ3Di
p4Llz7BRgccn/X49xKz1lLbsxnY82i28DCII8FK4vNDXGXh2X+ZbQ2Glp3RVnILrGpkgjEFN9JMz
3COpevIoUB5S+raxpQJaeQtdHRc3A8yuSkBm5qL/VZheBG3t09xlWxeEK4uJro2Dpgj2cLaBfXha
HyhcXFmabMzGtXSVzngokTVf6gXkoSZ1fiIuRrlnvMaAPwcgogEWMn+gcfepKaxDCY+x24KZqU1Q
FovBhjw5j9yl3HMrvp/b/OTYW5u5te91/vu7+Z+mMTDJONBFFSCuncd7mI73/cYXW+tsbfkdJkqX
EbY70ZzCAhRlhvwnnBevT4eVJIRe3B4rlXSoMywjVY24gQNjIfmBpd4MHG+xfrZ2J59ggji+0nrw
doYk00a7ly9WIW7TpvlgsXSRIPedvWf9rIEMDCYaI7LHQASa1oGe7fnALC2RNOjKJ0vcmMvT1XNw
Mu9g0VvVkQHYJ7we/aoOFpQQ5FJBAQWLhHEjOXU5Dli6SCnhLs3kUpRRO3HzNeZlvBuYQX+CJs3C
JY3hB1DU7U1DxNKlSqBx1CbteRUtYwRAeeDE3RmfutFZlweg5Z1f8d3ormFu68znp3fTW2qXcHRs
fG9zi+/gKf/PtcDh9t+n91WVkyLG0oblmX03oO46MXgm/fFIAmUjdBwbHbL2FloIyAgMaaYccWck
HpziCp/1yZ5lYuM8dzkEwBrk39cAXxGllXVSRIvR3gGOeFCUbNwfrD1aCwAoAAXeFqZPEQAbT0NR
fh14siGluzz/LY/8+6tVYk2OzBAX+2SEQccCP2viwER0se7jxfhQDxwWGIsHtSgHqet6zFnrCG3q
M4HL+TFBhgQ+QtQ3l/5Pm8B9pB8o2WhhbUhpi7zIIUEkU91HJaTdVV0eMv4AznoIw5WNFlbeQdcy
0VQCCgIbo6giH2vQy2Ci5LAt1cnlPIflaveDbCndXNE2j4zi29SCtM56mMcaQdq8csKOLtmYESvj
Slcd9dngtmCtoR1mBXOT3bkO3Ujk/c0yXJjV/5MYQTVldgVOD57dozLWMtPAk5RGsDaUgL1BDwTf
gnZ64DWnJ+Z1ENJkwEbUHryEUhckjZLk8NdoY5QUWjn5A8s8OK2OIBOPiT2/iCSmX4EBoh/mIuvu
exS6hKrOiz2h3IRJmerhvoIt/jjAiK72VPaKJGy7kUdc6x8tksAIACA1VYJupDKY8cTyULM2gC/1
V946QFRYHD6J1k0bVsB7/p2hw0KTfJqXPMLOMoAJ5T7vTnla7q7PxZVVStc3uTXieS5kH5lWSHgT
1biomWx422UPVUk2Vqe1caYFmbk3nN4o0EjXgnsBu6Qtmc/ar9ciCe9Q3jSiTC8yOijZfzM4GVVw
oCLI022trGu/XQslsWeLboHfc5R6TQ9jXvMzAEf7mz6+rixMYMNYTdaMnXAPhgBcL1Lfgvea344L
bK9s+0EVyafrTV2MiIR52pDN3cpt3IrjYmZ6tZzcL+3E96qPfffn+vMvTgk8//z53m0RHCeFQLoH
JsSB09eOez3dZzCHhXVASnzwwjNU39PmbiHusBUlL4ZgNKmtihn0zWXauG4Yu482ebC7NgCEeGPI
rn0vbciWczvZQL+g/Mhs3tymuouljEidvub2eEvOAL9fG7wstnp3zMBGUmIIRtvGVXr1uc3lTfe8
eL42cmeSM2JA8R96rYLArjKd+Y3JpPkEY6DZDDq7TG/7WPpiCFuYygOMHgZtNPVLATsTjhOjXez4
uDF8L050qEm0FTE1ZDWxHFBXXFz7DBc3uTnAUPdL1Ro+/nNjUV9r5fz3d4OYMVgQ54XlhsQqf0CD
+9B6eX3wzPFLr3pYmtCbLjDxOudR976hCTFrljGNXKDwkUjNYYdb54FrmLcsGmhAm+72rECxNNQS
zW71ScFquYbPAtvY6a7MDX1FsufR4ZWJ7qbAcmcD8Uf3e8zuBxS/XA8mKzNbX5R6y+umNGvhLxCz
OzOGxdNcpTuRiLfrz197AW1yL4ZUFXIxNFpQyxR49VA/MDnCrrMs22NutmJ/WzvaDOdKwDsGIS90
6Re4ygYofoLFSnKkxu/rDax9KG2Kj3U7SuydUeMsgfuERfRPL2agwfDbXkBfoETd10McQ7KJf/xS
oq5s+JM3cl9uVQpd3iYS9hd0/G4mwIcEgCMggiIHGN2Pi0PqZxDN4bIlCT01MOEJnRH2k4uNHMVO
YF8HDD9L9klPxQ5m3saxMVx2bOqMHSVXzn0m3OrBsNokcKk15/4AKKN/Pm3DTh7FUoIsXVDWS7Jf
GqPdJfB8e5ynuT/lfey9YYUicHpFzePGwW2lf3QZ8pzOLZiZSwLGEhhxs9t8VQlt9nQ2busgXYRc
UTjcNnAPjHqZvYlhesqE2i8dbkaNYlPitxIWHS34GgayRIsslsjxHlMywtp89hXK3fqnOeHH6yP5
4jaLMF17nKeu57S9Q6JKCQM+MvB5n2Ly+frD/5Lx/3cYwdO1eFvWDGhoVoLo6/D61NBW7ZTd4w6r
7dh8ymc1fBRz0rxmMO28n3NANJe2rp7BDa9+z3UVH2BzgKKS3k5mKFoYiJ+jVXH4dUr4JFk9lGmx
xatDbVflT4k0wJbKeG38aAuSHSvomEHOCOG396fkg9xRXu4nh20cANeer30X4OhibxnEFMU2rY85
n+nehMPjiVJD3BbL+bnpdxMcUItlYhb0oYNrHGSHhC5MKb4Yidfvrnfuyujk2s5TzcmoCgcNoLqz
P82sEI9xY78OWYrteozgUJQ5v21Z5dqWEwUW2RAvWJjG5UGiFh327DN8pW97EW1VokUMj0/RpVHV
wAuWzNL3KOxcPZDNvsl4S6+7MtH02osBX8odWize6HI3EK6KupQlG32xMp4crbOFOabukLfAriNb
YQ2/Ad70nezT9e+zcsTQKaUL8zg4T0UadW5nfzPLbPhWuKPxSocGBUawRM8KpAqK+qdJZ5Byrze6
slXQJYz52CAIAG0RVmMdZAuNdwgjR/BbHhOVfLzexkqX6DLGhREEbDOZowalMvCRGErYfDUbe/OV
LtEFjAhLTSuIw0KzH0gg3WoPW6Rkn1pi625yrQVtUlhQhNGqQaVp5w07qNjuHNzhwgnwtjVUly0y
0wRLqrWLCDUd/oziynkp9qy/7ek6oDarupkQHI3hFrH4o/yVWTCval6ud+zKl9F5tIpiHwsVHjbK
HAIWwb9kqr8z5Rb0c2Vs6vUVJoWMjWcgiBD+0hdvMXxOBxhV5ssW33JlYOpVFvCKyFUxWKhrHXvT
rxzTpwPgxzd9HL3CYnQ9yVmB47t0YPnI3M8jNxNM4Gwjs73ydZi2axkqsQB7gq9jpANsOT/wXsCQ
+E9Wbszatedra7OTwpqyKeMlgqW8cOCFnL0szlNhbFESV9Y1vbAiaZ28MBiMa3gBro+Y+L3RujIA
0ukRZqcvIs83UrUro1TH0jZQqJLSKF3UyuVmwBQ/UmssArbclEIjTK+sgAlcnVI41Ed9Hvu5ega4
+sYxpIUeAjRf2lIcc2NURQStt9xVFiIEFDc3fhvy7+6FyDhJa0AjQ4lAAaWhJYOqcubTlHXV4bZ5
oB0SUds5dOl8/vyshdi1+16l2fca3Inrj18bRtoRsRhxySolPn7Xud5pGWm5642M+FK2U1iRHpa9
rPlxva2VKaHXSWSJl+PqXi64p3qyYtMnxb0Lb8sm20pprQxVvT6iU22be7AxCYkNBI0sg851/dza
2hutPV6b0kIWQLBZuCciwMm1MM/omBlA/HbbaNWZtQIwCS7aAV4lyM35jLECJ4yRB5LDzvF6D6xE
bB1Sm9S9Fy+2BR0STrxwp07hNHDTk3VF/OyRZoF3MRQ/Qy18t6NpsBhbsXrlZ+vC7AyuEBy1SkUE
M2h4Mr8a/c/rv3plz0i1HlUJy6hlJNibmN0LV/Pj5A3PXLYD3EHnHRU5CSxZnK43tjJ8dG224Hmc
VCqroxi3P0gmeUmg2tzYma29kXn7y1C8cJDV5dkW8jwWKx2wCKYuPTg5ByYpaQXQhKR8abyOneD0
nEZF7NIP8SRpCCZ9c+iruN/FTuztO1EMh9E1nc5noAnfOUgI7zJGYBEipKyCvJDFF0QGsu9B6A2w
M4p37ZB5n65/obV+1mJdL1J4sNtgqabwJz/AMlTuMzvvgtueroU6WEInGJfAO8H7JnCr+htKcr9c
f/RK1+pa6tFDQaiZUhayXB5s0h0AS/hlu9XutsdrexVrngEYbUFUoeXQIaBlE9T1dLe0W0vwSmTW
C0JY1syTMbhAhQ1vjTP52Kb7A2hRdi83Pv7KF9ItUjsOgTlIXWk0m/SnUVkoayLM2DWZ3e2vf6TL
wjHCdExrHGc1jHFsLGXIewZpkQ4HhnuaQ932WdDWICBOxpjtvTFPwtiarb0BE4LbdpO6Dl10RjHU
ZxgCnEsyIYPWfmtLFAKJr9dfbqWDdLvOprJg6lh1dTRMSHRaTVPuWFMV8Ear3QOvtkTia82ce+99
Nsash0Z2BgvVvGf8zK2Kd6a6T8pqYwFaGQa6Cr1bUBJge4AaNbiubwpQF/6kydbyvxI+dLIs/Bm6
NlNKhAmS6fPUBtAEbMzAlYVCF567I5tAYVWAaE3Qv3DgfIMeHIHUNwxnOc3t2AaeJ6aPQ6duY1az
v8nKd31RG7BmdhvPQ5EWF8+mI+TeUuNWodB5hbuwUuiic2APeoOAGR56U+NXhO4Ee4FNJQzVKxSh
3UaZYrr+XMAU3lwoQDJLDboZLPTg79jeJHsiyKr+O1hp0+ZpF+PhLflgG97vxXB/XZ9tKx9HV557
FlzAsiYpo5xR4xE5yhPOtSYkBKhixhbtQ+5kp+strQxZndLqJXmC9XqpkDsfHlLa342Ge7jt0dpc
zsyR2l5alRFNXFiyNkSgnE1tzIeVeayXWvV1bci6AGRQERu1otxj84NTFu3s50b25/oLrAQjXdPe
ejhawcVMhBaOVVTVuxaoTzFOfqw+3daCdnxzVFGUXWUAo+8YYD3SoEtICJGTz9ONI89F/RzGqLaj
kUi2LGyaeCibAZaKrZ0jKI1mUMxwaGKZdawH86e3dD9E12y81NqQ0rc5c+cMViqg2lqE9IIpaVo4
R48oArj+0S52veUy7ZVoZ/ceqIOo2p7U8m2sG1QTSLyC702D8eV6GxcnINrQ3mE2awepHxT3Zynh
rzNAAk8q4XlokVgGAmito4hl9vF6YysvpB9LJRdUAmm5RBP9rao+AEDNh/Jt43NdHMWQZ2lRqmlc
DhwnKsSdhYIj67T2MUvc2geU5MsIOsaNzZy/5LvVoqWJxeuht3AfSu+8rAe33Sz9FIr5qom3iLIX
hxbe5fyO7xpJPGIXZQHTatlNcFZJnlHGecsGCo/WohUv014kwFFGLQwvYwNFERYKf5bqk5TuFldq
raPPr/Xu5zMUQPG4SaFTRs323C40AJL/BxH0820DSUs3SRvppjj76yYE79s8meZ7XrnFzij68fl6
E2s9oEWsmTqGdISFym0YfKPOfPxZ2+7G6XHt82gTexBc4CIO1lmO12b7zkmy17KGI+Bols3Gz19r
QpvXdZxlcV+3ZthNpQyHvqaAvqmD6OatqtaVyKHnIUZhGMrLTTP0gJIQA7Q/UnS/Cpnvi3J5S6Yt
57qVN9FTErDSpG2BLUhUe/ZzMzVQutAqhG32Vv77MsDdcvXcBErdSjg6ABbsqGGXTkdHTQgfRgBs
775wHL8BlLYRQ7iM2QMxtyrsL5+i0Kw2xxcHSZEZRN4QnfIEZ2TrdZoSGId1NEcVDmxuO8P0fnM1
jW+AZIa1aW3JxFbGtp68aLhnJYoAowIf1p3kX6dpa+KvPVmb+CDwSmEMdh31lMbIiKSf3In512fk
OY7/byON76VNepNNNigmXRM1S3M/zel+VJFT9WFrZntzfqHl6/V21ga2PvOZMuKaYX8St3lySPvh
k8wTFKTw5k+V5k85fO+uN7SyYOn2Swtox1PrJCKEIiZQZzhyB1gpVNL9Fq5pbe5oUcB2Xa+H/WoX
LQqborlIsrt+FPXOXJb2lns7y9UTMngw9KSLcMLUSLtHK7dSX02zvSuq5Of1z7TyEnppu4znpE5I
b4cuFMXAT+3NGKa+xZYmeu3x2npOJcJW5dVVVKVV4Kg0rAYQlDxz49yx9nhtlnOHe/mUMSc03X5P
XVNBTjN/hrH1VhnfyrTQzWngGLzYY6IYdnD8QyWKO4sbUzAWZA8gdekXdnI/EXOjt1eGrJ5VyFrl
FryYzGgewTAzCdwNMwLbsGJo90h1Hq73+EoU0dMLi8FInrtOGYFg8Yr7w3sFROH1R691hza5K1yv
wVaYlpEjmyQo7SkiZoHdIngWG2Fq7cdri3sel4ZdjfA+nY3+jtHx2Apr47us/XhtOotF1i1IXHXU
tMz3jB0bC99efl3/MithT88gDKZqSrMya3i2Wv0OYNovkqqPVFEARgakpZWbb4idVr6Qnk4ws6kE
HLwxozjL72wxHBTvXq6/xMoX0vMJg8pV3ZxpgQDjBJRj6+z4cutOZ+0LaVO5hEgrAz/AjOBB7Vvx
N3eoj9J9cZ0YOjlrY3u+1sj5zd5tnTmvCBk7kEZdaT/3SfU4ttDQ9NzpdxUWujiztlJGK3NZzyw0
Y+Za8KYRYcqH/UjKMsiZawYLHKp9O52+Xe+RtVa0VbtfarMB+wT5vPmUWh48DNygx11knqb721rQ
prSNU2TBSE9Dgw38MUYBPjyWXHGUadoevVmmt0VyPcPQewWce1jjQV7jfmN5/VoaxgPfZBOuzQpt
cnOzaSr4XMGos4TEAwnPTZn4ypP1QnjYV3On6mC6SCcwv2N7sHa1ETcbh5m/4+XCvkwvgTcgYhsm
PgHPU1XPFePJAYp9F6Yb+XSX1XmLg0E8188Khpb73sxEgKto75B0eSz8rkDtb0rb+ZhWW9yClRGn
l8znme1R1wY/Mlczitaa3m0eRthOhRbEylFO0i1F5VpD57+/m6rKkiRBcgGZgNjMd9bMhp8lt7o9
Du/ywUnt4nh9gK+s8HrJvFXmS87OBcw5NXe5Bf7pVAQQDPjcwAV/9ljijHK9pbWRcv77uzeyF1RP
DxCfRP34zVDkNGbZbZNUd4b3OlhhYDBg42Cau7FpfZTm+4N4SZJ5d/23r4R+vYAeW6AMXrGyxigH
f8pvzLjcV55FT66Ip40QcLknuC5xdeGWOsDcI48q9qsF7Q6HbEhbaxDoxAHwqMZlGy/zN/X6/0nF
dYGrndI6pv3cRYVYkqMRJ9kxHqf5t5u4e1xuU1xPVY5fOFX1gVJbPgvHHY45caeTKMz0pBayJetd
GxPafmbprQRAAtFEFU8j0Qlcqlcbg+Ly53R1BIBFltEAHRRbDpN9iSfytTf5BMuZ+kufuDva5xlM
0c2bdn5cxwBkcBpPXYyRUNlzCHejMjA68RAb1Yfr4+/yy3C98n+SLRVOkoPmOUJx06bg2AEV+rNl
sjuivve5mI/qpiJCi+scAJuA3TGMGQnb5M6x830ifnH4YNaNs3E0vTyZuI4CSPpEmd05uVMp/sGD
24ocxggeROzG55/bfRdoXKSxuduXc8jL4tgUOVaLz8YobuxqLYxZE2ubUYkEfmjkzrAKZNaGMve9
ONuidVyeFFwveUxikaZN0iyh4y6PdqpOhSo3Ps3lVYXrIIC6s/qeKdcKc8UiNSp/kNVdJb8IuvF1
1hrQJrR0O6QZWddGk92cSqEcn8TNXTzKr/025uXyNpbrNY/SI7EJTWYLW0IWZNabBQISMTqIW34s
7m3QLa6XOzK15HlWY5Smqfl5Jv0Lju4bu5qL10kW1+scOe1yiTO0GbpV9ZaUxkfbFCzAmvKIWRDI
yoqaDgUH5gIkz/X4sQJiAb7r3zkhsrn3TAr2nTHXdzNwTiit942+3jn2S2JkQanMpzkjB0gHkENI
dkv863rLK4PZ1fYxY27U2JdRfMaOPC/d/JEKurv+6Ms6KXxHbaKLuFWVu3h1ZIsqATBh6MIS1i3p
vgPX9T6rR5iKLTluT1GP52ZNkNG0ebGmZb6zJqDUfL6UHg4mtgUSDbOXGLVbpQ0i81T/HOsBUAnU
V4L7Dw/B5jmvodvwRzXE6bHqFxUUXTbfUiOM9zh/u3cBK4HVB1wKuRlaZfFxEl3iz1nv9xlwGde/
1ErE1UstC5N5xTRi+TDLYoq6JW/emDuX99Iw5PP1JlYmvu5eQhxp5C1HP0t8G7cB8b4OgOxc0o05
8zdVcGHT4mqRBS57AtlqSOzHshI7o0roASb23TOy98kJHKlyZxai/5wZBk/9RVVpAIhzc2CCyNOU
wlay53P+0Wpsa2eaXbofaIZaAOaNOBOlxcmpmPXltk+hHbaIB4urQQEBOSTeI4bUR9NDOmL2wgWI
1etNrMwqvWTTNL0pRzW+FS5xe4L8XQYFwu7GIrH28PMm5N1wRCHGBAuNCkY4nDwgp/Vo0NsgiZxr
YcjzpiInLe4HcznV38jgVI+c184WKWJlEHIt2ECDZKDMdMqjLBahykpo3K3IGafT4g0bO7GVtUev
dCMwKnQt0o5RvDzk/EBJfiy6j6QE+VqOt01XTv7tgHaxFoUrzi6aYmDohbDbZ2KmZJ8P7Db0G9cL
xFq7rt0KZrgRIaI/tflE/AHiuo0k3Eq80StiqTQdlxvOEHndseRxQPt4T5PbSGlcL4edJIhb9Mw+
hdQRMG01Qx+W9Io8wjO42sgsrXSzXg3bKGpnrB077Eu5OhhzOX9m1KrObBAv3YMIA8l1zfvhNgIu
1/UFJajgpalyQKu7/lPGybcyPQNKF++bsNpnJx5+Xg8c9ByELoRRW5uBS0eonB2DhMXofqwyp/bT
tMoCRgFfdZiYdn0r4h1N68cYmS9Q6NhRWfMRC1Ttw+NrB0s68zgncjlgBW2DpOGHCv7JfdPCDM8e
BpjWFf0ha5RxQl0U7MIXqJKhYqj3sifIKgO5HrQqpW9GXZqo8PK2rowvb6ro/74gVNJz7VoTSuDo
YWJLAlrT9EYmk0E3Lb5nDFL5fJn3zrBsXe5eDjdU/5bJAhZ8PREAqAwBA1UCfDyMlRK/REUSLsTE
xmz6G77+32f0f4INWA8Ck9ZJeOYORVRbtgfqJ07h984Yxwe2jM4u7XCd2IPRq3x7UvG+jFtygK8G
Ct3danqdM5jIWgvS+rW3jM/jYDhvlo16oGCsXfmNCrd/XtrJpH5iC/JdkCp5mWVhA+3CjGo3J4r6
ZeF2u0pKC3LfoniG5sraq9KDzTr1WguWq138VktcZXsdbQ/AyQ4+kqfOHTzErZ1a6nKHizbjkIDK
8Fk5jvo10LLYu854t/T2DvFiB1fT/DFDCcsz6tBbCPfTcZ9ZMO8dUMyPKge72oEHA6SNY3mHfMnI
LgP89CEdpH2wp6w+FNP0ta0UCeyMeA+cu1Po9q48Qrhjwz6tKXb5WORIc5XT03+cXVlzo7gW/kVU
gSQEvILtOCZxtu50p1+oXm6D2LSw8+vv53nKMMFU5bFTM2C0HB2d8y0dLrShlw1QVC1n2MGOtH9B
yBJIuwe4XFPkgGkiD10gxk+Fdbrsb8H7ai64X4MkWAIKkN4FTRcFOd/IhlcW47Kv1dawh3P8XMfE
q4qzzqiPrmlxGB0lYj+r+40L3sfJAV1CaAUtxlIxSEk6we8gO+TAQF2PTGu/f5HflTLvSV4B1jN2
+cGV2E+jH9IRhY1hizrw8bFEl2jZRid+q2CbENtwSIcCLeB8VTgMW0TKlccvwU8wAEqJgmLuyQ7c
74GYnnqXfutTOMh8aoSWJF+durSw5ZjFvDa77GLrDNW42aBUOzj7669YC6L035mHLzualqnXwVVq
2AlrmO4Dyv6ywn/VU30vjSEh1KL1zoFe+8YrVxbUkvnbXLBQCSlFTMCMm/3iaSq3ZM/WHr1YUuNY
wAu7aIeY8yEM3Kcu8zY229qTFyn+5CZFxf1KxJB+eeJjgBoTH5qNeV55+BL8lFlgp6kGKaY7xRKx
aKq2aqIrK3QJd2rtjOB6RLI45/qpEOLomhSEU7mRG689fpFb2DYrABXHAnXr6cdAy12nUcP2JOhe
15fnx2VQukQ1tZCm5bUV9LHPk2faV4BJ+l04WcGd8LP9KNAMH9tgax7WPufy93f3IHtqSdPkDIpg
rvo2pymOeXLUGTle/5i1ab78/d3jiWU3Nryms9gaIH9bdUbtuNLNxn15JZwuAU2W4ygnrVzMRfXG
hBVBLSGs4JKZFa/Xf/7a6JB//3xw4LraALwUS/Pbydjesu/dcdhffzhdue7TJX4pK2TrApCQnGwG
8fhj3wTJsXA7c0YA5OY8+lT/LVHht2+HuRvTEN0y95SM2hjcBWzriQ7T+B0OQpV326ZMvaDdIb5P
0GL7MUhmx3B1T7/WLOffAU+vdjUoLVlENK2n0JlrccMhEgRt1HZ8rHPJH0cdqFNmU/6qcAAemoKm
j9TO5aFJMjfq+4b/SmHZ8uan6D51Nez3IuUJ73m0bfqmqi4BiBc3FhGySsrzmLXQvHXy/ChMJXcB
mLsH5hIYjDoifwNRj++dNIP/PAUDOYS8UH/HsrQ8JlImcVEl03FwcFiG1aCzu3wcgme7afNTF3gK
1rQD2QcNs/4WfYUa16CU/TufiH7I/BLaXSZ325vRc5sbuIvWt2a2m305aO/XOAfJQ6l896Dczhdh
hjZ33KMu9SKhjxFTOWQk9EQlc9yBVPXk+ZY+JEWSfi3bDlptaeqahzkRdM9t7f6tAlmEZKjZEyTk
8fm8zoLQKydUHE3RHhy3kKepl7gbaoHWJu+aF6fvkmGfoQ3+g02E7sH/4tNd2Tl+fWcn2jz6Spxd
lpgdG6QT+SOXd6RkPOwKzxxMz/Jd1Wp68GAvcY+/1TsYSLKIA+G191sHyqogl0Vakxb23W591wln
QqlIeXXEPeNFI/zf9kXnNK+U2+7XNu/cI2jVsCrogVoQpsMViILOczN0AB1zqxsi4zqYySz1Q5ZQ
fjtZ1EVrfUhAvOYJaqz5fCe1Sr6wYUqOSun55GMzHk0zTkBRcXHT8J7u/FwFUdor55eBhRNMEbCI
TGAFL7OeggMq0eODzCj5NdS9D5qBGF49ieUBR0zx2/JSGywpt53A5R/8SM1k+mMHQZRYTRsFxK3n
vRYsuOsZ/ouxvSXZjDvzELxUUx1CCviHp1JQWPu03psCCrGGu7Fb6meSMrgwSir3DVc9asUDPVA4
NO69Knd+tqiu7rOq7L8OnvbvezvFoJa1OY6d751y7eR7XfXe3hNahsSVwzHzOgPoRwexGF/2xU1Z
zOU92qf0kGTWcIBhHbwUAvxmUeb1EM0U8uTGIs7dNEp6FlYHaoJmxUPtqOmOckUfqJ/0+xRGyWHF
4Rx46FGt37HK8v50cIdF16fB7bbK0BzQULM7ETXNr2mPabKZ3Ty66OMfnV4kce6Vc2SxxDvPjuc9
sxn6cA2FMZLhRaJDqG1MoRiaYJc40B5yIWp0gHcF2B8GI6hsVe5m1Zc77jUNloHNDwU06C+3FAZX
BgVvGxiwwaVlruBvcBL+zOiNQil+FxSkAJoE/2vWeDAl8bGoRVEnUY1288EWlNx4Y1vvOJ8ubAPa
/xReLguYkc3ljybNqxjUF/kMZH1zo22ZfeNToH79YxocmFRHAez/WDilnjYHVSiLH1AmBWQJsoFJ
ZFtMPpS6FM4ucMYEYr2DA59HhbGJYK1uzxGHGxREHnVRP/WCO+WeuwVAkgEsYHc55+Nr6fbVfY+2
ghsaak/PftPwmzyvrZeZMOKGE7FteMNxB3gT6EU0bzC3Tn5YYzmeEpXOKG9QPT8MJvPRXXSm4BFb
A+AdxtAqCD1W5rcKd4CjO0O1GhTJyaBrAUgHLtlu756HAfFJinn2jqVXie5BQWM6rOHn6uwbqxY/
s7JNIz37FLn+bPUOcFS9kjswB6oa1yKHqKjT3gRp4d7Ownr0ykunUNR/rx9ha+fjIkWkHWPAk8rx
1Dv0IUkF8pRavI283KITf1yioktwLMReE9EEIKLPnbkL4EhSBN0PK6leHGRe2LdbegkrecoSImt5
Zde0DIWVsRdPrPUOaWG2MMQrCd2ScIvag61zfx5POVjdBwiIQF+yEaHhHFT1oLm1ZveBJcMG/G1l
SpYoRKdFrUaOQOPq4iUBEZNYD6W7VX9aSbiWwMNMTpALVyDq2YWWf32kd6eWEf3CZNuHVWdtAbvX
PmKRZKd5N9lOVeICnqJV5VdvXfGjq/ovn1q1SyYj950qTdO5BpTJ3euhGQ5gKXvhTGBscv0NK5Au
6lw+7F3e28LQS7UFIF1i7JNTRkwVcZap1yEAYVUg/twNMKGaWtRkRKrv6pKmRzX37b4qhvShmAtx
rjuxdUdcm7b/ZuGo4qZDFWfaetDQ3WucGagxv/1qudbj9U+GCg6+7YMK3pIEaZlGF710QC/AAfgy
dYN3P7Q6gRnKgGLdXPUD1IvQnd9nZWemqCYkeNNjQl5oAVJmaLt997Plktdhwaf6bGrc4VK/qZ5Z
hlvXzikm+rMKfL/Cxk9m+AApA0VMA0skSCTkM8CXDdDaCcGFFZXTryWMHpKIBbV7m9qs+aaA/G13
PkFlJ+yCSiXhOEDRKlJu0OxRk+ncsKJJ/dhZzvgEfrCIMk2FFZLSSXfQdx+/A+Tu23vLVP43Og7T
XvU82dt0tELHN9bPcnb9H87sdOzG0qV59akvp8jx2ulFwY5+N435jLIiqsRQ3/OOjRLsvu/LGnLo
qXroSvS2IFOl3YiQLh93ede6wX7OBh3WhgT46dK+sE06Y33L7NnKQ1Vb7U3jyjIS0FeUO8nLi/VH
WidPtuUmGHLefnWqyfliaejw2UThCuHnj60Hp0Nid0FUSp/8oZUVpAddi+HgWY56GZk9PajcNkeU
uZE5iRkigTgFq9LPQqft2hMKpMFt7ZaoZQhhQh8XsdBuVX8Q2h+LsJk9spu7vHo0zM130s+9MLGE
dVOhTxn6hWvdt67RO2MP8q3o5+wwT8I8TBSKFJ3n1IeisX4WOpOHjNPEDbMegDSQiHQdZh4BfV2V
EJYLgjQP+VjTR2vGXu4EVd8Lx/h5VDvCe3QA+xU7bUb/oTMESAOVWSlMLAfiRdJRGDgkcYCHtPpM
kNUD0DnWdw2YwnloMwToCAbaZRalPmhFs1WRWzdJEd+KCUZlf6SA80lDCmhOoIiKanjudQzi/HXy
fRpyKwRYkkXMZzqyJrtEIzdwcEsJUvtsjyzA+4fpiPZB+4U0AVRIM+LtSc6akwmkE5N5Yoe2Kpo4
E7J8sSGDcjCDLW6xqhjceGRzzKguowzmWQ/eMKYRH3tzwrWuC22qFfoPyrtnjJAbJSEnPwmLPYzc
T+rDhP86bkk6RwQUgftBUeQx9ciOfLBN1MPu8nvf9w5M4xK1b8c6C9HVok815rcaCHmAmBPgGu3U
1ENY2ooDCyuau2yEVKvhhv2uVM/uK7uz9+mMWlrRGP5GXTc/TkbmpyBBBhT6ZmzPBDa352Dqh/rg
JZX4lWe2d1Mg93y1vOEvk0Nxo0BXi7jpvYiwwTnUyajuRduNr5MflA/SwRUkSodZvlhoOxd7B9ji
kEHksD66id+fRTm1aQhZWd/dN74PHX3faQ/lRNudDSHUVyAzk69dnvQ3OS1hFdD0loNAEjjqjxPo
QkQqYAWcMCZNdx1ual9kLdFmySHUpUOw1eUXZJ6zAfmwt3OIqLb9XWnP0/c0sPHvgDEncvxAnGFf
i3+X3FZgS5AcaWKfDLA+Qq5dIzSmJdoXAO05v66H4ZVQvwRx+m7h9lMuhpN1+Zno2FCoI5ZwZJZy
I8FYe8Oi4ChmrMcEaKSTnlsXl0xtRwTcWljYf/XTcauPsJKQ/YPxeXeAootjGmgh67ishme3hTad
bJ+vD9E/vYiPDqrFF2RlH7hth/I+fzJ34ghhz+jQhLfQ5X6DKYfe0af5BLG9m3r/kp2OLvhY38YN
+s/aZy0SZqhy2Ub2vI55C0qkDQ3+rQx25fRdYtSnHBoTkDYeT1Nrv2Sw3e4zel/CfOj6oK0ksUuM
OvY1uRRlVAyG4g2HSk3iOM+5avempGFlhrfA/hx1my7h5ziCAqSwGKPWDM1uMnO6s0q2pTWxcqOw
L8v63cKaEmJ7QWKruM5KyDXQnR3Qp5ZMN7P8pasthZ+14Vrkf+U4CMj3ySH2HHarWAWt4Ln9Zgh4
qvnwXND6ERqXW4DHtalfpHcFLns42ucs9nFovoGxQ76lRpY73eBo/dz0L3om9cCzwEZ7BPaluAMH
9n1rBd9q0t5UpjhRql94uqW7sxZfFlsk63WlBDTNTgFuYJOHBE2l+7H7LUyyUZT++A1kCWR2Ggi1
M/jXni7iwWNaHbOxPDZW/uyUn5K8dMgSy+zYZUD7wYUCclFFKSl3ZDhl6GjPVIV1/np9Uv65Tfw3
kJElijl3KovqStix+U6/6/P8pTgNOfrVYfd9/Nk8nII3JMj2Blrk47YZWSKaTUBzYhy7iRvQJaHo
bGRthaDC+IepSOuTU6R6P+SDBIQi7y154DAq3cAOfhw1gS37955VsB/FWavh/5HUJ8HhslTkG1iR
j/cOWbq9OCla2Fkw8JPIvtPgsk2/If/auAauPXyxa1CQpoPuZn4i9fRFTPX/QCUuoAqYfOo0IUuk
s+n7BDL/hQeLc6+9uTDkj4OmcqML/nGkJEtXlwEy3hAlaEVcgP1045u8eMxcC0UpCREg0NPF/yBK
tlXoWVtdi11fIzHq0BGEhECVgC75e5INrklTOEMGmIoGemg66gEYvb5zVhbUEvec8jHz5YDGkSig
KYVKdfZGvHlLW30lviyhzzKo2jzL2XjK2J/JmWHG2F4qj2Egt9T0137/oj5SCH8IVA2z5M4v/laM
/mTjFvZvZSKWWGZ/GlGrtDXapzqP2Exi1MOfumBG86b4AkQLvMoT2KSU/7s+E2tjtdjaredDn2m0
x1MHxBJcB6MO7ZJAXqr3W6TftcG6/P3diT9MNu+QvE8nbnNk+EJAUAV3nOu/f6WHR5aw48mvKNiY
oAX2jHX7ZJ7cqOlNs9PZyM5Arja7QAfyoBzCX2unsIudj1sKDV1YLpxrDx2vqu7dEven1Hxrx4Td
Joms4yZv8u8d+Ml/rHJTVWZlJJYWJdyCXqbXOGU8B7YA4GjcW2XQHq6PxEq4WMJebdQ5s55YdRyA
LZaikyErKzRwWhmlcytVufGajzMrsoS/9lmS5PVkd0DXOgfu1rDYm6OxS89+lp+Y3b/aLlD/1z9p
bbwWi9Oti9ZGVSePG/e7pnAolhsPXjkYljQ41RtYLnqXIm2f39ZSfx1JcOz97M/nfvfi3Jlth4/5
KNArFgwQOP8LsZu/1x+9IrpClrhd3/Uav5o4lIUvfatUw5Qwhd3UvrZEc0RtRxxVYnUh/BJq+LdO
yV4Vo/u5xG2Jv7dp5fdmxIOr4dLNyAQBCL57zJ3JBh163kh0VlbYEoRvHNkb4cKRWqL2UI9yCkl/
CwVzyEG0x9qvTmLcwC+sLAN/ceihs5E4YsZFdO5dwFGfNZsPZfZyfaZWHr6Ez/sdnSua+9iPRdFF
ieYX1xfzPEGL5xMvIO7yxpll5QzVHw/1ywmSRfrkAQCdeY/XH/7h1sPDL5PzLmhbaFqmDS9N3JPi
LieAIxPn9+cevTg8gcblCgZTyCZpFhLvFYWqzz34csa9+80CnhpVruHv4IBP7I9nnX69/uDLA/6T
52MwLlP87sHjAG0JaKkjj+z5a2WAB3c7CxCMGgX1AXpO19+yNuSXv797C5yKPSF9CMNaSQlAQU7D
gXpb5Ym1hy9CEgMpwrPazMQNmuBhZjl/u7zeX//hH6YsGB7y7x8u0eUuOwv+BRDVjebCPbMCteba
vqs7eoak7q4jzUGl/Ob66z7cWHjdonzUq4LlloZVmVLo7TthSv8WEBb83MMXISFIADmxHSgD47Id
lpYXeZAPsYYtyYqPp4Etr76WclFJhidv7AK+rOoyCGkutvgWHy9Ttrz0simhU91AWtpJAYwoo8n5
6zavTru1QNeev9i4uW3XpEL9DFaAZ+lpnDFx4T/b3adCDltecKeJ8U6gKhPzCu1Ze/L+uLTfiJVr
P32xgyvXpag55FA4zdGEyd2m22dkyEMfPO0DDKQ3ItDHSmyELa+zlRBjXtuBiptaQ4G56voBsA6R
3jDh1zdDW8NzK5iG2JKEHDhzigfXwckJIQQ7311fwWtLbLHTu05KCvkV/9Ra1XNOpoOR7ZfPPXqx
0Uvkl6bg8JVybHjLWmKIrFTWGzvvw2MfQ7fY1qzrx0AM8JWdkD9Kq4C20fwoxjc+vbhgQVz89zbe
9HEAYUtqbynasXV9BjVgZsaoDWo7goooOlQgk2y8YmW9LS+4JeD9tj0RdgpcmIjYVTj6Y8SbL7R+
vj4VK9+wvOMKrrKmljiSLti0Kf02G7FzoJZ1/ekrc7Fk8vLanh3NWgh25KATppPTHLLa849lyTS0
0TuL7vTkiduyKb0/11+59kGXkXx3+l30TUvQXflJsT1IEeGMVgDKuBubYu2DFvvfNUUyjQlnJ6us
7yebxUWZvk5jAUtWsDStLA27pnM2Xrb2KezfnyJ0apWAaLknVo4Btn96zj1x5+SAwH1urBZbHMr1
XRl4+JokKYHuK+/sxpwU/WQEWab5ALuhEkSgpgx82r4M/ENAiuPnfvlik0NVbHAG9Kxi3dKQeVPU
TS+Bu0VeWBv4xeHto4eed8C+nYK53BP0qPO6383Fxm1hZU8vE3qvnVtVlRAR19VNSZ674H8E2o35
1o9fe/xl6b7bAJOfaM8N8ONJfls17InrIZz4LdDFXz419ssCwei0hjOQm2Njdzec89cpR14j7eb2
+vMvy/u/WTJbVgZkNqXMlraDww2CdIPHVAhO0P76w1emdkmJlTJPkslWXuxl5UM10yTUAKJWejND
+BgyRNiyJjBZgBYGZYbW4JiayINX7Jn67RzJGYdEA/5Z2Pg8iLnHxp2eSfq1yoz/UJbdeOd5VfXA
2ybfGwfGbBtBeGVBLD3TJtxiwM0dWCwnCZIkzX6Pyn7MoRBhF91WiWXlJUvvNFOVVV2jIxNr1H15
+jBOz6Ly4bf0/XPztghVKc9gZYMDMLatPkqyP0PR7Dw4bl9/+sqvXxZDvMyA4JAmDJI+PKygXe+P
baRGFlqAhl5/xdqqXkQsn1WEp2nA4tadIwBZB7V1TKz9+EW0gsZ0VhiNH8/5rmJvuvhlhl8y+dzQ
/IfALGVfgclF45r/YuarJE0462eobH5qWJbc5bqpffRREh77ExBCTtUrMD/SjVNiZWSWFr5u3TRt
Ri4jM1Rhl9xZcLDp/J/a7TdC1Uo0Wbr4YjP3PaU50gBeRQWjkSPPILJsLJkPK7EwNbi89V0kx1D7
AdUTAWaieYCT76+qbIuwDUAotTncrpKu3TiSLmfDByF3aWRqm4Fbhhg3Brw6bMYkpOYLOB5hT6qI
iZ9Qk9/4pLUBW2xjbYS2BwSk2JX+UQ+2DyHufMe6udp/bj2Rf48ZdK3yUWf4Ehugp9a8ZGIjAK1N
xmL/qqlMM48TDiJ/1twGUoOaO1XTHsKRwJm74Ckkwi02vmJlPpZOkUWTzEnrShP78xwcEl4Mb+AZ
JDCd131UejkRYZ/6xTGbs2Dj1rzyfUugju2AmDmVlRM35dHp6puaAclqflVV91Kojf24EgOXwpEp
iO5OqxzItrbC3tU6uTdzHWwEqpWl5S6qCh3puI37pBcrqCs1kh8T2C8xdytX/rhgTtjS/dIvqCkG
y2Oxh43RlhLCejfKS8MBPJ2ZWGHKHoLchATEiOtLeS2T+Aeg+27/55SzhGWtFxMBJJr3S8y/VE/C
Ud/b+SttftvQUhPfbP0wIv9q3OcWl92NV69EzqVBZlmPBUlqeDQqEJDAPH7lgA6CKgI71Ck90oqG
3Gpv0WK86er2f6M/D7us51/sLL0VjnvojNk72tsSU1+b2kXUYG1nyYRpJ0YfBHpDrAYfVN56tdwI
fyvr0l0Ejd4exdgVtRtnjg1lP3qETOfX6yO59uhF2KgCu3WzxOOxrUyUjxAzVVtWo2tztDj3QZYb
MyCdnLgEZzX3RWSZO7cv0ErZkmL6h6v6wbmw9ClpRUWVi1AX54yO95lpihuYywDQ2iYBKmtFEk3K
gCKG/oGE6J4jjxZD8sd7QFGdgY+71IAxVDBisqjMm+lIW9DP+mYa/gYzPL5nLxDw28vsl9p37Nc5
q9pf3LEUjQbZpt8NBCBiMorsDRQk90k4XTWGrSbDndsl/JAOvnWGzb21d00i7lXF8y9JzmHZM9a+
t1VPWpnBpaBFAMl7OeUQoLQC/SWboaWXsv9dXxz/BNePxvey4N/t8JZ5KBd0aFGVUvd/kppZ4JYJ
eRzR3v2d4gg4j1Pp1oD+yuxxaJyxD1FvSh5noPJvhqbLttbSyg5bCpI4PWtgewNF56SRY+jT4rVq
+YvvwIvj+qeuvWARnUu781kNWdA4h4BbqsaorueotZ6vP33l8FqqDbRuE3CA8lTs1Ba9h9Iag8qL
BEtLQoXoa8lMuQeaOfM2wuPa6xbxyKqmMgdYrI0T0EkPqI/eNnWOwMzBwPWzMxv0Rnb8cUcEUO9/
r490aoMhaBSJiw7wjTA1nT67ZUF2plYNADWNCwsDZtrIk/3II1Avsq0jYCW6/HMovVuaicm5nN3E
jhm8SSOjyJFIEAWdSf4emy1A2NpLFgNZ5lJbQ2GcuEi+dTAbycsnkI7Dhvy+vi7WVt0i+kKZamal
Z6NO7rFXYRHgtWswd1ToWLAV+dw7FmHYAuuxbPJCxVM2vYp0gD1Kn0HvIku32ForEWipsaBx3Opi
ZCQGY/dcuuoPPNy3xBZXZmCpspC4gbYLUQ2xbuTvysgM0jkA1ciJfB/sLUXYtQ9YbP4iM+i1eRkk
tkj6ICZ5mNGRvz76KztkqbLgdDPUUinsZ+EOe+gE0ATcu8umMeogsm0gcuSg/0n51nCtLKilYcws
+wTs5pzGppZ3YGo8tjX7lSblVqazNh2XEXy36zJV2nWbQtU4ARkinBE2i2isZLD3L+dsORu2JQCz
csX4J81996a6hEGRMTOP62rqjj1J7ts0O0P1ei/clIfILX7wQf26Pksrn7VstUJFUhDbwE3Z47e0
+eIza29bCery5e5zL1hswmFsQM1ycdNXSoWkgc5d/zUA2sPTGzf9lS9YSlRAwLBsXGisxvN8ruU9
m8Bl7vjR2RQIXdsji1Bvg1gCWwOhY558496jHLbqwSsTvRSnmGxpoBQqSTzJAbwZ65drWTNMDf27
tuh+01n94FaxMc9rH7GYBrSrWMO7jIHFNd8zuDWGzthsXB7/4fB+kCwtOcRTPiuSZwJFuhlUVU1G
/5HSwn/MW3/8ClN5dxd0s/mbKuXuBAcGuB11F7ZFaQk0TziMqcEjd3Ze66X7oezTg6SVOpCCBPAl
r1Dz87r6aA10ujWK+U/EHQA19IZhN7bav/FcbR2atOnuK+k1u7HnZOMAWckmlkzfWs/KLkp3iH2B
cjC2X6EfadB2bz6vh/OoEnSX2rq6ub5TViLYkvrrWMxUDpw0YxWkxxJ6UtDYgy/BxjZZe/oi0k8V
IORU1DiqhurJhaWGSIP7ojJvn/vxl935LmipQvslh7pfrFHQU6rapf33qt1i+679+Mvf3z29Cvpq
gCf5FKe6KUI3kQ90ZL/hvlptHFYfzrTj/ace6UkfMlVwwAWdMprgv7tLSnMPhML/YO1EYHXuf70+
Th9fLPCmxUBJeC4EdG762IzziLIq+KSWnF+F1M9px8mes/lNDcFTVdETttN9AqXhsMicn9ff/+FI
4vWLkUxUUNY884OTUfmu9aFmyJr9MG7Ryj8MM3j85e/vJqom9WigT4H8Oy2fqTA/RKu3FsHasxcp
qcsDRokDsVHjsxs6qXtnQIHv+rB8eIjgdy9iPIzvbc+qyxbXPRTYmpcugM/ZBMEOvnWqf5gO4Q2L
hLchY2C7E9RYm7H09nM+v1Y2fTCZOmSOdyuCNE5l9VhZ9QZzYe2LFgHfzbQvJDQwAOWBwWXvzN4X
3wnIYZisN3BMtmhYK+tp2V3qedfNjmU1cVfuBpJHeRVE24W2lSlfVlul6S3R8bSNtf9dJC24ChvX
j7UHL6IhChUoz3gCwrWavilcD7TaYlethJJlNVJBsTN1e3NRrYUCIXHPnQoeHLCiw8oOwIDsho1j
d2WGl0XIVEnhTURhRZmLLi4UXtI/wn2e9ZYf9doLFpvZaixfdSrrYjLNcIuA8nnymKLa2JmX67tu
hSfquYstTYDRGOE+jgrOsT9MUXJj77Oo2tPjqHbD/Rzz3RzdDXfq3J7LY/1EvhUP6WELXftx3Rhs
5sWm79OslTS4vL2D2CqcpEGJ2FvjHswqP3RV+CngC96z2PrW5HMXUnNtzIKz7jBNsOzcXR/BtXW8
2OVt6vGZNdZF4xlqLUje83bL1Xvl0csKI67hFNh5/OrZsl+TvA+lZzZi08f1c8f7T+XORWmN8DK5
nRyHHYeL4gko1IRBc4CTKq582t1LMfLbYWIozlpmPhAEg+9D0kOsCTaF/Tdhd/NXuFOSjZFc2bZL
2c2hVo5vpao/QVVqClsS7Op8PmvU2xoJ4728cpOb63O2QmjxljWxQncJfGlNcgtBAliEipk9U8Bx
AKZw/RGq0HX1lFLNvkP/4S8cHg7NzIGimR8pZMNxr2lagBr7/ls/kvrL3LVAeAjPziKrSpIw4U6y
kaqsnFj0sjDeneUOFNV8aov2BIzEcG7rPHs0Q8agGVxmdxCFS28pKxoO2N6YPyaMfaq56njLC93Q
QRugAf/k1Fb+LVRw/H2gp1toCMBBCGCQ2e82anhrU76MPlAL8bwELyovDPTZoE989sB44PqNZia6
PttrL1kEGUgme9QpqTkNEOdKeujepZNfQl653o/UtcMWypCfe9MizOgkqLJ5lA2kopi9F9D0yarm
uQ3aZ0MKfydmd0sB9x814P9c+LB/F2HH6YMMCjFZGicJxBAiqHA12R5k3Omv1ETNEQQMzJ8ZcOV2
T1NVPFYdc35OY+Y9tLmjcVrxAUpA3IYQNRQlXHYMIAPxoNKqv537vE/DObWCne9r9rvj3vzbJ2lR
7/ICJyrtR7qB5V2JcHQxNbjV844px5x8UchzU07uweRWv78+HWvHy/J636V+pZ3C06cWchF16Ptz
dy5G3HpDC0iw5II4sh7zokf5WM2Bd2hoK4qw1rX5e/0XrJzfy+pkY0FA1W7c7jQDrAj9RUF3kDi0
zj4Q6seqA4Hs+ntWcsBlpVLkysl66B+dCAoYX3ivwDEMoBkHSy5rIxatTdVld72LRSjZ8m62iTml
2s1+ulVRRPAbS75f/4C1p18G8N3TR8orLAWNQDC7/NCSOvg/Z2fWHKeuReFfRJUADfAK9NztObaT
Fyp2HAESIGbBr7/Lecrpm05Xpc5DThKnBxDSHtZe340vG3plm7l0Gz4v22+vXrazDlWaNvsMkt5N
A+jA40QmsZ89OPmUvh2vpOCXvsXZQ1m2QPgiZGv2vnTaGOaNUwwr6bt/ukTnJR7BQOrVYy8PwSTi
MsWQqvPx91d2f517f9hNzq3hpPkU6jO89uGbE72yCDZR0Q+RBPEUs+h0Sr7l0bqJTq+HQ3Ja47/b
3W69W5+S5HR6un3A9H+0e4jeN5uPzcPH7mOMPvrV8W6z20Wb3dMu2n0cgyhebXS0utnvV6vVl+0W
v3zdP8bb/eZmH+N1kuSwjfEzq3gfbw+nZL1+Te4/fyyOk9ck2Sav2yy6pvq7tDGc29UJISe4W2Hf
Ae+t/5azkN6nZgLQNvBzHPQVv3VzE6xgmefCyqBsYGPiN09/v9oXFol3ttT9WaYZlD5i105iwyXs
/ub8yhK5FNWdY57naWFZV3Cxm2W4ASceWgxnS8Y3xf04XeDw7zxM+XjXIE3Em3si/0IYPGr5NVXz
hX3oV5bx24PmVwsdp7lv9wT67511ZvfVuE75Dmdw9f5vl+8sZIDgH9bsvRA7ggGW2ntm6tom+ouZ
8qen4Ow0cghs6ryWtnuKgvM2MOqbCgEpiUXmw1+WFK77MVgY+KKRDycyNRryNNBZP9Vpzn9aIcYN
ZBduFecF4MLgpaVFXM6NmwBiscpblSBanLaTpf69qQt1bIjTfm9H+OBF81KDc+GwFta8VIx0iung
4SuGBUyUwm7aLEuJxpNgS6TzroJHGMxXoIZd6ogtbrVFVw0dQiyodIOJ5PAjrJcUooJPDwuOgWwK
w7Te0TCzxafw27A5BGEVbmafhnM0BENaQaVDeYcMIANlXtAJHD8gklcAPeAnCu4Nt17agdY0+8uK
l5LfAHI2PoGq5Sdp26fIqMo29mumX1v4Xd1y2OHG1MLLu+uWbopGh0DLmxaoUPi9n1jb+nHR9e2R
O+JaF/3Cc3VuqVOEo3Y7l7T7ToLBFYVE09VSKRVcOWMvvL53Ftxh6ijzMlO0+wJQ8Lu0kCrOq+Ya
FuvCEXWONOBjR4CwmARg4A82eFiWJQ6cPS3mK0HwparneSWdFZ1bBKNhOxs2N8PkbDCWv+vqEOhD
eBaDtufUbVLW/p3E3HbkKRd29dfMaC5cuvO6ugT/kHKNIhsqM1Ha3nby+e+bwYXQ3j0LSmbiTtAO
m3YPV9wOJmfhvK1hiX8rRO/dwEZY73t0cVd/f7MLt+jcUrP0QUTra1XuDfzR0DEq+pOaaHigRPVw
8Bzbf4PUYkrgv+FK1vo+6+ARBF0U+ajBqevhsh0ReS29+/MX4ee5v7AW0AkUc/eQR6/q0vcTrvMb
txU3vG/M+t+u1lnM5ZNMWCQOYgctdzO+LZ2IuuGmfvv7q/95CNCFw9R/r5HNYcPZ80btWTgQGqWg
eU5bt8lKGi0QJLVx2/fobVnu925kxoH5UZFLr4m8Ht6VMGa+Sim9tAbPDiTZT6NfYUBoX4xBvXZk
lb/ZYfTd2Oe2hUfgWB4Wt582f//iF07YX4/3bycsWwLThwL7BKmCPe/NkWT+vSPYlYTs12L+wxl4
LkMdZ0WWyvRiZ2sx40DwzAScYmbbF8RM9shk7u187vUPbmlB8Ams9Q6ypPMuLESv4IWeTklZWScB
lMh/tnS0saxKeeXj/Xnlil/x3G/fXnyetKAZmU+bRbFd0tTdw5BjOZnF7+CTAK+BK6rHCzf1fO5f
Wi21z5ne29yD6GZMkUQ6VpU7zoVK3AxhopnmayDdC/vjuRGAJWPJcs3bfTUrsJkhad8MohZXqtQX
ol16bqFkAscnI0ym4Wmqwn3eKUiktZVilZm82zs5/g/EHp4nRZF2Pzjg7DmQmgXf/X3J/vmm/d/Q
qclKZpyslfsGGnqYlFKzswo1bHatjPznZ+L/Zk2DqYNnZ8jlntt6M7VdkZhcfKHzSJO/f4M/rwZ6
PmkaToqyyXOKvVATWzeWDc+QeuY7SMpMB66DXwOTqzFi/Pe3+/NyoOdzp+nk5GnQjBIrbrxl3rwt
AvlP65qeD52iNjmyApOSGGnNp1tZDlGaCrJWVUhWPsZni6X2rhwAF+7KuckSniBQy2on3/fZp3v+
V0+z3ZJea0VeiGfoOTN2gPoPBAQs6iUIVv2yfOkrJ9hrwU+GFD+Ji+C1mEF+zaZv8Blq4S/sy6hM
2ysFi18p1f9vlPSc9ZpmsKbNgOrCgPOQGPPoO1XU0gG5wQ9nMZFyUVervwfQXsSsz/cjqTYa/lhL
5d6QsoOywL8b2Ahr7vkoc7L2RX0qWnOTLfB9h+YoXF5RCL2ybV5aUGdHlFZO1QEJke+5an9meRjn
pLlyEF94uM/nWAGMKUwAitQ+BYzazcNjSTrQO/hLY/jq74/DpafvLPAO6kI0boM7LRy9VurZBMOu
YVuS3hHxr4/cWeWmc3Q9yp7mYOulB2+adrlpr3z8X97gf1gp5zOtZkTZDJ7NuEStF0O3kkwBtqnS
S4z7NfXVtxIWyRjLqKyJ+3lYOXQ4cP1PUlWXntthwZk5CFD9VHuVIf9vq6Xflpj4glWIrWGdVDVX
vuWFJXY++NrMKQm418l9PUx3dTjsR/i0XtkPL+wk59KAEAZ9FNaMai+WrIsyYDTiAm8YdaKXV3b4
S29xtsYgammzihV63yGdiGrfvoHo9O4H3ZWwzfV+XfE/LYPPJ+j32MVtawVXTh+HvJutydDNt30g
zRZWFt0SNeAsghTOVPlugq5pt9j3x92QLuTZC1tYX4ewwRRR3/X+M4NQYltT43zxMTzwqHtHRNYL
vFvmuDnMVIr0WVaLxqXyC3ZEBVLt2oqnkIGS7Bk+VosTD20dHOHPlaVR607w/s1QFY3BpxSbVqJb
chCkMisawgEhZgp24oaiiZ50ICLVGDH1SKwVRA2Vgh17RLin7ysjunXTej6U66zatizVgIGMcpsS
zLqGtmjXJV3yOko1+J4RSv1yPVY+3Ka4Q5CEDnqLcTwKTmXVRegygt/dzigT1N2s95Wh7NGzptp0
ztytYbkV7Gc44L9b7mGoCVSGF28mqkWm1Jv3fqbOdgbP5j1MQaSE6A18067pVvDId2BGwUQaeRS2
UdHIlJO4YZfeuinkbHFTocWKwkme/agmD3McnH1GubAfpY+QYzdR0AFRNci+TWa5TAhnoKrtPIZi
C66XigkNhh8Tzd3vA9zhypi1bv7kaPiVw3DzY1raEPfYwzjSACLDqmsNfPoNpo7X4lOSqzQoaywM
57euhWFNbiaeJp4h/Xtq5fgSFnb+FhSZ+1iVrnqgrK7WqSvFq52GXmPit1BJPS/BxkzavvN89urI
rXoO4uc8Nbdh08yo2WsyrZCw2sSdMdaDnGwKbxfVwCe/Al2MDB4MHBdLnJseblR+PGLRwIZJc5Ho
WpKfcK3lX2CsA/6KP+udO9vpu3ZNcAy1Nz+Dd9ysQIAZP5w8C1c152OC9HhItBi9L37aCi/22RRE
KfxIn3sR8gPuC33Q/hAaJHHhTKOuxRCwAwc0VLmzwt+7rZI7XHu2cSsvfGg6i2LbjIZoRHVWRqB6
Ve+LRSOnC4nzBlVweOeEsJaPZePIb5gbKDddSgfQipwS0glVdm1SDVP+HVMCLYukCeibdkk/QUnY
uad5rBY0BXQRioSkGJZBcaTw2SZn0GU7yocBPfRV425iVfDQpxPDP2ZBjFEv80SFY9zIaVPTRyVg
ZRtKZ6isSzHA1F81kSS8qOM+cFuwt3SKF01FuuqZzY+q9NpHkB/EUSrd3hU85B0eOg4ITugQqzEY
5HQvpeqHn6wdMGxgB8jHQEIPjhSD2CvPbbSO4CmyrGHLOe8xLh9En4r7bVG5XwvUDG/7sRy34EhN
r9KT3aHQFLZyU9isP82V7zqKU4lUOCQs+oNRFSzpugmZRWnF5ydvDP29aGD4zgBeWluM5twYMCx3
hmsbGVc7/k73o7tywZ54qxFxIXWsx4dRVP4RQyBl5KpiPOGTBl8RtNXrfKbdTSYhQl2qoEa5M0vC
fkwCtGnDgdZ7WKGD90ShAtsok6sN7f0B03adHcMErsPhybQ6BS5iw15G4j424C5HOi3UGqbE4RrG
8GUCc7jiFKpMVnE3+cNN2xtIq4tpWI01mfEgWrgtu0ULZEefo2q5qopBrUiT812glLeF8Kb+ScqS
vnTSLNsA1c1PC33rrQqv6uE0U4g2ygrDvsC0oNxy+wsalqfDxlPNshvmoTx64Qj4E2uKFeLVJmFa
ZDskQ1PCWU9fLIBtsTth9ibPUgfeoCHoGZiZBEGnd6p9IKbh6NOZPM2scLaTIvyrNlPVRAJhRISt
V22CIqw2lKPLuTafVWdOgHybjAMJaGssQF+O97w4RtyhYUy/0xbQr7U7c6WA5Rm7r7Zw+X0F+Nmd
03TVxgZj+tJDjfWSOrOI26nooWfosH36RB8XQDJhAarVFg5qct1LYlagWos7A4zZGkSN/BWGyNlp
7FORdFyY4wLfH1ByXYyWcOrdZgKOWYicIaxtapn0JSfHtnHEjWfGuQXtQrn3PcFwbS/64CbIhY3y
eWl3DgB/yTKJ174Z+fceCR9Kyi00PZFr/P6xBPcFE9/UtgkfHSh78NVoorqp3hWgpd0vtaC4m/4A
1DX8S/sqzRMH7ClAxGj5AGxgfu90NtwsoU9obFyXRGgS436MZeXBXC1PH2Bx3b6XkMx/MshgAqnF
3LxVTeacxqmVOw+mVHCPmKYShXTA0/QC644IW7c85FTUN6Ku2TfqFezg4vK9lVLle2cE4K8AWQUb
FXN3gWXlikhSruEIGGL9f44N9qAQxCBM9DGWUL1GEJz+sMvY0i2iq+G+S4PwmCLS/i5rr9zCFsND
Et/l7ofXtuXTqJm84bRrbmfp+N9mbYYXB532py6tmYHf+Mxp7PLBXTGYZskIWizyDNphE3Ea+HHj
LOGLTsd2SXIUp8GRbUSB6rofboxW6pSybFrbSbKdGkGRJY7DdnAtyjbMa/pvVjt0jU3SrjwPMQKT
AI0UMC0Btw+AzIrIYoWzu3kbcEYmXT/DFgrhHJoYXZ1trKc4qA4YgoZdJLzhIFn4EYSLs+6tn2+W
PsSoo8DzNDZ19hVloizpwAn8klVTAfV5apJlJvnNvNgicT4pkXBheZHcDm+9D5TDKPT4wx2Xpl9n
HVN3qV+S16ltuhMdsA+5ZFygyvVH9G8qlRcSHADTfau9Cqq4zCsxRVq7y9HOUkZzWFZx2Tr1sV+8
8HYqA4IHoQUrb24qDy4EwKIDL4dYrET3/J4GPI8rHxb8KlPFT58P7FCOerxpwde7wQCCHy+966aR
A3fiaaeMYioJbRDMN2XeLRuUieh3x3IgFMEQBlqOslXbt2InZ6qfKJPjVtF0rraCVgD8iNxfe1kH
GI/fK4ROKPTksvAS4lqgdVwJxEfUIfKC7YovcNWY3y57kobDps7T4j7niyIJBDP6Ey8uwlMDn9PH
iUOZBc6nikXbO1ukKsjC1FKWSUfd1o2lm3tL0rPJvI5UVSRSgOJhAxib8LbqPWyC4OIMMfsE7ESq
zgmoV+HwBSprNx7huH4LqDOtE9MxUC7DPFNmBQfCclP0HSpxQ1kQ5PHeMpTrQSi+Y0HpbA2F+GrI
YxyqoPK48H+YHNLHtZmaDcEX0kB75qxKMI5W2zVCI/bmtLb5hq4bvTdGBApQtx6tIkx61nc5/JNX
I+HsXjY8/A5mqP6waVYlGQ7ALA7gd71eEP68Dl04g7/S5+YlFAQ+9AbzegMwlqVfQlY0sNsq8EIS
M5JPr1UxBY8DKE/7wEWTB67Jnp9I3nmrUY4Z2DwLv9WBCE7tLKcqmYtuvMWJ5SKMmgS5oWMe9qup
KUZcjjZchwBR3QV6MR90IPACUuDEfvTDyG9maJxYrLvBOfoep5/3xVdFHEyTfB6pj8n8xTV7f+nV
S0jgxSPHpUgU4H3YkFW2DxrTl1Eo3f4zSPYO+nNoZNvRyZaRSLFRJDUkqLeO34FbFsK6CkZygQxX
FAChBLxAzF5WGfMIDhPf2dRtQdZAc5d9pKAwQh80oF96LJOmGvYZlNFbHHXha9BjeeBEVnQNptLw
TTfcxvBd8DcYkq5i6zXtu8wkqVZ9oLJkMOkSp2O/YO6/g9kgkk7IR7VxwqcQXvFzRNVUfc0dh8MX
Yh69E4iYGkCmufgC8f28ypjrPSzS13vVdnpIlmLksR7AOEP3ILMfLEVjz0c9f2Vau/VZtgkZm25A
8NS3OKW6DXEw9xzPIVfQewqJuNtx77U3WLhWUSeIhhkq1kakA+xMRXcIZ9GvBubRjVgQf+RNSA6D
RUOV2lk8T+Mw3+lAkbuc0nGnw0km7ZCzpCrhfvS5h56GGZ6N1jF5YoXMjzUGn2GdCTDwwe0Vblcl
fL6ZEUFBQdsN4gC8U71iGYPOndrhZw56xmEuMSgjpJnfW4TUe0zvwK1AGm+d67C615lBAyXk+tDD
WmUtumIEQMmdk2JZ+PdcEnHfIc8Da0E541GGqYlrXw4ra3s8kGBPNx4QYWDOxMVMFjB5VEYBnqjr
O0Hr8gNEGKQXlZIz7FzHZq2538Rpm88An1RZ90YnaaJFmClPqParJJSy+1IV2j06BlbtsVQtHlIq
F/tM53JZqzIP36sh+MwYqVEPBSPVDavLtDnmyxhsvXAx95bTeotGUA/ND0VwpANbNpt0IvpAUGRF
qF4Pwwqs5mULV205J8QCf1o10Iq1ro/TQgX9JnC97hl6HmBnZ5V9wF50jvlA1AkILsTxaJ5nzsoy
Mn/URlLM6Fa62KA34CKItggu4ka15TGdZQBRXV6WR3xJN4gZZ3g0tS4EHv0eIxVwyIuCKmuBOZ6q
GALCbjsWGqS0oYeJ5qSLGa6Nmdr5LKj6yC16eZOnHnq2uPXA8o5Fg2ioaFRSgCX5RAqSJ6yZ8wcl
XPFdzApwXJ8AzIcP/MBZ7v1oQzY/9JrILWjx2QEEa7G2gefegEH5efo6QEmpKh+SzstRFDH44+el
JgiRQZIEkEw6Xzufyh+ydosn4TjwzBeCpvjBesJU9LwgKMDmjPZiB9PdJsn9kptYDcJ56zHxiHAX
7WDYkYiKrOouzLFgMZfjxo5f1ks0hHb5pqYOatCxMDlEKsw/hIU/IsvpiY8DJe95D+krB4TYM8MO
dU0SmdxFYBLWfGXdtNyNyLhgCT3J2YtIi5BsmQhPwgANqUZo/823PlxKzFTCbhvULAB2kcpDG4Th
o1S4Bx+P+joT3fza1RRdwwkksggzfOLQwwIvkSh8+ihy+BAIqaLrbs08dXf4a3XnYw7OrPRSqCxS
lJvvME4G6UtzPCog+u1hICRXcDND/s+sHg96nudtBYg0LFMH9o5Cgb83defrdeGDhN1qUR9Lr09h
vq9FkmKAZZOWIUfdwfIRisw0EPHkevTDzdFW0aNXrX07V3eVGLz1MpXqtZxceZwCBG+ES/3MKyT/
ZhjkWz2rftWPvViNE6b6DJJNG1FG86QLXOd1mQDGTlEfSlIJQ9Ihp7qJGrBlPqjnGBATgpFFALa9
TPNC9pgWoTZiXiEPzTCWK9rO8LQoxfwC5zeBBA7g6K9F3favaaqsiJDhsJPhgOMSn1Q40VG5CXF8
7clgg6MzaY7qEk0x/oUa+RCG9VtVOlONEk2JoSzh9cUzOrzzCtMkgBJnvAdAo7EJ8uo6gQoSQaXs
JpgUcukMm4UN9gbuLdjVJQIvOy0VriKgYYMr6scGVpVfwah20e5bYPPdiIUkLTQ2BwOjj0MllBcX
0H9/hY+OXUPl277QJcBAnCX8iBzf3HG8zDdHTu7LwgTf9uACHzFOiJoPdzt42zmT8DEmGeSrcCRD
Ey1EFHefhY6DM2efK4kqBCpiBEXNgpQIBPicPTLjyUcagIgsp3bZVc1cbiWywE3Tl6D61gsUPdbL
b9PJpPE0cnvbVwNOHDORNZQ++sYfmmBBIzyst9NSdN/8edK3n0Fe4vIUxsvgJLg/OmaCE7Q6JGIz
RdpowmDlQRKfZGCCr8H/y5HVaQ8XDke/i0mUjVPUBL6PWCFGpHotfNTSIoDS6pUHQ45HkeGIMQat
H45vCO8vUa0CUUBV4sBlAA4XKQOhIQXsmad8FeAEAv9vAILvE3HXt2Y6gVjHshXMw8iXtOeIuGAZ
2AN7bsLNOLj+ak4xneAsuCtiGByQ02GEk3RTn91gadQkboAHfnQK2SGKnJjz4Nmpuw1VOMfwiBq+
DDkMtBWUG8eWlMPaeLnZlA3yrYiElO3lPEjI+lVmv1UIgz8hfaAmqgyh8DKmgCzinH+F3mj8Udsg
fKxsaZIStza27VDtMo4nP4KdIj6xwohBmWQ4S8GtdGj/6c8D7r0Wy0GETbd2ed6c5kz5O6rktAYo
I93C8dKB3t46N9PsokQ02oBhi6kRcQ2ds3RR08517HG+bKjJ5Ip0nYOamg7ver8VImJ5MyU9d+k7
5XxqsdJ4+DTlBV9VNZxnUEWu7lhf8JMmTlhsw1bItdf1DsrSiJjw6LUnmaXAaxHmtkkWFGY3aj+9
h4VOfshCXJu1H2DENAu8imxnZ6FeMpXY8YaRVScO/0SAQ6cMbMbCoOfBxjlR5DNiCIz55ofaX1Ea
dpj5Qf/0yNPR3c3g4K0KxG6vBXfMqZlcZAOpnz60usuf3GkYTkZ4ZDtC6obLy5YFuVeHUnE6c73x
bRjsOJNmF5qZrANUC6MSm+CxC3vMKFvVvqF0DbJ5h0lnYwmQ9XbgYGqUAB5CImfho6mR05vNDDX6
F781zaYPvWIPK52xiVFfqb9in2/gijlSKA/H4YBuaQ3zKU1vSLOUtygYpS+K9ObEAyrh7QMjEtek
RRI65Yijr2d3mPkcwH+s2Au090jMK7fACDahyyaADv2nNwuymhwfv8doh/rAoZY3EWIVjf5v18bl
0tj7nun+2ZtYD9E+lvusp/oENJXc5CjTrSF40klqqL/G0E4eMSbsTRq230MkA4+56ESCfQrSuCLN
10EgnVMw1+7Rb6D0b6jMXxzoo59Q1aFH01IW47EqaaJtXdj1BCVkIpSq/IRhTz/RIkSpkJOFbFB/
0MGKWMd7p20wYJcMDb1lo9u7d8WAQaOY5Ai3m8BPn9JGjre2se1TOpZa7rQ/N3ztFz17LXoc27GP
OXVkm1PavA+q7+5yn7Uk9hcUtyOL8vkTkZP3NKBOTYDnSou9h9TWWQcm85/DMIfcpEIRI4XqBpZc
PMqtrx45SQGrNx0qc3RxOIq1udttHOulK0MQ5sAZEkhyB5Pz2aqhlsTZUH6yZIHbjC1IbV+Daewe
rdYWBozAqH8vrARAHY+Wfx/Af26LIbD0ZmqdTx66SD9sVqtvTBuLMLnqvtgK4qcVNuTha4526TYs
JJzKFg7m3z81SMVnU+u3zlJvvHFsWQV5wmweS1d4aLeor+jHkCirDCJ25l7pev95IOn//FsHtyMg
pjrOrszC7lQsc4bw3Oq7EEOiD1466XuYile7ks/qyFkZXlGw/Ooi/ql3dtbAnkfWonUmy30RuHky
LMqPYW9gk8VYnig56HVrawz1pjB/keiw1Pm6nRmYxRaA2KFqhjXMaPXGY8rsUGvMimjO6byRSA2f
hsptbma36r7WHLoxm7fOxuvUzwEsMgRnmX+seSAOTdXv+mbpUtAXPNQWKqX9hwaudn0sh0L/0KJH
MULlqY2aIl+wKOAWtUplhjq88hsUKBH4uSfUr+YKhXm3z1HiyJ2fjirlT4WY504WXbB2AJOme1FI
0GG7sVlw8KCENE4kg+4WHaW6Q2KHICU4jrlPT3rwPrzaHx/YCKtegoGM+9FgQL9tvfq5bRCBh1nK
X73CLb/UNUxbDUVy42CafwPTJPMyarPcEDe1B69zpk1WgyUM8zKIgGkwmdhWKIhSNX5F/gc34ACO
r8HsXbNPvdDYP3eWHTLJsOsAUVlBLLYbAzdL8hpnpSVkXHlh5SZovFRX5CgXFIP0l+r7t6dkdrrU
xRGogXLsPBoje+h+ALRD4z7N1IpPzQ9wkqEpXzxGD2nYIBgBZRaD6IJcm7a9pMQSZzKDYlEp9kpP
7weFW035EsGBZFcrYKgzlNpdYZ7DYVrpQm38jj/9fXu40Jo/d6ntAl3KlNkCTuZ++wKqtr9TtU+v
XNcLApBzk9qJueiIUJLtddgUgPz0bB2QcLql6CCjgVak1/zyL0gTocH/7za3cCpTgyLQvoeqGxRD
wLK3bRh4PLEBHR9qhfXj4DSIFxzqycQsO6mMveNWtgTjbG6wrSeSvhSqGO6gGqSoRYl/vcafS/y3
xYWhCwfKR6fee136igp0+TKPy/SPN/BMOTA3ks0s58hTlkyiX9TwB+KVwxVJ2KXlcXZ6AE5XB35f
yz3c5yLPC+JGymui80uL4/M9f7ssrSvCmox9vQ+cnr8GdgTKBA/Bmw9mRw3eIX/2fdsgkM3d7TRg
MlOM6DOFSBKT/BOrUY26v6s9J98A9hXshJOZfxrVpPzsRBkQS3qZGOq9QSMghqL/Je+LMGIqfWSW
kliOY3FF+3HhAp8bNPRsXGTVlLjAYRrlALwP/2Th5iLV/u/lHcdF63ZCFbMLVBnhDJu+L4GLkWRd
XeN4XPrwZws7QAtsBnodc+Aku6scupdquTKDfumlz5a1V+iQlwaLA6QQiCgfJvLy9w3v87P9IVo4
t2UYkHtmQA9X+24Zp3ePZ3TXACt/XywuytCZPwx7BT3KlaG/C9IhdrbGXWZF6uVQPi1IOpzxhuKX
JbzCJ70kczz3Z+hxhCNmbs1+qhwVYRzHO0wqGwGkrQjfoPeS+zuU+uQce4joiy3Ci/SQoxsDmTY6
Q0NU+FfpCZ/L6g/X9dwIE30AAO9CLfcElf1YoEDd2/5Zl8NmhHdZHWRri03/iujr0k30/ru2Bc8x
rMKLai9Jsx0c9yENYH0q9PKDBVDGoj9+ZZO6sEede0N0s/HgAWTkfk7nPanlhhRVVLpvXnZlnV96
g7NzyzHVNOg2lfuyLCCEqADAfDFw6NrkSx4e3LHKptXfF/6FpXhuGLHUmWjQ9pdg8WKM5+iNXazL
a26Cf3xxzztXEvY4ZJHIgEzFW0DXG/U+kGBL5NXz/dLrn+00ysUBj2pcA+MicYQ7/boqcSNQHP75
94vzx+0Gn/9su1G8Tn20FFGwCyggv/QlWMQVfe2lj/75578dc7XbavTaQRxr3TYSvo4Cr41Gfvdv
H/xsgxlH9HIw5TQftDPv4GWwCcU1OfgflyauydkpWLKSBk6bLwc5fOn5z65aoqD+yodrys1L1/zs
ITZu14hmoGKfCa871dwddtVgs83fL8wftwh8+jPR5gxneVSORXnwTAGJeekfBhbeTEV96jKUSxtD
rmwRl+7v2RPc9wGK7Q7uL6aCkRMhMYCiYcj9Ky9/4S6cB+g29NpKa41CM4QMTpft0gH90c5Eg/9P
IxKedx6lN6i2cTXY8cByMu1mMcz3ehnQKQjF/zg7s+U4eS0KPxFVkhh1Cz3jMbbjJDeUk5wfMQox
w9Of1blylKap6ruUKwUtIW1t7eFb6uP617h4OuAV2v6NZENt2xZT2DtqVyaoTktL5wN9qk2AYtQv
3Bl3XT+unIsLC0tvkUMBDXLeqLEPEW7wo+5InJVRLH0LbStPMrJzblHQkgv2S4wzqmIoSg1Txe6y
BvGf63O19PO1Ld1E0LUeem6dyJC/1t70poBLvf7oP+yMf05pfAdtT8+dtKeoALW24dR8KaTFD07B
BfVHblQPs7CGFlx+1UErrReomYAwPPgkVRXvYzWR/WARl26NnsDp7vjQ/26ykc4BQm9J7qNqHYH1
zEt2ne3QOyYb1DFRY3hWLaFfaW/IXcpr/p8AfC5GegbJO1WoNvXRLSMfSEtqHziM8WfSRCC78aR+
vT7ohQ2qV4hDkVd5Ms+m0JqrE4vLcePV0QsuNm+3PV+zNLxl/ViniQwbVqGY0P4gCBVnVfPl+uOX
Fp1mX0Q7obO4ZmNoRfkRrsgBZLGdIFCvnJOVDbOwO/VLiBfHrO2isQodPomDNZsvJjP3IkqFb7Te
C0MWIMElcGV9LwxIv5gIFOGiXDqTYaYgkYkQpMj/p5yvck3GcuF763oWQ2RNJWh0EG6nPWTIPTN/
RzGHfeqVzVYmbOFw0SFyOXDMMUgDOFPONB2CVv7+vRzfBBrbb0R8M/2igtvtnMRJScPR8R7K8/QT
lNrMtbqLgTNfOV0uI94Yold/eydxNqFqOS/qsMyDcZc8sJMVwDHcoK7bCCxU2QfNBnWMW7KL/NNL
vIkeindnu/b6BVOnX2As8KZZnoN6Ovaq+CoHYe46FVN140pjfw/O5QPKQ7pMhZn8XdmosDAfxyjf
WNnz9a259PO1nU9pTLuWjVYolBecy7PdyTnc9mht1w9oLU3NFhVWhNYvoMk/O4W74hkt7D/9IpCq
hOZzjkczpzsWFI0AtgeEWhEh2xUpFB1fH8HCHtEvhJWabJT+jxMEj9vY99ps/J4UVvw+psQJkFHN
0M5As2rlbUuD0hwMJNi6Oit6M3Rm3AvUY6N+mF6PmruVkNDS889//+TFW3Fa1gCM16EwdvOM8zL7
ZskmYO3KyfyH1HPhZNYBdxWraRkhwReSwAq8r8M90njFW+s/zad6mwX1gX1HKZf1QnbFxjga37t3
+V78JF/Oyigb9whvbWUmF8ynjr/zepnNcSyskNV8D0zHvEEq9SWy1VrP28Kuscy/p3JuutweJ8cM
FeXzA8rnUX5I6LTyoZaeru35fLI46rZizCM1j73KP6Tb3rbdLW27e1FT0TLOrLAeqnSHZGX5gvLY
/DaJL4TF/54XLGFkbiwUMhWjsfdInyLBhCQv6htumxodOAbfwUSVCb4sZA2PdT3eZRFfsSkLi0Zn
jBW2oTwUxthhR+W+Le9nLwooWdvcC9/U1DY3MWJj4JFphjLvftfEATwo2l23Uks/XNvXyhxsu2fS
DqfO9XM00XgTCIDNygG09PTz3z9ZjaRordEqGhY6SXXfOu4WuWl3C37ivDLvSzNz/vunFzi1EAlL
XDMcTYE4ZgWHreBr036e3gsmydQ2KqAwEH9HnW04uvaEVL8IpYweWFYINEYxSHSO7gqDbWkY2qYd
UgdZ9Ajicza0r5B9G5pNnFsrztrSR9C2LUdpD+3GrA8z9mqju7BXta+mG+/nprZrASZnsUXQloua
ll8emb8hovwtjfhDRPO1cOfC4aPT3WLuIs8rB+wu05uf0TsDmmOTATXhAD1aZ9Zan+7lewCqSP9e
TahvgnqsOdBQMPULXQLFaZ6Q7oVCW11ueo5iK4LEKJoP6yn6fX3/XR4a1ekWsYkuUXR/eafa6s89
VsBKohB743AUD6RWtrIPL7dZMySq/h5ZXhcErUUOiunqEU4P+mxQa0fRZanOda0W2P4o3gBddhqr
amfnakDNWtoc0BvVHSAywL57Ce6514e8sNh1vpwzoh+ihEAlJOonHvuUdmj1RlXUbZJUuOT/PVaJ
ZmVkBXBMgeVzb5ofVmofWxTvXf/1C0ZBp8ihwnSquZv2YWlnez59FeAlw/3dpd5/bvrr+jsuLwqm
k+L6CH1aVnN2QdDVbFfHyC4ODBVyFFXS19+w9A0005b3roVQhLDDpIxBuEqj1HeqciVpSpeerpkz
1MO6E4ABXUjMrA26yBVfRFvWT3Xfo3U2mTN0/IhhRgccKY+JWdY7YuXVfu6N6nVgg1n7bQyJuDif
1UoeaukXaTYQtVlCwoBAAqTP0ZVmfIE+5o2P1ozGZNmIy2c1ekGUG9+XqhcI8InktpNBJ5MZUVql
jXnuNBH9dEDfg7Pr0KC24tEtHA06ewzlyuj5q7CYh/ZjNh5VVfrjmu7p0rM1p4Uh12bldtKHaCVF
UzoUXSK+LeP36wt4YYv8qYP4dPDnZYm4UI4tUrfKF+QuHYo9FpFv5MbKFln6/ee/f3rD6Dptce7T
C3Mk14cC+pFjan2nkq7FOS+fNuzP7vn0gkLI1BYthzsKno0P7sl3w8o3tkhxlBoN6qKEjVcm2+sT
tjQcbcfjPs1YGeFtKbcl+IvojROo9+TGTfgpxnT4lksdsEhQwxsOQ4bm6wG1ziYAQDQfn1FxtyZK
tDQMbSNHkOmFwKNjhdbZ2ZOp92yV/Z05Tbdlq3SIFqoFm6ExMQr4An6Stz6a0n0x9SuLasEO6egs
FHeiBL5oyxD61e/N1L6WrbmWT7qcDmdM9yXaIUfDQAUjN4KdA7YmAgGgXTji3DvjWUGPwr8kGx1f
euoDajIPJBl/5KBarYxt4dMQbcODc+Oi/QYrDDpB7BsBdfNkWJa3paU1rbxiYdcT7Wg/M/+NscZt
ZeTOi5ufj8SmOoA+4ARIz329vlOWvtF5fJ/2ZdnlUpozzkZvSA41RFc6e41Bu/T7z6/89GiauHEx
1zMNy9jyzxpN6Ewh5n9RP6z4Vgs2hWi7vHTRDF+i6zicWftSzmmg0PrWd8WjzIbn3oruuipeuU0v
fW7291hAwmNT1EG+MKMwXwjGIz2HrOLOzKrbzj5d/G3sPFpwNB+GDnzwwn0zxcqDlz6DdmTXcVQO
0s5IOKCu3a95Wb7GXtSB3V+nO1QLqcP1lXR5iig/Vwp//txui3J+dOWHZ7iVmd2j+wUx2BUv6/Kn
pvz8908PnxqbmF4+OOFswXnr79DIC1RuD/kp9LrJFwLIw/VRXC7MZJRrG1ukTR6Bg1egKzNFa1Vj
eiegmeTrMBByMHOBThRSRAXqhl27CxLVoNDey5RYC2Mv/QDdsjiOlWSeXSNT3vsND8i0lwNUJfyp
CAxUxRsgz6wYmMt7n+oGBnXUDhpB1BCm3vSEpsenrHJX9svCo7lmuwCKQKiF921YN+xjHPOPGnzZ
61/o8nqmXLNYBTQKCtBenVCSdD/V4A9/cdUXK12rRV766ee/f1pqRp+janPA812Sodus8pWx4jwv
7RDNXnXM9EiS5SykZQI8BDL9aB6zWSBbKOxdn5ylfaLZKUSVuzGG1EOYeCVa858iJl8Jfaobc29A
W+FGz4RyzTOhCnTr3vXQDOcNAbqP0dT/2x3i7fVRLIgYUq7ZrFGhlUBYOJWqjfnCTk5QnJo39ycP
q2OztZ+mwNpm2/wlefa+kxd+T0/dXXrIn/Mf5Q/Ithmb6z9jYSXosMeijLsiqe0qREfxa+G26L1e
UzNcerRmzxyzjNy6Jsj4sObZVN1XT9GVU/FPaOHfSB7VyY5dAQoAtBhp2Fjo3LYztwJpJW5f+gwM
accio42+NzUFpRzmR7SFRtsUVJxvgjn14+TAGU+kHUOipLJOxrmVooN8yQ+0mrGQZ3kyoo0NvbqT
05ofou2HXVMT8lgUaJfuW5XvDRW7gT3E3oYmeXfTBYgSbc/TkleMqGZC5/pvw+l2M883jfFzBDTo
+qdeMCpE2/R5TT3Z994UjvIe1b/b2h6P+XTfGd9uer6OwBxGovoekNpwrjfMAK/qDFr9LsZ+5aMv
rSdtgiqUX87OgDQ4MIyPtHR2tC9erv/0pUdrUwPSj9MjIIa07Wy6W3Sdens2l/OKwVqYeE+zia3o
BpDmnTpsM/K1jtyDmCDX3qbjc1XYP66P4KLdpUQ/MdI5R+NKqvpQeHsOYFYvBCgCr9cffnF68HBt
engnvDyz2z5MmtQ3y4esWHnwxZnBg7WZgdpTVQgl87AU+Yx21zaOn5o6Iv/JmYpnVAvk+9tGoJ0Z
SQ+oIkAfLYrOnjLAmAqxFi5fmhvtlEBlRjOin7wNAfcAeAaMF76yX8/e2D82DpOjHRCo0p+sgeO6
EmcvVgVqYPUS9wNk49ItenJXXrKwbnT7j4tWao9o+wzbdvANYMUyoKl6MKGuz/vFsxrBcM3TbO0Z
MCgCfU7RcZ+xe7ATEAUPPKB45yTFdX/NpVyYrH+MDwWbATBW3O1abzNHRxVbGygdBfMk/dR6um00
mgVqqxgpTQbxSeLF9FhUU3IY+pjviNHLk8rN9h0d4R5Aflxsb3ujtvNStDq2UZG04VCndzDgr52Z
3MU2GYIszmt02qPO2pGb6y9bWMq6nZJgSHN04fYhrn3+wBycgitF4UtfR9t+UtQTCBvYfnZJunu0
mtZB1Mo+OPeMB70g2c5Dh++KKVxac9qOBH826TtXtZAYj+Jghg6HX0d9cgbM5QHOjdzn6Ab/Rkeg
5a5P3IIZ87SdmrmQwrNS2oYAh5UPLJ+Kp7hqZhA/Y5QEpm1222rQWwgNVSvXGEWPAONGAfSxnect
xFYegaG8PpCFFaDXGEMFZah6lLeEWNt+h7Ilmv6+/uSFFaD3AkJkqBjqHmvLG4pjCopakqhDgh7k
fVpRtVFRt/Ki8168YDX18uLY8lKDRSXEL91sZ7fAW80bZu+vj+JyIgS3Sc2nBTwBn1PaXRiDDxKg
dBa8JFp0d6AwVcd0BhXbbvG5M69gAAtw50khT7EzTJZvVIP0nOy99s01ZbriEy30eRK9Dtm1IWZi
RbwJI6+e/CxCGasat6BYTf5I0u+VoV7Bo9yBVbTlBNCpgUF38PpkLM30eTd8ukQi/DxZoNzANsHX
IOZTNb555coFeGEh6rLRphAjINVY6Y386SUfZrISY1n6zef3ff7NA5h5lhkBaACsmyPfcuKixfCm
azVWh+bONJEAscx0O9CFUhACxwMIsJvrk73QDwrIsPbLnWpq0KbShbO0R7CqwEpyaCpDU0Hwmth9
tZuTqtlyyaaPM84RhwOzSiAq4vQ4WekQsKQAc4xX3RYILbZPoN3x8/pvWzB/evEoBc+hjKezAnEB
FLxLDjaA3jQHZYrethz00tGGETLXo4FNnZ9q4ETXeOHsPHsXrIVeLWq1E+Vpiwd3QbOtjtmXOOxf
QXre5Dux631nM+zkEdT7V+vOC+t9GVQr33NB0pLolaIA4ObROHJ4Rnfmo7dvj/au2g33aLUwHpL7
Kmx2xTF+Gu7SsNyyUJyiLX+VK5Ererk4D3dNbTVlnjMj/yjyMBaKmMEYJSj6t7u3Eb340HKh8DSE
45VPbFRIJ/QNB97cHEE7mfqGfkf5EiDATs+6B68vrTtAvROyNeBIQlorKc5yV46VPfQGK05DXhWg
hUJGyx+U5QEQGZXc7905CRqSVv5YzObzmAMbklti3hikA1jL7skWvVYIRlKLHomyR6g3sP6rrDj7
j9MoPlOU1DdAOeTG9tCE7QxJvUEKHNl1HvcPhozBkop700efvftK2rgPIIoDtjXwPGHeFkiLgkS1
KwgZt8AXSHC7u/EN12P0F9bnZumu6H/ZHUN+frIcwB+mytm5dTbdV7IA6Muq41+1TBrQk4YKQ6sG
CLNlSLc+VGD5vhRmagAFaZvGR2TU7h1TPfVju4g3U+uxBnojnfjtcsLRn6kANpcxpDqd1AU0yY4D
8P5+2oVL303BYl9FYn5yM+pB3wu9GbigKn+kfVpuonwagsigxam1QBOeZdXeGdYcVcCH5X8q7pov
E5nA/cis9hEgfGBB7bkU+0n05jc4eZCnIgxrGlSGsFYCIotAffpjP5XvdVlHOymT9sGzcsQJ8wx9
w6PBj5BSASebl+AQNp0g2wmIMxPM8AQ9mblbgEDomN1mKlnhAMob47+14Mhuoexs3kGahb5UFYjr
oMUKfjIb9R4PMB+wS/FUoFgKdTMgjRvD7rplWjpGNFdQEEAohFvx05i+ATK1TUEPuv7kpYNEc/kg
dxe7qBHkJ2euUmhfNFuZudB9uqlcGhuU/23umxa5vJLiyj0lQ3mfF/Y38GHWahD+KIZdMnuaG5Nm
cTOxFtcKKBxbG2lE8cecnHlrChpTaKcZd8iogPgIWvNGktLd4U4O2d18ngJZWMbTmFY1Gp5wEJFm
LMLWbtnjGBfT4frkLh0oZyfy0ykNlpoCIu9cxcCGCL5oui9Tz9u0Xqs2aOJY+YQLi0NvhbUMQEnn
GnFkDzR2L3mIirfrP39hbdja2rAhNgHJW2meFHSG/BwEAECKcz9p3JXjcMkN1SvepZmAv9DU5sni
ZR56ppwPDu4zm9nwCGhjXQhIodgU4OEfoPOw8QZwAQktHtsczE5zMou9Ed/oBupl8VMb5xGdJM7m
+ZiUX/Mq8WNn5d64sBAsbSGgbjifalGk4Vg9mrwKuTceh5zuo85bWQR/PsqFraDLwwnDHUEowyoY
sL9ehylJ7qqooMcqqoyDxxV64qLWtX4Blz+/4fQocHGk6S63c3CzpxhaFFPdPEsEgTawkcmmmGy+
K2SmDjkF1Qsk2eTAI9kDqa+gQVIpBXJffMbuevNhauZuB4wke1ZkGny47t3OcCuy6UD2eee2MZ3A
PlP7DFjYe49H6UOOFrhDUjERuF5abisTOM7KNoaNnD0eprT3Nm4t6AMDug7gvSgHkQ7/6o2UHRAA
q59FUfXbuRmtgE98rRxx4cqtF5LXHjxKo4Mb1W+ycptXG/cet25wDlcvOgubVa/kbL0UDPUzORQw
K6haO6cKlKnr2/VPcdSFJaCXkSvRxXbNscpqoKXQLthRG1VsTly+eNC3Q48zwJXlLo4t+q0w+amt
UW87t8l70YFAYLjxz4RkFF6S0cynxPZqIOcTdw+dCDOgHqCM13/m2fJf+JV/XNhPRnGY2dCj+roN
zXqqNlXeFNtkLNJtzSzrkI2seyeSg3fpijfW5mtSLgu2TO/iAPYQDCyZcxzL0ccok1erJ2/oRV65
Oix91vPfPw0qr6tKtiPCdkn87HrvUfp6fbKWnqvdxPKMwbsF+yZsmnJXxNPWjtNbag0osTTX2Z0m
EBRGGAzHAYG1GwKiJIQW+r2j2pUVuTDpevOBKBqn7YyhDcvpoUfNMOQgIOJBbnOK9OYDMGo41O3P
oVKoe6TmoVW/r0/6grU2z3//9DGnSIC3R7BHadudQBH91YI37LF4A0uzUvq+EEYyzzP26RWdEu3Y
xTgJksbn5b1xVqEpHlEDHdSATdw2DG1NRgn0YYbcTEKkm16cKflfZY3HLOoezPRG705vRKiG0RGo
SktRr2JOUMKZgYhMentl+Sx9B22FjhR0YaMu1SnhVrwtmpail2+w3qTn2l9nl6qVnbC0TDXvOj3L
SExGh5O/mLdefIAGCnCoK6t0aRCaE+UMKAMEXB+LKSpN3/SGV+5M71nCN2yEsb3+qRdGoPchgFwF
4+ZgxbJ615YeSqYhf8Cfrz98wQbpJfrSS9vUgtROCH2PCDqQNQc8vzBXfOSln665RgyYW1F5dRty
Z9400x5i6JvOWnEwFyZfr7hnhgN4kIcQejXt3Bl0wc0gttBSuW1izkP6tIlhJ+IY1298WqfY4Foa
rKa4lyZF27ox/MVWMATim/SdiP9BzMVv+5UJXzA9fwI5n39117BxHjPYffQ8wdejybY7g3RGREGh
5iOTA/SHps31Kbp42DPqaVt4AhPMhspuFyJwCzr5yPtHHqeI9lvE3CSVtRdVV29ZjChmW49fr7/0
4oLFS7X9rEzlsMGzqnCo6I+miH/TZE1T9OKHwaO13YzH4t6IzEzIOvmTsBglxAikPDndJPc3/Xhd
dxDiA26VJwKhMl7CkzbcR6i3v15/9sVPz6gOAyrpTGsyodpkMHpUl6SbIQNnmQwjFN7PBSUefbr+
ooVp+kME/bTG0Chuop6U1iF89mTjOHDQcyROAho3a4HHhY+sg4Fad0bZjGMMuLQnb+4U4Wo/3jhN
2r7mE0IINp0Bdih/z6Py0SDtGTLomvvYlrckHfApzsP6NEMVcN9n+VYaojS53TgUYnd9U6hjm6h8
5VC4aPzwCs13dAF1n3iFVwjDcQ9e1adyY0a5PFBZTicuG8Rob/vc2i5v4DkSgHYsNMhGEMZwu3gf
WU106kt7ra1iqdRST+nZDNC5HODjMBlIfCRQUkB+2urfM5AS9opXqL4ca3bMaiuGULFAzZ7RFN+v
j29pJrVdD+WzpHMqPoepwf/L7D6cGxvCJVR8SSRdyegs7E0935fShE2sTmjIXdvZ1zKaoDTYik0P
lvi2d0X9Tj1D/O/6gBYq8qme/4vhOkvFlRW23mC/2JAkP810ir8A1NucbCCC32jtfJ94nYS8n4CH
yzu3gBRHxl1ojshp7TK4YCj0tB/KcWIjnT0V2ka/IdxAl0kZIMlzfZhLc3r+np82WdYiUAA1Sxrm
5n+G0QU9NAIZ2nI658NcDb8tHHF6ii9PW0glmmDx0jJ9gr6PcYxnFoDoAUUta1vU+R4u8fexiMpb
3FVGHc10pE4Dtmjd0dCDVdqmpRdB6VydNRWBSLw+cUufRTMdBRSxCg4CZuhBxrp87qOnOX65/uil
b6LZirnsbHeujDHsO2cLZe7dWENXuZUfjVNuFep4VmzSwp51NCcAgEcE/LuEoJnzlEhwNptxD0Ty
pp6+XR/I0hxpRsEhDPpsaUzCVhgvaGLdFEb+vcnX1OUXOmOpHjmPsxaSRPNchR1EsDbItEwHs3DR
VtyCwlSQvApIXGSh2TPzznChloIj1k6hdgTZCp83ldyrFGI+Nw1WRwMN02DNAv3AoZu1td84amum
kvmjrG47c3U2EKp1C8dwSAaBSygYjd1WWs2uYc7XrigfBqNZuymdN8k/0SdG9Rxva5Z5XKITIbR7
9DoB1bZB/aLYXJ+lhTWnp3ehCCU924iAhMP9qylRO1o1hw6fS7Jq5ZhY+v3nv38yaTxDzzmaweew
ybNN5+F8gDbp9V+/sDP1TK6CBJYLnUE0nyDcYacUV443nLrbEdoeyVqhx8Ku0RO2ljKcUprTHCIc
HAzmLkqJb66t0qVjTU+FJKbKGguq0CGd4/rUeZKLQKjaiJHkBbXT6KZkx02I5hgQ3NmXs2VDVkgi
VNq6UFee7RuvCXrmBOItEPUrBQkl0ODAAdZ0bzh0xbItTKGeNIEacipSCW+kyZifIiFDrVe7XclU
LCwCPQsyIoYTt16JXz5k89auHBmM0FXw89KuA1QCodUFgfjb9oveFDZMQGSicHYKPRcdslCNMiG7
2EFAU5DASUHcv76wF/YM0Y4cniASJtvIOc1Q8AF30AIGklsrG3Lpa5wn8tOGrNM0b5PBxlFJM/hp
31vom+b1jZ61ntVpoImCTkU4F2nHtg5EY7uOHQvkaK7PzJ+ytQvmUA+Lo5u9muzWGUKBLPD/hrpD
osWC/DULYhMeqLKG6YcN9EK+a2aa7IRXeBbkAmMRNubYZb7Z1Y6HWjFh7wYK3byqddItNUxQNqEv
VD8iooYCLmDWOygZVtbGGPsuDlK7ae4VbrmbFtI8R1Bfu8OUZM6ucC16J1Q3fXRsjr5FzTC/uGWF
PipEe0OIRBX+mThzEEij+og2QBTHbc6oBktO72WZW/6ECTvM0EYJ5qJSSZAlbvfaz1xtnaFjP2Xp
pS9NVVWnyZDVl65t50CNsziaJvRz/N7s62OcQ4APetLefe9C2Zc53DhQ17Bd3ymQQJCV6wbQch78
3Mi73TDaKfpcoAS0hxQ3pM6lgEGpI1Gdqmw0P2bUFcRQjBuybp/yvl8JIC8cNf/AoMYStEHoaYdz
B1w0ipWcIMlMiJxmaRr0qrkl9odOcM0RrCdog6JzdwwbJxEBEAKTjxKXH9dX39IYtH1ZiE5JaMiM
IZRod7z4MaGWJG4P3Cbb6y9Y2Ph6Og8XtFQqUDzQH8jevHisnioBcZ2bHq5n24Rpu3Q4d+O2Gap8
cgXGJApQ1rIzCz9dT52kkjaZheBDaIO+AyUo8k2M40pU9HLNFvTgNZvlEAhI5k0NaHPiIjST1N38
RGkxf6VWBNNlVzNEH1XhPeema28d0owHgiztobb4nPiqdm1f9S3cvyQ17xFOhFb9UEOq3Ji9oKe5
d+htye69Ph2OlcvZJuG2hValqDRW5n7hlPonQwMlKafOnS7MmxjcIOm8Q5rlDlz9HmKGFdSOxVpS
dcG864kaF3BcMpoMxBDgRP2Utw8Z96YAMbMVE7z0gvMC+HR+oJ9gMNQ4gRMNRddNBspPUNeR8x1l
2Djary/VhXfo/cqeATU6XPGj09xBmwrwd8L3XE233Q2IdhGSlZekI6wnSEHCT6g4KHI3x86N86NZ
IIPbDeqoUEELBItlNpt6/Mg7b2ViFizQHxrvp8mH/raUdT9EJ8HaYLQBVLIfeoSnGQqgb5p6U7uG
cpRwmzMYi2FnAc/UtpshgmRCsRLLX/iwOuMKWodD3k+Dd7JwMtr1nZE/kOHXTb9czylJ6GkW0kMU
1K56lImY0wa6rG0ASaaVH78w+XpeKaPorDRik4ZkMFFJmEFyPkIWND3Yw/62IWh2Li7qqJmTCfZ/
+EGrb9DBwC647cPqqSUoQQkXhhSxJVceqgx9324OKdKBrN1Ul6bn/M0/rc12UhBaziloUaiW3ict
bXa4G0NwMUa9I+/cZMXjX1hDOtNpmMYUHg/YYn353SW/bHKa5jX3dcFO67kmBa8K0Ux4KUUiftgu
C6XFQMNDDBGBGSGL7W3fmf09VQ6uxCqp5jmE6C9oe5zG753rlPuiKEGxvv4OD8+64CkzbSPPA5VO
1eBihLPlMM6oX68M6MF1ICcYrDl4yvhhdOPKN1mKdjPNpjaMponjURUSg7o/JhzD3HeMLhVbyhv1
KPqiCyiaASF7a2+tnGdbqKSuna6XVx7R6RAMJZs0g4t9IhaJvjhePJ8gim3etY0iBy8dohXTfj7i
/p1Sovfs9blboVwMUUYDYWBfmfRnNq2VFl5e1cQ7f8ZPuwcL2klqIubQkhTcywRMBpGd/Z01iZ3L
k0R1/pWaygLUTtzM5Hyftb+NvoEC20MW1SuTs/R8bQCmHCD8hbx7iGbkH05fFA9VkRtbexy9XwmE
XleW9eV5on8qaz/NEyVUDcmIeFhe52jTL6fmBAVeO7QMtlafuvSK8wg/vUI2qhsmAyOR8neSouML
xeAiWcNHLc3T+a2fng590DImsoD3oZJT1Lvvcoh3cWkm22Jq19o/l4ZwXsGfXoK7W1lCJdM91W7k
D/SxA2tRumvu2eV9QP9EgD89fc5t4eD+zU8o2d9RSzzzaa2lZSE5obOvuqSxxFjAQZDCUgGtBTvI
ogRYz+XP8dC4P3IhiiMt0mqXSaVWLhhL06XZSsMYaSuHlp/yIX1gqfqWRPMjadTbdVO89Mk149hB
HLjEqT6HnbPxcvFsQOxzSCE1aq/svYXfr8OwyrrJobiLNnpE1KfN2MZ8zyDLFNjtvMaruDwGokNy
ylwl0GRS3qmp+qNjyP+g9xxMLuoey2Ht9L08DKLjcRgxyDhbYNCWhU33RdSQIMlHEFyLeG1vLw3j
/PdPS5e745xCki06gTQIUd8CLdepLxA5bNGvfP1rX/Yh/iECSFVNHUXVwqmk1taAujeEu6P5JYc+
eN69Xn/H0kxp+3vKmyrpGN7B53ZblORYxvlTOXgrx/nSELQ7jAdmpATbbArRKES+ELCRdrLOki9N
0WVovoQiolG42fv1sVx2VAjXnKGMeH2tyoGfRJV+YZ4ZJI6J2u8KANy+4wG0ff9r5Rp5e2lk2k6f
xzQ3oFCShxyV/CFUCWd00xjTlghItflQzDXeUGFEb7ss/4MSKNoU/AaZwp8sTeCIKXsYe/ZmmeaX
63N30RJTojt5rooJlLhnFKxmw6NnybuGrmVtlx6tGa3RLflIgFUMFXcOSYNWr5auoAEXHq27IkIm
KTcIqtwc9hrJLxm/5QYIT0BzQSyowQyJKtBSkE7oHzO5b8b0yRErIcyLCxWPP6+pT7aD2VI21YBm
AmkJ8aUtDDecJrffDHPmBSwynYD0Up4cc5YrYaPLrCK8UjNXAhe2Oq7LGNmzBnLC6A6fXxHP9Hbz
5EGX2JLgOfRQFg5pAzlumkbiwYD0DSAnTdJthZUnoSsia28qy0SLYDMM3w2aoDm+N2frwLwJ3YC2
jBPkzrzKiaGPOJBjXnOI0jtN2tzbEMpGm5I0AkTW+jeDW0R+cUaxRgi8aMcwPs3Q8JRbpW1jzbpx
4z2rmtGtJyIIxNueXFlsl4VJcKhoq4J0YMpKYGtDCde9Cmy7QH9pZLwPUmby6MQ2SnEskRsoMoPu
adLZCoc0lLpbFiNVKVBICpliQYuNYwj+larCQnS/6r7FmKAp6N1G/eTIn85BxrL8SbbU+G5OcY+7
de8MD14yjivL++LZhck6T+Kn9Ze1rtPUaDU9khl66JaDpgAX0OHUV2hPD+E1tWttJUtv0o6XlMTU
bnrKobZYRr97w5aZ3/Qe8hq8U2nqxyVkmW6yYLrD14PgAbk/Lz1x0caVT9FrEYB+6n2//vilBabZ
+7ZPa9w9IZtJGuun64Gdf8aQ52mydh9ZsmWamYxxky9LL4FqbEQf6og92u1aicHCV9C9umjoKbJP
nnvsqREA2hd26fyQxlPiDyX9uD4/Cz9fJ50SD72ynBkufn77f86uY0lSXIt+EREgYcQWSEeWN13d
vSHaYiUQVuLr38le1WOKJKI2EzM1ESjlrqR7j3luJYugHrcxs2s/fxEueafdpmAZO13e42b+TGSx
o9IPdeFs3LQ+fCxY5lJjEK+chHt88k7E8W+7Md07BY2L5iGH1IhspigX5Hedu7vrQ7XWn8X2q7Hz
WmGY3ql01BOxmjdti0Nlg9xcgcf4uTYWG882HAkQjWefCplcqIXtndS9HXKPzlHWdRszs7IplmXs
UZrmQCTEeka3fGa9e+NY6qll7sv1Tqx9fnGhAxDPahNf+Cfm5v5X5dbdk6wSVD1rFCF/f66Nxb5W
LkVyCX5WpxR2xHHr62IIOtzkAlIQhKnPNbLY29Amgz59V7GTJY17ax7fMqM+5XLa2HsfjhOyVpdl
/S6ep2ZmqTlPKOrjzmOXm6+J9A5SjLtP/Hp8fnHulXgAKqfz6SllYEzycZcn+FcWfe7ri909umPX
Tz2jp5YdTNyiUxh8uaPa+O0fXtPx2y978N3QyFaNVoPQdCqMfTLNt37yzUVSWeUGDIj313vw4X5G
G5dpeddG0iWd0WJnnZIq+d0IgweTZ1mB61VF6Ihx4wp32bn/yRmilcvf37UCt2SRNZlNTygLvaI0
LQKDTU/Xe7A2SovbUwcnXj93CD1ZtR+NXfPd7ucqFAVELF2YSEJS6vlzDS12dJ+3LKNwhzm1LWm+
zpXuT0lTg4zhQ44BknH9gddVsSGSsdarxdY2dD/l0HZgJ5RnQ1UcXdu/Kdsjn+d9Tl+vd+hj+R5M
y2JrI1mtc9Ox3BNR3gWVpCb311y7EJ/s2zTduSVFaaeZrH07D31EB0s9D7D2LYLcM1AYu/4rPjy/
kFJZ/IgUlejW1n0G+N1wLCZ/rzmET6zsbLrzoeA+TpdzQreQeCutLYkakDJPhO/o7Exm9wT4e2DN
YEex+gbb9tZMgF4EJLNg3cvnOreIboR1NWAdChZLjsuOxmQjtjW+eUptvw8odjccIS9eAJVDXLAI
mmHjlvxxKQKjuoh7sjcKFDcMeoIiuwFnON0CLdSRsYqsQaT3Pu+cwCsTVgSNmegILhrOF5InW7Wd
jzUC0P4iMuaUdYXDSvukGzW/kAzox3MyaOg96IqUXmzzcjqmeqBj3DdgigdMlk0TmdIikP0qqh1o
EENEqau/ahihb0TUS1T7IA4tdfpgoep2wJc4J+rrx0TVc9gXMGA2CvVwfb5XAh1bhNNppALO8IZ9
mphoedAbg70nMMTaSqv9y2l81INFJBUOjDAyq/dOLE8ilEl3TTY9NV0LvF8eUDzdODBW81wfwNBG
1TpDas/YUQF9gdcC5pqm+eKoObCd+wL22ZzyIzOTjcFdOUqWAn7SVMKRKWpBJbRFWyMPpXsUlb4X
7O1zg7sIwDprBcrmjoenX/pa4y0LWeSNefsYt431uoi3YNWZOWlTBhk1LXDXtL08NBTcjicAHCNN
PI4Cq+3DMlo5O+6ldNcY3DnkUz0GYm77yGYu/X29nx+uUmIuufakn3xzYoUfT8SOUByJhU53SVJs
XHw/nCd8ftFVr5UaTp7AxCmz+9obUBbKxc3Qpc+UbTERPoyyaGIR06HqWafM8cAlAmH6MNLyIEl+
chsOfLUtIsvw2n2GTZfQLevTlTH7TzatbaqCTjSJU++i86kO8G3aFa35mQsM+U9SLTXKPHdbG/Uq
r991s/HNbf1vn5rtZULNLtt57AbLjxl70+0cumzcNVvKs2vDclkD7y5eyjQkpPZNFvO82k/a/UZl
umdjvqXq/PG+wcBcGn7XAOSkLAewABYrCvipPXjFfddIO7ITa9wNEHC4TxwmdnZSD7ExQrdHdNw4
uLWJuww85aPZVWb0uYFchMYa1XfPbDBHvswiIRonSDN9JzjfosWuDebipsk705shq+HB+ljj3Bx0
EsKt6aUzP3U5wWAuAtw05AV4QjnqfnZWQgHTHcJ+InewCdwDgvGoa7j5aaGfhfA3Qs3H9wQ0uQgG
A3GkhWPkMn9Wss976NDVdJ9J91dhzx30voovA9Qm6jx/UbXhb0zVZUr+c4qh1UV8SCyzyLmVubE1
wGApcyd1GvO22l1fCB/enSHOt7h0ZYAjs5R39blPqmNhZF9cm3y1CvPAfRySk9q031mJpMu8UUet
mlZjhTDnJH8TM/nua34PzPcZUmNbyZC1ziwuUmU/eayGOvuZumUdYonrXwRGJqFha+s7wJnjbVnz
duOEtf4RMz+YmWU2qZBwpOegJeGyaFQ/YTjQ5sfGdakTTmmZDaeiSooQommNEU+jbb9Sl3dvRmM4
SHCp/MbJLf5EanVJj8JA6NnGRZNiyMf8WDT59NMvWPFGZc6aIE9BM2VjJ26sjNs727AkifrBLB/h
5teFRgXBZttp4DY0NAPUZr3RKysYBX/Jq18OQZHHnFERL635a5MUmFfHa78zWXUBzVXzy5pBiwkS
4NFbIDyK9ktal/6xMB1n10GA7maQXVfjNDK7X7lmPUxtcHdqXdPae9LMgkSV0GOgHdubOrXeCOzz
IukDP+CSPDtPZWYdlKEmCH9oabw5eKvtyQCaguep/pQZzlPCnSnkUPc/MjsV08nJDGHBlWvs93Nb
/RaQTA+m1DBu88yxwjllPBQkJ5Hw+2FXKPWtmxIaimxyI2MEsr1QjOyTYWxeZu4ijaHHhj5hSOc/
qYCPGM289nHSx5F1l1Sck+oypI1n/27r4k/mklQEcwM5UAdygWYwu46F6IhiZhGYrvNFjF29d3CN
iW0tpv08tiZ+K9irryaQ+U1AOIzjQpbQFJjhDqSPpBy9ILd7FVaTM/DArxx75xg0uxdzWeN/m513
0zbjGIxQ6Aq8rECRuUXSCP5Eqsv3DZsEQf9T9YNNAAXDSIolx5KbPHbNkRztKTELBJ8ERCy/4K/2
zL03ZxjlUVYu1CIBRmEnlCjtI9XMmVC7Bq4HvC0MgkFHH8j9udO/UlWJuGF+dqicOvsGIwY4vmda
+0lIplQBGZ8YU+AMjjFApFCzoLZM/mJ7WWMGhqHr29YrYWvFWbory7yC2lw1Rr0vnZ/at4udYsD+
Bq1nXy6NKT+WNcuqsJ7y+YH5XIMNTLo7eKnU9zXycU8FVBmPbe/mcpeNpmvDoiDNxohXKJaA/5dW
SPlTk2wkK1Yi7NLPwee00TaHMq+n6VnLJ4c4G2XxtaB3afHdiS8TWcxZdpH+IMab2fA/hNknls1H
zrcMNj7WxEIEX5y0CbgyurY9CIQWGDQJiv1PUY92MBCSxWQYxENVZHU0tVafhB6grv4+ndrpJ6qT
cAY02osHATUk+ZvZafoC/CWkPoeiI3VUea7lBYzXQKBfP23WRnpxaM9+q8kkWIc67giBwhLC4n7p
bXz8w2orBmJxPGds8rFrVHcmJoDsQibnKef32Ty8VI5/mBM4fY2AV1/vydrMLk5lMekBgIq5O8/A
VOOhgzf5Mc/u+nSLq/jhBQr+VYuD2eS0xgpvhxh23EeZpBI39G5XpP4Wye7DHqCBRdajYAIprV52
Z916LIaAQiNDKQr3FbjS+i+Cc3m4PlRrPVmcygq6a4aXZ81ZERSMXZv9SLzirva3QJZrHbn8/d0m
qy2vID4HOGD0u71CPlO7v9u0Q8zY6MCHqxYjdenYuwZ64po2R6EeHSidIJn7r91Qbjww1wZnESG8
dvZENtjynOn+2U6S2E9toALGx+tjvzY2i+DQat83tOlbcVfqISxxKIWOFrhqNLcj6T5X/fWXgJyc
dbwy66kGUtQ9eSZ5TPP0gY/dn5LojUi6NgeLzQ05R01deGucU29qbzRL8/tZpXJjN3/4BscML3az
ylyYmwDbc3arw+i5ED3+OvjVzh7soBbjHkZr+9T85GgtQcHlbMDPGryDMzx2Q0AtPSeGdEkIedDr
c/7PD/k/91K40y12Np9hn6IayFnZh+SQH9VzHff30611LCIj9MIxnEOy1zfuvjq2sbyHG8phOLq7
rbLnylQt05l0Fp6fzFjSI2AlufHX9j/DpkO/Fht9xBWl75IBkPF8eEn5kEeWSp4kuGmuBz3p66O3
9usXmx1MyUF0sjLPA5t2UCJ4lPYWYvvDAwq//9LkuziCrCMSccz2Y07NMHFENCQqyFIV9PY3BXx4
2bYbnViJKsv0ojkwbjRsZOAD+zGc26vAFd1LMqc/rg/SSlhZil7JCXJ+E/Pmc52FjXYD2Dzprgna
kYfXG1jrwGK7l7RrTO45EDCo09BPkg7MTPlae8kGxmdtlhcb3pBWOWWczmevGW5JWu4oLuHXf/rl
WPtg9y2rJnbB+5RCChrKUF+IvGly95yYMvTnl9nZ0vr8OLUNW8jFFtfKhT+YVcIN0m1expwmWDyZ
c2sRL/lj+SJ7AcOuerSSBOiJAdTgASrnu64Q3k4Xbnkv7aI9gzIsb2oBzGxdK6aRERfpYR7cEQw6
o3Si3hBvBjW3sBcfV9As/z9KOKSaiyRFbaMSlgidEVZPAewIiB+0xpSD8UNHeLU5mIzWZPrZzmiZ
h82QExV0TbYlgrwyPUtC3CXJ5woxq7jkb1zeQCY2gChYM8fKyDYW78ruWDLibMPNB93Dqc+TX3u8
zcy824005t6Wr+LK7liKjxkmiiQGn6zYspEmmNXOIHovzE8lvbG4FnFWFzRP5AVtWc/pyR3dv8DY
Rn6XvhJDbgSQtR5c/v4uFJaF7ZoQDp/PMpny0G2qk4CyJk/bLefUlVi7VB9DTiLXpoJe5NyRZ0Oi
JAvq7lfMvhONRvqkK8BjTNPe2PNrrS2uWcypbCuRrhfDV/xHl07xbPpnbwKiqKccOZvkb2N9ThTW
X1oLJX6Bp3kNUdiqEl9c1t9KNf6+HrrWZmUZdYEX7pK8GM6irc1AKvGbJFbYKJ1snEsrm++fSMO7
aTeZjUSX15K4TN4kf4Dezgl6UoEYy/0MO+DrvViJ7UudMQI+eZ/bcEeWeX5nzSTWxZZu7srvX4qK
lUXDJW3A5yp8N40N2/ePZp0mb0hE13ulvCEcejP7db0fa0HeXezD3nOSzIGYZaxG/thzc7rJSElv
ahhp7ognwT+gjBTHlhpznKXOuM9l+8eebAnXC9OIBkho+SEZiuHYCJPIwB0AKS/7kR4LiJHdOkjS
ffc70t5CRWjLpW4l9rmLjT02zEpTgX0nxybqExEMsD+v0y9EPV0flZU1utQGMwrdIGfp4uqhIIOR
kq+N1//0oRi2EbxXtrK72MpwRqkMT3ZmnKMsE1UOeHUqLatdYTX8WGUJCIkJgxXvpLZ0Htd6RP4/
Flq9yFLOJzNOXee296pDbyQvsK3b2A4fwwtw7i52tWBm23fjYMWCj099LV5Ir3Yzt8qYwbg47oHO
DlnhFCeZuf0xJU31VrtTEeKyMwQGndodhJ7yjV+z1tnlxauEJ5c9pFaMtOVvUuX3AxwSQ3BsouvL
Y2WHLjXFurKmBvJYXtxweMq2L640AurDU6a6SXCZv97ISieWWmF1UXCtYKkCqLwI2ulhhIcXaQ+f
+/ilZ+9iZJlCEk3PGCGLtWQHp78kEIwg3e8Da3a9iZVN+h+JsKpVtC0x9yUHkr36PZLTLMqobZ6u
f38lAi9VwmiSQZ4/g8Y+7y1gVkreBVXf+xsDtDbFl1bfDRDre8eZZt+NKUN92feDJCEB6iQBK7xo
Kj45x4s4UAGrb9HSoHFSGMYXWKCLUPUqOQ2Z8zlhaH+pFJYSB3I5qaNiZtwwnoWUHlqyVeRfsSHz
l0phCZkqMUhLn7M5z/MwV1Q8FYAKx6WbzWLfCSZ/1pOvdGDasKQNUza6JIDBRpnjn1P9BTY55A8o
dW40m1n71xMl7rJNZeuNPMXH9VTLX2o7NO4wVGYHbTQU2kNIXmSBx8ohwDm6bwFbQbVBH7msVCTF
cDN6zun66lzZvUvZh6noPLstwOjjjc8ik8B0CAsKukuFKjcWz1rXlsoPY1Jmshx6Oy58Mj4rp1W3
du2xg6udJrBdOBKW7pBAEbr1ZJAJpOBN6v643r+13bcIsahdSS4g4hynwisCIvFxQBL31z++MnhL
aTaRVyCOyYu67iieaNcKvG7ELfWsL9e/vxKa/qPONueDYZojvNSae1GQg7ZSiI63O5Zs+UGttbCI
r6K1O+blLmRfq/Lr7LEkzGt/D6V6M9DJ3G6M0z9IygdpgKWu2dwPSdIQYsVF38ZjZURCQi81aVGN
hPswvwdcigzfqWtCjUzvNMTC+/K7drO3YpJQCviOR97G42Rtyi5/fxcvC9thIB9QFdelVX4DfoDu
4P7dhiWzs88I5Fj+UqtrJiagA+Arx35TxZ5RIxtR73220YGVgL+U6JK8gAUWtSmEyfrAcP8kJQ1y
dt+5LnAfeuNMXBsl8v+jBO872VQwcQYVsFci7EsUE2zo0cloquHbeH11rzSy5BsSrVrDVjak9AxY
79UsqXdj0yRRYrb8kwtviZFyXACkuHDlWRBQAGEvzvXPGi5/r3Va24+DUoj4hq/tObSo5f+2UTOG
dvk8enUEw1SkIdmcojJgJKjbhAYdXBBqL68JsxrPpfTkxu9c24bW/4+3cuqc2o5WsRL6kfomtK7H
oPAgMqt/fmqwl0ZExEybSYz2FCdgv8XFPHcHNhvWTtals7HuVx4LS4U0DZ18kDfTCWOt/1q1U8J9
QaoYzioOD+rRmSJFqhaLtpv17lO9WsqmwXd9shpSd2c78YzdmM3fcquFyXQvNnbbysQspdNkqUuW
ueiFC2mFhxn2hvfNmHtRkdEL2E7mn0vBLhXOkhzyflWKsJRAbmZyjB3I0J+clkXEE1U1gCnT5GeU
opjzbDQyaDVOqx6Kig9pv8WXWTlo6eIiOkJ2Dj7PIj+Ds3/uGucFuJzj9Vle+/Ti9jm7xZSDqKFi
PfU3QADGWV5v3E1Wal1kcf71fYWbCfNo3DmKzGGSw2XMgB4EVPBodvCbju6MHrIN4J6Lv9Zo1Bsb
fq3dy3p7dwyVPLegVtsQ+FPp16kXTSBIs/M7H6LrfDobqv9mFj5AM7iwbOyVlYPjX4HsXZOFzDHn
ujNhZg7luXqagOwB3iYoyIRGoTC1B51nC965MmVLlSkKt29aYmTjvsrup5TvwLTduimvdWSxHAYl
7Coj6EheASC0q4bd8JrussiOQE1Of7M8aO7qB3VX7dL7+eH6ElyJA0tk9awSPpuJas+mpqdce9Yt
VAjUzs+mJkpJaxyuN7M2bItzgMAipWuR0DzjnmKeVFaLV+PCpbn+9bVOLO7CkGwwJwMaZnFVQHAQ
nL9jnpqnsSn0frT0VsZx7Vi/LPl360wqY64GQF7Plneo03uZPUjj5XoHVoZnyeenQE91cA9A3dsv
32B19exmWwIta796ESW9dKqA9/KsWLtpDucA/2jDjg6vrmqjZr+yav8lpN4Ny8ibpHc0RMsMpwig
eDvmcO9MvgMsF9BNrei1AVpsjdL0EhjrQqQ+ncvHohMAx+IC/bnBX9wJ6TR74IyiSkHg2N7yP6b6
7EVwsepLorJUjtBa63OubgDFgPmKtLyTn5ItzYyVeLvEDUNd0+/6uvXjtq9o1IwDyQIklmz4Pspq
1wGuJ0JZ/EjbYj9LWr1dH7KVOV/iicGXarPSrKx4JK4TEl2+FL5Jgr6p78qRv9SCbnmnrbV0uZO9
W12Z6w/FaEGWumWvyv0LOeNIYp058kfeqeh6b1a2iHlp+10bs8OSfPaA+K6KYdzP6gJoSJHqhwXL
lsqa8w8u/MFLcQkjFjYSLcrhyCYaabn3RY+crFXLP57vDMbNDDj5HWlbcAg58sTlwYWH5bGztMhD
D0rleeBxOfOAopyLs6GTMZCvKmSWY+NbXrurVaq/mRWBra2evKgaqtkOqYRYD/w0nOSEUp8bw5ql
DGvf7KNxTugfm5vwj7ZwPw9MK2d31Elq3J3gim32Q7onvUtu8gzi9rpi2b7XwxDUXHlvflewF8uC
9XgAn2/nGc+FYq98v3FDu5T61ph4ekO8nmYBc8UQNUWdHIA8S+O0z+qfyDpBiLNCEOrskocZU+Ye
SgnVnuBh/lz1Iwehd5gPbmnIXcrw8YBk2js2UH17Ba8uRfp8MB+hVD3d9pC0jVur1OCcVjwcC6MK
zN5vg0r2ydFIPXFkpTUFZsYgUtE681/cTdyDA7READkT6EwbvfMyllyfDdM1D7hIjFFRkDFSWpjB
xD103J7EjdHX6U7BKOt5gOBn0A4WeyIGwJjB0M0elHodslfS5Ce3bHHfyYGqrl0JG1jLLiGS5It9
6YC9qSrZvsnZpgdQS4vX1gV3AvalfG+XgDmHcDGFPmLN6M/ecacIWfnmWTrQstNZDRPh3jl3zkh2
oz+WJ1VP6a4eZ/cAfbg2aiQoURUYW3d+4VmPECr2ftK0R+q9lx5eKfV0cgWv8AhNh7NXaHXrKyvd
68ab8SmPICtn/2rNDra5DnVBqTUDUJMBA65KL7RzCxQ5P3swuEFOCijtvefz32nfOifkTM1ny+5e
yqrsj65ZkF8AJHQi9Gs5fiNEj+E0XHTx8azkMKFKHRomScn/trpuQqGVPpUS3ikMdmERAJfeQwFc
8zPvmbpre+7vGPiS34Rj1a8SNtR36eSmN2Ou/2pbtQBWq+Le67wEA6Cy287rXl3Z5PEwkxETUvOz
grnHXWa5cg9EVhNQVX/xnDa78yVG2CobfkrwRRCX7eFQw9ibh83YlVHDXAX/02mKNc3NA17RNCJz
Csnk2s33LixXg7rpZpiV1O2hITP9SbjmN21eQ9mr1/yX0dHq5Gs14oqYtQeK2/4ut8wE5C8AViX2
jxvWxtzctE4lQkYpOsllEmJFN5EvkcJNWhQEJt5l+2Lwhge/tABUt1NQ7hprgsAez46wGWKhQEgJ
4DF5VgyOPcpXTVhOcJ+mrZtxKGb57KvbuNVjJaV6HCByHzXlkEaOcuURJgjmAL8afwqRd4FTQoUH
wR7NeefOAGOxVSaYBCmr5seWUfOhbIsEjMq6iVXb6wOnnY0KbPEnocKOmVMkUUpR3ofqUQ6dCp+w
IPM7OIe0XlOfHDmPd74QBQ8TuGJ+5WbuBBnxkJe2eAJeQz367KiaUny3wLrI4QpRNg9q5lRE3UAg
USpAb7hn8PO+q2w//e5axhfFeeshdrR4a2QIITuhSjg+S93dzBJIP2GjEYNreYsczLB3c5SMXIEU
hJCTtgNAoOeHOcMqzCo4N5oyZefJl8PO97M28htnDmgvvDt4v/d3CimcfYnX0m1mVfTcW578glVd
fEmoSV+xdqYnJHwnxFM4vTiBP2mYTJrV7AR69vWhbInxhNJj8xXIaBOEjmwMeTI0N0RV1IiSCWnK
pqdQLrFgW92GDaMeEtaNi0Cqs+poTYaPxPmAvclJRl7aKp9DqBP5O6Oa1fduakkEBcYWtiB+AiVS
uHNmu9zpcaqBuOmHPc/JsWp8EbhZNYV9305Hn1J6P7eyj1Tl8bscKI2jHp0ZqmQ+0m6M2PyoNCCS
Ji3M+0lU9IFD7yJqZ1hlYwdjmdbYC40noOtrTv1hwl0chIukg+z3CKHxEzWz5rVy0y6iZjnfwpC8
j6y8sPaFL9gdMSf/SXE1AsMth70/4OUGuoF1X8KVMnBbkv7qNO33Nbxm71JEnLCxZxoVLizsStC/
gtQ3k3ii5gwSPojb+/wCPip9H3cgXL8qGSYQUX3wgRJ5EmVbPZs9UE+1gFm3LOryVuaEv4hSJQGf
0+alLEq3DCasnhPM4Mx9ORFz39D2gXV+HuW2OZ+ots3vyIW7x6Tw2qjWjX8HeK8IGGqeAYRN9S3L
tM8DN5/KXQ6LyAOyKvJRoGYeq2qu3xx/5LuKlt4BKFF2GCHahf/MuiCztH2qdd691LTE0dXUydNY
af0zA6zwANCU90j7Vh8qJQvsExNmcaZjHwdDuqeMkRz55rq7GZDmPNsI3t+oZUwvVd/8VhWxTgV1
u9/dOMkqVEiP3w6dUne2b3Q/RrvJYVmSDnAVScc9pPz0zajnMsMQK6oDXLZxmJemUyKAYxXtSg5R
rmAYbRnZcC/8ijpj8QwbhOyHhv5qNCMs3JO0L771sE4G6QhuaMScCUbS7F6dhoCkYLjAhntWg4Ml
Kdqbnkz0xzDPkFrQ2kLBss6MU6Uvl7Ee1hDPvekAPcudAt5/DTmoFJCuJiXzHRQnmj/mUPhB6TAP
/ClUmUs1doBKZflFjSu/yZxieELcnm8QemlkJrPzxCstbqAHkB8rA254VAM7EdWyJ7E34tIlChiE
WF2fRoUwwZkby+LrKAxnb4q6OtXcGo8D3BjOltVkkYJqmoUiFtR4ciNr4yIDQT9I2JRKcIpSjnBe
s5OjqyQwnHb4lZMhQS8L8QDesb2R8Vm7xS6eSJ3d27rzO1T+clBCpoLWEZEwi4NVb7ORr1p5Zy8N
aKB5IV0ITsF8PO1jkFyHMMG51Nb1jhmOsfGYX8m2LgkeDtOuLUdAM8yhhZNJT24abtykxbB3eHYy
7N5BYoJuvP3WerTIHCB3zhBELzZBPXShS3Hy0hIOD6U8JQbfADR//HZlS45H2ta+lw+NGfeGbkAC
BOOq2eLHrn178TyCPLDwcl2YsazlGwwtEEIatsXuXfv44l3EapNwNkgocLqZiHTj6BjEQ364/ur6
+Ov+ko9lW7yy6wKWunZrfC81+TWSLZ3Sta1wafLdg86dgPttKhd8CAPkp9bmp6Yp78yi++SMXlbT
u+/D36323Elg1B34LWilpkBW07fr4/Lxj2dLHoocdV1WHNc/XIXF3i4scdREO29j622JD338qGZL
8SHegr6KbA22mOFSpIIACJ5smC7M3yDs9zQ385/rXfl4dzF/EZI8bhEtCOQa8JgKId4UppB/H4c+
ENMWTnKtiWXypjE9261GK/YmGSrrV8cVZL92DXgd1/vw8TJl/iKH46YmfnRHIVXX4IrUDTdd6W1k
ztZmehF8+DTmc82ldU6rNwOnUdc+dvNWgWdljpf8E5kn7cwh7R57Tl7skhnHVGG0ZZQ05aHo2g7e
58jYXB+jtbYWUUjzqsycHkmodErEWTrsMNjQxWwFgIEwyAbRkG0Buz8+HdiSduJDxZQlvgbMTUF7
xOW5E1bEbQK8nJ1gmlOxI9MElGbibYkorKywJR8Ftydh+3CkxFGPkrer6BjAz+hNA2gWeKTcyMN/
nMdjS5mcMjFzEL9TWNukTwMcKafOjPj8lac8gI7Erh2+WeNGSW5tthbRkQ64zTVWBeRs85eqL33/
4PDdhLnKja/X18PKwl4SUxw4pnlTZ/DzbMqTsCGEmkAudoD84vXvr+zJJTFFe0lamNqx4tmpVGBK
8jZMMEC7/vG14VlseEfUkDQnSNQVuGMGxKsPHgXLH/byva0gdZtuCKisDdJi9wsDnht4DVixHOY/
NTGe815dDFi2+rEySEuGClFKcncCNMVtaX3iyNne9SMSEddHaWVXLKkpbSlg6IsbQqxJHTQTj6zi
K53yXW3Y0fUWVsZnSX9ohG84voCOivbZwefsd1LwLHBnd+O+vDY+l569O8R9KgvHYaAz4tkJ5QZ5
yIbmdP2nrywh79Kld5/urJJYw2zhfpBCa0H+zdO/lZlGc4a6zsYtYSUOLpkPeEwhjUBmqJRUkEfI
fat/YDQpz9CDuvfSZk9pOu+MJPU2ZmNtvhdHeackowMeqrFwYFY4/b3IIZv5jx5pjOtjtjbdi4O8
cQW04GoUVvWAvAFSFE3zx6l/XP/42q9f7GlKDBtSEoThTSGPTslfkW6pQmOU98io2LvrjawtqMWG
hmM7RBxG24ovKgeGml8r6INsRLyV0VmyHZCF6tn/OLuSJjlxNPqLiAAkBFwhybX2xUtdCJfdBoQE
SGyCXz8v++RmTBFRp46pngZSu973ltbLgjOSZr5klv00Wgh69TeYFCvjdSl4CL2ghY7wqobkNBaV
RgKF2wW4q9qnWlMF+zmoxT5upJWe+D95GJJgpr5FtHCojmFjJVS+F0i7A/y3MVDXWmoxrbMys1UB
5dtFoXAR+m+uueN+vdHFa19/fekfE7sqaQFoCgwWSAS+1BXEwg7AaAkWdBTmMJP7uI3WfsJ1gP3x
FljgGzfNzHThDTiRrls81pPnAkLcslFdGalL9YOEmqWVYeOcx7Q+IenrF6wRN0gMay20mMaA5voK
aj6sSx69gSnOt6mob6TtPKOs9vvj5lkbrYvJXBfDbNfG1RdazXHLUNlsGu9Zlv5zm8FUxVR8iy24
1k6LGQ2cmUM4h+CAfmpQOdDeN9etNu6QK8ztYKlh0NwV8Eqq8XBOp1iYuY7smnbJlIdHvx5OerQP
IFl+yefpzXWqez8n38ewfOhm+siK6rHjznPo2M8fN+q/cqP/r08GS7WDrW0YzqBudS6HADpxP/WA
0fPx4DELbvWVyu4n0WSHlNbNxaK0ioRL3JOdkf4Hwk7DJzIY6KJmIp8pXF+iyhLtK0RKqNL3VY//
DfeSZ6rAbOn6Cbxoe2zuKXwgb2D5+YtQewRhvXb7KPRCeQ+7KnYzVvCf0U0GzCyrxOPsTCaq+wa9
rGf3IDhP92jBMbL6Pr1NcZu5AAdxbgXxxhPHLQcePY2zd+aeFLEdGgWWIwo+yDCUZ8B+4rto/HZX
ubNzzI3DEyzc8y5D8AAqXk5w4ZaEAydA/2RO8S/Aog3isMXKOIdNdleaMP+ajo5/HJip92NmF7uK
YlnmYzfc9RBbbqxmKyNwGSffNCZsyDUzmLnynpDmRGm6cUhZWWWW8pBMhCmEQaCzhO3Bojfcf6Rb
np//uhr+bTAt1slRlY4lqKcu/ZkemhsofFUbeTf+UcZZUh3d+/KU3sPkVd/hqnYr7/uN1WftN12b
8Y+VM8RNDUwHt7o0SBxsEjnKQUa9RuCOWwbjlu5+rVMWZ6FcQhtop3l1sefpHYnN30STb5mbrZzr
vMX6icIUC0skDJ71bLU3OadWlI50Sro6HBOA13YMDXuwy+C1/PLxzP97myFg+b9tVgfDkFX2NWa+
DmBU1eJW28KMrB62vIv+viX4S6BvEl2rO4+q81jNCUVUhq5jAgZb+OVzP2DR6flc91C9EPDvC+w0
dST5T+pv7cV/72t/6bsEuoOD2LdKn51CVnedZek9z7Ny9/Gn/7234Zny37b3dDCXYhyHs0nLCCrH
AokOWYDUFX9P0302b4W7r/2KxZYZBn0PYEwO5zrsUf2kQ3vhvLb2H/+KtacvtsmcaU1Qf1HnHm4w
930GUQoHC2yjjf4+fNgSPreHRmQupIOwSLIOjgU/+Uyp21rBVgWWqltb/d9nAVv6JLXTNORinpoz
z8ix9uAvNCP4PXL0VkrL3wEeRHn+t6sZYEpGTMdxO8iaZCqUyKKK+CKp4E/3zpucxYFqQI4B44Q0
+bC1WP19iLHw2qx/LImkYqzTMqvOSCkKIuDtP8Ou8WMFk/jIY3mO2lTln3Mr6DZOr38fDWyJX48p
vBhbxKGfQttJo6yGfK8Z3a3YnrWnX//+x8+hMrumY0/8PBCQYsNc1cD28+D4mZHMloD1MNiohk6l
PNd+kSUKBoz3Xkjlxu60ohdjSwclGnSDnw3cPxFtfjkzhZ9Y5T0IIp+cQg3RyFF26sZbkDR/wTF7
3Lhy/f28zJYI9oiEcSs0RXVOPYRzm5i15V6Te3c2R1LPGy9Zmz+LNQCSpk6KzuNnyM/ze8MLkCjD
wqrv8qAtNnpn5R1LSDtrlDPaDNZvefFq0r3q6ihU8nM/YGmnVEPTPqXEuvqXZTMIPbzbZQWtbjVD
DsCnRtcSuy6ruh+QvNFcHBXcthk7hT7ZkHO4/y6H/3/kYkuYmqDKNaM0HwKg0RqHBi3JPUl1OUeD
FP2DX2dgTvCZxbPL6kNGBcKqaQ86xVRm8OpmIh9BftXtQRad+z2wFelvp7lBxbK3tVZH12byaRyt
wI4nl8tfeevUGly1Wt0Rt2Q3cIr0YIMptb44TNSwqvG6MUagbQHOWu7HswrzeAL7LDZpGD6zqjMm
UrlL71vJ4Gsy8/bBTnt+GcAKuhWe8s8E7J+YO+QA0pz3KMu0iGXvmq9wq0EmwkiwHxfEeek07yMc
xex9CnfUIKbjmL/wvKC3LXIU7trUtXbIAGfP4xVchW/Oj7DI0nevrWXUIjcWzBbbPszMcn5RI6yv
BkaiP1jj8X1hlXTco7SdJzYbgifH1V59V3kltPRFY/oHGPQ7d7ZV1/uqB50OjBorCGKYiE4gw6aB
uPEy2w/irPb6PnHBM3stMstB1Rxpa7hJZC5sPTq+w8rcHnCnsMeoZKIkF92mzTlzJpLUqK7feTnX
T7Mf0rPXaH2fTu5wmxJwSFIYt8ZjM3m3gwnCx9zu2Am6V3npSsJvweXwXhDq4ydpWZaXzIB2CN6a
8zaEjpQxESBBNmUmY+4pcSpE3e5TnlY/5TDaSR9O4ugHXnFypoYfBmOrgz+7+ZHAmfs9oBaoDbkH
yqGjyJiYiTaJNTAwVL0i/+qlXf1N4qfAX18PoUENow8vbTd6kbI6v4pc4wX4v8J3JJiLh4DlqOhb
MyExZ0rAubapWHHogik8VnWFwYeg6j0VrXWwCRmPBH0XIZUjPbjtjDOlN4gTfC+dpASl60aDvXVB
al1+N1QhP9bQ90U1bejOrpGaF1m5Gr8giyADOc81j5meg/2YMlZHxiXQihSeusaxVu4Ot/P8Ukqw
0+rBh7srXGsTONow2PzYwZ4TL4PTphpxSBjmZITrqptMDfS+zMMGa4Enem8phIbUls5uQyRJfm+R
3xxzsAFvTOjAvICkIOUU9ahjjVy3KJ8JG8Dv8rs9Q/jG3vPL6XsrAY01irSXpvX1SYFt9U9Yls2d
1vWYx27QIdIgq8cWNhamBYfUgA8TRFVdVu1OzZloQEmiINfCFjaaMjZ/nYnrJmlt0+ehzegdb5wy
6dkkL2Uu5/EcTl5lYZOQXVIVuX1qaxeUyJ67UdMCAHCbvH5mkyiuqeR2jENluR+tgT87TiAOYYoi
j8izpwyTMPLmwN+xsnQus+tZkUmz34wxPyb2YPk7D5rFnQj66c7rU/8ylLMT+0b1EeIxq53RzgDC
2mgeWgYjwJND+uAfiAmhAcCtmAXxUAXkAHefLgrDKdsZIKQ07lPXgf/pbCD/Qd/8dKZC74KSWxGC
5qukKEGh9YcczDVMLRhG6JDoEyMNBTGjqd/hISNjM5jipAjVSWYztfN0nf+T+t34nduw98pnXh8l
bcZ/DC7PtywQ7rtsrf5U23UVM0HZMe/lfA+/XQThEtXsNJh0twXP+SELg3Y/pyDig8PtERXnrulu
c7h2RKPXukcYw4fivhSpv3dUYwuQVT2YFwNyUe/u1cnzZOEfEjmDhtkgBg4cEtnRLW+7cGpreB/B
Lz3yHb+jF+IXqv/cvvuvM/YfZ66hn5za8uHIx8YOVOoKEZPCBr+NSpEfPt4aV7b2pWUQBPKU512t
LmWd7UXTXRp/ugyN96kbClvC5z5BTvSQBs0Fem2CZEzvQAcEv3z87SsXlCV67hEEv3VAnC6B/VJg
XE0pXNVMsSut6nMHhyVoTpDrq32kLEM7UL91YXgLxP5THAS2rDtnobRtzqf07LXMS8wQdKD5MXRD
1Safap6lH+LUmhRS6yo959ocqErfB0XA5Cv7nygTb/lgrFwLlhVnpkLCi7SHK/DYPFyxOvDKN1po
5fi8LDaDp4RjLJXqood4utVuXPAdjs7+5/SlbJmz0kk4j8wNUtNNI3+67m9asg1Md2VSLXOk6GDD
zB0UzUsFEmXd8zi3q8ixti56K+N+WWDObOkG2FkwKgV5LNv56BVyn7bTD9JkG8falW79vypzPlr9
SFN1sbpv3jXW9P3jMbn23MVlvAY7t4Uvgro0an4EYf6L02VPHz96rVWuf/9zsYQ0HMaHqb5owhI3
uBHIpQ/FXTN+ThrOlsVliPeZO5doExyTocOR/sF4Dx9/+1qzXP/+x7frvoH1vsGjQ/d3pZ7dLah5
rU0WgGmNParNLJhRjv4zAIG97eDM26UHSEc+t0Iu7fKwwVtWOToAnHFpj4ZagpzMt9yb2b8z5i+X
q6Xfme7VmPVqSk9dOlh7F4HSX4yog2NPRr4fHZhZto1rEs/La0QXeDx/5DWQZ+36ZRZ7oD+PexVW
5hKotHuwuGj3jNbO/cAy/7sNUvqPa2jELTIUihcQtSTsYulVhgJBi9TueFeYvk48hDwf4MUyQ3Sn
yW3htzDPIRqar2hGtkseTf3g/DPVVnP1Af0ti3F6R1we/NlKlF12tgHXYTfalOY4ZCPOzWYo00Vc
eep6zgp6H/ddUZ3mAtkMnSKuiJvZMXd57vIAohLdoNuYDfEHMdBYzL4+hIbk+2Cm9GlwOxW1XTf0
eDaYRBUlgxVBkjvtLENNkhUIChbwl7Bq3DB7Zpk7xmf/fSbC3EyoM+19pqbYGWYUmp3MkGxnsZwn
JRvL2xAxXd+hHwniIugaFjWDlMd8AL8dHmoeeRO9M5fQHlpmLwqFK0hYcBuyF9HegSiU3uVTER74
5PAnyHf6nRN0JbRgPodaCHM1i1rwZG59T+i3UQd1HHTCP/Lc07sMSTDvc5APSNeYUUqCiha4mREv
8Nueds4MJQ4ib8gZ12ry0yEWv4ThSF5TlIR2SmesTHCQpXuRK4F7bDdmU+L4c7E34GXEwm+mOJ/q
fwrcgX9M44Cbe2jTJ8nsBrKeEP7gllt85ywsYldb/pd8IuMzRVYEFFr4RTsPUvvL7A/NieGvUQUN
w4XL3juUfuY/Q8p3jQAvmmNQGWRdjI4VhDupaP4DwV7hdf8Nvim3zSHQaRjKctaAbEsw8ZFdC1OU
SOsRBIBCNndpUafH3qn9UzOluFOYFPwu6Ds0ueAzuXNBVDbui0NpyTpuan+sEpCoJzvRQVldsHHq
M/M882hM1iezU877kmuloCzp4JlRQ/n83XUoynwlGIRffUypIYKdYfklNBW790ON7RaJSm8cbpu/
OzvlPycglveAAbkEPcttIPiqzIsj7Yag0JfOYu+RgN2Pg09x4el1E/l92t4BHWnPvXcdATMsh13U
1R76mtm7AGmEUA42fA+pm5N4uoBDs68he3Dr0YKF1tQc7SFVqPBxcSaSViUunwaOczj6nXVguXvq
6GJfaW3HHm5pOxxFPGATSh99v+tuBszrhDkoQTK4McAeaOaJDFWxtzW7XjJKnVRThwt52bs3sEvA
Jdq3x4M2GtbdqkRAoKc76IjK7psraF7julc5O/CE4Vhjt2Z4RKw9jwt/7h6v14oHrFTzuZycaac6
TrJImrnByA0htgxEB9FBmfIn5o/eEKEBpkPgFDYSzbNAnQRUViBPzu1t5bTihBth8JLj7r+XmLO/
MoolBzcZZOqOzMJzTSeuAaPNax743puAD8tuqPlwK5E8DvNKeU1N6LJ2jA1CMhT+A8hgZDBl0JIQ
0raRa3X6aDls2pl+spKODdOxRHxIpCiV51KJOUYspPWo+kD4UMshVBZx5/MPiIbEcYQWcZ8SQb9p
FPreMwsLBojTzaEM7fm5zNP0iz37HDHZuY6qPPQagA1U3MDywn90x3C6K5Ci8pCDULAr7ZAdzVDC
p8RG9yrOsntp58ORIYskke5kHW0foYvEZOw9gItFNA9z9wO81zlKoZXMolkpBtPIrkDxvuEJ/Cjq
V2tOx53uieZxVQfZWWK13jeU2LelW2GU2yNur9SaZNKYKt1zTvJXCXsqSLXBsiK+ISKabDXiaAiK
qygDXC2B2CKOx4sHVOOPtAGAJ7vwJXCQOVNb2XVBt4ujTdv0VPs0fAhg8ojQKgbkCgaDQu01BBYX
h3LzoAfCI1yup7tQsPIWCm4jd9T4dD9SooG0sByuoza6ZczoDZz/xUua2uKlFwKrn115OyDcxSu1
OwGWQFZe/MCqbp3Ozh4lfE32stIoLUNfJ79aLSrpcH2eEHlWUeASVOhDOkrz8+qiDNyOthAra4jT
lJXu5xpTwJVVGQuZIjGxzQtwzazhgN5VYKkWNoJCiRuLAWdZUYirMSBCc059i+Teq1C6PNijhJrW
Hf0vfMB6UvArnI/qMNTQ1IEfdhYOX8eGGZyg0gBeQRYDjZ9lcT0FzdcGdITE6VsE/GQWO6BInn2T
6VTeOH6fH7q0Hp6aq44oMzM5joZ1O3DDcR/3uyLOKrc924DcQZJAjCsYwsGUMFrSfSrDOS7LDG5t
QFSdvZK6i2FjIM5jbkiswGo9jKFbRlONtcUK53enZdkbJcokoId6Cf5lCkcseL23KtQYVzrYeX6P
FFycpe5tg+oV8ExL/8pFNR67THtfsP+4l7RqyBw5A1aRPSocL45loKtO7QbZSgYyZKSe5uIBsVpm
X9dQYgFlr3Z+OkBLrizV/cD8oN/aAPjsPDp659KheVJj657SQs576P49TGE97cKUTE8onxzzKhcH
nJYGjBxFbzB36YOcQvazA863g6qOJ35ZN0cAjsN9KIg68vQa7UTy5mCmNjhB9DPBtMWz7vLGcuO0
7Kw7HEyd4wD93Y61pr1XQZM+IBzOelalq167whGvvemqcxc2D7kQQFLhnrzD1lAcbFq11229v4E3
yLw3GJJH2lIbqHA67JwU27qmRXsjoLr9rjk2AKgojbwRThXedgMy53Ib8iMzWd2voQWMhr29eCgd
BAjNlga0Buz8i6pr+aME6Bc1IQC1STkQoUKj/shsz3n0eVk/gI3L/0G0Vr33AxFcII17gqCOJ01G
i0Md6Pomm1znGYwY61dKavE8GARq2uVIzF5jpbmDxte/74RjopA6/Y9+Ctzffh+4Z/xgk9g6bU45
T+kTwILwEM7T9ApbEWQLGpf+Grxq+i691kmCTqd7lKKqqIXH1C2STtjPKu3KWw/uCq8ZwFioifNq
eOZDVvxohqr7jW0eKvwQtbcfvGibx6FgPqrUo3KfGLw5cgjlh4FEbZkBOoRVOTScomwESWiBVNso
Q8QwgKO6yY/YsFvgXg6t7nLc1e86XYZIJLT6m6mkblIrz3pVxrHuR2GDO4SUK8jr9MjkThK/P9dz
0O+oLXI/Yi0Lxl2P0LFX2OnWGOt1AyW5bHc5RPIPKFqAddTgCHYoLBugp3C/IMwKyIOBKDggNUjF
eY30QMTfPlZInbitWEcOrSDYuXhNblIpFTwpg+wOtgmokIDHcPC7wHso3bR8zYwAB8owPSQZHb0k
1Naww+ZMoKUkPnYQPwwiA6D4qE0dPowdrP9K0FAB15t6StB+4a805/4zcGtzLcd0icdc54b38OWK
GE7Hl34I7W9B0fXRKEYnRiCLewpamGkPostddN40JW6VZfdlYUs4HujAoLYCO2NYJ1c7C9YQT94I
gnziAk6/L3qf3YUaklYPovYEuYZ9Uqc0u69zr7izmFXsZ8jMf1kFqSNA2YZFWBzova2tHRyvRCQL
nz/4OHDeDbiW/9Pak4DGMW/ciJqsg7oRWDHzFARXaQMjzAxHvUdhUnCslFU+tlaI6NYcpyqs8V2T
kGE6EJ+wg5tWwYHQST0CrqAvLtdWLEpvTjht+sMEcXwEIrs7RLln4dju5M0/fWPoQyFyG56RPXuC
Pl8gDghxDN6O1iHfIMWuoCdLC2q30gD4U7e55DCWaKdvqA1GGEwf37TXHr64EZPRsdvcJs2FpQjU
qM+V/gU3zI+fvXLbZu5/b/EtAODJMnh2h3GIpT+GiDzIdn1Xfq7Cv7SarmtEb9EhVJfJs85Bnt/7
pt99/O0rCARblJGVbmyaags4cHiHbR83kA0sbOXBS7YlbAFpaKwyPTPbgjmE99rIYgNMWgEIl8zJ
QimUFgxSVkuLnk3HvpapuEGtQEThRF5Uyjd+wsqYWXIBAxjCwwQg1xeANDswCWLC7viWb9vKoFmy
AYHPhrgbQtoLA4BodMFysr7XdRDP9pYj69rnX//+B7g0wYJkanMXIrEK90dC8qQr9f1oD1um4/+G
wv4FpfEW8FVvwTFGD6hTQJkFRdNBlzGMJl/Zdz9GtDyOq9MGLLnWWIvZm9pt6COrSl1EC+PXJipx
QfIsLEci35gHa29YzOHCEiO0b5m+BB6Wad1HuLREjjtHZbD/eKatjdoFJaxrETgZKCBmqT/2cU2y
c1XoI+KJ+509+ibyC4A5H79qrecXk1rKkvjNCN4DH8B8Gu5FBeuGLXX1ysOXVsUSUQx8sgHPq/S5
oqgSey00983n1umlUbHdBtbkWFebVQ/ZIsVXRmFPABngxw2zsijRa9/8MSXqXMOvqEbQdRv0iYVD
eutvSeT+HhgJLdZiulV2ijM68MYTAgUBoQDsRhaKKQdEgzqD9wbZO/syh+nYxEJoeTd3VYEbo5hO
msC7JQHPW4Li7bY4047WLyNRxM/BX4sQw95HObJYN9pgZaQvTYURUW2bUvTk3M13Tl/GBRaHCfwK
5n6uekkXk1W5boNCf+CckRYjb+AfA70a7HnfVGGZT/6GxWyVmUtl2dfeea4RszSeKgTttj7BFWTj
LLLWSIvJmtqe2zaGwJvCgXNv+UuED9mkImFttNHaQFzMUMH9IOsLQxHmDiiDE3EslHz/eJCvTNCl
ey4yIWtcRXoXrhhPbd3HY4gUsWpjaVn58KVP7tC2xLdGNmPxGh5lZT1SIF0ff/faoxeTU8IOxsl6
IGnZGHydkZsryq3YorVHX7v5j3lPeuIjWARWI7g3Jz0cmKNCOz8+/uy15l7M+1YFwQCiMe6E/RgN
rY7aFqOGbzTKykAk11/0x5cPpMtwy8dAAYIfCn/XAKoohucq3erQtc9fzNacDvD16x33DKggkgxj
3Pnebnnmr+x5ZDFPSZiBUZP29IxjPUeRAmqhWQ4vIaPn2qt+69LaypdZ6+HFhM2ATkw0uFqlpz/A
8YhTuXX4XuuBxVSFTyHwQqRMnMGu7fYoGcljiOvRvTPgFiqLVPKNRW2lJ5YBCognKZEqmjtnNwjC
OLQA4BEn/+Zb4f5TI3WZnlCMXiUbV7nna1CcCV7YfGfqrf1vpZmW/sd91iDbGu5R57aJNQM3rfrG
FYtUzT63JLvXF/8xE7JM+AEguwlU4SrctXOZVKm3x9n2VaMG8sk+WEzmupISOBUm8zUNvQtnJOn9
Cuct29yV6bD0MgaWO3MlsKvY1ZdJAdA6VnyPIPkIFaSNH7DWDYvp3AnLBHYaumc5ENRIs12t8z0c
kHBB3ViR1n7EYk5TwBUqCAv3nHY4P2UvIc/uc/Gb8y5WPt3aH9cmw2I+t6TqB0RKoAZmlTgbUwT9
hcihPucwB39F1Lr7mEsE0keTXxZ7cIHGxOI56m1VBTQHODyoYWUJr6QZFmk3EMA4J4SEUnARgzbW
11JWhMkA9zA5iBncMF8BluygsAZzKYbnTnMjWqTvRv3YtDeVVdV3MEUt46D2vCfA2CzxRyRtC7fL
v+CA0wPPnBrwx1WZdydqynLnumHnRc4It0xwZOG1Jurq3Ps5pH4oPwKP7SU9IhK++8LcNN24Jq11
zWKpcuBIplB2RQ6cKkGcLPd91UVmHr/VICXqQW/gHSt941wVF3/MRIcEHSWT01y0PiqgsxzKBtBI
N0bwykr+f2EOaYkQczU3Fw8SUE2qvak/J+5Dyvp/P5zMxgSAsNWFZ0+B5yG/5eenVtalnXRXFGXK
ICm45OWbzoDfoVLa0a+fe/hiTVJyzLPeB5cupXbkFkXS+C/MS5PPPX15wJihr+yR23juBpjFhzur
hwB2yyl+JSSNOYvlaILMpyiCOTgVsNcTMS96ume2RDkWpm+xV3bNJZQhgOMSpqNWHKRaJbB6k7Hb
th10nV24b/JJ7VoP1pif+8GL9UsRcO4VRy7cnM1vouTQhCj7YKFGvDGA16bHYulywfAmNcUSbLks
aYtnKH92TfvPx1+/NjuWU9yzkfV6Pa5JOO0qQn54bfP7U49eekzDulD7boFcxBAElTR/cPqtFln5
aDv477wLkFxI4QWLLcNGSkrt4/BUmXCjP1d2vKWZdD8E7VA212OTX8OpwXmFFeKBBxyxJ2O78Y6V
Ll1KNntts4qCDnTuXRiY8luoICJTbknhVpbtpV4zFQxs3JrC2kW9w0U6aWDoq+towjZjFRudu9ZK
i2nOwQzPAzCJzoH/rIO3sg2TWevYK/oNdfPaj1jM9JTIqyLGhZxdleoHbLrpETZ/dgpz5wZYCy97
B7Ue37x/PFjXemQxi7u5aZFYB0c1QtnFLr0EvplHVn7/+OlrA3YxhR0LjP1AClyK4A9eeW8O3Xjw
2mcvpi8FmbyDsQjCAYzn71FxuXiteci1ZR8+/vK/v8BbijeJBcfsQsImqAiGI1K/MjBygvvCcfYf
P//v3ewtZZsen2sXIjZzzob6dsBpKlIOea5bXOYIf/dhYP6591zf/8cZA27tZZjnmBPdZNokb8St
z+HeOmkCf2PrzMRW8Watwa4T5o8XTXC7r0oPUa9zBz9vaXvpPrRCH77Mkn6yT66v/uMVOa/dEjar
2aUW49ny6VcxpG8F+5wSEPLI/z5ehqMjvRzpyOXQwB0q2EF59goi8sba9+9l/f9Rfm+p0UQVuba5
SrH4UQhnstZCIi74ignvOig8RpAD62gWhv/wW+NccCtuXh2cjhMw1rID9HeFjIAYwZV+LsMmzgeY
rUmQ64+mrsJwV9KsAJcK6rZbS2YT+JdWjmqFtLr7EjYVXxHSmX+ZZ2/+Jyv6eg9PpPERymH37Dng
KXG3GXaj74JwNw/T+OtTg2/JoNejAK80Jeoc6ElEuexuSx48eGG35+Pw2yf5xnuu+99fWnZJou9c
4ucgmaizqa3vqQS1Z9Cn3IgHiQBR1phvI/U3evHvKxqi6f47SECGBPGmSTVEbu4OgqgscsSW6+Ta
s5er5Qjbd5d4+hzO/ZH3gR11zsw+dZrylpz6SVI5OBxmA5D3JSRt34wY93ZBt0oCK0Usb6kRTrHO
p65nt2dXQ3ro9IeqDY5eWp0GCXlTW72osd+FBBYKs4IFdLMb3OJTe6a3FApD42P3yKDozsZ6LEA7
BhP5VjV8B99o1AfG3adGc7jYcwaVwYwA7KRzYcHonsu2R8KFe1Zp9VaW8MiHrfLn3rTUC3uNmw8w
toDrgdRv7uS+EA7BUpcZhGy0028KfvXGNrSyai/Fwz5CFJRpbXXWvAxjRKM48UAQPDTA4ObjVlt7
w2IDcmBqJW1kfZ8Rezbet341PmQMrIzMHbYcQ9fmzXLrAU6ZdxNsHEJfv3sSEQ89LPk//vzrM/62
tCz2nKwzkAha+PypBG/cenFnO7HUb25vBSKutM9SjAIqEjB1V3RneIDClkvAKz2pHQ7JY63dbx//
iJXDxlKN4tiW71M3k2c5IlS0aKBebRBhcnJDMV1E41EQjcXw/PHL1n7QosOHBtkvsJkR56IFibRQ
oFR1HWUnVW5CyWuvWHR4mQ8ZKP4l8oicG8i/Eh8KRPimf+77Fz1eC0S+BUOtzhSE5oOEA/6J0BYQ
VtNVjx+/YmW/8q8D+Y+DzBhyROIIvzwrh88TAtwd9YOXgf80VGDPRdKB+b9pfdCcZ6cJN166Mkv+
9c/646V6hDVbqFJxthS9nRrr+Rox8PHvWXv0osnCAmRjPmh59ioR3Pe297sHkX5j8K49fNFYsBvN
U4Jr6Nnhrbna/Lwh7zHb+PKVmbE0lGsHv/EyHljn0djih8imIo3USMtbhyh1M8zQYMcWSBMbDrZr
A5f8t+Mp6Mqpj/UVHmnju5hQOmDTW6M+Byh6SzERbJndEFpaCQ87eIygLlqdbF9Dnx3yz9WHvKWk
1vJavx8B354q2+lAxmXjoR3bLeraymq7VNOaWvV5T+AzIq7pMOI+rE0kywDmqU8fj9SVFyz1tIjZ
8w0MJpozzcPxrW8LmNn0c2j2jTQ54prSoDh8/Ka1YXud+39Mt4n2zkAGB9OtdLpDiyD4G9lDzvS5
py8W2RG0LZcKr/4fZ1+2XKmuZfsrFfudUxIgCW7UOQ+wGtvLNm6z2S9ENt70jRD919+xsk7d69Q2
iwoi8iXtTAGSppo5R3PTdIBDWuEA0TsTcLzLrS+sTzoQT86lDeGlur9pswnlRmIgERSCCSWdAs4y
JW4fFnN+tFb56fLzlvpKO/g2RVhGwNfKm3kun6oke1HFGgVuKcC1QxudCmlURMgbPklgMwApR6mC
3dltcdWVie0XabNCt12YWjpQrxjtaAC4uwGargJ4vzy6ib2fMuOq6tXny/20sHzogD1iQiaBVj18
OibjOZzUqyOmP9Vk1Cur4VL72qzq4zohMHVr4Idkew0upUXqwCt7vrr8+gvDrEP1jAnEpsbF64MQ
do/bcO/lTrENeMaYtgelKitScK5wv0nAlBcFqHIUYoy9JQPDdlbGeOkLzj9/F9QdPI/S1sYYj7EY
b1sjHo65KjYelZm2O5RNXymQElGcs8GQiIb4RzVS4U/5Wgl+aXy1yysfQsgbgol5MzTQqGia7AdE
QpPdqNb6Z+kBWiBPU5OWQ4rbcTp8lvxzOwX5Wk1uARfGmBbJmTHkucGqHkBY1JYh2z1y0MSSEKs2
McavgGQ3f1aW7D7V4wDhGAeKPOlsT1dioOOBQh1tLyNeQ+kGRpN2ZIQvdk6+dxxCnHAatR4uT/GF
Qg3T7alHG8cVBeLhdZGdVWryrlWPjZsyAfE3FKitOo2vsrBQiTf1Lrtj7VzuYQPIT3wmO0Do3c/p
MESfjDAn+8uvtLCY6zjDsJzLiAJdfwMzwxNUSm5l7DxUtHkyw85vJXuEPfRaCm1htdVRh6nTQwfe
ggjkwHeG6R4M+OaZNdkTGIdBGfvyBy0stDr4sLfj2WlscJoxzj9VC9HceZ7vgeT56YJDePkZCxPZ
Pj/7XaCPdEwLaEg5105x4rULMpjhx2AXbWv9/NR3rUM3l5AahJGzb/FwgB5tBVGzOv4znKs12fOl
D9BWKtmVqqQjN64Z5raSHPpRPDpKAIA3joK2WFm0ItEswLRvYAa6M9ribiix8I45+I2w4Vp5ysKC
a2srltuCBBzXJWxAzwzbv8xm5YSz1D3aQmWUKU0dKzWuW3o78sof+ucYZ6jLw7ugkMxsbaniJTDV
UzeH1wR12JMxWNZtDQ42tM2QXob6FJU70NTrnxk4WnsnQgmPTtC5MqScj8OZSQ7/VserwO+CqDJM
8iaHzJswB0wHNSahkVqU4sMr1fhDEgIA9AAEx/7yly90q45qbEHIrZJz6wp+umBjlem1SX5cbpue
x+aDVIylxaRUiRWaXYdX7wELUMnc+8KqvRQLfaHqQwy6owdxjLtpPBugTpLsxZyteF4sLGzW+YPf
RSyqrswViobXZt0FIWjAI+u8DLIhEHRU9RpqaukpWtCqOkNCVsoYfFuoikGq6AFmieIQMTuYw74G
LYP8ebkzlwZKi97UdUlaulUEFoCdXIWykAcx1W+pBc/7y09YiFwdsgiBTtbAHjC+sd3P9ZCeiMhX
jpFL767FbkMjd6a5E15blfkNGqH5IcIJm4egZV9+9aUHaOFb5Z1jVCMJrwcIGPug7bKgpk33FIZ5
vK13dIyi6J1kdiusEHUDiYLIJ+U22A/TwYndINvRhVDEdZ4h395AP3NXF7DDvdw17scxqKMTQ4s2
QzfgvScyhXBiCr8Qi33rhvg76pmAdkMCeDLgHyqd4+UHLmz2Olpx7OyyCg3DuRbpqMCIp194mj8r
F8ySOa6fLj9kYcDN88/fRfcMjgSLhBXCSXXY2eVTZrdAww8r28HCAUxHK6YJPJXLGvLn0Hu8j63m
R5a3gdOrlw7iBTSxPuV8Y3bG1MKaGyn8wyZ8iGnxu5FB0S9c04BdiGdT24mnmSdWbYKdT6r8sSzj
lyza5lTGTC2gEzdRRZXI5AY8ar+1oIY3A7G00vtLM1YLZsM16iqGysWNmbnFM5LGKfORsITMQ1Xb
08nFHa73yDg0X8ZZuNfKLaeNZzAd35cM42hC9jm+MV14UvPk3h5O02S/XJ60C5Gh4/vyYhISKhQJ
+Cetn2YHRnJf8MIvnTUF5oWw0GF+Saj6CWOT3NhZm0ED40pOkOkbkzXe21L72oae1rJwYUBgXEO6
8jqbm90YuY9u4q5UBZc6SItqrLBm1ZyjuoZJOIBNXkP+dPJHo904AOdIebdqCOJSXDUR11mWVl4T
k9BLsZznTv2SxA7dXx7mhbjTkX9N1dtQjMV6Dg/lK5KyQ1fbny43vdRBWkhHiZBuBO+2G1rL3dxe
OQq2BrQBrXebySH7dZR710XcBZEraXDMgGs6ywJQux+M8L5jdOWatnBg+qVX/a59q6KGPVMcy+BE
fqJl9BYmLqIZApK0lJ9hjbqmgLywhuuYPnDdemjmhFhYIVeS43w5izsocO6mHJE9PJXpNlQl0yF+
0QSbITE6DtDPAWQG/VK1nlOtXdoWIk7H+MGHyeWTzbCb0v5TKtrIGzL6wtTaeC9MVh3fN4hKuuHU
hNdlZl05GTQzDPV8ebIuvboWzbJnPaRmEc00tb3egiwXNFGEXLtoLjWvBTOo8mFlSse4npj9DbKu
nS+LPPJpgZXv8gcsRJtuyACHGc4Ngg0UW3KTQAvJ/QQVIn9OxcoDljpfC2dkEWzTtXEjd2r5UrRI
UvZiv+3dtR06o0WMbREn4qlvdlb64ma2P2apZ+VPlx+w1P3aLg27HZFC7C3CESDuDw0WpWuApAQE
+I1w5drwcf/bOqIPtIMRGAesRY7zTDts/PxY8mcr3HaKsXVEX0aTOcls4VwPZnsLSSKfhMNKtuLj
Zc7WLRhGUUPtqsQyxwtuf2Gxofxpiv+qo86COAlVz4Us45Vu+ngWwSD0910tTbMz6KxHDXGohn1h
FGBAjMD4Xx7npUHQonhMeZXbbZffwLilBDxNFeRA6jz2alhW3eWtW6x02dKDtHhOuGs7gOlEN64D
ZadHJ3lQIdC0Xy5/xq/k6d9zEbaO5ZvTxuHMaaKbL1+Ca2Mf3CVP9tE+ngYPOoPe5BPf9CvvFPo/
mVd5hmf76ojyk2/tcIDyek/t1I7egHf7qboWR3k7gdvr1f6zseu8zvt5+S0/njZUh33MSc7z2rK6
U6ZsKLiVXk+FlxWu15LOt5u1+83HM4bqfpdDiQRpkdUltNubr4YocBJtN9VbqNAmY9jlWWnIsjtN
Tfu5VVAao2u6ER+vOFRXI53g89UwN+5OrJzBsjMjcuQWHUrozVbhpnI/1XEePedEhAYpTsRmfmy4
R6i3P0TFNqIvFdptrzbFFCMn1p7UZB1n19x1vHu9PHWWxlTbS4DalK5bRMMJ4k5QkYLm0qvjynQl
m/ZxcFIdRFAzCZ1ElQ0n1kS+XVVnzX4vySEW0a/BHZc+QNtQFCCvjBVxgewrZB3bqfH6jKQrq9hC
4zqKAGZ9HAizDG4F0zNMzjwXkpWb+l2X5O6Swm1lnHQQt+jewtJmIyQVYxhOXG5+YdLretzTIKhS
xGlPFqvk3TBO2UuoshCC5Txb2T+WHqGFrOpa0cMzoT0BqP2Z9NluQKh50PChK9+w1PnnB78787ss
zKCJGuanYWpv47B9car+5+XuWWr6/PN3TRtVN4QGoMSngYOeAtXJZm21WWpZC1U4lYxGKtFyBIFf
I4IhIN+2xuhYjWY0oO2lQDrLYnZKpupEGvdVoNp5uUuWhlM7+SWNBcRmTjBj2vqqIuErpDV28ZS1
K6O5sEfpukmQU1Mc+fz+FMIVJOdvUKQ5zhXUN5PUy8VaUnThK3RsBq+g08/LoTsZfQcvNPuqrayv
WRNtm/N/w2WQAkKb0u5PKRTu2sS8ytobOGFubP3cde9mJWBc2RznNdYEQCZ2OUVtAGp9t0berfGp
l7pHi1kAVBRs6OYIV+jkW5zyU0nS71NdrVzdFpZ7HZrRtBNcKCp8gAqTALqDqQcR1jsLwlMiXUvG
LASYLqEUoaYOUhT8F2Lr1jbKI2TgDpcjYGGG6qiMpKMKDsxoecRBG0ypg3T6JwWrpRCbeV+Oa4Z9
HycqqW6gKCy7DgeD9qfetP6C9PO1HCEzbFpJ0ChxHNoCsocuH73GibfhQSjTgnusmbLccIRpBTYe
VAPxvLBt4ekBfZ+V+P6Vev77SZl+ANvg2TA36mSLoXpMZ9XfRC0s/XYu1ByfrERhc+geR5LU2c4R
KYT+a+N8SpItyzxSu9C4DAlkyryQM7LPZzPCeVp2CfeTMS8DaIPK7xEhcAdMrRlCe04LT1SIL4KU
5xRs4/ptaT0F98EZHLyxh8D8AMVmN8in6Ony/FoIPks7qZhO4joS/tun2DAf7NC5lq14DCO2u9y8
g1Xig/7XK03QEXZVDt/hE7TvPsWWC7mp8L5oRAdhMajQWnb60+zzbSljqoNN1AQfvynj/YlCJxGJ
K/oKqcYU+fV5f/lzFuJcR5jMhE6m2+ABif0oypsi/Xq53YVR0EElzBoTgFVYD8Of2yT92aW3avp5
uemF5U/HklBBGqdsYS8mUrOqPaoyCDJC77Zgnk1ZeRcWLVkZ7KXeOX/du60islCNm8TUn1CJ8+R4
PxvuxpbPT3zXstNTFkmKluvyT9b8sNa2zqU31g5GXBoxHJUx+2dUnuM+ubN6vu2WoWNHDDfMALFO
+lM+w9MvdLNPTVkf4fLVgpWwVl5amjfawhCzXtR9CnnGhky+SUngRhF8FuKVGsZS92iLAy2HoraT
KMWJtINA9zBVt7Kb1/TtzHMzHywOf0ODWG7J+6ZDuBaduDLiOfYKh9hnaCBOGlOhvGQOO4g6OwbU
T8aM7joTogKAsQtvaKE3DlXv4evAhnQngf3wHKia97BPKJGaZSHZ2R2gTa6dFytHoYXu0PElcVJL
252b/kRUBZBt5qZ3IC83XzYFqo7dK+OkgeNE1N64OSTXozqKro1hbnexgOMzy+ptxkJUB7LQKU2K
JsZmMkzwf7BFfhcn7qcpqy2YTrjjykq5sOzokJVI5mOOM2l/EvVjK94K1FYTeW3aK/eOpaE4//zd
gjCURtdKA1NH1W9J+t2FyMvlUVhqWFsRbEoGF+bsPRQkTzgE+DOUZC63vBCrOiQFVnwt9FBmLAhO
8QrLdeVDLf8pDdmny+0vvLkOvZhBVfl1XTrZBKpWkcfLtTvvwpvrsIsYvN1UwoUQVnp7iZtRWsKC
vDBWenyp9fMMejeUOPaNXQ2Z/FPvOPtmTDyLmDuklbb1yvmp71p3KNRADYJ3ByDWG4y7se9X3nth
huvAChfVP2Oah+p0tg8gkECbBwkLmaexWNtPl3pGm4ttRXFEVmo4cQX3tfiW1pknppUjx9J0MX/v
GBkBQtO0CosZhTDlFJD28+UeX7ix6HgKSFXLmue4SUijv1ExQCaN6fXlM+Ted7Nc079cen1tawLU
fjQsjsQDBAWeVapg9lI8Xv6AX8fqD/YlHTnhWO1Qp1OPJFIdotwnoTrtnekaUFRXfDcBMbWDurvY
DbxErsCBfCq08k2+yyKZ7mKzplduVMFTzWXzDoIpIWwqmvZkNLV6zuO58TqUuv1i6hiceUrnHv4O
FdgtlQkHpqSGF1geO1gp6XAvAKg5mpZM9qKI7F1euDhJJPT75e9cmMBUCw2SKmuOocR+YkwAuBHH
B4havLC4NH0L1/uVMFkYqF9Q9XcBKCpb5udF9aYKnxkAHLCEWmn5Fwjho3HS4kNkFuweLDgADY0X
/8zOIhl+9qa+JqaX32dfQfYOC29NrnrpO7R4QSa9avMKD2sglFDQ53BeoSgvDYN2hktNVamuyjHb
4NWexF7DCi80wMMc+93lgV642+s4BadKjbQzrfwkVPRT9eQWDrdPmWFCsEGRfRRl10oad1UergTQ
QlfpcIUmH+y+ShCb9vTVltcUxPHLH7KwIOrwhGqymg6On7gGODVMZUzVQ6hdjddFDUuWy49YGA0d
oyCHvIGgt5OdCohp9ayYTy0o6n8xJ+/ukNGvV4ZkqYvOj38XFWEfz8SB4dUJPoawj3SvU1s9bfoC
HZlVQrEOhFXVnphTWl7uqmdVq5d2pvt+rLddDHRsVpM7BIYjoToZLH1gqG0aZr8SDr/ych9FtdY1
k8K22nPZn2DNPMFhJAOPDVbsPoNYn+3FsNwOPdh1VH4Lb9t9C9LCYUpSp/V4mI37Ih7iY6pU98pt
Vd6KNKFeMUvg2eME3lpDD5cdi8lXSAOzXdTL7oBekYdumpwdipX1CetwdAAosHmN8k7dWNxU1IOD
Uhr78UjLv+yuNJ9n2fQHk1DRe33Kx6AMp2rfd6O5d7F5+AyXPLP4TIQRFsc+52JXQOL4Hoa1zXVN
uvhgl1b2SFVE/iqiqP08AIofmGjjqOoZzuGu6Vzh3BJ6LtySg1hJlC/imbVrh9yFrIwuVVVTFNNM
WAudEsbbYxSP7eso42kH9lfr0xCl8WZo4exsumrYGljnSHg34zsjgkSii6s2bEkyWIRR1IWbW3Me
v0Vdv21a6iCXHhJiYLHhSAb5xO8JjX/MEXy8LofVwrGGmL+/P3bniVf1nJ/kNHZ+YVQv5Zyd4lK8
DF17Z6l+44ZJtP2AQBipEGrqTvAH2cFs7FQ5ZNuZj2iHpraO4UecmLiCDHLX0q8k/H65cz7eYYiO
bjHLaphnuJKd4EnvvOWWSg59wvJTP+fioe6sxG9AGvVSmOTsOisyD5cf+/F+QHTQS28nJs9yXKmM
Gh7iqjhEwFpGwxoSf+GAQXTkSz/xiSewykY1sa8iuHkb/V4V3LkbbTikt2EJSUBCk0PkdOX9bIUi
KDkNj7mZFI9TXEf3WcXC18vfusDtI7pYSpo3rsiZQL3d6uS+L2gGs7mi9m1Oh6uptMF5w2q8rztR
7+EhlO+HxKBXbBjhkEe75s+oEsW+AAlzZZ/5eBEhev0/byAPNKisPTVZpzwbTA7475hXVnbGlccq
8ztHfgan9OfK91vnY93fNwY4y/0egYU0I5rZ5+p03cQnI7TY7exYXQ7lRzl/IfDsvZax230mUGh4
HU3Bv8H9Dhwja5oNuhsKO/GruchwwTybFVkJVCtJ2Mnr1izCoHMzsiMETvb5kMtvZiz6Owe0qX0y
22zwOLHjIKSwLQWxsPje9q2V+li4kluojgFN185pkLaTcWvLmB4MQ4wPpKvEw1S64vs4td2xGotJ
oYpjwH2sraavkHdvHto6YXslq+FTyJPkNRZD8pOORXwHNq4DkS5IWibTHJ3lvPP0lrn1/GzXZbbn
nYR/Y4s6cYRZ8eZUpii9GEzOJ5Q5Rn8o5tGrYdt5ormwgnZOLMi7zoNHOU1hGx9xP+4iWcCHE6m0
skyzI7LPid9V9b3s+fgJZqZ0P8CN8Gtvl6h72FV7qFoOfBA4Y8e+iOVOSNp+mUEu8PLcoT6ThPmg
WFc3EKcpfdwCW18lnbuj+YT90+rnuyEWxpsImXmMOQ/hacrb2wFKbV4xoO+LUrKrOHaIXxCY88L/
0PhOFIt9l7FoZ6awesL5PjY/OZ0yDkOR1q9QzzC9iZHYjziAP5j45lVEwGdpM9b5/ZjGr10253s+
FNMDMoI2sEG0fICHYu+nbl8drcqqds1Awn1TR8iK51YXe5YRMj+f+vlUWu5fTd0PxzDM5I7zurkt
K3c4CjDJHwFNyb/MURf9zAsTHo3QIoVTdJetYX4/PiESXZkHrD2rkbWLNF1MkluTSesOjrg/LgfT
wsKpY7MobakJI7xzQakKcKt1vbpMDtZW8D7RUVnw4VSyL0b3xi2DPA/i6s3Z5iJDdFQWKblVtVPZ
gl9d7cCL8ypVeaNT7gbr2+XeWer6c6+9O6rICbYgnGBlg/8CkEFJ6l4jotjKurnU99pBqE8wt2qc
vk4dg4mqzbzIhozb+G/653/+GP9P9FY9/PeCqP71X/j7j6qemiSKW+2v/3qpCvz5r/P/+X//5vf/
8a/jW3X/rXhT+j/67f+g3X8/d/et/fbbX/Zlm7TTY/fWTE9vqsvbX+3jDc//8n/7y/94+9XKCzh+
//zjR9WhHoXWoqQq//j3r65//vOPsxfLf75v/t+/O7//P//w46TE+P53S//zz9++qfaff1DL/odA
6Q9qn8REJfucuB/ezr8R1j8Q8pbFqG0jReOesVRl1bTxP/9g+BVUGClcfcEJsp2zwwp8Ns6/os4/
KGTehMthz/rH/7zRb0Py/4foP8queKiSslX4go92MmHpVdF27guHO270QMphQNhl4qoa2sl79/3/
ftr/pvXzhv1u+gJsGDZja0QPoTuBWwxlxkOTgqe4rfXz+fhd61nPxiLsqRNAmSPzRQfl5S6066tt
rWt7PM5vGWe1awdQCQNS1EjuZNcIf1vjWlzHRadqQUYWMOW+QkPmlVv2Jvg7hlSLaidteCKhihMU
cXwcreoEasNu22traS5k9YeMpZYdGIS8sBCSE1kxqpXGfyWB/naqwoubv4/nUHE3Fb1hB0DcZJ/j
zO1QTGzLP4EhF4fKsdg+ryoLrrTKhLvNlO5ExdMtVRw8W7vqNFnEqWTCDppKJX6Ysqu5X9vilmJM
u+sUoVurEA6eARuHIILDuAchnjVdvoXG9QwxyQyj5mzA0Qq2x7tkjoISWOFt8asncIRhgrlMczNg
E/9Ry/mV59bbpqmk521a2gghwtIMcDaEPzgb7urBXLuNLXWKFrtVh0aTMDaDNq3tA8oj5Mo8p022
vboWvIR3eWS3qRm4g3lFh+gxbpyNHX7+oHdLWg2tw7ysnQKCrQZogGFkH8yxc4/bXlwLX2blnLRI
qD9MQ+7mnskq9dBNDBW6be1rAcws2feib+KHdGpj34SoB4gN9evlxj++AguIM/zeN0YXlkw0efRQ
svTFzKS7Swa468Ku3Jw8apT9YYBL9Rt3O9gmwQPYd52W76e0GJ9byObtGK7ma/SNpQmmhbTAPp+P
RitxEUuPTWw7V2ZZF1tyR8LSk9ZdP5FkFrGEUXD4HPZ25fM53Lhp6onryIzmCo6HTsDkmYwr6+9j
TLdUOPHi2oaMs1QrKyTEg8QU5NXOEkDTsrWsw0KX65S6bk4oM4qxDsqE4+Zsz6G7S7lVrlECl9rX
olpag+2yoqgDkXXJTVp0oKn0sfVyefYutX7++bvAdiVcObsxrILSNQFbde3hjo3WmjTk+R0/2Dn1
bKM1jP3suEoEQ18PkOu2Em/oSnbDmlVZsaUP0GLbCmUfh9PoBBwuVaEdx55rbR1aLbKtIQ4bAFp4
0HE3PlpuVvvKhA/1tq7XYhWlGlNadDQDKcw7DmdXGWUr6iEfd4qpJxtLeEBDBzeFahGsqYhnsG76
DA9vuWm9NvWkogOhL9lIKgLYnF87xsvYrvEYP54wpp5ODO2klCSfRJDYsb0PM5d/AvgRGQ6gfFfW
61/KFH+flLjR/D7luQELNauBpFohnBnVH6puZNQ+160A2tJJEr4bjaj8lFSD38/yrxnKZEc5svl1
spTpkammUHquXeRq+5LfUCi6Y0OUhRfDBPMxUuo7YaSHVXX11FXJtZOc1YNqu71uYDbt3oyJ+WnL
/MHF7ffvsLM6Q4aO0GAQuCKxNOeHpGrS/abW3fMIvVsYiOijRhphGbTmPPlFZra7kpRrYnFLE1Rb
doYq6WtpzibMw9Mf/TDcZr35uO3FtcNEP1h5HBnSDWDf+Nni4wM0K39ua1pba/KyLMpprlwo6JoF
VO3qIBQgRm1rXFtsCuSn43RE4xETJ36C18HK7vdhFlpAyuL3kQw7x3RaNBoIkZN7VudqjxTgjLyo
NPftUMlvTlwz3zGovcIKXIhiXR7dat2uiLJaBLZFp1tIGmdQzAdSDCSbNdT0wgTSU/2ODb6/JKkb
VAgrD6Iqd6LPN925TEc7LtBSsSxGLSHg1E1foHkrv3QhqpmbxtnRlp/CDHFEt7AnOpm8geTgnxCT
XxnppX7XYtaamsLOo8IJGpon98wyGvjAGeYJWov9yqb1C/ryweqpW0Zkcd055Ww5QZ/l4ms2MerV
3DS8OElQQi9Z9Sicpr8qig42BjGt52MGTbP9UJX0ak5r+lBMsJ8rKsH3Y52WP7Z1qhb0jFjw1KgJ
C0YrJp5tZ0fK68/b2taiPoMWTcOsFCcMN7tySIkqV5qs4fGX5rEW9SVINiiKKRwxssY82DAgOcS9
+2XTm+sJ8pkO8QQbdIrrpkq9uiHu596JNmFYhKlnyKGdXBtmmJhBh+TLPpsiAIurVaXKhY7R0+Nl
jPJUT0MeRFBjui7i5jV3oY25rWO0GEyjzs4ahsatsH/ihXm2yWXbpovOWybMToc8RW5irMdT6ta7
MpUrqb+PC5zo8nNnvduU+57B8DGSPEjtIT81zhB9t+G1+MxDu/GhswdnaMrd9snOQ6DuqkQ8V7P4
4UZl8QJwHoALfHQ+x3KCX+m2jtTizsm6cbQKlgcmMesYsh+m85j0Nt84TlrokWgCybnKi0AyfsSm
+33m3Rpkd2mCaZFHZeZQF1CZICpFehgUvPlskq8ReZda1zddN4whiibyIDEEv3Mg+VRFttq2Qen0
ZppSxSPc9IOitJ9dwY9xtMlAWpg6v9ngNRNhi6ZxEL6lyuOUrQg+LPQI13bVzJY8mmEsErgk/z4n
80HRNQ3xpaa1cC5mmNm2YpoDwyDfy8acPVAao92mKc61TTVzmpQ0k5kHIyBJ3gAw4nFwpL0tgPj5
k95FtModoK4tJwzCsUbBN60kCqt02vjuWniKjtOJJskc0Fq4V2OeoRqeOmuViPPIfXAU0JnNJObE
lCFxAvh1vs0wfNsPMH99kvD4u7K6wUJ1e5435Z5MrkXrUNPeHoVwgqkr4S8Gr5T9aOVqY+tatLpO
ZeQ5K7KgNHGeN8BZB/R3ZdFemJw6tbmLCBOlQoKiS2sBRxc7PnQjoBObZqfObI77LstmIFYCCFKr
I+y6DySiZKVbFgaYaSE7q4FymBqGgWAsNf1kOiM8uyG3vaodSAGx7MQ5H7RgzLDta7RAJmweOiuc
8DUcl0KvQw0YXPbaXCODLY2FFsvuJMPats00aDsDspu2PEww0txve3ktlA3qZINtdVkwRbX0WBtP
ft+ycWUaLVShTJ3mTGJbpRactAKA3bt9IsrEn+GxcywUCQ9FrNob2bsTjtwWJFIa134DOQKnvm3f
pm3ETRiaWWjTNChakMi67MpymxUW4NKYaJGdSUkkGdssiJx818X22xiqz9veWgvrwohlNFA1B3Yu
wWJOTL+DG/W2LtGZtPFsjDYtVBo4lIcw2Y5KfzBXAm+hT3QSrYmhMwcLPGCT2D9BNOj9SrKNVw6d
STuKsa+xl40B0MLKwxnyno+F42/qcp1LiwW/HEmVpqh9x0UDg3LBvrYT2yRlJMwz3uH9dulEpgLQ
gyc4+cTH2u38WVTHbW+uhS9wq5mMHDsJiJgInBstcHU9mhgbm9e34rnPwdeMkPEaa9hItu5zN4Ia
s+3dtfCkMIeLo5mMQZ2xTy2HHwW05TcmpmwtQIGInXGDj8ZgVo7am9PgeiXgDLttr67FaFxjckAh
kga5SO2fo8gaT+a982lT6zp/1jXYZEtF5iCPmzdqysCd1tat85T74PSjU11Nu6Q9cJRtEE8qeQgh
u+zVLMlfGzGol21vr+2/bs47xxayDQTP0kcD9hh+XBT2ttVRZ7k2Y2UWExMqiHFTvGqK2rnDrdJZ
WcLOW/ZH3aNFagzJb7g+ShWIuLS/ccvNd+mQ1scpCrujhP3YmnTMuTM+epAWt3xIWNg2VRPIlnAv
qxvxTRRV/Wl0oADR2rKOoBhmb6LDC/MX8vbded11rTqSIHbcm5KBA2H4RrLxoqGzX62U8zkmowyg
lQEEruOMPvQONoEl8eJaFKfZ4KRQNnMAuJa3FX2mcs0T7NzRHw2AFsG8Ag8vkrZzP6dd56thPM42
ZNo2hYCOA0tKx+3nGBRAeORG/pQJqLuClbltUdYJwXYZgkhuWca9ARRtpZSPLOW2dU1nBAMYOxoD
MY37VFRX5mw8DGRNiGahw3XJ9aQLo7FCxvOeF9CpotRzo3Rjh2hRazimGLpmRtNd+UwqIDD6Yk2a
fum1zz9/FzokRdm6iolxHxvM8mNAnb22qNaWgaXWtf0VHi0Jb4A0v08qt/DSzKBe0o3b8lA6Aox1
LreF6ox7WpuDl1TyCNEUvu3IpEO8+t5NomqyjfvKGF4NkvhRFq0UBJY6RQtNM0rDfsJJ9V461R4a
h9dpUX7dFJg6vot3ivLSwVurMjvQ9pOCuvm2lp3f50lPO5f1zmTcE1LA4bE51GobKM3UwV29w5pp
DhE5Zms/9g2HoBEklre9tnZ3paTLuh5eb/djJO/GbtznNf9rW9NaVEam1U6V2xoo3jmRX7DuK1N0
W1pOJx8zV04FqNqYfZCd9uZhfLDNTSKVwvyFmHoX8fk4GfmgMP0AqXvqCo6aYy/WhOkW5vYvm+t3
jXNmRRknIyagFB6A4lfJZG2cgdpeyUPIq5iwYLkf+wn0iQl3jc7u58O20dSCMivgXNolw//l7EqW
48aV4BchAgRJLFeytdkyJduyxzMXxth+wxUA9+3rX/acbIxaHYGrw4GGQFShlqxMXBS73fOYnFDT
9tu4i9AamyGsSETzbBJQLQNSBagevzTdxWfhBWNjrLDrcjEgof9M/CZlBXPRWWuzFvOQLyTbawsy
XrzCkWTXSL0v3BIXnaXBnDeTUags6vcvwQDdq+iYr8kxXlrcscu+iFZldd0/HQwcPMEcfgkIxvfe
vibnRV4Jq+j5R3+532oqTFkEx/DUHPZrVcft7S6OTyqKyc3bP3Bp9+HvPzCC2kJ1m8YPdNWWVJif
SUoMCfm5Q3cYNO4CRCYRB+auhM5UDaYVgyKP5+KOgcbVGhxLJbqnWs5haoqhTfZ29Xs03RHQRp4B
cOGBncdze1OqAVz/kl5rsLyeFwUuNKulLFwPTIc9QR9x/itWLXioj26+Z02DOTErKL3iC16/P4EL
0uos2BYxrQzcYNgsiIhQyb2ZSKggacxhY2/foUs/ck7Kfrmk+dIeO1327mkcZfMcHUK8lyAbMtUR
X4lIz6/+f80gcNFaumsI2kYxoDZRNCY7dHPk6SiiOquhMP6px9j7qVexvIWm2FF5Xa/AxT5VElN6
ZCDnNzF8yVVepYYMP94+sdetDh3G30+sAo3+KvPePDEWsvu5583t1ESh12seuLTn0M4h4XHkyDog
Wvc+Go6Hvt792myBYr9vvUNxCal2cUbyl+UHCCbRTwf00b06GYFybJrxIie5OhYUO+qXaAFr2Rzr
K9f00qE7T24BbLkOWT0C8tc893XxvPDODxofuGCn1YBy1OhhfIppDxmbprul9eGF4wxclNM0sDXq
az0+0WL+kVP2HLSt59KO5UI9uugX1o5PYFYpHiPW9ycgwOYr3YoLfsEFOdkR2qklkcuTkYspklEj
/6joAqmUZULjyMuU5PnHf3E+tsPg7HAuZHcShI3cRO+Dcf7kt7ZjpkFA2ATKYJA+BeIdycWfoG7/
6bd0+Pu2CV6UGGyxMttGwpNxDh5BXnWNEOvCTZeOjcYQJ+TBUpXosu91EpnmE0Z8PK+MY6ET4KvL
suYr0Cfzc3Pkf4mJdZ7f0rFQyN6Kot6IyoZ+UknAxo/gZvGrxWAq8fcTn6pjruZOq6yscFH2yQyn
SoHszOt7ujgoBAugkhnM9HRw+UgxxJvXw4vf0o6RmmJhmwmJfYJuD0uiPUxCVDr9nKI7JdwvOeF9
r4anMlZ/FhFY/CzqeF5Jzn/UG0IwAgQHPwwQVv1zhVppXV4zzQsRlAuCsviaTVDjBaUr/19nMMw+
5/xP6Djzeys866X/0W6I1RbzfCf4FYHORz3xWzFH1/RiLlipcKzUBHzFTEpeP3GzTPcqqNJFa3Ml
Yrq0uGOmdbuMwE11aMEJHt5VRMaJLmM/OAO4cX+3JT2GZb0uZf0E/gdMP6LXnf5bJ/S68C6ySVsr
S2OnCg169UIKKIFDWfdKR+LCubjQpi6OZSAZrZ62o7o74vzHQfrVzwe44CaM57TDAc3QJ2bKj1Vc
/wPCOr9Gc8DPdvDLM8eaAE0xsVRPYz5D1KyazJ9RGZIrL/WlU3EeUaUrTWiEU+E1+UT1+nMyV/kf
L619/vdfdi7GqiEhBIefbN8RvHR0AoFEFfndc+68o2PYYYoopOUTqLb+kHH0dW5H6+cbXWjTzCeB
6fO+eGp2wMvXorqP+vwazemlY3EMlI5BJJbxPBFLqjyVG9SKuVVf/SzIsU9g91htYuycVptNZayX
pN74NUL6C1t3wUztMZXjIpc8UyB2SQcl1c3W7H71lMAFMwlQRu1Ej6i71eovJud3faCfvY7FhTKR
YjxaW1vUgSp+14fDi2gDzzg0dgx0WTjoKsZKZqQGA369TcXJDqb2u4quOEMUVboJditQHlN/oAZ3
6hb+xe9QHPvs5rHsc1aIrNGrTdoC/FNV43vijnkCM6Aiu0FN0hoy3isV3JG99WvD/keLoYug19uP
Dc8iaDH+tdU7/2fjqDL7uXNXd8GCsqpbyzrK9q6Xt8McBTdzo/7xO3XXQsuxJuu0hRl6sl8g6v3+
6Ba/CN3FJLEDQ3985SwD51GX2JTV3DNAdyFJ80hrAhDYmpE2MjcLdFT4XOpbryNxIUnH0eTUymKF
AK98T6LzQxR6VfNQcfz9DepVbaKlAFNsvFP1NBwh7W/bYhJ+qL/ARSTtvZQW0Lgpq46mQW+mWtN2
Gr/6nYtjoJiiou3Rh1MWEqjDheHxPyjM+13DyLHPvsknYI/ZlBHLbrayoIlopKdLdKn9+3oJFxoG
U7bq6f6YyScIdn7yOxPn9YwBg+k21JKzToZlEoB9HNrB5MVvccc2S2hbb4Nqp6ww5pZr9U2VxK/5
GLhYpGpcpg3zgmPG60injLe3GOO+xvt64WF20UgKRJ9HU4gxm8LoSzM3z2LRfk7FZd1v1mHotM3H
LK4jBR4mOQcP+xTHfgGoC0Oqq5kDMSjPy5c/NUWxla/K8/F0OfYPoD9X0CyOWR+WWwqKWpH2x/jZ
67KEjnUGcmlqFBRttjHFUjmXMSi2C08TcpFGUTwesP/aZjkUk/e5PQUR9YucXaRRLctpiIPKAivB
QHD3N0N263ckjnHOSut4mrDyyLfiVhdbdypE6Lm4Y5wgoQL5ar2ZbFO5ftTNCnrmuWlLfeO1eRdr
NKu5nJeDmYzxPe9PNYvG/Q7j3ocfcCdw4Qd9WyyK0mPKzNG+i485PJVq9TydgP/+0O2UTGvLgi6j
B9j5jrr5SAr18+2TOSeDrzRh/h0G/SWRI2u9D0idsTaIk9/lUxj+OIdgNglX6/mQulisQ450D/vQ
ZNNYvl/mMTOSXplHvuAcXSwWejnjEvPYZG1Yj1USAL4qErB2XNNPu7S+c/RsK8KWxL3Olg7N2jQc
NvNPADpQvxePOSl6cMw5JoRWm8XtYr+SLufJQjTzC5BcWq5Q96Mqg0JnSo8vTdz/nKP+j7evzaVz
cUKMo29Ft3f1nPX7X2akP6JI+L1JLiDrGGPwvzdYeVpBrHkcidmpX+zvwrHQR5whvVvN2UKHPjER
Teti8Ews/tX5+cWQai6KlZl8yvI5Nj9QMDq+IEt68TpuF5IlC0z5M4prXknQExTh/pkfsV/xzGXc
4pMsKplHJuv2Xt3osd3u0bS4Nmh04aK4IKQuPGRTQU88CwbeVUm+rPZ4quwYXyOiufQDzk3MNSZT
x+EYMlmQGELOOKabnUThT7+TZ47vDQGjXou1yw5ePLVLZ06brv3wcIDC/764ncsdunvHmNVV/4Ft
5KnKay9cY/Af2QMd67k+NGKvBZrxy3AXx4OfW3GhSHFrD3QXG7jxmogUieOL5uS713G7WKSynpbe
sKrPlogAW3KED9vYe7ZzXDjSMRdHScKiz5o+3D7KnB3pXnfFldBLvP6SungkER8T2DhIl02GKntS
dpF/2aqE/pmexJzGw9ymteatZ8jh8tgf49bnVa/7jGxBlOYtmlU3EsDY4fT2p7jAphO4MKWhXqBH
lo9D1jViFn8fQU+XDxLE39/Qu5bzFw2dAtlgbrYQ5g78dyB8AfMI7b6uVLDhXSRsqNMqIGP3DlXu
2iQozoFSduqaGtFFEB7ppGqMNspmIS953xRtNg/0ZRsHtT6s+S70+4pM4Xy3mHJPiqrYWNKTUFi/
58ClsJqZsHu3sS4rRXcHTPe3YbuW3V8Y6QtcjJTM5RKWpOszA804/m5Tlso/Y1Ih/ZF2Gs48Yvv4
xdq9WR+62fTt7ZCPYJFb7XhNPvh1x0il41zGotlAzF/arMmHWxQtv2OM1OuNpi4/UWFLuYxgr8yO
ZjxJZW+Dcr2SM16IR10BgFqaNR/k0WeiGmZ1M8l5oydweNc90hkiPXFALhKMWshLjU3YZ/KITiow
4tRw0Pu9bTkXTt4FgvWE6Vk2rM922s2fwELe34Bx/JqE3aXV5e+PBgaowUbYTH0212X/YrQObysy
N16B3X9Y/7lYjxZ0aGMW7rlNKHbNMbqe+h2ME02vEkN404x706MJm4S5fNcK4ncnXWTXsUCPjE07
Dr3NMV6jlhZU96MfhyF1sV2Ux3PZm61HhSceE1bED4LYK0f++pWnLrJrzie95EveZ/nRxilFWepB
VAKsdHrLr9zIf4O5/6Z51AV4sbaNKHjj8Fhopf9uzPjPonNzDxePod+j2P4E5Wr+npDcnraN7mcF
9vl+VnS8Dfq5hGrMUp6mtkPnc6vF+FDmTL4rMVE/JFCbLa8cxIWb7SJcjOrCYOxgN0XZ/DO07ZJW
+bbd+d09xx1yMekGCgdNtoTVxyPsy1O8AF7ut7hTv9BCkXoVsEmxtf8ri/2h6/2YfqgLQgNdvz7K
vR2yKFY3M2/eg4jhp9euXQyaIOBTjkfbZ8zK/hEXT93Po56u3LlLX1P87qf4EVjUFuHJx3r9QMVz
HhOvpB9SUb+v3Gzc5nZWfab64EXMJX8iot69Sn/UhZ5h2HMDjrdABQ26xEm+S5OCXePF78TPZ/VL
kpjPJSaoGxTRlLFNKkvZQg8PRvT26ueTfcXIpZMKlfE2DaQohozOKORC5Hj5UO/UvBvjuH2no9B+
RWQ1X5kauOC1XORVUYBnycYDEqOW5KmddZPsxALHC6iw33Phwq96AQHLYeu6LArIO+Sld8NwTXfu
wuV0OajCUptOUQRHlVjirw1qDh833k1+vsbFX0WxLcumxWcGVy9JbYXK92L9apnUZaFqh6baVgKr
rRZiIdgCymNRSK/8i7oILJRJo6rMtUW6Ln5GBQSwtk5XN2/fz0uH7tzP1Rb5TqETmfGBbCeQgUAQ
cYn98iGkGL/bFqZ6SM+a2WaUVO8PTLZj7BPput/WndfjoLqdofdjM3uU3zoE02O7+HkzF3aVIyZS
zba0GQS5p3ejVSna64NXGYC6qKuiy7cV83s2k2F0As33H41pv3odiQu6OkqLrpHE0hxwsVPVFj/s
AYlOv8Wdx6Nfpz6fmw7JCwU96caLv8aDecbnLuwqBBc+WSu4LjuNzT2LyLPM7Xrrt/Ozv/zFxY/D
misdUgPBO2FvduCvTlUlPT+n834UddB1cXOuA5LpuyiL96YXVxKvC8bpYq50XC/ttu1dpsoyvFvn
IkyY7MQ7v1NxjLMiK8jrNjRgggZvRFWQB9N3V16iSzt3bHPvmzWsi9VkpDu1ETRlQhAvet5DJ7CL
rJQjdNvgVBbzoy3Hh2oHTY7XmbiIq7EcQLujUFqswz0BD086FJ7xqAu3Kqvl4CSGG59H8RU6UceY
f/PbtGOYDRCQS2AWXBPOVNKnIuLK8zycsC7v1sJ0VdVmUmLNbspb6LdcyQ4vRCsu1EpOrGGF4bgj
hUKkIup5+2eY6z5Zp2N98TsaxzjVJsAHNogWQLSpvSGyftpiqGL7Le68naijq1WpqM0MKmYkyh/m
fP3Db2nHNofyMDujeNuEbN6Fe3Sbi/7n20tfOnbHNIepwLAjJCayDtnmwxSZPq1R1nmIxOG5ecdA
a0vnrV9zBCzryG4APIw+1B0kX9/e//nTvRJRu6gruw9Uo05ss0HOt5EeSiBH2srP47q4q2AnAepo
RZeZIr5r+MmUXgq1grqgq3kgTUGaqswAA6JJa8bPU1P5eVsXdTUbHi+YmOky0u8z1AfF0xgQv+fN
RVxBNbmOggEeETWcbyAm+lANg1+0cha0+u1ZbpgQ8d52GbSMv867/BQP1Xe/S+KYZrjIcLID1AMP
Pi2JUh0q3fGVEzkX9V67gI5thl2zNrrTUCYMaJfysAw/iYDWd5JP6iTjfAVBPSVpX/TX2hj/YiJe
+0nHZuPl0NUopM3aftq/7eOK2d5S5/XNrET1XleQH5FLMCQdmQ5o5WrVfFIHRfhqRfdHPcjtEzfT
nKKaMD81ATSAm7beX6iOplNRiU8h1LhS23RHOirVPE6YZ0+apptPw9jJu6oboG6yrvK23vO/7KjJ
Hd03Wvg9MS6uZ6F5HOzTrrOY84+tUj+CPPAacgSu/vcLJiEsGRFquiykk04wgzQngxk8YwUXYaa6
qhgqSPACQoFkkh7iSOrBjyuHugizRQE+TcHqnvGiAJUo1Kj2uGlOXtbhYsza2hQsF43J9j24ETur
k1wJP7w9dRFm1i6Qw6i2Ngs0mCpJLJ9VWP3Pb+PnN+2XQF7UwYr5yVhnRdB/47G631nnR65MXQSY
7AfdSAmjEXXxoyD6O1ulX6DgIsB2zHuqfMaR1EE83TYCAuvWD8wLlOfvR1KJKciXUZylfZl9YNS2
j8GirikOX/B1oWNBXJAF8iNWZ5Dnbu/2dW/vD4AFOggTpY2IyIlEJk7WJfYj7qMuKoxY05QL+h3Z
sLClvJkhzpzGOoAv8rpBLu5pLoXuaGcMXAK7CwVmZEhn/WChkHb8/Vvsu+BTrpEKLtDOJdE6nvry
8JPtoi4P1Z53hoEZuc4iOoSQtqJlUsV+0z3UBT0dB1oNlJVN1qPknOQNa0HPLT76nbnzzvMoHKZW
oyphSf+t2iKWqMl4ViWY89KD9JiEwFPbrKyXHGn94xF125XLcv5urzy7Lu5pBFiDsbIwAMfle3Si
41ylmCbo037g7CGCfON7WxjPcMiFQlVQnNojzMkAll99LvVDxKlfQO7ioBq0uwHfnHS2r6ZJQsNX
COvoT29/3XMq+MohuTgoyBKYXQsGRNuubkulTnEt76hq/wyOa6iACzIY1MVDmSquwumI8AdMkm43
K69+mthUz6TF4CVZyuDlWAv+vgjkFCXNQpvHECwPc6LnsH+OcoGddMFa7WmQl9uPZQzaa7jhi1tz
bB7UCcFMgTLLquAY+wRKujVme/LusTLgHEl1qC29HSJW3XfIU+5KMYSPESQVv5m9Ct+JvtnvydqW
H6wQ/ATgV5++/VnOxvXaZ3Eyd8WKSi890dkh9vjU0hbDRqNn6dVFqE704FEd4R2eQ6Vu45W16a6A
xfTbuuMvwPLJyQQRZfCoLSXmmFZzykHb5rm64zD6gfFwNh3KDgGmvCcoZifb6Jl3uDRZUPoNJyDr
kfrSVSQc4hHgVw2vuKNLn9R56k1ezjsXVGfhsaa2pf/kjBx+UbiLTQtUjaKARlWgHQWuionqBKxt
VzKmCyUHF51Gl24g3Br0XgrIbx4l21Kzh/L91mpP+IsLUmsNqPciy5tMT1Kehkm/W/bq2pW5tH/H
xsHFBbHBbdGY3JPrgwRzaNr0QQhj7oVfquIi1aoqRAhua531PB6/tGv1HJLJ+CXaLiytAWWTpiAq
ztCNDAB9U1+LCUgSL2t1IWkrOuGbMSt2fp6cEPaxleTZb2nHVMstWgaZa/IBVXCe1LTOEyHH728v
/urjzpXbVGaHWdkYmCZrp81EadE19JYHYf3V9iAJmQXfH7c5bH1SAK7cTliuR1GyhTVZvs867enw
MrbC55iwtuMXdlvWssZUXzbvpU3x8Kl0iicvz4DVnRQAiAHD93qFZUU0/LwqVBRAl35N/evVrwC6
LfZ7yNxq1IDMANOC0ttN3g7v5WjubShvKszKMV76haAuhG3vBhXTHBbQFPk3VahHZSY/xDB1cWsQ
dmYrJLrOay//i2h5X6j45e07+mpsxZWLWlsWtKxjIBFR2OtR2i/DzjxQQIDuTDOrP4pINp/f/qEz
N8t/ogX80Dn/+yWxNuCOhhC5ajNVxFDPaTmUUaDWbu6mg64PZu83YPM3OyQypw0wQONybRDl36fx
lZ9226EqNqbEc69RRe+WD9u6009iikBgtBTmdprInAD+odLKVOCBjQuSMlNXL9yI6lEfxKtFiANw
XTyFd1k5PqIJ2Leqbf5qOi+aSCztRGKbmcGV2aBNEAl922jM8poh+vvt7/ZqSIC1zy/WL99N7ay3
9sDaB9k/1uEUJt1qvWQosPj5R39ZvA+OrYLQHPyKsO/zIq5PsuLTrd/OHd+OkrVd0LdDCDlrmjbz
9Dfav161HOzc8SoSLHmDHmSdVSUDYpIvUxJW3ZVo5tKZO+52DuqysUXRoOG7/1iDYUqPtfHdueNt
gd5mJJjgD+uJ3S4T+T5Vixe7N148h5gpLst+5Ru+p6IyAoOX/TYWsU8LAms7DmRZ7Nq1/d5kxUbD
2zzncQo21+rO67K4GpFEge1W1PAR+ziQz1AseGeD5bji+y58Txe61m3BvusID1y0H+W9VbJ9QIn/
Wrf61dgRB+MYUats2SMFqLOSRtVNzMGwHPC4uNkb61Urxk84phQKURyLmJss7MFxubWfMF/i519c
+GcXm3mU21Kh19G9bEPzfZ/tvd83dcyorfXK+nVosnET5c0y2jnFFE/hF2+5cPjVVBaqRrgx6zbz
pIrUu5ZiFsJr6y7ODtqxCuoiSH9ZZN8jYipx12MvAiLEW44lUVRzWQe9pyyugBJQtE7ojLffb+fO
MweJP7v0GwopACHEj5K1KqGWXIPBXQhXXIxdHzQ9MqK4AZNzkJAl/mPKxxMd9Jda1avnX+C8eHsZ
tSj6R012YCp2qECZ31R/+h2OY6oYqGFT3ynYUW2+gLfYpEtLr43uXPAywjHSOAYWXhUTwui+7hLg
krckzyevsjZXLvAraCOyjTOQ1DqITtBP/bKzyO9UXLKtJbKMjRLukR/Lt7G/1avwcy4u5msNUHDW
ICLM6q1/aNf6pWnXa3OlFwJaV0dw2OQ4LWyowT2vB/2+74T4UoSmPFljQExK6xJcUDwc40SYkn3f
5jn3yeTxKZxbJEOysbHeNJjSI0CJRxA9Q0fzH68r6iLC+igELZkKcUU5E3eod0R3k11mP9tyebh0
r1po1GxNRgi7X4bcJIvyjWxcTUE+ARMSzRRhU7OELw2z0YmNy3IlQrjwzHInbuLFEMcxL5GE9Zu6
5+VePCugrf8ZWzil1OvwXXCYjMaNznbBXzC0Y2LmFhU+s/mdvQsPgwp2NEQD4uEuLv+nc5mtIF70
3Ljj9ZcVjepqGBv0e9He3Lq7uuFe5OBc/YeOy8qDD9Wss6Eg3Q3j7DYQkecr7kLE1uXoWKURIwzy
rK7NiufeHH7xR+zYqZiXdl0LmNIaD2C1ARlC/Xc/A+rgd1kcf2+jvRqiGqk7w6RmOvJZ2aRmovC9
L+z35CzmezDqqNNZxaPPtFpbJO3Ki8EZH9WJzQRe2aqvUBsruqBJI0ZMEhf9tabyBVuNHVutWzn3
8znyY+DNeCiP6bgnjWZp3DDil126ILFwYnG9t1Ob0ajskwlSQzS4JoVxYfsuRqxgAPmiE9igxj+0
JoF8/XDTN5v5WJXdcgWbe7bMV4oiLlqspHkLGP6AUj89uht5NGs6m2BGsIYLtArxbS56L00SDhFm
5ybtK7SsQ4DdVUHF015K/SCryDM5cfFjA1hp21YjFV/a7s7Wf/Nhu/GyMBc+thwNKfka1yBhiueb
JQriO9LnX/wWd8w3HNYYaipI2/JJ2JSzQp62YPOZ1seJO7aLUYK11xt8Q86YTqmYzImE8ze/nTu2
a/TeKpkfdbZF/Ifu9hWsXcpL1ww7d0yX9tPUaD6hsIJB8vs2yqd3UWv8CisuoGoAPDoykHPPujFf
k2VS38tw9PueLp4KQCe5MkHrbJaTetigcXDaabn5uRsXUFW3gxBDDJgxi7dPPVvrGyhXebVDuXIB
VWKgxyAp0hKQLxXvSj7o57FUo+fWz17ulyLfDsWqbqRonK2j/SnZ9t7Ka/IIZwfyihNzkX3zajmt
wxrXvGfHhFarQif8CKDMBmnp8d7YgF+Juf+Nkl77Kcdcq2M7KOFAWO1t2ya8KvKkEVTeL+M0P8QD
SM6nYvtf2KlRp1FLokRTMSaY1h7vNeSBHgeIs99CSord5UMt0yCm5XPI5+i0z3T+qECSBFqKPLgH
jT+/tROtb/MZeVEaj6AiP7H9WG+KPA9vV9W1N0YtOU2qforuxbxi/HkCi/ZNdOxfSmL07VBvNroN
NtttKdrneZ/M2wpWwKLt2EtTMajDbhPRywkIT/KB5Qc4/SCocEPpeXaqAtnfnZ5qiB6v5SFkIsu4
fah4FxhoJ/U8/xbNgf4M3R00OALUP79KNu7PmIZlD0Ii0KFUdM+gfDVXnqoLia0LbisPbnfd4KkF
eUPG2HEyg7kSop3v4Gtf1XFlK3heOAkGtD+WarzlGNqD1FwrbmKyFA9e3tIFuLFwHLamwh1l8sDE
R0//sN10DT904Wj+A2YTUS3wpRB3C6HSYwvtTbPqzmdIjSsXyqZ7EFr0SDUzDTbc5AuNmNeoClZ2
8wV5gDNlR0FxbPbwXtsdUmK4nX7ZiAtkg8K4tNBARQVnGU0qQQB5s8rR3nh9UBfJVgxL3YVdB5gc
syYN5/hpxIS5X5LmsnfFRIgaRVaEfqS458qUKeotnhG9i2QLWIvanLaYht/H27BeHgHg8QJZ44s6
EQddgFmPASDO9mKHsCehxRe1FNHL22f+r8TcK4bqQteAro7RmkR3u4oK8T5EXPw/tKHD0wYsXnLs
Of3a6HFPp47auxDO8NasNCzTPtj5Q23WrcL/xP/yumDS7VvFLakpl7oC/N3Wj1HOvo9Ds1xxGBce
NRdLx4M8XCJMD2eaEIiQM7kzcKOi43Tqp3PrlPUQQPO7bi60ToZ65Ugv6kyW+aONy2e50cBzbafM
rMJ2ZWdRhGwtjgbBlkZ6ak3sZ4Uu96JBnYciAasxRzNuCQb2ImCKNr9eU3D+NL+ELGW3zXEhRAUi
n5CCLr7Ay6cjv3jIhbZV5bpOrYB3ssoGaW4EXtFtvZZrXbIUl3tNQC9KtUOPEnm0j5+reovvdkCJ
boBEHmUyoJj3uEOb6YPeNCQIdNs+GzmMCWaR8yHt4nZ+2oY1vHKXL7yvrmLkGmlZHPM5N1Pyr7EE
PWnRGYIS6TZeeaMuWIuLh1vQ5CGqjCsQTug9pZjBBYihMBjJkfHSpKXtvMBxXLm8bcUW5NsRKxR8
+fG44E9Lqja88ldceMcdcNzbPvLCGi4GTnSWD5C2hC3zFaWstUbk1sx+xSYX/RbPaBKrGdhwCAbx
G9XH+41oyJe3d/46cRZXLkdbffB1AySzzoIxWFPEn+DJKJcFNETQyQFivB3vB9W3dXKIaE+g0zh8
IA2YS9/++UsH51g7g/SBnrsKriRmf9dFcwfHdSVtuLT02S5+cSQm3OXEOZL8Npo/ih3ihhDv85JI
xqmdf/SXxdu+R6za45uYcQO52jR92ezVYvq/T8ArL65LlFauy77nBGGO3WkLUcY+55/HDdNgSS0P
cySrie2PVjRjnuYrysmnKqzzLm0OOt0H3RHdxVNOvhZLAzsZ2vzE8pC92wFjAu5/kgmE8vrvQ86o
V8VDunxKNA5WAUKPKgMb3q2cbAt+jOLZ54JIF+whDggHdftRgEUoFImKdpmQw6uYIl2ZvBA4hqMM
eYljntN2t1+imXgu7ZRSOoBfp7YKygwkSMdpmvr6ERUnL+oALl2shxzXnogW+WOpTPg8bfH0vW1E
4+lvnHByZR0byLzXGV/mF1kbsPBubeQVvikXq6eLMC4R+QJzUKXVhqnGOGbXSs+XLN45dLGraK2R
PWfzyvabjbEFJJDFFUf5+uLSRevJYOiaPsJUb6z1zx09vxzjjF7hmnQBeog6t1mCrDCLSBckXBZP
E6Uf/QzISffmNQLQyyKk3Wv9kOORQqPC1zgd7x0zNRz11lZZLroiVVOQin5dvW6KdNFvArIHWzGr
KluK8e+R1UsSFuFy43UqLqIJ8OB4xOcE+Djmnwupn63qP/kt7Rx40xhmeLRh6dZ0qQqtPI2h9PMr
LpxJYpYf5WpOPqhad+mm77ptnPwO3MVMh13MajCGkg8LJs3TgORVEnXd7nfHXahUKWizIUbCztsp
eIxhRS/1vExej710UVLgeg3zeNlKFDqbm7I7qdGLQwm+1vGGzRHitSyHMotkf9fb9X6P1u9+N8Wp
gEW6D4uFrSU47Hdxivi0Y8Jcbl5xLYZbfw9RrO4PTQNsvDmQY0QBcp2hiryowrh0UVLRMaCg2eJz
zuVKH9eopqlkPPcKC6ULk6oHTN/XS00+DLrK7yAEu59mQIe9jt2lIiuEFBNUa/IPTdE9EzO/X3ru
ectdkFR5YFoRfD6wocbgbWsxpUK6we+Su0Rk23wwjuHiMiOc3ceB/T9nZ9Lspq5F4V9EFQJJwBTb
p4tJn9ybTKjcNEIghOgFv/4tv1GOchxXaZJBBjqy0Faz9e21xIOxWfXgNyrOiTY1Aju9NPJ1su3q
VIcyPTC93dLDvLJ7uoBUFrdwlVvR+ri+2bJvU/nLr9dOdMJlV1YDwXEiFvaB87no5a163ys3o9St
vDBL0hJOAhwPm5G+Y1DJzpsoE8e+a9JX68J/iUbroi+r5XUwz8thXnq/d9XULcuYsNNVoFyq17bj
OzQR9+UkrK6PXoPmQvkb18RuIxevGQZtrLYmb2bht+q4rFpA8JV7mkIJJZTmEAf7k41D4dlxZ2vl
WqhVBFS8Tgd5NHQ+UD+fco4qr+erZTavCRJBBE2XvM5rvX+Jq97r6TN1cbWwh3Zm0KDtZuDnTPa/
Og3JB79v6YTtvPKqgTa4eB31QuY6tPXDilOZ11UAyNzzUanXNrANHdD6tC45HOVPupw3z647sds0
XIlo1uJ1W49hXtUBP8wTbEr9BsbZXGE6DU9Li4HZh/YzTMU+ZVPlpXyIyeJsraLLWuB/Ckc8kOoP
tNSfKpoov4X4DxCN6GFtwwWzJYrxxBg8reDGvMbExdA6HJAiE6bYVi0eH8pwj/I1nf2eflLXF5IJ
3XP4ZojXSbCxg1ljHCKrgd2I/Uva5s+cSOqiaHDkaKDfkQVFHZAyx5PhkPepsscd8kWeI+9kjCBi
kK0NiYJigk0X0GMBjfjV847nEmlp0GV8Ukq87hamD3ssP4yk/8/vuzphGs0E79cqyooKB5mtXh5S
kvkFKXODNBam7vD8XiSQ/EP9VDY/TMlK/TJHLorWynRZm2rLisAadWgHkhz7cvO7sbskWjJJ2uOh
E6/s6XgqpX01JPrGqFx2hRcmo0ugtVEDoTKzBgWoAn1Hx259rMt4elz4xP5Fpqq+8/qw7vM7hODb
UixDBgEBcQzstkGNxRPuTF3UbZNrku645hXwFpufatjSPaC8zO+C7TJuqcjSNjA4ZJdbG56mHiJ6
iw7iG+P//2fwlz6As13PeyKkmhGqSPDWR5Rtdk/NVvPD2izf7Dpg+QkjW0C7U+ZrOb9N6PBG6bA8
btnFmz0T76uV83u7tcsBz7LgObr9Qxczdeh7Ft7PqvpHzUp8YLJ/INPwZqwhIxMyUJ4sWaozIW0N
siv97PWVXYputZvAO8peFhV+UGR7WDvz/qNf2875gEdRlKYkSItNRv2xKqu3AGlu6V9fGnnpKzjr
zl4rLe284SZF23NqoZGlMT1vfONrjTsrT6d7uJWEcVaUJjlPNL3QwX4rA3XOBpMOqqDldVaoIV7H
XNkwMAdDx9avhih1SbosW+uhikhWQOJ1Oqxz9hXP/X6LvQvSxWQeyJwsaUFFKPhxWuQqD0QHyY0T
/GW3e+GjujAdGSgeC1esyU0jhkMJcZaHlc31iUxi91scXKIuqmwkh4lnxcDDQvUanG3ael4SXKJu
Y3LfFoWKDwjG8DZHAT3kWWxmBPVLTrhGmHVmoHdR2qzYJ95DeE7pOx3o9Maz7ZVp73J1SVTOikLL
rxCzfT8E4b8bZZ4dd8J13ReskbtBREXbsdWn0FSe+5QTUPsOyc7YdAgoSu8YHixQ6EBuPdBeeVZP
XYwLMINulrrGF13m+mjlnN6N0T4e2tKap6irmiP2SPUNT0VhlKuBl49rYoJTn2TqvlbYLxd4Cd+Y
ui8be/DUxb5KTpKZm7gsEhOOTyZt9FO2ItmWyz0UpzZVtMddRgyfh3Uo2wMw8njJ2Qoa6hgRLp/w
XiePTZz0c45i4+2pFft0d3mClXlYyeaeNNCA//vafyWSXZoFl2QyV0OfFnqK9amMpvi8a8s/wigp
+fj3P3FltroQS0uhus/XOC2koN9FZL71Pffys+CpqwtV1i1ULocWW1fV0UPYDSxfLPc767sMy2h3
8ARjkxaiiz4xFGUe5tB88RsU53CCkvUJ0pppUgDu4KdK7fco/xmPXo27YKCFKlYs5jQrQhq8ysb5
njD13q9pJ72CI1uQ0ASnzX6PPulhgivNMvjVpyMXjO3mtxfzqkUk7GrMinim7xuzPrYIVr9+X+b/
b00vPI4G2k1YMsv0bdlG35Ys8luNXSaQ19EYjwRNj9H2VJfpr6BOPJt2VmM7VQw6UgidmOnmwJIJ
aoWQxfIbkuj5kFSyH7tFpWmR8bU5ljM4ads3N9bAK0HvAoE0LlvbIY1e2BR0Vti0OwR2Er9J6CJa
Gbwf4xAUaUH2cr4vIW6Hklf64e/DcplsL5xtXECLLpG1eIJOcd/ky/3a1mFOk3I/qnXHClOT7Ma9
9hIxL/0d59tChRJltXROcZqfkUpYYbVXQSWfmCPnYfMQZgvo1QrOE3//WVc+iAti2SDr960xSdGb
8Gum6zecEL8MoEtepdDviapgSAqNB8ec8fnNzpq3ft120mgQOwBbCsuZYmD2gxnFN9jm+h11XCCL
J9XERR1hXxq78svMK/kJRrdevpY8dYksHtFstw06nm7lcoTo3D89S/zYzdQFsvZ6iUxZovGm39P8
nFHAZH8f7/TlWenKkK0xraIKvrlFX8f0VVzT+knW9XIfw/IzV3Ev7xoyB3c6FOZGvL0cB4krvNOU
U2XTtU8KqRnymL3MZSt+JTYuErzcHCO1fPz7T7sSAa4ImpJZinvonBSbadhrE4zkoILEj1KDCefz
1TS+aE1XfEmKPUnAPfcXFVUb+O0DLuy1N/0MhKvmyLApdRSzGk/jcku/89q4OPtA3VXDwBPDC4AU
Z2Wbez2UP/yG3DnzM1ktDQR3eRGnMjvudfa2u7hH+zXuLA3NPPY7nTlDZgGrNW6I1QfwN+LGg8yV
p73EhXkYRDeiqekwXVAF1+W6YuM/Vcbi15kdv3Sk305ds08nBMuc93aZXuGw5aUoxhMX9pnTcLSQ
FGMFSpXEcdJxc0cjRb325sTVo5qXLhLbnrCCbGWMTT+kb/awi29dKV7eQBMXylFRNcCiNuFFNlSQ
GNl4fYRGNW4s5RDadzueivzOi4nL+aNIdo9YGrKCEzq+Z3y0B8uUubFBvxwXiYssSkHCtq4pL1iV
pacBuok29LsMQw/9+WoBuIBsyz6xYtHDkzDxDzHfqsW41m0n5lQoURmM8uciHLf5xKItfhzZao4+
QZdkbtBhys8A+y9DbudDR1t6ZHAG9mrcZRaXIOZ901KMyro2OTJ7wWPcJrtn65ct77crgBi0GRaC
2ZKQDta+jSX3SEB/9+u6cy+Si0SRfJ1hMQrgm9xFBV79/Gp3EhfomrNdiabCQjfyJszNPt8NbeW3
iiYu0TX0E4rWu50VYgzCY6lK1ADAQdpvurhEF+ttt0luMear/JUsfD0YgUoZvzF3TtBdiRITxVvM
RaXr8RBOoER5SZlf9U3iYl0KyVksjgrjvmzvQ+Tv8olSv/MhXBOfz8ZNL0NHGs0KGQbl4zSYHzt0
j/1WeJfrEjvDyxNw+SKbtvGxXNLuDvIft6oyr6wwLteVRI2cIlSu4y5NvoaUnG0/fvn7J71cx/+8
FCV/QF3jhDrWdI8K2jTRO21D/WiGcngQtqn9lnUX7cIRYe1DaB3iXc4EUBxLctjPc69bFhS7n39V
iqonwtqAFjGB7I9g3R2r41tS49fG/TJovy1g8bCnbbj2aFyuUw7pxyeud697VpJc/uZvbQcR8i4B
qy5zPYRrwYp8O7x+/VIkOAA/bx38VUmgis2KKoVoUasOIFI9O+7spDNjmDK8YwUsd34Odf2lidiH
v0/Ga+PthGhZCRIPCr2Om/TNbuv7hdzyor/WtLONTntZaVPJqIhVx4527U3ed4EfR5C48JYqqzWp
qYkK+LV9ITI4jiH95TUmLrsVWc1YL2HQM2dw54CMqs47QfejX+vOLros0Q4CuKPFRPQ/GVOY5YDc
vO4LiYtvmRkFsAuutwWeA2ze1ELkMqWeke8CXCydDBRDFlpAAdvksN/9b7ftv37D4gTn3idiGLOV
Fl2b/IqG8Ffas09+TTuROcguzeTCSWEGOJLm0KhUnzVNF68cY/IHPxAO3SLCPipG0bGcduGrJpv8
wtMVKxuilA84F0XYQcMj1014UFXlx8wlrlhZN60yLIWOC1aqHxRPLkp5RpAT+gJCl4TCVL0Id/oW
4rGvMpJ5nhRdLixa1roU/UqKiUKQIlkU8roiLb3eQxIXDdN9JrONDqRolDrQDaqOtZ+UQeJyYR2A
gyYmPZqm7GcmqvctFDK8ZrgLhekID32A86OCwxAAghjBTzP7ZT4TV54sHYZFxusWFaSewlPbpXdL
Vvk27kR90Gai7hsRF5XWn+K9hdJlPf3jNyhO2JsYWjvLhDrKbrQqtwN/a5CGPvg17mzJW2eh6ZCq
qEg6rv+Lm7D6IEj1069xZ1Pee5VsdTdHxRBs9iFem3fdZP1eLRIXBytLWMiJhZBi64PtLh774Jiu
fvUniQuE0XiL+xoy7sVk9Mcl6WHzM3l5rnG8wD0/YFVGtsixTKRYRDMcBJwm850AzfAac1cgTOxl
W08Gl1rVdL+sWBFBnZ/abeKCTRB5avleR2Eh65bdJ0E7HeIUFW5+PXdiSIxCioqYsGh3fZxUdA5o
/Z9f004IVdCmMZFWIVbDvahY+nlpV68ijsSVB1uHqO8tK/eisfDEPaBSln6aZlt+/HvPr1yyXLSp
nSj8zdcwLOZ1qtpjUg8dUphlHHwVVa9vZFuuyPonLt8EUHZRehdhEbeSlQcaG/VehS2MJfdOHVLI
6+aWaqiTYaMhEXwF4EVpAyyjeyC278xU1envP/fyrV+4U7qyKmHbmKyn7V6kMBu9TwP+pZ9TP9nR
xCWtIL1fxXNWboWpe9sfxgEavDnRJIUFR5lqP32xxAWujI15MobZXuhNWwhGrPzQeh+7XdZKm3Iy
44j51m7rrwwEyoE21Y2d5nLzfWH0XdRKL1m2JZbsRZIB46d1pL5Us4hOW9iyp3noauYX6i5yFWI8
hIySHVkytn1JJBsOBLLxt54DLvvLS7/DWUnMvvQyreVeZHG2nFDAUv+Ufcq/B6D4HnmyVvjsYT+c
umUnR85gwUITEsAPbK9jv5NM7Kw4IhqqESKKYbHTHwmW4nwIpWduwaWIBbFTh8eTsIAsGTu08IGP
ZTPc6Pj/aaKXBs/ZtNeAJAbFunuxjaGAmBkEMCzUzc9TtXXHsk7lPTMoDFxtqw8l3UmuslofGtLB
pEtmTc7HssMTfzRWeToE8QkytnhLrRb4MNFq2+5rE8btsdRDe/RbM5wjzLq0XTSqxhY2HufTmOFd
ew83z2O6C0cYafilCh2ta1HleJlf7nB1Wj377lwwwmBoy9Aqe6FoUM+5qbxKhed27cJcKgKGPO7p
WqwNXqa0grgkDCX8eu5CfCBus2bcsA4FBCbEZf3Q4R+/5cFl8rJtnyqZdXux0O1rr6QCT8r8clAu
b6UpT1dB9F7AVevb8nZv6u9+09A51k0oNhnSfcTCrNseXgAc6eh8ht+l34C7wJUKd4WK7movKEQH
X6WrMQc6zLdcq+nLS6arxDaXizamNHvB6RTlcK7Tpy3qbpEK11q//P9vGctm6qOu79E6zEzLnFd9
mC+s8TuBuVxhgDqArVJ8K/pJsI/1SLa3fBwDv7nogoUdS2kbBelW6KpTJ7WhHjWjk1/NXOKqYwW1
op0m/VIMlPwXkaE+dpL4aZEmLnolmhoYXW9RN9Eu9WFcVXkPblHc2Chepk8Sl73CiSaOdDXZgvAm
ubOlitUxk2FyVg2rv7EkGp5sIkASZNPk+4ucXbVM49VA0G0ubIXFph9Q6x1ufhkTF7pCMkP2dBRz
AVZhfixjQu4YCoX9DrYudxXTVfESKqNFNBDYTMokuSd4o/Zs3dlGVkM24Bt8LBpNH9T0AXi8F3iV
uODVGGfRtHd0LMam/BHKXxK2eH6R5VJXtLXJUuJmVmi238E7bcinNfzltRi70FWw7Kg2iaYRVO2r
pLEmB3wlb/T7sqC/cEBysatNDzVDid5YZGYY7pjZphOAj/ghhrn3k17K6FsilltV61dWzj9AqIXg
Ulzhh8R7SnLWZss7O471V79hctZllU3G7lM8oCZn3h/Bty857Kz8YKXEJaE23gnUYbVDAZfwn2sZ
Fgz10n4dj55vKLFuyNgltC9QLfOZBfarzALPzcqVNJqaJVuIxpTX49gVdcTN8bLs+IVq6IRqx4K4
DIJlKLIOtWosDPPMSj+5CoDpz4dF19U8WBQ+FVjL6lfJDpREBcbL1JwD53zeejw2gRXTCsG4eq+h
yD2jEMJO73y+KKyUnjcOWK7bM/imF6aZ7oKwVTnMK/1qz+Dz4jSOqz4fF94Xtk6Ch7HO2vtNjX4x
CgeG563HARElj2RfaB19QBHCobX2299H5UpmBiLuz9u2KHPCp+z7Io5G/lDa5KFfF2wd3aGMu7cB
YachS75wsVZPahL1K6oBP222vfWO8PIuD0Hz539/qyxSPqvti5SozaCkRdH7sU+j77qq7BmurILk
q4rXb7Kvas+p4AQ3zKlh7pZmptBkHM9dN5iT1nT4+PchfXlFhfjk8180Y9yaFEfdIgTFfVyC6R+j
/O4A0BF83na4zjUZ1WSKUX+2SHDk3ajXG9vOlX67wFXSsajPNO0KmH8eBzKhMuJW3uda005gb9Zu
0LNoMCRr+uGO4B+voXadAAeTpFutVrSLgh84zDc5DahfsSpUG56PtYnHAAY31hRY5vq7BGqlp5jQ
8uDXdSemG9aV/z+cF3NSktyINh9QY+rZ+OU7/H4dgsbarALSFeuh0WGSj5v227y4K5wFVmHC+STu
iqEK9Zn3w3KOOr86WxTLPe93G/VjlUrWFqMkj/syfWrtLaXma1PQiUrIabd1mey6qHn6FWVoIu9X
+d7vWzpR2fC2BA2ydQVNo49LYM81wxncq22Xr+pAtYYS73JFQHmt8tbU4gwhAem3FLqMVWZnGqqI
qyK1c3+Qqt4ONtw8t0UXr6rSbit1lOmCZuW3QJZ7Pk+jX+y7dFVUR5Ws0lhhrozktMfBeGyIfOs3
6k50duVEUfR4GfUhfMAV5fNQxfd/b/rSxJ+nezzPPZ/jMqayJmxTBSod+L9dGrAj2/FOMMIm9UZF
9pW57hJW0PfZ4rLssJLT4CPMLCA4mwVe9zWeOCEaJHFUW76rgtolPQbJIICIaj9JQe5KaIUtn4kg
QhepXrZD0vZPO0zZb4TStZF3wpRNFbc66EwBKYfx3USj9ZiUaf9KlaD2vT6uC1tdnNdRUyi7ItoR
Tvs41Qfed9VJ2nD3Qha5C10ZsexrOtWIKd4VME1+mHd+I+NyZd645o5VF+64ITdtYaNWFjAHLU+1
je2NsbnWurOf1s1kTWlHU7QQI25MmeUBWz/7jbsTr6mMoSEUdG1Rhe3+KFaWno2x5RG+z7ceRV6+
lXPXyXGFCEi4sLItSGDCD8G6KpnHzTq+knUK3jio+WmrIn5jlbgyWO5L+FibceghKFdsenvD5X/j
7odfctcoC6oMXAhr2mLY2ecs6N7FzS0F+SuddtW/wkFEYNPSrhiTUZ2m4bz3kZ+iO3cBr0DBZBd5
aZw7ui7J23p5IqT0vGC5gNckw6XP1rgtpq6CAkSwNLnoA69UAuo1ny/4EOtLiYYUTMHIry0FbbhI
7pc85i7j1QyLGaNVmqLZSqS3sqh5HOeF3ej5JTJf2KpcxmuKkniUQa+KCQhM+kQjVtUHUJMrLBYS
Jn4qZvw0MrjLfA0A1ZbNaAUR3PA+mZYPZvEzb+Mu87WOadTE3aqLpm2+IZv2rwkgAeS17rjMV7cC
kDYdDiFVVqn+oHi9fWxGgfLIGqqYfqd5VwmsnVVTEoIzmh3X5ZCqHR535S1lpCsxy+LnsxMnEZTB
bJEqSEyzA+FzezLpwG+Mz5VF01UDozJgWTuN2M+zvn+1rqWGxW4HTyu8xtfLgUSJud9aRW5wJld2
eFcejI1duO79ovH2RjqYHqwRMDkUMRIlf/79g18bLieYqWBEoUYVW2TQ5GkE74qICT9dAu5CYd1Y
jnAeRuNrR+m5JfN9z+tbOjFXxsalb/U6ZnYKDcIAai6nrOp/tHSST00UqRsf+8rYuNxZmyWwqBlJ
W6hoPYwl3AeobT96jbtLnU3ZusmgHVWxcPGzCsynMehvHKiuzFHqRMAMi55dbGtb9Gyd3nNglv/0
qPYUedOwIe9kr+EbmvqxxNzFuZZ2KQc8nOMzMEnuue3lMStp5bdUuDTXkuqdI+GOpaIef8pofCBQ
ifY7v7kM18JtbfbNKGSsK320VfyGN5M+eX1fF52yWqFqDr5xhUqi9Jhxk5waqK3c2MiuzEyXmJol
DEmibFYFs/XrGHeWPBumb349v0yr33Itc0VJBYhFFZ3lj93Iq1zA2d3ve7rAlNR7mHSlaYqVpq9s
uD610+x383cRqXmbaxxNSF3ovoKkWd/ZnIyT303CFaUKoozOTbLWBSx92gNon+AgyO53BXXRJ6Tj
7DTvRBaDLj83uCfuarrR9JW1wCWfgqmUZkR5YgGD8hDZaGnKR2qG6WkNO/JWBAGBG7dqbhS4XZuW
Tk4qQzW2LrdZFl06Zw/wjRQH5DPLG/F6ZcF3AZpqFIqzZpfFPJXd13WbhjsRke1pgu/kjaXzyg9w
ORpW1puQdpKFliXKc8Z6P6ie0KNXZLkkzVSqFMq2Aq2z7XHpbHWyPR/v/Rp3wnYbV2vGlgvUdCxv
DJsfynH3M/vhLklDuJ1KqmJR1CAeD0rwOA/goey3JrgkTYPKWb0kmyjWbP63qWAhmlQf/Abl8p1/
W8uSWc1JBPIPbDf7VI7D6zbW//o1HT9vuqTCTKlUaHpNH2bV/ROp4Ltf09HzpmEqXS6j6EUh5xH6
PHTHFY774Xn8Dzwvtr0puyA4J2o8ru34uBDzj1+/nbNkFKwhcmhouiTRp2jnJq8DWKJ5Ne6yeT32
6oXXUhQBUnYnCyAZkgvSDyvifyBRwTJ3MsqCMwv1W0ltUc6p30nA5aGERnWYsFFwTqVJ3kxbl7wR
c+m36bk4VDSvop1MJYq5i5c3aUXXU5+l1C/v6vJQW5CsZOuYAA9FLtXnEjqxIblxzriyNbk4VCUR
P22MrstZBlWeBbR/w6DjrCH3H033M160jyQLbt1sr7zLum6AQC+XlMxrcG76QLKDDTp57ASffqVq
4ndItum7zfTBYaes8luSXUCKBLCtk4kMzts+d7+CNJiOuFCUXtWHELR6vkoQuxBhxxk/iJhvYyXe
JhA584s1J5CrsmMtpIOxl/BfkNfvjjJi0Y1N8Mp3cPkoGo84iuhAFDqFEFPLjbnbydQ8KYXXIBVn
c96irP8Jb7WeCWYXm+LlnOlpGoOztpjFaQ3Lzsb4FfVyl5uqaLZg9iK3Rqw5QaLzrRnEjbPblcOI
i02V2RTX4BCz87xsn9q1fr3Xm985x4WkqmWVgUbJQkHLLcnNuv0zlcxv8rhaUeG6QVpOY8+l4fYU
J/xXmw1+OCN3AakosqPkUJ86z3p8VFvZ5hEhod8OEzrb7kyhhczEWp6bpn1UI/2yoX7VK6BcQmqs
knhaRBycwUz+IGY19xGZ/JRCuAtIwU6u7YfdZucpbH9VBLzwgHya1+GMuYAUVZjbUTlgCzCQZUjV
8jUJZ7+3YPYHH5WZXg6rzs5bvX2B0cy7xaxexzPm0lF0mmRpQ1ae5Q6Z0D1evm0DEzeW3v+n+/5M
JDMXj1I9o1xgIzlDbEcXG0mmu2VK59einsP5SeIScd+jZD6HwW55nwgWvMUSpx83WFPCG3KY139J
Nom3EYGJUQ5BI3qY7JSluVma6QdFGczHpIub7zXfqcijquHv5lonItctRx5HZPH8S4IP/DcOKdim
oG8USMc1OimRqsOUhvO3KjX7HR4YUBS8tu2bqiLBnNt6WmHMioNwboJsmvMKU6boON1hmh1FBy5S
DT0lFa45rSo8zq9D8grgRf3FpkEFec50YXfRujdn0QbqPoCY7iNfV4MurZkfNMdcOMzQCr4QcQxL
6GaU+V6PeMr3c3ZkLhy2sRGc/pCVZwYTl27lXT5HWET+HuQvvy4wl/wyia6a+dJxg5r3XwMue4+w
Jf0pk1a8FlE3Pfz9z7y8LTBXXWu0ZmA95eWZ9OF9maoPK470N37CtbadM4XkCvI3y5CeyxDvOoHa
Toz2fqYxzGW9VJvyHchEeeZzfJYl+wR9Qq+DKnNRr3JBfkZlY3pWJC3zOPgQEHKr9O7ltAO0u5+f
s9Iu6UIET3YuG5TAT/Em7ttxJgc97n4Gx8zFvni7jHPbwwV94qPOOd2KGv63ft/Uxb7WHXBuE/D0
jKTMI9lrcugWUvttD67AVrSAg06aPT1PbNmOF+urQ990vdfVCYUjz4dedHIKKui1n/ux/CE78h1O
r+//HkUv3z6Yi32xfYJAVTiV52qh7VGKaDmh/rV+Xaew7sl0sD/uEM+/8ceuhJWLgSmkZSzU0suz
NXWEJJx+y9rEKxWMauLnY4TicjpUEqvONmXjoc/sSayJHzIItcHnjS+MjqlmIzpehurOhOa1GEs/
tT3mkmAoTYlgxIyvu+iUQoogrU+Mt+nx7x/4ypi7IBhrLYdqAE5F48jLQ0D6Os/2yPgFlQuCjSaB
7WPCsjM1ePaDB8iS77T+5Nf1ywbzW9ZK1ERe7K+zM9czbFjCH5KWfgul66A4V3ZothajAjXjh7R/
6JLe67bCXAzMCLjHBTvJzjB6KlBiC0EPNrzzGxAn15YEg57peuk1R4F1WDaHJA38SgBQZvV8tNOG
7Lqv9+zcwXemMoHNKTwNPOeJE52YdiIuNc3Otste63YejlVYS88p7kSn3OIRmgIiOVup73UdL4c6
rTxD3yW/xrSuVCMFP0srX8Vt+Zhaz2O/S3zZSvKOs4qf41UMuSbrfTRkX72miot8GVIROBvU/NyM
nyeq3zTd4reIuwpbLXS0w6SW/Kwkoj2L+GNI9Vu/Xl/OHr9FfIuViaSbgTniFJyD5Wvc7B/8Wr4s
j7+1bEvS6pBcxjrg4ZkEdfBgB6Tb/Fp3AlO18C4btpafkctjEAZY7aFJyY2D7v9Tuy/cslxEam6V
hdUD0DeIFSPcNz2HB1tz8QgbFxzfWfYjC5Iq31LLXoWs5d8Qy+3DNmLtqco+lrlowvXE44nhmTFA
cYHAhvbGmqgieKNW5WGre+K3sLpgSJykMV8zxc6W5JdJPXo9PDKXAOFi7lit0G7I+Qodky7MdX3j
Gntli3QpsTIaccGL4gRx2LxCrWWcR0ni517OXEpsNTpjFdn4GemO7zxsv8yIRq9Z50JiGlblnEQZ
O286XI8yHNa7mO23EpRXRsWFxJqq7kYiBDv3C/3AGlPngH688kDMpcJsRmDWwyN2lm12wPnye2Z3
v4SHS4UFMyy0WUDZOcPlGTI0C7I1Teq5SbpcWJYJnMxGiFpATu/nkkLTjcZ+Xr/MxcF21UBvfAHk
J6kJIJjTd1CNuEl5XCkIYy4QpqJ46NSC2XKBkPLlYkSRcNgW5QT720GLNH4rymj4GJYwTD2UUzbI
HL5W2b3epvVApn7znLbOdl2O/RIGWRldjOJeB7s5o7LKq6KfuaCVlEgvDNtMz2MVn1vTnUkpPJt2
r79ym7k2aXwOF7BuAQyf46m+hdNdiTV6uZ39tjthTZPhrOPobOR8jLm6J/vidzP9A7AyzIyAI6Mz
HlJPklWvKstuNH0lI/AHy0wlHhQyjDTvjIZN6vYrHll/3JtI+V18Xaa5j6RWEw2iMw7SjzsZn7yj
zaXDunqtQ4hkReepxZjw8J1RmedUcU7SBAeBzC4bOcdpOedJIF+RXfgtby4IFjJpjCFkw/LW18es
mpMcCjba66WOuShYEJsI5UhVeDY2+rENPd5F5I2OX5ksLggWzQndknnfz7LKtlemvUzyaanzJaP/
4+w8muPGtSj8i1gFEmDasoNazVbwOM+G5bHHJEgEJjD9+nd6Vjae2l2FzSxcI4hCvLj47jmOUZhN
g4Vi2SrTBttFR53M0qL42tbpvXv0jaymLZ/V973iZdJteD1rpw+KlfU7MXfV13Dh5Yl1de94K7DR
sA3JR5aG64LHgPQ96ivBio5ugY6NhhWBBA85h/MlmcR68kqtd7GJ3epAQpsNIykeMXyN1lMa78dk
6I6CE+Y2M202bIzXrYGqKnrFyDnzxvSlQzrvTvh+a25aC3YTpuk3XCIvHJvNTvpKnAaelA9T1QR3
9sobOzy1L8AUr6+JQuVzqcGyQNhr1+vg3u361vdbJ6pHPBG0K5kv8RrDddtv5QWqKvxlKljrFn/b
RFhRNR3SYsN8oVXXnQYPMtY1Mtl7p0jWJsIgLqMhkY3eocARMhEEX2ls3GLNwDpbO6FrWH2JBUUr
NUQN0jjrYdt0Z+bcGFabCKsD0/Ww7VkuJNTTkcIB54FI1C27dct1vH8JCyRJ/aRtkukSJWrf8/5l
VsOd7fjWh1///Zemp46mRSvNdFHe+pqIKtkFpRncJrstxoh03TCylvQXMXp7o77DF8bpUT0MrJUa
sDCaxLYMF5b6cPtU+jBPjdsDcmgjYVPHxiVYvf7CPF3uWJm88+rKzeo2tD04u5jJpCZ6uFTpx4ZI
g2tP49jfNhPmpRNBAQPaNkx/5eXwF6pb3VamDYSJpm06UdUDuA6PZ5Dz7Ogo3BaPTYRVkiL9FZYD
bpigI6qA7LyoS9wODJsIWxcly366fng1bbtWF+dopMHBaWHaQNjSaOiCwNXnApOxp4bE39a0fu/W
tLUwtw5yqQvK7S4F5F2ymo6vPHU8/232y3QGx2gi+4uR5N9iij4QMTshz6HNeCFz3DfziKaLQTwX
6wMZB7fros13mbCo2hQ20ZfKN+VetNzfwbPh3mP1jX3wP2OwX/ZBAVPlroWV6mXAK9gTVX50vKbw
3TZCG/JCkk6LsPTay5ouHwLlP1Vt88Fpntg0FyM1LDZ02V6iNdqOQpIf3ha7FbOENs21bW3X1KgC
vIzl8k8AMMWMd4OtGz1u41xxkaZqW7m+LPH8FPXtbp0Xt6S3jXPVYdVAd39RFwOLwzyN0umR+NJN
ADK0ga4WvIdhYJYuCG35DtWHe7bAqM9tOOnv5zEVnPsBEvUXBWXkQ8u0OcRJ57vl1W2kq5gFHBqW
oLusa/oYhhc6RXdClGsU9UZu2ia61MSCGm8Y6pIWjTceukmD7BmI0d9jGNu+86cqOcWz2FrHFWWF
unGTwtLTH9FPLCKHIjbprhn6by6DwGzIKwgldHyjWFzi3vveqVhmSVdIpzOD2ZBXgbpRf/NSeSl7
/dGHQTFPfadgjtmQV1SSreOjlhcvNvRkhnAvii11ivyZzXiFK0+DYhzlZQjBJI8eioQTgoyhW5db
IS72x6TVppaXUJJ2r6ce1ZeQ53ds/boH/bK7T0tbSWhqq8tWxt+kXi+FgVrgn7/8v2j2/6c+szkn
8EdJiiJUdUHvmFNUtJXKOtWve8OkfIayFz+Gnb+99nNsnsZ6WA/S1/5jqLwae188wg+MC7m/boZp
NjNRDDtIMXZ5UZvJP4Q9qK+gkyt6G2rUO8EQDui6nJ7gOOuG+zOboSIGhk0dx+qla/xjYv5DZ1an
XAPC8d+7vgrievXh3nYZuiLTLcw1Q8Pc0vDMRqgk25bOr5FHEkEBB67upWgc/cmZzVBxmkwUe9ma
T1qeBHxwf1azrn78edK8ffgxG6JKt2aejF9vucenH3JI93OQurEYzKanDCu6hK/NlleEQnbKH6Bp
heokN8tJZotA6KVJloQXUQ4I4Rkc5ZzVuv7k1i3XpNsv65ToBQD2KrccAvXdbkHV5cMQMzdZOGbD
WdFceElajGsemyXICybrDIoexgn4YDachSRykrQyDPPFqO3RpzXfCb6tTnEBs/msOi3waF02ce6F
04cYSZ2sSgvPbXu0eawY5kRtFZYRpE5omM2IJLO6DN1055hNZI0SL5JdZNYcPHl3nIeqOc6Fm28r
s4msPoTI2hD7NJ/D+Gup+JENrVtBNLOBrJoYbOVhQ3MNmdY1/agK7XaW2jAWngGSKFJJkNMUaz+u
erpDWtnposRsFmuiAwIMGAbmXm3ywsBjm8SORQHMVuWqVVQoXNeDHJWz635IY7avqVuKjtk0VpLE
qa66Ici3zu93i0aGoYAo7p2D+saeaxNZiUIdtz8VS65ZJb7IIJmHU7WRijhlGpiNZ3ioB4PGhqB5
XKG2LeGZJI0biMxsNKGKtYe7wIZuj9o+82coIV6FNJ12XRtNgAGciFbVLjmZpyXT1RDvexxQbpuL
LVa2TAGcHmDJlTd+yTNIZp5Fco9avTWkVhqwnGEpsgkPm7nmbTa3w6kj00enXrGlytJpZRTyiEHe
0YodlYcigClF0sGtdev+ksy0gXbeuOT1uAa7JhgfC29wo5CZzaopvkWbKeMgj3ZipW0Wlb3rREx+
P6GloXG4FWmQlws7QS8Ldpny3vPLjdG0WbV07eKk6aIoFyb9MI/FESV994TbbrVtRRaTbOOmVHOc
+xV9RUXx+3CN3Q5+2wyypUr0tUqXvPdKUe76OrhK/Icr/Dic5oqtTBb5q+/3MI7KIXMEP7Hwc23E
Z6embXSICFVGvMBBhHQMzElGHcHNMuJuV10bHYISJ5A1OMTlYYBLUIlno1e+LObk9u3XVMQvwWLd
BpQqjUhOe/2QxW1yhDjzX25tW9OlFFBL9wYT5GaZcn+cT+u2ue22NjrUbWG0pusU5BAUXY4eM3jC
TGbilshkNj2UjgsgWB993q4APHRB6w9JTD3HPqe/93m3pRDxjtSSizGmxwQh76GRi3BbSTY06A9c
Ql6oW/Ox8lmGd/Y5UwS1XG5jat1EIalYwwyWL7mM5hqoR9CfFB4H3HJGtpvgyOJRzJWmOSHVs5mn
8zrFjl9u40xpT3SwRt6chxNJz2m1TqfIX5hTyp7ZwlFygkMR/ObmvN7g0jU2lfgYsz7cO/W6jTT5
KWuRS6opDoxkHxXkAFcwp1IPZiNNwxxzxge55nUbdZmHvM4O5kduturMpppwa4m6YcWHp30XPKbJ
Kg8FlCLcFpJNNNEuTOuSodNJ2PBHn5s+L+R2T5LwmjV7IyVlQ03xNFdU4AaHTaAcjz6J6Q+RRvI9
XU1/5w+47oRv/Qor9CJjLzxIivt5H6vkpUx4vxdRHx0WmXg4Q6gb3Mps0CntYFbezbGfx7r6yuLu
tSioW4RnU07Cm7yhU8wHCteQF5pQlZVjFLklvmzQaQoYrnX82vocvyOpJzPTk3+cFpVNOPU8bCFw
NS85XEubj1JU88scU+iM/7n55O2xtRmneDUkBgs959Jr1/etD1ObDMbO7UE0gbffqOxfeV+i/kFW
lfz05995PbXfmE//J3+x4KiCcJfJtfDDh9XD1ZV73pEAcvsMR9/1dfQ7ZEL//MtuRIM2W7WOVK9N
z7ChhtNfqAH4Fqfc7Qyz2aouquawVThl1JzsjB7+KdvN8RywyaoaruAdXJMmpA1EtZvaCW8HiZuv
CLPJqjAWBDL+3ZQHTWQeYf02HXDX7NxiWFt4y2esNdCQmfKxh+jE9SEKlmyOC9mGqqiIkSYAb5OL
UNMs8fGfcrkzL29NFeuiFgZFu3idjw/3Z2+/XEmWPpZuWk/MxqlqEoMGI5j1soQOzuxNmSHz8s5p
lts0Vb/AdkPAPjnHBbY+8dgrMrN2yZ0XvxsHgM1TLYNAkUsr5nyCptqHMYDaXCZqvOP6YwUtu7F2
lDpiNlzljd5aoBJyzvkWfB3DMSsm5LXd+uh6gv5yiRhAyzVKRVM+8SHMoIrSgKPtvrg1fp1TvzTe
6lCA+p0nHAGlggFu+rSYxS3LZ7NVE9aSbObO5Gm8iAPcTTRSlPEPtw8Pfv9waTRAgsnMeV+y4WFo
lwQaGrCKcWvdCsRhSDBHMe3mvCvLaEe2SWYkCXvH1q0FqwsYp+Mhbso33pmsGSIo6KT6noT6dV68
dUylv/eMGUyqBRTycyRw2ZFgR76UTCenNSoatxPERq3ARlfzVJZDPnv0GcUAP2c/cnP0ZDZqpfyy
jroG0z1o6/EQGrJmYRg5PrParNUo07EYi2LMPbbq56BV06kZw/hOxHljJ7ZhqzStCA6pbc7XvtXZ
EqTvax6+d5qSNhF1PbCjYqynfGbksZZ/T6VblQuzgaiENUEUkmDO9bzq3TpuQbZRo922LxuKgmgl
lf6MPqFETAeyjnzPQuomUs9sKMpvpsDrUmy8JFjrXJkKYvgwDnL7dhuKmg3142Fq0DrUx498G/pd
lwxu13Ebi0qbtFk8wqe8S/yPEJl8jjfiNg9tKApT3KimRp/rQKpDrYpXRbz16DQRbSqKKQ5lK0LH
nKOIfleSXu06daftG3uXjUXJ0DSgNlKTw9pw2cm2Fw/LODR7PteOOTmbjQoZq3g58jGvaUKOA7Ku
D1yEjmG7LXelSkWWbkvGPAHXcvG87bM/KX0HKb7VO9aZt00UV9qYLDkyok1zgsyfeNeQrn4cyiC6
90tu7GE2JhUbrWAH7Y95UI8n5bPPa1y5RXu27JVZJRNXg49c+z3Nxt7rs4asdxp/+0ZIbSKKQ7yZ
wDsY+yMPUV/fT+lhXgxcW0Ezv/fHQO2CtiS7rkC5r8tCoDYmhYqsAGrU05T3bR/sTETEgZSbm1QA
tUmpYA5XH1IhfV7z4bKEySut1Z102tvziNqcFGeiDciItHGkAvbozR3QdxO0+w5CQncihFu/4vrv
v8SVJAFsIGI82CVVsPyrSVofZoNVl/UqvRdGvX0fp7Y0VAI5LB2MuMemXW2+m7oiBzNQva/56j+W
0UBP4UqEU6BM7edNz2CMxVY2+brpH6ru6kNEcNFym0lWzjol0GBN+nbKJU0+l+3Ms75ETatb49au
UYFi9cgSDnglDP9F3fgZRUM/3Zq2wmRdM6TxxusRBp5HZ1RN4p9uaH03UxRqw1NNxCu/TeM5D0Qg
XsqiguvnpJ2qbahNT6m65aEphiFPlmzeFP/Ri4J8d+oYG56K4cUxSZP2SE/pzzLg73qdbG7jacNT
FFYBIANWnRu+DtlQho9dE9zJCN7YRG3lqWq8Fpt2oc7Lwh93tMoDong2tY2fNeH8wuNiO4bC7cWT
2rRToSKkliEel4OS4zvqV2EWJYI7BUHUpp1SkkpoSK8mN7TUfyMhQk6TD0VstxG2lixd00n7CqMw
wAX8pVib4sGflurOhvB25oLauNNCmJm81Df5yFaqMz0ndBfDQaYEWIGTTMaB5zibrCXMwiGB2iAZ
8ukqNKjhLJUFxap2f+6lG8eAzT5FkfSmRm99TqK1eM8VLAREq/zjmEAC5M7vuN5r//++S20GytOe
MltSznm6CH+3xiiIWgPlPc2BqfdNWpVHjcxzlsx+AHlH3Frdes4mpGD8TsYmGvxzuBTtYYNn9sFb
3PgIahNS/TQF3bJN/tkrK5oVWwie2bGSBIKuvx/Os2B4WgzRuKiEyiDvp8PE7USw+aiop1FLfTSd
RtA9SUYlsxF4159n09uhKbXxKLVu06TjYMrTbUYoQSHUnHdNvNx5rLsxWW0MaOU8KmMGrFlMlSmy
btDVpVQxzeWS0DtR6q0/Ifi96xsvaMkikR9fIv4Tb0U7PkLd4s/d89+V+q2VYK3lSvbw9C6HPgfy
WqXoeFDM6/XtoILb6AFVgu2pKJv+cV5ruRvLVh7JJIsD1VL+++dPuPXnWZmtuBHSzBilPJRQSU2S
b1HRfXNq2iaGmmBZRrUOU+75C7yc/qpjN9VmEFO/j0ndbTBNZCOiGNm8QuiDTm60IOoxfm95DoFM
qhQPFmHovUPu8xsr3czo6P9pW6mqQE1Vj7VA+M8oRi3ykDT/uHW1FbyrqYCn87p1V3f1b8PyLvBG
xyVsg0JCzMqMSeWfZSoR0C0HKtM7t+Mbc8+mvgufLkKtJbYeCawhbucdm9Vntx6xl206bBUr0HZp
OPjDQaEAInJjSqgNN6Lgo6a+5k1ulPpKZZhzStyANWrTU9QQry3ilJwrs75PmfcxNs2dWPFGjGKj
U1xHs1KjR84l7czJ2xA5sLZNnqUh4R6KRtsHp763FZjwbKb0FhfkDNXMrGiKZ6hbf3Rr2joIB6Te
a7hR+uciVf/WA98bWMve2Y1vTEcboqq9ZQ2jOSFn1MD8S+L4y9oX91QUbrV9/fdfbtde0UalKtEl
pWqfOxmEe3jiRge3TrEiWyxPzMMAH97J9pUnHWw008FNPoja/FQPT+C6K0JyTuf+paTmZFY3FWpq
665BHi6VSYOmk4XvEhp+KyNyr4LqVodb55ru2dSygeGzKZ6GU/3dwzXJbaLY6FRD26TkCSXnKGk+
KNF+SrS6E9Hc+Gybm+JzAAWoHp9NN/9x4ulDP4Ru9x8bmurhpxXz7toj1Tfdr+dERXdSR7c+2lqU
RKpgEj76I9DNIRl3i+RHp5lt81K0qL0Oke91J2k+kWbL1tathozasFSwQjG05+iOvi5flGgyToXb
PdYmpcrVVCEMwGQ+kKnNErls+60a7pms3Opt62TbUD8xm6YO4MJYfqi8Ffpp2+p4ubTJqKoKZkp6
HpxTU3ytp/Rr0ixuJ7JNRpmkmxc6XVdNVzyrme8iRdymto1FSV2lwzRjmhQG97mx5FAMK+K90xy0
uSiRls1aoug473nLT1Dvp3tT03t34RujaWNRAsg78aSPBZ+ar5PoD0tr3ESTqE0kJcnGa91sDWhD
mmRUsn/aeXGL3WwkqeZBVHil9IGketk4mYdtlo5NX7vql7NS1UvBk8mr8wB+SKzOluGr20ha52Qc
aJkWCxpGUQc2WL2TJnGLS2wUKYTOJFzhzXaewolmddQvqJSE+ojbh1vXxMULmiL00zqfTP3k1+J7
F3VuEBWl1kE5sq2JeVGrHAsIABUBSkszyIONbqNp00jwuZjmhgwin5pqO0Ullftock3p2DjSUjZD
Gg6Nzuu6/bun7fc+nt1E/akNIwmvkEIuajvDiiTK1mAiWcCZW8xm80dbp6egjuV2lrTdM1l8pLS6
l1a4safYZn9dIkkPtFvlHm2+FhvK3gcZOl5jA2t1kiFJtNYmOJtxWcQu7OsYcvv15OYtTW0GqZg4
Niu/F3nhhX970NuoSe0Y4dsKT4vwSO+XscJLcgHNx3ZYjpSn98ppQ+xPbyRzbImneSADhMxSna9t
q7/NDSN/9drw9+WU0genjcAWekqgEcqSjap8m9e/RS2fAk6c2C9q6zz1QUcKH2XGeaolf2JtTB6b
sDN3pvt/XfxG59gAUjyG9bLMQuVQ9pb7eJHdkWq2Hkux+rsgZNOu7DQpMp+P48ctSraHGXP42+zN
4xc8C5RfApzvxR6+5sVDM1XRt6VHiiPy+0o9QKNy3MFBxy8OAQn7fcmH6LgNodo79boNONHKQBMQ
/X7G49Mehn1N1i9N4HaZsPmmlfI1ZDO0UxOzZbVsH5rxXj3gf6fPW51+nam/nKT1xmBY4Wudcw9b
8I6Dht5DmdHEpxqYTLsb4Q4T7kjdQf0Nrl8nIK9eu/O8YtlNackOQ8OQFQzH2tsHIvHrDCUdwwcq
fJIX5cQfqnIi+wayJg8xKsm/mC6Jn1GkjkJynqb9vvBXDIx/jWoUZf6n2RTVMQzC/qkP8Lws+bA8
Qq1Q50XX3Xu/uLH32dBVMfCm7gZ0ZyR/9HOaE+NmIENtmDyGR4pR7aARljDyrpvGJQvGNHZ727SR
Lj5O05iW+G6YxzxH85fGEWSmNs6VwrcE9wNUJxVRuUfx49fEC93gcWrDXLqBmWQRek3eLf37tCrg
q1Xc2TFuDKRNcjWxFwgUEVZ5W89NNiZ9/QD3HrdieWqjXDJYYtWKVuSb19GnJdYLBFQcXVeoTXMB
UwrTokp5HtXxM8zkgJoItxjWZrkKslApIMaVg4v8p/D6j5vP3KagjXK1E+xfPc55jq5/jT1kNGO5
uFniwjPt961I1lwz+BjxvMSdJFslnsfasnZLQNgMF0h0P/bk7J1Z7f3djMj4oE7GcYO29a3KUXpr
uY3ema78c1DqnAk3so3a5BYXFWtKjav82A/106L4Yydp9Op0atns1uCtIqqSqQLyOzwTJaesHlq3
p9TAZrdMsYQsZm2Zq6Ba9qZVsEwoN6frTmBjWlSVrIR/GV47fV4cUAO57qRUTrmCwKa0FIUjnYds
bC6Ftxx0UCQZqsHeu/R5YHNa29gm24JVdEbWanwMk23byz5we2KG+cLva2jVySxM5SfncWPdk8TD
zInI1A1fg5nb763LaoXSNGzGzj1bpp2uQ5qZavKcMnmBLWildO83MwQiz4OfNrvB3/ZLV7lxfYEt
NbWW8eDH0ZqcPa2TrGbx32E7jndohbcPosAWmxp66PnABTg5c49Wz4VH//aisXOcjdbtOxl90SUE
sgFRVb8vNJ0PItzuVV9d58X/h3+BzUslleghPV1EZxRVsmPMaHUGQdXtdUsnt2G1samu9b1mqUh0
Hhfj7/0uWD+kS59++vNy+u9S+dZfYD3H0m3rKKlEfO7jIYj/Ru1B/H4WKcmqjfvnETYiu4hCNG7q
iuaVqR72TIO/vl8rNr0bYTT7Y4QhhDiyEOqehRD0GNbD/FccFOSFIVg9wvSLfPRl2jxM0ZbuDBSi
H1ESAHvsDd60f/4jbswfW6oorCafTV0TnkMq22eIldGnQUeQcnFrPvp92UKfG+hMEYVnNhdfOk+/
9xGiujVt7Te+hylzjWXOnvDX85Z0y66M0nuR+q3Zae03KkkhVNct4RnqHBJln1207YKo9//y+aSc
AoPAVrgagxDOWosJkawo16+JSdZDLKp7abnrLHxrdlqZeE3gbajgK3XmeBP/q+nK5bHG5lnuOpMO
dEfaHmJDEQvu6VNeh/St32dtFnj8NJPeuvA8p0m6R03r+lBRr9lD0oQfFcKU73fG/drgG7/IBrSI
vzVjPeN9KBDGn95rltT9ru2Vv09EL3caKuTZSkP9vpSQMt3DMTJAiZuvDUZw6OFWkF6526AP2WPU
1OwzD5fyQ9Os6TugX4POWDdRrEdJQG5sM57/4EB/DWrfJURUL/XolQ9Q4Jo/CAiqPBrVV0NGShXl
SBt83GpWHnSlmweJgppeZAmd/Id0VetDRz31UVDtXbSIxjkLY1pnWvDhcxnAkvNO59zoG4s9UfAY
FrwrtrMyCkqKvloOMad3kqU3RtiGyGg/9chdNNG5xqp+gBBBfQwl0wfZ9O1fA1/rOy9U/12H3xph
a9eo1qHuVNriaIA+MXls5dzB8AO8RDbDgugAxkl9hlRB9x3FEeGhCap//aBhmS9XkXE8hDwM1Zrc
wRJubJD/R/Owzm9KcMPnQW8/BqjSZIVE1zoNlw30eJ2G9h/rgzMz0d+LzMQw3tnXb4yVzfNQr2zq
SCB4J55asknxfkfIHGbxxpJdT9LNbcLZUkAwSo+4X3QBhqqhO68YH1TsyGsH/0f/DWUH6eHYP2Mt
xT/bOCmOPdSq//lz51/XxFuzzNrijVkhz2V8dg5Fmn6KybicaR3JC6tjfRjKUh/nNlnPMUtmpwRp
YBOBPZnWaGo6dq6Rfj0zTNU9PBULpytVYNtY+lW3Vtso2blLWX/mSvlZz/30/Z9768Y6sMXBVh1R
soaUntW2KJX1GhFJOSfBxz83jzKXG0dubB0gSHi3giNlfNYkqkq2q2row/Y7TajHgiyF0An5a5un
aPjBkcdOVVZv9QKlgaCePYgJ8SQIiz7bGpwHbQZrO1VHryUeFyex6wffTBV80aMEz3abHla/2Xkx
FezT+N8SzMYFz6g/S9Ol5ZLhGcFsz3XUhOV3iBk0SE0tJYwj/KzdZK2eAz6LQ7+mwUMJFXXvMBCN
w2KZDD9JFPomh4pC4Xgsuv4Bz/iXoFlrWBEqGDpPrQrJjskq3EO+EcJwfoUDOB1RAnfqvCS8CGgL
vvM5KdiebLyaM1M01RGCyT9L7m0/iqvEjjBjnXUkHT8X8VI861JEX2W6mJeuUuRYxVBFn7dC1j/X
Ye11JpZIFC895DO+yCQh3kOFKm3xEpsB0yMbEP1JTHJee1lD/e4l5U2/HySpM6izYIzXZkr2vQkl
7rq0u3CfV3Bi7tqsicT7ttnYJcXfAMHoalx2YvCLfeQ19a6pjXwX9wvsGYO+i48thvOVQGJmek5F
sehdEarwBRrxxYtXxPwkjPS9zEALfNdsUAQ+bc0StO+BY8OjvZLpF6+GpFsSl1GwpzL4yEpOvhcs
+BmtjT63Ne8/hWlS6gzlSITvwI81exDc4V62w7Dv2WiOdVIOQEC4VyCZHENQsJ+G9lM7iAAeIKKC
y2lfpYE5zdUWkJfUWwDhV9Pczae6Lxb6sdNtFx88rfDzZg2Xax6aqWY3xZE8dTzyHzEAGl+pasD1
j+1cQhimnZH9GTMOa776U1EmM5THhiZdqwO2TV2PO0+JRF38BD+aUa6n3daX5JXLkrCdQEXVsSi1
hJeumZnx9uMw6/JxbASvXtRi+iPHfL+IFQ6IhrYDLO7iNt6rgdMsxKVE7ZWQffsubhJBjuHQxeSo
0oBGxzpc0r7Yt3JDTiBDEl23Lyr2TPIUdkVXfVJdF5EXnfjbGGUFIkeyU5VqugZf0gnvAcnDYFM7
rvCUdI6YMuIYrMPcH1FAW9Jv0zjx7dUrFHxhOLD99kswrc0MZzBNg7nLArxYTFnTTpO6BAER9LLg
YYp/51vp84vPB/yvEn0SvoOLDfGyFYMRHisequhIhz5NTrMq+mSnSAHALGsJXHR207CmyVOh4rT8
GoON7Y8g3aHLk2j8wH6T2oMowbywsXgHDwjIeQH2juZj1bWM/wuRrwFvebicTeVLSzERHxIzTdFZ
67aGy1srOfINbWnwyj3CYHZ6bRJTHureK/Co25XdFGdDOs/RZ0Epbb92K6wj3yVMhohYSILlyYzf
0tOmWLz8rIPKm1BtOfMOgu6LVz5SCSmGvV/VdfU4RlU7/kvTvqZPCamb8WvTp0tyojTk3sdSshYB
pB7iJQGRUVO2S+K5LT7hp5R5bbtwI3E2Uy9Rzzwmg3mA5GJkDkwORH0QMVvMU+xjXkMWWHrxoQui
tf0MfS0T4qYpKsxj2GSkD21j0u5po+VYndK6lt0XsiWBfFpZO5T+buo7YsoMJl00eowhQaB+9EV9
rSfRqCp5qH1ok5zEItcyb4Fc+qeoShG5g+NexPa4pHKay10ThprvR7Kw6+5qfG/6rLZIj8fWdC29
BNiN1vCguS7qc8NRUvV5YlEEBaBIpVGQKTUXrMxQSgdsR2CvkI8L/qb6XY/aI30o0mIIH1GwHIqv
qliH+FzBZvLI+yoUD2LG/w8R8k0XB6iBJt27IoBFlchqvwn0CWHMOst9qCYiTig45Is6bmkCSfVV
YGCevYjhNRAOs0ZGDziIUDfgp5yPj7M2s/o3hstndAo0SiMzDuGKMhv6qO/37dAI/8fWT555kD7E
6+qs7+NpzaIq9Pbl4HNP7ojUnfmmg3ghr0qoRsG6HIXSJXSmfNKVSFNFSCMNIq3Jlm2+xgGVhpIX
/6CSd/4fR1e2ZCeuBL+ICEBo4ZXlLL1v015eiLbdLYldICTE19/s++YZh+0+HFSqyszKjF64SZLt
ZoQzz37Ohp6Lu6RLnPjbTmmS/GdhaTSeWkZs85Mki0/vB54Z+5K1eEm/XBo5flWgb01czFGaZH+y
OLXLhRxZFN+uo9vHgkLxbz65cy6ogjgEbP7gqV6T06Qhm77vbMz2O28IhqOid1J0H5vdmvxBJP2q
fu04CE4VGfdr858IuolObeNTdkp52OWdxgJBVBoSEqqqIc0IrPciH527ZTP01oPF1h/AjtLeYHvJ
Je1aNTrNgbPEuEziv0jCi3WFf2jouur7cKyhbDJQQb5Ix3SJeZ2yhHZ3OkXsty4POHK4f8dg1u6j
HWlrP+yhI47xLLThPzGJTr2RCSqRz63XJEzVIiK20RPTBHhSbe2ciDs4yA3Lc9pG8aouA/zwhC+x
S2rNZVNmJ/Iy540OnwPk6rgeNBLkmhqLn/mgC9Gzme4FOwZNGYyRsXWcFTadI3eXCqObYsybjOO2
bZoVRrhssQtNaugCmFgrRUY6ZWe+Obv9WjWMdOjZIxEBdpwhg1Lud7tRY0PJNgeyfAgNFsEKEUbp
WMHGJBIOa0B6Pze9mNbu3GAvQCaVZrmIxhvA8xt5Th3MA31J9pyZj3YYt3kuSJcofTOpb1OpMtNJ
PxxFLzzvsLvk5oNVwtmRqzIHJxmf2zFClhLc6khLrzCZDN2FR2Pivmg8M372qY7mswL0JCp6sMWX
Kx9aNEy7XhXVp2TijexByjg21qx1Rzj3zHfpr6hR41rvm8i+2oOPyScfHOku847AFptmadlbPT6l
0U7jgnVJm52RoizFbS7TeEeQGxV7uNAjITcCrtcB97UfulOzRC7+bySdPGqWRw1tzzLdu+gurJFL
/oohjS/wbMvas0BObVvDgXulrswdUvrutYqT9H7aA7yCSqB0KdRExjdPcpAjtsYH5wwWIEi4Rtsy
1tJvsKudNzgcOngInHO0Uctv0LgQruEjk1Vcly73Ji/UuOe8FkRA+VQciEUYrx6dJaqGbvVW5HDA
fBbQYI2mQFfls/EcOpumL8nBdhmdCI/NfjOwSbfPUbLCwi5DwBjaNRzdBB4dnIy5+iMjYpaL0Pwm
Edl0VSkMplBh8+mXn3O4k5n16HTV8pCKK03WReD31jFaiwgonP7ThQb7F4dTkbpBZ83IT7vg5nqE
yG9IX5r5iLurswIvIIM+AcSGbakdzsgiN/hJRJcd2wXf3949H4wi73Qd9D+QTrgM2+a4SMQrfnG+
qm0tvBvd/ETgy73d8VmF9pFgLYk+hh3g7msgkOFeoFMctCpcryjsqXsSwgmRDOv0mSdJRE+9tLH4
lW188690g9D7tZHD0vxt8bOi3+k4P9TvxnJEpkMwfCj2eAx5O2F1su9tjE8Ws7FQca+xXLFmAed3
Wd2elEBsdSimOOPyKoBvn9p9guIJ/k2zPqed4ytqxd61jw3bZISOso+RcglZg84HSEZqJwSCiCmL
kfFYxnpYotdtMnr2NYiJhs6Xvm/7c84FrmrLG5GrcsnHiKA5Oyj/18CCjZiSudnHD8x5qq/pftCp
SOFzfT6GrH3l7SARstxxzHGnqZ0yLQofb/Fwn4llnFXRtWIwD2nT9VNSbAzhv7ifoyVd8cVFsj3u
4Viqtqls5xAK/P8I4qqequ15xQWB8gchbbPshVz1WJGw7PM/2oTomR0ZpvcBNnu3I9p0e6CipcsB
vC6L5BveWvifctha+usq0EQXWCUL8UNijQAZ2+Q0l3cMYYAZWgY3ia3GX9xfOhgZ7G+Kz7nf702e
zObJT03gVb/1ffyMRkHHWKXsgpWnaIgZf9lydCuncWGbeF7yWfnzuvHmLhMWa8M5lWe0XLLD6knc
5cMZEmySPB5oA4d6TvFeTfWCHePVXB2d6GzQUX/jeypx0b3eWuO+Vt9a/sfDauHds1R8YjhFMTvl
YYDRsEubfatmWI3+C4hoKjWoxJNd4TXTlItoZDaWKD7Ehbr1WOAx52wDkmGuEoHOpsaAn3eiyjYy
+Dc1K+ltBUbWGllF2SEIkgC2Jd2eaL769AlhttEvbbyAXEZiMhAlCaPuxDsmY/iJbN2MDEEkUCGb
lpdttLAIrlGAVjNaqWy0MO+yub1XO4k/VsKMmsu9jdq0qVI3RwkvhhabAD9NkkW+isg+bh0ix33j
7s3uWwS22Aad7Aa6K+7Tet1lM/8Weha+7nAi6IvAh9hucsM97UtQPrZqzRy2IlvF1BdDxL6j60a4
4qYYd+fefUzY0EjOQXwn8pR8j5boHUV2YAtm16gL9aEQi+KLfEn3jBZmhrHimXWKqvuwL4RcPFJI
NwSXw1JFFVYOoFvWA8wEfUW6T7fcDbDFTHO4AG64SZuYFHzpJlyPwAhuWP+dWprBmbEWfqPVSCRJ
q6WL91/ai+jM0zR7HLcQRVW047+BvZNPg63q+WRb097jXWG3mehykFA2RKV1M7kOJLi3dmfT68Zp
txfwM8sxrgHItEUCtigUMeyCpvyNZdkOGmKcP0m7Eg9oHZITs+xHscucPQuHEQstCWzoEoyFZ41K
CynakWGFz3dPK1lQ4ffmIDd6GpZbnK41KSdE6QDozo9rB2uNktnDovv27kJjiwZlXxD0HcRQQkW9
nNvZySqhx3pZCW3OXDb+ptUoUCJxUzkPE71PEgA2iZpbNGwQxomsWeB+f8Q1X5ekgCdfV4qU+BKZ
h9PZuWz+tboVRQvOYlXb8KSGFxVDizDyggj/Y7F5h7EsQ+NkMXIf/RrXqkXN2FJ+lJ1lvhATokwD
AeCBMPJ3opzFKwfhOwpFU0fAT1I8g6g52S5eMDFN9hqi/S/CORm6RomBbeD4efTU7WWyrw2ev0yT
tRw6a26Rbp9iCsi2L2NY8t/co3xkOnK/+mn1pckW9oT4tva/lrTNFWGLzU0rzIh6YtaCRIaVQ5vI
OmgC95aEDbKGahxtk8pNdMGm8VYF06KlQyCG/b2FVhRzA/l0C53IG7bGwDYxIk8CocWXbkYTCOHd
fmQljYYGpn0YmwO0R2dovNhtivyIuaAoDWc5OYZ8XUKsqvcmEwPsq+j+JzMLGmAMt9mT6SaN8Z/v
8yfEk/FlzaLwkmHx8zxJ7jqsPBx4aFLTSrYmrnti5r+j8+J2Y2x9lfuc4s1PNcgUBiRZ4WU4GSrh
u93O2YW2cqhhlo0XfRnGS6+XcJQht/40RKZTRWwa9Sn7QT+2OZE/J9+xInXRMNREJdN7PzZ7OHVD
u7IbHU/dSQ+WbVWS9eMrlXJ+nrOefjTJrL+Q5xYhWoqhMcuF+O+YoojcYw1XPbplbK4+VXlU7HCe
qLCYjh4gdNt01iCBPizqoLmwAzBX1SrZnFvaIPEwm/tYlYduwqXJE6nqKY4iX/C4a5NqniYKcGt1
YQF01G5j1eH6qpujCcmvddhxLxe6D/FtkvHDvqfUwnI/py7SdY85Zq0xrWdZsR65eiAHl/ckYd2G
8FbeA0Qawt84DsMvBr3BPYtg9obvDiMixkoHPAH3ZFRbLpZXuKjB43PZEHXy1ei2m8sYPdSDbNOd
QVJqESXOu2N9kglaTHu0203YUiR+jYkw8gFs2Nw9HGh/Zd3ZTD7Cl3PMq0Miwxc/PfqLUuCq/2Bs
51fo/KZTyqLlq7HxcgDz9M0NtL2KFyN6VVri7Whl2cdILytTiM4fCfc4Rt59B5nxhMIEoF8iT0/p
TvlSLDzPYQy78nnAHmdLzLXnuP3qYSDm25R81uggB/qsUrOy+2ix4l/M9ahKhmgrzHgIMf4VzxnH
WwwGIK4hiEGbwvGtTnUvgv2NHm/9gdi35nMyC6FFIiKZlsxnaI3VNjqowXdMmWVwudtwWNb4p578
9oCikHwsRvnPBbTckxdYHiziuMM7GfnD3nufsxuvpPrLekv/oGXjP8Z44JjJ5Oii2wD38y/VoH8r
0jkLbSXRJz24Y1VHme0kv03kmqKY2zV96Sy6tyLG+6+Kw/XyNkUHokrTjul6avb1GE9yzdx0Zck0
3JjkGwLh+MfyAn/FaNF3DgA1eqP6kmATgv9ASnfWV5JuEBqnWDKg5eaRQfhgadzBK5TPWEh7WneO
yiYy1L+n49ia6OeOru6GLrutO5jbseqIdyCu8D7q8hoCD/sKm0S46MfZLiiiaBqZPx/gWi9APDCb
oSjGDYAh0U93xsaxKfkYIihzDeqFmgxLfyg5549Huk9vUwJXsergtlnKDIk/S2VNsx4broN9Na89
y46/1sKIbY/FmtVRGMYXghjy39E08PO0CKtvN0PQ/lGTdesleK3f2aGJq2LMs88eZpqf7dH13QUS
u2Mrlx3Q3okNWNvEQkQ//Oohh37E8tX4MHNs7dQNndRSA7Ngrhwxg8gbCVR+u+BP5DcpJEbjmfCE
tVXGlgnfU6yNLHcRL3PNGDTGpYq5wswBzYet7JKR59wHfKH4u5UpuBqPx3iAdrmYcFkgzIPsuLIm
mGWOt162/kPTdV0KE3rwGcxk4hxniwWAEgKa8Gz1UCE73XkOcFaqSiGR+ag12eV0o48eJ7WDVCO9
4rlJVlNi26vOwfD50SbxNcWj+4g2D+i9R2NynxNsJpyaeF7DlXfdlF3HPOM/l21y3RNnGhHsW3eM
OBC42Zi5AjxQXb1wAGSXI9odK7NtELeN2gM2S5BTAlibOZc8ovcKFlOCs6oUbo81RrjW+aox5Pv+
TZspzy/Syu5HpmM1P+c2UdEzD0kaSjTo036O1hke7V3gydPmxvajswcGaaoD4ExYunTgVpIs+dsr
jg4ENj+rrBM7Q4QdLwvZ7rM4oxYzrYv3ShvNH+c2cn8Wu2k4dHVTXmPCA7CC1Z65RxCU6j+oa0nF
j61N8aoHp6qRoTNYMJhNJ5F7dV6wbsmLTtPo7+E4vwciIdg5EBOu38GV7V8yL/GLW+SAWWhphrs5
3gbzxBWJr4Agn1TvyWOCMMobOMPhyU5hwm7lkjYcYOM4KHIe1x2S1VFv8tec96Et4oS468Bsm5Wp
3uX5SOFg/9MikKCOzbqgwZ/83Zy1GaZ0v4+mojuV8TniyfzDzGuaV+h6lwna9Wmbzya4DlfyhsGs
mLtU1BOAyrwYpgQBIS5T832aiNYWKzrLocjIYF/UCMMHVBc/nKekP/4psoEV7hUMXh/m1C22znOs
+95Qg9IPlFegu6B6XL89gyI0a3FqYDhSWKozVe3smFyNdPm8vXQsFqwEOkqGE+yYBl+NMdN56SUW
+dnqGTiPwMJUMA3Epkhij4pKsjF/oCLayygT+u9Ous5hxtCxO7XxMnGkQu7oeeIgTywd87aIcmSh
YHKACV8h1TTY6zHOwVTjFJQo+h4ZhtVgIGGDhfvcXflG2CNwa1q1PZEPosnwnqSavzObAq8SGHML
WF80w7uMLHyRuz3v0eq1+f9jubK2qyjoxu+PAhFI4fNNmsInxJ7JOB5xMaykr3dKh1/Npuwp9RuG
frUO4FlcvrxsyxR+03ij2KwfQCCUfkHLXW9aoxKkgor4ScFd/q0/jg4eXM3cvUQd4pgejECcDIZ1
D6OPCdREqGkT7UBHIVGezxNilkmJg8fHYp3hHl+ASgsvkzRhq4Dp4x5IN+B/hZ3j2V5j2fMPmatu
/DrI7NsC4yXQgnie8JBG5OTeNgtp03IcsxF63EZFx5NhsunOyxQ5gw7Z5nfQ6tunZoN5Ws1GLUSl
IVqz1c7z7iiXxsiXHZsdrgzwWHgDs7Z8zgkPCE1pk/ZC+6Q9457HzSTNcDMAF8OSE6bGb2bBqUft
8U7BrC709FYZr9aboDmbQagBZ7hsMh/2um9D/2EAdtdyavRPnzH3C5aw4V/AYHMDAB5vHQn7G9yb
sCvYY1lHnLrGZI8bRpsrjpb2VSCZ6ctxwcISppueE1gXkWh9S6bMsjMbpn6+fkvkQwlywD+MGXQB
tyCwxvx32I8EbNyC7hsFYxk+53kJf5dDpfLkY5e8tRLsmNQmuUK5wG43nzQIGJ3pet6PRqNDBxnz
admCt0CKPYF8hswcxDAzmHsbJLVSBuDPYVfkTXj/mDY0qwaade6CBmEq2jQo9BTG/sunfXX3SFsd
03pk8rjtkNB2FYYsd9YP9KxigfBhwHLwQRMBaUoVIn3364QvGgApfHSvA19xwaGb02sx7NkC2AFw
KUIcsShxhrw+/acMSJXCRSBnrG7dl8P+j0apd10xSd28h97sHK/XyqdKRotD4fHG3tNo119DlqMJ
pnB8p8hSyMCycKn9/WxHM10mK7rXPVIgObE09t+Oqw2X8XpoAJh7BiLYiPGmGfLkJUQEDokqims3
p1OdxODKWtQYFDqCzpAIxWuSxvLmmLfx5An++SS26rTqCZhf3uGSGUDyFCMX6gRYeJaF506bagOy
9tJ1OSYx2GyCel/i5n7WE1pe1+32w7WdqZqFUtwqUT8Us0iPU6Ph8AfOSjbl5PL04vno3vm+bX1p
F9QQbJzwez/w+UJCM2bgdjR7xAQGvhukWTn2dAEI0Ejya+21O9lBymcoB0RlGffVPlP/Y4vWUKWg
nF8Mj/rHAXEpJWDO6aJ4E73jtEMuGsNDvwAalpy3ZolrvwJAwF0ozz3ZOpwg3WAsEQhEK4dB41wO
x4gWLmDfg3n1kSQG65dUTBjd9PawDNB7igZ9b5mA2rqkKzCAeJH6fiNjWgAS3TFyWpgl7ku2FEi4
gudynpEqDObFQRVSpQSrVHTn9DJMzX7JEpCx4xjCHYaNcNpxIp4cjfQFkiR67ftJnGw0HGe4jvR3
tqd5PZr274hVthJ/FEtZ89LoYps6RK2GSYdqyvf8qWtp/O71lFYgJuNHgLr9w6yH5C9edlIdmZpK
QlzTVPsUg+WQqSwmouKiGY+mbjrXfhAJzJAMsbysOlEVl8eKKh5FH5CbNQA09UcS2HBGbKo4OQE9
Ft6L7B/H6uGm6oMAHqxahGQ/K67tCYg0aNFm3yuy8O3MbeBRoRv3B1Z7gGba7biaKfuHhvvTSM9e
sKaLgGTYCjzsLTgrD5z+LZYxP4P2TSsd7flV5Ev0sHrzweZprjujwK7IJkfCJ6g9jCAtbsuWZ29A
FtYzQKvuJqZYWoPo0OAiD+1nmtnpAhySPfeLfVt5r9/7mCGWbUMPgA2ltYE9W9fdwjlVvCS95tWx
AI84RSwfik4teVpMUxiKYHlcNWPyF3tlK56no9WRLwP0KyowXo/Y2l1KKFnGIvfU+VJBPaFw2WN1
oTIdZE1mt/Jpj/SvtIWL2IfyI9nhFMrjkWW1RLZjualDDeTs7YaLsGMR+JgnE9pY3g3bmpLoFBhW
q4BKWSsPigMwUPfDHfk+XtC2hf0VUGo7gawKS5b/p1aX/aVdmNRjrHZu6ikRYfnSgRy2K3bf0blS
qzLp/ZHDTvlDaBNPN3jcWFenKZQEoLmXWT2msIond8cydFUm3ZD+CCQ5zE3aJQPoRmK9Mi85VsoW
XHsuwS0Z9ybx/+XbosyniDwzoRhnnSyQ8+I30G3A8NIXcJ/eVLllrQSmG5L892Z79NAZF/IB9GeX
1Isbm/9vI7Z1yq19U37TQ+FXsUR140wbSoC6HK1lZiEdx42IkFloSOcpVR/BdBk4rybKWP+gZWPe
MVDO6JF6lJuh1P0R3mN4gy/PuRZenWBslcRl3pv5HqBKCjlD13Tzl4N6b3ybWxrGlwSG/0uZa1z8
O9I//NIWGoe1vZvW2QxlnsBhE3MnaKyswLU8jo+jtQeetDyA1hZdAGBd9j5ZQDWQDJKZmzwnWbjD
vmcjf9poCuIR3Vas34Onx1wcWzb7dz0avExpCuopqUnw6S8QryJ56gCyyC8F+7+vjUOJDYs5CNV1
5WgsMM1OQBiu07IlpATSdERPaH2srFehorfc4y2B/23WKRNDmKB51yA2m1KEZ0ebHpHoZjVwY0sd
nJ1LocS2v1oFcqbSK1RPUcEnCH2hpZ3sPoD2jZt4+0r8DAVfDT5vyujd3ivEBa2sgfQB975damQX
R9vPjkaj/8wBKYkUxnnLjqTudIOX614aXOvAlHE9aZB/6z7LH6SNwIjDH4SI6DrMahVD1c6Qm930
KSRHHch4hA3c54EOyQV6nyVc1yVah6ni6yD6h3Vf9vzMVStmc0V8lERbhNDd43fmtkGWPibYlpXj
BqapGga44P6nAG2R5x2RCLOp9pVvrIFZBuLX4ZuaHPQBQR75BtI6hUIjzvCEXEEbCAbmIorkfrcm
hJPhFjMppt1iTGGW9o8GSul6Io7pA/IfNQGyuMVir5yW064dMLAtlqy/N+DD+r8gsMbjx4qCRb/a
xMYgJpnuvY4vMdZAswG9AodWDtxWh89e2XTQIqmPhI0jZidlIwsH0yOJgDacB3yZsr+inmCAQ8zd
lB4/Y+n4XJHVCt29gCwIfnoQccqHuIL7iDn+sESy/aPnm+rAcAfW/9mBCGzmpAmR6jQLvZu5XFN6
mHt5gMCG3zTDVvEOeGA4H9+78y/zgaxBEPDOmhJ8qMRkBDvJGEuhLfYTCjgnpl/A+zte4/T1wlXC
huUeqvR+vE8oRrPphLuUCyT/bhTzSSCoE3jSQz//wWFus/vYptoUxhOfnZLWKpz+DhGtpUtWAf8R
m39JFesPh/5nt+C5FBVrieTMfJDnOZNH/9KwFdf1ESPGCsWEtVeQWwN97YTemkcf987eRzPUqTcw
qkB6WrMuQwXNOq2RNE/Rmzgj/qm87fJiJ63BEZVoK9AyGhu9D6jZU43P32+1hjS6x/68IHXC4mN7
aDIAOh9UHmz+DcVX+s+Q/RCAFkCgAtb2IrujIKkxc4DaIOeGLRBcJVPev4hZ50gQ21nMWOX6OF1g
J5D1PxVENttjjvEilCBGublXE6KHT4Hg/NZzDhK4INt+zGlpFCTF736yntR5Eu9rgfnheAzT5I+p
cFjwOMq2Bf76FEH1Qk+gmBHM0pJAAxqS3dya1Gx72TR9oy7wjFNgJVVAXg4OD7Y5p3R/MTLy2Y/Y
s3j/iBFvnVRhw0AOcNSF9z1N3ILmGLaNv1yST2froVgjkvFrTixgPwptaZl2PQJ+RBrjKAHIaHHQ
NQeCnSNFo8xxjx3VNEEFUNBDcVjo4wVI35qOAiWa+6iHA33bP62ZMOxxRbeLpkXZbQdb2A43Xaf5
cWXYcb9Cvs7+0nyPVQ3BRvwzZdy9SnyzsB70JsCzdWBQg/J4eVmgEeD/GLD5P02D03LZu9GPFXwQ
gAzyGK3glYN9z24gSnDPmc4CQP5hFAhborF78F3UdrdtpyZ0G2TYPrI5J/tDvOfzb3B5+7+h4UNX
5nOjsmLasgysnsSeSAT1aunzxomyda0acHEgSQUwI365oRMG1YQvSxb6iPr7uResHuXgzlTwvYXX
vAcMEX8f5CnNwYaEefmtvD2wcwU6HXeFmyUHFJp27+nqps8eROE/OCBPx+uRUfM7RFg7eG4RhdTc
LksXwWM4RC4/NWDIlxrCyWOu8nEd0Jh4osYHGmCHVo4aIMoJO19t9MKg78Cy19Etf0DJfeuMv+H6
tdj3aQOiv6sZlF0n46UBEyNbUnq9QQFHA8knRHgJ0uFCpXHzCAAXu14F9K7d+oVsKZnUClIWNFtx
vuVdNdIwJOdoXqL0Zzw1k3nHqeL+e/8BAJc3CBB9zAFjLwW+uIF/rvnc/dHJZBK8Q8emTvDhnNkt
NGS4qvWKvS+Wd4aXR5SkFwiU2hW7lQAW7DrNz46lBuDmAqmCfpLplMkXAFXsBRBsJ/+xFTNFvLXu
5wTvxmesmO5jmTDUB6xMbStqf7T10YtE7XrOml3yknNHRc121UF2yk2U6Vvfz6T/0WXziHIpVUQv
HgMYv+QCkNGJM8AjJyi89FbJ2EOiMgSB3R0qDTQ+vG/j8Grwu/tSIG8mQ13i2SjCWiN9AHYbREqT
vg07wN393KfDQaoOi3tP0iJFoM6gSsJ7dQx+KBVCagHP+jSHcKWAMTyfHlXoVPO7p31L7wAIuUaU
bG5EVgBEOkxNDOP0Xki0xo/Iplquw6RJBhJ6MahLW5uvN1YE/zavh0HYME1XVeRmAOswgeI8D2GT
Vz6g0l9c2FaPMEYI+EBwoA7dzmFF+jnko3H3OuFWgqh9zAI+npwBVP6kxzZltc/nDD+G826p/KHx
KZiGAyrbmvE13z1/i3OW/0gN3uQScW5x9BX2WeHXdGw+U0uW3yJ2fDrtYLBcoZp5l3V/ADouI7Rl
7G+K2hepYsvhMvIiPKNH7Qa1mvcMm/3RqYe3SfNvRJvBfxwzdc+LTPvbCK3OyzoLAw1Kt+D76hsa
wDFsGy/iKGtXAMc8rHjrt3406ikzYx8/ugQ61Lu+sdHdPEDRgptzDA8zQuZTqLPbrnswVoFTgfIT
C1eD6vua8kjBB6C3BwVbnkjyNkI3d50Sy+TTOCyq9JgSihnDtCs8ZfllGaHvdGNkfiI+aM2LXqbq
cU5gvfNEURVVdbR2+oXJREIAYDJ0XRNAnPG+G/oFmWNINOqhW+paVcYi21HExjSHLQzZU9QooY5f
LCRTCdnyun3L5dOnfl1j+Ty4dpleBQI92+uievPd++OoFEcggJeCI/RlZ1ZDe51C4HdW6P4HW/Am
HNC+AKt8xUTyP87OY8lxpcnSTwQzBICA2BIkKJJkalG5gZWEVgEZePr52KuenO75zXJ962ZlkQiE
u5/vHA+aXaes6epYtbwkbdwdA+oFQIvAsOwniJbF2dJs9f3bWlrgld7sVuVL1sZmvcuSBWJHoMEw
EZzjPrmabEe4L4RZSxSGoi+iZI4r/1C3k8zOQHw5A+KpG+J/SAr58KMLyrZ5idkRLTcUUgPfwFr1
l5iBrBPBwA8+o8dp5D/2Q9PtFaB8ykWExnQImmGajyVk71M+WoUVtVYbl1ukYZ08iDVG6k4NYMxr
hRhGwEwl6M03dmOZ89NqjDz2bZEMAy4Jbj55QeDmH1FnFqBizqnCKS97d1PH69BdbCLzq4NTrOmK
wDLAcjIjX/d9Y1RRCeNz7GZeFZscv8UUUqgO156d1yflE8lTN03yGHh9cxomi+26geFCAxkaekqh
tcidZLvpJUH/CpvRYJNmp2Lb/qCi0G7oGU5jH51Vrv/yllP0Mq9ldikXq/vssZwkm7xhw1lIuz7r
yzAELnwFV8cQIsRC/rXaFPndiDo076rO6I8zKYf8ml3jPcj4FoVrjPZ41WWb/VKB2+69ZTDxJw32
Yh5A+KWKgnn1SBdcKZLD+jblOTHLjJnjxOm6d1hoOv31Aym90JlmUYdjNtRHMAT11DWGk1JvakcH
W9lwdYVgYHP6MI0rFAIncaBV88x/oBNVWA2NVez4yzsHuaFz7Tu7M9rg2FedKrfYwdhvFxf04L95
qsfPZNXDDs4LO4Ljxo3ataKit3fKypoiK+lbCkJjuZfd5Ed5khc6nMaRSLBB8LLaNp057Lu1b/5Q
YRW7SRbzWTqiinBMjtuF8u48Jsw1GzwHn3PQ5DyQbUEQ0to2W6cfqgeRx221LzNd3CONVIdULNV9
Z2T2jneZhea46ClS1EKbPFiDg2xz/cCnPIw7SsKyhSZxzSGkw4UutdskGhP0gseWy0bxBbLq+dlc
2BHkBO24BakgzHVJRmBVRwUQ3U3hKcaC68x90fcOmkijLo5ckx+ydRbrNVdiEM5+xkVkfSiVZywd
yOfybPWmfLZS13+PId+SEI9RPG18A5HYw7zab1SVW38X6Kh1YwbTfEllMx9KuwCCqVYE2lrdxgak
p98RoO4nfPbK/m03hdtEiKt4B5C3yyqcaqLpj8kKP1EJK2kPZiwDm5LAIrHKTJwz3xhlwKJiwKpC
dOQam841ZvMxx6t1jCGSuHPul1QPF37IB9gWwSYEEazPeA8xtRa+KkQYp6N5WCW00S4pC6MJFbzc
SioTd4W/9skxmY1l09J+HcDH++emUHbMTMmd9JPn1wwaVpL5mk2hPENfAWbhwin6jFd3spHDZzXd
7vq12QtL+sMeoUsvu5or0fxrmuNtSwOkUxEymIAxnG27XLcDfa6+Zy4MrMaLpZPtzlhFNZM2Lbgr
Vow9zX4xa8fYdqij6RPiEnuTRiOgsdgg7nUUlrkZGMEpztNYAfuUdEcBxJG884YRhVRzQR94DQJm
DXUb02DOzfRAP+/8DNrexXLkTOnC4mgneXOB206mZ3QPkjQvZ+esqhFXys0x3ooGRP7dzAqDsaBp
+DtvXqiWeWj9Q8czQd1GgZ2GkvYRWUywL2yLqWvUm8pzG/Ww1nMaM8xbRMfku09iiA7Y2mcqlWnk
/80SLBllU78QU+oZp7ml49v1geheHadZtrxQkhf2R1DaEqyXUX5na+Cyog1JKt3AafMiYJzIW9xE
BLiSjkfRhSo/7fiOxU+TxmSXjo6UEVclrEICNoTmVVBJb9RcQJ7MGsL2MlGwuiG36dKfCaPv8kgA
gegHMXa9QDRh/U10ew+z9wZZ0vQ3soRiCPGSiHSXrLnrPswL3vBN67aLex9U0lvvAfnS+QgXcdtc
YHKqLjlHtTpNnuydg07ajN7PXGZnHzSxSP9aWA7ICzQyRh0pguu8MYvY/xE0vuM+sGW3dzjURmrh
NGrKZOumJivrxiUu3HDgpVCHqh2wmWw62LfuUQ/cvbz6kxIIKySt0azDngsEMWKMB2jOUNvAtudg
7JQEomWYbbzyZyfnuGA7ZjGu7Z8r1TTxRSi7jHdzvSRv9linP7GHMe52Ujl7W6W0ZHwbOI4/vqHG
OvVdNXuIPowpwTbBWTu4bLvro9akg95MWKYs5qowANsCOp5hUd+/Wph22qjqvczc1743/U3SNohS
d+3bw2DTL2xYjKojD+ozQZ0Zx2vXDGMVrZP21VO9joUB9JIlLIqI01aluymoi98GIn5/rdPE73eO
E+i96xmz3sxNmRqb/OYyoF6ukkjHWYZ5BLNy6C6u/wfOzHnq4jY7p42HAuqnFp2tP2fAJus66EhR
SiwhLhmzfUG35aM3Es9kCk/cc75JysmOD2PTVvHVNlbz5vYcahug3IQWuzgEFNY/mrnP7uu69jRL
gl35IlvWj9Kjm35+tiSuycvcI078TQoPn9dap96zumFcCHRoyCeHiXYVWblckaOMZb3wIAkq6WJe
D30v44dyBa18rmjYHxwuXRgCfHXbWPbLerbyrPAiH5n7k2KLTD2r5i2abeCc13dzkIHCC6ggr31t
T4z6x8zZFNYqeXCa7kcfdPVWofz8dRNTU6qQZ3cwpjl9T+e+fuE0I1zK2DqMqLy/u0yuz8si3bNV
9+svneVlRCZSfvZMz2WjBkwD6gOAYaby3wRdtHVYWlJjupbL2QDM68NRdQuqX6I+KgwNtKbt6F0r
nKHcENydwqgrnIkFI3LPGtofQeYayGnl+gbEuNyvqI/H0vDwDlZxkO1youzvjKXJrqKc6IzX2GD6
5XVE49CKWR6EeTJGnbCmPejI8AlXZtzPaYbCDol5h7G0C3YY2uo/oFFmiGOGaX0/Gy9+OqunRrfL
T1K5l7PArPKweMup4EHaUyt1z+bUcXeZnhr3wOfJyZ+UOjaGBV1tFNSYxH+ZOyGn38wlcOP0aX6G
CsMFZi2C5S2B/AE43JLiswS3i7ECymH7a3NcE2kerLnWF4+3MMBJ1bw3CVCtwTfyO52y5l9duphZ
lsF4WaCGnsgzmM/FtIxHBwjkbNu5+lNo2zgy7JuP/Cg6G8rq9OK7RXBOphvR18eihCQU2DwVdXE5
tWrLm8xn8CjqBDHM1Ds0U1RIgGzJeGyBuQlytElc9LhgktFtn8hkWiYQMN/oNrSe1aNlATjK2ah3
1pDNH9VUMXJluJUGWz2p9NCny0BbTGZ9qHKavsl2sm3rVRZXqgl0ymLanswbyYQ7TEr2tDPyUiMM
oNcll97oQBFU3JShWYiffeEZRxZUxKfYX7wfi+HYDOV8eUEDGX7p3BiBNsz8bRYeqss4W2cElvlo
TOt4hxGm3saB8ncJAY2ndjSyrZGz9hxZlCBW31w2A5XvzX0o9jbNK1mkS4RB6qcHX3sY1mA60Mza
P/2uHe76VTaPDA2Zvto9tTbJdaHRelOJ3GI6vPIyYw8bW2BNMINowYRJoGe8/l4FTrMcM/i7O9Tq
V4KD5hFpHMPzjFDZGuW0Z0nbwA3JYwR9rMYtAyyrD3XtrW88v0ArXeO/xuhbxdaazOSfLmpjhxBA
z4pmfRWcOcTbMTYHqlKzvvS6kCKUtiOeE0N2C9K8WZ10UrQ00vliXejCzFOL4MllQxwzEDOqDUsX
2DvPnF2+pVoNYdGNSbZhxRgWaX+mgrDWfltYIxAQUxX9PBhj60dOoct333WYwjKC29EPwcp5U58/
wIQx1WFQYBx1G1SHxkYDZE0fxiHe0fWGyr/Y4rkbf7u1m33gz+gRPbyZoDGnuLRJWj0FvXabx8rB
RZCmbfXR1+yp3QSatJZNOjg+DQ6+aBx1JUSRNRTXtrBBuADL9qXM89NYxYy92Xy/oAEu+pS1jnmH
Q1vtDbSXakftW7wsFIXwf7jcMGMYJQoji8ik1drvVVN81r7b4TseRi7C0c3ZCkBICsKka1uhmIGr
D7lWQLrpaKFA49reUlVMW5eZAvjQWO2dXMufFlDetcdLsrX8mpuWr9XlFplpgVK0iZCquAh5ypY3
E8hs3CCN4b9z2Qp0lOYCTN71dOipUWfRDA2Brx29wTvhh7Qfm9lVj8m66kMnqmJCXU5HqKZO/GMF
b3XCom7C81cG3GHg0IABZXXB347JarLRN+tfKGzW0VrOWFxIwBm8O8TdXGLNpzU8gKhr6CbYonxD
sVPHmxlT2oFS0L90qYp3DIPBSVRrhxVLAn7ha0NIhgQbdmbfDa8xHkzxTpRB8LgIDaiRdNlY5hvX
nvEAYkYZI68axLFSoDpYPsdITwmer7Sr4jGczME7dWVCKl8TNPVyEmQTUJoNot4P/SJIxzXb9UG6
FO1F0E7T1nPL9T120zisUnJZ9wVxPJ9J4/Z/KSrkQdNSRasszR32mebFWn3xstqT+Ns2uFfk6Mfc
SyuS32yXyWeqJisF77Gcc1rVw440WDBj5jmy2JB/yF+azMTBBpkhThAXM3PIwfgcAsx4DJi94rWb
K+dYDZnxkxGDUx80Dug7zGWExBZVdpzNTl1kYtRAnkHTnQtj4tlgh9A11fzbAklty4liJEVKbYqH
qZ+DDdOv5Z/jZv0Ox4HkdzLly0zyfrZB8kaXg959JgMsvpjAK9fEbus947YWP1Kno4HxgbMxkqlN
d8TvNc9T09Gs5SWjmDS3m6vO6uZXnRn1gxG4xkF63frSQX/h/2QYtYZDMLY5XpecSaXrBpE1FuXj
us52xJJtyfChCf66+JMIMFjNG4zNouCBFCNWow7Bg6387FzEen67ITFXC2X/1fOc6aNMqT7wU61/
lOiBxYeJ3mFDA1ueGKHp0FZjfzLg/x9vJkNsLwYPRdgF5nRZ+gozzWCtv1PTtp88UOtjbPvVQ26t
4y9b2bONecMtGt72SA2QvkxZiVkrEAFo6nosEIIXoeONceQs8XSF5CPkkFi1Og+dPmeYDRzhQkYl
fvPqT3hmd9w0+j4Zxrze9ewTfHZNrokCf+uvZXRAi5YAIfpq4sXKf2axQGcSGko8YHbyz4Q03Dlq
LNe/GVFkUT84o3/vTwKuaDDK8awSfBcnNieZb33PmGqXSrMDARxaLz+mCYxJw1A4GYpt3OcwOFlO
NN4e57VfPRO1Eohdr9PmAilsvFotQ+goqJ0ujRoPBTss4B2TCDOR/NOmsdvsdYdTZpP63N+EIVmV
+VYI1xV7xW42K9QlXwKBGtO0Khfqr8aVvYxGfOr1tARd2HINkFunpYh1SMM3d2coO826wEBhp2Kc
lE8Sz086anpQTNKRMxp2zjwAzGaJ1DDIo+HpzvqsEOTDoYzF9MQl6A0v8+wn6XFtrNl5JFptXTZF
Z3ByaebsO0//F17ex/oe9Msvz1VslKS5UUjn/VX2Xb6w7BcYIyKpAyR8UZnjb422m4wmsqXbbYHQ
LZboKM9sW/5o0ujR3OrUM+cfwPk3uZBO18By1DY+sSaExJxL8vfstxo9KXhBmy0a3oxlod/blAls
dmnd3oZpqLtZ7MyKKEG971dNv4ssW8gLaSnWHDLd6WAjA6D86WkZCtqgwgV+qWLTaZcwl06vLsho
vo/bpJIqgSPzoO82MqnVeteOgV0/rQry7t50TeDvELvhqh5sn74dylnK4MWsTTVslskZlzPTNv1T
NgEwyAafzBg1KTpnsFExOBsFtSfdaTOCCTUHxxXz1uoNBPtq7cVzgGv+4i4+/gwGhIuNRaLxXhlG
+u+6Wt09YmF3smkeHtViP6bWkh+8msnZqDwn7Dzp/OoQvz8THCynsXOcnXY8xgItVBVSuxY/qPMM
7g5SazKslw+iEhSSEtpQ+gocZR7caiergvrZyuMRjCgoLzpt/ReuiGDvtAO3VFZwEVt+v8+wCnyQ
PsPbo5OUPZtKMlHyCOM4Oday/ANtEGGubphMH9cW8rdbPtSTnz6sreGx0KGpI7eEb+/7vJQMU+PS
2YIlWQ96NfSFSWABonvzG25YB9//ULEHKpS2Mv1p9y128DpbonUZ9Dap3PZt6Uz4f2da3iFk1Ktr
GWg5pazFZ9DZ8yGwZ3gcCp/xhcTDHo98ppYQOWXh2Wjm+XpbsfvR2DgLQxrKILILX99l3Vi+OWU7
fxbEFakw5VTYaOz8VStZBufVUyCIoqreBk7cVrIkjrXaxeg94lIVv42M5T24LZ2X1cqqS2F6ebKp
2mV8rzTcN2adZi/pss8+feuh74ClNxqPz0fLXrKnbtYK+p++OXJ4HdDVYRBnL2+avphGk3zW6Syo
2vvR2RaCVbRlYIvn1uwnY7f45FaqxMCAU9vdfZEVvGw06QY/nCXHe5O5a/Lc+X13Agxft1O9uH8s
w2RywOjMD7k/wLW73j7NCGuXXljWh+2Uy0PtQSib2IbOypKWgF8fYqAV/BmPicKgih8y342uyold
sZKHgF/x2ntr/w/vJY5LmxwMpTG0Yjv14RiGJLlzWyLjNnZqLB+MGtR1YNTFGLget+Rd5G8DhonX
ZBLulvRCHblJUmEwh7Q1N8qXSu1Kw3KrLVbQ/pqRf+Ne8SOwX4ZBG2P5J2serM98NmUDbQA2tMU6
r8xIG80aimIRL1WBHjjznCyR6dnt9AMF1RUHCyCpjQiXGD4Y731gvIP5tLEddhvW4GHVkl7qb4u6
caedSWuYX82hlcklvbUoYZx33bbXeb2GU9wyAqrTqo1qG8J8P65q3hMIzRR6JB/xBkkEwafrJ0Ya
GcGMaaOx9HTTfZ1mPQhz6sH9SD+5tsQVHpw69aPGBFU8xcaA9RnM6okYHiw82m4pAAIvm9bT0NR2
FPQ0eVNmKOQxZlw0GMPIK3qkrhp9ko+qoSoOar5xlLf4jUhVpcvkK3CKMeS9Nm4n9IdD28/Tr0zj
N1nkACeFImcLHuqAUVtHtAZrGSZ2fxpNB29q5/MviBZiqyzmQRQU0Ea3SN28CwW1GZC5V2iMrHGq
iDxRuWAKW0M/VtRExqSIYSUoaD107QRNTKt04veCA530zWRhYmFmStruYi8ujy448YnopPnOTvHF
Lim0ZW8u3AcWDQJPWNuwIB4OCMY5Dhb5GyBw7vGgDt3rxHjzT8l19Ctlg8eusuzqXq1B965of3eL
nnXImLne16aHm7PIW6Pe6jIxnnMZtH91ZVU7UHsUyMlQTWh5DOG91b+tkWAw5OCEjTvkRqP+U5GL
8rrGHmq4HNyOsmQFfI4lKHmRCrVL/QnYK7YMeCf3o2cRJ2KsL65kGhbg6Lnc9wgkEfdR/NB7Wr8G
jVOj1+T5K+NY/2WscJaBjmRVFU09nx+ACNJaBhnw1JKtxknHtfV3pnmJjN6B4MOp+3uVxQqh5jdt
6AFM0hkK5shA5ShTtUrycMon42QiPG/VbFICw2IIVoRbrFpmUb3a+hbM7d60gbiOyJKYX6zFNjLm
6A3qFmqDMreTB8p2nISqDiTBlo92xvSIbK88pBPAlxK0oIeLkVDdjoRY/RxXC3oqAB3J2MF7yAeL
bJoVNeSey1m/s+dCPRkdEQ74DWneatFiKwvsfNmT2xmIiLZoTY5FXsuUJ1uJCxPZGx2CanOW3Htv
ZFcMKmrHPh3QPN3qw5z99VZrriQuromymkeAF/8sg2zI35J2sMnJsfNQlY19ULbTej+cpl8r3jsY
6cIsa9rD6uJapw0l0WCWLK4o1mZcnnJgZm+bVqa1bu3VVP1B1mCRUHnCZ0ybmoODalH2L6Ue8yoa
biE++6Fbycojxc5L9q5ZTys9iFtWr2wYmPKwzxJ1A92CPPldznHGk1x3Cn3SIwkrfp400SlmqHWb
0RjYdUUPrYOlckhmYuT6e8ryrvo3VB6oDApZUR717aefOl+bxoHxhVFtsUksTEZ9X2GNGgiFUWc3
cIX1SQSA53H0vFq2T0Ftpk4aOswhplPpzLO3Z89wULF8lU8kTLlm3TAdhHdbjjN76kCGR/2EPBk8
qVZML8PcLtZOeRqCjSJ3qS7GUI3zHYPI/LFmS+T7Orm6DFkMP2eR7VZzHJWkPx2a1mnvsrpA1GCW
hopJros4LRzNMC06/y0bFDYuhy7wd8ZG8/hkN5TsP3JStlzsRmT5Ar9q/VMjhnQsHpr7nzgoyCWc
Rvq2O6mC2Nuj4sh418F/X5JCZD8XHH7PtqGd94GGAuoEhgxngkwz5zSSVKI3ingYcsVoH/1nJLm5
e87jJoSwYoZb8TJq/eAuJrBj5+cjllEfr9OyI7gQiwzM1vDUoIlE1rCaV03SxwV1XoJXgQ4NexyJ
QbIpmV++QgXlXANFElOXpPO/FtF5z8xDZmE1yvGYx0KOm3kmKI/EhuzP6DLvRCXz559IO/kzMQ3z
fcDYv9h2kukb/1in3WqrkYdY2EW9QStv30bS/faTl7p3VUweS8lSzX9ji4qzT8Q885o20LQrft41
GHzP2pfr0F8FtPyyW1zQszyw+nyXxrRo6OY5xvAAH0UdVHbkw5LLE4gXf5a3UWNuSQv1WjgT4I+N
vxo51BsD6r091HI7dhgjCHmieOVo20TqtBWvqKBbMLsMCG6/0hUD2oZ4gmWvOs9EdV71cSmQ9NAK
EqaXtO4bcrunn53XzkRVFEMwH8dAe5GifYukyut7eEKCrMDEylOTsysKhXy+llXRndw4Tq91k8cA
aYP96lWGKE55WZGNMKLxXf2hC/Z2HhAIZsgXYTb66MSORN6Oi+BUUJkQxaTng5cvvftQd3HQXxD7
KWTICck9q9l2eiGbLTBSj/1FK4alro0fcNqtF91zMIfRb6K+FxVRe4A/RBlVJ3zfDv1djUMjJaXp
kqGmooAPrvgkeJ/aOM7S6m+c3vxv6aI+E2cow+CWCBXWXen9oA8QO2SgdUsSR3/PNElDoInYTEJh
DKPYJXbOSJNVYsV5BsXdNxZxjGYn+4+FhAjzmHOZUkuO7XZshTw486ha7Bnl4G8brzBIMyrdHfan
91Li5nZF915ZrbgKktPI/lnnfR2s8mXMzP43K9bVg3LJSeJsNM/OutrPaUq0HtemyaiOvU5etukY
lu49q8j5PUuwFoRKX0kA9Oo3mSD6zu6XeScFrc6GwyR4q2rbYr5mxkTuaVJurtCwkxcCYfunauoW
VAyyRSn9/EW9BNZSRZRDjBraYu5/NWR7nbV7C3IaZv0sBTnQYd9yo03eMO37Ym2P/eIEz6tRu/ek
xshnGnrjjKbo3AlsPwzS+aLrkzkw3u0YBBV7Ikc8k4TPoryrcaGIcKk9Lzs7Zdn+7JQSBwdwjJYz
WVCRyPPaY1zl5tcK5zcrlcfNmg3zIU2G+M6v43nr89L7LVko8OK79cJIpCb+w0Yv3LJUdgjTauJG
njX25TwPDhbbz7APxiWOKdLuf/Syw+LS4bbbSMD7PSIDpy82vVbvHGY7ycFviu7FU1bxapJksMH1
aUSW0eJ57Qlr2CqgsnYz9VN2bHps9Wtt9k9kisqzL/6LKJqtDp+7wZsSsMGirx3M+pr79gChKRmZ
xSueizSfCKViEQ0QthMPd0sOflK3dnAqyS56VUzZ1cZCvr5PWlecl9GbP/rO/KNXO/sQrkifvCEt
7l037baJRe9nFmN5AONxL8AGfcSOOZdccT9uDy2CyB4JjbqVwMLbewtdE1I4+YxTUvN2A3018a45
LiQw1JtuyqGE0/hhCi3f5340ImNx8gvjBVIFxFjuPBtOOWn8iVRD4sT+cPF6v10D143mSb1nqCHw
Q8lxvqaG0j9HY0nuxnXId6SqCIxiDUON7kC2cUGVWWXECzvH0iKvTUcB+0RyEkkyFgn8yvPGas85
l1WKdW+WXc9iJ/wo5YaEvWq2NsrwZHw106JhflCyS2p8gkjOnDwkO6hCJKDt4XXIcQ78CjCaaD1O
F/hc9UAXtUpCj+J0wGVK97z2VzSiouRNYNEV3HO/EgWwadwSIPkCi8Iq3Wgljyeh+iWdPfJX0NAn
Ax6z+fv/Dxj+X/KL3YAU6P+2bWxIZog1j93cVmxdA/jjjvCH7/3oL0HShJ5U3qxb68SH86Prl1Ot
zP8Quf6//db2//1b06QJryxrccJPjH9y35fD91ZYWe6X/QCGAOUqCiVPjDgee2d1N705t98MNv+y
EzQxYgaFqrBOST/e0+u+c8/9h3T4/+0j+RITrWMoQhhW60TvQ7JB8mwUuCO+9U1+XW/vziZglYWn
qKniX86gPz0e9W/+7C/R/EhyQGG2NzISIeHKbsQxM765qOX/2Wlv42G2kIhOKQaUrZ1ZNnlNvvre
lym/xPHjNfFzaZIbQqmII7CIIAW/twJD3rLA/9uprLqWFJNMtrTWZOt92Ln+D5/27Qf8D+Hu8suZ
VKIxUzP32pMLqGQwcWLhNWXgEGWkLX9zKZH8cjodj7kkSB9/iSj+2W11j3F++70n8cvpXIrRz3tR
t6cy8D8L1TwARP773o/+ejY7eygq5iQn7tR7kxaumb63Gkt+OZpLNyrU10yfTLY2+MuD1MX3tjB8
XWo/kpRKrECiTwkLQLeOuK0iCpL5ew/41732XivMjjn5wrH37XvQou4Injx+76t0vqwJSntA/N4f
55M7T3e9SPZmkz9+66t0vpxMvsm1UxCgp5pag11nP3pv+OYn/uVk+jZpmYPop1PcF90OKk3uvE5b
3/zEvxzPbBJEQ0C6nYTO46taaF3Z8ZB979Z0vpzLgqSTTtqA3f0tVKEd3b9xLL/5m385mDlTDzUr
4pVlCiYTGA29QeUU/+G1dfv3/w+vLefL2VRG1VJMrgMRrN6Ae4FxbZyKb36lX46nH/RpQcRvxbIk
D2dLclZO8/NbD+LXHfdG0vvFlKjuBHOEH6UsvE0nSL/73k//cnU6ySLJayfmnxc4iSpG8pov+fy9
K8j+cjxZO7tashjbUyzEzbvpUcwW5I5971f/ckJ9AXe1ek1zSurVJ1VmuiJYNeH3fviXM1oTGJYL
+uUTzqliQ4xOJHCEf/OHfzmiY9ln1ThxuWVm+UIUEl1kPf6nXdfyvza4/w9Puv3ljOJ3NG2dSz4Y
DOUvlpHvG2d8Q3InXrBlKakQRnOj+71j662npUGA6Ov1LP2gWiPCV5I33L/FMZfIZl7cB/Q6t1k5
jQ5MQ/9HLuBg8I7jbT2DCuFCHmM1pyGBJqBXBkZspQF4R5BcqS156jS7EObpt7cwS8Dqu6H39x/m
OijuSxPUF8xzuWJdyk4eyWubNDWO5eg8Zyq4z1nnNs7T+6JTBlVrAYRKq7fW/LWtVxvzi1/XRTS4
ZrKDQQuiQgW3sXD7WODF2pXJKIDn0+kooGklPA+LBvTdsnhJtNLn9a9syzjYpZqbDR5I4w952R4r
TOQELkR09eTAo4vZ3rcAKWds2w0Tp5zU5TS7D7o4vic8dmcm/fQj1xZ24MHdajYp7zC/3Alffayw
DUdnLO+NeuojxvUG/Xmz/FwCKgPXvKuYMnRm3HoHYZBehQGZ+ZCf3WKxPTGRgrJM0MpGvwAd1tBa
GNtr3GzOpkrjc5aM0M3NnWjLI41r/bz4cbyXBknxLp6PKzl/+EA1POxEfKZjPUzSfph8OUc0gRUO
a2/B+jgES1gjR+2Qf8bQzYPyPc9gELPB2At4qoeCNDgCC69tQOZw1eSva1n5IdVZrSPE4APhPi+t
oWemI/iNqTe3QekXeksY+YODZS2EoCYZTC36QMgGex+K1D8TYTqD5OizgTEZo6gMRRLHoc+33xm2
9NBh3WUfE8N7cG2BI6f2ImDF/o2RIuzOhCLKgoxRYPBjzv1CcHOG2ZekupAUIDNyZ4TFEBs6xk3X
Une+3XsLSrbTEUeOpj3YbC5oOz2c42C4NjyMtyTnnR+Qabn3FVUWoVOzDKtJH5gxneekfp0HvReF
P9a7Bq3FdQK3fOrBWs5ampec2NZdT7R2mHoB/j5BzuxEKPMdVsAhHDrzVYBPRSaR8TxoOSN36VfF
CeHJ33uYUFwfW7yT7NkusUe7vUEQPh9oO/4L/g9lZ9bcNpZl67/Ske+oPgAOpo6ueiBAEqSoebCk
F4RkyZjnGb/+fnDXvW2zHPatiIyMdCgtEARwsM/ea32LUbaXW8ALLHpQhx7/oFcz5dyEpp0T/7IA
0e7F5yKX264jo+3GCa0W5n/bAOJSpxPz3hn4ecEjzHhVQ3K2UefpciY5EHDQXC+YiRmVMWzsBv0Y
TpnxLPsey3Bji3sYLubJGEvmnYCe8y8jaCS+BDm6TD+d+R7S06VBX0N7DMqeVJDykOqmOMXwj2n6
tGLXa85NrSQMW8bkBP/Og/l1MHVEMM407NpVmIEXVN3WRrPpZZpwCeZ5b8chMCngHsBFuKfd1QeH
YWy6TcFm7fIxPnapfkGL/d0KB/tKTTRQZ13Dkz0v1fK8xFkGQySOjT05GZpbjqTLD3V0zIVufiMK
ZIbHAg+aSBYHt4VpWPGyq4dYPxkaQ35P6yexA25+acSOZnuA+lFxLoO1RYIUKF4xV2tl9RpFJMCA
BMpcg+H+pxoUSgLcqH6KY5H6alswIsQcfRqW4CmLzdVMuQz5taT1s9Py8ohghWcDUrXTr32sUiKx
xWGyATLFMhNIH0vOG25i9clR2MTh7yA+mSF57SnQ/RDMojXnz4O4NqDCbKdxVhCtVKsS0GoUZWtj
HXuMsBZu7baxPDttAEtZYcO1iHCizrEoTu2cXaNCCy7JOLlWWMKrgiagris4GRCcEbwzwuNjOVDh
7b+oZuUXaeNzgynXIf62XWBFEMIDZgETosayyZHSGDXIOVyxPM5BvXxUBSrCtNXTe9SOGtLbMXym
PwU+zJxixW2KXrkUJTphd+w7pumZU/ZfFaQjDQyqon4Imv4TmadyASkSZfHMtWQ+0h9DBYDjzCX1
6s5a7qgqlh1CjmrxEMyjcGQU9nWQDRvqwSS9UMGuJXL8crPMXtW5mwkAHlKsppW2dRaUIJHTFOQb
NDfdiG017Qim1GUXospqJi6NLE0HkL7zSl8x9EVXx18yoXflcVDkMLsdetVTMg6O5epO99K0qKZ1
sPvHIR8Rn6atPTOnMbu3HlyPWzjdgohJGg+Y99FTddh1GSznHjAg/JcQvfFKAWxSVRs2DRA030Ha
sV/SMjwN2XgYDLU54pqPIBHU8ia1RO7pJu1jxRGHlsSorW6AXnfnPLyh8Uic1yL7Eb1Sokc7k4Sc
oXRM60KBsV+/WuT4uOnUhHujsoDfOc3DEGXqF8E1RQWb400E3lLKyqgeIZ0tvWczvdQ9O9Gs52xw
GKHVQthXdb740MtnXxoo5SbCUvZ1wmwAgHr6FqYRSg+oqAWjUf0bEBr7rmwYi3ZZ/KELZnBoUNXy
uZ8LcVENTvg8NF2+rXHDexkrMlSWMrKSDUVN5kZx32GSiqHEJJk6XCs9moE+yGG5WZ2tM0vSHvAz
qocQbe23mZisR6uu5mslyZnVFkaOfl5O6tbRsGzqecdMCTTmddINy40UCzsP5l2saCGA0QzRya5q
Mysh8wW1E0NbbardXGQN76xSx7ngqDhK8qpoL8JoAu5GjFl/O2IRfihplp/w+xSPWAv7bWfo4RMi
7ooKoa/GbkeG1uyjLprKY6qSmSVUPTLIZmuZx/VRwSKUZOVmrNg9K4vE7iQjBcmBs42DmuQJc9a9
sZSXI1hpxu2YeNIxe5RtMBLsEdwyUFFUrH5Nttd4lVLYQXbSe46ADgmBW1w/BlRiLsrL4mYOE65c
bin/kyD7n1+n/wo/y5v/qTbbf/w3f/5aImPBhNSd/fEf+8/y6i3/bP97/Vv/7//6+e/846HM+ef8
f/npb/B7/3lc7617++kP24LR73zbfzbz3WfbZ933384nXP/P/98f/sfn99/yMFeff/8LF0rRrb8t
jMvir3/+6PDx9780qun//PHX//Nn6yn+/a/NGySct4/PNjr/O59vbff3vxztb6alm6bQLFvXoMyz
xx0/15/Y9t8ESkVpWlIAtTfXViBhDF3EIc2/mZqjwX/mbtM1U2Uf1Zb99x+JvxkW6E/bRo7jCFv7
6/9+tJ+uzf9eq/8o+vymjIuu/ftf64bpf/cLljQxM/HrCXBXTT7I+tl+6hiG8OUjxYn9heyKXTvN
FKKRbrkmQp99yHq2++Gr+efxfzzeuv378XgW+xAidygRLFvV7fP07kJXUwDCRejPOFZcjNTBgxyi
/DAvQ3I525E4aVkW/GG3uG7czg+qCpO1U7ep6L4Ho/7QFtVaYgZAS4U+fQzl1GZp5KkFWwOF//zD
+a1zj7NDSaHhudQlcmoiNH7+PosBTntlarE/93lychYcr5FAfBWINN01AIpQ+1jt/vt/RbYYH3//
9Z4d3uYkbaEZQqi2qqI0PdtlGrx/xoxWtY8lA4VBxiy/K0F4aVGr8DpaYYx2F8mrJLbr90JHF/r7
46tnXzUfAD2ZAZxdWpbJv8+aIuk4YJxlluwH/XqRCR187Fslfk2HGAXJHC/Yh5tIXiC398Ks7vd1
XhidG06aGbtD16r3ltlPe1vtx+cR1Uv4h57H2f3+/fMRgIeVXDN0TRVnny8uDVaVTNR4faOeqWcx
eK0xmb6dDdMWN5Fy84cvZG0x/XBDrAe0DbhphsUDC0r57AFTms6GZdW3vrJw2I1Ue4SYnJlpbwUw
nDsw38kdsx0Pl3+wzW2tCzYoUucTsqm02/7+02hnjx8gF13o3xccVVdVef745b1VIvwMUn/QmFFt
iPWgDhksrT3WGiKgDe6Y5DRUTvlMH+TDZE3ZtyOEuDZbHS59YEd3+hKIV2hNDTJQSgjAhWjFntgW
VYeGLTv0z4qdrDt1KlLg0eaBK1lfCASp4bCR5JWBu8qIYRzw4VpqLl5/f4pnHRDr+yk6mkTk+v05
PH8CARyqrIVx7hsVsDsaBwhjMahX02OG5N4l0HF6Kp2aGfLMjuZKZFW6q7Oc9l0v2z2pQN2BcVX7
PqiGcrN0U3afGb14nYgI8+chye6TVK1e7NIIDhastQ9dzToCQDoNTZyCAgiGyygg0iGFl20rmg19
lhaG6TBs69DJ7n9/uusD/ePttV5QBxG6qbIrFpZ9tt7gUg1SW4kyf+kXJJ7sqFwcScofmlbnTw1H
UQUPi6bqJsbn82mvbeDZnfhcvpU24bOCZrEKuvYAJcD4tFNaQ78/qfNF5PvhDBu+AG8L8EZnbVtr
ausIy/4KFy3Dy9XuwQebqNGm4Q/LwS+eB14M6xuWW8a0tPWT/PBmgMlbhEClMqxJYXiJQ2J6TEyR
oRmp22Ovx9k9ovv47vend75Ir6cHDcqULEMsQdr68x8OSoavI7KuyP2O3cY74es2FIIUi9Na66ro
VKFFPaEHrF7SjiS5TWMof7qgv/qGCfihLjFoW/Cm+PkjQNa0EhABlQ8LHDQj40jum76A0Ix7Nbj8
/fn+4u7hStqqAO+haY56drBBT2g6pWxDMRJk9zIeWWkRG8LbBtweZV339ffHU9eb/uyh0CmzAFLb
fMeUWD+fXWkIOApOXvqiRqYJosUysAlZJZwdiK70ckizXW5UvFBepCRB6AUlxqtZa4CCDVFsJ4fS
0JxLgmnbd+Tx/TvCqAFAyxjoOwSTyimQ2LJ//6F/eUVMky4SKzObp7M3t4YFy9Qiu/LnOMQ3o1CZ
BFZWEK8n64ffH+pXNz18+bV0VDkP8+xQqyayrTklyqEGFoLWqpc90iwMZLWNDz8tLiJ9MP3fH/QX
5wefUWqWozkkg53P1IG21ClWjsKf9ELuiMgLLuexNf0CAvsf5qW/eL506AeGycHoHJ7PH8tormG0
VqUfAJgtdjniqlMOa2k7YBS97dGGHjQdDq5r9KVxGu08/MMN/6tz5egORTo+R9th+/DjA94zohgV
qyv8XIbEgHWcoYrJ97qPS+cPw6df3eqmCovCMXSsgOelLQW6uS6WUJp4Zx2nQm+Z0kEh3thi0Z9C
rbUSzy4X3IH1Hy/pL75n1eIpMy0Ozp17dh/VdpotxkiHCPrvsCeEM76L2IHW7mRlwWWyzN+9QBoy
vrlhC4kXgWrr93fVr25lDIiGBZbQUP/lUi+tHQw0uCtfRsL0UZeZIEsJtSnj9jYPFRW/qAYt+/cH
/cXlZcUk0pHtmSms82R4W7d0Qb5p5YfgT64C0EYQVbQ6j4j6DJLd7w+2folna5nqYD8TlI+mxS7t
53upYodkp6MN+4Za7SrOm8eh/WOV+ouDrAMioVo2iwLDop8Pkjt6Yyx00vwunAKczJWyRkIQ7/3v
v9g1wXsHhbzkrM6/uaxdBqXCQOdP5LU8pcDf201VCZK/U72o/nBv/OLR0HiXsqeiqcuW5OykGjKx
hgnWgk+Fru1z8gc0D/9/t1/oo19ESq0QvFAOsTsq5r81t/1eg2pSNxxjPVmLFeDn71PBpoirvmj8
DBS31wzyXUl46/3+zvjFva+bhsPNrzrWv77DHUXU1iTgidaKwW24UDQs4dQeww4pPiqDMd4AQfhT
8fKLlznPuiNNzoxX1fkGCi48ZJUswCbSFfKpSGflxl6m+sHWywQgff6nJ3zttZw/ADo7Wd2RvD3w
xJ09AKEBCDQjw9pPdD03fQhj6GGTWIm+8TBYjywM0F17xxkfl8oOMLGNTruJ4hLmUGgk9bdKqtn9
mGjsAppitgB9drrtETb1bsiY2j81uhH4SAlBoLNrR9/qUT34JQqWBwqX6svvL9ov1g4pKIaM9d0r
1PN3E7OStpOFKH2tUsA8VwS7elYdKF+6hLbmv32sdWHkxUAONSix9bP8UGdaml3ZMzxcfzSV0INX
uewWENd7YKZ/anv84rRAmfEGQkjBIc9fQ7Oou2LW5sz/3vFohTW5IrAVTwZR8odCYu18nd0Qkq0d
bQZWfBOu4vrc/3BaObndoyAU1c+mkB11ByuBfgEUP7XJxOtqdTc82Rjlct1lMy+ffrbND4S32T3e
3SJ1M+6zm9kellNnVfmjXCZ1wDVdxm5UKuX776+Bpv3rp2UNotIWmmDRM88uQi3n1pgjGiL5WJDc
PurVW2ZlyqlqpwhrZByH772ImofOINZgk6qBwlBFW25DK6qvk4WA1oj8jVvMQ6mbk2d9V2b94EVm
1x7NeLBvRxsQq4jH3msCUlVGLLN/WLTVdaH8+RXEBpM3PAUNm81/KWfUalEoWO3CN+D5b8AiOJWb
0HOGGcawC8CicaXA1/HSLhpdEarvc5Ysh99/jypf2k8fg6YF9ZxmCsMQdOm59GeLKjG2+KVClSj5
rrEzvMp1GF2PhWxUQDrVNoZ2c22xOm2WbnyyEhA9G6OJhWdMUfxNS8snMOM4G2nHdfc9YQo8DEnn
QRMAfzI3iWsIrDSYMK6HovGUJa42bWjsldF4B5YEhQsuocq33A53dRS+FXP0yFyF20ufSJR19oSH
YcxRkOrg3S9cPb0QeCUhBblghr3YAUpbR1sZFQBSm1NI3iK26Ecx4VdwXrVJeFjMmLUltzO6NiY4
y6FcMm+Jxhfwn97gQNqmiZF44GAOdoIpNxU9rRQitZr6icnfphpNtzLsU6vFLmbCQxcLl/yhbdfV
wCCzA9bUTzLrtmDL94AbDljvtoY1vOhdi9OPapjmRcTwASAuEA9lSw51vAEwyPSwvpiM3Bfg7ray
CTYtyDhPJJ3uttJ47dWSfsDiPEiCUtPiRg/JQ2a7tOCj2JQRRt9ODX2wAMzNoztUu2BzsuKlYJZJ
5gTrb/CuW/XtPJPJaTjPtDS8SgNUbBB3EnwAceNLDB+I5DpEEDuQr+wQWoahdjHYzQveC6ICelpT
2bgC8PZKAswqj/HIEFBHdmm/zBeNAuJvASswdgbinmof13djdQHA7nkwP+Qihw1o82uUrLtm/pAl
Idw2rWnXRIQOJPDT7r8tmn7sW8hps+aBkN5nRLpCbz1YkEwh6F7EzoQZXLefKpWhjEOLdxlBrBMt
yOaSqI5avcv6zidCpN4OZfig1eaOuxiglYSVQoYugZ4FEbULdnYSoMFHXGe9+RhyOzOIeuyb1u3y
CsdKesiXZdea6tcuxBilkHWjTsGVRRgCo/vHCqusFjXTJrFIjFBC0uxxWOpmsp3y9kURGunmE2bs
WbwaOXxBcDJeEMBmqq7ahlg9mrSKg4ik2CiJQuRSj0fQOC2tvl8KXrOFeRF2+DYmBzfXOOEaSo74
sLSNTuE7OI9WJ7BTy3t7UlbZQ3HplG0JxxS04Ir7t+J4q+vNi0zLr8wiLuGsXBREonSZEyHbyC9i
KybeV0K+ysfttHqSWSYfAdPeizG/VZ0WYFS9X6i53C74xP/rVo26VTue7a+xmhLEnnrVkDwl4hmt
kZvymMR4Tud4eMLq4ytO+67z2tjEkoFeHX1r7fYQQI/QlfIjGkC6BY0Ha8eLyOQRQwO2dJCEuJHZ
OvenqCc0ygwOADUbl9lBcwFXfQel55KkqEensIh2MR4yY9BhIhucLCuIU/M7tH2SoVEH2VvwVtzk
uFa6ajyUwva0kemvtA+Cniy49buFL7Cq04tV8tfbsbOxCQjw4EVWLzpJVcBXywi0VjvRdqRqxiWz
wwt4CcTjRStM4M0JmX/kCxXVXSxT4lPMxMZnRRZWqCNXqYCVwlqEgkztwZwC1t3KRTPN+8yKc7ee
yytM2u+DGLMneANbdvS7WjhvxDKdgLLc1W15SzfTtDoFqYwc/aQLKz6etSeRZpMW3amYCSEPO5Yg
ZrTXRcq+Hzoz1mr1gYHolRHxgasQfqnf19he+yItPaClG+rlTVxFtyL9UEtcx9Xw3DqK3/bT7dx1
uyq3nhOWVQCum2Auv5YLBQBIOICe1tK4GlPUL8ZiqYdZk0G1X7OYmia7ziaj2DnIBdw0R56y0XMM
o6Cq24dwaGoon0aoXSchG2j0cMB84I/Qvt3XY1e+G1GWKF4ZrIHtlkNE8ryiGpfEgtuaWo+q7IaN
1XN6iyQlEbOzH2hqu51qFQFQoJTZfYwJ/cOuAp0qJcmGT6td7hbi4oRK6hKo92UbTeoGmq7Tu5VJ
SDJSjuVNTI1yIOcLEGhaWleZhuqhnIfqwViaD2yv8aVeOcQNtwLWgGQQ9cgjmqFdyCLzAL1nuFw5
pv0+Uxf7AKUnuw6R6fmaMsOnH1F+PdTlHD/PWq0Zm1LEpg+bU/lmaG2FGKdjMRRpjFDKiFeOC7Sw
6wI3H6WLLMotCXS4GCvoCbuO+L8FzmsCKLtfNVaBRfAFKEoWeIjpwxskjxRZzWBE7gSToy0n431e
ODjxMPn8gsgiPrRJrRB0wXaa6C09yjZ2YxrQZtsE11iRdfTnhxfK6PwrrL/pwLhFP2UQ3p+cEBbJ
bPTdpVlAlALnmFZcI+K4chnctxYPPDQ+GCJyceROk5jMNglim+uWODG4biRzoXACDrORTuvoXgY/
ehcJ0brTHEOSw9/u2uTi3Ch10Z4gYjZfYhORG3kD8dGGo3FQ1rRsxMr25YxtE90yIWwvplSaw0Jy
BKZik/fpODxblZluzFyJjolufCTNYOyCbtL9HFWUx0bhXk4w9bou9ws2BffdkDYPRoKpnhRbUkW1
EoYJOpsBgYhAGR0KPdq2qsnrrKm1d7pX7W2kp/VmHiRMBbloh5BMkkdVUZXtQlPzBLN6a+bJwxIM
idfHY3dkdNeABlXGzCvgQG3Ipxm3pUMGRAxSCaZFOtV8SaYTRzuS9eZdoGKIRwiOWi+MmGyC1ocs
Dbh6qlaIBcA2kkBFhwDIadcMDZSEnWK/T3UM7wa00M4sSPFNpwDYURGpcCmJ40mXLDz1Sy08i5zU
yygibBsHZTZ4oYlobFnU2YLBJuwLXWqghmLAZ+pg2K/DmFC3FzYgt6rvW9JOshWRloAoYPFVnuw5
uuyWYPmCBLHaT1OsfsZ1VHwLQiN8xLBavi/1baBYGls+iui9Sv7kLqhkck2mYHWyCpyCLBhdjNvX
tEoXHhJ/xqntYUFmcYnH6soiAuW9auLJh5w2HUdq5LtWQkXrVUXbItmBB05CxREtkkWCgcGOaMRR
f1eDQ/80+1y41KuBBwMD7HOhfWnhM4S+UqwIOjzci0MnWswXqSVHMrdDwp7TsqzQa1a19RiMSv9F
pnT8wsI0hi05QUW+o5My+FOnzV9t5JOtC41Zh6MoamyQ1WDyDkh489ThrF8DJZZQKnM53YKsWr70
EOPBHkwayZP9UN3EOggx/JWT8q4mc7wnMCbaElKfPwFzsi8IXy3cuuFe8+SwAEfUgyZ1xTii6RrA
1++jIk62AUX2miUMHtMJ2gfFiND8kRUFnjAUWnVjEFGnuHM0qD2peIHchaJLeZu3C+JEAw5UvGNr
7Jym3Ml3okeGFIeV/mBUDqUS1zk9cPG0elf21bBfBa4fJn2r+0Hq+ntbfJvGlGnzIrNPxlT61oqt
C4DnqJkHz0mkcdvqLL4kOltuBLjCzTJh3ddq7lx02LmRzZlgIw0yKvDp6nXwZg6tc91VBEgBnq6P
XSXRUyJH75/NMZ8u8f+ZrjFEoAnCzM+nRAC90NOd3vCinom4AanS1HseW5B+itZvl0VyroYGeT0b
lB1BDPKAPnV9g7CdfB0RlOCqZFJzH4NGTJ8zhQDiFCCsr0rYLNz4eOlII/00lKq/VKZMHkDBVS8G
u5I9w+3kViMqZ9/i2b+HpwAJn3iHD3I7licwttm2roEEalp221vyqW0iqk8FwdgyrvUhtKqZ1QuK
M7TaNOFMyU0YXmQm5WVvG+Ex13sTDEeKmRUqanQgdkWMm4pxHlrYRe8uKtnEDwUBRukGaVx6WquF
63omCfrYdwaweP4CSYc4qbkIURbeLjKJXUB25hbgJ282w8HsLBQjftBGS+zIeJweyE+z0Qjbw9Y2
0BNYWnWFFk91NlYVMvQs4s6+xx5AMiDzrUAhrhQaVmRN+S3kowocm6Yg9x07lUZFa+mfEbGMO5np
rUDjWce3JgxHL8ujWt2QEBlSaTgVLBhKFL797CRX+gaT53edzv9hIoaCprY0BizLo9MAyGiy0zAv
7QfA7ShyifAIFw+vT8U4fKRT54VWrG0n6iA3D7PiW6b06lWF3/4RujMY704dVrVfjO47rrSMxbQc
eq8FM2tuy8Lsb4ew0vzFLsuDliNVg/mrXcyOTbI9Kh6QQ2R5w6ddLpqc01Takk7ZhCebHZLagG3X
31paQq5NYe7OShvwttVF6o1mtrIujfxOUMhupUG0jithsl+wYH1GulNsF6qVC8yQtY/ArXgbppAb
3gq9iiTbQ9c5cBftejiF1JzsOfXsmpIr3DISJKhkKhOvkvo7QJ/mi2gM9iZLrz7Hra34XWA9qWB2
0FnWKEXTDKJBBNnpEE8OVWyJsRhkX+KThwyWfCAZF6CC4scj4QqqWuingBJBG8cSMAhdRApPbd6g
qIRPxBDfnVn271FU5PskbCKc0UkKu8EYil1tDfp1mkb6nQ5h+goKHK2L0SF2s7dW9knQ3jdIM+C8
atOwKXMiMEcx2wfu/fJLpDeK141N8DQldXurjCWuiZiAm12+fkUtbkB6JWQqWLGJdrYZw62ePvP2
YxUvSNp4IF9woQMEdJm8ZkETQQ2L+DJszQMi4vAo2uUNRDfQarLWdmAdhK8SKOwGYw0tQmlEc0eB
841IqfJ1WAr2IVHzpQ+m5sVqnHfaCuQFW6yBWAx8shpjtjTqawBV6wYQKxuEMF/urLR7UsYg2CWa
Et9GPQEbmyoJ531Y59MGiCTYhd4cvb5BkIKoG7y80+WXwmyJ+TG7ehvUOTJ7JzR2UQm6Bzm8m7dJ
c5Bs8i7pRwFTwGFP6P2s7vJ6Cb+ASA4Pc04LQM9h6UTsG9quOrKvnN1JBsUJ4zdsV3XoSNaV732c
rrXdZCLa5F8Um9sir+KXGCjxkR2u9NTGDHwI9uA5lsjeKgkq+KkZaSuYucNiMLVbLS/WQrO5nJO+
2RRN9wQ3gY2KbvRH4YhqzblBd6+qMUFhKrHa9B2IPI2lYj4meOfB8Sk1mAtiwiWPm+q4bRqSr9or
5mWSYSdTCereD7mi7JdYB+8x5NZlYpOKMSVG9bUqCnNvFdN9XwYGXo9F7CIMS19QRA/7EZHxVivH
h9qZNOb9lYFoPE4vmxAnZpuO8GYVx/FE7MeymI+ZwAWqZaO4anr4FqQN9r5ah/amI28WQFHVHhc2
eV/HWBfYY5LWDesV3NTbE9EDs+Py/UOQqmR0RO8DLjDSX2M2q95EgsM260bucDVo6A6XPoEYZLkZ
EIIyNaMF0SlxcQXtjBTVxui32kj+s13q1kGNsq9qG3dP4FKkz4qOwbHpmCAlarqVvRG+jzMxCmYN
GLbW9PSJXk3/1gD0JTwTrLE2CIitRrHvsYpedGTpeIgGm41m4MJUiAR1fFILMh+pfLWdK7SrICXh
9OTRUHwjZD729BkwcrLso56JY0zUISCqKwfWBFmvvHSFQsdLifr62MxU09EQDDsLN7PHJUNWXCng
sYxOJXjV3ut8p7SIVBu1HryIuiVZHcLQFk/UJkltjeJzmpHiZw2OhDRxdZLA7iYwDH4VsxaOeUog
C0Ip17FYe0z2MKSj5+WlmU7TNhU2e2YnTgtAenW9U9Ca7ZQm1IONpLCPN2OSDpcEQMc3ljmYF7Tr
m91s6gv3qXmEwGQXHlTE8lqNDfUauIgCqKsaDnba9+7c6cGO8OnwjoxS4qw7egYdaCgcA/AjN/Zk
+5nSMpgVFb0O4BzkEy+nDG4FqGvzKqvxXOVLcjUUFPgETXzIukP3nKeXdkzuvTZq2rcyGshcrYv5
drGMbKfRLX3GNqNcZGW5EMg59TCbhNk/BoMGnIcpvBcZxVU3DK+Mh6uNbMWXghh6tNtlhi5cUzZa
RXh9C4bJz1TwJRJG9W01AA3KmIduBEQJYI46fb1A9kd10GI25jUkM0gePO1Tuo1k4AA315ItdqCv
qTEup7pldOWWCUEe4LPijRxw8ZD1l38M1FY7sFPJQdWq5GZMytLTNNZcEKfkMNMu6NCY57V8lUNK
XlaeEfqiajC94Mxe2K25Bp+bswua00RHEvQbDUTVNerBdzusILUsMUlLTWS9pzW2QfZNqu9EUj70
BlveAm6Hp9I7p92SJ6TCmJnF6yNZXq2eq6VW3UIkRBw+lo4DbK+nKW0B9RnbqbvK7KV4hLBc8EIp
A2+NvzyOyKJo6MyCjrxmPpio0GciGA4Ymsx96QzNW9eHUKab6Qq19+QqBDJtjN6pbs0wN75irXrS
5FichgKuUzwTT7vYU3x08gBLqNVaXkqgxbibzBbkblC293PajaD/2D+6Ywb1dFNNcXqhB3PqhmH0
jVQI4hRyJdyqGQalZR7yI/k3MqYXVk27To+0nSDdyUvyxC/J+t1WQJBcTdEdQPqk+WRJn/oaZKhv
EGTkSQksdTsuwSXpQt29Dix3h9oAhaRuC6+FXPmhg6h2deKdqA548pzIxklhMSu/SVCKIe5kdfxi
xdO4N2R17EmsvQJbQts4m16dtPmM4sTaWaAN/NFo5p1YHLF3xjE/TkNpEjFUmcMngw/SnZSwHB7J
7gSVZJMrYNTfksZir2mUpBQETAtoveUgkZf8JSzr2NN0kxSsYZRHskKGm4UsaSBPJohsDeKQHySq
TbsTyPle5Kp0p3UvX0VhSSvPDEj3Y/EKyBn1CZUCBgY1y9WqIvCSMA3JPU8nMDE4r3YEXvEkpQpG
LdrHLQVjmVavQT5O9NYAm0zE9267Po74WtX5qFvOO6ZA9diQCrknXYKxAaLP67mYHNCtCVgukJkn
wkQSzG4YdHZNXKeCHToIWkLFiIbZUEYrvEexxeKPmRtiacy6RG9hSEw2uCMaEfKB6mr0CNCm35ah
xmg9AkI3EEjHB1rGBbmgFn3zNL2JDEvfliEleLQw0JFzylQnXeqdKJf0gHxU8OKwq6dlDajeUMxO
ocsGL9VdLQuBi3YNMe2G2sN1U5IIWFYc39GzYjgMtbIjAMkNIeHhVHIm09PNRXVDRjI7DjOSutQG
e3WNa5+CTLhatMhtllsrjKp0zToleIIIWHJYNlLGxITSMduBO9zWiwm2OxC0J2qnvxh1J/CzUd7g
J23o0jSUn5hxHsUgQZiKSSONo4+VbUly3hfm5ADgDHbSpTDrbyOah7eS1+NtouAncqi+3JIW6F4l
nukSq4L2XJhWyrJApa0TLqEln1UY4o0M5Cs8xpy4QvLkwdIaBxUa0MFSwD6WxpeitQtskm3lAcR9
LFX64pnUB9/J29Yzarlsc8fuXgazN+39HIzdtpKS9bctpLHH9mzc0zZNV6NbvQeF0l9O6JOPFdzq
XaTJ6JVePxDisQGpWrdDxZQjaLeW0zJls+P4Shlqe89OC8w/Fd8Rjl55QWVQwgS0wOZK+CFNZ8pj
ni+CGrbTH2kp0GK2S+2iicz20iBL9sZxQmb3IwbfprSpw7EJVTuz5ZFlO6XtwmzqbpcgNm+mGY8z
CXX1rRGSQ0ItZly0EwHtrAV6/5YyzYNt7kyScF++w3uxZlFsxByaHzECn3hD/dLcFNrEC6NhyNRR
NxyDPmwveVkzvLMD66KGOsbUSlUsn6Cc/FAojqZtLKjbR3hrwTOIqvKQWAOYjjJUn1R6TLuU0CbC
e0TUs7QOC1tkRI+vTYDYPInXWGDhTNsV94gRuSXSrCysBAeW3tyrjayvwr6h5s6ScQndiZUMqPmi
/B/uzqTLTSXbwr+IWvTNFCEhpbKz05m+9oTlFgh6gv7Xv0++71XZ3FRqlYZvcgdeVaSAiCDinL2/
3dq+F2f0SmJRpl9OTO5209pDEQdkvk53NoIIEJb59K1LhMLkSfIwm08NqahaxoeFJMl3VZTpxzwq
6w9CizN2E+XMWZBOAs4rezhmQHvEJhZdnwXO4tE/WTJN+z6meXsr4rH4qhZ25W0SexKPw0w6w0Zd
6tS+LTqguxgZK3Er3Q7hFwkNLizYKdU/munQ/MQ6TmrGrA3lURcuH+ZJOK7iK6UePZZEt/Lp5cR9
q/YIxe9apyR3Qxste980qvN9TjFTYGJsfsZzFbtH9mH2XjNMvquTopFmAN1xUDe4IstjbZfAcFOS
Uj4ocWK+eOQrflPLmki5MoqFyxqGXGZkqfrcS7IolmLg5/ZCSW/jHukvMfLGS06C60/TNNXPvGSA
kXrqtdtRV4hnT0RNdK3pxu7Gs7scILahoAhFZ+7uJEc66veZvo8SQ3+q81bez3D3wcviQi/9WMe7
lcgC2cKodoCUVZMieZBA8fUjL56eoRqgnW+qAsuG+et3GRGAeElUr9ixwWw+yXmyINFnA/+tO1Y8
Uqy4E83xHvC1RYQ0JAS4ueTh7LHBTc9VpOdqOBYwhkRLUquv231G/HbpqIaP7DOVT4LO8R4+dhyH
ToFihriuRD4Nos60nVkIc1cI+vvBUBn5E73KODvkbnQCA9CANQKVbli6WYrS8ImxMKls6Mz6qBdG
G0hJt5UPQoJ+vpg1wmncqDg6o8yfGlcQ1NgXxAV0Ts8DkbPkkWooT0G1WbVm7hilQtuhnWBnAWmO
V0PrivzRmOrGJnKW/ImSRvwXZXhO0J5Sm7uemMPPlXTkDfVziGmFyF/USeCC9Uhbph9adWFUzt03
OfbdPa7o+ca2RJ8ePZQ/9xRkuXxGWhKrNuIVF0g/sz5uorupYmDCITTRZHt9/cku2Zl4QsR3DjaN
XdQMYu9CFyS43Znjr5oSi1trFpLEGOwhw7a1KTxtRMIBiWiaAephjQyhosc4V08OjHGxSWVGMlKX
gpL048hCsiIh4/lk96W3PaXxFyoCabpp07plscjl9KXyrOaDAEv6TQwES1OiM5Qvio5C36qM5gNV
TYXD3VzZQepmhuNjdhmfW9VoPzYeBYtMK90Xzgz2vWPEE3EjmXdXtTb7gyY/RYBapUJDUbJeoaBh
Px7pJwFdXhMmJWAm32kSl786KewrOxbSe+ZBV2wmirMZXkZMvb6hzbEMyCeledAbrhGHsAHVv+o8
S6GWd4jBqWAxstpBmC8uFXriWRuDF9HAh/DtVs15mfCcj0OKU8OYWxm9R2zHd5dicPEAZJg8QRD1
dx45SY9eV0Y5aevUVX1lYtIvvG8KoAXxhYjZ5uQGrbD1YjQFg4BW6Kdc7+zvtpGI24S0H8qQ88jy
oHYI4DvFBFySczKnrU7E10yPQWXy5NVJsihqzLWBBT76A+QKhryDrdMnPYGXUP4iI0s4uiIYhGUs
fqm7KHEHTyv21KjGZ8VNxV5F6/Zg0DB4ilN0HPnIwOWzEN0lRLQ8zZbTfMg8N5E3qUV4OIed8WQV
htOBfww3ChuCRcGvoFTszDqU1SH76FjsKhPs82ahjvhXPgNiOThVrcuD7hjJez5FjR0QIRmJgw3K
eN+6eMNvY+ZHsRlpcXxOcoZ2RvfqHh1KF5LVmu2qOmfVzeb4L7pTPE5iJufyYcTdzKYjiRdQk9Ei
dr80TD1a5J81+fX6topw89KsMBjCjTjN767moAOgAMdPOZOQe9I1WhyyCVbaQldkveePcFFvHj/m
hkdZePT09qkz5pFWVCS6nTitzCQuxTtvmaZb1YpiEoOr+n2ZlniqF60Db0F21K0EJXGrUnFWQ7i2
852tui3PAAsIWO6osj5nOGRTjpAJBPWJuvqpQsVLmoq8C6sSGuumLQoyJWdd2PlD0oH7bEiPPahK
XR28SlFvuiXhXfCRq0Eb6+BiWqeVxs6a+G+QLBlr+6im0UNu2ayR6WKwzpH+wiKigrt44UiphrlA
2EO+TfK+ZXw/NBOpNCNOxS3BvMNeiTWaZRN76k1RLTykGdtwd3QGkKiBU5ZUWkvFjZQbHPGE/lQV
A04H+GFuhlkMoQ7VbwzKrGGzrVIlDRPaNShwerg5wshYSUrHReWLIQunS9c3H6ZaYy6SfOw9DKes
IJ6DvY8ajwQOg2S2YGwromQtad1U9BPo2LsoTHWttj6YjO4wkwrJg3FeWV9IYDjtkglt3NfxeCeI
UR5uaYXyyeps/CZw3QayREqx9yZh7HsxWSiULIbKQId2U7t0PhB28b1Qk3l8NtXOZt/Y8pGyXAOp
uzHnT2y0gC+w7WHwdsKjR5nUrk5EtZPzwWR3qB85xvcPc0OK6wjNZfITKXF0iUl7pEb10GugXtxS
1XwbxcRGUSbcMDUQ+74f5Q2lCe7GSgzi+iiNK/spb9gCFjDkB39g+X/XczgC211NUj2Cscqi+yXS
MNAoIzW27TTBBb1DeYB5XfFqOu2iWay/xf//ldP6Lv3WoqH52f0ySp+zWv//8mOjpvxNPXjye/9h
yL77kn+RKZLtv83dJwf3r//H33ZsTfP+pTtsDh0Usa7nnmwL4y87tuf9i3MtSk2sq4aNlBVl6f/a
sZ1/GaxG1OKxaxuQwk8CV/m3HVv9Fz5sHTU7Bm+NupSDxfO/MGTrf2rxT/B4XNlgWVamt3JwEiqb
kXFQugr7MFJlwhAVpXjvzADXO2+mvFbSB/9oE3FJRT/GPGUhFSIs0dXeTbQwOeF37a0iDPeQj40l
kFwVU+RjvtLvolpzv0DTHw+JSqVvC+ScHhAnjcUHBd8RtoV08oIA/5fP6j/C0f/cykp5zzmT7ZbZ
mweqodLyZ+HWP6SjEbocWQpFb6wVRrqxcVL1QQaY5zZG4qhvIldDRTolff2jSlOXc7/doOxrJr7K
gsCZGLy4nt9FHKE/jYrr3nvT7H7mXedhQsPa3hj1VHxxlyWVwTQUzad5pH3SO6rysR9c83ZJMucC
5exPC8y/73At8B/HTqqLBbuJpJbcofm1dN90szx19emnfCUqLEeORCuS5CQPEEgB8Wm8oMv9U3P9
n7+90j+jaKK8i6fnAHFaefRwwH1qPA6hw9Q0yoW/8afa/z9/46TB/k1jHSk1AadyXBhcxvTNMeby
a9oq6pODhPPoVemUb36boY9/D4rfuQC/PJ2vjBV3Je8v2agT9WHS8ePp/WSf4r5vo1Z97lpSizbz
4MxQoXujCGx1VN7lk+c8ZN5EjA19dvXZ9U6gpaF3v45DMuzdhhBHHO4mRKa21vvCVwCNbM3K1b7T
DBtvo4lYqgvP6MyEdVfKboioCdkpA34SsEOw0m9MTf0bpfEHSeP3p3Lu0qd//+3x9yARCUVY2IKx
94mTcq9l9YWRe+7SK28aoRqlySaDLbDePLCDe6+iCXn7XZ67tP7nr/aSBsOEAS+K7V1QzE1gXMND
ZG38JQ3/7Xk4JueIxObKWZ5SLFzQN15D4z1der1W2UgaTIKRQgKVthRuN7l6DamUSzsrwTqdY31x
3LELLWRw2QzqinPEVY/aWa0BRVmkmLYsvByNQbSY+EGLZHvdpVdTX1KWJ9IuYSPsel+pBSPGusRV
PrNyOeu5DtvLFMZpWCuzx7ZrceDa6SSrTE0Z/7zu569m5dQDf4gK/kaXUHTzLbPxvnDqKoLrLr+a
mbkg22pkWxdSULERapFuPzbaNZDI04hZTc7Sc3OkAeinTrXgxR23HZKh6374anKSB1BQq63hOWA1
iGMKuIvZPF137dXWRdojIqeJEyON5aeitgKhDrvrLr2anpg+ynFA1xMakxNUZF9IYpHfvvRpQL/y
5Vn7SRZi6dFXUAzIYPt/jIpM26Ni815y0ttuHLxj74FjXMNy5s2uqRStmKssWZhVY0E5WIuDlD7x
2/dxZtk97Y1//1iYFL1isop5RCo7pNEk5Tu9brTbqwk7MEH12mtlmBA649qED1wyaZ770atpCpfX
1NNWylA1nJdOHf7C/XPB/nb6ca+919UUnWkKOy7i5NBJhLUzsAT4BHKVh9RLmw0NIWV/3XNfTVah
D/ivqog1eD4lIEV0H3tHma58q6v5mpSjXZgeb1Vvkg929GP8L02//97b2avZSp3ZRRbsybAB2kre
+vQR6OUl09i597qar6Q85gW9RxnSlN7Uog5z07luKVinCSArRzlcN8CTLKgqhFV7AeF58XXP21p9
UTVKrKg0bRnai3vM6inMFe+6fdEafTBVBoOQHlnoWVCobbu6wc136TRw5oGfEGK/z/5k7HMyyDsm
ElxJ1+6DOe6v24Wu0wRkDIx1GHoZWlrx4jXm1zrKrnzaqznaUDom33aSoW7RKnLdTauPwVXTcp0i
0PQVRdCSF5lBxKz1T+5sXzkAV1OyInYyoYYkQ7c0DtQUt3J+f+E3n0bZK2uWtZqTCuqniVByGQ7A
BYLKjU7AX9Al45jk79TZ8G4lkiZvQyfNoeyYCPNBI8QXKyQJ37ROqHTRnoytv1B7uZ+SwibFCH9B
kHma81ghR0o2WVo7XxJgze/TzLP3yoRHQJVVhyaJPr2VkY2tecMB7S4xWWi0d21DwFePaXFfJ+mo
+qmqFd9b3Swwl8/zftQdMosVnDPge2muok06yRdF/wNVmVuCfoKORKlcdz5MNs6RyMtVImjsqvNV
V+ne6+RDd5iR7PG6Hc46LkEdsrlF9yLDDrhwlJeBbO3rhus6L0EWWkEfhplQe+77qFLfq2Q/X3j1
r7/5fxjCF+gD42m4Rukh0/OANJPrJsI6KAFRb9TV6DVDCLk1sfb918RRr3vW66QEra7g1Ti5DEEJ
e3TQM+l7Uf903SNZ7Q3w/UyLVDncGFV0rMz0hqCl677Za2QJIaSRLMqSMdLjXpSmKwjjzeLtdT/c
WK3FS+mWfcIsdhZ9K+z5uMjoymGyWntguqBiGdjULD1B00A+Uc5ft6yZq7UH79CUUdGXYR+71K3t
YMRK+/YD0U6f/VfWtTWDQxm8oYEhIUPwacmXaKG/6iEVokMSeR9y1gJMbos7ELQt5E0hOE0ZatRc
98zWKQqTbBGao9HHDaGNR7y1aIRBCl73dTRWGwZBa9t0qG+y7fbwmN+O9ZUTdx2hwDc3mSvEimEP
mIzWz4ZcxuvetbHaLaQ9cnBU1DLUzJQcdA2jQTpe+UBW0zYqTrluGd90UuceIGKHBdbft8fRaVvw
yjAyTv/+W/0nwzYyEdQpw1JvH0mG3yqoKy+M0XPXXk3aQk7AOE8/e0KF18RYtX9c96NXU9Z1tGXp
rJHn4U1BpxcE2V2aV+d+82rK1hBUI0mbirzhu4YGodHIC0vYaSC89qRX+3diIsDzlGZ3MHBzbjsU
XIE1y2KXOMb0UMPjvMDqOnMHawaerRKtkDS8UXrchp9FwztXLJde6S967St3sQbA6UpZ93kTMzeX
xd5mzrRsqa1E1Pewqao1MgW9ntWblpBH1J5Tu+stE0qVZauIyptL6LNz97g6mNeTYRazUfyaEHcJ
0kMiPy/e47mLr2eyUddjpfIlI8XzEbXDY60lFw7Q+mmEvvb4VjM5ztCemRrfMSJBSBygCJgTmZDo
G8XOol1K94y0WoyIW/TbdI7GIds2U60c3FR6T409tJ/m1C5vmtqTEJds79FRZou9LI+iiUFpq0Ze
bUGb6KBBrfFYODAlrplz/+Aa4iUZRUnMSqjVhXpjLVoUWDi9guuuvnou7WxLIv5QRdoKO8wh21ij
emFhPl3in48cPO2fK5w2YrGZa7cJVaU6OYJld5OAKP7SxINy1a/XfzUef1tEZ+jtjVPwVhu2mWz1
T172qx473bs/f31eibynEcZ869zt7H2mDXDllU9D9PcfnSbQCSw+WEUHYABlAwEYXXeB13duDq2W
UQ1AnDc4GUdFskjVpXwy3f7KQ/8aqYZ0MDcIfaVaAQ2HllQZ2tL+fs04pPf850PJ40YX5sxsOikV
BgS8kPRx6Vx38dW+Bvef1VgTzpK2qaoPSF/Idqb3dmEDvmJ0/rv69Ivu9NsLbfDKC/px/QH5tLl1
c6TaQ698ml3V20m9T2+0iRpaJDL12Be6fEgNIngQo5N5opczZMqmP3Tgq/fapGrHwRh1ZJ222M/C
0K7bN2rrpZVWrdtYc4+BuzVgKyXZZuaDdeH5nlb/f850KGB/vjxicCKbCFc9nInjuRlaqzgIpasf
Ogsbl4JCdPE9rbuUDHfur63WFSifmZyFqoetJ/t7FFX2rTel5t2sufIOzuypRTo60wUq5ZkJ9Q8M
WJJiqBL0L0yHCGe9H7ygj3hDb4/M19dIxBarJ0fD1R4szTig9qtJUerUQzyobTAPyfj17T9x7gZW
KwJ+YEWWg0vk+mIhWSuy7+lQXrfa/Doj/TbyIWX2uZJwrLWS+Wec1n+dwEBX/Wx1tSAoxGfUackR
Tsl3rvpDn697HGvUmuXNFb1R6IlzWXxmB5jdu2ntXvc81NX2qIOtjRCwN0DHQPPpyhHw8XzlDlld
z+FitGjQcTorqvpIyduXwg2ve9irCSww3NYwTRDqYNEA3ETR/2lIrSsbdepqxmJ2jewOE3kImuZ+
5FAVEGRiX5hC2pkBrq6+1HjcolpRhREauScOjs1h23X7eNtXGIMyvOrUHbv0m2BX/NQ0dhqW2EaP
XlljrR1HZSvxh9zwqYQSet3TXE1qQyIoH73cCLsUqRCQBdgiSXd4++JnVgx1NZ3jQufLoQt5SNAu
Jn4CM+ad0y/qi2um+fPbf+PMCrsGYhpxUQ2TAm+t1NU8bKwmf3/a3+Jynsct9A+QacDyn97+Y6+/
PkRnfy6B2LhKwoZiI5xbUhuXMYy67MKlTzPjn98l+Ht/XrqcyCy3R1sPmeFeWNvC9HVV3BM7GW9L
l5X8ujtYzXoDOmObS1MPc8P8qUKVo7V41SqorbHLkd4tc9MlWJjdAa3u1CzbUXMuMWx/RSm+9oBW
I5UMtHzRsafBLTds61YMtvJcVDmYhkRBj5QIvX3xotR45MiX3irDgpeW8DPDX2LTeGwXaN4QE5f5
DveK/KkRkLGbo7i975NCfeAbXO6oHRYHl92QSLxkV0COAt8yw3ETIOd2vVkmu4UEoNteOPNdaXsV
9oyp+ngCTG4EyoePaqZhYPcy1LfXva3VBKqtQmlm2AkhEKQ01L3sGGEB21538VWtoWytdEmSqQmR
mwgfyKJN3KFzqb2/4oX+304TX8CfA7ofcYQCnq4O9IJt0pYMcyuAkB/nNk/CfM5ZELxEKxcfSkdE
LsoS6e9wZRN2QWTEMUJfvAQ6W0tiIDVc2npiAEPxYDLthF0CtrjqIawhrcJM08mw1C5UVGe49ZKT
dlHOy4Vv1esLINTlP5+BOS5yVNQMohk4qLBvh3Kbl3q1q4b2klTwzJK0TqAgbwZ765I2YcOfIigE
v7Yl6/a6AeiulgsS8Oox6RI9NBoBXlzB+6Ep2aUq1Otrt7YWHyauJjtU63rowG/cLbI2HhPJUm6D
HXqHntJ5NiZZfnz7TZ95F2u9IGxVWrQjXM+cQfVxwMx/zOdmelTRWF543ae1+pUlyl29bhi2SZ3C
fTuITDHBKUD2KfRJfJCqmR/qceJwPugtRNlYXBi+556g8ecAc0ShD12qkUHXLpnwmwxGqF8QDbg9
aVLxJlTLB/jEzcXT6esdBc1drcICz57XD/YClmfA/of72sTDoKaHZhw8EdBOjHCg6/ENFJ0y6AcV
RGRPsGpNdkpYwPo8Qj6ptqkX5fiSAeEkmvgxNmCt/By+1VaFI/UpHkvNr5Slux+cuhl3Kkkut1Oa
TC9mNNoP+iBBS8jilL3ZRvFDV6GHbaPcBSKmZHczOULSX1pyLOHyjBu7U9SNN8cnd0r6ueuVKjDG
3gIgEnkXykdnjtWkP/35HioliVQT4RLWPGbfZvGy+GerLBZ4jSJRPjOL4kPZamqA1VL/YWIAubPH
pXtKai+DA2PXjwn1JtC1JjnZ0zhvySbF+RFlSfKzw6V35XReLfmirjheYT462KfDr7GMd2WhxRd2
e2d2MGu9ZaLSGcA+SWQqjDMYpa5xFxPo+Lk2S0q/emZdt4VZiy8xCaukhkz9YZza/ETvnoKZes+F
V3lmPXVOM+33Y2InKqCXeX+INRz28HMg4iF2Jpjt7WXozBqxFmGOeqaTtyn7QwWoDv+sNNX7rm6z
d8m8YJGsjIrUZW+mpISD/8JrP31yX1mXnNOS+Ns91WNH4HXZ9xinneyroSVl7euVm22mKvaCosi9
b5kccf0oTREd57KO6wt/+dzTXK2IpL/nUcXX+oDf8vPU2HdKDxT17SepnSbXa7e1Wvy8omimCR7i
AUsvIayeKoYjIJz8m4mxdRcXcT8FvepFgYp/MswK2wJBVY9fui5CZPH2jzh3g/qfj9ZjW2q6BLuG
zNS/BpaogLZed+kOT1d57Q5Xy4oHJ9YAI9QdxsagsAvUWuAZ1IPa1eiktPgX93abtkfIki1wRFkG
llEh+ipLsi2HBmLI23d5bjPnrBYOdrxJ0udaGRZFp2zxH2h7twVX6ydoSYIZHwyMBijgkGZYqa2E
+F+crzuZVHqIPSAPCGUtfCxjbUDTvwsKmYyQlef4QvPzzMd9LSY1EB2WdTqWYey2MDKNLgvgWgF4
13Pzwpv+VUV75WWsNaQdtCy8l+lwGCP2+i6Jul2QlxYPwSobi4bK4N4YMzoPMbt4XsdBcMSA2gM+
Via8lH4wntoJhdAlB8S5CbCWnuZZPVoyoVs4NOnyA+dg8oKPSiMprp3GwIyr9wmVoyDLmR2lLmpM
g2MBBFIhs/uSg+TMerbWqJYEsQxWm8yHtvtLGyWMnhl43Ry4zle9c8KxKy+0LM9sddYkfzlExGMa
prbPFiVUl77fER2ngsCy4XYsSbp1qjS+sEifG06rZSsGKAG6UGp7PZu7XeMu400OYTTAuHEpYOPM
19JeLV7LUlB/M1t1P+kmZJRIW7Bxuy+FhRKDDmm0fXvmnlmf7NX6tDhUXrqlgsA3GxtnAnQcX1p/
z116tTg5eTvhuOfSQ6oEAGMnopOv+9Gr1cbt+7klsSoPwQa3h0aCjwfAb1y4+pmBtBayohRuiiGd
85AEvHr0M/tkIUvb1rynID/v49xTPWid9fe3b+bcurGWtiZmWxtwHfKQ7rMdymxwvkfT2L7YNjuX
SWQRzDeovemYogfhf9ke8skQoV1ZMiCbNSWQ0msurRlnRvZaDLuYrRvjiR5DBTSU0y2sEnkwRZf6
HWcUR9paDzsS9b4kkcxDVTWUXTKett2G24JimYoYUAXUqjpU+zJ6VDjFZ7u6a4efSWONl7pHZ4yc
2lo2mwNcUSiYjmE+VuAeoSb18+BLCAp2NG89+yGP823blA/GOB8QSW5pXe28bEFoEQW6E/+kHEqi
hXLs1K3TxBzYsX9G8g7bKHHe9o0FnejtkXFuIK5WGcOy49zWqjwcyKoJMkur8GqmVklfG3b9oi7z
vWvHF5vz5z4Xa2luqhpwZhbCqT0zd2XQk6v5TR+N6puyxB0nSMwGm6jzrG+W5yzftVHTIrhYgkwj
bZDthWV8lYX677rQOpGV+JekEIA4wtnWga5abixu8rwUAaQV8ZVjTxzamdAO6O2CheiO0lnCEaKY
n5RNTAJmX5cEFkAiVEzAc804gtnrU3C5ZiyaXWnUxrNjeScHHEfRbOqjxG+8unnplCl6ErNKLVCd
tB9W1U1N8PaLPPMNNFdrect4dqcoocwTy+JBFLWzA96Erlcuy3ILqdu6Uc2o2OT2OF5o9Z2Zx+Zq
XVcUadQd9KZwXNwa3ZStwTrBmXqEZNq8f/u2zvyNtSq6rmICeeqZkGBCejYOG76tqMDNa7Ps9m//
iTNfwbVouFF00247tQ9tcNMAC/X+sFh5dutMiXqvuHV6YRE+TalX9m5rBTFMArXMoqQPs9j60pEk
8CmdGvf5qptYa4gzuLa10ToDODkjJf+rhFRiOVUfYpzKH005dxde+rm7OC0kv53jJjIGYfR7TGBH
7mzXCqCzbN++h3OXPr2g3y7tlUW7wBUrwlS1g4ygjdy68Lk984rX+lZW4XLKlKgL88WJ9kueW3ep
VcUAJie4DllBtpr/9j2c+/is5a5Si6NY9liC20FW+sZQ+mXbAaI9mpxLtnMEnqsvqz09ihu3/giz
7MqSxFrqGhETF3lOW6BWmNQDqCmihCy5XPdu1lLXyBxlQ72m5LU390uTfxHq/OXtR3bmta+1riV8
b9suhzIcY2nwxZzUm160l17IuauvBlUMhxNamcLh2NLqDcwXE3Fz8vHtn35mdTJO//7biK2EGo1p
wpEvjQfnbjGJW4qlaT01maF9fvtP2L/Odq+sG2vlq6OMbMVtzr2CMBzbXwzRE8+QavOuFnZ2SDwt
fonyLNuqxHPc11otjlncNxCbMWoE2tiNHyFH9H76bMDEoihpKA9V1qfgFJPqs+pm3c7JvEL3ofZn
PmQ8dwdiuPshIOrdF9HIrvpEQoSU7O0aWwW1JzVv+YHZgpZXKhgQW4NjeOmb2OtVMkh6kEyWMnwX
s5h2pmENH4FsT+/0WFEoo+oikImQ+66NZjBzVdP4iZIYYQxW76mXDp8SmS97SeVONh+jOVL9aRiT
B3dqe2q95TyDT7XSfWM2J0AQOpr7Et4TA/LDsMwqIO1CpzWtwhD+mHo9WWgagNJj3ypt7Y+Eqqgc
cmJln1D+vefoQKBMb2fPIGyjewLap6dSJeYoHUyT5A11NrcJwt3YV8dBfdLlVAQumsZnWtZJ6FUC
vlZTZOqjres2+RkJARJFEos7CwDGPoIaa4D288rN6Ujs0osEdwHVQ+rHpbVa6VuVYuw9GKcHDuVO
4JVZSqRoMgGbiuX8I88S/SYtckiSXqL0lk+q8ehC9yk8+51FvrE/Tl1BywX03GNOfNa3qNfEsVBP
e8kCq8PdNJpVvMmaIXm2jCInPqBgFtMG120+qapuBXauQNFRkoJIN5ccKV/IhgguJ7ePvTCTTTn1
CpHQ1lj7GSmaui8Lp9t6VmYE/ZhUe0pNWeA2xghNsAFtPFk15XdYcAcrpdfRYNMrm6PZ5kYNWzWH
o6RDriz9tIwWw480gOyB1YPEBilWgcLuO8INfMUl1I2BNqGZJuEZymsi5w+nBuF7nTqhcxwl0M93
DjfyI6oH90tB4FANek2xDpwJh/vcURP+KmyRUEmGXNta6EsEQfecdIl+i5tNTBaFtmkc4IaBSzHr
c57FZDQ5Tl4/kwxq3bnaYu7L2a4/LBB+NgNE6o0GGRY60aAmPoVsm9yOAnmsbfedGY4cGL9oeiQb
fxBzB/KjHe2AXPim9PMWqNfGWUrV2lipa/qylcCEBuZEQcugsPbu1MgNJ3zt2C1GS4CUTqDBtEm7
trgd8UltKhBxxq6tqXwFsPFd52cN2zyhDlH3vj1lU7JP4MAGEeSxPQmX0NhFXLY7T9Higb7zMInU
b/p02M25Wm6kGOtdbbvTPaS2dG97TRLUWe8RlkwQdNcboO5J9nDdIG8UcMfuIEiY03I3fUgt1bnz
zMbwa88mUclTZLyZq/TkMfKGfA+eMD/2ybTUuyiDrblp2yz9lhIO096XNY5q0OjK8DUFOVeGjpBQ
cUc3+5Zj1r3JG1tP7wg7gmmv21qjvsjO+6kWIgGcz1cCLs4QTUkgSS16mKpZ7JVx1n80gG4eWtMW
D5auiw3YyAIY6xwvpALoyqz5IP4a2pI4yV9El7UPlMOad/z89vsQu8DUFVr2T6Pi5R+sOQfmYbtj
Rd4ayIaOYUCemzZrhwoW2KnL1NxY/dQCUhyNxndMkytDfiaEYmDTeBsr0Hv0ZtY+0L53H6p6kNsY
BN37weS4Q1Uyc96dglA2cQooMQA0mQRVBXMLcCMdWtnUgWym9ibX0haCdd+wf3MgYhJSH5TTNDyl
rQblylzUdxQynW1K7cs3a6XsfWVQbPDkvAMbQe4e70Hz4ClT8oMEGGUHDtz+QVqF8w3NCNusOCm+
apXDGqCmpjhBpMvNkBicN7VieGjKytxFdlwVASlWrP1OBp4rixeiMpW6vQGbXJKyvExHb6yzdyoo
6a3ttvWuVR2oYrNlaqDai/beoNzjWM1J1QiL93ZEVmLn5bbNBCmGHL1wrJfGtlwWoun6bIhuW9Md
vnskGgRwwlm0Gwu0OnTKoIH/VvidAYZ0O7kVQQjSAvGrTsODVNt+r1d1+VQJQ2fzy8pPkMRkGrtK
VAVIMSw1oQqu02ApWLKPLmynD03a0eHwnIqcxMpNSKVZkvI5qbuSliErop/GUfLYEWNY+WixxZYJ
RQCUnFvyMJb0fpqmJvYp+pFCOzrtz2GgnEGXF6moskTmobNrC5RlykfuBHN9MpucM0Zk5c4XvZdG
6c8Eo5AmR9TCQnLNXeO5xm3V1elL5xYTH61BaTZkMFTPhE7VN+7sWnWg6gvhKOAPYZZVld6Q0tOj
PGK1zFMA3HGSPFp6ZldBTyDmuLHgNj+ayUiLarGAFJ4gkzsnzsxNOeryvl1i505t+cUJaXv6Js7N
8m7Jaj7owpLFY7UY+CcizXucNJI+EiBRta9armAHkBpbyGbtnaSO4JtYrSa/HUg82JSNSg4jwXOf
Ua+gGHGs9tvsmtkdnILprzQW/Y3SZ/EXL4qM0POE9qEBF74drXh0sREKvAxO08X+Ikb9h9o68c2s
J/oPEG7V3mRf8b4j5TQwodaDo9QryviDEU62A1Q3d6vy2epESyRLZ+wjWNQ7s9LcsCyFe2w9avOu
I/lsTymZv2zeqC/kqq8R1DjeVw0M13eetxCKYFYmY8NOMi/fu7aVgavK3FH5biOgCyZQrV0oTrov
37RaN0jZi72bYi97Ntyo/jKh9TzGydA9NdRQnllS9Y6PnVZOQe15BYF4mmT5zVMY2NWPzDJIhx34
+gyEA/tep4tb0RldYEARBfnuxfb/MHcmzXEj2Zb+K8/eHtlwwB0OLKoXgZiDEZwpkhuYKEqY5xm/
vr9QZr2uVJVV9mvrRZullWWWKMYAwP36ueee7waCwEgaXhVMjyShN7YvWxb3jKDgY1xn4/0MZX1r
JRHAyyKc3O+9SO1NbzqBexyTMT8VJTUZiXxeHZIgWvY0uxsJr8IjseO+i2coPXXqmLdpYpYfoCSM
166t9UPXwjQRk+UcYPgwIEwq76kHiqMB15I872N9bF4k+V4uGptHiWWLaX4niYmexOJNOvUbVQzv
ieWFm0mD4KXMTAgDhU5S1T45UopKQNZ3YTaTVw7sRu2aypuZgm7qkzkG8z5u0vQWbFhdbEMpoWxY
RjOS5zeGlQ+eaCJR1EmPTjO89KVrr6/dUrJVJ13eFEpfY/a7Qn2YAi8ek4Wl/OzCOrT9JGiVuOa3
91tTcBKMxeieDar55xwy6rk3reK5lkbebxviqqttSmAqErmGqN3P5ALURCMWK3gucbRqK/wbq8qt
GLduWzLGgJnE8P2iPkjc4+QoO/kE/xFtqa8QmcqsNE4AmXO1IscgIbiRwe5slchlZ0Gh9HYtT1cJ
0DBJ8l1HqidZ7FLkGxKOYXKAOYjO2mumXULbhRs0iYph5dmDOmLgK74ZqkFCcyrjI7YnI1qHWUQl
axjBcCb2yVgbkU4Hn8Izjle2IYBgEnmyzpWbtZsMy1q7ioOMgwwDcfXI7qZah952NGyY9cWZ2UWZ
eA4XqT7DilA2r3NhfYRRPd458Hqfk3q2iLAl1HWFx21eLSXRjasWdfUoZ9bypZNYIidMfzrTiKAd
QYo3liHsL+bcQcthrcON3plnMuWnaxJr5JH8ltpZ5dPmZDiUrNDS74c01dvQIvuRDMo8JNd8hIiR
RSAEF3cbum36PWvGejfOgFGpP3mSmqTfqHT+Turf5D1gwHbk3q7axiagsnW+zkEPWg1em7B2XSLN
nPQwo3b9ZUkEX58ZpxfCWSumU2lSjzySCiJVVDBVD9fFI8WSEbLIKEIcJnHVAh6/Yvio1iJhXKa+
y8NLmAm/UKRYbWbqp3HjebXCzcd0c7dt++5k5bpudszcLd+UcsjA//cHSGH/FFf/1QnyF23QJQmz
5iGJ9nNt8MHmpcxOBd3bC3SMfhsLPW/6zuqP5NK77/2YtDb50/1woBXRbe0IzJbb8thrvUymX9dt
BVjqOtkvVE+PIIvIL68TQZ0w62ngtDGHCXdrOutmKxYjO/OFjGASDOjUPsgGeoBpJ4YbBvQ6A14p
MMeVbROmYAXEWGwxyCd3cVpWH6lhE7EMdZKQ8LKkUIhaaQAUDix8Rna39E9WWaQvUTCFZNUbbrMu
2QHe4Wp7PQ60ZTwQfprjkHTla5BL854Hr78pWs4Gq9jFAtSJaeQhJKD5pp+cdCEOEZnIV6yiZMjN
zpwcI7B+LO4CxEXmIAWnoK3uMRB4z1njjE8GK8zT6ATRXhsagmLtSuygmniVZC0Cxc2lnfqQQ6Q5
0/C/VqBVXjv+uER8x+n1Z0vE/NeamNzCL6d8+tGQKfyDpMcxAJ/sODdWLLU+B8xUnMpRtO8MyFiz
H3slsDdlzQ9gVFh8wpqCFpSrmoKNDZDoq50s1h68i/lGsmz26ikc1c0I73BbAaB5JqRWvFuDxZkV
4O7WVkF9K1no4vWQMgJ1XRlGIrOjGux15pIH7RL3WrdL0tCs6saXwi29+07Z8wtH5JdgZE4ZtFma
fvPqQR1ql0j/3O3lJWlnCNaxPXMJMyKrqcmlQ8sevNbTODsKaCTr8XnKEpMuiAoEIwCl2VDsjrDw
Qs/OfAvvRrYqlwo1Nje7k1uK6dF0yBafmGU7Z5xR2lWkRKL8ruaYvy6lfVU3BnMirTUNHXM7Qqs+
YRGjwUJR8KbIxv8yu3kiVmbg6PcAgK/tzyghwFWZZFsZMWLdATEfJ0zuZcaLNjqVgRiwNY7dyrwe
+aQrkxMJ7ekOnDE5GH1vBs9GB/TgQHBffxlono0w1TxJoUVmCMfl0oRTgfiRw3Bklu0VHld2Dx9T
nMosb45Tyo+tJiK9b4ELcPx2BWd3K251vtF5L99rLeCIWtzkkAdCI7xEnZFy7ZMpOKmlLg6BoeSd
LadU+YA5Rsx45HreYuIhRDkzxL4R1nQTClvfktcVP+MSdgmeTkoesMoQ82FMDL1twXfdNzG14Xrg
dPtGMFt20Q5Znim1H8JF635o0DmPZjIGvjXM2bsubNhaRH4VT4xcVBvSVZs1XE27XzU43wiNojcA
oapqk2CVj6UM1+SjV/cuLsRvjPMEJxrRcQK/HtCqR/V8HOY6pzStsn3T6tmnB+5+8wIveFJ11aEG
VIu36aPZPpAjLoSfVrl4mnrZ33YiXl5YUpuVJgT0ldAB/cru3L5AyV3q9bWfcOcVRtDSqxmtCzAR
yNtVZIKQoq7u1oP25B70u7A2Pduux+hrEX0Af6u3s1D1lpVcwOrJJfCiPCysH3bYDi94DJW9rmvh
vkwSAxNx/QwcE/M6fKgkU5DTaLZvgKPN+arU9fxl0oYRYrBCooH/7X3xlnr67taCA/5A0eYvcygu
ndVZn5M5tKu5i5gczxwXbl1Hd9Fmw+aor6fAe45lrL55fZediGxxYsJc6uKptFL5XNp9Rs00NRdd
9d6jrIaRdzLG3gcRzuW6adz42Cyd3jLcRwmcAAQNV02RBd+VmdYLAWVjty1xlEOOT9hTN5W6kqXp
RjoPzGFSKhCFN/2YIsPZV6LtOSukclMjgZ+NtMmekynWkHHmLn6RKO3JhmVwvjEIywqoNW3EkQAm
MkNWdlxzpjD61ljVpTWxC5oVcd5jnUMoIJsNDhZ+d/dMen4c7yqOXu1mQCl4buCm7ZPoWoOkjW37
rlVw1FLBbMeUEXFyY4Vi+d7VhL6nba0QegpwH16atI+yheC1iiDM8qMimJ4jyEXntu6W8ySDK/Bt
yubDYOfEidI/mRk6pfZY8xVVtwg28Y01Ag4ANJdooOywVR2Iba39lGcTG9yYxxM7lepysU7GEp6A
R5eV34QF7Gw5w7KNyyg4Mp5UfOg+dXxhFiYwvS6cIypWxxZA4+dwN6dAm3yABPbeLYzusahhwK5w
aLj70fGmBTd6ad+lUi5bHDXytih0fsiqFn2qLCPTgXLSiNfSwgND+H+BnpV682pmDM1nLiHYa4bk
DzakioehStObIi5b8vXM/JDmc0F/J4pvlnl09nMUwF4p0gzfuJkeAA2bp6Y3q9tmMMU+6qqKXPBS
6q9kZI87noFshgeTzBgOOoy0nVtzuJ+WbKF+KMF7EdRdbuOemiGMPX1cpOX6oyGbdTOSQM4xbHkU
Tl49TySI449QbrCanTh6T5zeijnccyP3vRWWt3FZIC8AJDYZKndEvG3t2o0PBKUUFzY1hhsF9Q0C
HJ3ZZKOiCXRK0GTWVweW4bE2XXkkT6k/6p45qEkuYeYjoduvhcsvKANj4RhzZb4pUtQlhMdoyrck
JFBH5/a4DoclvxQ5lYMW2nqGuxcgkFaWqNbcit4BcKD7miuPKqOk330x0hqAyFDW6TbFYvs9Cxrn
Ie44G5mLWO7byNIHDmUxtzNoCq6RWuYDbtDp6qse8GYAU9cY3hjv49hWXxoC2zc9gJhtbbTic6jH
+C4x3PE4OxlSddWFw23KM/rWIBkDa8XYo7FfbRe7Lw4yz/qZlYpZx8lcCHpqXM7vTBYfzDyDDBLZ
5h5qDhFPntlturqD8wiQz+9sNW57YKlQtTLvS897eoTQ0z56VgEP1zKhFtF32RP6Um+ciXXDTZuv
Lvy856w2S+KoM1LvcUPIwE/MyHxom9q8lB50JgLcmyM7Nrta61kUH3Um+3ItK2v8uihh3MG+mONN
xnTPpvTCYE1nhBz7aIq9t0HjZvEXM5Sk9i8y2DiIgBBih7G2HmIn6fqneWh6jh+BuejNPGt9CFQy
w/OrVGStIrML5Urjd6RkLGWd7Fw1Cb3SRT8d+qawSDnKS2Ef5dg1X0stjepRTzqGO9jk3/Kflz4f
i9CB5ltn7HOk5w+rSAoOKcM8GI99CPDFp+1YymfPsO1+M/W0nDd2JjlumV28b1XXg0wN5GMZoX6J
JaqXlSm9+CZ1vWI7uPQzVs6Ywid0JKzm9YItDLBJWr7ZpRi2gTUYZyoB8TgVrvKhcyWb1q2nDeVZ
v3bRAs65jsybuYphjhmR99rrUAM1nId9nKNb6yaZ9hIxEokgzr8xZA0auSjyh6yv3dvM7eqdWPL0
y8w5saVea6rnuU/buzQuui8aqs+7QR7ELrec5ovrqUfgiSX00kgdKhHjLRHsJUc51cPXuqaO1nVy
iSLPerc6lhzUKsNPxBC991NJV6ce562xDPNr49DYlhUq4ypk1bzVsQtpqGtdWiz9YB1kY4XP9Ga8
Z9FVxRYkHn3EVjL8patZnukaYGNySIC9sgDz+T5VjfwMO1m/Khca8croooXdm2DkDYSt+HkBsvqQ
TGH5HeGdvWqa4fdt7J5GQdz06hYkKfdFgwgCYQnAbLnuiBa5hYkWnFvRxGpTdlD25gYAI+qfUR91
ZJkoOJhOWARDMR0Xw7KOHKv7C5OB0Y3XYozBnjSB0DE9oyETZUzvRGy6D7QJglPOKBOnplC4D+U0
egeIw9U6E2n0BWD39LYs4Ldae2mQ50S/HRLLhjIx29Mz85vtCtUheimNpj72hoA+k8NcHKsW/hYS
zyf/H0wwuBR3GdDUM8iodi2bqF4TRp98hqEKEEecZK1Dl0H7PgwPEfftrrNTxkhorkK2jyt1tIc+
OtVm7lHmBTpbZVO8nKucBcSPIJteNIL0Auu2gBvOQE+8qWip5ZuJTATG/Bd78UFQDX5rVvnXOIjM
Y9V0kNUbz7kp5krcJE3MuEbjwrskFvsxVjFpKjqiicB+2aRvVRXCDIeIXh36Fmga2kEw0pygoLin
10YyZ6FjwmObUa6qPGk5yNBI2CIl6K+qMaBxj6W+m7D9eVi20gRbUFU3I2GKSfEJS0rTD2JZj6Kg
eBtpku5BKKt1hHK2wB2piRmZdRYTepdAsGDgz/Le0V+cc6iXat0NE+34YKJTk4z1lWrXmvMOaST9
AuwR8LZ062Y9aichHTbXOyNN7VeS9LgplizB88ItLLbcizFutRwZRGLcvNL2kgl+z7WHCIfFOHqR
SfEkx7m9d/n2bqvKiDe1Mc+7UfbRVw7dyXNvR+mrO/XxN6ECliaEciAhES1GRO6pOMvEqrl5sgWQ
9Byos2MVyWYpYouQ3C54nIeJseCKshtWZQs/fAZ1IeeZBwyvw5oNKd57qeH84BYsDuBzcU71HoOD
3A+nEFl0M9pubfhjWli+DOb5qfas7qaNRFuyMdMz8OPFa3aUoe+cOodrWM8SUTlq87hYsebEhpwV
uiVYactI/BYx8pwnHY9mJ4JyH4k8TTmjCvfSdKOoATf3Av5In+2WLve2mBvFkZSa+X1upfeuranj
SXLymDTqOqoENIJ5erO9xXM2Bh/uNtbkB3FwKjZ2bI+XZrQYxLRBLR5S9gt3k4d5d++GFCGm6PtN
FCrvIWFE8jBKm70CDsJZEo1yIjmzOY9TOx3p1OXPtZo4W6RMFdLjdbaWuO4YpBRBD40ETKWI+PoU
+u7c1DT6rWXeWfMY7iw3M19Ctl36+UowZkAoD0gVOG7gKgfoch7qy2dKWAa5i1VCC1AX4d6dxXTI
UbXrVWFQlPUuvBukeHE3REW8ongqAJOG5pHR4mg/8WHuvKwAjUyqZLyb+8A+JZwfcbFlHJHyKfOO
qmEtoxkPzxkB7M7A/matjHqp3iG8mvdhF4gjecfikJmiOwe2sm6VgpyZFeUIngdANa4Ep5P7zm6c
l7TPuzcphPUxNgmIVhUyQ+t285cC7qB96oUXA+iZAcWuMDoNZxZ3lBMp2Zgh2awmrsfbZJGtsGsD
JbgevNtmqzDLfx/mlnC5Pi5w89U8OZmnrrHdmTc+5bmXr1vYl8XeIGoTmScfHpZIu2KFNAfNXQ4k
MjrKPXVpLw6NLMHBXjFqdKHGN1vDmqoMRnA7M5nQCaSxDTqcigE5cN/AJNA8bwTQONph5dqprODH
pAJvQ7xE/L1cXERkmRglKtvgbocyFZY/tUO/BeEuvwFrLPY2bLkzoJyQ2roq7fcyUdamoM16J0CJ
MqAFbPJSINTsTW0ZN1E/TBdOBRWhXRK1OwLXfYt1EmqGOxv1S0+KDnf5DHS9iQ1n14twvDHDIcnA
Phe2v8RlesvIW9hvYtexua2Ap1RI6TSIYU+WZbWazG4A0B03tMbyyi6/sPwxucwWdsidbGlgkyJh
kCVYPuK6EGu1WBUch9jgyAxeyWefd56xTUgHpKVzVbRm2hEz7/4RcFz+oNBjL3VemZt0WdS9DV+N
vkMWHikA4yMtuWjD1UufHSIE4Scq62GWacsNkOXzA4tfe6AO9ZAnRfq59B3IYXwWfk/vkTGnJRMP
BpNGD6kq48+wyOWpZmjhW9pfVW81LeoRfliKoBtWW1fO7gpJL/gkpOIj1E23qc2Buhf87TqgjADR
1Aao67l9fXj7nclMMS04+vtNPKRb7moUwCRv17GorC1nZM5tCSgqSrkifGEM13P9ye3o5QfJ+ERm
8nRHcC2jx5nC8tL0mbkngctaWy6JHgYPEa4Nuve7VI/d2kvz7AJDO7wBoZg+TKSTosI7MqFvOA3A
4DvxGBMIHvhRLpVfC/T7OHHjpzjPx0tmOlfrbYUeP7F8PDiAojasE8smmtLc3YNwTXLQMRULJ1na
34Xj6gMkbqPZQJqNo9PspcGqZP0HET5VLYwpZK/1mKK/QFkjxIbsrW7PYheZHNvMnAjPwBjOeeEQ
YNuOTmgy5mXpZ4du4TPWkuDCuQAiXh0ZXwKjG7d2UBh7xL5xb4NRtFfDUifHBDmSjaP0ppfJG9Mv
EcaEQ1mJ5pwRXXEjGq0ubsFgmQ/WLduEThgYK3rsOAoLaFzpqnLi9J1F1WkfrD7I4/XoJB4saTbj
NVG5hf1RNGGzzsySBmlBLm63WC2C2ECKk5+DtDLXTVd+uEk9yFVKu2EH3C14ckasUbedwXCGGMa4
fQJgaHhQC2M4mgx/JcVuqGbF3xG25YSPvMb0Q6P7A+rswGAVmDUTYN1eyI67xF8sVuFwS6ncfRMY
cm6F4aC6lDyeBD7osYg51/HiLx2ZeWcCNJNVI43BL5h7XDGsqlclm6uPibo+TLg1Tw5dMq60UDYt
fjmejUZFfqdbR21qy/Hy/RKkQXqiWJ3S0SctQwfh4XrBMmMV8MCu6ZJxguZMQxhBCrVxxQhMeK6V
DooHYcflc1BXGaTPJvKKNUMejN9EZdJAZCTO4JNaqzepMJoZAluPUEC/MkViHnTA4dXOtc2PNyNF
0Bw5s+GDyx16SEBMcVlJHjyPxQxwutaOGneOORXjMaxTYKghaXLGe4k+s4e5ex2264ZPfDxSvxUJ
3YFV5FXGT+ymStjxQviifE9S7mhB6G/1bLrmhnzcFHnBKrNlJyxs7oCOewmsrbFuF9pCqChpZM4r
pwrlppOyOYHFdb5aqqUpBHsN+K69ALIIcBTdp3PgPLV5icMkwtRkKzGt9djPx9xlwFh6V+8HbNjR
d1nCqPZlq4CFo94VHCxJB8tCU+xM18loMkVJAZBZgao3Ie1uK0bw8NkU4xsXzN02fWMf8+usUY3t
+mOcO+bZbCSzS6BHGewpdydzk8sBWKieu+/ovMVbHDrqUZl2Y60SfFUnWjrY4tKWVbsy1LJu+pAC
HX+4yi5ZPE0/ajl5+xJRBm2cvIuP2Fwo9lsrjHZNa5lnZp/adYtIx6bsht4u4cZ+90i8rP3BM+Q6
Car+nZG19DbC0vXIrRxd2iw136yhdFelPU1nK1DzrbAnB7zAODdrmFRXPvHsPLpGa/jsHM6PrAuX
rUzKmr23NJ+Wcum3PP+TbzuJdSMpb7/L7qosadfMv1Tu3HNT0bXmq0Vd1WHhHoF6Dd+MNKYZ3UYd
XWYkAt2ldJSDsir3mGbqrwM2nJPRJt1JutEPelDBzUzyg1jR5gxfmc8BJ5zmCZTqLk5hIZiJVl8r
dSfTvVGQHADfTUmap80qGp2cDyGqExqBd2wsl1HQfBgpXiK3THAJqTA8MfqxfI5uNNOFFIypIKk/
tkC7bnIs6J+qN/I3SauRYG5wn4M/YINfCTo0p4ZbZEsRHW8Gw/DueQC9BxCNwW3dy9bvKfC20yyK
ddbMyNfkcsPDbjk6lghTjX7yEsj3lVEWX0cjQwFdgpL+T9CV9xnnE+mPzJfZv1vr/1uUuqcy55//
K0Td9XX+C2vX/s+fvyP8Xl6pb3/6j03R4de5778388P3lu7h3yFs15/8P/3DP5BxT3P1/W//+a3s
i+7620J0xH+kyf0Mbfsf//j7/8Sfe4yLEJZa809/5Q8AnSl/M1lHXdfxHMslAPPvADph2r/h1FZE
YirXNCk1/wtAJ36TGjqR53F2EdJ1r7FQfwDoxG/CQRLmj/hfrKa2+O/w5+xfpnN4W9qmywL80UUz
w6f1y2RHnpJlBeyr2PWe/a1s70ZWfVq8BKVUAyRzDaXdNhLjBoNRxuHPQ1tuUWDoLQdLHX2GjYP/
LPtRGBN6R618Mxo57E0OKn5S+WjlN8hn+0VkGwZmTUQdHENuc00KVb4NILNVynchtdPPzfC4Lvpg
GBnuoFauUfrQ+wy1j/LiTrvOZQam6ttueApTc/BTRYuZSgaQt+Z32PI+yfTW0v36+qpOgsgRGJtF
dedB4oFEJKtVvvE48+NxvGtsTDkOxSssL6Jaw34tUSJxBtxFk95iwPV1m707rrzODByo6zmJXvfg
+aOr842dlHf4Vneh/dAxkUxuyd2EnmvS9S4jtZ/kQ0mviBSZ4AmBs9jVDYKuMZDL0UzOwfNIzMfE
d1fEtNaZVfZ2CqXw6orFEdJ/lOZHykcxRHZjpsM6sh9ML/edHP8b/5rmZ6GNPfvbXvE2wsy81AsW
KElfhZ/uumyXQYVdwp2pxZEi7XHJSoxQzJl5Qfs6lrR3o3h5TI3cV3V3jgpksaSu/JwvdDEDwFUo
bgadVml8MbkYvCMG5l6UcPzYRB58KMoHkwsaueNLLe5BSR+vL+zFauc06mSp6iGDdsxQVx0N73gG
7JWNVm43ap+6vCa49M5rX5sCEO3cPBpW4YshwzKUba53RSe40h3ubpI0Nnmq9jlJgKsiGc51X7yn
Cdm9pZUfk9I6lNxrhECtvcHbqtnB/Bxuy5FroNFK3BQtNPnQM9zeznz5ed9kkt/Gz2gMhXNpHOtY
3RfKASVdmdxvWb/vUrVjT/WvnzYpzJeuIbq8nHY44CmhEBtj3NStAZ8Vk40eaVF/sZgx9ILmOEyb
gSdgoILO42hn1MGJSQoK/KJmHlbtOCv5bkNMlYf84RYwt5Fk8nAzNhXhjNnG7eNPWYRoBdLAP558
VqgFaf9gz/16KaNTkbQW/lr3QLDRNphjeYodXa7La+rITNTMGtQ3t1Oi3/NIzg9QSNIDNd9N3tf6
Edu4voG/944rzlmlc6lPuRMV68WM1TrDI0btS+JUE2mL9JKyWA+WxOLU18G2dqK3KuTHKpGBpL/+
YSPJ14gLHG0yxZbsNRGe0Qo/24KcwaWYKaKr/jWcvO9sMZiktbxjXCy/2rzbDXrr/IBtr91c39CM
ce1Qoj35Iqf4xrb7wyly1hnTdk6Gx7OL7wdnnBgLP1HMK0bSyWifUUbJ3IsPXc6QjROU0ZbelrGL
OU6kfYd5lAk8moBDubcZc7wLpdCPsVswwqAAI0/etsJSmLrLzqw4RjTx1kzLd8drT7md+mTeQa4O
mfLWRzCENOUzP2yGk2EtfzU+dB1c/t9WnT9WYMtVQjqmp1jS/zxZYsTKk6Ecy11AR95wHwaPBoXz
ocuc6nHia0gfMmpy01heDO+vZmXEL9mAv788yA7PtoQlMXP+Mldt586gsz4tCS6XO3ywxyoYB7+v
3G0UcZ+WQbaKdnFrb66r68QZiT5qvKeX3PrwkcHAT/XRNm3tT12PpdRMf6Rpj4TsMaSBDcuon/Ds
Dat80Ze4l7vrb0mwbZv5kxFkR1yg984Uv1b0DDPHKFZDkG2WOdsMiPUm87RogsWjNsstvT+MpCwP
mXvoYsQdJomldA403TfG4HzNs/ZGD9ZK8vBeHxya3QcgKadqCAmsmDemF63jGLRwDTmnj76N+tkd
8GVnKzcrDwzqcb594B678n6p1fsP0mTogBSrq1zuJKACwe0sFPCa+Rkc4CvpKBzc0wvJ3I+em/5Q
ibxYtrqEk4MPWt94wXD0moUe9DLgZ44d38gNF1D0ZvHsfdfFq8Sanlm2DkPtelRnXRT8wKV/mFiu
jTjfIMdvXM5KY/Yx59Xj9QMpNlYtj81E+67N85uuLd50WeyVtykBDlttc6zs+3/vJvvzJN3vNwiG
PtNx8JlRIvySrNZmNDV7cid2Sd8QysyqTdRa4+Ni35ql+Pj3L/az3vj1adAmWd5Uq0LpX0c0zTYe
+nBxSwbS9aWPW1a9lGbhGN2jCPIMVsyH1s7WkOammEK/ltsp+KtP/PMj/fObAP6rAbNb8tekMK8N
ZeHGTomena9qBhFssnnMOqCq2PEHLEPlzwt63c7q6QU3r485DE9lmcG8Hj8gYm8rxWZhWGuOaWyk
yQp/BB5QmyOps6Mjs3FksBIz65VjHCLDvATuQhzZuL8WCPRfk5Uey6+WDeg18D15xYC4a2sgNzW2
nwLryMneF9NZdiWmiE8pP7zYvDM5N+vMWifYG/79dbH/nMD1+13gKbCWXBQq0F/DfgthWdFgluWO
HtKqJALMRtmZnJ6dbfGHDJO8feWBn9roC32xrZxI3V/uOPCvx4ndMj5NTkAxho82kXtd5zetQDEi
kmtXhix042dnjA/23SIY5ZnMS7UMD/Nfpl9Y/+pevoq+DidyDxDXdaT6H6b46KyZKFestf2E570u
b6ZZ7iyZvxkRno5s2Bf28IE9+JSpp1HNF9Mx9qh9+PStr8W8YhVIpmxXRta+avWj1XSXaaDmFBjB
an2+1p7F2DP09ldBM78kff3x9TvARTxWaoHD4M9v3Ka7U4xqKndlb3/MRnRShvYTdwHJPjKVMIwA
DVg5mTXeRx7i1Njd1nW1KWZzWRFvhqNx+bm4VW2/ciky/mIT+zkU+usTw9eK7Ug62jR/jbuzs9p2
mrAtd1NcUjx2ayFZzDmAvkcTTUCd3tgoQKanL4WURGCLXcgGIii9+5j1fLEv3mg/o85tq/4uoe0j
2oc+zTfS6inD6ntGLGgZRS+4sXapmW3YzA5OCJHdaXaRRlizewZr7HvJYLpIgvXYpt8GO9qr6PPf
Pwj/coHytC1NLdmxXeuX/TJzkNAYryt3KrHvr9WYZQ57K7gZMnObm9l6Tpw93ZnzdUeZZ2u/hH8V
B/szkvyfvmzN2cO2XeqGX0MYVUWMxSx4C9UEds90D6ymfjN9XKtsgWYr2mzDUeSzNdTaBvhrTeUr
+GoyRfMf1yqbIIi/mBX+F8dIyagLZj+Ntmgq85dvZbHGYggW7k9l3iy6fggSeacbZyur8o6knM+6
51Kn3QUr+CaVf4Gu+BfXhFfnatie4E1Yv8YT4PoIjLlR3H0Untp4K9tnVVBBamNjJvKec6prNfuF
9+LU4YkAvL+YkLevNdqfr8if38AvtusaPlNeCzaMFIltyVtfumpXcXbhqmAf/FnNFI61cksqehKK
U+bEGuuN7vw5WuZ9r6Z14dxi8bg+Mrum+XZd9UM7X13vaxcJCj/ljrRbf271JWjyTUm95CYcdUfl
UwR7v0/P/79Wcc7xt6Zsyx/dr1rP/4cyDomv//CkX2WiP8k4ftl8//ofn9+z/3j8s5bz8+/9oeXY
5m+eZRIRIEzX9txrwOr4ve3+9p+Uzr85JiULt4GLmHJVeQqijqK//aft/uYIUNKeAubH+nh9mv/Q
cmz7N4tgGlY9hYyuPXLE/i4z3f1+d6GAIYghgP3x3/+ID/+nPcLmrXm8O4mkQ5jJr9nUCvcXzgAj
xBbWzncRA2D+oJiNvFroLkG/lLR7h27V4Nhm2G2sMD9XXbbPjbm7cVpU/UBm/4u6M9ttm0nX9RWx
wSKLZPFkHWi0LFmyHSuJc0IkTsJ5nnn1+6HSe/+xnBWj18EGFhA0/s5gUlSx6hve9/kY7Ufzur8r
AqOkItJQUAQ1QDJr6M17UCBxHVNww0o3pHTYMDg1Lq/1b6cxjgnbcZvKvw+NSXsgoGiWgxFD2kLk
s7Tb9HOJp+9JZsgmlprP20UFXHsH4faahuMo0h5sTzwxfvH1XU/uaEqGXzPZK7nXIluevMkxvqad
KHeSuYmUUanKriQv3jsUAfEaIzBfli/IYLvif/l1jeoNwqEufaPOCfky3K1N72TPVmobx9HIQwYq
TM5hQubyFMaUEhZ6lwtj4RZYdBeB48XhBvmQejCanuysj/1sbTiVeGdTe42Xudyiq4NcdXRbuoT9
V3lp6pn1CP0muW/cMTv0dBhos9SIaWyE4OWNXjpi1zeDdTS7AK/hby/fnxbz9Y7KA6Ik6Ri25F1z
CHpeBzx4PCPTcevsPgirY6QXwZOM4+jY6kLcUa0Kb22MpdYCLTWNTymqXV2aLg7BMLqNx0Cs3rkd
3uxXGzymFEfqtuVwxBmmfg1uniLHLawmD+9lgX5/0RVm/zIxjPmou8M8MEsD9EKfvz7nbmksEWWY
PXKwYpwdwpl/hwImDVZtNzZn/f1v6u2LZF4OP5P+JQVdAoPXD8vSIivEeaROZaGjMpgldQpR/7MQ
HUx/VbkL1brGjTnJZp9EkXabizx+5xFdh9Ymj8gwlCksF8UAxtfX95AaKbuO5dUnH7fe84iVIlkU
8+2EbVs8y6y23nlz38QcXHH+vGx3Bvsnu+7rKzaOQOrDSKkTmxkvSRy4GKmzIl6GgkJZrmW0M8Nw
omjpMP4I2dVqgKShwVz4dVr+9zvv29XBrfASE4yheWVDeX0nXjkojINqOAV64B8adAmEsSUcAc9n
NlJl6eEdIw+9NQO24gOzL0KEbKFrr7rcWSf44xdYz7rPKvTfCYzevMKkOMKmfjQfM3w9V+lOCg+t
YIfTT47dh1uABtWtNEwkVnFuP4sciYh0Mcz7NJxv3nlh3mxwXJp0QLG5QVQwrpckfjGEW7KRJ1UX
zrnoOqq2DfPdF1Xk9i+dUYqjrDvnnlZ8g9kykYtJs2jQahAfljRii9WY9f3NwHDEG+U7zXtM4tdw
WnY37s8x6aGYtq0bCMNff2WlXrsBcaM86WbfnNuGAlZWtjQxRVAdAitsTs4UB5gQWfC4qRP72zsP
6M0GZwJ6531xhOQ2iBte34BuJ7E90sI+eTBrPgGyK5ehquuVIJbcEFqEW6cU4Z1faQHa6Gj0P3a+
h8c1E26PrqbS33l//7CGX93PVQTfKjCFcR/IU5ran/2A0Uxu9POdz/yHRWEROfHkdcHefr0owDVH
AAGVcXKqEd+pmpp2w0jyHFi1Fx5oSiNyiR1tk+l58TzEhXUDgqDcOV0G/CbQknYppGi+51lYr4Xb
uu8s2j/dHkt1ziTY5vVr5CoazMnt7Mg88ZI056qvyu0oE3SJaTU45vqdh/GHFWgRRUK24Jcyro8U
zWoGg1Eb8oRehL1ytpJ+pAkX7GmMDy8U3ZgeXiu0LDjD4xvOjg6XUd0d2OPPKgyQVVg+LiUcsNkq
sGukUcKvkt2o+4wJRPt0o48BMJB37voP2zzhrxSkWkiB3hw1k+VavWXUghY0tmxYG1q1rGy/POTD
wC1lro2BgUlazd6JwvYJYsZ3tyB4aVth/mx6u781cjQibkpSY9da8tRB5T+/c5NzcPB7OsbLTQCs
JDGw7brc7et3izxKECVxk3WpdyBCzEgcMwdijZzlW35SuLvRxWGWQIs5TqLtn6DxrBjvUS+tLsQS
JTFivXNPf3pw0pIcjBa9SnFJ6n8LdrnmJLVSGKd6sqx9XYvmjLS8WHlh7nyI2IH3o5cPu8TA+O1o
Sf6lawA80zRUW6VH5getac1DlDcN+AnVv8gg+B89tksWY0rD4U6vjgtr0MFpZIkgHO3FsSym5B5t
xCeYH/Ap6npYphEuPQfdy1539ceiKtjJJyrWopiak+YH7xQd3z4y8hmyLKqOVLzUdQyI9LDvWk9T
p8IJMFimRRFudZyUe91Jm3OMVeS9g/ztpuy4ira6q5uuqxvXOPaurruoSH3tNKITWSdmFSA4DHX3
uzAQP45FLh+1HK5R4iv3LgihnugGN4d9ralu7dB2P/591VzSj9crmRuyJDoPgSTWvB7jiCOYDkAz
aadJ1urB8QL3pcI+tIER0m+auv6ZdJ1LG1qNOyzb0zrp/YexUcVPl47SHILqON0Z3gmfWo/WDEn2
9noWkPqFoTrLNitu2h6l4d/v+jKS8PVdI1kQtJdNRW7lyuuzjRZW0ijDPDVZG6+numhuNIowUo8z
OiG994VEtrn3s8gbaaOk3RrYl3ZwIi9ZtjnLiJ68OaEthVzh02q5r/SmuukxHe+zqhNHlSbq4Z1b
fnv8ccsEcLTglKQBfxVM5jLOggA9zslh0vnB0Wtz09Hc3IYkO5tKEb02/QDB1R+tZwAAkKf9/hn1
xrgu57N6sHW1iccxeIdbeolD3jxKixCKVojN3c0r9rdtg/S1sFFjylMf1NHHPHe8bSTD9lyjzJhh
PcZDOkSrqBqQDXq2e+u4JSgTZghpd6Kd7FvlN+JoEl5Cy7DrF/TdeH09mDzvPL95S72+T8ugSYSs
zJpbBK/vc47EezzlBlCRhm2L3YLIf4yL59Bl8Ch31oEWy/OdWSVf8f/Gq34Wumu5+V5a8HbTUDyo
+V1hCZrUol/fiKZ3oqr03jgBWSE9C7rpO/JINITM7jp6dfPe9d4e41xPWSh5HLYp87p/2hslxYsu
MU7Mr0cnX2cvLinfNi+ogFa9svZ9wowZevzdonEd5711+zZmUfDt5tVhzM0B++rjhiX+LIb8mGBT
RHPs6T4tnNFWx9ZNoI013a0jp/igUhkuB/wPqGbKEiQVPLk8S7WXIS+eVJ/6DwQ47z2ZOYR+vSRM
mxCbEgeFatL5q6Xr273yYrcXJ7gO1l5mYfHcYaetFkmgx1BhmJNm+pyF76zE+RO/uaySgl3TRhx+
XVpxW9EmCJqMk5+5/jcDxy0VsC5ZkgXUa/r3/QND/SzwQIXzwICyfBdcaiz/g7tQ9EtdngHe8Wt+
vBv3g68NkTjFyiggMZkKwZ5mB+vIFv4iafNvejl5X81skMto/v2sber39uG3j4KyIhZx+vqSRXKN
x3baqnXMwZhOBkiQfZ5P+Z2YlHyJQymOjtfnh2JIjgx1Qh9tWVQwavne3MRLjvn66+AepEEhh1yL
hvzVxur0omicTOqngYzQxASmF8+XV9PP5rAXbTbpF0xLe5ONU3CUQTlbGsv8R96GwbTC/Fg8e36M
0rTuK059s613KKkMHIWFtbfmuoIfMgGuEnZ9TrM+3xXJCFbQGv0k3KC6o1KeNyFsGcZy5LtLtQx8
ByHpO9843fA3K0/yMfnGBUuPCPTqXUyyDrVyy9ZzCfGSfCTHdYhZgslyHvCgin0FAhUwQfk1ap3k
MZuLeJLq8L7V0E7kviUB4hrjAQfqBz+05XrQtHKRu+mwTix0u34t+x9V3ZvHvLE+V4CA9sEA+6QF
1HgfanX9kbymA16VO0xFmAtVw2Cap3Lq1bjqXKZlY+Aru+0USMmrMIyPIxHfqgnQWbTRZGPam2ta
QCWoK172ZneEhtMZ3bq0J23fNRHGQmym+Oobax3rffYZTbBzXxClrEfB/p67DJex5OCz8AVrK6YP
1QhXPJK25DuNr2pnO6G4dYuxhCBRtD8RERvrYsIpl3aGfxeQNmwhfU2betDyjw7K129YDHC5B3NZ
x+T/zwKwig9X5LC7nDAz4SNBzYNeMmxJplkqpMvqoeuzfKeo7j4wnSrYpwUH+RR7t9J3Pumhhmkz
QMGn+yidtQKTXA7E7DBlbrruJg7NSBRM2Cjz6LZyGIdnUdfD1RlsYqdxZkbZsK4mo9waXgcpg8kf
u4y08iFqIZguOIR/ZCCwjmFEBS7FDrjCxtHvS7Osd0OIsE5l/Y9sit0jSMOoWGijF+wqTxnLwEy/
pnHrQkGPtE3boJ3BwgUU1W21Q+phI1hkOLCw7lr3IuFcB4t6CGPNZfxIK/KdNScGaWl2j1jlOInp
CXx0RFLuMaXjuEPgxW9e/hJDq7NDEVTWh0rEt17WpuvKYdrdQvahv68GN/mVatjFwDD4+eRktoM4
ahlvcBCV1i6N7Pw+9kN9a1ogm3BSOcNDYOHwAuw2n/+Bke+gmVj7Ej45VuH5SzNLHiQmMfEtimN5
R5nM2WbM2lgwPxiNPd9ceTPC55/6et8Ufv7FRHaZdMLZ8502SwRg3pL8hNZibaULqBI1Lg7Px6A+
Nk/FNOBBLS3rEFo1LJs4GZZNgZQoNsoaBadM4/3lNPJxy6aLopwmtP2Z+ZRIWdyJMQYILpV2WwCw
WaOvl8fQmJ15cui+9XmZ32cc7jsfvBpcTtwZXUYsjmehwHvuN1sDuZjDMY9yFl06jL/Mfew6NR0y
txxusKPGqxCh7MZjJZM5+DNgVAbi2e1UFcJvKPHqpMVsIm3baCmlHpwdE2XJYgzBewm7BcJSVPJT
XYbYSnptpxXS2+mxq/ZMEPE2srQlWpn0o6gdg63U+5r6SfzYDI7ztW+Dz17ti7XKZLr1s8S5x7tO
/7jK+pvLrhjwmp05hjYUs7mxMGvRbiTIfUAoTGzOOHfYS0mRvpAXGfZiyPLuhdAYlaE0812EsZth
L0FXmZhgza+91ddnqhbNWVY6LwYWjgSJcMIiJBKfdumYB19jtLt7LYrHJZ+TfKVz1FaUYNUmD8n+
yODTg+eVcmvTXT6XSZqtGa02boaUIW91q9f3UR+Mm1E2/klLG3/XOVlx7Kws3WuChtMCksaI+FVO
HLpEQuNa4Ard+JUqPymQzkevsAOqaRBk4Rtbw9ppxkfPcMvbXreL5yIo2QibwWdLKVjXGIdt2iBA
EfJdXUXlc1CafOZLCevy9JLRtu+ntroNoil98cowryB4BNE2TSbkuSqI77Bl4+WUhvXZtOr+e+oP
+d2ghepkp7n2wWjL8bbuDWtTDbW505263wmJCs3xmno9hWmxyeF7LfwROlbqzRLrpiqXdpQ0Z0fh
BMxw80bLKaCAdtnKxsFozkXh4v1kCq6Blpo80ogyhwLOYN1y5Bgf7ZRd3TXzJyPU76aBUxb5YzVL
lBuQlowYXLQ5Ag5NTLfpWNLkLsf4UKuY1eyPXG0cRfFRau3MDJzqns8JEQ/OWXWwB/dz2sjiR9F4
dEScwqClnXX6c26HjzApyQB6wtQo6PaKAP3GZijxpkomddeYytwhV4eWC94I9hB8k0ThWQqL5sNo
9NHKrZSFDiQFdBCg0LP7aN+1jfWg5mjTbbFswu+j9VBH/owD1zJna7Dd9mn3wdBNsiW4QgSl0w+o
JNMdbKP8Vy04moOjKNQkNOHIWYZ8Vdukw5mWmT6MTZh6SPoghC1sDb4CtckE4a1bb1FHkeKUkc/Z
pgWflSoOtmZFmG/9fq/3cGHAIelPKd2yrWrK8SUj7lvJIfGdVTRV6H4n1dRnLZobgK1b4v3yBDnz
UH+SeaGB6wHEvjc9zKOuVlIzBTF0a7iyxVLlMBZnxO0zeowLwYO5TiGZLCpXxkcxtOjaoaPt2sFn
ZkSna6s+7X/kNqYcRFLqNkYttTZLS0BSluEHI9bt23xs2diMztsow/AeE22AWuc0+SlhivdaSK+0
eKt461O2/7MdyuQ0gBelRTiK7ouwk/rpUsO+hHulnYcPpRmnPybPpKmaZdWSSU6M6dZsqMkWSjjF
DI6jYPAGFIVoqBbwOJ2TQxdwgfkdDonbjx+TUdNupyJDNmwZ1TFna95e8kxHz+TS1AGyLVHC+7u2
JNRcGWad71xe8E9e68ULnFjuXXc5Icto2tWDLHeFaWYVrSEw1Qsod7zlU+tymuWTsQzNoj9F3fwu
GwRtfpmbj+2cwGWuThsFSgSI4M5n3BVPqlWK3gWmfQSxMlTuhxHk0b7FlL8lDBJnXbMB1PXWxLKz
FH2f0KEH30XqIfMhWa6HuYfb+7b9RU8GjY8fB+phMATvjJvoxnNBWEESUVWc3WXOrK/Z1MfOo3cT
v9P3JQXBOY7Mpq54Bs3JHw3ehNs3BPv1GNX87jQXznxnrD/7tc8KdBUuI9ee5C3N3+AW7p394mKR
P1Zu3PK4asV4yUar9yHDDcANT3X5Dfwxl0s8OhKJPvVPDUKHJ79Q2knlob0pzWlAXItodpdjCTYW
hua0xaozDe5HMAlSYqHCMLlmEKrWHiOvb5ZhGA+PGB1PsWeWKAk7Loff3ek+0Pmrv+ut1n1uwOoe
8tBN1couiSaUPuATuRTpE8Mxvme1p33WiXqRDJdm/WC2Rfkjr9AkgWALEvTyBeVUA4PeIujqBrqr
b4Q75rlvwsyaDhW388zOUzWLDvjrLjBVfldOqlqoqtC/MOcNiGiWBv1+mIxzrQr5OCXF/RhZZwdQ
4Bn4htqxj4LmRFqINliHFeJnvGWz9w2+xcIg0FhjMdNWrPU6WxKv+BqGDoEfL4cLzTxBuIhO8Ygf
ON7RUKOqVFfWItFs6zlwiv4gYiXRt+NKxotu77ED3MoINaVuhOFn5QRf6aITuQUeTcjRybFfG6Va
+Zi4lzHc4y1UzxF72dg560ia1csA82hYSN+exlVDfekbvLayWQYAb4+Z1ZsMvRlM+Z2157k7JoG0
0V0exMh+7XwcbpzU9D9ndoHYOQiKn5lb2P1Gwy78qcQbH31KRn0+AdQgA4gkZvVZdUGtHeJ+6kDD
RkZaMnIFR2cQdg6ughrgyTCMgFwStfS0nJF6jn9KlXk79ml7a6h+wOwuIpi3SXkXefoPpt2QDkVR
mDwkmeLw5hyIv7IjmowMgJiOWyZkM1vbrWUcwP/B6+4L1/lad8TyKLnroL6NYWR9THyIZCuGBwwn
ir9ue+91EE7B/wDLireSitdHMSZonqGnN2ekP0RAOIHDbY/seg2U2Hnoxthblh1G8Zni6DxMuplB
fncpVP6KHxK7rEFo1LZ3KkKzPQH1IPueN89S86Bndi3/ZZPHGuNAFJ1ix42WRtrx6hhpzqtz+WuR
LsIRXFbDsHM/IpQyA4Ec5BJ7wE8JtxjQw+3lr9Ye8VYCyWbvd72tVtjtu42sjLlPZDb3TDVXq0pP
xZFDk7awTU8hTcPyOYyq/oX9HJbhnMpxDHNFb86a/bQgKAAE+UnPG+jcvQ3oYpnBan0G/plUC3fA
vgleBJvrJZZMsjkhyPw22pvQEfe23cLtLAcqz1ka5h+bOeH10562GkXX/sULFXudHAV5uhsy/nHR
DoqP3s6tmyaWbDtDYcPv6NPCbdbEKLGzctTwIL2kPmnSac6ALeXGdhGFuoFn/LqNvKj5gfAHL7uk
5Kn12G3XEx5tKoJurG6ndBI4P4oQExUg2gW1CtpaQgvmBgifPPCByASqLDe1Ow03Yxr8bDsFMquk
GsxxcI8pVltSc4SAwpyJG3YH5+z3FYFC2HJI8RHBOkn/RouxO2hMLT4kAbGVphL/Q52nxh3vLPOF
XbcblpFsxGPetM2Zr53nR7QZr6sh8NdNPPnewjfSh1R607Q0JxNsTqBt+tYq74D7JMcy0/gPP/l6
qYSI3iIZr3VMaHrsrSjCmgslYv+7q6npblQlJlHU0MG3LNR5OLUXemrRzQ/HAZe607O6u6eVZ+4H
zUw2yRiGqBc4pBKseWcxCDo/TmzfpJzoZCcJDG3dsh6BM95cvtop0nHEy1hHlJxJcvu+btJvTBNV
H7oM1GbYp5+0JCBd7TDtL/sI6LEUkf2E3UXsyP8MOIo6xY948BlomQRHgIBAwokQIE3NTm72QdaH
74UQF2KyhhTQEOk2KziKKer5s+/cGcOIXW7u5v46UZmUEC1LJBFwS6lYYPUbdjQ6x9sB7nqghd8Q
/lqnqMSLwQkoR9BupOR9Z7SHvvbAZ9HcfoAbVL240gPYFMA2ZGvggcnS1X7UeB6TZdJPplz4g3Ae
ehkXR3/0mrVmTwGM5Cg0X6zQ0G/UgFtKc3X8J2Bih28CNCB1LZ0wEQhLssF7Hy49oHM3Emb5TjGl
Y93j2j9NFeZr3EDhl0uBxoeEAuZuLOhXTaUzfuRw5vvE7IlDs0vMM2WsTzIZAWLFpRV/0epYrerG
DMaVCEZrTycr+54Mnnd/We5wWL2HnNjCJ9zl7Y6TGJhcI8yHZkie4rn9qNtQM1aGKNGzAs1jF5lb
DGWvsRuZIUW40kasvtCYFXH3azsS8NQs2EiUuIq6cRZ9E8Lagy9ztue68VaPGFM+eLm+aUQM6Zug
7CGU6NkXltYzG6RJErrME2l3ujKbBqRL5ecW/6Ik2NFjynwNDgpWumekX+AgdEvi2uB02d0kMpcb
w7KYpBCqY1cT8m0uVcJLikSlA/Jc6CTi3jML61zNbYtLesd5RLGw6XkLDQRNDwqAT7GYqaYHMJnq
oUcicoayx5ZSwdg4g4feR02uz4S6wYdAJdxbqQHo0GVTHAdDNqthiPmtqbwt8xJYaIUhAhqmfq/r
2OfyRIufrRBwQjjIdWVb1pHimPaYtQz4vlT6CgZovzQCyxwT5rT0rreK6jmRFUDJovJxsLXD46Wy
7XpWs7fTnqQGgiEjFSTDCbL6dOmdtXNp61KQRK2Wf0pkMNzatZ+TiAFkgNXrr7V8LhHVXV4/xnWU
HRMETw+d22EoHdru2CLj2cLVZ2Mt8MWbhpPs9fngg6TcHgM3KnEBRv1POu86ZREm9+jVIDfIxgkb
O/gTK2YOgcBN9fReL5P8Jm3GgBay6b4400jNBoVflzktpie93WE8OgpzEvDCG1hVru4RFQm1gRng
PDgRnbOFVRKVd2qE6yqlFRwtsDnPcqhZIo3PYK5axnxL+GLDtcUmNQL2akwQa27Sfhcy8uVtO0Z8
mnaI+pfWmqx9fKlVXM55h3FP5tqZ5kKAU+qsNdtJ+B7m/n3uhh4QDcuZDek+I0a6YUv1yKF4oY+P
l7WEhlNscldSNMi77NZs4V1l1GB3tF7VjSqtYld6abRzy35dZJ5+EHoXPDE48esYtsGBgIagzIri
g95MN7HsjG91IZsz3JLiWRWO3Omea2zcKg3uaHuFC5EM41NsuMOTR7f16LoEBnZmKtwKDRC4rjM2
uVRHSDLdwc014zvrKXzuEDfuLyv+nZr4HyriCCcxKSi2GUTJVxXxsomgd+UNahGnSZ4onn9XsE1u
6z5jYLSwstsq19W2T6v0MQy6T13XoWIxNPBBoZt5P37pKEsEdFtgFd793+9uljNcdSbo+Oo0tiR+
JqAi/PlvrVXGumBKKOLppLNel6DyPsehBk1WysBIl2Caoj3TNvDI6kXpue81dt9KDRTSb0lAYytk
chdLwW9X9xIrs3unlKfOD0HQMkCheL7syFSp9LUI4/IOYObHPktg7zMnBEpWkQc/ML/kd4mThpu/
P4w/tE3xTlg8h1m3Z8/Egd8fRpUHuaX3tX0KE/RwFwVlOEQIVWRPCcX06vPfr/eHtikCAYeu4Czu
oD/4+nqg9jSZ0mg4uTz8G+aIQ0wRYf4BZw11wNTUKEy2EvynAkDGHJv3ujVvJULk3QI12tzyx0dz
tTK1Sujgq5V1ijWr3dn54N9kKsleSm+cHUTWSoyzOJAewcduUtkdAwiearfEjRTDyPWrrntHbv1W
Ek7vGPGsY2G2dA1hX30DoBv0wixs+0TSB+44yn0k38y/2RQIioiEbeenlBSkgoputjdqNy0Yy60I
AvAxgwGKWzRB+A30SP8yTHO/7D/+wnhKPGrkknT4r5UohTSBJpuOOkkRz0UTEGm7uk0Jt+Yqfyzi
4eWy217EBcMwUdv6+w38QeWMEgadryWQ2ZJPX3USmTQBHjUAysl8qvGx9kdJrQiG18jYGfDLzR4+
37QR5uDdwLRJtjFIhPc8C38Q5KBKF7T7pSGZ0HOtkaKgmNsTCox712pvEYtmFHQZD9NNHvV0bZo+
q4G5NmVF3kA1Ww4bI3yI7bjdm3ngR5Ba4nJdG/XX1ofbMrRZ+D2iYX2yNeLx0puwd8YOOebfH93b
TvxsSpmbk7wuNGGvllZi9YQiRRPd17MggZTHeWgxKOxlYc/H2lw3bq13NTWXH/t6g+VyNtQTVEA2
V7+S4QUR4dNUG8H9QICyta22OIuS/kmvcXbXjKWgEeU26sGPA5YreWAMtLOjXoI6KL8foSNi4scw
DmbOTz6OUn7weFEXIHzrcnHpK126Ullek0D2hNvU9IqlRCWxGePhqRxaKkAm/JElToz2xovKfa+j
VVu1ItXDRQ8X7mN2KVQByqvPuk5EWk7jtCesbRYU/dvHYHLz518h9a8GRhHBupvi0Lip8nA8uX7W
v/z9y/rDzuiif7IdCx29Lq934rSz40oOfFky7O2DxdjqG4YhdZ8DaQjQZHF3DPJAbKaxSKGV19k7
Itg/XR4BD4oAeva86FdCHt9NyF564NK1Fmi3einiX4kCvoXqBq97B2gNHNsGXf5LEZvGO4fyG++1
OfNo2AARRSPFxeB4dTB0ntvlvZ/cs/eyKi4paeki+AF+TAAslCyeL6nKMOriWDlB9lNUKqCPVyYE
cfnchC0QpG5zT1n9qknocC6KthaMaZjIGEdjJBqUXkCULuu83GnhQImh1EPmUob8kWAeSsvwElwU
C/aB6oOnDeOniTgc62ybKMjylkv6FFoMkFloaUa3IJ9n1yDr56XPJhC1y0uNp608fVhmcIfOl3KQ
hnT7JZ7rMkHpp58DvSvPjTvBhif43v+Sodhzryw3akQS4ayb/c/XFpZVJe1Z8v5GUdlZtZn1lRXf
a5i+2gVOF3r3wvR3VFjFjfCm8VumK2ZpmGOw1kZfvrO43oZcCDpnT5GysUsQdb3+cv0+x2ImE6g1
DIE/yJjcCBZNCm6UQTmkwonuKibIZVLdEhyY70iD3sY45PJ4ky0DcbfLuO/XV2cgXDklmIfuq94m
aU4Cm5JeovSjU1ONchoTD9zfn7fxJswg40CMrDivXIO98Go1B7FhJExHiR6sMKmWbeBLcOdRbm5U
Tv3wEmZhL2OKUysawrqmWial1dxXWautnSL9dxPPqJhAFNdus6BdxBNzEPJcxGRsnMO+91AR+8zC
uJjAUE3qT3//FBf39u8bObplx8Edh66OrfzNRu4YnlNY7die/DosDm5llHtLlrj8a/lhJDtfkOXE
hzxlJN5iSKf4pY3LcyVIw+jm+8DMEA/saBIxD/YSYTPwKVhRmrzvRze9y6PscxRXvEGdiKcvJJkY
eWepgA8++EkFZv8jdsV4f3l9aLrQ1bHD6ZERdvp3N/FKbNd2icBisIYv6WQYn+LW6XYxnZZ9FobD
ja7gExaqNG8Yj6LdiDiGadN39irt+wxam+OeGEaTMyiLMRXNaKk1PYqCIXl0HLZ5Tx9aIYP5SrVR
ol0bk0YuaeSG20t8nEV6f6+cCH7HVHzU8JEwzg16Zme17QdGh0D/sE6GnKINHWx3geRH+5paHMAw
JtK1nZJtqqYRjAqv9MBeQbk+FkYT/wwYZHy+FIn9pjDiO59ppGcjK/R95KV4jJDrvKjAEM9h6jk7
pPDlxvXY6bLSMsJ3VvH1eyORxDqCNpCJvRsMzFWszEyDbIxEpZ/KjCahNrSctNa87ckZqNVFw68T
8P+b+/h3htx/bX/kx6/pj/p/gUXZmAdi//ekuaevYf/1NZpu/gf/9iYbxr/wvutIb+HGyYvn4d/e
ZGHhWsYHIU0uQETBv/m3N9mw/0Ub3cUZpqN5VxQz/5832dD/ZXGOMeQZ7TFCRlf+R97k1/JgzRAM
wLHR2l2FgJ0vlKYPujgUB3EaDuo+vTHuY2Nh75uztvntadz/2o9+N0C/jnL/ucbV8pR+BXQK6uHB
fqD+9HFBK+r57z/5KvX4vz8age3rE8NxqQhASRYH8+A8wnj4lB/yjf7N/ynfy/701yfFP5e4OiH6
3nKayaj1QxV08X3jjN7a8aNqHbVVtW4cTKer1K2G26TXbkajrnftGHo3fa0Pm8RgIhgYE7hN7eAw
BSdiPBIDNxBi1c6qxCe8MhCeYrZh6DCToWwGhJaEL12RbKjMMKRaMvlpQn+2bnt6kb4b6VsXgt9q
NpmvURRRFKvqctUGQbAVla0+oemzNgYM0BeBIfxnz1ypJWcDw2bKNl0RSvnLTmcUB8BvJL6QO6ij
JwV0Oie9o5Siw7F/BFrEsJGuWFv42JcRxHRS71gB6dfKHXJidw1Ngfgv0V8aZdFRj4I2+mCEpbXB
xqo++BVkpq6V0KnLvvmu5229hjeRbtMo8ikRGvnnMlLmnnZ5sTVwHTIMUMVovxMGhjlpvq1j4ysz
WbRt0wAw7qjl3XWBzUArMJprJIr9Hsl2cYhp0y80j+avP9Yul8CE2KSpenFiBpUwEEVfpl3ZL3vc
v7tYd5gNb1rlHugfehWvH8nePQY/IT+BgFoV68QT5i4yy+dUhN1dRJlrnYm03P59rb4Osf5ZR/Pb
8Vs9qZW507aMkjrIO0Y8r2jimVtjFevvRJBXCfA/P/8qL3BGxy/H+VWocJSkC/uOIYvDfVr4C629
dbtV9Bhke7lgiBy0CoYirgR41PCWAeugfP7+Ea94H//cw1XFLtLazquGUhwccdD4nM7+/3D2XbuN
M12QT0SAOdw2M0UFy7IcbgiPZ8ycM59+i1rg/zxcUVzMzVx4ADU7nT6hTlU1WUFZkqGWNUpClfGp
D21ZseHJb8x7bVkXobPiZUKQUwnnQgOoh5B4x6rNGIOxv8XMRYD/Ta8dOh31wlp/PMuF7/jfLBdO
siIiLaxQyuTKZagrfn3poQo31YoWlNGe50M9S5VDlnM0iGljLZakdwGlMz2ophwaXzz4R0wAKEjP
vAYM1Lfm2gCantVJyt97qtjBomyszd8h438fyv595CSUYqAgXE9uAuBi2s01EcJrEiTzwNsl/G5Z
a2NF7r8itLJ4RURgw8SA9Sc36syqunQ9lAoJO7XkTeoJpNmh90ZiWQdHouT0iRrOrSakfJGoU9Na
VfpcxBtR6tppWDw1NQAvoEWnRpc3c1lroabBuWLxS2FyXentx7O9dSn+53X/b1mXrUgM0oMMk8Sj
y5FGi3fHzqDcUY004RDvO1swwDyspjb4jtReB6814QltDOqh1BRTeSqNZ0Ds7FF/rlT54IApibS7
rZd2kav879PmdflhZGS6zdqoxqdBZJmmoWtKGHGftmBtrLX8G9iuSVTB2g2BccBgSPnr8YowK/sv
L2wbSnFZNwnR5PqhOjOy1QQKQHoOYlGhPuQvoBOfdqIcbXTPr5mZJf1bDULmpm4Bq5ZN3wpUhkDc
XFVgTTnHN7bWcs2gLimzOl9IAoguTK5oemZ7zezKhWSUWljes/KSWZ0jG4gLdaiJ6pQdqRtL+bdP
/98OLu2ZwKEMIDaTC2oWMgmfYXQEc10lGz18ggDwyEiVhEugqBzorVs6hngAkSFCw26cbmW21fdO
98K6AfyfZ16XAxMtgZq+Ta5orzqgZdyQwXmHTlfImNidsqvyj9pXgHeZVaR5IxEkswyAFozAXRVi
X4TepqPmM6mAGGxQgQOwO87eFUiFIlgzABBzi/EDABYVrq/GKqCtrDqD6yDtUNtya1MQJsnPcnZh
wQ1RJrty4tB66FDFtabPbTQTLz2Fwms0ttCJv6JeCVDrE4svzJlej0Na91j/zIxHDsqblBhrY/gl
jYlae7Y3vbWymcTsDgxdJ2TxHVC27wLKM3qpAczSbCZZk7kA+B1wkjb2UPdgUpUMJrT9et9kojUI
YIzvz3B3+mHfi61aeLQNHQtsFD+qgvgsDsxro7QfQ4dnru4nnWvAwtIHXwHT7tG2uxH+3SjN7mzV
shtWkcOkaSeYXdkMdwIQ6/tkx1hgkg/V7MRYjT59yl+0O7yIr82+f2bdesPgr9kZaeFsQHe7a0HU
iwtPndgJeH/AQENS2UCTiNcc7EC1r0+pM6/UiDoZ9zGwT48viLBi4qWFj8FIEPiC7tLkDlBkmaDI
PdG8jmY6IJKC3oQo1WmKBFsB0I/vrlnRawoF1i6gRAQZsN2LX5dvtXKeBrSq1h9BDNLAcNIH6QJl
BfTYeAbNlEYE7OsErYEaZJa0ngBsUVQ4kB3E5vnOLEporVc0afpOl31AA/poD5vrRGVMKqpQGRSy
pfgw+S7jOX4F/Hn8Xg0uLR69Vi+45wBkgGlujTwk+YLWbVk4rCyB5uPGs7+2O/Li3adlapC7Bjak
rXMIjnTmwGgB8sR9hv5HsFOn701sYaUAL3UAoSQSmrfzmQA73SiirtmQhT/gQd4NUjG44xC2UFNw
p/WgF6Q2prcgi/zPRC4eedBoKYCNlawbViX9MUTBNOf6gcHqoHkYVUpnSJ0nGCDBDNUqGlhIvnGM
A4k2BbPtoWKKjksVDdA9kVEoMBjoDls1lC5IwSsAfPqAoZaQq0CpI48NiE+1et8w9Znl5AFHqEua
LyDeg35jOisGX1qEsFNKAZ/kY63gsED7T8ajGUwScFVfjy/MrcP3npVY+ASDnLQZX+HCjE5/UAzk
0XRKBZQE9oHRv6nfoRE42dbzNT9T9wZbPF8jcuJ8XyejG/gQNfI+kLPU6fQJsZdXwUycM0UgHaR9
FQIBjzw6Vtw/LuPi2QoD9DEmIzyfMjOzAhiUluTUsRq2fOlb4fvezBaXClQHeQIBi9FN9fKD1uX3
r9ruNZsh4tVIHWkXGUhikkGXrYycQCqustoXgPGmpLW/4l94tX8/3s9bOfXehywul9gVDVA2EtSL
mD3ff425weQW9CLDj/RaP3UAwJjSDrUoIpPKpIApMcJLtKdos0IegobCJmG+0/fOt9DjFDjtRg7/
Vme+91mLW9n5lY+2z2h0I7TyKNFHLF+byECfgzmBcbpSe39QlfKLAxLNFApnajVwsLMQ8/UUBPHA
+2tC7UBebpT2IYumnC1ncR7/znct+1tLn+aiNsK+gZQhVKlPaDLqqca+QlNuw2Vam/qyiIC6AiSl
AZ93AQjSG7c/1/vShOOR7SIts6Dj+FaeIivTCxUlHTO9gvWTQFXotHEg7ufXaHHhfSOBSGfJCAsy
Jq9KYDYsqAZi0ApCI3dACGxOGYU3SePA0i/JWlB8JVbkXacB4qiEtyHnW5dPfPgO5INWiaT+JaNf
aXTbDV9hpnO8uwELX0EAsDIdZGFEoxgNvvF9c2yE5jCNu6pGO8FLgpogp0O3XQ06A/3wKERXugAd
4cKkwwOHRonAkGNjyK6gkRc4pxY1NARC+Zq2E6jPCU6fglGsOdXZIah4wufxhi1bu/FL/FEmoZkQ
yCC0+xqDJuuRCtOlCQS4ZjJpsGFaTcAZTjytIanq2xBEsEXNjO1QnVTQtKsAK6uJ+Y+bvDCsYOER
xoTJ4PaAQLYSB1OS39PJRqE+pNGPSastd6hyFDD6SC9SgYyVW9agMG/A2x5MwO83hh99TOg1Ckbw
kUOwEzLSRBARUXTaxD31gMXRHVVtmOMFP8b/HmlxYY9jSsqlvpqvHXwPKBYY0MSlfG36VR4irUUj
CAduf5IdaKCxoaisaFBifbxUC87j/4ZeWOq0gLRxO1EMCl5aa7EgRFQnh001kJuBY162wf6ADjHV
u9av8YG3IhOvEZiRUuRrjr7OjQBNG9Ebs/OBY38edfEZoO5v7yBSpyJ65Wp0aG6csDVHbQnASLmO
kT0ZXyqbnIb2cUsyAANWOQfffIy1zIHGnvZ4VdayVksiCnSsyRGqlowbHhqbdyAqcSlclHHhClBq
eskIutqI5Pin2PYvhUrtFE3aGHt2Ze6YYGHh4nRUkUwgE0ABwBFcZAK0QY+saS9teJtr6YdbqPAj
6xGWXtB1JX5fARb5MjxLVvdK/RGR/NjHFLIsj1dwbbeEhZ0NUY+RQnRZzlkOEaRjktZX15pQ+8Fq
J521JUlrdvBFRZ6IG7lGbr4u95ZuYTzFjh26IPVZVyi1oiD920jZVWpAN/SbLVSO0RGK6oNAyme5
U5X3T0Qb8rF6waWPVOggdNeITAfwW9BwbEMyuLwEpR3Vjy+P12TBIvG/uyYsorF0agNJYLAmQ2sG
6AduVXTn1xAX0oTZJYKIVYlmq+dJfolNrIswvCJbU6j9H79VWau3cw5m6ikHqK5VxUO2lcVgZrN4
b93mv/84EigXD3XI4ruCDvIn6OJ8YmH1ngUORAoC8pHH0B3KnUTrNYSI41+PV2PB9PvfaiyMXtp6
NMXxHuP2zgipl5w16knUfP+thxAagz9wX213gsqcnYu7pAUOjTu1NnBCaLLNNxyxudR4d+oL8xdw
cUYNwKuB8c0SSzMrndwD4N5A6aiAXCHJEe3qI/XNnmhDiCH1jC5hDdAZweQZvdpHnaF03zQLpSmQ
e+ih8gQtizJ1igKCvQgTAcsiTWD5DZFTMr1vrNyKlyYsnNoGWiM9O1sn7ui9FFr7yVjje87igYg2
rtKaEVr4p2xPt6ixYgT5idEu6Do5Aqm+acrXsoVLFQ6pogaATvHzkQ0BpMHNd4k5GJ0NjZ59CEFg
owE7rwr7ao8nRgftQbpx6BbsJv87dEvNBK+SelaJMfKYEP8QXjmjPBda7WTmaBVaZU9G+pmcmJ1I
miu1F0+5Gb4MandVHI8EB5x+rTf8PdJ3dv68+bKt3L+5pv3z/jWZMkK3Cx+lPFM5gQJge4D8k6rg
YXujNbT/nOLjloe5VgXmF0aSpemczmf7XyOHUWmiqpyLK5dqjB7tt7AWa5ZuSQcJHThKTAcM0mmx
njqKweq5CdVhI9NkEzw4mkiC82g3O14rXTQF7BuT3gmn0fyAtNrLv12TJVCUhZxbV/X4CM6A0rD+
RzI7XTEpe8tLWHPb+IUF61m6TerZnjdGSeZ51SbEmC6hCnYEDTov8H4p43ewcSfXDCa/sFV+MoAc
Y965wPsFRaOp3iOFE6q1xoJJhHO4QEuchnoOTPDPJiEJ9tRkKtrGYq5kXm71nR9vREDFWV/MfqJ/
zT/782T334MrWeIz/ZVfKLM2pmv7nPx5PNpa1moJ0vG9epQhesq4rCqbonM5TyrEVsiZxz+TxhjH
WBWPvor+eg1K2PrV1zxV3ljnlSeBWzhgkcLKEHLH2DHhdfTKkkbf8oq4lVW8eeE/VrEZ60gW5yPZ
GOBx4c3JkJH6oEmpV3aqp+dEq1XfgJ6OKlicwRAgJ3BlTmgS+2S13PDgdAv7YYcSGcJWbYs19za1
Ow7A7XX88Vk8F05N9H+vK5SIjMFtrx3pHIag8GCHVkoinTfR1R3r9ZUh8KK+c9c7tkbqDnpjWshA
2KwGRgoDbdl6bwW2b0j2xlGYT/e9b1vYqymJq5ifL1ll+FbntnprTlahxyaNeiF6QffVITzxb8Aa
7gNTNGV1q5nkBhK+N7Lwt1kuEvDSoj2RdWnlABIBkNh4slaCgRWa3BTJQoSOe2DyQfvL4vU/KtWe
yk+9SEqkaa5s/+wrOmADEpoPr21hsE8DA3IR0PToUmkANa7VsRGmUIh9nwn9ao2GPrFwmlChUqyh
tgZQEIEaZa6L/2k9IDqhANhfBU5L25PfABRy9M/QlkV3UbWp4rby7N+yEj/OAZcCINAJWOtWFYzk
WJqMgQKR3r74+iuydOZg8gZtME6927rpa3mDmy//Y8gZaiDFNIYUUOjNoc52ZbDPrd5pYI/CIxgY
gAuQPwyqwbVW6GjTM0u90V4GvTAZtbYD8vz4oK2Z19sX/viSogyjfJwjFuY4ub0umrxaHEuV0QbC
2rXmq70N8q1TsY82mGHXks3cwo+LqYGCMAFGLPyJ0NIRXPYTOXGeGUBUhQZB2ieDk4fuLTXWZR4o
nS1jvuJw3PSxfkyV5grwfM37nJNeTw+xk6u28KSzWqI/b13ctVTWssMlaMNJZAoMwpoUCkj7CVr1
X0m7awJ9wg4zuEgn6tDZoFiG3CMIIiarO3cqn4LjnrBXxo6Tdy7XUI+kTx5qMQZEcHofWgCnFn55
Q/5t228uzI+1ANVVAupbmXGnL+ptuqCwhSxQ9Rvh2GcHOMKxSDXg8Uebe+5t/lf5+o/DLnw+RqGL
ppr3vtLS8/g9aQWMWjCbekYFRg3PGjTYATyqtg7bbLXuWLPbU/tjnlHaIOOHbiAoGlniH497bsun
GHXAhDwJUPnSCpQbSFNpfKApl41Jro25sKBsl9RRgk4xd3xSjgjK09oIfncQRiEtiyQb4T4qWMRY
Oo/iPgw3kthrg86H/sdEe4qrvKEWgB0bPhjhqoQzg+y4dVzmu3lvGRc+XwN6L6nqsIwCQ1KRsHv/
XBjxnn+m30BdxVwfr9xK3XYpozkMfZWLiYgLOiYSAnLwY5UB/VY0dK0qsg9CVpANF0O0Mdyav3Ur
mv9YM08CyRgNMk+3vEotCQ/twbuCnOQYw6/V2ktl1e7khHZFwu/agl6cwxooWWnNSwC//fGU16zh
LVj88Q1cGE0T1eKw9N+C5u0RGHJv0QksjxMA9KT45pziXB2CJ/H8bwPeiJ9/DKgMQiKCShMu7UH5
AoF62xMMJHKkR4f/H/aVfQ5bLYhU8bePpgTm/fGwa7nF2/vzY9ggk5IplHGCjt1zfm7mNa5fkmOv
pfb0rTj+c2aCH4zd5Xo8ERGRaXksXvKNAsPK5biFMj8GbzxwYkKfAqBDOgAVxDkor20tbFyOtbj+
trU/fr3slRKNjThGosk6jR3quQp005xSRtI/+Pz8pK1JB683fMRi4y27hQR3LuQtAfljzCQTQds2
YEZYSzeIXB4gSo+kiO39HXtKP0qeIEmr9kf61XuVnEZWs+Ia2sIZghxQFADiZkIxO8RHhvvhm7sm
NSkc+VchaP2r2GAfgqd044ivLf7CMuXR5A+jhE8FAEWPL+HGW7LitS37kKi2VZS2xs+KwptXGIn0
MTRn/52GYHCsMqO5cW7XhmH/tqu+BIrl/mb5vsIze2BszmAFEtkRULJ6duFYIl6EPVpqif8iaiD4
mvNnwQHwWQQJ+9ygUF+NNsoWa6H3Lbv9Y9cnhQr4ssZJG3UAhHG+ApVWE0MwPSJqfzi1PgZ6aJQb
t2YNPHRLpvwYDmxQ4H8qMJxEQj1E4DEZgSECnC9qp4JwaqfDidFEB8Tkerb3N872mgtFz1vxY9hk
rHlKGrGzrTMHGizob6wwVOMDtFzCHeg4d63J7Nh39kLtwxOl8U/VV70LPoonBGTIAIiGIBj0W+Ok
++o46N6O39LKnN2UO7du2TkMtRuxycIGz2DzlsiIkQH7AY+hCqYcVMaCDYNyq8reG2bhJYFgQvAj
qGS5YEyw6SDuVOhS7Wsq1GPpywPFrxTJe3qwBSDXG6rUI+C15Qa5kfy96p4biBWygFjKsxfZWnSI
wwoAcRP/klI0noGETk4aFUzjYaM10UuB6hdUa54ogJm4WAbv5C8eMpiCj67HmHgDKETLUTAYobci
2VD4d/AZ9ZlsezT7maAIm3RoArAi/6pIRASIF9DDYfyookvFOJ5IX7OeMQMQeE9tB7I61okZ0N8n
r3F5jAMflH+I78VKo/gOaWYhVB9f25sVuLeEi/gZlKA0NEFqhDUg6iRFoVG//JRUz43Dtmb6RXsg
p9XzDVO0di/phccH5nyGBi0M3Frq11BpoFqEXG5BRtRKk1ofMtAwWfUefJMUctYgDpkZZ/BfwFlE
rPF4xvPE7k14YWXpppIE8GHi0lQgOY7xJhhoELYatL49HuDmINwbYeEDgl4J+twjlrQyOm3UYyuC
B9hY3S9K5+2v6DxHpYnJ7qgLYFMbY668HfTC+vJghKrAQAav1hz1+jDsmF307Dsg0nVEozHRKzLu
si1Tv+Lk0ovANAnA+lRIaE0AqelFGD3oIw+XcQqNfhQ0JZoTENGhBOE0IxfqNILy0QNbC/d7hOYn
13DorG7VEIFbU33wAIeGItLlaF95vBT3azYSuqX/tooi2whJkcEqRrI9KbbAfrOZGmY6H+tgyaHR
6TyL6fVg3otLtG/wDjtZYCIsAgIRkQq8ZUinpVpcuSEy7ELM4Sw6eR+AhgwMzNDrYrUSgChw1+oB
5QLrETXvPPeZYtlRpiqLt8fTYNd2dFFjSTO+5NuRQ54RPtKee5cs7rk7gtGL0rj0Q8xdCcVB1Qtc
fLUn6O0zkMWMAX626cUDah6ARFCLbNzb+W78PydaUpatYWXWRHGLtl1XHj8r+dIqW+bnrtOAH54D
nB8vWIjO4GjwCgQWo+oxToXKJZNdO8GulRchzPW00h8v5/yD92Yg/T1QGiFP2AyYQR2iVQe0Cz1H
6ZG0a8bETIJ9PXw/Hue+PcWMZrPzY0ZTQ4mRl+NuoFhzzD9BrvziP0H57lN+m67dR7yxI7dQ796E
FpYUQPK6TAWsHG/Wh8pN7EBNNFmbVAXehgg4DSKjjoBIeFe8JBaSJK9bbsf92j2muLCgHSqi6GLH
0NWJ49UOWGkkhf0P6ZxZg8N+cZ9yQzwIX289UWt7t7CnTDU3H89T7VXqiEhXn7TBCowEmbfRKMxQ
e5dUXx30rfLU2ngLW6qAcb4HyRwKQ8g5KuTSkNLdai27X1/D4i2sEyizwD5C48cbgFTGA+QxSGQN
OnqnN7zC+UTfOxgLuxHkHYN2LRzAJPng+t/CU2n3tBZ0G+mT+74uBJsWTmfI5w1YnnGTOiN3QPR+
TJ3SgSqPgWTdrts1eq71R9lCj5bDoxi/A0Xa46t1Sz/emdmSLUPo6r6JOFhE7MpbYnQ0EVgyeWYs
EEaA4rVFMWCwJolFUURAvirR64L47+Cp8FsdbNIw0FrZoJI7JhotqZIWHrnT42+7n53Aqizsi9RH
ZeH1WHWQsjCGqMLt+w05O+qM7rWd8sRq3b4zU61qNnb5vieFARd2pqwK8LqjB9nNr5Mbf4CGHjzF
hrSfTO8ZGBXFRolPPDRm+J5u+TXzCbq3/guTMyLeAF8dhix17ym25t0Oga9C38Y/GjV5YVnKmB1i
j8UIiY3EY//U2KnDvQISpMUuGoStwhq1ShUcyCohR0Cb0mUrHb12L+WFkZFCqe/BSYSIhdOV/JKb
fkjgJhS7IXKCXbARmM4TubeEC9NCx6NHKRATdmPITIwFB/5M6/EJvJ/owIFYGJZoothmpnN380SL
3v1Jjc8co1ZHj3tPR7NqSZRDlFf3JlVokMh99vmzwjwhUpFeuv7CWt4uSw7tEV2WLadGT0xjTrzu
f9d/ghA+nRZ6BrBGToSUjSVACq56fvzdqwu/sFe87/njOFvbUkemi/gmqI9t4H1N+fxvIyy7AtKI
K4pSyeak1peXajxXgJ2+JFmugScazW8Ak1w3W5PXLqY0vyo/HICk7JNYznvsA/pY9e5NOiKUOzd2
ZsT29BRcvefmADBp8Zlv3MuV52rZuQRFzXgU6WjOdZQOkxFBFwCa+bOZB50P0J0zu+xP4qluYka8
KqAcwJF6DVBmLvZQtXxiye+NHVp5s5Z9SJEX8hlPwbJ3jFbgqkd6DSXSRDQzxM0FMoWKyz5DiYft
HbzOBn+qxhhlUqvauJZr4y/sDt3FPMiffNSiEBh8J8+dA3W+bqu0Mpvkewu4MC2MT49BUVK0Ox2H
o/fZ2eBfSU7iS3/2nb4njDnEBD280MIUfz1e0BW3WlqYGU8EGbocY0SQO0HZHTI6nZPbIIPPT1s9
CnfDk5nW8O9jHoEcIaBAhQOU/vAr2QU8efzpa4u1MAfyKFSpV+F3vX4iTVeTjjoEswaT9vj3117q
ZQ9DQSuFUgwyOChA/XTILjMlG/Fc5alTPZdxKDPT0yN18baQrismf9nQULfg3x9jhXYTIdfqAdoQ
JSjF9UY8hAGoE7QJ5XwGPZ+H/BIIl6x9ejzPlSN9S5n9MEMMO3WhMK8j0E0vuDD7cjP+v48RBnvb
vHc/fpuSBTYdPCyhfxiv0Sm/cihPcqM6fcbHrTB+zY4uOwaSSgEzJQRa3cDmdfS376S3wY4dtiBi
ifQxH5FgVx7xfso+JOo3Tt+KLV3yUoKMZGppGqvW2Ki75C+MmVjtL2nr59c2ZWEJRg/8QTRo+VxJ
QYqNFlT06/C/Wmnj69eCT3Fx72uqqwcxHueC6ggVilaFmswEXo8d9FamM5igEqNltLbZKFjcRwbj
ICyMQC5MZRmDicWVoMD5S9j3aMCPiG8HT16KijyyoC6giRujrVicJeh+bDKpo2u8Q3P4B0jZhuO0
sidLQD30NeqKocBGPIk1acYrBdp+4SoIYKnfwNTfABt3HoAlph5cYVD3jSU8L04BvIqAHrfQaS7Z
SdoBQ+MIT5lWHGtgyXJSqKC6V0Uj1AIAzIDsv8q7Wge7u72FX7tfzEV+bF6IH7cXVSa5V6K5agAc
WWbQDmvGSEx6l2LXuijJqEhsGY0THESrt1qL0uD/aTyQU8L7Y9O0YuJvgKofHxBCFaZhekSQ1XgS
0WwTotI46hTuxOPfX7nESxx90Ud1COpNpGAI51IHkKQQ6uSdH//4fcIELN/CV2jzrsEDgl+fko/Q
DZrd4JnSR1dePVYD630CqA6kfLfKamvJFmFpMiiRqhRqQEiEPp9Jl5+iqCAVY08BVLq0EO4lOO5p
9FCpyTXYqtSuGRJhYUioRqRjqAbBKe9/fXKV0bNGB80bO4JMBwgSrLZ69T4Q3j9e0/tNf1jTxaPf
UBK0kiRMMnInYB8HheRnyQANkVbtegMsqBcURZHZEk/Dt/8+fIbHGqw01/r0ePz7GXtoOC9yGoM/
SBHELNF5YdDX9toefIc7oFSpCXruRg4yrl8iAGXZmdaSf/QKl1BzsUbuUJrzKDOgTdjljmTET8Uu
RImyUal3etc8NaanP57hfVQBZri49KxUKnLRwXgyxrUz4Mvvm0tpRudwL/waXM/O3cCCwJWBPa1M
X40O/x+dWfMu3jF/S0i5Ag3PCXpss3cvW0yH3LkN1SQpIVOuBqOegj4JQnCPJ7pizZfIcsbLQH+b
wNsKOHUI9e7ZS94H5cq+/tvPLy5/UbaeVNc4KF6voUw2KmD1OKPnbtwqnK5Z5yVoHBxTYEirBGyU
xr9MNvsC+eDU9E7c6+ydIoMEhDrkLFT02uFeONG8WeZHhtCh3biNKw7rEkdOCWLZQd2Bd1k+gs5E
5u/zutt4CteyFEuceOoJIFIUMD05D0hU2NmFZg3ERLzNKVqjGJ384pUnsQQXvDahm67Qy7M8qln5
mpdXeQJXSfomR/YgOa0HBbNeUFHpyCanQ74D0ZTgdgIJeXswe4X4lMWihiilu6IyAjQslt3GKVt5
YW6z+/GC5WIWIv6BnzUdG/+Fa84juElCgwM/SrSxC2tO9hJnLhZUzzFhyLj0NbhwVoMk2ICwmCR7
+AXq4+O85mQvAed5Lbbgg23gZIPnsuX4LyZ4YVGuF6xUUYfxm1diNe4DHQWN9zpMz1CMIDF1qlm0
NQv5sVC2ntWb93HHSCwx5m0mC0Ezp/7oeCeMaKWijS6/gJW6HI+iB+7hYFClV/7IosMrjEC1Zlbj
ZOQHsTA5ABgC0GBNtZYlM1FNg5sJCCltRceU/1NEiQGqvijCbwIwPRiKrKc5TQKA1qjXViERlIjB
yts2moJpJaoPLS32D40eViaMCJ/sIwl5sz4kHO9k4b4C/2rra+h20Fk0ucqNS/Mfj/djJW6/9QX8
OFdJPSlCUaByTKvVs+j86ZzM6czIfPzrKxebW+Zv+RFkW14FOyx80Q2Epjcu9Yo/d4On/PhqMAn6
EEbG1k3pEYn4PLCUfCT+JkXVyvuxxIBPYsQKYEmm3T6yBU9LXzqHcxgdHvsAx+7x2qx5PEt4dzsk
EQV9y7msAc4TEpPCZqzUjgzPQLZOOSUbV24lilmCusUcotMVH2OxODSpJO9SFZCutR/PYq0quERu
K7lf0zhFOEAI/44MWCPBUgc3KrUqG6ikHdLnOk58ZWVX4Jad5lqZ8WUTdbViFpeQblaumoAHXztw
45DShRfHX7Od7Ibo458LE4oampMe6IAVK+/SRjCxls9ZArShXBLAduBUJ3ZneCa0Sd3oEu5SXdYE
UzZAxSN/ja70j+eEXThS40gjq5LhivbOcISe6B6QIv5EncGlrtKvymk8P97Klct68w9+XKqgyrso
lXHo+cQnHCBTkXB5/MtrRv+GOPjx00MDSSzZh9Fn2nYfczUyqQHwL95R4sAmBmFgrpbU3HsZaFEv
J5SQPU4TKHSWpDVC1MaFPIbOd98bXzMHMncM/y0m+PE1HjhXhSlCPNVovV6f2326/9NgMVlNtrp9
sOFurx3NRRgVB2WRQ4oCMSfIu2m2UyF+pXfltAP1ulbxKRRmh41LuBYhLtHZPU+D7F/EWGA4ctCk
4gD3Q1zKzNGiJWwMch8eIkFD5e8ons1ZKFXNCLvMZvXanAfx9XjPvvMaEIeQGSPVDm30pv+cmNGL
dKLsQCEjQgpl4wvWCjdLQDYQQAA6zNMEZgN9aaUKxSuCblR1yyYr90/GLVr7cTJGOeroikF2Ka6M
MsXTbdWxVhsM2nwapw02XsW1JNYScF1NYMyVBqwkZdXEu20ZemoctLOBe2TU4uMWbmptPgvTMVFT
onAsjDPUrYHbKMAmENrhqXragunMP3TnKt1M5I8FEzywpccSBhCdmsA7fhr2W8DwtZ9e+A5NF7dC
lOOnOemF46/QSuZidJQfi2AjX71yQW+78+PbS05qJWrAACNjtmcPnCoKEFklOthU0dt4e9fi/Nvj
/2OQYYIMNeIrLH6qg1ivzT+DRIXQ9uRwGYnHA4MAowbdEERZM/BOlN+sooENOVRAC2U8tndruY6b
1fjxDSwkFKaewTfEqMTyapMepQTa4ZYEvruY9PRV1nLqmoe9Fg1m27zJoyWCUSDdy0aHcjtin2JP
uSCf+v34g9bM1RIrPXohFE97fND03GnULj+wevhkMqYgEPRTbCQgVpd+du5+TLsKIJRI9wiZmvEV
ap3VuKMhb9OAT3ASP0oIYfCtFQY54jstQv0yYJ1ctkZqJw0X+jObpYK2sJL32xAkZQmbhji65LMK
cgRCz55avzLC9zAbVUUSrU4wQq7fR9w+5J7GiIhwKqIr2P1SxqYbhBL7lEYH5s7Lgo0zuXKxlkhp
SCxBSbXEx1BjprYN2p1Y0JxL6OsEFWewAdpZ8dDpheVBtArlhwAmrpCsaUK5SziXAXI9G0/Bik9L
z8P+2Nt2ikH3XWAOWYtuJKaEHiZaNYWtCtqKh7AEDWdlRzXK/NCg8dks3Il0O+7Qqehy1gFzQfrj
8UVYMc9LLSIKkn5NKmOYzmg/wSxN5vYE2t0qaK355vTCBQF2tOOZObhjQch18p9HNTnGDmQw3tLP
7pV9k0A3A3onf8+oiaIyFYk1HwwrW8WhtTPA/r1JIVMkWdvN0wMsJB5s0LIrQaoV0UZ5ZsWA/z+g
4IijoEo7Tw8d+eUB7oAqo/S8cU3WnFZ6YT/qyadEaI3AqYphHEh/hVLJM6jfdRl6XtrkNKp0GZHC
FJ4S6/F5uN/xCwGh+aD8dayDKc/neJntIYNkhBZj5RRke6DERgbUaCCLFWmij4QpNIZmYzlujLyC
sYM8/d8js1lDhzmLkYcv9NsllcYAzIVq8f/h7MyaI0WWLPyLMGMJCHhlTXLfJGXqBdMKBBBBsMOv
n5M989K6VVdm89RmbVVSJUl4uB93/06QRuRQhorHnkHFwCd1dsW1AOYKqVfwW5ryZygiPvePaOHk
qTMXIFegXZW+CnybS0i8BAHykq4Sf74X0bzrdxgu9bG8w8/KaWlcULB3bGOFYgXXQOlmX798B490
9j9TGjis/ftJpJkDg0oDkWv0uM/DYbOc2tDw6qhd/wZ9+ev3/CO3aTRS2JmJ2b1q79z4gKfpDVsc
xefElx5wydskNAMSYsnYxPTTL8flzzEThnX//mA6X1qVTYuxtXP9W+kwtGfPQA3X/OO/P7k/H/f/
cL+aofhnwsKDcw4ZljHb7W+jjn9JYGznRyApRnBgGUHBxrf6G0RwnIyX7gNOw6pbb4ej3OVPeEWD
PBJHsdWbVZl75dq8w5v+l0f3l4zF/jlDSyUowf8MBDdgHLyBFgzbCmwftIoLVxlv+rLdLP1NkP+L
vmA7PwLP3C4ya0x0TgYM0bps8GpM3X+qRzj1LesFOtcHSNnty7ge19avuuyfq384C/777Ziooibz
45XsbtWzxBoH0tEPyzf8JO4CdVOEv67VPj7GHw7Yz6HaoTa0RU6YeOjPCiApLo0m3Kx8JxHmfqm9
//ZhfsST3p4Hbck79GLtql/Z+rh4bSGbX67tv9Sh9s9JWFtaoPFpeB/TNzCilGDwwHBLvSftt6mN
v4Vj+0eAgNvLnPW9VLf0kp7RfmXX8Zs8Y5QHNgV5jtVr7BJqx3nNd6MPg7DZ57tfPXMep+pP38+P
OFEQ9n/zUAuKgHUTLvRQRU7AASIoQsqCxpe/HKu/RIyfE7CtNrFyIT0GlSCGL2rrztbe7jVX4b/B
FP6cYcGC6d9vNWW0SWf90TpPQkC7G8WfM/BtK4zyKNxrgIVkv1STf30pfsgjM8yElo4i/NHxMuV+
0rz1sMakAOD36V25KdMt/41t+ufEB5Lcvz8VSRyzJCkGWHnuG9g0reOu+uydcKLh1Jb+/yuc/5xh
JZUGb99EGttEy7Q3i9WVV07wy22bMevdunIG97//or/Fu5/zq0OmJ6lW98s289iIedyCweHkViZ+
j1nCygf62zcA8hTSFTwmiz8Md95kvvHbafvbdfxznhUO221J2bBsh2Q9ik0/qy4H14UHKhYFAf1N
GqxIRnKdT3GVxPMHwn6fflXltq7UX16ff9qRfzh1P2dek45WDrj8wNU2V+wJulrN/HG5qzTIjC2b
giUBgc1e9n29L7rXWSZIGoiniRu8qhMpvKGUT+PEPaJic1Nyr57pmZUrA2RmZ0qDppdBZcAGNllB
6QC8tURJFlmADWvVRq/roGJvIzpRXAciUA30/NrSz7kP/59f8Y94lqtGLqcCT1jZJGv9m18xXbGm
3hyW+2alncQVjuUX9vTLb/vLqac/IlgORz2ND/D+6L10pQKGCvd3TEOnD3gW6HXZG7ReIL5BtXZ/
OSx/pgZRm/4otYSW2BoMqIBJxva3fm1bKEmcH/QUmMLyqbWwo5EeiQmw1nLlzIwyC9vpvAjKnG8t
uhykvAJLAqMCHAEAiS0rSA1MK2RuxSYPgM1+9msiYOHI4YgwuTQLSL+fO+uXM/jP7NmfXr8fgdKm
RbdQY4QHUNIBN4F2ykLCxVwVjEKJuNpYfWlbnEtINL0+R3r2WSj7WjSfgIO7afmxFG+90KI5/bLL
F65B0Irhiuw2ZNWxF4UdetDBwYx2LkkRFVD1c5AsTDZuKpxyC2zvFpNTSelL7cVCI0c1+YGIqK4V
V1FPRvYFyolXZwDLZYpb8dvUlLtBiUonaGGUMePHgYjjGHyHLQWPNoGFFd5R/NIi/UujDiCMf4db
JaewAjcBQ1ahBWi+ctZW3Idg+yzjDANryi9Nzb9EdfojqjNrtnppknlrYxKdAETtwtDVTQVWs+er
M9z/++H4y7Kq/XMaOccLVY4muNiDP+7gm+KExXcTYXjTXOkR7t7WRX9w0Wyvj9iW3gYtgKOVSV3d
E2Pt6tsC4mV4Vh7WR+1qyLy+hZgJjsaw70AMsX95If92KfwcYu41jcAbAgcKAbng70Cxb8hhCdQH
iqi4Ua/rsAiPJRNPY/5vhcZf9r3snyPMZmJ1ajoxFZJwjUH59kQWNBew62cd8pfa9tP6sGjXsf7o
21A9ycSbbXeyb0Sb3LYTLzp2E7H69dEni2+ga6Xm4TDu5tnLSr+C6GfuWGb9UrH/rST5ORLNdOxD
KwZSRK1dy3QJHYZnAjohMAta0KZ3B1v7mJRu7qr8TRL5yxv6c0B6qbt6KlT8SvD4zmWYxtaqPf5W
nv6tyvs5Cc1m3hb8Md8/YDMhQvWt780aTzge3skVMjkg+CBIbuaNeXVO/Hs4N6W3HDWgxyOx+a3L
9RfVGB7h/z7ss2U4omwfh/1krdkdXkMR22mx5hfrYVMeqh2UDwXst+qT4J/y38+kqf8zmfaH+Psf
c9Q2wVhHp8OEoGJXojondb7VSvHOh/4kDKujmArJNFcrMFW0PGy0+5uhnXMzXTd56zct3wmZ+jqi
ID/NydHOQ9GcBnFhJnz0eOFJtB1gnegacH1Kp+mYgO2cV/NnlvTrLp33jVmtbIHuPKvh/sMAXtYB
4C5aJEANik0n8SoJG8q82SxJBxVmDNIyDUYQPsssMBLsyKrdWdGc2W0cC/gREaKB6MuJ+PAPcG09
5tW27OVudC4SW5KGGmOmLei4nWHn7aAlQTfZnqK/4crzu2QMe1u89XmsmoOn4eOa9p0xgpEceE6o
btK/VwIuMGV5n53a4/Q7bZ2VPbVesejSx3VTdGE9vahVqHTQ1IXdMK9MgUUohtzV52NGyso1tHqf
VhlgmvOIOad8rMOlK4Kun9ZIluwmhl3WmpjWa5KWG/h2vgys9J2CP5nZFNWE3DOn9Ka2es+m8dBN
Waw5UV+De9pxddV1jotNAb1l2zpvAFIiOIWzzjgISiTnvdsKE4HLsAK+wM8BiCv9XhRRpa9Z+ina
3icgAKk2cTNmI/pylw7YcSUDVjn6Wu1OcrReW9vYO43Doob2VhXQymIfQ6XL917IClgWCYcI7kx4
gqBpwdRJmbifwl0xVlI4elSypS6e4uwODcWfHHQrmMngmgaCFzbkA+4Aca00t8xq0psp+AurXruy
G7ZmYUbaZPpiKOxVSeZXrZ3LlTDM9pZlYFI7hH8vQkbL2IIvGbDukmSHsX9qrEOWtZ4CK406nDvg
JIcVvASQ0VOeHbPGKxInMNKo0DyWrGdewSKigsWi7fTo0MRNBsPWUyFn7Gh9JsTV86OBPdxsw9K4
YquuXk/NoUUqnBWJZ/Rw7QbuaXLBzMtGV+18sGnx6maIw/CmVqIJnOou35J+q85eT04Ai5dkhUIU
ADhbOQ/TNmsx0mJFZuNBwKYBnHwNLyme1WUHj41qxJRko/qN5ibKvClVuUsADanQRwEK7Wgv2dmB
YeOMTQ5R78fiUuO9pbdZhcWYhIvnxbT7rWi+Kvk14cyRBqYi+ls94SUxhnPbZZFdkBe067BaRVGS
KJMPh2+M+6kZMJ+9hyrdy3DGtfrKyXFJrmLURUy5egBs5FA22q7Rm0DC5Sueu/Sl1+wwtaAnLudC
21fYCJvG16UQG3yMeURvUgG4p31O5OINTreZ1RSsCWc9GokTd1y/GDM5w9PWuNrJ2K4qWOEqma8Y
U7kxGUQJHN664jBs4gBZ4dUgaGA1YD0xtxaqR8oXQ2b+NLMrIKXjjO88gzWtpKGQ+2FZpGdTNaZG
UA1VMBUwWmnCalpeBonNbli9DY6CXNSd0n1/L2cLD7U6DCM8dBXwpLIBUnkOlAasYZQUjawuUPCq
mGUeojzDtiWMdMbrpLGwoYsvTMMTtMWXpMpYkz7XA/WxJAXqi9hyhafgl+4U6g9QVVQgowO4RvmP
n0PgCjltuQmXAN2JWG46oVRbsTIy0Dscq77LmhxrfU62VXoZx0MvvzrWuHAe7uaogNE6vnUrh1rU
+RjYx+moLOHRXvVaY2Mpq9zmic/7/QKEq53LrZKVcQWxP1WLymty55rAXNgfcBsainXRuxZ+AUqx
xgMeI1nuoDw5adB3brOliGwHFdI1PQ4dGKZY+cnKkzq4SvmK9WLbucBxRR3eLScxXQXjGq+lE6nz
Cs4jZucyy+tKT3vH35RLzDqvhiGJ7Wqjp2GUEQ0Bwx1A5Lfy/Qj/IrFVFzetzkI75mBe8aBDAZPK
0NY2XXJSlu+swm4b/9AqcC/gGUIBqy369GlospXCytjKyqeOSQBpC6FHbbXO0OiQbRXZQ0ZDA+tr
cEf3xsmKWtxXvaEDdl94bd9MXgECLxClJq40E1HwgXLcpMYVkTyfYac0A1n0aqKVkJobB/UV4SPY
DbT2THOVqUvncVHjN6Rdt5Oc5u/apcnDyQySEktylqc/2rOYt6wig9IIW1QAaE/U06zcxcsTpC3x
FIEJlBwLPOlxNHV/oZ2r2LBSpLsWBkV2iiC6xNV3uQCKgn2Jcw0viwLuCXFnFV4n4FHH+HgnbX+Y
OlhDwJEC0scc8HILK7lCB64MTnZD0Gvr2giULJAGesag2nT4vbbjZWPeASeDp/aWF/sWONoCZdGI
5cUdX2KjQC1JvgwVK/rEn8WeqU/VorgCSkC3plagtWixNE9AR0Vmu02Jn2ZYqJP9yRT7eghaILsI
hAAYo1awxeouy2nAgA/rzthh5EkD5zwewJTFpkGfw12APM0z4hGfQgs7263ee908wbDa79VXm31S
OHt0KGPC/Ku3ESSwgioQpzDwgqFZuGFosXAMT9dDTQuc5tqkT6ZYG49Q4VrDTvANulFptbfmoAFs
Gwo1cQX16hpx7q5Ml2q5ChQtpPeHJNaxDNZHvFs5cP6Exndb0g36jwSHY8ne4L4V2rqzdSy5Q5YH
394RSj7VuqCXFeIQm8/1bMYpvtE6VQ8EVWhZ592Wwe6INw3aUWjPeUQugbNMawZqR5CqLa6YuThY
NnQjLQuYZb3Zr1kT5HzBS8s8w9JXaVtugKJaD4+HD0XXHouwh0OoXGClIcIBgb7GdwHlppumNYAX
niZ7n8/7El36QdJj03lOty6zztcnGc39wD3ZyK0JHcCCkzYx5EF2W125JEa5afU3GEjzOcFaezcc
jVw5YuXEkwCEgjJ57Sk0JWVtKbA/lUBMTqPmksljNtuNkzQQnrgFj07RbHqdCs9ZZmRW2kpPbz2F
ZNQTiqRKbZHsISnLdBrO1VS9LwMufEYNn1UhhpcBQ3ZERFIrnEkPClPr94vh9lD/IVqqO1rj/BYx
LgFKsH0tljWZ7VDnKCt1K8rkeJjGG/rFriStp4Id2FSjr8ODcRbEy8ytU5qYy+bzxlkk7InB4sDF
lluXemxDbCTCPxJustACHKWCfbKa3XhCIyV5UyEZQG1zF2ft0BNcTiMn1WF8+niZsQiUcOLap6aJ
zCpZ1479PRup4Q9MOVY8Tmr1TWPwr8rxVZuDjPR6xBODMv/Uoe20RPYFg+SmabsO3WDgWyILWZrX
eZ4ipwEfaXiunFddfe6WZzIjrQvq8rTAb0XrwhnGHeC7J3EGZiVSAU+32HnUja8Bi1GeCiMUcN96
TKVVB5nXOzE4umtwJbZqvLFKs6JDqItIrdgHoTLInA4I3UdbUSwwj4c5a8OtYCwt5mLtfILPVLqR
vBq3o9XCTJB3WZzN03oAcNvFFux5ENrO6uZsZajDXeAOX2Fp0YlE86YtLODM+ZomeKwK5g3WM7OQ
vmNkHzp7foS1O0w5teq9YChMhgqmgSNQKYP02xLjW3O/RjYby0TZcI2tsjqJYDP6DHzfhhAlmkek
OAPPvw0HSOUUHn0mTO2p/arOFEkaXjsLLuyIlpiSEHyPy3ljYLq4bbYLe82du2oiVOxp4WRugQPP
B5h6wqKgCGqITK3ZBopEKBkm8GnQ7t60ywR7Z6xiubnTZ9ups1dNYhxq2mxNNN3SutoskwNcF4qB
JgnLlPlC43h8tboinUCjfJm3U1qF+ZJ75vyiEuu1nlCmaXxTaThQUFyZ+cXae4YMqatq2KljEyCQ
phksfXvQ885TjTDT31v0em2DXxTtXIM60oxP8ETdVqQ8Tl2KTQMbPwlGSfsev0FvZ9DeyxlJm/HS
NuI+G85KtMUzz8ZnHfrMpB9lv5149gXfC3iGwjEO3mLDnOBeRP+mUsClcZP6msJRVMMbeOngJYKz
UARFvUeEFSLQ202BJrQWzk5UlRcH5QByjcfZJfW6c/SVxuH5httfjnhL4CB+pb2MZY6wK01/VjAZ
qr2N6tWa/Z5hc4hoX3rZ38zxEy+hj3oM8cNLqipoMuYnxeQn8sOisBs3vsQQLFRuZyRy7ZhvNUN1
le7LshVXgys1fzLsU5X7FQWRHFK3AL9hgpZq8LthsqOTaPB0Uop4xjqJtGbEOLRQR+Hr1m3JyvVs
iyeZY3qgrVa66lUqgNZYoilNnzprijzR+GCpj9jaFa+E4iF5OdYwGJ5cv6rzgOTXBGup/JYZvg3y
hapsbXVVvaPB2JheCmQ4v4/GzbRjZAnLFBUtlAxtnY8wT2qzNXVCU+KmRpmyMaf+uIz2LgVpAvtG
ast9Be3erkNKC2DqYHkDMFBdAWYqcqLuc1rgiQV3M+OWzBGDWUODPeu8SgOd7Yl8s7C+ZA8MhpIo
7YZQtXYFlFtAMOHT1hWhpGtL7BE9G9wwA9sa4NKpJx1gyQnnp+58W4XTEzweie079msKFk0DZ2w9
NtGDTN7mpwyDCfLBH670kC7PE1b62tLrIDrBZUSLaxwouU+M0Ex2tgODIg+VTo2Mr1P8nu47o0Is
2pQdaLeLs7eRBZNCBhpAShCE+6bwtaKHcxFCNrLstkrjFBWX4RRBimpBL3CsVfTUzjOH6Nv59Zzu
QIiL2g4VxdStlS4LHQ3MzPwhJOQwiZJB2n0lcGPNyzmUg0CME27eREMaNWYJEuRTQwCniSotoGWC
D9FsWJn6ghnIjXPfUqfDKGhspui3E+NTTUFxqpoVrvajMpJQKcMEhMXplmB/o+FlPKuBYa1F9U0R
eiaOsiPQIJcmLNYxWena2HdGJyfu5Ssl8YDhejG/tfWRYOuDu+gvdXD6QQQoXWTfxRCUs8u/4PTg
SmE9V22sZ/tOucHdO1JG+L3Z2K4HhQ1P3+58+N/azk4rkRklGwdX7SCwpMZqAZ1MmPnnAw2JapnS
/pSJcbybUp3uJJEtpEq7J2tFEaExThHjXQB9QnpZVoQW3KGTDpWvjl1pJr5tnLWUNwCyj2RdNtN6
TPNId2AdYS3HRdOxMVWE3TzEXGs+F8vKd0iBr46a8hVGTTygjq6dUZ9lNX6nKQo39DDdJMlo1GX8
XNvYn0ps56zOjuVOVobqZU7g/quchD57Leyo8bl8de7f7XLIojTRvhVbC0SffM7juZD7pfXqV0N+
oEfYY/UDNU/vG6VXflggc7GhCeb+kcDRbiNeFB0+OMC4ge1mR49mi42KjOzqHAt+AVXgluVrozvz
QJvCTryJHP96l2hX0rpl7WXksZ4Q48QSEeTl2tZCs029pAlhKgeJYa5u4FMiEeQY+fU7daNBsasl
zOBj+A04zrESQEN+W+/agTwbd2UOYe6tRVrva5Zft2GZX3q2683WQ+fYPHa4rM3Uh1iBTVZwsbMs
KsS+wf8t8fEmqG1uW+56FnOgNwePs0iCeOkcDBZZMM/GUDGngYSPG6rgdK0g0RFPFmhMyXmQetBX
7lB85FaYYOpci8nOwCSiWIApfKescMsELc9nia21dsWMTVXVMbMimMBj1XXs3rPe1/M4YV9K9pYs
17T7GIolrrWwAcap9lH6cciEaQNIsAsn31YGTn0QdEE4xThbCg2sWCORW2oRMvvNGdi+NMEUtvDH
cDxMGB3U8Bkm3JsYXo0iLi5GnaICPUsW4C6Zma9zsKNYtsM0cSTbbEvsrXUw6y2ImTYINBibqX3n
Qxkkquwgpc8VlAl+aIdYW+AIX6BVD96WtFCHbxq2RpqgYN9dhc8Bliqdp8qJa/OWaVhALMezRT4o
AL0MAhNM6kcEM34jDTwxFSsgcltxP1M/Wx24X/7uYH6u+q6Ho4nuv4HdchGAkKmZEDh2enWHztRl
h6SOpXnhxa4xtwKkUIyAVyCFYrhJVQJcenMTa3qMhGARnzwJSviWl5VPIdp1AXCorg6tik3dYw0R
RPhssPzsG1dSAovGiTzxliDMhr0CoQXezf0O6UiNLbMP5Hi+rFcaWGYvlXDtd1wq7bP4MmWYymtp
xQT8Ufjcw1anw2YHkMad4QyHpBInOL+6Ro2HCaN69ewkEYw/M/sJn4WKE7+Q7DmdDmANK8tTYyCz
yXKP5Xxfd6jjUVRbWYVRpj6yVHy4ZZe8cGXByjQck8yYALJW1FBuNqVTRpQznHiw9Rxfy47KmoAh
zUEO31ZSPFu4JUskYXqGYrZ8NsUxnV1RnZIOr/zOQjnDCb4BjASqBPhn+JXOXmof5+LiLAvSvh06
60NzwLiaS+l2FkduPMlkbyKhFeiClaGR+IO+qspNjj3r3oB4WITQrRiP27NAHAScudXxyqKuudQ8
pNZrv6wrBRpvJF/bYjVi8Ze+GbDIUXFpYm1wesXnolk0qvB01D44WUHcdEuxNvMQ9BJYkDg07L9w
yhQn6MgKHdARGchyzOlTzb/68s2S7Ql6O6YQjHZbdx4p8N3d8G/l7D4ZjSsbtAzpGcOiDr6+1lFX
GbSIWpym6j7n+wVojfTW8tStjBNLIo56PHWp80QmH7Kbs2cNdDAjMniM6SyPIlINKMQgApXwP6Ev
mtxYGDsqss2AVBZxxPKaFu/7luHe7y2U8xpiyqL4kIaQUjQ8RgaEYjnHeYT5EN6FZMJGtQsyO1Qv
B4tsTpjgrkvfiPgYy1vbeAQ7RaC3OAcuuAdErwWtRNu0AjqKdcAQw8BhahRRdkTtxHVcm1bpUuPZ
RlqReGLxVEzEticJCGOFy+O7MI+GOFalZ6VRanyaTumb1rVIvZLFWRP1ZIUmB67hgXoj7BzqJ3CD
WQnel7Kb+aWFB3m979kxa19MDgF30ypjMGBngJWvkxMb6jcyOqmknoUsRUcek22KBStsha9MmMHx
pIQrhsvxziN7UZGPuFljx2NCLp1I0T/B5wPhBHa2ptt+jmKFk1JnPmsim62aBsnLtYXzZpt+JdbG
StYLhmAzn5bR8CkZUjWgj7CmbwbZ8wT/4snX2wP2hpELtijw9KsDxX1rwD7aRokCcUnFWc5xBUYW
VBKFxTIt/bJ5Liy4yFdoeGxYj6SRxkr7ttjUs/J1BVBgKzyVrjhGnOG0oeM6jei+mAKiPy9fRv6i
w4peQfH7kmBNHnHZ4p5a4duHf5Sfcp8iYlU7jJIo5mcLufU6Exvatls9zGwQR0sYCnehgoVJuDih
IzB9TiToNqCRzxpGgCAvXnED0QToN32lWx/FdGuOAhdLtsoBPEGalnxZ5cuISWBIWSVCLfGMLvEx
ozNYSM8hO0L/cMc2njEtadJ7auxaAtRMEY4ZHtL0pI8bvAmlhEboGVjHk77T7tUOo50Qe32dvOQQ
H+hxmHxgkwzUkdqzgn43gZKsSMsfJkhiGMagLpVfItmPwEo7Mblb0HMypM2r2T4I+Gr1rmWDO/A8
KsLH3KO7zJ8PPfCOsV+qbtXpNGGkCKV/LaK5DWoWqqMnFD9pg7aLga1W81d7iAvG/WlEJ0ztT8aQ
uAu1ozQFZ7498QknDOWnCWcDTOkdWH1Oh6CpV3JcN08SJqAgzH+j9kwwCkleUkwr2kFy6TFQfqff
feFnmidUEOpXuuNiy8ceV8O6Q/+gD3Tc0V8GW2tfFQG5HxS+NCFBn77a3W3STuRqAEOgD6f2ZsyR
wL/ICJZ5gVR55qm2Qg4CxzIPVXySvy6G6hkY2QI8weQ0xpUMXQbVAp5DVDwkO4TeQ2q+aTkiZdBV
G4j1jv6VpX7ZvudlBKUVzuL29KQpm7bxi2mVqBEKPuubFNRr7ox81v0bRF5YbbvsVUdKfSm4jZes
fsw0GCKqoLyX+2SScWPt0Md2y3lLcOsqPVTYsDagD06wmH3rQQCwT+q3EGeUEqW1Iqlw5bQxBa7p
CXVrTIsPqX0a5vmh/4OghMimV8d/hKXHK0dcts2zFdAxjmeKFfoDmOJSIQxly7vFYhUO1upTia98
xF9esCBdXKA3u+i10uSiXtA3aeFpbU2RnJ7M8sLwTmU1KNxgvI5nEnf1vjYiOvvJFEItwUAYzABA
r64w3YhaBqcLYKCoUWOphXjf6PTa41pIt50Z0MTr0yipuQ9LWDFelgzIg40jL5CKx48+lZ64EXLB
1662fgnEtxUNTQipesTKw/tibVgCWwNYM4PyJ5HUKBLf2vxsoj2TP7fK19J4Ol4cOqPvsXkYEZDH
HJvnpJVn1IGjCb+vPkF7oGnAjkvzYhDoKxpuQqD3b4CsKcUKWXQ9BwPmpRRc/1FDMAIAz+vmHfa1
jrkpzYgVq1LzHOSusMixgeXqIttGjA5LlL6IQrCbV6pV0Uc4mlYVQuFW4M8HOakMVec5e5s7VOoV
elO6N2Qrk+41jPnpu06uHP1jxP9c4oHGdeFy5SWpn+o3rifrhD2hc/IoepweQ/oN+Fjtrd0RSPrN
ZHhGeWqsjTbgMtewtvzkJC9ThqEQ4eFLQK6mIdFeTJ+hJYZI3CJzttAhH1x1eMDec78QmO3Gf50F
GVV9JVO1mSwUbSQc8W4VWEN1lauFZYfqixjaXWjYvS2h5U1oZGC7qtEN3BybmfudVe/o/17vcGwQ
cICax9HL4NIkxBuB/wE2V6wTlfpNgQDhKmb/6GGLymsbdO1xDdlQns2qgEoEt5q0vTaGXLdzFutc
eFZfr5o6+VZZ/eoM9rui55FEa9ktrNwj7coqirAaSUDtQLcGXCwuT0OCavaIQSYMkLq25ovsU8/e
dUwj6JvEjlCCw2ywMWKt3jxkuMxXrW+07KtPRzFWuQFaNXb2xEFeepkG/fzdD4aPCZQWFxc05xXB
T1aNQFuMPpo6mXngnoWDGTRauNghR6vF7PPvyVrraJ1Mdn/nJEAxLluP2OOukIAXd8Nm7nCIK2hi
OtZrIFLr+V6cnfaemmrIRvDQZBGmtDhBAgiL/mHfpZ+H4VHYQ6idYJFbN488WQUXH1fQ1ExBKhFe
62UHTS1ZhrtmX3KDnUQSM/xp01TORLkAytkUuCZAiD9m2Q735jiHi4Mca2t+p+PXiEnrFAqAiwQf
CArqa2QzYnTRgDNACvcAD6H2kfSiM9w91IcZwnd3HNMVH9YzlFg0q9BKMNKTw9G/QJ8nNrXNYkFy
14O6QBRc1mKGTBQvC7pxO9zCee/ZVkimCweounETKxBY0EzgYhINahuLeS8+KWauCjocIS5DpRiG
o9KvlfPSbWFngR3Kgd5NO8XT9Us9qujKqVPMNnxZQKWIg36ZjLgqAL2LYXLnFrBtRNQb+hAFN2mu
xDlj2gUcZowTKPpFx6uPPBnf0Uj+h7DzWG4dydb1EyECHokpAYJONBIlUdIEIQvvkXBPfz6eO7lR
0XV61B3du2pLJJC51m/9KTqkTBkqAwJ5LYIMMgijiCApOvgG/iDgdfeVO+9y3Dr6biapiLqu6WdA
E1hA4J0HznJTMq0V6wyaOJwI6jbibTeci/TVtY/zeMpgWQF6rb3Zo7cD3G3uJYBTE+QyAe1/IxoH
9uTKkMeIohFs+DLM50a79n/uT57YK5ms7fC7ngCwkuQ62fJd42aY+YdlfKvqzxwlmDsehv8tVh+T
AFLU6H0Fe1c/eOKhGTRGifeM6ZExMg/A74xp5W5dmqrCc55t8vLqDg/tsFbyswq3LLMDzfXCELf5
rQH1/FXZtcE9N/VPFf5awstcln60ypnq8bmr1mmZfIvPe/KInLW92WRw9crXZKQtSSvWcfJeN0f1
S/BnZLaeip+wepVEoZrZhRUQEhL2yDSPS5X6vcn9iWOw0/ZR1R3MFg6QRCIoxkLdLQObBMgxUF/A
u9wzOx3t/DVboNORs0jEAXkXmHy8+Y3om8mcDw1znG77bv+waOe88aaRtOQNQRuBeQide8WpuZ6b
90mF5/dM43e+yylQ1Lhrtg8D2UrDsHHfbzKdwQIVSe5VIH6MDCh9XIy+6Xv3rLGa1F5vbKdlbTy5
l6F9bW6p6/E8AIICVmgR5Jbyl5cfpJLVReC+lwya2lsLzBKlW7V0/blcRShkC99wVnWs+volKaHD
/fvs9j7PQRhucQKp4quhb/UMeo7FGqbo7HIdVBof+rgx+30t2WhcSjP0QyO/sOQ+OIRlm0ugQGMu
X+GAWqJ8Ht+VexJM/6Cg0mhrWmz7IOHQUHcTq1K1kJB3jAxUsfd7BlZBr9ehPC7RKZvfm+Qtiteu
+qFC0SXmzc7cjfUwqevJhns85CDwLvQPjRdqYr+4mvolC+UQNdw0IQmJrwJsX6nf7JRj1o9pdCc9
fPgkaz7OfHaNEpWheJgtIq5svhyE+ubvFO6LVNmo8NdxuFNHPqD0KocmcIts0zhwOBB3y7lGSxdB
gCLEHh7qkHMi8m1e7br6TuNTAjIdRV6LiCRqt6ItvJl2NhaGuP2ylGejGBEHjWjysXvyhkQOwzvS
xzIO0qVkhgDXtrmlGnvtZON6ttDj5BHAg5Gd+3xc1ZpzlDD6BCMrnqE/yuhKxSRcd+QikFoxbw9O
y3qfPcU1iQBDbrVooEBM9Hqb2ZTbCLbwIg9idkWYZxCT/ibqT6FteC5ZxoEUlfHYVp+5yzORALgw
nYq4OmlC90rxqHT+/aMeHs3+XPAXRvkn/zYnRcYoHnPzJ6yJmb6lKvJ8jQVcf1ao2Y2tYFp6Yo5Y
dpmTQ1ThHBXFVvvTAe3dOAAZaeYFOWSom35p35SaD+VQcxQun5X71UXR/R858PynqGLsiDXhaDrM
3Ymnm0/jFKP8Kt65soUGnOjYqwGJduFkH50NhJpPZNrcwEGw6SAggxh4U7uHMv7r4OFntt3hbzE7
/3+FKufFOkmo9YgdreFMVIV4qxiJkvZtyLO9IdBkxele5wePhHOgFvNQTNpVkkkw7kvzOcwuJlrG
KHxVu7HzF1c7y34I161+nzar9zhPN8VBmd5dDfwaoZsn+VXka+I+6foQTPm+W+CpwscyAlEyHvto
X+kwh0+asrXEenFD3x5+22odw67Yzo5yV6Zdq9wlykuiD0za33b1ZQIxJf3OMqFbVmlL42QJ8p4R
pVo89WN/Sgv9KTfBqqkvi4u9RYxi8W22yCX6WYV1LmA6l8+x4yKN3Sv5z7xzU/tlT8mL4sK114sV
lNoA/4Ty0WirXSN5w3tpca4537IHKeEG1kZFbGUmPsN43tPT9xzJ/aS/OMiKKywESXOzlOixA9Ru
WTASRxmOCew+cJpQvTKB2M0YWgLLUOOg1q0nx46Sq2EiEGoiZvpyqXamG10rh9YbE+Fo9a1H2Vq3
jJ3SoGYsltui3iEgjpxIddH9n/IYJhchlBnelYHsjabb3gqXKj1FDHtzHPACkKu2Mkt9K9049JrU
yTypNsMm7s2vqHWiACYU1cIcH0WIgMQ0BrpDNab78hwqQZ9vTc3F3+bjOxiN8VXhfg+tyzw8s362
6cEVeCeaxC9RJJVflm36Dg0Cy8pqWacyUugFThivjf4S5cmg3YclFKuMa4yPdBtBwmkIGzINj9nU
G9QENtVTLpRDoymjJxRjbZHLofOiur7or9JKfK3czsanJeC/9E3e8zTon+3Eil+gpqhLuBI4S3En
6IjvrQzPIchoqZtTG9c329ao3B5govQ1YnZzn2rWeSB4E5hgZooVQFiUHjMGbxMbrsB4N2MyKuN4
2LVd8TCM0oTVCmG7SOaNxaZpVL5MDHOeI4rQC5XOXLWNqa3jiM/bcaFJpJ7OPgTPsSvbS6G7nuAU
Uab6ZHQfbir2BUEjzSArqo8sf3LRoVpG/WMpD05V7JJI4o2TCfh+sVHDszUEKfUhLrYsgx74WTkb
giRYkgLKU2owOHtMkY62pb3B4LaYoiM+pYSpcy5eZnuvtIHu7itrE03XQRxM2kyxB/C29XX/yGMd
BT1NF9BZ5gJWnyrgkQYaMA1plrZOJwPcX3NeaAjmmi8JaUqWj25q9+ArbKNV7xXtc03dRMR2c4be
VpyDGT/Z1rojaqLz3QScCaI34WaRbBb5smUDcDFIYWkVYi1xNBhr5A9BRVmXnB3fiPh1613UiJ2c
40CiQJA6i2XzGo/rRsptkxu7xuxNuDdGphTNIaJnzt/X5qkCTpXi2+HcZvjth8+8dwmsMd7r9gfg
LGzLUx8lJ63a5vr4sLi/pgDsLthQWn0/W10w23wOtbIT8Zdh0nai+NjPSIva51pXe26pfqruhspH
v62Rv7ht+NmWDc0zaYiIBDXepJm+UtmfiaMtTD4UA3by1mvqVk/j6xxmXtgI2u5MzwoTlBCVgg53
6OZN1zrEfU6VdH+GtlbXUp2Fr2hRstas8Fer0KPyUhuyo1Cy7pENpypFBYVlVPwf0AdxzU2+FCqS
zo4qLSdyD0iwDR8GkLejk0WQpelWNu4hniaYPFpjUDGNEPLVFIGN1dbkxV0VALVVlYnkbAC+EUOZ
HtKpAZeKLw2mtgZ4RGblUYGMMwZtu6BEnGT1PmpukIjsjDz3lCXpY3g3KBrgTpLxfsG3UqC6sW1b
XauylIFd3xVip8k6qGYqnhakndVou0F5F+2ic/fGmHz5MN7Zw2oRxdZF6m8xUJlsJynepAqVgnHt
eeUb6KWwaBnZenVtD5/D8mE2W52900BO1qK0iRlP8OgpfmQ/dfppclxmndqn2TrUrZXe8yP+dTXR
f6H9kKFAaBmUS4cp3f7MlIYNRrH9qbiVdfaiidk+z9DcYAk5q/ldva1lhp8PZ6e+2PGr0oJS79Wy
ur9wZULuZGF/1TYPmvGGpiWQGXY0FQVxbDR/NVL+zBvEWxJFGyOBrGhA4TLVdL25Fzv6dqgs+uvI
hOkmZhz3ioSjHc5D+ZOFX/EA3MkrLOZfRAYjE3aR4sfvQSlmVVu3drDIoMMdoV4Gc+OEj6F2MsI+
vmQ4Nw1UiFdrWn6Sehj3afcq8k2f279WkdBPMmws5GJ0+QUo5SvjbI8E7g85xIrf117WPye27tnk
wzqjl6PGzYx+29+VdwRFow2ZXDS/Yp30ORDDpWqOc4zgCfWq0AtY/sK343Zrxyix18TbOTMVCDxd
q5FwqftQW8JPqDB7ytbNFcyTb1y+yE6QcLWoQFS27vojIdmv0DhezXVbjqdl3CXhQRfnzkq9iCMm
G16H9gnSCWp5LCBSA7cEeUN06mLL9RTNCgaVaw2GJh6yj0GJzxnTuNkeJuVDjm7Aof2YmE2gjC+m
YRK9OuJNMPwyU6xHi1mvyJEzDB0nbf4Y2cLa9u1CBgjj/7oKJbyp9si/f9BjDxETAzIvbZX1Dwmb
WFEsx0ijlRCcwgAE6ocUWnU+i9y+q5i0TaFu8+pzmUn8mEyvXXRP0977sNq7U87vgQs2+3QctFP8
g90dDoSH1P4KiQBW71YOmHyPV6My8sQHDF9mG8spSEe+7F36q/XFL+oYgoTSwkJEI7oC1t5U+S2E
jYIUdSNC+yTdxFFQkw9TAWBnyXaoZ8F+t2vEcJnUGXfL0CU1oaoQ2mUOcW32rJ8NgSh2N4M5GMEw
/MWNI55QBjSrIS7lRcYg+hz7E7xWFGuzr6r4PFyAqvRBlWnjDbX56iBDweBR2dalLo1Ngs9l3+JK
xriilFtR0IOoMHjLWfDCLogoJz2M/Xui01tdk/s7L7dsGRTEG1utV0suQNCRNuk3enScqECqHVOs
Gj09l8o6RyAiKwLmDIN10VFgFlSB6zFvt/qgIGmdwAAZxB6lEl2jIffnyRAP/TR/Tgq4oWGprS90
1MOV4z41Gp1j7vQE4pq1t/a+KXd69Fe5xLMn2sVgEDXrMfMq17noHaxyftbDZ1Tq+TpLPxqaOqab
bLk06+YaikeDAGv0hFIlgl+8Ttl3yPLVNrd4fNc43GLx3Nu3yQLV1V5UQMP0rgi6pSZkscHf4/PY
nNwR70AYN82DM0MyhVaubZ0k1j9D3KoFxGm0wMlVYei7DFfqEBj35U5CnIdL44KkOruxzczPfmnW
o95gaA6fp2TYGqHjF9mkPaviJ5SKx7VgNUnyikSKQgMbQUZr1A6K4FH5atUIB0r62XXFb7TEoGS3
eul2TRq+KsALqnxOJiDZ2EZw01l5to2dSef1QdVbqX7B47fiHBKWo2EEiB5Me5ur33NMO58w0BUb
30UijoAXchEqdDKzCbYcpG+c41bFgelsyvLPKG0Ixp5IokmTB3WKNcKCv6vxZkt8QmDypuly32Wb
bi62NiheJD8rUtJl/IwTC7k7KsSBj5vjYXyRI9JQUy3ZVlLfAlHRF9ghx0y2PWM0CDrY1Hj/bdI2
KJtHaNmcTd4V752jPkWl+1HUBQM0+KU9Fwragnu4A6LHTVG0r73NeAfgltrDkUDiVAnQjUf9tHEw
RKFgNiFEhN+2bDttepep0y2xihXoDQjtwkD1YtnIv+vUCt8AfjnAml9br78Gvll0HFqMdJSwvexC
kDEwifKkyJOgz8Xr2C/8ubmR64iaxYi8YgTlJC1ZYuvSJOcky1xRWY8F/6lly7of+p1UEYEs4kA9
6Apb8aQhammFl/fJJglneoyBZ5TbHPGNNdqxdh6AII/tAPAt7IsWVVvk00U0tm8TPbKlrPAPoVYj
4dnp+e8l7AfL8rxsTAcVX8uLZRFtWP+NIUBeNblvMmuhnmO2bgWHc2Gb4DJmHWBOmMg4PSFrb3Zd
7ort4jbAr7H5UKagfcxCqh9VbnM0JEozobWIjdV9qDMMp52fphZbXcRT2KkDcylOlM5Cmx67sIVm
+GiPNgCSY50UR1ydrPG08FTN7YPNRG+IOOgEYLHwOMYOmcu8AgEWdbcmQ5wyTtvKNM606UHdvcBD
zngsNuP4qzfOoUjdtSn4huG/+PueQXfbYtxGQ7NL+LG0Dg3/8FJpY2ClHxz827kqDonrbMNuw3Ic
y6P1EqLZqWu6vVGtdJXmhWC7izN4yLD3cfgetpyOPCiIa+JkeagjK+hht81pAooVLzURcdVInYt9
sZF6Y7eGela9Zvk1UWr1odw15YdLiRHxD/fJaUQbV/648qaYV+n8oAOLk89IhUhBxyb9RPkcyek2
bZdfFUSjpSY3m/2xHjCRpajH4dyA+DPzYqTv4XhhPK16MKyatxjRheIEaq9c9ardurERtMTHe/Od
izGmaMeWvjEECvi52g7KbWyyjU2SrZsc9Om1xoykDxSimaonku5Oc9ha3nr5oABG3l/6kYM9JbBF
frvWGG9NPdxllvMRUww7NPlmckxqxTG8lRhvCgR5emajMkOYYGuHhDnIxLwZdtGxG67jmGzqGeuf
Xe8NLASYAtcEKt598NLkk1IGyE5kV465YkcesM9XoGWsSZE17TPUHhYoXRFfW/tLSa6q7eMvQr72
Putfev3twMtrDamu8r0qFzyg6fg9TxXe+rp816r0UieE2HZGf9Em5yVeVPILisWr3fmg5IfaJWKu
oxZO7DRQsZSt8v45RDE/poMFseV7wtCiRvEPoiTu4wPYMe8Wp2flZJuoQn6eQWUeZX2JwyvLTFxB
Ch+K6G6bDBqZrnsr/bYATsfrrLww7ydNeBksqKuJAAA1GhFbhz37BpA8+/++z9CBW+P4qCJJXVDa
uvOw7VlOhEjylS7Kk97M/mIV+zm29CeKptDEGj2eyaSf1kKiwNW0iLM71za1NX/rwvkq9U8nvyxC
enmrIHDROyRZhRudhDV9omCvMnc9hIjIw0kFVa7u01EVFi9aC5rPCuxHaS95Lso7E35Pd2CymeqZ
XZfYDaOEyprZievI2aoi0FraCRPUpeWJopmg11vP4W0mG98UxiErIJd7Ee6nzLiaaRxkluFH7oQR
Y1OnG01BWYq0XZq+3m7K9KSI8AkzRJ98j6PzGM1vVvSD1Rcqny3UthRfj5806zFVjEsHzt469UmZ
VM82RVDZqv3kTBlKqNgxApY4ApyKMcCK+JGMuK5GEtoKkZqfTpiRNjs0tGjm4/8b15UcUamWsZ6I
RoE4a7ACS8n3ZE3BEqM5wjA5lTchPlH+LcZ3DVlgIHkY/ElhhuFAqV+FvTyzM+1sbp1SgxtxI/U0
YIJS+q9pyU5OfpgbmI6o8pMyx1rhIBqat9k0b2IRnRS0Bs2UHq203uuRhUdmsgJZ67qP/2edWw2o
k7pvQlCDpI5f20xdmyjacNhSG49iuOqCvhhPURd6EfRKtczo8pfUN4Tj59WIhq5rtM96ce0YaIWI
V+XWOa0nXU7ULQ0OANc7HXHbSBuAjVvNzyNA2rMxvnPwSu0m5p0Z8qV52CwZ9p+WmPgWVOtPDNh1
dOX5MN1H9Nyi27mszKF4rksbNua62MFUPfRMEloDaGD2m1GEV96vUiVOT/mtEMkbU+a1puQtyWuE
iW6NVCqtFV8zRO8lUccHrJXFPu9GsugAedPUb9nco8Rv4Guacdw7tf1Ea1Xtd1b12HXXOd4Yhm8m
xqEGIdaMl76pGKEjFoF1lYfGqmmwpFWBCutqiMnL7+lLbCtGeU4niXH8hqVt56rlJtIyfbNoy/dk
P43MZvVycZWfYrpBh7Oi3x2hlOIQzGuJxQurNICuzWcL3abYNygfRLdVY+1r6GpExsV+AojRy70Y
fiJjQX6efDt6DhaucPe55IK99lVynAgBp8lNfMULy1poLAcTBn9hlpDTGb8LKMq8nrnI57PCiz2o
FlYEbZXI6Q3LUO/+JMafZm+XrrsU1hkmE5p4xm+sNKe4LX0DR35qtcd8ubRmvqEsdd3CHRnFY1u+
O+nr3HIP4jUXh3xEy94iFzdOLdlUWSsAKe98RVA5WKcSP7+rEOFnLYZWVGjd4hxb5c8gMjfHN2y3
2GDuIiWZ1HjzxRoHUUwuXddv6RnyiiReQ/HOVA3qOG4DxM+6LbxoGPxqOZl2yR+GkQshRBLuVqUB
WkSIiiWxzLdz/VDoDzrzjbrplz2ZsQD7q4UcJGfC0Lq83omvaF3VOxy6CaiktQMwMs1NP5wb6RXA
XNHVjNZNyZCNOtv8be6lUgAjIntRUHegk0CpFD8gJl9lxpdgf4ZNQF+lDBCvLQ5d5SRjpCj0xmaI
8VyWct3gO4IdSM4wmorF9YqyogkLL+nKYJzHh7qD3Dgm8tDN77Ppp7bl6dmhTx+76WgjGNWTc60q
PJpx9l4X5s4Rgk/v260vrVLubQeWt3VRZWKNVL4YO3as5cB9GLXBkdZdHvtLL/aV69Knh3GLFbfq
4bUn61U1/6yiRNdl75NoeUmbT1eTBb4VrA7NqPm4U/1Z75E/ZBslRSArDtH9N5JfrOl88+ilQKex
/kkzXJd9/aIO8iGBjpEOwdHtQRkibGLKOm6j5yi9PxXJo+Um+4ZPWg+1ANbFM1q5642jUGeLRFRG
2DTqqMnLtmrfnTAbM9w9i6h6w6iBAABCIKC/bJ3quzAjKHmwEJXMS+nPw5dlGcBFEnggqjfkYoGn
tmz+oySp3PF0d95p6jz7zWgSyVk+VGlOMkvMFFYOPeiKPURTEIqekrKGtbeZ5GapACCyFncnyJOc
upekrXjbu0ilGs4iY8Xsdf0SKZr9cs/tU32b/d6PBkvuXA3gIHLBEkwX3aaYkIligcKSosy3Zjkj
7cy0t6ytvKUjqQA9fAP3/O5wtU/RtYEEsjBOuG0Qpu2n2V9aG7PEjB9snIrfssPsPHchM6pE2a81
rw5dvW0hGb/G/js29Ie20fbingVRF5ea7CK7Esm2Gh5bgGM4tUXLVhEgmIA4djSuRSwzk2UFjf1D
uRE5R+m0C8ffCIuyG7PAxeGjOzAmlWKuz2WLSA1//cDmSXGrhbdv1M7hfXusoUIM9T3XrDeij5RK
7oo8fTci/LhlMT85dAlcQU23jJ69CeY1XMYc4ZOGq2Hd8a618kkQ14NsP4m/536nJ8pa1dfCkTvY
lU1N0FOdF9eYvCzmpgWpGtmCjOg0M6Dum82PKDsXhR8hz0YVmsyoG+ZLQqr5ijmb/ACkv7HiXIpl
8Ywx9NJuHXfdt97XG94lf+jig2RzMjLFs2AfnRzqugk3OshQPF3NmcHMvgpQV78L58VzipwRm3Qs
pRj+ivsDlwTUlm0M+wHBThNeR5M2Q9Fs6vt4AerW1B9YfuUYiAQ3G/1UNhg5vyvWg0YPEBGJCpaa
PKPKOato+FL2Cy0jzNnGfxy208QogeUN/2Kc5P5SltzjS3dyRuXuiXwE3anS56YJMN7ixb8kkKEz
29sLelHyA1R+6ynS8Y0BMgRR8SzkOpyfNDJZlB2vJZbW2g1a5WPsEdakgbS8qf1A9x1RjKs+deE+
Hp9nbTeE2yxS/Cm5hOlDjvbU9Sf9mjfBPP6UxdotPxNYefsjsSCnXntY1OQ95qwYX9V87VBCNR51
AE6lJJ6mZJ9dOvb74jIVIOZCu4s8k4fIYbA5Zxwa7vBoW345nfThtTSvYrDPSmR91NyduTgxA/vq
cIKa7FT50sR76d4MhuUaHDwfwmrduXZ4FnL09I4vLcHjIXVMYCwrDdUko3TObkPYYYfKvsod82Dc
TbVNI4j8hBb3WjLOC61jEu1OtB3605JyRC0FGGNhnPsWNZZRzVupCJioqtuHTsWxIGd9MyDA8hps
V1pxa9TvPJ03DV6Suabetl0WAnCGhD9kHWYj3Glpu2vrZpsruKVyZaNhAhAkwhQP8b0PZlrHy08s
PBGmZ7XqXSBme19rKpuHhnoaVHPnQvp3wHr1+B5nNMCXOgOMDbehbQzXuQ4VUzxy4ENrMRDN2PGa
4oPcuYdYZYmu8ASn8ePglBy/80aQkTMVm94+G/pZN3YCSAgGUnUeclb1bj4KS1tZTdPuTScO/TS2
3uAmCByB5m5jIqQgFmO+8UEzvyNdbFM8XtkCo52hwIfliAeDV9xY2TqeLAKy1PSrEKheY6iZWTc3
wLe1yVArln1rZMfC6K6JieRXyV+UKDmEaDMsJTpZXWKsRI0JrU+3roi3+oIhgoS1qZp9ojYGCMDy
keyfldG+1il+hnFdKQ+hJDJ6LiyvvtuPMljiR8mjOnC4Gnensp1x0DWNjbrbNgx+z/4JdBtqvlqF
bIuxPmEWSLpiJRv1TWnCdyWFFoaZsm3SDmLrx+aybvO1hjDf7XZTEtgJ40o8/0VpeihdFOwYFZig
rAqQbr4rO8uNdOXaQcYWa+U6tB/jKDn2aHMsFZTiPp/nOHBL291rLaFOz7pDjJyDFigD2IVZ6xs/
xRNP+beFu7BTXiO99V2YgT6PEWw8RvxEyLpTq/GXBW63nH8aFxmIAiVD6MswY4gSxYMDatgiMJUJ
kiJUgSsDPrDIy3VnNk9hVZ7tPL7Qm7ybCnGp5TEdCVWS8hchTapshXKOMssncuNNC+NDWNiql8WY
E5jyoSHdFRjWMQvROKUTguL/O45Ku2dd/acwqn8E3mVRuRSOO2K3Wane13LD8Ly6RyY+jis8g/8l
MvFf4qj/Wa5bZ+lgqbqFgs8MYuW57p/68PW//AL3H/Q//ALWP8KMGzNW59zQtYOqjvVdIKq3x1mP
U6SIFuyQNtfNu8xGrLFWazHRx3CuvzIS0ErmEqM++C8/x78E3P6zhjfr9bIdXNQ5y3S6x+fm+Nmh
AIPFR9+FT0lfN7lH0TicZ6gcU/AG9b/81c6/fQT/iEBue8NebIebYTIJ1iW7y45CFUPetAbLQy19
zajnhLvBXlvI/DAYu1Hb2fJz6gk66HjAlGbTu3gVcYMk/VuT6+tUcX+4xbp4y/sLMFfyadqrBuzB
7B51a/b0mUnN5ZdqnuL5VnIMd59Go20T9B+qi8k8jezPeHzhDsX8hCXTEzjMwnqiekJuU0vZ52aH
vJ7k90Uy0WKc58E28OIXKzt6ppHEaUk4a3izP9UBW2W5bWS71bJ+X8YKWiSTklamwp+c/UBv9jr/
25TjvDNgcf/vr/Rf2jLFP0tUx7johihujEM8dgpK8LwPDRItS+U9qVQc5QnIw8+ooxYxB4c109ZV
sFaLGB6zzzEYOub03Wb5HbzP651N6iMZPWVXHvoRWW6T6e3j5DCx6FXYPY+uncLAjxoYnoswCytS
AiGYL/hLpejC//LCG/eH4j+9L/fn9//rHRjqLK+KUl1ol4wfzn6xDy/VJll9+a/dNutX6ga9jLq6
KR5+QQTAq/24ukpfrEDcvWjzF3nfGKuOKgLv9X/7mP/t1flHYmwsFL1TnMh4iPRhS/CWinBFad7I
zX9rHX1VuwaYa7QGj7wze0h1kcIm6YjtymDZIJMSSibvGTn3Eg5uYJ7eNqT4f6XdLWHhKIhptS5N
fHG1fOsgX5cRUfIz1NlIKqtq6Se0u5fxW61fcusw/Vnz/S9wSCFbtkX5lBqvCtGP9RqJTnRWY6K4
7pqHkz4KXFu3AdFhae8x8ZpyjYbzkf7ptXMFal/il9kKVDI/MjJQjwpTmvQd5lpodd6TffTea8jc
0TjhuFwvJkbyoBzB8TekLj7dPaKAz3+jg4AHP6VHXY16NL7J1asvo/w0uGy4kHnii+yQw2It9Rki
eaoJL1D2qExbMa1GktmGVUjAVQmoA1Q2vjo3OGnLeDC4mxmC5bCFj8HF1407mzAkmZ3u0WOF8TyR
EIw2Tv/pat5sFvsQjQRlagsikPHLMhFZxzJIiuWE75JrM471laravL3RJW8jjE7ma66blyQ9RhVC
H/dcoKkkZSEF9+rW/bzrdBNx6lXoJxn+0tDTT2djatZW87WUB3xS0O+vLcYym7aSmlOHdCisPhrw
nH7NOCe05tqaiSROXFz1eri0svzSM8d3WeQ05piiZHElfI/Ai/mQWa7HepS064n4AzZoxtKVSL/0
kH70qQ5iiGOar+toW4SfnXoq2Q7AImpTEMhLnpdORAtarW2Wc5QaJy7mBcrBQE9c8lNl4wbJLFrD
JSWcpWbyNWh+M24zDgdsaGn30s57WR50ZBMtAm6EgU2Klz1JuRQs+SdIogtVPJzm6Fn6n70AcdD+
hzHDmS7SPBbFI9E2WrRzbXJ/kjXz70i/e4e5LsPuF713evIm4vg1K7el6rn1S9Y/1qXua0P0pDDM
FsOAj5t+s1J4scQu0xnxZqqyFYruGl2nLKrr//0+G/8S+m/+4zqSmp6mKvlqR1vaZA45zJVVUBEd
hRjco+IYkBEoSq0/FBQ8lqiOc0JSwXyOjOR/ODuz5biZM9u+Sofv4U4AiSE72r6omUUWB5EabxAU
RWEeE/PTn1WyzzFVVrFO2OFwxG/9AlBAjl/uvfax5sTZlI5fiy5/rLJpK5Fd5RzwRyRq+eQihWhn
mqbbDQ0lKdw2Q1NRgABQ5cVkPbsXInj/TJX2/JNVUWs0RejFMePcT7k2bl1MGtUBQfiFVAH5xzHY
80/wvxLlW2hSsuaXWygyvmf60mroz8s575TkHihdupkus4NjLcpbNh3s/aAQdCzlf05Pks2Gswo+
hxeSn868plOau1FCFownfkfKtuZT82R84HToyEwt/8MbnDSl0W+GQsLcOKA+mtHq3bpfrSc08fOz
c4GRfGYB7J3C2NPaMH074Rbh8/hSvKQ/5U/9YHxgR9OaW/+lPZiX7nTka//7zMt67PeZNzcTz7JR
mh+Gn6SzMc9xlIh++YMlQYMvm3302l0ABp9ZbzvHdvdmju+gumYkQlk3QUqROzaYRBm3UQaVwALf
7+X+n9uw75zAcwtxXKRkxnjDMRFuJUCADYA4pLHgap0wWfgoVvMw26B2ORRoOKr0xohfAujoRjAj
JxtXeX87o1Q2XtOaOnicXoWaw6fG2PjFPkoZZU2q0xUaeE3VMe9XTq5WNuLd+Og2qIttwBEk+0A4
f6n2P0TZi2k+Rkm/om63ZE5tzIMGV2ZrirVp/LUrbksk5PA8VMaUYX5ryOnsxo0yPlXRi5mKh2bm
6DHJV32ERtCEBq0SjgyMjiy9T7V86En8bvNbBB9jRRDD+K2KQaeTydBxfDOpvaHQGrHivhmKl3H+
aDUcG0X5bTNiomEnykltwqFZnFXe8v1P8Kvh/HuD8p1jQ3vzmZmLe19NFYYAWF6YHOH+Gv1zrKmS
oHXvsUG46EUitvtzZj4Y8o4muK3hDqOiGqJmgURytPGtp1TMs+Aw1N5PQ+KOydujle+5ou0IipJU
gXrCOqIHbCvgda4j7DA489IO+bvbLHEB1B57YdYh6ZWpNYf9h8HYt9nB8Pd9vleuiTjvKUOvkSGt
zPRDNe2mRN/3HCdkioPeqmu3Gcd+CyeKHpxYvZSBsyz9Hzq4DhCLCsxhefvIieK6aseHdBy+20G/
k+O0tKGvjBmweSu8lfO3sbiy24M3zxcWy+a5ndXJPCBaSi6OqzlEareRAcIQ1/UXQ4YfZYhVaR/k
EIXBHfQXdhx/Hk/J3Pj9g7LkGCbEM+K6DSv30WtSfcdJJIaRvCwVnP2iABKTeSvkdSmAPN9z7t9v
SucQ7PL4RG+akjBmwdA02deGbjjFnYNik07uo9GxMCxQBRbeGGKVvHNESw30Na/Fujc0et6BsklH
lbukeKpE7F8aXs4tIk62KaNUgbBSVUKYGjgLQ7izFM/BM1jrhLMGWCu+jcXQ3zk21akV2ssKQfir
81g9xP3z8NFgL8Ch4ffhlq8HFWg7XxtooujxCNhZUZBtAo3nu9vA9th5yTNFUSi21kJ9bn+m2Q0q
dn7ua0YCPNUbZrTPDVkhLAVeWDsayDqmhfuKbsnQ63SvIRVgoSb0botUvS0gsS3qbzinG7HI74Fh
+nKd6gdoKHMUIkS8pmZfXAgs+IXy/8MYIE8mFWsy63KGHnUDFX5j79I95yA3SDcXEXHVxuLJJ2tM
Lt09oa3LaKNQXS4Mws6qjUvuk8u+Ll0FC1aWOwp5x7+1ype4LFfwWJaSUtCzvcZFt82W2Bnv8E3c
ZlsWuzfglVHjbjl9vMq23a67jtb+Bu/WhX53dgl5MoG5fhg0bsmvIrZ5icd/a23FA95XANPEiw8r
OE1r94rXvBgXcgUcdfn69WO4SjesQ66xldcXJlLzzG5Znsxy8dylI8O3RUIcx5wr7CrL4ytyF8hz
l5AEFvEm+nihD/55feDLk+G8oQKQpsd7BQfjsbgiB+F+eoHovSzW/2EhTp6MZ6pFedJYk3cTKFTp
dXrrW8j/ijG1Lny5M1t5eTKCtaKv/TEdvBvTOHotO6J16qQEyG5sVFZfzJg5MzrYJ8NVYasGvvtM
EYPj1WroVnL6yPSDzsHbDC4xCfraZ1mtLq12zgzM9jEl4c3w2JVDXwcZKvu+g1kPCtOo9zmVXih2
0FqGVWURcVJcaAhnVm+/KjdvbmZzlCuzjCM6akPbWTzbGMvdS6/uzLLNPhlXQ+lWUypt0nlC76Gv
8QBCY3y/AZ8rLdknY5Hn5X7pRh0l0KYEkZQ2HOGnkXLbJYYNuNqjOztr4eHPrZDz3JkjR8uxA9WK
tIBonTsRi0cCZKFq20AKurqlclGqcDHOokOQbEEhmVBfEo4Di10Y8bWrLXGV+ZG47kBUrMYWv0yP
dRy6VeF/lRZQSKJ9A1Rt8ay8Gz83AYoGAcytTKgfHVTbZVaNeAUyWQJKgH33/ps4t24QJ8NG4Q6B
00kzP0wPCWpIggBe82pjcYpwlPUvkV5xcv3+vc60FnEyanhBVHWFwa3KJDKv/KLZoN21V+NRyvr+
Hc70aftkMObwuJmRZxKToSEIgSZnRFwCYVhYzoVZ7MwmzLdP3lfcOC6+JG4R2Wm8bRAYAjOPnHXv
oddzTE+sh9HTB6uvgrs4arp9lmPMg0ub4Air5lXCMH1h63/mff5KfXrT+6Ip57Tec0daYc0yNd77
6MCmuL7wuc69zJMR2HBtNxFjON0Y9YEQCGvc+ArgzaV0EcajP6wGfs2nbx5e94EsR5s8gzhrKLSD
sNWH3hLr/6ghWCejrmjjPKuR8t64PuAbKdQ3DdXV0sP3rE8udZ0zQ7t1MtTikI1maxbcZGLd3yUI
3fOy3ye5pEAUXftqvpvtyVsAal9ZEg3N+7/tzLhonVQaaoA4dR1YI4a9j13+tUwuVDCOj/2HL/Lr
bOHNF/E9DoybmuuG5j4tjuQ/hOQmxtBo7c6r/+zZT8ZdN267uiiPz25wnO5v4rS40PXPvZWTrt+A
z/CanCsf0W5t+jiICwFYZ7qBddLhOyJP88AwuXC2goo8mSvE0ID+3n8hZ/qwdTImNnoIQ8Pi6o4X
LUjoCCxY9hdqd+c+6EkHRkc0hsnxyRW2VIG56WikLz74conO8/3HP/dyThZRUR6Ec5+hvpEW3nSb
k24XOsQLG+33r39mNfMrD+lNm4yLYQ6h9JYHFzV7KOZgYXqedSV7CIDE9/k0VMZelSEAKC1Qpe/f
9cxS+lci45u7RhnasFkW5aGLu+9lajvU6e18m2YQIMq0w5YB9vf9W50L6Py1nH9zL7frSsxBc3LA
KpTeio9zjnt6aTyMH+3FpSLuma/0ayv95h5VHPsVQanJobVLthxFHYO5rf3viYdctcLgfykk+EyL
M0+6dzbGyrQDDSkW3T1WoCz+5I3XxoRvTn/po+pC8eFMXzdP+nqdG5mUSFIPvfDjjzUf/jpQZbB7
/5Oc6ZK/Zv43bysKk1CFVZMcZLjp46ekvxPVhR557tInvZ3D7tYIZJYcDDCiuTeC9F3XzYUZ9Vxf
Oenug8f61Ox5K/knQO4Fpi9gbCbUw+UMS/bSOHvuLic93rGTHgXp8d1z6NZvmx+cyCQESgSLEQ7I
6/uf4FyvECfz9+SbbT9l3CUBw9Wskp7UBgAPC8x6nbEPcDfUF0awM79HHJvym6+dxm1KcjJ3QnuM
eJ86KgZfX6/B0jekSFz4QWc+vDiZsxXBuEFagp6c1Oc++5plGkLHy/sv69y1j73+zS9oc0cFY5zn
0BXuewy5oLujNr7wes70aHG86ZuL4xHTtoXy/SAPcOQ7PHAUwO9FvZblhRHwTGcWJ51Ztl3f9wV3
6NpPoNKwEF549HPv5aQ/TEXlV9Fg4KqYR+C/LxpTaXthBDrXak56QWE0Q4IkJz0k1gpIhgBbAW/u
6GVY1UD4LmUA//ndeOqkG8ismgrfm9NDCdTNsO7s7Or9NvPnGYH80d8/K9oz2bhxl2JEzGkuFB49
yaEAClOnsD69f48zWyVPnTR626SC4ydxehjCBNa4W/TTnWkUHeJghiMzojo5h0fOsyqTNVK9Ya3m
wt6xYvmetr6xM8N+uDA2nnuRJ31EOUHUFW6VHfR4Z8gbQpAuNLIz+2dPnXQQHU2ZX2d5dqjgTCjO
DbAO4K5fdC/BF43JluSyS/KTcz/ipKdUs9lFfl5nhwRVeu19avWFEeRcazhd4prFPEeuSg/+bGwl
DJmGWnlMCoB3aU7984rKU9bv7a3LZGNUBXfoDCIFWuAs94Hxs23AsdrJ6v32du5XnPb3MEaS5HAS
nuDP7uRjGiBgQHtRzpdy2899gJNen7rl5JpjxHGRlX/KdIvE2Pj6/sOfeUH+SU+PEttQzZxmh/ml
fzK/Vz+DL/hl37/2mcf2Tzp7a7d9hgk8O7ST6wCJsz430rhQgzj33Cd9vIUh8w/5QYf8gMzIT+4m
enj/sc9d+qTPjgKdYp2E9CwyLzi2RBFpSVA2c+KSCQceOcjUf/iGTjqxV+VuF7a8Iew5JHp1ECXe
/w1/nj69X0fSb6fPmrA2MHm0mBZ5z3WxEfequK6eL81D565/0nNVp53CD2nzhH6aT5zRH1O4GyzJ
C4473/8Jv1bV/14X8PyTvttXZRyJo8Kkcxb5rX6u7o0PTBj2N3sZfvV3y2CNhvj9e51pqd7x/3/z
uhJDuMIPRHowCkRq3lrZxoUrn/sV3smbiobAmrLjVBoZEHDKkKQ27bCrgyyHClILvNsx2RRFTuF3
wDu3MlqvWvuu7m5bXcptmbXlnoEyWL//U898Oe/krUpXl61dmemhJkcWfdqX8KNzFI8t8Bm8f4cz
i2jvlwj3zdvUYsC5TpjhoXjB643aMPMX2WfrxXsIvrAleP8u5z7ZyZio6tITRCpkBy+izEoVu2ya
Cz/gzKVPM8GjSgxo3nl+QZE994g0TYILT/3ntaF3muMtcntq8P/Qb2aaWWHg7Lf7aoQUOdSr91/M
uVucjIyl8MBDzH166KF54ZMH6eFS0b+0Dzt3+ZPRMe+KiTxd1h15zvHY9RRvh+hC0eXMwHsaqJ0L
uyVSkksPDyC7CdRpVuNz/vj+azm3YHJP+vhYx47hD0htyGwcn/p7NC/HNOi79pu+67/p7xduc2x/
fxi13JP+ntUx+IuUH0G+G9kx0zE7YgHGzNzGHIYR2mxfaKVnOrJr/T5mjXGgghjd6gHtAQwupwU2
uB2CRfxSXZrAz/Vk92RpcwyvltDuWB1ExNsSuILjh6F+7TUb5NYw/v1Lx4fn+txJd667XBO7zGur
CSMMjF3HoP/+FznTYE/dD4kwxzmoKfj3Big3YpWNryWgrPcvfuaxTy0N9mB0s8IBfdNWBEswAwbm
h19X/u+X8X/C1/L+H01G//1/+eeXEqxaHEbtyT/+/anM+e//Hv/O//t3fv8bfz/EL02py5/t6b/1
21/iwv+88eq5ff7tH3DPxu300L0204dX3WXtrxvwiMd/8//3D//r9ddVnqbq9W9/eSm7Anvah9cw
Lou//POPrn787S/W8ejgv99e/59/ePuc8/eenmPcYz/i53/7O6/Puv3bX0zh/JUzIN8UtrA8Wx6P
mofX458o76+2dFzs2jb/knSPK86ibNqIe4q/Stc2lRCe79mOfVSC6bI7/hFXM4UQ2CYx2HiwkeRf
/u+z/fZ5/vW5/gtp7X0ZF63mabjQm47v+a6yXFtJ6/h8tmedLr1E1VWEoRrtjsjH6d6x+u5gOAj1
MQ6Pwl5VFYLobeuENnRxR4wO7vDeybdQA4wjZmjy7dXQtJj93rzDfz7n2+c6LuT/NR4dH8u2hWcT
cWh6lsTr8vtwQZxQ1Bfkpe7SvAsAtcFG4UShg1u0sibCFau2qA5GFMR63dR2el9YYqjX7z/D712Q
F4+FSXiS00jHokguT4Zgr+w7D9zmuA2N3HbJxwi1R+U+I58UgjU///3bnQxbx/s5tuUL33b4wpZ5
6k5JlZpYyhOrJsdAdxyV2l9SawTbm8Wm+DbE+XCXHSX7VTGQiaectAcy3I1NtrvwIMdB/+3L50Gk
50ifholZl5fw+8uvUtN3Jks42yxsS+Lb4WvdSzGFPwDkm7cq8xEj2kmY1otYzOM3wZ71Ed1kaCAX
tcx8aaCiANWb1N6l+v/vAxevyLVsBaRHmI4SnBKfjPBhLR2r9NN+K1GRBRsZRa7cNUlDSfL9d3Da
/riRYzk0PuW4ynVPv72pCtuVVU2uesYNcSMLaW7ayrc+z/VA9TClfNHBgCF10JDkrgbtMVj5/Wf4
fYd+/LG26QrPUo6pbCVOhcxWrWI4OFSPy9mfiKExYI94+ThZq6FubIRnA8k+79/y97XMP26JfNMS
ECOVUKcy+cGJGghaouMAO6u+JkP2K6xzTEtQBJIzTulAT/AjuxkvCAX+/bcykrl8UctXDJGn/X3C
dVLNmMq2dpsf484rwYCTGm5FS8uCoFyEMVEMFz7yv/9aPq5lO46QFiOxOGnnBXF2EmJMs619iE5a
NaBLkj7FtK2aiqgT1MV1mlLBf/8l/74EOr5kBx2/i5qT/yh1uqcJXWWaXZu023CSLSbhvGt+etDx
ou2UhHG39XTlwfPE0lhslNcSqPz+/S3zV7X4Xz3cl4B+jlOHJWlcrqtOdf7RUAeMeGW/nQrYc0XQ
fsFWAtehL8Uhap2nChiON5fVyo4VxH1S3vd+FCQxBHFnvG6asF6YpLZCxBrtB9nUGrq9qXY1vMmn
NAJ/0kxWtdVD+pJ7Sbi2CzveRTOQfstt82XAShDzZkZ+QhqVd+E0EaKJTsPZG2VAwJsPPnAXTQbh
i72oQIvkEWCwWWVUCesjGmCuf1p1aWG6ma+L0fautBlOBLSC1wSOHe/yMQ2utW+AiG2L/EtUjWSg
jPbPekbN7dnw6KKUHtUmif+YCtKFQc9HwBv54YCt7kPbuevoj1exH6p9rI+sXGEAMjNT9aUdc7nS
oWvdpFXRLAtobzUQf0FUlN1fl/URJRgcOdpeTsSYPwhOLD0i4SeSHZPHfkw8Ai9isEgWIrQv44x/
STCMktiDW3n0mAE2xkyK8iP8EDJ9fG1ibAXIdvRRho7rqIZ8ubb2og1e0CRFxlmUDEC9hKd73bf+
MbbBr0kYZx9L9KECvVcdp+qEnkVaL2xyAEUxCsGZMKhGS3XvG800kWKf+FFL8ofT+g7RaPXM4zhW
Q4hGUFdfU65Y3Qg5WPjv/TbxjUPmGUFdLwRBlfN9CRKwWZNb2qefJ82WekdIEv6wUk7jvc57EKFV
GfG/g1cl8YN02DxtrYIUkI8Z0ECAK5Es003sjkz0FsYiPGuuXQL0X7hibuE1c9rM+wbem8DH+jUj
g2bMi63TDHBb2tDksqZbyv4DOgQuMqux+hpOtgvfsvNkhwUAuHpw7WSCQSwLQfUdwywFrI1O8dRU
33leTWpJtGpEguOBk4sYph1tCE0tUrgUluoAWAkKUVEDKdJhU+S3c9GH1dLvJ07EyNJJ4Pi5o1fA
Nqx7+dV2c4dUBsvG8xD3ZbkrfaaNGzk1db2qGsPxb2UJUnQzGKmAj9aIprnWYT7qfSF62rLIG3+6
yRpdfa0Bb5tXgrT4Ac2zqXhRLBfKVRoVN0UhYCQXCZQVb5waBMDm1EyExiTZBzMfYYArZTjeTW64
XbAZnKy17kws7QaUc5B/oGs7SZB5gxv2JTbMV4xsUFlbNv4/SD0aFaFbTnVXuY4FwhvqTLBw56AF
tV6GI2AAZxIvht2Km56Yz1UtdfSz1byrBerEOFw5pawId0B35nzIyHogWCucSO3LUx8osYjt4EtO
AjlA7qS4homCk8MdM2NNMEKDn7l2juNR5Ar93IVxRS5rSU4VXE8xPnluBKNgdFUfbBrhzCg5W6KK
eqtMvPs0i/Fsu3kY3o1lH8PahBMaow/vGMu0E1QwfHJYGF2SVd3GyRRBs5U/jyQ0Q1885uoGisaC
lzoagKvFBXbFyiGvPsh7GISiqKtNand1tbKUmL4hLJ4LqP+EC67SdGAKq+yOaSuJHWtZyUFgz3Oi
iRHdaQWF60GTklXkOUuZDphgcB16MxEaEMIDoq21tNYNSJV6W/qedlbmiDWSMwhmqVynZCh7xa4X
cVvc5GwXIFpChkuVQJjrgCYwTcPd9yN0qmXrEGhaZDpa1or8akvLI8ZcaH9Bz41+9L5wzY9lFSjk
ZQkxY0UYGzBWepPXE7et3pVEfNwFYRbZK53EiiAyP1LAfeOMT0/EADEbHiiIZakHe1NH0vk+DcWx
L9U5fpwZbrDZBfJuHFRI8ioHxrkTX3mV1eA0tdXRfoOxzTLw41Ry7IJlOkJGz2Vkf+xsy+WI3pof
mEc1EXjAtsAT1Zt+Qr97JdLIucorH88m4jjorgU2dLZCS+WR0dVnw3Cl03r6HkeTvZEF6pjEL8JD
ac6fhZnWx3QZ0G2xXXgYevQ8bee8Gh57gmhQGbFvgi0diHbr98RhtfE8bAwzYeWnWRiNDM212S9b
oy+uGPvQgqWDix3eb4V87Y4wR0O73nNqW5+FdvtbWc31VeTM/srhPO9qrDkmno0qrVe6ka3xnBl4
X0zdDte4CVGT+ZMKJbH1tgpuY2n4j8C9nPs0nBnSJTwfH20gzo7Yc7trOyTOJ8rS7H5STQmKNUnU
lyYviS2fywxtg57oWdBnCM6E346nZvS1epmo7b5WLLswvYSE9OUt6V+Voc1NUBfpldMmrs8X51TS
Vtl0lZemdpe20Q+El/swJ4PSqB4GQMw75gjzZrKrfaAE9fWIIN7beOzbO5XAExU4GpZDnzj3vEMS
JnOIS53OmKiJmH1UtsQtLTpCsNxKfLedQZULFfHrSWQfjJXyMvPeLtrydagsmG59fSQw2WDZ4EwX
OVwXNUCPStL8MY6GbDMA/zvEYQ0tSeLUBtZF5p1oiVzLSn2jUuHjdbEr/9VFN32law1fKNBtRhhc
pu/SpsPOoToi7CqXCC+rL/FbxV2EAzez4W+1ir6RuABxLTXH+LWJzhWDcHcOvmG8zklIWhfrBDnb
qygiIXQGrjzTO+9Em4x3vW89OC5knzIohu2YjwizgsxaiTyYV6x25mLtJimoyMk0rjxZZCt3yMUL
i0F9M7LoWXWCEY+MbJRwzdTbd6aP0xBk5960Ij6JBcSl9fGH+qFHQmnR8rmXddWnnyRZBRCrFIE2
npWmZKQP5MSWTdhTjHP0sCmmiND2SWa1BX+IQLsoMK/GgtOFecpJt69idqVF129abZBjlZPA2qd3
MkjNz9J0TDJexicrw3SfERjug6bL+1JB0JkTklKjQEMWt+a9GGt77whozlHwM+kVcW/hD28gp9GL
rEMHanjXMDCuY3/C+x89E+Nesu8BVS/xacUDtp9+JpgMluBHt+7u/CRAWkAuOoS16jYppMXxNVCA
qBl3PdmxB8vtnmQVR5uQktKybCHnTUQAmGOIs3voMmI0gZyxMlvXc4ts3YjInvZwJXmNVawlUFlw
9O2VotLO/08urEwa8FXaHTaJqsUy6ufkk8z9n23nx1dNln01CInbt7BPCyQzgGlIoCI2/nMmimdV
S4usUTJQZyAUK1flw6exzL4zBB8Y1e9zuxarBGop1gdMlrHCR271hbOZ7ew1mvrPQOSTjYOvbMUs
f5iTqF6neOQhUvYTQP+220SO3BTpDEO4DbdNA1iHcSjezfH4UgUtSYCUGRYd4x8kVbCGPgBngtLY
iExBu7L17GH+jxR5s0zfnPGEtyNblF0pQGd5KniEquYC+lW7oTRve4PwkAL+6VIaVU5KqZ4Wfp2k
ryo2iBWYKn9BHaNkeJbzl1TDRvN77R1G6hY7qhAPIHCqawZPG2cA+vY578UTY+LHZIKgB/NFbfx0
QlFKYmG6YNgkVLMmGsLV4CECA6KkQidGYgKZG5OJenNsvedaNc5qToyrMa2IHBtA/jal92Kl1r1T
GI/ORCG99LuEj09KhYIrHvWCU9MU0/NYOu69B3TZrsRGVB5xqhVDa1xoezsbTbXxJyQsY0jah+3a
+4lFyc50iVIxHFMudOt+1JPY9cg9F1YNXXiK5hYTWkC2ctlNHUHtBMjMQQWiTHC+piFv17NAsmXE
FokNeTX1EEWiaWfP3l2Y68ceGtatNffzvqqPXHEWozeclyTrsbOrTeM6nwjpnH709tBcGY2wP3jM
Ah+GNjX2Kf6BDdUUIjX9MXyK6qJ4LJJ5Jn3Ssr/0VdK8xKLk0JjzRNJ1wn7+7FiQInVOylAui+/T
mCKy1Lyv57xwPxGZwTJKwLUwrdwlMNjvr/PsmByjUYWJ2bKITYDAFJLslG+GALtH3YRfiPHKV6j4
iFZoIGwkE1m6rptDxBoisUvNnjhMq/liDZl9W+Rm9UG3gsDnqN7KgiyYvMyTz14v4DLo3IL3Z8n8
lhJQcVeY3ZFFbd+mNdBSq2vhnItIuFfjcDTmZp1fLpOGdb8wocvNufkQdIR+ZKq7U37SrFqR/mzY
xLoFmR9RyhLA9rzsjm2zSiB6iBqIa41luQ5td832HBtubRNe0oYprkV7CkHtBJD6cePrznqKYn2Q
Q15vdFVO+5bUqWXb+OxbTNVct1Ho3o5CyesSMvdjOGimo2ruKe0bQN2xR5fhdxnXeN865R/h/B5+
CAO4DBGUjXeVhJRBl6UzTyb5HaW7bPXMAD30oXtcUVZAB2KigmWaQHEbSyW3Wc8erB/H/FuG+0Iv
M+YTsP216QXg7XgJ1G0N3e4d6pI12HlhHQQ8nL2RNgMNMbbjh94ZyOtwZWyt06grn3qRJ7i0Jxs2
Y0BG+SIfI/i4ha8HZ2tVo3NvVHZIKHkErbKHlQxZpRygb/s+AVHEutynYpTFcorQ4gHgmHvYePgP
VkNgwICRrF1AsLqfhixljYntR+9F49Zfpl7WkPr6kDQ61mr2NqNQ4ZCTUeHrbvPSuspM7Q/bYB4t
OKxNNXA3f9o0Tg3E3lMpSfGRCAl665tn1Y0kceXgM2uAK0ZlIYRn/Jqvg971bwJtpFcs63gFaZqT
SCLUz3ZK5CqYSPwr0jK+YiPInm2azGHlZs5sXDVxYyYQLaGZ8UvEsKmM3n91ZBrvLRSHX/2w+VFp
Tz/zs/wrllQjiZFhThRT4+6OTZVG7muxM6IjESVKxV1rms59ztH6TUzR/oufJSj+jlPPHYuX6Iqt
uTwMqWPxpIax9aijPzQOv3ORjlRHF2kB2XqTTxnxyW6njz7Z3NC7yDBbfERZkH2Kw2TcYDBIvs4i
GMl9xrZSh7MEXRkr6z6x/PngarA9ZdWHH83chojSTRlYu0SbN3lQlStsWd0HY/SHH+nUVc/sIu8k
da2HWhf9rnBba9X3GUw7w6x6mqB8SssyeTQtOe/9znY+prE3PYnRL9YASbPFQMTSkmLruKxYYwMv
tPJHVY5in0RsuDsEB4uEVDlrafuOMyxrqkfp2rE0eXpz2czbqrfiq7RWzr6PBATkRrjNyphZd7pB
xAaFPT/OYm8uKgtnbxitiP4gRarPncXcOC9D73+IrQpIempC8DCmin2LugdYkgOzLql8SkXmPWpA
6p892MIw9h7HYQT43oj6exU0bHLrOHGvTdUPD47h+vucMWSBqO85JuoFcnAPr5CN60I3wZRvxxqW
mKuqCIz1NLt30cwqwStInQjdFuRibFniqXacdpXPdU9ksodlXdk6+OFFWt8FxJLsPU98Rx3meSvL
HaONnef2WiXEuKehJoElcfPxWrnkYZl2Q/5OgMLc9P1Pla4AqMM0z8xiayon2xVwWxd21KrPjklG
UTLcDwy4t+Nob4XsOIsk/WXM7hsWP0PYyV3btt+mEnS9PRbWNZXbATE+Yg0gunytpMqILB78cDUL
WUxLP3G6j5Fv7pJaBN+1jzGAapP51EdyneTxSFqNSexO6Ysw29bxGA8sQyZP3zah8IlDEBS9dmbR
Q8rLXN22bEV1wElUlhpiOTQgHaEp0hIgIlMxv481S24YXK1S+yms82BlZqJVGw6x0mhbisHsr+TI
EuIuKoU+ovBTL7+esd2lVwT9+j/DNjryDTtCLmbfodQZ1ISnpjCLAdUs2sK77pwR5E+cfoZmEpNa
4OxyBSd9lPpaVvb31JyjFqV3LfrlCvXMDcI1omCs/TiSDQZBLXa8T0aSXqXz8EXPvXstZymXaefo
m1URD0diY5iTLCvdRWzmd5pplAOPbFHFWH2TNiA3U7TRCjrMzvchU3nR9Dq16mBbwTVN/1MRZdse
LjM+DBSxRhFsAl2Wy8jJWUCPH0jCKpZeJjaB1TzauYYc4VvPaZ6AQyTJIS/5aHKUj3pWV2aUFGu7
UgaLoAzKUBu4RFWikIuZ/lmnZ7cRgVVl5W+TMclWkZLJVtTJh7o2nlqnY8RC2QpL0dIVQWaumj/X
0UQKe0iCiBnvc138mNyGuFi0pzelrwiEsjhmS8gsLVuO8CfSvwBpMaPVeXmtGXDWokGQBDwuZI/A
Ql6EgcWyYvpi+ADtZe1Wm9CnPrcpClcPe1UNL7FJIEJCvVesY3OsmJT94MbLGnefONT/JEJwFVPo
CQQv1CKhxfNYR1fmZ52ox7AKrS2BQtanUEsibTz3QB54+6ErjeS6twUrfDLV8De6YDrzKg4XMwQ0
d+UkEhdM5tiKiAhCquZriifJZ4rb5fQTPkmtPk5odV5KO25D/J2VJuFKs9dYpJ0p++uGKi1h7qXi
jU9MhtPG9PLwR2JU/4e7L1mOI8m2+5XcvffMFHgxD5tnxhwxE8REsjZpASAY4THPk0xm2ugjtNaq
F9ppqV39ib5ExzOR7PRAFgAyvLv4CmXVVshE3/Dw4fodzwELnKEmSQW6TWKUdqhUfox2ZQClnnXA
t4I/VwPCtFwJuY8JcDUUEc9KH17RNItEoH+IsLjTk6Bu79BZdQ34vSvJrO4Rxp8luS8dq2EeoOfC
8+a45TB2zbz10hrEomsDBBuVn36B8WMuXbG5h4kYLIEw0Z3UiQHoFwExO1UEbLpQnHu1q13pDcAc
V25fAlbN0jIBzGu45qalWwFJ3YUR3raqZC0quRE/I4SLEydbjQqCFE/3j91onZ/7aJ4+yRRDzBGo
cf1r1wCiVJ178m8uphIdTYGFdKgeGuW1VhfJGhpKtU6B3IfaFTlwqxPR81EH0viwNosQMYlpXpDs
WI30z6Xc6d1ZFazBfW2VkXonkrWDoHN9uTZaoIGkiqaCAgR4JUsJOLnxIoVDDz/JcBHLFZsvppgC
GBbK8NpQqmrpKmV6gvZjDWsUukuEZ/zLPjTqayMGUBlqprRlock453L+2EV+daKHgvd1DX2PrKIg
pFj3IC+nRSoiNC0GmrkSwUnxMUzL0yzMO4R3M4T1/bIAtUgI0L9L4gLwtdF8DQehjlCFUgRfkVru
V0YllXOvb2JwwITJPKyTr9CP7SnaisXjCDfWVOhc18dpL91zeV3L+qwGMjYQ3jXxY+yCTzcnknRq
eRJCCmEexcD26chpDyC2ZR0p2slawypPPReY0VFn6HcoWlfvsyoGPba5zha5B8NXCiMYHWYBCkAJ
QcwSL4Q0YhjPfDkh85rIfTD3rcLEBvWaUwU33FxWYgCKGqimiVMDSSGwpsXgbJbdMgZnYyuB9hvl
QgKpAeC1rqOvLfAcbrKstbM2KReCu9Y+VYoF2p+4c28BZUUB2f3rEIAn50oft9c+mmXAA54C1ShH
lcWqaCPlqWnBPKt4wFSqEX2/6Gt8KxJEdpvWqk9DkcTLCnx73wq9987SGGTgAu6+qZegSkcoqsca
AdBP60gAG3t8JqgiLDCrBHPiPLEq7xooe8VSRDIEiIZI1ZsRfKVAL0F50yUyWiAk2MjSvJX8e1fK
+gZBU18BKobWrULcpZey26OEHcUd0zoL0rnRoX6wj0FaGpmIxOOtyZc2Ruyjg9mD0IUlLaQwcCIv
kgCyonsA5gNEdd+Kx6me65+IYHUrueytp2adZJ9lKxUAoxKvUbcJNL0IBVSISCBomqaGgCpZmIVn
Rq7oD4Lutp8AUSOCEUUgd8gsaEuvBgGDmwAhxfRCCeFRWZ/2pMqvrbUJfFuvVL/lMogrTS/rACwO
rGhFFpoTmEfmPIKpcq/1dXoJGpSYYhYDecZC/ahX12ReppQnVC2Du0yvg6kEHNYvgEjuV7XVJnMl
AqQeelYAKJqBhDqQ8uC6C7Mbuda9VVXq/kwzUPusKwCmFmDg/RYrkf8Rq91cm3qm3DaFD0oYQTbr
uxqJHHUmJrJgXOamRtBlRhAAQyZqmiY1HPQoXgM1sVV7eB6KnDzqAQD0EQYIAYgMwpMS5OEhGv8r
OMpzcLfA2UgUGXhLnZqDwEWpi0cRiSNxJuRr/bJJsxZxmlRIH1pFCD/HskUucUUBBC9Dm1OXyQCT
RhZPvk7rRHXnVpSC+jD2W3T/Vlrqn1ToIQVgKhgbtK4pl+sgS5B+q8Evj/jwYi3DVtKkAtDlKMGn
PLOEfK1lCrYpZC4YERvkTqJ5E6rBMmwz/VMKXhUcKCNDFNKQLwjeOzppMlc/012hWgV9gv6TIDar
VdxJ7h2uKTDLNSDWjhTkXjvgXd8jo0Hx0tV4LgoW7qrILO/8pAnAhFkJFxrK8Za+XmnyNCOVuVRk
xZi1KJ3Dbdo9dHIHD9kogYSPqOc5uPiAr9x0Cmgx8n6pmMBykNKumcqNCqYc0iegX0mSkyCEHWX2
GtwNkHot47SSbtB8BQjwSAB2uaKqC8OvyyVSn+RYtRplqmoeEtfiWljgBBsA3I4+t2i4ATxoapBZ
lyBA5jWpCi1pBPNG6/uTaB26V3ICbmS91kEn4AOcCuYg8ArXCkxEF5T0cguKTxhEYJ1cIypaW2RJ
hNCc+ZJff0lzcN7qRBVPwx5cUAgoCMDXDdEgKwTBMbHgw/VxAB/ONRDgqil5nwnqV9WoyTkyB96F
Bt6aebiuu88FMMBXLQqsaQjVTL4YNXCIOq16hF0lgeJIT774WlFIyPaWH000v1zCvdS++V4HIggC
sEBTIuUx6i6wCfXKtCsp6aCyq3u/MVDSa3p6Mm2wE1YgfClx6Mzb0ATqOEiKvyooJl52HYDPSac/
IZEVzxu4eWDrBOab1SXA2e4ilIUJ3q2qxTTNlJmr3EyqL1UB6ogMieEzMOYie13iwkF2z7/1lNZC
RhVA7MdRqETfJB+YpkkIJ7YgWnhS+CKMDq1tADAjSTHQyEBaEJggAYe5k1cnbd/7d+APzXoQukYu
3Ew9A2kjGsK7CsU0084r6wwvARoDNUWAeiF5Gm3sTPNwPauDOD6p1lH6W1sWEcI4KNQgC6MUL2qS
9z7M16jxQE5X9+dR1aMqom0anDTJ+xKpVXFSFgX6HazKBWBFlMEPzavuk4bAz4mYFuV9CvQ0JPb7
puwXcMgIMJbVHpyJmSuDBsOFk//N913TPbYqU3PB75NKuGSTdQ3aXBm2f1knzVmlABChNN32KWzQ
yZm5WaCcmNhHyazR0fKculWHW6k1v4mi290lngZY0kqTTqW1RPPVpaqeEAGLMs0EX/xSoihuvSiz
0LWTIEIQHVhEH2PVED95wJdb5KUVJGedHrhzwJP11xbgN8spKsPaBlwMno5jURQAO7FCAwq2QCYe
vB84LEpReccttugXPV97j4HagL0E2fEpkv+2Z4CnwpAQi+5cz78yNB+A7YqOq1t2KwE6EYRixBfa
0yY3SzhpRMtWctfIZ24QWHex6q+TGXg1ta+xlJpXXhkVzVnqpeppnfTq2ToU4BF5kfEAznEEaSNX
O24Fv4M7X6NrsYGGCaahp1ZncpbLx6KLVGsZggMDOXPAvQG3VP9sZIU4gzEBwrE6LECzlBnlrQKK
iysxaIGGBfrOctrFURkjyW70J4XnlvMec+eBECqupJlHQ0Ft4SvHEqjaEFw1ATffG/j7BErwxA1R
FYAwXmid5abkzfKwQR2vClPrM/HXwO3uOyP6GBdugUh85wWUaS93QWmbxGDs0KzmTEpBarE2TNDn
AKu/QOQS/GGInKxUVYkAn4ysrgLuAEEBMYNcBPeGT60ql2b74NcYx3mIdcx0YC/DTgdZtGjKWDa9
02XYQ3WVAB5A70F4JyLRuVIrUCh4pFuEsVnP164ZLtR1T2PcXnpjmhYsXMGMpX5aZJH5qQe8H1jS
EvCuF4aU1wi4aspN1biofwcbJcx7Av6EKqqi22LtI0xqqKq3RBiyBXIJPDboGjcFJQqYC/uPqA/A
QScl2iFQz9cjSmGAqyMlImCGhK5s72piKICJjLWuQ5oiI6fA2wSErIIkIjLjsRuflmtkGadRBNaA
AryNN3WNzBro3hGkziWoqLnZ41JLoWyKuVgkCvLsGZIirpycJLEKtDjFi03puq7A4SPEOfnkt7rR
zeEZGtQILEEu2zUK+ZgQ2ENFgBJ5AVkDVC8JNRLl+TqWm1mXlT34cerUW/g9Crp8GcmCti36ayEq
2mPdElpA4IYuZr/uYsBdxqK8yvxOP5HhODXLUNGBI5QoICQxO5yy0BfKAGEDUNgZYQV65RqlAqAG
Wq+KoMR7BWJ4IRnl56BptK+R1YINoTMauGGC5x7DVOnPwDvpijM19HodSDotAWSoFZc4CYiagFJL
/tJLnb/oZeXCFBBYw7aPZ0GjkcsMHg08UdwlCHrURrZAKgWMmihx6WaFrlzrEUCLY7zLvbHWQyAK
anBzLCB3G4nUfYrE3lv2jfIUEUBEeUnpIa+UFEBjLkDJjt2peOaNb0rr47arEb9RUI2V9uUyK/NH
owV5BypwbjS9I3cpjN1PvoKUnCgpFQBVTeTqvUA3YA1GmUBWvRs23SkcXqQqwKqjoyfFRRZpAT8A
ET5QT5ctigb1WkUNRh7DKDi2Wg0FSqGXo3QlNGsCNqfMWDfXjUTwiWZmhnpSxQnom9sm74LP208i
r0O4SyoCMb5zLTGrr1RUUyfhtIW5ifhhFqJ+SBYDiAYlO8pQhZDQysWgtfIFslm6I6nrFDpjva5R
w9RHCJufpLQmSiKApwJ9PM7jtA0sVEOJHbQyWFHVrP0NZ1vJHgQPgM5L3RDSr6YcCPnCEyKvvRNw
WIpLAemhdtYUcaqdpXUBTdcrqb4+29aThJZvqMdFBYtgbrQZqjFqMSyQWZA0P64BEQeljMsigON4
LflBBsszBtnTTNkUI4EBq45X4I3yULxGy/MWsWSiiiwyhBxLYLUd+IeQWM4+RriT5I9rAYRJEspo
5PRrBUikEzMrMQ0oTxIRgzajFtu2l2lk3I1RaV7oIpA1cve8KTXtMYFBjpiH1IJnTxGgRV0LXRUB
aOGVJgWjWgrsDTDEFAj/oWpRvlxXuXjt6bghUSHmgWEaY5WmqZG5j1JYNrfwJi9KZFWQCAL5Y7PI
c11GmRwaGVZKEYP1mcjWddGU5JL4uPvWMFtuE5IEJ6oGC7c2e+9SKgDTIHgwr82UhE7aqsCiywjg
FqZNAnM8ciXxhNQpICetWrWbSgseEli2QBoicNEBU0tdzxjpEeTFevWh8WX/al2vw4+qAbwMFIv5
Z4EvA8yyjoDDY5btZ7eJl+kadD/TBECoAG70MVVZJVx7SXDVCzrS/YbkZ2DJyntEbt0yvZcl6UsZ
IThM1DY7r0tEhNsOZLHlWoB+7CREhvz8C3oP1iujjszbRqnVuWDUwW3XNPo9kt0gDJcyFRUpRnpM
YFX+VqEbYhGCfQLZfklL5tCcxblcmqhhkimZBBGSiwhUjXOSWNcBcHWRO0AFmtmW+VdEaO2wqqKz
LAiDc+DdlV+9yPtkwrI7R4nqlwIoOO5ChY03K3o5nKuBiBKoFuVxOkkMELHASBMrGr220jM99KW5
hRLtpVaH8rkvgzzIA0SxOBcSYBRvKmL/aV0rTKfLykloZ0jBsbVlrwtmMWx82XbfPHe+bNo8bpOf
+6NdGwltoXkp6H3NMhIFmmWaZTaSNo06r0kIbfTzVE/opwE695Elq6hCp3AmYYJis+0Xqn6kqiDL
kA0d/S/4QfE/nrQ3Ny8Hfe0Me4N+7m9eG7qzWRHaKYQ0xdiXF48ky0IfyPYNn99ybxIkST0SUc2n
mbQ2/xd7ffQWjVt6WTtCC5II2lvMwuaH2QGSoh6ptO9DUdTNBP1yUyA/b8ptu9z3g/QD21/Sjizc
ASJanrZ7AO+4v/6ydKQCqUnHNPxq60+hiketv6IfaZqlGJKF7pMDyy8qR4aGtbfQsPRrbX0FrSWj
Xp1ubF1SRDT6bH/QILO/7Dj2umyhFIOirP1a706h/ka9u6wcmYaKd0cmbPvDvLslHsnokjRMy9x+
+8vNgCSP1XzY+Tq6zTQN3V4HpgCO75Fl6JiF7RH7le48fezWV450UVYRLtrdeQONh61viCrtAdV3
U/OrHYCxUyCjz3H/tMu/nG6XKUjhqFMuHaGvlfYaf/9h3xnKHb2vsqjqz8r/V9NzsD5GTgFOOXob
ZRmNjtu9Ds3JLLtxZKIDGLv9l1NxcPtGvjwMG0mRTDR1H1ZxonQkgphH0ylA8y92wLXteRxh1Smw
2hTaZ/+s5AY6TjTpHafLsvIDJ/8dt8B353AGbJmnjVtInGIPNuHNP9g5hS8FPPtEG4gERYM7wvwp
BVXYCt/6R/T3/2AwFjae296XFFNi71fmb7fO9N63O7dvM6znZz3Px8uRMgNbUHcNk7D78Jg4uZ0/
et3mi+75rbbYDjM7tp/sfWAHSkzw92G8QI34riFfk7rKHSemmBE7UXQKqU07VvCF05LHZCdn45Hq
sCPHir2xUV4wucI85c4Ew55ckKwCVQqLkiFyeNJdTErnaXJT2qVT7Aa+2WC0AX/se8wgILfDyYfI
yckjs6yygavnlSdgMO9a2pmdk4cHx2amBspesUzKCfeHb7CVf2gDfw9wvNzWbHDjx79/Hs5mfiVg
v+9OxP6ZeuVM/ic4vx++uZ4dk6JkF4TDUfvQO/mDTXxWMGykP1zid+6gD3nkxCyYDG7esVKnduyG
9pNTeDtZm1XnMBEXnR1Hds6I5TFgrxouGgcNMAVhqEP2x0od97GTO7Ojh2QAAER5csbKvcnJ5NyO
A0ZTURKhsYJxwGNWKIeNe4xI7eSM/s/Nh+vdGDd3EEWfGDvkk/gpiZ2CPRibeCsHyUOpHI7FqZ2y
qmETIxg71jMUAnT9UJ0hbDR+gi8p8BTWL3eYnQGTfbzsG4pcdUg2h41xZvd24L2cEg7n+txOcC9v
12yzkSl019glvLAf7eTFEaEOxmjJOHtJONjLlCl0tGA7fCI1a5BJFO6Qg2C7G55pGk8aK/jSSe1w
J2azdBThZqzUKzu3H51wclJQ453dGhS7bbx8wIkMbj1AwHEQDOePpCmBAt0J21z/NIUwdtA3JHbt
FGpjJ2ojmUaLxkq+9bbIejtJG8E0DDFasA009RczjbAMD9GkYfU+Slo5iK2AuwKzcLg7ZB4a6a5/
cA5Mh8ph3PfEKWM72k3AZgV5qLqPRZkn9eSkBDpHOvn3yaJM8qSsnk/m/uMkQPdxeJHnB55VsV14
JMcjd/9JDj3UAHjjbhQ0OPFzcYKbNLfLsDukbwAMR3PNY0/CBXl6Cp3Jwi7KnTC6RqrxunRokXd5
w8+zduORIIFew6x9/8+tDt1/KIL7aFTlEF65sEO7s7FAOQn/33//n0VAf1vlHSI5GMGx/ZBE9m7V
GH2IGAAAYjmEMW5JlOTCOUA+Ga1IczuKyGNjOHAKgt12L/59Tuykg79EJp+q+MlmIkCWgZySweGh
8yR4SjCBt3YAN5JE9v7iITmlInW7++jn9/yZXRH0WOwE0d0oiRKy4RYHQ+bKRvWd8OgRWyiK6sAz
OKz9DTztA5I56KBzOy29gVmznZo3L64/L7C0VSVjI0v74/+HBXuntpcj0sksHodlQ2tmXjF6hsc5
WcHtQZw0JykzXkoWOvZSOMlZC0aiRGijhRa57bAmOeVwGy02t7OdlI2uoJnTsUJPk/xpMAWU5XGs
2LOqQaf/Ts5mtJSsd6zYc+fBjtlYvMTjGv0YDeaAQtCPHewnlBYysUKJ0h2NlXpjV09k8iG3H1jv
FxDFHIR3+UAqrfYYO+TnTAcd82QRERh6A9+MlgSMfchnWCAThH6Z61TWOEzKVwfuyG6AdCvLFGx/
7Hgvkwk23b8Uk2FyTOOh19DDChv0pnp4gh+FBBBzFJGY5aGWb6v44ZC9DgtGApY0hzn68FBNLqrC
3s321kLaSOewLf/r9eJmcX2/mP+3Cd08To4JG+5/QwZesgbYVNmUdQuw6LTk9/Wl37+/F9/zr4c+
3UtNM0bD7v/1ru+fR0OnhuJmi+/KbGFYMd7ijaxW8ojk3ht/8ytkrj98G6Y4jZeZg+dXfqc39yGG
7n4sB5lTCX7bcPl/UO4gAijTXORgQ/2YROAWJynjelF+hReH78eEbgPkh3LHm+KHUQP+UEEj2YPY
Lc1Jj5yIbeD9wJgVmAgvbI8fm4+P9CSwN6MOIC/VlE0U8ynAllQALD5uIa9gLrhoe2S0nU5dTVTT
4F/dNAAZr714SvV3Jg9Y3u+KVWDP2IONSOkPVODRy6qEThrEBl41J977oKkd4gwdqHEwRER1UOOK
OjMNKCC0DWA4ez/xXhdOkaSIvkTsJEKJa5ZmougI5fRgGNFpOwHUHxAwDzjv7323C9v1cudhJ4kq
YNTqG/QfNFNb4LYEtQCPB32vs5hcOqXn5C8C8iba8FBLh1JxGTtEBoiVshvVH77fofvon1N+sVVP
zIX37Ob+J6+/COGbsBvvhdbZ29PvPKofkAvOc0YnvBkB2ZbuvVaVtdHB7FgpK94fnol3DnbqhOBs
YEPgr52A94pNCkzsphrr2Ml7xwV6OZvTp6XiHAZvD4IXL+/mH1/AaQXEgYFXpXAY7tyhpSiMt8PD
LTnJnaFDQpnwxk7uoiiHVxtM1dFiZ71DI5w7QRsdzGFul0B3Q9aTEfvavfvOfby088Q55DG9eh+9
VzgiWY/O/pApvdXYdVuRB9hqgzgGjzTtCmxmceF0uyHSpaMUwKMH7ORwq1mxPOYBZazs7FJ+7LGD
BeYJWkGZ7StRtvmxco8r5KlzZhI2DaZj5Z6gImBwLiTK7DVaLpqz2dHSzq+xUk+dfLDBJNq+NVos
AisXdseGhCQeN9C5XdaD3cCjtO6clF41NE3ANTd+Km7CpLaD4ZA5zPE5gV4vnRhRmUGSgvZdjl3B
86p1UMUIBJadLKp9JB5FABdJ+IQ5YeRqHNTaRRLbg2p3Smg5diaQPi7ZwfLI5f+BmyJRUrexI0Zk
orFZXUH508aKBUvjULHxCGBeodCwcgd5TB7dD9fI6w+cDXTbjJ8HeqKHJdmIUXEQvNGaQHFlEvYg
fuQgOh1kMuEFc5AK/I4HO2eMQKBQcxDcOE/s5SHzSOTdNKREnf5wG6PLavyQ7wKaLGaMS8SJOMjd
tsCcoazuKWHdxpcB3Orvca53msT3MK4ese/A28RoDPnV+Mg7hUMj44Jy3Jzd0Dy8mhu0W7CXqkyJ
2sfqOJQhOZPkG4wXJpsFshoeGd9tyBgVvw6K19nRS+j253BZnYFEuWZm27IkMAlb46fm9/9Bz80h
1wy9+mjUtMAOCqx9EcyZbz/uzwutHQrijg207b/NP6wcBTBCuctuGh5FxtdVMQhzg9t4/G65/f3/
5gHpWH34dkxnfyYXNPq8acw89Om7En9vdcQ964uNaUvzVmM3wivR2T+pY/Vwkk57uznz0Jz/c4Lf
NDH5F1yI0EWXKeNIcLDrPtAWD0YoB00/TUDFiU7nnRbYHA8ecmE1M9cqjwr7KUq+4yeyP1YeRfAz
z2bMWh6m3LWTVg8hcn0wMJCkmsxog87+wFUOinfuRMkjyofwmLefx2EHotnRyRO23uztApC30y+z
BDXTbL+VxsGz+N7zvamHiL/P0f4yvJpnfafpO7NTZ3Lv5E/MDfhqZvqdkuc+QVymZHa8zsH7XLhd
Wu5PA4/Gq0VW2ejFIOiyX1VwjxidonPQKYscZEmsWB5+wKL0SJKy6ppH0fwtjv0K7cGsZJND0GeF
PgZGuZocHPwVuuWZJXvbsn/7ZL/cCABE2G28A8n4d56L2e//p3QmT/8CYhnCdp9JEoeNdubEHTMV
B6qSftz9PicPQ6tA4uHWo9cEaMrM5QI3cPwkY7yDWaDQRGO97gu04rh28TgoBeZxjSALkZRs243E
JbSBpqKG0cGSxmF+EWweCOVwii9wkT4OI+McjsSFjZaqkrDNDJLO4SxvJQ+jtxKPa+4i6an+BWDN
bt9uvT8O2xj0Sk7OSOVxZWyksveFZGi7x/y8vtyqYbC0FYVd7cRtTX0OG/n6979VMWFvJIlHPvga
ngkLwQSIuN3wf342bpzu0XPCcFB1zyPT/Fx0+aIAV6Z4xmNV5w2Nr7LJE5lHuvmGojvZk3MHKBu7
UdLNIUscfJQbZGaGxa08mopuqkGfDur8doP/+a1xm7BemkwB6Uav2+//K5ncJtHvf9vUbF3lv//v
+JGwRcoAiBv/IHQgkGGAjwIXjn2BWzvuhwpa5tFndOe+OOA8MvyIEwSoiJss7YIxi4A0On4ygA5H
BjY9kOjHy10gDoM2BMYkkHlcsL+98EGAxDl+vL+R6MF+aFiNwaNPbKtDX55vHunyKfr3b2HMMd2I
KFYfPx0fHjoWXcoAqAQFdVZNA/keKOq3/ak/Lw67xcAbG4ndHz/VwcBZ3P9o8Rzk34TzmWftvtl9
+FqtLopqSc/uOg6nb5YAX2NyPWhw4XKuw8mNHdY26pZ3u4xergaHi2WFgIuD65XxVV+25FQ/nCkG
ntcT7YnYHzDa2Ha//vz9eokJzm23YkYsvQq/+M6QwBWiFywuAcgS3xrwod35yp59K8X01vfPF/HG
8N7hQu62/IyCtD4fmldSSy/az/Zf4R925j7k1QO7ZG/N7NuhIWSrCDbCxiSa2vkD7Lmd0I3xufvl
5zcbEiYVCdnTwQOciI4Wx5k9HRx8ShowBBABtjEjmkfL8czuUCB1KKHPo8pvNtgdPKIj8ySCMcQi
tfIwW3ZyD6cDeCCbAeJ3iBzMo3YOyv4JwLsV6ze87OT7CW0PaALG7JR4VAWcYh8P1g80heNP9YWd
UzN5GNThkTCiNUwF9YXL3TA3qppHjugK9f1lQg0M1iPh0dy+xWg+I2VZbLTppVMTVoPwgMHaPuW8
emTjUzKPUqZbFEKSJ/tpM/zb5AGNn/srIPOoJr+FU7idnxn2ZVIcUoYyjw6n7UTdE7SfADqb1lHR
BPBWK7yA4eMRUp/SyGzhTe4JioYOKnl07e/m8+ev07ubV5/wprH1tkkwRVX3IJ8j87CTZ7Blgby5
m4KNecEjXHtjs1aRbHDQbwBVLCcLNIUjGsCG22UeoeDt7oQJU3q//y10om5/VjQ+4US8wIWNJ7Bl
vfCFeaSZty+wvQUm/7rctHn92/5LKGj6fdNV2Teb/+59HvqUd/HZoUb5sU7AKw7Dn1WLtsXZB4SI
HSWMYc9ji03R1Tb0FzhouJskRCXKQQ3KA2Z5ltBr51/PHEQwYvffDl1APK6DTeUxRW/BGSHwig89
h0cPzixJgoOyObhCS+IzFikPCN8l+gwo1tKOY2JT+00e85fY4q/SNbwzHrGEF/DoTdBI073ALucR
73iWvwmW0sWmdsb3AlAKHf/EmIAmh8g3PBCmKeElwsdP+B4Oekqed9HmHS4e57ACwt1nzEsAKmGn
6H/ejDkDxuQD7tadpI2JzyP7MvNygEvBeX9+HfYBHEZ+6TSTmR0eaCjg0WVxSQZpch61Vfd2jBhl
xUwFDyPpEuUIrFQeZ5ZO8G8O4qlsrzsaHnYv8PPb7oqUjzBuD14uwJfh8AA7RTSNvsKBois+CKrh
sHiAw6bGJVUA2fQwsjqPWPbWXjx2QkRl/svkQwGvrECxwtbVpCcWcTGgA8+q2GPsFMD+jF+U2yRA
izizU2UepsQtyonZ0fLgaritKEn37q03bhKP1NhnLC/Zut7LqgSMNvMEHsHCF0amzAPQb0aB82nY
Zndo98etwcswDOAMaei6EgFLxaPt9m6fAwtUW3GSTz5WwAGHvXjQ1AIvpqqJgOQzTdMC8tbbZbaH
XJx/Tspjizv2F3R1cheBngECDw/lMQWjxwAAgUdn4jS3ezYBzqPIheavnP0DwqMEdUYdskGxBQ8O
gcUjgulsPpYHWd6zTY77d1BKzaN0YVWBbYtRnQBH3034z9slN6jrROaUWTqJBwAPZUxBfo+JL0k8
3JArZ2j6caibvcur4WBlHjv4HjV7PQgTmYUDNN1bC/fnqekt9ORfUE0fwtnkAeWAeMu3JNyFQnYL
S60nHa3kIH+0dB2N2SZMhbf7NP68dT8ErTl2F+y/DVVRrxcE7f/1LibLO/p6CGjzL/iWBxA+/4Jv
eQBe9K/3lofQTH+xt3zj4D6f+scQsb7/+P8AAAD//w==</cx:binary>
              </cx:geoCache>
            </cx:geography>
          </cx:layoutPr>
        </cx:series>
      </cx:plotAreaRegion>
    </cx:plotArea>
    <cx:legend pos="r" align="min" overlay="0"/>
  </cx:chart>
</cx:chartSpace>
</file>

<file path=ppt/charts/chartEx5.xml><?xml version="1.0" encoding="utf-8"?>
<cx:chartSpace xmlns:a="http://schemas.openxmlformats.org/drawingml/2006/main" xmlns:r="http://schemas.openxmlformats.org/officeDocument/2006/relationships" xmlns:cx="http://schemas.microsoft.com/office/drawing/2014/chartex">
  <cx:chart>
    <cx:plotArea>
      <cx:plotAreaRegion/>
    </cx:plotArea>
    <cx:legend pos="r" align="min" overlay="0"/>
  </cx:chart>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Hoja4!$AE$85:$AE$97</cx:f>
        <cx:lvl ptCount="13">
          <cx:pt idx="0">ALGERIA</cx:pt>
          <cx:pt idx="1">CYPRUS</cx:pt>
          <cx:pt idx="2">EGYPT</cx:pt>
          <cx:pt idx="3">GREECE</cx:pt>
          <cx:pt idx="4">ISRAEL</cx:pt>
          <cx:pt idx="5">ITALY</cx:pt>
          <cx:pt idx="6">LEBANON</cx:pt>
          <cx:pt idx="7">LIBYA</cx:pt>
          <cx:pt idx="8">MOROCCO</cx:pt>
          <cx:pt idx="9">ROMANIA</cx:pt>
          <cx:pt idx="10">SYRIA</cx:pt>
          <cx:pt idx="11">TUNISIA</cx:pt>
          <cx:pt idx="12">TURKEY</cx:pt>
        </cx:lvl>
      </cx:strDim>
      <cx:numDim type="colorVal">
        <cx:f>Hoja4!$AF$85:$AF$97</cx:f>
        <cx:lvl ptCount="13" formatCode="#,##0">
          <cx:pt idx="0">2794.1601099999993</cx:pt>
          <cx:pt idx="1">122.60592</cx:pt>
          <cx:pt idx="2">1278.26061</cx:pt>
          <cx:pt idx="3">496.29417000000001</cx:pt>
          <cx:pt idx="4">195.44530999999998</cx:pt>
          <cx:pt idx="5">1344.0873000000011</cx:pt>
          <cx:pt idx="6">222.29624000000001</cx:pt>
          <cx:pt idx="7">334.83194999999995</cx:pt>
          <cx:pt idx="8">1136.612392</cx:pt>
          <cx:pt idx="9">361.97970999999995</cx:pt>
          <cx:pt idx="10">89.258010000000013</cx:pt>
          <cx:pt idx="11">59.094999999999999</cx:pt>
          <cx:pt idx="12">1221.2703799999999</cx:pt>
        </cx:lvl>
      </cx:numDim>
    </cx:data>
  </cx:chartData>
  <cx:chart>
    <cx:plotArea>
      <cx:plotAreaRegion>
        <cx:series layoutId="regionMap" uniqueId="{0C16034D-A81E-474E-B7E8-30C427959C1B}">
          <cx:dataLabels/>
          <cx:dataId val="0"/>
          <cx:layoutPr>
            <cx:regionLabelLayout val="bestFitOnly"/>
            <cx:geography viewedRegionType="dataOnly" cultureLanguage="es-ES" cultureRegion="AR" attribution="Con tecnología de Bing">
              <cx:geoCache provider="{E9337A44-BEBE-4D9F-B70C-5C5E7DAFC167}">
                <cx:binary>7HzZktw4ku2vlNXzMAsbCaCtu80KJCNy37WkXmgpKUUCXEAS4PpP8wP3tX/sekhKKRUlU5V6NFZt
95YepEwwSBAHjuPuxz309zfz395UD/f9T3NdNe5vb+Z//Fx43/7tl1/cm+KhvncHtX7TW2ff+YM3
tv7Fvnun3zz88ra/n3ST/0IQZr+8Ke57/zD//M+/w9PyB3tq39x7bZur4aFfrh/cUHn3jWtfvfTT
Gzs0fnd7Dk/6x8+nqfr1/OL8558eGq/9cru0D//4+YvP/PzTL/tP+s2sP1XwYn54C/dSeiAJIRhF
8uefKtvkj+PhgZAhDUOC5Yc/j3Oe39dw3+nD6/vGNo+DX3uR969x//Zt/+DcTx//fXLjF2/9ZFw7
G39YdGx3b3iq3i/ply9B/eff9wZgkXsjT3DfR+T3Lu3DfnT76+ndt9b6faAzehCSMAyRYOj9H/wF
9pgc4Gg3Lj5cRXD5w35/wP7I31f6/nHsj0P/eN8e8o/D+8Af3f75wN/+6/80D+u3lvp9yIO5C0Yl
Q5x+Abk8gJ3AlMuPiCP+OOcHyH//Pb5u7Y/37UH+OLwP+S2cbDi+e4b8m4H/VVu/0f23jes7EWcH
EUNYRBR94BFA9inPyAPEJMOYR1/lmd99m6/j/vG2Pdg/ju6jfgNH+89GfXudpnH6aHRfO9PfCbs4
kMDfkZDRF3gTfCAF55iI8APe4nHOD4a+7R/efHv7vw744317iD8O70O+vf7zIf/1dJteH/36uP7/
OeZEHOzog0SPpvylSyWwI1IK8p7adx/co/Vf+/zh3+L1Tzfugf9pfB/95NWfj/7pkbr7kdhHB4JQ
xiLCd9DCLnxh9lgcYEIjTthHht/D/lS//nes/uNte7h/HN1HfRdB/Nk0E99dXj+7+XEmTxnQCaGI
RuQD7F+6VXC3mIWYog/xzG9MPi502z9863W+zjaP9+0B/zi8j3z8H4B8ur27hIDqR8XtJDoIESFM
8I90Agb9xK0SeSA4eFXxGELCcXgaQqa5br19HPsa9X0d+Mf79oB/HN4HPt3++SZ/dHP9a3r6raV+
p2dFBwITRsLoY0ADHvQJ8nAiwLUy/gg8ghPxFPkj198/VI9jfxz5x/v2kH8c3kf+CFb8Z5PNo/P/
UTZPgcSZQJTij2nTl2RDIJUNidj5gEd4P8U0D2/+DZaB939/3x7kj8P7kP8nxDRnF9cXcXzxuP6v
mdd3Wjs+wJwIEAjop/j8ibUH/IAC9zPxeFXuJU5n930/PLyx7luv9HWueXLr3g48ubK/CWcQU/zZ
dn99cfbr+Y8MLFkIXhaUGEbIh034MocikGIB5xASfV2ruR7q++Zf/33//Vvw+c69Hfh8YX8DrsH4
/uwNuLn7oXE9UPpfKexvJc19kez22fnRzY80+7/Emt/IyL/F/Pokhej2B7pYKSRiDH/Ok57QPQ0P
GKWECsk/eYOnwc3t0HfDv8U0n+/cY5rPF/aZ5vY/QEP4AzL4d/rbv/T4L4X+91L9vtk/Jno/zOz/
SmMr/z4K269b7SP/SVP6UdD/JZp9KA3+IfQfs70fBT79K5f9g3b/WCT7Ucj/VQKEcvgfsvlHbelH
If+XcvZHkX+SZv8o8OlfcsLTfpA/dAB+tzbxfREm2P9flZLfz2Y/Kxw/yvb/UnE+9UH9Ibv/nPn9
qB0AAfn/s+x2r5PkSd/Tp6aw5N7fp++7yf7w1cft27v1WyrEhy08evuPnzGFsjgohB/SvN0jvqiP
nP7rv3edZY+Sxqc7Hu6dh3a16CAi4c8/TQ/vfwsPQJcOQx6KaFd0JyD8N7b3BXwQNDtJEEEMww2S
R9AG4ezw/hI9QCFnkWCYURRFDH9q2bu01ZLb5hM2H3//qRnqS6sb7+D1Q6g6tB8+t3s5TiIhuORC
UmhxoRLaKuD6m/tr6Avcffy/ej8Km9cljudI+z41Y5m/rSQdi7jmojxDwZwrbnx5V3O7bAO+9CYZ
ljJ4xUUfibQyuX07GI2neGyr6pn2U/a6lISzpOcCX2YZL1ncNEG2JnVTN6/yEnlFqn62CpVBeSqp
LJtN3tdro2qHh1U5tOJKzeUqR3imyao4j/DUJkhm07uqk+GzppLm1oxNeZs1YzGqZg34jeUTK5Ud
WXta18N0Wy9enwfjsPjEjDo/HXrso03VV1mR0GjIEhzMqFdjuPQvPcVZFnvZyyaJwiE/L9zK25hH
Lno2jASJpA+aZt6u7dC2J3ics1SyeWlUMVS2VCIc2kj1y1TeQeXybTX1pUm6xaawh6RPu2BClRpr
JPKYdTIvY5JP6BVbF3rGo9m+oAU+r8ImLNKAGdzEZVYuG0EHnjbd4PMNKaxPAuE7orKKlLNC0J+H
FQuXMYrdjNBxW40N3VBSF6/CCuWTaqpxkUoM2AeqcR0NFC1ERWOcN8YnMNrdNyzobJxziaO4wNV0
Mxphzp0L0QVFgQlgcYtzqrLSlDHz7dInxYJRtuVuCq+1a5ZXQmS13GJE2KyyYjVedbKZ0rqytFB5
PuSXjJGojDnmmVG6bCeUdJwWd/NgsyVuIlcWKpsnucRMRDaILa+7wwEP5E1lx3KLVpl1m0Xi8l1N
RPRWF5XpjtfeVTgumyB6ALy6OgFZD2VKdtAUG/OlPqJkDhrVyqF+3S+uDTYRMmubslnKRbUml/Wm
16wwiYlkWcS5Kfsr7VbslM80DZMciewW0bV7Z6llTcxG7oO4DEt3y9q1vql4ZaokMKTGKqJtd9yv
oXg5L1PItrkbUH/4tMrwxbF9YwFHnRcfm20//frPs8cO3vf9dZ/Hd0z0+beL9qG58VD582f37f4n
d3T66aOfu/B2JPapSW+PFL/M7r/n4h+j0/CbbPqlULbjq93nP3IpOwiFCKmEzhjo9MUhUORHXiUH
BNgTI4FDRiQQ3GdeDYFXmQwREC/f41V4HpQCoW0Vc8Exkux7eJVAA8MXtBoimJchCjRNCJTad9ef
0KqVbMQu02tcj2vfq0pOHVbIlHaIR1ENN304jldB2eNT2bLs9VTUfaEsw/3r2URZoHjvyCGvWfvM
4HnqYg/H/96GUfvSZbweVDdg7tPO+LaP+aiLZtOQcmWbJ87rK+4BkNpbBUdEUgF4hYLwaOc8nqyi
b/lkUR/gOMRLHfe6j1TgTBiblXWJ5XnqagPHZ7j7/mkpQhGHvyiTfA88ObdhQyuJ4yVf1MSyBJam
CKov1nk9bsfxbOojp749J7jh3yz16ZzgjJ8udZ6ngLZ+Nyeaj3DWhiqbgLO6jnxoR/sQEHwF051b
/81MgCaUQ0UIJhqhL2dCveY6aA2JNabhGNeW1GOix7LolGnG4NYvkp3UxcIXZYfODCoAjzmvw9Kn
s86jkyCw4aEI0TSqsSShVm1BpVWTHsojbAm+R2EdhGqm6zCAv5D2sqWOVKrFY1kl30bt/THbXw2O
KBUUCTiEIYFj+BQ3PDSMNNassTForeKihSpvPGVoSCTFeE5ZWDRYZc3A55TXtNcJ5XV1Y2ct9CF4
ZHOyTiM+y7JmnTY9HuZa+bwbHwq2wIkpl8hMacCDrE2qgdlB4aoNJoXfL5HsVstKUh75ss2sWocK
4BCtnUeV7VCadnjJfFr7NAMQWUP1oKr30LodynqHd1cueQdubrcNUzB1KQP6x0nERI4UbWlVJGNR
s4fF2HKOV6AOexxSYcfYzsPcJWKwQYLXdX7H5jaf4gImwWkxsWlVq5f0XdnqNVBTjb1QngRBrkaS
sS5u6ZjNyRxOzJy6op/h4fXc+Lh2/VwltDPRokJGXQ6IrASnHLMC9nWhPktKgnNzs8jhuMvNnELU
QMbjqTFZjKN1DtMG2q9aVXf1/KIJudVxSUjtNzIfrqt+WK9Ny8LbwthiOSsw79wlyuWEE59V9XVd
eXtUzOMybsLVTevbcK3rNZ1mo4VquZzn87msu1yFU6C7VIxuubbCrnlcRIsEu3Y+y7dRVdJQVcz0
Zbx4VnMlfMiDeIBAbExE7qqjIawbpupcl06ViKwbp+eFbFzjSRoW0bQo7Ua7xFTwsIynIJxuSbb0
xwTput7CXWAhVdaTNe58vU5qWUN3E0VBPscuy8m7IpvlpICK6YPVEDElnSG0U74ch3sWiul5i+3E
4kHDRld5VwvljEVazSEKTRxALpDM49j1JzXs2hzTuq6WNCvaKduWHdJxCCFwF9vBdi/djp9H3c1d
HO1YO9rx9/Seypsdq1tHgODFjuuzHeu7Hf9zGvqb/6qXsCt915N4lYFM27yN0jlHGmILWQSFYmgO
RBI5JAtFo1LealOv7HfoD/+G/yKOICDnkYigfhpRaNJ4eo4nJshU8BxegvCLhtZvhVnGpBZeAgvp
03nowSkR8q6FyDmT3iVrH52ysJdxlo/Xy7ocdlWTfptddrnH09wkhHcSCAq2DKI/8Kd7TPkZGO04
rBgiSVi8KLNChe8xCd/jU/mgwKrbwbbsAHz/Dh9Ty498/SFlehobPQ2V/h+NvaC/8sl2/CaV/bJm
8D6T3d3wIfqCjmTwy/BNFBRRxiOInB6jL0hxwUlASsmQhEQ1wmBIH7Naxg8Q9LghDr1AkPey3Ze2
HrNaKM1DFxaSEXyVi1JoQfye6Gtnq0/sBvp1aRixEBoBEAoh1dyLH2xYd0C8gqgC0tETw9F9BOQW
V57Qw5UYFxchLs6egPPRTJ5m0vvnB0PrNie7ryaAxUosdrb8JFRaxtUY+IqOVRI5QVO0BLpKe1uM
Q0xqW/e/c173IzOYjuz6linAxjjdNa49na5ZsG6gedmCV1/g4XrWkdssS16YrchKXajKLUWhSJuT
YuNW7/jveX72m1egEBVG0JQeAs4R9DZ++Qp6InouqW+VXX03vChctQapYcxHse2D/II7x8Y0cHnr
N2HhyrtsrSDFC/NuKNTAe7QmA8qtVJ7p9dzlhc0gTuCiTT0po1xRYbSJM0+ZjdmcjUiVPiymuMsn
fRr4layHMzUTVzYoFhtnRcMrtSBL0CFwaFAk4eDxDDFkDdCEo9dLMg68LhLCqLUXxNdNrxrNehPX
wexeiXxh+qQZSk3O1xxC7SSoomU57CuP/GU1zYCzdDO2z9bSdmXatmAJqjNz6DZ+RPBg0SBA3g1Z
U29mpOFnOWXwtx0DW6alzcITyH75VS4XGO1AGQpVP1E+KGYDjLcTAl6LvSkmE5OxhpcHuUhvPfWw
lVLQ/D5v5zbbaIPFcd27wCTM8+HUiFK+Q7QYAa610m4zZXLpjgcfZdmLRmZVr/qiKJ6vvV+veLD4
6CggDF4hrLKIpqQJ8+pU921uthUkE9WpF8G8HhbhsgwPYcXQemhlMQQ3s6GZP1rsSKKtG0IZqKql
Bid2FbreWCrgOVRr06Rk7ZpFMWnnOl76AmKokgoACuFRb4PZAJZZF8KDM5cH/sjXMyaqhtTYbL2j
gAL4RKmPZ8uCeaOpX6bYNfOMDj2eUH0y86mOlNed1mqQS9ul4/snDJrBJAPsuEmsmzqu5lxreShA
UtqBwGHR3GmY3QYWXnaN3GDiqR4Ld+ln2d45EDFESto5u5uLSW40ZJEvCO3Bagxi9fECAeJ55n1T
p1lbZqrNAnGflfOZM41fVNSY5RxHzBk4gGYJjkloYMp5MqOFjR2ZCrqxTpiY+TtsS3K15CVmKod2
+DDJ6matjpeuberfYYs9QiRAiPAVB8YhleNhFGFg66dsIaOybCmEiBBPaTLH+ST4FawReEqwLEAx
7opzA2IR+Z15GTz3CRHDvJzB9ys4zE845AZ7FEGmDlWZmIiqKllnKg8IGIJly3z5bfLFQH9fTgXh
LOch6GkhofCFYMitvlwiYXXZM+wR7Ih367N2EqY5qgPR8kRmRg7JODoTnYLs1LbnxgjLL9Ypw6Eq
GWu6E9MEYX9MM1AmN3TsAZnMcTiAI1r1esSyqU9b4P+3OCc4S0yZ9xUczkLajan4gu5EZRE9bGXf
tccIDMwmITVtk/JunJOyLDN60pa108q0pH0B0tjyNhgN7eLVIZ2AKCo7lXE3vhxLU4ybCSiRxEQW
U39pFtTeRMaUWTJO7RodYxn5WoWuyuhRtUr2MgyGNd8GIioWeLV5GgywBXiN1EEONscNyLNAVGUE
/ABKSgDanFxK4Ji5XIAU8QoZ6UkxjlFfJZ5XfalI37PpyGf1XF87qTOS2HyU2xoPw5UpML4geS6K
GEHj6V1do4ugmwuXBGs+nbUgDG6KPhojkMYm/hJEX8dUaB2zl9nEbb2pKjsHN47ShaZ+okN1itYM
mFREZjZbXODybsJN9GJGQZY2pI9YHLZ1eyda0V+gRkyvB8e0U2FYCohF9QoLtZOWbYz5QurXyLp6
SlkXwqIrWhRGiYBgARJKTfAhiM4w3tNCJkNQQ5qvO1RytS75lMcZoTdjVvJwQ5uKtnEW5T7NW+bT
dZgqSB2CUnbDpV6WcbxxtYA5s6ju7lBoizjqlqWJqaMgQ+czX4+N9va8dC5gx8LW+pYzi/XG5G5q
0sVl5g2qfSfUrLtQp2VQAanO4E/7uFtXhlq11E3Zb9eRVGsRr2Kl2UVvgnF6K2g/Y3osZWeaVbF8
Re3xgobabjxzQx0PnTbuska2vUOjgR/LgMHej6xj4Kp0RTSkoFyDE4Spl85seki/S0izZdZflg7T
8rKjgy+32VLPbROTuYG4wnsK9gWZN3JXcwceHjz/YpthSiZC6HSJuqExz+qWFNVpCGYPVhiVu08r
i9xAkfo4CFysx8NZElMmBSQ1ZputM+dl0pcicjSu2lysq8JTFo5romWTD0dhmfHoFcuDfEk+OPSW
R0Xwou8KQG0tRrBmqtf2btQjeLSgm4Dil2mAVTfUwcUcvPVV0zZAxsPoOne3hDNrkizSNoGTYsME
ONHP6bDksombkcH9wdB7tLV8xuWzserhqKB2XkzMBluZ59wXfXk5Raytb+E/Uqhd2tcaeMM7AQZp
pNQa9GXjbjXrAn3ULcYsUBQAhn4D8qXhSTQPDm0b3jUP3gX6XdVjee2JbcO7ohGrMoPFEDlhfFyW
uN8E+SqeU8NKuZlCx27zTvNzO2B01i3VYZHXClJSNQNRxkUHRRoyLkwZzLeQPB1VZGCqyTPTKhwN
GwhvntGlHA93jj/0zahoV+Wxh/joUua2ugTXDJl6LTRS0arnE1ri7Pm4iqFPSxJofhWR5hayxHed
zSavrJ7DLao8PhrWsZEQVQ0Av6bnBbBxFXeSTTcNBiasNLFvSZ2BsjOj6Kqy9WE5637D8/DFaKRW
TVOwZFjx81bYhxr8+BnvfJcUDB8G8+S24B2zI94MrxtfQ5kiBF/tpyJBWXATGGnU5PiSyN3OQASk
QDUFcX6RSRfMzybtt61HEA4XuoiFnvjZ6DIP9jBuhz5TwaJxKh3WKhrsOW8aYFYonrWzGnJ9Lk3x
XNQ01Wxd4yonPuVWZKo0un2Jc0zjsnzesOUEuheiGOH8eFjFNkJFd+yjPumjkh0tsoP6U3a6Qg6h
GANnQIf1JLeu2uR4rbcsq8BCqD+hvgICG8w1eK8p6S0c1xxiD9IChZpVbICmwhcrX25pFQkFQXT3
jrvhMOTLoLRdT7NsfNWugY17iOxAwmRQcYsiq3A5iVhK0KPzgW4HHalVioTaIckJfUuEPApwddho
QlXr6uUOlApfQGAN21JMCKkRNZsWB6fE5LdUmg0kWqvq5WLUOvcQ/WSi7liyaFOAWrMWwwaNVFx1
SIIcSX13xvLoOC8beT5k4RVqR9DKarCeTA4vxpFfIVMEanD61MvwcBSNU7LMz4nOgKpnWcc5M9u8
XUxKS7Ic4XB5CdQ5xSgsN71vuvkqdOCUgrLRR0ErX5vRzZNiHsJRqOBEaAX93TgF52i6kmLGCgPP
pOFUXeF+hVA696hTvXd+jGexNPeTX4GGgpbXQdLOY5XqNcwqZbqxS9uomrYjbkBibCLzbEHZVMNL
5gJA7icISlmUv5TLmsMpWB1IuHjQbVKQoTzus7m9bTzH97Kr81cyaNsojngvyxQv7SmwxHLRu7ZJ
bAVFJS4afMzWsrkvMtfjDejCkDbVpvTp0gJac58nOahjh3lUZrXqDW1NOnRE3Lp2CIwqzFS0KltZ
kLpJ2jQD33BW5GUFPJiveYLm0UGk6/Fhjwr+qo1Il1pb6asS0nRwCeU4bqJ5iS4GLEFY7qpU5AGj
qtO2KrcY5zZ6HZbSQx3Dw21QccxBTKshMECKi7HdttE4qMkPUZyvQXHR4Xx+JztNEmltCeIZ5Mkv
QtGuIFBmJoq73pZ5MuDQQbqXdUSnLKPRmLgo26WzqIJEALZRvECm8ue1zqchbkiBxKZBJbrKaz9P
SYAaWDSZsiDJjQvO67WIILxqe74doE6q3NgXF3WA3TYjE38t0VgermhCx6IseSx5TtPeeZ9UkE5X
cTTXC7hAM7eq0lUHNBt1EE3I8Iq3oWvUMqwU5Lmg7M4wkTquipF3ypau3YR92d103bIeQuA7zrHI
LD5CeiZJi10JHj7PxzdYhMuWOoNfdi2mFbBfVa1xw2YoCDTVUBzm1rCXbojGtKwHTzb5GEgH2q5G
z/kkt1ARh9pq3fnDjPX1EarRbFQfAL1Yl4WQb0/sDJuOH+cgRNxA5vFCVz1KnBuhzI5Gd1gObXOu
4buLsW8grwMK3IY5KUnS0wDf9i4jKbjTJu6ypo3Xbp62EmN6pSumDxlw5SEUps2RprbaZBCkA/Pp
ULXg+k54F/TbZqASAptqPPL90Ciqy+hqhLj6augHKFTnXXTiw/DdjObqqK12fNuJMQOdfuhtaqDt
QCppc3xmygEdQ762nhdEV3USSKNRmmd1/aYTztWpcWNzJOTYnK+z3Ay2h1J12TdlXKyDg6NNfcmv
fdBDNJVHJtviYPWJsCZ4vVSueIl614MyJNvqiIP0mx3yEYMA3FZCyaCuYhA87YnjNYrndioewH06
DJq2n7Z8mvvjpYAEAmRMGdNpAlV7CacroJ5BK/A34bZA7QIxbtEPhyseq+0YrIOIW6f7xFNuVAna
93FWlcHGkNU/85QGY1yaYDk0DpkTnxu/qclE7yQkNfaB2SxCMfGRHE7GaPUXpZOgZ8P/9MQ2bR1F
UHJkQTuqhWf+RoydOKM9xxC6VOM1SHeoUNAzMW1RNoIaJubcKlcNQNMLW22jKuTm2wly9REOtCje
RTUCkzb1Ql7lHIex6yPoYkCLpHHH+nbaDEGFdTxOSG7bJheDimYhkrGry7ij4/K6nUhrNlBsh76S
PiLzRTQFgh6XudD9YeTDalIzdJLwE7eGV5Vfd3WOUtp+2489Py4wrW+hUMjioqrd8VDS+bipK6Oc
FSatuHnTdh53yerxeBpaGQQxTNVdBVCSPzZhA70BPa1Son0DdYYyB9kin/BmZS4rYyjCVKAGdNgq
ohezxEM25iwdIbLJLwrY/lxNbSTixYAeqkJSlIqyrtZbMnCSZGCZh1Brvt8VKq515KtyM03GhQmE
XX7XNlGdTVkTHHlg6tOhGIp4GPXzLCr0CbA6PhH1Gp6PuseqB9bcStGRzTiE2RkDFr8Ip4anROgA
fH6un4VT18S8W4vULqQ4G0HLTJyh7I0Y1vYFlBrd6dxXUFjOULltrHhmaNUdoYWWpyHUWp71c+c2
azvr1KPcbQPW2MOMkD7fAAe1SdkMXaVqFLWqhXLAWekJuOhFIptarSGoX8GaBz4BOXXz9TrO0TZs
EIQY2nYFdIdUmRtOQkge02LpxoTCV/xbpcHZb2fSjUeoGak/RUUWbHay8rFoIl/GcGSCw66e7Ib2
zayg0Bi1MKmGYLCVLVSu6GDD55ETLM4ayLFNDqd2CD0BJ766XQaJSyhzwoJLj/PLbI6iTQ3F17Oq
a/jzPFvWd0YGvFceofWiRv0FJItOxh28bSqrkcVorPCoyi4o49kHgzzJDISFQeQtOhGiMeBwBIPd
avWuBL5e+96EiW8git9WU1BeRtyOUgUsL+GjvgUCy0OZU8UpLo6HarJz3PN5TQmU66E0Wum3nV2X
tB5Yu1kKECA3Ux0UftN0EYWiYkh2Bgkp5cnEJx6oFtJI0DsbfrQ4EFG6qBrjFjTXCwaSz+toGcKb
ZVrW48q5qFRocJka9cAW0KANISqHZEKrohdjnkJ1q0xmQvMXNC+7u7DKvWp6Rq8xHbo0XPLsiAiu
j5sWUTBIV9W3w+SwjKNmZksMuqd8FwIV3SLEH+p8Bq875hDvFsSNNIadl6FyIBe8WHLRa0VMS9/0
yPOEenBwEAZUkGvOxQy5KFRsT4oVSreu1/+XuzNbjhvXsvYLNTsITgBuSeagyZIsyZZ9w5AncMJA
ECQBPn2vtM/pqHL/p85fdx0dVVFRIcvKTE5777W+tbUeI9tOshxGJg7TFIsq6vpuK8Xs9BGv3FZD
R2SdwFYsM7ukdZQv80cUN3k1bzZ9t+zenS1oplDGuGaSym9qfOK9GO7GdOyeZRGGd1CdpnI1bsfR
ZzcUp+W6gTd5nNLgyaEphmXGrANDr7Tx0H8b53E+ruPSpV/Dkg5vo4wkTmygX7DZzl+b3JhTr5S+
ii3v8gPltiflPAwdTEsptkdnwWnAa6bSXy0ryZ92uiXr2SROfXQrTjp8wyG93YY46kBzqA4DH5qp
myFAMzvuo+NxDSl6OCVTO3VwUIfusU8w/hyaISk+j0SMSwV95qJn72YWfRl6N54pUAlyxC4/+mUz
bJtuh3zbacXC7tOrdm7V26jC9BZHcn/x8bIPpdcRt7iN0Jfi6LWRvdsyFUS1DoPMboYhbEfZs/Zj
Wxg0P6ihEG0tOs4faM5mXKi0TXQZdVF3l8yxWOo0xy3mU0k+QYmK4V3nm7ihXdp8nCR9Rv2OUTm2
WX/bFhq3lVF8ynFlhfltyHhyvbXqog3/1LLyccX/y9ior6gLa3u1RRF9ZClZTY2npX3phqWHWtWm
fVtNkFfOezvttnKdWa8jtk+HlsTbc+cieuhkbtE/ctJ+XAwbr/uRSFLZJhdvzmiICHnUEMxIzRpB
V/AbfP+rJWXq41okMj+2O2CGKnIUKsAQWi8OBP6GK7m78AGAGfDfCQ91SBJtBsXKSdJ99tmIAmMX
DdWh5Qq6E5Mt9NfE5sRcNzN3ptJba7/ib6Ppz1e0GmQYzSfXRs2Nmk2zYXToBzMcMLXhh5gcJaqO
xBSvx9HQDJ19mMdDNsvshZF5r1CZ8G24J1NcvHyFJy5S2ctLxcLX+58aU37RSZJOpleMiWshFCAb
3hfJeNU1eSzHctgsqnVZNHKJDfiUhezncU780FWQAY2+lwJQUpWQfo9D2e7FLm9Gvm40KU3YIDGl
1ET7kUo9RCUMADE/FIA5+yqA7PmkshzHygDs8tUG0MJXpJeJvIE5GOuXNFFzwjDupuOL/WltWWeY
O7t2QRWK+jHgDQKISoe7GUsFpi9SUcgtsoGa+g/ZBloVDlLiesg+i7SwM9o+6vJaTbTRBy7TrT/H
WwSPAahn7x99M5lPUZ7iB/xS63/pOCmsM3kTRS0MhW2OcQ4KI/DhitTjUHK9wQKac0GKU8j3CfLW
ZjkO1AJ3Hx7OTw/D4TxBZTVG6fuIxDj/ENWIvJnsJOdPI4XMXQrT7PolTpbRP+JxCQsGRn823EWZ
xUXZYlAf7mTwGairwPpleEfw6JG36zIsH9H4z+6DKnxjXwiwWXPcNNWXgiYad1pgCEyVBXOAnwC6
sTjZTefjOyxew7tijC+wgSiPpkpJBwBz8rN619sZT5QV78HfMN9qDg0rvZiKRdpk1RYZtRy6QuMj
+hHoW5kky+bRIFlx6hbYkXbO5G1UBFda67MPnWcJplTWn2VOjoOiu3zOmnUryv+IExh2HoJ+qV2T
01LFodlR7PrZ3GebIvqK6Tn/N2TZhUb6oyERM451H2AZYp4UuA8vhsUfXNp+EwmPuxRXLUCQe+VT
UBZOroWHbUttd0zJIl311+bETwTqTy+Kv3vZb5HD/4X9/bsLgmYaaDeap7KgkfkEpW6NqwZXw3eL
8a5Olj2/zsI8TSVbIyUw96goOgaILKXbhulx3GRvKr7G+aFP1FIqH8tjSKf887Qxt9XwRDEaT7tB
sQ8uVQqDi2MvWRGtT3Qi7ZGTiVw7OIy25kVv/5259LsPjPsS3iNwqIvzncJ0//Mx3aPEEJQPmF9Q
MXFta3sl2mGq5zT3D3bLtruUbqrqtZie//rI/o+zyUkKaj0FsgIvHJ7/n195wq22dirs5donaCyH
sbiCQtx+b3ODAYLD6u//zbkkv+PyuPfATXCaX8gHEmcXDOAPF5BV3bysEjKSlWPzbs9WNZV5xK99
v+emnBrObuUw0fsoX821YpaX0OpnUcULm6Nj5PRGyrZNk+XfvLHf8QOcAgLpGHAFsIwLqvnn96WA
Dw0TCjp4qMQ/MCn9Q99atIs27tEb/PVx/93Wu7wYlpBCymQw2nA//fnFeGgKrWeylCuXGK5amMBL
xb3Irv76dS7MxB9vHBhZmKkI4fmFyIXB9+fXwWifra7XtszSiH5oOZHf+zi107nteS7LRFH0TuMO
pvem2Yl+dfC6f/z1W/jNVrzsD84KrOUrsHcVx/Xn9fCH873zkERKFtAON+YfdEAlwbRDH0lC4MGl
efgmRcBh/utX/f3CxicGCYMVxvDnCuDIv31wyL4tIhQYQlTG+puUoMQCRri4K6Oyn1bRraT+61f8
/fq5fE7YdVieAUIHbthvyMwGS97LAa7D3nb83ocGgQvh0+88WPgpf/1av18+SZzj1iEsBplTkF9I
6R+OqYJHyp3vp1JwVMMSjeUQPWpndvXlr1/o/3XychxJkKmwOwm93Mx/eKF2ESqzGd1Bz+rhS543
3VRm7Ygv8FUbMNbMf/vlH/7168LQ/+3KRXYnA/qUY10vHo/Z7zQdWBZkGxqy4fZz430cz/N1yGKr
AbSOyhySTCPMQAf/I+80+ZZHbh2rpGfz2wx61B0iFqZvie5tcoA1mt8MELFDbRo+PlK5pi9GUXnL
PQbssoOz94HD+niTXRK7WjeModPDgAmCZg2YpbvObHUi1hV7mdnFIe64v85x8ek6QfLiDRDyPFUI
fEz9LaALqJxTob9sromm004SfwUrULEHTyjKTOis6F41ZxJZizabECwqiwhg74n+bPEW8D5RZaDl
SmiLkjZXDmPZ8p0nDt3C3LDdXG96zygUXcC3Z/i7aPHbrHdLaZeo0zBGLq0qtwZfVz/nG4DZGOcl
2k32kK0BP0GMplPvYqeb9wMVBB7CvrlYXi9F07PDzJyBWb1IibYrmSV+pmp1Ah6G7w9iTne4mCyD
N7obvNIIiftuWq1kx27P0JqqrY/uZ7hRT/7nLNIKu5cjbINvvVOXIa/j8f2cS4cPAlcYskdAy8R7
5k/5MILrTRVsZKLWH+OY5gom6CrQWgYWz9VMcd8D/uwhmuRD5mpjzZKdtVEBQ3aUNx+B8it6DHLh
Z7+L9HU23fYhZwCGahYVubmOdJrfKCsyUYW2Z91BcTafbH95MjmQd2d4JayoOt2AbAl95rKK+W21
N/Owg4UwW37zC/XIMaBaPNcapLB+zSV91qn5k2m3y6niDKiPER0wq1/fDzGSiZu4yym7RVSMZbcU
U/Orz3VaU1Z4c3Zh50U9jHP0KYJE+JzB1cUAk8XN/hku7HCjSKQlhvBognADeu2UB54ft8A3dxy5
b2QVA1pv7noFDeRopZuBFy9Wyrtum8NajR55uDqHnxxVQAxxMf9yW3cb8JaVcsKcCskgmowBRAwU
GNPGJbI+q4QIfDm5ve3SvTKF1fxGB+9PP+/8v0WLPmuJf38P3/z/AaX/CyM6eLT967zjbwtVLpQo
vv8fjCiWNXOappeOu8jBBuPx/CuhE7H/BM5LM84ubTja4gJ/9M/oIyBRBikX/6QA7QE5/jckCugU
z3KSga7EA/2Sffw7kGjOfq95uNcKTnIUPArAGJGMP5cHpLAaK4fuWm/RJIZnG89ZdrfGPh9WAsw+
2XxXM9MQdMxx2qgJ7iPfEQEQl48bcciTW+TSdwkH/yPDJlI8w2Rhlrmm65wK+aoFmDKKqGAXYC3G
Pb5m3/oWnv0jpSImbSmXAI7yc+75tKpPrR055GUfJR5DFUTwNnuh3bjRGur64p/SWeWy3uSSr7Xf
t3w9sJ1TD7EWBJNrk2aD4T+u7THoeH8Kwzykdcpb8a4YHMRLkg0yKXWaFXu16rX9JlI2TieN5EZ7
lcF8Nbek6OICoEiikaZA0gfBBr9H3Rk25CUMw8nq7gLGkxH3X6byqf+UOW88DJXW7gXUp6XoP2Q6
meL5MK50I0+RCZ6d5iFLxd20yO155IbP5yxyA3+Yuo3Hh9bhOV/irBfx8eIUqrNkJobmB5HwmCiP
9zK2JF/Q8Bk4qmD94f4seAxmqObBnL3hF+F4vERIjbYTOZGA8EZtaKrWEwIURVFFUHYLeWTMF8t6
dHaAmVrOE5ZNLAeJoU3s16A01saUiFRl8TWCJP6K4Yk8ljYBvw8E44KeSgqfaeok1AiOt6PaRByn
FaStqwMITjvDZMv60VaZyJR/CmDGxIO0+LNjA9/Ul5QPHhxevhOFiwvTg3wX805j1DM2gdIW8ZAC
SRNoOlEtVazO+5C3YFE02ZEMSaJClbBOmDlLkk6ywr7uaTgOBXijA9dI7yJ9MfG13jFQbtcCfOO7
KcfocYoXnw2nVYGTPG+uyNkjkRwq9DhC/K7B8E9TNa8syattwqxe8SSol6IIxaPIdf/JwONlyHew
5KXYY59U/UDNwx6NbEKAQ7vbqLH2LrQp0AbaNSkFKpsBDFhyUyz1jmGcI7ozqA+OrW12FbdG/KBt
0atTINSz0jYii2+bPhnmauy913UMoLg4FywElFjETHk96yK6LyI95eXWbx2pIttzdZ2bsX31PSym
gwPZGR8oFssvlc00hvtcbXNzjKWfvw471Jpqv7C4uFxl9AAlxalKJAKk0qhiPh99H5GkcsQUnwmX
EISnQvC44sWmFOhFIDPQTZppLVHAcc6o6Jb4oukVbaV7ASkDEYrIljv63rcZr/m6ehn9GFjvihKc
rOhqMITwuoA9bIg1wzsElDqzCBcRcrnvuZbLUg+s0+mt9r79NNqJEgRbdwfX23edOKRm4W8RcKkJ
bk2bTlDO8cQsdQOvLI8VBC66LuOHXA9w+wY1q67C3brfoB2d3nqYS2IsFSJM1Fzk/UJshxiFcb0e
un2KDwOyKshChT0rpiNsun457Qvqchlz49hby1bJr6N5l+vFodDwMcsM99p22Ow4F8/Lqvv4vjHb
PD6ykOcOrgoFDF1zvjqpDxbJx+ZtWzcEqCtIVNEylF0q2vabn/CUwI21T3vVAn7IBaSKiO/5PWu7
wWd1Dss6PSNRnAwf57Fl6syjZMrQXEESfN/tK5HHtlmb7obuix4+t0PPIPMAl3bT09CmdKztCs0X
j9wMtqS4wv2JpzeeF2wP7AAaTcvazyTAMZR4kVHXiGB2sOvojOf3oUFaml4bXjTmQ9OvcOqYIy1/
1xGASPWauHyA8N8aHV7llqfqkSF5t5bE8eGi4TboN688Zkb6kXaJS86XR69sDguD0yHKfqVMfJMR
bi1bbnsAuBHkGiFtCbk4BU4Jcu3QsQx0Qm9gWtTpJrMCvdukzZVTir25vks+rRtySk/rmu/Qs8iS
PWZNsWwPwUvy1u7RwOp9M0N3WFa/ElA0JGlfoYLHSA5szZJUW7KNe9lG8dLW7QIy5h0zUdhOS5Eu
2TNHJ8YOmFyglkHVEU9FspDnMSbBo/HsFlq1kcqQMxw62leUTd6WA7wmiG2ONrcjct6Y1vtIijoj
RqKcmAQZxljlZsINqU1U22waHk2WtPKU2n17WTWefUfuMRJc4US3HH3+ihtsYVPXHJKl9XOdJcNK
obJbSiXoxGZKrxpk1jNcSDaGA+4aQz7lHfWqzvMJ2wz6Ncqjk5hwD1UXoMOe5iAQ0PdugPEG9Q0y
JOIlYH82Ixt9XJqII0qiRkzHbavH9+3YwQDMM3BrcbZ5cdpGFJBqQlMuzuDXpumKDpo85wS8ck2m
KC3uyJwtWQnjgqWnNB33H5ItU1HmjSWfcTUDZ2VAs0WtpGjFPQwjhAc7Kpv+Gslhc7eRMbxEo9fD
ccTRHN6FlUEPbCjjrSuROiDzoW0zHPE47kZ+vUvLjmKatDolXQ9tLldjayovUoysTwqx0QEHooVT
Aw82iy+ZNVBeYwysFcwiRrttysgP6LajLLto3NI6zoo5HNRiPKhCK+jD2K+sL43kwK9wWNfnIGeR
1pnq1NPa2+JzOxFQdVNetJdMQ/ADrAKFM0W9Ic1BZGDGLz1O0R4GdILvjbKDK8dESjzlmPVf9qRR
7JhETfpIvFnSa2AqTB8IeqvisCYznW/QXXl7z+WOcg4bbCXZ9cQn372NfJrn4eAYaQDp9X0htxff
b7Y/DUQ3X3cd5bqKu1k8O8IDuRF0x0DpVjMtXzXCBT+yhuCUrqBLx2oEldEiflrka7lkExIvMdoZ
XvX5lJ8763JzmqV1RW36VAEhEZKMj02GJRnnIe86emSrRv+3KzB49wSGzHqcESehEEzVdMwdpiFg
zDKBp4xjAHwECm+5dKGjpdSjgSEjtwWoFCvEG4F4rGtwwdaehdURvXJwCz6ZZA/uHtlYat4n2Hxh
n+BizfZEUm1/8HGGFZZhpmrKbltCfA0OsBvBiUBBQwbfbgXWmOkiwKCZx/66Q/SPv3UKzF3p0kD0
w94DuTt0UWTzV5UO8/iQsLhfnvIePTRoN+BB6xCiA4BqNATtqWUWIdzlVCA6GGbcwVG6dPDYQV/2
HaKcKybb+baxbf9DRDlMJNHHtD0lgYC32lckOpGT0O6dQUgIrNkoRliMPaVNSZgPsPK5xrdsIwrj
dZvaJEWf3nfj2c5Fdoc62+4V+p8RTOdetB/3cRge0WNBTwPatSCNLBoWX6W4sopymkMwFUy+7BMb
GLMV5tmkqYYYqlTpOXroaoZh+GaaNnUl0w5pJFBv4AX3ICMANnm+3dF1tfeLmjNRNg1Z39C7BMRW
2naEtRmy6TPF1odngBsDlP9lEo/DuCW+1gVSz2VB5D7XFpLNJzwXJwdVtY1BM1HbHOFGoh7LFMf1
mHYtfe22ESLvZrIMjP+MSGy5pHH/I/XZhbVb5SxL0GL2g/fp4CrfaQ/rcZRDcmTCdj9ajn7huEwp
alPBoeifSU6NqHcoy1+g1G0GwE8TYBsJFZ40HDzAQP2SfqNjAjsbm0XgCNLCWGBu0PPnMqYdqjzS
EBoTdlvsZ7gbwoIXyMA4wdsmHSrJYF+DRrdcxYlGcD+ySo3V0k4ZftGbj7/3TTOuYIgp6OJ+BLB3
yrC3BVK2vqQIOMaN9pe++rfG9P+bCzXwq6j+al7/8wrOX6FO/IV/rNTAdgyGjRlQvBn+g+r0z4E9
zbBS4+e8TmCzINODUfmf83r6n7DMgJrkyN1gmL8kQS9+FrYY4dd4XIZ4BkMeuWIKXejvzOsQ/38T
VTGsX3Txy4+CdPA/FidkLfIzlDqQE973uP/ycX+1jbSPzCf7a6OXBitwALR9D9B9PqgkCgCr0dPQ
RyiXFrqcLkh7CIP0ab3LojtOeEYOFXzu/B0aNTTnA5fPK6hCA/Qkx8YYP/bqQ4wQBt0KoWq3onyi
8DeXdT6pm5NDA3BMY2pjqOUZ8OsNMJ/28a3o022vkXTM+hq+Oca/jrHxJiN6vgKvltztCizkGemI
Pqq3TIJfWHHbNQeL8eZ7NqezK/NL9uLGZRkuf5nYjJ8i53RST0Rm+ilBVklcbbo1I8Ik3N2haWv0
FaACRc4kcQtyTBBuQyU6jqVKQhHmwHdSbB8oBJI1AFQLspzTCBjKFbIawPXk1k9fMB+PHnlSbCNC
ameE0Ys4horrNR+La0SIXHfFwwxyt4Osh+EHeR9kL9HNyAOR+ZBiYwIANDjcDUQB322nvhh1qHcF
yrvyC/Duy6aIMUPzqsjd1MzqA/p9Kk8m8PA5hviJpF/qsSal24FsJ0zmtymgXnXk8ZbquyZdIKFQ
t53jpm+b0oPrYNAYGW3rAtK2qeZY8b7qbTqAOKLgfx7Bao3fwIDt7yVaL8Cy2Cp1FmJK8rJPO3ar
iRl7dLa6WavFAwcp09CwmxVUOUKGGAfQ5zQdt/XU9jNKU1cA5dQ6B6Tqh1Xu0NFx3VUJtfhcJLYh
4OXxUUu45Ui8Il/Fv+/YkGAQhRTYViAvS7NWNLfs4H6u0iJAw+rxsmCLgrjHNHpZvSV/buFKoZl+
5a6dAdWBnbFnzmWWncDDsFezZlDT+7Vfy/aiP5U9BZL0sAiDPU59DKROLp1rqjTqYVPGDYl+hJDp
28V5Ek7Z1KJzH6DsmFNmXe9SxAOnFO3dogFUl14R91UVXSPvioRvN13mBFImqrFBvQ5I+zAIGOnU
oOUadrBTueLxyewQhU8KQ48HOQDQvEwItmZVUuz+es27uH/fp15j4ubQkXDnuDZcLzG603OSaBpm
ABGZ6s8kGtK+shsT2JAxUI6dM3nH38spVRLMfRJ2XS17YtRtOmCXxDfQD12NPXFoyKZEvQGU1IDb
XWBJXZiJAC/vyfSscSW8UwhL3074FaOojHSzJ+DP/AiCI4HHzuWvXxDxL7e9/K4xYhFRDicIcXgO
Rz/Ofl9hoOHwRWuKJC+f54Pf0GXPyAWUuAPJzd/Xnv9vFrUkxmH71yL078suL2Xt51/5VdZQhmgC
QoGnCcxNlCJUqF86dBKjrCGkij4ng7uMX8D232UtY/iji4WHmsPhh1Kc2H+UNSw/Li6/mgoCdpGm
mLD+1ga+PP29rGEDGsL8l8qJFQJQhn67RJiOBrdjD1NlGrFP0C+6RdfGZCQ9FxEkgYeV2CHkyC3v
Qr6PdrClN4hCDXrC5h+EKy3CiXog36TXFhnyCLbWFUBoUJuTJlIeuOgaV28CT8saKkqUHTQDO/Xm
w9iFqhgFme7pjh10t1h9tEdn10vUPcRDrGifh7FZojvoUhmHn4jFbvoWvhU6PNVRcl57I9DQrVoT
ejVtiXtiy0ZvBjQYD+j45/0KS4myj0ixR6b2SFuKI3KW8p4288TqRVDoPuUE1kd+yd2OXUKYN9TW
3GJpoMWquBbp1fgF+DJQi4nFAc8pPjJ1TBGgx8MV5pGrMMSSvOZxqz6hQWiKYzKuqz8rLGDCZoGe
j80hFM64al/ALtY7kosgLSNE2aCDKeymY9FFf5PFJqKjEFSbWs3zJu5AYPI7mXr5BEFjX492mrfb
GNhoUkKZbheox6z77Nzu3ocCCgCsUSwHqKLLIj4sScRuRLlFNjtmPdYx1OnICOjUVKxAqAuQ9eMd
RPbt1fQFVgemnaXdYUSHDsVyiVI8BZcl+94FFz4MLasF8vxYc9dBRChngdyctxrZdUkzBJYK0VRT
R8Q3JbOhP0VNhA0+cR7qMZvnt2bEAkXkJ2SFdj+7bV22f4QVWVLovWjZhLlGHC+xFYqpu+kjFIA6
Suz40qbDeoXQ5Hjnp8hNVYM9bNcQu5Yv4mKg8s6P1Ypy+jXOFYEoj5yvRwau5/d0yAnWAWIbIhYN
kiW/iZHr/TzOFlcN7X2DjkLuBh9n8+wHFNQkxtNQAM5NbDS24DApHJR0T+YnuaIQHSzHaIONIRsU
oyFFKkzgOr3bI2hYpdhbIKaU9wu/aLIxOS6wN0Zg+sPWVWIW4bBPpk3KOMOYXSkyABTOF+AqEBrc
ew8qCiulOqY/Lm4CLQngdn/JttGuFQTmLq9ctg4wg2ih3ukuurxVD9b+yNrVPitsH/jGki53FYrV
+hEP93aqnUnD8zIXWEbR2qYg5TZNLjqHzgFZmRsrvnHetoAbd3QsSeMTfWp8u6BP3IL5Mc1iRCfW
2P5RRRwTpzBz9DipvKeH3mcNtijNxRjj8K7jp21dsTmJ9xonIIFDcCNdP7eI1ETdt0YnLty6dkD6
nndp8UgQWn+5gD0W0y7SL20HmrAUrklfE8TAofEi2bUeYmAA9+MYASXPncx/yDYSlygs/gwREQr1
x9B1uxU0S5+7sdfv7UIXrNaic3KFaF+zVfmazR8jTBfulk5LOK8aLWxJ0ADedXKE7jLOWJpRx3KB
Vg/BD55FJov4nkUAHI5YNTqsZRI2s1xD4IVqRMEUfDPYzPVdQxQcrxScI/EA0VAOJbZxBezidHiG
fdkbAOjVnCdYMor3sJeqWNL9Ntpl1FQ+RJZgNZccvjIhM3+05JK7W7qIvjgPUKFKIIYsEAe1hcOz
IvJLiig0tQNH8NGjFQMsvPfsq1VBPbBtJOjS8kmIQ4wVXZdGq20UVkZNEV68yeYy8NE8U7eCmQA6
BKQ7apL2RwIZckKMy+jXQgg3X8MOcRIZGd/cKqEB1Jscq8RgUDdze5hDg2CbK4Z2Luc5ReqM9RvO
FBRYBlI24rwUgA+w3YSs8t3ljuXHNl+Tc+P7BFsliO8fJrhgAQ+YsXlsxkjCmUrV9DC5SbwWiUNs
HUQQF2e8KPJpIc6a5goMShKqHKfN1WuKXSWHKUl1W2dTM75JdOEUjRmebfWEGzmrTAuZ8Ei3rcHu
q9jkvk6hDDwWO4GyvTYa8VePhTu8ynoQqSV67ejaZNpgoZaa96+0EexFJ4v7vku234002WQ1Y0vq
57lfs64kutBNhQOO947UEDKLVorhaYZfuNQ2yYytd/iStEwHE562Zcj705ZHA5KagSpb9/Fluors
2uVlwlUjj6lmsq8HENkfcNZWi4icbr6xtc89zum+isqmeKBWFO/yRUPWvVk6hoIjPSQfMJmsb09m
HuL3YlfMH5AKRjjO9NlyFcBA67pIwvp+hzpjS99cBoZgV/ERug124gQL4ydILBwpZadnBltH7/cZ
splxjQUvGworpN9voxDbNWT0yJRYwoohjPjglirs0j2iJ0hMhbpKXycQrJ9I4QTCF47PUNq3C3II
Vzj7uIyBvEcSEop3Mne4XOlq6BmbFbB9x/R5OtVQY0RxbKNinKqNR1lXxSqN34BtXbxRMLhLycC+
PahAUWj2Zcrm2wD0BjMeks4P0YC3U1nCkgXrIZL5w5K1yeOOL0RHVC6E0QPw2heUJz1c5+uSoLbZ
dT90bZdGB24HmK1YDgEHbUbVNUctbGhrAuMC35hw+rqzFVOlKbLoHYdXKSEzMlw1cjJbqKks2I8V
wiDcNMRpsN92X1wDFnNevuJnNOMhTuPkk4Cu/WAWML+HcTMJ7i+Q/NfSIx5WMdNSLJBgeffEd9c2
uOTni8OBRuGiJqv5pmlCkUIL4AY6aRhxv8G7H77sue/fTT5JEEfRSFejSuAsQv5V7pGoTIdrLFRe
T/04s6kKvphg0LFQoOg2Sa9L1ifWQyZuhleSNoAMIpJPt+MSUMQauruuki7CYztcds/ketlho3Vz
+qIHAOanlCZ7XiqH/OBxRvAQBnWY2+yQ7d0WSg9DK1QDNvsh2J4Fhc09ylBZFbhpoDK3W/5cdLuG
qNri+Fe+b/lDz9NuPVCD5Tm3PimEP+QU3s4ht+DQyq1AX4wE8Zp8WSLMhOgjGvY2D0J8dn4h0/WQ
05mipo8AIgdYze9HomFR/Rd7Z84dN5Zu2b/Sq33UupgBox0AMTIYwZlMOVgUJWKeZ/z63mBWdYtB
Fdmq5zyjnTQypUQAuLjD952zT2iFQJzidoq6tZzEmuXgAeuuQxwmwX6uMkrXmdYZ/aGereVTmuTS
K1kS4gMdRTrlXdTrgqI3zXMH7Y98M0yTegM9LPk2mJmJpb1o4o3eYYamkm2ljRuVBaM1xZvC5kLQ
+1wDZIAY7Axt0OqXBVZGba0aY2Ic5qjPpxOEaMYjjFN1eh1EN+Q/Z1myutvZRvVUUASRhXkIgqYP
H9gTx+nGF34+HDh8qjambKkobpq6bIY1beBBZgNs+c06jGXZf9GjOgnXWUNz5Zb9hKkcdNWftBsK
Cxw0W1nMyhcnzXPJIdQ+ZXkv1OG0RVS5/PdfxI60ziWD3mDgZfznS61OIizWZvbyy8nq6m/x7a+Y
M3k5jfyqyeUyqG9MuGqC2do45+ygy8sb9oOJV74BsO0oHW9B0TJ1squMVSeVlfJglIhK3EllNyjq
ofJ8M6rv/v9pt52Wo+sihvr3h933gTL/+vP/LOASjmErloxsCtC7qizaqX+edBegvE6uL30pEmiF
znH2XwVc+R8Gnl3dUsH84lnU/6/gSlkUXJwzUV/D+HuTaf2LfP/PofIZa/7cJ8BoYVTCcjRlS2Wo
cpu/DlBLmgq5houA60dzrFHd0tzalxVi1ap0NNx2VfT3GPm3xZcPn8RyRQossOk0lZ9/JmouM+ag
ejYDNzGtC1UUm8yP3F8e/u++h3ON+ttd2YauA442bAoN7+/KwKzdo/oP3NKLd/NyrvCMV38fbSPn
NDo/uVOnM15qZ4+F4wt5/MdvEVqnyQ+weXua4AW9v/aUspeqcx9uUf0SNid4UA5i6osS/24QSJ4m
jplSuNn0hSb+43UppjDKdATjFOO1c9Zh1HVTmAium7eql/jFhr31sQisC6TiuhqsEONcK6m+sYwv
2MnLEHk3+ViI8XHRcIZDxANN4f0Ng6UrgmlSErfA/+6MfQ1OwCxRmvV3haoOnikDPPj8BX8YtVyS
kzFAfT4qigZnY4hFyMqCjks25fS9Gcd+b8ZWCxtfuuqFeV+jY7yBgp383aH6t0P3N5elckgcgwUo
Ex/Y2WXBclRQe9m4gtVFc4wi93vid83KH5PdkAzI+vYa5uCXz2/2wweD8pK8CU0Fo4bz4vzFVmzd
Fhpy7KYSPQiX9ID0cUqtbFx/fp0PJS+uYzHZKHhoQEiey+ONIIWPW+Gs9nGQUqVajwrRDSK/GFCt
f36p8wIswk4hYw3CrqJTrjsfMkbQY8qCT+HmbBngTI4Kk838xUU+PrflIrTBFg72Mg28H5clxI5C
lqTYjfCQRahdXHZm/eo/uJOlSqgSFgLz/uwieH1pKvRLVRxS5lrq4ZGMc/msot70/vxKKGJZSTRa
bUCB399OgJtA4RtnGISC+tjkgnZx+fi+uKHfPTUN7LKuAglkBTqbvswCWz1MI+BcSnhn6vVtlZZf
XEL+7TXenDuCV0O59v2tSIPclbCCMZw3ck2whqpcpX5VbPu6uJ1F5gX5YCfeJHfgCiQ72UIzql1c
duJGqXu0gGOrt6vRJ8vj80f8m9/FR8bjXXTHiJrPftcYlQ2+pSpxEzQxqD8zH/EnQKmbzy+jc3vv
J0yoixrjUjEtos7F2TQC40alCGbF7gwYXQmAk0pI9gBAfX4Z+cMqSBID+wSWdyKKDPt8pW0FFsAm
guagjsP3GlXOOmjjO2GnOk1VXVopovhpm4Xxl56hZwgLI6o5DnTNPtJFcqhgmW01QKq7SuNka3bq
a9upKOHA93mz6MSPz3/u8nDPnsoSA6xgysSew6zwflAYZqCltoZIbZ5u0/GH6R9x31xP6v3nl/lg
FmTuYTOuYw8iUwIE59lyJdtzj9xXTSiJGaiX+mGNtnY8WoUfS25eNz06i0Y2TWdC8E0VeKyxD3Pw
gq0XbCYpKYyVSKsv5t6PKwtbwyXUhU0fRsHzlSUrG0VMHX3vQgpcTlfB1Wj3z9RFOx0M64Alp5Kl
LxbR3wxDfAA2Y1Cwx7Q/TMJSBlEgloHBaCasRovSaJTv/aLdf/7Ez78qg00Qn5OyrJyIWM83RLEM
6LHLeLHlFEgnO1R9rxuU5ournK9e51dZfsUvJy0oGL6a5TDOaMEoNCkCEzHMbFwodENXaVZ3X7yx
86d3fr3lv/9yvRCBeAAfLXb1+lKTL+bqQf7TeeLtEnhpMbay20eM/f4SRiFgHdpcwk4PBpokyH+k
kXzlFJaX6ebXD4/LaNgM+R5sTdFZX95fRkmSLokBdbk6VKpDo0rGJvXL8a/eDPujEDX+t6YR+LAq
+vrjVSMza80UQL4K+zifAN5+hwykZPkOsC6f3e5IaSxvLNTcQROiiYcMYSHLckIkla0ieuiNxRdj
5m1C/3DrbESYJW2Cvc4nfEsfVPTZS63b7MYN0Ej/OuvG3PENNXUoR8S3SDd0b0p8zQOZ5BmqpKwp
U10lclBCoDnOeQVo6FqWjequrfzj51/Ob8aYRleO+ZvjmQ65/f2b0WeNs5E28PP8oXmBzZSs6Viz
FPoAdb5YLb661vJ9/TKeKwvcpoKi0J0WsIlQfxiTvUaq9sUtna9Jby/5l1s6W2IFms9wgDDjDgGu
7CAvEblTSDa002RHN/CTFKctumezLr5KRfnNNKRRNefkzF6NvfvZlecIULmkIuXUDdpLI/DHi1qx
vprsPn5NLCtor2QOQ8ttnnu+WRxFiz+PbU0WItnJsi08OQnVjgCYa6zrOLgvhmBr+/m+78IN3qIv
JqYPB0G27hhMDEE11jZN+ofv32RAP2GcLTpKYxD8MFvtCG7nViwRGl0WnuS6vROd4jWRSm/P3/3h
iD279tmIbWEuiQSSH8X6lwEjAlhSB+jYF2P1DY397rs9u8zZYJXLoaCuFwLlHaaVaXZbPOfPLSUW
hyr83kCsnPTTrkq7nWpKmtPjCfLkpt98frMfJqzlVxDPYemY6VTqvu8fdGJWYKIbXnWb0NIJ+z1a
3JUkx7e0xhGhZX88QXK9ZR6wlkQGqjZnD9cy/QnImo6YmT4gU8ZmRD4PWKs29PXYF//JQ8YgyN3Z
1K44SL2/vVDq+6YJeJfVYG/DMtrTxboGPL0HNEbj0r4sjRpy7WweSuhSUGYsquP1V3P0+c5oGc2m
JgT/pKGBC/79r8C2MHRDK8PkDnOtu0Pfxxw1Sw00hwTM3UOudkN5m9Luq9Zj2pf6zecv+cO0wUEY
oCwTBuUcHurZtjRvRoCELZvCZB4OPGW6Z0b4hxWU5bDNAqQv2QIW5cCzeyxi0OTKKGq3HNO/dL0D
jBxeEfJyYwj4CWTy/Qe39MvllPePdMB5M4dBXLu4kztnTqr92He3n19j+QLPvtB3t3T22EZLCyk2
gH1iZdUdY6i9BZrX+3yNzAlf3BCarfMKOB43PkE4aDxLqm7n34avSzQVaIs7sMJgQTaTgiW5k6X6
tZuNKcXmhqIEe7uULJ1pv7gFlVHrTmt0Olzd2S+RfxEOoBt4yeLyZAV+B10rsEDzEOyQ4zKagHYX
TgtX6FaZzfGYDrL0NOXCvFDRRNIYbVBXehg3itOArBBVP+lXePPjOObyjdVtk7qqryyyEMkLtCLl
5Iu+Tu5pHwUy00Y3H4bRvjHhqK4akw64aYnselDoHh4ipRmsrdED0samlprhtgHWdV2LgvBIGQwr
kLR+fBCD0rMnma3ppIks243ohleiUvzXiJX1KUiD8lJBFXSMTbgoKJzKrZYkr7rezNquSZZcprKX
ZeSp4RxU3lhgoWtrTSSrid4nTCWU4hG9UExeGz/HTjgByH1OE6teR7as7HNFM4cVHaKQ6mcT9k+i
tJV2sUwefFpYlrMwZes9clX1Kmnjdaq04cWg+6gV5QR4VkKLXqlq41FIyVxvdYItD4Le3bU9Zqo3
xfOtkWBAqIhV3YEybhQvQTjfdOHaB7ru7+TGNsHFF+FqGPKw3Uo48IbvjU473m27YoDhSPc8UyPz
VPetctX6Sbk4TTN13fFKPXmif3cb+Llyr7djA6d4jkrdGy3dznawj+cLOSlB4FZKxoPLVotQJUI5
X42O2ojwasimPblhyJro0qKNqjZZmZhPRpE2rzAn1NXU15iOyHMyyxnM+lRdISfOHIYmTqd0fLWM
jC1+mCCiQDuFHrhCgqtPewU0ljOnmvGjzOALoOQPgFzPxF1G2ETM2SwbV9EC9VhlSnIlmxLQ3cBo
T7gThXyJVfE7qR7oG3lpcCEDNEjQF+CqQfPcq3b+qvbjtAAVr4qlsFRILfmBIa3dQlPcvBLaY9LM
3001Mv6KUzU/yM0A8W7Jj13iQ3d9YZQ7+Cuz7BqBtFNKAqlUrdbdZAjxSeBtKwNahyY4xjS5j0fc
jvSidoCV6I132o0fQjRprBwnwyQt6ILTVPCOmZlIkJrUu1mtC9DVU7k3y6x3+UPSNjPxBNbLii/N
qIJL/qjul51yipaO+1wQUDZ3YbHCtSOvY7k/kZmjuI0xydsh43CfDhfpWK3mVNwRIdA32JFoF+jB
UvfqewftR/SNnhrCUD1DIu1XL6qoY8yQaXkJaHfes3dKTqAP1B/D2Akgb0ao7f3625zChUWiPbh2
mwf2kznSrfWzE/zU+0x/Kv3V0MkDCgZL5NeKFY7Fyho6kiLTqNuGja3kfJh5cjtIdGwcIVfKbSde
tVlJPYG2wghtDzDdX7OiPONHZiOLtNkxpUZ4vPr2LqG2ddHETXrf+FrkyeTVrSiSh8m+ZW6rCKV0
Oqlad8gVXppIMtZR1dg7zMKyuQowfItEvqxLbRWkrTOFQwoORv9J/MxFk+r7PAzgQpSruW34gBJt
FVpwmFd9Cn7SISqud1VUg67VFg9Bn5ZoLmTFkcGOyUNcA/tr0LulRAnNw7zRwnCrWc0qn+0dQX4O
yVXf9E5ZT4S4tqwQ6Ryte2Je+7h7HMkhEHHE5RBky2n7o6NvXnBK2TayAbOiXIHt35bdFhWzIwM8
G8TgNL3vsRIsOsih3faloT5Wgzx6ed48MY9hZcVZtxdTsOe0C+1EzK8GanwtKgGtpuZDW479MTaY
FgIDljM2obFc44+Qv4MvHNgFKCeJcbHXam2+FImKOTfCYABOcObk1Add89LEFcIm/XoWabq1YgOh
NvEd1anUWn/VS7Fcr4zculUD3nSja+Ep7uhfO9Ywz2vg99XNiAiV9416n1QHRVwpcpq62qShdkDS
vesnFDINKpIs6I0HkQfpFsnopZb7aMykh1zXnmISEUusY6TZWFeGmo8rs8GyO83VFUSF6qaSTNWx
odZ4KL8XdR5heYynoLPlnY5XMNvXcO6uM5sKoQzSbmEmVhoEY9aHOfUf27xQXN/q4nSV5dUALZmT
zcbuA/RzfN7+LHWvWobWYxWjZwthrOfTlSqScSNJmXQIDMKONnOTmRdtnoSSN1mzhVs+0y5TTdnz
yQUHCzGuV9c08xoK3mGM0bW1MlRm8kvTjY+iHw3gM72qYaEd/BfbXJii/ijmzazrVyk2LY7sWeIN
SXmEhz1t2Nd60jjiCpE9K5n2Fh7xtCbhCjMUCEbNhR3gdmUzbiMcWOAkAVJS/+uswoWQKx7jNC+0
vYD6pN3grlR/1jLud6McuhWb2JWojUtVhJfUSDYNOFsYoy6EBL86Rv0xaqjp4Vh2Mc4WuzTV6sYd
KLwoTmxUN/VUd/s0rAcdVWqU8d1Y8ZMVoHLZN+E4LenSJDyGyB7Ql9iIPaueTxR7rVLvan0XB2r9
YI+JvtdNoToo+BUENfi67Isx0JdAxoqdgh6L2G0bkTj5RCmHQqmBhZZkqSGY71D3FNwgjrf7uR56
ik41V3Mby8jRLJtEQwUd5ItBfgmECgG0mGFVY9V4YqZ6pgpdUjVvtcazR3u6DhRp2KKIrY4pJEjo
Qj5+eVIgJ/UoqSkIILjzGAcD7Ng4wadEgTeNIcOZZNLSIG4UlyMxPl5Bas89sbyoirI+Hrepja25
oJKAF1DodbRVKtSpuOPs4BjPlfWtgn69GW19tllS9DHwlMYaGvp1uUzkULSwTZE8Ptr5iO3FeGrM
0kALDHrbUfrx0CrSDiHj7WjJxbfI1NtNqs3VujQkGXeoPgwQDYbhmBnZdAUtES+usB/VuK0uS1Pa
jjnw0EVbl23MMlEw8U7BSQaXEbkmM7WE7QPHsU9Gg1LAhhR5dg95iHZHNZTCmyo7vmwRoTlxEARP
AcEj3cpH6NY6ZHCXLRhNR9Hnv7RpOuZjA8LRCNRtaJWupAZRSge/L64Qw7UH4q/il2xScw/nDQkT
iFqxvwJf74sLWW+rmyKEfDBxWvfaUEu2aCXDAzk+uzYUYIYzoL/znP1Vx90Obm8drjCBZ751h+m9
Odm++ZhJEQkY6Kph7AFyH0edjjfVSUnDffMUzDyVi7TpEwyQGC6Z0/wjwBFzq8095uDw1kpgXWUT
MlX+UE9EVG5kNyp088hJ+JZg2JIw69ipdhNXBOVKhiQgMhY1YR5h85RO402QytdItR6lSd0MZtoG
2zRlyknbFV7/AlJ1HhjPyTCr/cqvVRUhlJDjKzVisWn9XQ1h4QqKM2RmkCq+vZhu6u+QbqvH1rfq
m5KN76ki9tQdmrm86+byYpJA33rFUN4QX9Z7SttuMHSaXlGUySui503n1+NTibQrhbdBtbZKtYdQ
R1erC+XZ7CLCU+bxAD4gKFcAiv19bXaXUawMG6SE6qbIFbEOk+hBJQuP5J0OrswoAdLu4Z1DtbqA
+qGfgjRWNuQsEVDXsx1vpugYCHFo4ZLZAEU922yGW3DkFVCxEakuYRleXETPRk0cEnLD19o0qBa0
ZXDKOmtvRKTmWcaa06lr0MzWcEdt2pj9QFqpxWGQ1Ry1sE3ihBU2W0wYOeuwBbVSMpGSDkwDnkRS
BN+jW4QGXAN7SUCuLs0Ul/Y8JVXs6GPWbuyEA+5QpizcCr3f/kLVUZK7I4EAxmgobiq3r2NcUPEV
E7J+GLUi2ySEzAUuzH/5BWOC7wz6oLh4pIZvtc9OSI+C7xAxcID7QcDGubmx7eJbXk3hqocekx2q
uh4c5pCp5QMIk13dyd1lVbLJIpZ+PNl1HniWXo4khtkQFIyO1AkvSgQ2JVTnTP1+2K9K2Vgjeq63
WsR8irkd2+I4+/mroobSroZ0s+rjKtZYNs2wXcUqs2pm11SmCORYKUkm6Am38UqOmu9kRFIv8qPH
xPZ7hxwQzBfkpWAnD/tyTQqwtlXMIPHoZHDWK5KR/Bo7QdEoHYMxeUWSW1/HRpvjPB7s9BSR96Bs
W6bR0I26gX2o/Le96s1qxYeTP88DkVR7js1+cNG/mbNg3SxOrfzNtoUZ3r6x/UWjwRkTY1cnW3Dv
cKdkydYeOkSRKmlIFewY1sz2Mslakz4VIb4t3LKE3zbJdmLc1JRv1DUtFyiIkJXsHZ/9FJIJmNfZ
FQab3HelMG+GLSlOFgmLcSt5oWnIKySx6vQY1ZqiuYE+8APiJUmDBk7gwDcxnQSCZOYEBrinR4Ag
RBUKLRyqJZQsrh21M8vnykDC78RJgoVZ00V6PzW9ma6GcZruKfAn6qbCyfgThEiPelozywMxb+GV
2aTtrW0E3V+dovv5Cr1jOB7KuB/2/ElZ+jYE6NI3MDuthzCbe7z4RTqq34H32VccO5BzZuAF1BMb
EnN4CDslX/lYOxXHj6TJesAnnvunsOwb4MnlaEaHGA9CcETaKHSP6alkSspKyPB2eyiLUN6O9XAz
5MW8k/JK517qn3UL3CrU8xZvTcZBCyKGXqtoWfPKfizyvusuqEenyNxL1d4kiW5vIvZjLaC6qPWo
8OSOgsUnWbF4+waj0T5OWjtc0oR/HuT4Ipfk1oOjpTSOLOUtqaV2n7wM+ELuI3kID2U9AcWhNcM0
iJaYQja62vsI0+3Qb0r/TrJvo6jegx/mIB4zq7zp5F1WElxFp7IPjwVq+xjfTFDd1jFe4D21HIXM
vyLYs5r2XqBxihUb+Ft6wrGYlOV0XGU1ieTbcPZ0HbMseaKp1MhIZZWaJbgjKEXBIkqMgFWt81Ze
9ZY65x4P+phG/oUK+70U04VaP2rmN/h3uD0JefPVqTgGEakT13WtGP42zlySalD2B/qxDfXiGsaN
Z4IjjIbiaVBk0M19/C2J2e4HM4YT+XL2H2vLQ9NJ+OnFRKioF8Y6Jbq4rtCYat8peEju0JNZCsI/
P5Akcggr0V6ScSGRClVKPCVjAEkm+7j14V8t7hax6cdZ/GxoGxAVpc++6arANu5SzgI6MXiYMlkC
6gtBlOSNqsjVw6BU9+UF/N/6YJJ7xmpJGAbflAu/E/emdlCIrEsR6uaNF2QghBT5aFRxkDOdG7a0
hmEeAqQXiX+KwEmRsQFchhM7BjM2e6H0XTFCYjPH1jHa2RVMsvmMDYOkmQn2QCvLq6HPDWb3FJJl
j0Sd8DzWHgdjrwy9R8t2uj0TSxTVRgY4oIxsJrggqhDSG+H1JDJVWmt1EbaXmS7tQ0X5BvVqfDGD
NPEKRQLyEAzqEhuVtxxuzNx4zhOJoktOfKhTU5DPD1YC7nAtjWm4UvjmvB5YEGqldGqOpCj4FHRU
H8VPKPjBbNxS8pdM7Y6UgIukC0J4WHn515iIHUCHgS2c1o3DitiQITxKE6Yw4nDvKlRm5WowtZ+N
pm6gjD22FaewbZa1oUnJKjRALBJiIOfEF+WszauE7+SOPWlw09oEDaWGFhBN7us7BWq6Ow9CPeFZ
gL0BubKyHLXK+vFOMwoNuhi4z0i2/MGDobISQXs3GnlpfEfb7h/ixDKpgGB9UlmZXbTmCpbgrGG+
I9fRzH1p1+nSZZI08roIaxiY/bEHMEPlzd53hFkdO6Gt8kLI3tRZTeJh7OshTBAuI+MGLgYV61wm
6ckBdCBJHm0gMaTmXL8sq7qj39CXz7I/xJhR2GnvzTxTqCckSO4oJoySG/bpeOpz4HFkzs6cw8wC
ziYq72sy88St7dMYckHhE38kUumxIE7zMEqmyE8JhHF2ee3o7zqrqhXYyEpXkWru192MN7kRB9x+
lER9v2hydgshoywNZg+H0hivE6oXpDsT2nIXJvawI1MqfCyIHsgPDREIkmslaaWsAgPr2WkiQybe
zMpkTnu5DO7YPoFHsaVhxio1jtqrSCZCKhsyhLxeUmKvo2C6s3OlffE1Y7hrWPR/pKJOpE1a+Fix
iMxiuzvJ2Mvm9pTGhJvmomyPsdTCVedXHvxKssTKxnSzRaxP9oyftAWAkxQRzA4HrLyaLHTj1jpu
zLHKAYwDYdJvytYM/ZHt0myz0pH1XnIO/WuIVHxCL5I2Nrjh5QYnCs+zCxAAyXC2Zv4XtGwTSQIQ
Zvg0tMOypCSgk6+I/dzU7imHX6nNnG+TTFUvJtHoJyhUnSd3qkRGKemj+6BN07u4Z0xRkQCM4Gai
tzROZlmsk5UyUYDfjqkoB+4/AQlTSc8k60iuhEkJLFE/DnqKA6xKp+2fNRQYeG9iJkMXGpIp86wb
JSvaDOcJK06DDySi8DUxexv2nT9+0fA5bzgtF6KfZ8iGgpsY7Mb77ogyVsB7ejoXNBRavJHYeqDc
Piah8chxdfDoQ7WLna74oolx3mh6u66+oPBlNHFCX37XLw34EC14IKUI3fosSzeiDpJjNhXlF5KH
857lchUdaRsmalPnH2ePMWjx9ocpjzHUDKxeshtkSrWeTUJjMoMwMNIEv+gjngsL3q64tC1N7Pao
686aW23YT2oB6tbNs5M0XUAgdA1A8H8+OuiJ2jrCZxDo8tnDY0+ZI6ZbVILRjoIz562V3RP2w2r2
5xeCTWrTEtV0VbXPmutlSqaxsmgwNKrHgeQTN5PUx6TLq5vIj7/opp830Xh0ONNl2p8y7GNsAO+H
RDxKmmKlsFW0nnMhmw522E1Ru3y9Xzy/D7KF5VK0lDWsKojXEYW9v5QwY9KBKCW7/ZN9yv01OS4+
Ni+WBZx26RiRRbUz5K/G/G9ukEmOW0TlhCHg/Aaj2iaY0OdERNRb7oVNJR5H0v/cfEH9+YTAffFA
f/ONoYXE52DoHCdQ/by/y5DybJ1ODBMyLEkgnonB7TR59fkQ+f1FoNgqiAwVXZy9NdJaOIBHfGKm
TBECV47uqaE2ffHGfvPoSLBA5YF+z1hEU+9vpaO52gwqjy63Tll/kw8/tPCmTh8+v5e3D+fXPi7j
YgnK0AyMKMRTn/dVBRyepIzHylVSmmRx8tBEw3PKQjYY6V6N4yv0PGtVgAKDIumYtbVNCPRWTKIH
ButeyXnMUkNKlV3YV+bQ/PnXyIeIVpTOuYnK8GxuCdusqTr2C1Se5GwLsWb0+qnMdzUCHVdFYrT9
/HEsr+7909AEaAqTEBi08rzb9w9dHgglVkq+EguXmx1MbmpZpLOQJ4GlephaksPq722SPn1+2Y/v
GugyQt7F6cAXr5+NqIjVv0rMmg+/zDasHN5IAqzeGDd+a30xeH97KU3H38BXaeM6eH+HGKETpV9q
FBkF4YR+EFITueaA/cU6tHxp758kCwKiUBY68B+8vffXyWl02U3JPKoC2aFB67VdSWd5BloaelMr
L3vjL76YD8pf0CAC+v4i19FR7dhnX781GGoNb6jGQqGpzjTKm5Zc8+XwQ5Nc3DdknDdFQ7Kn4laC
k2pCvU5tb+KYLubnL/TD3WvAqNF/o31XkDqfP+VekpspWQQfOhSKSb0uBkEGHdEVNQc0wn6/8st8
GLfL9UhHMXGQmGyjzsatTodL1IVCv2CVXrUXswOo1p0e283nt/Vhc8Flltl10Zzbqm2efY65QekA
sA86FlPKHRwepotm6abUpTs2oZFrKb33X7ui8n4Y2blqZQrtO4gpP+oUQ0Eq0Tmh/SC16zj7cpVc
ntMvoxblIKkRLFgYvKxlfj8bQaiUqpY4YW6w6Pay4R/VJvNKTqcURopgq8z2OiildVhqfw+YP2Lj
/T8g7Dc/i+Nz9rM559z/NyTYw6X75VV7z+3z//gJCqqdlhv4X//zFlPOMwy8t3/1xg5a/vzfjkpN
+YcKHB5HD20si1HNa/jbUanq/2DBUlgNBS4mxPR8CP9yVJr/wHMIM4i/SU4OC/P/YQep/P9k5iDE
oZZJVhLbkD9wVMpI094PE8YF6k9ToDJFtMvlzubrptPrkfqm4uKpzwJ3VpPZwcou1J85Ucm9Q0Y7
3icgbUr2LGd5I1ytibu1agVxsU45kpeOXhIz5RLlUFAmoN1JRQx2J0yTjI4RiW/8gIshkQRSkrC0
XqwxYdM21nQ7gBN02IL2NsEdLcUcHcbCThW+f486JyE7t68F9eZ2tkosJ5ERmozdTtDI9+y2kqto
Ncltlb8YWa5YhlPWVmhna1B8tEePMnSb7jYyW7LPHLpSY7tSWsNITZgl4Gxe1Yymoera0MdWFZb9
cYtaqWtuaJS3hJjGoa561OQVlAY2hU39VcXkg/ACNN6YXEK1rsWVJcn+9xizs1w5+sQniXZkzOP2
oUqzLt9RlqqUzdSCZHLkGAKOC9O5xtMvdRY1WcoYU/wtoCJ+l8ZGc4L252idT9EEKPDWzOXwpZGM
B9wCxzboSeUb9YOStptJCCcmW6eLwusKuj+NlZyuS95VhYP5QpDiRdq5FReXFKKGe9RHNRKfpj7Y
OB5WOqIdav7SgZ/16NPmCpF/VZc0vPZ9HFwEbfs8DsepDNZIUS+SjEAOepausPxpB/gudGotNG+M
Vj/YQe5i8D5oKZScVtua0IWrxlBJYywfaNtfljxh5VLKimo/1M2JkrXWe9ME/dAcwusBZPk6gKen
kuDW7cexOc6+oq8bU6OIiDF/hUM8eZq1YjxyDNOOXS8fRNvZOQPDNycWff0WsHroyF3wYJCKta1D
idYfPgqnn3qy8QhhBolRb7JxwlVKDQPpkXZPhDPEVlh3YBFDf0OcSOJUrb+nKlLzFxvlMhlTw96C
oRcHM8hv2Wh55Mw8lEkLV9yuSAGuOz2iBzWWdK3nMrzva6XYE5sMpX6qLOLUgvBC2D/R5MJkZsXL
HC2aU2RGLJuAhAIyNVUhEYzt7wEuHANS4PUVHlTtrghsKaAmHCS1J1PUBWAKdZzy3jbS65tIm9E8
AEVf9/V4JAIIwClv34nn4tirwFV59xR6bbfA5bfVjemGIOKtSQasR+0o3xg2tZUUr1gAvDzzs+Gq
JuHPKTJZc6kSMhYiRCmSrtY7Stw91UX6npcp0Qr8y2kfpt184ecGh7uOfwBu0CFBGsZVJ+FJ2olK
Pqq5n1MHDqjAyVH5HeSTp0A6+l6PCeYsO4x/QIpISpgXM24NXT20QwnyhSSQfWQn8NeNUrs0KLM7
WjJuS18lUtjuqob62KyE7uRrpTOXQ71uIJG4c6ZexhxuHCOW/EvK/rYLv1hHhGHZV0oUaP3Kjsnl
XGvN+JzI6Q8OIvm6JF7ziIExzbe0q6ZD0ZcyuI2clv8U8rcrmBfeMAhpRWJooOzNQGkDKlUhhfBs
wfSj6iMyboBnrcjBWlHjRkU1Wm2grmMGqfKuYyawFCBlJICp8IgSwF2HgVNIdsoq6VWWulMTlq+G
byiNq6JuUq+moqVu11teGI53pCOULkLLpfl3Lyr8kxZz7UHQiA1q7QkyTSp9z9RKofhNOd0qdjFa
HydCiCmo2OfqC0zPAnRQbh1HqbYvMdMco4KpMKHC3TuAR680I9zXEUoTwMMXzOdOV6baKUU8SoMZ
4wF8tCXgvdUcCQQXmecEApWq/JrHxDoaqUWQdV/9rIfMf61D81tqSyuV0FAHxAaaF1Fa62n0H/1+
upQh+e7GlsxYJcepK3y72sW9eizwdhKvjhtbxR+dJc+FL+X/m73zWJJb2bLsv/QczxzC4cA0AqFS
SzKZExhVQms41NfXQrKrjJm8lbQ7bevBGzy7JCMCwv34OXuvfY2nMgpMWSRB69AALBmEG8PVnEUt
1Ew6uftBAUQ1cBcHlq48NO0QPOuESCRrjbKvZRvU2XhO3tNl5ww2bVMmrpY7ic9mg2PE8bvYuCWn
QJ7Tz8hZaphY12l1r/ow4KDN/yHTnqn11jd0QHz5yDxJHGynllc0cgk1CvsOMXvsjce6YcmAKvQy
yQYtziCDpWPDiCr0Y8ms7kM7/iLD8UnJSl3M/qceE07FIAh7dg0Oq7tY6PyjFj1p39VPRQoRVfn6
VLYXcjlN9IuHvLnOGmbC2UjX3UYLu1TNp6gV/XkUTt4WOKG/i636fEIUC47qOysd4484kpdkEjh3
gJ2jH/bwEwz4jg4OV9AAbH6TsDjMWX7rM9WBtnZAXnqhlBUHom6ukwXRZQ5S61l2zd3slxd5DDkF
hnUvh4tIgBrr2mO7hNdN012KSndHgwy7rVs1+d4x4+qbH+nrWknCeM3LojfPUMrdZtZJGBPCd7QG
4ZkZQZe2S+qACnUpM75EXzC606tk93Ge5ZVbG9dNHxfbqGxPhRX9ZPEdoxN0UJRPMmac7JDw5KcX
nvFSm7eMlgAc5gSDT58HfzHQKKX1xg793Tr5ReKQHZwiyZOA2NXvNetkVT9Y9jcPKNwQQ8FLf2ga
1dFUXVMb7MVEXkZ7GSb2dkJyxPjzIaFubj3CNFCBpDgfuw5WX5wc3f6qNe4Lo/3c6FNipUfNVu13
YRAtP8l/2bZ1viW3M9BTs8/T8ViU+spdWHyeGTEAsUZr47K3u5w/vCvsBZe8sjfUk1uMgJuEJkWD
mQ1fAdsAi3ECd6qrDwT4nRGoe8RscHDV97wl5wKhckxGRgblq2BCqghiK4wv0rgobLIMzIY2g5cS
pTJAJdTrqvg5y1XgFmaQ+zvL+dEKi3XKSm40bCmVRGdTVeMVX9xdG4KHMrod5v4LP69h80XjwMQf
ivrtgkbCQU6KfHK/BjkDfb+uPaZZWXHU7k3TMXTkdeDsGkMtLisU9ng0eFaEVd+iJaIWoUb2EJa1
49ZNEWuAlrZh8xanxSbeq4TSYB/ivAvMmqcln7/XZAifjZrxmwqnA0fo63GKmf41Zthzs2u24Wjp
bmn3WycJhOoMVn+CjJC61NMYaLvuskp73v2yf+pmxz6ldaVgKqqlzMgsTtpba0zuivZaAUE6DoXZ
BLpZri2vOzfb4dzqd63tkQ+sKgFXqVAskVV2J9HufZrAoqNy4g5kwLIA/DdFUDkvas5u0C2egEOS
8uv4JDAV9+T8ONsZB8URklACHcrcF1l7TjvIBc8+X3givm/sXASS/Y73DwHeoepTG9knimb+t5VZ
+UQISXw2AvM8OA6jRSwFlD2pmMhss+KvseWelEo/V2RCbMrRvg9Rm5DPeABPhi6yOzkyf7D45JJc
eqa+4pBa3icn0YE/Q7ddrCunv21Aq4E5zoNa2/sE4D97cYCiajtW84WZCMiiERdmk1XpifSalB2D
5o93TJJq3i9RvwspjmfmgQRRHNwETZwLmTNHrDhR4o0FzVSYarUhnhBtB9nE6Hyu70FUX6XTPG4Q
fT52ov28/i2XpqGYsvskNZ6JjQCb39+Ri/zSG8Pj6KPeaVc4GWqVLa1MZ9NTSV0vY3lfz+G+ITq+
mJpLkZtnhl2cKQBt8wp/JIzo3nS6x0mUgV1963JeL+VwOdLiXJAgNBTus9lNX3w9fvFadRkhEHUX
xqgJIyzDig5lUj9OVXjlaHnUKxEt1YhA6raUu6gX9uOo0DO6rhHuEDzP/N2GNVdMG2MQyVbGWX6y
EmenyBwQBlB75BfuHBSR5EYu+BCWaM+hINk2hM1hGnwm/L09R5fVHOkkBjUV/eosy6Hs6b7Z9SgG
ovCMbsMXL2SAzLPSEzZehDElErKvMrF2bt7CSay8s4iQKCIX0Gn601FqjlMpcm2PKbss5+5Y1uIr
faFgslal/xx4rI4pUiBSYWiAv4ACPSMuOjAa/6vqjAeUdg9RPhDaYMJlQ0g3uNM3mZ2HhuVvnBo9
rmWSjhj71246TEHhF0FoL+epL5AsSHlmjFl67jJaRDpaH6HxsgrZVMrHuEektbHlk0B74dfzzrKK
vRprdcaUba8U+T0qwVHhXDHwIhWC0wOVCqvMrumq5zxzdzU7+yhSNK9rttqwxStzUYfyLF6uK2Dt
ynmCvLyz+xeCGXZ6KW8TwgKTWgPpbin++mDiGjnlNczJTVH2VSCpjMORqioSt4vlHqUciCSb9hnO
EcwqwCnT5ypvL5ECfur6a0WWVyPjyw6Cghl9HakngwnpdeS6l6ipgrQfP1WD3WzjnN1jyYzsAY8a
+wPASnPboRXtVp9KYry49rSzvLbYDu2yD7toPnfNSeYBAfCz4PDS5N+zyHc0CFxJmSeyihNO2GIy
IsndSz8rnSkWQmdaQQkLUSZ5TD4Lkms9LXcgUUW/rc3IDQ/S7jIrCAtzfEklm+5GEc12ltSGR/Fo
Ju7XuG6LZ1+gf97aoNte6CRhXazsMLkoCqiP986cI9jGKDE3l/HopyeEHnMbGNFckuDhS4RzliA2
lLNNZl4PHOIMkHVYhLYp3c8KnHHffhUcEinzYi+3adChv9lkYdgRC58P83rWgnPIplXEz7lX4Y2B
ZizObDkP7lZoDTzVz62MbLe0MwTgP91He4UMayeqcNorF8rbNpOg6ndWjOzEnarP9jLbl9qKxbPd
AJHc6gKuKVSmxcT3YjCQ2TUTskLCoNJ1VtInfH1ZuZtE59UavQfiDvVTG+5Kotbq85KrS3k1MMAN
DMadj1GHBQb/uo6uZIJRJ9C2SQ04yrl9cgrN5Kxoc9xZlo3+ap8NSXSxeOOE8KlJkyu+2PgQGbq+
GC3DzkBfLeoekwhPDUS67CGd6uwha3z5uIBSfUEzQQ7vIlo/53RXZshfTFGM2MfWo8U4CfZXmcu0
RDRInNTWqhwwiYsThUvQNKoBwT9gKgkUK4ZitMd5k5NySzc/r+WDl8K63BW4zXCN1XI0LtLOLxC+
T8xzEQ+Vq5VOLEW2Q/E0EXzgJhKJIzOSa8epyeALtVbXXpOjiixpU55TWnrWdjERCm2zid1y63gz
SPw+GiUkWyCU92bPIICaAMU0JX+FU6jzhuhrkhXGJ5OBWXTIFTKl+3FEcMmy54gv47SYKAattJ0D
+J/fq4S5/3bICoCejilKYzuP6xjhtQf4r9qg/2/S1JmPf9QOvfzatvrn96r7vSX6+nd+tUQN8z9C
CHdtYTJUceHF0Xv/1RNF3PQfkwx4+tYApFbqGjOd/26Kyv/4JlAhSPiu8GEu/U9PFAo7HUxoYoKo
EI6xtEv/RU+UOcCblqhEgujSdWWazbBHyT+GosBPcSvN0VcErsZyXqD1L65qJ4X2QO1ONleUlATd
0kUsnDroJ05VclNPrt8Z5FF5qcyTQ55YpSu22o5KPd/w9rZ1eJFZwm18zhU2wmFMj+0LbSmsOhtd
Rl7/kI4AhECrVnblhAywramOSO4BKkxKHdqh5jOa0Cq3nSA0ZTxBz7WSKYu2aWUI5PWBRXCO9h4c
I6ocrJdkAPXlpe9MVj+gMJO5vicuSec3nA+1fLIp/awdIUt2deMSuFjQRrAEqU1sy+mZI2PFxLDU
k7vz4cIrCtooy/dJgXybiMoOO9009KLZTbPTvoSvWVHasYb2njOmX99RLIn+unaL/AsBJ6A61Whx
ZhS/0qc8gqjS10yqcLQwDBVumSokyd4kqHdCwAfh2FrBitzuAtkRcoXrcFagzb1y2JcYwatrzAGi
2WRDnaq976xZWX0LTvy2es3Q8oZGU6S8Zmslkpitjm6PT8+p6etNHGmOXNlrKheGyeypw1pzab8m
do19O72s9GT93Yl0Vl7V2HPMc/TQ0YPR2S4Lk2eH3+m0M1bFeVePj7UUiR9u6igl12SXCG9JoBzH
tnNGizn3fqLnjdMnQugWzhR15HfnYuBf2umu8qtdPKgBjezcOLcYZOiZOGt2WfEaY9aXaLCovUk3
Myqp4p1jEq2KNbG3wl3yGoZWR/GUbdrXkLQEE1S4WWxPPjPDKu+X10C1ds1W63nVsn3xGrmWrelr
CpMFWSOvoWyzB2QoII0NVVRUVdbLAGyCjsOa5oYLiXyuRZWwVLOYvLdWjR7Zb4kuR3TiirDmmqjH
13S4MLMR8sWvqXFlMnt78zVLrkeLRZKfwBm8w3mcL0hMPYPUAcHLzGwTei2HktLPrlJt1tl+WLPq
sGHVl7FaA+wKRO8g9zEpwD9+DbkjUCbp0O+6Jtv+GoO3CHN5Ea/heOI1KE80a2geVnvLYUQr8rui
Hk3vBHVaysPwGrcnIofdwl1T+OgLEMhHTyS/y9VIvDvmb5TR6G8RwUKjYZeZXEWs3/wa8Sf8iRa2
RN3VHiqJrndLBKFCaRe6wJJpZM7s6mtqYNIKAgSNX2mCyLaJFuwQnxcBePk1c9DyQwIItdZpuBOv
wYT5a0ght4bAwrFawwuddhkfm9dIQyO1Mvi3FUGHHjkEzbbhylCOa5cwRATqGASKXyGJRW5c5K/R
iZ7XEOrXvEYq+kwo8o1miKy201QT8thUynxg0Y3unVITBIwaG4AxzJbRIbmhEuMh0WuMY2KskY4A
h/ECLa9Rj9Zr7GNqkDH8NAxrHKR4jYZMfsVEromRXOtxvMGZ7dymfc+BZ6RmMe5JKh5gikwU2mvw
pPmaQem85lHiNQIMmyLiU5Dw1sxKdMbkVxKJ4CqaIGVCxVObGSLIsZvK9phM1dDtmfGY+d7qm5xz
PAIEYRHP5Fn1s1VU5TlTL8e+sWpc6PsObSub/oRMf4MYNPm6tFLeFoNiPbcmV6sDRqfR3jhp1Lyo
Dr/CwFpffy70SPKTZyaNd0gaiF0XKP3LfmOPphkdtLb8pxnV54MTdVytdDTq6QJOzrLsXI4btHZS
Ct09Z9Kh3ZlR6/tIkdOIszJdvzm+GofasS5TbF0rq7h2rU+6Vuqr53SZ/twZSvZo0YumDgD9Z9m9
xNFgb1oD391xdBNTnpzJnYa9jKRR4bWqxH2mbMprWdIFO6NIFTCRPGV9G2KbZiceNkUOYptlNiea
eOTeGXWHi4e+LdrqWTGX0N2yWIHQPVlEkZnE4qflkGBUbYqYPm+3xeLn0wmSoHFqciliepQ3qMp1
iqudmC1NLNaShJq3dJnVZKFcIF/L2rRwL4czL1eMR5xsSRIM6JnbqwuZ0kL75kVRCIvcJwsYdfac
t6O9NUC+1T+sfqLfjA60cr4zaUQCAXqMlvUsh5RECN8ghKLbDQp/3XUb6dk5VmNezHuVNb0IxtQZ
4mM6l10UsP9l5ZbQo0LfDDAu5kNSzuySiMoHjU0IAHFYBtQnKSYKCB7WXUEcMMcia1yy3TRNphlE
xiSX9VBmTgRfJ4iwZ4aN0aHS7GpI32zr1vHAgRCPRI8+OonIWMyDNGOa3/mcdkRSoRlH+xpFXvaU
VcNCRFQapcmwjggr2yMvVMdex7wkLeIeQwLw2/MuExLTZgXxCi31ypHov3pLQWlN/mHfl4E5JA7e
9A7pd/mJJLzJtoKC8zwNTpubW5/yFMFFvqsJ1wgn4BKEJ12WU6hoTcRxMZw7ne68s47MVvfgWEXC
jVviViCKUsWkpx0tcNFxTAjJo92h9bJCzE/CZJ4TJL7QzKGUzXEUq7cuAZjPlkE7epPpXNDNjrNo
5DWbfRVf5sjq3eeml3N3OZii1tdjSYwkp3wjCdvPtWXX8qKH1WZdYiMy3PPYSPsM0EhWlYHfjIq2
m9vi4Lmp3dKYH5qwFcOXvsrAW2ygHJB1TXU0J6fZihqGbxHBzu2dDBku0RpFLfzcFE6b4PobjXLn
SI5cX0JfVs0O5q96ALHiX3Lh1EKyoVN+q5UOG2e7NFM6PI+yy/1NGYccvmkuu85ZQk2QPSCoigHh
kcfwrSlJjT3m1ZAPF5PLa3wKBYnTu9J3nfGG+IaB7gilrnvMdMWUdY5spzgLDW8sjyorl/6p4Enn
KRRJ1H5GVC7vWwbKXxApmdYjPVtiLktvbh3yskRNdzPjyLsdp3JoWFIsuobWMLb6ZHpjYjwQ0V3h
1fErWRibsWiS9gjzhK1gQFTEl+qb8S5m6j7+Emj9/yPQ/1n1WP87YvvQ/vz+VhGy/vlfpx/CpKAh
mSsR2GJszBHnvw8/po9UBNGOsCQdb/4I55L/e/ZxzP+g4vHofCNCQzgs7P85/JCs6BFQxH9Cz0Qz
Dv7Uvzj8/AHkMlHu4Z6EC8ZMGonJejb6TdldjB45PLM0NlaZlrejtocLXzTx0cBDt7OWVl+BTRlu
68jGeKk1+w8DvP1vF+vml0bpd0T82/MXQEm+AwoXb83aQv9iv9f1MfulcG6i7Yzg9VgtorlSptGe
17Pj/UWTtf5Tv4mkXj8KYhIKHNPhsrrvxGaEq3dyED4oHsXAl0IVX3XZdAT/ffyTXmPa3nwQ2k8B
wdLhZrmrlPDtdc2w6Y5AVqJtNYWSDmM18QoSQn3I+8G9Io8ASyb1IVKIpkxAO4i5cI0Tuov5u5Rz
ejlMkfGI28y1A5xUr6IDDAV4eCYgIQAITchXvU1MY2XG7LmEWNLuVUOWrXk8vruZR5syvkHy9mVK
LJQGtSoT4ilNu9tFTT/+wLikdt2EJmMzpBlDHZbBRLBaT7SsCbui7UtbsD5vS+b2+9ZgVEk/ruY0
lTqNaO8K9p5/S0U2fRCc6LuVSYYaDdh3F43dKw+VQYxyHE3f3WaK1jjb7C/qTvP948Z7yNuIz4D9
CrvBe6Fs00D4TAwO0irqzKMROeP5TAG+xd/iPaLMp2JD+UB0r1GlRz8yzWtekoj6tCDIy+w1kB7T
3PZeDWV74GH6y6PzXuUKRoxuCcl/HkA1QW/i7ZPTWhk2l5qvt3SWF9Sdm+E/N8Swbxrij/AtGQ8f
P6urWO3NS8EnskLBtYRGjaxWvNO7As6UCVkTrAHVkDyaReYhzaKNh9o0b75HqDiIRnKG4jPzYmam
4KOX71Y0TOluaqR+cDyuxQ400/AFCdlC2At7S4LRunBhGbQOLGWgDfNXL0TOcaitbEYQ0HVks4u6
xmn28a/5h8vnoPAU1Fwk08KJfnv56OVTNywlz5AowESgnkocLHi6dy5ry//x8Yf9+SjBJVUQ5ldt
qVT+OzGdwZklX8D4oVyxw8vQWZxDwTW4hj5kX3z8Uc4/3CXkuGjnsAYg63sPv45pDRguqptNOSSi
2hV57UOh4V3fycw05mPj4avahL7ZpRTJTvRzka1/M0XYouhj1SbYjjwSKBFcI/VOZhxnj50/qRs3
VbFkttgwfxH9gCNAOCtGWfhzflUO1vQTiglHWGTr7clR1IgknQ3DTSXrFnyhPcX5brCsnq5q2Il5
OxYDHrkqKmFYOW7oX/Mf3dtxmeW3SXqI8eny1GdV2Rr4QaOOdat3qwW2EWeOK4Zxc3wcYlz0f9H/
Wu/0sWg6103Y83kuHBZm+U4AnHl+Yy1uy72Cht5sTYum/cazJhzAkCnkY8n45ikqpA+tKbfDZVfb
pf8A3jv9MeWdLOmA2O23tvLDp64o3Rs8q+4No3y0azIdycvOh3H+MS0RAJSm8TIUpP9TUfzDJvkH
D3b9/qyNFnulayvlvNup+7zNgFXk7ChllRZ7JuVgCoywCmgw0eYvYypkYPDeoZdNH3QOkXpmOPu0
8gsEehxrAeeD4jmjCaMfbbdGv2SwAQVFnyE3+/jLvt9m33/Xd2sYiAoaTesSm2aELKCEzLcSS+Du
40/5o3jhnlIKEdjhO8Je8zTevutdOw9DnNfRti/i+Vvj2pir4nq+opsJyTTSOM81izWbITwtKCQG
0UnkUuubj7/H+pb/vte/fg36aazXfBXffae8rpOJyCriY7dmjT0678vxrl3a6FRPo7ooZDFurZZA
5NqOCEIrPbf9y+f/ueRRB3o2CwNcV0lKwtvLoBpOhujgjI0RE/EUQ3a64GBDagFzN8Blpen+GnX8
r1kT//SB+LE8lj5iTf/Q0k9LOSA97JDGznEflHPlHnsXNFM1dTjRe1X8ZYf683GiU85+iJsI4wc0
07c/sOfRifXcEwSTNwMT8KHcdsig/vVDy6es6QKSeQOv2LsXLJ98v81HflVMRsexGwUcEcyex48f
ln/8LVi8wBuumu/3heHolfiyyR/cIislMw9QaGAIPurff4qCWI+xYrUgee92QdDMwzA4CUE2jbGQ
w7dw4O+j/C8v4D/9FlIyFAu4KWELv7tiklxEQbIhlVStmT1LtAhHAAL/1vWK35jXnLULpC2PwHsY
vLCmRLq0trfkmIz7yqZBWPNHD1mauSdep/mTTyNqa2al/Zcf+AfMl482ebF8iZTfdcX7fBPeYLsB
psfRpOEfF/1SgdI29J7pe7mrkHpuKzBo26WHkqed7/QJHlLYOdswTP7mR1wv5ttVBrub8j3AdOvY
6/3+JSerS2JHIx+rdf01opNLXJ6DbsKBG/Dx07P6Dd59FtQTxStu47UygfC/feFcmhCTAPC9qZIF
DePiIrZvfWABG84RyJjcEuzFHsmuOJPkhpExmqchujOU65wadPwpDa3EPHVJkXUI6nQxbSjFJfHd
GvlLoPHPsyoDAQG6x1wFAQhSShQ4ZkZ/CXBaF2HsQoiKWB9gwcHxhvHfxrxY+KiBskpH4NOg9l3L
rd8OvlNbxyRjIlSJBmrrMrJR90W9BlLnFn95Gf9cLikaqNwsniCCx99nanBkyCfHJGsQ6Y34iYqq
vzB6ODq95b+QFvk3p9OfN4+JuCMw41lAN3zvXTnvS9QYy8jHzSBIkC7WCBR60AwIQYmn+8ui+Yc5
l3cfS4stMaUzveEo//Y60koPnaxLQ7AB5CTXQpVnPX3Ms6XOw324lGJPKIf6VOSedac7vz0JOxNB
Zsrs9PFDu+6yb98Pl9gj5TA0pt2KV/3tF7EHLxmchmdWYbP8bEVjd0gmdNKbpm1svdGUdEjqAPab
SSH/Upz/ecnX5dwCVMTJdXXVvP3sbHbIzV7TJPs6c7bpwuG+SyAxxcb0twv+fs1d30dHUL+unmv8
ie/2Qh0WcdYZqd4WKbmVpWOQlYcm7eNr+f73MCYjcoHeMlwD6sH3NmHC3Wqz0YClU7VkV9GSDii7
Y+MCsk71l496PZD9ft+4WwxP+RTM5OgDvPW7/PYipqDWGNsg0K2XNeTUUH54IPOQltQwT9O4ce1M
2sdF0IA/KTJYQ24lHWAsIRM53lHq+QA5i8bLt/DifHOLDq+5aIj8Ze5LppK6ZbWROiiRvYhtXxrJ
5yH3YdQuzNmqm0g3GWyrqqiTv7wZf94ofhd8QoeXnzb9H78LxUtULAb0u66AeGQYflAx6fzLp/zT
5QNdgKtR0Excl5e3l2+GhuHqvAX7QC/4C8gZxPz0npg+TRCMrodUFmTG+oO+7zsQNZweYXtu1kns
UxblKCcHx0EZ5CdUCDJMd3mCZi9rG2YMeRZHLN+pb+bbkdbBdF0DkbM3o20zCmsNieoR6ucS7z5+
+v6o63kkkGEo+jMszewn736TPyb90uDN2fZ5+mD6Rfu1G7VLPZuoM6dz2Hknad1BJ04eYKA1F65V
2/82HJNmCLghvLjK5rz1uuz99lRqrGED8Xg11tcBGUQY0uFIiBL++Jf++YwAaqBsp1GByc9+v2ZF
Q5+mYwWzw2xiUN/E1JyGcBB/u55rtff2FXMQuVgUg1iMFXT1t89ItgxU7CbMFmqI8TPjEf9FJyo/
Jg3QRJ3YWdBaXTXt6iaC5BtW9kVY0AFQTMsuUzXPz4DbmvuPf/ofjmeH26tQ3vC1aHZR2Lz9UrFJ
Qm9aShBu1l0WbrY9U3h0d5Raf3lF/uFxYiFjd5LU9Dym9rstqp7VgPspH7aKiYi+WByJ5s1F4ICo
Hx8LeR/xgLOtZfAz72oL2WPg6kJZN/BrrIePf/Yfd5xKA/fnigXw2S9WvdPvq52wW6hsyQqLBbR3
4bL7B/Ruh/3Hn2KtG86bO84HsEsoLNVYPfGEvP2YmUoWjXtV4qGCJ1gjhdnTWWl/yMJCb2fFPlNA
lN1LG7ebsK7cy2YamdWhQnEA+pmTsWe+HK3i7Ar3YY9efwnRRsWlH5/lueoOHTqae8edx11k527w
8ddfn8c/vj06LEn5Qjd0zTf9/SIllQVxWzTlVsITpnUdC4wd8Bg7Cazu448y/+GGOKvj1rUoYjAe
vHs4osnpRBPaMOo4fqB0xZJakvIDmHDjRol+wfDWTQf2I5jRCZKWc6YjZrOH01dcdARr4FewRfJJ
4rvFt2/J4dPHX5D8xvdXw4ZxQZtj9RRDIlHvd/wC31MUIbNkZtwxlAkXLHilny8m9ghUjzuOAd4t
Lry0RantjV/SnsT7TZYp40sB7vARvLz12cFweF9kyFknv8wfc22BaC+Ek3yt55rUZpqkEJ/Q85iX
Fu6DakNt7AK6dWzjwUGAG91UXUZYwVgYaKIax069M4iI8tLiwj5niWm8FHZLMPhgSZ3vyHwOP/Vz
hVbJgn1x6jDpfqcOxnpYDM5kw+lcSHiOCiyQW8+PlbOJqXwYYiBH+0bZ7p2FzDqYsxMKQE2XS+Nn
YjXj/ZL2TrhzIGham7GREHntZOqfRh9C8L5UcfncyG5ECF2b8bjRIqd5bbmtGvZmM8vvjfLzHpKz
h+chpR3o7ks5Cxr7lZ87QV+hSOMxK/qRPA2RJyeP4dizjEdcyUiuyk8OAwl8QZELn9sHCddsBmt9
c9KBAfDBGsCAH9PGh1Q0DVnr48zhwB+E9I4fu7KcjUOSpvWdtisYNjpqwFExbmvxe8yUBlWoMxxn
Sf/JZhuoUWh12U9kCP2zF88pWMIOa1okcKgFbrGU3wUYth3ux2I+OVEL8tbXldsFbdq05z7dy2nb
VJXxs0FWN23bpFw+ob7OLVx8EV6ZTuJsDsC0DeHG6nIv2ffDmoveOKP6hsxpukU04N9KpcEKe7Np
DXR4tf7amzw7mwq3XQTyrc2/FrJEEpKmy3JZZkW3HAYt+is6QuUTaR72s1tWvF/R3KK5rTUjuD0K
HYsDu2sQQhH3OK32dMjSH2iC4l0PDbS4rNrCn4JpslxNJxo42mbWRUGse9N5O8wYFAGAXXR7pbVd
zEEO0azdGnOYloHEAd5sUq9p+m1LXihtbXfxzZ1VNTHAZtvPyqDotPpZLdIYtk5ljbjWQSUhh3K1
625BEfvmdV6OaBTdsjOdI7Jt191MJOwlG9m0Wb+dafMHTZaanFfH2WBw5oWuj8LeKYmC5wdfFZPf
rlewXHZVb6JJSck5UABkkzELnLLrzo3Kd5q9USDQ309F2D/UiTEwhcGK/lS1cNZgrC3DcxHmrbd1
YbDFe40q7XIMOQBdhEuKC5mUivaTHgDVbaVdj+nOzxx4001B3DqDGK/Uu1zVKVNOQM7uNs5MehYD
4tX2nK51/Yj71xdbc0B/sSkgsN4S4MEZnFJr/ok1VZ1ndWflB1WOw0NWEEEIy5Nymq9TlF/6wcRn
hPq7u4g8r874dwrjZCZSfcmjWD9NtWdPm7WUwqIu0563Gzl3sVGLnz1oMbvOeTa7Pfk8vVdeDGPt
EzqVaYYBSepMYNQcZ9bbvhMWbjDkKF8QyM3zRmFTvkkmR9QboRDtntWgr8SZJfKiPxdRJJmjpniX
qsmzcbYOWXmXcHuq01gbkxvwGvv2uV8SL7n1hIfhGjY0hu+m6/1Db2QrWHyCW7nv3CkHMNjYA8bs
Oq4u53xizDGNqT9zmNY46RIMnAffjEwFYrMeZxJa5vjHFDVLtCvXcHfDbdSZW+K+t2zaftvZCOtv
nF/wooc0WG+wf9RQ9F0Wb4SmhfU9isnD3tq1YeALLodKsn6uq2xaQpSMZGzjCxpgDkYRWGaml2UK
T9IDtHAScR+am94bcI4LUSSPfW85cSDLgjmNCu3MJvgEz83GhqWAFsSfFubEeCSLzRxzQAucHnDr
3vFb0jdCq7GZF9e6+4HQJ4KLbI12u+kKtxfHqclQAje2LO/U0sw/81Il+V71vf3k9HPcbHUEJRrJ
XuKDZ58sv9hlLjDvvGqXIShAx0EdHhSgvJ4guywgXNJZbkqvjb9plXvjhfR1oY+9J7phK/txNUb6
HA83KYfeMEi1qALEqiAeY50sL0vljvcT0iOcIRECNbSbjJnMeUG25R2GVDckt6ZyHzfmZZVwRYEt
nqu2ozVQkHg9JTtDRd9AUX+D+HmAfBvvkJjB/wYTYLiUxZhQikw/lIm6QUn44A08MwwaN0t5nTT1
l9zJThwCd2OW/RRJuqfcPcmBIFxGx5V0r0KcbLr388AziwCrJlTnSm/cyT+o2L1Pm+Jzx+7u1N05
cPn0nsilq3EezqWbg5pgGtVWl4v5pdIPWVTsPPu72ePkNxUiQP8AYXuf9zEBFiCw8kntYXujzXJw
imEnaeF7kCQU9/wMeOih/RzFbF9lTf+5DsW1NnJRbGIz1ndhqYABUJJNRyYG5/RD+bN2s1GwLtDI
daK4iUIYVqJpDonqHvSAazbixdBFdRnCyEeuzF1S6taZ8lNvcKgE23GPZPYzBcdDZwCL9Xrg2KJU
6MJnlJfz8gzmYdd0/mVkyXPu/51tFY9oGo84ZeZN1lt3Xh3BlFawCR696NKWMM415zbQ/wnoCtvu
d/X4kjXRmeIoExaY0Yuof4SgeenEFlqFiTgPEqVO3WR7K6z3vujMA8pbULCOOrW49cIu/Wq2JQEE
lgwI6TqUo7UPGRVhOSr3DF2eJsO6McGypvF/cXZmvW0j3Rb9RQRYnPkqUrLleUjsOC9EHCechyKL
46+/i365LdmwkA8NNBro7pAiizWcs/fa9Fh0xJYGcAWfLAnSK2yq0Fro8jMd0l6MM1UnjyuwNMk8
2OMwPdFPLlupFTG3ceeU9o9BjM+a/IGSNEAQ+jtTxVu3Yl6nruIrn67iLN/6Y8KmqLyNiomAeE2Q
niDMn17Ki5/mKjA1wiyw9yDQnS/HBQbzkoWjob/VDKAtguu31Pw50mzHZHQ7xvYzqQTlpnfScHH0
87i35QPiaG+gPuUQGgbVbqt79Zsl8vOZYBG3is9sSWyEGWdj2Kj2xdBQi9ZpflcgJattRkUW64G+
9K98+LfwLIp9PVf1tneZ4mQ9PfQtaNDIVL/J7xwAB2sZunYBgIUdpQvIr66uR9XoV60euTsWZu85
YehYe320r03XOodEiyV4Ms8BwVzliNxK17uStgUavsaBVZjajZNBriEMk4YoHtOIzcxZ0uVvVZav
kIj2T2aU30ZPvLhtMmHe/jUMjoYFv2lcfT/CK4/oV1h6FFR1jVWjtKcnpzK1nwaKj7fSKACokdM4
96td1MGX0WW0+QsR+/cIYBFv2pyb2Uiyy/JD1c3yYfIT6e87hSk60PV5dgNCoEQXoFoELZt0Bd7G
3FDLj2wpBQyAZE6rcIgan3SIZMhvXE9CHJ8lBarCXNeWzojrCFdbbRA1ZEyuFpgZsMoAUa4OBD/G
5L00mgitTqS3aBlTKyj5LBL66WgteQ3AqAOQDtWtDSaMtVKvSUdRQFatrVcOSPQRx0DYhQTI1keP
kI8ziEyJ8Id0iT0Ky4RUNKwsXF7W2E2Bf1DYVMrrsTtY1T0siukB+OwA6zZOqN+rKsPUbVt5w45S
a4BGyNbz3pI+S34qa4gYvUTh3buo7adQks2VBq2Xj0xgSrPh75uztxko8FwoODod42epcCHPWd5j
RVBttknhhENSjsjRDbqiiDjwtFKWwcTy8gD/BjuOmyTYan2iTfJ0xJeam1oTYhkYEPSMK8NFoAZ3
wP6L9nfTWdNqXfWcB9yJeGMRLDhUtlhQpk0z1zny1qER8y4ZmxGmMZqiv+BITKIPjHbABi2LwUKc
47t9aI6mnbGQjGxyRyMv8UVQvRoupbvybmYxgMcuEG7cSKbYPNDZpblb2kvxpZ+1qQhNfexg1Gq9
/TerSL4JatnHz9ZAVWNju0XyKnxNECaUq/YJhO9wVc9drHgzPYJtmzBafvbSYbLujC67dr2Sxd0B
9IQRA7p6EtRZDFd/tMdYgkCTJYPHbzqYyLMvt+kklu9FhswppHEZPblkS7zaWmrgPbEr8Yt8AuwR
GhaNWyyLgPZnU5T7csBwEgrO/3aQyrVBl1S9n+3Ybg7xRS1LHwtxH/s9QxQi9QaXF3gd31XeOZWf
vAUw4qcP+SjKS00W9bMLf+aGagA/ftYUT5l+Ii5O+ukjGUS1Tgq0Z+BwDCTxWU92XbnsNPLI+Mn0
jdcnEgtru9cPbODixaPsiTq4roBPNPE+g83/I54qgnK1LHVxBJcOArkJ1+WrbsX1HXE+Jp+2VTQb
x8jKpxE7BBLtYu3SIpuxp00R8T1uirjyfmSY0cVmmRFPYppqxn1nimLdI+nlZaqcVA/M3nJI+cui
9F6Lux4EQDTTf01BqtxGzuhjq8hmxzy3l3a4aU0iTTZjW42vnDRw5kOMV2rXDHl9LTBlopIuteS1
4X/44eQmYhxdeoYMJTn2fQB632MX0UFkd3na6k5EBdEKfkFSwdBrxq/aieprhAu9CPxBc6H9sPX+
rbF1vk9FuXA2cEvhnZWdhcq4jTwKhW2PGTqMMgMarjdyGNuppRcuKCgd1qaGS5r8iWUQ3bZZBts+
jxtEiXe0I9smdMel/005RFehhy/40YkBXPDHDi+FqDnR5yiLHhOfjW6oOE/mG6+T6q+QVfQg66x7
Ua0j4u3cZS2UI2oHHIMaK3E2BqfR4TobVXLetlVS7GJ9jpttW1vsaZ0op3ng+ymVj3nu5iYcU/zZ
m8xY0y08X6QQkpPiOfKNhVnDnfh3c5O3NKac8rbVimLk6y/YUmpN3EjIsu7gbppyweBkknJ+hTUo
ybcDQaIouRUn98AkkywOBzYCey/mWMNhoqmQN8lFfxtdPXXDwYZjUDdWDavZL1wdKECfXCx5VFnB
pI3KC92MAbDBXQAFAduhA8ndvsy6kjIKhuMEpVWlXeqcU+nEUIwt9D4lFMAX/e90Ijl2U9E3LzYM
we6y0zVYOEWv9fFGMpOSAW3i/OG/zlsQrBWHAK8aI/a2+dQ/sacF8CEsYD2rGX9iWcHZczfPkE9i
3em+112TsITF5QicHb8EUauZYun2J8oeodJmV4H9dSwzGMXk7xlzGBsdIgPJzxjzGZuAbSdYIGpP
vxAKaRMMGZfkuQyMTgeayo/vsBwC8TYyMvNQpufYu7vB5jQCNn3wMCVr6hL5AtlZOJUZ7Q3OuWvd
yoBlCSHdF1kR3LFB6Kn/mpnPjN3QtPpL77TLH2Memtcojqxuj2/KvVYjKDnMO3F0P4PDMM5gWatH
jb2EBO+bMsSi1mmKMLPIDjvjGL0Wukw9+yOKHphFlcgUK3FHEWoDNLR/BRaWovIqWBVDYMt+GnZx
3+FlVD2xO8XQgszsFgJrPKdfIED0ZUOdVXMicHZRld1TELD0C+V3bhsqF8jwmXRzuPGdFd8qQVFs
6+kR25uE6DBtW+OzwMQkWb/Cuo/jO7ttGAwOhcuEmMTUTINsXjDb9Nqy1JukFcWPUvX2m9BZZFif
eoNds9lwztFc0pCMJSXjbnHqn1nul+bWnYYymAttkec97tffFOtJCSPf7abuSOTCODmQDj1hzvnl
jbm8HmLy5TfY5N/b+pZW/qNEhiUG6IlNAZsmJN3HI/GKkS2ijrIUHFNXZZdTOU7XHI9PaBw+qfti
KkZwvjooPHo9hzVmMfi0hSvOpxw+0+3gUZpJi1o78VPEB3EtDcDVp6wbPqJ9+hBH1VuLGV8hooAH
r6ryLcmEf5nVlc9hRGq2FcZzPgJEKKbW2HRVrr+1fmx1V/BUiKU0KYAA012BgdtSa7xnR2TVtOYP
dGyzS5dDuAfYQGOemgXnuMziUBq1RfLbTRN8b11akT9IRcP2Hu1Z5i9mguUMMF0+T9dkm3MkYndp
sZ1PG7J03Eh5/Ol+prshwDaIL7mc1HWiXGltBzxkj0AEoPvSGXbgwc4kQl3yKtep0GQe2ijoDoLs
Qj1+6nvf+ItxkMNblljPXSpJDALS0f3tqqV7LblIf04fhqS7KkcXDwOhdP6g/Ccw0De9SYYW063/
PLSqpqFuKAKgfL22oWhUOHOoxY7pizIq+cI6q+5y1sE5dG2reE56xQFgrrMGbQmbS2NXQ7xWV4s5
s4E0YguxqygoXBEsYys/IOau+NGmOQqGurXdjF0Uk/v5yEkG9AQnYy1Il0Htu8bz3yyy3x/imeYp
wUvV8kJvVEdXoZZK7PR5ZO8NcERG6OqHlMMZ89Zm9qi1EkbbyGeC2cfvhlUPGkXHjPqWHBxgQy61
84E8UwgRm3bS8HORJ1PwOqoUZl1R0Zmdq4WkOERGK0a2T6rHnJ0XO0y2w1f8uuxv2gzsOBU0Om0L
Ey/9q/Wl3CPFAqNJAlPyjfi9RWxyUpQu06HoNjl4Fi4XWRzulS/B3/SVW7wS3LAEqbKHb193Md6x
ooctHZz8WP9x7dM3oNt5+LnV5Dd4mZnSDZ8UcU6Vb0fPhIZTyjcG8PjbPjdhgRmWM3V3YunTNSuT
Ju+mkBqCITcHN78tmkHeGAsFs02LuPzWmD3n20CgqMbyXy79hhJk/LQMujMGX9/+e1vu4PaR0K2q
fMew8HOA8T+8/URhiubpq6B0CZqEnjLy+JWbt48W3YwXd+yG29abuofGTacbzqDT92ZyzPGsbXCM
bQwEK3BDNJRkFIr18bwbvKbBl9zof+WwAB5bogL4R7Ho8a7NhvJn1A4j5/rCSGfCrWzYdMSERD/w
Hg5ZODdRc6PHhOdthlZG12ki1DPVijglznUuOvpX03S95K1FXuU0O/Q5x6F4yTo6JXt70qcyIFVp
eC0bc/ld1BORfoLviL7G4Fffi5gCOYsQG8UTT/G4keUgUGCf6a6oa6weR1MuRxcCnWY0X5bmyz9A
LP3XpBHqxLv6oEhixkXxqGOdclk7TNc4fFd+67dt5+d14PfZMu3EzAdEdmP/127AKexdOa1AEdeD
TtX2io2lRyUR9qiItEsjH5GGfP2zPxhO1hvi9wJmRqixLmiHNwS3JYFriLeTxNDmekZ5x2mgs56r
iX6EkRTissl889aEacv4IqdLK8pvRj9RLaZGciEt3w5J5qHgZ0XRiZv70Fx8vzduC+cNKNDj5uJU
1V5VUhSBTJYKTGBtsrPr6KHysml74jGs38jBN8Sl1gYmOl5kMYimDx8DsreMYOIYi+s0Atydu9b9
69dYTe2yztABDlCW1kN+nTlq5zCQyMXO45dFePCiOtr7G0Jq9CtSTectRN7qwlM6XY+M0nNNOM/3
E7e7LszHt4vxDrUE0GYWrfXJ/UcBMqE6Is93qAPNSsrzNJMKDKvfATDsjD0k3nbHYpqGGZvOC4eb
33Kg7C9SPXr2y9gPc46wDzQqgIXWpn7tkaxtbpa1wVU3HtqaScgTA3/9fD7cMEYe09XRNFrvfeT/
3HAzEuysML0jpKrdXZ3GcRD7NW/WcH4DUU5Pvc+PGgNUhnxf9qoBJyTj6H32BKH3OemhgWNHpBGz
Vd/WliUhvNntHuWdvZP9oj+MLik1lM7r0HSH9oyJs/xH/TvfF/1xJmYXcQfo/qMtlo7Hf3LpXQW2
6NUfLesiDGxjtXOoue/LqXJOSNbWN3/0oFGII/Sj+Muvt472p1Okw2lYUwr9vq1ucftWP8inca9G
C57Z16Pws0utgBomEKJPdOtICeGBW+iR2lJRjKG8bFIDXFcesS3cVKnv776+2MctMeUtmwfprIxw
XurhiM8pOOqx5APVXfpD0O7WKNp8ObEl/uQnMRcKmiA8PH7b0dPTGhgAmPOB3bqLHRrTpMGjFWDc
RO88ff2DPn4RZI1RUEJFgmEW68zhD5IDwDxCm8ugGfPhPGlzsgtF2eylSZc/N5ss/PfrrTMb9lJs
ux+ul0U49XtKKkEfzfbZ2Mf44tEYbHW/9ICs4qw7MXt/nKNsdF3sSlhW0Mscy/wHJUZXdKyoBZYF
DtVG9JgZnrx2W+Ge5V1OnbqP1eMsvIVGBMk1J3SvnzxgtCU+4hYapQKF2eEDbqKqsTgTlEGZVvaN
OWawrw3ZXsQmbMXYZKP79QP+oMcH3sTuy8XZx0JiIFA9vOAY13riWUxqItQelnP7R7Erz6Lz5W9x
MRIKfzKW45MHvFpcWLDQ5SDjPPok6owQS6MnWzD8uX/487Dfn222wfm4Ce/HzYlP/f3EeTit8Nv+
/1rH3uQ55kQGUqEJLnffdlzo7Ozs7+Pl/YnLfPzID69ytBGnfVXq7cBVpu55IgOIQtyJQfnJkXe9
BMZ2FFzosI83ywSGxB1nlYZEDyibVzKY74Zz+7LYTQFCi6ALpzN0GHta4HG43Gk7/+XrUfJxhlmF
oybjkTA2ci+ONuuULFqszA3gZwp0mykavL1vpM2uJVfgn58ml/JxoDFAkNyRznCwSWii3gQ+oaCI
SyN+7lglWf78f1X0My3rLHLQQh3cZRjlD69iyJLu5fweypkW32Rc2Q+zBUJI5skpPfFHseRqczEI
l+PNkbWjr+PnP7uIxRkna7ahZnNugNGPjiRoB8r8EnEG6GxTj38WpTaGGZaHXVYZSR+mRuNc//sr
BPvrGsjeVq/j8V00GrMsL5JCtFBb2nAj2JXqyW8hmn59pY/fA2s5FjY8vHheWJQOfy+mqKx2Us79
BBaOe3S4C769xTw1cX3c/DqCMQlxABMqkvCjyyCBIWBmDSfONVw+QTcY9b3keGeEWi/L3+ZklFuj
n9unWuUx4GayNF7SRvcey7JJHpPYMq7ohRAoQCUEYGZSrLINm56T2hCYCli0lhC8/vnRUIbkUIBH
HqPl8aMh9mOeUemsJbKOmuvqoXTrRp54AeuUfTjtwWLg4dBUXBWfx6+61/1OzLRcaGIP5RXgUfc+
MQdiRoWTfW8N0zERAkzdvw8w4RiUkhjsJDkbR3OEWCw/QwrGa3dTRBkZfFbPw6zRQAM8seH57JMy
8DZgqWCiYIY/GsypQEpGoy8PssrKjIDe8wrXt2RGxaJ0Op8depMY28iMS+xT9YIWGTTbAGsG/NGJ
yfmTudEwfRyOxASukUFHv1tLiWF91zyzf8xCz6DKipRzPvMMsq3+efgYuHF4rczD/HU05CUUYb9M
E6y/9tQR3GIAIh4xmX99lU9WG97j6rEwkKIw4R9t8mJ/WAmGaMZA6rUh+Sn5r5maWLspES7tKfan
W7UUzXbSwEaRS9GGAz4hDBkNMeN5615mXjddK0TqAWghn+CWLtav8Mqjv4RsGKqyVRe0AZpQarUM
yXs4tav55J1wxGQFoW7ITuPY3wjxMZkIDE8Do3Nd0NyoF1FZXdI3/HcpPMpzQuJQ77icl/jaDmc7
TLuDTT2X2d1c2OgvAyIvTMvNrcZ58T4brHhvAIC6z9sFkrht0LHUKv/mxCv7ZM5F/+46UGGRwLvv
muz/rDGNM6He8agvTyp3OrBfzXJt17NFnSrqmlDzkr/tlJho3HL9TIPOfs9EZL1NJAmtChbB36Qf
duSth0w11r6FyHwmkLHIs2gwWfPRl8DJ01ya1FlRUN7XV61gKbOniRTkEyPwkwnMXF0FmG1x4UDu
OHym0M45mQpooYRazE90TCi2exA5TYooW6GP/neICMmJZ/jJmMERq2Mr9NYtgXM06otaoWEeWaYB
cyAB6UV21fUSUZ6X6Cc2+cb7RH80RTsUFd7TS+m/H1fUaGLnSZkAbp4kWh3yIwYimJOEejUkYKRr
+lDTm+/wJEJXKPP8W5ov/laPTXlfJZ2P1MAMZzKfrlqIfnyoaalHIYF62bfFwYhC26xAIUoeQ95v
ZTYW3RlGYGEFqxXFvohBxvyChCp+Nc5ivtYUs8qtpmbjZkAyr9ERsB3MxxG9S8xfHSkivah1GmbG
GP+SUDMh15Nnk29c09DuIGCNWSB6v7jB4er80PLKvazzxkaKHenTTS4XSoeDR7ANenNI4NZgaEng
Ktn86Z2+rjdTadQotsHpt0iFNXCmTZ8533pli2cim5ofJtVWSd6E28wPmusRfmUw7wNVJgjmQo0N
zU1msuzC9xMYpxat44dCjx2yoHzNjFADje1AyPei2bd1DllkG1sKjtxgx0hWKEWTmr3QzZXxytnm
OC1DND1NRNCS1/E1eePogwLQuev1zOlR2zU1d0f2DzpBv0SFFeDsRwbo+BWFP9uIMx1DWDlHcELc
9NaLbZiB3dxpBGF143zTO3Nu7hTo/xf6UuMIYzvOntqojOeQ7nb7y6lLKBotSxyA0IKQjI1TVPyh
fjXBFGST116hvfK0sFhaPSGFqFLAyDVlpDutsGhcMLgahNRWM0yBN6lFncFPQKOIWH6pQ4Fn5mL0
y2gOm8YbvsNkQbelUTSR4ThlUO7gvJVX5TTUF1FJg3kDo617owW0LIHsYJKGuXKS66FPnXqLO4B8
Iwkb86xD5YWabtLRV6Nu9f4ktNB4tfy0K7fRDWIXit5nqE55Z6OBHAb0l5OEBTqNWo0mwmomazvr
ufdGpWjKL1pjbo0AIDDSj76ZtRBZ+mSTozEuL80U91Og9GFMw5TaIiqEij32JqlSqi3GhPQTtYJH
AXS0/fhWVzOY4cTCmoKPsZ1R7Ri0Q7e17hS/mVCoLcg6r7QNeQc86toRgzrTUiDFW5GDEt4tuB/l
tm86SXAAJjMPUXfXZQHtarnsSme0SGOr6sE5X+gy0I3rRGMy8BPEYIzDkgptUpuXy6BZKpTEj/9s
WxENF7bRqD7QcoLVtv17/b4CDk5MjYlBfKPJikw0ty0oHskkzpezeZhaQhXQfjQ3Xo+cnnDS2M7I
+Y5IlkTo7Br4DVO32i/NgFI45uudt1nrjY+xS5jcOYuURXO2TcerGnn+M1FgzS9yv+p2m7NGougq
sYmHaEsbsdUILTJv/T4HtQXNMMaMkcZvqdKrb2Odc25xO2HXV1Y3Mk+2es9gAZnp61tvsICQe20U
vVrzrJ46Nzc8tC+j+we6Iu5Qb+hy8p+QuZKDmdb6y+BRv98Infow5oTIf0ETGSENGrI7G6XOd41N
/UNSjpQo9DG3V2Fqhc3IKxYUGzYhOVlftuY21534ba6y/jsCi/rp66X2k4KJS7kdKy/aKh0i0tF+
D5GUZfcwSoNhaDP9AQdT2QRdLwTJ9PTgrA2PMLkb6ZK/aInpXGgDTucz34olrGiksUi5l/TE2vWJ
54oKDsZHeHMU2KkCHq6YdQJ1doJyhRiks75DNazQiNi6fenUFbkLJAxYvwl8aUzkLBC2MGIJAIxG
OqJC6XWz/GUn+vzDclJzDuY5qX59/dA+2Z7gmqdfT+eek+Fx/cK2VGKXC/UDXBJeULA3vyk1PX/7
+iofV3CseevLMVm9YQCud/GfTVA6x2gIJ66iuWpjyKsYZpXMdl9f5JNm2OFVjh81XdQxFVyl3Lw+
bPYvwfb+/sQlTv2Qo61ICyuzjddLsMJuivAP6rvtHwD/m8d8l4Z4sE7st955gIfbkcPftG7I/vPk
HI+EiUVxQWBT2yVUYRMU1+YeEk1ohiQbXPs34kx7yM+n82QHlmrnnxFduRXbemdvsUdtquv53Nu2
oX5iYH8cOLAkLKo1K0yRr+5oJyiUqajNs8NpcC9uXTkwC5t+f2I/9snzRi6FrY4h6q9xyIc/P+sQ
KSbQlSglFIT2KVvfOdlU3nVNXYdfv9u1sHT0pA2B6JFDNvUt6PiHl1qTMriHlhhDo0bYFbdoPZrB
qV/HaHEuymHCzANrovsmtTYez20Qxyde9ns74OgWaLr7Fk1OHRXJsWGWfvvsigF9vsiJrbiqqf4i
bOlWN1o1I7lGipvaCMG9yAV7PXfqzZ4ir9g6inPNpp9qq9zgBGzvhqEjWIv+KrDuiQ0I1nF4zWfE
hZglHmQbF5wrpSbPgPLne8eLPLlJGok9Rfay6U482Q84LzostK3IdAV8aXMKOqrpVcsS9zpM68DI
c1ytucrN6yrqhrd2bsc7ttVNFAyl4fecz+fmd9Ux4CEPNtajlkyOQitGMIw5+p62t0XePyQONfiN
J+EFBhVmC2v79VD4pIoB6I6SKpV3WtiefzRfUWuU/eTT3CjW3quh/OXRM8s+kG6VP3ZDPyPO1cXv
Bcjzz4Sawm7OB2J7/v0uOLzS1jE4+kCKPBr8fQOQJwYoQy1l9LVLgkNw+RUYDhNMAey+gtwv5p8T
YGASWiCej2TTNvJXR9bX64lbWZfOo5FJodS0LY5htPePsYlDAeUvR8sV2K3KrvHr1RsY+84lQV/T
RWY2LjReqW9zyPh3Kkum74wIbD4i14gHisgnAjywpXVFrmnS5ztfRM4Z4hjrWtHmOzHc1jn4+F5Z
bylArbMGBcjDD1mHDzZTqeZe+zTe9TIqQyjLxHsRRRFEc9udeDjrYDi6Hi1zGlKCZZQG+tH1hh7v
JGh6kvCoAd2g/W3OpZqnf6+sIUUE6kc9FSrih4PpIuPSz+K0CNK0oLoDXB+xjYCKjgR20hYinPge
SDJyFKa0Qid4bWPTfnyJF905Mfd/fMLeqg+ivMdhn7s5+p4XtwCQ7lHGJK+2/5GK2tt2hZqf7MU2
L9B7pt9PDL/1ER4+Yo7A1B3etQmoKo7mZuwZtdlWVJTdwdf+FB1kB+ZqcS8zDteUlq1r2yFgClrN
EKrMzvaR546hWWAy3WizVt4RcDSfAz6iprJE7on6qvFRHQBViRP/2kWgO3ncufb7CimbSVmuar0u
2nH0Xp0ppEL/zbwRZEjZ+s5vx2wqg4Otau9szBl/nbxsca85PSpFl1iUaxRWY4sw0YRcsqCJZepf
czE29Erkr7ho43sL3PwrJHF92vbYmk/1Qz6ugAi6mbd4q9RbmKcPP5w5a30jTihidnmN0LUSwiVx
I1NMvm6h6Dmawq0SUhPjCh19qxnX/tzW04lV8JN3Dc0JJy47eDrzxzXOztA7svGMNWnJt88Vti3c
XMq6pFFxShD0ycLk0cii1oPsYF1wjcNfbJjpjIcFYmO3ZM5Onzx1US1O8ViQUY1TNy+cG7YK8RlL
Qb/JPdHdFmQMXHbCaYiwboc9+oLqJveVT/KsrPeali3nglNXfqI98XH+9VaJMORVFgQmt6PdlkqQ
niqImMFsjvqLOXUKQyIxqXUGYMvttAR37tDsfQgz/4oQtuDQsSFhJjUN0CLHa2GvR+S0mTXCArcd
5i2hgFq+tUtCMXoDr995lC0KRaUr/dchG8bvPgEw+nZAie3hhau6qypNqipcutJ1NgSbIad14laY
J2b9j7MwVEiOWibNMjakx7Ow2w3LkjA1BmbuFVcULuLQEe38P7wHCp9MerYtVu3R4YDxJafyfsDT
5MX18EhAJs5dum1vE/uUO9XJifNv1KlNxWbyBKXnI0QGqYpNZxTICVhvlpzDazuI5QuNfJog8mG3
2dCALjvCBgOFh+svQiQQxf6a/IaZeb4tfKQzm4yA6e/YH5yztOyie5kv5AeemJvX1sbR3GyDMmdX
565F/WOpW2z4LR1MMpxl42E0HPXRA8dZRZQfct9E82dkr1Zr4xgqDabfthLf+lzPJ8aQ5+4jWTZ4
+eLulLD+k2nEFnwwNElYNfh2Dp8WMDKjyRNMPkvWL48lNZctpUF7n3tskr9+BJ9cijMQgMtV+Ogz
Kx5eypmFGeE26YLaB2TRgn0IjTTNr+vROdU+cT8uNdgFvPdCwnvL/2jGSkgdiWRikS9MnPV8i8ew
3Pr0W4knJUL7BjN5DwgzaXB9aWTYcjtOhP+0883nPGupydTlknyTSI/FJiX35s70amIdEYO3kCIK
b95HDmEZyP+y+XmBlEDthN2Njamn1N0bb1Cms1N0nn4ifxPPUFq6Z+I5qyehid+G3+hPSgz6z9bp
LmiBFrtlkPmwXfwhBYBSLXqwKGmpTaQKSaJI5nb6LkqVed/5nW6j0NeRhyvJB0DlNPOXMBMliAat
QEUbaM3g0qjSymTYTI0f/REj7sqzvPAnsUtowZHqTc/V3NRVSbh3rcPtpoBf5UtAKpKiwotc7okI
DgI3Mb9MrxFpXJyYjHGe0JgNy7M9T1AURInBi/891ViClSNRNo3m9LcwmFDOLIQ/M75Up/hmxo5z
6hS6jpXDr4mPiEV4hZmirHqvB/znvI9bHnOXRQWU5xntKV5ZRLf4467JbeMc+EmMIXLqTsxqn8hx
fFRG9BQBf1o6ILDDEZyPU790LTsoonHVzkbSf2Xjsr9bMlLdgmZynbDDBrqxZ204H+lnhTR6+7PC
LI37VveXHUYAiwjgDBeupUv/qqJMd2LT+cn89y6mdyFaE10njimWph2VWk/tPHCx8m9d3c9D6o/Z
ds1P+pnG7nCDiN7DPEKjwWQneluz9bsqBmc6W0ojCXJR0w74+tN/52kdvS8At8RJwE9DWHH8vvJm
1I00WU0ddlaTNo1xqwo9PsA//dhghJLSstU2mXTzYcbd8232akJqPVEJGoAYHn7lkiwf8l/LFHF2
kQJd8Zs6+5ak0bxsesIU2NbiPbw2xZC58KtaTSM+HjoH9mlOnTQ3zdEOLdmn/jlWf9cJMLSSueyl
vvmWLiMG0SXPs9t2dqLfnar6fhf7zkxIpSEvWJqJzzEiU/ujFMLsE3uHTwYzvTRkj5xWwH8dd2Cx
p8SQYmQXWAth87I21RsVWBG2ZRxtMlpr9LCSU8LED7OxSwUY1cnao+QfjzWXUZeiX4ZgErSFVu4j
N+su8PexfWnIAPv67X/cP3IBzxBrc5LjH3P/4XfD6koXhRkm8CoQVFtyv+QbfQrxLY2S7KdmkX5G
ihRceFht4yPuJ1InKLTa1wmRq2+tIf46ba9vytlcvtnSnf8kTqfu6Qcszyfu9MP2iNouuyNKGuvW
Hg3j4Z2y5VcuYXZNYGoIoshmUnIM+nEe7Z0l5JxeiwyKWtgQRA4LoV2iEVTCNNLU9PqEIh9MxyWo
KejPmz5L+/q2HBrz1Dnqw3hxOdpxttXFKjNjMT28yYoxyNszMUvPVv5rojj1d7ZL3FZ+aUTPJE2v
aWOTM/+Omyx7GhYdVBIWcDY6lH0TERR1VWVB4RYSg5MYS7Kphgat9NhDTtwDpGTr7q8HMstXwy2S
dkBHbNRcTCRWgxEMQE0+hGCUyHgwrIKmkach8TzzzXqxTuxXP1arQS3j2cDT7vE60Moc/ljLVZU7
5uiMuqG09kMm6LWY0tp5iTtQYSm8EFPLsO0F0LCkp3fg48HdtmQw/E93giCMD3QtNh8LPxWLqFlU
rDlJX7549D83ht2dJYZ2EaexODOGaYeOZ+/O1RjKpaSVVpyaKd4n74N5dH0a7G0J6EFVTP/98GlE
TFd15673YHTjzYg4e4UjG86LE1tetOnikqho12UT4eo0mWIIM6MuCE1B6HC3KkrCLqmW/VhF7jlB
1Pq1b9F7jKiVXbWj3ZPtHkmYPNN0VkiT/JOIah5NNB0GQE4BtbbaHeoeQnVliyO/U6RyVsAUal3B
LK8949JrW/X09Uf5cabih1LoxVmwSs/e+1n/WeuzDJNV59tsbDo/+gb1ddiqund3xazLh3+/FMdb
BpphAsyy1y/vP5cChJO3KsWG0VsjTebCmXaNwkSOK7E+//pS5octqssJjHrLWrbkl70vmf+5lnK1
OZYyY92qFtC1cpzDOImqswmdX4in2Q3rmgh3+oJQKAbKOCHu74m8Hj7MUay8MYLVYOGxh0WDmdmB
3hT9fqkLDOhjLZ8NE/9m6vE+vVhYd2VSarcUvMVdTPstKLK0ObfkEO+4Xl8Acqj0venMcl8RK3Il
57o50aP4WP5xDbGub+vuCWn48eFczFA3KQ+W5MjOzh89qYoqhN6k3eURGpIdWsyB/Myp6/ErUzdL
zzkiw/7Eg1yttvt0xNldr5mYk00OG0dAcT6pfk1Tr2y7CafR0s8b4eEflaOblHDJC/vJUI35++s3
93H6ZSkTghLm+hVy2j8cJKbPvJ8s5AfKbEhvRB9NQHDdcf9/7J1Jctxalqa3kvbmeIm+KcuIAQB3
ZyNSlEi1E5gkUuiBC1z0e6oN1DQ3Vh/4XmTK4TR6alpWYRZmoZBI9Pee85+/8RY9h5fqgZAs6bnV
5+WD4pCAbhii1LZGIJcDTzwil+Dgjt0d3VwVyijuww7v6W8ECC8PZueKM1Tm01Exj8wx12ExNS+6
6E0bldZYKIKgVVAh8vqCKATtQrRU9ohtqYKi3KyJbkS9SuY5lobz6oozqgkmGb3WIkvNlHNg/+n+
vA6f2J95kwDgtu2qYeJjORY6oHXKsRqm/AcSKdQz3+ZL180iYDNSs5ncgY8fP2IyLvKcURbU9Ll1
3+BZH3+Y9Yb8dJwmLtHoWyExqOZtjdPZ3WxC0cTWZXpjtwSR4v00f3n9hXthAeQ8mOshkmTIt7Xe
75d0HHFWKwMt7bMvdlbihh3b0Vc19qhUXj/W6UxnZaX+crBNrTaj7Oc14yuNyWclk9e+QpuzB1Id
cU2RFThx+oUnjNeSi6FDWRzOHH99pY53uLX64gQIuEQevFWEGkUOGRUvmKCZs/I+sxrKEExhYJyz
z4glGz/NTDvfEuzS71LMsfajjro1UUr9QY7WfKbWeuF9Y8mC8k7nsr5xGzBJaYdGq4ykoiuC2xLb
inVB2N3Z9+2lw6B+Jdeclnb1Bdi8b+aS6MngwX6ghyRLyJXv9VlvPycjlEg+JrfuL+uyrA7IKY3U
Jze0wnNQlYkvjbzg35rsEXmlxhnobFk0u9cfygun97wdIgBYJytbXkLSsyZVDs8ktgDtOnxRr+28
sS5fP8oLrzlYNo7MOI3r/I/Nuoo2iADVlICe2cWNaRlSQueKDBK4zd73+qFeuiAKSjofczXn37aj
bu0xa/VYRggj8Eg8VSGIutgQ3L9+GG0txzYv819zctBh6sYtzduKU1F5Jo5AE2Eh91E0E9KsRplr
A9hQHM7JCOupnOQ87JN6SZBmD8no+MQHOiRlJcO94U1pdcCAq092Si8aYrhjd8anrCaGyx+7pXRg
XQpQ3NfP/KUbBOMPvg8kZONE6Uo8BS5w/PagXuDKutL0rvG5ORfA9cITBw4FI0ZNgGRsyzyvk5qQ
8RTMM9PiCkc5Ve4MxSwbaLqLduZLPpVcr8oRiKzoQREA2tvpU0vMbJYwQ4e9M9IvrE1N2WrV26rE
FrWoNZwGF2MJ3ap2bnSDvEViZpUgik3vLUNFJezVgfq49bp3E+yvMxDAS2eHJpHlHUsBA3B0s9Nq
AuIC6rYKb9GWzDbGb6QtL7H9nWJec2/mSHXsywwXhFuRGWa964pqeG8bLiNOh08lwg5KLaXvOhM+
LCSel5XfQkI+x7144b1wderDNdYD5f62/6jjFBAR6kQAktFe9jpa3sU4t8mfQljMmUj1IfyWVRdS
+Pre/FIamzVC1mrq26BSWxz/hwmjXbH0oU50IMzaNA0djMFus1omtzXeu7hWe0vyBevdT4umGCEc
K3GuJHihXCeAUkdZvr47tN/H54Ttagul1cSFqXbGd8Ls0N2rTf4TY+hlb45zfwEpZqdk5VNHw70z
J08cRqC0M0vxM3X8eElhtmVSmTjA25zMZqvAaLRq8MNtAtsVJqCzYh2MlBkvpkbVzm60/E2Hx/53
UxSqP7hZ8pEI6xli/PiYu/o7fcTyB+n2GltJYmDd2fpF0g1DONG37TpzIvV7yc+tJqfFKyNpTYff
r8NuM63Ny42BrmeJikepKDBiO1m7N7i0eteFMZGRhC7voBSje2YQdPqqwgbh63i+UYBOm8nGOMar
rXLfgJKo3c1cW+YtjCTTf32hPMWEyetFS8xOgmhBpzo/fi+6OB3cfJBwCSKv+C46Q39fw/X67IrR
vMU0EssMbOS8b7ad4FMbMxjSgsrCPQvjmaj4aCdd8l1iEXDb4E0FaVdO+C8SleR8ev1ET8gI0IrQ
X1LOYn/F+W6eQV30UulU0VDJaNFFgYZsrySl8WGspPEVDvu57J0XQD8SO1AgU7CTqcRc9PjGYGxb
pJTQ9NKiLEgQGKBbs60QL1ho5vIZdVFcsrfr5XdhZvOdpsTTpxkTvS5Ie1srdnhIGjuwbMO6qKl9
sl3LRnfVRln+5GoWZcLr9+d0L1q3OUhl9KYqVcGm5C+Q2EFeAcbXFHWk3o2T27gD5OhdLJleP9QL
b6ZNZh1ILxoomDebOzNYlPHwVFlKMC7a5UTYkyYynrNWWU94s1CweKIeYhDKA7DXs/hlEdWlPU/I
TxrYJ2YBo3TR3xd8ed8XQ4+vFE+dsRHGRpv6KiuUz4JHeGapeuGO8s5Ryq01ls1JHJ8AjmBkjmcq
Tg9a2+xiOXhhZVa575lDfKZ0PKUEOljAcqC1/sUTwd7Ujm6Vweox12NFeeUGAh72U9WiMlzTT7vO
zyeD3hnb7MXbT05kjTuHZWi5EIWNL7+i4KPpU3wSQGs3noJBLuO0wC7dJA4w1Wv1y5iEQ/y6477Z
ebHeRKHijdFXYePB7Q8Q6j1yFugWzryULyycTIsZoUM+Rkm81RGJxoM9UUYiyCcr+UjaZH9tsDm8
scgkfA+rRA3LJcve/fbrSWYQVFVKV4ZrW681Nwbbw3VIBFA1op0Aj/SNbFR/vx579mFY6XIoz8gl
OX49Jq0fc6l5qM7TWUe4MNvv7GlBxI9CZQGpjsUl3pzWpWeK5kqoVsNLm6U7/ORNeEt4jAhqKX9O
ZXTQRh0Q+vW78MLCTlIhc3GNVwvEZfv9KERqzEQXtIGeuOpAICz8PIS5cEigYGYNr7HTfMySEap/
QvirSlyG4ex7rW8WX1skBpRI6rFSrmThfE3UMn+bRrLHg7IvzgCkp0u7CdWNmRVDC4PZ3bYkKEwG
WkJFekSgw1e7SFBMYLsSzjYOtn5X2MnhzL0xTtYW3jV2O3AwCEGOs9lbc3Q+Q6cQb1rWjbHDpcjG
4RyOBV2Q8V7gNpciQW7dnUYw+JVVTOO+lcQxDpMRv4fial8zoT7LfluXzeMFD5kXXwt4jc1ca7sG
lEql4WGs4/yFT5VAOek6P3KRZF8ivvonbyznYu+ZEB13uUB/shvqvr8HuCrrfdfW47sob/AbKrG+
/KS0nfEIb1uaoSsXTQ2mBRaxxhjix5k7eVpWMnpjeaSoBnbhOR5/BWMDSU9tVQUnvIHckkEWzJtm
a7rUGVvuTGM20TMmWFa19njbeE5nhYMqjEdcle396+dyul5bhg0ZBEAabh7g5vGpCFx9Kbzxs5Sx
+OYonnbt9cYPFEPdGVjxdP/jQHBO2WQhk0FpPT6QkqCv5u3iQO0YBZqWZ8xamV68fjkvHWVtVEzY
WExWT6TqepQlTUcHlMuEd2Ko3N1UYyH9+lFObxoLJa8cgsN1fd6KLvWhxqDD1vIgTeo2WJmIe8w0
4yupW4+vH+n0ehib24yxuDXrfGJz1xqa5dW/npTYvKquQQsB9kd51sLphQuiNGFGT9lAye6up/FL
2dB5/WJoTYQQd8y9m1RM41MMHB22EquakVfzU1x0mY8Yl+DifhmCQuuHEANXCu2qZfiJbeJ1EaeY
y+e9c2afPz05ugeNQpZugvZwGxDGUq1FUVGgOjWbxygvdPzTpPE+c/Pu6+t3+4W544p/sO0y7rP4
QjcfpoGtIytIrvhEc3V8fouW+5mmyytYn9luzCay6qlN7QCaqR7CBpIPvWzjj1Sw+m8bUmC3sGq1
XGjEK6Fu80yyCsxgZFzElgf9wVSX6dLW4/zizCWvrcrxAurh2GOxdvL2oHPaXHKs9DNrIEFkld7m
HzwKAT91GdLg3gyTxVQzYAl89/Nu6B8NOsoQh5zh++sncfqEgfdppvgPcnT88Y5fP/TLKB3ZIjF6
zZZwEX11CaLRY/TfnLurL8AMq4MPYcWU4ETNbqUspPmx5pZdEbhJTaaQVRcrvpYWnXZNyEqF329i
WT+LenFSHxTLvJlnaoIgIiGr900yanXYTwPTkEW6mRO8fiNeOjtySyn7MOGj199aACzFiEOaUZSQ
slxcJgds3A46ot+HDhH+A87w7VWmDmoaxAYSHDgx8QGr7/du5aIdmd1sIP1lIX/09dM6XYXABPko
yMql1oBqefx8SK8oEqXLy0BOfQHDzSwvbRy9f3crWvmIKGFAH+kgIV0dH0Wbsk6lY60CxlLKd1Gk
9TUD9YWhv6WeQd5OLohDQdN3VXREHG/7EmBsaooKolHgjeQb0nPGB3r23waccfu10Cyx1yO75A/H
F1RFCqabI37wKBPEBQwn7L9b1wlffzgnLR84PAgVOBVfMFzTzQecFs4yRVgnBoVbTR+aPDU+GJjN
fnQMqV7Cgbb92FbbiwmHd4zxlvr3nxpY8ZqRyTeschLHF5lGg1dXNn0WvJUVYfWqg3B7UmZq0qBe
v9KTxojn5a704pUQsH7Cx4eCaVYmisSpRNdrPL5Kv9I1cq6uEsvDm/33EwFXT5iV9P9MYcNy6fhw
EhsaTwz0yiUCcrQjXhXaRNReNvboMvtc7FDPs+GALZ8RGC55P8je6JpcWBEaY2GfzTPdYfk9vH/9
NgD8c+SjNfv5zBguwCVgPLXdptyR3cdtSDwhWYdMjLHH4DlQm1aFIVPpoxdY+UQ+xlQa8VtOgJy+
Gfb5t6IFqWOcbpiPaQxl8ZBY8fht6Yz5mtl2f2jwV9GDEr8cCP1lxd4XC2vGjoDp/OKjs1o6domi
hKkca/17mBl2h6SlUa174jJ6069xPSgDUFqyxRJtbh+SCMfmwIxHbDCibsRb2WnHubyiEoVFWrES
BwjEASbVWCE1uhsJxdlVnZmnYcK9vpWKF2W4kwzyuieJB3v/KnGfymQeLmwxFQpRTtmC0T+0V/Tb
g93eMtJyMxy0x2qEiNobSQDPQPmWOel47SWQANHmpwYvahyT792PjvK1xpH7U+xEOrF/7fy5d6Tx
GGe18lWoqVX5yO+T2u/13PHYEHrlljhfhQx4cxR4VFMqNW+G1a0oFEOHdTHkLUygc3XBhgkqTqZc
LmqSHiYTA6VDGdvJQoiLwJDPrQX+A8TkqaEide9rSZYCF4h67bMgodf01V4lqkuZkZW97RKT1QrN
SQdhsJwIfeqL2bZ3vdWQpFVkC/6k+HDymCZgwGzPaFp8Gcq61DF0lwtWa102PUAs1s3QmdT2AxkT
ZRX2XkcYC+Tg1vFruPJNiJqIAYilzZhPSc9RhT/Oov+4kOD4gNM706pMNF21L3hLYsiKYqp3HjGR
9dUiVgmeWKqS6UTPDkf+AlB/OOAoO/i8ZbYVEnjKlI+MJDK8pkpgDkgXrU+hvernwtxZisdskRNf
N7io7scTuT2GBiPGjz2LDCUYXv3H3isXFTfrgXITCDqHDj2N9SPoZz/de2rffMwxEoN3CEuLN4Ru
9A3jAlULOk1C+k6ppBIIW8ZwVxUt2a95OWGcQP8aO7ANEzJriOLD14LvKfHjaHQ+4DmS1YGReO6t
WNrhjcHd1ILeAV4ju8Qcp92C6pLg3gYNbFAXawADL6Kz8gFzdzfXtTX5vWxYi19fCk73MXZMaiZW
/5Vesy3eomXK2iwH3/ViMgFUtWOv8Ui0eP0op6jIKuGCfcG3g8UkjcjxSgjbyEn1eg2MGVMscKck
RwWk22QbQF2NErO4ABzw3mmTgYN0ZaGH0ZUuwatYWHeOVmQfJiAUwaza9R6MwrMBSdrxzEmeboMo
Glb/WWAlC+xTPz5Hk/nq0hc0JFqDYClIVwdjD1bnmyZNTQYl1vxhLAQuMsRK+iWA/OXrN+n0UcDP
o5VH7oF+E1zm+PgwuxZIFiYGxqpw39ZVMd1LqXpnrvK0QGTpd9lw6VLstbbY7PaAPXqpJlkZKGOx
y8ZlH5keWdHqgxVbe6eyPsKtepO5Cy5YJNfO5ujgD6O+bcvhDJR3UrPj50V0MVo0Rrg09ZvdUdOF
2406Yq7ImKPvHhEbYVUv8rqxo3n3u7cWyzxQORdLLPZ/bzNtGc1mLCjF1xwI4RyEUUQ/hXR+OwiC
8ebaZdKGIJCFjnD8AE1vthxJnAxxpF2+H83YfEhTGZ+BQV64bZSDYCBMqKABbskB+NqTeiFAqtpo
yEk+aZc9cXGrs79zppk9fSGRAayuElAo8aLdmkW2BtwGh7zywHIpVfLUmfeRgKj8+rM5ZU3xRJhg
Q2RZayWQwePb1lsykVlKvD1O6y3ZUxUQVrCo+eLu+qiKhF83fP240+Dw7SvZPH5qDHusg8kaszVz
uukve6MvhjMfygtXT6/C6BajWOCt507/F0RDJk1hYp2Pz0pb2TvZj+4u13A/ev3qXzgKqKPLaJnp
kwqH5/jic72RJHwCFzuFRi6d14+3alFoZ+7xC+8M83dAeeAzGqQtB9nqc3sYM221aYvKw5hJsbdR
mO+B7M91eqcIyCrOB+Zl+rBSz7Z8TRHVNdtmQzfhDOpdQvjMx2zx5g99aiUXOukEd32v5e/iKE5x
QNftT+aQWw/NQLf8+q19ZlQeF7mcicGiCjPCQ+66WdAThlNqlEKjsTEVS6/maFE/J3nffYe6mMJU
Qysv/bEZK/caOzDjozY2WXI12OlcBKXbmfcR05oPWl6TIljlKAkKHULV3DlTsiswNv2BhhtKqQ7I
e114s5D7ZRnVx7wbJwO3m9iJSZ0qy59uNLZ6WMc1gGJqLvaH16/z9OHqDF2YvcBsXK1MN5fZZfYk
NDhCAb6/WUiXYWJOmOmfUVi6Zw51ukWuIK/JSBMBC2zKzcjAAkJG+4NL9GwYqQ5a2du7kj0590VW
m7dNSdz1riba9TPQhIArPlrNOXP60x4Om002DXg5K+i0PQe7bWZMW0gqmvSx+1hl5JsQMy/3htMY
X/Ukn/Zm1OQfX7/Hp/0SKwHSDp4oSPcJoY/EE8m7hIusu0gYpNFoWZ9UXVg3MkoXdtL8nCT51Clv
ldiw7PBAmZR422lvTpOhFibyijzXmvsSM1E70JaSzLQmdnvjco6NuCX0zVDeJ7qHhNDNRXHveFVP
vllXJHcQn2kvaqHg7FXgf/fgdKUZIrXQm2Bqsd+9ZObU/Khl1b5PWFwZClpJ+oX4Jw+fVHJH7iQi
aFItK+ZYZGspvW/0SlbsRFzn+Zspym3FJ12yQTfVC9JhGlcptdA24dKE9D3mT8WZZXWRES9t+tRU
GO82Lbmn6ZLPn1uldZKVmBn1F1PMLulXrFv97657OLbz4TOOhHxDr7F+Or+s4a1FxilpiESXLVK+
ATXrkS+Qx2yiXAhff0NOxkiAF8+lBVIgvsPtzDVGf+Wq6dCDbjvFTa6jpVt9ulpyUOPuYiVbIalw
9NuozjEIfP3YJ5sIx14TN1gAwE757/FlIgJT4JMsOKgwNrmCktAE/IBx+XyUf/8x/a/4qb77a+WU
//wP/vyjFphAx0m3+eM/b9IfhIzWP7v/WH/sv/7Z8Q/98614qu679umpu/kmtv/y6Af5/X8fP/zW
fTv6A1162s3v+qd2fv8k+6J7Pghnuv7L/+lf/tvT8295mMXTP/4gm6Lq1t8Wp3X1x99/dfn4jz+0
9ev6919//99/efut5OfepN/Tbyf//umb7P7xh279uXoOs8NgwbMSz1gSx6f1b7w/+T/ZcGF/seVS
53KMig48+ccfhvEnkAwsLOAhFCqrml7WBMRwJt6fkLSgy8KB+etv//jXaR09oP9+YP9W9eVdnVad
/Mcf21WL6k0zIGKyB2Ilxf86fi/kbJQyaYE3iGVj8twBvu4Q3qS0VHF777T2dPfLffn7BH494HYr
gpeCOoVyhktYeUOb782SlUWlgegxnoosbDVTCaWufKdZi87UTX+5mv2yu6/CnrVPY8rOxVGibrY9
FA/EjHZE+C5i1mONTCdC8dR74RmKwWYI+RU9dkJHpWm72JvUbElIkVTzttD2JfjBUKR+mnR5qpH3
mcUX8AMX7xBVsT5QcdpJ9K6gzr51lEgPImWMSearrfy+71xL2RfuRGav0gO2vIFrWzSXSeHhjZdo
ovd2+Hto9Y+JMNGJDJzRiQ+2s9g8B11llnhRpdKK91WmSRiIeR51YWG6xNND4EYdEDl9Ke9q20bJ
2ilizm8yEU8/epHK6zZdhPOtzPCiunGX2LmLrTS6QSCT/iimYsDD1UJe7Vu6FPMURo63mHaQZ5jo
Wz7pjUX9tsDT5aZeptzw/NRZ/aKSruMOhnbUWkbpj9pcu2+s0mkBjqRRjKGGR0gy+stkN/HF+lL/
iGPEfl8qJemMoB2VMmuup7kvmnBi4ERmsUcxQu530kwCl5ypdskzNHMN6w8/1m1pzaGaReZi7Ajk
wePxUNSgJcLvyBtPMzyyRD1+bpJsbG4sRCSkpI/1PKIlJAdy8PysYXzx0Rlx0pyZbOHWUQQOCXSe
t3MJpV26PQ1nTVqtzZCecNEZ/V1i7GXdjN7qkSjbxbzKSEEVztuua+xSvkuVsnHIB4aXhr5fHaPS
RTZqmrPogjqxnOXOQTVf4SfTZWSmvl16p1ffI2sgcD3OPACn3Yy3X8x+pozyG3ZONcwer3Pn+R0X
AHE/FJnsoeki/5BtE1goaAuWaxXgGTtCFMfNezYnWd6VqWK+jTpLkXuppUMZTubSfsKglZeoGUi8
2YtWr/E/RTuOSV3aexajRmKfQzstVgOeDqHHxZC3sxsA8kXxfnTK9seCsnvZddjLDgc4Oga5ei1w
oeXz29Rh8OcBSdRbZVLTOBj0CBqwwr2uQ73KqsRvHLfPw772HPykqxF7KlOJXT4WoqIvDPIp1xhZ
FD9rALLx1oHXyNM0COYNK5KMjMdRs0Z8V2Vp1beaXbgGuvGpKa7TeUiMwRfqTFCvipphus+MTsqL
qGnWf1qsfgE6X4V+i0udyshsSkbb2lEpgLWS1IykIpvFUPsI1G3xpGLhnF9YdT8jRbWdeAykrrXf
Zd8TbZpb6XSZdoK4TAIJictGIqer8XLVNmw+/U62uWw13428pR/20UTSfbkHdmNW2+VDORxWZQDR
eRFOpQeAmRmOTC8IUTSSWVzoM0Qyf7ZFXoZRas2xjzTD6v2e+qvGpLeR+b4cetI828yqLlb7bnWP
jedU+iIdcQ01GI95xA8KT17gcTE+5FqsxzcRH7JLhrrea/fxZPL6kulVmNlHssYn+8LoJjElgWFW
VpN9mSoFL4dAeDi43tjYBSMbmBYlvYDDbkFFN3VMh1VChW0CwBNFvKmyTE0u0SwXJJiR6PpYwSVY
8M+3Sh0gGevTQPeS+HaO28IIp1pd7rEmGEj2sgXGzY1bNdf5gpu2Py6jNeyGsreGEHdZqwxzZEfT
PW/liMSLRFjzw6igeSaOr2POD7Nz8liiv4ByiDI/tMIzs+XLjAmU9n7103PDSnGnuf6aVMOs6180
pYo93ssx42uWcVgKADrdp1fRaxtG8uL242PcVJVs3GAg3qyW34fGilKGHMaM9ez4OOkJebgf/n9V
1M1rVYSn/y+7/1p1HVVFD//5f6qn5dey6PkH/iqLNO1PVi6ECbwv8GhgVP+rLHL+XDEewMeVJbdy
5P67KuKvkOlSxCKdglS7Si3+LosM9U8dgAi0EHgIaiE97m+URdsuFrgJggZTLyRD+lqgHZdFGUvq
pM68S3TU5dciG0lSNlMvxP5luB/5vMK5XaY7h9bhWlNaefjlNv0PiiRKMiq/1UUJaAmF5AYm7G0x
V3wO2PjUiXpXV0v/HTYig4fWEGeakm09RlH6TGlDicbUyFA3/XqpROYkR6fCQT4rHpg52MwW4JM3
yIjOXNXJTUWrxFUZjFVhnDBWPL6pGMihBZgwhlEtmfoQqDCHy0lUwHl6ser9wiEf7MEttf0cJ96T
HKlO/2pQjvqTX6vPE2ibShzGDdRC/Bx58azN5cq0j2HFYTqzRENWX4zemMgARkZvhY1L7qfvxNpw
jxC++GLFaOr8wcjFR6Mwu2yvNM7yaEOs03fV2IpzLkbbFo1TWl/f59kCcQXbRLR0dgsKIDwFK2eR
N0LJhiuKjvIMK+HZh+uXoljnMLgM8N5SD6+8zs271dB1eo2W5Jgxk/bq26ygGE4MC+nYmlooj6h9
qDF6BbM/21uU5TBNBnVwO3Q2JldRm7xrdBXswGEgHDQQG5UdsFlPnWp5xQc07pSpceQqVAmiSw5Y
ZFa3JfRCw2+hsQ6HzhuseT+zqxNqnQnzx+ufzrahAd6ir7BWZvpKhN+6j0AaL2d08aWv93m+t3PV
3TM7dnwmwuNO4tt9pp85mVtxQKbHmDaAzCK5387Jmb6C+9bMGrVEPZgWggQYduEQISqK8q9u1N7X
rnWARe6TP/llVO0r1cXl3e0ORIrfYHgRNFIZzrznrIPi14f8fFLwe0xaF1goW1dpx1JUSxlmYppb
K70XLGI7HO2fFpm715M56EGxsrFev/Pb9xezQJBFDrl+3Hzom09rGZJqQtPGvDp368tEV/N9hY39
mZHQS0cBleRAHoAtvNzjRQSI2JUZDEyIB24JKwFxUWRL+8z9e+koK0OPB2ughrI26z/6Bjsa1uKo
wSjgUrM6O6S0Lc44Kr1wFLa3daK35l+x1R1fCxz8Upnamk8xbb6VpjF+1ZrWfDzzWPSTwzg0VauR
I1gDA4RtAsqk2bLWButH6/Ws8yrS0PzCppMVT6hhLD5TNf4kacfVi9g0FT0s8sWxdqyDaBObURTj
bd8ZECVwMzUR4Ku5U98apdXJC+zv4A5OS1eT/2xiNoTMGJuLQJ8kdmOpdArrHWp36nj9uaanXOVn
YUrP4iqJUG75xqxquIPJiIhu+Vc/0CYdkomkMld1JB0DeToqFTMuOBdx3nreoanwvyF2Ze015tLC
NLmNs+l7hzUxiEI3VhXZp8Tf8mGJMX4rhti4mOZ2Kj4pljE7QVc7inwDmb1f3vdGs6gfojqJ9cPA
y7TsRk9rf3jY7RCO3JaLG6jP/ZLz3Dvlz31UNasjkRiOXjbQOXShhOjz6bsaYbnxYV7bMVUodGZ4
N8YdYRjCelut9IAdon+3v4oWMSxhzhBbC7sC+5wbE6FHEo76VM+hlZqODM1ISx7WcTMsBCvxtL0y
Awf7mjlHI/4QUHPg7BGjHUZ1a/a+ajQKOzcYtIaHR0GPKgfNuFA1qbb7eClq4xJUkPuTS2u5dHMH
rFYle+hrPZd1vhOp2Uf4bVpKs9emLinDWKx30CJxpdtB94/fdRO8G59+07qd9ZTchphbuo4vOuT6
Qz0rZJpAEfkyzSJ/akcI5zsnznKgDs7+Qzu0vASFab7XullT3vLLGOTlkWZjqUPvNB2Q0Ih5l+bR
8ikniFq9meos6XbahJB6783o+fBDqKJLXbIIX+nu3I2+2yJSv1MQyeEek+sweqwsyRtqi175rLUe
2Q6KaAC2RNHirGMM5fcoTQbsvkwnTW/mZopruLedBX/IKvTJH5x2RiM7qdWTIrSs2XUgN9dp3NZD
0KZupocouptHXYlxNqFPMy9SLS/wV2lsIlpHWchL1NZ4INWaVU0gTMus7cht0RLCLpzSCYamKBqK
irLtKCEtrIWqdDK+W3XtKjtwFk9lYVOSfp84k1ZcCy0fRt/JxuxqVPr8O4ONckQ6HWtEsZE7UvmT
03R5ENdKbZCzLdm109qJv81O45kX9jqg3JWzon8nzgjbOqnW+MW2JZVOGKtld1s2U+Vc0u1XkD6j
Zh7uLMhSfDrqWOnYhetAW8h23ClQswLPUPx/nWg/zImd7uJK6GNAXLhe+foilO6W/hewppr7xbnr
B6l/sZVGiLtIQrX5oHXSSq+avk6vFrUZLBrfIcW3TQ542sp8guuRjoktyF9Wpi8ZvA8Z5AM5K2E0
Odqwx6Gw+jp76fjOSAqgFGzTHLcD0Wmszpc5o5e9iVugvROD0OwA3Q+BIElOZkxARFBXHJj8WHWI
o5Js/FYdHIOZXb90PiVpcq80M2Nsx6nMMVgsgtd9whg1L3DdREI662MDqfDiOT2ilNa9xqQdmTw8
NQ+pfz9Ut4UskjpsKdjXwJbSXO50t3dz39Ub81HNjEg7mNOcJli4EN44uc2AWnPOmsfU6JCF17Ba
doZQ2Z4xPifKqfKkElQZziu21tgPnFJ0E2HHD/elrvSIUPpC0m8XBK6kRTvwNWMgWfiDVdn3qdGa
l4qLbWFoMyG6yYWDYXBDbs0IOENufZjC3VoCNRXeFZngdXuDcQdFUpYYrXGpqyK6N52FKx5g9z16
ca/dKubiNJelC84WgKtKwsRNGP2r+eMiQsMSY3M3RN1iX9L4E65VWSPjKNueC5gwtmy+tZY7X6sk
AhGVWeeOFgxDUnzUptKrSQWr28NCMq/pF1ViNPvUcxnJWFnJDNaIbL9Dtv92mdI03gnFkiP4A9sd
WCEoQtKb2pWbytJ4Y3uKcl01o75wIzzxrigbPd8jELYbPy5H0Ff4M8Xo69gCkKbtZitRbNKVn3wR
8vMM6+ZbLVZgcFywRfGhgtp8uFPXEb2SrJIrB9ejwcecGP5Bkis0iMKOPTUgdLeXSMkd66sHjqkH
STK4cl87A4oG2AsdHAEYfXegDHUOfKgoGHFyzB9mNWJY3SBM13wFnwYg3rRsCfbMxAi4axjx54w9
q7oyYx2DNQvY0PLb2lbexrChvLDs5/o+AgiGmqilCS9O0acPeTe5H7xJRD/LHs/NQGmo2d/QX02u
b+S4hR6WRMQ/pQsQf2mRSfARhx0TmDGWVh8mEy+mbwOYwusBxXN9fDrbm76P5BuFTxvyfu6IO1vY
I4VkNOgfiijp3IAFxf2ykF31zlKK6kOdS1MjzCHRrYAUYwhkeEuoQ2hF9jzvgO4N950jGM5eaD2w
1WEe51Y5rDfk1qicerxKED+uApC2z1llmpEkIsJbfAQmDUhZpEADZbHvPSbLDDmJHIb/aXdYsEe1
Bot0zknO9tuoUpkwmsDECEd4fQ0/UhwIrZ2+flZeuj5VlO/lLVPJKg1tL5+g3/dpS7RQ0c6Ktp+E
6sR3RkyE0r2imVnRQt/Bzu+q5v/rU3/W4tn1s2r1Z/MFa2PShVpVsUTta90gCet2lsbPHnYlWC2j
2arcyTy1oYY+V3p/T7/+hg0247bNH/8fnb4h8P+l6D3FmXoA2P/839+OkSZ+5C+kyTT/dOHKrUJ6
8Jy/hml/DeAYzdlU4Kv8Gu48fk50k38P4Ez9T1pk/gqp88pnMGk0/gU1Wfw+iy4aE1STwR0xIb8B
NW0bVnh2DN7Wo9NIrl35cRPgeL1kwcQSLxfZlz4Z3wyFd102jIankSv+r5nkC7ASdM1NX7geDGbf
ej0ommC6HR8s76XeVY2FZzUDKFyZM/wmr2TFyuH3FPHs42LStRtmDtnPFqto91AmBqYmmuzdC1WW
pLQlpW2Zvos7mXinuE2Po3McZ/JObyz3/xJ2HkuOW1m7fSJEwJspDL1Lpq8JIrMMvAcOgPP0/6Lu
RK2O25ooJIVUJEHiYO/P1hBXzQj2S4iZsu9QeSxHLM1jt7Od2TkbsGDNtUhH/QQCNCaXOs2zNZw9
WiiPKYh4t0F7UGKWqKjdCfVRWsMG13zV+1rey6jodEmfSl8+/idLXzKs0YQmbcdpHG/ZaDvaBrim
Ng4EA+BcKbmrq505m+TLt7q4rgkdWP641CIP7LZqP1lUeTA0BQoJdgWnM0E5Ui5FPg3GLSeWmdzN
YrYor+vZlvyOPyAgFIpoO6+RNEMKFZ+MP7pqqpznZVH3gE/N9FhBkLCiTzOLjiW/0aqTaFF5m2E5
qQ4nhbTjca97dU4J3jphLCA7gzPOHai/2aayyUZfmxV1CYaEL9F31dyjt3CYkjfSQCTdZY0w33MF
zQSGd+U7yalh05SnVlh2CCzS+kM1rkExtEo0Z7Hm6wNlNHh5B9+YH39SEdch8fDFYybFWjBFJg5X
7HbDGE4pM709Whevde4IydtQi8c3KtoKLpxNVFCqf6ST82Kv+R3P2NmEz4BMLH5ZiidpJivEXup5
yMDFNOao+251MVpXVgz/AtA3SA8tNC8NI9UdMkqfvRWjkVj0DaACdRrGuG0AvQLFymjLJVdwmXdC
yDnMZnNXIkQJi2ImJyc/SpXyRXoiN0NFTSTlNuGULXH4iDcJO77nuUIxog6/sXDjqlPFSjn3sKtI
Ij7ri3U3a1oOYYW/0kE/QJ2dW7ds2Y5sQcQmCjitHjZmZ91cUYb5MrXkKikXoU0b6fZ3TvxLIXtl
V2r6QcLkxO7EizkDnoacYcrMdwYC2pAH6daZ151c6yvO7V3VNvapsRmy9fQ3jmMEZn3/0oMpG5Ma
kd1xWY2SzsIpfjVGcVTNeKfAeURI6GeuXbyXRp7v3RLNuO5kodTXArJGPt5TFjTjzOY9ruBs8rXy
zGtZIA1OHJ759Sh5Zrk0OZh4LgKwS7I46/Td7OlQUrzpKty1CZyRyYfumdDD6FAr3i9N8RpE8cvF
ybocI8fwe1h04NtYPPC09JkqgBC1/CaW2sLyCGipVS920RBr2XlHprBTLbNboyfro7kiIC/2ssCe
I4C36HVUC3NTQR4GcdssG1o3KoZl7U1viRbN3JFiQDls3ZIAX3v84I2edJeP4o3qT48CBIjR5iaz
9A/VRs8THkZf88S27+wjYO6HbSy70ciIGYeD9jNr+E57TwTpGk8bY6rJH21ihQXMOCuefnRWPrRs
JZXxBIJHaZHn5xGdPT73/IaQ1tx6bDESBwXlkd0v4gUUv8/BL0UndxPppBB8zm9A/U3VuM1xLZJ7
q41LQCfBHGGVkL7Z0eI59TS8Aeaf8PP3QaU3MjCM4o9YaV0UtDcgegowv/NZ43MBKruPPRFHcW2R
pNz+xkH9GHgpK/EUa2OZU2QttKSKKmOhc72wzPDGD45+FdLg34zZcUjJv8kUe2PQjBysjptyU4gN
Wzq2heqQgq4ncXFUc8ZYKjQiVcRPQ4HFRnbcqrpTPeUx8tk+s+ZAWDgFC8N6S1wsO7oj0mCcTcAR
aa5htdjPcePcUGq7t5ioHmjkWo/yxnkx2cJ3qWtsHGV5G7qZUsqk2+Vp/9jb9ijJMDP19sqmaVJO
B6l3L3hMk0U2nCcXsUVWtAlSEdIA57H+s5b1W2M7v+p53dYaAi1sL0bgpBPmqDhVQk6Nn7KESq9d
eD8GYEqXpzFKOn1j8o8ndejY9E2R72uhHBZ35Z2icCJ+uCvUt7SK0x28/SZOKOM0gLfpvX8qneRi
w493Fj/0BuygyVIr8twuqthnHxsB4/+aYVzxoDWRwttEOQa91Q+cu8kFrjFa196J7OqRsQqycOFH
30SaOvfamcxVL9BYda8qQpzQm1IytkoyIIy247sVxaYkyN/BbhFRFgmP74lj05WHrjWGoPecP8aM
ltTXioLnYvJoUHa1keBitduj4jl0GHyPlgsbn5lxsZuaBX1tnT1RZvMJdH5uKu1lJEPerxpn25Px
w+4rnffa64zfAwKIC+Y3D1l1eXbK5lynE0pr1J1BCYKPL/vba9MXHdH177Uq1dCyu6tjT+tT0a3l
Fp/Ghofft3SazxHbDhnS3brPFXUX6+XCFtDu0olJO69b6vHmZo/BT/VjJ/5GDrdjqf8jGr5cXbQu
43va3kSVQ7bZLQoNIsR4RNbVC9He/XZCbR9MZWlwofiSanV5JVNQ8ydBBe0AnVza7V23ViM0M+1M
ju2fqpbDxpva1l9W45IV3FSoLlg4s5owYFmNflZbPGb76Tp5A000YF11mFT1e82sFrTt4F7wxDAv
eNNb7MXohwun9OuUjIMaoP3g9O0Rz2y/h2vKAprJjzm/Db9OCBZJnfyzJgd+T/TIh7u2lBc38kfS
Vk9stt8x9g+QJa8/65WlI98ozJNq0KCgL6wawuyUsOLxItPiQJL9k8Xu7jr1s+VmRoShyn48AOfI
SnXzjqT6r/S2MqCCqnwGTPy0lklHyWFu46Ykx9ZQs52SKHgJoeWfgEvzI+kJ53ZovRD1wSdhNZye
mjqxWecrx7rtRMRdKL9mo/w5LQsCjCW7Wxmesthh5KEgTnuzXHrFZyvbmqzSYFX2J3atdqPigNyM
Ka5KDTsWi+VqXI1+3A5yoa5FUncq1HhfjEbkVune1KcrhpCv2VzO/MLNk42+AgVSuZnKpEJ64l0m
OtjBj90mKEaeElWhMTI7Dr1PSZiY8qgVWLpIM/zVqGUEI3gsM6v3Da/4sgvjKnvvmo/ZSyvMEN7r
3Ke40JO2/Fl4pATGCUKkxlbDTKo7mVk3LEtPpBZuV938WOhUBUvpH4Mcx6Db4dQs1a/RxZjUTNYb
n7ahHG/5FrP+qjqU82TOfCQS8MXjh1jpan8wJ1vgrJ5RXPRJdq0IzQKGIuWnGbrPNsddNclYvzS8
mWWf9wlDmdmuND64/dKmTyCRGOBSV3GWQNhz/TubdafYp2kHtVOsZXVPVL1YzhzMswb6ZVVp2EvL
OrZZpdpbmi1Q/DYIlZwdiUcqJQhIAN/nfGpw4VMny6PSTDzjPEymykgIaxzk/cAfYjqoJ65qb8T/
Zjr6J2NFfCKEpMqrQbdTB/UgMf6mw01qnctXpir9KA4zby70BsolX0+1SOMkWLOVPtbciod/CXP7
Lz4UvSu+EuLV+AE+xJD/IGHantABx7AnJOINkaig+WaGhAQYA7OzSxa70nlOHuBxBtbJ7YrvnbAp
XeU6e0NIlGHxbBmm2CpdaXwUsZ5i69GAKZxqTEiQH90ydFelUZkMpXVMVR7XlVE4OXm39cOU2lvq
y9Q3SRskivg3teV/X1U2W+QVsO1YmmDN/vOqkm+dOqVwQDuqvnwbYGjfhFruyLTlKUw7h/Nhd4Wr
Rv97z/xLYP93+vGRhelhisHK+0gh+2eiSKHgxExUGpepRyqz0Kxb49XoNHPY9MtSAV7qAoSpsTLu
pKpa2DKW1VWsx/lC/adHUNa/yJ8fe+0/3tAj95X8AlhDTAmPJfxvvy6Bs1Moeq8GE7/mY+Xg50Ac
qJxzFtCb0rbKuWucmMqeWcn/5aX/a7//C3RAZYHvi1AI6/EV/e2l0Ua6yOWRCZbOnHyLxG05LmrZ
oznSc771Ht2n+/+QoP+vzOGhpPj7x33knhK1SMgBmQrUCv/jNeGReseJzSScSnmonF0dT9HUfPzv
b/mvd/4frwKrSFcF+ao2qTF4aP7zk1mz8egUa6pQe/Y2ZSj318oOt4P//UMc6k3zgaT/iYeG1oWq
HgTujkN/87/fAlazf4pKcFzA+BMfTEwOMNE/30SRV1nsJE0cjGl3xB6GHZzxqy2IjjGcJn5GDtiH
mGUPGEqvbWXt25GjtwIv3q0llnvGvMdzOa39buSYaxxvOCxO+sdWpj0x6GURVCNV2TwriyedePYQ
SS7G2z59H1sHeL8z261pl6HjpQHGjw2BHYEFJtuU1sHJ7FubA8JrfWgrzWXs9d1YUj5vK/2efKsG
5HKEtaGUfhQuz2ssM37OiHhy7UKPpLI8Jvb5NhnxR6/GkWdVz0jvf0qjOrqUp4dsMZfSnt97ayEM
i6tsreI9nuZPfVg+qd54jw2ddtD6iH4PvHvMI6dlv1w0yjgqpSNgwHvBpE80Fd9RrG5AJbeNuexV
rbt6wnSOg+v+zHVlI0d6eecEVEoO6KlFmT9raXVpTXtDFuZ2cNxDZbihvcwhYqofc9w9p6P9lXXx
aS6S3TobdyLfg0lkdBjZw2elMRwa/TtX5aUR04Ts2d3g5Nnma3aoFOuDCe08KMklrVbS3/mPlWT0
+3Z6F1DYxLGirGy7TWIqWytVfhY8X3UNq7bZit+N2bxwTtMIOMrtnM2HGFFSwN1Jj0T8WruJ4bvt
GEmEPxgW7yleeKtIkRJUb9JrDlNllnA/heq3WIYcmoXS1qbIrdg3WLRE633Wi7VPJMdI3l30NX9H
+P2YjXdQdcQtiq9q9oQ/Gc3dyObnkjyCrsLKP2g/FNvZuYPH/MoXK0p5HYbyJU20Q2V2ZTiKIZAm
dB9XsmkgbWt2mbz+tDNlCZIcCMJmTAscNX1moHydx6ELQeQeXaP8ivAta09kD5+aGSe/Ub8k0zpv
um4ZfAq3yp91Q4Zcr2qnOG+2Uq+PdjVFDSwfL/eg15XsBMNzWDwJil7xHSPjllEHaAErsVX6FeKp
GLdtKU947TGvGcOTMhnjhepNJt8xv+AFPbIQXxV8PKG9Vi4xoMio7fbIenrwyJr3p9XJN61HjL8m
pLOdkIxGSqJnu7Qq1mtBM4TIi20cTxKkIhejr8757iEmRWzE0GfIdU9VwasJOoZTaFKeQGn+5CVU
Fnvz+1iOPxpzdAKprJBbOM0IMGiHKGuyz9EbX+wqfrQc2Es4cC1UR245D+AJ1gYFGocGeW0npUbL
GxdXritWY4pAUwI3A1suwtdX6gi6ZoGm7Jn7VH1VgQT7yCyzszOQfNpI/W1d8IWv6/TitTzh4BSR
RYnmncxWFeuNUlOG4sVBw5joW+1YhtR6uoavjdNxWLo/sW4d6inpQF+aNOo0/ABOb5691LvPw/Su
DPN9TmnnGVL56CnNA8cAK2u52/0mNj/MXiXLsEt30oWJMFJ4l8o7t/kakfL3QsRHVNLKEDqNJH6a
d28L66ra4mItyedQQHpoaHx1+JjK2j4KrSFsWz8Ga5TNeskm7Yqae0O36qlvMoiy8VD2SqRjzxdg
FArdi637IDWL67Rm32R7RGmjwk6at8VWAzqVjvDAlq+V5Ub1mm3nap+T/KI65n2SbX7w8tHst2ZV
Kun7AD+7HWdn8B1yENiHmnCoJyVq0N21fOCEN5d10eR4W62yf9vKjKzQpP2OzAjax7I8k/vYqo2B
bJRW+XJqsjBiWsMDu8/r59LJrPuENRhImItOI0iY6C1CTlE/dWPWXlRCdbarJx/arOLNZDfkx78W
b56DzaEdloWIEj1/0byiuwEi/xoVbS+FEgOjaKE1K3+wfViAgmKxQvoExnkviziO5n68OW3jBoQY
qH8WCUhySMcJpDMuAeIWVz03BZuCW3igDBZlGIlwfSuV8txm6qulC+2uqnTo+dQp4pZVpigfzCEo
CUq4YRYpvUDnQx7dvmGcNZzxOymISczzdj0r5HxnfpkU2PWcVQ8Td7zO4CnbDs2C7WXHWqhmoDyi
OhpXykDGbFd4Ks6ZEF00l8rJnd3bSB4mVpc4wUQKApHGPN+TKT/UCdQts4AG+sFoS9nN2zgYH92y
lP7YF4WP7Z1INbtTDobbXYZlfsJPcDLXGh2K44zNT30dfxl4Q7c0U8MNdwpocNXFIFxaFo+fnkr4
yOLUpfJdpqZb+esICCrkCOjcdJ/q3LYHgXNW81OX9fxeaTID6iAp+ApWZf7WYB2wS6CyifLO1IRP
VTPaew7+Th5X1J1GOMh1akLXNco3PYuvPUuDsudopezQQC9fhdRSYRJAFrYQjYVs9keWmj+nRLWq
nefM2mWEBN4sNCiEjlLFmwTbyxzmAu/6JlOXYfALQiPP4CfUsPJXAsGMp7Wd+00Tx+xd/dw2Q8S9
nEUNckw6xl29ua5ymD6Sruwu1aQl6HJdZQiR/6iA5mTuDlPlRIUo2zvqnHifZPmJYlJ0VepycVOR
KXthGaILmLu9u2C+eBmVpCefhpCTwBuz6qmYVn7IuUbNDXEabhsXJ36MyEt6bLJDCmW9OFtXad4E
yPbiGorvkiUQ6mqdRfQEox9b262bKkXQZMr8nlr9XfOmhnInDsBMzPZT11UU/ArH+yCwwwDgymLz
Tw3S+oJMy1wjytcCc8mvdIwFXu5EZkuTeZ/TLd907lvXtA9qnHg0p6/boOuXfEfBggMEOzblM6NI
6TuddPfo2so7+v/0VV2ndX1BbpmQrkokMHrY5TxnnfleTyk5JqYab/TKTCIPpGtb5xQZWkY/44iM
l1uuzda2kN68Q99QjDvLXI0t60OXAwcKDnTNzCjK4H7eCa/tongEI10ScardZf6AF7PDRU7PcIny
2I/Ko8cyjsFHCs994dy/9s7cHagtaFO/YcAL+qKbzQ0jdr51G/A+Qz0WVvvFpflcUu+ST/oG7mvf
y3aby2WrJYMTds6cb7qpSFSA9d7ZUTXo/hZWWp/iRG5yp26B1y112fdTH28xRUyPp6eQ5sbQRXlc
dA7RWinQ1sGIHeGIOj9Fgse5idrGpLJwj/2Q2FKb5k9ZoqVxrPbWOOvWjbPhqbb6aJaVtkMMFDXE
ju3hRlR/NsvmOM3yzB1CQac29ZHSzUhz+uKLp3+1m9Q5WtPO3WRN8TViEfNHr0R3rc+3oWoh+rUH
NeD4xMz8TmzrbuvKwOrSH7AYnWZ9RmtkTrfC9X52j2ZSJZ/8FWwmFNaY+NAxtNAl2i4nB7w3gH4V
8q99JZnPat2Xfj57h1wBTMaTdu5c95YUSpAhiN2ZwsPuLBbikzIRLQmUHqTGXxKAXVJnLQ1WUr66
WvxKXYweQNtNPslGL2Vcd5FhNTx3KZzS4B+YIUgZcP1hmPQfM0MYkjgmSmOmlLqxEwjCPCN7qu1M
ybXGGXWbZjjXQRol0wAtlIXl3voyNs40bJpbRVjqB3DleKARL6CIhbIq3SujsWN+9eEnWaG7sp4g
BGixc2RvOXuuQk2AcLcGBHPs5oWQlnKS6s+ejHO0lBBJv7J8KLcKcMV1rI0nnELLhdAc4xlVSuF3
i3trh7LaWJVJ4u88nElax/zlpdvZUORTVzOpJlbx2nn522hluPeQboKZmlcnJii41rrZL4z1kPTg
v8nc/3DtcYgqdfQyHnDOcMV6Jf7URdeGnCyfeS6cQ+4i3RhU8VEXMcuCLLJTlXAfxWq37izwgE3X
r20QD4yscwLxNei4AM24cTeVMUm/EsltxZQVAIhdGrUpf9E3uTzpxGmFmtNGxl9oQ9zspdVtC848
pmxo6GrEYam8ydp5akTP5W5JiyVcKyHAPKsHxKyz1t6zQQb1WEaDutBgG6N02S5Ua3+POIhBMWOP
ae4xlCSrjcNT5GgQeeplQWmbybNhiPJ5Na35zRZj3W4TcPjpJmxS8f12rBUis8o4kjXj/LSCFdom
D3M15KCHMOVhqc/xRZvzaBLelvm63ZFq8ASP6afNcLVld136PCqU9j4RCtQC62zVxpg2vQOl0g/e
n75w28mn2urdnBURzIuDhTRVj/0SK5tVy9ogx/5PLnBSboidjAOdigHsGDoW/rnaJiPOMBu+iKPl
S2hD7heqfiYu9qhNzQFk6SdUhhlxIEbY68zItXlez4CTvu20wldmEqvTpb8ZunGcBn4Bjcify7o5
GdCelYtMy2uIs+6xPeotfJqT9Jdu1PvbQi2M5/TF3URX5+tIEfvYKfeim2+lTTPhY/XCTg+tPRXL
FFSt+p6tI6dkYuwXoaKGimtqTnX9qyv1V0uJrTvMOwOVOc6fjkYsuPOQsI51kfAtV+9xpVtQmuNn
o6TInRCq7vH6vqC5bZ482gx9bPNuNFvI78a1jjfcPntr8Jog05N2Y+RAAliLO8jYhUZDULGLw+Ee
5Gn6odJ5GHiihiqy8hM5RhWBaszY83Tmwaf7/CYRGNSxjUZaGBtyWLmhM/0pGbx7rHDZO+dPr2u0
7ubek7PYSZThfAwWJImBqbCiW/XFq1d9W7pjEZXqHKz1eEuld7TsptpnzDZ+6rEQEUApD2VL+VFO
2OaBe7dG2DB6v41MwfAhvyZp9YGl1V8GOdpdlfe3ogEbEM7byCOYlcLYk/4X7xEeHtA3KQfNSFxu
3v6toyzQH+Fu7qab3wp4prNIKvcRykek2TydhDJZW9Tb0PLAqHowedI5drS9ULTSHmjGxey3EsOp
VysiVYSMu2TS110skmfYDcU3R3B4hhDShewx2ai58pT11n5CZP2BxyXxMfMIegsNPm8dhz3WbLTf
mIxU8TyivKYufriU5eC+CCuHJS9kEqLLyCLKTDSeDbLhGx7eqAhcdpM72QevSNmphrXe9ZawApoL
d3qTfZuyXn41s9n4M72lh6WQ32qvuweUxkFJIHjXmcBATvtZGf0NF20djYmt7BFellGB1Qgzd/uC
6uZ3nBUpKnWzjurK+LIySv/IutLQ0quXIZ2dyM1RNCxEjck2eyjhEJsuya3M0Ba7BV/TSOwceWoX
Z10EMtl5o5vi2V2mK1coC4Vd7RaBpH6C70kt+2jo6RpYpJ5sO45jgOdrLkhvRGfkXQFqf6ir7H1p
uq/rpP2Bb5x8pWn2qm7eUk2YO6TVH+iC7S37rxIR5dfBhtk1AUu6vUVXeVuTHNallO7Oq1KeUwRW
MoN23+0Aaj6OEOaM+pfBNG8g1V2ACPU6dOjJc5PrbynWt+XkvIRjpnts8OiP2/ZeCIPeqpIHjjap
xxp/bVGmE5aWJT+ks1b/Ksta39JmtRd2/jHp3JzJ7JwabtVz2S7PRQrW3rls7dPQXvTF5J3IbAlT
vX3tOvV19XDHV4u/ZI3BGyEiMLaUHqes/qJZ2XVquaEVtXyC9v6BAwQDj5UfW2NZg9nokFlM2RGt
/GL4NJj23DBUXFuLdrXa4ldicudkGGrTwmj59TAiVp2K+CgzAJmFt/grHRLobywlWGdhMp8TzyV5
oqz0QIUm/84v4/U0rO0rKVPP8tGR1uXKyyDK98ZMd1xFCx8df7OWt6WtPxh+917HhsvuAZzYL0W4
oufgN+JRW2lMBPLoENraqERW1z6LuX8tV2AeZeiecrrRiIHpj3mXnA113uEB73dxmdOXqU63ONaO
nu6eXW+4YxJsCR213kw0RkFP0UuQq9V7rVogreWVBIVXx4S+ajOxMZt1v8Tll+kur7iIt7aHKCsz
qg+7L/M3/Ii2PwuVeE21P8EWDEB6VePbPLX9ZMxPy1Qj6gBm5Bs38z1u0J/EBdAqghXPGOtbNjm8
rviwGFCHvGDFqIhYTIomQNnZBIpugqGBKC24rzxxtRM0ENOAlubRymUuX6JvdtSpM3nkbbOZS0/w
j4CzTas+izZ961L5m5vbPJoNSRWwUGWUxF1UDE0MQuY+0Wf4TEnSt6fBNc8PhborRrSs+dXGt4yC
qadNbVHYA+EUmL/g81nsN2mf3VgMMzYiaTCxuDd8DZQu4dHYwJhG1WgXH16uI9g2yiacOYLSBRbe
7QkENeyqi1ak3ahd868yGU6I98SWNXfT4soLq3pOw3oRt87uKr8crAsQwn12rY/OQ8uH993n7grH
2gsl3vWS9oFdk/E/5h4QHY0ajM62t2vKguHR7Psf1tL/LFPP2rJhSU7FRaFLPAGSIUIUg31aW+Nh
5igOSVkoGPXVG/5NUPXYYmmL4+tqladVFScor3PSAU8Z/UQlnrq4d8daX+dl7iOjnD6rQi3gyYyt
ascHNH3Y0iUPwkZjoI8nx1dpTLmk8hHuMNlf7qStPDp4Wbw1ceRO85NmWbo/OsiwrJKIUPQKh8Kb
39QmeWkGllavq07YhjOiOYsXczVjfhD1rqzsPpxyspFgX4FF53Oidpd2JoMzNo5qQ+VXWmYlojzx
cxw4AtKpfE5rdVua8IBSuAxMndjPpjx0xcAMlcIBixjHQElqUigb9W00eaqnrs7ErmdjMK8dULle
hmLOHF8hBx6rDRsFMkODLZj8AhAaFYf/oqA1QQXypMtmiUoYpDNdic9rh32LRhB3l2gsBEZWSy6V
bkU0l7wpFKoSy/TlZRKFGI7hq9qBnpmEZdITTD8vuSsELqn3weRx5+OzUQ7rEv8SPQoIvZPV91Jp
ytkZ2zKYVC/S5viILs8ABa3XuxZLsGxvOjb9I16TxTxYBloOCaowtnVLPN/cZ9chV8HIYiw1fFy8
oc70MsTgCWU5KYgJW5xMvRJA8rbXmJ+sb6KEJsUTDTbQDfo+OhUw3Lrm8GJj0L+tBFPdZkXDJNDX
03LC7IfeRSsmg2Frmv1ldIr0mKg8MTk+tyOoKMu5wEGQcQAxyzXdt2VPZmBA+p2IV/U2PeHEPrwr
mRSO6PvT2qf3bFFl0FXmF4kx605IN94x97Hrqx/1Ev8clMbed5b1KjtUp8iyOl9zy19FlWQB8Tma
X9jzp8Q+5cvUvhWLuoaaPr2hbXjPiKz2c6YIRE2P+6alJw3e7FeVtFpEvtaVqp8sMCTckIFxYqsp
ixOOwwIeuOo/ykSjYkLy8e1x3M3pcu+VzNhj9NMj29B/e4VGHa6usWan5VERkkOceOZIRS5CknD3
3qUFk5/TRGriHldDl0RbJK9UemcbRIhRV8g6gi4ciUlgbJ/0Jd92f+lcAMcGEjCqmOTpHqq0Jjd+
I23BJioQyJSetq9SvqnC4YQ06M+ZgHXQ7DHU9cTI4n2jv6Z2rO8pjS+mOScBqKwTIpyyLqM2tmfV
8mYuzNr7g5VyzbRD63bpRQELCwkuA+YmlAGNZlEXeuBYPQ8IgxCQuk4oT9Ha7kos36vdWDOnL80N
ech7K4sNAcMDoCtpWwEBOZA82qjp1dYiybeO+gGxsq/1DzbJZjfHB07QwGGw8KMkWof06wFjp9rA
2lq0u05vL7WkWhPPQhPJjvho0H4jGG3j1rXQVpw6e1E7mzZlCjdELDde7RLsIjKr2hgtg5AGrCI0
9luHrTCclDXSq/kAB/kuFPu7Im7F59sh9bbxXnVMwlhFnxUg9DJ5BYS4elNVXlbUtuG0et2Og75A
sGnuFuRvCLMUZtnUbB4fpsDsoNOaATkWg0Apul9KXJleC6RRfVqxtwUPB3OyynNNsIJfZg4OF2Xc
VxKpGpW8qL7nbd94L73BslJI/VOZxZs312dBWGlksyuBWqxTTD275YxoopL3OBUfYpbscuDvOHLV
jSa9V1Lhn2d+t047rSH4OxCuFy01d2fKTJkMP6pU4H8xazMi+bgOR4SEuemuQRc3byhWolHU+zWP
z5NQfy6Gfu8X7dQaWNEUOSDxXcckKA1xqREZeY4MZ9OIyJdrKC8t7qRd91ExIrXkHf9BPntR83TY
4lN5KmYMKzWe8BDvDZW4Zhl1nrFLpHuMexRqVs6IVhTiy6gkp5HQQmoE93FHZ7GzgD614makPyqj
SwMAmoNSkyekEApkxO+Qzi/x8Hte2XpZnFKy6s3+Z5KPPLo8fQ2ULN01jvkxN+m9cTqYt4Q2ya46
JiCoA+UfbJW7ael/aFISjygjWinBkUaYV/c+ETrpO+N4LiiDGpz0SmPU41ezZ2/ZWm32g8CA1tf/
j7szWW4jadfzrXB3zokw+tQ8bE6EMHGmKIJkq3uDKJJQzQNqAgoOR3jji/Daq3/hnZfe9Z34SvwU
QOiwQDRFCenTciv+v6MlsbOysjK//Ib3fT8AJafR0jyBCAtUc3nqydppbHrese2ZE8SJOWhKel5O
m2Q8B4NFCLkCm+EHs2jqfsn0+Etvvrqe6tpHnPJfQ3iPcua2uWz13pUiAKbmlO4ZrobrvuqBXDFD
eXFhmQZQXh2PT1MWd0HcfMIJQ+3bk8dEHOd2HA21OalOyUxTYxwsDEjbqJHBdpBWHxXaXVzCByXH
Ftf1b3PFICqoqvmN7rYMNIvD2A8XaPHDzDoLs5zyfCmzB9UsHmpBj1z/0soRgTGraBT10CcoIsW9
s93cHYerOVk6BX30pJLixelUgqenp+pIaZI7xV9BEEOJ0Fao+eYV4IiFZMJii4MaZr4MkDP0kuPa
yKRhG8L7ljcdTKfm49RdzCdpQpa0X3nGdKBGqEkNIJ9Uo3qljyAP8LpBpg5QYD8t85rWe/R3RDcf
iAyC5S5ZmWiR1ceqJv1OtjTnNHonFnfrx5WJypGZSfIxjt1jEZn2R0vNPq80SjoolF6VHlxPrtEC
fJpFL2bUiFxPk258KHBDtTEuVmANgEKgAw7YRzNBXGd5NvHnRgDIPObkaYu+FAKGVrPek5L5iOcY
U6r1BVi1pZ6lV2gWGfgj9jFA6WM0geqRqazQDZpCHCdiuqrRKjan3qepiSeXrx7JZOojOZ33RiuN
jj2G55L9a2Mg1XSfKoDtKM6b7mnjKR+NwL03G+00srNJgTz2IqsGUDFbMynFThJ7gwo7vfIVlSIq
JZbcrcKzOM8+E4o34+WyIBNAXvZYDareQ7DCjtuJMh9ncxWC5XyOVNPAQqQLFf2EZJ9VfNKihsej
nXS+CL2TCNH6IZWqC9gP8ADbpqApENtgaoQnXgnFJCUaHFSB9Zl2fXcrI/soNeYC8VDKfDFdJha5
ocNdW8oslDkyV1RgtcAu+tkizIe6Qoixsj/hIQwprVQIxqmTGKU36jP1ENbZr25SPM7DGH8tpTZo
XsQrege6CIXKIedVK6+rtFJGZmRCZYiqUbTiRifzXvXdwMj7lk6tE0f0PMigeaiofA0UK+Y61/Iz
pMRG3ioZyyUN1UulZZ+t7NW4QO64sdR4xDc/C5r5/DRPyZAH095VXgdnPU39NU5AitL4QBr7hXu9
Uqv6stcEv+V+eYcYXXNaFtaUhAQMcK/Sm36mlzdmmIwhyiLaW3jLQZWEnBJ6QeRZaI500iUU/bRW
VgXAQVXPzyW5+gzSnG3GMGl/yusNLRnq3EKL6fMwDczzoOyNacNj9MGtTieoWFQt0eYzaJpqgNN9
DeF4vAiNKbAebfkkVT0atFfMuNLBkFJnQbcNhiLxlHfMauR0O7CCz/RAmHm5Wk60OoHSkBQY5FBZ
UZMHHtIsce4T1lfK4nM9IKpS454NU3B17XuueqPABqClY0GHCrid8iAHvA+Vs0GpTe/dLXLvQl+1
HkiB451a93TKqaiTEa+GdkgZfc6tOCeFQdGpqYbkO08jhI5Be83PDFp5nDY+XspSim8Jez+FMQRA
346U46KhYGcmek8eAC6qgkFeJRHRfeFNczK/mQSODt4hP4g8V933eCf3nG9Px0k/M4E0T4FvJr/J
ERVAxIrlpjmvNaTNQCfRfvA88tpEl0TTrKEK2B1iUBjnykclkvTwsjFSHpKslrBmeq5WD9DKlvzb
pUJucrQMYaGcUei3zRF8dvqn1ojjc1xUyuMhTCjkWauqcUzFbGgcncqZMZINAqaRTo9V9kFjVKOV
hRjsxxqy7Kyu8Gh68wyjPS8Z9MLX0X8dmTouHWSbkKNY2DgXRFBBMDP8ZZDcJ0vON7QLYEXDEr2w
ahZHBVd92xT4pKHfa/5rTqY1ohZ4T16UdXersv2nW4K5TNQmbEg9I4fTT+ZyDyGI2O7R4TGSnrRK
VSjgBPjjaUHld1rTDPZi6Vl1fkZNCIQRvE77NzdPmNfSqGkT7QJzf5jLZdA8LpS6th6X4E7uvcVU
8kcaZ4BpaZJxsnJxTW9qmjRrQ2UVh5eqXJvNQA6i9HgJy6K5lCo7ogMgTnpybCxcdT4CDAwNBCAW
aA2LKCkcyDkEnoku1+WxMjWrfEyrdis44c5ctrK4aBCOw9xozGv6aNo2ImuSVf2Gr+engwJoZzqY
RjTT6C9sa9H7HBR+hrQAPTFyDmppSOQZPPJvvWKVqvjMlIOHPuD6kQZkLASskU3xyXJ1dew2EWj+
abGQbzVzavsjuB3y6rhGwrBEyaCo/MvMMHveKcLkyDpZMADjJ9Ix3vIY0fYQgFFgVDi23qLKVBKx
YVJPz6iqh8FgGS3m+Ucd7lQ8KWibjktFqXj5CbHHqjkrNAD3w2iOCsyZq0195XJhQpEjLUKtA+Fi
YNdhrkKk7jXSUh8t5UX9SAIrWeBoWZl06dUmvrwk0TbuNJLonXYjG43+uXTzRTNS5xVgBbWg9vtJ
yaErg6MLFmPLNXJqoV4hg6SYy8qwamGjZ1JVeDlQmKiZEtihPln1LVR0TCgeRBjKRxkwe31jRCtD
Qz0YWeUxlWIOY5VZqXlhEsSdrgDi5gOWUiHqR+miHvYAv1mUt6Kg99FP8NgvQsU0GCs3m/NUSlbK
qd4zUvMKVUyuDww6uGhbTuvFSbhCo3gg1QV51Z4HEKDvp1MMBwhCb6KFbZtTKTSyuyR3PZ1qWbRK
L+dSZp0HQHueejRb4cbU3fSEmsLiArD+ZaBQe2zb1QI4qXt1+SnOEIYdpMsko5SoN+XdqpdqOAkh
WDayfKjcl26BeIJM2vqszuIactzUDcZxkURUQNuKpbWkm5kfkXRGlLGkLAs0AlEMkyYrNGtZGnL8
AFhEfvADrpQ+giEgxDB8gOI1tdS1+0yvES8hPrOzSyUMfDQomjrKQemzOtcxpqzNQGZf1KRYJceJ
D8R7sJCWoNQCsLwInhSGguQLJAYEpU3oHd5iCUbHLawqOAVQStgeKHEEqC8oa/0ks3xIDZXRW97o
hncb+ktwuSiI9xoEA6YLJTtLjHjxxeW54VVCsoRMmxcRrSD6UE8JhqlUQczUbguyHPQsLEK9HClZ
QzsEEEY5+Qpd8x7N5dxCqDTw7X5FW1EnDqPselnbxbWu9UjoeEpAQY70FeklZAbuzGDJUbaLsFQ+
LgOmM6DGFZ3qwcIyhkGglY+pogA3z+maplzWoPxOtCiGo7OijykkOD0uEUuJQ4oxhYTxlOgCflZ5
ebjAUVPBbuEyI7QBRJ7Sq+YrrC/YEUynDKQKisMa8I7e/UWCYisQhSKZUvbIWzx7M11WQ/JR8yto
zZhIqip3ZQm1HWRzYYyQUw0Rp2iQSh/Qwqj9uFbZu9XhC7nDQFXVk6kaexcl+d7rVIL9hHwcCiky
+IP5uDRj+VZp7KpmspIPQ6UXnRbTRTOpvFS+JpFBrjybk6gc5FISD1Hvz9zTVFY5mjUJQI38FBm2
Y6NCPA8+qFt/BJOVfgZniwkhn1TQLnql4Vmq0gq+/mrhYh+JnhABieNGnUE8oWubmvvaoPRDuR4G
06Znk5gAyY0IVXBBtifJx5lkpBdo7lpl37ab9JTGVvVnROxAsNPilnsIwbuaNuMpF25q8Z2WqbH4
PTdSuqsYGnIaxCC6vqD9lVxceo0hPQBxwufPeq0em+a5H4HW8J9pWAmILkv0W/qJHdkork5r6UsM
5Hhg+7DKB9OFDEnXCnwLbeUV6cwR5mWZj9HAJFpsoFYG/aiya/RREvyQM8mKe6BHOA390Ct6TrQK
6t+KYAmK11osr2E5W9YQ/z66b1vzNagKFQA9pR5IUUq8rnYVVnRUGsjSUpsOsyK1vkhFVl7VaByD
Gagz4FAFF6cqN2UryYk0RJ0uM4RMjOrSN6Et53M2wgByAnuJdvYQV323MCZFYoD1BPsHg09rLGe6
8rXPgOtaTREFD+LaIsryhmg3hhRdpj3vxs6zFBwCalO3U6+40JBUKkdE4PjpRbm8TcrG+2wjEQSc
1Iw1QCahFyVOISnJp2VPkh7QbPORm63iB9+QkfcIdBjbvVAmiCpXGTmfqIpvKJwAtJN6mToE1CSl
fYRl6tOiyo0vfpbhSDUSXkkZL5QxubfoHlSqBwVJp8/3dLEClRNLtaQOF/JSnyCEXPRONKosV+Re
6pGyyFB/klRvcUOUSwctukwNcN7BMJd6E9w2iFjMqjpyKjoejAzyb6vRqr7B4XevFW6jTxYlw/A8
MHNw4UvfhsHt2ZBxcyMfzCmKAi6ZBiPVnHvXNHutLuikZQ/DyAxMMFTI9tCZsgJp7sneo+/aUyAj
WpHe+ZFPWLkC1jOgyhdCAq4t7hV5lX8CIWE98druJ02dgi0q3bR3oWeFdJdXCE2ngE16MOoq2xrX
VISp8Jl6qQ3h+FanvkXGHG+g5489l4wuSEKJrR1EGleaora8XGQ3DPpAQpK4Cggo8tEKCDQi0CQ1
OFBrvgRarnV1rKq45shqyNeKgYgtbLCQfS8j6U/XMjMOBqoVUW1oCttVznplon+hNt/7KLvI3zxS
Gybpvf7vat+mbgsXZI4CbrA6B9hl/175pfworWCjDUnKZTeeV9lIRpfoWA4o/OanYU/CZvjLGAsT
JSrbeApA9FidqiBtChMsfxHMuXxSbmjgRjo/JrXnKXKTFCimAsNXkSjsLwrYv32gjkCu5oQx7nSJ
w+0VLtpfPhkCAO/ISYFCCYLwIQdPM9TlQD+X5gZWt9boK9L3SIedJfOehdcKWOtx2dRqMS4RNU4G
MXSBGYEFot6Qj4cm/SLHkmuG6N/MqwFuA1VAc0Wisb+UQgtCTm/JUmb4zHTU0RIaytlKXfQLeLkJ
Yl5q9IDCGotCNQFKUTMtzLGM/Fc5skl1fwGjrBh91ZWN+wUHGVMmR/MFbF1TQ15JMRFwLhRToXqH
jhJQ0jn0EHsh1cpTuV4spMY92sHQgOmeA4yyU0YogkRLVC5JuU7hYyUrGdHkBP/ZyC2kp/2IFSll
Ulr8qzW9BCZOd4mFhdS5bS+vc8lvAhrMWgkEBOaG1EAYp1DK4sBN7DvDct1jmObaREmpmaK+pN97
hopzGeN1Sf2AWO6zhgoZnEbNArRklN4nr1iurgBXKZ8WK8PNh1KZtGB1iKP+J0RxtGmfNrhzbWT3
XFykHEWYT2Zly+qZWsarcTUntRFRLrr3bBNGgZ/f0RKYGqE1D5/k1ZxGzBCKH8jrGpdk/vHYfQm4
KoSxXOG/NmDpzuHUR+MEXQUyZBKaXKOkiTg/qymxXT9NKQb201Va3chxk59lueZfUeB8lBH9qAaS
K9vWyK0R3LhPlbAxRvA1+KA0XeQeCfNS0U4k2+vlo83tT2N5YNawMTlaPtj2YaY1y+tV5XnZAH1L
dnhNhqU+11x2ad9e6kSU5pryZrdXzWWCkpc6jtkpeSvvRHJ5PQD5b05ECjEXtEGQFstr5ONxuVS7
jdyMSueSWigpf6Itlxz8MLTZl3Dn267pBp1yygGQLOkhbPcKAHvYjbokNePSWAXKpUHDlPCybKzl
dLySNf1cr0rbgCVTs0DhdM4gMD65oBZlswxP1Dya2yPEQ3QQGauKyFgpF3V4knlLfn5jBSjFTA2U
pvTCJUAK58gF5FoI1XNtwGAYmCipEgj41mBaLgDLIfkzJTkS+QoPAx0LFoYufcXYMPVwhazbisJN
NUCELNWkE+CbQOmBKvQQyAMm4+GnrfSQWKIGWSdBRjTiRhtA/CWnP7DWDmGB8ZHu4nIVZuckB9T4
GmiaHQzKCjDiAGos6lcuujj2ie0ZZX4sGy0UcsFBPV5NaY0IfpJzAcg5Cu97sT8vBmR8Deq4AHvY
1UA0Z3bOfdpfAuNAHKQuDXNQlThS/WZOr6RB4hFXDXzUJPEEpSxKLhAjl4OTKuLZ/bwXJt6w10vz
X9lDBunMdKm7o2VEs67TfJoDQKGrGLBzRbPdSVnkU5yZsnTPEO72YUUYhQTF2g8hcswVpYkoFAGJ
plc0uZJjT/ahoffBBCrlnU4EYo1wi+APVnMDkBR6A+ycgFbM95tvmJN+L8ZR4YbVSZ2Ekt6f89Mp
+nup/UhtslaPyQFRDpbUorhWfD2qsCoWulaSJ0ngV6olnKAI2UprHCAZOlxIUNc/ES9MzWNj6Uvw
EhZx/KgapDax+Sj10fepIdGqL0rpFoE9bT5ZAsyZnhHZs/20fEn1BTxUeF+oNlveJ/OSDGMznJ5y
dy2Uj0AsphFxooc4B2nFqKAuGELht6tlYp8US1n9HS/f+hzOp6PA6gGf8mHWtEDenuve9DL23sJN
7l0fZcMwja7qhQbHQyXsIRXRt5vYvXEDCtiQzEqASuUXJbd/gzmIRdR1LutxKS1/XTP2vkuj6jaN
+d9u05dOs5j3NZE5nqVt+5Vid6h2Nl8bz3xf/5jnF2klpka73WU2WlvP7WXWDVVu0x/7oa1cVPuY
1wM9a6jffqMjjQoV8qv609eR1t1w3hohcmiaUz3RtIYeM7aiKPSPYqQoTdztn6NvhaQxgIm25WL7
6+U3/vqkPS//9nu97tHzo+/edqc77NW1X2w4q23TQgIFfsFdfbkCdN9pCbsSWnLrX4h/8bwXm+P1
zN/zdu/5mbe+3Wy9JVvlfejxBy2AYv3SvhhdrzZfuP3GLxZA+aX9Y0t5fn2pFXP+uRYAEfkDl0BT
6TNAEyU6H339yC+WQFbowNT+BWmj9a+fbgk4uwcugar9YgCwtAxV2mwDiOIvlkC1f6GBkibL5naX
/HS74HBLIP8imwrZD6ntmNr+6ixBz/xFxUigYbD5S9tmiX62k7CZ0kYd4Kt5/p6LQELQUEEgga4T
618crZfbAP1E3aZhwvNBaI3lT7YEr7qzre3zdyyBYvzCfaBphmJu3pKj9WIJZOsXCkqGiSP6kxoD
49BNwAroEs2jQWx8fcUXK6DYv1gmpsDa7oKN7fmJrsRWzPKgO1HlI6MDo6oU6da/uk6BgruEQky7
R362/Y8Tc+C7azoOEQ4fPVs3JqB7EyhcFNgAhYauz3bwp1sC9VCXCHfY0loVorYPw4udT79F/B8V
laDnXz/dDUCp+8DPz9an4CWhC/vv9u3FEqj6L4Cy0HihK9Pm18/2+UUcfrRyVDoUIeDz4tUVmZUx
kZxi+69/bazMu+zeO37oa0w5oGrxtI4m/Vmxvrg2wcI3f2Abc70e4DmS2DTq0i35q0rx+kfb8HIz
+CaqaH//b48v+5+u450Xf9m2fX3x287PbmLwF3+7DZZePut5PV7PdO87bP/wxJ/lTv7oNaN19PP8
Vpu+qwMncZ5QQd48uH3TNir+92m86uj69YJ4a9Rj+tImkZM8bYdqB26bzh868OVsSfVjO047qtxK
Th867MTxk/LomnXKZ0dM++jSn1czNvF26PUWkAQ86S7xy9nT0aR0ylnRGV3D/B76HgMGyJ3o6EM8
y/3HzmfFLbO4dv/0CUzmXZ924OT+w8PM6SwNFWiVhrrcod8Yf98G/poWeL2tu+H+9//983TWXw+x
7r/h+f3wxfUcmtmW3Q8i4Kh9WM3yB8cPugO3mvBrK7I3ufauHfQhj2dJt9kzDsGho/adxI2cp1nh
bcdaf3UBC3HZgKB18s6wIibsVbsfTYAFgDSJWOXLuaoC5jpw4of0qfvNtLdO+zuNyST3jy6cJOxY
Ku0tM/XOgTEVSXdQARv3hAzv0Xn7j8mHm5dLDDpn+9sfPxanyVOazIruIsutMuShR4ORd0cVcCzO
nKxrGuQ2m3boXM+b3EWRZ+dkkEg+fOirtjE83y+fdXYG5ZrDx560reX3jS1gY5w7KwcA0aslEXCu
L5yUe3/zzdbOlIpzfugnvHQenfTVEWkbhR48MmcvjXb2si5giS+d6Mmvuw4ZjWMFzNiJnGb3TLeZ
pkOX4mqWOdF2mPWna1tUHjrqtZM7j7Po6LRonffu1rCEjB++clUImAVMnOAPuJSPAd0Otr7+27LL
oYsy8RPXyTAb26HWI8sCdset5/i7UZKiCNgdt07gv15pRRHwCW8df9G1+4oIDwOF5rB1C3fNHCmT
7bL/+NV6t3qY7VmOtvn1oZvj3p+ViRNvB1pvDRGm7mNR0hLx6LSs8io7+tcjyB9wjKrnk/nycbKu
SAJe5PmB5xXATc/PeeT2X/19DzU1Q4APMclyp4yaffZGpf2cgMN76T89RbOjkVOULxcNqN2bo2NF
3hXLPK/axPPDlAuaVfv6rxsb+vKh1ABNU0R6hevKaRw+UO5H/+e//vcibH93nDdkcpjBifOQxs72
q3XsITkAg6bd20n9+Im69eM0713MirJjFU1y32ACDh9/MiMoCLfbvfjXIXKoDfGSf/SpSp6cTgbI
NnVgjwIeOkzDp5QFvHVCwkg/drbv0Z5q1LE1vS2WHmoxzh1a3/nhdqB2bDpMo9tvC3Bkrp1e5Pce
Pd/poZG35xkCvv2ESHvPyAJs0IVDQ/Mdt2azNN+8BP66xNLGlGxzrYM2C92eq+/MDL+c//N//vKP
Rm3OZZvX7jxr+zfbP3wrLdt3vJxMZ+fjCfhsgybLq46dEXFOjgl7yJPmftaZryQgyDzNux7Mup3B
oef6tMidWdcllwUsLnOddxZAEXArnqX5084SKAIsA+Kkjt+5Z2nZtZ38j182F7MHh56824HWFlPE
NfoRanxnUEOABf4EIjHvjNoCXg7dXBOnevKPPuTOQzf6VSQBYcikyXdGFZHJea50tHM+GsU+jt5O
bNZ2qDl0XX7FAzki9du5TsGkHT7ybzPCke0wa7feEHDwrtIjNt0/FUe7YR/Ike3DfvygHKcMezSp
Hp6IoygAdY6ixl4R4L7cVsnDPn8dDwaYmy1gjT48VEeXVeFs12PjIa1HF7BG//lmNBnd3I+G/+Wo
3TyznAXb3f+QwCSNUjY1a8WA/E1ru+1k/uzj7Lus/2MKW7QlMqV3VbbwIRIO3Deq0ukjxb1v/MzP
ULn+8GW3xGm+rhw8v/I7o7kPCbb7sdypnMrEbbuf/zvH3ckAKm0tcsf2fd+IIxpaZZ3QS4b8/Orw
fd+gmwT5vtoxjZcOHPtDhUVydnK3bU36wIXYJN73zFmVaaB12CJ/bE9C92Y0VIt2XGDYdLo/0LDJ
eH25f9+aX+MuuOnuU9pQk/aR/N+wTNmU9LdcCDzvd+Uq2DPOzkY0LHQAFctWNFkBmQiK+a2b870P
6jsRZ2gPxqHtHY49hafH+4EERVh49wtVABiam5mL9vd7H3c5K9KM7Evc/VQYcd2GzgQmVybtgv7/
qy38Iw9zEF6aPWyn3d5NpqrSAp3tAMjbtAE6vZl0fu9bfcVZHF3NSm+Wv0rIt1A7S2UVVVrOSDBN
2s5df+pPbR77191SG/O0DVJ/NEr++fBTHyJik+7Ge2V1Xmyzdx7VD9SC87zjAX0zA7JBr78V/q9t
cHeusgAfvD+LXL/qpsDfOmrvXAPEwVnYNRrrZJavZm5a79T0206Uf7rh3/uUWeTsJC9e383f/wH7
NFEFKNX5gi3G9NDpDmctFKUT7YgIS05zlqGL1jMEbLhRUe5ebbiqBy/CYDVrM5zbgdY2WMDaIuSx
uwht38dDP9nYydPZvojpzfvondt3TCbrcbadZLsSloATfew/4Kvt5DFElGmPK+KtYta8nLAtIKg7
nuWE1d1hRawDMNbu6rYo6UM3xCBPYZB2tq8sCRj3pKJOnXcWQZZeudffb8tOQQTsGAdZFnCMT0sn
6s62ZSQeurpns3xng8E7EjAsiZVLp+mmhGQRN9CFU9Y7u0EEtO7CL71q1zWRX4eI378fJlFaO+Hu
lAWs8YWPXS9nCVmZnSKFJsC8X1TLGShG2oFvd8M6sSQCBHBJQyTWpDNu2yn60L18mSbODtpdF3BE
KB+X3cmKqOX/SZgC9fXwhSAzsXC6tkLE1Xzd5kufttNbbwcRCcxrgIaVu1PHFMF+uKGuvxNsrIlr
h+6z9kTvQrLJUW0X5s9ynt+OOCgVYzVzP+kU7CHJCRg626lkEgULGLV2COjyzp5QFAGX3WQxe+pe
HuhGCJjvwi/B6e9uY0XElXcXtsXijnNJnujwOT8Xhs6B1T2l3bDxdQL3+6+ne5yrR/bdwC87FkN5
Mz/yTn8bi8wFNXPz7oYWEdVMoFt0L1XFFLDawJBmR+kXjmGnmoV2ooiK7yZlDOJ3Bni9O3vZNkT4
c+f0Y687q23bMkKWAhzbP/5be272hWampsqtYIFFW2cqc6r27cf9dam1fUncQxNtL9+mNf+gWV7+
0Ygk9+FwFNSHcre7aUSAjG+qYifNrYiApN3+8b/z0G+69vDbOZ19y/bGYgpkvK3rVoduhJ8w47q3
SKd/m5z5132JtjD5N/wQkQvLtBNICPDrPrQUj86gAix9Py0LUOudYWUR4+I1d65VEQj7PpBvGFtb
R6sNS0SA4Aee03FrRbhyN7Oseoio9eFgUKQ6GrQEnZcT1wSkBYazOH0EPsRjvv08ATsQsuMsR8m1
8x4CNssgBTPd5VvpAiKLr5zvNR4i+bpGL6f/Zp31na7vwMlmR/ez/KlzA75ZmX7nyMPAJy9TdnZ8
KxFzaFg7cpus3A7THiMRxKvRvHLgYviw7I8rwqOOTWl1AA+eNT1idiiKIuKAUUnnxKxrrkWA5m85
9sfQg7sjWwKSPsfwGDqH0BIQ4B/Dlu98sm979t9Oc7zeCAgiHL4TBn/8r3J29PRPp3Xqd9lnaAUf
Pvz5LGk6S7EHlfT94feF/7DrFaCJdPhs4ZqkdLfbDrTJ3QrYZcx3ZxVaKbRDD/ElVBzXKR53oMDf
xhF+e7NRhUjLLu1GFpLagFS06NhgWRewviSbdwYVcIovuUgfdzPjAo7EpQOlqvS7ZAZELEVsiHbk
3eytLOKau0xXrf1FsGY7zfXhEFHAv/Jx8Tujirgy1qN27wvZ1LeP+fFs88YM9/p+UTjVdrj1WrxG
An6/Ybv54x8VUtadGwmZ9+1zfnzaN0QmXQkmFLsPH3Yyax69WRTtoO5FVJqfQZevALiKiHIz1L/Z
TvEEbVEB69GqOzlHFzNUNrajtZtDkQXEKBMqM7vgVlmA9ZxUOzwdcH7byf/4jrtNu1Gaogq4oCd/
/I/0CFnyP/6xxmxd53/8z+TR74KUFVXAWsNA8HcTfK124aF39q2TrHYNtCKCZ3TnvjrgIir85AlC
EHFHY6fouEWKiGo56nD+jk+viFDaGJGHgYbQcQkQyT786/3+KgZRRFS1f/fjB+dh0bUYInhiGxv6
+nyLKJf34e/f4sx12IiA1Q9f5Q8PTVddykRUAnUeG9Vb6j0Y6m/HU39dHnajgXdoJvbl/P+f1UYA
1fqr7q4TYOIGKfoaRzc7BBch5zo6mjhR7YBb3u6y9nI1BVwsxyRcZlyvnVj1NSXn+z069LyeWk7E
ywlDY9v+9sfv1ysWOHfcqjNj+U35xXemyq7JXnR1CeRv4ydfbtjRc+XuP6gEtdWF/P/izH3Iq4fu
Jzt8K0Ap89kIa5eo7+QP+HPbQdfO5/Y3P77ZKJhUftQ9HSLEidrZcpy7p0NAuNMmDBEiYBt3hhZB
OR44DQCpfQV9ESi/wc7uEJEdGaYxzlBXqVWE27Idd385QISyGRK/u8rBIrBzGPsnhHerbtwgIn4/
QZqg43bSsOLw03fGPt75fjSCOHxcUHOtm7yb1BFRMGoxTEUbC5fbaa5zJCJqRNfg+8u0dTC6EYkI
cvtGo/ncpwHu2ppezWq/a0FEyGBtnnJRPXbzU4oIKNMtQEj/yXlaT/82fYD4+fILKCLQ5K2O2mZ9
BuzLtNhnDOlQsH3uj187m4W696GfIJ3d4qjaAvDGKryS4RORUqdPXekX3tG9D2hor5GHtX/4e91N
3nyCAH+2D6p7p55Dv87DZz7Al0V5czvQ2r0Qka6dOF2vSDEF2DdEFcujEaRwsgHddLsiIhW82Z24
MKX3xz+iWdy8XBVdTDqRF7h0eEIX1kssLKLMvHmBzS1w9M8bmte/vHwJFdLvN0OVv87z30eUPzQI
+AmxaBudfSREnDjtOPYitlgfVttuvCDAwk3SCCTKXgsqQmZ5kLbXzj+fz8hgJO6/7LuARFwHa+Rx
q97S8guIivc9RwQHZ5Cm4d6xBYRCYz/oeKQiJHzH8AxaraVtj4k19tt/zF9ri7/ZruGd+YgxUcCj
dwSRpnmlXS4i3/E8/jpZ2n7s1s/4qtJydMFvOy6gpW9N5I87NkQgHVLCa4WPH8g0zeCUPO+i9Ttc
Pg7xAqLtn3VeAqmEw9/iHI3JB+7W7UhrF19E9WXg5YhLEbw/v073AQJmfjVbHA2caA+hQATL4srf
KZOLwFbdOwk5yqqzFCKcpCvgCN1RRZzZdoF/n5FP3aG+WQLC4Wu/fMS53Xu5oC+zXaEfP53XTkY2
rX2FPaArMQqq0S54QMCm5pIqUDbdr6wuIpe98RdPZhFZmf909KEgKisAK2xCzfbEkhdDHXhQJV7H
T0H25/CPcpuGUMQ7O5XWwCLGhdG+HWYdz4jo1XBbQfLbmayAnfkrn9ffhN5jOrh3UYaoEG3f48f3
/isnUxEh6DdohfPbtM320G4n2i64TpRhmugM0buN0oimi6DdPhMAJ+seWLTaStL86GOFDjj+4l5X
y2y1lyUk+SyLvtoaqlvbOf7ZYv51gc9Gd+xvGOrkLomeHQUeEcajT0ePHQEEEczEfu6sugVwESCX
Vrhqtt187QERIaY+aAOyHbCFiB4Co0eS6d16rIhmec8+OffvDpRaBHThuKLbVsfmI46+XfA/O+3f
Bs1OQF9SOe18OlmEAE/bMYX6XrOd4trPFhGGXM92XT8BuNm7vNqdrCJiB9+D2VvRMLHz4ZCm267K
n324v85Mb6Qn/4Zmep/OpggpB/ItX9JomwrZfth2uxtQyWn+aBsGxGwLV+HbPI2/7rsbe6Q1D90F
L9+m3elvk6Vf/vQWjfGiXW1nMt/1988AyPaT7BPa7Az8PM03MqqvFIBfzvsnecs9Cp9/w7fcIy/6
93vLfWqmP9lbvjwAew7m86l/jMj1/dv/BQAA//8=</cx:binary>
              </cx:geoCache>
            </cx:geography>
          </cx:layoutPr>
        </cx:series>
      </cx:plotAreaRegion>
    </cx:plotArea>
    <cx:legend pos="r" align="min" overlay="0"/>
  </cx:chart>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Hoja4!$AI$102:$AI$110</cx:f>
        <cx:lvl ptCount="9">
          <cx:pt idx="0">CANADA</cx:pt>
          <cx:pt idx="1">COSTA RICA</cx:pt>
          <cx:pt idx="2">CUBA</cx:pt>
          <cx:pt idx="3">DOMINICAN REPUBLIC</cx:pt>
          <cx:pt idx="4">GUINEA</cx:pt>
          <cx:pt idx="5">MEXICO</cx:pt>
          <cx:pt idx="6">PUERTO RICO</cx:pt>
          <cx:pt idx="7">UNITED STATES</cx:pt>
          <cx:pt idx="8">VENEZUELA</cx:pt>
        </cx:lvl>
      </cx:strDim>
      <cx:numDim type="colorVal">
        <cx:f>Hoja4!$AJ$102:$AJ$110</cx:f>
        <cx:lvl ptCount="9" formatCode="#,##0">
          <cx:pt idx="0">50</cx:pt>
          <cx:pt idx="1">46.260379999999998</cx:pt>
          <cx:pt idx="2">143.59999999999999</cx:pt>
          <cx:pt idx="3">178.05483000000001</cx:pt>
          <cx:pt idx="4">9.9999850000000006</cx:pt>
          <cx:pt idx="5">68.633200000000002</cx:pt>
          <cx:pt idx="6">116.60783499999999</cx:pt>
          <cx:pt idx="7">198.81866400000001</cx:pt>
          <cx:pt idx="8">438.103365</cx:pt>
        </cx:lvl>
      </cx:numDim>
    </cx:data>
  </cx:chartData>
  <cx:chart>
    <cx:plotArea>
      <cx:plotAreaRegion>
        <cx:series layoutId="regionMap" uniqueId="{79BE6632-8C6A-45DE-AD96-5943A9B78E2C}">
          <cx:dataLabels>
            <cx:visibility seriesName="0" categoryName="0" value="1"/>
            <cx:separator>, </cx:separator>
          </cx:dataLabels>
          <cx:dataId val="0"/>
          <cx:layoutPr>
            <cx:regionLabelLayout val="bestFitOnly"/>
            <cx:geography viewedRegionType="dataOnly" cultureLanguage="es-ES" cultureRegion="AR" attribution="Con tecnología de Bing">
              <cx:geoCache provider="{E9337A44-BEBE-4D9F-B70C-5C5E7DAFC167}">
                <cx:binary>7HvZctw41uarOOp64CJ2oqPrj2gyF+22JMu13DBk2UWCIAmQBDe8zVzOK8xtv9gcOqUKO10td/Xv
iZqIKfkiLTJJAGf9zneO/v4w/+2h+nDfvZjrqun/9jD/8F3hvfvb99/3D8WH+r5/WeuHzvb2V//y
wdbf219/1Q8fvn/f3U+6yb8nEWbfPxT3nf8wf/dff4e35R/shX2499o218OHbrn50A+V75+597u3
XjzYofHr4zm86Yfv0uHd/XcvPjRe++XN4j788N1nX/juxffHr/liyRcV7MoP7+FZQl9GmGLKoscf
/N2Lyjb5420URy9jSmIZ40h9/BFPa1/d1/D813bzcS/37993H/r+xePn01Of7fvpou5tejhwatcN
pncfT/T95wL9r78fXYAzHl35RObHAvnarS9E/o+rf2z+8XTw/77QBXnJJVWxiPhB6uRzoSvxUkQg
8ZiT3+4fFP4o9Pvm/v0//+dzG/oXcn968Fj0T9e/kD6cGuzpSLRfXPi/K/1Xt2/+8eLmNP2GGlAv
lVQRwZE4WLVSn2sgZi+x4pgoqg4a4E/CftSA7f39ixv9cP90/fes4l8o4ZNnj/Xwya0vVHHz56ti
f3d6tf2GasDRS0mIIBBgPpf/eiOKKY8lf1TQk5wP8t8PuvnwH8j+6bkjuT9dPpb5/urPl3l6l3xD
if8V7z9PJB9TwXG837y6PL2CeHP14mb7+i65OE2frO/3vPyPJVysXkZKsojwI5OX0UsakTii0WMu
xk+LHkz+5oP75/9+V0HIebGxtW7gP81/4AH/4jVHDvEvvnXsH5tXf75/3F2dvtluXkCOeLO9fRLZ
f19PVL3kEeWSUXnIAPTzCKVAjzimgip2iFDsae2DuraQIN7b/sVdo+Hj6d7v7ev3s8Tx80cKOr59
rJk7EMWfnbgvtz+dpmAh3xCrKkq5ohKy8acgFUcAqCIl1n9Pyx20cPnP/zXrB/t08d8X/28PHsn9
t+vHAr/86c8X+Ou77c2bVytU+oZSx/FLgiWNBXkEqxCXPhW+EC8pZPC1iDg4ylHceg21j7crVvoP
1PDZw0eq+OzesTpe/z+Alt5ur7a/3G0v/vGc+f2x7BG/jCDqSPxUjamjJALKWO+BLh5hU/y09sEf
3n5oPoThQ/UfJI5PHj1SxCd3jtXwdvvne0X6VNx8qzj0V/n2yGX8bl19DKbST2qab6WBv8q3Y1rp
31LFv0B130orf0HbI67vd5VyoAF/99ax6xyDvG+lqL+wrf9d+f8B1fyGA7+VTqAw/wvcfkqXHzvD
E0fzrQT+F/f0ZYviWOafQexvJvi/CopP7fwPBJ1PgPa3Usb/nwXFUT/jk37Qb72yzb2/335ssv3b
d59yytGjz/EfBzWevv/hOwodiN86d+sbHh871G1HNczTAx/ue//Dd4iTl4LSGFpGwI7EAvp1372Y
Pny8hRmU443tfPHDdzF9iVkUxwyKQwb/E9B26u2w3mL4pZDwjogLsd7gv7UwX9tqyW3zm1wef3/R
DPVrqxvfw8PRdy/c4WvrxliMYyVYDGyAiqXinAA15h7ub6BNCt/G/yN2IUJWTvktNMFCWN71RdEU
bDP2zdj6uzrmg8gT2c6TQUllB+ya12VeqNZvqjJ3/bQbI86XJvFkLMs+rUPdT+yU5SiX0d6LQMv7
yhvb633Qk3f2lRpZl5MTGjms+tOp07ysL2membhJ4yBRRa4FCbG+jRbMYBlu0OLCbdYMrN9l3UA6
fFVOKqZFUnKJ4bd8LGaj08dt9Uuv2nLHStzRalMhpLruNl4QISad26G11QY3fRktSdeonuEmyXAW
l3JbhjhgliDdRF12+YkF/I6YBWjyUzHLmGEKVIBgnCoBFA2o81Mx10unXcPi/Ecs8mZSiQv9KKJt
RGQsm9Q0bZ43CRqmrH2HZh5mluqCVM28M84N+u2oxWRJMnEdg0h8jbOm3gyeZI3d5qCccjkdkc9V
l3Q08JolsR9i1aUmzigIW9SmBw0wQVpZJa6qJ+rSPJc2mpMqH9o235bFVMG+8ogT2FeOJlKofZ+X
VNhEtXVGxrN6zpyx21iSSF7Tqc5jmZoFj/J9Zw22dwzkCLtrULS+UHQ2gqXnIh/rKlmEr+DrnNe5
JyeoN5m8RdTIvt/INvMRPg80NIPcmwxZxncxtPxcfZk3rnTvu4jiYdoFP9lZbko2ZFKmbRaP8P62
1WgcL+K5akAIxvsMfmOlLWG1lrMGjt06HMEWuradGdpXs8aoTcUQrfvXw6Dh2EVJePvueZ1DUDhS
ucSCMBUzhjlQ00cq74znoiqn7m2g3ZzLU8pZFqazqJxGwTdtYYUvtiQPZplO7WADGDnyZvLlCa4z
LszJ89uBuPL5drjkGLrU0KjjgsfqaDuaF56oec7u+pWd7dK5jPK52GAxLajeOjGvohqnonbFNSKV
E+PFrAeYPkif3wcG2utoIxD9BGaCCQrSWQPgp64Q4kmXg+vlnbTG8vpq7CDWlPuuM1qwawUKyUSS
D2CPVUiICa3tEtSOGExLLzGbll0WhvVjnBY1FZt6cNzjV7IcF4pe1XM1xu8s9UNuLmebUXMZ1waL
6+dPAVz154cQkcIyAneOIBbLeA2rn4RNjhXEJu6Wu5m0ZcETMQYKYmTDZNWyL2jf0vFMoaa3s02e
XxpH0M74fHGJIb4JAqaFSUSPY3bdYTYUgeZ3ohbDkr0ZxtrIdud70YIOM1qti0s9rj7AbFeXJI1Q
P6r2sgm8b+iVIwEma5JC56unjiMuwpQMvcWrXeSo6PymK7As1Ss71ITwvRiaNZxMY2HhnaJrF0kS
goOEKGzHMKqfs9qUs7txjSrBi1nRVU2dKD4gpnYUMgA4We/KTLS7hVi+Om7fV7DNZV4kvFlRN0Dc
WcZugB3Vfbx6JdJ6jUkZmgUoH6hUBt/sxtn4PtUyLjqZunZYfZsSucC9+PCWsRXrqyNfajjXzPo1
sMyuqOFi3DT5ery5Wc9cagV+P9u+hcWZxZgVD5muhmk57+mcTS6xoonadxBEG5Bw0weI1NsQ9QVx
m6wiAm+w01EBCbBTdUlN4oESdvp0yScs5HXptAGVNE7mY3btzNAIdG8PAbKSeQvKm1tfze7nEfsK
Xk2XBuT9Y2RiX+KLqiTWmJMyI7acuyQg8AYIsGH08NXJVeuuY5Y5OJcq8xHdstGvUa0+7LNFekK3
jevXPGq5zIsyJQvparxbqinqcaIHUXGVNFE29NEW0jlt34nSI1DT46vydbZJvOKHiDr73M43dR31
07bNTT/me66r2ZM3g21X5WoucFn96Mcpjk1i5ITL7MwUzWpnkx+UGM5JtPQQY5qM5CDS532DfxF0
pWDge5CCINWCcxzBmUJkUR9C7N/agelg0iwE1TbpY8xDbTeDyMRoAhjN1JQYPmzTTrC7x69Qrfu2
3dCy9uhakXhN1tSSDrToJ9lNt2OXRXW/GarOgFWpgqxe5jqBxZ7XZd63yWxox9ltiWeuc51EqneW
33rLiQ830Vz2+c00l3wWF60MS4RDwolr5XBODwmU0J6bSxvJHBY4/AL9nNW+7cHa8bisuKeMyzVm
czaiZUq4rkewg27hbY9eO2yryImk6Ufrix8fsx2eyQInRrkrB5W2SEVTmyK3NKAPSI8Aq5JO6jzz
ac7KPIp2TVkMRF7kQ9z1DxFHEzgu9pxAjqU4DA5tUOXbXpxxw/JMbesah2be1xw3VOwMzlan5g4F
Un41Cn4eBGMYB1r7vRD/KBUQiY807WpGISZxcytFYDba1dm4AAokDRgnSR+hYcZYXerUz6pqyyTG
ZYH5OV3oBFE52DbS7A9mtxhG7yCpwahSRBT5EugF7QjXi+7uuCcTHD6Mdv2o+jbr1aV3I3c3EHxj
C/HaR/08PahKSbfsZxJPBXpYIh8BIFZ4HqjYk8mObZw2WTVCdqnnxpdz0nZZyeQlikvBTru8BHB9
/rwbHaXoGBMuVCRjmHtTUkTHXjTzCQ2OtOQWL12bo1SPc8h1mRjAtoCtm6zkLT0laPKT23dLRBh5
8/wOjtAK7AD8GAu+NipXZz4GCV2H+RTa6RbqHSP5j1M0z3zZIYVrMHkjqRmXpBCdB13jmK3albKm
y3xoch0GS14fCqFP66Mv96EI5wI2wDiDYY8jKzMtYbVoW3d7iI2E92tABs+HtL/zWTSDWqaKqNUh
wOsBjviiXnHv8+I4ghtQLEaUxYQJDrth5NjYSzP4rhC0B4X0yNZdAqka0SGZYTyTxL8KX9a9OS/Z
LGX+ldLlCwnAwoB0YAwGTAGkcIQbw2I7Y01wtwXSAqo/CBYS0smYKQQfj8GHNkO32FNajOPyNssw
r+xXJADQ+cjhMVeYg1dJAuYJOj1SxVTFtje1cre2GGYIf/TgYEXZgPZOKu8hnO9jYztwt0cQU9dL
M40Xhc3KKUpMw6Ec3WFTrCHboAiwoR40pLzC8zUhMMc/nunwYgpAsoAKtVqyPk+nYuZdnBStQ35+
oxGyQ/nKZ7W3aBtJIxQ5jVnBjDgnzbgCjSljon3HUbwCh04uFnWbirBcdze5ilcrdlE3lMsZVEjV
qBOHMhhC3ZVFRGAr+lCOedXVKxAS07RmqkP4L0ewvnd9F1aQ06upLfuLkc9UZ3uDozVpYKJzKhIF
QZSrHRn7YO+aOXSQY3ATGOT4Qwa0Ubd46RLeGg/3TFPVsFlmOZRa5yGsZeIuwhnK8I+I88pcNZn1
eL7MKk4gHfkyhzPuOPVQ01x0rg6dTvySZZHeZXGWjSqZmHFju2FxM5djEleDWHwaSoHcHcjFQqYN
elX2DupJA1sInBewBXvALFNXE44SHbwslhQCvoZ7gfiVTpgsW/OVG0MEW9FDYLCxKuYBykARdwW8
jM9LAV8hh1IVgXfBNx8fwODWYCgN5FwoJgGzrQLO6JLDq2UsNGDEusAAqUbPViIhKkc21yeQ6FcE
2EwAFwCLulnBBzlYVN+IFWj5WVSQTysHGT7aYp5BCN0CIFhzNZ4RguXYXJCu2wUNsip2tG6WnJuk
qZmpxp9mScySnw+DhcHvlFSlzNqtHizgkcgrHsyuHxs//dpm8iN6x34BGaHS2nJK4tJkEU3zZvRQ
TKG8ARsXVJdxn8qDawQgZSA++WCo81GSFfUYo4s65J0WJsn7pY3GjUZlXPxaQz1AxoQomKzqr1nl
wyzPOqVW3FY2LMj8pI6bCprKiRo1xI63iEVhbM9QCWkJJ1UTlQCyu7mn0bDL+joP58LmRrurOltm
tdyCxwQb2k2dsUwV+6gSeoWvhLVBb1AGpWx9ig/+FEnvQZ517mo+bsqRWjgnwDRKxGbR1MBCMu/W
QuGxunnUNxbFCo+aA5xiXK5veczKaEBr5FZyQSCSA4R+PnB/ET1jAhAFRjwigCpcHZdqbdXiiTW2
uDnkD2AMANpRONF8zad5hOzFxLRWIgyZAupIK0fw7ef38EXygMlcSBswZcKA7KPxusdPatVWS1uO
HRqvIzJU83URWWEulwaKibeooVDr7BpVVJDWnl/249k+oxZhMUxgKhhITKwEOaqRS1EDX6V8d1Po
TMX5HtdKqxIoD+JmtJ3YPBX9JW6LXkUpxkUr7RZ80Sz8XJnMh3CnCtQN+cnkAmh7W7eVjN0O5xMA
15OecAq6LkKJAfVBVMt8mSJcteNNvvAOSMu2jIpy2hPHOoN3eSHdAOUPlHq42msIXY5uKprRIvpK
DcJgwu3T8hw0DgwK8AMxhFcq2XGiwqKdplxUw41qgsDdfTmzDnCe7voB9E0thkUTHE8DBIRGL2Tl
Li0LuNto8Lf4jZ9zBteAxVkrVRz1oCgHNRd8wbp5kuUmWrLWG6iBh5V0KA8vZqgoy+7MD3hm01ah
DgjWRJgI/OtcKixqvS18DvjlVGRqAfhSj30LwvYNWrMRpsho9qGVSMz8HAcNO8mdm4tu02ugWKaz
2U2LqbYRMh2LEzxBFspSVxA8uzpps0gN+np2FIi7E6jw1Yh2ErIvJknbqwHHecIh3wymSeZlWbXs
fBY+nt1rHO3Ad2vRfKVKOAayUAAKgE2AYKIYpniPadeyn7XKlkFdU6bH0f0EFb2Zr0NBc/C1FbNA
9C7KkYM0ZsJWFvl5Hzh2PWBCIzABqEVXGP0FfLQtxNrF1PE1EMxVeMsPvr7QSoIJkKIaYUUA8BAT
/vC6lBOslJSKwbjlEWjjbhJ6YoFdRwzBusz1K487EbvGx36mQKXLimO49vy6+IiaimG2EMip9cRq
bXIc4/aq0M3cTSFcjxhMH87o25rq9BGuQoAqiD2ztZQSbReoxh1/3VZQs+mkK4ul7qHEZaXsTm0x
t3hJSA846CegGOJpGr4C7fEKGD+NTzAIGQGZHUGtEcFmj+OTmqN60IwW13MWD1AlxqZYDYF1oo9/
AQxQ5mpDyjrr7sqxB84mbfJlLh+g/hsA6z6WIpmbVHBpoX1VNhtKHWqnTefkKujnZXtEbcSEQB0E
c84gXRjwBCb38zDet1EZz03NX/NlmSGQCF2sVjQzusBv7mPi0FOryg0nA6mXfdTpHDKLITSDuuT5
zXxh2PCnIHEsoEpcf+Qxub3CBG+Ba79uxKDBl6KBreCK8l7CWn0cIMH1zaTD2+fXxV9KgcGcNziV
5OBaX5T9Kp/z0HUMIo1skT9tunGlX5tmbjOTEs9X+jBYO4zxij0La64fMVfe0zVheNVnAAemeFmB
Ncc6wLYfGbnatWIZgCaYVyKUjEs+6CucF8GHjZxrC8CB2clw/evzh+JfWCKFP9yTq27xiheO3VWx
pQh8LMfrR0ZWOavEqwG3S1xstQzCuZMRyMzQbBojWpOf6Ib03qUiqtZWXN5PLZzGdwQDFByhbqks
2DHQVTfBMZmhFFhZQVEa+R5K14SyWRGza8UcVSiRdcHNcCo9E4bumUcAfu9GiqMIbQ9ggUx8JWk1
K9bOQQekzscPKIb7n4sQCw7cpOzLfN7KJXIV3QukGV+SrBHR2GwrU5BYnQ3t6NFtsL5i/t2jOsIy
roxUGJZVcX3fWArlC8M2h8PlFa663XjgpYFhq8GaH7nkai4gBW4GaBLZGGonBznloqJ23V+rBF+m
PdR5cR184kzMGnSa15GzGFDwDGg4lSPWRfeV6PdFtoF2LIVujwC8Rb60TcGLPDBp/PXY0NVDgwXm
9V1VZAr8FKjgVYYSV5k/7bXhXw2+Xy6/OgVWEV9LZajVPw8QgLV0CTS/u36kMhlpIsgvZogFrK8/
trgYNxR2UeUlKP0rxydfbIBD1BeCQ7cTAMUXvll4VpY4tOPrXORrVVVWgN+AI6X5UA4pn7Iwqw1s
J0Bt1gLlAAokgYGNbJFqLRQVj7UZItPKGw4QkOFi5tBK4zeHnsAjnF+sAlvKet5FMvFNPg5lgvjH
VR8tq2bV2uPo8sHX/GSRY1OPiYr8UIqNx4tELoEaFaKGTirdFDX6SoT8IlAJ4AIpBcJkbdPjY+gx
V8KQHpq3rx9DFJQjDFT+2KymUK6278xSQAwToqFgLYsomvl6qruvFgDHgJQJ+JtgCNfAk5KYwV/w
fW4YGZ4rni/V/KZuPMp5ArEM1pjMUEGoVjHY4/PxDIi6z1IrpwTsD6APjqDzCfYojkwxmmwF2xjJ
zvMioDiRZd4wYOOVwi0Q5B4waQscllaiS8Ok5izfwrREYV+RA0MtKIBgcqJlh9E7PEAJCJRXHkM5
/ki4P/aSRgugdExq6euu2EBbBuSZFkWw3WWXy2mJ0loWBSsh8EVri6yZqkHCIAPU0dVVNcG8BTQ/
AM0u9doeXvmEKqdrz4mNbgQLUYXpSJMMawfq3SPjYCvXtCidGhXwuHdQrPcaQGTP3aXF0NOu90iR
ntxD67Kydrvwmsq3JmQcoqRkaOjNNhsDjEGctyQLRbQPA4DUqykCbj7fhKpwrkoabrQt99WimuwS
r64LuI0rNHUbk41OLVdL10O7C/KZDmA8wDOF3JwsI7RSl9Oor+do3tAp08hsjfVrGc77Pp7Rj8sC
xIRNe9pBzzexkCnQGzZFEYeGiFXdUu0MVNZE7nXMK/DCaYl9gEwZ/FLlWz32PbqNJw8GVJfDGkuy
CCn5AIV8Ue7zKptamRSmWajZdK2f5jgJhxafFsDxwCJ8RiWkarQAttiMcy/bPPV0KfImBaxVlPS0
BkJk6N7kUBiX9CxqFVQj18GWpW6Bh7Ey6mGQYHDmfijmKXqnWkTi08F1GOepmbNqKFJH4jUCPfYF
vQQscKnjYgCFdCYbFnMxxm4lZg582GOzVB06jQhUChWRbzPgBsdg1wzljVsphnGACNJDwpn4UCdQ
8Xfj+0OLJi8bMM9Cigmim1iAT+02E7UjEORljMqv4SDA8Z/7GIRY6EAz6H9Agc1hDujIq3WkGiGw
46ejLTQdk8qp3JZvsMwkdNzqpshOJAz1cFHA4E5Tqc5B4UUyeTJV0GTdzHjW5tz6KcMbB8TLxTR5
ByTbgPM3VTXALI9idT5dEln3fVrMTJxFIIMBnJlwlpuzuJ1tZU1aKd9Hm6GDe8W+JgbZV6WBWaAz
5IBP2w9QaetNYfV4n/VmKXeU66neVgR3N4Bjtd22wENVaRdiQAzOCjKdChfN1c7STLlNm+XSp9rP
Mmcb7M2Mz5Vq3BWSENOTiOdgb0NdTJspznlImiJ2G2BSrDrL+djHMAjUyAtAfY3aTlDPxnBYI2+r
ZsCXQ8fGKQVSmPyChdJn1cx7AT1RWV51tRo2HRSmb+d6zhPju3tRFO1bhIm5qhiacRI8075PSB5l
9QhEYgEtz4sWCj0Sb2bOglZpSbu6jy6AHEHv1ZjTPXRO6s2SFWHrHBir5H18AmfFUFRD9ZNYIGrf
CKiKk16xAShAFS58yFieqEoud1HFws63jNl0xFX/atSte51R113mJg87s3h+42NE95mK7NaWbu2R
cN6cQ5Zr9hErlg0Orlq5AXkJ41L5iYNW6ZvIcf7zQuLiLut9d72gLrvIgdg8rfrOm2Roe7ax2mJg
VKawFXPJYCQolPNpRP1wbks9v7Kkx9swdeXWlIwAITq6PGESL+9dPJnbFuY1Xtcs8mdAfxZXk4xq
k6CubLdV3YXzaKnULfB51RnOM/46JmFhSQl94sTkVXweDSW7q/jQ3SkgzPfQUEfpyLvshHeDg2zS
iDrFqEYsgaEndsJG0dw6PzU2BUIQmOVlRPc50fZCWadTgYm/xUaQzeQ6up+kJZeE5mgzhTF8MF1m
3+VCA7myZGhjR9MlfcjwOwzc7Im0izmhmi+vAkH+UuS922PoeZwWU+kTmoXlvHI6LlPdWfYaZiDi
eQsTFA2sgrMtgsLt3Dm2JGUcd3IXVyb7NTbzWyXs8A5DetvXS6kSA0g96T2HeKhN9IZBAN6i2cSv
eC7lCQ3aAvHZwwHyWvA3MRQEgH0mgaONjW1zP9Ql1wltS3sBpqnTUbkJ/IQ0aQvEGbhMbPBFDgzB
/awZOmtJF6cZAPtTDuHk2lrdJpAzm7dAEoTEhrG8Lxqjq3Qizfy65VOTZi7DiaqBZE6maaQ+raeq
eQcBtaYJgY8ygcRjUhgtIDRZCGp/WpAcdjy48tQMboCYUQRzDc0Pfz1BskkCjGjsB5jNS+KZNrdi
0i1JstpiY1Kkx2LI+2R287ir8rr/GUvfXBXQuNmiqR7lJhtlpJPcTPkW6s63UwmdhnmwPxbQKTiF
WbmHsadvRVXPMFVk5h0apEmDIu3OCOnQKfatUReKZfUJHKyiKfDo7goQRaF2FYDWcdO2BFJygUpf
JHHmILw2DKbxCC6j+w6hOZ0UhxlP5tDPCMbbisR1mjUJ7Kp6L0LDT8oCsXMblvYXVVt0Zko/gnOx
+TJndDobdF+6pBG83kBp0v48Qe44xwsXd0CAt9d11kZs0xTG78QyibcE93W3yTLUnUnPJcwBwsjX
B1TUxQKUlvNQoBGYftwWvNeX7UwHYCWy3m2c4bJJlFRZEf/E6ilOSd8t0HYACZ/BCBHZRHbyp0UQ
/Y0Feng7kLLQu5Gr6CY30PNPmrjO4EAWYgm0Z28qv6BrDOzyB0sXCD9K0wtoVJc6AcFHZxMMcW5j
OtRvgIHlyTyH+D6jNr8zedT2iYVpxJCAFNwtViXflTOGeS+dddU+t7H+hYmhP5FoKd6xnvanLPMS
StqpSAcRSJXMWZOBa1ZTvYPWQXumiW42wJIC78tMtim10+9jV7RpNcfxdYetgplWlp9UcZjTauz9
Fgi0/LwOoztv9XIFG38oe1E/tAE3UHpC/8EaCrG7pX7bxUHDU9ypM8O8utJyZttF825H2ymvEz5p
tyk54hfMzSKRLvoFyBF2PptZprKifj8pnMHgBfjuRneu+ikwUsBUEbd9UhuvThwbuzcCSCSgwo3R
VyhHJIUkbG+abh5PhELhNIJotp+WJTthsHa5kSNDN0U8jtA2aBSqdnNpdLM3eVyUHxBA8PC27TMB
DHHQMUB9E/Ba9OnQrgyIMAIwkQsA1HSqYXYJUCRRuc6HV21hYBbhsTRw7QiVymPdqGm/1mL91HhH
b4a4X8l3AwEFRhYmGLCar2NvCmglFDWG1uvWQ1+hUulc5VPQb2UFtuw3JUyXwlf4gZQEcLWWp/Ij
QRqg4B+aJHJDbZYEe2gOvZ21z9sfM67qeUwObRQVmjGmAPvjtjxVDW/YA/jmSgTNyEOTMe1r6Jdv
lmEcwyU08PPupMsQckAv5m5xCXidaK7KevDjkOSK+3I7wARysUV9R7sN+j+MndeS3Ea2rp8IEYmE
v0WZdmySTUqUhjcIUuLAI+Hd058vkdA+m5oTmnPF6GZXFZBIs9bvymo0N5I0W/hDQOYmz4jh7PpF
uiUlnoVycrl3gds2b+7SJcXvo5eqsaX/HFT+CZowse1L25aVFC8gZ6vnPwAWpF0eT5DVyCgWpHnb
bZwTKwSz6EoVTzm8VnZPloKDK/b81BvAPVZw4WoVGqYtoqrJrpNNpXNFRsR/RweU3e17u0UxLUg9
/kDKUE5jPGZi8P78i0WQbVi+Lp7Xps+b8FliYaDah6RMnLq6jG65+98oyIL8NhXLZD10nV02H0+9
X73bGjcWbdrsXwx2HrV7F9KDZAxjkM328G+6Ji3GFtui24XVqzXaUba5gqM3pXEuLA2onXKNulzc
hI1U7wJvJwdwClyixK18/5Y4HH79e2oppvBCo0XPaleVhjmdSe51cdlDa9jSByDals/MZwdU39rh
gJ6qg9AvU7r/N7BIpnhTOVomunUwvsWdea5nMNB/vX+pu6niB+Sa+ndQYVpOcspK1SK12ikTi6Zr
RMXR8Wb6iHZttGRWE/DrX1BPlzczoDBdUOsHT8LgZUFW6zmJnFwyiuZqSifk4TUGkx1o6XhzA7KN
s63ftk/rpKn05hOu9lMWzN5sPVXu7OTAFwFDox7ovrdefkhm1ZOAFvlBX7zQF3cz2N8ChNw+7yni
3vkiBYd/fZtQuLFOjRq2QQQ2wPlna3jIB1XQshhBc/SlJqAyPKktsS2ERpC/StpoqUobUWvtenp4
VBcy2x66bEmnpzSH9P8yDa4Gzn0RMiClcQeMss6QF6eS7mC8hTkc3A+kYakCb0zCxguYPX6xf0ET
CATSRemYhU8065CYsUKLPKCbXnaE2w+26qcNCZ8Zq86V6ypufWDNEl4DGJQnZgSss5R75v6wVJm5
Wdw41ETiVnTjxoOJlvSYPk2vV1OjWv94Iq6euZ55TCc5k7pLCCVaJ2pHpj1nkX6gCQVL5b0rSret
xrjOoRRUHDg1Q1D4ndZR01loMsdfM3stHuoFeQi1T1L2G9UgvB6X4kqvYoztJtx49TJYSE+RsOup
122gE983Q0FNezAG6iKYtWl9Zdl17q9wOZr4G0HZRXbJCzqH1zX11nCCecv0PU3bqG/bLlyNx/vd
PNOjrG6UiTauAMbXLyvA7vBdbQKHwYuKctZG5ddajD7IIMi5igVCcLgk3q6x/Cjfoo1DYNrWrwXb
gvhFoA1o2Z2jrKjvE8r/+StdW/6t0fqF5VL0kV1+Elk1IWZYnZ7meei7wv2S7WlRvct9ZGP3nn7M
fzN7yej3mgBUxwkzprWVf7O8eecu5lGAhVmzAGYwi66bcz3mU+dq0mOuELXISz3nekRlNbJRnKxa
OSIQpuo9mncsNkzJpp00t45yYem8GITG36g0c0+Wrz2r1vu6BCD+f6iMUvp76Y260e8lclnvr0V7
aIUMCjQkwuO087sq0xhB68rxU72ppP7WSjDmKa62ad1EvLlINfKL2Y+AY45d/NicEEfoy6ks4M6H
rQ6j7ZIEjdvSDx7AXBstwMZmiPqybOsu9pJwS5gLtI/r70HeMLT2oFJGyjWqs/3g+fy6ZjGZE7uM
Ao+RalZXn/akeulz3gFQ4ZdLIjQztDQpm5rZo89jfguK9a2Nys35MXjKXeqLQEa9vkX067y+MQDi
7KYMq9wCLVWsoNblek17VXm/mK0MyUPBmhg8MnlAH0IBDzQYAEXzW9b4Ydl6vdHU46D/cOoWdCoJ
doDu+yRbvZDAvfQl2uumV2o7Qw9MHxJU4bxhX4NCqzhZKQKyGOBHCz/NNAE203+hulbfvBE5oKXU
x8++0K6zfzVyVeqpmGW9oqU2G7EvrI11sHsEdvSIEaJBo49zknNxUbTpx2Xmy+ii6c8finxZ2BId
bD37F3/eUMk9rVuDheGSlpHt1tTzqiz84FZ59cZ20q1F6AVPs1/pnQBoUA9MWgke19ZGgrtpOH1U
xzmncnb62vf1BDdE2l9E+ZZosmqOEF0V9yXMD+PGsXiCTOhJfz5sH93F/kVplaeKuz7V242/JPp4
zutBq00CFegKT0vV1jcU64cIBJbGQui2I+2j+J3Y9l/744xz93Ke+sckbwZnumWo0avqGfgz7PoH
e8BH03xsIn9doRz9msn/4KKIEwgzA9Cc+bmssxm6f4YbRhc1uQjoojAunSr3i0fMS1rlsPsgygpi
qterHDeUnq2+UE7WXqqmasc/hspWk/zs9G7t5ldPzFuw3G17o9G9C7g9RsapEWB9V3OkFcBo5zUV
Cczu8I9fUT6++ceRY1XDcX77G7M/pQHl4uqAcuT7YHhbSmL9rtBJegDXrtEVQOvnHFdJOXs8zpPu
NIcXv/edNHZAcKluT9ZlVnsTZLEFi6bax8maYQOeFdIMLm2vEp6PO4rdcry4riu3us4WLeV1WTrc
He9R29KaXlMnW4Pyeiou4VK09y0Kg8iSvxZjuFfRfTYr+ZzGZkE32Tw6yWuaW+ueXTp0par7Otjr
0t0UMvN5u3ZYKbiLs9JxzPPPaytwxu9oqY/pdVTzaaoUU7uMZo/SxA+GnLESbq933QzFIoXZ6rsz
S6H1wYHeclOFiy7RUthzAMu+0Co5b6n0yaSmXq/QIsmg2+N8hd30rq2hcYcw1HRmbxUolKAShyKh
T+kzpkt2qCQmN1qS4K1PG7054FTUB1XPUco71hWtKrRt4+r3yGd/5Y29bFsYcWuAOM6uJ1lNr68X
QSvwq4FHuoLW5a0su25w3iuKPmx3TWHp97Q5gnldquq9GC9lUU1A9CtqR956FkmKAHOs6aHUU+Nv
aY80eqQ6kpdwlUhEL3tZ+RaIc7MvNQaWo4w+2dOmR+EUPs2WkwfDNY1STW5u2Gx4LrYxrnQULVyY
OspgcyLO0awPb8sD//GuY4jKQgHs15r23HAZtIiAN7eU/bey9LRK4Sx3AWF6HiCizWx6Uv02MJHO
OdO3UjNwC2pSfjkmPbq8hzBK4Bgechc91ms2Ow3lGFWZXjarTFgHYSX0IjvHFe2WXikRynouZE1G
vXrFwnbixdEQ+JO4rj0Ky/pizjagdK1w2gAjl1vgiL1R18J3Cojtc86cnQcywqMBGaDxns5tPzd8
pmcEcyhWBVd1tkkbOozBvjZV3sN/mI40VeiuOKmLbGTMzCF/rmmcZube6YmLe9dHehPd7ABhezzj
q5nLuxI5Q3Zu2Fa1aPUgN58jeD19SXVbZMyDqQBj2B4CIyIJN0fvujMFByPibhgG+stgjjbD/TWj
0kfOuWUXZm+fRDbxy2JejtqhKBQ/GWIwzxK3fZiW3Vnsp/aovsPC3fkQq3XwZLxkuc3Od5s6dA7F
3Qy0mXIRlSFjZH4l51LXNwFDwAEgan12/vU0J6kPt7Qf9MMX7greFKPx5azfB0vvps5EeU8l1XBU
b6B4k+XH2x6FJQijk/lNG6cwW8D4QE4ijc+5bp6DM4b6oQtv4JTvw1RfenAULGfJfR7kEVoDPioq
V30Wnz8BH+hHdHLBNIT6gLYHLwsRc4Zu6sEhm0XRDa2+/780Xtmoz/5ynfV0bdZVVzGZ3evto0cO
pytmsBY+79T0n5c8tisQQN8ofQo7WZ/tX7IEvZWWuEDyUUIdJRD6ST3VzTngG0ADjPJwC+07yuz7
4HR67MW2lp22TrtatE1rpyetMC2plk4y3qlUuhM77XGzHWgcJdqWli1373GSwo8Db6ABmadVP4zN
ONoUCDYfdKrJ6jDQ0oOz6d29Sndmp1hymlq9PickzLynbtf0tRw1zFktztGCRO2qVRnKi8dkQVkS
n2uL/otqHKm63vzHo2IzoE3qhCCYFw90MEjjgOOGZ0MzemBDZibXFtOWJsmaaNGXVWo+0hS759GN
65cq0+3XoxvKcKZQhhmJpJGwdaAaTBj/gEbkoYmEJtBFnqmiBndhW6pNpZ+6rZY8FWanKItpbsFG
KW8S69k2BiFZD/Q/U4qXSm/eRsTkeAdaZub6OXZW5qx8sIFbzhVnas3VqI43oyY8HYXOuMFFgPrr
8ilJMOx9b8qOlj9gI9OP18BdIm8PmMycoaeQU7Tl3FDglYO1D5eB5VW+D6ZK7MulE2tkU/XodkYV
fcDGakptOIWByeOZkXP2sN3uCF1Fr2KVTPokDJZFl7G2rDRRfOJznlMc6yKxtbj0uFgO8k0Lc1Lc
Hl+cqNCb9+m5xGej93fTCoRmlz+HGh3MAWGAYvHUA3/QIodgTTK5vobAib578Y031pbU8t4VzG7l
jHNNJ75LoZiL5waEVlXXJQb/Mg2QtSIceEU9b3tgxJOzqPA8ROpB5l0Jt3W0vz+pZWVeH4tOwA0J
CtZRD9HglG5QNfB7VbQ1N3Rguh04Ec2zpacX07X++ZMO/eZPzidbGjMmy5Qu0UyHE8LEKLr1/Rd0
nugq6x4j7NsJubRpMQYSbekq7plv6SGFhdMViZnIRg2ERWxk8BqzV4FXUsVSJ3oorhxrGB7MSunX
cBlea7Zv9UbbXm8fqg5pXhi7q8MsQxWnzSvomwMWxXk6GqX5qXAdMOexGeQdbYp987Nh7+dnu62p
Ve5oZ/sZrb2VDkzSc98LFsIm8oc1rPWp17lClz293+oKpz1qtJT1yv534imKpk6Xlf2sl+rZKjn+
ossGZSTm52YVNIl2TvVJpZvTxlRuygu1nDmrwXvUk0Srxk84fpxw4CDFb9RSZR429VJ22mNle2E2
rgilkxKM6bzaAZE5Daa/WtqqBrOsbyj1t1X0D4gzQ3u7gtFpYVRlBw7rEskSP/i6+Wf4WCR6kh7g
eKiQcX53dsvmrljEWjS9HMChwfJOtWN5LKKgAPqnKe1cXWb0wtfFsRag6iVYN9A713GxWv7pOrYy
Duph0UUydghbj2eudm7X23s9Fc7CZDYA+24qqVOxS+V4vKcIJ14wmLKmqQO9p1p4kgMYsbFIbHFx
YG0AEnYflOlx8caA0vHsJR1oYS7F1Af20eJPk13L9JZ1tjuWn0GXdWG+VqOeAiFByNycvUGMAIZi
Tw4TVB4YUJADHKBFVll+xx+Oh9jMRf/HfZueWbnugZCV+NtUnKOwYXPvlkBbiM5FEaQ1JEMEpsvq
c3HdMTCIB3XtN7idrsr6JtsCVmbpDODlJwBhDoDTQRGtQzrd6nDs8wHe6ShFT8hZGPDYRzzHI8xM
1ReuQQOJgUJdNwPNnus+dFW1xhSWyUldcVFLM2zzFytDz0dHGTa2vT7vNrp8aia/rqb9tcWOsHrv
xyiNhkhjpXvSVtmPtRfUUPegbGTxaSxR1/gPmfRnL8TrYqcT2ShBqwJq936fpkvhj1v3A2OEmter
hRutfE+rbVdXvyW8YPptQNruhlecTFkBGrTvTnBrE8Chh30OWv+q0Sj7dSiCpnuZO0RR2UNU0Yl/
3LJ5cp6arVHVl4Zp9G/Pgtb9UvlTNN/9YtjhNYt684HjkU49q6Wbfhdt16v3ge0k9UMyc32oqJxh
K9RDKUNr827DLt0HML9s+rj2zK17LZNNPLRKLPuL3Iv5WqpCogxSMqAuSNl+kZu4kdri0Yu86SqW
Ff2XM2TLc+/NvgKpob+z3zV70yzXFnGXfx+h9aY4kvuiXsK82kV/d4doHMEAQ5xV+d2tFgt7Xq6s
6dVC1llt1LFyS5hiUICrFXtNspQODirROAFsraV82MO9XzZUSGExzNidEJa560XlWDWKOCcMx6fV
ZH/wr4Jl4Fy70BXeu4QKX1JoZ+UcRM92n+ejHzuzLdb9OsNZLR8q5df9N+U1qFqiOfOWF9sOJnXf
3E02eNwq8ZgXRX1h7vXzhxaTfvvUgXi6r1E1KOvFU/PU/hGyKbd/tML3CzBOyx23r/WO3qm8YXmc
3TkeJlxbIMMiDL77FfEEFhjGbxlPIk3+wrFbJ4UkYopoasPj4M5GsEZ/z5nVgaO+ejvlFSDatFKH
n64HAxwGdppa71DGSP8jIhlGJu7daFMOAuOScgatJj1DvtWe+5hCvTRbXE8CFFWZbdlCxMJSbc1B
cRbKpsSXx1aUK0JbfgtB2mkOTImk0kQjacWBsErjjfF3DzgwkhEY8OqgVH6FCaSEMm9SGP6S3U/X
5uZdbPuIosAUAx1xchlYw5aQFcY6SLbrevidzgPHQJ6GIk0c2R17s4Pa7IK2VS/8SQFl55egLiyU
/nLfvV+TuetF+GF198YKb+VoU27meaBbpN1G6fdjwOajGig1XYj+T8+mi6PV7tjdhlAp9cvYhknz
PR9LP/lzIXtmelrFLOq3sRpd9W9Db5q73U7cadChDIsV0QHn25KDMHuVGCVk0FB9wXZSbjcFujiF
d4x86epcnSzRB3VpeK/8qEpSblKi4SD1Im/eeVPRhg/bOiLNTITEy/ehs6e02h5IEhmxM0we7cRA
8IG9DJQUU1N+8J0m2X+fKDwIUvIRUs6XsizBC27OWBJV9E1WsrCtBzVUearmT8HA2wfdI1IfO5pf
MtArf7YuHPiZioRzzfMUO+yla+cmjddaeO1t6ru+ixFNSevS0XGq9+0adYiftiUtKAG8sLznlEV3
b1yy6iEaN+RJqG+D6E4Gh/xcCqsT7weIwiuWnhXKqKr+VY6592UM2/JRyXD6g8NnbK/BLrZbEnnJ
eEV5yIdWQTa+ACLOyb2f2+XHnIPBPdLXqU8ZKOb7upid57CY59u0RCzEEXzZ/bMlF6G5Dlhe+4ds
rtY/ehdJWRzucskvyzC137u0lf27DQ3QNQBM+dx7Yf+yiMJ9h5PAaeJ9wfZyl17dvfe9tfi+YYn9
wO5W8ZQLN7vnde38mrW99Rgk7POeq7b5UVb20iModxzxFTMOu1rVqvE3ypD0eeDhV32cqMkJrila
zycJ+v0nGPT67KRphuqjj0QTQ0EweGU7yO9QEKX3KmnzmrgNlsK+ZBDaXdz3OQi57c/+QxpQ6cU5
tJb/5Hl7XmJUDNMCMZgcvu9NjQIplb4jYgL44eJpXZbLJnM3loXoXoeqhi1ugkqW14IGCd6uU09B
nTvXwnaWd0WS2r+HQgVfp8XO/8izcnpG+eh8WFabWRb5yT1qpUC/VLnPchnK8DKC26+xFEn/bNtS
/YuzjZNh3ofyX5btNvcsZd3R6v061X72e0I/RM7FUnxsRFTfRzlGD54n1rvjrOKrrGX2Jck9/+JF
ZX5frD35lBVod4JFVjCxk1wvVuN37xvXYUvNrWy+orCruwenDvI/V2XZn4dwyNZbOYv+D7SvpFSh
bAQAdDNrbuO2TNlZktZeL12/JDHmmQ2m2irb9+G49sNNTLKur3PUOAhNRT4/BH6wfCsierErQW3i
It1kRhiyui9F4lmvHmf8y55O6AazzftsN111n4qESJp6jZ68pk7RRI7Lkjyh3ZzSG/uS+hxOW/pO
dejoby0V3NuS5sufsh1TCOg5hJF3inbor9yI89nRfuqPYsVXAhNdhOLSpmvyysdW8ZAm+x0rR/1H
ZTmb90sRzmSJ8Ip7qPmBf+ecmd8IAWuSR2HN/vRrtCFm8l7DZQ2C7Eb7vUf+L17IE1pLgolmP08f
KjdD0IsFHwLVUhdryuQEiqES27ntG1AwVt+xXj/sZVqOr3Kx8dsjz2ntJ3C00v6+bWO0FpcwWkLv
Szqj6JjiwGa1sbdIIGMqO4I56g9CyLrk4GdBirW+lpvlR7sT86H1UHzIy71ESTRqomvPn5Erc75X
/bZc6yaZgtdVFAImWmGJerdsKdRuM5Ne8SC3fP+oxn4JYlF6w8e8iFxVXUhvyohkWxskaXEhINgf
N0xE6tJWcEXX0OGAf2Df7cQT06ByPhZT5e3/1Y/6s06YFBzX8RzghQCRCmEaf9Pid3632R5KrkfH
xjL7/WwQR064/2Y0tv8eJsgOhosh8FydjhUR3fGz0WCx6NxBHdJfMjfJHefC5bBv0jaQWoFVVGXR
/G1xgzqJEQUkHeFzeJyq9VIKsgl6GAWCmv6bKec/Eg7dIMT6oH2gZAL9p1VtoIXZlKqzX/4C2Q27
AwusYWFjzDQIpYGnTq52P/xlptE7WQQMPhp4MeUJ61tLpgwKU6cOhUdQDLJoH3b2LvmpQ1gtalCc
Wjc/Bsw4m57hYJ5ObOUEIEwFVjGvizrOBlApFJasjI4tWSTBuy5qRrFdUito4esNsdoF+URn16Ae
osc9sebWoNhwkLqtPKuk1YR2/LPN42eThxti9kFZqL97CydgBPb089OeRhsNOvlAn80YbHUfjPNd
5YJDFEv6xqT36HHoA//5c/8mfNfxTq6HnBVXC7opFFQ/f65stxxxv1o/bpaI1vYHTPHQVV8IRapL
vkzhf5I7/x/xL+Ss/Lx6mDNSsts6+Gcknpa/G1rddZehwkr3MVOQmV1cknjCOZd5bcvR72XuvKrH
Wo4S413pCeDNNG3twkNFMel/2ipR/OHJXDuiX/GwHFlds+1s+u+OH7yEEEfvAv9MXiVP2fX9r76c
HH5X4C6i0SeGRNOQ0+gi4HxxMaHijRgXDjB5nWDg+EsscTuXEQLXWZ9t9mkNohbTNH/hWC329TYX
SHCR61pu7yRxbi7UgnLgxoJV6hcnqQiq91mFZV8+1Uvv8fbtvgt9e/TJq0DI6QwRn2kCvxoCjfrk
7vVpFFW/NmYgFsrSdfuNwygM3Iu0x0k4H0hsm/PtuUZl6U93tmvP7V78dSCs7C0l5oQbaFw4OPfm
92XGmOVDrZGjLKIWbWK7mxFhPm6i0PDBjG/Xrx+9dWjd7ObBPpLR4kK2VjnCTtB+ec1k0k3lu7Rb
Oh7YjqE3F08Z9r89+Vi5fm4XdzW7VbJfoFJ1YktWLYSBvCUU3P7XpAr1peRO45HbVBKPgH3ofAac
EoN+y9alRP90ruNIlD5hKE25DFl7g4TZHec9bpGwXS8RwAphp05p7/Q6Vp/q69tJ5yB/047QsCZP
GtXhkVurvmXiOhb6/EEQbuJcs6HUjEOI75A7V54i1M1MIQuHJA9GNnY0WbdkpNusr4pQrD67tcrt
GETXbgdmKF936dTWY5nAUjbXM7gIkMIWyXMuhBOsjwT4keR0TScrGNJXMUuS8uI+SVFxP5RbPk/B
+1Z065r9ggKghhCUfunx6S3xLIxGG0ww40+khzEzn/K2051PFdJEi3h2tsi9jHk72u8GEz9J0h9W
ydd1LDrv0SqiNb2l0h38/EOB/JRrnHKv5aX/ZT0fR9D/NX3zJY0BWxar2nExz/jE8vy8efDpXoi5
RH2ccQC6PZIP6VgOkhKMJE3cNWrFMuqMPtzNxaQDAo5pUiI0gaFbNtleTUaJkjroUPotBpQvFnGJ
Yfr7kjB1gMkc34pwgZuklBJG0n/oMDnUyQWJVDOoK85mqwliqh4q/ae1HQSjOxNEBQVLdqT+vDOQ
FbkXXPjqJaDgSFt0mutuImQ93oK/yzC5+G5so1Wxu1vmIkiv41bORPOli1WS3gXHQAeFo6B18IaF
yaaBgdqadYwLX4Kq82zORLmuaCrS32KkmxFzuUCwkQQ3UtOWdnypbNupo79euMmqszAOjMzYmsp8
DrbuilPM5R9aozGsaYuDpfntpOxSp53r9r46Xj1jO7OY9SQ7GmtnJrGvoPU5oonOJEj8WzrtETw0
6T/sbUl6Ktr7siUxsSmiDkwfIdcR5KSGLFf1C43XqrLL5m/aNHp6R4c9Tax8vFj1pNE99s5apR98
H7sgs7ON5pHQoNM3eqYUFt7g7t1HqFXP7h5xgunUJNltGlzH3Oz0ydWbSbJABESIDS8/wxYTeZhW
uwblm/3+TJQ6bYqypVyC/0UXEbTQiQlpsRT6nV/8a7A1kHKTgweG8NSUFDBIxtMjyCZiym0OWcEW
QXrP/7wSfvbqkg0hHLKn+Rxi9AJbOvpw/1+hML12hJZptL9PMSlSPbRHfoCRuZ4s15mPcWqL/vnj
f3bH8vESxJLpCooYeUDSf1uGMzIGVbvh+v6Ua5y6vtMka8QkaV5r0Bmbm15UJ8L9/xMqIPWn/e9N
gQVJ3JxnO66D/d75eyVDBEugee2Cx+ZOG5K2kUlK65OzGwjrMtWDUyy3uVWKtRIt2vyY5WgXSOYy
opxzthL9lATFx4xyovbjjNexXCNIQNadQbgwpWoT5AQTmX+bVJjW86eybPSRdkZ+5RzAfn1L2bhp
Ev951Ak++dudchiRhcJ+TowaMTV/r9BdNBAU3GP6oUkVWWY3ypGwUXdKEab9bSB6gnUBpqZPGuTN
Pi5Zs4VHKmvrEKE5J1j9JMOu9AoUNNM0vRtpSZt74nsFr2W5rERpO3PWxIY3P2knQzJOFcIc7wpf
pj/BSKgDlxhSUjmjWv/uFOfYSaEJDXANuLzLYNE6bDcwUj1S4dTrN/GnlkSCuBwyG75MjlTgtVuX
mqri8IBBaAwXXhByQHAd0cY2axi1m6bsu6XQHLq1CC1DOhXEaNCAOQvBFv+B7VF6Q9wQirC9k2iu
IE9Cy+o5wKu5OoJ219TZ8BrQGedTjMQAP/X9lC8alYNYMpId3hx0duVnjMqo/Uztv9ZQWFBxOiZT
T+3S6ff7hPRb1bfIBKSX46Fj3SZrWCi6eAzti2lWTnwVH61muMK693P1PC+cd+oKiQdoqqwyzJY1
FjvhFdNLutdaJzQUkRajGOOHK9pDFlghEd+IzTuiT04Jbd9BMpaPg12laJ9PgfO4Sq1ZMLqRQrlV
9NhESCK258LIKc4LDjpbq6rGPtRh4MNGG9EjIi01BVvJIQncuG6qqtd8p9oS9+IB91gyVgXw1PTB
Ew2J4Q8hGFkl77LLXOjhpXQ1M4jtJuW6NjN4UwNaF7yVebmm0wWR0ZZbd5mD/hGrpAKt+h4R7bMC
ixTQLn3L56VN+yeJqCZ7yshHp7BrYV/4gFMtJiy34NWc+B314BZBaX2fW9YyPXsuUguS96Q/zyom
dOYGDnoLkoYLsxWHqnw8B1NaJPD0t3Cy2328s6WHbPD9bukS8Hy5FNMAUe/wn25+wfKSqg9J0BMw
GBm9rRP4mjE8Gdhx1YFCl3VEHPhpy+sVmsJ0riefyiHJFDt/OKlMsg30Ux/dFX3e6bM4U7NK28KF
8WjLcB9XBOR2iwcFTW0oPrckp5TU0J7sySVPfKlzFJUFfOS8eKkNVX05hf7nYhR5E8xB3HapbbXX
U2SemgeGskBPMkMURi0hYFDMUwXotcWDmWsTsu+nZSuGOsRmoxnLDeApPaqRs0qojJTEgONzJdiQ
7qT65F53GXCNJ59x99qLeO5kA6F1g2pdFuAzjF1MHW/p22bEFriSwfxeqUYz4SAA5QiF4E9T8706
tpGFZcl+wNnfrrgd8z1AgIGoPt2TEG8nVcv6EGQp3ycQ56LOyudWWm7XXisl0jl6P9KEMidHACi2
oSL0OwR8i0kDsTY0MSxvj7lIBoORQRgOQow7jtTscgZzzbM4tHuEfVBKnDIXDi5N+9psKGSKNVGn
d+ptmTRdfQo5y37S0mmr5AsdEHxwj1zEOXr7aA3cctp2Ynra2yH8SB6kl+J2MfYaYxtYjjqzTlr9
ShRfk02BCakoxU3ZFYo4UsKTGbFrbfV5g03ZlWHRfsaavfOCkjoDZUU5TWkwPaNM0UokHQXDdScw
h6zIMum1nulMojq1G05T2RtQt79G31wCF8pXV5aonOPR37p0jothwNT+Zq/Z7M/F5Vxmi7UkWj+b
L/2OTTNeiz63q4+grBk4BLKuYy3PISrj+jVXpZ7Bjj9oGXZuvC+EeAuit3tJ6yb+CoAOdpL8ZAnJ
kmmpdjtHWuunCsFJdA9yMI40io0qsPMmRMM4eLVQrcRgxFaQcrdsIQbO6XP8N+WLTx2O+CuJkFYH
b53dIuPHvRHp/zvLcddoxyzonLm+qFkWVfhlC4IQQ6bRCJ3Xc+q7jAJqTSy3dT6dz2sypggbuzR9
MTCApTfsjPg5/eUNBaH54x0CmRCQ1zOyFiq+09ukybGd20xP0KWBu3Y+qQi7sIdahAjtH6nWNn9P
cp1UhhwU3fR65JRkxsqAbFnvMYORFbM9H4PM1o9uIixgg5Z3dQ3zWjy2K32uuM2BDwJ48QZkbcuD
bww4rbF4pPp7P75X4AE4YqJdhdo4ebgZzxs8Za+O0S5CPWn9hlGnnVuMURCeGqbzuEyMdtOTkcvo
nzt2PS1a8SWOYEQ8a7oA6YyTBwGv0GIWn5jr5uNsHA2zkQfAAOuGpTIM2+kHm8wBeWpncPLr+uVU
3uU9URLkNBH3wZI4EYOubDWw4zWzFsGk3ngIx3zkkSxzjB7c1emwhDDVGoXS7ID7ERTTHyDiKT7b
XVz6zLog2MiJ7ya4zPAurVBLUTxjazur+UKm2rcClYAeXi5HBGVtZJGnVaoigYRjP/Arrdo/XV/+
YSnI12RIvKeBXVOsz5KsUdIzz/s+J9E5GH+pshC164djdPWn4uK8/XMTjgKWoROPFGJ+cU0XQpso
Y2yi04NLJomzfZIzct7kvpjir5m8nYN78wBK1cs6tlZQvfN6XIWoBbwuWX4QvcNmea0SBF4unVUX
+F9dfkktazC0bk4cZ7iVPfRlEDejp9GtlMqfV0GeaCgtBPdkf2VehLwsmfSjkWkIMDQ4IYxxvNc9
4pp4DoOFD2FW94AVrkqaMXrFvl5o/ApxKO/Ye5X+J3JzonQBvt1k/ebMsFpfFwKuubFTDQpZwSUS
S8bljs5Eg40QnkpTxn4hy/ZXnEQap3P6UON0w77qmWtgIwqIgR9OoCg1MGDbt3pRTjmUqYUaK9GW
k3/uJ/7eTSBfIt+HcCGaJrq5o9v4X01kVvU9jiDlvF9yjhnFggjWAkr1IPtdM+8GuewqJ/N3Lpzi
xcy7f76K/+gliXeMSMfzwb94Kn8PGwpEZvmuNcjX8DDknUunzJgN6KCPvrZYZ12BnKrY2ph+MlMZ
/fPF/AyK09gSzgfXgIDL5ltBCDn6ua8uEjV2g5fMr5m3av/hOlNlscMcqufTgoTIhRCLh3/+4P94
Fh6yENuhygcWt8G4fv5gOYZ8Z0rkTq+eOXADUgDIBD+j2/4Pd+e1HLeWZdtf6TjvOBfeRPSpByAN
ySQpOlHmBUFRErz3+Po7dgKqEFMM8lb3262uqGgaEZnIjW3WmnPMTq/gGK57gT7qHIySwbJvf/tl
HK/z21lao+FMw0XnhdAcAP500gOSJJu4G+gzZ/kwlbZ+Hmp5awYXDhRpamJMH51l7xEQ1Qpr1NyF
TZp7ejQB+Xcpy/S1epkcXXKtDFs4+YDYsBvKm7df5OmBn1M+ThKF/AA0y/KfUPOJlcSyyl77tRFf
tvrjGghRx4IEJdtjmUo7GqFlaMW4zWzLvh/bvizLfZES4xC5KlJF6b4uIqkIPDakFG/cTKdzTRLM
ksRRhVma0taMUinn2G/U4AjcsGYPFW4zQBPUExYxioFtULp/+22ejkWKPGKltRQGJEWNU2IkzfS+
CWBzXBFNslSQQ2HtoZ0ghLOUYIQHbK2rvH1l5WXeFfg7AdWU6TyCv6VidToKcGsGAL996TJcDGep
5XMG3dpxVdY41I/mzFX5OC61gM6uxNq4CvB0pOT+g1KimXqvIXg6XaiKxb0wKBo5Cg2s09KTiXrN
MixfvlyrHatUtj0akZfpYvFR/ZIGL1Y8Y7HYvXOfTitPKrg+RycpQgGY5/CaXj61tclDZOhIRGhK
6zPg7kUNili2l++moK30Dtd/a8lPaWKK1oCi1bnyVHXEIgSeU5GSQUsgsBysdEafIlN7j5J6Wig0
HRRWKkFHJvYG+jUnr1D2ZQ5Q1axfDpltz+EnzajbMjkHKaQDAmNtZXGxSHvLPqvcIcbz2McOG842
GBEtXY8WqJFhm1PosrpfkLUhxelJgpzo3H5l3wzfYzUA0s32pXb39l0+nRpB+uiGrZoq6CVD/wP0
ygrWk0jgWFerknstWJSAjlgSF3+VfbQDk8KFhFuZM4Nb/faLMF6icQ0uz9yIMI+lAbLuH2hcdhm9
6A5MVzFOWZb9vmoKu75yeif1H4NxlAB1tdKEdvN2Zq3lc02W9LZoAacldJT169YypjLZQ2GQkYv5
bZA8hZJCXIvmmo3Sg+y0O3b/0V6f0KxwbAsENW9Q1IApjVI5nUFU8GJjsB4MqoxKJ8FDsiWo+mv1
vQjGHoEqeyPMNN8c02DS/8X9XCufDImCP9kNRFEhPLbxRSZsmwCKFagmKxUFUCILxgtj2rbZ4K6L
j3mc6ALbMSIwbVpv1f2WnoXW2Dnq3jikTN8nE26cvdxXUhnwDsKuy/bJ4sYM7EbI/lI1DEN5axls
k8uNbGhN217UVQj1eEuBJZQf3/70lD/GEFkozBuygUCVleN0XbdsVkysONHV2nUol7fPrpKz9gUl
W8yEBF0NqUNXeDFjGAtrfi3vVuoseJSYUUQJU54TEU0wowDhq2UJWN92Rpuz+CiPgMUGtOK26b/X
1D7taZs0tGnbix6YAmz2FHyskalHQ0GuLzlnlkb+jN2WVXq3GA/WkKkVh4jYUayFZFVx0l2m7bBH
ECe/93Sc1KUtaKEmmS+mYyoWxfgTkUqPM6S2aHteWrOEjoY6s59pwUYajxbv/9FOzZIxNRganX1L
ZLkdGZa/bV7pX6F5jI3scm3urhvratk2EzIYsYdHPQPN8Z0y/OmUyhQA18Ox0dvQBvlj25z0lRDR
DOVlFMYWE03Gmdj8+uv6qdVo5o3lNKIL6isgLt/LUvnj+holPeS3ouGhIw46mdLzdArbyVbCw5qb
MDAhiKPui0iXTDGENapaOAhvP01/vAA+ZnwAJrxjjmJMzy9XPZOqrkneYXMBzfg4e+jHs++6+AUI
4MW8bFBQifYGcn7r09vXF2/wtz2qaiO+Zl8i2Kwc9/9YEJJx0MmpCqZDzOQyP9h2BygwbEyf2gsv
upaanamSJPbOIFdPd0XsyplHHWiw7NIZcyfvOzG0Xpuzoj4QOxJW3bWll8X06GR1PJ+vwoY8UQrt
U6vUQmFA50ycQlfJVuSrsShLV3HHebKxgCXPHjkaVOJ2tZqJItSqnKDXJGZ4+sQZYwjTofAX9hpL
C7JR9P/FRzrcQp3y9m093VmBKGdg6ywGVFHEWvfyY/WROI4AY+JD6/TQhVx8HFFiuWQG1kkFhSbp
DSycSzCMMdG9+NaRsNNDc0EV25nvfMjG6YfMveZjtsWros14eiwcUjwZiE3jw6JAj44+1mVnt1Tn
3n7zf16OmYumGnpbS2Z5Pvls4wjEktPPxkUgtFbffuEH0p4NbLt4WN654EmSJveYkxYqKJ5k25AJ
8j25ZNP4owDnVBerfzE+HpzGAEc6TJ5BtMBEyF6fHsIJFbSCicaEt3atdmi80x0Jar5cH4DoJFQ4
1yLimrZiBLLOzLQYxscjr2BVeRVCr0+sJLEvN8bctSkWff4q/SVDQGyIzfEn0VkqF1c+q7zFEF5B
M6FPS4WElqOmfXGPru5So+uFTs6KMiFqaMOgpnRld4vGPx9EYS6G2kzFtPBB+d1Gy+EVbyWIsKbP
RMZL1uNxfLSUSGzrGFDiiQjrPpplZOcVnTePjBUUWtHSD+tzSRh6ZysXhyPSRYQ9ryY4h4ush4Ii
yA2qhX3ZibfE88OVl/vQxKYo4yPIFgWuFZmDvWFmc7K6DJYTRSqO498mWI3Nzq4lPWjdoZbqydw3
GakoznlczaTRLTUTWR4AOOGFH/B574yA/L2b5Wath5V1Oo47S/QP13rWWsMvYCfOj2s/n3LjkfBx
LMUsJVtqXqJ8e+SAy7khT/HeJzpoUrxFvrieBG3VETfTqnrhsVtblKBgRABodKz9/q55XLfUeq5H
+m2KEbwHbUThUWdXQ3Wx/Mnu0o5dQD/x+LR4I9BbpFHrBtxuwl0ywL8xJcvoOFxzRTgupcWIjlaj
znclj5VjXmRqOTgH4KxN9xATIElOEGV/Y3Y2y7bEERjtfAeMtcloU3L2DzSQRLpO/Q5kavaECC2y
vJY+iFlte7kURs+VX7WgkzCSSgGBBsCxe9dUIAxr2yJNiEVx+RaFxTaJZWO/widyyjsOamiFuJTP
89JsgPbQah+CxBzSabPWxlcxBdQEUQ9eq8N+h0T0G+APuBouKSmJfl3LQLrAdcxdMn9cXIZahfPw
R4ailizNMJ5D43GhL9Dy7rpnCkuK/kivuu8+kJ2bleoOxp00PVr6jFH8AzwzQSQwYC3QnEyMYW6Q
lsaz0qSbZmnProV7ogeFFhYQtiB0rGQZizIyg5WzsqlwcivjgiaLRTtw3q09emZD4d2ZMzDe/a1l
J61ES2gpfK8+6HqZBdYNnDOZevQJQ4oS3y7DujNHHtnk+OD2YOsqCNi9rTbFFuCFGIaLhsCXaEOc
lZIKR8XrF5XVclRPSIxiYC762lhVY0N2K4vQy3lTQiGhdL/i11YenhnDCa23WO+NjspqincKaTkF
mWsr0YIB0d2qrc3HkMV2fafLELMnE2v0aiZcXLcrM2551BPbsaVPoGl7bessU9faklvtlsuD0x6x
dPKx57Depl/wgRh+NiiChRKwNDOowNLTXevpC0pplRHrENyZe8i6DeTHsWV3gdcZ7ScPEEauqr0v
MxXBfaEZfUZlfek9LI0j0x7FaIQmgRd6v7K15pGsC0QD3Bkn2CzNrdWfrS8NiJWX59BXYDoUks3q
25oCvHpbazRnTPBwpjFBLaAqOVRE76NSQiO8MqLCnLHZLhNllPs2k2g2FgbjLqGAliCpdyRyOV1H
0oEuVAvpZVj+3rEJUWvTZH8kQJxP1/UBZ0AqIE9NweKxHjGXj+bX2D7Oeg13gUl+NfsuM6V61MMr
di2kYSyyYhVYMZJLV/2X1floj18N6wHQ6/mx70zx2+sqsbbAF/zQOj0sBd8VCrI6WldPck2Zk3GZ
A+dM0wBSZBTNj04lAclHgMgBuPNyqRaoJ2VhdSy+N1iYOrt0YhDF8StczsG/8q+O/rh/DzZU6+Fm
mHDDIAuH1cHva8uhf+2W5TRFeP0LOmH9gOTFLa9CoJ+juxjDJxKedZnTrZY9zWDPolO11k2S4oiV
bxYi27T4DTHm0pe50thm0ENaLfPtMq+UGCVZtDrRGJa26EMNuThT1Fa0INmn02f7XC7IAqqzk9gm
LF8pC9FnXK6+7N2Q+YiDwyoRS9gqMY4SJlSxGHc5g49cMKHzsZaEFE6cmXIVS/YkX1a4LOmAlVjx
vtYk3ISfAnq+UP4pMUg/0hgL6BLDli6+9LVXWCIJZEFc2wsL/2MBaOUxgGLC09WeEastETgOjTOJ
KB7CkCjU+YGTJ9pOMtFjFriCjgiARj+yxPRyEM1E6vd6anvEofhBvjEpAHbNtpNlknq37WIiWIat
ox1DCtedwLrck6bMDHAeVWqHKpMQ+Tl3vKDC9xN60BA0ad6luIAYCIt1ep2Q143jOtAXk6GSTGJv
sbZNYZqBM1hPiCvMbBW4OBKJh2ANFwjjusftlk3VKr1SVU2ogAAZCWYAuU9i1lmQeEauGmy08oWe
g7unY8DMjRmO9y1t4RZQ7hKcUi+CYV/lNAcIVYFCSXbm0eS6SkJWbL++/kX2h8zcwBBFbTRboAqr
ZGuh3GETFu5OmaWAV9XQOuZZWNajxXQqHcGD4TI7LZunetkerriytSEbLO3vBci6NGTX4bm4yRdK
irlsSJciT7PsbNGAmwGUwhDPPcpXhELcSSZ5akbnMSQrHvRIskVk8DKaV1BJvDxzsRCbCypgr6Gz
rRskXda53eZVEeGE9E39W7Z82MURWtbGRCYScxgi/bvVTFl04LU+CJr+wQ/63Ci8xR2b2pZQaXEE
EDqARWgjxZHwkRhLp5gKTZai7wOqowJ31NlNe2trfGoM2M+7yCeDB5v1ggRFayA21fGiZVPYXvD5
Vw1QmuJGHiJNQQy2wDTNBdy33KT1GcPCMNfdxrajOTXP12KFFAxtongBZtfQdKu4PxabWSUTvLc9
kxHOQ5n+Ks3zRWuopYaQ+HEdeC2uNQUpCM/1Rf9Ce4ySGIsKSzIjZ73JawwUK3RR6Z5QgYXjdbMo
ewiqgPS15RAyFuWG7k7QxF/ePt6d1igcW7VwydBBNGin6adFutkwxyIK8vQiS0uE8iuTeQVRTUtX
cbX8/EcXxrXFEZ7yDCVzg0biaSkuTbS2sos5vIjTsLK/TZwULAwXJfGsxFRWEs29bQ5YhWn+eOH/
8yJsufnXf/P1c1GCFQrC9uTLf+1/FNdP2Y/mv8W/+vdvvfw3/3ooMv775q9cRc910UC/Pf2tF3+X
q6+vbvPUPr34YpuLYPvb7kc93f3AHdEeX0PwoxC/+f/6w//6cfwrD1P545+/nslibsVfC6Ii/2v9
0fn3f/4ScWD/NiWJP7/+TNyIf/7yiobv3EXPVHmXP/fr3/x4atp//pJs9W8CdjAn0f218GFpVJ2g
zR9/ZP1N9p9JnY8KCIPpr//Ki7oN//lLUf7mH0BWoxCGFPjYGmwK4m54NX+TX66R+00pg1+hp//r
na9+qeUj40685p8SJYjfKm2GiUiWzS19Npl6q2KISuBvRVYpgx5BiE2yGwrKgK4t9+0WLU99IbXs
+jDGTHQLwlS9rnkQthI9EKR0uuRqWVx8SwCRvfNUnTYmkcwZFIWoUiH1Jh3SFmWc317QHDhgz1Ft
bKfRVh7CxtbOaxM+RaiUw03e9SzjZuRcFqqRetUk+59y1ZJv86ieH377FF+5NeZJ/iAdSNppFOHp
8IE6oUErymm/vRSzqNAcVq26JY2oc2c7A1kx9pgApkA50Dj8ToDE6I11PQbQRiZlP45Fc7Cpv287
uI+XM7SJG8OvckB6mvaZxpmxr+i9kyusCJQgnuCwbdMNHnLnqsXBvaMEInMUl+8qo3321YbmCtuM
Sx2H75VfZ+F10UzyBci11ms0Dbl3UUf1TdON0p0VFvm1mlmEs5Ix4Pqo02M3BV32UyMaZp8lnX9g
os2vmFssqAzpAahRsx/kGeks9ov9oOnPWeunXl8kX3kh2pmErfJ7D9DMGwFeeWWj0/+0gjs9TQ+j
E+iPKWL1XaRl41Oi4IUfw+s0tVtYWNqzJSVfzFi+HsLy40CragfYB9RHHl1xikg/I0ok5KxUwlvs
LGz7R26w0yjGZS0HmisTrLcdmrq5mitj3hCTNO5YIpqP+ZDTw3LyBokTpwqQo9q5M80jmEodI0au
lonLtvKDQxTUs9320dYA+tO5U/ycVcgF3MmW5A9+Jw23g8Jm0yXCJpxdkkx+5HMQuEMGHdklVETF
DGU0qJY5r+lPbIuj9IKheykpZOWeYRLykmG+5JB11vSS7En9Y2nIn0180C5+I0w4FKtJBc++SVN9
AUflJ72Vr0UVtluoD6HrxK18FhAm4OJZqA+x3JhnU2fnGwT9zwR+xRui1ivXKYbzchonl+Zde4W7
vd13RlS6/aRj3YRhIsdO+FGN7MRLiAXcxHNKc26GD1Bo32LH3zWjgqUOX/UmaqXKHTQ1fbCcyMQq
WF2G6MjOpHL6HmeBuUX9rrt0hOs9umjZq83whxITFDvln5NmVgAF+O0Z0Hwkc8RjnPmJcc9Rq3P1
tCIFQkaSa9mZlw7WB20uyH+QkJefy62M6nQs7/yuZhuFq4p43Vq+wV89jXiAfGcXUBi+CfxgOpvm
zvmoYPc656xlX86lLEXsRfzowkeZ9YFQ5PEm0to882zqjAcq8OZNnub9JWHbtRjJNb1FlmLD8BD5
S+kG+OGceE4zhIeC2WRDYu6wyfMySNGNTU/Y6pJbqTL3EpiJ0J3pl1tXTVBoynaAL+UfTAfF5Yei
NwcQ4ZkpmZHbsJeeXXBizgi7W9bQipTVqNzKhTHOZzXkzmJnGSAD9jQj0xgUTvJh8HejESSf87k4
p1j5AFoO1FTP7rL1O9+bRIUW4mNDuQxv+WiE5YWmD8bdFM+tF5DmgcpexTMm0fmirqs+pbQunpjw
kpvaIB6MIBZLPu9lSw9p5U7G10z3pR9yaHW3Dqa4BzTv+RWsoLZzfSLJv0sFlkqqotVOgvXsYp/v
3Zpy21UrqBUYCMHEDY2POlouzn0/ouhLsvheG9KMkMARo7rtxPOnCXW2i9+0+ThFprO3HbgXSjOc
gdawfiYtyweInqH5UuR9dR/mDaZ9zA/mAaE3EQszUvBrJ+7DfU/iSULXoyTV3IBYk8vkl4zo+z0c
yu1ZrdbYK2xzTO5yRhhzGsP1JhuN9jGEw0c0peAWc2iV4nMain7yOMNItB9iLD72fqR60BKpEBp1
+QMe8ui7+RQr/nWk6/HOAWjFpdvYpL2ukXGl5qVxVeay4xFx1pqPViErD7C/L8EW6dTw/PzGNoa6
JrUwhuuW6MrnSZ23UUX5leJ93T0PqdLhc7U0yK6gkga8La6utP2+KJ1SY8WKh008GsM27hrFA7yt
n2ulxWk37/CVV1hBd5Xjjxedr805gW+d8oBBGUN+1TdT40ocoycCC9C+U5z9qo2+k3v1ZM/ME7l/
WSVW+tG24WIjK+xUDUBDHD9PlnEf1Y5pQTOxx5uc9vcNQ2a8sYjXu4QNF5airiHV26YplQdys5UH
UPTjjWOnxvngN2hueyYMGVieS7JYdx/a9XBGrHF2H8BLvFdN6YbnfSANwYfZiFATcAqti6vAsIik
ayRli2t18IY4Tc+ijGA2sniDJ6PogNfVPQO8n7M7ZDz9Rqs0knlilCeXDklz5aARHaQRV/VQz5VG
CpaidR6+ZaW9jyS2/SRFBjsEzLHIwWrNhKnPrmVEmHp5ZdHF/FQyD42u2RXxFRmUmYclF1ZNDp//
oWqzgPCgLvLv+P+q/VCHmYdq3rkcIH3eoosTtV/qgJ4z1CaF55A6a9pKNdz+Kre3QVXOH+CO0EHD
7rxXKDmlWyJa0zspRzYG0uajUeBbPTOmgmmgH9uHbLIuRwzqOwahzInJLnj0e0wHqeLzvPRD0XvS
0HUPUx0nN0Fcz7d5X2jEeWnyPiMd5DJTSumxKckGkQBbSL4OPKr2jQtlmAdMaUn1JRUBIFTdtC8g
VwZP7mLnrKBAy+QQ5g8NqV5fIFqYVyGBqzeTnfbXMa6pnYnAds+07HBPee4CmAK7iWUDFZ2l9aqn
89rdSemuyEjTmLWi+DPFmeSuC9kTQhartxwG/cOc2O09zKk09kyqI5zboZCch+BuJhJMusFzQqsB
o45d6ovTjPalP1QPch6XT5HeMQ5Hi4CtvLOfqHKw1ElxEd70CZvUja831W4ks+lsgvr80eQYPPOr
qnmr1RVHnzmdsk+46BV8GmlmXBihJG1QEvvejCKCtd9s7XqDvIynye7D+sJoopzCYqM1Iowl2CSt
ua2sOtnpUuzf1LNu74bSaDx8tfmtI6fllYyC6XuYUADdHJ9BanEMljA3hdPCyF36FPNZzHIFBqaL
N3YwycCAqtTTKmXcwHpLLwg8L78cJ4ggirpLyNv+lzkd7A3tUP+6VBBbsYOTedLIhIvOgZWGEDol
rdhiApBNN+51ObiYB63Tr2RSPB+oVtqbBmn+Q8qhPopc7iwxrk5sa+29X6Xtd5LVmQpMUrv2fDjj
zTzSTABaNJkNO5HQ0s96yeRZO5ZsMrtmwI+tP9L/8tnVmfD4b47LcqUCy3AJpXd+4gEjkquwm+95
Q6487TH8kA+0X7i3CsR2olBqMp02+Et734Vy6ufeTNVo3GVBMN3UTUvOn60Mn4nEsT25D/ybMDNx
L3dic29obflFK+bmyneUvvX0Sh9vjt9kp8GAjA2N/zX9EoSJNAzlF6TEdQ8IyLBx18QGb6DQJ+Y3
p2K3EI6l+RwaWfLThDB6PqbIvj3dzPRzG/RHsB1GZbyRJbP8YidT+bkZMOIA76IPs1Fakx+Zffll
mnv5pmfnvy/HiouTeF55bUf0JSVY1qF7uFvDoS4gHG11mYkpmDq+a+tdcOPEdbPc/oBO2QfdqJaj
ynr0Xc8qJyfxky//fztz44H97bj2x6F730X5jxcH7uM/WE/c1t+mBvcPqRKHGY5uNlK/9cStGH8L
rZfmULriYChzHv515Fb/JhcauYsQgAANFOnJ65Hb+htpJd/lP+y7+Yn2vzlzW0J0jcgQFbg4VqI2
fHmujJlsOi0Lr6R6qJ/GFL6aF7Fo/4jp+sM1xE97Y1DTKzZJLfvdtslolx2iPI6/GXaXTedJS77X
5rfb98pp90Q+d3xNQoMBTEXwVMwTyRHbnUpWx/RqJn72Pksl40sJhtHZmLqffIWTMHx0kM59JtaV
7Ky3L31SSFsujdRXHLExeYsqyO/H7BTqJQmB8RWVZmlHHd5AyepHrqRG8g2w5vDbf345FeGJAMdw
1BXVmN8vx2mVPIU0vrL1NGblDuvsOSYd6qtvF9WmtzLr+9vXEy//twrL8e39fr0TEYgWS2bdcT2F
8KOtncjluVk1Mlwjvnz7SvprV1K5gdBeqeoc6U+/1StCguuKaU6upBQHWSwl2Tnsuv7D2xd5baDg
5HBEAQrt+ulFJEzKnUlwYWF3xX7qY+VnXUUQ9GDKnat+i2SoMkFrYPF5592diJeW+4i8GYUnNSJU
Qy8/tyaZZYAn4VVAy0LzSk7DO41W8R1uG/suH7v+MKZOj0nXlO78mCAN9+03/urdRQTOENVRfKsn
T4hjkWJjyFyf+OUtAZID+I6q/s+fBUXXmWIoBlLfPaUZJYbd0lkJiUKOjOdOnqS9Is/x7Zgk4ZWK
Mv8dn8VptU3cVEUXZUaTyyG7O1GEqSNkQdUIruKxLg71WEqfC4Iab8j89G9tVRq/ABNo9hPRD67c
JTI0Zh4bi+iIfNq9fXtfeUx4HMX/8Vhqf3y85GIza/rBVduliteWqb7xu4aen8OO+D++kmbDpgJi
CUyGOeflQOpqKckh4V/2aht81sYoPid4K9zZdlqfvX2lE96aIW6v5kDe4lSiw889FSVnFTOZFWuX
kRwpDy238isCKfsb+U1zdzFYASdMP4zBeYaQsXypc0Zvisvh69sv45UnR2e94Z3SLGDlO3lyRoNz
dWkqlyoqqdSl/Tl5Zcj2sZyTcgvtb76alCB7nAHgnNOhbQ5vX/6V+R2sm1CR4jVgaRWf/G/TUkbu
uNVr2mWBzvxMnZx2l6ShtYmTqd75Sh6cv32512662D/jHkHBK7PMvrxe5+ihUFVf6ooJ/Rrcu5F5
neUUOnpHq/s8oLO8rEO7+0QDTzkjRVL7VNPdfGe6eO2m//4qTkYZE71vdaV6WeOA/KBOU0C1w2e7
GnNeQXtAyTqe+v1UOOW+1ZzwnZH3ymSlK4jhEcOqzCKnzSkzT1Daz8plO2bzBW5Q40yBfBC98x5f
eWbpe9GiQOjIgqqfLKWU3Xy5LKmK+nK79Y1e3bccKr1Gydt3aDjKa5ci8FWjTqrSp3DE7f5tEFnB
3BM9p1wKDrRJW3aCQ0gKcksNi2aB69O1vSKPaDiP1End5DjrLo0Y2izsDrbboOeLa0OvtOsR3zK2
UaO2p3duxisLo5DIazR5bHyj8smwg60ZSvi6L5Wyni4pSOpE1zvpjRoN5h4U93g3W3XwwyfO8b0B
L/7yyx0GrD0dtbbMwmhxGn15bxw8IzgxzIM0RckHP43QEnGW3pq92exlIx280CKvW0jZPeJNp1te
Q0akhkqp0qxz3y1le3hnl/DKQ6jIqLgdjDBAhP6wWWoj2jbbJlQML83Oxy5yFWSRcx8hgtuYABru
asANZ44y9ZtZGZRd1Bn94zsTgRh+J/dFweuLv800NVVj1/5izMRhNTtFbh2IcGquCgjUl2rg+9cg
3SVMv1Z+hzlf349xrF5Qk0GKgD7xxiyGynvnhfw5eI93Ak09N4NeoPB7/DZ4426ERd7pB6SP8Xc4
PCSHGeM5Oa4mZMApLb2JqLt90NbVmVbJ0c9S87XPeu10nhJq83mIsdTNoc5cEz6lv/dkvTJ6cFsf
T0oq28bTJ0uJaBpZJtQQNYJF5nShsemmST9Xu7G7qrInX55TcrsNUHVj728nZlwv6PzigJM2rOig
9BMHtX/3T185i5xaVFk2IcBhUIX5pKNetE7uV6C3o5RM8gFzE1qfcdTTmzkCfVu27D2giKR3k0NR
suuaJ2JMiIq0C+ectNXpVmg6tXd2Jq+NZV4OaDqmOof950mPFKF0LETSBwHk2teWbypuDS7f7XCV
b+eiLR90fSruxl6qN4htrinW6P/x5MIdMSDjGXTsTKIEXo6grjV0qxnUA+1ZaxdFCCRspZMTpLVa
8gXtc30+KM2XBFPFOwvJcfI4eYgEY9O0aSrI4rz68spRrlN7s5RDjCTtDKUj/degsGhypPJtSiPs
qzLa9Q8nC5mQEznyz0cnPccpBFqa27Ohtdm+M7f8OdEabCIcOukoPdmJn9yLNJdGv57jQ1QU85Nc
KwzVGTAPQXSB3ngYJyYaimzxzkwfccrbQ/PPdRXCpyJmE26Fwsr38m5I4aAnYCsONs7XOyDnwrKu
Jt/evsgrix1X0QGBMYdy3093TEbUlmo1hwdYddKPuZruwep9rzMJaS1qed6ipZN8r1t75KjRxsez
72YG3YXJCrVxk3ba/KVoaXC4uY1z8O0X98rdZ7WRHWyxUDqwt7y8AynpGaTChgdukHo2Fkp2nelO
tPOxw3l2bo0uUau5F3X+O7O5uLMvxyEsSLawDEY8s452cueTVrPDPJMubDOxU2JA6Ot49CzznOiF
oow26eAHjLkhGN87+B0H1OmlbbHJYRsv7EEnb9muFQ0KV3iAnOVcUCnJvIyoUs+IlcemSHoPq061
zebxNsA4dhhgsu5Q7Tc7qYKwixiTPl2VEWdDm/He0qsPDuSfW1JK6qus6nt6K8FzLXcP3QAwdor9
eJuXlePVdSNtSVe4VQr5UvZj6Z2h/Oe2HFudprM0snFg7yaG+m+LklVDtkStf6FSIz0zIUXYmxnw
4b42KqfYauoc3L49cv58dsQFbYYOZxEbGMTLCzJsMnXWzQsq/LBEsZPviHTMvbcv8sq74gEFewET
RBx2Ti4iRzE0xti4yEAyghDVRecsh+4+KUo6ucMcvufh/3Ntt4RvGPe1bIupWfz8t9uINadmA1Jf
kA8TbWho9FuSXsydhHzynbfGaenkGaBcJex4ss3nxhvUTgZilROVEafmVqVX3e6qwFAL6HZy/knO
TRK47ag3Ssri2fxJLZnEaLJKtbq1BiBo52bjm4LLzu7XkBrtTB6SWT1rJrUOvXmswm7bmVP8gY5t
lG3i3Db3tJlHAaifiu9dMWc/JHq91f0E+mn2aNX4pQfVWXsc6jS57LXWeW6qZqJZrITlEzmqFhgB
1WyHrU73ddgOvp0+12VnAT/1Q6FUw+B2jdN17jj+to2zU+GNJR76GGPr6MB3EV6l6TNpS6LpVZFz
kUOumN2oaGSftRfPvkuPPbmx5Bn7hVlq3TOTQP2zSufxAGKr7/ndIaldSGbpTzr3hCWE2mT+KKw4
vuOwKv9s8lG91aIhDejj1ygTA0AA3/IWsN5GSua5xE+Rmk8A6dTeRejhf0WlPI1uASBPgxkux4c8
0ZPbLk0bgpYsXXqgHqCGe4TjZenCZ23GwxxjxPZqFGLoB9QxQxUtknNGyY+5eUUauW3ZkQTa0cpV
40r6UXMO+tgWiDcJgTcdRnA5Kf3WytNWoY88Eb4D++qTChWtRyjSEjwYh0FVbSuRm+qqWuz0tKJi
K/JUs45IXu1846cWyvWF3KfmZ9Ih24FcjaCw3RYSyIyBcYb/K0fTRCRWG5Q18g1tOBSSPkebjsJv
4xHU1c9e2vvVxqJX0nGGysOBiNfJASqJeNrZQN4Zzpom0zK3rcJQ2hRalBWeURn+hwzPReiiaoyq
TSJF6o3uZ1K4r0nSvGjjmk4eEPoq8Ew1YsuXAEknekRu0mDrkyiIEM2JFP/QO0laEMwV5vsQhOKz
EZNhIUKvGVWNFo20nRCEPPIYALsZZQQEIIdoNm3pB0/ndPqyL+yt1NJl5vG/dUYoPpI8kDrUp1Ny
3qlW/cikOI60b0btIcuV8HPYVGO9TZpR+27mrLfE+FT6HWkAqsjxKqJuk81Co8OwnEXRKidcnWQn
437AoffFDnG+bzv0NrFXkgh0oG+UGvseYBJKL/SwZJ/1tRNdRKFTRER2xaBMpKabUZm0lkRegZVM
z2Qb05OqsjRXXSUolH00JClkZ2vOAtq/QeQQgYtgxqNbmKOLYvB0Bz2OCsJCY4tdukPEcL4fEKgX
7lST9OshJ2PPlA0OPfES9nbqpSDAug3JF37OB1DgnSJ+vP9mxr0lu3Dew68WuT8tHxTL4c4hWOpS
Rz6270ELovfR4/iRgdyZhDYF6YeSfWHoAf5V+IYd6pda6kBsHXI4zudKYWhnIx47xCuGHNnbGXRG
5mJwqA+03ucKgVoT9tvIlv1vuhnE5VZLZDshxLwpoJNWxKifEcfZfvFtO24/wHwb7oxRJUGn8qMe
9DA3MqA2YPuPeZlE5DMmiIQFxKqk06rD48eR1FXJpq40tlDpbIN9iUpbzjYtJO2ELFuZtnvfmBZe
tTpynsuJSuo2BTNobZ3SyuxLmoWAqaeqGCYECwr7fhhKvQuEz/4WVDpOnYn6+PNsJepFJlf2gxbr
ieNi/EegAL1RyvaKP6v1tq7MviGsJ1AtT+nK5t40I6ve4AeA8NAqdqxRMcuZodOqy9nbgrupXahR
3ceoI/bJo+GaxxS+cRW7nZJP1zNxnh81u2HaCXo1IwuqmG2OdoP004p0gmEHgVd3TQilt7E/djhE
J3bbXgwFnJa62vRX3SSp4LYh6t6aWlNHSPSc4ZOs9MMXQ61BOeFCwp4V2vFHPoD+LvAt+R64p6R5
dpb3E5ZFhDzbIiv0+P9Sd2bbdSJbFv2V+gHuoAm6V06r3lbjtPXCkC2ZHoKg5+trho6ybkqussd9
rHxIDcuyOEAQROy91ly7wIMIHcXO3IUR0o0UwUeS+XchG1s0KQ0NhQ0AX/vSc9z1G81vJAA90I0h
csbQqqLCtVYkQEqaybbJptaLxhEi/HYRvFM2pKg4z24wQX7IayzTC2coj66xpnfgb+RfXbba30ez
mX/MfjV45Coa1YM/xExBuQq/gKaarhMnDpwoqWrD29HQRtiUi4RALgi7WYaMiZzQfZ9N5mczdSUR
MLBKJC3imUgaJSGBRFnSWWvEwtz41AR2z6uvL6cjPPD8L1uM1gtVWaD2dNSWCPK+d9vgxc7xEq4+
LTbW2pdlzp3bCrVm/oHlvQwiWHK8Jb3AjbHcmWb7E4GbORyZdbWD0waNsJMBOXFI+7qCtjyDstnK
QRXNeYc28Gs4QZ7cjdnol2dQ9/OvbR4W45bnaiDT3rU8dbEEqXG/GL67M1qQdAdA9xgKyzXMQ5j1
dflQkFjcRGkbezdEN5UlpGWZVFE+m7218So/QIuDJotBPyzWJYsWave5MaPtJFOSWdt1U0UWrUES
XiTmqXmB9urUGwj5+KqWVSgUlsoNxzPSfOvzNWchYTHh3WQT/ZUX1xuHo8W7ZkAUZtbD+dw7ZFul
mdO0aKya4EaJJisj00mY0p1COo94oot2y2IIVWtbO0uxLXJv/FaA4D2b7K4eo9ZxagSto2Xc1mVF
eNUCTPI5oGW2bOZ0DknJKSF4RUpYKt7UTjXcsvFe8y0HL2G1D271o/OgT+8FZJTualrcxTlLUNoe
SfnprIgmq9CZOKX7I13j5LpfPfljynDYR2M9FJ9F5RvfGydMRqoqtai2nSFRlPVDSCHIEqXoN0va
tkw4YX7neP18XTHL09hivc5LYegV3mkSNYxobUvz3FS+u54j7JuMvypUiMXBjNNwOMNwWbdRXau4
i6CGEmRnMf+wJiQJtfskhDWixTRKGK6RSWDFRADgkI+bDsK8s8N7ZdoRQaohD2xJ8h+sbEroRD2s
wxevQRMYjW0mqafRmdqVsEG+dq2Vx9vE95N8r4i8+iszlffsxVNWE8LDsoc6TmY/i8GfPrt0DFFO
EpOVRMJFWgV202IGrJJCRuR3mkGEU3rhJRWwjiZOceJ1HqyLRC/rJ0D6YKu6X1O6NpdL4gV365os
dwvV13uwDcI9M2oZ8hZlwIP7MmOZ7ZC9jO4mSUd50ZtwSLe+Q9lfLMXyggOMwLF+dNz7mYwo5G+J
g+bJDpj/Vjv2x8g3ZXyT0sKZ9mE19DHqbGyUTEsumkbU/XG7mZwV3FjSBXLc1H4eWnu9sIZcD8N7
M+e1fvc0Cg/utKSPlXZg9uEqrgLb7XbY7vr0wFqeOWWaOszYAh7hNQkF47qP27AwUfeSJGY3jZq3
6WwGGHyYfq/cYRzvV5egq7PcFJ08ttNSfS7dxj8wyWT1IV+kWHcJfiPwaHaKsE40In6JU7O6lSSq
7aSo2yHqE2zhZD6uvCcdps9p06EI9zYiX9o1ykm0Cfdr1RupjnS0rB041mJliTuEP62ulQGB8l1V
bCt006iswqq3rsJC2AkZ5yLxNjVmc2QNwwqPdllj94442fJBpvyrfcErX2xGo+u/jSkytEh0flsB
XU2WdaP6DO87FVL3OV+a/KnP5iqjesw92XpW0H1noRuaWuCb1Huy5qj+jNLhnpRL0AzbsBf+18aA
K4ESe0V3i6WYZdrIWn3ngvQsdjoD9i+ZTdYVPeT1cQ7m4ovoa4LkyiFVG2lPyy3wj2AE+NoNBzSo
Pl4wjXbah8u4HDxqp/HRGbv7scnDg2OoytpkBYutg87I29UsvZwrElTYIfh5lh9l5gaXvG9Fyt7E
9Flcp10/sBbKx2pOIzocza1c1XhfiwStFxvptdsGU9F/r0QzflvKermtGFTltg77vI6MGc7YFpVT
7x2ZXmOWfotlFsAcy/aCXkxsEFLUUYWIF4lqMZ/F/KwIMsyjVHTz1ZpwMjvZdeM3JxkTA/NeYj/P
S1IwomdH7mW7xFxgp4/vjMUlMStBMHtNW7r86a85+KPQX8VXvBhjujMIbLE3idXU7nmWz/O0RVs+
T0flFwF2MLvt0qhpFZa/QLbFGBklGaNHEc69t3XAzgqoAq6HAT41l0thioERNcZusY/JNUx4FcfV
FmBk8kJRyx83vHs9CGXEW3z1VD6Igz+Z8c/SGu0z11lial/MR990Z4LQgGXJzrgL0475HWlmatvz
l1DxaHdlV90ESTkkG/R+6XTpBEZ5R6aKHx59HAPplshB72otzDDYsPbrps3YLmKTFkPyPVWdSaiN
bGxvG0Lu6xABJugFQ6scNsGE6zTy7Mr4NADM7qMW0WW3ZXsz/VwLZQx7hbYPyfGqQfBtHfrfar5z
tUxtd9uNpfWpjLk0eBqKSkQt5Omv3cAksZdd71sRWRoAXCRkXmND0JzxFdHS0vKqpiO9n0Dv/izA
Zty3OXhfKI5+VrJcIvsvat0y04tQC9NA6Cb5vHEIIi03fs5abQcKbhj3RuXW566iTbtXUBaIxG0y
xMcVq1K95hMsszvYnOOVki65Cx4pDKhGoVs+ClvVCOBglRS8VozmBgdm2GxUG2QkpphKXq/M8Qac
74zdZDMby7deofndlP0cNJiQ8gBBY6rU3krt5OG1NvQfyeT+T9/ZOzvbjXyp73r18tJfPcn/Bw41
W5sA/6fF8otabodD7bnp/uuhzvjyT5va6z98U8153r9CaFceEaq6eY5k4G/VnOVjYaNnrgtPrgus
kqLwm2rOt/4FtJ5uO2Elli5+vUnmrOBfCA10o5a2P8hR1HT/gU3ttbL17xKsPiL9D/R8bKrhHQa/
1PwteL3WVLgvgRWzUtrZUuDw2JggqdcviNJk8SQMRQRt3S7dIra9jY+CVMgmNr8ntRK1geOB6fs8
TN1l2KLgrdvjFFZld4VnGiYHG7LZld/dos/nZmt4XonImdWMsF78uVmG2zKd/fKJlqaMfziV03rX
CbUMwMiVhcCdLEEJ4/gmtcwebR6ZTIp3YTO5VXVp4ZXnIycVpaMLu3Lq/KfRjQ3/5h/39H9pm72v
kENmw0oooMYJSCq6gfaxoGtVmdZiBy+x3g+2x75iMXkEYdIp/7h2CRuYzUoqSvazNOPMjve/P/yH
rh3H9316rOypAoc7xYd5Xwldc3ac1O6z5zdnP9xhjXSgHsZKbK9msB79VqV9QiaIIYxVR34IR/vO
sVd7k3Pew83uSC5tWp3QE7oEfP2phvq+PCx8aqbg3BhCSEPRh3wEfGFeMexUOcazZyid8QVY4DVl
KRA9OK8TrBmVFwyi31+cD/dGH1eQ42PbaIHooX08LsKbxm8oRzxrvwTWMPA2ZfeVFEabDK8pz4bs
po4xA/a8/hq0Z39oH74Xo+jTxicK+RiYGpxNnqH3tyZxR2Dp8FKeYXH7zLbuZHruEw8S5JKGLWd5
nRlWY8FObJfhruhMkxR5YpsAY//hk7wvYfNJgABg6kTadhJ6fRgkPRlv+VLU8Q9g+xhRDk0r4VHt
DFrjONuXQOm4vN9f+19PHvAv5EJkkVqO9bH7nvppXJKcpp6BpPCU7xfLI81hz7ofvTwlplh4j2rg
qsOW8WiFPzYm4WchW+fGlNMfBsKHfqq+AEigeEo03pHpNPjY2w7X3A1lbxBQpHwS32ZQWjwQmG3T
rtnQAxKrwG1GYV5SK6EPCUaA8OThriJ0aQE8Yqn6jnarBse1bqPs22qkzPz999fsfZdPaBEJwEfa
rJbPHM6W9f2AGajWwzta5+/0cBWD4FX8J3bmPDkAkWblwCyVWMj0QwNQVH/JJCj433+KXy6WpQ3O
tKeQmwqqBx8/BpTSrl86r/lel0QYIV9h9gJQMC5mD/reATBTPHUJNY+nKndrZlQlK9D0x8DIARFF
wJ2d15mfTI6JT7iW44WAR9pUf5h6349qWk2YktHX4aT2aAr/wuCFdYJNeDbG6zfC+/oKiZedWw+f
FyMYxOXvL8z/djya4OjX+Q+x9odB5M+zhCBpDlT6aBa00ZxQX47MpsjcJlJdlvxBkfHxeJjTrQA5
GVO7Savw433AgGvhtsny61MYZn1KIvSL0neol7U+0/zvT9D6+NCitHDwpiPTRKXPUv5Dk392Jvbw
9ep872LcZSQu9p0sh0/tSkhhvZnapeVuG36lQRgNhOJm2QYFVeS7Scr4rAtVmSebilzM5aJK2R/h
+wvZ7vUkp5tGeYvVhNAluK6hjkCxjXyx6nNyj0t+Kza/qW3/dELvxUhM/exI0Sx4sCURufL0v3+i
eNTrFpGrfPTdxqVMiehK37kYhI4GCa2+5hXFy+l1VA6CvxtOxGuL2iQZ9VPv4LYeToGiv7/a4uNr
0Wb5FjKKwc3Smf3lOSvmAq9P2shHqZiW2p1DhLe4slEfLRdONyxcjpDY8vVLlc4LNjB2x1ObbniD
Tt5t0q6xcVSVAOrDvqbzrol00SsuRFVVGR4KSmbcnqZjK0UFYPTd8VZib1u/QA0pJjYKJZlQ9ibj
6nODmjpM+aYDn2L9EhB9wb1z3Jy2BOgyM9HGIRfL1t7zB33vCJACx7ttXw9P7UYzyYJmzvkVDasx
Pnlm1Hqx1UssQE9z59Wt3IejssY7gceov1SK0BuiESoYndgDieg+JhQrk291UMfiy2hSK6QJEIDB
+zkSQMma7/eX//3TpYeG40OeR6sm6PnCu30/NJx4qRMrlOXjahHbqQOxTV9StWvypjxzhnbiNfX7
I36c3m2EQGi+WAhZrNt+OWKnzC6dKmf65qyDHozTIPT7xO78gmxGb2xdAlZzZ2UQTvbQEzfqM1Mz
Tn//MV6b4/9Y1rNe9IB+sxJAXEXjzflw5qszDuB7vYpcuLrqCRnBwmW84JNvmd6x99bWTsV+k30a
u0AzmGTqNmgHgt6mBh74/lSONJmT9qKMA+9udlSJrLObLG+87XH6kyLnwm68YBBhRKRGFuMoJGeD
yezcTE3GYTOmLNfO4hw0Hk/+CGb9hiQLXy7Uk5Uzj4ffn/HHeQ1lqA6d0GfN2Tpsst7fa2zlac0O
338Yh9pkV+AqZbMrGFc9bmmJI+BKrYnKSDQXocOXpH/dKtBy1UPaGXJQa3fx7OkhbZN/ValjJolI
ZYps18609m05SgBMK7RPnrp4qvQmxVoC0veUT8Be/IfR+wGai6ZcmzHY66HFwtKEDOL9KbVOXYEU
rO2HoE8dnq1eJvoD9IZDrfTtOUZbR/9sH6d0vXtqppaeUpRseXMbqcW+yJpd/a2mLbriqQxzTIm0
5fV1aBfQJNeEkfNTGd1Ufs0J1lkYvnL2MqCz3G0W3hec7u/vlrZ8/UN0pE8NXxKNeR4V5CQsoN+f
Wj8Xll8OzfJAeUzPVCg0GVpruWbNj55+JCXipW9aSHp2rRcclYEgSh1nryqTZbdWHs30fegYw/TA
sl9xOSbsAIw+Z1yZTerMCBliYiqlnt3Ij+GswWgyrfUs8ThgRmoPf2LTanEpqkRwKfreTw3kR+Wg
YV0pgeT86XR99FT4p4jtD7NTwPpLa2jxYbKPx+D64RnFVyy8Bcr2/Vj5hIXvT/sFOw1ITtmwVQcP
+qdp4cPrSB8S6jXYZ15LKJs/7mTNvGFNLmf/vhssRgilXY0U493P9RG5FI27i2kJkE8CW5FY8yOy
hJo1IJMeV2lSJMp/8r0OjsY+7kXAZMADOdKzJ5ThaaaAynfmmhfV220jglpDbclwrHlWeIr07Uig
UHPp3/ha5HeH461JjYxP4hYF76bC6/XG//dDjoz2j2MOkQ+uFBulCfj3X7aorK87IyGd+z5NFw80
BBmJjqRbjQTsGlq/UMuuTZVHhzC0bey7kcKA1Z6byP5mN5KsdowLgipp+MSIMkEO0PVPfmCbNo8T
WFNvS2GwKZ9FXq7qtmq8Sj3hFCinG/qU5rxug7wOXblpWZB3w36a3GC8Btwfo7P1KrOizYfmMoSj
oSko+dwPKo6aOWhXiso1odFoJ+Zi5GEYV0XDE52Lm2vWAh1LceeV/SKIYqHZNA0HGU6pFbN+i5P+
rE99VmYbHzP0ulInYCjKs7lYaAO3xPR6e0ARibN1K2Ne7yevsbMvgyB/cOuI3rYQeImwobuaICXa
hplN2EHilskR9RZsS/zp6wWsBNM8oDZP7X1idAH5BLJoKvGwuGNSGA9hY87z/dzPTn9FR6I2bnlj
+MMzHSpPPaw+HA2wyU1jpd3ncF7L4hBnlIv2ayPIxIrConHslIbm2oHlsqo8qJ+JzmrGectQWdqX
cOgn0CpFOREqfERm0brBFleVW3oH1DCFdw2S3CgKCEcSq3X6kga103OVZ8sJlLhanWZkSK+QT8ig
cE6cuLoWUvpnQ0hTrrysaQAi+czHpAcZTd8Pk/k+JuFjcG/j2nbaMy8XxCPuGSsetDVJgDmvddRL
2RRC/BUeralUy2uXs4keY5odJp1j2WyKcBJMsKNEqU9XZfDc7ozBMRkxzS+WLdb1IFl10blfyMvy
bnSAD1/60zcNNMv83Vuy2Np0IJfXodVouNxTMgHbOBsGGRZke8FaPbwl/bhi1O9Fk8gkTidxXF4q
T3O8oE/d5C6u7+RmmeQk/U95TA5CuYcRa9jyrBiWMBhvvNxxKXa3p5xvX/VEmX4htyY21gu4wx1X
ykC/YVVXzNpt6uIUiBVpZVbW6qRCUobyIN5NORMBJKYMCyvMdsfWH2kZjdK0d2aSLiiaTFnk6Cdr
kLhu/dVO7JqJssrLMHwYkqBtwen4PlfWDoaMN8jGQoTAL+Hzs2SJ2jbUVQ+RgvRkY5BahM6i6Jr0
FXPKvuBL8xoM8gaAFqfoInKONTh0rVlvHPpQoeWJ5OlU39Kt29znP94lncaCoktk115bmb49lhRw
gf6yytmijwDAM6c4ZwxgD+2jUZNOK16ItgjZcagsY6W1mQLo3i1G5dQdaDkgMGqHL/SgMGpzvYx0
bQ4pUUzkbQe5rz9yhi6CaFKPkcURHP6KgEJj1gPMU2Q2jOcnxHxJrDDfG0cyWTJesUE78RnGuuOw
m7fzUcpx2u9UMFO+586y8e4KV8QhPn4Ax7oR4iO6NHdvoydeO5ADWz839MnF/bLypT3xxt/WuKG7
agK//QqfhTGijLu3S22cfvzvi3z6OUovpF76tiTecWPVRjp+h+gsM3UgRG7hpN/SQ5A3JJl5R0Uj
acLIPd2oZh17hhqlDBKEz2oieWnUWUVKqMYNDeWGq4RKp+RHbEnRkgYZapERDIa56EVvgtJGP6Ov
ER9vKM0GGBdn+HZOqZ2xR9tI+KGTpUFSutxhnm7taXh4cVFyfaA7cxV27ok1O5+i2N9ixt54nMAU
TT99WKGiD/05Z+roy3saSOuwDHxKTlL/FitTHcchwclhdHV9qj/66YIa66TxuE2JE8LfQYeiYnC2
Yl2e5SHRJUJzN2VDwzMd5okuJXUT9xepit1+t0hFYPh0LitWTl6NLHZvgExoWGhjj/qLGBPNlC5r
U6+AqtXVl6kevCSdHoYSwEu2r19jdWi/WolzLLrFt/oL5zRWsrwLe//wdslhEGm05wx7kl/CG0CH
5uQy0wFwo9WunvnAyi0PRnDVRl9DJe2QbxJ8n6cNW6a+JOPnDECYLoVxm9LhzCech8d54P3K94pl
8PJgX7BYnJdzJ+xK4kJ60ZgVtKxQlNUYxR2JGme05AZ+Pu3bji8sGt3yGp4z/z9FDrrmZFF7a2mO
lNcjyYgUBSYFlevMSgHgfPHqeGYXEC+rHvsT8axU3WentZlhApWWQ7ArK16x1W426jjszoiJUOv8
zfTmnPnmjVP7Vp/PexSmoIDTkv3uj0V0GJuOkGC5HAfn9Zlpm6DkgnXxVMTrFycNwMk9tM6UTt6x
P506jLiOS0Rzl/4pr8dk6tydt5o62KJHusPfWRSyuJgUAPUQPxWkg66ggRlZg63Pt0foxhfFAOfn
24zaMtG+5UogS4gUuQ4jShaLB9JYWqQdov2x9B52dDV+463IgtZeBzoNdati++wtfnE91TJjtuWU
YVv4pBSgY6tg61tV7J2glZIMpxM2Tyhj2PgZ0FJMrL3GUXvxwjsPJlPIZWavh6DvSLyDLhXYUL9o
buQlCSbuhVpKzvLbxPIsNs41TUll1wjDdNWXIHeXaaWI0fl8FpSxlng3I/VfwK5M0i3RPDcG5bjI
pwjkPYoEpEQb8TLUQFyY9gB34LO8BmJWbqyHG7gsi8F3upJYySntO7iPoaZOq4sZ+TPO44lIPBbT
VBVW2eqYS4SH3qMxSZ18nQvi5xhGEi1ci+zjtb5YZqxXWVmHVTPJR4/8ptb6fors9DzUyfFe2GAy
jZ8TIoA53vFGg+pKd52GgrEJSgtdLSVehAz3ZkIPH+Ayqik8kZPP2qZ9DpGptfa3jga7Mg+qGMYq
hG8EH/vLKmifN+gaQaKz2beshjWlT27gYA2M8ooss83INw0t1CEaV8xkxr+eyeletjKn4o4SzUFi
ujvVL9+40SHiIUYdq3/98GZdpX+ifm2HxLmtv4dNx+AnlmTRPxg7VCeqHTt33SzKsMLwKCesFuPr
tSece5dT9tVPZVjpv3kbsqwpmeEw0+i/OjUY9HSKvl3Ni3L8yLKVGXwaUj+ZEPaZBNo/CnQypBpN
ba2f8sRYdTnwLdhUsCyDN7+ajG9h0tC5pm6pPznFX/7p24FchBbGHaQabvZpx1Zn+epDO6vlID4X
pwmrOBUaYTOajAajbHURslMwD8W2Sqq2QYHeeuQekv4gOed+oi06nmd2ouPPUjFzDOJLdJNieH3g
jKbgPYKod9APuSRrhkeyhrDDmPQRuxLV4KZdXenY45KncX+6INSB9aRXkEnE7xWdZeQXqe1AAftD
4evDhp5aDvMDIxifI6kIv5SV056mDA0A+y4F0s6n9pNk5mmYGqbZ1hD6CSqJfuUqjKeM2D/s7t7v
7fThyc7yIKO5CCx/qaOrYW6MqfMpVZ2mxpwaMJ+CfQDJsr8/1IcCOk8TnnuTY1Gy4v+vXpJ/+FKm
oGgDAjPqv8eIWcwNmkgZC3GD1UmP7tBL9U0dspw73AgluGVvk+PvP8v7EoKLI5SqELB+qAuYgekR
vy+jQMG2Kd/myV1Im9J7zFxLN127LqB9sDYsnf9Es/n1gDYuIxQMAXRd7vWHmkWRKtMqUf7dtnPN
iyIpeOOf+cTf6LLm65P9+xP8aBHlDKnd4gyl60KQgfhYyEQjKZK6L73btxmDOOjX+HfPWVx3P4su
GPe5jFf1eZicJd9WAw6bR+EopgajW0HR/6Eq9+pE/HdplWuORyhAxeP4IUYoep/vr/kSmsbkL057
W54eqol1Hc/4PBSxhrYGY8YtSMWw8GSGDi8HlhagxviSEyk4rOic2Nnv3YpYPzOamVqWDVN9y4/z
fMTWNZGw7Cc306lBKE/T7O8vq+4y/uMc+Px0S3BPIUqhbUt58f05EJAwg7l0iyNSJlW4G4KifOfx
LUPrPz0UDTw4v1i02ZjiPH5/qCq2q2UA+X48vTlHl808p22DY/tTC/wDdIXfjkIjpBlPL41lKxPB
+2PVZp/G+SzDHyZRP3+PAttDT8o6x6n07mcKRmyGZiWU7Ud4kCjMo8s2Ecn2Tj37D/lk/jGN9k0i
8o8LTsmNS4C5ErszT+Iv+BnTpL3hZ2l3UKttpt3OhnfMDR+wZQ7Nz26FwOlhy0ooUcK4jVc2XVHv
Jr1VXfDSQxqEaQvt8Oxc2oItvPmpit0kaY4Lr1i3uY7nrLDmZUMWQsfbviU/Ltmp3EaFuqtQN9s9
Ib2m11XbQGELKS+dmbA171N4aosVXjAazk1cYwebrwrUvCFSngEetEVpgUwm58h63ce/Vhq5ZFJ5
e8/7Bv8sJX1i0q9gFroBcy7p7MwGpxV78Xo1p7QinWbDDku/TacR5qpxbGy4MNc1XivjjpWKN/jX
Dnh8fgEkDz2JErdDeSLCV2JhGCi6vsIIUHcqrJGqSkBTQ/R35aDl7ZNicnldD7zue2hQTVzflTxO
njW/HSnQsEQvgCdJJKxQ5QoW5+O5SdE/SzblXHVsSyiLl3n54LB6DJ1rb+lDIc9yzzT0nrobFVXL
NxZ/OC2d025RK1ZULylkIHtGvp/2QRMjt2ySyQQ6Co3HtT+FLQ4CEJIt4Pn23l3ISmvuKdvrxhBL
KdP2rhvAY413n0mKtsmWcY7MYZ+q1rKwnyDIVT8XdnBdcO5682Q/Wu689ME11adYfq7DMC/sHTZy
AySqpK099yh8U3r8u7pZuLfbabZXBd0UAwHQH1Y4FmzARSzxdFmEXd+tEV3dKWNTGhLUtZmz1ISz
a5b99N0zqwLvYYz5piam1CdX72tNAQNnV3DqXL2tZFvayol3GaBlZN1ep3CqBhajr8sV6sd6ubWQ
HMCX09AoXxdVtU+6LwvTEKUO+GVlehUMAFjBIDVmuyjsaCqMMUS6qJrgTpKQQ3pb5iZulCbJdOcu
mZtvl2yKD5kYnWNmQnWo1DweKQg0t77yyFUO3fTaz2BCU3od1X3MoD4iJ206vFd2+j1XsvyamFmz
xUETs6UroUGzZ6QyY9fuRSDNx6bgcawn6V2CepRbeMApd9c01D73Z7HL8ardoAzuzR0jt98RteKQ
Adh51Y9UDne2JeSFEkZyUY1Y1tyOSi4CmeQ4NgP49XAKPuM8ammPy+wZO1q8hR+NfULUBKrGYXse
rHa1X1DrqgiMruBXB5hSRV77+4lfeRawrflOHsNwsJc0fkbYXh6K2SpXNOO5u09zs7mTEFbWqCTM
FNat0yQP07wGT2Rzu+yIh+p+CuxsZ9q9eQ7+L82ihmDaS9G76171Xf3S5X78mRoc6WVp74TPFh0T
tgWWtG5HO0+zPZRcY2d1VY/EVrBvZyrYdss8nONxAgXsVlOwiX38EMHXbLTD5YxG/vCjs0Vu7ZpB
9uwWsipdItwCwUvQu361NWJDnVchXf2tsPr88zw6BduNqrlwu95q8TCkzZOZd/KSqGXzooNbygiN
NcdbJLgfZ1aFV5heRnCUjXGeFU5qbwEDl8/WNDl4EFaSQEkolMa3SbbTS2sYM5Ex1vrUdXlj05iX
yBrXtWPkpiXuJJRccA/kOhXzuTckWFxMS2bXi+UzEbMz2YyTUzrnIoBoeq7mVu0BQ9kXblnNEQXT
L+60/DAHQCnC4vFB+A7FwQdLEiUzGdFbYLbODndvfS1Tob4tcmZpAyS3TzoSepASFBs/SzAiG4Mj
nmjwAgcl1ejQsN+ObLPqP89WXXzu0qUHW973yUObLu1X4GOVHbXzMG9iizCzCPx0SeOSeN2CB29O
MR3PwfQptLu03NTrmD/l5ChG9EqqL3WTtZGUo/UZzFNwJm0VbAbgiecCfsVTBz36MqdsPlK9FwMH
jaGrDhBxl2RILr3AwHlZWkX4pAzW1NuAZQ589bxrP3mTV+yZ6D1vE2arf+wtcLToh5BITKl6sJta
HsZhtg65HL0n5cQPE9vNh7Wt1uDQSoEzsK2Sl4ULckh7fxh2rKYWpMehG2Mxaml8FliuzHQcz4Dp
ykPLcs6KEr8LH8K6D7+TCercE3/WfB/XcX0ZGOBAChv7StCfP5AyY2/bue3vWKaRTjBBQzdUVzyu
GqLtABVGMUZV9jpdTMG7bGZGMvMsoKziFt4RpFO8kV2dHwp3UA9ozhw+/2ifW2bt7HOMf98ob7Wf
QkKvjhY4yLuqUusFWSrtbvaZctlNVtl1LUyynQdBPkMXq3uS68QPjWxOIrtdxmuxVDw8lIZuLKcf
LmZ81mcZ9oKG8kdQH2JIrFt2mSg/qR6EZyup35dxnKrPqx2kDwEViG/tGvT3vPCTIw+bf7VaRo8U
yMv2ZRi7lzSKyRboq7DcYhKqdX4AsYRrYjSfCirZn+DUy3aDwMLcqwn6sewHkbBHXddLbMbDBXqf
gk121dwnzhriQEiqmTwuaGUWrTM8Jau4CcbEocCtjGcjttHGXS4u3uhQk3vYE2xBfZG+fqkDZP1+
ZzZo5zHShTK+nIjI/kSxorw2xFITmaCe+DcJ9dLM+kLC5LAlKzK/nsMcWagrrew8bKT9OBgxrOQy
ncwrFDM4Pe1xbA9YphwBQdnyL0TcqGAfmlUNkyIN5JZ2KObNkbbxNgjXyo/Ax+MDr5y4vm4M2uYX
i9H6XGvPnHp12YYj/RJrVtZ0Vou2uiEmwvjs12EmN96s0gazl1S3eZKBp6ZzuqQXVVY02dZQtYtS
M44t4+CPXbfeLgHkcxxMLD1MzCgEsDWQSmQzJcU5RENPlRvLZ+WycTGij1cUHXI4LYOV3E/+2iyb
xiw9DfGPre1ksUS86NnP9l9IJl0xfUaGkr1L9rqZ1KhzjmPv+eeuPcOMvl9xeuDMX+YWCPG5zWRn
ngWYa4jMK5dabdOxc4e70EiKHCELJj3I7QbujmJjYDy5yxzEJxHGqPJzgxljPUzs1/KN6be2eYkz
esaQryiHX/kl0+kWndm6bSgQnec2LiPiZotzHQjf5TflYngwurn8tTlXW8odVaHFTpLshZsew01A
5p6Xe6VNnbpreB4IIm03g7XY1U5YQ5leFilNzqiqqZZu1h7AeORUC/0Tf8iLY42ptdklkztdFRnV
xm0+Z/NRQ5eDrRfA+qeylCvrrEgUzgtMiv4CC4Umstfb/bXhhrO/qXII2pEPwIaKFqWvL5DE1fMY
sjRxlFzsQ9PElrNLxtQeCJTy5pQoNFrcKLpIG029Wxx2Dc6bdgiWrNwwk/b8QAOQec5+MAmRhL5L
ZSkjHN7WHO6KCmgcHjMITa57ZRmjNzzQE8UxlbeBeErG8XFdAXknqXxMQpwkeKmn6m5CIrEjhFgd
TF4eOKUHT9FF8teLcrHLa+Vkw35MVbiR4NcBNCAflVFVudWdqktvq5S3ELuQCebXsa/gR8Tr3m9K
GkDJHF/RqAuwyc8dXnQ42LP4FHapc+ejw1HbbKRkwnhgwCCpzKZnS3PgZVt3wa7D2XjZkdd2N7Rd
n+z+m7zz2I5bydL1q9zVc5wFbwbdg3SgNyIlUZpgiZIIEzABb57+fsFTVc1MZjNbdYe3Vg+q+ugo
EkCYHf/+TT/FQ3QO+Bp7Kw1D+vOiyuqNiQZ0h7cAIjehG9ugS6pLETnatSkm+9KU9P6quKUHHHAt
2phmNPwoe68PlwntOlp/DuGNHgy1UgW61Q00vLE7lw3Bnqjc9AkZO14mttsOyI8N5F1Etmllf966
PNx2Bit+WKIm/UV0TF6HGW2qTcOixBt9Fs0NpzyHf+oKImcy6gt+QvSJUyfdoe10130pky9ZGhvf
AbCmHdyXIKzw+N950svuNNQ7a/Ibkie9LD7nGYSqmIvbziP58Vs1YjW/cqyq+mbpUXPRm1Y0raJm
yvw1slX7IpImDx3rAMW4NKy5hFu3GdeSi2E00p8isbzvIoqNJ2FYIxrgkj6/rKtzPCrmL2DYplB7
GvktVqbX124UWdStbI5qEto/baEu6XNZqFN7MtvniuyxFFlqSj8RTLZyz0unTPFKaVI8QOhOVGBu
3pgZa4t043LlamnmXOeyNZ8TPAXFysz5DSqFIPHXOEnVa1Ak5kQyS+ec2AucH7jCDzk2GRzfF4Ws
uq+SW1uyFhIHoe8cvGNDQKY/DmdaJ9xNh7XxWVo75mfVft8ZC472q3TW5K3jTNlzP/iS44Gb565C
mF6uUPJZV3TAmks5w80gboKS5mpqe/kszG5K1y1oHRLCIZ9+dt3MWmFRck/rJWDgr4HmD04Y2TBs
y2ywLsB6Y5hH6bRQzMO+/G3DxIx2hZd0l/bM/W2lUY4gpotqTUnBC6iz+jI4X8j5y795cpjWorXa
TY4GXL/pR894oEnlB5BrqOFWLj5YeThSVF2w+5WI7DD/IDF4Cig9IUNo1Y2VjIa2JtMCeg7yXkdu
G4nt9QpiB5OIvMUiwRth2MUwH+oAc4ZMUKQ1W3WNHYhQr1N0346FEPCpbMkpvzUrA0MYbhWRYEsL
XMwv1o3Rx/kcarqZlfat26PpXwmjTq0fOexLrURmSqpqtKPvJCb9WiSVWwVrbtuTLVf9khSveT+j
7hANTBvIz1c9LHN73mBnEBUCtXwEpLMmbSkw5F0+gFpZqwn6OZrxppd1+hTHwq5iFfqhtIWohKyy
WQ1TXbndLqZWK8/7pNeKF4xypsHZJtCIyGpzalpWD5Fu0sIIJXyjrtw0s63p2V3WS8F3sDVYRz1p
Mj1Q+gD9nsf/XWiBRzK7RLE9bwLktM6T0zhm8vA35qlJhdvjVKAQRpN0CXkZKFMvOpfs4+AXrMPF
+xXbEX4EIfTkhfVWG22QfuvlmGgJ5mEAcBo32ygbkWg2bMfdlz4BUPCvOgrK6Yb4IR0xJOGaWGmE
C00ivhZHXlZlz5aPOw2KzbwjDeTS6nk85d0DWQEvfKe1iujB6hyZYsgA3zO1LvS+J2gUOk/aUeNw
d4jrnZSooU3YbnihQ+a5NuFEUbrLgB1zDvBu6Xw7TDuvwLUcMHMAkEyxg2n6nCiguJwI/tvKEeJK
AHZQVoQKUfr520jL3Yhm0hAFGNkYdh3YW29eLDukfVZ8kX6ff9YgqXRI4BHF4W7A2tlC2ih+6fj9
LDQ79KQR28ptg2QzNNA9ptVi1vTwFrefX8nqF0EaD3dIB4Yz4NT0qtJxfxWm219nON0UW2kVcJ4w
PQ4tieQ0C6bRO68p4Ty07xK/zonU6TJsEOKvu8mXY4loaBC/5KJHgq1VOVvhb2v3m85a5k8otseJ
AkHLt1Sg3BCjTDpkYbt2V2yiwp+etSWaZol9zFgbn3yRCnxU0rL82ej0gQkxGLgalIuGeYreZEay
pZxo2jPsIMXwK9Yw+dPWVNQmOQ4iiXfox4ZI2xW94cNxMWu8iyLdrqqtPevtmdFW3jdU3jaApReZ
MQrQxUwdbqje3N4Uvqv3G/wO++4JBkET83EkZLU11AiSvcveMKHnAG7dxNy8i5VdU4dfT/StJiKs
hLclnSm/0OK2ghHeO4g+oKjJAgaESejCxi8d3EY8DVE99H8+jDchbbagqJ3VMseHpwcwe8arpWFu
RMF9rxFz2yeL3LmGnO5mPvbGDiI/IKOnGn9rcIAADzMZX2lsw+13Lpdjcu9lRaOqLstMz6hg3Ats
wJz0mS3SmkNrsLNP1WhF17AN419xY/Dm/XGZYH1FPcjIsqTTSqb6+Nkn+uwOD62ER0BeR5PVKyp2
U6+A8y+c4JMBfOgR50EWmAFokW5GKCZfRwuDmbUjWvusxHkHll/jPNRRXO06s9Sf3KY1lEHJQsp5
vkB0b5d5hS5rvkHraaYbs28HxGZ5Cc88SAccOGK3geTVlgusyjhCkuyPQa4YBtyGcVv3ZnNHo4V2
JcadabuJByI8wWiQDSj/Kk+ZtcRtTVFQzu211cv+KjaNwd/oTiy9HXwC+ThOXgd5tyt5Sprq3ncb
G+Z4VVCA3xJbScXb+rZfrqipZ+I9RBTA6hA1AVQc6BkEJuCSO8LMzXa1uFK6WzHAU9tYepFul3ri
34kdWGmwLwq5GSz5MmIUtTWjdlqPnTN/89gthsupKxu5yevB/9Q6Db7PneY4NReCFBSoMKtrK4/M
Sz/JhfccaNFMfqsRBZealpjPc56Ki0mT7R2Ut2wNlcr8gbikJ3Cz9YJ5TWZc1qyJD0/nTT/OWYs5
k99F2z5J/Zz9t7Hyy8wwZ2fXuaPzRYsSOd2AXAkLMKAq5lUuC+NbGkAcWBXwGW4qiBo6Dm4OdghL
YCIOqCPdKbYFPm6PgqCxcc25SVVHfY65GTpr9d7c29EalR+NWUU3Pmm7TzVkhXg19Pk3qy2qp6ar
sHVJS7BHiInwjchBsoO8+RZrox5TW03aWqPyuG56VDItuMv3Mu618yZjUW+aVHi3Xd9VF51TI5lA
4X8FLuDhpa37X0CMU095QLnP0lysLTFp7aehmc1z0Vaduc4Gf1TVml7AQMFsZOW1rX/WWqTobJZA
o3DCKHgKS8cc8k+oeNNNA7i1aZjqWIJZTr+lfDEuy7lKoNiNxlMSzdNTEHXGSra9jqTTEdvCz6MX
2Ln6xnbs7jO6/To07Mh4riByP+n8Kw7mCbw4mPNPSFf864leeSiHjlXn9z/g+XZ3stdnooI6QsBY
B8tdEGu4pTSGXYScBw3m9H5rbXDyxzm/1q7G2my+ZoAdG3/iokLWb7kQfG5UXzQsZR6yxLIL8tt4
jVKWBkItCIvCsn7OWCE2OIxJ8KDmmQNKFNi6+chCvCdutFUhPzV2W9nObYelMbt86/uK4tPU6LLp
tU9zVuB5g5WeVd3aM4yUORxNJA/mxqr0qUvOdfzls+UcPvTcfY7SaXR+OqVdibOs8ovOXkd2oxMf
6A+OPTZsXgJSCL02aAY4maSuvoG/ZiyUjb4+k+Im3Eafzvt5AsXE4WBydrZdjv53FyM2NpVainzK
2cecRHc21Hm0+zfa7MYxvBAbqhKsXsp4yEkzGm0WDWxw24FRmcjqt15rs9cSO4LpLJQ5Oc4igeqS
xgLSjYwjclEwoctr2iBxFi96fT9YfscVJrUmt2m+VP4YDdmGfqbPvQ/lTTplN1lWtX21acmFc42t
Lq2+JaeC4C1jXvG3yBRHrMqmJFstMmFnOIuQb2bBGsRaPQkGZHqQh0k8DV79tdfixXRWaeQL/hmU
cs+dLrWu5cJ8mc1ExrvrCbcIb9h93KHc72nTNfRoK6OdJbKAJh09mf2uYerMKGmwzfolKqmkOMXf
PIVCBDkfXKtoS53oIe+TJdSIyLhpVirtMMK/w6BhwDm/06H3/y7+HnH4mwRiOaVyN2+JV+vhbA36
pKFQwHhzbP9+5D8ybPj/MXAYMdSbufHOzuGO0OOuUpHD1Z6Xg/q3/unl4PyFgMCit2xaqFINJTf8
RwKS6/1FuC4IGip0KCIwxv5l5oBpA3/UsX3SGmi347rw334O3l/AtmiB4SnR6rPcP/JzMA86+8hk
fVspey0mlu/jorA/mct0iIc8a9FuRq62xQN03NjkHKmsOfwwcbnLN7WvexfM+Qd0riB1oqRkzpKL
nDb4SuBfd+ahVKTN42OVRpTrlZsnzzOdj4sEExT8SepLoxckw9KXu6UU0S+ABLs/ohOhYieHm5xm
ljPWC1AVDtbkKG2i44202OZV1HBiUn0SXXTnFHq71uqhWPWZMZ5Ylfv7gBpTedrDHsJdw0QRdsAe
iB0NGiqKQSh6GIBbQf5ieuV3gODxhPrp8BsdDqS2hzcMIsJIFsTxOHBClf/eZDG5q0Xw+GbiHvGs
ODYGTwOwpWaXfbjFdL2VlkmXwsOXpPE2Y4trUNfIE5/pgHHx+s6oTckD0Zm7rnfo4A7PSQchKLD9
9+llEjB/WRXB1yh1wqBvnoam/0y9zLWC8pQ+0T3XpbuPn1N9lLfECt4lml84tx5G0qg9D9g4bjUg
8MxSbYNI5CrHlfZ66cx6JYbO2AzjGJxQER3ykdQkcSgRWK8cniaMlv1vlzoLFX8ZRZuES/W6qtPn
RNl9trGPhVzu3SLxaVeNY987PaJWt374+HHxIn7/wDCwMKxniXOI+Iqe9mbyQFKBnYreckvc4YV0
6ptcW8yt7WYvcS+Xe+E696kYy7AYUFyhuXi2rezFgvIhzQ4hUSHbjZjRblQ4UeysZLHvuLjf1Klz
X3jFla+5N7gFvsBouimJPwaap5CcRw1r3h4UEPgmoifbJnfCMLjzmsavIdcoXQCr13Nk3S8WJTdI
/oNj1CCP7iM3j/uqce59nZFtL/6ckXcLUJE9g362q3pp2o0aDZgLW0x+BtoILkql90i0iLWSk3FP
1N8zOnnCOnv9m49ebDWof+QI03nQ8XLauiaIYZ74zZnbThyZGUPlbUmoL+ICKiR9ubfhD2zSlr9a
DsVVmpn3WcuN6PXJzMymF0TL0K7VnpdqYlty6b+gXSGu4as/ibLiqbxsWq5LyvZxIlVSo+Te0sS+
of9WkDDsftO8tvzaBWO0mbs2WFcGb04Df+MyOeCBWbZBaEYV/ll18ezm3s00+DcOTGJY9NVynYs+
2M2O/+hG7rRiD1+ufWkPBGUnEoROMe9TXIk5eW4Mh1acOQclEjCFj3jWvRTFs5itL2Zqwjrz2idu
/fm28FSjNy3nz+q7qrjdrMOBkdIruUXXtCWnDRs46dNAqgqKUWlrWxsXl5WNbfEaWqO1en2N0OxU
25j0U0xm5s+oxRDoVLyE2aqCXWmUQTgnKIf81LsJEpTpTjPTKZoxHJZJ+mzDkF1bopM7aFL+Kg5G
c4sCatmNrbWcVZVzX+F0eInzfLuZlsm5HHkNiVvAPRCMlMHCvY5icG9YtGLjiNpcR4WCwUuOuLrO
X/xRPpmJd/762/PYK0O99M5Rz9IUmJYfMI5e3AjPrqkHzMpYrvrCQw416eEIQXbw5/FXa+dAdZ6G
3zhoweHAou9MDPl94aZViO7d3KYWv1vQrd4FUfu0ZKW+cTJXbOitTqjcgU0NiAMr2BPxDsdUEgxa
lqBXdk+LwwSAPPGixTb9+rl56iZPbCffJYlYw53SK/iYZUNELDChRL5Av92QKPcHfpmW1fzbUXml
Fo1OVGY49vyhSPL/Vsu9T7DinpUL9KDRh8Ldmr+6D3wAYfHiDCyyfCme08a9ASy+NqPxlqbeI5bE
2UpMrbiuLSb8wr4dprQ3Vv1o3y+oZNZgqf4GLttNiUPUtsy5fHZlcINL8X2esZBMN37G5sGkPWIw
RtQ84aJ2ZWvySdN4U7OXfvVocuF/yAczFh7TDBLtMUvd+RrvGGATQZwy4UYsUW/5OaCmX0++/0hu
lgBZ0x4RKk5cGvH3jasXIPNntCclfTbvsU0Mjc53+oxkV2zqtnnKCvO+SSWL1mRxQCuiWY3xwgqv
0S1xw9O6M0cHuaJG989myyAzaLqQaTddTIXyYXNxHF5iHRNm2D03tNOXaA0hPOMSzadxWn6krmnZ
tQ7otRpznyUq82cH2x2arwldo3TBFrmu+3UzVMVPsrnOhU1oaiBZ8WAXT42XPA9Wz524ecohmFFq
VeaanCA2ZY95QgiDtar85CVP6wVYh3WqSe+xyDGC7jMfCGbuyS6omuoMVI5VETu8t4FJAnfvcZoF
k0sLLuD+yJ0P7esTSFn+ZfCwY1yjcJ1DOvq/EWuKjTlZ2lZDAPgINH6f0+NZcWRGP9rMmVaOKvui
QG2NCMOvLA+fRwh+jhFaXPXhLXqwDcCclDfedOdbbIJABWLbBJZ1bpdxwIWeqR3VXQtFozC1szhF
wJc32o8ZM5U7yy8UUlEBDJrKDtupnlyoJCwbbpBXdtTKncE18BOcP8BBRIrN5QBEtg0sbJ1XXQKk
uBIJ3qXC6LWzwuYnGyDDiJ+wnWzmgZ2+sO4b0mtWdCGJkBBSuKsIadJXoMDkVmhljjeA8wN/NQGv
qGjROrT+xkws/WniunzZTkjto1qX3wzaGiFWFTPBj0B8Gz1LnlEUiU+prv0watGn6zRT3y/Tie+N
yEfYkgNgboextn9JFLBnKBsHunMsliH3WOFxnG+n2Wzh/Y2+oiXqT0R3P08Tx7PanGTFDLY4sP2J
v1cOzdPrsUjdej+PJA6ULZl2rTLQllhrXEKOwjzQd24sKBvYo7IMJBuGtQAPmoXTXMKb0tZtO94i
mEu/VyU7+OsegcTuRse4/0Ers+cYKsqFjBNj1aH93bHFqzMlf8yHKl9lrkffhf14WuhdQ1N46aV5
x0X/uqm8n3aSfys9cSlm2hrLQpXQTgm1RVkEuwyC67rBI2RlssXt+hToTREScF1CrGCJYr6EXSCu
5snjooItElnXXgR1qz2n2/GQtUOxM3Pw7G5ypjtz5Axpx3a6KCXbOhXlk1+qxzR13CExGF3lol6+
92nwOMvkOY15f6Ih8SnmTxu1WrSqwHgtF0qjeZpd8UyKiOTMaq0tUuzqRKWobij7hSkMeUWwRmJl
K6r1QZ1WcNUrJ6JIc5+9yvW0x5GR2DQztDyNiWGcShHQrfTEuO6+Hw4luYt/ka0rcQBUdboE+wNP
M4281og1aKTDbZLSUe2SC8se7lEqeitpYCkflynOU02+oR65djvti+HVT/RPQ9J9oNDZnOeLbVGy
CTgbuNaUPUEIzfIQj9A9Yi5u66Rtz6NO/+n4RLlbkfYVivKDI5vL2vDlrp6ci0SLPxtt/ysz8zNU
CfgRM60HwEMcarp1UqQXblxTpuXDdOPQy70oZtZyGbFxY26CAprafUxZNGrOIXS/sUp2nQyxEYxm
dsi2E7ezj/P/it5zsHZA4mEgByzJsV0Q1QIvF1LgVCiBSnvNPJHutQ/hvL5l3CswOeWO7aAx5q7/
tgwHt5GEtfraxsVFaTvkBUWa4Z7jeveSSXZPDtaXj0t/792Mcjnw4NQyrMGUOgzqMXur7Ooo1zal
elN8HPsccv9ybyXEvkAX+tb7NLpgLq7JmgyHyL9R5aS5sKFDUqbZ1XEBMBbOXFUz6SMlkPrKtKke
Z0s8TwlHacEeMpT++ZwOGzifzXll5i+1bJ4sSaUD4e3eyaz7yWefD1oh1ymU5Y069k087bZDZ99j
yarwPRfTfioHWDfsV6zO1OSQIHViXiUDmYZ1zaXltaYbGhmsIaQ9+i1LRON8EqLRzgysO8AanBto
4Oyobv00ZUb7WGHcRndyzDDnjTmTIWVMF3+fjNy5oPFQUM068T5TAuuULLNgbWJctYNEhnsx7rS4
Js6aKuzaDVeV594dxUaVW1ZaPwl36bYUz9FFnDnL31mhfwS5PVYF/3doe7pnkPq/s1H9n7A79Wt+
ElTSpDHJLv/1OlL8u1JA197/oORJu/keuGv+9Lvt8+6fFqLqT/5v/+H/+f36t7Cf/v7P//hZ9WWn
/raYVvNb8EwBZP+zgeq6f8Yx7e+/6PzXf/6H+tP/zBq3/zIo+SBZ0QlmI1Rw2j+QNt/+C7Imno9Y
sQGlesoM6B+2qab1F5pKE//0f9mj/ss5NfjLxyPRDMDYdJcN4U+MUw/xFeAOjnxLGYmwGt8BH1Xd
dUgSuiGkxzLvGtTQmzQxl82bl3EExTmEpNQoiEbou6AcMXznAM0jbMWTo5sPoSa5QcB3EGu8w7JN
qlnBCSjn1FAHG1qWBSMpmMUQ8ot+Oh1GJFDF7HXcCP3E1rkvoCNeCed2CxgFkQ5qUmqX/a3T98fc
Zin20OK0eGNUjnZVDGMLaNMlkH4DgluLlkRkDrf220hrjxn0rxl25KUe+XQOEK16qx4oyiFmZZhN
hCEaLinwjVxEETjae5FV/fmnQw/JBOboVwaZB8cwRiKtEYm6DyEDakQV1elFTDm8arrZPXHkH3sg
xFXMQ/KtEcsdYGDGWPgaGd59CPnFDz0r8rYkFZwyUzsyiguuDDKKaMwBKN3/bCWt59j3oi409Si4
JU3BezAD95RF0bFRPNdD34KvK5auB5Oj90YMTaTdhRJz+8u5mqJ7IimnE2/s8ChlCvJdPMfx1Pti
Ie8/C9CNPypqXYihSAM5x+5WCPD885wczIuYHtO695JgU6TYkP/x5APZdnCWxK3UdI2DkXVM/4uO
bl7YY/mAjbItMWxw5z9ezB4vj62TUCylvTuYER4s9bQuTBmWkQGTVDVR4f+6FMJLcyI08v2+QX4l
2xRGVjYr2jwYKgoceCkS+4naKLyLxew9CJtuc1N7Tnn+8bs7NhR9FfyYidsG9T14d105JPZSpJIp
rnsbpGDFutLMbAcAqv3xZ0Kq+2YoBTu/RVkhPcDvyRmqI9KtsoVzOcXFqQd6P9n3RzkAk4dB66Vs
tCosOK7gndrGdUqY99m/8doMvD5ND+Mq2o77z5IWtM7rOOZZSPM4cxITfxzAqE0GvWPz8VBHH+i/
hzrciQaclpXnRhXSYvfPvdhZQqIcfn88yNFp8GaQg40I/iHpSQQQhzIr/DCJem+VjJqxaWHerD4e
Sn3mt5c4Cu4AiB1nYRza8JlW+8ibaaATUEROg1+FGYwWcoQLB4lZV6DyLX6yG+YnvtTR1xdYrFzD
tbHltfaHS/AjyDrfq0gITLUdPKtyjRef+OOPRLcGSgEKeBpDjLU/Sj1oqPgKQFKRQDvEbG5LnMi4
+/jNvftIlsF9h1aoiz02lrMHg1QdAXJcEPOw80nidI2k+2XhwLKLZEMUxcdjvXttr2MRG4v3o8/l
9+C1cVpFFZViDsvEnX5wq4AiGjhpdWKYQ+U3vRgDO00bIpdjuvhdHyzXyjH8IkGMHmJQmNygS0iv
4GSRwCic4graSn8Lk3G61qyxvqpzYd6KwHe+wi1dYDRpPl0i+i3XXg9W4kVTdskJ0D6U1iwvP34f
72at+p28dA4anAGM1xbSm1kbmZhKpF2ahz0U2u+YIzo3cN7rEPTZA8Qa/rj+oAGojKR5KTpt7sMN
xjZTTKViLw9NQ/sy66MFodmb/nTWqi4jLXKl8OY/6jbwdikKmm6O0GuUjVHe7DwCXreRM/QnXt3r
cbW34hmGcXSYGTo14qHBAUFwlo5blwhbPtMPmWPUuwEbJh6wtH0JEQo92lqOjY5SrpieLC7fYe24
+iM7uUnyUisffLJersa59q4K8vw8uhYDMigo1YrpSs7IKCuDFsQ0yPuPv/v7daAACcfDelan9Dys
akxrXioOEREKcnrIpqS11Gizf2Jlv6udLNO0uGAhGA3AmA4PfC0OdHhVPR59cEtRKUL2r8Y53s3I
xS8RRTRX0Tj/9pake/j48V5ro/1vw8hYfLDSAdWsw9rQkrgV+G6XhfTEMjoDKLgfnGV2flSygT41
9iBeK0wZpvs50wXWxXKuBTI8ES9X0g9YdhGNue8Cwur3OHFn2PcOQTOnLLbfLz/uFtR3NgAgLpOH
fCJMmY0RkQu8bUw0Nxi7fHcUtl92xUw0m9Wf2JaOfQ+a/KB9ls5t47DTnwcYojX6gtQQGcC6KB0l
MebqsXa7NApdIe3vqEfdUM5u+fnjL3JswjERKMWo1V12+f01mZgNvKykz8IpcqtthwnMmlwUEX48
yuvSPvjuXDs8j0oWc1/23/1hEJggu0ahHtYZRlSrXIdd5g7F9KltJ/sCtgrpzrOBtVqSROtqiW38
fYbI3gxlN52b2Ff+6TGN/waurXjNqL3COTzb0mrBLEm6adgWREJVo0YILQkhJ77rkZdLpoZuOmAV
HNfmwYbXkH269LmThn2iQUA3C7k1MvpGH7/cU6McfEJYNnNPeBZulDOBnILznIBCoZ3YM44tXVYu
ZB40m4Qh2apceHskVbTW+xmEeR6IhSp164EuaVPgWeTUOQ2wum+Rnc22S6y3mz7mld7D6DRhovr4
L5ynCFFK/mtg/jJZVC9Y2Kb+5s/fhKOYWICsFF/+wfsmcFYzYjTlYQbB+AyZ8XJn51a2/XiU93WR
abkGqLFpc1fndey/CHoURpylSxqmuGZcwKdXGqE+2VK5Dyc+rVoWh8smIDzIwAxFbQ4HQ2FzSdfS
h6wPuvIyZd5tm9Jnyzvvs5TRLvPN548f7R0ZSAcdAFKBEMQzwnVTc+3NR058A2faqUxCrUO1UvTp
HMPmjHFT5Ap/axjLGGqN211OGBKs8BYs6XdZyR2f0vn68U95/5ZZOSwcU4elQwmqtug3v8QwSRpB
fpdQEebLo+tnxgZbZdJrU7c4sRm83+33hzrYnKrF6pJsYChURoj20FidOQYNySkNUMD3tf3/OJ46
Dt4+mt0OOlG8SajPpdi5mOb/SjEHWOPZNK1w+7NOLN13aB2bkKlqOwJRoTaCmu6NR0Ox6QK9SkIr
iYyzWuj4T9C6ihPUY4NxrZWNWI+exMok6vxveRYZLx9/y2PTileMaw7HKS5fzuE8pvNbtwbzOK7N
+p5wmeoLpIoU1VtkXY585S3q6zzMZ1tcBHGNKMBPAuXA+6fwA2/Cwo8KZwSFT7kH9+hkqrwgzpsk
nNDcwVbXdSIU+2YVu7DhP37mY/MX/AusVAGlAG77Lz2aBlQFVUyMd0MM8TIjtxTz7NPBwD//46GO
zV+LYApKK9YLAOL+UF2VQcuHEh7WekKfMJnGLcYA0TabU035XmQn5tP7AwfIlUsUCQlsTZwI++OJ
AYtapINxKBYkvGUzGC+6V5YnUKn3ex+jUDOAMps8mnGwSuopk11b63GoV9HwVeaauepjy9iZ3pCs
CQAg66LJTkG+Rx+NGUpx4Kg8tYOtIAZrpNQs45B0J/mwVP14nxjWeGIDOFIOqa4yRlKAblSzr+vl
zQ6gwUqY8GGKwyW3C2wnxfwzNuz2Ys6s6MYca+8CV9Zka5emBB/LkGeiorvzYF6sPET2J+aPoTaA
/WOGn0NZh0EbKBXI3P4HTeqFDSQreNVWUN0KKrgvJN/DzVA6fKyJrE86wrFmhS9l/bvKEMLrxWyf
IX7MrqUZx+dWiWPviV917FO4FpRQRSJWeOv+jyp0Y9RSrY5DuovWbzKOifl18WU4MYyh0M13D69M
AAOKQcCBg3FmPOdal6CpsGc+PFemDLZ506AIxTv3UvZudT5jXXuOKSEch0LK+2WaySP9eAkf/xXY
01oB1zGqlwOwhbkQ9JGnaTtMFhDyjkR+ZlUJcyLJW1wFOh8IOBCbbsmyG3gHtPjToHr6+EcceeNA
DgbSXGAy7gMHb2Lw2LKk7aNcxHLnXvN1Z+sHojkx+dXfcvC+aeCxtRLqwsO+9sjfzH217BK3HLVd
vHRftG5qr9OkIJvQmdi/goePH+nYYCwvmP66OgKDg/VspdJaxNBpuykT/Y4rqbelnnDunLz0L9n1
xaePxzv2ClWaHTlXtqPDHdmftEmQ+U6f9zycFSw4dohxraWeuP43RqFz6tjqHQIT7I+C0pnCqW+0
ndfD7yH7jFowmk7BNUc2YNvCC5S6gSObhuv+KDQ5kqWpGWVonOwuJiVlG7Rq7etxu+6rerxskF6f
eDT10w9nx9tBD9YBIvWm7xZuL1m32NedHLvLupuDcEDk9ewRtnXW+v4QRjLydn/8Uh3OTiptxwdl
P+z2iZIUwCGNtV0QJzb+Guz6C/Y24cejHCkLmIwBGCRpoSx39c/fzP5UuMbowBLdGYWbr6dmiSHu
BqbywcvWHw91ZC5yjoHgQm3Bbu7wNjREDckVmIHskmTwP/tjvVziFnMytO9IdUlZiVgbsI2r4WFL
x0QC2CxNHuzcxsIZw62SYmtEWUWm3KT/tIwRu6FMT3/h9J0v64k4iZ84Uxg35qKL0HPFsJk5c+/a
3sJFgqwvspglG+G6HRZ5nZTEQMx9P54IiXtVghzMM9/louh4wetNztz/DjqXmsiL0mDnwLa8Ibu7
jcLFsBpYmn7RF8VZpvXwW0Ez5084aivPCD1JfwpMfD+ZMOjvEuz8UPca8JBXGOVZcuXalVUStoNv
1t3HX/LIpFGls0KjgPvpZez/2FoEvasZvb/TBlKfAom6H9Z7vvWI5zpxEJ0Y6rDtqI84ADZo6nd+
m063HBNQ+cxpvK6nJTrxDU4NdbDU52GMyK/q/F0i/PaxFI1+5tE7uaqT/k91QVxrfZx/aJo48BX0
1wLozarrK6xhArrDu15v8H+zcGvH6sxqgk+RX7jbj7/WkXWHKSQ9aRqqHKaHqI8G4jPgXu3vOqdb
1lriL9sAM6cTH+r4KKjDXHVmA6zvz4mc4eesYU6A3PerAOtIiPr4on78LMfqEh7mv4c5mHrCdxZ9
ymtCUYa6/qLs1MI+0uwrQ+ovWRcbPwia7MEEUmet925BqjdmZX++M8NR1+l2sXFixKEO+Tdfb/Tw
arP1lunfFLiJOtZMGODonHjUoy+UcE+XHpHNNDl4ocsSCCMVkplvpEbI/yKeFwejs49f6PFRwFtd
UGXw94NJj/RljjDC8neA5C/JVMc7g+zDEy2QoyuLi7bqgHBRsw9O7h4Qh/sm0z2te/ztEi3/Mmq+
E7ZwdDcfP8+poQ6ep2oKv4ldFnEtuuLSoMoOO3tcCD+Sxb8xFDwFdXhydWJt7U8D0yWPDtKPvxt0
ZZvbZe0FTNl0Q9aL928sYboT1AEwI7imHbxA5VsDtskSrnTdpYKrmi1Vh3liCR8psHwle3OQvSlZ
6UGxGJUQYMuBAIx0HJyLek7TC1xBjDOEjRZsSx/efJnIrx9/sKODUuFDa0J6Rp7W/lscekMrBwwm
IHePEkd/7PyCyB4vq65bboGNO1oNVnpiq1d/6eFpG0Cl5lm50DHu/qCyCbwBw1N/JzOSnAq8O3em
r8ktOW0YyCVW/uc7RkB7nFIOdF8pw/fHG4SzSL1jLXcqSKNP8chxqvFUbumRVwkOjnc77EEV/3Yw
IW3LILhvYBRDF8N2jHVSjrhTbAxc0XAC6OrPddCfOqCPYQf0a0CeoYmDwBzOzQzPg2bgTSPgtzM8
bDWzvTdj/Cp2Lsbp3/qcPdKWVnkXt9LdyVR11EbCEy9LEZvnGnXLiWl8ZAuATKY7gMb06VFX7r9s
S+8xVjAtbxdUUbrBKpzMEj2qd3YQ/DvflXQAlaVoEaRum/tD2f+Xs/NYjlvn2vUNHVYxgGlKdpOS
nOS87QnLkTkHkLz6/6HOxM3uEkvfwB541xYEEFhYWOsNgDS7HJ3uoIEY8H6SqOagE+vcP39EbsRo
6nbk5rQ7NFLo7bv/c99YSi3VngAUDDZ7dFSz8pSOffLy+wbCOGUmEjpKkvsmbDyufRZljNKgaIAK
8fhj7aYqfPlUoC+gcU9RX9DxupxKbk+YqZeaHaR9tp6NpYBIbIoXQ622jwExf0O9bG/o3YIhP6en
sOfsAIeKznf12vGkg9vP83O5tc9AoxgORUHUuPZemoamFJ2V9HbQ94tzJ5VYe4iUpHxvuGr38quG
yM89o23dO4745bKtMdorcknsoLNRXrFiKz1DYB/RxFbFwRe6NStHpT5Be0hgBbG7BPJEm+x1ju0A
xEJzWouhvGtQBD2hNnOYzG0BaReGaSORzdH1BGezLxQjRQ7HA5hHoHXmfZoriPnVkPDi5D8UoWLk
gu3PleuMflupxIxe/y6H9ufLPyJPGRpo4Bu2jvPlykYyjVB2cy2i11gFNawdv8xFde5a94ijv6Wm
V7MlO6Z0QYhGUeFyKHNG+6RUFyvoG115FdemjkgKJoQoeWpvzBQpwVkiro/O+vTeafv4f7iDuF9N
lx4h18NTZv1PFIndIVc4elZQoHDj2aIa/IlYeRB8r1srEEQoVm8XwUYZ0ncJeq24FUyP1gqU2hWe
rFIoUtAF7N+K1iJcvWri1PSRde5wTP4MMXQKUlRWHzGkhknx/Le9ipv8KgRNoDKgl2je7W7dtdX0
OZ9HKxgctXyFDEXxYE3q1+cH2fkiE5OpruGHTJ2S5zu3ze6zymZWDLRIRSCsGj25tR21zde0BH6p
TuMcOJW2/I6MnGwKfXcNKTFbJm8Xd21wizASaOZIUGnzaZB1OYfToLpTOJl99beWdo6U+ox6mddF
zfRKHYsW4WUUCKeP6Aqqn22U3dPzpMlaeJWpTRVGB2p+EOa2YPnvthV0VbYKLOuIdAZQoMttGy+u
bJx2mkLbaes3Pa8FVPvQbGW3ruodKkztZ7wxlD/PL+s+DD2NSpHIBX8C0G4Pk2zMOC91DTKE1SGw
muVFfLKQr4HR3Pfn54fa7pzdBIlCXEZU9Z+ujcsJwriITIe7DiwIHMMJAf/HdRW2P8e68pg0QoXN
LZwfw+rkB7SF/dJSFSVnepKZ2GLPHv0HdTkxdeTRwQeI5S912d+r2jSnsoshiltOfDev/fzj+dnu
F/ZpTCrPpIjbwPbufCY2WsvoU+NkXHS4WcRzhqJ57SCkjLzT80NtO//fhaUCh1oIoEaCKwHe2A1l
OpkSG5XVIhtONlZoTG2sVc4/iEdPsRDDfn687eftx6OUz1bF4Q7Dlm25/4lwelov5TSNLY6kRo+G
vb7eT3HWzrgm5fNZS2Tm0UK37mfu7Ve02BNxMOF9wNkmvBVZdKINIWFf4WzdrHAiCzVf1BowgTG5
4LwSjen0ILBd7xtuDxoTGAZtsLk9HMwZNV4aOqQW10lxdG4qffo1W9NGOair9N7RRuNUgiMNn1/f
663DsNTdNzYU1/aeZSMindcjLZkQrtv3wnEy1BzbT6tmH3GUbqwj5SIIV5TIqI7tP6TROFJptaUO
Z1Lq+7K1am+JleXuxdPZDLcou3L983TZPapXDFUs+NBIMViqRKQxUu7JvauTWin50ZvkekbQyuCr
Mx9oFKDbLrfmquWdGy1ZFSZKiZ6C3WsexZji9PyMrg8cmD0EZHhxkF9c8WnUelFTighl2MZjdnI1
5OJoroVSaLHfK6gePT/crUltLvK4pFEHMffbfc7QL6946SFohrYDoKE4KPL5CAp8Y1I8XJGyQrBy
I+jtP5OWZ2uZmHU4WvlXFDwMBIfFXT+UyMTjonOwhDfmxEfGPl7foGUQui4/FBxHG3cQvQ67eePB
DvUSSFd9Kax2e2Dh9Aa0yYQxBs75chQRYWuuoZQaInIqXmOJMH9B/q89+D7X55VRqAioGgUdkxh8
OQqq+ktXYF8aZujQBjCgKNNrkwjn0ugPItKtZaPJCACNl5Bh71OtTDXbPEdIIZyabvRU8H/06cc1
ePGGw5IOwC4XNenIPhVRKGSbKM1A05BS8/VmHSAcKEeNt1sbDsUzwLakye6V76A710SBxq1CmbfO
f8mC2hQW1SiYulPud3YbHSRYt9buiZfGrUF9fo9FLUatzLEkrtDkoGvl2Eril4nyPxxWNgLYDvY0
ZcSnNPafyxEpCLyH5ObtArYI1YcC3L5V2y/fcjSEIExAFOAudHdbzhAq+rmpgb+0nMo7HhnleWXZ
AJwOL9bN4hDxcEQwnPojjoV7AGhTDGmpZNwSVGgHz8kcQMrGV3q1P3HQ/VsW06tkrD7Wi/sK7+eD
tvCNb7ZdHSB2GXwjZF4eLdlFhaS4UKNJFi9+pqHWkuDH8T+sJpUw2Mg8jk1u3ctRdMJiHyHUHLp1
DyB4IMBmffE+dbqjsHedOlH839w24a4iV7eHULlraymQIeoQGHqCVMloek5vjGFU9BlSILHu1+A7
7oB9xh/aQvQHV/Gt5aSnT7cDkiYU7e2//7M5ofTaDcLbdWjXKPN2im4GNEOHg+W8cbDpQHAFg8VF
7mB/X5FoIGc/wVJKBrN/zFYFkHe6ipaXTG6UyBer08GI14kaIsiUmKFLQvviGXU5r1wrK2UiDodF
v7SveB/y+otr8abTshV1E9jCHgCDtjuIxlddsu1ouAQvwr65EU9229Oc475CsJgQNqMlHY2p8jlG
Sf/B6XTxa64Fso1jYjwOadU96GSKX0ZQPge/xI25m6DkuA5IFuk/bl/jn2+aYiWnjVhShNrgKg/Z
nBVvBLpNXm8O8EczfXoDIuClGAMmDkZvux1QQid87/IsCO9DJxsyoA7k2B16tC7i4vHw8u1qkuNv
5CSOCvfRbmpEa8cs9TJU2yV+vybNcFKoLJyfv+3279JtLnxEZ9ur23fcPZ8S267GqpBliPJR+g5N
RP0dfNXqNGPffsKkQ+JXlShe3Y7x6fmRbyQO6B/ytmAD8S7eY0WHctQz9KnLsGwQPkSjSHi5sdQB
RpPy4M12hfV7miUPJ07/pi6znyX/CnhINmWoWNYvralem8rwZkjdU1Z0j/ow3VmyxDFydO7bpT3l
SnZujfiua+qvz8/5RgiiLE3OTCGSguC+/I0ZDKawXFrhOHZEwBLvxSHP15fvHDjAFFe3lxTw511E
N5ARpJSxFmGLGinZsmEGSDkdYX1vBDoWkxfHhnGmAL7bOeqMzWNfAmAWY43BZVUo9wqYswSBUM92
lJf2w/mEG4uOnUp2QRKzy9Cxj9FGZOXzMO2QbinaqvsmJrkemCTfiCfbCwrWCjeuSxX88tCVWG6n
hpbnoenm8/dk1vvzsk6dV8+Z+4AQtPaQTbF2RAR9unouiwp0XYni4CY4h2Qbl8Mmq5uhcGtkIXjU
WmKUhxNiCV3nzi6sIcyyWJ6jctHfrxpi4hAS6DcrXRHIXtCoxZjEj1ELCs2otQ9SkKvGG8vOVUbD
d3t2b32Oy99sUQpu7ITkqjbqycuUyEbGDKMWcDuvHZG9jaI0DXQ1fmcn5euskm/L1tE9FNl+v/jk
APigSEh2Sda8B1zhCC0ms4WcpliD9jD2bhssyzgdRMMb53N7ZKJ1bLIHuEsvZ0udcR7NSslC0coe
OLTVPUSD+ev5qdwIfLAZt08NFHpTirkcpK8KBDLx/gojoHanOcHI0O03Mxd3PBjpxhGln8NGpkXJ
4dkjro0Z7C2GCFlozWuOUSXxrbcR4vfI/Neva5wfPQavCvNsF7hSGviLDU7ILPdzk3kxpVDeHBTa
H0xjrmqvjJX0oxwwPGzcuTgpWDif+sJxvXlZklfdUmc+MnDlwc699SmRzNnIxObW0Nqd5C1TmrWo
zEJNxdcDmUgMDEBWHuD1b31LyvLIodPzcAHqXM7XsZO4SGo1g3Zbx8FYTi2CvugyYoKqHoSm6wk9
VW8pG7hP9cddAFSXREg7KssQApZyL6L5Zy+Fen+wN7e302UkYhQbij23Mp3t/YSqNjJc1LbLsKmQ
9/Dl0qQtQrbAAs+QzKLer2SNf0WeoKXlyanpW4/7VH+3wekByEZy/Untt5j8Hti4TkGIbtgpEXP3
Xu3zfiZ41M1Ps7bj39jb1VBwMQwZXq1WP+JZRK5q+dimab/nwUg/ybKb7xdcMM5I8nXv8myT/lI0
oxcBHY2qDCUePTHkKBT/7ja9tC/qgB9x2JsL2tvEstOCf9331gBtghyBUZ4bq1V/4O5Y/FEWoS4n
e8B20nc6V/2Z4DOgnYdijO6EYq5IRuLqiX1ibgPd1HEp8ETV2elBwLmRRLPevLsIBRsOd19lXbA9
yAbdgB6eNevXqXOtb21mKj7ie937pky0NxpmFNzfnf5gV2p00pz8pd1Y0lh+B4qG4PbIpPcPCN6f
hb5kJleOhRjorE+4VDQoNA4Cc7/n99etTbxtLLpZDKjvJQ9GmY9q7yJ5oLdWcq6XCHlS53946bkU
yWmao2wAA0zfvYjcBkeC1u1waMgj484s5fS2gFd3cPZvzYVkEk7tJsdEh/7y7Is4Z0lXCYOrwRd7
gkwRof56kLpeBxhUY/4ZZDeVRF/SJF8YJE8zepyZk4dYZCU+jfMjhtPNoXhF0i6itHtFPqzidazt
birCKVbRJLTaKIhAq3ojpt0Hs7q+mJgVUJ2ngi4dil3YXIHqLKpV8IG6pnromwGvwwQpZ78YuybB
hQgjjec33nVix4jc6VRztvfUPn3MMEF0MaspQrPtjTc2JX/fXKSN/ju6g5sySzBlxssLVQxK8XUj
PYF12ad1eZ5tBmt44VlTKh+mGglAG3YGlzDWRM/P78ZmhF3ChucxR3t4T6VxZjmtVeXm4ZKW8k1R
6taPvLWVl5dgaUFvDSh6plQtjd0lZOMVpKqdwTCmLt/qfd1/G6q4PLiFbnwsThRZBI8LeJN7LBKv
CvJ/eCRhVhexnzStdt+mqjb7cKq1NxLHytPU2c4BXu/mqCaXOS8mUP373B9K5Ggt7ZKHMdS0oBVG
62sDZjH4TatBHYvsi7W6Zvjy78Yc/7/4KTXNXS3TwtVhq0rl4dBo013qDpHX2ulL1cmI8Bo9KCqm
YEK41HdRhKXEeK0e8lCubfx6biJ0f2tzqg8i4nZsd8nDxTDbJv2nGrMMiSVmlPdCc3Cye4s81/Zm
LFcRlckDFxX7sMhcWA4L/sQPxhCJg0Nw4wsa3KSI5JD4AfjZih3/jN9X+hIlbZSFayWGtxMKX/6M
a6A/T6N+mrDIvFfKMv7y/Be88USihUjhlHIQUmIk9Jejpv1SZk3bbp7ZU9qeuWjct2nT2TyFe+Ov
dJzu19Sp9ivSqgm/82y+SxRFDy0ojm+wzI4OdtSNME4HEGSM5Qiy8T3svyR26jiSZSG8dgyjlaw4
V4umntrESA7O6Y2ggyDhJmuyebcQGC5nXjoRBrz4M4dkFYOHFxUGBNl4lCPdmhBWRxSOSUg39ODl
KCJVOxwO+aoRzk+hseLLV6mZ88Yw5VEb8OaEtm4t+S+Pl/3TzMaTUWtNhsIx5ntsOdWDmiZHbK9b
uxRUBGxi7kCAWrvDOM4JjBdHz0LDQdM2m9v53FRL/Foki+InsWXdg/c8epndmhklYjIuavC0oXfJ
ShaV9eiybCgLRNLTHF1+mKe6/fz8Wbhxr9ML5JJ9qpBigXP5qdA1i4Re8uDE+VC+y+O4e6yyCHGT
sXIHf4gM8yDi3JoWZhXoX5DvUcTc7UDMDpphQjM7zLTaCU18BAJsM45kCW9l6bwkUTZj6YDi7qsP
haKWE7Z6WegWk3xQEznfy1JLXxvNmD/GMXxtEpniHjh5+gNFY+ptSbkeKXPfOAcsLQJryGNRBtmr
rPUZRrfOGhNnnFV8cfGF9VoV1Youmo64FDeWlcOG4dOmnICP0e7IjXKUs1MuaVjVavXDTQW7Ez+B
0/O75dYoZGN0zgwI746zu/sytNErFP9RilG0720JKtNokSl4fpBbqwbOY+MkcTFQq9xtSaQX47xK
0nDOY8WnrDfhKoojeKkbw8F8bg5FvmfZGwT/ikxTrrKyusZOQi1Rvm3m4qdU6o+4L0T+/zAntj1D
oFJHpeVyTtx+zbTg9xDWthX79YIjpDGniadFLyaFkDnA23kqvdEMvxJjwadeR1VBRwBH4MQK96oK
hBI75+cndCNxQHmKcqtN033Drl5OKOvMqdTB+4U0AdGMgDoRpbiM51Z/5pvOZ7lY9oKfrI1tryxg
ePAYV8wDAtFV8OLtQ+Vja+tshNj923TDjw5xz/lCQbN+l05Z708gdz0yRftUllX00jL9Nh5I+620
uhGwdiHZHbDT1aIqCyfbLgNXlaPniCE+2P9Xh4wEkqQEUdUNPU7p9HJphYWkLg/uNNRc+atVxumk
4i1ykHg90fsuMr9tlE1EYSvSAz3aZV40Ayghp22K2TZaH96S9gBCMDw7F0lvfHBSN39rySw66aJT
QjvTxtQrO718Y+toDMZ9n5e+q01jsPYxliwtkq+dgbEl2u5LUGBwhsVoYvpJO66Kjyfu8qgsqXWQ
yF0d320OWFTRn+G9RlPqcqVKZCU7fWClBBrl/altK6yGa8fCf24moT0IFvq2JJdLBk+ZA0U/3KZj
vKe0iFTkGXh3ZFl0HYGHeGmzs4OT9WYF4zjRQ29viNuim+EVRHP7u1uX+K1byxrZmqVWPCfSnAcY
29XvxDIU3Hn0ucTPy6zfpJU9vU1yEZ/HMUrf1Ku0gbSO+EWjHOhXxirukdR3wmpSu7tSCuO+jZQf
QKqPyPTXe48pousAlxLeFVH+ckVTTa00YBEoOdWF+XbJsaXJRZMenKMnytF+JRHFphltw8aAMHk5
jJUZsVZkYxJGOgZh46oHaqN/SNoB1Lv7pR8xj7ajR2T4cO4sRcCrGAOCYsKHqfOTanmcq+kT5tW2
J1Wpep3sgrYYcQ9Dq6c25oPSx/WabBWpjZhCggnqcHdSoH67iqDTGAhc5PG2rkXZetAslIP9dR3N
GGd7AIAegdq5T1niHL0M1AucoIxW42NqZ9XPmrI/fi+QpT6sVHEPBrw1sY3TQWcTKBh/Lr9C3ttz
hxWqE0Q4zN+7Ge8uY06KlyZ8gOY2qMNGrNtax7stZboplESaHfAbOnkvxiE9bTJ7/8tcAIqQoG/V
gD0h3DLqAXdA5pINS/ImVlvpNWWeHjyfrgMOSRYCNNuzkYx7z0pMHL2ecgktZGgb/Hrxyp6c+k8F
OuVgOjf2wpbNgc5D4Yxy5e6ADEY81EnvWAFGPssr2RY8wQ1sXLB4l5/bxTo697fH467ZwIfAv3c3
WyrMoWzJsoISas93OaKyaZUoQA2obp5lrZkHkfvG1ttYeKBRubfBRu/O1JpXg4aolxU4+qC/ihIz
O1MzmoPnk5Sbn4tUCJDoZri5nxXMfRftsm1WBtChBEDKXW9gJ28u1hGb/tYCchcRODeYG1ily7Nk
LA66g8YKv4Xq78O6tsa7aabfsb42u6w52IbXq7dpB6IBRGedILqHZQ2piWFelBpBpy+Wl3QdH0oq
xkGKd716WxuOlirFUC67p+vwn9pMjTPJzDB64LTuz9XKNd+kTht08E0O6ni35gP6QZAd8ygEIn+5
eEM7FUQEXQ86VylAyZvjqYyL6MWBiPmAfKUnzWfierscZTFiVcaxodOGzjIvzUfts9Jr46eX7jkw
QLRngKxRDIUEejmKi/5kUkdSD5oF7UOEaNIga0z1Y6+b0cFQN5aNu3Nj2II/0HDAvBxqFSgh186s
k3e39/2Eo9hY2kcqgDcH4eOA8NfICfZ7bcasHn1iBrGKaqHabzsPqVSOukzXJbkt62BHk3pssIp9
VbXChnKhiqwFq1N1n7pkAJNCsB+S94ogsX/UItn3Xq42OSS1qGpUr4FYHd/XKyapHhqaG8fKMqej
wHg9fbKgJ2wgaM6NfHC5xmpcDjKFWBGI2Mr/FCAu6f+r7UGn+Dp6UDZXqWRv3Ffa/ruiiFsuZV+Y
lcoi019znAWN+bh4PSUtZk9l0R2c7JvDweWkM42wFZjA3aQyHZpLGasBB2a9rxqhB6mFMFM8lYk3
q+WRKOvVIrJyWwJAbsP9CVj/crwpSkUnKoHJ/GS5Hnj+6qyu4sXwJkYBI8qtzNMMquEuijTqivrc
6JhBv6S/xTTYftcvAu2A4ZeimOXB2/PWnChS8BSwjK3ssjt8c4PRX9upZjA3ovCRoG/OsWsUB5H+
6ktte447klf25uK+73DgI2qljSJE4CZWHM4uXQAxrfK+b/CZa0RypMF5pTz/xLp1iF6gUDZFid1O
TEfaNiNiqUHWRnQSccAbIsxD+qLz11YABxCiaRJK0zri7v1a6KbXdrH8ghOHmZ3Qnasb35h0ffSd
RA4artqaYnBxtPWA3+cAIruQzXLU5NpC98V7gtYBDxeA7LBBaM7vNvSYkUllWiuCLi7mrxWgi/NS
KdbJaOCxIZrkvJ6BDRw8oa9j1tOoSAxTAdmYpLsLZZydVbVj3ifSmrvvOXZfZxelj1dO4Ux3SYt3
BK6ptTyZcaNUrIHlBBQC67eiziIcOq3x7vmr58aWpLABHg3W9KbkvDtmMSIPk8hg6btVIt4uSAh5
arH0L71GmfVmUAC+dUtP9xGRctmAt8yANMYgltdCNhZVLFt/+fECYsF9gCW7ZlPFvQwZnaGnKH/k
Ilhw4PDNCfnrUbDDnl+xW/sGCQVAihr5IULJl6PolZrbhnSMAFeHOvJLp5hPmgtLyuuspbvjSSTu
qei9uPW7lb5hl8GIseFI7dnlc24vWDaTvyk0Ej3ACLB1B7c7WMIbk3N0ethEeKIhgfdycrISo9qO
qh6ITdbb1RjnjNKadook97mXEhQ9kAnDl+fXdAuzu7OI9AE7BFQSGfVe9c9aCoHY5kLCoM2xNy5z
8SmTs33WmsWhpBWN59qJ1PeRs/x9fuDtY10PvDVLoH5skpyX8201G9FyYg9Z8difh6kc3+YI098v
o6UdnLTr6hkFIIQBthcMMQfpisux8g5f5HFcNKyyVUjWXdIUPvJrPbOeGwVTYUpuvxKRmXhjVs6Z
JvV4tjI7E75Y6+GMnlz3AHZjPWVL0wULIfehiBM8X+wBmV+Fhpk71umrlgPiJYte+mOqNf1BUfpG
vKDnCkCXmEHzfk83c1HmUvk0WuCanXWnzHhwRvRMDs7YzVGQD9EZYSOR7JaqL4VKAWXQAsXq3nV9
ZD8OUaYdbLrth+y+PbfjFvkZgWtgd/fXPbXMWR21IFVWAm46/XSbUkdqbLpfep7pz++0m1MiHbRp
CFII2IPCq9RIRvyDtWDAAMVTB8O+z1eMqZ4f5ckebj8pqutcxoRBSvm7SVV4AnXF3KiBWpmV6cOM
7r5hKEZFkEKI81PJy+RLnehZ6s8GGm6UEmfZB8VEjdKLs1GFEulo/d/WmKPG65D7/GPYPSblUTfl
3uzkqThDhehSX+mEWfgdEOs0RMSPe6sQ49ogtO1aP8yycd2TMBb0zPgL0m1taFNK/h0ZlZdmovpe
ysj57dLU+6Px/P00CUd+ngclFSB2DPENy4Z89mB3m1/x3IU6AP1l0DwVth7AVt0BvVaIWJ39Eonb
D04+qY6PlQmdEXid9ccilfm3uGvn2DdEqU/+pNZr52uNM1cbWaYYPH7xxTz/P6e27cTpKy2YIozD
PSsGH+yptVP9PPg0V9sNCjuFUsSw4JnRGb48/hYOK5OjF0uwUGnilh9GdBVrp6dyYh6xva4325Zm
bFRkQd/+6iYceX5JLWuWIK2nzo9H4b5LZFL8fumMAAJzW1BBI3OAJ345I9cpmhUklxrwzrTP+lw0
3qykDVZX85Ee1TW3g2cxhV84CJtuMkYil2Op5tjl/YqzbsLLrvV5xK731CAqEomyTLt7HKknBd3D
JBtPxRhbX7BRaX7qtSxfjWkVjf5SSEq+Iq/qXy9ehU2uim4Sok0cvd2JmzHkzmpIWIBPcZJ3oXee
6IZqnt7gZ/2/DEWrDsAQ33av/UU0j93OTNagw6H7jO6vCBTVkQAgp6MFv04EyHG2agTX8oau3uX0
ozoog1ObCyKiEY9orY2a99oqFgCyIlYekSHDUCheDBS5np/j9dalzIIGHsR2FDRAn11+aHMwiyQS
M8dEuutDXkd/XVOqR2nOE2/lMk4yDN11pJrhmcCdvhymWfGLnTW3D6Ja5u5d6w6bdbPQ1vxsRMv8
XZgtYGi1jo3aswbX+jKlTqayDtICStz2UXRK6rnQTpNZZrqHhK8ivHQw2tTTNKkl59ltTP1MJjOL
c2LO7afZXevEl1E6ZwCuUZi4wwSRAlxbunMbxAWu2L6JovK5KqLFuFtl0uT+3FM79rjC0HbB/SCL
/TSiive2KUssXZa1sDO/NPX4v3aZHMVvnClxTm7VOK/B1MXiDhdroLF2V7t4skv9kzqObexNslRI
qaIsns6T1ZU5Zsdl+t4CEl3SPoqdwX+SqD9FoxqrnqHPjuEhotL9aTotKk6GtliNl0d6+V9rdQXu
63nxfnJi63cbjcpHEHZqjnpbo320W037OhqjA7msqYzSx5Gsrby2r00LkLMu34hC00E/m7P7rhq7
OvLc3M5Mf1lqew76pC1QZbaVtX5dInlEj3itIeZMqTLGdBAdHpdt47jpW96SpYp2mj19ZNfqmoeA
v/q5nZwi9fPGmHL0O9ay9NbULCMvNdAMCVurSUroaHqUnehtah+E7FLjLAu9b+7KpBu/GGZi/KCx
O6A0siHY086a3lqKkhSeg9O4+jlKm/5Vmqz6em6FK5ON4VYb4cBkKx8TbOuUOXPpeMKMxV+3iywT
JR9zAScnktjA7mzR3k2SCOvlqVS/YCojuoCkKnbP7JTufVErU405gIYPlLbqAzUeK3EHz14y5a5v
6aZ6qFMqEdfWunzL+7xl0RyFY5qMyoItWNPztpzchiOcprTGitpMMMZO9JrybLz+nOJ2SXiOO6Sd
cs3719R4ViNo+sn4NE1uMZJKqsnAUY+xPLf0WbfwCRuTv5VRi9e6KdNHup8IUSiFkz4WJNQfnLgt
yGxdu5pOQ+vQd1AzrfnVrRIbptEuJBNS+qj2iXASZfTRmB7qJDd/5gAbaM9RvmQ+pbuKc5zFy9+m
y82PupwsG2V4XaOPNliLPEmbt4qP5yt106gWCZGpdsb1DqRQX/rREKuPk6VAs7cAHfh6mVBymWUS
zV7pODPgnSxt/uq1GX1Hraj9VjkwJPHudoz3PTV7w9ddXsNwErTuTW+9s6f4dZs20SfZtMpf3nx9
7rfT2Fc+wrH2Hwn34VuWjboWdm4hlkCfjLJ8VVhiGDyZZt0vCFZmhdFe4iSBPiZ56nXOlL2tAAln
vi0W50fTttOflCLRe1YngvHA1pl9Fe3WP7WbjLYPSV7BQRz3zx9o54+flkWqTVgj+My/2u40nIxS
M2p/RIk68tYmzz5RAU0LX6VFp3kVwgA/e5dyzXnBZ9M8jUvEvsgLM/qP/y0FmjZKy8tjmSV+arb2
GeyixdPCVOwPg7KgemdmueMZWj88FkaDwBjOoDabsU828fnU5Rv0lZ00ngGi9pUr9ai9j5BTnwIO
kvvOioWDy9m80N4XWt3FXm/p9EVTxPtsj+qe/ERKt3Yen1Bm5IGa8cqpreWDUWaqLzMDYrFUF/HQ
rq7GptUSRz70umxg5vKKG3yEYePSY4ISszvb6l8pppW+j6xhrk55VZgYwkyq+BglUfneStre4hPW
Gl5k1qDdmfQtHmvXgrxk0+shTUR6pz33Aq8ExR0qMHxj+npFxPVTK3RtDSy7MduHCru81u/TCZng
pXexl0+nPHm92c+wNwRlnqBuSnsK1nmoq3Aas6aiHlc51V3edBPIl7QEtjrX/X8FjYjeT2iMhk4U
C+JsU6FHX/bSfO2MHZTyQm+1typALcuXZTa+0doeTbIS48YQK06CZ4UjYPqAp3M8YJSSSC00rYlQ
2UJ2+dTlWfEr0RUZh2bqzHEwTFmVhgXiW7znyM+NMDWlS67dJESkLE6b7wwwU3lNSEqgz7raRxw8
cprqncL935F/VYBvlSX30ZPXv64lfqdhN062eodBrZ54Jl8x58Ok0IRmt5xNzxgjp/agZw7/YXuv
IrWQqfB7Klus/2GxjUvbWg76e0fPi3tjBLPgpbKtZ88wUBA4Z3ac9ncRMVg96fFoKyjC1fbHGAVz
y3O1tnvTcejsB9tuFBWNc1EUnp5VxZ8iHTuExlA5+kbTvntVoz8bARfTOiqxjc17Ylmb5TFyV2XC
zqYqCd1dZM6enWVQvzNFVHxmNLXvizkyvZpXTTi2tuqv8fAa5lT/OEnFVIOVZDHzdAzL+sBsmokl
QLEC37J489ikrz0+inSOMw/AWvytN5Vy9M1uAsNPVy17UEez+V1TJeQhao5m5mVCJa8m+1WaU5FV
5L7RsrSaFzdWnZ6WxVZejyXypNSFzOSbIQbrzbq0Mg2JlMZ8ahSdayzRMhZqEqXlD12r5fdRm82P
5pj138o6KmrfqO10IZiaOXwvqTXRaQVqknu1lOZ04sAU7jkup+HHSgclRBJ7cR5kkuZ3bcfdccps
UtMfuZlb6znNZazdJ5WSfLfVSTQnIzH17DRoMfZpc6mFw5zWQZ820MeEkbeaXy1N+Zq1zHhPpnVf
++mqxI2vo7X3di1gzP4Uy0yNeMwH61PTmcafxLUg6Vp9IdVzMTho2ldMdvQyjVvaU52O8DDUVv8u
77r2z9By04WIIQI6M/po4ZFK2O3/xHJ0uJZUSstVpC5fNWMu/0yrppMUtN0iPuWTIn8N3e+kCLSs
XH9jJO18m4u1Io9rKGDP0QDARAcJ4XjKZFvtie9m0sHF2PJ9OzrDr2Espq81mtyF10I7/pLO9vSb
VwlJXWNpjfQWvSepE6gcFh+3rOR9Mi5KEk5FgoSli3vX5EFKgFLSmcMofUQ85sRf5xWakOqm06eu
0+2vjWMO/+VO2o9vkSiofkFezi3f6TW788pI6d7ac5/+NYdK/083RMOLUETRXwIbd3OvC8pHuMCW
scfPqT6MotI+52ppf5zaRQXLUyooygNeKNrTTJhTTpzGwr0nebLmc15r8721sp0AAm+7J4fpgFpK
AunViQf7Pe5feeH9H3Nnsh25kaXpV8mjdUOFeehTmQsAPtM5BklFbHAYDBIzYAAMhuGN+hV6Wy/W
n0equxVUV0Zp1wuFFCLdHY7B7N7//sOciQwBKCZfd3pbWWk8abL5LJLSeSuRFFI6Fyp41Bwzs3Ah
cOq3IQm0m6ZfmnMxGfMmV0a5bBqjry/hC/n4Utdt97p0ElVZnSRi/TQhquOWyOfsoZ0CSnUvLQ2P
wEW0jqFKMETkO5QLmuamLR85YaU6KpxdnrJWyys0Ga0mrteuN7RY6WCsscd6L0KgNzakoswdbycM
A+gVX4jUiatUmjntyVAXN/rkLu3jkLNoRENv2WtczjpsTVYCeYcRei+iJvAWGdbcqtdN3+t3S6W5
JGPoE8sbpVezhAIwtw6NjIzX0B+LYAnLAOPCkDmik+7NgFg64urmPg+ZSYtxU0o/fSLwNvjWMiaD
+OfN2RpK6HsPZeeS4iNdXftSk6CyUkBX2f1ksouGeQ6iNvd2soZmBtEnnNu0bUMt4XLyODZpc3Sk
MWfkXCjrusbg19wN7pi/z7IZ6afNMomDYq49VGrzpeMoLENGpFyIMerxBNWOE/lZOaYSfvap8Cpl
s/4t2vxEAvGi9oG/ymVT0/sR56i7HTN1MlLZZgJTcwBh3VFs3WTNm32HJOHK7KVc4tIqQLzXKii3
SW62A0Z4lvN+SYmmFp0a3zm0Yzt/gyvqiWNtW2kfDpqXADGZaR2VKCV+s6yWJ6mUHhtJ24/zcGOS
OVzv036sgqifnLyMjXmdnxpLji8JLMo0KkeVDZE5SfGSB3mfRpAsvdemWIltHZtmdUO/4vpFOTHc
Tmhrsn+WOvM92F61/1K1I3aByGHBzeraSa+wje+0jS5do9hYg8gIpmNntsIZZnsaV26hp7G2porT
s+YXf8G0XOudMmtEF6anipxcFaxIdq5XYacxuSPAcVq01nSN70Uz3arBcx81D+ubyFzqtY+FPZkv
kGYm65Mn6NlTB2OtCDdRIpZQ1QdZCCCZ2pGeW9WDr03svEBiLgOgxAerwykXez4EMQsEWdC/yElV
p++7obLMzxXRKOO1NgzCjzBlas7ZknbtISiX7LqmqnDDsWzsJqRXlZ8xGZK3vUHgejivrVNEgUbp
GrEOoM9bHXNMosaVWLlUJpPz0O+WgiK/qMoH/KUqKxxVExABOozDFLrYSjcMXYJh2kluDn+XB+R6
RH6aqexkNlawnKijyI3whOEfqk7o0O8aHGSjqvD6h8oox/emZP2Mp3Lp7idGYnf1WNIiFCk95KlI
hoqVBhkFgWSildmVJrR+Dv2lF4o0zLrEAzyfeT7nbGr7EK8h+wXt+5DFpeuI23kmUWWvUTTsypKR
6aZVevJlKbkucU8hWEa+7PQ7MXaUmNakt8VGjUrrL6fGG+9A3dsgluUoh9Bfg84Ki8bixEnLTAXV
p96OVDwztx04EHN/2H6OcSpzlqljpnrZUq+k4tnTdJkfSpRKn30dW4V4XdN+jeugIX68mhZcHam3
5E6OYL7YJCdEicrFm99qzBmOg3LocNVKQliIGA6rIV10dcLi5tcqRMufngdEqrd+Jtw7U/NZ4I0u
rfXN4neJGSqXWhvwuCg9wJQ8C/issRRRkPmBCM110l991WMmZ4pZfusKBm17JHHJtp3XIIndZmhe
x8Hq9fi/WZlqBWFp07a8dM1taVJqdtqs/9WIDMiEFxgIfFGH2Qiz4kc8yMjV0lpLM297ZZ9xy3TZ
fQdw4b+MbnkejDncjF1k98CGP35MsYyaEoY+bXVEo1B80TY1+vIzI/0/TzaIIyY2EZEcA1FumR8/
hTV2yFKs3sl7GotzXWT1bV8H1dFIHGvbtb71ExeG/8dU+0Lph/F6cUjAQu0DWrjmnbU6TjptJ5sc
P4cnse4Vu5k1P2k4nIR+09lRh01z6KwU63VxV7hUzf1fzTh0UAdZF4GedZlRweH78Yv3UrGDp6bE
XqiY9pMglanByuAvX0Q+BU8cyMh8Y+Oje0JpopxJrUluUWIinO69gXKAfJh/DYT+aTSJHyajKcj2
+oWm8JGdCvxV5W2qcBJPJnUuKkJiwFydS/lcRf/6o/6EuZJbDWWUCdB3X5SPHyVnKdJVVfW2k94Q
9VmT3w5zPn37159yAcJ/hFyRzMCGwucO3BUXhB8vDgdv1wPXhYtTMb1RlHZu8TonClhN+4ykDAL3
z1jjfzqJOHfp/kUOhywImPTD81aNpDlK3eFSNUUZGXWhxR6EtwgX/r+svUNMwH1B6cEjQAHz4Rkw
18FZE0cuW5ssmjCnNdmtGHD/5K7406X6/iloOVBgMLH+mMBUFXUzjXYHLi+0dUO9vIar0f5l167L
p/DPJTqdOdJHolJae5NnyGZhvDC7oQNqtc0lCY7roP3u7Pxvr/N/T9/a23/eAMM//p2/v7Zi6cne
lR/++o8b9dbLsX/72/lFDH/bjs23F5m3zb9f3uT/vOjHt/jHOX8lg699lx9/64cX8Um/H0n8Il9+
+MuGFF653I1v/XL/huxHfv8Ajvnym//VH/7t7fu7fFrE299/eUXgKC/vlnLwv/z+o8O3v//iclv+
2x/f/vefXb/UvOz+TfzH//xa5a8vf4vbOm/4j+bl48vfXgb591801/8V2jE+jhf/FiSCF8LC9Pb9
R575K3sXqkVGchcv2Au/oGnpav/+ixH8etHEwbzBOoCR+mV3G9rx+4+8X6H/EBgMg/JC7YPQ/78P
9Idr93+v5d+asb5t80YOf//lnyTzPz7kKNmx/ECYzVYA3fgjTUVolVksVjVtGOT43qkAtlq2rcSa
aFuWVfHJBN2fNpiBAEKtyVCo7QB9oQvHoatOg6G3ZmxpZdoeB6da+MVAV7vRADqLyLDPX9bRBDZf
q9b6BiBPDlPJ0LkOhbDHx6bgeYm8CaZAaMpUK+gk8745MExq3bjyev8xb4wWOBTvGopaacklzBvf
LsPBKzq86L0FGAY5ml+em6oe0rBXU0AC2eglRcTUekl3Q1t4GkPn0rouTek8GW4hRUSAHc7cRj1j
uNqvgyc2Seupt2B0PGAcrZk/9Xru1fuSKDcwGdu11XWX1bjtJWoQXaQFGd40QZB8uziEjSHaJNOO
Fb3HA5zOyj03xiCCqKT6O0+BCsYjGZLmEi5i8Gkr+7mueapWE8HEBHqLGRNy9cigR+230vDz+ppb
Vk5xUytrDKGOdP2GhlFBrGTocqscHKzjiQTWF2Nuyib0XF4Zwb+chw1Wdzj4WG6imdGk580Ut7Mc
sy+ZbPQb+kZdhPnqt+CU7P3qmtrSnnZDPvXPQ+0oBjQBvH210XIo4ftOiPITzWxpRyoP6isrz9Qc
MhOrz4mn9JfJ84sbsgq8r9hB20OYUPUh7yeseA6JprcNRDRLcVPZgXwSXVD6kSV8PQ+bGQVenCWa
9XX15nQJh7lYH1NGhxPQeDIzuXPh32w7iNYgm9qq5dHSDhADeoH5L5mmnePdFR4oADjZqpzdqrWd
dbTtLDPpFKZERS06P0KJHGO4R27vdVuc5ZKzcJQ0Y0AV7+0yD6+uAXvMe6nI6r4qbGW6ezFaZhmv
9uqTODwnZR379VxhcJ2gCDy1OKhMh0YDqIqUuZgTTWAyyHiQs0ijSqaYiBQGto2RobrA3uITmWnx
WDtVGYvSqpKd1vn22XbrQkapHGA59ASiWbvZYC6zLfMFLlzWDuP9YGQezUPiTa9GPc0qdFlu7BDo
NFNXjWQGAscXY8SM9mKOArBYEXpm7zuRVqr1MNrDgImKO+n4qbiWMoD0GqTt4MNdEPt92T7gC5WA
yzdaGkRY3BlIBCv4Xp9HR0t8xka4lofOXGrPcsBXNxycWXvqczVNcV57zpM/TfpzwHAyCSn0G48r
fom+ANPjbs0ZDVn+3L0GbYe3mV3oBI40Rb4AV/fqq9eU6lab5xljarVYTMtghr8DF2EnvpTwXbC6
uaDXsn5bEliOu9ldlzla8zIxQhX4OIjl5ImwgPZ1VFUzweZllg6vEmKJjKZq9a9EynA/bIuOx8bL
8vlTNpbOtc24GBivCTojhvxTbz18TYC60sVjeNCK9FBXfNvYkBLJ5Ij1XB23gtD4mGJEtLHp9AGk
PkPSINUs0mTV2D1xJ2jXGJAERCktG/A27wz+b4hI8xzGFsEMABo1Kp9n2Cz1ZJ3M1MH8odb119pM
xpemt4FinYlYOeSmlW2Hi7uOxm5GIvZoF0UDsEHMx4PDTSgQbWY5IH/qjM+6CxwXphJ7Ecg9y4xZ
D8JxEeeKWzec7Ixht29PQCw5l8CAp5qmX9Mks8+6LJ0p1EfTIn5elUEdpbOrd6Hfapim2YrspK0/
WmXxE8rTx4oIRwr4nrgQkHCN989H4wgX2dO6OhLvxFUYm8RMghCY8Gc5At/p9D9ubNZFYEdt58FD
IVL8x+rV7PVsHOYe2gVuQJIBSK+5kS55GMZxLc5ZofeMR4vky1RmzslYmSfGNvqy7R9Kg9933D/u
sB8LWpdvibgAtRqmwzSQH6rMbLC6qXOtbuO2tXEEKFSfHVEMj13e2D8htlwI0D9+Yww/oZwirkCc
An/3x2/cNElgDFUu4GOPeR0pe3aGTWlMXOVACt+46rsKlldWm5DloBzpYzQUbf67d+1fKhD/02Lv
hwLxv1hG/n9YIH63h/zPK8Tzf/yPOX9t/1gTfn/F70Wh7/56YWNi6YVnBJTki9HW70WhYVAwfoc1
UBtA6b3kwvxeFFrmr1Ar0SKAfPgehdQfikL7V6p+WjVUBDxbxED8laLwQ9+HuxO9JZweSEs2bLGP
lNGerSJvmqw7Z1OQe0wPTEgPpd2V5qvWJ6YbVhrt/EliNK9tk6ov1qd//cx89KvUOQEIvT3vEhYX
QKHmm/7RMSif8iorpVBX7dB1Zmyq3g0e7NQyxsPiBJkgbJOq+5Zneh60sChm1z5W4K4ta5jRpyuw
41AnbCo/Oa4LDvOHJwyFBsY6UMlxJkaE8KfjMuklpUFkwxWFXjXEzLrzlBGYP6moLMpUhVmx9u71
MFs4nsB+CbLYtzDsCKtB5cUtLlaEsFOiaN7RYYc3Nj85vg+LzYWr7LDc0DAA6hC3/WHNo7qwTcHq
f5W7+TrGeqtby8kSms9Oq9fifS7FKk8G1sPDVpl9PoUz6Kz/FYbo2MdUX/19QKahOgHJ1CsSfxXk
txPblnP7kyO9rEV/OJOUMiigqWouSj2XPz9cYaNdDFubTeN0ifSdD6qRIjl0lb/OYdrN0txkbt28
tW02MpDqyyUupm5w9p09y/wn3LLLR/1wKBAUacKI3saK+vIfP95sTQ7FpHKN6WRS0cqoM5Bpnadp
tZxwLZn+f87dTmbpT67Vh8X60trRrkND9IAWoSF+XKzXFkZTschTqxtMbEfi7YPQcUtdj2q5OmTr
oCnVQ41R0bxrTQqFaNEKX93/6wvxYTPmMLgOWOdcfP9pUv0PohprEVWWdaI+mX1blksEL9juurBD
XTL/ZN9n4/vw/EDZRoAOZnXZDaE8f4y7YIY8J4ztFF0ZlKdNqg3Lu7RW5kxWCmFhw03QgusH9Rr1
QeFuCsZRp7ryEmeTiG65sWg9Q1XawWERC7SPznahGLX+CR9Bc3MJuSApAQBEACySX1tbz13gTvtO
19x7FN1wqHtCy61RXs9Okj1gLjAJzByCpAu0bZfjmWUfdQ3ih/amqmoAP+/Gd5Du/qsYB7VNNaM6
ZCCn19icfq1Hoe0cvZRngzFzhP7zkjeZGHtqz9oJzc70T31pSEx3A/+TNjv+Td4GzEJSDCRm0Xpb
PWOO3s9tF+eaTigAtIeSk8JogxX4Ebeh/j7zGOovqgZKh1xwZBaa7pqkfpxEuRI6as4bd237WBlj
spPB4O7Toc1exCjfPbm6OgUgnlXBVK5hMmnME1zc5oJgBtyFwxDsOA0WHBRbXEufM2FoBYN4IYy9
tBjpTI4unmCu1hvTnSES4QrZv/TlaO4YoHnbxknaT2k3+BsyZpqYtdz46k8m9LSFafyGqcNytp3y
dsCa587x5ciIUxp3fpOV96rV1bvCkDpimho0R3xffFgcztTcoWJA/smRKPqJRR8ip3F1ChZa8S9O
YqTw0PSguzLbxTnOglhzJ0vkDrl3QEyQeABws6CnMermTp5Cr+2SKMv4NaIGJWWYFlga1fewXhVF
PX5K/DL7XCg4nNAbg+KmlIv7YPiJdaMxoXq6MExDRpHBBjdA7dRBuSRIzF9oUrCPYZpU+8ZO0aVu
CFhkmNOXoIBxoJbitZydk0lBNrgxclBC37eehols/dClGjfX9Ux9Nh7bZHl1DOFEszsY4UUge9Ca
dD4pDMl/g6GSQ6rv6+JiTgctSKId2bd6/2SmevXNWhzjIHwma4VFOmDmVqAUngZtfyq2ulfS6+nd
GXUOgZpCOM3jYq95vAZcIWWvxLKZuRnVjii3xUhmmWkOtNfTsp5txu8x64Xa4F2WANc42YPXG1eF
iYRg8dpvbgd3CUrFAcFP/WA42TOsIaAYv5Bbr7for4xZ/2zkPnGGtRXJdBRXSwr9z87Hm6RV085s
13ljVWWxn9NZbXKTUaehJXSHjCSmrTK0gXlrsV5P0gt2plmIvVmL9raxluHBXZP6Gl+b9DZP0uWq
AA3YoB0YT5pwNapaTzlWtE792IUyMHguhalUunE8OlOomJVQUZJl85slctOJ2rEMQmIYq7ORyaI8
IWqsqt8wqa20z4yZ6G5l4E9OFS6BV2RnEYim+GaAWr2DLQjzaW2s/r5ZGhiyU9NJee0Xpus+B16f
J0+9YO2H47bmRX5UsNLLd78lqS7STIQQD1gf6d96v6p7aoexX2/RVaTzzsx9kgGsdDCq7T93cZSO
F76j60tlH+bM5qiGpbA286SXOuqOmSRJGCSqz7eLpsaMgiSjBBjGca62QdGa2WEaqsTHlwrTtIOy
tKwPsespz5mRknioZjH6V2kDqy8a5iYvj87CKWgiZB1tfzUbFRCYx0ps2xsmUhU1ltGzrjxBjZyZ
mCe4+ISNPgZrZFXAWRubddSNWq+d7CtHVE557kAC1lsbQGSMIbWtydu68Hyca/TeL2ZPlXFENbqS
+8otlpKs01NLuW5KseJ1eeL8NncG52bwWTuwsK7kcTVbATfFAtRixcVqWg1tjYH5Wq3JFp6Dp+7r
ukvL45i5Yr2Vzey7n2rXb6uNYQVAhQivLYW6dfKFH3JhE9PnkbbX5q2ByFTHHWz79mQOuOUcmA2I
FPa25ueTu111rlC28RoMbPtt7rnN2ZUTusxm6Kx7i8q5yK86vVkuWQAVPpT12aiGqkxPzlhjkxl1
IDqsXazykGIXBstc3LHpMPJC7tfscr29YHGZ8i0im5gJz7GCDoAQc83WwWxio9S9b0Fd+FCiW2Nh
igwz4UKK94pBeTsHUu+2zbPUK2Ibl7wRYqE1QXuyMr+9chirp0fyRW37KZj9qX9jTMFl0XxdKKZj
WVawW078Me+YdxV+t0lbmRdXZtOU4xc5Ee7K4tfqlX/ZnqDzvtm1LoUVWpeZihUXlNDpOx4avbhb
KWSIY+yQFt+nCQsmMz5qvH2biTR/xGV4cK/VsKycqQwOXPL5QiNiyUrGOk/uO2Ztiw3zlOwhyMZU
4NAUqiXrive849luwqxqVAfGm9gIkON2WEwqGEbDY/FJ64Ls2UsLAzgTIjH29p3aQQXuDmlfYZsO
XdG+lpYzf3GaIXnEriQ4iiaDrYkUL/Yrw32ihnsmkTc/8PWaLYJL2BiBBe+2rcqTa+NavkWAuSCj
rlt5G4zzS6ckZsk9HJ+EZKqzJpnET/bCfWaK4eDCBXjQ26TZrQCZRFjY4BC2h38U4rY7wboSB0Pg
3eSesqIgR51ijJkTZx0cQtx1XSdMAm/cdKtqt6XmBMfFRBsgAljgkTuzsPjtDHqpdFndO35axb4G
CI9B+4TutSOm8pj5/oWk4RDp6jlpVR5gbusHc1XJPq9LY28ZKtsU6L22eTY9GUude6EbQGwNCPQM
9RoPCjX3y9EunO5k1iC2XJPqBOnDixzJucZC3vUhcQjnKySIamcVEDCreUS9Vo/NQTZ+d0eMBhwN
q10O/ZoPhJIVb/Za9/dd6mCobXhj3K6ogIy5ze7bgrdDbuE9OiSm+VFj++Kq15sGN6hMeDcFXDKq
BMtJ2fBWIwp6AGy0GaN6XCfR15tcthCslLKyJcJhh7ieXk7Ge5BoYL6LbT2ZCZ0TBtcMGwahdXoY
6PB3xnyQKqQQ77tNliXOU2mYC/FUQVr7nwH90uJaTUsB8YPFlxbFGQpKwCHL4sbxGwihjd9TDJkj
JLCV8qALi2oU0Aa78pimufnVStvkVFqTeUCM1SJ6C1K1AyA3AiQk5rIvQZMxWWvJ0wsL1Y/HOZXT
cyv79lY6TOhCvr1/L7vWYM93vfJTUxftHC+pMp9zPKEeQQ/nY9YP7T0iWeuQXbrAGHLmcNBhpUNS
7Id8s5ZqhvKbO4DVrhDuZlEThgCjXSbfJPF3T46Rd34E1UvqKAEWXgcaEDRhr80XbYgPjbwaC7nn
jYkf6JSeV8Dh9hjNs4cmFAfn9FgzggqFZbFvqWIJMtwU+nyM7FGMV0ve91+Un5cPBlxdFCUYyj1b
FvxTKE1VsYUEFljXvtR0VBF63eGfS4T02UFFpR0x0hgeJd3hHQt6BY6sV8VNPyfVHv4lQR4z8nim
LHgGok4gdADhg6oie9HdcYsnx3xOLTcd9kWQTRPnd9FqcpdLRwvJ7KxOJuGjxMeu80utPG8Dnc94
QEUQRMpamwgRRLod+tnB7TOFI5vU+Sd46y9GS0wlX9BhCAHB8JlT2zkxfOUhNtvcIH5vxV9KM7Nl
l2ZDc+rom3aWy3ipgyJCKFlfZeo6oD68xaphenRzb2pYjhMkl1Yjj37RlVflWNZn0dRnrVvk69TJ
5Ez+rH9jqkxu9Xlx9nabMACxJq/fLeR+gBsWABKljeqtLPqrFTXLvhzMgZ4K+dheuHV/47Sr9uLT
qMyYFK/rKw+rWce65Tafq3wRL47dTDt79L+B95c5X2f0x422WvZIuTLRXOVBsbdz2rG69wHNjTx9
6/zCPeKpl8V9kxs7cuzWHXT7nv6qGc6Y+zEucMTXUZaTv519p4wvGZkPbikg2td1tifwXmyaxXlj
AAEyP9Sn1BvTbYf3052emPonSQ9w1KliI7MPpms5QZNjxmWGibtKyKiF9xtM3OFaK5he+ZrEo9Mu
zdCzhXdwsFTY1fbgbIw6J8MIulek2d0VwYNE35VDh2JkGiLZElLul251bCcyzBectD7bU4GGCQ3E
oWpsPZI54iXlQ3cn9ZhqTAkmBZZDRbVyQFvGetC09fK1t7wsKiot2Cil1RQ6ctk3LjotyHy0o4xT
YVymkjBjw5pel8l+FHZfHsvBJbylaBHcB+u9W1neOz1W+6DoI68LOg9SkdylbDYT5MD7xKZAjv1h
FDfmoDfeeal5ukLNTP1TVs96jus9s6Ix1Jj8EuDRLu5t3jjaJ4f2yt/5GLoU+6LxChUKXyZfqH2M
2JcB1P/Fre+xBjB/I7+OsOVcuGQwpiVNmWGUT/5cWTGqwB4JR+Lc65cpw1oG1SFvzc/jpMQ91gTU
UV2ibhvRTcdlDVLWbM84Je4io4Q64SHRfRUVbd3E+Yx+bHYs/7lzez8arEq7yQvzqZCGuXezBcRI
rzI3boLqPOqsYZAXvVOX2RyEEvUrSxnzEdwRnttRwIq0J686rA3r9SKpgmAyutoGM4/5eu695Ypn
uwotRY7S3GXusUjKr7TGxR1U1CCatc68w8Sce50daj83prvFZpiijPskA4DoykNNKNUGA+78oQiE
umYqoIu90hczgvdSf7GR2f0muq67xiXQQuBcd/sq77QXUDYW8bVqttzRXrn3TQ3d6DysS5RaifHe
T7aMVs+rNgJF56YCQ90MQY+KgoBhK2TJ8Qa6PFbGjd02ipsxg91cts/4Z5a3iDP6e9e1yihDW0fS
0KI3IWHH5yCnNtObadijffiG+2UvI9UNLnktSOBDor3ElxVPg1B3chrUhn2b+29Gk0Q1/OLwtnWU
LzkzWt24xc2+PSaXvVbvzOFkYZd2npVpX0NbQaalEHaEa+2Ze5Ulp5qBcQffu/Iiuhp45HNhoMTL
NRxGHQrAh6zwm5vRMvKXoJI8gPmqv2cAGlT2Ce3qxLw1BhhLHmzGOtetq0wkK9SEV40No6zPhdIj
w2jco8CidjOswbRLbe2gdIEaA/PobSoG9JODNFY7pEWXbyPA6qWbVHGDDfeuam3YOnbhfhlK3XxZ
wWIGlEusY9T7nDB/8LY9JeuGE/DGiPtZpCWaZkjY9/ZqCLjOHtPNpK72xoRswujKYTd1fXFIbYbH
aTrPS9gPxnIFCcNgUq4c51k3O3k3K08BiTgOh+CdaGmdR61f5hd3GJotcGFtb2YLeqipeeJznU7L
LRxcB7arhi4THiTztRjUEeaALInrXnHH+bwsPOVUR4HaGk3JF2v61n4N6nR+Y7NUaDiM9GpQWhFD
aNX90JkW+2G0c0uFnq+3V5XmodLyzFFh/uNDP0CqXuYnIKMkvUpcP4mHEuToK/5rwttbLHZjTNvl
PJtk/D0Sd9djS0LzgiQOdY7hyu4KUl4yyufZNRQzMgaUykSPG0GAkKK2EC8M2TxTGs7TeTEy47lQ
JnGAwn7GYaI+631Zv4GVUHLAllb2bSmNbm5xs/XbEvWJa3FsR/W9h+kzkIHrpuzoJTMlK3sHAoPI
x13ngK3Bo0w6dWbOT00hRHPuSh+Oy7ok/J9lyJJGo24kfognTPcIYwn7Vg+u19HL17jplK0+pYG0
z5XUGvcspl53v4wNLILzOk1LsiEY3vdiL9dlsyNnTOMJXCEBqE9LVwEiZnlXBldBxwW/X0xrZozR
6HXBNeHA6BFyYWX2Tnxvn1m4k/lVy4ISoWKSOF3y2MOAsbYGqPGw9afUr9/yYJDrvbeiRLJZU0gK
iEoXrtduHRGZnbArX4tTaq/Ku7W0C3MERVoO+ouEiFgbtH7kLVLppzBAkILUGCAd/CUfiz02NN51
5Vj08WvhJPmXta0tIM1kpXkcF2vwsrA1B/zjZKGZ841pDTT+JVbI5qkTxkVZYqGUwbVjGVrgCdGl
Ju1vkFj17bRqWBO0nj2AgpTU0odurJb65Gup1m/0AP3ofmSlAQhXSTo/O2kBFygyVDO0GyDsxN75
hjTljtIUsCBF02EclpyQsIgRggzgIDhLfdSBF5j0wnwsz1Mzt8W7RnYhTRB8SnkQRtPhTzfq5ECE
YMxyeV8Nv1+haaer775D5CpIRpvHgfvJMFDvnay25cRbWs+fmKy66t7BbZm+VLqYxaCOsIf8qsJP
rjih9uSzG4/S9jcW48K8pRYqeipko7sz28p4KTNmyTAk6NZ6enirR0qT0hrz5AjQ++RSy+jusuly
qS7Abu+MSWgFmvveDZqhPqGNt7h0lfJ1/sVw/HKzOIvtuKF0jJbiqSZdlzdDQB5mCSXmJ9yuU+Dh
efGhj6xTcTSHzMNlKylYpIxertbdmK5tu8VSwGy2lMlLsbFn6Aihlrprc1sUBd8zG1rEBCFE3qw5
Vnlq/JYUnsSIc0gnJ6OOY6QSudwae7bAKbhaKXWxlmdKYp+bdSCKl41/Ne8ye9AyJLg907SkhnM/
LH4AF22s5bbTV741YEdwMhCFINOu1AU5K1MuJqYIeM4lkopgm1tEhzJJKZokngajRP/VCWorFr4Z
CSjCuj60PeVBcqkZ0ByHyV/9o5MQBnKg4lEKWdz3EZr9/bL21twbD2Y1QpLoLrqxQ9I7egdRRVPr
/2LuvHbrxpY0/EQ8YA63JHdWlqx0Q0iWxZwzn34+umcG2pSgDTUwwKAbaLsdFleuVfWHM6FOdFhf
adF067FNTXllTV2fXfR1WScurCThwOISrIsWDP0Os0ijulEjKS5erFpCRHtEKWhDIjsq9jw15fGA
RkhrrKPK1LNtIrepeBPE+Zi5HITa5FqCCA+5nHRUSHpVqrPzQc0sV6tTtCgRlQaGn2SWjhHkWKNu
AKl9wGKN/HG01+BAkdxVreqhs5BOt0XoImTXJAWL7hhCQ/1bRaQicSW1K1/HVuuu/JQp2o6yVNVv
wAjVmKA0Z7pbv0pHFyiq/GAkKfstLwoeU/LkF28KU/1CjihWtg2W6uNaHywT5EyYe4oLEV72VvMO
44g2edRvk2xeGk2UjK//bM4G0YL5wyur3IrNZASxXcl1P22zTkpGN9BlEoMp/qb1Xo5SrV8nBIro
9VZkEikKYXy3iqM6OkidD68kVJQmcwPRH8a9PsqVf6mIXl4eIiFLRJtQtMXdpw7ACfXEGJIJUCrr
J/KPOhzLVcTCNdZGY8Wt4+dCdOhGq/R36DsW70Yt9sG7kmvSROZZ9vSIgVPJ7JSCrBh7iiJp+qhW
LXs+lEtAUTHSDSRO/RyAD7RZhc5dyXLHFBQQX+ONDKlv08uV7GPF2DXmBDAwLnHHggc17nmxU0u0
IRhl0XtEbifecw3o8bnWmVE+ush1DdWaWiGZdUEr9GxdQEu7L8dsPIOGQQWVQkTF+YkPN6fXEGfE
3VHVl1CnLKBye22KxHLdqKEAQqopctm7D41AKzcWbqYCroAtkTbndOr1IPrIiV1a+BuAEoosVoSM
zQYoNlz/gKRpQ9vWTlLHAn0oUmSMEEzIk2Rfp6ZguL1oRttJtkJtC4OuiXY8N6xfqoosgM0OLkbX
N8WG/RrlQLHSqS5fxS7k2d3UoaShX9MGj1Vper2LXHsiO//cETjCM8hDGiTRKg8j0FKhDvWFQdLy
61wdod1X/A6QiCMM34t/TkxEYGLpV1dB7FkDwZtZ4bwslAlYl9IFG6Fu+TvRX9PUrRqo0nwCY++x
lWdO505mKndwhtXIgaLT1G96JXuNiz3hXMfVk0rfjMRhv2K1MlVXzJL6qZBg2a660Zyy1jEgy8iN
EwytTqTMJIORg5iFVkRmNCwLabZK3AhSmxdXvUr5gsxnMwgbMYPRdImsBXsY0kFrPieaqeGyPcT6
b9IM5XhWC42quhHXYndHRKR1Nz6R73TloXTQ3Rl+W7J9h7zbqZGgd2dJBpP/plJMflEHh9KSBmEl
hTvoqIH6G4bYCOk8FLkkD8oEY/kP90kSc6GIYRom8PyTSbioqTUXmz5KRHGrqfWcEBZaGe0Ylye0
N/ROgH6F/ttLKz8GluYH+ZlZaWkezMeUNLmCaOZTAGBVFjzRlbDGaftDVuYjVC7NzPuR7LySdiu9
46Z/rtJO61G6gy0MkqHEgu1xCC1AC7ZE2px4uDKCrLutMb4srnlM4JxCPVYzz4yk7VUnimSIyIWX
Rk9xNUIYtuPWrOYc9kCVY5vhmStdkH9KyxUvvUbZ+xRNSbZXEWWP/46RNLFViLpGX1e3dRhDorYp
4RsNuzhNpwtfjLs3KYS9h0u4FAiNYxJUFs+VhrAiuYC+S859YIXDrVkUoe+Gfss6Q2uASYNxpOU7
UhdFsRUQCKicBCxmezuJxDRbMeHVs+0mQ7in0FRvgWKOhaM2MM7PvE6DHeX4ejcO4DwE/49hUPt8
4c0qZI++IYuvhiBH5W9xBLeOFsUQ6MhC9GUwEANQswyQg2lS2X+1uroPHnsEb7wXbfRYGx7pTeud
AstQbnEW87pdNUahq0xCjLVOD1qXiCiLlfi89gnkV16Hx/XtSD6rsP15YLdKHQrNWZaSQbnwwDQV
61k/IH7QqPNz0ONUq+XwagPY4msIHLJK+ZCg6y1AMaAz7dzD/AEKeklJMYlqXlTgZH3GNb1SSvAx
1Ccnq9uMfHKP1z34xem6QHNkPORho9evKQBqyIwqltIAPKhCtYcZUpxvKwBZyAOVcPPOpqqR5YuC
THlmC5BixxFmPc8zVDqEvBkfcw03DLIjmdafp2WTqTedxOW4TSuJs7nkhR6fR1avT/uuSzLAI4XY
mMYAMHesw12ImIp1FXmIz13A/cIfgeQ/cDGSIoU07/pGEcYDb4a2XYmgcJsHQxNCa0UaOEX1MIly
cUb29lpFrhAmk1e6bUPqpSJzmut+skrBVAjFpYK+mmSdCzgcBhB3EwLddjXRbJidQEYtIGPz8x0w
p2momirr0OUWwCONmBqlnWrYdHmqK7eNOlr1QxapRfwyBBpFO0ui4n41JczQo5VYXD/f41gWyKcZ
x8JHAH5UgGURzS4+IIW72tVZXx7EIZKFfal0ertT02iYbCRaw/yEmPnMS/uIGULqcAZY4ZVqkmcB
d3eMGSo9Xzd9VR72cURu0i3+wedIga4cUqMW0l8ARNRpNzY5C/77nn5qmtGFvIcirS7zGeo8Eh8U
2wVdTeDM1uVeF6Ro2Jh62rsymVL9Mg8nQDv/XIKl3/Jo+r7l5Rhz6HHy03OYg5IuL6Gsgjj6JLOz
Yl/7FN6csklZq/9g3QKd6tU/eKH/Axzp5k8+M3PqJbPoCGx6l6f8u/wt/w+xpXB7PszLTG46Yh/d
/8n+TO2f5Ihx9PfP/De6VLP+Aw4YcCLPepKwvJ/+F11qKP9RYA2Bvp6TR9Dr+KX/oRxp/9H/8op4
+AL9VGZ9/vofypH4H7DLALYgsfGHQFLj/PkTztFiHWk6rE8A2RYa4ai5YWZ2vIKJgtqUdLPn3l8S
HNpvz6F9FdqXvn0R2BdXfza/9u+Pb/vbD4N09c/e/IjDVheIw0+tzvvqw74haPW0FLcI97m0769z
+45Klf3IT17/nFE6n3/+Z7N6eni5ONxfnL38er/9dXi77u1T30EzH06OT5+xQBuKKS6QGJl6bp7f
S+JrFVx/38+/yMnvGlgg+uRBbWRt7mduP95fE67Yz/eP94fXPyE/fOTfZ0TV7LvXy5vd5fPdzrd3
N/bV7uZmd3Zxc3PmXKzONje7zc3Nfv7Rar9fHZ5vL86c/e3eebq9cG5vD5fXzv79cHuxv3YPh/cT
36/NR+c33788ZUDQ54bQ8v3nz+eP1/vt+fPl8+HxcbO5O5w/+vbq7OZstdmfrW5uLm8u15fzJ+6v
b68Pt6uL/Ymj9pPo4GKlLslx3BtxUSt/x/J1XjaM5evr3Z8r375DIZVhvPlzFzKWoR3yQ9SC7JvN
n7s/DO/dMK/mB37nQ2FfPQX2+8vTxfvb08t1YO9frlldT1fvrK7r2/f797fc9vnn/vr9ntSP/Xh9
dvb08nZ4vw3s67cT4/vX3em78V1cXWrc4HOp0Sd3fe5uz935v2vbXu3W641jO/bK4Sf21t263y/M
v+4o3zU8g0M/bMDChxVD7tJz6SHL8Prt/fB6mdLfVwia9s0FY5XZZ0/7+5erl4sTMznvqu/aXoQH
TT/bgo90WtC3pf4Qis9+fBUG5OiK1s7F+++7+tcoe9mcDhaDbCAWh6ayGGMtxj7FjzFWm4ryPOwp
Kinb1OxB3b2XRrrqlfiZinKImGTW3ajdg4qlWafuhelljH/1w53f3vlKeCJEkr86d1FPBlsvz0qh
lnQ8ATE6SKKBoB4nw91rzul3E9qvr1cvZ1cvT1cXb7eiff92ajt/puFw2H9sdDEUU8AzXafc49ai
QArywTAQypEOw3hrkpGtGs/NzIPUnNCv/9RVpBRw2EKIQuJqhCxx3NURES1faMvJzUu/dg0pRBPI
THufml83/f5+tpdtId2gIRAOQFXnMYLz43FbUE7BYzS+6QaT0Z3X/ai8dGov31RRmJ6AzX/ZFKwM
7meR4O/vefVhC+UI9YBCi0w3KZvpFhJoQ95BaECOJVP66/tuzZ/9cQ3P3UKZgYHEehvSw/wtH9oy
4E63amUYkKJy7dKqNW9l6lZyYlF+1YrOPgHhNDNhxMWh0MHgCBQJUhaqJdPG6w1jk/F+c7/vy6dV
OHcGbiRwNp0HEzSN484UWqigxy8brlwP+prasPLQT4mvOJlmePsQ08OCh2UTuRR+NHd2bSTjoVEC
+P47vuztbH2DHQuK8kuPYaMNSpVMruFCaIX9anWy3ddT4/ywFRD9qHsQ3smQznVrEenUWlAZKCgr
bltXZDxmabq8L045uH7qC7aS4iyJAsVSgUKx2Nh+H3U9aYPBHUpyXZUF3onMwE+FDdAHUcm2Gaah
Y5EOFf544vRaryOtQ/Ys6yVrH5DjcdpGIevkh6fYPX+lGI5W/KKtxaFh8S6d1XTAT1WRrQBST01g
mnWzxa9xFxk8vIX0IYdLSAnA8adiyzpbCaW+loZ2K8EzMBIq18P0ouiqa+DJECmgTYCz/xqinx4E
86divoDoMpf1J9oGovFK1APKd0kF5+vGVB4VM0B4cVYO+ulioiWenCg8g/vg9XA8ATEKaImC36JL
iU4/jzVVPBMQ5jmxZBccHO4Ilc3PgxZoCe+MpQVO7sVhNUDucdFbRBE+Qj8o6Tv5Qh+nGX4SaLvv
e/Vprs1599EpRZxJP+jPHHcLcQyIdFI1urAir7TL9j47rx6tN/UCPnLzUB2i+/Fqughepvfwytp7
q8rtT4Qkn/wxl58wb7APB2w/YPiX9HxCfq/cijfGpXqRv+sbf69coybWX5lAc36JVxE5z129VS6V
O/XE4bsc9eUXLE7FLlBUVIfJA5Nxts0m21aglGSt3+elsf5+wJenBSIyZGZQaYFjROQhLvaWEGlk
wGoUDaQuFWzJnKrbCrD544lWvmgGVxI2KWxISjDLNJCPX4FUGNPoqkG6M8uid8GZPWKfFgGVRFes
kkjB7YPilyL1m4ECQ2v9MtLSCUB+2wL1FsM8aFb5OPXrVkMgIjgkVb8FHOamwrmc644kIo5kCWj9
vlgBeg71a9M/SdLTAJDEK3bSOCIi8yYzgaLwYCgJ6hQ4gfSDE4dveVM8c4OutQro2YmOs1Y+Hl0M
LzhxLFGId+CGLjlseaRaQN7pLuJN1iue2upzniarHzdCTIVeE+exTKpvcRaD2WjJiqLkrI5Id3dV
d42q//BDI1Z6QiPc1yYHzpxtON4VA5Y8tYDaiIv65Yi2OAlYBEOjf9EVxgsXJYvVwg+OW9GtXsPO
KOrdOKmVMwxgAD2MrXnilJnPxsWswHfTOWHg+UKqnfffhx0Opp+cf9n17kD52m76xLq1lKg5H8qp
3eR+qDjxOMgntL3mWfjUqIHFHscbe8BYbGrq+nmSJiyFDqLE3qiqlzKTQSNOCRK8do0GB8LkQewm
Xiv9fBUixUbUjUEXMfHfQ/dDfzUlFbI0RnAk1pTYbSrBc8del08cnF/scWQDdNRx6OT8kFmMKkgU
NKeFzo1Tnyo5kPC9xK17ghUqLQ/HeSEi0G1YvJaQmVuaZQjgsdEzIrkaIcVlZwkUrXKUfVSDkdKN
vdEEdjCk61rPZH6LIq3qPq+frCHZql2vsJx6A7h3elf0xipUpRMJ6L/h1XKadZ0sLPluyOTGYm35
ckstiNvSlZTal5FPr7JXbZCKSxR557Mo9oD7ddl24n3Kw5r0+3U9pBpaiHoix44wydnv74+HeWEt
vgiRCYxFCLQtvmpxxFfg5ECut61rIHi1TbGytQkUgjW1tlPb96umFNKHHBEkK+Wl52uA3GfrN8Aw
cTauCxgP+XCN2o+SbyFW1N2Jw2L+8OOOcQ4ZFH8obFjE7YvDQitMvwAQ0bpYSqBU5IEDbsIx3nZ6
kTlekYVnVPK32G3dFCIGNz8cVUkEFworWZ9l0dhWx6u9qbzKbMWodMFrAEoAJsAtVBldIm8wiKlO
Ucg/rXp2Fc7HqKLxUKLRRVAiSomuJKNYANMoLxOheSwUlHw8Y3xOamgR3/ft01EFAxguMOr8M1cY
HbbjvoFWzIbKNHDSAim0EuGtnWft1O70pu5uangaXGd9ssH2wlx/3/Knk/lvy3P8w/Cy0RctA8Zp
u6q2YlcfDSqeAnSSFvWeqQieK6vYZnnmn5jHT6cWLRKwGxLey/PjbzGwoVIPs6slxyKGkk4x+ond
THnift+vxfRBH+Q8IARgCyr8s3SLTbVWShoDVycMbjTlDL32pL7RU31QnMHnHbHJAzQATtw4i91I
o8b8GJnF9DiQSSwdT2OmFX5mAr5xqVTXv8MEinHKDYdrxOzG8X0HF8M4t4WH0Vy74GZTub+P28Kk
QfeUWEpdwCbStRdh8BBOafGzyfrbijQXSihyUW1bWgSBZmy0ou5TV6mUeDNJQfRSKUrw03FjPVgI
tVDmpbSMcN9xX8Kh9HXEqlNXK0CN4QpQZw8yVfwEPGBZn4j1ly8ekh6AuTCywtoJ0QGSEMetjZPc
JmUXpWCXTcXcGYVKJiTzFQuiQqUl6rU4hhriaRPIUhmcRAYoECRr9jQVAFaR0ULHa5VIWd5A3cGC
6zmtkupV8OMs+mMih3WeJ0HWr9CibLBVUUNZjdzBMzF16Ca5Nl0/iq3rHy4GujTbzTFTs5TpMtQp
IVniokeXlCmykCcGygD/yTsRb3zaUwoHFC9fCKyIU35SyNPBe3WjUCUuEpSIn6Tq7E7R84wxnUYs
hWeJO0j7WRTMZGEGx11jWBS2OTkWS6MRzA44bwYJW4N62c/q4lo45CeWuaQw5x9utr/NIMdEpEb/
eOcvdhPaQK0H5wye6zBB2DMD/6I30d0Uu3LaS5Bib8tkkh0/CKE5tYiMN7OBjwTMemPAidxCJZce
fjqnc8RM6E+ZmYN5qUybmsDPZgFc10oIpcIIdF8kVMqJnn86RhhfknhEkMp8tf4VqvgQqQK8DyEG
00pUaeGtGQTA2iLhlCfXV61wiMwpDRWN26UFs4CxD9Rw4JTQzKdD2AotxG4p+xdrhbgA2ReiQZmY
9Xhjx0GuCUlhwR6CL782h152NUMYT9zVX/aFnpBuoiFMYY9bwWRjLIklE/a0lLznitivgAGAzPx+
+hcX898ViYo9houch+zrxcLn9gS3NjeTIBFyLURxgX3ABI2sCZoN2bl4Z4TxqRfFpwuM1cDlRdKA
II+uLUZwChs/x/8bqqzptRCrB3GrxoLgTFGV3n3fv8/DyAFCJEnUQy9Z5cfDGGtarSGnGLjkVHke
gTbPzqIpiQv3+3Y+d4m1oLOlCbFRQVvmTXtMscU6Jx2b+bH+WPQ8BUq7rkNZX1laIyt/vm/u87TJ
JPHl+Y2r8fhbdiuRKr3m0qa5vDP2FaeEhh/cCEe0yMDlx2Mfb0WmdvPTZud9rEpzRYSU99KhNRqz
CKRUIqAIkpX9SpdqodxopZBfNoC8NFvizIpcP02rE/nXxZOAZTovGVajAvAJgR75eBpBg3fNIAYC
J2XvHYLcSHcxNPPNNIzQtQCnbYQkFi5KScGpDGr9iX5/vpLI84hg8ywSJejELpoH21ENSSJ4jgGN
bzY0mYJ0naYSXL0xVUgLF4g4SSeW1OelS6MykszcTLyHl+I9Jo6cqap7nuMBBl4JbYxUB9JbJ1r5
vHBphfFFH42UCUvqeGStqIlq8nUeUj3d1J9V6NqqdhMAGHHhrJqn7HE/NUfsJaPBRCVjPteMxbHm
t4Oqtebsb9VP4qZNo/sEYd4tJKwf+kHrJJoRXiSzxXLBVlRczBk44raqAgQ4xCYI1uZEVcaT4v7E
8H3aiHMr1LpYmASwXG7Hw+f7eZmjcGNiAVFmN7LZhs8lwQRSLMiO2QhiZjYAH/3u+334aRRplRvu
7wOVHbEcReqSllK1MkQbb8j2GchFu+6k+LqvKv/Ey23xZpyHEU067m6JtxuWIvMq/XBz6yH/a1Jz
wwlko7o3LHnorvUWaOOI6Ysi+ue8aw1100SNn6KW203ZcCJsn1s4Cppm1JKGC6XJU9ki13z8BWIz
8re2nebIilQ/1mZlHcrGzMKfhiiLZuaZ/tDROOwUbJUqxFz9rL/pO7WAeJvU6Ymj5IupI7UBsmtW
thOhgB8300w1FKigQX+Ih8O7kmrKOaRa62ZQUb/9fpV8OrXoEaljSZvXJYnRxdb2WzUJOKA12AbQ
5e0Uq5DnJleaay+sIx2rDo6v71v8qnNz+o5KAJMOrvm4c0mtVhQXE82BkSK7QqFksCPFtLnPS1P9
6cuU3nGW4N8wP73lJaptFNoozRH+ctDxKfaIReXnsooQws97xNFLjlwi5iOGOO5RNHZZKpD4ddJc
jMuVoGJwsvJJw4PHhEtzKqP7ecpY5wiDk9MFpE+zx82VIFG9v14QiQ5Hv87adW/6hq0W6o2CTc+J
6fp8eM3erjzqZ+1zCjiLBaKmadHBHwLwLYjq2uqU8VefFOWNSjoBz6pReFAgwd38dERpFE67qpoI
lMFzOe5iyuu+y0YDW51OiWsHySlcawy5SMyVBtjbP9HHz0tyvt44QeZxne+E4+YGtQK2QWjoRK3e
HaJYrh0vG6RLI1XT1c97xoufdDxLhRzXYjj9WEGbfGxYKyiajG6nlerTWMIMWpetLGy/b+zzqUi/
PjS2OJelsIg9tRlVx++7fg1REAZRhu/R9618NXrUngjWwaZw58y//uFQJAIZ5VHuVAdPCCNxoqYy
bvzAMM8UpAyafzF+BtGIQbROcusv0vJDY1OYANBoGb9A8bS12iTiCitHAS6VPp3o1xf7TJnLlRht
0BaF8ON+Td5YR3JEU1A06utgUkx3MmNx34bw3aockY/vx/GL2SJhJ5J6lfE80cTFOLZWVyk496kO
nAjjrktFf2sZ6Q/dXbirSQvy/mVPq+BRlneLEMgtvMFEdfpJkryzATGqFGGrQYxO3CxfdkcHEU8b
8/2+2MO1ZBV5D3ERERs1usxghO3SNop+mm6au0NlDdgL9SdSaceTNKDxn1sG3UlnV7K4zoKN1E/j
iVX3VV+IK3jQz9UtYrHjVsSqrQdqz6qjFnXdHQbDhIRVhbFwop0vDlumhUU3+0zweFoc7ZWS+whx
Ryq6iLgTZIq01rokokQO5KvGDRkOcul+v+rmVXUcOYGpYOtaYIYwXvkr+/thQ1lRUKIqQJPF0Mcr
IfOokKnCXZgJp1ArX7XEcc5JYVGd4zI5HkTEmqIBnR3F8YVCTdeDpaGj1LRqDUG5NsOn7/v11ZR9
bG2xMIAFTlE/YEGsYRlK5SsOb0b0stb/ohUyL3OUJrK15j5/GD2x0nOrHXEzl5JIXkOlrw9JifjU
j1uZ1wNuVywKzVhC1KQI5Za48RTHSMZk1XS9uqc6Jp3YsF+cd7QCDgROKjqSyweDIvhlI3W0gizt
uFOlAg5N40/3HmTa86DushN40C9miCwBEYwO/ITxW9y6mR7rPe6w9EoY0QvDfM7N8fn++R3I6oYp
geEL162+2LptrgQB6HXWwWDI+JejFuJlZnxiF33VFzDFFhA/nlWfalfREEFz7VgHVi/V57UgyLtK
D4MTI/bFDsIzi8IOg0VItoThB1VleJRzFewEpuiXjwRgu6lGdLl/JWpiCCdW3Vfr4WNri/nhPEUB
IBMVR2h84437sVi1Oq4gcYmvlS1ndXdiEOfTbXEUzUgWsqYzfYt463gzya1R5XnJli3MWIAla+ow
ElMfq8w+X1lxadWrMoUd61ZRjxr193vsi6MX3hb1BJY+Bcjl6RT3tWCWEb01KrxOcCD2oecpPTQ9
WwsgAG7JwogWxMMCB+Lvm/5q8YASEqEGKYYuG4uBZkEhcVrJqKPqWopHqAxBzhvDH6J45pufuhkp
QU5fMAHa4vzFBq1Sq2BUgEzgz0p5sHNrNHX/TWc+tLKYRDO1ghiVBsVh0to9iRwEDE1sSL4fsq92
AsEmKCEA5eBAFkOGUkYlAGwBKyxgdOiIU22owHZL8Q8QD0B637f21doAtCuqc5KBZ97iyRp2CDuV
Pq1pg2I5Ok9z7uSut879vojcSrcuu170TxQHOQrnv/doQ3DYU94y4ICRzrSWFXGcxSd5ivHXMfOy
uUOGsuwRgQ6bM6DlCrJ1BXKRONLXwpOCSuK5CO0Q1MlYmKtUmCJjHVtEDqgtN+GNHyn4rtSqNEB8
iNTJaSvN7J1W8dPbuPBKBVPQfEDQSa+UZE2iFEOmrlSDW4+YVLM1nEUPJsZU2B6bPl5Bha7DCG6R
i/8llxoO2E004a7jI1jltMiyrX1j8kB1N6r6W+UPn8eFOpm40Br4FyK8gwq/6hdIz8StgURH4OXj
Xdp10q4KZrRvruFeJUai8ccSLGmXpQpy0nHpRWdaOPrUshUPnYSg1jA6Qno7c/yyT7aV0CPT1pSi
/pqrFFbttgW2YDcobp3VRYX4Cqo+grEeK0NG9zGK/KfSE7nnNL+mT7UYKYdRF8dk33uYUeHX0pmF
U4xR/hAH6NswRl57R8klfmq7xkvslJd/bCNBLt2gBhDhsjuSybBJNYaPcHPryVawyB3X0jTUb74k
5JGt9XV8ZyH2Oe6yrDEfKmHKrkHXY6CVhoJ61yl5+DDUCZL6baEjQRqhO4Wsaw2QJvHRbIMLXqDF
jqQB7kMidrhXWj1Fj75EHtFpghzpv1KvTWApKHk3ACilKbHZLP35VOtpuTEa3ysgJyj9BMncj0Nb
nYp+K8hFhZZeoCr9yteD8GmUdKzQhVLQ0cMaZG0nxCZHfgvy908ND+GMbDODNtZVfi5q5VDZHhb0
Z4KPPdBKiQzzJRJV0hGxzwsD/SgeJWhPhIiEIUzavBoFCjR0OVYfumqsXvqx1s4Tr9GfSzCdxiHv
iqC3284or2avSNlOceuRsCVvZsFaAWthWcWA3ZHrsRhWk25gQZQX5RS5BtLs5qqrC2Wnwb4lxiRH
DYpUVEjc+TGNOUpsKjtU+NLXGJHPK6vv8rc2SKwHfMMiDI0AGxx8REqfpUKtH8CQCb/QMFN/k/Uz
DNubcjNydLK55crAcGsXhCo5Jj3s1HGltpkK0FRplcHJgk68RJ0Pg9Ka99id2cyCs3lmNVd4TxQ4
KLJI9HUp5TVFGaTCDwoL6D3A+NZzB5T4RVvvvZzZihX/tuMFdNeN1viIIjC641aNiAnaE0Nf2Ilq
Ngg5oJuxkkf0zNdEXn60zskh4ZfUBdNjwo3br8dJqDeEd8LMe4oxAVZ6FESdXlWne3y8y4NPvSZc
CUqhvo1Gh6qSIQ0I3+lWh5o3UgGeU83WemStPWSEdL+ybtC9mtq9SMH2gXrtpK0zhKzPyzzRn4Us
GpodL6fsIHphEbqEys11iNatijBn4+9iTM8jNHQoMTtDIrbxGmL80O16maf9eqqn5HwWDv+T6OZw
o5d//aIRXZXtiiGobTVtUNaR5SlBVdgM7lEcUy/lvkaf30dS2wdAnTa60ySh+TxJQ3mRogKek7JN
fWsFWi/X1qgDpPtOQRXVKTBmtFahInNQKcZgRKhFYWeCmEeXoSJDuQ7iDQkBxk7rtFfSYv2sEI7h
NZeQbmzaeuxae5CwqltLgqzhDi6nQ7YezDi6QoLfFN2+1bS7VurqyS2UMajtoanai3pK04EJqbPY
KWQDncw4FurYVtn0ktMjFubbfQq/2zXLpjoYYuC/hWhmYK6cBM1TW9f11aQU/nWOSfOzTKnrfdIj
TLTLIWmpcUtp4rJw4nglYqM1OiF6OH/CkFALzTQ0tS9LEWYW2KdxRKo/BQndFJH/u+jD9L1gaY3u
QNjUbaUR6Q4bYQqLfjfdvdy09d7XBDmxI7zi7tSy1l/IpJXhWmnT/gLcq/TuDWl2KaCbMazMccxf
+pJNjbN1rbxaaV4M25a6TmHHPap4GLf3IrBuy9j4A4UtN1TKPN03mNX/VjxkkBBOE4ZXUPqDuLYY
73OkNy3UazFFDXFdKMq1jjuAuJo93gusCgSU8kwBr4WNnIbddRB5wjUIQeFlFKf+Yq76PPc59oEo
ayjSfdaZCORZadiCp9GnQFkPIfKSNso5IHLUCdUfD3kVda9kafubZENz1w8ti003kTQRMTf8HQQK
N8LQ97PvWCKVL7PgB0dj5HGTaFKKBCsSRyHHch1gKSG2muRQpfHuywmFcfGACCb38KZp4vRaERsv
XeVjrWRuMSRFhH68FV9VaLi8dUrm7YahqX8HFaL4eKkzcaw3Fq9dVHJzx8Wmv1qBgpgocobDvd8p
0VOR6EW1VriJMgcn8fRdGCr92UrQ91j7cYG8l9KqBREvKhXPUhwqE/Kaor5iX2EQCfY2OcN60vft
wOilxh7zvmJ0jL42Sf7F8a8YWbsCYyshjMAnIrtkizjEKI4cqO19EgxG7xQeX4qDsRcHay0ZkKkv
qskv930wlpotDkU2uSPJHnk96f6sQWNMKnrPsUSrVtjJwVrVi7R3ON+1e8+ctHGLFmN7KwvQWDDq
CHLR8eCWoFuDzhACZr3nox5T1t2zYpb0okIaOd+UI5oQjtoNVs6hq5oPde1hVN34gVW5Lbqfka3C
14rsMezSxlGJR5DSL6321xBPxlsNRrFyBZ/HGMNSI8zLI8X8nfSZ/FCWg3FQcZt4pvZbXQq1P/0e
+rxAIFBCMIbKX5fbsC89acO9H51j9YeodhHhZ2dXYxAgwBISAslyG45rD/txay2HONtDXMX3MQYt
KLpdJRRIl0t9jHaymguvbZPIr0Uj5dgLxBUZCLSkTQ6dRH0QYbh1dt0k3rjR465nHda+B5kniREF
haEgeaYbEvBF9LbvmvC3bMXIuiMwEwvruMvz/MkiERq67AVgjBFo2wLNR51q3k7LsbS8ipHuzF0P
bht6eoE04k6v5ywQdTQ9/YC7TH4PZnWK3ZgkULWqm5hNI03gx84MLw+9LbL7euv2Y56bNugdxQDg
lymIS6LlsxbUCXPeatJr/6o3FYxSYL8lPa54CP3Hmw6cg4qWERQQIjSOUoO6S51oe8r1NR1PIjE6
tChj4S6aVX0UtE4otIV1Yxa5JKzUvskMbAxS/86I8aZzAClUsY+/YKX7OzKpwnRvClWpXzYg26Zd
kZVTsjeyBBZUHLZEGE5IXiA5CImeC6u2xe5+M3TiGF8HStDtkRIaG9dXREHcd8Tb8l5Ltbh5UwMC
TexUKiFOnJTHQbJq87Qdyf010bjpWzOE/wIUDYFBQQxF30Wupwv3agxr+smfkAsctsCZcAO1Z/9E
aw/4PK3P/ou7M1luHMvO8KswatPdEWY2AXAAI9wdkRw0pIZUicqhcsOARCQAEhMxcHI4whs/hNde
9cI7L73LN/GT+LukkMULsSSlcLszXarojqKoOri4w7ln/P9EW2P8oVKa+cjHxsnPVgt33fzZyLgr
Gz2PUvNkiGxjegRS8bL7bhP4tFosASzrnixRE6SRMHuAx6cSbjqCfDEJ3plLfcaqEjSaOR86uQkX
aNbxzMbHKeymUCI1wxyYZaBbcRv4y5Z5CnjgYt4LAzcD8NWhXr43iwMw+A3uUg2Sv1nSAlw1CBrE
E0jcwtbAlXkMw/pydqPNWbjzfBMA9tvx0mRxPI0ysKfWcwD43wGqs9lcNV1y0fGp469i2lGW9IiC
iO+EHXdhm+MxEHNTL16GR3OjHjRoVMzc+vsOnBH+2zmtdcGwkzg5uH3tuDVuvCFgbHSPFrmTep+y
mHrMALsI10Xrd5oQAPdbayd5Hy2bwXro5BTD3piOAaUJPQWL5mDuj5urEdSOMXCJK2dRRyM4UfQx
zTWBb0/wAHDc8SbB2mu3hFOWZqg1I145PJjl807jOK9jUnU747nW07Aw0su4AayecCTANDoCv2ex
OcvGxNk/E4MgBGispoZutcMwMS+idpAtrmMTBNDjLPHgzFk56Xzxnt7ejjABloG/hgkmg86r1+kA
nPY22IQUxvTmdYDc+qHvJrh9XahtJ42ZOcNcyyg9FdDz7iVk8z64p5Hhn0YLD/5SfVpvbamQUoAG
3fo89OEjcGfTcxD2PQJfy2lncaU1YCfBdmrmv3QWtNa+NRLKU3pGkjTyCY3FrXBothaLD6ACoabN
zrI5HzTNJAAS2t90rynFAjPSWIMT1ydc0XSH88Z0GR7nc1fTAQzNOngVMFMljaPNKlkBkqV5KxN2
hGQ8jzHrYGHofIY6WBtfrtI6Jt5ivTHejVcLb9kPsezXR4Cae851oAcd8KgBjauDvrqh5bcRGNDC
dOvNKQiZ8+lCv8lYRAgmMCa1wXg8DRu3Wtdvtk86c2dpZLTKAwJ4vAHh1v95nZpa0lu30iy4mE3N
sXeBa4s5scL5C4eO7hr5dZtrf/12NQu6rRsWJNA/LMGFJs8+c/Hher47T7TjLk0T3qmTz3IfnMSl
UT/Klkn8edxapR+1zgbYU+Df8s5pe90CL7Th6K3pycJZOtfdrpsGPSBkYTyYN4ylf+bU5zNIn2MH
VAXIAJw3FD4aWb8b5LhSAnlMu0pDyqN6mr7Cb41Nb4XKCcFSH+RtLKQe9GZ5FxBHelj8LOLIgsw4
i0GIXq0XtytwzbtXM5pdxrce+tp9M8WtNM9SgPRmH1YzIhpn3hSi6HPXSPXW5YIRby7rTX0JQFcE
CK2HiZTk4RCDtgn8v0uz0kncWLHx02XcbF+5QaszTXjmyuhg2G2c4H0rBzX402Y6X9keyJut8CQc
85zrjpOtx336PrRgGGhB400HgFg0FgaQuX6Xu0Y0/7x2GsbMOfHg5NKu2qDmvSfcHUEgkDfGV804
xFH38nA8zOMpDcTM1PSzw1nqDkGXNY0jN1zFMBW5Wc5NuJ6ZZz4B2OysmzTw3cF/ar4ZEwbu9uCY
ys/braTFGUiBjRvOW64D+Ugj1D9nS7izB0QXuBKAZp7ftRaOiReWdlZX0w4tHRwbKLt7UXsGPccs
jRz3CHm0e4AY1wKjfBNtjjfQB73TDGjrh8HabAZ9cz5PxyDpZs3z9dSJjGG0APD3OBWN9z28Dz8/
TkFMgxUcuGx3CLFs5zMEMMeLtR7FgqBrcR7lmun34q6bf+JWDkCH15ZjsOsJo0CuBZHiGaw6iTfI
uXGXMEPF86EGqcQtwHGhfhJBJgIVWWMOtYY57XThO/Lr64EHdsAN9ReEEOgYH19nrk+wzm0tQTee
zteLu/ZSa09WHSf0+/XFanMdZwEsXox6ftFJIJbrdzd660OWTPMWvjJdKPNVoAFL6umeNR+TLIUg
brECGN/0w/gyqTfittMTyUyIamBGmACxR5tX3/CAAe3X262Z1doErXO9C8ky/L95tzFsNaaLEeGR
uTYE/zUZ+aaxaQ4CfeOt+ktyIO83dQNmlhCuKQwUOjl+Scxux+m3l81E78PVlM57mhE3Ps9X8AoN
VxqVA/31EhTRk2ldIydZT6axzcL5nd56XYdQBMwD5xPAkFDfUguzBMq725x+1LxAj/sdPePWdGCz
+hQBkWscxYs6NDZ6e1H/ZRluplCjz6KZBhdcizTucG04mB9TPEQIttJQg4V5tdCY4lXaJI8cRvFt
B5i+YDCuj90hPDgAduketRSLKP+oLV24GShpqjNgo45V7uIvvANQYgkOZEokdJCGwEFiCLa9m4aX
QEudZVRs9PX14rMbEt3pr6G8i4+7U6c5SQwndMlMBMu3xnhFK00bs5jQpZnNZj0ikfkZiMfapN6a
5qveErqcG/CUmz+vZmuYnjVC74DO5g2oquBiirU3ur90w0F36USTMJt1YHGLEu9jCNnaDGcHi39Q
h8Eo5BJuwlroJt3FL9DGAeeOm4Ch0fRotzMXNBP7eudsYyRG3FuNHUFhbWgEzlAsGd5v0I1+Wela
EvWbY7KSfXL7Ds6ZAUtBbxYE7c0gWdbRstoK5FsSAY6po2CXLSKZABYmfTrxvTYw7evxBPh9FPkC
IF8wK13wI3vdlmlcYQXFdSKeY4L6WIWpPfdWPLkZBQ4g/SYXNn0Z0NYMskxzZqez5rJu9tqBB9Ni
Eo+9z/Ughw6tBSPfx9Ws66WDcQBBUg/yqCUM5pFGdHg+XyTu5QJyiNlwjEpbXnim76N9AtNf9mcg
KWJwgQN/jpE4d/tusIDuadpINx+axpxiwM46ycE1R+nhYWb5PB84YBmYIrTUsZ18vHT71LEG+km3
RTnfWTNJwFjwnCi11lSqEWhcxBoI8c3MxZzIjDTrzShxWdKXvVxBm06YhXBMq+mPYmhfgst63TVn
Q93tep/YjP4ahrQ5NBZtPKJjw42nObRU7aw+NInygzTNtU4hnKM5+gBkVoHF243izXA8NseAdKdN
D1+n0QlbAydbxWlvasxDCGeIy6GKwi7xinyVRC6ma6RddpNAb/TmTpY0e3TUQL6UU9ASDuv1xMsG
nW7WNmCNaLrJSX0cwmiZR/WWnXtZHbfdJUo16JqOc70kQzPqBsEbYlBz2GzA7AekxBun4JV0E1/r
NfPWWh9ANR4kw1iHeHCg51ECCP68uRhD9rJpN4aL1tr7HCzmJgSYq43hnvrgSjjtAW7KYjVKxrM0
7y9EvSNY2UbnkoovXJM2zcW2GYx9nHzsxLM4aKzSYwO4yrzXyTAZB5mhL66zvGO843gkWT+h+u18
lkRaqxfU/fwSfBWCGPVgBgsOBJfDqDWFsUFbehwfQl7vpnoEY4M3NRu/jGnT94bdCOb3nmtQ9d9P
Yaryj2Hl479eQUNCQmQzJQyuRR0oDhLXa9Th5xoT1yVUUh8l08BzuNyjxh3Y0dBF1QnLuKcbeHpX
xx6pD7OnL8L47SokBHBB6VUDbiknX4O7pS+6Z9MNYEFnQJS7WR/PtxGexFkrcPrrMEJXOWZqvjPj
LlwtZiyc0w0NMZlzTVbDDa4S3IxLr4PZP+g064SJxuvoLq53mg5MrnP/c3c+39y0yGZuenmYGpCo
zD3/3JstqK/QVk2B+dRyPxLOA2FnlifhSWdstjwuNCaZgNI6fbvK8w30GOEao6ixcmdnSQaQ5pCk
JfYuueY3aM7NxzkUm9BrODEFHBh3y8Ux8dT6SbYyckD5V1CFDNv1ZeLu2k/+DjCNf3+67/tBC8zE
Ieo5W/+c28n6mhwBBCEFZKH49iqibvwmetkfPS7oHqzxZh3bf/npDpSkTIzA8aLwAR24RCC+HdJ2
vI9J8C1eK58gWjdeEYTfdlv8VPNpSL3/fZ3S8letBqV4/LPNPe7Nym+99+OvtJvAx//msUHb27U4
nfzlJ9EUXumt27xbh9oHMsw07vKjyy/fbb+iUVqjRZQGm/vveeAPNAWiN6bSFHRfAUpAWo/m0fsf
eQrM5iv6iyghMygTEj8ktH+wKdjtS+BZHTv6ehy/be9TNUGJ8O4FqQQtTUHjFaB7ZoeNsJuiH+4g
tHeL8vIp0Lqv6P6h6UJ0ze8f/07jFYWdJtWd97PD3PxYy0/LfcUjoDVeUafQ1lli+eXFF9BmtUBM
+Ho2fqyXpw204ssbXdQ7YAlN+my2PxTX7G+ALjtDMwUAR3M3B7sH/kAqEICJinOgma/o9wZxkZ6V
7U9JAbTbrwy2h9ARX7//0fZB1avQfIXeo/290HEC529/HzAH4jum4P4oUAP33Dl4xmb5ak/1Xc+f
bC0pz04PGVy/9QeFQfHw+3tjQlgMOodZ+wo3vf1TYVrtnr4zLMTnv0qW1va+3/vyn9Gzex+lv92h
hu99WxgL+8+6n4+HIz34DsUvTzw7sZI7dz3cGkD3byWgyv/yU98KrYm1bxIK2+jXYTywHVm63W3x
mNTjxLbhFw0nhSgxhV0URFXBF/bKu4sKOUIq/XfFx4O27rPGO7Kww2tXzFNi1xh27cKbg20u28q6
6Out+gLvwJ2wJ7VRZmV2WojbbjChkKtK7yMgsfza68BOvDtpWSnzNFF3v/kEBvOsqepbiXd7a1uy
G9EgKbcFSXhC/qEN/NUsfritZYv/27+/f93t/GKJ/g7P7+vPjmuFEEDLC6LgqL3e2Mmt5U1lwdiL
v7nEz9xBr5PADj1pc3JlVJXas0LHtyZ26haytquuYCIu1lYYWIkkVsWA3by8aAo0QI/kke3tj9VQ
MNa+FdxGE3nNmljPVRdtlHi1cyucSZuh+ZiaeuYeQ1WEslAFG/eE6EbtTPzf6PV18fLbO0hAdVSd
i9NwEoV2Kk+yJpqTFEguS1VwLN5YsawaQGWoPtazdUIEsqzOMJ+ri76Mksxl/RJb2hkY59VljwRF
ySHZCjbGmbWBb/PhlCg41+dWxL2/21/bjWxgnFfdbhfWnRU9OCKiX6GyZM5e5Jf2sghkVRZs+RNv
IRtkoAspEWxBpSVvuLaClbu0Y8svxrdduo6CpbuyEuvO9munqTDe5a0hwHyrzvOVNXtgqgAfo0Aw
zp8HNR0KtBC2vf5FRK7qoEde6FgxaqMQtZUs+h6rSr5xLa/sJemwGlUXbE29hzNNnEqFaG8p632w
NBSIzQVN9kNDlo736sLfbW7tA9MhQOSrLuF7z85CKygEbbeGClX3NoWtY1E7BSAqj2t/rg0pNYqy
/P5k7j+ONqmGghe5f+BZHlqp6yU8svhX79BDO3TvFaOo4HfHiZX560P6xqAlUcHhvfAmE9+uDa00
K4Yr1oimwEelo0We5Q3fz9oIWvIIa55Z+/qvOx26/1ASJR2SRsWvXj5tF5ZvrS0WiFKJ//23/0hn
4hNtr0RyGMGJdRsFVrFqkj4kBgDdgIIwxo0XREn93E4zSSsChARoioqNYeMUzIrtnv554FnRGn/J
q/2chxNLigDBIQcWh4KHDqLZJGICb6wZbqQXSLc2PdsA2ClYvDMrp2psVuwCsRvpvQWSV2BIVVVH
V1bd9+p3rmfV0zQv5O09Q8Haj/C0D0hWoIPOrThzS2bNbmqevAS+X2Bpp0qKqGhfRKHFyf7GyPD+
+O//8/1fDUXktohrS88qvil++VhYtme5CZFOafEULBslb6CB7EtVcU6OcXuIk9K0tC95C1hX9ZSc
JrIFA3hj8YyXK+XTNLFs2STXFEwuY50Xg9ueYwGmXXUC3kTJpDQFuoIpOMuXlifds5ogm6g62nP7
1gLqvBC0nQUV1+jboDQHAkqn6mB/pqxHihUCe1Vd6sjKJ17tdWLdyr6kLqoqqg55tE5KUlVEcu4z
HWLMtWHgYeiVfDMBdlF16B+wQGqEfqXrFBy16pJ/sXFHCjFiy20Rt6uO9zKqsen+kNbKbh9wksXD
Xq6CjiPE1kb57QQvmwSQdBQhtlKhlm/y8PaQvY4FA0C4QLSpOkevb/PaRZ5K1te9dAVz9C/Xw9Hw
+v1w8K81sXnshAkr7/8O6fxma8tgAJgcUNYCMvvx1zp0Wf9jEluUV4FbVFz/j9kf2BAhb/FEVjq6
I7n3xN/8CJnr15/LKU7g98vLdP/Kz/TmXofo7ju6PeW9h99WUW4pAqiLXGRpQ33bSId5EsWS60UP
WfPB4fs2obsA+aHc8bb4odKAX+doJKsUuxU56YoTsQu8HxizqDd5YHt823y8FSdBvhlBjIM2E3T7
FmVPtNxuWS1lzfBtz7jCXHCi8lOEqwlkEf9rU1nTaYjiOvkp+a/1vFjez4pVsGes0kZsmyDgwcIL
AJQOkDiATI/dnM99UM8CquXuQI0DeCMa+hQkL94PMFcQmRS814WdRjHRl0BeKpQ47QMmCLggMQL1
26Z+p/okXliOm9i3hSRhGHTozRb/wA0qaLoEInrx9YGr/LmT+LXOonZpZ66dPAjIA13YpboUShBK
0KjDBd7yycd+v1tqp56ec0vt7ez/D7eQj28ib7wHWmfvjZ55VF+TC4YRr1hPscuejIA8XZW11cHy
WDUFNnjPpkEsl0Pgj52AZ85BDwQgz9pWY53YycZ2aLeWc/qCWfw3teJzn2L7Vil48fBu/vYFpMfO
oVBKWkHB9lx1uANblKJI3o4gjawq9jRhGuRqvbaCDTekr790ODBVK4+2v7FFhLMQtNXBCub2yHtQ
sth57N595g47spLIPuQxPXofPVc4kaw7e38mBKFW1e1w7N1iq5XiGCrStMf0QYWpvS6GKJau+8Bo
//bjdmwnuNWyWBXzQBmrPLsCO7rq7PaTiO4pafvSKFRd7klOnjqRJoG66+pyT6kIKCkHCroVyM0s
Xx6toAeqOrtv7KS0wTRB3lJZLIGVC2sth4QAz68u+dzKFqXdoKK07tzL3LxsmmgPXcRvP2wjKGep
45A3sGAurzrH5x56PbNDojKlJIUA2K8sPV/ZVDHmiVPIEtoHdpri4wFj/ZlaGE7BCXNSCNrKFVxM
VYd8EYVWqdpdMOlUFit0eyFmO1gVufzfcFO2KPhVR0xkYmnJukLF1Xwl4qUTaSZUBDCvKDTMnVIe
U0X3wzV5/ZI9RXtpMf6X719xossl2cSoFAjeak3IsaSEva7C6xjFpUwmXrCCAS8sHLpE2hPwPCkQ
vLQn8uVBW5gKsV5GnX55G+sqrrx3M5EsloxL4kTVx3yfGDqjrG4SyW7jwwBu/muc65nK+D3G1R37
rk/ffTFYoeSg9Ck+vvykoJG5oGwnkTe0Cq9mRLuFfKluYdGrqk7KkOxa9BnjRcpmCeYwBYGKXciY
il+b4nV59ID1q7DnzqIU6KZi5cRCdiGBgmGl+NXLF/PLv4tzc8g1o6mV1tVuFyxL2K1g7nj6cd8v
tHYoiFs10Lb/NmKCqWbZ/9WQIHf1cpRjO0ocedOoKDK+BvxXlqqrKEm7+fI/ycxby/rw6ZjOoWl7
ZDIVdrwRav9ddrwdTNK1nm7O/H4rIRKTVU/kj9c6/Np36DKVHAkFMZfXosVDEqpA0/eiLKVqXRIr
WMarXq49rGbpWlVRYd+j5DuceMXoxJWnogi+71qSWavClLu24/zWJ9eHgUGSqga+niPd1SrCAgM7
iO4oH+IxTz9PwQ6k2dGGdUda16cLQJ5Ov/QjaqblfitBf1J1D37t+d7WQ4Rf56iQLPbPo3nWZ9rV
fSu2a+/tZCLdgI9mpp8peTD1iMtk0o5vK/A+h846zvanQUXj1XCeW/RieHTZH+e4R5JOaSvQKUNw
90otioIeqeo2GWauF8WyulZRNH/DsT+mPViWLNiIq474mD4G6RAKlJ3KQumWl5bsacv+6ZP9cCNs
sYWqjrX/5b8zuzb5w+ki8uTuM03F5XVmh2tpKg5UJeXf7H6fe7dlqwDWzeoLR68JKPLS5YIbqECu
d1uaBcEuXHXpLmjFcaz0rlQKrOIaIQsRZXLbjaYktEFT0VLSwZogj64+E35JqIJTfMFFeleOjCvQ
vRcWLVWZJzczQE2qYhqE5HL0VlNxzV1EG6F/AawphimufE1FAv/Sw8SXpKq4MrZS5ftC67SKx7w8
nrNTw/Wel6ZWXojbzsXDSsBvV2zXX/6Wh2X4TBX54Gs8ExmCSVeBJzGy13eu7fulqnsVmeb7ossH
BbjwOBfT/vJVHIn4qpw8AWRSgVyB7mTVzm1QNgppYnOAzlZ8rDBoMjPl4lYVTUWjvNSnQ51f9dHe
RLKXBkVSdaGjL/8Z1W6i4MvftjVbV8mX/wrvPLlIWTcUzDUdCF45wGco8PturHBTVtC6ij6jd86D
A64iw0+cYEZFXO3ISiWzSFeRLQcdzivZ9FDUVt8lQ+IwtCFIJoGu4oL99MAH0VVktT95wa11u5Q1
hoo+sZ0OfXi+BWl8VZurR//+Dcac1I1IsXp1ya9v1zK6FPinJEkaXfifyfegqJ/2p75fHHaHgVc1
Ers//r9bboSiWm8j7zoFp68fASNUuy41uCg5135tZPkLi7rlYpeJy7Wj4GI5JuBic71KvurDlpxv
t+jA85qInoj9AdNoVnx8uTVwyQQnlpNLI9YehV98ZqjsiuiFjEsAM/1TA97fsMP7zN0/KAVV4EL+
vzhzr5P8Vl6yp2b26dAQLWUeG2FrEvWs5BZ7rhC6NT6LDy/fbCRMoGiRT4cKcCIxWo6zfDoUhEZE
wBAgAraxJFpFy3HfWlMgdSihr6LKr1/aHSqiI4MowBiS+w1VmC2F3MPpABXIZkD8lpGDVdTOoewn
AO/mst+gwn8/AZpAMjs1FVUBb9jHpfXTVDS2X1iJMJPLQR0VCSNRw5QKX1jKjWgqckRX1PdnkTAw
ZI9ERXP7DqP5zMuydKtNL+2FJ2sQFTBYu6ec53dyfEpXUcp0QyGkN7Em2+HfRLc0fhbqf3sXqKgm
v8Ep3M1Pn30ZpYeUoa6iw2k3Ue892k+AzhZ1VCIBvNMKD2D4VITUeyIym7q19x5FQweVPF37xXy+
/Dp9N3r0CU8aW0+bBLDdW6V8jq7CTu5jy4K8WUzBdkupCNeOLNkq0jsKPBFAFbPakKZwogFyuB0y
2eIVXr6Ku92JCZO5X/7m28G6EClmpaUmnMgLXFg8QS7rxRdWkWbevcDuFqj98Wjb5vWn/ZcwaPp9
0lX5fpb/oUb5qk4AR+vXyIjMtPCd2BPucQeAELGCSDLsVWyxHl1tZX9BgYYbRT6VKAc1qAqY5X4k
rp0/ntlEMELnT4cuIBXXwbbyWKC3cEY8vOJDz1HRg9OPotlB2QpcoSNvKlmkKiB8j+gzEFhLBcfE
tvbbu0seYoubCvbSEV7AnVujkWb9ALtcRbzjXv42WCoWW9gZX1FaBHT8RDIBTQVXBx6I1JSgAr7r
xKan5H4Xbd/h4m6AFeAXv5NeAqiEQtG//AI8A2Pylru1kCTuPU1F9qXvJoBL4bzfv478AAUjv7SX
tb7lH2goUNFlcemV0uQqaqveWyExylyaChVG0iXlCLJUFWdWTPAnm3hqqfXNNIoXePm2u/KyO4zb
g5cL+DIKHmDFRNPEKxwoulKDoOqXiwcUbGouqRRk08PI6ipi2Tt78cT2icr8U+11ileWUqywczXF
iSUuBjowPNGuZKcA+1N9UW6iGS3i0k7VVZgSN5QTy6NVwdVwk9PkVxqsgp35geX1dq73UZ4Bo13M
69YRUxEsfGBk6ioA/foCOF+EbYpDuz/uFl5GpwPOEDyGpEaaMBQXX79cSdw3AI62HFhQbYVRUnub
gwOOvXjQ1OoI7OUGkHymaXZB3nq6zPb7OT473LHfoauTOML5kre1CuXRg9GjBICgojOxl1gbOQGu
oshFwCvaxQkQB1tFCWpfOGSlYgsVHALDO4Lpcj5WBVnevU3O/VsqpVZRunCcw7YlqU7A0YsJf7nK
GVF9SeZUWjpNBQCPYEwhvyfFlzQVbsiVXTb9VGjeJC8PVlexg99Ts7eBMFFaOKDpnlq476emd9CT
v0M1fQhnUwWUA/GWz5FfhEKKhRUqsC1IvrmY220as80t63Hx9W8d2O+37u0D0JpVd8H+24g3frxZ
ev+vi2qMPbpaaTDf9P192ZhYkkNAm5Lg+2E+ElF9gL24P+4f5C0PIHz+Dt/yALzo7+8tD6GZ/mBv
uX8ADhzM+1N/5xPr++v/AQAA//8=</cx:binary>
              </cx:geoCache>
            </cx:geography>
          </cx:layoutPr>
        </cx:series>
      </cx:plotAreaRegion>
    </cx:plotArea>
    <cx:legend pos="r" align="min" overlay="0"/>
  </cx:chart>
</cx:chartSpace>
</file>

<file path=ppt/charts/chartEx8.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Hoja4!$AH$114:$AH$120</cx:f>
        <cx:lvl ptCount="7">
          <cx:pt idx="0">CHILE</cx:pt>
          <cx:pt idx="1">COLOMBIA</cx:pt>
          <cx:pt idx="2">ECUADOR</cx:pt>
          <cx:pt idx="3">EL SALVADOR</cx:pt>
          <cx:pt idx="4">GUATEMALA</cx:pt>
          <cx:pt idx="5">NICARAGUA</cx:pt>
          <cx:pt idx="6">PERU</cx:pt>
        </cx:lvl>
      </cx:strDim>
      <cx:numDim type="colorVal">
        <cx:f>Hoja4!$AI$114:$AI$120</cx:f>
        <cx:lvl ptCount="7" formatCode="#,##0">
          <cx:pt idx="0">3420.6327999999994</cx:pt>
          <cx:pt idx="1">668.24943500000006</cx:pt>
          <cx:pt idx="2">1403.2258149999998</cx:pt>
          <cx:pt idx="3">31.494695</cx:pt>
          <cx:pt idx="4">281.16018000000003</cx:pt>
          <cx:pt idx="5">135.99077000000003</cx:pt>
          <cx:pt idx="6">4915.7842549999996</cx:pt>
        </cx:lvl>
      </cx:numDim>
    </cx:data>
  </cx:chartData>
  <cx:chart>
    <cx:plotArea>
      <cx:plotAreaRegion>
        <cx:series layoutId="regionMap" uniqueId="{64C02AA9-5F07-40DE-82C6-4A2C4D331A12}">
          <cx:dataLabels/>
          <cx:dataId val="0"/>
          <cx:layoutPr>
            <cx:regionLabelLayout val="bestFitOnly"/>
            <cx:geography viewedRegionType="dataOnly" cultureLanguage="es-ES" cultureRegion="AR" attribution="Con tecnología de Bing">
              <cx:geoCache provider="{E9337A44-BEBE-4D9F-B70C-5C5E7DAFC167}">
                <cx:binary>7HzZctzGEuWvOPw8kGtfblzfCGPp5k5KpDa/IGiKwl5YCgUU8GnzOj822aItk02atDyeuBMxZiio
YKPRWZmVlZnnZKL/feP/dVPfXg/f+aY29l83/sfv83Hs/vXDD/Ymv22u7aumuBla234eX920zQ/t
58/Fze0Pn4bruTDZDwRh9sNNfj2Mt/77//wbPi27bU/am+uxaM1rdzssb26tq0f7zLUnL3130zoz
7m7P4JN+/D46ODxJvv/u1ozFuFwt3e2P3z94x/ff/bD/OY9kflfDskb3Ce4NKH4lBaZUEqnvfr7/
rm5N9tt1iV9RrKTEVPwm9ey6gTujvKhvf3vpqYV8Wcb1p0/DrbXf/fr/19serPnrq4Vtozt1o3a3
uujkizo/PDTnf/699wIouPfKPYvvW+OlS48Mfn5yfhoe/vScqt9mc/YKgaWx0HTP1OSVRkphyhT6
8rNv8bZum1+K6+dW8gdG/3rnvt2/Xnhk+vP/vumT6O1P8fmb5/T9NssH4MxUSyEk2zO9fkWFEFoT
cmd6/JvQO2dPbtz1p3b47cU/7+5fb9wz/NfX9+2eRP99u58dRj+9+Wn79m/0eUxeKcYop+LpMKP4
K0Sx5lj9GoX2fP+suLkerjP3F5z/3q17m3Dvyv42nB3+97chOfnu8qeTd3/vEcD0laREYi7Axe8H
eqVeKSEpJWzP9En93eV1Pf1F/79/8575H3zw/gZcvvvvbwCcgKvk9KeTv/Mc8FdCc42E2ItAGr2i
XCKJNL47Aeq3YHMXgbbueoQypP4LB+DerXs7cO/Kvv23V/8P2P/P6PxtGQD/Y/8vdeiTVdF+6XOR
vHn7mxc+lfK+zfSBgACjtdCK3eVYtHcEJOQAxhUngt8dAbh+V+feHYGL2+F//c/fXnpqPU8XP7/e
tuf6v7667/YXUFtDAb1XTj564f9uxflSZf2Ndv+nxN+DYvt+/rUY+9tQ1T915lMQeN/u0Vf08XcZ
/h9oVY9/KrQ/qL3+Luv/U1t+Q259KZl9Y5D/J7n+Oce/h/n+Nrf//xLb7pVI92i1r3xjfD1eJ1+I
yj999bfgtXfrc3zn3TYefvrxe62/FG93bOHuEx6Uj/fAzsNbbq/tCEwoAGCCmVZKIsW0QBrKz/n2
yyVNXhHCBZBz8FtRvrtk2mHMf/wey1cKC8Q1xoQzeAPgNtu6L5d2UFtJpTlXDCPB+Fdm+KKtl6w1
Xy3169/fGddctIUZ7Y/fc0m+/667e99OOQ6EoRSEAIEiEGNEKQ7Xb67fAP0Mb8f/o5qbaqKrqbas
90ViOtyHLR+ruDHjBSpUk4yYN1FVZp9Vic0VkkOwGafgtU/lQVkuQ0zyzm6YN1loHFkOU15lh6SS
swyVlUla5dvZ9DQLl2xuohbTX8jqTbywrgvdMv/clkUVZmMeroa7E1WwIuSB5BGj6HWlpg+macpQ
p/M17mYUZtWUfZZeTUm/LHlE5v4zx2udZKXIw5GKaJVdtZ26+tLIgG8Y0zQPrVt8Mijbhi53xISW
juka4jrvDox12Wac0VWGSxzSQtK4zpV6P+oejXGdMVNs66EsQipxdbOM3Xiy4IVu4LI4JZNfXndl
l60htWV9kBbUxqpqmIjmtF1DVxRnssNnHmx5qmZrNqzojqZeFluqehKX6RCJoM+zkM6dPXY8KGRo
8r7d5nTgP/epo/GARnRa4uGsK/FblOIybKpKbFcTZJ81D4Yp7LQ+a7M8i9zSsSzWJfmoqtrGuLVl
WDVVFxbMBAdz1Xdhlc0fsqY4ZXZYN6xh/O3SLG851uSgn1F2anLXHFqjyHU7mDqL+2VkceF5/nM9
j21k8Er6cK4me8R9/RHNYvnEZW9PClaLQ4vF8qHtA/sLaftrtC6GhVXH8jGUtOcoJIOfttW6OA/W
1PMazs0so9IPxeHMA32u65yGPW/7I9mmQSga01+NJCiiTtggLLSJbEfqDytLm0NVYRdPZTscKzuL
T9mgXGgGUX0qBleU4dhPjrzOhaHB6Tj35XgwejKG81j55iSdx6BMOM+ro3XiJY8mn05D5Ie6jjVH
aeR81puDqQ3S7n2q6qo8cAsxb/KsrsuQ+HEO0SzXqOVyPFkzTk+ccW8wJz7h05RHxsgpHNZcRWhQ
78Vcn2nlwyWgS9R09Xsyzm3cLN07m2ob02G5DHrGLquaVseyzU0X4r5qUOzskroI5XJZ3neIsv7D
FNTtKe+pOhiHaUy4cfa9D+ZiU+BC3ihfll1c6WC9FLZKj5oCNjDLxPIepbPd+LkZL8t5NCdNw9Mr
1DZ6WwbS2GjwXB2TgcPxKNW0kbwnb6p2qM+9LZoPdIEjW7sWnUi0ljQp3FK252SZA/CHhhYbM6vg
fdsIf+EMCbpwIf0IZ7+c5hz2MCi3U4Dag47b18PgP6N0QtEytziSo5ahUK6OV4xxvBbUHRUKFWGe
N+d1mn6okI+DSaKDYD7vW+liz1l1KAZRHPRDc+v87CNoh5hNP6FNUzIdNqZ2MTVBFRqghSNmmL/C
9RKatIysHEhimmzjyix4kxbZGSntpxTR8XbMh27jCo3zOmSsSoPpmOE8D95WVqi8OBmyoK7tWceq
gi9JNtu1XBIrGS/0RvCU6Da2c+feIUWP11TQGzpU1acxrcUH3hpxkdqcHfU9DsdhvFjXgEcuG1Wo
R+HDQK31Qd+z5qBbB1KHFLju12XBb8ZxsWHptYhI2m1NPumkZngN0yyf3tk8pWcmeCN6u4goFbKL
GcTHU9f7NqxNWZ5oVeUfSz2m57Rfp9O0aLJT50zdJ4SadJMPgThrnB37xAZ0w9v1xM/FyZjKY+WG
NvTe/EIWeqiRzsPJGhO6zkWk8MVhmg6XPqtxbDV6zVd/nHZGxnM3rhHlfRXZ0vtNUPXVUdt/7H0e
FZRPYdbV47FZenUx1GmRuLybznXZVGHQ0PJdI5ELuxoZG6K0z8MOlygIx3HgG1ThKmyRlz5MpWy2
GLdtkaTNHK/DelNz9tp3VlQhovN02DUdiU2R08+T5ElQOxEGblpe72JmJLk4XZmcDviKj2G/aEQE
ag8LU/iQ970LU5+3V6LqN7IQ+FzVgTkwHvlPhFf1ZrZWXOhswUd+LC4t00skh6W9oiKto9bNY9Qh
juJlkHPSkSE7aKYgS8B/uwgXBKPQjOiyHoL2zWS9CAvff0CBqo/HvpSJzLJPEKc2vm+DqEdw4lo/
lKF0uiFRlffr5Yj1O561cmNMvoHqoIrXqX6fdcUctoxnMRXjEnm0DBcZ8eCP3o9RTdZwGNITXmTL
z+PaFLHKMhXStEYbsc7bRtYmbv24TfFcJ3mj5/MRN9FAqresnrJtb6YiHPrebxSr1MZCrrySY/Y2
Zf0A22xV3FbycprXD+s0V5eTLfs4ZfN0Uk+8OWCTzaPWu3zjUGpiqEGWiLMsokO5xYVpzzLvzqwm
TYJ7oo512emQFX45HIlZjnNF8EHt5iFKGeQxlCpQdF5oaLQsk2IpQisRimCJKCz64LVCboCQspiI
lul5leKzSkL50To7bSpWpqGS03BMROqjxkNgGlaIVGOVXjm/bkrHPqxrE9FiCvr+Te6dLSABWcJL
dkSnnE15SHOuVEgW3OVJLlMk3wV1Vm0DqiYSkypX47W1nTlfdHtuMNkQKDGq2ryD0M1DJkgRjdOI
E18EJhmHvNywlByMZmLv8Uj4drb5gdf6lMj+dWvKOcLTckpbNkQ0yyEDitO2gmhTLLEZsrhETZgH
xWE2mCFsC2Uihc2mnE2YFe8hrV5PU5aUxE+h1pUIF3AL5edoWPoBai2RLGg8s2vaQWTMj4VeDk1e
JL4VoZ2GG9dl+Wk2aX8ZzPkFlKJvignnm1xicRBULYqJrRgUUZDtRFz7yYXg8xC5VFrd9G2OL7ux
2sh6V6flpQvJnPK3fO7ymKf9Emet05czacCWs77l2plThy0EGc9uvF2bTevl8DoY3ARJJB27864q
T4D+RaMLHZtmksd6WYoycTUU3knnFOdj2LZ5sZ4OQ0ZcPCrfVmfMUspPK2ebtAwp96U8DPQ4z2Fe
pEtwyJa8nN5Xei70zbLYhaThfQ73Qal903bLUGT5r3MYX//8z1XbwL8vvO/vL+44rN//2t62Ox7a
Pvum09+GRPbftYNLXz/rd/p4h1K+sst7oOduYuQPENGzF/8cXBLQ6Ps6LPIILu2RojsIsrvhV7AE
XD3WgJIwZ1Jx6CYCWPkdLCHoYknEKYFQ8eXSb2DplYDxBiD3GWbQDdbyK1YKgPvHlAP8Qkwo+U1I
CQPkegCUYFwFwao0o0Rp+LA9oBT41uUVWYNkrdqNk9UVHeFENZ8NZwe114et2br62ph3tTyBYJNg
MYSjbw/7wG19T7Y5GRIE4e2e+Z4AcGCsvVVpRClUM9AIl4zsgOJ9+Fa3PlW9DnTikOqgkq1MNNtR
JzanLimEDu7c+g7dPiFPPTIDjJFAea53lgDgSKDhe19gurJygqa7SIq1hrK8F4Y3Z6NYRRpOedXR
MKNsGMLZBNJGArkyB9BmgkuLyxXFOLWTCaG+rs/cuhRD2GQp4iFyHIL8jGzwGvf5+L6vfDokpipV
FVKBcBf2npEPnV/LLMymfH2flyP/OXDSZ9sU4kEXT0rN5aWxesVJQ/g6hGVb9Olmp4lIbO0sDrOA
8XwrZjTUAJuGQh1BcQS7WZemmkK+kvFNarHEUbvU66bzeOLbYlXZNhBLyeM6cDXb1CR3m7zJkAjb
joqjvq3NvC163vPQO1O+z3hDaUhYjkVsSlOuYT3N7mPPRJCFpe3zTZeWUxa2mABMyzsp2rio2NCE
hntdhkKn4xjpLOvHMMfNiqJyas24YTkTgIvTZb1RKRRWgIptr4+qrONdVDRS6rCktq1ik83LuaXK
dYkgC5iX0bIDgA3wQYSTks2YZIOeU8CaAc8jFwRchAjV/K1b+wHKiFaJdz7oDYvmesbjQYa68gwH
ZFpf8CagUh56r0JKY0UV0hS611/IiXvkQ+DKovbNQhMG0PlQoFqfibpHXdgGmAVRWvvusFxzd5QH
Q5/GaILxtReW8NifMVbA0KBdgEBA0zz0Z0uyTtVY4KQdZL9EdTHaOlonRcqjVZoKHCWYGw61Iep9
6KHyspvnTzCGAa37RgBKhjGFYXs4IhDD+N4KVrtAtlsrlMzFTK9c1duLMrdzvLhmOHGTM4e6zswm
xYWO1rRQJ8Hs51CmjYnWOs/ifBrl3fzPH55yYJ4eLoljCCawIk3YjoLaRZ17+yID0RULKnGc47Q+
1Wxw55qLAfq6X0P/E7HkSSkCRhOQhtkRwXbX70nJfEbK0hU4JtSb46UwdVKnK71rpv6hLnhnv3sM
F5cwH4TByzChgmokd/a/J6Yv0Zi2KSjTtZW60JPib9wwslsMbIlbFTvTi/4AkZnFwJ/YaOyr/IUg
vedjj1awp6jCLUBnX+F49vizZKaLWztOUVmsYSt6Gc1ZuoRlv5i78bk/VH3veD2Su5eyUkDqrCga
HE+5m4/WTgRHZc9+7vPeZeHY9d2mK7Pl02JEkUcNapeL5zd4Lzl9kQ+UIsJaUAwDn3uWD0wA5BgL
gMuo+myTsiaN8py7C+ltfSQXKn55Xh7eJZ/9raaMaM0JBpdSUArc3+qiDZqUrAJKVD1USaByGVvU
kbd5LVBEpC8PeV3p11MXTGcr5v52EY285HXmxxfCymPfphrGdyXQt0Ayit2c6/2VtAhi88I4jtNy
SUM4Y+QN65fq9fMK7/TZ0xdOKNEcJmkxlmLnAPdce1bAp7bdhOOSofJq1Mt6aCovr3i+6nBpwcPD
LK/T0+elPtaNQT1FYLhXAQsLlddDqS7QS1V34M68GyHN5q5K1qmYXohBO+d8qBtDHCykMcHwm+1V
Nm2b8QW2E8VM2nzjG99v2wkiYoPL+uPzCj32U4aEJnqXhxCBBP9QoVXlUGIpjeI1n+ZTo+f2XeCN
A/YyYEnbZeXdRPEfnsunVJMEMQKQESlC9gwYeM+NmRSK26Lttxx4PSgq5zJ2vslfEIX3dIOwDEGP
aMTQl7qa7WWXXIqhQ1UmkrG305pk2AgX8o63v9Al7aeoFaQaQqz6aYrnks0HBNkW+Pms75aTRnZo
TMas9xdzNqYuqboRsVNfyIWE2RyQ7ts2HVYLhbWAcUEFs+MaZgof7gTwYkwObUmSok59TMeljaux
9BtEob/w/KaTvbxwJ0tJihDMh0KQ2nMwvLrVmWohiRMO/TyvvuxCwKr27WCcBoJjAR48XKu8ptvC
e5pFVabYEZblvERKMzSEdqwqH4ti1ddNCcllA+ShGoFgoOzKWqCzQtFawuJV8tSEKV5qfPi8Enue
tNMBqiYmkORgLoACD+1VVdpjbgqaQFNCnZCaqqOVDMuxnCr35nlRe7FmJwqiGZT2wGQLRdBebDV9
bqtBQHpmY463K2YrsH9AbYZrOdgEG5Re8b50L0Q4shdsvoiFCd9d4mYQC3YDpvdDXOsUAldsaNKY
wr4p+z41UaGX4V2zrm6OnCirw3HAwLtLyfwhMPx4jsaG4D4q03z0YUWtEQfjOmAJ1NcqjgpRru3W
QXdmy4emcdFkdWGO8ExqfjxA5mhiy5v2pgaGbYjUOKk6rHCp5vh5gz6lmcC7xhtEUgpduIeaGTXO
dkYAV4AtHE+163Qs/Zq/IGUXS+6F0S/2E0TBlgkG+PlLdXQvRaRdMzedVzipR1OfiMmJT60oRZYU
o8qPaNr0m4rP64lxTF85SFEvJIsn5Gs40/CkB+NUsf3+YgPp17YlhziamZNhoMcdYUe57M96Udw2
jkHfRsl3jHY3z1v3cdwDkCoYHG/FpVK7xyLu+01vAlKYGfGk6eiUVOtgD1FXz5GY+iIZAym/2c4K
whYBI0MwgWnbPT9tWC90FrQkqbwbTnRL60vW5OawAjzdALGZ00QHJNgCcTxHsmDQr3xe4f3iB3Ya
OAA4JQxwBPSbyZ7GaQG9U6APQeN8Ti+BK1cDdFqWUQDWHYEwbbGcgI4QQPaGbSVoGaG2cDoUdDJv
+0LwOXp+RY8dHEgceMhnRweAcehemhtyqMeDgbJk1/2OVG8+01XVLwj5otbvDi4oABQElIyEXjni
8LOntuTBaE2nUYKqEjhXkgl+09kc+1ilRrJNA2H+ojDQxQ7rUSoSA3upyHZGJv8sfFd/lFi3NXDt
HijhoOEacD2S9jjXa2E3tCwMAS6nBWKc5Wv93lbV2hxklYKm8FDq2WxXOy63z1sOPzTdF6UEUFZK
CrqrgNieN+ksbTtTMJJMdbOxGYGKthRziF0jbla/ehSuuA5+LhYgS8Ng6t12bKFZFOK18IldOxKx
wvDXTAXV2+eX9jDjwMooUE0aSJfd4pgQe/WEDmCvl2qQsZJFH0+joj4kQOW8Vhnm775RFsMKCcwk
8G0SyqU9Kzg391YSImMJKToeVNbEblz7yEvkXzg9j9TaoQaBCKDx3XgF2QvGOmfjAq1pFQOvRE8q
P8sEGJxpy2UtX0BFe4AfTLiTBUymgK3lEPh3oeteSK5pptAKxHWMTHe2wqogHrkpcg2WN5oC8aWg
Xx620+o2yGlylEOOC3VfoZC6stv0VcZeAIqPtYc6HrI7pNgdfPpC+t1bERkHaJhaCdoHbNlYPHIg
9mZxqIZl+mZDPxS1FxQkGxAxNYgq8nZIFqA3ImlriJPjmr0QGh5WLDs7A1EJvWMEmB/Gw+legUdU
2ejUKRGvBk0XExqWd62E5u/qF/V6shmOoUFDX8h3j4/uTiokXPBceHwTss/D3R0Ws+R6KiWU0LO8
rFAZhNqz8lCvlhxkdaqiTrYW+klLm4jC5icQ0tuLXBTDpwkPhIeT5tObte7Jt28y4Bt4RmRHF8Po
0N5pWs1UVqYaoVervN50/bjGfnDzZihSlHzrwaVAyYPhKeJSyn3gP7dZy+ZGyLhZW3RAMwvDMppU
Z6iV9dvnRT2KlGwnasf779IMsEgPzb3irm/hZIMoK2TEa5SHKFteCg8PGZwvrgQDWTAHA5UvATl7
UkTAh47RVMa5l3W5ISXmH6nNzLFvSr6GE9HuXLRmPVZTal9w473EficcOsRgTAbjYjD29VBFm1Ur
yzMn41XAjAQw6m6TVT07F03axXWT620GTbB3wG/Um0b29SFAgOI6k3Pfv3B4HxZzv66EQMMB4BnQ
avs9EGSytNMe2v1FtdSn0EGsbqzo/VnjlT2gBi0b2ZLurZyRu+qsM8fP7/UTB1oRCmcKYv6XjP/Q
EFWxonKsAgFjOoE/bgJE33nmUujfjldQ/bsNr1z+4XmZT6rMMRHQTST4USYWRiyB8o2MfVuvUaUJ
kHeAgg+7XAW/QHpdjleGm3ezXfy2hCmYq+fFPxGZYTyQQYMTcNfO/R6q7GD6odS+l3GqcL/JFXUX
vqnS05EQ9+l5UXiX4x5UUnCU7svaC82oa+dB1auMoX0/hIDF+VFbWrrNAtcfLyIfDmQlKbDy6/Sa
yzk9Q5mvPhrailNXLflfiCFAkMDZhh6BhP7AQ80XtmSumMHX0NLPMYxJBHCw289QDPn/Q0n7gTHI
jKkCkGRqmOpIgXFLDC4wtG1QH79g491nPbbx71rt1Rk1wukEw0Qyxp2Yz1fRZIlfGnKew9xjJ/oy
UUOro7qXMFViCzqdDvO8qWvxEix80q92gAFISiD4ye76vYzvgLFkkA5kTCeY4Vx5usIw5Ug3Hhfq
BZ2fEgVfBQDhEyZZgRLdc6s8tQuuLYQvmnsG05Qj35Dew6Al8DwHz5v3Iei7i0/gL1xLJrCCBsZD
rXTdqUB4KE5nA21GBgOAP2s0uGOmWbNZCzkePS+PPbGbkHsgIMJTyELup9RscYAPXAu72WMZOWhP
RS0h/oUE8FQIotDdFUAqQZNonwKRDWtIj0HKumJ71M9rcEZzIO0CNNBwMFUW6bGgpw2j5ozOs30h
6D8Vde+L33NZT62Uw7QL+hwI/NrmalNXotnmM0cwGDzyCBijcvsXLMuBjgXSAMjXfWabTxlqAzgG
sJOsjGtm6sMFqpcXpDzpmpwBhoTHZAlQvw/9JSjqpmMSVCtrpLbKeL5FmQulTPkLRnwyuMKZAn4A
aHNgOfdEVQPUJxXgHJjQrMFDgh5oEFGM/qCuXGzSYkk8mdrNyg7GynUfei7Xa2iqoyXpgNh9waOe
PCeSQd8AvpkAWiV7p79jgxwHC9YtJ8CYaB76U9ZQfWpL2scwy+YO/8Ju3pO3h3hQvhgPTX9QPtdd
1I8ZCwnIe8HGT51G4AgFsMcCav7d1zHcj2kpTNy1FEFstXXQvMFDmcUwwYT+gi73pezZbjRzg4u1
gzMv1nzrdjN5tluL5HmLPXXmoVCnu640Bxi8p4v1wGCaAM58UffD0SIzGEir+nL+OC3QRwtbWvRA
3gFmDuXQY7ytyeReWMJOkb1UBV0XJoFhhvio9kFhrUuaTo1RsZ8zdwyj8+sGZjOryEA7/d3z2j4R
YuBbGmCuh3EGRPx+E16gdEA+aEEUycxHoF19uAJlZG3b/TxACtvUbYo2z8t8wltAJjwdjzjANMD8
D73F+iUI6gVkZkW/xnlZ4iPEyUtdrCelwBwpPP0B5fKjjCQnsa7LUCsY5zYmVqT9THtav+D4T5oP
ZgfgBwYpIMc+VKW21C0Cw04VtJEp5AVVJTD9Jj+u0pFzoJer13OJ6QtSn1QNmDcFxqMEgN5DqVCJ
U5FPILUHbuIU6FZ2XOUvtnTJE17IOQIwDVUKIOu90GHJWrgmwBA6Zl9tKyeH96Mv2o3Km/WkC8bx
qlzpCrOqaIgCNJNt1cFTKJbUFQ9hmPMlSupJU3MYK//ynS5Abj5UesI12s39A9zMjV5C+Bonv6Ez
6bd1t8BTBlUzny6MwqDP8876RDiAB35+F7uz0r1yLS9yGUDRJGO+zDYh3ZTerkEnkwoeVImbrC8X
eMhi0OGs+BKNXhUvyH+Cs6KQLXbDILtOKZzUhwsorM/Gus1UPBhfvYME55oID3yk4TKg9dor1H5a
rVgXmC9F+Kolhl0HNfRTw7FZmzbpVp4hoLgkdGSeNw1+0jbAbADFg6FE2k9moxhz6jEwAFC/wgSJ
E6gKyVgHZ4CW1VlRB/iDd2xb2rGOShjLTXrulnBwYrlaZ8Zu7ZB+lLJOo6As2GGvs3IDDz6V54Uo
ZngaQaXTCxTRUwcHenXQloDQtZtVeGjLhdeBgmdvVAxjLzQSmcwPUZqKF3L8U56qFTCNMB4AMErt
7Vifw1NXCJWwY/VEQxgUD3yoZTpvMM38VpuFZFHWBit/Qe7jtLH7JoYdQQy0LdRuO+3vuaoxWVlK
DShC4S6LcpjySQaZ15ty7LL4+a1/zMqAKAp9JZhQ2n3Z2G4p90TNZRfAhDy0ctBsmgs7O3hUoJwn
72FuSdEmqSgqT9yIZPOzrOBhrRc8j+4O+8MMCS5HKHg7KAoDJzvPvC+/c0vTqCyNK5c6FlVFX91W
gYMaCqYO2VlZE52FhUPihJfGr4kY58sANdAztdR2RchMvopEI9eomA1rOYckaOBBBytg4DhK+Vhm
W9RP7LpYfTdFfk3TcQMZkpypJavgWSRZDHOSSTS8gdKcvN4Rk9c2m4I1gofi2nbTGDuwsP3f1J3Z
cty4uqVf5bwAd3ACQd70BcmcNFmjJfsGYdkWQQIkQBIcgKc/K6tqV1spb+lU9023I8rhiLKFJBME
fqx/rY9tv37qTDOqDyqEtxM59kOIQXBwYbpCqH59/RnazWHX4LglSL1sRkWb2wEq5z/WLTHK0aCB
ZwWb1mkdoidSkyoT0N6GCU2dzmVb4uafImzXD8wSv5tPIa4Gy9uxLXsq3aawG2bjhJHgXdUH2kTh
gz+5aBvpASKft079S2jNZvFI9FFP4Le3MoWkliYEM/oPVfmXqRQaESOXBdUYh7pA5QtCLRvsq0gK
+pY+saXqdzRBZLJK6bida2yFA/rV51jUgk3Twj3mCXZDNFtu3n/EfnNuOR5vcUo4WrjwhxMByowE
e5ycIUDZkURoO43hHTJtyz36QPHVSnTVwiQRyO+2ijzk3kwKF6VL8RAW6+pVfdEmk/3HOiA+U4yz
y/GQf2wtv553NUs4iDCWlpiV6ko2huXTNLsfQaxUufbOybxvq4+sNL9b2IBzw9EN9TCQVid3Ygg5
HsKYoCR37VJUIUGec6A/gjVIP1hCT0w70DEIji9hgqmAohj20JMLHFgwZhmUzrL3U3mWwrec62it
brHcTBd1WiNW4fEl/Ao0ZItAG5l2qktjaMF9cxu6Vn9P+5j/0GvoXyceQkW5HOP6g8X3zbZ7/IyY
GPBF4VkJTvU5VlUeQlwan5FIZP/I4H1nA2PfRpE4k49IYfk7nfD1ZcJHe7KhG3fvT803j8zJBzgp
xYalSzlBtLWcJgnbOc8e3Mw/UiHfLAnHQXAAQ2EdhCnsGq+nWmMoaQz2mbJJvQu08s6Q0+yK1Ysu
BjKfm5jcknH4oD44fruvtpXjmLDD4swFXQl/ej3m0seaJ17tlWmCKjNfqrbCspcMOM32OwS3vaf3
b+SJQ/av6YboN6psnMIAinw9IMK3sPt4lJXUn1hZTRUpmzFbZW6beHhZ57Z/7lRG4PJr59z2MBQm
7UeH9zdP1/GiUTAc7RohxYR6/RlWzDNeEeWVNeyyOceChw6oT64mPem796/3txPnl6FO6i/0OCv4
ZTBxum6NzxrKb10byP37g/zuS0zR48V/fzj9TgaxNJ7Xyms8BN8kZ5vOaZfmaZ/6O9aO/uMKx/vL
+yO+KfhwmsVdyrB4wDeJWMPrO+iN1sKO1WdQk9h4HqTSXiICJ2/kWtV17qZGbjtH2g+WgY9GPVmq
BDPVLO2QlXOWqS2Bv+gl7Ktq24/ZXNKE6AvPjuyD7fLtN4jdBe7AY1CIwCNxcnN74Vyy8pCVcVPT
89jvkosgqOTh/Rv69tnHKLCmoMTJUFzSk0tbsLykLpxZKbPA5hmfYcDnMTq29eKSHG7bttq1wlok
ExtZfzB/3p64wGZIwTYjGbRzHyXm669TeCgZpSKstFnYXI0SNIVi7kx/n0TjRdi3QYE0rz7YkdM7
2ovsG45oyHWil382BBk/J2P/0Yn/dzcEpR7CVogFHF2Trz+SrkmNwCGCGM2QpbD8KbFfaZR8ZkNg
WBGHilz2XbK0ZRe65oNiG8YI/PTTZRFpEYJVAp7WN97QJWgtshoINvLIpOfV0dRWVKty06ahGllQ
Dzn3G0U1+dRUwTrmOJ2uuvDrRfp48MKkQfHkDUMuSJ+QXTfpOkJgxpePR0jEIxqw14pFGXLIaP7E
Gz7ygeRcRF1XZEwhlAxB2iJ5XKv4iU9TxndrpCiMGWocrnufRXHeecFyE5PZ/zQhAl7niGkOUyEg
X6g8Gz0pyn5M5yRH2wzG6amN4EnSPr79vB3m6AdiF+tLBxv+RebEmG0EHZrH1RBkPDt0eaGzry6+
i7RVnwdYYHA92vafiaD+JZvp2uW9zLos7yOC3zvm0MyyHZWy6OB8/+7MGvKcJMYzOfJASY3Ei4rX
M+rPs8kNG8DTCNSiV4jhtdlnrexJQV3a4gyc6Km68AjSryXzh/45S5AkLpPe+QdYVaZHxMWnZmN0
VEdlolPFb7wlHIs2bUR6LyI7CAA7ln7oCmhJ6TwXJPX2fl9l8GB00xC4Urt2oOFDgF4RDkYU19f2
ZQq7QL8UpNXsoa4itDgACFD3Aa8APN5N1MgWjcEFefUu4j1HNqpFkDngIosKn1GRlCSZAkReJUen
xOt9+s2sXHwdZjS/isbPellEMl4d0jQp+AfLJBaTtwRReBS6tRiLgNbrz5mARaLRkP7JF0FN7iet
LwvpVRVwH4gyuM9j2lbLNul6JvZjEvdz7pxvNGL0aAyVOvCSuhimFGVbb8f5Lhg7SDmBhJhV6pHg
1BqKnoa5jAbjNhRZNXeG2jkFOYPGEnH41IZhmfGo8jY1SCUiN271XmyPObCSOYC8ElfDNZSWAaKp
oGzMF5QO3raRzGCqR3NylRLn4kJO/hAWXBGZDxo9HCWTEREn7tkfaAfQprQRrW77CGtPHnBGr2e4
GcfcqLVDtttG8F15pBVPtqtQHswgFnxCeZneGNvrO5gStMpdrzTkzrALrq3uG7ikw3VYjrMSyfCe
qTHZLtQL8PNhJpjz0VejyPHNJXyTkdX/EuJhe4DSMy8bEkLRKVyVDId68P05bwgS0SXqo/UZDef5
W5SN+EHoBiJr6LXCRYjkze6OsMq/Q+Mz/EqgC/K8mYWyuZ3ccN/JkawbiKgz4CQRS5IynGq/At7A
OjziTVr/NBGzZ80MqTsfZc2vWQzmx1kUtO2Z8PTY7Ubs+ikoOXwdSp97C2yDYIygTV7BDd6jS1hd
pGO83nqDR7+6WZBrMlLD90nDEWSUTJCyZWkoco5TymXsNW4FtIHS78uUVRHm3zL7B89LEN+HN7Bp
y9QitVS06Gc66OI8BqnDj8aptF0U/+yNcPJ69qKqLireeMs+8W2Q5hJnuiinoAHUBz6I7ksf6u5L
wKro8+hxW+V+P8wipyPJvqZNtSiQO5iGdKEriZB8uzBod7XoTAGlscIeZwhqsiECz6eJlvtkFeF+
JNxDnDOLXK7d2SRk/bxamMnyQMjmiRO/tjnXYsACTMjw3M6Vvq/gmQ8KkybmKTAyCfYJoZYeF4Yp
KcQk+INfJclD2EwCXKG0WcfSLnW7foFqFq0lcuJEbGzNw5u1ZvO6w0PB8KnryJ++10Mvw6K1MFTn
bVOP9BzoA88cWBwk0RYgn4bmwbii2Z2NzCjE+Rn1Cu3BoLSxlRT1FkkpJQvfrP4ZrPe+zBPI5x50
Z+F/BQDETXsbqzbIZ+kZ8BQCnHLyJpl9W9IxtrJcJ62CPKlDxCk6nyB8n2pDv87rWH0GpwHGLwd4
Byv0PCFrZlffG0vRJNI/KB5XVaFDWKr2oqXLLm2SJi2QCxHTPpBJ9Dn05onttEoGQHroPOnch90p
A/rCZ/h9qSq6BWuhrcE5WL0d56P/Eg7HZGG8+mK6kKRdBpBZUFEX0xgv7EEYb+yuqVNC7GVCISDX
Jg5gToPFf83TCb5hhOJcYvO066JHEWt0gBcchfx9EwhVP0QIw7Y/jGiWpdTpWnd5m4z6PJiyZVcl
dfLg95l7ilGBRqBipLHL64jVj0k0INnbLMhIXAmDDNNGxF3XPDMPu04ehIhVw5GQoTHqT+C3DFFg
/Vw4PWUFpdz7Nntj1kKHgTRRgs8zrKULef0Vfr/1yrXNIm4xtYHZ4ZUO8Elr7/sQx9N0iCamvvno
lYgCiWPX5SZhFdaOzGQuOqsniU1AdZ4JsPBmS7wF2kaQDUyYcBOIYTBiQyyAOnVrgs9exJguqlpg
nfBQh3xL66y6iGsxhHknWmztfmzi+yph3lM/xsAkeNGK84A3ztFcGKikpmgGwR+jjgZVocTYPbSw
EYVlr+bgxetn83OJnP2C3PSCB6+Pm3PKBoqSobMUZAewTPB0eb4+dwOU5G3HlK12ktbyQMiI72zt
uvgaQor8GlIeXg2kC9fSWqXMAyAc9aXpXDSUmXL91Yi/xXI0Z3Wy8UMunnkEAk5RN11LCmtnlHMJ
kD4/w2DBZl35LLlotK+/TmqYvHz1A2E2szUIIqdqJeemy0ZzqGvXm12shZcWgexC+Ewm+JUL4DSw
fmbOkWGLBE58E/NuvWNdaocd1XWqr2YXL2mZLJBBUcZNAAUhfYRCBFkQ1WMnhas9xymo46VFdoyB
ojXbb8J0gCdFTeuNxYz7culRBUs0VciOI3Iu1Vz0zXrGwmEplqj9CbDHCrhUH3uXMuINiCpo25Al
Qcq5xhTCbgMNad5xo8S5THWfbv1sab4oPI+mmCdP1mBx6MkV0sTeUzoGeAiJ4eO3wdoVVCmc4Mkm
8XR61qlImXzwfMQsA9jnvnVruvMjaZBlx+fN2zYMd4BZ+eNzu9LK39StBDAkTluGvsWaHaOpOCCQ
ou1HVmPzp+4sahagOBrnLeeDN/EreMc6UfqGxrcSRDXIjE4VCYlx1a1oUB7HfYitZAm1RDRwVti+
FXPKwAPrLRb5Zt31m0hV63napD4DGwrGgQ1dqmDKsfKvogxISjd9q3pTJLzuf8TtOr2kfo+KqKuS
9jJD3Ibk1TDDhS9tk/jIR6VeW+DYNETFELqBoSBCEjtnDEIdMFekmgpkNoUuUPliOcvQvEfOnZBu
3NgGt+Z4yAo/Uq3/aAu8PkggB4MGDH4/ioin7tR2gJtTWu6ViKRwxIRwjtE5G5Q+t1CRcpbY6AyT
2e29Xs77lJrlmri0L1dZs7s6Ud7BG6nbZ1NFb1uXEQjTNTvvhpnkAIBFO4VXtuyaJg6LpQPPCuwB
mNfdkuaNGJ3Kdf/w/jn1N/oNgqZINyNe4wNScRqjB+DJLcz4DEgmdMBA/GsvgYoKCq1jcplkU1PI
gDVXKLB5XKzIcF2NU8I/8EK9FXCQoseBHuez4809FYrpmi3DvMqsjENpisVvplusNSjHQX365wfz
V0OdnEM9z/S9aqB0jJ3H91wE450HIhXkjXbYSYughNP9fYzy+PH9O/0b3QH5HkSpSBplyBYdj6i/
qPRJGw8L+t4ZzhWgiUkh+o0H5Mbm/VF+eydhZ8YJG+7H9FRZdX4nUtk0WYmAWPvYRjQd8xQpth1U
tw9DOr8fDMdp2LQpIAgnIkdWC8T7a+g3cQNu1KDQJEXleZtZnJvev6y353dMEIgZ/x7p5OapduBw
n+NbQ0Ns3YOhpPapXR3MhxTO3UojzMcFv39/0OPHP3nWIWvCPYAwKR72P9obv3xjZFoY13LKSuuG
oLQhFWXtX3F9ETD2UQLrOO3ejIUEEto4QYI08ckFDl2lzEjbrGR9GP9cspEsZURMfAfGll/Kue7u
eRfJp3BywW5VJPz8/rX+ZnZCOiXHhkEQoyF6IuMuCUPZHUI3jsKFfu4loo0USKs/23F/kVev/7yg
Pxmi3/8T2Og/AokQgf77H/2vT/PPwUzDz/+6/KbH/8JW/uOPF1f9fwAxQlvpl1v/hmL0Bvd75Bj9
8W/+TX0NAWmNIE0CfQAPFppRf4OMUgpcESK7mJKw8kPcg8j2b5ARcEXoJiM8eDS5H/vnf5OMAv9f
WNgJPBj/R9TXVxP1GJJL0LVBLvwoLqLXeTJRqTyCSGQ/bofO9fnYE3JHY2e2EevEBy3V1w/9H0PB
6XCcj4izIT58IuurJNKkQQGAMz+yh625acBnBdztPh7YuaHeB6rp2+Fwy9HCgJMM3eIUcNxXC7TQ
forDIurKZIruY5ZuIjTC8xrIgLxDYsE1str+8s3/9TS8Iui+uZcYEd+wDyAC4smnqvs8jGSw6H5t
eUwk2Ev9Zp37DZOQ4N4f6DSvjntJEexEjynATMDv0etrI1oNzbFG3vYVQ9oCjMlNHRiQdWdd2TMF
2euc0NHcE4uQGPgCB26XO/ykr3Osn1qb7DoFpF1Ol8zlNhk++TE7AoLYoQO28ZZMbf9Bm/akLjlO
sySBwwUoGcwx3KGTfbo5Om5lVsH74ZnLRPUXth2vaZUdwQIrcFH+jKgBdNN2DrqNW8blg430pI/6
1wdAOx8PGyAcmY+n+tf9eq3A+1UyFVsQdBs4FwGGO1cA722z1ZQ1hXbBs+qQBV6RTl7hWnoRsuxs
rcg331/OUQx7hfHd91AFywff5uu94o9PBh07RAoQCdmjter1J6tT3nBC23bLQkGmDbChCqyOiIwH
M3V+kSjtNi18ByxfQrLEJXzKH3kO/tzb//eGdVwFoKIf7UEoZ47h5ZPb0zh65MNk9bZdpurFayz5
6qwFEgqmGihQITwkOYeAcN3BKP3FY8M9W5wrmddVXd6Fy7yZtcN9C4HUwT/TMFA6H5pNFm8jOt/D
FAOY7gxdKsUTAmFJ3SunDpZU4mll23CO0vt4ZNzbVMkSA0DYhvOyk15Dw01jm1pvFGi20wVwwiD9
sXj2nxOIKfNtFcngOe1kc4Uzby/zwHrZl6GvzeOIX48ezKLP1kHLBuRwQJ6liyBx5KsFxqLp6jZE
IJoh5qibbDdPQwumazIegcl+d07atruii0UAhqtx/lm7aOJQUyfWI6c4iG+jZ9hnyGn2gGVIRJt+
Xd2uM9JuRdd7O7/GofNxnGzQ7Czc28kZSeZshwCgOADFEQHcpJPuKh3hiZshJ/6E0mPvIyKTBEH4
VF7wHvqLFr55Ce3a9CAPpOxKjkY92mocLrRAtzGPIfwTHLJ6PM/17Ga1A6FXXkSwdb/wcLH7xFPZ
Y5cxnBbp6rVPHU3YFZwzy2VAYdiHjTE8SKh7fe7pGEqVjsBBNiI1ohhIRs44YIdtPsfK7jvJgLMc
63n2ctJOZC1k1jMfAVFoPByMyWk3LnC6bdIKHqUQlBq0L0aAs2B/Gp91zb1P1US0PXDdabtpKpzK
Nmhm+fFmwFnEFSxqOE59IjpykcGxMWdt7w+HrKo1LpKkAphJeNJ7e+gHaOUHje2kZLXhpAD1kW45
IaKYe40WzQhycvoprGtb7UMb4kQ0RwJQ3ilRrgAfGjVtHJmHuCKNX7JoXL+FMZgVedDouT8T6Jsl
m9kZW126Ec3b0scpLl+FaG4YtK+sgN/Lu69UugroMWYtu74Los0kcNZ/xhHR1DhdycQhhadDtYVY
Q25WzzJ+SKtpuVJjLV8GauOfqYGjB5826ArBaL13vugue5KaS9y45mWYZw2lKb1mFozjSFYPgA5c
Ct7SHy7r7kCdIw+0a8W5J7NpX0fQ0tCW0RINlyH+xPQKlJzsbA79BeDaOeKlmlhyAxWZHwIH4gkR
WVXGMY/2TvtrYSW0JU7DOZdTTHZpNA8ljyeVN2EDMKzL1MPYV+oba7pHb4VKGUZW7iV6SNBaEYoE
q/PZr9JqG671WsrEssIFKs3HwXg3FUvHNQc+A+0QXuNe2/hGzetZGml6vsR9sPc4n0pZD8OhUUkM
rjYUNBUFV8qroo0XTp9sMF0EodJnbZZtq6ZdDw1cUhvHcUZ3QXrnUQGcKNzi+ewBINpJ75OvIkhE
QcU3KyxSh2Wi7cGoVF9KiJRw7I4dmi7Z9BQmc5B3fXgdLs1LE/jhIagrCVSpR+49Pzji57L6fG3E
c1+55dLvIveyQlF8aLFuPkGN44ehHlsE4bsboJaSPKItVvJ2yOCPPYJZ0f2oS424xVnUNgm082nY
HS16eHBjPGLdPDmw9O2gIbQmQV0uLRqSwLBsk6r+FK5cl6NGwBWNOw5Xry9aVG2hwUlNB7dLXRNI
PemS3Ye0j8tu6c46EQCmT6pKYla1wxWQw/xWtE1B4/pLLMIYpZHqzhO0DdGNaxx57JExvGKQ28/r
pAW3EkT3s5mbCXSisEVrQ9FDZJcLvVTrtlOyvura+mapgxWaoEMFiebTgMz6qJcrOAGmFw6d/ghJ
Hnd+CNED+B79OA1RxsBmcM0u0YEsBzTrW7NUBckM3VZ6/NHEmhZpOPSfAjHoroyV7+2Ak51eDIj1
WY44ArjeRy/9ni4oK3INcHyh4s9rx6uNn67uIl6T7KZrM3sWJKYvuyxuzmhDo88ci8WuqlS48wYd
XgRmpQXtu+8C5LhPS5CiD6acAzLW3Wbo6u1TD0zbSSWA10ariwqXxfVFj2ZLXuGU+bV12j7JyHRn
sluz52Qw61cpU7cBCAVqXo0UyoUxXYvNs8a+kmppdyDYkOteoSpsmtrcKyvcNpjYAsw01JKeRs1m
7vtgU8WVPSzHZm8d+moF/FvN+wqkvq1Z4d8ERDPKWcS/DLyKdmKcwPmKBzteYUsGP7fOVE7E0F/4
rRw3aR3WebIy/HzO3Q4kOFHEUf88d+5sVu6b0JQc2eiy0LgEBdzu84jlaZO23W02wlTvy+g6msJC
cj58a6cFPa4+BI5Sq/Ggh2oTzPVw7XjySfMF6M01PO91+L2K0qGcQ9dveAdqps/Euq2CoBg9C7j1
rGlOGimK1uufrVyGTwMDPZX54MBn81kMkn0dWLbrxLQgH499WyZLV+B2fm0t59d4rcACYct4P0PY
TasOimPmAN9OudxogAsKbxnrn0mvA2CBar6tM57dTINcwWBJ1wkd0AyRD2XiCJ17hOh8jYVKxsm0
beyUJywLnkGwn77xkAMEacmIjoLQ2ZavmOt5FQ7wsnlZcoUGb8uLOcQjs1/hrXmooUrhBQLpfK8X
RPLwvonofpbp1AMWNV0zkwDHyYH5RO4xyT4NFeB/Ez70nVT1/DUbvBrY6EGARgS+eX3uVBhcLCAJ
fHHCJXEesBg2BuOF/mc8CfUB70qAlQGI8v6nICmmUMaJeXI24DcB+JC7WqOxUSoYgCE4IkXMCkzf
IzppjogHTIgxaWlX2ARxWyLUdLX2a52HPKUBulqZGIpQVH1bQIEPPxFO1LXn1gkU83ZQnxlMhX6p
yRr2e7dmXQ9TWF3fq7pxM/prS6OKUSfN56jt4hEO+mF8GadpBV4LFF2SRyKtFXT9Ud/L3qHW44P8
qvpuKomTWIW0F1y0UR9fIZij4jMRVZSdqRadQChgA7lMYYD8kchUVpsKTfHDmJjoAupSugdt0EC6
alM8hdifHxusAcUYm+5undQmauP1XPM4HvLENx2WLJ99sQKh1LZlyzle4bHsF13pyxqvvXgG0hsV
Zk7GLvtq9ZK+wF257jDL3c1CK7bvqujIlITLZheuSZADGa6C7cxmm+WDkHRCT9fVYP1LV22ATLHX
Ddg0822dpZaXaDq32AITUlbURPixYwOD90QRj0syhIIdqhx06UIsMso04kJQdEJ3vu7Wp2Bps0u/
nwiH0mSMjwxow1HU8qjj7YOkcv1OcbT6qafU3gV4WQeERKmHAwLk0KrJWgldhminPyPUgTUcZZK6
66tO8ut5OC4GKpssKbBuYBe2KsN3yay6RWNVVDsLQP2V6Vdw1vt2lWCML90mDPj45PEwewKqAHh0
uJnaMjFyvglwRjirFTe3Xe08SLPSXABLMD6O6YBiiY6uB9vdn9fP2toUtPp+QtfZqxz6J72fKXWI
0ZKIUXci41O0bJ2Tz7ImKMQGRy4BKoAPozZNsgGW1aKfHsfNtrVNwK5mxcFdpBzchp9Y4eGrQOcx
aNNdpGG7vPdHyeVnQ7zmYGeOiiBbM0/mciXms0Df57qlKd47Q9Hlvu3RMPLz2OItIkuP1h1AmR1u
xGDxQdHldbAfi3ytQ76bQw974KDxBpJIZuS86kZcJY7i/Z0LlvFLY0y7lsFS05cwE8te2Gnf+xan
kNUfH1Y4pXOaNe7R1Lreh8tRwEukcbswRadrrjJ1SJaRbfS6hnvuAXGM4oFfiiOkBc4lNMlgztqC
dYr2NqP9j5C1Bm81mKsOj8zk3ztOpz/t4f9IDPwfUM7/Z3rhf2KhHz/N36ri/xuU8xg689+o2zf6
4Ku32B+1weNf/0saTJJ/Ic4Jkyas3VCn/sKbB372L3BCkcdHcCaCkRP/4C9VENm2f+H/QOWH/gc9
BX/1b1kQYOZ/wSaIV/8CYgxOAmb8P3kbFAb5VcBGvwFuVZjrErB/E2BOTkSJiMqogTPHnQccyx6s
AiqRNwZMCPYQopwJHnjVqOdf7sxv9LNTuomP8yoacfC6UzgtQWw7fqhfFHq8XahqWSXTM5p/qvLb
x4uruxvxj9QWRAdPxji5sMxCAkPFm56J/OnrfZVfsPyD7tepXfPNECd2TZvotncZhhg3N0+X99dN
ee2KL3AtfHApJ6La22s5EdX6GL1LYjHQOXBf5T0vcTFwXH4UQTjxep5ezymVmoU88BtoZ2eCwdqh
drQFqc9xGEw1TEVIJ0Utip19Ru8CJQofxnAPizZDzQQ/Uh5h24ZFHObt8v3p8lo3e3P1pzH62P77
Nrvtp09Zsbsa8uz/cogTVawHMX1mqOfP2vwrL+5NfgVDxwe396TrhhkfIjOLTu1RM4ZSfWzl/DLp
dcXc2mbU7BSNlw2yOxwY0Qivv6q8j3BjryXx5I+hwEWK0DFF6I2eSuLaYyG6sjBieISp+4rAjgDU
6X6BW+1syRZYP0XvfzBJTxYSKInIgwD7hMAz6PogTr2+PGHjxokEL4Hpx2Dcwr+SoDM+DSV8Dt1Z
i9ja7v1ZEZ3ez+OASOIdZy3sAW8yoMxrsEuHIQZsIdehSE82MfQeaAlIc0166Uv0atnONDzbcNPT
c9jR9H4MFhissqoHT8ks37SGiFKYIJgKvNMohSSB9x3hLW7oUXora269BG8tARo0u6SsSuDfrdW+
GnS60ytex1WPMz0Awdmeew36wnDoR2U09f2WhGNaWOrzTSKiAH9qcVKZW7J9/x6cdP/iEC2WmB57
LEf+I1T31/dcmRZyMgyE20hzf5tJKbdKLfM/HQU2eOTA8AIOYNzQZDxd5hB9Y8J3/RbkbPgbCJu3
sJ8MH4zy5uvMAh/ggSPKAX2cN2EQN3giJLaNt8Zkw2eddt4Z3MjL3ZTQ4IOO0W+GQucuTvGggGuI
8Mnr2xYK1lIuWLy1Fe1KgZHxTjwzbVIXT7fvf0O/GwrugeMLSYCpDE5Jlaq1qYJNMd66oCIbiJlN
GTu8zglHzeyD9eXNZMiOwHUoqYgPARx1CjZpQuRNWM2T7dGxsXGpBkFJeh81vE+XFuQiYFPAs4ep
gPLktPfFxqkezQIJkkIiful04HgxyLh+kSzDsuZGqu+ycc7kByv0yd50hBYdG6RoiMEtdMTZvf7O
YFDzexPPDJoOQHN5AmDEkyRiEVv4bepHQ+jwpUat1ecyGMOP9ofTxQ2rG0oxMJeBdAgBqDyZMTBr
IfcWj3IfCFjYYU9WAdlDnKHgug7Cvw1n2No/WFBP7zTgEceMM2g4YADgzSsnV5y269Cazkt2c69w
NKBp9QR+VFtAr4G8nTq1qWplPng0TicRYBwBNg38wsISInnx+jYjUuygWqVq33awC3OfqEsIcvUH
abfTp+KPUUDiQIoHTVtc5OtRgI2qLB5Ate/RcjgPWqbyRBKzFSO6b+8/gG/uInaGo0kJdTIy2356
chcbOAGpwxsW8TZIJDdweJ4p3w5TC4TLguhDj3NmhOEr6HQfsSjfXiV2XrwLAGnVGNX9Kc9lShWD
YRq4n8WP4bwjET9HQh2Hwwnvh3z/Kt9+bRQvgsFhAQ/I8Z0qJ1fpJs8oThK7B1RguCJMDtANsvWD
gvd3owBXdARrQo6GMP76a/NgMKhoO9o9Yjl4I+xSD7DLdc//+FIQC8SiDuBsjCPJ8VH8pUwaDaZE
5jXLHqZqt4Hj0XZ5U0MTfn+YN0807hZsgHjdLooInMBO7hj6OWsfB1B/PDyGn+jUs4sQMZdLDU0C
HPjVfn9/vJMiFrPgaA0B1eQYKgMu+nTKE6mryap1n3RxdZPAhb0JImiRTYvQS58tojTaoKHWsORg
olp98NX9Zi4iUwQfFlZvnPL8k+daYFWDH3heYN+vvQ3TtVfn4CQhhNAn88P7l/qbaYJ3U2B7xcsp
/puz8+qVE2nX9h/6kMjhtOlAr2Uv5zQnaMb2kGMBBfz6feH9SdtNo0YevTMn41euLio94Q6Qhc11
tjJRiS4HTQZRmdATnHJPx9pIhXr1eJytORlECoA6VXb/mhEY1sJIU8ObAnxcSqDAiiMCtxSJdqkY
rLo+Hm2dtMLIRpSYhfOWtw/Ux2rHiKTvEsfIlWCIpOGeafzgbKkqUfUZeq5CcbgsKPcUnvtRhq77
vmwrwz01MRj9A+hQL925Q1dABwI/G5aiBdMUcRYkMtfyAdFop2YqVTWI+A7DAaNOms64uzr5WZ/j
hTPTUco+JTqh6ZFLWNXOaPUMtW+meu1csnDsynNuOWiEFAooGfSQOuWzFiXTWx2RkvT4+PvdHQB+
LohVcgNI1RyB1ecbbSeF/TZPQQpQ90cZItzjxzqw6hgB3GepI8HiFa543TuLDrM6yR1JibuHYBkf
jhg7htVDNOb2XnG6vrbMopmCyWhoSy1VYk0OiC0URfs1HOj2lMx9Z9PcbVEGpb6C+C6IRJBfq0lj
NwEDr1SmIEnS4a/MG/LejzJRYZymlWLeees2RwN9Bg4QfTiQXrdTpAcxQnOz6N9jzYKWhSOSQwTH
y9djXd3Zflufk1o1VyfOfLwIq5lx7EPZA9UO8k6Bm0RixDU9JX3gVeiCVHCQTqPjUMd9vIt+BSD/
h1/5313PzYK2D4A1Lu/ld/32PMSaEc8OQl4BOPb20Mxx3l+gjIVvjcSVJgS/Msin4VzXTvZFjWT9
hg7hKSqNzDcWQiDelclrjeQCyGsedX8oRvnrTBKsweG1VMpb66+CmbeSA4NWYQzRlopLMX3M+0iR
B0Sr2mdK13v5xdYyoH/kABFE05Dqwu3nCJ0UeqQs1AA0SQ7ttPReN4aoPtVmE53owJqXStrKDshr
c1AuQkqQiHIQb9wOSotwwEROn4Mml7S/SxQDTtagNx/0pI3fx4Yaw7+rK8PZWfyN/U2JAdjSEolT
Sl2BXXFUJPXpEjVIpFejvRNDsMU+bHB/2Czul8c7bWOSKJwR6CzyjUQKqwdbGb0wzxxnAmuuKuyi
Ls8PVmL3LzIW5YnfQZm97sWfBnLLO0bECNnaAnmy9lmyB6OCEWrPgUr1sj60mtk0vipTJzo9nt7d
I/1rIG7j5UMiH7daQzeODRBV4xwUqdofSXtgg41qv7NiW6MAi0bynoyRCHgVzKlN6IxaV2mLF0s1
ALGAHXHUHBBXOwOta7HLyUMNiqKXCtbsXrO5tHNPCTNFC3Sjd3owoKUqjrVnRlhUR8vni2toxJWX
TO5Rzh3NyLrVReQrMUpVfgdh3KEvbGVJgNaKtYeD3/oOROggItm9iNesvkPohWWdFAsxDVaRd4RP
ZImzjbnEXhFg64j8PtBqWckocyi7DGSVI/ZJM/g0FdhEk6ON2UDZfLyJ7pJyrjiT59rmOScIWx/I
pun6SmYlt4+iODBRDeWLnXb6lSZj8aGwhPMmaaGAeZhj7qnTbYQTJqZE4EwNgsw74P0USuTIHe6C
qfDKj4g2dKrfNt74nncBC7S889RXsESnJ4CYtT8Neb2nTrCxpqR3zB3vWvKUdaLi6FXfeLZQA7tI
AU2y34SETyhqbwdPvTEQO5tqFRkzZjrrai4g5vmXiH+gRhaCPzl0fTF1xU7mf5cQLfkjhBC6/dwJ
PF63l7owetl5Y+gEoaXYVNgLOSLwAQv3OxcREqAov5tfH2+fjc0Ka8ik/MU60uZaDalnVQyCL3eC
SpEO+CBHnIxpUp9IAcOd/Gdjdojwsv2JlMnJ1+8kkZGr5Z1mUizuur+KLCrfgk5ShqPXFHV5aCun
3RPAXXdtlisJv1w26KIshpDj+ixWbT0hUWIGBcAYFGOnWYe82RTZ21aLm+dZlvX7qIn6f83OkAXA
qkQDJZdjDfv4M/+vVcEqaCKbpihInAAsf53sUiq3Cuwo7WDoei/1s5Fo5NxpXfNOUSPTftFQlS4v
Lt5+6QV7oEUwY9St712EA8NZzzo75QSVA9TGxM0+p1HcYDfPC1Jdk1SHr9nlIDFOQ2p0n8syQf8i
SUI9OUaDCbZALefwA9CW/IumJMWLGo+i+WrMWWsEXqaNb/CMkHBIhWHZR3iEhX2BwhvWZyVPDcOf
dMWUz3HWdK4/m60pfW+YnBQ1iUL70bZD9y8BaFO9inULDmgu9exzo8QFBhxF5zh4yokKnPtgOodU
KCqcdQGN+lTpnfl98Fxs3RI17IoDoE4+iQTm83WRFxx9yxyzFpG7QXHPIydD+sqQji3ESiN8Qxdn
qN6nhotUi2MMgOsVKmXW2UgbpBVMkkDtUDSuHp7m0hz/Ap2ndG/SpG9fD9IysoMNRuGvtCZA93NH
U/4WYaW616lI5HRsPWv63A11/7GG3AqqQMzaRyNJlZ/AcszvMUlfe8EIaH5no32us5hpjUZbqHvT
MczI7AjDR8t4h8EtrvEDBP93baIqiNmYkf0+hJqhHjRMHb7HJZi4w5CG9Qs8wsEJmNPwqep7K3xj
9xGvh2WnanPKq7Z46UutRtyDetbog2hW2pO0gGdJlcbBxRBu/mmUAHVPYSP7H6Y6AMbt+TuyQ4HR
u+ZbOD5/xy1IMp+mLsvnuOhUXGDmEQRvVGU0LmyzB7oW9vygsygitzknJVnpO3WWVX8oykbTqfqO
ovfdHPL7VSnSCU61rsoFBjMg3BEVsR4AJKzUy6h7VYgueyGMY9RI1EHHITO+V1ZkecCrNen4KK0M
wHGUOv97LPrxOyHkfJ1AlaaHUtPRF7H0pjXOrTuG/2DeU/0DirjQzpCfc9V3QlUpT9XkKl+VSLXh
84u8fVcTRhBF9Co/g30GBEjtgJFYCthTdgiyGkeJ97F5ingk//1/A5ZDo0gbg+dTLH81DA3vEE0J
qN7HN8DGO+0tPCLNIRNFYGz589+SptSovUYJhRmY0mjjQ6vmTYZp2Rh/baNR9ofIasugRU5igY50
4V7qv/GAoXhKqZd6GzzRdROkMJQQW7ZaDzquyZeWvsKxyPN455rbCNjJepf5kR7SbFlNcpz6zqiM
Qg90oQxofxAfLNx0tS/mg8oLmvu9kTv/xM4kqn8ff9+t14Xnme7V4pLCK3r7fYFNR0uooAdTnjYA
fBNrughDnd9btetcRmF/ezze/VQXTxh1qfuQbeICeTteWIfIDsXSCmbgPmCgBmjmvtfIun9Wshln
b0VY83iOYbfv1Rjut9JiGMXI1BDpaq3fbFpDWtIouOrWU5R6p6pzjH8QRFBTwFvSbQ4U1sv+1GM4
hbJpHHt7uedGGY7CLQ21JWkhN1snLt0U2+Zkp8UVqYk4Cgbbhc9dJmXVHIyIOPvUkdJpMO8TYQT0
BGrlPJitUXD/q90ndMPKbOd03YcxNNyoadHTJwRmG9yuRqYkjQFPPIOrIOgWe6L1niehWU8DdvN/
P175+53GWJxlj2aYg0L7Ehb/dpLrCHWbSs2za4ktDKpYSXbCBLt/HZsSiVQXS8zH493vNHIWGvt8
cirX0J9vxxuGxHSTfHYD8JfZBdyOe0BloHhtpJN2SUSmHSZkaXZO8sYHXQqE+L8xR0ATq0FRHAJB
ATEy4ObOX3jIUVCZbIxsezQNHs/v/mrCq4oLgz0BWe2ucdJGse10lvCCyqr1s2L22VOXwrd7PMrG
qi3eSZ5OuZZ+8zr+0sKZZAFsZuBhDcYTEiofRAyVKpGq5JRq8U4V4ReL6zbgI5IHGUEHj6NCNf52
2dJxNuRI1kZtGDIcpS9wrZj4ZEbzPAJofAfyFqs32WWi8CW0aLQfYi1+I2TrvE0UszIOrhxpAKZh
q3wMJ0dER00YRf461U3g16GRzFCAagtup9oN4YtTTua3LpzQ44wIhXY+38Z+oF1PtkcbD3vJdc85
mXRCS6sLg1HVFx0hLWzik4EkgXOYIguZisertTncAkTg0Vrk+JY//+2MKcL1oLhlYVA3wGkXGZxC
OVE1bj+aeVEpOzn0xg5cpPTRGYWpvtyrt6M1kO4VJ9bCoCsE4WU02N96IM9/pp5ILgI0B7rfAgii
L7PuyXgtI+T5FAaVrcQEI5mR9p9UMMzuzkAb74OLBDSdVt6J5UK8nU7mmENjm3UYzE7izEfCZZ3o
zxV+K/rCOrShLU+oBiGoOM2ou/z5yi3lANJXtr26oCZ/Xzk0G9EjFnoYqCg1fSQi6vSvWWqUn3Sl
NeuPfz4YpUGSPHJYYF2ramQk3Eh646AECpSnw9CkXnqomka9Dhr0ysdjbVwgbHzqu8AfiDLWlGrs
P9HMgfKImaBXICvQdUc10uW5a6d/Jo7Hzq24cevTrACdSSWNhu+6nWypXTd6haYEJjiVNzqqYUd7
tvNXMNUggdaDcm21wt7ZOfcVHdAklPR53innoGp6u3gd/KORt1sJ9LpASCYq1Dj0M6iR1qm3xQha
rpC2dzCw+P1b0UP3AvtrMv+4tI1TD8gHoC06taV1AT8rR7uw7F4JKFwWWhAjD6n5Q2ThyGXkw4Rd
vIcEoO/C3vrweIm37gHowRC+lmoSCJfb6XMU46EXhRLAj7CfC1R+/Ih0dmd+W6O4nE36X4Sr/yu4
+dvdJhRMGVq3YmUR03MOkj6cgRyjh2za4+ls7Vj3V4BG65sGxWo6EGDNzILnG+RQYA+p19W+lww/
zIiaaxsVexDZrTubY4GVDOhKkEmr4TovSfPacD1wK8I8wiAQtJ+wQZ5SlCcfz2zjcNBDX3qvgMfY
KqsL27VAi+p9HgZ91gHiWiQe36kxZtDHrOjhZJQopiF01sBbfDzwxiflPkW/gdgXH4m7SwADoLKb
mWMPBSSgLJujWDnbn/KB+gzF1j/UpFneDL4l7+2idqDfxbVWTlF9SSaDXLMw/A01pCJj16D4KPb8
xja2JU0WrlG48UuRc3X2aeVjRps3XlCnVvKS62X81NvDnsHYxiZZQjAmBsCQvb8K1COgAbIiksfK
OR+fXZF2p6jRop9eZJXHx2u11tD/9fEIWID9c6W57JTb46zDvsF0O/WC1BNQWqivnMdJT5fk245Q
KjXzY95BzsqjHiydGIZDjSHkl9aYo0uI7OFO/XPjWcYUhAgA8Bov8zptyylsFO24vP+izmgUulWN
ZlU7PEXU0fwEKaVT0tpEfDxoewaIW58dTxAO5XJe7lrFsLIE1jGMTa+lTV9JewQO5ZYm2FlIZeMf
ug3/+vKLuxvXDhf4XTKeGEndl4ZFtKh49TW2RwOnDdOWb2WNDMFOxLF1JpF0WVpcKHGxfW+XWaJY
KN2BZZ4dAM/aOGLZZaDBGQK+QAVM3VME2SgqE5nSGVxUXPjfOhZG9U7mpdV5ARq0EJyKTjcKOGOx
OZ/QHmiVs12FUfpMmV9klyISQwUlE+cw6qHjlF92dvnWXUirGy0JdhWPyupEpdIUZuqaYSBSWZi+
RxGmeWqroorftGjbzYc4T93wFM7KMB4RQ86eBzh9P+3J7r/GiAZ3h6bP7eiAjGSq8S4guHpRu955
miirywNk2SY8Pf7NWyu2RBe/SvNLZ/J2xbDdi0Z1jsPAS9v2Z+0ZyTc1y6pv4OXy6Vimg6Xv3AX3
Z49UjE45UTEW4Hd4KIdzbsXw0AAFzKj5m2LQvoVW2GDwbiIIeMIWps2OgHLMD7MQnr6zRe/vVty6
aJHxdGArfZd89pbIPFx7XeIqo/X8MbJT55yNAPx23qftgRZnRWA2XDarhzEGn9t3kesEaMG7FyXG
4bvvzD3vp/vbhOnwSgBYo9jCnrtdP5FHrZ1VglEyHIa0eUAopQVRDS5x3NnemxNa/Ebwkl7i4NVW
wa27j0ETO0EeAqLBfKQIan3od+KJzQkRRlA4pKpDVHY7IaCw6iwm20EerS2R89NQuxxU4+oo7Z9H
SXw7UmmKkfgG3IFhdSOykrGWlPq5KnwX82acJuPRn6dqz25yc1YuSBhec56/9ftXFgTYCMo7wRyP
XzTAQsClpbi4WS13nrb7A70grBx1MTmnG7sO2RMLlCHWAA7ArgoBUjzxzmqRSR+Ssg4jybD++AJh
TiRHAGAXG/J1bSWMDb0EXeQGaCupTxVc90OTz+JUGmLwNVvuXfkb82O3GxwqDOZd4KO3+6PMypjA
oeP6cFIV0xV3fkfe1ohXmF9a39UQS92dTGxj7WAqLM5zyxoBA78dMZIdpHSldiGc4pqWVOhE08HH
3b6e6p27cWsoFo7ggFBTu4NzOV3VgR8z3GAuZ/cptjpxpAWEyopZDjtDbZxmqoYc5CUEWkLA21ll
XmNgG8esjIEqLV6o2XFsFblzmrdW67dRfr3fvyVYhobnWTcJN+BoAL709Ime3zR8nFwE9qH72v9h
N7LpqYgj67UEPbezkoRvE91c1qpC29jEs+XdZGN7hjoxXkVmihjp4/dzc8UomHr4Y/Dvevsr7uBQ
46vcwBnC6OQIrz/bAPLoco17nI9lRW6rmBSBYagubXSqwN7q/u2tVBAQlHzLVtX9rqYxlZnsyKyY
M3+WhhrUaKMdGvgERytt9R+PZ7oRwzM+8ASqIIDr6LfcftuumrPYsPm20kGqJEi0KPvpNXNvHrPE
dZDe0W1RvZ2arEW5u0WOhQDIEB8KWxdPNSUyus0yRoD38c/aCCe4C0B4wkYBU7WOucp2Svt2NBzq
TtZUI5VRaa/TNnT+7vtGSJ+2s7dohw79v6jt0gJ+PPrWKaLLBR2FEht8v9V+KxZodOMR8NotMuZj
jh4QRFzl+niUrU3G5jLAjUFg5C+4/fJx5JhjotB2cLJmemn7Mj2lA8gtd6y/Px5pI6BeKNS8VL94
ReQLt0N1HKmZAo8bAHkY3mAqqOOkR5/D9scyt7+ZpUirAzLf8qqqJNsepP4jWPO9JtLGd4XI6LpL
T4+EYt0i6LHRgAYzeUHpxdlLn9XDYZjKP4bmI8iIORFGZkDZwY2vdnRrowYkkbwKwjJNwl/VEVDY
k9v9oT0t+RQDYWRDXZsS+l2UFhfRgqtAMgOSQYWbjlBwSGzzNvuc56GdPMk0b14bWqfuFe837l/k
BwFO2rAt7zsf2I5QS6hy9meeaa86vvbT6MRYLkRt55eTa+/EiJv7Z8EbAu3jq9J3vt0/TqUTI6LY
FuSmMXzL3LB+beOXTo+E3kEsw/FkJcSokFK9i0BnAtoRimuPN/HWpGkfsH8g8Zv6unwymt08i4Qu
Vt9a2bcxrYR3sZ0i9dCNx27sxH+Ys9PjMTeOKCE4ogY03HlX1w8PZQ9pFB4Pnds5vd/OcXIwKq8+
p+20p969NRRjUbpZrmGi5NtPbFhTXyJ9whsHkOFTnngYuHI5Y9VTLP4Uj+e1cb2CVf2/wZaD+tsD
jgjkWKLD5gR2H6umrxCFf+vnXFxH4GOIR86R9hawh+scKhDCY/B49K1rgHRjaezDW7szWNbpPZre
pLiBosvqJTEz+QqmgL4TMm99UHKo5aJBdpY1XM0xI56o+4nrdbLak2kkkT9ONgZITR3ufM6tCVEp
pYUMUPSeNWPGEapJOVFX2KfNNQtnHDRKo/oPowDBXLLrpZF7BwroUjh2ZWYHcV7ElzkrquOcNPXp
8eJsUG5cfWkLEhYj8Uv5/Pa7UcAe69ku7AAFyhqunSbeT4aCg8ZgUtMzM9uvwym+1Iv+m6gRTFSg
ur0CPEbT0uyVo6rIxWaiaV+KNKoO4ZxaOyu7vFarkImqI7tnycFRCFn9wnBYQsUYcqqX6r2vVgVK
mceTWsbqaUTMf+ezb15+vw+3OizwKgucdCI7qIdB+ztEYesHR3XAoLJqpe0XrZkFaR1XH3PyTkp/
dFvN41jhR7LTbtja0YsePkw+msRERbcrU5k6ahz2YAcKYu1fvVhLfPBb0ZsMw4idXbC1o/FWhspH
FY4QePWJWfnYRpPXgdapGD6oEswxsKn1H++1rSudQj8ijyylcxdmA6OWics1E8Tx5Fxj4epHA7AW
ZY6qfNtgp7HzATc2jsEGcFBUwO30rkAM6a3ukEi1Cevn/jkcEE1o50J54Qvg6oo9A/jVXTPhjVWj
9W0QWlPSoUa2aqHqmRdGrsKgRocVSVbW+lHitBvo+P/ugKg3viccBIAzS++Ew7veqfE8IHoRs2oJ
op62hjfqUFcRutQi8yHxdcfH67c5td/GW/78t2ckx0Q4HfAeCrDEwQgs0fUXpxIjGUKT7rwZm0PR
zUDuCXIMIeTtUPWIexh4WzsoaqQIIyCvb2SjyE+VHe5Mausj8tgv7FxQ4kTntyPhkCsagF3RVSJg
dwgT2Zxa4XbPs3TxVgN+vRNcLb98dZsZwFdgXSLSsNBJb8cbkkIxZqOLrkaLW/u1C4fyU1pqWuVn
lSH/cu3Rw/uCemR0oM2vP3fZkF4fr+PGaae0ATqD3hQB7bo618WjyvvrRte+FtrJqkn+eIOandO+
EXRwdcFGRsZjwYKsdoul50neNEZEkNHVr1DzGF7b7uy8dlrbfhVhW+Ud+UJddHA6L3r/eIba5uD0
aLFW1i1Kcsuq/7ZVO/L5QkFS8xo7ldcQCYC7phtUuOarXkggxlpTUR8ca7JJNF3wsnqy8oFOJ8qr
dXXU8UG/tKNtzudFlWE+NG7q9BepuG52tFxEI1GGXZDKjjSbPQrB1m+34NTw7ZZ/13TAHhS5UVse
wAjKuDEqRYpzDns0I/Nk7p48FbCSmwn15CAQeHr83baOHY8AnaYF2HXXTQydKszdbsTUsFDl0etn
HZtXazxm1Sh3NuHWOQC+s+glEEXd5xgcOrVAWfBaYpfhXRoQH7MP0jnv/rJDQ//LHQzt26iYIFCS
2HRfZRoZ0A5/dmu6aIXhUL0Y9t51uhC361oz6dE11sbk5LlteJqc6LuY4nnnltl4ikyqxhQflyY3
YjC3+zHN0kg1pwRgjVf3NoKqETSppFfa2Y8LwJGHwfY6eUqAmqc753DjgqPeQwJFdYNuzfrC0SV1
UWMQSmBQv+5fF4OLHHc7VOT8FX/2Xphx3+y8TBsf1uRSXSCtCztjXetAIFmvvTRTAjDSn/KmKz+p
efGp6Nz/7+KBUl70s9qQXdv6rnxNAkCwREgBLH/+2znPHatXkFQOgzxvR4wPlYJsBi7nUyOdAWFB
oAUlqImq2MvJt2YIm5E0gOWk87B6NiZV6/oulzSf8y52j1mtlOoBLl+KV+HYzjsh8MaVAFaQ1TN4
NrgWVrUjB5cunhLaze1Y69EFsWHoqO40uF1QpVZbob/l2j9jJ48+lLgATjtbaHN4KtrqkhdDSVzt
3kwZ8GN23RCAhq580rwCPk/kiCk/CMKM8VUPk7cKMDms2mszy0H5/Pha2rgrFp0aqvf03DlDq+kj
RlRpE+qg17QYnOEHfIouxinCtpGt1CXEh9p1UjTInQzVLGy/2/qgeaL+D4X9Be4PhsTGuuIOigcQ
rpmyGjiTgg0iXmp9enDzHqqQExU7B2iDE+6aLg3hheLAzl6ns1Xp5tmsYCzSNrYSvfZqA1dk5Esw
Uh8mw7xWTlVDQOyx8MrPsa0W4gt6q+noq3qUO+dmKNr0gplu9GSNitI/S0WZXsae/s7O1tw6CKwM
VxtVxfssxSpkrXp4S4Kmlr2FVF4W/aUMQ2v6YYYx7052tnWZsQlpPXOZshirY1dk+EyE6NQHcWmT
GFkNOrymG8/GNTLq6O+E8zOdH2++jWiJFxGwOE6r1MzXxVRiHPQOkPq4mpNW4LbgVOdZ2vrp8Sj6
8stXcSGBCuYeHoCvpQx+e5Nl7pyQRFpELG0XFz+aKNOSZ2FpU3LAcy4b0X3VI+9p6rxyvPSqMyvX
qpcW7BbAW+k10o08/dIgho8Ubmu08jlEk/0llond+Z0x1PgfzilOiyV87+lJT526fZ+Qrds/FaKw
7iCLeiSqgQKxp9OyQW+A4cmhAaVLN/ju+EpTGzMArslV8XLDu2r2jG2KskBd8BGevOh1n6o1Ss0h
iip+j9xWdS4sU+hnw1Dyl9rDeXpnG22tKbUizjICpqRpy6b+7dmwNUWo0rCTq+aE9TVp7NqPc+B8
j9d042gQ14BPBrNOL2tduGga3R1a202uBYLqTyrh8Nusm+uLk5Tat8dDbU4IeAP/YF13F01hFor5
GV7PVz2KxssI8MLXoB/ufLaN13b5uznm0GWIEFd7NFebTKVqmWDuAq5bcVpMS2QLmKCq4YvVpt69
jrS4vvyXufERdWo/qK2sXp98Hoyy6TiAeqRFxQEbSSwtqsbNd77hxisH+WbhFqA6AaVh+fPfNkUo
XVHZUZ5eM/x2zCNzpEiZOLpRH4qsDMeLF7pJ/ULVf/iE6kr654Bo8h0maMGpR3ZqfdFEzVyPZoZe
iznhCmFhXo84dVO/lK2KTHeH8/Lj77pxlzJVtIYgiVAcWb/qaD5ENZXU+FpYXXqegQUH5lwbx2SK
py/qiJ/IH49HPRNhYEAGNHbXNxyoLmTB5ya6FpmoT3mcWgeZJuUF5aYxUJvyP7xMqP9C53XBl963
9RxDIscb1hHS2C14EMTDzxNX+Rn66B45ZeOkMxQvoAnAAIW51bPE1Z3KuMkiNNzxeAgbW39uVKT7
a/TEro+/4uZQlGvZqgsQZZ1JoHmq5ZVOdjhI2KZzKvLnsIncJwVjgx3KzcZxRxmTmuCiDkhTdhVc
z5VWyAEn6+uMUm/5PIjQaA81CaFxrJsZhvEUp2n41Sq6Of7yeJa/qtur55CiNx35JRcl9l0des3K
Gt2iO32tZrSeLoBIIHKOrlf9EHGnP2f4ylfnfm5C40jTfEKuF+ybfXbsJM59O+37yVfQSP8yiIWD
3fS986q3+Q8nGx+3lwivt3gnSN1aGCD2GgQvOoVUAG+vjwxuEqiWwUNd3Yr8COJeQBUofyLz2RMA
3KpRgx5AJ2tp4d+zhxQTOARNXW+BMesv2IWbBMKVPA16VOGuG8cnWYjx1IRJcmzaWPWbLtmTMN64
LhenVgh7dA0o76x2hxCubPGvWfqu9fBvVY3DExoZ5jFEctSfzES+d63iZ5g2w87e2HjryPaoT4AZ
JeVbt5VnXBxQtKXhmw1hFyANYr91RrmnOrKFlCBi8ThniJLfU6bGqe6NUYWxR7idlZDsFTM8TknX
x2e9MNpvwGDSL12hDF+sbuD/YKZxSa4ZV1V1VuY4sy9ON3vxTjS6cWlTtIOCvtgD8v1X5yLXchHT
uQcr27bZ68SJ5n9tL5qRRJriQz2F9dfHB3FjlYGh8aFZYVSX7/CCeEQg/UKvS7b0XTz7X0dL3sSt
/bqJ7C+tZvxdlcBVHo+57JzV2V+Ipw7vMJjgu2xXSEgBbTYCQI6M6psIi8lXXYQEI0ylr3Kuf6iZ
be7cdRunl6NLYsHBXSh5q+9qG0WMX1YF2cLDG5vCkC8QnkJQZ26Pj2e3/E3r2QFqWv7h+JJU3N4T
dmvZyDmbNLYTc0h8pdORXRJ2Wo+HpuG0HSq7s4ZjFWvNP1E7ixAbu1b5czgccThflyWlfba+rKo2
V4akoaCg1QruSE6m2i/CsUKIQXgOVX8eCNN8JrNhTLhe60DYwmxkME2KJRJvepAoVfS5teLUT4yh
+S8T+22o5fL4LYgbEmWIxmIIg0Sk5aXplW9GncrzpGXyP5xECjqQ5RA/guO4uv8KtCH0FGvAoC9G
5Vrrsfpqbrkc3KnqfHcU5uXxvtnaoZApuYu8Bea6fhFrw6CYljdhYKgZInjIMKv9SRcdDvDarO8h
NLfOILkRGRuNkfveWVKqjSo6G66HbYno0I1Jkb5gDGVlR32aagosKX4pGHRZ+Bv++UQJwwEnc8kv
7cjbJfSM0ZYxqiXB7KbDaXF7eCmrQvWNymz+w1BU8GgrO4C87jBZypjYE+ZFYdBU0XzGGYpjb0Zq
oPXuXgV4a/nAB1MhARcKWml17Lt4UGsA6k6QVTJ/W6haxNmbHH/A43uPwbF1xRA40RZc2q13kbZ0
vDKbVRqDtdk7bxsUE659aKrvgOYjGqB1UrwmzRJXiKXym6Q1s5dfb70aYCktFLSIUe76yZGZKbMs
LBLDOAzVq96EZX+eKZv8VPMo/LdBeVocI5kbX4gW8j0839an9n7pVlDY5xesNxA9PNoOnhM4xVS8
6Qp7PNeuQLsfDPmXP9+rlB+B8cBxBIG7/JTfrhunauLEouEbVP0QntvUmI/NkGRPqtD/A0YbLiX1
ewZiTddXtoERpEEp0A2E586vahsLnw6Qmx83KSa0Wbu3YTc2ER9vAdOAA7tvjuAtWfbJ7LrBgv4V
YL+s+VMDirGlElVF3yYr4/VqSzSVSCKqp0nHr+zxx90I9AAl8CRzyy7Mp9WRmaKunY0K4JBeW47f
ii4/Dqjcnx6PsrFbYPzRpwRhAd1p3W4zXGQQ9Ri4dj+6CGg3ZgyLQB8vaZvZO4HNr9B09fYTtqMN
Bn1gQ3oiLty+snrPC4ZezYbAkklmlIeO3sY/iIZJ74tW5yGODX2ftz8jpbNezaOZvGh1aNSfZxMx
npOJ85x8kegVjWeJm2j+WZGD016zbnI0BJ2qqHhdaHHxoarpuxwgBM0v9iDwBZ5km82vhlpTP9AA
7tqTgox4f5mncPrhpTU6G0kodOOM8Wpz7MGElr6cuji5VjlC/0vZWUPKCYpx/DTJ8NB6ufdVc+Q0
vkOYzxO+biSmFpSJyD9o+I7aBwFpfDjqwqv+FWafA3KuRd35aVHqaNzZSfe3UjV6iEpaz1ZyGxG/
tzN3Gg+1nZklxq5DM9BnMOsEzJ+Hp4Xapx0AJJU22Ukrams+uLVrvqTelGZfFi88dWdvbETbcPtI
tjkFbMD18Z7aYU775cxR1VJ8KdP6qmCXhnSTNV8HvbT/PFBivAXohKjRvUpIQggaWhJ6qiVV512F
C8dTVwO8GlRv52xt7XruQChU6M+ibrD8+W8XV4fVa4PSbHSNLTOrzk5f4oeqZZErznqSYoX3+JBt
hBO8fIvJArQtmq3ro9wAdiB3VoIeYNCZ5zH6aE2jOKTINx9T0zSPVI73zKk358jfuojJgm1an+zG
bvFtUWHfl4MUVxYvfEFDy34D0bk7PZ7f1mUJ/xyBXDShaNStkn/hjOYkRUtfAsDKQEdIjyhaWG1i
o9rTpu7RyKfK9JNcNZ+gWyHGlsaO0QSPf8XWhMEdLS1XKMd37z7UdPzRR6qFGFlGn0DLlr45t+7n
QtHFzk799YiurzJ2KbVzELNgk1czLpLWMTrUtYOWQHD60Htl9Rf9UKc+1Hlixuc8n+V07vWwzJ/n
RElfRR0NtAP+rPbXDD3+lyKvve5q5JZSHhFNs+neWiCaoCApZvouiWwPm8fRcpKDEvftpyYvM9eX
olNRH+sypfBLeiN/g91IPxOqlsoZMrb2hBtRjtE1AifPbRQm/4FttojNe4uhBLDM9T4eqckpmq0r
qN4Un7LM8C71ZCPBrI7GzlpuPH6LBgfjILXNE7ycqJsDmuq43wHFgJKfo25fcPdWdbKzjFuVJErN
tBppzHAbrFOzqq5Nry1MljExx1dNZSCLYS1a3rjJF35amuY/NVz802hnXyUWgwgWaT8f79qNS5af
QBUJ0O6GWozWU8gsPYVjihpAoJhZLg9VgnE8QCHtrGVl9OewD649Cvw89uaCvr79tGK2M5kLlEcy
4O04xw65b3pKcukV3t7Hc9tcRWJgrr1fdbLVKWnmEUfy3lACC1ueAHWvKZBea+0AHf+Hs/PadRtJ
2/UVEWAOpxQVvezl5WyfEG23m6kYipm8+v3QA2xYlCBi/eiGMZjBuFTFCl94w71RSKwXQNeiqrou
CiUYP8fVECqnJjInzFQAxustGN7Hc7m7VxaQHEKqlNQJYK7XrXQVrGcnCvgqluBnD0rsqRgN87m3
qXxb3jj/R89atX2z9+wnI7fmOAABZr88/hl3nhIEVVzE8LjRqWGsnpLRG3I8gBLK+tkYnyZYpru+
q9M9oSnKz97YHWkbbsn93Rt0wSoBPwBbDhvjeuqSzlRuRgNd7jhCe11VwouhNcVbgYon5gmF/KB3
st2oMNx5VFCNYYNyESymHqsroG5kYo8jwiZRnFRfNMRJ91ErASnORhKMSp1j6O2au3jk5dSK/wsD
Y8GbYF1FgnNbtVHRqFq02TiXNDnfFi1u1ppX/Q7xfUVdEYf0x9/1dhNT1wDcAQ4dJt5N+yvVWq3S
9SY8xbOjf3KMKV7ortPG2b/JTBcWBFAscwE68+/yK/66ViddtrKlq3HyqsZ9qXE5fe48vQk60Tnv
ZG44kPAqQIngl16daDA0pJJFy5FyMjH99dCYmoUpfg7daezjTvVnO5Y/mnCeJ98pLFxqHy/n7Wld
pMNJvmlJ0a6lLXE9XDS55gzJFjeYnjgaUYISZ9hoSufouXdGaQdaRSF0NxdVNsE3rITuC2xwiakt
K0038Cx3lp0E2aNnyelZhHquf0yatrYapQUe032BtGwGcD/fR6zG11R27jdXlZ15iBrDGWgqWSQT
jxfjzvBUlJcHhvCI13R1DWMva/QDHf4TYYuxK1sKS347241fZEn/1BSgOishnIve5V9fPzJE5yWz
5C2/aVZ4OCZRZKkHHoCwRqOkEm/UwpTYeOfFcNTmyH1T17ILgFaH58dD/3FLuQrR0HsC20jATYuI
cGW1A1AowwPEs4ZTOjv9JatbMwumItQDvcdHfdQa5alKO+O7N3XYAcukOaSqEfrSbualh1n7qOHF
v7qw2FL9ublNFyEqHnz+ADlkG0tE8NchLA2I0XGq96duUOwvboEEVlHNzhEOwvypxgv7c2eK4fPj
5bgJMyi+WRQzYJyT+PAgXw8qFQq5oPG705B2yCUroYdpsjqln0azGIx9jbBusXEGb660pd5nInBG
x2bh8693PXruehpV/ckryHstPZn2KmXw/eOJ3R0F7BBiGDwWN1Cxxmm1pHQbzhYZ+U/Di4t3rT5H
G4/RvVHI0XiFwAssPZLV8pnCLeqEokU9uNax6ccSSx5ctV8/Fxr2jgpKFvmINeytmSrcKRFBPhVV
qeyqIrV3k1s7G6PcIpL4MMByFskIunuUra8nU0kqFTZaAydzcNxjp5dRHRShrb0XhsN/dNKBOgMF
EOvdnJTle9w4SzcgJjVgBovWHILHs77ZmrA3wJGgYk5AQ0dhub7+Pg8OHH5Hk/MiTpDpvlFQdUGA
XC1j3/ZKXaHxPU7/Ph7z5nsuY1Jew0UOmudNk62tyrhvAICdFMLT953ZNu/yKhw29ubdmUGWhQnD
u86DdD0zjCItC73VmRAG2d7SxGQx7RL5gfatftSS2Nui8t/c9PTDOWr01QjSiJpWpzwa0eDmq0+n
WZjp3gPO9uQUdfpxNOLKH7XIOepaKU9Rm0Sv7SAuI9NL4B/eGGrJ11O1E5pBoEDUk6LI6mDmRvJi
TvQSbE9ptxwrl7/r6mZfxuI94+stoNh1cugacDXbSplPQJvNfR1601Nb2/HHoTbzLbbjbSDBYKje
wTMi+CWCWb7xX7tzpEOI7BzWOINQ5Fdj0OM3xKNucsiHuvf83kSDzG8bq/01RJ75zu298TlNqQhu
xBC3O5YoBt0C+Gloa9woRCtKGreN2RunQsniwIyBNZhds8UHul3aZZRlnpThIF6uPuNSxgGIhYA5
Jrtyp09i2A3GWH1MOkqSj4/g7eGgi48ND7Bq8HQ38X1q6iLMEtU4TfBJfRdD2v00N+6+zfMkGIAo
bsQiN88u9Rr0UvmD5gg0D/36Q/Io4MTQxZg3eKI/4rAkf5RliqBpVEXJPhU4CPvg+9SN7PTeii7F
U2TS+Hok3dfDlvAmHcjz5gl0WxwAX+p3QqODWCqG+uqLdHGL5clFEhbOw/peLwhvpYp300mKTJ7j
tss+R9Ken2YsHX57E3WsjRd+ecGvDyIAHF4SjgjH8UaD1kJRNKliKHEDPlH/IJjtyAsMWFDaRpWX
yMQi3G4dRZ1jWEb581yYevnr8S66s7xLk4ungzuW5391PEN9aESVFKgShZrid56DG14WanvXTV8t
HkWhmNPBpuXJvO12TVNM6T6CKzyXRnyEKWQHM2uzfzyhO8cCvgCHAtQeBcY1mA5enJX3MJa5wqVD
v8JCX6CyugA2XXXEbACbx8cDri4W2lPU8xB04OEFDkFWeL1BHVqjBWV3cSbddJ+sEA3f1oy3gt47
o8AL1SHBE4Uu0LbrUUTd4evYCAGJISve4ctXB3PpbjHfVmd8mYuOnxi5rQ757aZj4ZgyyyrwcGdT
KzpfdJm2h+n/0+m1ufLNCUEOP6I9vLGCq2PwZ1RQAkS6FNZobq2e+a5tNaDntTgPVlJ8wqyjufQh
TpaIsaal55eZXLiVXQKUFh0S433m0mT4v/wGqKLszQXYvcajKYY5jaY5ijOStu4Hy+AVwvrHwYs+
THd2MtdvFcWTvj2l+Tdh1tXnx5vo3sKDWaLHQYZBEL7873+9kpWgH9aXdXmm94bs3zQY30PHln5b
9e1OV/TiLYwZbr1Xj4qBOU1+UCGkcmsg+zzUY+NNsjzPMHBeolbVj9Iemy+NOrpv0yr7ndCY/vZ4
zDsbmf1FG9Oh8n+b0mplIdq57ouzV0rjWZaK9GNFFafHo9zZUvRkeYD1Pxbt3ip5Rb4G1JBUijNy
pO4PV6Zpth/kkFWnAsRZFOR6VJRYvUSp7Welh+ZD1YR18vL4V6wu12VjA+6h3kn4Q21/Xe8fWtfr
NEuU5yIMm2+h2f+aisnylaTTPz0e6d6q/kFiQRbgIl+/krFWzVi45eVZhmGL731kHWZjzI6PR7k7
H+64P08F9bbVJRQ3SVyb9Vycm5R4nL5M7ZdG6BC+Ka/EgPxZOuwOyLNgPywWwdcHorGsMi2whjo7
zqh/GQwBTa5TOLtvUUi1mnOil719jtI4rQKqM1b++qNBvkp6B2jRoYa5upMQzwBemLTVee4yJWi6
fjpjVNfth9LMA0SNiXjG1tiIde58RZAZjqFSWlzEzVfrO6RlhMFRX56HSDUORtiVvjcOWx51d74i
VAEKw0tzE1DRamoGauUkQGFxjjVh+llSVcfK0JHmUpR+/3jDrFPl5TMyFlmiSaaxfM7rz5gJCpqq
wmlvZFyPR6MOZePjDpK/FwO+XIcKNO5TZNf9FPSIhGRPOjQmZV9PjhywLvWKLQW19RITSVIP94hk
aVpx/ejXP8hScbdNYgOMTVkqbxWZJRfuxu8b016ul78CO5rijMK9CvzNW6rFq5Qc1UKVznghLj0W
09QJ4siKgklJ7cBOBNpsim2T9VhFZ2PVVLd14SddloggTzkLGzt5/bn/91u8xQuVbYX61PWMVSfj
Oemw8ZBl/sOwsvo0uZ2NA67YomrdHYn8lbrckpc4y9r/9Ygh4VwbaduKS4eb/Je2dFs/RX7P8gVe
Ja8jDv5ZYT4i4TpxF6nWaoV7JOWMTkhxcSt7/oj6pPXMVYD52Ihv18bXXA7E+mtqOPouLoAw6o3V
YzKXZqHYTS4uFkCUag+Uqvsvz6ryZ63K6glKRXgAWC2PY2QmyZ4Htz/rRtFp/oDQY/D4x9xbY0rQ
YLjI+JB2WR2oqakreshWdtHx+vna1RNWYkNZX4SIpo3D+3goCnfXn7OUXdbPiNZf4ilMdtigycDh
RobClG9J2K7Dn2WP/gECaGR5C63oeqjGaBMMmjyGgqi/s53YOI1xmpy9sc2OEkn20xRHr7xsqQJQ
zIcFwXVAxmetduuoI8OdFnV+icdwekIj2vpEprWpT73KR9ioDMNmJLQjtqX4cD01g8aiNXtpful7
d9onUWK8bQZAC6FS2E9J02w9nPfGW7hQS3iFxtQ68tEzuvCI4OeXJK40avBa+FYfENDTjd72R33c
kuVZfv/14YBbx7tLrsVLzZN9Pb8CxZG2gTB8oV3gfIRPn2Geh2Lva7c9ENuFrcEFTTCwvrYTM7cb
G7ziZajm5hfEtvAAW3t8C5p5w8Z7uTjW81nkK0hFKKsg5X09n8xsKm+Kq/wCJ7P6NXvIZOycVrWO
bjg6aEVn2dkCfPQFl+loKxG6t5aMSaUTdAHh4upwN1MyGTgJ5ZfSKp3FM1Z7QiXK3VjLezvkr1HW
Ni1mGMf5pBfsSKtV30f6lB2qeJoOttZ9V2ZDbgSN94bjEBCL4/nO9bm6qdOuoYGEM+PFm2hjFIPi
pL6Gs96bxO6aY8P/ZyPqvvcFF7wdWsTmUsZZnTi7MbRwcAxxqTU6ZXbsGN/cGUC4wUH/CPEr9sum
T7/3VeNt3WNr4v2f0266lJ+pHS/4gtVkwYBa3ZiVOXKOU1vvKqfrhd9SM4YaMcbFp0pmGreo6p0U
wrtLNnbKk5xntFy1Kv7agGf7x9BFVqP/niNdpGhhv7G/18yk//1Eb4HS0YoFK7eKgFw9swbK7eJS
FZb1IcrK7EAlNvyEjFv/NCEtcpJV0vqjIEGSuauidGwZu6hv3LeixBn68cH+s6fX521B6C5mDLB1
1mVFS02jPmn74rLgIwsfpyc6nWlmmJchH9za72LkrAMvEvl0UIYSeR0XG4PcTzRDuDuMMs2c4mdt
g+7qownlMbxFk/dpCrF41/bp3PtOTpc6SGJXQdSvrfUtx7TlVK5nQJRHDLLQtPnz+saIpRuXiWfn
F08P7b2phTZcAPAHTufWb/VQVEdPpI0/VUNxcso6OT1ewTvnizYUOTwJicEbsxqeaiYA1lgvLtDF
ledB7dsDOad1rNFO3ZGVhltfbLkBV/Olnk8xnxSensX6huRwKcA99fyCwZN6nmTt7qRlfDVHMvqd
RTW68p2qnOqdUZX9Oymt/Es+aePGz7hZdboKnLJFlZtG8M27WmLF0kxTaJ+lsL5JOhfvM2WyF6dJ
61RXdf5szPX8zVVnYAuiss6PF/0mYAEgCcKWQg1gouW6vv7mTMx2azHaZ08p433ZRO5zG/X9W1pZ
KNLp6CVUc7TZS7m52aj9IXXAU0ipCPGBVeY2uh6kFjX1zp5ZSO/JQG1Z7pohM7M3pjV6X5Q0dS/G
jPiZj0izfN93FYCqPO/SOMg6M3pGKVXFyQk9zRKD3Ay9FzbvO9Ue08tsNvMbogd9K/+42Z/8aLCt
kElovpABrpYqinnHBDj8cy/jr6kR4vfgRNmhAV2zoyOzRcq5MxxxMf0X3FWXVvDqOCQRIKBYHbyz
PRfjh9BpMOmVhkn1MlJ+urL+9NqNQHmATBWFUsp2N3mI60Rqb1JFOwNLMFo/y8Luyej1b4oIzfd5
ZtUnrazajSf1JjIHDUCLCYIOKhQmzbzr3TfmlezJjbxzGonp7JrS3ZlTNu2HAYXdx/O7CUkYCr2a
pdNEX4se8/VQfVeOUdiMbDm7RIreTQUWo+akhv8+Huf2s5lAEKCmofbGgv5Bo/yVO/YWpynUZ+cs
B+GC6RbK2emiAbRakhzaSmobyc3t9QFGwFykS02uDxKq63m1Otasud64Z6uL6hcvK9uTtNTiFFlV
edFGr/cVpyzfuWPU7qh7b3Gwb+8P+tkkOzQqYHLwQ66Hl6bw1LnVnHNuqOFzHdbiu0PowKhWYf0o
o5hH2XPkK7lNKEAzLJJlPBYESDfBele3RZShtoKwnTIfM4l1R6+l3gG861ZB/c4HpZVGELYIRECF
Xs0wwrB6BDelcOzVz6HV6echUZ0D2J6CUs8ovrx6/9CcBIdMLAFqZh1GlBjllAgccSTsGut4deyb
74ObJe9G1Lvet8M0bMRRd+bHcMBMUDew0bVabaAJEfSBSoB3dofC/UjTXoWOUGrfHA2FtkSr/3s8
vzsbhhoaBFg2DWYN6yPfiVghV9W8c7hkdAOco3dT1mnPhuKgx+Zp3XlWje7weNDb94YlpVdHCQ8U
IDHj9S7tSNQdd669c5ubXnTE9C+tsE2KHexntcTJzuh3Kj+wRdP+KfO6tTae+Nu7Z8HLLtVQzJ25
hlbDx6XoBtvmKq+Z9GFyjewUMsmNStK9UfjbEQrlHecwLh/6r5vHRdsR+zjXO8taml+l6yAOlkRb
EOA7o7BJdJAQqJJy9FdPN75TY+ShhHZBvifaN0qj7xG72oqmbx8GtuRfo6xWzK1NYMa2jC/a5DV7
6VVWgDAL1pHIP736YWAovg9dwuXrrC/sqGTbm5ESXdApkIHWTfrZ6NwtPMXdZfuj4QpgHBGt1ccZ
48obFCL6i1Pn8xklqOFiRbOxsdHuLRu4XgBNJCA4si2/4q8toEWalsu6TS5GWnyZ21Ac8xq9ZOnY
W2YoFH/5u66iZxTbKQctAnAe96KxGkvP5YAYdpFemsF1nqGARt96Q7GfNSi3qd8ZWVwESQGdwh/Q
qk6DKHF18aXore59FvadfSmnOD6bvTkkJwzd4VaaFCWfY0Wk/2V65FY+R3osdrU7Fkg82KDTgjjt
1F/gwWykArRY/+C0zijQ/g+T2KffYL6N3RyCXW5Sf/YzQtrex8MbjdA2nrFRb5NePwitlfongvIc
Bk3UzHg1gxYg0BS5uggq0XNCTybJC39ySvu9jb+8Ss6jOGKvDCYvG60w91/TzdQqEFPEe5PVo/ne
nTpyowZBS6zRBjlP7whyrTdWU3s9KbOr/lOOXvof6HXnRY+zKATaknog23qt+k3PuPggBA4kx4Lb
/9msw7AMBtsZKl/tsPTd9ei3fk0V2EVN3+XebrCsHIZkD1bNnycn/oQ9wTwHrWlVeyN0hw5V9tF+
axdD0b/Ys2t8rKAmkIijXvMtbd2koV5vWO9FEWfKfuiMMfJtnEmVA4Jr8ikfhybZDZmS/UjCrkhO
hV0no+80Wu0d4KPGxc71FPDUIgFfiDHmWKNZplvyuVgUG4JwbNHewlRZmmdIkPm/c9ykX0sIrJKm
Xox+lYLPtPStpnVt387iXgmSBGHOXYpwSOm7ilU9q7qpZIEMK68PbGI3lS9lg95uW17hd1MNLDcY
nMl44+SITb5FwWFqXprIUH8X5awZi8OsZvs9BD/5Xg+z7Jja5YSMMoUrxVdnWf/CGC7qd8Oc0RuX
TTGxB92xfEGYbXB8K/VkjVq/Lv+bZ1fE55oh+R56bmW+lbip9x65Cl197nub+gzZSfPEhdvCaF9U
5HzEm51/lBENFN9LMcf7EEJgKDfgdjenED0+NOHpthHZgjtYncIqnkGKInR9wRw1e5eKyf3hJJa3
EWTeHQVyMIEWCB/A1Nf3St5nSugodnbpuRn3iVl3F0CHW73um9CAuSztHWon9EOworkexc1RjU0c
qoYwPnZjOIq9rnXmXiR1GOCCYe/70t0IDG4mtlxii0r5gn25HdJOpKZOupMgKBgNbzSjCfeWXbxS
rGqJVv/QdMgbCVZhdVxPbOIlG+tMiS9JNyQB5qHz3si6NKjDod+Y0L0XgBoCxZtFc8ByVmsYizlp
50REF2VWKnQxRbgf2yQ7kkluARHvDEWYCvOIatedXoeqN+VgpVI5h2mLWr6s80Ml7ejJaHtvywVi
2WCrxwYQDybnvM90etePTYtYjO7CtLrQ/uj29qRme6u0xD9KHoknGrBD/fqogHCAqA0gy9KlWn0y
URBllX0RnmenGQMw8TLAlXCzhnln/5HiE34uVLKlv3y9M9q4doQ9kQBLolFoYp238+oaAz8QLb49
6OYvq6+zkz3lRpDbUfmml9NP7gMRRLNdnJDw7nZtXfanx/HyzUkkhqCRtVB5Ea64CSXpMgkDOxQX
ITfcitDwir8LXar71nHLH+ZkW0di2vL1W5dBAZv+0epALf16LULu81kUqXvuqDsHYaLJQz9H1RHP
bmfj1rzdTpS1l9YIhXV6rutbc5pdnEytSj9rUSQ6P47GMPlSq5VxGgrAIf+UQ1htwHZvTwvbiT49
3YMFMrgme0SFKZqx6bVzMg5uUKNTuQ91DNAhmb/SDo/rhkAWqTokjRYc6LqOG7puS7dzVs9kfNb3
HpH5L6QbW6Pc7JHltqYPgubPoothrj6XU1Lnph+XX9wcC/U20XKgR3UcEGvXZ2d2oOub6ZYE8815
WQYFNQi0nBb2zXmBDmENMw7LNBya8EunZ+YLMUocPN7+N9/qzyiAPLESXPxdl+3zVxjdawY4uSzK
L2KU+Y7CvrazpSI/dGbZHx8PhXrn+mpjQ5AK88+yISH+XQ9WdZWcXNmKS2r2rtzLZLQPuhqF9q6N
p1j401g5/2VFqxGaiTZ1fdXMHfdglGEFoI9e5WedZmwUULpNwmAcorzzwSaOBEioIy+exY0M4s7J
st1Qlvpzgh/vGODdRXyui8HMDkozWO+9GrWcoyim9oeA+vRbS7P8i+VNkX706K14ZzUajezJ4Hkx
dzlQAiIhb9T/tdvaag5uI4ZvTqmN0wmgauPsQ+q43wvTjZKj4YpmPrSGEIdZG3p6uXVpOWdyYqQo
NS/F/M3uQb+9UbqGGDNygO8HlokZ1A5Xna7ddbDdw31cju3oa8T2P3IPdM1ej1Ef9RESNawgcREQ
82tI3B+bpu8HYkQXMMo4pKiBlDASPNJugD27Ej302FfGFnK34tmT7psCjeHvY17a5a6SjWj9KDPS
n1ZSJ+GO8C37FdHLNA9F4nnfsM6so3deBJsfWY+wPtaEqOVOmBiDHbrJbH9muRaKQ2eN7Qctq9DG
LsqkHP3CwKMZkFlnPA3zPMxvDJiVCFpnuC7uQoQAvqGCYpOFoF6O/aCXzW9idRoElkpLt7FXa0Px
zS4s/23DjA9flSb2g1oSAuoSqlE9uZ7I+l2hjpPpp2Nk/J5Fnv/IWrBdmH8jiqiLCKUJx0kjeUox
TjgVdG5bkNI5CJ6hUP7VsTPxXa22fkwDwppZr4ufXd3Ib3XRtJ4f9x/6Nii7MDFxzTW8j1NmTOm+
icou2S8v1+DbkJYWH620/81Hl29To5u196qY8cZ00XsQL3NBj+zQy0HWgdSV6VOfjJ21y0XfH5V0
Soy9GeatRWEt8Z7desKxvGFh6IDZc7vPXWzWcUowwnJHRFz9ECJjWDOprfbQeLOanRw7NH+XY+XJ
gJwfHfw+JjBGSmbOX6Ixs8KDVKOq2Omt2SVB0XQRW0BVxnryB21sPsA+CJFTN0pDPqkRaZ/fFo3l
BIMaGpmfpEmd+uOstCcMMWakLelnZeexc/JnqcQmp8EePqAh671tSlP9CImzxcoyakXi570tPtNB
FRNfE8+6vWxdNzo2jtH8iOiil6i7yLn/J9LnQQtyT2rkjdlkyWOceOWnPGkwDZ5RpYt3seZWQ+BW
fX4aE62qMabI9Q+tFlvzOw9V9u91aXs/nSIulTdozqntmxjeUdAqUVK+GWI7dmFQpwNgrdEQmp91
bvtcZ4YYj0012MpxUnAh2jVW6H22U2scPjpNxFLqKTuc88mD/FwS7rUftZFE8mXWiybadYLKxIWv
on8K27n9GsZ0q45mMVefqrKWW7pMS2R0FRH+uaMXaif4bpg5y0vx1x29SLUiFxHSjY9QYPKHDuls
TAhbfqCihEiPxGz5qRSHDA+0b48v7btP35++Fc1xSiCrscuEWl7TgaOqs9jZNVXrUGQ3x71wWkTi
xiRTdtwn6o/Ho955lWA30qakZ0LRZY3eyvN41MphFhelStwnoXRYrDtK+mMu4q2q/r2haJTw8uFR
xSu4epNixW2LcVnceTazXT9lzRHmfxF0Ra68tmpJLRgtBQwyCDNv+06GGzag1UNwYIX2nBDsvqml
Pm/UuO/OZwHCgF1CnXidPlhtBXcEF7eLhsXNLqtC3G5EFH9qu7HeYNbfGwpXIzYlNVJ4Wqu9EWbE
J5kYs0vY6unbaRTWS5jPw+i32Ti8lrJBIZ14iKyclh2IvnWkV6sIyUdDngKiy1QIWnFyMLR6S9Xn
zpQIgpDT0QiHYFWskpTJzuaSsmh6KYXyI2uKHNWFXEd3Px4+PN7iN3E5sRDYqyWq9BYJ0tVIduIU
XdEayQVKfMZDrKJ86Fo0zhJZmL5HycV/PODt1OgGIESGtcQC712fqUGNZytui+wSpYu8o6Iab7Lc
nHdRHNYbG/3O3JbKCZucrAP5s9XGwFMZN+xazS55JHMs7otsX4u2PcpSrXZIBW422Y2bG5K5EZlT
3KAOYK27DkBhLLtNhuxitomYAqlUgxJkGCS85Eo61791LSMUig3sKH3skKf3xThGL308aZo/IZBQ
gusdnVPn1O18eLzsy1yvL29qLdhUcoei4+fcHBIzzvvYjLKLItzGt2ctfGnCrtvYTfdHQbWDD0y/
cJ1QekZNcSxzqVB3ehUokYzfEaD0/z6ey00DljMI42cR0wBRS+/u+iFy8GMr8W+ILjLT+58RQPLZ
L8dao7WkAxnzJ6CY8qUqHOeXMRVq/UaMfbqFTbudKowqXkGgfgvxdl2g03pDZkOOzYnI7AnoUBwd
TKVMgsdTvTMKaOilt43TsHZzWtq5HDm/FJfStG/feMMYWzsnrdxXOkZwRjRgCFTlaGsbfL91/tVJ
q6uKOKHIWM5PoZz+Fc5UBEVivNLqlpHYHNBAl1yStuAa/mKmw9z0sZNdDMTQ/L6g6D3nUvEREtqC
G93ZJwugnHABbt0tzqcFK6eaMiJgKdXuFHW1892zYu0gFN39Wpa2/Zkp9+cqiRAPU4D3bdQ8/qh7
XB865goQlIonQAGIhdcbte8dqywrHvWpdeR4zLFA8XxDql61d6qwCH2D/qfzAo26+u22lZYFrUcX
Z1cUofM5F5kr/KqNbcePNMVqXn0RU63kX2AMNC9xYrj+cdCkPaOxqDCbUapdsGI1jzQ6lGM5kiQ+
3sX3ojeKTBCqFlM83rXroVAxgAGr8iHssBwPbq6Jd3ZhZ/4wAK3x45DuCqbKW1CXe5+f0wmiZ+lD
E4lcj9oiIFzS5xYXU1EseCEhl+4g7aNBpnxs6XZ+1mgd7bIhPmrx/O3xlG/fHqJkdFEpNALfvrlv
HWMQGAATOkrFKj9rOloKUaq0fpgbWeaXGqLNjwe8t8agxNGJAtZDFXVZjb+ic3WI1VBp4Y2MlhV+
6eNI2UmbLZa1Q/62q2BbU5F4/bXBLP//oMTI14OWbUSklCZErXVZHq2uFm8GKfSgko62Uba5cxMu
0mmYkRF/ce+v9hDYavR6pEtDZNQpU1Ahf1YxetqIJZe/ZX1iKdVgbAqPGwvk1T1oxEg02iETovGo
f6hSKuxNbxW7TulNjUcmt49pPHxTtOb/0PBZIPcA9Bj9ti8CLGNEqiiPLs2caBfXFtEzYvD6Rrv6
zvxAPWoYiv9xyVuvouZmtj7kinJGcKjY0aj1/HzQZkoPUn/nVqm+Qy4aZDfwsY2VvY37dLJDGPKg
H8FjrF8Y3YrVPulpxydRKHzTUsI94tgw86I53jgKd7YKlT12prFccDcw5QhSn85NE19iV1Pe14Oj
/YMowZay1J0Dt6jog+GkIEs7fhWFYImNjWIXRpfSteN+r8lI/21lttf4+YjX8AHWSjWey4gY+vW5
1f8oWbS2wEmtAWii6OvS1YFqtANFFy/Oaqxz5ioYCyU+P75V7n21PwKCNGU8nu7VeRi0JhGA2eJL
VCXlpSYuLQAqRslBCQv9/zAtbq+lj0bz7qYsm/WZcKGERherirrQ5wK1T1MfpbSVk2J4paDmEocA
gwW4wafnbV4nqENtebWSNMklk7xEjnTp/svQClyE/E+PF/HeflySHQB7UFLBmV3fkghNt67QZ3Ks
IozeUqWajoox/Pd4kLVayv8mRFMVXhLYqpsXp0TdcbAJMS5E3dU+NbL6Zagy1EprRKbGtJUBHWXv
mKSKvcdt2DqOxfRqNAyLCvsUYSMOH6Hk6j2IEwdHtZAwclBzeRaG1I7GoGqBxBpyY7fcW1RO92Jc
pxGC3+xMJfHUtMj5fiJuT+6YTscxc5MNptfdVbVgutMnM+i7rNNVOjE0PaERXHBV0oO41J1DOecz
ynlluuvUTgSDKMUONZPIr6cuf5Gh+WoG07KqUEJA3KOddIOHTKapF5FaJRc7w+IlIbEGdVkOPsgX
sbGq9847+SF3J5KIi1zE9VaNFauvsFiLLqBX63+abnL8ehzrH1Oz2c26O5S78KVIB26fWukYsWnV
PUMlarrXJf1eY0xMP0+MV2NX0ckHacnhWECsNwljUcSw7AWa1shA1R8BzjhfRrXEC9CzY3sjBV5W
aBVBLKANhqNtDgd9FaconG4HXbecRLvtDyg2dT4meeKi16lyVIvK/fn43N9ZRsZblLRAi9wm9qrS
pZGutvmlq+Ycb1ZXb5FAFdl7MFvhxu648+Qt6isMtaDHb1i6vVmhgmIvvEc642lgkW0HvYYxpO8m
Wc5/YWbpUW1n5+PjOd6JWiCp8CKAuoG9uq6rqFZpVJUgmMZrCnVevYJCb6ji2egb1S+0tKG/0anP
hciH10ctFMgQ6IO1slQXV+dhzHOFU2KJS9EOY2BFcRw0/Sz2I649G1fN+kJje5KrkhgvPA2dPuj1
0eNvjOjdTHDr+7H4JfWhxYCaxdiIAO8Os1RniMZQIlirwXRjk0nkdMpzJpv6JRoy5xz2rhK87ost
k+GvXxAWaI/eGFzLROj16MnibPVeZvgFRBw7MGCTaIc2ioeLOcWj4qe9kh6BmeRbEP07k/RM1Kbs
hdZEkWYp1P2VDAH8xBi2meszcqPGJzKw4aJ53VYwfU+igH48jw84GWqna8031D3Bi+h5fY449p89
pQ6fKy6Xo0ItaldlJkKCLZ2Cvp/bg2g1b6dno/xkKXm2EfGuLwGWmzQek2J0ginxecvB/Wu+dPRq
vY0jUAB5Ubzrbav4ClNH+q4RbbXP7y3tUpheil90gdZqc2mVzKOW2vLcoSO77wsMK9lDW5jn9U0D
0JnSN+a+iJ8g3rqWP8FiOFQQYsvOqlNQLBXsNGYzeD0SEKizqAeA/A0E1HCI9o937s38lnjC5aqB
C0B4sVbrFEuPNpWYcaIRGH0wWvrJltm8Fjm+zI8ciKoHZT1ki1YfLPSgU7halgL3cTr//3F2Xrtx
K2m7viICzOGU7KCWZMuyLQedEA7LTFXMRbJ49fuh98mo1VDDPwZYBzOYRTVZ9cU31FiNxrXurt31
1wd0ewwKnURrKupXB1SKjC5lSotTNnXccS0x/oq9Xkbt+6mSc/pk5+Nq3s6zPTiHiQYNAynp1cYe
lslahbEblaV9paX42578b4bcfvsmRUwaIY9wjF4e1rStBzsAnHqqW+0syKKYYDy1m0n0iBcO3N6U
qT61fbMGcc4C4pezrasgRrCcuKO43MRjR4YoZm+hyLX4zvDd0hgCHtZU5p9ROajobLOquAZQe3XJ
+LvpzPF9Ig+xDjz7ZgCRmRZSV5/czl3uSr8uTksj0sdeyOhKLrj4qL9gOOg2r+OXESHMLKO1OuEA
WN2sQ27HS1MFN8Uqnt4+7peeRHzmhrF6RKH2LOtkssE2gtU0F0368ej040mki4OZuTD2bz/qL67m
/MNvNH/G2OAliZovP/zUD1VG0V6dkDKyfyON0Y7YRTrRk4GLoo7FKORzxzd4LkuzKm99nG7D2MqU
+R1jyV4kXa9cJ0ZbwlDvvHbyHkcxesY+ABHdJIsd1j/NNGVMMw2L86UJp3SNbSFxeJkzR1/7NRdf
3F81TMZSr2O/3eGehch1eQpm6n98e8q4M/sumRAzvTKpvRSSAHxBSkcOgrt8/o2WOa/xCipPbmG5
N6vSxT17rX/U2aUC3uihG5IN0g7bgLOnYIIzRgKwyskvI2h0eZ8lTaH93duH4NJv4eaTm0F4krTO
MvMQTOskbVWcPKm93cYyP+D1eW22feEpRHDQD5vBzOaU9/KkFXjE5Y3mjc3wGj4sIfRDz1fyyn7x
8lOodKi8WaKepwpt+HPtqIynmLrf4/1XHdx0/teemu/C5AxdDutvOXUuudobUYO4JNoRTt3pYA8B
dmjidAnDOvZbFZaHtz/Qea39/x+HXDkVGTXUeX6vZD757riWJyTZ9Y2awhrjNhj0STRF69fFyoc9
/ZrzwxTlNf2R7YSdxQdg6EgNMb3GrO78BA554G96feWJWYaz652MtVAjrRVFl9Bs3ln5Mn+psZf4
MxpV8Lszvd9v//RLz0fBkP8AWmB2f3YD/NSr6roHXTTVstEHqr6wx7FXqPDkR0y93pV21z8ObKrU
nojV1ztnDavm+PZfcaH0QWiWooe60npdOgtEZ2A6j9WJgak8OstAIHaxSwBtVNaf8qos7NvOHa4p
mF6IZwy8ScycMj7C+TEzmnBuIH3Jkz97jk7SsO68uGDSxAQJ67B/T3BolBFoNuozsnBnnLbGCYYA
dYb61HQzslXW6vYfO+DmvxdH+9dKugtv9MXDzia1lZt2ntenCMKpSt4ZYZntvJHOcSifjNL81qTe
NWD1+RCASwToBVg1S9UNzX0Wf1QxzjDoXPReAEjBiBLl/BkUB/YCcinMMB6MTC5XmvNX6hzbQ+nN
QR5sovsMNl8GvWYwDWdq8+okw259hNnEaq0AHuqJydll8JIOk+iq3VL61k02NFMCLrHfUz/2Pwdd
X7Ocu/TSSYybwtZWNblno0BOT7EMdkhh4YGgHcxJ3S5R2N6rLC93KX3TASxx86+c8+0dECgpq2Hm
MDE7u8JsqKraN5rqlI5yfRwbTBc607g2c7n0eUF5m2hnEC2YV7980729LvM4UsisKIMcaiMdDriA
d596FL8/VoW65tx76W5yR7iW3Beu+tmX9UfK8yEyeJcOcqbTChTXy1R4hIgkd29Hn8uPoi6HZkjS
Oc/P5uIvIG5ldfJ724u9bvnZutaaaHZW/zqI2D7VJoQBaxLs/HkIKIfCgCtTEOdUWd+bgTHfpkg3
Xpm9X0hnqBVuVTQzVHj7Z58qMvtBBTONFuDddXqo0yGDJxYVawe1rS77k19kjr2L0qULboFv5n/e
fp+vZH04kWz+iQQha2imOmd/ANoYQTCslPJVHdZezNTQvMmMxXROBoj3+ZsDG1p8rbumrhIwAACp
C0PLDCXgKGiedFH67q5kETkkq1e69b5e68o/RG1kTf9eZvKXsluFmLvpNZydMrx9aifvuTvDQFdT
iULeMdy4Mq68UDOxteIQYyxGQXMeGafURVwUR6NTEXqAX3MbYt+qr1E/LlzQrbfkEMP+2FCpLy9o
jQHlNAYr5lBzH3y0Ul08DN5S/NBtKJ46anVx5d1deiChgFU/VHAAsmf5LMBFxABhlZ2Mpul2Y7Ha
x3HJ9LvQWL87aKvv3z5Vf0vLs1KJSp0nsVTaOvyzMrpNwx4Q2ZRDr++aR8dfcze2UQ7ydkiq15+s
OZ2ad2Fq+vhzMtK9mdU6oR7rzvrW16vtHRwFTGtX06t5P8pSOhLZ+TLXO3+UkxObGrpsgsbd4iZq
sS2EcCzk6PZ+BCAI0dTQYQ6Dr54R17K0jKTps6okn4gwPQhTNocoKI3+tktDZ2SBIEq4VGXQI4o+
R01w6K3lKlLqQuBCb5WCgvxHf3n+Rhp7oz54ZXZqtIucSVjNCQZ3zi4dB30lRl762KywGbtzrbcB
1cvTJfifZsareHItkT6xCK0/j2MjnvELNROgyPb/5XQxy2RsgpoCif3sOKd4mbkyU8bNbKlglzXO
+8xy6TfdYQIvbLRXft+lO4qeNuIJBC/G0WeHa5WVqSYT77jUNIdd4SBA2jZrfSUyX/pgzPT/Ls/Z
i56HG7MTbdZFvnFj2aOJnWJn3Q2yHz7OTlF9evu6XPpB//uo7YP+z3gUU0bWQ7CnbwZHjAn8EXkM
mqI+/h+eAtqLoQCK/AADXj7F99clnzaXukz0fVwxFz8iEl1eecqFhAZFEjYWAO7NPfgsSosiX4Tl
1tkJCguaeJVl7LFgLg6Zmuxb6ff5MQuFuUPdp7iyC7l07DeM8P9n1CIW8fL3KROC+Zxyw9Sii4Ql
YXVsJsgMUcXPnSd5TcNjO9VnMY7RJfse0ufG1zw79RG2N/ShQX6SrjYe3cEKDxXjv4PO0Igc/FLc
eLO+Bgu4+FDWvDS//MJXM6oRLW9RemF+mi073QMtnxLV594pHO1gNzXeeBMxU72SPS5cBVauQB/A
Q8IpPydHBoPfpYYxZCdOqvW+rfyRZjdQX4wpcg5vH9KLjwK0iiMOaZ4r/vIjokvjT6Eg/9aQ/w/K
B4sjofS+D7trKN2LT6LHA71KAmZ//fJJZR1JT7Ztdgq9rlOJVQgIbAVKwt+lSudrfj+vFvWEKoAP
FHjcPXLwK8/uJcvbsULfYhiVundDozoEqCE4bEQz/xOKGUW79+S6ysSF//DsbnSjbpXymvr3hfvJ
37Htvrgr8NvOfnYG9K1r0Hg4waal7dJzDoNvse7k0k38fqsJk9CThKJU9fu3v+2FC7qFBBITynJ0
XvbLNw7SpZ69xclOQ6VUvJTBbwkVkSV35TFNAUb69uMufWAaTgaTDCrYQJ11eKIBIpc2k3FjbEO9
XbOoAh/QMf85YkTkXHnYhRDOEWK5xeiYKfX5qm1p1q5Nm9a4KeC+Jlhg9re6Ms3T/+En/eXfhJvg
3Hnm07LzlSdw2V3aYph2gCGQD67wT4ynsXC+v/2wi5+L5gf6BYToVzVjPgPiaGysPfNp6rykHhu+
XGqx+igbazevNANXXuKlJ6K5AzaS6dYmm/nygLRusJBQMIvG8it070NXKgB4ZZa+F4avx50nZHBN
4vLSh6PTAynHe6WIOQs4XWvQnQmVncqi5O6hBoUbl3/tKZfCNrXYRo1mN/lqeJ1i4sc+j/q7rw2F
uL/vFN2xRxP4EE7OeDeyehDx6uTe8e1veOEObPtldMqw1tzEJF++0WhmopTXCCMWHiDqHDXPfeWg
ZJIiRX/l41kXvh5AINCb7J+wDz5nHBgo52hkTYoT4F5pHm2ZgumStUjXRM12b3xJZ6/zD4605aYe
4xldkkITXBN7TbFbMEsz/GSGOctT6LbNTaXk9CTkUPqH0ks980q1cOnN/O9fexYHe0OXKAzJAnXD
VO1cPeVxO8MYBlk6JW9/hAsff1PjIwqRs8ltZ48SA2KiFotphj7r9Nlc1iZpavbFjjF0D41q3d0w
jurKl9++7Fl1wsQ/omzEr4sW/6zjqyfVd01PoRDUUfk4zpaOfcPKEwX9OwG+a+wQ0HW/83nM3QTl
9/Ht33zpMGyMkL8Dxi33vTx4E+iecS6z/OTbtVPvsl6wLQ29UdrHbLEhv2ozUNcanwu5jZ4AUBPV
La3IefMupTYx91E50qV2cWepZjh4M8jM1RAWh4i5KgTsCfuZ/B897rblFHHLoTRi0cJk/OznLllb
wqMqy5PRpv5DE5gtW77cSuyyD6582EtvFnc7aAMwa3CfOPuwgfbxf5HbAqRMtzq+c6yj9Cv76KNM
C0GuW6/clEtvdZOuRIyA8BW9GoQpWTq4zpSnPJuyr/NQtZh4dOW+9ywd3BaDQtuFkBkdaNkNeeXh
r8QQeLObyjwNEKUfk7Kzy+MpK2WV3fFmFVpfOLQabrcDYmzmt86AyNM+K5uJJeeU5TtnpM9l9ZGb
MP+dsH4w8mF+ynoDq6UK9dT6YSExI2CbWelt4KixekzTYnyM+r9yxvzfkhbu0nroQ6+pr9yIC4kG
X1dU8jYZldcz96XPO7fsGIl0bbk8eLq1MhSgh3/VL9reF3DFrSlh3P5qtIS/YAVCGG2qejL0faig
bddukB/evt4XomdAOtsW8ht95LyK9AdvVT5w3lPrudO6c7IW3erIaHFdcZkFX+E52xeOINQva1NL
2mgP55uvKWiGtto2JKkzhNkhHdplioFl2Z8K6c4q8fO2zmKO6Wgfta1bFNioL7AyHtBYeJa2V64H
fgc2JLrU6jdyaOuauIvdC2SrA/4FizTGTfkA7vGxWbPlccbub35wzTybP42+n1WJWyMUkaguzYzb
jo9JxkK/4M7NVP3o5eHa/fsr3nianBWHbvqV4yteB1IFypFUy7Vck7Sb5qOTuXl7UiX/vJKj/hIs
z/IFTIFN7JfGgPx9FsHQ2RknOAO84mKywkSVo7ASJc1exjXMaJXk9iifx8Kt2nv0Rmrz2GZGicJD
FjBVwqBkCGNj6i3FUN6x8nhekfLd/fOpo7ZABZItAwusc4BGbVpyXSY83NAE4vubrToYCxJtnhDu
lSh74YBTMIFZ44gT+M5XGqPb5LkQGLd5lWsdlOjHX6lMIdrYa/3n338VsFf8A7eVKkuhl6ky21ba
bTqJk4mvzAENDR9dhiJM/Kr+/PaTLl0j8hOoOGayMCrPJiRzWqlqxe3lxAjmWcgi3KN3gnyMqNZH
N5onYOJetZuttrzSSlyIfYCbmXWzcNwkbM9yVjp6mSnRQT41zYgaodbBOw3i69+XtlQ722YATttG
JH75IsXginroB45HVoibtTLafb6swTtDWf4VaMWWdc5vC1Mf6jbQAOwQz7JSgfyMtMySHxRm8Hjk
jCqlT0dWKG2RgIw8Ea3ZPL39+S6cSYI722iwB4zUz9ujdAyIEhN2jIXuBxBQQ3pXWvNz2KBW9/aT
LhwUsOhwarYaA/DoWTAYCzvqicbVaV6MaT1FdtOLW9TOdZt0zrL279ayWZb3E/hS/1OWhfY1auyl
ZmJbwRCUSTCvsQ6jxq8ma0xMIU23+JUaDOpvKoxzPlu+EF08BL787OUr41ko6aX/0dAtMO+eiteP
lecWD/Yo/OY4YX1+B7ArDKjus8yNRTrJa2oIFw4DTQ/bSDIiavDnk6QicCdVVqzQWkqyo7QXP27M
ar1pPGdNhKS+T4tlukLevfiJQGbSTTJUYrXw8rCHbYMATTBVJxUI57sVNeJJN/VMX+7mx3IYq3vJ
+yW9mdcMAi6NsqgwuMWkYzrm80ej5glr3bWrkx3ovIkLiedxjPvhWiYirYn6EO+F2Km1QVZnmiqE
N7F6cfBCnjrj49sn9dKd2NyiuPYUh2wnX76GEWX6fgg8capGvwvRG/Lsb0XmdvYBXPS47N9+2oU4
hvMiPGEGsFv5c3Yv6LJl3rQkIPB+wW5QgxVLO613bz/l0m/a+CDUOfBqmNa//E0Z9QrTQsVTBOxr
kLNOnJu63mfkxSs/6EIzgTkvqiSIk4AEOY9jS+tVnTH6uKJ6aXUcpAyKxFny4CtyxLnDkkDVT//6
45CRATwEiIpijsrm5Y9DChh3bEyjTrboLaaf7iT6XeS0oxc36+pfedqFOEIlzMqTaTLsbiL1y8eh
sdfMRkocCZFSaxLVbKoeNXqtX5DHpZNx5RB2yYjpbPsYNXOexWkagRnXvWfoo08i1gyFsynd17Nf
5nu/c+d639X2mMbSczr3nz+IBQuVNSFVB0KE592djVbZUqOjd/KAHO2LaPFuvaptb7hS1cMYjeuV
53n8/peJDDQ5K0mAOXD/2K+/fD+A6FrmLk15SnuIjJQdONSEyFjVznWzudcjiW30tQ1IGUbB7Th7
VjZ2PtrGozgRVPQA33ua0xu4qTTLC3Hqc0Pb/j3Fbq45rkFfqETD0Vhip0ehDP/trq3ibpS5fwcU
fUGJL4t+g1zqFSLxiwl5IZvnbIfKgT/vpnImG799ci8AmBi6bv7BG3MQBMLZWQrW1GmDDtRUEVj9
h5Rx2885pa7DgMNe/aRPPfc/GscIZ03EuuxDFbjlJ1lVUt/7tSiXOIdEc40B+PoGI9TP+QYNw+AN
lZyXH5D3qaxo2FI1bhyfrcLwY2eOov0kJ+upVcvXt1/Chcdtk3sCLjUW44Cz2FQY5jyLqRC4sdKP
5F2TvVclquVsShnquGt5jSrzOrlydamKQQGgB/UKIFO6hHij8gD8FGPxcc4BYi+mqTGEd8NjKrW6
AapZXql/Xsd5gMxQ3ZFHoGBlkf7ypUIBaAY1VWhvVGa3X9EyTPraDk5vv8ttO/76+rEnpamlykGe
7Hz67MsiNeEVR6ch65384ENdyd7XOvD2kaWNHPK7MVvJnC/Bd2ucm2Gfe8uA9tzQTYiah8b0W9KQ
2JvVqf9tXLzsATmPXL73OkT5k96SU3cPlWQckrledMNuuc8zcDx2NhxTnQYzLtDjMn0Y5lrg7bCq
ml64SsV4typT4nPUBNEPRKWMb27nSVxfRj9jjGen38Isy1ck0imrdmANjT+rLHq9q9epeW/JbPyh
UbqS99G6LL88a5pK+BDeVCdOBZkD3ckBIcvSGscqASU2fNmucB4vjEW9Qzd6uU7WKNDVh9rtxGez
ltW3oLSbb9aylv0xt8XwJQ+Za++tYl3XWPTzPMpYIen9nzC6vDkpZkNGjDRNPset14rx05zWoxQx
fruVe5xnn9VJZCjd/sBBgBmh1p330TCb8GcBa91D0jqw5yNOin61K61q7O8RZrTtewlHKtspbxHV
nZKGNu9AijvOz0lEBSoxljWvv4ho1Zh4KE2AUbfWOk2KSIt30vYNMl7ftxYq62n3SaIykE1QRJbI
/L0uXVQjLt7NDjKJDQvZeAKHZROaA6MW/QlNb9Cov+0wx+MU8FW9UO863m82C7V/RwOvj5VeuyFR
EAaDG2ix+XQjwkn8zlNbfWNLTKUiwTA8KbO1zBtUAPIpBlo517ty1DaSlGMbZChdjVGb2Cma9Qmo
oexPWLeOm+ChW64xem/iudHZjGG4zGaWFl0YfsSe1BLAwGT+tfPStoNXhu3L2BeuSOxwoCbXJLsI
YBtovX3jVbKLgfBYayxXAT5H9HUE0Ao3mt9p1kd5YlkgPMDgZzpD6LtC3Zhx7/Il1bn1njJm/A5y
aKz3eTtU/R72MWrPvR1O6JzmaSqSMBox7Oq9dfjDHUc8EkzFox6iuogLPfr3Rq1C8HVYq+7wVqms
hE6kSsq09XGNifLi0Rh6DACQ6jdUjHW8uqvKUCBCL5r+S9ZV4q70nPpo1LL9qR1fRke70la7G1BK
Ekk0p8FjMTZ+GRu1PS0Jx78qY9KD6cT96gX/oc6Ufltt1KubcimWPVQaRG1qxNvEbjTJM/d519kw
SqrWvc2ZVzex2c7DnSpKDVw3yNJHTBWKbxEpVCR6LrJPDYr1n02vW59zoxzWxCtySyelnWa/3GLO
jbiwJ1EkFdTKLDb0uOhdWgV1eNNa4/LFsTvnQ9QKR8VFk1Vflmr1nqLMVXOydtp/ryRw0l1ehPOv
xjUQyFRTw/yyD8Mmh7alHOzkh7bMEiuQhQkPfdIqjpp1MvjvVbQvQ9WnybQ25QMyxKjn4k4cdOVO
DY0Hr1oPhf4FV4+rPEQFIv4N+z9xY4ydey9ZmT2saR7tkGGq27hpsKBDit9FlA0XvKnZNSz3ZCz9
OkQ2dJg/Go7fDzs9zvaDmzmCf3h1v5PtGspkWWcvR01V1d+Kqhd/qtZwsKKuW4uvq7Ng5BTW9YdO
d+g4erpQX/NMoGXZLRms+no2uSBTv4x1Unh197PybIjuKcFM7oaO8eEBPST/i2+W85/BD8UXzHKr
ZT/6ExYy0eDnH7zW8LMjIHLYP7ruFBYWovcUuCwGgTsK/siiysGYKp4zwz66QyUzpH1ZIsVTNvTv
lso2KyKdnJ9S22b4VbvUzXETlM6vwiyyfK/7Tg+HqtIhox22L9+dtcYlLWRUVsQKeZ6nwchTlcjC
974y30MdsDSyvkHVe1r/GOx5N+7aEq444Rj6a7PMdZ9EyH3e9C5NdTJj9FjG7PKwYvA5MxGel239
AWJb+Q1UBcCvaRgnyOuROT5nGWJdiVk35g+f8exXAcCii/PBrp6Fp/1un7mC8BDNo5PGAUrYdVIW
xUasgGLmxWVatH/mAtzQrvf8Uu6naQmCpAthV9twAB4tqAhLMi55PibU584XtDuYQZqFCtundDR9
JDHdqf6xbqgSrqNl9Ps1q8viYAets3MtOZq7qrNxtMQeZ/nSQs2hNPUWJJkyKvFhVyEnoXZB369W
vPY2vg4MbRd19Ot1DfahMQcAb7BCgAzYNynqwW6rT42ZeulxaNqN5he4BS/FXpj4J15V2UZStzbi
2OVs2F8YDzRdDHIJVJ5qGuf3IKPoHZQjOIaBhtiCU2Wj6l3rCv3oLFN771X5EMToxYJoIkVWD9ru
9ZPbVOtTIzrOarYU/p8wpY7bNyvlNLGjsm+XslImmTILu4O7dKkTR60aNVhKEyVFo5SuuHe6yT0V
mcp/ZA1hIZ7LPK8SXU7d0+A6OHeVE8yWiTF/c1vgNNGx/nGH09IO1o+uykqxm1r+Dcqwh4Iwr8xs
X/fB/KedVmdGVcrFzL6WA2HQHJroHcyGFPNwVByOFoqxXeIgUFgnuHiM/6FFIrx4bc08P2A4Gkhu
WRb9gbmNMG9NNDHitSFbJhLsH/rNXtGJmB20/KMKf1qpLfKGWXQjXB1bwArGxMr6TMTWXEcPeZYP
t5OpvSXRIpJ97Dpd+W0SKv+vae152qWBDDVTbcN/zByz4f57hluzcRIeBQZ+wKCSSKxVx3dGhLke
HtbQVkOiKZk/pgYcuMNA7D8pf0mj3SJTiuOWTGQzK9QqBENdBCHbQQxzmFmk/VfbbewV9kVWfe41
uhl79DsAB02FET60rWNPu2BJOZONPS7DTQVF7T+nNmqcIWtHxh4a2HOShWGLpHcZTctOV1vUYouh
H5cMedqb0i6Ld+jejfBKin7DcyBu8aGya18fdQOz/0CUMD+EysBnYNCW3jdKttF7WvjyERtOet/e
7QK5qz0Nvk0bG1yCfKOJyCs2lHuzMFHKbjOTtJM5qFbHQgmzuEe4rm1iLAlEm8wwLMiP09JyRYn2
/9XrWH5YB033b7k5BjGKwZl9syI2+xvnL8SQ/dqLuC/j8rnxdXOXa2f8bJqSNGgONfuHuhu6NG5s
ImyCr4uc8foxSf5GVZniJgzAHWCb5n8XYckNM9feuU1LGWJ9B/DDi9OeoJxYYsag1TXyqYkzu/Hf
0ctt5jZpOLQ7F9Fqc79WjW0nS94RF3tn8bwdREVgRKID0MAVicIHQEClxf8pT6vYmHVac/xy4x4v
XmzbEBJH6DwopuihEeztyDOBNOJ0jub5OI1Mz9mfCQqvss/S/1rbUwV0fIpYMJSyxGh+sDkrqVbV
b8Xflsb4pFmfpGyzJ8NT0bdgMEnymSCmq3LxzOOco1h66NcR9XcgwVbPhLo1mqQfFh/hcE4PKxS/
br5NkTm1TO4qhfthn9c3Yimcz7JXwtnEtwonbnuclHE56q36YHaGC4rbA6Ox28Q8yBVznT64IRY5
ce6yKQaL5OVtTIcl+rjVdj4fclY1Y9yAu9qq3QDNEcP3qp/Krtf+pnZz46OUZlHGA+j0J2sDiCRe
v+IvXPpgxpFuV/YNQsML+7u+qAqEzmb1KSrazkyqMZyeB9PK7vOAa5dUvSO6m01NtkzgUZBJDJqd
ivJQuu97N63ZDYa5dTtrw5qPEqzdEItwVp8Xb/D4q01PmImjffO5asvydvbTuUpqXF/zZOza5WsH
Um+Mc2vw5ziCH74kueqnMQZ0n7YJYr9VvrcUhXgS1XQ2O46qVSeskvpfeeVOVtJHBTbRZBnDfGcZ
AEHuaA4CgZa2TbHrTLb82BVFM8RNLexfcM09SpColvss6Fq5n8uaQ+YWo55jM6q7Dxk4xiZGbiD9
6Shr/LK2sl92C8VHzXvaOoFeLrLfodk8MjgPFyyYU5aWoG+6rviEhXX0wOaG/L/6up8PA2USgvFd
lP0aOyf9wdrTkokXduaEuQASKxQVhX7fsEf63bseFXZu+h8RkM37uDb66n3Wmixgde0tP8Qcubwm
C/Jz4jbtMO80lddPNJr6r4EftMZhph75ZqyW+oNluawgjipUJbFL0jiOUr38QAien2cPemK6DPj/
fco+Zj7Yhih+0aItf0Qrcmy2AsERdWXbV3QTyMnHZe4ShNPF4w+eZ+vYOoIeQw6MmFJnfAeiwXOT
qm7FLyds+l9uFpE1hDsPIu5yRO52Y2m431xFb5a4SzB/o6ElkBGwwEmGhOd7/CDcItFWMeU7yrx2
ez8SHZFxFfrZW/yujftppbf07NV5hh1K5WOgMbfsKqySekhLU/OtQOvqt6ckUI5S0jrFgFOMByp2
j/ZVdSI9Tp205lipceEzC68r9k6bDTAWwFki2MhW5rssqpTxetCbRkKCL2/TCNewGEaD/mnMWXHX
2MtQPtZ4Kzw2hvS/5LDD8UafdQQDoWkj5y40u6LdhYPMsIPvx2pH3dkCYLH01B7lhCZDjCS+k1Fn
pw0ia52t6Jyla3OtEZRLzNTfBsa4AXZJ0Qf9f2WFGmI8a7yHGM2NndhvSft5NdxlxFgMH9AdMTp9
v3RO8cf3Rxd9nsEQHyfbLOrddqjvGhkFFO6db3YJZAIb4aAyYNA2jKDnZqrHT6H2VY9P8LyYCZAQ
g/RnVOp3hbcqtmzG2ngxTe5yU+Pchc2EjPqnLNThgkgtshOx0ffGD0HS+JkufvNcOUhWIewWKWI/
bkJ0xD5Vl+UuVkj4a40oKUU7fNUi8Iq4xyMgOJD39afSbIofwGS6xyBY5HOPfnFwXCarG5MIM6Es
HnyNYSHyZ6pJ8lUGhH8JBjiWdDg0x1Xu/lCqH987Bc+Nizqdfi+Iowm67nVOEQ/AyjEW5GovMbtl
/iD43z6KwoiMoy8t/T2VMvqYTmMZ7VDZnEtuQteTmV0G+PFfXhAmDNlymsp0zRNDKAc4WLh69m6e
6+KpovY9RjKMnmd0VonjUV16xLsRL7u2TaP/EPrpqphisO/3UY/dygExhLBMnDAnoOp0ll+pGq17
nBNXFbutZw27NrCG4dCYXfhjSUv97M72eOtZJWCcLvP1b8I1ZyUcPR4YSVUTJUEMZrHFCOD3qL3w
QQVrtyaOXxY/qY8iN9ahUd/CxBgDphQKxAHzgC495e3KHGnozHU+lhH+9DEUcLKHv/ZBREPryGNJ
Z77gnj3lBkx4z7D2+SCGd+BWtE4K3O8aElPHCKo2Mr5+2aEVGg92LUhnjp7DO7SyzSeV9+oBnjfF
0OrK/J6imXYNT5asBiUxTDLWk83ArlgNh7oQpJ+Icxy1h7307OzRlKO4qW27+YjI8GDsrKiuozi1
cJjbzWmOyu8aTpgw2CIMiyTPNbdDwaNgXDbZeh+6ufi5Tlb0bBpjXyZ5F1ksZLs1UvEUajuL25Ah
eaJU63x2zKl5LsdoKbmO4TwzfB5a80TfqPDHUHNfJNnYmxbWETYH1AuX9lPmtvQbPm7W700jEl1C
RZcbB9iIbDsgP3ofy9y36p2w1Qp8kQGXjl3LR+WkDJbmty8mPBuzKVjJ9VE4fKnKJf04L06a7lgy
2P8N/Jr3VWRDIsRPKnxcinHhb0SBGwqyHTynQLJkXJU0ZfGQMtSO3T7KfoyiV1kim64lw2Q5ljgt
Xft/tjOH+W78fxydx3LjuBaGn4hVzGErkpIcZLud7Q2rw5gEExgBkE9/P93NbGamW5ZJ4Jw/DlJy
rSzK2w/B4OEFlQiLHwqv404dAWjmo3O11d0u+6geqZIkhIy2juRpCKeVA9qyd4CNaPKWzAJt7fM9
kFSIGxhv52B3u3srVxn6fOAi/CTABQtb3Krul+U71cUkvQlB9Iz8iLZ19lM7FOZV1y4F6UW5hbfW
JK3oFvlx7EAsraVJueSj8LbwJvMzhJZpsgH93M/gb8AypW8rAk+RozCvLO36r1dxw/pWdPOFyWxb
T93V33dIBBhPavrBPFKIEn/3SbgSTgMZ/5bs9VqxkNPhS4XLGn8PfdK+qm5kaCnMgPUN9wi7GAH+
6ilJZF2xaUvXyf1u70J8VJH9AiFoTTf0CxXjISnc8KENCu824sV1D7Eq129TBt0fJjj3x+s2uIBK
+MpK9eCR3jMUUVMxse3OdCp6Yd9hHKWIw++IVs5iXQ6/hbduMRRaUs4kNyThnC97Ob0rsDaX4b1s
hpxZAGgxWndBKWVXjT+tPdozHFDR/VVTyfHZgtnGmY6lxZu3m+5pbpzqB4UOO7Y7rup1d2bzuPmV
/uL58J5Dgkr/VKCczcHMqEMPTlCM37SQWpeylFQa7Y0qf29MjHE61Rs8YBKxjBGD78qPUqv+a28c
+1P1zvBC+w0t6N08hSeNfvARk370W5AbO9B3tTV1NoLA9dluOeaELg1VIUOm+9+OCvxrJrnos+1N
Z1LyjVhcmVTdf90Gzp8RHxXyzK28JCuNwF222k7zGvqFi2rbLRCV+Nz/9iGpljkhRb5NpjSwjTGn
ZAJhYWyRyzvEtfurjhL5sgaVvHNGyozPS2fbVdYQCOKnmsuE7onKs3f4XWefD5v2y9fCGsm6NpFb
f+iksjg2jba9XMop+K+3og04Fcrncxdrx5nRisEH2qbxNIfz0bdDqE2E6iFa3p3SrUYOtdKLTlRQ
qvjAc4nkmZ+OfIFtte85iDjeRCELmNfBUT9ICTlV7K2imglySVpHvq8r28dj/roNkWFfWNhybrzB
6OCwEY2uDkPSmPiaZau+R1wD/QGzSwwWVzPLHlpYgf4wDsJfs3XhhDl0CLCp3InpmALoctv/ZgAG
8GzHRow5zV5/9NEWOqm/rB7rczXhwcUmwtE4Wi0r8T4QpUL/weBsmQQ9LZGStO3T2owF34fuQsmd
K5MkLetxutUumW58xFrVWReV3qUduyRM26qx3wszhT8z9MVLXypmjKXh+VxR+k7ghIH0OZ5mK8lo
x+o/XNKxyZCiA/NNrZ7y3vSk/ecRKdnQH+MB0vsDznr+b6U6iTN+jldPsjRz1wWnUNTDpXGTlX1m
7KZ7R6DnOJOxo7p8U7L4Xjk7bpgMTXesBzQUaRsu8p8vinrPZdHG0yHcQqDnxuoSVmep1rdx1hUo
K2d2dVLRsl6SZcEALqJS/VSjvm5sLIi/gq0ZnjbhRD3xBpOnGf7r7qIHx31qlLFFPuLKolpKzttP
3YXenayi7TUgYf6j4ykNsj0a9dNmvOm3rMfwvYdoB0ETIetm79XrW4vcWt5Hcx9PbEStZq0cXYZn
1Tk1kJBSAbsEB6kYHwbQ1ck5tzL2VAMIE2yBB7Rvb3KxUTNFbhcCFkxzmcMK9BFTTr0xudsIg5u8
mpyCnYv6t9thbEGf7b6M+oMVG8fOJs7Xt5ou3qcY5JRxAynOf5qAz4+1ma1POs3Z1Ho7KTZ4oZnW
5Zlt/V+0eD70Ciuyl6I4qG8XMK0hq+bhigNyyjwstttSZxW4eszrgo8Dq2HCW6wRvX+0K7zr/1oH
i/LBh/xeiJorFJNMwkBJDBcbPYcDMrSF4LYiFMVDYHzbUNnTJS+9Hs14dk0RbSf6Z2s226azh7NL
UYydB25nVN56ffnRU711Rc/oI+FdoiAqtWUS1Bn9c/tyZ5OuSYuot0dJ1vdhvBzEPEQ6k0gxYsaS
pX/GsbHVEPPbiBQ70nwRTTLpF4AIOad10trxv8puA1jBuJps+jicPThE3J60TA0e49kSF23Dy8SY
foIY2s/uvLI4jOEwdtnYdeMGfop1I/ec3mYBFKVNBFeyIfA4ytYxzpMXJQrpJnfch7tRgUhQTHCN
chx8r7Nzej/Mu4rWJcm0Fy3YlkOorAPRqHp/5Nc3uukSwrhli4qHOy7t7lNN2jsndTv+bbjBqrNC
mdscY7119TEcx+SxU3PXUNTVAiHUbjRWrBlhk+SSjjpm0jVgQBQA7MPxej06N6UWMrrULAp/i9bf
f9pReV+Skj+Z1a3T01ZHJItMkxavClFzu/MT9D6TDa0LhLGfnGhwl6ctEOv+Cehh5ssOBB7mPmNM
dShaXf6Hi6/cTg7UXXfX7TGwDB09UfcuiQ13j85I/kUGKOiPN0iL6/KooqmSD/42FNTu6T3qbzRw
+sQm6m9RynvBEAwaLbbbzvNn55Nji40mGXAhiIPQ0xrS/8wd/GDsVgRPVkLaiUet3maWHMdo+8pU
VYQ3LjB++RiOisWuiYPNzTpb7v+kAAr8vV4dmyf6uVFku8KGuKuE7eQeR16dC4rR6L5eqrbg1O07
5zjG5cpuyvMDlepokttE4auF/1IW/i0RVCHFJNeh+027VWz+1vRkzbzBHD6HhvWR72sWs3lo/Xjl
aJN2PaXsrJ53iYwJxS3bbtek2CNqJjFNv6V3KLjxw78yDIbkBJTflSmlNfAjVVAm1BPZbfJebYmF
FnDc3b/e5s/mmdz+ec2lbpoEVrVf5ov2FWEFVeKP9qmtiHe9OK1vOSerFpB61sTRe+ScG3+MZ032
kfRvshoWuNBjuzv631DW4CBNsRnN8JI4P4o/XN0DwY3NkaracHkjXKxvD828Wua+CmrlpQPmBIZb
Yne8lB96VJ9k8qz3Ts9R+4+LJNYpTFPvPFnFGHtpFQ+J9eQzsA0kMuyrekgKHUNJ8r7rX45cJ30B
m478T4fUjyinz9SHWZGbq2/rLdbLhWfeWejTDgfCOBdegMyXWOEPSs2B/deB156INAeKv6GRoh1u
gHGJEEBvz6Wx4D+YOae4HM5TsAxVFoRCzyd3RT50wKmyua8tcBCJ9o22AXNsoPN03KTpL300c/a3
7K1zpqceQbohoKY7tMPOSY0wwr6zHVUDMglv2lJ38JOFVYgUVOrjovHfPmxwymjR5yVnUS28YzkW
xP2VnA/qvk9Gnhso7d1kC6OOfKmvZgnuJkH2jVnNamUybPyGj7kWdZKjAQhNWshFfbvNrvw0wf28
H3jAlvBctlFNW2Gzh2wNid2Wudurfkknv16bbHahgvKCGDnyvRd/3D4aerFtyEl/DV+DeXCi2wQu
laWQ8MLUs3o+eFn3y9s0mgJHi0TMnirH4wPMy2D2TNCtGDKjb8tibudiEltmdl/UOS4alx8r3PHP
VNak5UOi++CZP5wLUfLDvc+Lnp1sX9aEDAt4/H9sTvMDSUfldqYuFOZT0Ax6qFod2/d2ZWx9HBLN
JBFo5ksYOouxrgrLbrity4V7sKmsPcxQfOyw3UvkDVsKbDp6t4m1+C8+6yxqu3ohxe4AONn0rAnF
ur/LzR6pH6RDroBO6GF6ZbIWxdGmSHF4g3igohlyuCvvAC5g/WexLGDK8Flh3poK4SE6sxnqumwd
9Q7sTj3SbgoiRXFGhGM2xBiFb6sgXsxDv0bWJUBOEd8AH4RU8Qy2cO4CsI43biPKIRdwBc53MKQX
l28BJM5v/O1+iRAapu3mJeCubjcAyDldUR2XqAy7Qy1YHum1Ccj97RvhPAPEslG4W4K3ZQ4tLJH8
JurvynfknlHzR/loF+7DfChG6Yus7pHrfA1dx6DrwUbVh4i6nvY8STHbj0mDZfLYqS62LzaZdhzY
CoQAChNahCEHJ4AX5ASq1kRTQna1eWx6TGTrNOPkqeoWTNdB6Gs9eAVq81/BNXXjo1mqqoL7VZCz
+VAXrLk+QuvgZQiFrbJVESL8r16KeIQb4NhsGceBa8BibZ7z0WbnOvkTCOXD7jq1yCx0rl6+BDpZ
zn3pz+sxQQ5YvayToVVzwgTXH41FYenQqk2etZ6X147M6btpquMpc6mehURE1pF5lRP095FXy+GG
S61DWGgEiIhYZnjBSXjKHEnu6D6BtyjSFWNcEEZeBOsPITLIffzGVuPdUE4ELymcH/+GwZkfNVzX
J1Z283+YhG7Ualk27wgybLk3AgSoeo3LJKYpdPajMXOHmqLJYGcCNgQdw3EhJvCOfU884Cv5NCjU
I+n1/9XrbPbbnjNQ55YWMaIPTrybvhhgaTRvm/uM3EJKO+0a0O7/ZKvb+oTBlLqECdo6ytw+CtVx
9GHlcZEZax3lIdrrRoQH21ZquJSW6hWRxCAy90hchTqGtRy/eVKZ6AgIFACJiU2/ryyNLjgQy7JM
Z3fHj9+qffpgeejU4xQk1T0m4qk8VdOmvKMEEwYUUA00LfWqTo+qpveKbHCbJjxMeokR84QTGOA8
2n50CDChdQdDncRFQNFT76A5S1JnhiFMg86429kdJ5a31ZrFeuybcTgtaKvK1Gs9ildcODKav1cM
wueYECxEt1vfbFkQR+uQSndzKDEtA7mmUApc0NzqwoPG9lcr3YKovJhh9MLj0OsYIC9pqocFxSbC
oWoN+MGEs+ehcBbvtCX99FX3VPkqTMpIXwSf2yH0t6Oi2PXfq2oMHzY+d58mRbyybNOc+qFN6/4m
86B5JoN9+C4Lh872WO3+/nQV2sQXx1NgrEiVZoJqwLiHFCxK7gdNSuy319BpeJxo6T23NvrC026s
/j9H8EYfW1Ms/bGfRBCceAuXmHLjSLVHYiEQQy1y24aTS5edOYUoB+Z0FmUUHDH+zMWrWlmKs8n3
rxdBv9gf/GHOdL8wmDq/9bAkwUlKi7oIWem9Og5xOFOGXDv78LwWSrz5tc87K+RUfDVxMoNUGN/7
htZBr1WTCfaybACDuSl18D2VWEUOI4scnDDDCe86J9L7DLZWpUU1jT/a9+0uE3BADyB/DfKZcIme
iACYEDHEgaqPsOiGV8itCvtge1KgK5Kr3ZMEWIYg4J3dv1H1nLzVWzj8oA7224u/2QKRcofDwVWy
7dJIVmBpgS0GvGsjn+xlCSjGPSPRktz9CoT6dY2u5AQT9for1OP2x0Fz05EkGbObxpYc/0HE1eLe
6xcu+iIMZ//O25Z5/tToIqNj0bizf5oqDpbbrZejOGHMEyYbZ4/aXfKuOqymBQtMDXRkblYRLS/k
7vJsWlY4fHd41v5oFNa/rISY5rQvSZDhVazK6FxTjbNmYaQH/eaVvUJH5a1iO1ebpeTJUqN5VkbD
/ADqk/iywMQnmRtvcEQlPQ7AcpVQWzYMrLGINvQ2nxEsrTrjf7WfsBKBikksi4SGstdWx4617z+p
YgMJtUWQziOyh/Fud91FpuE6F8/duuz/ikKZ8QaBH18EQ8RwmPt+645xs/X1fAAm27r3VS6aO3tV
XENrLOGtD7g/JLHHgztX+QrMWl8aWYv3Sjdtk40ycey8vxbafLatV31iPOjRsE1hUqMV7FYn3Qqn
4ERvoMrOtrP4mgShzv6zFBqtDvr7YEdFpdWfebF2AhToOVrOiIO87imiWywGZVQcC5HbBI92VE36
H13UwCqrByOXanvGNNxSRSQRdU2hOFY+PS2AarIihY8ih3ftkmh9nPQ06TPnUuPl/JPWMM3W1nM1
Ozza89gtGguq2D+dqi76E0m+ZJyh1POXvOCZBelFXP9W04wSXcawKGktbzavyltaIAzUrRXebhbF
Z1lXRWMLbTNdh1TCL4M0iAI0IiVec/DU0i4QIcG59Dd9m5Depvq4BEpd3KnKRscNOxKH5nk/FEMM
IOjIyHrf+o7lia/ry7Zi/tU64ByDzIfxzYyqYIaQV9roHjilrYMpze5m+9pG01nAp//eZwFiFgEX
K0a5smHYENX4qpRI1I2pjPNfONPekU9A3r/qfUZXxHVZYaYYovDKSHZrjhM7xEViKj+DQgxeRxQ0
187vpviPzEHkONewnKc9dLv6tIoijG6qeIqQ/Xqz53JNDCNLcLDbyIZY4atjyeQYnwJ+8T8239fI
iLtE4tSiTW5/zxOJ+AfGDmjoA5Wx7hkmoLzFDG+tN9jbkuYqfdmHNOwMK70L6jg+yxAA/eD2Mbje
XMeOueMIrXUaJEOcx1e72GGBRHDOAQGt3YndqMLgVzYVhY3Gbgw6zGDGix4Brh155Pvm4qAp7XgZ
ATZyPPrFbT9t06Va+PUf93C1X+DL1PO1ReR7QnQxXZm/StpA0jYPD9pE+0dMidUcFrjMKoP7cbxj
kxj4DID3FhGYAfteRzE9R9q3dVbwZePiXOltOSxo5TRa5Vm7OUA7PY2WI1wk48Dy4q5RljfhkHOW
Eu4eKOsz6j1p3QuPYSBLRpjf1LcbYuncyrX2X8g0ANuWsUhCKoTs4NIi+6qeN8knrg/L3s1rihBF
XNrFOP2jt+sJXm/equTkWUJcE/Nn59nGekkInyVc82tMZIlf2B6W/4ykbPzOAPvKR8aS7RpjEBfM
xL0t7RNsKyOJHy6j+wQYJZfcYnkeOGjj+kPOuvEPXuEG0+sO5MtI1ZTAwQXThPXhjKOl7rfWgZDb
8ZMEDyBeraLTEbb/zZLt7mUouQxocSi8+LqoaOwa6JQoTmG4FYdG14vF1zQkTzU7Gog1XKh9RsOc
fHkIvuvjsvo8N0nSGtSLnrf9XVWycR02I2xziXiGh6pYyh9rmBL1XHoW9Bxeo8578qt4QzgKPqSf
dm9V32homwkVK2K9w6j2sDv5C/onutgTaya9eZvnVJpIPe1r7SqG2UJ+LQxDJZYTaX1RRs/A2AYu
RqbE65R+jbF+LH9DcGDU475e8MPIfTAvOwUh9tMCRoRKwl19fzwLrbirSkRwv9xo832gjyD56J3W
/j0mU/TuIc5fr6ve+NWVbZ28uEWNXtzduzq51/ZQtk9m964gVSzi8eSitEXW6yEfTgcXfvfXLgCT
7qdpHJN7Z4igFPxFNS/0mjnhg7Wsbn1iCirc3G3gTm5KdGtUyg9WMbHchqUw93UABJXrNVR/E25d
lc7VMHBUz9Lujx1XOLZ4x5mB+8l5e6yRIXaHUAwrioueZfhpAzOSGZle9EwydHTL0afyUh1Qwk6k
YAYw/YglrwEG7F6KAWbY6cGcaEMj3tTfiyWNpk2Cfkl39dKS7520qnXUkkEjpOPW5sC9jrFYBTO5
QXeD5SObvC14BZN0E8CWaTN2VLeZehj7lLhjPmGcDPb0s5vac6urJHrd8okWKjd1QMK/RKNbfcD2
6bn5GlWRf5kneiwzfyak+UKUBarpIXGH+bUFlt2PG10k16cxAYfDjFG36R7OfXv0UadsqC+vGw7h
HcigPNADzv0w+HQGsKWUadfpTo01D9OdVo14daahm1M115uVrQZhLiSsh0zZB7J+3GnasI5x4HVe
3g9lOdxqZ6yrOz8eFEOrp5Bl8tUwivZCbw89OQmkeo2tJEXV1LJm8Zz7mfE72W6xgNTtJybn6Ewy
6Po8ehWKITMOw28dRO0P9GP8SgsNKPjqFijud/rfqYptHlvMzk+6l8uUG8gJRJ3r5j63zMTQ3DDc
z77iEoLGJPWIMUlPS1q0Lopne53VUfezl9yDTDpRtsbV/M3bMJqsAwWADXc07Q2SgfSri5XCH7FN
KOC2Moh/SpO4ZV6LuTEpWrh5OCfV6P10ForWPGzRUfy/2UoQkTvWQwgF3Zg/K6r/DzNzR1xp7HA+
+vvY2I/Oxjmfwly4040n1mI/NajUvxBG4Xtwty5+daIlnB4HdHkLqFXkaKCWuJCPa7xxSM+xIq5O
mTj4XYmmjk6gHRBksqQr0Iu2BB8DSfXtmUt9QW0alXZOWfXU5chY0cvN2C7v9mGHlKCANq5uOydx
fslllueil2iYXBrignwTumCQkbZ/G0cdp6w3yflLdZZrH6Oq5nxnd+eQ5UOyKDWiDcffDhfKm6nC
eUorEnG83A4qLz53glk/xwDlD0w5fUAcVFHKCKvLgJisDnX317Tx+rFt1rjeWpGtb5qlVP7z4ATD
5lNJu7r/yiiCUPN7F/RfEx/2pXYX4G8ko9k67hxfGcryuseOO4zJcV8DNjFAW1N1R8cyjsC7oNen
yrL6f0R9sBlvtj19S9HW8ohGC6FyrRSYvuwHGTCw9/aHgKqoXjHg6DdWFsx0Jt6SbNu5PZFLeDa2
monbeGN2/9P6E/1bllw5zqb4qsuyvRjdc8ey+VAjtnwjTQCezR+r8W+ESG05xE0y3EWelH4eFyuw
zrw34g4QhKeIfFszp3HlBt/GKev3TcQiOswwJdWBFj90C4LJUx38thIIsK6s4X1M04zJnWJGlBEt
DhJx3NZoOLRnuWAp80bs10KExqu/dyWEBQKJv9GKzfkmUnrHQG3v4XSMXBTiaWEbbzx5DGvFldBP
RKpgMPLRqpjByKuXfwWvIwWflJsBGyyu22aW9jhmV0v6AFf8QPV918FlIOEfEZUgJUQ537vsCXk7
x9acD0lpHohM0uGfnW+SgBXmRvtuiPwOe1S9uupYiWT18lB7W3NuI+OPfF8BJwVVawtWH1UZkbHn
kFZ/MIyTPA42JAjo/CC/Cd3C7cWvwhMZpOhVaTTYyR97QHJ1QDLeiofdntsxt8IYURdzie/z5fo9
J3Q/qmI9Trhk5nNsgbbD4e7IZafF4ZmbEb3OGf0hMkFqs6HtFYMHHpaUlIbl5He7aFqq5aFhnbtE
0TKXWVTRRHwfepvzxzMkFUOpKu2fgJjMdppFooffzRzNbioU4vjbq0xsyBw0l8MJsC9WWWiV2LsY
MOL4PDu6ri/76Mi/bMvbM6daI05YaMTFmsN1OGlTiuAOdXjySi6V+Nsv60a6GfJmHz1wP1H2JXtR
seET2H3oIsUFjZyqF7mp0JumuAzwIcHblsBNlKuOR6LSfFg34XFBo8AL9pOu1eI/4ahyxLFwl/qe
0OV9yWcG3uZhZs849qtH4FZijRNnprCmHyp7/PoWxaH6TPxCPPjsG2zPZbP8V4Z29Dl4+K0e4kRP
8rxP9vIrao3XfNlAEvvbXirdneNlKxeeUewjGSukShgUmmi+qcuIG4Yj0HkzDhm3aeu3nHWM/By+
3IMrKaLsTjPZs07vnyy9+laGSaF/BskWP9JS1t8B/R7b3QqNiGZw7X5bXc+cGDk0FZwhi0KRBxW9
hctYmyp3RX3lumJPoExipr2fgBj6bLTR52Jq9xo/b5zICoDv9+hPbypYO0dhEWKGGZudLlzspXkb
CYSEivw17xxaSEdO9bq7X9GKlCpzUGS3JzuMij+h5qNOa7ESdQQR94hdBI3VatDDXGNwEPEsXb8t
NwEg+LEJNzMideBZ6nDC9dNHVSvLPaNfJHpw8gJtTiMo6Mih0MW/MQ97v9BVuH8421V4FVE15RHY
caxeqAFfB0T93NTLr6rREioHeWmR153ZNJdQIJqz45Yu03a4sWKib+9lZoGTf8qx8teTt7FwQWaV
srtULpUpmPoKuT7ZVTBQzjhu6p5i3R6hKapIFigPCvCC40La6GHFDuvfeUNjZf4iVnO2HIDuA1ir
c3aHNrQReBlsPbg15jojCai/C+p+9B9pmKimY2hdcZlZJeKJD9R/IzDm+znsEGRMbZtTASz0bjm8
eIWB/Vh3taDvJcAeO4yW23xbRzLp8sRGmtZgtEOETzR5fOKMs9XZqlCuoopIZk5HYPNXlOkbU3Qw
uuWlnNZ+edDJvq+AGtGObMHGBwGHsWB2mVc89qduKoromQ/Vg+Ti2SlSXdjeWyFhdNPBESy9UVUl
BSq8nsM4qdAKbvaK31yhG7gvXCuIjj1uh7um4aH/FdlEJp3Z1lHms2mhngtHxyo+28asIKO91D8B
CoT9huVrMicLfte7RSfPuBn2jXdE497yINWiuazS0chSEce/YptC9sVzKttnRtDkL1rHBsNwVK5j
ipfLZW8lGbR6Dceq/I3AKNqOAxmeAfsETXxYtfzIPY7d/5dPIvI83jvQ97+uHiZ9QEhbX4COJnFL
r0OnUtM1849xK/DuJgLH5Hy/iiGssee3LRjf96MdUCV6K3mVy6z1hXgSZUcxuIl4ld+5nXtMAEgC
ykuFTDq+RVEuvGxt8KGikoS/zYptGe+61quLFEgv/qDq1W5OmAaZZ9auqYebaHKa6tZxhdQpWH+L
MweuidjMEoDwUBYQ3unU+vPwoWXDW+a6NWmW5KRRehD09rLk4N5x+4hCl2z90GzYUjZ3KB8pipPc
uqo1OXSAX+RdrQG7B8uL3/oSYRM/6aaLCy8Z2orrSvdil76znts9ZnIpopgjIgxwKIW4fONsdmau
/sQbZHi/mgi/QQQYwOHr6Oiim3D/FFOAUG4Gnk/Sziug35LGZrNxa7U9dfw9fCtYFAQv8MA+AiTd
i9RGNxDkHj0bOu88DIF57/iWzQkL3HdYJyRWaVi6fnNCh9PER1fEnX8yFqwpYVz9dLJjWoHTcd48
cfYprPePSlTeVTgW1I/LoguJuK0Jh8e9m0T/i/dXhjeFY2lzg4MC/Lj118cqwkKbyqFSKEX5EpnI
ya1y7cFZL0QDmfg2Gab+odxwst8kG3Ej6F6anU1CbDGyl6L+2bG4TjfwnCxRAFOJsJ9oTI2HA9lq
jc/TVu9t1i1VILMJPvXP3MHh59FsySkdI5AkRqy9/DVjCDC/x8Wj5kIwsTV5gSokPA0K3us8qCli
cqQM4cfjisTcEdHGlNmhW/cntfpKPy2ObEJcfe32HmlS+/krwi7GqeBNd7E0pX2yFwSvh3UvISrI
euBg70uMiqBRIzdP16CBOZgmdPigRQ0DAkTXolO2rfBfUkXllJauqUQaT9vo5B0B1jcm4fhMkVmS
bxowLU/cX2aa32ZV7iGMFV1KkqHJx5tVrtvb3BTxrxKyx2F0QMuf2f5S1KmDIgmhs6zwO/fkNmPn
aINZH4IiGn9DisDfJ33iscn6FRpDvhwBcsFc2JxRkTtN7nrRDmATrr6AD8NNnJObU0ZHZ4INuNnQ
0ABd9ehOGcEaewYSRFeXjZEWVlo3M3dbQeSjf2N2lOTnwHTxP0gIXFiAQnWZe2Y0Xr7LbnvjLYZY
xIW5HWJnk3R794TQkqSg/NcR4aG8l4neFgrIA/XOC37t41NrmXeJlP+8xdt+0OkKrGOjtSEGixme
wcJdXNY4TY9cs53I7UQuUN+46ZKTZeZ9Sk1ZFJT+eh5bFI/7k0Qc9QObnmSI/64mJPDp6XPf1F7z
4UJmYc26gadEleMjdNXIeGgQu9wwueuYuXya4oMsdk49LyHbIcVz08ucyo4A4ct14clMRQj8gaF2
+1BJsLx4ozN/mS7azi35ROJ2BK2+i4hIu7pXNa6bltoUBLwRaf8gW0V9PyJ++3SrKe4ZLaUzoL/m
4OaRj0aTE2ZVgGtSrhKdY23FTQZujSco0URuVDGqh9OAwo8sB2uMkSbEZf9ELdj4Rc5t9Sy2xvpy
1h6mp4u4Te4JxWq9HLhSBSmK9/g+qg0OEvp1fBRQNhV+XhOhlOgKV5+vdCgkH2p70HWkdZfZN8Mf
GpaFzlfjk0BAkgJm8SiWZXgytHUk4IJojZ6XLUxY8Lh7aHuOkvcZEZ7AMFOsIflCRfBKT3pRn8AS
zGvU7eNH6Df/4+y8duRGlnb7Qj8BmswkeVu2q9qqZUc3hNzQe8+nP4vawIGaRVRBg9nYNzNSFsk0
kRFfrA+TKcvIg28Nu96wT1Ld/l5qSL02qIv94QiDXv/GlAAZyjVF515k98MzZAkxo/ImKXANqeJ4
X7ttXb/g6lKhprYm44cqp4zbCIW5bJfbYLR3/mQX70OwP9a+LFr/JYQd9ZPD3FY7rU1Gk+s0DEi4
wEnyPaN0R4UgLW3uNVMvkNdZMTWuqsvREU0WwfxU0KyKKNaJ5Z1tcjnbBgjuSSGZwJc3qgJMsTWN
gLqGGHwXOEUIx6hB+dUeYz/vPI75Xn1xdKOnscVK5bNv+9yFjMi1vnSebSIEyO3hXRQmfnKvULD8
q+wu/FJrBWs5ZW39TpRO7Q7UXWpvYSIFn+w8j7q7Mpxo1LB9273TsKzvn2gMw9Wrc4cWIaUZWuPZ
UchNCR47ciJ5jGPpJm4G9c/YDwgGhtZtvGNMgfreoFsvPBR4peiERvWcPKYTUhwnbRof2rLp25NJ
7527UzGXVloNe9e+p2xapyzCkl+htTnpaBo0o5iiKDCJnTSaqHjKfA+2BbNX/xizW2RHtFo4O2lW
PNavsWqjl7gepx8GbQ6nwaCdcq6Yj/QhdnnpH5DjyYmuJIe0tesp19yKgijglKlS6GhSNGBzIgxi
/yiBMlCelyL3d4MgvjySlw+Mr0M99B9y0Wn1gW5G9Tg1flodFSyIf8KWmwVJ1iJ9RcmZ9Zte8uKY
BiAKtpyYYDZ6T02vedLKcUMiYUS2W2kA2HxDIWtptZErD7f90b/zyVTuTX2g1h+FqSEIXLryZ2M6
XBIaRAbNpunVILjtTN67tE0t7WDROfBDpy6nTqI3rV/tVMiU1IrSX7wpTtHa5077ZTaMrhGKVQWh
gshcifH56GF6Di7kOQNaJejw95laMw3luXTR7u/HopPTgYbzDLUsHTUbCYX0W08TPVl0R9bfXJUG
2qkl3/a+pEch2tAWHT41KImjnWEV4sUgN86EGy2KA+aYh94jPYghvZ5x5T7XRpIMR3ozcd815xIN
spryvWY0ZKr0zHSDvWySkpWkVU377Pb+4O/HPsFDrIb+nt+xUxF8uamBky8zM8EzaHDihKllwxMJ
MwQlgU+5jE2pcaxjYQqJqOd3siidu0NJc3BibUd6vO9lPnRMvhRlEzFUQGkGjkuLPNCgiPU9rgL3
OeKkgxDDmfJV0eJVncPA8829NtikIshN9NbehjMS7mi/tV9NbzKQvVtFkOJTUdkvTVCy4dct8Z6W
lnTIgsUp2MphJbqUCdzEt3ZT7BUk3MzCPugUqtA9ZYElty3FGBKSup6/Eq8R0/W5btDuVrNjHSdp
jc+JwXa66Ubqar2MwjmarkhAT52KSJLlYbANB7TAm87DReneKvSknltSiCq/c72xbagg0nzmPXOs
SKljFUZxeXwnYHJ99vKyBsAQWGjxp5DN5AC5q6nOOpeZV7+3Y1rxZRGiG6KpqtvkEZL0RzIQ5MT8
vBafPCf2Xhp/8h51SjfevcjVZG/hbmj93nV7I91Mo6FGhDwChtrQ6Om/2A4W/2hB630aEZBOp5nK
9S/VkBAnswx5xMZppg4yeBmQJjM8N30AEc3+a4ku+A7TKLCPgOVwSRzHZFTchEAjnDS7KJ+9oDRI
ySvuYHtZUfvjMwQZvUxSedadrSGkpyefJrSdU5UVRYncMXYiS9G84jIo76iTUbtAMhN5OzHZDoI2
1M74b8RJm73S99C+jFHbvbPSvGbHRtReo8gPhs+VmK8q9JB0Z3gMaMmcOLX7e7Y7T3/PbKSZQo1W
1iFjk9LY+x55E5pB0bRtuKPO8H296e89Z0A/KTUJMZNqXrpVjm/o/ibGW+lXScl91rHRbbwhi9/9
0xoOKnCuLNVr0BTI9iHi3OeNCuXeG6nJwW7y6UnzLD/86ZetMeyQjYN/mbkZ5mZCDuIdJCmYBmiA
5X6Wnhl8Ateev4+HkIUTiqy5G1Wu69RlAnFPk45vbiImDfh/Qp9oL2MLssQY6u4xdyPrgTJtk2HD
Td77OWsThDpkruWHxnW6elO0VsVCQBPkkVnwOTwFkWT9NHlh6W58gFVyWxvZ3MntE+LsNd+Ivqg6
KqdDSeWlfeGnDq8V5xRwfq10SaYqaTX7iZYDNJYcY4rXJSl5pmKqP4F9ohyUJE7xo3Y7u9oYvnI4
NZKW7g0EHuhJRNVozcafDRK2keWl4bHSh4KyQVth30FiyKqfzMkNP5D7V/KJiZjADTVV6+2NUnK8
UQ2glu63KK7JX8rS3+txDxWGP9qVexDIsAsiewKHR08joH/eLX1XZJLIwYJ3sKNd1fVNdKjB2gbc
tYLuyTQ7fQYJOMHjNFma8973xPghnRcjmYqIC2+Ru+qDXpHTRE5VxPd+5SQWlB23/tJRBR2OKX32
TylnAz5qGX6wPnWonFOi7b824KF/QU0QD0JLBXgj2/GcrS8QUp/pZtOhOBf5cIJQJM9VhdfihuYW
ZBITQRbzlSu//GqQG/1soNokgkKPRG4TqaX9XpmJVey7qlPQbjibtzWNRidgFF155N8F8abuB+oF
iakKfWfRXYRqRbTj18TuSXJPXeD6O5PLcPqV/Kyzp813zu5YCBDuuOlp1h0qw/bcWR0pJc0pJSGK
Ld1vlNPMhEZ8I5jPBwjR9EwkvfUBGpv+fqjN5IfGPPmnTof8MRD+OLeOeOyg0huzHzTr63OXskHm
zAVk9ytINVzsKMioYTNyft27zPTxPhFp8qLFUSy3E1rhaCNttAdfoGP4dLxhQEyHGohmUvgTl0bO
GarPu2Yo+tchiqbmNad+R++UWzWfUtKT6EUxgP2C5KJ3jkjLrBKFUMZOiRukLTdlyR30rtdzrf5K
pVzPtmYflsUDKY78nBNqTccKnYy5D3Rfo60BeRegnnQI3hGSmF8N3yMQzSZ0JOi4G4Rxkx6VDUgd
3B82JYWmnAyzVUTHaXJHusqyhDi6ULrLnAsyQcTMBjgcUm5z7AJ5bRTPbibiJxpqquihLxK5j209
RZAV+1aGgjgS/l6SVi6IJru5MFpCYnwHCY32dWmETnZCNqOsLZot7xsULj96KVpZRQfsMMxsX5lu
j1LTMcsnnJvLcmOEOr+aZhvTPJsOknCU205yTIw0Cc7kSnNCOCyKEM9n9ah/aZxC+8nFPOPt9rn9
blSpQI85RpXagI5sw/elP9UHyx/Gdp+YA5f/yexqVLGWlx9Q3EUvBrQjcFF5XkxPYVla+M3SboPz
G5JcP336P+SCSmvCpj8ppwvOIDoL+7EzQ8/dTPY4GLv/Mz2rEihl09PkdVhkGWlWZGB3RJbse8jA
wwFlup7zV02oFPKoGO+KaszsfdJyYo0tH47mibi/uw40XIGJKgIcEJsQXrmuzP/+Dx87qqEjNZ+i
PQGN1rE3zC2EIoh6Ta6ct3j1M2xzAS4FFEK6VYGj5J8F9zKaiaF09bSnFlTCzgN8tA+V6TyNAGK2
JIvsr5o3cbVwiQMpcqNOywnMaQaMrBvY8TVYpG3hGU+FyLbUkmirMaXJnOntqban5tDCxASVHXbH
6+92hYOpbABxjmnNzg7WAkmp+WR0R24kp9ar3vMB/c9WwLWRP6CdSCVwnyoTmrKvD2qsvmUg+AYi
Z3j4S1+TjDbI3iP/eOq7znhB1+AchWloW0Ft5kDUBb0Iwc0+rdW0K3p6lXE1dbdFn99y412bWqC7
/v8Pmbmkf0wtiEuVXSlecpemEPjQXTmOEd7TMto9XH/m1c+JfgNTqBnufkF5VYNKbFG1J0Up+Wg5
lnxSoONucKtXR7GFzduyrEusaYdgpTVqixsstqwkqoS8y/tK7q8/y+qk+WOUBR3banyFLGtoTwWN
0SdcKvy9Q6HoMzSu7BxVKCuJ+bob62HlU2H7o+Neaug2hsKLmYpzvEvOUbQnGybinhJ+89TGvQfA
jda/68+38hZRiyKzUeiXINYvIOgtwCUEIlF7wqzOpIe2Uc4B7SR19L8dx2Q26BYOOAY42uVmE2Rs
56hamH1RbT3lk4l2dBr8G3Pikq3LKISRFp5r5iV1FmAjYnHJzPNALh6cvDQ/eu6gDecpjMwTKUHP
vOHJfgmRx5NKF7gJ6DYQ+eVcN7E7sWES1SdChPZTILlmaFES74dM+WCVZ95/rHIIcJ5p3oDf/vYQ
eLuBg4E2/mcQJRyscRYrmgIMzWHhdGo6TRmn2MtoraHK4HIBLjIzP3U2QsRT1RKP3VEgUCXXFEOe
25aWhUOsuyX3Ko++Ysr1sFtkYo/plj4JT95ltNSiJ0hhgVJ0dVz/nNqSgnyB9HuT0Jaf7rGEaqCP
wj1BOphM4oNdTVZxY/u8nJ48IgeDQEIj8K9ZOBAabpKHYWiOSFtj9QFYFJKGKdDfXZ+cl+ttHmWe
L+zQGCQt1lsVa7GgvDFStQI1EGh9s9W6wDz1xVQfrw+1+kC41zmuAKMImuntN9NpV50c32YojLL3
sSBJO2sJb6zqtQfC6AIXOUsJRc797ShApNyqcgVGg6iLtmMtwR9MXOroZ7jlOLiyAEhy6qRZufXY
FOjeDoXYOaOX0RlOPhekfIM0G0ZU289YIyCGZvAAajX41rstOlwz0cbgxsYy//2LReAwvCFs2lYp
ESw2MBKrUdqKcjiRLtHIJqaUbvMe3R4Zh/uy1KOdsvJb7uMr79chGShxK2Ob+R+U+o+ztPCKMLKb
ajxFWoith+qTvV21/d4CffP3n5KhZq8EgYsHZpJv36+vIkDyMXMzEsMXYQ4tLV+UfZUl0hsjrb7J
P0ZaTJqm1MDItOl4aghCX5FxqafMzUfaZszuVEI6oTzrqMP19bA6qEth0cJMRyfiePt4NMlxgXZo
9qjRcXxnxfg/0oLLi5PRzZsarfltpAj7/fqga59PcOYJXqpw9CUznF42n/pO3J98+l/OZUrjlSZo
gSBbXd14qWtDOcoUiPNcOgmW5wP8aa6ofTGcegEYvBcljUlh96sdevfGSbTyJtFR6JIKCGcBPlRv
32Q5ijzrDNWforprXiCJWocRA5GPVHnLB8fz0TOG+o/rL3J1TOyCaETjDESq+XbMcCSjaMyV0g6d
cEoBuE7uEzDzu3AAngQnQAcBNCIvF3fXB7486C3D4DzAk1ZXs8nH24GRxWUxbKSSQ08GtFRTd0/w
wfiZp23+ywJU4t/4jpf7NgMKXXLOYvahln4+FQuvD8y6hGev1dwZ4cmlcVjf+IbroxDSEjyb7N2L
1WDUGYTHoSlPaT6gJHHR8b9zI2XeeJjLScnD4EfrcLSal5/NIHUqOq+pTlUP0wwhTz0dFfnEfhdA
MP73+qf6fUb/uUNjPqA4XGezAyaJIxdnOOA2sDpJkJ/1PBDQ+RAi7AvTGA5Rhi3cBh5TeWhVbp9N
ekJTXIbpDL8nm9d+vv5DlifV/Ds4C3lwHh0iwzyn/ty0Adz6OP/GZ5dY9xHSXY1BmONQoPB+xWZY
f9BVQB/3THe8PvDyq/5vYMXdmS0HBcvizAcrbI2FcmK0xKb76FJVfmxQFe6vj7L8qL9H4V6LSAI/
I8OZ1+ofj5dRfYx0T4/P4PXrD4begnhE2PEg5JDdmD+rD/THUIuTQqJOg6VrxWdyZpSGDRQgEElv
OVitfa/Zhcy05xSFYSzWOF3vwOmbLEHs3qffQrRIH5FgOMciMacTaXWqfA0ty9WuVO0tj53l/jK/
zD/HXswV0xq7Ste9+Cwo2e2tzLW3qLPIhFs6fZ282xtT5CJN8HtAydUFCIEOgWwxID0J9YhmJj47
I5WNjWn6GHc1sfNZ5jn9Vn07gSSkv6YC8uTRyt+4CQl8P58epRLpLaOWtbnEPOTy6RAZc6q/nUuR
mPj6mhudkUoXaNdoUHkkcqDrTViAXq9P3LV3TUTskiHh1BLLGD/RzMFyhyk+j0bxFUSCf6AdEJaX
U4XQ3If8cH241Webs00CDyp8NxeTF6lPSZV1jM9kxotzIGhQimzErIFP0eD6UGsz2HUt18Z0xbLd
5WuE4uXhAdXFZ6uyCoomrhe867V8utODubzT2z653SpU3rCzDCf+eH30lfdqc1Jx11aSitByv3Ms
lKNUAuOzHk7qECflL32k5iHNogVvBg/n+nAr7xUpOGckcQ57kL6YM0ZvOSMi/uRMUaF5cWUr/qWL
uPyn6DTwN/9hLFqb2VBn862LR5NTjIVHAZLQlsMDZBB5IrcoT1T0/zaAY2GS/pGEGVzxyRsuHivz
dKlIbLB5N13wNGn9dAC+0X1Armgerz/VyrZqC/JztiPY8Uxhvl11Mf5YOsSdGGMmGb2gDHbu/LH4
D9+J2GLOLxMlrnwnD5Y59P8IYlQZ/DPWDQi5RLceu7a2bjzQhessL488DMct8YwiV7E4+qmTp+BS
2Ud64NbczqgGVhB82EoOA1hinNKqNII80NKrRh+prb57mTBAoFWW/rWZ2h66T56P8Z4ibPyBohB/
JEBykexRMQPpqhL626FfjFRgAW2nZzuFqbqHDz/We9AIUbd1A1ejFXoEyLFBQk1dln7mCAmsV+PU
ASMrv3E4rqwDl1s3CSiwn+SGFhOmQ/nuwq6IzrCq4WwOybh3s8l5Dur+5fp8WdleaM+kYYxUISfH
cidDVubRtuuGZ1mb4dbGm+xIC0t8bCD/bu04TbcA95BB1ahkr4+8srUQc/NRSeXZcyD+dqa23H29
1MyjM9VlXBh4H5uSxtdj1FAgx9m2u/GkKyvDRegw5/V0hxzDYs/2A8QMWq4F51ZRu8pJ5H2Z7MF9
f/2p1r4cZFBy5Mi8iRAXszU1A2Q8BGZnb+q0U9SZ/avWVyjw9cL+D0MpJgc4CbwujGWCBgC8Jn1f
D899RWG2DP3qgMAI0hQu3De+1Rz3LcJvl/sKFn6U3TnM53f7R1yojW0/6qYXnukd0fqjaqzyi0m1
HtRb7oWHdIjSd52sils3prW3SfKJJ3QJ4Agk3o5b9oY9Adhi3CCCWaXE8E/qDU90ZJevf//dmIp8
MkUEQaz4dqQ80SoEhjI825qPwMb0xbb0oFmNRn4ryF6b+PMUxNhA5yq4nPgI5hyY3GN4DiA3oF8o
029ALOm2pXXpwS4xuLn+aKa18vWwbiMwsqhdXZx0WTMpCGQu2lOKdF+sMTMR28fxOx1V2WeJXdSH
ISmxRpo7hTucFzyTXpxoeu9QGta3OuAlNKlItIsdTUoZimaaZTcObjtnhAK087aR3X1DFuMUu8Yt
QfHGg6RBsDJzeS/o42hu7I5zFmI5G/GkJe/CgiYFupiNnBWdcLwhOkN+7M4sg/RnYRbhd9x3qm4r
sKTrNz637d1ENe0jfGKuptdf6dpeQqbSJudk/j7c386WWjqDXZUY3k1wij9bCiulHKnqDf+7tVXn
GGIuDbjU3JZ3PtOLm462gQh+8QiOmsbX4xCmH10XeqRrQg1x3dC8u/5kayvOMfGkBcVrEB0t9q+J
m2ftiSE+Y6bzfca1PxZxFNyZtPrdyFOsLQMqxmoOwSgaLQNbWslqcsJEKtqka18dSM7fMHaJMZDP
pvyBViv7xqOtHXUudQAsXZk9rruYNgGEMo7ANDpDIymeWRLjFrO4ZldojtjoRd98smok5xgbp7vr
L/XyQ1q6Tg3YsUySP9waFtPFqvOeXqrw3ABUJqtMw21uOcPeKT2U6y3AwzKlj/P6oJePy6Dc4y1J
VYkJtPySaO2dKPKZPYhx70xNfO9h4W1ppDC3Gh0gz7WXy52J+8Hz9YF/p8vfrk9GZmWafF3Tujgt
AOJYFX2+nOw4L33ROoGqp//tEBgoK9xjaukffSTb4aGBsIAAEFHPJ6+u86cyG3sTtoueQ2vuaKu9
cY4Z84Fx8dNsU/FiLENepFHoOYAH41TcZ2Rkf7JL5HIbiXDdQ7QyN9Cj9pWbmO6RZ9xwsu+pPxEQ
ica0/olFjjMFxWrsAK6/r8vNhNflkGwnu8MRtFwIRj7kWAEQTOvgfu6sLhIHmqDSG6fA5cImrUCR
g9hEsADU/Gb+OMLtLGqhGBFuUd6Q507DfmVb0BlFiUW4kN6vP9Pa5OMKJymJGSZl6MVorYGtPbxL
Atgg1OjykvCy6RXac5nUj6lujYfWzwXYgiC/8YlXn5PLlEFVRbFHL6Z9OQIvqqFanHt6He4yQIW7
quQY0wzY3H//kNxNuBjjDk1ifhEzlFYNnS2dYz0/SE90vNAxmHmuJmDTa/hCjihjPpVeXdxHkwXe
6frol/unpVuEKw6df/PtcTG6D5YrEnzBc4lxHwZaYfwOvT9NCdCMkYfEwY0z73cVbrl20NZQcHR4
r465GDBU7gjEAylU3VnRYwgUG6Al5uIgjrIqxamFw6ni41ZZvZ1ypyhgc9v+Nzt20fbZTjvkJzqJ
xupV9+lKfpjQzMDT7cP+CdeAxvnchb1Gy16lAwKbbDNnV8Rgz9pxv5PaXQVlzTs2Ux8iK/RGw90F
ojaiw1C6tYWZhB5MZ4tWBfj0EBktHGK68rFXM1y0mjxFO4ppePdp3GEhlDuT+qz4WTR5gXPGLS7J
xaNXtAGsPzF1xcZHsvZKX3AEdgchYr4H+UTfEUIurElsGnmmR59zEeC1wBnn2AhrMhEVKkvjoelN
2xZFXU2brqXcTG5cdd+lRspu18sB6LNWdQmLPHSg+Wb1hB2UKRuqqpw/eMfTEA/zB696SkqAKTtz
l9QekgpUbQHI/UJPB9ZvIIozKNWhRc0/Vejvi9T6iABNbx9hRHpweoZOf9GrHgfN1qNLH4hMb1iv
1yfh2mpDKkFV0TQlQrDFnGgbB4uYoAzOY4TYnbQO/G7Cw2PZN82NQ3R1KGUjvSJdQ1ZxMVRDDbUM
FWpA353SAxsYzXax9O7B0Hy4/lDz37Sc6PNAroOWhU1zcVzLabSx0e3Cs+4WkmaOSkWvXELUsRmc
5rtEZHljKa+dAKSKbXJ8ZDkugi7UWl2fYwN1HmF8SFrqfHx6PI2ldGPHWnsym9siSBFjriTM2/Yf
h4CuWugHhQjPyENhXHqi3LUG/Rhk5LC268bhxoOtfTPalHRyl2zGFzvk4AkzGBzwzdgczEQEeD95
3NWvbXXziro6lHChsSHBQM+1KHsB2oJfnAXRGXlah0Ka+5VRWHS8jJDxr8+P1aFsRfyPHI+awvzv
/3iLGbruCSNx3mKWiT1oOgGHMqj2gUB//fdDzUkgPNyo5lHAeDtUo9QAlSeeZwZeYls6c6O70jRR
1EAKs24MthKmGiS050I6ijFKsm8HC4WB06WuOLQtfHityXXaTQq7bRMhtz028BueuOJbN+bI5W1u
LtuTSVaSEjddB29HLRLa1yGdRGf4luF3KjYlkhYDCHwlhyndk9j3KFWoDgjBnKb+6Gt0mO+vv+aV
0gnutPxxxGUk9OXvK/Qfn9TWK7Zkjha0x8ImW5OV2pNGf1K2KYIyebAb7NhefdQ4wOI6ZHBbQ0uL
j/h5gGoa6U/PbnyKlYVqIkchap9zn+6yEDfgvkdTM02kmBKpE4mBCdBjbm5kUMV71XjT4T+8ACrh
BiGoQVpCt95+BbcEEGrYRBP035ibBvzxXdlOziYqAnsXyzK+U3ZeHATd0MiA6O52o9Y7T870t6bv
SI1MAkfq8oSN/G/xQxDf6WHqcEuLkqS9s3GAfIengvdfnpcMK3UVKsqo7hYLi3YFv8b+LT5HTtMd
dCd1ZyoQ/trYcd3XHfp1gJzttuGKgIM1hol+DapVkHu+EVatbCYmS81RFAf4KcvnhZye5zSjR+dh
xNHcRm2yodFh2iozvJUIWptUqI3mhgLy9lTl3n7jofAz1LS82hg60ybVm3Q78t2f6KHtfirf7m6c
oyv7iUnWcK5HuiaqqsXKTiFmN1oZRuckb7HbFe5DqmwM5z3dt352mV6/pp1T3Lj2ri5lZVGZkFRB
5prv26dMa7z80hirEHiRFv6kee3IXa+b1U9ixOK5y53oYx628g57+4feMzuuepl5Ai5Qn64vqtXn
d22+LQeSw/+//SUDUFBlTwWfVtbaHSFY0tFWUrUvqg3bI5fx6hNZh+HW8bQyrKRch3DPUYYiD/12
WL9pyNCRUT3hJwDLHhPvwNhagZkdKteieSOt7Qz72cIBa/jXD6w4rNR8P2DvWqYcCsi+qgM/fBKy
sek3yLKT29tATkSY30dg7A7FlAU3Bl0JnujoQM1MGmkWRC4e15rCxg4yBg2NHI9ul2KO6shxXH+0
lWWK5p+SDNkJskfLTLQXVw51wtw+Rfh97LQSqFIlrEPd696NCbzyPC6pWvIBmLaJi0y0P03gCTJ2
/QLVxWawKpNWy8i8McqKooYOBp6GOwmZvosbeh0lsmkgRJ5KXOj7bY907zUyHKhxPVaV2Dq3hRKP
tMZWIf3IBdYDdlDn/kNJYie6cfyuvFw+HduwK1EMXCh0tVF5tqc3/hnXMveQp7n62NPptcFLtr+R
dVx5brpqCag4YkhwXshaCe2TLINAd1KZPWEh4U0jh7lhfMcbYCq3EaCpBme7yXsf+oCvtjCWu2ea
Y62f1yfU+g8hJObUtVbqmk7ZBV3LMXTOVe7tchgU26pCurDBNMvbgcQxDnWAEYOJdHkH4dqEZyrU
r+u/4vLN8zYgR5Pt5U5wsXhGWGZF0RV0fOvFRFsj1jQD28q2lPKWNHT1gZlo7BCEGUw58+2+BA2S
ZilfaqcYCQA7kl9G1mwLiY13gnoC35bGbI55oMNusb1OAsiWfnUuK8csdtcfe+WQQAnL85IYRYsn
locEw7lxI6VP7awO8FHNC/U+CrTkCbvV7kekAcyh9CReR3zOT0AY0mmPZk9Y9NgFfndjb7mMgN/+
mOWLMXTO42n0z2amZ6+BtGl0pM3IfoBiiRPMaDh7BXNn4zr+SwFY6e+3AuI9g+hbt61Z8W29/TBl
XUDBHYPgHHEP3ZE/jJtthsvS98EbiW+TGAPy2ars4BuG+Wo3mnvmXWDSeP2jXG58/AxByIcSlC6I
ZSQE7j6Xvmr9cyzt5i6VatS2NOHj13N9nMswiL+bXAWFAHNWnC4ChLyh81brAVPXYoDcPuNYIJu0
h0lix+KTr3x3fby1NWZxVSS1jNTbtRdhEMAlZpI7sLulhbarh2I4VlPXQp0Gg/r3Q9HoQHiHURFL
bRFxZOCpM6dnT4kkdqCgC6Kd70xgGDNd+DeuKGuPJeeGBy5NbCBiMWvsSGa4a8T+uaGlG94UokhZ
6wPaMsCE/+Gx6EQg8Ug0xQX17QSdTY0MiKbaqUv04B1YVfExVX33lOO3++X6UGuTkGORQul8ByEd
/3aoGgPGKYNodC4BRu1F4WkHG+rLjeuHszYMETipM4NggsTP22Gs1Je5hzn9yQWoFx7sUOjN4xiM
hv/SSKP9HFYxHGd4l1Sfu6JsvoU+hYFj53tZvA1yFzoqB8QIINl1ow/piK/0we/IFW/KZtR/DvAS
JpihA71euQ0Sb6vsJsE2gchi2nXTSOYSdrz/byiiCh9tSJuIYrBNAvRVJTZeOrVGn/yEwTI0XDJK
/2aQFbn/SDm8AF3FAYQ0WDI8l9hWD0eMDjFK6l0TTpIRVdhB+I5eim0XBDiURAYy8lZwzd9LElB4
oDfD4GJcF4BzcAa0RI+6OeHhZ8RD+jDWbnOi8N+U+1FEYE+wFBVwR7MUfYhdBNHdFCvrq0oQjW+8
rPW9fTx06XS0kx6eqdHkbfFc6EXi4HxEx63v46iDNB/hlaXltY7PptZ+ooE+xbEYytNP7vBwSTS9
iB/Nsil7cCwpFGVbjxr4+brW2nvsRWH3VamPv0ut1/57boVphtovNKtNTStzuMky/G2Rycze3yCV
8m/k/sNb7bYrSw410Fw0pa+PS9UifeeFlIPNIEdXIvrknnNd4pXuI/mYyDYHN9b3ZQmHC//c4spR
jcOWO/+YP1IiXkUztz8jAV0o4NDBA9w3wxDkDv3uexBAuyxNIKMAR7wx8OX9BeUMaZY5YYibznJj
ac0cbITtBOcZhP8p6irtcw9sFe9602lOoAk5i5vCVzeGXTmFTQONIxUrVKtCLla+YwVeW8aCVHaQ
188OL+Uus5pnaFvTfeSKH7PPx7EaOhLxeVve2LhXaqbkLMmhI3ZDVgDv8e3bduVkiLRpMbiUM2Ey
y7viiP8tybe2Maa7uhJdfrZqD2egEkjnV3RG7UtruVwmVQdkcjAq6xgG7d82k7Oxk46ZC00O59eF
gNpO/XQKAR6fsV8O9hyd3B+jdtgNFMVuhEFr393iQFbzLYBjZTHhwgmf9CmqgjN+HuoMRKHdJm76
S7d8kBottD5qxrcq8ysrisyEI2iTd2Z50+LADCL8e3saW87AJM0DG4hx8ipLe4g0o72x568NJeiV
IBDgcsf9+O0XjhvkZwRYTGuDcquk9rPrKqM7DDFM4euH2EqEw32YSjLjcQ9fvkmvdx3EKYJDLBrx
NMgT13/o27xrKLtHzRGOUqjfWD0rQ1KOnOuROkk1suJvn87PQzdraWM+BzEegxEl/w/Un8B0BTSI
xnLQbiyYlckyF3mp0EhzJX+XRxD1Ckfzz6ELEN9uh/dZleRf0WWr7cQ2uZH9CKHt+ntdHZQ2Oi4w
s+5oGSgnyMFtNbjcHUPg71VnqmdtzLg8DzXeOb7TbAfMf240J66EClxTSMjTmUU3j1rEWQorO6dT
xHSDzCP8aMi72lu6raHhXH+6tU84RyPEqNxJkcG9/YSGD/2zUZN2suoJmJHi6MfIzZl7BccjjHZt
f3281Qejp439hZ494q2343mxl9IAOdBcHFfFV9uhtw2Q3q2JsrLsCPMpL8xd8HN/6dtRtBDiox2D
Z4ACaB7pHs+2+ZQ52zqv5N8vO3LX9OcoJiVX+sVQ44B7QOLOJAjTzx97jYaP1HK/RFHp7AEUu//h
e/0xnLuIISM0zCARuE+3gQvfKJDGEdxUs4OPDf6+hJp6/XutvUnEaByOkkPBXqqYGiuoR9sb3NMo
pn5jGi2EDX8Q27bTmpe/HwpRsoQ1gY6D2/HbjzYWtHEYlXBPWEPMz5IXd3COeItt0N2Yhb+rdW+r
vfNSngVoFLEv9eV1xdqKsfg4MT8y/Ap7UClDGfUnh+L946B7xHU9cLt4n8Bb+1kJ7FY3PalnhErt
yIoU1uhMd01mYcGQcHlW73FFm5oPdj3gQoWfL9pOkxpXuYPFrMuXwMZaycli+TkSDWhjiTbnPkgy
9d7OJ/m5iSBVb5SaEuuJpJztHTjm859FAod4C/C2ecTdTPnfAU26eFJ7Q5EhFkBYth1gTYY7Gw07
PDnNc1xo80jkIYZCy/teA9bW9wGa4a+gUEE7JbLXxcmpMr3feqHefYnNqG+POkW6T+TjOKS4oSTR
zgpAdGOJ68ebzq5HtAejHf2LjZVJeez6d1+JOUlD8M98f+UgWWwJk1IRzjGldgrMWN0nfeztRmPQ
ccXMFZcPLs0aIpFfdPzmN9buyuQm6UrnEAAGWCDLbaLGqrrSAXWfKhiUh57/YpcENfmeUQ6v1x9y
LRE2ayUIcW3CeG6ab2d3U2gNOjNLO2mTre5wrBloEdPikfiaGaglo7bh8Oq3mNyJZ5FZ31ojKd9d
/xGXz6uMWZ9OeQImAp09b38DSKq0hZEdntOmcLcKGe8WH43pA9bG042j+nKfRzU+hwaUsLnqLl9t
mooMq1Xq8T3VrzuiW+0uicv23+sPtDaKI/iHIVayLHJCw1NkhO9D4RgP+diLk9Cwp78xQ43LU1LR
XDcnzDiMCRoXgU4DyAluoB2g1nPadwZVs29xN0yg7IHgd1sk1qTQddtpnrnNNh+TwJ+OYzgloIMN
9Y3m1fBHBA0GsbIefBj/H2nn0Ru3sqbhX0SAOWzZ7EAFS3KQz/GGkO1rFnMqxl8/Dz2LsdiNbviO
VwYMuLqKFb7whm5ST/h62V+uL8ZviMr7S40yKy0nixCJMvc2HCOqR0+uHMXdsMTdXUWtZvbVXhS/
BsVFklTpUdfHQMN9mMt4IO8tls/Fgsw41qlOYA2OehiwP3jCaHcJr/+0CxuPbo2NtN8aY5jW5pEU
/ZJMbmrEd/QahiMqa+3JiqS1K1dR1b8fCtYAkF+dfNnYRk6u4tIGQ3jvTiq9Gqh5j1A6jkj7HFPD
G9vCvLD9gKPDxOAZAcu57XWWhAUg4ohH40GTbwMl1MKvKDNmx8joxzfbErLe9SSvyLFZUf8ExmdA
pd6itGNT1pAPMlbn42R2uFKXHdUezKA9/XsNxMt6Ei5kGd9M52U6iFiVlPZwoEJdbjC6z8gqJl/d
thiFb9DLPs36lOZBigvqWnqppm+eBRg3UK2+f0aJ0kXQHv9i6j+K1hS7Ais+HAhjq7YgT6nGm6QH
Q/k3r6wWbVHX+zWNlUAbvLFjm4bEnDY7HdujiGp0hcqaWDAe/evPtkIqybCpRtMSWnfQH4UHhY5X
1uEDeVe4mI3p01LudWDbL5NR3cInrZttc0xWpIFGkYGLX91uxh4RdSPySP+WMv2m9YZA1RhTRLcw
sDV2O/XZgw0RFDD7kMyT8439eZ5OwAek4EC7T6Vdu03TNGAVLq5R8V1rZGpQtJ4MoCE3u9jzokcd
Xgiwxia9cRtfmrJBhA9mj4CYSuf71UXdtcgUMyedUFN339J/CaXdre35fow+llE0g7yJiugo6oq6
QtO3QISvf+BLd+hKWlrjZPoN1EDf/4a2leOM3kIUlr3M2HdeXoS0gSLv14yphvbDo9DUo32ruaEE
NZmcUNLhUVxooyv7tjT15xHd01d9Ka1f5liNRTA5A8X7ZVRuwTMuLRfNCKD71IYu1GUaE6ia00Yh
pt9uAzwE0Fzg1gkxYE3xyvYl0kIO3J1lak+1HQv1i5Z0eCBcX7LtrWnQI1zli/hqPDmWuzkTKH3P
TpMIGXpCKvdSpP1BTFHxYVbr5EY7aDvjdShKUWtnRF+VoTYbxBstC0XlqAuBsDbyZ5kKZOT0fs4/
lGC1puMAT2q4K4WInvNoyJH609A6uj7d7W26/gZeCCBvNIS4CTYRkg2+lo573IVWJPoHVfZYf+DA
+np9lEuLCg6GagX1Ct3ayv64VJwk9mJ9iKaCOERL8YafebF3TPzXro+0DRqYj8OC/g5/2Ebb+Uwq
OgQalKHQThf12E9unCLiaw6r/v7QH6WnyVvZ/IXJ0SlZYUUgWMERbM5YXcUS7IAlQ7VVpmfkcMqD
aS/evY5d+eH67M4CWqZHskYSD9pn9fLafC6z8QT9SQuTV4yxC2gfQrS4BxDY+PhMmned1Vb/wTB8
fKszqe8haKqf9RiDqeu/48KU2TAEF/wE2phbSR5c3iad4igeDvibfW5x3KCMkQC9mUnDb1yjF74o
kwZJQP+cYH6b6ztOkYPiSfowoSF7r4y19SVq+gIL5A6lzF03ls2tpvX5kJRiVzqNiVkHwfTmDsC1
pCzzJO3CvEVRfrLsPSFTF9Dq8HblmCY3XqfzM8hw4FAAJlOEt7Z82WVE71NItw2FJvpQWi4W2Mz1
xijn32ytL5OA8PypVGHX2+iPxz7HY82MxqgNE+ktH2rkj4957GE0p/V/HVfAwXIAuvDiQ5gA/fF+
KKUxI+H1CmYC7dDcdZXR+UADq0NsJX9N+F+HIhGhMUqfgNL5+6FQoMZRp83VcFJFeUK16Z8EU/HV
pza+sX7br8T2ezfSumn+WD9tNrwsk5WKrGQ9HkaQ/oGpmLeQg9s3YR0Fjjg9c2qf5+J2QzoTPiG/
FmrIMQGXsOxXQmAnRLTM2Q9SS/fVgCzNVFpQ5mmE3ThsFyZJT4Z6K03tFRm1eZIyLauLLKvVUMeA
4q5U3P5EJ+qWCt32fDFJCFLgQalfwzJQN1uxNFLbTLhZQkozQ4DXORL76jIG5ZLgcFdazY2H9tKs
/lekib4PzTr9/afrFwU5qEhRQ5TR1WFH/pX+09L4Sm48PtsjxrxYOeIHl6oKjOPNvh9wPpkVkJ/4
efb430VRujQhoqSjhutoa/21sA/DgflcxYDpG549BlbV2MqMFyO6gRa2rE2aPvBxnfD6XW+sq/Mu
dGcYquKgKlRaRag9vF89XdopJxBHIk58570mVSlQeDSr7nMDoXPeu6pA9T3KY3EozW5+BdKtU7FL
FvjJeHkNkCDjRBMH6fZOcog9lfANhdhu1wIzjBAWFXPu91yr8a5C0PylakupBBGS8s8LviVoV+aK
AYlnzBLv38lT5+6bqPUBLzq8FXVUwUeh3E1oKQEitlbU45RnKj56uF/Nh+trcekDU29EGgPRZ7qH
m6WYyFH6Jcv1UKhuGi44MPupkleoKWK/e32oC2eERIVlp0d3QUszTdu0UcZ5CdVJDF+dBLdDDHrH
oDf7+j/TPHy7PtxZPZCKEOgSSDhAozX21fuP7LZjXy4qw7Veqqu7JS5+Rc7gfolrs9ppYtKf9Cwr
wrowjRv36nlDdh0aEuvKuwaDv31tizxOuwYIPOvZx9Y9paXkHwwhvI9UUKywcmPIEQSn8dPSK4gh
FH1z6AZk+kFE6F9HORRPQ79M++vrceFLk4cYIPUgVq6smvfrUUyaFieZuZAGdNYpbmWH4FFXfcFN
KL2xAJeHokwJWhzMzfYJ88ylHpGE5UuTgj3mVYtdiZWUj5VCavZfzIp5oVEATMrbKtYVg07XDkX6
UIgGH1cxTDLIFSE+ekp2q7NwYQMDdYMBhcYvjcqtlHYzE4KknbsA6quW7DUmtvsy4abw2OduWfzQ
9flWA+riiDBh6WIgGAXa8P03E0qRxFpWLqE21s5HBJ6sAAcgNaCKiBBtHjc3PtxZVYGNi5y1hUwy
UdtZ/tYNSu00dJvDTMR6MOmUI4caKxlvaApcs+IfVIXtv4y8eWJAZZFKsVUoNzqbB9oTeFoBaeIC
Lp3qY9y7OFxjh3asxjz5fw61vqp/BDwSvGgVD+4cLrqL/h1VmfGlyDBH8ZVc1ecbW/PiYlorFgWK
7XlMYBYQLwU+GKHXjdr9mNf5sTfz/NdqJHiKl7p+VQlO/rb7ta4mYOgVggYhcPu0ra5ENe36OUS3
Tf0wSZEfZd0mxzWluxGDXLpgf7dfyTYhKGxPeQpJteJSm0LeLFSa46o5YdmsYR2d6SQVRD89oG+/
xIzsBhD71sjrsfnzO9rWnNI8Z5JYM6F/4GD/4s3mQZ1K72ROWv9zEB2mCmjblDeG1i6NvYrYc9hA
YgDDez92Y9UDDgQZX3UA5cRLLqMBS6c5GYKyM0EajVoipqAkLRp3NnZrtDxRoPFLO/LuKJG7mq9i
hih2bmkitKfhFy99fZ6ilbTWdJM/LvqIU/w4VPn+7+9KqkAEPwCFTF779z+9EEWkzRB8wyZ388Po
Ua6vlzwnelRv1ZwuXVwEFCp8W5gCZ7Lk6mACshuXJRzaZj7ElehO3jBVgQob7UGI6hZq5dJZo1RP
VXCFAKHQsZka1a84NnCkGbzI0w9mb0BlHjH+eB6MSnfDIlK0dqdlnfx4fU1/txU3saSBZQbQB556
IuXNyHbMO6fS+AorZQJrvsjEfGs9NUlD+F9ue4RG4LiHEk/eZD+2mVgOc4MVKEZTk/XP6NVq+WS3
baYHqZpg7RpV5ugG9Zz08c5dsi47dFoh1FPVDOmXYkmzJhhK2OYHivhwcMAluekOV8LlS9oMKnJ+
s2XjpIWJj/lNxhjU73BplT8WuSxVkLhIRwb4iTaf5xEcu09ZckKgqx+c8l5VhUE7+PryXNgHqAbR
IoScucKyNpf7lJadjYv5REDfVwit1Vqu3KeZGL8ZtZrmh67vk+bw92NqDoUyOkWo2G2jr1ptiC+l
ghBxpdZj0NTlzObjftjj+xVp2HcPlD7+mzFR26EpBX9s6yDSxojkTi1jzqYT8RGQ+kDPaGgPljJN
nwbVu7Ht1pdqs+vA/PFgEmhSa91e8zC9jSGK8F4CYmeSl0kVBTZrLJDYvz6xCwfL/E3rROYfdP02
ffYEbDhkMSZoWV0jHtRc1RSsAQtV2c/TSEcqFsvygHho+nZ94AsxJDh+FDLoy64Aws1lhdwoUi4W
DApdkPvshJ3M3t6OTGPYD7ql3wBKXdqn7FGgWSDfVgTh+/vDLKZ6brCWDRtU/+5wy+vweUPgZAqg
7xr63jbyW7fxhYcECTsUtUArrKWeTWrtViIGFtMsGLMA03qU2WqYbovMpnFSvNmK8uiUDgoQpStv
0cTWO2m7ewDIrEmABqBwm9XPMyS+jiQ15GZpTjwB6BmiLnnXumYa5plpnuwCJeSyTRWQ4ENzC5Z2
6dtCnlkplsBnYMO/X20KwQUhusatIMsXdxqLEKD290XmxfH6Jvqt0budKcSU3xUgjyhs81pnmlWP
ZdzwXQmW9CeRWpRW8V9UygCdF/oiPoIQ9aPh9Lil90IrvzVdU57wqnFf1aI0MGOyPO87p6Cx7xLs
O2SYmy7VpOu/88Jx5tGCGQh+hX6Rt9l+WHWAji0mZIVRBwj0HvS40eHLfmOU9bbdrAZwCqgdVBep
dW9jF0XXKl7lhFIcb39+jIair++7BneNvrImrNuHsTVwGtXSe8fE+90HpbP8SzW3WnZyynD4xEew
PKpOgvehg8X6z07F4G4noD9Kv1t0R+5gzirlMa9HnDZJNMtiHxUzrpcpZAPnu610brRLqO7ryLvV
+Xxyu2aMA8iT2YgUbeEAzK/lzEdKMqRHU8ll/TDMc/p9MkX9YiZx/Euv7UIGETQc/MwjlJ93jeeO
UB6Gob0zYtWJg0Kx5/LU1qOOfERXlP9eX8nfGIjtSlLDh2xGPu3S/X2/g3MLkY81tyeZ7hP9B7FB
Pf6HHnD9Fcd50T2rJoSvR5T27fG+6acFgzU+jNhRTpt/OW2r/DUYmVIuvGW6XsT8LmoE73+Qq9Wu
nTeaGRqVqsNMsrQv5Prmsyx5f65P/sJdSWZI1wv4Ja0pa73Y/oi+Va8tx6q2zDBRuFuCPpKNeYfb
PWIxscRJ+yPNBvH3aQ3FFCqRUPwZcntZxqCbEmsyjdDyCts+ETZ4yWHUkRf9Z4aKcKvntp63zed1
0SpChozWFCHl5vMCVqTFuGhGWBiQaQ3MG6G/zATxul58xcVuPBRq/XJ9WS+8B+wnSsgICnNjbSU5
SSCdQZbCRNzfwYYLppLe7Ua3GJ/RWCWGbgaKVfGS3WMKH9+C6l+4gFxr5c/RUOdK3rJDxmLpKjPO
bcy5cmwp46Q4Zsk0//01x0MOiJ1+6aoQv/6KP3bOmOj2ks2lHWa9hcyi7oA1EdotFYgLrwt4fHCA
FDRXNoj+fpRUWl5kEpCFU4X7iqcBgzAKqeyNiv7h9W921r2keEEmaHlk3BBTwXa9Hws7QsSzFLyW
28FBw8gurAfTlck+Uazl5MzOTL24kP+Y/WAEQnHTYDEG48aqXjiPJFrrl6N8yy/Z/AYbK8YYhRMn
RCuq+pqnlvzoNFp0qNzR+golKr7VHr40a4h7UD6hnKDQsFWdc7vcrvE8tddot/yslhauoUsJy8mz
6oCOkrJrZ6/bZeMEDzdOgIg2ixNcX/qLs0Z3i1sPIMgZFzub1XkSueqEZuGZh8zQGSW1pwAX0iGo
DCe9lfivy7i5EzwEuFc1CrD6Z1rS6YCTcRr1DmiTAuTuJEH1Nq1ZBtJFdsapzX6XZG7yEfhDHiiu
2u086K7BbKWAoSj8BuOgu8cEzdbX6ytx6YdR/QR6io+NQyn0/R7UKkQJR1WxOLuu+RHsteZb/RDf
mP+FK5GV/r9RNrc+slA8eWpih2qGUBfP3jfXk/rXaTTfhlKf7rpRGjcKTL97/9slRwDkt9otgi5b
1U3EYwnZXV7Zui16xa8dlNwPVTnVz4aTd7EvK8/CrjSvuvmpRIQDy9Y6yvpHPe1L4yFT5fCvlBU8
PqeMhn9hIZjKs6mXqAHNuZF2/oBhTYtllFDiXTuO2cfIHu1fXYZ+zo4qaTwdSyWfXunkKM5xilF9
CUVtdU6QgFs5ikxqKHur/YISbwOkPqjaVIsCNDOs6CMis9izVMZaXYxxJIyDboQbikClZd5q5F48
kGh1Et+C3KQ9vbnynAn98hQBDQpi1ewd0pTg7QiMXxUnLYuwdoYD5ik+pE/npNn9rO8AYHM5WY6I
7OP17Xjh+l0bPOxGA7UYkHHvtyOkVK2SYrbDhX7DPrVjd9+kekupolBv3AEXnkyGoj6+Ou6tfcP3
Q2VWhtsq6lfhECfiZ2aNk+8WdbcvkPB6xP93OvV9Pt/R2LduhdIXLoMV27BqlaxJ6maSWdE0HpBK
OwQZv+xLS0c7eEpudcwuLSWd0BXRaCH9umVN2PkyZwlqFOG4TPn3JdZwpzFS42smxJe//2jcbDg7
Igm5RpDvV1LOMgeGXfAyexFOyVlSvcGYNB4TCaji+lCXLpJVIAyxDoJV2oHvh1JKsOJ1zf4oJse4
Q9Oh+WwXhf6QkHQ/6NNofXPs9kZsdWkh4b6a1Gc4HGf0kzhFjSNFKjZ0jBhOrkIQVlA1G+q9oWbp
jeTg8mDkBSgFELTqm8Noth6KvPFghUlprDdDRTiuaOnJ6utbcj3nQ5G2qgSMqNgQHm9Fc+YksVD5
51L29Hy5b9pZhbhtLZ/qBdjt9c92/sqsGTJAaC5iAOzbY22ZQNdLNIpDa6xUTOJ55Iu8cw/XR7HP
j/TKzKOU+1vV6qx45w0iEnqfGuEYW413nOhd6C9WX43ivoA3nfuV6vX36776WWLXdMJXe9DvMwql
n2HjqJ89E3ThDleHRht8LdVpnmND4ihoFaZoM0ed1NogjaT7OjnIOPsa2ka/gIzqn4Yam8JDVNkm
Fcopin7YOZbOvmIJfH80pSoeMITJUDXrqT2iC2oo2s4dIvsH2HAL/mw7Zz8ca3Iz34Uo8x/k0I0f
7bKUT2lhut+l1zfVjhR2mP1s0Gs0bRunOwqEwpzPiDhS4kIarRk+dlOelvdZnMwvQFTH7BAN9fLT
NbK2OEF39+ZgHgEG7fBS0T+P9rwikRrMzoBdJ6V2oCbXicDMy9Hw47pMf+RZBO+pmlMgyNyl5mNW
K7a6M4pGqnc6QpFviqZC+ukdpM793DZ6+8YzfiFZpv0ORAvtIxK4M1+RRKrqLLPMCImCl44vCKf0
u9oIXsOxyzXzcaiNETRFluqZL2wvd4+Z7ozPPFna18WtvfZGxHROcQCtg1Ud6G02s+Zs08lBoplZ
AtAhZBKf3Mbs9imt+lNuUJdvH6HXyn3fRiZWqjSwKsVcBWNFGuStYdBpUrJgpqr8+frWP9eX5kdR
KEeykVyCNuzmDl6KqmmnvNJDM597JPVtVykfkjKNHHabF391FpAsp6lE78HvhgSFgMJTFwWFtETm
d0WNk8LBTJBFu3HyzyHX/DBaywT6qFpQqtz8MJpgoE3nygwnzFCG0Jsxqdjn89h4j7On9m+L4kFA
GrrMrXZR36ty19DOgm1udkrxqhcSooqSLDpyvI6W1zA1pXyjST8/1Yk2/Ly+jBfuKR10D1xUlCip
b67//keOaTlz0yl6a9AyL9RPWRmr02427PlWMW0tqLyPTbFX4RFjaajDszDvxxl6/GhdoRqhOpbe
v/kQqwHolvoJxWGgo5OzpMWu18e82UPwdWBupBg438C2nT+lvC6QprEmoXwIYvD9b1BcvbHxVeJO
5i+f+PWu36ioP/pVMSnxvlFm75QDjryRClxaYh4CujqrEjoo6PfDJnXB1SUXil/LoB/Q2UjvSBz0
G4f0wtsGtQJQADKLxiqo8n4UXC0qBWtOM6QL0CT0bjrvR+/V8QvUODU9/PWuWZUGSWhJ7fA/2rzZ
RPXDBAncCKu6sMIZ1auXRabxjS7DhYUjecT5AdwqHfpt3tyMbplmzmiEhJXIBqje4KOG19xw/VoX
ZrMzwW+A2dMx/0GucdNYKBfpRMbYjGGZRNAivFG3swB7RdP2544D+IiweXtjzAs7EaIYVcHVdP28
K14u9uQ6VTOFWmN030Z1xah0CmaLQ5UENSTqhxnS0Y2P9pvrsZkpbDSoEtzinMQteK0zTEirkzGE
Qza27WOhNyDmMCKhdwKoqX1meRQ9dEUjD5k9x3S6bWew9rGFONouXb/3YUSjtQmSoki1IJ66Nn6a
MFn/guUAfa4VrvHo5Kh879EIrrXPIibk8YHk64mvZVy4bwZko+zfmqfqTZFCq04ZF0YHnEtPnMOY
Z1m1K4iu44+5O6BCI6rbHtWX1p49BTqT8g88pE2P1REQCMxGyjBNjflTpHQ5rgiL2gBqkfphon7d
BJPWjB+vH5kL22xtzYHZpz+HN9l6fv+4aEXZGFlugmLX8JJ9zmNr2VmV6+xw/nZfuKxuyRmvt8r2
Y1OjRGKWBJcy4roMf4xHCawngAZOnkzCehlLrftRVhgR4Esz7UUrlx/AbZrdUnbljX124diu0i4O
zHxyzbNmq1XrXR219EB7s3N8s0Fpzoqt6Xh9PS89s4zAKVpvB0yLNjlls7jp2NQ2Vr1Jn1V30orU
7mSnmh7a9WjHbFicPP3GdRUlyPtaLPcWZCH9U69F9AyH3ojkzzZGKu/ARTeoz5He6qB/KmX8oquz
MG/83gvbjtsSZDV6BWi7bFtr+Tgaad+mNPGQMKU9bNfPc55HBALSyLA2a6M8rCaZe8H1dbo0Llc0
eAKAz7q+heLXqZEM7hLNoVI59SnvZfJitrD7hiHTnngmu53I2+T1+qAXNvvv2jiVv9UletvfHwYU
tNPVRtlwlzooUjULGndw91NfvUbV4N4o6V7Ycah10JzlfVVXnt/7vd6WmWoObTKHXdcbGbeopwsf
w4Zb8IxLoflq1rOC4z3+bNk3i9XQDkQ3O8TSxF2CMTaSt5IK0+jPlLaj/SRaM9SUZh6AamTJJxXv
AP04mI31MNGgnN+uL/OFb4tHBI0XmLfcK9s2/BSViunmahcmIwFeWOWJ81Kzj48SZaf7TEk6fa9h
5fv3hZY1UuRY4LODl92237NkmYqq74ix8pBGSHZFwsdNqDsNhAX761O8EDc6XGC8W9R16LhsXufZ
m8lVk7oLqwVpXUQLNb9pVW+npok8TEYdHTXkTA8JZ+kg3Gr5fH34C6VCvEBXOCJ3KTWKLaAjXUC4
J3otw8UY0QrVnb5w/bKbiudEqQt1Nzsezhhlym7fG0mO9J9MtfirKmw9vZFYXIjwHGJIIlhYg6AR
1qX640afyLKzOYe/M2X9HNhgdGzfVKa+Dbqham/12C8cYW5weAycKwBp22eSfBcAl+xgeOGntF+k
6E+kWb3vVWUUdL1a3kh7L80OgQSE1BiO+W3OsGj6qja8VIZy6vCub1rDbY5TOcf/Dq7o9BvGSRde
R5qypGc8VGyt7Wg09OsOfTwJp6yXu17RvF1naVXYpxoSR9Ms7ybNsV6anBri9R1lrbHx+4eZcssa
NjPNtUe7+YzAW9KoyqERwfPLOKoDoXqgWT1mdJQxVFpgEEg+LLk7fvJSAeW7Mt35a764CoKhqhdR
ZXfdyN6jXowbdhvVqsErF41qIEfZCXxMminxZ29stcBdqAjtuzEv010XA5Y5ulk1wbA2l8TaxUak
/So8YyUAR/HsIAWLc6JWd5jFLLh3foh6zfqVOZoiDhb6hnNoUDP5XMVRYfpDW/YAPbr+E7rTrXrA
j8ROd8gLKAYfb5bufnBGb9hRVsiA9GrdGFhwE0NbF9H4qxJ2H4VQ9yROzWNhlQFM5TjaaXaSTcK3
MBbSd3EjbOvGNjv/8BxlEJ2rrh852fYZttMZup+qzSH2jbX5KUq91Pu1zF0vjlmGEEwgihbGScp9
G/mEbPot6NvlH0BcRNlipdxv9jnuFVIV2PyFim3K9OOCDw2xf9I1jzHR3JGeUfoBcEf3NMMr/ef6
3js/08RLa8uD+INL7fdl98cNknT02pbMWMKYeg7KGVkSqObk+KOVO4cZz7K/vrEIOAgCWWrSHRj4
72+sHK2fBv0/2AZmV+6Rirf2Vqv+Rw79uLs+s/OX8P1I66H7Y2aTrpeJVUMom3prDhZTLjuUNpuD
ZUbZQTXLkg08N8frg56HHQzKKUYZDaYIjYD3g8p0NodIMD09oog6JoZ7N2BHfyO4oUV8fmMQRf+u
WdO/Pbv4y2IeJfWTtWueluOrMYxu8s1DHMV4q9Exyu5VU+jjEc6Zg59E0hazH1lRWgVtHsXW3ux0
rwkJVTJKUoDXUr+2Z7kEylzo2bGqisXyDU3WjZ8LaRo75MjrFB3GnKJ4bGc1uogFCNuAi6Zvwq7G
humZ2AIXJppVw8/ajODHiqSRKJKKaFEQqNW0EodZlAKCRnTcrVqnoTui5UiqHmNjmQe4NLPRPyvC
IQoF2i2mz0CClC92gguGH+dxH99bWEOUvheN8a/IdjJntYTolqDpEzqPpo0SLg5Vst8tq7f8kbp/
/YGOdpLv1+rSctDzxH4y6ZUI3zZk+aMiSDyYVqS9IPfgPLf8+Ht99DQRxAh92H7UIlAdLAuliEBB
eL15gNZsUXhOi+RVkxh+74QetRPTk/qHEanI9J8Ou8/EpzIuqbRHxAI8jwUKa27au+13mWMPTTM7
98S9FZfl/AH7xfRVopYXBU3TjdXBEqZ3HHTUL394xpB8yvuiyI623U3jyY2npXpWUQdRf5TUBFrm
q+D7qgsbbdVKLvqnqe3Mkfu9T/N9PdV99Zw2ENR26mS5yZveUR696xAsWXyFhTF2WtHqse9Z5eCd
KlONkpDDu7S7ZdIRS6xq6R7srNUQnmoI63elgIj3lEtgWeCiy8wNXCfuo3/tOrXvpNRN5PnhBMJh
oNz7j2K1HfriNtqyn/Ol1r3AhQNjPEVJatboiZVFtnPmKnFfxxgA4cPSgCJ8xcerqd7iLFM0X3da
XPlana3oNaozocOiR/GDIqN49KepJ7paaFmb9+2Cmu4pLqqWfKoDT+7nI5D1gCDcTnyLzkB3mCeN
Vy93W3oAamoZ9dehS5zxa2cpne7nja6/xY0huvsqKVW2ZYdg0G7i/lVPM048025C/JjFkkb1hOEr
1yQUTNR6hFOp1aGy++FlKgD5BnyIsg0klfik42hpZrrHb3luQeMt+Z2KcvKyW2pL/zZkCf467ZJS
PDFzOb9kZmTmvhur3ndvyZCPdGl9P1ZFNjeon5ei32UALL5HUWtTG8qKtL4vXW/66XVOwhs11nx2
ClWTcY91DOp0joSwgMJ7IpLDYhPj7HOBHpRPBpF3cCMVPd91yJqhCJ+7xvfWAgexp/NDhz+KOg9H
NiG7Ioj1Vk2CclKS4qQVGAwCV4sqpM9qL33FQrG/R2PHoCnuRvmLaknb2rspWPU72D3DfFd7yHIc
nMWJQu7gbHwik0ge02FWq2M+2rLdFXPJwXLETHNxEnMRP6iaHI1TnqvjpzyOxA8o8HLEK25q9R1i
4b0IRqyWa39GpccKIrvtsx1uf7l19HCje5xbt7ln1Vh0Oti0shpaUIU/u2qp7ZfUwwwLMIrdv06q
bJ2fkD56e+92vUmoMc1RS06h8/bOFpLPaQckBDIXT9bPsh5s7cekq8PrlMjyWct17YsFWSZGADZP
QtQoCy2YK9kY4Babtj3yXxjh4JJ5+age0rIZgHzeCF4v9GOoVa4dzDW/xmVy89q5WW0laZ64YSST
uCGaE+7BLHTzzWxm+1Nmzsa32rLyx7Y22sckid1DF+v26DutJb7FQzlF+1HGruOXLVaw1x/F3/Hr
Jr793ZDk54G1p7r5/lUsHKdCQcW1w7FxY2Xn9ZH1gbK4Ze4oBXmfwX+mv2BgWIWvAdSr/RUj2+66
dixtvytBhvhUb5z6MKSdUh3taBi1YKjjNDsMbr+0Qd2UrRvEnl23z2Mh9T4Ap6E5z+XQFcrTvCxw
4qFz2O2e/p0hTzNSBOOObpAbDkuLDWCdZsYPeoe9/uP61C/EAzTpVyc7fCYo9GziAQwblxnxESeU
TZmeRGvE94ta9jcSiPOMeNW9XFHwsFOds/XFiHioPcVwqL2P1cd+brN/G6R8at/QpWYglIhgWlmI
vPd11ByPiVs0X6/P80IYiX33b0MTSm9n81TsRHenXkGTIIrQ6bH0+jDhlHxfqu18rw6l9ffBHSqw
3K00OIDBb50PMakvVVmz3VNS/5fWmcTkE6jkp4jrSvhlYnuf5yrqX69P88LnBCKMN9b/+jVsOypL
hV0k+Esn9FAfCahDDA8RrdnD9VEufE5QJLALuFWAAW2PS88hkl7EplFyw8t98v5o2qEOaXwoDTN7
bRtR3ptWPTw0MHY/Lu3S3Ni154k3av8qBg2ACFjgbZcFCb5Uly2ru+i2DDoDqGkdg4KelPGWasyl
jWMAMyX7WUsYW4COCvdYnXqduVL/xJvKEWTdvPtq3nkfNLhuN47KxalRn6I+jNLEWYCup11XkoE5
oaaLNzO2m7sl9+yPebSop+tf8dJe4TamWw8Aab0A3l96oCD0jBcDeGUsyH/zUftgDeP88foo51nO
KiVGARkBoNWyaHPvR7OtN4M2uSHqXOo9jtPKwVyEwyLK+kTTp9qNOrvn+qDni4guwO+7HO7Lyr55
PzW0uIokG6jZ6oWw/LJZmj0YAQvewaDt/5uhaMuzQ2jTbs+CTGvsCceWSuaciEOFKZAvTGs+Fmkk
bhy78w9GVRE0Gm1vgLln2GqzqxOUXdn1jYBD0cA5eCSxaW681OcbnlHo9qBDBB6TQtr7tUNXNu7T
0XRCHutI3YPLjXPfiC3n3q2UYvBlk2h/7T4Nxw1vTozI1/YsgcL7MdW04zTkqRcOqb6GzZwCbUes
pSA92ow3yinntxfIdHsVVgWLQfF9XYA/8u6u64Q0xswK0VucCLtM/JlPY5OnoJtHEOvBNBnuy2QT
vPtzDNAzoKk7tTfO+W8xhvcxB8LTLDPtaGrhZ5ALtUvSNqo66ByjU+oBuBO7/DRmddvfuyUl0h3Q
aq/Y5aRIn3HmFt0RGZGC7KV2EvmvUL1mDKQyVeUJQlsR7dUqSZp7lIkdYz8ro90dtMJtbpGjL+xB
kn1iJBsW7spMfL94+fI/nJ1Xj9vG2sc/EQH2ckuK0krb7PU6LjeE7djsnRyWT//+6IsXWYoQsecc
BAmSIKMZTnnKv1hSRRSjn7tSmf04UXJvDJVxZ3E2zu8SXi3S34uMy/rSHaTedJrYMc5FQc+xS2kS
uFVMyDXXmbqnXrTcc6sPoSngqlF/Wsxv1xDkpAp11DUhRkjkxF7vjNNXMQ9W4tpgXD/oBKm110eW
/BBr3a64xcZ6asyQxgzy4+hprXa+JotQS01w9rVF2S6czNTrJrytbl9Sf0kK6zlqCKfBl0X2AXT7
28+GMkprNXVvnx1qlo/w8ZjeVOXtR6QdUaYjL5kkCmtyp9Zk6URpsF9SsoK0kLQBur8cKi6gsvkH
JC6AbVReQ8K2EgFRF5kFxEwbey5QGaemn/l2mjSXqgPa7eWLfUtNLx0gcto330zBcxRCw7N7HIV5
GmQfMp7zy1Y6NLcKq9aenJwsn/RPxfcaFZ9K87W5cLCwqAZnJ4zYWnyDbqwB6whC1Rr1hDt7wN9M
bLS828yf0lG7Q/RlD1y1tZnZyksLlSotDPK3a186cmCGI6FnDDvfGzsrdTtm9JzU097VtjkhULvA
Y9CIgIHzdiihZlyxKi+EorbygRq4cYiI5Haqe5sT+s8oqwlR0EtqhMxZNkxIQe1U+TEcA/GaRIXY
GWojeiBEQVxjgWHzLK1ilGCIsyoNIxsDOmV4AjUX5C7JRAP8LM4enJpmPYR5ayd82HgCYTBxHBeI
O0aoq9MSzJ0qjwrFSz3qkqORzcNRHrTIo6Ew+k1UKx9uH8+tz0ZbB0tSolrwAatZYuQ9Cn0YrDNG
c/nT3I6TB/jM3nn3ttZyacFxs/Kus4/fbg4nAzEUC2TZqEA638quDR0XWKCnjbN6qdpBOscgWiv3
9tw2NgsUO32h2hGxXD0YNiW+rCG1PWfjMB7jSgrP0xQmrupEtn97qI3Pxu1NI44MCPrZOtTkdgen
V8gOmlNRQUKSGuovSZPGJ7o82SOUynwHnLfRaQUkZ9FzZIIL7W11e49hzSJqWEVR/Q0fUdmy/gUo
qX2hPuW8juAfD0XacSHOqYNlY25+rJMyGHcu9414xiJ2AgHkmIAm1u8XkU6JLly5OEVSWj/kVjLc
z8k0olaCRsE/ERm+41FvQcgZC66QCE4pqj2F6421XzRwcKennIDm5WolrCiHSg0I+9wp8jy5jizl
EyhQafpTzAFXamRG5c7tvfFuk8+rqH8BKED8a7WfdQMZ0WixW7ERBD6P4Dc+lEMISiSemrs4qke3
cKLZFYSbp9sbbeO8wmtfUJnQX/DuW012CHOjchZrDcPqrA+DWQjXKZxs57z+vdxWjzZybcgmkcos
UeLqGkogkoazg91BYIyycmdK6FIJ3BssNx3AGLjAueXfsmSlHxJ40Z1L1Th+lvVk/qEqs4Fke5Qm
gWsSHEaE1MY8PpVxXiI8HjsIzFZKbSqeI4lOdeVQipVj1ylW4DVKImsezmkOhc480WZfQGZ9aOFW
olrSZ8oAwSmTOj7pZA+emOIhfRAZfQZXgFs37qowVF5hMjjDnQK6mt5GKLSXdmiDL6j1xC9dU2Tq
IY2NsvVppUTdaYIH+3FGBStyu2FAVrojXwWpPtX6hLlG0CquiPXxk5nC3/dShPhwmJp65dkZJROH
DSPPXkQR5eYh6M3iVRCtxZ5sV0QaXSCZtD9iYKVeM+YNcMy6s9pDLpwq91B+L9FoDpUQyyX6Qy88
MwJ0fxU1vRv1Y00vpxyLj0YZxdVBGZFxQ9QnG9UPRYLwEJBxrWjdJLWnS0Gm8ic3OvVPHwLwribW
2B/CPv+ONGXquCPl7NaTaVz/hGusvTZ5nP+kpRl865uw+WVnsTpdkj6ZP8OtUoqDzVQbpDd6+wEq
LUSuxJKyYxalFCEDige6i2wY9PkMpiJ+h5JlRjtv78bNvUTfALBoPC808LfvxdTbrab0PYY/Zfxl
wq6a7kCD2aiuF/GH2wdqayjUpBHJIA4nSlpFFHXpDPwMAhW5KMaPyK+UH4pcCi5xaIU7j8TG2V0g
jTi6oEa2NJbfzooGXxKoNhFFR8fkLu276WlKhPb+CMJe2BDGgvKjtLpaO7Os+qIcLPusC0X6yges
76PYkWOYKppNyoSfrzjcXsOtiYFDAfkDqkomeHk7sSlpw4QGHxXjCdkNyRLiMVPhrt4eZetLwZln
3RwquZQ83o5iR4NSx+DFz0OrzIdU5OMBZfhfwMnSne23OR9uWDjrCyd3bZmgm1JmmhHzsRKYVZoU
ZwezCvb64dvz+f9R9NV8sAARRVYARKMSlnkp6hcnGkex18GBvbu9dFsT4r2iJryI3SBz8Hbp+qK2
UxE5FDmU3vBbaiH/tpKV/Hz3KLy/vEvGQk67KnRjRmxnUhM557AVua+hE3dUyvLdZrwy4ojgkTHP
gH9P1Pp2LgnyD3mQhs45DWJbIUMbAucuT5qh21m0je9DxkTXYxEuXeQo3g7UyXOQ521DQbvq+9d0
SAAKqBoaanTR63d71jIrnZ0GvgpM1xUfQQ0E5RdsT86QMYIDLHtQuK0Y3UBX9rw6l2tm9bZjXQEd
E0MjIsh1rBqaBZGLSqE+o/whea1S0B8PUqxP3KmUqg5AgLB/FhEWpQp598fbm2QjWkMnmU9HikPo
tL4rIg0Fq3ymKDsNY+5Kk2RXgKwrHZZtNb2iaxLufMat6YJGhIZLv4D/r/b+nFGISwBnnBGESH+B
+00I2NpgPtDuy56kDAwmjAz5qRUNKnm3J7u1haBJ0CBFaIpy8Hps1MnifsmugPfOl84UBqGO0ViP
wD90ded+3Djk0Luwi1wqesrVFmq5QILZKi1QeaHpN5qTP9m5+m7rGs4eTzP+GKhdk12tpiS0fram
tsUfGLjDHciG1u3xRHkerVDf+XIbnDV0jdEfw/oFXKi1HguAqUKXOsKNo6bQcyBLn6LDUjbCXXjW
7M+kFM3gRaFlDoe2y9vRK/MA5r5e6UWourpOfOhbY2vuwWyv99Tyw+hawsWAs7YWAZEXY6S2iJf4
ZA7DI3XP9Ccyo/qxbAOlQmyv7XRPncImdrOyNlL/9rbaHH4BUlG25rJdn6HRLrHdkJXgHPe9kXsR
vSCBvBHoT1fCK/FeDLL2BVxkFvvdgLLZuyMMXSbMozCCcjfX1epiLJtoKHDcCJAHh/WjS45zKORK
+EXgaC95mO71cTZyXR4U8mq8GBee+jrdapq6pu1WBmdZq2JP6B2MUtQOzNPUa4XXK7jHGUqCFwgm
KB/w/O4wdR6ql9uLfn2Wl1cN7tPCg8EfbTl+/6nd47cg2tZpcIAbB82bnBHybNbhAFRYxrtP8jIU
JVPujIXKvlpgK23NsBxwU1ZHjCr0hHzaUnPtf9hFNDDRSePhWQTL307Imru+Kgp7WdVkOso4uZ0A
fiX+mCIl1WOgcsjSQTvEFiKOt5dy+S+/fYF4v/GKWCQ1QUyti1xRDzEvmPXgjPqv6dWmpj+GfV14
tiwVzxIdiL3XdUMzW4f5vZxVxrxuBaZ6q+PX2jnnGXjIkrflqfodhbCwfjHEbObHIu+LL1bXaZ9b
UeiZZ5mpZXkFVtmlG6Ex/UdA3fuolS3VnduLsXXLgYcEVL3oWoDkXk77fzaWkdpzJjcV/frMSPOj
GNL0k2wmKpKtqPN9GSZZqY7Qx4vvsuSEuotAfvFRiy21OQy9lcxeLVVKurMFrys7QFAJRzh1xlJn
Wv2oNl3UUPBLPyex/DL1+UOJGPkpdlrjMoVK5hMe/Nvb6nwIszr7entFrquFrAP/I4dBMMK8aqEW
aqSZOdXCUDEf+yI9pFHjAUTKnrIyAvaG2ubd7RE3zjboIPzReDZtuiHa208QhiKVtLp2zk4QAQB3
ZOFHmSL/WynT+1vfVHYJKnnO7L8vyNuh+mqC7wWU5xxbueppUtMfoHx1O59vc0IwTRboC7pb68Aj
jTWCVEowZ2B6oQ+sPyfDgGr4aR40ko33r54BzZ3/DJ1CwvK3U0KDStWDkRQ6NAEVgj0tDkjiGK6p
Bns54LLtVjcHYGwuLN49GpjrFFouYa3bUu+cc8Po47tOQCFzgxGDDBfrqbH0ZDMGia4KO/wkN6m0
d1g3bi7GJ8wiJ+BPa/QHtQ+bEIt7RLal+WBDDPBnrasPpSUyD9Lansr3snTr+fIVTd2iYQudZXVH
wz9VlWlJ5vvWGB5JhnS09eO9nufWrCi2QNIiIOeBW703k5DoA5CYnMPJMeOLESrlpzzWuIblygp6
H7Gh92PduYVtmrlIEmy03Ye0wyU2JIuzBu23KrfNQ5XPwSOVuGyP2rl1FtCXRRGGwgu2Jqs1nKS8
dwb26Hms5AF5V1SPG2qSnhwhvPfuk0B3EO1ucB+LLuhqKHkGHqFNpnaOLDWK/Hmg80HJzJD+VFGb
5jsP+NbLQWkWmtVycaGusRourZV5mFEuOoPsrP8MuYYYGLhjOXWTjBz5NM1lOb5ozTCjuR82CMQI
B/b0IU3VhipsC5vVH+VKznbe941da4OaoATFXqJas07R0WxM8xAKf6ZLzZdZDr+MRiG93F7rjUGc
Ja0jfUOc6qpTJkeBplQBcn9KpYaeQqXwLE2g+2+Pcn00loIWUA1w7LzP69CzDWql1xdUW2+X1UfJ
7HE2tuPYBI05Jz/iKdR3LtPrG44BFw1VCikG2hers5iidGm1Cnp78PiCj52p58cxdqpPJbgRd54i
8RWuUeE5idHuFP03p7o8+NTwgGavr/FWCTotkYUFyH2ccIZFbrSmO+CpEG7pRGrvV0VAw92gycm7
QSP86tZJHZMOfw0sNxDjqRwD5a4Rg/Xupx25n6UYpSJITAy42ou9itAmNSLrDHkZnpeshQ9FM/90
VFG+f/1QLaVQtOx6Ou6rZ1C3epGqA3A9VLPVJ7V3gEV3LbqzjaQcZzk2dqqU12ESnUaINOjm0TFG
cffts9tYIolMmFdACBA/x5668UeUJjwhBeNFSvTJQ7hH7JyH68uUNIy83+Q14hled/wAZjjq3Fb0
VBvHPMQlJiFsqMpfFOA/3z561wccSJtG1ZIykUOesoSo/4mLAfv0jD8Gd6MZRx9FOzRnu1KGPXOt
jRkxDE8simss4poVPGkdGpdw++5KW5cqT1KU8gAlccSYVk33WgCbg1H3Al+5nPC1RjISyTpXYx7c
TbKZndq+wpXJrIO7SKn3YMB/+55vYgdkK2nrE5NQLDeu6GsKlmd2bjbRRZpsQHsR8hyWL/cpMkjN
pHe/prwaxkOJ8rrpyk2GFlFvdMWPYnaSwg8tAyPmeRzrL4VR5r+HgqLTsZ/7qaTSkJU/I8aNj2o9
1IGnG72VeZh3AYYdNVuynrWQb6a6YahDhMjmRLcQOor7zCuLEoXdXEUd7TD3aRgceEynLxom9L+H
KU0AuAPs6lGQAtDBzT6hbbwwWj0NQS7+4VwMhV/0Vie8agjqZ0OaKXHlcxjhWDlr+Rf+BUSy5qYQ
f+YkbO7AFRnKAW9vpQdj12cQPuQ5fRlnGxrMOzfssuCLlQ6dWSqN65wJBmJeBPggXYKxDQ+0eopz
oQJwuD3K1RYCgckJ5AyScYEkXF0zciQhUdCN0rkFE/ZZlyvtkM1K/xQFvOm3h7o6gX+H+qsWwUhX
WFY7QgbCMEBnWE0b+5po1Pu5yPdABJuj8A5QT1rKAuuYfs763kTfg2LakDkn2AmSX8Bf25nL1euG
XAvyJYvOJyj8q6p3hRt0ImwjONNcVP3A6jJPkdT4a+D0yUVvxnjP22DjO1HlRjd3Ab7xoK8eHlph
rTlXcXgR6SJZ28rWKQCL50aR2MuKrgGdTE4H7b/oKxLGr3deqUxqDSxTOs9RUH8ms9S6w1JMe1C6
ZBYuxQ0hDnHWZwNUx3ngqERmd8E4MHxJ1GR8UYtR/jQaWhfhSzdKvVuWKh7MHNziJ63nZq/1tfHJ
uZXQWVnuWz7Ham2U2UzGDirb2cqL5KPc9PF3yJXyjmzQtXsKy8IQdDtogwLPWb2QSphKWW06EKts
KaYJH4WDw5uskWJMDVy5u1SM9uy2QYxE64T3lXQX0rTv7lSls3/ksaNFH7UilASK78L4ih8QjKkI
qSjtLi3SZnLpP3aWP8hcnvcCxZ7UMyKjiT4qwZgaiMXkZoKMrNoZJymOpdYDkp7+KEZdTF4rDPCK
KGMW3HAoDGq+YfV1fYw0IygpdctgLcAZzX+oAtdw34JAVXeOxNZXINRU+YO8CKXp1QNrJIqBewF1
3ESPuGzr6aIFNYTS27fI1kFYeD6oByF2fnWLiFYdjKIvgnOtS8Wv3tCix0rJRt01EbB/N+aLTw7A
bHla0eJ01imRIhD5oDwfnLNEpNAOZ9U11Cx/AEkn/NvzuorUl6Ho2lGpomZ41fVGSL0PtIDuxBSP
ujeY6D7kaWb7kzyLh5bC1kkqMNSpR9P8fXvkq+IcIy8CdFwuFHCv6sMiQqxSsgfnXDtAFN1qSo27
OKcsgHZj7Uk2koyqmQGvy43ZhxZW7kSeWxsHtASJO6JQXDmrjTMos8xz2jpnowiiyxCZs4caQH68
Pcut9QXBIFO0RXoAPZO32xO9zFkYgeScdatB4g4/GnHKjCj7tnD57iRp+NEMVusBynt3xYD1peO0
PEd0OYgN344slYC38NsOzsYwa6eq0eTTCMoJdHFVvLdiQPzOWeZk0Euj9rIs9X+C3FYXKPwt+zWw
m/ShUOXivqh769hUYi+z3PhqbFUQIYuY8XWZblpKdGiuhBcUxdt/ai1cGJ+52JHv2/hqcG6WvIT2
MrnCau3MMoymUUeAThN2+idUxXAqBAxbv2oG5/us5Br3mlFEpzytgp0dszXDhcXxF667dIreLqaV
Srbd0QW7VGVvnODfa8NB1qHjHG7vzGUObyNrIMjUAkjQ6UlRq347jtPNaUHbILzMUL98cOZ3cy58
J+7GOzxN9ty1N1Z04THBIaTUwW5ereikTbGuRmF8ibSq9rPMco5VP5mY6pjJZ61W67Nq583XDgLJ
zua8yjAXkgqUSY4f1xxNv7fzHNPSQYSyiS+ZCcZvVIRx6rIsfYUxq91nc/MHfnywk2D+vaFXiwuY
EwEuTCpoTK1v8Ck3gRlaWXaBmlAFPrVlCQkhuwxb1xrsfvS7tsyTYxcnpXYXjEorLjmINmBrIgq/
ZLj6ju6EStwvmPyq4Qo9Liqfsj/OIarTG27Wlm3naoJt6ra6FJ4UaTQ1t3Eaw+YaM+TnMdKU7NII
s6subdQEnVtaHdbpMeqX/9r5BJdAcuKzqPpGdavSiZ/A1oZfTdx3vwahPPyJQxmbrrAG6+VGnaP+
Am+RfSswKwh9EzGg6MkwcOXtUkN/oUE7P1lsWMj6s2xOHlrL9evt/br5HTn35LcgVq/qu7VTKP2Q
oVlAjZy+Vz4rneLmqjMYbpuHlXkaJszbvBHCqLZzJDeeKpJqBsY9lRrFX3bIf+439FpipMzz6JJY
fdadMpGG4BjbUDdeyrRtHtnww08JvPQzYXGvPqDtSl/r9vSv66Ts4797aonHuZxW71WsaFk/aHF8
mZK0Sz9mBs82eEY69hBJuJbcHkXV2ZPwUP4JQ338MOJXJB8ggLaRp9SW+DQLLZF2wq/rtjY/C3XD
xcyXtt9VJmeOQxC2HVdlWbSt8BmorTxRVzBbRpqQiuvkSmycFEVUnddOtZG5RmvqhWtnurKTVW59
JyDFCEppdHKukCp6D2CCckB4UTFSOixtTj+ppuApy8BYBbmJS6tUFId4hI2W0jT+dfsTLTfz+tAD
WKTvh97jdQITTKIcGicPL4Xe1K4tTcZDQFC9cw42IlEExjEyAaXGplz31SebDBCiFaOEZJrAntBE
YZTjUM97V+f2UEvzlNYuaO1V8EIa2lqBk/JEpKrjd/2of9QSZTigYVHvxKHbQ1FsZ1oQNNf5cxX2
RDFJGF6SfOhwtpL1Q17Ms9uLfq8rvLllSWdx3MIIcwEbvX0RmiGLihL7w3NWpOY9ujOFLwWa8apJ
Rfs0xiUKYXKReTIKocduVGB6aUH2z+29snmcQfyTSSyVyCtKf42zWBwpBDK9MlnfaHPGxMB1Uz23
cpagZIJxbH4aUz0C051yvT3ip1HOhzLUhm+lrkiOq5qFtmdLvXXJsoMXYwqclq7gqXKazxa3SHjh
bRM/kWIfgbJnofzZCrr2HklNJB7UASO426vxtz65OjqIRpGJEI/jSK5rbz8JnpOCDqIUX+i6oEFf
Y5zyswSX/qMcJ/lbofb1i5isrHhRE1GiXFLLvezC9kvQ18kaklKn66wXFHCSzzMyupmbW7P0A29A
UXjF3CuvWuVMkRsXdS1cWRsk3UPFRukPthlNVBWkqjmKUlchBDs8rPVQtbDx+sT6hCdCZlw0uH9Y
TUUN7rXRHLXfaV8U2X2O6eG/GP8KMv/Mqnwc4f5C1ZG58VAAioCtT1nykkx1/a+UxOXglfAAAMij
d4I2Uh4lmp8WZdByM07lj9ZWSsVFwL5Gly3R8g+khlL5tbWN8h6AaKt9Cucx9XO9ndv7uh2TX3WU
Gb/jMBr+3fkg11fZm++xOiJVONlTqrE7ByP9oYrY8qfGqr1CT+e7d48EIxvIOixOGpzrO6afSJwG
4qDLpAN6MwS+XcUgrEMRj8aH20MtP3q1yZa+xuKVSXvIWqcpRVsjwCx18UWUTnnfzdDmzbIpD7dH
2bjJUP8kF6LvhYD1urRpAYLFcmBMLpTE+y9okcVPhRPExwL3nJ0w81qbFKAkQSbIFsAE/NXqgqY6
i56vESaXQXLqH+0gz98nmIX/yGi/fOqrbngemir/odQiru5iORrwWRq0vvIH3Q6+3573xtXBu8vK
ktaDAl53jiIDhLGoiU/AvjVPdjejQYQ1y5GOr+UbZaJ+dYzM3PmkG0mMbVOO4dYAoXql9tA4mVTU
pRJdarS2fMgIkDsQQH4K+6bz8DAJP/8Pk1wacZQpN7hiCHP1c8gsL0kcU2Na1Mo/hUph8ZdZHHyj
+z/Ork4VStu5Ibf2ro18JT0QQCNgNt9ekNyFSDvRs71EpLuxqxX2jCl1ZL/cnt81xowdRb6y4NIN
zGfW7/CEO3lnqVN0aaIAijIAQfEq6xmi3V2gI3tWhdkHCQ7mr7oIxnMrqgyptRZ3Vn/Ih9rrOjlR
jvUs6p0PvXWqFm4iRAY2+1WfMFShSjR9RPSvKunTIFnDaQhs5yGd071e2sZSL4J7JIvEIUt16u1S
Z5Ewi7Kqo4saCfm71ajasZthQd5e6Y3j4iAwC4+BywLPsNUHxcq6dmZHDy+1yoMzavMh7gNvkpPJ
C1IoVz2SSu+/mYBz8MxS8qPEvr5qh7FAdbPDyrQwsuygm6F8MhUa8iYqHzu3+sa5BFuL8DyeC4y4
Li4gJpZIcjbEl2pqpXuR2P3THCfS5GVE/d2xkEq13zkhGxUGksJFoHhB/9BUfvvZKhC9SqhwQmQt
ax5rIu9PrWVP98iKypcojvp7w2xtiQ5fIvX+7Y+5sTuXQ0M/azk6V/15oc6mlcsmZcRKy0+6FX8T
tVR+UOv69+2BtvYmrhJwU0CvAwVY7c0pBWUkluNZojX8DFzohwzcYCeN2hqEoB+0MmpTVBFXKxng
iqjNFCIuSovPzoiCaORHmt7s0UC3jgCPwQKAAYV2tUkkQyniqGMyfSc+1ZShT/SuraPeZXEDkVGu
vLiBW72zT7a+FbkqSDH6jtc4bLNAGgynPm4SSQ8+NNWQe7aCL4xZTnsmzn9vy1XEsfDfKeVBw+Ji
XeXsMDa0NjSr7AKJdwyOat/WyTMy+f2fRjdQfoQ+gkLb2IX6QaPeaLn0MLoPFWoTgGfn6FuSCNQk
rTiofrRAhX7JYdh/KrIOzcW8MKraHZzK2gvGrz+/QV9miSaQKwaWob49SBwhvZ3yKbtUmo0VUR8o
PlrD1U7hYGuUpW8mLxWy676N7fQEu1ZIhWwo4kOCLoo/1Wn17oPJNtao2vCpIXJfXQp9NEZdVyPJ
OJvZkQ2fnZpGqc5pA9vivUeTZg10kqUJTNNm3b6sGztR22FILpYElr7K2spvynxPXej6zMCdogLE
cVEotq+7gfnU9XnYJclF7tB/ddWunjsPfQzrOejozLpqNSqNL4Cc7EEx/uZgbzczHSnCgqVPBEly
3Qs2SaZQlozzC/ggbQlEWtX2hNo346HCFiRyE2XWnYEkC3XrE/VY03QleZR/VJnafy6QBxWHIemh
VPKamjSbRJv/qvNOwUSqDtE0jMAEhA9OGUeAX4GJ/6YMOT4b6KeaHqQI/Vl3ovilVkz0UmrVaXLX
LnNtPMydkmH713W26aNVqgEpj0J1OvG9ismLsxnldiMQdgaDudUbGNpK3nl2s0izZG2ux15Zyfo/
s1ZClxaOwZWTlBMJoJ41NmJCBn/79l65voNYSoO4ndoZMnfr/gKwePCUmsrzWHTJKcPm21fLKvVK
K3V2LvOtDbNw7eH/gtW5EsipgikaJG2MLyMCpy6IVfOnnjbgfC3RfIKTgkPb2L4bi8sjSD+WO5Yq
HErQqytE9J2i1SlhMsgR5a6dILzIpYMl3KhKB+Cc9c7Zuy78AVchoTNJ7sA0X1V02qZD6ahILopd
GtkhTiP9V9KYgbKQAVOUYnmBjtbkFIMP4sX6pYY1MuW3v+l1/LGYbRDuYJi2pQSZRKnUBoL4o0qK
wBPBFL5Si87u22nIH8xOrs+62vTIyvD7d8be2k+km7Q5WPZrRHkDEGtSB8YusszxFvzjoqGso4qb
7RV8t+7txenMJA+hEr9e6lSqSXFy9lOAiLA/2kV1Vzp5t3NvX8ePyGsTTKF6QkUIZae3b1A2aTPn
1kwvqpR7ZZbnp4D6uyvXSLsAu9iJxZWN9cNzaElamdK1FEaYZKlklGBoQrVXUQaYQvMuAf32akdF
G/jLbTAejLCFd2wLqjluU6fSg8hBFTVxnHmFhHXhnTkgG+YFENXvEzncE0v5C6tb3b9UlpcOFhBQ
Hs7VmowhNx66ZrxlIc4Apxn4C0gYOgLYMnXIgz8oSM/Jft1X/XMYjHrngfMSpR/3VfYqY8H4Byvg
fL435bg8G6rcLbLWjY5JcZxYvgnFLjnIIrYhIGZyVZ4z6l/SBZ+cTHi2vfhBBQixjH4emG0KNjMR
7c423thbAI1QBLGW1BPxwrdf3aSSEU89n0FBDeRVz3XH1dCR3hHosxYVp/VC0l7FrBOmA4jJ1ULO
WlzxjgM0cuxmnC4xHiqKW5r0x1wUV4rmHkAnmtt9XBvKR6MqdcnTUtoXbmssVDYVWF6Omtc0BF5i
ycWnIJx1RD1gpI/u2MsdJd1W71G9E3bpqtge5EenB5zoJWGRNV44TvYj+QgQxsms5Nnr5TT+lXZ6
TytyNn/m/ay9GOU0aK4CRC525TaKEz9VR9s8hL1ktIc2g9LlK31tqodB0N6lymKN/5SNluueGKbw
riyNoXPzWJG/11Uc/M6rwHxSzAkXBwtQ7Gs8ZNpPKPRo9naFUzn3QYF4s1tR+AyOUzqLb80c5ZLL
JY7SQhZKyeDnPYTaByukOuiWwyA1Bwcr5c9EWFJ6nDEaO09pJv9rB4U1uJLedD/zWkycX7CbIVoo
qKK7VDZi5THR6/EfpcF5/WhDgDeICyZtL93dqI6RxQDRYhYU2a9e2cmMcCJCC/zctCPSzNRKD4ne
hF4o5+PzUid8ctqkpGPWFY+51PWHjh6KZ1m9unOb/c2s1zsOtNOSUIHjugbgh6qWp8NknxEt0XTf
CUVUHeqkrZun2RlrTpYaxeF96jhDcso7ogMU7qU0vmuTsTHcrnMG5wRMK5iOmjagQZ9bSKukiOQa
rkFp3n6gbTL1v2WliTsPoSTK3jnb5bPcG22GA+wcIRkfNvB7RknI5UvV26I6ll06/MwzC3sAdM+V
8tG2Z+fRnCdTPzSR2XxIDCn5alcYvELG0NOcf21s+eVdPk2e1FpD4kqoCXyLy1lOj7kld8DFp5jE
ZI70fHiBVM6BmRBGLy5i6svL0MY9tsJcMOMhcyblWdZm7OIsh322c5lsBD4kFwu0h2NOYLA8Mf9p
2ooa8Zx5LJ2zKuOSW6t57bgdOdZhUNgDUtrWh4hId2fUrU3HsAhUwC2nwbRuzwXlAthtJPscIU/g
JibojSHNy0Nc9XSz+jLz7LwNvK4lHJXVarhHdas5ae20B7HdiEd4nklH+C0wfa9wJGisJ7Q++CFQ
yw5Dnc5Pkjp2Pr0o46nr5RFV+9w6GsZeIXjjMVUXbQvEIOVFFnt1i1vgBhytWja77BTHoE1kL6kd
/bhINZ5ux1wb5UoeKnqGVEL41FelirGg1arjA3C207H7iLAOtr+JDQbbbbWZHrCZp/PHJBZI7lu1
TCcTQlgfv/aDNH/XVMQTasQZYTu5YRzIxbsRZuD+iWIWhiSZ9FWxZsRyZVikRGypyfw0zueLNg75
zihb+3zpnHG/QRK5wnnxD/J8gmSPt2Ei0dwCOPs6pU6zvB69cxn71MKR2YjivUhQ2Yi6F2YDvXYD
9OsVgg5k/mB1dSSdwyBrR19rwkU0MXcMsCv8Ix2EflchGmyI6edoxONv7qLuhX1Dc7VIJwXT3kjr
HN9UAqO+I9pM1UNgVeLLBNCMZp6VSEd7bOjfJ+SkLztbZ/PXL9ks4TaQ6nWfhnLyoKgh/PRq5qaS
jISetpFkLSABJdcfJg0bC8if4bEqFfl+DEK1ccmLDQ8+mP404JXitZKQnh1tlI6z3cufwqkd7sCi
SF81vR1PUSbtafpshMUI5vGikTsDQ11n/70zW60TATnmHsnOyZxHp6HS89/JOKavcS4pO4u0cZQh
yCxKTFRPrsuNUVrDKekYD/pU9iuDYVJ7peibDyGP/h7zYHMwCuIWPtgoMqzL0x3K7hjXmdJ5Gvvk
QAkKlxaMA+6QYjOOtz/+RqAJV52rcUFoXUs5lui/IRLDvGgkj54yYyhQToa2k5Vufa0F48yOZjp8
t7cvEDMknIoKcoQM6ElVz5mvUyI6hQRCh6hU9zB2WwvIa0cVHEraRj0VKkqDPUhwHnOzPxhEVr6E
j7qLmsb7i6jc7IsIGN0YBSvuVWFTDwJrzMJlavHUPcBMlZFetjH9ykS8c79tzgqgLuW7hSd2BQ3o
BtqsfSqd9UrEj73kjGeqlu33XIks9/a22Btq9cEwm1GiMUw4XoiyHC3ZprQGl/hzGMTvlj2nss6z
YPIH3VKwDW/3hgUGcIDmG5wTLHkit5+0xsPsZbgbLS6R29PaeCEoi6CEsCTU9M+Wm/A/kZDUdGoC
pgS+edqHfqvPyVOUi+RgGfP3uo9+6+3/cXYeTXZa6xr+RVSRwxTYoemgbElnQtnyOeQMi/Dr70Pf
iZpNbao1sV2Wy2uz4hfeoIwHD/POTP4+pL2JAcZyMbLJWJwHxUygh+FuN32p0E4VBKfdEYRg7/so
F4BZeUU7b0OuZoXYyJhBPNS2Wb5IONQ8Zk2nP5Zmh/rsGI08got1UFfb+8LVO2GtulBX2wJa+ZdL
3w2hjceqnAVmPFB7rRb1HBljdbAtd+4RvDBXYS2aW+jcbrbljH+r0vWElJWQen9BltEftR7jPD1J
PFJ183R/v+yNt4qyrhg2VOW3PWDYweEgStQdskGk56Qfl3/Hzvip970aJKZwDvLxnZkkO6PSQxuU
cHXLN0+UpJTydsWaxDGaxAaWBgXGOxekJY/MKHaHYq1e389bHu1UJfAWYRsEXL7jk1Ya8wtVH/Pj
YMM1uj+JOwAvAx00BLtQ4qClvu0HGGaO65kZruqjjnKe5kLy6qnU/QlcxkVSrJlEZIFYC0HtpdXq
/q9izEpPVWrpMYqoeN//OXtfTtvXBLfAXrrpRGkN41eOCrkK1dPTDAHuSkwnnSIqtQeolJ3jiP4M
O2d99nj+1LfXjWhFOFoCbh9eaPNT3VXRVUkk+dwuUX5qO+PjJFXpAfhkPQKbBBtUAO8Q7Xrqp68l
n9+uOLkrcoTtZ+kh7cro5Mxl9oleRHugV7w7ib+NsvmyWi4qE0Mi6UGYaUI+jq2lmzpN4qILDXjp
/ortZZLg8+G+slqrm/fmiRjCfPU0pMQIzcP6G1N042FEisIXIQwBQlFH+9jg2PbYh5Pzl9JkuuUl
iwaUrAnfzXInu4BwsXYrSDNucmmtJXlPNUKzepbzoDetPHAi58jlaHd6kbhb5Wug7m8zVklOrSgt
6ijoNGMK7BwQjW3E/YvjFH/QrGNOoQQQJq186c3cjiAK06YBRGtPMRBM1SmvuSi+3F/B3YOwqr5R
fqAwv30iECJwWjsEGh1iC+XO1ow9lZnhNJgigyvypPOGLD6w4tqbw9eLG/gOz9NWJwRwkjJZCOQG
+hx11AbVCnNYZjMLIQ3f/7zdoVZRCe43/rZNRiquzxz9MvSjYeB585xhttHJxUOIfNtBvL4ux/Z4
A+pApBsCyS2wmw5aW8kNuRoCrfllGGwZyZUhOyOimvrFMKY/ScCMb300/UFJGnCiSfAJkmVlc7y9
zMYJAR3EornF49q5VEhu+VYyzAcNiL3riwSLcgnh9No7ezsKCv3KaNgcdYDHaIG0kvyQqWp28AYo
exuSxHFVIsCKCdbf22GsQaHd6iBZJrXGErlIVDWgaHsxK66Jf1F7Da1F+y8NMhqp7aJMtd92s2gv
Rb4Ya91qErVLJ6B3fMuxgNOueyN2q3wp/pXLpe1OlDfVo1bQ3jZbRZTJa6ikEMK+/dGqusQTBFnp
oRTyHCx2m/9ySlU7mdak/MGBtYDu08VDlPAGTYhOVjvKdU5Boypsf4VRuYkpD5e6L8U5y+bSLaoq
PeCa7S3Kq7Mf2m1U6e3NDgPZ6MStDNxMCkeB9qOCBSZGEKfMkD6Z9gxdAUrWHxzdlQxvkp5SpNtW
phwVHo2KZ3lgKZH+JavaxEOJu/01W8vP+5fEzsl1XovejEJWut3ZRboodZcCc5NKlJJoJ+jto5ZE
ygvGaA72kkZUfDF7vV4uQEuPEp+dY0VuygVPJZJKz/aGslLMj3CAjQJjAnzrKq0MZhMFXPlgOnfH
oQZGJWzFmWwrF3oVmnHTGbDk26weXWGM1nnEtv2f98/l6gAJdk8mvtrOZVygJLHogiImSkkBzWZE
rWbAoPR7wwDZ+d5zImiCWH4cpft7H0hpkXjWAed2U5pRaXaZXUiZtR0K8ZmGVgPdpD16lPciHvJh
9MsRoLE4g5trMMQXxZobKKtxvEqyLknT2T5khVVjt54XyphjWVunInWK0IWaMk5Ub+ORZsmiDZan
taVWHwSze1++EmnBMIDWvClmV/YUGWkF+77Q5fmlo/oAI2A6is53v5wEj2RhBYPy/W8vOSNHILGG
rPIAO0K5TlSmAzyzKj8yoXhouaSCBy2iF9A3k+vEg3iQe6fxh9FuDqotu79k7b1jmwDE8IZmNxqD
JDi09kMuoWTiFzEQBnjhRtL4pTlb5hUJogERR7nBcVolUTnViLS0Zw2oge1mkjmmBz9p5wFwQNMD
XVlz0RtFEgNoZTsbWfiQzUl+bkHpPGnppJxX8OAfrDaYtFXtAgD/jS5wsVQh4mIJ+9yS45PRN+lJ
mpojAtJOfo10InrKhBMIG25ftGkuQ61r8KUwMxBUcVNHVyErGRCgNvTrJf11/9rYmz+Qb0ydSrX+
hqHnkExXebU685pQ/OUWaYi6FDjIiCx//1u2+vitMKOVXLytHFCfaNCmiiREzJLw0mldKrm62dZP
olsMjUg0VjQ3M+Llr/ufuPOGEmZzKxKaoLS0xVlWiKn3GOSSKuHDcGkHqQ1sa44ew9TG+gIJgmDq
tKPA5NUNahOVOhBKuBi48km3Ni93XENvx2WS+L6WSv2U1IgveUmMFgv9j5J0DCLnEAx4emtuqsXt
r6G1seqyGkByUDFDHno50yUfEoo1X3uoGpk7wIKuvKZt5+Fkx/n4aV4cCexJm4EUVZJhSl2sONK/
KS9OdNaLpUjOPfJHP7BmzCIPvm/7U+5hnnzsHCFwmQMEdU3r1rY8wRUWHYSUe887VxYKJYhZgkDa
3FuWFNdJU9eUnKW4QlR+srKnZq6dc2OlVJ6LuKseYidz6P/UyeX+ou9dzUDobfj5XM83Cqu5AYm8
VBpEvFU1OQ2N1l+KJDxCEewdVkejFgK2ah1q3Xq/VRaqgv66PPL0SU2aXw25lcGpYvoc1gYWJ5WW
HdQVX9HV2131+4CbXdXW2PhCPED11KpM6utd4a0C3R+iCYAg/+S4+owxUg7gzVVDdL6shE7J/and
/WhKgNxS1BtJXt9+NM7i6KjAS+PKqJsPk+S052SJVE9qNMONnOqoU3p7RcHfoZlAPGojGfjaafxt
kqWmS0WMZgz+JQJ3YaGj/AMr4WSG+VESdHtVvBlK3XxalQIwctJVttm2yn+WYhk9BzUlj96d9tLR
p2aOiyOpoLXC/nZN+ahVupmW3WphsVnThgib7iZrOqUq8xk64CEBoZzsJMyFm5td9SmLqP45UocB
VW6+2xR3ZQyDKFU4opDHt4lf1hn2MqlDHGhaEX+Ip6V8soemXh5SwK3hwQ7eW0zOCfIH6MveSmF1
ohtVCSf7IIui/EULux43lXD6mFd9evBe7w1FVohi7yv5YltqnPRo1tM2B9xqOrXfpzYmQ0gVnLoM
9ev7R2JvKOpfWJXZMM5u6G1yW9Zy1MOMTeZEepwVKf+300TvW7M2fb0/1O3powZGrYEQbBW+29aN
8qGQZp4dINbknlLHa2FoY3TOwjHzKZIsp/vD7YR8jLfar60maMR+6+/57fS1XTon0YhmLlKJ9lfR
lqE7LSFoZKlQTmIYZhBopnbGkWH2MbrKnmpsrLwpU7SDMsjta0KpBeYBlRAA5rijvP0hZj7Gohb8
kHDs049OZTieZpKbIltgefo0G27SSGC/S2EcGHrsVOvfDr0+Nr/NASJHuSGGOQuaRZY7kDpd3Rsn
2ciy58VGo8+t2yURLqVnCMSF0mrBgKlAHQx5KJ87Huae2Wu0o4tj5zXAigbNC8QPOcI3kgbTQBNL
kJ8HaoltRFl25qWXluSciol0r8jrR010qd8LYbNobXxJq1H+g62/qi/ikEeOe5PDd7qCXQV7JMh6
w/LCspV/KsPQeybuZgfrsLf1qfWs1smUZW8gJUKOGkpIEKmyevmOlEIpezZqNL7U1daXkkrCwQWy
O78EMASryE5rN7xKLdbRqjCkOAjTIT+rsUKFK5kLzR2U0PQrLdRPRsu9ValK/MFoqNliQdQe1A/2
vppIZsX0Er+SY7/dfOjU22UXwZZTmtT+j9z25gcxZ+UZWY3uUSeCOxIY2x2Q+cWgE3zQDZXDUtI0
zB3uTcVmaxmFnH+epbR4tEYp/pSjDX0Qqu09uiQ6yC2g8MANurlhqnjItBqj26AYUKqwxhGXwXLC
qK4c0pnUVoR+m+ra5/sX2+5Xgu5Y8Z+vZf630xpHRP6pQHOodcT0c6rj3i2lOH0ZjZBmbZQcVan3
XnlaNa/cGKhN21dWbdpC7ks7DqzGxH1vRCpGKcTP2QwNNPmLBePAOPNmsmW3zOd/73/s3k5GxQlJ
eZgl3Ofbmp4hKsr0DjaWIX0q3AUjBZFLRUFt6CL15nIusM0K1Fa1zhgFjM+Uy7TPpcBK/iBdX2/K
TayjUI+FXYcoGOLPm7U2G2OK82mIgpx+tpsjsPClHiX5IMjYHYUsExi3xqHZordsZtjObXpFc9Jo
/1KZ+9YgSfj9YE53HiTydJyzaPNTR9zuW426RzOsFjlyKS2GS5mIMmKyJP3zINf4OM9UCALZjq0f
nNw8A/uKaKpbCtClbj6A+XWlOFxad3bYjC62oUPkLSae47hBNEbvD6VYvSWrLJOOHvX1rdwuw1qq
4xLdM/7KibOdpFBIxU29cTxpjJendIo7+5IMiS5fU2KcitBT7X9EhSwM37In+VEJs/rvqB/CJ7PK
7cInFqjebT+w2p8TRSH4DrDspow5wsPIS0MCVCZF43lqeu0cg6X/V80r+dNULkdCeHtbhciFgiI6
CSuv++01wFaxJIHIc6DCSw8MNUR8aIBD+/H+Ztnhx6HNTwAFSols8aYfht6PFFMFi4IiT3PbhSQX
/x2Hpv6tW9SGnVCEqBlCTYr+VgdLmZ6lWSuuaBa1wltgv3Yv2lxl1kkt1pwEeuf0M7ZMEAK1rUr2
1TJyu0VUSMw/QPlb/7Qi7eWLMnHifdNOG4QPlqL4UtkhhqIuPR27v44oijmnaqjwezOgodrugvnE
eB4nJBquc2/PizvrVfUIus+J3FEo2ZdyrlXzWY7ToaYMO0TtRQUr8R+L/0n2vz6Gnw60to2sU1cT
Ip3gyzTRl4OZ3Nm6xL8qXozA5m5uMktdsmqZexi68qwFoLfNl7Hryuv9UXbeJPqGXJjcVhTHtveU
cJIKAQD6LnVayY9tPTaPZpl0Qb5kxQvsw29OFSo/7o+5k0SQFnGVgAuhnbjtcPei7tSiYuujs1B7
U6EXDw09YB8GSXJwAew8fkAHIB3TS0cyeHt18einebMAGpqb6lft2II1zeYvmH04H8LIKYeDIHFn
PHg71AzWB5Cm93qV/hZAz6EdASopgAiE2gyBcoUMnJtcomAVSVo7edAt5fTb/fncG5SmxBoykXDe
9AZx6c2beRDhQ59IymkZ1X+seOlcc66RZqyXI0uIneWDv8FcwhzlYt1W6Rsr6SAo0Z8Y2mok3o7W
25v/2tC9KtHSgxXcubcAc1K55Z18jQ3fzmika3UkNyv+o2pQiJAxxQMzqB08pDtTiGQnOFjURVYw
96YeoumQsGuT9mor00Q5NyrViS/m6MRAoJ12qU51W0Wmf3/ddibyFSFErkm5FmzE20/DMNboUBOU
HppRb9A8XKRzVqe0B0l2D2ZxZyj6KkAhVi4EDZbN9+XdnMaIlgFYaUR1tkhfn0WtxYXX5IcXl7qz
ZGuYS/Kyiovd1L+hgJqSumh5YKG7XJ5EqEDHNBfZEK5hiNZ0E9LIX+1gJf9JimIoXF0RUwZNK9f/
m2Vp88yNWy++1sJcPtWZisbzFMX2WZ9t5S+4PLbpxU6tOhCvBjhC0th3/yhClf/V7MjEMKVKxy82
blpH7uR730WQpVLZp6RzU2rVp4EKwSRlQZ04LWL3c+2HWIkc3Mh7o7zWVqh6YL26PV46L5ExReTg
hr7k13pE4sbR5qNa2N4ooBphhRGgEn6s78LvF1WkRImtiTwACdg/JfCyvK7qj8wVj0bZXIdDwzCj
2uVBYgAl0CYzPqtmI//B5l6vo5V3QIizfU+A58Nkh1wS1IUseaNGvYj+W3XWAace3BPrD34bT4IV
4JJADPf/xa3eThuokanrljQLlDBKWo9soj2FZmF/FopZRL42GtYZ5d+rZmXxQZJ+e4SJ8imbvlYu
sVvZHGGHuNCUJz0LllIvMXZKZFfTxRzE0jAfJC97XwlqkQaWtQJtt7iwGPG5kqw7D7QYktsl7tJu
OLfWZEdeXkKg/6VaAr0CvdDCoJ9mCLj3L8bd8ekzQ3omkoS89naWkzYb6UQzy31tlI/6MkYv1E9l
1+6M+FrEU/oCjU0+wyjrDkbenWRErcD0kzTc8Lp71eoTcOKMvMjK4uERb/9jwPiMXFutj/bt7elA
FYjjh8EMQ97EQeVY50OHkn+QQMbGY36On2DmDZf7k3kb4cEYAILEvQW//8Y7JNXKkT5vCWEaSb0S
9b7JKHx0CLrKFWHD3drEffhsUng5ahrtlFRXsgJ6IKjXEVxu91ErR+XQaVkRVEhQfAurdnrO89SU
TwVqYb/i3hCf+q60fBT2h8dMk6LMy8q8yl3TxlXsD5aWsh2sajA0t2T6CER1iqZGTm2z/trEhfUQ
G7HqwzqOv75/xgFLrCjRNQ7cyj6BMlb7wYyLAGR6jrawI3+aoay7Tl53X1tnKM8WKMiDpvNO5QOB
HZSf1kYAMoLb+6ETDbXbIiqCUlT1eTYjNCYUY/o4Umn2B0v9d24G55K1PaKMeVeeqHkc9YL3NjQr
zU6jbrLmLZtzK40hegVWFrQUyC9DY2teCq734Lrf/VJQCUBJQaLcdpwl3Y4UOTSyYHLa/BNGp8Jx
ZXVyUjdX6nhFmY/zU9VH8ck2k6Jyy9ocvy04GB6Bk2+jxhXQutrYA7i2b26LUB2hq2NzF+Cpki1u
rVnjP3UG7RPpzCk6lUr2J4eZ7hmXsgIU+oYG1A5oCQ/EBSuFGKsmm8f1cexo+nvZGJqNO2SJyLxW
Fa1xcHz21vb3kdc//y1goPyNr1GX5oFdScuLPjZmgHlxe1D53h2FbJcSBX060M9vR5kokEZFE7K0
nWOUASTAEJ3TJBoc//4Z3V06QCeIPAH+uxH1jeWRbMPhiQt1tTkb2r8oUf2D0ZfqlQ7SzfcH27mC
uQ24B6nBrqmh+varhl6eIivT0iAbVTX9Sp8k+67imKF+yEwrvGCEUD3I8jBd7w+7841Q+2hpcS/A
C96WfHp91ulSG2i+dwMIaLGQHXhhSgksUbPuUS0HcVD9ua39Il6KMCQKtmgH3gi+A+sUddJSazbL
keq6Ozaj2jzZUi+BirUr8XmRVaGdmzLJ4/91KFL152KMev3r+z8csOwqXEh5/2ZxUVRSM4ZOAhtA
9DOU1sqv1VYAk6uip9gajkShdvpmfDdAevSo4bvfcIUEFyKtEZRnbG3AJCsOa18ks/7U2kt/aS0T
65A4Q3JpVjsPr5zWwwr3MZMi5SdhnThY9r3dtr67oKtW8Nb21UWkfdB1CjtBFWdUNPNBl4qz0Tnz
X6hzJb4Y9O7BqZXo/dKD4J3hS4FfWIFW29pHhIpbmBV0raIoLHx9KXO/tc9KAdw/EU+idz5qqVUe
PHs7FwZBKoY0a23gtiENUAgEg3Bolckh8i11b704S3XEBdsJCxkFFcBVQmFVzXt7gGNHLRwSJQRP
DSnxIGe050WZQ38u8Ky9v3f3hoKot+6iFZu8LemXAFoqa0HEyVlG+E9N3+L6lPVOiJqzwEHy/mh7
VwQUJQg2FPhXRPvbD2skWMZdLKVBIU84tSWgW3oABFdnSf5ZwFW9/9YlP6M8BhiJ6sA2RonSpdKT
Vk0DtSuaB9rctl+OWvdAipid0tDoDmLfvcmkCLeWo8nYbxBxJSIigyoxnhi7OIjHcDn1qOr4FfJC
p/szuTvUisykY79DOcmVaZYSZNIDqSAoqZdSPWVTp3zv8WE6mMXbPQ+hTF1r66h8csttdmPXRY6T
1lMWoEpPfEnmeVJ76JD3P2gnzGIYHXsZXpCdmhEQfJONrzIMAsMeNrPZZU1nTrUT2dD6Nfsj8mHN
xULS1JWUSfdNvW0PXs7bB2X9DRaOX2T2qO5tIsop7ZESmokoDWNgw3CLXychzU8p6+2NtTMZLvd5
5eL6hbbOnB5xodf//9t8n/HRGkSdlh17Ux6X+8hEYdAmHlG7NnVNs33M7K49RfT3vAHkjyvqZf7U
W1lycDJ3F5mDSQkN73b249uT2SvdgMx6wewXcX9akE2/dKWuvXvXvhbG6ZauQBPYHm9HAU5aJk2G
kNUUS6FX8V95Y6tYftS10sHFtjeVChKX9EOJXG/A3SuPXnL6mqHCvrqOltWfe2OqXUteHHhTk3wG
RTmejb4zjjhaOwIpfCZ5tkpWBuNnm5F1jd4rEmWMoBGl9Wmq9PRXIQzQv2snQlwoTWLOkcdS8kzn
rW6uTm8lJx6CwTenLvnaLTFYE8Qd313S4WfRdgFwRGh9g/OINCFKSTOICyOzmUFupeHnBVnIzpfa
FtDw/QO9t6NgFQAfR4cBguFmR01RnVvYRadBiHi25qKPZX9t7L57vwQgX8VhBRC7kqy2eyqxaLwv
SZWS9Q+tOKdIOn6zEQcW6HXY02PVF+T2kJPzCEVCLTzIIFRl58iiPITeLJDNWyl9Sxd53TtFGizL
0mSf1aKf0CzToiXylVV58Hsx1QIpp1JJ0BYb01GdfQ0km+aqCuJvbmLrdYwvQlpWrpSADPQno7O7
a74s3Y9+UmsoGUMt0HOcQ/NcF/OUXGVZaKG7zHqsHVyAt88Kymwr54J0iL27rW0aqN4WVZmlQSur
RVBk0+T3tpFf+0U72h+7Fz7YcY4JSjqUwDaXrRo6StMJkQYxYKoPldA1lMpQqTrN6LOdkiaZnm1j
RM4Jgtt/7T4Gkadgm/T+XYqGEZJ0cPToM21upLRPhsgwEJAFZ9i/TIuQPKsorIN7b+8sEKPiRUcX
nrhxU0xFkjguexvYQpE14sGwWumKZph9VCDYWz3GQAiTxUOPYzOji7BFhdwc3dVWMf1YTkyv62Fs
OnlkHbCybyM5ChAg49D5AoZ+o7jFpT1CTBmJcpa6f1YQiMeynZLlJBThL5o9+/fXaXe3gJWka0ad
iyrOZgqHbEJ7cXViyhdN/gc1oFmceqsU+mOuWKXitxTDGzdHXTB3nTKrrI/JUNof5KyHwnT/t+xN
M5q8a5mTgOgm86BmG0n2jKR7DEnIt/U2DOLUsc4pDnUHn707FDk8PV7OyY1qog6KBDIosN4KrKDw
lVzulOcRnS8P8xb6vvc/bG9RySspnbKgtyCRGGsU2ZIyUqreKL0JSNNjlII9cJJQ/wUI8wjeu7uo
4ENgGpHvIEm9eSPUGkV1Sm4434SjmrtoHOaPWq/r9RWd4yXzxorqAepU0de5jNPmVIdtdM2mWjuq
z+zMM+LKa/EfPTOd+OttYNIxK6OGXhclk2XyCmXBUQa4VXoV5dgcPBm7Y3G5kh/QioXh8HYsNR9Y
arxoAuDN6tV00vbkWPDpMgUSyv0F3bl3aPVSb2IUWujb+Y3GVo+hEbN90Aq8FEVXn0M5POKj7L2B
xDoYi1KN4Sl8XebfinXaPEHbhUARmKi16i6ClNMvfKWU/wBssl80payw6hhDtXwcKlHzGOI9OP2N
1nrqnFBrr7/1ziwPJx35/mvV9pHsj3U6ZoqrKTO2qIqOarWXknm3LuYm2Qrgsa2TPte58/6jDQSG
ZJjcG12UbeSG5zgdZtSLA8nUsORtbMXNiyi7ZmZuHBztncPGUFydPDtgULe5RiESTahjkgcV+uLP
ijT0ttdCR/qZDNJ01vRwVg6O997Gg1MDaYiQGMz3ult+W6a4X1DrKIi+camYn4dOty+NFPWIJg7O
QTqxE33j4gHolPgXTOb24+q5WgS0PrpAdpR8lEonfVjazKwuTL7+DGXOCuhrNthRwjM8WMO9TU8S
QxwDyojYf5343z4TLSmgGwVjJ+h4nGbAmKfeSPqDL9ybzFUZiyed65L39u0olSaUsF+7aU5TNKYL
rMlAo11K/2cuenpQV9jbKuBIwbaTM92SrtDUTJG573N82sz0lKhx/ThJ0edaFZVfWvZ4oA20Nxww
ijV0hxTAjnn7aSPiQ/UInC4oq0L3O16bv6IBerOki+xSaMZRA2tvKikZE4OhGUVjfRO2GElmtbpe
5MGCLr2fqWPosyVLv9Sk97eM8AmgHETpEI7/DQaGfAUtFVBagRyK8FGpRXNKo+Koobz7QYg90DQB
JHWjcgi8ehh0mzJXP0eWN1GbfalqR3cX9Hm/3b/hb6uvfBBUHAjc1NxvSoWZqEBH1XkW2G2/nCXu
RXpgsf0B6Gxx6boue8ibUH53FZRBkbMgXuaevEHoliD4mibKuEgaQmUjUgRvWf3v/S/b24WQUqhL
EmnR9lq//PdjXGCZrkKZDTRQvFDQW7dymvkczaLxJaU8mMej0TZ7UG/KjmcBFWxRJcZTnRd/p02W
few5el7dzdnp/sft7RDAbMTqlHnQWt8M56gzvIoyyoJZwDMYgBx4Ugz7NKo4AfeH2v0yQMlA9VCI
vQkh8eFdEDRmM+qS5JwTTc2vahf1XpIm8qmNJ3G+P97e9cu+h80OyviWdqepi2OVNoUXJ1PyM6F8
HYSrqvL9UfYmkNgJcQue6dseV61j5esMFSJwtnBOBjTc00yl8hoNavsHa0WHgQyVdgtB4matbErG
+WhyHUapmpyrMIk1X5qW6YT4sygOBttbLQtJXRo7VMluiq1VtFhtpHEXSrEMSVGJRy+xEHKWF/p1
VtUdIVD27g9QNyBTIQ0CoFt/z2+nDNQJzJOSZ2x2ivJbW/Sdi4Buck7qTv6GvsxyUhPpCLa6MyhB
Ii8MmTCrt42y2IdFm611ciagC6oc1WQ3783em80+8kypwMx4aLsf97fM7qjckasyFA/3VqVJslQ4
ptaSBl2J1WFCBn3JaRGd8za2HpHpKc/LUinv36erYCe9SUNZa/WbDKcWziLqtGXQuctehnKJP6dK
kvmFOukHYLGdI0HeTzEMfhG5xXYpVSvWHRHiSzhZsWKfQzNvPkQZyMmHyiS1OUgtdjYq98mK/YAV
uapovN04E24euRaH5ONZbv2niZvwIoamuxjJKHUuvdbx4NHZWz6aEKRoq7z2DeyYSVxKIbB4hBYn
eUmCl4iqx9FVi1VxLoHHe7qMFfb9PbOe7U1Bfk0H1rbua0C0WT61sQdhYtMeNKVSf7SU6YU01jwn
Fr6cVtwklzkqp8uEWdfX+wPvLSZjkh4gfXdbl1LKdsgAnlCIQ9gr9fDrQfq3GGExCdMM/2AtV9A6
ZX/u7Zvy1KwSMqAOnwSaWcW9h0Z+3Xm1VscUwyooVR/tkof+4F3aeSd4AHnXUWwHrbCN+vCcLdaI
Fzrc2msxnTJ/tvHgOljAvVHQESPBIuLjDt8sYGo20KJ6at5NYdR+Nq/lxlqUB7f2DvSM80bLz4L4
Q2K1/Zg0ysca6WyAfApBhCfI+344TS19bDmGqZehWlG6XdmUtavABPKjSDdif0kAmsiW1h9UGPZ/
zgpOXUnTqxXa28MJOaEqQDASXmhgPSJRFV6Jf8aTspTmd1zC6x8lOuV4R0nFNafv5g9Z0z9HE6qR
97fx/i+hsrqque1QxmJnyjm5Cgl1nhmtN0968mSkUsKWNnMn6MKof2mVVj/PlTF/QLlZfo5bPOVx
0enfz3MFpCE7bAf6z2gebWYFa2BzKStqvW0W/8rRnCFrSzsX0VX1MqZS8wdbj6iLm59r/xYnHOUd
EBTDJKRU0uWzYTXZhxiowsHZ3bkoNCJ/BVeHVSxvW8BGfMOcI3TTA8Bn46nT7F9zF/dnQuX64H3Z
uQth/HNJcIxW3vZ61H4PFURoT1YpQ8Zvq/pvPa7S6aGwu/xFhr1Qu11clGBeGkwvBnsypcv9nbQ3
OoVf5F3RagKwvglUosWuu5xyRSBRe6UBDNwmbbrqrLRTfM0a3by0+A6cVC6yg3Xcm2HKkPT0uYh5
W9df9tt3D1GkzHNeUOqWs/mUWpLtx1aYXahUVQf3yE7/GfAA8Aio+FyJ2x2Kkgu3cDdGQbZ0fSDL
fYuNSFF4RRdNXy00/N0Su7SLFeMV6dJkfT9LkAR8fQR4cbiYt61+bCNGzLtZ4llkJxgqy3npF3g2
fZf4rOzBxO686NyY/EyoB5R5t2gQPM8rNBjb8KFMHdSYJEM82VY8e63czn5G3/YUj3L09f4+2mEM
rgxINJ1BD5BWbouVHZF3FeW8CDKuIdNpiSy6wuZiFsVpaSocXgRoMdSrtaxS4A2P5ufU6GMo+IYZ
Cm+yauW7okTYFtj2+D95jPPGVzOsGLy2KaSnrA6jHJ61ikBti/uVdRHLFH1KlKnXcRPq68ewyhbZ
RZYjSs9921U/9LZS5gu5VJa7NOH7v2kXNfGZZlf7Fxa1ic6io5jqz7mT2NfSMOfEL5So+lhCDxz8
AWnI/BflcZI7tByW09IPenSdmipSvqtqP3/Ff7Y7QkrsHEcUY6Gm0N5lMrdd1wzJRAiOSRwYedhc
CpwazmJABy+X6vS/aU1DZg7LGDJOIl/vL+DOroGOQAEHxToiz23bMA6Vpi1HmlxqHVcBvpKwN6d4
+ETVA30MEbUIomZH2Pmdg0n8Do8eWxHQztvYusmxzBkc2JHFENUnZ8llP0Mu+3ujajkqPXl9maJS
eJ0F/kxM1fDz/jfvRDFUC1bTQmBMK3ji7RVUWSLNoIUSoCFE/tAlVnKW86U9UALZG4VKCyA+4hic
GjYXfF3gkeXM2dpiE1Xk4uMr/Covp4Py4v4wtCPWcgSM021I1i08DzHoRWNcysIt5qj4u4yrI2eL
nQQFbSMubC601wjz7ZxFq04NOx+7x9gxnmsbP6Kk01S3QzDBr8blqJ+9+1kEs+jHQNphk7wdTxtx
inJKguiyl+ogtfv8y5SLo17L/igOfVCHt5i/vB0FYX9jiHjqqfeh8u9Hs2x4UZYn6vvDCvyOgXXy
3hGFb9EbVgqNHSQS4kWj3keuUCryrcrqoC2PEiD39+9vRqJaBK1KBpzy9qviSlHTogEzl5fYn7U1
iOy4PRQa3LuzYNnAAiYsA5WyGcXsh6FuQCAFeqRJLxwny08Rd3ta7KxD2XKyfG6U0lOU6f0i26/W
VPBuVJQ4bkpIi+TAFcuAjSoLDcy5krGlW6ThE6zBH/dncidYoUO+ooLhZNDK3OzCMba1qS2KJIjM
WvysjLLhy5Lu6wRQ+mDR9g7YqrQPFZim0o2zeeoIzU56PJ3x/6QP0TpBr+a5Z5bLX33cf7//XbuD
sWbUg9dtv40VINzbkpbpmH0PUf/sGEnsFoNsn2vcuU8Tc3HQK9s5Z+tnIS5ACZ8i92avJIuu5qNW
IVFTpPOZQGJ+WOCS+ve/ame1GIV4ltgNut02tEz6fJxmZcKMW02WD1OHG45JN/Bp6MYjFOfO5jfB
2BBZcsJugy1TxjsIA5Q4oNHi6EEqZ3nqm8vQXitbcgy8Bc300rJJ/3KaxTy48ve+E+gopA16SuSl
m/er1Cp8Y/AZCqYxbzM/HAvlS5iOae3LsTqf70/qXs4JngBkCl1OiprbMyDlUViajVkGORqGJ2XW
Qj+Tp9xNrV46C0sNr4nifCVRxAPZKB1IyUrs20N2cBR3tuzqxob/A88PrcL1z3/LG9Cab8I2FUWQ
q1X0UKKE401g1c9G4RCkifQoRtlZ4ZVEuF5wK8Zo+9mqXEl6k1hlMGqT3CItksQ/5En6P87OozlO
pl3Dv4gqctjCBM3IsuX42t5QjuTYhIZffy58Nh6GEuVv44UX6ummwxPuoIuDo4UTkUtivxFZnBwm
CIk/X17zjeMCyA/oCFgV2mvr56JxRx7z0CyuogDixwcOredIdbo9DaWN4A9wGnEfwH+MS9Ycdr2Y
O0uBpXnNxyFCmXiAGst7fCwFIL8GSe9AtKJ4+B8mR8URzA9Cp3eJb5TW6KG1Wnk1Q1U8FmZbXNox
bXbS662pkZPAgqUMB95n+bx/bRdwqGadKVN5pTNk/RDDrD+EmpN98erKgE0TIeWE9nC2h1nf+nJL
S5nCiAX4eK2LC0wF+GIYl1TFs/6YtU6C6KY+7sDFNi4AOj3QDOgIIeGwro+FFL6hHuXVVTXqSvWB
8Rhf2lRUA7aU0a6p2cZJoCDNyaM2rWG8srq8m44IbVBCTkJoe/2D64ziiW7L8Fl4WlweHAPoZIDP
bq+Bv5xkZZ1f3jBbAGB+AEQoWpckDOscxQy1jF3j0sWZJeSUuTcz1Qcn1n4TsZdixNdY9fwwcG3E
vpNFxU8D1/pPcyzk96bT3ZTachdpvgLXOtx5tTe+BC82R0gD5LUBucI/Hg1Bm58WoaWqRu50cozc
fCDzUXeWYeMCJAShA/7nVrojhClA+G1qYDmxXFMfrLkaXmGO2GONtlivQ7neuYQ2l52blksI6Me9
I7li5RHsYpAfvRd2r0VqW8/E/o17wm11ck+JVJUZ/0CZqQeB5LN9NXK7fY/aKiruTq+k6mUuMuMB
DD5yli9via1lJ9tZyoHQ0jDYvj3dSh2PlSbZEVVqFT+UZILbriDxEY6W+e8wb1Z8eQAWG8G74q+i
u7kk3kCfwEh+W6HpvXLbfjgZFB8+/vuk6G1BQ6EEuVhX3U5KwhgKE93Kr9mUVYdJTRKyKwTmCn1y
dvKRPynuqhNDp3wBm5KE34fQuGxaU5w0xbXLw/TrWLbz227M59AfMy+7aKNnnm0qMLZvpgXaO25l
HceO8s0/Hx+Pi4UWm0uCfI9VSbVS8dLKKK6NoY1mALOwzw5g3RZQ26S3ezKh99vGo1hPBLGkewvZ
73aFq6wfXDUGXe4s12aVTfmnyba/IfRq/PMjx0h0KIlHIcLeFccHXvUyRHz+quOg5VtqOF+aKt/D
39w/coyCDhOqljjk3l2MlMlHY3ATGhPo735kn6gPBHHZDwO8neOrsd0fBxWN+Z2vdn8TAQfD1YmL
D1zfXc0o481Om1QiSjjb+XuUgHUYzZV4bU9mE50HI9H008tH4/5ZZUSSWWry8ALu4MpO1ZKgWWZy
HZMIp+2xKw5K7Wg7N+zWcrIrYFksOIi7sMuouOwE7fqraPLooa0q7TgVvfs6wVvtRCrQvV/kPP/9
KNK2Ryj3T+LHP6tIJU5IVLSZbDZJS93PQo7e7PVxQKFwet+ibPt7pFt60fo2PyFCGPk1nPFy55Nu
LTC3HECkpZtDUHh7MmrXHFkTmjlU0otzGHvhI8HLXhnkvu5H0xBeJJUqG4Ty+toG3zFpWD+k11pR
pv48Jab3oPB4f4h0tPxOejeoKvz3OH8HADfpAzqp7fO/7yQQhlRadXYS987tRJHti7pCj+EOhEN0
MQxFO4yI5e7U/rZOCEcTzCb1K4v46HaUnkXuOwxqrrobzcFUyP45a3X00KPoe5oDdnl5Ulv3Gpe5
TQ0L4PAdQq5ExQVnHugDqsblprSGgStN7F46ZMd2NsrWGcHFUVsQcks6ttooQ6EbbD8HaHec14fe
s4CYo0UKw8Sx40VluYse5nLqP708ww2SNlURyLsLR5lnf53z9pNSj2pFwh1ZjQwDF6BNIGWovoqA
vP62CtF2AZx57WxF2eT55IpmeGzm2X2D55ZCe6eM3B8v/6atM7N83IWBS1S8zkgLFBDddhriqxgT
43sWueWzOfwPhq7LM00VCoglEOp1Lqi4CkyNltaAa3Xh1RmRYfH0YXqyW3VPMv9PQ+w2KuDDIoHH
BUi76g7PSS6M5JTHxZ5mSY6ZK2oOr5piLCZ/NhoBRiOLsEmLHGS9TilP6AfcBIvoextVMewRXfw3
2HX/Ru26oj10djMYZ9dhy1Oi62bbn+PK1HwkHA16MBJU7MntPOuIY04tzkqv1sdauGZOOaFJPneG
N06BIQb6AJqcQW95WlI5wQxe1/Clpohh5/bf+JyLZBf1UpSo7oVSEZ0m1lNAUMjK+6D1uf2UI8y+
k5ZunFQGYQ/j88FduL4BIyPXu6wzkivkou6AXzg9AX1uHq1hVHfezI07CHAumJDlU95nTXqc1VOz
YF7MUdXQlJ/HN2Onx0/OPOvfSlUOOzfD5nhLr5N9uiHkNTglkvkOb7SSI5KYJPZndDjzh4Hq5RsU
fN2dd3Prc6HLQV5ILnXPklBqb0AdI0anrlV7+nOaPMJQ73ZG2fpezActYipt90XuJpo1UcG8vMop
Tx+13q4PlaJrAdSweiepX27O1eFbJMMJABbpcF6o2zejQo8RFxIADnFrTT8ytCaDnv79g+zzPqgV
N33l4BT13KW7plUbk0Q1kXxq6cpTztdvR9Y6jeaigTiZRxnIOqHrmb1OirT9kqdK9/XlS3NjlwBS
oo4A44slXasM2a0xIa280AnUKTlh41B1QW/SMy4zobR+W5r6TgK3sVEw5iWrou8CwW59gWaGMZcy
qYvrHCtVYA+lcV48Z44vz2trDaETUJ5YKs93DkW2YsFJnJPi2gqTCncUJ1eMeu0AUNqeVMfWUMRQ
wLiJL6iVrzYKule9h9FocUWHa/6Go2AUBjTk7M8JHL2fL09r47lHEAbQjUW3lAd/NdbA5WymFoap
lT7mT5ocpzYIC6G/T0I9KX2paxVqqVW+cxdvD0sRDas4jR7P8k3/qt71Czu5nsDRtq4se7/nWqn9
Ic6tYyxNxQpaVMuukzp6e3Z7W2tLFwbUJzhyotTVfCdOyf/TiEbZ24cEf8EPpYHzaSFV/d3LS7s1
1FJ0pa6+sBHXkZSSWbrMCoenoCstFGcQmPed2syPxWgAd3h5sK3LhfcGFC7Ym3vViRGL5Kmw8eNQ
R8v+T+RSQ9/WEM7Fzlvrks618aDBHnpKy9TcIwVvTZQSM/QsFtV0dOP2Y5ogZyezI6qwXGgvVWPO
R7VJmlOSuNHOWd+6Xf4earVv8n7Mo1pqdI3dIj2VqStOI6/H79lI8Bxq4vDfW60goHEV/FP8W8gV
t3MzFNHUSYkLQa+NvxNzCF/lItkDa/HO8GdWb8Py0LFdKA1Ri1vd0AihJLQZAE2FdWyZHwrSm7ny
Ycsr8HJ7XT3lcyIcPwz1rAsQ07H6YOg97Ro1YZ5ivVKWReBovTKd7ca162CKLPUtLjfGf44oIseH
WZO2+AkU0jqoZi7s52nO2t8ZFKXUd93W+xBlVlk+eDZyE2fDbbToKOKyEr6CQPc11zRc3b0iC9Ug
LuX421ZLFweWylU/a3bp6YcIlOTbYRjDd9lgz+I4FnpZH2xdIuDupdHwSpGe6E6Nlxqf3VKRw8HM
+qgJytyYi0NOm8Y7CKsZeh8TXUXBaHSeX0vdqO1LPfZg3UcFyH3gQXP9YQkSy3chlTbujNDOtLNe
twL64zRTpx2QnAumpMryoAsVR/qT1dGSn4Et4ok4FaV4DeEIp+Emd/Oa6KKS3wsEB1G4prYEMqWM
5CcZyewjt5QzvxGeQ1/KB+ufWz8Rm5RIQQgt/iLSJhkvRW1652KAM3JR9FFER6J5LQ2MTHXzY6jm
mX1Ui8jERcKMdIN7LTGUoDLS5PUMXiA/4PUkfnF7SPtRz2WiHyNFacFFjWk5fEwnkpzD7JpF+TxX
jXhfp439hLxeVPizPcr2ebLruPbz1p4/u1bm/RjteTp5Eg8rv08Q+nlQNLt1zqXaFCgcjsPwus9K
PXsaxTiMPvzTyD2QV46E94WVRYe5GOCOZt5ozg8q3niRH6m8ekdk+p38oE292Qb1aONsWFObEg+Z
OmiFH+V1Yx7azksey2kUPcbfmfcZDbLRDTpZWh8bzxKl7wDWcZ90ZRyvVq2NOcrCcH4DlYdGPgxx
NTXIPriFmWBvIgrN7zyYUxB96rE75OCjmouWxTbeWzwWje8OUfezMZH588NcsRvs6ug4BwIXefWx
7mbrU6+EMQAwKy2DvC8RVbQzetT+BMoteh5IJoVfuHajfCplq9tBBL36qtRifm+kiNw/l9jszj4x
WzqwKb1puMikaT8Ok7A636w747+60WfthNCqXf3GklIvAh0zjb0C0t3dsICLcBwCjEt74K4ZhGvd
ZOLYV1zjsC0DbIVZSjGPxiGvvW9D5BhH15V5EIblHofg7rZlZB5LAJYLigqlutvLr9KSeIyavuAl
DuVRMcrimNf1cLYyZ36lJ9a0l2LcvSTLgAQ9C4ONh3Pdk0V9swmbmAFLjD2v1aRKgIX1O1DZ+b/n
aaDwUEChJMa/a3SuTKWY87FBLbrxqrcylhO+jOFIstZmp5ef5rtJ0dMi3OBhppXh3qF10qEsI0+F
/heOsDSLMpohJdTWSVfCPXOq5TVaPyPEcOwRdGvumQlJPANxdEu6vM3Y/Fw8un5oPf2xf5/QoojL
u7goBa1riVGCohsQfnImY+CwtrNMvcB1U+vbIho7/3tkgxAkeABCG+qo6xfY7Gpj8krSpgx+/isv
McbzQFtYnm1DEqw2XiIv5lBqx0rV5N7Z2/p2+F1TDKPHDPRkdQLKBsgdhaH0agkMI4vObFVfZ9xL
qXTdv2vgAp0BDYAaL4C1OxBNaSdqF89UT3UNpn+mczG5nTwLLEh21nQj/KbUREsBcACpzLrYVmcy
gkQMt8vqC+MZbH/4wWs890dBue99I7SfraynnTHvlnLhdKEqR8xN/nRnviAyd3QaSEk4dE1JIBb4
bp0o6XFSrO8v78+7KjS3CALwVLk4eIy1ivElnULVGp3iags9/+JKr3gbGZ0NjNFLu881kr/nPhMV
j/kkP0EBSOvjyz/gD5z35hwuVzbxBxsWM+C7ZFG3FbtC5xaUQJqn42GpQj9OrSe+z2bp/rJjkyBA
LdxM94u2LZ8yu43dp8msDeXQxYqbn0KZJ1/UsFTpg49UC17+fX/gWOvfB4uWxIRGJCXB5cn5K/3C
9WYCoevQidTncPD1MQKxLfXRig6m0bW8i2HjVj4Ry8KqbMoGSdspbb/qWVq9VTFx+qBbiTkd5glG
/MPQI5btl4kl4gfDa5yPhRD2iBFEnX0FLpB/yfUQ7NIkuduPg15p83FsjPlHKRXEPushBNyA4KqW
Y53Xtvondn/f+amY5fC2janUHR0BqZQuGwx7n7DHpqgGSu9LE0WW9EkHnCTAYTT1fPbt0PlRhfvL
ay6w7H2LDFToa5M7/rezhuurlk8Mb5CaNQp48CP12yUsy9iWcYmsfcJcj/Ycdh+tRMn+FVe3jEIV
jHYmDJy7K0F1Utyv1Ly4qnmnc+MlylNbNHuqlvcQMIahP8VNRhJy3x1K0jS3czCl19kJk3Oeh+OR
eEc9yCTt+f5aGMS5br6Jky7BZc6av8atY7wZ6VsfXl7Vu4tp+SG0AYn8IBHCgrpdVXsMVSpZ9P2T
zJyOmBFx7SuC3rRqyEPmKuxJrsmdWGArwGI4joKJ/+gdtY4ww5sX4Ak1kKj8FVnFcEmVyHV88kvn
FJqV+RV+WPoUIsq9R7jbuBVhZVOJoPiINOv6JLK1ag5ZXV7tfhofWzUfwJuFWKMN3p787+ZQiBxT
UmW0O3WbVKlJ9xboEmLULgVOJYKpgliAzGZ3J+TZ+IyuSoMVVVaKctT7bz8jWURkTOj1XCfhVefJ
zOprnTn2UaPVENRNXD2qTljuDLoxPwpKqMOAm6SDtA5LWqOxiczn4orUdvfVwJHynLR91/uJPjt7
yDpt2YmrK5R6GVJBlMM3TC8pnJFBDGyalrTRbwdLu9htW/iVyBEnTCbVB66fHtusd3+PtAoPdQLm
LrNV8ZBCojkr5WxdqIJ1i1rl7IeNuqdmtPEM0u6lGoRQkwrWcBW7LMpBmpQE04nlAJ9C4LHgskSk
7oS1Q/UBMyDxeQY/fJIZGlGobeTTw8uneXONljYpR3bpOK3uyMYF7tKSal9nPbMf1d56xqACZc6x
gCmFw8lOhLE1HH0disG0Le+lDWu7KWc6TsW1djXlo1sJhAesAuXResiPszN1cmfAe5QNZUjoLZhN
glG6b1qKoS69vOjArIZ2/RocUXQsujpGd8nK0i94E42nvOlqJzBKb/oQdulwgetU7TznWxufkjsU
fUKee39QXSp5W5iAbApbJI8F7Cd0e4fG75Qi2bmfN5cY5yyCKuJ+wGO3B7vI1blxs7G4urndHZ0o
8c7opeQPXh05j93cOl9e3kFbU6O2bwKMA5HCHG/H02NZj6Pdw4eNYvGVkaw5QHnZ/GgNQ2vufM6t
ybF9OHR0nNBbXR2YHrPpCAurDK0l3LUzLZvPWqM35wphkqB3ZPw/TI6QGEdMSprs2mXyf0VhuVZm
TjjjlFBzUs5zWL4bPCmPCZaon/59Gf8eaZn5XyOBKtGimXDo2tFkPgALy6h7UXfDP3avYLr1xQh9
sUZaCJHW+szrAhcYTyM5nERd+RU4vqdcdLhKwX77+D/MasGMUg2F37YOFiZ4r5jxgo5K1bK7Jg6H
/VC53G8jNmzKTtK77LT1fU8VxqBr8EfvbLWEGaUylSpReu3jqA9G15ge49qdd0KRrdVbhDUJza2N
FHAUdmJ2wGHRqZ6Nj+kcZ0fZWfOpnsVePrY1Iao71FooKy29wds9MeQeyV9Do05EOapEsdNcAe/s
Idg2Yis2AsErzwDd7nUTBANuO5UNbmMQNtFFVUXsm+4kLtZgx8fYpTybNIM4ExDuXVVbS0mEDoUD
HOA9n7ywc1AFPGrIcqUJfA11eiBlzIJcZtXp5Y24uZS8cKBEaNjeUReELTGZiu38SngN23nq0NQc
nD1w4+ZrQzQF44vskv7g6jlFXzuWwllSjtDrj6lIZwqlavx+Mub0RHBJJwB9pO5oZDNp9dgLDIud
aoebco8a5s1bWCnQF3j47iLWsEfPk+Qnx0u806Njqoe2pJaemqchRYoAUIlbwApWINr7Vem1/bmq
ChSNswzHVkqNReEDJegvxNx75a+tzcadwy+jenIP1m6HKC1DnSZACVz6cbQbmhi2ozwXSfV9DKX6
zUOs7etAy2Hn5djaAFwNJA/kaff0Xj10bcXw6vwq1cF+crox+Q+pkj1pqq2omlce8A58NYw8Vt8f
Mwq9zOqiuDqJE/0oehl99pRu8jUJyR0IkfQ9me25u28dI6a0aPIsgND1JduZWOi4HXJOVmGpT4U2
FbUfek5n+kCy9O8vH6StD7gowOEM4lKcWiOk7Va4s1owGD8GSq2RjPUZvYiQ+LiNzTOaQPFr2ajj
gVKS2Em1lwt8dcEvWGXyS0julLsX5eq/3si4ziNEObkPaSiZ7xpN+ZnJ3PuNFVdMDtwP7U4rc2PP
3Iy3+pptHOqDt7TAu1wbcr/Uu+m7N+vp4eUlvRsGoeaFaQTwc9E2WVsJlomaWQpgk0treFMw6nb+
bJZdvaM2dLd4f0ahkb+kfAAUl1301+J1WeaIxMaEeqoTPo+lePE7GfFyB9VUtfop6tL6w8sT2xiS
14syNCeBYM1Z0p+/howoUkyZ6MKLkdlue2iV2j6LYpi8o5Mn3nu4ls7Hl0e8Owrs/mVvLrtjoRSv
dojQwj6qRBRe2r5/bowCRWXDynyZI7H68kh/BO1uNiNXPK8lzxavF4m0cTs5K8NlKZk65TIiDfJk
xl7uwMdDCSFIaim/44cwa77QU12nE1UW0yVDJuv72DhpeVAQ//tm0B4lAzAa71cIG7PyTcXWnqxs
tJ7BO8jRF7iBa8GsqaR+SqGo4tQOSmldJ72O6DwLUCG/NIGha6BHsC59Nawj76G2ZPuuH7Hn9nXq
efW5y/SawpeIbOriOpalaTMZuIoOzUCyyWPx3abTaBxJUswPgzYr9Atqr3xWUsW4eDhDzr7dKab3
Djam+lgSB2gHczDt6klHM657C2IR0DQiQbid4FSq5P5gNvNb6vCNErilh/BwW5RK+5BkZV3yPw3k
REVvTZVKUZSdPfqa+VtEtgzKnBUN4kPr4ksRqEbtIOpHa70PqF72bxq1I3svK8d51cS5+rEXtvoe
0pPd4o+uDE9J3tR0kamQ28EsATsgqOe+N4zYRig/HJzXRlrHn1zQZK5fzdIJD6AZG/MUg5foqAWk
cj6gDycbSr6DKg9eVqG90LEugz9HU4srWRnG7oE4wo0ZJ8z7g9ENKYoVilS5H4CQW35GOTVCajlS
VJhQdfkF7+I4g8Qxpp9e3oJ3jw3RO6WwBfmwZNRrhM7QdpZb8hRd1CmOjp2iJ59z+K4ntRhCfoYl
T1Ni5DuX1X2Is4y6yBTCqUSF2V7t+7hTssmyWvsyIazj+K3ZmNqhMavJ8qNmoPliU9n9lbcGpCgf
93c+iY4AUv7opmkmdpbg/rzf/pjlav3rhiHn4OMojkXbGffQMuzcY2U38KdVN9yZ+MZqLyRU9K3h
jcH2WC67v4Zy7IKDNermBReOOEgoz197q4oLP81m7zRzUJ46Y9wj3m1M0ACPiJoMcMSlF3o7at4R
y/XFYFwGrs1zaKvNYc7iKhjG6PPLu2ljJOIVcLcL0JlQf3n4/5pfQvclSdJBu4D5yA8NCmPvOjVW
H5veineGWn70zdXp/FEDWhobvHu8D7dD5aOS1IMeeZdaV97NLOtVG8UHTyQe1hBGtPcobA0HXofN
wJaFRrZ6FLTSXHxZUu+SRqGNbWNnUqBQtMBLQyMwi3nPzexuJZkedtt/snkgAd7q2RubNrZCTFku
WugUH8OhCzFpUSrtc13OWJe9/NmWP7ZeSwCP1KcXWibUkdu1NHvgoriAuBcrS5LwodRD08JkVi+O
jW6LPpinRqJ2UXhNxC0Z529EP5c7cdLWAtM6XEj4f5SjV7+BiMiM6PA4F1do01M0mU5+HoSmN0eo
dCVID13uRBba1hr/yfWJBtm1xmqNTW7vIkOC+BJnri0eGk3kGF4bIpSHGf7LcCiS2MVAMrF0H4Zm
aYC+HsKfohz1S4fhkfUYu1n0sQY+IXyrFuhlZGPe/TOnh63wp1gA8A5rCWN1fBV35vlRWu/SOHH5
Qa9k/ssB/XR8eQ9sLQbRCCJmSwZAcH67Bzy9MTAozLxLS+32K44qtu+Ek0KXbYz3GJLLjbreb7Qk
afITiS9ifLdjVXACwhkNjUs3xPJoR3H/mNSJvnPZbs0IuDC9Oy5bWgarz0t0VxS47LCrUc0Psh7p
56Kal7SmGv+HA4Tz4MK2IJuByXo7IXtEvSdHd/AiNHTCfMcajM817/bbvi/C/3KnjuMgdKKW0DWU
RuLbaeXuFXq2DhBtfjpqSHPQslwtqpaPZt6lk3uZ8NyJAoi8jeNjdovBUm6VinpBb2Fv3hsfEhE/
Tu2C7eUqXo055aVGaK7bFy0RuMiVRfOAo1B8eXlr/umOrfYLmFPiFC4nCql3yNNWc6EhR+4lmtKo
FodqFmN7JL5I3xed13THFGks96CJRnQHt7Tj+jgDPGufqW5M4WVOrKoJBDgZ62sbC/O5DzP4PbSY
oihA67ebXnsomsWvQyeuPneV1SmP4DO6LJg8J/o5oMK+VNnL+RTNsScC1Yr0swnoUAuA2YGsLIVm
5AAYq/BTVzrpT1QzsvcwMwwXsKE1uQ+62ecWpl7N8FV1JqH60hzHH2NnVnslio1NvzA6AX0QWYH9
WG/6cXCdbKy8i+O27RkIoTiVg6Gcqi7ba8TdBTOQ9xahUur2yLvCa7rd9GU+xa2t6N5lItYOWk61
L8w4PdCAms+WXpAyqVO4c03dYy6WUalk4jID+ZZC0u2oVU1txNI6Lu1uVE7UhkvSAVig7yt4vIgw
Ql2FfzzMT3JorDezyIonpciUN52dpRebVHz2O0p7Xz2U4eOdfG7jOFDOpUNE12TR019dAzxc1pzW
SPfpAEN+hIo1v50i2ZxePg6b6046oYMXJSFeB88L3LtLGte7KFCOLil1jioI89hsXzlhY/Q0tUX1
o0kzba+JvXzQ1TEkFFkeCBKCpTR1u/Stnrc10i3hZYiHzB+8zjvM0gvRp07L45hW6rWjlHLstEi+
y8t4z9Jsa3iKHASXbHCQRav9NotoQj9C8Qgurf6CPkcSKGmOVGvb11eQ8Pmr1iv6o+hH/VTnlr7D
69kanqojmuALkQ9W+O3sJyrcOYw2IkCA1J8wNDbeWEalsvSO5ieaKA+NlgufBHJED1HdUzS970Sz
8QFtIID5x4JiHfAy38kNyzy8oJqxBINSlM+pm6faoetn/VnOulKSIbbNr3QeYzZe5nxprNh8TNNu
1M6KMRvyAbWj+GsYmgQppZlEz1I2iJS+vD+3riCwLBTYkPDnJKy+09RmDhJvhK5l0jZfpZ46he+m
E3n4aETjziO/ceToywOCBAW25LCrI+dEUiptRBqgj3UUWE5n/baluqc0uPG2kj9BqjLgrfPWLVP+
K68pYyymFKXiAcpm+8GThfaR8n93UkNTUYMOC7OXl3BrVgYRC2x58DF30X8GOKse29i7jFkZnoUm
kvToFH1bnF8e556OCzmUmi912EV2wP3jYfTXxGZ9sowQe/gLyseQKnJtsl1qEL3xVXE7pXrvhdPw
XehmgSKLbXXf9DwxFR8x+aY4OmWCop9TJ/8MD179qFXJNEGCTpdV417yvp1OM4JRb/Ukj44NFeKd
wO2+ErGMRa+PlwzMLsHF7ZdtjBJmQK26F2mG/XmME9WHUzD4TuXVDwW3TZDpwoCRYSZBF0uKVH2Z
ZzubeOPEcLFR71/ceXg2VtsLuP+cgUgnwue5fTIhoR3GtgpRnMz3IDtbQwGbpNRoopx5F+aX/dxO
VsHOqhAw/C26oT+GQnafHLv68PLe2tjDbFyMYwH3Lzf26hrQLCppSK8SE1vCPBZhVL2DAe3s9Kk2
TiZjkJLTaNkoD8+uVU5WS9Q7xyjsIeeWPoxeND4nLHUEw6G3d3oXG88A2QTXGj1HMCF/hHT/OjFd
WnROBC3mUokBpIkzNslXECGp/Bxrhef4ZuXF3+Y279/JvOeJGrycmuTLS7u1a4F3QVqHeKkDS1rd
eloqHNGUo3MZY2P8Gll1eG7b2hKwJYwy9UNSgNhvPaOcYRS27aNZGvN1chW0WV7+JUtBZxUSLFRX
WKfI0ADoW/2QaQ7B3EOguXgx5c8IgQ1fs0ZspLV4OhR13r2d+lkJLBFWO8/xPZiRHGeBiwNxIw6k
AnR7csE65Q60BfviOjVNWFMK89RgLu/6+qAbw6sqNHHHMZQmeag8I/wQd074AUPC+TX9pXDvCG8E
ZWBJ6FEslwjAmdVuD0mxYgCV1kUvwNXGId/HH7s0PtgJihha3dZHt2jnby8v/8YZg7bh0IsGgkF+
uYrIuNClESPvcyl6+2szN+Wjk+X/bJC7LLSjLdgy4CvEtbcLTVqZq4Vgah04u8WjvFF9lCGm7zO4
kub48ow27icPEgXm6+BtSWRX93GYRnNephP1aASLLqUnjGsNPP/gidH892idCjQtZMQ9ln7Pal6t
WthhbkvrQhXHDqyi7k7oxmY7J2RznxK0qmQsLCOmlbfLJ9XCGMMptS6zKZvs6Kol+LypyNN3YaMh
sdXMWvqqx6o3CwCbx6/xFMtshBVGVENLtRjTnctja4UX2M5SKqAPuv6c3mKXk08ZO1Wv4seBwlLl
j/EQZQd1cM09jdetHQo8A1TIwo69Ky1SqzTl7Ar7gtGMCUssrIMBZuJOSrQ5pwWKivcRccj69JlS
cwdYjPYFTYjSzwxrDDITWywtcv6Ztc1pQBGQ9wwSOijm1efsCXisumQo16Ajk3ujvHip9A5h1Go7
X2pr7dia3KBgTxdDp9udEyetMtdwYC7YjxbXgfGObSPrnbXbeExohC/oKvoDC5lidQ48SiWuB/jt
oiaF97OTkxkG4dx1I+TDCeoNIsfiJzGSffQg3Oe+jRxwdjDMkaLWy4f//jFfnPVMkKxLZfCuiS2i
GoRrolkXB532pyHLhppL1I4Gvy6d4pU+dfpe/rA1JEUlfJfIq4iBV5O3xeQkESHiBcxF9IBnQ9oG
9D3lKapkAfOp36vm3m9VygOoUPBREewljb/9qBTRhwKFYOeiaP1wSIs2OlFPQj6l/Xeb3EVXj4IE
Wq8oawCgux0KvVMsujLLvsCbLE5VoeaPAO95JUWq7iQsyzLdxgHLUItCEk8gtfHVtU0ERqMZdOzF
qFvnCI1wOE3d8E1LJPr+qUNJNHbDoDAbtC6nVN9DI27tYfBK4AMBBNG9X8chamoosTQq5yItrwUD
EbXv1SHRHtUhFKA7tfE8IybZI8tV6olvlPH4ei7LPazC1rflrqMaBr/7Pk0EGFWnlhk5F/yIi5Pe
pFNgGlP+gI53eXj5qGzUwRY0H1+Xt4UN9ae58VccOlej6ySS0mssYOUHgvb/jzyNJ5IWV/mQg2A4
A5T0UB6T9kXKMtH8HizVK0T6ISC4RnPukyF952Ah/fvln4YUwP1uWKhfHKelg0XefLvxzBRTb6Ss
jEuYRd7wjfCrNt+OVq4pgaEYTnMyZxt5UyekTfxqJhNBf35SpskP6z7WTvgWtCD5S6tRxbskk25q
v61rpRT1KyszreyZiF8kx6bgz/tDK6sEqFnW/NYq6Va/phK7tFOjFUbyqlPLVH/VeHR3P1gJGYHf
W3J0r3o1RApW8ZhdfIlzT5SBLcwkQ/jYm9IjFbAo/YY1XDMeBmPqjbPiGIX20LlaZwQe4i5mELdj
H/528tguQBzIRA4YbTlR+iSGsUWDNxwseYC1bvEcmVX/LbfjNDt1o+11h7gwhRZESI1MQen2RXcg
vqUnAegvnt7EqT5QuFc8kfsCgb5rPyVj6Cdz6YKitMNS+LY09Gc3qeigtKKB35dlkwYr2UgEsWfd
KO5Dbcvhe2tVgx2gtNTHB7WBG+23CdIzWL41/TVLIPw8RDAS9OOoATwFIQrX+1PWG4VuHxyK4863
eWy16FSawgmP/0fdeS3HjaRp+1Y6+hy98GZjZw4AlKN3EimdICgHbzNhr/5/oO6ZFYv8Wdt7tjET
E6EhWVlAus+8pjEGZd5MLiqdmQ/2fikegWe4zcWUpVp1PmbWXG87xCf1L2ON0EYgJtMegmrSzXqT
Vjh3+XWXjt2tWjRKERTLMn/uWqsywyiPinuJypDyRTPK+iquc0MN+9qprPEgYNo30u/tWDUvi7nt
1aA1jeli6DSuh3aQ1hen163oRrMF1e6yatpHy26HPNRrK7d8TSa67ZeNoqvg9SN9CvWmUocdqsa0
7WZPxB9kQXgLNGuaLspW98Yd4qdaeWfVUflMj8NpYeeNeeIPaqI9zZGuiGvYjRN8EK2SBu4mlXEF
0nUZAwOb22+9ZcfNxyQuinlHwXm8kG5TlzcLd0KyQfhQz/xsyKGlS8uezspSGaLtiA7sR4fr3oMY
pIx3WmRZ56qaKx+9mf8E5jLPXMKpUwb9nESfavI6y1e7CHcRFD0XJUNYq3K8VQ8gWQKvL+rnkmZu
HOAbbtx0VDmGc7tUkUhQZ57RN8regKRjtEvsJxwwH5yxks9SuL2OAkRG60IFsNOf51FXGrtcSY1+
n0IB/I5mezOGlazyL3hN5q2fe1Zn+A35KL44dvqcIsTwuXQ0xfJttXBzVvrofUhFAoHGpiyN1O3Q
T7dKoxAMZlmTCh+M8lL6fWun8OyTOvG2Cg2Z0FPIw8MpimiyJoOjkeSlZXWQGaXgfW6UTcSXNNNL
AKnRNzm6WhtqWjN96OMZ9y4UP9wbO1IwYArtbjKc20mLSjMw0qi3trTX4xzkCQLkpGe9pj4aok25
Kws7rs87b1QiJehs6cyhMdgIFKDYAdSqaiRrqjMdEuwR2eIojHv859bD1VDuoHmVzjkFN/mhlDT6
nl1cv4Hrij5KLrUu0+yPUzbne6LVElhSnQiZAqqdRnk+5bERXTt6mnaXmdU4dRCn0jvHZFlmqEV4
82XjqdOXIVsogsH2zYYg01rztklyqd4sjtd4nIXxsnCUFuZXjR5IHkR9601nhivMYUcnUlxMVAJs
v1ArEDU1TLXcTwdHlTdpNiEzGA1tGwJO1BI/MrQB6FmXVY9j2qb1djT7BUp2THHupsd06krB8zPa
D1GTD5ueklLMoitnlH3MtL5r6kp7iIuZNwbtqb0XbV6PH7Wkj4oNRp769dLLzAnLWlE/24geXRtK
BtbUEELVDu1YQ+fqqUvNvpW7i+O7Ujo3Di5p2LyADOgvtGZJ4ltrnOXT0iEZEhix2112GBm3iFHV
6cGIutwNVHtqM9REhnYObANPt7Cy2EiPBoodmOYifGGf14uWgjSNp7R+TBQhtZ2pZd190s+Vs2Vu
Xe+K237uAzuxh2tEkuIpABQ4jpfN7IBFE3rpyNBIuyX3YzaH6xfpLErfbNWkWJ0Ch3Zb5Lodb5uK
eJo7bqW6GtAwb4lItHprlXqXBWk8AP8act362puT1Pyq19GIBiCl+VTyWLwI/xBHzUV9hwzW8AVv
9PS743QQu0vQ8b41Vtm3VHTjNxUOXhY2Qywcf5zTBeP4fjbvKZVnZsi5rfa+wvp75EYWZYhf7PzJ
09rofrAncV5P1fxjcu2JtnEx9x8GEm/OCYT+pJ9iB/c4grxGf6VQlm5blFgOO4ZoPjWRlt5TTMb3
Is2LZtMiVYQ7Vjq4n6GA49bE52LwCbO3/mG7NAbOIjUZauRQqzoJxyFRr3FcyNsDyiKIpvTuaAd5
a8eRLwfPTgLX8ZIPBSVFh6yEVR1kqlM2Bwn+MwtpfNvzhaxt6zEBExT5ZdUjjZJ0zfRjdGnZ2LnZ
IzaJ1cFlhza56Vudpe7KwrbiC7Oomtw3JIioR2OWXRgNgvNsFb+gFiwljIwIfOBtScOFNqeMpyVQ
qiz9ujTRYm7IKtJ4a0pTfB7iWmsep8ktP9JcHBVfSetJJ45JOGmhMynOoZ+b5ODGCBhxbhje53GY
m6+m1ZvmhqOoVD/Nw9Ra26iLtG5LNKeaG9k21RWiQd0nY1ldz/RRl5e90ulPFBTkEliG6CffGEhg
cO7j83ZNPad22IoJ3Isvi6Vxz7BU6Y2AJxsgrXUFktTS8grTV+26uh3hQ1nUvksE6iKhRgdiSefJ
JtuDRuGM0YNbZXTz3LkV3Q0xpM79UqRNF+Ze5qFwjS7n18oZVOwyequPww6MAsmjY8/G2bQKt4eO
m8zaBgLbpO70wcK/TZOOFSp1NiQXhe4sd92AoNQOSg5rHNzT9LErAFQGvdSdPkhcDxkB0LJk3HkH
NhcsEsy7HQFDA1C8X+a9JR2u3zyOlg8yTnhKD2DtXVmnoxaY8I0zf5qNUkmCbogW+1slRds9vh/3
vq6FAjZZC2ToOsCXOLbmHgZ2g5nk2qF0SvOQK1k/hrhNdqpvoCDtILETxefCENlFhuToKaOEN3IP
bLAcGG1Uw7FkPkpkLbCEBTeadvAKb43S4vTGqrPSb+ysPFExeGMo0IsUe6FA0A47TvY4kMtCkZzF
kSASQEIpCpwoEvtZNqcsRF+XQMijkGtHMmtV5j9OYWtDRZN0bK0DVrbWJtLIY+OxjG/fn7k3igAU
ryEfGrAd0f07yl5riWlOX4/WARDxqjFr9c3HiTPp3ojGbmtHavz1/QHfeoMgW8nf0BWH63OUmQ+Y
25Vj4YHIJK7caIPUL8bKmQO9yI3g/aHeWJUe8t7wZFcXqVd4iWkY51lPhcnRU2vtZrFTdxM1yCzt
kc0SO3uQKFiVcqy4GxsNN5b3h3/9atf+xLoiKQ2svJmXqWCZi7SKUeA+9DI2t46aRghgAa7FlFkN
bdM5xUV+vWBQpcZThzoEjfpXU1loo6qiG2McljU+ptAvQn2IvVPZ97oiXtY7GIZ2PE9EZYW648vH
0pyKG6fNzAO4pz7zR0uIa6/Kqs6X+Vh9p2dSXc+isnZ5omia79m4pfhpJfUzRRjZp/ff8espBhql
rb4va+kB5eiXX8Zd8jJzCHAPHkXQCy8i+FB0vT8jq3NuSeCyYClQr0RfLN+9P/Jbswsg4mc/8Y26
qyxaoTtCGAc4Qu7t1E8aF8hcbk3Uia5GLTrlJkd149WLxzmIEZGsXnuKx+XXkixuGRBxPuAUrDw3
kx1Fvop0X4xZZWcUQdf1kP8knthDAFtPXfxcCHHRRoYK7K4ax3Izx6asD5PnJTmrMnOfdRGJzsft
2ch8M1aHNuxUIiYCAaTk/bJVvefZ6JYUWbe2tkJkZOOYFECXj2Y8KNPjWLV6jlxZZT0Nam5yDSlp
Dm59aexzUaNw56ulCXfPVEpsIJZOImvWDlG0eg6hjYMEkIckNJ8SLeeNud7j5G1aFyYNjbfcd8Xo
XkfAiuY70eJftFGGsnF3U1skN12jzubnTjMmw+fGtJQ96YIWBw313C7xE8KXeBUQU0pfRd8/2tlx
Nw5Yc2vizvNEnXdBXJlacZWVWj/tQdLoVVAi1EYXDeNOO1BVGfUhcnZoHbuZqmg7ugRTHiIrYeH4
7U1ahRviUPUfs8Fu632LzbrcxrqeNVeDraX2GWSVNvvgWFRwfNdq8/Rc9+a22TiN2aRBogDG25Ax
5fYHkwrNNSpTBFiZLQ3UcvtsWYIYlTlqHgL4CiW9Wb2ZSndAxDQvrXvYzlkdJJ7Ml82QxPhMal5c
N+FkDxmcAXo/5r4Z6uV5mhbtIw5bHYFW2TTxhaI5CKzRviSyMJG/Fn6blmm3A6bZ3vTeisxLF8gf
RMH6tP7iZHQb3VHmIXDoZST+HCmLS5M3bpSNHLoUsxRzGClF9VYmgqrxxK1iuCX3PlGK3Cqy5R0E
eT0bD1VjF5iyl549Sg6MvmivyghRnB/Z0lWPtpoihJha5uyep5obX9ilnURrppz3AcCs6Kzt8gax
vkrBz0CoRS0uylEX1n5WbNJSU9HKjxiHtzYsHd1iH4DxeByQVzxrmkn3dmLWsvOCa3SGlGZ1NQJN
VjTsxjLTFvS+3eKpT6ex9pdlMBMfIq1x31uN94kkNrufvFY/j+kzK0GfWGVx0biAoP2uxgJkv5KN
kduee1KOfHGyfbF4IgpETh9oK4uMsBDNEKsONavqG5+tqo6+bHX3Kk8yNk6B3g6mg21cNSj8lvWz
aS4Kf9MW3lczLpORfYPX54ZQWqXdHMewj6SRaAuKfG1mhTmFvbtercz8Qi3wrEJ3co4ezRKd4AAc
ZvpEBuBgxoe+wAOqhd6PYWnVZdPGxfSQL1PT7xRtUuUmUoz1M7Mpzbd5N9h38SJXQo7qSOp8lVVd
oTXR1vS1LeMbCd6iXM6j19+PVZ/2/lCh67sp3LTNYWnNjrOLEP6kmleWvdjWQHG+K4XdzBCYwIH6
g1Eape8U1nxnz0pbBQklZB1W5NKXB6+p0DcRpecFUkP3LVBnL1YDErSyOkdI0jKD0VNTJquX2Nni
OIH0YaIY0SbFdNfzVSQT8y35ukHuDo2YSVWsrTGuKrWFFk3nvT5gzU5faSp9XTYgFpxajg9D2rl0
sD1dPGRd7eghqBHbDjSL3JrGYtH7y1S0T9DlTX1ntfEURtnQmH5Lky4JZCzUQ94Z07BB+Urpg3wG
vHaY9NhJfW2IshsqKvbnUu+T7kRX983LcNVQBKeFPPVxaGUm7tiMTWsc1lDPrz1Zh25rpNsiqj9H
Xmk/kSKVFCu74W9HxUi6EdCtSPNV6+EoAFeyAVYi4ktI8eIVUWZWH0567lLVUk95+b2+BBmK8hUq
/rBEDHP9+S+1f0obeZZZsXEA77CEBT7Yl0jP2NcxmqTb3KDnOdiOfSKSeyOyAkq6RqsU9sHsry/+
l0EHexZ1v+AGJc22PXh99NWa1XjztwMKeCi8PvQKVj+jo5fYIA+aQpZVD5OG8UDgoiHzBdqyvJTR
4rUb4abWCUrr61Ac5BdcANo2TJp9DGpN7V5YHuY+hzlnj6kWgt+TVaXbXnHLE5CV9csfBY2oXQLV
8IiDKfYeTRvmsTpa9712ULwar8PO1r+Aj4p2kNrMM6SwKU06WrcpjJ4sX5jKiaD1jWANgUMb76vV
oQkd4pcTmCY5hl/0aw6rRvWmG8Dw5naG5jixSdCP5v9iQwBMWQM1hqSpu775XxZMmdMKK6W6HAYd
B8Jmyesd3d3hYFlDcQIF9lqtAPQAi3PF3vCCifxfjtVZ9lhZva0eyqhmZ6uKI57FAE3U18ak++oh
VU91LjOqxs8yT8kCUr5JQhXttKtetjlcR0cdaoTlvOpvJ5d8NbJKlSCGHvvxazBbKeye2/mA9aV1
h6fL/EUbpiwPR7cxvzYahZMTO/WN44FkAGAU6hGr2vvRi28LaH62k8PKAG5xGFQxhfNizERfTX9m
LqaLys0pZuMbHVjA+Ka5HkjIW3NGvJwBMjLdHOBvHKjaOSv0v6MjVXTu8og4IliCduysKBQkZ9sm
nZa91GRZhnklnHTz/hmyjnS0zUwUL/kuHFNgo47WuSLB3WtlS26G+PU2oo530FXE5bRWnMJOvDEU
gvoUJ9YD8fWOrhwpU4SMzYPZNldR6sqrXJMq4q/KKae8N07fdSdhUktfFUOao4eCZoMzF3poB51y
aBsqkUUbwMJv/sQZ9fqJqFAzh/qar6+upS+nsfaqSbOQ7DhYUS0RcqtoDo60i7yajsrfnScuE7zI
6doDcXkF3V7tCtKoIHnUKiuiTTr2xS5ve3ve5L3uFSc2xesXyGgsTKouXDAw+18+WJyxVzLF1TEs
hhhBDdi+XKRpnXh9r7feqrgHTG41pVJBJb4cJTNVqy3aWD0kuppedhbRbKqX9oU1wwvHFQvJdqPQ
nt9/kW89GsxNwKCseedV4REBuMgxU1U9oJhWnguzzQ+11zsn0EhvPRqn7Kpf+CdC7+WjufChdHNh
BcIGc6918Co0S6W4yfPYfGhbT438GUko738xLJcVSCtWiOMe09okV0i6pL160IxGvVXSTN0OhZVu
B5qZZqDl8EyI8jJ00P7uS4V16wIPXFEtLNKjCo8+JUVaLu5ysKasvgDsX4XzoKsn9sAb0SrBAExI
WG1AWI+3NbXMSrEaUz3YExcBdBr4NdtpzjJ962ZtMwSW7LMvMxU0Wsl40Z6a1J94yqPD0oPT8zNi
5YI6PixhZ5h9bM8aUR1lSF9UPSTBKa/ICuk8Fg05zzyiTgvR6w4FCw/9h9YwvypW7D15dmN8VfNp
fIpKak1+R6/1qm8p2QdTopoxZTFb+5wboz4861pPxaGjf++rPTjag4HCwbVBzew5T1zrU6OnSRsW
sa2IwBFO/7mzsuXcwMBYQVMMkkfYzOT0Jyb5jZAI1O560KEJRUh2VDmzMtQDc9B+ByMGIjEDAAhV
JabvSzIWQDTrTyQnx6crnDB3bRAgKAv8Hvj2yz0kSkOvXBt2Xj8kHY0zOvWmUjSBUibN4f31+xMd
+OvM/iTYgg0GQQhMndv35VjpQluQstXEhZzR8ROUfK4KjBL0qyUHSR943STPkVyIh0CJ0+QTRzW6
q9bgmddEK+7FtAB68SGTTSoCKIOtB9mIudFTZkazc9WCCQ46wMnPyP166bfOKrwLdZRCnXy3TWyb
0sJotWGJYmYeomRhJdcimTAEHbumrwN8mEo1iAs7iuGbO+qnZfbwFmvqtJDbqVBdGehN202hIuxC
BMpKv/KTpYBjrS5dG+/7SZ0eLQV7rMApbR5Qlq4bh0k2NtXNOI5ia01ymK/MqCTVFTNn094c0RW/
afU441iOhxzRE4LU5kARKI13NRm0vQeoM2PvgBaS++H9GTk+QJkQAiQ0v7nBQcsfx6horBQK+6I/
pG7jogCh9snOiKK+OB/ovg976lL6k1cnU3yKGvwqOGPoFZq+6tpx04IWe7kW7IiDXVHs4WC4XZwH
btKki49mX/wZHURnCJJUn5UzW2pmedCkon1kt3azXxYLcPm//Ra48NlqKr0qsK3rlvwlK3D6DFg8
9dmDEBH6zmgq+JmW2V89E0SD3ZRNYDoiPnEt/3zAo81Aeweo3GoIpL5Si8D7hdJQU/eHEaDcQIpu
e9daSeUmVLEHQM7GnKgXJnNUI341xTAp2riVdqhkjQCzo8XZKcji8VHgIDC03i/0t4C7878v30NS
pVk65tF8MKvau47xWT64Km4PSyvyE6fccXzAULztdQGQEeivAL4FNFKS33GhBdRne1OWmCCDv9u9
P7FvjQJGGZy7sypXqEf1gTL3lkjRB9yii74ME3xndlpXnCKcvLGUDVodSN0iFUqh4Bi1b6H6NLo5
R3aKJjtlll49g9gmNk7ba6Gel8kDdgV+nbbnntLaV1pVjScO8df7mG9Am4UGE4IZdHxfzlyNRy4k
8lk94FIU7YHcpfsWRu42dSLnkBvdHNR2vJwIFF5luOskrs6uRKYwAl9ho41BJHWB78thVc9IfD1y
6iTAYKdNtn01qYehyVuTqjYFQU2f6WcMptqeA7hLpA9eNT1LnFhxAEoinHLiu73i5//8bkgtwHLg
rnl1rRWxh3hHIpdDoRX6eZ2N9tpucNsvzuItM6CWoZx2SUNpH/MfytpggrylOqhDZyYBmGvMeIGF
ohE1N2OFWzZmRvq+k0QbgYLV4eTbqH51gSGJb4MoGe1Hw0CN0e8Q1dbCXm/FjU2SPQUqII5PKQyc
JpiadqDETu33eWT3X09lgjVStIYzfidbtAvVWB1/DFGa0i6TDuKRlqSg7BcA7W/MMi4/qb1sss37
u+Q44FtfFcQBJGSYJgC8RyexaTdR6kmxHDpLi65Uq3IuyiyeMgB+ufetApX3o+2jvtvilWw/vD/2
G6cgnUpqMqu7Hfptx9EmlDJdsH+WA+jdtN44s279wAp0MHwTB7NpBVtF123WZ0UgOByrcA0iHgs5
lbD6TUlD9f0vtOZcL09lAwFA2ORodHBuHGdLlhUjWddK9cCBPSqU4Wc8eNrKLjbYnDlAf5Kc7oEG
4qsMZ9NIiShVxTiRPb1xEKPmSADO4UUr95hlMZlKFUdzNx6ausuANKjzRlXy6J5AsDlxRL5xciBx
TDy2KiwyFUdnvimiiGB/mQ4LVfzrVuY0I8u2Cca4Uc8qTv6wzLPiz5f8H1+n/4y/1zd/vk/xz//i
31/rZu5SdtrRP/95PXzvZN99/+3yuRG/cSB8e5ZpXf3X+iH//qOXH/HPy/QrUJr6hzz+rRd/xEh/
fZPwWT6/+Memkqmcb/vv3Xz3XfSF/DkA33n9zf/pD3/7/vNTHubm+z9+/1r3lVw/LebL//7Xjw7f
/vH7ikD/j18//q+fXT2X/Nmm+O3+uRiev9Xd8R99fxbyH78rrvMHBZxVa9VC3YC9QVQyfv/5I0/9
g7gNsyImDcUJbp7ff6vqTib/+F0z//ipPwp2hJ+g/8JNQA3854+MP1ay3Cqk81Oc3fv9X9/uxYT9
9wT+VvXlTQ0CQPzjd1AoLzYKfPMVv0Hswmf+FGtb795fgybWDOqvNp6eQ/RAmdO+zyelftYxBNtL
C/Q0THQk5nuvKSNAm1FmBMPgahfU4LobGde0vFK3AAxmqijzCV0BOV2Z1vyp1sR8bhN2JWFlx9M1
dggRR7KwxAGRYATGQXZ/gMqbfo5so7oTtrGkfpzU2q3VxarfeVp+DrY52TtxPB4QSpqAWk9JEzhd
WwPvdJwvnfSyEB+RpQ+rebCzTdQV3aYHt1cDelSNxyTl8PctK5+fqkzQFsP9S71MIrEYYbuUyi3w
XnlbaqX1jUY/DmQenmo0DwWS5Nu+S0k080FvgYibIs424NJrVGh0i6uC53BCqgWOt88mjYJvC7S9
QUk1az/R1VouJl3Lty3R8edUQnENpFLktCFNs87oWVneYzPG5jOd5vksImEJC7caP+v9TGetEXTa
2tIMsTx3gPi6zTelKui/WsYMujZvTAsVQjSINjKJ5TVwto5HnwzcN9Uk21R5rp6NuGxVozyrcs8O
F9v9ocaWxEW9BIkghWeEAyD52G9J07MA0eHyEm3E7KpqyhtTL7JvFOXAaWadjUaw6tUDPWiaQfQ6
8e79QEprR6FDtvVcT0I1AMJ4yV5WU/OkgptFQ5ZiuFkp+6LMG19igMaYI/jHTP9UmtKIQxlbip9Z
ylVkKd3gg6mIf0T4igAHnzMfYckPudZdCVWql13UG6EkIfw8dMnnPBmXQFpKipwlvcBzR2kTQHt4
UTvtqId966Q7A/UAZxTVlhqIvEwlLVS7v4rR4ELysDTtoHQnwUtx8j1xtEI2gnPBLXQF+zKviGTo
ZooHoGgYBcqYy3vGwXBn4QgnWUCu+7gsmhEmWqb5mBw9YFodb/UiafbSoJcEQtSFKWjoiJdTWsVz
uKOP7GeJZUFhyO4HJ813k2sFccn/7bkSjJRR/bDHfg269GETC0X5bmmrlI/on7sqy6hryKdRn2+L
2kB4MtdShBSG/iKRiV9n4POhYXy2p1VXl6cOK8340tpdGZiJrQNV8JQtdY9N3xYjBpCWq+yzop8P
gB9iX0saZHw80YVj5Own6d2KKOf3M616yJH+FBqL3a3Ra+vr7qaxZB7Wjdb6tWCdKpoSL5vOqZe7
RfYa8A4FoIKvFoqyaUxt2o95nH6uYdk/gWlB40in4BuYc1PtcltHdLLQb2s1r2GSZ/RSgfWi8qmO
19KcSgDA9sd5EXgw1pPx5adTiE991XjCUB2XIRl1SIjObt4EbZV5K2/Y9oJS12663mI35YrJWp0N
usvQ5n3FtUJpFFWgtcAWOhusxeIq+lncuckmj8zCz5qeLlmle3cOQZLvtLW26WbTC1J4rP5sQgCp
IzSFgzG3lchPKuF91CdHu1BcfGjDCvDQZoqwLg+Noo0eTA9NKFKu1I2v1BGXURMFH6RSUkOE/ezc
mc1ShW7jRPKG0kV75rWteJwB6t9P8zyaN7U3yE2roQ2RKOmX3FyGAAHyHAPmcbopisy+r3mmLDRG
c7rJ0wRYdqzN2n4Ror6PG/y4JALiezOX3s7tpAhzE49qV0XjKuPU2OLykgblPCl344D4LoKcWGp4
mpnZ/rxocGvmytsNiI5eD+OkXSAN18wBfAIv4MfVzhon0MuNTTqLQmJ0BpRruqG4aFecGfXw3erX
HTaJ5jmtTO4Mb6qiH73nNvlNFLvtY1dO4K0zu7Hvq9YR2kXhSPeUrM/PdtR/R4Hr5UbxE+iER3IK
dHa9RX+93PSqSmcrHaztkHhXTdwYfmv3G1XmZ2Wqn9kxxsGobO0dJmmDMojwwcFUwDIeqrp9zKs2
DXFRFTe/RAh/3cG/3rk/y2PH3+onfxIMAVf4z3zslyvXoJSvJnNqbXslMYJJiR6tYvwI7Y4iVQq8
AJHbB43kRu2rrwaLERpHLcI4UR7ylLTTsKUf1Vkf1BXsVa/2QtNCEl2V7oNRlGOwiP5HWQMyEgKn
cBbP+1//SC3oz5cK3dpZO0ZI0nkESL++VLtzRBMj47jt4THsvDbB2UtcxmP97E6rIlwTPQDwvgHA
N/nUXndZoZoI5QEkn9pNb+e7GNObPUTWE+32lyHwX9/LclHvQqcOovZRlQB5Ys8jjbO2TtFIkrTq
Y5GgGi+tlRaEdZAhhz/T9b+izhfh1L9D2eP4d/e9XkNBcRzKvgh/H+qS/777K/+XYuI1tfz/x8RB
XdTll5Rc6c8Ae42i17/4KyC27T9cWh8k9A6wa6JbIs6/AmJX+wOdeEAuKNWYtNRssrp/BcTWHy4t
Q4pZjorTFtWmfwfEivkHGi2rixJcFKzoUJP4OyHxq4B4VX11wDCALSZ5NI9cLTTDaBwlqcttWni7
2djC+AVrf4rr/7I9wGIlqseai3YE8BBQG0cnU+oiwuD2otySvm4rN78YJ2enJdNVMWh3v7z9N86b
V0Ot7lIudR2wybxY+yg1jIRhgIajr+W4ud8kiu9BlFKzfd25m/dHWnOFFwfb0UhHBVh7VFNz6dYO
mnE3mvfF9OH9z9debXGANJB7mWvarbRBjwYAD51KUF/5liA6aR9nQe9gK6t6rB/dXCnbKwSDamtr
KUvU/gDJOtn3Nhic5pCLQkwfGwqytuM7Sz2L86ZUOBDqqXccQhJpDh9LrzKMjTkQcJ448l+tKfRN
qJCuJ+aaoztHR9NCa7VVKHXgeQzT6FrJdMwsTpVg1oX58u2vmDQbrAog9RWW//JcHqsV5btE6XZW
0m+6Pe8RC4c7mvvzNG2xzUR/evC7UQvV5cQKe30l2OvQyFagDInW9/FqtoSoslr30q3hf2795sLw
1WAMqMEH3mbZxQ/ergtOGatq6z3z6nlRrmMHASngDb98XlAgNiDaItvWG+xtwnEThQQ4YXNunelh
dWLp/ZQrOx6NNjjiVpRJcWo52rB2kyVMLGi/dmN9ncL0Lt4v4V3hj2F6sH0RjuG0Sfwfnd/497fv
L/ufYcrrsUn4qSCsBYOjmTUzDRJJpqfbMah9LdT2KaKhPpYWoXNH4PKhDeMWGEWIDnwgL6ONEnqG
D+/Pj7di7wYYUV+O59mt2MfbU1v+dYjF1NNu/Nd3Oz4uDS/GYlbwXpw4hOksPjr7dDOcNR/bQ3mw
bsV2Oks2p2bDeGutowgB6AdVJNqr69r4JYRyqnrKYNCkW6zD98bWC5Ut1Ptg3Lub/Ep5Up7Scwmw
HUakb95E1+ZWP1cOIIcv6of6pjsz97N/6kR/vcdX30k2+KqpDQjuaJKo1wxiLPpk6y6DWl9QbOnu
yB6FPO/RbA/fXxKvT1quDLwDQQatDBz1aO3XShFBPc+zbVr3UxHOhU4ncl2e0+b9gV4/FeVTCy0w
LiodEtrRU40CrP44tgwUm1/tsneDgT0S9MviBO+P9Oqaok0ODoMmJnIfHoLHL6eU+1KpyKQU3AyV
HWjaje6dweskJTt1IeqvTo51KIQ+wQhx01N8ezkUamoikqJXNpZf3Mgbed3vyjNx21/Ol+sJoj9Z
Z9WmvV4+yNvsrPqsfnFPPOuRxAa3v7NCMwwUveCf6UQBL78BfGtP0cdC2WQHfSMPy9YIJ9/09e28
HS/KsAm+vf9yj9cLAjxkQMDoQHoRBqvHQY2dUu1Z9wvCmZsuDRbr70FA8VBB98+w1uhtxShRTXz5
ROhA6FVPVrOlRxW4N8W+/jPYflFr/jVtevUIa4mS+3ulIdLeOH5lse4YrTMr+SaesDJJrMXzTTme
Ml4+HoV7ZFUsoo2C7pwBWO3lY3jFiPbeXJcb6oWaPzbdGLRudwrS+NYotCcwxwDiB7DxaDqadhmm
TlYlBQOU98NOsC0CXSJcdGKhHW/f9XEAmcBzXI30gBG+fBw5el4c6R2PM9SOr+lQABaTHDFdEU5/
b4mtQ3mk+bgRkhZSs3451FAUsu4U3lyiW+0HpVexs8Sp/m+PAs6ZQxY+5Yo3MI/Oo9aVg4a3M26c
dRs9cWg4V6ajKNv3n+U4zqSjjS4+vXPq9QAIj49XqjJaCnoq25gY+2JCI7z/R9x5bMmta1v2i3gH
Dei6NBFplVYms8MhpSHoPUji06pbP1Yzzrs13lHqPqlOq7rXiBkRBLCx91pznZnrqK57vyFFoLbt
1LbVn4a/v74UPPRUSIHkQk74MeHCn+3Gzhq62L0zFjS0S7zkVD3R7z/ax232r49GLcr/k/2PS9PP
P9NSDsypHEGXeDZP/jCjPyNCltk97sEzGs9O8vvnWagA+Cf/Xr6cNFDsObhtT3MQFMs/P9KvVDHV
IRZ9aBv1Jydv8TjdeFM7Y5tJhqYnNYfZCPiRqRcsbbfK9ZRsLplCTE/L9bHWsHHxIoymeahcE2gD
IPiJLl7o5PAD/NV7n/feueFCh4SwrWeTFsNk/XBk58vU3HPztvScvkuYUzdBsqNROQSmr0kIFy6T
XDHYKFLqTtDcmxeb8JxCOuSHSxqNj94pP5yeVmCd5Y1e60scOYB2whncT0rkMj7oal6mDP5IYepL
v2ESmrQS2GBi1+awfeELz+g4V064PThM75ExSmgVc1w6J1dgUM8kp9PA2Rb+kErdTdg67UTjbLut
KybPR0uLEKhFsT4G1c4f2iNDaSK5Cf7ETY3192HJcYJPQc1mVeGWvvfAWF8zwpintMYw7seq9y1I
JUs9WUe+TFJhCq/ObogQwDvEr9f2CShRq09mQ+0LwrxevTq0y/woNFf/k9cvikSmVdCKBs3r3am+
1KSUlEStHcgIJnxMatV9avmj+vh0u/8KLnzEbChz2J0oX4YiKsa5Xw/FNuKHkxq3RGzNRLrE2i/W
NlEEKVx1Wru3KJhWjEr7rIdIs0VjwxI2qU2Q8tv+Yq+xRxGGlOfYJ9ljnJgWYgv9JVz758HZ6eud
Wbtvjnjia//dRibLxAhvSRct/jKbsSonnJfICvD0Y6o39rgqRwMQUWFkt5WeszmV/sjo/rz2VZiX
xxHLz/fS3mmxtaRNFakPMWWId9sBi0KbbrvG7BhwARgYvkdLgDswWUq389NJ4AdIwlFtT7LSLfMO
YpjGpAyd5sGn441twFk6rg19BX/JNg1RJz0zmz0ui3bPIrtpxs95r4oeu+Hi6Cu1C+Rl0KH64sz3
tixI3VVtdSpb3sBoGKr+4Fqdfdybdg0wdyIXiGqBHQ4jV8sVwZi189VHt/IFNVb9ageN+93vTL9P
oKI0DmOVzuIX5kg6W53CemBNa/ds9JzSIqUxaL43XgPEzuA6+7IU4B6jfPLVO++WJvenzeCJ6C7c
i6ip5lUxDJxMADy0t/3zuRVBDRbFoSlebnUIkofXaU92er98X6s5PIVut/F6Q5sxGrgMU/B5sF2W
1zATwRwPfWW2ZzbgX2DfC4cesCGIrIlk9HTZ1xmzLOUpsrh2wsv0taPa/qbEBhRESAfr7Zgb2yjP
0V+dKNTc816msiny1Bxq48F0ZtSDE4RmA7KT76IK0WVGBKeWgRMPHraHmFFjXR+JvGbgkHV7ZUf4
NRlYlGVgPqEAs22+l83/bK+Feurdss+T3BBmahARoOImd+pja9TLp8CHBMpibdwrt3FPXVyYRp8X
x1b3Ado1i+/Rw1E9AEOdjoMo58vJ6E+DK8qIN3tbQMCvTHM+lT2dhsSB5bVAQcJj9yC3xcg9EnkR
RJ4P0g6KuNyL8r3iEmGmNu7hLOF9o5gZ7FDtCRSeZkzdxd3tpNvyBuZUAXYh2sdOlEloLkOfZGRF
wtnYHtzWMu5sCGRNohio2anqDPctN1pBTFIl8NoF4ew5GCenYkaObok2rWe73hKvBRFA+mJjm5Cc
tPXJnopexmEb0r7e2mmVUDWH9uQo3vopQm7WuslSj7zpRhZkI7jEcdBp0PVNftxzK7eTuRwzN54M
JduIFEQKeSH7cjn3ZQbSPO8rwPVgvffYkWHxjL06rNJQGLr5lDP/e6hZURUaxWEHd7SOyxqj8Z7Z
TDtcusTa9xa7kp62PC5h3X3Pl0W46daI2rkEkNXZZ2KwNhnLXgZvK2Z+llo5jUtSloNXwjIZF8TV
zgB+URWe/hpOfWghM6VTHpO41l+RdWCT79EENU8O6pp8OIyL6/WKYqhKh83qQbXmAUMY0SzKSEAf
9yjgq7CY+Oi2+MbcwnZjZ12K96E0pJey0jPsgMQjVIj+FGLVMhjZ2le9gEPb8wDO+I5b563fh01H
g6E7g7HmBuBHlgYkzIxxVYTLofCikovC6xI0BQ5tjscRzyikosSTeWCDowvYWttiyTn2cKtqFrOP
3dbeTYNZ5FT3aMTMEP8qvtLuyfPL2YmkY20KU3OOEMpYXAbsCjDLJRuK4sXoGzhbzOcqa2AeWYyh
esoXZ+vSEpExB4FbzkvSZ4NXxROas2/EjbDxZGvevWaLzluOtaa3LuTGqCYGjGj6Z5R1dhlzvxJ3
3aKWR80sbYs01+nXMmyXS4auTLwQYDZMRz3HsDkJmvVGBYgV4t5enVfdV7o/rtz3h7jM9lAlVjFm
MtqapXgclDmUkTGih0oCZ1pB/JxG+Q2Kq7fdD7ONR8vFp5zJ8c6HaqSA8OW2H7vh9B+v5LLhPNQB
4x7zVJZMOM+tyJlXSFC71++8Ws1kWWndsXTPtlbzG8eOp4yn2bd0hjzAqpyDxL/7bHT+MkQ29r8+
5o0rv80CEz7snYGaQyD5f1YbzPl4GEBagw5EC6M8rNqRXs0ZgUctui0ecBn/RRsy3z1lT0Pkr2K0
44kOLIw3U89PIzbiJTEMVOYR7YjlS23rYmOMDpQucUtrfCg5aK3UM0v1kG1LaKaZgM4be5p9zqda
/C6K7LQ4CPkULAY4Vq+luUFNnAyzB8wTBrCSPo2F2oIjp283HZbCLr6P5CHo2GFJnS9jubgxG6v7
ta5EscT1PMvrYW5AdPljqO93P2+hYq3WicEj15fCXe0xdqt5bOO5dLP7rt4y3u9s9R8Lz90TM4eW
eiisyp0PApiIfaYzEoCRLxc0mmE7MlVXA1/IXbuY/jt6AUemk+M1dlKvuPyOk1IQOLpsdaajZq9w
0m51xNVplMvpPZqMzkG7FTo1adJ8DmH16aMD3eBbtczbFpndJOUBMR59s8WrUQ86uSa8CSQiI14l
gjZGrTC85PuE8qA3tr5OXPiM7wM6ct7FEUtVCoDIHSOzLNXVYrkl4pG9cS/ctXbZ4gYnnC9rHnzJ
y66KBKX7gHxT96FzWHNGw6lbO+V7FvSjd5BLm6VdMff7oRYUQwBOKWJ28nq/wAZZrNtiLw1Ittm+
jsP7PBTG/pkWurOXMYURKjOzNF50Y82dS0zerNaE6T3EQwK/BNjJsiiU9wlBT7Veq9YM+k9Ok2fV
nZoXbz6b5GyvqAJW5USob9ZvsmAIgCuX6MyIi2W7HwfQonNSViy7uKwH9JpyLTfit4rKL+4CY6Rg
BKlomgw4rD2MSiCeTWI7uXzxcxW8wWngOMq3ThJZQoC9+DL7LZzAhgvgk+AvzYmqaLV57QyTti4Y
GBRiIqcJyMIpqYHbWVLlqKwup1D3HVoDTuorTW+OarwuG0VsrCoM4SWl5SJeYTvNgjCtvGL/oewt
dFI0Evp5HnPxxWFw3SN1mRElAjUbjOuyZJM9C+c1AxKsF9cComdxxG8Armab2M4CJtvRJCdm/jq7
CrynXYhsKthYRutbFSxBGXmEOuRHu9dNfoOgxlnPDKHZqCnv/SZFFuFpnAuFWi+Yz7KNW3vgrRdi
Gsb26PdZzr4jsrBmQ83CxzlYdPGtzdv9m+HQmDlmYIT0xUbc1wskUzrQTWmu65mXKZHHE7AHRVKd
lKt7LHVuFucDwyIExI22unQC/Wzd0Tgk5RQIyRCmyjbYQMx5JPPDD1ReJ35bW+K+bEx0M2rKIF1F
ITTTNzuv2o0MAkqcC7K5s/oClgQAuLblXL4R6BbsI4AG232AClaaX5UeJ4Rck0FULfP8Chx5QF3o
PRUQ2CmvVi7hUUYJOl9P5sLGOy/ONH4PwcrZKY2h8ORdbgfvUNutyG/xFaES5hxf1rQuTVz3ADC3
KjXXNhuSkmgcisimAozSGt7EqnEmNHG4BMeJLxKAFTe8vs3isdx3lbKFBMXTAquwidu525d7/Edr
Q6JUViw3YWMZXGUaoxMJmjj/oTVHfa/CJbjdFjRhR9wo44vb+Hq5QFpb1Xdd6axfzZ1MnHQBVRKe
gQecrevF7JSZDv4GONBAw7Q+2SsKljPEbN2ats1C2mIuMsu6n6uifW46u7AgpGXhu1VoQshRDJcn
9RU/UuLzQ5oXfoXX8LCOY27dKH+ssF43I4EILOQJ61gRGgi0k80MADApI6wb7gBbo5JAQmyOCR4W
r4BYjOFi6DMgFBHEx34FkGgURgLvq6f8MxVna77TGPvkOeNcE7AwnQYdnczzFJC4dG+6Gr/E5VRK
vYFCpF8di6UAZBJlDASoa8zMgplb6GbJLhy7DsSXTpich2gS1A+Roc9TaPu/ZAbJs0kxeOqz447D
8gBBpsJSjDz7DQTvUpOXOkwvthEAt5Htri8gbhjVESuXfuh61Q+xKGX+NpsCURvsndp5baZOZV/G
tWy+7YOURaJ10V+HhbbJDsIJU4KXW7meCHoGr8E+b+V5Y7bFuz1pcohb2bvdN7sznSVxg9xvL7tm
NJ4MCqjwHGI55nJX943iAlIs3mVLcjtr2Vqqz6KdERdWq72Ot3QBIRm6EJovrMqvq3NQjKURNXB1
vg6IgL+qPpvVgXvpgALaNYcsQUMNnFjhdjK4MYttjTy1Um0i3MQJddqbmptZeRysNrlBuCIw93Nr
2+ztqm7YOCJZ1q4DcbcP+WxTpXB/tZ31WTbsBbHBP/5QmTkHvKzcab5GFOa1D9s0t8WtGY6tfQGG
Z56ulMENhEgNbwjzq94Q3Q8oDj4tlLlXXtq03BOSvOl1F2EB1O2hsz1513BJmKPWh3tzEIUu3Zj5
QVPGyh0RoA3DGgz0eSBnRBMEQBttH6jAyyLnhvpCUVaxWgaMXXD7ejVf7YBjbpdaokLq88rj+gYN
UlTRso/tyzTm3q3n2U12LOcNZKs/2tY7zRZMh0MwzeNRBKVE5UfIppnoBUFS6nC2zuwBTlufCnwu
1RzC9h4bCoRUIp1sMM5m6kw4OB5FSpTvqyoTVLInnBTXzdsdhoC+YqRkIo9XBqieJ1/m/eMuQZqe
gZnmRrWzVN1o311zuvDzOVuj3ejzNartHdIPJbpSERnH9RZvdtYPiV8i1IF45IbPE4IrMLUGxUS0
VYvzZZWlfvLobn5bQdDk5wEqQHqQ5s4CM4hHW8/KXOZFDKdW17f71gpWAIjIRLlakPCE3FAj9y/z
MOZL3+skA7KriYhcse7kXJ2caJuH4AVoN+s3H5r82i4WMFRT1lo7+kSbPuSuKvc2Gw3/OdMyu4ci
kWWXQhoVGBjmUEctjZWh3lKx8iqnCgJ8hP3UHkcu7BcYXLb5AmenvC2wr1SRq1p9IfOwNxLptfxA
3Cy4I/d81wIP2kQPb1v0+AjRtqPwGlpTUjxP03PeTu4DZYt+IMhV84dbWzDFdjhZmBDLVX3vRb/9
cJDvAtOiMYmEtSlQNg+1qMlEZxGlVtYNn9GSmE8ObV0qR9vFf9VD4eR/7EMDiopdzR4CE76gq2Cs
pxU96YCVxA5269bx2yHAJTacdKRQrR7WoQvuxlw2N1vLDCQaIUB+C3cHW+QEAhW02CSBdJtYtm97
p2xJT3f8/H4cfL9MOmnsr23tQf5u1xyd62JS4vv48UXst573qaiz2T1ifZbGYSoXA1ZSg5YjDr1x
vF1dxSlOOksZTXoz3ou84QIVSCc3UuJGbTshGKqWkVXhrozKgEnQeTYCKUxdOcMGtyRdAUqVnHbM
1Fv9FnN5CtcLlg86N/5xdpapFT6KRK8RV+4yMU2ugHkjaxv3fowCD3leNLah5PIw5GVwtKkXKHm8
UCL9kOszUHZLIgXt8jOhES/HcOPEQ5d5/vOiPL9LINTy41LxDO/Yldj0yla3c0LPnU6DPc/5W6nE
9BKOA4E6zSKLd8/pdlrT1tp8hl60PQ3SbG5CNJD9wVjd+WazWyVP59P0hmXdeFLLCpap6sq9pkPt
uXcd85/P6IbJTQKcBTtntBeNHjo0FrYHb3VxP9erRCaf7aSD0mY1k8KqzYuiygbyneqMKs3OsuBl
gKFCC7Uo9KU3DOh4wqIPL2pnQkU9UBA00dzqXaQc2NQd2lmwUPsd7doA1vvziUB/urC21kZlcorU
FNVSWXGdj93LtFftHlN1WewUOG73qHDpb0W+5w0Wv+WOoN/fVAtQBncxKQmqjL2A7TqGelxnqd7b
9m4vzGZkdXcUySPX6yJR+Ur1bC4OsuYVLLG8QETePMBcLd4XdJ+S01r6j2Uu1sdlsZs9GvPSTReq
SivZNHRObsRNaNA9rtWrJOMhMQYfOji/8HdMpTQAqfHKB6vJbLg2g7jwCOs7kLoml6hQhrNGeRdm
TkR0xPrVp5jLuNeW5Q1e3vCJzOvmvUctfWbbhrOktJNnbMGmb4Bv2cPUlofc8xYvdsJ+vem4hiHz
hi1Dcy27mt29daNB1uoZbIGeDiQENBeQbv1X1yxqP0UG5XSXouzZZHRX6scxmM1LhBLWtbGaiBMN
o9avBuFAVURfdvqW62156pY1oCNmlPv3sNp2jHijzwikEG55xR2+RmJBWxlUmAPaJy5DPX2HGCFY
tL6zveMkMfnXymX7DJDGERFGRjh3pjbDH2JWLDzW3Yh5jS1SJ7qfumdhFLWOrTU7uRqpWaBBD6v/
4CzcXDnV+uUaqq0m+bGmmIhM5Xs1pXQgRjpN3XBeQy2mklZj8xqYg/+FPOYQWQUMrMfCnNrP9kwT
A3PX1kyJv28+br2CAIKYcdrJEyJmkxlIVWSf5n2c3Ahk34kvVrfhcyhl69MSymhiONoa7h1f9j9y
6ieo/GN56k0YZftG7sb22d/D8Rtq5JaVKeQbzUm2uIwBJXKYkODS0tTtS8P8u41gmmRM2ZHHE22q
yiENh7b4XMoJ7r/Z2Wiy85LLb6GzuePlQzWX5GZQWwfXN04AH2/1/agNVqdP+4FUIvpg1Ajx0gvx
uuc2wGS/D5tXTY+Dtbr62o6rvsRA4AWyBYQ2SoellFXTC3ySzebvU921X7uWCfmg4ojSlc6hn9kW
UPQhK5A2GYQBjGkpwpYKp+IsN7zSZs15trpdB4uqqJoti9U/NuEdwYLNZ232g4hYRNmPbWHGHAUU
wguzLB/SIS4182Z3WvdJ2KeijONsQbxUWquL/y20JnsjsAmlXLdhU48DrmfDaTCGw2JYTmvWETTw
UstaMp2uNhDgZFtW0G8dzQM+c1a4TVLzJQL0bhcySsJqsh0CATLlAU7ckYxnqpdFyvw5W85mAh0m
iPNcR67Z/T37D7POXyaqCCvQAdPedkP0xB+xyQvh2GYZ9nVq6HpPfRo3Z5tXfPn9gPOXhzDzRo2I
Bd7yECN9pMIZlTfipmgsYNU6PzjDIC8r0OH/UP2Arx+tCLJUdHbcQf/yX/5N8FSyn6FoqerUHoz+
uvSt7D5v6u74+8/yce6NVIAoY4+0G4S2Fliwnye1O8F3rl8R0NCcVtEmBNYFj3KRMpVGqXFDEF3+
h9/oo0KBR6L3ZRQd8NILnJo/P7IscM4szIiSroP53xkNvdJ5chPHbP8UbPPro1AOICA12RQDT3gf
VBfGpHfP2xbg4HbYxnCVGCGTB8IQtf7TlP3jS4EKnZRa3gebMOVTxtbPn4ql4u0zHxeakqTHI8fA
S8bBoiT//Q/2n54Ddgjk3mmuT1blz88hBaHLw6wQSbU6zhkZtXPcbb79h5fv19fCAbyISY29ApnP
R7xEv0/MWJH/JDSxnXs2EZ9SwbCbQyVl9bzULZ13B2rGH16NXz8cTCWmBUBkLDTZf4mo/v7O14GV
rTu9kNbr+gMdAfIb3F4e/ulXiLgNWbTPyB9tp/fhKyxKNjYfbkkig1FduIXAvr2O6+U/fwoG7ZNO
ne0CkczPP5S7VdKu8bInClkQt0dTxXU5bn9Yv6fF8nelBYI2dIEnEhxvOLJY5+enFDOFOs5yJ/FG
vdF8zyw4unsb0QR1k8Yshtt//KlAXgi08vCobBgYPz/PXQd3pavmJFZtLYfRCNW9323b2++f8uvr
d4psQ6dH7tVpQ/+wK+lugsUAKpYWoWffFIBpjos7TI9Z6xu3umKagSmPUuT3T/11tzgJS9kqfETN
qHE+fJfhosNc1dJhLwRAFOZ0ATNBpkqr+n9DVP6Rj+R/9H/8ZCT5f3Rbn578d8fKv/+S/58+6r+Q
AP+zaeT2bfzf/+vvjpG//vf/1zIS/MuDZnIS0KO8RrzJ6vlvywhG/5P5A+E5/8XJ3/xvy4hh/oud
HhQM54uP2tPxTjquf7uoDSv4F2JFE60uKFdQG1Db/oGP+uetClm2CwUFAg8jMf5RMnx/XginxB8j
H8tTkDT9nL7D6udZVfYHh9NJKPXfy/vfT8H9guqFRGI+0s9PoQFHvBaE8HQf+3uDSzBM3e9y868F
uUYJ9eGt4XTvv18GPy++/3om4ivXx0JCifPRVYAkt21HORn4Q0ngMYkuus+DJbtyJ8jXDBmuCa62
/3Cq/bz0/uuZp5w7ah3KkV9ALOtc5TsZyIC5jOKrFcqZYQxjOeT5f0r3/E/faEDD/6RKA7jifag+
MIsUfk4cOR3Naf3StQhAHIRDn9aciKK9zawzB/nIAUFNff777/WXz8jz0OOSXuBB60EW9/NvGerS
IXHOHlJVMp5ISKqzHpoOCE5SZdh5//CN/vJ+snZcrFGW60CHAKXy89NcZjwQfMWY+r7vxuRiqUNj
+fIPdcJ/fApPIr/acnzGAj8/Zd6JEMKZigWfSet10NYyMaT9zyS68BBcjhqBbvovqAbuj5+fAmjV
oZ+RQbOd2/02ZJJ0oBT7k73k4+9zegr0SJtC0XbZeD48hbwKMbV1PqULoqkIGub60CHku+Dml/3h
1P74tfEouLnCQmdKEed9NC6SKYufvWmndN/B0oQ51+C1YWL6+xfuPzwFETA8TL63AJDOhw807oSG
B0U/pbTx/QRE2Bytu/4TZfk/PgX4lkmtgwr8o3K2HgH/2/0wpauBvoGD20GmF3TpP/ssbAyns5lt
n40d1tcHFfDulmJoxnKjyR+WZ2XWb9Yxm41BHH7/nNOy+PuGy00IT8JpczjJeFA4//yq8SOMagkH
M/VNjPwnSdaZbZjVUy6CrIgC2uu3v3/gR44Ovz5vwek6hLfFQ0X98SBpunZRKjDTYoILVg+nsELL
qA7I78sLED/fc9GERz1LK92lO13aoi6uCCv/Ewfconz/8OFhmfK+cDoiH8eLGXz4kieC6JQPeTxd
cyr+GKAL2UeG0n573pcEHcDe6wnSIMGhFPZhrcaw+ZL1dR7ckeuQ70ejXvO33RRTfWHXwzZdD9u6
6m+uzV5323GWNhd08CTtbYeoWo0gcKUBXCLauDe2qiwSm45LHjcdnsKzGvjeLbqXVR1aVPlXDDjR
kRJRvjGQtfvqkRuMaM6kN/n2scjnpYADWAQyUY1nzykaIs9PzF7KKR1UEVrJtK7765SNJekOUBsQ
VVkYlvtIek1xaeaDqO5X1wBhMlU5KPvSXSHe+3OjSLWQzB4kl+X9k1XprjIubaeagytfkH2d5Lmx
XHUFo00inFtGRZNrdp9pOhZTTF+sJ1zBzRZ6OmVxWbb7WKIqwAxI58imN7+Y0zW4aae/02iQBO2m
piGkbjktXK8q/JIpJZ31WBPvBoewlowUunpuALBsHrI8RGH+18kn8Sux7RmHp+FtJhFplnSCyBWT
e1uJ2uu4gRjiUnDeBZGjl6pMTHcWh86YCNtrc0D7SROSlUBUgO1CeBQG6SStZesttafNvzcbYmqi
aTv9K2A6gzGF/LC/E9wWkgcqCtp3zPCnl3IewHUUjVzy1DW3/FlaU3iPns15NuTqt5FV7nS1NlHR
oyKmwVyPZmVbPXlw1rrdTX2/PiHo2961aDmfF5F/WwYxfi9Ms8uShvRSose6fJlIqd28byhKA1pV
WQj8qxeTf+WNYUjrgkHuDfTj/qVSvSPP0IiZ+jB7417HXe/5QwoEZYIFIRHJzr7HK5l1vNzQQuR0
cPaucGNlux1TMN/8NA7e+IUAHsc9wq7MVdSORU9uQpkBTODij/nRRq+WZJwXbtRvCuW7mmVzNIjq
esYS1n8zmt37Sh9xq5vbAHBN0N0BuZ309RJa3bKks2+3R7ppjEUKCZGCn8wWCXMio0iB4qIUasMt
/OJVS7+mjTEpEkVWSC6XAYKc+jj6HjPSaqxo7hVzgOkDGOVgJdkytQFIKNdHN5EJeuOjKIxIEOOk
rxjtldb1aS46Z09EI443eb6tC79N7r1qu+4f+/kE2USLxE0/IJ3cAPQzqGcDQZuRkvDk3+00u0u0
nj6pfJla2wdAkAPi8Czrb7rOBlfSzxadfVvmNEQtS6pHqI1eEY1BGT4yxqnd881Zqk9ybISKidR0
SDis26G6pv8lngytmFxb82aZMPgA1MQGqHuHUI25pBFLr5seRSvda6TT1ptf9DpIFuGTgEOjpo5D
6e87Y/NxNlBEdzUMuGr0iDiAN0OAcABISEdWZvnrwe5OAwckaCHRPi2S81kaknlG4TqXfsWuhTTJ
JzYglAbSVejPu8ucvUUYvrTG/A6UA/ntzlZTpmbrhupCur66Umoc9gsCHug62asxbsTqjfnrDtBu
HVNrNMU1UgT5o+NA26N2Drh07u7mvi1CNV+cEQrRcVxs8bQHAhQO04Yv2pqdp1pvA1Egee9aqD3x
kCS9zLeHOmSyBkzHqM9NPXXWMdhLKgwyPeo2dfecGFUiRMRTvTr7j3UfuvtAEv9A7y2bh6jDkq4g
Mmm3iIdJ1SJ1Ojt7pAVR2FcdIngG5bIKM+BIvvnSoSMC78CQnmOLVbFG6JDdJvKKyXvnmla7cTuq
oT7LxC5V1Li5P5zTrXDOFEJ7tosGQ3c9+aVEgL42W7z3onsbi8W41BWdIJLuQuvJhRr6rRkrMCQl
dUYfVQbBZvGSF0y1SwFxNvId5MjnQa/EkXfZF7EKh+27NleCkWv7NI1090VNl4tj7vdBWwXvYTuc
gl8EtUBcy0IbCRf//geYcvfVKCtGobS9vTsbITr0F1GB7clDSP8RSgmCexx7WtKiU/IWDhiKiGzz
9Rh1zAHDCDmb/LHMk1HEgrTIgrWxICQyypA0BnAy1UPGO08uYQk461iMRP4wou6W5rK3RHVTKbtw
j7PjdUG8y5pwz0yivbNk4aiEDITu4M9+QcLAVgz2LRQn985x+xXjldm8zJvqb0tjZFro9zu6Qr2P
4/cVTVGBh6A0HtdN799IxKZpOGRMJiNUpM5rvhb+fl6buwnKJWt6GCM74auHXfQWLm76sktkEW41
XeDTYRbkz7K8VXVbmSdkpnVn6l72p8GsMRxom894Urqyv+82OTBnNSUUyazd6vdw0IyL6qkTiHwD
Y7+aFuRhB5ur3509K7KT7CwERwmTcXfPPBTeX4Ni65iRQ77a0DDPxZe6a4nHYtKJh18iOXgX5Gui
Hm+RuV+JltHgmeHVYR712nVCumJmoSKvY153OXF/uQ9qhnoI3j3/wtoM5EG+3Nsba66YmzR7U9+F
Dqq5uJlrx7seasdnHKlNgi222VKXzRIaM7+LzO4IDwaGWcyLeT1CTiGshni4z+w5lRNxvIefytV0
mDL5ynsbTJSOdT9ObyDPwjGq97rcj3mXLQ9qAYvLDAw64bUfym2KkOt30Iem1XgeRaO/IUTVkN7F
Mt1nToH+bdgqNwXuzckSyPp814pzqvUs9DwNO93z7u3mknibmJGkZrP46uFVeNFm1p0ttVjauK9s
+0u3tx6i97Ewboj49KbIL9BCCQp5xmq5+UMAuUXxx7/NDIhhrYsiW5g/rElYtzgyhjcqPHGKTXLn
z0Y21C0Zu1Qydt5PYzoHAVkyg5o1Zg4tnDuLfMBHEssaIiXttb9aRl/X8bJK9UM3wTokCxpsThrC
Lc+zYSblc/Nnyr8qEIDEZiK5qIyt5bzNlU1Gm51V91wzCUMjC088EAUK0TPLNEko60hiLUN/Y0eZ
AhyvTfpeNTg7HHtA6rSG5fk0SkSAxUSXg/l3yfvqZwEG1pPNJ6bK8voUA1b1iKqTP7KyRP0DylSD
XSCbrFtcBBp5qHbQ38vx/3B3LktuI9kZfhXuxhNh9hDgDdxMRJHFKklVJZVESt2jDQNFQgRIECBx
IQk6HOGNH8Jrr2bhnZfe6U38JP4yWVAzQXbdkB6pWxEz0apSHCQSeTnn/P/5z2bXgB0yA2w361kA
EWgTxx+T1cK6iRrok1+uqiu6FDdgd6+GqQS/4DsChFUlKManAiBrSLAMlBDgbLSu+i7uLD1y0aXo
LOit6sKo607pfbg4b4YwUfsNCclFEp5r0vEWVE/CdksJ4W0Fmjett5cUcXRboxUE9zlStkLYfgMA
uBNYYAI6/S6hcifuWhukwbqZBA6Z/eodfQWAE6tbOBCpwBh9CTduJfSIYOv6tr2YGqN+U4KT62BO
m/YMQk0fDjfwJQVhbnhRk7BmXUKcRE/AnRuBfFoSBEVqNxqvJDTaotZ8hrucUUowk/ApyltAqZZA
VVftdbqjkA2sNZSw60pCsKGEY2MJzbYkTNugNRKtviV8i36YgHIlrDtfrdof8OcAe0cC94V37K1g
r9AloiGBYXO6JVUe7ObBOIrX0XVVgsjUEEXUyLVC12kJlHkdRvEvNYE8M2sLZ+UtV2ZvOhvtICUJ
lHoXu9EHMBmg65GEsT2BaIchqTtoPALoDrJ65y0xEPB3hx65tCiWsLglIXJTwuWjegILYiZQdOh2
i2GNVrlURgmUfUTZyGQ7go3ZTcMp3ZIkID+ngsl/PW1mLY5Nf8N7wMhMbkwJ5dM5tj1YSoB/WV0B
9qOeB/BPs/LgsxE1NtRWplu0QhuRKI6KDb9z50vyQMdfm8QOglPA/oJeMKsG2y/wHnB90WSO7Zak
ItSJ4ThiJUUB1t3sui6JCyNJYsgEn2EpqQ2b3Sz9245y6l8gLUN92O3MbDLdCkKEK7gRAfShq2rd
zIaw/KFOgCyY4VWSVGdt6pen1sQSPIu6pFxkVCF8pnQJIoYpOBnVeO6/m2bN+rAhGBuoxEPeMOgP
eItCIhdcXdI8EqLRV26jufjSoR4M7fc1TRS79Knb/uxKsogX7BqI+EoSyXId18cpK4FoRPJN0KOY
2t50Xn1XFZyUyMUJgD0c4NCuJW0FjcgmDU89yCzBJtoMsyBtD9cz0EDI0lX3iyUYMFtJhokzNBRx
xQVJJpaEmUySZzJjQafPoJoF72eN2mLUb0uqzXa62cx6C8HAQeUluJtLWo61p+hIus68JmpDDUnj
mQcjKD1utR2Mm5LoY0rSD50PaxRtpFP8kGYcZTZCz1CEqhYNF+qSOJRKElEkCUXcC3CzR4JnlG3a
OBEQ+GEfWQFEJLTlrTES1dCTVr6BnsBMsJaaSyhp523BZULQDFrTbIlCb5dbErrTHLYD1VprA45L
S1KiloIdBeLcej+TlKkZY0JdUDCpqOmNnc4K7lC3Hc7Td9wokK44qBfv3FWU/W0Xw3RoS3qWudh6
X0aStLXeBsm4Lphc6XqLmv9cErwsSfaiH+LqCyXVUMDWkg4Gz5crU3DENgZhTS8SzDFTksisdrb+
TOMO9+e01oBkNoWZZF3SohvyGfw2aAqhBeh6QX8vIXpCPec15Y3kLlq426LSS5DaqKSG4JZIspsl
iW+u18RH6AQtEhdREjaW/RaXOy1p4NwRitHJlqDAT9vRuRkH2/Z5hLzRgGznjGpAo8r1jA4fQVx9
BXenu0aAlI3MYpi/iqzFdHPR3qJv+WlepQIPactFze9NN/N2QoRhtZ02Ec77WtvbOtXqkh6SfnNL
P0l/buxoVxBM4dWYPvU6MHRoiEhBUKsx6zWj3ewzophtm6rTFYU/rZSqhti0Zq3zGo5/vTeFkez3
w7pLZVtKBMOw2om/OK/P0FteXnuduH7TWixHHxsU3QT1YUIr+Jb5EZ5qbUfj+HVHSDimW8u1hjtq
gaP35CAA3DqzIJn12/z25/ZqR8ObOQxwMpbR6g6cdmucd8waOv5UlXMhWgt/1ex5PoyLWrhZbs+3
rijOW2cWCc4lpYzbNxCxWl6/1UqqsIWnLg02UaSejakR8/3ebNGysh7s4aBDuXLA/3fWbbpydrxt
7aYaZqtP1ZrgPZrLLPxU2+4ag1m8AMJN6JJI3c125P0Mtht1yA6G2fUaTPcLgpvmJJkFgteT+cRA
DeRGEQaKCfXhS8/8Of5MMw3okrihM4E5W6VUk7Tmm1uEQm/pkdDA51640S3wfosi4TTtuJcL8PFf
qPBsUnqwbUPD8OFKBL0p1w0qJlHmNvqw9qgchSDuB6+nbb+1+sWYpVbtGkH0ptcPG4uMzEIMhtXP
KNllaZiRH7QgVy47O86OBn2FahdkTTYw/vxWdVYnJhxZM1TEUY6KzmkRv7bo+eWuI0rErcWocWml
7nabcWVvUACmBNf6EiBM4/bCULS3Xc1cCx3aTScabukLF76dBXUqdpvQBsltIoIdJ29GO6uZDiN3
g14f6bwtjKLdnDxgd9lJGun7YIv0/9VSdH69jrIFvVDPq63Ait+RNqLhVzdb0bxq3guR8J7dRjRq
j9/XaRW++WzFrZb/drrcJOvRxcYc1duX0JOpmDVSpq+f0n2bxCabNllQhDqfWhDtAreTRVTRBDvv
/RJ2dO3S8JN25yIFzie8TDIkfqhWGIlSw261saytFtfGcrdGlh+ZxNF2fb5urdoENQk9btZeb+p6
NPjpRlSRb6mkrxO1TeBk0WTzAtiJnrrdmruJ6xdWg5oLwuj6tiPUD6qRe7HaiRCk5vstxzVrEeXM
mybH2ioIdn0j3VSbY9ecNXaXWRrCptqGIyZhsamTnYTA0Cb45i0CkjXeystE0XtIlPCR43BGRV91
h9zZ/JLmsO663ouWnKUI2dbnTXh8m7XXJvuZBSQLqQZfOIs1pfYxnE6ylldG0O74VzWKLJm1eIq6
wqtZzESMPaq4672gRhNdk7XtbVfXtIlfbYZNuhK2UrJpAAG3aQCTgJyZ6TdHvdAwpnWja6Ffi3TR
ptoIvAH3Vjz/hPQ3HWFQat6555SY0uE3q3bM8HJUX1mrq3nUbHoftjMKirpGa1vvEJynI+tqG2Yo
WXf9FFG9eY8Ouqg5BwG0PoilZiNs1c9TOIGQQFerxGi/qoetav31HKzFRHyB3Osvi1E0+gDmE9bN
/jaud3zvctqMZvPt68yIt8auTxnEdmpdeqmBSgKFi960TvJ4Xo/SEUllAibav9ZrcVKjDG3T4rCF
zb30o+tNO6rDrV1Xm9Sw9umHk8a7fqu9AJbeo3y/Sx7BAeUAKRFVrX2voXkv1y6lyYfhy/5RDtkL
ZsOxoacpvAtNK4WYIA1JcfmHDPjo3CfpBBF4o4nEOxqOLcGXI+Uwvf95FYF3dKxIJqNbKf8AP/Ok
g6k5HvOxnv3L/s1DQ3fkB8l1OUu9e+Mn6HuCQQF6dPjqbfMn9OmBgQWUJf4Arf1Yry6w/lKvXjV+
woeDBi9UlZR37/wEpUCQSkDaxR9gwx/r3Rul371u/AQcWody2N4vbTaRMgdMDhQeKG8/3Ic/6ujw
7P1eR6ZWsN0EHnz40pb1ExwZRMPu5/cH2uiSTlVuuaPby5qGngAbT/4pLvsmfCuoBSjM7pcEv/+x
lj0U8JJ73jB/oqQCnTu0gfd/CiuAOYCQQAOc+18/Y/U/YbV8uzhpm+ZP5JXpOfFBH5RH/0F+YR4b
OFBrNqE7Gt/ocPKfii4pe+P7y0P8/a/jw6Yp8lo7+KXoGnPwV+Xf7tWyD36b34mHz7qfj+ORnnyH
/IevPCeyo7Gb9eUld/9W+24tPTuwJ/Yhy1CodP46jKM2MN82zENWLyPHCXw7mOSmxMUq7sOyhm+c
rTcOczvCqiEurbJmB0juJ5Vb5omuPQy7cuOtUodzLDctnmSKC7vskz4GXuJMKoPETpw4NyetNzgb
ylrvYSCy/crZAhhwrHxWEwYaW/03n8BgnvRpe3bk3d05tjI1FBHUocLDn3rE/qkF/M37O17Wquf3
/N/fD0fOr+Bp5jvicE89sCd/B/v37MvUtZGLStQPomGrne2c6M72ZqphOIG/+YmfuILOooUTqFr4
MGzLWu3awdS3J07s5rbkV9cwETeZHSzsSDGrY8CgyOrcCvJy6WmI0sDxcjtiCuoaxtqzF3fhRP1m
jYd2+xOXwiDyKtd2MFdOqsZDx9QTDbPBA9WohoX7iji2ciX+b3D24XCKDUFVLvvlXgeTMHBidZKh
emuxXLSqYVu8sZfq8jVEqVXZWbjKoqmAIAumhdp5WdNvRR85vl/kKCvDEKUTZW0PQhrRnbKtYWFc
2Tu6ch9PiYZ9fW2H3Pv7lxdnhSGajZadixt7bIdHW0S2O5H+p/CTX+ZW3rD30LNRP19TwxTf2P7E
W6sOmdHScGRg2M6Ke7ql4cu9dZa2n38r+elEB42yn+7Wjuyx41dex8J5V5eGpcX+/MhVgauuYeAE
f96ShoTqN4RzX972ALTPph2pk5uSjoUo7Cs73UPX9opREn07NBi2Z97xTFO5ocO0t1EPZ1OHhzFM
o7lwC4vHnKnjRPq4u3NOTEdDw0x/8pwksBf5vMqloeOoexcnAGKV1/SRTZeVv1T6SRihOHy/Mw8f
J7qUaniR+wdepYEdu17EI/P/9E49lMp0DT7EYBnZiZ+dOm8oddPh+9x4k4nvVPp2nBxOGsoJD1rn
6HtSNHw/awPXm4f4LMzat//cn6GHDyVViFyBhvSKvFVsPhCCtf/7b/8Rz+3MrlzCTpnYjOCVfRcu
7PyrKYc4OQBKCTWkMYbeIoyq106cKKdiG542ZUj5S7/8ph84BAXzfLnHfzn3bJT/Et7qvWinrGSA
qHoj5a7hoefhfBIygUN7ThjpLRQ/A1SDpi8aPt6VnXqRN8/nSN7dNaNG9lSDI3NroxNbHbueXY3j
9MQzNHz7AZH2CcsazqBre5m4BbdmPzWPXlzfL7G0P0rKZpYOx3+fWD78UV94znleW3lW/pv8hw+l
Zbu2Sx2QmrnT8NmoO4hS5ZzRsU8uCXvIk1IopC42DUHm60j1YNB3yZ/x8iMLVrTtqC65oWFyGesq
H5w8K0wNLu2bMJoUpsDUMAVX6cb2lHtWYp1l3eRr584O1Fy8LIAva/fdojAHgqxQ1uh7aBdRbkZ+
sI6GVTCw04lXOYvsQhNRU1QTlx3yIIvUmNrUkcm5RzrEmCt9ugQcAR6iCXDZof+MB1Ih9atcpxSn
l7f8N4dwJDcj3XoBbZcd79uwwqL7U1wphn3NmoZz7RLR+KAySO8mxFEAQMpWhKuo41gepsHdKX8d
D4amGR0Nc3R2l1Zu0tjOZ3vvIUnrGuboXz70B/0Pn/rn/1oRi8eJmLDi+kfdBti+TkUQGmaA+w3R
v+nhT3/qsv7HAFvIG7VrT0K28CEC3uIRVCscA+498m9+BOT67EsR4mwfIwf3r/zEaO4s4OweJwXk
VGjhFD//M+0WMoCm1IxRF9TzLPbTKFwqoRcd5hpHm+95RvcJ8lPYsSQ/FHbA82yfpZxIdiF3KzDp
klO7T7yfGHMdF+HIpXnemN+JnaDejEL7AslwJJcadUpH0aY4utyf94xb3IVpWHyKCDVphsn/WlZb
aDUePSUF6M8+OFMvDPC8n5SrYM3YhYWIaIiFkgeqO3QyNcgNPOhOPPVBXdtnD53gOAiZKs5TGpLz
fmgAIl5W3FgveK8bJw6XZF8W6qfiEEfSBX2XVk2oRFKndbQ9XvIwe+pGzl0+bHE3wW5DZ5DlQP0L
Ejw09NPxoG88i8pbJ3EdetYVEvJC7grxQVpy0sQSaZSO6L+snilH7/f9bqn98ZQHqT3B1boPc3/n
/Auf2ERdeEenzsFneOJWPQMLpvA8/55ilT2aAWEeoY8/FP7LM1gdqxCQ/M0188TBdh1/6qVqCvyh
HfBUs2HMxEo21isn2jlT6kNUTF8I22kYvF1IXgg9t9JmU38KUUr5gnUNwz13BBVFiXZ0hCWvI6cY
kLQ0LLg+pcSFzYGrWnpyeztHZDhzQ/IM1jC3F94RZbH90L37xHV8YUehcypievA+eqpxMllj53Am
LA07+tK7w1cr5DF0wLSXKfFW7GSHA+5oCOounYiwWjWrYx6gsaqzK4Toyp4NvSikTkZZvnSkLm/3
VQpOHSmTgFJwebuvYQTgfOSGZDguFAbLzsPrxPbV0RoaZuGNg0qIalZo/pYd7BsSKzd2pqaEpLRq
WcvXdrIurAYd1LprL3HTomtiHIeI6a+BxBPPnIEfru15ccga5vja41xPnICsTAGkaGg43q/TrQOL
MY2m+WqQK1kHCeAm9CfMiWK3qeFYg+9kF9juogV62RUHfJyog9WB5f9GmEJj0fIjJjOxsdVNreNq
vhX5UvVg05HAvIVomE4LOKaO6ocP4PoFf4pyuvLTK3Z0kZJNjkqDYXlqRl6gAPamjqhjsCwgmUTB
Gga8tgnoImVNULKowfDGmaiXh6kDyBtsvASefnEZ02Kh/JA/zgVYrDiX5Ik02N2XwFxBq5uEath4
nMB9/vX0CedqzLrrUWCdD1ac9CjW5399OcjLicwF5dAEKrclTeuIagaUW6iXKvWU+VNePmJoSE4l
/ILzoqBZSF/rQHz3KWMYvw7kdXX0hugvU378V0JEV5ltaqv30rtl78Gv/y72zanQjK4XhlDQp1jb
ApmjYrvz2Jt8v9TaqSRu2UTb4dvc5+kOf9QnyV2ejnLphNFUXTQ6SMYf0riQ5qYLwmOf7/Hs2fDr
/0RzL1PPw8dzOqem7R8DDErcquxCeCA7+50qVk+DdM3HizO/35cQwOQf8EP4U6pMlUBCQ87lTJR4
KEYfPXof37vdMIlhrStm6W5SOpLq4jUr16oOhn0Xyncw8fLRCQdDBwm+59qKW6vDlfvgLNM7H6wP
BwOQqtITBTqHA29oOHjPnUU4hj7EYx5/noYVSLGjE4Uq3+xxAsjji7AXwplW661Ex4myXsy3mm/J
hwi+zVFuWayfB3HWJ6Z9evbSqXxyoolyAz6ITD/R8vnMIy+TKCtetAsqOzN9FPWS3IyYBh2FV/1V
alOL4VFlf5kSHilnSkvDmdKPvKRQoqgjDugnrhcu1eNaB2l+yLa/pDxYtWxpSPpcUsegHK6WhgD/
kmp55ZM97tk/vrOPFwKCCPnCe3no1vv634lTmfzp9Tr01OozQ8fldeUEmTIVJ1hJ6bOzw9feXdEr
MHSE9dSahImrXC6EgeUnmfEWZqGhIWq9oRRnasfjAhVYxzUCChEmatkNLazKT4QoKtooZzBqTlrM
Foxq2MU3XKTjYmZcw9l7Y1NSlXhqMYNsdFX2LtpbLmZvDR3X3E24E+cvgjX51xJ3HZ3i8r++/AR6
6+Hi52akVR1XhrSq3hdGu5k/5uWj3R/DqJLGsZ3m5uSoj5mAzz/YPnz9expAt1MNa5jkD0QmqgST
qUNPYuBkY9fxfSc+HLGpA2m+J10eEXBNHXAzpX9OATwxdcDNA6HuZFeuHVQ2lBkxNByeA5CZIrlV
R1HRIC3U6YimnKUd42GoRmn0YylvdPD1P8PKMFx8/bvkbN1GX/8rGHsqSdkUHdXKHqVUIHjFBJ8O
6ZyhHeyKB7Spo1z34/Rog+tA+MkTzGHEVS7sWHGLaKFZfpJRh/MKPr2pQ2mjTx6GMgTFJaD9ePkB
fz6KQegiqsGst7iz7zbqiaGjTmx/hh7vbx1weZf6/SHOnFKNCFm9/HSc3WWquhT91QFJah1aQYL3
cFA/Hk99vzzsXgOvbCb2cPz/b9gIpFpvp646HamtEH2NyodCgYuWfe1XBra/tuEt56tMeF5CWLbs
eX9JwsXhelVi1eOSnOd7dOh5TURNRD5E6So+jiM8ng94ywRH9jRVRiyVVsvOxS3ZC1WXwHicP3m4
YPv3yN0/CILKdSF/F3vuLErv1E+Wr4yXxySgVR4LQbpEXTu6w5/LjYrlpmF7AJiknq/uDh3iRGK0
bGd1d2gId0TCECEClrFiWkfJcc/OIEidAvR1sPx6hdWhIztyHi5whlSlVh1uS273NBygQ9kMid+i
crAO7hyH/QTh3VSNG3TE76+QJlDcTvo751vx5fv7Deu48P0MHYXtN3Yk3ORiUkcHYCQ4TLGIhRVs
xNCBEd3C709C4WCoEYmO4va9RvOVlySxPE3fOnQzyj+gPEt1yGDtn3KdjtX8lKmDyjSECOlN7Ikc
/jC8o/BTGb+Oeiaho7afnx7rMoxPHYamjgqn/UR98ig/QTpb8KgEALw/FY5k+HSk1LsiMxu7lU8e
pKGThzxV+/l8vnxDfxw8+AQNF3YXVncBzzF1+Mk9fFmUN/MpkFtCR7p2YKtekSmae5R1ZBFVTCp9
isLJBqjpdlNHKni/OnFhEvfr331nkeUjFrPS1JNO5AVubJ6g0nqJhXXAzPsX2N8ClX+6kGVefz58
iTpFv48G9N/P8z9VKF82CCDw+nXZqZ0WvhcXba+zj4SIvQgVx17HEutS1VaMFzSccIPQh4ly8gTV
IbPcC8W1809XDhmMYPrnUxeQjutAMo+Fegt7xCMqPvUcHTU4NOabn7StIRS68GaKR6pDwveCOgOh
tZT3mJDcb28cHWuLP9iu4YnUnQuigLFboZAmO9Iuf7DdxPPsy2Sp+NjCz/hGABXS8RPFBbQ0ZL6J
QJSihGOFj/TZpIhXDjUl96tIvsPN+BwvwM9/prwEUgn5Qf9yN+YKjck77tbckrj36E2V//Xlhntu
hLgUwfv96+QW9w/QMPK3zqbSs/0TBQU6qizeegWYXAe36pMdkKNMlanQ4SS9hY6gWtWxZ8UEf3bI
pxZK3ywNq+PWS8Y4tycvF/Rl8hl6+fK7pTG2jSTK5gT7ztCjoOoXyQMaFjWXVIyy6WlldR257L2/
+Mrxycr8c+UsJiqLISvsQ02xY8mLoQ7cSwNX8VOQ/Sn/UYbhnBJxZaWaOlyJIXRidbQ6ejUMU4r8
CoPVsDJ/5vN6+9D7IqXFuTpwHcnCIyfT1CHo1xPC+SJtk2/afD3sQyV6dbbRGaJ/HQp/jaaOstuP
hz2waLUVhFHlXYoOOP7iSVerLbSXa6KTnmV1UN56nGb7/QKfve7YHzDUiaYi+FKXtY7Do0tHj4IA
go7KxG5k71QAXAfJRQhXOYcbRAcFtScCsgLZQkcPgf6YZLqKx+polnfv88O2K1CpdVAXLlO6bSlH
p/GgnNoT44gBvE6QU+XTGToEeETHFPA9Jb9k6AhDbp2i66eBN/sxSouDlY1Zf02rvKwxzyc4ezsa
JiofDmm6fKf8lr/3/Y7pvfTkH/CYPqWzqUPKgXzLl9DPUyH5hxU+QotScpo/dmjvbDQsXIXH6zS+
33enIfmRtGbZVXD4NmKl0xT28Ed9tVj6N3+lsdnlKaHNP+BbnlD4/AO+5Ql50T/eW55SM/3B3vKR
jXu/68c+ub6//h8AAAD//w==</cx:binary>
              </cx:geoCache>
            </cx:geography>
          </cx:layoutPr>
        </cx:series>
      </cx:plotAreaRegion>
    </cx:plotArea>
    <cx:legend pos="r" align="min"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4EACA-CE24-4853-8F70-16C70E345E8E}" type="datetimeFigureOut">
              <a:rPr lang="es-AR" smtClean="0"/>
              <a:pPr/>
              <a:t>24/2/2025</a:t>
            </a:fld>
            <a:endParaRPr lang="es-AR"/>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3CF2A6-FA26-4D05-813F-6DA6E0418105}"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023CF2A6-FA26-4D05-813F-6DA6E0418105}" type="slidenum">
              <a:rPr lang="es-AR" smtClean="0"/>
              <a:pPr/>
              <a:t>3</a:t>
            </a:fld>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023CF2A6-FA26-4D05-813F-6DA6E0418105}" type="slidenum">
              <a:rPr lang="es-AR" smtClean="0"/>
              <a:pPr/>
              <a:t>9</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AB33054-410D-4B9A-9F37-FB2C0F1F4C1B}"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0D4C7E1A-AD0B-4932-ADE9-8771B9C47516}" type="slidenum">
              <a:rPr lang="es-AR" altLang="es-AR"/>
              <a:pPr>
                <a:defRPr/>
              </a:pPr>
              <a:t>‹Nº›</a:t>
            </a:fld>
            <a:endParaRPr lang="es-AR" alt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9EDFE867-2413-434C-B444-AAE456788430}"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1E690C41-4204-4FBC-9CDD-468ED50008CD}" type="slidenum">
              <a:rPr lang="es-AR" altLang="es-AR"/>
              <a:pPr>
                <a:defRPr/>
              </a:pPr>
              <a:t>‹Nº›</a:t>
            </a:fld>
            <a:endParaRPr lang="es-AR" alt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0C792EC5-A47F-4FE2-9845-B21825A925B6}"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F48A2074-AF88-4233-B67D-73C0BB8A0724}" type="slidenum">
              <a:rPr lang="es-AR" altLang="es-AR"/>
              <a:pPr>
                <a:defRPr/>
              </a:pPr>
              <a:t>‹Nº›</a:t>
            </a:fld>
            <a:endParaRPr lang="es-AR" alt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9427C8DB-827B-4EE3-AC3E-3FA4420341D2}"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B11F2E86-4147-4ACA-A88B-11853EDDDFC8}" type="slidenum">
              <a:rPr lang="es-AR" altLang="es-AR"/>
              <a:pPr>
                <a:defRPr/>
              </a:pPr>
              <a:t>‹Nº›</a:t>
            </a:fld>
            <a:endParaRPr lang="es-AR" alt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lvl1pPr>
              <a:defRPr/>
            </a:lvl1pPr>
          </a:lstStyle>
          <a:p>
            <a:pPr>
              <a:defRPr/>
            </a:pPr>
            <a:fld id="{C114BEB3-BA14-47F0-9421-799D1531B47F}" type="datetimeFigureOut">
              <a:rPr lang="es-AR" altLang="es-AR"/>
              <a:pPr>
                <a:defRPr/>
              </a:pPr>
              <a:t>24/2/2025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F4867B3A-5A50-464B-A383-C03E0C676720}" type="slidenum">
              <a:rPr lang="es-AR" altLang="es-AR"/>
              <a:pPr>
                <a:defRPr/>
              </a:pPr>
              <a:t>‹Nº›</a:t>
            </a:fld>
            <a:endParaRPr lang="es-AR" alt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3"/>
          <p:cNvSpPr>
            <a:spLocks noGrp="1"/>
          </p:cNvSpPr>
          <p:nvPr>
            <p:ph type="dt" sz="half" idx="10"/>
          </p:nvPr>
        </p:nvSpPr>
        <p:spPr/>
        <p:txBody>
          <a:bodyPr/>
          <a:lstStyle>
            <a:lvl1pPr>
              <a:defRPr/>
            </a:lvl1pPr>
          </a:lstStyle>
          <a:p>
            <a:pPr>
              <a:defRPr/>
            </a:pPr>
            <a:fld id="{4FA42C01-2756-42F1-B771-492D3C8D6C1F}" type="datetimeFigureOut">
              <a:rPr lang="es-AR" altLang="es-AR"/>
              <a:pPr>
                <a:defRPr/>
              </a:pPr>
              <a:t>24/2/2025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2F4F34A3-3D59-4943-AA82-C9FBA7DF587C}" type="slidenum">
              <a:rPr lang="es-AR" altLang="es-AR"/>
              <a:pPr>
                <a:defRPr/>
              </a:pPr>
              <a:t>‹Nº›</a:t>
            </a:fld>
            <a:endParaRPr lang="es-AR" alt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3"/>
          <p:cNvSpPr>
            <a:spLocks noGrp="1"/>
          </p:cNvSpPr>
          <p:nvPr>
            <p:ph type="dt" sz="half" idx="10"/>
          </p:nvPr>
        </p:nvSpPr>
        <p:spPr/>
        <p:txBody>
          <a:bodyPr/>
          <a:lstStyle>
            <a:lvl1pPr>
              <a:defRPr/>
            </a:lvl1pPr>
          </a:lstStyle>
          <a:p>
            <a:pPr>
              <a:defRPr/>
            </a:pPr>
            <a:fld id="{DC3B7E7E-9DFD-42A9-8C42-07F22B04E3A5}" type="datetimeFigureOut">
              <a:rPr lang="es-AR" altLang="es-AR"/>
              <a:pPr>
                <a:defRPr/>
              </a:pPr>
              <a:t>24/2/2025</a:t>
            </a:fld>
            <a:endParaRPr lang="es-AR" altLang="es-AR"/>
          </a:p>
        </p:txBody>
      </p:sp>
      <p:sp>
        <p:nvSpPr>
          <p:cNvPr id="8" name="Footer Placeholder 4"/>
          <p:cNvSpPr>
            <a:spLocks noGrp="1"/>
          </p:cNvSpPr>
          <p:nvPr>
            <p:ph type="ftr" sz="quarter" idx="11"/>
          </p:nvPr>
        </p:nvSpPr>
        <p:spPr/>
        <p:txBody>
          <a:bodyPr/>
          <a:lstStyle>
            <a:lvl1pPr>
              <a:defRPr/>
            </a:lvl1pPr>
          </a:lstStyle>
          <a:p>
            <a:pPr>
              <a:defRPr/>
            </a:pPr>
            <a:endParaRPr lang="es-AR"/>
          </a:p>
        </p:txBody>
      </p:sp>
      <p:sp>
        <p:nvSpPr>
          <p:cNvPr id="9" name="Slide Number Placeholder 5"/>
          <p:cNvSpPr>
            <a:spLocks noGrp="1"/>
          </p:cNvSpPr>
          <p:nvPr>
            <p:ph type="sldNum" sz="quarter" idx="12"/>
          </p:nvPr>
        </p:nvSpPr>
        <p:spPr/>
        <p:txBody>
          <a:bodyPr/>
          <a:lstStyle>
            <a:lvl1pPr>
              <a:defRPr/>
            </a:lvl1pPr>
          </a:lstStyle>
          <a:p>
            <a:pPr>
              <a:defRPr/>
            </a:pPr>
            <a:fld id="{E4F6D318-F26D-44FB-9185-F1D98D4D0D05}" type="slidenum">
              <a:rPr lang="es-AR" altLang="es-AR"/>
              <a:pPr>
                <a:defRPr/>
              </a:pPr>
              <a:t>‹Nº›</a:t>
            </a:fld>
            <a:endParaRPr lang="es-AR" alt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B8FD73B-C88C-4D63-B10F-176AA53CF258}" type="datetimeFigureOut">
              <a:rPr lang="es-AR" altLang="es-AR"/>
              <a:pPr>
                <a:defRPr/>
              </a:pPr>
              <a:t>24/2/2025</a:t>
            </a:fld>
            <a:endParaRPr lang="es-AR" altLang="es-AR"/>
          </a:p>
        </p:txBody>
      </p:sp>
      <p:sp>
        <p:nvSpPr>
          <p:cNvPr id="4" name="Footer Placeholder 4"/>
          <p:cNvSpPr>
            <a:spLocks noGrp="1"/>
          </p:cNvSpPr>
          <p:nvPr>
            <p:ph type="ftr" sz="quarter" idx="11"/>
          </p:nvPr>
        </p:nvSpPr>
        <p:spPr/>
        <p:txBody>
          <a:bodyPr/>
          <a:lstStyle>
            <a:lvl1pPr>
              <a:defRPr/>
            </a:lvl1pPr>
          </a:lstStyle>
          <a:p>
            <a:pPr>
              <a:defRPr/>
            </a:pPr>
            <a:endParaRPr lang="es-AR"/>
          </a:p>
        </p:txBody>
      </p:sp>
      <p:sp>
        <p:nvSpPr>
          <p:cNvPr id="5" name="Slide Number Placeholder 5"/>
          <p:cNvSpPr>
            <a:spLocks noGrp="1"/>
          </p:cNvSpPr>
          <p:nvPr>
            <p:ph type="sldNum" sz="quarter" idx="12"/>
          </p:nvPr>
        </p:nvSpPr>
        <p:spPr/>
        <p:txBody>
          <a:bodyPr/>
          <a:lstStyle>
            <a:lvl1pPr>
              <a:defRPr/>
            </a:lvl1pPr>
          </a:lstStyle>
          <a:p>
            <a:pPr>
              <a:defRPr/>
            </a:pPr>
            <a:fld id="{F28976A6-7DA2-459A-B16A-210399582BEA}" type="slidenum">
              <a:rPr lang="es-AR" altLang="es-AR"/>
              <a:pPr>
                <a:defRPr/>
              </a:pPr>
              <a:t>‹Nº›</a:t>
            </a:fld>
            <a:endParaRPr lang="es-AR" alt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5B4CC36-F7CE-4886-8878-6CD9D636628C}" type="datetimeFigureOut">
              <a:rPr lang="es-AR" altLang="es-AR"/>
              <a:pPr>
                <a:defRPr/>
              </a:pPr>
              <a:t>24/2/2025</a:t>
            </a:fld>
            <a:endParaRPr lang="es-AR" altLang="es-AR"/>
          </a:p>
        </p:txBody>
      </p:sp>
      <p:sp>
        <p:nvSpPr>
          <p:cNvPr id="3" name="Footer Placeholder 4"/>
          <p:cNvSpPr>
            <a:spLocks noGrp="1"/>
          </p:cNvSpPr>
          <p:nvPr>
            <p:ph type="ftr" sz="quarter" idx="11"/>
          </p:nvPr>
        </p:nvSpPr>
        <p:spPr/>
        <p:txBody>
          <a:bodyPr/>
          <a:lstStyle>
            <a:lvl1pPr>
              <a:defRPr/>
            </a:lvl1pPr>
          </a:lstStyle>
          <a:p>
            <a:pPr>
              <a:defRPr/>
            </a:pPr>
            <a:endParaRPr lang="es-AR"/>
          </a:p>
        </p:txBody>
      </p:sp>
      <p:sp>
        <p:nvSpPr>
          <p:cNvPr id="4" name="Slide Number Placeholder 5"/>
          <p:cNvSpPr>
            <a:spLocks noGrp="1"/>
          </p:cNvSpPr>
          <p:nvPr>
            <p:ph type="sldNum" sz="quarter" idx="12"/>
          </p:nvPr>
        </p:nvSpPr>
        <p:spPr/>
        <p:txBody>
          <a:bodyPr/>
          <a:lstStyle>
            <a:lvl1pPr>
              <a:defRPr/>
            </a:lvl1pPr>
          </a:lstStyle>
          <a:p>
            <a:pPr>
              <a:defRPr/>
            </a:pPr>
            <a:fld id="{C8DDC0BF-A45E-463A-9006-A5C47FA90F59}" type="slidenum">
              <a:rPr lang="es-AR" altLang="es-AR"/>
              <a:pPr>
                <a:defRPr/>
              </a:pPr>
              <a:t>‹Nº›</a:t>
            </a:fld>
            <a:endParaRPr lang="es-AR" alt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92CE4C5D-609F-4189-9E04-822FEBB23007}" type="datetimeFigureOut">
              <a:rPr lang="es-AR" altLang="es-AR"/>
              <a:pPr>
                <a:defRPr/>
              </a:pPr>
              <a:t>24/2/2025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9D7474C2-1A9C-4335-887C-C1E8CEE6EE16}" type="slidenum">
              <a:rPr lang="es-AR" altLang="es-AR"/>
              <a:pPr>
                <a:defRPr/>
              </a:pPr>
              <a:t>‹Nº›</a:t>
            </a:fld>
            <a:endParaRPr lang="es-AR" alt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2BED3F7A-6AA4-448E-A506-320527DFC67A}" type="datetimeFigureOut">
              <a:rPr lang="es-AR" altLang="es-AR"/>
              <a:pPr>
                <a:defRPr/>
              </a:pPr>
              <a:t>24/2/2025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EA79AB7C-7B59-4C41-B0A6-5385259475BA}" type="slidenum">
              <a:rPr lang="es-AR" altLang="es-AR"/>
              <a:pPr>
                <a:defRPr/>
              </a:pPr>
              <a:t>‹Nº›</a:t>
            </a:fld>
            <a:endParaRPr lang="es-AR" alt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_tradnl" altLang="es-AR"/>
              <a:t>Click to edit Master title style</a:t>
            </a:r>
            <a:endParaRPr lang="en-US" altLang="es-AR"/>
          </a:p>
        </p:txBody>
      </p:sp>
      <p:sp>
        <p:nvSpPr>
          <p:cNvPr id="1029" name="Text Placeholder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_tradnl" altLang="es-AR"/>
              <a:t>Click to edit Master text styles</a:t>
            </a:r>
          </a:p>
          <a:p>
            <a:pPr lvl="1"/>
            <a:r>
              <a:rPr lang="es-ES_tradnl" altLang="es-AR"/>
              <a:t>Second level</a:t>
            </a:r>
          </a:p>
          <a:p>
            <a:pPr lvl="2"/>
            <a:r>
              <a:rPr lang="es-ES_tradnl" altLang="es-AR"/>
              <a:t>Third level</a:t>
            </a:r>
          </a:p>
          <a:p>
            <a:pPr lvl="3"/>
            <a:r>
              <a:rPr lang="es-ES_tradnl" altLang="es-AR"/>
              <a:t>Fourth level</a:t>
            </a:r>
          </a:p>
          <a:p>
            <a:pPr lvl="4"/>
            <a:r>
              <a:rPr lang="es-ES_tradnl" altLang="es-AR"/>
              <a:t>Fifth level</a:t>
            </a:r>
            <a:endParaRPr lang="en-US" altLang="es-AR"/>
          </a:p>
        </p:txBody>
      </p:sp>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ea typeface="ＭＳ Ｐゴシック" panose="020B0600070205080204" pitchFamily="34" charset="-128"/>
                <a:cs typeface="+mn-cs"/>
              </a:defRPr>
            </a:lvl1pPr>
          </a:lstStyle>
          <a:p>
            <a:pPr>
              <a:defRPr/>
            </a:pPr>
            <a:fld id="{734160AD-91FB-4A0D-A599-7EDB2CFFC0B8}" type="datetimeFigureOut">
              <a:rPr lang="es-AR" altLang="es-AR"/>
              <a:pPr>
                <a:defRPr/>
              </a:pPr>
              <a:t>24/2/2025</a:t>
            </a:fld>
            <a:endParaRPr lang="es-AR" altLang="es-A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s-A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mn-cs"/>
              </a:defRPr>
            </a:lvl1pPr>
          </a:lstStyle>
          <a:p>
            <a:pPr>
              <a:defRPr/>
            </a:pPr>
            <a:fld id="{1A5635F4-9ECD-46F5-9FCC-4E91EA4A0F5C}" type="slidenum">
              <a:rPr lang="es-AR" altLang="es-AR"/>
              <a:pPr>
                <a:defRPr/>
              </a:pPr>
              <a:t>‹Nº›</a:t>
            </a:fld>
            <a:endParaRPr lang="es-AR" altLang="es-AR"/>
          </a:p>
        </p:txBody>
      </p:sp>
      <p:graphicFrame>
        <p:nvGraphicFramePr>
          <p:cNvPr id="1026" name="Objeto 6" hidden="1"/>
          <p:cNvGraphicFramePr>
            <a:graphicFrameLocks noChangeAspect="1"/>
          </p:cNvGraphicFramePr>
          <p:nvPr>
            <p:custDataLst>
              <p:tags r:id="rId14"/>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57" name="Diapositiva de think-cell" r:id="rId16" imgW="360" imgH="360" progId="TCLayout.ActiveDocument.1">
                  <p:embed/>
                </p:oleObj>
              </mc:Choice>
              <mc:Fallback>
                <p:oleObj name="Diapositiva de think-cell" r:id="rId16" imgW="360" imgH="360" progId="TCLayout.ActiveDocument.1">
                  <p:embed/>
                  <p:pic>
                    <p:nvPicPr>
                      <p:cNvPr id="0" name="Objeto 6" hidden="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7 Rectángulo" hidden="1"/>
          <p:cNvSpPr/>
          <p:nvPr>
            <p:custDataLst>
              <p:tags r:id="rId1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spcBef>
                <a:spcPts val="0"/>
              </a:spcBef>
              <a:spcAft>
                <a:spcPts val="0"/>
              </a:spcAft>
              <a:defRPr/>
            </a:pPr>
            <a:endParaRPr lang="es-ES" sz="4400">
              <a:latin typeface="Calibri Light"/>
              <a:ea typeface="+mj-ea"/>
              <a:cs typeface="+mj-cs"/>
              <a:sym typeface="Calibri Light"/>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3.jpe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83.xml"/><Relationship Id="rId13" Type="http://schemas.openxmlformats.org/officeDocument/2006/relationships/tags" Target="../tags/tag388.xml"/><Relationship Id="rId18" Type="http://schemas.openxmlformats.org/officeDocument/2006/relationships/tags" Target="../tags/tag393.xml"/><Relationship Id="rId26" Type="http://schemas.openxmlformats.org/officeDocument/2006/relationships/image" Target="../media/image18.png"/><Relationship Id="rId3" Type="http://schemas.openxmlformats.org/officeDocument/2006/relationships/tags" Target="../tags/tag378.xml"/><Relationship Id="rId21" Type="http://schemas.openxmlformats.org/officeDocument/2006/relationships/slideLayout" Target="../slideLayouts/slideLayout1.xml"/><Relationship Id="rId7" Type="http://schemas.openxmlformats.org/officeDocument/2006/relationships/tags" Target="../tags/tag382.xml"/><Relationship Id="rId12" Type="http://schemas.openxmlformats.org/officeDocument/2006/relationships/tags" Target="../tags/tag387.xml"/><Relationship Id="rId17" Type="http://schemas.openxmlformats.org/officeDocument/2006/relationships/tags" Target="../tags/tag392.xml"/><Relationship Id="rId25" Type="http://schemas.openxmlformats.org/officeDocument/2006/relationships/chart" Target="../charts/chart16.xml"/><Relationship Id="rId2" Type="http://schemas.openxmlformats.org/officeDocument/2006/relationships/tags" Target="../tags/tag377.xml"/><Relationship Id="rId16" Type="http://schemas.openxmlformats.org/officeDocument/2006/relationships/tags" Target="../tags/tag391.xml"/><Relationship Id="rId20" Type="http://schemas.openxmlformats.org/officeDocument/2006/relationships/tags" Target="../tags/tag395.xml"/><Relationship Id="rId1" Type="http://schemas.openxmlformats.org/officeDocument/2006/relationships/vmlDrawing" Target="../drawings/vmlDrawing11.vml"/><Relationship Id="rId6" Type="http://schemas.openxmlformats.org/officeDocument/2006/relationships/tags" Target="../tags/tag381.xml"/><Relationship Id="rId11" Type="http://schemas.openxmlformats.org/officeDocument/2006/relationships/tags" Target="../tags/tag386.xml"/><Relationship Id="rId24" Type="http://schemas.openxmlformats.org/officeDocument/2006/relationships/image" Target="../media/image4.emf"/><Relationship Id="rId5" Type="http://schemas.openxmlformats.org/officeDocument/2006/relationships/tags" Target="../tags/tag380.xml"/><Relationship Id="rId15" Type="http://schemas.openxmlformats.org/officeDocument/2006/relationships/tags" Target="../tags/tag390.xml"/><Relationship Id="rId23" Type="http://schemas.openxmlformats.org/officeDocument/2006/relationships/image" Target="../media/image2.emf"/><Relationship Id="rId10" Type="http://schemas.openxmlformats.org/officeDocument/2006/relationships/tags" Target="../tags/tag385.xml"/><Relationship Id="rId19" Type="http://schemas.openxmlformats.org/officeDocument/2006/relationships/tags" Target="../tags/tag394.xml"/><Relationship Id="rId4" Type="http://schemas.openxmlformats.org/officeDocument/2006/relationships/tags" Target="../tags/tag379.xml"/><Relationship Id="rId9" Type="http://schemas.openxmlformats.org/officeDocument/2006/relationships/tags" Target="../tags/tag384.xml"/><Relationship Id="rId14" Type="http://schemas.openxmlformats.org/officeDocument/2006/relationships/tags" Target="../tags/tag389.xml"/><Relationship Id="rId22"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397.xml"/><Relationship Id="rId7" Type="http://schemas.openxmlformats.org/officeDocument/2006/relationships/image" Target="../media/image4.emf"/><Relationship Id="rId2" Type="http://schemas.openxmlformats.org/officeDocument/2006/relationships/tags" Target="../tags/tag396.xml"/><Relationship Id="rId1" Type="http://schemas.openxmlformats.org/officeDocument/2006/relationships/vmlDrawing" Target="../drawings/vmlDrawing12.vml"/><Relationship Id="rId6" Type="http://schemas.openxmlformats.org/officeDocument/2006/relationships/image" Target="../media/image2.emf"/><Relationship Id="rId11" Type="http://schemas.openxmlformats.org/officeDocument/2006/relationships/image" Target="../media/image21.png"/><Relationship Id="rId5" Type="http://schemas.openxmlformats.org/officeDocument/2006/relationships/oleObject" Target="../embeddings/oleObject12.bin"/><Relationship Id="rId10" Type="http://schemas.openxmlformats.org/officeDocument/2006/relationships/image" Target="../media/image20.png"/><Relationship Id="rId4" Type="http://schemas.openxmlformats.org/officeDocument/2006/relationships/slideLayout" Target="../slideLayouts/slideLayout1.xml"/><Relationship Id="rId9" Type="http://schemas.microsoft.com/office/2014/relationships/chartEx" Target="../charts/chartEx3.xml"/></Relationships>
</file>

<file path=ppt/slides/_rels/slide12.xml.rels><?xml version="1.0" encoding="UTF-8" standalone="yes"?>
<Relationships xmlns="http://schemas.openxmlformats.org/package/2006/relationships"><Relationship Id="rId8" Type="http://schemas.openxmlformats.org/officeDocument/2006/relationships/tags" Target="../tags/tag404.xml"/><Relationship Id="rId13" Type="http://schemas.openxmlformats.org/officeDocument/2006/relationships/tags" Target="../tags/tag409.xml"/><Relationship Id="rId18" Type="http://schemas.openxmlformats.org/officeDocument/2006/relationships/tags" Target="../tags/tag414.xml"/><Relationship Id="rId3" Type="http://schemas.openxmlformats.org/officeDocument/2006/relationships/tags" Target="../tags/tag399.xml"/><Relationship Id="rId21" Type="http://schemas.openxmlformats.org/officeDocument/2006/relationships/image" Target="../media/image2.emf"/><Relationship Id="rId7" Type="http://schemas.openxmlformats.org/officeDocument/2006/relationships/tags" Target="../tags/tag403.xml"/><Relationship Id="rId12" Type="http://schemas.openxmlformats.org/officeDocument/2006/relationships/tags" Target="../tags/tag408.xml"/><Relationship Id="rId17" Type="http://schemas.openxmlformats.org/officeDocument/2006/relationships/tags" Target="../tags/tag413.xml"/><Relationship Id="rId2" Type="http://schemas.openxmlformats.org/officeDocument/2006/relationships/tags" Target="../tags/tag398.xml"/><Relationship Id="rId16" Type="http://schemas.openxmlformats.org/officeDocument/2006/relationships/tags" Target="../tags/tag412.xml"/><Relationship Id="rId20" Type="http://schemas.openxmlformats.org/officeDocument/2006/relationships/oleObject" Target="../embeddings/oleObject13.bin"/><Relationship Id="rId1" Type="http://schemas.openxmlformats.org/officeDocument/2006/relationships/vmlDrawing" Target="../drawings/vmlDrawing13.vml"/><Relationship Id="rId6" Type="http://schemas.openxmlformats.org/officeDocument/2006/relationships/tags" Target="../tags/tag402.xml"/><Relationship Id="rId11" Type="http://schemas.openxmlformats.org/officeDocument/2006/relationships/tags" Target="../tags/tag407.xml"/><Relationship Id="rId24" Type="http://schemas.openxmlformats.org/officeDocument/2006/relationships/image" Target="../media/image22.png"/><Relationship Id="rId5" Type="http://schemas.openxmlformats.org/officeDocument/2006/relationships/tags" Target="../tags/tag401.xml"/><Relationship Id="rId15" Type="http://schemas.openxmlformats.org/officeDocument/2006/relationships/tags" Target="../tags/tag411.xml"/><Relationship Id="rId23" Type="http://schemas.openxmlformats.org/officeDocument/2006/relationships/chart" Target="../charts/chart17.xml"/><Relationship Id="rId10" Type="http://schemas.openxmlformats.org/officeDocument/2006/relationships/tags" Target="../tags/tag406.xml"/><Relationship Id="rId19" Type="http://schemas.openxmlformats.org/officeDocument/2006/relationships/slideLayout" Target="../slideLayouts/slideLayout1.xml"/><Relationship Id="rId4" Type="http://schemas.openxmlformats.org/officeDocument/2006/relationships/tags" Target="../tags/tag400.xml"/><Relationship Id="rId9" Type="http://schemas.openxmlformats.org/officeDocument/2006/relationships/tags" Target="../tags/tag405.xml"/><Relationship Id="rId14" Type="http://schemas.openxmlformats.org/officeDocument/2006/relationships/tags" Target="../tags/tag410.xml"/><Relationship Id="rId22" Type="http://schemas.openxmlformats.org/officeDocument/2006/relationships/image" Target="../media/image4.emf"/></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416.xml"/><Relationship Id="rId7" Type="http://schemas.openxmlformats.org/officeDocument/2006/relationships/image" Target="../media/image4.emf"/><Relationship Id="rId12" Type="http://schemas.openxmlformats.org/officeDocument/2006/relationships/image" Target="../media/image26.png"/><Relationship Id="rId2" Type="http://schemas.openxmlformats.org/officeDocument/2006/relationships/tags" Target="../tags/tag415.xml"/><Relationship Id="rId1" Type="http://schemas.openxmlformats.org/officeDocument/2006/relationships/vmlDrawing" Target="../drawings/vmlDrawing14.vml"/><Relationship Id="rId6" Type="http://schemas.openxmlformats.org/officeDocument/2006/relationships/image" Target="../media/image2.emf"/><Relationship Id="rId11" Type="http://schemas.openxmlformats.org/officeDocument/2006/relationships/image" Target="../media/image25.png"/><Relationship Id="rId5" Type="http://schemas.openxmlformats.org/officeDocument/2006/relationships/oleObject" Target="../embeddings/oleObject14.bin"/><Relationship Id="rId10" Type="http://schemas.microsoft.com/office/2014/relationships/chartEx" Target="../charts/chartEx4.xml"/><Relationship Id="rId4" Type="http://schemas.openxmlformats.org/officeDocument/2006/relationships/slideLayout" Target="../slideLayouts/slideLayout1.xml"/><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tags" Target="../tags/tag423.xml"/><Relationship Id="rId13" Type="http://schemas.openxmlformats.org/officeDocument/2006/relationships/tags" Target="../tags/tag428.xml"/><Relationship Id="rId18" Type="http://schemas.openxmlformats.org/officeDocument/2006/relationships/tags" Target="../tags/tag433.xml"/><Relationship Id="rId26" Type="http://schemas.microsoft.com/office/2014/relationships/chartEx" Target="../charts/chartEx5.xml"/><Relationship Id="rId3" Type="http://schemas.openxmlformats.org/officeDocument/2006/relationships/tags" Target="../tags/tag418.xml"/><Relationship Id="rId21" Type="http://schemas.openxmlformats.org/officeDocument/2006/relationships/slideLayout" Target="../slideLayouts/slideLayout1.xml"/><Relationship Id="rId34" Type="http://schemas.openxmlformats.org/officeDocument/2006/relationships/image" Target="../media/image29.png"/><Relationship Id="rId7" Type="http://schemas.openxmlformats.org/officeDocument/2006/relationships/tags" Target="../tags/tag422.xml"/><Relationship Id="rId12" Type="http://schemas.openxmlformats.org/officeDocument/2006/relationships/tags" Target="../tags/tag427.xml"/><Relationship Id="rId17" Type="http://schemas.openxmlformats.org/officeDocument/2006/relationships/tags" Target="../tags/tag432.xml"/><Relationship Id="rId25" Type="http://schemas.openxmlformats.org/officeDocument/2006/relationships/chart" Target="../charts/chart18.xml"/><Relationship Id="rId33" Type="http://schemas.microsoft.com/office/2014/relationships/chartEx" Target="../charts/chartEx6.xml"/><Relationship Id="rId2" Type="http://schemas.openxmlformats.org/officeDocument/2006/relationships/tags" Target="../tags/tag417.xml"/><Relationship Id="rId16" Type="http://schemas.openxmlformats.org/officeDocument/2006/relationships/tags" Target="../tags/tag431.xml"/><Relationship Id="rId20" Type="http://schemas.openxmlformats.org/officeDocument/2006/relationships/tags" Target="../tags/tag435.xml"/><Relationship Id="rId1" Type="http://schemas.openxmlformats.org/officeDocument/2006/relationships/vmlDrawing" Target="../drawings/vmlDrawing15.vml"/><Relationship Id="rId6" Type="http://schemas.openxmlformats.org/officeDocument/2006/relationships/tags" Target="../tags/tag421.xml"/><Relationship Id="rId11" Type="http://schemas.openxmlformats.org/officeDocument/2006/relationships/tags" Target="../tags/tag426.xml"/><Relationship Id="rId24" Type="http://schemas.openxmlformats.org/officeDocument/2006/relationships/image" Target="../media/image4.emf"/><Relationship Id="rId32" Type="http://schemas.openxmlformats.org/officeDocument/2006/relationships/image" Target="../media/image28.png"/><Relationship Id="rId5" Type="http://schemas.openxmlformats.org/officeDocument/2006/relationships/tags" Target="../tags/tag420.xml"/><Relationship Id="rId15" Type="http://schemas.openxmlformats.org/officeDocument/2006/relationships/tags" Target="../tags/tag430.xml"/><Relationship Id="rId23" Type="http://schemas.openxmlformats.org/officeDocument/2006/relationships/image" Target="../media/image2.emf"/><Relationship Id="rId10" Type="http://schemas.openxmlformats.org/officeDocument/2006/relationships/tags" Target="../tags/tag425.xml"/><Relationship Id="rId19" Type="http://schemas.openxmlformats.org/officeDocument/2006/relationships/tags" Target="../tags/tag434.xml"/><Relationship Id="rId31" Type="http://schemas.openxmlformats.org/officeDocument/2006/relationships/image" Target="../media/image27.png"/><Relationship Id="rId4" Type="http://schemas.openxmlformats.org/officeDocument/2006/relationships/tags" Target="../tags/tag419.xml"/><Relationship Id="rId9" Type="http://schemas.openxmlformats.org/officeDocument/2006/relationships/tags" Target="../tags/tag424.xml"/><Relationship Id="rId14" Type="http://schemas.openxmlformats.org/officeDocument/2006/relationships/tags" Target="../tags/tag429.xml"/><Relationship Id="rId22" Type="http://schemas.openxmlformats.org/officeDocument/2006/relationships/oleObject" Target="../embeddings/oleObject15.bin"/><Relationship Id="rId30" Type="http://schemas.openxmlformats.org/officeDocument/2006/relationships/image" Target="../media/image230.png"/><Relationship Id="rId35"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tags" Target="../tags/tag442.xml"/><Relationship Id="rId13" Type="http://schemas.openxmlformats.org/officeDocument/2006/relationships/tags" Target="../tags/tag447.xml"/><Relationship Id="rId18" Type="http://schemas.openxmlformats.org/officeDocument/2006/relationships/tags" Target="../tags/tag452.xml"/><Relationship Id="rId26" Type="http://schemas.openxmlformats.org/officeDocument/2006/relationships/image" Target="../media/image4.emf"/><Relationship Id="rId3" Type="http://schemas.openxmlformats.org/officeDocument/2006/relationships/tags" Target="../tags/tag437.xml"/><Relationship Id="rId21" Type="http://schemas.openxmlformats.org/officeDocument/2006/relationships/tags" Target="../tags/tag455.xml"/><Relationship Id="rId7" Type="http://schemas.openxmlformats.org/officeDocument/2006/relationships/tags" Target="../tags/tag441.xml"/><Relationship Id="rId12" Type="http://schemas.openxmlformats.org/officeDocument/2006/relationships/tags" Target="../tags/tag446.xml"/><Relationship Id="rId17" Type="http://schemas.openxmlformats.org/officeDocument/2006/relationships/tags" Target="../tags/tag451.xml"/><Relationship Id="rId25" Type="http://schemas.openxmlformats.org/officeDocument/2006/relationships/image" Target="../media/image2.emf"/><Relationship Id="rId2" Type="http://schemas.openxmlformats.org/officeDocument/2006/relationships/tags" Target="../tags/tag436.xml"/><Relationship Id="rId16" Type="http://schemas.openxmlformats.org/officeDocument/2006/relationships/tags" Target="../tags/tag450.xml"/><Relationship Id="rId20" Type="http://schemas.openxmlformats.org/officeDocument/2006/relationships/tags" Target="../tags/tag454.xml"/><Relationship Id="rId29" Type="http://schemas.openxmlformats.org/officeDocument/2006/relationships/image" Target="../media/image32.png"/><Relationship Id="rId1" Type="http://schemas.openxmlformats.org/officeDocument/2006/relationships/vmlDrawing" Target="../drawings/vmlDrawing16.vml"/><Relationship Id="rId6" Type="http://schemas.openxmlformats.org/officeDocument/2006/relationships/tags" Target="../tags/tag440.xml"/><Relationship Id="rId11" Type="http://schemas.openxmlformats.org/officeDocument/2006/relationships/tags" Target="../tags/tag445.xml"/><Relationship Id="rId24" Type="http://schemas.openxmlformats.org/officeDocument/2006/relationships/oleObject" Target="../embeddings/oleObject16.bin"/><Relationship Id="rId5" Type="http://schemas.openxmlformats.org/officeDocument/2006/relationships/tags" Target="../tags/tag439.xml"/><Relationship Id="rId15" Type="http://schemas.openxmlformats.org/officeDocument/2006/relationships/tags" Target="../tags/tag449.xml"/><Relationship Id="rId23" Type="http://schemas.openxmlformats.org/officeDocument/2006/relationships/slideLayout" Target="../slideLayouts/slideLayout1.xml"/><Relationship Id="rId28" Type="http://schemas.openxmlformats.org/officeDocument/2006/relationships/image" Target="../media/image31.png"/><Relationship Id="rId10" Type="http://schemas.openxmlformats.org/officeDocument/2006/relationships/tags" Target="../tags/tag444.xml"/><Relationship Id="rId19" Type="http://schemas.openxmlformats.org/officeDocument/2006/relationships/tags" Target="../tags/tag453.xml"/><Relationship Id="rId31" Type="http://schemas.openxmlformats.org/officeDocument/2006/relationships/image" Target="../media/image33.png"/><Relationship Id="rId4" Type="http://schemas.openxmlformats.org/officeDocument/2006/relationships/tags" Target="../tags/tag438.xml"/><Relationship Id="rId9" Type="http://schemas.openxmlformats.org/officeDocument/2006/relationships/tags" Target="../tags/tag443.xml"/><Relationship Id="rId14" Type="http://schemas.openxmlformats.org/officeDocument/2006/relationships/tags" Target="../tags/tag448.xml"/><Relationship Id="rId22" Type="http://schemas.openxmlformats.org/officeDocument/2006/relationships/tags" Target="../tags/tag456.xml"/><Relationship Id="rId27" Type="http://schemas.openxmlformats.org/officeDocument/2006/relationships/chart" Target="../charts/chart19.xml"/><Relationship Id="rId30" Type="http://schemas.microsoft.com/office/2014/relationships/chartEx" Target="../charts/chartEx7.xml"/></Relationships>
</file>

<file path=ppt/slides/_rels/slide16.xml.rels><?xml version="1.0" encoding="UTF-8" standalone="yes"?>
<Relationships xmlns="http://schemas.openxmlformats.org/package/2006/relationships"><Relationship Id="rId8" Type="http://schemas.openxmlformats.org/officeDocument/2006/relationships/tags" Target="../tags/tag463.xml"/><Relationship Id="rId13" Type="http://schemas.openxmlformats.org/officeDocument/2006/relationships/tags" Target="../tags/tag468.xml"/><Relationship Id="rId18" Type="http://schemas.openxmlformats.org/officeDocument/2006/relationships/tags" Target="../tags/tag473.xml"/><Relationship Id="rId26" Type="http://schemas.openxmlformats.org/officeDocument/2006/relationships/image" Target="../media/image34.png"/><Relationship Id="rId3" Type="http://schemas.openxmlformats.org/officeDocument/2006/relationships/tags" Target="../tags/tag458.xml"/><Relationship Id="rId21" Type="http://schemas.openxmlformats.org/officeDocument/2006/relationships/slideLayout" Target="../slideLayouts/slideLayout1.xml"/><Relationship Id="rId7" Type="http://schemas.openxmlformats.org/officeDocument/2006/relationships/tags" Target="../tags/tag462.xml"/><Relationship Id="rId12" Type="http://schemas.openxmlformats.org/officeDocument/2006/relationships/tags" Target="../tags/tag467.xml"/><Relationship Id="rId17" Type="http://schemas.openxmlformats.org/officeDocument/2006/relationships/tags" Target="../tags/tag472.xml"/><Relationship Id="rId25" Type="http://schemas.openxmlformats.org/officeDocument/2006/relationships/chart" Target="../charts/chart20.xml"/><Relationship Id="rId2" Type="http://schemas.openxmlformats.org/officeDocument/2006/relationships/tags" Target="../tags/tag457.xml"/><Relationship Id="rId16" Type="http://schemas.openxmlformats.org/officeDocument/2006/relationships/tags" Target="../tags/tag471.xml"/><Relationship Id="rId20" Type="http://schemas.openxmlformats.org/officeDocument/2006/relationships/tags" Target="../tags/tag475.xml"/><Relationship Id="rId29" Type="http://schemas.microsoft.com/office/2014/relationships/chartEx" Target="../charts/chartEx8.xml"/><Relationship Id="rId1" Type="http://schemas.openxmlformats.org/officeDocument/2006/relationships/vmlDrawing" Target="../drawings/vmlDrawing17.vml"/><Relationship Id="rId6" Type="http://schemas.openxmlformats.org/officeDocument/2006/relationships/tags" Target="../tags/tag461.xml"/><Relationship Id="rId11" Type="http://schemas.openxmlformats.org/officeDocument/2006/relationships/tags" Target="../tags/tag466.xml"/><Relationship Id="rId24" Type="http://schemas.openxmlformats.org/officeDocument/2006/relationships/image" Target="../media/image4.emf"/><Relationship Id="rId5" Type="http://schemas.openxmlformats.org/officeDocument/2006/relationships/tags" Target="../tags/tag460.xml"/><Relationship Id="rId15" Type="http://schemas.openxmlformats.org/officeDocument/2006/relationships/tags" Target="../tags/tag470.xml"/><Relationship Id="rId23" Type="http://schemas.openxmlformats.org/officeDocument/2006/relationships/image" Target="../media/image2.emf"/><Relationship Id="rId28" Type="http://schemas.openxmlformats.org/officeDocument/2006/relationships/image" Target="../media/image36.png"/><Relationship Id="rId10" Type="http://schemas.openxmlformats.org/officeDocument/2006/relationships/tags" Target="../tags/tag465.xml"/><Relationship Id="rId19" Type="http://schemas.openxmlformats.org/officeDocument/2006/relationships/tags" Target="../tags/tag474.xml"/><Relationship Id="rId4" Type="http://schemas.openxmlformats.org/officeDocument/2006/relationships/tags" Target="../tags/tag459.xml"/><Relationship Id="rId9" Type="http://schemas.openxmlformats.org/officeDocument/2006/relationships/tags" Target="../tags/tag464.xml"/><Relationship Id="rId14" Type="http://schemas.openxmlformats.org/officeDocument/2006/relationships/tags" Target="../tags/tag469.xml"/><Relationship Id="rId22" Type="http://schemas.openxmlformats.org/officeDocument/2006/relationships/oleObject" Target="../embeddings/oleObject17.bin"/><Relationship Id="rId27" Type="http://schemas.openxmlformats.org/officeDocument/2006/relationships/image" Target="../media/image35.png"/><Relationship Id="rId30" Type="http://schemas.openxmlformats.org/officeDocument/2006/relationships/image" Target="../media/image37.png"/></Relationships>
</file>

<file path=ppt/slides/_rels/slide17.xml.rels><?xml version="1.0" encoding="UTF-8" standalone="yes"?>
<Relationships xmlns="http://schemas.openxmlformats.org/package/2006/relationships"><Relationship Id="rId13" Type="http://schemas.openxmlformats.org/officeDocument/2006/relationships/tags" Target="../tags/tag487.xml"/><Relationship Id="rId18" Type="http://schemas.openxmlformats.org/officeDocument/2006/relationships/tags" Target="../tags/tag492.xml"/><Relationship Id="rId26" Type="http://schemas.openxmlformats.org/officeDocument/2006/relationships/tags" Target="../tags/tag500.xml"/><Relationship Id="rId39" Type="http://schemas.openxmlformats.org/officeDocument/2006/relationships/image" Target="../media/image39.png"/><Relationship Id="rId21" Type="http://schemas.openxmlformats.org/officeDocument/2006/relationships/tags" Target="../tags/tag495.xml"/><Relationship Id="rId34" Type="http://schemas.openxmlformats.org/officeDocument/2006/relationships/image" Target="../media/image2.emf"/><Relationship Id="rId7" Type="http://schemas.openxmlformats.org/officeDocument/2006/relationships/tags" Target="../tags/tag481.xml"/><Relationship Id="rId12" Type="http://schemas.openxmlformats.org/officeDocument/2006/relationships/tags" Target="../tags/tag486.xml"/><Relationship Id="rId17" Type="http://schemas.openxmlformats.org/officeDocument/2006/relationships/tags" Target="../tags/tag491.xml"/><Relationship Id="rId25" Type="http://schemas.openxmlformats.org/officeDocument/2006/relationships/tags" Target="../tags/tag499.xml"/><Relationship Id="rId33" Type="http://schemas.openxmlformats.org/officeDocument/2006/relationships/oleObject" Target="../embeddings/oleObject18.bin"/><Relationship Id="rId38" Type="http://schemas.openxmlformats.org/officeDocument/2006/relationships/image" Target="../media/image38.png"/><Relationship Id="rId2" Type="http://schemas.openxmlformats.org/officeDocument/2006/relationships/tags" Target="../tags/tag476.xml"/><Relationship Id="rId16" Type="http://schemas.openxmlformats.org/officeDocument/2006/relationships/tags" Target="../tags/tag490.xml"/><Relationship Id="rId20" Type="http://schemas.openxmlformats.org/officeDocument/2006/relationships/tags" Target="../tags/tag494.xml"/><Relationship Id="rId29" Type="http://schemas.openxmlformats.org/officeDocument/2006/relationships/tags" Target="../tags/tag503.xml"/><Relationship Id="rId1" Type="http://schemas.openxmlformats.org/officeDocument/2006/relationships/vmlDrawing" Target="../drawings/vmlDrawing18.vml"/><Relationship Id="rId6" Type="http://schemas.openxmlformats.org/officeDocument/2006/relationships/tags" Target="../tags/tag480.xml"/><Relationship Id="rId11" Type="http://schemas.openxmlformats.org/officeDocument/2006/relationships/tags" Target="../tags/tag485.xml"/><Relationship Id="rId24" Type="http://schemas.openxmlformats.org/officeDocument/2006/relationships/tags" Target="../tags/tag498.xml"/><Relationship Id="rId32" Type="http://schemas.openxmlformats.org/officeDocument/2006/relationships/slideLayout" Target="../slideLayouts/slideLayout1.xml"/><Relationship Id="rId37" Type="http://schemas.openxmlformats.org/officeDocument/2006/relationships/chart" Target="../charts/chart22.xml"/><Relationship Id="rId5" Type="http://schemas.openxmlformats.org/officeDocument/2006/relationships/tags" Target="../tags/tag479.xml"/><Relationship Id="rId15" Type="http://schemas.openxmlformats.org/officeDocument/2006/relationships/tags" Target="../tags/tag489.xml"/><Relationship Id="rId23" Type="http://schemas.openxmlformats.org/officeDocument/2006/relationships/tags" Target="../tags/tag497.xml"/><Relationship Id="rId28" Type="http://schemas.openxmlformats.org/officeDocument/2006/relationships/tags" Target="../tags/tag502.xml"/><Relationship Id="rId36" Type="http://schemas.openxmlformats.org/officeDocument/2006/relationships/chart" Target="../charts/chart21.xml"/><Relationship Id="rId10" Type="http://schemas.openxmlformats.org/officeDocument/2006/relationships/tags" Target="../tags/tag484.xml"/><Relationship Id="rId19" Type="http://schemas.openxmlformats.org/officeDocument/2006/relationships/tags" Target="../tags/tag493.xml"/><Relationship Id="rId31" Type="http://schemas.openxmlformats.org/officeDocument/2006/relationships/tags" Target="../tags/tag505.xml"/><Relationship Id="rId4" Type="http://schemas.openxmlformats.org/officeDocument/2006/relationships/tags" Target="../tags/tag478.xml"/><Relationship Id="rId9" Type="http://schemas.openxmlformats.org/officeDocument/2006/relationships/tags" Target="../tags/tag483.xml"/><Relationship Id="rId14" Type="http://schemas.openxmlformats.org/officeDocument/2006/relationships/tags" Target="../tags/tag488.xml"/><Relationship Id="rId22" Type="http://schemas.openxmlformats.org/officeDocument/2006/relationships/tags" Target="../tags/tag496.xml"/><Relationship Id="rId27" Type="http://schemas.openxmlformats.org/officeDocument/2006/relationships/tags" Target="../tags/tag501.xml"/><Relationship Id="rId30" Type="http://schemas.openxmlformats.org/officeDocument/2006/relationships/tags" Target="../tags/tag504.xml"/><Relationship Id="rId35" Type="http://schemas.openxmlformats.org/officeDocument/2006/relationships/image" Target="../media/image4.emf"/><Relationship Id="rId8" Type="http://schemas.openxmlformats.org/officeDocument/2006/relationships/tags" Target="../tags/tag482.xml"/><Relationship Id="rId3" Type="http://schemas.openxmlformats.org/officeDocument/2006/relationships/tags" Target="../tags/tag477.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xml"/><Relationship Id="rId7" Type="http://schemas.openxmlformats.org/officeDocument/2006/relationships/image" Target="../media/image4.emf"/><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2.emf"/><Relationship Id="rId5" Type="http://schemas.openxmlformats.org/officeDocument/2006/relationships/oleObject" Target="../embeddings/oleObject3.bin"/><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tags" Target="../tags/tag9.xml"/><Relationship Id="rId7" Type="http://schemas.openxmlformats.org/officeDocument/2006/relationships/image" Target="../media/image2.emf"/><Relationship Id="rId2" Type="http://schemas.openxmlformats.org/officeDocument/2006/relationships/tags" Target="../tags/tag8.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1.xm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26" Type="http://schemas.openxmlformats.org/officeDocument/2006/relationships/tags" Target="../tags/tag34.xml"/><Relationship Id="rId117" Type="http://schemas.openxmlformats.org/officeDocument/2006/relationships/image" Target="../media/image8.png"/><Relationship Id="rId21" Type="http://schemas.openxmlformats.org/officeDocument/2006/relationships/tags" Target="../tags/tag29.xml"/><Relationship Id="rId42" Type="http://schemas.openxmlformats.org/officeDocument/2006/relationships/tags" Target="../tags/tag50.xml"/><Relationship Id="rId47" Type="http://schemas.openxmlformats.org/officeDocument/2006/relationships/tags" Target="../tags/tag55.xml"/><Relationship Id="rId63" Type="http://schemas.openxmlformats.org/officeDocument/2006/relationships/tags" Target="../tags/tag71.xml"/><Relationship Id="rId68" Type="http://schemas.openxmlformats.org/officeDocument/2006/relationships/tags" Target="../tags/tag76.xml"/><Relationship Id="rId84" Type="http://schemas.openxmlformats.org/officeDocument/2006/relationships/tags" Target="../tags/tag92.xml"/><Relationship Id="rId89" Type="http://schemas.openxmlformats.org/officeDocument/2006/relationships/tags" Target="../tags/tag97.xml"/><Relationship Id="rId112" Type="http://schemas.openxmlformats.org/officeDocument/2006/relationships/slideLayout" Target="../slideLayouts/slideLayout1.xml"/><Relationship Id="rId16" Type="http://schemas.openxmlformats.org/officeDocument/2006/relationships/tags" Target="../tags/tag24.xml"/><Relationship Id="rId107" Type="http://schemas.openxmlformats.org/officeDocument/2006/relationships/tags" Target="../tags/tag115.xml"/><Relationship Id="rId11" Type="http://schemas.openxmlformats.org/officeDocument/2006/relationships/tags" Target="../tags/tag19.xml"/><Relationship Id="rId32" Type="http://schemas.openxmlformats.org/officeDocument/2006/relationships/tags" Target="../tags/tag40.xml"/><Relationship Id="rId37" Type="http://schemas.openxmlformats.org/officeDocument/2006/relationships/tags" Target="../tags/tag45.xml"/><Relationship Id="rId53" Type="http://schemas.openxmlformats.org/officeDocument/2006/relationships/tags" Target="../tags/tag61.xml"/><Relationship Id="rId58" Type="http://schemas.openxmlformats.org/officeDocument/2006/relationships/tags" Target="../tags/tag66.xml"/><Relationship Id="rId74" Type="http://schemas.openxmlformats.org/officeDocument/2006/relationships/tags" Target="../tags/tag82.xml"/><Relationship Id="rId79" Type="http://schemas.openxmlformats.org/officeDocument/2006/relationships/tags" Target="../tags/tag87.xml"/><Relationship Id="rId102" Type="http://schemas.openxmlformats.org/officeDocument/2006/relationships/tags" Target="../tags/tag110.xml"/><Relationship Id="rId5" Type="http://schemas.openxmlformats.org/officeDocument/2006/relationships/tags" Target="../tags/tag13.xml"/><Relationship Id="rId90" Type="http://schemas.openxmlformats.org/officeDocument/2006/relationships/tags" Target="../tags/tag98.xml"/><Relationship Id="rId95" Type="http://schemas.openxmlformats.org/officeDocument/2006/relationships/tags" Target="../tags/tag103.xml"/><Relationship Id="rId22" Type="http://schemas.openxmlformats.org/officeDocument/2006/relationships/tags" Target="../tags/tag30.xml"/><Relationship Id="rId27" Type="http://schemas.openxmlformats.org/officeDocument/2006/relationships/tags" Target="../tags/tag35.xml"/><Relationship Id="rId43" Type="http://schemas.openxmlformats.org/officeDocument/2006/relationships/tags" Target="../tags/tag51.xml"/><Relationship Id="rId48" Type="http://schemas.openxmlformats.org/officeDocument/2006/relationships/tags" Target="../tags/tag56.xml"/><Relationship Id="rId64" Type="http://schemas.openxmlformats.org/officeDocument/2006/relationships/tags" Target="../tags/tag72.xml"/><Relationship Id="rId69" Type="http://schemas.openxmlformats.org/officeDocument/2006/relationships/tags" Target="../tags/tag77.xml"/><Relationship Id="rId113" Type="http://schemas.openxmlformats.org/officeDocument/2006/relationships/oleObject" Target="../embeddings/oleObject5.bin"/><Relationship Id="rId80" Type="http://schemas.openxmlformats.org/officeDocument/2006/relationships/tags" Target="../tags/tag88.xml"/><Relationship Id="rId85" Type="http://schemas.openxmlformats.org/officeDocument/2006/relationships/tags" Target="../tags/tag93.xml"/><Relationship Id="rId12" Type="http://schemas.openxmlformats.org/officeDocument/2006/relationships/tags" Target="../tags/tag20.xml"/><Relationship Id="rId17" Type="http://schemas.openxmlformats.org/officeDocument/2006/relationships/tags" Target="../tags/tag25.xml"/><Relationship Id="rId33" Type="http://schemas.openxmlformats.org/officeDocument/2006/relationships/tags" Target="../tags/tag41.xml"/><Relationship Id="rId38" Type="http://schemas.openxmlformats.org/officeDocument/2006/relationships/tags" Target="../tags/tag46.xml"/><Relationship Id="rId59" Type="http://schemas.openxmlformats.org/officeDocument/2006/relationships/tags" Target="../tags/tag67.xml"/><Relationship Id="rId103" Type="http://schemas.openxmlformats.org/officeDocument/2006/relationships/tags" Target="../tags/tag111.xml"/><Relationship Id="rId108" Type="http://schemas.openxmlformats.org/officeDocument/2006/relationships/tags" Target="../tags/tag116.xml"/><Relationship Id="rId54" Type="http://schemas.openxmlformats.org/officeDocument/2006/relationships/tags" Target="../tags/tag62.xml"/><Relationship Id="rId70" Type="http://schemas.openxmlformats.org/officeDocument/2006/relationships/tags" Target="../tags/tag78.xml"/><Relationship Id="rId75" Type="http://schemas.openxmlformats.org/officeDocument/2006/relationships/tags" Target="../tags/tag83.xml"/><Relationship Id="rId91" Type="http://schemas.openxmlformats.org/officeDocument/2006/relationships/tags" Target="../tags/tag99.xml"/><Relationship Id="rId96" Type="http://schemas.openxmlformats.org/officeDocument/2006/relationships/tags" Target="../tags/tag104.xml"/><Relationship Id="rId1" Type="http://schemas.openxmlformats.org/officeDocument/2006/relationships/vmlDrawing" Target="../drawings/vmlDrawing5.vml"/><Relationship Id="rId6" Type="http://schemas.openxmlformats.org/officeDocument/2006/relationships/tags" Target="../tags/tag14.xml"/><Relationship Id="rId23" Type="http://schemas.openxmlformats.org/officeDocument/2006/relationships/tags" Target="../tags/tag31.xml"/><Relationship Id="rId28" Type="http://schemas.openxmlformats.org/officeDocument/2006/relationships/tags" Target="../tags/tag36.xml"/><Relationship Id="rId49" Type="http://schemas.openxmlformats.org/officeDocument/2006/relationships/tags" Target="../tags/tag57.xml"/><Relationship Id="rId114" Type="http://schemas.openxmlformats.org/officeDocument/2006/relationships/image" Target="../media/image2.emf"/><Relationship Id="rId10" Type="http://schemas.openxmlformats.org/officeDocument/2006/relationships/tags" Target="../tags/tag18.xml"/><Relationship Id="rId31" Type="http://schemas.openxmlformats.org/officeDocument/2006/relationships/tags" Target="../tags/tag39.xml"/><Relationship Id="rId44" Type="http://schemas.openxmlformats.org/officeDocument/2006/relationships/tags" Target="../tags/tag52.xml"/><Relationship Id="rId52" Type="http://schemas.openxmlformats.org/officeDocument/2006/relationships/tags" Target="../tags/tag60.xml"/><Relationship Id="rId60" Type="http://schemas.openxmlformats.org/officeDocument/2006/relationships/tags" Target="../tags/tag68.xml"/><Relationship Id="rId65" Type="http://schemas.openxmlformats.org/officeDocument/2006/relationships/tags" Target="../tags/tag73.xml"/><Relationship Id="rId73" Type="http://schemas.openxmlformats.org/officeDocument/2006/relationships/tags" Target="../tags/tag81.xml"/><Relationship Id="rId78" Type="http://schemas.openxmlformats.org/officeDocument/2006/relationships/tags" Target="../tags/tag86.xml"/><Relationship Id="rId81" Type="http://schemas.openxmlformats.org/officeDocument/2006/relationships/tags" Target="../tags/tag89.xml"/><Relationship Id="rId86" Type="http://schemas.openxmlformats.org/officeDocument/2006/relationships/tags" Target="../tags/tag94.xml"/><Relationship Id="rId94" Type="http://schemas.openxmlformats.org/officeDocument/2006/relationships/tags" Target="../tags/tag102.xml"/><Relationship Id="rId99" Type="http://schemas.openxmlformats.org/officeDocument/2006/relationships/tags" Target="../tags/tag107.xml"/><Relationship Id="rId101" Type="http://schemas.openxmlformats.org/officeDocument/2006/relationships/tags" Target="../tags/tag109.xml"/><Relationship Id="rId4" Type="http://schemas.openxmlformats.org/officeDocument/2006/relationships/tags" Target="../tags/tag12.xml"/><Relationship Id="rId9" Type="http://schemas.openxmlformats.org/officeDocument/2006/relationships/tags" Target="../tags/tag17.xml"/><Relationship Id="rId13" Type="http://schemas.openxmlformats.org/officeDocument/2006/relationships/tags" Target="../tags/tag21.xml"/><Relationship Id="rId18" Type="http://schemas.openxmlformats.org/officeDocument/2006/relationships/tags" Target="../tags/tag26.xml"/><Relationship Id="rId39" Type="http://schemas.openxmlformats.org/officeDocument/2006/relationships/tags" Target="../tags/tag47.xml"/><Relationship Id="rId109" Type="http://schemas.openxmlformats.org/officeDocument/2006/relationships/tags" Target="../tags/tag117.xml"/><Relationship Id="rId34" Type="http://schemas.openxmlformats.org/officeDocument/2006/relationships/tags" Target="../tags/tag42.xml"/><Relationship Id="rId50" Type="http://schemas.openxmlformats.org/officeDocument/2006/relationships/tags" Target="../tags/tag58.xml"/><Relationship Id="rId55" Type="http://schemas.openxmlformats.org/officeDocument/2006/relationships/tags" Target="../tags/tag63.xml"/><Relationship Id="rId76" Type="http://schemas.openxmlformats.org/officeDocument/2006/relationships/tags" Target="../tags/tag84.xml"/><Relationship Id="rId97" Type="http://schemas.openxmlformats.org/officeDocument/2006/relationships/tags" Target="../tags/tag105.xml"/><Relationship Id="rId104" Type="http://schemas.openxmlformats.org/officeDocument/2006/relationships/tags" Target="../tags/tag112.xml"/><Relationship Id="rId7" Type="http://schemas.openxmlformats.org/officeDocument/2006/relationships/tags" Target="../tags/tag15.xml"/><Relationship Id="rId71" Type="http://schemas.openxmlformats.org/officeDocument/2006/relationships/tags" Target="../tags/tag79.xml"/><Relationship Id="rId92" Type="http://schemas.openxmlformats.org/officeDocument/2006/relationships/tags" Target="../tags/tag100.xml"/><Relationship Id="rId2" Type="http://schemas.openxmlformats.org/officeDocument/2006/relationships/tags" Target="../tags/tag10.xml"/><Relationship Id="rId29" Type="http://schemas.openxmlformats.org/officeDocument/2006/relationships/tags" Target="../tags/tag37.xml"/><Relationship Id="rId24" Type="http://schemas.openxmlformats.org/officeDocument/2006/relationships/tags" Target="../tags/tag32.xml"/><Relationship Id="rId40" Type="http://schemas.openxmlformats.org/officeDocument/2006/relationships/tags" Target="../tags/tag48.xml"/><Relationship Id="rId45" Type="http://schemas.openxmlformats.org/officeDocument/2006/relationships/tags" Target="../tags/tag53.xml"/><Relationship Id="rId66" Type="http://schemas.openxmlformats.org/officeDocument/2006/relationships/tags" Target="../tags/tag74.xml"/><Relationship Id="rId87" Type="http://schemas.openxmlformats.org/officeDocument/2006/relationships/tags" Target="../tags/tag95.xml"/><Relationship Id="rId110" Type="http://schemas.openxmlformats.org/officeDocument/2006/relationships/tags" Target="../tags/tag118.xml"/><Relationship Id="rId115" Type="http://schemas.openxmlformats.org/officeDocument/2006/relationships/image" Target="../media/image4.emf"/><Relationship Id="rId61" Type="http://schemas.openxmlformats.org/officeDocument/2006/relationships/tags" Target="../tags/tag69.xml"/><Relationship Id="rId82" Type="http://schemas.openxmlformats.org/officeDocument/2006/relationships/tags" Target="../tags/tag90.xml"/><Relationship Id="rId19" Type="http://schemas.openxmlformats.org/officeDocument/2006/relationships/tags" Target="../tags/tag27.xml"/><Relationship Id="rId14" Type="http://schemas.openxmlformats.org/officeDocument/2006/relationships/tags" Target="../tags/tag22.xml"/><Relationship Id="rId30" Type="http://schemas.openxmlformats.org/officeDocument/2006/relationships/tags" Target="../tags/tag38.xml"/><Relationship Id="rId35" Type="http://schemas.openxmlformats.org/officeDocument/2006/relationships/tags" Target="../tags/tag43.xml"/><Relationship Id="rId56" Type="http://schemas.openxmlformats.org/officeDocument/2006/relationships/tags" Target="../tags/tag64.xml"/><Relationship Id="rId77" Type="http://schemas.openxmlformats.org/officeDocument/2006/relationships/tags" Target="../tags/tag85.xml"/><Relationship Id="rId100" Type="http://schemas.openxmlformats.org/officeDocument/2006/relationships/tags" Target="../tags/tag108.xml"/><Relationship Id="rId105" Type="http://schemas.openxmlformats.org/officeDocument/2006/relationships/tags" Target="../tags/tag113.xml"/><Relationship Id="rId8" Type="http://schemas.openxmlformats.org/officeDocument/2006/relationships/tags" Target="../tags/tag16.xml"/><Relationship Id="rId51" Type="http://schemas.openxmlformats.org/officeDocument/2006/relationships/tags" Target="../tags/tag59.xml"/><Relationship Id="rId72" Type="http://schemas.openxmlformats.org/officeDocument/2006/relationships/tags" Target="../tags/tag80.xml"/><Relationship Id="rId93" Type="http://schemas.openxmlformats.org/officeDocument/2006/relationships/tags" Target="../tags/tag101.xml"/><Relationship Id="rId98" Type="http://schemas.openxmlformats.org/officeDocument/2006/relationships/tags" Target="../tags/tag106.xml"/><Relationship Id="rId3" Type="http://schemas.openxmlformats.org/officeDocument/2006/relationships/tags" Target="../tags/tag11.xml"/><Relationship Id="rId25" Type="http://schemas.openxmlformats.org/officeDocument/2006/relationships/tags" Target="../tags/tag33.xml"/><Relationship Id="rId46" Type="http://schemas.openxmlformats.org/officeDocument/2006/relationships/tags" Target="../tags/tag54.xml"/><Relationship Id="rId67" Type="http://schemas.openxmlformats.org/officeDocument/2006/relationships/tags" Target="../tags/tag75.xml"/><Relationship Id="rId116" Type="http://schemas.openxmlformats.org/officeDocument/2006/relationships/chart" Target="../charts/chart1.xml"/><Relationship Id="rId20" Type="http://schemas.openxmlformats.org/officeDocument/2006/relationships/tags" Target="../tags/tag28.xml"/><Relationship Id="rId41" Type="http://schemas.openxmlformats.org/officeDocument/2006/relationships/tags" Target="../tags/tag49.xml"/><Relationship Id="rId62" Type="http://schemas.openxmlformats.org/officeDocument/2006/relationships/tags" Target="../tags/tag70.xml"/><Relationship Id="rId83" Type="http://schemas.openxmlformats.org/officeDocument/2006/relationships/tags" Target="../tags/tag91.xml"/><Relationship Id="rId88" Type="http://schemas.openxmlformats.org/officeDocument/2006/relationships/tags" Target="../tags/tag96.xml"/><Relationship Id="rId111" Type="http://schemas.openxmlformats.org/officeDocument/2006/relationships/tags" Target="../tags/tag119.xml"/><Relationship Id="rId15" Type="http://schemas.openxmlformats.org/officeDocument/2006/relationships/tags" Target="../tags/tag23.xml"/><Relationship Id="rId36" Type="http://schemas.openxmlformats.org/officeDocument/2006/relationships/tags" Target="../tags/tag44.xml"/><Relationship Id="rId57" Type="http://schemas.openxmlformats.org/officeDocument/2006/relationships/tags" Target="../tags/tag65.xml"/><Relationship Id="rId106" Type="http://schemas.openxmlformats.org/officeDocument/2006/relationships/tags" Target="../tags/tag114.xml"/></Relationships>
</file>

<file path=ppt/slides/_rels/slide5.xml.rels><?xml version="1.0" encoding="UTF-8" standalone="yes"?>
<Relationships xmlns="http://schemas.openxmlformats.org/package/2006/relationships"><Relationship Id="rId13" Type="http://schemas.openxmlformats.org/officeDocument/2006/relationships/tags" Target="../tags/tag131.xml"/><Relationship Id="rId18" Type="http://schemas.openxmlformats.org/officeDocument/2006/relationships/tags" Target="../tags/tag136.xml"/><Relationship Id="rId26" Type="http://schemas.openxmlformats.org/officeDocument/2006/relationships/tags" Target="../tags/tag144.xml"/><Relationship Id="rId39" Type="http://schemas.openxmlformats.org/officeDocument/2006/relationships/oleObject" Target="../embeddings/oleObject6.bin"/><Relationship Id="rId21" Type="http://schemas.openxmlformats.org/officeDocument/2006/relationships/tags" Target="../tags/tag139.xml"/><Relationship Id="rId34" Type="http://schemas.openxmlformats.org/officeDocument/2006/relationships/tags" Target="../tags/tag152.xml"/><Relationship Id="rId42" Type="http://schemas.openxmlformats.org/officeDocument/2006/relationships/chart" Target="../charts/chart2.xml"/><Relationship Id="rId7" Type="http://schemas.openxmlformats.org/officeDocument/2006/relationships/tags" Target="../tags/tag125.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tags" Target="../tags/tag138.xml"/><Relationship Id="rId29" Type="http://schemas.openxmlformats.org/officeDocument/2006/relationships/tags" Target="../tags/tag147.xml"/><Relationship Id="rId41" Type="http://schemas.openxmlformats.org/officeDocument/2006/relationships/image" Target="../media/image4.emf"/><Relationship Id="rId1" Type="http://schemas.openxmlformats.org/officeDocument/2006/relationships/vmlDrawing" Target="../drawings/vmlDrawing6.vml"/><Relationship Id="rId6" Type="http://schemas.openxmlformats.org/officeDocument/2006/relationships/tags" Target="../tags/tag124.xml"/><Relationship Id="rId11" Type="http://schemas.openxmlformats.org/officeDocument/2006/relationships/tags" Target="../tags/tag129.xml"/><Relationship Id="rId24" Type="http://schemas.openxmlformats.org/officeDocument/2006/relationships/tags" Target="../tags/tag142.xml"/><Relationship Id="rId32" Type="http://schemas.openxmlformats.org/officeDocument/2006/relationships/tags" Target="../tags/tag150.xml"/><Relationship Id="rId37" Type="http://schemas.openxmlformats.org/officeDocument/2006/relationships/tags" Target="../tags/tag155.xml"/><Relationship Id="rId40" Type="http://schemas.openxmlformats.org/officeDocument/2006/relationships/image" Target="../media/image2.emf"/><Relationship Id="rId5" Type="http://schemas.openxmlformats.org/officeDocument/2006/relationships/tags" Target="../tags/tag123.xml"/><Relationship Id="rId15" Type="http://schemas.openxmlformats.org/officeDocument/2006/relationships/tags" Target="../tags/tag133.xml"/><Relationship Id="rId23" Type="http://schemas.openxmlformats.org/officeDocument/2006/relationships/tags" Target="../tags/tag141.xml"/><Relationship Id="rId28" Type="http://schemas.openxmlformats.org/officeDocument/2006/relationships/tags" Target="../tags/tag146.xml"/><Relationship Id="rId36" Type="http://schemas.openxmlformats.org/officeDocument/2006/relationships/tags" Target="../tags/tag154.xml"/><Relationship Id="rId10" Type="http://schemas.openxmlformats.org/officeDocument/2006/relationships/tags" Target="../tags/tag128.xml"/><Relationship Id="rId19" Type="http://schemas.openxmlformats.org/officeDocument/2006/relationships/tags" Target="../tags/tag137.xml"/><Relationship Id="rId31" Type="http://schemas.openxmlformats.org/officeDocument/2006/relationships/tags" Target="../tags/tag149.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 Id="rId22" Type="http://schemas.openxmlformats.org/officeDocument/2006/relationships/tags" Target="../tags/tag140.xml"/><Relationship Id="rId27" Type="http://schemas.openxmlformats.org/officeDocument/2006/relationships/tags" Target="../tags/tag145.xml"/><Relationship Id="rId30" Type="http://schemas.openxmlformats.org/officeDocument/2006/relationships/tags" Target="../tags/tag148.xml"/><Relationship Id="rId35" Type="http://schemas.openxmlformats.org/officeDocument/2006/relationships/tags" Target="../tags/tag153.xml"/><Relationship Id="rId43" Type="http://schemas.openxmlformats.org/officeDocument/2006/relationships/chart" Target="../charts/chart3.xml"/><Relationship Id="rId8" Type="http://schemas.openxmlformats.org/officeDocument/2006/relationships/tags" Target="../tags/tag126.xml"/><Relationship Id="rId3" Type="http://schemas.openxmlformats.org/officeDocument/2006/relationships/tags" Target="../tags/tag121.xml"/><Relationship Id="rId12" Type="http://schemas.openxmlformats.org/officeDocument/2006/relationships/tags" Target="../tags/tag130.xml"/><Relationship Id="rId17" Type="http://schemas.openxmlformats.org/officeDocument/2006/relationships/tags" Target="../tags/tag135.xml"/><Relationship Id="rId25" Type="http://schemas.openxmlformats.org/officeDocument/2006/relationships/tags" Target="../tags/tag143.xml"/><Relationship Id="rId33" Type="http://schemas.openxmlformats.org/officeDocument/2006/relationships/tags" Target="../tags/tag151.xml"/><Relationship Id="rId38"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6" Type="http://schemas.openxmlformats.org/officeDocument/2006/relationships/tags" Target="../tags/tag180.xml"/><Relationship Id="rId21" Type="http://schemas.openxmlformats.org/officeDocument/2006/relationships/tags" Target="../tags/tag175.xml"/><Relationship Id="rId42" Type="http://schemas.openxmlformats.org/officeDocument/2006/relationships/tags" Target="../tags/tag196.xml"/><Relationship Id="rId47" Type="http://schemas.openxmlformats.org/officeDocument/2006/relationships/tags" Target="../tags/tag201.xml"/><Relationship Id="rId63" Type="http://schemas.openxmlformats.org/officeDocument/2006/relationships/tags" Target="../tags/tag217.xml"/><Relationship Id="rId68" Type="http://schemas.openxmlformats.org/officeDocument/2006/relationships/tags" Target="../tags/tag222.xml"/><Relationship Id="rId84" Type="http://schemas.openxmlformats.org/officeDocument/2006/relationships/tags" Target="../tags/tag238.xml"/><Relationship Id="rId89" Type="http://schemas.openxmlformats.org/officeDocument/2006/relationships/image" Target="../media/image4.emf"/><Relationship Id="rId16" Type="http://schemas.openxmlformats.org/officeDocument/2006/relationships/tags" Target="../tags/tag170.xml"/><Relationship Id="rId11" Type="http://schemas.openxmlformats.org/officeDocument/2006/relationships/tags" Target="../tags/tag165.xml"/><Relationship Id="rId32" Type="http://schemas.openxmlformats.org/officeDocument/2006/relationships/tags" Target="../tags/tag186.xml"/><Relationship Id="rId37" Type="http://schemas.openxmlformats.org/officeDocument/2006/relationships/tags" Target="../tags/tag191.xml"/><Relationship Id="rId53" Type="http://schemas.openxmlformats.org/officeDocument/2006/relationships/tags" Target="../tags/tag207.xml"/><Relationship Id="rId58" Type="http://schemas.openxmlformats.org/officeDocument/2006/relationships/tags" Target="../tags/tag212.xml"/><Relationship Id="rId74" Type="http://schemas.openxmlformats.org/officeDocument/2006/relationships/tags" Target="../tags/tag228.xml"/><Relationship Id="rId79" Type="http://schemas.openxmlformats.org/officeDocument/2006/relationships/tags" Target="../tags/tag233.xml"/><Relationship Id="rId5" Type="http://schemas.openxmlformats.org/officeDocument/2006/relationships/tags" Target="../tags/tag159.xml"/><Relationship Id="rId90" Type="http://schemas.openxmlformats.org/officeDocument/2006/relationships/chart" Target="../charts/chart4.xml"/><Relationship Id="rId14" Type="http://schemas.openxmlformats.org/officeDocument/2006/relationships/tags" Target="../tags/tag168.xml"/><Relationship Id="rId22" Type="http://schemas.openxmlformats.org/officeDocument/2006/relationships/tags" Target="../tags/tag176.xml"/><Relationship Id="rId27" Type="http://schemas.openxmlformats.org/officeDocument/2006/relationships/tags" Target="../tags/tag181.xml"/><Relationship Id="rId30" Type="http://schemas.openxmlformats.org/officeDocument/2006/relationships/tags" Target="../tags/tag184.xml"/><Relationship Id="rId35" Type="http://schemas.openxmlformats.org/officeDocument/2006/relationships/tags" Target="../tags/tag189.xml"/><Relationship Id="rId43" Type="http://schemas.openxmlformats.org/officeDocument/2006/relationships/tags" Target="../tags/tag197.xml"/><Relationship Id="rId48" Type="http://schemas.openxmlformats.org/officeDocument/2006/relationships/tags" Target="../tags/tag202.xml"/><Relationship Id="rId56" Type="http://schemas.openxmlformats.org/officeDocument/2006/relationships/tags" Target="../tags/tag210.xml"/><Relationship Id="rId64" Type="http://schemas.openxmlformats.org/officeDocument/2006/relationships/tags" Target="../tags/tag218.xml"/><Relationship Id="rId69" Type="http://schemas.openxmlformats.org/officeDocument/2006/relationships/tags" Target="../tags/tag223.xml"/><Relationship Id="rId77" Type="http://schemas.openxmlformats.org/officeDocument/2006/relationships/tags" Target="../tags/tag231.xml"/><Relationship Id="rId8" Type="http://schemas.openxmlformats.org/officeDocument/2006/relationships/tags" Target="../tags/tag162.xml"/><Relationship Id="rId51" Type="http://schemas.openxmlformats.org/officeDocument/2006/relationships/tags" Target="../tags/tag205.xml"/><Relationship Id="rId72" Type="http://schemas.openxmlformats.org/officeDocument/2006/relationships/tags" Target="../tags/tag226.xml"/><Relationship Id="rId80" Type="http://schemas.openxmlformats.org/officeDocument/2006/relationships/tags" Target="../tags/tag234.xml"/><Relationship Id="rId85" Type="http://schemas.openxmlformats.org/officeDocument/2006/relationships/tags" Target="../tags/tag239.xml"/><Relationship Id="rId3" Type="http://schemas.openxmlformats.org/officeDocument/2006/relationships/tags" Target="../tags/tag157.xml"/><Relationship Id="rId12" Type="http://schemas.openxmlformats.org/officeDocument/2006/relationships/tags" Target="../tags/tag166.xml"/><Relationship Id="rId17" Type="http://schemas.openxmlformats.org/officeDocument/2006/relationships/tags" Target="../tags/tag171.xml"/><Relationship Id="rId25" Type="http://schemas.openxmlformats.org/officeDocument/2006/relationships/tags" Target="../tags/tag179.xml"/><Relationship Id="rId33" Type="http://schemas.openxmlformats.org/officeDocument/2006/relationships/tags" Target="../tags/tag187.xml"/><Relationship Id="rId38" Type="http://schemas.openxmlformats.org/officeDocument/2006/relationships/tags" Target="../tags/tag192.xml"/><Relationship Id="rId46" Type="http://schemas.openxmlformats.org/officeDocument/2006/relationships/tags" Target="../tags/tag200.xml"/><Relationship Id="rId59" Type="http://schemas.openxmlformats.org/officeDocument/2006/relationships/tags" Target="../tags/tag213.xml"/><Relationship Id="rId67" Type="http://schemas.openxmlformats.org/officeDocument/2006/relationships/tags" Target="../tags/tag221.xml"/><Relationship Id="rId20" Type="http://schemas.openxmlformats.org/officeDocument/2006/relationships/tags" Target="../tags/tag174.xml"/><Relationship Id="rId41" Type="http://schemas.openxmlformats.org/officeDocument/2006/relationships/tags" Target="../tags/tag195.xml"/><Relationship Id="rId54" Type="http://schemas.openxmlformats.org/officeDocument/2006/relationships/tags" Target="../tags/tag208.xml"/><Relationship Id="rId62" Type="http://schemas.openxmlformats.org/officeDocument/2006/relationships/tags" Target="../tags/tag216.xml"/><Relationship Id="rId70" Type="http://schemas.openxmlformats.org/officeDocument/2006/relationships/tags" Target="../tags/tag224.xml"/><Relationship Id="rId75" Type="http://schemas.openxmlformats.org/officeDocument/2006/relationships/tags" Target="../tags/tag229.xml"/><Relationship Id="rId83" Type="http://schemas.openxmlformats.org/officeDocument/2006/relationships/tags" Target="../tags/tag237.xml"/><Relationship Id="rId88" Type="http://schemas.openxmlformats.org/officeDocument/2006/relationships/image" Target="../media/image2.emf"/><Relationship Id="rId91" Type="http://schemas.openxmlformats.org/officeDocument/2006/relationships/image" Target="../media/image9.png"/><Relationship Id="rId1" Type="http://schemas.openxmlformats.org/officeDocument/2006/relationships/vmlDrawing" Target="../drawings/vmlDrawing7.vml"/><Relationship Id="rId6" Type="http://schemas.openxmlformats.org/officeDocument/2006/relationships/tags" Target="../tags/tag160.xml"/><Relationship Id="rId15" Type="http://schemas.openxmlformats.org/officeDocument/2006/relationships/tags" Target="../tags/tag169.xml"/><Relationship Id="rId23" Type="http://schemas.openxmlformats.org/officeDocument/2006/relationships/tags" Target="../tags/tag177.xml"/><Relationship Id="rId28" Type="http://schemas.openxmlformats.org/officeDocument/2006/relationships/tags" Target="../tags/tag182.xml"/><Relationship Id="rId36" Type="http://schemas.openxmlformats.org/officeDocument/2006/relationships/tags" Target="../tags/tag190.xml"/><Relationship Id="rId49" Type="http://schemas.openxmlformats.org/officeDocument/2006/relationships/tags" Target="../tags/tag203.xml"/><Relationship Id="rId57" Type="http://schemas.openxmlformats.org/officeDocument/2006/relationships/tags" Target="../tags/tag211.xml"/><Relationship Id="rId10" Type="http://schemas.openxmlformats.org/officeDocument/2006/relationships/tags" Target="../tags/tag164.xml"/><Relationship Id="rId31" Type="http://schemas.openxmlformats.org/officeDocument/2006/relationships/tags" Target="../tags/tag185.xml"/><Relationship Id="rId44" Type="http://schemas.openxmlformats.org/officeDocument/2006/relationships/tags" Target="../tags/tag198.xml"/><Relationship Id="rId52" Type="http://schemas.openxmlformats.org/officeDocument/2006/relationships/tags" Target="../tags/tag206.xml"/><Relationship Id="rId60" Type="http://schemas.openxmlformats.org/officeDocument/2006/relationships/tags" Target="../tags/tag214.xml"/><Relationship Id="rId65" Type="http://schemas.openxmlformats.org/officeDocument/2006/relationships/tags" Target="../tags/tag219.xml"/><Relationship Id="rId73" Type="http://schemas.openxmlformats.org/officeDocument/2006/relationships/tags" Target="../tags/tag227.xml"/><Relationship Id="rId78" Type="http://schemas.openxmlformats.org/officeDocument/2006/relationships/tags" Target="../tags/tag232.xml"/><Relationship Id="rId81" Type="http://schemas.openxmlformats.org/officeDocument/2006/relationships/tags" Target="../tags/tag235.xml"/><Relationship Id="rId86" Type="http://schemas.openxmlformats.org/officeDocument/2006/relationships/slideLayout" Target="../slideLayouts/slideLayout1.xml"/><Relationship Id="rId4" Type="http://schemas.openxmlformats.org/officeDocument/2006/relationships/tags" Target="../tags/tag158.xml"/><Relationship Id="rId9" Type="http://schemas.openxmlformats.org/officeDocument/2006/relationships/tags" Target="../tags/tag163.xml"/><Relationship Id="rId13" Type="http://schemas.openxmlformats.org/officeDocument/2006/relationships/tags" Target="../tags/tag167.xml"/><Relationship Id="rId18" Type="http://schemas.openxmlformats.org/officeDocument/2006/relationships/tags" Target="../tags/tag172.xml"/><Relationship Id="rId39" Type="http://schemas.openxmlformats.org/officeDocument/2006/relationships/tags" Target="../tags/tag193.xml"/><Relationship Id="rId34" Type="http://schemas.openxmlformats.org/officeDocument/2006/relationships/tags" Target="../tags/tag188.xml"/><Relationship Id="rId50" Type="http://schemas.openxmlformats.org/officeDocument/2006/relationships/tags" Target="../tags/tag204.xml"/><Relationship Id="rId55" Type="http://schemas.openxmlformats.org/officeDocument/2006/relationships/tags" Target="../tags/tag209.xml"/><Relationship Id="rId76" Type="http://schemas.openxmlformats.org/officeDocument/2006/relationships/tags" Target="../tags/tag230.xml"/><Relationship Id="rId7" Type="http://schemas.openxmlformats.org/officeDocument/2006/relationships/tags" Target="../tags/tag161.xml"/><Relationship Id="rId71" Type="http://schemas.openxmlformats.org/officeDocument/2006/relationships/tags" Target="../tags/tag225.xml"/><Relationship Id="rId2" Type="http://schemas.openxmlformats.org/officeDocument/2006/relationships/tags" Target="../tags/tag156.xml"/><Relationship Id="rId29" Type="http://schemas.openxmlformats.org/officeDocument/2006/relationships/tags" Target="../tags/tag183.xml"/><Relationship Id="rId24" Type="http://schemas.openxmlformats.org/officeDocument/2006/relationships/tags" Target="../tags/tag178.xml"/><Relationship Id="rId40" Type="http://schemas.openxmlformats.org/officeDocument/2006/relationships/tags" Target="../tags/tag194.xml"/><Relationship Id="rId45" Type="http://schemas.openxmlformats.org/officeDocument/2006/relationships/tags" Target="../tags/tag199.xml"/><Relationship Id="rId66" Type="http://schemas.openxmlformats.org/officeDocument/2006/relationships/tags" Target="../tags/tag220.xml"/><Relationship Id="rId87" Type="http://schemas.openxmlformats.org/officeDocument/2006/relationships/oleObject" Target="../embeddings/oleObject7.bin"/><Relationship Id="rId61" Type="http://schemas.openxmlformats.org/officeDocument/2006/relationships/tags" Target="../tags/tag215.xml"/><Relationship Id="rId82" Type="http://schemas.openxmlformats.org/officeDocument/2006/relationships/tags" Target="../tags/tag236.xml"/><Relationship Id="rId19" Type="http://schemas.openxmlformats.org/officeDocument/2006/relationships/tags" Target="../tags/tag173.xml"/></Relationships>
</file>

<file path=ppt/slides/_rels/slide7.xml.rels><?xml version="1.0" encoding="UTF-8" standalone="yes"?>
<Relationships xmlns="http://schemas.openxmlformats.org/package/2006/relationships"><Relationship Id="rId26" Type="http://schemas.openxmlformats.org/officeDocument/2006/relationships/tags" Target="../tags/tag264.xml"/><Relationship Id="rId117" Type="http://schemas.openxmlformats.org/officeDocument/2006/relationships/chart" Target="../charts/chart10.xml"/><Relationship Id="rId21" Type="http://schemas.openxmlformats.org/officeDocument/2006/relationships/tags" Target="../tags/tag259.xml"/><Relationship Id="rId42" Type="http://schemas.openxmlformats.org/officeDocument/2006/relationships/tags" Target="../tags/tag280.xml"/><Relationship Id="rId47" Type="http://schemas.openxmlformats.org/officeDocument/2006/relationships/tags" Target="../tags/tag285.xml"/><Relationship Id="rId63" Type="http://schemas.openxmlformats.org/officeDocument/2006/relationships/tags" Target="../tags/tag301.xml"/><Relationship Id="rId68" Type="http://schemas.openxmlformats.org/officeDocument/2006/relationships/tags" Target="../tags/tag306.xml"/><Relationship Id="rId84" Type="http://schemas.openxmlformats.org/officeDocument/2006/relationships/tags" Target="../tags/tag322.xml"/><Relationship Id="rId89" Type="http://schemas.openxmlformats.org/officeDocument/2006/relationships/tags" Target="../tags/tag327.xml"/><Relationship Id="rId112" Type="http://schemas.openxmlformats.org/officeDocument/2006/relationships/chart" Target="../charts/chart5.xml"/><Relationship Id="rId16" Type="http://schemas.openxmlformats.org/officeDocument/2006/relationships/tags" Target="../tags/tag254.xml"/><Relationship Id="rId107" Type="http://schemas.openxmlformats.org/officeDocument/2006/relationships/tags" Target="../tags/tag345.xml"/><Relationship Id="rId11" Type="http://schemas.openxmlformats.org/officeDocument/2006/relationships/tags" Target="../tags/tag249.xml"/><Relationship Id="rId32" Type="http://schemas.openxmlformats.org/officeDocument/2006/relationships/tags" Target="../tags/tag270.xml"/><Relationship Id="rId37" Type="http://schemas.openxmlformats.org/officeDocument/2006/relationships/tags" Target="../tags/tag275.xml"/><Relationship Id="rId53" Type="http://schemas.openxmlformats.org/officeDocument/2006/relationships/tags" Target="../tags/tag291.xml"/><Relationship Id="rId58" Type="http://schemas.openxmlformats.org/officeDocument/2006/relationships/tags" Target="../tags/tag296.xml"/><Relationship Id="rId74" Type="http://schemas.openxmlformats.org/officeDocument/2006/relationships/tags" Target="../tags/tag312.xml"/><Relationship Id="rId79" Type="http://schemas.openxmlformats.org/officeDocument/2006/relationships/tags" Target="../tags/tag317.xml"/><Relationship Id="rId102" Type="http://schemas.openxmlformats.org/officeDocument/2006/relationships/tags" Target="../tags/tag340.xml"/><Relationship Id="rId5" Type="http://schemas.openxmlformats.org/officeDocument/2006/relationships/tags" Target="../tags/tag243.xml"/><Relationship Id="rId90" Type="http://schemas.openxmlformats.org/officeDocument/2006/relationships/tags" Target="../tags/tag328.xml"/><Relationship Id="rId95" Type="http://schemas.openxmlformats.org/officeDocument/2006/relationships/tags" Target="../tags/tag333.xml"/><Relationship Id="rId22" Type="http://schemas.openxmlformats.org/officeDocument/2006/relationships/tags" Target="../tags/tag260.xml"/><Relationship Id="rId27" Type="http://schemas.openxmlformats.org/officeDocument/2006/relationships/tags" Target="../tags/tag265.xml"/><Relationship Id="rId43" Type="http://schemas.openxmlformats.org/officeDocument/2006/relationships/tags" Target="../tags/tag281.xml"/><Relationship Id="rId48" Type="http://schemas.openxmlformats.org/officeDocument/2006/relationships/tags" Target="../tags/tag286.xml"/><Relationship Id="rId64" Type="http://schemas.openxmlformats.org/officeDocument/2006/relationships/tags" Target="../tags/tag302.xml"/><Relationship Id="rId69" Type="http://schemas.openxmlformats.org/officeDocument/2006/relationships/tags" Target="../tags/tag307.xml"/><Relationship Id="rId113" Type="http://schemas.openxmlformats.org/officeDocument/2006/relationships/chart" Target="../charts/chart6.xml"/><Relationship Id="rId118" Type="http://schemas.openxmlformats.org/officeDocument/2006/relationships/chart" Target="../charts/chart11.xml"/><Relationship Id="rId80" Type="http://schemas.openxmlformats.org/officeDocument/2006/relationships/tags" Target="../tags/tag318.xml"/><Relationship Id="rId85" Type="http://schemas.openxmlformats.org/officeDocument/2006/relationships/tags" Target="../tags/tag323.xml"/><Relationship Id="rId12" Type="http://schemas.openxmlformats.org/officeDocument/2006/relationships/tags" Target="../tags/tag250.xml"/><Relationship Id="rId17" Type="http://schemas.openxmlformats.org/officeDocument/2006/relationships/tags" Target="../tags/tag255.xml"/><Relationship Id="rId33" Type="http://schemas.openxmlformats.org/officeDocument/2006/relationships/tags" Target="../tags/tag271.xml"/><Relationship Id="rId38" Type="http://schemas.openxmlformats.org/officeDocument/2006/relationships/tags" Target="../tags/tag276.xml"/><Relationship Id="rId59" Type="http://schemas.openxmlformats.org/officeDocument/2006/relationships/tags" Target="../tags/tag297.xml"/><Relationship Id="rId103" Type="http://schemas.openxmlformats.org/officeDocument/2006/relationships/tags" Target="../tags/tag341.xml"/><Relationship Id="rId108" Type="http://schemas.openxmlformats.org/officeDocument/2006/relationships/slideLayout" Target="../slideLayouts/slideLayout1.xml"/><Relationship Id="rId54" Type="http://schemas.openxmlformats.org/officeDocument/2006/relationships/tags" Target="../tags/tag292.xml"/><Relationship Id="rId70" Type="http://schemas.openxmlformats.org/officeDocument/2006/relationships/tags" Target="../tags/tag308.xml"/><Relationship Id="rId75" Type="http://schemas.openxmlformats.org/officeDocument/2006/relationships/tags" Target="../tags/tag313.xml"/><Relationship Id="rId91" Type="http://schemas.openxmlformats.org/officeDocument/2006/relationships/tags" Target="../tags/tag329.xml"/><Relationship Id="rId96" Type="http://schemas.openxmlformats.org/officeDocument/2006/relationships/tags" Target="../tags/tag334.xml"/><Relationship Id="rId1" Type="http://schemas.openxmlformats.org/officeDocument/2006/relationships/vmlDrawing" Target="../drawings/vmlDrawing8.vml"/><Relationship Id="rId6" Type="http://schemas.openxmlformats.org/officeDocument/2006/relationships/tags" Target="../tags/tag244.xml"/><Relationship Id="rId23" Type="http://schemas.openxmlformats.org/officeDocument/2006/relationships/tags" Target="../tags/tag261.xml"/><Relationship Id="rId28" Type="http://schemas.openxmlformats.org/officeDocument/2006/relationships/tags" Target="../tags/tag266.xml"/><Relationship Id="rId49" Type="http://schemas.openxmlformats.org/officeDocument/2006/relationships/tags" Target="../tags/tag287.xml"/><Relationship Id="rId114" Type="http://schemas.openxmlformats.org/officeDocument/2006/relationships/chart" Target="../charts/chart7.xml"/><Relationship Id="rId119" Type="http://schemas.openxmlformats.org/officeDocument/2006/relationships/chart" Target="../charts/chart12.xml"/><Relationship Id="rId10" Type="http://schemas.openxmlformats.org/officeDocument/2006/relationships/tags" Target="../tags/tag248.xml"/><Relationship Id="rId31" Type="http://schemas.openxmlformats.org/officeDocument/2006/relationships/tags" Target="../tags/tag269.xml"/><Relationship Id="rId44" Type="http://schemas.openxmlformats.org/officeDocument/2006/relationships/tags" Target="../tags/tag282.xml"/><Relationship Id="rId52" Type="http://schemas.openxmlformats.org/officeDocument/2006/relationships/tags" Target="../tags/tag290.xml"/><Relationship Id="rId60" Type="http://schemas.openxmlformats.org/officeDocument/2006/relationships/tags" Target="../tags/tag298.xml"/><Relationship Id="rId65" Type="http://schemas.openxmlformats.org/officeDocument/2006/relationships/tags" Target="../tags/tag303.xml"/><Relationship Id="rId73" Type="http://schemas.openxmlformats.org/officeDocument/2006/relationships/tags" Target="../tags/tag311.xml"/><Relationship Id="rId78" Type="http://schemas.openxmlformats.org/officeDocument/2006/relationships/tags" Target="../tags/tag316.xml"/><Relationship Id="rId81" Type="http://schemas.openxmlformats.org/officeDocument/2006/relationships/tags" Target="../tags/tag319.xml"/><Relationship Id="rId86" Type="http://schemas.openxmlformats.org/officeDocument/2006/relationships/tags" Target="../tags/tag324.xml"/><Relationship Id="rId94" Type="http://schemas.openxmlformats.org/officeDocument/2006/relationships/tags" Target="../tags/tag332.xml"/><Relationship Id="rId99" Type="http://schemas.openxmlformats.org/officeDocument/2006/relationships/tags" Target="../tags/tag337.xml"/><Relationship Id="rId101" Type="http://schemas.openxmlformats.org/officeDocument/2006/relationships/tags" Target="../tags/tag339.xml"/><Relationship Id="rId4" Type="http://schemas.openxmlformats.org/officeDocument/2006/relationships/tags" Target="../tags/tag242.xml"/><Relationship Id="rId9" Type="http://schemas.openxmlformats.org/officeDocument/2006/relationships/tags" Target="../tags/tag247.xml"/><Relationship Id="rId13" Type="http://schemas.openxmlformats.org/officeDocument/2006/relationships/tags" Target="../tags/tag251.xml"/><Relationship Id="rId18" Type="http://schemas.openxmlformats.org/officeDocument/2006/relationships/tags" Target="../tags/tag256.xml"/><Relationship Id="rId39" Type="http://schemas.openxmlformats.org/officeDocument/2006/relationships/tags" Target="../tags/tag277.xml"/><Relationship Id="rId109" Type="http://schemas.openxmlformats.org/officeDocument/2006/relationships/oleObject" Target="../embeddings/oleObject8.bin"/><Relationship Id="rId34" Type="http://schemas.openxmlformats.org/officeDocument/2006/relationships/tags" Target="../tags/tag272.xml"/><Relationship Id="rId50" Type="http://schemas.openxmlformats.org/officeDocument/2006/relationships/tags" Target="../tags/tag288.xml"/><Relationship Id="rId55" Type="http://schemas.openxmlformats.org/officeDocument/2006/relationships/tags" Target="../tags/tag293.xml"/><Relationship Id="rId76" Type="http://schemas.openxmlformats.org/officeDocument/2006/relationships/tags" Target="../tags/tag314.xml"/><Relationship Id="rId97" Type="http://schemas.openxmlformats.org/officeDocument/2006/relationships/tags" Target="../tags/tag335.xml"/><Relationship Id="rId104" Type="http://schemas.openxmlformats.org/officeDocument/2006/relationships/tags" Target="../tags/tag342.xml"/><Relationship Id="rId120" Type="http://schemas.openxmlformats.org/officeDocument/2006/relationships/chart" Target="../charts/chart13.xml"/><Relationship Id="rId7" Type="http://schemas.openxmlformats.org/officeDocument/2006/relationships/tags" Target="../tags/tag245.xml"/><Relationship Id="rId71" Type="http://schemas.openxmlformats.org/officeDocument/2006/relationships/tags" Target="../tags/tag309.xml"/><Relationship Id="rId92" Type="http://schemas.openxmlformats.org/officeDocument/2006/relationships/tags" Target="../tags/tag330.xml"/><Relationship Id="rId2" Type="http://schemas.openxmlformats.org/officeDocument/2006/relationships/tags" Target="../tags/tag240.xml"/><Relationship Id="rId29" Type="http://schemas.openxmlformats.org/officeDocument/2006/relationships/tags" Target="../tags/tag267.xml"/><Relationship Id="rId24" Type="http://schemas.openxmlformats.org/officeDocument/2006/relationships/tags" Target="../tags/tag262.xml"/><Relationship Id="rId40" Type="http://schemas.openxmlformats.org/officeDocument/2006/relationships/tags" Target="../tags/tag278.xml"/><Relationship Id="rId45" Type="http://schemas.openxmlformats.org/officeDocument/2006/relationships/tags" Target="../tags/tag283.xml"/><Relationship Id="rId66" Type="http://schemas.openxmlformats.org/officeDocument/2006/relationships/tags" Target="../tags/tag304.xml"/><Relationship Id="rId87" Type="http://schemas.openxmlformats.org/officeDocument/2006/relationships/tags" Target="../tags/tag325.xml"/><Relationship Id="rId110" Type="http://schemas.openxmlformats.org/officeDocument/2006/relationships/image" Target="../media/image2.emf"/><Relationship Id="rId115" Type="http://schemas.openxmlformats.org/officeDocument/2006/relationships/chart" Target="../charts/chart8.xml"/><Relationship Id="rId61" Type="http://schemas.openxmlformats.org/officeDocument/2006/relationships/tags" Target="../tags/tag299.xml"/><Relationship Id="rId82" Type="http://schemas.openxmlformats.org/officeDocument/2006/relationships/tags" Target="../tags/tag320.xml"/><Relationship Id="rId19" Type="http://schemas.openxmlformats.org/officeDocument/2006/relationships/tags" Target="../tags/tag257.xml"/><Relationship Id="rId14" Type="http://schemas.openxmlformats.org/officeDocument/2006/relationships/tags" Target="../tags/tag252.xml"/><Relationship Id="rId30" Type="http://schemas.openxmlformats.org/officeDocument/2006/relationships/tags" Target="../tags/tag268.xml"/><Relationship Id="rId35" Type="http://schemas.openxmlformats.org/officeDocument/2006/relationships/tags" Target="../tags/tag273.xml"/><Relationship Id="rId56" Type="http://schemas.openxmlformats.org/officeDocument/2006/relationships/tags" Target="../tags/tag294.xml"/><Relationship Id="rId77" Type="http://schemas.openxmlformats.org/officeDocument/2006/relationships/tags" Target="../tags/tag315.xml"/><Relationship Id="rId100" Type="http://schemas.openxmlformats.org/officeDocument/2006/relationships/tags" Target="../tags/tag338.xml"/><Relationship Id="rId105" Type="http://schemas.openxmlformats.org/officeDocument/2006/relationships/tags" Target="../tags/tag343.xml"/><Relationship Id="rId8" Type="http://schemas.openxmlformats.org/officeDocument/2006/relationships/tags" Target="../tags/tag246.xml"/><Relationship Id="rId51" Type="http://schemas.openxmlformats.org/officeDocument/2006/relationships/tags" Target="../tags/tag289.xml"/><Relationship Id="rId72" Type="http://schemas.openxmlformats.org/officeDocument/2006/relationships/tags" Target="../tags/tag310.xml"/><Relationship Id="rId93" Type="http://schemas.openxmlformats.org/officeDocument/2006/relationships/tags" Target="../tags/tag331.xml"/><Relationship Id="rId98" Type="http://schemas.openxmlformats.org/officeDocument/2006/relationships/tags" Target="../tags/tag336.xml"/><Relationship Id="rId3" Type="http://schemas.openxmlformats.org/officeDocument/2006/relationships/tags" Target="../tags/tag241.xml"/><Relationship Id="rId25" Type="http://schemas.openxmlformats.org/officeDocument/2006/relationships/tags" Target="../tags/tag263.xml"/><Relationship Id="rId46" Type="http://schemas.openxmlformats.org/officeDocument/2006/relationships/tags" Target="../tags/tag284.xml"/><Relationship Id="rId67" Type="http://schemas.openxmlformats.org/officeDocument/2006/relationships/tags" Target="../tags/tag305.xml"/><Relationship Id="rId116" Type="http://schemas.openxmlformats.org/officeDocument/2006/relationships/chart" Target="../charts/chart9.xml"/><Relationship Id="rId20" Type="http://schemas.openxmlformats.org/officeDocument/2006/relationships/tags" Target="../tags/tag258.xml"/><Relationship Id="rId41" Type="http://schemas.openxmlformats.org/officeDocument/2006/relationships/tags" Target="../tags/tag279.xml"/><Relationship Id="rId62" Type="http://schemas.openxmlformats.org/officeDocument/2006/relationships/tags" Target="../tags/tag300.xml"/><Relationship Id="rId83" Type="http://schemas.openxmlformats.org/officeDocument/2006/relationships/tags" Target="../tags/tag321.xml"/><Relationship Id="rId88" Type="http://schemas.openxmlformats.org/officeDocument/2006/relationships/tags" Target="../tags/tag326.xml"/><Relationship Id="rId111" Type="http://schemas.openxmlformats.org/officeDocument/2006/relationships/image" Target="../media/image4.emf"/><Relationship Id="rId15" Type="http://schemas.openxmlformats.org/officeDocument/2006/relationships/tags" Target="../tags/tag253.xml"/><Relationship Id="rId36" Type="http://schemas.openxmlformats.org/officeDocument/2006/relationships/tags" Target="../tags/tag274.xml"/><Relationship Id="rId57" Type="http://schemas.openxmlformats.org/officeDocument/2006/relationships/tags" Target="../tags/tag295.xml"/><Relationship Id="rId106" Type="http://schemas.openxmlformats.org/officeDocument/2006/relationships/tags" Target="../tags/tag344.xml"/></Relationships>
</file>

<file path=ppt/slides/_rels/slide8.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18" Type="http://schemas.openxmlformats.org/officeDocument/2006/relationships/tags" Target="../tags/tag362.xml"/><Relationship Id="rId26" Type="http://schemas.openxmlformats.org/officeDocument/2006/relationships/image" Target="../media/image11.png"/><Relationship Id="rId3" Type="http://schemas.openxmlformats.org/officeDocument/2006/relationships/tags" Target="../tags/tag347.xml"/><Relationship Id="rId21" Type="http://schemas.openxmlformats.org/officeDocument/2006/relationships/oleObject" Target="../embeddings/oleObject9.bin"/><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tags" Target="../tags/tag361.xml"/><Relationship Id="rId25" Type="http://schemas.openxmlformats.org/officeDocument/2006/relationships/image" Target="../media/image10.png"/><Relationship Id="rId2" Type="http://schemas.openxmlformats.org/officeDocument/2006/relationships/tags" Target="../tags/tag346.xml"/><Relationship Id="rId16" Type="http://schemas.openxmlformats.org/officeDocument/2006/relationships/tags" Target="../tags/tag360.xml"/><Relationship Id="rId20" Type="http://schemas.openxmlformats.org/officeDocument/2006/relationships/slideLayout" Target="../slideLayouts/slideLayout1.xml"/><Relationship Id="rId29" Type="http://schemas.openxmlformats.org/officeDocument/2006/relationships/image" Target="../media/image13.png"/><Relationship Id="rId1" Type="http://schemas.openxmlformats.org/officeDocument/2006/relationships/vmlDrawing" Target="../drawings/vmlDrawing9.vml"/><Relationship Id="rId6" Type="http://schemas.openxmlformats.org/officeDocument/2006/relationships/tags" Target="../tags/tag350.xml"/><Relationship Id="rId11" Type="http://schemas.openxmlformats.org/officeDocument/2006/relationships/tags" Target="../tags/tag355.xml"/><Relationship Id="rId24" Type="http://schemas.openxmlformats.org/officeDocument/2006/relationships/chart" Target="../charts/chart14.xml"/><Relationship Id="rId5" Type="http://schemas.openxmlformats.org/officeDocument/2006/relationships/tags" Target="../tags/tag349.xml"/><Relationship Id="rId15" Type="http://schemas.openxmlformats.org/officeDocument/2006/relationships/tags" Target="../tags/tag359.xml"/><Relationship Id="rId23" Type="http://schemas.openxmlformats.org/officeDocument/2006/relationships/image" Target="../media/image4.emf"/><Relationship Id="rId28" Type="http://schemas.microsoft.com/office/2014/relationships/chartEx" Target="../charts/chartEx1.xml"/><Relationship Id="rId10" Type="http://schemas.openxmlformats.org/officeDocument/2006/relationships/tags" Target="../tags/tag354.xml"/><Relationship Id="rId19" Type="http://schemas.openxmlformats.org/officeDocument/2006/relationships/tags" Target="../tags/tag363.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 Id="rId22" Type="http://schemas.openxmlformats.org/officeDocument/2006/relationships/image" Target="../media/image2.emf"/><Relationship Id="rId27" Type="http://schemas.openxmlformats.org/officeDocument/2006/relationships/image" Target="../media/image12.png"/><Relationship Id="rId30"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tags" Target="../tags/tag375.xml"/><Relationship Id="rId18" Type="http://schemas.openxmlformats.org/officeDocument/2006/relationships/image" Target="../media/image2.emf"/><Relationship Id="rId26" Type="http://schemas.openxmlformats.org/officeDocument/2006/relationships/image" Target="../media/image14.png"/><Relationship Id="rId3" Type="http://schemas.openxmlformats.org/officeDocument/2006/relationships/tags" Target="../tags/tag365.xml"/><Relationship Id="rId21" Type="http://schemas.openxmlformats.org/officeDocument/2006/relationships/image" Target="../media/image10.png"/><Relationship Id="rId7" Type="http://schemas.openxmlformats.org/officeDocument/2006/relationships/tags" Target="../tags/tag369.xml"/><Relationship Id="rId12" Type="http://schemas.openxmlformats.org/officeDocument/2006/relationships/tags" Target="../tags/tag374.xml"/><Relationship Id="rId17" Type="http://schemas.openxmlformats.org/officeDocument/2006/relationships/oleObject" Target="../embeddings/oleObject10.bin"/><Relationship Id="rId25" Type="http://schemas.openxmlformats.org/officeDocument/2006/relationships/image" Target="../media/image17.png"/><Relationship Id="rId2" Type="http://schemas.openxmlformats.org/officeDocument/2006/relationships/tags" Target="../tags/tag364.xml"/><Relationship Id="rId16" Type="http://schemas.openxmlformats.org/officeDocument/2006/relationships/notesSlide" Target="../notesSlides/notesSlide2.xml"/><Relationship Id="rId20" Type="http://schemas.openxmlformats.org/officeDocument/2006/relationships/chart" Target="../charts/chart15.xml"/><Relationship Id="rId1" Type="http://schemas.openxmlformats.org/officeDocument/2006/relationships/vmlDrawing" Target="../drawings/vmlDrawing10.vml"/><Relationship Id="rId6" Type="http://schemas.openxmlformats.org/officeDocument/2006/relationships/tags" Target="../tags/tag368.xml"/><Relationship Id="rId11" Type="http://schemas.openxmlformats.org/officeDocument/2006/relationships/tags" Target="../tags/tag373.xml"/><Relationship Id="rId24" Type="http://schemas.microsoft.com/office/2014/relationships/chartEx" Target="../charts/chartEx2.xml"/><Relationship Id="rId5" Type="http://schemas.openxmlformats.org/officeDocument/2006/relationships/tags" Target="../tags/tag367.xml"/><Relationship Id="rId15" Type="http://schemas.openxmlformats.org/officeDocument/2006/relationships/slideLayout" Target="../slideLayouts/slideLayout1.xml"/><Relationship Id="rId23" Type="http://schemas.openxmlformats.org/officeDocument/2006/relationships/image" Target="../media/image16.png"/><Relationship Id="rId10" Type="http://schemas.openxmlformats.org/officeDocument/2006/relationships/tags" Target="../tags/tag372.xml"/><Relationship Id="rId19" Type="http://schemas.openxmlformats.org/officeDocument/2006/relationships/image" Target="../media/image4.emf"/><Relationship Id="rId4" Type="http://schemas.openxmlformats.org/officeDocument/2006/relationships/tags" Target="../tags/tag366.xml"/><Relationship Id="rId9" Type="http://schemas.openxmlformats.org/officeDocument/2006/relationships/tags" Target="../tags/tag371.xml"/><Relationship Id="rId14" Type="http://schemas.openxmlformats.org/officeDocument/2006/relationships/tags" Target="../tags/tag376.xm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hidden="1"/>
          <p:cNvGraphicFramePr>
            <a:graphicFrameLocks noChangeAspect="1"/>
          </p:cNvGraphicFramePr>
          <p:nvPr>
            <p:custDataLst>
              <p:tags r:id="rId2"/>
            </p:custDataLst>
            <p:extLst>
              <p:ext uri="{D42A27DB-BD31-4B8C-83A1-F6EECF244321}">
                <p14:modId xmlns:p14="http://schemas.microsoft.com/office/powerpoint/2010/main" val="3353523976"/>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7471" name="Diapositiva de think-cell" r:id="rId5" imgW="421" imgH="423" progId="TCLayout.ActiveDocument.1">
                  <p:embed/>
                </p:oleObj>
              </mc:Choice>
              <mc:Fallback>
                <p:oleObj name="Diapositiva de think-cell" r:id="rId5" imgW="421" imgH="423" progId="TCLayout.ActiveDocument.1">
                  <p:embed/>
                  <p:pic>
                    <p:nvPicPr>
                      <p:cNvPr id="2050" name="Object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pic>
        <p:nvPicPr>
          <p:cNvPr id="2051" name="Imagen 2" descr="Imagen que contiene dibujo&#10;&#10;Descripción generada automáticamente"/>
          <p:cNvPicPr>
            <a:picLocks noChangeAspect="1" noChangeArrowheads="1"/>
          </p:cNvPicPr>
          <p:nvPr/>
        </p:nvPicPr>
        <p:blipFill>
          <a:blip r:embed="rId7" cstate="print"/>
          <a:srcRect/>
          <a:stretch>
            <a:fillRect/>
          </a:stretch>
        </p:blipFill>
        <p:spPr bwMode="auto">
          <a:xfrm>
            <a:off x="-96838" y="0"/>
            <a:ext cx="12288838" cy="6900863"/>
          </a:xfrm>
          <a:prstGeom prst="rect">
            <a:avLst/>
          </a:prstGeom>
          <a:noFill/>
          <a:ln w="9525">
            <a:noFill/>
            <a:miter lim="800000"/>
            <a:headEnd/>
            <a:tailEnd/>
          </a:ln>
        </p:spPr>
      </p:pic>
      <p:sp>
        <p:nvSpPr>
          <p:cNvPr id="2052" name="Título 1"/>
          <p:cNvSpPr>
            <a:spLocks noGrp="1"/>
          </p:cNvSpPr>
          <p:nvPr>
            <p:ph type="ctrTitle"/>
          </p:nvPr>
        </p:nvSpPr>
        <p:spPr>
          <a:xfrm>
            <a:off x="324465" y="5969000"/>
            <a:ext cx="5368310" cy="565150"/>
          </a:xfrm>
        </p:spPr>
        <p:txBody>
          <a:bodyPr vert="horz"/>
          <a:lstStyle/>
          <a:p>
            <a:pPr eaLnBrk="1" hangingPunct="1"/>
            <a:r>
              <a:rPr lang="es-AR" altLang="es-AR" sz="2000" dirty="0" err="1">
                <a:latin typeface="Gotham Medium"/>
              </a:rPr>
              <a:t>Grain</a:t>
            </a:r>
            <a:r>
              <a:rPr lang="es-AR" altLang="es-AR" sz="2000" dirty="0">
                <a:latin typeface="Gotham Medium"/>
              </a:rPr>
              <a:t> &amp; </a:t>
            </a:r>
            <a:r>
              <a:rPr lang="es-AR" altLang="es-AR" sz="2000" dirty="0" err="1">
                <a:latin typeface="Gotham Medium"/>
              </a:rPr>
              <a:t>by</a:t>
            </a:r>
            <a:r>
              <a:rPr lang="es-AR" altLang="es-AR" sz="2000" dirty="0">
                <a:latin typeface="Gotham Medium"/>
              </a:rPr>
              <a:t> </a:t>
            </a:r>
            <a:r>
              <a:rPr lang="es-AR" altLang="es-AR" sz="2000" dirty="0" err="1">
                <a:latin typeface="Gotham Medium"/>
              </a:rPr>
              <a:t>product</a:t>
            </a:r>
            <a:r>
              <a:rPr lang="es-AR" altLang="es-AR" sz="2000" dirty="0">
                <a:latin typeface="Gotham Medium"/>
              </a:rPr>
              <a:t> </a:t>
            </a:r>
            <a:r>
              <a:rPr lang="es-AR" altLang="es-AR" sz="2000" dirty="0" err="1">
                <a:latin typeface="Gotham Medium"/>
              </a:rPr>
              <a:t>by</a:t>
            </a:r>
            <a:r>
              <a:rPr lang="es-AR" altLang="es-AR" sz="2000" dirty="0">
                <a:latin typeface="Gotham Medium"/>
              </a:rPr>
              <a:t> </a:t>
            </a:r>
            <a:r>
              <a:rPr lang="es-AR" altLang="es-AR" sz="2000" dirty="0" err="1">
                <a:latin typeface="Gotham Medium"/>
              </a:rPr>
              <a:t>area</a:t>
            </a:r>
            <a:r>
              <a:rPr lang="es-AR" altLang="es-AR" sz="2000" dirty="0">
                <a:latin typeface="Gotham Medium"/>
              </a:rPr>
              <a:t>, </a:t>
            </a:r>
            <a:r>
              <a:rPr lang="es-AR" altLang="es-AR" sz="2000" dirty="0" err="1">
                <a:latin typeface="Gotham Medium"/>
              </a:rPr>
              <a:t>November</a:t>
            </a:r>
            <a:r>
              <a:rPr lang="es-AR" altLang="es-AR" sz="2000" dirty="0">
                <a:latin typeface="Gotham Medium"/>
              </a:rPr>
              <a:t> 2024</a:t>
            </a:r>
            <a:endParaRPr lang="es-AR" altLang="es-AR" sz="2000" dirty="0">
              <a:latin typeface="Gotham Light"/>
            </a:endParaRPr>
          </a:p>
        </p:txBody>
      </p:sp>
      <p:sp>
        <p:nvSpPr>
          <p:cNvPr id="5" name="4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2000">
              <a:latin typeface="Gotham Medium"/>
              <a:ea typeface="MS PGothic"/>
              <a:cs typeface="+mj-cs"/>
              <a:sym typeface="Gotham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Object 1" hidden="1"/>
          <p:cNvGraphicFramePr>
            <a:graphicFrameLocks noChangeAspect="1"/>
          </p:cNvGraphicFramePr>
          <p:nvPr>
            <p:custDataLst>
              <p:tags r:id="rId2"/>
            </p:custDataLst>
            <p:extLst>
              <p:ext uri="{D42A27DB-BD31-4B8C-83A1-F6EECF244321}">
                <p14:modId xmlns:p14="http://schemas.microsoft.com/office/powerpoint/2010/main" val="3718262372"/>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1397" name="Diapositiva de think-cell" r:id="rId22" imgW="421" imgH="423" progId="TCLayout.ActiveDocument.1">
                  <p:embed/>
                </p:oleObj>
              </mc:Choice>
              <mc:Fallback>
                <p:oleObj name="Diapositiva de think-cell" r:id="rId22" imgW="421" imgH="423" progId="TCLayout.ActiveDocument.1">
                  <p:embed/>
                  <p:pic>
                    <p:nvPicPr>
                      <p:cNvPr id="0"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1271" name="Picture 16"/>
          <p:cNvPicPr>
            <a:picLocks noChangeAspect="1"/>
          </p:cNvPicPr>
          <p:nvPr/>
        </p:nvPicPr>
        <p:blipFill>
          <a:blip r:embed="rId24" cstate="print"/>
          <a:srcRect/>
          <a:stretch>
            <a:fillRect/>
          </a:stretch>
        </p:blipFill>
        <p:spPr bwMode="auto">
          <a:xfrm>
            <a:off x="0" y="5532438"/>
            <a:ext cx="12192000" cy="1350962"/>
          </a:xfrm>
          <a:prstGeom prst="rect">
            <a:avLst/>
          </a:prstGeom>
          <a:noFill/>
          <a:ln w="9525">
            <a:noFill/>
            <a:miter lim="800000"/>
            <a:headEnd/>
            <a:tailEnd/>
          </a:ln>
        </p:spPr>
      </p:pic>
      <p:sp>
        <p:nvSpPr>
          <p:cNvPr id="1127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1273" name="Rectángulo 68"/>
          <p:cNvSpPr>
            <a:spLocks noChangeArrowheads="1"/>
          </p:cNvSpPr>
          <p:nvPr/>
        </p:nvSpPr>
        <p:spPr bwMode="auto">
          <a:xfrm>
            <a:off x="7303621" y="306260"/>
            <a:ext cx="2925108" cy="1754326"/>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Continent in 2024 has been the Soya Bean Meal with 5,922K Tons, followed by Sunflower 816k tons &amp; Soya Beans with 531k tons. </a:t>
            </a:r>
          </a:p>
          <a:p>
            <a:pPr algn="just" eaLnBrk="0" hangingPunct="0"/>
            <a:endParaRPr lang="en-AU" sz="1200" dirty="0">
              <a:cs typeface="Calibri" pitchFamily="34" charset="0"/>
            </a:endParaRPr>
          </a:p>
          <a:p>
            <a:pPr algn="just" eaLnBrk="0" hangingPunct="0"/>
            <a:r>
              <a:rPr lang="en-AU" sz="1200" dirty="0">
                <a:cs typeface="Calibri" pitchFamily="34" charset="0"/>
              </a:rPr>
              <a:t>Where UK account for 23% of the total Grain exported to Continent, followed by Poland with 19% &amp; Spain with 15%</a:t>
            </a:r>
            <a:endParaRPr lang="es-AR" sz="1200" dirty="0">
              <a:cs typeface="Calibri" pitchFamily="34" charset="0"/>
            </a:endParaRPr>
          </a:p>
        </p:txBody>
      </p:sp>
      <p:graphicFrame>
        <p:nvGraphicFramePr>
          <p:cNvPr id="29" name="Chart 3">
            <a:extLst>
              <a:ext uri="{FF2B5EF4-FFF2-40B4-BE49-F238E27FC236}">
                <a16:creationId xmlns:a16="http://schemas.microsoft.com/office/drawing/2014/main" id="{03A8C1C2-0F48-46BA-9BC7-24FFE1126750}"/>
              </a:ext>
            </a:extLst>
          </p:cNvPr>
          <p:cNvGraphicFramePr/>
          <p:nvPr>
            <p:custDataLst>
              <p:tags r:id="rId4"/>
            </p:custDataLst>
            <p:extLst>
              <p:ext uri="{D42A27DB-BD31-4B8C-83A1-F6EECF244321}">
                <p14:modId xmlns:p14="http://schemas.microsoft.com/office/powerpoint/2010/main" val="3493428464"/>
              </p:ext>
            </p:extLst>
          </p:nvPr>
        </p:nvGraphicFramePr>
        <p:xfrm>
          <a:off x="6037263" y="3022600"/>
          <a:ext cx="3116262" cy="3116263"/>
        </p:xfrm>
        <a:graphic>
          <a:graphicData uri="http://schemas.openxmlformats.org/drawingml/2006/chart">
            <c:chart xmlns:c="http://schemas.openxmlformats.org/drawingml/2006/chart" xmlns:r="http://schemas.openxmlformats.org/officeDocument/2006/relationships" r:id="rId25"/>
          </a:graphicData>
        </a:graphic>
      </p:graphicFrame>
      <p:cxnSp>
        <p:nvCxnSpPr>
          <p:cNvPr id="9" name="Conector recto 8">
            <a:extLst>
              <a:ext uri="{FF2B5EF4-FFF2-40B4-BE49-F238E27FC236}">
                <a16:creationId xmlns:a16="http://schemas.microsoft.com/office/drawing/2014/main" id="{FE2C8724-DC9F-4229-B897-70A134045129}"/>
              </a:ext>
            </a:extLst>
          </p:cNvPr>
          <p:cNvCxnSpPr/>
          <p:nvPr>
            <p:custDataLst>
              <p:tags r:id="rId5"/>
            </p:custDataLst>
          </p:nvPr>
        </p:nvCxnSpPr>
        <p:spPr bwMode="auto">
          <a:xfrm>
            <a:off x="7810500" y="2890838"/>
            <a:ext cx="82550"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35EA0254-1933-480D-9F0E-F5BF74A38817}"/>
              </a:ext>
            </a:extLst>
          </p:cNvPr>
          <p:cNvCxnSpPr/>
          <p:nvPr>
            <p:custDataLst>
              <p:tags r:id="rId6"/>
            </p:custDataLst>
          </p:nvPr>
        </p:nvCxnSpPr>
        <p:spPr bwMode="auto">
          <a:xfrm>
            <a:off x="7893050" y="2890837"/>
            <a:ext cx="0" cy="2428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5" name="Text Placeholder 2"/>
          <p:cNvSpPr>
            <a:spLocks noGrp="1"/>
          </p:cNvSpPr>
          <p:nvPr>
            <p:custDataLst>
              <p:tags r:id="rId7"/>
            </p:custDataLst>
          </p:nvPr>
        </p:nvSpPr>
        <p:spPr bwMode="gray">
          <a:xfrm>
            <a:off x="7586663" y="3140075"/>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D56801C-9C03-4D9F-BD01-C3C821D03EC6}" type="datetime'''3,''''''''2''''''%'''">
              <a:rPr lang="es-AR" altLang="en-US" sz="1000" b="1" smtClean="0">
                <a:solidFill>
                  <a:schemeClr val="bg1"/>
                </a:solidFill>
                <a:cs typeface="+mn-cs"/>
              </a:rPr>
              <a:pPr/>
              <a:t>3,2%</a:t>
            </a:fld>
            <a:endParaRPr lang="es-AR" altLang="es-AR" sz="1000" b="1" dirty="0">
              <a:solidFill>
                <a:schemeClr val="bg1"/>
              </a:solidFill>
              <a:cs typeface="+mn-cs"/>
              <a:sym typeface="+mn-lt"/>
            </a:endParaRPr>
          </a:p>
        </p:txBody>
      </p:sp>
      <p:sp>
        <p:nvSpPr>
          <p:cNvPr id="51" name="Marcador de texto 2"/>
          <p:cNvSpPr>
            <a:spLocks noGrp="1"/>
          </p:cNvSpPr>
          <p:nvPr>
            <p:custDataLst>
              <p:tags r:id="rId8"/>
            </p:custDataLst>
          </p:nvPr>
        </p:nvSpPr>
        <p:spPr bwMode="auto">
          <a:xfrm>
            <a:off x="7269163" y="2959100"/>
            <a:ext cx="5413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751F821-DC40-4B5C-84CC-C8F6C4B9BE46}" type="datetime'''''B''''''''''IO''DI''''E''S''''''E''''''''''''''''L'''''''">
              <a:rPr lang="es-AR" altLang="en-US" sz="1000" b="1" smtClean="0">
                <a:effectLst/>
                <a:latin typeface="+mn-lt"/>
                <a:cs typeface="+mn-cs"/>
              </a:rPr>
              <a:pPr algn="r">
                <a:lnSpc>
                  <a:spcPct val="90000"/>
                </a:lnSpc>
                <a:buFont typeface="Arial" pitchFamily="34" charset="0"/>
                <a:buNone/>
              </a:pPr>
              <a:t>BIODIESEL</a:t>
            </a:fld>
            <a:endParaRPr lang="es-AR" sz="1000" b="1">
              <a:latin typeface="+mn-lt"/>
              <a:cs typeface="+mn-cs"/>
              <a:sym typeface="+mn-lt"/>
            </a:endParaRPr>
          </a:p>
        </p:txBody>
      </p:sp>
      <p:sp>
        <p:nvSpPr>
          <p:cNvPr id="3" name="Text Placeholder 2">
            <a:extLst>
              <a:ext uri="{FF2B5EF4-FFF2-40B4-BE49-F238E27FC236}">
                <a16:creationId xmlns:a16="http://schemas.microsoft.com/office/drawing/2014/main" id="{EA270C64-C0CF-6FA3-0EDF-991233080EBF}"/>
              </a:ext>
            </a:extLst>
          </p:cNvPr>
          <p:cNvSpPr>
            <a:spLocks noGrp="1"/>
          </p:cNvSpPr>
          <p:nvPr>
            <p:custDataLst>
              <p:tags r:id="rId9"/>
            </p:custDataLst>
          </p:nvPr>
        </p:nvSpPr>
        <p:spPr bwMode="gray">
          <a:xfrm>
            <a:off x="7704138" y="3276600"/>
            <a:ext cx="290513" cy="136525"/>
          </a:xfrm>
          <a:prstGeom prst="rect">
            <a:avLst/>
          </a:prstGeom>
          <a:solidFill>
            <a:srgbClr val="364D6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5DA1EC6-E445-4CD4-8C96-C61AEEDE8D69}" type="datetime'''0'''''''''',1''''''''''''''''''''''%'''''''">
              <a:rPr lang="es-AR" altLang="en-US" sz="1000" b="1" smtClean="0">
                <a:solidFill>
                  <a:schemeClr val="bg1"/>
                </a:solidFill>
                <a:effectLst/>
                <a:cs typeface="+mn-cs"/>
              </a:rPr>
              <a:pPr/>
              <a:t>0,1%</a:t>
            </a:fld>
            <a:endParaRPr lang="es-AR" altLang="es-AR" sz="1000" b="1" dirty="0">
              <a:solidFill>
                <a:schemeClr val="bg1"/>
              </a:solidFill>
              <a:cs typeface="+mn-cs"/>
              <a:sym typeface="+mn-lt"/>
            </a:endParaRPr>
          </a:p>
        </p:txBody>
      </p:sp>
      <p:sp>
        <p:nvSpPr>
          <p:cNvPr id="55" name="Marcador de texto 2"/>
          <p:cNvSpPr>
            <a:spLocks noGrp="1"/>
          </p:cNvSpPr>
          <p:nvPr>
            <p:custDataLst>
              <p:tags r:id="rId10"/>
            </p:custDataLst>
          </p:nvPr>
        </p:nvSpPr>
        <p:spPr bwMode="auto">
          <a:xfrm>
            <a:off x="7467600" y="2822575"/>
            <a:ext cx="3429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DD28A694-196A-4B10-9248-FE6EC27D7648}" type="datetime'''''MA''''''''''''I''''''''''''''''''''''''''''''''Z''''E'">
              <a:rPr lang="es-AR" altLang="en-US" sz="1000" b="1" smtClean="0">
                <a:effectLst/>
                <a:latin typeface="+mn-lt"/>
                <a:cs typeface="+mn-cs"/>
              </a:rPr>
              <a:pPr algn="r">
                <a:lnSpc>
                  <a:spcPct val="90000"/>
                </a:lnSpc>
                <a:buFont typeface="Arial" pitchFamily="34" charset="0"/>
                <a:buNone/>
              </a:pPr>
              <a:t>MAIZE</a:t>
            </a:fld>
            <a:endParaRPr lang="es-AR" sz="1000" b="1">
              <a:latin typeface="+mn-lt"/>
              <a:cs typeface="+mn-cs"/>
              <a:sym typeface="+mn-lt"/>
            </a:endParaRPr>
          </a:p>
        </p:txBody>
      </p:sp>
      <p:sp>
        <p:nvSpPr>
          <p:cNvPr id="35" name="Text Placeholder 2">
            <a:extLst>
              <a:ext uri="{FF2B5EF4-FFF2-40B4-BE49-F238E27FC236}">
                <a16:creationId xmlns:a16="http://schemas.microsoft.com/office/drawing/2014/main" id="{932DCC8B-BC69-449E-8577-D011E33897DD}"/>
              </a:ext>
            </a:extLst>
          </p:cNvPr>
          <p:cNvSpPr>
            <a:spLocks noGrp="1"/>
          </p:cNvSpPr>
          <p:nvPr>
            <p:custDataLst>
              <p:tags r:id="rId11"/>
            </p:custDataLst>
          </p:nvPr>
        </p:nvSpPr>
        <p:spPr bwMode="gray">
          <a:xfrm>
            <a:off x="7688263" y="341312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12CA8FB-A79E-4B30-AEEF-B50C150D7905}" type="datetime'''''''''''''''''''''''''0'''''''''''',''''2%'''''">
              <a:rPr lang="es-AR" altLang="en-US" sz="1000" b="1" smtClean="0">
                <a:effectLst/>
                <a:cs typeface="+mn-cs"/>
              </a:rPr>
              <a:pPr/>
              <a:t>0,2%</a:t>
            </a:fld>
            <a:endParaRPr lang="es-AR" altLang="es-AR" sz="1000" b="1" dirty="0">
              <a:cs typeface="+mn-cs"/>
              <a:sym typeface="+mn-lt"/>
            </a:endParaRPr>
          </a:p>
        </p:txBody>
      </p:sp>
      <p:sp>
        <p:nvSpPr>
          <p:cNvPr id="36" name="Marcador de texto 2">
            <a:extLst>
              <a:ext uri="{FF2B5EF4-FFF2-40B4-BE49-F238E27FC236}">
                <a16:creationId xmlns:a16="http://schemas.microsoft.com/office/drawing/2014/main" id="{CD8C0984-BD67-4E86-9554-0F6CC120BF59}"/>
              </a:ext>
            </a:extLst>
          </p:cNvPr>
          <p:cNvSpPr>
            <a:spLocks noGrp="1"/>
          </p:cNvSpPr>
          <p:nvPr>
            <p:custDataLst>
              <p:tags r:id="rId12"/>
            </p:custDataLst>
          </p:nvPr>
        </p:nvSpPr>
        <p:spPr bwMode="auto">
          <a:xfrm>
            <a:off x="7943850" y="2898775"/>
            <a:ext cx="304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502EC51D-ACDB-4C08-BEDD-0EBC1EAE021F}" type="datetime'''''''''''''''''M''''''A''''''''''''''L''''''''''''''''T'''''">
              <a:rPr lang="es-AR" altLang="en-US" sz="1000" b="1" smtClean="0">
                <a:effectLst/>
                <a:latin typeface="+mn-lt"/>
                <a:cs typeface="+mn-cs"/>
              </a:rPr>
              <a:pPr/>
              <a:t>MALT</a:t>
            </a:fld>
            <a:endParaRPr lang="es-AR" sz="1000" b="1">
              <a:latin typeface="+mn-lt"/>
              <a:cs typeface="+mn-cs"/>
              <a:sym typeface="+mn-lt"/>
            </a:endParaRPr>
          </a:p>
        </p:txBody>
      </p:sp>
      <p:sp>
        <p:nvSpPr>
          <p:cNvPr id="43" name="Text Placeholder 2">
            <a:extLst>
              <a:ext uri="{FF2B5EF4-FFF2-40B4-BE49-F238E27FC236}">
                <a16:creationId xmlns:a16="http://schemas.microsoft.com/office/drawing/2014/main" id="{FF18FFEE-ACBA-4192-A213-E9D451461EBA}"/>
              </a:ext>
            </a:extLst>
          </p:cNvPr>
          <p:cNvSpPr>
            <a:spLocks noGrp="1"/>
          </p:cNvSpPr>
          <p:nvPr>
            <p:custDataLst>
              <p:tags r:id="rId13"/>
            </p:custDataLst>
          </p:nvPr>
        </p:nvSpPr>
        <p:spPr bwMode="gray">
          <a:xfrm>
            <a:off x="7670800" y="354965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1684896-44A5-44CE-82B5-2632CB5543B2}" type="datetime'''''''0'''',''2''''''''''''''''%'">
              <a:rPr lang="es-AR" altLang="en-US" sz="1000" b="1" smtClean="0">
                <a:solidFill>
                  <a:schemeClr val="bg1"/>
                </a:solidFill>
                <a:effectLst/>
                <a:cs typeface="+mn-cs"/>
              </a:rPr>
              <a:pPr/>
              <a:t>0,2%</a:t>
            </a:fld>
            <a:endParaRPr lang="es-AR" altLang="es-AR" sz="1000" b="1" dirty="0">
              <a:solidFill>
                <a:schemeClr val="bg1"/>
              </a:solidFill>
              <a:cs typeface="+mn-cs"/>
              <a:sym typeface="+mn-lt"/>
            </a:endParaRPr>
          </a:p>
        </p:txBody>
      </p:sp>
      <p:sp>
        <p:nvSpPr>
          <p:cNvPr id="44" name="Marcador de texto 2">
            <a:extLst>
              <a:ext uri="{FF2B5EF4-FFF2-40B4-BE49-F238E27FC236}">
                <a16:creationId xmlns:a16="http://schemas.microsoft.com/office/drawing/2014/main" id="{AFCB9997-FF56-4BCE-B180-7BFEEF2D8818}"/>
              </a:ext>
            </a:extLst>
          </p:cNvPr>
          <p:cNvSpPr>
            <a:spLocks noGrp="1"/>
          </p:cNvSpPr>
          <p:nvPr>
            <p:custDataLst>
              <p:tags r:id="rId14"/>
            </p:custDataLst>
          </p:nvPr>
        </p:nvSpPr>
        <p:spPr bwMode="auto">
          <a:xfrm>
            <a:off x="8074025" y="3035300"/>
            <a:ext cx="2333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6F569FEE-9763-4A16-B171-F812D264B4A3}" type="datetime'''''R''''''''''''''''''''I''''C''''''''''E'''''''''''''''''">
              <a:rPr lang="es-AR" altLang="en-US" sz="1000" b="1" smtClean="0">
                <a:effectLst/>
                <a:latin typeface="+mn-lt"/>
                <a:cs typeface="+mn-cs"/>
              </a:rPr>
              <a:pPr/>
              <a:t>RICE</a:t>
            </a:fld>
            <a:endParaRPr lang="es-AR" sz="1000" b="1">
              <a:latin typeface="+mn-lt"/>
              <a:cs typeface="+mn-cs"/>
              <a:sym typeface="+mn-lt"/>
            </a:endParaRPr>
          </a:p>
        </p:txBody>
      </p:sp>
      <p:sp>
        <p:nvSpPr>
          <p:cNvPr id="50" name="Text Placeholder 2">
            <a:extLst>
              <a:ext uri="{FF2B5EF4-FFF2-40B4-BE49-F238E27FC236}">
                <a16:creationId xmlns:a16="http://schemas.microsoft.com/office/drawing/2014/main" id="{BA433F47-4672-4268-9C76-B85183180B26}"/>
              </a:ext>
            </a:extLst>
          </p:cNvPr>
          <p:cNvSpPr>
            <a:spLocks noGrp="1"/>
          </p:cNvSpPr>
          <p:nvPr>
            <p:custDataLst>
              <p:tags r:id="rId15"/>
            </p:custDataLst>
          </p:nvPr>
        </p:nvSpPr>
        <p:spPr bwMode="gray">
          <a:xfrm>
            <a:off x="7988300" y="571182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522D0FF-A366-4962-8277-E40F1E10B7F9}" type="datetime'''78'''''''''''''',''''''''''''5''''''''%'">
              <a:rPr lang="es-AR" altLang="en-US" sz="1000" b="1" smtClean="0">
                <a:solidFill>
                  <a:schemeClr val="bg1"/>
                </a:solidFill>
                <a:cs typeface="+mn-cs"/>
              </a:rPr>
              <a:pPr/>
              <a:t>78,5%</a:t>
            </a:fld>
            <a:endParaRPr lang="es-AR" altLang="es-AR" sz="1000" b="1" dirty="0">
              <a:solidFill>
                <a:schemeClr val="bg1"/>
              </a:solidFill>
              <a:cs typeface="+mn-cs"/>
              <a:sym typeface="+mn-lt"/>
            </a:endParaRPr>
          </a:p>
        </p:txBody>
      </p:sp>
      <p:sp>
        <p:nvSpPr>
          <p:cNvPr id="52" name="Marcador de texto 2">
            <a:extLst>
              <a:ext uri="{FF2B5EF4-FFF2-40B4-BE49-F238E27FC236}">
                <a16:creationId xmlns:a16="http://schemas.microsoft.com/office/drawing/2014/main" id="{288696FF-94FA-419E-AB00-E7629A99E0FF}"/>
              </a:ext>
            </a:extLst>
          </p:cNvPr>
          <p:cNvSpPr>
            <a:spLocks noGrp="1"/>
          </p:cNvSpPr>
          <p:nvPr>
            <p:custDataLst>
              <p:tags r:id="rId16"/>
            </p:custDataLst>
          </p:nvPr>
        </p:nvSpPr>
        <p:spPr bwMode="auto">
          <a:xfrm>
            <a:off x="8210550" y="5949950"/>
            <a:ext cx="94297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33BC951-61AD-4F35-A8D0-5EF03F642385}" type="datetime'''SO''''Y''A ''''B''EA''N'''''''''' ''''M''EAL'''''''">
              <a:rPr lang="es-AR" altLang="en-US" sz="1000" b="1" smtClean="0">
                <a:effectLst/>
                <a:latin typeface="+mn-lt"/>
                <a:cs typeface="+mn-cs"/>
              </a:rPr>
              <a:pPr>
                <a:lnSpc>
                  <a:spcPct val="90000"/>
                </a:lnSpc>
                <a:buFont typeface="Arial" pitchFamily="34" charset="0"/>
                <a:buNone/>
              </a:pPr>
              <a:t>SOYA BEAN MEAL</a:t>
            </a:fld>
            <a:endParaRPr lang="es-AR" sz="1000" b="1">
              <a:latin typeface="+mn-lt"/>
              <a:cs typeface="+mn-cs"/>
              <a:sym typeface="+mn-lt"/>
            </a:endParaRPr>
          </a:p>
        </p:txBody>
      </p:sp>
      <p:sp>
        <p:nvSpPr>
          <p:cNvPr id="54" name="Text Placeholder 2">
            <a:extLst>
              <a:ext uri="{FF2B5EF4-FFF2-40B4-BE49-F238E27FC236}">
                <a16:creationId xmlns:a16="http://schemas.microsoft.com/office/drawing/2014/main" id="{E7AD6344-4F86-4A4B-BC6D-3592FBDB621F}"/>
              </a:ext>
            </a:extLst>
          </p:cNvPr>
          <p:cNvSpPr>
            <a:spLocks noGrp="1"/>
          </p:cNvSpPr>
          <p:nvPr>
            <p:custDataLst>
              <p:tags r:id="rId17"/>
            </p:custDataLst>
          </p:nvPr>
        </p:nvSpPr>
        <p:spPr bwMode="gray">
          <a:xfrm>
            <a:off x="6415088" y="36909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EF7EF3-1062-495B-8FF8-47CA192A6DD8}" type="datetime'''''''7'''''''',''''0''''%'''''''''''''''''''''''">
              <a:rPr lang="es-AR" altLang="en-US" sz="1000" b="1" smtClean="0">
                <a:cs typeface="+mn-cs"/>
              </a:rPr>
              <a:pPr/>
              <a:t>7,0%</a:t>
            </a:fld>
            <a:endParaRPr lang="es-AR" altLang="es-AR" sz="1000" b="1" dirty="0">
              <a:cs typeface="+mn-cs"/>
              <a:sym typeface="+mn-lt"/>
            </a:endParaRPr>
          </a:p>
        </p:txBody>
      </p:sp>
      <p:sp>
        <p:nvSpPr>
          <p:cNvPr id="56" name="Marcador de texto 2">
            <a:extLst>
              <a:ext uri="{FF2B5EF4-FFF2-40B4-BE49-F238E27FC236}">
                <a16:creationId xmlns:a16="http://schemas.microsoft.com/office/drawing/2014/main" id="{CBAB302C-D254-4BEB-B391-220BC745CDF3}"/>
              </a:ext>
            </a:extLst>
          </p:cNvPr>
          <p:cNvSpPr>
            <a:spLocks noGrp="1"/>
          </p:cNvSpPr>
          <p:nvPr>
            <p:custDataLst>
              <p:tags r:id="rId18"/>
            </p:custDataLst>
          </p:nvPr>
        </p:nvSpPr>
        <p:spPr bwMode="auto">
          <a:xfrm>
            <a:off x="5721350" y="3519488"/>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8013AC5-38E0-4C23-843B-96F49B679991}"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61" name="Text Placeholder 2">
            <a:extLst>
              <a:ext uri="{FF2B5EF4-FFF2-40B4-BE49-F238E27FC236}">
                <a16:creationId xmlns:a16="http://schemas.microsoft.com/office/drawing/2014/main" id="{9D5F7333-0BEB-422B-80D6-DA84105FF323}"/>
              </a:ext>
            </a:extLst>
          </p:cNvPr>
          <p:cNvSpPr>
            <a:spLocks noGrp="1"/>
          </p:cNvSpPr>
          <p:nvPr>
            <p:custDataLst>
              <p:tags r:id="rId19"/>
            </p:custDataLst>
          </p:nvPr>
        </p:nvSpPr>
        <p:spPr bwMode="gray">
          <a:xfrm>
            <a:off x="6970713" y="324802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C5E5698-7A50-490A-B029-7EC67FD9FB9C}" type="datetime'1''0'''''''',''8''''''''''''''''''''''''''''''''''''''%'''''''">
              <a:rPr lang="es-AR" altLang="en-US" sz="1000" b="1" smtClean="0">
                <a:solidFill>
                  <a:schemeClr val="bg1"/>
                </a:solidFill>
                <a:cs typeface="+mn-cs"/>
              </a:rPr>
              <a:pPr/>
              <a:t>10,8%</a:t>
            </a:fld>
            <a:endParaRPr lang="es-AR" altLang="es-AR" sz="1000" b="1" dirty="0">
              <a:solidFill>
                <a:schemeClr val="bg1"/>
              </a:solidFill>
              <a:cs typeface="+mn-cs"/>
              <a:sym typeface="+mn-lt"/>
            </a:endParaRPr>
          </a:p>
        </p:txBody>
      </p:sp>
      <p:sp>
        <p:nvSpPr>
          <p:cNvPr id="62" name="Marcador de texto 2">
            <a:extLst>
              <a:ext uri="{FF2B5EF4-FFF2-40B4-BE49-F238E27FC236}">
                <a16:creationId xmlns:a16="http://schemas.microsoft.com/office/drawing/2014/main" id="{05AB9B88-0806-430E-B4FC-A5F148884470}"/>
              </a:ext>
            </a:extLst>
          </p:cNvPr>
          <p:cNvSpPr>
            <a:spLocks noGrp="1"/>
          </p:cNvSpPr>
          <p:nvPr>
            <p:custDataLst>
              <p:tags r:id="rId20"/>
            </p:custDataLst>
          </p:nvPr>
        </p:nvSpPr>
        <p:spPr bwMode="auto">
          <a:xfrm>
            <a:off x="6280150" y="3095625"/>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4426B2E-08E9-41CA-BF64-F958AC4469B2}" type="datetime'''S''U''''N''''''''''F''LO''W''''''''''''''''''''E''''''R'''''">
              <a:rPr lang="es-AR" altLang="en-US" sz="1000" b="1" smtClean="0">
                <a:effectLst/>
                <a:latin typeface="+mn-lt"/>
                <a:cs typeface="+mn-cs"/>
              </a:rPr>
              <a:pPr/>
              <a:t>SUNFLOWER</a:t>
            </a:fld>
            <a:endParaRPr lang="es-AR" sz="1000" b="1">
              <a:latin typeface="+mn-lt"/>
              <a:cs typeface="+mn-cs"/>
              <a:sym typeface="+mn-lt"/>
            </a:endParaRPr>
          </a:p>
        </p:txBody>
      </p:sp>
      <p:pic>
        <p:nvPicPr>
          <p:cNvPr id="5" name="Imagen 4">
            <a:extLst>
              <a:ext uri="{FF2B5EF4-FFF2-40B4-BE49-F238E27FC236}">
                <a16:creationId xmlns:a16="http://schemas.microsoft.com/office/drawing/2014/main" id="{344E4418-301B-4553-8B81-3E99B191BC70}"/>
              </a:ext>
            </a:extLst>
          </p:cNvPr>
          <p:cNvPicPr>
            <a:picLocks noChangeAspect="1"/>
          </p:cNvPicPr>
          <p:nvPr/>
        </p:nvPicPr>
        <p:blipFill>
          <a:blip r:embed="rId26"/>
          <a:stretch>
            <a:fillRect/>
          </a:stretch>
        </p:blipFill>
        <p:spPr>
          <a:xfrm>
            <a:off x="133652" y="265474"/>
            <a:ext cx="6452886" cy="272353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Object 1" hidden="1"/>
          <p:cNvGraphicFramePr>
            <a:graphicFrameLocks noChangeAspect="1"/>
          </p:cNvGraphicFramePr>
          <p:nvPr>
            <p:custDataLst>
              <p:tags r:id="rId2"/>
            </p:custDataLst>
            <p:extLst>
              <p:ext uri="{D42A27DB-BD31-4B8C-83A1-F6EECF244321}">
                <p14:modId xmlns:p14="http://schemas.microsoft.com/office/powerpoint/2010/main" val="4043134911"/>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8456" name="Diapositiva de think-cell" r:id="rId5" imgW="421" imgH="423" progId="TCLayout.ActiveDocument.1">
                  <p:embed/>
                </p:oleObj>
              </mc:Choice>
              <mc:Fallback>
                <p:oleObj name="Diapositiva de think-cell" r:id="rId5" imgW="421" imgH="423" progId="TCLayout.ActiveDocument.1">
                  <p:embed/>
                  <p:pic>
                    <p:nvPicPr>
                      <p:cNvPr id="11266"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1271" name="Picture 16"/>
          <p:cNvPicPr>
            <a:picLocks noChangeAspect="1"/>
          </p:cNvPicPr>
          <p:nvPr/>
        </p:nvPicPr>
        <p:blipFill>
          <a:blip r:embed="rId7" cstate="print"/>
          <a:srcRect/>
          <a:stretch>
            <a:fillRect/>
          </a:stretch>
        </p:blipFill>
        <p:spPr bwMode="auto">
          <a:xfrm>
            <a:off x="0" y="5532438"/>
            <a:ext cx="12192000" cy="1350962"/>
          </a:xfrm>
          <a:prstGeom prst="rect">
            <a:avLst/>
          </a:prstGeom>
          <a:noFill/>
          <a:ln w="9525">
            <a:noFill/>
            <a:miter lim="800000"/>
            <a:headEnd/>
            <a:tailEnd/>
          </a:ln>
        </p:spPr>
      </p:pic>
      <p:sp>
        <p:nvSpPr>
          <p:cNvPr id="1127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pic>
        <p:nvPicPr>
          <p:cNvPr id="3" name="Imagen 2">
            <a:extLst>
              <a:ext uri="{FF2B5EF4-FFF2-40B4-BE49-F238E27FC236}">
                <a16:creationId xmlns:a16="http://schemas.microsoft.com/office/drawing/2014/main" id="{836927D0-4072-4F92-951A-C3696FAC4CDD}"/>
              </a:ext>
            </a:extLst>
          </p:cNvPr>
          <p:cNvPicPr>
            <a:picLocks noChangeAspect="1"/>
          </p:cNvPicPr>
          <p:nvPr/>
        </p:nvPicPr>
        <p:blipFill>
          <a:blip r:embed="rId8"/>
          <a:stretch>
            <a:fillRect/>
          </a:stretch>
        </p:blipFill>
        <p:spPr>
          <a:xfrm>
            <a:off x="8679097" y="5907555"/>
            <a:ext cx="3290948" cy="300364"/>
          </a:xfrm>
          <a:prstGeom prst="rect">
            <a:avLst/>
          </a:prstGeom>
        </p:spPr>
      </p:pic>
      <mc:AlternateContent xmlns:mc="http://schemas.openxmlformats.org/markup-compatibility/2006" xmlns:cx4="http://schemas.microsoft.com/office/drawing/2016/5/10/chartex">
        <mc:Choice Requires="cx4">
          <p:graphicFrame>
            <p:nvGraphicFramePr>
              <p:cNvPr id="9" name="Gráfico 8">
                <a:extLst>
                  <a:ext uri="{FF2B5EF4-FFF2-40B4-BE49-F238E27FC236}">
                    <a16:creationId xmlns:a16="http://schemas.microsoft.com/office/drawing/2014/main" id="{B6C6A6C0-D63A-4387-94E1-32433B825721}"/>
                  </a:ext>
                </a:extLst>
              </p:cNvPr>
              <p:cNvGraphicFramePr/>
              <p:nvPr>
                <p:extLst>
                  <p:ext uri="{D42A27DB-BD31-4B8C-83A1-F6EECF244321}">
                    <p14:modId xmlns:p14="http://schemas.microsoft.com/office/powerpoint/2010/main" val="3190436907"/>
                  </p:ext>
                </p:extLst>
              </p:nvPr>
            </p:nvGraphicFramePr>
            <p:xfrm>
              <a:off x="733424" y="135254"/>
              <a:ext cx="11377613" cy="6125847"/>
            </p:xfrm>
            <a:graphic>
              <a:graphicData uri="http://schemas.microsoft.com/office/drawing/2014/chartex">
                <cx:chart xmlns:cx="http://schemas.microsoft.com/office/drawing/2014/chartex" xmlns:r="http://schemas.openxmlformats.org/officeDocument/2006/relationships" r:id="rId9"/>
              </a:graphicData>
            </a:graphic>
          </p:graphicFrame>
        </mc:Choice>
        <mc:Fallback xmlns="">
          <p:pic>
            <p:nvPicPr>
              <p:cNvPr id="9" name="Gráfico 8">
                <a:extLst>
                  <a:ext uri="{FF2B5EF4-FFF2-40B4-BE49-F238E27FC236}">
                    <a16:creationId xmlns:a16="http://schemas.microsoft.com/office/drawing/2014/main" id="{B6C6A6C0-D63A-4387-94E1-32433B825721}"/>
                  </a:ext>
                </a:extLst>
              </p:cNvPr>
              <p:cNvPicPr>
                <a:picLocks noGrp="1" noRot="1" noChangeAspect="1" noMove="1" noResize="1" noEditPoints="1" noAdjustHandles="1" noChangeArrowheads="1" noChangeShapeType="1"/>
              </p:cNvPicPr>
              <p:nvPr/>
            </p:nvPicPr>
            <p:blipFill>
              <a:blip r:embed="rId10"/>
              <a:stretch>
                <a:fillRect/>
              </a:stretch>
            </p:blipFill>
            <p:spPr>
              <a:xfrm>
                <a:off x="733424" y="135254"/>
                <a:ext cx="11377613" cy="6125847"/>
              </a:xfrm>
              <a:prstGeom prst="rect">
                <a:avLst/>
              </a:prstGeom>
            </p:spPr>
          </p:pic>
        </mc:Fallback>
      </mc:AlternateContent>
      <p:pic>
        <p:nvPicPr>
          <p:cNvPr id="4" name="Imagen 3">
            <a:extLst>
              <a:ext uri="{FF2B5EF4-FFF2-40B4-BE49-F238E27FC236}">
                <a16:creationId xmlns:a16="http://schemas.microsoft.com/office/drawing/2014/main" id="{929212CD-254F-4ECB-92C6-410FB869D60C}"/>
              </a:ext>
            </a:extLst>
          </p:cNvPr>
          <p:cNvPicPr>
            <a:picLocks noChangeAspect="1"/>
          </p:cNvPicPr>
          <p:nvPr/>
        </p:nvPicPr>
        <p:blipFill>
          <a:blip r:embed="rId11"/>
          <a:stretch>
            <a:fillRect/>
          </a:stretch>
        </p:blipFill>
        <p:spPr>
          <a:xfrm>
            <a:off x="9410701" y="5857844"/>
            <a:ext cx="2063058" cy="448491"/>
          </a:xfrm>
          <a:prstGeom prst="rect">
            <a:avLst/>
          </a:prstGeom>
        </p:spPr>
      </p:pic>
    </p:spTree>
    <p:extLst>
      <p:ext uri="{BB962C8B-B14F-4D97-AF65-F5344CB8AC3E}">
        <p14:creationId xmlns:p14="http://schemas.microsoft.com/office/powerpoint/2010/main" val="193042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extLst>
              <p:ext uri="{D42A27DB-BD31-4B8C-83A1-F6EECF244321}">
                <p14:modId xmlns:p14="http://schemas.microsoft.com/office/powerpoint/2010/main" val="4211367860"/>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2425" name="Diapositiva de think-cell" r:id="rId20" imgW="421" imgH="423" progId="TCLayout.ActiveDocument.1">
                  <p:embed/>
                </p:oleObj>
              </mc:Choice>
              <mc:Fallback>
                <p:oleObj name="Diapositiva de think-cell" r:id="rId20" imgW="421" imgH="423" progId="TCLayout.ActiveDocument.1">
                  <p:embed/>
                  <p:pic>
                    <p:nvPicPr>
                      <p:cNvPr id="0" name="Object 1" hidden="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2295" name="Picture 16"/>
          <p:cNvPicPr>
            <a:picLocks noChangeAspect="1"/>
          </p:cNvPicPr>
          <p:nvPr/>
        </p:nvPicPr>
        <p:blipFill>
          <a:blip r:embed="rId22" cstate="print"/>
          <a:srcRect/>
          <a:stretch>
            <a:fillRect/>
          </a:stretch>
        </p:blipFill>
        <p:spPr bwMode="auto">
          <a:xfrm>
            <a:off x="0" y="5587207"/>
            <a:ext cx="12192000" cy="1350962"/>
          </a:xfrm>
          <a:prstGeom prst="rect">
            <a:avLst/>
          </a:prstGeom>
          <a:noFill/>
          <a:ln w="9525">
            <a:noFill/>
            <a:miter lim="800000"/>
            <a:headEnd/>
            <a:tailEnd/>
          </a:ln>
        </p:spPr>
      </p:pic>
      <p:sp>
        <p:nvSpPr>
          <p:cNvPr id="12296"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2297" name="Rectángulo 61"/>
          <p:cNvSpPr>
            <a:spLocks noChangeArrowheads="1"/>
          </p:cNvSpPr>
          <p:nvPr/>
        </p:nvSpPr>
        <p:spPr bwMode="auto">
          <a:xfrm>
            <a:off x="7323359" y="3062397"/>
            <a:ext cx="3397195" cy="1815882"/>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Grain exported to Far East in 2024 has been Maize with 14,827K Tons, followed by Soya Bean Meal with 8,058K Tons and Soya Beans 6,675K Tons . </a:t>
            </a:r>
          </a:p>
          <a:p>
            <a:pPr algn="just" eaLnBrk="0" hangingPunct="0"/>
            <a:endParaRPr lang="en-AU" sz="1400" dirty="0">
              <a:cs typeface="Calibri" pitchFamily="34" charset="0"/>
            </a:endParaRPr>
          </a:p>
          <a:p>
            <a:pPr algn="just" eaLnBrk="0" hangingPunct="0"/>
            <a:r>
              <a:rPr lang="en-AU" sz="1400" dirty="0">
                <a:cs typeface="Calibri" pitchFamily="34" charset="0"/>
              </a:rPr>
              <a:t>Where Vietnam represent 30% of the total Grain exported to Far East, followed by China with 28% and Malaysia with 12%. </a:t>
            </a:r>
            <a:endParaRPr lang="es-AR" sz="1400" dirty="0">
              <a:cs typeface="Calibri" pitchFamily="34" charset="0"/>
            </a:endParaRPr>
          </a:p>
        </p:txBody>
      </p:sp>
      <p:graphicFrame>
        <p:nvGraphicFramePr>
          <p:cNvPr id="27" name="Chart 3">
            <a:extLst>
              <a:ext uri="{FF2B5EF4-FFF2-40B4-BE49-F238E27FC236}">
                <a16:creationId xmlns:a16="http://schemas.microsoft.com/office/drawing/2014/main" id="{20082152-0379-42DC-A836-0202042C2107}"/>
              </a:ext>
            </a:extLst>
          </p:cNvPr>
          <p:cNvGraphicFramePr/>
          <p:nvPr>
            <p:custDataLst>
              <p:tags r:id="rId4"/>
            </p:custDataLst>
            <p:extLst>
              <p:ext uri="{D42A27DB-BD31-4B8C-83A1-F6EECF244321}">
                <p14:modId xmlns:p14="http://schemas.microsoft.com/office/powerpoint/2010/main" val="245976466"/>
              </p:ext>
            </p:extLst>
          </p:nvPr>
        </p:nvGraphicFramePr>
        <p:xfrm>
          <a:off x="2924175" y="3802063"/>
          <a:ext cx="2408238" cy="2408237"/>
        </p:xfrm>
        <a:graphic>
          <a:graphicData uri="http://schemas.openxmlformats.org/drawingml/2006/chart">
            <c:chart xmlns:c="http://schemas.openxmlformats.org/drawingml/2006/chart" xmlns:r="http://schemas.openxmlformats.org/officeDocument/2006/relationships" r:id="rId23"/>
          </a:graphicData>
        </a:graphic>
      </p:graphicFrame>
      <p:sp>
        <p:nvSpPr>
          <p:cNvPr id="80" name="Text Placeholder 2">
            <a:extLst>
              <a:ext uri="{FF2B5EF4-FFF2-40B4-BE49-F238E27FC236}">
                <a16:creationId xmlns:a16="http://schemas.microsoft.com/office/drawing/2014/main" id="{1F69E27F-BAD5-43C8-8EC8-7E5278E85386}"/>
              </a:ext>
            </a:extLst>
          </p:cNvPr>
          <p:cNvSpPr>
            <a:spLocks noGrp="1"/>
          </p:cNvSpPr>
          <p:nvPr>
            <p:custDataLst>
              <p:tags r:id="rId5"/>
            </p:custDataLst>
          </p:nvPr>
        </p:nvSpPr>
        <p:spPr bwMode="gray">
          <a:xfrm>
            <a:off x="4152900" y="3937000"/>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A72EFF9-6EA5-44D2-ADBB-A3C2A16BB29B}" type="datetime'5'''''''''',''''''''''''''''''''''3''''''''%'">
              <a:rPr lang="es-AR" altLang="en-US" sz="1000" b="1" smtClean="0">
                <a:solidFill>
                  <a:schemeClr val="bg1"/>
                </a:solidFill>
                <a:ea typeface="+mn-ea"/>
                <a:cs typeface="+mn-cs"/>
              </a:rPr>
              <a:pPr/>
              <a:t>5,3%</a:t>
            </a:fld>
            <a:endParaRPr lang="es-AR" altLang="es-AR" sz="1000" b="1" dirty="0">
              <a:solidFill>
                <a:schemeClr val="bg1"/>
              </a:solidFill>
              <a:ea typeface="+mn-ea"/>
              <a:cs typeface="+mn-cs"/>
              <a:sym typeface="+mn-lt"/>
            </a:endParaRPr>
          </a:p>
        </p:txBody>
      </p:sp>
      <p:sp>
        <p:nvSpPr>
          <p:cNvPr id="82" name="Marcador de texto 2">
            <a:extLst>
              <a:ext uri="{FF2B5EF4-FFF2-40B4-BE49-F238E27FC236}">
                <a16:creationId xmlns:a16="http://schemas.microsoft.com/office/drawing/2014/main" id="{2F228B9C-1BDF-4655-B4A2-D7E2CE1CEF1A}"/>
              </a:ext>
            </a:extLst>
          </p:cNvPr>
          <p:cNvSpPr>
            <a:spLocks noGrp="1"/>
          </p:cNvSpPr>
          <p:nvPr>
            <p:custDataLst>
              <p:tags r:id="rId6"/>
            </p:custDataLst>
          </p:nvPr>
        </p:nvSpPr>
        <p:spPr bwMode="auto">
          <a:xfrm>
            <a:off x="4264025" y="3729038"/>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1836148E-0D43-4222-942B-CAB79DEB2AA5}" type="datetime'''''''''''''''''''''''''B''''''AR''''L''''''''''''''EY'">
              <a:rPr lang="es-AR" altLang="en-US" sz="1000" b="1" smtClean="0">
                <a:effectLst/>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74" name="Text Placeholder 2">
            <a:extLst>
              <a:ext uri="{FF2B5EF4-FFF2-40B4-BE49-F238E27FC236}">
                <a16:creationId xmlns:a16="http://schemas.microsoft.com/office/drawing/2014/main" id="{0799AEF8-FCF6-41A6-9FF9-6F8515DB10D4}"/>
              </a:ext>
            </a:extLst>
          </p:cNvPr>
          <p:cNvSpPr>
            <a:spLocks noGrp="1"/>
          </p:cNvSpPr>
          <p:nvPr>
            <p:custDataLst>
              <p:tags r:id="rId7"/>
            </p:custDataLst>
          </p:nvPr>
        </p:nvSpPr>
        <p:spPr bwMode="gray">
          <a:xfrm>
            <a:off x="4883150" y="505142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D27FA8D-D025-41A8-AF16-D7B252A3142B}" type="datetime'43'',''''''''''''''2''''''''''''''%'''''''''''''''''''''">
              <a:rPr lang="es-AR" altLang="en-US" sz="1000" b="1" smtClean="0">
                <a:solidFill>
                  <a:schemeClr val="bg1"/>
                </a:solidFill>
                <a:ea typeface="+mn-ea"/>
                <a:cs typeface="+mn-cs"/>
              </a:rPr>
              <a:pPr/>
              <a:t>43,2%</a:t>
            </a:fld>
            <a:endParaRPr lang="es-AR" altLang="es-AR" sz="1000" b="1" dirty="0">
              <a:solidFill>
                <a:schemeClr val="bg1"/>
              </a:solidFill>
              <a:ea typeface="+mn-ea"/>
              <a:cs typeface="+mn-cs"/>
              <a:sym typeface="+mn-lt"/>
            </a:endParaRPr>
          </a:p>
        </p:txBody>
      </p:sp>
      <p:sp>
        <p:nvSpPr>
          <p:cNvPr id="75" name="Marcador de texto 2">
            <a:extLst>
              <a:ext uri="{FF2B5EF4-FFF2-40B4-BE49-F238E27FC236}">
                <a16:creationId xmlns:a16="http://schemas.microsoft.com/office/drawing/2014/main" id="{6B35DC5E-4E4A-4344-A419-F446FB90F732}"/>
              </a:ext>
            </a:extLst>
          </p:cNvPr>
          <p:cNvSpPr>
            <a:spLocks noGrp="1"/>
          </p:cNvSpPr>
          <p:nvPr>
            <p:custDataLst>
              <p:tags r:id="rId8"/>
            </p:custDataLst>
          </p:nvPr>
        </p:nvSpPr>
        <p:spPr bwMode="auto">
          <a:xfrm>
            <a:off x="5295900" y="5086350"/>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F6D8432-85DF-43C0-989F-00C26D9B8A89}" type="datetime'MA''''''''''''I''''Z''E'''''''''''''">
              <a:rPr lang="es-AR" altLang="en-US" sz="1000" b="1" smtClean="0">
                <a:effectLst/>
                <a:latin typeface="+mn-lt"/>
                <a:cs typeface="+mn-cs"/>
              </a:rPr>
              <a:pPr>
                <a:lnSpc>
                  <a:spcPct val="90000"/>
                </a:lnSpc>
                <a:buFont typeface="Arial" pitchFamily="34" charset="0"/>
                <a:buNone/>
              </a:pPr>
              <a:t>MAIZE</a:t>
            </a:fld>
            <a:endParaRPr lang="es-AR" sz="1000" b="1">
              <a:latin typeface="+mn-lt"/>
              <a:cs typeface="+mn-cs"/>
              <a:sym typeface="+mn-lt"/>
            </a:endParaRPr>
          </a:p>
        </p:txBody>
      </p:sp>
      <p:sp>
        <p:nvSpPr>
          <p:cNvPr id="84" name="Text Placeholder 2">
            <a:extLst>
              <a:ext uri="{FF2B5EF4-FFF2-40B4-BE49-F238E27FC236}">
                <a16:creationId xmlns:a16="http://schemas.microsoft.com/office/drawing/2014/main" id="{B5B254CC-863E-4C41-8426-757CB921BDAD}"/>
              </a:ext>
            </a:extLst>
          </p:cNvPr>
          <p:cNvSpPr>
            <a:spLocks noGrp="1"/>
          </p:cNvSpPr>
          <p:nvPr>
            <p:custDataLst>
              <p:tags r:id="rId9"/>
            </p:custDataLst>
          </p:nvPr>
        </p:nvSpPr>
        <p:spPr bwMode="gray">
          <a:xfrm>
            <a:off x="3973513" y="5970588"/>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8464768-CCB3-45DE-9899-A8EA818F0F2C}" type="datetime'''''''''''''''''3'',2''''''''''''%'''''''''''''''''''''''''">
              <a:rPr lang="es-AR" altLang="en-US" sz="1000" b="1" smtClean="0">
                <a:solidFill>
                  <a:schemeClr val="bg1"/>
                </a:solidFill>
                <a:effectLst/>
                <a:ea typeface="+mn-ea"/>
                <a:cs typeface="+mn-cs"/>
              </a:rPr>
              <a:pPr/>
              <a:t>3,2%</a:t>
            </a:fld>
            <a:endParaRPr lang="es-AR" altLang="es-AR" sz="1000" b="1" dirty="0">
              <a:solidFill>
                <a:schemeClr val="bg1"/>
              </a:solidFill>
              <a:ea typeface="+mn-ea"/>
              <a:cs typeface="+mn-cs"/>
              <a:sym typeface="+mn-lt"/>
            </a:endParaRPr>
          </a:p>
        </p:txBody>
      </p:sp>
      <p:sp>
        <p:nvSpPr>
          <p:cNvPr id="85" name="Marcador de texto 2">
            <a:extLst>
              <a:ext uri="{FF2B5EF4-FFF2-40B4-BE49-F238E27FC236}">
                <a16:creationId xmlns:a16="http://schemas.microsoft.com/office/drawing/2014/main" id="{95B224C0-490D-40B1-A2BD-06C49D6CD3DD}"/>
              </a:ext>
            </a:extLst>
          </p:cNvPr>
          <p:cNvSpPr>
            <a:spLocks noGrp="1"/>
          </p:cNvSpPr>
          <p:nvPr>
            <p:custDataLst>
              <p:tags r:id="rId10"/>
            </p:custDataLst>
          </p:nvPr>
        </p:nvSpPr>
        <p:spPr bwMode="auto">
          <a:xfrm>
            <a:off x="3830638" y="6153150"/>
            <a:ext cx="5715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83E7F91A-4C20-45CC-B244-46074248AE2A}" type="datetime'''''''''''S''''O''RG''''H''''''''''''''''''UM'''''''''''''">
              <a:rPr lang="es-AR" altLang="en-US" sz="1000" b="1" smtClean="0">
                <a:effectLst/>
                <a:latin typeface="+mn-lt"/>
                <a:cs typeface="+mn-cs"/>
              </a:rPr>
              <a:pPr algn="r">
                <a:lnSpc>
                  <a:spcPct val="90000"/>
                </a:lnSpc>
                <a:buFont typeface="Arial" pitchFamily="34" charset="0"/>
                <a:buNone/>
              </a:pPr>
              <a:t>SORGHUM</a:t>
            </a:fld>
            <a:endParaRPr lang="es-AR" sz="1000" b="1">
              <a:latin typeface="+mn-lt"/>
              <a:cs typeface="+mn-cs"/>
              <a:sym typeface="+mn-lt"/>
            </a:endParaRPr>
          </a:p>
        </p:txBody>
      </p:sp>
      <p:sp>
        <p:nvSpPr>
          <p:cNvPr id="97" name="Text Placeholder 2">
            <a:extLst>
              <a:ext uri="{FF2B5EF4-FFF2-40B4-BE49-F238E27FC236}">
                <a16:creationId xmlns:a16="http://schemas.microsoft.com/office/drawing/2014/main" id="{E4DC6F95-5769-4BE5-8F0E-0701C7F36310}"/>
              </a:ext>
            </a:extLst>
          </p:cNvPr>
          <p:cNvSpPr>
            <a:spLocks noGrp="1"/>
          </p:cNvSpPr>
          <p:nvPr>
            <p:custDataLst>
              <p:tags r:id="rId11"/>
            </p:custDataLst>
          </p:nvPr>
        </p:nvSpPr>
        <p:spPr bwMode="gray">
          <a:xfrm>
            <a:off x="3243263" y="55610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A260CA2-C3C1-4AAE-8A6C-66E2B9C8EAAC}" type="datetime'''''''''''''''''2''3,''''''5%'''''''''''''''''''''''">
              <a:rPr lang="es-AR" altLang="en-US" sz="1000" b="1" smtClean="0">
                <a:solidFill>
                  <a:schemeClr val="bg1"/>
                </a:solidFill>
                <a:ea typeface="+mn-ea"/>
                <a:cs typeface="+mn-cs"/>
              </a:rPr>
              <a:pPr/>
              <a:t>23,5%</a:t>
            </a:fld>
            <a:endParaRPr lang="es-AR" altLang="es-AR" sz="1000" b="1" dirty="0">
              <a:solidFill>
                <a:schemeClr val="bg1"/>
              </a:solidFill>
              <a:ea typeface="+mn-ea"/>
              <a:cs typeface="+mn-cs"/>
              <a:sym typeface="+mn-lt"/>
            </a:endParaRPr>
          </a:p>
        </p:txBody>
      </p:sp>
      <p:sp>
        <p:nvSpPr>
          <p:cNvPr id="92" name="Marcador de texto 2">
            <a:extLst>
              <a:ext uri="{FF2B5EF4-FFF2-40B4-BE49-F238E27FC236}">
                <a16:creationId xmlns:a16="http://schemas.microsoft.com/office/drawing/2014/main" id="{34D8022C-6C4F-4837-B920-0BC309620245}"/>
              </a:ext>
            </a:extLst>
          </p:cNvPr>
          <p:cNvSpPr>
            <a:spLocks noGrp="1"/>
          </p:cNvSpPr>
          <p:nvPr>
            <p:custDataLst>
              <p:tags r:id="rId12"/>
            </p:custDataLst>
          </p:nvPr>
        </p:nvSpPr>
        <p:spPr bwMode="auto">
          <a:xfrm>
            <a:off x="2308225" y="5761038"/>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457D0DC-81A1-4810-A0E8-28C357586C74}" type="datetime'''''''''S''O''Y''A'' ''BE''AN'' ''M''''EA''''''''''L'''''''''">
              <a:rPr lang="es-AR" altLang="en-US" sz="1000" b="1" smtClean="0">
                <a:effectLst/>
                <a:latin typeface="+mn-lt"/>
                <a:cs typeface="+mn-cs"/>
              </a:rPr>
              <a:pPr algn="r">
                <a:lnSpc>
                  <a:spcPct val="90000"/>
                </a:lnSpc>
                <a:buFont typeface="Arial" pitchFamily="34" charset="0"/>
                <a:buNone/>
              </a:pPr>
              <a:t>SOYA BEAN MEAL</a:t>
            </a:fld>
            <a:endParaRPr lang="es-AR" sz="1000" b="1">
              <a:latin typeface="+mn-lt"/>
              <a:cs typeface="+mn-cs"/>
              <a:sym typeface="+mn-lt"/>
            </a:endParaRPr>
          </a:p>
        </p:txBody>
      </p:sp>
      <p:sp>
        <p:nvSpPr>
          <p:cNvPr id="53" name="Text Placeholder 2">
            <a:extLst>
              <a:ext uri="{FF2B5EF4-FFF2-40B4-BE49-F238E27FC236}">
                <a16:creationId xmlns:a16="http://schemas.microsoft.com/office/drawing/2014/main" id="{BF050CA7-A30A-10C2-A42B-FE146CB12770}"/>
              </a:ext>
            </a:extLst>
          </p:cNvPr>
          <p:cNvSpPr>
            <a:spLocks noGrp="1"/>
          </p:cNvSpPr>
          <p:nvPr>
            <p:custDataLst>
              <p:tags r:id="rId13"/>
            </p:custDataLst>
          </p:nvPr>
        </p:nvSpPr>
        <p:spPr bwMode="gray">
          <a:xfrm>
            <a:off x="3187700" y="438785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F05F847-B1DA-4A6F-B0AE-D0D51E43457E}" type="datetime'''1''9'''''''''''''''''''''''''''''''',4''''%'''">
              <a:rPr lang="es-AR" altLang="en-US" sz="1000" b="1" smtClean="0">
                <a:solidFill>
                  <a:schemeClr val="bg1"/>
                </a:solidFill>
                <a:ea typeface="+mn-ea"/>
                <a:cs typeface="+mn-cs"/>
              </a:rPr>
              <a:pPr/>
              <a:t>19,4%</a:t>
            </a:fld>
            <a:endParaRPr lang="es-AR" altLang="es-AR" sz="1000" b="1" dirty="0">
              <a:solidFill>
                <a:schemeClr val="bg1"/>
              </a:solidFill>
              <a:ea typeface="+mn-ea"/>
              <a:cs typeface="+mn-cs"/>
              <a:sym typeface="+mn-lt"/>
            </a:endParaRPr>
          </a:p>
        </p:txBody>
      </p:sp>
      <p:sp>
        <p:nvSpPr>
          <p:cNvPr id="57" name="Marcador de texto 2">
            <a:extLst>
              <a:ext uri="{FF2B5EF4-FFF2-40B4-BE49-F238E27FC236}">
                <a16:creationId xmlns:a16="http://schemas.microsoft.com/office/drawing/2014/main" id="{659F49A8-470B-2578-88ED-440B8D9D85E1}"/>
              </a:ext>
            </a:extLst>
          </p:cNvPr>
          <p:cNvSpPr>
            <a:spLocks noGrp="1"/>
          </p:cNvSpPr>
          <p:nvPr>
            <p:custDataLst>
              <p:tags r:id="rId14"/>
            </p:custDataLst>
          </p:nvPr>
        </p:nvSpPr>
        <p:spPr bwMode="auto">
          <a:xfrm>
            <a:off x="2501900" y="421005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991F2AF-251C-441B-96F6-9BB93AF18D9F}" type="datetime'S''OY''''A ''''''''''''''B''''''E''''''''ANS'''''''">
              <a:rPr lang="es-AR" altLang="en-US" sz="1000" b="1" smtClean="0">
                <a:effectLst/>
                <a:latin typeface="+mn-lt"/>
                <a:cs typeface="+mn-cs"/>
              </a:rPr>
              <a:pPr algn="r">
                <a:lnSpc>
                  <a:spcPct val="90000"/>
                </a:lnSpc>
                <a:buFont typeface="Arial" pitchFamily="34" charset="0"/>
                <a:buNone/>
              </a:pPr>
              <a:t>SOYA BEANS</a:t>
            </a:fld>
            <a:endParaRPr lang="es-AR" sz="1000" b="1">
              <a:latin typeface="+mn-lt"/>
              <a:cs typeface="+mn-cs"/>
              <a:sym typeface="+mn-lt"/>
            </a:endParaRPr>
          </a:p>
        </p:txBody>
      </p:sp>
      <p:sp>
        <p:nvSpPr>
          <p:cNvPr id="58" name="Text Placeholder 2">
            <a:extLst>
              <a:ext uri="{FF2B5EF4-FFF2-40B4-BE49-F238E27FC236}">
                <a16:creationId xmlns:a16="http://schemas.microsoft.com/office/drawing/2014/main" id="{A5CEDC49-D000-CAC0-D5BA-EE662AA1B555}"/>
              </a:ext>
            </a:extLst>
          </p:cNvPr>
          <p:cNvSpPr>
            <a:spLocks noGrp="1"/>
          </p:cNvSpPr>
          <p:nvPr>
            <p:custDataLst>
              <p:tags r:id="rId15"/>
            </p:custDataLst>
          </p:nvPr>
        </p:nvSpPr>
        <p:spPr bwMode="gray">
          <a:xfrm>
            <a:off x="3665538" y="3987800"/>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EDBE14A-E593-4EDB-AE59-15B6CC90E45C}" type="datetime'''''0,''''''''4''''''''''''''''''''''%'''''''''''''''''">
              <a:rPr lang="es-AR" altLang="en-US" sz="1000" b="1" smtClean="0">
                <a:effectLst/>
                <a:ea typeface="+mn-ea"/>
                <a:cs typeface="+mn-cs"/>
              </a:rPr>
              <a:pPr/>
              <a:t>0,4%</a:t>
            </a:fld>
            <a:endParaRPr lang="es-AR" altLang="es-AR" sz="1000" b="1" dirty="0">
              <a:ea typeface="+mn-ea"/>
              <a:cs typeface="+mn-cs"/>
              <a:sym typeface="+mn-lt"/>
            </a:endParaRPr>
          </a:p>
        </p:txBody>
      </p:sp>
      <p:sp>
        <p:nvSpPr>
          <p:cNvPr id="60" name="Marcador de texto 2">
            <a:extLst>
              <a:ext uri="{FF2B5EF4-FFF2-40B4-BE49-F238E27FC236}">
                <a16:creationId xmlns:a16="http://schemas.microsoft.com/office/drawing/2014/main" id="{3057B382-4B2D-9F61-2DB9-AA65FC82D3FF}"/>
              </a:ext>
            </a:extLst>
          </p:cNvPr>
          <p:cNvSpPr>
            <a:spLocks noGrp="1"/>
          </p:cNvSpPr>
          <p:nvPr>
            <p:custDataLst>
              <p:tags r:id="rId16"/>
            </p:custDataLst>
          </p:nvPr>
        </p:nvSpPr>
        <p:spPr bwMode="auto">
          <a:xfrm>
            <a:off x="3016250" y="3816350"/>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8D4452B3-FC51-4CC5-B9FF-08B03F22C31F}" type="datetime'''''''S''''''U''''''''NF''L''O''W''''''E''''''''''R'''">
              <a:rPr lang="es-AR" altLang="en-US" sz="1000" b="1" smtClean="0">
                <a:effectLst/>
                <a:latin typeface="+mn-lt"/>
                <a:cs typeface="+mn-cs"/>
              </a:rPr>
              <a:pPr algn="r">
                <a:lnSpc>
                  <a:spcPct val="90000"/>
                </a:lnSpc>
                <a:buFont typeface="Arial" pitchFamily="34" charset="0"/>
                <a:buNone/>
              </a:pPr>
              <a:t>SUNFLOWER</a:t>
            </a:fld>
            <a:endParaRPr lang="es-AR" sz="1000" b="1">
              <a:latin typeface="+mn-lt"/>
              <a:cs typeface="+mn-cs"/>
              <a:sym typeface="+mn-lt"/>
            </a:endParaRPr>
          </a:p>
        </p:txBody>
      </p:sp>
      <p:sp>
        <p:nvSpPr>
          <p:cNvPr id="83" name="Text Placeholder 2">
            <a:extLst>
              <a:ext uri="{FF2B5EF4-FFF2-40B4-BE49-F238E27FC236}">
                <a16:creationId xmlns:a16="http://schemas.microsoft.com/office/drawing/2014/main" id="{281D3EAD-558B-4979-932C-3FF2DA1115AD}"/>
              </a:ext>
            </a:extLst>
          </p:cNvPr>
          <p:cNvSpPr>
            <a:spLocks noGrp="1"/>
          </p:cNvSpPr>
          <p:nvPr>
            <p:custDataLst>
              <p:tags r:id="rId17"/>
            </p:custDataLst>
          </p:nvPr>
        </p:nvSpPr>
        <p:spPr bwMode="gray">
          <a:xfrm>
            <a:off x="3856038" y="4124325"/>
            <a:ext cx="290513" cy="136525"/>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11B872D-3B44-421A-BD7E-2473696D63E1}" type="datetime'''''''''''''''''''4,''9''''''''%'''''''''''''''''''''''">
              <a:rPr lang="es-AR" altLang="en-US" sz="1000" b="1" smtClean="0">
                <a:solidFill>
                  <a:schemeClr val="bg1"/>
                </a:solidFill>
                <a:effectLst/>
                <a:ea typeface="+mn-ea"/>
                <a:cs typeface="+mn-cs"/>
              </a:rPr>
              <a:pPr/>
              <a:t>4,9%</a:t>
            </a:fld>
            <a:endParaRPr lang="es-AR" altLang="es-AR" sz="1000" b="1" dirty="0">
              <a:solidFill>
                <a:schemeClr val="bg1"/>
              </a:solidFill>
              <a:ea typeface="+mn-ea"/>
              <a:cs typeface="+mn-cs"/>
              <a:sym typeface="+mn-lt"/>
            </a:endParaRPr>
          </a:p>
        </p:txBody>
      </p:sp>
      <p:sp>
        <p:nvSpPr>
          <p:cNvPr id="81" name="Marcador de texto 2">
            <a:extLst>
              <a:ext uri="{FF2B5EF4-FFF2-40B4-BE49-F238E27FC236}">
                <a16:creationId xmlns:a16="http://schemas.microsoft.com/office/drawing/2014/main" id="{F9F84D0C-848C-4E76-BEEA-524F1320B8C6}"/>
              </a:ext>
            </a:extLst>
          </p:cNvPr>
          <p:cNvSpPr>
            <a:spLocks noGrp="1"/>
          </p:cNvSpPr>
          <p:nvPr>
            <p:custDataLst>
              <p:tags r:id="rId18"/>
            </p:custDataLst>
          </p:nvPr>
        </p:nvSpPr>
        <p:spPr bwMode="auto">
          <a:xfrm>
            <a:off x="3609975" y="3679825"/>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7A2BA2F-B30F-4373-A93B-459A3E508F79}" type="datetime'W''H''''''''''''''''''''EA''''T'''''''''''''''''''">
              <a:rPr lang="es-AR" altLang="en-US" sz="1000" b="1" smtClean="0">
                <a:effectLst/>
                <a:latin typeface="+mn-lt"/>
                <a:cs typeface="+mn-cs"/>
              </a:rPr>
              <a:pPr algn="r">
                <a:lnSpc>
                  <a:spcPct val="90000"/>
                </a:lnSpc>
                <a:buFont typeface="Arial" pitchFamily="34" charset="0"/>
                <a:buNone/>
              </a:pPr>
              <a:t>WHEAT</a:t>
            </a:fld>
            <a:endParaRPr lang="es-AR" sz="1000" b="1">
              <a:latin typeface="+mn-lt"/>
              <a:cs typeface="+mn-cs"/>
              <a:sym typeface="+mn-lt"/>
            </a:endParaRPr>
          </a:p>
        </p:txBody>
      </p:sp>
      <p:pic>
        <p:nvPicPr>
          <p:cNvPr id="5" name="Imagen 4">
            <a:extLst>
              <a:ext uri="{FF2B5EF4-FFF2-40B4-BE49-F238E27FC236}">
                <a16:creationId xmlns:a16="http://schemas.microsoft.com/office/drawing/2014/main" id="{AD502D41-3A66-45CC-81E5-FA202CD19383}"/>
              </a:ext>
            </a:extLst>
          </p:cNvPr>
          <p:cNvPicPr>
            <a:picLocks noChangeAspect="1"/>
          </p:cNvPicPr>
          <p:nvPr/>
        </p:nvPicPr>
        <p:blipFill>
          <a:blip r:embed="rId24"/>
          <a:stretch>
            <a:fillRect/>
          </a:stretch>
        </p:blipFill>
        <p:spPr>
          <a:xfrm>
            <a:off x="326315" y="283811"/>
            <a:ext cx="6678445" cy="297567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extLst>
              <p:ext uri="{D42A27DB-BD31-4B8C-83A1-F6EECF244321}">
                <p14:modId xmlns:p14="http://schemas.microsoft.com/office/powerpoint/2010/main" val="756777497"/>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9481" name="Diapositiva de think-cell" r:id="rId5" imgW="421" imgH="423" progId="TCLayout.ActiveDocument.1">
                  <p:embed/>
                </p:oleObj>
              </mc:Choice>
              <mc:Fallback>
                <p:oleObj name="Diapositiva de think-cell" r:id="rId5" imgW="421" imgH="423" progId="TCLayout.ActiveDocument.1">
                  <p:embed/>
                  <p:pic>
                    <p:nvPicPr>
                      <p:cNvPr id="1229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2295" name="Picture 16"/>
          <p:cNvPicPr>
            <a:picLocks noChangeAspect="1"/>
          </p:cNvPicPr>
          <p:nvPr/>
        </p:nvPicPr>
        <p:blipFill>
          <a:blip r:embed="rId7" cstate="print"/>
          <a:srcRect/>
          <a:stretch>
            <a:fillRect/>
          </a:stretch>
        </p:blipFill>
        <p:spPr bwMode="auto">
          <a:xfrm>
            <a:off x="0" y="5587207"/>
            <a:ext cx="12192000" cy="1350962"/>
          </a:xfrm>
          <a:prstGeom prst="rect">
            <a:avLst/>
          </a:prstGeom>
          <a:noFill/>
          <a:ln w="9525">
            <a:noFill/>
            <a:miter lim="800000"/>
            <a:headEnd/>
            <a:tailEnd/>
          </a:ln>
        </p:spPr>
      </p:pic>
      <p:sp>
        <p:nvSpPr>
          <p:cNvPr id="12296"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pic>
        <p:nvPicPr>
          <p:cNvPr id="4" name="Imagen 3">
            <a:extLst>
              <a:ext uri="{FF2B5EF4-FFF2-40B4-BE49-F238E27FC236}">
                <a16:creationId xmlns:a16="http://schemas.microsoft.com/office/drawing/2014/main" id="{ABE8887A-9FD9-4030-A87B-D001090810D8}"/>
              </a:ext>
            </a:extLst>
          </p:cNvPr>
          <p:cNvPicPr>
            <a:picLocks noChangeAspect="1"/>
          </p:cNvPicPr>
          <p:nvPr/>
        </p:nvPicPr>
        <p:blipFill>
          <a:blip r:embed="rId8"/>
          <a:stretch>
            <a:fillRect/>
          </a:stretch>
        </p:blipFill>
        <p:spPr>
          <a:xfrm>
            <a:off x="7545564" y="5877920"/>
            <a:ext cx="3903486" cy="434378"/>
          </a:xfrm>
          <a:prstGeom prst="rect">
            <a:avLst/>
          </a:prstGeom>
        </p:spPr>
      </p:pic>
      <p:pic>
        <p:nvPicPr>
          <p:cNvPr id="3" name="Imagen 2">
            <a:extLst>
              <a:ext uri="{FF2B5EF4-FFF2-40B4-BE49-F238E27FC236}">
                <a16:creationId xmlns:a16="http://schemas.microsoft.com/office/drawing/2014/main" id="{CEDCF2A8-0A65-492C-B1D2-5E7A027B6C7B}"/>
              </a:ext>
            </a:extLst>
          </p:cNvPr>
          <p:cNvPicPr>
            <a:picLocks noChangeAspect="1"/>
          </p:cNvPicPr>
          <p:nvPr/>
        </p:nvPicPr>
        <p:blipFill>
          <a:blip r:embed="rId9"/>
          <a:stretch>
            <a:fillRect/>
          </a:stretch>
        </p:blipFill>
        <p:spPr>
          <a:xfrm>
            <a:off x="7677150" y="5976989"/>
            <a:ext cx="3572007" cy="276830"/>
          </a:xfrm>
          <a:prstGeom prst="rect">
            <a:avLst/>
          </a:prstGeom>
        </p:spPr>
      </p:pic>
      <mc:AlternateContent xmlns:mc="http://schemas.openxmlformats.org/markup-compatibility/2006" xmlns:cx4="http://schemas.microsoft.com/office/drawing/2016/5/10/chartex">
        <mc:Choice Requires="cx4">
          <p:graphicFrame>
            <p:nvGraphicFramePr>
              <p:cNvPr id="10" name="Gráfico 9">
                <a:extLst>
                  <a:ext uri="{FF2B5EF4-FFF2-40B4-BE49-F238E27FC236}">
                    <a16:creationId xmlns:a16="http://schemas.microsoft.com/office/drawing/2014/main" id="{44BEC0A1-5934-475D-A007-E1A49386CCAF}"/>
                  </a:ext>
                </a:extLst>
              </p:cNvPr>
              <p:cNvGraphicFramePr/>
              <p:nvPr>
                <p:extLst>
                  <p:ext uri="{D42A27DB-BD31-4B8C-83A1-F6EECF244321}">
                    <p14:modId xmlns:p14="http://schemas.microsoft.com/office/powerpoint/2010/main" val="1985466553"/>
                  </p:ext>
                </p:extLst>
              </p:nvPr>
            </p:nvGraphicFramePr>
            <p:xfrm>
              <a:off x="-85724" y="131762"/>
              <a:ext cx="12068174" cy="6122057"/>
            </p:xfrm>
            <a:graphic>
              <a:graphicData uri="http://schemas.microsoft.com/office/drawing/2014/chartex">
                <cx:chart xmlns:cx="http://schemas.microsoft.com/office/drawing/2014/chartex" xmlns:r="http://schemas.openxmlformats.org/officeDocument/2006/relationships" r:id="rId10"/>
              </a:graphicData>
            </a:graphic>
          </p:graphicFrame>
        </mc:Choice>
        <mc:Fallback xmlns="">
          <p:pic>
            <p:nvPicPr>
              <p:cNvPr id="10" name="Gráfico 9">
                <a:extLst>
                  <a:ext uri="{FF2B5EF4-FFF2-40B4-BE49-F238E27FC236}">
                    <a16:creationId xmlns:a16="http://schemas.microsoft.com/office/drawing/2014/main" id="{44BEC0A1-5934-475D-A007-E1A49386CCAF}"/>
                  </a:ext>
                </a:extLst>
              </p:cNvPr>
              <p:cNvPicPr>
                <a:picLocks noGrp="1" noRot="1" noChangeAspect="1" noMove="1" noResize="1" noEditPoints="1" noAdjustHandles="1" noChangeArrowheads="1" noChangeShapeType="1"/>
              </p:cNvPicPr>
              <p:nvPr/>
            </p:nvPicPr>
            <p:blipFill>
              <a:blip r:embed="rId11"/>
              <a:stretch>
                <a:fillRect/>
              </a:stretch>
            </p:blipFill>
            <p:spPr>
              <a:xfrm>
                <a:off x="-85724" y="131762"/>
                <a:ext cx="12068174" cy="6122057"/>
              </a:xfrm>
              <a:prstGeom prst="rect">
                <a:avLst/>
              </a:prstGeom>
            </p:spPr>
          </p:pic>
        </mc:Fallback>
      </mc:AlternateContent>
      <p:pic>
        <p:nvPicPr>
          <p:cNvPr id="5" name="Imagen 4">
            <a:extLst>
              <a:ext uri="{FF2B5EF4-FFF2-40B4-BE49-F238E27FC236}">
                <a16:creationId xmlns:a16="http://schemas.microsoft.com/office/drawing/2014/main" id="{BDFC4BF1-0D42-4547-8A32-8CEC25F253BE}"/>
              </a:ext>
            </a:extLst>
          </p:cNvPr>
          <p:cNvPicPr>
            <a:picLocks noChangeAspect="1"/>
          </p:cNvPicPr>
          <p:nvPr/>
        </p:nvPicPr>
        <p:blipFill>
          <a:blip r:embed="rId12"/>
          <a:stretch>
            <a:fillRect/>
          </a:stretch>
        </p:blipFill>
        <p:spPr>
          <a:xfrm>
            <a:off x="7677150" y="6001094"/>
            <a:ext cx="3777814" cy="307974"/>
          </a:xfrm>
          <a:prstGeom prst="rect">
            <a:avLst/>
          </a:prstGeom>
        </p:spPr>
      </p:pic>
    </p:spTree>
    <p:extLst>
      <p:ext uri="{BB962C8B-B14F-4D97-AF65-F5344CB8AC3E}">
        <p14:creationId xmlns:p14="http://schemas.microsoft.com/office/powerpoint/2010/main" val="2186748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3314" name="Object 1" hidden="1"/>
          <p:cNvGraphicFramePr>
            <a:graphicFrameLocks noChangeAspect="1"/>
          </p:cNvGraphicFramePr>
          <p:nvPr>
            <p:custDataLst>
              <p:tags r:id="rId2"/>
            </p:custDataLst>
            <p:extLst>
              <p:ext uri="{D42A27DB-BD31-4B8C-83A1-F6EECF244321}">
                <p14:modId xmlns:p14="http://schemas.microsoft.com/office/powerpoint/2010/main" val="839499936"/>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3440" name="Diapositiva de think-cell" r:id="rId22" imgW="421" imgH="423" progId="TCLayout.ActiveDocument.1">
                  <p:embed/>
                </p:oleObj>
              </mc:Choice>
              <mc:Fallback>
                <p:oleObj name="Diapositiva de think-cell" r:id="rId22" imgW="421" imgH="423" progId="TCLayout.ActiveDocument.1">
                  <p:embed/>
                  <p:pic>
                    <p:nvPicPr>
                      <p:cNvPr id="0"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3319" name="Picture 16"/>
          <p:cNvPicPr>
            <a:picLocks noChangeAspect="1"/>
          </p:cNvPicPr>
          <p:nvPr/>
        </p:nvPicPr>
        <p:blipFill>
          <a:blip r:embed="rId24" cstate="print"/>
          <a:srcRect/>
          <a:stretch>
            <a:fillRect/>
          </a:stretch>
        </p:blipFill>
        <p:spPr bwMode="auto">
          <a:xfrm>
            <a:off x="0" y="5554663"/>
            <a:ext cx="12192000" cy="1537133"/>
          </a:xfrm>
          <a:prstGeom prst="rect">
            <a:avLst/>
          </a:prstGeom>
          <a:noFill/>
          <a:ln w="9525">
            <a:noFill/>
            <a:miter lim="800000"/>
            <a:headEnd/>
            <a:tailEnd/>
          </a:ln>
        </p:spPr>
      </p:pic>
      <p:sp>
        <p:nvSpPr>
          <p:cNvPr id="13320"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graphicFrame>
        <p:nvGraphicFramePr>
          <p:cNvPr id="32" name="Chart 3">
            <a:extLst>
              <a:ext uri="{FF2B5EF4-FFF2-40B4-BE49-F238E27FC236}">
                <a16:creationId xmlns:a16="http://schemas.microsoft.com/office/drawing/2014/main" id="{091DA89D-EA48-4617-B26D-EEDCDB20F839}"/>
              </a:ext>
            </a:extLst>
          </p:cNvPr>
          <p:cNvGraphicFramePr/>
          <p:nvPr>
            <p:custDataLst>
              <p:tags r:id="rId4"/>
            </p:custDataLst>
            <p:extLst>
              <p:ext uri="{D42A27DB-BD31-4B8C-83A1-F6EECF244321}">
                <p14:modId xmlns:p14="http://schemas.microsoft.com/office/powerpoint/2010/main" val="285676376"/>
              </p:ext>
            </p:extLst>
          </p:nvPr>
        </p:nvGraphicFramePr>
        <p:xfrm>
          <a:off x="1063625" y="3365500"/>
          <a:ext cx="2454275" cy="2454275"/>
        </p:xfrm>
        <a:graphic>
          <a:graphicData uri="http://schemas.openxmlformats.org/drawingml/2006/chart">
            <c:chart xmlns:c="http://schemas.openxmlformats.org/drawingml/2006/chart" xmlns:r="http://schemas.openxmlformats.org/officeDocument/2006/relationships" r:id="rId25"/>
          </a:graphicData>
        </a:graphic>
      </p:graphicFrame>
      <p:cxnSp>
        <p:nvCxnSpPr>
          <p:cNvPr id="16" name="Conector recto 15">
            <a:extLst>
              <a:ext uri="{FF2B5EF4-FFF2-40B4-BE49-F238E27FC236}">
                <a16:creationId xmlns:a16="http://schemas.microsoft.com/office/drawing/2014/main" id="{4FF7ECD4-2259-498B-81E3-8B2DC85C5250}"/>
              </a:ext>
            </a:extLst>
          </p:cNvPr>
          <p:cNvCxnSpPr/>
          <p:nvPr>
            <p:custDataLst>
              <p:tags r:id="rId5"/>
            </p:custDataLst>
          </p:nvPr>
        </p:nvCxnSpPr>
        <p:spPr bwMode="auto">
          <a:xfrm flipH="1">
            <a:off x="2292350" y="3422650"/>
            <a:ext cx="37782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CA0EDB62-99FC-49FC-A0D5-83D3D6B5B9F1}"/>
              </a:ext>
            </a:extLst>
          </p:cNvPr>
          <p:cNvCxnSpPr/>
          <p:nvPr>
            <p:custDataLst>
              <p:tags r:id="rId6"/>
            </p:custDataLst>
          </p:nvPr>
        </p:nvCxnSpPr>
        <p:spPr bwMode="auto">
          <a:xfrm>
            <a:off x="2292350" y="3422650"/>
            <a:ext cx="0" cy="254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2B3E1EF7-92A6-487B-9463-1EA487F7A401}"/>
              </a:ext>
            </a:extLst>
          </p:cNvPr>
          <p:cNvCxnSpPr/>
          <p:nvPr>
            <p:custDataLst>
              <p:tags r:id="rId7"/>
            </p:custDataLst>
          </p:nvPr>
        </p:nvCxnSpPr>
        <p:spPr bwMode="auto">
          <a:xfrm>
            <a:off x="1908175" y="3424238"/>
            <a:ext cx="228600"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2DD4E963-1105-48F1-81B6-0AAA31094751}"/>
              </a:ext>
            </a:extLst>
          </p:cNvPr>
          <p:cNvCxnSpPr/>
          <p:nvPr>
            <p:custDataLst>
              <p:tags r:id="rId8"/>
            </p:custDataLst>
          </p:nvPr>
        </p:nvCxnSpPr>
        <p:spPr bwMode="auto">
          <a:xfrm>
            <a:off x="2136775" y="3424237"/>
            <a:ext cx="4763" cy="333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7" name="Text Placeholder 2">
            <a:extLst>
              <a:ext uri="{FF2B5EF4-FFF2-40B4-BE49-F238E27FC236}">
                <a16:creationId xmlns:a16="http://schemas.microsoft.com/office/drawing/2014/main" id="{D9AE7A42-27D5-4713-9365-C44F46743DF1}"/>
              </a:ext>
            </a:extLst>
          </p:cNvPr>
          <p:cNvSpPr>
            <a:spLocks noGrp="1"/>
          </p:cNvSpPr>
          <p:nvPr>
            <p:custDataLst>
              <p:tags r:id="rId9"/>
            </p:custDataLst>
          </p:nvPr>
        </p:nvSpPr>
        <p:spPr bwMode="gray">
          <a:xfrm>
            <a:off x="2147888" y="3468688"/>
            <a:ext cx="290513" cy="152400"/>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BD0E88B2-695E-4D0B-9E50-51520181E23B}" type="datetime'''''''''''0'''',1%'''''''''''''''''''''">
              <a:rPr lang="es-AR" altLang="en-US" sz="1000" b="1" smtClean="0">
                <a:solidFill>
                  <a:schemeClr val="bg1"/>
                </a:solidFill>
                <a:effectLst/>
                <a:ea typeface="+mn-ea"/>
                <a:cs typeface="+mn-cs"/>
              </a:rPr>
              <a:pPr/>
              <a:t>0,1%</a:t>
            </a:fld>
            <a:endParaRPr lang="es-AR" altLang="es-AR" sz="1000" b="1" dirty="0">
              <a:solidFill>
                <a:schemeClr val="bg1"/>
              </a:solidFill>
              <a:ea typeface="+mn-ea"/>
              <a:cs typeface="+mn-cs"/>
              <a:sym typeface="+mn-lt"/>
            </a:endParaRPr>
          </a:p>
        </p:txBody>
      </p:sp>
      <p:sp>
        <p:nvSpPr>
          <p:cNvPr id="45" name="Text Placeholder 2">
            <a:extLst>
              <a:ext uri="{FF2B5EF4-FFF2-40B4-BE49-F238E27FC236}">
                <a16:creationId xmlns:a16="http://schemas.microsoft.com/office/drawing/2014/main" id="{0393E2C1-E5D4-4E57-8E0C-2D4785F7D48E}"/>
              </a:ext>
            </a:extLst>
          </p:cNvPr>
          <p:cNvSpPr>
            <a:spLocks noGrp="1"/>
          </p:cNvSpPr>
          <p:nvPr>
            <p:custDataLst>
              <p:tags r:id="rId10"/>
            </p:custDataLst>
          </p:nvPr>
        </p:nvSpPr>
        <p:spPr bwMode="auto">
          <a:xfrm>
            <a:off x="2670175" y="3346450"/>
            <a:ext cx="2239963"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defRPr/>
            </a:pPr>
            <a:fld id="{5A51728A-D3CB-4962-A3A2-796C37580C5F}" type="datetime'DRIED'' DI''STIL''LERS GR''''AINS WITH SO''LU''BLES'''''''">
              <a:rPr lang="en-US" altLang="en-US" sz="1000" b="1" smtClean="0">
                <a:effectLst/>
                <a:ea typeface="+mn-ea"/>
                <a:cs typeface="+mn-cs"/>
              </a:rPr>
              <a:pPr/>
              <a:t>DRIED DISTILLERS GRAINS WITH SOLUBLES</a:t>
            </a:fld>
            <a:endParaRPr lang="es-AR" altLang="es-AR" sz="1000" b="1">
              <a:ea typeface="+mn-ea"/>
              <a:cs typeface="+mn-cs"/>
              <a:sym typeface="+mn-lt"/>
            </a:endParaRPr>
          </a:p>
        </p:txBody>
      </p:sp>
      <p:sp>
        <p:nvSpPr>
          <p:cNvPr id="37" name="Text Placeholder 2">
            <a:extLst>
              <a:ext uri="{FF2B5EF4-FFF2-40B4-BE49-F238E27FC236}">
                <a16:creationId xmlns:a16="http://schemas.microsoft.com/office/drawing/2014/main" id="{E84BE0DE-4BA3-E699-A467-4125811BD68A}"/>
              </a:ext>
            </a:extLst>
          </p:cNvPr>
          <p:cNvSpPr>
            <a:spLocks noGrp="1"/>
          </p:cNvSpPr>
          <p:nvPr>
            <p:custDataLst>
              <p:tags r:id="rId11"/>
            </p:custDataLst>
          </p:nvPr>
        </p:nvSpPr>
        <p:spPr bwMode="gray">
          <a:xfrm>
            <a:off x="3019425" y="4213225"/>
            <a:ext cx="355600" cy="152400"/>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519A888F-52FE-4F64-A8BD-C204BE98C3BF}" type="datetime'''''3''''''''9,''''''''''6''''%'''''''''''''''''''''''''''''''">
              <a:rPr lang="es-AR" altLang="en-US" sz="1000" b="1" smtClean="0">
                <a:solidFill>
                  <a:schemeClr val="bg1"/>
                </a:solidFill>
                <a:ea typeface="+mn-ea"/>
                <a:cs typeface="+mn-cs"/>
              </a:rPr>
              <a:pPr/>
              <a:t>39,6%</a:t>
            </a:fld>
            <a:endParaRPr lang="es-AR" altLang="es-AR" sz="1000" b="1" dirty="0">
              <a:solidFill>
                <a:schemeClr val="bg1"/>
              </a:solidFill>
              <a:ea typeface="+mn-ea"/>
              <a:cs typeface="+mn-cs"/>
              <a:sym typeface="+mn-lt"/>
            </a:endParaRPr>
          </a:p>
        </p:txBody>
      </p:sp>
      <p:sp>
        <p:nvSpPr>
          <p:cNvPr id="39" name="Text Placeholder 2">
            <a:extLst>
              <a:ext uri="{FF2B5EF4-FFF2-40B4-BE49-F238E27FC236}">
                <a16:creationId xmlns:a16="http://schemas.microsoft.com/office/drawing/2014/main" id="{E72AB160-E6CA-64AA-94D3-081CEFEB2747}"/>
              </a:ext>
            </a:extLst>
          </p:cNvPr>
          <p:cNvSpPr>
            <a:spLocks noGrp="1"/>
          </p:cNvSpPr>
          <p:nvPr>
            <p:custDataLst>
              <p:tags r:id="rId12"/>
            </p:custDataLst>
          </p:nvPr>
        </p:nvSpPr>
        <p:spPr bwMode="auto">
          <a:xfrm>
            <a:off x="3435350" y="4114800"/>
            <a:ext cx="342900"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defRPr/>
            </a:pPr>
            <a:fld id="{91AA450E-66C7-40D1-8113-C0E321084234}" type="datetime'M''''''''''A''''''''''''''I''Z''''''E'''''">
              <a:rPr lang="es-AR" altLang="en-US" sz="1000" b="1" smtClean="0">
                <a:effectLst/>
                <a:ea typeface="+mn-ea"/>
                <a:cs typeface="+mn-cs"/>
              </a:rPr>
              <a:pPr marL="0" indent="0">
                <a:spcBef>
                  <a:spcPct val="0"/>
                </a:spcBef>
                <a:buNone/>
                <a:defRPr/>
              </a:pPr>
              <a:t>MAIZE</a:t>
            </a:fld>
            <a:endParaRPr lang="es-AR" altLang="es-AR" sz="1000" b="1">
              <a:ea typeface="+mn-ea"/>
              <a:cs typeface="+mn-cs"/>
              <a:sym typeface="+mn-lt"/>
            </a:endParaRPr>
          </a:p>
        </p:txBody>
      </p:sp>
      <p:sp>
        <p:nvSpPr>
          <p:cNvPr id="41" name="Text Placeholder 2">
            <a:extLst>
              <a:ext uri="{FF2B5EF4-FFF2-40B4-BE49-F238E27FC236}">
                <a16:creationId xmlns:a16="http://schemas.microsoft.com/office/drawing/2014/main" id="{4C7301E6-FAA9-A1BC-6F90-7E79DBC7569E}"/>
              </a:ext>
            </a:extLst>
          </p:cNvPr>
          <p:cNvSpPr>
            <a:spLocks noGrp="1"/>
          </p:cNvSpPr>
          <p:nvPr>
            <p:custDataLst>
              <p:tags r:id="rId13"/>
            </p:custDataLst>
          </p:nvPr>
        </p:nvSpPr>
        <p:spPr bwMode="gray">
          <a:xfrm>
            <a:off x="1244600" y="4911725"/>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50241E92-68B9-4144-B85A-65270D58EEDA}" type="datetime'''''''''''''''''''5''7'''''''''',''''1''''''''''''%'''''''">
              <a:rPr lang="es-AR" altLang="en-US" sz="1000" b="1" smtClean="0">
                <a:solidFill>
                  <a:schemeClr val="bg1"/>
                </a:solidFill>
                <a:ea typeface="+mn-ea"/>
                <a:cs typeface="+mn-cs"/>
              </a:rPr>
              <a:pPr/>
              <a:t>57,1%</a:t>
            </a:fld>
            <a:endParaRPr lang="es-AR" altLang="es-AR" sz="1000" b="1" dirty="0">
              <a:solidFill>
                <a:schemeClr val="bg1"/>
              </a:solidFill>
              <a:ea typeface="+mn-ea"/>
              <a:cs typeface="+mn-cs"/>
              <a:sym typeface="+mn-lt"/>
            </a:endParaRPr>
          </a:p>
        </p:txBody>
      </p:sp>
      <p:sp>
        <p:nvSpPr>
          <p:cNvPr id="42" name="Text Placeholder 2">
            <a:extLst>
              <a:ext uri="{FF2B5EF4-FFF2-40B4-BE49-F238E27FC236}">
                <a16:creationId xmlns:a16="http://schemas.microsoft.com/office/drawing/2014/main" id="{5526E144-FAA9-3A24-AFF2-3341C59928F2}"/>
              </a:ext>
            </a:extLst>
          </p:cNvPr>
          <p:cNvSpPr>
            <a:spLocks noGrp="1"/>
          </p:cNvSpPr>
          <p:nvPr>
            <p:custDataLst>
              <p:tags r:id="rId14"/>
            </p:custDataLst>
          </p:nvPr>
        </p:nvSpPr>
        <p:spPr bwMode="auto">
          <a:xfrm>
            <a:off x="247650" y="5043488"/>
            <a:ext cx="942975"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defRPr/>
            </a:pPr>
            <a:fld id="{64F5224A-D147-4092-B2DC-077E602A0523}" type="datetime'SOY''''A'' B''''EAN'' ''''''''M''''''''''''E''''AL'''''''">
              <a:rPr lang="es-AR" altLang="en-US" sz="1000" b="1" smtClean="0">
                <a:effectLst/>
                <a:ea typeface="+mn-ea"/>
                <a:cs typeface="+mn-cs"/>
              </a:rPr>
              <a:pPr/>
              <a:t>SOYA BEAN MEAL</a:t>
            </a:fld>
            <a:endParaRPr lang="es-AR" altLang="es-AR" sz="1000" b="1">
              <a:ea typeface="+mn-ea"/>
              <a:cs typeface="+mn-cs"/>
              <a:sym typeface="+mn-lt"/>
            </a:endParaRPr>
          </a:p>
        </p:txBody>
      </p:sp>
      <p:sp>
        <p:nvSpPr>
          <p:cNvPr id="40" name="Text Placeholder 2">
            <a:extLst>
              <a:ext uri="{FF2B5EF4-FFF2-40B4-BE49-F238E27FC236}">
                <a16:creationId xmlns:a16="http://schemas.microsoft.com/office/drawing/2014/main" id="{EA80456A-C6D8-4B24-928B-AA6C97C1201F}"/>
              </a:ext>
            </a:extLst>
          </p:cNvPr>
          <p:cNvSpPr>
            <a:spLocks noGrp="1"/>
          </p:cNvSpPr>
          <p:nvPr>
            <p:custDataLst>
              <p:tags r:id="rId15"/>
            </p:custDataLst>
          </p:nvPr>
        </p:nvSpPr>
        <p:spPr bwMode="gray">
          <a:xfrm>
            <a:off x="2028825" y="3621088"/>
            <a:ext cx="290513" cy="152400"/>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84F0820E-ACD0-4C17-9BD8-B7F3A477BD46}" type="datetime'2'',''''''''''''''''4''''''''''''''%'''''''''''">
              <a:rPr lang="es-AR" altLang="en-US" sz="1000" b="1" smtClean="0">
                <a:solidFill>
                  <a:schemeClr val="bg1"/>
                </a:solidFill>
                <a:effectLst/>
                <a:ea typeface="+mn-ea"/>
                <a:cs typeface="+mn-cs"/>
              </a:rPr>
              <a:pPr/>
              <a:t>2,4%</a:t>
            </a:fld>
            <a:endParaRPr lang="es-AR" altLang="es-AR" sz="1000" b="1" dirty="0">
              <a:solidFill>
                <a:schemeClr val="bg1"/>
              </a:solidFill>
              <a:ea typeface="+mn-ea"/>
              <a:cs typeface="+mn-cs"/>
              <a:sym typeface="+mn-lt"/>
            </a:endParaRPr>
          </a:p>
        </p:txBody>
      </p:sp>
      <p:sp>
        <p:nvSpPr>
          <p:cNvPr id="43" name="Text Placeholder 2">
            <a:extLst>
              <a:ext uri="{FF2B5EF4-FFF2-40B4-BE49-F238E27FC236}">
                <a16:creationId xmlns:a16="http://schemas.microsoft.com/office/drawing/2014/main" id="{39079702-38D4-4001-81C8-478EF7F237AD}"/>
              </a:ext>
            </a:extLst>
          </p:cNvPr>
          <p:cNvSpPr>
            <a:spLocks noGrp="1"/>
          </p:cNvSpPr>
          <p:nvPr>
            <p:custDataLst>
              <p:tags r:id="rId16"/>
            </p:custDataLst>
          </p:nvPr>
        </p:nvSpPr>
        <p:spPr bwMode="auto">
          <a:xfrm>
            <a:off x="1236663" y="3348038"/>
            <a:ext cx="671513"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defRPr/>
            </a:pPr>
            <a:fld id="{706508FD-38AA-4DAF-BF32-7D34031B5A8D}" type="datetime'S''''O''''''''''''Y''''''A'''''''' ''BE''AN''S'''">
              <a:rPr lang="es-AR" altLang="en-US" sz="1000" b="1" smtClean="0">
                <a:effectLst/>
                <a:ea typeface="+mn-ea"/>
                <a:cs typeface="+mn-cs"/>
              </a:rPr>
              <a:pPr/>
              <a:t>SOYA BEANS</a:t>
            </a:fld>
            <a:endParaRPr lang="es-AR" altLang="es-AR" sz="1000" b="1">
              <a:ea typeface="+mn-ea"/>
              <a:cs typeface="+mn-cs"/>
              <a:sym typeface="+mn-lt"/>
            </a:endParaRPr>
          </a:p>
        </p:txBody>
      </p:sp>
      <p:sp>
        <p:nvSpPr>
          <p:cNvPr id="50" name="Text Placeholder 2">
            <a:extLst>
              <a:ext uri="{FF2B5EF4-FFF2-40B4-BE49-F238E27FC236}">
                <a16:creationId xmlns:a16="http://schemas.microsoft.com/office/drawing/2014/main" id="{C002A4EC-FAF2-4F06-8870-CBBE6B0487EA}"/>
              </a:ext>
            </a:extLst>
          </p:cNvPr>
          <p:cNvSpPr>
            <a:spLocks noGrp="1"/>
          </p:cNvSpPr>
          <p:nvPr>
            <p:custDataLst>
              <p:tags r:id="rId17"/>
            </p:custDataLst>
          </p:nvPr>
        </p:nvSpPr>
        <p:spPr bwMode="gray">
          <a:xfrm>
            <a:off x="2124075" y="3773488"/>
            <a:ext cx="290513" cy="152400"/>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99D3080A-7F79-4DB9-AE50-4EEFB0EAA288}" type="datetime'0'''''''''',''''''''''''''''''''''8''''''''''%'''''''">
              <a:rPr lang="es-AR" altLang="en-US" sz="1000" b="1" smtClean="0">
                <a:solidFill>
                  <a:schemeClr val="bg1"/>
                </a:solidFill>
                <a:effectLst/>
                <a:ea typeface="+mn-ea"/>
                <a:cs typeface="+mn-cs"/>
              </a:rPr>
              <a:pPr/>
              <a:t>0,8%</a:t>
            </a:fld>
            <a:endParaRPr lang="es-AR" altLang="es-AR" sz="1000" b="1" dirty="0">
              <a:solidFill>
                <a:schemeClr val="bg1"/>
              </a:solidFill>
              <a:ea typeface="+mn-ea"/>
              <a:cs typeface="+mn-cs"/>
              <a:sym typeface="+mn-lt"/>
            </a:endParaRPr>
          </a:p>
        </p:txBody>
      </p:sp>
      <p:sp>
        <p:nvSpPr>
          <p:cNvPr id="52" name="Text Placeholder 2">
            <a:extLst>
              <a:ext uri="{FF2B5EF4-FFF2-40B4-BE49-F238E27FC236}">
                <a16:creationId xmlns:a16="http://schemas.microsoft.com/office/drawing/2014/main" id="{A2E0FF6E-EDF3-4678-8EC2-CE07BCFF6D62}"/>
              </a:ext>
            </a:extLst>
          </p:cNvPr>
          <p:cNvSpPr>
            <a:spLocks noGrp="1"/>
          </p:cNvSpPr>
          <p:nvPr>
            <p:custDataLst>
              <p:tags r:id="rId18"/>
            </p:custDataLst>
          </p:nvPr>
        </p:nvSpPr>
        <p:spPr bwMode="auto">
          <a:xfrm>
            <a:off x="1616075" y="3195638"/>
            <a:ext cx="674688"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defRPr/>
            </a:pPr>
            <a:fld id="{E0442B34-13B9-4712-B028-E5E74FE6489C}" type="datetime'''S''UN''FLO''''''''W''''E''''''R'''''''''''''''''''''''''''''">
              <a:rPr lang="es-AR" altLang="en-US" sz="1000" b="1" smtClean="0">
                <a:effectLst/>
                <a:ea typeface="+mn-ea"/>
                <a:cs typeface="+mn-cs"/>
              </a:rPr>
              <a:pPr/>
              <a:t>SUNFLOWER</a:t>
            </a:fld>
            <a:endParaRPr lang="es-AR" altLang="es-AR" sz="1000" b="1">
              <a:ea typeface="+mn-ea"/>
              <a:cs typeface="+mn-cs"/>
              <a:sym typeface="+mn-lt"/>
            </a:endParaRPr>
          </a:p>
        </p:txBody>
      </p:sp>
      <p:sp>
        <p:nvSpPr>
          <p:cNvPr id="53" name="Text Placeholder 2">
            <a:extLst>
              <a:ext uri="{FF2B5EF4-FFF2-40B4-BE49-F238E27FC236}">
                <a16:creationId xmlns:a16="http://schemas.microsoft.com/office/drawing/2014/main" id="{3E543612-FD9B-410D-A67F-0D98A25B7FD5}"/>
              </a:ext>
            </a:extLst>
          </p:cNvPr>
          <p:cNvSpPr>
            <a:spLocks noGrp="1"/>
          </p:cNvSpPr>
          <p:nvPr>
            <p:custDataLst>
              <p:tags r:id="rId19"/>
            </p:custDataLst>
          </p:nvPr>
        </p:nvSpPr>
        <p:spPr bwMode="gray">
          <a:xfrm>
            <a:off x="2144713" y="3925888"/>
            <a:ext cx="290513" cy="152400"/>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FF1B6753-B99E-4855-B238-A384A1771EE3}" type="datetime'''''''''''''''''''''''''''''0'''''''''''''',''''''''''1%'">
              <a:rPr lang="es-AR" altLang="en-US" sz="1000" b="1" smtClean="0">
                <a:effectLst/>
                <a:ea typeface="+mn-ea"/>
                <a:cs typeface="+mn-cs"/>
              </a:rPr>
              <a:pPr/>
              <a:t>0,1%</a:t>
            </a:fld>
            <a:endParaRPr lang="es-AR" altLang="es-AR" sz="1000" b="1" dirty="0">
              <a:ea typeface="+mn-ea"/>
              <a:cs typeface="+mn-cs"/>
              <a:sym typeface="+mn-lt"/>
            </a:endParaRPr>
          </a:p>
        </p:txBody>
      </p:sp>
      <p:sp>
        <p:nvSpPr>
          <p:cNvPr id="55" name="Text Placeholder 2">
            <a:extLst>
              <a:ext uri="{FF2B5EF4-FFF2-40B4-BE49-F238E27FC236}">
                <a16:creationId xmlns:a16="http://schemas.microsoft.com/office/drawing/2014/main" id="{FBA1EBD6-62A1-4074-AEDF-8D8DF291EEC2}"/>
              </a:ext>
            </a:extLst>
          </p:cNvPr>
          <p:cNvSpPr>
            <a:spLocks noGrp="1"/>
          </p:cNvSpPr>
          <p:nvPr>
            <p:custDataLst>
              <p:tags r:id="rId20"/>
            </p:custDataLst>
          </p:nvPr>
        </p:nvSpPr>
        <p:spPr bwMode="auto">
          <a:xfrm>
            <a:off x="2341563" y="3194050"/>
            <a:ext cx="396875"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defRPr/>
            </a:pPr>
            <a:fld id="{972A18FD-167F-4DAF-827F-763274E09D21}" type="datetime'''''''''W''HE''''''A''''''''''''T'''''''''''''''''''''''''''''">
              <a:rPr lang="es-AR" altLang="en-US" sz="1000" b="1" smtClean="0">
                <a:effectLst/>
                <a:ea typeface="+mn-ea"/>
                <a:cs typeface="+mn-cs"/>
              </a:rPr>
              <a:pPr marL="0" indent="0">
                <a:spcBef>
                  <a:spcPct val="0"/>
                </a:spcBef>
                <a:buNone/>
                <a:defRPr/>
              </a:pPr>
              <a:t>WHEAT</a:t>
            </a:fld>
            <a:endParaRPr lang="es-AR" altLang="es-AR" sz="1000" b="1">
              <a:ea typeface="+mn-ea"/>
              <a:cs typeface="+mn-cs"/>
              <a:sym typeface="+mn-lt"/>
            </a:endParaRPr>
          </a:p>
        </p:txBody>
      </p:sp>
      <p:sp>
        <p:nvSpPr>
          <p:cNvPr id="13381" name="Rectángulo 59"/>
          <p:cNvSpPr>
            <a:spLocks noChangeArrowheads="1"/>
          </p:cNvSpPr>
          <p:nvPr/>
        </p:nvSpPr>
        <p:spPr bwMode="auto">
          <a:xfrm>
            <a:off x="4067592" y="4739928"/>
            <a:ext cx="5557209" cy="1384995"/>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Grain &amp; By product exported to Med. Sea in 2024 has been Soya Bean Meal with 5,511K, followed by Maize with 3,822K  Tons and Soya Beans  with 231K Tons. </a:t>
            </a:r>
          </a:p>
          <a:p>
            <a:pPr algn="just" eaLnBrk="0" hangingPunct="0"/>
            <a:endParaRPr lang="en-AU" sz="1400" dirty="0">
              <a:cs typeface="Calibri" pitchFamily="34" charset="0"/>
            </a:endParaRPr>
          </a:p>
          <a:p>
            <a:pPr algn="just" eaLnBrk="0" hangingPunct="0"/>
            <a:r>
              <a:rPr lang="en-AU" sz="1400" dirty="0">
                <a:cs typeface="Calibri" pitchFamily="34" charset="0"/>
              </a:rPr>
              <a:t>Where Algeria represents 29% of the total Grain &amp; By product exported to Med. Sea, followed by Italy with 14%  &amp; Egypt with 13%.</a:t>
            </a:r>
            <a:endParaRPr lang="es-AR" sz="1400" dirty="0">
              <a:cs typeface="Calibri" pitchFamily="34" charset="0"/>
            </a:endParaRPr>
          </a:p>
        </p:txBody>
      </p:sp>
      <mc:AlternateContent xmlns:mc="http://schemas.openxmlformats.org/markup-compatibility/2006" xmlns:cx4="http://schemas.microsoft.com/office/drawing/2016/5/10/chartex">
        <mc:Choice Requires="cx4">
          <p:graphicFrame>
            <p:nvGraphicFramePr>
              <p:cNvPr id="62" name="Gráfico 61">
                <a:extLst>
                  <a:ext uri="{FF2B5EF4-FFF2-40B4-BE49-F238E27FC236}">
                    <a16:creationId xmlns:a16="http://schemas.microsoft.com/office/drawing/2014/main" id="{A74D1706-F6F5-4BC1-8D77-C78EF58D4545}"/>
                  </a:ext>
                </a:extLst>
              </p:cNvPr>
              <p:cNvGraphicFramePr/>
              <p:nvPr>
                <p:extLst>
                  <p:ext uri="{D42A27DB-BD31-4B8C-83A1-F6EECF244321}">
                    <p14:modId xmlns:p14="http://schemas.microsoft.com/office/powerpoint/2010/main" val="3825794757"/>
                  </p:ext>
                </p:extLst>
              </p:nvPr>
            </p:nvGraphicFramePr>
            <p:xfrm>
              <a:off x="5937749" y="581589"/>
              <a:ext cx="5096051" cy="3422851"/>
            </p:xfrm>
            <a:graphic>
              <a:graphicData uri="http://schemas.microsoft.com/office/drawing/2014/chartex">
                <cx:chart xmlns:cx="http://schemas.microsoft.com/office/drawing/2014/chartex" xmlns:r="http://schemas.openxmlformats.org/officeDocument/2006/relationships" r:id="rId26"/>
              </a:graphicData>
            </a:graphic>
          </p:graphicFrame>
        </mc:Choice>
        <mc:Fallback xmlns="">
          <p:pic>
            <p:nvPicPr>
              <p:cNvPr id="62" name="Gráfico 61">
                <a:extLst>
                  <a:ext uri="{FF2B5EF4-FFF2-40B4-BE49-F238E27FC236}">
                    <a16:creationId xmlns:a16="http://schemas.microsoft.com/office/drawing/2014/main" id="{A74D1706-F6F5-4BC1-8D77-C78EF58D4545}"/>
                  </a:ext>
                </a:extLst>
              </p:cNvPr>
              <p:cNvPicPr>
                <a:picLocks noGrp="1" noRot="1" noChangeAspect="1" noMove="1" noResize="1" noEditPoints="1" noAdjustHandles="1" noChangeArrowheads="1" noChangeShapeType="1"/>
              </p:cNvPicPr>
              <p:nvPr/>
            </p:nvPicPr>
            <p:blipFill>
              <a:blip r:embed="rId30"/>
              <a:stretch>
                <a:fillRect/>
              </a:stretch>
            </p:blipFill>
            <p:spPr>
              <a:xfrm>
                <a:off x="5937749" y="581589"/>
                <a:ext cx="5096051" cy="3422851"/>
              </a:xfrm>
              <a:prstGeom prst="rect">
                <a:avLst/>
              </a:prstGeom>
            </p:spPr>
          </p:pic>
        </mc:Fallback>
      </mc:AlternateContent>
      <p:pic>
        <p:nvPicPr>
          <p:cNvPr id="6" name="Imagen 5">
            <a:extLst>
              <a:ext uri="{FF2B5EF4-FFF2-40B4-BE49-F238E27FC236}">
                <a16:creationId xmlns:a16="http://schemas.microsoft.com/office/drawing/2014/main" id="{FFB3C3D1-716B-47C6-B97D-69736DDC9C4F}"/>
              </a:ext>
            </a:extLst>
          </p:cNvPr>
          <p:cNvPicPr>
            <a:picLocks noChangeAspect="1"/>
          </p:cNvPicPr>
          <p:nvPr/>
        </p:nvPicPr>
        <p:blipFill>
          <a:blip r:embed="rId31"/>
          <a:stretch>
            <a:fillRect/>
          </a:stretch>
        </p:blipFill>
        <p:spPr>
          <a:xfrm>
            <a:off x="9624801" y="3863695"/>
            <a:ext cx="1874682" cy="228620"/>
          </a:xfrm>
          <a:prstGeom prst="rect">
            <a:avLst/>
          </a:prstGeom>
        </p:spPr>
      </p:pic>
      <p:pic>
        <p:nvPicPr>
          <p:cNvPr id="4" name="Imagen 3">
            <a:extLst>
              <a:ext uri="{FF2B5EF4-FFF2-40B4-BE49-F238E27FC236}">
                <a16:creationId xmlns:a16="http://schemas.microsoft.com/office/drawing/2014/main" id="{FE256BAE-4A6B-46D5-ACEA-029878314099}"/>
              </a:ext>
            </a:extLst>
          </p:cNvPr>
          <p:cNvPicPr>
            <a:picLocks noChangeAspect="1"/>
          </p:cNvPicPr>
          <p:nvPr/>
        </p:nvPicPr>
        <p:blipFill>
          <a:blip r:embed="rId32"/>
          <a:stretch>
            <a:fillRect/>
          </a:stretch>
        </p:blipFill>
        <p:spPr>
          <a:xfrm>
            <a:off x="141948" y="196099"/>
            <a:ext cx="5557210" cy="2609255"/>
          </a:xfrm>
          <a:prstGeom prst="rect">
            <a:avLst/>
          </a:prstGeom>
        </p:spPr>
      </p:pic>
      <mc:AlternateContent xmlns:mc="http://schemas.openxmlformats.org/markup-compatibility/2006" xmlns:cx4="http://schemas.microsoft.com/office/drawing/2016/5/10/chartex">
        <mc:Choice Requires="cx4">
          <p:graphicFrame>
            <p:nvGraphicFramePr>
              <p:cNvPr id="33" name="Gráfico 32">
                <a:extLst>
                  <a:ext uri="{FF2B5EF4-FFF2-40B4-BE49-F238E27FC236}">
                    <a16:creationId xmlns:a16="http://schemas.microsoft.com/office/drawing/2014/main" id="{00943E68-2A3C-42A3-97A1-C51604CB5AA5}"/>
                  </a:ext>
                </a:extLst>
              </p:cNvPr>
              <p:cNvGraphicFramePr/>
              <p:nvPr>
                <p:extLst>
                  <p:ext uri="{D42A27DB-BD31-4B8C-83A1-F6EECF244321}">
                    <p14:modId xmlns:p14="http://schemas.microsoft.com/office/powerpoint/2010/main" val="2940218880"/>
                  </p:ext>
                </p:extLst>
              </p:nvPr>
            </p:nvGraphicFramePr>
            <p:xfrm>
              <a:off x="5794409" y="153207"/>
              <a:ext cx="6267002" cy="4293381"/>
            </p:xfrm>
            <a:graphic>
              <a:graphicData uri="http://schemas.microsoft.com/office/drawing/2014/chartex">
                <cx:chart xmlns:cx="http://schemas.microsoft.com/office/drawing/2014/chartex" xmlns:r="http://schemas.openxmlformats.org/officeDocument/2006/relationships" r:id="rId33"/>
              </a:graphicData>
            </a:graphic>
          </p:graphicFrame>
        </mc:Choice>
        <mc:Fallback xmlns="">
          <p:pic>
            <p:nvPicPr>
              <p:cNvPr id="33" name="Gráfico 32">
                <a:extLst>
                  <a:ext uri="{FF2B5EF4-FFF2-40B4-BE49-F238E27FC236}">
                    <a16:creationId xmlns:a16="http://schemas.microsoft.com/office/drawing/2014/main" id="{00943E68-2A3C-42A3-97A1-C51604CB5AA5}"/>
                  </a:ext>
                </a:extLst>
              </p:cNvPr>
              <p:cNvPicPr>
                <a:picLocks noGrp="1" noRot="1" noChangeAspect="1" noMove="1" noResize="1" noEditPoints="1" noAdjustHandles="1" noChangeArrowheads="1" noChangeShapeType="1"/>
              </p:cNvPicPr>
              <p:nvPr/>
            </p:nvPicPr>
            <p:blipFill>
              <a:blip r:embed="rId34"/>
              <a:stretch>
                <a:fillRect/>
              </a:stretch>
            </p:blipFill>
            <p:spPr>
              <a:xfrm>
                <a:off x="5794409" y="153207"/>
                <a:ext cx="6267002" cy="4293381"/>
              </a:xfrm>
              <a:prstGeom prst="rect">
                <a:avLst/>
              </a:prstGeom>
            </p:spPr>
          </p:pic>
        </mc:Fallback>
      </mc:AlternateContent>
      <p:pic>
        <p:nvPicPr>
          <p:cNvPr id="9" name="Imagen 8">
            <a:extLst>
              <a:ext uri="{FF2B5EF4-FFF2-40B4-BE49-F238E27FC236}">
                <a16:creationId xmlns:a16="http://schemas.microsoft.com/office/drawing/2014/main" id="{405254BB-49BE-4BAD-AA56-FA74776FBE65}"/>
              </a:ext>
            </a:extLst>
          </p:cNvPr>
          <p:cNvPicPr>
            <a:picLocks noChangeAspect="1"/>
          </p:cNvPicPr>
          <p:nvPr/>
        </p:nvPicPr>
        <p:blipFill>
          <a:blip r:embed="rId35"/>
          <a:stretch>
            <a:fillRect/>
          </a:stretch>
        </p:blipFill>
        <p:spPr>
          <a:xfrm>
            <a:off x="9717322" y="4208600"/>
            <a:ext cx="1920406" cy="25148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338" name="Object 1" hidden="1"/>
          <p:cNvGraphicFramePr>
            <a:graphicFrameLocks noChangeAspect="1"/>
          </p:cNvGraphicFramePr>
          <p:nvPr>
            <p:custDataLst>
              <p:tags r:id="rId2"/>
            </p:custDataLst>
            <p:extLst>
              <p:ext uri="{D42A27DB-BD31-4B8C-83A1-F6EECF244321}">
                <p14:modId xmlns:p14="http://schemas.microsoft.com/office/powerpoint/2010/main" val="3633885271"/>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4460" name="Diapositiva de think-cell" r:id="rId24" imgW="421" imgH="423" progId="TCLayout.ActiveDocument.1">
                  <p:embed/>
                </p:oleObj>
              </mc:Choice>
              <mc:Fallback>
                <p:oleObj name="Diapositiva de think-cell" r:id="rId24" imgW="421" imgH="423" progId="TCLayout.ActiveDocument.1">
                  <p:embed/>
                  <p:pic>
                    <p:nvPicPr>
                      <p:cNvPr id="0" name="Object 1"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4343" name="Picture 16"/>
          <p:cNvPicPr>
            <a:picLocks noChangeAspect="1"/>
          </p:cNvPicPr>
          <p:nvPr/>
        </p:nvPicPr>
        <p:blipFill>
          <a:blip r:embed="rId26" cstate="print"/>
          <a:srcRect/>
          <a:stretch>
            <a:fillRect/>
          </a:stretch>
        </p:blipFill>
        <p:spPr bwMode="auto">
          <a:xfrm>
            <a:off x="0" y="5541963"/>
            <a:ext cx="12192000" cy="1350962"/>
          </a:xfrm>
          <a:prstGeom prst="rect">
            <a:avLst/>
          </a:prstGeom>
          <a:noFill/>
          <a:ln w="9525">
            <a:noFill/>
            <a:miter lim="800000"/>
            <a:headEnd/>
            <a:tailEnd/>
          </a:ln>
        </p:spPr>
      </p:pic>
      <p:sp>
        <p:nvSpPr>
          <p:cNvPr id="14344"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4345" name="Rectángulo 48"/>
          <p:cNvSpPr>
            <a:spLocks noChangeArrowheads="1"/>
          </p:cNvSpPr>
          <p:nvPr/>
        </p:nvSpPr>
        <p:spPr bwMode="auto">
          <a:xfrm>
            <a:off x="938463" y="5109366"/>
            <a:ext cx="5684795" cy="830997"/>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USG &amp; </a:t>
            </a:r>
            <a:r>
              <a:rPr lang="en-AU" sz="1200" dirty="0" err="1">
                <a:cs typeface="Calibri" pitchFamily="34" charset="0"/>
              </a:rPr>
              <a:t>Carabis</a:t>
            </a:r>
            <a:r>
              <a:rPr lang="en-AU" sz="1200" dirty="0">
                <a:cs typeface="Calibri" pitchFamily="34" charset="0"/>
              </a:rPr>
              <a:t> in 2024 has been Maize with 669k Tons, followed by Wheat with 206K Tons and Soya Bean Meal with 131K Tons. </a:t>
            </a:r>
          </a:p>
          <a:p>
            <a:pPr algn="just" eaLnBrk="0" hangingPunct="0"/>
            <a:r>
              <a:rPr lang="en-AU" sz="1200" dirty="0">
                <a:cs typeface="Calibri" pitchFamily="34" charset="0"/>
              </a:rPr>
              <a:t>Where Venezuela account for 35% of the total Grain exported to USG &amp; Caribs, followed by US with 16% and Dominican Republic with 15%.</a:t>
            </a:r>
          </a:p>
        </p:txBody>
      </p:sp>
      <p:graphicFrame>
        <p:nvGraphicFramePr>
          <p:cNvPr id="33" name="Chart 3">
            <a:extLst>
              <a:ext uri="{FF2B5EF4-FFF2-40B4-BE49-F238E27FC236}">
                <a16:creationId xmlns:a16="http://schemas.microsoft.com/office/drawing/2014/main" id="{54A10FAF-543B-4711-B651-D98A67FF12A0}"/>
              </a:ext>
            </a:extLst>
          </p:cNvPr>
          <p:cNvGraphicFramePr/>
          <p:nvPr>
            <p:custDataLst>
              <p:tags r:id="rId4"/>
            </p:custDataLst>
            <p:extLst>
              <p:ext uri="{D42A27DB-BD31-4B8C-83A1-F6EECF244321}">
                <p14:modId xmlns:p14="http://schemas.microsoft.com/office/powerpoint/2010/main" val="3350776746"/>
              </p:ext>
            </p:extLst>
          </p:nvPr>
        </p:nvGraphicFramePr>
        <p:xfrm>
          <a:off x="1247775" y="2508250"/>
          <a:ext cx="2576513" cy="2576513"/>
        </p:xfrm>
        <a:graphic>
          <a:graphicData uri="http://schemas.openxmlformats.org/drawingml/2006/chart">
            <c:chart xmlns:c="http://schemas.openxmlformats.org/drawingml/2006/chart" xmlns:r="http://schemas.openxmlformats.org/officeDocument/2006/relationships" r:id="rId27"/>
          </a:graphicData>
        </a:graphic>
      </p:graphicFrame>
      <p:sp>
        <p:nvSpPr>
          <p:cNvPr id="56" name="Text Placeholder 2">
            <a:extLst>
              <a:ext uri="{FF2B5EF4-FFF2-40B4-BE49-F238E27FC236}">
                <a16:creationId xmlns:a16="http://schemas.microsoft.com/office/drawing/2014/main" id="{EAD6BC15-08D4-4B59-BFF1-706338807C33}"/>
              </a:ext>
            </a:extLst>
          </p:cNvPr>
          <p:cNvSpPr>
            <a:spLocks noGrp="1"/>
          </p:cNvSpPr>
          <p:nvPr>
            <p:custDataLst>
              <p:tags r:id="rId5"/>
            </p:custDataLst>
          </p:nvPr>
        </p:nvSpPr>
        <p:spPr bwMode="gray">
          <a:xfrm>
            <a:off x="2470150" y="2619375"/>
            <a:ext cx="290513" cy="152400"/>
          </a:xfrm>
          <a:prstGeom prst="rect">
            <a:avLst/>
          </a:prstGeom>
          <a:solidFill>
            <a:schemeClr val="accent1"/>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2E8F0DF7-6D5B-47D8-BE8E-7CD515E77800}" type="datetime'''''2'''''''',''''''''3''%'''''''''''''''''''''''''''">
              <a:rPr lang="es-AR" altLang="en-US" sz="1000" b="1" smtClean="0">
                <a:solidFill>
                  <a:schemeClr val="bg1"/>
                </a:solidFill>
                <a:effectLst/>
                <a:ea typeface="+mn-ea"/>
                <a:cs typeface="+mn-cs"/>
              </a:rPr>
              <a:pPr/>
              <a:t>2,3%</a:t>
            </a:fld>
            <a:endParaRPr lang="es-AR" altLang="es-AR" sz="1000" b="1" dirty="0">
              <a:solidFill>
                <a:schemeClr val="bg1"/>
              </a:solidFill>
              <a:ea typeface="+mn-ea"/>
              <a:cs typeface="+mn-cs"/>
              <a:sym typeface="+mn-lt"/>
            </a:endParaRPr>
          </a:p>
        </p:txBody>
      </p:sp>
      <p:sp>
        <p:nvSpPr>
          <p:cNvPr id="50" name="Text Placeholder 2">
            <a:extLst>
              <a:ext uri="{FF2B5EF4-FFF2-40B4-BE49-F238E27FC236}">
                <a16:creationId xmlns:a16="http://schemas.microsoft.com/office/drawing/2014/main" id="{08185468-24CF-460B-B4CC-2D93542C45B8}"/>
              </a:ext>
            </a:extLst>
          </p:cNvPr>
          <p:cNvSpPr>
            <a:spLocks noGrp="1"/>
          </p:cNvSpPr>
          <p:nvPr>
            <p:custDataLst>
              <p:tags r:id="rId6"/>
            </p:custDataLst>
          </p:nvPr>
        </p:nvSpPr>
        <p:spPr bwMode="auto">
          <a:xfrm>
            <a:off x="2428875" y="2409825"/>
            <a:ext cx="40163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EC734DA9-C583-4004-8FA0-14155C7A632C}" type="datetime'''''''''B''''''''''''AR''''''''''''L''''''EY'''''''''">
              <a:rPr lang="es-AR" altLang="en-US" sz="1000" b="1" smtClean="0">
                <a:ea typeface="+mn-ea"/>
                <a:cs typeface="+mn-cs"/>
              </a:rPr>
              <a:pPr marL="0" lvl="0" indent="0" algn="r">
                <a:spcBef>
                  <a:spcPct val="0"/>
                </a:spcBef>
                <a:buNone/>
              </a:pPr>
              <a:t>BARLEY</a:t>
            </a:fld>
            <a:endParaRPr lang="es-AR" altLang="es-AR" sz="1000" b="1" dirty="0">
              <a:ea typeface="+mn-ea"/>
              <a:cs typeface="+mn-cs"/>
              <a:sym typeface="+mn-lt"/>
            </a:endParaRPr>
          </a:p>
        </p:txBody>
      </p:sp>
      <p:sp>
        <p:nvSpPr>
          <p:cNvPr id="57" name="Text Placeholder 2">
            <a:extLst>
              <a:ext uri="{FF2B5EF4-FFF2-40B4-BE49-F238E27FC236}">
                <a16:creationId xmlns:a16="http://schemas.microsoft.com/office/drawing/2014/main" id="{2AD08429-C747-4E40-BA94-EE928D547C05}"/>
              </a:ext>
            </a:extLst>
          </p:cNvPr>
          <p:cNvSpPr>
            <a:spLocks noGrp="1"/>
          </p:cNvSpPr>
          <p:nvPr>
            <p:custDataLst>
              <p:tags r:id="rId7"/>
            </p:custDataLst>
          </p:nvPr>
        </p:nvSpPr>
        <p:spPr bwMode="gray">
          <a:xfrm>
            <a:off x="2755900" y="2708275"/>
            <a:ext cx="2905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2809BFE-C736-4A18-AB23-C4F44047455D}" type="datetime'''6'',''4''''''''''''''''''''''''''''''''''%'''''">
              <a:rPr lang="es-AR" altLang="en-US" sz="1000" b="1" smtClean="0">
                <a:solidFill>
                  <a:schemeClr val="bg1"/>
                </a:solidFill>
                <a:ea typeface="+mn-ea"/>
                <a:cs typeface="+mn-cs"/>
              </a:rPr>
              <a:pPr/>
              <a:t>6,4%</a:t>
            </a:fld>
            <a:endParaRPr lang="es-AR" altLang="es-AR" sz="1000" b="1" dirty="0">
              <a:solidFill>
                <a:schemeClr val="bg1"/>
              </a:solidFill>
              <a:ea typeface="+mn-ea"/>
              <a:cs typeface="+mn-cs"/>
              <a:sym typeface="+mn-lt"/>
            </a:endParaRPr>
          </a:p>
        </p:txBody>
      </p:sp>
      <p:sp>
        <p:nvSpPr>
          <p:cNvPr id="51" name="Text Placeholder 2">
            <a:extLst>
              <a:ext uri="{FF2B5EF4-FFF2-40B4-BE49-F238E27FC236}">
                <a16:creationId xmlns:a16="http://schemas.microsoft.com/office/drawing/2014/main" id="{16F9AAB7-A94A-461C-996C-A6EFCD27B03A}"/>
              </a:ext>
            </a:extLst>
          </p:cNvPr>
          <p:cNvSpPr>
            <a:spLocks noGrp="1"/>
          </p:cNvSpPr>
          <p:nvPr>
            <p:custDataLst>
              <p:tags r:id="rId8"/>
            </p:custDataLst>
          </p:nvPr>
        </p:nvSpPr>
        <p:spPr bwMode="auto">
          <a:xfrm>
            <a:off x="2909888" y="2470150"/>
            <a:ext cx="54133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spcBef>
                <a:spcPct val="0"/>
              </a:spcBef>
              <a:buNone/>
            </a:pPr>
            <a:fld id="{AF5D9077-C90B-4191-8D2A-BDCA7474A076}" type="datetime'B''''''''''IOD''I''''''E''''''SE''L'''''''''''''''''">
              <a:rPr lang="es-AR" altLang="en-US" sz="1000" b="1" smtClean="0">
                <a:ea typeface="+mn-ea"/>
                <a:cs typeface="+mn-cs"/>
              </a:rPr>
              <a:pPr marL="0" lvl="0" indent="0">
                <a:spcBef>
                  <a:spcPct val="0"/>
                </a:spcBef>
                <a:buNone/>
              </a:pPr>
              <a:t>BIODIESEL</a:t>
            </a:fld>
            <a:endParaRPr lang="es-AR" altLang="es-AR" sz="1000" b="1" dirty="0">
              <a:ea typeface="+mn-ea"/>
              <a:cs typeface="+mn-cs"/>
              <a:sym typeface="+mn-lt"/>
            </a:endParaRPr>
          </a:p>
        </p:txBody>
      </p:sp>
      <p:sp>
        <p:nvSpPr>
          <p:cNvPr id="58" name="Text Placeholder 2">
            <a:extLst>
              <a:ext uri="{FF2B5EF4-FFF2-40B4-BE49-F238E27FC236}">
                <a16:creationId xmlns:a16="http://schemas.microsoft.com/office/drawing/2014/main" id="{CC753B39-1D14-4BD3-92A6-986A36B42F50}"/>
              </a:ext>
            </a:extLst>
          </p:cNvPr>
          <p:cNvSpPr>
            <a:spLocks noGrp="1"/>
          </p:cNvSpPr>
          <p:nvPr>
            <p:custDataLst>
              <p:tags r:id="rId9"/>
            </p:custDataLst>
          </p:nvPr>
        </p:nvSpPr>
        <p:spPr bwMode="gray">
          <a:xfrm>
            <a:off x="3162300" y="4344988"/>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157A53F-EC98-4C16-8B21-942AA8A5A816}" type="datetime'5''''''''''''3'''''''''''''''''''',''''''''''6%'''''">
              <a:rPr lang="es-AR" altLang="en-US" sz="1000" b="1" smtClean="0">
                <a:solidFill>
                  <a:schemeClr val="bg1"/>
                </a:solidFill>
                <a:ea typeface="+mn-ea"/>
                <a:cs typeface="+mn-cs"/>
              </a:rPr>
              <a:pPr/>
              <a:t>53,6%</a:t>
            </a:fld>
            <a:endParaRPr lang="es-AR" altLang="es-AR" sz="1000" b="1" dirty="0">
              <a:solidFill>
                <a:schemeClr val="bg1"/>
              </a:solidFill>
              <a:ea typeface="+mn-ea"/>
              <a:cs typeface="+mn-cs"/>
              <a:sym typeface="+mn-lt"/>
            </a:endParaRPr>
          </a:p>
        </p:txBody>
      </p:sp>
      <p:sp>
        <p:nvSpPr>
          <p:cNvPr id="52" name="Text Placeholder 2">
            <a:extLst>
              <a:ext uri="{FF2B5EF4-FFF2-40B4-BE49-F238E27FC236}">
                <a16:creationId xmlns:a16="http://schemas.microsoft.com/office/drawing/2014/main" id="{53CBB6B2-CBA5-4B83-8D73-1D9CAABC2C07}"/>
              </a:ext>
            </a:extLst>
          </p:cNvPr>
          <p:cNvSpPr>
            <a:spLocks noGrp="1"/>
          </p:cNvSpPr>
          <p:nvPr>
            <p:custDataLst>
              <p:tags r:id="rId10"/>
            </p:custDataLst>
          </p:nvPr>
        </p:nvSpPr>
        <p:spPr bwMode="auto">
          <a:xfrm>
            <a:off x="3530600" y="4540250"/>
            <a:ext cx="3429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spcBef>
                <a:spcPct val="0"/>
              </a:spcBef>
              <a:buNone/>
            </a:pPr>
            <a:fld id="{6932D52C-D5B4-4E0D-B347-143A61CEACA0}" type="datetime'''''''''''''''''''''MA''I''''''''''''''Z''E'''''''''''''''">
              <a:rPr lang="es-AR" altLang="en-US" sz="1000" b="1" smtClean="0">
                <a:ea typeface="+mn-ea"/>
                <a:cs typeface="+mn-cs"/>
              </a:rPr>
              <a:pPr marL="0" lvl="0" indent="0">
                <a:spcBef>
                  <a:spcPct val="0"/>
                </a:spcBef>
                <a:buNone/>
              </a:pPr>
              <a:t>MAIZE</a:t>
            </a:fld>
            <a:endParaRPr lang="es-AR" altLang="es-AR" sz="1000" b="1" dirty="0">
              <a:ea typeface="+mn-ea"/>
              <a:cs typeface="+mn-cs"/>
              <a:sym typeface="+mn-lt"/>
            </a:endParaRPr>
          </a:p>
        </p:txBody>
      </p:sp>
      <p:sp>
        <p:nvSpPr>
          <p:cNvPr id="59" name="Text Placeholder 2">
            <a:extLst>
              <a:ext uri="{FF2B5EF4-FFF2-40B4-BE49-F238E27FC236}">
                <a16:creationId xmlns:a16="http://schemas.microsoft.com/office/drawing/2014/main" id="{85C049B2-62CA-4D06-A19A-6DB645B2485D}"/>
              </a:ext>
            </a:extLst>
          </p:cNvPr>
          <p:cNvSpPr>
            <a:spLocks noGrp="1"/>
          </p:cNvSpPr>
          <p:nvPr>
            <p:custDataLst>
              <p:tags r:id="rId11"/>
            </p:custDataLst>
          </p:nvPr>
        </p:nvSpPr>
        <p:spPr bwMode="gray">
          <a:xfrm>
            <a:off x="1608138" y="4418013"/>
            <a:ext cx="290513" cy="152400"/>
          </a:xfrm>
          <a:prstGeom prst="rect">
            <a:avLst/>
          </a:prstGeom>
          <a:solidFill>
            <a:schemeClr val="accent4"/>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4B1D4CB-9E23-4860-B7AC-F69877A6D309}" type="datetime'''''''''''''''''''''2'''''''''''''''''''''''''''',''2''''%'''">
              <a:rPr lang="es-AR" altLang="en-US" sz="1000" b="1" smtClean="0">
                <a:solidFill>
                  <a:schemeClr val="bg1"/>
                </a:solidFill>
                <a:effectLst/>
                <a:ea typeface="+mn-ea"/>
                <a:cs typeface="+mn-cs"/>
              </a:rPr>
              <a:pPr/>
              <a:t>2,2%</a:t>
            </a:fld>
            <a:endParaRPr lang="es-AR" altLang="es-AR" sz="1000" b="1" dirty="0">
              <a:solidFill>
                <a:schemeClr val="bg1"/>
              </a:solidFill>
              <a:ea typeface="+mn-ea"/>
              <a:cs typeface="+mn-cs"/>
              <a:sym typeface="+mn-lt"/>
            </a:endParaRPr>
          </a:p>
        </p:txBody>
      </p:sp>
      <p:sp>
        <p:nvSpPr>
          <p:cNvPr id="53" name="Text Placeholder 2">
            <a:extLst>
              <a:ext uri="{FF2B5EF4-FFF2-40B4-BE49-F238E27FC236}">
                <a16:creationId xmlns:a16="http://schemas.microsoft.com/office/drawing/2014/main" id="{DF7A9B7F-8E8F-4713-9040-8469F071FB96}"/>
              </a:ext>
            </a:extLst>
          </p:cNvPr>
          <p:cNvSpPr>
            <a:spLocks noGrp="1"/>
          </p:cNvSpPr>
          <p:nvPr>
            <p:custDataLst>
              <p:tags r:id="rId12"/>
            </p:custDataLst>
          </p:nvPr>
        </p:nvSpPr>
        <p:spPr bwMode="auto">
          <a:xfrm>
            <a:off x="1295400" y="4611688"/>
            <a:ext cx="3048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704E3F7-7424-4663-87FB-69A3AC43A9AE}" type="datetime'''MA''''''''''''''''''''''''''L''''''''''T'''''">
              <a:rPr lang="es-AR" altLang="en-US" sz="1000" b="1" smtClean="0">
                <a:ea typeface="+mn-ea"/>
                <a:cs typeface="+mn-cs"/>
              </a:rPr>
              <a:pPr/>
              <a:t>MALT</a:t>
            </a:fld>
            <a:endParaRPr lang="es-AR" altLang="es-AR" sz="1000" b="1" dirty="0">
              <a:ea typeface="+mn-ea"/>
              <a:cs typeface="+mn-cs"/>
              <a:sym typeface="+mn-lt"/>
            </a:endParaRPr>
          </a:p>
        </p:txBody>
      </p:sp>
      <p:sp>
        <p:nvSpPr>
          <p:cNvPr id="44" name="Text Placeholder 2">
            <a:extLst>
              <a:ext uri="{FF2B5EF4-FFF2-40B4-BE49-F238E27FC236}">
                <a16:creationId xmlns:a16="http://schemas.microsoft.com/office/drawing/2014/main" id="{BEC9FFDB-311E-4D96-84CB-D55BEA08E28C}"/>
              </a:ext>
            </a:extLst>
          </p:cNvPr>
          <p:cNvSpPr>
            <a:spLocks noGrp="1"/>
          </p:cNvSpPr>
          <p:nvPr>
            <p:custDataLst>
              <p:tags r:id="rId13"/>
            </p:custDataLst>
          </p:nvPr>
        </p:nvSpPr>
        <p:spPr bwMode="gray">
          <a:xfrm>
            <a:off x="1520825" y="4265613"/>
            <a:ext cx="290513" cy="152400"/>
          </a:xfrm>
          <a:prstGeom prst="rect">
            <a:avLst/>
          </a:prstGeom>
          <a:solidFill>
            <a:schemeClr val="accent5"/>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874DDC22-FB54-453D-8A3D-B87341C8BA63}" type="datetime'''''''''3'''''''''''''''',''1''%'''''''''''">
              <a:rPr lang="es-AR" altLang="en-US" sz="1000" b="1" smtClean="0">
                <a:solidFill>
                  <a:schemeClr val="bg1"/>
                </a:solidFill>
                <a:effectLst/>
                <a:ea typeface="+mn-ea"/>
                <a:cs typeface="+mn-cs"/>
              </a:rPr>
              <a:pPr/>
              <a:t>3,1%</a:t>
            </a:fld>
            <a:endParaRPr lang="es-AR" altLang="es-AR" sz="1000" b="1" dirty="0">
              <a:solidFill>
                <a:schemeClr val="bg1"/>
              </a:solidFill>
              <a:ea typeface="+mn-ea"/>
              <a:cs typeface="+mn-cs"/>
              <a:sym typeface="+mn-lt"/>
            </a:endParaRPr>
          </a:p>
        </p:txBody>
      </p:sp>
      <p:sp>
        <p:nvSpPr>
          <p:cNvPr id="45" name="Text Placeholder 2">
            <a:extLst>
              <a:ext uri="{FF2B5EF4-FFF2-40B4-BE49-F238E27FC236}">
                <a16:creationId xmlns:a16="http://schemas.microsoft.com/office/drawing/2014/main" id="{88DA3036-DE97-4E71-A5E1-85629F768BBB}"/>
              </a:ext>
            </a:extLst>
          </p:cNvPr>
          <p:cNvSpPr>
            <a:spLocks noGrp="1"/>
          </p:cNvSpPr>
          <p:nvPr>
            <p:custDataLst>
              <p:tags r:id="rId14"/>
            </p:custDataLst>
          </p:nvPr>
        </p:nvSpPr>
        <p:spPr bwMode="auto">
          <a:xfrm>
            <a:off x="1231900" y="4430713"/>
            <a:ext cx="23336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93F64A38-9085-4F76-A568-C387C09EAA8E}" type="datetime'''''''''''R''''''''''''''''''IC''''''''''''E'''''''''''''''">
              <a:rPr lang="es-AR" altLang="en-US" sz="1000" b="1" smtClean="0">
                <a:ea typeface="+mn-ea"/>
                <a:cs typeface="+mn-cs"/>
              </a:rPr>
              <a:pPr/>
              <a:t>RICE</a:t>
            </a:fld>
            <a:endParaRPr lang="es-AR" altLang="es-AR" sz="1000" b="1" dirty="0">
              <a:ea typeface="+mn-ea"/>
              <a:cs typeface="+mn-cs"/>
              <a:sym typeface="+mn-lt"/>
            </a:endParaRPr>
          </a:p>
        </p:txBody>
      </p:sp>
      <p:sp>
        <p:nvSpPr>
          <p:cNvPr id="46" name="Text Placeholder 2">
            <a:extLst>
              <a:ext uri="{FF2B5EF4-FFF2-40B4-BE49-F238E27FC236}">
                <a16:creationId xmlns:a16="http://schemas.microsoft.com/office/drawing/2014/main" id="{C456ECFB-3AA3-446A-AC94-760860BB377D}"/>
              </a:ext>
            </a:extLst>
          </p:cNvPr>
          <p:cNvSpPr>
            <a:spLocks noGrp="1"/>
          </p:cNvSpPr>
          <p:nvPr>
            <p:custDataLst>
              <p:tags r:id="rId15"/>
            </p:custDataLst>
          </p:nvPr>
        </p:nvSpPr>
        <p:spPr bwMode="gray">
          <a:xfrm>
            <a:off x="1343025" y="3856038"/>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E496B427-D2BF-4127-A649-BD68C0B52908}" type="datetime'''''''10'''''''''''''''''''',''''5''''''''''''%'''">
              <a:rPr lang="es-AR" altLang="en-US" sz="1000" b="1" smtClean="0">
                <a:ea typeface="+mn-ea"/>
                <a:cs typeface="+mn-cs"/>
              </a:rPr>
              <a:pPr/>
              <a:t>10,5%</a:t>
            </a:fld>
            <a:endParaRPr lang="es-AR" altLang="es-AR" sz="1000" b="1" dirty="0">
              <a:ea typeface="+mn-ea"/>
              <a:cs typeface="+mn-cs"/>
              <a:sym typeface="+mn-lt"/>
            </a:endParaRPr>
          </a:p>
        </p:txBody>
      </p:sp>
      <p:sp>
        <p:nvSpPr>
          <p:cNvPr id="47" name="Text Placeholder 2">
            <a:extLst>
              <a:ext uri="{FF2B5EF4-FFF2-40B4-BE49-F238E27FC236}">
                <a16:creationId xmlns:a16="http://schemas.microsoft.com/office/drawing/2014/main" id="{1AF84C85-8040-4A4D-8C92-A01EBB02D08B}"/>
              </a:ext>
            </a:extLst>
          </p:cNvPr>
          <p:cNvSpPr>
            <a:spLocks noGrp="1"/>
          </p:cNvSpPr>
          <p:nvPr>
            <p:custDataLst>
              <p:tags r:id="rId16"/>
            </p:custDataLst>
          </p:nvPr>
        </p:nvSpPr>
        <p:spPr bwMode="auto">
          <a:xfrm>
            <a:off x="342900" y="3895725"/>
            <a:ext cx="9429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C614200-A422-4EA9-863C-BD5AD648BCA5}" type="datetime'''S''''OYA'' ''''''''''''''''''''B''EA''''N'' ''''M''EAL'''">
              <a:rPr lang="es-AR" altLang="en-US" sz="1000" b="1" smtClean="0">
                <a:ea typeface="+mn-ea"/>
                <a:cs typeface="+mn-cs"/>
              </a:rPr>
              <a:pPr/>
              <a:t>SOYA BEAN MEAL</a:t>
            </a:fld>
            <a:endParaRPr lang="es-AR" altLang="es-AR" sz="1000" b="1" dirty="0">
              <a:ea typeface="+mn-ea"/>
              <a:cs typeface="+mn-cs"/>
              <a:sym typeface="+mn-lt"/>
            </a:endParaRPr>
          </a:p>
        </p:txBody>
      </p:sp>
      <p:sp>
        <p:nvSpPr>
          <p:cNvPr id="55" name="Text Placeholder 2">
            <a:extLst>
              <a:ext uri="{FF2B5EF4-FFF2-40B4-BE49-F238E27FC236}">
                <a16:creationId xmlns:a16="http://schemas.microsoft.com/office/drawing/2014/main" id="{ACE5927B-F2C8-4203-B9A4-1AB261A9744A}"/>
              </a:ext>
            </a:extLst>
          </p:cNvPr>
          <p:cNvSpPr>
            <a:spLocks noGrp="1"/>
          </p:cNvSpPr>
          <p:nvPr>
            <p:custDataLst>
              <p:tags r:id="rId17"/>
            </p:custDataLst>
          </p:nvPr>
        </p:nvSpPr>
        <p:spPr bwMode="gray">
          <a:xfrm>
            <a:off x="1400175" y="3375025"/>
            <a:ext cx="290513" cy="152400"/>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5DA336C-A416-4740-9888-6BA130BE862F}" type="datetime'''''''4'''''''''''',''''''''4''''%'''''">
              <a:rPr lang="es-AR" altLang="en-US" sz="1000" b="1" smtClean="0">
                <a:solidFill>
                  <a:schemeClr val="bg1"/>
                </a:solidFill>
                <a:effectLst/>
                <a:ea typeface="+mn-ea"/>
                <a:cs typeface="+mn-cs"/>
              </a:rPr>
              <a:pPr/>
              <a:t>4,4%</a:t>
            </a:fld>
            <a:endParaRPr lang="es-AR" altLang="es-AR" sz="1000" b="1" dirty="0">
              <a:solidFill>
                <a:schemeClr val="bg1"/>
              </a:solidFill>
              <a:ea typeface="+mn-ea"/>
              <a:cs typeface="+mn-cs"/>
              <a:sym typeface="+mn-lt"/>
            </a:endParaRPr>
          </a:p>
        </p:txBody>
      </p:sp>
      <p:sp>
        <p:nvSpPr>
          <p:cNvPr id="60" name="Text Placeholder 2">
            <a:extLst>
              <a:ext uri="{FF2B5EF4-FFF2-40B4-BE49-F238E27FC236}">
                <a16:creationId xmlns:a16="http://schemas.microsoft.com/office/drawing/2014/main" id="{D33DBEC9-6F33-472A-85C4-9AA3396A1E5A}"/>
              </a:ext>
            </a:extLst>
          </p:cNvPr>
          <p:cNvSpPr>
            <a:spLocks noGrp="1"/>
          </p:cNvSpPr>
          <p:nvPr>
            <p:custDataLst>
              <p:tags r:id="rId18"/>
            </p:custDataLst>
          </p:nvPr>
        </p:nvSpPr>
        <p:spPr bwMode="auto">
          <a:xfrm>
            <a:off x="671513" y="3284538"/>
            <a:ext cx="6715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690A36C4-469C-434F-A170-8B00A0208C45}" type="datetime'''''''S''''''''''''''O''Y''A ''B''''''E''A''''''''N''S'">
              <a:rPr lang="es-AR" altLang="en-US" sz="1000" b="1" smtClean="0">
                <a:ea typeface="+mn-ea"/>
                <a:cs typeface="+mn-cs"/>
              </a:rPr>
              <a:pPr/>
              <a:t>SOYA BEANS</a:t>
            </a:fld>
            <a:endParaRPr lang="es-AR" altLang="es-AR" sz="1000" b="1" dirty="0">
              <a:ea typeface="+mn-ea"/>
              <a:cs typeface="+mn-cs"/>
              <a:sym typeface="+mn-lt"/>
            </a:endParaRPr>
          </a:p>
        </p:txBody>
      </p:sp>
      <p:sp>
        <p:nvSpPr>
          <p:cNvPr id="49" name="Text Placeholder 2">
            <a:extLst>
              <a:ext uri="{FF2B5EF4-FFF2-40B4-BE49-F238E27FC236}">
                <a16:creationId xmlns:a16="http://schemas.microsoft.com/office/drawing/2014/main" id="{E5F040F3-E29A-4580-8220-408D5BD8E843}"/>
              </a:ext>
            </a:extLst>
          </p:cNvPr>
          <p:cNvSpPr>
            <a:spLocks noGrp="1"/>
          </p:cNvSpPr>
          <p:nvPr>
            <p:custDataLst>
              <p:tags r:id="rId19"/>
            </p:custDataLst>
          </p:nvPr>
        </p:nvSpPr>
        <p:spPr bwMode="gray">
          <a:xfrm>
            <a:off x="1474788" y="3216275"/>
            <a:ext cx="290513" cy="152400"/>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8D7C285-3B49-433A-9A03-F91BC7A65194}" type="datetime'''0'''''''''''''''',''''''''''''''''''''''''''9%'''">
              <a:rPr lang="es-AR" altLang="en-US" sz="1000" b="1" smtClean="0">
                <a:solidFill>
                  <a:schemeClr val="bg1"/>
                </a:solidFill>
                <a:effectLst/>
                <a:ea typeface="+mn-ea"/>
                <a:cs typeface="+mn-cs"/>
              </a:rPr>
              <a:pPr/>
              <a:t>0,9%</a:t>
            </a:fld>
            <a:endParaRPr lang="es-AR" altLang="es-AR" sz="1000" b="1" dirty="0">
              <a:solidFill>
                <a:schemeClr val="bg1"/>
              </a:solidFill>
              <a:ea typeface="+mn-ea"/>
              <a:cs typeface="+mn-cs"/>
              <a:sym typeface="+mn-lt"/>
            </a:endParaRPr>
          </a:p>
        </p:txBody>
      </p:sp>
      <p:sp>
        <p:nvSpPr>
          <p:cNvPr id="61" name="Text Placeholder 2">
            <a:extLst>
              <a:ext uri="{FF2B5EF4-FFF2-40B4-BE49-F238E27FC236}">
                <a16:creationId xmlns:a16="http://schemas.microsoft.com/office/drawing/2014/main" id="{FDC0C9E0-0372-43C5-80A8-B77B9677A138}"/>
              </a:ext>
            </a:extLst>
          </p:cNvPr>
          <p:cNvSpPr>
            <a:spLocks noGrp="1"/>
          </p:cNvSpPr>
          <p:nvPr>
            <p:custDataLst>
              <p:tags r:id="rId20"/>
            </p:custDataLst>
          </p:nvPr>
        </p:nvSpPr>
        <p:spPr bwMode="auto">
          <a:xfrm>
            <a:off x="744538" y="3076575"/>
            <a:ext cx="674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6A7DBF7A-6880-4EAE-8D71-CDB4C6EEAB82}" type="datetime'''''''''S''UN''''''FLO''W''''''''''''''''''''E''''''R'">
              <a:rPr lang="es-AR" altLang="en-US" sz="1000" b="1" smtClean="0">
                <a:ea typeface="+mn-ea"/>
                <a:cs typeface="+mn-cs"/>
              </a:rPr>
              <a:pPr/>
              <a:t>SUNFLOWER</a:t>
            </a:fld>
            <a:endParaRPr lang="es-AR" altLang="es-AR" sz="1000" b="1" dirty="0">
              <a:ea typeface="+mn-ea"/>
              <a:cs typeface="+mn-cs"/>
              <a:sym typeface="+mn-lt"/>
            </a:endParaRPr>
          </a:p>
        </p:txBody>
      </p:sp>
      <p:sp>
        <p:nvSpPr>
          <p:cNvPr id="66" name="Text Placeholder 2">
            <a:extLst>
              <a:ext uri="{FF2B5EF4-FFF2-40B4-BE49-F238E27FC236}">
                <a16:creationId xmlns:a16="http://schemas.microsoft.com/office/drawing/2014/main" id="{50168F0A-7AD4-43A0-9939-E5E331E0681A}"/>
              </a:ext>
            </a:extLst>
          </p:cNvPr>
          <p:cNvSpPr>
            <a:spLocks noGrp="1"/>
          </p:cNvSpPr>
          <p:nvPr>
            <p:custDataLst>
              <p:tags r:id="rId21"/>
            </p:custDataLst>
          </p:nvPr>
        </p:nvSpPr>
        <p:spPr bwMode="gray">
          <a:xfrm>
            <a:off x="1839913" y="2813050"/>
            <a:ext cx="3556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5C66BE8-E1AF-455C-B3FB-F3F6BFF02375}" type="datetime'''''''''''16,''5''''''''%'''''''''''''">
              <a:rPr lang="es-AR" altLang="en-US" sz="1000" b="1" smtClean="0">
                <a:ea typeface="+mn-ea"/>
                <a:cs typeface="+mn-cs"/>
              </a:rPr>
              <a:pPr/>
              <a:t>16,5%</a:t>
            </a:fld>
            <a:endParaRPr lang="es-AR" altLang="es-AR" sz="1000" b="1" dirty="0">
              <a:ea typeface="+mn-ea"/>
              <a:cs typeface="+mn-cs"/>
              <a:sym typeface="+mn-lt"/>
            </a:endParaRPr>
          </a:p>
        </p:txBody>
      </p:sp>
      <p:sp>
        <p:nvSpPr>
          <p:cNvPr id="67" name="Text Placeholder 2">
            <a:extLst>
              <a:ext uri="{FF2B5EF4-FFF2-40B4-BE49-F238E27FC236}">
                <a16:creationId xmlns:a16="http://schemas.microsoft.com/office/drawing/2014/main" id="{3153DA1B-BE81-4FE7-931E-8B019AFB86E5}"/>
              </a:ext>
            </a:extLst>
          </p:cNvPr>
          <p:cNvSpPr>
            <a:spLocks noGrp="1"/>
          </p:cNvSpPr>
          <p:nvPr>
            <p:custDataLst>
              <p:tags r:id="rId22"/>
            </p:custDataLst>
          </p:nvPr>
        </p:nvSpPr>
        <p:spPr bwMode="auto">
          <a:xfrm>
            <a:off x="1550988" y="2562225"/>
            <a:ext cx="3968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ACBA82C8-52F0-4416-A2F7-56B276EFC1DF}" type="datetime'''''W''''''H''''''''E''''''''''''''A''''''''''''''''''''''''T'">
              <a:rPr lang="es-AR" altLang="en-US" sz="1000" b="1" smtClean="0">
                <a:ea typeface="+mn-ea"/>
                <a:cs typeface="+mn-cs"/>
              </a:rPr>
              <a:pPr/>
              <a:t>WHEAT</a:t>
            </a:fld>
            <a:endParaRPr lang="es-AR" altLang="es-AR" sz="1000" b="1" dirty="0">
              <a:ea typeface="+mn-ea"/>
              <a:cs typeface="+mn-cs"/>
              <a:sym typeface="+mn-lt"/>
            </a:endParaRPr>
          </a:p>
        </p:txBody>
      </p:sp>
      <p:pic>
        <p:nvPicPr>
          <p:cNvPr id="11" name="Imagen 10">
            <a:extLst>
              <a:ext uri="{FF2B5EF4-FFF2-40B4-BE49-F238E27FC236}">
                <a16:creationId xmlns:a16="http://schemas.microsoft.com/office/drawing/2014/main" id="{672193D7-4168-46D9-9746-C0D40C906D72}"/>
              </a:ext>
            </a:extLst>
          </p:cNvPr>
          <p:cNvPicPr>
            <a:picLocks noChangeAspect="1"/>
          </p:cNvPicPr>
          <p:nvPr/>
        </p:nvPicPr>
        <p:blipFill>
          <a:blip r:embed="rId28"/>
          <a:stretch>
            <a:fillRect/>
          </a:stretch>
        </p:blipFill>
        <p:spPr>
          <a:xfrm>
            <a:off x="8950768" y="5981644"/>
            <a:ext cx="2872989" cy="281964"/>
          </a:xfrm>
          <a:prstGeom prst="rect">
            <a:avLst/>
          </a:prstGeom>
        </p:spPr>
      </p:pic>
      <p:pic>
        <p:nvPicPr>
          <p:cNvPr id="4" name="Imagen 3">
            <a:extLst>
              <a:ext uri="{FF2B5EF4-FFF2-40B4-BE49-F238E27FC236}">
                <a16:creationId xmlns:a16="http://schemas.microsoft.com/office/drawing/2014/main" id="{3438281B-AD23-4F89-99CD-270300BE36AA}"/>
              </a:ext>
            </a:extLst>
          </p:cNvPr>
          <p:cNvPicPr>
            <a:picLocks noChangeAspect="1"/>
          </p:cNvPicPr>
          <p:nvPr/>
        </p:nvPicPr>
        <p:blipFill>
          <a:blip r:embed="rId29"/>
          <a:stretch>
            <a:fillRect/>
          </a:stretch>
        </p:blipFill>
        <p:spPr>
          <a:xfrm>
            <a:off x="104382" y="87118"/>
            <a:ext cx="7602115" cy="1884558"/>
          </a:xfrm>
          <a:prstGeom prst="rect">
            <a:avLst/>
          </a:prstGeom>
        </p:spPr>
      </p:pic>
      <mc:AlternateContent xmlns:mc="http://schemas.openxmlformats.org/markup-compatibility/2006" xmlns:cx4="http://schemas.microsoft.com/office/drawing/2016/5/10/chartex">
        <mc:Choice Requires="cx4">
          <p:graphicFrame>
            <p:nvGraphicFramePr>
              <p:cNvPr id="34" name="Gráfico 33">
                <a:extLst>
                  <a:ext uri="{FF2B5EF4-FFF2-40B4-BE49-F238E27FC236}">
                    <a16:creationId xmlns:a16="http://schemas.microsoft.com/office/drawing/2014/main" id="{576C1A53-B9EB-429F-9038-7B3AE6C619E1}"/>
                  </a:ext>
                </a:extLst>
              </p:cNvPr>
              <p:cNvGraphicFramePr/>
              <p:nvPr>
                <p:extLst>
                  <p:ext uri="{D42A27DB-BD31-4B8C-83A1-F6EECF244321}">
                    <p14:modId xmlns:p14="http://schemas.microsoft.com/office/powerpoint/2010/main" val="3155173576"/>
                  </p:ext>
                </p:extLst>
              </p:nvPr>
            </p:nvGraphicFramePr>
            <p:xfrm>
              <a:off x="5257800" y="1905317"/>
              <a:ext cx="6829818" cy="4358291"/>
            </p:xfrm>
            <a:graphic>
              <a:graphicData uri="http://schemas.microsoft.com/office/drawing/2014/chartex">
                <cx:chart xmlns:cx="http://schemas.microsoft.com/office/drawing/2014/chartex" xmlns:r="http://schemas.openxmlformats.org/officeDocument/2006/relationships" r:id="rId30"/>
              </a:graphicData>
            </a:graphic>
          </p:graphicFrame>
        </mc:Choice>
        <mc:Fallback xmlns="">
          <p:pic>
            <p:nvPicPr>
              <p:cNvPr id="34" name="Gráfico 33">
                <a:extLst>
                  <a:ext uri="{FF2B5EF4-FFF2-40B4-BE49-F238E27FC236}">
                    <a16:creationId xmlns:a16="http://schemas.microsoft.com/office/drawing/2014/main" id="{576C1A53-B9EB-429F-9038-7B3AE6C619E1}"/>
                  </a:ext>
                </a:extLst>
              </p:cNvPr>
              <p:cNvPicPr>
                <a:picLocks noGrp="1" noRot="1" noChangeAspect="1" noMove="1" noResize="1" noEditPoints="1" noAdjustHandles="1" noChangeArrowheads="1" noChangeShapeType="1"/>
              </p:cNvPicPr>
              <p:nvPr/>
            </p:nvPicPr>
            <p:blipFill>
              <a:blip r:embed="rId31"/>
              <a:stretch>
                <a:fillRect/>
              </a:stretch>
            </p:blipFill>
            <p:spPr>
              <a:xfrm>
                <a:off x="5257800" y="1905317"/>
                <a:ext cx="6829818" cy="4358291"/>
              </a:xfrm>
              <a:prstGeom prst="rect">
                <a:avLst/>
              </a:prstGeom>
            </p:spPr>
          </p:pic>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5362" name="Object 1" hidden="1"/>
          <p:cNvGraphicFramePr>
            <a:graphicFrameLocks noChangeAspect="1"/>
          </p:cNvGraphicFramePr>
          <p:nvPr>
            <p:custDataLst>
              <p:tags r:id="rId2"/>
            </p:custDataLst>
            <p:extLst>
              <p:ext uri="{D42A27DB-BD31-4B8C-83A1-F6EECF244321}">
                <p14:modId xmlns:p14="http://schemas.microsoft.com/office/powerpoint/2010/main" val="83377869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5479" name="Diapositiva de think-cell" r:id="rId22" imgW="421" imgH="423" progId="TCLayout.ActiveDocument.1">
                  <p:embed/>
                </p:oleObj>
              </mc:Choice>
              <mc:Fallback>
                <p:oleObj name="Diapositiva de think-cell" r:id="rId22" imgW="421" imgH="423" progId="TCLayout.ActiveDocument.1">
                  <p:embed/>
                  <p:pic>
                    <p:nvPicPr>
                      <p:cNvPr id="0"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5367" name="Picture 16"/>
          <p:cNvPicPr>
            <a:picLocks noChangeAspect="1"/>
          </p:cNvPicPr>
          <p:nvPr/>
        </p:nvPicPr>
        <p:blipFill>
          <a:blip r:embed="rId24" cstate="print"/>
          <a:srcRect/>
          <a:stretch>
            <a:fillRect/>
          </a:stretch>
        </p:blipFill>
        <p:spPr bwMode="auto">
          <a:xfrm>
            <a:off x="0" y="5532438"/>
            <a:ext cx="12192000" cy="1350962"/>
          </a:xfrm>
          <a:prstGeom prst="rect">
            <a:avLst/>
          </a:prstGeom>
          <a:noFill/>
          <a:ln w="9525">
            <a:noFill/>
            <a:miter lim="800000"/>
            <a:headEnd/>
            <a:tailEnd/>
          </a:ln>
        </p:spPr>
      </p:pic>
      <p:sp>
        <p:nvSpPr>
          <p:cNvPr id="15368"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5369" name="Rectángulo 39"/>
          <p:cNvSpPr>
            <a:spLocks noChangeArrowheads="1"/>
          </p:cNvSpPr>
          <p:nvPr/>
        </p:nvSpPr>
        <p:spPr bwMode="auto">
          <a:xfrm>
            <a:off x="8838264" y="247749"/>
            <a:ext cx="2573624" cy="1384995"/>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Grain and By product exported to WSCAM in 2024 has been the Maize with 6,566K Tons, followed by Soya Bean Meal with 2,916k Tons and Wheat with 888k Tons</a:t>
            </a:r>
          </a:p>
        </p:txBody>
      </p:sp>
      <p:graphicFrame>
        <p:nvGraphicFramePr>
          <p:cNvPr id="39" name="Chart 3">
            <a:extLst>
              <a:ext uri="{FF2B5EF4-FFF2-40B4-BE49-F238E27FC236}">
                <a16:creationId xmlns:a16="http://schemas.microsoft.com/office/drawing/2014/main" id="{50957B03-E296-47B5-A772-41CE8955D241}"/>
              </a:ext>
            </a:extLst>
          </p:cNvPr>
          <p:cNvGraphicFramePr/>
          <p:nvPr>
            <p:custDataLst>
              <p:tags r:id="rId4"/>
            </p:custDataLst>
            <p:extLst>
              <p:ext uri="{D42A27DB-BD31-4B8C-83A1-F6EECF244321}">
                <p14:modId xmlns:p14="http://schemas.microsoft.com/office/powerpoint/2010/main" val="4133697287"/>
              </p:ext>
            </p:extLst>
          </p:nvPr>
        </p:nvGraphicFramePr>
        <p:xfrm>
          <a:off x="9169400" y="2254250"/>
          <a:ext cx="2533650" cy="2533650"/>
        </p:xfrm>
        <a:graphic>
          <a:graphicData uri="http://schemas.openxmlformats.org/drawingml/2006/chart">
            <c:chart xmlns:c="http://schemas.openxmlformats.org/drawingml/2006/chart" xmlns:r="http://schemas.openxmlformats.org/officeDocument/2006/relationships" r:id="rId25"/>
          </a:graphicData>
        </a:graphic>
      </p:graphicFrame>
      <p:sp>
        <p:nvSpPr>
          <p:cNvPr id="25" name="Text Placeholder 2">
            <a:extLst>
              <a:ext uri="{FF2B5EF4-FFF2-40B4-BE49-F238E27FC236}">
                <a16:creationId xmlns:a16="http://schemas.microsoft.com/office/drawing/2014/main" id="{A0BE6956-2149-2B4E-6D06-A907B9F146ED}"/>
              </a:ext>
            </a:extLst>
          </p:cNvPr>
          <p:cNvSpPr>
            <a:spLocks noGrp="1"/>
          </p:cNvSpPr>
          <p:nvPr>
            <p:custDataLst>
              <p:tags r:id="rId5"/>
            </p:custDataLst>
          </p:nvPr>
        </p:nvSpPr>
        <p:spPr bwMode="gray">
          <a:xfrm>
            <a:off x="10375900" y="2368550"/>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1A1307E-079D-43D8-819B-4D552525ED21}" type="datetime'''''''''2'''''''''''''''',''''''''5''''''''%'''">
              <a:rPr lang="es-AR" altLang="en-US" sz="1000" b="1" smtClean="0">
                <a:solidFill>
                  <a:schemeClr val="bg1"/>
                </a:solidFill>
                <a:effectLst/>
                <a:ea typeface="+mn-ea"/>
                <a:cs typeface="+mn-cs"/>
              </a:rPr>
              <a:pPr/>
              <a:t>2,5%</a:t>
            </a:fld>
            <a:endParaRPr lang="es-AR" altLang="es-AR" sz="1000" b="1" dirty="0">
              <a:solidFill>
                <a:schemeClr val="bg1"/>
              </a:solidFill>
              <a:ea typeface="+mn-ea"/>
              <a:cs typeface="+mn-cs"/>
              <a:sym typeface="+mn-lt"/>
            </a:endParaRPr>
          </a:p>
        </p:txBody>
      </p:sp>
      <p:sp>
        <p:nvSpPr>
          <p:cNvPr id="15378" name="Marcador de texto 2"/>
          <p:cNvSpPr>
            <a:spLocks noGrp="1"/>
          </p:cNvSpPr>
          <p:nvPr>
            <p:custDataLst>
              <p:tags r:id="rId6"/>
            </p:custDataLst>
          </p:nvPr>
        </p:nvSpPr>
        <p:spPr bwMode="auto">
          <a:xfrm>
            <a:off x="10466388" y="2109788"/>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DFB46707-127B-41EF-9030-BE5065ADC3FF}" type="datetime'''''''''''''''B''''''''A''''''''R''L''''''EY'''''''''''''''''">
              <a:rPr lang="es-AR" altLang="en-US" sz="1000" b="1" smtClean="0">
                <a:effectLst/>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20" name="Text Placeholder 2">
            <a:extLst>
              <a:ext uri="{FF2B5EF4-FFF2-40B4-BE49-F238E27FC236}">
                <a16:creationId xmlns:a16="http://schemas.microsoft.com/office/drawing/2014/main" id="{C0A2DC83-261C-6B69-C3DA-C58EB6EA7A61}"/>
              </a:ext>
            </a:extLst>
          </p:cNvPr>
          <p:cNvSpPr>
            <a:spLocks noGrp="1"/>
          </p:cNvSpPr>
          <p:nvPr>
            <p:custDataLst>
              <p:tags r:id="rId7"/>
            </p:custDataLst>
          </p:nvPr>
        </p:nvSpPr>
        <p:spPr bwMode="gray">
          <a:xfrm>
            <a:off x="10440988" y="2505075"/>
            <a:ext cx="290513" cy="136525"/>
          </a:xfrm>
          <a:prstGeom prst="rect">
            <a:avLst/>
          </a:prstGeom>
          <a:solidFill>
            <a:srgbClr val="00777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13174B6-52A1-4F63-BA83-6C68CC8DCCB6}" type="datetime'0'',''''''''1''''''''''''''''''''''''''''''''%'''">
              <a:rPr lang="es-AR" altLang="en-US" sz="1000" b="1" smtClean="0">
                <a:solidFill>
                  <a:schemeClr val="bg1"/>
                </a:solidFill>
                <a:effectLst/>
                <a:ea typeface="+mn-ea"/>
                <a:cs typeface="+mn-cs"/>
              </a:rPr>
              <a:pPr/>
              <a:t>0,1%</a:t>
            </a:fld>
            <a:endParaRPr lang="es-AR" altLang="es-AR" sz="1000" b="1" dirty="0">
              <a:solidFill>
                <a:schemeClr val="bg1"/>
              </a:solidFill>
              <a:ea typeface="+mn-ea"/>
              <a:cs typeface="+mn-cs"/>
              <a:sym typeface="+mn-lt"/>
            </a:endParaRPr>
          </a:p>
        </p:txBody>
      </p:sp>
      <p:sp>
        <p:nvSpPr>
          <p:cNvPr id="21" name="Marcador de texto 2">
            <a:extLst>
              <a:ext uri="{FF2B5EF4-FFF2-40B4-BE49-F238E27FC236}">
                <a16:creationId xmlns:a16="http://schemas.microsoft.com/office/drawing/2014/main" id="{D789BDCE-8FA0-0A4E-9B5C-D48767E41688}"/>
              </a:ext>
            </a:extLst>
          </p:cNvPr>
          <p:cNvSpPr>
            <a:spLocks noGrp="1"/>
          </p:cNvSpPr>
          <p:nvPr>
            <p:custDataLst>
              <p:tags r:id="rId8"/>
            </p:custDataLst>
          </p:nvPr>
        </p:nvSpPr>
        <p:spPr bwMode="auto">
          <a:xfrm>
            <a:off x="10802938" y="2246313"/>
            <a:ext cx="44291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C849A559-6D8B-41BE-A9EA-5749A5FB1BC3}" type="datetime'''''''''C''AN''''O''''''''L''''''''''''A'''''''''''">
              <a:rPr lang="es-AR" altLang="en-US" sz="1000" b="1" smtClean="0">
                <a:effectLst/>
                <a:latin typeface="+mn-lt"/>
                <a:cs typeface="+mn-cs"/>
              </a:rPr>
              <a:pPr>
                <a:lnSpc>
                  <a:spcPct val="90000"/>
                </a:lnSpc>
                <a:buFont typeface="Arial" pitchFamily="34" charset="0"/>
                <a:buNone/>
              </a:pPr>
              <a:t>CANOLA</a:t>
            </a:fld>
            <a:endParaRPr lang="es-AR" sz="1000" b="1">
              <a:latin typeface="+mn-lt"/>
              <a:cs typeface="+mn-cs"/>
              <a:sym typeface="+mn-lt"/>
            </a:endParaRPr>
          </a:p>
        </p:txBody>
      </p:sp>
      <p:sp>
        <p:nvSpPr>
          <p:cNvPr id="29" name="Text Placeholder 2">
            <a:extLst>
              <a:ext uri="{FF2B5EF4-FFF2-40B4-BE49-F238E27FC236}">
                <a16:creationId xmlns:a16="http://schemas.microsoft.com/office/drawing/2014/main" id="{12F255C0-D5C2-428F-AB7C-8065C498AAB6}"/>
              </a:ext>
            </a:extLst>
          </p:cNvPr>
          <p:cNvSpPr>
            <a:spLocks noGrp="1"/>
          </p:cNvSpPr>
          <p:nvPr>
            <p:custDataLst>
              <p:tags r:id="rId9"/>
            </p:custDataLst>
          </p:nvPr>
        </p:nvSpPr>
        <p:spPr bwMode="gray">
          <a:xfrm>
            <a:off x="11141075" y="391953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63B9AD3-D201-46F9-B235-17CD50BC8387}" type="datetime'''''''''''''6''''0'''''''''',5%'''''''''''''''''''''">
              <a:rPr lang="es-AR" altLang="en-US" sz="1000" b="1" smtClean="0">
                <a:solidFill>
                  <a:schemeClr val="bg1"/>
                </a:solidFill>
                <a:ea typeface="+mn-ea"/>
                <a:cs typeface="+mn-cs"/>
              </a:rPr>
              <a:pPr/>
              <a:t>60,5%</a:t>
            </a:fld>
            <a:endParaRPr lang="es-AR" altLang="es-AR" sz="1000" b="1" dirty="0">
              <a:solidFill>
                <a:schemeClr val="bg1"/>
              </a:solidFill>
              <a:ea typeface="+mn-ea"/>
              <a:cs typeface="+mn-cs"/>
              <a:sym typeface="+mn-lt"/>
            </a:endParaRPr>
          </a:p>
        </p:txBody>
      </p:sp>
      <p:sp>
        <p:nvSpPr>
          <p:cNvPr id="87" name="Marcador de texto 2"/>
          <p:cNvSpPr>
            <a:spLocks noGrp="1"/>
          </p:cNvSpPr>
          <p:nvPr>
            <p:custDataLst>
              <p:tags r:id="rId10"/>
            </p:custDataLst>
          </p:nvPr>
        </p:nvSpPr>
        <p:spPr bwMode="auto">
          <a:xfrm>
            <a:off x="11539538" y="4060825"/>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6C428D37-61D3-4A1B-B2EA-1441CFC86560}" type="datetime'''''M''''''''''''''''''''''''AI''''''Z''''''''E'''">
              <a:rPr lang="es-AR" altLang="en-US" sz="1000" b="1" smtClean="0">
                <a:effectLst/>
                <a:latin typeface="+mn-lt"/>
                <a:cs typeface="+mn-cs"/>
              </a:rPr>
              <a:pPr>
                <a:lnSpc>
                  <a:spcPct val="90000"/>
                </a:lnSpc>
                <a:buFont typeface="Arial" pitchFamily="34" charset="0"/>
                <a:buNone/>
              </a:pPr>
              <a:t>MAIZE</a:t>
            </a:fld>
            <a:endParaRPr lang="es-AR" sz="1000" b="1">
              <a:latin typeface="+mn-lt"/>
              <a:cs typeface="+mn-cs"/>
              <a:sym typeface="+mn-lt"/>
            </a:endParaRPr>
          </a:p>
        </p:txBody>
      </p:sp>
      <p:sp>
        <p:nvSpPr>
          <p:cNvPr id="26" name="Text Placeholder 2">
            <a:extLst>
              <a:ext uri="{FF2B5EF4-FFF2-40B4-BE49-F238E27FC236}">
                <a16:creationId xmlns:a16="http://schemas.microsoft.com/office/drawing/2014/main" id="{32905763-0136-2F01-7AC4-E980A12E8553}"/>
              </a:ext>
            </a:extLst>
          </p:cNvPr>
          <p:cNvSpPr>
            <a:spLocks noGrp="1"/>
          </p:cNvSpPr>
          <p:nvPr>
            <p:custDataLst>
              <p:tags r:id="rId11"/>
            </p:custDataLst>
          </p:nvPr>
        </p:nvSpPr>
        <p:spPr bwMode="gray">
          <a:xfrm>
            <a:off x="9529763" y="414655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F833AF5-622D-4A60-9BF9-42DFC7174E96}" type="datetime'''''''''''''''''''''''''''0,''''''''''''''''''5''''''''%'">
              <a:rPr lang="es-AR" altLang="en-US" sz="1000" b="1" smtClean="0">
                <a:solidFill>
                  <a:schemeClr val="bg1"/>
                </a:solidFill>
                <a:effectLst/>
                <a:ea typeface="+mn-ea"/>
                <a:cs typeface="+mn-cs"/>
              </a:rPr>
              <a:pPr/>
              <a:t>0,5%</a:t>
            </a:fld>
            <a:endParaRPr lang="es-AR" altLang="es-AR" sz="1000" b="1" dirty="0">
              <a:solidFill>
                <a:schemeClr val="bg1"/>
              </a:solidFill>
              <a:ea typeface="+mn-ea"/>
              <a:cs typeface="+mn-cs"/>
              <a:sym typeface="+mn-lt"/>
            </a:endParaRPr>
          </a:p>
        </p:txBody>
      </p:sp>
      <p:sp>
        <p:nvSpPr>
          <p:cNvPr id="22" name="Marcador de texto 2"/>
          <p:cNvSpPr>
            <a:spLocks noGrp="1"/>
          </p:cNvSpPr>
          <p:nvPr>
            <p:custDataLst>
              <p:tags r:id="rId12"/>
            </p:custDataLst>
          </p:nvPr>
        </p:nvSpPr>
        <p:spPr bwMode="auto">
          <a:xfrm>
            <a:off x="9218613" y="4332288"/>
            <a:ext cx="3048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21770A0-40F9-445C-A123-FF7B97674441}" type="datetime'''''''''''''''''''''''''''''MA''''''''L''''''''''T'''''''''''">
              <a:rPr lang="es-AR" altLang="en-US" sz="1000" b="1" smtClean="0">
                <a:effectLst/>
                <a:latin typeface="+mn-lt"/>
                <a:cs typeface="+mn-cs"/>
              </a:rPr>
              <a:pPr/>
              <a:t>MALT</a:t>
            </a:fld>
            <a:endParaRPr lang="es-AR" sz="1000" b="1">
              <a:latin typeface="+mn-lt"/>
              <a:cs typeface="+mn-cs"/>
              <a:sym typeface="+mn-lt"/>
            </a:endParaRPr>
          </a:p>
        </p:txBody>
      </p:sp>
      <p:sp>
        <p:nvSpPr>
          <p:cNvPr id="33" name="Text Placeholder 2">
            <a:extLst>
              <a:ext uri="{FF2B5EF4-FFF2-40B4-BE49-F238E27FC236}">
                <a16:creationId xmlns:a16="http://schemas.microsoft.com/office/drawing/2014/main" id="{509D28C5-B53B-42C8-8D6B-AA3C4A55FB83}"/>
              </a:ext>
            </a:extLst>
          </p:cNvPr>
          <p:cNvSpPr>
            <a:spLocks noGrp="1"/>
          </p:cNvSpPr>
          <p:nvPr>
            <p:custDataLst>
              <p:tags r:id="rId13"/>
            </p:custDataLst>
          </p:nvPr>
        </p:nvSpPr>
        <p:spPr bwMode="gray">
          <a:xfrm>
            <a:off x="9263063" y="33305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EED72F9-2B90-463E-8EA0-CC6BC6A6FA38}" type="datetime'''''''26'''''''''',''''''''''''''''''''''''''9''''''''''%'''">
              <a:rPr lang="es-AR" altLang="en-US" sz="1000" b="1" smtClean="0">
                <a:solidFill>
                  <a:schemeClr val="bg1"/>
                </a:solidFill>
                <a:ea typeface="+mn-ea"/>
                <a:cs typeface="+mn-cs"/>
              </a:rPr>
              <a:pPr/>
              <a:t>26,9%</a:t>
            </a:fld>
            <a:endParaRPr lang="es-AR" altLang="es-AR" sz="1000" b="1" dirty="0">
              <a:solidFill>
                <a:schemeClr val="bg1"/>
              </a:solidFill>
              <a:ea typeface="+mn-ea"/>
              <a:cs typeface="+mn-cs"/>
              <a:sym typeface="+mn-lt"/>
            </a:endParaRPr>
          </a:p>
        </p:txBody>
      </p:sp>
      <p:sp>
        <p:nvSpPr>
          <p:cNvPr id="34" name="Marcador de texto 2">
            <a:extLst>
              <a:ext uri="{FF2B5EF4-FFF2-40B4-BE49-F238E27FC236}">
                <a16:creationId xmlns:a16="http://schemas.microsoft.com/office/drawing/2014/main" id="{16115042-2C50-4196-8110-9F94253D8F57}"/>
              </a:ext>
            </a:extLst>
          </p:cNvPr>
          <p:cNvSpPr>
            <a:spLocks noGrp="1"/>
          </p:cNvSpPr>
          <p:nvPr>
            <p:custDataLst>
              <p:tags r:id="rId14"/>
            </p:custDataLst>
          </p:nvPr>
        </p:nvSpPr>
        <p:spPr bwMode="auto">
          <a:xfrm>
            <a:off x="8266113" y="329565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77E72EE-9CFC-4A70-B948-56A88FFAA8E6}"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35" name="Text Placeholder 2">
            <a:extLst>
              <a:ext uri="{FF2B5EF4-FFF2-40B4-BE49-F238E27FC236}">
                <a16:creationId xmlns:a16="http://schemas.microsoft.com/office/drawing/2014/main" id="{BD3E3E20-89B0-473D-A877-056229E5541F}"/>
              </a:ext>
            </a:extLst>
          </p:cNvPr>
          <p:cNvSpPr>
            <a:spLocks noGrp="1"/>
          </p:cNvSpPr>
          <p:nvPr>
            <p:custDataLst>
              <p:tags r:id="rId15"/>
            </p:custDataLst>
          </p:nvPr>
        </p:nvSpPr>
        <p:spPr bwMode="gray">
          <a:xfrm>
            <a:off x="9734550" y="2570163"/>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ABAFC7E-28E8-4978-9F5C-8C768AF06187}" type="datetime'''''''1'',''''''''3''''''''''''''''''''''''%'''''''''''''''''">
              <a:rPr lang="es-AR" altLang="en-US" sz="1000" b="1" smtClean="0">
                <a:effectLst/>
                <a:ea typeface="+mn-ea"/>
                <a:cs typeface="+mn-cs"/>
              </a:rPr>
              <a:pPr/>
              <a:t>1,3%</a:t>
            </a:fld>
            <a:endParaRPr lang="es-AR" altLang="es-AR" sz="1000" b="1" dirty="0">
              <a:ea typeface="+mn-ea"/>
              <a:cs typeface="+mn-cs"/>
              <a:sym typeface="+mn-lt"/>
            </a:endParaRPr>
          </a:p>
        </p:txBody>
      </p:sp>
      <p:sp>
        <p:nvSpPr>
          <p:cNvPr id="36" name="Marcador de texto 2">
            <a:extLst>
              <a:ext uri="{FF2B5EF4-FFF2-40B4-BE49-F238E27FC236}">
                <a16:creationId xmlns:a16="http://schemas.microsoft.com/office/drawing/2014/main" id="{F4772C5F-67B0-4804-8944-9CB372AFC2D1}"/>
              </a:ext>
            </a:extLst>
          </p:cNvPr>
          <p:cNvSpPr>
            <a:spLocks noGrp="1"/>
          </p:cNvSpPr>
          <p:nvPr>
            <p:custDataLst>
              <p:tags r:id="rId16"/>
            </p:custDataLst>
          </p:nvPr>
        </p:nvSpPr>
        <p:spPr bwMode="auto">
          <a:xfrm>
            <a:off x="9034463" y="2414588"/>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762C437-46FE-4A15-867B-24DC90E1C519}"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37" name="Text Placeholder 2">
            <a:extLst>
              <a:ext uri="{FF2B5EF4-FFF2-40B4-BE49-F238E27FC236}">
                <a16:creationId xmlns:a16="http://schemas.microsoft.com/office/drawing/2014/main" id="{E2B375E2-E784-4E23-9A8B-D1E3551D0434}"/>
              </a:ext>
            </a:extLst>
          </p:cNvPr>
          <p:cNvSpPr>
            <a:spLocks noGrp="1"/>
          </p:cNvSpPr>
          <p:nvPr>
            <p:custDataLst>
              <p:tags r:id="rId17"/>
            </p:custDataLst>
          </p:nvPr>
        </p:nvSpPr>
        <p:spPr bwMode="gray">
          <a:xfrm>
            <a:off x="9866313" y="2706688"/>
            <a:ext cx="290513" cy="136525"/>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300D0E8-657E-4830-93F1-24351679842D}" type="datetime'''''''0'''',''''''1''''''''''''''''''''''''''''''''%'''''''">
              <a:rPr lang="es-AR" altLang="en-US" sz="1000" b="1" smtClean="0">
                <a:solidFill>
                  <a:schemeClr val="bg1"/>
                </a:solidFill>
                <a:effectLst/>
                <a:ea typeface="+mn-ea"/>
                <a:cs typeface="+mn-cs"/>
              </a:rPr>
              <a:pPr/>
              <a:t>0,1%</a:t>
            </a:fld>
            <a:endParaRPr lang="es-AR" altLang="es-AR" sz="1000" b="1" dirty="0">
              <a:solidFill>
                <a:schemeClr val="bg1"/>
              </a:solidFill>
              <a:ea typeface="+mn-ea"/>
              <a:cs typeface="+mn-cs"/>
              <a:sym typeface="+mn-lt"/>
            </a:endParaRPr>
          </a:p>
        </p:txBody>
      </p:sp>
      <p:sp>
        <p:nvSpPr>
          <p:cNvPr id="38" name="Marcador de texto 2">
            <a:extLst>
              <a:ext uri="{FF2B5EF4-FFF2-40B4-BE49-F238E27FC236}">
                <a16:creationId xmlns:a16="http://schemas.microsoft.com/office/drawing/2014/main" id="{8006808A-53D1-4070-B51C-638E811B8CC2}"/>
              </a:ext>
            </a:extLst>
          </p:cNvPr>
          <p:cNvSpPr>
            <a:spLocks noGrp="1"/>
          </p:cNvSpPr>
          <p:nvPr>
            <p:custDataLst>
              <p:tags r:id="rId18"/>
            </p:custDataLst>
          </p:nvPr>
        </p:nvSpPr>
        <p:spPr bwMode="auto">
          <a:xfrm>
            <a:off x="9183688" y="2278063"/>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8F3B7E1A-2155-4080-A52E-F670F4940973}" type="datetime'''''S''''U''''''N''F''''L''''''O''WE''''R'">
              <a:rPr lang="es-AR" altLang="en-US" sz="1000" b="1" smtClean="0">
                <a:effectLst/>
                <a:latin typeface="+mn-lt"/>
                <a:cs typeface="+mn-cs"/>
              </a:rPr>
              <a:pPr/>
              <a:t>SUNFLOWER</a:t>
            </a:fld>
            <a:endParaRPr lang="es-AR" sz="1000" b="1">
              <a:latin typeface="+mn-lt"/>
              <a:cs typeface="+mn-cs"/>
              <a:sym typeface="+mn-lt"/>
            </a:endParaRPr>
          </a:p>
        </p:txBody>
      </p:sp>
      <p:sp>
        <p:nvSpPr>
          <p:cNvPr id="41" name="Text Placeholder 2">
            <a:extLst>
              <a:ext uri="{FF2B5EF4-FFF2-40B4-BE49-F238E27FC236}">
                <a16:creationId xmlns:a16="http://schemas.microsoft.com/office/drawing/2014/main" id="{51268CE4-ED71-44C5-80CA-ECDFCC91A838}"/>
              </a:ext>
            </a:extLst>
          </p:cNvPr>
          <p:cNvSpPr>
            <a:spLocks noGrp="1"/>
          </p:cNvSpPr>
          <p:nvPr>
            <p:custDataLst>
              <p:tags r:id="rId19"/>
            </p:custDataLst>
          </p:nvPr>
        </p:nvSpPr>
        <p:spPr bwMode="gray">
          <a:xfrm>
            <a:off x="10020300" y="24193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72C6A48-E645-4FA4-8DBA-01C6DBE0E089}" type="datetime'8'''''''''''''''''''''''''''''''',''2''''''''''''''%'''''''">
              <a:rPr lang="es-AR" altLang="en-US" sz="1000" b="1" smtClean="0">
                <a:solidFill>
                  <a:schemeClr val="bg1"/>
                </a:solidFill>
                <a:ea typeface="+mn-ea"/>
                <a:cs typeface="+mn-cs"/>
              </a:rPr>
              <a:pPr/>
              <a:t>8,2%</a:t>
            </a:fld>
            <a:endParaRPr lang="es-AR" altLang="es-AR" sz="1000" b="1" dirty="0">
              <a:solidFill>
                <a:schemeClr val="bg1"/>
              </a:solidFill>
              <a:ea typeface="+mn-ea"/>
              <a:cs typeface="+mn-cs"/>
              <a:sym typeface="+mn-lt"/>
            </a:endParaRPr>
          </a:p>
        </p:txBody>
      </p:sp>
      <p:sp>
        <p:nvSpPr>
          <p:cNvPr id="42" name="Marcador de texto 2">
            <a:extLst>
              <a:ext uri="{FF2B5EF4-FFF2-40B4-BE49-F238E27FC236}">
                <a16:creationId xmlns:a16="http://schemas.microsoft.com/office/drawing/2014/main" id="{B1AB4DC5-40A9-4F54-9CEB-9E5BC0E39E60}"/>
              </a:ext>
            </a:extLst>
          </p:cNvPr>
          <p:cNvSpPr>
            <a:spLocks noGrp="1"/>
          </p:cNvSpPr>
          <p:nvPr>
            <p:custDataLst>
              <p:tags r:id="rId20"/>
            </p:custDataLst>
          </p:nvPr>
        </p:nvSpPr>
        <p:spPr bwMode="auto">
          <a:xfrm>
            <a:off x="9779000" y="2141538"/>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ADA7321-BC0C-44ED-8DDC-9426CE3507D7}" type="datetime'''''''W''''''''H''''''''''''''''E''''''''''''''''''AT'">
              <a:rPr lang="es-AR" altLang="en-US" sz="1000" b="1" smtClean="0">
                <a:effectLst/>
                <a:latin typeface="+mn-lt"/>
                <a:cs typeface="+mn-cs"/>
              </a:rPr>
              <a:pPr/>
              <a:t>WHEAT</a:t>
            </a:fld>
            <a:endParaRPr lang="es-AR" sz="1000" b="1">
              <a:latin typeface="+mn-lt"/>
              <a:cs typeface="+mn-cs"/>
              <a:sym typeface="+mn-lt"/>
            </a:endParaRPr>
          </a:p>
        </p:txBody>
      </p:sp>
      <p:sp>
        <p:nvSpPr>
          <p:cNvPr id="15392" name="27 Rectángulo"/>
          <p:cNvSpPr>
            <a:spLocks noChangeArrowheads="1"/>
          </p:cNvSpPr>
          <p:nvPr/>
        </p:nvSpPr>
        <p:spPr bwMode="auto">
          <a:xfrm>
            <a:off x="9252743" y="5153809"/>
            <a:ext cx="2549525" cy="954107"/>
          </a:xfrm>
          <a:prstGeom prst="rect">
            <a:avLst/>
          </a:prstGeom>
          <a:noFill/>
          <a:ln w="9525">
            <a:noFill/>
            <a:miter lim="800000"/>
            <a:headEnd/>
            <a:tailEnd/>
          </a:ln>
        </p:spPr>
        <p:txBody>
          <a:bodyPr>
            <a:spAutoFit/>
          </a:bodyPr>
          <a:lstStyle/>
          <a:p>
            <a:pPr algn="just" eaLnBrk="0" hangingPunct="0"/>
            <a:r>
              <a:rPr lang="en-AU" sz="1400" dirty="0">
                <a:cs typeface="Calibri" pitchFamily="34" charset="0"/>
              </a:rPr>
              <a:t>Peru account for 45% of the total Grain exported to WSCAM, followed by Chile with 32% &amp; Ecuador with 13%</a:t>
            </a:r>
            <a:endParaRPr lang="es-AR" sz="1400" dirty="0">
              <a:cs typeface="Calibri" pitchFamily="34" charset="0"/>
            </a:endParaRPr>
          </a:p>
        </p:txBody>
      </p:sp>
      <p:pic>
        <p:nvPicPr>
          <p:cNvPr id="11" name="Imagen 10">
            <a:extLst>
              <a:ext uri="{FF2B5EF4-FFF2-40B4-BE49-F238E27FC236}">
                <a16:creationId xmlns:a16="http://schemas.microsoft.com/office/drawing/2014/main" id="{A8622D1E-82CC-4E38-8525-1B280D69C579}"/>
              </a:ext>
            </a:extLst>
          </p:cNvPr>
          <p:cNvPicPr>
            <a:picLocks noChangeAspect="1"/>
          </p:cNvPicPr>
          <p:nvPr/>
        </p:nvPicPr>
        <p:blipFill>
          <a:blip r:embed="rId26"/>
          <a:stretch>
            <a:fillRect/>
          </a:stretch>
        </p:blipFill>
        <p:spPr>
          <a:xfrm>
            <a:off x="4568097" y="5630862"/>
            <a:ext cx="2141406" cy="708721"/>
          </a:xfrm>
          <a:prstGeom prst="rect">
            <a:avLst/>
          </a:prstGeom>
        </p:spPr>
      </p:pic>
      <p:pic>
        <p:nvPicPr>
          <p:cNvPr id="6" name="Imagen 5">
            <a:extLst>
              <a:ext uri="{FF2B5EF4-FFF2-40B4-BE49-F238E27FC236}">
                <a16:creationId xmlns:a16="http://schemas.microsoft.com/office/drawing/2014/main" id="{2B48559C-BBEB-461D-B103-ACADCA1BC9AD}"/>
              </a:ext>
            </a:extLst>
          </p:cNvPr>
          <p:cNvPicPr>
            <a:picLocks noChangeAspect="1"/>
          </p:cNvPicPr>
          <p:nvPr/>
        </p:nvPicPr>
        <p:blipFill>
          <a:blip r:embed="rId27"/>
          <a:stretch>
            <a:fillRect/>
          </a:stretch>
        </p:blipFill>
        <p:spPr>
          <a:xfrm>
            <a:off x="4816917" y="5974554"/>
            <a:ext cx="2022204" cy="286547"/>
          </a:xfrm>
          <a:prstGeom prst="rect">
            <a:avLst/>
          </a:prstGeom>
        </p:spPr>
      </p:pic>
      <p:pic>
        <p:nvPicPr>
          <p:cNvPr id="4" name="Imagen 3">
            <a:extLst>
              <a:ext uri="{FF2B5EF4-FFF2-40B4-BE49-F238E27FC236}">
                <a16:creationId xmlns:a16="http://schemas.microsoft.com/office/drawing/2014/main" id="{944A6A45-6E66-4307-AEF0-25C45E9EFF76}"/>
              </a:ext>
            </a:extLst>
          </p:cNvPr>
          <p:cNvPicPr>
            <a:picLocks noChangeAspect="1"/>
          </p:cNvPicPr>
          <p:nvPr/>
        </p:nvPicPr>
        <p:blipFill>
          <a:blip r:embed="rId28"/>
          <a:stretch>
            <a:fillRect/>
          </a:stretch>
        </p:blipFill>
        <p:spPr>
          <a:xfrm>
            <a:off x="97546" y="139852"/>
            <a:ext cx="7413978" cy="1704129"/>
          </a:xfrm>
          <a:prstGeom prst="rect">
            <a:avLst/>
          </a:prstGeom>
        </p:spPr>
      </p:pic>
      <mc:AlternateContent xmlns:mc="http://schemas.openxmlformats.org/markup-compatibility/2006" xmlns:cx4="http://schemas.microsoft.com/office/drawing/2016/5/10/chartex">
        <mc:Choice Requires="cx4">
          <p:graphicFrame>
            <p:nvGraphicFramePr>
              <p:cNvPr id="40" name="Gráfico 39">
                <a:extLst>
                  <a:ext uri="{FF2B5EF4-FFF2-40B4-BE49-F238E27FC236}">
                    <a16:creationId xmlns:a16="http://schemas.microsoft.com/office/drawing/2014/main" id="{566781F8-5FC2-4CB7-9B2A-E942FDD77C26}"/>
                  </a:ext>
                </a:extLst>
              </p:cNvPr>
              <p:cNvGraphicFramePr/>
              <p:nvPr>
                <p:extLst>
                  <p:ext uri="{D42A27DB-BD31-4B8C-83A1-F6EECF244321}">
                    <p14:modId xmlns:p14="http://schemas.microsoft.com/office/powerpoint/2010/main" val="2766842803"/>
                  </p:ext>
                </p:extLst>
              </p:nvPr>
            </p:nvGraphicFramePr>
            <p:xfrm>
              <a:off x="171450" y="2057399"/>
              <a:ext cx="8094663" cy="4203701"/>
            </p:xfrm>
            <a:graphic>
              <a:graphicData uri="http://schemas.microsoft.com/office/drawing/2014/chartex">
                <cx:chart xmlns:cx="http://schemas.microsoft.com/office/drawing/2014/chartex" xmlns:r="http://schemas.openxmlformats.org/officeDocument/2006/relationships" r:id="rId29"/>
              </a:graphicData>
            </a:graphic>
          </p:graphicFrame>
        </mc:Choice>
        <mc:Fallback xmlns="">
          <p:pic>
            <p:nvPicPr>
              <p:cNvPr id="40" name="Gráfico 39">
                <a:extLst>
                  <a:ext uri="{FF2B5EF4-FFF2-40B4-BE49-F238E27FC236}">
                    <a16:creationId xmlns:a16="http://schemas.microsoft.com/office/drawing/2014/main" id="{566781F8-5FC2-4CB7-9B2A-E942FDD77C26}"/>
                  </a:ext>
                </a:extLst>
              </p:cNvPr>
              <p:cNvPicPr>
                <a:picLocks noGrp="1" noRot="1" noChangeAspect="1" noMove="1" noResize="1" noEditPoints="1" noAdjustHandles="1" noChangeArrowheads="1" noChangeShapeType="1"/>
              </p:cNvPicPr>
              <p:nvPr/>
            </p:nvPicPr>
            <p:blipFill>
              <a:blip r:embed="rId30"/>
              <a:stretch>
                <a:fillRect/>
              </a:stretch>
            </p:blipFill>
            <p:spPr>
              <a:xfrm>
                <a:off x="171450" y="2057399"/>
                <a:ext cx="8094663" cy="4203701"/>
              </a:xfrm>
              <a:prstGeom prst="rect">
                <a:avLst/>
              </a:prstGeom>
            </p:spPr>
          </p:pic>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6386" name="Object 1" hidden="1"/>
          <p:cNvGraphicFramePr>
            <a:graphicFrameLocks noChangeAspect="1"/>
          </p:cNvGraphicFramePr>
          <p:nvPr>
            <p:custDataLst>
              <p:tags r:id="rId2"/>
            </p:custDataLst>
            <p:extLst>
              <p:ext uri="{D42A27DB-BD31-4B8C-83A1-F6EECF244321}">
                <p14:modId xmlns:p14="http://schemas.microsoft.com/office/powerpoint/2010/main" val="1315691622"/>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6500" name="Diapositiva de think-cell" r:id="rId33" imgW="421" imgH="423" progId="TCLayout.ActiveDocument.1">
                  <p:embed/>
                </p:oleObj>
              </mc:Choice>
              <mc:Fallback>
                <p:oleObj name="Diapositiva de think-cell" r:id="rId33" imgW="421" imgH="423" progId="TCLayout.ActiveDocument.1">
                  <p:embed/>
                  <p:pic>
                    <p:nvPicPr>
                      <p:cNvPr id="0" name="Object 1" hidden="1"/>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6391" name="Picture 16"/>
          <p:cNvPicPr>
            <a:picLocks noChangeAspect="1"/>
          </p:cNvPicPr>
          <p:nvPr/>
        </p:nvPicPr>
        <p:blipFill>
          <a:blip r:embed="rId35" cstate="print"/>
          <a:srcRect/>
          <a:stretch>
            <a:fillRect/>
          </a:stretch>
        </p:blipFill>
        <p:spPr bwMode="auto">
          <a:xfrm>
            <a:off x="0" y="5532438"/>
            <a:ext cx="12192000" cy="1350962"/>
          </a:xfrm>
          <a:prstGeom prst="rect">
            <a:avLst/>
          </a:prstGeom>
          <a:noFill/>
          <a:ln w="9525">
            <a:noFill/>
            <a:miter lim="800000"/>
            <a:headEnd/>
            <a:tailEnd/>
          </a:ln>
        </p:spPr>
      </p:pic>
      <p:sp>
        <p:nvSpPr>
          <p:cNvPr id="1639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6393" name="Rectángulo 40"/>
          <p:cNvSpPr>
            <a:spLocks noChangeArrowheads="1"/>
          </p:cNvSpPr>
          <p:nvPr/>
        </p:nvSpPr>
        <p:spPr bwMode="auto">
          <a:xfrm>
            <a:off x="8362950" y="168128"/>
            <a:ext cx="3435350" cy="2108269"/>
          </a:xfrm>
          <a:prstGeom prst="rect">
            <a:avLst/>
          </a:prstGeom>
          <a:noFill/>
          <a:ln w="9525">
            <a:noFill/>
            <a:miter lim="800000"/>
            <a:headEnd/>
            <a:tailEnd/>
          </a:ln>
        </p:spPr>
        <p:txBody>
          <a:bodyPr>
            <a:spAutoFit/>
          </a:bodyPr>
          <a:lstStyle/>
          <a:p>
            <a:pPr algn="just" eaLnBrk="0" hangingPunct="0"/>
            <a:r>
              <a:rPr lang="en-AU" sz="1400" dirty="0">
                <a:cs typeface="Calibri" pitchFamily="34" charset="0"/>
              </a:rPr>
              <a:t>The main Grain &amp; By Product exported to Brazil in 2024 has been the Wheat with 4,568k Tons, followed  by Barley with 982k Tons and Malt with 797k Tons.</a:t>
            </a:r>
          </a:p>
          <a:p>
            <a:pPr algn="just" eaLnBrk="0" hangingPunct="0"/>
            <a:endParaRPr lang="en-AU" sz="1400" dirty="0">
              <a:cs typeface="Calibri" pitchFamily="34" charset="0"/>
            </a:endParaRPr>
          </a:p>
          <a:p>
            <a:pPr algn="just" eaLnBrk="0" hangingPunct="0"/>
            <a:r>
              <a:rPr lang="en-AU" sz="1400" dirty="0">
                <a:cs typeface="Calibri" pitchFamily="34" charset="0"/>
              </a:rPr>
              <a:t>The main Grain &amp; By Product exported to India in 2024 has been Barley with 146k, followed by Soya Beans with 124k Tons &amp; Soya Bean Meal with 23k Tons.</a:t>
            </a:r>
          </a:p>
          <a:p>
            <a:pPr algn="just" eaLnBrk="0" hangingPunct="0"/>
            <a:endParaRPr lang="en-AU" sz="500" dirty="0">
              <a:cs typeface="Calibri" pitchFamily="34" charset="0"/>
            </a:endParaRPr>
          </a:p>
        </p:txBody>
      </p:sp>
      <p:graphicFrame>
        <p:nvGraphicFramePr>
          <p:cNvPr id="49" name="Chart 3">
            <a:extLst>
              <a:ext uri="{FF2B5EF4-FFF2-40B4-BE49-F238E27FC236}">
                <a16:creationId xmlns:a16="http://schemas.microsoft.com/office/drawing/2014/main" id="{EC1A677B-809D-47F4-900C-C13ABBDD63CA}"/>
              </a:ext>
            </a:extLst>
          </p:cNvPr>
          <p:cNvGraphicFramePr/>
          <p:nvPr>
            <p:custDataLst>
              <p:tags r:id="rId4"/>
            </p:custDataLst>
            <p:extLst>
              <p:ext uri="{D42A27DB-BD31-4B8C-83A1-F6EECF244321}">
                <p14:modId xmlns:p14="http://schemas.microsoft.com/office/powerpoint/2010/main" val="3140542667"/>
              </p:ext>
            </p:extLst>
          </p:nvPr>
        </p:nvGraphicFramePr>
        <p:xfrm>
          <a:off x="876300" y="1001713"/>
          <a:ext cx="2668588" cy="2668587"/>
        </p:xfrm>
        <a:graphic>
          <a:graphicData uri="http://schemas.openxmlformats.org/drawingml/2006/chart">
            <c:chart xmlns:c="http://schemas.openxmlformats.org/drawingml/2006/chart" xmlns:r="http://schemas.openxmlformats.org/officeDocument/2006/relationships" r:id="rId36"/>
          </a:graphicData>
        </a:graphic>
      </p:graphicFrame>
      <p:cxnSp>
        <p:nvCxnSpPr>
          <p:cNvPr id="10" name="Conector recto 9">
            <a:extLst>
              <a:ext uri="{FF2B5EF4-FFF2-40B4-BE49-F238E27FC236}">
                <a16:creationId xmlns:a16="http://schemas.microsoft.com/office/drawing/2014/main" id="{FC1801AD-0207-421B-818C-B541B9D40517}"/>
              </a:ext>
            </a:extLst>
          </p:cNvPr>
          <p:cNvCxnSpPr/>
          <p:nvPr>
            <p:custDataLst>
              <p:tags r:id="rId5"/>
            </p:custDataLst>
          </p:nvPr>
        </p:nvCxnSpPr>
        <p:spPr bwMode="auto">
          <a:xfrm flipH="1">
            <a:off x="3416301" y="2751138"/>
            <a:ext cx="214313"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F04F064F-090D-4627-9A4B-8D1A444167FF}"/>
              </a:ext>
            </a:extLst>
          </p:cNvPr>
          <p:cNvCxnSpPr/>
          <p:nvPr>
            <p:custDataLst>
              <p:tags r:id="rId6"/>
            </p:custDataLst>
          </p:nvPr>
        </p:nvCxnSpPr>
        <p:spPr bwMode="auto">
          <a:xfrm flipH="1" flipV="1">
            <a:off x="3394075" y="2743200"/>
            <a:ext cx="22225" cy="79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A5C0369C-7142-4863-84F3-7037F3A84867}"/>
              </a:ext>
            </a:extLst>
          </p:cNvPr>
          <p:cNvCxnSpPr>
            <a:cxnSpLocks/>
          </p:cNvCxnSpPr>
          <p:nvPr>
            <p:custDataLst>
              <p:tags r:id="rId7"/>
            </p:custDataLst>
          </p:nvPr>
        </p:nvCxnSpPr>
        <p:spPr bwMode="auto">
          <a:xfrm flipH="1">
            <a:off x="3773488" y="2887663"/>
            <a:ext cx="412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A77272F0-DFFB-4561-8140-D1DEDBB8EED8}"/>
              </a:ext>
            </a:extLst>
          </p:cNvPr>
          <p:cNvCxnSpPr/>
          <p:nvPr>
            <p:custDataLst>
              <p:tags r:id="rId8"/>
            </p:custDataLst>
          </p:nvPr>
        </p:nvCxnSpPr>
        <p:spPr bwMode="auto">
          <a:xfrm flipH="1" flipV="1">
            <a:off x="3390900" y="2752725"/>
            <a:ext cx="382588" cy="1349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34246AB4-978D-4105-B66F-0E476242D4C6}"/>
              </a:ext>
            </a:extLst>
          </p:cNvPr>
          <p:cNvCxnSpPr/>
          <p:nvPr>
            <p:custDataLst>
              <p:tags r:id="rId9"/>
            </p:custDataLst>
          </p:nvPr>
        </p:nvCxnSpPr>
        <p:spPr bwMode="auto">
          <a:xfrm flipV="1">
            <a:off x="3763963" y="2884488"/>
            <a:ext cx="0" cy="7143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E1EF33E7-5EBD-4161-A7C5-B5FB56E73612}"/>
              </a:ext>
            </a:extLst>
          </p:cNvPr>
          <p:cNvCxnSpPr/>
          <p:nvPr>
            <p:custDataLst>
              <p:tags r:id="rId10"/>
            </p:custDataLst>
          </p:nvPr>
        </p:nvCxnSpPr>
        <p:spPr bwMode="auto">
          <a:xfrm flipH="1" flipV="1">
            <a:off x="3390900" y="2752725"/>
            <a:ext cx="373063" cy="1317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C3E9266C-1D6F-07C9-0F0F-ADAEE9D3F09C}"/>
              </a:ext>
            </a:extLst>
          </p:cNvPr>
          <p:cNvSpPr>
            <a:spLocks noGrp="1"/>
          </p:cNvSpPr>
          <p:nvPr>
            <p:custDataLst>
              <p:tags r:id="rId11"/>
            </p:custDataLst>
          </p:nvPr>
        </p:nvSpPr>
        <p:spPr bwMode="gray">
          <a:xfrm>
            <a:off x="2589213" y="13239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E30A8BB-9FDA-416E-8CA5-CA410DB9ACCC}" type="datetime'''''''''1''''''''7'''''''''''''',''''''''''''''''''''''0''%'''">
              <a:rPr lang="es-AR" altLang="en-US" sz="1000" b="1" smtClean="0">
                <a:solidFill>
                  <a:schemeClr val="bg1"/>
                </a:solidFill>
                <a:ea typeface="+mn-ea"/>
                <a:cs typeface="+mn-cs"/>
              </a:rPr>
              <a:pPr/>
              <a:t>17,0%</a:t>
            </a:fld>
            <a:endParaRPr lang="es-AR" altLang="es-AR" sz="1000" b="1" dirty="0">
              <a:solidFill>
                <a:schemeClr val="bg1"/>
              </a:solidFill>
              <a:ea typeface="+mn-ea"/>
              <a:cs typeface="+mn-cs"/>
              <a:sym typeface="+mn-lt"/>
            </a:endParaRPr>
          </a:p>
        </p:txBody>
      </p:sp>
      <p:sp>
        <p:nvSpPr>
          <p:cNvPr id="35" name="Marcador de texto 2"/>
          <p:cNvSpPr>
            <a:spLocks noGrp="1"/>
          </p:cNvSpPr>
          <p:nvPr>
            <p:custDataLst>
              <p:tags r:id="rId12"/>
            </p:custDataLst>
          </p:nvPr>
        </p:nvSpPr>
        <p:spPr bwMode="auto">
          <a:xfrm>
            <a:off x="2840038" y="1087438"/>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A4964CC7-AD36-413B-91FB-57CCD17D22A0}" type="datetime'''''''''''''B''''''''''''''''''''''AR''LE''''''''''''''Y'''">
              <a:rPr lang="es-AR" altLang="en-US" sz="1000" b="1" smtClean="0">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37" name="Text Placeholder 2">
            <a:extLst>
              <a:ext uri="{FF2B5EF4-FFF2-40B4-BE49-F238E27FC236}">
                <a16:creationId xmlns:a16="http://schemas.microsoft.com/office/drawing/2014/main" id="{65AED6D1-37B1-40BF-96B3-CFB69988F60C}"/>
              </a:ext>
            </a:extLst>
          </p:cNvPr>
          <p:cNvSpPr>
            <a:spLocks noGrp="1"/>
          </p:cNvSpPr>
          <p:nvPr>
            <p:custDataLst>
              <p:tags r:id="rId13"/>
            </p:custDataLst>
          </p:nvPr>
        </p:nvSpPr>
        <p:spPr bwMode="gray">
          <a:xfrm>
            <a:off x="3043238" y="1776413"/>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EA39DFA-8674-4B6B-BC88-99FF84BA9FBA}" type="datetime'1'''''''''''''''''''''''''''''''''''',2''''%'''''''''''">
              <a:rPr lang="es-AR" altLang="en-US" sz="1000" b="1" smtClean="0">
                <a:solidFill>
                  <a:schemeClr val="bg1"/>
                </a:solidFill>
                <a:effectLst/>
                <a:ea typeface="+mn-ea"/>
                <a:cs typeface="+mn-cs"/>
              </a:rPr>
              <a:pPr/>
              <a:t>1,2%</a:t>
            </a:fld>
            <a:endParaRPr lang="es-AR" altLang="es-AR" sz="1000" b="1" dirty="0">
              <a:solidFill>
                <a:schemeClr val="bg1"/>
              </a:solidFill>
              <a:ea typeface="+mn-ea"/>
              <a:cs typeface="+mn-cs"/>
              <a:sym typeface="+mn-lt"/>
            </a:endParaRPr>
          </a:p>
        </p:txBody>
      </p:sp>
      <p:sp>
        <p:nvSpPr>
          <p:cNvPr id="38" name="Marcador de texto 2">
            <a:extLst>
              <a:ext uri="{FF2B5EF4-FFF2-40B4-BE49-F238E27FC236}">
                <a16:creationId xmlns:a16="http://schemas.microsoft.com/office/drawing/2014/main" id="{A4A05742-DF08-4404-9ED5-5BC2A12C1D50}"/>
              </a:ext>
            </a:extLst>
          </p:cNvPr>
          <p:cNvSpPr>
            <a:spLocks noGrp="1"/>
          </p:cNvSpPr>
          <p:nvPr>
            <p:custDataLst>
              <p:tags r:id="rId14"/>
            </p:custDataLst>
          </p:nvPr>
        </p:nvSpPr>
        <p:spPr bwMode="auto">
          <a:xfrm>
            <a:off x="3387725" y="1652588"/>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417573AD-3513-41D2-87D8-BFABC4D9C447}" type="datetime'''''''''M''''''''''''A''''''''''''''I''''''Z''''''''E'''''''''">
              <a:rPr lang="es-AR" altLang="en-US" sz="1000" b="1" smtClean="0">
                <a:effectLst/>
                <a:latin typeface="+mn-lt"/>
                <a:cs typeface="+mn-cs"/>
              </a:rPr>
              <a:pPr/>
              <a:t>MAIZE</a:t>
            </a:fld>
            <a:endParaRPr lang="es-AR" sz="1000" b="1">
              <a:latin typeface="+mn-lt"/>
              <a:cs typeface="+mn-cs"/>
              <a:sym typeface="+mn-lt"/>
            </a:endParaRPr>
          </a:p>
        </p:txBody>
      </p:sp>
      <p:sp>
        <p:nvSpPr>
          <p:cNvPr id="31" name="Text Placeholder 2">
            <a:extLst>
              <a:ext uri="{FF2B5EF4-FFF2-40B4-BE49-F238E27FC236}">
                <a16:creationId xmlns:a16="http://schemas.microsoft.com/office/drawing/2014/main" id="{EB513FA7-D11D-48C6-B96B-294DD626C610}"/>
              </a:ext>
            </a:extLst>
          </p:cNvPr>
          <p:cNvSpPr>
            <a:spLocks noGrp="1"/>
          </p:cNvSpPr>
          <p:nvPr>
            <p:custDataLst>
              <p:tags r:id="rId15"/>
            </p:custDataLst>
          </p:nvPr>
        </p:nvSpPr>
        <p:spPr bwMode="gray">
          <a:xfrm>
            <a:off x="3105150" y="221138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273BD02-0B95-4EFD-924C-8B667D7BB72E}" type="datetime'''''1''''2'',''''''''0''''''''''''''%'''''''''">
              <a:rPr lang="es-AR" altLang="en-US" sz="1000" b="1" smtClean="0">
                <a:ea typeface="+mn-ea"/>
                <a:cs typeface="+mn-cs"/>
              </a:rPr>
              <a:pPr/>
              <a:t>12,0%</a:t>
            </a:fld>
            <a:endParaRPr lang="es-AR" altLang="es-AR" sz="1000" b="1" dirty="0">
              <a:ea typeface="+mn-ea"/>
              <a:cs typeface="+mn-cs"/>
              <a:sym typeface="+mn-lt"/>
            </a:endParaRPr>
          </a:p>
        </p:txBody>
      </p:sp>
      <p:sp>
        <p:nvSpPr>
          <p:cNvPr id="32" name="Marcador de texto 2">
            <a:extLst>
              <a:ext uri="{FF2B5EF4-FFF2-40B4-BE49-F238E27FC236}">
                <a16:creationId xmlns:a16="http://schemas.microsoft.com/office/drawing/2014/main" id="{C0E5A47A-5145-4DBF-A34B-BB3F29002783}"/>
              </a:ext>
            </a:extLst>
          </p:cNvPr>
          <p:cNvSpPr>
            <a:spLocks noGrp="1"/>
          </p:cNvSpPr>
          <p:nvPr>
            <p:custDataLst>
              <p:tags r:id="rId16"/>
            </p:custDataLst>
          </p:nvPr>
        </p:nvSpPr>
        <p:spPr bwMode="auto">
          <a:xfrm>
            <a:off x="3511550" y="2197100"/>
            <a:ext cx="304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3B59983-5572-4E67-8417-9753D28FD51D}" type="datetime'M''''''AL''''''''''''''''''''''''''''T'''''''''''''''">
              <a:rPr lang="es-AR" altLang="en-US" sz="1000" b="1" smtClean="0">
                <a:effectLst/>
                <a:latin typeface="+mn-lt"/>
                <a:cs typeface="+mn-cs"/>
              </a:rPr>
              <a:pPr>
                <a:lnSpc>
                  <a:spcPct val="90000"/>
                </a:lnSpc>
                <a:buFont typeface="Arial" pitchFamily="34" charset="0"/>
                <a:buNone/>
              </a:pPr>
              <a:t>MALT</a:t>
            </a:fld>
            <a:endParaRPr lang="es-AR" sz="1000" b="1">
              <a:latin typeface="+mn-lt"/>
              <a:cs typeface="+mn-cs"/>
              <a:sym typeface="+mn-lt"/>
            </a:endParaRPr>
          </a:p>
        </p:txBody>
      </p:sp>
      <p:sp>
        <p:nvSpPr>
          <p:cNvPr id="39" name="Text Placeholder 2">
            <a:extLst>
              <a:ext uri="{FF2B5EF4-FFF2-40B4-BE49-F238E27FC236}">
                <a16:creationId xmlns:a16="http://schemas.microsoft.com/office/drawing/2014/main" id="{67E1334D-FB9B-4579-8F9B-F3EC0B6FC7E7}"/>
              </a:ext>
            </a:extLst>
          </p:cNvPr>
          <p:cNvSpPr>
            <a:spLocks noGrp="1"/>
          </p:cNvSpPr>
          <p:nvPr>
            <p:custDataLst>
              <p:tags r:id="rId17"/>
            </p:custDataLst>
          </p:nvPr>
        </p:nvSpPr>
        <p:spPr bwMode="gray">
          <a:xfrm>
            <a:off x="3101975" y="2624138"/>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7410BD1-4234-4675-8B48-242A07354119}" type="datetime'''0'''''''''''''''''',''''2''''''''''''''''''''%'''">
              <a:rPr lang="es-AR" altLang="en-US" sz="1000" b="1" smtClean="0">
                <a:solidFill>
                  <a:schemeClr val="bg1"/>
                </a:solidFill>
                <a:effectLst/>
                <a:ea typeface="+mn-ea"/>
                <a:cs typeface="+mn-cs"/>
              </a:rPr>
              <a:pPr/>
              <a:t>0,2%</a:t>
            </a:fld>
            <a:endParaRPr lang="es-AR" altLang="es-AR" sz="1000" b="1" dirty="0">
              <a:solidFill>
                <a:schemeClr val="bg1"/>
              </a:solidFill>
              <a:ea typeface="+mn-ea"/>
              <a:cs typeface="+mn-cs"/>
              <a:sym typeface="+mn-lt"/>
            </a:endParaRPr>
          </a:p>
        </p:txBody>
      </p:sp>
      <p:sp>
        <p:nvSpPr>
          <p:cNvPr id="40" name="Marcador de texto 2">
            <a:extLst>
              <a:ext uri="{FF2B5EF4-FFF2-40B4-BE49-F238E27FC236}">
                <a16:creationId xmlns:a16="http://schemas.microsoft.com/office/drawing/2014/main" id="{0F4AA940-5DC7-4F8B-80AA-699B42B34B21}"/>
              </a:ext>
            </a:extLst>
          </p:cNvPr>
          <p:cNvSpPr>
            <a:spLocks noGrp="1"/>
          </p:cNvSpPr>
          <p:nvPr>
            <p:custDataLst>
              <p:tags r:id="rId18"/>
            </p:custDataLst>
          </p:nvPr>
        </p:nvSpPr>
        <p:spPr bwMode="auto">
          <a:xfrm>
            <a:off x="3630613" y="2682875"/>
            <a:ext cx="2333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E5857445-3E96-406F-BA45-D9FABF77EFF2}" type="datetime'''''RI''''''''''''''''''''''C''E'''''''''''''''''''''''">
              <a:rPr lang="es-AR" altLang="en-US" sz="1000" b="1" smtClean="0">
                <a:effectLst/>
                <a:latin typeface="+mn-lt"/>
                <a:cs typeface="+mn-cs"/>
              </a:rPr>
              <a:pPr/>
              <a:t>RICE</a:t>
            </a:fld>
            <a:endParaRPr lang="es-AR" sz="1000" b="1">
              <a:latin typeface="+mn-lt"/>
              <a:cs typeface="+mn-cs"/>
              <a:sym typeface="+mn-lt"/>
            </a:endParaRPr>
          </a:p>
        </p:txBody>
      </p:sp>
      <p:sp>
        <p:nvSpPr>
          <p:cNvPr id="29" name="Text Placeholder 2">
            <a:extLst>
              <a:ext uri="{FF2B5EF4-FFF2-40B4-BE49-F238E27FC236}">
                <a16:creationId xmlns:a16="http://schemas.microsoft.com/office/drawing/2014/main" id="{184447D0-6448-46B5-9343-8863F05290A3}"/>
              </a:ext>
            </a:extLst>
          </p:cNvPr>
          <p:cNvSpPr>
            <a:spLocks noGrp="1"/>
          </p:cNvSpPr>
          <p:nvPr>
            <p:custDataLst>
              <p:tags r:id="rId19"/>
            </p:custDataLst>
          </p:nvPr>
        </p:nvSpPr>
        <p:spPr bwMode="gray">
          <a:xfrm>
            <a:off x="2828925" y="2536825"/>
            <a:ext cx="290513" cy="136525"/>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34140F4-5F94-4AEB-89A8-7AD6570BF2BA}" type="datetime'0'',''''''''''''''0''''''''%'''''''''''''''''''''''''''''''''">
              <a:rPr lang="es-AR" altLang="en-US" sz="1000" b="1" smtClean="0">
                <a:solidFill>
                  <a:schemeClr val="bg1"/>
                </a:solidFill>
                <a:ea typeface="+mn-ea"/>
                <a:cs typeface="+mn-cs"/>
              </a:rPr>
              <a:pPr/>
              <a:t>0,0%</a:t>
            </a:fld>
            <a:endParaRPr lang="es-AR" altLang="es-AR" sz="1000" b="1" dirty="0">
              <a:solidFill>
                <a:schemeClr val="bg1"/>
              </a:solidFill>
              <a:ea typeface="+mn-ea"/>
              <a:cs typeface="+mn-cs"/>
              <a:sym typeface="+mn-lt"/>
            </a:endParaRPr>
          </a:p>
        </p:txBody>
      </p:sp>
      <p:sp>
        <p:nvSpPr>
          <p:cNvPr id="33" name="Marcador de texto 2">
            <a:extLst>
              <a:ext uri="{FF2B5EF4-FFF2-40B4-BE49-F238E27FC236}">
                <a16:creationId xmlns:a16="http://schemas.microsoft.com/office/drawing/2014/main" id="{6CF6E062-124B-43A8-9E52-1F663BA8C989}"/>
              </a:ext>
            </a:extLst>
          </p:cNvPr>
          <p:cNvSpPr>
            <a:spLocks noGrp="1"/>
          </p:cNvSpPr>
          <p:nvPr>
            <p:custDataLst>
              <p:tags r:id="rId20"/>
            </p:custDataLst>
          </p:nvPr>
        </p:nvSpPr>
        <p:spPr bwMode="auto">
          <a:xfrm>
            <a:off x="3814763" y="2819400"/>
            <a:ext cx="4492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4A1E71D9-733B-4D35-B1EA-AF8F9BB7D083}" type="datetime'''''''''''''''''''''SE''M''''''O''''L''''''''A'">
              <a:rPr lang="es-AR" altLang="en-US" sz="1000" b="1" smtClean="0">
                <a:effectLst/>
                <a:latin typeface="+mn-lt"/>
                <a:cs typeface="+mn-cs"/>
              </a:rPr>
              <a:pPr/>
              <a:t>SEMOLA</a:t>
            </a:fld>
            <a:endParaRPr lang="es-AR" sz="1000" b="1">
              <a:latin typeface="+mn-lt"/>
              <a:cs typeface="+mn-cs"/>
              <a:sym typeface="+mn-lt"/>
            </a:endParaRPr>
          </a:p>
        </p:txBody>
      </p:sp>
      <p:sp>
        <p:nvSpPr>
          <p:cNvPr id="34" name="Text Placeholder 2">
            <a:extLst>
              <a:ext uri="{FF2B5EF4-FFF2-40B4-BE49-F238E27FC236}">
                <a16:creationId xmlns:a16="http://schemas.microsoft.com/office/drawing/2014/main" id="{B7B5DF20-C752-4652-8982-675394140656}"/>
              </a:ext>
            </a:extLst>
          </p:cNvPr>
          <p:cNvSpPr>
            <a:spLocks noGrp="1"/>
          </p:cNvSpPr>
          <p:nvPr>
            <p:custDataLst>
              <p:tags r:id="rId21"/>
            </p:custDataLst>
          </p:nvPr>
        </p:nvSpPr>
        <p:spPr bwMode="gray">
          <a:xfrm>
            <a:off x="2555875" y="2439988"/>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44FA262-507D-4AA6-89D8-981DC81B71B7}" type="datetime'0,''''''''0''''%'''''''''''''''''''">
              <a:rPr lang="es-AR" altLang="en-US" sz="1000" b="1" smtClean="0">
                <a:ea typeface="+mn-ea"/>
                <a:cs typeface="+mn-cs"/>
              </a:rPr>
              <a:pPr/>
              <a:t>0,0%</a:t>
            </a:fld>
            <a:endParaRPr lang="es-AR" altLang="es-AR" sz="1000" b="1" dirty="0">
              <a:ea typeface="+mn-ea"/>
              <a:cs typeface="+mn-cs"/>
              <a:sym typeface="+mn-lt"/>
            </a:endParaRPr>
          </a:p>
        </p:txBody>
      </p:sp>
      <p:sp>
        <p:nvSpPr>
          <p:cNvPr id="41" name="Marcador de texto 2">
            <a:extLst>
              <a:ext uri="{FF2B5EF4-FFF2-40B4-BE49-F238E27FC236}">
                <a16:creationId xmlns:a16="http://schemas.microsoft.com/office/drawing/2014/main" id="{8E66688A-4E32-4A09-90CC-30DFE0308E4B}"/>
              </a:ext>
            </a:extLst>
          </p:cNvPr>
          <p:cNvSpPr>
            <a:spLocks noGrp="1"/>
          </p:cNvSpPr>
          <p:nvPr>
            <p:custDataLst>
              <p:tags r:id="rId22"/>
            </p:custDataLst>
          </p:nvPr>
        </p:nvSpPr>
        <p:spPr bwMode="auto">
          <a:xfrm>
            <a:off x="3427413" y="2955925"/>
            <a:ext cx="67468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DE3D5EC4-607E-4C83-9C62-B7213268848A}" type="datetime'''''S''''''''UN''''''''''''''FL''O''''''''''''''''WER'">
              <a:rPr lang="es-AR" altLang="en-US" sz="1000" b="1" smtClean="0">
                <a:effectLst/>
                <a:latin typeface="+mn-lt"/>
                <a:cs typeface="+mn-cs"/>
              </a:rPr>
              <a:pPr>
                <a:lnSpc>
                  <a:spcPct val="90000"/>
                </a:lnSpc>
                <a:buFont typeface="Arial" pitchFamily="34" charset="0"/>
                <a:buNone/>
              </a:pPr>
              <a:t>SUNFLOWER</a:t>
            </a:fld>
            <a:endParaRPr lang="es-AR" sz="1000" b="1">
              <a:latin typeface="+mn-lt"/>
              <a:cs typeface="+mn-cs"/>
              <a:sym typeface="+mn-lt"/>
            </a:endParaRPr>
          </a:p>
        </p:txBody>
      </p:sp>
      <p:sp>
        <p:nvSpPr>
          <p:cNvPr id="42" name="Text Placeholder 2">
            <a:extLst>
              <a:ext uri="{FF2B5EF4-FFF2-40B4-BE49-F238E27FC236}">
                <a16:creationId xmlns:a16="http://schemas.microsoft.com/office/drawing/2014/main" id="{2FC2164B-A4A3-44CB-B3F5-43AF1521EB53}"/>
              </a:ext>
            </a:extLst>
          </p:cNvPr>
          <p:cNvSpPr>
            <a:spLocks noGrp="1"/>
          </p:cNvSpPr>
          <p:nvPr>
            <p:custDataLst>
              <p:tags r:id="rId23"/>
            </p:custDataLst>
          </p:nvPr>
        </p:nvSpPr>
        <p:spPr bwMode="gray">
          <a:xfrm>
            <a:off x="1158875" y="288290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F9FB6AB-7EDC-48DA-9A5D-2F0E20DE0CC4}" type="datetime'''''''''''''69'',''''''''''6%'''''''''''''''''''''">
              <a:rPr lang="es-AR" altLang="en-US" sz="1000" b="1" smtClean="0">
                <a:solidFill>
                  <a:schemeClr val="bg1"/>
                </a:solidFill>
                <a:ea typeface="+mn-ea"/>
                <a:cs typeface="+mn-cs"/>
              </a:rPr>
              <a:pPr/>
              <a:t>69,6%</a:t>
            </a:fld>
            <a:endParaRPr lang="es-AR" altLang="es-AR" sz="1000" b="1" dirty="0">
              <a:solidFill>
                <a:schemeClr val="bg1"/>
              </a:solidFill>
              <a:ea typeface="+mn-ea"/>
              <a:cs typeface="+mn-cs"/>
              <a:sym typeface="+mn-lt"/>
            </a:endParaRPr>
          </a:p>
        </p:txBody>
      </p:sp>
      <p:sp>
        <p:nvSpPr>
          <p:cNvPr id="45" name="Marcador de texto 2">
            <a:extLst>
              <a:ext uri="{FF2B5EF4-FFF2-40B4-BE49-F238E27FC236}">
                <a16:creationId xmlns:a16="http://schemas.microsoft.com/office/drawing/2014/main" id="{879EB139-0083-4917-8246-77E7E37ADA59}"/>
              </a:ext>
            </a:extLst>
          </p:cNvPr>
          <p:cNvSpPr>
            <a:spLocks noGrp="1"/>
          </p:cNvSpPr>
          <p:nvPr>
            <p:custDataLst>
              <p:tags r:id="rId24"/>
            </p:custDataLst>
          </p:nvPr>
        </p:nvSpPr>
        <p:spPr bwMode="auto">
          <a:xfrm>
            <a:off x="744538" y="3059113"/>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809C591-65BA-4321-BFEB-3780E116BC4F}" type="datetime'''''''WH''E''''''''''''''''''''''''''A''''''T'">
              <a:rPr lang="es-AR" altLang="en-US" sz="1000" b="1" smtClean="0">
                <a:effectLst/>
                <a:latin typeface="+mn-lt"/>
                <a:cs typeface="+mn-cs"/>
              </a:rPr>
              <a:pPr/>
              <a:t>WHEAT</a:t>
            </a:fld>
            <a:endParaRPr lang="es-AR" sz="1000" b="1">
              <a:latin typeface="+mn-lt"/>
              <a:cs typeface="+mn-cs"/>
              <a:sym typeface="+mn-lt"/>
            </a:endParaRPr>
          </a:p>
        </p:txBody>
      </p:sp>
      <p:graphicFrame>
        <p:nvGraphicFramePr>
          <p:cNvPr id="46" name="Chart 3">
            <a:extLst>
              <a:ext uri="{FF2B5EF4-FFF2-40B4-BE49-F238E27FC236}">
                <a16:creationId xmlns:a16="http://schemas.microsoft.com/office/drawing/2014/main" id="{B154FA74-56ED-4E99-85F0-3D987C555BD3}"/>
              </a:ext>
            </a:extLst>
          </p:cNvPr>
          <p:cNvGraphicFramePr/>
          <p:nvPr>
            <p:custDataLst>
              <p:tags r:id="rId25"/>
            </p:custDataLst>
            <p:extLst>
              <p:ext uri="{D42A27DB-BD31-4B8C-83A1-F6EECF244321}">
                <p14:modId xmlns:p14="http://schemas.microsoft.com/office/powerpoint/2010/main" val="983513635"/>
              </p:ext>
            </p:extLst>
          </p:nvPr>
        </p:nvGraphicFramePr>
        <p:xfrm>
          <a:off x="6043613" y="3227388"/>
          <a:ext cx="2187575" cy="2187575"/>
        </p:xfrm>
        <a:graphic>
          <a:graphicData uri="http://schemas.openxmlformats.org/drawingml/2006/chart">
            <c:chart xmlns:c="http://schemas.openxmlformats.org/drawingml/2006/chart" xmlns:r="http://schemas.openxmlformats.org/officeDocument/2006/relationships" r:id="rId37"/>
          </a:graphicData>
        </a:graphic>
      </p:graphicFrame>
      <p:sp>
        <p:nvSpPr>
          <p:cNvPr id="23" name="Text Placeholder 2">
            <a:extLst>
              <a:ext uri="{FF2B5EF4-FFF2-40B4-BE49-F238E27FC236}">
                <a16:creationId xmlns:a16="http://schemas.microsoft.com/office/drawing/2014/main" id="{3821AE2F-2EFE-4DA7-ABD5-A4945EB91401}"/>
              </a:ext>
            </a:extLst>
          </p:cNvPr>
          <p:cNvSpPr>
            <a:spLocks noGrp="1"/>
          </p:cNvSpPr>
          <p:nvPr>
            <p:custDataLst>
              <p:tags r:id="rId26"/>
            </p:custDataLst>
          </p:nvPr>
        </p:nvSpPr>
        <p:spPr bwMode="gray">
          <a:xfrm>
            <a:off x="7794625" y="4248150"/>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7B18D5B-09BC-4A36-83EB-343F9D4538FA}" type="datetime'''''''''''''4''''''9'''',''''''''8%'''''''''''''''''">
              <a:rPr lang="es-AR" altLang="en-US" sz="1000" b="1" smtClean="0">
                <a:solidFill>
                  <a:schemeClr val="bg1"/>
                </a:solidFill>
                <a:ea typeface="+mn-ea"/>
                <a:cs typeface="+mn-cs"/>
              </a:rPr>
              <a:pPr/>
              <a:t>49,8%</a:t>
            </a:fld>
            <a:endParaRPr lang="es-AR" altLang="es-AR" sz="1000" b="1" dirty="0">
              <a:solidFill>
                <a:schemeClr val="bg1"/>
              </a:solidFill>
              <a:ea typeface="+mn-ea"/>
              <a:cs typeface="+mn-cs"/>
              <a:sym typeface="+mn-lt"/>
            </a:endParaRPr>
          </a:p>
        </p:txBody>
      </p:sp>
      <p:sp>
        <p:nvSpPr>
          <p:cNvPr id="24" name="Marcador de texto 2">
            <a:extLst>
              <a:ext uri="{FF2B5EF4-FFF2-40B4-BE49-F238E27FC236}">
                <a16:creationId xmlns:a16="http://schemas.microsoft.com/office/drawing/2014/main" id="{320962AC-E05F-4312-B1F9-FC58069729DE}"/>
              </a:ext>
            </a:extLst>
          </p:cNvPr>
          <p:cNvSpPr>
            <a:spLocks noGrp="1"/>
          </p:cNvSpPr>
          <p:nvPr>
            <p:custDataLst>
              <p:tags r:id="rId27"/>
            </p:custDataLst>
          </p:nvPr>
        </p:nvSpPr>
        <p:spPr bwMode="auto">
          <a:xfrm>
            <a:off x="8196263" y="4244975"/>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31F6C19F-8256-4EB1-B119-35EB069BB979}" type="datetime'''''''''''''B''''''AR''LE''''''''''''Y'''''''''">
              <a:rPr lang="es-AR" altLang="en-US" sz="1000" b="1" smtClean="0">
                <a:effectLst/>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25" name="Text Placeholder 2">
            <a:extLst>
              <a:ext uri="{FF2B5EF4-FFF2-40B4-BE49-F238E27FC236}">
                <a16:creationId xmlns:a16="http://schemas.microsoft.com/office/drawing/2014/main" id="{8B3BACEF-80AA-4BE7-AB35-13807BF69544}"/>
              </a:ext>
            </a:extLst>
          </p:cNvPr>
          <p:cNvSpPr>
            <a:spLocks noGrp="1"/>
          </p:cNvSpPr>
          <p:nvPr>
            <p:custDataLst>
              <p:tags r:id="rId28"/>
            </p:custDataLst>
          </p:nvPr>
        </p:nvSpPr>
        <p:spPr bwMode="gray">
          <a:xfrm>
            <a:off x="6783388" y="51244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C9C304D-1F14-412B-83A4-74B58663689C}" type="datetime'7'''''',''''''''''9''%'''''">
              <a:rPr lang="es-AR" altLang="en-US" sz="1000" b="1" smtClean="0">
                <a:solidFill>
                  <a:schemeClr val="bg1"/>
                </a:solidFill>
                <a:ea typeface="+mn-ea"/>
                <a:cs typeface="+mn-cs"/>
              </a:rPr>
              <a:pPr/>
              <a:t>7,9%</a:t>
            </a:fld>
            <a:endParaRPr lang="es-AR" altLang="es-AR" sz="1000" b="1" dirty="0">
              <a:solidFill>
                <a:schemeClr val="bg1"/>
              </a:solidFill>
              <a:ea typeface="+mn-ea"/>
              <a:cs typeface="+mn-cs"/>
              <a:sym typeface="+mn-lt"/>
            </a:endParaRPr>
          </a:p>
        </p:txBody>
      </p:sp>
      <p:sp>
        <p:nvSpPr>
          <p:cNvPr id="26" name="Marcador de texto 2">
            <a:extLst>
              <a:ext uri="{FF2B5EF4-FFF2-40B4-BE49-F238E27FC236}">
                <a16:creationId xmlns:a16="http://schemas.microsoft.com/office/drawing/2014/main" id="{9C2359AE-C345-47A6-97DE-4422AD33F31F}"/>
              </a:ext>
            </a:extLst>
          </p:cNvPr>
          <p:cNvSpPr>
            <a:spLocks noGrp="1"/>
          </p:cNvSpPr>
          <p:nvPr>
            <p:custDataLst>
              <p:tags r:id="rId29"/>
            </p:custDataLst>
          </p:nvPr>
        </p:nvSpPr>
        <p:spPr bwMode="auto">
          <a:xfrm>
            <a:off x="6000750" y="534035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40D3629-C35A-4776-8820-46A95D75AF70}" type="datetime'''''SOYA'' B''E''''''AN'''''''''''''' M''''''''''''EAL'''''">
              <a:rPr lang="es-AR" altLang="en-US" sz="1000" b="1" smtClean="0">
                <a:effectLst/>
                <a:latin typeface="+mn-lt"/>
                <a:cs typeface="+mn-cs"/>
              </a:rPr>
              <a:pPr algn="r">
                <a:lnSpc>
                  <a:spcPct val="90000"/>
                </a:lnSpc>
                <a:buFont typeface="Arial" pitchFamily="34" charset="0"/>
                <a:buNone/>
              </a:pPr>
              <a:t>SOYA BEAN MEAL</a:t>
            </a:fld>
            <a:endParaRPr lang="es-AR" sz="1000" b="1">
              <a:latin typeface="+mn-lt"/>
              <a:cs typeface="+mn-cs"/>
              <a:sym typeface="+mn-lt"/>
            </a:endParaRPr>
          </a:p>
        </p:txBody>
      </p:sp>
      <p:sp>
        <p:nvSpPr>
          <p:cNvPr id="43" name="Text Placeholder 2">
            <a:extLst>
              <a:ext uri="{FF2B5EF4-FFF2-40B4-BE49-F238E27FC236}">
                <a16:creationId xmlns:a16="http://schemas.microsoft.com/office/drawing/2014/main" id="{95B517F5-75BC-4FB0-93FB-9F685E719B64}"/>
              </a:ext>
            </a:extLst>
          </p:cNvPr>
          <p:cNvSpPr>
            <a:spLocks noGrp="1"/>
          </p:cNvSpPr>
          <p:nvPr>
            <p:custDataLst>
              <p:tags r:id="rId30"/>
            </p:custDataLst>
          </p:nvPr>
        </p:nvSpPr>
        <p:spPr bwMode="gray">
          <a:xfrm>
            <a:off x="6157913" y="405447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F2EFE08-A44E-4C44-B860-14143DFC5E88}" type="datetime'''''''4''''''''''''''''''''''2'',3''%'''''''">
              <a:rPr lang="es-AR" altLang="en-US" sz="1000" b="1" smtClean="0">
                <a:ea typeface="+mn-ea"/>
                <a:cs typeface="+mn-cs"/>
              </a:rPr>
              <a:pPr/>
              <a:t>42,3%</a:t>
            </a:fld>
            <a:endParaRPr lang="es-AR" altLang="es-AR" sz="1000" b="1" dirty="0">
              <a:ea typeface="+mn-ea"/>
              <a:cs typeface="+mn-cs"/>
              <a:sym typeface="+mn-lt"/>
            </a:endParaRPr>
          </a:p>
        </p:txBody>
      </p:sp>
      <p:sp>
        <p:nvSpPr>
          <p:cNvPr id="44" name="Marcador de texto 2">
            <a:extLst>
              <a:ext uri="{FF2B5EF4-FFF2-40B4-BE49-F238E27FC236}">
                <a16:creationId xmlns:a16="http://schemas.microsoft.com/office/drawing/2014/main" id="{A686BC29-49A1-4BF5-BFE2-60279D65A6D2}"/>
              </a:ext>
            </a:extLst>
          </p:cNvPr>
          <p:cNvSpPr>
            <a:spLocks noGrp="1"/>
          </p:cNvSpPr>
          <p:nvPr>
            <p:custDataLst>
              <p:tags r:id="rId31"/>
            </p:custDataLst>
          </p:nvPr>
        </p:nvSpPr>
        <p:spPr bwMode="auto">
          <a:xfrm>
            <a:off x="5427663" y="3984625"/>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0A1BA4C-ACCA-4EF6-B02B-B424C0FDCD0F}" type="datetime'''''S''''''OY''''''''''''''''''A'''' ''''BE''A''NS'''''''''''">
              <a:rPr lang="es-AR" altLang="en-US" sz="1000" b="1" smtClean="0">
                <a:effectLst/>
                <a:latin typeface="+mn-lt"/>
                <a:cs typeface="+mn-cs"/>
              </a:rPr>
              <a:pPr/>
              <a:t>SOYA BEANS</a:t>
            </a:fld>
            <a:endParaRPr lang="es-AR" sz="1000" b="1">
              <a:latin typeface="+mn-lt"/>
              <a:cs typeface="+mn-cs"/>
              <a:sym typeface="+mn-lt"/>
            </a:endParaRPr>
          </a:p>
        </p:txBody>
      </p:sp>
      <p:pic>
        <p:nvPicPr>
          <p:cNvPr id="4" name="Imagen 3">
            <a:extLst>
              <a:ext uri="{FF2B5EF4-FFF2-40B4-BE49-F238E27FC236}">
                <a16:creationId xmlns:a16="http://schemas.microsoft.com/office/drawing/2014/main" id="{D2FEEFA2-166A-4396-9549-6425714763AC}"/>
              </a:ext>
            </a:extLst>
          </p:cNvPr>
          <p:cNvPicPr>
            <a:picLocks noChangeAspect="1"/>
          </p:cNvPicPr>
          <p:nvPr/>
        </p:nvPicPr>
        <p:blipFill>
          <a:blip r:embed="rId38"/>
          <a:stretch>
            <a:fillRect/>
          </a:stretch>
        </p:blipFill>
        <p:spPr>
          <a:xfrm>
            <a:off x="5502276" y="2457524"/>
            <a:ext cx="4359018" cy="662997"/>
          </a:xfrm>
          <a:prstGeom prst="rect">
            <a:avLst/>
          </a:prstGeom>
        </p:spPr>
      </p:pic>
      <p:pic>
        <p:nvPicPr>
          <p:cNvPr id="9" name="Imagen 8">
            <a:extLst>
              <a:ext uri="{FF2B5EF4-FFF2-40B4-BE49-F238E27FC236}">
                <a16:creationId xmlns:a16="http://schemas.microsoft.com/office/drawing/2014/main" id="{3D498F07-429A-4F16-A022-7B0DC561C56E}"/>
              </a:ext>
            </a:extLst>
          </p:cNvPr>
          <p:cNvPicPr>
            <a:picLocks noChangeAspect="1"/>
          </p:cNvPicPr>
          <p:nvPr/>
        </p:nvPicPr>
        <p:blipFill>
          <a:blip r:embed="rId39"/>
          <a:stretch>
            <a:fillRect/>
          </a:stretch>
        </p:blipFill>
        <p:spPr>
          <a:xfrm>
            <a:off x="186035" y="272773"/>
            <a:ext cx="7567316" cy="46486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E64231E-8565-D3EB-3CA3-E865F6D067FB}"/>
              </a:ext>
            </a:extLst>
          </p:cNvPr>
          <p:cNvPicPr>
            <a:picLocks noChangeAspect="1"/>
          </p:cNvPicPr>
          <p:nvPr/>
        </p:nvPicPr>
        <p:blipFill>
          <a:blip r:embed="rId2"/>
          <a:stretch>
            <a:fillRect/>
          </a:stretch>
        </p:blipFill>
        <p:spPr>
          <a:xfrm>
            <a:off x="47475" y="0"/>
            <a:ext cx="1209705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074"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82"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3077" name="Picture 16"/>
          <p:cNvPicPr>
            <a:picLocks noChangeAspect="1"/>
          </p:cNvPicPr>
          <p:nvPr/>
        </p:nvPicPr>
        <p:blipFill>
          <a:blip r:embed="rId7" cstate="print"/>
          <a:srcRect/>
          <a:stretch>
            <a:fillRect/>
          </a:stretch>
        </p:blipFill>
        <p:spPr bwMode="auto">
          <a:xfrm>
            <a:off x="0" y="5706196"/>
            <a:ext cx="12192000" cy="1217118"/>
          </a:xfrm>
          <a:prstGeom prst="rect">
            <a:avLst/>
          </a:prstGeom>
          <a:noFill/>
          <a:ln w="9525">
            <a:noFill/>
            <a:miter lim="800000"/>
            <a:headEnd/>
            <a:tailEnd/>
          </a:ln>
        </p:spPr>
      </p:pic>
      <p:sp>
        <p:nvSpPr>
          <p:cNvPr id="3078"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Economy</a:t>
            </a:r>
            <a:r>
              <a:rPr lang="es-AR" sz="1400" dirty="0">
                <a:solidFill>
                  <a:srgbClr val="F2F2F2"/>
                </a:solidFill>
                <a:latin typeface="Gotham Medium"/>
                <a:ea typeface="Gotham Medium"/>
                <a:cs typeface="Gotham Medium"/>
              </a:rPr>
              <a:t>: Argentina </a:t>
            </a:r>
          </a:p>
        </p:txBody>
      </p:sp>
      <p:sp>
        <p:nvSpPr>
          <p:cNvPr id="10" name="CuadroTexto 9">
            <a:extLst>
              <a:ext uri="{FF2B5EF4-FFF2-40B4-BE49-F238E27FC236}">
                <a16:creationId xmlns:a16="http://schemas.microsoft.com/office/drawing/2014/main" id="{B0CC9AB4-7C8E-4DEA-8DA2-3F37E9512EFE}"/>
              </a:ext>
            </a:extLst>
          </p:cNvPr>
          <p:cNvSpPr txBox="1"/>
          <p:nvPr/>
        </p:nvSpPr>
        <p:spPr>
          <a:xfrm>
            <a:off x="125506" y="202305"/>
            <a:ext cx="11860306" cy="3481722"/>
          </a:xfrm>
          <a:prstGeom prst="rect">
            <a:avLst/>
          </a:prstGeom>
          <a:noFill/>
        </p:spPr>
        <p:txBody>
          <a:bodyPr wrap="square">
            <a:spAutoFit/>
          </a:bodyPr>
          <a:lstStyle/>
          <a:p>
            <a:pPr algn="just"/>
            <a:r>
              <a:rPr lang="en-US" sz="1100" dirty="0">
                <a:effectLst/>
                <a:latin typeface="Calibri" panose="020F0502020204030204" pitchFamily="34" charset="0"/>
                <a:ea typeface="Times New Roman" panose="02020603050405020304" pitchFamily="18" charset="0"/>
              </a:rPr>
              <a:t>Due to the lack of rainfall and high temperatures in January, production estimates for the new soybean and corn campaigns have been reduced to 47.5 and 46 million tons, respectively.</a:t>
            </a:r>
            <a:endParaRPr lang="en-US" sz="1100" dirty="0">
              <a:effectLst/>
              <a:latin typeface="Times New Roman" panose="02020603050405020304" pitchFamily="18" charset="0"/>
              <a:ea typeface="Times New Roman" panose="02020603050405020304" pitchFamily="18" charset="0"/>
            </a:endParaRPr>
          </a:p>
          <a:p>
            <a:pPr algn="just"/>
            <a:r>
              <a:rPr lang="en-US" sz="1100" dirty="0">
                <a:effectLst/>
                <a:latin typeface="Calibri" panose="020F0502020204030204" pitchFamily="34" charset="0"/>
                <a:ea typeface="Times New Roman" panose="02020603050405020304" pitchFamily="18" charset="0"/>
              </a:rPr>
              <a:t>The 2024/25 season has experienced various production scenarios regarding soybeans. It began with droughts and insufficient soil moisture reserves in the Pampas region. Between mid-October and mid-December, there was a significant improvement in water availability across much of Argentina's agricultural area.</a:t>
            </a:r>
          </a:p>
          <a:p>
            <a:pPr algn="just"/>
            <a:endParaRPr lang="en-US" sz="1100" dirty="0">
              <a:effectLst/>
              <a:latin typeface="Times New Roman" panose="02020603050405020304" pitchFamily="18" charset="0"/>
              <a:ea typeface="Times New Roman" panose="02020603050405020304" pitchFamily="18" charset="0"/>
            </a:endParaRPr>
          </a:p>
          <a:p>
            <a:pPr algn="just"/>
            <a:r>
              <a:rPr lang="en-US" sz="1100" dirty="0">
                <a:effectLst/>
                <a:latin typeface="Calibri" panose="020F0502020204030204" pitchFamily="34" charset="0"/>
                <a:ea typeface="Times New Roman" panose="02020603050405020304" pitchFamily="18" charset="0"/>
              </a:rPr>
              <a:t>However, La Niña took center stage, bringing drought conditions back in January, accompanied by record-high temperatures. During the third heatwave of the month, temperatures exceeded 40°C in central and northern Argentina. Experts warned that these extreme conditions had not been seen in the past 20 years.</a:t>
            </a:r>
            <a:r>
              <a:rPr lang="en-US" sz="1100" dirty="0">
                <a:latin typeface="Times New Roman" panose="02020603050405020304" pitchFamily="18" charset="0"/>
                <a:ea typeface="Times New Roman" panose="02020603050405020304" pitchFamily="18" charset="0"/>
              </a:rPr>
              <a:t> </a:t>
            </a:r>
            <a:r>
              <a:rPr lang="en-US" sz="1100" dirty="0">
                <a:effectLst/>
                <a:latin typeface="Calibri" panose="020F0502020204030204" pitchFamily="34" charset="0"/>
                <a:ea typeface="Times New Roman" panose="02020603050405020304" pitchFamily="18" charset="0"/>
              </a:rPr>
              <a:t>In February, rainfall provided some relief in northern Buenos Aires, southern Santa Fe, and Córdoba. The Argentine soybean campaign is now entering a crucial period, where upcoming rainfall will be essential to stabilizing the season and preventing further production cuts. Rain is particularly needed in central and northern Córdoba and Santa Fe, central and west-central Buenos Aires, Santiago del Estero, and, most critically, in Chaco.</a:t>
            </a:r>
          </a:p>
          <a:p>
            <a:pPr algn="just"/>
            <a:endParaRPr lang="en-US" sz="1100" dirty="0">
              <a:effectLst/>
              <a:latin typeface="Times New Roman" panose="02020603050405020304" pitchFamily="18" charset="0"/>
              <a:ea typeface="Times New Roman" panose="02020603050405020304" pitchFamily="18" charset="0"/>
            </a:endParaRPr>
          </a:p>
          <a:p>
            <a:pPr algn="just"/>
            <a:r>
              <a:rPr lang="en-US" sz="1100" dirty="0">
                <a:effectLst/>
                <a:latin typeface="Calibri" panose="020F0502020204030204" pitchFamily="34" charset="0"/>
                <a:ea typeface="Times New Roman" panose="02020603050405020304" pitchFamily="18" charset="0"/>
              </a:rPr>
              <a:t>Under normal weather conditions, production could have reached 52 million tons. However, crop deterioration now suggests a reduction of 5 million tons. With a total of 18 million hectares planted and a projected national yield of 27.6 quintals per hectare, production is expected to reach 47.5 million tons. If this estimate holds, production for the new campaign will be 2.5 million tons lower than the previous season, which reached 50 million tons.</a:t>
            </a:r>
          </a:p>
          <a:p>
            <a:pPr algn="just"/>
            <a:endParaRPr lang="en-US" sz="1100" dirty="0">
              <a:ea typeface="Times New Roman" panose="02020603050405020304" pitchFamily="18" charset="0"/>
            </a:endParaRPr>
          </a:p>
          <a:p>
            <a:pPr algn="just"/>
            <a:r>
              <a:rPr lang="en-US" sz="1100" dirty="0">
                <a:effectLst/>
                <a:latin typeface="Calibri" panose="020F0502020204030204" pitchFamily="34" charset="0"/>
                <a:ea typeface="Times New Roman" panose="02020603050405020304" pitchFamily="18" charset="0"/>
              </a:rPr>
              <a:t>The heatwave and water deficit also impacted corn. Production is now projected to be 4% lower than in January. With a national yield of 70.5 quintals per hectare, estimated production for the 2024/25 corn campaign stands at 46 million tons, 2 million tons below the January estimate. As with soybeans, expectations were quite different at the time of planting when a normal climate was anticipated, allowing for a potential yield of 52 million tons.</a:t>
            </a:r>
            <a:r>
              <a:rPr lang="en-US" sz="1100" dirty="0">
                <a:latin typeface="Times New Roman" panose="02020603050405020304" pitchFamily="18" charset="0"/>
                <a:ea typeface="Times New Roman" panose="02020603050405020304" pitchFamily="18" charset="0"/>
              </a:rPr>
              <a:t> </a:t>
            </a:r>
            <a:r>
              <a:rPr lang="en-US" sz="1100" dirty="0">
                <a:effectLst/>
                <a:latin typeface="Calibri" panose="020F0502020204030204" pitchFamily="34" charset="0"/>
                <a:ea typeface="Times New Roman" panose="02020603050405020304" pitchFamily="18" charset="0"/>
              </a:rPr>
              <a:t>This crop continues to be a source of concern. In early-planted corn, especially those sown in October, heat and drought caused significant damage. For late-planted corn, flowering is occurring now, making the next few days of rainfall critical to sustaining the current production estimate, particularly in the central region and in Córdoba and northern Argentina, where water availability remains extremely low.</a:t>
            </a:r>
            <a:endParaRPr lang="en-US" sz="1100" dirty="0">
              <a:effectLst/>
              <a:latin typeface="Times New Roman" panose="02020603050405020304" pitchFamily="18" charset="0"/>
              <a:ea typeface="Times New Roman" panose="02020603050405020304" pitchFamily="18" charset="0"/>
            </a:endParaRPr>
          </a:p>
          <a:p>
            <a:pPr algn="just"/>
            <a:endParaRPr lang="en-US" sz="1100" dirty="0">
              <a:effectLst/>
              <a:latin typeface="Times New Roman" panose="02020603050405020304" pitchFamily="18" charset="0"/>
              <a:ea typeface="Times New Roman" panose="02020603050405020304" pitchFamily="18" charset="0"/>
            </a:endParaRPr>
          </a:p>
          <a:p>
            <a:pPr algn="just">
              <a:lnSpc>
                <a:spcPct val="107000"/>
              </a:lnSpc>
              <a:spcAft>
                <a:spcPts val="800"/>
              </a:spcAft>
            </a:pPr>
            <a:endParaRPr lang="es-AR"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CuadroTexto 10">
            <a:extLst>
              <a:ext uri="{FF2B5EF4-FFF2-40B4-BE49-F238E27FC236}">
                <a16:creationId xmlns:a16="http://schemas.microsoft.com/office/drawing/2014/main" id="{F7B19077-FC2D-4AD1-9A08-5AE36D5B9114}"/>
              </a:ext>
            </a:extLst>
          </p:cNvPr>
          <p:cNvSpPr txBox="1"/>
          <p:nvPr/>
        </p:nvSpPr>
        <p:spPr>
          <a:xfrm>
            <a:off x="4679578" y="3474727"/>
            <a:ext cx="3505201" cy="2800767"/>
          </a:xfrm>
          <a:prstGeom prst="rect">
            <a:avLst/>
          </a:prstGeom>
          <a:noFill/>
        </p:spPr>
        <p:txBody>
          <a:bodyPr wrap="square">
            <a:spAutoFit/>
          </a:bodyPr>
          <a:lstStyle/>
          <a:p>
            <a:pPr algn="just"/>
            <a:r>
              <a:rPr lang="en-US" sz="1100" dirty="0">
                <a:effectLst/>
                <a:latin typeface="Calibri" panose="020F0502020204030204" pitchFamily="34" charset="0"/>
                <a:ea typeface="Times New Roman" panose="02020603050405020304" pitchFamily="18" charset="0"/>
              </a:rPr>
              <a:t>In conclusion, while both crops have been affected by drought and high temperatures, soybeans have suffered the most. The 5% drop in production compared to the previous campaign (47.5 vs. 50 million tons) is attributed to a -12% decrease in yield per hectare (from 31.2 to 27.6 quintals per hectare), partially offset by a 10% increase in planted area (from 16.4 to 18 million hectares).</a:t>
            </a:r>
          </a:p>
          <a:p>
            <a:pPr algn="just"/>
            <a:endParaRPr lang="en-US" sz="1100" dirty="0">
              <a:effectLst/>
              <a:latin typeface="Times New Roman" panose="02020603050405020304" pitchFamily="18" charset="0"/>
              <a:ea typeface="Times New Roman" panose="02020603050405020304" pitchFamily="18" charset="0"/>
            </a:endParaRPr>
          </a:p>
          <a:p>
            <a:pPr algn="just"/>
            <a:r>
              <a:rPr lang="en-US" sz="1100" dirty="0">
                <a:effectLst/>
                <a:latin typeface="Calibri" panose="020F0502020204030204" pitchFamily="34" charset="0"/>
                <a:ea typeface="Times New Roman" panose="02020603050405020304" pitchFamily="18" charset="0"/>
              </a:rPr>
              <a:t>In contrast, the -12% decline in corn production compared to the previous campaign (52.5 vs. 46 million tons) is primarily due to a reduction in planted area (from 10.3 to 7.8 million hectares), partially compensated by a 7% increase in yield per hectare (from 65.6 to 70.5 quintals per hectare). Last season, corn was severely impacted by the "</a:t>
            </a:r>
            <a:r>
              <a:rPr lang="en-US" sz="1100" dirty="0" err="1">
                <a:effectLst/>
                <a:latin typeface="Calibri" panose="020F0502020204030204" pitchFamily="34" charset="0"/>
                <a:ea typeface="Times New Roman" panose="02020603050405020304" pitchFamily="18" charset="0"/>
              </a:rPr>
              <a:t>chicharrita</a:t>
            </a:r>
            <a:r>
              <a:rPr lang="en-US" sz="1100" dirty="0">
                <a:effectLst/>
                <a:latin typeface="Calibri" panose="020F0502020204030204" pitchFamily="34" charset="0"/>
                <a:ea typeface="Times New Roman" panose="02020603050405020304" pitchFamily="18" charset="0"/>
              </a:rPr>
              <a:t>" pest, making this year’s relative yield improvement noteworthy.</a:t>
            </a:r>
            <a:endParaRPr lang="en-US" sz="1100" dirty="0">
              <a:effectLst/>
              <a:latin typeface="Times New Roman" panose="02020603050405020304" pitchFamily="18" charset="0"/>
              <a:ea typeface="Times New Roman" panose="02020603050405020304" pitchFamily="18" charset="0"/>
            </a:endParaRPr>
          </a:p>
        </p:txBody>
      </p:sp>
      <p:pic>
        <p:nvPicPr>
          <p:cNvPr id="5" name="Imagen 4">
            <a:extLst>
              <a:ext uri="{FF2B5EF4-FFF2-40B4-BE49-F238E27FC236}">
                <a16:creationId xmlns:a16="http://schemas.microsoft.com/office/drawing/2014/main" id="{E9EFB9A2-F91B-464F-B9BD-EA047AB56FAB}"/>
              </a:ext>
            </a:extLst>
          </p:cNvPr>
          <p:cNvPicPr>
            <a:picLocks noChangeAspect="1"/>
          </p:cNvPicPr>
          <p:nvPr/>
        </p:nvPicPr>
        <p:blipFill>
          <a:blip r:embed="rId8"/>
          <a:stretch>
            <a:fillRect/>
          </a:stretch>
        </p:blipFill>
        <p:spPr>
          <a:xfrm>
            <a:off x="988910" y="3424474"/>
            <a:ext cx="2827265" cy="2720576"/>
          </a:xfrm>
          <a:prstGeom prst="rect">
            <a:avLst/>
          </a:prstGeom>
        </p:spPr>
      </p:pic>
      <p:pic>
        <p:nvPicPr>
          <p:cNvPr id="9" name="Imagen 8">
            <a:extLst>
              <a:ext uri="{FF2B5EF4-FFF2-40B4-BE49-F238E27FC236}">
                <a16:creationId xmlns:a16="http://schemas.microsoft.com/office/drawing/2014/main" id="{1FEDDC0E-1749-4857-8AF9-C3EA3A46BD29}"/>
              </a:ext>
            </a:extLst>
          </p:cNvPr>
          <p:cNvPicPr>
            <a:picLocks noChangeAspect="1"/>
          </p:cNvPicPr>
          <p:nvPr/>
        </p:nvPicPr>
        <p:blipFill>
          <a:blip r:embed="rId9"/>
          <a:stretch>
            <a:fillRect/>
          </a:stretch>
        </p:blipFill>
        <p:spPr>
          <a:xfrm>
            <a:off x="8785069" y="3447581"/>
            <a:ext cx="2725615" cy="275484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098"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215" name="Diapositiva de think-cell" r:id="rId6" imgW="421" imgH="423" progId="TCLayout.ActiveDocument.1">
                  <p:embed/>
                </p:oleObj>
              </mc:Choice>
              <mc:Fallback>
                <p:oleObj name="Diapositiva de think-cell" r:id="rId6" imgW="421" imgH="423" progId="TCLayout.ActiveDocument.1">
                  <p:embed/>
                  <p:pic>
                    <p:nvPicPr>
                      <p:cNvPr id="0" name="Object 1"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4101" name="Picture 16"/>
          <p:cNvPicPr>
            <a:picLocks noChangeAspect="1"/>
          </p:cNvPicPr>
          <p:nvPr/>
        </p:nvPicPr>
        <p:blipFill>
          <a:blip r:embed="rId8" cstate="print"/>
          <a:srcRect/>
          <a:stretch>
            <a:fillRect/>
          </a:stretch>
        </p:blipFill>
        <p:spPr bwMode="auto">
          <a:xfrm>
            <a:off x="0" y="5688235"/>
            <a:ext cx="12192000" cy="1172148"/>
          </a:xfrm>
          <a:prstGeom prst="rect">
            <a:avLst/>
          </a:prstGeom>
          <a:noFill/>
          <a:ln w="9525">
            <a:noFill/>
            <a:miter lim="800000"/>
            <a:headEnd/>
            <a:tailEnd/>
          </a:ln>
        </p:spPr>
      </p:pic>
      <p:sp>
        <p:nvSpPr>
          <p:cNvPr id="410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Economy</a:t>
            </a:r>
            <a:r>
              <a:rPr lang="es-AR" sz="1400" dirty="0">
                <a:solidFill>
                  <a:srgbClr val="F2F2F2"/>
                </a:solidFill>
                <a:latin typeface="Gotham Medium"/>
                <a:ea typeface="Gotham Medium"/>
                <a:cs typeface="Gotham Medium"/>
              </a:rPr>
              <a:t>: Global</a:t>
            </a:r>
          </a:p>
        </p:txBody>
      </p:sp>
      <p:sp>
        <p:nvSpPr>
          <p:cNvPr id="11" name="Rectangle 3"/>
          <p:cNvSpPr>
            <a:spLocks noChangeArrowheads="1"/>
          </p:cNvSpPr>
          <p:nvPr/>
        </p:nvSpPr>
        <p:spPr bwMode="auto">
          <a:xfrm>
            <a:off x="0" y="1058877"/>
            <a:ext cx="12192000" cy="6093976"/>
          </a:xfrm>
          <a:prstGeom prst="rect">
            <a:avLst/>
          </a:prstGeom>
          <a:noFill/>
          <a:ln w="9525">
            <a:noFill/>
            <a:miter lim="800000"/>
            <a:headEnd/>
            <a:tailEnd/>
          </a:ln>
        </p:spPr>
        <p:txBody>
          <a:bodyPr wrap="square" anchor="ctr">
            <a:spAutoFit/>
          </a:bodyPr>
          <a:lstStyle/>
          <a:p>
            <a:pPr algn="just"/>
            <a:endParaRPr lang="en-US" sz="1300" dirty="0"/>
          </a:p>
          <a:p>
            <a:pPr algn="just"/>
            <a:r>
              <a:rPr lang="es-AR" sz="1300" dirty="0"/>
              <a:t> </a:t>
            </a:r>
            <a:endParaRPr lang="en-US" sz="1300" dirty="0"/>
          </a:p>
          <a:p>
            <a:pPr algn="just"/>
            <a:endParaRPr lang="en-US" sz="1300" dirty="0"/>
          </a:p>
          <a:p>
            <a:pPr algn="just"/>
            <a:endParaRPr lang="en-US" sz="1300" dirty="0"/>
          </a:p>
          <a:p>
            <a:pPr algn="just"/>
            <a:endParaRPr lang="en-US" sz="1300" dirty="0"/>
          </a:p>
          <a:p>
            <a:pPr algn="just"/>
            <a:endParaRPr lang="en-US" sz="1300" dirty="0"/>
          </a:p>
          <a:p>
            <a:pPr algn="just"/>
            <a:endParaRPr lang="en-US" sz="1300" dirty="0"/>
          </a:p>
          <a:p>
            <a:pPr algn="just"/>
            <a:endParaRPr lang="en-US" sz="1300" dirty="0">
              <a:ea typeface="Calibri" pitchFamily="34" charset="0"/>
              <a:cs typeface="Times New Roman" pitchFamily="18" charset="0"/>
            </a:endParaRPr>
          </a:p>
          <a:p>
            <a:pPr algn="just"/>
            <a:endParaRPr lang="es-AR" sz="1300" dirty="0"/>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Times New Roman" pitchFamily="18" charset="0"/>
            </a:endParaRPr>
          </a:p>
          <a:p>
            <a:pPr algn="just"/>
            <a:endParaRPr lang="en-US" sz="1300" dirty="0"/>
          </a:p>
          <a:p>
            <a:pPr algn="just"/>
            <a:endParaRPr lang="en-US" sz="1300" dirty="0"/>
          </a:p>
          <a:p>
            <a:pPr algn="just"/>
            <a:endParaRPr lang="es-AR" sz="1300" dirty="0"/>
          </a:p>
          <a:p>
            <a:pPr algn="just"/>
            <a:endParaRPr lang="en-US" sz="1300" dirty="0">
              <a:cs typeface="Calibri" pitchFamily="34" charset="0"/>
            </a:endParaRPr>
          </a:p>
          <a:p>
            <a:pPr algn="just"/>
            <a:endParaRPr lang="en-US" sz="1300" dirty="0">
              <a:cs typeface="Calibri" pitchFamily="34" charset="0"/>
            </a:endParaRPr>
          </a:p>
          <a:p>
            <a:pPr algn="just" eaLnBrk="0" hangingPunct="0"/>
            <a:endParaRPr lang="es-AR" sz="1300" dirty="0">
              <a:cs typeface="Calibri" pitchFamily="34" charset="0"/>
            </a:endParaRPr>
          </a:p>
          <a:p>
            <a:pPr algn="just" eaLnBrk="0" hangingPunct="0"/>
            <a:endParaRPr lang="es-AR" sz="1300" dirty="0">
              <a:cs typeface="Calibri" pitchFamily="34" charset="0"/>
            </a:endParaRPr>
          </a:p>
          <a:p>
            <a:pPr algn="just"/>
            <a:endParaRPr lang="en-US" sz="1300" dirty="0">
              <a:latin typeface="Arial" pitchFamily="34" charset="0"/>
              <a:cs typeface="Calibri" pitchFamily="34" charset="0"/>
            </a:endParaRPr>
          </a:p>
        </p:txBody>
      </p:sp>
      <p:sp>
        <p:nvSpPr>
          <p:cNvPr id="2" name="Rectángulo 1"/>
          <p:cNvSpPr/>
          <p:nvPr/>
        </p:nvSpPr>
        <p:spPr>
          <a:xfrm>
            <a:off x="381000" y="85539"/>
            <a:ext cx="11726139" cy="2862322"/>
          </a:xfrm>
          <a:prstGeom prst="rect">
            <a:avLst/>
          </a:prstGeom>
        </p:spPr>
        <p:txBody>
          <a:bodyPr wrap="square">
            <a:spAutoFit/>
          </a:bodyPr>
          <a:lstStyle/>
          <a:p>
            <a:endParaRPr lang="es-ES" dirty="0"/>
          </a:p>
          <a:p>
            <a:endParaRPr lang="es-ES" dirty="0"/>
          </a:p>
          <a:p>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n-US" sz="1200" dirty="0">
              <a:solidFill>
                <a:srgbClr val="333333"/>
              </a:solidFill>
              <a:ea typeface="Calibri" panose="020F0502020204030204" pitchFamily="34" charset="0"/>
            </a:endParaRPr>
          </a:p>
        </p:txBody>
      </p:sp>
      <p:sp>
        <p:nvSpPr>
          <p:cNvPr id="13" name="CuadroTexto 12">
            <a:extLst>
              <a:ext uri="{FF2B5EF4-FFF2-40B4-BE49-F238E27FC236}">
                <a16:creationId xmlns:a16="http://schemas.microsoft.com/office/drawing/2014/main" id="{4242710A-4722-4767-A01C-CE575D69AD76}"/>
              </a:ext>
            </a:extLst>
          </p:cNvPr>
          <p:cNvSpPr txBox="1"/>
          <p:nvPr/>
        </p:nvSpPr>
        <p:spPr>
          <a:xfrm>
            <a:off x="149592" y="170789"/>
            <a:ext cx="11726139" cy="3706784"/>
          </a:xfrm>
          <a:prstGeom prst="rect">
            <a:avLst/>
          </a:prstGeom>
          <a:noFill/>
        </p:spPr>
        <p:txBody>
          <a:bodyPr wrap="square">
            <a:spAutoFit/>
          </a:bodyPr>
          <a:lstStyle/>
          <a:p>
            <a:pPr algn="just"/>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release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indices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developed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comprising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G4 (U.S., </a:t>
            </a:r>
            <a:r>
              <a:rPr lang="es-AR" sz="1100" dirty="0" err="1">
                <a:effectLst/>
                <a:latin typeface="Calibri" panose="020F0502020204030204" pitchFamily="34" charset="0"/>
                <a:ea typeface="Times New Roman" panose="02020603050405020304" pitchFamily="18" charset="0"/>
              </a:rPr>
              <a:t>Eurozone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Japan</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highlights</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challenging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average</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these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fell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slightly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below</a:t>
            </a:r>
            <a:r>
              <a:rPr lang="es-AR" sz="1100" dirty="0">
                <a:effectLst/>
                <a:latin typeface="Calibri" panose="020F0502020204030204" pitchFamily="34" charset="0"/>
                <a:ea typeface="Times New Roman" panose="02020603050405020304" pitchFamily="18" charset="0"/>
              </a:rPr>
              <a:t> 52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marking</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slowdown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compared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when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exceeded</a:t>
            </a:r>
            <a:r>
              <a:rPr lang="es-AR" sz="1100" dirty="0">
                <a:effectLst/>
                <a:latin typeface="Calibri" panose="020F0502020204030204" pitchFamily="34" charset="0"/>
                <a:ea typeface="Times New Roman" panose="02020603050405020304" pitchFamily="18" charset="0"/>
              </a:rPr>
              <a:t> 52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cooling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driven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slowdown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which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had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fueled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recovery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earlier</a:t>
            </a:r>
            <a:r>
              <a:rPr lang="es-AR" sz="1100" dirty="0">
                <a:effectLst/>
                <a:latin typeface="Calibri" panose="020F0502020204030204" pitchFamily="34" charset="0"/>
                <a:ea typeface="Times New Roman" panose="02020603050405020304" pitchFamily="18" charset="0"/>
              </a:rPr>
              <a:t> in 2024. In </a:t>
            </a:r>
            <a:r>
              <a:rPr lang="es-AR" sz="1100" dirty="0" err="1">
                <a:effectLst/>
                <a:latin typeface="Calibri" panose="020F0502020204030204" pitchFamily="34" charset="0"/>
                <a:ea typeface="Times New Roman" panose="02020603050405020304" pitchFamily="18" charset="0"/>
              </a:rPr>
              <a:t>contrast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stalled</a:t>
            </a:r>
            <a:r>
              <a:rPr lang="es-AR" sz="1100" dirty="0">
                <a:effectLst/>
                <a:latin typeface="Calibri" panose="020F0502020204030204" pitchFamily="34" charset="0"/>
                <a:ea typeface="Times New Roman" panose="02020603050405020304" pitchFamily="18" charset="0"/>
              </a:rPr>
              <a:t>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end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2021 and has </a:t>
            </a:r>
            <a:r>
              <a:rPr lang="es-AR" sz="1100" dirty="0" err="1">
                <a:effectLst/>
                <a:latin typeface="Calibri" panose="020F0502020204030204" pitchFamily="34" charset="0"/>
                <a:ea typeface="Times New Roman" panose="02020603050405020304" pitchFamily="18" charset="0"/>
              </a:rPr>
              <a:t>been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contraction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26 consecutive </a:t>
            </a:r>
            <a:r>
              <a:rPr lang="es-AR" sz="1100" dirty="0" err="1">
                <a:effectLst/>
                <a:latin typeface="Calibri" panose="020F0502020204030204" pitchFamily="34" charset="0"/>
                <a:ea typeface="Times New Roman" panose="02020603050405020304" pitchFamily="18" charset="0"/>
              </a:rPr>
              <a:t>months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above</a:t>
            </a:r>
            <a:r>
              <a:rPr lang="es-AR" sz="1100" dirty="0">
                <a:effectLst/>
                <a:latin typeface="Calibri" panose="020F0502020204030204" pitchFamily="34" charset="0"/>
                <a:ea typeface="Times New Roman" panose="02020603050405020304" pitchFamily="18" charset="0"/>
              </a:rPr>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indicates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growth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below</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indicates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recession</a:t>
            </a:r>
            <a:r>
              <a:rPr lang="es-AR" sz="1100" dirty="0">
                <a:effectLst/>
                <a:latin typeface="Calibri" panose="020F0502020204030204" pitchFamily="34" charset="0"/>
                <a:ea typeface="Times New Roman" panose="02020603050405020304" pitchFamily="18" charset="0"/>
              </a:rPr>
              <a:t>).</a:t>
            </a:r>
          </a:p>
          <a:p>
            <a:pPr algn="just"/>
            <a:endParaRPr lang="en-US" sz="1100" dirty="0">
              <a:effectLst/>
              <a:latin typeface="Times New Roman" panose="02020603050405020304" pitchFamily="18" charset="0"/>
              <a:ea typeface="Times New Roman" panose="02020603050405020304" pitchFamily="18" charset="0"/>
            </a:endParaRPr>
          </a:p>
          <a:p>
            <a:pPr algn="just"/>
            <a:r>
              <a:rPr lang="es-AR" sz="1100" dirty="0">
                <a:effectLst/>
                <a:latin typeface="Calibri" panose="020F0502020204030204" pitchFamily="34" charset="0"/>
                <a:ea typeface="Times New Roman" panose="02020603050405020304" pitchFamily="18" charset="0"/>
              </a:rPr>
              <a:t>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start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2024,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seemed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that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manufacturing</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would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finally</a:t>
            </a:r>
            <a:r>
              <a:rPr lang="es-AR" sz="1100" dirty="0">
                <a:effectLst/>
                <a:latin typeface="Calibri" panose="020F0502020204030204" pitchFamily="34" charset="0"/>
                <a:ea typeface="Times New Roman" panose="02020603050405020304" pitchFamily="18" charset="0"/>
              </a:rPr>
              <a:t> break free </a:t>
            </a:r>
            <a:r>
              <a:rPr lang="es-AR" sz="1100" dirty="0" err="1">
                <a:effectLst/>
                <a:latin typeface="Calibri" panose="020F0502020204030204" pitchFamily="34" charset="0"/>
                <a:ea typeface="Times New Roman" panose="02020603050405020304" pitchFamily="18" charset="0"/>
              </a:rPr>
              <a:t>from</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prolonged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stagnation</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even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contributed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positively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alongside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grew</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during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first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half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 and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saw</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growth</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before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cooling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again</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Breaking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down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country,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stands </a:t>
            </a:r>
            <a:r>
              <a:rPr lang="es-AR" sz="1100" dirty="0" err="1">
                <a:effectLst/>
                <a:latin typeface="Calibri" panose="020F0502020204030204" pitchFamily="34" charset="0"/>
                <a:ea typeface="Times New Roman" panose="02020603050405020304" pitchFamily="18" charset="0"/>
              </a:rPr>
              <a:t>out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strong</a:t>
            </a:r>
            <a:r>
              <a:rPr lang="es-AR" sz="1100" dirty="0">
                <a:effectLst/>
                <a:latin typeface="Calibri" panose="020F0502020204030204" pitchFamily="34" charset="0"/>
                <a:ea typeface="Times New Roman" panose="02020603050405020304" pitchFamily="18" charset="0"/>
              </a:rPr>
              <a:t> performance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accelerating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expansion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recent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months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while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stagnated</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half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reached</a:t>
            </a:r>
            <a:r>
              <a:rPr lang="es-AR" sz="1100" dirty="0">
                <a:effectLst/>
                <a:latin typeface="Calibri" panose="020F0502020204030204" pitchFamily="34" charset="0"/>
                <a:ea typeface="Times New Roman" panose="02020603050405020304" pitchFamily="18" charset="0"/>
              </a:rPr>
              <a:t> 57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whereas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this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showed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stagnation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Europe</a:t>
            </a:r>
            <a:r>
              <a:rPr lang="es-AR" sz="1100" dirty="0">
                <a:effectLst/>
                <a:latin typeface="Calibri" panose="020F0502020204030204" pitchFamily="34" charset="0"/>
                <a:ea typeface="Times New Roman" panose="02020603050405020304" pitchFamily="18" charset="0"/>
              </a:rPr>
              <a:t> (49.2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Japan</a:t>
            </a:r>
            <a:r>
              <a:rPr lang="es-AR" sz="1100" dirty="0">
                <a:effectLst/>
                <a:latin typeface="Calibri" panose="020F0502020204030204" pitchFamily="34" charset="0"/>
                <a:ea typeface="Times New Roman" panose="02020603050405020304" pitchFamily="18" charset="0"/>
              </a:rPr>
              <a:t> (50.2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a:t>
            </a:r>
          </a:p>
          <a:p>
            <a:pPr algn="just"/>
            <a:endParaRPr lang="en-US" sz="1100" dirty="0">
              <a:effectLst/>
              <a:latin typeface="Times New Roman" panose="02020603050405020304" pitchFamily="18" charset="0"/>
              <a:ea typeface="Times New Roman" panose="02020603050405020304" pitchFamily="18" charset="0"/>
            </a:endParaRPr>
          </a:p>
          <a:p>
            <a:pPr algn="just"/>
            <a:r>
              <a:rPr lang="es-AR" sz="1100" dirty="0" err="1">
                <a:effectLst/>
                <a:latin typeface="Calibri" panose="020F0502020204030204" pitchFamily="34" charset="0"/>
                <a:ea typeface="Times New Roman" panose="02020603050405020304" pitchFamily="18" charset="0"/>
              </a:rPr>
              <a:t>While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manufacturing</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in decline </a:t>
            </a:r>
            <a:r>
              <a:rPr lang="es-AR" sz="1100" dirty="0" err="1">
                <a:effectLst/>
                <a:latin typeface="Calibri" panose="020F0502020204030204" pitchFamily="34" charset="0"/>
                <a:ea typeface="Times New Roman" panose="02020603050405020304" pitchFamily="18" charset="0"/>
              </a:rPr>
              <a:t>across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a:t>
            </a:r>
            <a:r>
              <a:rPr lang="es-AR" sz="1100" dirty="0">
                <a:effectLst/>
                <a:latin typeface="Calibri" panose="020F0502020204030204" pitchFamily="34" charset="0"/>
                <a:ea typeface="Times New Roman" panose="02020603050405020304" pitchFamily="18" charset="0"/>
              </a:rPr>
              <a:t> G4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worst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situation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Eurozone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where</a:t>
            </a:r>
            <a:r>
              <a:rPr lang="es-AR" sz="1100" dirty="0">
                <a:effectLst/>
                <a:latin typeface="Calibri" panose="020F0502020204030204" pitchFamily="34" charset="0"/>
                <a:ea typeface="Times New Roman" panose="02020603050405020304" pitchFamily="18" charset="0"/>
              </a:rPr>
              <a:t> PMI has </a:t>
            </a:r>
            <a:r>
              <a:rPr lang="es-AR" sz="1100" dirty="0" err="1">
                <a:effectLst/>
                <a:latin typeface="Calibri" panose="020F0502020204030204" pitchFamily="34" charset="0"/>
                <a:ea typeface="Times New Roman" panose="02020603050405020304" pitchFamily="18" charset="0"/>
              </a:rPr>
              <a:t>failed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rise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above</a:t>
            </a:r>
            <a:r>
              <a:rPr lang="es-AR" sz="1100" dirty="0">
                <a:effectLst/>
                <a:latin typeface="Calibri" panose="020F0502020204030204" pitchFamily="34" charset="0"/>
                <a:ea typeface="Times New Roman" panose="02020603050405020304" pitchFamily="18" charset="0"/>
              </a:rPr>
              <a:t> 45-46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throughout</a:t>
            </a:r>
            <a:r>
              <a:rPr lang="es-AR" sz="1100" dirty="0">
                <a:effectLst/>
                <a:latin typeface="Calibri" panose="020F0502020204030204" pitchFamily="34" charset="0"/>
                <a:ea typeface="Times New Roman" panose="02020603050405020304" pitchFamily="18" charset="0"/>
              </a:rPr>
              <a:t> 2024. </a:t>
            </a:r>
            <a:r>
              <a:rPr lang="es-AR" sz="1100" dirty="0" err="1">
                <a:effectLst/>
                <a:latin typeface="Calibri" panose="020F0502020204030204" pitchFamily="34" charset="0"/>
                <a:ea typeface="Times New Roman" panose="02020603050405020304" pitchFamily="18" charset="0"/>
              </a:rPr>
              <a:t>Indeed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Eurozone</a:t>
            </a:r>
            <a:r>
              <a:rPr lang="es-AR" sz="1100" dirty="0">
                <a:effectLst/>
                <a:latin typeface="Calibri" panose="020F0502020204030204" pitchFamily="34" charset="0"/>
                <a:ea typeface="Times New Roman" panose="02020603050405020304" pitchFamily="18" charset="0"/>
              </a:rPr>
              <a:t> shows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weakest</a:t>
            </a:r>
            <a:r>
              <a:rPr lang="es-AR" sz="1100" dirty="0">
                <a:effectLst/>
                <a:latin typeface="Calibri" panose="020F0502020204030204" pitchFamily="34" charset="0"/>
                <a:ea typeface="Times New Roman" panose="02020603050405020304" pitchFamily="18" charset="0"/>
              </a:rPr>
              <a:t> relative performance </a:t>
            </a:r>
            <a:r>
              <a:rPr lang="es-AR" sz="1100" dirty="0" err="1">
                <a:effectLst/>
                <a:latin typeface="Calibri" panose="020F0502020204030204" pitchFamily="34" charset="0"/>
                <a:ea typeface="Times New Roman" panose="02020603050405020304" pitchFamily="18" charset="0"/>
              </a:rPr>
              <a:t>within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G4,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 Composite PMI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48.1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following</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lackluster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These</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levels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align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 GDP </a:t>
            </a:r>
            <a:r>
              <a:rPr lang="es-AR" sz="1100" dirty="0" err="1">
                <a:effectLst/>
                <a:latin typeface="Calibri" panose="020F0502020204030204" pitchFamily="34" charset="0"/>
                <a:ea typeface="Times New Roman" panose="02020603050405020304" pitchFamily="18" charset="0"/>
              </a:rPr>
              <a:t>contraction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approximately</a:t>
            </a:r>
            <a:r>
              <a:rPr lang="es-AR" sz="1100" dirty="0">
                <a:effectLst/>
                <a:latin typeface="Calibri" panose="020F0502020204030204" pitchFamily="34" charset="0"/>
                <a:ea typeface="Times New Roman" panose="02020603050405020304" pitchFamily="18" charset="0"/>
              </a:rPr>
              <a:t> 0.2%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outlook</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December's</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unfavorable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amidst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weak</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demand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fears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increased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tariffs</a:t>
            </a:r>
            <a:r>
              <a:rPr lang="es-AR" sz="1100" dirty="0">
                <a:effectLst/>
                <a:latin typeface="Calibri" panose="020F0502020204030204" pitchFamily="34" charset="0"/>
                <a:ea typeface="Times New Roman" panose="02020603050405020304" pitchFamily="18" charset="0"/>
              </a:rPr>
              <a:t> after </a:t>
            </a:r>
            <a:r>
              <a:rPr lang="es-AR" sz="1100" dirty="0" err="1">
                <a:effectLst/>
                <a:latin typeface="Calibri" panose="020F0502020204030204" pitchFamily="34" charset="0"/>
                <a:ea typeface="Times New Roman" panose="02020603050405020304" pitchFamily="18" charset="0"/>
              </a:rPr>
              <a:t>Trump's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victory</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and a </a:t>
            </a:r>
            <a:r>
              <a:rPr lang="es-AR" sz="1100" dirty="0" err="1">
                <a:effectLst/>
                <a:latin typeface="Calibri" panose="020F0502020204030204" pitchFamily="34" charset="0"/>
                <a:ea typeface="Times New Roman" panose="02020603050405020304" pitchFamily="18" charset="0"/>
              </a:rPr>
              <a:t>stagnant</a:t>
            </a:r>
            <a:r>
              <a:rPr lang="es-AR" sz="1100" dirty="0">
                <a:effectLst/>
                <a:latin typeface="Calibri" panose="020F0502020204030204" pitchFamily="34" charset="0"/>
                <a:ea typeface="Times New Roman" panose="02020603050405020304" pitchFamily="18" charset="0"/>
              </a:rPr>
              <a:t> German </a:t>
            </a:r>
            <a:r>
              <a:rPr lang="es-AR" sz="1100" dirty="0" err="1">
                <a:effectLst/>
                <a:latin typeface="Calibri" panose="020F0502020204030204" pitchFamily="34" charset="0"/>
                <a:ea typeface="Times New Roman" panose="02020603050405020304" pitchFamily="18" charset="0"/>
              </a:rPr>
              <a:t>economy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plagued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political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issues</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facing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early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elections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January</a:t>
            </a:r>
            <a:r>
              <a:rPr lang="es-AR" sz="1100" dirty="0">
                <a:effectLst/>
                <a:latin typeface="Calibri" panose="020F0502020204030204" pitchFamily="34" charset="0"/>
                <a:ea typeface="Times New Roman" panose="02020603050405020304" pitchFamily="18" charset="0"/>
              </a:rPr>
              <a:t>.</a:t>
            </a:r>
          </a:p>
          <a:p>
            <a:pPr algn="just"/>
            <a:endParaRPr lang="es-AR" sz="1100" dirty="0">
              <a:effectLst/>
              <a:latin typeface="Calibri" panose="020F0502020204030204" pitchFamily="34" charset="0"/>
              <a:ea typeface="Times New Roman" panose="02020603050405020304" pitchFamily="18" charset="0"/>
            </a:endParaRPr>
          </a:p>
          <a:p>
            <a:pPr algn="just"/>
            <a:endParaRPr lang="en-US" sz="1100" dirty="0">
              <a:effectLst/>
              <a:latin typeface="Times New Roman" panose="02020603050405020304" pitchFamily="18" charset="0"/>
              <a:ea typeface="Times New Roman" panose="02020603050405020304" pitchFamily="18" charset="0"/>
            </a:endParaRPr>
          </a:p>
          <a:p>
            <a:pPr algn="just">
              <a:lnSpc>
                <a:spcPct val="107000"/>
              </a:lnSpc>
              <a:spcAft>
                <a:spcPts val="800"/>
              </a:spcAft>
            </a:pPr>
            <a:endParaRPr lang="es-A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s-AR" sz="1100" dirty="0">
              <a:effectLst/>
              <a:latin typeface="+mn-lt"/>
              <a:ea typeface="Calibri" panose="020F0502020204030204" pitchFamily="34" charset="0"/>
              <a:cs typeface="Times New Roman" panose="02020603050405020304" pitchFamily="18" charset="0"/>
            </a:endParaRPr>
          </a:p>
          <a:p>
            <a:pPr algn="just"/>
            <a:endParaRPr lang="es-AR" sz="1100" dirty="0">
              <a:effectLst/>
              <a:latin typeface="+mn-lt"/>
              <a:ea typeface="Times New Roman" panose="02020603050405020304" pitchFamily="18" charset="0"/>
            </a:endParaRPr>
          </a:p>
          <a:p>
            <a:pPr algn="just"/>
            <a:endParaRPr lang="es-AR" sz="1100" dirty="0">
              <a:effectLst/>
              <a:latin typeface="+mn-lt"/>
              <a:ea typeface="Times New Roman" panose="02020603050405020304" pitchFamily="18" charset="0"/>
            </a:endParaRPr>
          </a:p>
        </p:txBody>
      </p:sp>
      <p:pic>
        <p:nvPicPr>
          <p:cNvPr id="5" name="Imagen 4">
            <a:extLst>
              <a:ext uri="{FF2B5EF4-FFF2-40B4-BE49-F238E27FC236}">
                <a16:creationId xmlns:a16="http://schemas.microsoft.com/office/drawing/2014/main" id="{D046D802-0EDD-473A-9C0C-9D71CC805D25}"/>
              </a:ext>
            </a:extLst>
          </p:cNvPr>
          <p:cNvPicPr>
            <a:picLocks noChangeAspect="1"/>
          </p:cNvPicPr>
          <p:nvPr/>
        </p:nvPicPr>
        <p:blipFill>
          <a:blip r:embed="rId9"/>
          <a:stretch>
            <a:fillRect/>
          </a:stretch>
        </p:blipFill>
        <p:spPr>
          <a:xfrm>
            <a:off x="2915694" y="2685197"/>
            <a:ext cx="3450905" cy="3512897"/>
          </a:xfrm>
          <a:prstGeom prst="rect">
            <a:avLst/>
          </a:prstGeom>
        </p:spPr>
      </p:pic>
      <p:sp>
        <p:nvSpPr>
          <p:cNvPr id="14" name="CuadroTexto 13">
            <a:extLst>
              <a:ext uri="{FF2B5EF4-FFF2-40B4-BE49-F238E27FC236}">
                <a16:creationId xmlns:a16="http://schemas.microsoft.com/office/drawing/2014/main" id="{80E84F46-5975-4B1E-9981-AE5DD898F124}"/>
              </a:ext>
            </a:extLst>
          </p:cNvPr>
          <p:cNvSpPr txBox="1"/>
          <p:nvPr/>
        </p:nvSpPr>
        <p:spPr>
          <a:xfrm>
            <a:off x="7104623" y="2685197"/>
            <a:ext cx="4762143" cy="2970044"/>
          </a:xfrm>
          <a:prstGeom prst="rect">
            <a:avLst/>
          </a:prstGeom>
          <a:noFill/>
        </p:spPr>
        <p:txBody>
          <a:bodyPr wrap="square">
            <a:spAutoFit/>
          </a:bodyPr>
          <a:lstStyle/>
          <a:p>
            <a:pPr algn="just"/>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also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facing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challenges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economy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losing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momentum</a:t>
            </a:r>
            <a:r>
              <a:rPr lang="es-AR" sz="1100" dirty="0">
                <a:effectLst/>
                <a:latin typeface="Calibri" panose="020F0502020204030204" pitchFamily="34" charset="0"/>
                <a:ea typeface="Times New Roman" panose="02020603050405020304" pitchFamily="18" charset="0"/>
              </a:rPr>
              <a:t> after a </a:t>
            </a:r>
            <a:r>
              <a:rPr lang="es-AR" sz="1100" dirty="0" err="1">
                <a:effectLst/>
                <a:latin typeface="Calibri" panose="020F0502020204030204" pitchFamily="34" charset="0"/>
                <a:ea typeface="Times New Roman" panose="02020603050405020304" pitchFamily="18" charset="0"/>
              </a:rPr>
              <a:t>strong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slipped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into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contraction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territory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albeit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narrowly</a:t>
            </a:r>
            <a:r>
              <a:rPr lang="es-AR" sz="1100" dirty="0">
                <a:effectLst/>
                <a:latin typeface="Calibri" panose="020F0502020204030204" pitchFamily="34" charset="0"/>
                <a:ea typeface="Times New Roman" panose="02020603050405020304" pitchFamily="18" charset="0"/>
              </a:rPr>
              <a:t> (49.9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declining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from</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around</a:t>
            </a:r>
            <a:r>
              <a:rPr lang="es-AR" sz="1100" dirty="0">
                <a:effectLst/>
                <a:latin typeface="Calibri" panose="020F0502020204030204" pitchFamily="34" charset="0"/>
                <a:ea typeface="Times New Roman" panose="02020603050405020304" pitchFamily="18" charset="0"/>
              </a:rPr>
              <a:t> 53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51.8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49.9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confirmed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decline, </a:t>
            </a:r>
            <a:r>
              <a:rPr lang="es-AR" sz="1100" dirty="0" err="1">
                <a:effectLst/>
                <a:latin typeface="Calibri" panose="020F0502020204030204" pitchFamily="34" charset="0"/>
                <a:ea typeface="Times New Roman" panose="02020603050405020304" pitchFamily="18" charset="0"/>
              </a:rPr>
              <a:t>remaining</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expansion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during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but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dropping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49.9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48.6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Meanwhile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stagnated</a:t>
            </a:r>
            <a:r>
              <a:rPr lang="es-AR" sz="1100" dirty="0">
                <a:effectLst/>
                <a:latin typeface="Calibri" panose="020F0502020204030204" pitchFamily="34" charset="0"/>
                <a:ea typeface="Times New Roman" panose="02020603050405020304" pitchFamily="18" charset="0"/>
              </a:rPr>
              <a:t>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after </a:t>
            </a:r>
            <a:r>
              <a:rPr lang="es-AR" sz="1100" dirty="0" err="1">
                <a:effectLst/>
                <a:latin typeface="Calibri" panose="020F0502020204030204" pitchFamily="34" charset="0"/>
                <a:ea typeface="Times New Roman" panose="02020603050405020304" pitchFamily="18" charset="0"/>
              </a:rPr>
              <a:t>reaching</a:t>
            </a:r>
            <a:r>
              <a:rPr lang="es-AR" sz="1100" dirty="0">
                <a:effectLst/>
                <a:latin typeface="Calibri" panose="020F0502020204030204" pitchFamily="34" charset="0"/>
                <a:ea typeface="Times New Roman" panose="02020603050405020304" pitchFamily="18" charset="0"/>
              </a:rPr>
              <a:t> 52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a:t>
            </a:r>
          </a:p>
          <a:p>
            <a:pPr algn="just"/>
            <a:endParaRPr lang="en-US" sz="1100" dirty="0">
              <a:effectLst/>
              <a:latin typeface="Times New Roman" panose="02020603050405020304" pitchFamily="18" charset="0"/>
              <a:ea typeface="Times New Roman" panose="02020603050405020304" pitchFamily="18" charset="0"/>
            </a:endParaRPr>
          </a:p>
          <a:p>
            <a:pPr algn="just"/>
            <a:r>
              <a:rPr lang="es-AR" sz="1100" dirty="0" err="1">
                <a:effectLst/>
                <a:latin typeface="Calibri" panose="020F0502020204030204" pitchFamily="34" charset="0"/>
                <a:ea typeface="Times New Roman" panose="02020603050405020304" pitchFamily="18" charset="0"/>
              </a:rPr>
              <a:t>Pessimism</a:t>
            </a:r>
            <a:r>
              <a:rPr lang="es-AR" sz="1100" dirty="0">
                <a:effectLst/>
                <a:latin typeface="Calibri" panose="020F0502020204030204" pitchFamily="34" charset="0"/>
                <a:ea typeface="Times New Roman" panose="02020603050405020304" pitchFamily="18" charset="0"/>
              </a:rPr>
              <a:t> has </a:t>
            </a:r>
            <a:r>
              <a:rPr lang="es-AR" sz="1100" dirty="0" err="1">
                <a:effectLst/>
                <a:latin typeface="Calibri" panose="020F0502020204030204" pitchFamily="34" charset="0"/>
                <a:ea typeface="Times New Roman" panose="02020603050405020304" pitchFamily="18" charset="0"/>
              </a:rPr>
              <a:t>grown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since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July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elections</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announcements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2025 Budget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which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include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increased</a:t>
            </a:r>
            <a:r>
              <a:rPr lang="es-AR" sz="1100" dirty="0">
                <a:effectLst/>
                <a:latin typeface="Calibri" panose="020F0502020204030204" pitchFamily="34" charset="0"/>
                <a:ea typeface="Times New Roman" panose="02020603050405020304" pitchFamily="18" charset="0"/>
              </a:rPr>
              <a:t> labor </a:t>
            </a:r>
            <a:r>
              <a:rPr lang="es-AR" sz="1100" dirty="0" err="1">
                <a:effectLst/>
                <a:latin typeface="Calibri" panose="020F0502020204030204" pitchFamily="34" charset="0"/>
                <a:ea typeface="Times New Roman" panose="02020603050405020304" pitchFamily="18" charset="0"/>
              </a:rPr>
              <a:t>taxes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that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dented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business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confidence</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Japan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fell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below</a:t>
            </a:r>
            <a:r>
              <a:rPr lang="es-AR" sz="1100" dirty="0">
                <a:effectLst/>
                <a:latin typeface="Calibri" panose="020F0502020204030204" pitchFamily="34" charset="0"/>
                <a:ea typeface="Times New Roman" panose="02020603050405020304" pitchFamily="18" charset="0"/>
              </a:rPr>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impacted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a:t>
            </a:r>
            <a:r>
              <a:rPr lang="es-AR" sz="1100" dirty="0" err="1">
                <a:effectLst/>
                <a:latin typeface="Calibri" panose="020F0502020204030204" pitchFamily="34" charset="0"/>
                <a:ea typeface="Times New Roman" panose="02020603050405020304" pitchFamily="18" charset="0"/>
              </a:rPr>
              <a:t>sector’s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recession</a:t>
            </a:r>
            <a:r>
              <a:rPr lang="es-AR" sz="1100" dirty="0">
                <a:effectLst/>
                <a:latin typeface="Calibri" panose="020F0502020204030204" pitchFamily="34" charset="0"/>
                <a:ea typeface="Times New Roman" panose="02020603050405020304" pitchFamily="18" charset="0"/>
              </a:rPr>
              <a:t> and a </a:t>
            </a:r>
            <a:r>
              <a:rPr lang="es-AR" sz="1100" dirty="0" err="1">
                <a:effectLst/>
                <a:latin typeface="Calibri" panose="020F0502020204030204" pitchFamily="34" charset="0"/>
                <a:ea typeface="Times New Roman" panose="02020603050405020304" pitchFamily="18" charset="0"/>
              </a:rPr>
              <a:t>slowing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which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hovered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around</a:t>
            </a:r>
            <a:r>
              <a:rPr lang="es-AR" sz="1100" dirty="0">
                <a:effectLst/>
                <a:latin typeface="Calibri" panose="020F0502020204030204" pitchFamily="34" charset="0"/>
                <a:ea typeface="Times New Roman" panose="02020603050405020304" pitchFamily="18" charset="0"/>
              </a:rPr>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a:effectLst/>
                <a:latin typeface="Calibri" panose="020F0502020204030204" pitchFamily="34" charset="0"/>
                <a:ea typeface="Times New Roman" panose="02020603050405020304" pitchFamily="18" charset="0"/>
              </a:rPr>
              <a:t>In </a:t>
            </a:r>
            <a:r>
              <a:rPr lang="es-AR" sz="1100" dirty="0" err="1">
                <a:effectLst/>
                <a:latin typeface="Calibri" panose="020F0502020204030204" pitchFamily="34" charset="0"/>
                <a:ea typeface="Times New Roman" panose="02020603050405020304" pitchFamily="18" charset="0"/>
              </a:rPr>
              <a:t>summary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slowdown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growth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across</a:t>
            </a:r>
            <a:r>
              <a:rPr lang="es-AR" sz="1100" dirty="0">
                <a:effectLst/>
                <a:latin typeface="Calibri" panose="020F0502020204030204" pitchFamily="34" charset="0"/>
                <a:ea typeface="Times New Roman" panose="02020603050405020304" pitchFamily="18" charset="0"/>
              </a:rPr>
              <a:t> G4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except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U.S.'s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strong</a:t>
            </a:r>
            <a:r>
              <a:rPr lang="es-AR" sz="1100" dirty="0">
                <a:effectLst/>
                <a:latin typeface="Calibri" panose="020F0502020204030204" pitchFamily="34" charset="0"/>
                <a:ea typeface="Times New Roman" panose="02020603050405020304" pitchFamily="18" charset="0"/>
              </a:rPr>
              <a:t> performance,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prolonged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recession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have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decelerated</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expansion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final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122" name="Object 1" hidden="1"/>
          <p:cNvGraphicFramePr>
            <a:graphicFrameLocks noChangeAspect="1"/>
          </p:cNvGraphicFramePr>
          <p:nvPr>
            <p:custDataLst>
              <p:tags r:id="rId2"/>
            </p:custDataLst>
            <p:extLst>
              <p:ext uri="{D42A27DB-BD31-4B8C-83A1-F6EECF244321}">
                <p14:modId xmlns:p14="http://schemas.microsoft.com/office/powerpoint/2010/main" val="66979196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243" name="Diapositiva de think-cell" r:id="rId113" imgW="421" imgH="423" progId="TCLayout.ActiveDocument.1">
                  <p:embed/>
                </p:oleObj>
              </mc:Choice>
              <mc:Fallback>
                <p:oleObj name="Diapositiva de think-cell" r:id="rId113" imgW="421" imgH="423" progId="TCLayout.ActiveDocument.1">
                  <p:embed/>
                  <p:pic>
                    <p:nvPicPr>
                      <p:cNvPr id="0" name="Object 1" hidden="1"/>
                      <p:cNvPicPr>
                        <a:picLocks noChangeAspect="1" noChangeArrowheads="1"/>
                      </p:cNvPicPr>
                      <p:nvPr/>
                    </p:nvPicPr>
                    <p:blipFill>
                      <a:blip r:embed="rId11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sym typeface="+mn-lt"/>
            </a:endParaRPr>
          </a:p>
        </p:txBody>
      </p:sp>
      <p:pic>
        <p:nvPicPr>
          <p:cNvPr id="5126" name="Picture 16"/>
          <p:cNvPicPr>
            <a:picLocks noChangeAspect="1"/>
          </p:cNvPicPr>
          <p:nvPr/>
        </p:nvPicPr>
        <p:blipFill>
          <a:blip r:embed="rId115" cstate="print"/>
          <a:srcRect/>
          <a:stretch>
            <a:fillRect/>
          </a:stretch>
        </p:blipFill>
        <p:spPr bwMode="auto">
          <a:xfrm>
            <a:off x="0" y="5532438"/>
            <a:ext cx="12192000" cy="1350962"/>
          </a:xfrm>
          <a:prstGeom prst="rect">
            <a:avLst/>
          </a:prstGeom>
          <a:noFill/>
          <a:ln w="9525">
            <a:noFill/>
            <a:miter lim="800000"/>
            <a:headEnd/>
            <a:tailEnd/>
          </a:ln>
        </p:spPr>
      </p:pic>
      <p:sp>
        <p:nvSpPr>
          <p:cNvPr id="5127"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a:solidFill>
                  <a:srgbClr val="F2F2F2"/>
                </a:solidFill>
                <a:latin typeface="Gotham Medium"/>
                <a:ea typeface="Gotham Medium"/>
                <a:cs typeface="Gotham Medium"/>
              </a:rPr>
              <a:t>Grain &amp; By Products Exports per Area (000 Tons)</a:t>
            </a:r>
          </a:p>
        </p:txBody>
      </p:sp>
      <p:graphicFrame>
        <p:nvGraphicFramePr>
          <p:cNvPr id="128" name="Chart 3">
            <a:extLst>
              <a:ext uri="{FF2B5EF4-FFF2-40B4-BE49-F238E27FC236}">
                <a16:creationId xmlns:a16="http://schemas.microsoft.com/office/drawing/2014/main" id="{46AF2B2A-AB61-4AF8-8ADF-A2F19E52ECC7}"/>
              </a:ext>
            </a:extLst>
          </p:cNvPr>
          <p:cNvGraphicFramePr/>
          <p:nvPr>
            <p:custDataLst>
              <p:tags r:id="rId4"/>
            </p:custDataLst>
            <p:extLst>
              <p:ext uri="{D42A27DB-BD31-4B8C-83A1-F6EECF244321}">
                <p14:modId xmlns:p14="http://schemas.microsoft.com/office/powerpoint/2010/main" val="2776560709"/>
              </p:ext>
            </p:extLst>
          </p:nvPr>
        </p:nvGraphicFramePr>
        <p:xfrm>
          <a:off x="666750" y="323850"/>
          <a:ext cx="11317288" cy="5281613"/>
        </p:xfrm>
        <a:graphic>
          <a:graphicData uri="http://schemas.openxmlformats.org/drawingml/2006/chart">
            <c:chart xmlns:c="http://schemas.openxmlformats.org/drawingml/2006/chart" xmlns:r="http://schemas.openxmlformats.org/officeDocument/2006/relationships" r:id="rId116"/>
          </a:graphicData>
        </a:graphic>
      </p:graphicFrame>
      <p:sp>
        <p:nvSpPr>
          <p:cNvPr id="171" name="Text Placeholder 2">
            <a:extLst>
              <a:ext uri="{FF2B5EF4-FFF2-40B4-BE49-F238E27FC236}">
                <a16:creationId xmlns:a16="http://schemas.microsoft.com/office/drawing/2014/main" id="{A96F93DF-50BF-4324-8B4A-62EA38B1BE23}"/>
              </a:ext>
            </a:extLst>
          </p:cNvPr>
          <p:cNvSpPr>
            <a:spLocks noGrp="1"/>
          </p:cNvSpPr>
          <p:nvPr>
            <p:custDataLst>
              <p:tags r:id="rId5"/>
            </p:custDataLst>
          </p:nvPr>
        </p:nvSpPr>
        <p:spPr bwMode="gray">
          <a:xfrm>
            <a:off x="327025" y="5176838"/>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5A4C3F46-AAD0-40CC-A19D-658E702AF591}" type="datetime'''''''''''''''''''''''''''''''2''''''''''''''''.''''''5''00'">
              <a:rPr lang="es-AR" altLang="en-US" sz="1000" b="1" smtClean="0">
                <a:effectLst/>
                <a:ea typeface="+mn-ea"/>
                <a:cs typeface="+mn-cs"/>
                <a:sym typeface="+mn-lt"/>
              </a:rPr>
              <a:pPr marL="0" lvl="0" indent="0" algn="r">
                <a:spcBef>
                  <a:spcPct val="0"/>
                </a:spcBef>
                <a:buNone/>
              </a:pPr>
              <a:t>2.500</a:t>
            </a:fld>
            <a:endParaRPr lang="es-AR" altLang="es-AR" sz="1000" b="1" dirty="0">
              <a:ea typeface="+mn-ea"/>
              <a:cs typeface="+mn-cs"/>
              <a:sym typeface="+mn-lt"/>
            </a:endParaRPr>
          </a:p>
        </p:txBody>
      </p:sp>
      <p:sp>
        <p:nvSpPr>
          <p:cNvPr id="172" name="Text Placeholder 2">
            <a:extLst>
              <a:ext uri="{FF2B5EF4-FFF2-40B4-BE49-F238E27FC236}">
                <a16:creationId xmlns:a16="http://schemas.microsoft.com/office/drawing/2014/main" id="{EFF760D8-7EC9-47CD-9BBA-CAEBCD04A312}"/>
              </a:ext>
            </a:extLst>
          </p:cNvPr>
          <p:cNvSpPr>
            <a:spLocks noGrp="1"/>
          </p:cNvSpPr>
          <p:nvPr>
            <p:custDataLst>
              <p:tags r:id="rId6"/>
            </p:custDataLst>
          </p:nvPr>
        </p:nvSpPr>
        <p:spPr bwMode="gray">
          <a:xfrm>
            <a:off x="327025" y="490855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7BE57B51-498D-4F46-BC49-318B99F21892}" type="datetime'3''''''''''''.00''''''''''''0'''''''''''">
              <a:rPr lang="es-AR" altLang="en-US" sz="1000" b="1" smtClean="0">
                <a:effectLst/>
                <a:ea typeface="+mn-ea"/>
                <a:cs typeface="+mn-cs"/>
                <a:sym typeface="+mn-lt"/>
              </a:rPr>
              <a:pPr marL="0" lvl="0" indent="0" algn="r">
                <a:spcBef>
                  <a:spcPct val="0"/>
                </a:spcBef>
                <a:buNone/>
              </a:pPr>
              <a:t>3.000</a:t>
            </a:fld>
            <a:endParaRPr lang="es-AR" altLang="es-AR" sz="1000" b="1" dirty="0">
              <a:ea typeface="+mn-ea"/>
              <a:cs typeface="+mn-cs"/>
              <a:sym typeface="+mn-lt"/>
            </a:endParaRPr>
          </a:p>
        </p:txBody>
      </p:sp>
      <p:sp>
        <p:nvSpPr>
          <p:cNvPr id="173" name="Text Placeholder 2">
            <a:extLst>
              <a:ext uri="{FF2B5EF4-FFF2-40B4-BE49-F238E27FC236}">
                <a16:creationId xmlns:a16="http://schemas.microsoft.com/office/drawing/2014/main" id="{2F798C0B-DCA2-4034-95BC-99D4236F7723}"/>
              </a:ext>
            </a:extLst>
          </p:cNvPr>
          <p:cNvSpPr>
            <a:spLocks noGrp="1"/>
          </p:cNvSpPr>
          <p:nvPr>
            <p:custDataLst>
              <p:tags r:id="rId7"/>
            </p:custDataLst>
          </p:nvPr>
        </p:nvSpPr>
        <p:spPr bwMode="gray">
          <a:xfrm>
            <a:off x="327025" y="4638675"/>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3D79D2C4-3F8D-4040-9955-CF3976792938}" type="datetime'''''''''''''''''3''''.''''''5''0''''''''''''''0'''''''''''''''">
              <a:rPr lang="es-AR" altLang="en-US" sz="1000" b="1" smtClean="0">
                <a:effectLst/>
                <a:ea typeface="+mn-ea"/>
                <a:cs typeface="+mn-cs"/>
                <a:sym typeface="+mn-lt"/>
              </a:rPr>
              <a:pPr marL="0" lvl="0" indent="0" algn="r">
                <a:spcBef>
                  <a:spcPct val="0"/>
                </a:spcBef>
                <a:buNone/>
              </a:pPr>
              <a:t>3.500</a:t>
            </a:fld>
            <a:endParaRPr lang="es-AR" altLang="es-AR" sz="1000" b="1" dirty="0">
              <a:ea typeface="+mn-ea"/>
              <a:cs typeface="+mn-cs"/>
              <a:sym typeface="+mn-lt"/>
            </a:endParaRPr>
          </a:p>
        </p:txBody>
      </p:sp>
      <p:sp>
        <p:nvSpPr>
          <p:cNvPr id="174" name="Text Placeholder 2">
            <a:extLst>
              <a:ext uri="{FF2B5EF4-FFF2-40B4-BE49-F238E27FC236}">
                <a16:creationId xmlns:a16="http://schemas.microsoft.com/office/drawing/2014/main" id="{F939226E-9AF6-4D77-B8B4-A32248D2A03B}"/>
              </a:ext>
            </a:extLst>
          </p:cNvPr>
          <p:cNvSpPr>
            <a:spLocks noGrp="1"/>
          </p:cNvSpPr>
          <p:nvPr>
            <p:custDataLst>
              <p:tags r:id="rId8"/>
            </p:custDataLst>
          </p:nvPr>
        </p:nvSpPr>
        <p:spPr bwMode="gray">
          <a:xfrm>
            <a:off x="327025" y="436880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75EA296-46C1-467F-A8D9-365A7BE0B2B6}" type="datetime'''''''''''''''''4''''''''''''''''''''.''''''''0''0''0'''''">
              <a:rPr lang="es-AR" altLang="en-US" sz="1000" b="1" smtClean="0">
                <a:effectLst/>
                <a:ea typeface="+mn-ea"/>
                <a:cs typeface="+mn-cs"/>
                <a:sym typeface="+mn-lt"/>
              </a:rPr>
              <a:pPr marL="0" lvl="0" indent="0" algn="r">
                <a:spcBef>
                  <a:spcPct val="0"/>
                </a:spcBef>
                <a:buNone/>
              </a:pPr>
              <a:t>4.000</a:t>
            </a:fld>
            <a:endParaRPr lang="es-AR" altLang="es-AR" sz="1000" b="1" dirty="0">
              <a:ea typeface="+mn-ea"/>
              <a:cs typeface="+mn-cs"/>
              <a:sym typeface="+mn-lt"/>
            </a:endParaRPr>
          </a:p>
        </p:txBody>
      </p:sp>
      <p:sp>
        <p:nvSpPr>
          <p:cNvPr id="175" name="Text Placeholder 2">
            <a:extLst>
              <a:ext uri="{FF2B5EF4-FFF2-40B4-BE49-F238E27FC236}">
                <a16:creationId xmlns:a16="http://schemas.microsoft.com/office/drawing/2014/main" id="{C86093C5-6CE0-4E64-BD2A-734794F38E13}"/>
              </a:ext>
            </a:extLst>
          </p:cNvPr>
          <p:cNvSpPr>
            <a:spLocks noGrp="1"/>
          </p:cNvSpPr>
          <p:nvPr>
            <p:custDataLst>
              <p:tags r:id="rId9"/>
            </p:custDataLst>
          </p:nvPr>
        </p:nvSpPr>
        <p:spPr bwMode="gray">
          <a:xfrm>
            <a:off x="327025" y="41005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D22AC5A5-9C92-46DA-94CF-115BD0B7647B}" type="datetime'''''''4''''''''.''''''''''''''''''''''''''''''''500'''''''''''">
              <a:rPr lang="es-AR" altLang="en-US" sz="1000" b="1" smtClean="0">
                <a:effectLst/>
                <a:ea typeface="+mn-ea"/>
                <a:cs typeface="+mn-cs"/>
                <a:sym typeface="+mn-lt"/>
              </a:rPr>
              <a:pPr marL="0" lvl="0" indent="0" algn="r">
                <a:spcBef>
                  <a:spcPct val="0"/>
                </a:spcBef>
                <a:buNone/>
              </a:pPr>
              <a:t>4.500</a:t>
            </a:fld>
            <a:endParaRPr lang="es-AR" altLang="es-AR" sz="1000" b="1" dirty="0">
              <a:ea typeface="+mn-ea"/>
              <a:cs typeface="+mn-cs"/>
              <a:sym typeface="+mn-lt"/>
            </a:endParaRPr>
          </a:p>
        </p:txBody>
      </p:sp>
      <p:sp>
        <p:nvSpPr>
          <p:cNvPr id="176" name="Text Placeholder 2">
            <a:extLst>
              <a:ext uri="{FF2B5EF4-FFF2-40B4-BE49-F238E27FC236}">
                <a16:creationId xmlns:a16="http://schemas.microsoft.com/office/drawing/2014/main" id="{C6357D85-4A9C-482A-A744-C3CA804ECDE9}"/>
              </a:ext>
            </a:extLst>
          </p:cNvPr>
          <p:cNvSpPr>
            <a:spLocks noGrp="1"/>
          </p:cNvSpPr>
          <p:nvPr>
            <p:custDataLst>
              <p:tags r:id="rId10"/>
            </p:custDataLst>
          </p:nvPr>
        </p:nvSpPr>
        <p:spPr bwMode="gray">
          <a:xfrm>
            <a:off x="327025" y="3830638"/>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F4000446-53DA-4512-AA31-4D4C78F97F6A}" type="datetime'''''''''''''''''''5''.''''0''''0''''''''''''''0'''''''''''''''">
              <a:rPr lang="es-AR" altLang="en-US" sz="1000" b="1" smtClean="0">
                <a:effectLst/>
                <a:ea typeface="+mn-ea"/>
                <a:cs typeface="+mn-cs"/>
                <a:sym typeface="+mn-lt"/>
              </a:rPr>
              <a:pPr marL="0" lvl="0" indent="0" algn="r">
                <a:spcBef>
                  <a:spcPct val="0"/>
                </a:spcBef>
                <a:buNone/>
              </a:pPr>
              <a:t>5.000</a:t>
            </a:fld>
            <a:endParaRPr lang="es-AR" altLang="es-AR" sz="1000" b="1" dirty="0">
              <a:ea typeface="+mn-ea"/>
              <a:cs typeface="+mn-cs"/>
              <a:sym typeface="+mn-lt"/>
            </a:endParaRPr>
          </a:p>
        </p:txBody>
      </p:sp>
      <p:sp>
        <p:nvSpPr>
          <p:cNvPr id="177" name="Text Placeholder 2">
            <a:extLst>
              <a:ext uri="{FF2B5EF4-FFF2-40B4-BE49-F238E27FC236}">
                <a16:creationId xmlns:a16="http://schemas.microsoft.com/office/drawing/2014/main" id="{E064DD5D-5D23-483C-A8BE-522E92A43946}"/>
              </a:ext>
            </a:extLst>
          </p:cNvPr>
          <p:cNvSpPr>
            <a:spLocks noGrp="1"/>
          </p:cNvSpPr>
          <p:nvPr>
            <p:custDataLst>
              <p:tags r:id="rId11"/>
            </p:custDataLst>
          </p:nvPr>
        </p:nvSpPr>
        <p:spPr bwMode="gray">
          <a:xfrm>
            <a:off x="327025" y="356235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93534779-11C7-4282-AA28-2645DA629E44}" type="datetime'''''''''''''''5''''''.''''''''5''''''0''''''''''0'''''''''''">
              <a:rPr lang="es-AR" altLang="en-US" sz="1000" b="1" smtClean="0">
                <a:effectLst/>
                <a:ea typeface="+mn-ea"/>
                <a:cs typeface="+mn-cs"/>
                <a:sym typeface="+mn-lt"/>
              </a:rPr>
              <a:pPr marL="0" lvl="0" indent="0" algn="r">
                <a:spcBef>
                  <a:spcPct val="0"/>
                </a:spcBef>
                <a:buNone/>
              </a:pPr>
              <a:t>5.500</a:t>
            </a:fld>
            <a:endParaRPr lang="es-AR" altLang="es-AR" sz="1000" b="1" dirty="0">
              <a:ea typeface="+mn-ea"/>
              <a:cs typeface="+mn-cs"/>
              <a:sym typeface="+mn-lt"/>
            </a:endParaRPr>
          </a:p>
        </p:txBody>
      </p:sp>
      <p:sp>
        <p:nvSpPr>
          <p:cNvPr id="178" name="Text Placeholder 2">
            <a:extLst>
              <a:ext uri="{FF2B5EF4-FFF2-40B4-BE49-F238E27FC236}">
                <a16:creationId xmlns:a16="http://schemas.microsoft.com/office/drawing/2014/main" id="{9049C8CB-9102-4138-A560-47EEF759E6FE}"/>
              </a:ext>
            </a:extLst>
          </p:cNvPr>
          <p:cNvSpPr>
            <a:spLocks noGrp="1"/>
          </p:cNvSpPr>
          <p:nvPr>
            <p:custDataLst>
              <p:tags r:id="rId12"/>
            </p:custDataLst>
          </p:nvPr>
        </p:nvSpPr>
        <p:spPr bwMode="gray">
          <a:xfrm>
            <a:off x="327025" y="3292475"/>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3E4091CE-0B3F-4621-830D-1FB79779AF79}" type="datetime'''''6''''.''''''''''''''''0''''''''''''''00'''''''''''''''''">
              <a:rPr lang="es-AR" altLang="en-US" sz="1000" b="1" smtClean="0">
                <a:effectLst/>
                <a:ea typeface="+mn-ea"/>
                <a:cs typeface="+mn-cs"/>
                <a:sym typeface="+mn-lt"/>
              </a:rPr>
              <a:pPr marL="0" lvl="0" indent="0" algn="r">
                <a:spcBef>
                  <a:spcPct val="0"/>
                </a:spcBef>
                <a:buNone/>
              </a:pPr>
              <a:t>6.000</a:t>
            </a:fld>
            <a:endParaRPr lang="es-AR" altLang="es-AR" sz="1000" b="1" dirty="0">
              <a:ea typeface="+mn-ea"/>
              <a:cs typeface="+mn-cs"/>
              <a:sym typeface="+mn-lt"/>
            </a:endParaRPr>
          </a:p>
        </p:txBody>
      </p:sp>
      <p:sp>
        <p:nvSpPr>
          <p:cNvPr id="179" name="Text Placeholder 2">
            <a:extLst>
              <a:ext uri="{FF2B5EF4-FFF2-40B4-BE49-F238E27FC236}">
                <a16:creationId xmlns:a16="http://schemas.microsoft.com/office/drawing/2014/main" id="{6C57529A-CBF2-4AD3-B62A-BE7661D77110}"/>
              </a:ext>
            </a:extLst>
          </p:cNvPr>
          <p:cNvSpPr>
            <a:spLocks noGrp="1"/>
          </p:cNvSpPr>
          <p:nvPr>
            <p:custDataLst>
              <p:tags r:id="rId13"/>
            </p:custDataLst>
          </p:nvPr>
        </p:nvSpPr>
        <p:spPr bwMode="gray">
          <a:xfrm>
            <a:off x="327025" y="302260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C7D58B09-0655-4F9F-8F03-838FFC0F2775}" type="datetime'''6''''.''''''''5''''0''''''''''''''''0'''''''''''''''''''">
              <a:rPr lang="es-AR" altLang="en-US" sz="1000" b="1" smtClean="0">
                <a:effectLst/>
                <a:ea typeface="+mn-ea"/>
                <a:cs typeface="+mn-cs"/>
                <a:sym typeface="+mn-lt"/>
              </a:rPr>
              <a:pPr marL="0" lvl="0" indent="0" algn="r">
                <a:spcBef>
                  <a:spcPct val="0"/>
                </a:spcBef>
                <a:buNone/>
              </a:pPr>
              <a:t>6.500</a:t>
            </a:fld>
            <a:endParaRPr lang="es-AR" altLang="es-AR" sz="1000" b="1" dirty="0">
              <a:ea typeface="+mn-ea"/>
              <a:cs typeface="+mn-cs"/>
              <a:sym typeface="+mn-lt"/>
            </a:endParaRPr>
          </a:p>
        </p:txBody>
      </p:sp>
      <p:sp>
        <p:nvSpPr>
          <p:cNvPr id="180" name="Text Placeholder 2">
            <a:extLst>
              <a:ext uri="{FF2B5EF4-FFF2-40B4-BE49-F238E27FC236}">
                <a16:creationId xmlns:a16="http://schemas.microsoft.com/office/drawing/2014/main" id="{F1CE7915-D944-42F8-B2D2-8059A1DFFA16}"/>
              </a:ext>
            </a:extLst>
          </p:cNvPr>
          <p:cNvSpPr>
            <a:spLocks noGrp="1"/>
          </p:cNvSpPr>
          <p:nvPr>
            <p:custDataLst>
              <p:tags r:id="rId14"/>
            </p:custDataLst>
          </p:nvPr>
        </p:nvSpPr>
        <p:spPr bwMode="gray">
          <a:xfrm>
            <a:off x="327025" y="27543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D7F182BC-48A7-413F-B9DF-E58A1027DC84}" type="datetime'''''7''''''''''''''''.''''''''''0''''0''''''''''''''0'''''''''">
              <a:rPr lang="es-AR" altLang="en-US" sz="1000" b="1" smtClean="0">
                <a:effectLst/>
                <a:ea typeface="+mn-ea"/>
                <a:cs typeface="+mn-cs"/>
                <a:sym typeface="+mn-lt"/>
              </a:rPr>
              <a:pPr marL="0" lvl="0" indent="0" algn="r">
                <a:spcBef>
                  <a:spcPct val="0"/>
                </a:spcBef>
                <a:buNone/>
              </a:pPr>
              <a:t>7.000</a:t>
            </a:fld>
            <a:endParaRPr lang="es-AR" altLang="es-AR" sz="1000" b="1" dirty="0">
              <a:ea typeface="+mn-ea"/>
              <a:cs typeface="+mn-cs"/>
              <a:sym typeface="+mn-lt"/>
            </a:endParaRPr>
          </a:p>
        </p:txBody>
      </p:sp>
      <p:sp>
        <p:nvSpPr>
          <p:cNvPr id="181" name="Text Placeholder 2">
            <a:extLst>
              <a:ext uri="{FF2B5EF4-FFF2-40B4-BE49-F238E27FC236}">
                <a16:creationId xmlns:a16="http://schemas.microsoft.com/office/drawing/2014/main" id="{C93AF045-8B8B-45D1-B04F-F4AD43C5D882}"/>
              </a:ext>
            </a:extLst>
          </p:cNvPr>
          <p:cNvSpPr>
            <a:spLocks noGrp="1"/>
          </p:cNvSpPr>
          <p:nvPr>
            <p:custDataLst>
              <p:tags r:id="rId15"/>
            </p:custDataLst>
          </p:nvPr>
        </p:nvSpPr>
        <p:spPr bwMode="gray">
          <a:xfrm>
            <a:off x="327025" y="2484438"/>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D24D642-D29A-40D8-A960-5B51EF2276D2}" type="datetime'''''7''''.''''''''5''0''''''''''''''''''0'''''''''''">
              <a:rPr lang="es-AR" altLang="en-US" sz="1000" b="1" smtClean="0">
                <a:effectLst/>
                <a:ea typeface="+mn-ea"/>
                <a:cs typeface="+mn-cs"/>
                <a:sym typeface="+mn-lt"/>
              </a:rPr>
              <a:pPr marL="0" lvl="0" indent="0" algn="r">
                <a:spcBef>
                  <a:spcPct val="0"/>
                </a:spcBef>
                <a:buNone/>
              </a:pPr>
              <a:t>7.500</a:t>
            </a:fld>
            <a:endParaRPr lang="es-AR" altLang="es-AR" sz="1000" b="1" dirty="0">
              <a:ea typeface="+mn-ea"/>
              <a:cs typeface="+mn-cs"/>
              <a:sym typeface="+mn-lt"/>
            </a:endParaRPr>
          </a:p>
        </p:txBody>
      </p:sp>
      <p:sp>
        <p:nvSpPr>
          <p:cNvPr id="182" name="Text Placeholder 2">
            <a:extLst>
              <a:ext uri="{FF2B5EF4-FFF2-40B4-BE49-F238E27FC236}">
                <a16:creationId xmlns:a16="http://schemas.microsoft.com/office/drawing/2014/main" id="{01D455FE-B12A-4D76-87C3-051EEE8D83EE}"/>
              </a:ext>
            </a:extLst>
          </p:cNvPr>
          <p:cNvSpPr>
            <a:spLocks noGrp="1"/>
          </p:cNvSpPr>
          <p:nvPr>
            <p:custDataLst>
              <p:tags r:id="rId16"/>
            </p:custDataLst>
          </p:nvPr>
        </p:nvSpPr>
        <p:spPr bwMode="gray">
          <a:xfrm>
            <a:off x="327025" y="221456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1A84A511-EF2F-477A-B441-BBD166202628}" type="datetime'''''''''''''''8''.''''0''''''''''00'''''">
              <a:rPr lang="es-AR" altLang="en-US" sz="1000" b="1" smtClean="0">
                <a:effectLst/>
                <a:ea typeface="+mn-ea"/>
                <a:cs typeface="+mn-cs"/>
                <a:sym typeface="+mn-lt"/>
              </a:rPr>
              <a:pPr marL="0" lvl="0" indent="0" algn="r">
                <a:spcBef>
                  <a:spcPct val="0"/>
                </a:spcBef>
                <a:buNone/>
              </a:pPr>
              <a:t>8.000</a:t>
            </a:fld>
            <a:endParaRPr lang="es-AR" altLang="es-AR" sz="1000" b="1" dirty="0">
              <a:ea typeface="+mn-ea"/>
              <a:cs typeface="+mn-cs"/>
              <a:sym typeface="+mn-lt"/>
            </a:endParaRPr>
          </a:p>
        </p:txBody>
      </p:sp>
      <p:sp>
        <p:nvSpPr>
          <p:cNvPr id="183" name="Text Placeholder 2">
            <a:extLst>
              <a:ext uri="{FF2B5EF4-FFF2-40B4-BE49-F238E27FC236}">
                <a16:creationId xmlns:a16="http://schemas.microsoft.com/office/drawing/2014/main" id="{F9AAEDF6-BB4D-49B2-87A5-82414AE461F7}"/>
              </a:ext>
            </a:extLst>
          </p:cNvPr>
          <p:cNvSpPr>
            <a:spLocks noGrp="1"/>
          </p:cNvSpPr>
          <p:nvPr>
            <p:custDataLst>
              <p:tags r:id="rId17"/>
            </p:custDataLst>
          </p:nvPr>
        </p:nvSpPr>
        <p:spPr bwMode="gray">
          <a:xfrm>
            <a:off x="327025" y="1946275"/>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CE205B2D-6F45-4F92-B49C-F835CD3CA9E0}" type="datetime'''8''''''.''5''''''''''''''''''''''''''''0''''0'''''''''''''''">
              <a:rPr lang="es-AR" altLang="en-US" sz="1000" b="1" smtClean="0">
                <a:effectLst/>
                <a:ea typeface="+mn-ea"/>
                <a:cs typeface="+mn-cs"/>
                <a:sym typeface="+mn-lt"/>
              </a:rPr>
              <a:pPr marL="0" lvl="0" indent="0" algn="r">
                <a:spcBef>
                  <a:spcPct val="0"/>
                </a:spcBef>
                <a:buNone/>
              </a:pPr>
              <a:t>8.500</a:t>
            </a:fld>
            <a:endParaRPr lang="es-AR" altLang="es-AR" sz="1000" b="1" dirty="0">
              <a:ea typeface="+mn-ea"/>
              <a:cs typeface="+mn-cs"/>
              <a:sym typeface="+mn-lt"/>
            </a:endParaRPr>
          </a:p>
        </p:txBody>
      </p:sp>
      <p:sp>
        <p:nvSpPr>
          <p:cNvPr id="184" name="Text Placeholder 2">
            <a:extLst>
              <a:ext uri="{FF2B5EF4-FFF2-40B4-BE49-F238E27FC236}">
                <a16:creationId xmlns:a16="http://schemas.microsoft.com/office/drawing/2014/main" id="{E7D405E8-A3F5-4425-81E3-E17651F50471}"/>
              </a:ext>
            </a:extLst>
          </p:cNvPr>
          <p:cNvSpPr>
            <a:spLocks noGrp="1"/>
          </p:cNvSpPr>
          <p:nvPr>
            <p:custDataLst>
              <p:tags r:id="rId18"/>
            </p:custDataLst>
          </p:nvPr>
        </p:nvSpPr>
        <p:spPr bwMode="gray">
          <a:xfrm>
            <a:off x="327025" y="167640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E34FEF01-2474-4CFC-96A2-BCA4FA8037BB}" type="datetime'''''''''''''''''''9.''''''''''00''''''''''''''''''''0'''">
              <a:rPr lang="es-AR" altLang="en-US" sz="1000" b="1" smtClean="0">
                <a:effectLst/>
                <a:ea typeface="+mn-ea"/>
                <a:cs typeface="+mn-cs"/>
                <a:sym typeface="+mn-lt"/>
              </a:rPr>
              <a:pPr marL="0" lvl="0" indent="0" algn="r">
                <a:spcBef>
                  <a:spcPct val="0"/>
                </a:spcBef>
                <a:buNone/>
              </a:pPr>
              <a:t>9.000</a:t>
            </a:fld>
            <a:endParaRPr lang="es-AR" altLang="es-AR" sz="1000" b="1" dirty="0">
              <a:ea typeface="+mn-ea"/>
              <a:cs typeface="+mn-cs"/>
              <a:sym typeface="+mn-lt"/>
            </a:endParaRPr>
          </a:p>
        </p:txBody>
      </p:sp>
      <p:sp>
        <p:nvSpPr>
          <p:cNvPr id="185" name="Text Placeholder 2">
            <a:extLst>
              <a:ext uri="{FF2B5EF4-FFF2-40B4-BE49-F238E27FC236}">
                <a16:creationId xmlns:a16="http://schemas.microsoft.com/office/drawing/2014/main" id="{DE618A9B-F9E6-4184-814C-414867F443F8}"/>
              </a:ext>
            </a:extLst>
          </p:cNvPr>
          <p:cNvSpPr>
            <a:spLocks noGrp="1"/>
          </p:cNvSpPr>
          <p:nvPr>
            <p:custDataLst>
              <p:tags r:id="rId19"/>
            </p:custDataLst>
          </p:nvPr>
        </p:nvSpPr>
        <p:spPr bwMode="gray">
          <a:xfrm>
            <a:off x="327025" y="14081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A0816E2B-71E8-4028-8E37-6E8177E60E8A}" type="datetime'''''''''9''''''.''''''''5''''''''''''''''00'''''''''''">
              <a:rPr lang="es-AR" altLang="en-US" sz="1000" b="1" smtClean="0">
                <a:effectLst/>
                <a:ea typeface="+mn-ea"/>
                <a:cs typeface="+mn-cs"/>
                <a:sym typeface="+mn-lt"/>
              </a:rPr>
              <a:pPr marL="0" lvl="0" indent="0" algn="r">
                <a:spcBef>
                  <a:spcPct val="0"/>
                </a:spcBef>
                <a:buNone/>
              </a:pPr>
              <a:t>9.500</a:t>
            </a:fld>
            <a:endParaRPr lang="es-AR" altLang="es-AR" sz="1000" b="1" dirty="0">
              <a:ea typeface="+mn-ea"/>
              <a:cs typeface="+mn-cs"/>
              <a:sym typeface="+mn-lt"/>
            </a:endParaRPr>
          </a:p>
        </p:txBody>
      </p:sp>
      <p:sp>
        <p:nvSpPr>
          <p:cNvPr id="186" name="Text Placeholder 2">
            <a:extLst>
              <a:ext uri="{FF2B5EF4-FFF2-40B4-BE49-F238E27FC236}">
                <a16:creationId xmlns:a16="http://schemas.microsoft.com/office/drawing/2014/main" id="{B29D8870-89DB-4B45-9BED-DB8061CD9E6E}"/>
              </a:ext>
            </a:extLst>
          </p:cNvPr>
          <p:cNvSpPr>
            <a:spLocks noGrp="1"/>
          </p:cNvSpPr>
          <p:nvPr>
            <p:custDataLst>
              <p:tags r:id="rId20"/>
            </p:custDataLst>
          </p:nvPr>
        </p:nvSpPr>
        <p:spPr bwMode="gray">
          <a:xfrm>
            <a:off x="261938" y="1138238"/>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ED7D7DD5-3649-402C-A210-CBDB0FFD12A7}" type="datetime'''''''''''''10''''''''''.''''''''''''00''''''''''0'">
              <a:rPr lang="es-AR" altLang="en-US" sz="1000" b="1" smtClean="0">
                <a:effectLst/>
                <a:ea typeface="+mn-ea"/>
                <a:cs typeface="+mn-cs"/>
                <a:sym typeface="+mn-lt"/>
              </a:rPr>
              <a:pPr marL="0" lvl="0" indent="0" algn="r">
                <a:spcBef>
                  <a:spcPct val="0"/>
                </a:spcBef>
                <a:buNone/>
              </a:pPr>
              <a:t>10.000</a:t>
            </a:fld>
            <a:endParaRPr lang="es-AR" altLang="es-AR" sz="1000" b="1" dirty="0">
              <a:ea typeface="+mn-ea"/>
              <a:cs typeface="+mn-cs"/>
              <a:sym typeface="+mn-lt"/>
            </a:endParaRPr>
          </a:p>
        </p:txBody>
      </p:sp>
      <p:sp>
        <p:nvSpPr>
          <p:cNvPr id="187" name="Text Placeholder 2">
            <a:extLst>
              <a:ext uri="{FF2B5EF4-FFF2-40B4-BE49-F238E27FC236}">
                <a16:creationId xmlns:a16="http://schemas.microsoft.com/office/drawing/2014/main" id="{EB63F761-9688-4559-AB99-C00B8F4342D7}"/>
              </a:ext>
            </a:extLst>
          </p:cNvPr>
          <p:cNvSpPr>
            <a:spLocks noGrp="1"/>
          </p:cNvSpPr>
          <p:nvPr>
            <p:custDataLst>
              <p:tags r:id="rId21"/>
            </p:custDataLst>
          </p:nvPr>
        </p:nvSpPr>
        <p:spPr bwMode="gray">
          <a:xfrm>
            <a:off x="261938" y="868363"/>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500FCB13-4B9B-47DA-BCFE-833DE35AEB86}" type="datetime'''''''10''''''''.''''''5''''''''''''''0''0'''">
              <a:rPr lang="es-AR" altLang="en-US" sz="1000" b="1" smtClean="0">
                <a:effectLst/>
                <a:ea typeface="+mn-ea"/>
                <a:cs typeface="+mn-cs"/>
                <a:sym typeface="+mn-lt"/>
              </a:rPr>
              <a:pPr marL="0" lvl="0" indent="0" algn="r">
                <a:spcBef>
                  <a:spcPct val="0"/>
                </a:spcBef>
                <a:buNone/>
              </a:pPr>
              <a:t>10.500</a:t>
            </a:fld>
            <a:endParaRPr lang="es-AR" altLang="es-AR" sz="1000" b="1" dirty="0">
              <a:ea typeface="+mn-ea"/>
              <a:cs typeface="+mn-cs"/>
              <a:sym typeface="+mn-lt"/>
            </a:endParaRPr>
          </a:p>
        </p:txBody>
      </p:sp>
      <p:sp>
        <p:nvSpPr>
          <p:cNvPr id="188" name="Text Placeholder 2">
            <a:extLst>
              <a:ext uri="{FF2B5EF4-FFF2-40B4-BE49-F238E27FC236}">
                <a16:creationId xmlns:a16="http://schemas.microsoft.com/office/drawing/2014/main" id="{FAA85C93-6A84-4D62-846A-5EE2CF6AD7A9}"/>
              </a:ext>
            </a:extLst>
          </p:cNvPr>
          <p:cNvSpPr>
            <a:spLocks noGrp="1"/>
          </p:cNvSpPr>
          <p:nvPr>
            <p:custDataLst>
              <p:tags r:id="rId22"/>
            </p:custDataLst>
          </p:nvPr>
        </p:nvSpPr>
        <p:spPr bwMode="gray">
          <a:xfrm>
            <a:off x="261938" y="600075"/>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F4FFA937-53AE-4C38-93D1-4081583E2091}" type="datetime'''''''''''''''''1''''''1.''''''''0''''''''''''''0''''0'''''">
              <a:rPr lang="es-AR" altLang="en-US" sz="1000" b="1" smtClean="0">
                <a:effectLst/>
                <a:ea typeface="+mn-ea"/>
                <a:cs typeface="+mn-cs"/>
                <a:sym typeface="+mn-lt"/>
              </a:rPr>
              <a:pPr marL="0" lvl="0" indent="0" algn="r">
                <a:spcBef>
                  <a:spcPct val="0"/>
                </a:spcBef>
                <a:buNone/>
              </a:pPr>
              <a:t>11.000</a:t>
            </a:fld>
            <a:endParaRPr lang="es-AR" altLang="es-AR" sz="1000" b="1" dirty="0">
              <a:ea typeface="+mn-ea"/>
              <a:cs typeface="+mn-cs"/>
              <a:sym typeface="+mn-lt"/>
            </a:endParaRPr>
          </a:p>
        </p:txBody>
      </p:sp>
      <p:sp>
        <p:nvSpPr>
          <p:cNvPr id="189" name="Text Placeholder 2">
            <a:extLst>
              <a:ext uri="{FF2B5EF4-FFF2-40B4-BE49-F238E27FC236}">
                <a16:creationId xmlns:a16="http://schemas.microsoft.com/office/drawing/2014/main" id="{B2ED3ED2-DC09-4A5A-B048-644C4BC80D1E}"/>
              </a:ext>
            </a:extLst>
          </p:cNvPr>
          <p:cNvSpPr>
            <a:spLocks noGrp="1"/>
          </p:cNvSpPr>
          <p:nvPr>
            <p:custDataLst>
              <p:tags r:id="rId23"/>
            </p:custDataLst>
          </p:nvPr>
        </p:nvSpPr>
        <p:spPr bwMode="gray">
          <a:xfrm>
            <a:off x="261938" y="330200"/>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D4A6FD1E-D584-44C0-9833-98B080AD3598}" type="datetime'''''''''11''''''''.''''5''''''''''''''''''''''''''''0''''0'">
              <a:rPr lang="es-AR" altLang="en-US" sz="1000" b="1" smtClean="0">
                <a:effectLst/>
                <a:ea typeface="+mn-ea"/>
                <a:cs typeface="+mn-cs"/>
                <a:sym typeface="+mn-lt"/>
              </a:rPr>
              <a:pPr marL="0" lvl="0" indent="0" algn="r">
                <a:spcBef>
                  <a:spcPct val="0"/>
                </a:spcBef>
                <a:buNone/>
              </a:pPr>
              <a:t>11.500</a:t>
            </a:fld>
            <a:endParaRPr lang="es-AR" altLang="es-AR" sz="1000" b="1" dirty="0">
              <a:ea typeface="+mn-ea"/>
              <a:cs typeface="+mn-cs"/>
              <a:sym typeface="+mn-lt"/>
            </a:endParaRPr>
          </a:p>
        </p:txBody>
      </p:sp>
      <p:sp>
        <p:nvSpPr>
          <p:cNvPr id="170" name="Text Placeholder 2">
            <a:extLst>
              <a:ext uri="{FF2B5EF4-FFF2-40B4-BE49-F238E27FC236}">
                <a16:creationId xmlns:a16="http://schemas.microsoft.com/office/drawing/2014/main" id="{42A80A84-88B6-48E4-8604-EA85B848A0AC}"/>
              </a:ext>
            </a:extLst>
          </p:cNvPr>
          <p:cNvSpPr>
            <a:spLocks noGrp="1"/>
          </p:cNvSpPr>
          <p:nvPr>
            <p:custDataLst>
              <p:tags r:id="rId24"/>
            </p:custDataLst>
          </p:nvPr>
        </p:nvSpPr>
        <p:spPr bwMode="gray">
          <a:xfrm>
            <a:off x="327025" y="54467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9C5167F7-84A7-4DDC-A712-DBC5D9359991}" type="datetime'''''''2''''''''''''''''.''''00''''''''''''''''''''''0'''">
              <a:rPr lang="es-AR" altLang="en-US" sz="1000" b="1" smtClean="0">
                <a:effectLst/>
                <a:ea typeface="+mn-ea"/>
                <a:cs typeface="+mn-cs"/>
                <a:sym typeface="+mn-lt"/>
              </a:rPr>
              <a:pPr marL="0" lvl="0" indent="0" algn="r">
                <a:spcBef>
                  <a:spcPct val="0"/>
                </a:spcBef>
                <a:buNone/>
              </a:pPr>
              <a:t>2.000</a:t>
            </a:fld>
            <a:endParaRPr lang="es-AR" altLang="es-AR" sz="1000" b="1" dirty="0">
              <a:ea typeface="+mn-ea"/>
              <a:cs typeface="+mn-cs"/>
              <a:sym typeface="+mn-lt"/>
            </a:endParaRPr>
          </a:p>
        </p:txBody>
      </p:sp>
      <p:cxnSp>
        <p:nvCxnSpPr>
          <p:cNvPr id="30" name="6 Conector recto">
            <a:extLst>
              <a:ext uri="{FF2B5EF4-FFF2-40B4-BE49-F238E27FC236}">
                <a16:creationId xmlns:a16="http://schemas.microsoft.com/office/drawing/2014/main" id="{A03C7215-5DC2-499E-8910-40AB71C4BBC7}"/>
              </a:ext>
            </a:extLst>
          </p:cNvPr>
          <p:cNvCxnSpPr/>
          <p:nvPr>
            <p:custDataLst>
              <p:tags r:id="rId25"/>
            </p:custDataLst>
          </p:nvPr>
        </p:nvCxnSpPr>
        <p:spPr bwMode="auto">
          <a:xfrm flipH="1" flipV="1">
            <a:off x="755650" y="2235200"/>
            <a:ext cx="147638" cy="346075"/>
          </a:xfrm>
          <a:prstGeom prst="line">
            <a:avLst/>
          </a:prstGeom>
          <a:ln w="635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92 Conector recto">
            <a:extLst>
              <a:ext uri="{FF2B5EF4-FFF2-40B4-BE49-F238E27FC236}">
                <a16:creationId xmlns:a16="http://schemas.microsoft.com/office/drawing/2014/main" id="{4BBCFDC3-62AF-4DB8-8938-B0B650771816}"/>
              </a:ext>
            </a:extLst>
          </p:cNvPr>
          <p:cNvCxnSpPr/>
          <p:nvPr>
            <p:custDataLst>
              <p:tags r:id="rId26"/>
            </p:custDataLst>
          </p:nvPr>
        </p:nvCxnSpPr>
        <p:spPr bwMode="auto">
          <a:xfrm flipH="1">
            <a:off x="758825" y="2352675"/>
            <a:ext cx="207962" cy="2190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Conector recto 31">
            <a:extLst>
              <a:ext uri="{FF2B5EF4-FFF2-40B4-BE49-F238E27FC236}">
                <a16:creationId xmlns:a16="http://schemas.microsoft.com/office/drawing/2014/main" id="{C2D11C53-858A-4E2C-9E24-D5608BA4BF8C}"/>
              </a:ext>
            </a:extLst>
          </p:cNvPr>
          <p:cNvCxnSpPr/>
          <p:nvPr>
            <p:custDataLst>
              <p:tags r:id="rId27"/>
            </p:custDataLst>
          </p:nvPr>
        </p:nvCxnSpPr>
        <p:spPr bwMode="auto">
          <a:xfrm flipH="1">
            <a:off x="762000" y="2665413"/>
            <a:ext cx="71438" cy="444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Conector recto 38">
            <a:extLst>
              <a:ext uri="{FF2B5EF4-FFF2-40B4-BE49-F238E27FC236}">
                <a16:creationId xmlns:a16="http://schemas.microsoft.com/office/drawing/2014/main" id="{D78B8A60-721D-47DC-9D5A-74B774B09C2D}"/>
              </a:ext>
            </a:extLst>
          </p:cNvPr>
          <p:cNvCxnSpPr/>
          <p:nvPr>
            <p:custDataLst>
              <p:tags r:id="rId28"/>
            </p:custDataLst>
          </p:nvPr>
        </p:nvCxnSpPr>
        <p:spPr bwMode="auto">
          <a:xfrm>
            <a:off x="5818188" y="172243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Conector recto 40">
            <a:extLst>
              <a:ext uri="{FF2B5EF4-FFF2-40B4-BE49-F238E27FC236}">
                <a16:creationId xmlns:a16="http://schemas.microsoft.com/office/drawing/2014/main" id="{444EDD58-2F18-44D5-9549-042A407BCFB4}"/>
              </a:ext>
            </a:extLst>
          </p:cNvPr>
          <p:cNvCxnSpPr/>
          <p:nvPr>
            <p:custDataLst>
              <p:tags r:id="rId29"/>
            </p:custDataLst>
          </p:nvPr>
        </p:nvCxnSpPr>
        <p:spPr bwMode="auto">
          <a:xfrm flipV="1">
            <a:off x="5818188" y="1806575"/>
            <a:ext cx="0" cy="396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Conector recto 42">
            <a:extLst>
              <a:ext uri="{FF2B5EF4-FFF2-40B4-BE49-F238E27FC236}">
                <a16:creationId xmlns:a16="http://schemas.microsoft.com/office/drawing/2014/main" id="{D8D65629-A0E4-4C76-9460-47C58019BD6F}"/>
              </a:ext>
            </a:extLst>
          </p:cNvPr>
          <p:cNvCxnSpPr/>
          <p:nvPr>
            <p:custDataLst>
              <p:tags r:id="rId30"/>
            </p:custDataLst>
          </p:nvPr>
        </p:nvCxnSpPr>
        <p:spPr bwMode="auto">
          <a:xfrm>
            <a:off x="6832600" y="127000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6" name="Conector recto 165">
            <a:extLst>
              <a:ext uri="{FF2B5EF4-FFF2-40B4-BE49-F238E27FC236}">
                <a16:creationId xmlns:a16="http://schemas.microsoft.com/office/drawing/2014/main" id="{33AE5960-7E3E-4D07-ADE8-5307FC6B253D}"/>
              </a:ext>
            </a:extLst>
          </p:cNvPr>
          <p:cNvCxnSpPr/>
          <p:nvPr>
            <p:custDataLst>
              <p:tags r:id="rId31"/>
            </p:custDataLst>
          </p:nvPr>
        </p:nvCxnSpPr>
        <p:spPr bwMode="auto">
          <a:xfrm>
            <a:off x="8859838" y="291465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Conector recto 4">
            <a:extLst>
              <a:ext uri="{FF2B5EF4-FFF2-40B4-BE49-F238E27FC236}">
                <a16:creationId xmlns:a16="http://schemas.microsoft.com/office/drawing/2014/main" id="{91C6746B-797C-4151-AC22-51C711D9E791}"/>
              </a:ext>
            </a:extLst>
          </p:cNvPr>
          <p:cNvCxnSpPr/>
          <p:nvPr>
            <p:custDataLst>
              <p:tags r:id="rId32"/>
            </p:custDataLst>
          </p:nvPr>
        </p:nvCxnSpPr>
        <p:spPr bwMode="auto">
          <a:xfrm>
            <a:off x="2751138" y="2543175"/>
            <a:ext cx="23812" cy="195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8B91B4C4-64B4-4E03-BCEE-5EBA74BB8563}"/>
              </a:ext>
            </a:extLst>
          </p:cNvPr>
          <p:cNvCxnSpPr/>
          <p:nvPr>
            <p:custDataLst>
              <p:tags r:id="rId33"/>
            </p:custDataLst>
          </p:nvPr>
        </p:nvCxnSpPr>
        <p:spPr bwMode="auto">
          <a:xfrm>
            <a:off x="9874250" y="321468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Conector recto 30">
            <a:extLst>
              <a:ext uri="{FF2B5EF4-FFF2-40B4-BE49-F238E27FC236}">
                <a16:creationId xmlns:a16="http://schemas.microsoft.com/office/drawing/2014/main" id="{6DBF3550-DB5B-4340-AE30-52B74D7A59F2}"/>
              </a:ext>
            </a:extLst>
          </p:cNvPr>
          <p:cNvCxnSpPr/>
          <p:nvPr>
            <p:custDataLst>
              <p:tags r:id="rId34"/>
            </p:custDataLst>
          </p:nvPr>
        </p:nvCxnSpPr>
        <p:spPr bwMode="auto">
          <a:xfrm>
            <a:off x="9874250" y="323215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3" name="Conector recto 32">
            <a:extLst>
              <a:ext uri="{FF2B5EF4-FFF2-40B4-BE49-F238E27FC236}">
                <a16:creationId xmlns:a16="http://schemas.microsoft.com/office/drawing/2014/main" id="{167D582B-5242-40E7-8325-FA2E136CD3BA}"/>
              </a:ext>
            </a:extLst>
          </p:cNvPr>
          <p:cNvCxnSpPr/>
          <p:nvPr>
            <p:custDataLst>
              <p:tags r:id="rId35"/>
            </p:custDataLst>
          </p:nvPr>
        </p:nvCxnSpPr>
        <p:spPr bwMode="auto">
          <a:xfrm>
            <a:off x="10887075" y="420528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7E47A614-8214-4B2F-95FB-62AD31B91A94}"/>
              </a:ext>
            </a:extLst>
          </p:cNvPr>
          <p:cNvCxnSpPr/>
          <p:nvPr>
            <p:custDataLst>
              <p:tags r:id="rId36"/>
            </p:custDataLst>
          </p:nvPr>
        </p:nvCxnSpPr>
        <p:spPr bwMode="auto">
          <a:xfrm flipH="1">
            <a:off x="762000" y="2887663"/>
            <a:ext cx="71438" cy="444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7F01A066-F896-476A-9635-B24B62B7E32D}"/>
              </a:ext>
            </a:extLst>
          </p:cNvPr>
          <p:cNvCxnSpPr/>
          <p:nvPr>
            <p:custDataLst>
              <p:tags r:id="rId37"/>
            </p:custDataLst>
          </p:nvPr>
        </p:nvCxnSpPr>
        <p:spPr bwMode="auto">
          <a:xfrm>
            <a:off x="3790950" y="210343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B90F86CF-1529-4AA4-B824-2A6883C17742}"/>
              </a:ext>
            </a:extLst>
          </p:cNvPr>
          <p:cNvCxnSpPr/>
          <p:nvPr>
            <p:custDataLst>
              <p:tags r:id="rId38"/>
            </p:custDataLst>
          </p:nvPr>
        </p:nvCxnSpPr>
        <p:spPr bwMode="auto">
          <a:xfrm>
            <a:off x="5818188" y="1878013"/>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4A909ADA-A2D7-47A8-AD79-2A9DA9519D3E}"/>
              </a:ext>
            </a:extLst>
          </p:cNvPr>
          <p:cNvCxnSpPr/>
          <p:nvPr>
            <p:custDataLst>
              <p:tags r:id="rId39"/>
            </p:custDataLst>
          </p:nvPr>
        </p:nvCxnSpPr>
        <p:spPr bwMode="auto">
          <a:xfrm>
            <a:off x="6832600" y="1831975"/>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FA447E8C-90F4-4BD3-BD83-BEB697B29DF2}"/>
              </a:ext>
            </a:extLst>
          </p:cNvPr>
          <p:cNvCxnSpPr/>
          <p:nvPr>
            <p:custDataLst>
              <p:tags r:id="rId40"/>
            </p:custDataLst>
          </p:nvPr>
        </p:nvCxnSpPr>
        <p:spPr bwMode="auto">
          <a:xfrm>
            <a:off x="10887075" y="365760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useBgFill="1">
        <p:nvSpPr>
          <p:cNvPr id="59" name="Text Placeholder 2">
            <a:extLst>
              <a:ext uri="{FF2B5EF4-FFF2-40B4-BE49-F238E27FC236}">
                <a16:creationId xmlns:a16="http://schemas.microsoft.com/office/drawing/2014/main" id="{F810AA46-ECE6-4431-913D-88BAD90F0649}"/>
              </a:ext>
            </a:extLst>
          </p:cNvPr>
          <p:cNvSpPr>
            <a:spLocks noGrp="1"/>
          </p:cNvSpPr>
          <p:nvPr>
            <p:custDataLst>
              <p:tags r:id="rId41"/>
            </p:custDataLst>
          </p:nvPr>
        </p:nvSpPr>
        <p:spPr bwMode="gray">
          <a:xfrm>
            <a:off x="2613025" y="3444875"/>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561990A-10BA-4ED5-810F-ED2FA4ADA229}" type="datetime'5''''''''''.''5''''0''''''8'''''''''''''''''''''''''''''''">
              <a:rPr lang="es-AR" altLang="en-US" sz="1000" b="1" smtClean="0">
                <a:effectLst/>
                <a:cs typeface="+mn-cs"/>
              </a:rPr>
              <a:pPr/>
              <a:t>5.508</a:t>
            </a:fld>
            <a:endParaRPr lang="es-AR" altLang="es-AR" sz="1000" b="1">
              <a:ea typeface="MS PGothic"/>
              <a:cs typeface="+mn-cs"/>
              <a:sym typeface="+mn-lt"/>
            </a:endParaRPr>
          </a:p>
        </p:txBody>
      </p:sp>
      <p:sp useBgFill="1">
        <p:nvSpPr>
          <p:cNvPr id="60" name="Text Placeholder 2">
            <a:extLst>
              <a:ext uri="{FF2B5EF4-FFF2-40B4-BE49-F238E27FC236}">
                <a16:creationId xmlns:a16="http://schemas.microsoft.com/office/drawing/2014/main" id="{0E7D5035-0969-40B4-AC11-4D91F34EE257}"/>
              </a:ext>
            </a:extLst>
          </p:cNvPr>
          <p:cNvSpPr>
            <a:spLocks noGrp="1"/>
          </p:cNvSpPr>
          <p:nvPr>
            <p:custDataLst>
              <p:tags r:id="rId42"/>
            </p:custDataLst>
          </p:nvPr>
        </p:nvSpPr>
        <p:spPr bwMode="gray">
          <a:xfrm>
            <a:off x="2613025" y="1911350"/>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1EEAFFC-6C92-4B65-BB0D-617CB6B7C09C}" type="datetime'''''''8''.''''''''3''''''''''5''''''''''''4'''">
              <a:rPr lang="es-AR" altLang="en-US" sz="1000" b="1" smtClean="0">
                <a:effectLst/>
                <a:ea typeface="+mn-ea"/>
                <a:cs typeface="+mn-cs"/>
              </a:rPr>
              <a:pPr/>
              <a:t>8.354</a:t>
            </a:fld>
            <a:endParaRPr lang="es-AR" altLang="es-AR" sz="1000" b="1">
              <a:ea typeface="+mn-ea"/>
              <a:cs typeface="+mn-cs"/>
              <a:sym typeface="+mn-lt"/>
            </a:endParaRPr>
          </a:p>
        </p:txBody>
      </p:sp>
      <p:sp useBgFill="1">
        <p:nvSpPr>
          <p:cNvPr id="61" name="Text Placeholder 2">
            <a:extLst>
              <a:ext uri="{FF2B5EF4-FFF2-40B4-BE49-F238E27FC236}">
                <a16:creationId xmlns:a16="http://schemas.microsoft.com/office/drawing/2014/main" id="{4A658E51-147A-4CB1-8F35-0E40580FFD23}"/>
              </a:ext>
            </a:extLst>
          </p:cNvPr>
          <p:cNvSpPr>
            <a:spLocks noGrp="1"/>
          </p:cNvSpPr>
          <p:nvPr>
            <p:custDataLst>
              <p:tags r:id="rId43"/>
            </p:custDataLst>
          </p:nvPr>
        </p:nvSpPr>
        <p:spPr bwMode="gray">
          <a:xfrm>
            <a:off x="2613025" y="40655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9020294-15AE-4C9F-A9EC-A8608A5EB44A}" type="datetime'4''.35''''''''''''''''''4'''''''''''''">
              <a:rPr lang="es-AR" altLang="en-US" sz="1000" b="1" smtClean="0">
                <a:effectLst/>
                <a:ea typeface="+mn-ea"/>
                <a:cs typeface="+mn-cs"/>
              </a:rPr>
              <a:pPr/>
              <a:t>4.354</a:t>
            </a:fld>
            <a:endParaRPr lang="es-AR" altLang="es-AR" sz="1000" b="1" dirty="0">
              <a:ea typeface="+mn-ea"/>
              <a:cs typeface="+mn-cs"/>
              <a:sym typeface="+mn-lt"/>
            </a:endParaRPr>
          </a:p>
        </p:txBody>
      </p:sp>
      <p:sp>
        <p:nvSpPr>
          <p:cNvPr id="109" name="Text Placeholder 2">
            <a:extLst>
              <a:ext uri="{FF2B5EF4-FFF2-40B4-BE49-F238E27FC236}">
                <a16:creationId xmlns:a16="http://schemas.microsoft.com/office/drawing/2014/main" id="{507CF285-53CE-47F5-9D8A-535F655F2938}"/>
              </a:ext>
            </a:extLst>
          </p:cNvPr>
          <p:cNvSpPr>
            <a:spLocks noGrp="1"/>
          </p:cNvSpPr>
          <p:nvPr>
            <p:custDataLst>
              <p:tags r:id="rId44"/>
            </p:custDataLst>
          </p:nvPr>
        </p:nvSpPr>
        <p:spPr bwMode="gray">
          <a:xfrm>
            <a:off x="2613025" y="2187575"/>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836F9CC-4BAE-4894-B135-02757B4A49C3}" type="datetime'''''''''''7.''''''''8''''''''''4''''''''''''''2'''''''''''''''">
              <a:rPr lang="es-AR" altLang="en-US" sz="1000" b="1" smtClean="0">
                <a:effectLst/>
                <a:ea typeface="+mn-ea"/>
                <a:cs typeface="+mn-cs"/>
              </a:rPr>
              <a:pPr/>
              <a:t>7.842</a:t>
            </a:fld>
            <a:endParaRPr lang="es-AR" altLang="es-AR" sz="1000" b="1" dirty="0">
              <a:ea typeface="+mn-ea"/>
              <a:cs typeface="+mn-cs"/>
              <a:sym typeface="+mn-lt"/>
            </a:endParaRPr>
          </a:p>
        </p:txBody>
      </p:sp>
      <p:sp>
        <p:nvSpPr>
          <p:cNvPr id="62" name="Marcador de texto 2">
            <a:extLst>
              <a:ext uri="{FF2B5EF4-FFF2-40B4-BE49-F238E27FC236}">
                <a16:creationId xmlns:a16="http://schemas.microsoft.com/office/drawing/2014/main" id="{AEC53751-8DC9-4F40-8BB9-349D7EDF0F7E}"/>
              </a:ext>
            </a:extLst>
          </p:cNvPr>
          <p:cNvSpPr>
            <a:spLocks noGrp="1"/>
          </p:cNvSpPr>
          <p:nvPr>
            <p:custDataLst>
              <p:tags r:id="rId45"/>
            </p:custDataLst>
          </p:nvPr>
        </p:nvSpPr>
        <p:spPr bwMode="auto">
          <a:xfrm>
            <a:off x="2641600" y="5565775"/>
            <a:ext cx="271463"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0DED418-438D-43D8-896C-629B9BD8E2F1}" type="datetime'''''''''''''''M''''''''''''''''''''''''A''''''''R'''''''''''">
              <a:rPr lang="es-AR" altLang="en-US" sz="1000" b="1" smtClean="0">
                <a:effectLst/>
                <a:latin typeface="+mn-lt"/>
                <a:cs typeface="+mn-cs"/>
              </a:rPr>
              <a:pPr/>
              <a:t>MAR</a:t>
            </a:fld>
            <a:endParaRPr lang="es-AR" sz="1000" b="1">
              <a:latin typeface="+mn-lt"/>
              <a:cs typeface="+mn-cs"/>
              <a:sym typeface="+mn-lt"/>
            </a:endParaRPr>
          </a:p>
        </p:txBody>
      </p:sp>
      <p:sp useBgFill="1">
        <p:nvSpPr>
          <p:cNvPr id="64" name="Text Placeholder 2">
            <a:extLst>
              <a:ext uri="{FF2B5EF4-FFF2-40B4-BE49-F238E27FC236}">
                <a16:creationId xmlns:a16="http://schemas.microsoft.com/office/drawing/2014/main" id="{7E7F157A-B3A9-49C3-8177-0A0AAC60692A}"/>
              </a:ext>
            </a:extLst>
          </p:cNvPr>
          <p:cNvSpPr>
            <a:spLocks noGrp="1"/>
          </p:cNvSpPr>
          <p:nvPr>
            <p:custDataLst>
              <p:tags r:id="rId46"/>
            </p:custDataLst>
          </p:nvPr>
        </p:nvSpPr>
        <p:spPr bwMode="gray">
          <a:xfrm>
            <a:off x="3627437" y="1547813"/>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1B27215-651C-4861-A732-F84B1AF4E696}" type="datetime'''''''''''''''''''9''''''.''''''''''''''''''0''29'''">
              <a:rPr lang="es-AR" altLang="en-US" sz="1000" b="1" smtClean="0">
                <a:effectLst/>
                <a:cs typeface="+mn-cs"/>
              </a:rPr>
              <a:pPr/>
              <a:t>9.029</a:t>
            </a:fld>
            <a:endParaRPr lang="es-AR" altLang="es-AR" sz="1000" b="1">
              <a:ea typeface="MS PGothic"/>
              <a:cs typeface="+mn-cs"/>
              <a:sym typeface="+mn-lt"/>
            </a:endParaRPr>
          </a:p>
        </p:txBody>
      </p:sp>
      <p:sp>
        <p:nvSpPr>
          <p:cNvPr id="65" name="Text Placeholder 2">
            <a:extLst>
              <a:ext uri="{FF2B5EF4-FFF2-40B4-BE49-F238E27FC236}">
                <a16:creationId xmlns:a16="http://schemas.microsoft.com/office/drawing/2014/main" id="{5822ACBD-354C-43BD-B6CB-50E678DABF8E}"/>
              </a:ext>
            </a:extLst>
          </p:cNvPr>
          <p:cNvSpPr>
            <a:spLocks noGrp="1"/>
          </p:cNvSpPr>
          <p:nvPr>
            <p:custDataLst>
              <p:tags r:id="rId47"/>
            </p:custDataLst>
          </p:nvPr>
        </p:nvSpPr>
        <p:spPr bwMode="gray">
          <a:xfrm>
            <a:off x="3627437" y="1903413"/>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AD41B5D-E971-4F81-AE5F-FDA4DC69BE26}" type="datetime'''8''.''''3''''''''''''6''''''''''''''''9'''''''''">
              <a:rPr lang="es-AR" altLang="en-US" sz="1000" b="1" smtClean="0">
                <a:cs typeface="+mn-cs"/>
              </a:rPr>
              <a:pPr/>
              <a:t>8.369</a:t>
            </a:fld>
            <a:endParaRPr lang="es-AR" altLang="es-AR" sz="1000" b="1">
              <a:ea typeface="MS PGothic"/>
              <a:cs typeface="+mn-cs"/>
              <a:sym typeface="+mn-lt"/>
            </a:endParaRPr>
          </a:p>
        </p:txBody>
      </p:sp>
      <p:sp>
        <p:nvSpPr>
          <p:cNvPr id="66" name="Text Placeholder 2">
            <a:extLst>
              <a:ext uri="{FF2B5EF4-FFF2-40B4-BE49-F238E27FC236}">
                <a16:creationId xmlns:a16="http://schemas.microsoft.com/office/drawing/2014/main" id="{20D202FB-4217-405B-B455-338308B0D82D}"/>
              </a:ext>
            </a:extLst>
          </p:cNvPr>
          <p:cNvSpPr>
            <a:spLocks noGrp="1"/>
          </p:cNvSpPr>
          <p:nvPr>
            <p:custDataLst>
              <p:tags r:id="rId48"/>
            </p:custDataLst>
          </p:nvPr>
        </p:nvSpPr>
        <p:spPr bwMode="gray">
          <a:xfrm>
            <a:off x="3627438" y="1236663"/>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1DB03A9-478C-448E-A68E-1280A43A568E}" type="datetime'''''''''9''.''''''6''''''''''''0''''8'''''''''''''''''''''''''">
              <a:rPr lang="es-AR" altLang="en-US" sz="1000" b="1" smtClean="0">
                <a:ea typeface="+mn-ea"/>
                <a:cs typeface="+mn-cs"/>
              </a:rPr>
              <a:pPr/>
              <a:t>9.608</a:t>
            </a:fld>
            <a:endParaRPr lang="es-AR" altLang="es-AR" sz="1000" b="1" dirty="0">
              <a:ea typeface="+mn-ea"/>
              <a:cs typeface="+mn-cs"/>
              <a:sym typeface="+mn-lt"/>
            </a:endParaRPr>
          </a:p>
        </p:txBody>
      </p:sp>
      <p:sp>
        <p:nvSpPr>
          <p:cNvPr id="67" name="Text Placeholder 2">
            <a:extLst>
              <a:ext uri="{FF2B5EF4-FFF2-40B4-BE49-F238E27FC236}">
                <a16:creationId xmlns:a16="http://schemas.microsoft.com/office/drawing/2014/main" id="{1E53DE52-40F1-4224-B84C-64ABAC3936A3}"/>
              </a:ext>
            </a:extLst>
          </p:cNvPr>
          <p:cNvSpPr>
            <a:spLocks noGrp="1"/>
          </p:cNvSpPr>
          <p:nvPr>
            <p:custDataLst>
              <p:tags r:id="rId49"/>
            </p:custDataLst>
          </p:nvPr>
        </p:nvSpPr>
        <p:spPr bwMode="gray">
          <a:xfrm>
            <a:off x="3627438" y="4159250"/>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9314BE3-8165-4C3D-8D1C-CE23F5B530AE}" type="datetime'''4''''.1''''''''8''''''''''''''''1'''''''">
              <a:rPr lang="es-AR" altLang="en-US" sz="1000" b="1" smtClean="0">
                <a:ea typeface="+mn-ea"/>
                <a:cs typeface="+mn-cs"/>
              </a:rPr>
              <a:pPr/>
              <a:t>4.181</a:t>
            </a:fld>
            <a:endParaRPr lang="es-AR" altLang="es-AR" sz="1000" b="1" dirty="0">
              <a:ea typeface="+mn-ea"/>
              <a:cs typeface="+mn-cs"/>
              <a:sym typeface="+mn-lt"/>
            </a:endParaRPr>
          </a:p>
        </p:txBody>
      </p:sp>
      <p:sp>
        <p:nvSpPr>
          <p:cNvPr id="118" name="Text Placeholder 2">
            <a:extLst>
              <a:ext uri="{FF2B5EF4-FFF2-40B4-BE49-F238E27FC236}">
                <a16:creationId xmlns:a16="http://schemas.microsoft.com/office/drawing/2014/main" id="{8E43E3E3-C27A-4063-8AB3-06AD38C871A6}"/>
              </a:ext>
            </a:extLst>
          </p:cNvPr>
          <p:cNvSpPr>
            <a:spLocks noGrp="1"/>
          </p:cNvSpPr>
          <p:nvPr>
            <p:custDataLst>
              <p:tags r:id="rId50"/>
            </p:custDataLst>
          </p:nvPr>
        </p:nvSpPr>
        <p:spPr bwMode="gray">
          <a:xfrm>
            <a:off x="3627438" y="19669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C4A15A9-0CAA-492F-9DE3-10EBCFA41454}" type="datetime'8''''''''''''''''.''''''2''5''''''''''2'''">
              <a:rPr lang="es-AR" altLang="en-US" sz="1000" b="1" smtClean="0">
                <a:ea typeface="+mn-ea"/>
                <a:cs typeface="+mn-cs"/>
              </a:rPr>
              <a:pPr/>
              <a:t>8.252</a:t>
            </a:fld>
            <a:endParaRPr lang="es-AR" altLang="es-AR" sz="1000" b="1" dirty="0">
              <a:ea typeface="+mn-ea"/>
              <a:cs typeface="+mn-cs"/>
              <a:sym typeface="+mn-lt"/>
            </a:endParaRPr>
          </a:p>
        </p:txBody>
      </p:sp>
      <p:sp>
        <p:nvSpPr>
          <p:cNvPr id="68" name="Marcador de texto 2">
            <a:extLst>
              <a:ext uri="{FF2B5EF4-FFF2-40B4-BE49-F238E27FC236}">
                <a16:creationId xmlns:a16="http://schemas.microsoft.com/office/drawing/2014/main" id="{C2EDE7BD-7B72-4B8F-B9E3-64C8899C09D2}"/>
              </a:ext>
            </a:extLst>
          </p:cNvPr>
          <p:cNvSpPr>
            <a:spLocks noGrp="1"/>
          </p:cNvSpPr>
          <p:nvPr>
            <p:custDataLst>
              <p:tags r:id="rId51"/>
            </p:custDataLst>
          </p:nvPr>
        </p:nvSpPr>
        <p:spPr bwMode="auto">
          <a:xfrm>
            <a:off x="3676650" y="5565775"/>
            <a:ext cx="2286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05E3B6B-71F2-4C6B-8CFA-EF97CE3A45C5}" type="datetime'''''''''''A''''P''''''''''''R'''''''''''''''''''''''">
              <a:rPr lang="es-AR" altLang="en-US" sz="1000" b="1" smtClean="0">
                <a:effectLst/>
                <a:latin typeface="+mn-lt"/>
                <a:cs typeface="+mn-cs"/>
              </a:rPr>
              <a:pPr/>
              <a:t>APR</a:t>
            </a:fld>
            <a:endParaRPr lang="es-AR" sz="1000" b="1">
              <a:latin typeface="+mn-lt"/>
              <a:cs typeface="+mn-cs"/>
              <a:sym typeface="+mn-lt"/>
            </a:endParaRPr>
          </a:p>
        </p:txBody>
      </p:sp>
      <p:sp>
        <p:nvSpPr>
          <p:cNvPr id="70" name="Text Placeholder 2">
            <a:extLst>
              <a:ext uri="{FF2B5EF4-FFF2-40B4-BE49-F238E27FC236}">
                <a16:creationId xmlns:a16="http://schemas.microsoft.com/office/drawing/2014/main" id="{939760B5-CDB6-4B15-93FC-D51F5595A41C}"/>
              </a:ext>
            </a:extLst>
          </p:cNvPr>
          <p:cNvSpPr>
            <a:spLocks noGrp="1"/>
          </p:cNvSpPr>
          <p:nvPr>
            <p:custDataLst>
              <p:tags r:id="rId52"/>
            </p:custDataLst>
          </p:nvPr>
        </p:nvSpPr>
        <p:spPr bwMode="gray">
          <a:xfrm>
            <a:off x="4608513" y="957263"/>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95B513E-F391-4D19-BFCE-C93D32357498}" type="datetime'1''0''''.''''''12''''5'''''''''''''''''''''''''''">
              <a:rPr lang="es-AR" altLang="en-US" sz="1000" b="1" smtClean="0">
                <a:ea typeface="+mn-ea"/>
                <a:cs typeface="+mn-cs"/>
              </a:rPr>
              <a:pPr/>
              <a:t>10.125</a:t>
            </a:fld>
            <a:endParaRPr lang="es-AR" altLang="es-AR" sz="1000" b="1" dirty="0">
              <a:ea typeface="+mn-ea"/>
              <a:cs typeface="+mn-cs"/>
              <a:sym typeface="+mn-lt"/>
            </a:endParaRPr>
          </a:p>
        </p:txBody>
      </p:sp>
      <p:sp>
        <p:nvSpPr>
          <p:cNvPr id="90" name="Text Placeholder 2">
            <a:extLst>
              <a:ext uri="{FF2B5EF4-FFF2-40B4-BE49-F238E27FC236}">
                <a16:creationId xmlns:a16="http://schemas.microsoft.com/office/drawing/2014/main" id="{5291BCFD-E242-43DC-8BE3-236066ECB7EF}"/>
              </a:ext>
            </a:extLst>
          </p:cNvPr>
          <p:cNvSpPr>
            <a:spLocks noGrp="1"/>
          </p:cNvSpPr>
          <p:nvPr>
            <p:custDataLst>
              <p:tags r:id="rId53"/>
            </p:custDataLst>
          </p:nvPr>
        </p:nvSpPr>
        <p:spPr bwMode="gray">
          <a:xfrm>
            <a:off x="4641851" y="1912938"/>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C8659B-11A3-4FB1-847D-9C38C9B2674A}" type="datetime'''''8''''''''''''''.''''3''''''''''''''''''''53'''">
              <a:rPr lang="es-AR" altLang="en-US" sz="1000" b="1" smtClean="0">
                <a:ea typeface="+mn-ea"/>
                <a:cs typeface="+mn-cs"/>
              </a:rPr>
              <a:pPr/>
              <a:t>8.353</a:t>
            </a:fld>
            <a:endParaRPr lang="es-AR" altLang="es-AR" sz="1000" b="1" dirty="0">
              <a:ea typeface="+mn-ea"/>
              <a:cs typeface="+mn-cs"/>
              <a:sym typeface="+mn-lt"/>
            </a:endParaRPr>
          </a:p>
        </p:txBody>
      </p:sp>
      <p:sp>
        <p:nvSpPr>
          <p:cNvPr id="103" name="Text Placeholder 2">
            <a:extLst>
              <a:ext uri="{FF2B5EF4-FFF2-40B4-BE49-F238E27FC236}">
                <a16:creationId xmlns:a16="http://schemas.microsoft.com/office/drawing/2014/main" id="{5DAADC40-92A1-4C67-95FA-7FB3E1D4DD1C}"/>
              </a:ext>
            </a:extLst>
          </p:cNvPr>
          <p:cNvSpPr>
            <a:spLocks noGrp="1"/>
          </p:cNvSpPr>
          <p:nvPr>
            <p:custDataLst>
              <p:tags r:id="rId54"/>
            </p:custDataLst>
          </p:nvPr>
        </p:nvSpPr>
        <p:spPr bwMode="gray">
          <a:xfrm>
            <a:off x="4641850" y="1308100"/>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71105D6-A986-436B-8796-9069FBCD508D}" type="datetime'''''''''''''''''9.''''4''''75'''''">
              <a:rPr lang="es-AR" altLang="en-US" sz="1000" b="1" smtClean="0">
                <a:ea typeface="+mn-ea"/>
                <a:cs typeface="+mn-cs"/>
              </a:rPr>
              <a:pPr/>
              <a:t>9.475</a:t>
            </a:fld>
            <a:endParaRPr lang="es-AR" altLang="es-AR" sz="1000" b="1" dirty="0">
              <a:ea typeface="+mn-ea"/>
              <a:cs typeface="+mn-cs"/>
              <a:sym typeface="+mn-lt"/>
            </a:endParaRPr>
          </a:p>
        </p:txBody>
      </p:sp>
      <p:sp>
        <p:nvSpPr>
          <p:cNvPr id="99" name="Text Placeholder 2">
            <a:extLst>
              <a:ext uri="{FF2B5EF4-FFF2-40B4-BE49-F238E27FC236}">
                <a16:creationId xmlns:a16="http://schemas.microsoft.com/office/drawing/2014/main" id="{6F99C37A-A275-470B-8F9B-39535C921DD6}"/>
              </a:ext>
            </a:extLst>
          </p:cNvPr>
          <p:cNvSpPr>
            <a:spLocks noGrp="1"/>
          </p:cNvSpPr>
          <p:nvPr>
            <p:custDataLst>
              <p:tags r:id="rId55"/>
            </p:custDataLst>
          </p:nvPr>
        </p:nvSpPr>
        <p:spPr bwMode="gray">
          <a:xfrm>
            <a:off x="4641850" y="3714750"/>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D2CE307-4A44-412A-B986-F0EC9E07A111}" type="datetime'5''''''''''.''''''0''''''''''''''0''''''''''''''7'''''''''''''">
              <a:rPr lang="es-AR" altLang="en-US" sz="1000" b="1" smtClean="0">
                <a:ea typeface="+mn-ea"/>
                <a:cs typeface="+mn-cs"/>
              </a:rPr>
              <a:pPr/>
              <a:t>5.007</a:t>
            </a:fld>
            <a:endParaRPr lang="es-AR" altLang="es-AR" sz="1000" b="1" dirty="0">
              <a:ea typeface="+mn-ea"/>
              <a:cs typeface="+mn-cs"/>
              <a:sym typeface="+mn-lt"/>
            </a:endParaRPr>
          </a:p>
        </p:txBody>
      </p:sp>
      <p:sp>
        <p:nvSpPr>
          <p:cNvPr id="117" name="Text Placeholder 2">
            <a:extLst>
              <a:ext uri="{FF2B5EF4-FFF2-40B4-BE49-F238E27FC236}">
                <a16:creationId xmlns:a16="http://schemas.microsoft.com/office/drawing/2014/main" id="{EE42FA13-0301-484B-8DC3-3AA3FEF9A0E7}"/>
              </a:ext>
            </a:extLst>
          </p:cNvPr>
          <p:cNvSpPr>
            <a:spLocks noGrp="1"/>
          </p:cNvSpPr>
          <p:nvPr>
            <p:custDataLst>
              <p:tags r:id="rId56"/>
            </p:custDataLst>
          </p:nvPr>
        </p:nvSpPr>
        <p:spPr bwMode="gray">
          <a:xfrm>
            <a:off x="4641850" y="16398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183A05C-5229-45FA-8ECA-33F83D536C42}" type="datetime'''''''8''''''.''''''''8''''''''''''''''''5''9'''''">
              <a:rPr lang="es-AR" altLang="en-US" sz="1000" b="1" smtClean="0">
                <a:ea typeface="+mn-ea"/>
                <a:cs typeface="+mn-cs"/>
              </a:rPr>
              <a:pPr/>
              <a:t>8.859</a:t>
            </a:fld>
            <a:endParaRPr lang="es-AR" altLang="es-AR" sz="1000" b="1" dirty="0">
              <a:ea typeface="+mn-ea"/>
              <a:cs typeface="+mn-cs"/>
              <a:sym typeface="+mn-lt"/>
            </a:endParaRPr>
          </a:p>
        </p:txBody>
      </p:sp>
      <p:sp>
        <p:nvSpPr>
          <p:cNvPr id="110" name="Marcador de texto 2">
            <a:extLst>
              <a:ext uri="{FF2B5EF4-FFF2-40B4-BE49-F238E27FC236}">
                <a16:creationId xmlns:a16="http://schemas.microsoft.com/office/drawing/2014/main" id="{C0F82D04-D008-414A-BCB6-E65C66F9D318}"/>
              </a:ext>
            </a:extLst>
          </p:cNvPr>
          <p:cNvSpPr>
            <a:spLocks noGrp="1"/>
          </p:cNvSpPr>
          <p:nvPr>
            <p:custDataLst>
              <p:tags r:id="rId57"/>
            </p:custDataLst>
          </p:nvPr>
        </p:nvSpPr>
        <p:spPr bwMode="auto">
          <a:xfrm>
            <a:off x="4672013" y="5565775"/>
            <a:ext cx="2667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96AA6C5E-90EF-4F9D-9522-52B4F69C5EA8}" type="datetime'''''M''''''''''''''''''''A''''''''''''''''''''''''''''''Y'''''">
              <a:rPr lang="es-AR" altLang="en-US" sz="1000" b="1" smtClean="0">
                <a:effectLst/>
                <a:latin typeface="+mn-lt"/>
                <a:cs typeface="+mn-cs"/>
              </a:rPr>
              <a:pPr/>
              <a:t>MAY</a:t>
            </a:fld>
            <a:endParaRPr lang="es-AR" sz="1000" b="1">
              <a:latin typeface="+mn-lt"/>
              <a:cs typeface="+mn-cs"/>
              <a:sym typeface="+mn-lt"/>
            </a:endParaRPr>
          </a:p>
        </p:txBody>
      </p:sp>
      <p:sp>
        <p:nvSpPr>
          <p:cNvPr id="87" name="Text Placeholder 2">
            <a:extLst>
              <a:ext uri="{FF2B5EF4-FFF2-40B4-BE49-F238E27FC236}">
                <a16:creationId xmlns:a16="http://schemas.microsoft.com/office/drawing/2014/main" id="{668605F3-EC77-4AEF-BEFD-24A354FE1475}"/>
              </a:ext>
            </a:extLst>
          </p:cNvPr>
          <p:cNvSpPr>
            <a:spLocks noGrp="1"/>
          </p:cNvSpPr>
          <p:nvPr>
            <p:custDataLst>
              <p:tags r:id="rId58"/>
            </p:custDataLst>
          </p:nvPr>
        </p:nvSpPr>
        <p:spPr bwMode="gray">
          <a:xfrm>
            <a:off x="5654675" y="128905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DA645FB-B054-4E89-B018-866728FCBD6C}" type="datetime'''9''.5''''''''''''''''''''''0''''''''9'''''''''''''">
              <a:rPr lang="es-AR" altLang="en-US" sz="1000" b="1" smtClean="0">
                <a:cs typeface="+mn-cs"/>
              </a:rPr>
              <a:pPr/>
              <a:t>9.509</a:t>
            </a:fld>
            <a:endParaRPr lang="es-AR" altLang="es-AR" sz="1000" b="1">
              <a:ea typeface="MS PGothic"/>
              <a:cs typeface="+mn-cs"/>
              <a:sym typeface="+mn-lt"/>
            </a:endParaRPr>
          </a:p>
        </p:txBody>
      </p:sp>
      <p:sp>
        <p:nvSpPr>
          <p:cNvPr id="96" name="Text Placeholder 2">
            <a:extLst>
              <a:ext uri="{FF2B5EF4-FFF2-40B4-BE49-F238E27FC236}">
                <a16:creationId xmlns:a16="http://schemas.microsoft.com/office/drawing/2014/main" id="{87B0208D-5ECC-4F26-B5E2-E089B7761428}"/>
              </a:ext>
            </a:extLst>
          </p:cNvPr>
          <p:cNvSpPr>
            <a:spLocks noGrp="1"/>
          </p:cNvSpPr>
          <p:nvPr>
            <p:custDataLst>
              <p:tags r:id="rId59"/>
            </p:custDataLst>
          </p:nvPr>
        </p:nvSpPr>
        <p:spPr bwMode="gray">
          <a:xfrm>
            <a:off x="5654675" y="1585913"/>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64417BD-B48B-45B8-869D-D3FACC4B0050}" type="datetime'''''''''''''''8''''''.''''''''''9''5''''''9'">
              <a:rPr lang="es-AR" altLang="en-US" sz="1000" b="1" smtClean="0">
                <a:ea typeface="+mn-ea"/>
                <a:cs typeface="+mn-cs"/>
              </a:rPr>
              <a:pPr/>
              <a:t>8.959</a:t>
            </a:fld>
            <a:endParaRPr lang="es-AR" altLang="es-AR" sz="1000" b="1" dirty="0">
              <a:ea typeface="+mn-ea"/>
              <a:cs typeface="+mn-cs"/>
              <a:sym typeface="+mn-lt"/>
            </a:endParaRPr>
          </a:p>
        </p:txBody>
      </p:sp>
      <p:sp useBgFill="1">
        <p:nvSpPr>
          <p:cNvPr id="46" name="Text Placeholder 2">
            <a:extLst>
              <a:ext uri="{FF2B5EF4-FFF2-40B4-BE49-F238E27FC236}">
                <a16:creationId xmlns:a16="http://schemas.microsoft.com/office/drawing/2014/main" id="{802064B1-6AF2-4979-A7DA-64B41F3C2165}"/>
              </a:ext>
            </a:extLst>
          </p:cNvPr>
          <p:cNvSpPr>
            <a:spLocks noGrp="1"/>
          </p:cNvSpPr>
          <p:nvPr>
            <p:custDataLst>
              <p:tags r:id="rId60"/>
            </p:custDataLst>
          </p:nvPr>
        </p:nvSpPr>
        <p:spPr bwMode="gray">
          <a:xfrm>
            <a:off x="768350" y="2581275"/>
            <a:ext cx="328613" cy="136525"/>
          </a:xfrm>
          <a:prstGeom prst="rect">
            <a:avLst/>
          </a:prstGeom>
          <a:ln w="9525">
            <a:noFill/>
            <a:miter lim="800000"/>
            <a:headEnd/>
            <a:tailEnd/>
          </a:ln>
          <a:effectLst/>
        </p:spPr>
        <p:txBody>
          <a:bodyPr vert="horz" wrap="none" lIns="17463" tIns="0" rIns="17463"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D15B3F58-14BB-4CEF-9720-3B933EA40C33}" type="datetime'8''''''''''.''1''''''''''2''''''''''''''''''8'''''''''''''">
              <a:rPr lang="es-AR" altLang="en-US" sz="1000" b="1" smtClean="0">
                <a:effectLst/>
                <a:ea typeface="+mn-ea"/>
                <a:cs typeface="+mn-cs"/>
              </a:rPr>
              <a:pPr/>
              <a:t>8.128</a:t>
            </a:fld>
            <a:endParaRPr lang="es-AR" altLang="es-AR" sz="1000" b="1" dirty="0">
              <a:ea typeface="+mn-ea"/>
              <a:cs typeface="+mn-cs"/>
              <a:sym typeface="+mn-lt"/>
            </a:endParaRPr>
          </a:p>
        </p:txBody>
      </p:sp>
      <p:sp useBgFill="1">
        <p:nvSpPr>
          <p:cNvPr id="104" name="Text Placeholder 2">
            <a:extLst>
              <a:ext uri="{FF2B5EF4-FFF2-40B4-BE49-F238E27FC236}">
                <a16:creationId xmlns:a16="http://schemas.microsoft.com/office/drawing/2014/main" id="{FCFEBE6A-19A1-4FE6-9CA1-62690A85C9C7}"/>
              </a:ext>
            </a:extLst>
          </p:cNvPr>
          <p:cNvSpPr>
            <a:spLocks noGrp="1"/>
          </p:cNvSpPr>
          <p:nvPr>
            <p:custDataLst>
              <p:tags r:id="rId61"/>
            </p:custDataLst>
          </p:nvPr>
        </p:nvSpPr>
        <p:spPr bwMode="gray">
          <a:xfrm>
            <a:off x="5654675" y="1846263"/>
            <a:ext cx="328613" cy="136525"/>
          </a:xfrm>
          <a:prstGeom prst="rect">
            <a:avLst/>
          </a:prstGeom>
          <a:ln w="9525">
            <a:noFill/>
            <a:miter lim="800000"/>
            <a:headEnd/>
            <a:tailEnd/>
          </a:ln>
          <a:effectLst/>
        </p:spPr>
        <p:txBody>
          <a:bodyPr vert="horz" wrap="none" lIns="17463" tIns="0" rIns="17463"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2ADCF64-39CF-4451-B8F4-6A716A749FA2}" type="datetime'''''''''''''8''''''.9''''''''''''''''''''2''''''''''7'''''''''">
              <a:rPr lang="es-AR" altLang="en-US" sz="1000" b="1" smtClean="0">
                <a:ea typeface="+mn-ea"/>
                <a:cs typeface="+mn-cs"/>
              </a:rPr>
              <a:pPr/>
              <a:t>8.927</a:t>
            </a:fld>
            <a:endParaRPr lang="es-AR" altLang="es-AR" sz="1000" b="1" dirty="0">
              <a:ea typeface="+mn-ea"/>
              <a:cs typeface="+mn-cs"/>
              <a:sym typeface="+mn-lt"/>
            </a:endParaRPr>
          </a:p>
        </p:txBody>
      </p:sp>
      <p:sp useBgFill="1">
        <p:nvSpPr>
          <p:cNvPr id="47" name="Text Placeholder 2">
            <a:extLst>
              <a:ext uri="{FF2B5EF4-FFF2-40B4-BE49-F238E27FC236}">
                <a16:creationId xmlns:a16="http://schemas.microsoft.com/office/drawing/2014/main" id="{D5FE394C-8F04-45BC-977C-0D4DD5246DD2}"/>
              </a:ext>
            </a:extLst>
          </p:cNvPr>
          <p:cNvSpPr>
            <a:spLocks noGrp="1"/>
          </p:cNvSpPr>
          <p:nvPr>
            <p:custDataLst>
              <p:tags r:id="rId62"/>
            </p:custDataLst>
          </p:nvPr>
        </p:nvSpPr>
        <p:spPr bwMode="gray">
          <a:xfrm>
            <a:off x="781050" y="2528888"/>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20BBA4A-17A8-4494-AF5A-A6A53CF3BF39}" type="datetime'''''''''7.''''''''20''''''''''''''''''''''''8'''''''''''">
              <a:rPr lang="es-AR" altLang="en-US" sz="1000" b="1" smtClean="0">
                <a:effectLst/>
                <a:ea typeface="+mn-ea"/>
                <a:cs typeface="+mn-cs"/>
              </a:rPr>
              <a:pPr/>
              <a:t>7.208</a:t>
            </a:fld>
            <a:endParaRPr lang="es-AR" altLang="es-AR" sz="1000" b="1" dirty="0">
              <a:ea typeface="+mn-ea"/>
              <a:cs typeface="+mn-cs"/>
              <a:sym typeface="+mn-lt"/>
            </a:endParaRPr>
          </a:p>
        </p:txBody>
      </p:sp>
      <p:sp useBgFill="1">
        <p:nvSpPr>
          <p:cNvPr id="71" name="Text Placeholder 2">
            <a:extLst>
              <a:ext uri="{FF2B5EF4-FFF2-40B4-BE49-F238E27FC236}">
                <a16:creationId xmlns:a16="http://schemas.microsoft.com/office/drawing/2014/main" id="{BDC70055-063C-4C2A-8D3A-DDB4DD864654}"/>
              </a:ext>
            </a:extLst>
          </p:cNvPr>
          <p:cNvSpPr>
            <a:spLocks noGrp="1"/>
          </p:cNvSpPr>
          <p:nvPr>
            <p:custDataLst>
              <p:tags r:id="rId63"/>
            </p:custDataLst>
          </p:nvPr>
        </p:nvSpPr>
        <p:spPr bwMode="gray">
          <a:xfrm>
            <a:off x="5654675" y="433863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F76FB70-57E9-4FAC-A0E4-BBE2ED6251D1}" type="datetime'''''''''''''''''3''.8''''''''''''''4''''''''''''''''''''''7'">
              <a:rPr lang="es-AR" altLang="en-US" sz="1000" b="1" smtClean="0">
                <a:effectLst/>
                <a:ea typeface="+mn-ea"/>
                <a:cs typeface="+mn-cs"/>
              </a:rPr>
              <a:pPr/>
              <a:t>3.847</a:t>
            </a:fld>
            <a:endParaRPr lang="es-AR" altLang="es-AR" sz="1000" b="1" dirty="0">
              <a:ea typeface="+mn-ea"/>
              <a:cs typeface="+mn-cs"/>
              <a:sym typeface="+mn-lt"/>
            </a:endParaRPr>
          </a:p>
        </p:txBody>
      </p:sp>
      <p:sp useBgFill="1">
        <p:nvSpPr>
          <p:cNvPr id="119" name="Text Placeholder 2">
            <a:extLst>
              <a:ext uri="{FF2B5EF4-FFF2-40B4-BE49-F238E27FC236}">
                <a16:creationId xmlns:a16="http://schemas.microsoft.com/office/drawing/2014/main" id="{4BD2C102-E7C3-4D35-A1DC-FD03B654F1B2}"/>
              </a:ext>
            </a:extLst>
          </p:cNvPr>
          <p:cNvSpPr>
            <a:spLocks noGrp="1"/>
          </p:cNvSpPr>
          <p:nvPr>
            <p:custDataLst>
              <p:tags r:id="rId64"/>
            </p:custDataLst>
          </p:nvPr>
        </p:nvSpPr>
        <p:spPr bwMode="gray">
          <a:xfrm>
            <a:off x="5654675" y="17414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490A7B9-62B6-4D89-8E1C-49164CA51CAD}" type="datetime'''''''''''''''8''.''''''''''''''''''67''0'''''''">
              <a:rPr lang="es-AR" altLang="en-US" sz="1000" b="1" smtClean="0">
                <a:ea typeface="+mn-ea"/>
                <a:cs typeface="+mn-cs"/>
              </a:rPr>
              <a:pPr/>
              <a:t>8.670</a:t>
            </a:fld>
            <a:endParaRPr lang="es-AR" altLang="es-AR" sz="1000" b="1" dirty="0">
              <a:ea typeface="+mn-ea"/>
              <a:cs typeface="+mn-cs"/>
              <a:sym typeface="+mn-lt"/>
            </a:endParaRPr>
          </a:p>
        </p:txBody>
      </p:sp>
      <p:sp>
        <p:nvSpPr>
          <p:cNvPr id="72" name="Marcador de texto 2">
            <a:extLst>
              <a:ext uri="{FF2B5EF4-FFF2-40B4-BE49-F238E27FC236}">
                <a16:creationId xmlns:a16="http://schemas.microsoft.com/office/drawing/2014/main" id="{4601612A-62A1-422B-92AE-5F37CE5284FC}"/>
              </a:ext>
            </a:extLst>
          </p:cNvPr>
          <p:cNvSpPr>
            <a:spLocks noGrp="1"/>
          </p:cNvSpPr>
          <p:nvPr>
            <p:custDataLst>
              <p:tags r:id="rId65"/>
            </p:custDataLst>
          </p:nvPr>
        </p:nvSpPr>
        <p:spPr bwMode="auto">
          <a:xfrm>
            <a:off x="5708650" y="5565775"/>
            <a:ext cx="220663"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6A2FEF44-58B4-48FA-8D09-6E2512750F07}" type="datetime'''''''''J''''''''''''''''''U''''''''''''''''''''N'''''''''''''">
              <a:rPr lang="es-AR" altLang="en-US" sz="1000" b="1" smtClean="0">
                <a:effectLst/>
                <a:latin typeface="+mn-lt"/>
                <a:cs typeface="+mn-cs"/>
              </a:rPr>
              <a:pPr/>
              <a:t>JUN</a:t>
            </a:fld>
            <a:endParaRPr lang="es-AR" sz="1000" b="1">
              <a:latin typeface="+mn-lt"/>
              <a:cs typeface="+mn-cs"/>
              <a:sym typeface="+mn-lt"/>
            </a:endParaRPr>
          </a:p>
        </p:txBody>
      </p:sp>
      <p:sp useBgFill="1">
        <p:nvSpPr>
          <p:cNvPr id="74" name="Text Placeholder 2">
            <a:extLst>
              <a:ext uri="{FF2B5EF4-FFF2-40B4-BE49-F238E27FC236}">
                <a16:creationId xmlns:a16="http://schemas.microsoft.com/office/drawing/2014/main" id="{A7FE2ED4-59D6-440D-9C79-C1AA3A21DC4B}"/>
              </a:ext>
            </a:extLst>
          </p:cNvPr>
          <p:cNvSpPr>
            <a:spLocks noGrp="1"/>
          </p:cNvSpPr>
          <p:nvPr>
            <p:custDataLst>
              <p:tags r:id="rId66"/>
            </p:custDataLst>
          </p:nvPr>
        </p:nvSpPr>
        <p:spPr bwMode="gray">
          <a:xfrm>
            <a:off x="6669089" y="1544638"/>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E8BBD2F-590B-45FD-B4C7-C341243A998E}" type="datetime'''9''''''''''.''''0''''''''''''''''''3''6'''''''''">
              <a:rPr lang="es-AR" altLang="en-US" sz="1000" b="1" smtClean="0">
                <a:effectLst/>
                <a:ea typeface="+mn-ea"/>
                <a:cs typeface="+mn-cs"/>
              </a:rPr>
              <a:pPr/>
              <a:t>9.036</a:t>
            </a:fld>
            <a:endParaRPr lang="es-AR" altLang="es-AR" sz="1000" b="1" dirty="0">
              <a:ea typeface="+mn-ea"/>
              <a:cs typeface="+mn-cs"/>
              <a:sym typeface="+mn-lt"/>
            </a:endParaRPr>
          </a:p>
        </p:txBody>
      </p:sp>
      <p:sp>
        <p:nvSpPr>
          <p:cNvPr id="75" name="Text Placeholder 2">
            <a:extLst>
              <a:ext uri="{FF2B5EF4-FFF2-40B4-BE49-F238E27FC236}">
                <a16:creationId xmlns:a16="http://schemas.microsoft.com/office/drawing/2014/main" id="{850B8139-36E0-42C8-A234-91D11E440020}"/>
              </a:ext>
            </a:extLst>
          </p:cNvPr>
          <p:cNvSpPr>
            <a:spLocks noGrp="1"/>
          </p:cNvSpPr>
          <p:nvPr>
            <p:custDataLst>
              <p:tags r:id="rId67"/>
            </p:custDataLst>
          </p:nvPr>
        </p:nvSpPr>
        <p:spPr bwMode="gray">
          <a:xfrm>
            <a:off x="6669087" y="1133475"/>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8827E1E-484E-4E0F-93F3-47C1B4F3089A}" type="datetime'''''''9''''.''''''7''9''''''''''''''''8'''''''''''">
              <a:rPr lang="es-AR" altLang="en-US" sz="1000" b="1" smtClean="0">
                <a:effectLst/>
                <a:ea typeface="+mn-ea"/>
                <a:cs typeface="+mn-cs"/>
              </a:rPr>
              <a:pPr/>
              <a:t>9.798</a:t>
            </a:fld>
            <a:endParaRPr lang="es-AR" altLang="es-AR" sz="1000" b="1">
              <a:ea typeface="+mn-ea"/>
              <a:cs typeface="+mn-cs"/>
              <a:sym typeface="+mn-lt"/>
            </a:endParaRPr>
          </a:p>
        </p:txBody>
      </p:sp>
      <p:sp>
        <p:nvSpPr>
          <p:cNvPr id="48" name="Text Placeholder 2">
            <a:extLst>
              <a:ext uri="{FF2B5EF4-FFF2-40B4-BE49-F238E27FC236}">
                <a16:creationId xmlns:a16="http://schemas.microsoft.com/office/drawing/2014/main" id="{A0C46746-73A1-4FC6-B803-47104A5B3FCD}"/>
              </a:ext>
            </a:extLst>
          </p:cNvPr>
          <p:cNvSpPr>
            <a:spLocks noGrp="1"/>
          </p:cNvSpPr>
          <p:nvPr>
            <p:custDataLst>
              <p:tags r:id="rId68"/>
            </p:custDataLst>
          </p:nvPr>
        </p:nvSpPr>
        <p:spPr bwMode="gray">
          <a:xfrm>
            <a:off x="868362" y="221615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CC90EB0B-5221-45BE-804D-AB14C08B34C8}" type="datetime'''''''7.''4''''''''''''''''''5''''''''9'''''">
              <a:rPr lang="es-AR" altLang="en-US" sz="1000" b="1" smtClean="0">
                <a:ea typeface="+mn-ea"/>
                <a:cs typeface="+mn-cs"/>
              </a:rPr>
              <a:pPr/>
              <a:t>7.459</a:t>
            </a:fld>
            <a:endParaRPr lang="es-AR" altLang="es-AR" sz="1000" b="1" dirty="0">
              <a:ea typeface="+mn-ea"/>
              <a:cs typeface="+mn-cs"/>
              <a:sym typeface="+mn-lt"/>
            </a:endParaRPr>
          </a:p>
        </p:txBody>
      </p:sp>
      <p:sp>
        <p:nvSpPr>
          <p:cNvPr id="77" name="Text Placeholder 2">
            <a:extLst>
              <a:ext uri="{FF2B5EF4-FFF2-40B4-BE49-F238E27FC236}">
                <a16:creationId xmlns:a16="http://schemas.microsoft.com/office/drawing/2014/main" id="{1085E7BF-64FE-4135-BEF4-B543E7C1AC9A}"/>
              </a:ext>
            </a:extLst>
          </p:cNvPr>
          <p:cNvSpPr>
            <a:spLocks noGrp="1"/>
          </p:cNvSpPr>
          <p:nvPr>
            <p:custDataLst>
              <p:tags r:id="rId69"/>
            </p:custDataLst>
          </p:nvPr>
        </p:nvSpPr>
        <p:spPr bwMode="gray">
          <a:xfrm>
            <a:off x="6669087" y="107315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DBE2EAD-3248-46C3-B034-FE0A34DF533F}" type="datetime'9''''''.9''''''''''''1''''''0'''''''''''''''''''">
              <a:rPr lang="es-AR" altLang="en-US" sz="1000" b="1" smtClean="0">
                <a:effectLst/>
                <a:ea typeface="+mn-ea"/>
                <a:cs typeface="+mn-cs"/>
              </a:rPr>
              <a:pPr/>
              <a:t>9.910</a:t>
            </a:fld>
            <a:endParaRPr lang="es-AR" altLang="es-AR" sz="1000" b="1">
              <a:ea typeface="+mn-ea"/>
              <a:cs typeface="+mn-cs"/>
              <a:sym typeface="+mn-lt"/>
            </a:endParaRPr>
          </a:p>
        </p:txBody>
      </p:sp>
      <p:sp>
        <p:nvSpPr>
          <p:cNvPr id="78" name="Text Placeholder 2">
            <a:extLst>
              <a:ext uri="{FF2B5EF4-FFF2-40B4-BE49-F238E27FC236}">
                <a16:creationId xmlns:a16="http://schemas.microsoft.com/office/drawing/2014/main" id="{AFC8F7A9-FACE-4B0B-A668-8A17AE6C5FE6}"/>
              </a:ext>
            </a:extLst>
          </p:cNvPr>
          <p:cNvSpPr>
            <a:spLocks noGrp="1"/>
          </p:cNvSpPr>
          <p:nvPr>
            <p:custDataLst>
              <p:tags r:id="rId70"/>
            </p:custDataLst>
          </p:nvPr>
        </p:nvSpPr>
        <p:spPr bwMode="gray">
          <a:xfrm>
            <a:off x="6669088" y="32877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FC80CED-A2AD-498F-9710-1D9BCF3C93AD}" type="datetime'5''''.''''''''''''''''''''''7''9''''9'''''''''''''">
              <a:rPr lang="es-AR" altLang="en-US" sz="1000" b="1" smtClean="0">
                <a:ea typeface="+mn-ea"/>
                <a:cs typeface="+mn-cs"/>
              </a:rPr>
              <a:pPr/>
              <a:t>5.799</a:t>
            </a:fld>
            <a:endParaRPr lang="es-AR" altLang="es-AR" sz="1000" b="1" dirty="0">
              <a:ea typeface="+mn-ea"/>
              <a:cs typeface="+mn-cs"/>
              <a:sym typeface="+mn-lt"/>
            </a:endParaRPr>
          </a:p>
        </p:txBody>
      </p:sp>
      <p:sp useBgFill="1">
        <p:nvSpPr>
          <p:cNvPr id="122" name="Text Placeholder 2">
            <a:extLst>
              <a:ext uri="{FF2B5EF4-FFF2-40B4-BE49-F238E27FC236}">
                <a16:creationId xmlns:a16="http://schemas.microsoft.com/office/drawing/2014/main" id="{A16B7BE3-DD44-401C-8EAA-0B1278D97B47}"/>
              </a:ext>
            </a:extLst>
          </p:cNvPr>
          <p:cNvSpPr>
            <a:spLocks noGrp="1"/>
          </p:cNvSpPr>
          <p:nvPr>
            <p:custDataLst>
              <p:tags r:id="rId71"/>
            </p:custDataLst>
          </p:nvPr>
        </p:nvSpPr>
        <p:spPr bwMode="gray">
          <a:xfrm>
            <a:off x="6669088" y="1695450"/>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D564F63-F5EE-4E38-AEA7-2757D28A9EF3}" type="datetime'''''8''''''''''''''.7''''''''5''''''''''''''''6'''''''''''''''">
              <a:rPr lang="es-AR" altLang="en-US" sz="1000" b="1" smtClean="0">
                <a:ea typeface="+mn-ea"/>
                <a:cs typeface="+mn-cs"/>
              </a:rPr>
              <a:pPr/>
              <a:t>8.756</a:t>
            </a:fld>
            <a:endParaRPr lang="es-AR" altLang="es-AR" sz="1000" b="1" dirty="0">
              <a:ea typeface="+mn-ea"/>
              <a:cs typeface="+mn-cs"/>
              <a:sym typeface="+mn-lt"/>
            </a:endParaRPr>
          </a:p>
        </p:txBody>
      </p:sp>
      <p:sp>
        <p:nvSpPr>
          <p:cNvPr id="79" name="Marcador de texto 2">
            <a:extLst>
              <a:ext uri="{FF2B5EF4-FFF2-40B4-BE49-F238E27FC236}">
                <a16:creationId xmlns:a16="http://schemas.microsoft.com/office/drawing/2014/main" id="{9CD39EDE-E05A-4A69-B1A5-9E416E027D9A}"/>
              </a:ext>
            </a:extLst>
          </p:cNvPr>
          <p:cNvSpPr>
            <a:spLocks noGrp="1"/>
          </p:cNvSpPr>
          <p:nvPr>
            <p:custDataLst>
              <p:tags r:id="rId72"/>
            </p:custDataLst>
          </p:nvPr>
        </p:nvSpPr>
        <p:spPr bwMode="auto">
          <a:xfrm>
            <a:off x="6737350" y="5565775"/>
            <a:ext cx="1905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39FED2BD-0F4D-4183-895F-992524790F17}" type="datetime'''''''''''JU''L'''''''''''''''''''''''''''">
              <a:rPr lang="es-AR" altLang="en-US" sz="1000" b="1" smtClean="0">
                <a:effectLst/>
                <a:latin typeface="+mn-lt"/>
                <a:cs typeface="+mn-cs"/>
              </a:rPr>
              <a:pPr/>
              <a:t>JUL</a:t>
            </a:fld>
            <a:endParaRPr lang="es-AR" sz="1000" b="1">
              <a:latin typeface="+mn-lt"/>
              <a:cs typeface="+mn-cs"/>
              <a:sym typeface="+mn-lt"/>
            </a:endParaRPr>
          </a:p>
        </p:txBody>
      </p:sp>
      <p:sp>
        <p:nvSpPr>
          <p:cNvPr id="81" name="Text Placeholder 2">
            <a:extLst>
              <a:ext uri="{FF2B5EF4-FFF2-40B4-BE49-F238E27FC236}">
                <a16:creationId xmlns:a16="http://schemas.microsoft.com/office/drawing/2014/main" id="{36F5C04B-D4F9-4459-9B3B-E24A7D0EC00E}"/>
              </a:ext>
            </a:extLst>
          </p:cNvPr>
          <p:cNvSpPr>
            <a:spLocks noGrp="1"/>
          </p:cNvSpPr>
          <p:nvPr>
            <p:custDataLst>
              <p:tags r:id="rId73"/>
            </p:custDataLst>
          </p:nvPr>
        </p:nvSpPr>
        <p:spPr bwMode="gray">
          <a:xfrm>
            <a:off x="7648575" y="403225"/>
            <a:ext cx="393700"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1655BAF-6517-451E-AABC-0BFC255DAD3F}" type="datetime'''''1''''''''1''''''''''''''''''''''.''''''''''''1''''56'''">
              <a:rPr lang="es-AR" altLang="en-US" sz="1000" b="1" smtClean="0">
                <a:cs typeface="+mn-cs"/>
              </a:rPr>
              <a:pPr/>
              <a:t>11.156</a:t>
            </a:fld>
            <a:endParaRPr lang="es-AR" altLang="es-AR" sz="1000" b="1">
              <a:ea typeface="MS PGothic"/>
              <a:cs typeface="+mn-cs"/>
              <a:sym typeface="+mn-lt"/>
            </a:endParaRPr>
          </a:p>
        </p:txBody>
      </p:sp>
      <p:sp>
        <p:nvSpPr>
          <p:cNvPr id="82" name="Text Placeholder 2">
            <a:extLst>
              <a:ext uri="{FF2B5EF4-FFF2-40B4-BE49-F238E27FC236}">
                <a16:creationId xmlns:a16="http://schemas.microsoft.com/office/drawing/2014/main" id="{526BE8D4-FBE7-4959-A6E4-5EF0C53BE110}"/>
              </a:ext>
            </a:extLst>
          </p:cNvPr>
          <p:cNvSpPr>
            <a:spLocks noGrp="1"/>
          </p:cNvSpPr>
          <p:nvPr>
            <p:custDataLst>
              <p:tags r:id="rId74"/>
            </p:custDataLst>
          </p:nvPr>
        </p:nvSpPr>
        <p:spPr bwMode="gray">
          <a:xfrm>
            <a:off x="7648575" y="1006475"/>
            <a:ext cx="393700"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AF15652-7085-45C8-B1D0-7080A8E8760F}" type="datetime'1''''''0''''''''''''''''.''0''''''''''''3''''6'">
              <a:rPr lang="es-AR" altLang="en-US" sz="1000" b="1" smtClean="0">
                <a:ea typeface="+mn-ea"/>
                <a:cs typeface="+mn-cs"/>
              </a:rPr>
              <a:pPr/>
              <a:t>10.036</a:t>
            </a:fld>
            <a:endParaRPr lang="es-AR" altLang="es-AR" sz="1000" b="1" dirty="0">
              <a:ea typeface="+mn-ea"/>
              <a:cs typeface="+mn-cs"/>
              <a:sym typeface="+mn-lt"/>
            </a:endParaRPr>
          </a:p>
        </p:txBody>
      </p:sp>
      <p:sp useBgFill="1">
        <p:nvSpPr>
          <p:cNvPr id="83" name="Text Placeholder 2">
            <a:extLst>
              <a:ext uri="{FF2B5EF4-FFF2-40B4-BE49-F238E27FC236}">
                <a16:creationId xmlns:a16="http://schemas.microsoft.com/office/drawing/2014/main" id="{E3233E63-0023-4B60-A495-F71549598B7C}"/>
              </a:ext>
            </a:extLst>
          </p:cNvPr>
          <p:cNvSpPr>
            <a:spLocks noGrp="1"/>
          </p:cNvSpPr>
          <p:nvPr>
            <p:custDataLst>
              <p:tags r:id="rId75"/>
            </p:custDataLst>
          </p:nvPr>
        </p:nvSpPr>
        <p:spPr bwMode="gray">
          <a:xfrm>
            <a:off x="7681914" y="2201863"/>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A70B1F8-4A3D-4C82-958F-5F56C6DCE02C}" type="datetime'''''''7''''.''''8''''1''''''''''''5'''''''''''''''''''''">
              <a:rPr lang="es-AR" altLang="en-US" sz="1000" b="1" smtClean="0">
                <a:effectLst/>
                <a:ea typeface="+mn-ea"/>
                <a:cs typeface="+mn-cs"/>
              </a:rPr>
              <a:pPr/>
              <a:t>7.815</a:t>
            </a:fld>
            <a:endParaRPr lang="es-AR" altLang="es-AR" sz="1000" b="1" dirty="0">
              <a:ea typeface="+mn-ea"/>
              <a:cs typeface="+mn-cs"/>
              <a:sym typeface="+mn-lt"/>
            </a:endParaRPr>
          </a:p>
        </p:txBody>
      </p:sp>
      <p:sp>
        <p:nvSpPr>
          <p:cNvPr id="84" name="Text Placeholder 2">
            <a:extLst>
              <a:ext uri="{FF2B5EF4-FFF2-40B4-BE49-F238E27FC236}">
                <a16:creationId xmlns:a16="http://schemas.microsoft.com/office/drawing/2014/main" id="{A7F9946D-BB3B-45D0-9E81-28B8B287843E}"/>
              </a:ext>
            </a:extLst>
          </p:cNvPr>
          <p:cNvSpPr>
            <a:spLocks noGrp="1"/>
          </p:cNvSpPr>
          <p:nvPr>
            <p:custDataLst>
              <p:tags r:id="rId76"/>
            </p:custDataLst>
          </p:nvPr>
        </p:nvSpPr>
        <p:spPr bwMode="gray">
          <a:xfrm>
            <a:off x="7681913" y="288766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A978084-C13E-418C-9062-5F474D5966D6}" type="datetime'''''''''''''''''''''''''''''''''6.''''5''''''''''4''''''''3'">
              <a:rPr lang="es-AR" altLang="en-US" sz="1000" b="1" smtClean="0">
                <a:ea typeface="+mn-ea"/>
                <a:cs typeface="+mn-cs"/>
              </a:rPr>
              <a:pPr/>
              <a:t>6.543</a:t>
            </a:fld>
            <a:endParaRPr lang="es-AR" altLang="es-AR" sz="1000" b="1" dirty="0">
              <a:ea typeface="+mn-ea"/>
              <a:cs typeface="+mn-cs"/>
              <a:sym typeface="+mn-lt"/>
            </a:endParaRPr>
          </a:p>
        </p:txBody>
      </p:sp>
      <p:sp useBgFill="1">
        <p:nvSpPr>
          <p:cNvPr id="123" name="Text Placeholder 2">
            <a:extLst>
              <a:ext uri="{FF2B5EF4-FFF2-40B4-BE49-F238E27FC236}">
                <a16:creationId xmlns:a16="http://schemas.microsoft.com/office/drawing/2014/main" id="{D51B730B-D915-4359-A787-8FA3581301B3}"/>
              </a:ext>
            </a:extLst>
          </p:cNvPr>
          <p:cNvSpPr>
            <a:spLocks noGrp="1"/>
          </p:cNvSpPr>
          <p:nvPr>
            <p:custDataLst>
              <p:tags r:id="rId77"/>
            </p:custDataLst>
          </p:nvPr>
        </p:nvSpPr>
        <p:spPr bwMode="gray">
          <a:xfrm>
            <a:off x="7681913" y="2603500"/>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CBD4954-B3A3-4A97-8FD3-2425599B8358}" type="datetime'''''''''7''.0''''''''''''''7''''''''0'''''''''''''''''''">
              <a:rPr lang="es-AR" altLang="en-US" sz="1000" b="1" smtClean="0">
                <a:effectLst/>
                <a:ea typeface="+mn-ea"/>
                <a:cs typeface="+mn-cs"/>
              </a:rPr>
              <a:pPr/>
              <a:t>7.070</a:t>
            </a:fld>
            <a:endParaRPr lang="es-AR" altLang="es-AR" sz="1000" b="1" dirty="0">
              <a:ea typeface="+mn-ea"/>
              <a:cs typeface="+mn-cs"/>
              <a:sym typeface="+mn-lt"/>
            </a:endParaRPr>
          </a:p>
        </p:txBody>
      </p:sp>
      <p:sp>
        <p:nvSpPr>
          <p:cNvPr id="85" name="Marcador de texto 2">
            <a:extLst>
              <a:ext uri="{FF2B5EF4-FFF2-40B4-BE49-F238E27FC236}">
                <a16:creationId xmlns:a16="http://schemas.microsoft.com/office/drawing/2014/main" id="{094BA92C-4C65-4D2C-A7E1-1773F2CDB29E}"/>
              </a:ext>
            </a:extLst>
          </p:cNvPr>
          <p:cNvSpPr>
            <a:spLocks noGrp="1"/>
          </p:cNvSpPr>
          <p:nvPr>
            <p:custDataLst>
              <p:tags r:id="rId78"/>
            </p:custDataLst>
          </p:nvPr>
        </p:nvSpPr>
        <p:spPr bwMode="auto">
          <a:xfrm>
            <a:off x="7720013" y="5565775"/>
            <a:ext cx="252412"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3BDD2C5-95A3-4C0D-8FBD-A8D8996F9407}" type="datetime'''''''''''''''''A''''''''''''UG'''''''">
              <a:rPr lang="es-AR" altLang="en-US" sz="1000" b="1" smtClean="0">
                <a:effectLst/>
                <a:latin typeface="+mn-lt"/>
                <a:cs typeface="+mn-cs"/>
              </a:rPr>
              <a:pPr/>
              <a:t>AUG</a:t>
            </a:fld>
            <a:endParaRPr lang="es-AR" sz="1000" b="1">
              <a:latin typeface="+mn-lt"/>
              <a:cs typeface="+mn-cs"/>
              <a:sym typeface="+mn-lt"/>
            </a:endParaRPr>
          </a:p>
        </p:txBody>
      </p:sp>
      <p:sp useBgFill="1">
        <p:nvSpPr>
          <p:cNvPr id="88" name="Text Placeholder 2">
            <a:extLst>
              <a:ext uri="{FF2B5EF4-FFF2-40B4-BE49-F238E27FC236}">
                <a16:creationId xmlns:a16="http://schemas.microsoft.com/office/drawing/2014/main" id="{E3F247D0-49E3-4C44-8F75-29717B3290CE}"/>
              </a:ext>
            </a:extLst>
          </p:cNvPr>
          <p:cNvSpPr>
            <a:spLocks noGrp="1"/>
          </p:cNvSpPr>
          <p:nvPr>
            <p:custDataLst>
              <p:tags r:id="rId79"/>
            </p:custDataLst>
          </p:nvPr>
        </p:nvSpPr>
        <p:spPr bwMode="gray">
          <a:xfrm>
            <a:off x="8696325" y="1214438"/>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DFC5FEE-9510-4C4A-B548-5910507FCAEE}" type="datetime'''''9''''''''''''''''''''''''''''''''''.64''8'''''">
              <a:rPr lang="es-AR" altLang="en-US" sz="1000" b="1" smtClean="0">
                <a:effectLst/>
                <a:cs typeface="+mn-cs"/>
              </a:rPr>
              <a:pPr/>
              <a:t>9.648</a:t>
            </a:fld>
            <a:endParaRPr lang="es-AR" altLang="es-AR" sz="1000" b="1">
              <a:ea typeface="MS PGothic"/>
              <a:cs typeface="+mn-cs"/>
              <a:sym typeface="+mn-lt"/>
            </a:endParaRPr>
          </a:p>
        </p:txBody>
      </p:sp>
      <p:sp useBgFill="1">
        <p:nvSpPr>
          <p:cNvPr id="89" name="Text Placeholder 2">
            <a:extLst>
              <a:ext uri="{FF2B5EF4-FFF2-40B4-BE49-F238E27FC236}">
                <a16:creationId xmlns:a16="http://schemas.microsoft.com/office/drawing/2014/main" id="{47F85C78-7D40-4A57-AA99-F1315E640764}"/>
              </a:ext>
            </a:extLst>
          </p:cNvPr>
          <p:cNvSpPr>
            <a:spLocks noGrp="1"/>
          </p:cNvSpPr>
          <p:nvPr>
            <p:custDataLst>
              <p:tags r:id="rId80"/>
            </p:custDataLst>
          </p:nvPr>
        </p:nvSpPr>
        <p:spPr bwMode="gray">
          <a:xfrm>
            <a:off x="8696325" y="1630363"/>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7523A9E-4FA8-4FBD-A442-06F5803229A3}" type="datetime'''8''''.8''''''''''''''''''''''7''''''''''''7'''''''''''">
              <a:rPr lang="es-AR" altLang="en-US" sz="1000" b="1" smtClean="0">
                <a:effectLst/>
                <a:ea typeface="+mn-ea"/>
                <a:cs typeface="+mn-cs"/>
              </a:rPr>
              <a:pPr/>
              <a:t>8.877</a:t>
            </a:fld>
            <a:endParaRPr lang="es-AR" altLang="es-AR" sz="1000" b="1">
              <a:ea typeface="+mn-ea"/>
              <a:cs typeface="+mn-cs"/>
              <a:sym typeface="+mn-lt"/>
            </a:endParaRPr>
          </a:p>
        </p:txBody>
      </p:sp>
      <p:sp>
        <p:nvSpPr>
          <p:cNvPr id="91" name="Text Placeholder 2">
            <a:extLst>
              <a:ext uri="{FF2B5EF4-FFF2-40B4-BE49-F238E27FC236}">
                <a16:creationId xmlns:a16="http://schemas.microsoft.com/office/drawing/2014/main" id="{DDE20536-48DE-4A93-9D66-424927481E28}"/>
              </a:ext>
            </a:extLst>
          </p:cNvPr>
          <p:cNvSpPr>
            <a:spLocks noGrp="1"/>
          </p:cNvSpPr>
          <p:nvPr>
            <p:custDataLst>
              <p:tags r:id="rId81"/>
            </p:custDataLst>
          </p:nvPr>
        </p:nvSpPr>
        <p:spPr bwMode="gray">
          <a:xfrm>
            <a:off x="8696325" y="2670175"/>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3956323-D6EC-4701-AD9A-E8723EF43CBD}" type="datetime'''''6.''''''''''''''''''9''4''''''''''''''''''''''''''''7'''">
              <a:rPr lang="es-AR" altLang="en-US" sz="1000" b="1" smtClean="0">
                <a:ea typeface="+mn-ea"/>
                <a:cs typeface="+mn-cs"/>
              </a:rPr>
              <a:pPr/>
              <a:t>6.947</a:t>
            </a:fld>
            <a:endParaRPr lang="es-AR" altLang="es-AR" sz="1000" b="1" dirty="0">
              <a:ea typeface="+mn-ea"/>
              <a:cs typeface="+mn-cs"/>
              <a:sym typeface="+mn-lt"/>
            </a:endParaRPr>
          </a:p>
        </p:txBody>
      </p:sp>
      <p:sp useBgFill="1">
        <p:nvSpPr>
          <p:cNvPr id="92" name="Text Placeholder 2">
            <a:extLst>
              <a:ext uri="{FF2B5EF4-FFF2-40B4-BE49-F238E27FC236}">
                <a16:creationId xmlns:a16="http://schemas.microsoft.com/office/drawing/2014/main" id="{81D91B10-5683-455D-8C63-5BA690D4CE5A}"/>
              </a:ext>
            </a:extLst>
          </p:cNvPr>
          <p:cNvSpPr>
            <a:spLocks noGrp="1"/>
          </p:cNvSpPr>
          <p:nvPr>
            <p:custDataLst>
              <p:tags r:id="rId82"/>
            </p:custDataLst>
          </p:nvPr>
        </p:nvSpPr>
        <p:spPr bwMode="gray">
          <a:xfrm>
            <a:off x="8696325" y="3414713"/>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680548D-2EAB-47CC-BC76-215FFF4FB11D}" type="datetime'''''5''''.5''''''''''''''''6''''''''''''''''''3'''''''''''">
              <a:rPr lang="es-AR" altLang="en-US" sz="1000" b="1" smtClean="0">
                <a:effectLst/>
                <a:ea typeface="+mn-ea"/>
                <a:cs typeface="+mn-cs"/>
              </a:rPr>
              <a:pPr/>
              <a:t>5.563</a:t>
            </a:fld>
            <a:endParaRPr lang="es-AR" altLang="es-AR" sz="1000" b="1" dirty="0">
              <a:ea typeface="+mn-ea"/>
              <a:cs typeface="+mn-cs"/>
              <a:sym typeface="+mn-lt"/>
            </a:endParaRPr>
          </a:p>
        </p:txBody>
      </p:sp>
      <p:sp useBgFill="1">
        <p:nvSpPr>
          <p:cNvPr id="124" name="Text Placeholder 2">
            <a:extLst>
              <a:ext uri="{FF2B5EF4-FFF2-40B4-BE49-F238E27FC236}">
                <a16:creationId xmlns:a16="http://schemas.microsoft.com/office/drawing/2014/main" id="{9FD513BE-06EB-423C-8374-B84A7094315D}"/>
              </a:ext>
            </a:extLst>
          </p:cNvPr>
          <p:cNvSpPr>
            <a:spLocks noGrp="1"/>
          </p:cNvSpPr>
          <p:nvPr>
            <p:custDataLst>
              <p:tags r:id="rId83"/>
            </p:custDataLst>
          </p:nvPr>
        </p:nvSpPr>
        <p:spPr bwMode="gray">
          <a:xfrm>
            <a:off x="8696325" y="2778125"/>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97A65A-4F95-417F-93CF-5811A5F7D5C5}" type="datetime'''''''''''''''''''6''''''''.''''7''''''''45'''''''''''''''''">
              <a:rPr lang="es-AR" altLang="en-US" sz="1000" b="1" smtClean="0">
                <a:effectLst/>
                <a:ea typeface="+mn-ea"/>
                <a:cs typeface="+mn-cs"/>
              </a:rPr>
              <a:pPr/>
              <a:t>6.745</a:t>
            </a:fld>
            <a:endParaRPr lang="es-AR" altLang="es-AR" sz="1000" b="1" dirty="0">
              <a:ea typeface="+mn-ea"/>
              <a:cs typeface="+mn-cs"/>
              <a:sym typeface="+mn-lt"/>
            </a:endParaRPr>
          </a:p>
        </p:txBody>
      </p:sp>
      <p:sp useBgFill="1">
        <p:nvSpPr>
          <p:cNvPr id="49" name="Text Placeholder 2">
            <a:extLst>
              <a:ext uri="{FF2B5EF4-FFF2-40B4-BE49-F238E27FC236}">
                <a16:creationId xmlns:a16="http://schemas.microsoft.com/office/drawing/2014/main" id="{D524AB24-0370-477A-879E-C03E74A562D4}"/>
              </a:ext>
            </a:extLst>
          </p:cNvPr>
          <p:cNvSpPr>
            <a:spLocks noGrp="1"/>
          </p:cNvSpPr>
          <p:nvPr>
            <p:custDataLst>
              <p:tags r:id="rId84"/>
            </p:custDataLst>
          </p:nvPr>
        </p:nvSpPr>
        <p:spPr bwMode="gray">
          <a:xfrm>
            <a:off x="781050" y="433863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1676D97-C701-495C-9093-796292165478}" type="datetime'''3''''''''.''''''8''''''4''''''''''''8'''''">
              <a:rPr lang="es-AR" altLang="en-US" sz="1000" b="1" smtClean="0">
                <a:effectLst/>
                <a:ea typeface="+mn-ea"/>
                <a:cs typeface="+mn-cs"/>
              </a:rPr>
              <a:pPr/>
              <a:t>3.848</a:t>
            </a:fld>
            <a:endParaRPr lang="es-AR" altLang="es-AR" sz="1000" b="1" dirty="0">
              <a:ea typeface="+mn-ea"/>
              <a:cs typeface="+mn-cs"/>
              <a:sym typeface="+mn-lt"/>
            </a:endParaRPr>
          </a:p>
        </p:txBody>
      </p:sp>
      <p:sp useBgFill="1">
        <p:nvSpPr>
          <p:cNvPr id="120" name="Text Placeholder 2">
            <a:extLst>
              <a:ext uri="{FF2B5EF4-FFF2-40B4-BE49-F238E27FC236}">
                <a16:creationId xmlns:a16="http://schemas.microsoft.com/office/drawing/2014/main" id="{EA267FA7-DD45-4071-A20A-E00556B38E78}"/>
              </a:ext>
            </a:extLst>
          </p:cNvPr>
          <p:cNvSpPr>
            <a:spLocks noGrp="1"/>
          </p:cNvSpPr>
          <p:nvPr>
            <p:custDataLst>
              <p:tags r:id="rId85"/>
            </p:custDataLst>
          </p:nvPr>
        </p:nvSpPr>
        <p:spPr bwMode="gray">
          <a:xfrm>
            <a:off x="781050" y="275113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0650499-B02F-4DE5-99A7-A218C452EFED}" type="datetime'''''''''6''''''''.7''9''''''''''''''5'''''''''''''''''">
              <a:rPr lang="es-AR" altLang="en-US" sz="1000" b="1" smtClean="0">
                <a:effectLst/>
                <a:ea typeface="+mn-ea"/>
                <a:cs typeface="+mn-cs"/>
              </a:rPr>
              <a:pPr/>
              <a:t>6.795</a:t>
            </a:fld>
            <a:endParaRPr lang="es-AR" altLang="es-AR" sz="1000" b="1" dirty="0">
              <a:ea typeface="+mn-ea"/>
              <a:cs typeface="+mn-cs"/>
              <a:sym typeface="+mn-lt"/>
            </a:endParaRPr>
          </a:p>
        </p:txBody>
      </p:sp>
      <p:sp useBgFill="1">
        <p:nvSpPr>
          <p:cNvPr id="95" name="Text Placeholder 2">
            <a:extLst>
              <a:ext uri="{FF2B5EF4-FFF2-40B4-BE49-F238E27FC236}">
                <a16:creationId xmlns:a16="http://schemas.microsoft.com/office/drawing/2014/main" id="{DF496164-8F8C-4680-B0F9-E2B3690A4FBF}"/>
              </a:ext>
            </a:extLst>
          </p:cNvPr>
          <p:cNvSpPr>
            <a:spLocks noGrp="1"/>
          </p:cNvSpPr>
          <p:nvPr>
            <p:custDataLst>
              <p:tags r:id="rId86"/>
            </p:custDataLst>
          </p:nvPr>
        </p:nvSpPr>
        <p:spPr bwMode="gray">
          <a:xfrm>
            <a:off x="9710738" y="3078163"/>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5402F36-391A-4274-B99B-F29439B4A04A}" type="datetime'''6''''''''''''''.''''''''''''''''1''''''8''''8'">
              <a:rPr lang="es-AR" altLang="en-US" sz="1000" b="1" smtClean="0">
                <a:effectLst/>
                <a:ea typeface="+mn-ea"/>
                <a:cs typeface="+mn-cs"/>
              </a:rPr>
              <a:pPr/>
              <a:t>6.188</a:t>
            </a:fld>
            <a:endParaRPr lang="es-AR" altLang="es-AR" sz="1000" b="1" dirty="0">
              <a:ea typeface="+mn-ea"/>
              <a:cs typeface="+mn-cs"/>
              <a:sym typeface="+mn-lt"/>
            </a:endParaRPr>
          </a:p>
        </p:txBody>
      </p:sp>
      <p:sp>
        <p:nvSpPr>
          <p:cNvPr id="50" name="Marcador de texto 2">
            <a:extLst>
              <a:ext uri="{FF2B5EF4-FFF2-40B4-BE49-F238E27FC236}">
                <a16:creationId xmlns:a16="http://schemas.microsoft.com/office/drawing/2014/main" id="{3F857C5B-C879-48FF-BE67-D6B6163CDC9C}"/>
              </a:ext>
            </a:extLst>
          </p:cNvPr>
          <p:cNvSpPr>
            <a:spLocks noGrp="1"/>
          </p:cNvSpPr>
          <p:nvPr>
            <p:custDataLst>
              <p:tags r:id="rId87"/>
            </p:custDataLst>
          </p:nvPr>
        </p:nvSpPr>
        <p:spPr bwMode="auto">
          <a:xfrm>
            <a:off x="642938" y="5565775"/>
            <a:ext cx="214312"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3B82ADBF-857F-4D66-BDAF-E68DEB704C5E}" type="datetime'''''''''''''''''''''''''''''''''''''''J''AN'''''''''">
              <a:rPr lang="es-AR" altLang="en-US" sz="1000" b="1" smtClean="0">
                <a:effectLst/>
                <a:latin typeface="+mn-lt"/>
                <a:cs typeface="+mn-cs"/>
              </a:rPr>
              <a:pPr/>
              <a:t>JAN</a:t>
            </a:fld>
            <a:endParaRPr lang="es-AR" sz="1000" b="1">
              <a:latin typeface="+mn-lt"/>
              <a:cs typeface="+mn-cs"/>
              <a:sym typeface="+mn-lt"/>
            </a:endParaRPr>
          </a:p>
        </p:txBody>
      </p:sp>
      <p:sp>
        <p:nvSpPr>
          <p:cNvPr id="97" name="Text Placeholder 2">
            <a:extLst>
              <a:ext uri="{FF2B5EF4-FFF2-40B4-BE49-F238E27FC236}">
                <a16:creationId xmlns:a16="http://schemas.microsoft.com/office/drawing/2014/main" id="{02BF655C-009F-4714-B212-A7CA41F0526B}"/>
              </a:ext>
            </a:extLst>
          </p:cNvPr>
          <p:cNvSpPr>
            <a:spLocks noGrp="1"/>
          </p:cNvSpPr>
          <p:nvPr>
            <p:custDataLst>
              <p:tags r:id="rId88"/>
            </p:custDataLst>
          </p:nvPr>
        </p:nvSpPr>
        <p:spPr bwMode="gray">
          <a:xfrm>
            <a:off x="9710737" y="1830388"/>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C964546-48E6-436A-8C9C-3DF375CB07EE}" type="datetime'''''''''''''''8.5''''''''0''''5'''''''''''''''''">
              <a:rPr lang="es-AR" altLang="en-US" sz="1000" b="1" smtClean="0">
                <a:ea typeface="+mn-ea"/>
                <a:cs typeface="+mn-cs"/>
              </a:rPr>
              <a:pPr/>
              <a:t>8.505</a:t>
            </a:fld>
            <a:endParaRPr lang="es-AR" altLang="es-AR" sz="1000" b="1">
              <a:ea typeface="+mn-ea"/>
              <a:cs typeface="+mn-cs"/>
              <a:sym typeface="+mn-lt"/>
            </a:endParaRPr>
          </a:p>
        </p:txBody>
      </p:sp>
      <p:sp useBgFill="1">
        <p:nvSpPr>
          <p:cNvPr id="98" name="Text Placeholder 2">
            <a:extLst>
              <a:ext uri="{FF2B5EF4-FFF2-40B4-BE49-F238E27FC236}">
                <a16:creationId xmlns:a16="http://schemas.microsoft.com/office/drawing/2014/main" id="{BF498C3E-DA7F-4008-979B-8DBC2DEDC91E}"/>
              </a:ext>
            </a:extLst>
          </p:cNvPr>
          <p:cNvSpPr>
            <a:spLocks noGrp="1"/>
          </p:cNvSpPr>
          <p:nvPr>
            <p:custDataLst>
              <p:tags r:id="rId89"/>
            </p:custDataLst>
          </p:nvPr>
        </p:nvSpPr>
        <p:spPr bwMode="gray">
          <a:xfrm>
            <a:off x="9710738" y="3095625"/>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DCB60B8-EB42-439D-AA6F-6A2190267791}" type="datetime'''''''''''''''6''''''''''.''''''''''''''''''1''5''''7'''''">
              <a:rPr lang="es-AR" altLang="en-US" sz="1000" b="1" smtClean="0">
                <a:effectLst/>
                <a:ea typeface="+mn-ea"/>
                <a:cs typeface="+mn-cs"/>
              </a:rPr>
              <a:pPr/>
              <a:t>6.157</a:t>
            </a:fld>
            <a:endParaRPr lang="es-AR" altLang="es-AR" sz="1000" b="1" dirty="0">
              <a:ea typeface="+mn-ea"/>
              <a:cs typeface="+mn-cs"/>
              <a:sym typeface="+mn-lt"/>
            </a:endParaRPr>
          </a:p>
        </p:txBody>
      </p:sp>
      <p:sp useBgFill="1">
        <p:nvSpPr>
          <p:cNvPr id="52" name="Marcador de texto 2">
            <a:extLst>
              <a:ext uri="{FF2B5EF4-FFF2-40B4-BE49-F238E27FC236}">
                <a16:creationId xmlns:a16="http://schemas.microsoft.com/office/drawing/2014/main" id="{003C8305-1D64-47AD-8508-28386EF92AE9}"/>
              </a:ext>
            </a:extLst>
          </p:cNvPr>
          <p:cNvSpPr>
            <a:spLocks noGrp="1"/>
          </p:cNvSpPr>
          <p:nvPr>
            <p:custDataLst>
              <p:tags r:id="rId90"/>
            </p:custDataLst>
          </p:nvPr>
        </p:nvSpPr>
        <p:spPr bwMode="gray">
          <a:xfrm>
            <a:off x="1665288" y="3363913"/>
            <a:ext cx="328612" cy="136525"/>
          </a:xfrm>
          <a:prstGeom prst="rect">
            <a:avLst/>
          </a:prstGeom>
          <a:ln w="9525">
            <a:noFill/>
            <a:miter lim="800000"/>
            <a:headEnd/>
            <a:tailEnd/>
          </a:ln>
        </p:spPr>
        <p:txBody>
          <a:bodyPr vert="horz" wrap="none" lIns="17462" tIns="0" rIns="17462" bIns="0"/>
          <a:lstStyle/>
          <a:p>
            <a:pPr>
              <a:lnSpc>
                <a:spcPct val="90000"/>
              </a:lnSpc>
              <a:buFont typeface="Arial" pitchFamily="34" charset="0"/>
              <a:buNone/>
            </a:pPr>
            <a:fld id="{B4BB758D-66B9-454D-B26F-3C9D153313AF}" type="datetime'''''''''''''''5''''.9''''''''''''''''5''''0'''''''">
              <a:rPr lang="es-AR" altLang="en-US" sz="1000" b="1" smtClean="0">
                <a:effectLst/>
                <a:latin typeface="+mn-lt"/>
                <a:cs typeface="+mn-cs"/>
              </a:rPr>
              <a:pPr/>
              <a:t>5.950</a:t>
            </a:fld>
            <a:endParaRPr lang="es-AR" sz="1000" b="1" dirty="0">
              <a:latin typeface="+mn-lt"/>
              <a:cs typeface="+mn-cs"/>
              <a:sym typeface="+mn-lt"/>
            </a:endParaRPr>
          </a:p>
        </p:txBody>
      </p:sp>
      <p:sp useBgFill="1">
        <p:nvSpPr>
          <p:cNvPr id="100" name="Text Placeholder 2">
            <a:extLst>
              <a:ext uri="{FF2B5EF4-FFF2-40B4-BE49-F238E27FC236}">
                <a16:creationId xmlns:a16="http://schemas.microsoft.com/office/drawing/2014/main" id="{A23824A0-9C2B-4F96-B4D3-A5D0368F2B68}"/>
              </a:ext>
            </a:extLst>
          </p:cNvPr>
          <p:cNvSpPr>
            <a:spLocks noGrp="1"/>
          </p:cNvSpPr>
          <p:nvPr>
            <p:custDataLst>
              <p:tags r:id="rId91"/>
            </p:custDataLst>
          </p:nvPr>
        </p:nvSpPr>
        <p:spPr bwMode="gray">
          <a:xfrm>
            <a:off x="9710738" y="4191000"/>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CFDDBAA-A608-4F4D-98BB-7E7178DA3364}" type="datetime'''''''''''''''4''''''''''''''''''''''''.1''''''''''''22'''">
              <a:rPr lang="es-AR" altLang="en-US" sz="1000" b="1" smtClean="0">
                <a:effectLst/>
                <a:ea typeface="+mn-ea"/>
                <a:cs typeface="+mn-cs"/>
              </a:rPr>
              <a:pPr/>
              <a:t>4.122</a:t>
            </a:fld>
            <a:endParaRPr lang="es-AR" altLang="es-AR" sz="1000" b="1" dirty="0">
              <a:ea typeface="+mn-ea"/>
              <a:cs typeface="+mn-cs"/>
              <a:sym typeface="+mn-lt"/>
            </a:endParaRPr>
          </a:p>
        </p:txBody>
      </p:sp>
      <p:sp useBgFill="1">
        <p:nvSpPr>
          <p:cNvPr id="125" name="Text Placeholder 2">
            <a:extLst>
              <a:ext uri="{FF2B5EF4-FFF2-40B4-BE49-F238E27FC236}">
                <a16:creationId xmlns:a16="http://schemas.microsoft.com/office/drawing/2014/main" id="{0631AEDF-EE81-4752-8F4F-48285A44CE70}"/>
              </a:ext>
            </a:extLst>
          </p:cNvPr>
          <p:cNvSpPr>
            <a:spLocks noGrp="1"/>
          </p:cNvSpPr>
          <p:nvPr>
            <p:custDataLst>
              <p:tags r:id="rId92"/>
            </p:custDataLst>
          </p:nvPr>
        </p:nvSpPr>
        <p:spPr bwMode="gray">
          <a:xfrm>
            <a:off x="9710738" y="2963863"/>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58688FE-3185-478B-AB48-894A5A9B5468}" type="datetime'''''''''''''''''''''6''''''''''''''''''''''''''.''''''''400'''">
              <a:rPr lang="es-AR" altLang="en-US" sz="1000" b="1" smtClean="0">
                <a:effectLst/>
                <a:ea typeface="+mn-ea"/>
                <a:cs typeface="+mn-cs"/>
              </a:rPr>
              <a:pPr/>
              <a:t>6.400</a:t>
            </a:fld>
            <a:endParaRPr lang="es-AR" altLang="es-AR" sz="1000" b="1" dirty="0">
              <a:ea typeface="+mn-ea"/>
              <a:cs typeface="+mn-cs"/>
              <a:sym typeface="+mn-lt"/>
            </a:endParaRPr>
          </a:p>
        </p:txBody>
      </p:sp>
      <p:sp>
        <p:nvSpPr>
          <p:cNvPr id="101" name="Marcador de texto 2">
            <a:extLst>
              <a:ext uri="{FF2B5EF4-FFF2-40B4-BE49-F238E27FC236}">
                <a16:creationId xmlns:a16="http://schemas.microsoft.com/office/drawing/2014/main" id="{7B947331-73B0-4A2E-BDF9-91CDED489123}"/>
              </a:ext>
            </a:extLst>
          </p:cNvPr>
          <p:cNvSpPr>
            <a:spLocks noGrp="1"/>
          </p:cNvSpPr>
          <p:nvPr>
            <p:custDataLst>
              <p:tags r:id="rId93"/>
            </p:custDataLst>
          </p:nvPr>
        </p:nvSpPr>
        <p:spPr bwMode="auto">
          <a:xfrm>
            <a:off x="9759950" y="5565775"/>
            <a:ext cx="2286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BB6AA0D5-36EF-4E3E-9DF7-072BBD76F4EA}" type="datetime'''''''''''''''''''''''''''''''O''''''''''''''''''''''''''C''T'">
              <a:rPr lang="es-AR" altLang="en-US" sz="1000" b="1" smtClean="0">
                <a:effectLst/>
                <a:latin typeface="+mn-lt"/>
                <a:cs typeface="+mn-cs"/>
              </a:rPr>
              <a:pPr/>
              <a:t>OCT</a:t>
            </a:fld>
            <a:endParaRPr lang="es-AR" sz="1000" b="1">
              <a:latin typeface="+mn-lt"/>
              <a:cs typeface="+mn-cs"/>
              <a:sym typeface="+mn-lt"/>
            </a:endParaRPr>
          </a:p>
        </p:txBody>
      </p:sp>
      <p:sp useBgFill="1">
        <p:nvSpPr>
          <p:cNvPr id="116" name="Text Placeholder 2">
            <a:extLst>
              <a:ext uri="{FF2B5EF4-FFF2-40B4-BE49-F238E27FC236}">
                <a16:creationId xmlns:a16="http://schemas.microsoft.com/office/drawing/2014/main" id="{30A7FEDF-0AF0-4838-882B-DBE956F732FF}"/>
              </a:ext>
            </a:extLst>
          </p:cNvPr>
          <p:cNvSpPr>
            <a:spLocks noGrp="1"/>
          </p:cNvSpPr>
          <p:nvPr>
            <p:custDataLst>
              <p:tags r:id="rId94"/>
            </p:custDataLst>
          </p:nvPr>
        </p:nvSpPr>
        <p:spPr bwMode="gray">
          <a:xfrm>
            <a:off x="10723562" y="4068763"/>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C897B88-EDDF-4680-8476-0FDF480DC862}" type="datetime'4''''''''''.''''''''3''5''''''''0'''''''''''''''''''''''''''">
              <a:rPr lang="es-AR" altLang="en-US" sz="1000" b="1" smtClean="0">
                <a:effectLst/>
                <a:ea typeface="+mn-ea"/>
                <a:cs typeface="+mn-cs"/>
              </a:rPr>
              <a:pPr/>
              <a:t>4.350</a:t>
            </a:fld>
            <a:endParaRPr lang="es-AR" altLang="es-AR" sz="1000" b="1">
              <a:ea typeface="+mn-ea"/>
              <a:cs typeface="+mn-cs"/>
              <a:sym typeface="+mn-lt"/>
            </a:endParaRPr>
          </a:p>
        </p:txBody>
      </p:sp>
      <p:sp>
        <p:nvSpPr>
          <p:cNvPr id="53" name="Text Placeholder 2">
            <a:extLst>
              <a:ext uri="{FF2B5EF4-FFF2-40B4-BE49-F238E27FC236}">
                <a16:creationId xmlns:a16="http://schemas.microsoft.com/office/drawing/2014/main" id="{81663BAE-A567-47C9-A263-8A9F4D4050AF}"/>
              </a:ext>
            </a:extLst>
          </p:cNvPr>
          <p:cNvSpPr>
            <a:spLocks noGrp="1"/>
          </p:cNvSpPr>
          <p:nvPr>
            <p:custDataLst>
              <p:tags r:id="rId95"/>
            </p:custDataLst>
          </p:nvPr>
        </p:nvSpPr>
        <p:spPr bwMode="gray">
          <a:xfrm>
            <a:off x="1670050" y="38623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F774C581-1827-4008-9DAC-61F811F31746}" type="datetime'''''''''5''''.44''''0'''''''''''''''''''''''''''''''''''">
              <a:rPr lang="es-AR" altLang="en-US" sz="1000" b="1" smtClean="0">
                <a:cs typeface="+mn-cs"/>
              </a:rPr>
              <a:pPr/>
              <a:t>5.440</a:t>
            </a:fld>
            <a:endParaRPr lang="es-AR" altLang="es-AR" sz="1000" b="1" dirty="0">
              <a:ea typeface="MS PGothic"/>
              <a:cs typeface="+mn-cs"/>
              <a:sym typeface="+mn-lt"/>
            </a:endParaRPr>
          </a:p>
        </p:txBody>
      </p:sp>
      <p:sp useBgFill="1">
        <p:nvSpPr>
          <p:cNvPr id="105" name="Text Placeholder 2">
            <a:extLst>
              <a:ext uri="{FF2B5EF4-FFF2-40B4-BE49-F238E27FC236}">
                <a16:creationId xmlns:a16="http://schemas.microsoft.com/office/drawing/2014/main" id="{CEB91A09-F6EE-4FCA-8856-B1CB7B6A1F28}"/>
              </a:ext>
            </a:extLst>
          </p:cNvPr>
          <p:cNvSpPr>
            <a:spLocks noGrp="1"/>
          </p:cNvSpPr>
          <p:nvPr>
            <p:custDataLst>
              <p:tags r:id="rId96"/>
            </p:custDataLst>
          </p:nvPr>
        </p:nvSpPr>
        <p:spPr bwMode="gray">
          <a:xfrm>
            <a:off x="10723562" y="3521075"/>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48B8DA-CCEF-4A58-90DE-71733E6E753E}" type="datetime'''5''''''''''''.3''''6''''''''''5'''''">
              <a:rPr lang="es-AR" altLang="en-US" sz="1000" b="1" smtClean="0">
                <a:effectLst/>
                <a:ea typeface="+mn-ea"/>
                <a:cs typeface="+mn-cs"/>
              </a:rPr>
              <a:pPr/>
              <a:t>5.365</a:t>
            </a:fld>
            <a:endParaRPr lang="es-AR" altLang="es-AR" sz="1000" b="1">
              <a:ea typeface="+mn-ea"/>
              <a:cs typeface="+mn-cs"/>
              <a:sym typeface="+mn-lt"/>
            </a:endParaRPr>
          </a:p>
        </p:txBody>
      </p:sp>
      <p:sp useBgFill="1">
        <p:nvSpPr>
          <p:cNvPr id="106" name="Text Placeholder 2">
            <a:extLst>
              <a:ext uri="{FF2B5EF4-FFF2-40B4-BE49-F238E27FC236}">
                <a16:creationId xmlns:a16="http://schemas.microsoft.com/office/drawing/2014/main" id="{0D28BBC3-D6FF-41F5-A4C3-F2113F586FD4}"/>
              </a:ext>
            </a:extLst>
          </p:cNvPr>
          <p:cNvSpPr>
            <a:spLocks noGrp="1"/>
          </p:cNvSpPr>
          <p:nvPr>
            <p:custDataLst>
              <p:tags r:id="rId97"/>
            </p:custDataLst>
          </p:nvPr>
        </p:nvSpPr>
        <p:spPr bwMode="gray">
          <a:xfrm>
            <a:off x="10723563" y="3863975"/>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71DAF06-2D7E-47AA-82E7-EE95FF79CC7F}" type="datetime'''''''4''''''''''''''''''''''''.''''''''''''7''''''3''0'''">
              <a:rPr lang="es-AR" altLang="en-US" sz="1000" b="1" smtClean="0">
                <a:effectLst/>
                <a:ea typeface="+mn-ea"/>
                <a:cs typeface="+mn-cs"/>
              </a:rPr>
              <a:pPr/>
              <a:t>4.730</a:t>
            </a:fld>
            <a:endParaRPr lang="es-AR" altLang="es-AR" sz="1000" b="1" dirty="0">
              <a:ea typeface="+mn-ea"/>
              <a:cs typeface="+mn-cs"/>
              <a:sym typeface="+mn-lt"/>
            </a:endParaRPr>
          </a:p>
        </p:txBody>
      </p:sp>
      <p:sp>
        <p:nvSpPr>
          <p:cNvPr id="93" name="Marcador de texto 2">
            <a:extLst>
              <a:ext uri="{FF2B5EF4-FFF2-40B4-BE49-F238E27FC236}">
                <a16:creationId xmlns:a16="http://schemas.microsoft.com/office/drawing/2014/main" id="{22E1DD9A-A2F4-4C89-84D8-18FCC8951D9F}"/>
              </a:ext>
            </a:extLst>
          </p:cNvPr>
          <p:cNvSpPr>
            <a:spLocks noGrp="1"/>
          </p:cNvSpPr>
          <p:nvPr>
            <p:custDataLst>
              <p:tags r:id="rId98"/>
            </p:custDataLst>
          </p:nvPr>
        </p:nvSpPr>
        <p:spPr bwMode="auto">
          <a:xfrm>
            <a:off x="8758238" y="5565775"/>
            <a:ext cx="2032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6B4F8268-C6A6-4027-8D92-CBA0F971F26B}" type="datetime'''''''''''''''''S''''''''''''''''''E''''''''''''P'''''''''''''">
              <a:rPr lang="es-AR" altLang="en-US" sz="1000" b="1" smtClean="0">
                <a:effectLst/>
                <a:latin typeface="+mn-lt"/>
                <a:cs typeface="+mn-cs"/>
              </a:rPr>
              <a:pPr/>
              <a:t>SEP</a:t>
            </a:fld>
            <a:endParaRPr lang="es-AR" sz="1000" b="1">
              <a:latin typeface="+mn-lt"/>
              <a:cs typeface="+mn-cs"/>
              <a:sym typeface="+mn-lt"/>
            </a:endParaRPr>
          </a:p>
        </p:txBody>
      </p:sp>
      <p:sp>
        <p:nvSpPr>
          <p:cNvPr id="108" name="Marcador de texto 2">
            <a:extLst>
              <a:ext uri="{FF2B5EF4-FFF2-40B4-BE49-F238E27FC236}">
                <a16:creationId xmlns:a16="http://schemas.microsoft.com/office/drawing/2014/main" id="{E2023E57-0F8F-4C72-9A24-170F27C8C33F}"/>
              </a:ext>
            </a:extLst>
          </p:cNvPr>
          <p:cNvSpPr>
            <a:spLocks noGrp="1"/>
          </p:cNvSpPr>
          <p:nvPr>
            <p:custDataLst>
              <p:tags r:id="rId99"/>
            </p:custDataLst>
          </p:nvPr>
        </p:nvSpPr>
        <p:spPr bwMode="auto">
          <a:xfrm>
            <a:off x="10758488" y="5565775"/>
            <a:ext cx="257175"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EF84B795-1C71-4DDC-A403-11CDDF080DF2}" type="datetime'''''''''''''''''''''''''''''N''''''O''V'''''''''''''''''''">
              <a:rPr lang="es-AR" altLang="en-US" sz="1000" b="1" smtClean="0">
                <a:effectLst/>
                <a:latin typeface="+mn-lt"/>
                <a:cs typeface="+mn-cs"/>
              </a:rPr>
              <a:pPr/>
              <a:t>NOV</a:t>
            </a:fld>
            <a:endParaRPr lang="es-AR" sz="1000" b="1">
              <a:latin typeface="+mn-lt"/>
              <a:cs typeface="+mn-cs"/>
              <a:sym typeface="+mn-lt"/>
            </a:endParaRPr>
          </a:p>
        </p:txBody>
      </p:sp>
      <p:sp useBgFill="1">
        <p:nvSpPr>
          <p:cNvPr id="111" name="Text Placeholder 2">
            <a:extLst>
              <a:ext uri="{FF2B5EF4-FFF2-40B4-BE49-F238E27FC236}">
                <a16:creationId xmlns:a16="http://schemas.microsoft.com/office/drawing/2014/main" id="{486D0D0E-5FCC-4E57-8FE8-3CFCF7CF0104}"/>
              </a:ext>
            </a:extLst>
          </p:cNvPr>
          <p:cNvSpPr>
            <a:spLocks noGrp="1"/>
          </p:cNvSpPr>
          <p:nvPr>
            <p:custDataLst>
              <p:tags r:id="rId100"/>
            </p:custDataLst>
          </p:nvPr>
        </p:nvSpPr>
        <p:spPr bwMode="gray">
          <a:xfrm>
            <a:off x="11737975" y="5143500"/>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5690698-86E2-43F9-9812-D2AA09ADBC19}" type="datetime'''''''2''''''''''.''''''''3''''''''5''''''''''3'">
              <a:rPr lang="es-AR" altLang="en-US" sz="1000" b="1" smtClean="0">
                <a:effectLst/>
                <a:ea typeface="+mn-ea"/>
                <a:cs typeface="+mn-cs"/>
              </a:rPr>
              <a:pPr/>
              <a:t>2.353</a:t>
            </a:fld>
            <a:endParaRPr lang="es-AR" altLang="es-AR" sz="1000" b="1">
              <a:ea typeface="+mn-ea"/>
              <a:cs typeface="+mn-cs"/>
              <a:sym typeface="+mn-lt"/>
            </a:endParaRPr>
          </a:p>
        </p:txBody>
      </p:sp>
      <p:sp>
        <p:nvSpPr>
          <p:cNvPr id="112" name="Text Placeholder 2">
            <a:extLst>
              <a:ext uri="{FF2B5EF4-FFF2-40B4-BE49-F238E27FC236}">
                <a16:creationId xmlns:a16="http://schemas.microsoft.com/office/drawing/2014/main" id="{FB412DC0-D9E1-4E6C-AA7C-4FEDB2DEDA05}"/>
              </a:ext>
            </a:extLst>
          </p:cNvPr>
          <p:cNvSpPr>
            <a:spLocks noGrp="1"/>
          </p:cNvSpPr>
          <p:nvPr>
            <p:custDataLst>
              <p:tags r:id="rId101"/>
            </p:custDataLst>
          </p:nvPr>
        </p:nvSpPr>
        <p:spPr bwMode="gray">
          <a:xfrm>
            <a:off x="11737975" y="2443163"/>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83E568A-C576-4E7D-B5FD-A3790761E89A}" type="datetime'''''''''''''''''''''''7''''''.3''''''''''''''6''''''''7'">
              <a:rPr lang="es-AR" altLang="en-US" sz="1000" b="1" smtClean="0">
                <a:ea typeface="+mn-ea"/>
                <a:cs typeface="+mn-cs"/>
              </a:rPr>
              <a:pPr/>
              <a:t>7.367</a:t>
            </a:fld>
            <a:endParaRPr lang="es-AR" altLang="es-AR" sz="1000" b="1">
              <a:ea typeface="+mn-ea"/>
              <a:cs typeface="+mn-cs"/>
              <a:sym typeface="+mn-lt"/>
            </a:endParaRPr>
          </a:p>
        </p:txBody>
      </p:sp>
      <p:sp>
        <p:nvSpPr>
          <p:cNvPr id="113" name="Text Placeholder 2">
            <a:extLst>
              <a:ext uri="{FF2B5EF4-FFF2-40B4-BE49-F238E27FC236}">
                <a16:creationId xmlns:a16="http://schemas.microsoft.com/office/drawing/2014/main" id="{DCD6FFD3-F257-457E-B9A7-38BEBF1022C4}"/>
              </a:ext>
            </a:extLst>
          </p:cNvPr>
          <p:cNvSpPr>
            <a:spLocks noGrp="1"/>
          </p:cNvSpPr>
          <p:nvPr>
            <p:custDataLst>
              <p:tags r:id="rId102"/>
            </p:custDataLst>
          </p:nvPr>
        </p:nvSpPr>
        <p:spPr bwMode="gray">
          <a:xfrm>
            <a:off x="11737975" y="4060825"/>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572E44D-B5A9-42DF-A911-C047B776E8C0}" type="datetime'4''.3''''''''''''''''''''''6''''''''4'''''''">
              <a:rPr lang="es-AR" altLang="en-US" sz="1000" b="1" smtClean="0">
                <a:ea typeface="+mn-ea"/>
                <a:cs typeface="+mn-cs"/>
              </a:rPr>
              <a:pPr/>
              <a:t>4.364</a:t>
            </a:fld>
            <a:endParaRPr lang="es-AR" altLang="es-AR" sz="1000" b="1" dirty="0">
              <a:ea typeface="+mn-ea"/>
              <a:cs typeface="+mn-cs"/>
              <a:sym typeface="+mn-lt"/>
            </a:endParaRPr>
          </a:p>
        </p:txBody>
      </p:sp>
      <p:sp>
        <p:nvSpPr>
          <p:cNvPr id="115" name="Text Placeholder 2">
            <a:extLst>
              <a:ext uri="{FF2B5EF4-FFF2-40B4-BE49-F238E27FC236}">
                <a16:creationId xmlns:a16="http://schemas.microsoft.com/office/drawing/2014/main" id="{77E98EC3-EE76-47EB-A298-784B65589730}"/>
              </a:ext>
            </a:extLst>
          </p:cNvPr>
          <p:cNvSpPr>
            <a:spLocks noGrp="1"/>
          </p:cNvSpPr>
          <p:nvPr>
            <p:custDataLst>
              <p:tags r:id="rId103"/>
            </p:custDataLst>
          </p:nvPr>
        </p:nvSpPr>
        <p:spPr bwMode="gray">
          <a:xfrm>
            <a:off x="11737975" y="43926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1C8934-343A-4853-AF62-C01590AA982D}" type="datetime'''3''''''''''''''''''.''''''7''''''''4''''''''''9'''''''''''">
              <a:rPr lang="es-AR" altLang="en-US" sz="1000" b="1" smtClean="0">
                <a:ea typeface="+mn-ea"/>
                <a:cs typeface="+mn-cs"/>
              </a:rPr>
              <a:pPr/>
              <a:t>3.749</a:t>
            </a:fld>
            <a:endParaRPr lang="es-AR" altLang="es-AR" sz="1000" b="1" dirty="0">
              <a:ea typeface="+mn-ea"/>
              <a:cs typeface="+mn-cs"/>
              <a:sym typeface="+mn-lt"/>
            </a:endParaRPr>
          </a:p>
        </p:txBody>
      </p:sp>
      <p:sp>
        <p:nvSpPr>
          <p:cNvPr id="114" name="Marcador de texto 2">
            <a:extLst>
              <a:ext uri="{FF2B5EF4-FFF2-40B4-BE49-F238E27FC236}">
                <a16:creationId xmlns:a16="http://schemas.microsoft.com/office/drawing/2014/main" id="{01E754EE-700B-4ECE-BA68-18B5FB12E77C}"/>
              </a:ext>
            </a:extLst>
          </p:cNvPr>
          <p:cNvSpPr>
            <a:spLocks noGrp="1"/>
          </p:cNvSpPr>
          <p:nvPr>
            <p:custDataLst>
              <p:tags r:id="rId104"/>
            </p:custDataLst>
          </p:nvPr>
        </p:nvSpPr>
        <p:spPr bwMode="auto">
          <a:xfrm>
            <a:off x="11791950" y="5565775"/>
            <a:ext cx="220663"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FBB75286-5169-4D2A-A1B3-1A4C8A9FC81F}" type="datetime'''''''''''D''''''''''''''''''''''''''''''''''''''E''C'''''''">
              <a:rPr lang="es-AR" altLang="en-US" sz="1000" b="1" smtClean="0">
                <a:effectLst/>
                <a:latin typeface="+mn-lt"/>
                <a:cs typeface="+mn-cs"/>
              </a:rPr>
              <a:pPr/>
              <a:t>DEC</a:t>
            </a:fld>
            <a:endParaRPr lang="es-AR" sz="1000" b="1">
              <a:latin typeface="+mn-lt"/>
              <a:cs typeface="+mn-cs"/>
              <a:sym typeface="+mn-lt"/>
            </a:endParaRPr>
          </a:p>
        </p:txBody>
      </p:sp>
      <p:sp>
        <p:nvSpPr>
          <p:cNvPr id="127" name="Text Placeholder 2">
            <a:extLst>
              <a:ext uri="{FF2B5EF4-FFF2-40B4-BE49-F238E27FC236}">
                <a16:creationId xmlns:a16="http://schemas.microsoft.com/office/drawing/2014/main" id="{CC7B8957-2A64-4AF6-A03D-A24D7598C2DE}"/>
              </a:ext>
            </a:extLst>
          </p:cNvPr>
          <p:cNvSpPr>
            <a:spLocks noGrp="1"/>
          </p:cNvSpPr>
          <p:nvPr>
            <p:custDataLst>
              <p:tags r:id="rId105"/>
            </p:custDataLst>
          </p:nvPr>
        </p:nvSpPr>
        <p:spPr bwMode="gray">
          <a:xfrm>
            <a:off x="10723563" y="33416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A61B9E6-4F70-4211-A3B6-EF03CCB1C5F8}" type="datetime'''''''''''''''''''''''''''5''.6''''''''''9''''''''''''9'''">
              <a:rPr lang="es-AR" altLang="en-US" sz="1000" b="1" smtClean="0">
                <a:effectLst/>
                <a:ea typeface="+mn-ea"/>
                <a:cs typeface="+mn-cs"/>
                <a:sym typeface="+mn-lt"/>
              </a:rPr>
              <a:pPr/>
              <a:t>5.699</a:t>
            </a:fld>
            <a:endParaRPr lang="es-AR" altLang="es-AR" sz="1000" b="1" dirty="0">
              <a:ea typeface="+mn-ea"/>
              <a:cs typeface="+mn-cs"/>
              <a:sym typeface="+mn-lt"/>
            </a:endParaRPr>
          </a:p>
        </p:txBody>
      </p:sp>
      <p:sp>
        <p:nvSpPr>
          <p:cNvPr id="54" name="Text Placeholder 2">
            <a:extLst>
              <a:ext uri="{FF2B5EF4-FFF2-40B4-BE49-F238E27FC236}">
                <a16:creationId xmlns:a16="http://schemas.microsoft.com/office/drawing/2014/main" id="{D1993BAD-174E-456A-9CE9-EC8BFC382851}"/>
              </a:ext>
            </a:extLst>
          </p:cNvPr>
          <p:cNvSpPr>
            <a:spLocks noGrp="1"/>
          </p:cNvSpPr>
          <p:nvPr>
            <p:custDataLst>
              <p:tags r:id="rId106"/>
            </p:custDataLst>
          </p:nvPr>
        </p:nvSpPr>
        <p:spPr bwMode="gray">
          <a:xfrm>
            <a:off x="1600200" y="222250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879834E-0E5B-4967-BC4D-95DA2982F523}" type="datetime'''''7''''''.''''''''7''''7''''''''''''6'''''">
              <a:rPr lang="es-AR" altLang="en-US" sz="1000" b="1" smtClean="0">
                <a:ea typeface="+mn-ea"/>
                <a:cs typeface="+mn-cs"/>
              </a:rPr>
              <a:pPr/>
              <a:t>7.776</a:t>
            </a:fld>
            <a:endParaRPr lang="es-AR" altLang="es-AR" sz="1000" b="1" dirty="0">
              <a:ea typeface="+mn-ea"/>
              <a:cs typeface="+mn-cs"/>
              <a:sym typeface="+mn-lt"/>
            </a:endParaRPr>
          </a:p>
        </p:txBody>
      </p:sp>
      <p:sp>
        <p:nvSpPr>
          <p:cNvPr id="55" name="Text Placeholder 2">
            <a:extLst>
              <a:ext uri="{FF2B5EF4-FFF2-40B4-BE49-F238E27FC236}">
                <a16:creationId xmlns:a16="http://schemas.microsoft.com/office/drawing/2014/main" id="{23A21065-E6E9-4768-9AF0-3B71F4C7B1DF}"/>
              </a:ext>
            </a:extLst>
          </p:cNvPr>
          <p:cNvSpPr>
            <a:spLocks noGrp="1"/>
          </p:cNvSpPr>
          <p:nvPr>
            <p:custDataLst>
              <p:tags r:id="rId107"/>
            </p:custDataLst>
          </p:nvPr>
        </p:nvSpPr>
        <p:spPr bwMode="gray">
          <a:xfrm>
            <a:off x="1600200" y="16144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09023ED-1A07-4515-96BA-8C18DEF40898}" type="datetime'''''''''''''''8''''''''''''''.''''9''''0''''''''7'''''''''''">
              <a:rPr lang="es-AR" altLang="en-US" sz="1000" b="1" smtClean="0">
                <a:ea typeface="+mn-ea"/>
                <a:cs typeface="+mn-cs"/>
              </a:rPr>
              <a:pPr/>
              <a:t>8.907</a:t>
            </a:fld>
            <a:endParaRPr lang="es-AR" altLang="es-AR" sz="1000" b="1" dirty="0">
              <a:ea typeface="+mn-ea"/>
              <a:cs typeface="+mn-cs"/>
              <a:sym typeface="+mn-lt"/>
            </a:endParaRPr>
          </a:p>
        </p:txBody>
      </p:sp>
      <p:sp useBgFill="1">
        <p:nvSpPr>
          <p:cNvPr id="102" name="Text Placeholder 2">
            <a:extLst>
              <a:ext uri="{FF2B5EF4-FFF2-40B4-BE49-F238E27FC236}">
                <a16:creationId xmlns:a16="http://schemas.microsoft.com/office/drawing/2014/main" id="{6DFD2EC5-74AD-4BA4-AE75-4D68D4F65789}"/>
              </a:ext>
            </a:extLst>
          </p:cNvPr>
          <p:cNvSpPr>
            <a:spLocks noGrp="1"/>
          </p:cNvSpPr>
          <p:nvPr>
            <p:custDataLst>
              <p:tags r:id="rId108"/>
            </p:custDataLst>
          </p:nvPr>
        </p:nvSpPr>
        <p:spPr bwMode="gray">
          <a:xfrm>
            <a:off x="1600200" y="3051175"/>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F8EC23B-A697-431E-BEC8-2BFF11F8BBDE}" type="datetime'''''''''''''''''''''''''6''''''''''''''.''''2''''''''39'''''''">
              <a:rPr lang="es-AR" altLang="en-US" sz="1000" b="1" smtClean="0">
                <a:effectLst/>
                <a:ea typeface="+mn-ea"/>
                <a:cs typeface="+mn-cs"/>
              </a:rPr>
              <a:pPr/>
              <a:t>6.239</a:t>
            </a:fld>
            <a:endParaRPr lang="es-AR" altLang="es-AR" sz="1000" b="1" dirty="0">
              <a:ea typeface="+mn-ea"/>
              <a:cs typeface="+mn-cs"/>
              <a:sym typeface="+mn-lt"/>
            </a:endParaRPr>
          </a:p>
        </p:txBody>
      </p:sp>
      <p:sp>
        <p:nvSpPr>
          <p:cNvPr id="56" name="Marcador de texto 2">
            <a:extLst>
              <a:ext uri="{FF2B5EF4-FFF2-40B4-BE49-F238E27FC236}">
                <a16:creationId xmlns:a16="http://schemas.microsoft.com/office/drawing/2014/main" id="{5D8F4E67-1F95-488A-A59C-2E8F57931CE1}"/>
              </a:ext>
            </a:extLst>
          </p:cNvPr>
          <p:cNvSpPr>
            <a:spLocks noGrp="1"/>
          </p:cNvSpPr>
          <p:nvPr>
            <p:custDataLst>
              <p:tags r:id="rId109"/>
            </p:custDataLst>
          </p:nvPr>
        </p:nvSpPr>
        <p:spPr bwMode="auto">
          <a:xfrm>
            <a:off x="1662113" y="5565775"/>
            <a:ext cx="204787"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4D089DD5-8CE0-4A24-AFF4-908B7B0893CF}" type="datetime'''''''''''''''''''''''''''''''''''FE''''''''B'''">
              <a:rPr lang="es-AR" altLang="en-US" sz="1000" b="1" smtClean="0">
                <a:effectLst/>
                <a:latin typeface="+mn-lt"/>
                <a:cs typeface="+mn-cs"/>
              </a:rPr>
              <a:pPr/>
              <a:t>FEB</a:t>
            </a:fld>
            <a:endParaRPr lang="es-AR" sz="1000" b="1">
              <a:latin typeface="+mn-lt"/>
              <a:cs typeface="+mn-cs"/>
              <a:sym typeface="+mn-lt"/>
            </a:endParaRPr>
          </a:p>
        </p:txBody>
      </p:sp>
      <p:sp useBgFill="1">
        <p:nvSpPr>
          <p:cNvPr id="58" name="Text Placeholder 2">
            <a:extLst>
              <a:ext uri="{FF2B5EF4-FFF2-40B4-BE49-F238E27FC236}">
                <a16:creationId xmlns:a16="http://schemas.microsoft.com/office/drawing/2014/main" id="{4A2CA6D3-B2A4-41A3-A8BF-546F9D55798C}"/>
              </a:ext>
            </a:extLst>
          </p:cNvPr>
          <p:cNvSpPr>
            <a:spLocks noGrp="1"/>
          </p:cNvSpPr>
          <p:nvPr>
            <p:custDataLst>
              <p:tags r:id="rId110"/>
            </p:custDataLst>
          </p:nvPr>
        </p:nvSpPr>
        <p:spPr bwMode="gray">
          <a:xfrm>
            <a:off x="2579688" y="2406650"/>
            <a:ext cx="328613" cy="136525"/>
          </a:xfrm>
          <a:prstGeom prst="rect">
            <a:avLst/>
          </a:prstGeom>
          <a:ln w="9525">
            <a:noFill/>
            <a:miter lim="800000"/>
            <a:headEnd/>
            <a:tailEnd/>
          </a:ln>
          <a:effectLst/>
        </p:spPr>
        <p:txBody>
          <a:bodyPr vert="horz" wrap="none" lIns="17463" tIns="0" rIns="17463"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21DD7B3-520B-454A-BDBD-D70BC8628EA5}" type="datetime'''''7''''''''.''''1''4''''''''''''''3'''''''">
              <a:rPr lang="es-AR" altLang="en-US" sz="1000" b="1" smtClean="0">
                <a:ea typeface="+mn-ea"/>
                <a:cs typeface="+mn-cs"/>
              </a:rPr>
              <a:pPr/>
              <a:t>7.143</a:t>
            </a:fld>
            <a:endParaRPr lang="es-AR" altLang="es-AR" sz="1000" b="1" dirty="0">
              <a:ea typeface="+mn-ea"/>
              <a:cs typeface="+mn-cs"/>
              <a:sym typeface="+mn-lt"/>
            </a:endParaRPr>
          </a:p>
        </p:txBody>
      </p:sp>
      <p:sp useBgFill="1">
        <p:nvSpPr>
          <p:cNvPr id="107" name="Text Placeholder 2">
            <a:extLst>
              <a:ext uri="{FF2B5EF4-FFF2-40B4-BE49-F238E27FC236}">
                <a16:creationId xmlns:a16="http://schemas.microsoft.com/office/drawing/2014/main" id="{6B8E7E34-3C2F-4C8E-BBAB-69A20D2E7845}"/>
              </a:ext>
            </a:extLst>
          </p:cNvPr>
          <p:cNvSpPr>
            <a:spLocks noGrp="1"/>
          </p:cNvSpPr>
          <p:nvPr>
            <p:custDataLst>
              <p:tags r:id="rId111"/>
            </p:custDataLst>
          </p:nvPr>
        </p:nvSpPr>
        <p:spPr bwMode="gray">
          <a:xfrm>
            <a:off x="10723563" y="48021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1262257-E398-4CD9-8256-11397C5CD447}" type="datetime'''''''''''''''''''2.''''''''9''''''86'''''''">
              <a:rPr lang="es-AR" altLang="en-US" sz="1000" b="1" smtClean="0">
                <a:effectLst/>
                <a:ea typeface="+mn-ea"/>
                <a:cs typeface="+mn-cs"/>
              </a:rPr>
              <a:pPr/>
              <a:t>2.986</a:t>
            </a:fld>
            <a:endParaRPr lang="es-AR" altLang="es-AR" sz="1000" b="1" dirty="0">
              <a:ea typeface="+mn-ea"/>
              <a:cs typeface="+mn-cs"/>
              <a:sym typeface="+mn-lt"/>
            </a:endParaRPr>
          </a:p>
        </p:txBody>
      </p:sp>
      <p:pic>
        <p:nvPicPr>
          <p:cNvPr id="121" name="Imagen 120">
            <a:extLst>
              <a:ext uri="{FF2B5EF4-FFF2-40B4-BE49-F238E27FC236}">
                <a16:creationId xmlns:a16="http://schemas.microsoft.com/office/drawing/2014/main" id="{0E4B0E6E-8BBD-4845-9F74-A7074F512B86}"/>
              </a:ext>
            </a:extLst>
          </p:cNvPr>
          <p:cNvPicPr>
            <a:picLocks noChangeAspect="1"/>
          </p:cNvPicPr>
          <p:nvPr/>
        </p:nvPicPr>
        <p:blipFill>
          <a:blip r:embed="rId117"/>
          <a:stretch>
            <a:fillRect/>
          </a:stretch>
        </p:blipFill>
        <p:spPr>
          <a:xfrm>
            <a:off x="1111198" y="165375"/>
            <a:ext cx="571550" cy="10059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146" name="Object 1" hidden="1"/>
          <p:cNvGraphicFramePr>
            <a:graphicFrameLocks noChangeAspect="1"/>
          </p:cNvGraphicFramePr>
          <p:nvPr>
            <p:custDataLst>
              <p:tags r:id="rId2"/>
            </p:custDataLst>
            <p:extLst>
              <p:ext uri="{D42A27DB-BD31-4B8C-83A1-F6EECF244321}">
                <p14:modId xmlns:p14="http://schemas.microsoft.com/office/powerpoint/2010/main" val="1386840753"/>
              </p:ext>
            </p:extLst>
          </p:nvPr>
        </p:nvGraphicFramePr>
        <p:xfrm>
          <a:off x="373063" y="1588"/>
          <a:ext cx="1587" cy="1587"/>
        </p:xfrm>
        <a:graphic>
          <a:graphicData uri="http://schemas.openxmlformats.org/presentationml/2006/ole">
            <mc:AlternateContent xmlns:mc="http://schemas.openxmlformats.org/markup-compatibility/2006">
              <mc:Choice xmlns:v="urn:schemas-microsoft-com:vml" Requires="v">
                <p:oleObj spid="_x0000_s6271" name="Diapositiva de think-cell" r:id="rId39" imgW="421" imgH="423" progId="TCLayout.ActiveDocument.1">
                  <p:embed/>
                </p:oleObj>
              </mc:Choice>
              <mc:Fallback>
                <p:oleObj name="Diapositiva de think-cell" r:id="rId39" imgW="421" imgH="423" progId="TCLayout.ActiveDocument.1">
                  <p:embed/>
                  <p:pic>
                    <p:nvPicPr>
                      <p:cNvPr id="0" name="Object 1" hidden="1"/>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73063"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400" b="1">
              <a:latin typeface="Calibri"/>
              <a:ea typeface="MS PGothic"/>
              <a:cs typeface="Arial"/>
              <a:sym typeface="Calibri"/>
            </a:endParaRPr>
          </a:p>
        </p:txBody>
      </p:sp>
      <p:pic>
        <p:nvPicPr>
          <p:cNvPr id="6151" name="Picture 16"/>
          <p:cNvPicPr>
            <a:picLocks noChangeAspect="1"/>
          </p:cNvPicPr>
          <p:nvPr/>
        </p:nvPicPr>
        <p:blipFill>
          <a:blip r:embed="rId41" cstate="print"/>
          <a:srcRect/>
          <a:stretch>
            <a:fillRect/>
          </a:stretch>
        </p:blipFill>
        <p:spPr bwMode="auto">
          <a:xfrm>
            <a:off x="0" y="5532438"/>
            <a:ext cx="12192000" cy="1350962"/>
          </a:xfrm>
          <a:prstGeom prst="rect">
            <a:avLst/>
          </a:prstGeom>
          <a:noFill/>
          <a:ln w="9525">
            <a:noFill/>
            <a:miter lim="800000"/>
            <a:headEnd/>
            <a:tailEnd/>
          </a:ln>
        </p:spPr>
      </p:pic>
      <p:sp>
        <p:nvSpPr>
          <p:cNvPr id="6152" name="Rectangle 14"/>
          <p:cNvSpPr>
            <a:spLocks noChangeArrowheads="1"/>
          </p:cNvSpPr>
          <p:nvPr/>
        </p:nvSpPr>
        <p:spPr bwMode="auto">
          <a:xfrm>
            <a:off x="7113588" y="6418263"/>
            <a:ext cx="4997450" cy="307777"/>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6153" name="Rectángulo 143"/>
          <p:cNvSpPr>
            <a:spLocks noChangeArrowheads="1"/>
          </p:cNvSpPr>
          <p:nvPr/>
        </p:nvSpPr>
        <p:spPr bwMode="auto">
          <a:xfrm>
            <a:off x="209550" y="269584"/>
            <a:ext cx="11664950" cy="2595454"/>
          </a:xfrm>
          <a:prstGeom prst="rect">
            <a:avLst/>
          </a:prstGeom>
          <a:noFill/>
          <a:ln w="9525">
            <a:noFill/>
            <a:miter lim="800000"/>
            <a:headEnd/>
            <a:tailEnd/>
          </a:ln>
        </p:spPr>
        <p:txBody>
          <a:bodyPr>
            <a:spAutoFit/>
          </a:bodyPr>
          <a:lstStyle/>
          <a:p>
            <a:pPr algn="just" eaLnBrk="0" hangingPunct="0"/>
            <a:r>
              <a:rPr lang="en-AU" sz="1200" dirty="0">
                <a:cs typeface="Calibri" pitchFamily="34" charset="0"/>
              </a:rPr>
              <a:t>The Grain &amp; By Products Exports kept increased in November from 2020 to 2024, decreasing by -3% on YTD from 2020 to 2024.  In the opposite way,  they went up by 71%  in Nov´24 vs Nov´23 and by 46% on YTD 24 vs YTD 23. </a:t>
            </a:r>
            <a:r>
              <a:rPr lang="es-AR" sz="1200" dirty="0">
                <a:effectLst/>
                <a:latin typeface="Calibri" panose="020F0502020204030204" pitchFamily="34" charset="0"/>
                <a:ea typeface="Calibri" panose="020F0502020204030204" pitchFamily="34" charset="0"/>
                <a:cs typeface="Times New Roman" panose="02020603050405020304" pitchFamily="18" charset="0"/>
              </a:rPr>
              <a:t>After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historic</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drought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that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affected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Argentina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during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last</a:t>
            </a:r>
            <a:r>
              <a:rPr lang="es-AR" sz="1200" dirty="0">
                <a:effectLst/>
                <a:latin typeface="Calibri" panose="020F0502020204030204" pitchFamily="34" charset="0"/>
                <a:ea typeface="Calibri" panose="020F0502020204030204" pitchFamily="34" charset="0"/>
                <a:cs typeface="Times New Roman" panose="02020603050405020304" pitchFamily="18" charset="0"/>
              </a:rPr>
              <a:t> 2022/23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season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new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harvest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2023/24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expected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show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improvement</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terms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wheat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14.5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implying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growth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25%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campaign</a:t>
            </a:r>
            <a:r>
              <a:rPr lang="es-AR" sz="1200" dirty="0">
                <a:effectLst/>
                <a:latin typeface="Calibri" panose="020F0502020204030204" pitchFamily="34" charset="0"/>
                <a:ea typeface="Calibri" panose="020F0502020204030204" pitchFamily="34" charset="0"/>
                <a:cs typeface="Times New Roman" panose="02020603050405020304" pitchFamily="18" charset="0"/>
              </a:rPr>
              <a:t>. As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barley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4.9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over</a:t>
            </a:r>
            <a:r>
              <a:rPr lang="es-AR" sz="1200" dirty="0">
                <a:effectLst/>
                <a:latin typeface="Calibri" panose="020F0502020204030204" pitchFamily="34" charset="0"/>
                <a:ea typeface="Calibri" panose="020F0502020204030204" pitchFamily="34" charset="0"/>
                <a:cs typeface="Times New Roman" panose="02020603050405020304" pitchFamily="18" charset="0"/>
              </a:rPr>
              <a:t> 35%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volume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obtained</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season</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a:p>
            <a:pPr algn="just" eaLnBrk="0" hangingPunct="0"/>
            <a:endParaRPr lang="es-A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AR" sz="1200" dirty="0" err="1">
                <a:effectLst/>
                <a:latin typeface="Calibri" panose="020F0502020204030204" pitchFamily="34" charset="0"/>
                <a:ea typeface="Calibri" panose="020F0502020204030204" pitchFamily="34" charset="0"/>
                <a:cs typeface="Times New Roman" panose="02020603050405020304" pitchFamily="18" charset="0"/>
              </a:rPr>
              <a:t>Regarding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summer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crops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projections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soybeans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corn</a:t>
            </a:r>
            <a:r>
              <a:rPr lang="es-AR" sz="1200" dirty="0">
                <a:effectLst/>
                <a:latin typeface="Calibri" panose="020F0502020204030204" pitchFamily="34" charset="0"/>
                <a:ea typeface="Calibri" panose="020F0502020204030204" pitchFamily="34" charset="0"/>
                <a:cs typeface="Times New Roman" panose="02020603050405020304" pitchFamily="18" charset="0"/>
              </a:rPr>
              <a:t> are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t>
            </a:r>
            <a:r>
              <a:rPr lang="es-AR" sz="1200" dirty="0">
                <a:ea typeface="Calibri" panose="020F0502020204030204" pitchFamily="34" charset="0"/>
                <a:cs typeface="Times New Roman" panose="02020603050405020304" pitchFamily="18" charset="0"/>
              </a:rPr>
              <a:t>47.5</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a:ea typeface="Calibri" panose="020F0502020204030204" pitchFamily="34" charset="0"/>
                <a:cs typeface="Times New Roman" panose="02020603050405020304" pitchFamily="18" charset="0"/>
              </a:rPr>
              <a:t>46</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respectively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Sunflower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sorghum</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4.3 and 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while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other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crops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add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another</a:t>
            </a:r>
            <a:r>
              <a:rPr lang="es-AR" sz="1200" dirty="0">
                <a:effectLst/>
                <a:latin typeface="Calibri" panose="020F0502020204030204" pitchFamily="34" charset="0"/>
                <a:ea typeface="Calibri" panose="020F0502020204030204" pitchFamily="34" charset="0"/>
                <a:cs typeface="Times New Roman" panose="02020603050405020304" pitchFamily="18" charset="0"/>
              </a:rPr>
              <a:t> 4.9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way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grain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2023/24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137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 65%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volume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obtained</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campaign</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amount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100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2023/24, a 65%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cycle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2023/24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commercial</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cycle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shipments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cereals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oilseeds</a:t>
            </a:r>
            <a:r>
              <a:rPr lang="es-AR" sz="1200" dirty="0">
                <a:effectLst/>
                <a:latin typeface="Calibri" panose="020F0502020204030204" pitchFamily="34" charset="0"/>
                <a:ea typeface="Calibri" panose="020F0502020204030204" pitchFamily="34" charset="0"/>
                <a:cs typeface="Times New Roman" panose="02020603050405020304" pitchFamily="18" charset="0"/>
              </a:rPr>
              <a:t> are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projected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a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63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corn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emerging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as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main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grain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40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There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also</a:t>
            </a:r>
            <a:r>
              <a:rPr lang="es-AR" sz="1200" dirty="0">
                <a:effectLst/>
                <a:latin typeface="Calibri" panose="020F0502020204030204" pitchFamily="34" charset="0"/>
                <a:ea typeface="Calibri" panose="020F0502020204030204" pitchFamily="34" charset="0"/>
                <a:cs typeface="Times New Roman" panose="02020603050405020304" pitchFamily="18" charset="0"/>
              </a:rPr>
              <a:t> a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strong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recovery</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other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grains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wheat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leading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way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9.5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triple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amount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achieved</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2022/23.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Regarding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by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oils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shipments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also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nearly</a:t>
            </a:r>
            <a:r>
              <a:rPr lang="es-AR" sz="1200" dirty="0">
                <a:effectLst/>
                <a:latin typeface="Calibri" panose="020F0502020204030204" pitchFamily="34" charset="0"/>
                <a:ea typeface="Calibri" panose="020F0502020204030204" pitchFamily="34" charset="0"/>
                <a:cs typeface="Times New Roman" panose="02020603050405020304" pitchFamily="18" charset="0"/>
              </a:rPr>
              <a:t> 30 and 6.7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by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oils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respectively</a:t>
            </a:r>
            <a:r>
              <a:rPr lang="es-AR" sz="1200" dirty="0">
                <a:effectLst/>
                <a:latin typeface="Calibri" panose="020F0502020204030204" pitchFamily="34" charset="0"/>
                <a:ea typeface="Calibri" panose="020F0502020204030204" pitchFamily="34" charset="0"/>
                <a:cs typeface="Times New Roman" panose="02020603050405020304" pitchFamily="18" charset="0"/>
              </a:rPr>
              <a:t> (+45% vs.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campaign</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6155" name="Rectángulo 2"/>
          <p:cNvSpPr>
            <a:spLocks noChangeArrowheads="1"/>
          </p:cNvSpPr>
          <p:nvPr/>
        </p:nvSpPr>
        <p:spPr bwMode="auto">
          <a:xfrm>
            <a:off x="2917825" y="3200399"/>
            <a:ext cx="2065338" cy="554038"/>
          </a:xfrm>
          <a:prstGeom prst="rect">
            <a:avLst/>
          </a:prstGeom>
          <a:noFill/>
          <a:ln w="9525">
            <a:noFill/>
            <a:miter lim="800000"/>
            <a:headEnd/>
            <a:tailEnd/>
          </a:ln>
        </p:spPr>
        <p:txBody>
          <a:bodyPr>
            <a:spAutoFit/>
          </a:bodyPr>
          <a:lstStyle/>
          <a:p>
            <a:pPr algn="just" eaLnBrk="0" hangingPunct="0"/>
            <a:r>
              <a:rPr lang="es-AR" sz="1400" u="sng" dirty="0">
                <a:solidFill>
                  <a:srgbClr val="000000"/>
                </a:solidFill>
                <a:latin typeface="Trebuchet MS" pitchFamily="34" charset="0"/>
              </a:rPr>
              <a:t>OCTOBER</a:t>
            </a:r>
          </a:p>
          <a:p>
            <a:pPr algn="just" eaLnBrk="0" hangingPunct="0"/>
            <a:endParaRPr lang="en-AU" sz="1600" u="sng" dirty="0">
              <a:solidFill>
                <a:srgbClr val="000000"/>
              </a:solidFill>
            </a:endParaRPr>
          </a:p>
        </p:txBody>
      </p:sp>
      <p:graphicFrame>
        <p:nvGraphicFramePr>
          <p:cNvPr id="46" name="Chart 3">
            <a:extLst>
              <a:ext uri="{FF2B5EF4-FFF2-40B4-BE49-F238E27FC236}">
                <a16:creationId xmlns:a16="http://schemas.microsoft.com/office/drawing/2014/main" id="{51523CE9-5471-4403-BE7E-1DDDE14BEB86}"/>
              </a:ext>
            </a:extLst>
          </p:cNvPr>
          <p:cNvGraphicFramePr/>
          <p:nvPr>
            <p:custDataLst>
              <p:tags r:id="rId4"/>
            </p:custDataLst>
            <p:extLst>
              <p:ext uri="{D42A27DB-BD31-4B8C-83A1-F6EECF244321}">
                <p14:modId xmlns:p14="http://schemas.microsoft.com/office/powerpoint/2010/main" val="2492780971"/>
              </p:ext>
            </p:extLst>
          </p:nvPr>
        </p:nvGraphicFramePr>
        <p:xfrm>
          <a:off x="1084263" y="4175125"/>
          <a:ext cx="4872037" cy="1758950"/>
        </p:xfrm>
        <a:graphic>
          <a:graphicData uri="http://schemas.openxmlformats.org/drawingml/2006/chart">
            <c:chart xmlns:c="http://schemas.openxmlformats.org/drawingml/2006/chart" xmlns:r="http://schemas.openxmlformats.org/officeDocument/2006/relationships" r:id="rId42"/>
          </a:graphicData>
        </a:graphic>
      </p:graphicFrame>
      <p:cxnSp>
        <p:nvCxnSpPr>
          <p:cNvPr id="3" name="Conector recto 2">
            <a:extLst>
              <a:ext uri="{FF2B5EF4-FFF2-40B4-BE49-F238E27FC236}">
                <a16:creationId xmlns:a16="http://schemas.microsoft.com/office/drawing/2014/main" id="{2AD07800-5B28-4067-97B0-8A67F874A7B7}"/>
              </a:ext>
            </a:extLst>
          </p:cNvPr>
          <p:cNvCxnSpPr/>
          <p:nvPr>
            <p:custDataLst>
              <p:tags r:id="rId5"/>
            </p:custDataLst>
          </p:nvPr>
        </p:nvCxnSpPr>
        <p:spPr bwMode="auto">
          <a:xfrm>
            <a:off x="4724399" y="4916488"/>
            <a:ext cx="1341438"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38 Conector recto"/>
          <p:cNvCxnSpPr/>
          <p:nvPr>
            <p:custDataLst>
              <p:tags r:id="rId6"/>
            </p:custDataLst>
          </p:nvPr>
        </p:nvCxnSpPr>
        <p:spPr bwMode="auto">
          <a:xfrm>
            <a:off x="5665787" y="4257675"/>
            <a:ext cx="400050"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13 Conector recto"/>
          <p:cNvCxnSpPr>
            <a:cxnSpLocks/>
          </p:cNvCxnSpPr>
          <p:nvPr>
            <p:custDataLst>
              <p:tags r:id="rId7"/>
            </p:custDataLst>
          </p:nvPr>
        </p:nvCxnSpPr>
        <p:spPr bwMode="auto">
          <a:xfrm flipV="1">
            <a:off x="6022975" y="4254500"/>
            <a:ext cx="0" cy="665163"/>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6" name="15 Conector recto"/>
          <p:cNvCxnSpPr>
            <a:cxnSpLocks/>
          </p:cNvCxnSpPr>
          <p:nvPr>
            <p:custDataLst>
              <p:tags r:id="rId8"/>
            </p:custDataLst>
          </p:nvPr>
        </p:nvCxnSpPr>
        <p:spPr bwMode="auto">
          <a:xfrm flipV="1">
            <a:off x="1636712" y="3709988"/>
            <a:ext cx="3765550" cy="377825"/>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6161" name="Marcador de texto 2"/>
          <p:cNvSpPr>
            <a:spLocks noGrp="1"/>
          </p:cNvSpPr>
          <p:nvPr>
            <p:custDataLst>
              <p:tags r:id="rId9"/>
            </p:custDataLst>
          </p:nvPr>
        </p:nvSpPr>
        <p:spPr bwMode="auto">
          <a:xfrm>
            <a:off x="1449388"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55EEFC72-7C66-43A6-A7A7-0D8BF7CEEECB}" type="datetime'''''''''''''''''''''''20''''''''''''''''''''''''''20'''">
              <a:rPr lang="es-AR" altLang="en-US" sz="1400" smtClean="0">
                <a:effectLst/>
                <a:latin typeface="+mn-lt"/>
                <a:cs typeface="+mn-cs"/>
              </a:rPr>
              <a:pPr/>
              <a:t>2020</a:t>
            </a:fld>
            <a:endParaRPr lang="es-AR" sz="1400">
              <a:latin typeface="+mn-lt"/>
              <a:cs typeface="+mn-cs"/>
              <a:sym typeface="+mn-lt"/>
            </a:endParaRPr>
          </a:p>
        </p:txBody>
      </p:sp>
      <p:sp>
        <p:nvSpPr>
          <p:cNvPr id="6162" name="Marcador de texto 2"/>
          <p:cNvSpPr>
            <a:spLocks noGrp="1"/>
          </p:cNvSpPr>
          <p:nvPr>
            <p:custDataLst>
              <p:tags r:id="rId10"/>
            </p:custDataLst>
          </p:nvPr>
        </p:nvSpPr>
        <p:spPr bwMode="auto">
          <a:xfrm>
            <a:off x="2390775"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25A6A5C1-1EBE-4DBB-B2DD-3873AFBC5456}" type="datetime'''''''''''''''2''''''''''''''''''''''''''''''02''''''1'''">
              <a:rPr lang="es-AR" altLang="en-US" sz="1400" smtClean="0">
                <a:effectLst/>
                <a:latin typeface="+mn-lt"/>
                <a:cs typeface="+mn-cs"/>
              </a:rPr>
              <a:pPr/>
              <a:t>2021</a:t>
            </a:fld>
            <a:endParaRPr lang="es-AR" sz="1400">
              <a:latin typeface="+mn-lt"/>
              <a:cs typeface="+mn-cs"/>
              <a:sym typeface="+mn-lt"/>
            </a:endParaRPr>
          </a:p>
        </p:txBody>
      </p:sp>
      <p:sp>
        <p:nvSpPr>
          <p:cNvPr id="6160" name="Marcador de texto 2"/>
          <p:cNvSpPr>
            <a:spLocks noGrp="1"/>
          </p:cNvSpPr>
          <p:nvPr>
            <p:custDataLst>
              <p:tags r:id="rId11"/>
            </p:custDataLst>
          </p:nvPr>
        </p:nvSpPr>
        <p:spPr bwMode="auto">
          <a:xfrm>
            <a:off x="3332163"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A9218D5F-CF82-4EB7-8C10-BA71339D21FE}" type="datetime'''2''0''''''''''''2''2'''''''''''''''''''''''''''''''''''''''">
              <a:rPr lang="es-AR" altLang="en-US" sz="1400" smtClean="0">
                <a:effectLst/>
                <a:latin typeface="+mn-lt"/>
                <a:cs typeface="+mn-cs"/>
              </a:rPr>
              <a:pPr/>
              <a:t>2022</a:t>
            </a:fld>
            <a:endParaRPr lang="es-AR" sz="1400">
              <a:latin typeface="+mn-lt"/>
              <a:cs typeface="+mn-cs"/>
              <a:sym typeface="+mn-lt"/>
            </a:endParaRPr>
          </a:p>
        </p:txBody>
      </p:sp>
      <p:sp>
        <p:nvSpPr>
          <p:cNvPr id="6164" name="Marcador de texto 2"/>
          <p:cNvSpPr>
            <a:spLocks noGrp="1"/>
          </p:cNvSpPr>
          <p:nvPr>
            <p:custDataLst>
              <p:tags r:id="rId12"/>
            </p:custDataLst>
          </p:nvPr>
        </p:nvSpPr>
        <p:spPr bwMode="auto">
          <a:xfrm>
            <a:off x="4273550"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1E7A8CA4-61B7-4990-8775-AB0DAB3E30B8}" type="datetime'''''''2''''''''0''''''23'''''">
              <a:rPr lang="es-AR" altLang="en-US" sz="1400" smtClean="0">
                <a:effectLst/>
                <a:latin typeface="+mn-lt"/>
                <a:cs typeface="+mn-cs"/>
              </a:rPr>
              <a:pPr/>
              <a:t>2023</a:t>
            </a:fld>
            <a:endParaRPr lang="es-AR" sz="1400">
              <a:latin typeface="+mn-lt"/>
              <a:cs typeface="+mn-cs"/>
              <a:sym typeface="+mn-lt"/>
            </a:endParaRPr>
          </a:p>
        </p:txBody>
      </p:sp>
      <p:sp>
        <p:nvSpPr>
          <p:cNvPr id="6163" name="Marcador de texto 2"/>
          <p:cNvSpPr>
            <a:spLocks noGrp="1"/>
          </p:cNvSpPr>
          <p:nvPr>
            <p:custDataLst>
              <p:tags r:id="rId13"/>
            </p:custDataLst>
          </p:nvPr>
        </p:nvSpPr>
        <p:spPr bwMode="auto">
          <a:xfrm>
            <a:off x="5214938"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9C9F6D24-B905-432B-961B-36610DE9A082}" type="datetime'''''''''''2''''0''''''''''''''''''''''2''''''4'''''''''''''">
              <a:rPr lang="es-AR" altLang="en-US" sz="1400" smtClean="0">
                <a:effectLst/>
                <a:latin typeface="+mn-lt"/>
                <a:cs typeface="+mn-cs"/>
              </a:rPr>
              <a:pPr/>
              <a:t>2024</a:t>
            </a:fld>
            <a:endParaRPr lang="es-AR" sz="1400">
              <a:latin typeface="+mn-lt"/>
              <a:cs typeface="+mn-cs"/>
              <a:sym typeface="+mn-lt"/>
            </a:endParaRPr>
          </a:p>
        </p:txBody>
      </p:sp>
      <p:sp>
        <p:nvSpPr>
          <p:cNvPr id="5" name="Text Placeholder 2">
            <a:extLst>
              <a:ext uri="{FF2B5EF4-FFF2-40B4-BE49-F238E27FC236}">
                <a16:creationId xmlns:a16="http://schemas.microsoft.com/office/drawing/2014/main" id="{63000CF9-C66D-8684-A716-D00F33D4BCAB}"/>
              </a:ext>
            </a:extLst>
          </p:cNvPr>
          <p:cNvSpPr>
            <a:spLocks noGrp="1"/>
          </p:cNvSpPr>
          <p:nvPr>
            <p:custDataLst>
              <p:tags r:id="rId14"/>
            </p:custDataLst>
          </p:nvPr>
        </p:nvSpPr>
        <p:spPr bwMode="gray">
          <a:xfrm>
            <a:off x="1250951" y="4418013"/>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5CB634C-6918-40B1-99B9-B9EFB92FA688}" type="datetime'''4''.''3''''''4''9''''''''''.''''''''''9''''''5''''''''9'''">
              <a:rPr lang="es-AR" altLang="en-US" sz="1400" smtClean="0">
                <a:ea typeface="+mn-ea"/>
                <a:cs typeface="+mn-cs"/>
              </a:rPr>
              <a:pPr/>
              <a:t>4.349.959</a:t>
            </a:fld>
            <a:endParaRPr lang="es-AR" altLang="es-AR" sz="1400" dirty="0">
              <a:ea typeface="+mn-ea"/>
              <a:cs typeface="+mn-cs"/>
              <a:sym typeface="+mn-lt"/>
            </a:endParaRPr>
          </a:p>
        </p:txBody>
      </p:sp>
      <p:sp>
        <p:nvSpPr>
          <p:cNvPr id="6" name="Text Placeholder 2">
            <a:extLst>
              <a:ext uri="{FF2B5EF4-FFF2-40B4-BE49-F238E27FC236}">
                <a16:creationId xmlns:a16="http://schemas.microsoft.com/office/drawing/2014/main" id="{A2DFC27F-902D-2DF2-A1E0-71DCCA6320DA}"/>
              </a:ext>
            </a:extLst>
          </p:cNvPr>
          <p:cNvSpPr>
            <a:spLocks noGrp="1"/>
          </p:cNvSpPr>
          <p:nvPr>
            <p:custDataLst>
              <p:tags r:id="rId15"/>
            </p:custDataLst>
          </p:nvPr>
        </p:nvSpPr>
        <p:spPr bwMode="gray">
          <a:xfrm>
            <a:off x="2192339" y="4133850"/>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F11C97B-AC30-40F3-B67E-91B18170F10E}" type="datetime'5''''''''''.3''''65.''''4''''''''''''''3''''''1'''">
              <a:rPr lang="es-AR" altLang="en-US" sz="1400" smtClean="0">
                <a:ea typeface="+mn-ea"/>
                <a:cs typeface="+mn-cs"/>
              </a:rPr>
              <a:pPr/>
              <a:t>5.365.431</a:t>
            </a:fld>
            <a:endParaRPr lang="es-AR" altLang="es-AR" sz="1400" dirty="0">
              <a:ea typeface="+mn-ea"/>
              <a:cs typeface="+mn-cs"/>
              <a:sym typeface="+mn-lt"/>
            </a:endParaRPr>
          </a:p>
        </p:txBody>
      </p:sp>
      <p:sp>
        <p:nvSpPr>
          <p:cNvPr id="9" name="Text Placeholder 2">
            <a:extLst>
              <a:ext uri="{FF2B5EF4-FFF2-40B4-BE49-F238E27FC236}">
                <a16:creationId xmlns:a16="http://schemas.microsoft.com/office/drawing/2014/main" id="{F3D4E15C-E923-78DE-1453-B05ECE9F8DC0}"/>
              </a:ext>
            </a:extLst>
          </p:cNvPr>
          <p:cNvSpPr>
            <a:spLocks noGrp="1"/>
          </p:cNvSpPr>
          <p:nvPr>
            <p:custDataLst>
              <p:tags r:id="rId16"/>
            </p:custDataLst>
          </p:nvPr>
        </p:nvSpPr>
        <p:spPr bwMode="gray">
          <a:xfrm>
            <a:off x="3133725" y="4311650"/>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8A58F3F-726D-4CE7-B95E-1EA1205DA420}" type="datetime'''''''''''''''''4''''''''''.730''''''''''''.''''47''''5'''''''">
              <a:rPr lang="es-AR" altLang="en-US" sz="1400" smtClean="0">
                <a:ea typeface="+mn-ea"/>
                <a:cs typeface="+mn-cs"/>
              </a:rPr>
              <a:pPr/>
              <a:t>4.730.475</a:t>
            </a:fld>
            <a:endParaRPr lang="es-AR" altLang="es-AR" sz="1400" dirty="0">
              <a:ea typeface="+mn-ea"/>
              <a:cs typeface="+mn-cs"/>
              <a:sym typeface="+mn-lt"/>
            </a:endParaRPr>
          </a:p>
        </p:txBody>
      </p:sp>
      <p:sp>
        <p:nvSpPr>
          <p:cNvPr id="10" name="Text Placeholder 2">
            <a:extLst>
              <a:ext uri="{FF2B5EF4-FFF2-40B4-BE49-F238E27FC236}">
                <a16:creationId xmlns:a16="http://schemas.microsoft.com/office/drawing/2014/main" id="{668180F9-247D-EE5F-F5C3-CB478D22203F}"/>
              </a:ext>
            </a:extLst>
          </p:cNvPr>
          <p:cNvSpPr>
            <a:spLocks noGrp="1"/>
          </p:cNvSpPr>
          <p:nvPr>
            <p:custDataLst>
              <p:tags r:id="rId17"/>
            </p:custDataLst>
          </p:nvPr>
        </p:nvSpPr>
        <p:spPr bwMode="gray">
          <a:xfrm>
            <a:off x="4075113" y="4699000"/>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4427C8E-5260-4CA2-AB93-A0C1434BB86D}" type="datetime'''''''''3.''3''''''''4''''''''''''''''1''.''2''''2''''''''1'''">
              <a:rPr lang="es-AR" altLang="en-US" sz="1400" smtClean="0">
                <a:ea typeface="+mn-ea"/>
                <a:cs typeface="+mn-cs"/>
              </a:rPr>
              <a:pPr/>
              <a:t>3.341.221</a:t>
            </a:fld>
            <a:endParaRPr lang="es-AR" altLang="es-AR" sz="1400" dirty="0">
              <a:ea typeface="+mn-ea"/>
              <a:cs typeface="+mn-cs"/>
              <a:sym typeface="+mn-lt"/>
            </a:endParaRPr>
          </a:p>
        </p:txBody>
      </p:sp>
      <p:sp>
        <p:nvSpPr>
          <p:cNvPr id="11" name="Text Placeholder 2">
            <a:extLst>
              <a:ext uri="{FF2B5EF4-FFF2-40B4-BE49-F238E27FC236}">
                <a16:creationId xmlns:a16="http://schemas.microsoft.com/office/drawing/2014/main" id="{5740C5BA-9B3D-A175-AB9C-B4851DD813A8}"/>
              </a:ext>
            </a:extLst>
          </p:cNvPr>
          <p:cNvSpPr>
            <a:spLocks noGrp="1"/>
          </p:cNvSpPr>
          <p:nvPr>
            <p:custDataLst>
              <p:tags r:id="rId18"/>
            </p:custDataLst>
          </p:nvPr>
        </p:nvSpPr>
        <p:spPr bwMode="gray">
          <a:xfrm>
            <a:off x="5016500" y="4040188"/>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127D36C-F1E4-40E9-9E37-33EFEE33F823}" type="datetime'''''''5.''6''''9''''''''9.''''''13''''''1'''''''">
              <a:rPr lang="es-AR" altLang="en-US" sz="1400" smtClean="0">
                <a:ea typeface="+mn-ea"/>
                <a:cs typeface="+mn-cs"/>
              </a:rPr>
              <a:pPr/>
              <a:t>5.699.131</a:t>
            </a:fld>
            <a:endParaRPr lang="es-AR" altLang="es-AR" sz="1400" dirty="0">
              <a:ea typeface="+mn-ea"/>
              <a:cs typeface="+mn-cs"/>
              <a:sym typeface="+mn-lt"/>
            </a:endParaRPr>
          </a:p>
        </p:txBody>
      </p:sp>
      <p:sp>
        <p:nvSpPr>
          <p:cNvPr id="6165" name="Marcador de texto 2"/>
          <p:cNvSpPr>
            <a:spLocks noGrp="1"/>
          </p:cNvSpPr>
          <p:nvPr>
            <p:custDataLst>
              <p:tags r:id="rId19"/>
            </p:custDataLst>
          </p:nvPr>
        </p:nvSpPr>
        <p:spPr bwMode="auto">
          <a:xfrm>
            <a:off x="5740400" y="4492625"/>
            <a:ext cx="566738" cy="273050"/>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2F327BD0-34D1-40A2-8B1C-4128619029D5}" type="datetime'''+''''''71''%'''''''''''''''''''''''''''''''''''''''">
              <a:rPr lang="es-AR" altLang="en-US" sz="1400" b="1" smtClean="0">
                <a:effectLst/>
                <a:latin typeface="+mn-lt"/>
                <a:cs typeface="+mn-cs"/>
              </a:rPr>
              <a:pPr/>
              <a:t>+71%</a:t>
            </a:fld>
            <a:endParaRPr lang="es-AR" sz="1400" b="1">
              <a:latin typeface="+mn-lt"/>
              <a:cs typeface="+mn-cs"/>
              <a:sym typeface="+mn-lt"/>
            </a:endParaRPr>
          </a:p>
        </p:txBody>
      </p:sp>
      <p:sp>
        <p:nvSpPr>
          <p:cNvPr id="6166" name="Marcador de texto 2"/>
          <p:cNvSpPr>
            <a:spLocks noGrp="1"/>
          </p:cNvSpPr>
          <p:nvPr>
            <p:custDataLst>
              <p:tags r:id="rId20"/>
            </p:custDataLst>
          </p:nvPr>
        </p:nvSpPr>
        <p:spPr bwMode="auto">
          <a:xfrm>
            <a:off x="3300413" y="3762375"/>
            <a:ext cx="438150" cy="273050"/>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33FDB9FF-6FFD-4A09-BBC5-5336645627C7}" type="datetime'+''''''''7''%'''''''''''''''''''''''''''''''''">
              <a:rPr lang="es-AR" altLang="en-US" sz="1400" b="1" smtClean="0">
                <a:effectLst/>
                <a:latin typeface="+mn-lt"/>
                <a:cs typeface="+mn-cs"/>
              </a:rPr>
              <a:pPr/>
              <a:t>+7%</a:t>
            </a:fld>
            <a:endParaRPr lang="es-AR" sz="1400" b="1">
              <a:latin typeface="+mn-lt"/>
              <a:cs typeface="+mn-cs"/>
              <a:sym typeface="+mn-lt"/>
            </a:endParaRPr>
          </a:p>
        </p:txBody>
      </p:sp>
      <p:sp>
        <p:nvSpPr>
          <p:cNvPr id="27" name="Rectángulo 2">
            <a:extLst>
              <a:ext uri="{FF2B5EF4-FFF2-40B4-BE49-F238E27FC236}">
                <a16:creationId xmlns:a16="http://schemas.microsoft.com/office/drawing/2014/main" id="{53CD56F9-7339-4868-B6BC-E1E88674FCDB}"/>
              </a:ext>
            </a:extLst>
          </p:cNvPr>
          <p:cNvSpPr>
            <a:spLocks noChangeArrowheads="1"/>
          </p:cNvSpPr>
          <p:nvPr/>
        </p:nvSpPr>
        <p:spPr bwMode="auto">
          <a:xfrm>
            <a:off x="8864600" y="3200400"/>
            <a:ext cx="2065338" cy="554038"/>
          </a:xfrm>
          <a:prstGeom prst="rect">
            <a:avLst/>
          </a:prstGeom>
          <a:noFill/>
          <a:ln w="9525">
            <a:noFill/>
            <a:miter lim="800000"/>
            <a:headEnd/>
            <a:tailEnd/>
          </a:ln>
        </p:spPr>
        <p:txBody>
          <a:bodyPr>
            <a:spAutoFit/>
          </a:bodyPr>
          <a:lstStyle/>
          <a:p>
            <a:pPr algn="just" eaLnBrk="0" hangingPunct="0"/>
            <a:r>
              <a:rPr lang="es-AR" sz="1400" u="sng" dirty="0">
                <a:solidFill>
                  <a:srgbClr val="000000"/>
                </a:solidFill>
                <a:latin typeface="Trebuchet MS" pitchFamily="34" charset="0"/>
              </a:rPr>
              <a:t>YTD</a:t>
            </a:r>
          </a:p>
          <a:p>
            <a:pPr algn="just" eaLnBrk="0" hangingPunct="0"/>
            <a:endParaRPr lang="en-AU" sz="1600" u="sng" dirty="0">
              <a:solidFill>
                <a:srgbClr val="000000"/>
              </a:solidFill>
            </a:endParaRPr>
          </a:p>
        </p:txBody>
      </p:sp>
      <p:graphicFrame>
        <p:nvGraphicFramePr>
          <p:cNvPr id="47" name="Chart 3">
            <a:extLst>
              <a:ext uri="{FF2B5EF4-FFF2-40B4-BE49-F238E27FC236}">
                <a16:creationId xmlns:a16="http://schemas.microsoft.com/office/drawing/2014/main" id="{2622C8AA-CDB4-4996-A04F-2DF89386A26D}"/>
              </a:ext>
            </a:extLst>
          </p:cNvPr>
          <p:cNvGraphicFramePr/>
          <p:nvPr>
            <p:custDataLst>
              <p:tags r:id="rId21"/>
            </p:custDataLst>
            <p:extLst>
              <p:ext uri="{D42A27DB-BD31-4B8C-83A1-F6EECF244321}">
                <p14:modId xmlns:p14="http://schemas.microsoft.com/office/powerpoint/2010/main" val="2910587188"/>
              </p:ext>
            </p:extLst>
          </p:nvPr>
        </p:nvGraphicFramePr>
        <p:xfrm>
          <a:off x="6888163" y="4175125"/>
          <a:ext cx="4602162" cy="1758950"/>
        </p:xfrm>
        <a:graphic>
          <a:graphicData uri="http://schemas.openxmlformats.org/drawingml/2006/chart">
            <c:chart xmlns:c="http://schemas.openxmlformats.org/drawingml/2006/chart" xmlns:r="http://schemas.openxmlformats.org/officeDocument/2006/relationships" r:id="rId43"/>
          </a:graphicData>
        </a:graphic>
      </p:graphicFrame>
      <p:cxnSp>
        <p:nvCxnSpPr>
          <p:cNvPr id="13" name="Conector recto 12">
            <a:extLst>
              <a:ext uri="{FF2B5EF4-FFF2-40B4-BE49-F238E27FC236}">
                <a16:creationId xmlns:a16="http://schemas.microsoft.com/office/drawing/2014/main" id="{33689795-B91F-4645-ACBF-C94D692C5854}"/>
              </a:ext>
            </a:extLst>
          </p:cNvPr>
          <p:cNvCxnSpPr/>
          <p:nvPr>
            <p:custDataLst>
              <p:tags r:id="rId22"/>
            </p:custDataLst>
          </p:nvPr>
        </p:nvCxnSpPr>
        <p:spPr bwMode="auto">
          <a:xfrm>
            <a:off x="10325100" y="4872038"/>
            <a:ext cx="1287463"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38 Conector recto">
            <a:extLst>
              <a:ext uri="{FF2B5EF4-FFF2-40B4-BE49-F238E27FC236}">
                <a16:creationId xmlns:a16="http://schemas.microsoft.com/office/drawing/2014/main" id="{A8EA3D28-A792-4A6A-80F0-603353B12F84}"/>
              </a:ext>
            </a:extLst>
          </p:cNvPr>
          <p:cNvCxnSpPr/>
          <p:nvPr>
            <p:custDataLst>
              <p:tags r:id="rId23"/>
            </p:custDataLst>
          </p:nvPr>
        </p:nvCxnSpPr>
        <p:spPr bwMode="auto">
          <a:xfrm>
            <a:off x="11212512" y="4414838"/>
            <a:ext cx="400050"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13 Conector recto">
            <a:extLst>
              <a:ext uri="{FF2B5EF4-FFF2-40B4-BE49-F238E27FC236}">
                <a16:creationId xmlns:a16="http://schemas.microsoft.com/office/drawing/2014/main" id="{AC81A3F8-2DAD-4F09-AC8A-3DB1434091EF}"/>
              </a:ext>
            </a:extLst>
          </p:cNvPr>
          <p:cNvCxnSpPr>
            <a:cxnSpLocks/>
          </p:cNvCxnSpPr>
          <p:nvPr>
            <p:custDataLst>
              <p:tags r:id="rId24"/>
            </p:custDataLst>
          </p:nvPr>
        </p:nvCxnSpPr>
        <p:spPr bwMode="auto">
          <a:xfrm flipV="1">
            <a:off x="11569700" y="4411663"/>
            <a:ext cx="0" cy="463550"/>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2" name="15 Conector recto">
            <a:extLst>
              <a:ext uri="{FF2B5EF4-FFF2-40B4-BE49-F238E27FC236}">
                <a16:creationId xmlns:a16="http://schemas.microsoft.com/office/drawing/2014/main" id="{8B058477-4F0E-43F1-B341-9B434A967E18}"/>
              </a:ext>
            </a:extLst>
          </p:cNvPr>
          <p:cNvCxnSpPr>
            <a:cxnSpLocks/>
          </p:cNvCxnSpPr>
          <p:nvPr>
            <p:custDataLst>
              <p:tags r:id="rId25"/>
            </p:custDataLst>
          </p:nvPr>
        </p:nvCxnSpPr>
        <p:spPr bwMode="auto">
          <a:xfrm>
            <a:off x="7413625" y="3779839"/>
            <a:ext cx="3549650" cy="157163"/>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33" name="Marcador de texto 2">
            <a:extLst>
              <a:ext uri="{FF2B5EF4-FFF2-40B4-BE49-F238E27FC236}">
                <a16:creationId xmlns:a16="http://schemas.microsoft.com/office/drawing/2014/main" id="{12C89E7A-F930-4E90-8058-AC8342BBD985}"/>
              </a:ext>
            </a:extLst>
          </p:cNvPr>
          <p:cNvSpPr>
            <a:spLocks noGrp="1"/>
          </p:cNvSpPr>
          <p:nvPr>
            <p:custDataLst>
              <p:tags r:id="rId26"/>
            </p:custDataLst>
          </p:nvPr>
        </p:nvSpPr>
        <p:spPr bwMode="auto">
          <a:xfrm>
            <a:off x="7226300"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0C9B1EA0-4EF3-48DD-8B23-9CE1AB59CDF1}" type="datetime'''2''0''2''''''''''''0'''''''''''''''''''''''''''">
              <a:rPr lang="es-AR" altLang="en-US" sz="1400" smtClean="0">
                <a:effectLst/>
                <a:latin typeface="+mn-lt"/>
                <a:cs typeface="+mn-cs"/>
              </a:rPr>
              <a:pPr/>
              <a:t>2020</a:t>
            </a:fld>
            <a:endParaRPr lang="es-AR" sz="1400">
              <a:latin typeface="+mn-lt"/>
              <a:cs typeface="+mn-cs"/>
              <a:sym typeface="+mn-lt"/>
            </a:endParaRPr>
          </a:p>
        </p:txBody>
      </p:sp>
      <p:sp>
        <p:nvSpPr>
          <p:cNvPr id="34" name="Marcador de texto 2">
            <a:extLst>
              <a:ext uri="{FF2B5EF4-FFF2-40B4-BE49-F238E27FC236}">
                <a16:creationId xmlns:a16="http://schemas.microsoft.com/office/drawing/2014/main" id="{9C3F1FB7-9C65-4589-BF0B-3C6B87D7BCA6}"/>
              </a:ext>
            </a:extLst>
          </p:cNvPr>
          <p:cNvSpPr>
            <a:spLocks noGrp="1"/>
          </p:cNvSpPr>
          <p:nvPr>
            <p:custDataLst>
              <p:tags r:id="rId27"/>
            </p:custDataLst>
          </p:nvPr>
        </p:nvSpPr>
        <p:spPr bwMode="auto">
          <a:xfrm>
            <a:off x="8113713"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4FF99EA9-0A32-4AEE-8424-8EBC2CCF876B}" type="datetime'''''''''''''''''''''''2''''''''''''''''0''2''''1'''''''''''''">
              <a:rPr lang="es-AR" altLang="en-US" sz="1400" smtClean="0">
                <a:effectLst/>
                <a:latin typeface="+mn-lt"/>
                <a:cs typeface="+mn-cs"/>
              </a:rPr>
              <a:pPr/>
              <a:t>2021</a:t>
            </a:fld>
            <a:endParaRPr lang="es-AR" sz="1400">
              <a:latin typeface="+mn-lt"/>
              <a:cs typeface="+mn-cs"/>
              <a:sym typeface="+mn-lt"/>
            </a:endParaRPr>
          </a:p>
        </p:txBody>
      </p:sp>
      <p:sp>
        <p:nvSpPr>
          <p:cNvPr id="35" name="Marcador de texto 2">
            <a:extLst>
              <a:ext uri="{FF2B5EF4-FFF2-40B4-BE49-F238E27FC236}">
                <a16:creationId xmlns:a16="http://schemas.microsoft.com/office/drawing/2014/main" id="{AE0C6526-1BCE-4446-A983-A7C1549258B2}"/>
              </a:ext>
            </a:extLst>
          </p:cNvPr>
          <p:cNvSpPr>
            <a:spLocks noGrp="1"/>
          </p:cNvSpPr>
          <p:nvPr>
            <p:custDataLst>
              <p:tags r:id="rId28"/>
            </p:custDataLst>
          </p:nvPr>
        </p:nvSpPr>
        <p:spPr bwMode="auto">
          <a:xfrm>
            <a:off x="9001125"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A9B653DB-E759-40A5-AAEA-FCA154FF459C}" type="datetime'''''''''''''''''''''''''''''''''20''''2''2'''''''''''''''''''">
              <a:rPr lang="es-AR" altLang="en-US" sz="1400" smtClean="0">
                <a:effectLst/>
                <a:latin typeface="+mn-lt"/>
                <a:cs typeface="+mn-cs"/>
              </a:rPr>
              <a:pPr/>
              <a:t>2022</a:t>
            </a:fld>
            <a:endParaRPr lang="es-AR" sz="1400">
              <a:latin typeface="+mn-lt"/>
              <a:cs typeface="+mn-cs"/>
              <a:sym typeface="+mn-lt"/>
            </a:endParaRPr>
          </a:p>
        </p:txBody>
      </p:sp>
      <p:sp>
        <p:nvSpPr>
          <p:cNvPr id="36" name="Marcador de texto 2">
            <a:extLst>
              <a:ext uri="{FF2B5EF4-FFF2-40B4-BE49-F238E27FC236}">
                <a16:creationId xmlns:a16="http://schemas.microsoft.com/office/drawing/2014/main" id="{4A1CF1BC-B13E-4FF6-B70D-F17F661B8188}"/>
              </a:ext>
            </a:extLst>
          </p:cNvPr>
          <p:cNvSpPr>
            <a:spLocks noGrp="1"/>
          </p:cNvSpPr>
          <p:nvPr>
            <p:custDataLst>
              <p:tags r:id="rId29"/>
            </p:custDataLst>
          </p:nvPr>
        </p:nvSpPr>
        <p:spPr bwMode="auto">
          <a:xfrm>
            <a:off x="9888538"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F94E5E8-3813-4CF9-9F1F-C9AD3AAC3FBF}" type="datetime'''''2''''''0''''2''''''''''''''''''''''''''''''''''3'">
              <a:rPr lang="es-AR" altLang="en-US" sz="1400" smtClean="0">
                <a:effectLst/>
                <a:latin typeface="+mn-lt"/>
                <a:cs typeface="+mn-cs"/>
              </a:rPr>
              <a:pPr/>
              <a:t>2023</a:t>
            </a:fld>
            <a:endParaRPr lang="es-AR" sz="1400">
              <a:latin typeface="+mn-lt"/>
              <a:cs typeface="+mn-cs"/>
              <a:sym typeface="+mn-lt"/>
            </a:endParaRPr>
          </a:p>
        </p:txBody>
      </p:sp>
      <p:sp>
        <p:nvSpPr>
          <p:cNvPr id="37" name="Marcador de texto 2">
            <a:extLst>
              <a:ext uri="{FF2B5EF4-FFF2-40B4-BE49-F238E27FC236}">
                <a16:creationId xmlns:a16="http://schemas.microsoft.com/office/drawing/2014/main" id="{195C6BC0-A872-4BEA-A45C-ADFCCA3782B6}"/>
              </a:ext>
            </a:extLst>
          </p:cNvPr>
          <p:cNvSpPr>
            <a:spLocks noGrp="1"/>
          </p:cNvSpPr>
          <p:nvPr>
            <p:custDataLst>
              <p:tags r:id="rId30"/>
            </p:custDataLst>
          </p:nvPr>
        </p:nvSpPr>
        <p:spPr bwMode="auto">
          <a:xfrm>
            <a:off x="10775950"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13482DB-CEB4-49AD-B6D5-921F6B774118}" type="datetime'2''''''''''''''''''''0''2''''''''4'''''''''''''''''''''">
              <a:rPr lang="es-AR" altLang="en-US" sz="1400" smtClean="0">
                <a:effectLst/>
                <a:latin typeface="+mn-lt"/>
                <a:cs typeface="+mn-cs"/>
              </a:rPr>
              <a:pPr/>
              <a:t>2024</a:t>
            </a:fld>
            <a:endParaRPr lang="es-AR" sz="1400">
              <a:latin typeface="+mn-lt"/>
              <a:cs typeface="+mn-cs"/>
              <a:sym typeface="+mn-lt"/>
            </a:endParaRPr>
          </a:p>
        </p:txBody>
      </p:sp>
      <p:sp>
        <p:nvSpPr>
          <p:cNvPr id="38" name="Text Placeholder 2">
            <a:extLst>
              <a:ext uri="{FF2B5EF4-FFF2-40B4-BE49-F238E27FC236}">
                <a16:creationId xmlns:a16="http://schemas.microsoft.com/office/drawing/2014/main" id="{9B183386-6286-4C2B-986D-163A9B278672}"/>
              </a:ext>
            </a:extLst>
          </p:cNvPr>
          <p:cNvSpPr>
            <a:spLocks noGrp="1"/>
          </p:cNvSpPr>
          <p:nvPr>
            <p:custDataLst>
              <p:tags r:id="rId31"/>
            </p:custDataLst>
          </p:nvPr>
        </p:nvSpPr>
        <p:spPr bwMode="gray">
          <a:xfrm>
            <a:off x="6981825" y="4040188"/>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C13FA48-D9D8-46FF-A865-573DDBED0D0D}" type="datetime'''''''9''''''''''0''.''''''''26''1.''''''''''''''''''86''8'">
              <a:rPr lang="es-AR" altLang="en-US" sz="1400" smtClean="0">
                <a:ea typeface="+mn-ea"/>
                <a:cs typeface="+mn-cs"/>
              </a:rPr>
              <a:pPr/>
              <a:t>90.261.868</a:t>
            </a:fld>
            <a:endParaRPr lang="es-AR" altLang="es-AR" sz="1400" dirty="0">
              <a:ea typeface="+mn-ea"/>
              <a:cs typeface="+mn-cs"/>
              <a:sym typeface="+mn-lt"/>
            </a:endParaRPr>
          </a:p>
        </p:txBody>
      </p:sp>
      <p:sp>
        <p:nvSpPr>
          <p:cNvPr id="40" name="Text Placeholder 2">
            <a:extLst>
              <a:ext uri="{FF2B5EF4-FFF2-40B4-BE49-F238E27FC236}">
                <a16:creationId xmlns:a16="http://schemas.microsoft.com/office/drawing/2014/main" id="{2898CE1D-B46F-4AC8-87B8-B6E54138E2E8}"/>
              </a:ext>
            </a:extLst>
          </p:cNvPr>
          <p:cNvSpPr>
            <a:spLocks noGrp="1"/>
          </p:cNvSpPr>
          <p:nvPr>
            <p:custDataLst>
              <p:tags r:id="rId32"/>
            </p:custDataLst>
          </p:nvPr>
        </p:nvSpPr>
        <p:spPr bwMode="gray">
          <a:xfrm>
            <a:off x="7869238" y="4108450"/>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2816169-54AD-4DD6-B43A-411BB55560C9}" type="datetime'''8''''6''''''''.''''''''''''4''''1''8.''''9''''''05'''''">
              <a:rPr lang="es-AR" altLang="en-US" sz="1400" smtClean="0">
                <a:ea typeface="+mn-ea"/>
                <a:cs typeface="+mn-cs"/>
              </a:rPr>
              <a:pPr/>
              <a:t>86.418.905</a:t>
            </a:fld>
            <a:endParaRPr lang="es-AR" altLang="es-AR" sz="1400" dirty="0">
              <a:ea typeface="+mn-ea"/>
              <a:cs typeface="+mn-cs"/>
              <a:sym typeface="+mn-lt"/>
            </a:endParaRPr>
          </a:p>
        </p:txBody>
      </p:sp>
      <p:sp>
        <p:nvSpPr>
          <p:cNvPr id="41" name="Text Placeholder 2">
            <a:extLst>
              <a:ext uri="{FF2B5EF4-FFF2-40B4-BE49-F238E27FC236}">
                <a16:creationId xmlns:a16="http://schemas.microsoft.com/office/drawing/2014/main" id="{2D4324AA-A4E2-4713-A9C4-AACB9F777685}"/>
              </a:ext>
            </a:extLst>
          </p:cNvPr>
          <p:cNvSpPr>
            <a:spLocks noGrp="1"/>
          </p:cNvSpPr>
          <p:nvPr>
            <p:custDataLst>
              <p:tags r:id="rId33"/>
            </p:custDataLst>
          </p:nvPr>
        </p:nvSpPr>
        <p:spPr bwMode="gray">
          <a:xfrm>
            <a:off x="8756650" y="4095750"/>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F018F71-3255-4E03-A82B-D2FDFF22C32C}" type="datetime'8''7.''''''''1''''''''''''5''''''9''''''''.''0''''66'''''">
              <a:rPr lang="es-AR" altLang="en-US" sz="1400" smtClean="0">
                <a:ea typeface="+mn-ea"/>
                <a:cs typeface="+mn-cs"/>
              </a:rPr>
              <a:pPr/>
              <a:t>87.159.066</a:t>
            </a:fld>
            <a:endParaRPr lang="es-AR" altLang="es-AR" sz="1400" dirty="0">
              <a:ea typeface="+mn-ea"/>
              <a:cs typeface="+mn-cs"/>
              <a:sym typeface="+mn-lt"/>
            </a:endParaRPr>
          </a:p>
        </p:txBody>
      </p:sp>
      <p:sp>
        <p:nvSpPr>
          <p:cNvPr id="42" name="Text Placeholder 2">
            <a:extLst>
              <a:ext uri="{FF2B5EF4-FFF2-40B4-BE49-F238E27FC236}">
                <a16:creationId xmlns:a16="http://schemas.microsoft.com/office/drawing/2014/main" id="{6A3ABE89-09F9-475C-AD8B-5330D2714A99}"/>
              </a:ext>
            </a:extLst>
          </p:cNvPr>
          <p:cNvSpPr>
            <a:spLocks noGrp="1"/>
          </p:cNvSpPr>
          <p:nvPr>
            <p:custDataLst>
              <p:tags r:id="rId34"/>
            </p:custDataLst>
          </p:nvPr>
        </p:nvSpPr>
        <p:spPr bwMode="gray">
          <a:xfrm>
            <a:off x="9644063" y="4654550"/>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0ECBBCB-398A-4DAA-85E0-FC5776A064A3}" type="datetime'''''5''5''''.''''5''''''''''''''''''''1''2.''9''24'''''''">
              <a:rPr lang="es-AR" altLang="en-US" sz="1400" smtClean="0">
                <a:ea typeface="+mn-ea"/>
                <a:cs typeface="+mn-cs"/>
              </a:rPr>
              <a:pPr/>
              <a:t>55.512.924</a:t>
            </a:fld>
            <a:endParaRPr lang="es-AR" altLang="es-AR" sz="1400" dirty="0">
              <a:ea typeface="+mn-ea"/>
              <a:cs typeface="+mn-cs"/>
              <a:sym typeface="+mn-lt"/>
            </a:endParaRPr>
          </a:p>
        </p:txBody>
      </p:sp>
      <p:sp>
        <p:nvSpPr>
          <p:cNvPr id="43" name="Text Placeholder 2">
            <a:extLst>
              <a:ext uri="{FF2B5EF4-FFF2-40B4-BE49-F238E27FC236}">
                <a16:creationId xmlns:a16="http://schemas.microsoft.com/office/drawing/2014/main" id="{89C90253-F831-4764-AC70-5947B75CCF6F}"/>
              </a:ext>
            </a:extLst>
          </p:cNvPr>
          <p:cNvSpPr>
            <a:spLocks noGrp="1"/>
          </p:cNvSpPr>
          <p:nvPr>
            <p:custDataLst>
              <p:tags r:id="rId35"/>
            </p:custDataLst>
          </p:nvPr>
        </p:nvSpPr>
        <p:spPr bwMode="gray">
          <a:xfrm>
            <a:off x="10531475" y="4197350"/>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923609F-C994-4D00-9B40-1898004C399E}" type="datetime'''''''8''1''.32''6''''.''''''''''''''''0''''''''87'''">
              <a:rPr lang="es-AR" altLang="en-US" sz="1400" smtClean="0">
                <a:ea typeface="+mn-ea"/>
                <a:cs typeface="+mn-cs"/>
              </a:rPr>
              <a:pPr/>
              <a:t>81.326.087</a:t>
            </a:fld>
            <a:endParaRPr lang="es-AR" altLang="es-AR" sz="1400" dirty="0">
              <a:ea typeface="+mn-ea"/>
              <a:cs typeface="+mn-cs"/>
              <a:sym typeface="+mn-lt"/>
            </a:endParaRPr>
          </a:p>
        </p:txBody>
      </p:sp>
      <p:sp>
        <p:nvSpPr>
          <p:cNvPr id="44" name="Marcador de texto 2">
            <a:extLst>
              <a:ext uri="{FF2B5EF4-FFF2-40B4-BE49-F238E27FC236}">
                <a16:creationId xmlns:a16="http://schemas.microsoft.com/office/drawing/2014/main" id="{E8FCBAEF-D07E-4603-83D8-993A51C6BB07}"/>
              </a:ext>
            </a:extLst>
          </p:cNvPr>
          <p:cNvSpPr>
            <a:spLocks noGrp="1"/>
          </p:cNvSpPr>
          <p:nvPr>
            <p:custDataLst>
              <p:tags r:id="rId36"/>
            </p:custDataLst>
          </p:nvPr>
        </p:nvSpPr>
        <p:spPr bwMode="auto">
          <a:xfrm>
            <a:off x="11287125" y="4549775"/>
            <a:ext cx="566738" cy="273050"/>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20092B6E-10C6-4A15-B837-70E0300DB9F0}" type="datetime'''+''''''''''''''''''''''''''''4''''''''''''''6''''%'''">
              <a:rPr lang="es-AR" altLang="en-US" sz="1400" b="1" smtClean="0">
                <a:effectLst/>
                <a:latin typeface="+mn-lt"/>
                <a:cs typeface="+mn-cs"/>
              </a:rPr>
              <a:pPr/>
              <a:t>+46%</a:t>
            </a:fld>
            <a:endParaRPr lang="es-AR" sz="1400" b="1">
              <a:latin typeface="+mn-lt"/>
              <a:cs typeface="+mn-cs"/>
              <a:sym typeface="+mn-lt"/>
            </a:endParaRPr>
          </a:p>
        </p:txBody>
      </p:sp>
      <p:sp>
        <p:nvSpPr>
          <p:cNvPr id="45" name="Marcador de texto 2">
            <a:extLst>
              <a:ext uri="{FF2B5EF4-FFF2-40B4-BE49-F238E27FC236}">
                <a16:creationId xmlns:a16="http://schemas.microsoft.com/office/drawing/2014/main" id="{FA018EE6-1322-4D49-9BE0-8EF6F3A88850}"/>
              </a:ext>
            </a:extLst>
          </p:cNvPr>
          <p:cNvSpPr>
            <a:spLocks noGrp="1"/>
          </p:cNvSpPr>
          <p:nvPr>
            <p:custDataLst>
              <p:tags r:id="rId37"/>
            </p:custDataLst>
          </p:nvPr>
        </p:nvSpPr>
        <p:spPr bwMode="auto">
          <a:xfrm>
            <a:off x="8994775" y="3721100"/>
            <a:ext cx="388938" cy="273050"/>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C58645E6-6DEB-48C0-820B-E0A6BC9368C5}" type="datetime'-''''3''''''''''%'''">
              <a:rPr lang="es-AR" altLang="en-US" sz="1400" b="1" smtClean="0">
                <a:effectLst/>
                <a:latin typeface="+mn-lt"/>
                <a:cs typeface="+mn-cs"/>
              </a:rPr>
              <a:pPr/>
              <a:t>-3%</a:t>
            </a:fld>
            <a:endParaRPr lang="es-AR" sz="1400" b="1">
              <a:latin typeface="+mn-lt"/>
              <a:cs typeface="+mn-cs"/>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7170" name="Object 1" hidden="1"/>
          <p:cNvGraphicFramePr>
            <a:graphicFrameLocks noChangeAspect="1"/>
          </p:cNvGraphicFramePr>
          <p:nvPr>
            <p:custDataLst>
              <p:tags r:id="rId2"/>
            </p:custDataLst>
            <p:extLst>
              <p:ext uri="{D42A27DB-BD31-4B8C-83A1-F6EECF244321}">
                <p14:modId xmlns:p14="http://schemas.microsoft.com/office/powerpoint/2010/main" val="2708055872"/>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7300" name="Diapositiva de think-cell" r:id="rId87" imgW="421" imgH="423" progId="TCLayout.ActiveDocument.1">
                  <p:embed/>
                </p:oleObj>
              </mc:Choice>
              <mc:Fallback>
                <p:oleObj name="Diapositiva de think-cell" r:id="rId87" imgW="421" imgH="423" progId="TCLayout.ActiveDocument.1">
                  <p:embed/>
                  <p:pic>
                    <p:nvPicPr>
                      <p:cNvPr id="0" name="Object 1" hidden="1"/>
                      <p:cNvPicPr>
                        <a:picLocks noChangeAspect="1" noChangeArrowheads="1"/>
                      </p:cNvPicPr>
                      <p:nvPr/>
                    </p:nvPicPr>
                    <p:blipFill>
                      <a:blip r:embed="rId88">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7174" name="Picture 16"/>
          <p:cNvPicPr>
            <a:picLocks noChangeAspect="1"/>
          </p:cNvPicPr>
          <p:nvPr/>
        </p:nvPicPr>
        <p:blipFill>
          <a:blip r:embed="rId89" cstate="print"/>
          <a:srcRect/>
          <a:stretch>
            <a:fillRect/>
          </a:stretch>
        </p:blipFill>
        <p:spPr bwMode="auto">
          <a:xfrm>
            <a:off x="0" y="5615709"/>
            <a:ext cx="12192000" cy="1350962"/>
          </a:xfrm>
          <a:prstGeom prst="rect">
            <a:avLst/>
          </a:prstGeom>
          <a:noFill/>
          <a:ln w="9525">
            <a:noFill/>
            <a:miter lim="800000"/>
            <a:headEnd/>
            <a:tailEnd/>
          </a:ln>
        </p:spPr>
      </p:pic>
      <p:sp>
        <p:nvSpPr>
          <p:cNvPr id="7175"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2023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graphicFrame>
        <p:nvGraphicFramePr>
          <p:cNvPr id="98" name="Chart 3">
            <a:extLst>
              <a:ext uri="{FF2B5EF4-FFF2-40B4-BE49-F238E27FC236}">
                <a16:creationId xmlns:a16="http://schemas.microsoft.com/office/drawing/2014/main" id="{A5499256-639E-4143-A8C9-F5376147F991}"/>
              </a:ext>
            </a:extLst>
          </p:cNvPr>
          <p:cNvGraphicFramePr/>
          <p:nvPr>
            <p:custDataLst>
              <p:tags r:id="rId4"/>
            </p:custDataLst>
            <p:extLst>
              <p:ext uri="{D42A27DB-BD31-4B8C-83A1-F6EECF244321}">
                <p14:modId xmlns:p14="http://schemas.microsoft.com/office/powerpoint/2010/main" val="3835909850"/>
              </p:ext>
            </p:extLst>
          </p:nvPr>
        </p:nvGraphicFramePr>
        <p:xfrm>
          <a:off x="6118225" y="241300"/>
          <a:ext cx="5778500" cy="5948363"/>
        </p:xfrm>
        <a:graphic>
          <a:graphicData uri="http://schemas.openxmlformats.org/drawingml/2006/chart">
            <c:chart xmlns:c="http://schemas.openxmlformats.org/drawingml/2006/chart" xmlns:r="http://schemas.openxmlformats.org/officeDocument/2006/relationships" r:id="rId90"/>
          </a:graphicData>
        </a:graphic>
      </p:graphicFrame>
      <p:cxnSp>
        <p:nvCxnSpPr>
          <p:cNvPr id="16" name="15 Conector recto"/>
          <p:cNvCxnSpPr/>
          <p:nvPr>
            <p:custDataLst>
              <p:tags r:id="rId5"/>
            </p:custDataLst>
          </p:nvPr>
        </p:nvCxnSpPr>
        <p:spPr bwMode="auto">
          <a:xfrm flipH="1">
            <a:off x="11615738" y="323850"/>
            <a:ext cx="203200" cy="0"/>
          </a:xfrm>
          <a:prstGeom prst="line">
            <a:avLst/>
          </a:prstGeom>
          <a:ln w="952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1" name="Conector recto 10">
            <a:extLst>
              <a:ext uri="{FF2B5EF4-FFF2-40B4-BE49-F238E27FC236}">
                <a16:creationId xmlns:a16="http://schemas.microsoft.com/office/drawing/2014/main" id="{B5D9972F-3692-495E-9EB2-9AEB4C06EBBF}"/>
              </a:ext>
            </a:extLst>
          </p:cNvPr>
          <p:cNvCxnSpPr/>
          <p:nvPr>
            <p:custDataLst>
              <p:tags r:id="rId6"/>
            </p:custDataLst>
          </p:nvPr>
        </p:nvCxnSpPr>
        <p:spPr bwMode="auto">
          <a:xfrm flipH="1">
            <a:off x="8120063" y="5359400"/>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66907231-F422-446B-BF8B-24D045063634}"/>
              </a:ext>
            </a:extLst>
          </p:cNvPr>
          <p:cNvCxnSpPr/>
          <p:nvPr>
            <p:custDataLst>
              <p:tags r:id="rId7"/>
            </p:custDataLst>
          </p:nvPr>
        </p:nvCxnSpPr>
        <p:spPr bwMode="auto">
          <a:xfrm flipH="1">
            <a:off x="9244013" y="5332413"/>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7D9EDC7E-2707-4A4B-97FA-3E4BFE7D3C78}"/>
              </a:ext>
            </a:extLst>
          </p:cNvPr>
          <p:cNvCxnSpPr/>
          <p:nvPr>
            <p:custDataLst>
              <p:tags r:id="rId8"/>
            </p:custDataLst>
          </p:nvPr>
        </p:nvCxnSpPr>
        <p:spPr bwMode="auto">
          <a:xfrm flipH="1">
            <a:off x="6997700" y="5422900"/>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A4CB56A0-BC97-45E5-93C2-912D71540988}"/>
              </a:ext>
            </a:extLst>
          </p:cNvPr>
          <p:cNvCxnSpPr/>
          <p:nvPr>
            <p:custDataLst>
              <p:tags r:id="rId9"/>
            </p:custDataLst>
          </p:nvPr>
        </p:nvCxnSpPr>
        <p:spPr bwMode="auto">
          <a:xfrm flipH="1">
            <a:off x="10366375" y="5137150"/>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BCAAE201-AE37-4ACD-ADE8-56E70420D46B}"/>
              </a:ext>
            </a:extLst>
          </p:cNvPr>
          <p:cNvCxnSpPr/>
          <p:nvPr>
            <p:custDataLst>
              <p:tags r:id="rId10"/>
            </p:custDataLst>
          </p:nvPr>
        </p:nvCxnSpPr>
        <p:spPr bwMode="auto">
          <a:xfrm flipH="1">
            <a:off x="11488738" y="5235575"/>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219" name="Conector recto 7218">
            <a:extLst>
              <a:ext uri="{FF2B5EF4-FFF2-40B4-BE49-F238E27FC236}">
                <a16:creationId xmlns:a16="http://schemas.microsoft.com/office/drawing/2014/main" id="{69F69C8E-C2D3-4DB7-BF07-EE0EFC7C5FFE}"/>
              </a:ext>
            </a:extLst>
          </p:cNvPr>
          <p:cNvCxnSpPr/>
          <p:nvPr>
            <p:custDataLst>
              <p:tags r:id="rId11"/>
            </p:custDataLst>
          </p:nvPr>
        </p:nvCxnSpPr>
        <p:spPr bwMode="auto">
          <a:xfrm>
            <a:off x="6373813" y="5267325"/>
            <a:ext cx="42862" cy="1555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FF07AF3F-E409-4805-B551-04752DD86B9D}"/>
              </a:ext>
            </a:extLst>
          </p:cNvPr>
          <p:cNvCxnSpPr/>
          <p:nvPr>
            <p:custDataLst>
              <p:tags r:id="rId12"/>
            </p:custDataLst>
          </p:nvPr>
        </p:nvCxnSpPr>
        <p:spPr bwMode="auto">
          <a:xfrm flipV="1">
            <a:off x="6373813" y="5430839"/>
            <a:ext cx="42862" cy="238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DFAA5E5C-1A6E-474A-A547-6F1478E72ECF}"/>
              </a:ext>
            </a:extLst>
          </p:cNvPr>
          <p:cNvCxnSpPr/>
          <p:nvPr>
            <p:custDataLst>
              <p:tags r:id="rId13"/>
            </p:custDataLst>
          </p:nvPr>
        </p:nvCxnSpPr>
        <p:spPr bwMode="auto">
          <a:xfrm flipV="1">
            <a:off x="6373813" y="5484813"/>
            <a:ext cx="42862" cy="1571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1" name="Text Placeholder 2">
            <a:extLst>
              <a:ext uri="{FF2B5EF4-FFF2-40B4-BE49-F238E27FC236}">
                <a16:creationId xmlns:a16="http://schemas.microsoft.com/office/drawing/2014/main" id="{796DA016-1CBF-5A4E-CBBE-AC8F3DA64C4C}"/>
              </a:ext>
            </a:extLst>
          </p:cNvPr>
          <p:cNvSpPr>
            <a:spLocks noGrp="1"/>
          </p:cNvSpPr>
          <p:nvPr>
            <p:custDataLst>
              <p:tags r:id="rId14"/>
            </p:custDataLst>
          </p:nvPr>
        </p:nvSpPr>
        <p:spPr bwMode="gray">
          <a:xfrm>
            <a:off x="7089775" y="53546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55073D7-60E3-4525-88CE-792515676458}" type="datetime'0'''''''',''''''''''''''''''2''''''''''''''''''%'''''">
              <a:rPr lang="es-AR" altLang="en-US" sz="1000" b="1" smtClean="0">
                <a:ea typeface="+mn-ea"/>
                <a:cs typeface="+mn-cs"/>
              </a:rPr>
              <a:pPr/>
              <a:t>0,2%</a:t>
            </a:fld>
            <a:endParaRPr lang="es-AR" altLang="es-AR" sz="1000" b="1" dirty="0">
              <a:ea typeface="+mn-ea"/>
              <a:cs typeface="+mn-cs"/>
              <a:sym typeface="+mn-lt"/>
            </a:endParaRPr>
          </a:p>
        </p:txBody>
      </p:sp>
      <p:sp>
        <p:nvSpPr>
          <p:cNvPr id="87" name="Text Placeholder 2">
            <a:extLst>
              <a:ext uri="{FF2B5EF4-FFF2-40B4-BE49-F238E27FC236}">
                <a16:creationId xmlns:a16="http://schemas.microsoft.com/office/drawing/2014/main" id="{9A5D99A1-F42D-4888-A54E-A0E31DF74C68}"/>
              </a:ext>
            </a:extLst>
          </p:cNvPr>
          <p:cNvSpPr>
            <a:spLocks noGrp="1"/>
          </p:cNvSpPr>
          <p:nvPr>
            <p:custDataLst>
              <p:tags r:id="rId15"/>
            </p:custDataLst>
          </p:nvPr>
        </p:nvSpPr>
        <p:spPr bwMode="gray">
          <a:xfrm>
            <a:off x="6773863" y="536257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ED1D177-32B4-44A9-B0E0-5860FB823743}" type="datetime'''''''''''''''''0'''''''''''''''''''''''',0%'''''">
              <a:rPr lang="es-AR" altLang="en-US" sz="1000" b="1" smtClean="0">
                <a:effectLst/>
                <a:ea typeface="+mn-ea"/>
                <a:cs typeface="+mn-cs"/>
              </a:rPr>
              <a:pPr/>
              <a:t>0,0%</a:t>
            </a:fld>
            <a:endParaRPr lang="es-AR" altLang="es-AR" sz="1000" b="1" dirty="0">
              <a:ea typeface="+mn-ea"/>
              <a:cs typeface="+mn-cs"/>
              <a:sym typeface="+mn-lt"/>
            </a:endParaRPr>
          </a:p>
        </p:txBody>
      </p:sp>
      <p:sp>
        <p:nvSpPr>
          <p:cNvPr id="83" name="Text Placeholder 2">
            <a:extLst>
              <a:ext uri="{FF2B5EF4-FFF2-40B4-BE49-F238E27FC236}">
                <a16:creationId xmlns:a16="http://schemas.microsoft.com/office/drawing/2014/main" id="{5097CDBF-ABBC-4F74-B439-223551820A37}"/>
              </a:ext>
            </a:extLst>
          </p:cNvPr>
          <p:cNvSpPr>
            <a:spLocks noGrp="1"/>
          </p:cNvSpPr>
          <p:nvPr>
            <p:custDataLst>
              <p:tags r:id="rId16"/>
            </p:custDataLst>
          </p:nvPr>
        </p:nvSpPr>
        <p:spPr bwMode="gray">
          <a:xfrm>
            <a:off x="6461126" y="54165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9664C1F-AFDE-44E4-A8C9-3295208BAAC6}" type="datetime'''''''''''''''1'',''''''''''''''''''''''''''8''%'''''''''">
              <a:rPr lang="es-AR" altLang="en-US" sz="1000" b="1" smtClean="0">
                <a:solidFill>
                  <a:schemeClr val="bg1"/>
                </a:solidFill>
                <a:ea typeface="+mn-ea"/>
                <a:cs typeface="+mn-cs"/>
              </a:rPr>
              <a:pPr/>
              <a:t>1,8%</a:t>
            </a:fld>
            <a:endParaRPr lang="es-AR" altLang="es-AR" sz="1000" b="1" dirty="0">
              <a:solidFill>
                <a:schemeClr val="bg1"/>
              </a:solidFill>
              <a:ea typeface="+mn-ea"/>
              <a:cs typeface="+mn-cs"/>
              <a:sym typeface="+mn-lt"/>
            </a:endParaRPr>
          </a:p>
        </p:txBody>
      </p:sp>
      <p:sp>
        <p:nvSpPr>
          <p:cNvPr id="86" name="Text Placeholder 2">
            <a:extLst>
              <a:ext uri="{FF2B5EF4-FFF2-40B4-BE49-F238E27FC236}">
                <a16:creationId xmlns:a16="http://schemas.microsoft.com/office/drawing/2014/main" id="{1DB949FC-B9E7-4DB7-89A4-3311664AA2FA}"/>
              </a:ext>
            </a:extLst>
          </p:cNvPr>
          <p:cNvSpPr>
            <a:spLocks noGrp="1"/>
          </p:cNvSpPr>
          <p:nvPr>
            <p:custDataLst>
              <p:tags r:id="rId17"/>
            </p:custDataLst>
          </p:nvPr>
        </p:nvSpPr>
        <p:spPr bwMode="gray">
          <a:xfrm>
            <a:off x="6616701" y="57546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2DFA112-29BA-4FDF-8D34-D34CEF0D9132}" type="datetime'''9'''''''''''''''''''''''''''',''''''''''''''''''''''''8%'">
              <a:rPr lang="es-AR" altLang="en-US" sz="1000" b="1" smtClean="0">
                <a:solidFill>
                  <a:schemeClr val="bg1"/>
                </a:solidFill>
                <a:ea typeface="+mn-ea"/>
                <a:cs typeface="+mn-cs"/>
              </a:rPr>
              <a:pPr/>
              <a:t>9,8%</a:t>
            </a:fld>
            <a:endParaRPr lang="es-AR" altLang="es-AR" sz="1000" b="1" dirty="0">
              <a:solidFill>
                <a:schemeClr val="bg1"/>
              </a:solidFill>
              <a:ea typeface="+mn-ea"/>
              <a:cs typeface="+mn-cs"/>
              <a:sym typeface="+mn-lt"/>
            </a:endParaRPr>
          </a:p>
        </p:txBody>
      </p:sp>
      <p:sp>
        <p:nvSpPr>
          <p:cNvPr id="7187" name="Marcador de texto 2"/>
          <p:cNvSpPr>
            <a:spLocks noGrp="1"/>
          </p:cNvSpPr>
          <p:nvPr>
            <p:custDataLst>
              <p:tags r:id="rId18"/>
            </p:custDataLst>
          </p:nvPr>
        </p:nvSpPr>
        <p:spPr bwMode="auto">
          <a:xfrm>
            <a:off x="6624638"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476BBC6-10D0-485D-8FF5-CB26E2E4F242}" type="datetime'2''''''''''''''''''''''''''''0''2''''''''''''''''0'''''''''''">
              <a:rPr lang="es-AR" altLang="en-US" sz="1000" b="1" smtClean="0">
                <a:effectLst/>
                <a:latin typeface="+mn-lt"/>
                <a:cs typeface="+mn-cs"/>
              </a:rPr>
              <a:pPr/>
              <a:t>2020</a:t>
            </a:fld>
            <a:endParaRPr lang="es-AR" sz="1000" b="1">
              <a:latin typeface="+mn-lt"/>
              <a:cs typeface="+mn-cs"/>
              <a:sym typeface="+mn-lt"/>
            </a:endParaRPr>
          </a:p>
        </p:txBody>
      </p:sp>
      <p:sp>
        <p:nvSpPr>
          <p:cNvPr id="34" name="Text Placeholder 2">
            <a:extLst>
              <a:ext uri="{FF2B5EF4-FFF2-40B4-BE49-F238E27FC236}">
                <a16:creationId xmlns:a16="http://schemas.microsoft.com/office/drawing/2014/main" id="{D76F34DC-1CD0-73EA-60A0-5AED36AFF394}"/>
              </a:ext>
            </a:extLst>
          </p:cNvPr>
          <p:cNvSpPr>
            <a:spLocks noGrp="1"/>
          </p:cNvSpPr>
          <p:nvPr>
            <p:custDataLst>
              <p:tags r:id="rId19"/>
            </p:custDataLst>
          </p:nvPr>
        </p:nvSpPr>
        <p:spPr bwMode="gray">
          <a:xfrm>
            <a:off x="7739063" y="3460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B56B848-01B2-40C0-8F1B-5E66D84F8A6B}" type="datetime'''3'''',''''''''2''''''''''''''''''''''''''''''''%'''''''''''">
              <a:rPr lang="es-AR" altLang="en-US" sz="1000" b="1" smtClean="0">
                <a:solidFill>
                  <a:schemeClr val="bg1"/>
                </a:solidFill>
                <a:ea typeface="+mn-ea"/>
                <a:cs typeface="+mn-cs"/>
              </a:rPr>
              <a:pPr/>
              <a:t>3,2%</a:t>
            </a:fld>
            <a:endParaRPr lang="es-AR" altLang="es-AR" sz="1000" b="1" dirty="0">
              <a:solidFill>
                <a:schemeClr val="bg1"/>
              </a:solidFill>
              <a:ea typeface="+mn-ea"/>
              <a:cs typeface="+mn-cs"/>
              <a:sym typeface="+mn-lt"/>
            </a:endParaRPr>
          </a:p>
        </p:txBody>
      </p:sp>
      <p:sp>
        <p:nvSpPr>
          <p:cNvPr id="35" name="Text Placeholder 2">
            <a:extLst>
              <a:ext uri="{FF2B5EF4-FFF2-40B4-BE49-F238E27FC236}">
                <a16:creationId xmlns:a16="http://schemas.microsoft.com/office/drawing/2014/main" id="{A45B3BB9-6F03-7FC2-80D9-25ECA1A438B0}"/>
              </a:ext>
            </a:extLst>
          </p:cNvPr>
          <p:cNvSpPr>
            <a:spLocks noGrp="1"/>
          </p:cNvSpPr>
          <p:nvPr>
            <p:custDataLst>
              <p:tags r:id="rId20"/>
            </p:custDataLst>
          </p:nvPr>
        </p:nvSpPr>
        <p:spPr bwMode="gray">
          <a:xfrm>
            <a:off x="7739064" y="6635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637D4E4-6825-4039-83C1-281684BADEA7}" type="datetime'''''''''''7'''',''''''''''''8%'">
              <a:rPr lang="es-AR" altLang="en-US" sz="1000" b="1" smtClean="0">
                <a:solidFill>
                  <a:schemeClr val="bg1"/>
                </a:solidFill>
                <a:ea typeface="+mn-ea"/>
                <a:cs typeface="+mn-cs"/>
              </a:rPr>
              <a:pPr/>
              <a:t>7,8%</a:t>
            </a:fld>
            <a:endParaRPr lang="es-AR" altLang="es-AR" sz="1000" b="1" dirty="0">
              <a:solidFill>
                <a:schemeClr val="bg1"/>
              </a:solidFill>
              <a:ea typeface="+mn-ea"/>
              <a:cs typeface="+mn-cs"/>
              <a:sym typeface="+mn-lt"/>
            </a:endParaRPr>
          </a:p>
        </p:txBody>
      </p:sp>
      <p:sp>
        <p:nvSpPr>
          <p:cNvPr id="85" name="Text Placeholder 2">
            <a:extLst>
              <a:ext uri="{FF2B5EF4-FFF2-40B4-BE49-F238E27FC236}">
                <a16:creationId xmlns:a16="http://schemas.microsoft.com/office/drawing/2014/main" id="{187AE230-6DF9-4E70-BAB4-9DADD31AEF29}"/>
              </a:ext>
            </a:extLst>
          </p:cNvPr>
          <p:cNvSpPr>
            <a:spLocks noGrp="1"/>
          </p:cNvSpPr>
          <p:nvPr>
            <p:custDataLst>
              <p:tags r:id="rId21"/>
            </p:custDataLst>
          </p:nvPr>
        </p:nvSpPr>
        <p:spPr bwMode="gray">
          <a:xfrm>
            <a:off x="7739064" y="112553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4A119B-D994-48A8-8884-B53970EBEC75}" type="datetime'''''''''''''''''''''''''8'''''',''''''2''''%'''''''">
              <a:rPr lang="es-AR" altLang="en-US" sz="1000" b="1" smtClean="0">
                <a:solidFill>
                  <a:schemeClr val="bg1"/>
                </a:solidFill>
                <a:ea typeface="+mn-ea"/>
                <a:cs typeface="+mn-cs"/>
              </a:rPr>
              <a:pPr/>
              <a:t>8,2%</a:t>
            </a:fld>
            <a:endParaRPr lang="es-AR" altLang="es-AR" sz="1000" b="1" dirty="0">
              <a:solidFill>
                <a:schemeClr val="bg1"/>
              </a:solidFill>
              <a:ea typeface="+mn-ea"/>
              <a:cs typeface="+mn-cs"/>
              <a:sym typeface="+mn-lt"/>
            </a:endParaRPr>
          </a:p>
        </p:txBody>
      </p:sp>
      <p:sp>
        <p:nvSpPr>
          <p:cNvPr id="37" name="Text Placeholder 2">
            <a:extLst>
              <a:ext uri="{FF2B5EF4-FFF2-40B4-BE49-F238E27FC236}">
                <a16:creationId xmlns:a16="http://schemas.microsoft.com/office/drawing/2014/main" id="{4E0067A3-0FEF-18B3-D849-25B2047057C0}"/>
              </a:ext>
            </a:extLst>
          </p:cNvPr>
          <p:cNvSpPr>
            <a:spLocks noGrp="1"/>
          </p:cNvSpPr>
          <p:nvPr>
            <p:custDataLst>
              <p:tags r:id="rId22"/>
            </p:custDataLst>
          </p:nvPr>
        </p:nvSpPr>
        <p:spPr bwMode="gray">
          <a:xfrm>
            <a:off x="7705724" y="170497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2F08F79-9CAD-4C07-BDE1-0D1BE07DB264}" type="datetime'''1''''''''''''''''''''''''''''''1,9''%'''''''''''''''''''">
              <a:rPr lang="es-AR" altLang="en-US" sz="1000" b="1" smtClean="0">
                <a:solidFill>
                  <a:schemeClr val="bg1"/>
                </a:solidFill>
                <a:ea typeface="+mn-ea"/>
                <a:cs typeface="+mn-cs"/>
              </a:rPr>
              <a:pPr/>
              <a:t>11,9%</a:t>
            </a:fld>
            <a:endParaRPr lang="es-AR" altLang="es-AR" sz="1000" b="1" dirty="0">
              <a:solidFill>
                <a:schemeClr val="bg1"/>
              </a:solidFill>
              <a:ea typeface="+mn-ea"/>
              <a:cs typeface="+mn-cs"/>
              <a:sym typeface="+mn-lt"/>
            </a:endParaRPr>
          </a:p>
        </p:txBody>
      </p:sp>
      <p:sp>
        <p:nvSpPr>
          <p:cNvPr id="38" name="Text Placeholder 2">
            <a:extLst>
              <a:ext uri="{FF2B5EF4-FFF2-40B4-BE49-F238E27FC236}">
                <a16:creationId xmlns:a16="http://schemas.microsoft.com/office/drawing/2014/main" id="{69139DEC-5295-D1D7-3599-6B67C01F7100}"/>
              </a:ext>
            </a:extLst>
          </p:cNvPr>
          <p:cNvSpPr>
            <a:spLocks noGrp="1"/>
          </p:cNvSpPr>
          <p:nvPr>
            <p:custDataLst>
              <p:tags r:id="rId23"/>
            </p:custDataLst>
          </p:nvPr>
        </p:nvSpPr>
        <p:spPr bwMode="gray">
          <a:xfrm>
            <a:off x="7705724" y="322738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1AC4418-2518-4D5B-AF2A-CC93878BBA37}" type="datetime'''''''''''''''''''''''''''''''40,''''''''7''''''%'''''''">
              <a:rPr lang="es-AR" altLang="en-US" sz="1000" b="1" smtClean="0">
                <a:solidFill>
                  <a:schemeClr val="bg1"/>
                </a:solidFill>
                <a:ea typeface="+mn-ea"/>
                <a:cs typeface="+mn-cs"/>
              </a:rPr>
              <a:pPr/>
              <a:t>40,7%</a:t>
            </a:fld>
            <a:endParaRPr lang="es-AR" altLang="es-AR" sz="1000" b="1" dirty="0">
              <a:solidFill>
                <a:schemeClr val="bg1"/>
              </a:solidFill>
              <a:ea typeface="+mn-ea"/>
              <a:cs typeface="+mn-cs"/>
              <a:sym typeface="+mn-lt"/>
            </a:endParaRPr>
          </a:p>
        </p:txBody>
      </p:sp>
      <p:sp>
        <p:nvSpPr>
          <p:cNvPr id="97" name="Text Placeholder 2">
            <a:extLst>
              <a:ext uri="{FF2B5EF4-FFF2-40B4-BE49-F238E27FC236}">
                <a16:creationId xmlns:a16="http://schemas.microsoft.com/office/drawing/2014/main" id="{5DE83C2E-424C-48F8-A892-6FAD9BA79D03}"/>
              </a:ext>
            </a:extLst>
          </p:cNvPr>
          <p:cNvSpPr>
            <a:spLocks noGrp="1"/>
          </p:cNvSpPr>
          <p:nvPr>
            <p:custDataLst>
              <p:tags r:id="rId24"/>
            </p:custDataLst>
          </p:nvPr>
        </p:nvSpPr>
        <p:spPr bwMode="gray">
          <a:xfrm>
            <a:off x="7739064" y="4418013"/>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44FA86F-D1A0-4449-B339-1C2EACE6D370}"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84" name="Marcador de texto 2">
            <a:extLst>
              <a:ext uri="{FF2B5EF4-FFF2-40B4-BE49-F238E27FC236}">
                <a16:creationId xmlns:a16="http://schemas.microsoft.com/office/drawing/2014/main" id="{3913FE15-4842-4F3A-A24B-50060B85D6E7}"/>
              </a:ext>
            </a:extLst>
          </p:cNvPr>
          <p:cNvSpPr>
            <a:spLocks noGrp="1"/>
          </p:cNvSpPr>
          <p:nvPr>
            <p:custDataLst>
              <p:tags r:id="rId25"/>
            </p:custDataLst>
          </p:nvPr>
        </p:nvSpPr>
        <p:spPr bwMode="gray">
          <a:xfrm>
            <a:off x="7705724" y="4856163"/>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B181724B-A561-4A1B-A9BD-62536E065663}" type="datetime'''''''1''''''''''''''''''''''''''''4'',7''''%'''''''''''''">
              <a:rPr lang="es-AR" altLang="en-US" sz="1000" b="1" smtClean="0">
                <a:solidFill>
                  <a:schemeClr val="bg1"/>
                </a:solidFill>
              </a:rPr>
              <a:pPr/>
              <a:t>14,7%</a:t>
            </a:fld>
            <a:endParaRPr lang="es-AR" sz="1000" b="1">
              <a:solidFill>
                <a:schemeClr val="bg1"/>
              </a:solidFill>
              <a:sym typeface="+mn-lt"/>
            </a:endParaRPr>
          </a:p>
        </p:txBody>
      </p:sp>
      <p:sp>
        <p:nvSpPr>
          <p:cNvPr id="41" name="Text Placeholder 2">
            <a:extLst>
              <a:ext uri="{FF2B5EF4-FFF2-40B4-BE49-F238E27FC236}">
                <a16:creationId xmlns:a16="http://schemas.microsoft.com/office/drawing/2014/main" id="{641D65D3-CB1B-12FE-AE5C-CC50FA19C3F7}"/>
              </a:ext>
            </a:extLst>
          </p:cNvPr>
          <p:cNvSpPr>
            <a:spLocks noGrp="1"/>
          </p:cNvSpPr>
          <p:nvPr>
            <p:custDataLst>
              <p:tags r:id="rId26"/>
            </p:custDataLst>
          </p:nvPr>
        </p:nvSpPr>
        <p:spPr bwMode="gray">
          <a:xfrm>
            <a:off x="8212138" y="52911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586B1D69-5AB7-4EF5-B997-7F1173BCBD0D}" type="datetime'''''''''''''''''0'''''''''''''''',''''3%'">
              <a:rPr lang="es-AR" altLang="en-US" sz="1000" b="1" smtClean="0">
                <a:ea typeface="+mn-ea"/>
                <a:cs typeface="+mn-cs"/>
              </a:rPr>
              <a:pPr/>
              <a:t>0,3%</a:t>
            </a:fld>
            <a:endParaRPr lang="es-AR" altLang="es-AR" sz="1000" b="1" dirty="0">
              <a:ea typeface="+mn-ea"/>
              <a:cs typeface="+mn-cs"/>
              <a:sym typeface="+mn-lt"/>
            </a:endParaRPr>
          </a:p>
        </p:txBody>
      </p:sp>
      <p:sp>
        <p:nvSpPr>
          <p:cNvPr id="95" name="Text Placeholder 2">
            <a:extLst>
              <a:ext uri="{FF2B5EF4-FFF2-40B4-BE49-F238E27FC236}">
                <a16:creationId xmlns:a16="http://schemas.microsoft.com/office/drawing/2014/main" id="{CF3F7A4D-5608-4E00-ACB1-890118D94B9F}"/>
              </a:ext>
            </a:extLst>
          </p:cNvPr>
          <p:cNvSpPr>
            <a:spLocks noGrp="1"/>
          </p:cNvSpPr>
          <p:nvPr>
            <p:custDataLst>
              <p:tags r:id="rId27"/>
            </p:custDataLst>
          </p:nvPr>
        </p:nvSpPr>
        <p:spPr bwMode="gray">
          <a:xfrm>
            <a:off x="7896225" y="529907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D31E246-239B-4146-9514-7A8B36064D57}" type="datetime'''''''''''0'''''',0''''%'''''''''''''''''''''">
              <a:rPr lang="es-AR" altLang="en-US" sz="1000" b="1" smtClean="0">
                <a:ea typeface="+mn-ea"/>
                <a:cs typeface="+mn-cs"/>
              </a:rPr>
              <a:pPr/>
              <a:t>0,0%</a:t>
            </a:fld>
            <a:endParaRPr lang="es-AR" altLang="es-AR" sz="1000" b="1" dirty="0">
              <a:ea typeface="+mn-ea"/>
              <a:cs typeface="+mn-cs"/>
              <a:sym typeface="+mn-lt"/>
            </a:endParaRPr>
          </a:p>
        </p:txBody>
      </p:sp>
      <p:sp>
        <p:nvSpPr>
          <p:cNvPr id="93" name="Text Placeholder 2">
            <a:extLst>
              <a:ext uri="{FF2B5EF4-FFF2-40B4-BE49-F238E27FC236}">
                <a16:creationId xmlns:a16="http://schemas.microsoft.com/office/drawing/2014/main" id="{194CAC6A-32A2-4026-A15F-0ED21F4A7DB9}"/>
              </a:ext>
            </a:extLst>
          </p:cNvPr>
          <p:cNvSpPr>
            <a:spLocks noGrp="1"/>
          </p:cNvSpPr>
          <p:nvPr>
            <p:custDataLst>
              <p:tags r:id="rId28"/>
            </p:custDataLst>
          </p:nvPr>
        </p:nvSpPr>
        <p:spPr bwMode="gray">
          <a:xfrm>
            <a:off x="7583489" y="53562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D420DD2-16EB-4EA7-95C8-F3A896A2C4DE}" type="datetime'2,''''''''''''''''''''''''0''''''''''''''%'''''''''''''''''''">
              <a:rPr lang="es-AR" altLang="en-US" sz="1000" b="1" smtClean="0">
                <a:solidFill>
                  <a:schemeClr val="bg1"/>
                </a:solidFill>
                <a:ea typeface="+mn-ea"/>
                <a:cs typeface="+mn-cs"/>
              </a:rPr>
              <a:pPr/>
              <a:t>2,0%</a:t>
            </a:fld>
            <a:endParaRPr lang="es-AR" altLang="es-AR" sz="1000" b="1" dirty="0">
              <a:solidFill>
                <a:schemeClr val="bg1"/>
              </a:solidFill>
              <a:ea typeface="+mn-ea"/>
              <a:cs typeface="+mn-cs"/>
              <a:sym typeface="+mn-lt"/>
            </a:endParaRPr>
          </a:p>
        </p:txBody>
      </p:sp>
      <p:sp>
        <p:nvSpPr>
          <p:cNvPr id="90" name="Text Placeholder 2">
            <a:extLst>
              <a:ext uri="{FF2B5EF4-FFF2-40B4-BE49-F238E27FC236}">
                <a16:creationId xmlns:a16="http://schemas.microsoft.com/office/drawing/2014/main" id="{BE0AB96E-ACE2-424F-95F6-B2AED2B11D00}"/>
              </a:ext>
            </a:extLst>
          </p:cNvPr>
          <p:cNvSpPr>
            <a:spLocks noGrp="1"/>
          </p:cNvSpPr>
          <p:nvPr>
            <p:custDataLst>
              <p:tags r:id="rId29"/>
            </p:custDataLst>
          </p:nvPr>
        </p:nvSpPr>
        <p:spPr bwMode="gray">
          <a:xfrm>
            <a:off x="7705724" y="57261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D7221E4-C0F8-40D1-8FA0-6C5191D95114}" type="datetime'1''''''''''''''''0'''''''''',8''''''''''''''''''''''%'''''''">
              <a:rPr lang="es-AR" altLang="en-US" sz="1000" b="1" smtClean="0">
                <a:solidFill>
                  <a:schemeClr val="bg1"/>
                </a:solidFill>
                <a:ea typeface="+mn-ea"/>
                <a:cs typeface="+mn-cs"/>
              </a:rPr>
              <a:pPr/>
              <a:t>10,8%</a:t>
            </a:fld>
            <a:endParaRPr lang="es-AR" altLang="es-AR" sz="1000" b="1" dirty="0">
              <a:solidFill>
                <a:schemeClr val="bg1"/>
              </a:solidFill>
              <a:ea typeface="+mn-ea"/>
              <a:cs typeface="+mn-cs"/>
              <a:sym typeface="+mn-lt"/>
            </a:endParaRPr>
          </a:p>
        </p:txBody>
      </p:sp>
      <p:sp>
        <p:nvSpPr>
          <p:cNvPr id="7209" name="Marcador de texto 2"/>
          <p:cNvSpPr>
            <a:spLocks noGrp="1"/>
          </p:cNvSpPr>
          <p:nvPr>
            <p:custDataLst>
              <p:tags r:id="rId30"/>
            </p:custDataLst>
          </p:nvPr>
        </p:nvSpPr>
        <p:spPr bwMode="auto">
          <a:xfrm>
            <a:off x="7747000"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8AC9FC46-D903-4BAC-B0A6-2D1255230AE0}" type="datetime'''''''''''''''2''''''''''''02''''1'''''''''''''''''''''''">
              <a:rPr lang="es-AR" altLang="en-US" sz="1000" b="1" smtClean="0">
                <a:effectLst/>
                <a:latin typeface="+mn-lt"/>
                <a:cs typeface="+mn-cs"/>
              </a:rPr>
              <a:pPr/>
              <a:t>2021</a:t>
            </a:fld>
            <a:endParaRPr lang="es-AR" sz="1000" b="1">
              <a:latin typeface="+mn-lt"/>
              <a:cs typeface="+mn-cs"/>
              <a:sym typeface="+mn-lt"/>
            </a:endParaRPr>
          </a:p>
        </p:txBody>
      </p:sp>
      <p:sp>
        <p:nvSpPr>
          <p:cNvPr id="45" name="Text Placeholder 2">
            <a:extLst>
              <a:ext uri="{FF2B5EF4-FFF2-40B4-BE49-F238E27FC236}">
                <a16:creationId xmlns:a16="http://schemas.microsoft.com/office/drawing/2014/main" id="{0C6A9A97-481C-D9E5-943F-FCB1692519F4}"/>
              </a:ext>
            </a:extLst>
          </p:cNvPr>
          <p:cNvSpPr>
            <a:spLocks noGrp="1"/>
          </p:cNvSpPr>
          <p:nvPr>
            <p:custDataLst>
              <p:tags r:id="rId31"/>
            </p:custDataLst>
          </p:nvPr>
        </p:nvSpPr>
        <p:spPr bwMode="gray">
          <a:xfrm>
            <a:off x="8863014" y="3968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B02BCCA-94B9-4B29-9DD6-E69CB921ABF1}" type="datetime'''''''4'''''''''',''''9''''''''''''''''''%'">
              <a:rPr lang="es-AR" altLang="en-US" sz="1000" b="1" smtClean="0">
                <a:solidFill>
                  <a:schemeClr val="bg1"/>
                </a:solidFill>
                <a:ea typeface="+mn-ea"/>
                <a:cs typeface="+mn-cs"/>
              </a:rPr>
              <a:pPr/>
              <a:t>4,9%</a:t>
            </a:fld>
            <a:endParaRPr lang="es-AR" altLang="es-AR" sz="1000" b="1" dirty="0">
              <a:solidFill>
                <a:schemeClr val="bg1"/>
              </a:solidFill>
              <a:ea typeface="+mn-ea"/>
              <a:cs typeface="+mn-cs"/>
              <a:sym typeface="+mn-lt"/>
            </a:endParaRPr>
          </a:p>
        </p:txBody>
      </p:sp>
      <p:sp>
        <p:nvSpPr>
          <p:cNvPr id="46" name="Text Placeholder 2">
            <a:extLst>
              <a:ext uri="{FF2B5EF4-FFF2-40B4-BE49-F238E27FC236}">
                <a16:creationId xmlns:a16="http://schemas.microsoft.com/office/drawing/2014/main" id="{7F712E6F-C672-3220-B83F-958A9C2DBF40}"/>
              </a:ext>
            </a:extLst>
          </p:cNvPr>
          <p:cNvSpPr>
            <a:spLocks noGrp="1"/>
          </p:cNvSpPr>
          <p:nvPr>
            <p:custDataLst>
              <p:tags r:id="rId32"/>
            </p:custDataLst>
          </p:nvPr>
        </p:nvSpPr>
        <p:spPr bwMode="gray">
          <a:xfrm>
            <a:off x="8863013" y="7635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435F45E-1CBF-41AD-813A-31F13189CD6F}" type="datetime'''''''''''''''''7'''''''''''''',7''''''''''''''''''''%'''">
              <a:rPr lang="es-AR" altLang="en-US" sz="1000" b="1" smtClean="0">
                <a:solidFill>
                  <a:schemeClr val="bg1"/>
                </a:solidFill>
                <a:ea typeface="+mn-ea"/>
                <a:cs typeface="+mn-cs"/>
              </a:rPr>
              <a:pPr/>
              <a:t>7,7%</a:t>
            </a:fld>
            <a:endParaRPr lang="es-AR" altLang="es-AR" sz="1000" b="1" dirty="0">
              <a:solidFill>
                <a:schemeClr val="bg1"/>
              </a:solidFill>
              <a:ea typeface="+mn-ea"/>
              <a:cs typeface="+mn-cs"/>
              <a:sym typeface="+mn-lt"/>
            </a:endParaRPr>
          </a:p>
        </p:txBody>
      </p:sp>
      <p:sp>
        <p:nvSpPr>
          <p:cNvPr id="89" name="Text Placeholder 2">
            <a:extLst>
              <a:ext uri="{FF2B5EF4-FFF2-40B4-BE49-F238E27FC236}">
                <a16:creationId xmlns:a16="http://schemas.microsoft.com/office/drawing/2014/main" id="{3CB856AF-9825-4DBD-81CC-25A83EBF8D1A}"/>
              </a:ext>
            </a:extLst>
          </p:cNvPr>
          <p:cNvSpPr>
            <a:spLocks noGrp="1"/>
          </p:cNvSpPr>
          <p:nvPr>
            <p:custDataLst>
              <p:tags r:id="rId33"/>
            </p:custDataLst>
          </p:nvPr>
        </p:nvSpPr>
        <p:spPr bwMode="gray">
          <a:xfrm>
            <a:off x="8863013" y="11572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4DD0DC1-2407-4E0C-A880-353762C5AFDE}" type="datetime'''5'''''',''''''''''''''''''''''''''''''''9''''''''''''%'''''">
              <a:rPr lang="es-AR" altLang="en-US" sz="1000" b="1" smtClean="0">
                <a:solidFill>
                  <a:schemeClr val="bg1"/>
                </a:solidFill>
                <a:ea typeface="+mn-ea"/>
                <a:cs typeface="+mn-cs"/>
              </a:rPr>
              <a:pPr/>
              <a:t>5,9%</a:t>
            </a:fld>
            <a:endParaRPr lang="es-AR" altLang="es-AR" sz="1000" b="1" dirty="0">
              <a:solidFill>
                <a:schemeClr val="bg1"/>
              </a:solidFill>
              <a:ea typeface="+mn-ea"/>
              <a:cs typeface="+mn-cs"/>
              <a:sym typeface="+mn-lt"/>
            </a:endParaRPr>
          </a:p>
        </p:txBody>
      </p:sp>
      <p:sp>
        <p:nvSpPr>
          <p:cNvPr id="52" name="Text Placeholder 2">
            <a:extLst>
              <a:ext uri="{FF2B5EF4-FFF2-40B4-BE49-F238E27FC236}">
                <a16:creationId xmlns:a16="http://schemas.microsoft.com/office/drawing/2014/main" id="{DAEE7ACB-AB2F-AC71-E3B1-17DCC5F142D9}"/>
              </a:ext>
            </a:extLst>
          </p:cNvPr>
          <p:cNvSpPr>
            <a:spLocks noGrp="1"/>
          </p:cNvSpPr>
          <p:nvPr>
            <p:custDataLst>
              <p:tags r:id="rId34"/>
            </p:custDataLst>
          </p:nvPr>
        </p:nvSpPr>
        <p:spPr bwMode="gray">
          <a:xfrm>
            <a:off x="8829674" y="164782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E368F89-089B-434C-B5E7-DAA9528E0998}" type="datetime'''''''''1''''''''''''''''''''1'''',''''''''''''''1%'''''''''">
              <a:rPr lang="es-AR" altLang="en-US" sz="1000" b="1" smtClean="0">
                <a:solidFill>
                  <a:schemeClr val="bg1"/>
                </a:solidFill>
                <a:ea typeface="+mn-ea"/>
                <a:cs typeface="+mn-cs"/>
              </a:rPr>
              <a:pPr/>
              <a:t>11,1%</a:t>
            </a:fld>
            <a:endParaRPr lang="es-AR" altLang="es-AR" sz="1000" b="1" dirty="0">
              <a:solidFill>
                <a:schemeClr val="bg1"/>
              </a:solidFill>
              <a:ea typeface="+mn-ea"/>
              <a:cs typeface="+mn-cs"/>
              <a:sym typeface="+mn-lt"/>
            </a:endParaRPr>
          </a:p>
        </p:txBody>
      </p:sp>
      <p:sp>
        <p:nvSpPr>
          <p:cNvPr id="54" name="Text Placeholder 2">
            <a:extLst>
              <a:ext uri="{FF2B5EF4-FFF2-40B4-BE49-F238E27FC236}">
                <a16:creationId xmlns:a16="http://schemas.microsoft.com/office/drawing/2014/main" id="{4E10F8C5-12DC-409C-AC05-01212FE0A1F6}"/>
              </a:ext>
            </a:extLst>
          </p:cNvPr>
          <p:cNvSpPr>
            <a:spLocks noGrp="1"/>
          </p:cNvSpPr>
          <p:nvPr>
            <p:custDataLst>
              <p:tags r:id="rId35"/>
            </p:custDataLst>
          </p:nvPr>
        </p:nvSpPr>
        <p:spPr bwMode="gray">
          <a:xfrm>
            <a:off x="8829674" y="31527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2B946DD-4DF5-454D-9601-B1EA649388CB}" type="datetime'''4''''''1,''''''''''''''0''''''''%'''''''''''''''''''''''''">
              <a:rPr lang="es-AR" altLang="en-US" sz="1000" b="1" smtClean="0">
                <a:solidFill>
                  <a:schemeClr val="bg1"/>
                </a:solidFill>
                <a:ea typeface="+mn-ea"/>
                <a:cs typeface="+mn-cs"/>
              </a:rPr>
              <a:pPr/>
              <a:t>41,0%</a:t>
            </a:fld>
            <a:endParaRPr lang="es-AR" altLang="es-AR" sz="1000" b="1" dirty="0">
              <a:solidFill>
                <a:schemeClr val="bg1"/>
              </a:solidFill>
              <a:ea typeface="+mn-ea"/>
              <a:cs typeface="+mn-cs"/>
              <a:sym typeface="+mn-lt"/>
            </a:endParaRPr>
          </a:p>
        </p:txBody>
      </p:sp>
      <p:sp>
        <p:nvSpPr>
          <p:cNvPr id="103" name="Text Placeholder 2">
            <a:extLst>
              <a:ext uri="{FF2B5EF4-FFF2-40B4-BE49-F238E27FC236}">
                <a16:creationId xmlns:a16="http://schemas.microsoft.com/office/drawing/2014/main" id="{DE0A1BA0-E2D9-4448-9DA8-ED0F0A4130BE}"/>
              </a:ext>
            </a:extLst>
          </p:cNvPr>
          <p:cNvSpPr>
            <a:spLocks noGrp="1"/>
          </p:cNvSpPr>
          <p:nvPr>
            <p:custDataLst>
              <p:tags r:id="rId36"/>
            </p:custDataLst>
          </p:nvPr>
        </p:nvSpPr>
        <p:spPr bwMode="gray">
          <a:xfrm>
            <a:off x="8863014" y="4344988"/>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B3F3651-6B4F-488B-B3FE-B8887DFEA62D}"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88" name="Marcador de texto 2">
            <a:extLst>
              <a:ext uri="{FF2B5EF4-FFF2-40B4-BE49-F238E27FC236}">
                <a16:creationId xmlns:a16="http://schemas.microsoft.com/office/drawing/2014/main" id="{0753A6A5-E702-4EE4-80E0-CFEDD205D66D}"/>
              </a:ext>
            </a:extLst>
          </p:cNvPr>
          <p:cNvSpPr>
            <a:spLocks noGrp="1"/>
          </p:cNvSpPr>
          <p:nvPr>
            <p:custDataLst>
              <p:tags r:id="rId37"/>
            </p:custDataLst>
          </p:nvPr>
        </p:nvSpPr>
        <p:spPr bwMode="gray">
          <a:xfrm>
            <a:off x="8829674" y="4792663"/>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52002103-254F-41EC-9AFA-018E718C7A77}" type="datetime'''''''''''''1''''''''''''''5'',''''''''''2''''''''''''''''%'''">
              <a:rPr lang="es-AR" altLang="en-US" sz="1000" b="1" smtClean="0">
                <a:solidFill>
                  <a:schemeClr val="bg1"/>
                </a:solidFill>
              </a:rPr>
              <a:pPr/>
              <a:t>15,2%</a:t>
            </a:fld>
            <a:endParaRPr lang="es-AR" sz="1000" b="1">
              <a:solidFill>
                <a:schemeClr val="bg1"/>
              </a:solidFill>
              <a:sym typeface="+mn-lt"/>
            </a:endParaRPr>
          </a:p>
        </p:txBody>
      </p:sp>
      <p:sp>
        <p:nvSpPr>
          <p:cNvPr id="60" name="Text Placeholder 2">
            <a:extLst>
              <a:ext uri="{FF2B5EF4-FFF2-40B4-BE49-F238E27FC236}">
                <a16:creationId xmlns:a16="http://schemas.microsoft.com/office/drawing/2014/main" id="{07EC3FD7-E50A-C642-45E6-8DCC20B8F762}"/>
              </a:ext>
            </a:extLst>
          </p:cNvPr>
          <p:cNvSpPr>
            <a:spLocks noGrp="1"/>
          </p:cNvSpPr>
          <p:nvPr>
            <p:custDataLst>
              <p:tags r:id="rId38"/>
            </p:custDataLst>
          </p:nvPr>
        </p:nvSpPr>
        <p:spPr bwMode="gray">
          <a:xfrm>
            <a:off x="9336088" y="52641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81C030AB-EA3B-45D5-808E-7A62E48C7279}" type="datetime'''''''''''''''1,''''''''1''''''''''''''''''''''''''%'''''">
              <a:rPr lang="es-AR" altLang="en-US" sz="1000" b="1" smtClean="0">
                <a:ea typeface="+mn-ea"/>
                <a:cs typeface="+mn-cs"/>
              </a:rPr>
              <a:pPr/>
              <a:t>1,1%</a:t>
            </a:fld>
            <a:endParaRPr lang="es-AR" altLang="es-AR" sz="1000" b="1" dirty="0">
              <a:ea typeface="+mn-ea"/>
              <a:cs typeface="+mn-cs"/>
              <a:sym typeface="+mn-lt"/>
            </a:endParaRPr>
          </a:p>
        </p:txBody>
      </p:sp>
      <p:sp>
        <p:nvSpPr>
          <p:cNvPr id="101" name="Text Placeholder 2">
            <a:extLst>
              <a:ext uri="{FF2B5EF4-FFF2-40B4-BE49-F238E27FC236}">
                <a16:creationId xmlns:a16="http://schemas.microsoft.com/office/drawing/2014/main" id="{A069A65C-78AE-4815-91C1-943E01DC4AB3}"/>
              </a:ext>
            </a:extLst>
          </p:cNvPr>
          <p:cNvSpPr>
            <a:spLocks noGrp="1"/>
          </p:cNvSpPr>
          <p:nvPr>
            <p:custDataLst>
              <p:tags r:id="rId39"/>
            </p:custDataLst>
          </p:nvPr>
        </p:nvSpPr>
        <p:spPr bwMode="gray">
          <a:xfrm>
            <a:off x="9020175" y="5295900"/>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A1147AB-5627-4D6C-B40D-DD74633E6BC1}" type="datetime'''''0'''''''''''''',''''''0''''''''''''''''''''''''''%'">
              <a:rPr lang="es-AR" altLang="en-US" sz="1000" b="1" smtClean="0">
                <a:ea typeface="+mn-ea"/>
                <a:cs typeface="+mn-cs"/>
              </a:rPr>
              <a:pPr/>
              <a:t>0,0%</a:t>
            </a:fld>
            <a:endParaRPr lang="es-AR" altLang="es-AR" sz="1000" b="1" dirty="0">
              <a:ea typeface="+mn-ea"/>
              <a:cs typeface="+mn-cs"/>
              <a:sym typeface="+mn-lt"/>
            </a:endParaRPr>
          </a:p>
        </p:txBody>
      </p:sp>
      <p:sp>
        <p:nvSpPr>
          <p:cNvPr id="99" name="Text Placeholder 2">
            <a:extLst>
              <a:ext uri="{FF2B5EF4-FFF2-40B4-BE49-F238E27FC236}">
                <a16:creationId xmlns:a16="http://schemas.microsoft.com/office/drawing/2014/main" id="{4FD96D6D-1DB9-40FD-8AB9-BD0A8ADA2197}"/>
              </a:ext>
            </a:extLst>
          </p:cNvPr>
          <p:cNvSpPr>
            <a:spLocks noGrp="1"/>
          </p:cNvSpPr>
          <p:nvPr>
            <p:custDataLst>
              <p:tags r:id="rId40"/>
            </p:custDataLst>
          </p:nvPr>
        </p:nvSpPr>
        <p:spPr bwMode="gray">
          <a:xfrm>
            <a:off x="8707439" y="53562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F0CF68-FAE8-4EF1-9B7D-1E094EABD876}" type="datetime'''''''2,''''1''''''''''''''%'''''''''''''''''">
              <a:rPr lang="es-AR" altLang="en-US" sz="1000" b="1" smtClean="0">
                <a:solidFill>
                  <a:schemeClr val="bg1"/>
                </a:solidFill>
                <a:ea typeface="+mn-ea"/>
                <a:cs typeface="+mn-cs"/>
              </a:rPr>
              <a:pPr/>
              <a:t>2,1%</a:t>
            </a:fld>
            <a:endParaRPr lang="es-AR" altLang="es-AR" sz="1000" b="1" dirty="0">
              <a:solidFill>
                <a:schemeClr val="bg1"/>
              </a:solidFill>
              <a:ea typeface="+mn-ea"/>
              <a:cs typeface="+mn-cs"/>
              <a:sym typeface="+mn-lt"/>
            </a:endParaRPr>
          </a:p>
        </p:txBody>
      </p:sp>
      <p:sp>
        <p:nvSpPr>
          <p:cNvPr id="92" name="Text Placeholder 2">
            <a:extLst>
              <a:ext uri="{FF2B5EF4-FFF2-40B4-BE49-F238E27FC236}">
                <a16:creationId xmlns:a16="http://schemas.microsoft.com/office/drawing/2014/main" id="{49FECCCC-B4E5-4FD1-AE35-7CBBFA2ADC97}"/>
              </a:ext>
            </a:extLst>
          </p:cNvPr>
          <p:cNvSpPr>
            <a:spLocks noGrp="1"/>
          </p:cNvSpPr>
          <p:nvPr>
            <p:custDataLst>
              <p:tags r:id="rId41"/>
            </p:custDataLst>
          </p:nvPr>
        </p:nvSpPr>
        <p:spPr bwMode="gray">
          <a:xfrm>
            <a:off x="8829675" y="572770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A34D41A-75E3-48B5-A604-1A4A1AAB6B53}" type="datetime'''''''''''''''1''''''''''''''0'''',''7''''%'''''''''">
              <a:rPr lang="es-AR" altLang="en-US" sz="1000" b="1" smtClean="0">
                <a:solidFill>
                  <a:schemeClr val="bg1"/>
                </a:solidFill>
                <a:ea typeface="+mn-ea"/>
                <a:cs typeface="+mn-cs"/>
              </a:rPr>
              <a:pPr/>
              <a:t>10,7%</a:t>
            </a:fld>
            <a:endParaRPr lang="es-AR" altLang="es-AR" sz="1000" b="1" dirty="0">
              <a:solidFill>
                <a:schemeClr val="bg1"/>
              </a:solidFill>
              <a:ea typeface="+mn-ea"/>
              <a:cs typeface="+mn-cs"/>
              <a:sym typeface="+mn-lt"/>
            </a:endParaRPr>
          </a:p>
        </p:txBody>
      </p:sp>
      <p:sp>
        <p:nvSpPr>
          <p:cNvPr id="7198" name="Marcador de texto 2"/>
          <p:cNvSpPr>
            <a:spLocks noGrp="1"/>
          </p:cNvSpPr>
          <p:nvPr>
            <p:custDataLst>
              <p:tags r:id="rId42"/>
            </p:custDataLst>
          </p:nvPr>
        </p:nvSpPr>
        <p:spPr bwMode="auto">
          <a:xfrm>
            <a:off x="8870950"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00AFAB91-354F-4AE0-8B92-7F826396150A}" type="datetime'''''2''''''''''''''''''''''''''02''''''''2'''">
              <a:rPr lang="es-AR" altLang="en-US" sz="1000" b="1" smtClean="0">
                <a:effectLst/>
                <a:latin typeface="+mn-lt"/>
                <a:cs typeface="+mn-cs"/>
              </a:rPr>
              <a:pPr/>
              <a:t>2022</a:t>
            </a:fld>
            <a:endParaRPr lang="es-AR" sz="1000" b="1">
              <a:latin typeface="+mn-lt"/>
              <a:cs typeface="+mn-cs"/>
              <a:sym typeface="+mn-lt"/>
            </a:endParaRPr>
          </a:p>
        </p:txBody>
      </p:sp>
      <p:sp>
        <p:nvSpPr>
          <p:cNvPr id="63" name="Text Placeholder 2">
            <a:extLst>
              <a:ext uri="{FF2B5EF4-FFF2-40B4-BE49-F238E27FC236}">
                <a16:creationId xmlns:a16="http://schemas.microsoft.com/office/drawing/2014/main" id="{67EB774C-3F2D-FE7B-3EEF-9F275E9E6E4B}"/>
              </a:ext>
            </a:extLst>
          </p:cNvPr>
          <p:cNvSpPr>
            <a:spLocks noGrp="1"/>
          </p:cNvSpPr>
          <p:nvPr>
            <p:custDataLst>
              <p:tags r:id="rId43"/>
            </p:custDataLst>
          </p:nvPr>
        </p:nvSpPr>
        <p:spPr bwMode="gray">
          <a:xfrm>
            <a:off x="9952037" y="608013"/>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4760EC5-E4BF-4947-A55F-38DD80444E96}" type="datetime'''''''1''''''2'',''''''''''''''''''''''2''''''''''''%'''''''''">
              <a:rPr lang="es-AR" altLang="en-US" sz="1000" b="1" smtClean="0">
                <a:solidFill>
                  <a:schemeClr val="bg1"/>
                </a:solidFill>
                <a:ea typeface="+mn-ea"/>
                <a:cs typeface="+mn-cs"/>
              </a:rPr>
              <a:pPr/>
              <a:t>12,2%</a:t>
            </a:fld>
            <a:endParaRPr lang="es-AR" altLang="es-AR" sz="1000" b="1" dirty="0">
              <a:solidFill>
                <a:schemeClr val="bg1"/>
              </a:solidFill>
              <a:ea typeface="+mn-ea"/>
              <a:cs typeface="+mn-cs"/>
              <a:sym typeface="+mn-lt"/>
            </a:endParaRPr>
          </a:p>
        </p:txBody>
      </p:sp>
      <p:sp>
        <p:nvSpPr>
          <p:cNvPr id="7168" name="Text Placeholder 2">
            <a:extLst>
              <a:ext uri="{FF2B5EF4-FFF2-40B4-BE49-F238E27FC236}">
                <a16:creationId xmlns:a16="http://schemas.microsoft.com/office/drawing/2014/main" id="{182B09A3-36E6-0C04-C32E-C81ADFD93928}"/>
              </a:ext>
            </a:extLst>
          </p:cNvPr>
          <p:cNvSpPr>
            <a:spLocks noGrp="1"/>
          </p:cNvSpPr>
          <p:nvPr>
            <p:custDataLst>
              <p:tags r:id="rId44"/>
            </p:custDataLst>
          </p:nvPr>
        </p:nvSpPr>
        <p:spPr bwMode="gray">
          <a:xfrm>
            <a:off x="9985375" y="11842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CC01899-A393-4BAB-A0DF-41C6046A87D8}" type="datetime'''7'''''''',''''''7%'''''''''''''''''''''''''''">
              <a:rPr lang="es-AR" altLang="en-US" sz="1000" b="1" smtClean="0">
                <a:solidFill>
                  <a:schemeClr val="bg1"/>
                </a:solidFill>
                <a:ea typeface="+mn-ea"/>
                <a:cs typeface="+mn-cs"/>
              </a:rPr>
              <a:pPr/>
              <a:t>7,7%</a:t>
            </a:fld>
            <a:endParaRPr lang="es-AR" altLang="es-AR" sz="1000" b="1" dirty="0">
              <a:solidFill>
                <a:schemeClr val="bg1"/>
              </a:solidFill>
              <a:ea typeface="+mn-ea"/>
              <a:cs typeface="+mn-cs"/>
              <a:sym typeface="+mn-lt"/>
            </a:endParaRPr>
          </a:p>
        </p:txBody>
      </p:sp>
      <p:sp>
        <p:nvSpPr>
          <p:cNvPr id="105" name="Text Placeholder 2">
            <a:extLst>
              <a:ext uri="{FF2B5EF4-FFF2-40B4-BE49-F238E27FC236}">
                <a16:creationId xmlns:a16="http://schemas.microsoft.com/office/drawing/2014/main" id="{2BCDC65A-ABCF-4B43-9121-C22560CE271B}"/>
              </a:ext>
            </a:extLst>
          </p:cNvPr>
          <p:cNvSpPr>
            <a:spLocks noGrp="1"/>
          </p:cNvSpPr>
          <p:nvPr>
            <p:custDataLst>
              <p:tags r:id="rId45"/>
            </p:custDataLst>
          </p:nvPr>
        </p:nvSpPr>
        <p:spPr bwMode="gray">
          <a:xfrm>
            <a:off x="9985375" y="154940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F9A3280-5C81-4E7E-A147-B31D0218E0D5}" type="datetime'''''''''''''5'''''''''''''''''',''0%'''''''">
              <a:rPr lang="es-AR" altLang="en-US" sz="1000" b="1" smtClean="0">
                <a:solidFill>
                  <a:schemeClr val="bg1"/>
                </a:solidFill>
                <a:ea typeface="+mn-ea"/>
                <a:cs typeface="+mn-cs"/>
              </a:rPr>
              <a:pPr/>
              <a:t>5,0%</a:t>
            </a:fld>
            <a:endParaRPr lang="es-AR" altLang="es-AR" sz="1000" b="1" dirty="0">
              <a:solidFill>
                <a:schemeClr val="bg1"/>
              </a:solidFill>
              <a:ea typeface="+mn-ea"/>
              <a:cs typeface="+mn-cs"/>
              <a:sym typeface="+mn-lt"/>
            </a:endParaRPr>
          </a:p>
        </p:txBody>
      </p:sp>
      <p:sp>
        <p:nvSpPr>
          <p:cNvPr id="7171" name="Text Placeholder 2">
            <a:extLst>
              <a:ext uri="{FF2B5EF4-FFF2-40B4-BE49-F238E27FC236}">
                <a16:creationId xmlns:a16="http://schemas.microsoft.com/office/drawing/2014/main" id="{243593C2-C957-A383-65B9-8C1D9F71BEBD}"/>
              </a:ext>
            </a:extLst>
          </p:cNvPr>
          <p:cNvSpPr>
            <a:spLocks noGrp="1"/>
          </p:cNvSpPr>
          <p:nvPr>
            <p:custDataLst>
              <p:tags r:id="rId46"/>
            </p:custDataLst>
          </p:nvPr>
        </p:nvSpPr>
        <p:spPr bwMode="gray">
          <a:xfrm>
            <a:off x="9985376" y="188595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87DE05B-DF6A-4792-8443-A37D7D6D0797}" type="datetime'''''''''''''''''''''''''''6'',''''''7''''''''''''''''''%'''''">
              <a:rPr lang="es-AR" altLang="en-US" sz="1000" b="1" smtClean="0">
                <a:solidFill>
                  <a:schemeClr val="bg1"/>
                </a:solidFill>
                <a:ea typeface="+mn-ea"/>
                <a:cs typeface="+mn-cs"/>
              </a:rPr>
              <a:pPr/>
              <a:t>6,7%</a:t>
            </a:fld>
            <a:endParaRPr lang="es-AR" altLang="es-AR" sz="1000" b="1" dirty="0">
              <a:solidFill>
                <a:schemeClr val="bg1"/>
              </a:solidFill>
              <a:ea typeface="+mn-ea"/>
              <a:cs typeface="+mn-cs"/>
              <a:sym typeface="+mn-lt"/>
            </a:endParaRPr>
          </a:p>
        </p:txBody>
      </p:sp>
      <p:sp>
        <p:nvSpPr>
          <p:cNvPr id="7172" name="Text Placeholder 2">
            <a:extLst>
              <a:ext uri="{FF2B5EF4-FFF2-40B4-BE49-F238E27FC236}">
                <a16:creationId xmlns:a16="http://schemas.microsoft.com/office/drawing/2014/main" id="{46F15E4C-39ED-53D2-909B-C02A9B577963}"/>
              </a:ext>
            </a:extLst>
          </p:cNvPr>
          <p:cNvSpPr>
            <a:spLocks noGrp="1"/>
          </p:cNvSpPr>
          <p:nvPr>
            <p:custDataLst>
              <p:tags r:id="rId47"/>
            </p:custDataLst>
          </p:nvPr>
        </p:nvSpPr>
        <p:spPr bwMode="gray">
          <a:xfrm>
            <a:off x="9952037" y="314483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0A092FD-530B-48D0-BDC1-7EAA150E184E}" type="datetime'''''''''''''''''''''''36'''''''''''''''''''',''''''''''''9%'''">
              <a:rPr lang="es-AR" altLang="en-US" sz="1000" b="1" smtClean="0">
                <a:solidFill>
                  <a:schemeClr val="bg1"/>
                </a:solidFill>
                <a:ea typeface="+mn-ea"/>
                <a:cs typeface="+mn-cs"/>
              </a:rPr>
              <a:pPr/>
              <a:t>36,9%</a:t>
            </a:fld>
            <a:endParaRPr lang="es-AR" altLang="es-AR" sz="1000" b="1" dirty="0">
              <a:solidFill>
                <a:schemeClr val="bg1"/>
              </a:solidFill>
              <a:ea typeface="+mn-ea"/>
              <a:cs typeface="+mn-cs"/>
              <a:sym typeface="+mn-lt"/>
            </a:endParaRPr>
          </a:p>
        </p:txBody>
      </p:sp>
      <p:sp>
        <p:nvSpPr>
          <p:cNvPr id="111" name="Text Placeholder 2">
            <a:extLst>
              <a:ext uri="{FF2B5EF4-FFF2-40B4-BE49-F238E27FC236}">
                <a16:creationId xmlns:a16="http://schemas.microsoft.com/office/drawing/2014/main" id="{DE86220F-F8EA-41E9-8074-B8EB7E3E1567}"/>
              </a:ext>
            </a:extLst>
          </p:cNvPr>
          <p:cNvSpPr>
            <a:spLocks noGrp="1"/>
          </p:cNvSpPr>
          <p:nvPr>
            <p:custDataLst>
              <p:tags r:id="rId48"/>
            </p:custDataLst>
          </p:nvPr>
        </p:nvSpPr>
        <p:spPr bwMode="gray">
          <a:xfrm>
            <a:off x="9985376" y="4229100"/>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49B3C56-E564-4976-B7BB-01112202DCE5}" type="datetime'''''''''''''''''''''''''0,7''''''''''''''''%'''''''''''">
              <a:rPr lang="es-AR" altLang="en-US" sz="1000" b="1" smtClean="0">
                <a:solidFill>
                  <a:schemeClr val="bg1"/>
                </a:solidFill>
                <a:effectLst/>
                <a:ea typeface="+mn-ea"/>
                <a:cs typeface="+mn-cs"/>
              </a:rPr>
              <a:pPr/>
              <a:t>0,7%</a:t>
            </a:fld>
            <a:endParaRPr lang="es-AR" altLang="es-AR" sz="1000" b="1" dirty="0">
              <a:solidFill>
                <a:schemeClr val="bg1"/>
              </a:solidFill>
              <a:ea typeface="+mn-ea"/>
              <a:cs typeface="+mn-cs"/>
              <a:sym typeface="+mn-lt"/>
            </a:endParaRPr>
          </a:p>
        </p:txBody>
      </p:sp>
      <p:sp>
        <p:nvSpPr>
          <p:cNvPr id="94" name="Marcador de texto 2">
            <a:extLst>
              <a:ext uri="{FF2B5EF4-FFF2-40B4-BE49-F238E27FC236}">
                <a16:creationId xmlns:a16="http://schemas.microsoft.com/office/drawing/2014/main" id="{FD06FBEF-F428-4B7D-B17D-14664E211E9C}"/>
              </a:ext>
            </a:extLst>
          </p:cNvPr>
          <p:cNvSpPr>
            <a:spLocks noGrp="1"/>
          </p:cNvSpPr>
          <p:nvPr>
            <p:custDataLst>
              <p:tags r:id="rId49"/>
            </p:custDataLst>
          </p:nvPr>
        </p:nvSpPr>
        <p:spPr bwMode="gray">
          <a:xfrm>
            <a:off x="9952037" y="4656138"/>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B5DB1F17-08D5-414A-B59C-DB37B60F8103}" type="datetime'''''''1''''''''''''4'''',''''1''''''''''''''''''''''''''%'''''">
              <a:rPr lang="es-AR" altLang="en-US" sz="1000" b="1" smtClean="0">
                <a:solidFill>
                  <a:schemeClr val="bg1"/>
                </a:solidFill>
              </a:rPr>
              <a:pPr/>
              <a:t>14,1%</a:t>
            </a:fld>
            <a:endParaRPr lang="es-AR" sz="1000" b="1">
              <a:solidFill>
                <a:schemeClr val="bg1"/>
              </a:solidFill>
              <a:sym typeface="+mn-lt"/>
            </a:endParaRPr>
          </a:p>
        </p:txBody>
      </p:sp>
      <p:sp>
        <p:nvSpPr>
          <p:cNvPr id="7176" name="Text Placeholder 2">
            <a:extLst>
              <a:ext uri="{FF2B5EF4-FFF2-40B4-BE49-F238E27FC236}">
                <a16:creationId xmlns:a16="http://schemas.microsoft.com/office/drawing/2014/main" id="{B8FFB79D-3573-4342-DAC1-88F165E9845E}"/>
              </a:ext>
            </a:extLst>
          </p:cNvPr>
          <p:cNvSpPr>
            <a:spLocks noGrp="1"/>
          </p:cNvSpPr>
          <p:nvPr>
            <p:custDataLst>
              <p:tags r:id="rId50"/>
            </p:custDataLst>
          </p:nvPr>
        </p:nvSpPr>
        <p:spPr bwMode="gray">
          <a:xfrm>
            <a:off x="10458450" y="50688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8F3309C-7C84-496F-8AAB-0A142A280977}" type="datetime'''''0'''''''''''''''''''',''''''2''%'''''''''''''''">
              <a:rPr lang="es-AR" altLang="en-US" sz="1000" b="1" smtClean="0">
                <a:ea typeface="+mn-ea"/>
                <a:cs typeface="+mn-cs"/>
              </a:rPr>
              <a:pPr/>
              <a:t>0,2%</a:t>
            </a:fld>
            <a:endParaRPr lang="es-AR" altLang="es-AR" sz="1000" b="1" dirty="0">
              <a:ea typeface="+mn-ea"/>
              <a:cs typeface="+mn-cs"/>
              <a:sym typeface="+mn-lt"/>
            </a:endParaRPr>
          </a:p>
        </p:txBody>
      </p:sp>
      <p:sp>
        <p:nvSpPr>
          <p:cNvPr id="3" name="Text Placeholder 2">
            <a:extLst>
              <a:ext uri="{FF2B5EF4-FFF2-40B4-BE49-F238E27FC236}">
                <a16:creationId xmlns:a16="http://schemas.microsoft.com/office/drawing/2014/main" id="{183F5636-F88E-196D-97AC-1E6C2912C60A}"/>
              </a:ext>
            </a:extLst>
          </p:cNvPr>
          <p:cNvSpPr>
            <a:spLocks noGrp="1"/>
          </p:cNvSpPr>
          <p:nvPr>
            <p:custDataLst>
              <p:tags r:id="rId51"/>
            </p:custDataLst>
          </p:nvPr>
        </p:nvSpPr>
        <p:spPr bwMode="gray">
          <a:xfrm>
            <a:off x="6616701" y="3571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A49D63F-C11D-4711-94E9-7F2A50E42440}" type="datetime'''''''''''''''''''''3'''''''''''',''''''5%'''''''">
              <a:rPr lang="es-AR" altLang="en-US" sz="1000" b="1" smtClean="0">
                <a:solidFill>
                  <a:schemeClr val="bg1"/>
                </a:solidFill>
                <a:ea typeface="+mn-ea"/>
                <a:cs typeface="+mn-cs"/>
              </a:rPr>
              <a:pPr/>
              <a:t>3,5%</a:t>
            </a:fld>
            <a:endParaRPr lang="es-AR" altLang="es-AR" sz="1000" b="1" dirty="0">
              <a:solidFill>
                <a:schemeClr val="bg1"/>
              </a:solidFill>
              <a:ea typeface="+mn-ea"/>
              <a:cs typeface="+mn-cs"/>
              <a:sym typeface="+mn-lt"/>
            </a:endParaRPr>
          </a:p>
        </p:txBody>
      </p:sp>
      <p:sp>
        <p:nvSpPr>
          <p:cNvPr id="110" name="Text Placeholder 2">
            <a:extLst>
              <a:ext uri="{FF2B5EF4-FFF2-40B4-BE49-F238E27FC236}">
                <a16:creationId xmlns:a16="http://schemas.microsoft.com/office/drawing/2014/main" id="{4E0F4919-00D7-4EF0-868B-836F12F164EA}"/>
              </a:ext>
            </a:extLst>
          </p:cNvPr>
          <p:cNvSpPr>
            <a:spLocks noGrp="1"/>
          </p:cNvSpPr>
          <p:nvPr>
            <p:custDataLst>
              <p:tags r:id="rId52"/>
            </p:custDataLst>
          </p:nvPr>
        </p:nvSpPr>
        <p:spPr bwMode="gray">
          <a:xfrm>
            <a:off x="10142538" y="5080000"/>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760C62F-4851-42A6-AB77-5030EAF61C26}" type="datetime'''''''''''''''''''0'''',''''2''''''''''''''%'''''">
              <a:rPr lang="es-AR" altLang="en-US" sz="1000" b="1" smtClean="0">
                <a:effectLst/>
                <a:ea typeface="+mn-ea"/>
                <a:cs typeface="+mn-cs"/>
              </a:rPr>
              <a:pPr/>
              <a:t>0,2%</a:t>
            </a:fld>
            <a:endParaRPr lang="es-AR" altLang="es-AR" sz="1000" b="1" dirty="0">
              <a:ea typeface="+mn-ea"/>
              <a:cs typeface="+mn-cs"/>
              <a:sym typeface="+mn-lt"/>
            </a:endParaRPr>
          </a:p>
        </p:txBody>
      </p:sp>
      <p:sp>
        <p:nvSpPr>
          <p:cNvPr id="107" name="Text Placeholder 2">
            <a:extLst>
              <a:ext uri="{FF2B5EF4-FFF2-40B4-BE49-F238E27FC236}">
                <a16:creationId xmlns:a16="http://schemas.microsoft.com/office/drawing/2014/main" id="{29187992-811A-4658-8138-112FBD9AB8BC}"/>
              </a:ext>
            </a:extLst>
          </p:cNvPr>
          <p:cNvSpPr>
            <a:spLocks noGrp="1"/>
          </p:cNvSpPr>
          <p:nvPr>
            <p:custDataLst>
              <p:tags r:id="rId53"/>
            </p:custDataLst>
          </p:nvPr>
        </p:nvSpPr>
        <p:spPr bwMode="gray">
          <a:xfrm>
            <a:off x="9829801" y="51562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C8D67D8-7810-4D95-B738-9B8E04CEC0C3}" type="datetime'''2,''''4''''''''''''''''''''''''''''''''''''''%'''''''''">
              <a:rPr lang="es-AR" altLang="en-US" sz="1000" b="1" smtClean="0">
                <a:solidFill>
                  <a:schemeClr val="bg1"/>
                </a:solidFill>
                <a:ea typeface="+mn-ea"/>
                <a:cs typeface="+mn-cs"/>
              </a:rPr>
              <a:pPr/>
              <a:t>2,4%</a:t>
            </a:fld>
            <a:endParaRPr lang="es-AR" altLang="es-AR" sz="1000" b="1" dirty="0">
              <a:solidFill>
                <a:schemeClr val="bg1"/>
              </a:solidFill>
              <a:ea typeface="+mn-ea"/>
              <a:cs typeface="+mn-cs"/>
              <a:sym typeface="+mn-lt"/>
            </a:endParaRPr>
          </a:p>
        </p:txBody>
      </p:sp>
      <p:sp>
        <p:nvSpPr>
          <p:cNvPr id="96" name="Text Placeholder 2">
            <a:extLst>
              <a:ext uri="{FF2B5EF4-FFF2-40B4-BE49-F238E27FC236}">
                <a16:creationId xmlns:a16="http://schemas.microsoft.com/office/drawing/2014/main" id="{2B8CEA63-E5CF-4EE6-81E8-343D1EC5460C}"/>
              </a:ext>
            </a:extLst>
          </p:cNvPr>
          <p:cNvSpPr>
            <a:spLocks noGrp="1"/>
          </p:cNvSpPr>
          <p:nvPr>
            <p:custDataLst>
              <p:tags r:id="rId54"/>
            </p:custDataLst>
          </p:nvPr>
        </p:nvSpPr>
        <p:spPr bwMode="gray">
          <a:xfrm>
            <a:off x="9952038" y="56324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5C51CBD-C4C9-4A0A-ADF7-8B43B43B4FB7}" type="datetime'''''''''''''1''''''''''4'''''''''''',1''%'''''''''''''">
              <a:rPr lang="es-AR" altLang="en-US" sz="1000" b="1" smtClean="0">
                <a:solidFill>
                  <a:schemeClr val="bg1"/>
                </a:solidFill>
                <a:ea typeface="+mn-ea"/>
                <a:cs typeface="+mn-cs"/>
              </a:rPr>
              <a:pPr/>
              <a:t>14,1%</a:t>
            </a:fld>
            <a:endParaRPr lang="es-AR" altLang="es-AR" sz="1000" b="1" dirty="0">
              <a:solidFill>
                <a:schemeClr val="bg1"/>
              </a:solidFill>
              <a:ea typeface="+mn-ea"/>
              <a:cs typeface="+mn-cs"/>
              <a:sym typeface="+mn-lt"/>
            </a:endParaRPr>
          </a:p>
        </p:txBody>
      </p:sp>
      <p:sp>
        <p:nvSpPr>
          <p:cNvPr id="7201" name="Marcador de texto 2"/>
          <p:cNvSpPr>
            <a:spLocks noGrp="1"/>
          </p:cNvSpPr>
          <p:nvPr>
            <p:custDataLst>
              <p:tags r:id="rId55"/>
            </p:custDataLst>
          </p:nvPr>
        </p:nvSpPr>
        <p:spPr bwMode="auto">
          <a:xfrm>
            <a:off x="9993313"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809DDB8F-E2D7-4131-A9EE-DD43B9407591}" type="datetime'''''2''''''''''''''''''''''0''''''''2''3'''''">
              <a:rPr lang="es-AR" altLang="en-US" sz="1000" b="1" smtClean="0">
                <a:effectLst/>
                <a:latin typeface="+mn-lt"/>
                <a:cs typeface="+mn-cs"/>
              </a:rPr>
              <a:pPr/>
              <a:t>2023</a:t>
            </a:fld>
            <a:endParaRPr lang="es-AR" sz="1000" b="1">
              <a:latin typeface="+mn-lt"/>
              <a:cs typeface="+mn-cs"/>
              <a:sym typeface="+mn-lt"/>
            </a:endParaRPr>
          </a:p>
        </p:txBody>
      </p:sp>
      <p:sp>
        <p:nvSpPr>
          <p:cNvPr id="7179" name="Text Placeholder 2">
            <a:extLst>
              <a:ext uri="{FF2B5EF4-FFF2-40B4-BE49-F238E27FC236}">
                <a16:creationId xmlns:a16="http://schemas.microsoft.com/office/drawing/2014/main" id="{0E5F5AB1-39B7-2DB4-6E24-A055EB3C1185}"/>
              </a:ext>
            </a:extLst>
          </p:cNvPr>
          <p:cNvSpPr>
            <a:spLocks noGrp="1"/>
          </p:cNvSpPr>
          <p:nvPr>
            <p:custDataLst>
              <p:tags r:id="rId56"/>
            </p:custDataLst>
          </p:nvPr>
        </p:nvSpPr>
        <p:spPr bwMode="gray">
          <a:xfrm>
            <a:off x="11107739" y="373063"/>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E0883F7-9A30-418F-A299-6D9B2EB48129}" type="datetime'''''''''''''''''''4'''''''''',''''''''''''''''1''''''''%'">
              <a:rPr lang="es-AR" altLang="en-US" sz="1000" b="1" smtClean="0">
                <a:solidFill>
                  <a:schemeClr val="bg1"/>
                </a:solidFill>
                <a:ea typeface="+mn-ea"/>
                <a:cs typeface="+mn-cs"/>
              </a:rPr>
              <a:pPr/>
              <a:t>4,1%</a:t>
            </a:fld>
            <a:endParaRPr lang="es-AR" altLang="es-AR" sz="1000" b="1" dirty="0">
              <a:solidFill>
                <a:schemeClr val="bg1"/>
              </a:solidFill>
              <a:ea typeface="+mn-ea"/>
              <a:cs typeface="+mn-cs"/>
              <a:sym typeface="+mn-lt"/>
            </a:endParaRPr>
          </a:p>
        </p:txBody>
      </p:sp>
      <p:sp>
        <p:nvSpPr>
          <p:cNvPr id="7180" name="Text Placeholder 2">
            <a:extLst>
              <a:ext uri="{FF2B5EF4-FFF2-40B4-BE49-F238E27FC236}">
                <a16:creationId xmlns:a16="http://schemas.microsoft.com/office/drawing/2014/main" id="{7441C87B-7026-7A92-DE17-DD9E4B827B4A}"/>
              </a:ext>
            </a:extLst>
          </p:cNvPr>
          <p:cNvSpPr>
            <a:spLocks noGrp="1"/>
          </p:cNvSpPr>
          <p:nvPr>
            <p:custDataLst>
              <p:tags r:id="rId57"/>
            </p:custDataLst>
          </p:nvPr>
        </p:nvSpPr>
        <p:spPr bwMode="gray">
          <a:xfrm>
            <a:off x="11107739" y="7524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6F002F8-38E3-4C06-B3E2-EBD70E9D1255}" type="datetime'''''''''''''9'''''''''',''''''''''''''1''%'''''''''''">
              <a:rPr lang="es-AR" altLang="en-US" sz="1000" b="1" smtClean="0">
                <a:solidFill>
                  <a:schemeClr val="bg1"/>
                </a:solidFill>
                <a:ea typeface="+mn-ea"/>
                <a:cs typeface="+mn-cs"/>
              </a:rPr>
              <a:pPr/>
              <a:t>9,1%</a:t>
            </a:fld>
            <a:endParaRPr lang="es-AR" altLang="es-AR" sz="1000" b="1" dirty="0">
              <a:solidFill>
                <a:schemeClr val="bg1"/>
              </a:solidFill>
              <a:ea typeface="+mn-ea"/>
              <a:cs typeface="+mn-cs"/>
              <a:sym typeface="+mn-lt"/>
            </a:endParaRPr>
          </a:p>
        </p:txBody>
      </p:sp>
      <p:sp>
        <p:nvSpPr>
          <p:cNvPr id="109" name="Text Placeholder 2">
            <a:extLst>
              <a:ext uri="{FF2B5EF4-FFF2-40B4-BE49-F238E27FC236}">
                <a16:creationId xmlns:a16="http://schemas.microsoft.com/office/drawing/2014/main" id="{41F604AD-5DAD-4740-9F4F-6A01DC1658EB}"/>
              </a:ext>
            </a:extLst>
          </p:cNvPr>
          <p:cNvSpPr>
            <a:spLocks noGrp="1"/>
          </p:cNvSpPr>
          <p:nvPr>
            <p:custDataLst>
              <p:tags r:id="rId58"/>
            </p:custDataLst>
          </p:nvPr>
        </p:nvSpPr>
        <p:spPr bwMode="gray">
          <a:xfrm>
            <a:off x="11107739" y="124460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89DC77B-641C-4B8D-8AEC-F1C442E3E521}" type="datetime'''''''7'''''''''''''''''''''''''',''''''''''''''''9''''''%'''">
              <a:rPr lang="es-AR" altLang="en-US" sz="1000" b="1" smtClean="0">
                <a:solidFill>
                  <a:schemeClr val="bg1"/>
                </a:solidFill>
                <a:ea typeface="+mn-ea"/>
                <a:cs typeface="+mn-cs"/>
              </a:rPr>
              <a:pPr/>
              <a:t>7,9%</a:t>
            </a:fld>
            <a:endParaRPr lang="es-AR" altLang="es-AR" sz="1000" b="1" dirty="0">
              <a:solidFill>
                <a:schemeClr val="bg1"/>
              </a:solidFill>
              <a:ea typeface="+mn-ea"/>
              <a:cs typeface="+mn-cs"/>
              <a:sym typeface="+mn-lt"/>
            </a:endParaRPr>
          </a:p>
        </p:txBody>
      </p:sp>
      <p:sp>
        <p:nvSpPr>
          <p:cNvPr id="7182" name="Text Placeholder 2">
            <a:extLst>
              <a:ext uri="{FF2B5EF4-FFF2-40B4-BE49-F238E27FC236}">
                <a16:creationId xmlns:a16="http://schemas.microsoft.com/office/drawing/2014/main" id="{7815F621-E598-E4EC-E977-0445BAD6D732}"/>
              </a:ext>
            </a:extLst>
          </p:cNvPr>
          <p:cNvSpPr>
            <a:spLocks noGrp="1"/>
          </p:cNvSpPr>
          <p:nvPr>
            <p:custDataLst>
              <p:tags r:id="rId59"/>
            </p:custDataLst>
          </p:nvPr>
        </p:nvSpPr>
        <p:spPr bwMode="gray">
          <a:xfrm>
            <a:off x="11107738" y="173990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E17FA15-7FB0-4908-88DC-C4B5EE246BA1}" type="datetime'''''9'''''''''''',''''2''''''%'''''''''''''''''''">
              <a:rPr lang="es-AR" altLang="en-US" sz="1000" b="1" smtClean="0">
                <a:solidFill>
                  <a:schemeClr val="bg1"/>
                </a:solidFill>
                <a:ea typeface="+mn-ea"/>
                <a:cs typeface="+mn-cs"/>
              </a:rPr>
              <a:pPr/>
              <a:t>9,2%</a:t>
            </a:fld>
            <a:endParaRPr lang="es-AR" altLang="es-AR" sz="1000" b="1" dirty="0">
              <a:solidFill>
                <a:schemeClr val="bg1"/>
              </a:solidFill>
              <a:ea typeface="+mn-ea"/>
              <a:cs typeface="+mn-cs"/>
              <a:sym typeface="+mn-lt"/>
            </a:endParaRPr>
          </a:p>
        </p:txBody>
      </p:sp>
      <p:sp>
        <p:nvSpPr>
          <p:cNvPr id="7183" name="Text Placeholder 2">
            <a:extLst>
              <a:ext uri="{FF2B5EF4-FFF2-40B4-BE49-F238E27FC236}">
                <a16:creationId xmlns:a16="http://schemas.microsoft.com/office/drawing/2014/main" id="{425C862C-EDEB-D4F3-15B1-049F8C96E7BB}"/>
              </a:ext>
            </a:extLst>
          </p:cNvPr>
          <p:cNvSpPr>
            <a:spLocks noGrp="1"/>
          </p:cNvSpPr>
          <p:nvPr>
            <p:custDataLst>
              <p:tags r:id="rId60"/>
            </p:custDataLst>
          </p:nvPr>
        </p:nvSpPr>
        <p:spPr bwMode="gray">
          <a:xfrm>
            <a:off x="11074399" y="322738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D20E689-87F6-4FF4-AB98-D221B69172BF}" type="datetime'''''''''''4''''''''''''''''2'',''''''''2''''%'''''''''">
              <a:rPr lang="es-AR" altLang="en-US" sz="1000" b="1" smtClean="0">
                <a:solidFill>
                  <a:schemeClr val="bg1"/>
                </a:solidFill>
                <a:ea typeface="+mn-ea"/>
                <a:cs typeface="+mn-cs"/>
              </a:rPr>
              <a:pPr/>
              <a:t>42,2%</a:t>
            </a:fld>
            <a:endParaRPr lang="es-AR" altLang="es-AR" sz="1000" b="1" dirty="0">
              <a:solidFill>
                <a:schemeClr val="bg1"/>
              </a:solidFill>
              <a:ea typeface="+mn-ea"/>
              <a:cs typeface="+mn-cs"/>
              <a:sym typeface="+mn-lt"/>
            </a:endParaRPr>
          </a:p>
        </p:txBody>
      </p:sp>
      <p:sp>
        <p:nvSpPr>
          <p:cNvPr id="114" name="Text Placeholder 2">
            <a:extLst>
              <a:ext uri="{FF2B5EF4-FFF2-40B4-BE49-F238E27FC236}">
                <a16:creationId xmlns:a16="http://schemas.microsoft.com/office/drawing/2014/main" id="{AFF71834-DFA7-4F8D-BBDB-9405613D7B43}"/>
              </a:ext>
            </a:extLst>
          </p:cNvPr>
          <p:cNvSpPr>
            <a:spLocks noGrp="1"/>
          </p:cNvSpPr>
          <p:nvPr>
            <p:custDataLst>
              <p:tags r:id="rId61"/>
            </p:custDataLst>
          </p:nvPr>
        </p:nvSpPr>
        <p:spPr bwMode="gray">
          <a:xfrm>
            <a:off x="11107739" y="4457700"/>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93421B9-31A8-4BE9-9F30-35C6C9ABF8D5}"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108" name="Marcador de texto 2">
            <a:extLst>
              <a:ext uri="{FF2B5EF4-FFF2-40B4-BE49-F238E27FC236}">
                <a16:creationId xmlns:a16="http://schemas.microsoft.com/office/drawing/2014/main" id="{2E56C69A-0169-4172-B98F-5AC76054A698}"/>
              </a:ext>
            </a:extLst>
          </p:cNvPr>
          <p:cNvSpPr>
            <a:spLocks noGrp="1"/>
          </p:cNvSpPr>
          <p:nvPr>
            <p:custDataLst>
              <p:tags r:id="rId62"/>
            </p:custDataLst>
          </p:nvPr>
        </p:nvSpPr>
        <p:spPr bwMode="gray">
          <a:xfrm>
            <a:off x="11074399" y="4811713"/>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D3100DF6-D5CA-4C03-BF64-2611433D6FE7}" type="datetime'''''1''''''''''1,''''''''''''''''''''''''''''''''9''''''%'''''">
              <a:rPr lang="es-AR" altLang="en-US" sz="1000" b="1" smtClean="0">
                <a:solidFill>
                  <a:schemeClr val="bg1"/>
                </a:solidFill>
              </a:rPr>
              <a:pPr/>
              <a:t>11,9%</a:t>
            </a:fld>
            <a:endParaRPr lang="es-AR" sz="1000" b="1">
              <a:solidFill>
                <a:schemeClr val="bg1"/>
              </a:solidFill>
              <a:sym typeface="+mn-lt"/>
            </a:endParaRPr>
          </a:p>
        </p:txBody>
      </p:sp>
      <p:sp>
        <p:nvSpPr>
          <p:cNvPr id="7185" name="Text Placeholder 2">
            <a:extLst>
              <a:ext uri="{FF2B5EF4-FFF2-40B4-BE49-F238E27FC236}">
                <a16:creationId xmlns:a16="http://schemas.microsoft.com/office/drawing/2014/main" id="{A2252A1E-6D6F-9079-87F1-FD95D47CD277}"/>
              </a:ext>
            </a:extLst>
          </p:cNvPr>
          <p:cNvSpPr>
            <a:spLocks noGrp="1"/>
          </p:cNvSpPr>
          <p:nvPr>
            <p:custDataLst>
              <p:tags r:id="rId63"/>
            </p:custDataLst>
          </p:nvPr>
        </p:nvSpPr>
        <p:spPr bwMode="gray">
          <a:xfrm>
            <a:off x="11580813" y="5167313"/>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4BF9B174-B2F8-4559-9845-2AB5277ABFC9}" type="datetime'''''0'''''''',''''''''''4''''''''''''''''''''''''''''%'''''">
              <a:rPr lang="es-AR" altLang="en-US" sz="1000" b="1" smtClean="0">
                <a:ea typeface="+mn-ea"/>
                <a:cs typeface="+mn-cs"/>
              </a:rPr>
              <a:pPr/>
              <a:t>0,4%</a:t>
            </a:fld>
            <a:endParaRPr lang="es-AR" altLang="es-AR" sz="1000" b="1" dirty="0">
              <a:ea typeface="+mn-ea"/>
              <a:cs typeface="+mn-cs"/>
              <a:sym typeface="+mn-lt"/>
            </a:endParaRPr>
          </a:p>
        </p:txBody>
      </p:sp>
      <p:sp>
        <p:nvSpPr>
          <p:cNvPr id="7" name="Text Placeholder 2">
            <a:extLst>
              <a:ext uri="{FF2B5EF4-FFF2-40B4-BE49-F238E27FC236}">
                <a16:creationId xmlns:a16="http://schemas.microsoft.com/office/drawing/2014/main" id="{FE4947EE-6658-EE39-5D1F-7E888BC3C47D}"/>
              </a:ext>
            </a:extLst>
          </p:cNvPr>
          <p:cNvSpPr>
            <a:spLocks noGrp="1"/>
          </p:cNvSpPr>
          <p:nvPr>
            <p:custDataLst>
              <p:tags r:id="rId64"/>
            </p:custDataLst>
          </p:nvPr>
        </p:nvSpPr>
        <p:spPr bwMode="gray">
          <a:xfrm>
            <a:off x="6616701" y="72390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F9EC486-2938-48E5-95CD-84424F3A5CAB}" type="datetime'''''''9,''2''''''''''''''%'''''''">
              <a:rPr lang="es-AR" altLang="en-US" sz="1000" b="1" smtClean="0">
                <a:solidFill>
                  <a:schemeClr val="bg1"/>
                </a:solidFill>
                <a:ea typeface="+mn-ea"/>
                <a:cs typeface="+mn-cs"/>
              </a:rPr>
              <a:pPr/>
              <a:t>9,2%</a:t>
            </a:fld>
            <a:endParaRPr lang="es-AR" altLang="es-AR" sz="1000" b="1" dirty="0">
              <a:solidFill>
                <a:schemeClr val="bg1"/>
              </a:solidFill>
              <a:ea typeface="+mn-ea"/>
              <a:cs typeface="+mn-cs"/>
              <a:sym typeface="+mn-lt"/>
            </a:endParaRPr>
          </a:p>
        </p:txBody>
      </p:sp>
      <p:sp>
        <p:nvSpPr>
          <p:cNvPr id="81" name="Text Placeholder 2">
            <a:extLst>
              <a:ext uri="{FF2B5EF4-FFF2-40B4-BE49-F238E27FC236}">
                <a16:creationId xmlns:a16="http://schemas.microsoft.com/office/drawing/2014/main" id="{6BC8FC98-4D19-4A84-856F-B8B642C153F5}"/>
              </a:ext>
            </a:extLst>
          </p:cNvPr>
          <p:cNvSpPr>
            <a:spLocks noGrp="1"/>
          </p:cNvSpPr>
          <p:nvPr>
            <p:custDataLst>
              <p:tags r:id="rId65"/>
            </p:custDataLst>
          </p:nvPr>
        </p:nvSpPr>
        <p:spPr bwMode="gray">
          <a:xfrm>
            <a:off x="6616701" y="117633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69DF3A2-154E-489F-BD4E-1FD4931E4B2B}" type="datetime'''''6'''''',''''4''%'''''''''''''''''''">
              <a:rPr lang="es-AR" altLang="en-US" sz="1000" b="1" smtClean="0">
                <a:solidFill>
                  <a:schemeClr val="bg1"/>
                </a:solidFill>
                <a:ea typeface="+mn-ea"/>
                <a:cs typeface="+mn-cs"/>
              </a:rPr>
              <a:pPr/>
              <a:t>6,4%</a:t>
            </a:fld>
            <a:endParaRPr lang="es-AR" altLang="es-AR" sz="1000" b="1" dirty="0">
              <a:solidFill>
                <a:schemeClr val="bg1"/>
              </a:solidFill>
              <a:ea typeface="+mn-ea"/>
              <a:cs typeface="+mn-cs"/>
              <a:sym typeface="+mn-lt"/>
            </a:endParaRPr>
          </a:p>
        </p:txBody>
      </p:sp>
      <p:sp>
        <p:nvSpPr>
          <p:cNvPr id="112" name="Text Placeholder 2">
            <a:extLst>
              <a:ext uri="{FF2B5EF4-FFF2-40B4-BE49-F238E27FC236}">
                <a16:creationId xmlns:a16="http://schemas.microsoft.com/office/drawing/2014/main" id="{4036A9AF-C1D0-41BD-B83E-BAE670038E30}"/>
              </a:ext>
            </a:extLst>
          </p:cNvPr>
          <p:cNvSpPr>
            <a:spLocks noGrp="1"/>
          </p:cNvSpPr>
          <p:nvPr>
            <p:custDataLst>
              <p:tags r:id="rId66"/>
            </p:custDataLst>
          </p:nvPr>
        </p:nvSpPr>
        <p:spPr bwMode="gray">
          <a:xfrm>
            <a:off x="10952164" y="5222875"/>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D856B6C-5715-460C-AE09-FB18B80F180E}" type="datetime'''''''''''''''1'',''''''5''%'''''''''''''''''''''''">
              <a:rPr lang="es-AR" altLang="en-US" sz="1000" b="1" smtClean="0">
                <a:solidFill>
                  <a:schemeClr val="bg1"/>
                </a:solidFill>
                <a:effectLst/>
                <a:ea typeface="+mn-ea"/>
                <a:cs typeface="+mn-cs"/>
              </a:rPr>
              <a:pPr/>
              <a:t>1,5%</a:t>
            </a:fld>
            <a:endParaRPr lang="es-AR" altLang="es-AR" sz="1000" b="1" dirty="0">
              <a:solidFill>
                <a:schemeClr val="bg1"/>
              </a:solidFill>
              <a:ea typeface="+mn-ea"/>
              <a:cs typeface="+mn-cs"/>
              <a:sym typeface="+mn-lt"/>
            </a:endParaRPr>
          </a:p>
        </p:txBody>
      </p:sp>
      <p:sp>
        <p:nvSpPr>
          <p:cNvPr id="100" name="Text Placeholder 2">
            <a:extLst>
              <a:ext uri="{FF2B5EF4-FFF2-40B4-BE49-F238E27FC236}">
                <a16:creationId xmlns:a16="http://schemas.microsoft.com/office/drawing/2014/main" id="{7100AF8A-E234-4C25-9488-06BAF5FA2C5C}"/>
              </a:ext>
            </a:extLst>
          </p:cNvPr>
          <p:cNvSpPr>
            <a:spLocks noGrp="1"/>
          </p:cNvSpPr>
          <p:nvPr>
            <p:custDataLst>
              <p:tags r:id="rId67"/>
            </p:custDataLst>
          </p:nvPr>
        </p:nvSpPr>
        <p:spPr bwMode="gray">
          <a:xfrm>
            <a:off x="11074400" y="565308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AB72466-BDC3-4D74-A70D-CB35EB8A8BC7}" type="datetime'''''''''''''''1''''3,''''''''''''''3''''''''''%'''''''''''''">
              <a:rPr lang="es-AR" altLang="en-US" sz="1000" b="1" smtClean="0">
                <a:solidFill>
                  <a:schemeClr val="bg1"/>
                </a:solidFill>
                <a:ea typeface="+mn-ea"/>
                <a:cs typeface="+mn-cs"/>
              </a:rPr>
              <a:pPr/>
              <a:t>13,3%</a:t>
            </a:fld>
            <a:endParaRPr lang="es-AR" altLang="es-AR" sz="1000" b="1" dirty="0">
              <a:solidFill>
                <a:schemeClr val="bg1"/>
              </a:solidFill>
              <a:ea typeface="+mn-ea"/>
              <a:cs typeface="+mn-cs"/>
              <a:sym typeface="+mn-lt"/>
            </a:endParaRPr>
          </a:p>
        </p:txBody>
      </p:sp>
      <p:sp>
        <p:nvSpPr>
          <p:cNvPr id="47" name="Marcador de texto 2"/>
          <p:cNvSpPr>
            <a:spLocks noGrp="1"/>
          </p:cNvSpPr>
          <p:nvPr>
            <p:custDataLst>
              <p:tags r:id="rId68"/>
            </p:custDataLst>
          </p:nvPr>
        </p:nvSpPr>
        <p:spPr bwMode="auto">
          <a:xfrm>
            <a:off x="11115675"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BDB731AD-1E0D-4333-98E6-72126288FF80}" type="datetime'''''''''2''''''0''''''''''''''''''''''''2''4'''''''''''''">
              <a:rPr lang="es-AR" altLang="en-US" sz="1000" b="1" smtClean="0">
                <a:effectLst/>
                <a:latin typeface="+mn-lt"/>
                <a:cs typeface="+mn-cs"/>
              </a:rPr>
              <a:pPr/>
              <a:t>2024</a:t>
            </a:fld>
            <a:endParaRPr lang="es-AR" sz="1000" b="1">
              <a:latin typeface="+mn-lt"/>
              <a:cs typeface="+mn-cs"/>
              <a:sym typeface="+mn-lt"/>
            </a:endParaRPr>
          </a:p>
        </p:txBody>
      </p:sp>
      <p:sp>
        <p:nvSpPr>
          <p:cNvPr id="7189" name="Marcador de texto 2"/>
          <p:cNvSpPr>
            <a:spLocks noGrp="1"/>
          </p:cNvSpPr>
          <p:nvPr>
            <p:custDataLst>
              <p:tags r:id="rId69"/>
            </p:custDataLst>
          </p:nvPr>
        </p:nvSpPr>
        <p:spPr bwMode="auto">
          <a:xfrm>
            <a:off x="5965825" y="357188"/>
            <a:ext cx="3825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B7A7A94-902A-4DE5-A158-B595ED8039F8}" type="datetime'''''''''''''''''''''''''''''A''F''R''I''''''''''''C''''''A'''">
              <a:rPr lang="es-AR" altLang="en-US" sz="1000" b="1"/>
              <a:pPr algn="r">
                <a:lnSpc>
                  <a:spcPct val="90000"/>
                </a:lnSpc>
                <a:buFont typeface="Arial" pitchFamily="34" charset="0"/>
                <a:buNone/>
              </a:pPr>
              <a:t>AFRICA</a:t>
            </a:fld>
            <a:endParaRPr lang="es-AR" sz="1000" b="1">
              <a:sym typeface="+mn-lt"/>
            </a:endParaRPr>
          </a:p>
        </p:txBody>
      </p:sp>
      <p:sp>
        <p:nvSpPr>
          <p:cNvPr id="7202" name="Marcador de texto 2"/>
          <p:cNvSpPr>
            <a:spLocks noGrp="1"/>
          </p:cNvSpPr>
          <p:nvPr>
            <p:custDataLst>
              <p:tags r:id="rId70"/>
            </p:custDataLst>
          </p:nvPr>
        </p:nvSpPr>
        <p:spPr bwMode="auto">
          <a:xfrm>
            <a:off x="5748338" y="723900"/>
            <a:ext cx="6000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D9E52A0A-B784-4D2B-8D97-95F8D9B978ED}" type="datetime'''''''A''RA''''B'''''''' GU''''L''''F'''''''''''''''''''">
              <a:rPr lang="es-AR" altLang="en-US" sz="1000" b="1"/>
              <a:pPr algn="r">
                <a:lnSpc>
                  <a:spcPct val="90000"/>
                </a:lnSpc>
                <a:buFont typeface="Arial" pitchFamily="34" charset="0"/>
                <a:buNone/>
              </a:pPr>
              <a:t>ARAB GULF</a:t>
            </a:fld>
            <a:endParaRPr lang="es-AR" sz="1000" b="1">
              <a:sym typeface="+mn-lt"/>
            </a:endParaRPr>
          </a:p>
        </p:txBody>
      </p:sp>
      <p:sp>
        <p:nvSpPr>
          <p:cNvPr id="74" name="Marcador de texto 2">
            <a:extLst>
              <a:ext uri="{FF2B5EF4-FFF2-40B4-BE49-F238E27FC236}">
                <a16:creationId xmlns:a16="http://schemas.microsoft.com/office/drawing/2014/main" id="{51C64E9D-8CE8-4924-95D9-8635497A38F1}"/>
              </a:ext>
            </a:extLst>
          </p:cNvPr>
          <p:cNvSpPr>
            <a:spLocks noGrp="1"/>
          </p:cNvSpPr>
          <p:nvPr>
            <p:custDataLst>
              <p:tags r:id="rId71"/>
            </p:custDataLst>
          </p:nvPr>
        </p:nvSpPr>
        <p:spPr bwMode="auto">
          <a:xfrm>
            <a:off x="5981700" y="1176338"/>
            <a:ext cx="3667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EE59191-6383-4999-9097-997DC8EAB0C4}" type="datetime'''''''B''''R''''''''A''''''''''''''''ZIL'''''''''''''''">
              <a:rPr lang="es-AR" altLang="en-US" sz="1000" b="1" smtClean="0">
                <a:effectLst/>
                <a:latin typeface="+mn-lt"/>
                <a:cs typeface="+mn-cs"/>
              </a:rPr>
              <a:pPr/>
              <a:t>BRAZIL</a:t>
            </a:fld>
            <a:endParaRPr lang="es-AR" sz="1000" b="1">
              <a:latin typeface="+mn-lt"/>
              <a:cs typeface="+mn-cs"/>
              <a:sym typeface="+mn-lt"/>
            </a:endParaRPr>
          </a:p>
        </p:txBody>
      </p:sp>
      <p:sp>
        <p:nvSpPr>
          <p:cNvPr id="7204" name="Marcador de texto 2"/>
          <p:cNvSpPr>
            <a:spLocks noGrp="1"/>
          </p:cNvSpPr>
          <p:nvPr>
            <p:custDataLst>
              <p:tags r:id="rId72"/>
            </p:custDataLst>
          </p:nvPr>
        </p:nvSpPr>
        <p:spPr bwMode="auto">
          <a:xfrm>
            <a:off x="5721350" y="1651000"/>
            <a:ext cx="6270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49C0DDE2-070D-44CD-B629-A0C8658D1779}" type="datetime'''''''''''''''''''CON''T''''I''''''N''''''''''''ENT'''''''''">
              <a:rPr lang="es-AR" altLang="en-US" sz="1000" b="1" smtClean="0">
                <a:effectLst/>
                <a:latin typeface="+mn-lt"/>
                <a:cs typeface="+mn-cs"/>
              </a:rPr>
              <a:pPr/>
              <a:t>CONTINENT</a:t>
            </a:fld>
            <a:endParaRPr lang="es-AR" sz="1000" b="1">
              <a:latin typeface="+mn-lt"/>
              <a:cs typeface="+mn-cs"/>
              <a:sym typeface="+mn-lt"/>
            </a:endParaRPr>
          </a:p>
        </p:txBody>
      </p:sp>
      <p:sp>
        <p:nvSpPr>
          <p:cNvPr id="7196" name="Marcador de texto 2"/>
          <p:cNvSpPr>
            <a:spLocks noGrp="1"/>
          </p:cNvSpPr>
          <p:nvPr>
            <p:custDataLst>
              <p:tags r:id="rId73"/>
            </p:custDataLst>
          </p:nvPr>
        </p:nvSpPr>
        <p:spPr bwMode="auto">
          <a:xfrm>
            <a:off x="5851525" y="3152775"/>
            <a:ext cx="4968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E1FF053-0E42-4D04-945E-835768C759F7}" type="datetime'''F''A''R'''''' ''''''''''EA''''''''''S''T'''''''">
              <a:rPr lang="es-AR" altLang="en-US" sz="1000" b="1" smtClean="0">
                <a:effectLst/>
                <a:latin typeface="+mn-lt"/>
                <a:cs typeface="+mn-cs"/>
              </a:rPr>
              <a:pPr/>
              <a:t>FAR EAST</a:t>
            </a:fld>
            <a:endParaRPr lang="es-AR" sz="1000" b="1">
              <a:latin typeface="+mn-lt"/>
              <a:cs typeface="+mn-cs"/>
              <a:sym typeface="+mn-lt"/>
            </a:endParaRPr>
          </a:p>
        </p:txBody>
      </p:sp>
      <p:sp>
        <p:nvSpPr>
          <p:cNvPr id="73" name="Marcador de texto 2">
            <a:extLst>
              <a:ext uri="{FF2B5EF4-FFF2-40B4-BE49-F238E27FC236}">
                <a16:creationId xmlns:a16="http://schemas.microsoft.com/office/drawing/2014/main" id="{95286536-4C2F-4037-A315-37300CF95389}"/>
              </a:ext>
            </a:extLst>
          </p:cNvPr>
          <p:cNvSpPr>
            <a:spLocks noGrp="1"/>
          </p:cNvSpPr>
          <p:nvPr>
            <p:custDataLst>
              <p:tags r:id="rId74"/>
            </p:custDataLst>
          </p:nvPr>
        </p:nvSpPr>
        <p:spPr bwMode="auto">
          <a:xfrm>
            <a:off x="6042025" y="4381500"/>
            <a:ext cx="3063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2F99CBD-D4F1-4E49-BE50-852D3C8D6DB5}" type="datetime'''''''''''''I''''''''''''N''D''''I''''''''''''A'''''''''''''">
              <a:rPr lang="es-AR" altLang="en-US" sz="1000" b="1" smtClean="0">
                <a:effectLst/>
                <a:latin typeface="+mn-lt"/>
                <a:cs typeface="+mn-cs"/>
              </a:rPr>
              <a:pPr/>
              <a:t>INDIA</a:t>
            </a:fld>
            <a:endParaRPr lang="es-AR" sz="1000" b="1">
              <a:latin typeface="+mn-lt"/>
              <a:cs typeface="+mn-cs"/>
              <a:sym typeface="+mn-lt"/>
            </a:endParaRPr>
          </a:p>
        </p:txBody>
      </p:sp>
      <p:sp>
        <p:nvSpPr>
          <p:cNvPr id="113" name="Text Placeholder 2">
            <a:extLst>
              <a:ext uri="{FF2B5EF4-FFF2-40B4-BE49-F238E27FC236}">
                <a16:creationId xmlns:a16="http://schemas.microsoft.com/office/drawing/2014/main" id="{040BFB84-571F-4F61-9B1F-809FA1AAA36B}"/>
              </a:ext>
            </a:extLst>
          </p:cNvPr>
          <p:cNvSpPr>
            <a:spLocks noGrp="1"/>
          </p:cNvSpPr>
          <p:nvPr>
            <p:custDataLst>
              <p:tags r:id="rId75"/>
            </p:custDataLst>
          </p:nvPr>
        </p:nvSpPr>
        <p:spPr bwMode="gray">
          <a:xfrm>
            <a:off x="11264900" y="517842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A40A064-DD46-4451-BC82-C5A5D56C6755}" type="datetime'''''''''0'''''''''''''',0''''''''''''''''''''''''''%'''''">
              <a:rPr lang="es-AR" altLang="en-US" sz="1000" b="1" smtClean="0">
                <a:effectLst/>
                <a:ea typeface="+mn-ea"/>
                <a:cs typeface="+mn-cs"/>
              </a:rPr>
              <a:pPr/>
              <a:t>0,0%</a:t>
            </a:fld>
            <a:endParaRPr lang="es-AR" altLang="es-AR" sz="1000" b="1" dirty="0">
              <a:ea typeface="+mn-ea"/>
              <a:cs typeface="+mn-cs"/>
              <a:sym typeface="+mn-lt"/>
            </a:endParaRPr>
          </a:p>
        </p:txBody>
      </p:sp>
      <p:sp>
        <p:nvSpPr>
          <p:cNvPr id="7191" name="Marcador de texto 2"/>
          <p:cNvSpPr>
            <a:spLocks noGrp="1"/>
          </p:cNvSpPr>
          <p:nvPr>
            <p:custDataLst>
              <p:tags r:id="rId76"/>
            </p:custDataLst>
          </p:nvPr>
        </p:nvSpPr>
        <p:spPr bwMode="auto">
          <a:xfrm>
            <a:off x="5986463" y="5199063"/>
            <a:ext cx="361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7D3BAF3-E522-4FD3-9CC8-2DA92696B164}" type="datetime'''''''''''''''''''''O''''''T''H''''''''''''''''E''R'''''''''">
              <a:rPr lang="es-AR" altLang="en-US" sz="1000" b="1" smtClean="0">
                <a:effectLst/>
                <a:latin typeface="+mn-lt"/>
                <a:cs typeface="+mn-cs"/>
              </a:rPr>
              <a:pPr/>
              <a:t>OTHER</a:t>
            </a:fld>
            <a:endParaRPr lang="es-AR" sz="1000" b="1">
              <a:latin typeface="+mn-lt"/>
              <a:cs typeface="+mn-cs"/>
              <a:sym typeface="+mn-lt"/>
            </a:endParaRPr>
          </a:p>
        </p:txBody>
      </p:sp>
      <p:sp>
        <p:nvSpPr>
          <p:cNvPr id="10" name="Text Placeholder 2">
            <a:extLst>
              <a:ext uri="{FF2B5EF4-FFF2-40B4-BE49-F238E27FC236}">
                <a16:creationId xmlns:a16="http://schemas.microsoft.com/office/drawing/2014/main" id="{B1A8CFA7-3F1E-8C6C-DB8F-0AE8EB332036}"/>
              </a:ext>
            </a:extLst>
          </p:cNvPr>
          <p:cNvSpPr>
            <a:spLocks noGrp="1"/>
          </p:cNvSpPr>
          <p:nvPr>
            <p:custDataLst>
              <p:tags r:id="rId77"/>
            </p:custDataLst>
          </p:nvPr>
        </p:nvSpPr>
        <p:spPr bwMode="gray">
          <a:xfrm>
            <a:off x="6616701" y="165100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5F888BB-5591-44D6-8AA1-3049230EED6B}" type="datetime'''''''9'''''''''''',''''''9''''''''''''%'''''''''''''''''">
              <a:rPr lang="es-AR" altLang="en-US" sz="1000" b="1" smtClean="0">
                <a:solidFill>
                  <a:schemeClr val="bg1"/>
                </a:solidFill>
                <a:ea typeface="+mn-ea"/>
                <a:cs typeface="+mn-cs"/>
              </a:rPr>
              <a:pPr/>
              <a:t>9,9%</a:t>
            </a:fld>
            <a:endParaRPr lang="es-AR" altLang="es-AR" sz="1000" b="1" dirty="0">
              <a:solidFill>
                <a:schemeClr val="bg1"/>
              </a:solidFill>
              <a:ea typeface="+mn-ea"/>
              <a:cs typeface="+mn-cs"/>
              <a:sym typeface="+mn-lt"/>
            </a:endParaRPr>
          </a:p>
        </p:txBody>
      </p:sp>
      <p:sp>
        <p:nvSpPr>
          <p:cNvPr id="76" name="Marcador de texto 2">
            <a:extLst>
              <a:ext uri="{FF2B5EF4-FFF2-40B4-BE49-F238E27FC236}">
                <a16:creationId xmlns:a16="http://schemas.microsoft.com/office/drawing/2014/main" id="{4DCB1015-B7EE-40CE-973C-C39BAD298F24}"/>
              </a:ext>
            </a:extLst>
          </p:cNvPr>
          <p:cNvSpPr>
            <a:spLocks noGrp="1"/>
          </p:cNvSpPr>
          <p:nvPr>
            <p:custDataLst>
              <p:tags r:id="rId78"/>
            </p:custDataLst>
          </p:nvPr>
        </p:nvSpPr>
        <p:spPr bwMode="auto">
          <a:xfrm>
            <a:off x="5805489" y="5386388"/>
            <a:ext cx="5429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3E8E788-43E6-45B1-910D-A0D6E1F6D248}" type="datetime'''''''''''''''''U''''''''''''R''''''''U''''''GU''''''AY'''''">
              <a:rPr lang="es-AR" altLang="en-US" sz="1000" b="1" smtClean="0">
                <a:effectLst/>
                <a:latin typeface="+mn-lt"/>
                <a:cs typeface="+mn-cs"/>
              </a:rPr>
              <a:pPr/>
              <a:t>URUGUAY</a:t>
            </a:fld>
            <a:endParaRPr lang="es-AR" sz="1000" b="1">
              <a:latin typeface="+mn-lt"/>
              <a:cs typeface="+mn-cs"/>
              <a:sym typeface="+mn-lt"/>
            </a:endParaRPr>
          </a:p>
        </p:txBody>
      </p:sp>
      <p:sp>
        <p:nvSpPr>
          <p:cNvPr id="27" name="Text Placeholder 2">
            <a:extLst>
              <a:ext uri="{FF2B5EF4-FFF2-40B4-BE49-F238E27FC236}">
                <a16:creationId xmlns:a16="http://schemas.microsoft.com/office/drawing/2014/main" id="{7B8E6366-D099-246D-BE5D-59191FCAF020}"/>
              </a:ext>
            </a:extLst>
          </p:cNvPr>
          <p:cNvSpPr>
            <a:spLocks noGrp="1"/>
          </p:cNvSpPr>
          <p:nvPr>
            <p:custDataLst>
              <p:tags r:id="rId79"/>
            </p:custDataLst>
          </p:nvPr>
        </p:nvSpPr>
        <p:spPr bwMode="gray">
          <a:xfrm>
            <a:off x="6583362" y="31527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97EAFB4-6B71-4069-A00E-C96D52E7781E}" type="datetime'4''2,''0''''''''''''''''%'''">
              <a:rPr lang="es-AR" altLang="en-US" sz="1000" b="1" smtClean="0">
                <a:solidFill>
                  <a:schemeClr val="bg1"/>
                </a:solidFill>
                <a:ea typeface="+mn-ea"/>
                <a:cs typeface="+mn-cs"/>
              </a:rPr>
              <a:pPr/>
              <a:t>42,0%</a:t>
            </a:fld>
            <a:endParaRPr lang="es-AR" altLang="es-AR" sz="1000" b="1" dirty="0">
              <a:solidFill>
                <a:schemeClr val="bg1"/>
              </a:solidFill>
              <a:ea typeface="+mn-ea"/>
              <a:cs typeface="+mn-cs"/>
              <a:sym typeface="+mn-lt"/>
            </a:endParaRPr>
          </a:p>
        </p:txBody>
      </p:sp>
      <p:sp>
        <p:nvSpPr>
          <p:cNvPr id="79" name="Marcador de texto 2">
            <a:extLst>
              <a:ext uri="{FF2B5EF4-FFF2-40B4-BE49-F238E27FC236}">
                <a16:creationId xmlns:a16="http://schemas.microsoft.com/office/drawing/2014/main" id="{5AACA7B7-8C9A-4BAC-A38A-7A0FB14FB362}"/>
              </a:ext>
            </a:extLst>
          </p:cNvPr>
          <p:cNvSpPr>
            <a:spLocks noGrp="1"/>
          </p:cNvSpPr>
          <p:nvPr>
            <p:custDataLst>
              <p:tags r:id="rId80"/>
            </p:custDataLst>
          </p:nvPr>
        </p:nvSpPr>
        <p:spPr bwMode="auto">
          <a:xfrm>
            <a:off x="5599112" y="5573713"/>
            <a:ext cx="7493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4E3570DA-C15D-40F9-B391-E7919E146238}" type="datetime'''''''U''''''''''S''''G &amp;'''''''''''' ''''''C''''A''RIB''S'">
              <a:rPr lang="es-AR" altLang="en-US" sz="1000" b="1" smtClean="0">
                <a:effectLst/>
                <a:latin typeface="+mn-lt"/>
                <a:cs typeface="+mn-cs"/>
              </a:rPr>
              <a:pPr/>
              <a:t>USG &amp; CARIBS</a:t>
            </a:fld>
            <a:endParaRPr lang="es-AR" sz="1000" b="1">
              <a:latin typeface="+mn-lt"/>
              <a:cs typeface="+mn-cs"/>
              <a:sym typeface="+mn-lt"/>
            </a:endParaRPr>
          </a:p>
        </p:txBody>
      </p:sp>
      <p:sp>
        <p:nvSpPr>
          <p:cNvPr id="91" name="Text Placeholder 2">
            <a:extLst>
              <a:ext uri="{FF2B5EF4-FFF2-40B4-BE49-F238E27FC236}">
                <a16:creationId xmlns:a16="http://schemas.microsoft.com/office/drawing/2014/main" id="{65B55BD5-B7E5-4A27-99FE-B2C216586DFC}"/>
              </a:ext>
            </a:extLst>
          </p:cNvPr>
          <p:cNvSpPr>
            <a:spLocks noGrp="1"/>
          </p:cNvSpPr>
          <p:nvPr>
            <p:custDataLst>
              <p:tags r:id="rId81"/>
            </p:custDataLst>
          </p:nvPr>
        </p:nvSpPr>
        <p:spPr bwMode="gray">
          <a:xfrm>
            <a:off x="6616701" y="4381500"/>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41A4318-5075-4B88-9CCE-5FBD26BCAC5F}" type="datetime'''0'''''''',''''''''''''''''''''''5''%'''''''">
              <a:rPr lang="es-AR" altLang="en-US" sz="1000" b="1" smtClean="0">
                <a:solidFill>
                  <a:schemeClr val="bg1"/>
                </a:solidFill>
                <a:effectLst/>
                <a:ea typeface="+mn-ea"/>
                <a:cs typeface="+mn-cs"/>
              </a:rPr>
              <a:pPr/>
              <a:t>0,5%</a:t>
            </a:fld>
            <a:endParaRPr lang="es-AR" altLang="es-AR" sz="1000" b="1" dirty="0">
              <a:solidFill>
                <a:schemeClr val="bg1"/>
              </a:solidFill>
              <a:ea typeface="+mn-ea"/>
              <a:cs typeface="+mn-cs"/>
              <a:sym typeface="+mn-lt"/>
            </a:endParaRPr>
          </a:p>
        </p:txBody>
      </p:sp>
      <p:sp>
        <p:nvSpPr>
          <p:cNvPr id="82" name="Marcador de texto 2">
            <a:extLst>
              <a:ext uri="{FF2B5EF4-FFF2-40B4-BE49-F238E27FC236}">
                <a16:creationId xmlns:a16="http://schemas.microsoft.com/office/drawing/2014/main" id="{06772E1F-569A-4184-8274-B41A09ED903B}"/>
              </a:ext>
            </a:extLst>
          </p:cNvPr>
          <p:cNvSpPr>
            <a:spLocks noGrp="1"/>
          </p:cNvSpPr>
          <p:nvPr>
            <p:custDataLst>
              <p:tags r:id="rId82"/>
            </p:custDataLst>
          </p:nvPr>
        </p:nvSpPr>
        <p:spPr bwMode="auto">
          <a:xfrm>
            <a:off x="5918200" y="5761038"/>
            <a:ext cx="4302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4678320-4CBB-42E2-BB87-9765C174CDA6}" type="datetime'''''''W''''C''''S''''''''''''''''''''''''A''''''''M'">
              <a:rPr lang="es-AR" altLang="en-US" sz="1000" b="1" smtClean="0">
                <a:effectLst/>
                <a:latin typeface="+mn-lt"/>
                <a:cs typeface="+mn-cs"/>
              </a:rPr>
              <a:pPr/>
              <a:t>WCSAM</a:t>
            </a:fld>
            <a:endParaRPr lang="es-AR" sz="1000" b="1">
              <a:latin typeface="+mn-lt"/>
              <a:cs typeface="+mn-cs"/>
              <a:sym typeface="+mn-lt"/>
            </a:endParaRPr>
          </a:p>
        </p:txBody>
      </p:sp>
      <p:sp>
        <p:nvSpPr>
          <p:cNvPr id="7210" name="Marcador de texto 2"/>
          <p:cNvSpPr>
            <a:spLocks noGrp="1"/>
          </p:cNvSpPr>
          <p:nvPr>
            <p:custDataLst>
              <p:tags r:id="rId83"/>
            </p:custDataLst>
          </p:nvPr>
        </p:nvSpPr>
        <p:spPr bwMode="auto">
          <a:xfrm>
            <a:off x="11869738" y="261937"/>
            <a:ext cx="254000" cy="1238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E3B6F2C7-482B-4D13-AA44-4CD8BBAA9060}" type="datetime'''''1''''''''''''''''''''''''''''''''''0''0''''''%'''''''''''">
              <a:rPr lang="es-AR" altLang="en-US" sz="900" b="1"/>
              <a:pPr>
                <a:lnSpc>
                  <a:spcPct val="90000"/>
                </a:lnSpc>
                <a:buFont typeface="Arial" pitchFamily="34" charset="0"/>
                <a:buNone/>
              </a:pPr>
              <a:t>100%</a:t>
            </a:fld>
            <a:endParaRPr lang="es-AR" sz="900" b="1">
              <a:sym typeface="+mn-lt"/>
            </a:endParaRPr>
          </a:p>
        </p:txBody>
      </p:sp>
      <p:sp>
        <p:nvSpPr>
          <p:cNvPr id="80" name="Marcador de texto 2">
            <a:extLst>
              <a:ext uri="{FF2B5EF4-FFF2-40B4-BE49-F238E27FC236}">
                <a16:creationId xmlns:a16="http://schemas.microsoft.com/office/drawing/2014/main" id="{D6161FFE-4A1C-430D-85C8-F188805DFDD4}"/>
              </a:ext>
            </a:extLst>
          </p:cNvPr>
          <p:cNvSpPr>
            <a:spLocks noGrp="1"/>
          </p:cNvSpPr>
          <p:nvPr>
            <p:custDataLst>
              <p:tags r:id="rId84"/>
            </p:custDataLst>
          </p:nvPr>
        </p:nvSpPr>
        <p:spPr bwMode="gray">
          <a:xfrm>
            <a:off x="6583362" y="4872038"/>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4313176B-2D89-4756-BE48-0CBEA879C167}" type="datetime'''''''16'''''''''''''''''',''''''''''''''5''''''%'">
              <a:rPr lang="es-AR" altLang="en-US" sz="1000" b="1" smtClean="0">
                <a:solidFill>
                  <a:schemeClr val="bg1"/>
                </a:solidFill>
              </a:rPr>
              <a:pPr/>
              <a:t>16,5%</a:t>
            </a:fld>
            <a:endParaRPr lang="es-AR" sz="1000" b="1">
              <a:solidFill>
                <a:schemeClr val="bg1"/>
              </a:solidFill>
              <a:sym typeface="+mn-lt"/>
            </a:endParaRPr>
          </a:p>
        </p:txBody>
      </p:sp>
      <p:sp>
        <p:nvSpPr>
          <p:cNvPr id="75" name="Marcador de texto 2">
            <a:extLst>
              <a:ext uri="{FF2B5EF4-FFF2-40B4-BE49-F238E27FC236}">
                <a16:creationId xmlns:a16="http://schemas.microsoft.com/office/drawing/2014/main" id="{626A2BB2-F585-4D76-B60C-1D3538E0C015}"/>
              </a:ext>
            </a:extLst>
          </p:cNvPr>
          <p:cNvSpPr>
            <a:spLocks noGrp="1"/>
          </p:cNvSpPr>
          <p:nvPr>
            <p:custDataLst>
              <p:tags r:id="rId85"/>
            </p:custDataLst>
          </p:nvPr>
        </p:nvSpPr>
        <p:spPr bwMode="auto">
          <a:xfrm>
            <a:off x="5184774" y="4872038"/>
            <a:ext cx="1163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BFAE1A3-791A-41E8-90B6-EC429A49B08A}" type="datetime'''M''''''ED''''''''ITE''R''''''R''''''''''''A''N''E''AN SEA'">
              <a:rPr lang="es-AR" altLang="en-US" sz="1000" b="1" smtClean="0">
                <a:effectLst/>
                <a:latin typeface="+mn-lt"/>
                <a:cs typeface="+mn-cs"/>
              </a:rPr>
              <a:pPr/>
              <a:t>MEDITERRANEAN SEA</a:t>
            </a:fld>
            <a:endParaRPr lang="es-AR" sz="1000" b="1">
              <a:latin typeface="+mn-lt"/>
              <a:cs typeface="+mn-cs"/>
              <a:sym typeface="+mn-lt"/>
            </a:endParaRPr>
          </a:p>
        </p:txBody>
      </p:sp>
      <p:sp>
        <p:nvSpPr>
          <p:cNvPr id="7211" name="Rectángulo 85"/>
          <p:cNvSpPr>
            <a:spLocks noChangeArrowheads="1"/>
          </p:cNvSpPr>
          <p:nvPr/>
        </p:nvSpPr>
        <p:spPr bwMode="auto">
          <a:xfrm>
            <a:off x="119062" y="3313140"/>
            <a:ext cx="4975463" cy="2893100"/>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Destination Area of Grain &amp; By Products Exports in 2024 has been Far East with 34,328k Tons, followed by  WCSAM   with  10,854K Tons and Med. Sea with 9,656k Tons .</a:t>
            </a:r>
          </a:p>
          <a:p>
            <a:pPr algn="just" eaLnBrk="0" hangingPunct="0"/>
            <a:endParaRPr lang="en-AU" sz="1400" dirty="0">
              <a:cs typeface="Calibri" pitchFamily="34" charset="0"/>
            </a:endParaRPr>
          </a:p>
          <a:p>
            <a:pPr algn="just" eaLnBrk="0" hangingPunct="0"/>
            <a:r>
              <a:rPr lang="en-US" sz="1400" dirty="0"/>
              <a:t>The increased in 2024 vs 2023 was explained as result of </a:t>
            </a:r>
            <a:r>
              <a:rPr lang="en-AU" sz="1400" dirty="0">
                <a:cs typeface="Calibri" pitchFamily="34" charset="0"/>
              </a:rPr>
              <a:t>higher tons in Med. Sea (9,656k Tons in 2024 vs 7,816k Tons in 2023), Brazil (6,422k Tons in 2024 vs 2,748k Tons in 2023), Far East (34,328k Tons in 2024 vs. 20,460k Tons in 2023) and Continent (7,504k Tons in 2024 vs  3,708k  Tons in 2023), partially offset by lower exports in Africa (3,309k Tons in 2024 vs 6,780k Tons in 2023). </a:t>
            </a:r>
            <a:endParaRPr lang="es-AR"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p:txBody>
      </p:sp>
      <p:pic>
        <p:nvPicPr>
          <p:cNvPr id="5" name="Imagen 4">
            <a:extLst>
              <a:ext uri="{FF2B5EF4-FFF2-40B4-BE49-F238E27FC236}">
                <a16:creationId xmlns:a16="http://schemas.microsoft.com/office/drawing/2014/main" id="{F6FAA7F8-C0C3-4853-AF4C-9917111A16EE}"/>
              </a:ext>
            </a:extLst>
          </p:cNvPr>
          <p:cNvPicPr>
            <a:picLocks noChangeAspect="1"/>
          </p:cNvPicPr>
          <p:nvPr/>
        </p:nvPicPr>
        <p:blipFill>
          <a:blip r:embed="rId91"/>
          <a:stretch>
            <a:fillRect/>
          </a:stretch>
        </p:blipFill>
        <p:spPr>
          <a:xfrm>
            <a:off x="132906" y="492125"/>
            <a:ext cx="5143946" cy="246147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194" name="Object 1" hidden="1"/>
          <p:cNvGraphicFramePr>
            <a:graphicFrameLocks noChangeAspect="1"/>
          </p:cNvGraphicFramePr>
          <p:nvPr>
            <p:custDataLst>
              <p:tags r:id="rId2"/>
            </p:custDataLst>
            <p:extLst>
              <p:ext uri="{D42A27DB-BD31-4B8C-83A1-F6EECF244321}">
                <p14:modId xmlns:p14="http://schemas.microsoft.com/office/powerpoint/2010/main" val="4087616094"/>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8324" name="Diapositiva de think-cell" r:id="rId109" imgW="421" imgH="423" progId="TCLayout.ActiveDocument.1">
                  <p:embed/>
                </p:oleObj>
              </mc:Choice>
              <mc:Fallback>
                <p:oleObj name="Diapositiva de think-cell" r:id="rId109" imgW="421" imgH="423" progId="TCLayout.ActiveDocument.1">
                  <p:embed/>
                  <p:pic>
                    <p:nvPicPr>
                      <p:cNvPr id="0" name="Object 1" hidden="1"/>
                      <p:cNvPicPr>
                        <a:picLocks noChangeAspect="1"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8206" name="Picture 16"/>
          <p:cNvPicPr>
            <a:picLocks noChangeAspect="1"/>
          </p:cNvPicPr>
          <p:nvPr/>
        </p:nvPicPr>
        <p:blipFill>
          <a:blip r:embed="rId111" cstate="print"/>
          <a:srcRect/>
          <a:stretch>
            <a:fillRect/>
          </a:stretch>
        </p:blipFill>
        <p:spPr bwMode="auto">
          <a:xfrm>
            <a:off x="0" y="5532438"/>
            <a:ext cx="12192000" cy="1350962"/>
          </a:xfrm>
          <a:prstGeom prst="rect">
            <a:avLst/>
          </a:prstGeom>
          <a:noFill/>
          <a:ln w="9525">
            <a:noFill/>
            <a:miter lim="800000"/>
            <a:headEnd/>
            <a:tailEnd/>
          </a:ln>
        </p:spPr>
      </p:pic>
      <p:sp>
        <p:nvSpPr>
          <p:cNvPr id="8207" name="Rectangle 14"/>
          <p:cNvSpPr>
            <a:spLocks noChangeArrowheads="1"/>
          </p:cNvSpPr>
          <p:nvPr/>
        </p:nvSpPr>
        <p:spPr bwMode="auto">
          <a:xfrm>
            <a:off x="6076335" y="6418263"/>
            <a:ext cx="6034703" cy="307777"/>
          </a:xfrm>
          <a:prstGeom prst="rect">
            <a:avLst/>
          </a:prstGeom>
          <a:noFill/>
          <a:ln w="9525">
            <a:noFill/>
            <a:miter lim="800000"/>
            <a:headEnd/>
            <a:tailEnd/>
          </a:ln>
        </p:spPr>
        <p:txBody>
          <a:bodyPr wrap="square">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(000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graphicFrame>
        <p:nvGraphicFramePr>
          <p:cNvPr id="131" name="Chart 3">
            <a:extLst>
              <a:ext uri="{FF2B5EF4-FFF2-40B4-BE49-F238E27FC236}">
                <a16:creationId xmlns:a16="http://schemas.microsoft.com/office/drawing/2014/main" id="{74AF6E40-FCC9-423A-84DC-9E4A442A9CF8}"/>
              </a:ext>
            </a:extLst>
          </p:cNvPr>
          <p:cNvGraphicFramePr/>
          <p:nvPr>
            <p:custDataLst>
              <p:tags r:id="rId4"/>
            </p:custDataLst>
            <p:extLst>
              <p:ext uri="{D42A27DB-BD31-4B8C-83A1-F6EECF244321}">
                <p14:modId xmlns:p14="http://schemas.microsoft.com/office/powerpoint/2010/main" val="3573916002"/>
              </p:ext>
            </p:extLst>
          </p:nvPr>
        </p:nvGraphicFramePr>
        <p:xfrm>
          <a:off x="76200" y="1100138"/>
          <a:ext cx="2144713" cy="1458912"/>
        </p:xfrm>
        <a:graphic>
          <a:graphicData uri="http://schemas.openxmlformats.org/drawingml/2006/chart">
            <c:chart xmlns:c="http://schemas.openxmlformats.org/drawingml/2006/chart" xmlns:r="http://schemas.openxmlformats.org/officeDocument/2006/relationships" r:id="rId112"/>
          </a:graphicData>
        </a:graphic>
      </p:graphicFrame>
      <p:cxnSp>
        <p:nvCxnSpPr>
          <p:cNvPr id="9" name="8 Conector recto"/>
          <p:cNvCxnSpPr/>
          <p:nvPr>
            <p:custDataLst>
              <p:tags r:id="rId5"/>
            </p:custDataLst>
          </p:nvPr>
        </p:nvCxnSpPr>
        <p:spPr bwMode="auto">
          <a:xfrm flipV="1">
            <a:off x="1489075" y="793750"/>
            <a:ext cx="0" cy="1730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 name="6 Conector recto"/>
          <p:cNvCxnSpPr>
            <a:cxnSpLocks/>
          </p:cNvCxnSpPr>
          <p:nvPr>
            <p:custDataLst>
              <p:tags r:id="rId6"/>
            </p:custDataLst>
          </p:nvPr>
        </p:nvCxnSpPr>
        <p:spPr bwMode="auto">
          <a:xfrm>
            <a:off x="1489075" y="793750"/>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9 Conector recto"/>
          <p:cNvCxnSpPr/>
          <p:nvPr>
            <p:custDataLst>
              <p:tags r:id="rId7"/>
            </p:custDataLst>
          </p:nvPr>
        </p:nvCxnSpPr>
        <p:spPr bwMode="auto">
          <a:xfrm>
            <a:off x="1830388" y="793750"/>
            <a:ext cx="0" cy="8509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11" name="Marcador de texto 2"/>
          <p:cNvSpPr>
            <a:spLocks noGrp="1"/>
          </p:cNvSpPr>
          <p:nvPr>
            <p:custDataLst>
              <p:tags r:id="rId8"/>
            </p:custDataLst>
          </p:nvPr>
        </p:nvSpPr>
        <p:spPr bwMode="auto">
          <a:xfrm>
            <a:off x="989013" y="2519363"/>
            <a:ext cx="319088" cy="152400"/>
          </a:xfrm>
          <a:prstGeom prst="rect">
            <a:avLst/>
          </a:prstGeom>
          <a:noFill/>
          <a:ln w="9525">
            <a:noFill/>
            <a:miter lim="800000"/>
            <a:headEnd/>
            <a:tailEnd/>
          </a:ln>
        </p:spPr>
        <p:txBody>
          <a:bodyPr vert="horz" wrap="none" lIns="0" tIns="0" rIns="0" bIns="0"/>
          <a:lstStyle/>
          <a:p>
            <a:pPr algn="ctr">
              <a:buFont typeface="Arial" pitchFamily="34" charset="0"/>
              <a:buNone/>
            </a:pPr>
            <a:fld id="{2035D328-FAA7-43D5-AC23-E262464301E6}" type="datetime'''A''''''f''''r''''''''i''''''''c''''''''a'''''''''''''''">
              <a:rPr lang="es-AR" altLang="en-US" sz="1000" b="1"/>
              <a:pPr algn="ctr">
                <a:buFont typeface="Arial" pitchFamily="34" charset="0"/>
                <a:buNone/>
              </a:pPr>
              <a:t>Africa</a:t>
            </a:fld>
            <a:endParaRPr lang="es-AR" sz="1000" b="1">
              <a:sym typeface="+mn-lt"/>
            </a:endParaRPr>
          </a:p>
        </p:txBody>
      </p:sp>
      <p:sp>
        <p:nvSpPr>
          <p:cNvPr id="80" name="Text Placeholder 2">
            <a:extLst>
              <a:ext uri="{FF2B5EF4-FFF2-40B4-BE49-F238E27FC236}">
                <a16:creationId xmlns:a16="http://schemas.microsoft.com/office/drawing/2014/main" id="{37C3F9A8-4210-4EAE-B374-A4D4BFE622A4}"/>
              </a:ext>
            </a:extLst>
          </p:cNvPr>
          <p:cNvSpPr>
            <a:spLocks noGrp="1"/>
          </p:cNvSpPr>
          <p:nvPr>
            <p:custDataLst>
              <p:tags r:id="rId9"/>
            </p:custDataLst>
          </p:nvPr>
        </p:nvSpPr>
        <p:spPr bwMode="gray">
          <a:xfrm>
            <a:off x="301625" y="169545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2CC8EA75-AF8C-47E5-84DA-631FD66131F1}" type="datetime'''3''''''''''''''''''''.''''''''''''''1''''''''6''''0'''''">
              <a:rPr lang="es-AR" altLang="en-US" sz="1000" b="1" smtClean="0">
                <a:ea typeface="+mn-ea"/>
                <a:cs typeface="+mn-cs"/>
              </a:rPr>
              <a:pPr/>
              <a:t>3.160</a:t>
            </a:fld>
            <a:endParaRPr lang="es-AR" altLang="es-AR" sz="1000" b="1" dirty="0">
              <a:ea typeface="+mn-ea"/>
              <a:cs typeface="+mn-cs"/>
              <a:sym typeface="+mn-lt"/>
            </a:endParaRPr>
          </a:p>
        </p:txBody>
      </p:sp>
      <p:sp>
        <p:nvSpPr>
          <p:cNvPr id="110" name="Text Placeholder 2">
            <a:extLst>
              <a:ext uri="{FF2B5EF4-FFF2-40B4-BE49-F238E27FC236}">
                <a16:creationId xmlns:a16="http://schemas.microsoft.com/office/drawing/2014/main" id="{0A8AFC60-3984-4B85-BF0A-1D01EA0922EB}"/>
              </a:ext>
            </a:extLst>
          </p:cNvPr>
          <p:cNvSpPr>
            <a:spLocks noGrp="1"/>
          </p:cNvSpPr>
          <p:nvPr>
            <p:custDataLst>
              <p:tags r:id="rId10"/>
            </p:custDataLst>
          </p:nvPr>
        </p:nvSpPr>
        <p:spPr bwMode="gray">
          <a:xfrm>
            <a:off x="642938" y="177641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9C11ABEA-3FEC-4703-BE93-FE0E3DF111A4}" type="datetime'''''''''''2''''''''''''''''''''.''''''''''''''7''''''3''''''4'">
              <a:rPr lang="es-AR" altLang="en-US" sz="1000" b="1" smtClean="0">
                <a:ea typeface="+mn-ea"/>
                <a:cs typeface="+mn-cs"/>
              </a:rPr>
              <a:pPr/>
              <a:t>2.734</a:t>
            </a:fld>
            <a:endParaRPr lang="es-AR" altLang="es-AR" sz="1000" b="1" dirty="0">
              <a:ea typeface="+mn-ea"/>
              <a:cs typeface="+mn-cs"/>
              <a:sym typeface="+mn-lt"/>
            </a:endParaRPr>
          </a:p>
        </p:txBody>
      </p:sp>
      <p:sp>
        <p:nvSpPr>
          <p:cNvPr id="83" name="Text Placeholder 2">
            <a:extLst>
              <a:ext uri="{FF2B5EF4-FFF2-40B4-BE49-F238E27FC236}">
                <a16:creationId xmlns:a16="http://schemas.microsoft.com/office/drawing/2014/main" id="{32E7FF71-B0FF-4CF8-BFC7-3A143E10B68E}"/>
              </a:ext>
            </a:extLst>
          </p:cNvPr>
          <p:cNvSpPr>
            <a:spLocks noGrp="1"/>
          </p:cNvSpPr>
          <p:nvPr>
            <p:custDataLst>
              <p:tags r:id="rId11"/>
            </p:custDataLst>
          </p:nvPr>
        </p:nvSpPr>
        <p:spPr bwMode="gray">
          <a:xfrm>
            <a:off x="984250" y="147955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6AECA052-38C7-4B48-A072-C5ADBCE01CA9}" type="datetime'4.''''''''''''''''''''2''9''''''''''''''''''3'''''">
              <a:rPr lang="es-AR" altLang="en-US" sz="1000" b="1" smtClean="0">
                <a:ea typeface="+mn-ea"/>
                <a:cs typeface="+mn-cs"/>
              </a:rPr>
              <a:pPr/>
              <a:t>4.293</a:t>
            </a:fld>
            <a:endParaRPr lang="es-AR" altLang="es-AR" sz="1000" b="1" dirty="0">
              <a:ea typeface="+mn-ea"/>
              <a:cs typeface="+mn-cs"/>
              <a:sym typeface="+mn-lt"/>
            </a:endParaRPr>
          </a:p>
        </p:txBody>
      </p:sp>
      <p:sp>
        <p:nvSpPr>
          <p:cNvPr id="84" name="Text Placeholder 2">
            <a:extLst>
              <a:ext uri="{FF2B5EF4-FFF2-40B4-BE49-F238E27FC236}">
                <a16:creationId xmlns:a16="http://schemas.microsoft.com/office/drawing/2014/main" id="{010920FB-B69E-41F4-8460-CE18EEED26E7}"/>
              </a:ext>
            </a:extLst>
          </p:cNvPr>
          <p:cNvSpPr>
            <a:spLocks noGrp="1"/>
          </p:cNvSpPr>
          <p:nvPr>
            <p:custDataLst>
              <p:tags r:id="rId12"/>
            </p:custDataLst>
          </p:nvPr>
        </p:nvSpPr>
        <p:spPr bwMode="gray">
          <a:xfrm>
            <a:off x="1325563" y="10048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7F26211C-5250-4613-98B7-0DFDF196C2F9}" type="datetime'''6''''''''.''''7''''''''''''''''''''''''''''''''''''80'''''''">
              <a:rPr lang="es-AR" altLang="en-US" sz="1000" b="1" smtClean="0">
                <a:ea typeface="+mn-ea"/>
                <a:cs typeface="+mn-cs"/>
              </a:rPr>
              <a:pPr/>
              <a:t>6.780</a:t>
            </a:fld>
            <a:endParaRPr lang="es-AR" altLang="es-AR" sz="1000" b="1" dirty="0">
              <a:ea typeface="+mn-ea"/>
              <a:cs typeface="+mn-cs"/>
              <a:sym typeface="+mn-lt"/>
            </a:endParaRPr>
          </a:p>
        </p:txBody>
      </p:sp>
      <p:sp>
        <p:nvSpPr>
          <p:cNvPr id="105" name="Text Placeholder 2">
            <a:extLst>
              <a:ext uri="{FF2B5EF4-FFF2-40B4-BE49-F238E27FC236}">
                <a16:creationId xmlns:a16="http://schemas.microsoft.com/office/drawing/2014/main" id="{6E2C4835-C73C-4EC7-A083-44DA917DD9F1}"/>
              </a:ext>
            </a:extLst>
          </p:cNvPr>
          <p:cNvSpPr>
            <a:spLocks noGrp="1"/>
          </p:cNvSpPr>
          <p:nvPr>
            <p:custDataLst>
              <p:tags r:id="rId13"/>
            </p:custDataLst>
          </p:nvPr>
        </p:nvSpPr>
        <p:spPr bwMode="gray">
          <a:xfrm>
            <a:off x="1666875" y="1682750"/>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1DFD984C-8BCC-4AC4-86E2-1A7E4624088F}" type="datetime'''''3''.''''''3''''''''''''''''''''''''''''''''''''''1''0'">
              <a:rPr lang="es-AR" altLang="en-US" sz="1000" b="1" smtClean="0">
                <a:ea typeface="+mn-ea"/>
                <a:cs typeface="+mn-cs"/>
              </a:rPr>
              <a:pPr/>
              <a:t>3.310</a:t>
            </a:fld>
            <a:endParaRPr lang="es-AR" altLang="es-AR" sz="1000" b="1" dirty="0">
              <a:ea typeface="+mn-ea"/>
              <a:cs typeface="+mn-cs"/>
              <a:sym typeface="+mn-lt"/>
            </a:endParaRPr>
          </a:p>
        </p:txBody>
      </p:sp>
      <p:sp>
        <p:nvSpPr>
          <p:cNvPr id="8212" name="Marcador de texto 2"/>
          <p:cNvSpPr>
            <a:spLocks noGrp="1"/>
          </p:cNvSpPr>
          <p:nvPr>
            <p:custDataLst>
              <p:tags r:id="rId14"/>
            </p:custDataLst>
          </p:nvPr>
        </p:nvSpPr>
        <p:spPr bwMode="auto">
          <a:xfrm>
            <a:off x="1404938" y="696913"/>
            <a:ext cx="508000"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6C419A43-897F-4A95-B3D2-509FF021C2F0}" type="datetime'''''''''''''-51'',''2''''''''''''''''''''''''''''%'''''">
              <a:rPr lang="es-AR" altLang="en-US" sz="1000" b="1" smtClean="0">
                <a:effectLst/>
                <a:latin typeface="+mn-lt"/>
                <a:cs typeface="+mn-cs"/>
              </a:rPr>
              <a:pPr/>
              <a:t>-51,2%</a:t>
            </a:fld>
            <a:endParaRPr lang="es-AR" sz="1000" b="1">
              <a:latin typeface="+mn-lt"/>
              <a:cs typeface="+mn-cs"/>
              <a:sym typeface="+mn-lt"/>
            </a:endParaRPr>
          </a:p>
        </p:txBody>
      </p:sp>
      <p:sp>
        <p:nvSpPr>
          <p:cNvPr id="16" name="Rectángulo 15"/>
          <p:cNvSpPr/>
          <p:nvPr>
            <p:custDataLst>
              <p:tags r:id="rId15"/>
            </p:custDataLst>
          </p:nvPr>
        </p:nvSpPr>
        <p:spPr bwMode="auto">
          <a:xfrm>
            <a:off x="203200" y="3062287"/>
            <a:ext cx="179388" cy="13335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3" name="Rectángulo 16"/>
          <p:cNvSpPr/>
          <p:nvPr>
            <p:custDataLst>
              <p:tags r:id="rId16"/>
            </p:custDataLst>
          </p:nvPr>
        </p:nvSpPr>
        <p:spPr bwMode="auto">
          <a:xfrm>
            <a:off x="203200" y="3265487"/>
            <a:ext cx="179388" cy="13335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4" name="Rectángulo 17"/>
          <p:cNvSpPr/>
          <p:nvPr>
            <p:custDataLst>
              <p:tags r:id="rId17"/>
            </p:custDataLst>
          </p:nvPr>
        </p:nvSpPr>
        <p:spPr bwMode="auto">
          <a:xfrm>
            <a:off x="203200" y="3468687"/>
            <a:ext cx="179388" cy="133350"/>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7" name="Rectángulo 6"/>
          <p:cNvSpPr/>
          <p:nvPr>
            <p:custDataLst>
              <p:tags r:id="rId18"/>
            </p:custDataLst>
          </p:nvPr>
        </p:nvSpPr>
        <p:spPr bwMode="auto">
          <a:xfrm>
            <a:off x="203200" y="3671887"/>
            <a:ext cx="179388" cy="133350"/>
          </a:xfrm>
          <a:prstGeom prst="rect">
            <a:avLst/>
          </a:prstGeom>
          <a:solidFill>
            <a:schemeClr val="accent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8" name="17 Rectángulo"/>
          <p:cNvSpPr/>
          <p:nvPr>
            <p:custDataLst>
              <p:tags r:id="rId19"/>
            </p:custDataLst>
          </p:nvPr>
        </p:nvSpPr>
        <p:spPr bwMode="auto">
          <a:xfrm>
            <a:off x="203200" y="3875087"/>
            <a:ext cx="179388" cy="133350"/>
          </a:xfrm>
          <a:prstGeom prst="rect">
            <a:avLst/>
          </a:prstGeom>
          <a:solidFill>
            <a:srgbClr val="007770"/>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8218" name="Marcador de texto 2"/>
          <p:cNvSpPr>
            <a:spLocks noGrp="1"/>
          </p:cNvSpPr>
          <p:nvPr>
            <p:custDataLst>
              <p:tags r:id="rId20"/>
            </p:custDataLst>
          </p:nvPr>
        </p:nvSpPr>
        <p:spPr bwMode="auto">
          <a:xfrm>
            <a:off x="433388" y="30575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82ACB115-6108-4967-A863-F757E438AAA1}" type="datetime'''''''''''''''''20''''''''''''''''''2''''''''''''''0'">
              <a:rPr lang="es-AR" altLang="en-US" sz="1000" b="1" smtClean="0">
                <a:effectLst/>
                <a:latin typeface="+mn-lt"/>
                <a:cs typeface="+mn-cs"/>
              </a:rPr>
              <a:pPr/>
              <a:t>2020</a:t>
            </a:fld>
            <a:endParaRPr lang="es-AR" sz="1000" b="1">
              <a:latin typeface="+mn-lt"/>
              <a:cs typeface="+mn-cs"/>
              <a:sym typeface="+mn-lt"/>
            </a:endParaRPr>
          </a:p>
        </p:txBody>
      </p:sp>
      <p:sp>
        <p:nvSpPr>
          <p:cNvPr id="8220" name="Marcador de texto 2"/>
          <p:cNvSpPr>
            <a:spLocks noGrp="1"/>
          </p:cNvSpPr>
          <p:nvPr>
            <p:custDataLst>
              <p:tags r:id="rId21"/>
            </p:custDataLst>
          </p:nvPr>
        </p:nvSpPr>
        <p:spPr bwMode="auto">
          <a:xfrm>
            <a:off x="433388" y="32607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74356E4E-9A20-4B0B-A6C2-52126A0239A6}" type="datetime'''''''2''0''''''''''''2''''''''''''''''''''1'''''''">
              <a:rPr lang="es-AR" altLang="en-US" sz="1000" b="1" smtClean="0">
                <a:effectLst/>
                <a:latin typeface="+mn-lt"/>
                <a:cs typeface="+mn-cs"/>
              </a:rPr>
              <a:pPr/>
              <a:t>2021</a:t>
            </a:fld>
            <a:endParaRPr lang="es-AR" sz="1000" b="1">
              <a:latin typeface="+mn-lt"/>
              <a:cs typeface="+mn-cs"/>
              <a:sym typeface="+mn-lt"/>
            </a:endParaRPr>
          </a:p>
        </p:txBody>
      </p:sp>
      <p:sp>
        <p:nvSpPr>
          <p:cNvPr id="8219" name="Marcador de texto 2"/>
          <p:cNvSpPr>
            <a:spLocks noGrp="1"/>
          </p:cNvSpPr>
          <p:nvPr>
            <p:custDataLst>
              <p:tags r:id="rId22"/>
            </p:custDataLst>
          </p:nvPr>
        </p:nvSpPr>
        <p:spPr bwMode="auto">
          <a:xfrm>
            <a:off x="433388" y="34639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6CCEA7BA-3010-4E41-97DD-5503730D4317}" type="datetime'''2''''''''''''0''''''''''22'''''''''''''''''''">
              <a:rPr lang="es-AR" altLang="en-US" sz="1000" b="1" smtClean="0">
                <a:effectLst/>
                <a:latin typeface="+mn-lt"/>
                <a:cs typeface="+mn-cs"/>
              </a:rPr>
              <a:pPr/>
              <a:t>2022</a:t>
            </a:fld>
            <a:endParaRPr lang="es-AR" sz="1000" b="1">
              <a:latin typeface="+mn-lt"/>
              <a:cs typeface="+mn-cs"/>
              <a:sym typeface="+mn-lt"/>
            </a:endParaRPr>
          </a:p>
        </p:txBody>
      </p:sp>
      <p:sp>
        <p:nvSpPr>
          <p:cNvPr id="8221" name="Marcador de texto 2"/>
          <p:cNvSpPr>
            <a:spLocks noGrp="1"/>
          </p:cNvSpPr>
          <p:nvPr>
            <p:custDataLst>
              <p:tags r:id="rId23"/>
            </p:custDataLst>
          </p:nvPr>
        </p:nvSpPr>
        <p:spPr bwMode="auto">
          <a:xfrm>
            <a:off x="433388" y="36671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52D5D138-5F9F-487C-8272-6EB30F4F88BC}" type="datetime'''''''''''''2''02''''''''''''''3'''''''''''''">
              <a:rPr lang="es-AR" altLang="en-US" sz="1000" b="1" smtClean="0">
                <a:effectLst/>
                <a:latin typeface="+mn-lt"/>
                <a:cs typeface="+mn-cs"/>
              </a:rPr>
              <a:pPr/>
              <a:t>2023</a:t>
            </a:fld>
            <a:endParaRPr lang="es-AR" sz="1000" b="1">
              <a:latin typeface="+mn-lt"/>
              <a:cs typeface="+mn-cs"/>
              <a:sym typeface="+mn-lt"/>
            </a:endParaRPr>
          </a:p>
        </p:txBody>
      </p:sp>
      <p:sp>
        <p:nvSpPr>
          <p:cNvPr id="8222" name="Marcador de texto 2"/>
          <p:cNvSpPr>
            <a:spLocks noGrp="1"/>
          </p:cNvSpPr>
          <p:nvPr>
            <p:custDataLst>
              <p:tags r:id="rId24"/>
            </p:custDataLst>
          </p:nvPr>
        </p:nvSpPr>
        <p:spPr bwMode="auto">
          <a:xfrm>
            <a:off x="433388" y="38703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26F6924F-256E-47B1-9D4A-4F41F987A753}" type="datetime'''''''''''2024'''''''''''''''''''''''''">
              <a:rPr lang="es-AR" altLang="en-US" sz="1000" b="1" smtClean="0">
                <a:effectLst/>
                <a:latin typeface="+mn-lt"/>
                <a:cs typeface="+mn-cs"/>
              </a:rPr>
              <a:pPr/>
              <a:t>2024</a:t>
            </a:fld>
            <a:endParaRPr lang="es-AR" sz="1000" b="1">
              <a:latin typeface="+mn-lt"/>
              <a:cs typeface="+mn-cs"/>
              <a:sym typeface="+mn-lt"/>
            </a:endParaRPr>
          </a:p>
        </p:txBody>
      </p:sp>
      <p:graphicFrame>
        <p:nvGraphicFramePr>
          <p:cNvPr id="132" name="Chart 3">
            <a:extLst>
              <a:ext uri="{FF2B5EF4-FFF2-40B4-BE49-F238E27FC236}">
                <a16:creationId xmlns:a16="http://schemas.microsoft.com/office/drawing/2014/main" id="{A805F223-D502-4AF2-B2A6-9E7E22940A2C}"/>
              </a:ext>
            </a:extLst>
          </p:cNvPr>
          <p:cNvGraphicFramePr/>
          <p:nvPr>
            <p:custDataLst>
              <p:tags r:id="rId25"/>
            </p:custDataLst>
            <p:extLst>
              <p:ext uri="{D42A27DB-BD31-4B8C-83A1-F6EECF244321}">
                <p14:modId xmlns:p14="http://schemas.microsoft.com/office/powerpoint/2010/main" val="3739806478"/>
              </p:ext>
            </p:extLst>
          </p:nvPr>
        </p:nvGraphicFramePr>
        <p:xfrm>
          <a:off x="2462213" y="1100138"/>
          <a:ext cx="2144712" cy="1458912"/>
        </p:xfrm>
        <a:graphic>
          <a:graphicData uri="http://schemas.openxmlformats.org/drawingml/2006/chart">
            <c:chart xmlns:c="http://schemas.openxmlformats.org/drawingml/2006/chart" xmlns:r="http://schemas.openxmlformats.org/officeDocument/2006/relationships" r:id="rId113"/>
          </a:graphicData>
        </a:graphic>
      </p:graphicFrame>
      <p:cxnSp>
        <p:nvCxnSpPr>
          <p:cNvPr id="26" name="25 Conector recto"/>
          <p:cNvCxnSpPr/>
          <p:nvPr>
            <p:custDataLst>
              <p:tags r:id="rId26"/>
            </p:custDataLst>
          </p:nvPr>
        </p:nvCxnSpPr>
        <p:spPr bwMode="auto">
          <a:xfrm flipV="1">
            <a:off x="3875088" y="877888"/>
            <a:ext cx="0" cy="7191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26 Conector recto"/>
          <p:cNvCxnSpPr>
            <a:cxnSpLocks/>
          </p:cNvCxnSpPr>
          <p:nvPr>
            <p:custDataLst>
              <p:tags r:id="rId27"/>
            </p:custDataLst>
          </p:nvPr>
        </p:nvCxnSpPr>
        <p:spPr bwMode="auto">
          <a:xfrm>
            <a:off x="3875088" y="877888"/>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24 Conector recto"/>
          <p:cNvCxnSpPr/>
          <p:nvPr>
            <p:custDataLst>
              <p:tags r:id="rId28"/>
            </p:custDataLst>
          </p:nvPr>
        </p:nvCxnSpPr>
        <p:spPr bwMode="auto">
          <a:xfrm>
            <a:off x="4216400" y="877888"/>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26" name="Marcador de texto 2"/>
          <p:cNvSpPr>
            <a:spLocks noGrp="1"/>
          </p:cNvSpPr>
          <p:nvPr>
            <p:custDataLst>
              <p:tags r:id="rId29"/>
            </p:custDataLst>
          </p:nvPr>
        </p:nvSpPr>
        <p:spPr bwMode="auto">
          <a:xfrm>
            <a:off x="3278188" y="2519363"/>
            <a:ext cx="512762" cy="152400"/>
          </a:xfrm>
          <a:prstGeom prst="rect">
            <a:avLst/>
          </a:prstGeom>
          <a:noFill/>
          <a:ln w="9525">
            <a:noFill/>
            <a:miter lim="800000"/>
            <a:headEnd/>
            <a:tailEnd/>
          </a:ln>
        </p:spPr>
        <p:txBody>
          <a:bodyPr vert="horz" wrap="none" lIns="0" tIns="0" rIns="0" bIns="0"/>
          <a:lstStyle/>
          <a:p>
            <a:pPr algn="ctr">
              <a:buFont typeface="Arial" pitchFamily="34" charset="0"/>
              <a:buNone/>
            </a:pPr>
            <a:fld id="{A3C855EA-6F81-40AF-ABE8-FB61F88AF263}" type="datetime'Ar''''''''''''''a''''''b'''''''' ''''''''''Gol''''''f'">
              <a:rPr lang="es-AR" altLang="en-US" sz="1000" b="1"/>
              <a:pPr algn="ctr">
                <a:buFont typeface="Arial" pitchFamily="34" charset="0"/>
                <a:buNone/>
              </a:pPr>
              <a:t>Arab Golf</a:t>
            </a:fld>
            <a:endParaRPr lang="es-AR" sz="1000" b="1">
              <a:sym typeface="+mn-lt"/>
            </a:endParaRPr>
          </a:p>
        </p:txBody>
      </p:sp>
      <p:sp>
        <p:nvSpPr>
          <p:cNvPr id="87" name="Text Placeholder 2">
            <a:extLst>
              <a:ext uri="{FF2B5EF4-FFF2-40B4-BE49-F238E27FC236}">
                <a16:creationId xmlns:a16="http://schemas.microsoft.com/office/drawing/2014/main" id="{8FBBC624-7D0E-46C5-9CA7-ABB083AAF979}"/>
              </a:ext>
            </a:extLst>
          </p:cNvPr>
          <p:cNvSpPr>
            <a:spLocks noGrp="1"/>
          </p:cNvSpPr>
          <p:nvPr>
            <p:custDataLst>
              <p:tags r:id="rId30"/>
            </p:custDataLst>
          </p:nvPr>
        </p:nvSpPr>
        <p:spPr bwMode="gray">
          <a:xfrm>
            <a:off x="2687638" y="10048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5A120608-22E3-4D46-BA70-3058F99C15CF}" type="datetime'''''''''''''''''''8''.''''''3''1''''''''8'''''''''''''''''''">
              <a:rPr lang="es-AR" altLang="en-US" sz="1000" b="1" smtClean="0">
                <a:ea typeface="+mn-ea"/>
                <a:cs typeface="+mn-cs"/>
              </a:rPr>
              <a:pPr/>
              <a:t>8.318</a:t>
            </a:fld>
            <a:endParaRPr lang="es-AR" altLang="es-AR" sz="1000" b="1" dirty="0">
              <a:ea typeface="+mn-ea"/>
              <a:cs typeface="+mn-cs"/>
              <a:sym typeface="+mn-lt"/>
            </a:endParaRPr>
          </a:p>
        </p:txBody>
      </p:sp>
      <p:sp>
        <p:nvSpPr>
          <p:cNvPr id="88" name="Text Placeholder 2">
            <a:extLst>
              <a:ext uri="{FF2B5EF4-FFF2-40B4-BE49-F238E27FC236}">
                <a16:creationId xmlns:a16="http://schemas.microsoft.com/office/drawing/2014/main" id="{60FAC4FA-6079-447F-98D6-0416EEC2D3E2}"/>
              </a:ext>
            </a:extLst>
          </p:cNvPr>
          <p:cNvSpPr>
            <a:spLocks noGrp="1"/>
          </p:cNvSpPr>
          <p:nvPr>
            <p:custDataLst>
              <p:tags r:id="rId31"/>
            </p:custDataLst>
          </p:nvPr>
        </p:nvSpPr>
        <p:spPr bwMode="gray">
          <a:xfrm>
            <a:off x="3028950" y="125095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D4ACD72F-0AC6-46C2-AA1A-FB8D3E3A0837}" type="datetime'''''''6''''''''.''7''''''3''''''''''5'''''''''''''">
              <a:rPr lang="es-AR" altLang="en-US" sz="1000" b="1" smtClean="0">
                <a:ea typeface="+mn-ea"/>
                <a:cs typeface="+mn-cs"/>
              </a:rPr>
              <a:pPr/>
              <a:t>6.735</a:t>
            </a:fld>
            <a:endParaRPr lang="es-AR" altLang="es-AR" sz="1000" b="1" dirty="0">
              <a:ea typeface="+mn-ea"/>
              <a:cs typeface="+mn-cs"/>
              <a:sym typeface="+mn-lt"/>
            </a:endParaRPr>
          </a:p>
        </p:txBody>
      </p:sp>
      <p:sp>
        <p:nvSpPr>
          <p:cNvPr id="100" name="Text Placeholder 2">
            <a:extLst>
              <a:ext uri="{FF2B5EF4-FFF2-40B4-BE49-F238E27FC236}">
                <a16:creationId xmlns:a16="http://schemas.microsoft.com/office/drawing/2014/main" id="{CEA01562-B841-48A2-BC13-D13D5F1F826E}"/>
              </a:ext>
            </a:extLst>
          </p:cNvPr>
          <p:cNvSpPr>
            <a:spLocks noGrp="1"/>
          </p:cNvSpPr>
          <p:nvPr>
            <p:custDataLst>
              <p:tags r:id="rId32"/>
            </p:custDataLst>
          </p:nvPr>
        </p:nvSpPr>
        <p:spPr bwMode="gray">
          <a:xfrm>
            <a:off x="3370263" y="124936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45C6417E-2F82-467D-BC14-C0E96EC998FF}" type="datetime'''''''''''''''''''''''6''''.''7''4''''2'''''">
              <a:rPr lang="es-AR" altLang="en-US" sz="1000" b="1" smtClean="0">
                <a:ea typeface="+mn-ea"/>
                <a:cs typeface="+mn-cs"/>
              </a:rPr>
              <a:pPr/>
              <a:t>6.742</a:t>
            </a:fld>
            <a:endParaRPr lang="es-AR" altLang="es-AR" sz="1000" b="1" dirty="0">
              <a:ea typeface="+mn-ea"/>
              <a:cs typeface="+mn-cs"/>
              <a:sym typeface="+mn-lt"/>
            </a:endParaRPr>
          </a:p>
        </p:txBody>
      </p:sp>
      <p:sp>
        <p:nvSpPr>
          <p:cNvPr id="117" name="Text Placeholder 2">
            <a:extLst>
              <a:ext uri="{FF2B5EF4-FFF2-40B4-BE49-F238E27FC236}">
                <a16:creationId xmlns:a16="http://schemas.microsoft.com/office/drawing/2014/main" id="{081BC28E-FC9E-4A8A-8BF6-A49815AC5B2D}"/>
              </a:ext>
            </a:extLst>
          </p:cNvPr>
          <p:cNvSpPr>
            <a:spLocks noGrp="1"/>
          </p:cNvSpPr>
          <p:nvPr>
            <p:custDataLst>
              <p:tags r:id="rId33"/>
            </p:custDataLst>
          </p:nvPr>
        </p:nvSpPr>
        <p:spPr bwMode="gray">
          <a:xfrm>
            <a:off x="3711575" y="163512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D070FED-FBF6-4F06-AC57-B565440A9DBF}" type="datetime'''''4''''''''''''''''''.2''''''''''''''''''''''''''67'">
              <a:rPr lang="es-AR" altLang="en-US" sz="1000" b="1" smtClean="0">
                <a:ea typeface="+mn-ea"/>
                <a:cs typeface="+mn-cs"/>
              </a:rPr>
              <a:pPr/>
              <a:t>4.267</a:t>
            </a:fld>
            <a:endParaRPr lang="es-AR" altLang="es-AR" sz="1000" b="1" dirty="0">
              <a:ea typeface="+mn-ea"/>
              <a:cs typeface="+mn-cs"/>
              <a:sym typeface="+mn-lt"/>
            </a:endParaRPr>
          </a:p>
        </p:txBody>
      </p:sp>
      <p:sp>
        <p:nvSpPr>
          <p:cNvPr id="104" name="Text Placeholder 2">
            <a:extLst>
              <a:ext uri="{FF2B5EF4-FFF2-40B4-BE49-F238E27FC236}">
                <a16:creationId xmlns:a16="http://schemas.microsoft.com/office/drawing/2014/main" id="{91D4B795-360D-4FD4-BB79-E66DD90B7BE2}"/>
              </a:ext>
            </a:extLst>
          </p:cNvPr>
          <p:cNvSpPr>
            <a:spLocks noGrp="1"/>
          </p:cNvSpPr>
          <p:nvPr>
            <p:custDataLst>
              <p:tags r:id="rId34"/>
            </p:custDataLst>
          </p:nvPr>
        </p:nvSpPr>
        <p:spPr bwMode="gray">
          <a:xfrm>
            <a:off x="4052888" y="1165225"/>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52E49C30-659D-40AF-A4E4-5278A178A9E7}" type="datetime'''''''''''''''''''''7''''''''.''''3''''''8''''''''''''8'''''">
              <a:rPr lang="es-AR" altLang="en-US" sz="1000" b="1" smtClean="0">
                <a:ea typeface="+mn-ea"/>
                <a:cs typeface="+mn-cs"/>
              </a:rPr>
              <a:pPr/>
              <a:t>7.388</a:t>
            </a:fld>
            <a:endParaRPr lang="es-AR" altLang="es-AR" sz="1000" b="1" dirty="0">
              <a:ea typeface="+mn-ea"/>
              <a:cs typeface="+mn-cs"/>
              <a:sym typeface="+mn-lt"/>
            </a:endParaRPr>
          </a:p>
        </p:txBody>
      </p:sp>
      <p:sp>
        <p:nvSpPr>
          <p:cNvPr id="8227" name="Marcador de texto 2"/>
          <p:cNvSpPr>
            <a:spLocks noGrp="1"/>
          </p:cNvSpPr>
          <p:nvPr>
            <p:custDataLst>
              <p:tags r:id="rId35"/>
            </p:custDataLst>
          </p:nvPr>
        </p:nvSpPr>
        <p:spPr bwMode="auto">
          <a:xfrm>
            <a:off x="3773489" y="781050"/>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EC88C7BA-C3D9-4707-8C7A-77CE015FDFEB}" type="datetime'''''''''+''''''''''''''7''''''''3,1''''''''%'''''">
              <a:rPr lang="es-AR" altLang="en-US" sz="1000" b="1" smtClean="0">
                <a:effectLst/>
                <a:latin typeface="+mn-lt"/>
                <a:cs typeface="+mn-cs"/>
              </a:rPr>
              <a:pPr/>
              <a:t>+73,1%</a:t>
            </a:fld>
            <a:endParaRPr lang="es-AR" sz="1000" b="1">
              <a:latin typeface="+mn-lt"/>
              <a:cs typeface="+mn-cs"/>
              <a:sym typeface="+mn-lt"/>
            </a:endParaRPr>
          </a:p>
        </p:txBody>
      </p:sp>
      <p:graphicFrame>
        <p:nvGraphicFramePr>
          <p:cNvPr id="134" name="Chart 3">
            <a:extLst>
              <a:ext uri="{FF2B5EF4-FFF2-40B4-BE49-F238E27FC236}">
                <a16:creationId xmlns:a16="http://schemas.microsoft.com/office/drawing/2014/main" id="{A4A2EF69-2DFC-4E85-87A6-3BCCECBD0EED}"/>
              </a:ext>
            </a:extLst>
          </p:cNvPr>
          <p:cNvGraphicFramePr/>
          <p:nvPr>
            <p:custDataLst>
              <p:tags r:id="rId36"/>
            </p:custDataLst>
            <p:extLst>
              <p:ext uri="{D42A27DB-BD31-4B8C-83A1-F6EECF244321}">
                <p14:modId xmlns:p14="http://schemas.microsoft.com/office/powerpoint/2010/main" val="1355122137"/>
              </p:ext>
            </p:extLst>
          </p:nvPr>
        </p:nvGraphicFramePr>
        <p:xfrm>
          <a:off x="7313613" y="1092200"/>
          <a:ext cx="2179637" cy="1458913"/>
        </p:xfrm>
        <a:graphic>
          <a:graphicData uri="http://schemas.openxmlformats.org/drawingml/2006/chart">
            <c:chart xmlns:c="http://schemas.openxmlformats.org/drawingml/2006/chart" xmlns:r="http://schemas.openxmlformats.org/officeDocument/2006/relationships" r:id="rId114"/>
          </a:graphicData>
        </a:graphic>
      </p:graphicFrame>
      <p:cxnSp>
        <p:nvCxnSpPr>
          <p:cNvPr id="31" name="30 Conector recto"/>
          <p:cNvCxnSpPr/>
          <p:nvPr>
            <p:custDataLst>
              <p:tags r:id="rId37"/>
            </p:custDataLst>
          </p:nvPr>
        </p:nvCxnSpPr>
        <p:spPr bwMode="auto">
          <a:xfrm flipV="1">
            <a:off x="8748713" y="1074738"/>
            <a:ext cx="0" cy="71120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31 Conector recto"/>
          <p:cNvCxnSpPr/>
          <p:nvPr>
            <p:custDataLst>
              <p:tags r:id="rId38"/>
            </p:custDataLst>
          </p:nvPr>
        </p:nvCxnSpPr>
        <p:spPr bwMode="auto">
          <a:xfrm>
            <a:off x="8748713" y="1074738"/>
            <a:ext cx="34766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32 Conector recto"/>
          <p:cNvCxnSpPr/>
          <p:nvPr>
            <p:custDataLst>
              <p:tags r:id="rId39"/>
            </p:custDataLst>
          </p:nvPr>
        </p:nvCxnSpPr>
        <p:spPr bwMode="auto">
          <a:xfrm>
            <a:off x="9096375" y="1074738"/>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31" name="Marcador de texto 2"/>
          <p:cNvSpPr>
            <a:spLocks noGrp="1"/>
          </p:cNvSpPr>
          <p:nvPr>
            <p:custDataLst>
              <p:tags r:id="rId40"/>
            </p:custDataLst>
          </p:nvPr>
        </p:nvSpPr>
        <p:spPr bwMode="auto">
          <a:xfrm>
            <a:off x="8134350" y="2511425"/>
            <a:ext cx="536575" cy="152400"/>
          </a:xfrm>
          <a:prstGeom prst="rect">
            <a:avLst/>
          </a:prstGeom>
          <a:noFill/>
          <a:ln w="9525">
            <a:noFill/>
            <a:miter lim="800000"/>
            <a:headEnd/>
            <a:tailEnd/>
          </a:ln>
        </p:spPr>
        <p:txBody>
          <a:bodyPr vert="horz" wrap="none" lIns="0" tIns="0" rIns="0" bIns="0"/>
          <a:lstStyle/>
          <a:p>
            <a:pPr algn="ctr">
              <a:buFont typeface="Arial" pitchFamily="34" charset="0"/>
              <a:buNone/>
            </a:pPr>
            <a:fld id="{3D68B46C-F722-4B18-A336-428B7529E892}" type="datetime'''''''''Co''n''''t''''''''in''''''''''''''''''''en''t'''''''">
              <a:rPr lang="es-AR" altLang="en-US" sz="1000" b="1"/>
              <a:pPr algn="ctr">
                <a:buFont typeface="Arial" pitchFamily="34" charset="0"/>
                <a:buNone/>
              </a:pPr>
              <a:t>Continent</a:t>
            </a:fld>
            <a:endParaRPr lang="es-AR" sz="1000" b="1">
              <a:sym typeface="+mn-lt"/>
            </a:endParaRPr>
          </a:p>
        </p:txBody>
      </p:sp>
      <p:sp>
        <p:nvSpPr>
          <p:cNvPr id="120" name="Text Placeholder 2">
            <a:extLst>
              <a:ext uri="{FF2B5EF4-FFF2-40B4-BE49-F238E27FC236}">
                <a16:creationId xmlns:a16="http://schemas.microsoft.com/office/drawing/2014/main" id="{E824B201-DF53-49C6-A94E-B4B9C5B6AE17}"/>
              </a:ext>
            </a:extLst>
          </p:cNvPr>
          <p:cNvSpPr>
            <a:spLocks noGrp="1"/>
          </p:cNvSpPr>
          <p:nvPr>
            <p:custDataLst>
              <p:tags r:id="rId41"/>
            </p:custDataLst>
          </p:nvPr>
        </p:nvSpPr>
        <p:spPr bwMode="gray">
          <a:xfrm>
            <a:off x="7543800" y="116046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0876033-29E6-414F-A40A-78B77DABBBEA}" type="datetime'''''''''''8''''.''''''''''''''''''''''''''''9''7''''''7'''''">
              <a:rPr lang="es-AR" altLang="en-US" sz="1000" b="1" smtClean="0">
                <a:ea typeface="+mn-ea"/>
                <a:cs typeface="+mn-cs"/>
              </a:rPr>
              <a:pPr/>
              <a:t>8.977</a:t>
            </a:fld>
            <a:endParaRPr lang="es-AR" altLang="es-AR" sz="1000" b="1" dirty="0">
              <a:ea typeface="+mn-ea"/>
              <a:cs typeface="+mn-cs"/>
              <a:sym typeface="+mn-lt"/>
            </a:endParaRPr>
          </a:p>
        </p:txBody>
      </p:sp>
      <p:sp>
        <p:nvSpPr>
          <p:cNvPr id="107" name="Text Placeholder 2">
            <a:extLst>
              <a:ext uri="{FF2B5EF4-FFF2-40B4-BE49-F238E27FC236}">
                <a16:creationId xmlns:a16="http://schemas.microsoft.com/office/drawing/2014/main" id="{DF7E1362-D7CE-4114-A7C3-179D850F11B5}"/>
              </a:ext>
            </a:extLst>
          </p:cNvPr>
          <p:cNvSpPr>
            <a:spLocks noGrp="1"/>
          </p:cNvSpPr>
          <p:nvPr>
            <p:custDataLst>
              <p:tags r:id="rId42"/>
            </p:custDataLst>
          </p:nvPr>
        </p:nvSpPr>
        <p:spPr bwMode="gray">
          <a:xfrm>
            <a:off x="7858124" y="996950"/>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272361EA-AB4A-4077-86B5-F9C2C9B52BC8}" type="datetime'''''1''''0''.''''''''''''''2''''''''''''''''7''''2'''">
              <a:rPr lang="es-AR" altLang="en-US" sz="1000" b="1" smtClean="0">
                <a:ea typeface="+mn-ea"/>
                <a:cs typeface="+mn-cs"/>
              </a:rPr>
              <a:pPr/>
              <a:t>10.272</a:t>
            </a:fld>
            <a:endParaRPr lang="es-AR" altLang="es-AR" sz="1000" b="1" dirty="0">
              <a:ea typeface="+mn-ea"/>
              <a:cs typeface="+mn-cs"/>
              <a:sym typeface="+mn-lt"/>
            </a:endParaRPr>
          </a:p>
        </p:txBody>
      </p:sp>
      <p:sp>
        <p:nvSpPr>
          <p:cNvPr id="108" name="Text Placeholder 2">
            <a:extLst>
              <a:ext uri="{FF2B5EF4-FFF2-40B4-BE49-F238E27FC236}">
                <a16:creationId xmlns:a16="http://schemas.microsoft.com/office/drawing/2014/main" id="{7150C4FB-0BF9-4BF9-A65E-E97A29190A67}"/>
              </a:ext>
            </a:extLst>
          </p:cNvPr>
          <p:cNvSpPr>
            <a:spLocks noGrp="1"/>
          </p:cNvSpPr>
          <p:nvPr>
            <p:custDataLst>
              <p:tags r:id="rId43"/>
            </p:custDataLst>
          </p:nvPr>
        </p:nvSpPr>
        <p:spPr bwMode="gray">
          <a:xfrm>
            <a:off x="8239125" y="107315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DBE0042-B846-4B2D-B292-2ABF5A83736A}" type="datetime'''9''''''''''''''''''''''.''6''''''''''6''''''''''7'''''''''''">
              <a:rPr lang="es-AR" altLang="en-US" sz="1000" b="1" smtClean="0">
                <a:ea typeface="+mn-ea"/>
                <a:cs typeface="+mn-cs"/>
              </a:rPr>
              <a:pPr/>
              <a:t>9.667</a:t>
            </a:fld>
            <a:endParaRPr lang="es-AR" altLang="es-AR" sz="1000" b="1" dirty="0">
              <a:ea typeface="+mn-ea"/>
              <a:cs typeface="+mn-cs"/>
              <a:sym typeface="+mn-lt"/>
            </a:endParaRPr>
          </a:p>
        </p:txBody>
      </p:sp>
      <p:sp>
        <p:nvSpPr>
          <p:cNvPr id="124" name="Text Placeholder 2">
            <a:extLst>
              <a:ext uri="{FF2B5EF4-FFF2-40B4-BE49-F238E27FC236}">
                <a16:creationId xmlns:a16="http://schemas.microsoft.com/office/drawing/2014/main" id="{2351E333-A3DB-4E7D-A68E-EFB328F684B1}"/>
              </a:ext>
            </a:extLst>
          </p:cNvPr>
          <p:cNvSpPr>
            <a:spLocks noGrp="1"/>
          </p:cNvSpPr>
          <p:nvPr>
            <p:custDataLst>
              <p:tags r:id="rId44"/>
            </p:custDataLst>
          </p:nvPr>
        </p:nvSpPr>
        <p:spPr bwMode="gray">
          <a:xfrm>
            <a:off x="8585200" y="18240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8A81E87-8FAF-4179-96F5-70473089D3EB}" type="datetime'''''''''''''3.''70''9'''''''''''">
              <a:rPr lang="es-AR" altLang="en-US" sz="1000" b="1" smtClean="0">
                <a:ea typeface="+mn-ea"/>
                <a:cs typeface="+mn-cs"/>
              </a:rPr>
              <a:pPr/>
              <a:t>3.709</a:t>
            </a:fld>
            <a:endParaRPr lang="es-AR" altLang="es-AR" sz="1000" b="1" dirty="0">
              <a:ea typeface="+mn-ea"/>
              <a:cs typeface="+mn-cs"/>
              <a:sym typeface="+mn-lt"/>
            </a:endParaRPr>
          </a:p>
        </p:txBody>
      </p:sp>
      <p:sp>
        <p:nvSpPr>
          <p:cNvPr id="126" name="Text Placeholder 2">
            <a:extLst>
              <a:ext uri="{FF2B5EF4-FFF2-40B4-BE49-F238E27FC236}">
                <a16:creationId xmlns:a16="http://schemas.microsoft.com/office/drawing/2014/main" id="{24EC5A22-E59A-47A5-BF5C-EE369A39B255}"/>
              </a:ext>
            </a:extLst>
          </p:cNvPr>
          <p:cNvSpPr>
            <a:spLocks noGrp="1"/>
          </p:cNvSpPr>
          <p:nvPr>
            <p:custDataLst>
              <p:tags r:id="rId45"/>
            </p:custDataLst>
          </p:nvPr>
        </p:nvSpPr>
        <p:spPr bwMode="gray">
          <a:xfrm>
            <a:off x="8932863" y="1362075"/>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9BA2D097-9C40-4D43-9130-E925A5A3B6A6}" type="datetime'''''''7''.''5''''''''''''''''''''''''''''0''''''''''''''''4'">
              <a:rPr lang="es-AR" altLang="en-US" sz="1000" b="1" smtClean="0">
                <a:ea typeface="+mn-ea"/>
                <a:cs typeface="+mn-cs"/>
              </a:rPr>
              <a:pPr/>
              <a:t>7.504</a:t>
            </a:fld>
            <a:endParaRPr lang="es-AR" altLang="es-AR" sz="1000" b="1" dirty="0">
              <a:ea typeface="+mn-ea"/>
              <a:cs typeface="+mn-cs"/>
              <a:sym typeface="+mn-lt"/>
            </a:endParaRPr>
          </a:p>
        </p:txBody>
      </p:sp>
      <p:sp>
        <p:nvSpPr>
          <p:cNvPr id="8232" name="Marcador de texto 2"/>
          <p:cNvSpPr>
            <a:spLocks noGrp="1"/>
          </p:cNvSpPr>
          <p:nvPr>
            <p:custDataLst>
              <p:tags r:id="rId46"/>
            </p:custDataLst>
          </p:nvPr>
        </p:nvSpPr>
        <p:spPr bwMode="auto">
          <a:xfrm>
            <a:off x="8604249" y="977900"/>
            <a:ext cx="636588"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3F3D99A6-5AA2-4242-93A6-BC88FA105648}" type="datetime'+1''0''''2,''''''''''''''3''''''''''''''''''''''''''''''%'''''">
              <a:rPr lang="es-AR" altLang="en-US" sz="1000" b="1" smtClean="0">
                <a:effectLst/>
                <a:latin typeface="+mn-lt"/>
                <a:cs typeface="+mn-cs"/>
              </a:rPr>
              <a:pPr/>
              <a:t>+102,3%</a:t>
            </a:fld>
            <a:endParaRPr lang="es-AR" sz="1000" b="1">
              <a:latin typeface="+mn-lt"/>
              <a:cs typeface="+mn-cs"/>
              <a:sym typeface="+mn-lt"/>
            </a:endParaRPr>
          </a:p>
        </p:txBody>
      </p:sp>
      <p:graphicFrame>
        <p:nvGraphicFramePr>
          <p:cNvPr id="135" name="Chart 3">
            <a:extLst>
              <a:ext uri="{FF2B5EF4-FFF2-40B4-BE49-F238E27FC236}">
                <a16:creationId xmlns:a16="http://schemas.microsoft.com/office/drawing/2014/main" id="{EC24F2E5-48FB-4034-90DF-0747EE8B4EE7}"/>
              </a:ext>
            </a:extLst>
          </p:cNvPr>
          <p:cNvGraphicFramePr/>
          <p:nvPr>
            <p:custDataLst>
              <p:tags r:id="rId47"/>
            </p:custDataLst>
            <p:extLst>
              <p:ext uri="{D42A27DB-BD31-4B8C-83A1-F6EECF244321}">
                <p14:modId xmlns:p14="http://schemas.microsoft.com/office/powerpoint/2010/main" val="3296237643"/>
              </p:ext>
            </p:extLst>
          </p:nvPr>
        </p:nvGraphicFramePr>
        <p:xfrm>
          <a:off x="9810750" y="1082675"/>
          <a:ext cx="2144713" cy="1476375"/>
        </p:xfrm>
        <a:graphic>
          <a:graphicData uri="http://schemas.openxmlformats.org/drawingml/2006/chart">
            <c:chart xmlns:c="http://schemas.openxmlformats.org/drawingml/2006/chart" xmlns:r="http://schemas.openxmlformats.org/officeDocument/2006/relationships" r:id="rId115"/>
          </a:graphicData>
        </a:graphic>
      </p:graphicFrame>
      <p:cxnSp>
        <p:nvCxnSpPr>
          <p:cNvPr id="37" name="36 Conector recto"/>
          <p:cNvCxnSpPr/>
          <p:nvPr>
            <p:custDataLst>
              <p:tags r:id="rId48"/>
            </p:custDataLst>
          </p:nvPr>
        </p:nvCxnSpPr>
        <p:spPr bwMode="auto">
          <a:xfrm flipV="1">
            <a:off x="11223625" y="841375"/>
            <a:ext cx="0" cy="71278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37 Conector recto"/>
          <p:cNvCxnSpPr>
            <a:cxnSpLocks/>
          </p:cNvCxnSpPr>
          <p:nvPr>
            <p:custDataLst>
              <p:tags r:id="rId49"/>
            </p:custDataLst>
          </p:nvPr>
        </p:nvCxnSpPr>
        <p:spPr bwMode="auto">
          <a:xfrm>
            <a:off x="11223625" y="841375"/>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38 Conector recto"/>
          <p:cNvCxnSpPr/>
          <p:nvPr>
            <p:custDataLst>
              <p:tags r:id="rId50"/>
            </p:custDataLst>
          </p:nvPr>
        </p:nvCxnSpPr>
        <p:spPr bwMode="auto">
          <a:xfrm>
            <a:off x="11564938" y="841375"/>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36" name="Marcador de texto 2"/>
          <p:cNvSpPr>
            <a:spLocks noGrp="1"/>
          </p:cNvSpPr>
          <p:nvPr>
            <p:custDataLst>
              <p:tags r:id="rId51"/>
            </p:custDataLst>
          </p:nvPr>
        </p:nvSpPr>
        <p:spPr bwMode="auto">
          <a:xfrm>
            <a:off x="10669588" y="2519363"/>
            <a:ext cx="425450" cy="152400"/>
          </a:xfrm>
          <a:prstGeom prst="rect">
            <a:avLst/>
          </a:prstGeom>
          <a:noFill/>
          <a:ln w="9525">
            <a:noFill/>
            <a:miter lim="800000"/>
            <a:headEnd/>
            <a:tailEnd/>
          </a:ln>
        </p:spPr>
        <p:txBody>
          <a:bodyPr vert="horz" wrap="none" lIns="0" tIns="0" rIns="0" bIns="0"/>
          <a:lstStyle/>
          <a:p>
            <a:pPr algn="ctr">
              <a:buFont typeface="Arial" pitchFamily="34" charset="0"/>
              <a:buNone/>
            </a:pPr>
            <a:fld id="{9FEE0FC6-08FB-4417-90D1-D889AC7008EF}" type="datetime'''F''''''''''''ar'''' ''''''E''a''''''s''''''''''''''t'">
              <a:rPr lang="es-AR" altLang="en-US" sz="1000" b="1"/>
              <a:pPr algn="ctr">
                <a:buFont typeface="Arial" pitchFamily="34" charset="0"/>
                <a:buNone/>
              </a:pPr>
              <a:t>Far East</a:t>
            </a:fld>
            <a:endParaRPr lang="es-AR" sz="1000" b="1">
              <a:sym typeface="+mn-lt"/>
            </a:endParaRPr>
          </a:p>
        </p:txBody>
      </p:sp>
      <p:sp>
        <p:nvSpPr>
          <p:cNvPr id="40" name="Text Placeholder 2">
            <a:extLst>
              <a:ext uri="{FF2B5EF4-FFF2-40B4-BE49-F238E27FC236}">
                <a16:creationId xmlns:a16="http://schemas.microsoft.com/office/drawing/2014/main" id="{5B89C1FF-C6E4-4FA1-AB8C-B3179BE0C8F9}"/>
              </a:ext>
            </a:extLst>
          </p:cNvPr>
          <p:cNvSpPr>
            <a:spLocks noGrp="1"/>
          </p:cNvSpPr>
          <p:nvPr>
            <p:custDataLst>
              <p:tags r:id="rId52"/>
            </p:custDataLst>
          </p:nvPr>
        </p:nvSpPr>
        <p:spPr bwMode="gray">
          <a:xfrm>
            <a:off x="9969500" y="987425"/>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5BC10C08-952C-4000-A5F8-F3D626186155}" type="datetime'3''''''''7''''''''''''''''''''''''''''''''.''94''''''4'''''">
              <a:rPr lang="es-AR" altLang="en-US" sz="1000" b="1" smtClean="0">
                <a:ea typeface="+mn-ea"/>
                <a:cs typeface="+mn-cs"/>
              </a:rPr>
              <a:pPr/>
              <a:t>37.944</a:t>
            </a:fld>
            <a:endParaRPr lang="es-AR" altLang="es-AR" sz="1000" b="1" dirty="0">
              <a:ea typeface="+mn-ea"/>
              <a:cs typeface="+mn-cs"/>
              <a:sym typeface="+mn-lt"/>
            </a:endParaRPr>
          </a:p>
        </p:txBody>
      </p:sp>
      <p:sp>
        <p:nvSpPr>
          <p:cNvPr id="41" name="Text Placeholder 2">
            <a:extLst>
              <a:ext uri="{FF2B5EF4-FFF2-40B4-BE49-F238E27FC236}">
                <a16:creationId xmlns:a16="http://schemas.microsoft.com/office/drawing/2014/main" id="{7407523B-CF90-7A5C-A7C4-6D7C05DD4EC1}"/>
              </a:ext>
            </a:extLst>
          </p:cNvPr>
          <p:cNvSpPr>
            <a:spLocks noGrp="1"/>
          </p:cNvSpPr>
          <p:nvPr>
            <p:custDataLst>
              <p:tags r:id="rId53"/>
            </p:custDataLst>
          </p:nvPr>
        </p:nvSpPr>
        <p:spPr bwMode="gray">
          <a:xfrm>
            <a:off x="10372725" y="912813"/>
            <a:ext cx="393700"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1FFE45FD-48E9-4A8F-B885-9D843B163C8C}" type="datetime'''''''''''''''''''''3''''''5.''2''''0''''''6'">
              <a:rPr lang="es-AR" altLang="en-US" sz="1000" b="1" smtClean="0">
                <a:ea typeface="+mn-ea"/>
                <a:cs typeface="+mn-cs"/>
              </a:rPr>
              <a:pPr/>
              <a:t>35.206</a:t>
            </a:fld>
            <a:endParaRPr lang="es-AR" altLang="es-AR" sz="1000" b="1" dirty="0">
              <a:ea typeface="+mn-ea"/>
              <a:cs typeface="+mn-cs"/>
              <a:sym typeface="+mn-lt"/>
            </a:endParaRPr>
          </a:p>
        </p:txBody>
      </p:sp>
      <p:sp>
        <p:nvSpPr>
          <p:cNvPr id="42" name="Text Placeholder 2">
            <a:extLst>
              <a:ext uri="{FF2B5EF4-FFF2-40B4-BE49-F238E27FC236}">
                <a16:creationId xmlns:a16="http://schemas.microsoft.com/office/drawing/2014/main" id="{B0A93A0E-425E-8505-339B-59F86C064E7C}"/>
              </a:ext>
            </a:extLst>
          </p:cNvPr>
          <p:cNvSpPr>
            <a:spLocks noGrp="1"/>
          </p:cNvSpPr>
          <p:nvPr>
            <p:custDataLst>
              <p:tags r:id="rId54"/>
            </p:custDataLst>
          </p:nvPr>
        </p:nvSpPr>
        <p:spPr bwMode="gray">
          <a:xfrm>
            <a:off x="10720388" y="1065213"/>
            <a:ext cx="393700"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A8E9FD8D-FBB3-4319-9961-2D9A5DE08A5F}" type="datetime'''''''''3''''''5''''.''''7''''''''0''''''''5'''''''''''">
              <a:rPr lang="es-AR" altLang="en-US" sz="1000" b="1" smtClean="0">
                <a:ea typeface="+mn-ea"/>
                <a:cs typeface="+mn-cs"/>
              </a:rPr>
              <a:pPr/>
              <a:t>35.705</a:t>
            </a:fld>
            <a:endParaRPr lang="es-AR" altLang="es-AR" sz="1000" b="1" dirty="0">
              <a:ea typeface="+mn-ea"/>
              <a:cs typeface="+mn-cs"/>
              <a:sym typeface="+mn-lt"/>
            </a:endParaRPr>
          </a:p>
        </p:txBody>
      </p:sp>
      <p:sp useBgFill="1">
        <p:nvSpPr>
          <p:cNvPr id="20" name="Text Placeholder 2">
            <a:extLst>
              <a:ext uri="{FF2B5EF4-FFF2-40B4-BE49-F238E27FC236}">
                <a16:creationId xmlns:a16="http://schemas.microsoft.com/office/drawing/2014/main" id="{5D8DE76A-EEA9-88D0-E6F7-745961623E81}"/>
              </a:ext>
            </a:extLst>
          </p:cNvPr>
          <p:cNvSpPr>
            <a:spLocks noGrp="1"/>
          </p:cNvSpPr>
          <p:nvPr>
            <p:custDataLst>
              <p:tags r:id="rId55"/>
            </p:custDataLst>
          </p:nvPr>
        </p:nvSpPr>
        <p:spPr bwMode="gray">
          <a:xfrm>
            <a:off x="11026774" y="1592263"/>
            <a:ext cx="393700" cy="152400"/>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65DED9C9-C8FF-4DEE-8FC4-A3EE9EB8059F}" type="datetime'''''''''''2''''''0''''''.''''''''4''''6''''1'''''''''''''''''">
              <a:rPr lang="es-AR" altLang="en-US" sz="1000" b="1" smtClean="0">
                <a:effectLst/>
                <a:ea typeface="+mn-ea"/>
                <a:cs typeface="+mn-cs"/>
              </a:rPr>
              <a:pPr/>
              <a:t>20.461</a:t>
            </a:fld>
            <a:endParaRPr lang="es-AR" altLang="es-AR" sz="1000" b="1" dirty="0">
              <a:ea typeface="+mn-ea"/>
              <a:cs typeface="+mn-cs"/>
              <a:sym typeface="+mn-lt"/>
            </a:endParaRPr>
          </a:p>
        </p:txBody>
      </p:sp>
      <p:sp>
        <p:nvSpPr>
          <p:cNvPr id="43" name="Text Placeholder 2">
            <a:extLst>
              <a:ext uri="{FF2B5EF4-FFF2-40B4-BE49-F238E27FC236}">
                <a16:creationId xmlns:a16="http://schemas.microsoft.com/office/drawing/2014/main" id="{E6F9083A-8645-026B-9794-AF8BCB96AAC7}"/>
              </a:ext>
            </a:extLst>
          </p:cNvPr>
          <p:cNvSpPr>
            <a:spLocks noGrp="1"/>
          </p:cNvSpPr>
          <p:nvPr>
            <p:custDataLst>
              <p:tags r:id="rId56"/>
            </p:custDataLst>
          </p:nvPr>
        </p:nvSpPr>
        <p:spPr bwMode="gray">
          <a:xfrm>
            <a:off x="11368087" y="1128713"/>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23C24C1-3AE5-4766-B704-248989561F9B}" type="datetime'''''3''''''''''''''''''''4''''''.3''''2''''8'''''''''">
              <a:rPr lang="es-AR" altLang="en-US" sz="1000" b="1" smtClean="0">
                <a:ea typeface="+mn-ea"/>
                <a:cs typeface="+mn-cs"/>
              </a:rPr>
              <a:pPr/>
              <a:t>34.328</a:t>
            </a:fld>
            <a:endParaRPr lang="es-AR" altLang="es-AR" sz="1000" b="1" dirty="0">
              <a:ea typeface="+mn-ea"/>
              <a:cs typeface="+mn-cs"/>
              <a:sym typeface="+mn-lt"/>
            </a:endParaRPr>
          </a:p>
        </p:txBody>
      </p:sp>
      <p:sp>
        <p:nvSpPr>
          <p:cNvPr id="8238" name="Marcador de texto 2"/>
          <p:cNvSpPr>
            <a:spLocks noGrp="1"/>
          </p:cNvSpPr>
          <p:nvPr>
            <p:custDataLst>
              <p:tags r:id="rId57"/>
            </p:custDataLst>
          </p:nvPr>
        </p:nvSpPr>
        <p:spPr bwMode="auto">
          <a:xfrm>
            <a:off x="11122025" y="744538"/>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4E0F19B2-0398-4432-AEE7-1F4B6AA81E6E}" type="datetime'''''''''''''''+''''''''''6''''7'''''',''''''''8''''%'''">
              <a:rPr lang="es-AR" altLang="en-US" sz="1000" b="1" smtClean="0">
                <a:effectLst/>
                <a:latin typeface="+mn-lt"/>
                <a:cs typeface="+mn-cs"/>
              </a:rPr>
              <a:pPr/>
              <a:t>+67,8%</a:t>
            </a:fld>
            <a:endParaRPr lang="es-AR" sz="1000" b="1">
              <a:latin typeface="+mn-lt"/>
              <a:cs typeface="+mn-cs"/>
              <a:sym typeface="+mn-lt"/>
            </a:endParaRPr>
          </a:p>
        </p:txBody>
      </p:sp>
      <p:graphicFrame>
        <p:nvGraphicFramePr>
          <p:cNvPr id="133" name="Chart 3">
            <a:extLst>
              <a:ext uri="{FF2B5EF4-FFF2-40B4-BE49-F238E27FC236}">
                <a16:creationId xmlns:a16="http://schemas.microsoft.com/office/drawing/2014/main" id="{2C747C1A-C863-4793-8AFC-5417990C0269}"/>
              </a:ext>
            </a:extLst>
          </p:cNvPr>
          <p:cNvGraphicFramePr/>
          <p:nvPr>
            <p:custDataLst>
              <p:tags r:id="rId58"/>
            </p:custDataLst>
            <p:extLst>
              <p:ext uri="{D42A27DB-BD31-4B8C-83A1-F6EECF244321}">
                <p14:modId xmlns:p14="http://schemas.microsoft.com/office/powerpoint/2010/main" val="3400204250"/>
              </p:ext>
            </p:extLst>
          </p:nvPr>
        </p:nvGraphicFramePr>
        <p:xfrm>
          <a:off x="4857750" y="1100138"/>
          <a:ext cx="2306638" cy="1458912"/>
        </p:xfrm>
        <a:graphic>
          <a:graphicData uri="http://schemas.openxmlformats.org/drawingml/2006/chart">
            <c:chart xmlns:c="http://schemas.openxmlformats.org/drawingml/2006/chart" xmlns:r="http://schemas.openxmlformats.org/officeDocument/2006/relationships" r:id="rId116"/>
          </a:graphicData>
        </a:graphic>
      </p:graphicFrame>
      <p:cxnSp>
        <p:nvCxnSpPr>
          <p:cNvPr id="45" name="44 Conector recto"/>
          <p:cNvCxnSpPr/>
          <p:nvPr>
            <p:custDataLst>
              <p:tags r:id="rId59"/>
            </p:custDataLst>
          </p:nvPr>
        </p:nvCxnSpPr>
        <p:spPr bwMode="auto">
          <a:xfrm flipV="1">
            <a:off x="6380163" y="850900"/>
            <a:ext cx="0" cy="906463"/>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45 Conector recto"/>
          <p:cNvCxnSpPr>
            <a:cxnSpLocks/>
          </p:cNvCxnSpPr>
          <p:nvPr>
            <p:custDataLst>
              <p:tags r:id="rId60"/>
            </p:custDataLst>
          </p:nvPr>
        </p:nvCxnSpPr>
        <p:spPr bwMode="auto">
          <a:xfrm>
            <a:off x="6380163" y="850900"/>
            <a:ext cx="368300"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43 Conector recto"/>
          <p:cNvCxnSpPr/>
          <p:nvPr>
            <p:custDataLst>
              <p:tags r:id="rId61"/>
            </p:custDataLst>
          </p:nvPr>
        </p:nvCxnSpPr>
        <p:spPr bwMode="auto">
          <a:xfrm>
            <a:off x="6748463" y="850900"/>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42" name="Marcador de texto 2"/>
          <p:cNvSpPr>
            <a:spLocks noGrp="1"/>
          </p:cNvSpPr>
          <p:nvPr>
            <p:custDataLst>
              <p:tags r:id="rId62"/>
            </p:custDataLst>
          </p:nvPr>
        </p:nvSpPr>
        <p:spPr bwMode="auto">
          <a:xfrm>
            <a:off x="5857875" y="2519363"/>
            <a:ext cx="304800" cy="152400"/>
          </a:xfrm>
          <a:prstGeom prst="rect">
            <a:avLst/>
          </a:prstGeom>
          <a:noFill/>
          <a:ln w="9525">
            <a:noFill/>
            <a:miter lim="800000"/>
            <a:headEnd/>
            <a:tailEnd/>
          </a:ln>
        </p:spPr>
        <p:txBody>
          <a:bodyPr vert="horz" wrap="none" lIns="0" tIns="0" rIns="0" bIns="0"/>
          <a:lstStyle/>
          <a:p>
            <a:pPr algn="ctr">
              <a:buFont typeface="Arial" pitchFamily="34" charset="0"/>
              <a:buNone/>
            </a:pPr>
            <a:fld id="{3B566468-A4D1-40B7-9B51-64FE7A93E50D}" type="datetime'Br''a''''''z''''''''''''''''''''''''''''i''''l'">
              <a:rPr lang="es-AR" altLang="en-US" sz="1000" b="1"/>
              <a:pPr algn="ctr">
                <a:buFont typeface="Arial" pitchFamily="34" charset="0"/>
                <a:buNone/>
              </a:pPr>
              <a:t>Brazil</a:t>
            </a:fld>
            <a:endParaRPr lang="es-AR" sz="1000" b="1">
              <a:sym typeface="+mn-lt"/>
            </a:endParaRPr>
          </a:p>
        </p:txBody>
      </p:sp>
      <p:sp>
        <p:nvSpPr>
          <p:cNvPr id="94" name="Text Placeholder 2">
            <a:extLst>
              <a:ext uri="{FF2B5EF4-FFF2-40B4-BE49-F238E27FC236}">
                <a16:creationId xmlns:a16="http://schemas.microsoft.com/office/drawing/2014/main" id="{FD1B0D2C-E495-4BE4-A08A-397771CE6BFF}"/>
              </a:ext>
            </a:extLst>
          </p:cNvPr>
          <p:cNvSpPr>
            <a:spLocks noGrp="1"/>
          </p:cNvSpPr>
          <p:nvPr>
            <p:custDataLst>
              <p:tags r:id="rId63"/>
            </p:custDataLst>
          </p:nvPr>
        </p:nvSpPr>
        <p:spPr bwMode="gray">
          <a:xfrm>
            <a:off x="5108575" y="123507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E949A15-6151-4FE0-8136-442BAF9FF20F}" type="datetime'''''''5''''.80''''''4'''''">
              <a:rPr lang="es-AR" altLang="en-US" sz="1000" b="1" smtClean="0">
                <a:ea typeface="+mn-ea"/>
                <a:cs typeface="+mn-cs"/>
              </a:rPr>
              <a:pPr/>
              <a:t>5.804</a:t>
            </a:fld>
            <a:endParaRPr lang="es-AR" altLang="es-AR" sz="1000" b="1" dirty="0">
              <a:ea typeface="+mn-ea"/>
              <a:cs typeface="+mn-cs"/>
              <a:sym typeface="+mn-lt"/>
            </a:endParaRPr>
          </a:p>
        </p:txBody>
      </p:sp>
      <p:sp>
        <p:nvSpPr>
          <p:cNvPr id="95" name="Text Placeholder 2">
            <a:extLst>
              <a:ext uri="{FF2B5EF4-FFF2-40B4-BE49-F238E27FC236}">
                <a16:creationId xmlns:a16="http://schemas.microsoft.com/office/drawing/2014/main" id="{B455C78E-06B0-4EC1-B53E-76A13B958183}"/>
              </a:ext>
            </a:extLst>
          </p:cNvPr>
          <p:cNvSpPr>
            <a:spLocks noGrp="1"/>
          </p:cNvSpPr>
          <p:nvPr>
            <p:custDataLst>
              <p:tags r:id="rId64"/>
            </p:custDataLst>
          </p:nvPr>
        </p:nvSpPr>
        <p:spPr bwMode="gray">
          <a:xfrm>
            <a:off x="5478463" y="10048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584F001B-E09B-4C71-956B-8012554A1CCE}" type="datetime'''7''''''''''''''''.''''''''''''0''5''9'''''''''''''''''">
              <a:rPr lang="es-AR" altLang="en-US" sz="1000" b="1" smtClean="0">
                <a:ea typeface="+mn-ea"/>
                <a:cs typeface="+mn-cs"/>
              </a:rPr>
              <a:pPr/>
              <a:t>7.059</a:t>
            </a:fld>
            <a:endParaRPr lang="es-AR" altLang="es-AR" sz="1000" b="1" dirty="0">
              <a:ea typeface="+mn-ea"/>
              <a:cs typeface="+mn-cs"/>
              <a:sym typeface="+mn-lt"/>
            </a:endParaRPr>
          </a:p>
        </p:txBody>
      </p:sp>
      <p:sp>
        <p:nvSpPr>
          <p:cNvPr id="111" name="Text Placeholder 2">
            <a:extLst>
              <a:ext uri="{FF2B5EF4-FFF2-40B4-BE49-F238E27FC236}">
                <a16:creationId xmlns:a16="http://schemas.microsoft.com/office/drawing/2014/main" id="{3BD472BA-1D2D-45E0-B3FF-E5727DA4D077}"/>
              </a:ext>
            </a:extLst>
          </p:cNvPr>
          <p:cNvSpPr>
            <a:spLocks noGrp="1"/>
          </p:cNvSpPr>
          <p:nvPr>
            <p:custDataLst>
              <p:tags r:id="rId65"/>
            </p:custDataLst>
          </p:nvPr>
        </p:nvSpPr>
        <p:spPr bwMode="gray">
          <a:xfrm>
            <a:off x="5846763" y="136207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6CF0D904-0988-4EC3-B868-62F4A3A03E37}" type="datetime'''''''''''''''5''''''.1''''1''''''''''1'''''''''''">
              <a:rPr lang="es-AR" altLang="en-US" sz="1000" b="1" smtClean="0">
                <a:ea typeface="+mn-ea"/>
                <a:cs typeface="+mn-cs"/>
              </a:rPr>
              <a:pPr/>
              <a:t>5.111</a:t>
            </a:fld>
            <a:endParaRPr lang="es-AR" altLang="es-AR" sz="1000" b="1" dirty="0">
              <a:ea typeface="+mn-ea"/>
              <a:cs typeface="+mn-cs"/>
              <a:sym typeface="+mn-lt"/>
            </a:endParaRPr>
          </a:p>
        </p:txBody>
      </p:sp>
      <p:sp>
        <p:nvSpPr>
          <p:cNvPr id="116" name="Text Placeholder 2">
            <a:extLst>
              <a:ext uri="{FF2B5EF4-FFF2-40B4-BE49-F238E27FC236}">
                <a16:creationId xmlns:a16="http://schemas.microsoft.com/office/drawing/2014/main" id="{B1F1E91C-40E1-4A22-8937-F88C764CD67F}"/>
              </a:ext>
            </a:extLst>
          </p:cNvPr>
          <p:cNvSpPr>
            <a:spLocks noGrp="1"/>
          </p:cNvSpPr>
          <p:nvPr>
            <p:custDataLst>
              <p:tags r:id="rId66"/>
            </p:custDataLst>
          </p:nvPr>
        </p:nvSpPr>
        <p:spPr bwMode="gray">
          <a:xfrm>
            <a:off x="6216650" y="1795463"/>
            <a:ext cx="328613"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D1A9382E-229D-412D-A0A9-B8E0F0529D49}" type="datetime'''''2''.''''''''''''''74''''''8'''''">
              <a:rPr lang="es-AR" altLang="en-US" sz="1000" b="1" smtClean="0">
                <a:ea typeface="+mn-ea"/>
                <a:cs typeface="+mn-cs"/>
              </a:rPr>
              <a:pPr/>
              <a:t>2.748</a:t>
            </a:fld>
            <a:endParaRPr lang="es-AR" altLang="es-AR" sz="1000" b="1" dirty="0">
              <a:ea typeface="+mn-ea"/>
              <a:cs typeface="+mn-cs"/>
              <a:sym typeface="+mn-lt"/>
            </a:endParaRPr>
          </a:p>
        </p:txBody>
      </p:sp>
      <p:sp>
        <p:nvSpPr>
          <p:cNvPr id="98" name="Text Placeholder 2">
            <a:extLst>
              <a:ext uri="{FF2B5EF4-FFF2-40B4-BE49-F238E27FC236}">
                <a16:creationId xmlns:a16="http://schemas.microsoft.com/office/drawing/2014/main" id="{D3A2A145-A447-423F-806F-692DCD63EA91}"/>
              </a:ext>
            </a:extLst>
          </p:cNvPr>
          <p:cNvSpPr>
            <a:spLocks noGrp="1"/>
          </p:cNvSpPr>
          <p:nvPr>
            <p:custDataLst>
              <p:tags r:id="rId67"/>
            </p:custDataLst>
          </p:nvPr>
        </p:nvSpPr>
        <p:spPr bwMode="gray">
          <a:xfrm>
            <a:off x="6584950" y="1138238"/>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D8BDC64C-67AD-4B82-A68E-40BF750CA6A2}" type="datetime'6''''''''.''''''''''''''''''''''''''4''''''2''''''''''2'''''">
              <a:rPr lang="es-AR" altLang="en-US" sz="1000" b="1" smtClean="0">
                <a:ea typeface="+mn-ea"/>
                <a:cs typeface="+mn-cs"/>
              </a:rPr>
              <a:pPr/>
              <a:t>6.422</a:t>
            </a:fld>
            <a:endParaRPr lang="es-AR" altLang="es-AR" sz="1000" b="1" dirty="0">
              <a:ea typeface="+mn-ea"/>
              <a:cs typeface="+mn-cs"/>
              <a:sym typeface="+mn-lt"/>
            </a:endParaRPr>
          </a:p>
        </p:txBody>
      </p:sp>
      <p:sp>
        <p:nvSpPr>
          <p:cNvPr id="8243" name="Marcador de texto 2"/>
          <p:cNvSpPr>
            <a:spLocks noGrp="1"/>
          </p:cNvSpPr>
          <p:nvPr>
            <p:custDataLst>
              <p:tags r:id="rId68"/>
            </p:custDataLst>
          </p:nvPr>
        </p:nvSpPr>
        <p:spPr bwMode="auto">
          <a:xfrm>
            <a:off x="6246812" y="754063"/>
            <a:ext cx="636588"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7903A592-AF67-4635-A5F5-BA2E274815FA}" type="datetime'''''''+''''''13''''3'''''''''''''',''''''''7''''''''''''''%'''">
              <a:rPr lang="es-AR" altLang="en-US" sz="1000" b="1" smtClean="0">
                <a:effectLst/>
                <a:latin typeface="+mn-lt"/>
                <a:cs typeface="+mn-cs"/>
              </a:rPr>
              <a:pPr/>
              <a:t>+133,7%</a:t>
            </a:fld>
            <a:endParaRPr lang="es-AR" sz="1000" b="1">
              <a:latin typeface="+mn-lt"/>
              <a:cs typeface="+mn-cs"/>
              <a:sym typeface="+mn-lt"/>
            </a:endParaRPr>
          </a:p>
        </p:txBody>
      </p:sp>
      <p:graphicFrame>
        <p:nvGraphicFramePr>
          <p:cNvPr id="138" name="Chart 3">
            <a:extLst>
              <a:ext uri="{FF2B5EF4-FFF2-40B4-BE49-F238E27FC236}">
                <a16:creationId xmlns:a16="http://schemas.microsoft.com/office/drawing/2014/main" id="{6303E760-5581-4246-93CE-AC16349967C4}"/>
              </a:ext>
            </a:extLst>
          </p:cNvPr>
          <p:cNvGraphicFramePr/>
          <p:nvPr>
            <p:custDataLst>
              <p:tags r:id="rId69"/>
            </p:custDataLst>
            <p:extLst>
              <p:ext uri="{D42A27DB-BD31-4B8C-83A1-F6EECF244321}">
                <p14:modId xmlns:p14="http://schemas.microsoft.com/office/powerpoint/2010/main" val="2066227961"/>
              </p:ext>
            </p:extLst>
          </p:nvPr>
        </p:nvGraphicFramePr>
        <p:xfrm>
          <a:off x="863600" y="3965575"/>
          <a:ext cx="2273300" cy="1609725"/>
        </p:xfrm>
        <a:graphic>
          <a:graphicData uri="http://schemas.openxmlformats.org/drawingml/2006/chart">
            <c:chart xmlns:c="http://schemas.openxmlformats.org/drawingml/2006/chart" xmlns:r="http://schemas.openxmlformats.org/officeDocument/2006/relationships" r:id="rId117"/>
          </a:graphicData>
        </a:graphic>
      </p:graphicFrame>
      <p:cxnSp>
        <p:nvCxnSpPr>
          <p:cNvPr id="51" name="50 Conector recto"/>
          <p:cNvCxnSpPr/>
          <p:nvPr>
            <p:custDataLst>
              <p:tags r:id="rId70"/>
            </p:custDataLst>
          </p:nvPr>
        </p:nvCxnSpPr>
        <p:spPr bwMode="auto">
          <a:xfrm flipV="1">
            <a:off x="2362200" y="4105275"/>
            <a:ext cx="0" cy="41275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51 Conector recto"/>
          <p:cNvCxnSpPr/>
          <p:nvPr>
            <p:custDataLst>
              <p:tags r:id="rId71"/>
            </p:custDataLst>
          </p:nvPr>
        </p:nvCxnSpPr>
        <p:spPr bwMode="auto">
          <a:xfrm>
            <a:off x="2362200" y="4105275"/>
            <a:ext cx="363538"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49 Conector recto"/>
          <p:cNvCxnSpPr/>
          <p:nvPr>
            <p:custDataLst>
              <p:tags r:id="rId72"/>
            </p:custDataLst>
          </p:nvPr>
        </p:nvCxnSpPr>
        <p:spPr bwMode="auto">
          <a:xfrm>
            <a:off x="2725738" y="4105275"/>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47" name="Marcador de texto 2"/>
          <p:cNvSpPr>
            <a:spLocks noGrp="1"/>
          </p:cNvSpPr>
          <p:nvPr>
            <p:custDataLst>
              <p:tags r:id="rId73"/>
            </p:custDataLst>
          </p:nvPr>
        </p:nvSpPr>
        <p:spPr bwMode="auto">
          <a:xfrm>
            <a:off x="1747838" y="5535613"/>
            <a:ext cx="503237" cy="152400"/>
          </a:xfrm>
          <a:prstGeom prst="rect">
            <a:avLst/>
          </a:prstGeom>
          <a:noFill/>
          <a:ln w="9525">
            <a:noFill/>
            <a:miter lim="800000"/>
            <a:headEnd/>
            <a:tailEnd/>
          </a:ln>
        </p:spPr>
        <p:txBody>
          <a:bodyPr vert="horz" wrap="none" lIns="0" tIns="0" rIns="0" bIns="0"/>
          <a:lstStyle/>
          <a:p>
            <a:pPr algn="ctr">
              <a:buFont typeface="Arial" pitchFamily="34" charset="0"/>
              <a:buNone/>
            </a:pPr>
            <a:fld id="{5D3654FD-F3EE-4A85-8DD1-2D98820B8CCB}" type="datetime'''''''''''Me''''''d.'''' S''''''''''''''''e''''''''''''a'">
              <a:rPr lang="es-AR" altLang="en-US" sz="1000" b="1"/>
              <a:pPr algn="ctr">
                <a:buFont typeface="Arial" pitchFamily="34" charset="0"/>
                <a:buNone/>
              </a:pPr>
              <a:t>Med. Sea</a:t>
            </a:fld>
            <a:endParaRPr lang="es-AR" sz="1000" b="1">
              <a:sym typeface="+mn-lt"/>
            </a:endParaRPr>
          </a:p>
        </p:txBody>
      </p:sp>
      <p:sp>
        <p:nvSpPr>
          <p:cNvPr id="112" name="Text Placeholder 2">
            <a:extLst>
              <a:ext uri="{FF2B5EF4-FFF2-40B4-BE49-F238E27FC236}">
                <a16:creationId xmlns:a16="http://schemas.microsoft.com/office/drawing/2014/main" id="{82145ED0-2D3D-440A-881F-941E68D955F8}"/>
              </a:ext>
            </a:extLst>
          </p:cNvPr>
          <p:cNvSpPr>
            <a:spLocks noGrp="1"/>
          </p:cNvSpPr>
          <p:nvPr>
            <p:custDataLst>
              <p:tags r:id="rId74"/>
            </p:custDataLst>
          </p:nvPr>
        </p:nvSpPr>
        <p:spPr bwMode="gray">
          <a:xfrm>
            <a:off x="1074737" y="3870325"/>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CD624845-AA77-47FC-95ED-B483916C557D}" type="datetime'''''''''''''1''''''''''''''''4.''''''8''''7''''''''4'''''''">
              <a:rPr lang="es-AR" altLang="en-US" sz="1000" b="1" smtClean="0">
                <a:ea typeface="+mn-ea"/>
                <a:cs typeface="+mn-cs"/>
              </a:rPr>
              <a:pPr/>
              <a:t>14.874</a:t>
            </a:fld>
            <a:endParaRPr lang="es-AR" altLang="es-AR" sz="1000" b="1" dirty="0">
              <a:ea typeface="+mn-ea"/>
              <a:cs typeface="+mn-cs"/>
              <a:sym typeface="+mn-lt"/>
            </a:endParaRPr>
          </a:p>
        </p:txBody>
      </p:sp>
      <p:sp>
        <p:nvSpPr>
          <p:cNvPr id="113" name="Text Placeholder 2">
            <a:extLst>
              <a:ext uri="{FF2B5EF4-FFF2-40B4-BE49-F238E27FC236}">
                <a16:creationId xmlns:a16="http://schemas.microsoft.com/office/drawing/2014/main" id="{A2FA9186-C65D-4AD8-965D-6E0B33FF4739}"/>
              </a:ext>
            </a:extLst>
          </p:cNvPr>
          <p:cNvSpPr>
            <a:spLocks noGrp="1"/>
          </p:cNvSpPr>
          <p:nvPr>
            <p:custDataLst>
              <p:tags r:id="rId75"/>
            </p:custDataLst>
          </p:nvPr>
        </p:nvSpPr>
        <p:spPr bwMode="gray">
          <a:xfrm>
            <a:off x="1438274" y="4076700"/>
            <a:ext cx="393700"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7761A10C-F46B-40CB-BFEC-1D784E1BC8AA}" type="datetime'''''''''''''''''''''''''''12''''''''''''.''7''''4''''''2'''''">
              <a:rPr lang="es-AR" altLang="en-US" sz="1000" b="1" smtClean="0">
                <a:ea typeface="+mn-ea"/>
                <a:cs typeface="+mn-cs"/>
              </a:rPr>
              <a:pPr/>
              <a:t>12.742</a:t>
            </a:fld>
            <a:endParaRPr lang="es-AR" altLang="es-AR" sz="1000" b="1" dirty="0">
              <a:ea typeface="+mn-ea"/>
              <a:cs typeface="+mn-cs"/>
              <a:sym typeface="+mn-lt"/>
            </a:endParaRPr>
          </a:p>
        </p:txBody>
      </p:sp>
      <p:sp>
        <p:nvSpPr>
          <p:cNvPr id="147" name="Text Placeholder 2">
            <a:extLst>
              <a:ext uri="{FF2B5EF4-FFF2-40B4-BE49-F238E27FC236}">
                <a16:creationId xmlns:a16="http://schemas.microsoft.com/office/drawing/2014/main" id="{1D53CEB1-6B54-4207-8D7B-56310A47481D}"/>
              </a:ext>
            </a:extLst>
          </p:cNvPr>
          <p:cNvSpPr>
            <a:spLocks noGrp="1"/>
          </p:cNvSpPr>
          <p:nvPr>
            <p:custDataLst>
              <p:tags r:id="rId76"/>
            </p:custDataLst>
          </p:nvPr>
        </p:nvSpPr>
        <p:spPr bwMode="gray">
          <a:xfrm>
            <a:off x="1841499" y="4025900"/>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4EF1F24C-646B-4A84-B60D-B14104FF89BA}" type="datetime'1''''''''''''''''''''3.''27''''''''''9'''''''''''''''''''''">
              <a:rPr lang="es-AR" altLang="en-US" sz="1000" b="1" smtClean="0">
                <a:ea typeface="+mn-ea"/>
                <a:cs typeface="+mn-cs"/>
              </a:rPr>
              <a:pPr/>
              <a:t>13.279</a:t>
            </a:fld>
            <a:endParaRPr lang="es-AR" altLang="es-AR" sz="1000" b="1" dirty="0">
              <a:ea typeface="+mn-ea"/>
              <a:cs typeface="+mn-cs"/>
              <a:sym typeface="+mn-lt"/>
            </a:endParaRPr>
          </a:p>
        </p:txBody>
      </p:sp>
      <p:sp>
        <p:nvSpPr>
          <p:cNvPr id="129" name="Text Placeholder 2">
            <a:extLst>
              <a:ext uri="{FF2B5EF4-FFF2-40B4-BE49-F238E27FC236}">
                <a16:creationId xmlns:a16="http://schemas.microsoft.com/office/drawing/2014/main" id="{6B2BEF58-D344-495B-97CB-40124140915C}"/>
              </a:ext>
            </a:extLst>
          </p:cNvPr>
          <p:cNvSpPr>
            <a:spLocks noGrp="1"/>
          </p:cNvSpPr>
          <p:nvPr>
            <p:custDataLst>
              <p:tags r:id="rId77"/>
            </p:custDataLst>
          </p:nvPr>
        </p:nvSpPr>
        <p:spPr bwMode="gray">
          <a:xfrm>
            <a:off x="2198688" y="4556125"/>
            <a:ext cx="328613"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9785F56D-279C-4F3D-87B2-BD0E137ACBF4}" type="datetime'7''.''''''''8''''''''''''''''''''''1''''''''''''''''7'''''''''">
              <a:rPr lang="es-AR" altLang="en-US" sz="1000" b="1" smtClean="0">
                <a:ea typeface="+mn-ea"/>
                <a:cs typeface="+mn-cs"/>
              </a:rPr>
              <a:pPr/>
              <a:t>7.817</a:t>
            </a:fld>
            <a:endParaRPr lang="es-AR" altLang="es-AR" sz="1000" b="1" dirty="0">
              <a:ea typeface="+mn-ea"/>
              <a:cs typeface="+mn-cs"/>
              <a:sym typeface="+mn-lt"/>
            </a:endParaRPr>
          </a:p>
        </p:txBody>
      </p:sp>
      <p:sp>
        <p:nvSpPr>
          <p:cNvPr id="114" name="Text Placeholder 2">
            <a:extLst>
              <a:ext uri="{FF2B5EF4-FFF2-40B4-BE49-F238E27FC236}">
                <a16:creationId xmlns:a16="http://schemas.microsoft.com/office/drawing/2014/main" id="{F10429A0-EDE2-48D4-AEAE-1899859F34E7}"/>
              </a:ext>
            </a:extLst>
          </p:cNvPr>
          <p:cNvSpPr>
            <a:spLocks noGrp="1"/>
          </p:cNvSpPr>
          <p:nvPr>
            <p:custDataLst>
              <p:tags r:id="rId78"/>
            </p:custDataLst>
          </p:nvPr>
        </p:nvSpPr>
        <p:spPr bwMode="gray">
          <a:xfrm>
            <a:off x="2562225" y="4392613"/>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3983DDF8-DBE5-4426-84D0-D25332C75525}" type="datetime'''''''''9''.6''5''''''''''6'''''''''''''''''''''''''''''''''''">
              <a:rPr lang="es-AR" altLang="en-US" sz="1000" b="1" smtClean="0">
                <a:ea typeface="+mn-ea"/>
                <a:cs typeface="+mn-cs"/>
              </a:rPr>
              <a:pPr/>
              <a:t>9.656</a:t>
            </a:fld>
            <a:endParaRPr lang="es-AR" altLang="es-AR" sz="1000" b="1" dirty="0">
              <a:ea typeface="+mn-ea"/>
              <a:cs typeface="+mn-cs"/>
              <a:sym typeface="+mn-lt"/>
            </a:endParaRPr>
          </a:p>
        </p:txBody>
      </p:sp>
      <p:sp>
        <p:nvSpPr>
          <p:cNvPr id="8248" name="Marcador de texto 2"/>
          <p:cNvSpPr>
            <a:spLocks noGrp="1"/>
          </p:cNvSpPr>
          <p:nvPr>
            <p:custDataLst>
              <p:tags r:id="rId79"/>
            </p:custDataLst>
          </p:nvPr>
        </p:nvSpPr>
        <p:spPr bwMode="auto">
          <a:xfrm>
            <a:off x="2271714" y="4008438"/>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E9B76441-8ECD-4921-8F58-E01392AD62C2}" type="datetime'+''''''2''3'''''''''''''''''''''''''''''',''''''5''''%'''''''">
              <a:rPr lang="es-AR" altLang="en-US" sz="1000" b="1" smtClean="0">
                <a:effectLst/>
                <a:latin typeface="+mn-lt"/>
                <a:cs typeface="+mn-cs"/>
              </a:rPr>
              <a:pPr/>
              <a:t>+23,5%</a:t>
            </a:fld>
            <a:endParaRPr lang="es-AR" sz="1000" b="1">
              <a:latin typeface="+mn-lt"/>
              <a:cs typeface="+mn-cs"/>
              <a:sym typeface="+mn-lt"/>
            </a:endParaRPr>
          </a:p>
        </p:txBody>
      </p:sp>
      <p:graphicFrame>
        <p:nvGraphicFramePr>
          <p:cNvPr id="143" name="Chart 3">
            <a:extLst>
              <a:ext uri="{FF2B5EF4-FFF2-40B4-BE49-F238E27FC236}">
                <a16:creationId xmlns:a16="http://schemas.microsoft.com/office/drawing/2014/main" id="{349277C8-89EB-45BC-810A-A0B7C6F39B58}"/>
              </a:ext>
            </a:extLst>
          </p:cNvPr>
          <p:cNvGraphicFramePr/>
          <p:nvPr>
            <p:custDataLst>
              <p:tags r:id="rId80"/>
            </p:custDataLst>
            <p:extLst>
              <p:ext uri="{D42A27DB-BD31-4B8C-83A1-F6EECF244321}">
                <p14:modId xmlns:p14="http://schemas.microsoft.com/office/powerpoint/2010/main" val="499959003"/>
              </p:ext>
            </p:extLst>
          </p:nvPr>
        </p:nvGraphicFramePr>
        <p:xfrm>
          <a:off x="3656013" y="3721100"/>
          <a:ext cx="2392362" cy="1997075"/>
        </p:xfrm>
        <a:graphic>
          <a:graphicData uri="http://schemas.openxmlformats.org/drawingml/2006/chart">
            <c:chart xmlns:c="http://schemas.openxmlformats.org/drawingml/2006/chart" xmlns:r="http://schemas.openxmlformats.org/officeDocument/2006/relationships" r:id="rId118"/>
          </a:graphicData>
        </a:graphic>
      </p:graphicFrame>
      <p:cxnSp>
        <p:nvCxnSpPr>
          <p:cNvPr id="56" name="55 Conector recto"/>
          <p:cNvCxnSpPr/>
          <p:nvPr>
            <p:custDataLst>
              <p:tags r:id="rId81"/>
            </p:custDataLst>
          </p:nvPr>
        </p:nvCxnSpPr>
        <p:spPr bwMode="auto">
          <a:xfrm flipV="1">
            <a:off x="5214937" y="3822700"/>
            <a:ext cx="0" cy="1730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56 Conector recto"/>
          <p:cNvCxnSpPr/>
          <p:nvPr>
            <p:custDataLst>
              <p:tags r:id="rId82"/>
            </p:custDataLst>
          </p:nvPr>
        </p:nvCxnSpPr>
        <p:spPr bwMode="auto">
          <a:xfrm>
            <a:off x="5214937" y="3822700"/>
            <a:ext cx="361950"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57 Conector recto"/>
          <p:cNvCxnSpPr/>
          <p:nvPr>
            <p:custDataLst>
              <p:tags r:id="rId83"/>
            </p:custDataLst>
          </p:nvPr>
        </p:nvCxnSpPr>
        <p:spPr bwMode="auto">
          <a:xfrm>
            <a:off x="5576887" y="3822700"/>
            <a:ext cx="0" cy="442913"/>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52" name="Marcador de texto 2"/>
          <p:cNvSpPr>
            <a:spLocks noGrp="1"/>
          </p:cNvSpPr>
          <p:nvPr>
            <p:custDataLst>
              <p:tags r:id="rId84"/>
            </p:custDataLst>
          </p:nvPr>
        </p:nvSpPr>
        <p:spPr bwMode="auto">
          <a:xfrm>
            <a:off x="4713287" y="5535613"/>
            <a:ext cx="276225" cy="152400"/>
          </a:xfrm>
          <a:prstGeom prst="rect">
            <a:avLst/>
          </a:prstGeom>
          <a:noFill/>
          <a:ln w="9525">
            <a:noFill/>
            <a:miter lim="800000"/>
            <a:headEnd/>
            <a:tailEnd/>
          </a:ln>
        </p:spPr>
        <p:txBody>
          <a:bodyPr vert="horz" wrap="none" lIns="0" tIns="0" rIns="0" bIns="0"/>
          <a:lstStyle/>
          <a:p>
            <a:pPr algn="ctr">
              <a:buFont typeface="Arial" pitchFamily="34" charset="0"/>
              <a:buNone/>
            </a:pPr>
            <a:fld id="{EE4DB4A4-0ED4-4681-AA7B-698AA0B54E8A}" type="datetime'''''''''''I''''n''''''d''''''''''i''''''a'''''''''''''">
              <a:rPr lang="es-AR" altLang="en-US" sz="1000" b="1"/>
              <a:pPr algn="ctr">
                <a:buFont typeface="Arial" pitchFamily="34" charset="0"/>
                <a:buNone/>
              </a:pPr>
              <a:t>India</a:t>
            </a:fld>
            <a:endParaRPr lang="es-AR" sz="1000" b="1">
              <a:sym typeface="+mn-lt"/>
            </a:endParaRPr>
          </a:p>
        </p:txBody>
      </p:sp>
      <p:sp>
        <p:nvSpPr>
          <p:cNvPr id="8253" name="Marcador de texto 2"/>
          <p:cNvSpPr>
            <a:spLocks noGrp="1"/>
          </p:cNvSpPr>
          <p:nvPr>
            <p:custDataLst>
              <p:tags r:id="rId85"/>
            </p:custDataLst>
          </p:nvPr>
        </p:nvSpPr>
        <p:spPr bwMode="auto">
          <a:xfrm>
            <a:off x="5141912" y="3725863"/>
            <a:ext cx="508000"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72A49AEA-A954-40AE-97F2-6BCCEAADDC05}" type="datetime'''''-''19'''',''''''''''''''''''9''''''%'''''''''''''''''''''">
              <a:rPr lang="es-AR" altLang="en-US" sz="1000" b="1" smtClean="0">
                <a:effectLst/>
                <a:latin typeface="+mn-lt"/>
                <a:cs typeface="+mn-cs"/>
              </a:rPr>
              <a:pPr/>
              <a:t>-19,9%</a:t>
            </a:fld>
            <a:endParaRPr lang="es-AR" sz="1000" b="1">
              <a:latin typeface="+mn-lt"/>
              <a:cs typeface="+mn-cs"/>
              <a:sym typeface="+mn-lt"/>
            </a:endParaRPr>
          </a:p>
        </p:txBody>
      </p:sp>
      <p:graphicFrame>
        <p:nvGraphicFramePr>
          <p:cNvPr id="144" name="Chart 3">
            <a:extLst>
              <a:ext uri="{FF2B5EF4-FFF2-40B4-BE49-F238E27FC236}">
                <a16:creationId xmlns:a16="http://schemas.microsoft.com/office/drawing/2014/main" id="{70B2DA64-C2A0-4AB4-BF30-BA63BB7F7F09}"/>
              </a:ext>
            </a:extLst>
          </p:cNvPr>
          <p:cNvGraphicFramePr/>
          <p:nvPr>
            <p:custDataLst>
              <p:tags r:id="rId86"/>
            </p:custDataLst>
            <p:extLst>
              <p:ext uri="{D42A27DB-BD31-4B8C-83A1-F6EECF244321}">
                <p14:modId xmlns:p14="http://schemas.microsoft.com/office/powerpoint/2010/main" val="2074228446"/>
              </p:ext>
            </p:extLst>
          </p:nvPr>
        </p:nvGraphicFramePr>
        <p:xfrm>
          <a:off x="6567488" y="3965575"/>
          <a:ext cx="2144712" cy="1609725"/>
        </p:xfrm>
        <a:graphic>
          <a:graphicData uri="http://schemas.openxmlformats.org/drawingml/2006/chart">
            <c:chart xmlns:c="http://schemas.openxmlformats.org/drawingml/2006/chart" xmlns:r="http://schemas.openxmlformats.org/officeDocument/2006/relationships" r:id="rId119"/>
          </a:graphicData>
        </a:graphic>
      </p:graphicFrame>
      <p:cxnSp>
        <p:nvCxnSpPr>
          <p:cNvPr id="63" name="62 Conector recto"/>
          <p:cNvCxnSpPr/>
          <p:nvPr>
            <p:custDataLst>
              <p:tags r:id="rId87"/>
            </p:custDataLst>
          </p:nvPr>
        </p:nvCxnSpPr>
        <p:spPr bwMode="auto">
          <a:xfrm flipV="1">
            <a:off x="7980362" y="4049713"/>
            <a:ext cx="0" cy="1730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63 Conector recto"/>
          <p:cNvCxnSpPr/>
          <p:nvPr>
            <p:custDataLst>
              <p:tags r:id="rId88"/>
            </p:custDataLst>
          </p:nvPr>
        </p:nvCxnSpPr>
        <p:spPr bwMode="auto">
          <a:xfrm>
            <a:off x="7980361" y="4049713"/>
            <a:ext cx="3413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61 Conector recto"/>
          <p:cNvCxnSpPr/>
          <p:nvPr>
            <p:custDataLst>
              <p:tags r:id="rId89"/>
            </p:custDataLst>
          </p:nvPr>
        </p:nvCxnSpPr>
        <p:spPr bwMode="auto">
          <a:xfrm>
            <a:off x="8321675" y="4049713"/>
            <a:ext cx="0" cy="25558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57" name="Marcador de texto 2"/>
          <p:cNvSpPr>
            <a:spLocks noGrp="1"/>
          </p:cNvSpPr>
          <p:nvPr>
            <p:custDataLst>
              <p:tags r:id="rId90"/>
            </p:custDataLst>
          </p:nvPr>
        </p:nvSpPr>
        <p:spPr bwMode="auto">
          <a:xfrm>
            <a:off x="7258050" y="5535612"/>
            <a:ext cx="762000" cy="152400"/>
          </a:xfrm>
          <a:prstGeom prst="rect">
            <a:avLst/>
          </a:prstGeom>
          <a:noFill/>
          <a:ln w="9525">
            <a:noFill/>
            <a:miter lim="800000"/>
            <a:headEnd/>
            <a:tailEnd/>
          </a:ln>
        </p:spPr>
        <p:txBody>
          <a:bodyPr vert="horz" wrap="none" lIns="0" tIns="0" rIns="0" bIns="0"/>
          <a:lstStyle/>
          <a:p>
            <a:pPr algn="ctr">
              <a:buFont typeface="Arial" pitchFamily="34" charset="0"/>
              <a:buNone/>
            </a:pPr>
            <a:fld id="{B8C032B4-F337-44E1-A8AE-E995E828062C}" type="datetime'''''''''U''SG'' ''''''''''''''&amp;'' CARI''''''''''B''''S'">
              <a:rPr lang="es-AR" altLang="en-US" sz="1000" b="1"/>
              <a:pPr algn="ctr">
                <a:buFont typeface="Arial" pitchFamily="34" charset="0"/>
                <a:buNone/>
              </a:pPr>
              <a:t>USG &amp; CARIBS</a:t>
            </a:fld>
            <a:endParaRPr lang="es-AR" sz="1000" b="1">
              <a:sym typeface="+mn-lt"/>
            </a:endParaRPr>
          </a:p>
        </p:txBody>
      </p:sp>
      <p:sp>
        <p:nvSpPr>
          <p:cNvPr id="140" name="Text Placeholder 2">
            <a:extLst>
              <a:ext uri="{FF2B5EF4-FFF2-40B4-BE49-F238E27FC236}">
                <a16:creationId xmlns:a16="http://schemas.microsoft.com/office/drawing/2014/main" id="{709F3E9A-6097-4251-9ABF-141154899CF2}"/>
              </a:ext>
            </a:extLst>
          </p:cNvPr>
          <p:cNvSpPr>
            <a:spLocks noGrp="1"/>
          </p:cNvSpPr>
          <p:nvPr>
            <p:custDataLst>
              <p:tags r:id="rId91"/>
            </p:custDataLst>
          </p:nvPr>
        </p:nvSpPr>
        <p:spPr bwMode="gray">
          <a:xfrm>
            <a:off x="6792913" y="39957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79DD7C28-A4CA-40CC-99DB-8F96BAC6F4C1}" type="datetime'1''.6''''''''''''''6''''''''''''''''''''''''9'''''''">
              <a:rPr lang="es-AR" altLang="en-US" sz="1000" b="1" smtClean="0">
                <a:ea typeface="+mn-ea"/>
                <a:cs typeface="+mn-cs"/>
              </a:rPr>
              <a:pPr/>
              <a:t>1.669</a:t>
            </a:fld>
            <a:endParaRPr lang="es-AR" altLang="es-AR" sz="1000" b="1" dirty="0">
              <a:ea typeface="+mn-ea"/>
              <a:cs typeface="+mn-cs"/>
              <a:sym typeface="+mn-lt"/>
            </a:endParaRPr>
          </a:p>
        </p:txBody>
      </p:sp>
      <p:sp>
        <p:nvSpPr>
          <p:cNvPr id="141" name="Text Placeholder 2">
            <a:extLst>
              <a:ext uri="{FF2B5EF4-FFF2-40B4-BE49-F238E27FC236}">
                <a16:creationId xmlns:a16="http://schemas.microsoft.com/office/drawing/2014/main" id="{8126646D-83B7-4F39-838C-29899CF02CCC}"/>
              </a:ext>
            </a:extLst>
          </p:cNvPr>
          <p:cNvSpPr>
            <a:spLocks noGrp="1"/>
          </p:cNvSpPr>
          <p:nvPr>
            <p:custDataLst>
              <p:tags r:id="rId92"/>
            </p:custDataLst>
          </p:nvPr>
        </p:nvSpPr>
        <p:spPr bwMode="gray">
          <a:xfrm>
            <a:off x="7134225" y="394652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7934A8B-6F4D-4714-A13D-3868F0C76A01}" type="datetime'''''''''''''''''''''1''''''''.''''''''7''''''''''3''3'''''">
              <a:rPr lang="es-AR" altLang="en-US" sz="1000" b="1" smtClean="0">
                <a:ea typeface="+mn-ea"/>
                <a:cs typeface="+mn-cs"/>
              </a:rPr>
              <a:pPr/>
              <a:t>1.733</a:t>
            </a:fld>
            <a:endParaRPr lang="es-AR" altLang="es-AR" sz="1000" b="1" dirty="0">
              <a:ea typeface="+mn-ea"/>
              <a:cs typeface="+mn-cs"/>
              <a:sym typeface="+mn-lt"/>
            </a:endParaRPr>
          </a:p>
        </p:txBody>
      </p:sp>
      <p:sp>
        <p:nvSpPr>
          <p:cNvPr id="136" name="Text Placeholder 2">
            <a:extLst>
              <a:ext uri="{FF2B5EF4-FFF2-40B4-BE49-F238E27FC236}">
                <a16:creationId xmlns:a16="http://schemas.microsoft.com/office/drawing/2014/main" id="{97564817-5F02-4F42-B8B4-BCFC6459A095}"/>
              </a:ext>
            </a:extLst>
          </p:cNvPr>
          <p:cNvSpPr>
            <a:spLocks noGrp="1"/>
          </p:cNvSpPr>
          <p:nvPr>
            <p:custDataLst>
              <p:tags r:id="rId93"/>
            </p:custDataLst>
          </p:nvPr>
        </p:nvSpPr>
        <p:spPr bwMode="gray">
          <a:xfrm>
            <a:off x="7475538" y="387032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DB7542B-918C-4010-B60B-7ED2EA5C8A3D}" type="datetime'''''1''''''.''82''''''''''''''''8'''''''">
              <a:rPr lang="es-AR" altLang="en-US" sz="1000" b="1" smtClean="0">
                <a:ea typeface="+mn-ea"/>
                <a:cs typeface="+mn-cs"/>
              </a:rPr>
              <a:pPr/>
              <a:t>1.828</a:t>
            </a:fld>
            <a:endParaRPr lang="es-AR" altLang="es-AR" sz="1000" b="1" dirty="0">
              <a:ea typeface="+mn-ea"/>
              <a:cs typeface="+mn-cs"/>
              <a:sym typeface="+mn-lt"/>
            </a:endParaRPr>
          </a:p>
        </p:txBody>
      </p:sp>
      <p:sp>
        <p:nvSpPr>
          <p:cNvPr id="145" name="Text Placeholder 2">
            <a:extLst>
              <a:ext uri="{FF2B5EF4-FFF2-40B4-BE49-F238E27FC236}">
                <a16:creationId xmlns:a16="http://schemas.microsoft.com/office/drawing/2014/main" id="{0E3E28FE-3F90-4EAD-8A48-DB7C6BCB1E3A}"/>
              </a:ext>
            </a:extLst>
          </p:cNvPr>
          <p:cNvSpPr>
            <a:spLocks noGrp="1"/>
          </p:cNvSpPr>
          <p:nvPr>
            <p:custDataLst>
              <p:tags r:id="rId94"/>
            </p:custDataLst>
          </p:nvPr>
        </p:nvSpPr>
        <p:spPr bwMode="gray">
          <a:xfrm>
            <a:off x="7816850" y="426085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3040478-27D0-409A-9478-E993EF5B8368}" type="datetime'''''''1''.''''''3''''''''3''''''''''''''''''''''''''''''5'''''">
              <a:rPr lang="es-AR" altLang="en-US" sz="1000" b="1" smtClean="0">
                <a:ea typeface="+mn-ea"/>
                <a:cs typeface="+mn-cs"/>
              </a:rPr>
              <a:pPr/>
              <a:t>1.335</a:t>
            </a:fld>
            <a:endParaRPr lang="es-AR" altLang="es-AR" sz="1000" b="1" dirty="0">
              <a:ea typeface="+mn-ea"/>
              <a:cs typeface="+mn-cs"/>
              <a:sym typeface="+mn-lt"/>
            </a:endParaRPr>
          </a:p>
        </p:txBody>
      </p:sp>
      <p:sp>
        <p:nvSpPr>
          <p:cNvPr id="137" name="Text Placeholder 2">
            <a:extLst>
              <a:ext uri="{FF2B5EF4-FFF2-40B4-BE49-F238E27FC236}">
                <a16:creationId xmlns:a16="http://schemas.microsoft.com/office/drawing/2014/main" id="{F03FB6CA-FC54-4762-A2B8-B82FEB5DBAF5}"/>
              </a:ext>
            </a:extLst>
          </p:cNvPr>
          <p:cNvSpPr>
            <a:spLocks noGrp="1"/>
          </p:cNvSpPr>
          <p:nvPr>
            <p:custDataLst>
              <p:tags r:id="rId95"/>
            </p:custDataLst>
          </p:nvPr>
        </p:nvSpPr>
        <p:spPr bwMode="gray">
          <a:xfrm>
            <a:off x="8158163" y="4343400"/>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593DAC4-5509-4D91-8426-A27DDE67D2E9}" type="datetime'''''''''''''''''''''1.''''250'''''''''''''''''''''''''">
              <a:rPr lang="es-AR" altLang="en-US" sz="1000" b="1" smtClean="0">
                <a:ea typeface="+mn-ea"/>
                <a:cs typeface="+mn-cs"/>
              </a:rPr>
              <a:pPr/>
              <a:t>1.250</a:t>
            </a:fld>
            <a:endParaRPr lang="es-AR" altLang="es-AR" sz="1000" b="1" dirty="0">
              <a:ea typeface="+mn-ea"/>
              <a:cs typeface="+mn-cs"/>
              <a:sym typeface="+mn-lt"/>
            </a:endParaRPr>
          </a:p>
        </p:txBody>
      </p:sp>
      <p:sp>
        <p:nvSpPr>
          <p:cNvPr id="8258" name="Marcador de texto 2"/>
          <p:cNvSpPr>
            <a:spLocks noGrp="1"/>
          </p:cNvSpPr>
          <p:nvPr>
            <p:custDataLst>
              <p:tags r:id="rId96"/>
            </p:custDataLst>
          </p:nvPr>
        </p:nvSpPr>
        <p:spPr bwMode="auto">
          <a:xfrm>
            <a:off x="7942263" y="3952875"/>
            <a:ext cx="415925"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57DAF88E-4E5A-4580-907A-BA7864F47A58}" type="datetime'-6'',''''''''''''''''''''''''''''''''''3''''%'''''">
              <a:rPr lang="es-AR" altLang="en-US" sz="1000" b="1" smtClean="0">
                <a:effectLst/>
                <a:latin typeface="+mn-lt"/>
                <a:cs typeface="+mn-cs"/>
              </a:rPr>
              <a:pPr/>
              <a:t>-6,3%</a:t>
            </a:fld>
            <a:endParaRPr lang="es-AR" sz="1000" b="1">
              <a:latin typeface="+mn-lt"/>
              <a:cs typeface="+mn-cs"/>
              <a:sym typeface="+mn-lt"/>
            </a:endParaRPr>
          </a:p>
        </p:txBody>
      </p:sp>
      <p:graphicFrame>
        <p:nvGraphicFramePr>
          <p:cNvPr id="146" name="Chart 3">
            <a:extLst>
              <a:ext uri="{FF2B5EF4-FFF2-40B4-BE49-F238E27FC236}">
                <a16:creationId xmlns:a16="http://schemas.microsoft.com/office/drawing/2014/main" id="{4B9A3443-2711-4186-8AC9-BF698165C5A3}"/>
              </a:ext>
            </a:extLst>
          </p:cNvPr>
          <p:cNvGraphicFramePr/>
          <p:nvPr>
            <p:custDataLst>
              <p:tags r:id="rId97"/>
            </p:custDataLst>
            <p:extLst>
              <p:ext uri="{D42A27DB-BD31-4B8C-83A1-F6EECF244321}">
                <p14:modId xmlns:p14="http://schemas.microsoft.com/office/powerpoint/2010/main" val="3169504843"/>
              </p:ext>
            </p:extLst>
          </p:nvPr>
        </p:nvGraphicFramePr>
        <p:xfrm>
          <a:off x="9328150" y="4098925"/>
          <a:ext cx="2144713" cy="1476375"/>
        </p:xfrm>
        <a:graphic>
          <a:graphicData uri="http://schemas.openxmlformats.org/drawingml/2006/chart">
            <c:chart xmlns:c="http://schemas.openxmlformats.org/drawingml/2006/chart" xmlns:r="http://schemas.openxmlformats.org/officeDocument/2006/relationships" r:id="rId120"/>
          </a:graphicData>
        </a:graphic>
      </p:graphicFrame>
      <p:cxnSp>
        <p:nvCxnSpPr>
          <p:cNvPr id="69" name="68 Conector recto"/>
          <p:cNvCxnSpPr/>
          <p:nvPr>
            <p:custDataLst>
              <p:tags r:id="rId98"/>
            </p:custDataLst>
          </p:nvPr>
        </p:nvCxnSpPr>
        <p:spPr bwMode="auto">
          <a:xfrm flipV="1">
            <a:off x="10741025" y="3732213"/>
            <a:ext cx="0" cy="601663"/>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67 Conector recto"/>
          <p:cNvCxnSpPr/>
          <p:nvPr>
            <p:custDataLst>
              <p:tags r:id="rId99"/>
            </p:custDataLst>
          </p:nvPr>
        </p:nvCxnSpPr>
        <p:spPr bwMode="auto">
          <a:xfrm>
            <a:off x="10741025" y="3732213"/>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69 Conector recto"/>
          <p:cNvCxnSpPr/>
          <p:nvPr>
            <p:custDataLst>
              <p:tags r:id="rId100"/>
            </p:custDataLst>
          </p:nvPr>
        </p:nvCxnSpPr>
        <p:spPr bwMode="auto">
          <a:xfrm>
            <a:off x="11082338" y="3732213"/>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62" name="Marcador de texto 2"/>
          <p:cNvSpPr>
            <a:spLocks noGrp="1"/>
          </p:cNvSpPr>
          <p:nvPr>
            <p:custDataLst>
              <p:tags r:id="rId101"/>
            </p:custDataLst>
          </p:nvPr>
        </p:nvSpPr>
        <p:spPr bwMode="auto">
          <a:xfrm>
            <a:off x="10179050" y="5535613"/>
            <a:ext cx="442913" cy="152400"/>
          </a:xfrm>
          <a:prstGeom prst="rect">
            <a:avLst/>
          </a:prstGeom>
          <a:noFill/>
          <a:ln w="9525">
            <a:noFill/>
            <a:miter lim="800000"/>
            <a:headEnd/>
            <a:tailEnd/>
          </a:ln>
        </p:spPr>
        <p:txBody>
          <a:bodyPr vert="horz" wrap="none" lIns="0" tIns="0" rIns="0" bIns="0"/>
          <a:lstStyle/>
          <a:p>
            <a:pPr algn="ctr">
              <a:buFont typeface="Arial" pitchFamily="34" charset="0"/>
              <a:buNone/>
            </a:pPr>
            <a:fld id="{98E7A952-360E-4C4D-B184-FDBE4EAE7EAC}" type="datetime'''''WC''S''A''''''''''''''''''''''''''''''''''''M'''''''''">
              <a:rPr lang="es-AR" altLang="en-US" sz="1000" b="1"/>
              <a:pPr algn="ctr">
                <a:buFont typeface="Arial" pitchFamily="34" charset="0"/>
                <a:buNone/>
              </a:pPr>
              <a:t>WCSAM</a:t>
            </a:fld>
            <a:endParaRPr lang="es-AR" sz="1000" b="1">
              <a:sym typeface="+mn-lt"/>
            </a:endParaRPr>
          </a:p>
        </p:txBody>
      </p:sp>
      <p:sp>
        <p:nvSpPr>
          <p:cNvPr id="77" name="Text Placeholder 2">
            <a:extLst>
              <a:ext uri="{FF2B5EF4-FFF2-40B4-BE49-F238E27FC236}">
                <a16:creationId xmlns:a16="http://schemas.microsoft.com/office/drawing/2014/main" id="{D5784AA2-56F7-E5D2-B184-5DFA3963A7B3}"/>
              </a:ext>
            </a:extLst>
          </p:cNvPr>
          <p:cNvSpPr>
            <a:spLocks noGrp="1"/>
          </p:cNvSpPr>
          <p:nvPr>
            <p:custDataLst>
              <p:tags r:id="rId102"/>
            </p:custDataLst>
          </p:nvPr>
        </p:nvSpPr>
        <p:spPr bwMode="gray">
          <a:xfrm>
            <a:off x="9553575" y="42433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EB3F5AB3-2A63-41AE-B060-22DAAE91984A}" type="datetime'''''''''''8.''''''8''''''''''''''6''''''''''9'''''''''">
              <a:rPr lang="es-AR" altLang="en-US" sz="1000" b="1" smtClean="0">
                <a:ea typeface="+mn-ea"/>
                <a:cs typeface="+mn-cs"/>
              </a:rPr>
              <a:pPr/>
              <a:t>8.869</a:t>
            </a:fld>
            <a:endParaRPr lang="es-AR" altLang="es-AR" sz="1000" b="1" dirty="0">
              <a:ea typeface="+mn-ea"/>
              <a:cs typeface="+mn-cs"/>
              <a:sym typeface="+mn-lt"/>
            </a:endParaRPr>
          </a:p>
        </p:txBody>
      </p:sp>
      <p:sp>
        <p:nvSpPr>
          <p:cNvPr id="121" name="Text Placeholder 2">
            <a:extLst>
              <a:ext uri="{FF2B5EF4-FFF2-40B4-BE49-F238E27FC236}">
                <a16:creationId xmlns:a16="http://schemas.microsoft.com/office/drawing/2014/main" id="{3733ACE7-2BA0-44E0-B4C6-44AA6EEE3C4B}"/>
              </a:ext>
            </a:extLst>
          </p:cNvPr>
          <p:cNvSpPr>
            <a:spLocks noGrp="1"/>
          </p:cNvSpPr>
          <p:nvPr>
            <p:custDataLst>
              <p:tags r:id="rId103"/>
            </p:custDataLst>
          </p:nvPr>
        </p:nvSpPr>
        <p:spPr bwMode="gray">
          <a:xfrm>
            <a:off x="9894888" y="418941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19EF076B-B6EB-4778-BF9A-032A59D95C6B}" type="datetime'9''''''''''''''''''''.''3''1''''''''''''''''''4'''''''''''">
              <a:rPr lang="es-AR" altLang="en-US" sz="1000" b="1" smtClean="0">
                <a:ea typeface="+mn-ea"/>
                <a:cs typeface="+mn-cs"/>
              </a:rPr>
              <a:pPr/>
              <a:t>9.314</a:t>
            </a:fld>
            <a:endParaRPr lang="es-AR" altLang="es-AR" sz="1000" b="1" dirty="0">
              <a:ea typeface="+mn-ea"/>
              <a:cs typeface="+mn-cs"/>
              <a:sym typeface="+mn-lt"/>
            </a:endParaRPr>
          </a:p>
        </p:txBody>
      </p:sp>
      <p:sp>
        <p:nvSpPr>
          <p:cNvPr id="122" name="Text Placeholder 2">
            <a:extLst>
              <a:ext uri="{FF2B5EF4-FFF2-40B4-BE49-F238E27FC236}">
                <a16:creationId xmlns:a16="http://schemas.microsoft.com/office/drawing/2014/main" id="{73190713-7F0F-46F4-961B-A31D93F0A1E9}"/>
              </a:ext>
            </a:extLst>
          </p:cNvPr>
          <p:cNvSpPr>
            <a:spLocks noGrp="1"/>
          </p:cNvSpPr>
          <p:nvPr>
            <p:custDataLst>
              <p:tags r:id="rId104"/>
            </p:custDataLst>
          </p:nvPr>
        </p:nvSpPr>
        <p:spPr bwMode="gray">
          <a:xfrm>
            <a:off x="10236200" y="418306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59A8D9B-83D2-4E38-A7AD-ADAB907D8F1F}" type="datetime'''''9.''''''''''''''3''''''''''''''6''''''''''''''7'''''">
              <a:rPr lang="es-AR" altLang="en-US" sz="1000" b="1" smtClean="0">
                <a:ea typeface="+mn-ea"/>
                <a:cs typeface="+mn-cs"/>
              </a:rPr>
              <a:pPr/>
              <a:t>9.367</a:t>
            </a:fld>
            <a:endParaRPr lang="es-AR" altLang="es-AR" sz="1000" b="1" dirty="0">
              <a:ea typeface="+mn-ea"/>
              <a:cs typeface="+mn-cs"/>
              <a:sym typeface="+mn-lt"/>
            </a:endParaRPr>
          </a:p>
        </p:txBody>
      </p:sp>
      <p:sp>
        <p:nvSpPr>
          <p:cNvPr id="123" name="Text Placeholder 2">
            <a:extLst>
              <a:ext uri="{FF2B5EF4-FFF2-40B4-BE49-F238E27FC236}">
                <a16:creationId xmlns:a16="http://schemas.microsoft.com/office/drawing/2014/main" id="{154F462B-6DE0-4335-AE26-A2622EEDC144}"/>
              </a:ext>
            </a:extLst>
          </p:cNvPr>
          <p:cNvSpPr>
            <a:spLocks noGrp="1"/>
          </p:cNvSpPr>
          <p:nvPr>
            <p:custDataLst>
              <p:tags r:id="rId105"/>
            </p:custDataLst>
          </p:nvPr>
        </p:nvSpPr>
        <p:spPr bwMode="gray">
          <a:xfrm>
            <a:off x="10577513" y="437197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90D61627-E3F8-463D-99BD-AC4C46DA6212}" type="datetime'''''''7''''''''''''''.''''''''''''''80''''''''''5'''''''">
              <a:rPr lang="es-AR" altLang="en-US" sz="1000" b="1" smtClean="0">
                <a:ea typeface="+mn-ea"/>
                <a:cs typeface="+mn-cs"/>
              </a:rPr>
              <a:pPr/>
              <a:t>7.805</a:t>
            </a:fld>
            <a:endParaRPr lang="es-AR" altLang="es-AR" sz="1000" b="1" dirty="0">
              <a:ea typeface="+mn-ea"/>
              <a:cs typeface="+mn-cs"/>
              <a:sym typeface="+mn-lt"/>
            </a:endParaRPr>
          </a:p>
        </p:txBody>
      </p:sp>
      <p:sp>
        <p:nvSpPr>
          <p:cNvPr id="81" name="Text Placeholder 2">
            <a:extLst>
              <a:ext uri="{FF2B5EF4-FFF2-40B4-BE49-F238E27FC236}">
                <a16:creationId xmlns:a16="http://schemas.microsoft.com/office/drawing/2014/main" id="{81697661-BE88-343F-A3F3-077123ADD148}"/>
              </a:ext>
            </a:extLst>
          </p:cNvPr>
          <p:cNvSpPr>
            <a:spLocks noGrp="1"/>
          </p:cNvSpPr>
          <p:nvPr>
            <p:custDataLst>
              <p:tags r:id="rId106"/>
            </p:custDataLst>
          </p:nvPr>
        </p:nvSpPr>
        <p:spPr bwMode="gray">
          <a:xfrm>
            <a:off x="10885487" y="4019550"/>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351D4EB-3341-48F5-B019-868EDF807583}" type="datetime'''''1''0''''.''8''''''''''''''5''''''''''''''''7'''">
              <a:rPr lang="es-AR" altLang="en-US" sz="1000" b="1" smtClean="0">
                <a:ea typeface="+mn-ea"/>
                <a:cs typeface="+mn-cs"/>
              </a:rPr>
              <a:pPr/>
              <a:t>10.857</a:t>
            </a:fld>
            <a:endParaRPr lang="es-AR" altLang="es-AR" sz="1000" b="1" dirty="0">
              <a:ea typeface="+mn-ea"/>
              <a:cs typeface="+mn-cs"/>
              <a:sym typeface="+mn-lt"/>
            </a:endParaRPr>
          </a:p>
        </p:txBody>
      </p:sp>
      <p:sp>
        <p:nvSpPr>
          <p:cNvPr id="8263" name="Marcador de texto 2"/>
          <p:cNvSpPr>
            <a:spLocks noGrp="1"/>
          </p:cNvSpPr>
          <p:nvPr>
            <p:custDataLst>
              <p:tags r:id="rId107"/>
            </p:custDataLst>
          </p:nvPr>
        </p:nvSpPr>
        <p:spPr bwMode="auto">
          <a:xfrm>
            <a:off x="10639425" y="3635375"/>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9DF1A4F4-803A-4445-BF76-A25006013EBB}" type="datetime'''''''''''''+''39'',''''''''''''''''''1''''''''''''''''''''%'">
              <a:rPr lang="es-AR" altLang="en-US" sz="1000" b="1" smtClean="0">
                <a:effectLst/>
                <a:latin typeface="+mn-lt"/>
                <a:cs typeface="+mn-cs"/>
              </a:rPr>
              <a:pPr/>
              <a:t>+39,1%</a:t>
            </a:fld>
            <a:endParaRPr lang="es-AR" sz="1000" b="1">
              <a:latin typeface="+mn-lt"/>
              <a:cs typeface="+mn-cs"/>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218" name="Object 1" hidden="1"/>
          <p:cNvGraphicFramePr>
            <a:graphicFrameLocks noChangeAspect="1"/>
          </p:cNvGraphicFramePr>
          <p:nvPr>
            <p:custDataLst>
              <p:tags r:id="rId2"/>
            </p:custDataLst>
            <p:extLst>
              <p:ext uri="{D42A27DB-BD31-4B8C-83A1-F6EECF244321}">
                <p14:modId xmlns:p14="http://schemas.microsoft.com/office/powerpoint/2010/main" val="2914115482"/>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9357" name="Diapositiva de think-cell" r:id="rId21" imgW="421" imgH="423" progId="TCLayout.ActiveDocument.1">
                  <p:embed/>
                </p:oleObj>
              </mc:Choice>
              <mc:Fallback>
                <p:oleObj name="Diapositiva de think-cell" r:id="rId21" imgW="421" imgH="423" progId="TCLayout.ActiveDocument.1">
                  <p:embed/>
                  <p:pic>
                    <p:nvPicPr>
                      <p:cNvPr id="0" name="Object 1" hidden="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9223" name="Picture 16"/>
          <p:cNvPicPr>
            <a:picLocks noChangeAspect="1"/>
          </p:cNvPicPr>
          <p:nvPr/>
        </p:nvPicPr>
        <p:blipFill>
          <a:blip r:embed="rId23" cstate="print"/>
          <a:srcRect/>
          <a:stretch>
            <a:fillRect/>
          </a:stretch>
        </p:blipFill>
        <p:spPr bwMode="auto">
          <a:xfrm>
            <a:off x="0" y="5532438"/>
            <a:ext cx="12192000" cy="1350962"/>
          </a:xfrm>
          <a:prstGeom prst="rect">
            <a:avLst/>
          </a:prstGeom>
          <a:noFill/>
          <a:ln w="9525">
            <a:noFill/>
            <a:miter lim="800000"/>
            <a:headEnd/>
            <a:tailEnd/>
          </a:ln>
        </p:spPr>
      </p:pic>
      <p:sp>
        <p:nvSpPr>
          <p:cNvPr id="9224"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9225" name="Rectángulo 51"/>
          <p:cNvSpPr>
            <a:spLocks noChangeArrowheads="1"/>
          </p:cNvSpPr>
          <p:nvPr/>
        </p:nvSpPr>
        <p:spPr bwMode="auto">
          <a:xfrm>
            <a:off x="5127812" y="58490"/>
            <a:ext cx="6821723" cy="646331"/>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Africa in 2024 has been Maize with 1,679k Tons, followed by Wheat with 832K Tons and Soya Bean Meal with 738K Tons. Where Senegal represents 16% of the total Grain &amp; By product  exported to Africa, followed by South Africa &amp; Angola with 15%.</a:t>
            </a:r>
            <a:endParaRPr lang="es-AR" sz="1200" dirty="0">
              <a:cs typeface="Calibri" pitchFamily="34" charset="0"/>
            </a:endParaRPr>
          </a:p>
        </p:txBody>
      </p:sp>
      <p:graphicFrame>
        <p:nvGraphicFramePr>
          <p:cNvPr id="32" name="Chart 3">
            <a:extLst>
              <a:ext uri="{FF2B5EF4-FFF2-40B4-BE49-F238E27FC236}">
                <a16:creationId xmlns:a16="http://schemas.microsoft.com/office/drawing/2014/main" id="{674F6883-4067-418A-855E-9C8BE79273F7}"/>
              </a:ext>
            </a:extLst>
          </p:cNvPr>
          <p:cNvGraphicFramePr/>
          <p:nvPr>
            <p:custDataLst>
              <p:tags r:id="rId4"/>
            </p:custDataLst>
            <p:extLst>
              <p:ext uri="{D42A27DB-BD31-4B8C-83A1-F6EECF244321}">
                <p14:modId xmlns:p14="http://schemas.microsoft.com/office/powerpoint/2010/main" val="528637394"/>
              </p:ext>
            </p:extLst>
          </p:nvPr>
        </p:nvGraphicFramePr>
        <p:xfrm>
          <a:off x="1384300" y="3375025"/>
          <a:ext cx="2363788" cy="2363788"/>
        </p:xfrm>
        <a:graphic>
          <a:graphicData uri="http://schemas.openxmlformats.org/drawingml/2006/chart">
            <c:chart xmlns:c="http://schemas.openxmlformats.org/drawingml/2006/chart" xmlns:r="http://schemas.openxmlformats.org/officeDocument/2006/relationships" r:id="rId24"/>
          </a:graphicData>
        </a:graphic>
      </p:graphicFrame>
      <p:cxnSp>
        <p:nvCxnSpPr>
          <p:cNvPr id="10" name="Conector recto 9">
            <a:extLst>
              <a:ext uri="{FF2B5EF4-FFF2-40B4-BE49-F238E27FC236}">
                <a16:creationId xmlns:a16="http://schemas.microsoft.com/office/drawing/2014/main" id="{550B4DE8-9772-4BC0-89AC-A54D0189ECD6}"/>
              </a:ext>
            </a:extLst>
          </p:cNvPr>
          <p:cNvCxnSpPr>
            <a:cxnSpLocks/>
          </p:cNvCxnSpPr>
          <p:nvPr>
            <p:custDataLst>
              <p:tags r:id="rId5"/>
            </p:custDataLst>
          </p:nvPr>
        </p:nvCxnSpPr>
        <p:spPr bwMode="auto">
          <a:xfrm flipV="1">
            <a:off x="1087438" y="4659313"/>
            <a:ext cx="0" cy="111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26CE19EB-E868-4784-BB61-A73CA0E3AE4E}"/>
              </a:ext>
            </a:extLst>
          </p:cNvPr>
          <p:cNvCxnSpPr>
            <a:cxnSpLocks/>
          </p:cNvCxnSpPr>
          <p:nvPr>
            <p:custDataLst>
              <p:tags r:id="rId6"/>
            </p:custDataLst>
          </p:nvPr>
        </p:nvCxnSpPr>
        <p:spPr bwMode="auto">
          <a:xfrm flipV="1">
            <a:off x="1087437" y="4632324"/>
            <a:ext cx="381000" cy="269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FF401727-0CA3-4AC1-B524-7E8D0E42F1AA}"/>
              </a:ext>
            </a:extLst>
          </p:cNvPr>
          <p:cNvCxnSpPr>
            <a:cxnSpLocks/>
          </p:cNvCxnSpPr>
          <p:nvPr>
            <p:custDataLst>
              <p:tags r:id="rId7"/>
            </p:custDataLst>
          </p:nvPr>
        </p:nvCxnSpPr>
        <p:spPr bwMode="auto">
          <a:xfrm>
            <a:off x="1036638" y="4594225"/>
            <a:ext cx="42862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62F7B878-6DB6-5214-5692-8044D9147759}"/>
              </a:ext>
            </a:extLst>
          </p:cNvPr>
          <p:cNvSpPr>
            <a:spLocks noGrp="1"/>
          </p:cNvSpPr>
          <p:nvPr>
            <p:custDataLst>
              <p:tags r:id="rId8"/>
            </p:custDataLst>
          </p:nvPr>
        </p:nvSpPr>
        <p:spPr bwMode="gray">
          <a:xfrm>
            <a:off x="2441575" y="3479800"/>
            <a:ext cx="290513" cy="152400"/>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7F2443AD-B19C-48B7-85C7-2D9DC4E8242B}" type="datetime'''''''''''''''''0'',7''''''%'">
              <a:rPr lang="es-AR" altLang="en-US" sz="1000" b="1" smtClean="0">
                <a:solidFill>
                  <a:schemeClr val="bg1"/>
                </a:solidFill>
                <a:effectLst/>
                <a:ea typeface="+mn-ea"/>
                <a:cs typeface="+mn-cs"/>
              </a:rPr>
              <a:pPr/>
              <a:t>0,7%</a:t>
            </a:fld>
            <a:endParaRPr lang="es-AR" altLang="es-AR" sz="1000" b="1" dirty="0">
              <a:solidFill>
                <a:schemeClr val="bg1"/>
              </a:solidFill>
              <a:ea typeface="+mn-ea"/>
              <a:cs typeface="+mn-cs"/>
              <a:sym typeface="+mn-lt"/>
            </a:endParaRPr>
          </a:p>
        </p:txBody>
      </p:sp>
      <p:sp>
        <p:nvSpPr>
          <p:cNvPr id="88" name="Text Placeholder 2"/>
          <p:cNvSpPr>
            <a:spLocks noGrp="1"/>
          </p:cNvSpPr>
          <p:nvPr>
            <p:custDataLst>
              <p:tags r:id="rId9"/>
            </p:custDataLst>
          </p:nvPr>
        </p:nvSpPr>
        <p:spPr bwMode="auto">
          <a:xfrm>
            <a:off x="2390775" y="3278188"/>
            <a:ext cx="401638"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pPr>
            <a:fld id="{8A73AAF9-DA43-4908-9481-5F9A17C64901}" type="datetime'''''B''''''''''''''''''''''''A''''R''''''L''''''''''EY'''''">
              <a:rPr lang="es-AR" altLang="en-US" sz="1000" b="1" smtClean="0">
                <a:effectLst/>
                <a:ea typeface="+mn-ea"/>
                <a:cs typeface="+mn-cs"/>
              </a:rPr>
              <a:pPr/>
              <a:t>BARLEY</a:t>
            </a:fld>
            <a:endParaRPr lang="es-AR" altLang="es-AR" sz="1000" b="1">
              <a:ea typeface="+mn-ea"/>
              <a:cs typeface="+mn-cs"/>
              <a:sym typeface="+mn-lt"/>
            </a:endParaRPr>
          </a:p>
        </p:txBody>
      </p:sp>
      <p:sp>
        <p:nvSpPr>
          <p:cNvPr id="84" name="Text Placeholder 2">
            <a:extLst>
              <a:ext uri="{FF2B5EF4-FFF2-40B4-BE49-F238E27FC236}">
                <a16:creationId xmlns:a16="http://schemas.microsoft.com/office/drawing/2014/main" id="{E82364EB-8A50-474E-8409-FB887CC77600}"/>
              </a:ext>
            </a:extLst>
          </p:cNvPr>
          <p:cNvSpPr>
            <a:spLocks noGrp="1"/>
          </p:cNvSpPr>
          <p:nvPr>
            <p:custDataLst>
              <p:tags r:id="rId10"/>
            </p:custDataLst>
          </p:nvPr>
        </p:nvSpPr>
        <p:spPr bwMode="gray">
          <a:xfrm>
            <a:off x="3306763" y="4540250"/>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B59E558C-8F8D-401B-BDE2-9E7EA276EDB6}" type="datetime'''''5''''0'''''''''''''''''''',''''''''''''''''7''''''%'''''''">
              <a:rPr lang="es-AR" altLang="en-US" sz="1000" b="1" smtClean="0">
                <a:solidFill>
                  <a:schemeClr val="bg1"/>
                </a:solidFill>
                <a:ea typeface="+mn-ea"/>
                <a:cs typeface="+mn-cs"/>
              </a:rPr>
              <a:pPr/>
              <a:t>50,7%</a:t>
            </a:fld>
            <a:endParaRPr lang="es-AR" altLang="es-AR" sz="1000" b="1" dirty="0">
              <a:solidFill>
                <a:schemeClr val="bg1"/>
              </a:solidFill>
              <a:ea typeface="+mn-ea"/>
              <a:cs typeface="+mn-cs"/>
              <a:sym typeface="+mn-lt"/>
            </a:endParaRPr>
          </a:p>
        </p:txBody>
      </p:sp>
      <p:sp>
        <p:nvSpPr>
          <p:cNvPr id="85" name="Text Placeholder 2">
            <a:extLst>
              <a:ext uri="{FF2B5EF4-FFF2-40B4-BE49-F238E27FC236}">
                <a16:creationId xmlns:a16="http://schemas.microsoft.com/office/drawing/2014/main" id="{76D7124B-57BA-4C18-A54F-04002C5D6A3F}"/>
              </a:ext>
            </a:extLst>
          </p:cNvPr>
          <p:cNvSpPr>
            <a:spLocks noGrp="1"/>
          </p:cNvSpPr>
          <p:nvPr>
            <p:custDataLst>
              <p:tags r:id="rId11"/>
            </p:custDataLst>
          </p:nvPr>
        </p:nvSpPr>
        <p:spPr bwMode="auto">
          <a:xfrm>
            <a:off x="3714750" y="4557713"/>
            <a:ext cx="342900"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pPr>
            <a:fld id="{267EA026-AF7A-4836-AEAB-31EE0B6DB811}" type="datetime'''''''''M''''A''''''''I''''''''''''''''Z''''''''''E'">
              <a:rPr lang="es-AR" altLang="en-US" sz="1000" b="1" smtClean="0">
                <a:effectLst/>
                <a:ea typeface="+mn-ea"/>
                <a:cs typeface="+mn-cs"/>
              </a:rPr>
              <a:pPr marL="0" indent="0">
                <a:spcBef>
                  <a:spcPct val="0"/>
                </a:spcBef>
                <a:buNone/>
              </a:pPr>
              <a:t>MAIZE</a:t>
            </a:fld>
            <a:endParaRPr lang="es-AR" altLang="es-AR" sz="1000" b="1">
              <a:ea typeface="+mn-ea"/>
              <a:cs typeface="+mn-cs"/>
              <a:sym typeface="+mn-lt"/>
            </a:endParaRPr>
          </a:p>
        </p:txBody>
      </p:sp>
      <p:sp>
        <p:nvSpPr>
          <p:cNvPr id="86" name="Text Placeholder 2">
            <a:extLst>
              <a:ext uri="{FF2B5EF4-FFF2-40B4-BE49-F238E27FC236}">
                <a16:creationId xmlns:a16="http://schemas.microsoft.com/office/drawing/2014/main" id="{939EC65E-F518-4D9E-9A79-2DD17D20B96C}"/>
              </a:ext>
            </a:extLst>
          </p:cNvPr>
          <p:cNvSpPr>
            <a:spLocks noGrp="1"/>
          </p:cNvSpPr>
          <p:nvPr>
            <p:custDataLst>
              <p:tags r:id="rId12"/>
            </p:custDataLst>
          </p:nvPr>
        </p:nvSpPr>
        <p:spPr bwMode="gray">
          <a:xfrm>
            <a:off x="1735138" y="5126038"/>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3E7EAD46-37E9-478F-8DE0-065560A35DB6}" type="datetime'''''''''''''''''''2''''''''''''''2'',''''3''%'''''''''''''''''">
              <a:rPr lang="es-AR" altLang="en-US" sz="1000" b="1" smtClean="0">
                <a:ea typeface="+mn-ea"/>
                <a:cs typeface="+mn-cs"/>
              </a:rPr>
              <a:pPr/>
              <a:t>22,3%</a:t>
            </a:fld>
            <a:endParaRPr lang="es-AR" altLang="es-AR" sz="1000" b="1" dirty="0">
              <a:ea typeface="+mn-ea"/>
              <a:cs typeface="+mn-cs"/>
              <a:sym typeface="+mn-lt"/>
            </a:endParaRPr>
          </a:p>
        </p:txBody>
      </p:sp>
      <p:sp>
        <p:nvSpPr>
          <p:cNvPr id="90" name="Text Placeholder 2">
            <a:extLst>
              <a:ext uri="{FF2B5EF4-FFF2-40B4-BE49-F238E27FC236}">
                <a16:creationId xmlns:a16="http://schemas.microsoft.com/office/drawing/2014/main" id="{0B4CCE4B-ACF7-43E3-8DB7-6A1FD26C2191}"/>
              </a:ext>
            </a:extLst>
          </p:cNvPr>
          <p:cNvSpPr>
            <a:spLocks noGrp="1"/>
          </p:cNvSpPr>
          <p:nvPr>
            <p:custDataLst>
              <p:tags r:id="rId13"/>
            </p:custDataLst>
          </p:nvPr>
        </p:nvSpPr>
        <p:spPr bwMode="auto">
          <a:xfrm>
            <a:off x="811213" y="5348288"/>
            <a:ext cx="942975"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7D97A656-F022-49E9-BB88-1C7CE46F7DD1}" type="datetime'''S''''''O''''YA'' B''EA''''N'''''''' ME''''''''A''''''''L'">
              <a:rPr lang="es-AR" altLang="en-US" sz="1000" b="1" smtClean="0">
                <a:effectLst/>
                <a:ea typeface="+mn-ea"/>
                <a:cs typeface="+mn-cs"/>
              </a:rPr>
              <a:pPr/>
              <a:t>SOYA BEAN MEAL</a:t>
            </a:fld>
            <a:endParaRPr lang="es-AR" altLang="es-AR" sz="1000" b="1">
              <a:ea typeface="+mn-ea"/>
              <a:cs typeface="+mn-cs"/>
              <a:sym typeface="+mn-lt"/>
            </a:endParaRPr>
          </a:p>
        </p:txBody>
      </p:sp>
      <p:sp>
        <p:nvSpPr>
          <p:cNvPr id="79" name="Text Placeholder 2">
            <a:extLst>
              <a:ext uri="{FF2B5EF4-FFF2-40B4-BE49-F238E27FC236}">
                <a16:creationId xmlns:a16="http://schemas.microsoft.com/office/drawing/2014/main" id="{2DD95923-273E-429F-94A9-770D18455555}"/>
              </a:ext>
            </a:extLst>
          </p:cNvPr>
          <p:cNvSpPr>
            <a:spLocks noGrp="1"/>
          </p:cNvSpPr>
          <p:nvPr>
            <p:custDataLst>
              <p:tags r:id="rId14"/>
            </p:custDataLst>
          </p:nvPr>
        </p:nvSpPr>
        <p:spPr bwMode="gray">
          <a:xfrm>
            <a:off x="1470025" y="4545013"/>
            <a:ext cx="290513" cy="152400"/>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CC0D1525-33DD-42FF-8C3A-A34B399DAC1F}"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80" name="Text Placeholder 2">
            <a:extLst>
              <a:ext uri="{FF2B5EF4-FFF2-40B4-BE49-F238E27FC236}">
                <a16:creationId xmlns:a16="http://schemas.microsoft.com/office/drawing/2014/main" id="{7781334A-9FDD-48BE-AB70-E693B83E1440}"/>
              </a:ext>
            </a:extLst>
          </p:cNvPr>
          <p:cNvSpPr>
            <a:spLocks noGrp="1"/>
          </p:cNvSpPr>
          <p:nvPr>
            <p:custDataLst>
              <p:tags r:id="rId15"/>
            </p:custDataLst>
          </p:nvPr>
        </p:nvSpPr>
        <p:spPr bwMode="auto">
          <a:xfrm>
            <a:off x="750888" y="4670425"/>
            <a:ext cx="671513"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0B063F54-3426-4C18-98C3-5A53DE6AE897}" type="datetime'''''''S''''O''Y''A'''' B''''''''''''E''''ANS'''">
              <a:rPr lang="es-AR" altLang="en-US" sz="1000" b="1" smtClean="0">
                <a:effectLst/>
                <a:ea typeface="+mn-ea"/>
                <a:cs typeface="+mn-cs"/>
              </a:rPr>
              <a:pPr/>
              <a:t>SOYA BEANS</a:t>
            </a:fld>
            <a:endParaRPr lang="es-AR" altLang="es-AR" sz="1000" b="1">
              <a:ea typeface="+mn-ea"/>
              <a:cs typeface="+mn-cs"/>
              <a:sym typeface="+mn-lt"/>
            </a:endParaRPr>
          </a:p>
        </p:txBody>
      </p:sp>
      <p:sp>
        <p:nvSpPr>
          <p:cNvPr id="83" name="Text Placeholder 2">
            <a:extLst>
              <a:ext uri="{FF2B5EF4-FFF2-40B4-BE49-F238E27FC236}">
                <a16:creationId xmlns:a16="http://schemas.microsoft.com/office/drawing/2014/main" id="{0CD4AD14-32E2-43F5-AA39-49C15A743E1B}"/>
              </a:ext>
            </a:extLst>
          </p:cNvPr>
          <p:cNvSpPr>
            <a:spLocks noGrp="1"/>
          </p:cNvSpPr>
          <p:nvPr>
            <p:custDataLst>
              <p:tags r:id="rId16"/>
            </p:custDataLst>
          </p:nvPr>
        </p:nvSpPr>
        <p:spPr bwMode="gray">
          <a:xfrm>
            <a:off x="1743075" y="4503738"/>
            <a:ext cx="290513" cy="152400"/>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EC8025B2-96BD-4149-AE82-F99AEC8F7A96}" type="datetime'''''0'''',''''8''''''''''''''%'''''''''''''''''''''">
              <a:rPr lang="es-AR" altLang="en-US" sz="1000" b="1" smtClean="0">
                <a:solidFill>
                  <a:schemeClr val="bg1"/>
                </a:solidFill>
                <a:effectLst/>
                <a:ea typeface="+mn-ea"/>
                <a:cs typeface="+mn-cs"/>
              </a:rPr>
              <a:pPr/>
              <a:t>0,8%</a:t>
            </a:fld>
            <a:endParaRPr lang="es-AR" altLang="es-AR" sz="1000" b="1" dirty="0">
              <a:solidFill>
                <a:schemeClr val="bg1"/>
              </a:solidFill>
              <a:ea typeface="+mn-ea"/>
              <a:cs typeface="+mn-cs"/>
              <a:sym typeface="+mn-lt"/>
            </a:endParaRPr>
          </a:p>
        </p:txBody>
      </p:sp>
      <p:sp>
        <p:nvSpPr>
          <p:cNvPr id="87" name="Text Placeholder 2">
            <a:extLst>
              <a:ext uri="{FF2B5EF4-FFF2-40B4-BE49-F238E27FC236}">
                <a16:creationId xmlns:a16="http://schemas.microsoft.com/office/drawing/2014/main" id="{405C4966-53B0-4342-82C0-23BCE513D6B1}"/>
              </a:ext>
            </a:extLst>
          </p:cNvPr>
          <p:cNvSpPr>
            <a:spLocks noGrp="1"/>
          </p:cNvSpPr>
          <p:nvPr>
            <p:custDataLst>
              <p:tags r:id="rId17"/>
            </p:custDataLst>
          </p:nvPr>
        </p:nvSpPr>
        <p:spPr bwMode="auto">
          <a:xfrm>
            <a:off x="361950" y="4518025"/>
            <a:ext cx="674688"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59CB531B-D711-4339-B369-51C55111959B}" type="datetime'S''''''''''''''''''''U''''''N''''F''LO''''W''E''R'''">
              <a:rPr lang="es-AR" altLang="en-US" sz="1000" b="1" smtClean="0">
                <a:effectLst/>
                <a:ea typeface="+mn-ea"/>
                <a:cs typeface="+mn-cs"/>
              </a:rPr>
              <a:pPr/>
              <a:t>SUNFLOWER</a:t>
            </a:fld>
            <a:endParaRPr lang="es-AR" altLang="es-AR" sz="1000" b="1">
              <a:ea typeface="+mn-ea"/>
              <a:cs typeface="+mn-cs"/>
              <a:sym typeface="+mn-lt"/>
            </a:endParaRPr>
          </a:p>
        </p:txBody>
      </p:sp>
      <p:sp>
        <p:nvSpPr>
          <p:cNvPr id="89" name="Text Placeholder 2">
            <a:extLst>
              <a:ext uri="{FF2B5EF4-FFF2-40B4-BE49-F238E27FC236}">
                <a16:creationId xmlns:a16="http://schemas.microsoft.com/office/drawing/2014/main" id="{87A9BBFF-0239-4C59-BC7A-251DEDB68AEE}"/>
              </a:ext>
            </a:extLst>
          </p:cNvPr>
          <p:cNvSpPr>
            <a:spLocks noGrp="1"/>
          </p:cNvSpPr>
          <p:nvPr>
            <p:custDataLst>
              <p:tags r:id="rId18"/>
            </p:custDataLst>
          </p:nvPr>
        </p:nvSpPr>
        <p:spPr bwMode="gray">
          <a:xfrm>
            <a:off x="1735138" y="3833813"/>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F08F36C5-9F37-4D30-82ED-73C73FA8B376}" type="datetime'''''2''''5'''''''''''''''''''',''''''''2''''''''''''''%'''''''">
              <a:rPr lang="es-AR" altLang="en-US" sz="1000" b="1" smtClean="0">
                <a:ea typeface="+mn-ea"/>
                <a:cs typeface="+mn-cs"/>
              </a:rPr>
              <a:pPr/>
              <a:t>25,2%</a:t>
            </a:fld>
            <a:endParaRPr lang="es-AR" altLang="es-AR" sz="1000" b="1" dirty="0">
              <a:ea typeface="+mn-ea"/>
              <a:cs typeface="+mn-cs"/>
              <a:sym typeface="+mn-lt"/>
            </a:endParaRPr>
          </a:p>
        </p:txBody>
      </p:sp>
      <p:sp>
        <p:nvSpPr>
          <p:cNvPr id="91" name="Text Placeholder 2">
            <a:extLst>
              <a:ext uri="{FF2B5EF4-FFF2-40B4-BE49-F238E27FC236}">
                <a16:creationId xmlns:a16="http://schemas.microsoft.com/office/drawing/2014/main" id="{5F2B211A-6B8E-4A49-8F45-DD6FC7A4E3C5}"/>
              </a:ext>
            </a:extLst>
          </p:cNvPr>
          <p:cNvSpPr>
            <a:spLocks noGrp="1"/>
          </p:cNvSpPr>
          <p:nvPr>
            <p:custDataLst>
              <p:tags r:id="rId19"/>
            </p:custDataLst>
          </p:nvPr>
        </p:nvSpPr>
        <p:spPr bwMode="auto">
          <a:xfrm>
            <a:off x="1355725" y="3613150"/>
            <a:ext cx="396875"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AE026EAA-4669-4029-B38D-931C57876952}" type="datetime'''''''''''''WHE''A''T'''''''''''">
              <a:rPr lang="es-AR" altLang="en-US" sz="1000" b="1" smtClean="0">
                <a:effectLst/>
                <a:ea typeface="+mn-ea"/>
                <a:cs typeface="+mn-cs"/>
              </a:rPr>
              <a:pPr/>
              <a:t>WHEAT</a:t>
            </a:fld>
            <a:endParaRPr lang="es-AR" altLang="es-AR" sz="1000" b="1">
              <a:ea typeface="+mn-ea"/>
              <a:cs typeface="+mn-cs"/>
              <a:sym typeface="+mn-lt"/>
            </a:endParaRPr>
          </a:p>
        </p:txBody>
      </p:sp>
      <p:pic>
        <p:nvPicPr>
          <p:cNvPr id="14" name="Imagen 13">
            <a:extLst>
              <a:ext uri="{FF2B5EF4-FFF2-40B4-BE49-F238E27FC236}">
                <a16:creationId xmlns:a16="http://schemas.microsoft.com/office/drawing/2014/main" id="{01F018CF-58ED-4C9A-8F2C-D868A4D0EE71}"/>
              </a:ext>
            </a:extLst>
          </p:cNvPr>
          <p:cNvPicPr>
            <a:picLocks noChangeAspect="1"/>
          </p:cNvPicPr>
          <p:nvPr/>
        </p:nvPicPr>
        <p:blipFill>
          <a:blip r:embed="rId25"/>
          <a:stretch>
            <a:fillRect/>
          </a:stretch>
        </p:blipFill>
        <p:spPr>
          <a:xfrm>
            <a:off x="9213603" y="5922653"/>
            <a:ext cx="2263336" cy="342930"/>
          </a:xfrm>
          <a:prstGeom prst="rect">
            <a:avLst/>
          </a:prstGeom>
        </p:spPr>
      </p:pic>
      <p:pic>
        <p:nvPicPr>
          <p:cNvPr id="7" name="Imagen 6">
            <a:extLst>
              <a:ext uri="{FF2B5EF4-FFF2-40B4-BE49-F238E27FC236}">
                <a16:creationId xmlns:a16="http://schemas.microsoft.com/office/drawing/2014/main" id="{2BF5F724-2328-4523-B101-0AD41DEA9C33}"/>
              </a:ext>
            </a:extLst>
          </p:cNvPr>
          <p:cNvPicPr>
            <a:picLocks noChangeAspect="1"/>
          </p:cNvPicPr>
          <p:nvPr/>
        </p:nvPicPr>
        <p:blipFill>
          <a:blip r:embed="rId26"/>
          <a:stretch>
            <a:fillRect/>
          </a:stretch>
        </p:blipFill>
        <p:spPr>
          <a:xfrm>
            <a:off x="9589536" y="5879188"/>
            <a:ext cx="1996613" cy="396274"/>
          </a:xfrm>
          <a:prstGeom prst="rect">
            <a:avLst/>
          </a:prstGeom>
        </p:spPr>
      </p:pic>
      <p:pic>
        <p:nvPicPr>
          <p:cNvPr id="4" name="Imagen 3">
            <a:extLst>
              <a:ext uri="{FF2B5EF4-FFF2-40B4-BE49-F238E27FC236}">
                <a16:creationId xmlns:a16="http://schemas.microsoft.com/office/drawing/2014/main" id="{8107E343-173A-40AB-ABA4-A185E5A11D20}"/>
              </a:ext>
            </a:extLst>
          </p:cNvPr>
          <p:cNvPicPr>
            <a:picLocks noChangeAspect="1"/>
          </p:cNvPicPr>
          <p:nvPr/>
        </p:nvPicPr>
        <p:blipFill>
          <a:blip r:embed="rId27"/>
          <a:stretch>
            <a:fillRect/>
          </a:stretch>
        </p:blipFill>
        <p:spPr>
          <a:xfrm>
            <a:off x="185429" y="105041"/>
            <a:ext cx="4870665" cy="2927608"/>
          </a:xfrm>
          <a:prstGeom prst="rect">
            <a:avLst/>
          </a:prstGeom>
        </p:spPr>
      </p:pic>
      <mc:AlternateContent xmlns:mc="http://schemas.openxmlformats.org/markup-compatibility/2006" xmlns:cx4="http://schemas.microsoft.com/office/drawing/2016/5/10/chartex">
        <mc:Choice Requires="cx4">
          <p:graphicFrame>
            <p:nvGraphicFramePr>
              <p:cNvPr id="30" name="Gráfico 29">
                <a:extLst>
                  <a:ext uri="{FF2B5EF4-FFF2-40B4-BE49-F238E27FC236}">
                    <a16:creationId xmlns:a16="http://schemas.microsoft.com/office/drawing/2014/main" id="{BDC84E2C-A5CA-476A-9285-A639BF144EED}"/>
                  </a:ext>
                </a:extLst>
              </p:cNvPr>
              <p:cNvGraphicFramePr/>
              <p:nvPr>
                <p:extLst>
                  <p:ext uri="{D42A27DB-BD31-4B8C-83A1-F6EECF244321}">
                    <p14:modId xmlns:p14="http://schemas.microsoft.com/office/powerpoint/2010/main" val="170125255"/>
                  </p:ext>
                </p:extLst>
              </p:nvPr>
            </p:nvGraphicFramePr>
            <p:xfrm>
              <a:off x="3297238" y="1062188"/>
              <a:ext cx="8813800" cy="5198913"/>
            </p:xfrm>
            <a:graphic>
              <a:graphicData uri="http://schemas.microsoft.com/office/drawing/2014/chartex">
                <cx:chart xmlns:cx="http://schemas.microsoft.com/office/drawing/2014/chartex" xmlns:r="http://schemas.openxmlformats.org/officeDocument/2006/relationships" r:id="rId28"/>
              </a:graphicData>
            </a:graphic>
          </p:graphicFrame>
        </mc:Choice>
        <mc:Fallback xmlns="">
          <p:pic>
            <p:nvPicPr>
              <p:cNvPr id="30" name="Gráfico 29">
                <a:extLst>
                  <a:ext uri="{FF2B5EF4-FFF2-40B4-BE49-F238E27FC236}">
                    <a16:creationId xmlns:a16="http://schemas.microsoft.com/office/drawing/2014/main" id="{BDC84E2C-A5CA-476A-9285-A639BF144EED}"/>
                  </a:ext>
                </a:extLst>
              </p:cNvPr>
              <p:cNvPicPr>
                <a:picLocks noGrp="1" noRot="1" noChangeAspect="1" noMove="1" noResize="1" noEditPoints="1" noAdjustHandles="1" noChangeArrowheads="1" noChangeShapeType="1"/>
              </p:cNvPicPr>
              <p:nvPr/>
            </p:nvPicPr>
            <p:blipFill>
              <a:blip r:embed="rId29"/>
              <a:stretch>
                <a:fillRect/>
              </a:stretch>
            </p:blipFill>
            <p:spPr>
              <a:xfrm>
                <a:off x="3297238" y="1062188"/>
                <a:ext cx="8813800" cy="5198913"/>
              </a:xfrm>
              <a:prstGeom prst="rect">
                <a:avLst/>
              </a:prstGeom>
            </p:spPr>
          </p:pic>
        </mc:Fallback>
      </mc:AlternateContent>
      <p:pic>
        <p:nvPicPr>
          <p:cNvPr id="33" name="Imagen 32">
            <a:extLst>
              <a:ext uri="{FF2B5EF4-FFF2-40B4-BE49-F238E27FC236}">
                <a16:creationId xmlns:a16="http://schemas.microsoft.com/office/drawing/2014/main" id="{25E87938-490A-4836-AD58-060B28207250}"/>
              </a:ext>
            </a:extLst>
          </p:cNvPr>
          <p:cNvPicPr>
            <a:picLocks noChangeAspect="1"/>
          </p:cNvPicPr>
          <p:nvPr/>
        </p:nvPicPr>
        <p:blipFill>
          <a:blip r:embed="rId30"/>
          <a:stretch>
            <a:fillRect/>
          </a:stretch>
        </p:blipFill>
        <p:spPr>
          <a:xfrm>
            <a:off x="9745534" y="5866883"/>
            <a:ext cx="2211387" cy="32992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42" name="Object 1" hidden="1"/>
          <p:cNvGraphicFramePr>
            <a:graphicFrameLocks noChangeAspect="1"/>
          </p:cNvGraphicFramePr>
          <p:nvPr>
            <p:custDataLst>
              <p:tags r:id="rId2"/>
            </p:custDataLst>
            <p:extLst>
              <p:ext uri="{D42A27DB-BD31-4B8C-83A1-F6EECF244321}">
                <p14:modId xmlns:p14="http://schemas.microsoft.com/office/powerpoint/2010/main" val="1650804251"/>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0372" name="Diapositiva de think-cell" r:id="rId17" imgW="421" imgH="423" progId="TCLayout.ActiveDocument.1">
                  <p:embed/>
                </p:oleObj>
              </mc:Choice>
              <mc:Fallback>
                <p:oleObj name="Diapositiva de think-cell" r:id="rId17" imgW="421" imgH="423" progId="TCLayout.ActiveDocument.1">
                  <p:embed/>
                  <p:pic>
                    <p:nvPicPr>
                      <p:cNvPr id="0" name="Object 1" hidden="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sym typeface="+mn-lt"/>
            </a:endParaRPr>
          </a:p>
        </p:txBody>
      </p:sp>
      <p:pic>
        <p:nvPicPr>
          <p:cNvPr id="10247" name="Picture 16"/>
          <p:cNvPicPr>
            <a:picLocks noChangeAspect="1"/>
          </p:cNvPicPr>
          <p:nvPr/>
        </p:nvPicPr>
        <p:blipFill>
          <a:blip r:embed="rId19" cstate="print"/>
          <a:srcRect/>
          <a:stretch>
            <a:fillRect/>
          </a:stretch>
        </p:blipFill>
        <p:spPr bwMode="auto">
          <a:xfrm>
            <a:off x="0" y="5532438"/>
            <a:ext cx="12192000" cy="1350962"/>
          </a:xfrm>
          <a:prstGeom prst="rect">
            <a:avLst/>
          </a:prstGeom>
          <a:noFill/>
          <a:ln w="9525">
            <a:noFill/>
            <a:miter lim="800000"/>
            <a:headEnd/>
            <a:tailEnd/>
          </a:ln>
        </p:spPr>
      </p:pic>
      <p:sp>
        <p:nvSpPr>
          <p:cNvPr id="10248"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0249" name="Rectángulo 41"/>
          <p:cNvSpPr>
            <a:spLocks noChangeArrowheads="1"/>
          </p:cNvSpPr>
          <p:nvPr/>
        </p:nvSpPr>
        <p:spPr bwMode="auto">
          <a:xfrm>
            <a:off x="281057" y="4850239"/>
            <a:ext cx="5381905" cy="830997"/>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Arab Golf in 2024 has been Maize with 3,674K Tons, followed by Soya Bean Meal with 3,248K and Barley with 257k. Where Saudi Arabia account for 52% of the total Grain exported to Arab Gulf, followed by  Yemen with 10% &amp; Iraq with 9%</a:t>
            </a:r>
            <a:endParaRPr lang="es-AR" sz="1200" dirty="0">
              <a:cs typeface="Calibri" pitchFamily="34" charset="0"/>
            </a:endParaRPr>
          </a:p>
        </p:txBody>
      </p:sp>
      <p:graphicFrame>
        <p:nvGraphicFramePr>
          <p:cNvPr id="27" name="Chart 3">
            <a:extLst>
              <a:ext uri="{FF2B5EF4-FFF2-40B4-BE49-F238E27FC236}">
                <a16:creationId xmlns:a16="http://schemas.microsoft.com/office/drawing/2014/main" id="{7D13A03D-BED1-4B6C-98D8-5BE4D8EA9208}"/>
              </a:ext>
            </a:extLst>
          </p:cNvPr>
          <p:cNvGraphicFramePr/>
          <p:nvPr>
            <p:custDataLst>
              <p:tags r:id="rId4"/>
            </p:custDataLst>
            <p:extLst>
              <p:ext uri="{D42A27DB-BD31-4B8C-83A1-F6EECF244321}">
                <p14:modId xmlns:p14="http://schemas.microsoft.com/office/powerpoint/2010/main" val="643985504"/>
              </p:ext>
            </p:extLst>
          </p:nvPr>
        </p:nvGraphicFramePr>
        <p:xfrm>
          <a:off x="1058863" y="2541588"/>
          <a:ext cx="2211387" cy="2211387"/>
        </p:xfrm>
        <a:graphic>
          <a:graphicData uri="http://schemas.openxmlformats.org/drawingml/2006/chart">
            <c:chart xmlns:c="http://schemas.openxmlformats.org/drawingml/2006/chart" xmlns:r="http://schemas.openxmlformats.org/officeDocument/2006/relationships" r:id="rId20"/>
          </a:graphicData>
        </a:graphic>
      </p:graphicFrame>
      <p:sp>
        <p:nvSpPr>
          <p:cNvPr id="32" name="Text Placeholder 2"/>
          <p:cNvSpPr>
            <a:spLocks noGrp="1"/>
          </p:cNvSpPr>
          <p:nvPr>
            <p:custDataLst>
              <p:tags r:id="rId5"/>
            </p:custDataLst>
          </p:nvPr>
        </p:nvSpPr>
        <p:spPr bwMode="gray">
          <a:xfrm>
            <a:off x="2119313" y="2662238"/>
            <a:ext cx="290513" cy="136525"/>
          </a:xfrm>
          <a:prstGeom prst="rect">
            <a:avLst/>
          </a:prstGeom>
          <a:solidFill>
            <a:srgbClr val="364D6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4123D60-46DE-401A-A84F-97753BE3AC42}" type="datetime'''''''3'''',''''''''''''''''5''''''''''''''''''''''''%'''''''">
              <a:rPr lang="es-AR" altLang="en-US" sz="1000" b="1" smtClean="0">
                <a:solidFill>
                  <a:schemeClr val="bg1"/>
                </a:solidFill>
                <a:effectLst/>
                <a:ea typeface="+mn-ea"/>
                <a:cs typeface="+mn-cs"/>
              </a:rPr>
              <a:pPr/>
              <a:t>3,5%</a:t>
            </a:fld>
            <a:endParaRPr lang="es-AR" altLang="es-AR" sz="1000" b="1" dirty="0">
              <a:solidFill>
                <a:schemeClr val="bg1"/>
              </a:solidFill>
              <a:ea typeface="+mn-ea"/>
              <a:cs typeface="+mn-cs"/>
              <a:sym typeface="+mn-lt"/>
            </a:endParaRPr>
          </a:p>
        </p:txBody>
      </p:sp>
      <p:sp>
        <p:nvSpPr>
          <p:cNvPr id="45" name="Marcador de texto 2"/>
          <p:cNvSpPr>
            <a:spLocks noGrp="1"/>
          </p:cNvSpPr>
          <p:nvPr>
            <p:custDataLst>
              <p:tags r:id="rId6"/>
            </p:custDataLst>
          </p:nvPr>
        </p:nvSpPr>
        <p:spPr bwMode="auto">
          <a:xfrm>
            <a:off x="2217738" y="2462213"/>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DD122012-8401-47D3-9DCA-5A9569528D38}" type="datetime'''''''''''''''B''A''''R''''''''''''L''''''''''E''''Y'''''''">
              <a:rPr lang="es-AR" altLang="en-US" sz="1000" b="1" smtClean="0">
                <a:effectLst/>
                <a:latin typeface="+mn-lt"/>
                <a:cs typeface="+mn-cs"/>
              </a:rPr>
              <a:pPr/>
              <a:t>BARLEY</a:t>
            </a:fld>
            <a:endParaRPr lang="es-AR" sz="1000" b="1">
              <a:latin typeface="+mn-lt"/>
              <a:cs typeface="+mn-cs"/>
              <a:sym typeface="+mn-lt"/>
            </a:endParaRPr>
          </a:p>
        </p:txBody>
      </p:sp>
      <p:sp>
        <p:nvSpPr>
          <p:cNvPr id="16" name="Text Placeholder 2">
            <a:extLst>
              <a:ext uri="{FF2B5EF4-FFF2-40B4-BE49-F238E27FC236}">
                <a16:creationId xmlns:a16="http://schemas.microsoft.com/office/drawing/2014/main" id="{300D3FC0-6BF9-2C79-8C12-115B3BB541B0}"/>
              </a:ext>
            </a:extLst>
          </p:cNvPr>
          <p:cNvSpPr>
            <a:spLocks noGrp="1"/>
          </p:cNvSpPr>
          <p:nvPr>
            <p:custDataLst>
              <p:tags r:id="rId7"/>
            </p:custDataLst>
          </p:nvPr>
        </p:nvSpPr>
        <p:spPr bwMode="gray">
          <a:xfrm>
            <a:off x="2806700" y="37544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3F27D35-C3C8-47AD-A8F4-BA31140591D7}" type="datetime'''''''4''''''9'''''''''''''',''''''''''''7''''''''''''''%'''''">
              <a:rPr lang="es-AR" altLang="en-US" sz="1000" b="1" smtClean="0">
                <a:solidFill>
                  <a:schemeClr val="bg1"/>
                </a:solidFill>
                <a:ea typeface="+mn-ea"/>
                <a:cs typeface="+mn-cs"/>
              </a:rPr>
              <a:pPr/>
              <a:t>49,7%</a:t>
            </a:fld>
            <a:endParaRPr lang="es-AR" altLang="es-AR" sz="1000" b="1" dirty="0">
              <a:solidFill>
                <a:schemeClr val="bg1"/>
              </a:solidFill>
              <a:ea typeface="+mn-ea"/>
              <a:cs typeface="+mn-cs"/>
              <a:sym typeface="+mn-lt"/>
            </a:endParaRPr>
          </a:p>
        </p:txBody>
      </p:sp>
      <p:sp>
        <p:nvSpPr>
          <p:cNvPr id="17" name="Marcador de texto 2">
            <a:extLst>
              <a:ext uri="{FF2B5EF4-FFF2-40B4-BE49-F238E27FC236}">
                <a16:creationId xmlns:a16="http://schemas.microsoft.com/office/drawing/2014/main" id="{6B22A36C-D765-3A05-1A85-1334A629B696}"/>
              </a:ext>
            </a:extLst>
          </p:cNvPr>
          <p:cNvSpPr>
            <a:spLocks noGrp="1"/>
          </p:cNvSpPr>
          <p:nvPr>
            <p:custDataLst>
              <p:tags r:id="rId8"/>
            </p:custDataLst>
          </p:nvPr>
        </p:nvSpPr>
        <p:spPr bwMode="auto">
          <a:xfrm>
            <a:off x="3222625" y="3814763"/>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7AF3073-6F76-41EF-A253-57DD870692A0}" type="datetime'''M''''''''''''''''AI''Z''''''''''''''''E'''''''''''''">
              <a:rPr lang="es-AR" altLang="en-US" sz="1000" b="1" smtClean="0">
                <a:effectLst/>
                <a:latin typeface="+mn-lt"/>
                <a:cs typeface="+mn-cs"/>
              </a:rPr>
              <a:pPr>
                <a:lnSpc>
                  <a:spcPct val="90000"/>
                </a:lnSpc>
                <a:buFont typeface="Arial" pitchFamily="34" charset="0"/>
                <a:buNone/>
              </a:pPr>
              <a:t>MAIZE</a:t>
            </a:fld>
            <a:endParaRPr lang="es-AR" sz="1000" b="1">
              <a:latin typeface="+mn-lt"/>
              <a:cs typeface="+mn-cs"/>
              <a:sym typeface="+mn-lt"/>
            </a:endParaRPr>
          </a:p>
        </p:txBody>
      </p:sp>
      <p:sp>
        <p:nvSpPr>
          <p:cNvPr id="24" name="Text Placeholder 2">
            <a:extLst>
              <a:ext uri="{FF2B5EF4-FFF2-40B4-BE49-F238E27FC236}">
                <a16:creationId xmlns:a16="http://schemas.microsoft.com/office/drawing/2014/main" id="{9B6F63BA-60DB-1975-7F57-A4CB1DC386E1}"/>
              </a:ext>
            </a:extLst>
          </p:cNvPr>
          <p:cNvSpPr>
            <a:spLocks noGrp="1"/>
          </p:cNvSpPr>
          <p:nvPr>
            <p:custDataLst>
              <p:tags r:id="rId9"/>
            </p:custDataLst>
          </p:nvPr>
        </p:nvSpPr>
        <p:spPr bwMode="gray">
          <a:xfrm>
            <a:off x="1138238" y="356711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99902CD-4934-45DF-A3CA-5C58716411BD}" type="datetime'''''''44'''''''''',''0%'''''''''''''">
              <a:rPr lang="es-AR" altLang="en-US" sz="1000" b="1" smtClean="0">
                <a:solidFill>
                  <a:schemeClr val="bg1"/>
                </a:solidFill>
                <a:ea typeface="+mn-ea"/>
                <a:cs typeface="+mn-cs"/>
              </a:rPr>
              <a:pPr/>
              <a:t>44,0%</a:t>
            </a:fld>
            <a:endParaRPr lang="es-AR" altLang="es-AR" sz="1000" b="1" dirty="0">
              <a:solidFill>
                <a:schemeClr val="bg1"/>
              </a:solidFill>
              <a:ea typeface="+mn-ea"/>
              <a:cs typeface="+mn-cs"/>
              <a:sym typeface="+mn-lt"/>
            </a:endParaRPr>
          </a:p>
        </p:txBody>
      </p:sp>
      <p:sp>
        <p:nvSpPr>
          <p:cNvPr id="25" name="Marcador de texto 2">
            <a:extLst>
              <a:ext uri="{FF2B5EF4-FFF2-40B4-BE49-F238E27FC236}">
                <a16:creationId xmlns:a16="http://schemas.microsoft.com/office/drawing/2014/main" id="{F36590B3-5DCA-9BAC-611C-7635526A16EC}"/>
              </a:ext>
            </a:extLst>
          </p:cNvPr>
          <p:cNvSpPr>
            <a:spLocks noGrp="1"/>
          </p:cNvSpPr>
          <p:nvPr>
            <p:custDataLst>
              <p:tags r:id="rId10"/>
            </p:custDataLst>
          </p:nvPr>
        </p:nvSpPr>
        <p:spPr bwMode="auto">
          <a:xfrm>
            <a:off x="149225" y="3559175"/>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43506CF-AAD2-4B4B-843E-782761388B2F}"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38" name="Text Placeholder 2">
            <a:extLst>
              <a:ext uri="{FF2B5EF4-FFF2-40B4-BE49-F238E27FC236}">
                <a16:creationId xmlns:a16="http://schemas.microsoft.com/office/drawing/2014/main" id="{EDB995C8-DE44-42F2-A91F-95272B48771B}"/>
              </a:ext>
            </a:extLst>
          </p:cNvPr>
          <p:cNvSpPr>
            <a:spLocks noGrp="1"/>
          </p:cNvSpPr>
          <p:nvPr>
            <p:custDataLst>
              <p:tags r:id="rId11"/>
            </p:custDataLst>
          </p:nvPr>
        </p:nvSpPr>
        <p:spPr bwMode="gray">
          <a:xfrm>
            <a:off x="1890713" y="2798763"/>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560BCF-695A-4DE1-B086-211AE0B2710E}"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39" name="Marcador de texto 2">
            <a:extLst>
              <a:ext uri="{FF2B5EF4-FFF2-40B4-BE49-F238E27FC236}">
                <a16:creationId xmlns:a16="http://schemas.microsoft.com/office/drawing/2014/main" id="{416621BD-7F2A-4B19-8386-EA1CDF240CEC}"/>
              </a:ext>
            </a:extLst>
          </p:cNvPr>
          <p:cNvSpPr>
            <a:spLocks noGrp="1"/>
          </p:cNvSpPr>
          <p:nvPr>
            <p:custDataLst>
              <p:tags r:id="rId12"/>
            </p:custDataLst>
          </p:nvPr>
        </p:nvSpPr>
        <p:spPr bwMode="auto">
          <a:xfrm>
            <a:off x="1144588" y="2532063"/>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ABCF3EB-0752-4E99-9965-58BAC9FCA9C5}"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23" name="Text Placeholder 2">
            <a:extLst>
              <a:ext uri="{FF2B5EF4-FFF2-40B4-BE49-F238E27FC236}">
                <a16:creationId xmlns:a16="http://schemas.microsoft.com/office/drawing/2014/main" id="{25B547B9-E476-4706-B9D6-6CCEAD4DA834}"/>
              </a:ext>
            </a:extLst>
          </p:cNvPr>
          <p:cNvSpPr>
            <a:spLocks noGrp="1"/>
          </p:cNvSpPr>
          <p:nvPr>
            <p:custDataLst>
              <p:tags r:id="rId13"/>
            </p:custDataLst>
          </p:nvPr>
        </p:nvSpPr>
        <p:spPr bwMode="gray">
          <a:xfrm>
            <a:off x="1970088" y="2935288"/>
            <a:ext cx="290513" cy="136525"/>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F5359FF-169D-45D9-A8F6-8138B450D335}" type="datetime'''2'',''''''''4''''''''''''%'''''">
              <a:rPr lang="es-AR" altLang="en-US" sz="1000" b="1" smtClean="0">
                <a:solidFill>
                  <a:schemeClr val="bg1"/>
                </a:solidFill>
                <a:effectLst/>
                <a:ea typeface="+mn-ea"/>
                <a:cs typeface="+mn-cs"/>
              </a:rPr>
              <a:pPr/>
              <a:t>2,4%</a:t>
            </a:fld>
            <a:endParaRPr lang="es-AR" altLang="es-AR" sz="1000" b="1" dirty="0">
              <a:solidFill>
                <a:schemeClr val="bg1"/>
              </a:solidFill>
              <a:ea typeface="+mn-ea"/>
              <a:cs typeface="+mn-cs"/>
              <a:sym typeface="+mn-lt"/>
            </a:endParaRPr>
          </a:p>
        </p:txBody>
      </p:sp>
      <p:sp>
        <p:nvSpPr>
          <p:cNvPr id="26" name="Marcador de texto 2">
            <a:extLst>
              <a:ext uri="{FF2B5EF4-FFF2-40B4-BE49-F238E27FC236}">
                <a16:creationId xmlns:a16="http://schemas.microsoft.com/office/drawing/2014/main" id="{C7BA88A1-1097-4EF5-9ABF-54CC083C4CCF}"/>
              </a:ext>
            </a:extLst>
          </p:cNvPr>
          <p:cNvSpPr>
            <a:spLocks noGrp="1"/>
          </p:cNvSpPr>
          <p:nvPr>
            <p:custDataLst>
              <p:tags r:id="rId14"/>
            </p:custDataLst>
          </p:nvPr>
        </p:nvSpPr>
        <p:spPr bwMode="auto">
          <a:xfrm>
            <a:off x="1751013" y="2395538"/>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860DBE1-F032-4A9C-A383-512352D5D1C8}" type="datetime'''''''''W''''''''''''''''''''H''E''''A''''''''T'''''''">
              <a:rPr lang="es-AR" altLang="en-US" sz="1000" b="1" smtClean="0">
                <a:effectLst/>
                <a:latin typeface="+mn-lt"/>
                <a:cs typeface="+mn-cs"/>
              </a:rPr>
              <a:pPr/>
              <a:t>WHEAT</a:t>
            </a:fld>
            <a:endParaRPr lang="es-AR" sz="1000" b="1">
              <a:latin typeface="+mn-lt"/>
              <a:cs typeface="+mn-cs"/>
              <a:sym typeface="+mn-lt"/>
            </a:endParaRPr>
          </a:p>
        </p:txBody>
      </p:sp>
      <p:pic>
        <p:nvPicPr>
          <p:cNvPr id="50" name="Imagen 49">
            <a:extLst>
              <a:ext uri="{FF2B5EF4-FFF2-40B4-BE49-F238E27FC236}">
                <a16:creationId xmlns:a16="http://schemas.microsoft.com/office/drawing/2014/main" id="{55B4D998-08A0-4B26-B39D-8953F016FEA7}"/>
              </a:ext>
            </a:extLst>
          </p:cNvPr>
          <p:cNvPicPr>
            <a:picLocks noChangeAspect="1"/>
          </p:cNvPicPr>
          <p:nvPr/>
        </p:nvPicPr>
        <p:blipFill>
          <a:blip r:embed="rId21"/>
          <a:stretch>
            <a:fillRect/>
          </a:stretch>
        </p:blipFill>
        <p:spPr>
          <a:xfrm>
            <a:off x="9419792" y="4961737"/>
            <a:ext cx="2263336" cy="342930"/>
          </a:xfrm>
          <a:prstGeom prst="rect">
            <a:avLst/>
          </a:prstGeom>
        </p:spPr>
      </p:pic>
      <p:pic>
        <p:nvPicPr>
          <p:cNvPr id="11" name="Imagen 10">
            <a:extLst>
              <a:ext uri="{FF2B5EF4-FFF2-40B4-BE49-F238E27FC236}">
                <a16:creationId xmlns:a16="http://schemas.microsoft.com/office/drawing/2014/main" id="{6D8B38C3-D696-4E56-9064-A3C0F9FE3824}"/>
              </a:ext>
            </a:extLst>
          </p:cNvPr>
          <p:cNvPicPr>
            <a:picLocks noChangeAspect="1"/>
          </p:cNvPicPr>
          <p:nvPr/>
        </p:nvPicPr>
        <p:blipFill>
          <a:blip r:embed="rId22"/>
          <a:stretch>
            <a:fillRect/>
          </a:stretch>
        </p:blipFill>
        <p:spPr>
          <a:xfrm>
            <a:off x="8475147" y="4391551"/>
            <a:ext cx="3215919" cy="243861"/>
          </a:xfrm>
          <a:prstGeom prst="rect">
            <a:avLst/>
          </a:prstGeom>
        </p:spPr>
      </p:pic>
      <p:pic>
        <p:nvPicPr>
          <p:cNvPr id="4" name="Imagen 3">
            <a:extLst>
              <a:ext uri="{FF2B5EF4-FFF2-40B4-BE49-F238E27FC236}">
                <a16:creationId xmlns:a16="http://schemas.microsoft.com/office/drawing/2014/main" id="{1B7D9E86-50AB-41FE-B5D5-6CF6A94D3BDA}"/>
              </a:ext>
            </a:extLst>
          </p:cNvPr>
          <p:cNvPicPr>
            <a:picLocks noChangeAspect="1"/>
          </p:cNvPicPr>
          <p:nvPr/>
        </p:nvPicPr>
        <p:blipFill>
          <a:blip r:embed="rId23"/>
          <a:stretch>
            <a:fillRect/>
          </a:stretch>
        </p:blipFill>
        <p:spPr>
          <a:xfrm>
            <a:off x="147638" y="114798"/>
            <a:ext cx="5211285" cy="2012079"/>
          </a:xfrm>
          <a:prstGeom prst="rect">
            <a:avLst/>
          </a:prstGeom>
        </p:spPr>
      </p:pic>
      <mc:AlternateContent xmlns:mc="http://schemas.openxmlformats.org/markup-compatibility/2006" xmlns:cx4="http://schemas.microsoft.com/office/drawing/2016/5/10/chartex">
        <mc:Choice Requires="cx4">
          <p:graphicFrame>
            <p:nvGraphicFramePr>
              <p:cNvPr id="28" name="Gráfico 27">
                <a:extLst>
                  <a:ext uri="{FF2B5EF4-FFF2-40B4-BE49-F238E27FC236}">
                    <a16:creationId xmlns:a16="http://schemas.microsoft.com/office/drawing/2014/main" id="{599DDFEE-CEDE-4A2E-AA34-50E86ECBD391}"/>
                  </a:ext>
                </a:extLst>
              </p:cNvPr>
              <p:cNvGraphicFramePr/>
              <p:nvPr>
                <p:extLst>
                  <p:ext uri="{D42A27DB-BD31-4B8C-83A1-F6EECF244321}">
                    <p14:modId xmlns:p14="http://schemas.microsoft.com/office/powerpoint/2010/main" val="511136297"/>
                  </p:ext>
                </p:extLst>
              </p:nvPr>
            </p:nvGraphicFramePr>
            <p:xfrm>
              <a:off x="5402261" y="254377"/>
              <a:ext cx="6640513" cy="3980011"/>
            </p:xfrm>
            <a:graphic>
              <a:graphicData uri="http://schemas.microsoft.com/office/drawing/2014/chartex">
                <cx:chart xmlns:cx="http://schemas.microsoft.com/office/drawing/2014/chartex" xmlns:r="http://schemas.openxmlformats.org/officeDocument/2006/relationships" r:id="rId24"/>
              </a:graphicData>
            </a:graphic>
          </p:graphicFrame>
        </mc:Choice>
        <mc:Fallback xmlns="">
          <p:pic>
            <p:nvPicPr>
              <p:cNvPr id="28" name="Gráfico 27">
                <a:extLst>
                  <a:ext uri="{FF2B5EF4-FFF2-40B4-BE49-F238E27FC236}">
                    <a16:creationId xmlns:a16="http://schemas.microsoft.com/office/drawing/2014/main" id="{599DDFEE-CEDE-4A2E-AA34-50E86ECBD391}"/>
                  </a:ext>
                </a:extLst>
              </p:cNvPr>
              <p:cNvPicPr>
                <a:picLocks noGrp="1" noRot="1" noChangeAspect="1" noMove="1" noResize="1" noEditPoints="1" noAdjustHandles="1" noChangeArrowheads="1" noChangeShapeType="1"/>
              </p:cNvPicPr>
              <p:nvPr/>
            </p:nvPicPr>
            <p:blipFill>
              <a:blip r:embed="rId25"/>
              <a:stretch>
                <a:fillRect/>
              </a:stretch>
            </p:blipFill>
            <p:spPr>
              <a:xfrm>
                <a:off x="5402261" y="254377"/>
                <a:ext cx="6640513" cy="3980011"/>
              </a:xfrm>
              <a:prstGeom prst="rect">
                <a:avLst/>
              </a:prstGeom>
            </p:spPr>
          </p:pic>
        </mc:Fallback>
      </mc:AlternateContent>
      <p:pic>
        <p:nvPicPr>
          <p:cNvPr id="7" name="Imagen 6">
            <a:extLst>
              <a:ext uri="{FF2B5EF4-FFF2-40B4-BE49-F238E27FC236}">
                <a16:creationId xmlns:a16="http://schemas.microsoft.com/office/drawing/2014/main" id="{C0DBBDE9-FE65-46DB-AE08-1C319B452ACE}"/>
              </a:ext>
            </a:extLst>
          </p:cNvPr>
          <p:cNvPicPr>
            <a:picLocks noChangeAspect="1"/>
          </p:cNvPicPr>
          <p:nvPr/>
        </p:nvPicPr>
        <p:blipFill>
          <a:blip r:embed="rId26"/>
          <a:stretch>
            <a:fillRect/>
          </a:stretch>
        </p:blipFill>
        <p:spPr>
          <a:xfrm>
            <a:off x="9243212" y="3925328"/>
            <a:ext cx="2211387" cy="329924"/>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7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ZsqMoTGW2jrfs79FpynfI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ftI7LrWievKuGr00grrt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gRg.GDJ9_SzriGkP2fH.L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8mFoHuRYCqM6V64y6FwB5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T7ii1Tqqh_ppORV29Oqjb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QOOqUzxKfWaT9zn6L2Jvc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o6NyjvH9gjJNgrxlkd7lO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EjQVTEpCw2fDAP9EO40F_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gHihcWs.dEJfjGT94ZLru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OKulrp_HI.r7P_50cca6W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kmkOgmcU0LacS7jDVeWzg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cAwI1BuqEIIjfmZd4wEIs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CxWFwydWZ_d5FANChDO24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mXzZx2W2_rGB8HvhNxE.D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E3_Nz7KKrb994msr9dHAY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tPqAM8SMYXd21msYUUa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D90AlQP2dLpekZEveW1ss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5Yr4YE_qz3eUiwXUMfiXC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1SRzUsi.Re8BnmYm1yKbl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gOGbaHcm5gyu4JDy7mizi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DYXO8ljxMKnXI3zcVMIZz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dbTbFAhGDfVRwJ.fwG4WW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VSNGSIuEk2vztjGrgyLu3Q"/>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CgCsZ7h_8irq2KL93jgAm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ZboMjqR9kP6GBARn3nXdk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IaVMbZvkWjM97VjN6chHfA"/>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jmDFozIqZpwv9mrLwb.7T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LcbSYkmV2o48dUOKsGBNf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Aaa64vzNZSoHBAkib11VB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a6WX_wsIuc0GbOtOZ7bV2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e688NBW_uQov3HRbax8_8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xey8yvBgQdjGy9k7z0usO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LYNXlVD1OslNB6qBGNnpb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ulCbujOtcEX9YnmDb..qV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SVNJeINwJ1ds_XqKSb29J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pF2SbR0po25GjUIhqcIqR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Jg_C7xUa4XKnbSNcfWete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y1W1kPeDu06XbrOsjilqB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YkdpTus6T9p6uB5_YvGac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cLlGqGKac6uZgBON6pd0S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zeUPdFQnAFQ7fp6_sdD3pA"/>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GdwTVwobgfDX0CCAs3Abdg"/>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SPPeLjEVJw38u93ALl7LDg"/>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pAOFVt4UvmIcCVTNeALgd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v7CR9jy6mT.qZK4FIiCIf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EgOQaR82MQh2PHZTO1wVc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ZTzMMxhmhxxjq3vlX4Usz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4U4z3GqEkEOclCUPFFaDu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Fbpr3vhKQTnpeYec9adOg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InjQD08ogWkh90gda88bL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brbTXjWOHJz_vvNTkQJi0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T6tzUuSr426qzX2Pzt4yv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pPmpG8wlAf7qaNjE6Vv5W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jvDe5rj5mQc1f4cG7b6UX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V6KmTh.J7L1soe_8aKiTp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Uh7Rg7gy93UoHNI9kEW9A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PvV_4lBs1Pj383DobaIhg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1kvSR8BaF4djLWtSkP16H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2WM1L5Mpl7tiu8fm39I2l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LlOkkc1fjBnGcjQA0rKf.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q.FiT_KZcmZzFrut7Eaag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UxOUYxjIZ.q2E1lC6Lk1OQ"/>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NqNIUk.1P6GakHSJ.b.FF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GGdExVY1TmWxvBhhcYDjt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BNDWMPHMYGVnvbIAN3_SY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HRr44QMUHAOUgL9K_i0tb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Fjm.FPaOE0x3B3evQZLkLA"/>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BRr85K4Eo9f45QfMvm4D.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d1psLxmX8Lej6XRLPxBrOQ"/>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5mYAk2qly5joJJkXA_kKo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R1oMHtOdunrAeJfXbr7da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t10mVhx840Zxhgx5pq.Jtg"/>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lkVzMGkvKdlel3mSUsbw0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ZsGTGBqk8fPE9ZOefxvtR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OLQgVtdzt0dmzhz3LOv7b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rVRa5YRjjZsW0NueFnOo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gjpPnBpHe.rFKwxFq76mlA"/>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lUQrRfE9RBMfDamW9reOt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n3Dj0dePrwkzwktfG8pnY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6zDyNwrDbR3Op9Cuj.lZ6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d0V8bnVm7.2M1nqK7c5xI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mF4uCau1V8Rrdc50Thhh1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di1ywavejQqc.3V2sn3re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DS33oN88zr41X20n0y8yeA"/>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O_3heCT86ZsycvqlLpSVTQ"/>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_6QFwQ4L.LAhW2O5Qy3PV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9JGp9IBQouahIK1DRzIyH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S5o_3ZmtgaZbF5aIcnOlK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N5iBkjIaGVUO.w2x.86IQA"/>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sNKjcPGj6vIHtNR80KYff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R.PDIS8lD_i2_NWAR4Voz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Jy_haM7L5MD92nhOxqrUa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VQJfj3aG9JUB2v9Po7V3U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qFGPQreWm3b4piQR3_9zUw"/>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llDkcUrWm8DRvY5xk49A2g"/>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ouwS8ZvssDtj1zNk9Tvmkw"/>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POw19dcvQmT_4T5DUZP4A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5GKZ2d.OAb6JTEKbTMtg8g"/>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kxls7I5tgPNacSpZzNaAOQ"/>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JSkLi.NEsK1p2vHHH4iYV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rMWNg4.ejYq3fkaSRIPeKg"/>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w6e6B7aPlUBlv.JFLwr79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CfTjqhykud73IA_rCAVa0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UzU2nvTU5NQ.Xkyb6860O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AVBNKszmLT6E2PjHrz45s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9OuHKx1uaeV9lVahHECzj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AetMaP6gFLDiUD7BYDj80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AQhfPNXUgctt.u0bA3TsB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eAfomw8oZWHuF7AAGX690Q"/>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i604.60U3hBLp_jqOGEJK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rAVnUt7NEeZSs4nxsJVhyg"/>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eCkJ8CCP1iGBQl5V90cqOQ"/>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I6pKpbs87CTaMXqZL9uLK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8s51CsieMX01qhZiPg9cCw"/>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4PxW1fZndRKCPz8AHZQMl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8nbs1c8VwGF4UHBW2nY95Q"/>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sCPQThmrpOmgIlV54y6PK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MzKNhxVeEp06NIF_HNHDL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S_fiSk2xJ6u_yOllVFHPHA"/>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aTO0Ce2LitihAHi_rqlrpw"/>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IjkPzYErOsi.5Iq0dg2SeA"/>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HmjpH_mPG_S5qVJyhZj4q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5w2tGxVnPqFpOvvdm3_.j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4oAH2e3Fu4VWGTNlGgJSu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0dl1O.hI429nme2je0JEB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Q04lIVuBd8Uf_yv0_IjYx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lYlQpwU_kounbkCG2NnDGA"/>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ZiA.73lnQzIzhnuZ6gzIqw"/>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HiM6fKryUxUqpG0YJ0HAt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nHehDvhfK_po7OGA3gNgb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MqNTuRh0ehyQU9_OZe5bRA"/>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6KNBpFabbsx46hS1B.YTo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sFHJRVPw1acKUhzC7a60CA"/>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JHVzbiPbqZpeo31mvQMGUA"/>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ItbLyuMPXhlZYnltMhnbZA"/>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ePYX8LVxuryZIurn9Gcma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nVWLKXe1MN.IAvUnDzVDy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FewDbecpKHlDUOS0tTEWwg"/>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HtGX5GliUPm.9vgBr9f4Q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1n7zimVJLjvpdBV2fT8fug"/>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lk6Zxfp40qnalvOKpS6ov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nY7ok_EFe0ir0yFOdsAzL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m4iKwPprkpJBJJ2n3xdUM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eS9Q9VCDONVKIg4oHHLiG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LzZJlBD0peZcyKwbQZch6Q"/>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YgubDe7MQVvj40hYLJ17zQ"/>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O.jSNpYzlvkwymyFmDREA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xjSQlVYnD6EzeK3yeiAl5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G6GDsVkT0N7kIEVW8yOvl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HW35aY0gy9aoXS9bZIBnWg"/>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eXuc.IwLONwiBuhQXNgx1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keDer_D5Qm_NEu8VyWcGow"/>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kfdSJQb3cMPjJExV1VBR_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IoBlMLyeSbZXfeGBQ8ZMk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QSIaMqhwuIsVOvjXrB4dt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IEo5gPqp_0NJgUrFJN6aQ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P9Awqopa8pegm3lnabnGi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30YGNYfochIhbz82JkQb7A"/>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FFcbf3i.Sh1uYfFlg.Kbgg"/>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uX5T_cwIBloheUWXft9d_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31cRFzogCw4NPAvM2M.Izw"/>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MUmkZLnWaxaNwtmQFN0xYQ"/>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YbnBRH24upQKrQUtv0vvh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zK3uByNCEaOUnSNr6alfuA"/>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WDTNa68SooJZ9Po3kcTqYg"/>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Ze0PPpqik43ylsnOr8_8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N4xBOP79y9PvhNdGbotG2w"/>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gcylPO0KPy300TdIDB6e2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IgdfKx1alkH4cC.qFxRt9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3zQSBgRHE1b6K8RrsLGjcA"/>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5XG1TKKKAaeTw3Shvp5C8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icnueEzwHRd7WOtJMAB7v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2D7A.bQAc7pC8Di8l5_5MQ"/>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T0VBaglXFJSszhq.Pylmx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NzOwr__kpl0NEi_orqzTJ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DDFKdkPPlYAX1CBCOdukFQ"/>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UU96fKKIMjv0ZHnJ3gGcmA"/>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IsUF_kY2JvrukwMGTxznNg"/>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2JPhAv4d.Isn7JiT0HzJ8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m7zmrjdXoixzceorvRNNVQ"/>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orJ0EqQoqsSjq1iEeKqug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Crsc7PMmlIiEqHQcLdmBFg"/>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5z5k0jqUYr801uhm2iWkDA"/>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rKvuGDI_eEHwG77693ATBA"/>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80_oSfS4kDZTDgFz.GbmeQ"/>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FHXJtmCIXWoonoESYCF03w"/>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z1f33DxUbtngvVlP.3NIbA"/>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s67wA2EntpA9wCbxlAXH_w"/>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gnAstZl4E9vbJXBn_mxMwA"/>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rp8AI4frU2ApptpBpSZNd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9C2ye8M3Ne3vYDkO8pJp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xPSWce_GdNLAK6g4qN.mK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IwExcZTSZce1kUw_XGzsu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0DyQ8GZdYOXSzdq6Uw4cT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7STXtYV5z0JuFfJAdFiut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rJLrDHSzTfPKwx0.JBKXNA"/>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atjaRk8Em5WdNnnfMR8Pr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l508TrmnYiiaNYTgn280w"/>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Xy8FBYCFT6gPhhRu7JN59Q"/>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sA5011nJ.HeXYP94juNSL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2B9n.MehSq1FK7URNtIu9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yZk6qFRNvIagcvBymaikQ"/>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K5oZ9Wlq2lCu2s6Mg4dBW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dLuGs_Jh2iOpfd4DUPAe3g"/>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vfFlVnkgfS91XQar5hRviQ"/>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fh4iPwY10V_uFpYUIh_4nw"/>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G1b8.y7_RAvUL4nVVMpxb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uSJYJsuvGl.DJWhXFkrrpg"/>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kZIbxj0VezjyzjeN1WfnYA"/>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OiKSCBvtR3lEFflEXciWvg"/>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rqISpsqEs4hPVvGv4AxUfA"/>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NXuy_QdLDWDhaOWzcYZ1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1AV9U_iemSVq6Ou3U5A_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Z9pzC0BCSObIrGUCX3HICA"/>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3GBw3URU1xAMuMOGj2M.Z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xLkGrc8tSGMNghu3TToJd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a2WpNJuyGmIMdJDZWFnuwA"/>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MWUtKl3koeaHGaz0c8Qaf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Sq_f6ZFK.lK2vYrrFxq5.w"/>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itDw1dmOWnZPV9pbM.ROR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wbJIIRa7mFb8nHS0S3bPC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aBO2B2Hh.dLIL_yftMyei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fJEcBr30O990mgJeAF3iu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d.dPggfT5zuJ_cZbdh9yW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kOAmSoi.2duqZICRHOEu.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OiOdVYqUwFp08QbQWRLnT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pso9bvfP3HSOsEl7yNFKlA"/>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8Oul_4ugEfnu759ofalWBw"/>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hNd_jGVXzftcxVHxWFdZrw"/>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kR9Vre8Tq1aiIy8ScdXVTg"/>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VgwBMudGFwKV1AKEqfwhcQ"/>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ylBy3wAVG46XEqluGBeF4w"/>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kWtAVjGKE_vHA4Rwn6iQAw"/>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di9FLC_OxEtvHT0J3FubnQ"/>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f0WFk6Kv1HxC126u_tViW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fXmJjALDdJEq1gNDdff.0g"/>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PFJku6uGTGMX.7hjwCMUVQ"/>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ufKQeRmRAwd8nufLNB8IaA"/>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K6FpoBLYcjn26XrVtvJlfA"/>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WQhlW_4WEBfhtnJkR5K_ZQ"/>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tu3zUc4.izj77CeyaUNcwg"/>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amu65vvY4t2sbMyH2_seZA"/>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Wl.N9tOxI0Vh9Qd9c8qosQ"/>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4BT2n5oex6rvUeKLiX6_qQ"/>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JfX4WTJ3BB3ahnKRysIPhg"/>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L_oQkCJUNRflO2iuUMSki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CYYKnVaUSu28MCyanFuCvQ"/>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CSEFo8eo_id9ejyTKUhHNg"/>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M0YICDTrLHkkIOMcb6zVEQ"/>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K.orGruu8pLauEhQ7cyJd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hYk9pr5VSU7Jnj6pfofaaw"/>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JSwJGOeSxAudl1pOoq4aOg"/>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bzJkZeJAsIGx6mLIJ44DaQ"/>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2NeDV5V947dvJmaSK5Lm1g"/>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fsmWeA_BqK7G4qdF88GoUw"/>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7OoMKUkm_A_1hdD07iU_Zw"/>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OcJoPsLrZMYa2ghP9WH8S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nla.JBLc4nHsK8rPR5zTNA"/>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kn35l7dvWKMGgqAnUrDs1Q"/>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Wz8HqlwNIYK4pB9Dbj11yg"/>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XmSiBTxvD4.Bz.JREv8FNw"/>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YOGSU7f.mbS6rlutdKc2I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7JT7rudiB4tI5E4KI07NFw"/>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grTexjl4_zDyst_xTE5thg"/>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J3YbAODNsQLmy29.OtvHX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o7O1bMPYMpdThEd3eQaEz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vySR7B3FCcOBRJf9.MuIHA"/>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zwVuzr4UaafMuHTm5Qh_xg"/>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g6GKZRSs0qjtFIPvP.bBnA"/>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78IaGpIaSoedbJefhazEvw"/>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HeeTl5HxpDDlWFQ.wLPaKA"/>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Eh_prTIzozA1_yu9.WKUPA"/>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Sq0fECvy7N4mDMJM9y.3CA"/>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8iwbg0a5Sa5_d88EudozGQ"/>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NVSoChrU1IT.Gi5H4303.A"/>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nAvinLUukXq9Ru4QbdCKcg"/>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8HD1bICpUR61FSM5MGvRm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IbqmCow1o9ty9NqkAHmfQQ"/>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EsdaReOG0GROWAPjjDYGKQ"/>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tjm3zx2wjZk4ucGfwS3Y1ew"/>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wqTe6syKC4cQVB_9FAbEzQ"/>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FsgLDO4yxAgPcg5_melfWQ"/>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J0UMy5zBpCvdPII0Hik9tQ"/>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tOgJceU5EuCUWHca6kPrGBg"/>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yq5C0OtA5y8P8glR0uMvoQ"/>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tR8L1S.lAlkwH4FRB3hg1e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VY6BEepRr6VjYJ6lzO9jkg"/>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7GiJAUWUEMEK8LM98Bek5w"/>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mOw1Aey.4CPVBP3InpOpKw"/>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hTRRMVSqyqL_3FHGJz5mng"/>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cmyu4tGv5X8G6kBg.yJeZw"/>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0Q2QdlK81lCQYF2Ibtp_8Q"/>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IsglQi91HF0w.ApGOKLrGA"/>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0iXs9BVuecgj1rhYNCPXIw"/>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tUufrk5J5XgSBBLaXNU7.Q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5MyzIJWTfQccvmIBYoU3SQ"/>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tlBDVKGnoh8qJtYPYN5E55A"/>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dPJFWiw99J.o2sdyeL659A"/>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t52qltQuFzMpQXlY2tt2IOA"/>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2E9xp0sKYEdX1h0npASoAg"/>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u.07lc1lzzBpLPHGv9hgaA"/>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4_fmYMzNcAsGoUIJ_W2AjA"/>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6WWG2M4kx1OfEWh2U4_e_w"/>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3zeB_aJNIkgruaxc_R.OJw"/>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twrX99tgMUQMsCynDJGWRew"/>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WjnYh4.Xq6eNzyd0laCuk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FQcIr7u8lHKuIsOMfCOgTg"/>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ABZJ8ZPa_atjJoYPRBeBPw"/>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tkK6y09HqHYP.1iIn3yXu6Q"/>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tOiSkIp7qtsgj._hhgfTg7A"/>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j9uZJfAQ6I5YM7DU4B0Kzw"/>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txDv9kA.nFaVEZUaoSHRHsQ"/>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thbHBpdvQ5SZ_WoPb9_wJXQ"/>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VUMTw1WVMCe67ES.X6YQ.w"/>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tM7H3HAza8r_s.shOFYJZzw"/>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tjFvMchtjEZBzWoKBBt59TQ"/>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toDDrUA4QVu4XZ4PwEoI5Rg"/>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tfrBUlzBmCeWEu4JiEq5NtA"/>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wknc4z6FXTgMUSyDmDPEyw"/>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IW94AmZwyTMyt4oTXQE1fQ"/>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tgP27ahlgKC9lo.bxMUZ7ww"/>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A7xvacbmmi_84PhpZwZKpg"/>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cUUccn9lpZ37pE1hrgl7yA"/>
</p:tagLst>
</file>

<file path=ppt/tags/tag409.xml><?xml version="1.0" encoding="utf-8"?>
<p:tagLst xmlns:a="http://schemas.openxmlformats.org/drawingml/2006/main" xmlns:r="http://schemas.openxmlformats.org/officeDocument/2006/relationships" xmlns:p="http://schemas.openxmlformats.org/presentationml/2006/main">
  <p:tag name="THINKCELLSHAPEDONOTDELETE" val="tJi96WQOfsyVgK9PDt6iF_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xUBA3d86dQd6d7WmpECNYA"/>
</p:tagLst>
</file>

<file path=ppt/tags/tag410.xml><?xml version="1.0" encoding="utf-8"?>
<p:tagLst xmlns:a="http://schemas.openxmlformats.org/drawingml/2006/main" xmlns:r="http://schemas.openxmlformats.org/officeDocument/2006/relationships" xmlns:p="http://schemas.openxmlformats.org/presentationml/2006/main">
  <p:tag name="THINKCELLSHAPEDONOTDELETE" val="tgmkStakUCI.kZI17Q5KQeQ"/>
</p:tagLst>
</file>

<file path=ppt/tags/tag411.xml><?xml version="1.0" encoding="utf-8"?>
<p:tagLst xmlns:a="http://schemas.openxmlformats.org/drawingml/2006/main" xmlns:r="http://schemas.openxmlformats.org/officeDocument/2006/relationships" xmlns:p="http://schemas.openxmlformats.org/presentationml/2006/main">
  <p:tag name="THINKCELLSHAPEDONOTDELETE" val="tyRNk5fqKzD2HXhkG8762ig"/>
</p:tagLst>
</file>

<file path=ppt/tags/tag412.xml><?xml version="1.0" encoding="utf-8"?>
<p:tagLst xmlns:a="http://schemas.openxmlformats.org/drawingml/2006/main" xmlns:r="http://schemas.openxmlformats.org/officeDocument/2006/relationships" xmlns:p="http://schemas.openxmlformats.org/presentationml/2006/main">
  <p:tag name="THINKCELLSHAPEDONOTDELETE" val="tECBemqAl4uChFVV8Ncm_AA"/>
</p:tagLst>
</file>

<file path=ppt/tags/tag413.xml><?xml version="1.0" encoding="utf-8"?>
<p:tagLst xmlns:a="http://schemas.openxmlformats.org/drawingml/2006/main" xmlns:r="http://schemas.openxmlformats.org/officeDocument/2006/relationships" xmlns:p="http://schemas.openxmlformats.org/presentationml/2006/main">
  <p:tag name="THINKCELLSHAPEDONOTDELETE" val="t0qpLImnRkeZEzgo.AJ1H.g"/>
</p:tagLst>
</file>

<file path=ppt/tags/tag414.xml><?xml version="1.0" encoding="utf-8"?>
<p:tagLst xmlns:a="http://schemas.openxmlformats.org/drawingml/2006/main" xmlns:r="http://schemas.openxmlformats.org/officeDocument/2006/relationships" xmlns:p="http://schemas.openxmlformats.org/presentationml/2006/main">
  <p:tag name="THINKCELLSHAPEDONOTDELETE" val="tvfKWdVwTrY7GFoyThXCt1Q"/>
</p:tagLst>
</file>

<file path=ppt/tags/tag4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6.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mSQvibHy8321eSFLJpviY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DNtOD4OheUdxlRIak7ZZmw"/>
</p:tagLst>
</file>

<file path=ppt/tags/tag420.xml><?xml version="1.0" encoding="utf-8"?>
<p:tagLst xmlns:a="http://schemas.openxmlformats.org/drawingml/2006/main" xmlns:r="http://schemas.openxmlformats.org/officeDocument/2006/relationships" xmlns:p="http://schemas.openxmlformats.org/presentationml/2006/main">
  <p:tag name="THINKCELLSHAPEDONOTDELETE" val="tGtwY68lujZdlG4tRhquEMA"/>
</p:tagLst>
</file>

<file path=ppt/tags/tag421.xml><?xml version="1.0" encoding="utf-8"?>
<p:tagLst xmlns:a="http://schemas.openxmlformats.org/drawingml/2006/main" xmlns:r="http://schemas.openxmlformats.org/officeDocument/2006/relationships" xmlns:p="http://schemas.openxmlformats.org/presentationml/2006/main">
  <p:tag name="THINKCELLSHAPEDONOTDELETE" val="t4zpdtA7r0FmkV.0wPzEE3g"/>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t4fOPDUp6xzYutbNDpubNxA"/>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tzT_j2v9r8uRTbA3d.KL8ng"/>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tiiELoU7CrF1SL5bB9D9mDA"/>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tzaiMy7254NhwVwS5BlGgrQ"/>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tRFhkbvPqYQ9WSp1ZDFQQSw"/>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teAeJWOAabKFX9DyM4Ggu9w"/>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DVHvJTj6kv_b7Xs8kF174Q"/>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0tlCxaYM2NiCAufcTsPGR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odmTn3idzl0p_u6LRYcV8Q"/>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tft.8hOjNE.OO3MIjHBsHzA"/>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RcI2YrjZJorBG6GH7gr6Yg"/>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wP1aKe19MMN9HjYqML0eGQ"/>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tn6uCSagAjdoWFg131yIGzw"/>
</p:tagLst>
</file>

<file path=ppt/tags/tag434.xml><?xml version="1.0" encoding="utf-8"?>
<p:tagLst xmlns:a="http://schemas.openxmlformats.org/drawingml/2006/main" xmlns:r="http://schemas.openxmlformats.org/officeDocument/2006/relationships" xmlns:p="http://schemas.openxmlformats.org/presentationml/2006/main">
  <p:tag name="THINKCELLSHAPEDONOTDELETE" val="tCxX_TVCmAh7ofBOvZ5g0yA"/>
</p:tagLst>
</file>

<file path=ppt/tags/tag435.xml><?xml version="1.0" encoding="utf-8"?>
<p:tagLst xmlns:a="http://schemas.openxmlformats.org/drawingml/2006/main" xmlns:r="http://schemas.openxmlformats.org/officeDocument/2006/relationships" xmlns:p="http://schemas.openxmlformats.org/presentationml/2006/main">
  <p:tag name="THINKCELLSHAPEDONOTDELETE" val="tEn2yv.GFyP5apVfGbOumOA"/>
</p:tagLst>
</file>

<file path=ppt/tags/tag4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38.xml><?xml version="1.0" encoding="utf-8"?>
<p:tagLst xmlns:a="http://schemas.openxmlformats.org/drawingml/2006/main" xmlns:r="http://schemas.openxmlformats.org/officeDocument/2006/relationships" xmlns:p="http://schemas.openxmlformats.org/presentationml/2006/main">
  <p:tag name="THINKCELLSHAPEDONOTDELETE" val="t.WMnyUgR.suykizL2SPPzA"/>
</p:tagLst>
</file>

<file path=ppt/tags/tag439.xml><?xml version="1.0" encoding="utf-8"?>
<p:tagLst xmlns:a="http://schemas.openxmlformats.org/drawingml/2006/main" xmlns:r="http://schemas.openxmlformats.org/officeDocument/2006/relationships" xmlns:p="http://schemas.openxmlformats.org/presentationml/2006/main">
  <p:tag name="THINKCELLSHAPEDONOTDELETE" val="tLhRROyBUEBnkgyKXGN3cs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Ag8.7xClvF6hw0KXVr51lg"/>
</p:tagLst>
</file>

<file path=ppt/tags/tag440.xml><?xml version="1.0" encoding="utf-8"?>
<p:tagLst xmlns:a="http://schemas.openxmlformats.org/drawingml/2006/main" xmlns:r="http://schemas.openxmlformats.org/officeDocument/2006/relationships" xmlns:p="http://schemas.openxmlformats.org/presentationml/2006/main">
  <p:tag name="THINKCELLSHAPEDONOTDELETE" val="t3xrVwOvhOeYikeC0ZsEWUA"/>
</p:tagLst>
</file>

<file path=ppt/tags/tag441.xml><?xml version="1.0" encoding="utf-8"?>
<p:tagLst xmlns:a="http://schemas.openxmlformats.org/drawingml/2006/main" xmlns:r="http://schemas.openxmlformats.org/officeDocument/2006/relationships" xmlns:p="http://schemas.openxmlformats.org/presentationml/2006/main">
  <p:tag name="THINKCELLSHAPEDONOTDELETE" val="t9S10fYHuRfmn6oVJFBnfVA"/>
</p:tagLst>
</file>

<file path=ppt/tags/tag442.xml><?xml version="1.0" encoding="utf-8"?>
<p:tagLst xmlns:a="http://schemas.openxmlformats.org/drawingml/2006/main" xmlns:r="http://schemas.openxmlformats.org/officeDocument/2006/relationships" xmlns:p="http://schemas.openxmlformats.org/presentationml/2006/main">
  <p:tag name="THINKCELLSHAPEDONOTDELETE" val="ty_DQdOfdAPVxsPaAmZPnIg"/>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tgymbuBnWQjbhv0VYazhYlg"/>
</p:tagLst>
</file>

<file path=ppt/tags/tag444.xml><?xml version="1.0" encoding="utf-8"?>
<p:tagLst xmlns:a="http://schemas.openxmlformats.org/drawingml/2006/main" xmlns:r="http://schemas.openxmlformats.org/officeDocument/2006/relationships" xmlns:p="http://schemas.openxmlformats.org/presentationml/2006/main">
  <p:tag name="THINKCELLSHAPEDONOTDELETE" val="tNv0P8gF3u2DjjEExkzSKjw"/>
</p:tagLst>
</file>

<file path=ppt/tags/tag445.xml><?xml version="1.0" encoding="utf-8"?>
<p:tagLst xmlns:a="http://schemas.openxmlformats.org/drawingml/2006/main" xmlns:r="http://schemas.openxmlformats.org/officeDocument/2006/relationships" xmlns:p="http://schemas.openxmlformats.org/presentationml/2006/main">
  <p:tag name="THINKCELLSHAPEDONOTDELETE" val="tcE00WyKSeOpA7uApYUZJuA"/>
</p:tagLst>
</file>

<file path=ppt/tags/tag446.xml><?xml version="1.0" encoding="utf-8"?>
<p:tagLst xmlns:a="http://schemas.openxmlformats.org/drawingml/2006/main" xmlns:r="http://schemas.openxmlformats.org/officeDocument/2006/relationships" xmlns:p="http://schemas.openxmlformats.org/presentationml/2006/main">
  <p:tag name="THINKCELLSHAPEDONOTDELETE" val="tMWvv4yFT1hl4uRJwKRc7SQ"/>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_FARISbyWvMJK8IpnUK.Xg"/>
</p:tagLst>
</file>

<file path=ppt/tags/tag448.xml><?xml version="1.0" encoding="utf-8"?>
<p:tagLst xmlns:a="http://schemas.openxmlformats.org/drawingml/2006/main" xmlns:r="http://schemas.openxmlformats.org/officeDocument/2006/relationships" xmlns:p="http://schemas.openxmlformats.org/presentationml/2006/main">
  <p:tag name="THINKCELLSHAPEDONOTDELETE" val="tMeAF1zrAL.pPaWTufsJAHQ"/>
</p:tagLst>
</file>

<file path=ppt/tags/tag449.xml><?xml version="1.0" encoding="utf-8"?>
<p:tagLst xmlns:a="http://schemas.openxmlformats.org/drawingml/2006/main" xmlns:r="http://schemas.openxmlformats.org/officeDocument/2006/relationships" xmlns:p="http://schemas.openxmlformats.org/presentationml/2006/main">
  <p:tag name="THINKCELLSHAPEDONOTDELETE" val="t4D9FBvvl0zUw5obr9uo_y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NlBAa6nU30U6qYC0cWb4Rw"/>
</p:tagLst>
</file>

<file path=ppt/tags/tag450.xml><?xml version="1.0" encoding="utf-8"?>
<p:tagLst xmlns:a="http://schemas.openxmlformats.org/drawingml/2006/main" xmlns:r="http://schemas.openxmlformats.org/officeDocument/2006/relationships" xmlns:p="http://schemas.openxmlformats.org/presentationml/2006/main">
  <p:tag name="THINKCELLSHAPEDONOTDELETE" val="t3bhhJo4jtvPRy8WYowr1Iw"/>
</p:tagLst>
</file>

<file path=ppt/tags/tag451.xml><?xml version="1.0" encoding="utf-8"?>
<p:tagLst xmlns:a="http://schemas.openxmlformats.org/drawingml/2006/main" xmlns:r="http://schemas.openxmlformats.org/officeDocument/2006/relationships" xmlns:p="http://schemas.openxmlformats.org/presentationml/2006/main">
  <p:tag name="THINKCELLSHAPEDONOTDELETE" val="twductELHeFX3BQ5eTN0YIA"/>
</p:tagLst>
</file>

<file path=ppt/tags/tag452.xml><?xml version="1.0" encoding="utf-8"?>
<p:tagLst xmlns:a="http://schemas.openxmlformats.org/drawingml/2006/main" xmlns:r="http://schemas.openxmlformats.org/officeDocument/2006/relationships" xmlns:p="http://schemas.openxmlformats.org/presentationml/2006/main">
  <p:tag name="THINKCELLSHAPEDONOTDELETE" val="tFDJ0PoHJXJgZeKRy0K7btA"/>
</p:tagLst>
</file>

<file path=ppt/tags/tag453.xml><?xml version="1.0" encoding="utf-8"?>
<p:tagLst xmlns:a="http://schemas.openxmlformats.org/drawingml/2006/main" xmlns:r="http://schemas.openxmlformats.org/officeDocument/2006/relationships" xmlns:p="http://schemas.openxmlformats.org/presentationml/2006/main">
  <p:tag name="THINKCELLSHAPEDONOTDELETE" val="ttUJlMsGnOC11yp4EfwwzoQ"/>
</p:tagLst>
</file>

<file path=ppt/tags/tag454.xml><?xml version="1.0" encoding="utf-8"?>
<p:tagLst xmlns:a="http://schemas.openxmlformats.org/drawingml/2006/main" xmlns:r="http://schemas.openxmlformats.org/officeDocument/2006/relationships" xmlns:p="http://schemas.openxmlformats.org/presentationml/2006/main">
  <p:tag name="THINKCELLSHAPEDONOTDELETE" val="tTp0tZkOMRKLAE5H7CjMwvw"/>
</p:tagLst>
</file>

<file path=ppt/tags/tag455.xml><?xml version="1.0" encoding="utf-8"?>
<p:tagLst xmlns:a="http://schemas.openxmlformats.org/drawingml/2006/main" xmlns:r="http://schemas.openxmlformats.org/officeDocument/2006/relationships" xmlns:p="http://schemas.openxmlformats.org/presentationml/2006/main">
  <p:tag name="THINKCELLSHAPEDONOTDELETE" val="tmcLlb4LazO.B3HFKHoP0WQ"/>
</p:tagLst>
</file>

<file path=ppt/tags/tag456.xml><?xml version="1.0" encoding="utf-8"?>
<p:tagLst xmlns:a="http://schemas.openxmlformats.org/drawingml/2006/main" xmlns:r="http://schemas.openxmlformats.org/officeDocument/2006/relationships" xmlns:p="http://schemas.openxmlformats.org/presentationml/2006/main">
  <p:tag name="THINKCELLSHAPEDONOTDELETE" val="tEV0VPSaEr1qXmxJYMhNMig"/>
</p:tagLst>
</file>

<file path=ppt/tags/tag4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59.xml><?xml version="1.0" encoding="utf-8"?>
<p:tagLst xmlns:a="http://schemas.openxmlformats.org/drawingml/2006/main" xmlns:r="http://schemas.openxmlformats.org/officeDocument/2006/relationships" xmlns:p="http://schemas.openxmlformats.org/presentationml/2006/main">
  <p:tag name="THINKCELLSHAPEDONOTDELETE" val="tX_OUgWlo99aKUCYfvMmjG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z0vnsM_YUCqXL8zDaERToA"/>
</p:tagLst>
</file>

<file path=ppt/tags/tag460.xml><?xml version="1.0" encoding="utf-8"?>
<p:tagLst xmlns:a="http://schemas.openxmlformats.org/drawingml/2006/main" xmlns:r="http://schemas.openxmlformats.org/officeDocument/2006/relationships" xmlns:p="http://schemas.openxmlformats.org/presentationml/2006/main">
  <p:tag name="THINKCELLSHAPEDONOTDELETE" val="t1Lsvf9nMroFlCWVdD43ZMg"/>
</p:tagLst>
</file>

<file path=ppt/tags/tag461.xml><?xml version="1.0" encoding="utf-8"?>
<p:tagLst xmlns:a="http://schemas.openxmlformats.org/drawingml/2006/main" xmlns:r="http://schemas.openxmlformats.org/officeDocument/2006/relationships" xmlns:p="http://schemas.openxmlformats.org/presentationml/2006/main">
  <p:tag name="THINKCELLSHAPEDONOTDELETE" val="tG4A_tynVkykwwldvb1Kn6A"/>
</p:tagLst>
</file>

<file path=ppt/tags/tag462.xml><?xml version="1.0" encoding="utf-8"?>
<p:tagLst xmlns:a="http://schemas.openxmlformats.org/drawingml/2006/main" xmlns:r="http://schemas.openxmlformats.org/officeDocument/2006/relationships" xmlns:p="http://schemas.openxmlformats.org/presentationml/2006/main">
  <p:tag name="THINKCELLSHAPEDONOTDELETE" val="tL0Het7n2cYiMxNGKoI_ruw"/>
</p:tagLst>
</file>

<file path=ppt/tags/tag463.xml><?xml version="1.0" encoding="utf-8"?>
<p:tagLst xmlns:a="http://schemas.openxmlformats.org/drawingml/2006/main" xmlns:r="http://schemas.openxmlformats.org/officeDocument/2006/relationships" xmlns:p="http://schemas.openxmlformats.org/presentationml/2006/main">
  <p:tag name="THINKCELLSHAPEDONOTDELETE" val="tLRO9IlEOKTQ_ooxjKw_wQQ"/>
</p:tagLst>
</file>

<file path=ppt/tags/tag464.xml><?xml version="1.0" encoding="utf-8"?>
<p:tagLst xmlns:a="http://schemas.openxmlformats.org/drawingml/2006/main" xmlns:r="http://schemas.openxmlformats.org/officeDocument/2006/relationships" xmlns:p="http://schemas.openxmlformats.org/presentationml/2006/main">
  <p:tag name="THINKCELLSHAPEDONOTDELETE" val="t9rDxTBi2tg.OT.mhzVR8vg"/>
</p:tagLst>
</file>

<file path=ppt/tags/tag465.xml><?xml version="1.0" encoding="utf-8"?>
<p:tagLst xmlns:a="http://schemas.openxmlformats.org/drawingml/2006/main" xmlns:r="http://schemas.openxmlformats.org/officeDocument/2006/relationships" xmlns:p="http://schemas.openxmlformats.org/presentationml/2006/main">
  <p:tag name="THINKCELLSHAPEDONOTDELETE" val="t38rEB2kyn7n4dZlc_qyLEQ"/>
</p:tagLst>
</file>

<file path=ppt/tags/tag466.xml><?xml version="1.0" encoding="utf-8"?>
<p:tagLst xmlns:a="http://schemas.openxmlformats.org/drawingml/2006/main" xmlns:r="http://schemas.openxmlformats.org/officeDocument/2006/relationships" xmlns:p="http://schemas.openxmlformats.org/presentationml/2006/main">
  <p:tag name="THINKCELLSHAPEDONOTDELETE" val="tatkclHJ4aX_QPYohSJKmIQ"/>
</p:tagLst>
</file>

<file path=ppt/tags/tag467.xml><?xml version="1.0" encoding="utf-8"?>
<p:tagLst xmlns:a="http://schemas.openxmlformats.org/drawingml/2006/main" xmlns:r="http://schemas.openxmlformats.org/officeDocument/2006/relationships" xmlns:p="http://schemas.openxmlformats.org/presentationml/2006/main">
  <p:tag name="THINKCELLSHAPEDONOTDELETE" val="tOTaJixNHxw0cAqOMRytUzw"/>
</p:tagLst>
</file>

<file path=ppt/tags/tag468.xml><?xml version="1.0" encoding="utf-8"?>
<p:tagLst xmlns:a="http://schemas.openxmlformats.org/drawingml/2006/main" xmlns:r="http://schemas.openxmlformats.org/officeDocument/2006/relationships" xmlns:p="http://schemas.openxmlformats.org/presentationml/2006/main">
  <p:tag name="THINKCELLSHAPEDONOTDELETE" val="tqFl_bsHvxhI_vy4zH1CcIA"/>
</p:tagLst>
</file>

<file path=ppt/tags/tag469.xml><?xml version="1.0" encoding="utf-8"?>
<p:tagLst xmlns:a="http://schemas.openxmlformats.org/drawingml/2006/main" xmlns:r="http://schemas.openxmlformats.org/officeDocument/2006/relationships" xmlns:p="http://schemas.openxmlformats.org/presentationml/2006/main">
  <p:tag name="THINKCELLSHAPEDONOTDELETE" val="txQR0f8eDjKaq0yOQvhLdZ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lrxuE8suJKGoJQ7c4jJJqg"/>
</p:tagLst>
</file>

<file path=ppt/tags/tag470.xml><?xml version="1.0" encoding="utf-8"?>
<p:tagLst xmlns:a="http://schemas.openxmlformats.org/drawingml/2006/main" xmlns:r="http://schemas.openxmlformats.org/officeDocument/2006/relationships" xmlns:p="http://schemas.openxmlformats.org/presentationml/2006/main">
  <p:tag name="THINKCELLSHAPEDONOTDELETE" val="tvRU8DWjY4Uv5Br4bWsSrig"/>
</p:tagLst>
</file>

<file path=ppt/tags/tag471.xml><?xml version="1.0" encoding="utf-8"?>
<p:tagLst xmlns:a="http://schemas.openxmlformats.org/drawingml/2006/main" xmlns:r="http://schemas.openxmlformats.org/officeDocument/2006/relationships" xmlns:p="http://schemas.openxmlformats.org/presentationml/2006/main">
  <p:tag name="THINKCELLSHAPEDONOTDELETE" val="tNojqyGrtIh_AniF47oRMCw"/>
</p:tagLst>
</file>

<file path=ppt/tags/tag472.xml><?xml version="1.0" encoding="utf-8"?>
<p:tagLst xmlns:a="http://schemas.openxmlformats.org/drawingml/2006/main" xmlns:r="http://schemas.openxmlformats.org/officeDocument/2006/relationships" xmlns:p="http://schemas.openxmlformats.org/presentationml/2006/main">
  <p:tag name="THINKCELLSHAPEDONOTDELETE" val="tFxGznLdQy_dg82R88gJDgw"/>
</p:tagLst>
</file>

<file path=ppt/tags/tag473.xml><?xml version="1.0" encoding="utf-8"?>
<p:tagLst xmlns:a="http://schemas.openxmlformats.org/drawingml/2006/main" xmlns:r="http://schemas.openxmlformats.org/officeDocument/2006/relationships" xmlns:p="http://schemas.openxmlformats.org/presentationml/2006/main">
  <p:tag name="THINKCELLSHAPEDONOTDELETE" val="tPrYVEFlUnKkKH1ixl4NaYw"/>
</p:tagLst>
</file>

<file path=ppt/tags/tag474.xml><?xml version="1.0" encoding="utf-8"?>
<p:tagLst xmlns:a="http://schemas.openxmlformats.org/drawingml/2006/main" xmlns:r="http://schemas.openxmlformats.org/officeDocument/2006/relationships" xmlns:p="http://schemas.openxmlformats.org/presentationml/2006/main">
  <p:tag name="THINKCELLSHAPEDONOTDELETE" val="t5g1jqOml6uDii1KASqG5Rg"/>
</p:tagLst>
</file>

<file path=ppt/tags/tag475.xml><?xml version="1.0" encoding="utf-8"?>
<p:tagLst xmlns:a="http://schemas.openxmlformats.org/drawingml/2006/main" xmlns:r="http://schemas.openxmlformats.org/officeDocument/2006/relationships" xmlns:p="http://schemas.openxmlformats.org/presentationml/2006/main">
  <p:tag name="THINKCELLSHAPEDONOTDELETE" val="tH4jaSex80BT6TG3B1kxSfA"/>
</p:tagLst>
</file>

<file path=ppt/tags/tag4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78.xml><?xml version="1.0" encoding="utf-8"?>
<p:tagLst xmlns:a="http://schemas.openxmlformats.org/drawingml/2006/main" xmlns:r="http://schemas.openxmlformats.org/officeDocument/2006/relationships" xmlns:p="http://schemas.openxmlformats.org/presentationml/2006/main">
  <p:tag name="THINKCELLSHAPEDONOTDELETE" val="tyKmeCyVHD.Wv1fZja5Nt1A"/>
</p:tagLst>
</file>

<file path=ppt/tags/tag479.xml><?xml version="1.0" encoding="utf-8"?>
<p:tagLst xmlns:a="http://schemas.openxmlformats.org/drawingml/2006/main" xmlns:r="http://schemas.openxmlformats.org/officeDocument/2006/relationships" xmlns:p="http://schemas.openxmlformats.org/presentationml/2006/main">
  <p:tag name="THINKCELLSHAPEDONOTDELETE" val="tLVVnUG1qA7hjZtsZVM3qh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LKkcU1PMLRIV.iTnfVtEkg"/>
</p:tagLst>
</file>

<file path=ppt/tags/tag480.xml><?xml version="1.0" encoding="utf-8"?>
<p:tagLst xmlns:a="http://schemas.openxmlformats.org/drawingml/2006/main" xmlns:r="http://schemas.openxmlformats.org/officeDocument/2006/relationships" xmlns:p="http://schemas.openxmlformats.org/presentationml/2006/main">
  <p:tag name="THINKCELLSHAPEDONOTDELETE" val="tSN6fF0zWkSBrkCH3euG6Bw"/>
</p:tagLst>
</file>

<file path=ppt/tags/tag481.xml><?xml version="1.0" encoding="utf-8"?>
<p:tagLst xmlns:a="http://schemas.openxmlformats.org/drawingml/2006/main" xmlns:r="http://schemas.openxmlformats.org/officeDocument/2006/relationships" xmlns:p="http://schemas.openxmlformats.org/presentationml/2006/main">
  <p:tag name="THINKCELLSHAPEDONOTDELETE" val="tmwtsj.i7ez_MaGBSWIUsFQ"/>
</p:tagLst>
</file>

<file path=ppt/tags/tag482.xml><?xml version="1.0" encoding="utf-8"?>
<p:tagLst xmlns:a="http://schemas.openxmlformats.org/drawingml/2006/main" xmlns:r="http://schemas.openxmlformats.org/officeDocument/2006/relationships" xmlns:p="http://schemas.openxmlformats.org/presentationml/2006/main">
  <p:tag name="THINKCELLSHAPEDONOTDELETE" val="tBn.Dk4_NCrlZ9jdQfrfyQQ"/>
</p:tagLst>
</file>

<file path=ppt/tags/tag483.xml><?xml version="1.0" encoding="utf-8"?>
<p:tagLst xmlns:a="http://schemas.openxmlformats.org/drawingml/2006/main" xmlns:r="http://schemas.openxmlformats.org/officeDocument/2006/relationships" xmlns:p="http://schemas.openxmlformats.org/presentationml/2006/main">
  <p:tag name="THINKCELLSHAPEDONOTDELETE" val="tkzrlLxFWxq9cH7h9NYUb5w"/>
</p:tagLst>
</file>

<file path=ppt/tags/tag484.xml><?xml version="1.0" encoding="utf-8"?>
<p:tagLst xmlns:a="http://schemas.openxmlformats.org/drawingml/2006/main" xmlns:r="http://schemas.openxmlformats.org/officeDocument/2006/relationships" xmlns:p="http://schemas.openxmlformats.org/presentationml/2006/main">
  <p:tag name="THINKCELLSHAPEDONOTDELETE" val="tR7jLI3F1QCG5s9LSJ_pujA"/>
</p:tagLst>
</file>

<file path=ppt/tags/tag485.xml><?xml version="1.0" encoding="utf-8"?>
<p:tagLst xmlns:a="http://schemas.openxmlformats.org/drawingml/2006/main" xmlns:r="http://schemas.openxmlformats.org/officeDocument/2006/relationships" xmlns:p="http://schemas.openxmlformats.org/presentationml/2006/main">
  <p:tag name="THINKCELLSHAPEDONOTDELETE" val="tMgm0hxhk3Lpz2MlHtogq.Q"/>
</p:tagLst>
</file>

<file path=ppt/tags/tag486.xml><?xml version="1.0" encoding="utf-8"?>
<p:tagLst xmlns:a="http://schemas.openxmlformats.org/drawingml/2006/main" xmlns:r="http://schemas.openxmlformats.org/officeDocument/2006/relationships" xmlns:p="http://schemas.openxmlformats.org/presentationml/2006/main">
  <p:tag name="THINKCELLSHAPEDONOTDELETE" val="tiVWZefpI8dk2AHxItzcT1A"/>
</p:tagLst>
</file>

<file path=ppt/tags/tag487.xml><?xml version="1.0" encoding="utf-8"?>
<p:tagLst xmlns:a="http://schemas.openxmlformats.org/drawingml/2006/main" xmlns:r="http://schemas.openxmlformats.org/officeDocument/2006/relationships" xmlns:p="http://schemas.openxmlformats.org/presentationml/2006/main">
  <p:tag name="THINKCELLSHAPEDONOTDELETE" val="t304qMjDMf3DQc6UX5kCziA"/>
</p:tagLst>
</file>

<file path=ppt/tags/tag488.xml><?xml version="1.0" encoding="utf-8"?>
<p:tagLst xmlns:a="http://schemas.openxmlformats.org/drawingml/2006/main" xmlns:r="http://schemas.openxmlformats.org/officeDocument/2006/relationships" xmlns:p="http://schemas.openxmlformats.org/presentationml/2006/main">
  <p:tag name="THINKCELLSHAPEDONOTDELETE" val="tMJuWFayGKfRm46CnadldHw"/>
</p:tagLst>
</file>

<file path=ppt/tags/tag489.xml><?xml version="1.0" encoding="utf-8"?>
<p:tagLst xmlns:a="http://schemas.openxmlformats.org/drawingml/2006/main" xmlns:r="http://schemas.openxmlformats.org/officeDocument/2006/relationships" xmlns:p="http://schemas.openxmlformats.org/presentationml/2006/main">
  <p:tag name="THINKCELLSHAPEDONOTDELETE" val="ten5FsZOVHJgnsUSAiooaU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Qlf4oYgt7l1yNbGYXtcPnQ"/>
</p:tagLst>
</file>

<file path=ppt/tags/tag490.xml><?xml version="1.0" encoding="utf-8"?>
<p:tagLst xmlns:a="http://schemas.openxmlformats.org/drawingml/2006/main" xmlns:r="http://schemas.openxmlformats.org/officeDocument/2006/relationships" xmlns:p="http://schemas.openxmlformats.org/presentationml/2006/main">
  <p:tag name="THINKCELLSHAPEDONOTDELETE" val="tTQjGQb1895SxAIO8yE1XDg"/>
</p:tagLst>
</file>

<file path=ppt/tags/tag491.xml><?xml version="1.0" encoding="utf-8"?>
<p:tagLst xmlns:a="http://schemas.openxmlformats.org/drawingml/2006/main" xmlns:r="http://schemas.openxmlformats.org/officeDocument/2006/relationships" xmlns:p="http://schemas.openxmlformats.org/presentationml/2006/main">
  <p:tag name="THINKCELLSHAPEDONOTDELETE" val="t03QpzP3ajY1rCFl6AZjWeg"/>
</p:tagLst>
</file>

<file path=ppt/tags/tag492.xml><?xml version="1.0" encoding="utf-8"?>
<p:tagLst xmlns:a="http://schemas.openxmlformats.org/drawingml/2006/main" xmlns:r="http://schemas.openxmlformats.org/officeDocument/2006/relationships" xmlns:p="http://schemas.openxmlformats.org/presentationml/2006/main">
  <p:tag name="THINKCELLSHAPEDONOTDELETE" val="tsXOv0jLYRwaQ5yEuUlNq6w"/>
</p:tagLst>
</file>

<file path=ppt/tags/tag493.xml><?xml version="1.0" encoding="utf-8"?>
<p:tagLst xmlns:a="http://schemas.openxmlformats.org/drawingml/2006/main" xmlns:r="http://schemas.openxmlformats.org/officeDocument/2006/relationships" xmlns:p="http://schemas.openxmlformats.org/presentationml/2006/main">
  <p:tag name="THINKCELLSHAPEDONOTDELETE" val="tf0phWyy__kkAratygjxyFg"/>
</p:tagLst>
</file>

<file path=ppt/tags/tag494.xml><?xml version="1.0" encoding="utf-8"?>
<p:tagLst xmlns:a="http://schemas.openxmlformats.org/drawingml/2006/main" xmlns:r="http://schemas.openxmlformats.org/officeDocument/2006/relationships" xmlns:p="http://schemas.openxmlformats.org/presentationml/2006/main">
  <p:tag name="THINKCELLSHAPEDONOTDELETE" val="tt26J38PKg3DL.PvuyTq9hg"/>
</p:tagLst>
</file>

<file path=ppt/tags/tag495.xml><?xml version="1.0" encoding="utf-8"?>
<p:tagLst xmlns:a="http://schemas.openxmlformats.org/drawingml/2006/main" xmlns:r="http://schemas.openxmlformats.org/officeDocument/2006/relationships" xmlns:p="http://schemas.openxmlformats.org/presentationml/2006/main">
  <p:tag name="THINKCELLSHAPEDONOTDELETE" val="t2jnDVy3OJ6D3iykXSK5lYQ"/>
</p:tagLst>
</file>

<file path=ppt/tags/tag496.xml><?xml version="1.0" encoding="utf-8"?>
<p:tagLst xmlns:a="http://schemas.openxmlformats.org/drawingml/2006/main" xmlns:r="http://schemas.openxmlformats.org/officeDocument/2006/relationships" xmlns:p="http://schemas.openxmlformats.org/presentationml/2006/main">
  <p:tag name="THINKCELLSHAPEDONOTDELETE" val="tsyidOeEQLl7.VsjYKygtrA"/>
</p:tagLst>
</file>

<file path=ppt/tags/tag497.xml><?xml version="1.0" encoding="utf-8"?>
<p:tagLst xmlns:a="http://schemas.openxmlformats.org/drawingml/2006/main" xmlns:r="http://schemas.openxmlformats.org/officeDocument/2006/relationships" xmlns:p="http://schemas.openxmlformats.org/presentationml/2006/main">
  <p:tag name="THINKCELLSHAPEDONOTDELETE" val="t9Cs226iLZOp3SIEQlqSMyg"/>
</p:tagLst>
</file>

<file path=ppt/tags/tag498.xml><?xml version="1.0" encoding="utf-8"?>
<p:tagLst xmlns:a="http://schemas.openxmlformats.org/drawingml/2006/main" xmlns:r="http://schemas.openxmlformats.org/officeDocument/2006/relationships" xmlns:p="http://schemas.openxmlformats.org/presentationml/2006/main">
  <p:tag name="THINKCELLSHAPEDONOTDELETE" val="t1wMzoVbaslMTjpYxwdOQpg"/>
</p:tagLst>
</file>

<file path=ppt/tags/tag499.xml><?xml version="1.0" encoding="utf-8"?>
<p:tagLst xmlns:a="http://schemas.openxmlformats.org/drawingml/2006/main" xmlns:r="http://schemas.openxmlformats.org/officeDocument/2006/relationships" xmlns:p="http://schemas.openxmlformats.org/presentationml/2006/main">
  <p:tag name="THINKCELLSHAPEDONOTDELETE" val="trsxGMJBZo8wXfWEpl8bPK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n7.O8QH.RrWXKVNHXVQmx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HvmI4_luT8TSPju8vzZhw"/>
</p:tagLst>
</file>

<file path=ppt/tags/tag500.xml><?xml version="1.0" encoding="utf-8"?>
<p:tagLst xmlns:a="http://schemas.openxmlformats.org/drawingml/2006/main" xmlns:r="http://schemas.openxmlformats.org/officeDocument/2006/relationships" xmlns:p="http://schemas.openxmlformats.org/presentationml/2006/main">
  <p:tag name="THINKCELLSHAPEDONOTDELETE" val="tTJAdQO2C6M2Alq52SDj4xw"/>
</p:tagLst>
</file>

<file path=ppt/tags/tag501.xml><?xml version="1.0" encoding="utf-8"?>
<p:tagLst xmlns:a="http://schemas.openxmlformats.org/drawingml/2006/main" xmlns:r="http://schemas.openxmlformats.org/officeDocument/2006/relationships" xmlns:p="http://schemas.openxmlformats.org/presentationml/2006/main">
  <p:tag name="THINKCELLSHAPEDONOTDELETE" val="tp5AH.aJg.qNHIJ84_SbmDg"/>
</p:tagLst>
</file>

<file path=ppt/tags/tag502.xml><?xml version="1.0" encoding="utf-8"?>
<p:tagLst xmlns:a="http://schemas.openxmlformats.org/drawingml/2006/main" xmlns:r="http://schemas.openxmlformats.org/officeDocument/2006/relationships" xmlns:p="http://schemas.openxmlformats.org/presentationml/2006/main">
  <p:tag name="THINKCELLSHAPEDONOTDELETE" val="tI3V4WkwDsVm.aHPWpb2j9Q"/>
</p:tagLst>
</file>

<file path=ppt/tags/tag503.xml><?xml version="1.0" encoding="utf-8"?>
<p:tagLst xmlns:a="http://schemas.openxmlformats.org/drawingml/2006/main" xmlns:r="http://schemas.openxmlformats.org/officeDocument/2006/relationships" xmlns:p="http://schemas.openxmlformats.org/presentationml/2006/main">
  <p:tag name="THINKCELLSHAPEDONOTDELETE" val="tic2I5qXXd4NDQEMDz0ou2w"/>
</p:tagLst>
</file>

<file path=ppt/tags/tag504.xml><?xml version="1.0" encoding="utf-8"?>
<p:tagLst xmlns:a="http://schemas.openxmlformats.org/drawingml/2006/main" xmlns:r="http://schemas.openxmlformats.org/officeDocument/2006/relationships" xmlns:p="http://schemas.openxmlformats.org/presentationml/2006/main">
  <p:tag name="THINKCELLSHAPEDONOTDELETE" val="tvX9U9EpIjpCK8Ns0IhFYkQ"/>
</p:tagLst>
</file>

<file path=ppt/tags/tag505.xml><?xml version="1.0" encoding="utf-8"?>
<p:tagLst xmlns:a="http://schemas.openxmlformats.org/drawingml/2006/main" xmlns:r="http://schemas.openxmlformats.org/officeDocument/2006/relationships" xmlns:p="http://schemas.openxmlformats.org/presentationml/2006/main">
  <p:tag name="THINKCELLSHAPEDONOTDELETE" val="tMWz8N3CkTv8fTQCRK5VPO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yRaUrWhbUaYmJHVZghJZm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3Pr4KcldqC_UyFFUfzOdQ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_lcn3c8NwEIap5nrSOoIB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cuEY0dwtL.G4j.b9_aAEw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k6B8vVEWexMjvn5y9mLAS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fYG1PHBDkLGFCiOVy8tyP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WzZRDYXlExdviZmgTqlie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yxpCj3SXWXLzdeQfujh5v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8cGiHCp2oc7VaJsQ0ivDF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3qn7IZBviaH4Dp3h_ljo6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Ojl.pCl1Aue.9p_ZqD9Cu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UZ45D45cMmdewbGWm7HFU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_QnDBbsuPZ2RrtYcn1h4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vW_8sWU91v9VtfU6Ujq3M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jQjmsXCnChCBMGkJwCLT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rwG3AJwC_oVYFkAll.aKs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Xi4fDS2E_X9HE03f1wBgk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GogpNrV4ONbBU2gLGrkev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8_Af_Em4_XvYrbLYmXGVz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jqPGjMbqO7SN5kzbr3FrH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WOhtb7Y5v1di.MjE2YjGl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9tfPUy0QXutsrUIBAQYAO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fxVSzyjaFUw8GTzaX0QYJ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jDOYWC9lEql8x7ixXeD3D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OaaK4IK29fdzD_vjWKb_X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EQjxhbFmrozg1DrAEarsZ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WRZwsJY_t2ySo10TuWO.v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eiPWA5NDyySip3vZjOGrW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zN9d5fxiwr6wU2wxMAuSq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0WJkt7lmymQN1PWrvIHcF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ETnkQagdvgCusYCfxJlrL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KqmC4G1nATaHLuO.T5wyO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xak3CnGKq6sS_NSepNvzq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1x35BpwT4zvfguuLSC8xW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Mb47.2lbAbcTVDbr9VotU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YDZLq29rcIkTafXL6thmq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ISMDxukOoadCPh0Tc7YvZ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tUb2iGXhUaE8zJikSOd6B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mkO2Kvs92Fj4Sueumn3.6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BmyA4gOF_yo0ZH_o1C5Ek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xti0B7YlrGtJ2CmrSP1uM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bfW44_p19y6wes5VoxOvU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50DvmAQ25tAOyF_S0iP4P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BD781le_ZrqLPruRZIHG4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bURA6b6o7PfT9Zyse9Gd0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2TW2twWNeDNLN9hjrCNil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9eX1Wue0OzXqo_eiRp4.9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r1.cLqJy5aoJwCzZTsm2i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VgeqQqGXgQatgZvVhkmMb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19200</TotalTime>
  <Words>2683</Words>
  <Application>Microsoft Office PowerPoint</Application>
  <PresentationFormat>Panorámica</PresentationFormat>
  <Paragraphs>483</Paragraphs>
  <Slides>18</Slides>
  <Notes>2</Notes>
  <HiddenSlides>0</HiddenSlides>
  <MMClips>0</MMClips>
  <ScaleCrop>false</ScaleCrop>
  <HeadingPairs>
    <vt:vector size="8" baseType="variant">
      <vt:variant>
        <vt:lpstr>Fuentes usadas</vt:lpstr>
      </vt:variant>
      <vt:variant>
        <vt:i4>7</vt:i4>
      </vt:variant>
      <vt:variant>
        <vt:lpstr>Tema</vt:lpstr>
      </vt:variant>
      <vt:variant>
        <vt:i4>1</vt:i4>
      </vt:variant>
      <vt:variant>
        <vt:lpstr>Servidores OLE incrustados</vt:lpstr>
      </vt:variant>
      <vt:variant>
        <vt:i4>1</vt:i4>
      </vt:variant>
      <vt:variant>
        <vt:lpstr>Títulos de diapositiva</vt:lpstr>
      </vt:variant>
      <vt:variant>
        <vt:i4>18</vt:i4>
      </vt:variant>
    </vt:vector>
  </HeadingPairs>
  <TitlesOfParts>
    <vt:vector size="27" baseType="lpstr">
      <vt:lpstr>Arial</vt:lpstr>
      <vt:lpstr>Calibri</vt:lpstr>
      <vt:lpstr>Calibri Light</vt:lpstr>
      <vt:lpstr>Gotham Light</vt:lpstr>
      <vt:lpstr>Gotham Medium</vt:lpstr>
      <vt:lpstr>Times New Roman</vt:lpstr>
      <vt:lpstr>Trebuchet MS</vt:lpstr>
      <vt:lpstr>Office Theme</vt:lpstr>
      <vt:lpstr>Diapositiva de think-cell</vt:lpstr>
      <vt:lpstr>Grain &amp; by product by area, November 2024</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Fertilizer Imports  April 2016</dc:title>
  <dc:creator>Matias Fontanetto</dc:creator>
  <cp:lastModifiedBy>Matias</cp:lastModifiedBy>
  <cp:revision>742</cp:revision>
  <dcterms:created xsi:type="dcterms:W3CDTF">2016-06-17T20:08:39Z</dcterms:created>
  <dcterms:modified xsi:type="dcterms:W3CDTF">2025-02-24T18:20:33Z</dcterms:modified>
</cp:coreProperties>
</file>