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b" ContentType="application/vnd.ms-excel.sheet.binary.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charts/chart1.xml" ContentType="application/vnd.openxmlformats-officedocument.drawingml.chart+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charts/chart2.xml" ContentType="application/vnd.openxmlformats-officedocument.drawingml.chart+xml"/>
  <Override PartName="/ppt/charts/chart3.xml" ContentType="application/vnd.openxmlformats-officedocument.drawingml.chart+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charts/chart4.xml" ContentType="application/vnd.openxmlformats-officedocument.drawingml.chart+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charts/chart14.xml" ContentType="application/vnd.openxmlformats-officedocument.drawingml.chart+xml"/>
  <Override PartName="/ppt/charts/chartEx1.xml" ContentType="application/vnd.ms-office.chartex+xml"/>
  <Override PartName="/ppt/charts/style1.xml" ContentType="application/vnd.ms-office.chartstyle+xml"/>
  <Override PartName="/ppt/charts/colors1.xml" ContentType="application/vnd.ms-office.chartcolorstyle+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notesSlides/notesSlide2.xml" ContentType="application/vnd.openxmlformats-officedocument.presentationml.notesSlide+xml"/>
  <Override PartName="/ppt/charts/chart15.xml" ContentType="application/vnd.openxmlformats-officedocument.drawingml.chart+xml"/>
  <Override PartName="/ppt/charts/chartEx2.xml" ContentType="application/vnd.ms-office.chartex+xml"/>
  <Override PartName="/ppt/charts/style2.xml" ContentType="application/vnd.ms-office.chartstyle+xml"/>
  <Override PartName="/ppt/charts/colors2.xml" ContentType="application/vnd.ms-office.chartcolorstyle+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charts/chart16.xml" ContentType="application/vnd.openxmlformats-officedocument.drawingml.chart+xml"/>
  <Override PartName="/ppt/tags/tag397.xml" ContentType="application/vnd.openxmlformats-officedocument.presentationml.tags+xml"/>
  <Override PartName="/ppt/tags/tag398.xml" ContentType="application/vnd.openxmlformats-officedocument.presentationml.tags+xml"/>
  <Override PartName="/ppt/charts/chartEx3.xml" ContentType="application/vnd.ms-office.chartex+xml"/>
  <Override PartName="/ppt/charts/style3.xml" ContentType="application/vnd.ms-office.chartstyle+xml"/>
  <Override PartName="/ppt/charts/colors3.xml" ContentType="application/vnd.ms-office.chartcolorstyle+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charts/chart17.xml" ContentType="application/vnd.openxmlformats-officedocument.drawingml.chart+xml"/>
  <Override PartName="/ppt/tags/tag416.xml" ContentType="application/vnd.openxmlformats-officedocument.presentationml.tags+xml"/>
  <Override PartName="/ppt/tags/tag417.xml" ContentType="application/vnd.openxmlformats-officedocument.presentationml.tags+xml"/>
  <Override PartName="/ppt/charts/chartEx4.xml" ContentType="application/vnd.ms-office.chartex+xml"/>
  <Override PartName="/ppt/charts/style4.xml" ContentType="application/vnd.ms-office.chartstyle+xml"/>
  <Override PartName="/ppt/charts/colors4.xml" ContentType="application/vnd.ms-office.chartcolorstyle+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charts/chart18.xml" ContentType="application/vnd.openxmlformats-officedocument.drawingml.chart+xml"/>
  <Override PartName="/ppt/charts/chartEx5.xml" ContentType="application/vnd.ms-office.chartex+xml"/>
  <Override PartName="/ppt/charts/style5.xml" ContentType="application/vnd.ms-office.chartstyle+xml"/>
  <Override PartName="/ppt/charts/colors5.xml" ContentType="application/vnd.ms-office.chartcolorstyle+xml"/>
  <Override PartName="/ppt/charts/chartEx6.xml" ContentType="application/vnd.ms-office.chartex+xml"/>
  <Override PartName="/ppt/charts/style6.xml" ContentType="application/vnd.ms-office.chartstyle+xml"/>
  <Override PartName="/ppt/charts/colors6.xml" ContentType="application/vnd.ms-office.chartcolorstyle+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charts/chart19.xml" ContentType="application/vnd.openxmlformats-officedocument.drawingml.chart+xml"/>
  <Override PartName="/ppt/charts/chartEx7.xml" ContentType="application/vnd.ms-office.chartex+xml"/>
  <Override PartName="/ppt/charts/style7.xml" ContentType="application/vnd.ms-office.chartstyle+xml"/>
  <Override PartName="/ppt/charts/colors7.xml" ContentType="application/vnd.ms-office.chartcolorstyle+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charts/chart20.xml" ContentType="application/vnd.openxmlformats-officedocument.drawingml.chart+xml"/>
  <Override PartName="/ppt/charts/chartEx8.xml" ContentType="application/vnd.ms-office.chartex+xml"/>
  <Override PartName="/ppt/charts/style8.xml" ContentType="application/vnd.ms-office.chartstyle+xml"/>
  <Override PartName="/ppt/charts/colors8.xml" ContentType="application/vnd.ms-office.chartcolorstyle+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charts/chart21.xml" ContentType="application/vnd.openxmlformats-officedocument.drawingml.chart+xml"/>
  <Override PartName="/ppt/charts/chart2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13" r:id="rId1"/>
  </p:sldMasterIdLst>
  <p:notesMasterIdLst>
    <p:notesMasterId r:id="rId20"/>
  </p:notesMasterIdLst>
  <p:sldIdLst>
    <p:sldId id="283" r:id="rId2"/>
    <p:sldId id="257" r:id="rId3"/>
    <p:sldId id="282" r:id="rId4"/>
    <p:sldId id="270" r:id="rId5"/>
    <p:sldId id="271" r:id="rId6"/>
    <p:sldId id="272" r:id="rId7"/>
    <p:sldId id="273" r:id="rId8"/>
    <p:sldId id="274" r:id="rId9"/>
    <p:sldId id="275" r:id="rId10"/>
    <p:sldId id="276" r:id="rId11"/>
    <p:sldId id="284" r:id="rId12"/>
    <p:sldId id="277" r:id="rId13"/>
    <p:sldId id="285" r:id="rId14"/>
    <p:sldId id="278" r:id="rId15"/>
    <p:sldId id="279" r:id="rId16"/>
    <p:sldId id="280" r:id="rId17"/>
    <p:sldId id="281" r:id="rId18"/>
    <p:sldId id="269" r:id="rId19"/>
  </p:sldIdLst>
  <p:sldSz cx="12192000" cy="6858000"/>
  <p:notesSz cx="6858000" cy="9144000"/>
  <p:custDataLst>
    <p:tags r:id="rId21"/>
  </p:custDataLst>
  <p:defaultTextStyle>
    <a:defPPr>
      <a:defRPr lang="es-AR"/>
    </a:defPPr>
    <a:lvl1pPr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1pPr>
    <a:lvl2pPr marL="4572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2pPr>
    <a:lvl3pPr marL="9144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3pPr>
    <a:lvl4pPr marL="13716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4pPr>
    <a:lvl5pPr marL="1828800" algn="l" rtl="0" fontAlgn="base">
      <a:spcBef>
        <a:spcPct val="0"/>
      </a:spcBef>
      <a:spcAft>
        <a:spcPct val="0"/>
      </a:spcAft>
      <a:defRPr kern="1200">
        <a:solidFill>
          <a:schemeClr val="tx1"/>
        </a:solidFill>
        <a:latin typeface="Calibri" pitchFamily="34" charset="0"/>
        <a:ea typeface="MS PGothic" pitchFamily="34" charset="-128"/>
        <a:cs typeface="Arial" pitchFamily="34" charset="0"/>
      </a:defRPr>
    </a:lvl5pPr>
    <a:lvl6pPr marL="2286000" algn="l" defTabSz="914400" rtl="0" eaLnBrk="1" latinLnBrk="0" hangingPunct="1">
      <a:defRPr kern="1200">
        <a:solidFill>
          <a:schemeClr val="tx1"/>
        </a:solidFill>
        <a:latin typeface="Calibri" pitchFamily="34" charset="0"/>
        <a:ea typeface="MS PGothic" pitchFamily="34" charset="-128"/>
        <a:cs typeface="Arial" pitchFamily="34" charset="0"/>
      </a:defRPr>
    </a:lvl6pPr>
    <a:lvl7pPr marL="2743200" algn="l" defTabSz="914400" rtl="0" eaLnBrk="1" latinLnBrk="0" hangingPunct="1">
      <a:defRPr kern="1200">
        <a:solidFill>
          <a:schemeClr val="tx1"/>
        </a:solidFill>
        <a:latin typeface="Calibri" pitchFamily="34" charset="0"/>
        <a:ea typeface="MS PGothic" pitchFamily="34" charset="-128"/>
        <a:cs typeface="Arial" pitchFamily="34" charset="0"/>
      </a:defRPr>
    </a:lvl7pPr>
    <a:lvl8pPr marL="3200400" algn="l" defTabSz="914400" rtl="0" eaLnBrk="1" latinLnBrk="0" hangingPunct="1">
      <a:defRPr kern="1200">
        <a:solidFill>
          <a:schemeClr val="tx1"/>
        </a:solidFill>
        <a:latin typeface="Calibri" pitchFamily="34" charset="0"/>
        <a:ea typeface="MS PGothic" pitchFamily="34" charset="-128"/>
        <a:cs typeface="Arial" pitchFamily="34" charset="0"/>
      </a:defRPr>
    </a:lvl8pPr>
    <a:lvl9pPr marL="3657600" algn="l" defTabSz="914400" rtl="0" eaLnBrk="1" latinLnBrk="0" hangingPunct="1">
      <a:defRPr kern="1200">
        <a:solidFill>
          <a:schemeClr val="tx1"/>
        </a:solidFill>
        <a:latin typeface="Calibri" pitchFamily="34" charset="0"/>
        <a:ea typeface="MS PGothic"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ias" initials="M" lastIdx="1" clrIdx="0">
    <p:extLst>
      <p:ext uri="{19B8F6BF-5375-455C-9EA6-DF929625EA0E}">
        <p15:presenceInfo xmlns:p15="http://schemas.microsoft.com/office/powerpoint/2012/main" userId="Matia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51"/>
  </p:normalViewPr>
  <p:slideViewPr>
    <p:cSldViewPr snapToGrid="0">
      <p:cViewPr varScale="1">
        <p:scale>
          <a:sx n="85" d="100"/>
          <a:sy n="85" d="100"/>
        </p:scale>
        <p:origin x="590" y="48"/>
      </p:cViewPr>
      <p:guideLst>
        <p:guide orient="horz" pos="2160"/>
        <p:guide pos="3840"/>
      </p:guideLst>
    </p:cSldViewPr>
  </p:slideViewPr>
  <p:notesTextViewPr>
    <p:cViewPr>
      <p:scale>
        <a:sx n="1" d="1"/>
        <a:sy n="1" d="1"/>
      </p:scale>
      <p:origin x="0" y="0"/>
    </p:cViewPr>
  </p:notesTextViewPr>
  <p:sorterViewPr>
    <p:cViewPr>
      <p:scale>
        <a:sx n="100" d="100"/>
        <a:sy n="100" d="100"/>
      </p:scale>
      <p:origin x="0" y="-172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Binary_Worksheet9.xlsb"/></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Binary_Worksheet10.xlsb"/></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Binary_Worksheet11.xlsb"/></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Binary_Worksheet12.xlsb"/></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Binary_Worksheet13.xlsb"/></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Binary_Worksheet14.xlsb"/></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Binary_Worksheet15.xlsb"/></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Binary_Worksheet16.xlsb"/></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Binary_Worksheet17.xlsb"/></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Binary_Worksheet18.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Binary_Worksheet19.xlsb"/></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Binary_Worksheet20.xlsb"/></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Binary_Worksheet2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Binary_Worksheet3.xlsb"/></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Worksheet4.xlsb"/></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Binary_Worksheet5.xlsb"/></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Binary_Worksheet6.xlsb"/></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Binary_Worksheet7.xlsb"/></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Binary_Worksheet8.xlsb"/></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Matias\Desktop\MF\WBL\Reportes%202024\Nov-Dec\Base.xlsx" TargetMode="External"/></Relationships>
</file>

<file path=ppt/charts/_rels/chartEx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oleObject" Target="file:///C:\Users\Matias\Desktop\MF\WBL\Reportes%202024\Nov-Dec\Base.xlsx" TargetMode="External"/></Relationships>
</file>

<file path=ppt/charts/_rels/chartEx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oleObject" Target="file:///C:\Users\Matias\Desktop\MF\WBL\Reportes%202024\Nov-Dec\Base.xlsx" TargetMode="External"/></Relationships>
</file>

<file path=ppt/charts/_rels/chartEx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oleObject" Target="file:///C:\Users\Matias\Desktop\MF\WBL\Reportes%202024\Nov-Dec\Base.xlsx" TargetMode="External"/></Relationships>
</file>

<file path=ppt/charts/_rels/chartEx5.xml.rels><?xml version="1.0" encoding="UTF-8" standalone="yes"?>
<Relationships xmlns="http://schemas.openxmlformats.org/package/2006/relationships"><Relationship Id="rId2" Type="http://schemas.microsoft.com/office/2011/relationships/chartColorStyle" Target="colors5.xml"/><Relationship Id="rId1" Type="http://schemas.microsoft.com/office/2011/relationships/chartStyle" Target="style5.xml"/></Relationships>
</file>

<file path=ppt/charts/_rels/chartEx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oleObject" Target="file:///C:\Users\Matias\Desktop\MF\WBL\Reportes%202024\Nov-Dec\Base.xlsx" TargetMode="External"/></Relationships>
</file>

<file path=ppt/charts/_rels/chartEx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oleObject" Target="file:///C:\Users\Matias\Desktop\MF\WBL\Reportes%202024\Nov-Dec\Base.xlsx" TargetMode="External"/></Relationships>
</file>

<file path=ppt/charts/_rels/chartEx8.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oleObject" Target="file:///C:\Users\Matias\Desktop\MF\WBL\Reportes%202024\Nov-Dec\Ba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2941506522653946E-3"/>
          <c:y val="1.5629696423204088E-2"/>
          <c:w val="0.98541169869546918"/>
          <c:h val="0.96874060715359178"/>
        </c:manualLayout>
      </c:layout>
      <c:lineChart>
        <c:grouping val="standard"/>
        <c:varyColors val="0"/>
        <c:ser>
          <c:idx val="0"/>
          <c:order val="0"/>
          <c:spPr>
            <a:ln w="38100" cmpd="sng" algn="ctr">
              <a:solidFill>
                <a:schemeClr val="folHlink"/>
              </a:solidFill>
              <a:prstDash val="solid"/>
            </a:ln>
          </c:spPr>
          <c:marker>
            <c:symbol val="none"/>
          </c:marker>
          <c:val>
            <c:numRef>
              <c:f>Sheet1!$A$1:$L$1</c:f>
              <c:numCache>
                <c:formatCode>General</c:formatCode>
                <c:ptCount val="12"/>
                <c:pt idx="0">
                  <c:v>8128.2837230000023</c:v>
                </c:pt>
                <c:pt idx="1">
                  <c:v>5949.6186629999993</c:v>
                </c:pt>
                <c:pt idx="2">
                  <c:v>7143.0201280000001</c:v>
                </c:pt>
                <c:pt idx="3">
                  <c:v>9029.408261999999</c:v>
                </c:pt>
                <c:pt idx="4">
                  <c:v>10125.208581000004</c:v>
                </c:pt>
                <c:pt idx="5">
                  <c:v>9508.9638479999976</c:v>
                </c:pt>
                <c:pt idx="6">
                  <c:v>9035.8793770000048</c:v>
                </c:pt>
                <c:pt idx="7">
                  <c:v>11155.746653999997</c:v>
                </c:pt>
                <c:pt idx="8">
                  <c:v>9648.160270999997</c:v>
                </c:pt>
                <c:pt idx="9">
                  <c:v>6187.6197499999989</c:v>
                </c:pt>
                <c:pt idx="10">
                  <c:v>4349.9591449999998</c:v>
                </c:pt>
                <c:pt idx="11">
                  <c:v>2353.0428329999995</c:v>
                </c:pt>
              </c:numCache>
            </c:numRef>
          </c:val>
          <c:smooth val="0"/>
          <c:extLst>
            <c:ext xmlns:c16="http://schemas.microsoft.com/office/drawing/2014/chart" uri="{C3380CC4-5D6E-409C-BE32-E72D297353CC}">
              <c16:uniqueId val="{00000000-980A-42EA-92DC-72A3E3E851C8}"/>
            </c:ext>
          </c:extLst>
        </c:ser>
        <c:ser>
          <c:idx val="1"/>
          <c:order val="1"/>
          <c:spPr>
            <a:ln w="38100" cmpd="sng" algn="ctr">
              <a:solidFill>
                <a:schemeClr val="accent2"/>
              </a:solidFill>
              <a:prstDash val="solid"/>
            </a:ln>
          </c:spPr>
          <c:marker>
            <c:symbol val="none"/>
          </c:marker>
          <c:val>
            <c:numRef>
              <c:f>Sheet1!$A$2:$L$2</c:f>
              <c:numCache>
                <c:formatCode>General</c:formatCode>
                <c:ptCount val="12"/>
                <c:pt idx="0">
                  <c:v>7208.2876049999986</c:v>
                </c:pt>
                <c:pt idx="1">
                  <c:v>5439.9800049999994</c:v>
                </c:pt>
                <c:pt idx="2">
                  <c:v>5507.8044249999984</c:v>
                </c:pt>
                <c:pt idx="3">
                  <c:v>8369.464020999998</c:v>
                </c:pt>
                <c:pt idx="4">
                  <c:v>8353.1320430000033</c:v>
                </c:pt>
                <c:pt idx="5">
                  <c:v>8958.5273849999994</c:v>
                </c:pt>
                <c:pt idx="6">
                  <c:v>9797.9315649999971</c:v>
                </c:pt>
                <c:pt idx="7">
                  <c:v>10035.727805999999</c:v>
                </c:pt>
                <c:pt idx="8">
                  <c:v>8877.1516090000023</c:v>
                </c:pt>
                <c:pt idx="9">
                  <c:v>8505.4673989999974</c:v>
                </c:pt>
                <c:pt idx="10">
                  <c:v>5365.4308550000014</c:v>
                </c:pt>
                <c:pt idx="11">
                  <c:v>7367.236245000001</c:v>
                </c:pt>
              </c:numCache>
            </c:numRef>
          </c:val>
          <c:smooth val="0"/>
          <c:extLst>
            <c:ext xmlns:c16="http://schemas.microsoft.com/office/drawing/2014/chart" uri="{C3380CC4-5D6E-409C-BE32-E72D297353CC}">
              <c16:uniqueId val="{00000001-980A-42EA-92DC-72A3E3E851C8}"/>
            </c:ext>
          </c:extLst>
        </c:ser>
        <c:ser>
          <c:idx val="2"/>
          <c:order val="2"/>
          <c:spPr>
            <a:ln w="38100" cmpd="sng" algn="ctr">
              <a:solidFill>
                <a:schemeClr val="accent3"/>
              </a:solidFill>
              <a:prstDash val="solid"/>
            </a:ln>
          </c:spPr>
          <c:marker>
            <c:symbol val="none"/>
          </c:marker>
          <c:val>
            <c:numRef>
              <c:f>Sheet1!$A$3:$L$3</c:f>
              <c:numCache>
                <c:formatCode>General</c:formatCode>
                <c:ptCount val="12"/>
                <c:pt idx="0">
                  <c:v>7458.9176930000021</c:v>
                </c:pt>
                <c:pt idx="1">
                  <c:v>7775.9940149999984</c:v>
                </c:pt>
                <c:pt idx="2">
                  <c:v>8354.4339599999967</c:v>
                </c:pt>
                <c:pt idx="3">
                  <c:v>9608.329340000002</c:v>
                </c:pt>
                <c:pt idx="4">
                  <c:v>9475.0287399999979</c:v>
                </c:pt>
                <c:pt idx="5">
                  <c:v>8927.1566270000003</c:v>
                </c:pt>
                <c:pt idx="6">
                  <c:v>9910.3313089999992</c:v>
                </c:pt>
                <c:pt idx="7">
                  <c:v>7814.5580830000008</c:v>
                </c:pt>
                <c:pt idx="8">
                  <c:v>6946.6310090000015</c:v>
                </c:pt>
                <c:pt idx="9">
                  <c:v>6157.2098780000006</c:v>
                </c:pt>
                <c:pt idx="10">
                  <c:v>4730.4750169999988</c:v>
                </c:pt>
                <c:pt idx="11">
                  <c:v>4363.9574199999988</c:v>
                </c:pt>
              </c:numCache>
            </c:numRef>
          </c:val>
          <c:smooth val="0"/>
          <c:extLst>
            <c:ext xmlns:c16="http://schemas.microsoft.com/office/drawing/2014/chart" uri="{C3380CC4-5D6E-409C-BE32-E72D297353CC}">
              <c16:uniqueId val="{00000002-980A-42EA-92DC-72A3E3E851C8}"/>
            </c:ext>
          </c:extLst>
        </c:ser>
        <c:ser>
          <c:idx val="3"/>
          <c:order val="3"/>
          <c:spPr>
            <a:ln w="38100" cmpd="sng" algn="ctr">
              <a:solidFill>
                <a:schemeClr val="hlink"/>
              </a:solidFill>
              <a:prstDash val="solid"/>
            </a:ln>
          </c:spPr>
          <c:marker>
            <c:symbol val="none"/>
          </c:marker>
          <c:val>
            <c:numRef>
              <c:f>Sheet1!$A$4:$L$4</c:f>
              <c:numCache>
                <c:formatCode>General</c:formatCode>
                <c:ptCount val="12"/>
                <c:pt idx="0">
                  <c:v>3848.3767970000004</c:v>
                </c:pt>
                <c:pt idx="1">
                  <c:v>8906.681330999998</c:v>
                </c:pt>
                <c:pt idx="2">
                  <c:v>4353.6667739999984</c:v>
                </c:pt>
                <c:pt idx="3">
                  <c:v>4181.0664409999999</c:v>
                </c:pt>
                <c:pt idx="4">
                  <c:v>5006.7911109999986</c:v>
                </c:pt>
                <c:pt idx="5">
                  <c:v>3846.9117300000016</c:v>
                </c:pt>
                <c:pt idx="6">
                  <c:v>5799.3903950000013</c:v>
                </c:pt>
                <c:pt idx="7">
                  <c:v>6543.4643549999973</c:v>
                </c:pt>
                <c:pt idx="8">
                  <c:v>5563.4440649999997</c:v>
                </c:pt>
                <c:pt idx="9">
                  <c:v>4122</c:v>
                </c:pt>
                <c:pt idx="10">
                  <c:v>2986</c:v>
                </c:pt>
                <c:pt idx="11">
                  <c:v>3749</c:v>
                </c:pt>
              </c:numCache>
            </c:numRef>
          </c:val>
          <c:smooth val="0"/>
          <c:extLst>
            <c:ext xmlns:c16="http://schemas.microsoft.com/office/drawing/2014/chart" uri="{C3380CC4-5D6E-409C-BE32-E72D297353CC}">
              <c16:uniqueId val="{00000003-980A-42EA-92DC-72A3E3E851C8}"/>
            </c:ext>
          </c:extLst>
        </c:ser>
        <c:ser>
          <c:idx val="4"/>
          <c:order val="4"/>
          <c:spPr>
            <a:ln w="76200" cmpd="sng" algn="ctr">
              <a:solidFill>
                <a:srgbClr val="969696"/>
              </a:solidFill>
              <a:prstDash val="dash"/>
            </a:ln>
          </c:spPr>
          <c:marker>
            <c:symbol val="none"/>
          </c:marker>
          <c:val>
            <c:numRef>
              <c:f>Sheet1!$A$5:$L$5</c:f>
              <c:numCache>
                <c:formatCode>General</c:formatCode>
                <c:ptCount val="12"/>
                <c:pt idx="0">
                  <c:v>6794.6321959999987</c:v>
                </c:pt>
                <c:pt idx="1">
                  <c:v>6238.7092259999999</c:v>
                </c:pt>
                <c:pt idx="2">
                  <c:v>7842.3938350000017</c:v>
                </c:pt>
                <c:pt idx="3">
                  <c:v>8251.7729899999995</c:v>
                </c:pt>
                <c:pt idx="4">
                  <c:v>8859.0943830000033</c:v>
                </c:pt>
                <c:pt idx="5">
                  <c:v>8670.4268550000033</c:v>
                </c:pt>
                <c:pt idx="6">
                  <c:v>8755.7963450000025</c:v>
                </c:pt>
                <c:pt idx="7">
                  <c:v>7069.7176290000034</c:v>
                </c:pt>
                <c:pt idx="8">
                  <c:v>6744.6410400000004</c:v>
                </c:pt>
                <c:pt idx="9">
                  <c:v>6399.7710919999981</c:v>
                </c:pt>
                <c:pt idx="10">
                  <c:v>5699.1312860000007</c:v>
                </c:pt>
                <c:pt idx="11">
                  <c:v>6577</c:v>
                </c:pt>
              </c:numCache>
            </c:numRef>
          </c:val>
          <c:smooth val="0"/>
          <c:extLst>
            <c:ext xmlns:c16="http://schemas.microsoft.com/office/drawing/2014/chart" uri="{C3380CC4-5D6E-409C-BE32-E72D297353CC}">
              <c16:uniqueId val="{00000004-980A-42EA-92DC-72A3E3E851C8}"/>
            </c:ext>
          </c:extLst>
        </c:ser>
        <c:dLbls>
          <c:showLegendKey val="0"/>
          <c:showVal val="0"/>
          <c:showCatName val="0"/>
          <c:showSerName val="0"/>
          <c:showPercent val="0"/>
          <c:showBubbleSize val="0"/>
        </c:dLbls>
        <c:smooth val="0"/>
        <c:axId val="2021732464"/>
        <c:axId val="1"/>
      </c:lineChart>
      <c:catAx>
        <c:axId val="2021732464"/>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1500"/>
          <c:min val="2000"/>
        </c:scaling>
        <c:delete val="0"/>
        <c:axPos val="l"/>
        <c:majorGridlines>
          <c:spPr>
            <a:ln>
              <a:noFill/>
            </a:ln>
          </c:spPr>
        </c:majorGridlines>
        <c:numFmt formatCode="General" sourceLinked="1"/>
        <c:majorTickMark val="out"/>
        <c:minorTickMark val="none"/>
        <c:tickLblPos val="none"/>
        <c:spPr>
          <a:ln w="9525" cmpd="sng" algn="ctr">
            <a:solidFill>
              <a:schemeClr val="tx1"/>
            </a:solidFill>
            <a:prstDash val="solid"/>
          </a:ln>
        </c:spPr>
        <c:txPr>
          <a:bodyPr wrap="none"/>
          <a:lstStyle/>
          <a:p>
            <a:pPr>
              <a:defRPr sz="1000" b="1" kern="1200">
                <a:latin typeface="+mn-lt"/>
                <a:ea typeface="+mn-ea"/>
                <a:cs typeface="+mn-cs"/>
                <a:sym typeface="+mn-lt"/>
              </a:defRPr>
            </a:pPr>
            <a:endParaRPr lang="en-US"/>
          </a:p>
        </c:txPr>
        <c:crossAx val="2021732464"/>
        <c:crosses val="min"/>
        <c:crossBetween val="midCat"/>
        <c:majorUnit val="500"/>
      </c:valAx>
    </c:plotArea>
    <c:plotVisOnly val="0"/>
    <c:dispBlanksAs val="gap"/>
    <c:showDLblsOverMax val="1"/>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6312849162011177E-2"/>
          <c:y val="5.128205128205128E-2"/>
          <c:w val="0.92737430167597767"/>
          <c:h val="0.89743589743589747"/>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15109.299199999992</c:v>
                </c:pt>
              </c:numCache>
            </c:numRef>
          </c:val>
          <c:extLst>
            <c:ext xmlns:c16="http://schemas.microsoft.com/office/drawing/2014/chart" uri="{C3380CC4-5D6E-409C-BE32-E72D297353CC}">
              <c16:uniqueId val="{00000000-F65C-4738-87E0-A9C57F0F35E2}"/>
            </c:ext>
          </c:extLst>
        </c:ser>
        <c:ser>
          <c:idx val="1"/>
          <c:order val="1"/>
          <c:spPr>
            <a:solidFill>
              <a:schemeClr val="accent2"/>
            </a:solidFill>
            <a:ln>
              <a:noFill/>
            </a:ln>
          </c:spPr>
          <c:invertIfNegative val="0"/>
          <c:val>
            <c:numRef>
              <c:f>Sheet1!$A$2</c:f>
              <c:numCache>
                <c:formatCode>General</c:formatCode>
                <c:ptCount val="1"/>
                <c:pt idx="0">
                  <c:v>13742.679062999994</c:v>
                </c:pt>
              </c:numCache>
            </c:numRef>
          </c:val>
          <c:extLst>
            <c:ext xmlns:c16="http://schemas.microsoft.com/office/drawing/2014/chart" uri="{C3380CC4-5D6E-409C-BE32-E72D297353CC}">
              <c16:uniqueId val="{00000001-F65C-4738-87E0-A9C57F0F35E2}"/>
            </c:ext>
          </c:extLst>
        </c:ser>
        <c:ser>
          <c:idx val="2"/>
          <c:order val="2"/>
          <c:spPr>
            <a:solidFill>
              <a:schemeClr val="accent3"/>
            </a:solidFill>
            <a:ln>
              <a:noFill/>
            </a:ln>
          </c:spPr>
          <c:invertIfNegative val="0"/>
          <c:val>
            <c:numRef>
              <c:f>Sheet1!$A$3</c:f>
              <c:numCache>
                <c:formatCode>General</c:formatCode>
                <c:ptCount val="1"/>
                <c:pt idx="0">
                  <c:v>13880.753060999996</c:v>
                </c:pt>
              </c:numCache>
            </c:numRef>
          </c:val>
          <c:extLst>
            <c:ext xmlns:c16="http://schemas.microsoft.com/office/drawing/2014/chart" uri="{C3380CC4-5D6E-409C-BE32-E72D297353CC}">
              <c16:uniqueId val="{00000002-F65C-4738-87E0-A9C57F0F35E2}"/>
            </c:ext>
          </c:extLst>
        </c:ser>
        <c:ser>
          <c:idx val="3"/>
          <c:order val="3"/>
          <c:spPr>
            <a:solidFill>
              <a:schemeClr val="accent4"/>
            </a:solidFill>
            <a:ln>
              <a:noFill/>
            </a:ln>
          </c:spPr>
          <c:invertIfNegative val="0"/>
          <c:val>
            <c:numRef>
              <c:f>Sheet1!$A$4</c:f>
              <c:numCache>
                <c:formatCode>General</c:formatCode>
                <c:ptCount val="1"/>
                <c:pt idx="0">
                  <c:v>8352.0175250000029</c:v>
                </c:pt>
              </c:numCache>
            </c:numRef>
          </c:val>
          <c:extLst>
            <c:ext xmlns:c16="http://schemas.microsoft.com/office/drawing/2014/chart" uri="{C3380CC4-5D6E-409C-BE32-E72D297353CC}">
              <c16:uniqueId val="{00000003-F65C-4738-87E0-A9C57F0F35E2}"/>
            </c:ext>
          </c:extLst>
        </c:ser>
        <c:ser>
          <c:idx val="4"/>
          <c:order val="4"/>
          <c:spPr>
            <a:solidFill>
              <a:srgbClr val="007770"/>
            </a:solidFill>
            <a:ln>
              <a:noFill/>
            </a:ln>
          </c:spPr>
          <c:invertIfNegative val="0"/>
          <c:val>
            <c:numRef>
              <c:f>Sheet1!$A$5</c:f>
              <c:numCache>
                <c:formatCode>General</c:formatCode>
                <c:ptCount val="1"/>
                <c:pt idx="0">
                  <c:v>10579.164551999998</c:v>
                </c:pt>
              </c:numCache>
            </c:numRef>
          </c:val>
          <c:extLst>
            <c:ext xmlns:c16="http://schemas.microsoft.com/office/drawing/2014/chart" uri="{C3380CC4-5D6E-409C-BE32-E72D297353CC}">
              <c16:uniqueId val="{00000004-F65C-4738-87E0-A9C57F0F35E2}"/>
            </c:ext>
          </c:extLst>
        </c:ser>
        <c:dLbls>
          <c:showLegendKey val="0"/>
          <c:showVal val="0"/>
          <c:showCatName val="0"/>
          <c:showSerName val="0"/>
          <c:showPercent val="0"/>
          <c:showBubbleSize val="0"/>
        </c:dLbls>
        <c:gapWidth val="80"/>
        <c:axId val="338940944"/>
        <c:axId val="1"/>
      </c:barChart>
      <c:catAx>
        <c:axId val="338940944"/>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5109.299199999992"/>
          <c:min val="0"/>
        </c:scaling>
        <c:delete val="1"/>
        <c:axPos val="l"/>
        <c:numFmt formatCode="General" sourceLinked="1"/>
        <c:majorTickMark val="out"/>
        <c:minorTickMark val="none"/>
        <c:tickLblPos val="nextTo"/>
        <c:crossAx val="338940944"/>
        <c:crosses val="min"/>
        <c:crossBetween val="between"/>
      </c:valAx>
    </c:plotArea>
    <c:plotVisOnly val="0"/>
    <c:dispBlanksAs val="gap"/>
    <c:showDLblsOverMax val="1"/>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4505640345056404E-2"/>
          <c:y val="0.16375198728139906"/>
          <c:w val="0.93098871930988725"/>
          <c:h val="0.72337042925278217"/>
        </c:manualLayout>
      </c:layout>
      <c:barChart>
        <c:barDir val="col"/>
        <c:grouping val="clustered"/>
        <c:varyColors val="0"/>
        <c:ser>
          <c:idx val="0"/>
          <c:order val="0"/>
          <c:spPr>
            <a:solidFill>
              <a:schemeClr val="accent1"/>
            </a:solidFill>
            <a:ln>
              <a:noFill/>
            </a:ln>
          </c:spPr>
          <c:invertIfNegative val="0"/>
          <c:dLbls>
            <c:dLbl>
              <c:idx val="0"/>
              <c:layout>
                <c:manualLayout>
                  <c:x val="0"/>
                  <c:y val="-0.41255961844197137"/>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0BDC-4C52-9B87-506779DBB302}"/>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c:f>
              <c:numCache>
                <c:formatCode>General</c:formatCode>
                <c:ptCount val="1"/>
                <c:pt idx="0">
                  <c:v>485.18202299999973</c:v>
                </c:pt>
              </c:numCache>
            </c:numRef>
          </c:val>
          <c:extLst>
            <c:ext xmlns:c16="http://schemas.microsoft.com/office/drawing/2014/chart" uri="{C3380CC4-5D6E-409C-BE32-E72D297353CC}">
              <c16:uniqueId val="{00000001-0BDC-4C52-9B87-506779DBB302}"/>
            </c:ext>
          </c:extLst>
        </c:ser>
        <c:ser>
          <c:idx val="1"/>
          <c:order val="1"/>
          <c:spPr>
            <a:solidFill>
              <a:schemeClr val="accent2"/>
            </a:solidFill>
            <a:ln>
              <a:noFill/>
            </a:ln>
          </c:spPr>
          <c:invertIfNegative val="0"/>
          <c:dLbls>
            <c:dLbl>
              <c:idx val="0"/>
              <c:layout>
                <c:manualLayout>
                  <c:x val="0"/>
                  <c:y val="-0.37599364069952307"/>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0BDC-4C52-9B87-506779DBB302}"/>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c:f>
              <c:numCache>
                <c:formatCode>General</c:formatCode>
                <c:ptCount val="1"/>
                <c:pt idx="0">
                  <c:v>435.38240999999999</c:v>
                </c:pt>
              </c:numCache>
            </c:numRef>
          </c:val>
          <c:extLst>
            <c:ext xmlns:c16="http://schemas.microsoft.com/office/drawing/2014/chart" uri="{C3380CC4-5D6E-409C-BE32-E72D297353CC}">
              <c16:uniqueId val="{00000003-0BDC-4C52-9B87-506779DBB302}"/>
            </c:ext>
          </c:extLst>
        </c:ser>
        <c:ser>
          <c:idx val="2"/>
          <c:order val="2"/>
          <c:spPr>
            <a:solidFill>
              <a:schemeClr val="accent3"/>
            </a:solidFill>
            <a:ln>
              <a:noFill/>
            </a:ln>
          </c:spPr>
          <c:invertIfNegative val="0"/>
          <c:dLbls>
            <c:dLbl>
              <c:idx val="0"/>
              <c:layout>
                <c:manualLayout>
                  <c:x val="0"/>
                  <c:y val="-0.2186009538950715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0BDC-4C52-9B87-506779DBB302}"/>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c:f>
              <c:numCache>
                <c:formatCode>General</c:formatCode>
                <c:ptCount val="1"/>
                <c:pt idx="0">
                  <c:v>225.55303000000004</c:v>
                </c:pt>
              </c:numCache>
            </c:numRef>
          </c:val>
          <c:extLst>
            <c:ext xmlns:c16="http://schemas.microsoft.com/office/drawing/2014/chart" uri="{C3380CC4-5D6E-409C-BE32-E72D297353CC}">
              <c16:uniqueId val="{00000005-0BDC-4C52-9B87-506779DBB302}"/>
            </c:ext>
          </c:extLst>
        </c:ser>
        <c:ser>
          <c:idx val="3"/>
          <c:order val="3"/>
          <c:spPr>
            <a:solidFill>
              <a:schemeClr val="accent4"/>
            </a:solidFill>
            <a:ln>
              <a:noFill/>
            </a:ln>
          </c:spPr>
          <c:invertIfNegative val="0"/>
          <c:dLbls>
            <c:dLbl>
              <c:idx val="0"/>
              <c:layout>
                <c:manualLayout>
                  <c:x val="0"/>
                  <c:y val="-0.3275039745627981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0BDC-4C52-9B87-506779DBB302}"/>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c:f>
              <c:numCache>
                <c:formatCode>General</c:formatCode>
                <c:ptCount val="1"/>
                <c:pt idx="0">
                  <c:v>371.73925400000002</c:v>
                </c:pt>
              </c:numCache>
            </c:numRef>
          </c:val>
          <c:extLst>
            <c:ext xmlns:c16="http://schemas.microsoft.com/office/drawing/2014/chart" uri="{C3380CC4-5D6E-409C-BE32-E72D297353CC}">
              <c16:uniqueId val="{00000007-0BDC-4C52-9B87-506779DBB302}"/>
            </c:ext>
          </c:extLst>
        </c:ser>
        <c:ser>
          <c:idx val="4"/>
          <c:order val="4"/>
          <c:spPr>
            <a:solidFill>
              <a:srgbClr val="007770"/>
            </a:solidFill>
            <a:ln>
              <a:noFill/>
            </a:ln>
          </c:spPr>
          <c:invertIfNegative val="0"/>
          <c:dLbls>
            <c:dLbl>
              <c:idx val="0"/>
              <c:layout>
                <c:manualLayout>
                  <c:x val="0"/>
                  <c:y val="-0.2686804451510334"/>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0BDC-4C52-9B87-506779DBB302}"/>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Sheet1!$A$5</c:f>
              <c:numCache>
                <c:formatCode>General</c:formatCode>
                <c:ptCount val="1"/>
                <c:pt idx="0">
                  <c:v>294.30207700000005</c:v>
                </c:pt>
              </c:numCache>
            </c:numRef>
          </c:val>
          <c:extLst>
            <c:ext xmlns:c16="http://schemas.microsoft.com/office/drawing/2014/chart" uri="{C3380CC4-5D6E-409C-BE32-E72D297353CC}">
              <c16:uniqueId val="{00000009-0BDC-4C52-9B87-506779DBB302}"/>
            </c:ext>
          </c:extLst>
        </c:ser>
        <c:dLbls>
          <c:showLegendKey val="0"/>
          <c:showVal val="0"/>
          <c:showCatName val="0"/>
          <c:showSerName val="0"/>
          <c:showPercent val="0"/>
          <c:showBubbleSize val="0"/>
        </c:dLbls>
        <c:gapWidth val="115"/>
        <c:axId val="348441968"/>
        <c:axId val="1"/>
      </c:barChart>
      <c:catAx>
        <c:axId val="348441968"/>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485.18202299999973"/>
          <c:min val="0"/>
        </c:scaling>
        <c:delete val="1"/>
        <c:axPos val="l"/>
        <c:numFmt formatCode="General" sourceLinked="1"/>
        <c:majorTickMark val="out"/>
        <c:minorTickMark val="none"/>
        <c:tickLblPos val="nextTo"/>
        <c:crossAx val="348441968"/>
        <c:crosses val="min"/>
        <c:crossBetween val="between"/>
      </c:valAx>
    </c:plotArea>
    <c:plotVisOnly val="0"/>
    <c:dispBlanksAs val="gap"/>
    <c:showDLblsOverMax val="1"/>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4900074019245E-2"/>
          <c:y val="5.128205128205128E-2"/>
          <c:w val="0.92301998519615103"/>
          <c:h val="0.89743589743589747"/>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1722.8918800000001</c:v>
                </c:pt>
              </c:numCache>
            </c:numRef>
          </c:val>
          <c:extLst>
            <c:ext xmlns:c16="http://schemas.microsoft.com/office/drawing/2014/chart" uri="{C3380CC4-5D6E-409C-BE32-E72D297353CC}">
              <c16:uniqueId val="{00000000-1FC5-407C-A629-BD53E73BE838}"/>
            </c:ext>
          </c:extLst>
        </c:ser>
        <c:ser>
          <c:idx val="1"/>
          <c:order val="1"/>
          <c:spPr>
            <a:solidFill>
              <a:schemeClr val="accent2"/>
            </a:solidFill>
            <a:ln>
              <a:noFill/>
            </a:ln>
          </c:spPr>
          <c:invertIfNegative val="0"/>
          <c:val>
            <c:numRef>
              <c:f>Sheet1!$A$2</c:f>
              <c:numCache>
                <c:formatCode>General</c:formatCode>
                <c:ptCount val="1"/>
                <c:pt idx="0">
                  <c:v>1873.7151549999999</c:v>
                </c:pt>
              </c:numCache>
            </c:numRef>
          </c:val>
          <c:extLst>
            <c:ext xmlns:c16="http://schemas.microsoft.com/office/drawing/2014/chart" uri="{C3380CC4-5D6E-409C-BE32-E72D297353CC}">
              <c16:uniqueId val="{00000001-1FC5-407C-A629-BD53E73BE838}"/>
            </c:ext>
          </c:extLst>
        </c:ser>
        <c:ser>
          <c:idx val="2"/>
          <c:order val="2"/>
          <c:spPr>
            <a:solidFill>
              <a:schemeClr val="accent3"/>
            </a:solidFill>
            <a:ln>
              <a:noFill/>
            </a:ln>
          </c:spPr>
          <c:invertIfNegative val="0"/>
          <c:val>
            <c:numRef>
              <c:f>Sheet1!$A$3</c:f>
              <c:numCache>
                <c:formatCode>General</c:formatCode>
                <c:ptCount val="1"/>
                <c:pt idx="0">
                  <c:v>1922.8605550000002</c:v>
                </c:pt>
              </c:numCache>
            </c:numRef>
          </c:val>
          <c:extLst>
            <c:ext xmlns:c16="http://schemas.microsoft.com/office/drawing/2014/chart" uri="{C3380CC4-5D6E-409C-BE32-E72D297353CC}">
              <c16:uniqueId val="{00000002-1FC5-407C-A629-BD53E73BE838}"/>
            </c:ext>
          </c:extLst>
        </c:ser>
        <c:ser>
          <c:idx val="3"/>
          <c:order val="3"/>
          <c:spPr>
            <a:solidFill>
              <a:schemeClr val="accent4"/>
            </a:solidFill>
            <a:ln>
              <a:noFill/>
            </a:ln>
          </c:spPr>
          <c:invertIfNegative val="0"/>
          <c:val>
            <c:numRef>
              <c:f>Sheet1!$A$4</c:f>
              <c:numCache>
                <c:formatCode>General</c:formatCode>
                <c:ptCount val="1"/>
                <c:pt idx="0">
                  <c:v>1380.2976299999998</c:v>
                </c:pt>
              </c:numCache>
            </c:numRef>
          </c:val>
          <c:extLst>
            <c:ext xmlns:c16="http://schemas.microsoft.com/office/drawing/2014/chart" uri="{C3380CC4-5D6E-409C-BE32-E72D297353CC}">
              <c16:uniqueId val="{00000003-1FC5-407C-A629-BD53E73BE838}"/>
            </c:ext>
          </c:extLst>
        </c:ser>
        <c:ser>
          <c:idx val="4"/>
          <c:order val="4"/>
          <c:spPr>
            <a:solidFill>
              <a:srgbClr val="007770"/>
            </a:solidFill>
            <a:ln>
              <a:noFill/>
            </a:ln>
          </c:spPr>
          <c:invertIfNegative val="0"/>
          <c:val>
            <c:numRef>
              <c:f>Sheet1!$A$5</c:f>
              <c:numCache>
                <c:formatCode>General</c:formatCode>
                <c:ptCount val="1"/>
                <c:pt idx="0">
                  <c:v>1286.876857</c:v>
                </c:pt>
              </c:numCache>
            </c:numRef>
          </c:val>
          <c:extLst>
            <c:ext xmlns:c16="http://schemas.microsoft.com/office/drawing/2014/chart" uri="{C3380CC4-5D6E-409C-BE32-E72D297353CC}">
              <c16:uniqueId val="{00000004-1FC5-407C-A629-BD53E73BE838}"/>
            </c:ext>
          </c:extLst>
        </c:ser>
        <c:dLbls>
          <c:showLegendKey val="0"/>
          <c:showVal val="0"/>
          <c:showCatName val="0"/>
          <c:showSerName val="0"/>
          <c:showPercent val="0"/>
          <c:showBubbleSize val="0"/>
        </c:dLbls>
        <c:gapWidth val="80"/>
        <c:axId val="338950512"/>
        <c:axId val="1"/>
      </c:barChart>
      <c:catAx>
        <c:axId val="33895051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922.8605550000002"/>
          <c:min val="0"/>
        </c:scaling>
        <c:delete val="1"/>
        <c:axPos val="l"/>
        <c:numFmt formatCode="General" sourceLinked="1"/>
        <c:majorTickMark val="out"/>
        <c:minorTickMark val="none"/>
        <c:tickLblPos val="nextTo"/>
        <c:crossAx val="338950512"/>
        <c:crosses val="min"/>
        <c:crossBetween val="between"/>
      </c:valAx>
    </c:plotArea>
    <c:plotVisOnly val="0"/>
    <c:dispBlanksAs val="gap"/>
    <c:showDLblsOverMax val="1"/>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4900074019245E-2"/>
          <c:y val="5.5913978494623658E-2"/>
          <c:w val="0.92301998519615103"/>
          <c:h val="0.8881720430107527"/>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9277.5102509999961</c:v>
                </c:pt>
              </c:numCache>
            </c:numRef>
          </c:val>
          <c:extLst>
            <c:ext xmlns:c16="http://schemas.microsoft.com/office/drawing/2014/chart" uri="{C3380CC4-5D6E-409C-BE32-E72D297353CC}">
              <c16:uniqueId val="{00000000-5B62-4128-9F96-177AFDAFC76E}"/>
            </c:ext>
          </c:extLst>
        </c:ser>
        <c:ser>
          <c:idx val="1"/>
          <c:order val="1"/>
          <c:spPr>
            <a:solidFill>
              <a:schemeClr val="accent2"/>
            </a:solidFill>
            <a:ln>
              <a:noFill/>
            </a:ln>
          </c:spPr>
          <c:invertIfNegative val="0"/>
          <c:val>
            <c:numRef>
              <c:f>Sheet1!$A$2</c:f>
              <c:numCache>
                <c:formatCode>General</c:formatCode>
                <c:ptCount val="1"/>
                <c:pt idx="0">
                  <c:v>10270.490527999995</c:v>
                </c:pt>
              </c:numCache>
            </c:numRef>
          </c:val>
          <c:extLst>
            <c:ext xmlns:c16="http://schemas.microsoft.com/office/drawing/2014/chart" uri="{C3380CC4-5D6E-409C-BE32-E72D297353CC}">
              <c16:uniqueId val="{00000001-5B62-4128-9F96-177AFDAFC76E}"/>
            </c:ext>
          </c:extLst>
        </c:ser>
        <c:ser>
          <c:idx val="2"/>
          <c:order val="2"/>
          <c:spPr>
            <a:solidFill>
              <a:schemeClr val="accent3"/>
            </a:solidFill>
            <a:ln>
              <a:noFill/>
            </a:ln>
          </c:spPr>
          <c:invertIfNegative val="0"/>
          <c:val>
            <c:numRef>
              <c:f>Sheet1!$A$3</c:f>
              <c:numCache>
                <c:formatCode>General</c:formatCode>
                <c:ptCount val="1"/>
                <c:pt idx="0">
                  <c:v>10094.800835999997</c:v>
                </c:pt>
              </c:numCache>
            </c:numRef>
          </c:val>
          <c:extLst>
            <c:ext xmlns:c16="http://schemas.microsoft.com/office/drawing/2014/chart" uri="{C3380CC4-5D6E-409C-BE32-E72D297353CC}">
              <c16:uniqueId val="{00000002-5B62-4128-9F96-177AFDAFC76E}"/>
            </c:ext>
          </c:extLst>
        </c:ser>
        <c:ser>
          <c:idx val="3"/>
          <c:order val="3"/>
          <c:spPr>
            <a:solidFill>
              <a:schemeClr val="accent4"/>
            </a:solidFill>
            <a:ln>
              <a:noFill/>
            </a:ln>
          </c:spPr>
          <c:invertIfNegative val="0"/>
          <c:val>
            <c:numRef>
              <c:f>Sheet1!$A$4</c:f>
              <c:numCache>
                <c:formatCode>General</c:formatCode>
                <c:ptCount val="1"/>
                <c:pt idx="0">
                  <c:v>8610.1839479999926</c:v>
                </c:pt>
              </c:numCache>
            </c:numRef>
          </c:val>
          <c:extLst>
            <c:ext xmlns:c16="http://schemas.microsoft.com/office/drawing/2014/chart" uri="{C3380CC4-5D6E-409C-BE32-E72D297353CC}">
              <c16:uniqueId val="{00000003-5B62-4128-9F96-177AFDAFC76E}"/>
            </c:ext>
          </c:extLst>
        </c:ser>
        <c:ser>
          <c:idx val="4"/>
          <c:order val="4"/>
          <c:spPr>
            <a:solidFill>
              <a:srgbClr val="007770"/>
            </a:solidFill>
            <a:ln>
              <a:noFill/>
            </a:ln>
          </c:spPr>
          <c:invertIfNegative val="0"/>
          <c:val>
            <c:numRef>
              <c:f>Sheet1!$A$5</c:f>
              <c:numCache>
                <c:formatCode>General</c:formatCode>
                <c:ptCount val="1"/>
                <c:pt idx="0">
                  <c:v>11934.605935000011</c:v>
                </c:pt>
              </c:numCache>
            </c:numRef>
          </c:val>
          <c:extLst>
            <c:ext xmlns:c16="http://schemas.microsoft.com/office/drawing/2014/chart" uri="{C3380CC4-5D6E-409C-BE32-E72D297353CC}">
              <c16:uniqueId val="{00000004-5B62-4128-9F96-177AFDAFC76E}"/>
            </c:ext>
          </c:extLst>
        </c:ser>
        <c:dLbls>
          <c:showLegendKey val="0"/>
          <c:showVal val="0"/>
          <c:showCatName val="0"/>
          <c:showSerName val="0"/>
          <c:showPercent val="0"/>
          <c:showBubbleSize val="0"/>
        </c:dLbls>
        <c:gapWidth val="80"/>
        <c:axId val="322496000"/>
        <c:axId val="1"/>
      </c:barChart>
      <c:catAx>
        <c:axId val="322496000"/>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1934.605935000011"/>
          <c:min val="0"/>
        </c:scaling>
        <c:delete val="1"/>
        <c:axPos val="l"/>
        <c:numFmt formatCode="General" sourceLinked="1"/>
        <c:majorTickMark val="out"/>
        <c:minorTickMark val="none"/>
        <c:tickLblPos val="nextTo"/>
        <c:crossAx val="322496000"/>
        <c:crosses val="min"/>
        <c:crossBetween val="between"/>
      </c:valAx>
    </c:plotArea>
    <c:plotVisOnly val="0"/>
    <c:dispBlanksAs val="gap"/>
    <c:showDLblsOverMax val="1"/>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4922766957689727E-2"/>
          <c:y val="3.4922766957689727E-2"/>
          <c:w val="0.9301544660846206"/>
          <c:h val="0.9301544660846206"/>
        </c:manualLayout>
      </c:layout>
      <c:doughnutChart>
        <c:varyColors val="0"/>
        <c:ser>
          <c:idx val="0"/>
          <c:order val="0"/>
          <c:dPt>
            <c:idx val="0"/>
            <c:bubble3D val="0"/>
            <c:spPr>
              <a:solidFill>
                <a:schemeClr val="accent1"/>
              </a:solidFill>
              <a:ln>
                <a:noFill/>
              </a:ln>
            </c:spPr>
            <c:extLst>
              <c:ext xmlns:c16="http://schemas.microsoft.com/office/drawing/2014/chart" uri="{C3380CC4-5D6E-409C-BE32-E72D297353CC}">
                <c16:uniqueId val="{00000000-CC1F-46BB-8D74-9D6E4378EFE6}"/>
              </c:ext>
            </c:extLst>
          </c:dPt>
          <c:dPt>
            <c:idx val="1"/>
            <c:bubble3D val="0"/>
            <c:spPr>
              <a:solidFill>
                <a:schemeClr val="accent2"/>
              </a:solidFill>
              <a:ln>
                <a:noFill/>
              </a:ln>
            </c:spPr>
            <c:extLst>
              <c:ext xmlns:c16="http://schemas.microsoft.com/office/drawing/2014/chart" uri="{C3380CC4-5D6E-409C-BE32-E72D297353CC}">
                <c16:uniqueId val="{00000001-CC1F-46BB-8D74-9D6E4378EFE6}"/>
              </c:ext>
            </c:extLst>
          </c:dPt>
          <c:dPt>
            <c:idx val="2"/>
            <c:bubble3D val="0"/>
            <c:spPr>
              <a:solidFill>
                <a:schemeClr val="accent3"/>
              </a:solidFill>
              <a:ln>
                <a:noFill/>
              </a:ln>
            </c:spPr>
            <c:extLst>
              <c:ext xmlns:c16="http://schemas.microsoft.com/office/drawing/2014/chart" uri="{C3380CC4-5D6E-409C-BE32-E72D297353CC}">
                <c16:uniqueId val="{00000002-CC1F-46BB-8D74-9D6E4378EFE6}"/>
              </c:ext>
            </c:extLst>
          </c:dPt>
          <c:dPt>
            <c:idx val="3"/>
            <c:bubble3D val="0"/>
            <c:spPr>
              <a:solidFill>
                <a:schemeClr val="accent4"/>
              </a:solidFill>
              <a:ln>
                <a:noFill/>
              </a:ln>
            </c:spPr>
            <c:extLst>
              <c:ext xmlns:c16="http://schemas.microsoft.com/office/drawing/2014/chart" uri="{C3380CC4-5D6E-409C-BE32-E72D297353CC}">
                <c16:uniqueId val="{00000003-CC1F-46BB-8D74-9D6E4378EFE6}"/>
              </c:ext>
            </c:extLst>
          </c:dPt>
          <c:dPt>
            <c:idx val="4"/>
            <c:bubble3D val="0"/>
            <c:spPr>
              <a:solidFill>
                <a:schemeClr val="accent5"/>
              </a:solidFill>
              <a:ln>
                <a:noFill/>
              </a:ln>
            </c:spPr>
            <c:extLst>
              <c:ext xmlns:c16="http://schemas.microsoft.com/office/drawing/2014/chart" uri="{C3380CC4-5D6E-409C-BE32-E72D297353CC}">
                <c16:uniqueId val="{00000004-CC1F-46BB-8D74-9D6E4378EFE6}"/>
              </c:ext>
            </c:extLst>
          </c:dPt>
          <c:dPt>
            <c:idx val="5"/>
            <c:bubble3D val="0"/>
            <c:spPr>
              <a:solidFill>
                <a:schemeClr val="accent6"/>
              </a:solidFill>
              <a:ln>
                <a:noFill/>
              </a:ln>
            </c:spPr>
            <c:extLst>
              <c:ext xmlns:c16="http://schemas.microsoft.com/office/drawing/2014/chart" uri="{C3380CC4-5D6E-409C-BE32-E72D297353CC}">
                <c16:uniqueId val="{00000005-CC1F-46BB-8D74-9D6E4378EFE6}"/>
              </c:ext>
            </c:extLst>
          </c:dPt>
          <c:val>
            <c:numRef>
              <c:f>Sheet1!$A$1:$A$6</c:f>
              <c:numCache>
                <c:formatCode>General</c:formatCode>
                <c:ptCount val="6"/>
                <c:pt idx="0">
                  <c:v>0.56660014042720896</c:v>
                </c:pt>
                <c:pt idx="1">
                  <c:v>50.181214950276278</c:v>
                </c:pt>
                <c:pt idx="2">
                  <c:v>21.111689538314067</c:v>
                </c:pt>
                <c:pt idx="3">
                  <c:v>0.28330007021360448</c:v>
                </c:pt>
                <c:pt idx="4">
                  <c:v>0.82800884157885302</c:v>
                </c:pt>
                <c:pt idx="5">
                  <c:v>27.029186459189987</c:v>
                </c:pt>
              </c:numCache>
            </c:numRef>
          </c:val>
          <c:extLst>
            <c:ext xmlns:c16="http://schemas.microsoft.com/office/drawing/2014/chart" uri="{C3380CC4-5D6E-409C-BE32-E72D297353CC}">
              <c16:uniqueId val="{00000006-CC1F-46BB-8D74-9D6E4378EFE6}"/>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7329504666188083E-2"/>
          <c:y val="3.7329504666188083E-2"/>
          <c:w val="0.92534099066762387"/>
          <c:h val="0.92534099066762387"/>
        </c:manualLayout>
      </c:layout>
      <c:doughnutChart>
        <c:varyColors val="0"/>
        <c:ser>
          <c:idx val="0"/>
          <c:order val="0"/>
          <c:dPt>
            <c:idx val="0"/>
            <c:bubble3D val="0"/>
            <c:spPr>
              <a:solidFill>
                <a:srgbClr val="364D6E"/>
              </a:solidFill>
              <a:ln>
                <a:noFill/>
              </a:ln>
            </c:spPr>
            <c:extLst>
              <c:ext xmlns:c16="http://schemas.microsoft.com/office/drawing/2014/chart" uri="{C3380CC4-5D6E-409C-BE32-E72D297353CC}">
                <c16:uniqueId val="{00000000-A17C-4B78-9F2D-2059AAFF9931}"/>
              </c:ext>
            </c:extLst>
          </c:dPt>
          <c:dPt>
            <c:idx val="1"/>
            <c:bubble3D val="0"/>
            <c:spPr>
              <a:solidFill>
                <a:schemeClr val="accent2"/>
              </a:solidFill>
              <a:ln>
                <a:noFill/>
              </a:ln>
            </c:spPr>
            <c:extLst>
              <c:ext xmlns:c16="http://schemas.microsoft.com/office/drawing/2014/chart" uri="{C3380CC4-5D6E-409C-BE32-E72D297353CC}">
                <c16:uniqueId val="{00000001-A17C-4B78-9F2D-2059AAFF9931}"/>
              </c:ext>
            </c:extLst>
          </c:dPt>
          <c:dPt>
            <c:idx val="2"/>
            <c:bubble3D val="0"/>
            <c:spPr>
              <a:solidFill>
                <a:srgbClr val="007770"/>
              </a:solidFill>
              <a:ln>
                <a:noFill/>
              </a:ln>
            </c:spPr>
            <c:extLst>
              <c:ext xmlns:c16="http://schemas.microsoft.com/office/drawing/2014/chart" uri="{C3380CC4-5D6E-409C-BE32-E72D297353CC}">
                <c16:uniqueId val="{00000002-A17C-4B78-9F2D-2059AAFF9931}"/>
              </c:ext>
            </c:extLst>
          </c:dPt>
          <c:dPt>
            <c:idx val="3"/>
            <c:bubble3D val="0"/>
            <c:spPr>
              <a:solidFill>
                <a:schemeClr val="accent4"/>
              </a:solidFill>
              <a:ln>
                <a:noFill/>
              </a:ln>
            </c:spPr>
            <c:extLst>
              <c:ext xmlns:c16="http://schemas.microsoft.com/office/drawing/2014/chart" uri="{C3380CC4-5D6E-409C-BE32-E72D297353CC}">
                <c16:uniqueId val="{00000003-A17C-4B78-9F2D-2059AAFF9931}"/>
              </c:ext>
            </c:extLst>
          </c:dPt>
          <c:dPt>
            <c:idx val="4"/>
            <c:bubble3D val="0"/>
            <c:spPr>
              <a:solidFill>
                <a:schemeClr val="accent5"/>
              </a:solidFill>
              <a:ln>
                <a:noFill/>
              </a:ln>
            </c:spPr>
            <c:extLst>
              <c:ext xmlns:c16="http://schemas.microsoft.com/office/drawing/2014/chart" uri="{C3380CC4-5D6E-409C-BE32-E72D297353CC}">
                <c16:uniqueId val="{00000004-A17C-4B78-9F2D-2059AAFF9931}"/>
              </c:ext>
            </c:extLst>
          </c:dPt>
          <c:val>
            <c:numRef>
              <c:f>Sheet1!$A$1:$A$5</c:f>
              <c:numCache>
                <c:formatCode>General</c:formatCode>
                <c:ptCount val="5"/>
                <c:pt idx="0">
                  <c:v>4.970878142802162</c:v>
                </c:pt>
                <c:pt idx="1">
                  <c:v>49.119476032223005</c:v>
                </c:pt>
                <c:pt idx="2">
                  <c:v>42.989667832163406</c:v>
                </c:pt>
                <c:pt idx="3">
                  <c:v>0.36433772192105907</c:v>
                </c:pt>
                <c:pt idx="4">
                  <c:v>2.5556402708903674</c:v>
                </c:pt>
              </c:numCache>
            </c:numRef>
          </c:val>
          <c:extLst>
            <c:ext xmlns:c16="http://schemas.microsoft.com/office/drawing/2014/chart" uri="{C3380CC4-5D6E-409C-BE32-E72D297353CC}">
              <c16:uniqueId val="{00000005-A17C-4B78-9F2D-2059AAFF9931}"/>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6490066225165563E-2"/>
          <c:y val="2.6490066225165563E-2"/>
          <c:w val="0.94701986754966883"/>
          <c:h val="0.94701986754966883"/>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2425-4C75-9AA1-64CA4A5802EE}"/>
              </c:ext>
            </c:extLst>
          </c:dPt>
          <c:dPt>
            <c:idx val="1"/>
            <c:bubble3D val="0"/>
            <c:spPr>
              <a:solidFill>
                <a:srgbClr val="364D6E"/>
              </a:solidFill>
              <a:ln>
                <a:noFill/>
              </a:ln>
            </c:spPr>
            <c:extLst>
              <c:ext xmlns:c16="http://schemas.microsoft.com/office/drawing/2014/chart" uri="{C3380CC4-5D6E-409C-BE32-E72D297353CC}">
                <c16:uniqueId val="{00000001-2425-4C75-9AA1-64CA4A5802EE}"/>
              </c:ext>
            </c:extLst>
          </c:dPt>
          <c:dPt>
            <c:idx val="2"/>
            <c:bubble3D val="0"/>
            <c:spPr>
              <a:solidFill>
                <a:schemeClr val="accent3"/>
              </a:solidFill>
              <a:ln>
                <a:noFill/>
              </a:ln>
            </c:spPr>
            <c:extLst>
              <c:ext xmlns:c16="http://schemas.microsoft.com/office/drawing/2014/chart" uri="{C3380CC4-5D6E-409C-BE32-E72D297353CC}">
                <c16:uniqueId val="{00000002-2425-4C75-9AA1-64CA4A5802EE}"/>
              </c:ext>
            </c:extLst>
          </c:dPt>
          <c:dPt>
            <c:idx val="3"/>
            <c:bubble3D val="0"/>
            <c:spPr>
              <a:solidFill>
                <a:schemeClr val="accent4"/>
              </a:solidFill>
              <a:ln>
                <a:noFill/>
              </a:ln>
            </c:spPr>
            <c:extLst>
              <c:ext xmlns:c16="http://schemas.microsoft.com/office/drawing/2014/chart" uri="{C3380CC4-5D6E-409C-BE32-E72D297353CC}">
                <c16:uniqueId val="{00000003-2425-4C75-9AA1-64CA4A5802EE}"/>
              </c:ext>
            </c:extLst>
          </c:dPt>
          <c:dPt>
            <c:idx val="4"/>
            <c:bubble3D val="0"/>
            <c:spPr>
              <a:solidFill>
                <a:schemeClr val="accent5"/>
              </a:solidFill>
              <a:ln>
                <a:noFill/>
              </a:ln>
            </c:spPr>
            <c:extLst>
              <c:ext xmlns:c16="http://schemas.microsoft.com/office/drawing/2014/chart" uri="{C3380CC4-5D6E-409C-BE32-E72D297353CC}">
                <c16:uniqueId val="{00000004-2425-4C75-9AA1-64CA4A5802EE}"/>
              </c:ext>
            </c:extLst>
          </c:dPt>
          <c:dPt>
            <c:idx val="5"/>
            <c:bubble3D val="0"/>
            <c:spPr>
              <a:solidFill>
                <a:schemeClr val="accent6"/>
              </a:solidFill>
              <a:ln>
                <a:noFill/>
              </a:ln>
            </c:spPr>
            <c:extLst>
              <c:ext xmlns:c16="http://schemas.microsoft.com/office/drawing/2014/chart" uri="{C3380CC4-5D6E-409C-BE32-E72D297353CC}">
                <c16:uniqueId val="{00000005-2425-4C75-9AA1-64CA4A5802EE}"/>
              </c:ext>
            </c:extLst>
          </c:dPt>
          <c:dPt>
            <c:idx val="6"/>
            <c:bubble3D val="0"/>
            <c:spPr>
              <a:solidFill>
                <a:schemeClr val="accent1"/>
              </a:solidFill>
              <a:ln>
                <a:noFill/>
              </a:ln>
            </c:spPr>
            <c:extLst>
              <c:ext xmlns:c16="http://schemas.microsoft.com/office/drawing/2014/chart" uri="{C3380CC4-5D6E-409C-BE32-E72D297353CC}">
                <c16:uniqueId val="{00000006-2425-4C75-9AA1-64CA4A5802EE}"/>
              </c:ext>
            </c:extLst>
          </c:dPt>
          <c:val>
            <c:numRef>
              <c:f>Sheet1!$A$1:$A$7</c:f>
              <c:numCache>
                <c:formatCode>General</c:formatCode>
                <c:ptCount val="7"/>
                <c:pt idx="0">
                  <c:v>3.3278455291988438</c:v>
                </c:pt>
                <c:pt idx="1">
                  <c:v>0.14156233613277167</c:v>
                </c:pt>
                <c:pt idx="2">
                  <c:v>0.16967002138425075</c:v>
                </c:pt>
                <c:pt idx="3">
                  <c:v>0.20175731308596923</c:v>
                </c:pt>
                <c:pt idx="4">
                  <c:v>79.06200944530255</c:v>
                </c:pt>
                <c:pt idx="5">
                  <c:v>6.688892619769585</c:v>
                </c:pt>
                <c:pt idx="6">
                  <c:v>10.408262735126025</c:v>
                </c:pt>
              </c:numCache>
            </c:numRef>
          </c:val>
          <c:extLst>
            <c:ext xmlns:c16="http://schemas.microsoft.com/office/drawing/2014/chart" uri="{C3380CC4-5D6E-409C-BE32-E72D297353CC}">
              <c16:uniqueId val="{00000007-2425-4C75-9AA1-64CA4A5802EE}"/>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4278180619644036E-2"/>
          <c:y val="3.4278180619644036E-2"/>
          <c:w val="0.9314436387607119"/>
          <c:h val="0.9314436387607119"/>
        </c:manualLayout>
      </c:layout>
      <c:doughnutChart>
        <c:varyColors val="0"/>
        <c:ser>
          <c:idx val="0"/>
          <c:order val="0"/>
          <c:dPt>
            <c:idx val="0"/>
            <c:bubble3D val="0"/>
            <c:spPr>
              <a:solidFill>
                <a:srgbClr val="364D6E"/>
              </a:solidFill>
              <a:ln>
                <a:noFill/>
              </a:ln>
            </c:spPr>
            <c:extLst>
              <c:ext xmlns:c16="http://schemas.microsoft.com/office/drawing/2014/chart" uri="{C3380CC4-5D6E-409C-BE32-E72D297353CC}">
                <c16:uniqueId val="{00000000-A2CF-4C30-A22A-DA218B862799}"/>
              </c:ext>
            </c:extLst>
          </c:dPt>
          <c:dPt>
            <c:idx val="1"/>
            <c:bubble3D val="0"/>
            <c:spPr>
              <a:solidFill>
                <a:srgbClr val="007770"/>
              </a:solidFill>
              <a:ln>
                <a:noFill/>
              </a:ln>
            </c:spPr>
            <c:extLst>
              <c:ext xmlns:c16="http://schemas.microsoft.com/office/drawing/2014/chart" uri="{C3380CC4-5D6E-409C-BE32-E72D297353CC}">
                <c16:uniqueId val="{00000001-A2CF-4C30-A22A-DA218B862799}"/>
              </c:ext>
            </c:extLst>
          </c:dPt>
          <c:dPt>
            <c:idx val="2"/>
            <c:bubble3D val="0"/>
            <c:spPr>
              <a:solidFill>
                <a:srgbClr val="C30C3E"/>
              </a:solidFill>
              <a:ln>
                <a:noFill/>
              </a:ln>
            </c:spPr>
            <c:extLst>
              <c:ext xmlns:c16="http://schemas.microsoft.com/office/drawing/2014/chart" uri="{C3380CC4-5D6E-409C-BE32-E72D297353CC}">
                <c16:uniqueId val="{00000002-A2CF-4C30-A22A-DA218B862799}"/>
              </c:ext>
            </c:extLst>
          </c:dPt>
          <c:dPt>
            <c:idx val="3"/>
            <c:bubble3D val="0"/>
            <c:spPr>
              <a:solidFill>
                <a:schemeClr val="accent4"/>
              </a:solidFill>
              <a:ln>
                <a:noFill/>
              </a:ln>
            </c:spPr>
            <c:extLst>
              <c:ext xmlns:c16="http://schemas.microsoft.com/office/drawing/2014/chart" uri="{C3380CC4-5D6E-409C-BE32-E72D297353CC}">
                <c16:uniqueId val="{00000003-A2CF-4C30-A22A-DA218B862799}"/>
              </c:ext>
            </c:extLst>
          </c:dPt>
          <c:dPt>
            <c:idx val="4"/>
            <c:bubble3D val="0"/>
            <c:spPr>
              <a:solidFill>
                <a:srgbClr val="808080"/>
              </a:solidFill>
              <a:ln>
                <a:noFill/>
              </a:ln>
            </c:spPr>
            <c:extLst>
              <c:ext xmlns:c16="http://schemas.microsoft.com/office/drawing/2014/chart" uri="{C3380CC4-5D6E-409C-BE32-E72D297353CC}">
                <c16:uniqueId val="{00000004-A2CF-4C30-A22A-DA218B862799}"/>
              </c:ext>
            </c:extLst>
          </c:dPt>
          <c:dPt>
            <c:idx val="5"/>
            <c:bubble3D val="0"/>
            <c:spPr>
              <a:solidFill>
                <a:schemeClr val="accent6"/>
              </a:solidFill>
              <a:ln>
                <a:noFill/>
              </a:ln>
            </c:spPr>
            <c:extLst>
              <c:ext xmlns:c16="http://schemas.microsoft.com/office/drawing/2014/chart" uri="{C3380CC4-5D6E-409C-BE32-E72D297353CC}">
                <c16:uniqueId val="{00000005-A2CF-4C30-A22A-DA218B862799}"/>
              </c:ext>
            </c:extLst>
          </c:dPt>
          <c:dPt>
            <c:idx val="6"/>
            <c:bubble3D val="0"/>
            <c:spPr>
              <a:solidFill>
                <a:schemeClr val="accent1"/>
              </a:solidFill>
              <a:ln>
                <a:noFill/>
              </a:ln>
            </c:spPr>
            <c:extLst>
              <c:ext xmlns:c16="http://schemas.microsoft.com/office/drawing/2014/chart" uri="{C3380CC4-5D6E-409C-BE32-E72D297353CC}">
                <c16:uniqueId val="{00000006-A2CF-4C30-A22A-DA218B862799}"/>
              </c:ext>
            </c:extLst>
          </c:dPt>
          <c:val>
            <c:numRef>
              <c:f>Sheet1!$A$1:$A$7</c:f>
              <c:numCache>
                <c:formatCode>General</c:formatCode>
                <c:ptCount val="7"/>
                <c:pt idx="0">
                  <c:v>5.1820141194754665</c:v>
                </c:pt>
                <c:pt idx="1">
                  <c:v>42.712492562748558</c:v>
                </c:pt>
                <c:pt idx="2">
                  <c:v>3.0309299413720665</c:v>
                </c:pt>
                <c:pt idx="3">
                  <c:v>24.71354074545533</c:v>
                </c:pt>
                <c:pt idx="4">
                  <c:v>18.404256166220417</c:v>
                </c:pt>
                <c:pt idx="5">
                  <c:v>0.41459137222860237</c:v>
                </c:pt>
                <c:pt idx="6">
                  <c:v>5.5421750924995665</c:v>
                </c:pt>
              </c:numCache>
            </c:numRef>
          </c:val>
          <c:extLst>
            <c:ext xmlns:c16="http://schemas.microsoft.com/office/drawing/2014/chart" uri="{C3380CC4-5D6E-409C-BE32-E72D297353CC}">
              <c16:uniqueId val="{00000007-A2CF-4C30-A22A-DA218B862799}"/>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3635187580853813E-2"/>
          <c:y val="3.3635187580853813E-2"/>
          <c:w val="0.93272962483829236"/>
          <c:h val="0.93272962483829236"/>
        </c:manualLayout>
      </c:layout>
      <c:doughnutChart>
        <c:varyColors val="0"/>
        <c:ser>
          <c:idx val="0"/>
          <c:order val="0"/>
          <c:dPt>
            <c:idx val="0"/>
            <c:bubble3D val="0"/>
            <c:spPr>
              <a:solidFill>
                <a:schemeClr val="accent1"/>
              </a:solidFill>
              <a:ln>
                <a:noFill/>
              </a:ln>
            </c:spPr>
            <c:extLst>
              <c:ext xmlns:c16="http://schemas.microsoft.com/office/drawing/2014/chart" uri="{C3380CC4-5D6E-409C-BE32-E72D297353CC}">
                <c16:uniqueId val="{00000000-D634-4937-940F-EF213FD91681}"/>
              </c:ext>
            </c:extLst>
          </c:dPt>
          <c:dPt>
            <c:idx val="1"/>
            <c:bubble3D val="0"/>
            <c:spPr>
              <a:solidFill>
                <a:srgbClr val="007770"/>
              </a:solidFill>
              <a:ln>
                <a:noFill/>
              </a:ln>
            </c:spPr>
            <c:extLst>
              <c:ext xmlns:c16="http://schemas.microsoft.com/office/drawing/2014/chart" uri="{C3380CC4-5D6E-409C-BE32-E72D297353CC}">
                <c16:uniqueId val="{00000001-D634-4937-940F-EF213FD91681}"/>
              </c:ext>
            </c:extLst>
          </c:dPt>
          <c:dPt>
            <c:idx val="2"/>
            <c:bubble3D val="0"/>
            <c:spPr>
              <a:solidFill>
                <a:schemeClr val="accent2"/>
              </a:solidFill>
              <a:ln>
                <a:noFill/>
              </a:ln>
            </c:spPr>
            <c:extLst>
              <c:ext xmlns:c16="http://schemas.microsoft.com/office/drawing/2014/chart" uri="{C3380CC4-5D6E-409C-BE32-E72D297353CC}">
                <c16:uniqueId val="{00000002-D634-4937-940F-EF213FD91681}"/>
              </c:ext>
            </c:extLst>
          </c:dPt>
          <c:dPt>
            <c:idx val="3"/>
            <c:bubble3D val="0"/>
            <c:spPr>
              <a:solidFill>
                <a:schemeClr val="accent4"/>
              </a:solidFill>
              <a:ln>
                <a:noFill/>
              </a:ln>
            </c:spPr>
            <c:extLst>
              <c:ext xmlns:c16="http://schemas.microsoft.com/office/drawing/2014/chart" uri="{C3380CC4-5D6E-409C-BE32-E72D297353CC}">
                <c16:uniqueId val="{00000003-D634-4937-940F-EF213FD91681}"/>
              </c:ext>
            </c:extLst>
          </c:dPt>
          <c:dPt>
            <c:idx val="4"/>
            <c:bubble3D val="0"/>
            <c:spPr>
              <a:solidFill>
                <a:schemeClr val="accent5"/>
              </a:solidFill>
              <a:ln>
                <a:noFill/>
              </a:ln>
            </c:spPr>
            <c:extLst>
              <c:ext xmlns:c16="http://schemas.microsoft.com/office/drawing/2014/chart" uri="{C3380CC4-5D6E-409C-BE32-E72D297353CC}">
                <c16:uniqueId val="{00000004-D634-4937-940F-EF213FD91681}"/>
              </c:ext>
            </c:extLst>
          </c:dPt>
          <c:dPt>
            <c:idx val="5"/>
            <c:bubble3D val="0"/>
            <c:spPr>
              <a:solidFill>
                <a:schemeClr val="accent6"/>
              </a:solidFill>
              <a:ln>
                <a:noFill/>
              </a:ln>
            </c:spPr>
            <c:extLst>
              <c:ext xmlns:c16="http://schemas.microsoft.com/office/drawing/2014/chart" uri="{C3380CC4-5D6E-409C-BE32-E72D297353CC}">
                <c16:uniqueId val="{00000005-D634-4937-940F-EF213FD91681}"/>
              </c:ext>
            </c:extLst>
          </c:dPt>
          <c:val>
            <c:numRef>
              <c:f>Sheet1!$A$1:$A$6</c:f>
              <c:numCache>
                <c:formatCode>General</c:formatCode>
                <c:ptCount val="6"/>
                <c:pt idx="0">
                  <c:v>5.7839917036201144E-2</c:v>
                </c:pt>
                <c:pt idx="1">
                  <c:v>40.50153458658481</c:v>
                </c:pt>
                <c:pt idx="2">
                  <c:v>56.454926025996087</c:v>
                </c:pt>
                <c:pt idx="3">
                  <c:v>2.1899320958780377</c:v>
                </c:pt>
                <c:pt idx="4">
                  <c:v>0.71258500261959068</c:v>
                </c:pt>
                <c:pt idx="5">
                  <c:v>8.3182371885276649E-2</c:v>
                </c:pt>
              </c:numCache>
            </c:numRef>
          </c:val>
          <c:extLst>
            <c:ext xmlns:c16="http://schemas.microsoft.com/office/drawing/2014/chart" uri="{C3380CC4-5D6E-409C-BE32-E72D297353CC}">
              <c16:uniqueId val="{00000006-D634-4937-940F-EF213FD91681}"/>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2039433148490448E-2"/>
          <c:y val="3.2039433148490448E-2"/>
          <c:w val="0.9359211337030191"/>
          <c:h val="0.9359211337030191"/>
        </c:manualLayout>
      </c:layout>
      <c:doughnutChart>
        <c:varyColors val="0"/>
        <c:ser>
          <c:idx val="0"/>
          <c:order val="0"/>
          <c:dPt>
            <c:idx val="0"/>
            <c:bubble3D val="0"/>
            <c:spPr>
              <a:solidFill>
                <a:schemeClr val="accent1"/>
              </a:solidFill>
              <a:ln>
                <a:noFill/>
              </a:ln>
            </c:spPr>
            <c:extLst>
              <c:ext xmlns:c16="http://schemas.microsoft.com/office/drawing/2014/chart" uri="{C3380CC4-5D6E-409C-BE32-E72D297353CC}">
                <c16:uniqueId val="{00000000-43A8-4ADC-AF7A-365A579191FA}"/>
              </c:ext>
            </c:extLst>
          </c:dPt>
          <c:dPt>
            <c:idx val="1"/>
            <c:bubble3D val="0"/>
            <c:spPr>
              <a:solidFill>
                <a:schemeClr val="accent2"/>
              </a:solidFill>
              <a:ln>
                <a:noFill/>
              </a:ln>
            </c:spPr>
            <c:extLst>
              <c:ext xmlns:c16="http://schemas.microsoft.com/office/drawing/2014/chart" uri="{C3380CC4-5D6E-409C-BE32-E72D297353CC}">
                <c16:uniqueId val="{00000001-43A8-4ADC-AF7A-365A579191FA}"/>
              </c:ext>
            </c:extLst>
          </c:dPt>
          <c:dPt>
            <c:idx val="2"/>
            <c:bubble3D val="0"/>
            <c:spPr>
              <a:solidFill>
                <a:srgbClr val="C30C3E"/>
              </a:solidFill>
              <a:ln>
                <a:noFill/>
              </a:ln>
            </c:spPr>
            <c:extLst>
              <c:ext xmlns:c16="http://schemas.microsoft.com/office/drawing/2014/chart" uri="{C3380CC4-5D6E-409C-BE32-E72D297353CC}">
                <c16:uniqueId val="{00000002-43A8-4ADC-AF7A-365A579191FA}"/>
              </c:ext>
            </c:extLst>
          </c:dPt>
          <c:dPt>
            <c:idx val="3"/>
            <c:bubble3D val="0"/>
            <c:spPr>
              <a:solidFill>
                <a:schemeClr val="accent4"/>
              </a:solidFill>
              <a:ln>
                <a:noFill/>
              </a:ln>
            </c:spPr>
            <c:extLst>
              <c:ext xmlns:c16="http://schemas.microsoft.com/office/drawing/2014/chart" uri="{C3380CC4-5D6E-409C-BE32-E72D297353CC}">
                <c16:uniqueId val="{00000003-43A8-4ADC-AF7A-365A579191FA}"/>
              </c:ext>
            </c:extLst>
          </c:dPt>
          <c:dPt>
            <c:idx val="4"/>
            <c:bubble3D val="0"/>
            <c:spPr>
              <a:solidFill>
                <a:schemeClr val="accent5"/>
              </a:solidFill>
              <a:ln>
                <a:noFill/>
              </a:ln>
            </c:spPr>
            <c:extLst>
              <c:ext xmlns:c16="http://schemas.microsoft.com/office/drawing/2014/chart" uri="{C3380CC4-5D6E-409C-BE32-E72D297353CC}">
                <c16:uniqueId val="{00000004-43A8-4ADC-AF7A-365A579191FA}"/>
              </c:ext>
            </c:extLst>
          </c:dPt>
          <c:dPt>
            <c:idx val="5"/>
            <c:bubble3D val="0"/>
            <c:spPr>
              <a:solidFill>
                <a:schemeClr val="accent6"/>
              </a:solidFill>
              <a:ln>
                <a:noFill/>
              </a:ln>
            </c:spPr>
            <c:extLst>
              <c:ext xmlns:c16="http://schemas.microsoft.com/office/drawing/2014/chart" uri="{C3380CC4-5D6E-409C-BE32-E72D297353CC}">
                <c16:uniqueId val="{00000005-43A8-4ADC-AF7A-365A579191FA}"/>
              </c:ext>
            </c:extLst>
          </c:dPt>
          <c:dPt>
            <c:idx val="6"/>
            <c:bubble3D val="0"/>
            <c:spPr>
              <a:solidFill>
                <a:srgbClr val="007770"/>
              </a:solidFill>
              <a:ln>
                <a:noFill/>
              </a:ln>
            </c:spPr>
            <c:extLst>
              <c:ext xmlns:c16="http://schemas.microsoft.com/office/drawing/2014/chart" uri="{C3380CC4-5D6E-409C-BE32-E72D297353CC}">
                <c16:uniqueId val="{00000006-43A8-4ADC-AF7A-365A579191FA}"/>
              </c:ext>
            </c:extLst>
          </c:dPt>
          <c:dPt>
            <c:idx val="7"/>
            <c:bubble3D val="0"/>
            <c:spPr>
              <a:solidFill>
                <a:schemeClr val="accent2"/>
              </a:solidFill>
              <a:ln>
                <a:noFill/>
              </a:ln>
            </c:spPr>
            <c:extLst>
              <c:ext xmlns:c16="http://schemas.microsoft.com/office/drawing/2014/chart" uri="{C3380CC4-5D6E-409C-BE32-E72D297353CC}">
                <c16:uniqueId val="{00000007-43A8-4ADC-AF7A-365A579191FA}"/>
              </c:ext>
            </c:extLst>
          </c:dPt>
          <c:dPt>
            <c:idx val="8"/>
            <c:bubble3D val="0"/>
            <c:spPr>
              <a:solidFill>
                <a:schemeClr val="accent3"/>
              </a:solidFill>
              <a:ln>
                <a:noFill/>
              </a:ln>
            </c:spPr>
            <c:extLst>
              <c:ext xmlns:c16="http://schemas.microsoft.com/office/drawing/2014/chart" uri="{C3380CC4-5D6E-409C-BE32-E72D297353CC}">
                <c16:uniqueId val="{00000008-43A8-4ADC-AF7A-365A579191FA}"/>
              </c:ext>
            </c:extLst>
          </c:dPt>
          <c:val>
            <c:numRef>
              <c:f>Sheet1!$A$1:$A$9</c:f>
              <c:numCache>
                <c:formatCode>General</c:formatCode>
                <c:ptCount val="9"/>
                <c:pt idx="0">
                  <c:v>2.2224348696947622</c:v>
                </c:pt>
                <c:pt idx="1">
                  <c:v>6.2543664191483721</c:v>
                </c:pt>
                <c:pt idx="2">
                  <c:v>52.027328128413139</c:v>
                </c:pt>
                <c:pt idx="3">
                  <c:v>2.17620977855537</c:v>
                </c:pt>
                <c:pt idx="4">
                  <c:v>3.0073910949196594</c:v>
                </c:pt>
                <c:pt idx="5">
                  <c:v>12.077481163374438</c:v>
                </c:pt>
                <c:pt idx="6">
                  <c:v>4.6000646975656982</c:v>
                </c:pt>
                <c:pt idx="7">
                  <c:v>0.90525056353546651</c:v>
                </c:pt>
                <c:pt idx="8">
                  <c:v>16.729473284793094</c:v>
                </c:pt>
              </c:numCache>
            </c:numRef>
          </c:val>
          <c:extLst>
            <c:ext xmlns:c16="http://schemas.microsoft.com/office/drawing/2014/chart" uri="{C3380CC4-5D6E-409C-BE32-E72D297353CC}">
              <c16:uniqueId val="{00000009-43A8-4ADC-AF7A-365A579191FA}"/>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943629846855653E-2"/>
          <c:y val="5.5378061767838126E-2"/>
          <c:w val="0.96611274030628869"/>
          <c:h val="0.88924387646432379"/>
        </c:manualLayout>
      </c:layout>
      <c:barChart>
        <c:barDir val="col"/>
        <c:grouping val="stacked"/>
        <c:varyColors val="0"/>
        <c:ser>
          <c:idx val="0"/>
          <c:order val="0"/>
          <c:spPr>
            <a:solidFill>
              <a:srgbClr val="007770"/>
            </a:solidFill>
            <a:ln>
              <a:noFill/>
            </a:ln>
          </c:spPr>
          <c:invertIfNegative val="0"/>
          <c:dPt>
            <c:idx val="0"/>
            <c:invertIfNegative val="0"/>
            <c:bubble3D val="0"/>
            <c:spPr>
              <a:solidFill>
                <a:schemeClr val="accent1"/>
              </a:solidFill>
              <a:ln>
                <a:noFill/>
              </a:ln>
            </c:spPr>
            <c:extLst>
              <c:ext xmlns:c16="http://schemas.microsoft.com/office/drawing/2014/chart" uri="{C3380CC4-5D6E-409C-BE32-E72D297353CC}">
                <c16:uniqueId val="{00000000-9BB8-49BA-BF45-A8F654BDDA11}"/>
              </c:ext>
            </c:extLst>
          </c:dPt>
          <c:dPt>
            <c:idx val="1"/>
            <c:invertIfNegative val="0"/>
            <c:bubble3D val="0"/>
            <c:spPr>
              <a:solidFill>
                <a:schemeClr val="accent2"/>
              </a:solidFill>
              <a:ln>
                <a:noFill/>
              </a:ln>
            </c:spPr>
            <c:extLst>
              <c:ext xmlns:c16="http://schemas.microsoft.com/office/drawing/2014/chart" uri="{C3380CC4-5D6E-409C-BE32-E72D297353CC}">
                <c16:uniqueId val="{00000001-9BB8-49BA-BF45-A8F654BDDA11}"/>
              </c:ext>
            </c:extLst>
          </c:dPt>
          <c:dPt>
            <c:idx val="2"/>
            <c:invertIfNegative val="0"/>
            <c:bubble3D val="0"/>
            <c:spPr>
              <a:solidFill>
                <a:schemeClr val="accent3"/>
              </a:solidFill>
              <a:ln>
                <a:noFill/>
              </a:ln>
            </c:spPr>
            <c:extLst>
              <c:ext xmlns:c16="http://schemas.microsoft.com/office/drawing/2014/chart" uri="{C3380CC4-5D6E-409C-BE32-E72D297353CC}">
                <c16:uniqueId val="{00000002-9BB8-49BA-BF45-A8F654BDDA11}"/>
              </c:ext>
            </c:extLst>
          </c:dPt>
          <c:dPt>
            <c:idx val="3"/>
            <c:invertIfNegative val="0"/>
            <c:bubble3D val="0"/>
            <c:spPr>
              <a:solidFill>
                <a:schemeClr val="accent4"/>
              </a:solidFill>
              <a:ln>
                <a:noFill/>
              </a:ln>
            </c:spPr>
            <c:extLst>
              <c:ext xmlns:c16="http://schemas.microsoft.com/office/drawing/2014/chart" uri="{C3380CC4-5D6E-409C-BE32-E72D297353CC}">
                <c16:uniqueId val="{00000003-9BB8-49BA-BF45-A8F654BDDA11}"/>
              </c:ext>
            </c:extLst>
          </c:dPt>
          <c:val>
            <c:numRef>
              <c:f>Sheet1!$A$1:$E$1</c:f>
              <c:numCache>
                <c:formatCode>General</c:formatCode>
                <c:ptCount val="5"/>
                <c:pt idx="0">
                  <c:v>2353042.8329999996</c:v>
                </c:pt>
                <c:pt idx="1">
                  <c:v>7367236.245000001</c:v>
                </c:pt>
                <c:pt idx="2">
                  <c:v>4363957.419999999</c:v>
                </c:pt>
                <c:pt idx="3">
                  <c:v>3749557.6250000014</c:v>
                </c:pt>
                <c:pt idx="4">
                  <c:v>6577687.4280000031</c:v>
                </c:pt>
              </c:numCache>
            </c:numRef>
          </c:val>
          <c:extLst>
            <c:ext xmlns:c16="http://schemas.microsoft.com/office/drawing/2014/chart" uri="{C3380CC4-5D6E-409C-BE32-E72D297353CC}">
              <c16:uniqueId val="{00000004-9BB8-49BA-BF45-A8F654BDDA11}"/>
            </c:ext>
          </c:extLst>
        </c:ser>
        <c:dLbls>
          <c:showLegendKey val="0"/>
          <c:showVal val="0"/>
          <c:showCatName val="0"/>
          <c:showSerName val="0"/>
          <c:showPercent val="0"/>
          <c:showBubbleSize val="0"/>
        </c:dLbls>
        <c:gapWidth val="80"/>
        <c:overlap val="100"/>
        <c:axId val="338939696"/>
        <c:axId val="1"/>
      </c:barChart>
      <c:catAx>
        <c:axId val="33893969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7367236.245000001"/>
          <c:min val="0"/>
        </c:scaling>
        <c:delete val="1"/>
        <c:axPos val="l"/>
        <c:numFmt formatCode="General" sourceLinked="1"/>
        <c:majorTickMark val="out"/>
        <c:minorTickMark val="none"/>
        <c:tickLblPos val="nextTo"/>
        <c:crossAx val="338939696"/>
        <c:crosses val="min"/>
        <c:crossBetween val="between"/>
      </c:valAx>
    </c:plotArea>
    <c:plotVisOnly val="0"/>
    <c:dispBlanksAs val="gap"/>
    <c:showDLblsOverMax val="1"/>
  </c:chart>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2581453634085211E-2"/>
          <c:y val="3.2581453634085211E-2"/>
          <c:w val="0.93483709273182958"/>
          <c:h val="0.93483709273182958"/>
        </c:manualLayout>
      </c:layout>
      <c:doughnutChart>
        <c:varyColors val="0"/>
        <c:ser>
          <c:idx val="0"/>
          <c:order val="0"/>
          <c:dPt>
            <c:idx val="0"/>
            <c:bubble3D val="0"/>
            <c:spPr>
              <a:solidFill>
                <a:srgbClr val="C30C3E"/>
              </a:solidFill>
              <a:ln>
                <a:noFill/>
              </a:ln>
            </c:spPr>
            <c:extLst>
              <c:ext xmlns:c16="http://schemas.microsoft.com/office/drawing/2014/chart" uri="{C3380CC4-5D6E-409C-BE32-E72D297353CC}">
                <c16:uniqueId val="{00000000-189B-4826-BF23-B326ACE681F6}"/>
              </c:ext>
            </c:extLst>
          </c:dPt>
          <c:dPt>
            <c:idx val="1"/>
            <c:bubble3D val="0"/>
            <c:spPr>
              <a:solidFill>
                <a:srgbClr val="007770"/>
              </a:solidFill>
              <a:ln>
                <a:noFill/>
              </a:ln>
            </c:spPr>
            <c:extLst>
              <c:ext xmlns:c16="http://schemas.microsoft.com/office/drawing/2014/chart" uri="{C3380CC4-5D6E-409C-BE32-E72D297353CC}">
                <c16:uniqueId val="{00000001-189B-4826-BF23-B326ACE681F6}"/>
              </c:ext>
            </c:extLst>
          </c:dPt>
          <c:dPt>
            <c:idx val="2"/>
            <c:bubble3D val="0"/>
            <c:spPr>
              <a:solidFill>
                <a:srgbClr val="364D6E"/>
              </a:solidFill>
              <a:ln>
                <a:noFill/>
              </a:ln>
            </c:spPr>
            <c:extLst>
              <c:ext xmlns:c16="http://schemas.microsoft.com/office/drawing/2014/chart" uri="{C3380CC4-5D6E-409C-BE32-E72D297353CC}">
                <c16:uniqueId val="{00000002-189B-4826-BF23-B326ACE681F6}"/>
              </c:ext>
            </c:extLst>
          </c:dPt>
          <c:dPt>
            <c:idx val="3"/>
            <c:bubble3D val="0"/>
            <c:spPr>
              <a:solidFill>
                <a:schemeClr val="accent4"/>
              </a:solidFill>
              <a:ln>
                <a:noFill/>
              </a:ln>
            </c:spPr>
            <c:extLst>
              <c:ext xmlns:c16="http://schemas.microsoft.com/office/drawing/2014/chart" uri="{C3380CC4-5D6E-409C-BE32-E72D297353CC}">
                <c16:uniqueId val="{00000003-189B-4826-BF23-B326ACE681F6}"/>
              </c:ext>
            </c:extLst>
          </c:dPt>
          <c:dPt>
            <c:idx val="4"/>
            <c:bubble3D val="0"/>
            <c:spPr>
              <a:solidFill>
                <a:schemeClr val="accent5"/>
              </a:solidFill>
              <a:ln>
                <a:noFill/>
              </a:ln>
            </c:spPr>
            <c:extLst>
              <c:ext xmlns:c16="http://schemas.microsoft.com/office/drawing/2014/chart" uri="{C3380CC4-5D6E-409C-BE32-E72D297353CC}">
                <c16:uniqueId val="{00000004-189B-4826-BF23-B326ACE681F6}"/>
              </c:ext>
            </c:extLst>
          </c:dPt>
          <c:dPt>
            <c:idx val="5"/>
            <c:bubble3D val="0"/>
            <c:spPr>
              <a:solidFill>
                <a:schemeClr val="accent6"/>
              </a:solidFill>
              <a:ln>
                <a:noFill/>
              </a:ln>
            </c:spPr>
            <c:extLst>
              <c:ext xmlns:c16="http://schemas.microsoft.com/office/drawing/2014/chart" uri="{C3380CC4-5D6E-409C-BE32-E72D297353CC}">
                <c16:uniqueId val="{00000005-189B-4826-BF23-B326ACE681F6}"/>
              </c:ext>
            </c:extLst>
          </c:dPt>
          <c:dPt>
            <c:idx val="6"/>
            <c:bubble3D val="0"/>
            <c:spPr>
              <a:solidFill>
                <a:schemeClr val="accent1"/>
              </a:solidFill>
              <a:ln>
                <a:noFill/>
              </a:ln>
            </c:spPr>
            <c:extLst>
              <c:ext xmlns:c16="http://schemas.microsoft.com/office/drawing/2014/chart" uri="{C3380CC4-5D6E-409C-BE32-E72D297353CC}">
                <c16:uniqueId val="{00000006-189B-4826-BF23-B326ACE681F6}"/>
              </c:ext>
            </c:extLst>
          </c:dPt>
          <c:dPt>
            <c:idx val="7"/>
            <c:bubble3D val="0"/>
            <c:spPr>
              <a:solidFill>
                <a:schemeClr val="accent2"/>
              </a:solidFill>
              <a:ln>
                <a:noFill/>
              </a:ln>
            </c:spPr>
            <c:extLst>
              <c:ext xmlns:c16="http://schemas.microsoft.com/office/drawing/2014/chart" uri="{C3380CC4-5D6E-409C-BE32-E72D297353CC}">
                <c16:uniqueId val="{00000007-189B-4826-BF23-B326ACE681F6}"/>
              </c:ext>
            </c:extLst>
          </c:dPt>
          <c:val>
            <c:numRef>
              <c:f>Sheet1!$A$1:$A$8</c:f>
              <c:numCache>
                <c:formatCode>General</c:formatCode>
                <c:ptCount val="8"/>
                <c:pt idx="0">
                  <c:v>2.2308552242952628</c:v>
                </c:pt>
                <c:pt idx="1">
                  <c:v>4.5769186094203447E-2</c:v>
                </c:pt>
                <c:pt idx="2">
                  <c:v>60.485897752433829</c:v>
                </c:pt>
                <c:pt idx="3">
                  <c:v>0.47415189331092061</c:v>
                </c:pt>
                <c:pt idx="4">
                  <c:v>26.768370672642579</c:v>
                </c:pt>
                <c:pt idx="5">
                  <c:v>1.1743971335405472</c:v>
                </c:pt>
                <c:pt idx="6">
                  <c:v>0.13010902986299563</c:v>
                </c:pt>
                <c:pt idx="7">
                  <c:v>8.6904491078196617</c:v>
                </c:pt>
              </c:numCache>
            </c:numRef>
          </c:val>
          <c:extLst>
            <c:ext xmlns:c16="http://schemas.microsoft.com/office/drawing/2014/chart" uri="{C3380CC4-5D6E-409C-BE32-E72D297353CC}">
              <c16:uniqueId val="{00000008-189B-4826-BF23-B326ACE681F6}"/>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0933967876264127E-2"/>
          <c:y val="3.0933967876264127E-2"/>
          <c:w val="0.93813206424747175"/>
          <c:h val="0.93813206424747175"/>
        </c:manualLayout>
      </c:layout>
      <c:doughnutChart>
        <c:varyColors val="0"/>
        <c:ser>
          <c:idx val="0"/>
          <c:order val="0"/>
          <c:dPt>
            <c:idx val="0"/>
            <c:bubble3D val="0"/>
            <c:spPr>
              <a:solidFill>
                <a:srgbClr val="808080"/>
              </a:solidFill>
              <a:ln>
                <a:noFill/>
              </a:ln>
            </c:spPr>
            <c:extLst>
              <c:ext xmlns:c16="http://schemas.microsoft.com/office/drawing/2014/chart" uri="{C3380CC4-5D6E-409C-BE32-E72D297353CC}">
                <c16:uniqueId val="{00000000-D12F-47A7-B7CB-3E6E747A9744}"/>
              </c:ext>
            </c:extLst>
          </c:dPt>
          <c:dPt>
            <c:idx val="1"/>
            <c:bubble3D val="0"/>
            <c:spPr>
              <a:solidFill>
                <a:schemeClr val="accent2"/>
              </a:solidFill>
              <a:ln>
                <a:noFill/>
              </a:ln>
            </c:spPr>
            <c:extLst>
              <c:ext xmlns:c16="http://schemas.microsoft.com/office/drawing/2014/chart" uri="{C3380CC4-5D6E-409C-BE32-E72D297353CC}">
                <c16:uniqueId val="{00000001-D12F-47A7-B7CB-3E6E747A9744}"/>
              </c:ext>
            </c:extLst>
          </c:dPt>
          <c:dPt>
            <c:idx val="2"/>
            <c:bubble3D val="0"/>
            <c:spPr>
              <a:solidFill>
                <a:schemeClr val="accent3"/>
              </a:solidFill>
              <a:ln>
                <a:noFill/>
              </a:ln>
            </c:spPr>
            <c:extLst>
              <c:ext xmlns:c16="http://schemas.microsoft.com/office/drawing/2014/chart" uri="{C3380CC4-5D6E-409C-BE32-E72D297353CC}">
                <c16:uniqueId val="{00000002-D12F-47A7-B7CB-3E6E747A9744}"/>
              </c:ext>
            </c:extLst>
          </c:dPt>
          <c:dPt>
            <c:idx val="3"/>
            <c:bubble3D val="0"/>
            <c:spPr>
              <a:solidFill>
                <a:schemeClr val="accent4"/>
              </a:solidFill>
              <a:ln>
                <a:noFill/>
              </a:ln>
            </c:spPr>
            <c:extLst>
              <c:ext xmlns:c16="http://schemas.microsoft.com/office/drawing/2014/chart" uri="{C3380CC4-5D6E-409C-BE32-E72D297353CC}">
                <c16:uniqueId val="{00000003-D12F-47A7-B7CB-3E6E747A9744}"/>
              </c:ext>
            </c:extLst>
          </c:dPt>
          <c:dPt>
            <c:idx val="4"/>
            <c:bubble3D val="0"/>
            <c:spPr>
              <a:solidFill>
                <a:schemeClr val="accent5"/>
              </a:solidFill>
              <a:ln>
                <a:noFill/>
              </a:ln>
            </c:spPr>
            <c:extLst>
              <c:ext xmlns:c16="http://schemas.microsoft.com/office/drawing/2014/chart" uri="{C3380CC4-5D6E-409C-BE32-E72D297353CC}">
                <c16:uniqueId val="{00000004-D12F-47A7-B7CB-3E6E747A9744}"/>
              </c:ext>
            </c:extLst>
          </c:dPt>
          <c:dPt>
            <c:idx val="5"/>
            <c:bubble3D val="0"/>
            <c:spPr>
              <a:solidFill>
                <a:schemeClr val="accent6"/>
              </a:solidFill>
              <a:ln>
                <a:noFill/>
              </a:ln>
            </c:spPr>
            <c:extLst>
              <c:ext xmlns:c16="http://schemas.microsoft.com/office/drawing/2014/chart" uri="{C3380CC4-5D6E-409C-BE32-E72D297353CC}">
                <c16:uniqueId val="{00000005-D12F-47A7-B7CB-3E6E747A9744}"/>
              </c:ext>
            </c:extLst>
          </c:dPt>
          <c:dPt>
            <c:idx val="6"/>
            <c:bubble3D val="0"/>
            <c:spPr>
              <a:solidFill>
                <a:schemeClr val="accent1"/>
              </a:solidFill>
              <a:ln>
                <a:noFill/>
              </a:ln>
            </c:spPr>
            <c:extLst>
              <c:ext xmlns:c16="http://schemas.microsoft.com/office/drawing/2014/chart" uri="{C3380CC4-5D6E-409C-BE32-E72D297353CC}">
                <c16:uniqueId val="{00000006-D12F-47A7-B7CB-3E6E747A9744}"/>
              </c:ext>
            </c:extLst>
          </c:dPt>
          <c:val>
            <c:numRef>
              <c:f>Sheet1!$A$1:$A$7</c:f>
              <c:numCache>
                <c:formatCode>General</c:formatCode>
                <c:ptCount val="7"/>
                <c:pt idx="0">
                  <c:v>14.697830785580171</c:v>
                </c:pt>
                <c:pt idx="1">
                  <c:v>0.8436918959719103</c:v>
                </c:pt>
                <c:pt idx="2">
                  <c:v>12.054582297103398</c:v>
                </c:pt>
                <c:pt idx="3">
                  <c:v>0.1712791159065456</c:v>
                </c:pt>
                <c:pt idx="4">
                  <c:v>9.7173567506946999E-4</c:v>
                </c:pt>
                <c:pt idx="5">
                  <c:v>1.4083125725644491E-2</c:v>
                </c:pt>
                <c:pt idx="6">
                  <c:v>72.217561044037254</c:v>
                </c:pt>
              </c:numCache>
            </c:numRef>
          </c:val>
          <c:extLst>
            <c:ext xmlns:c16="http://schemas.microsoft.com/office/drawing/2014/chart" uri="{C3380CC4-5D6E-409C-BE32-E72D297353CC}">
              <c16:uniqueId val="{00000007-D12F-47A7-B7CB-3E6E747A9744}"/>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7735849056603772E-2"/>
          <c:y val="3.7735849056603772E-2"/>
          <c:w val="0.92452830188679247"/>
          <c:h val="0.92452830188679247"/>
        </c:manualLayout>
      </c:layout>
      <c:doughnutChart>
        <c:varyColors val="0"/>
        <c:ser>
          <c:idx val="0"/>
          <c:order val="0"/>
          <c:dPt>
            <c:idx val="0"/>
            <c:bubble3D val="0"/>
            <c:spPr>
              <a:solidFill>
                <a:schemeClr val="accent1"/>
              </a:solidFill>
              <a:ln>
                <a:noFill/>
              </a:ln>
            </c:spPr>
            <c:extLst>
              <c:ext xmlns:c16="http://schemas.microsoft.com/office/drawing/2014/chart" uri="{C3380CC4-5D6E-409C-BE32-E72D297353CC}">
                <c16:uniqueId val="{00000000-A9FC-49D9-97E7-C12D20C02B75}"/>
              </c:ext>
            </c:extLst>
          </c:dPt>
          <c:dPt>
            <c:idx val="1"/>
            <c:bubble3D val="0"/>
            <c:spPr>
              <a:solidFill>
                <a:schemeClr val="accent2"/>
              </a:solidFill>
              <a:ln>
                <a:noFill/>
              </a:ln>
            </c:spPr>
            <c:extLst>
              <c:ext xmlns:c16="http://schemas.microsoft.com/office/drawing/2014/chart" uri="{C3380CC4-5D6E-409C-BE32-E72D297353CC}">
                <c16:uniqueId val="{00000001-A9FC-49D9-97E7-C12D20C02B75}"/>
              </c:ext>
            </c:extLst>
          </c:dPt>
          <c:dPt>
            <c:idx val="2"/>
            <c:bubble3D val="0"/>
            <c:spPr>
              <a:solidFill>
                <a:schemeClr val="accent3"/>
              </a:solidFill>
              <a:ln>
                <a:noFill/>
              </a:ln>
            </c:spPr>
            <c:extLst>
              <c:ext xmlns:c16="http://schemas.microsoft.com/office/drawing/2014/chart" uri="{C3380CC4-5D6E-409C-BE32-E72D297353CC}">
                <c16:uniqueId val="{00000002-A9FC-49D9-97E7-C12D20C02B75}"/>
              </c:ext>
            </c:extLst>
          </c:dPt>
          <c:val>
            <c:numRef>
              <c:f>Sheet1!$A$1:$A$3</c:f>
              <c:numCache>
                <c:formatCode>General</c:formatCode>
                <c:ptCount val="3"/>
                <c:pt idx="0">
                  <c:v>49.803416779827892</c:v>
                </c:pt>
                <c:pt idx="1">
                  <c:v>7.9217925465065617</c:v>
                </c:pt>
                <c:pt idx="2">
                  <c:v>42.274790673665549</c:v>
                </c:pt>
              </c:numCache>
            </c:numRef>
          </c:val>
          <c:extLst>
            <c:ext xmlns:c16="http://schemas.microsoft.com/office/drawing/2014/chart" uri="{C3380CC4-5D6E-409C-BE32-E72D297353CC}">
              <c16:uniqueId val="{00000003-A9FC-49D9-97E7-C12D20C02B75}"/>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937219730941704E-2"/>
          <c:y val="4.6931407942238268E-2"/>
          <c:w val="0.9641255605381166"/>
          <c:h val="0.90613718411552346"/>
        </c:manualLayout>
      </c:layout>
      <c:barChart>
        <c:barDir val="col"/>
        <c:grouping val="stacked"/>
        <c:varyColors val="0"/>
        <c:ser>
          <c:idx val="0"/>
          <c:order val="0"/>
          <c:spPr>
            <a:solidFill>
              <a:srgbClr val="007770"/>
            </a:solidFill>
            <a:ln>
              <a:noFill/>
            </a:ln>
          </c:spPr>
          <c:invertIfNegative val="0"/>
          <c:dPt>
            <c:idx val="0"/>
            <c:invertIfNegative val="0"/>
            <c:bubble3D val="0"/>
            <c:spPr>
              <a:solidFill>
                <a:schemeClr val="accent1"/>
              </a:solidFill>
              <a:ln>
                <a:noFill/>
              </a:ln>
            </c:spPr>
            <c:extLst>
              <c:ext xmlns:c16="http://schemas.microsoft.com/office/drawing/2014/chart" uri="{C3380CC4-5D6E-409C-BE32-E72D297353CC}">
                <c16:uniqueId val="{00000000-888F-4C83-994D-AB9841692E11}"/>
              </c:ext>
            </c:extLst>
          </c:dPt>
          <c:dPt>
            <c:idx val="1"/>
            <c:invertIfNegative val="0"/>
            <c:bubble3D val="0"/>
            <c:spPr>
              <a:solidFill>
                <a:schemeClr val="accent2"/>
              </a:solidFill>
              <a:ln>
                <a:noFill/>
              </a:ln>
            </c:spPr>
            <c:extLst>
              <c:ext xmlns:c16="http://schemas.microsoft.com/office/drawing/2014/chart" uri="{C3380CC4-5D6E-409C-BE32-E72D297353CC}">
                <c16:uniqueId val="{00000001-888F-4C83-994D-AB9841692E11}"/>
              </c:ext>
            </c:extLst>
          </c:dPt>
          <c:dPt>
            <c:idx val="2"/>
            <c:invertIfNegative val="0"/>
            <c:bubble3D val="0"/>
            <c:spPr>
              <a:solidFill>
                <a:schemeClr val="accent3"/>
              </a:solidFill>
              <a:ln>
                <a:noFill/>
              </a:ln>
            </c:spPr>
            <c:extLst>
              <c:ext xmlns:c16="http://schemas.microsoft.com/office/drawing/2014/chart" uri="{C3380CC4-5D6E-409C-BE32-E72D297353CC}">
                <c16:uniqueId val="{00000002-888F-4C83-994D-AB9841692E11}"/>
              </c:ext>
            </c:extLst>
          </c:dPt>
          <c:dPt>
            <c:idx val="3"/>
            <c:invertIfNegative val="0"/>
            <c:bubble3D val="0"/>
            <c:spPr>
              <a:solidFill>
                <a:schemeClr val="accent4"/>
              </a:solidFill>
              <a:ln>
                <a:noFill/>
              </a:ln>
            </c:spPr>
            <c:extLst>
              <c:ext xmlns:c16="http://schemas.microsoft.com/office/drawing/2014/chart" uri="{C3380CC4-5D6E-409C-BE32-E72D297353CC}">
                <c16:uniqueId val="{00000003-888F-4C83-994D-AB9841692E11}"/>
              </c:ext>
            </c:extLst>
          </c:dPt>
          <c:val>
            <c:numRef>
              <c:f>Sheet1!$A$1:$E$1</c:f>
              <c:numCache>
                <c:formatCode>General</c:formatCode>
                <c:ptCount val="5"/>
                <c:pt idx="0">
                  <c:v>92614911.234999999</c:v>
                </c:pt>
                <c:pt idx="1">
                  <c:v>93786140.963000014</c:v>
                </c:pt>
                <c:pt idx="2">
                  <c:v>91523023.091000021</c:v>
                </c:pt>
                <c:pt idx="3">
                  <c:v>59262481.624999993</c:v>
                </c:pt>
                <c:pt idx="4">
                  <c:v>87903774.305000007</c:v>
                </c:pt>
              </c:numCache>
            </c:numRef>
          </c:val>
          <c:extLst>
            <c:ext xmlns:c16="http://schemas.microsoft.com/office/drawing/2014/chart" uri="{C3380CC4-5D6E-409C-BE32-E72D297353CC}">
              <c16:uniqueId val="{00000004-888F-4C83-994D-AB9841692E11}"/>
            </c:ext>
          </c:extLst>
        </c:ser>
        <c:dLbls>
          <c:showLegendKey val="0"/>
          <c:showVal val="0"/>
          <c:showCatName val="0"/>
          <c:showSerName val="0"/>
          <c:showPercent val="0"/>
          <c:showBubbleSize val="0"/>
        </c:dLbls>
        <c:gapWidth val="80"/>
        <c:overlap val="100"/>
        <c:axId val="322483936"/>
        <c:axId val="1"/>
      </c:barChart>
      <c:catAx>
        <c:axId val="32248393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93786140.963000014"/>
          <c:min val="0"/>
        </c:scaling>
        <c:delete val="1"/>
        <c:axPos val="l"/>
        <c:numFmt formatCode="General" sourceLinked="1"/>
        <c:majorTickMark val="out"/>
        <c:minorTickMark val="none"/>
        <c:tickLblPos val="nextTo"/>
        <c:crossAx val="322483936"/>
        <c:crosses val="min"/>
        <c:crossBetween val="between"/>
      </c:valAx>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285714285714285E-2"/>
          <c:y val="1.3877768881772085E-2"/>
          <c:w val="0.97142857142857142"/>
          <c:h val="0.97224446223645589"/>
        </c:manualLayout>
      </c:layout>
      <c:barChart>
        <c:barDir val="col"/>
        <c:grouping val="stacked"/>
        <c:varyColors val="0"/>
        <c:ser>
          <c:idx val="0"/>
          <c:order val="0"/>
          <c:spPr>
            <a:solidFill>
              <a:schemeClr val="accent5"/>
            </a:solidFill>
            <a:ln>
              <a:noFill/>
            </a:ln>
          </c:spPr>
          <c:invertIfNegative val="0"/>
          <c:val>
            <c:numRef>
              <c:f>Sheet1!$A$1:$E$1</c:f>
              <c:numCache>
                <c:formatCode>General</c:formatCode>
                <c:ptCount val="5"/>
                <c:pt idx="0">
                  <c:v>10.017296488531265</c:v>
                </c:pt>
                <c:pt idx="1">
                  <c:v>10.950968258787677</c:v>
                </c:pt>
                <c:pt idx="2">
                  <c:v>11.029793919681708</c:v>
                </c:pt>
                <c:pt idx="3">
                  <c:v>14.528895368377167</c:v>
                </c:pt>
                <c:pt idx="4">
                  <c:v>13.57689818140285</c:v>
                </c:pt>
              </c:numCache>
            </c:numRef>
          </c:val>
          <c:extLst>
            <c:ext xmlns:c16="http://schemas.microsoft.com/office/drawing/2014/chart" uri="{C3380CC4-5D6E-409C-BE32-E72D297353CC}">
              <c16:uniqueId val="{00000000-C64D-4569-9F47-438EE6756C8E}"/>
            </c:ext>
          </c:extLst>
        </c:ser>
        <c:ser>
          <c:idx val="1"/>
          <c:order val="1"/>
          <c:spPr>
            <a:solidFill>
              <a:schemeClr val="accent4"/>
            </a:solidFill>
            <a:ln>
              <a:noFill/>
            </a:ln>
          </c:spPr>
          <c:invertIfNegative val="0"/>
          <c:val>
            <c:numRef>
              <c:f>Sheet1!$A$2:$E$2</c:f>
              <c:numCache>
                <c:formatCode>General</c:formatCode>
                <c:ptCount val="5"/>
                <c:pt idx="0">
                  <c:v>1.8602748272665892</c:v>
                </c:pt>
                <c:pt idx="1">
                  <c:v>1.9978593166971315</c:v>
                </c:pt>
                <c:pt idx="2">
                  <c:v>2.1009583054180019</c:v>
                </c:pt>
                <c:pt idx="3">
                  <c:v>2.3291255987797159</c:v>
                </c:pt>
                <c:pt idx="4">
                  <c:v>1.4639608676356941</c:v>
                </c:pt>
              </c:numCache>
            </c:numRef>
          </c:val>
          <c:extLst>
            <c:ext xmlns:c16="http://schemas.microsoft.com/office/drawing/2014/chart" uri="{C3380CC4-5D6E-409C-BE32-E72D297353CC}">
              <c16:uniqueId val="{00000001-C64D-4569-9F47-438EE6756C8E}"/>
            </c:ext>
          </c:extLst>
        </c:ser>
        <c:ser>
          <c:idx val="2"/>
          <c:order val="2"/>
          <c:spPr>
            <a:solidFill>
              <a:schemeClr val="accent3"/>
            </a:solidFill>
            <a:ln>
              <a:noFill/>
            </a:ln>
          </c:spPr>
          <c:invertIfNegative val="0"/>
          <c:val>
            <c:numRef>
              <c:f>Sheet1!$A$3:$E$3</c:f>
              <c:numCache>
                <c:formatCode>General</c:formatCode>
                <c:ptCount val="5"/>
                <c:pt idx="0">
                  <c:v>3.4728748935888842E-2</c:v>
                </c:pt>
                <c:pt idx="1">
                  <c:v>1.8686129762940373E-2</c:v>
                </c:pt>
                <c:pt idx="2">
                  <c:v>9.8532584429961156E-3</c:v>
                </c:pt>
                <c:pt idx="3">
                  <c:v>0.20704354869310604</c:v>
                </c:pt>
                <c:pt idx="4">
                  <c:v>0</c:v>
                </c:pt>
              </c:numCache>
            </c:numRef>
          </c:val>
          <c:extLst>
            <c:ext xmlns:c16="http://schemas.microsoft.com/office/drawing/2014/chart" uri="{C3380CC4-5D6E-409C-BE32-E72D297353CC}">
              <c16:uniqueId val="{00000002-C64D-4569-9F47-438EE6756C8E}"/>
            </c:ext>
          </c:extLst>
        </c:ser>
        <c:ser>
          <c:idx val="3"/>
          <c:order val="3"/>
          <c:spPr>
            <a:solidFill>
              <a:schemeClr val="accent2"/>
            </a:solidFill>
            <a:ln>
              <a:noFill/>
            </a:ln>
          </c:spPr>
          <c:invertIfNegative val="0"/>
          <c:val>
            <c:numRef>
              <c:f>Sheet1!$A$4:$E$4</c:f>
              <c:numCache>
                <c:formatCode>General</c:formatCode>
                <c:ptCount val="5"/>
                <c:pt idx="0">
                  <c:v>0.2246408242751477</c:v>
                </c:pt>
                <c:pt idx="1">
                  <c:v>0.31132800326563459</c:v>
                </c:pt>
                <c:pt idx="2">
                  <c:v>1.0279289278552177</c:v>
                </c:pt>
                <c:pt idx="3">
                  <c:v>0.22190565834240006</c:v>
                </c:pt>
                <c:pt idx="4">
                  <c:v>0.41108156942863683</c:v>
                </c:pt>
              </c:numCache>
            </c:numRef>
          </c:val>
          <c:extLst>
            <c:ext xmlns:c16="http://schemas.microsoft.com/office/drawing/2014/chart" uri="{C3380CC4-5D6E-409C-BE32-E72D297353CC}">
              <c16:uniqueId val="{00000003-C64D-4569-9F47-438EE6756C8E}"/>
            </c:ext>
          </c:extLst>
        </c:ser>
        <c:ser>
          <c:idx val="4"/>
          <c:order val="4"/>
          <c:spPr>
            <a:solidFill>
              <a:srgbClr val="4C6C9C"/>
            </a:solidFill>
            <a:ln>
              <a:noFill/>
            </a:ln>
          </c:spPr>
          <c:invertIfNegative val="0"/>
          <c:val>
            <c:numRef>
              <c:f>Sheet1!$A$5:$E$5</c:f>
              <c:numCache>
                <c:formatCode>General</c:formatCode>
                <c:ptCount val="5"/>
                <c:pt idx="0">
                  <c:v>16.314110760913909</c:v>
                </c:pt>
                <c:pt idx="1">
                  <c:v>14.653208802376977</c:v>
                </c:pt>
                <c:pt idx="2">
                  <c:v>15.166405776608331</c:v>
                </c:pt>
                <c:pt idx="3">
                  <c:v>14.093263218117896</c:v>
                </c:pt>
                <c:pt idx="4">
                  <c:v>12.034937789239219</c:v>
                </c:pt>
              </c:numCache>
            </c:numRef>
          </c:val>
          <c:extLst>
            <c:ext xmlns:c16="http://schemas.microsoft.com/office/drawing/2014/chart" uri="{C3380CC4-5D6E-409C-BE32-E72D297353CC}">
              <c16:uniqueId val="{00000004-C64D-4569-9F47-438EE6756C8E}"/>
            </c:ext>
          </c:extLst>
        </c:ser>
        <c:ser>
          <c:idx val="5"/>
          <c:order val="5"/>
          <c:spPr>
            <a:solidFill>
              <a:srgbClr val="808080"/>
            </a:solidFill>
            <a:ln>
              <a:noFill/>
            </a:ln>
          </c:spPr>
          <c:invertIfNegative val="0"/>
          <c:val>
            <c:numRef>
              <c:f>Sheet1!$A$6:$E$6</c:f>
              <c:numCache>
                <c:formatCode>General</c:formatCode>
                <c:ptCount val="5"/>
                <c:pt idx="0">
                  <c:v>0.52387031043943377</c:v>
                </c:pt>
                <c:pt idx="1">
                  <c:v>0.46422894206913368</c:v>
                </c:pt>
                <c:pt idx="2">
                  <c:v>0.24644403384243008</c:v>
                </c:pt>
                <c:pt idx="3">
                  <c:v>0.62727588147976077</c:v>
                </c:pt>
                <c:pt idx="4">
                  <c:v>0.33480027373893884</c:v>
                </c:pt>
              </c:numCache>
            </c:numRef>
          </c:val>
          <c:extLst>
            <c:ext xmlns:c16="http://schemas.microsoft.com/office/drawing/2014/chart" uri="{C3380CC4-5D6E-409C-BE32-E72D297353CC}">
              <c16:uniqueId val="{00000005-C64D-4569-9F47-438EE6756C8E}"/>
            </c:ext>
          </c:extLst>
        </c:ser>
        <c:ser>
          <c:idx val="6"/>
          <c:order val="6"/>
          <c:spPr>
            <a:solidFill>
              <a:srgbClr val="007770"/>
            </a:solidFill>
            <a:ln>
              <a:noFill/>
            </a:ln>
          </c:spPr>
          <c:invertIfNegative val="0"/>
          <c:val>
            <c:numRef>
              <c:f>Sheet1!$A$7:$E$7</c:f>
              <c:numCache>
                <c:formatCode>General</c:formatCode>
                <c:ptCount val="5"/>
                <c:pt idx="0">
                  <c:v>41.71209405683777</c:v>
                </c:pt>
                <c:pt idx="1">
                  <c:v>40.660126505305549</c:v>
                </c:pt>
                <c:pt idx="2">
                  <c:v>40.786342352223691</c:v>
                </c:pt>
                <c:pt idx="3">
                  <c:v>36.194621912274663</c:v>
                </c:pt>
                <c:pt idx="4">
                  <c:v>41.27676356774608</c:v>
                </c:pt>
              </c:numCache>
            </c:numRef>
          </c:val>
          <c:extLst>
            <c:ext xmlns:c16="http://schemas.microsoft.com/office/drawing/2014/chart" uri="{C3380CC4-5D6E-409C-BE32-E72D297353CC}">
              <c16:uniqueId val="{00000006-C64D-4569-9F47-438EE6756C8E}"/>
            </c:ext>
          </c:extLst>
        </c:ser>
        <c:ser>
          <c:idx val="7"/>
          <c:order val="7"/>
          <c:spPr>
            <a:solidFill>
              <a:srgbClr val="000000"/>
            </a:solidFill>
            <a:ln>
              <a:noFill/>
            </a:ln>
          </c:spPr>
          <c:invertIfNegative val="0"/>
          <c:val>
            <c:numRef>
              <c:f>Sheet1!$A$8:$E$8</c:f>
              <c:numCache>
                <c:formatCode>General</c:formatCode>
                <c:ptCount val="5"/>
                <c:pt idx="0">
                  <c:v>9.9586095122385583</c:v>
                </c:pt>
                <c:pt idx="1">
                  <c:v>11.694393097298805</c:v>
                </c:pt>
                <c:pt idx="2">
                  <c:v>11.0216575756794</c:v>
                </c:pt>
                <c:pt idx="3">
                  <c:v>6.7456148736667165</c:v>
                </c:pt>
                <c:pt idx="4">
                  <c:v>9.0394433115348338</c:v>
                </c:pt>
              </c:numCache>
            </c:numRef>
          </c:val>
          <c:extLst>
            <c:ext xmlns:c16="http://schemas.microsoft.com/office/drawing/2014/chart" uri="{C3380CC4-5D6E-409C-BE32-E72D297353CC}">
              <c16:uniqueId val="{00000007-C64D-4569-9F47-438EE6756C8E}"/>
            </c:ext>
          </c:extLst>
        </c:ser>
        <c:ser>
          <c:idx val="8"/>
          <c:order val="8"/>
          <c:spPr>
            <a:solidFill>
              <a:schemeClr val="folHlink"/>
            </a:solidFill>
            <a:ln>
              <a:noFill/>
            </a:ln>
          </c:spPr>
          <c:invertIfNegative val="0"/>
          <c:val>
            <c:numRef>
              <c:f>Sheet1!$A$9:$E$9</c:f>
              <c:numCache>
                <c:formatCode>General</c:formatCode>
                <c:ptCount val="5"/>
                <c:pt idx="0">
                  <c:v>6.5902667676405517</c:v>
                </c:pt>
                <c:pt idx="1">
                  <c:v>8.2827056910941721</c:v>
                </c:pt>
                <c:pt idx="2">
                  <c:v>6.0102015517240037</c:v>
                </c:pt>
                <c:pt idx="3">
                  <c:v>5.5110404988883204</c:v>
                </c:pt>
                <c:pt idx="4">
                  <c:v>8.077806039775604</c:v>
                </c:pt>
              </c:numCache>
            </c:numRef>
          </c:val>
          <c:extLst>
            <c:ext xmlns:c16="http://schemas.microsoft.com/office/drawing/2014/chart" uri="{C3380CC4-5D6E-409C-BE32-E72D297353CC}">
              <c16:uniqueId val="{00000008-C64D-4569-9F47-438EE6756C8E}"/>
            </c:ext>
          </c:extLst>
        </c:ser>
        <c:ser>
          <c:idx val="9"/>
          <c:order val="9"/>
          <c:spPr>
            <a:solidFill>
              <a:srgbClr val="C30C3E"/>
            </a:solidFill>
            <a:ln>
              <a:noFill/>
            </a:ln>
          </c:spPr>
          <c:invertIfNegative val="0"/>
          <c:val>
            <c:numRef>
              <c:f>Sheet1!$A$10:$E$10</c:f>
              <c:numCache>
                <c:formatCode>General</c:formatCode>
                <c:ptCount val="5"/>
                <c:pt idx="0">
                  <c:v>9.244523964694384</c:v>
                </c:pt>
                <c:pt idx="1">
                  <c:v>7.7419364902374221</c:v>
                </c:pt>
                <c:pt idx="2">
                  <c:v>7.7967385626073309</c:v>
                </c:pt>
                <c:pt idx="3">
                  <c:v>7.9717629779564643</c:v>
                </c:pt>
                <c:pt idx="4">
                  <c:v>9.3671956979117343</c:v>
                </c:pt>
              </c:numCache>
            </c:numRef>
          </c:val>
          <c:extLst>
            <c:ext xmlns:c16="http://schemas.microsoft.com/office/drawing/2014/chart" uri="{C3380CC4-5D6E-409C-BE32-E72D297353CC}">
              <c16:uniqueId val="{00000009-C64D-4569-9F47-438EE6756C8E}"/>
            </c:ext>
          </c:extLst>
        </c:ser>
        <c:ser>
          <c:idx val="10"/>
          <c:order val="10"/>
          <c:spPr>
            <a:solidFill>
              <a:schemeClr val="accent1"/>
            </a:solidFill>
            <a:ln>
              <a:noFill/>
            </a:ln>
          </c:spPr>
          <c:invertIfNegative val="0"/>
          <c:val>
            <c:numRef>
              <c:f>Sheet1!$A$11:$E$11</c:f>
              <c:numCache>
                <c:formatCode>General</c:formatCode>
                <c:ptCount val="5"/>
                <c:pt idx="0">
                  <c:v>3.5195837382265283</c:v>
                </c:pt>
                <c:pt idx="1">
                  <c:v>3.2245587631045458</c:v>
                </c:pt>
                <c:pt idx="2">
                  <c:v>4.8036757359169124</c:v>
                </c:pt>
                <c:pt idx="3">
                  <c:v>11.569450463423792</c:v>
                </c:pt>
                <c:pt idx="4">
                  <c:v>4.4171127015864009</c:v>
                </c:pt>
              </c:numCache>
            </c:numRef>
          </c:val>
          <c:extLst>
            <c:ext xmlns:c16="http://schemas.microsoft.com/office/drawing/2014/chart" uri="{C3380CC4-5D6E-409C-BE32-E72D297353CC}">
              <c16:uniqueId val="{0000000A-C64D-4569-9F47-438EE6756C8E}"/>
            </c:ext>
          </c:extLst>
        </c:ser>
        <c:dLbls>
          <c:showLegendKey val="0"/>
          <c:showVal val="0"/>
          <c:showCatName val="0"/>
          <c:showSerName val="0"/>
          <c:showPercent val="0"/>
          <c:showBubbleSize val="0"/>
        </c:dLbls>
        <c:gapWidth val="80"/>
        <c:overlap val="100"/>
        <c:axId val="338952176"/>
        <c:axId val="1"/>
      </c:barChart>
      <c:catAx>
        <c:axId val="33895217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0000000000003"/>
          <c:min val="0"/>
        </c:scaling>
        <c:delete val="1"/>
        <c:axPos val="l"/>
        <c:numFmt formatCode="General" sourceLinked="1"/>
        <c:majorTickMark val="out"/>
        <c:minorTickMark val="none"/>
        <c:tickLblPos val="nextTo"/>
        <c:crossAx val="338952176"/>
        <c:crosses val="min"/>
        <c:crossBetween val="between"/>
      </c:valAx>
    </c:plotArea>
    <c:plotVisOnly val="0"/>
    <c:dispBlanksAs val="gap"/>
    <c:showDLblsOverMax val="1"/>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4900074019245E-2"/>
          <c:y val="5.6583242655059846E-2"/>
          <c:w val="0.92301998519615103"/>
          <c:h val="0.88683351468988025"/>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3259.6593549999998</c:v>
                </c:pt>
              </c:numCache>
            </c:numRef>
          </c:val>
          <c:extLst>
            <c:ext xmlns:c16="http://schemas.microsoft.com/office/drawing/2014/chart" uri="{C3380CC4-5D6E-409C-BE32-E72D297353CC}">
              <c16:uniqueId val="{00000000-31FB-4645-BE6D-8CD5D2095C8E}"/>
            </c:ext>
          </c:extLst>
        </c:ser>
        <c:ser>
          <c:idx val="1"/>
          <c:order val="1"/>
          <c:spPr>
            <a:solidFill>
              <a:schemeClr val="accent2"/>
            </a:solidFill>
            <a:ln>
              <a:noFill/>
            </a:ln>
          </c:spPr>
          <c:invertIfNegative val="0"/>
          <c:val>
            <c:numRef>
              <c:f>Sheet1!$A$2</c:f>
              <c:numCache>
                <c:formatCode>General</c:formatCode>
                <c:ptCount val="1"/>
                <c:pt idx="0">
                  <c:v>3024.1892270000003</c:v>
                </c:pt>
              </c:numCache>
            </c:numRef>
          </c:val>
          <c:extLst>
            <c:ext xmlns:c16="http://schemas.microsoft.com/office/drawing/2014/chart" uri="{C3380CC4-5D6E-409C-BE32-E72D297353CC}">
              <c16:uniqueId val="{00000001-31FB-4645-BE6D-8CD5D2095C8E}"/>
            </c:ext>
          </c:extLst>
        </c:ser>
        <c:ser>
          <c:idx val="2"/>
          <c:order val="2"/>
          <c:spPr>
            <a:solidFill>
              <a:schemeClr val="accent3"/>
            </a:solidFill>
            <a:ln>
              <a:noFill/>
            </a:ln>
          </c:spPr>
          <c:invertIfNegative val="0"/>
          <c:val>
            <c:numRef>
              <c:f>Sheet1!$A$3</c:f>
              <c:numCache>
                <c:formatCode>General</c:formatCode>
                <c:ptCount val="1"/>
                <c:pt idx="0">
                  <c:v>4396.4692530000002</c:v>
                </c:pt>
              </c:numCache>
            </c:numRef>
          </c:val>
          <c:extLst>
            <c:ext xmlns:c16="http://schemas.microsoft.com/office/drawing/2014/chart" uri="{C3380CC4-5D6E-409C-BE32-E72D297353CC}">
              <c16:uniqueId val="{00000002-31FB-4645-BE6D-8CD5D2095C8E}"/>
            </c:ext>
          </c:extLst>
        </c:ser>
        <c:ser>
          <c:idx val="3"/>
          <c:order val="3"/>
          <c:spPr>
            <a:solidFill>
              <a:schemeClr val="accent4"/>
            </a:solidFill>
            <a:ln>
              <a:noFill/>
            </a:ln>
          </c:spPr>
          <c:invertIfNegative val="0"/>
          <c:val>
            <c:numRef>
              <c:f>Sheet1!$A$4</c:f>
              <c:numCache>
                <c:formatCode>General</c:formatCode>
                <c:ptCount val="1"/>
                <c:pt idx="0">
                  <c:v>6856.3434550000002</c:v>
                </c:pt>
              </c:numCache>
            </c:numRef>
          </c:val>
          <c:extLst>
            <c:ext xmlns:c16="http://schemas.microsoft.com/office/drawing/2014/chart" uri="{C3380CC4-5D6E-409C-BE32-E72D297353CC}">
              <c16:uniqueId val="{00000003-31FB-4645-BE6D-8CD5D2095C8E}"/>
            </c:ext>
          </c:extLst>
        </c:ser>
        <c:ser>
          <c:idx val="4"/>
          <c:order val="4"/>
          <c:spPr>
            <a:solidFill>
              <a:srgbClr val="007770"/>
            </a:solidFill>
            <a:ln>
              <a:noFill/>
            </a:ln>
          </c:spPr>
          <c:invertIfNegative val="0"/>
          <c:val>
            <c:numRef>
              <c:f>Sheet1!$A$5</c:f>
              <c:numCache>
                <c:formatCode>General</c:formatCode>
                <c:ptCount val="1"/>
                <c:pt idx="0">
                  <c:v>3882.8087799999998</c:v>
                </c:pt>
              </c:numCache>
            </c:numRef>
          </c:val>
          <c:extLst>
            <c:ext xmlns:c16="http://schemas.microsoft.com/office/drawing/2014/chart" uri="{C3380CC4-5D6E-409C-BE32-E72D297353CC}">
              <c16:uniqueId val="{00000004-31FB-4645-BE6D-8CD5D2095C8E}"/>
            </c:ext>
          </c:extLst>
        </c:ser>
        <c:dLbls>
          <c:showLegendKey val="0"/>
          <c:showVal val="0"/>
          <c:showCatName val="0"/>
          <c:showSerName val="0"/>
          <c:showPercent val="0"/>
          <c:showBubbleSize val="0"/>
        </c:dLbls>
        <c:gapWidth val="80"/>
        <c:axId val="338938864"/>
        <c:axId val="1"/>
      </c:barChart>
      <c:catAx>
        <c:axId val="338938864"/>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6856.3434550000002"/>
          <c:min val="0"/>
        </c:scaling>
        <c:delete val="1"/>
        <c:axPos val="l"/>
        <c:numFmt formatCode="General" sourceLinked="1"/>
        <c:majorTickMark val="out"/>
        <c:minorTickMark val="none"/>
        <c:tickLblPos val="nextTo"/>
        <c:crossAx val="338938864"/>
        <c:crosses val="min"/>
        <c:crossBetween val="between"/>
      </c:valAx>
    </c:plotArea>
    <c:plotVisOnly val="0"/>
    <c:dispBlanksAs val="gap"/>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4900074019245E-2"/>
          <c:y val="5.6583242655059846E-2"/>
          <c:w val="0.92301998519615103"/>
          <c:h val="0.88683351468988025"/>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8561.8076639999999</c:v>
                </c:pt>
              </c:numCache>
            </c:numRef>
          </c:val>
          <c:extLst>
            <c:ext xmlns:c16="http://schemas.microsoft.com/office/drawing/2014/chart" uri="{C3380CC4-5D6E-409C-BE32-E72D297353CC}">
              <c16:uniqueId val="{00000000-F846-4396-837D-8B141B270691}"/>
            </c:ext>
          </c:extLst>
        </c:ser>
        <c:ser>
          <c:idx val="1"/>
          <c:order val="1"/>
          <c:spPr>
            <a:solidFill>
              <a:schemeClr val="accent2"/>
            </a:solidFill>
            <a:ln>
              <a:noFill/>
            </a:ln>
          </c:spPr>
          <c:invertIfNegative val="0"/>
          <c:val>
            <c:numRef>
              <c:f>Sheet1!$A$2</c:f>
              <c:numCache>
                <c:formatCode>General</c:formatCode>
                <c:ptCount val="1"/>
                <c:pt idx="0">
                  <c:v>7260.8634699999984</c:v>
                </c:pt>
              </c:numCache>
            </c:numRef>
          </c:val>
          <c:extLst>
            <c:ext xmlns:c16="http://schemas.microsoft.com/office/drawing/2014/chart" uri="{C3380CC4-5D6E-409C-BE32-E72D297353CC}">
              <c16:uniqueId val="{00000001-F846-4396-837D-8B141B270691}"/>
            </c:ext>
          </c:extLst>
        </c:ser>
        <c:ser>
          <c:idx val="2"/>
          <c:order val="2"/>
          <c:spPr>
            <a:solidFill>
              <a:schemeClr val="accent3"/>
            </a:solidFill>
            <a:ln>
              <a:noFill/>
            </a:ln>
          </c:spPr>
          <c:invertIfNegative val="0"/>
          <c:val>
            <c:numRef>
              <c:f>Sheet1!$A$3</c:f>
              <c:numCache>
                <c:formatCode>General</c:formatCode>
                <c:ptCount val="1"/>
                <c:pt idx="0">
                  <c:v>7135.8108350000002</c:v>
                </c:pt>
              </c:numCache>
            </c:numRef>
          </c:val>
          <c:extLst>
            <c:ext xmlns:c16="http://schemas.microsoft.com/office/drawing/2014/chart" uri="{C3380CC4-5D6E-409C-BE32-E72D297353CC}">
              <c16:uniqueId val="{00000002-F846-4396-837D-8B141B270691}"/>
            </c:ext>
          </c:extLst>
        </c:ser>
        <c:ser>
          <c:idx val="3"/>
          <c:order val="3"/>
          <c:spPr>
            <a:solidFill>
              <a:schemeClr val="accent4"/>
            </a:solidFill>
            <a:ln>
              <a:noFill/>
            </a:ln>
          </c:spPr>
          <c:invertIfNegative val="0"/>
          <c:val>
            <c:numRef>
              <c:f>Sheet1!$A$4</c:f>
              <c:numCache>
                <c:formatCode>General</c:formatCode>
                <c:ptCount val="1"/>
                <c:pt idx="0">
                  <c:v>4724.2645699999994</c:v>
                </c:pt>
              </c:numCache>
            </c:numRef>
          </c:val>
          <c:extLst>
            <c:ext xmlns:c16="http://schemas.microsoft.com/office/drawing/2014/chart" uri="{C3380CC4-5D6E-409C-BE32-E72D297353CC}">
              <c16:uniqueId val="{00000003-F846-4396-837D-8B141B270691}"/>
            </c:ext>
          </c:extLst>
        </c:ser>
        <c:ser>
          <c:idx val="4"/>
          <c:order val="4"/>
          <c:spPr>
            <a:solidFill>
              <a:srgbClr val="007770"/>
            </a:solidFill>
            <a:ln>
              <a:noFill/>
            </a:ln>
          </c:spPr>
          <c:invertIfNegative val="0"/>
          <c:val>
            <c:numRef>
              <c:f>Sheet1!$A$5</c:f>
              <c:numCache>
                <c:formatCode>General</c:formatCode>
                <c:ptCount val="1"/>
                <c:pt idx="0">
                  <c:v>8234.1185649999989</c:v>
                </c:pt>
              </c:numCache>
            </c:numRef>
          </c:val>
          <c:extLst>
            <c:ext xmlns:c16="http://schemas.microsoft.com/office/drawing/2014/chart" uri="{C3380CC4-5D6E-409C-BE32-E72D297353CC}">
              <c16:uniqueId val="{00000004-F846-4396-837D-8B141B270691}"/>
            </c:ext>
          </c:extLst>
        </c:ser>
        <c:dLbls>
          <c:showLegendKey val="0"/>
          <c:showVal val="0"/>
          <c:showCatName val="0"/>
          <c:showSerName val="0"/>
          <c:showPercent val="0"/>
          <c:showBubbleSize val="0"/>
        </c:dLbls>
        <c:gapWidth val="80"/>
        <c:axId val="348422832"/>
        <c:axId val="1"/>
      </c:barChart>
      <c:catAx>
        <c:axId val="34842283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8561.8076639999999"/>
          <c:min val="0"/>
        </c:scaling>
        <c:delete val="1"/>
        <c:axPos val="l"/>
        <c:numFmt formatCode="General" sourceLinked="1"/>
        <c:majorTickMark val="out"/>
        <c:minorTickMark val="none"/>
        <c:tickLblPos val="nextTo"/>
        <c:crossAx val="348422832"/>
        <c:crosses val="min"/>
        <c:crossBetween val="between"/>
      </c:valAx>
    </c:plotArea>
    <c:plotVisOnly val="0"/>
    <c:dispBlanksAs val="gap"/>
    <c:showDLblsOverMax val="1"/>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7873270211216316E-2"/>
          <c:y val="5.6583242655059846E-2"/>
          <c:w val="0.92425345957756733"/>
          <c:h val="0.88683351468988025"/>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9223.1573599999974</c:v>
                </c:pt>
              </c:numCache>
            </c:numRef>
          </c:val>
          <c:extLst>
            <c:ext xmlns:c16="http://schemas.microsoft.com/office/drawing/2014/chart" uri="{C3380CC4-5D6E-409C-BE32-E72D297353CC}">
              <c16:uniqueId val="{00000000-7951-41AD-BB7D-EE7E937EEFC0}"/>
            </c:ext>
          </c:extLst>
        </c:ser>
        <c:ser>
          <c:idx val="1"/>
          <c:order val="1"/>
          <c:spPr>
            <a:solidFill>
              <a:schemeClr val="accent2"/>
            </a:solidFill>
            <a:ln>
              <a:noFill/>
            </a:ln>
          </c:spPr>
          <c:invertIfNegative val="0"/>
          <c:val>
            <c:numRef>
              <c:f>Sheet1!$A$2</c:f>
              <c:numCache>
                <c:formatCode>General</c:formatCode>
                <c:ptCount val="1"/>
                <c:pt idx="0">
                  <c:v>10967.719994999999</c:v>
                </c:pt>
              </c:numCache>
            </c:numRef>
          </c:val>
          <c:extLst>
            <c:ext xmlns:c16="http://schemas.microsoft.com/office/drawing/2014/chart" uri="{C3380CC4-5D6E-409C-BE32-E72D297353CC}">
              <c16:uniqueId val="{00000001-7951-41AD-BB7D-EE7E937EEFC0}"/>
            </c:ext>
          </c:extLst>
        </c:ser>
        <c:ser>
          <c:idx val="2"/>
          <c:order val="2"/>
          <c:spPr>
            <a:solidFill>
              <a:schemeClr val="accent3"/>
            </a:solidFill>
            <a:ln>
              <a:noFill/>
            </a:ln>
          </c:spPr>
          <c:invertIfNegative val="0"/>
          <c:val>
            <c:numRef>
              <c:f>Sheet1!$A$3</c:f>
              <c:numCache>
                <c:formatCode>General</c:formatCode>
                <c:ptCount val="1"/>
                <c:pt idx="0">
                  <c:v>10087.354208000001</c:v>
                </c:pt>
              </c:numCache>
            </c:numRef>
          </c:val>
          <c:extLst>
            <c:ext xmlns:c16="http://schemas.microsoft.com/office/drawing/2014/chart" uri="{C3380CC4-5D6E-409C-BE32-E72D297353CC}">
              <c16:uniqueId val="{00000002-7951-41AD-BB7D-EE7E937EEFC0}"/>
            </c:ext>
          </c:extLst>
        </c:ser>
        <c:ser>
          <c:idx val="3"/>
          <c:order val="3"/>
          <c:spPr>
            <a:solidFill>
              <a:schemeClr val="accent4"/>
            </a:solidFill>
            <a:ln>
              <a:noFill/>
            </a:ln>
          </c:spPr>
          <c:invertIfNegative val="0"/>
          <c:val>
            <c:numRef>
              <c:f>Sheet1!$A$4</c:f>
              <c:numCache>
                <c:formatCode>General</c:formatCode>
                <c:ptCount val="1"/>
                <c:pt idx="0">
                  <c:v>3997.6187750000013</c:v>
                </c:pt>
              </c:numCache>
            </c:numRef>
          </c:val>
          <c:extLst>
            <c:ext xmlns:c16="http://schemas.microsoft.com/office/drawing/2014/chart" uri="{C3380CC4-5D6E-409C-BE32-E72D297353CC}">
              <c16:uniqueId val="{00000003-7951-41AD-BB7D-EE7E937EEFC0}"/>
            </c:ext>
          </c:extLst>
        </c:ser>
        <c:ser>
          <c:idx val="4"/>
          <c:order val="4"/>
          <c:spPr>
            <a:solidFill>
              <a:srgbClr val="007770"/>
            </a:solidFill>
            <a:ln>
              <a:noFill/>
            </a:ln>
          </c:spPr>
          <c:invertIfNegative val="0"/>
          <c:val>
            <c:numRef>
              <c:f>Sheet1!$A$5</c:f>
              <c:numCache>
                <c:formatCode>General</c:formatCode>
                <c:ptCount val="1"/>
                <c:pt idx="0">
                  <c:v>7946.011846999997</c:v>
                </c:pt>
              </c:numCache>
            </c:numRef>
          </c:val>
          <c:extLst>
            <c:ext xmlns:c16="http://schemas.microsoft.com/office/drawing/2014/chart" uri="{C3380CC4-5D6E-409C-BE32-E72D297353CC}">
              <c16:uniqueId val="{00000004-7951-41AD-BB7D-EE7E937EEFC0}"/>
            </c:ext>
          </c:extLst>
        </c:ser>
        <c:dLbls>
          <c:showLegendKey val="0"/>
          <c:showVal val="0"/>
          <c:showCatName val="0"/>
          <c:showSerName val="0"/>
          <c:showPercent val="0"/>
          <c:showBubbleSize val="0"/>
        </c:dLbls>
        <c:gapWidth val="80"/>
        <c:axId val="348426992"/>
        <c:axId val="1"/>
      </c:barChart>
      <c:catAx>
        <c:axId val="34842699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967.719994999999"/>
          <c:min val="0"/>
        </c:scaling>
        <c:delete val="1"/>
        <c:axPos val="l"/>
        <c:numFmt formatCode="General" sourceLinked="1"/>
        <c:majorTickMark val="out"/>
        <c:minorTickMark val="none"/>
        <c:tickLblPos val="nextTo"/>
        <c:crossAx val="348426992"/>
        <c:crosses val="min"/>
        <c:crossBetween val="between"/>
      </c:valAx>
    </c:plotArea>
    <c:plotVisOnly val="0"/>
    <c:dispBlanksAs val="gap"/>
    <c:showDLblsOverMax val="1"/>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4900074019245E-2"/>
          <c:y val="5.5913978494623658E-2"/>
          <c:w val="0.92301998519615103"/>
          <c:h val="0.8881720430107527"/>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38631.618884999989</c:v>
                </c:pt>
              </c:numCache>
            </c:numRef>
          </c:val>
          <c:extLst>
            <c:ext xmlns:c16="http://schemas.microsoft.com/office/drawing/2014/chart" uri="{C3380CC4-5D6E-409C-BE32-E72D297353CC}">
              <c16:uniqueId val="{00000000-2794-45D4-A128-F69B80EA5871}"/>
            </c:ext>
          </c:extLst>
        </c:ser>
        <c:ser>
          <c:idx val="1"/>
          <c:order val="1"/>
          <c:spPr>
            <a:solidFill>
              <a:schemeClr val="accent2"/>
            </a:solidFill>
            <a:ln>
              <a:noFill/>
            </a:ln>
          </c:spPr>
          <c:invertIfNegative val="0"/>
          <c:val>
            <c:numRef>
              <c:f>Sheet1!$A$2</c:f>
              <c:numCache>
                <c:formatCode>General</c:formatCode>
                <c:ptCount val="1"/>
                <c:pt idx="0">
                  <c:v>38133.56355999998</c:v>
                </c:pt>
              </c:numCache>
            </c:numRef>
          </c:val>
          <c:extLst>
            <c:ext xmlns:c16="http://schemas.microsoft.com/office/drawing/2014/chart" uri="{C3380CC4-5D6E-409C-BE32-E72D297353CC}">
              <c16:uniqueId val="{00000001-2794-45D4-A128-F69B80EA5871}"/>
            </c:ext>
          </c:extLst>
        </c:ser>
        <c:ser>
          <c:idx val="2"/>
          <c:order val="2"/>
          <c:spPr>
            <a:solidFill>
              <a:schemeClr val="accent3"/>
            </a:solidFill>
            <a:ln>
              <a:noFill/>
            </a:ln>
          </c:spPr>
          <c:invertIfNegative val="0"/>
          <c:val>
            <c:numRef>
              <c:f>Sheet1!$A$3</c:f>
              <c:numCache>
                <c:formatCode>General</c:formatCode>
                <c:ptCount val="1"/>
                <c:pt idx="0">
                  <c:v>37328.893528999986</c:v>
                </c:pt>
              </c:numCache>
            </c:numRef>
          </c:val>
          <c:extLst>
            <c:ext xmlns:c16="http://schemas.microsoft.com/office/drawing/2014/chart" uri="{C3380CC4-5D6E-409C-BE32-E72D297353CC}">
              <c16:uniqueId val="{00000002-2794-45D4-A128-F69B80EA5871}"/>
            </c:ext>
          </c:extLst>
        </c:ser>
        <c:ser>
          <c:idx val="3"/>
          <c:order val="3"/>
          <c:spPr>
            <a:solidFill>
              <a:schemeClr val="accent4"/>
            </a:solidFill>
            <a:ln>
              <a:noFill/>
            </a:ln>
          </c:spPr>
          <c:invertIfNegative val="0"/>
          <c:val>
            <c:numRef>
              <c:f>Sheet1!$A$4</c:f>
              <c:numCache>
                <c:formatCode>General</c:formatCode>
                <c:ptCount val="1"/>
                <c:pt idx="0">
                  <c:v>21449.831159999998</c:v>
                </c:pt>
              </c:numCache>
            </c:numRef>
          </c:val>
          <c:extLst>
            <c:ext xmlns:c16="http://schemas.microsoft.com/office/drawing/2014/chart" uri="{C3380CC4-5D6E-409C-BE32-E72D297353CC}">
              <c16:uniqueId val="{00000003-2794-45D4-A128-F69B80EA5871}"/>
            </c:ext>
          </c:extLst>
        </c:ser>
        <c:ser>
          <c:idx val="4"/>
          <c:order val="4"/>
          <c:spPr>
            <a:solidFill>
              <a:srgbClr val="007770"/>
            </a:solidFill>
            <a:ln>
              <a:noFill/>
            </a:ln>
          </c:spPr>
          <c:invertIfNegative val="0"/>
          <c:val>
            <c:numRef>
              <c:f>Sheet1!$A$5</c:f>
              <c:numCache>
                <c:formatCode>General</c:formatCode>
                <c:ptCount val="1"/>
                <c:pt idx="0">
                  <c:v>36283.833086999985</c:v>
                </c:pt>
              </c:numCache>
            </c:numRef>
          </c:val>
          <c:extLst>
            <c:ext xmlns:c16="http://schemas.microsoft.com/office/drawing/2014/chart" uri="{C3380CC4-5D6E-409C-BE32-E72D297353CC}">
              <c16:uniqueId val="{00000004-2794-45D4-A128-F69B80EA5871}"/>
            </c:ext>
          </c:extLst>
        </c:ser>
        <c:dLbls>
          <c:showLegendKey val="0"/>
          <c:showVal val="0"/>
          <c:showCatName val="0"/>
          <c:showSerName val="0"/>
          <c:showPercent val="0"/>
          <c:showBubbleSize val="0"/>
        </c:dLbls>
        <c:gapWidth val="80"/>
        <c:axId val="322487264"/>
        <c:axId val="1"/>
      </c:barChart>
      <c:catAx>
        <c:axId val="322487264"/>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38631.618884999989"/>
          <c:min val="0"/>
        </c:scaling>
        <c:delete val="1"/>
        <c:axPos val="l"/>
        <c:numFmt formatCode="General" sourceLinked="1"/>
        <c:majorTickMark val="out"/>
        <c:minorTickMark val="none"/>
        <c:tickLblPos val="nextTo"/>
        <c:crossAx val="322487264"/>
        <c:crosses val="min"/>
        <c:crossBetween val="between"/>
      </c:valAx>
    </c:plotArea>
    <c:plotVisOnly val="0"/>
    <c:dispBlanksAs val="gap"/>
    <c:showDLblsOverMax val="1"/>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5788024776324846E-2"/>
          <c:y val="5.6583242655059846E-2"/>
          <c:w val="0.92842395044735027"/>
          <c:h val="0.88683351468988025"/>
        </c:manualLayout>
      </c:layout>
      <c:barChart>
        <c:barDir val="col"/>
        <c:grouping val="clustered"/>
        <c:varyColors val="0"/>
        <c:ser>
          <c:idx val="0"/>
          <c:order val="0"/>
          <c:spPr>
            <a:solidFill>
              <a:schemeClr val="accent1"/>
            </a:solidFill>
            <a:ln>
              <a:noFill/>
            </a:ln>
          </c:spPr>
          <c:invertIfNegative val="0"/>
          <c:val>
            <c:numRef>
              <c:f>Sheet1!$A$1</c:f>
              <c:numCache>
                <c:formatCode>General</c:formatCode>
                <c:ptCount val="1"/>
                <c:pt idx="0">
                  <c:v>6103.5697170000003</c:v>
                </c:pt>
              </c:numCache>
            </c:numRef>
          </c:val>
          <c:extLst>
            <c:ext xmlns:c16="http://schemas.microsoft.com/office/drawing/2014/chart" uri="{C3380CC4-5D6E-409C-BE32-E72D297353CC}">
              <c16:uniqueId val="{00000000-A409-4BF1-8DD1-CE4F8A22EB87}"/>
            </c:ext>
          </c:extLst>
        </c:ser>
        <c:ser>
          <c:idx val="1"/>
          <c:order val="1"/>
          <c:spPr>
            <a:solidFill>
              <a:schemeClr val="accent2"/>
            </a:solidFill>
            <a:ln>
              <a:noFill/>
            </a:ln>
          </c:spPr>
          <c:invertIfNegative val="0"/>
          <c:val>
            <c:numRef>
              <c:f>Sheet1!$A$2</c:f>
              <c:numCache>
                <c:formatCode>General</c:formatCode>
                <c:ptCount val="1"/>
                <c:pt idx="0">
                  <c:v>7768.0300349999989</c:v>
                </c:pt>
              </c:numCache>
            </c:numRef>
          </c:val>
          <c:extLst>
            <c:ext xmlns:c16="http://schemas.microsoft.com/office/drawing/2014/chart" uri="{C3380CC4-5D6E-409C-BE32-E72D297353CC}">
              <c16:uniqueId val="{00000001-A409-4BF1-8DD1-CE4F8A22EB87}"/>
            </c:ext>
          </c:extLst>
        </c:ser>
        <c:ser>
          <c:idx val="2"/>
          <c:order val="2"/>
          <c:spPr>
            <a:solidFill>
              <a:schemeClr val="accent3"/>
            </a:solidFill>
            <a:ln>
              <a:noFill/>
            </a:ln>
          </c:spPr>
          <c:invertIfNegative val="0"/>
          <c:val>
            <c:numRef>
              <c:f>Sheet1!$A$3</c:f>
              <c:numCache>
                <c:formatCode>General</c:formatCode>
                <c:ptCount val="1"/>
                <c:pt idx="0">
                  <c:v>5500.7181539999992</c:v>
                </c:pt>
              </c:numCache>
            </c:numRef>
          </c:val>
          <c:extLst>
            <c:ext xmlns:c16="http://schemas.microsoft.com/office/drawing/2014/chart" uri="{C3380CC4-5D6E-409C-BE32-E72D297353CC}">
              <c16:uniqueId val="{00000002-A409-4BF1-8DD1-CE4F8A22EB87}"/>
            </c:ext>
          </c:extLst>
        </c:ser>
        <c:ser>
          <c:idx val="3"/>
          <c:order val="3"/>
          <c:spPr>
            <a:solidFill>
              <a:schemeClr val="accent4"/>
            </a:solidFill>
            <a:ln>
              <a:noFill/>
            </a:ln>
          </c:spPr>
          <c:invertIfNegative val="0"/>
          <c:val>
            <c:numRef>
              <c:f>Sheet1!$A$4</c:f>
              <c:numCache>
                <c:formatCode>General</c:formatCode>
                <c:ptCount val="1"/>
                <c:pt idx="0">
                  <c:v>3265.9793629999995</c:v>
                </c:pt>
              </c:numCache>
            </c:numRef>
          </c:val>
          <c:extLst>
            <c:ext xmlns:c16="http://schemas.microsoft.com/office/drawing/2014/chart" uri="{C3380CC4-5D6E-409C-BE32-E72D297353CC}">
              <c16:uniqueId val="{00000003-A409-4BF1-8DD1-CE4F8A22EB87}"/>
            </c:ext>
          </c:extLst>
        </c:ser>
        <c:ser>
          <c:idx val="4"/>
          <c:order val="4"/>
          <c:spPr>
            <a:solidFill>
              <a:srgbClr val="007770"/>
            </a:solidFill>
            <a:ln>
              <a:noFill/>
            </a:ln>
          </c:spPr>
          <c:invertIfNegative val="0"/>
          <c:val>
            <c:numRef>
              <c:f>Sheet1!$A$5</c:f>
              <c:numCache>
                <c:formatCode>General</c:formatCode>
                <c:ptCount val="1"/>
                <c:pt idx="0">
                  <c:v>7100.696390000001</c:v>
                </c:pt>
              </c:numCache>
            </c:numRef>
          </c:val>
          <c:extLst>
            <c:ext xmlns:c16="http://schemas.microsoft.com/office/drawing/2014/chart" uri="{C3380CC4-5D6E-409C-BE32-E72D297353CC}">
              <c16:uniqueId val="{00000004-A409-4BF1-8DD1-CE4F8A22EB87}"/>
            </c:ext>
          </c:extLst>
        </c:ser>
        <c:dLbls>
          <c:showLegendKey val="0"/>
          <c:showVal val="0"/>
          <c:showCatName val="0"/>
          <c:showSerName val="0"/>
          <c:showPercent val="0"/>
          <c:showBubbleSize val="0"/>
        </c:dLbls>
        <c:gapWidth val="80"/>
        <c:axId val="338956336"/>
        <c:axId val="1"/>
      </c:barChart>
      <c:catAx>
        <c:axId val="33895633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7768.0300349999989"/>
          <c:min val="0"/>
        </c:scaling>
        <c:delete val="1"/>
        <c:axPos val="l"/>
        <c:numFmt formatCode="General" sourceLinked="1"/>
        <c:majorTickMark val="out"/>
        <c:minorTickMark val="none"/>
        <c:tickLblPos val="nextTo"/>
        <c:crossAx val="338956336"/>
        <c:crosses val="min"/>
        <c:crossBetween val="between"/>
      </c:valAx>
    </c:plotArea>
    <c:plotVisOnly val="0"/>
    <c:dispBlanksAs val="gap"/>
    <c:showDLblsOverMax val="1"/>
  </c:chart>
  <c:externalData r:id="rId1">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Hoja4!$AG$3:$AG$22</cx:f>
        <cx:lvl ptCount="20">
          <cx:pt idx="0">ANGOLA</cx:pt>
          <cx:pt idx="1">BURUNDI</cx:pt>
          <cx:pt idx="2">CAMEROON</cx:pt>
          <cx:pt idx="3">CONGO</cx:pt>
          <cx:pt idx="4">ETHIOPIA</cx:pt>
          <cx:pt idx="5">GAMBIA</cx:pt>
          <cx:pt idx="6">GHANA</cx:pt>
          <cx:pt idx="7">IVORY COAST</cx:pt>
          <cx:pt idx="8">KENYA</cx:pt>
          <cx:pt idx="9">LIBERIA</cx:pt>
          <cx:pt idx="10">MAURITANIA</cx:pt>
          <cx:pt idx="11">MAURITIUS</cx:pt>
          <cx:pt idx="12">MOZAMBIQUE</cx:pt>
          <cx:pt idx="13">NAMIBIA</cx:pt>
          <cx:pt idx="14">NIGERIA</cx:pt>
          <cx:pt idx="15">REUNION</cx:pt>
          <cx:pt idx="16">RWANDA</cx:pt>
          <cx:pt idx="17">SENEGAL</cx:pt>
          <cx:pt idx="18">SOUTH AFRICA</cx:pt>
          <cx:pt idx="19">UGANDA</cx:pt>
        </cx:lvl>
      </cx:strDim>
      <cx:numDim type="colorVal">
        <cx:f>Hoja4!$AH$3:$AH$22</cx:f>
        <cx:lvl ptCount="20" formatCode="#,##0">
          <cx:pt idx="0">604.94249000000002</cx:pt>
          <cx:pt idx="1">18</cx:pt>
          <cx:pt idx="2">240.40380999999999</cx:pt>
          <cx:pt idx="3">140.37935499999998</cx:pt>
          <cx:pt idx="4">22</cx:pt>
          <cx:pt idx="5">12.73699</cx:pt>
          <cx:pt idx="6">255.28620500000002</cx:pt>
          <cx:pt idx="7">249.40554</cx:pt>
          <cx:pt idx="8">256.13558999999998</cx:pt>
          <cx:pt idx="9">20.249955000000003</cx:pt>
          <cx:pt idx="10">152.32264499999999</cx:pt>
          <cx:pt idx="11">174.82688000000002</cx:pt>
          <cx:pt idx="12">104.13724999999999</cx:pt>
          <cx:pt idx="13">6.5999999999999996</cx:pt>
          <cx:pt idx="14">320.24287500000003</cx:pt>
          <cx:pt idx="15">24.99708</cx:pt>
          <cx:pt idx="16">8</cx:pt>
          <cx:pt idx="17">641.89218999999991</cx:pt>
          <cx:pt idx="18">583.73992500000008</cx:pt>
          <cx:pt idx="19">46.509999999999998</cx:pt>
        </cx:lvl>
      </cx:numDim>
    </cx:data>
  </cx:chartData>
  <cx:chart>
    <cx:plotArea>
      <cx:plotAreaRegion>
        <cx:series layoutId="regionMap" uniqueId="{B7BEBDF4-52E7-419D-87E1-7A7976011D9A}">
          <cx:dataLabels>
            <cx:visibility seriesName="0" categoryName="1" value="0"/>
            <cx:separator>, </cx:separator>
          </cx:dataLabels>
          <cx:dataId val="0"/>
          <cx:layoutPr>
            <cx:regionLabelLayout val="none"/>
            <cx:geography cultureLanguage="es-ES" cultureRegion="AR" attribution="Con tecnología de Bing">
              <cx:geoCache provider="{E9337A44-BEBE-4D9F-B70C-5C5E7DAFC167}">
                <cx:binary>7H3Zct3Gku2vKPx8QddchRPHJ0IFbM6TSFGDXxAUB6AwozDX3/QH9FO/9at/7OaWSIkEeUjJzb52
xNV2hB0ENnahVmblsDKr/M+L6R8X+dW5fTUVedn+42L67Zek6+p//Ppre5FcFeftRmEubNVW193G
RVX8Wl1fm4urXy/t+WjK+FeCMPv1Ijm33dX0y7/+Cb8WX1X71cV5Z6ryTX9l55Orts+79ol7j956
dVH1Zbd+PIZf+u2Xg/Pemu68NOe/vLoqO9PNb+f66rdf7n3tl1e/Ln/swcCvcni3rr+EZwnaIJwh
KpX45VVelfHNdc/fINT3iaAMffmQ20EPzwt48Pte5vOrnF9e2qu2fXXz3/vP3nv5+7dMWwVfEAiq
9bsenHye3K/3Ef7XPxcXYLqLK3eEsMTmuVtLGWxtvz58fYvE/xx+tYEoQkRRwPrzh92XAt5ACu5L
dHPb92/H/iKFreS8fFIbHhfAzWML7G+uLmHf2v7rYT/c2Vqd7Lwg8P6GALWmXMgb9eb3gJcba8Al
Vre3QS5fltwX3A9NfGWfXoePI//1wQX2X68v0T/c+uvRf324dbT/guB7GG8oKbkUCrR//cH30Mdy
gwsfE0bwjd7fR/91GVf5n1D72+cW2N9eXkL/+uivhz54fbA6OTo6vAXgf25y2IbAhHOCxQ226j72
dANzyhUS8nbMLyofgNm3f/x3eXv1sTd5XOe/PbkA/tuNJfTBwV8P/f6OflmbwzckWxqV+y6XCq44
ofxGMgtjv28+/Tmj8/XBBf5fry/h3/8beFp9dnJ2GO48pW4/Fup4dIMRwZiP7uB7B3/ib/iUMA6r
43bQL5qve9uXl3/85+3V79f8b08ukP92Ywm9hhlDBLeIYB5c+F8NcnbeHZ18fBUcvT59+9Scfwx+
cKnKl1QicqPdYF/uoO9xsPnSZ9xfO+b1h96OfWN/qrY7f3V59erg3F6b/Pbm9wsjWP7AQiYP7i9F
E/wNRHMWn5eXT7q+H5MK3uCUUs7pLer3PTElG+AoBPc5f1Qoz7/O4y7h9rmFCG4vL5E/+xsEQQev
z0523r4+fMko9Gf29TU7/qwny8R5mX0FRxCJPrXyf0z5PQI2CTMK/zwaCxG6oQiBHFg+HoeeXNV/
/Pen3FycvwqviurC/vEf3fqPy6v8VQC5dPXUqz6+ML7jJxdr5jueWC6nIHzcx9xPrO+wBB7akOA6
KRGQjX753M+XMN8QDPsQOZIvt8GM3M2X7rzky4Bz51f+PR53vvQAgr+BRdk/f3Vy1Zfmj/96Mqj+
UZ3GG5gin1J5Y9LvW3QOfpYILm8T26Wb/c6Xelx77z28kMu9e0txnKwe18hFGPS/GvWs3m7vHB2/
pHnHQK5hcJ/Ao92LdajaEJCAYXW7nBarZQXMYf3Hf57frqHvj3G+PblA/9uNJfQriPH+6oBz6/WB
flHgIdQHBRdgu7+ao7uxJpgrSAMQE4tIf+u8+PRnWJ3b5xag315eQr71N8hu91aHH18/pWA/Znbw
BgP7D3zOA01nFFNfMPnFwy5Ihb2rZ9jsx+3MzWMLuG+uLtHe+xvYli/B487Z6csh7q2DR8khYxKP
KjkHEk0Cw6nIjc9eGJnPBP6F+RMxyrcnFwL4dmMpg4Ozv97InB6dvd1+9XrzZCd4QcX3iAKuWEDc
I++rPuHA3UvMiL/gjk/7yz/+49pCoPiUMjyu+HefXYB/99YS/t9hwn+1jT84+n1t5d+cwXJ8qeqV
h/0NigihRN6UqUDJ7xh6yjZ8DIyPpEBy3o1HDyq3NvVNf3V7/ft97N1nFzK4e2spg4Pf/3oZHL4+
2HlRR+tBikSAP2A+/pYi3REAMPmUUIwREMqfP7BG7soBqB3zpzzu1wcXEvh6fQn/umr3Vy+Bb6zf
iy2An5xm3n02lc9RByers8Odl6yjeORnovWgx+H7RPH+9WEIy/HFFgHegABTCIr5feuPNhDw/VBO
+RYg3TU+J/1zXOrjTvj2uYXpub28tDwn7/96y3O6Olxtvd5/OcwxgwyLIwE51D3MvfUNTgBx/7a+
eDvoFxr/9Kq8is//BH3/9cEF7F+vL3E/haLpX23xz7ZeVtV/0vXQSPV9RubZxf1jCa7308g852Jv
+yhezq7/bBP5Tm3/1knxUuD/bBP5Tui/MasvBf1P2vg7ob9TVfrx+tsPmv+fpcI75v//bTvKs02u
PybKnz233xdB3VYvXsys/SzK3FlCnxvPH/Q3LFuUXgr7n81X6x0YjyYOXzZnPHprKZ5nq1U/Zoh+
1szu7ZJZov21O/WlFsHP/tubnUjfpezfinkvhf/PiuW3zWDfJ4LvqlL9mNH5WTL7sZbDrwWll1sF
P0tmn/dDftcS+Lov6qXg/7nx6wcCnq/c+kuh/7Ns8F1af7eX46Wg//+oUWXRNXpnj+/XrdDheXe+
+ryH+rvv3kpu8ehTZcwvstu5/O0X2MoFtagvDdbrH7jXBXGfOL/5+tV528H+bLbuIhJUKeixUFBt
gx8ar9Z3YA+lkEQKn0MbI3xHwZ2ysl3y2y8e26CMrzvuCHQfQfsFh7aLtuo/38Nr/mPdjYGRUOtb
9Oum9eMqn+Oq/ArSzd+vyr44rkzZtb/9su6YrL98bf2eCqn1zmVEoNuYwlZm7EODX31xfgIb4+Hb
+P9UCeooY3JTpqRDWzZ3fpHrou5Nn28pmqPjIhr46dyalIfp5LqdyfO5F5DGny9jT8g+KBNVnDcz
NDTrvs2mD9Yl49HMB+/3zjBShWRMxvc2lQ0L2i4dD1knErWX950tAuYPgmlcWO9iYF5ite+l/qT7
oizToPGgfU7bdM7rIM96/zTlU2+1hIa5KVCsmofVoHxOt6JRxf57ZLxSaod79rbiGbKbLEui6zhD
cRFmcTHNK5z3ox+gNjfv5jltqpXxDIwgTZ2+lbwcZeB7nFdhlec50lPU92k4WDSl4cQzxQLonq+a
QNUNGgJT4u4dG0087dZjVhartpUm001ccb/TchrH+MDLbL4lUTlUUzjOqnaFHj2SmlVR07S8vqNy
j0gSutLuC5ITLmDqPvMFbABdd63dFeRY147MQuwYVMqjDMnxfRRNfh08PcpSXdZ7wKAjEbqyKF+3
qYPS3h3Fz8uuHwg+GoeM0tCrWFNs26pvk+0hdsYcPz0a7EG4PytoPALdBK2EAWETk0/X9++oZ1m4
LIpM/wmatG0eNjTLP5S+LM6N77fVtjNelez6VUmalWwFKQMiEr/R0+zsuEomU+9V8URL7bpk/Jha
xZIwAaE17VXe9QpXH+J49sutOsfx8ZT1Va+7uFNoS3VzpPbojLtRi7adJ01EBLoXT76lmjY0n7Wx
07RL7VRiHRV5kuqyiOsDHyded0w7XL1XbDZUq6GjY+iYVCvnYoaD3GsmP+zdyAsdjwart9FIa6lz
y2ixctJRu4lUbUPWm9bpqe5svZ1bOs670oihDr26oHiTp1V/iYpEfphBt7KAW5U6Xc5sSLZbg8R2
7+xcbzeGe2qL85xfdSrhuyOvxyQcsz5zOs08M/jdqmknN80haeqpHvqgInNaBmmC+ZGVs2e0dWRq
dZ254lPWOMd03HSm0O0kvCFktJ7klo8KfjyVZevvGmHoqKkDCHSaZNmnLh7iclMMwqjAEZmhUHIc
NQFnVdHoCFFyjpN4HoM+K2YcCM8aptvEi4rNfM5KcuIcZn6g8kSOAEfVH7a0aPm+6IqhDdAwRrst
j2JfJ3mf+XuW5IoEzmf9+4T6RaZnK+syqBS85y6rqUsDDqt/341JXuyk1uvf2pybWHuxz8imyzP6
3g2kVTqyvTcHJFWiWyVFK6sgY0WynpXKrJ7aZux2O08BFLADbzqt44iYIIlrajTqO8T0TEs1bU2Y
Ga7HIY3aoFHNWIDqzLHcpWUm96suL8owoXTydpIuS5MwdrWpt9JGJHUgywSZIB0bVK56nKJUN5XB
77J4aK7GeM6uEqZ6pwcPfAesRiea3Tq2xY4lXs+DTLW1CMH0ue0OcbmvfDOM2lmUB63jhyQlZblb
G5viTUXTbNc1E0NBOzv+nio3nY2eqncLNHareurGq0mS/r0BFEkomU3rgAtmqjAeaUZ07oq+CGrO
WLvKyWCPhcpmFYy5K8vVWM4p0bhXQxJ2hKujDjt2IQDj9ymS1QlPYuu2wa7YNCAWZyqY53nwtlxs
E0/zpu94EJkYRJITo2SITGVrbUk5ns6oLfrNmqoi0SybTR+YuCzDCPWjDXI1m2yzG6Xa6YRrrnOw
MqVOq3LEYdNxe+aUN+FVSYl9i5NsuuL9SIkeqWh3+IS9eMvn0vJgBqd4BaLMZBjN8dhqP/OSeqXm
oWJhM4voTZUnNN1OXT0k2i+c1wbVnE9Ox8J0NhxIpT4p0ucH3jxPeK93tbpOiGFHLBfjVeKq2q68
hvIyRDbPPVhg1iQ6H/PSBYLS7CxxvT2QtZuu+wIsn568IvpQF0OTatARo8IY12CrHB7Jqc/a+mSu
Z/garCQaa9L7Zg5nU8ujGGUkDvN4tHIz76RXbqq5ji/KmNXvaZLNie6k67LAeiT3Q6doNwZ8iEAJ
nSrMdkvdgDcrVPknkSpRoUtpEAA2TD287sxQE5YRas4i8JGZ9jIWXQnHRaoF9AALXfk5mgOWD2q/
I7RS/UU5lVkXeE2TFjoCnYXvjG2h9hMiqjeonWqjk2Zq7LafF6inOo4dq7ZoVWbE7UXEdSpI+q6q
tEPcG3abHvNK5x5pvBC6nDjRYCOk1Kzw5V6Wz87Tjtn6DZnrsQwo2IIhVCUxR07ysQ5E5cUHU2pi
uap9Ln7PYlSobW/OyysjYso3RZzMZ7bxIqGx8koSJMqa7a5s21JTkaVlWMUpUXarbGl96M9DL0PR
lgbl2s4z3sqzuC6CsalEvZtQCAjCKMmqOBwj42LdJwq9G9sOX9moUZe84IBqN8fJEeXE+zANKQEl
jzxzncYzdToSedPvjlnh80C2DZt1o9rCBET1vA8wHSzIHoIbBjaAD9XKiSRWOkY+BCIZTVC8ylnT
9loZ05R6cJFr9Tg1U6pxLhjRQySiWQ++Dz7AzK58m9Sxd2FTn330Xdcdwe/J95W16KKMoqjRftLW
EPtQp2ZYqKo0Yd7isQuwRQMP6xg1s1YAfBtIG6XvU+l5LBB+zE3IhmGsAorSCGlSFbxZGegM/JSI
ghDNyTxCIDeTRjce6o4iMMJlEOcdRFosSRna40XF38WoM6cdKLwNoplnb2xGwPrXOYqOCItVrlPJ
eBTOiQE5JVk+fqzjgedB77mkCucxcknIirrY5RMsL638hMUhuMLseEzbHlzP7Fc8MFnSHWMHEWXo
C5xfFLSsrcYQLF03Q19+yIY4ulQZylst0lh9UEMP0selh0SYREXcaSIrcZknvIVYcqpnpqnflWSV
Z5N462wuzru4jz8WHaw6XbZdFmuUtU23yVGKEk1il0yB8TxEtVE+RDTDUA4fijISH+AwKsc3/STz
ped0njVTvpeNYz1W2pi4giBhQNV1gWeJwZW15HCCZfZ7VUt6weXYOZ2A1x20FC6Jw7SgTRYWeSaH
/VrJ3IJnHxN73Co//TBAKlDq2mTpdoHdnIdsbPpmRw5JmQVTM+Ttpoz6LF/5mRpc0EaZLFdJpLI6
iHiT95rUxuF9Ticnt2SXe92e79q6fj/HNGLB5BlvOJmS0h+CeBzLU+7RiByOXjs129ZzHWhkychk
IeeoXMSmYOCsw0NQC8vxpzJq4iHViMQzLwM4UAJBeCaaueT9VtakZG50T+AwgxpeA8XufWYgsNxt
eF3MEfh1FWeJLuORj5t9OUDSoIvMOmiE50nCtuc4p1NQVVHE9/MaCzJC5EdkGkPsOETFsSfmsZ4D
D4IJEtCc86TUeZ5l6RgUELt6NBC5Id7x7HqX7ave96I4mFDrkktiee5tFiVL5XFmEy4u4XwxmI+K
SmPYKp/BNO4gNSC/1DiZMtQHbix9EhBfVWazjoitw6qZYBbcqBkSmswMs9xqZd+Ys9Z3Cc/DtFFp
/87NjavOTJ8UZDNvMxS97dOCUwyGwRmxCQEJsdux36ZNr3lhFXljEiqI1FhyK06MgxQkDkwyQQSu
x1SCG/VKeNtwylyW1BpMZNWezbbr/SZoE4HAQMaekyuMYtYeeEmVlPtlY4fxoJWN7CpdeyqTqU4m
SH93ImYbdNQ3jGdBAduWxzd1PUTklLS1EgeFjXMSzHQe3vmeQ7D8sogJnc0FBDlqdEWAo5TR92My
zdcttm0RoMwOClK9huTbZUzHDy2u+2jFJ3/Ya8RslG6zaIQghVpwh6VqvbceRNiTLlPkxMpERYoh
zOtIvJ8K2SIwlLNDQeVn41aBYY9FUKuRfEgcqZvQtj3D203CcrdSleP1js8Tn+zisUlQ0CTGVitJ
AXzQr0iAjepkC6krm53Rrpiq/qjpcpqsuigdstVsITAPTeGxejelRWxWqV/H1xWGvF4nqvRTDaSA
PUG8MG57bnlBVixCEODPOO+OJ0Xhzaq9dChiBr5bRjARbzCQLIwMguEmSgoacsXykxHz/oKkPr10
kP3GHzzUmA95beM3QDtEmY6rIeu0oK2dAjdM4yVBA0mPo4qBweYkkY0GFe9nmHrVrwqBwX2XoNpX
FlQi0dibzLayzg06s4pDSoHmHPJvxe20MySyP5sY7d5xcIOpnl1TGp0PRkhdmXZ8o6qqTTWbBCJb
SUtzFXiQ8xo9opIf4VRmKkR+HL9FVhQfHcRLQvvgIbxwSmuabzaJl8ASSmL3yclUxbqekrzRVRsB
mzCgybAdwlN10UQyfhMJM0VhWrts1sJmBWRnPkXglNJCRrBE8NRtfk51b6ism/z9CzNzUdWzNXFy
c6Lg1z//dXB7TOHn42O+XV/zTt/+OqqvytPOXl11B+f18pvr8b5+9dt26zVl9bXpZ0GA3eeTf+Tm
91Fn64Oo/j13topN3X3dxLjmpD4fXPWZPKNiQ/lEYaQILHHYogdHynwhz4BWWxNnUjEKO+WBJQCe
4oY8o2teDXMOWo0wgW/BQzfcGez48H2GKWzrkwLoCxjpltO7JyBo83iEcIEtaHcIF0kY/IZgCsgx
DNtmYUf+fWpCeXOFLRNxMCqm1US3iyrfrZtEp02tGTjAxnzZuv2FVXxkxPsUz82IwIFgGBV25YoF
GVIXiUqsk3GQSSAnULVVROYZfgevCZxvfODtGALOi1FwwpgkC4JHQEg9RL6KgzpMd1wf5CQU19Gu
2Tb6aNJXMFPdiwurd+vA37kj+Eemh9HDsZUEWOG0GsUQCOg+onOO69yW4A0je5G0R3lEdSLqvVrU
EPd7IUOHBamCYn6GOXs4LpCgoGWwHQIGl2zNxN4lmUzfzwl4wDgoOxpmUbXlWXxYxWpP0BWn8QoM
yBuS8y0lvuwR/LcCXavIPbAVbHvBVFImJIhzCXanvCqeZ5IFFasg8BgsOElZr/JheFtRYI0kjvgz
An6gtTCkrxScIAeLSpHPhNsdQs0MXBVxD0O29fypnaZhF4xhp5PeOx6QPLNAL560RZrpp2X7yLA+
jOn7inOGMVmoLpqGRlYmTYLKxeBIR0w+ZVHfrqIp2xmzMaT+Lhuld/H0qA8WjGIwKlDosKUFwrml
YBvI0ZpsjlPg3FhLgx53+fs5V8X0xXj/WzmKh3IEBSICjprBcAoWXZgCEefCtg1Q1lGbA0ODNyeS
6QqVe+McPwPkfQIW1qfiCMO5lwi8ImT+S5UR8UAlb0galLLTxkEED8bGPTPIQ9zWg/iIUTjgcW0G
7i+I2uV5hT0vDYw1m6aTUdCO07B6WjiPzgQoa0JhpxHlS9CKqUhtP9A0sEkVbXrDVOvJ1ecUkpzw
x0diDGhrDHuemMKL6cSpnxJY46AGEH2B3Q66Kg9g8T0zocdQY5yDq2LAWcOZXPdRk1WqGKmrNIhJ
AvUEe9rk9TND4EfHgFVEwClCwWYJmjfivkYTSGaAsDbIIkqO86iptgdbnTpUhHE5+lk4434Iqedn
29afbUDKHp0QO2ASTB3vVlM0V8+82CPvBYsM4FVgV6AutYAYmPbWIdRkQeZKCZlQEY2bRaWikx+W
JJxjBHpJJJy5K9bnjt611IWHadzGKg0cN5AJJ7r1cs2sfUb/H3pBBakOVeDeoeAhII+/P06Haty1
BngwOo2frC+nzbhL3yI/5yHKuLciqLryIY3/yIu40UkljNWk6dtdw1G238SN2WbpxHcaVge97Ol1
11OrR4jpQ4d6dPk0Kmtw77sRqDxRRaBcCCUZsAr331bImOU+k4DKfJpPlzI6zAPyZqZnTw/z2f8+
GAcOWIQyDZw3Dcv2/jjYd4OfTXRNI4jdvh7GzbEppkNVRakXlLYdmsC2GOi2mUyj0HSy231G+pX1
4nhr9rJKrFDePGN7H3oWCA2hPrQO+hSRS89S1C1BMxQeA+DuAgXE+jGkdOdZt93zna4Yve2ywd4z
TpQ/AjjUTUEHoQwLsC+AEF5RglfBWdAwuapGoJYSU+5GVbf7NOLLVSUgCILlRNaeEyN/GRClGDYx
9wUItp5j78hPaBT2I2mfGWXpvZajrN/iTkjgsiqiRZnA2q0aAqWIWAY5lBL2yECbVV7Y/hmJLdFb
jre+f2e8BPkmHgaYFbcHDO+55h3+UTvxeQgKi0FyiPYFWwqoQr3tfBjCz/dF6XShjK5Y8ZyZWJuB
uwsChmEMifXRaYxw8C/3Z0IyKKOlJYIFweNxv6We2Mqjevo4yGQ4RMi2523bok3joCRZTMctBqvl
qh5o1qf1ZGkAPr8HRkiu1wF9MN0pn3HZqjkL4jbZGkputYp6sEuIrzpI0YEvqJ7Rmc8G/cHUIRAB
Kwk0A1oafMVHyqGynQVM9tMWq4voTdFPJXDSNNfODOlp1Po8nIGYgbLtEArqkc0pS44zHNcBSg9d
2WxT+QbO32redk30ZTPwv43IHtExxoQC+w3pGQeG775kuGOQG7ERXi8a2wtP0Wyz8ltwhVAUF8+g
/9xY6/V1R58bRStOUjCLc2OCGdFLMfubk6memdJaZx8gfmdKCxeLRAGNFA4i9zH21X5c1ruZiYJR
sKPZNyczSaDYUfXn0lZ5+LR6PWKG4BCWdeYMsRrE7ouRnck64F8tqLnwej1ZkUGRVT1n7PCD1QRu
hfjwf2MQcLA4g2V7H0dwjqiLDYGwpkgmbYoCqNYYyn8VCngtNm0an1VjvO1H5e7QJ1u5nzxjmB4k
ghC6w4ljQCBBw4GUSi0sYewVdnKK2WCK40vZscOc5qeoAh6+L5IjbLu3qCdhC1V9YqOdp0F+oEWL
sRca21WDDzT/YANLL8Yh1wQo7kmpZ3QVk6UWLYZZgIyhFtCMQCMEzTivpOy3pWfOO6BYtCD1riji
VTbMO8DQ71DpMT2UZRLidth6erIPDNb6LaTCcFo2U8AULzQqk02LTAuihor3cZMMu1DPWHk4PaV5
tIqq4ocNJIy3tgPQHgO2UrAFuEpGc0YnboME2FYwGVvTVIYCdErwzWmo/gzIkhCYnQ/cFSRS9zU5
8YahbWOQZTP620ltdhM+vGl9s1uy5g1O/QMoU9QaO7lfm4joelYEuhSes9HLyGitzetzleDfUkKx
YeGdMiPHfuxwE7ikZP3briVgo6A0LY+8rGH2XUn7sT7NGa2azSkfan7ytJAfmA1IhBVwbUDeQR7O
5CIsLdsJCjUdBIWZG/cB5VgPIvlBBmWdbIMD4lwCoQF04GKOVWqKikzIBvWUf+RQ9Yzr5Fh1/olA
1Ycump8J/B6d0p3h1qvrjqkfs4RCaSy1QeqZXrus2Z2G/vRp2NYr8J6dX0xpAdsETUpANji79qxc
i9GGYylXQwSrEWzCMxPCcL7rcjxIjKF+DPYWeCgIaBZrI4L+IGiEgT4LKxoUTO1McMh77Nnr3okZ
Spe5p7ywFV4Wrfwuqk4rSD257kTPqa5dVM9QamxTLgKl0vpIxVGfvIdCM88PTYpLuVvPQ5pWUMjm
7pQ4OR3mI/Y+zCWSe9Qhl/3etlCDCEXHqqOxgmxCmzqCqtKcpikM36p+O7ONPVZyLoAbV4YcRWiw
2ZmPXQxlJ9y7/XHyT2SaqlUrPXkmFSrejCQZ1b4h7ai2xTCYQSdFLqE5amyrNxZVNMC4FZEWUMl4
h0YyQEwClesjhopiZxKUr1BDomsDnvVDnENrF6mwPEwlh+JW1tXbLMuuOW8d24GuR3/U9YDxHMSJ
i5twqkQSdJYhqN7kcSy2ZgI5YlBCQN9sRSW0Ss7Wz87zTNlNA/8njd0S6OZxNUChEtjPNhk+oNon
nW6jcj8iAqr2HNoH7e7QGXqcdelmTrpkb+RRtNvgbNjMoZoLCagV75GXObvNZ4z2ES7ZG3+C4s6c
ulORVd1hA12iO6NLWhJCBWazhQpU1KRltINbXwYRqZIVVFuTbturomr81PJ8LoKur8bNoWddWFAj
j+zQkeMuymqo8PCCbvYg0hDPnutP46gkZ7yb2hE4KVPzcFLcL3YGVbo9nNVIZw0pALhi1VVeb7Rn
m0nTFiXHYzHvjiztAlf20MWAmq2izuQHUeXttYUW1dU82APcxiSAJpgwQXNzXEx1oUE1cz3l07US
BYT4SQYVf5SUXqSbYqvm8y5BI/R85ExcQnE3SQNRxjpLXR56ZhQr6WTdBtAdQA+bgmTHWHroDcir
O5qMQfjAb9wnjpzTCIQWaxPngDMrRaUzCKmpX17TYZohnFXH1ZpYqrwuiNME+jwrRoKyQex91rpP
UOsTH9Oclvu4HetVVK5f0GT1zgCNIDumkg7a3mJvh9TkuqYMOo6yMYFaWmZWdQztsNLXXp6dpVOc
a1FXO2rwZqBs2UmUXPlzq0qN4hkaRHh1NFcgY7BMWENL7lvoJayC0c31roRmoQC+5G0Xch537drj
ew6aHGv4Ko/qnhwZv50hPanmwPVJtYLCHd5M8XAEbcwkaMWMt8cCkvt83Mun5v9Sd269dtqOtv9E
/IUBA345D1zmfV2zbsmLlaSJDQYDxmDg0+8x056jZrW7UbVf9pGqSlXTMicT38b4jUG5Nf5TEw7z
mGHYiZyKq+41z9kQLtUnPWL3AiNyyhc+fA19U5dD1VzpSLKdsHdSdw1G2G9umfwtD2MZnbj5tDX1
GcoccTl4CMHekmXNHG/vGrs9t/St56WbiHvu8HjohyCVS1embtI73VTTQY4s0BiYWn1wHhybzCdD
8GHyv0db0BR+OhUgQwswhB+3IPgsPDxmC4FznHijX+Cnt08K2tZ5rMfmeeRRVZChjkuI5FKdLOa2
YQaQNXnDbvLi4OtYefEOGCk7tgKzQimWFpAGuTF9VIJLyVbpmkww+i2Zq/PY0JOWYufWvtzsiAGk
olKm8dKWc0Mt8I5gm/OQdG2e2u5FzE1fxAGBF73ajLjalFULB5s1Kf57t+0jKQ9ROpZ6Y0fZRlnk
s090CnZr3RQAI/Jmq3ZzpPO5nl6XRBU+iGOZ1kUDN/i3qRV4bdfqH0YSlzbqy3iZDv10qMMlu7JT
znfZOPMCK0E2d52zh7mPw9fBkaUA3vmGeQzcS+PPJ38VJ5x2DY6Z2/c4tXlU9T1wm+TF9st8C5d8
KURMgSxuaul3aJ8lX4jvHHYBwZ2H5+IUmWi78VUYD7uqDmG+pxtOTrOYxq/gDr6mgj5sftMc0joW
bWZ5O9z1keXl7NXElLFOP4QCv/RII3lXT5vXZfD+t90EeupxUXbD7x32TdatgX8fkKbJozVSX7Yt
4cd5BaQzkjprxRy/+Fo0hy2UN5HmFyu9F02jt7oDTpLWaybS9D4O9VImY3gQ8KXvqZqHR+DpYcbY
gulVe67KxZVTyxIxMXKkAzHtyaxL9NAyKIRk4UZmQJPBhCZYH7aGv1rdBTlPp7opWz245cRxstmz
Wez5guHNN2/6Dhxp8st6rVb5pK1e70NfLXvPa72LiBse77exTc5WK+kVa7qleTW20U0TBScMOQEW
ovMKY2DmjRC8Zb1kzqYtKEHydZyWV39ewKHBUYjKCRTtV5asC4Dcxd/2G6X3Tdj2OLK3Crhwf1uF
3brHvrbwlqXAgaEA33lKIwpuuS+tBnpdtVE+rzKf+nE5VEng24wZTqH/TWkHjDHyX+tGd9HJb7SJ
HkcRht8MGbDH6d1UYhNbwrq/CX15A41kP/IRMLTLwcXx4baab6sRml7P4rxuZHdsmsiMuYPwEmR1
PDya1UynRhpHMz8EkUtcWr+lwPWa0wgKhGRAFAR2AIDbzMqWBgMaQ5TyITBHQ4+1CM0LWxQ9XUt5
s8kHUp6nWjfsvAi65QMkCuAfIHBzOwJt1CukHAilMZCp7SCd2J4AenX4gv1gn0GfzxCdDK6Wj2ms
SyaS7cAFaEDsfb4KP9Rfx24DvdyR/g0z1Weo0D1UcxuNBVvY+iACzx22uB1uG2+uk+JKKVTAqNbw
1gubtsuIWFbw6MBPmsKsAHCXOu16EB9c4dzodTdLsvpFR8P6GTGEDgjTXC+Hhk1J3kFJUNniU6CL
wZBMY24EE7f1NqSfBtO7/cLoxrCk0EUUYHTBuzqiyVTMFRto3tDuleklr+v4bUwAGIeNBzA7mBdA
nd6R9sOHBWj9pyqhdt9E27DrY48kuHvOoYzHuds2btd7qROA0D57DWs73PSJd1h0BzR9kbTdJ70K
cvwpcUeWrqvyBDO1F3oAE0FYbSAEt37n6/Z5pDXsjsH1frEOrL6xbQU8WwjxJoIOGxQOCspm7XDo
rQYCFtDtY7SutxqMV30A0XmQaZ97oagaOPhzd29dai9cLfXXFux24WvmUmhGywOP+D6ZuzOhdnjs
pKiKFaf1wspIHdpJyotO3dFKHwBVmwqQ/u1HU09Hpxsjy0E9tDx90r0e7xhPXlsPtLnQ4Q5k0Ahp
cAHdbKBOepGa2zfkKHx2bsZZ7XusDznmNH47qig5RNt8x1r5IVUIqbTrhP3hrGY/63XcPoYEe9xM
YSxlHfbAXsaa6LEG7pR5seeforUz5zSQ41uzLo+iIQ8hX169Ndy7pLHi0CDRwBtb0lB3Ff6PIv6s
3BbOJTdhCFzUJ/V9WGGxsfxotmi+ryzQmaymHmeZSrX54qQeXi1PzWOPje/dMGqbu3Hrn0A7n1dv
bk3Ruf6xqthcBNbuQ2WTout69X2T/n7iZnnr+wTpo6SCWjs00Yuk9VIgIPI5mapvbbstwIIX0Zes
ovxkkummqgO3Jwu+BCIg/k6q6iUMu64wamoLt3gq43MDrtY1Z0E7eieaOthTqqYsQhoBpHt1K3z/
Yk1Qso1gYUtG92HY5FDU1bIAYO6Tou6qz7GROZIXyXeTxFALbC/u2ik9xZUqgaPtcDrNY5jZ0dR5
e1tjP9AMYXdxJNSHuWPzLk7leIhJCgQyTU3BvCst6DANIMuxXcdj3sn4fl1YNqtguEmauIGXA1Ix
o0tr9wxpptz1DRbuAN7vfA5B88p8MXwfL3GQN8R+XwCrDZkPVmzMusVv9yoEOZwnOJR8nQSgJdCM
QR4N0n0yHDshBB6+xMEyZxMXAhvn8ZGx7pMeVlnOQCLby2CMyzCHrBYDQKqjmch0M/TYZOHlq8sd
M1oUKe2XblezeMniyZ9VUSFtBYcMgmHGuJzLnsS7IYIPFFWYT5PFmCFfNq6/B6H0jmbpWTnXQx1h
2UykLesQs2rLDJSpoerKQLWIYW22Lkk1ftErHE/Lq1fFwKjWDjuqtRowiSs597vGTNEhSIQq4GTg
rNep5UVHTGVR592KRX3vgsk81LHVzS50rLmrKiyTB4tpVObV5LAPJRY6TBGDzgb8OgT68+YYG044
NnNxngH26cuig3XrsLEPdXtQtGKPjF8ZDZwxxVJMJJ2bvOK2VQfmJkByYTLoIUGqbVnsjWqB+akc
qSxbsF7hs62EqfjRQL4Jd7BcZlJUq8+OGParPC+JNu19RGLNc0/q0R3mqE0pAnFg2mQSk3JqgEC+
ViYKolxQhw9Qe2wEZwkHtrdpkimrGUJGsR/yV1DVc7X3I+mGPZGkNlk4Jf3nIeagxGulNLZH1G+e
13FOmhJ04/oMgV+F+6Ff2TcRqNkWc5T0l7kO5X0yNvYDi8X0cQoo16XYVrlc+np2J/xJ4n1yIhXt
vpYmfZHtNq/52jVL+KWqenaPY0eHWbmvw/AOG5LEvcgp0CUXFQsyXnlr+jJ7QvM72c/IfAhETqpL
PY2xuO3C1QdKrkWPKantMyxJ9tJ3khwW4x6d7rajpwdA3ZH5ZqxackmRi8z6FgetDOa3CU+t0gN7
7fQ8TWfo0Y0GRxiyvVKU7Svsx+xh2SpbQOHRwIOpUCUWbx7jaWS3a2TdDUz4z47UZ+0RW3A9BCPI
RqCvGWY29dUZYZ4r4uSlN2uDIxfRmAanSELIttHyXM0hdfO+508e+1BVV6q6w0G8xqyyAV/mOVaS
HRY+JEluOwmaLPpWieGDqXchP8V439EFR3Nxwmo6FyLCKdbfE/+BKhyLF+E3S9maMGkPcisozUXl
cGDzRoKcQWCwBE9+MSJCc+Hrlg47bQkilOGmC9zo26bi57CiZe+v59C8RsmndWP5Zki14+Ha3YrK
hM2DMYjCHWqkGAAfb3jubq2k3UOvaZFs97hg9+YC0u+Qd/oE5tllYiM4at1s/NWkhRf3ebSc13Hi
hawpJLraDDsw/F8geHi5m9cIyKjRl36sLnLw7Q0wcy9OQQfjLsXOThnhpsq9BWkXVfl7gOj+txG2
wZRVdOMJQh2peWpwFqAKA2+FIzWbs5+w8DEMyPDiguG5P6dhbC7J1DVYLXv835E7qnHe9mx0CUKL
yABeDzUiNeGXKiC38VALjek8Zh4YayfJrvEVv6vieEW+YkJqwOCYM2GzJ70vSCBmsV6Aydot9zHJ
6m3Kat3niLJllpDSzTrG7I5QazVXue+wO8QdSsKGZD08yiNl29CUFShWD75axTDBiWowuY7lw+q3
obeLTCftTUu9kwyCT2xbl6+JaFTRBV4PSNeFqczxQOJwk+j4s1YeRBfdQZQxEOT1JVXIJO28pZFl
gDFXzCzoQCuBLr8VauAQdEIO4kf6+MDYuDXlNCTRk12Xs5qEBESt+49gz48IcVyzbNG0uLITeOJv
vZUggzLJpwGUWV+6JPo2RuG+TcZXO+AUdmhbKxNIVjIuEviVt0TrEKQ97UqFcfKEPal4tKzfUeRP
RMklp8eAQILanB/epes4ml3jiSFFBLOdl6co7qIM0teQI0bJXTEmY+kL+7TEuo+/TMTnl1qlCRSQ
iuYhVuY82BCojrJ2xHyndzLR3DtO1LtRakSuSZqT6+bb2axX5Y2dJhDGt5MflbrzSbFO6agKare5
F8XkUSIAeblQTnhwqLokiBPZwgoPj9Sm6U0/mAl+w9x/JtzVS75ip31KEBWAnqCA3EFMWLxczs1y
N2uFWTGtNpzDku5708imftDp5n9gHMZQTsZtRKaw8V47JAQvi4dQ8Z3S/opdnl34cUoHE3AE4qbB
yxLEFrfTTEf/EoKxSkvOu1FjtyDxlDViK9SMDe5OQb3oMrYpxHoUc8dNxvK1Q4pNX0YZdF6eqmYI
ShEHCnFuPot6vwVrsp5IL56wfVq9knluQwJnWaLvPth7V44K58MZEedigmB6ZDqwXwHmuycETPlv
jW+Ut286gOSUDVD/opUUmPXsXVPX+qj93t7WniU7hU954YOX+iUjtTjwbU5szpXtwhjBoiA8pmlK
yvUaj0939Zgsg95Btu5b+tjbRPIF26WNYaXLuqnHOfSjq8IIZy4vWsYeZ6cxweyOjKYAAER2Ermn
ZIFlqzxv2m8I+i572feQBKiu5D12T9Ez5PD7cNz0QbVheEbokN4tLY5EZAq9Aqunq0/CNs1TDYxd
Q5Eg3Zi3/pxGOJm1NS2DYYUAf1gav3f4/soE2+B9dg7gjOdHvGkz4PS0URnG/nr4d4YCHrwfMBNq
BiIgU8k7Nwrvad6k7BCHHBHPqCB8rZi9Y/bEl18YPu8Np+uF4OfFJA5QaMCu1eJ/dkeCZbAsmuFc
wFCwORoFemQ36lcl41ccVxGCljgS0DnqfmFivHdlflyXAhWHQ40SA3r9XH9yZSRYcOE1AN3mtm32
vhHqtl27/hfIw3vP8noVCrQtBsFE8bd3t1FYz0rZ4DbKKM5DTXLRBsNuS9KdbuP5aGdEXP75h3tv
Cf+44tW2TPDiYdB178wtK+c17BxsRN3eeeuZjUjLSfqLi7y3m64XgSeKICss9ysT/PPNw55SA6a7
UoLVEYIzzlslm0M0GNS/+JX+7kJIXKJtAqpQGL4vKOibIGqDK4MRQT0WHt8jWWdu1aSHx4rXv3DT
/+ZieCcqgf2J17ThtcHvAKB68aIgbSwuNuNciE0HdthjZ3KM3l/cv79gC7iBFJZyFCMDgNdkJe9u
oJ/UqwBdjqfvjd1pvovNM2/LHsuCNlDKq11KjzH51TP/N18Qkxy+IignBALef8HKIOric5yImlEi
zTgO/uvCA5dr1XQF72rvFzf0b8YYWEjkHGKK4wSon58fEwl51jQrHhOmRA2h1h8zZJzKf37g//4i
6HIIABkG1H/3q1EfOwVXYYglBCKEHRQtQolY6z9f5W9uHfMTUB7g9+IrNPXzV0Hvwza6ELdOp3ft
/Kjdb5F8NM3LP1/lx8D5s4+L5wKXwSyIIApDTOSdr+rHvFV9vQx50MAkq9XLWLnPDRYyFzensK7v
wfPsQr9BXnniWWLSg6rjS4BGFYhOz4HGbfbGaM1Zx+4TN/770YiBCFYUznkCyvDd3CJtOw4T9gtQ
nkh76DXE+nnt9dEA0MlDIEaHf74d15/u57sR+XgVcZLgYQW+TN/NnsQlYYewJdaGsd4zseZNmt7W
huEUuh7canerNF8s6j3++bJ//a0jgNJ4USOeWYx4+u6JqrD6DyoxGPh9u8fKUSxW5nSMH7lNf/Hw
/u2lIop8A0Yl+0sBy6IHFcxXjaKFIKzgBwE1IQYH7F+sQ9eR9vOdxIIAKBQLHaNIW757fFGxgVm0
xzwaDnUBg7awUw9neSudkcVqyXVv/IsR8xfyN8HGIYx+4DoU1A57N/pTF4fGS7CyTyiGydaF7K0k
6nr4gUnuP49EfRy78SDgaAw+TqoKel1oH+saLuY//6B/+fZoS0rAf4N9x1tK/rKKzB4ZV3UFPmiF
bxs+dM7PYRJmocEBDdHOX+Vl/vLcXq+Hl2cnSJAk2Ea9e24pHC7fdAH8grK5t+ctGwqAfq92/89f
6y+bC1zmOrtemXMWsuTdcNQxpIMYJ4YcQrjOkPBIcjBLjz31nrAJrfI0mIv/2RWDn2dBplGZEcC+
Qxr5N9MgUIDaCT+E/eDZHaLfv/jZ3qN1IAejKw0EGhcbRMzv754gUEqDFSlWYPS3nEjMb8OxLXqc
TiGMdOIQbGwnem8n++j3K/+rYOVT1+Kv91lJwKT/Lyr5f/bfuusLbsb3f+h/YaDyuvb+94HK9y8p
u0Yqf7w+7/dIpf8fsFj4C69XZdcnGkvwH5FK9h/fx4oAZBrYNKKNeCD+iFTiPdtXlBr/mgR4TyJM
DPy7/9tHhvcFxcgkYk73EczwMUz+VagyDX+a3rDBTvDBrnM1/g5mjVz3CH/azCMTVKHaoH9ZaeQ/
jAMtWxwzMzQV+Se4NgcYetFJxhA3HPqFBvcxTPdtZ/MwWHaTVWVMP8zhhyVcszpVhUW+GBtbEA0I
Sbs5QPrn0W4f+nXZ+TBou/Y8WH7ppnnK4kWQ11CcwuCReJ8bGx8CWM2hiW0xTbP30pHfQPgUdjsP
wUEnIVaRL95g0OXSqiP8zAZpPajbXe3bHRLDmSS2TFJEwmJehHH6jSPcp4nL0mms0MwTdjgkX3MT
hkm0ht2BDmFlNE7HJqrRIEPzuL5d4KXQ7bEKKw8qlfgghc4EFNZh9k5RKjPPYzhODQAFVOdlrbXF
MI0hyIctgqLlI5Qw77kZDp6d9iZoC4i2e0n98zBejZFPczIbtPeMG7oKoCjH4reuTQvoRjcuuul8
8CvmGHKZGYGcecMakW/hdBpnfP5xKmtJcwIPQELi6+sE0pe3cyiimWA1+8FaOvsd1QBF2n6fZFhG
W7fvzHPKfpM4w6OnSGU4oT/OEbkFoehnIwqMYPnavFbTjaLx87bE8SEkbQ2jMhU7BoGNaZpRyIPh
JL9JqFmQxouWOpOhNuAFHUkI3I4ZiuMOKbrWAE9AC/OCZLjxITpnVS1OXnsJos9qoW9xrFDiE3gf
UWmFwrnCS24c646zU2EZ9rZBo0DwhU+b3jd+NZ3hXY+309ZloaYvE5lBudOcxfiRqckG2qL0ifpP
g4OqJfgL0U1BKhqUkr7G1baH8nbbTnMssigZT6Dg7pnd5L5Kz7ojkDLZsUG6lTaCnpdoIVfvK7wJ
5wjMk9tFLioWspRyG84dmTJRT98G3uCJ7swJOlfpd/0xxEM6SPOdILfJ0nYfsTbnU7UjaIvK+gh7
Eg+dJlBipyzk6U3c1GiNgVLX8yLhKmpyZby9h51ne00RMV/sCRR7bx0Kq9NDAgQBvzKYxx4Veq5Y
zHLNixZw2ItNPUyshQvOVjg1AFjSde/1aRlE1R1P6jIBnNbO5CGIwtxPP0SVy3wDI0oYVnjjDXLO
RyigOdoADoEYBuA4p2qO8josGq/aaYAg3dOYlNJ/4WDCg2g5rrwpu4ize8JGfUQ+IUdjBfqivHOf
kmyqWa6nT9feoFg/TGheCCQKaLRfri7u70J48pmW62Hx3eO00D3ZuruoJzmFwRxGFVxmjc146j+6
7hVOxImgRKlG6iuSc8GA4ez85baG1J/6qMXAUBprYCHuu7e9Vv5b4EjW9Hx4cGAmYEpYSExuF3gX
vRwtfVSjkHnbRtPOTqCAp8z3211gT0vkPkwD0tbjQ4fBX83GFjFkuHppD5WELZvcBbMoK3gDUyDy
YQO2sqJWDaaedPEMQ+lHzU9pJIZ7HR9DMDm98u479TGWwXdIvHmDVXaanxZevXGK0ZBC8l/QkwK+
InF4REJ4pnbBxu6LRT8Rqh7KVmKk4dyAtoox48Fz62w2YJj3PsnWwcHF+8a971p12dWjBjsMqgfe
50Ndo40NEiq8sfMWkjdaNXi0ASMR8YWscF6b8bmL4V8PiV9ST11aarOtPqGHBL0xIOfMKoGVuHuD
vAHH49JatNfA/0qyRNawwCKUwsH6QDRrgXKHCXDjkN5VZmfcGvVgt1eWfmbIKTiHOyz1riN+ieeO
lcKf98PQcXx4HBZQOqV4nrTz98RsJxSBXbblgy9Rwrb3pyh9QK/d02irAtVkH3sQ41J4B0XgPHat
jo9NN2COF4JtlxQtAEUQyVtDK3trKcI+ErDbl5HKey9A31jChvukZZ/g6qE20j4gASHQFuV/HLHW
GK2WT8ZVNRR7Ri5CjeUABIiFwKXRwTQg0yHv2pY+BOiz0Dh8gIlz1dnU6tbwdv3Eaj/3B3Lk7Xjj
trjoqYl3vQUvA2t9zkgHZRIZvN2wWf8wRGQq0RQKmVGMj0MrSY6GFtw7P2mOAzR2ltfjTC9hL5fX
2FTjXrDGPF/FrrDCIuvH3vhtdix4Jf6IcOkSj6C5IEvRLlBvRsNtAbF04tQH+qV5YXkTlUDh+X50
LfQQRnZRNx+iIf3a9kScvdGIY5z6PSruWAWaYALDMyfTM6epLdAUgkbNFDNRV9G5qKzFAz+naPXT
WSVhbAlWvYDmzSnB4s8S90CB64y1vBkW8sw94MrUxym6E5BkU/LCVty7K3hUxWKPQp/7eQO00WxB
UYPTRNMe19kQAFVb7FmI/nvkLzA7EOP+QoY+OQkwOFuWxhMBh8Nq+PYE/6w6H15kKskzfNCTmqfz
GsnDwrZXa0zBt+UrYqRpgW8Q7YIKLgCNjyzpj8SmVTGCMsoSsAqoOilRFYC8KQVBGtum2gk5FXaQ
r752b8gXvfZBXwplALnqGdgf+NceJk43vprE7aXB2Q92vimuweGdQLaqE3eLbQv0XO7HBGYgOIje
B0wV08HJPLqCoKBeZA1/rao8e9h88PnbdLZLnH5vUwbtCrxK4XdWv/TcS3frypdioGNYkskboVI0
bMW6CiLZ7qN4tA/WC/uijcborkkSvu1UJdHs5Vs+PekIZHGEYrVPMRAEilnWGJL30Ha6bIxBgHXY
NfSBQHasXzFp98guFLRfr1xFH9xrHmFDVNXjjXYq2RtwfA+pUcC8UOIyvfA+juQR/Hj/wCkwtWwM
ayz+6xxWB4UYL2havVfbgNLGoBEJznIbFOpMQ3aEPeh17JR4PXaUCephm2uJbXtSA8ZRBio+OWNU
j3eKpQnQIQ8lZ2NrL1FLlglT2Eg/aV92wLpS9EMht2128eBNbx0ehnKerPULOXAidhPrAeoYrK8n
FII2l2iKAGLVyh4xJ9IymsW6U5sEaWODBKuoWvctSO6zDYV4CBwWDktWfeNZFN6o6KthTypxZ4rt
xcuk1Xq0ket3K7J1QDniEMYPdx88gG8fI3z621heIb6ahwWrWVKm4xg/dNua3rBx6R7wUfixqpfH
pOFzAbcCs1RtXuDIsWMN6jQDxwvsGR9g+4r4abVvSHLsOaqkWJvyeyzG/m6UODrWCwKq0vln1Yfe
7UQ6/QXVd/pFJl13oc7GGHrogZzWFNfT2yqKbuzRGommozCq5TMadN2l6oc9I32Bwp1SeU27qxFE
ykKaDidfa1PAansWjXldCSRkxkWMIYnkLyhZwGDkE/Dw7oR2qKo0mq5PHtKtnyE705cqGnnZdcod
Rh875YbIseDTynfBmsbPiUaazHNdcGAxJ/kwOMBDpsXeak09uYPo+cBqQrMtnfgNuqmmcxfO9SPq
G79WHWAkbV/djK6E9GEbxo9SPA3d5kqfz+oG1UdHVwNnkRtJDpy6Ixdc3lnOVBm5+alKucgGVEZh
jDJ5iZboybOoXdz84cbjDgcgnlY5oTzTc1V9G66ekQYnkoWoDw2G5YPpljy6bkiwNzygBokfe1Re
XSqBDXtTfRXVDCwXsB6Zkpd69mlu0F401/SeR248xXMEk/R7g9+yWJvqkdejvfevDDuvK12YylNl
LbZX6gWvmi7Y2tYCnLYcgHvbCucR9tiA/8Y0eF7Zhqqz0D3AiXrVs7234Tie7AjmUA7goYkO9mwY
n9c5+thdzy0BDikiUSeC6AIaBr08jp26meMFxxAGCgBRLcCmMsGDErNTOibNB0ym2BQbsu06r12z
dpnoDmWVL6JazE2LwumjtZLV9wk0smLDc/utpuC5QsnBrXleUiJ7kt6gAUFXO492wxGLLKAjw5mD
JUrHG9VM062qqno/zS1iK+3QKYyMlhUVbMZCGNi4aIi+VkINosV8Kuc5H9hMytZWG85RkFUu62Yh
hXX+aH6bwaG5vOk7YOZ4vgsH8/7LaAfc7VAiG+ON48XODYLBOhITDGVz6D3D0WmqfFqd43FBluJA
URaJOq5NlYM378Hif6v9fm/gzBdKAqYBaPURh2JIxtvyWXTNnDvU2R5/CAn/Skr5/6196hr9/u/F
kvfv3byKJdf/4vfydhL/h1wDbPAyaYKC9Gsz1e9iSfofiCjwKWKcWwIYntfKhT/EEhKi8f0qTiJp
lVxdIfzv/tBK0EwFlxLd7QR5cagpQfRvpJJ37iCcTvQCoPoA/qCPqpbry7P/LJR0IBY48PZi9id9
iPkIYSJ0yHp727r70z25/11b/qkk/idJJvnjSrgQ7kaAJu53irMlrkYDYVM0GgAphjJFWWvko1m3
TfwvMeLh/7It6McFY8joceIncNX8d2LhNgGyiVhdSKB8exxMCHQBiyq/NcVhpRkrgxjMjC03jqLM
+4Vv83e3FQXqDJYrgzWavLut3JEKS2hVaB+trcXYR2bdR2S0oIE7JZpf3Nq/u1oKUz68dsZQwiCs
/flHXCS3Ouq7ogccGrx6EIkqSDJpn2aun4b5/p9/yHfi+Y/7mqZ4LFkQw8e79qn9+WoVQS6lgz9o
khoiQYDZyiJkFamaHnmX4PQOJO9eIcv+i+u+U7ev18XuFe2qNAYcgAfq5+vOMfA0lXbFHBOsSQOq
v5UFxx+HX7lpxhzZsV/VJP3dFa8WH5xfSoOYvruvAQocTWrQh4PtM3YINo2wWYnn/+LuzJIjR84t
vZW7AcgwA/4aQAxkkkxOyST5AuOUgGN0x+QAdtPb6Ne7sf6ipGtSVZck02O3HlKmkpRkRCB8OP85
3/kWKLd44Ny+pW5uput//fZCovnjNwXUFA4L1G7+POv5v3+hkRd0/lK5h3m0IAKvS7+VyAouJtWJ
leTTRG52XXRYpk9RhpX34IxFeFFkk/1oLXZuEgPG96wohev9CoHZTlvYc18OlqMfQemNdgKtG5zq
uFZnSa6duit22BxyhzO17wZ3stiJzvVvLRH2gMfdwWl++ADNSca0ZgCXMyx5t+csBRY1XLI5wtTU
Enk05XxfjN24pGQ40U14ImyE5ppTLEYedWm5nQSNVtawI20ZeWaHsT9Y90s/ZC4iUDS5iSU7snSz
drruW5zLaisPS7+OZ4kDBqpMuQJzpISLXZbzcVV+eMae45FJlgXKJXe/NgQ9O5vmE/1teQbMLsOj
dGSFBupzYJ2FCg6GsxduRWLcPifNDe+zboVO66aei31elGSvfNRIc5STYF8Gl9nq3ZkCVh6sOtpe
5465UcK4y/GgliqPc8hQdggJVh3s4r6rXnPOIJwHGIi5qdCt88MoxyeXw5k5RoYO8Q+XMf7u/eDO
AU8zfrObYF2w4NZD7F8ACx1RJ+dx3Y+Acj+9zoE2q7Oh3BDFnBDjZjnjn+z82X/yUHTPxsG8ai/A
eoPI3CwzrC94zrkYmXUOnGfhFYPrIAMMUXMTVDkZvd5YDgSnchna4qlqBs5eO/aKLGO6qXJ1hyJt
W99WjXCFAXYaygZm5exX+tmqchMdMGwWxc2MXTAjy9pOujJEIkZff2eCSQlH46NDHRgRyyCtJbP+
xOmW0LAOApISJB/GuII2KmVxCR1+9a+LYu42bl2x6DAEBpUV+TvmgE1+5TSMsJ6LhveDkOJijYCm
iyaEVpvGqxOsLy7Zi/UqjqD2XxntDQYRaZ71J8qlJlR1htzmG9HkcebWH/d8LjeODwv+w56sznnw
4yXzDnENHnfdKSJZQRpAjzDPm01SbaeE3evUDXo/e+ELBiiqmqACp2s09hXSUhf9mrCB6105VpVI
VmczfB9FPOWJPaJdJnnICb2J9EgENPcIa3gyHwtiFv76XMzCPK6kNwj5wD9BSlMb9kiZtdZDHhvz
rDyp7yefXTrBcoD9rhezGnZxXWXXddSHL8CssmOzOUBu7anjNr1aJdrQ0gj/xlbDZO/qbiG34m+9
hWE6JFV8lccLaZ66XJ2HInRIRtJF8WE5i/Mm+qp+8VhGPrQrFmK0/E7jnoFEfZujbrz3kJs/qzVT
b8bNgjmx8cyPhyXWM2dZbkI2HOPQugt1AXixg6zzkeOE4pSetf5DOxVKo6cJ3s+mi/SjdMZp4Ay8
AczPBrLQnlsEFLUAsHsD6LzlWIORJ84GnLV51dILVi+Jgiy02wvSieWLMxmkMuwZ/ue6eIgoOiy3
Yg+NSKagtyswl20TvGxCk3XQU1WIXROUmZVsi62eFOikFaWEf9sVQ5G1qZGqoRkBViyjIUo2Um4Y
ishXS1DwzI1HtbX8bCP26qls3MVuxQcnGtcZ9mvmdZdGnJ3ieArloxW0W5xmPtT9pAeZ+Kziirys
4CYSpj3KEg+7FtH9SP1LCwNeZzzvvt+8DnM5iD1JUNkc/LLjPB9G9IGQqtkQK5qhbbpvWbnq5joW
G1NrYxXIzb2Tr9fZ0GAnxrSS3w+/tXM0vKyLOFKq+C7jUBqM3b6VlWnEWpPtBtxn663qp15eeEDh
GAY0k7vtNn+JzCXNGk54HFwjwgN6Tpel3awIHHBTwv3q6lpeeyPNKo/9gGX+ELaOR0lO2XrzA3co
LiOtDnv0CtD3PHdm8PLUL03PTECHC+bkIvDHvQEMMJBBIlOQf6Fv5OJHrqI8v0KtjbOTv9QuJTzC
srxvY1lvZ9g2nuNPxx/m/qrX8dqcoz7+euForUTKzM7o20qNyv/GmhtJvoiditmomTCcqsoa1AeK
U3Vlsa5Z+4yzILMfYdlwFldfkXvkdW3b8zDFiw2LO8tX9hMf+ea+KjPyzXMU5OdyChOW7/3S2BYF
HzKm5oOfHF1pS0iicLin9dm07XKhYyGgSoHZ1MqlfTYzKvk0A9hPlTTyoYvtzTsplj78rLP7I6eu
5ReY4+IegVZ+G6Me9ZpEkPWJ02Y4OWAnZxIfXVEey6VA/nHW8PzN8yXQyLnPI6pGQn7UoQoCJp4w
WPtvXRwQgXGcBp/zsFWBSeZML8MRDEPXM2Tyo4851opQDajuoyNHK9gvKOovgyE/JYmO4AQ3ffwx
rMyaqIMYNDkt9vJ9JQbt7fzcyZtTbsejfzBLmz2FNVZfEkQ5QYgDitHy7IUeZnYH/MM3r5zwLQ+2
2eoLZRdq+L5uNdp5FUl1Jj9l8cLgop+uxNQN27UpW8d58JYifhryhTFnrKJ42w9FFA9JuzGOZSxY
MroyAamBhxn7anyx+cB5Um7zFVHyyomayzny5+a6a50h2E06GBsSL/kG7L6LJpy0VgdIwFHkzhKz
iOiTRHDwjNot3oIxJPpzji7uizF0brzWr58zXYXrKbCl6og2eG3IlC7svMOYk3XeLeEyatLzDSkt
rOEYLzo2JiLqeD9/C8EFcB9Y5REz+PrQt1EDAeZrQngwGcIzlhNEdv5KuddKOM3a+GBnTj/IV4X1
6qrQvR5qp2SSEhT+wp5edRBfs3D79LdmuOoqpiDXup2kSSq/iKxDCEyhSawmj/ufhpIX6zDIwQvf
l/hcWxRZDMNOmebDOY7TRmbTCikKuBziaqkuFytm4eSAgaWfZo8hPxBvKIjlZ6sOvul+CLtHiPbx
dNVXy1x8s+XCMrPzw0x5+2bKmRKUBUeJJEeXGGBmWlyLdq4pK548Lf1nn7UqQ4EZmbl5lT/UnAyi
dtiboc4KTmpDfnn2S3rJKAr1HlETECV55K6cSMV6va1z3O/7jK2Ik05TiYNj1rVIm7FiGS7hLzh0
7EzeaqUKCTn8NKFknong7vdQICIvz36VXjf3R5ckPTqzpNfhZyM8Bbxf8PbFH0KGhKtrHrEnTD7d
O81lJS/HhSWxc+mdQW7nFv/W5fa6XdK0EMm0LJiYzUstb0YS7y9AXZt7qPnCM/eyAdueupZoREKl
B3en0YzggxgnHnEBh9YpKofipqUT4TUkL/4T81YfJTSwTGE6yZldO55z+brOC1O8zK8LipRwOjDm
j+Nf4dbVd8JyVHUQVGq8aEqY/AS5kmUq9Ee/udrccv1e9DMHQNZfwFjrWhF3q+jmeRkGv2Z9dWa9
7uW0VuMRIGjLNJzEucUhYnDfNlluP2uMcuSd1kh+xrpkxOwQX+IztANzXWg9oElXOn6bSKpTI6Ot
YMdHb5+ociq7/Vhn261sWjtkw+9tJgYdQoAUORUfQ+ZY74UJ9MWsWrEki7FDj6lzZOfMZqv6bRom
cesbN7D8xGvWWVtH9vLiwhtoKWJqwR2FI5cuvZ0j++bH1kqj94ITY7QPuV2gi4d6yBM4fM0tWWhB
jU82eM8diMefatXtT7/OqhtOZE574CCaX2d92b+QuRDY0aRTUTUx1o8hQA+y4b4J1qRcsD2xJ2Gn
20nUstfwfLAgcaDs12nxCdN6DjN6OuJoXRncDBM7GbS7AcTA45hXbJJRZI8yEflCq9I6rS41JG1Q
HFTvMFMrysJ7VJkowPv73Le+lcXi0wajM+qNBikmwbAJ2yg4mHW9Y2wsu8T32Rkb14cdMnnuKIjG
1ISdfI5Oj6OZuAYIDtQ3tlib9uAwRm2T1qvHK4isLYOUrKTF67cr7X8k+f3/iaX3MRb9c2Hw/kv9
9/9+Rx1/+6/0q+k++v/+X+P5P3x+1f9F9iv/HbH+/Ff9VTEEPo8tMyRNhnkJLtXZRPVXxdBx/+JA
DBXw6DFXYbPC4fc3xTD4y5lhFVDbF5DaRG5EtvkfdxVqIsV3DF5DEi2ODafpP5EMz3EIFIi/u0fP
kOoY2jicFf6FC/eP9ipQPLNlnTdjuS4mS3HiMsceJrmq7hd6NYVDw6rqdtd5De0IK98nWCC9674Q
4sc25ISGuHBTCzaxwPaqLM36sLiYR8Fq01CTxcyz2TZ5hMMW3foE197CacK6VFFYs8cXelbgs4XO
srKv2Yz6DG1sN3vKviCXjb+Ao65m+Xdg6mJxQWmFIWLklZ+XbMyzmGbi3Ny2f1p+SxMfrENwLVHe
5fvOsxX5iCz3ccaSCrQOyEp9cTGZeSRsxc5KWDHcwo+CfNALb/oYf+uqsLJ2cAfqz6yPKqYiXVdc
TwBTQBhXYc1GskX9ZeeVnF77NdxqnCqmW/ftOtgzw2Sd/cCd1X5A1dqm0xzEEmuG7AQqycByM3Qm
s7h1yIkmtMFqXyd/W8N0GRz3aI8ul8oFz/WBeUzESTYYmdmBSll3I+xSTbeW0T+1J+BrYMrCJOUM
MOx3zui1OdUgbJcJPIZ1PXYNmJTEHRfFpc8I82xaavaoQys5cTKYrF9py2ycdHZ7fk5Uz/4v6AXb
d24QRPxU5ef3S21t/mmUQv2KYCrZZ/bQvFxotVntyaKJaDuIVectesf5DOj7frdwae4D9yBhMPOO
uOX0YC+EuDA+W/ajKqsABAQsG8LFY/wUzIgiR7crvacuG4aPCpso/phosb/ReVR+UbsyP83essY8
GeciqpiEwF3R+f5nNCEqMaTOGXEtgkHhrg9moreT8tZyv81dzzI+TTGdXDM40btizPTQg2niunTR
GELqCGSc2ElgDzX2Fb/JI8ElVtsxWLXYPoSNrbzjTKDyVSMz39iwa7bs6Ki2QFnvVU6dVTaWQJNy
EeLPsVFAruMcwYtvzoYpz8fBH+1KN+dgMWOoQZ/OzoyJu2yI9HIupmt7+wpWMqQWXC5NkN30o6sZ
Eds+f8ZCr/Kp7UVPDHwOKnMRurLyATtkYg1eV9fndQqGXnLPidErv22lEPOVXchsu8h60dkH5TJ2
5jfmnrwn0txFjDArt7tUsQVlpJwJKcBatKIhDbO6sq8tACbuMydiP3/YvJZ4ZBZODNlRTTeDMbGo
7R9zXYdbMrdukb3WLu6np0mHrrmxi5VWhqmyyO8CixD1t9bQ+gPHcOIe9w7gX5X3ddTOxWEhTeDf
2w3RsKQwWKOO9rJAAFFqimbQU/gfKAyCb8Ubdr4o7uYpNh4nyNXYD772iNO7UOCoqimz/nvJh8iP
caKplLts9IKXmgRivp8a7Qxpi6/jvcF/UqQ2kebwJa9lARymNPUTtauhwWnXL0wsraDn6N+s8dUa
YiMsozGwk8ZAUbgAozt++TPn/2sTVUhWeeP5Pva4boG/bNkxXZ8sMzg8s8Kb3tbC3x4YkxLqYN0t
ZbrUQslrRzd+tg9n3Qz3dhtWjP+62L+LgNtVhwJ6wV24uG7N516wKBFINSUvJ2D2nYWGpjM6OA5u
NvNtlnXZmp30+EhJehr6ScH1uQ/sT2XzEJRS3kuihAtKyZaTorDhcCT9nM8OvXEYow5EMoK7aliH
j03GE0p/oT5kVNrc7QLI5lXOsIrkuemJ0o8lbU6cOz3u9PlCB8TJq0IXQ7jwIEFMoeQ3IeMYWXvs
SvVwJ1oJxHJqUeiQj9oxQ5amtC2xJhsvZp45I1MigBLfeQYGH0HWh9cOeLK5LlyxSqLgxRYlbe5G
bSqmuvs+Et+oKpiCWqy/XIVn4ciFM6bsLM+WOJljVF5CXDJWx3m260vSNWc1UcBmuanasfoRuoCF
9hAxWHRFZoe3dRVG3a4FPCAZ0VqeDZ5PyudRz95LHcHk27V0FL34YRkGe7O2yEVdWA+wnbjdXgUb
RhwggU248AG6rU9qewOdUfN1fnI0PUd7B7nUQtuX5oW8TvRgjWE/IGuXznpNTra6QZPKfnWDDKJd
GwMJ6vIRiZMbGziH0IOJssviIrdx2k3NY4ZRaWLMPC39rmfPEcCinCVKfGcmp444Q/Ohnii9i8iT
g7GraTJOcPDI9RCRRzY7y6gIzkDgcsgvMlXPexoC6no/N/F65/SB/dLVUoPTcCO1YB1eswTU4vwh
fcvOL+kNw5vbL1TrJrm3BENSFFP0YyHhrBKiv+cTseWRn+Hp9U6dNcBi2gBbcPWHJNrsixK1f19Y
nX3VKOTTnV+KFjumK4cwGd2tD0+VWajHksqe27TZkLGRB4dQMcerYbKea7LTsVTxo9tVfIaTWTEX
+DiI0Dtl+V6zOwNT2EqWtCbbuluEcZLqa+l4P2a1eejzpsaro0r7tWSWP6SxoreQOG7gvnOqCXAo
R+PyUremeWfqGxXsymhk9LRqcX6UPeuxGPziGbCn+KwJPpPY54gQEhvM+SUCvWKCi0Rjs3UW8UUJ
F6ZNKkoUgyt0Zj5GGCnoFhGsZo4OgHt49gF/c3sATrdvpGMFDzHfGwNZyCk2GmcVvi067YbmKqrb
vEn6xrG+EPlhQqjRlD69A5a62JCTXQDmTg5k0zjieRZl9x3XI9bjGIcTKzyXxu8uEIA4Kdmy5d5d
yuk2izI9HhfsnfLc/BBwo8/yVuxdSZtmQoXhcN+PXab3Hn1dHlqK02gkLkafe195/M+ppYznpO2I
r+2kVpxVqoWZ5YGCPOR6embUCbGSQxqX8xVqWA7b5YZW5vVl7r1mPgbzvP3y+gjgpT/IeNkHmrDO
1YDSsKRi7LarsPfUZ7BI62eVufljvubqPK8z4l21XYVW6dbrV0Np2ZRug9IvsNFEczCb5V1hkhhm
sKJg5Hb8Q3mal2F786CNBTuXxpcx6TOQ7MlGnRiZ7BXVeHIQ9XerO0Q39TwpymIXFhRaak0w7TDR
ld88QszuXkudXdp46709FXXjXcuR9tPkmBZhmw/Nw9DX+lXMS/mZjwsEKnvGSEqBjydftckZ96EV
tD+mol2/OrWq29JAhUmYpIjHPhLVpcac+sYRNuPzc0z/wc7c33UqJLg+wxMEb9Or8kkG0vnl0un4
IDq9nYzVdPzG2nJfZ9tq7ifLaTGqdzWjj7XgLuMPjPB4o3Pxrus5/7lGNVr8hE0yWaahfYcg2lN3
Wa3iavRCzlgAFsD+c8KMXxqeFJhh5LtgEZVcjEvPjFiBUfKRYWyXykaxqfjKRCsALtoPFp2KzjI0
6zWReg9xTPUgLqiS3I39pB5zazEnJjE4c9t8iW97LrV4cl0sK4wzNvGwtnUA2GvY0H9Z9mHQxJX5
ybqG4JEvNQiGlsU7T6zNizg0eQMFpqVfBz1lxDwtUGZIQOhQ1tU+anqUqSHuKWyk83r8Uu7Qv/pW
CfYgNLRT7KFpdoxR3NH6mS2N+WCSYj+WrBgqgWYEC0By0P+xIm2hb27l1B0EhcGnbcvocs7rjqpD
ZjVWlmTYI9d9EIwot5UqpNplGfmwk2JGKRDHIJbDouirdt8CiRWnsURjZOQNM2e3RZypE5y7Iet9
x5iSmlIfHB9nZOsxI/xgEue3jr/ey5408iEQcM5aFg21LeNAapFzb58D0vCvlzoDQNSLDe+ktmrD
ETOcw58h2rqD2Dhjf49/a+2dx0a5Zz7XmZWDnelrWeZQ7DPDmTelqNbn2LoKdhcr9Mo3Jjotnkpv
YQNSBNpfsS5xC5yRemlXtCjdplggonNX2fzQvTSL98znrG6dSgYvfQxJLZmm3tyQTEFqHd3J3UWb
IGo5klcBBJTr+BBtVrFhn2u6JuUW5m9kljPztdH9io+aJDV1F6iY+YGvy3TKOoE/MnNrA5u0DaA3
uLkNcafnutel8XJWNPEirm3S1HgoGEjVYXHwF4CyKVo5l8vBbRCOrLF21Sm2G1BeXTDCJgyrFmOh
P7HWHADdlpo4Y87kgDJqq0jrAKXlSPN776C/j2AmSp8a+CAcF24etMbjTPYtPGy1S9XgjRWMgwZJ
PzTXJOdn90D1K5lvCB8ZFrKApSwdpzVaKDQk4UHto8+ZM5qdethXYQaTVtWhDB9qr6RwzbNyrqUR
1JL81Hkd29SShaMCKhvOJfPCKgPx14EOTGevCduLMa5j+nDxgZb7EmYAGYstqDmPb5nAVcjO4u0C
j3b2Iwea4dECBVxdMoijt8SrFawuv3Lg+NVKscrOeRDc0BDs4cHLjXWPthqNx6Gf8MKt4VSJ62nt
1iVx8piXVoHI+mRUr/DA0YqJ4dx2VXYABAXCDGV9WC+rDLX4VPvj/EPX1WQdVagENnoxuO6lSxtI
/sMWerT3tMkavQM5XXOIhf3W72iEk0PK94XZ3zassWb41fsVkhvbECM4KbojoLi4AOQ+E5KiWLrk
6OnVPL++VxROitxeWynXQp2lM5hbP+mneXaSma54gmMOUjVFzANZpoGmW3WqdVQWF25U5NEpZ2Pu
bjJT9+Vpi3PVXLuUSsgT+7/M+X6PYbEXwl1HhiE1hcQI61FIav38344A5otDTAzITtA8sVRy1DZI
tCiQ7mfmMdYDiwjC8CbP/a1NbCuv9c1C7SoNq3WzMSMKTFOcFMh0Z88vWHWHCrKUt9+YCAHznIKx
31dY61Wac0n8VTKVcY7ReXtPkeqFd1nwq227cevoW5+4r9c3ViRHKFGbBpw8kuWX1JKu/pTmel3k
Ht+YKw84UmF5zi5P/90wu7ZMK8bVwQESauSklrCpx/PtLIumlAgpo3DpakjSszcN5sIsXQQsRq32
fFNTRtF8c1gj0LU71cvHLNJAj0aZzeYF6wTP40460FjvsZ1nxZXw6gA8qqmG5TCvLPGrmvvfgkpl
nRhIXMHBIyRAUa2awf1wnp5KtuNJt+tBc83tuaqjnux5oLQAh8nrpyuQEe5VNWocZI32tm5fL1RB
J9zjVZnqJhyLk1v6ytm79aiImNVn+N9QSIbCYUiz6nulOus5jppGXyqGWnGK7tct6cpb3Bxi4hzj
Ve8N68iOioH1CHPPW/ebnow6hl7DTTNmxoUipWZCFFRrCLy+pWEk5ZdOvKYuqn6xH8ZBySTU4Fgv
ZNVMwwUb/MSTFvR9eK89Sq7vp6h1sB8EG0H2qPK0cwiMnKgudWTrps425+zcHm/l0ROLd8VIaiIa
LsewgyqWS3q8Xa+/L8l+vRmISyQKB1VPyTr1HH37YbMaYDnoDmkIaPAGaGl0ay9502Cjr6fXeHT6
47YMc3yEpGuFOH82piEtv3G379qAI2HR8ayb1l8fJOAlxqpbufjp6ta0t4dbrB5B8jMZKIwzMoNH
wV/xKlocNXu6oSHXdk7cEdTZ6lskAqjIAYjoC+S3zsCOgwCcrBhZXuJlARBvGTHeyK1rVorjnOJZ
9rF4EnO7KrKFPLWk37rolflo9b5iW7d4z+OOu5ZFHzSrhJwvHZ85w65yeZ9ZLdER2c4b7rPkCUhK
+LAuVOo2QrxSTU3SfXNCTisOhy22kpIp266PuuGTL78FzzHq9XoJG9dZf/aS+8HFylDgaZog7vHm
Y1qBYhsvHEWr2UwdilheTeU1X6azx3mdYZnd1GqSU32UXT9wkAI3NTYUFoKNDtPQIqmx7CzFVLo8
ZpOz9KeRpwTTDmec/LHJFo4Wt73DHPNmsBwBPC+dGr9Sh0o0ajzY4RSg11qMv9WDXQnGkgGiUrgP
srIyH1O8uc64q6Op976oZPdJBWrdWt+K3sZsHGQ4ccpdOy12+wikmqrf2FtC4g+YsHArxshH6tCt
vU1Z/OBPeq13EKSUD6gMllIM4qrAGj/jJJ/YDEQdnmqQihhXNVC+S66F87b3K+5yBdFORHJsRk4Q
98dyjDbnjdSUmO/r3G7ikw8QzOdzD/Povq3sdfkaZuBJIH3riQvmNwNztjuiE9jcZhqdB2xC3JcL
Vo5KmXj6KERB4bStei55YPLs2SHg42BgQLZrchdPmHHdCkuWblb9DptuzV5HN6ymxyprRrRMaWdc
GBjrh+hkO6BqI4BowgPwojlbF8NjkG+EfmGMx9R5S8sQdmEdX8IHDO/NRO08lnaer1FIF0nTn8vv
OU9Jd8/eRDE6zOBSqZQdc2Q2Xmv6nvP1B+SupTwC6usIqcRTdGP3Z723jBgI+RbucJQAHabataYg
6fK+wc1JxBZ8GalaGLULMGKzFPWXvWb6S3XSeRodUMaMvbTd7j2NmZd7RVgo1lnKTo8Mt8siFU67
WRd+JVtiANYYXUVq7J3LWokFc5qKM/jLji+D3eK18XKMGbMx0cxxPe0cruQsaJZaHwYrxvpiBm3G
S2+biNbGvN8cZzWOUFTK1mnSWAg4WcPqDG6iBOISapGtnxnFFZ9nt4c4Ox6tB1V0gjgmnC93vyI4
bcBo+I5ftEtX3M4uf1OSGWu8RjXKzc6Q4eDPbpR79M0luG3dziXjNI6UP/fUzC+QQ0392cXt8jRs
wlipBLEe72arwD2FEU9hPIsy+ctBFOUl4OTBM9YHC3qAu1ChwDAjJxfTxfOH9kaMW4hn5I7ibATz
V66mf+7acxgzrmf3vjTjMqfOuDof3Njyg4zq6r5qlwLXZ1zQUcCA80fclbC5pi2IZsbL7sA1wj2P
WpwZC3ZqK5LQZhjJZPM0czFfPEfTxK226LUDH6Z2Ue72X3M0nfPA8FjvViaU+T6m8Pp7PtubOsFK
NfdZiwODWvF8vicbXHUp973ia+S0CAwHfDHvUW8eRrGeqZRkESrekiG4hVqsWn65JWMBLvkmJxwk
Smrn+3iiJhtWWgVrsjM/G5p2uW4o6O6CxnUyncvGWdNSGYfSbS65QJoCJZCwmKQhQ8J7a5Kq7OM3
SwqzsPqp5lcHR/9rBs2cZuhF4J1ZKK6sLGAnZ0CccV1Hl2ZXk9DXd00TVy8+B+M1hd6K+G+s1Twy
UhXFhYAYaJhKYW9gzszmS/gtMteLsKhxGEu//OJKhdOR+0R81YCstPZtBmS0nOPQTfpWWcuFK/1Y
J2Tg5a+A+bfEjt4yvQkUcI6975UcmUuDrZjKcDtiTaGPo0ylH2p/D/qVE1zP6ldc9lPecVo+Bxm7
SmCtAiXOcFmzNtqQ3yznMc9rcmLU2kARIJEDYVmwLPngL3MO/YzG2uos1jAdCuOe26fqLTQQ7r/h
Q2Y8+ykmVrQdms0r7rze1jxF5UYqpEZ0+qxY51FGQFzDi+lmbuYoGr592SulPyzu+08UQPBPnWyU
V3PmDDeEs1ywvWFn3WHokxKtvFvJGQ0jk7CpdvGP+U42IeJ6mPFAxHC514LByA1HxPgOOPBEeh3N
8SzXD0KT2MQ3fYJrHtogAnXxLPSSW0kze+FpI46kDnGMWgxAQGuknRBfSDLSY9BccBd0H7jJRZfw
inN/P/hlsKR2pgji9AuzOgDkpbNhKm838Gza68uXYevGX6Wez50gGIQ/I1w21X04DqNIXfssCiPL
MBwCkz/dAyIU1rcwar2bUQRLhKFvLJ/DprbvMAfgqPCV38urgd/vSsfE6HZmyrYnn1GUApaJIxz9
pyU1qjpcg/TJcOoYLJusPBGO4n7GpvtGqYymndXWw5MWHc0etqq7j/98Yv//WkjHdRhT//Nh/IP8
6vu3/7r66to3Ju0tp9b1nNT57f/218G75dh/cSOX+bovGKC7BA7+Z/JOJyxDedcGF0T7Fx/PuVju
b6N3QSG8EKHw4UOBvjuHPf42eQ//An8kIK0TOB7jfAG+6z/oiv99zANg0Tn1gzHA84Pg/PvxG/xj
8AIbfItgHV9MtXDeVvzVK2zmaXx32An/GtL6p82HvM5/GPD/9qOgT1Hc7EQc4QLvDxGEwXFKrfVC
qYHP/hwLeCDB+O9q5P78h0RuSKIgho70h9dDTw2OaLkQNAyJFjP+2Ful/nectj9507BMsFd4vmNH
dCn8/k3D+xVvujEXvLnjZxjU9qljVHa3MDL9N9WKf3w5gQ3jCbyVazshSao/4q3C1jZFZrqLkgoY
YAPI6FRmVN2Q/sNT+yc5qj//MXg/XELYWBf+8ILG0Aj8sVzxmF0+TkWfJXhXx9O//iHnv+TvBo8z
q4rklGvzVBPwoVHxD2GtUmzTshr/FDQY9iczevPOG9B9UkjG9sXqKf1veGT/96sCWeW6BMNE6LAl
knf7x2fbHUTfT5F3CgHeJXSU2InFiWD/n78qvtoRfsHADSBr/P6HRCPVEEPjnWaudAgqlHHYxjec
fhEoSIL/u0/qz97Ev/84KLC//3GU3m7zZjknqxHBwS7dIIGLMX5HTCDF78T67l+/OvdPfl7wWygL
dBwc2D/2TW/hEE7d0p5AW7SvGBPku8JYUCYIc3RiVdJZSXBwxrldkHkp5WDoH3KHnvofNpz1LV3Z
hmgDaevoRTX4ilMvXySq+Vpkt/L/sHcmyXEjaZu+S60baXBM7lj0BjFyJkVKorSBaSAxzzPu1Kfo
i/UDZVb/GaEohjHXtSsrS9HDAcfn3/AOldXQ5p6G+UuTMZKm8MeNIIkVrSYb2yQoGy7t1aXlWYXJ
FhQ4jWgiZvby9iaPP2cb3pkNYRHqmeHwRR+Rz1o3w1apwqlpauyddAfouuDf9pPpR9dvr/T704TA
g9IosYkABXPz8O35pEaLmvU+D+gq0pOWq66e+pepKOxV387l6L293qmdsQzDdHxLbaifh+ulFYVL
GdT7PAJfAa552jG1HvapPiZPb6/0+7fGzlDngpZoSNt2js7lGDc0QrqKfgrS60D3NTiZzBTevcgS
0rkNuUK4II5eVJfkzhT7xd4cJQrkEin1aMjE9u1FTjwzW/C8jEWC0rGOw5SBphV89Gzft0W5om0H
7CegaGNsW139g5VYALAbzFv09Q7fjh0ga6qNxT4mYb6OBRjqosjLDSfevHt7pRNvxzZ0GI40g2CQ
ukfnrpp0YxQatrWGRiGcQR+KZNidud9PPTimINBvdIkPpH20HdhVld7IZD/kTDsGOuy7sBXcKXln
nWFtntwOuYph6/iI4kB0+OCGLJgqf0r3ECPAmA1mtMakRp45bIdEzeW6WnZioIDGHaIs/ei6cvS5
sFBm3xcSwH6ZTjgBdeXNkBnOBzgY009RjuW7PEP/WhKaJhmFCUZRHXFDQ4yNGNTFexRBwlUcIBGk
D2igOvWU76epxcQMg61zer3kXjyuw4uZ5BROMwkqV5gwjj4rKbsWbGK6ayDBAjxzBh1xqwi3gIaP
jQI16QErtVNreG5XthC56vi7q+FfATyhaPA7I8W8LYucBvuQzMhCOSiAOaNTP+sLaRPybgBlJ+T3
I3WH2MW2T8WsNmHSuBMIJjfCjrbERPWBYsWCSSjr7j7uC1pzIs2T5gMAH4p0xhc6ciYzuAAwNEYG
6hK3s/Ab2hq5/oE6GJdDSDMOUEuQ43dGLeLXCDn35tKfeNwA+rUCMivC+dveaPQMS5hhr8+MAj2Y
IPqNbnS63MCIaTGnEdmA3t5MNStUh/Vwk/n9hmnwGF30sClvCxH7Xxxz8rEyEL1BoyfxXyvLBk6E
v9v0nCJdglMHqIeenxMHL1oe52sf4hwYVTuSyTYIxGJLE+pwDIsWroYhsQQC4TsCyg+ysar2blmB
CUB7062BB8mFJYuIBvLeTEWGPSj5aVgns7JxvrLkhFGEdCK0HXBADze+nK3nXg8F/0nTZ68h4qS3
yxQiXflm6z9WFbQ6XDh8xFkmzBUQeRrFTyvoge+njdN/0QNRzhthGSPMkNaizUpf/Kc2lYwdkXSi
dAe5ChRGj9Pqit4RXvMTE20bT7QcicJg6op8XbgtAIdcs8MUZ7l8gnPodF/cIWm/M+WbkauwAkD7
dFD6p3iSxYdwcbEA9gVVyNwzowSN1RqDCKHcRLa67iVom/3UZMnDbBWFeTOHNEUYRIliV6sxFasZ
c+ddXVZPjlak/l5N3Hll1Zb6trIHB0HAvul24GwlY0G+tQ9gmwOGIG1uXsIdTRB3VPNXuj7ihn5+
8JkyYEQMhaYSnm/AI6G4dnn2FDhICnkIasln0HpFt5bc6NGqm1pKm1LWGtxikJA6B7Jtvk/Ap3rs
w0Qarc3YiWAxxPZPJLwgHaMTM80rSvMyu4qRZS45HlCXPcF06jUoG8Jak6YGbk9tFn6bIUkLiAx0
vj+WWsPTnmFkQ8lvWwTSLeaBjwznzBZAoQsaK2lNWawAK8UNhI4h19G/D3Dwq3AOvYHwwjyBdjLF
ErJMePT4YgT7YqG4Rz6E8F/XYzho0n7GpKWTaEAVY0WfLKjbad4qKLpfIZpGfEh6N+1CYlqzCaXQ
cSxLI108zDAvUBlSTs34vyqKvTMWtb+eplR9SoGclove3WxtXQtXT0CJiftp6vSxXJtVhHAD5Ber
XKGTlbTg1tLsYyn5V17rigYMiOyscVOFYfYjGafoMY1mm8bhwId+W0q8utbSyaxXSFCLpFiT0/yc
kaWa4DTZVQGLU7B3B5GgcNVj91XBDc79H04TgWPCjBWbJh3Dz5RJKN7UTNJT+CQSQZV2beHq/IMU
tR23aEFBea8nY4oA9ATMaFCQSodPIw1G213ja1rY5irt29jH1saU+BsEoQGQDQR8eAOCsf3zBv4v
J+JfkjvpP7dhMOcryv/7fw5aMMu/+LMDY8k/0IClV+IiZmFySZCb/kl9MA26LIpv2HL+5ESQ0vxb
LMX6gwSTivhPORRroSP81YChaYMGByIc5NUk1RDy39WAUYeJhjTxmXdJ0nEgEJaFkPPR9Rtje6e3
DmDsIBGFvAR6ad8bpV2RqoVGUF/WcQtdV4GdRtcz0c2Qa7BPZu1LU9c1eJPYMupnRDahF+QYXyGE
IvvOqK/o48dfzMHtw8sQqCQ6B2MdOWvI1SrZiLB01AW0pjSi+Vsg9BRmsbB2MR6kX6Rd+vfYQCbZ
ykhAYCBtNdH1ZBiHBEKZJ1+x3hQEpgSVvF3MZf4YVUY1raNa110gv0nZrx04le0qHYfogZ5ne+8H
KbME28G7EbnzOihW/BEb7FE1lAnRrayvDLcN7Mt4mmXqMVar7V0FrkZ8RJtrKC+qWGNWzMwthUCd
5EFwURetC3jCqoNgC2s2SC5NvXL1Oya9Wr3LbFkF28TPkeecAwNmpyNrBucejikZGQ0QIdO9i4t2
RttsUHrkgJOoJqAQgG5j5jNtWzeb0plB3K5zIJnxxi7qkjuEebeF4NwYM9fopi4J5kcJpbp56hNd
2DO2yVSv6jsQhXHsrnK0BfTuoef+Tv0VCrlh7N52sNCa4YOh4XFRrbImBJJwMfZAW7F0BpCcVfOH
2YmNpCM+6RVesUmT1/2qB8g3wPLrsDXyGNK6cpsUGaK3jihwlcqcyiyvSmRw2iuGtslXoQEvg5wg
w0rdDxNhz5vHkE65jk1e/xikfC8M/DGc8uzREPmHoqrM5AakdZPs4GMgrmqmoGjWUNXnEHZlh/e3
ql0fSkMAgGNtRjQ/L+aWHMbBCGcoIeoNlRvtQfF3Fw2z2WbdLa1/nKaKqF/XMSnuxgrqUW6dKbA4
Vcx/zEtjCvXippiGiAl+FOVPbp6BGBtFAkBl8UhfC5MzBwNWWmt4HRKqMQPN+xDhEMA0A50n/NKD
/po3FN9Ri+Tl3oUQIrzEjMZnKeNB504Bo8q5dXxyS0cf4/GibwrfWEVoJzLAVMwCNyiOTAaQ39YO
eDIR8LgxxZwKLnA9Gl8NhCKSNfAK7N8ANXTVlTvS3/cmRWEQMKEAOPsg3Fp+YEY4RPux18GmVbPv
LyOhWq/FRw0F5GxnhNFgbyPOOsNwhlPdRQA51bhgDA2swYub2Y5v7Ek2TLijyLecZ10E8L9WmFLH
xiZecGvPfdLL9m5K6aLt2rhNra/tHOhg7Gwgxdo2ajF0jFbtiHTB3QwZ0Lyx+fj727DKAp9cs7WL
HyLO53FVBaFzz1gGWLQZzv6m6yGqwh3I6luRVNWtVonBWoleqIcKEEm6T8eyB6RWNEzjXYlN9FCY
GmPopAPKVI0RGDNgvfqDEdip2OhaONlrBToK+JiekFHDY1GPnZrsPbaydQdAORrmzZTa4UMwmsmO
VRd8Mg5kCMQicguXhRYR4LjOgr6hZ110Ia1qcdlKgISsY+AL3c5xnPI7ht+Tu4n8YUR0QHch1mq4
D16qTiAWAB0BksPkyw/c8qHDyIoP3+tFE+LIUiQ9vFJp44Kd4YnHlV+o4CN2y9O3RjcZCKosQ/Nj
iBoxbivL51tA6zF9wR4QvHyCPeD3cRaMDwu90r+SI+piXQlfXVgQdccV1h6g23wd0bwKrTc4JROm
pgCexqpb+U2ojE1BZdN7KWgMvGSdUL+cSSs4OLqZQX/K06u6ra2Pfc6ECkGXzA8LTCer4RHCJXFk
AmHxQv9J2peRifUBunt++YRSr3VbCr0aSbIW8qs5iA60lYinWwTtuAyofDDupXZq1C4k0DVQiZz6
ASoK+iwKivqC+q8bDGNMN5yvE2LefZ7IxN5AZ+GDCowe2DzkafHF0dqROGF100Ntl4G2obrwLdjn
pdGpO8xWo77y0tQPADXqtAhBxTTArRmu6yNjM/BDvII6A3q/0VNEKdfMOgf3cxkH5It+S/DypKGN
OWQzxaw+ZlY8ksoPEPw8K6xRNp40x3mIYjdqTWAeKZxr5OpmRVUT659rDdTMJV0kGFKO0Rqw35Cl
lis3t8RPQ6+1fGPLsMkvyxScFqIX5iL4mNf43lktZKBV6JjiZ94AzNkZNZ7FHiVV2wEITOidb03g
wczgtdyHQjQj8MPQukOxC/LIDb6dkN09dLuKfoNaBVImFb6F3cfBtbpHn8m645HqV/d8AuyVmREG
wW6t9RdZ5LNt1xTF59ngbIBCDhHhFU0Gpwpul9tdOd2cYIBqR5WdvOZhJNUFZwOYQCZsE57vCKic
HznVie25bgiQjmFU+kkmMHC8vgu74ImCXoPBG6G28z1u0FkE0FoUWbEGZIcM7aad6wXD3ykEcNZZ
Osdwu8I2MDaNKpECaOKSbL8BXpHgMyJi/NAGzMwYJPo1Wi+0glAGp/l5n/DwQCsUi9WwBiDBh+4B
FxlJTcjY/HfTJ9m37ocJkQLOSDpOTwMg9lu4+wqhk6Gqnm3BDNPLx1Gal/MA6s2b68F91VAyCtZJ
0uW3ro4MhjtZ7b3h+nTwcuSQP7utb33lp/ZfYq2ebyIUWWBEMKt+AJhbP5kQNTA/NmF9bTOL69Hr
IhfUNUcMHQ24IkhBZeA8HG9U0WBC72lcsN2mDo4NjjjoANsNCoRnxswKN0M24hTXDOOi8Z0Fe27U
RTmTKmfrRMgz7kK485c5W2lWMknqD+igD92KFmp8beK9iignE59PeFzXt33ggyvuZshrKi6bn0PT
oNkN7sdaCx214s2kYp+5O5bhqLGGqI+m1B8tBDnUZedsGOQF0zh4BOnAWMyLRtjgW91MC3xUIyS0
QG8iz9sM5U/U320T4cixfiZD6xDad0PzBwF25Cq2bGAU1dLe8HQF6S2U0BBX7tyD9OCc4BQnXF8r
V5ymYd/mfoQTp2iSayY7BgmnKvUfKPiAH+6jAXud2na1wFPTBNwnq5z8CcEqM78aM+hKXpwpcp48
L1osz52aXqIbqkmDCdE7X3SRIH5O78nJr0M+UNSJ3Boq3qx1eNlnrbDKzYzUTb7urDLPNlJUGu/F
avovnWHFzzHgFP5sFoJdV7OToHFEAkOJ7HYAoTByCdpVBxj8Z90p4A+xlUUIqVh8MOiUTH67zvIm
sDwHV96Py/rYC47wEhEANEELryAY+nCMQE0plxujAvE1ANx2iXFmJZA/pruxxRXVuUMhKjTWWL2D
3xJTatZeWGTaTSeLWuw0ssFo56DGAwYbOUdcP8NOx4scDirytJnaFGntq22WacOHwYdcsZtskkWN
iG3xxDxwZ2a6yuPOfinYkv44jEi5lmk15p9g7Myp6/mWFbnwS2PqCOkas/5BMImUT3VjueAtUXK8
9pHsBAfRtuUDeEPk+1M51J/dKs1TcxehBdNsgTHWRORIFprtes5QRuNNBS4WA6kh90kAEYWbAXNz
Z8+IyKjKfahnV90FaApmqyjsxg++s9gfFmYpRi+nja17OmkksF7MgZFeZp5Y+4T/jGwBnl6/trLG
7bZBX06fFGzK8govURFushBfc+p60N1eXJTBt5JJbe6NtUJKzlX9d2McEmed4BkfU5/XQfvnwOW/
Ffi/FLOj/1yB78JvhwiI5T//s/wWi7yAQx1h4MOCmoD+/5UHNPMP7HaovzFusiiBGQr/T/3NP1sM
eQAnMLf4JS/w7/rb+oPqe5mIC2pm3TLddwEgrAV/cdD+5sYm6+GvochFUX9sAIQCZJ+G7rcQlFXs
haUOaQkWjrHiKou0jzXgxevCTUOMiJxgECsuf1CLEwT3gAsVHeYsNG00wW3R66s+QtDEH+YerCid
w/ASIGbaXFRVHYVobWVRf+dnld1fNtoMIRcHzo7QarZRnC+ODSPRktnGonKVJP2V3xu0DEuna2kU
F4ULZBTuGV4fcaxfpI50+0szgA0JzDFunzQszh5CEpR23bT6i+HgFHqtTS2y8EgzIe7kIiH0OYnN
TvcYBcj2yiBFSPYzd4r9LZ3mSb+dq3khowDUbTwHYgEESGF2xSo2RP/K8FIifUJ3TL8ACNaYe9Dx
9OtkQfMFmcReaci9JvYOcFvar6VbW7tS9n234Pzo2hMz6maPFA0qAXaaQv8pRRdxyQe9cz1ypzbI
Vfn2Sy6A+Np27hielpoToCk3rii74Y58VE1mAdVrRHlZ0Fh3kW7q3WLP7GnUNyQy1dfZibJvTMZp
pitVObvA11wsMYIp++DOA5yxCDFrNGoQcvsIHTZ+sRBLLtZaAT+61FX2IGXZoRUw61YKqtYO6+tx
DjTYG/nkv3SVX2krOuTaR5KXMOCvKb3BGE9H+yc2UmnvwoJe9Up3/XqnOSIR29x3YTKiAt9+t2I0
yXGagpGrixi8rR7BCV77cA6cFQKZfbaZZSb9fT9hteaZGW4DwGVyC0Esq/4O9JqaA6B9Ca/b1ZIv
eL5nX0upLQ1yVDiBk0eI2fVA+8AA6yHpcBbUZHJ57vZbbMGR+B7jYVpjFwO9Ikpy7c6w61lbUXOH
KDhwsq4GXJ2NFEW9KLxISisiIehRgvRireHpCex0DK/qip5AS5cA1TvU8KJVoLrwHvpc/N1EDLy5
CECAvPSK5i7OAkb73UHYGmSz0zUbTH3CbD3oIW4eY1gNVyV4uO+ZRIJh0+ZR8aBHcDoQA7Kjl84p
nVuMs4N0kwh6xisjs0ZgBb2quQXqIPsJ/jecVv0kyZFgj47QBs1BfpS+lUBqSvsmpC+h2uKKik58
TiEd3TLYwzKHPAGNvDrIEesq/C55LOvG7pEwcopyZ3b+ldPbzXdzQPxqFSSW/6zHAUY6CvAf8hhx
GQWroa3NV11vGHIoPaTBm8xWZKEFYRuxlzhxF+4GPap/Lv7r/Dq37ilpp9SHTJm0rUQzrQm4+p0u
eK11NOVXQW8AqsW5iRca6U117fv2rO8C053DiyFK/GTVYBTCKwncfloDTnb53Oq+fpyLoqM1EzaG
2vo9uGmvah1sp6xkpvOQuNFPGPs0EGEpDcW2bku1mOtYw6auihFhwt7HU8Ya8sWVxe9XGgoIP31p
xsljFOIjI1EIf8X2vJEeKRxTQWwGfSYeuRLPKrHks90NfbGqE6E+1VHdw1rHugO9sbi4ZxxI/TLj
TP8a0bvAtH023G+T0+YUc1mOH+mieXzjIIz3YjZWSTqA4wJ9OI5kutJMO7vMKpRxN11A+8DXeC0X
dMaSixpeBEXSQCb5ddZs7aFEJXr6BHZUPWNxr/fruV/qMazcUMKcfWclA4mO3qpF+Au3AHfEyAYC
olN/aEGHTF/S3k+qSxxc5AVRA1yrXcjewUSkgMJdzIX8jDquSm/p5esS3VZfvSYNBS8chJbZUEkv
8QbGIdwErMzd7wJIa74NnHCifKuH+k6UboC0jBvnWz8s0bfh96FoCSOMmJazmAd1BMw/pkHtvSLz
W4QpZ9RtApv56yoBQIXaMybd476pod6vm1E6T3Yx+gX4Ecy6ot4f1AqThfpDjvgJ/bK6sudNXGkF
XuVpaj2UcT66pOBQ8WGYzjiWx3aTy3WEOjMimXlKDeEPRpat4rxun2IlkR+lMwDjeWpEcIvyLuqn
vPfiunMUPYG6zaqfXAaIJUTCBi9t4x4xEXABP60MAs28tYU1dbRSCWpeC9Cs9SBl4LTuaoXPFw08
n/ScsY58NlDEJUpKC7A8ENshvAg4n8MF2SG6nUORxbgqVWTiOJRU1qfK1zAf6eLBSK4Ga+o/S2M0
8TZHhEFtE6YsNJL1Mv6BUA+DM9yC+NwAECNz82lMshhjnwz/E69NQ3N+KGs/1pfM2kK2N+rbz3PM
nHWXuRgmMCxybW30pDagTIuUaY8hTkVYNs0g/BpnIQ3UVJTGQ9AO0+uokox2El4ojo91SZV9DWBP
7oWoo+42F5pInhH0is2nVGADwanQbXONhQG6DQWslZeqHG1YljYqw84YPzgzw1xPwQRHNyCxrrPP
eWtaYOpJY/GggqaD44Iao2swz7Jc0yAPUT5ole96hZjHVz8FZoLmwTDT0YNdgOYzCZZ7geGpj4wE
UoyfEerFFwhBV50u/VeppvyeTpMsmTKn9aMfVqV2rZWCkJfSI3yGpoI/1WrqAxCqa8Fce3iNjXn6
QoVj/8yCrMh3Q2U51wECdUj25G5EOU0OL1a/ssz/5tv/kuTC/znf3tRRW78cDrz4B38NvMw/UNOy
KdiU5ZAFLhbMfw28nD8sZmCOAt60mAMYjML+PfBSf+jgJIFq0NMCWrUY0v418EIhzAQXh6krMBhr
cft+B+D4MNtGgJyJOgrkDqhmLDdNTBkPQJmRjXNKqCnLa5VmbIdAOBuawudcSw8hLfxZF7inY7AO
qSf+vkeozLBJCqMdYG2qJK2eWzcd9xJmAWZeHTerbIds/bfHfwJBewh++rXgAsUmMgFHIhYs2/7x
7UOUB83//pf4XyNQkUyig+ohmUHzbpTlRRtBLAKyFp9Z6rcnSDVF8sf2QMKZSh0tBRAoTnOtWDRH
k/xrA7VwFWhl+PT2hhbnzL+VRb92ZDGQlBwTTpJpcLz+viPBdAZ2V4dEaOKW97n0YZcZg1Y/GpqG
ZhKSJy8U5D0E/84wtyPaR1tieP7c4FaxXdoLZ8BRJ54wZ5c2O9NSTs+x10PD4AvGPb8ntmx65MBl
tBUst+Zb0KFu+vbmT65lWzTFJFr5eGwc7h3Cepbl8WBjAeXKu7IauqeSdveakaom/mwZ/EdYvDhx
VhkmI6O3zKAVbd7DxRDloowcEBcJm9i8FAzXnhwbIFZdaMUNOiXFfTLb1WWot4wQagHHqtIXrhES
VdCfYvIbvYd1VBhxf8UMaNpaqEifgSqeOHMOwLCFv4AJKiD+w9+IfE4/iwQ7xYrm9sY3ad+XBriX
tx/7qVWWSTydAAeexLHLup5HnQxV4ngSMecAgQYLMymUUs888eXH/g/e7dfJXsBuaB3SnKUDcRQc
lmENPoiBwwQAPStn7oKLGH3CHxgA4CuaTZrCI9VyMWkzjMe3d3jqq4JFqMAtEqCVKZaT97c4YVjl
wDg/tDydsgy+bevIvQuFVG576Ys7Ow7E7FEF2CuyKywWA5eSGb0RMqQOxZAXct/i/U+dUyexv+DZ
g2k4wh8ECkntIiG/U8i/PSRlMq7LRmVPb+/8xClXYPgswMG0gAgshxvXQhMGthsT9xcg6sCIwKD4
XWQ+MocUEcle/8fbK544TZxXIeCu4+3ONXC4Il1VnVFFwEQP+ZwVzzFY9eDA1+9fxSVdElyprkHf
5HCVwYiEnAPXQtnXQSlihkYKBV9t/8Eq6L3SQlsutqW79vdjMwNYECONIy9qyv4esne0Ucxhz8CE
T4Q9CK1gpBaLG6kWoMzfV9GMWaRlxs1CYmHtBKq5CMFoxXrAnur9G8J+BxQ3d7Mwfwt6pK4lo8LM
9jI5+ailoNdJY7s486Uvj+XoS0eilNSFA+fqIGoPN6SPTDBRVGEVaAzEyQEZTwFP0XfWyGc/hhM6
2qmp7vvQPRMwTzxKV2BNzR0CwgfWy+HKyq7TSiupLXAwgRRrN9m2mykljTrXzlxWx/ghzgMhmS6p
sgE3ofJwuJTMEtkuvqFej19I2jn4waLsA5gYqnBuXFYNHNh3n0awUQpuEhkPt8JRALXdQrUtoFDP
nEwUnpqsWWNs+Fdu/x8vxlOP0CI826YgXOvHeQ7YA5qRg7Q8O+/NfYHpwbZrwSMMXWee+YhPnRNQ
+IiDImmrsBE/fISBlQ3AngFcjboTXLiBMi5g6g/Y/RniOjYzbWUwnXyqAQ9sUVnUzyx/aqc2957J
s+SgHhMBiqK1cqc1iCEZGBKpWemNw+jxJhVB+Q8OC0w/ZTvCglFmHyUb+aDPkPR6Xl09MH/KP0yR
X6/xHH11/PhaBV1yZsElyh5+glInSRJw5ZZu/tLi/3tM6XIipOrBaSCvZm4hZxtXEVPqzXtPpCR1
oq4gP1HUPObhKiMi752PGwi6LeViJ94aW+C/8gx95/f3xCowKAyHOKzDkztcxaZzPSMjgId5UTmP
MeI/PzrE+X8iPz7v3t6Qvfyt4+dG7CLvdtGTheZwuJaRhDVbpYIhN5Q6eneq7EBbmbNJm6W379yB
puwqVHTdgAz3YG9t/icmiLjltmsNlfCvs89foXFRoKU7NL2lMaEe29dI79N5Ow7IIjHjgEhNEyPL
vtBsoTelO2nbbwu3jm4mavtkbbTAhjAp16qf4AZSk3mdjm0jVLFfPgGG/eSDesbugDYqfebIQgqz
jSIbgLdoXxHq1O9o5cefgV45qOHpiNt59YD08kWDYAEDl9wmp2/hgTdbRPqML6E2d9nGQBnh2pVa
wB6dKrj0pQqTNecabODgMj3xksDC5agzkegD00jL713swSVLJGuwYO46Opki1L7DFwD+Q0YIYILS
aWzjJuvKr/gC+RdnXvPvbxmuEWHHdilW7eNrAqE23JOAaHgYTU1XsWnke1W6uMpkSE28fykQjbje
0XPhWzw6UHEVIQdn052exyzdLeKRledPdrDOelBXZ26IE3muFNx95PJ89ZSPR1fE0kYsFvFCL5el
/DF0Nu7xCQId9/VYDjh4IgMI8AHm3UrUOqJbsTKmnxhKRbtgTOKHCvzCmUf9K7U++qJ4knBJobgo
ExTU4QtFlNlCEYOUo2yN9LItnaaBCxHZew01UAmaMlU32F/wWEw7liCD8Aa5bRClo0NbwhPxAsRS
R49hG4VYKkP/oRqVPp2Jl7/f5rxvGJdMRJlF0qs5/JWFMooGy6uFR5EZ35tKjBgpaPYrVb/xMkzC
ucVMrHt5/9kg+6ccgb+Hj8nR25KAFzALnng0INavGUqigKFHYj+jzHyG0XxqfxA4UaAHkK0g5x7u
D9poTIGV2zA8qWR18Bd0/8eHOipeJju+RYp4PvNET0RtqKuAv5VFBeIcR1LTz+wsDpZ+STdU+6a0
jU8p/+cKOjKiy+9/kPSboHeSTbi2OHqQOcZ3ZGEgPrmHugsxoKxkD2Z5rVVz90+W4igjAUB3jm/t
8EEqrjsUxslZZmww9zLTOR0ppVvL/PofbIqzaMFQIyxaR9feMGdTTKuXXHbSTTiKSI57Qqh4W1Cd
nnPYPJEvMIVnUxILjiU0Hm4rlMz7c5+ANMgyuZlGa8btp3W+v72lE6sY3KwGR5DuDi4Hh6vgLQSU
tSE8hZXI7hKkZvazDq3ozJM7uQz7cG0HTqTtHoUcYGhxg1wPXUH6Ghd5aJjXTjTq+/dvhrSErAQa
uoBJergZAhktMCAUnt02/cOIuh7Cea5x5sNdAs9R+DSopy1r6SrTvD3aiz3oqFOmGhbpaAF6vZW9
+qK7F5G8LjR6KW9v6cQ3SxTCsYJONbeHPPqO4hnXt9FkMS4Y8xlahNq6ejjs6tB4f2uLXirVu06p
YdmgUQ6f3mhpCrg/cqU4wqjrZh7Vlilqf6bePfH0TAAtVGgkc8uXdLiKzeisgFtBkyXV5V5pdXeB
/rL1WLUqQ9N6MM50S39FmqPXRQvNcZaTx/6OhTBGl8EQT4tGUwkUbyXzxMD3B8yhRkf6YS7F/BMn
TPEopgQ7wj7o+v3A79u9/R5Pbdtcvi/OpaUo9w+3PZt4efqkeOASyplhEtM6QKHGJ6yw4xVQuuHM
p3BqPSKHrgw+B7g0R+cGDL7hpzO7hnGaX9SQvLfuEIYfkZCaAb0wIn57fyfOKSMRHfKsTnMGdvXh
/pjn0w3/1SjWmm6rOlesRR84OAM5z/9gJdpnuA47YJRM43ClKEa4SKbMBVs9NFaDLeyVG/f5Vdr1
w7t7F5J22y+QlfErDh8uFaCeLLDWotmrW/eNmctPWlDNN44az41pltd/dEi5uCBmMVwizT4O9naI
hpjhs1Jt9Mk9t8KjktqEjn3NlCaEwrfudcTZUf6UZwLMici8UJ5pwdLmlzS1D/eIdfOQMF2xkRAe
1UfuIh+scTifOR4njqO1TLn45SQe/K/DVehpuEgPE1uUZOqqtPlZVmS/gQhfGn94f4CmgUGwpIOg
oJEdVdqIiFKZGcRMB58L7gLopyB2UadEgXVT0k45c0xOPUJGLcsokZkX87zDzeFoqC01ne0ldTWi
gyjT3dCF577oU6tILi+dSE877fhyI9kCKJZz7hFA/ZjgBQJB52xtcHIRBBLwM2N+95sCSOb7RVP5
1KFFGk43TtnZtzX4w837P2Ha/rRX2Y387abJC+C/WqVsD/qJ2lmRY12OFXJskMm1f3C8aYbATiT2
LnfO4bsJrRaAUE1CP5dQ1JNgdK9jjBjO9IuXj+T48yWLp7nDOI4m61G0reESkddyAsaoiPZBDWNK
NbLY9uY8XwwV9DCplde1PnAIC+dsi+TE6mRvpAfcW8SPoz0GaM8EnQ5dBBk1/VNaNsE3vJWNu9w1
/XeXEIq0BwzrEurlb0WLHnfo1DY26WKvplWjRf0jjL10N5p9cObG/D0kshTzd0EbjvLoOK0fwPDP
kT3TstZ6VCAGEyu1rqrsb5E2yhbKEN1y9DWWmeH27eN5YmXqFhJiAgiHVBx9z3U1z46mGhMikO3v
EorgxwSJ5o/UoCr0wsKMNmR70XqeDMY4b6/9+z26WJKRfQmCJUPno3vUzbENzqguvDYyQBdRmCEk
GwcXUyHnM0v9/q27OgNGqErksPiNHVUzPn6caNzT05JaJ++TfGgv/LZ///1CccHMiVEpTBr7OGzR
ZS3jMWVD1hS4K3uytRW/5Rzq4MReDN6ZuSQFCxP56BNQBYZH3Ajm4irR7p0K/UqzzfR3xy1AOgsO
m8E7ZfvxFMV2wOCLEr4aBmpYpbU9Xu7wrlZNY80Xb5+D5UI8jCgsZVi01dHFoSFxFFGm0BjwxaLj
kgo7/4Z5D23IsO2+gTWc7oakTLd9aIh3X2QsylSSy4xJDcH5MFiizuCmEFLpcoJA/DpOM/hrlIq/
v721E++KNANMCtMavALk0bsSk2ZFEkqGZ1FGb3GXsNZMhab1P1mFkEz5RM13vEpZ4BsXA0P0aoyp
Nrw2MAyQtc6scuJzJUAtpdkyWmU4c/jEGh5PmLQoIzA3AV2IUgoYbTWvhDKHM6H3RNuOaEghKElp
yLDdo0xtYGw2wZOELScLXJWiAmFgTSZdA5HNFRcjN8CXaEAzuoHYvUYmOftJqepiYjla9S7VwnQD
LHG+G/CA2w72ZL27T7xEaxTmQAMQOdVx2HSKyRrJlz1z6LK9VUidXxKdi1q/Z5KswvdAw4d5KQ/z
8IkHte9HbsI3CIDV+WxKmV8mwLGLVaqHQC5ROz7zik8cVzQO6JQui3ItHL3iSbVuUFa84jJw9Jsh
NectzgfTmYnKqVVIhpaGAlUb2pCH24JNjT1w5ODwIzPzIz/jufO7c1/eiWb0EohBJDPcpocljtLw
kSMz2e0yxihK6yaLlfP/2Duz3biRrc2+SuPcs8CZwYu+SeYoKTXLGm4ISbY5j8EhyHfqp+gX68Ws
Oue3Zf8lVF//QKFQgFVOZSYZjNh7f2sd3Lms72SL9g7Vd1Q+FllW4zgqq2PGKOTXOYv7bD0iTT+S
By0+WeV+c/tQaVhGxag9UeL9cMlMrSBizJNwFXG4vAVdlewIM3R3djebnzzUf/NSPHyo3S3Lgc82
+ucP2M49QAomwx0gAeKrIpX5BR4LiacobD+5EX73UpShmEVZaFk8MX5+KXQg5Z89uKYSzRuhbLmD
1gasYciRT/79Mveb2wFcKe0xEkA64bflz38Yo+lHBNNMwlDdMMJ238wqvYw13InkljFRT8lnHdrf
XKc0TSm0suYtx8IP35hvcwIRRmFTlQ+dTVoh2yCf236y1n38BPnMoLPRL2XYnG2Q9eFdjZ3TdF7L
q0w9jaCmY0RaF1Fyn+baPx0itHSYc+z0KPfzVZkfL0F3ou8nEYQhss4qpv31dKMkJpe//5oWSspP
z/PlZSgF62yzDFrO3ofFu+zkDKOAlxF4lJzC2aEXWFkJNCiFRKD1NjMuDIUXbQXGCxJQ+EAKFCRE
uy7Mz0Bnv366/C484qnKO9xXHysoZj4NMzPuyzxBXmFNIkdUDp0grURi6u/f969veyGp6lRRGMtY
pLo/X56ji/QPqdoyUlWnZ74by3Npohj5569Cr4FO66nFbn/YUeDPa4qEW3/VSFe9GM4kHxu7fPrH
L8IlCZEO6xw398dPbWr6uO6lbuPQZcI/zkwZ2E7yT7ctlOoM1mUIxATPuJ8/PN7ceuxKBbMfWocg
KsW+9twp0Zd98l7sj+vG8jpMIYDWY9yCI87yxf2wbpig0Ea62uRnmHZ+rxhpfBkKciqzW3mkMUyv
/t5hEXjIEJy+wkloXq2kSumLjWmfEPlOAZaERoHdrKm86ZoFz2n2+ph7Z+iTdO8+Kyaw3W4JA2yX
hIV2AJJSR3svqbvr3hg8lJGSftCBPXB5UZYEB1Yucrb3Kc+0eZNEk7Yvh8oi+DpPBBlKbhUIPyCk
5UYVLWqb1hybi9gZG2BTbgyMj9BCuCly1Uf7ehzqNuAZIvZ5K7VX2fs5hHzivXagTDdxtqUOQDhe
5aSuo70INd0NKjal0ZXy++ySvMj0ZbANXG6AQZyrmBtXbvOsTM3tAp4lqaRPc3sgGAfmVlVF8Vh1
fXwnpqTG+OvOybFoG+teB7vyWo+mTaiYtPEI1sAoip1i64JS1lEoam03ewH33ijsLMo2tq2vDP/Y
pCHrXpwg4z2kiPyA3LOzi3ahSO16awnI+KvMNmf8hChwi3WnwNKs69SJEfgybxU9kCYjcd+6C3yd
hFR+Xiga+WvA3QAuQlJrKcB6ra0D123G11qvjS/WNDZDkMUhFPiZnNy97ShXHmL4R++x5TJzJ31F
FJ7lrb0BZJdd20NLOF3ia3ti20I2fEzbCtsjYGssS5jmmsBJ2lFfRSJvjqZm2V9MnPfVSjlu9kXn
v7nOu8HdSy0z0Ssr0fTbuUuHdj34pPqBv3QyX3f4tNgYzMxh4/MYRwJket1o6A5NFwNIaX4ZwgTD
W9SX/MTgVQqym+c0X0sif+GR0aoZFANizPtIz3S1MYs0fPSaaQj3Hv6KW2/oxXUdZtYhnXr/kJAa
P9OnARoec3OAGi3rZdJC9wslfOkuzjvySlg2kcCEs5XSAsK+0gRWOsBhZS6tUDtJZeOrrrDJEa4e
FRe7EAl59KLV3ni2ZU+ZHvo1DIkGv49g5EMFwCjG29YZ5nrdEI6qQRw2TXFG9Qy3sQtLJV1z+s10
0GmD9wVaz59mpfx9GFRe7IDIqIvSF60k7uankG3rPFxx6eEEQ5JiIKoXjfraqdx7GztGezap0sN2
a9Vp/KgoNgBlHF0iakzaiHWuV621mgwlQmQ8ZW0TE01r4HS0K+aLFl2IumKOwn2N28TJ16NfOs0W
D2cH4KJzmXCwm1K4F6kp0vHKka1l3QO/IXXjiiniZmhy2JKlnRbWOnf9scVth2HohjkJ+RwvLaod
2YnEZCCHHOxzakGpPCYgDuE+aW321NpoLYF/kOgKSoKej7mcGvxAZVal4qWZtXlr+ImqLsj5wbas
GT0s6dbJ4bmNZ0KgjTchMOu6Es1Y5tSxXEk1tE8w94bbyCBFBl7DrQ6llYqEqT4pkrPa6c153RmR
566KOrcRuNlsn5nXQVe10kl7jFCuo0SsTNJiDFHMQzhcOLFeGPs06cuLqiGkh7Yj5cub4RMVCBbu
WP/lS90VdEsEgaE9A371Mr9U18/1MEl/ixyz8WHzmLrgWNVm8C/9sbtKpxTYpdIlWjpmR/lDh2TH
lxiUx/UwuQnwF6AHaCBoUefUvcWEW2hsne+5X20j28tfkbJE11nYODhuCr2adqSh+EwiPJzIVjke
5EEdxgvdaxYoHgtfYcHuosS6IuVmmmukk2MV+JNZEthLkNCvO6Z9o33hyXyKNqqre/NAXTQHkT37
5Xg/tUiVoz/lq3EriKzZA8DG1OmMlxDV00vbsxSc9YajrFfEXhyFDwNYiHFXCz8kA2dpaFjK1nzW
jAWy05qJ6QWMfALfkZOTXVNP49rEKkEUL3M0lw/bEGB7Gh8TMpTfVDJkkaGUMyWnGzLYGG02RDGn
SySNA4z8ExII1RB4IMgQ9qUGE/QeLhW4LCbhQAm5cT98Y4YLwJCeWONdhnowqR77E4SoWXhERbGu
69Y96xdM0XQiFoWxM5+RYYdjVJ6YRkujCWwVHLY+6DnPo3c/MZDQIcNDGhY0knWiJDWlKQ7OiZ1U
Lhil8URUShe4EhCN5WIyVP6tPtGXgMmZaispds+sMjajvckCa9L8Kn7IyfsCdrNEbm8ibihq4XkO
anaGo8IFXOSQxpg99m7xpg433okOxUx+eGZpOkgQHOz87vaJJeUsWKnkRJgSzOKUa/dEnpoXCFXS
iTHeWic21XDiVPG5wqxabLBqNaow2zVjltx0J74VjzBYV92CvRr8xr8TJxaWnFyCrUTvZmdtnHhZ
9oLOQicKRSs+EbXYFEDXik6kLQjC2jncIfhb9YnF5aCUA7c5KDvQF1hXj2bwsu88CF72AvPSGYTH
iVNJ95oLHdpX+Sf5CxFhGNgnIth0ooPJP0lhIfRRBH2o47/jNQUk1oPB1q+gA5vpRp44Y+rEHMMp
DH9M7+2EtQPnq3kEWgWdDLhJ7N4mtmTtS1y3n7YY4UGYSRNa58ZG/9SAT8qZqUpOnDMtNyfj1vdH
x9xp2YJB48gDEi0+4dGMEyotTGU0AjbNx9e27sb+akp76xaT5EJWU0Vsi32Vq8EAfRtyqXIidsrn
Phms73+/ifzlGGEsRzRmBWjic1z72PayskyynE8EGeDdbmKzcILMjrIrzx2j679/qeV09GM1lN3q
0lxZDi1M/tN5+Hm3qlkGcyMW2U+PMVOeSy7KtdbiWrc7X21bHGZnSSRN0rHTvJGyLzd///q/fasM
LVDgWwYhP84QjJkeZ3EhOcYks79tOsd6aEJLrUXeNp+0PX45MfFW6cZzpMcOAdzjw1kmzsrKnARz
yRUqvLVGYHjX1J36hyUKPlD0FjYiCpwQkNA/fqB4LUNv5Mllygp0lsfuq+/tjqEpvfnk6Pub7455
zqVewBgT3YYP1ZAZh+nczczvYlzSV2ZhMR3rJBAsBYSOSxayZJvOdXzsU68+G51QvP/9d/e7D/TU
zGHkwaQA9OH1oWV6JVs4ZspF2OymKaw3I66xT97l764Qci9ULcgOMYL04Xxf9wWiX39ksLet6o2t
NLmx4achywz9f3yFUJynmUEHglGqX46IbWf3WVsKRjsSP93MdAWOrnTEt3/6sS2vQrCBJxvVpVNY
74cDouHhqwypOK3gfQFAG4Rajyr9CxP030Ybfq2LAM7Wfabh+YcM7BL2/fEcmiSC6YOIl9FkPl5x
/vY2qVMMARPQtbZuZS0ulVQ9O41BXbqo1zfVlIHOchg2Ibc9DBSaEZB5ml9+0gxZboGf1xw6+WBv
6RszlUEh+effDLugtCs20LiwXf01GlDT62zDtyil6rUgpLYgGOPPBkF+vVp5VcaDllEhKrUftSYh
RrcKmOOy0hn4agtMmngBrU/Ws9++CqE7WnL0+t2PjSzIbmPHymmvYHiLrSzGR11XnzUsfi0xEE4l
CUaImtgRb+fnD5AHWiIil+cDA/z+Cu5d/wQECLaKzLybqjDUn2/qfyLw/2Ks4Iebd/3avf6l2Lp8
Lb79738dX3tS8K9l8vqjeuv0P/2l3oLhTHmdfBSODb5zWkj/DsJrhvcHlwAsaODPdB4YnPxPEt70
/rAY3qUAS8WXZsvy2P13Eh72FPctfS+ia/y5af7/R+Ep/Rs89DizMbuw9G5P7p0f1hrT7fxq6JOX
RIwwMT0Vrmh8658UCZfL7b/u579ehMkZYZFYWZ6tP1+OdlHQAVAR1ZYs3pdT569komlnej1+NrP5
89311yuRL1iq15hLPjbCImf2c3/ynyHZZZSKAE/fdtPiF//hS77+81f/X2VfXFc4ignP//oyNIdJ
FlD0N+nVfgxccqpSKVWZJwt9ntiUkGDvqykePhv5+Pn5vbybJTNIs5b0IDHwjw8CQksULxrraYaL
zXEttB4jKIursDcN8PFat6X+1wRDkecHa8rrT97k8q38/K3heEOWxfjAciHqHxaRjKuwb239KW5w
cTErqSOp1CdrbTtaiB++MNf15KaXk5Z8lgH93fs+rcCLosjjnvn5eqmSSjNbY35qzKhLH2BZjmEw
uuzSt/AgNX3fWaVtrqkJefm2cszO21SiHj9rHPx61S7DlAQSGKKgA/lxo+ZSUczn2nzq09jekP+5
B0ASBVlWfJa+//WFaAmSMGSnxgVlnQrGP9yDJFvjiT32k9ZlzZYJsGZDECcKfAVf/O+vW55kH79U
GiBEH5YYNPEootY/f7Slq2mj3sSXlHYjyhN2EnfrMKT7sRLoH+4oGWbGql1EvIFJle4MJTcFDN0t
KMdwRKSpn7oDVk7ZjbFal1WYvnHWgSLXt671WoyLayMyurYMQM+W4dqdOc5tBm6UmbkhysIrs02E
E2h0ON1zqyl1DyXs4BPIAjgFRymUxjvTfpgV0mHGbG+HtPZXHM0j6ii4QQq4dBbqJc21LHkeWsZ8
FA4a82SeJ7Ut4BIl27Hp61fO4pZ9lCCUyhsB7evRcrPZI2qr9AqteUSp1U5T5kgywxrgK7h9s7Xb
UUBqd/0sWWnEJO/coSxUYJp2V2/qKQwRpY8zMCLCXtVXw/FSZ5NjHxkOIQD8+2kYdeCTaEdh/mSF
5u0BdMlDHdaxHswYVWFctw6UBWdeZtUwdZ48mZPaDI6ahnvqHbN1Pi+GqVWRJcNLrJXxV6aIHYTh
LUIKfUUDww1fjVbo0VuPVO52ZnfUXQ49B7FAqVa4cWBwkueD3elaGjdnDTMSMfUukcaWviYzYmk3
uMylC4U+VCV061XoMXiVXYdOkrVjCjs4R+bq4anoCMpvJuoqpO2gBpRSu9RmR2vb5xpRcmrdmLNd
i4Lug1PI2xSyOCMROefm0L2DlFF1aue3TTsFnUWJKTkvEOo2+taw08EEdAt7v3YECj4tqmhqFJMH
A/W+yCNI4PhDZj009G3kEZfGK26AJG45lWVVbtlr14y85jGERd8TuLS9vo5WOXZbO0RNwoEIYLfp
ON097N4ZBpulF+33GdJxs0oZv2n8AK94W4cXOHTLfrrG0pi6OgzdGjXqzk0nFCb0CnWtLB/AcqdV
AyKVBiPTmU1t1Wvb4qVAJyL9bQ74fSC+9V2jFxyqqHOfDwNqmR24kPb7SHYSF67ViqMfgzM8VEYh
Hq12IFbbwYb+luaIl7/Xqu3tS7hsc7xqm7D2riASalcdGpNwR+lfi79MIsY3a4hSN3deq4r5Oqyc
4YZng0PzBM71vDKaMn1WiLC93dCS3BxXnU3WNgaaoqpHppZqxDOzK6yLzg1jdw/Hvx1gl5FwgY0f
Gem5UcbNk5uZnEULnCWM282uoQWd4ZeURUbl1W9RnCmQFVCKAXhD+OFHbaUrqi9M8EdPY0gTYdv5
Zag9TGM3WPfLcSa8SoBA5lsxMerxlE6ZY91PbqHHX30sSu67TBprAJBdTIYBgpHOcPXYVIavpYTd
OGIcUx2jugtSisnb4+BTO4MxqHdjKGg9tkP6kM0JovMgaUHF3QPmLR2QelWEbhYEuulcaDKa+S7j
yA5K0NDXE3TfciNcrYfNPA75jaQzMq4MUmiwyRxcEitDG2x9k6SQwGmH1+bFmNdUk2qjzW8MCMXX
fZtyLlNgHXzKsjBneTiGCCVSJzG+9w0f6BZxRCwAdg52Hli1505rmtWQcZlainH80aACmd7TZKkT
bDxUhFWR7UzlhjeRRV1ZKsRpgYJgBuYRVJnOR+TyGJLUu71VaQ/DPbNjzkMFqRr8Odi5aA0srB23
A5Yfd2sihXYpjPdJGYROGx+jykue5TRaGst8qq6RrCKIYdw+S4JMhlR64QlhWSYeV1yNIL7wlSOA
/kKGOnoRYMYZ68608Fk30+q9h293r5yRlpYXm+m32J6hk5KglC+upuvHunHybG10FMcpcpAagMgn
pmeUTEW7bkg4ol60JOPinlH5Lw4e5mxd2m15TsMJl0NUjvJRjjJ+noRTvMXmWI88P8rmrYPdrQIX
HM+hVkgdQFmb42WpjLk4ZJqtk4NQhRjWqTUnb45XODdDM+UPhtZbr2mhISlniLbMAoB1yZ2BIf4l
Vob90Ova+M4KlaabCvK2AGI6GvisPcZXgnoQ7nacdIr72hx731WkBMBnXga5RTNa4brWW/jZsD2R
bsM81W9JgdBfGjoE16uaDSMyJmemHypGvERb3jTxw2L28Sfn3BzFqvYo6HEnFmDHi95kPK9MGdhe
WVE2XuKqGs9nNqTT9USA8nufZN2F1IbxLucbGCnLJQzllllv5kdunfCSsI/ZUCcWuOBLn/kUFtrG
QygvWniHM09J4GypUO8WveIssAcAnCs1Z9H7lHo0FwAUWiBPJ421EGlll+IZcqrLXIYebqJ5rN/a
0ZEAsY2B76Vrp+LVFS3E5Mplm7G1ptKBkdR4Jd4qzCj1OprrMdzx0y0QeyoIANeLqr+IMwcqRZHI
Mt02Wpg9ccuUxm4MSziAZigLaPx5N2aBZ9bOrSUTNW9P+6L/Ob/+axn7+O8RbrvX4u3no+vy83+d
XDFDL8boZQgIIA9xDv7oT4SbZrh/UJkBXUSVgT8jX/Kfkyv/FwE9yo7kn6gc28tUz79PrtYfmIoJ
KbGnXzIbxNn/AcTNMH85hTFCTaGMExIlVYcMyM972RrrykTr7MaE24uWkF7bS4m46MZimgL0qJOG
ZX1lGxhI7r3Bl2GgZOPf4/QZv87IFBcfmUjPZjYwy3iAyB+tSafWptWpf8hlZT3S2zb1nUUEieNW
Mt+SH0BHpNPUjM+aVvO0C24nPd2PU588sLw1L60ximE3g/jutk4byuaI2V6nC79saoIWEnUHExf7
R8Yhbq2aRrz4iahKGtkRjezEq61uJQjwGqTxMcEHNnZRrEEFEwJUAomDr5gS4DgCzLALRKu1VjD1
A7Ntk/DzkKYHLdAtfyWPi7qxdIb0G0HtvNLDdzlzvqcvnQFKnlM7jjZRyQrEGsk64E90uxkDsKdy
5U5NMWzRItPADKORoRMnkwN6PkgobFqGIWX6NVPDfa139mUHpp7xnwZ5xKrqB9sPZttnJ986LdaH
wmjUxBOg0dKDZcfTRuMB0DEh7hdgoDuP0iasy0f8SzzPDb/Rko2rVDkEdZsmxobzV16uLWtoYJKI
1rtMNIDyKxOhAnjkMdTVfvLSzMT7x2QoAOA2U3stZ3Yn4FBhBoM9m18dI7YjBrswUKwjSGdq1VgA
dZdxhVQPpnqkYsxzyhzp3+leFDRZz3SYUNp835E61o0vElMOtP4a1yMsTSfr9kbLDMiqdQdmAUav
zy/yMWVX5IVAvYKs9otxY4IJvqTvKc9oExs5nX00IegbfLyTsupY22wFuZXHevjvDPj/LGj/4lD1
dyva8TX/v//np1rc8vN/MSn/wK5MEBr42TKMSnHlvxY08w8TRKNgOG8ptiGh/8+CZjp/nIIHIF1A
ZFCt+2FB0/8gI8Bk4QkiwN/7jxY0Jol/OpzTFVpoOCgZWVgp//9SCBCGhmUtk1tbKt3ZV2kqy3Wu
0KE8WSO/GdhwrRXlJim4hIKEcaVxrWVRg//J13p/57hNPdxaqjY9Bow7Lz3oEbESkMnwHM69EX2o
XwAWP8jczOTBpHcJGbhxc3WwRVTHKwPPWLitnbzs0bJosoHqzoaO2da2IlSq+th/arxk2bWEU1KO
d6IxnOyrGBXlEQym3jIsWhaF/JrGWXJVWLKt13GVj8lXJc1l/+C2rc+ojz3aV3HSJrRQUGQEvZ7a
3k0SL2YdVc55upZObIT3usf5ZIdUSa2TSbvvRv+98scjDYBibbXZTWhrFy08mjCwtJy8IQM0zFIW
fWdwc+ldV8ujqHzxRdfbF7D1RnRQdmjpgely9zOH+UD549FmaOdsbnxZbmpHzXyk6SyKHTPgxKzm
2qKbW0aeZIiFYv4XZFNhuwqB2drbvK676Hz0wTV7IonlFxyd2rxzZSyDOaGZ/WUGaoTkkXfQlodM
VdZVpXnhRU9xRm6rTFOHnMkNkDUQgw7SdHMZUG0z7km14GqKMU5lgehDER7mioECGPq2cWsVNp10
gyEbkQZGFas39nCJ2lbUcfSdmmwrup41mqRBHvnyzZRsBa2Q4PdNC30XOHLU5jn1hcl8Npt+es2k
aG9wnjHzlcfHkfPCWmYWAMJENO6trw0Pc9mZhykxrG+5NOJ5l8bziACzVm4cb0vFBuHdhtIZ0emX
Wbpz7En1R7JHKcNanT88JYQeWa6BdO2YqGvzlzThWLML8VIhqOUcbm+mbmzCW86y4kp1hp5C9B2i
zPuW9EwvfaNw4yqGPrpmPEyt9NtLDDc6W9Shzi0zCrCxdEW3s2YPz9+qksacWXtSgCn2Ic9MM/1Q
6yox310vRMgH1R0owkaH5BU/1p0ze8+ePunJNZuHsP9GaTrt3JWw4paaVTtU5bCTDMJUZNQ7nqbV
2syt6NjPJnWTrd5yU26mkhTxJqukrN78cITm6Ayq8e5qqgzJgxVJqY8AjBKwyOheKsl22Ww6eS11
P8kvOeUzpLhmo5Ab+5DijrEhAeVgd016dFpGYHlpJLRgiNnamAe3GqvzLHXFjo0zDqhRlpcITYqg
kdYxZo6tXDHiPN3hYfNe6qyJzsPUMCmkOMMLLFhMAb6XvRUjD8KkyQRzTHpfB8Y8j8BMR39L8KDc
axQ6dynFszyA+MaBdcqw6QapVpuwudV8bg4iB0bNKeqe0D3YcCb4uHyzvkeh2rfnrHHp3u1m96xM
KcCHPnjm1I4uVR3e560hbqtsjs703ONzr6JG8jvT4F0NI/dDS4X/qqiVdS/wzharpETjoLMSno3E
FsA4h+m4ReQ1bSNDuQ86+oAbv57kGRG07qKdsBROssVhTPR51+VWrAJq3MOjXdj1sBkaC9pP4rOY
kkFo9V1jjsmqk5Y410Xf84hvpnKXZmLYz/VUPZuoW4PBTOwNwwH1FowGxSo7MRl9sULB5mYag67W
ixUjstoBXQb6nEFeG13M58XcMtYGBrbQWjjA9jMXeVPriqWoqO49B6KWn3b9uWqVj3adCsRsFHrg
DhPgEU29OYM27h2naW87SSJRw0sQ2PR0A21g7Mi0szDQbM04t9H8nk3xGD9FU4a4AGLXOtTdduup
PjwkRXOXeW24dd2UWVHhRrvZYcIyyvv0MkE0d5FS1btNwAUehgQKfdHqS5fV0rT7Jq7fTMdvtwl2
qKdIeP0NE1dq1UeVRcVpyvlExh35jvhcZ0wX3RACzlArhgPY1NdoHvCcGfzwcskbx2gu+BHB5gk7
e7JW1La2RS0nZoAYh9DoROxj0x0PvfLMo4o1+8lMTffcFkN9GBBlnbErPR/MVq5nZh6XR5azqRAi
723pS2oKw3jsqU2dqcEJKXbE4Q6Eh7lXddW+TuHQbgxpNQe3TsO1NIt+78/dm8dXuHEYerxtxgGZ
UR5fZFFa7g13ss5t5jufc91F36szf761Mw1jkB0ijGPAQ7+uyY3ej65pP5tJQsI+F0206xKnPFRe
Z10bGJ4CLQqFfhCR1RsMkY7lF0aabiot5Ymo6eatxuzGWpNxs3X1mskTs8hvBk+/G1rH21tF6r60
FI04IY/WNtEllmtG1M9Gu7Qe/clz1qmJVZg5tHct71laEqs1+fs6prIJfJL9x1hqs6Omkn6nA0MD
rammln/r/W3HnbuJx7ZdsXSJoAXnvmkw43EB1dqxw6ixalqdsn/UVt1lbCxPcVpFSLc0wO3ttpwt
76aJ3ObCzFT6fZwjS170OmJDJ+MisHpAcSgMe6LL7RaxqcHMxG6M09wiBOEKHjvRUy+i1oiu6T30
1JkbKUNX2yCJThuK0P5fRekB0VTOqUbEnhf2ZEz/rGfzhbdUt6G9mlJXh/FUB8eBGveXlPZk8Y2M
EwVzk/kvqucicrqXThrVAXAp7fCm9Lcqr7AaFN0LSYYp8PwxRQ/jJNdCagzNunF+nxHWEDstmS19
S+jIzTb+0EbbshzTIuhFUd12Gt9CmYXGMfXdbtOeivx1oaYtOJx5n809k7rktAMOUFMweRk6qUH2
mNKE1R6MpB8OGp7xC9RnxRd8pUCA8tqr3kczZGPlVHGMHKWq1mFZesz55Q+l4/qUvTXvjGxAwcEy
S4+aF6WvdUOGTes50zAw7PTbNgMAnp96FnWNgZBg6/QoJbqaosoKCHyz8y1lkixwzUTbRbP3ilyA
XVyEx0cMOcrKwu1umf1i2eAv5LJJe68/IODBXwNtpWR7xqCGzNy7Wgqxdk4tFQe81jvHcvKR3eg9
NE7xxIRcd1eyr6GOGafejTQHa9ssi5aumZh16j7Mt1R5nO68rmTrr1UEHXW0URXx0MnLdDdbpXXs
mzl+Ucq/M4qYyXF2v1tmQ31qlHF6zcAROCU1yLBeFyGWMTRFSLZwtxUvarAZZE5dc48ytj5a5Pbx
WjQYOGIv31fxwMiz14r+XuA7uEgixMFQAE2HIrAzHETaV+vCaSgAzvOb5scwUAbowU5J2KXzkG97
pyYWE1aKIU+zWtw3qCimfScTkuuMvFo4FIT+1J9aYZJK/MAKOriPo2js97nQ5QNPxqEMOjXnKwe9
5WVcxqzhyjIOyICN+3gS5tHRxugLoynpW9ZOkVpHfaUeBsr1e4+CJ4/yYow35aSZxynK5TF2lX4s
jCI8wwRj+IGt1frFzMDUfcmZ/NyeCHesfMQaaPwwqLEDnuIHIjLR0T6V2WZL6+4GYzR3nQNaAbeM
UiJgrxHKl8hl+n6dmQTZv6miFLf8psgtQ4yYVThmVtDWiWG+iYahvWNLkX66mjiwR48NnjTzKiWL
IsRKuWKmdaCTXL03MGHUR40yt7mi5mTJdRz1smRF4wRj+6u8ytLhzC8anud9qzTnaAxURTdRgRg1
KPJaGWd2NHrllnpPJlaDSeRrL5wh37ihXBIbeU4RKAn3rVEclrHvYOBcEKSyeeR91ZtohAjY1txR
scYDEJdPg1vLIu6ikfY7H3vnDf2NOk6z499IggHnRSYp4TJFvupGilBuTxWk8GzgfAY1KNpn0dqp
0/PYoX4D4q7ed3FSHFwCtAfHKZ6HLL/pzQHZh81DH43Gc2iyQ6+5q9cKJe9Oc0Z3r/G+v3ODWncR
S3dgd6P53DGb9GA0fnbmj0a4S7zGPbKYYtfRHGPeapaevEq3yc9VOFiv1Ky87pJMsnpX0vXmvd1q
U8xRicDTYZg4Dq6N3G3TS3bx7guhJX0+GwcD6Kyd5l1zZXR9mj8WyaS+RQYIwwCCmMj3heEOzQGn
NL8ZNWRz3wyj9wKooig3lo1yaou3sNcPiB4xsk4kZA9jHfF5aEnFEXYujLrd6OM0pEGepZrOxs6t
CDNZorY2wquSnrNXzCVMmU30hx4ZtX1m0nCQV5OYGvWKkSo0N3Hfh+8JY6n0YjC1IDi1ePSg5fIK
cdGXNNdfva6wtWMYC6+40byBj05EKBb9rLdYzh2aOWezTxeEvIeu4gARV+itbVVbDb27PvJu8jA0
8iAdZR3dGE7uEW4hguOs5RDGM7ZRTMobjTf1bcCDW10Kjn5uIEhUOdt+mGW4z9Jc2OtZA6mx1rzY
vsCziAnTMF2P58Dc5ODfmE+lZIbPGx5k/8VJZH6GHpEUwtSHW3yy+hWwzmSLytnem2RL3vW5i1/6
AUG0N+fuo9alMzVAo9yFWljv0pKQwkLEyleN6fklfnWVv9HWj9IVU/75HrCNeS5U6W8a3X3KycBw
5etecRaT3TqLRlNtnAygA15Ub02DMF1FZVO9DWZRMC3EtuAdmxywStPM/U0xFdgWac+2e81pu6/0
MqszOsPhW00FhTXQqS1/jYbR3k5Ep+C3Cr2ZghLh57yJbA6BqW7VO02fJ7qLPZOGOsKcnRmZ3U0R
GuH5ZETDjl6geT3p5byB0vj/2DuT5bqRbT2/yokzNiqQQKKLuPYAwN6bvUiKYqMJgqRI9F2ix6N5
6hfzB6ruKZFVR3J5ZseNmpTYYaPLXOtffyP2BPncOvWy7J3CJuI5ytXpWHe8eWtlnLlLbpzHeeZk
ftco995LS0YRht4/mbU2nBb43+9ng9FHmbvGN63p1WkCRnMdL/ByfL11p30EvEjQL7uNP1hDkQVz
wkTHkCb9Oy/83iqZo8crMpDWiK7MRdFZz2Z0ShKQDGmv82OYHV2/i3LpnfXAiWHEhPBzvcT5lz6O
8+MtxxenS2qaY0I4FyBUQxwvS5uFxTBHp8k22TEMkR/1AhNvK96ICGPan5Mu5EZHUdQ2D1na53lG
Q1AN3ie9K6r+pNc0XOY1w4rnE81i7gjBISGmKwe3ZODvFIzgvhvx/Bfk+E9p/gxxvH5p/tf/fCrS
58d/fHsp/kFieVz/CEBuv/0dfxTub5upPaJcWHCwzC0GFt8HKoKkScxGoGtiqvY2NfkX/MgQZsMF
8XSABYYXz0bj/X2eooFMAlqKjVgHQwkbor8zT3HeuD9/EL6AH6Eg6qwGPE4eKeUfbX8MDR1xphp6
xGUOzZhn9BwfR9M8m6mWq7ORXoXRJVFgxW4iC24+mQ1CehM5pEwoTKNuA28gVSdYl4nnfIoGaq94
tQodjXNt1yGYxOIFuVeXn5cSN2J/XrK23uVo5W+NYpg8ACtq5l1tTGTzmQw6Xhni6/QNYpA3naMD
MgyJM5z3Zk3Y2Kqbq3k0oLE1D46slxHud+8YfkYWwhTOXjzftin2vsc042K5cyG5LCdi6XHoQC4Y
22GLOvrIIMiAUAb0lmnQZNBLfGNV0VfZp3CNp2QAvssaMt78FRCURMK0jkdElGVSbrbR6blHRCAj
E2NoFJ07MbT+OGigK2gZvupQpRjem9ZCyoZyvdsVCOi+pVsFuJi9/iJ3q4Z0c68Qr3XfRzSHjqqn
wJO1fTwxQ4p9uHDFZVILt94RYUyHZjaxAW4qtXqhXBG9jqEE2dyBtbpIprJZKU4pZfGxzRYMT/b5
+nlKU8gtVWVF+3UiSG43KU4mFKLQSJ+fU5RZejOgFq7M/muXjkyiPbtyLu3IVhfVQOURtt2qlQj1
FUytopvygS5w0yamdpE9Kg/soLbxp4LY2ZNFrYqJZEAHOO6sMsd1OOjrCO9iEATGhCJxcQ03K0+h
udXJLDoYLSpLv8UDM7ue1djb12vZTulROupjd7wMmtMcdwOqx6CU2Inv4mH1FizIl1rsSk8RTmw0
YyWCrumQ6dmK7ScYgUcaIPFU0trH/bqVUqnen+WFN/RnqZ1p5T5BUzWHwoYqEzLNrNqTLje0e9pO
LXtylwzFM2JeitxB87AHgC7Yil0rmAIdxczlsxD3zBhyB7Z39Y4yiUScEvHccLYghjKCLjXbzQKm
WJpd26iZfbGcaraqMYNkN7KMC7LniczTbup6si3ALMZgAcF7XXZC46bdAdv0M7olx8Lv3c7i9Cxt
sPi8Toe2G75YhZEl4dyAPz2UaVZCpijGPr3Bb2bKzvMq6k7myRlLzO57Y7yI58KbPqmeluwYiXLn
7pkWbmjXkJvRfW94uXzlc2v1wVtSV4TgJJq175ZFQPKvjbq5wt2d1PZYX8hPTNplTnfzMlnkOSdx
nx6LzG3IdqyTYQ1LZojFhaVKx/1E4ipqabZNzTwx17j2Qjgpujgk3mK9OlbVT6HM0yrf6RCuQBvz
rDN3KqWY2LejnYhdDhkrOZrJFiU/1iySOnDXclbncTTqVVBEQ1NeGLSLzT6KRW98q4kXbPxSj4b+
0hMprAs4zVWytyB2xLueLX2zlSxAM5Ou0PvjWuvtZNdU23cNJoPpkSllW54baGIZ7uqqqy8Mwcpz
NLNYJMddBw/oqCAm1AoMnqPoBKvI0T1U0BsEzYTVygANgYrCPKWEDi00bpAiOgngVhCbIj/LbADF
bFI5U0DOC2MFL+fjcPf5pcrp3BOYedSJiVtnD7nhqNcWr5HXJZ9FE1bdUt/p03b0sjP5Asmr4D9o
inX8LESpZODKqIlY33S+O9oGy01CjcCdkEha28gtir3U5p7c1R54xlsb5yLBmOJbIy3K73LJG1yM
oixRPjBi+iIgcVzkC9fVL4wBIhlpmq896bTRUSelegWotMjeE+hX83azKqhEJ3lZCei6c0XnIlyv
u/pbVBs8PoXV8JJWlT4TJxQx5vXN1SKkpNmi+ya9wnSzxtcEwHVGJUE+bVaEsGYaEt/NwXWPjUFH
61OklkoxV6Ux368EfN9OukzaM4EU/qbp6yQ/TJaatA0ynGvoh7XWhGYkzXuL6EpTO4oNXMYdstSF
BuERy+yzDSCC81LNw0rTw8NGJVyOX0r8pF5wAMjhTnrDcj06XcsAaNYRAsbRoN8kiWUd25GBDDuu
tcg7kqKLzkdKRLLbi6nYNHPwOZXou8oHk2McHsmh3pLGi/7MqGkXGHwvZbVPOre+GCYKQN+yFvOm
jgu1yVINCPPVZoocSPgNZ2UTpXUwEBJ1pSDKSsBGDwTEaYmYDaoFuhyjOpMY+zbyEoCkWTduGCr1
uW+XlZXs8TU2Tkn7HYEobK/D6i7O6VV1rVxviFfsrsD17btMS6H5SpG6p5FXjSmWE43+1VlnncVM
QeY3WMu537MqmARNrb1hZ+1aghn3xc2qq/zMpoLO9prK1ENvuvH5RKda7c0iyi/apa0YvaB+qQrN
uNf0me4EDm15OdgtIUl2jVEdzRzyzx3tytjujFSVX8AsMtOHDGyyx7gInsM80pJjWHh1qx3kouma
hMe0UdUNGmLWtsZAEt2spSVCEBDDDrCTcr4ZUVXrgF/2CM5adTfYN9CPUADBU7OThrlV5k7uJ4qA
Xh3pHeAQXDTU7n5DX4d3BY4/eiCMwbkY5i0rtZxT8Hkjqp9QOZtYlNizy8Zsmm0eeGObcYU2zIbn
yoEn2YtU3BFzq54LbJFrkG+ZXkIN1/JD3NddGYx1Ol87ptSfjHhJvxSpl6Zh5UKRDNDjMsFwvdUw
D0jH6gvYsFzZrk26sDHyssNhwlJf3VT3nlZmZzdGXFunIpnNWwLE8ZOS4J3fLMcoicQsUqiOTT3T
5Br8YaA0j3mkTx8o71rW4TZ0q3i7ybYQR7XSlQbciYY7NLaNI8jE2D2njDJhac21lwZ6hW8J/F+C
H46kK9tl19uSntDR+/mzlmKiGphFmY1Eg2TjZWuMUu4EBc2LZQ3xcoI5TvJQQTgBw3B0A8SaSopC
cFncNLR6xgX+oLvJMwYq5AAmSpOXoCAwrp24BiTyNALL96s5E6EuRpn1ARzzDk+hfCXUaWUzOgHT
1ip/nkBCQ6EzbxBtQysdFV52WRPJMO2Lllc20Lft1Id33czBalfTA1YL9inwA3w45WnpHKgVutFB
Ta1sAo1B47zPyxH1jAl27kD9YcIemlZTnGsx8hMYz/V0LYl4KHZo6KLLkvzvbucR5bKRc+yupQpJ
JSwe4k3vNS02X5WezGWo69kM+Y5JAW9DrJVfKPymTxVlwQjm2i/nTL3UJgM2U34sMitME5LWZBTI
FLDYd8AYGIaWS8ysSk3VY1oMbXksByCtcCw6d0Kj7zIkjGZ5m9XYs4ZA91Xhk1VQDbB7TXdH4gqR
LmVc5FOAJ4jnspTNywszq+mClIYhCgo7Xa5rq+ieTaiPGCDU83jv1PCmfSROJeQcL3XyrWimTk1t
Y279uRmyOnQ6u7wEaUifXVlaD9j5b0Yt1AwyzFlgqbMxRWh2M5Tazufxl8ZpTa15FZdlvvpT2eIr
O6C2lbD6W/sq7hLnAdUCnH7gjOSbnkjsuFqIVF8E0RJfVsTbMowUUnWSxTvd8rHhaL7lKfydHUUU
m5A31mDzcxHjcsc802RM6OYL4bpOAXriVnKb1ad2tMOLoLwGfMVRJdZ1NMO0J/nFjHtXxsETxryK
0QGOAEtJQR9B9X9uZqvGF8Kqx/ueSW2Er4donqdeQSiY2pzUJcU0Zt0pNjjhrxpCQb9rXTcJlrkp
oe+qhRUN5p12V8s+sq87woCelFeOXxfSgS/dfsnXK6Zq5ehX64S2Kolq7uigewPlutVXV4vXRzXB
wlUDS1dXmzuzLqMzrBQq/DsHWz9BzTrmh6ialcalXdUQupYRX5k4ZxOHgKkFlINpyp7TZtZfEmPB
GsjzZjsOmc3MZ702sK50+YQNTLSY03nv2kaxt828+5whqHlOSR528R4uplu7UcPdLLL2yRhnTfMz
dufbelBw3JnM5587DDTWwKvYKnww8/wug4YQ+xpmKFmAJse7khUBAwuT8ocyt+cuMDHEsg5G744P
jrkwSZ3rtoiB3OKUlEqMd+5gqcHUh2SXPBF034y+Br/ADOLFszI437J/LLs0xePBzJ4YkvT3MQSO
1Cdw04Xg71jZmSAFPvb5cnVdunnzlfamGIPKxQvAUrK79zJSlvWw8ng17iHmxfC7TNo3P7JKhmya
LPMv+ewxs65q7YnUGbMJ3C617pHGxBoNMLR/f4FYnGEWkgzXDEWZTVeUO+fLVJavK5Y2d/MYr0/O
3EH4o6PvXobEaqc9DxamNRXBLYwbRnjpaMVU4seddLJg6vTxvmi9+ivhu5bD6AM8iYSQZCBqQJTj
CF+vKKiaZ7bb3QpN4Au6ETVdeJljg5A3heeeDGWfdiG6aut10mYIhHqqiW/0YViWrJiZZVf4BmtO
YNSjtS1gsAhJq6IeLFObL1STG9N6GoW4AEVbSgqGvr6TFs4OfiMiL951uhk/d/ko1EF2Sf6Jotgw
cJGIuMbRkOomOFpfr5/lRDfle3HfFqw+veIJMZbOCFFx8KIoJnVUkXYTdexujhhO2VTtXYSfSuKn
Q00+tYtrWb4rjbWOzr216nD2zHvpXiPb7bYfmhP9YWbWSS2FqT62J0GM3cwaTMqtsTRd19i4S0l9
uowbd2FIxACuL7/7Uv4tQO1T81J9JmX5pT9/bP5j+9XnmhU9Rf/yP97/s/v+7/il3kSq7/6xw1qq
X66GF7Vcv3RDwa9+V4lvP/l/+s3fZa83S4Ps9bkeKvjc1y8xK8OPYJfYoiv+Pd94C8PdYLJ/nD+q
17T402/+zjw2fpNoUiEfg5JhkMzM/z+BMg0ITRcSB1aUzehtgMb+hZQJ/TcHOAxwDeE8sRObn/7v
SJkkPJq6TudXGcm/2Qf/5zX4Xe3J5fu3yvnvmSl/IGUYHaMdorS2dLwfbeIQgPh+lM4zvZ6jAux6
KKO4v5mj2Ospo9faHm663qF68JfG1tSDjdVJ+nVIy9y43gJSFnVcZMNYwXpqED253+YWq5FonzSN
VX9bh6iT3bk+lNoXrDEzJIAJmsOzlNWYkA5FFHpFLX45Qr15iruxeMJKIrljIg5Rl1qKOPUhnRam
h28x64znYypWQfq6129B7HxkQtm7t4B2+RbWnkssspB6iOFmHNYM0UErBitcJ4ANjJjq/EqHBXXc
sB2+rLE+LrtECWmGmwFn/ml5y4+v37LkjbdceZp7cQRYUX61krfg+R6erwqSLZAeSr9xZRYrKfWr
OyRfZavhQSa3GHv3LdHe9no+b5RDxN1YzrY1nk0sHltp5NJ9Mbez1iu2U7bpvovh/Dq9O4hbY0jT
ZsNFslowNUfsthMY6bl7Cg3s62QRT3dDmsn8dMkT2ez0Hi+0onXsAtP7+G1MWa9M5mOrmY5XTKuS
Y8uRWn9uulrbP5Wiy5x700yRJYGha03A+wnPkb0cknMLTwfFH1Yhw46WixBZO1Z5F4jGzBc/w/S3
DBZmV1WIu1D7LXLiId0PZtGckXM7pcFKJsuFZzOA9c2C6gmZm9nfaBMDlsBcbdqHptfr9YKCeblh
rAjxMUKfLZ8dAA8ZmMlYuz7wYRyfJl7CxMliTctDdElseY5BV3CAgYTB7CqrbPEdxnhcc0vwh/U+
GT5x06dyV+c6IWg55Ec8Bdl8sfOSFaHoJPNVDxhJGVXgrA2WW05nNK7f6bl3W1URciUhouh4ij1g
zxj+Aa4G0+BGNFncs020IdEyIe0RpEB0Gr2Vo7nfJmAougSvUCShVsmwhEoODrts0kfOqZR5Fe+l
s3qXcM/Xx2aeyEhbMG2DaF0n8KUxPrUdf23k/JX49vlaACI+dg0B7j68JiQsY06ex34aoKn4wNc5
U954jB6Zf6+KCW3i3aZtb7aBa6CrCmTM34A4290D5VT0g0UMEb7u8pesNWDl1eWUPsUzqM0yudPk
T6Oaj0iO04DkOi/j9bGkeehSJ16PuDrNK058FWeGX8kXLcnKW37SuWzIGU522N31n3O45Gell9Gy
ZAJ/MTCkythKvYK9a5YyBlDLvBHvNZvw5VWoBq7VVJBZOCWN8SqYhV9XJi93oDC7ww0tX1sbet7U
38UIstfA6norIwh9s1YdNhxOmxV4w5D13TNMSv1T0cW2Ey7U0/DaitW+wF4knvaqzXX9mCTVCqhW
Uz0VpxM9lgiHtJ3KBjCmFhHQqSGYtAfa3EVgG5gjci+weY0CA5+qE9uplgd96hixzQ4Nmwl0f7HK
flS44K2tAt5LkCWOaOa/rCKDBNRt7JrjOFZgs5qmP9FCjCZIs+O0tD91ecVBJfNhRd48VBiBMhIu
550RuRYP3cZi6JDVPdWMzCAGtvwe/ofJcovzZHJBokbzmSF50vr14lRfULbBZqHSPN1qQ8PXjFzs
UcT1g++UyXCf4vyOW1i8gAU3Vdp2+7LrrIfijU0dIU6aybmPyqsBdS9jwLhcaopTFyvKptXbc8ez
mzrE4VK7QKSc1xAQy+FzacKcC406VZ+Hijmkn1h9ecp51ypEHsIgnEN5BZ3lBka5WatKHJ/L/GGA
7X3baqWC+9WNkx56k02OyhgX7bSzRJaeNT0rVmDnrEVBbIMo+WatAwLgihc/aWZRAeHQFTkhSfXq
OVcl7tnO4Gh0yyoroG0k1uzb+FddlHrLWoqf3BikhNRdmnFj02/XfGrEX0jJ/DlJkmfDmTMUo/nY
Kz9plmoI0E0LpiMxY4LQ8BrH2ZlVtFm9RYpWcGLC45fI516Nxh4ezEyLC2rhDlvIONa9NgD/Mm+k
KcFke9gejq81o3HelZT8QeHWC/McSoEvfR6Z1zwpEUBVlJjfoONOamfoFXzHuDBvylmf5iCCnn1b
pEt+nDtdNPhw0vTUz/I2gu7aGkA8nVk+TIW1OAdacmC5wWp4rObUHm5hkqPPgCcNh6KHMyC51bn7
3JO4ehi8vKiBXVLG0KUGSkqGc1fGu6xRKOX5fwsfQNdpEGZmCql7hbHLSb1AFDpsQNol9ryMEeCr
M6mXrRV9wlW1rANgm2Sz2inNkhm7Ph3hBc6M3DNZzH1aqXjC7bJqBt9q2AdnS4FN9qyfXTC5OJ6G
kWtOp43d14q5nAvzqOpWPg8uewneaWQ/OH7X1/YUrmNh3zudUicFdrGvjDxSDD1FEWVYNEJg8GFr
1O3OFdCw92RUlyNwWb/OB7cqenHoMRLvzgegrggrvcb8QtumvXTU9jAfTcTy2G5wZr0xb1IqbHZ4
8WVUTYHAqsE8FQTzVGABnpEcKkTkN2U58hrMTAG5VFVRmOHUJNCRB02PvmpGadDBmob1GAHd0JP0
/IEQ8yHjKW6UMwVGOtGEcc0NJACteK0cBkeoTJ0X1dD+hGUX5a9JPeWw1WqH3gYjh/m0EYN6pfcb
nl19hWcxNXZ2Oc40jexLYo2Y8GUwvmlyRohHXbeexXjFAU3QQILCdtZODAZvW5SVytt7MaqvgGlv
dtHXQw+WKlwenBFw/Vk6mjntBsxVUAHNMG98VyTNI3MDWDAT2qdnpib5Gd2Lecuu58APiodoQiW2
9udJ3PTNoagtrzz1BlcOB5VX8xXEvfWbJ1R3M6IuSsO0KuxPptFQK9WV6hjLqK7N6Os6+dJ4ChdY
Be35k5BNN4cW657LQ93E4LPIS4lSEQxp/cHO9M/94Fr1yZCIxjswCulPU12PrdBaCvWpUIrZZcoz
ZLLKxOIiq3g7mxRQjAsFFO6Xtlix0BtdwW6QTG0bYJjXPxiR4Z6qOhu/pI0zuWBkMPjQtaKPrXhi
KENHp7lUOaVDyIJXIch1mum0G4zhQWONbFkv4+nUoKZwqLIYFvr25Lk1uge2y0NMwMUdDHZejYGh
81lGBhqwPYE0DCM5qROFpOJ4znUT5g/DybiaIyMce5ny3Oid+7m1FpKGk9romHFItB28V2pZcTZt
5H5yYE+ccq+nLxtf4tVbKlX5HhIJokdmiPAHKQfYnBi5jV+tbGgKxnh4VvpN1BsnqIumh3hZQFBa
valuWtaZz1bfrylwqiTTFTLUAtW7wSpW03eOVjmDv9iafawTCvsCHprdDODa+lFu9trdjEXJXdQa
3qndjZu3ciFwYWQvHyAkxzYWv5sh6Ek8SByh6yEuTwWxwVSSKAZessamNmjaooJ5Q+hMtJHQEG1g
XqDQTOeLhra8S1DHTSh52F6d4bqME9C6SrPXM3dScAzHNer0MMlGI/e9YdVHv7CjqNx3ZYuLbdL2
9h4ffFI+GvhZl8oYjBjrnYo8G2wVKPe9NgWTyMmk04Kyddkz3nrIv9Uon6fPCrDttX/fFb91dX+0
zP+vtdObQuzfd9MHRPsvj//YPQ+PrPDp47t+evvV32kn4jeJyxNdLIoz3M1Qqf1OO7F+swWGh6y7
+nc9HNI2io4++e//hHay/TTfckhuxCfmD9Wbxt/Dtopfgwaom0KQqPihe/5ZN/1GK/mjmebzkAiB
ap3+HB2dvbFY3jXT6EzqBkZEEBkJRreailrzECtnfkGN5tUb+FZEoSkWcdMsOp7a89BW86GEwKrO
iyZ2JqbNRAr7hjWtOimnVuLsotHOoXu1aJIoDBoWKxRyz+S2aI8WMvziVAIAU7WYeo2QwLC0Ycc4
wb0hpCOyA+kmVb9PF9e+19aVieQ0bOphsvVkqBX4Vu8jmSCaa8jKPqOaYn7StJGaj3+4m3/hMvXe
q4cLg3japE3YUA5TGh+jzWK5zuz7GPVCrDiZ4GffCjGUxzMeIWcFVBXkOdiOk4hUx3c/P/J7ZfX3
I3vYYKJ5dDaLMECWH/GNhKLd5LzQKsR2MNhNf7EweT7/+UHeXOh+vPFC30SYGD1tYUSIJz94EeF5
vqjBzgOoHSJG49TSXaVrbl3pGomg5rGF/nE8dXpcu680qCBXGXY4qfATbRjyXTetVDHhjCq3LmlE
mqn2O1IbzqTWpcysCPNCtFfElFZDYYzNvlwk7tCC1RZfvKmTPZh463xBYAUs3yt2Y0B3Zs4BU/mx
CNnTe2vfx+YQOuMiP+dNLb+BdLY1MxLizadreqniepjE/KBaJ7nIk8R4VTVEorCBI7Ge4N2mP5q6
U+cBSDkdkCFITiOZpKIvXdrmyVs7XIQxnl4DOiizPSk3EDXUmKdnO1WsenY+E9KxhpImlGpRjVW8
a6XePuTZJNvdinLvxQWC6MmvWF1jl68RfX+ddSTUOzEZyUG9gOofyRab7iukj/WlFxMvGBRAtNlO
Noa4N2CwRkg1BgyD03isXzCeWOejcWrnzyDuujyUjQcovxmZwGXIROqFsY5n+ylJiEzCprUYGeW4
SgA24QiJKTXxGcxs2idpxcUSGIy6ut3Pn523hLQ/nh0XmprnsqrZWGQCceOc9f4J1TBQwrXjW+0m
9QniKO0KPx+rYURDVvlUjP7aNi0DDL1+mLCrQZRjXpRVoYcMWiAwiSQ+evtA/7UH/fPnBogP6dPQ
pz8CudvPf994pMnG47BJSMkaQpnCMvOd7yjFb7AdWddIsvEYN2ya6t83HmH8Rk6vCbAqbbYlVsB/
obgAvB7yb6K5N7tC4UGF/Bv7zsc1jhAOD7tPh8wEXBTlx9UVrncMIgJfsBVTfMRSCCjrlH/fMZaj
uBjGbg+r5Ll9/5y2Ga7F08JR3FwuZzEjyttCKMP/xevwwQsDLgD5XwZ2kFwf6JtwHt8fpxgBlYzJ
XlBR9hIaS6IWETZN5F6iaHS7A5pAGSL2JCt9Bj4PaDKYw3ty7C8b8EfkC+NQ3VQMQe1dqVuiPmcO
ZJgnQEKIHc1Yzc6+yh3amhS7nTGErQiPWKFV6uhLjeFYZiJKj9Z1Hg4CQ4gEq4VeYJoEVYYRTAi+
1lShTvN5nSaF3p7GtJGbbjtjvtYAel1FODZVR/owOn3opBVsbhvtyzN05c49gtkpDk5kYlxeuBVI
lDbk2aeolmQl0N/Op5NjWteWg2PiJ0QO+u1iGBFkVdSOXwgf8fRdjE3QBXBZX7Cmt0O117Jy7g5t
H5XlDqxwRdI5g3iDwliMxfNotNwwW+GcBnwB0otSiZAtoyG27aM5SiIskfrRDSwjstxDk7uYD2P9
E2WHobRVsfOilN0L0iGRFf3GvofztMTHypjW/myySikf5dbkhTYtenWLwrU5Vdkq2yNVE+sSpViW
+UIhGwMrXcBaHWMB+lYQUR6zLRqm20JiKlc1r2Np0noqRlRf49Eovqb6YD2Pm+044gGrekBzjht5
8+ZMLrAPc4889C1ktWfakB6JlYnurne3hqQxoOtco2GD+GAZTBH9uHW79hQaAg07xrENDBJhD8bX
nnqpCmtjhiXUG72Md1IUs3EA02mm3YLLQbaBQtAgLX3O5mOcwsd0D/SsO+QeZT1UYvrJ6d4d3J4t
HVVvc9TSkX/C6Wr8v5ik/f/ZIIjN7frfdwinLx+dabef/311Fr9tozDccyjBWKc9lqbvq7Np8h3c
U3FR1ZGfwJ/+1+oM45zVzKQaYRl2JXXpv1ZnDV9ayTq3bccsdeSO/i06utjce/7Y4VnRYIDrFir3
rf9go/iwckaJlkKKE0/WXEXCuIcpQGWFHNSqtDsY5qq99shu144JybFVIHO4hVd1xNguEFoZN98g
YiFiPhkZ7s4PP1zEvyjM3xt2fv9oLp7imzupbuuS3evH8hjrwZr6Z/g2J7aAl61FkvjDssC1RlCO
OoefH+39RuUKBKq0RybSgDdP7M2a5MejjSucbnzHmdbHIg7JMyhuGww7r/7+UdiQqcJREhCE9eFy
JwkVd2JUvPALDgk5KX3HReWMv8gHf9/SfD+XzdjYwG98a0a3m/78eI2lHC674r+5hGLGjKXgw4ky
22Mbpl94czIcVbYVn+aJ5u30pHmRXbz84vTe37LfD2zisgrhhAmxu13kHw7ctt7YTRKfumWKi8MC
+nUM8Qhi1qLa73DEvx0Pb6XnHw/u74eSmzmwxXZsfNzyV8jHFo4pxMmJDG+Tfu39ZG0fJ2191c2/
aR7L0bAhZRXwcIuhW8cI6/2JAQUWItOp3bGMvetlq+9c2b0soHK/OK3tAXh3WvRoHELy4lO6mR/V
IRmBJEq2yUYEFVqIil8nwIwaws7IbBqLHGGmipZfpHv/6dlH9kIgIc7ZFtIZHsz3ZxdJrK3mgple
Pimn3K1TM7wKyD/5LwqovzzOxmFyBM47wBrvj4NVFJKYjONQudT3OC1D60qb7Onn79hb3/zhGmLn
b779p3PvPhwGcfRi9AYEE9iJA/MTA6adN8pDGsNaVvK8iGFnZfLQ4bjctuqIx+Uot8djypDzxYMX
KVR9Ydrr5c8/11+dvSDy2wJjMF0cjT6cPWYFNcR/fCtXbAuExaQ4HyFf/fwof3oFuZeGaW0Be5vp
+FtL98MrqK8ZVomSa1xOanJ9XdSQDKyuawiQha41/OKW/uk13A4ncXwC+2EjMT88OtKLcg0GVAJj
LNb2k3S/itE97VzrBArerxLT//pgUE48xzTID/xwBcFNhSNbDjbJsjoiorq/EmkNCJ9rprGLjLb9
1aP059fR4C0koJUtki0ZDO7dghZZc6YmUmn80ZvaCzxG7zvhnniIEnGxtbFnPGj9feqhC4AXRaLD
iqAKivYIQF/0WkeqEJ92qbLbRGN69PM7/efnyUDGhsUf2I4D42b7/g93ml6K7g//HATug4GEYMJy
Cbr68c+P8ufniaMwSzI3SJMgiw83mHYjcTkSwtJOt5fTGRUKWHVWRNMhjhDL/uKk3rLn37+8HM8G
Md2cw7jP2+f54axM3ObaymJqgM1nV56Mo20XJPIt6gymXnMKStY/YcWLqYemutjdtRBI7qDTEuqm
oqn+BXr2V9fYNLam0qFbhh3+/tP0BO6RacfZl7k3dEdkYA/z0Yyr9696y18d6ENhACmYgX3Cgao2
wyiBKmEnhPrV4rA9rh8vLnszJCXsl0EKPjwyBpJ2aY9c3KoaEctEax89Rnpt1T7cBJqUnpnfcgz9
QM0w3NEY/eLu/tXDBNJqGjjAbWvTh5tbiwITh54lsGzhX0Sa1R81dqdCI5b5L55bXDI/nuy2CXDP
sLTkmPzj/b3TO1PD1zVBhB3D3D8qxMisWiqvK1kbq1gPh9T1bvAHKjE8rjtnDIwZ8TObkyW8byIS
7pe0jCqYtCZjlq19aohonP1aG936icK+rZ7VNky/8BS+Gvg3Jok5I4aY4ibIs7WNHvpmGcSJU1b4
F84VXkZBh9obnHXChxZzhWLRr5M5Zd+pJqwbSh8JXVQddCTvwAuxO+VaKBZrxT2+1teLpNnoSEPG
Z8K3e9w8KI2h7XfjbPdjOBFsfygxYdeg9Gfpt1iDMIeOSYuxgK+9NQ6hoPYJHwEh86EDGegxsqjw
2zLMxRyJfKsjFfb63JcHRdBie8Jrbn2lHjLLs1wVyjiUtpMOUDFKy1l8aY7T/2bvPLIkN7YtO5fX
LnBBG9B1wGUID606WKkCWhkMcjZ/LDWx2vAk6yf5q/gW+6/JlYzwcHeD2bV7z9mnALNUiKQPkqHk
LhFvkjg1x+hGohaJi/sEeJT0r3Qw3jJ7z5qKeMHNWCQ54vEB4apvH2bfmEDAJFJ6M/5ALZb9UdSR
+mK3Fl0T3BP3AsSACjqyYkANS25NQZvaEHxyEhcfc8Bw8R4BOzfevqnyj0GV5XcpEThsSPDCmtVh
LsftQU7RHb3k6D0tM4PDv69xNPY8benJTBrXOxqF9PKtR+SdG6aTlaShTbJFcnIjK30fNFeXQOOp
oVCK4wTA+0gZKN+wSUHVyuJCe++swlsE0TlZsc6ofZDxtIjs9hSNcYWQCXWIfRfDFBWntqSPQPAk
VVbYN8RchJkXFftlLmqmjhUzZDQ9VvylxWuCWg8+S7GBZGckWzrLaXOVDM38Yjul1++g1aEjwMVu
H+I2ldEmtuoSiYpRj0CCJUEK+qaxGoO5v+ciUMqSfnpIZAVeiQGAd86Amt2DXJockGT6kpMOYMf0
m+RoNqurZAS4fZOJWnMAmkIvmSqqKS/ueOGiKlhxYpSvMQS1EsiAau61uhi0YLZceb0C9lJ89boh
nioLU9PDWGYEeJYW8rB9YxtLARNVxUP1Mk0dgiwjVvojmklXbj2zYvbikz4n4pNt11rlXVWDi43h
mHFSpUcuNJV7KOmkFMHqICZ2NvP0O6Hp2VdSD1VyU0+pL8OKUPKCCqHwACuRwcQ70iAcYb1AsM3W
j7gZZjnGJOAhEVbbuUt+MJWP0Iok3UoLw76FimJymM5mZsYA3nHsBaYzqnJSQpjg4kAcGjRuvgni
DcvmIpaNi0I83bgx0bvov1cBGcYPPjpkPCrigZtInmwQgOb0RJUJxKDzFuhgE06H1vedJBzoKcmw
WfzuzFWu9reNaBFQZrXMjU0rUIcxYo/JeC8rRBWqAu0QAuOhc9RVFiKdNZWaaR8KcDNwp9TTkIer
5QvqPOe1mA173E6k/h7T2CLscqiaDIK4rjXvyTiO/jtit6V7JRWiSEIcV/m3tvAMnoJFuubejfEE
4BHB23eCFtuIrSFEKYmpg0uIHrG0PoaIAfqubRbOGotoTS0E1Z99SzBhD/tyTvSDyaUDFmQmwV20
IndBANnmRGaNzFryOXSko1DL6YIhpyxBRnEnmfFlZKh4AjRT7S18KfsNm3GGqduNGPh3PRT6uG2F
hRfHILHX1xdiIUuzSYIS23G8t4BEJNt+hK1L65E8jkBTNURDjIwONhO0HujcVyWjS3KkDcU3q8Hf
k8pbXCHQaedH5Rq5aQQeMH17b5pJ1SDRowts7LBE63LbDwVxtOM4pWdtEYzbYp6zJX8ZXT/28gM1
PzXstk172fAtSmH1Sv0QGcj49zJpHNViqZKwzFiLkiesX6nnd/gQzKPWLfXHGGdGFzD0qbJQMK/L
T0nt0B8EIYXWoWLwmjYBVD+Bak5aJWbnkHvIGNt7CAPkRf48Yv8zjfkXlNpfquRVwP+7MP9nHtVz
/KX6/uXXcczlB352/KwLydaEJ0F20dpa8//o+Jn+bytv9lKAkea+Xl9+H8fYv1GM6YJuIIl3PmM3
quw/8BPoAHDFM46haUudz5L/J/OYC8niTzWgvgZhUX/xd3ChueB5fy2wx2LOYKD6DzwoS3WUqWJr
0Oc+GTm7J+2GUNfH1h0rFjbWILlBM2/eOLVFIDeHU/KujYLisEQRs7pt3TTdK7MvnCCZDaDOmvBB
MBUZwx4sZvHiwklCUIKsZRnfMIM783H0spk0mthctVJ+Gj0NSg1kVuNi9YgdT8ovJFbE0wYz19Je
r3PYlS6Y6JCfNrlByMW9vyxIyYpAEJVi7Kyfj2HumtArk6hh2hrUl6d1vDy5sdNZGPXckgfaQbfv
sJWkpYt3PEsfpR27knrLnNHoXvaFsTPrZHUzTvE+TlUL4nYooU6m65YyAkkA0oeulp3GxGTFyDnK
PvXetN/adVPKQXThdDIj9ipsSegtUBCZVFhL4bmBXtey3emXfW6WLnuez+kG8gBQarUtu0Y/rBbl
YR8xUfmGi1UiW7zsoeNlPx1G3fqwMrN9bnrsu4kX13LnLVFLNFPMwIqTu8n2hW6zLTFQaPwr6N7C
3MvL5t2v+7hz2dKLy/aeXrZ6c931af/keZhdDoN5PRfKn0eEKp3Xaj03xOUI0S7HSXE5WnQbk1Sg
XY6c0YG4M+LkCal1OY5yQjCv5eWQyn8/sNbDy7scZO16po2X401ejjoIvRx7pT0v1+JyGLaXg9G6
HJLD5cCsEoPD0+06rKHicqhiP+GAJYoWJTGry+ixhuY1kUeXA7m5HM60DjmoLbI9UM1dDvDycpjD
CB79rVFZHPLZet4bZaWR1HEpAxiyUhKAcXZRCV9KBT92sLl14+jdStOkmBh9jcKCXjlFBhna+VdA
S8YdBQlFSDFp6Xev46ZFBYiQYjt07vCUQip5GJWIRosOAUrdZpunPAFdAHjYytsNafPcF2aUesVn
XLZk8W4YNC79MU5jVgcjdxKeArzGME1rnvD8RiuQzUKOHMG16JPd7ROWG7R6Y5jPBcwWdxsvBNXf
wAa2cdkDjX+TnuXeLG7aFw9pwcDvwRdDJHC0Oh3Mwjyvvmm4VDjIbRLvr2ORZlRgokmKQ0V71Dku
czfvrSZTXyOViCdsaKMKlg6OJrQdjO6aWyiflDCty6+UYOq1hSoyodc3Y30jex+A/uJMt3CU3XxX
5kzC7IIsJC4t8fI0IhYROHpM/1Nv4vzWx0k232BlaKlFaRk8rpfTd33AkbzRWyABW2kmycuo5yIK
E1OU4CBQa/RdW8vASMguDhra3Nd1RUHxUI9kCW3wjboEw8ODeXcc4ATYAQbrPanc7BWiI2CHspgs
ElpyV9QEZunuHchRKji0DwJGeOPEYec7+XPsU5LfZk3Wgv73ZXGSdeo1lO+s2V3hCeAQhZbSCULF
RNCMAZLqs6mtauqunV70g7sTMAxtxrbVWD7oiUBPgsJm/BL1RX0WheNWYSyQeIIsS1AgkwhT3mS9
HUPuTjr2OcqZ+Rwr7HDk1OmoiUl1sezAiSQSKialmc6vTuHpVHaSdffosIB9SigtJJJ4EVeKbPXg
hdrYldkBaQG/p1S5HD4mDIoNslFvYn+3o3T86nuZTRCRSqZvLZv72yqBwxJVGg9ulXg7C7gHY9hJ
Lt0dyEfkkUFnyfhQwxesAhdX/TcHjIYT1mLJx5OnRnRAcww/izW/ujOsaEBfWhB1f0AkFPlbh6Az
vMt03jAoSfo/2yzvlw8lSp4D4SfmEvQxXJHQdMlqwRhrih5ECk6vndkRuBBG2K9b8pb8NZEF2vvV
0ueAXbtaH18aX010RVnwJ2v9CCjmZU257htM5y81wX/Ko39Rif9deXSdfv2BUPLX+ujyEz/rI43Q
TTqTq6CI8Q3jzXWY8kfiCcUO3WsCAhDi4XJEe/JHieT95iBdXzOWEUPiNl5bsf/tO3QQN+oMFBzu
XpRK/6hCsv/c9MV3SCXG70MbYxv8qZd//6UF6c2F3RtqwfhjiXonNPAdQc75rUGGXzW2ytTR25oX
7S1Df3S47SrJRXOJOhc+CkpdHANyV170u2B00fJyQSOnY7xofHPSoCe4Tbl+DXcRFbC7CoLJF3dz
esUXnXAfL1qgkWy2H6I6TVbEgBsh0szh+gzeIOlYrcLjKYrQIDerHLlOJB3mfhUp62M/6Rx7AhhJ
f9Exi4umuTQ1/2pchc7FKnnmEpMYB3sVQtN7KH+4VS2O3kUnXaKYLlelwnRRUfuroBoONNrqGb7x
o1wF12PakErEOGt8V3lhnoYcDAK691WnXa+S7Ti1e2D1FyV3dFF1RxeFd9PV/mfUWcPzdFGA1+1I
6PBFF15zOLlBetGLy4t2XK0yctHVKMphG6Eu10pLPgCRsb5UtLCO3UWH7qyS9PyiTi/heV5XF816
ssrXpwJ97x7GI6p24Pqe3FgXtXufWcNV3K4aeLXK4TMTIXx+0cjTZvGWUK3SeUZhbFT1RVG/UDHu
s4vOvumM0Mqc8YEOqncFz1e9t4bVwNC9KPQ7L03NTeQpD97WRcVvXaroVdrfQmmwAmf2afHYq/jf
teARh2NmqSsrN/I3YVayCJ1CifpEDYJzwAbXtsFLt9IRL+YCIynwupv2ajoYxm46o1V1YOk7uBLc
yf9SzRYNR5CMCkuh61CLQ5twz+PF0gD5vnuaVp/DoM/TPQEMmB/KixGCnD1MEeaI5cb1oFNbDeSe
DXDRwnogtrD6sUKRvhOJOpL/5+ruHpQuDDkFeedM7mKMvHc2JR1GLs/moSBs5gDZHg4ENiH3xloQ
IB/nRpPmFuCbazElduZXPx2QFHpNOlckDJTV68zdoA7MVjPVzkzM+Lnjhi3BdpniqWT3rsnOmEjk
wYs4vxtLjVtnzb3SNkDsmlsIeenIN1bzfesk75zhYTT5StSESulgA/uYdfIAqBNFPgK9ctzhZjYG
qwiqVCAZ46ggswiOQeuBNM6LZCeWsTpV49gPOy/jF29F6y9EayGjwZzGNS8PUnOA8TJnEEM3Oi7L
AhFYB+UGIXX0NFl6+WnoYE12DFnmFj9Br72tnl0tIDCQRk7bKYE2rHfMGt7+6L/VMGaQz2L8YsZk
jAbrsO0eatRmN7LyBfharkx4hHwsyXouNbqAUTN9yrjVu7BcyKPHFFBqd12r068FqdoHaIecDgtc
RbeSs9lwQ7UY1OQGEMsvhFaS19cyH+DXIVoJFkgsN17r4aSJIk78Q0MmeRXMSYEEvLX7w5KMS4ml
1K2bnTYu9ZM/gzrczjZ0uJMlDUi6jFdpLjKNwI4Al5o8BKxSD74ZJ1+8yGT3IaATRwOlrU7XFPgN
ctpmyNPuYVBkA+0UcbP9nUpM+7alnSjuPTdPZeBLoLSUegC9toPdRTu1rIoDuPstUIy1pljvPvKt
LGN5crtx5tkBXHOe+1a/TWUl6S1qCabVxffSr2DN1Dv2pI7ntefr51sDBZq7E5LvnkvuN2+YNbEF
teG3D7Drcxlmib68FMWgv5VZgUmEsYJfPwKsa1PFg0ZZex5HZc3nUlPFvCvGtkjDmAK1D4mMhBrc
FcTZBZMq/LOMNNJNA2rTpgPC61XpvQU1ETfH3KVJuHSC7mbRDRgKFyeakRV2srlpuoprQMxD9kHE
Ud5DoaexdKL12bw0c1K1tMGcZthZmkWASF63OMEDixFGvJkXoMyB6WgQ08pORMQvdpPQjyIee3tX
y6ILOzGr/NjASnuXfqLfR8Wc6ldVOlUGhq21qPQiz3yaM+7Uh4x962ae6aDeVQtGlj1B1wCWprhC
Ud9UnHl6mYNxh7AxPZA5BY6MZC5s1WznpEpereLj6SwQOsIv5pLpDwFO6gZ92kK6YgJLjTkN6U53
Gl9kEbgDW9rcZOQKJGnX93vNqIfDf+o2NR+/I/1x/7atdYlZx57xp8Jt/ZGfhZtr/bbmzQmKL91C
vbEOnH/WbY77G32uVdZgUSgjT6M8/L2zpSEntuhq0dZCiCR8Yun+b92mmfpvjuk4iMzx7gMjRE/7
D6TGfx0dI8yl34bKmXE1L2T81eICWaGo8lxMARJa40QI4/TstplMQvSzZbCosd91XcuopVXcdyCc
ZF9GfRSfbZv8u6k5xeivTbb1TzEcY31XVJAw4/4y6Kx4fDVPpMjy67g7MMNfQgEF5yCagi5ZaSfq
nkiY6Fu7ZsL+Umvf/Zzm/pqa/heRBMNOtBhovtYvQjC4/svAnowobnWgMkOkJi+oPgkerqYf2eTt
OB6sf/Nifxlbry/m8FYplVGBWHCm/jxjBdLgOth3m7DQ7Dmck/6L1QBY+/t39P9+EQ8PFW8L6cxf
XoR8JnBADmhBk8bTUcPuGMI8tR7//lXMP5f9xCkKXoCvCkmlaftoIf/8XlxgooSq9CpU/jluHivK
Jr+9T+zdEr+0rrGhwQV611iZFPvFcQ4ZIgA02CFdJ7hU5rEx5rC3jHDxLLo6/hUfy6YgEQQ57zZa
vtZ6flLLmRlg+Pd/+OUb/WWqv/7hHsYVFDH0dalpefp+7ejWri+1WLl9WDjkVwVtV3lxgAl1+b4U
pvYcIYpXuwi7CcGoNV6ZaFluJq32nxI7ymHyDDXAiz4rs9DQ5DKFoFF9yqvSn15TC9sMOqrKe7NJ
ebn3V4gj03ugcqHvLrSbusl6UgQ3PSUSmQxF0gI0MCd58ci0jchs7nIWNEn+ko1p0lvd1FIzBTjU
GJCK30lmZRbCS6ZnJdYrBvYvciKZ+oAInesQRHxhbBmbMLGzOPYoslxHTf90FfM3rBJcH1m06RiX
jeWXCx9tC4J5iVUOy6qjsQbSlF6JL/7Nq/yPBxMxCyJ2Mu7ZFNbIzz9/TSqdutJQhgpHXbWhr6g2
YHsSNDAN+m5YwH/8/br4n+sZXweyYlSm7NqOWP/9l3flamXj9IlUIVn16LN64GOj29ph3NAdalm1
SAta75+/SVx0ODFMBwWE+Ve3GQR67tMugWMi7++oVSCqJ9BERsu/q+a0+Ddv8S96ElY+ZxGZfDQf
2fbRtPz5LcadGAvZez2Go8XalWYCQcrM33ot8rZ//2H+RSjN7uCjO+P7YzO3Of1WSfavn6YyGtqP
7IBhKrL5BQBImW4rr8mh4NH7eyI46VpixiUvxgeiEtYajNUA26d4cufBOacd45if7/4/DaZ/mStV
6v8vuH/sv//v//qUwOB/LVUuP/T7DM4jTRL1LO5aukKCZtIfpQqZuvg93dWNi9+W9fRHnWKav3GB
ZA2hTPJ0pnacQn+M4Gz3N4oXn+eIELZVDWf+ozqFqoTF8t87NiJbjhfPQAOOos5cdf5/Xkx2ClXB
WbNwUtcoTYx+I5chs+gEPQHoQe/mZGMyGrSqE9eJhSiDu3hL8CNdH6fjjktcvM3kH8ok8yEJehep
1wzVBGzzcmvDPfbux9byY58rloqjB5Jn5HBdQWxtt5YOuOCwkKhAsJ0dxydzbAxgRAawUVa3a4/D
o7voJrORuaqsLhCaufT4jNq5+1JwS2OyUZRmbHjhFGnxfdV3nBkkl83uB6lZqvEDfA9mvM+pOcAZ
ooOapzMKLcLBNktlk485yjJXz6Q0uQKI0RrCOHnzUpxLLsNyn1eMAsma0pz8wYQPX37ttE7cO3Hl
6vdOj//rRHwJrQ8LzxNdYGOCgFcOTVsDDJKD99TPona6EFoCiXj+MFbF1zJWdLOU548c2CZ4xvJI
cPvg3ww1+3AIPV2IGRYV8EE6P+WqhUTYBO/x1vDa3kvXW2c9vzvK14hsmVrV/LC8xMfMqtYgjC/g
snP29AX+Sb2xF8OPVj1J1ZkHoDhGfk8iVyY/EqxT3W3qaoxcLZf0qGMJUMv79PpO9Qejrxc05dSu
TComeB8299lhtDSTUFvAD9AfXVVBVErklNJAVO5SL1QhfCWfk14w7E+rhcDzqDZqvrYW7xNyNDYu
Pz5X4zqWRpWTuZSiaogAC5KPztbFB5EC917/fy5/56IfauuWyZW/vGk9wDUrmEDXTzR8iP7oPuwJ
7jIYxWRqX1p6+fWdaKstsJR2v3Tpk8UGepWPVv4SN7k6xsCI4QSJN3t2m+9GnXPcacPwphOEGkYI
Oi8L9z7JmW3Z7hQTYzqOy6oO1OSmjLlGMgeYijtAqcJ6xbYb9e+tmRfjlWPCvYEcl8Lr6VJdy8hz
buzeC5muVM4UdIVfPhUTw59NZmf1Djzpch9pqoHNH2sgKROCDjf0H1nGlp8gpnGI1gsmIyVZmEGV
+060p5EdCUaTmMpKf0x1pruoPO5GzY/iiBRk2HOhzgR8rVMaRivX6Zym+j4Fl7V8RZcYKQimU+6Y
t3nm18u5MJvcfBWR17/nxWziMeZKENRqLq092OBhxxMWvfO/mrQZe6vZ4DEEIdZSDrU3fgF47KSj
d/axMctBPWjNkoMqTeiQAIeGs8uDq5gqaW/pMHfD17n0/fE7PgXfO+puqTkHhrVjetPOTY2FWtfz
emcwpItO7gg8eZugAmA8BM6tUGeJYFwdFrLdHqj7szxQcxuBM4VeZRE90UFZ7jupb/WBTkxgw78H
3Tlr9bs2gGUNs5wx4Sbp2Tpum4hnBvtNatNy4UMlHU0jANzPc+8gKgKtCY0W2hb3desGvlBonWKP
Sa7p9wVp3r2WXeezjq7GoKdmXdFyLZeDQv0DdRM7I5RZyHnm1hzr8m0o+5EQTennV5olh7t6LrWC
Vm3mrnQfG45qYTnVG4SZ5Qe+RvcKBcMSDAD9vtemN2xp/rgPZJ69LZEzP0QdKopjyps21kBw9O1m
l+/LnDyHCCujGUwt+yd/CBpRiF/1URB2sV/qAf+mC3RtU2pd9z5BbnXQDwDgjSPiBip7iM+K30mb
qUu3xWzND07lFftGd619G/XzdWUW5VOcleM9VDnLPEWi+6TfCg0Ku6O9a7WleUcaVj9nYqQZpivD
/BxMg8mddOirarMHdH1JxbgtuQE+xdZCKJ1TDfGnrizxJgpCcIOpx5xP1pS7lYpO1ql3QcVFqee8
2Hg9l/0SGcylmYgiUKAhea2GUqBLIyzvjI1BbF36N7CddRIDISJZ049eDs9KuqR3i3Go3uxKb5/Y
AUwMlrYWyW1ZavkRuLz93SsG/zbtbCSpThWHVmXONwWjy48xSRbjmqxA+Ft9IYeNZ47ZWbSZuOdj
no5u6ecfXbO66I0a8ePg8aYQ+Oq2DOMqHlJAFJZJK9MwmkNjuvJ15LCPw2Yy3XYvBtt+KDQQe8oQ
yVuli+EmHggv1SPDfnKZrL5Lhic7LDpE0E0ifWhsq9u2wN0Pg9BOs8cVJ7GaJz2f2lskDGN05qKf
H2Q2Ex/blOMQjMwtrhTifP5bHVKMKLDjItke+rnST9aoO8/SSL/abVOdjCm+zgkMgqhIIt+L0TQ2
q163b4Tdn/PZK56aZVlC2tMSsfBCCkVNiuKQRteqBrLu9Ere90VfX/nLWgoQXVK+p1EnTqbpag9j
N+ehqur6TGBTEpq5Fr/TbJf7thTDttUd7bMgpmkK/Dbrab1qtX0/6XVL7w+29GbGl+gGHeqzHZLK
9Bqm5GecZmdfpMeqRayAX/BOjDCH7bbVtlkqwZlraRVYaXMrCnUjjbY/ZkmTahutLvXPKB+wz8rk
ypYdXPfWTl4g0eGijjE3V6V99OOBcqHrTq2vwU3XBzYWZFN10E6M+glQGGmm+zW4CHf5blpROgTM
6eEhlP3ez7P6qhkr8iIREIZDRwDCsTFp4G/ahvlbn6ozuYjTFUWOd2BD9a/LJdP2dImdF8ogzf1A
NzDE3yd3NvyNXlTtQ17A5YRq1S6hn2rgJIj6VK9FUelRKN3Ub0PHg3lLzg1d5CYUsfRhUDlUa4cy
pip5MBbaS++FbwxfExIeVylyMh/SrK/CUbl6qDXGZwOrct6xy5U/cs78W693X8HDZ++lTNif63YJ
UlinAdTSuL2yiDM5RIoLxqAjLIT2nbDBgEzfVAIyHuKTHLNESnyuT2zrNE85QQaz98ajoc3bTLOc
fW1Zq10kKWKQfKp/mYoh1Y5Fs27bPfpsUCREZaqdkPP8jWhY/FA+4bLqbNtRCzKmab9hFjW3IOtI
7jbGArFnVhaBIocHlefg8yVrpr8Dj9FtCSGn+dE0ZzPLwBKDo42Ir67jUGsLGvNgTstrCJf8PZiV
g3pcrgF2tjFZtVV1TRgHmYUVKcG1OdRN4GrC2GnGOMAn1jRzQ+lM+KTdsaFu3BG04rSY/bYbrPGa
xGAZIFxuwEfG+fjdz/LqsSL/5N3LnfyNUGP7DXe5eph8YIebWCztjnGY9+rJTh2GIa92Uw8rthT6
gRYiNvtM924aoypvMMJ3O+EtxfdyJB6gz239kORwwNGkSHZKqzzLQU+gt2Z92MVd+jCQIRt0iWbs
orEsn7k5Lyf6osZrIhpiBxAnLa2n76H/DT9Mp20CJPU/sIDk+8Enq5xbKVz5RMQgN4cH6oSO0zTF
DIvdEqlq13p3JoTaI0y9+EZiqaGywyewNhdu8rr7kRY40AMeAD/kdts+SL5N69RBhQ/poJevtsUs
oAanuB/IXfk6UkoeElIwk01HItrzSo6EE11WtzUjgo+xroqnLruo6cCBFhtt0sReTQ31qajm5GyP
Kz7AyPJ6E0GVyVGFo6jNub1VFGfTMAZOZn6Sq9IfC/Tk3aabdAYsojRlACSeGQWUZ07/HBjnFvKa
e2zyhaoBOBhFg2baR6StMttW5SrfaGNGKCcPkncTRJPX7zsVmc8l3kWfxdmosPaAvgFKQaGnmdL5
xEpUfDXbfrxJfUW5uNjyYzYJTFrg2dG6ynTY8oSINF9ouJUnowKvCbqRLKV5AUwWW6Setppsh/sS
4wOgOXeJqem6u8Ic7duBxJy9Abl1WxalehCAeW6VjlAs6KrZIQi6HkD0IavZMHNul03RV+nJNQny
IO5CshItKSoRToromhtUBT2ehhLQLQlDOSnGAwN3BEVOaJtFEUYohK4xWgr9pmZtFyFab8lbmg3T
QiJlcRVkxQIX70X+BHaWbYs4yqi5mpxMHJLWsx5aTZ8PbZ3b2WmQKUIq5djd89jo3D3GbDII+LZn
J6AJlzAbS3Jjeu27+UaaVR1tDI3xKJW2nhwYOlm0QwrnDjmPtm9j2/3mmMgVN0Ve93cAMYqjPefZ
9VQu8VfRlV53jPXYFKS513I72iSi4q1FY7DJGf8HKcjXHMROIZcrp3bQA1kkZu180efvWuZRBZKj
+YRNgUexpnDcJMLRP21PlfAsoowmsWVhSnDSrwMonW0NhuMNsll17m32J8OFZW5Cc2CrUokGn7eP
zx5bvA0eq/ZfcbysJew468HMBeGs1Yp5UyaQjjkJKGAFdOU2tXKcP8SyfjGoKbdz69rfBkCedVBl
DqmmBVz4M4nWwxHWln2NkRnyh+dX78KLqacbNFcgMRm4PzSNr+9aAI1Xs670DwiAzAKzaCXVYWNB
GrVE3+2GniEJs+OjZ8nxXl8KO98gmJlVOJE/yLPppNt+5QjVC2lT7Ob+cz7UtAS0YTyAZOpfgVHL
HSui+XD0Xj/ONH+/zZggrskH9k6qq8d9o832ZiSR49QSGDuH5Ba8JtCHj1IN8+McadkPVzGRnH2r
v2prlmOvq+gbaabdRpGTcOviaHgw2Bg5fNIecRZXpvvE9AsW2dR9qf3Gv08jPdoh9e+2uACPjkuS
F36Z+FShrDM2Hh8BDI+iffTsMvpQao2IaiS37rFPr5My5TDXkny+dVjJmukciogILhLRLKbxZKxb
Hw7UvCtSqZvrzIpJErPqR4hVaA8nw6h3vpWl7o49fCZMMpvT/Qjt9GTEfREYPXFHlLWyeLFRlqHj
XTikRVUAXiq5GLKHl8a9H5vda9WSqkF+zjxSxZPsYwdGFC/8BEr/e3BeUEoy7mdiY1UJN2xaKFTW
YN43E8i3Axl0JilFJlOVEDX18KWVeBmAvIzPgMRLaMkTU7Nt3Brei1EtzBCqbPKPCASQ9M5Lm2Zf
l5qJ2yFrKfRHvwTjBdG5nXYwnMpuT738naHxGk3fjXdDZTuwgFvvU/ey4b1LC727mqCDZ+ea3vHa
B5hAujGrxict86+dI6fpKRsYDYAaSatN3o7xqx/N7qFDZ/pI9yPaI4RCDzUi7HSOFlYEEehw0A8j
+kEkEKWTAiGE606IDbTkLZJvWRGRadfVZmz98brqyQHbLrTh8r1cLGvnR50XpnXrfHdjvd1HeZ2N
WxiKnQS2CcZ2xDwVYuLRf7jLTCek1s3t5CMJDDpjIJCGO+oybiUJpvaxcceBx8Iz52u6O6rZaHFb
PtUcmYg8nAGX2owAbTPoTfs8kQrkbSoFuTH1mbuLMi2/9cpwTl0yqE0v3Mc06odQ9qP2Te/KhMuv
RT9gsaZH4tfta6pUK6RJJYKpNPVbLUuze6NYKmQ0FuG4QKpves2eHgXQ2VveKbcxDeiwy3ZPllA8
S2RmBK2QAWXltzPKhG0pl2ZLmy8jVdYjrmFB3XTTqpZcRsBNehTUWOjJoZDZg1tHSZB2FbmwyQx8
KeDeVdy5SE9Xm0jt6DeGgAwU5EY5WxQEkyVOPUGw+oMs/IHmW6vm4oqWR+yRomYmWZBOBLBuKCI0
61Gi1IrviLjtubyxskaI+wQD2u4Pu1z66iuys8zZ5Y5sVREqEDnpRrrtUr+kHtvHoc/zJOsRC+RT
9EZKuid1VqEbaXuzHJLeDxsu7/G+yETu3HXcyO1jJLJcIaIauc0of/RJZjWHedl6esqrJsoR187U
eMC/VeZ/TF4XOYRFKjanbd2tjrMhKsUd1wc7e87BOCskVlnaHe0ac8EuwfLn3URcbqN74ANRvSu4
OoCjH9kod4vKedU0Lp3vaPWWljkeiVIIZcyFcJGKQKXAgHLqTgA47dgPZ5BExjYSgn8fcIJY90lJ
gMeBvCY4h7w2oln46gY5ioO6ssdEpbux5Kh5aEcxLLs0N8tor/M0OTdD56nlSub5bB8cGMzJgSZR
Ka6K2jb6vTUttCU3S78Y0YPmObx4p+kabkneaLynXTgPxxhfq7qbNVXOG8sDzb3PPKFruzxBq0s+
uqlpd1mKAmy/UMNYG5ckj/rg25MbXRf6REiA5C6lP7uMGNl2q6y3KLkyG9OF4Kp452OI8MNFLXRr
/xcSEa/VJ0F2t5pnYrsX9MqZ/cVPjObUQZFfkAr58RKiNa6vhRFNhDcnw+ytcQFkmOF/1f8Pe2ey
HLeyZdlfKatx4hlad2AaAUTLXuykCUwUSfSdo8en5bR+rBZU72VJvDelVI5qUGOZAkSEw3H8nL3X
FoT0FOKmBWZ8EfaCPjNKSj9ueDw5oeSHxQ731EgrLRalP5NLQsN7ckoi9MxmJR/pWhIcjHDmjp5y
gjDGtQjzXQvAud7LvJcqMJalPfRRaPh65XZ3eUL8Gyvs2V3s0TcQgBPPEw0Hd7HU59Lp+iONYfEI
i7zfwjWIp42tpbREaK/scrSiSHbK1yacHiYMYAFs5WeWH5FJWEg3JgqWDThM+viQDgNKsByHK/NK
Er6Y82VmSj4D/S24sE/EgpKUg5JwkzYakGmyUnedvRRBE0fxPp5a7SAHpoOdTT1WEkuXZeMeLaoA
H9UQW+4s3HihI93xuj6gTW7cOCDYMaRmNqGQUxRTN6vZOzrt0EQbfAYZfRa28xlQVYDCP/naWki3
Hb4zP8uIbfW2Mh4s/XJRS3pA43XWhjY6pBhJA6i98w5E/x1Mh6/kkIKYLtjwbzFhGPsB4d1RjHZ7
jBHu33eZqN/hecZXLcc0klqx797ki8ubrCHW3q2r/tLo++Yzc2xyw1oTn4mpEJrXXO7LaOucpJzS
8guesDNxQtO7W8ImLZ2Wx1wkGcaY2hAvMHIv4PXkj+RwRk9DraFlm2r5zQpTlOkFYPX12wXETRUy
tHHyaV4pxMZkDFeGkeMbYGqEf7rGcmMNdJ+GwduuxuMdq8Te6XX8JCpvTvedgXxuo5ox3c6mF91p
MDoPrUjeCE8QxwQFvkWPEYiHfDDKuPaNTGPjJg+S3ig4bG8K3+1hTI9GXLgvFaL8bUG/vDELAJeW
oO2MZXNZnKdeWGSpMeT045H6Xeua8DxIVd/IYvpKka9tS+CP27Vjs6mcLLpJXKzSwqBD60vZ31KR
vRQ8woCRPd5FU3qTM9GBI5aMO2OJy+elIkkpyG2jC+qkbj5lXTKWm5X5crdU863RY9nRpl4PFm2s
j0Ufab6dlzjdQ93w5zwxtgi5PqVxoUEF8JTCuT8ae+yx9dch0++WzrrDEv1A5tpBILncEF3/rJGx
e04LcUgMPTo0GesqtcbPpTEtl0k/E705LAGj5BDFdG3vQ6PszgMJCpdF6U4nw6EDNFLpHhtT4ySE
YHpDxih2lKWMrrCd7KLGNd4aoo0+taQ2r11hpL2iEbjHLfUtUUy0GvpeJ9lIMiim6kCEX7M1Oy/f
6Q3VV2p7+4E5mx8NwCwHQdCk2YpndtThc1+PJzsfwmOC/2Br9akYgr6xJQODtD10XnWaEVb4Tlzn
NBzxltKXNZxx25mDdY0KKrP92Ooc6BXKLk+c5crYN3hexn0OzPNshaGAL8OyrZdkOmCvn33Q8U+1
nvKGVaHxoOfkMtKxKXwmTuVJxgU1SwFLrnHKBxWJ50ixMrOkm/zcYq6PHe6JSBJ7y4+1nuFSZHYJ
sj1SBtAik/gunozc+FaJuPGzQnBos0WxpzIoAly4zoVd9hqw/0nbGMhnt/Uo8RqR5YbqMztMPRMw
cF9Ugk3emicxYNSz2yZ6WrKcSnDq210iYfksZBluk1gUnwdGiqB+CbiOBqSORD1GHUfJ1Lm12nYk
ShOdCbjDen0tzNErR1MqDxKrNlPGBslmWLOO2dpPI+1ghNTwf7OweTQUiWokgCAtDCceSrcpD5Is
P94YWF4DeOqC7b7fD4lKOCh3ne0zM5zHoByTC3iB/Yl+4fVEJAs87ry9ndPUOfMblm/2khKtkZUc
WfQkfrD7vr0Y0zy7j/HU0kpxOBVszXL8traL3zW04STN9tUDttrE7zlZ0UVhmOQXeTyukdk9t2to
o32palbsUdrOl4mu8pGE48rm9Ze3KuiImLkcvIpASCaJPti/lxiF/kIOsgpT4MpjYvk9gQUEKpQI
bfcjvtETtpjuidDY+lzNvDQTN65vGXWX20xLJKU6bTVIDiO2tzjRvtLMoJhGkcXRx7g0CQ0l8yid
d9ZCbEDX4FSb8TTRoLo1Su+2Q8rFRhROwJmXbEXGA41AZkZXO7M9ZEAxgYhqhCtPv9n09dr9lqQd
znJmE2HQJmjPqJoU7NfGzlNra9Z1t1HEIgbYruKtw1iN6rYwrwcGsTSD7HY3JD0dogn8IvR7qAkr
YXg3I4aZNkS8Dbt6nonV1XP9gAeBsZ5n5G/9Up4wR+a04fX5nLSGds1OLfbzzGuZohXTJN6te6Rx
3UbO4/AbJszH4b1jSoRuNsYQW7cNJCg/D++bIho1q5yhDpnDgZPaLgPywbR3/p1g6IPuzXAt5JbY
YPBfCdCp8oO6JRydEW9bkW6VVUKRKERiTmdoIIb+GwXZB7UitwEAVho2WiEElEKs//6DUih0CRAh
+zAJLEareEkH2aXE2Hrh56GihvThm7SUYY4X3xuRcIbf6Pu+M6n+rxzCXa+/stUA/0gyrRBM/nz9
sXEJGhFeAvVUs9fgkorjmZOgYrBjaZU7F1tx/YyYIh0udRwtN/oCNmazRnz4TNe1+ALOqe5dohZr
nf+GyOa+4nhY/JJ5/18DX+7fqtVB3n78qFXy8x/8/P9HMubWVfCfS3Auq+Vr8ZI0/duPEhzypv6l
Frb1f+BmR9wiULyhl1hdVP8EX+r/MLGdC08gXDTEdyTmv1Q4qIV5jaJm9CyxooxXb9i/VDim+Icr
kHmhE7ZseHz2H6mFf36K+RhEydjFcLzC84Wi9eEp1pHda999vZNurLFalXNR9G5624jWLf9MFPf9
Wviskcqy1DG3fVDiUSDCRczrceNicCRjUbkDMwcQM9/aKhzOHNei+jeX/Lh3cHsuOsMVHwpv0vwI
LHQyt0gxiq+e3LEjFm3WghKB5vGH3/z3WuP1xtxVwuQACUEY9ZG0l0M7aBiUj6AD8DofJZLordBd
BwqKWbpEmTpl+TtZ49/8cC60QoQkhHHTQEef/uNmFZOfKZ1Ojvg1CIWL7JlQNWRP5CXR5PxT4tx6
g/AYkB6vVD1gGT9fLA2txjAzSMUDE4ErixblKxnDzaHRhvrUIw35Hf9s3Wp/2ApBYpFeJVBvI4eX
PD8flGEYzXXCcRm/DmN81tv5ZVob9n3vPFI9MbMsxTlufsd5/7hY1ovSDOCKvM1olH94FkiEmyoB
PngzpeDl9UKs+pkq/81i+etV3FU/ZyN/Q2hnfNRXD01daIueT6DA6+EqkTVSlFa+/HpFflwdFhlP
qP4Ewxm0vKa9fr8/vMqmGR5ArYixrx1DPXhjNt9kBGsdW6MvDn98KdTCPNAYjJ2/3g/qhTROcbAB
f4KbtM2JIEbmYc1YpOERLcGvr7autJ8XBlYp9ivdBALCJvJhYYz0RgsGGIyMEIbt87lrPsf1sHb1
NXG9GpzXzCEU3r++6gfNMsuRq5L85eG3FRgZPpQgqMqbpnZJrsoN0dG5J+ApZYZxYdVk5MwoGpw/
3LfWC6LNBCCMcJMt/kMpAMKJUWiBIzsJG1KxEys8uHKe9r++rb9ZilwFvL3F/kjE6IfHOrcQsckM
ZXvvNdqmSyH+jgw7//zL80hWJaoTvjLvOvPntRjmCwM6ncppVGazrzJHu8JAjDojkc079Krm5td3
9de9Y4UmkufKqxXe3Uf67qwY6VY1U0XHWg7cP+qZxWs2Vdc/14WBFw8teKeM06+v+jdP3Or9sDBe
47/mufv5LklrMgtGs4RwE+cWqN6p0BUI74Dqq3/49aX+8rOte5TpAEaRuEH0Vb7748PdiFrrc4sR
Fe++9nJcIsKu4CX+6RJ0bU+nIOagjjKeLszPV1m0Rk9to7CYR8LG3mhkEPpQJ41Pf3gz6y6Fl51V
zhua1fjzZRjdJJ7brV050gzRL3gub2iz/dOb+Z6+gNh5fUELONo/XwVLS0c7ojaxsqSabw7MC1rI
Z/6v7+Uva2BV+iOQ52hEJcW39/NVGJKag+tiWZW2q50UeXI3pPhM21S06e7Xl/rLGvh+KYKL8QKJ
FRLw86X0iZgeaDm0q53YWuiK9LqNqTiRZvDrC60b6k8bLnpvChZn3Wvxh3y0ayAk7qvOZITX1yI0
2NPnTh6YIbUasv55JCIQaNC8FQ1apw0THtC67pi60x/fL1hynizsZDo/4cdDIM+rRTKRpFc8DVN0
mkOGxXvTKurqN/f719+QmBfYCSsG3eE6H55jDRFPpKA2MPSryh0dCRJHmVYcImRl97/+av/6G2JR
Ezj+4FpR5Xx3Yv3wkhaLAVClgMPRDkt9LYk4gHjqxr/Zfv/mKiSOcMhYs5XY69cb/uEqcxkJQuAY
88J7iUjftbCe9mP8m6+NEduHheJyhsEMyR2B/DK/p6z8eB26Ggh3oKxtU/LEpyDn/dUG+hg3r9CM
QvWZoCRykTeyoT71u6QOBVl7KmRyE7VZXH4SqpXFzpwActEz0wjKVOakGT4KfAgRBFssr9IZLOK1
0jlTb2GYM9a3QyQ5mzlpdfUpspj17oArQKDDBImWbmNERqZO+hSujvQ2trAgn1omfgwpUBPODlNj
oHe2d8UmHc0uXdbUS27TeLKH3di6mPN93meIXJwpnInr5J/tYCnL3riVMoErYdQkbG8k/hcMZ6lD
0ifacrR9fdrWj4gk9L2FERiNEndXX4c2gtHPsQK/dckQFc+XDTGIxOBBhPpWn6vOO2QJMKebBT3W
fJzaeYGSGtpJszNa4qIuqLdn5BrESq35m7Qr6N7CzqHpDf815J2arWS9jnm1c1e1SLt22I5cm3hn
R7Nvs8IhxIrA4uY2JYiDVha+AhNFMPFWm6yluML379bOrndas3w2ozDSTxXiJevBFHqMTb4GC5oj
87dFHNRuyWiXMVqMClV3emaVpdt0B2UPsqC6rZjUKgRpX8iPwomXqMnMGMsYyYNOT245uh7CBZ/J
JIJzZYIOupFzLB5cdNzzoVrcfDwOSlrvSztMOg1elL7RJpeV4leDp6oQvEMLZMDbx7dRn9GrRZhb
GL6osrykDuXTV/IqDHANTlu6sQonX5g8iWkkmLnIO0K0wJ+cSsjoNzR3LXGP2LOdj21rl4QXauSV
e0WAGpJBpw88K+pwWE0o2F7cVPU2AnBLn9orpoOFOo+J5lhBraWDek2KeUGeNRNObdV5iy5YMDfd
2OzVtIfNRMBAmJAkq0911/TJC3yq2rKQe+iuAvyDYtZqQbGj8gK0BPKWPn2JGQC5atSQZy19s4n0
4dWzKr27sF3a0W8QXIkj3XpZB+F2Z8+WcaUXbhmf2jqKJ6Z0wkCOmQ6EMutu6exD9Ks3+Dybd60V
MH+8CiDxGZmynPoNBXbBhIas9Q59QGtZwzcawym/aq80Tzt60yKGF30sTMIxey/vfNNrmO9pGaPM
TVml3eh7qUoJkNGXyN2SuKkRyjIkuaSfnjTR7ZRbkllU5+E9oRFdr9iuonrFK9wN+7jjGf5WMJyz
GUg15bkjDn6+yPHZ5LvRrQf3aKHB0oOZh2f089gZrrrRIpZ8It8lv3PzStg74odNM4i1pjEDkq/B
dS+xQj4fejT6NgYyXOBjKR4lpDFZ4e7jNCzqLTspbzCCNfgatNlbKEmqUFxP2Wg8Av7Thz2DqMYO
7FZj2bdI32DlYl2sDnC5rGjbWUBxtuAfGEQiM4myDULk7G3pZEIBHOfICeuCcfbB6cdy/OxkYHOP
MSce78A0oLDONbxA+6Yn8VU8dR0paHxXHiJB4ULV3ZNFj9Cbda+cncdM9KlxuuQSK5MWBdgfqjfd
AIl3GdegIjZLZ9PMzMIaGQ70Szf/1JCvvmw0vTLWH6gfv9qD10mo3lV8X9Ho97alkl66zXj8sXmU
dPt7w03mg4wqK90aLb7hDY4h5R3GLDYcsMoQj6E0KPVcSa1dv7O8uG17VepEvJNMnc1Z84mNX5pw
95ku7i2GQ4zUy3bNdC5qogiyhnGGGblIBiOgnu1ucd20vp5DU4/5/TrR7sAtOMU2sTTXDWonrZNt
V07K3dlGTcp3xTAgfI6oaji6V9B8LiyPYfKVMXrJEV2dtA8ofEClzxIdz+cu6mN0k/3iIT/hxbk1
XXcU2N/hsQLyWSdwso2ZaEIvHE2fqU+hXQhmoIpI1TwXp2U0WkSMo957IFKNWUd7UTZ9YJt9N+/0
YTAWPw47SNo18G2D+fQMcDjSq245xTwtxk5pqb4y78gPPjVDxJhmErVTBO7cWumx0XVcZ1Gep+ZD
1yEV9yeJ1OKk8yoHsT/CFtxMNIWoUQQ8jp1V0rgJMrOWL2xrjX4pKhnt+sixyWEa3FrfgSRCgRrL
ypZfwDIz6J20AiP23Eew1PglkY/rcPsQdaCrQrYRkcXtY+ZJ0q0zVM4SEPIbPc9YIUYQgmOmb0OD
wQyjbQkyRhtHoEsR5oJVCl1TFNaeUG8VAxwV2MmcI08ySeLdIJgbD9PQgvge5thswPVnTrTreAd8
SWY1fkKliBuj0ASPYp4r7brWQpgwZo0YZpMDDcD9ng5eesozwqP82dMStNEkc6U7RvcMY4ZmYuxI
qzF9NxmqF1tE4qMk9bGYX9y6aYdtalujG2Sq6dnbIRNrKP0MFABebbQobfXczA96UZPbmJgD59UB
vzWKizE3t2y6XsiOPIgntyvj8oiSApFLGxukZwFXIc1TVsmM0g+1NpLkGk2zMrXa3VUizc8d7n0A
UqK1H+UylOamaA0Opm2U6ynj9x6dZZGFI4wERtq38bJkkr8nxhfhZKmTbGABo5ACreIBfgGekmza
MePEqTuiejZ59fHIl4tVIi9S0qTr2FivsQS9u9FGZIGUmfi6N0AoGhM05dBoW7XwMmBMBBdpi46+
/DorQhXhZFfGPcOpiFdBbjYnpas0ZvSZjnkgylQGMhpaeWW1xgL5znMnlwIJkxJNkij0NgB8kKXV
4IzTnQkpq7mJABlH12BzcEV2RAl01kalwzCemzJdrAAQtZ5spU4wyGWWobZD7Ins9pO5FIMD59F2
0is7tZdhj4U/nQ6LbrN2ipjgmXPYgT4/19QS3X2ZeiZqUohbaBmF1UdoS7S4JYMEwUA46csO95Fr
H3ETVF10YVpz4nxTI6UC71ezkREjHl6kYjMwHbIRp2qWXX+hbDErH7Bf26BUGcPQt7WiPyS8ENs9
E3PhHJJII969zgtCMFHzAnLq8YOimK7K1b3BSfC50eaoP4EgjTsupgy6wiSv3bp90qC56xnobSBV
JNlOhaJnEO4ik8RvYaka145iMBijg+brb/gKoJ/3DlJVpsh73Ev5ra5V5MAL5SxPVexEFTV40zd+
RJbTncKOc3KwjCVbLL39RRQiEtyiuBMd2WhC4w1VkdUejITsDc99ZFrPM2dblhvOM2Onh12J4g58
TceUcu6iYA3jMyEPdRuricTrOtYSm2qaMU/OutXcxAA5QpovCvxqjXGmWk332pWudClY8iXy8rSa
aZEP9BSioDWS9DnUY3YQTQuRbfUWReJ3oTNp7Ebaf1W81MdtDwkr3QwQk5CAI3p6alLS0tmGIdBt
kPMK5PhLngelgYB1Y+ZZJzZ5hVCWjPBIDcFsumo4zIWBSxDwa3nvaKYFzXcgfmFH2SdvBAnXAOPy
fCIgNonTZyinCvqpg7YRDWJeIuuoITipnOHMpukn984YU63wbXxjCOV0hICbOG6Gt7wzBWz1ueYx
TJuUaIc+7XEuRJbsHlsI3t+QotAyXYiV0SFIOON76c71k2A0fLDDkFpKzwxOS5wFqnYbaVl7MUvF
s+ooDcMmWr8JZ2iKBhyEhKxpenIc+jpqnQTOT5RDYEbQ94Mpd+KbiZ2ufvAShe5qimHgYUjEXus3
BDzuiDBAHadI5xY7PVsKSGmlM/Zg2ksTj5UJSt/PIHrd9mUKqt/jZXohtQG/X0z+wkMjIqk/1K5J
oLxS2XC9NLZ1A8QeiKgb29pdkpL+Fwgd1qcX9/1Fow82AbjOilxwSLl9scuouhl6joyU2OAFcVsg
nkQ6FANlKgzQ+uvrIEQEZ/ck+zFB74tbeh7jW9SU5XteDw56A63l7Zk4mal8ghTKrxOuLZtXrq2m
luT0YTbCbRY5HcdgOWO2ZI9TJds0y4cA27Nkt/E+a/NSqNtM16KFPzHO+nlHxqOePSB7LEHl1OYc
gafwLGV213Gp5TyVWq23pNxQAPEvUg/lY6Gm5WGUPF4BHiln2PW1BU6KfF/nOWrT4R7fF11jl1Oo
5RtLiZC+6VOQtVU3ue5u1owBWTJF+1aiigo3PK0Ji07vRTzDh7a7+E2hl7M3deUuX6em7V8h+YB8
qFaPEOtUW91aWtO3nHiirEUNlJVnR4QksRcY8rttWIJkDDAaUgETrWU9VomlPw4puzebba4Xew/h
4CHF9p59d/1dlbZFUEeh1RhtJZX6K2aSytsD1MieayfHJtB1Zb7LahujNEpR79mZeq2+MTPckZy8
YKLVL33CQe4+LxiSfeG7nY0g00hlDuKJ0nuTTb14iGssqz6CehNiNuDGxA+tYhh2MLAX+1zI3rln
ht5P+4lSsERaSDfBu9VoZ6TnEkYu/DSZaXZgDq2+pyHbfDNmx2ZvEynFCjavEDKlkU1DQLOJgrwC
Bwcqvqk5KQzt5BxI9SbLo6HeJM4ZjdY91pz+SwT6kujPTDeeEYqIy3LmQ0jf6HhVJKMYHsdE6S0P
h944ASuO2oH2KRH3mLFBvZCVvoIyC4UPp1FkZOybtl55l/lQfis80gQ2GlPaaUPE2Whs+07Cjiur
fgpQj8p6SwFKktvYV/1XbYxVQqBnhbAtxd6q9ow/w3BDqdHfoaDGdgGOe7oqjbbwArNqAOGopZnu
li4xsv1SDkgzx0HTkj1tP6KbqG4lkr1lFAcpR2egF0HjeYPuzGiuqiQhziJxCZ+4GAojei6VW4XA
EVZBi3QK816rCF5gD6XYxcAk1totT9U5KfppRXtq6SMl30wBGvMO3arQ4eFH94u5HEkYyD+nMwp9
k7l4c7ZDb6tvsopwLgOOwSAEJS7L9xPv6tpnXbIdVpOHlUGLCg/tO160bAshL//SjGwzm3a2KbMX
PCEPWuOCGEqj6U0VzcJTPqGEO431MLyyLiMrsGAsJe/LDGQB16uTaafQSMi2IUAvZj49KCM/uKrv
yj1ADN6cWBB6a8epV9e/FAWqoM0KvG4CpXfLy9Qk7Dt9ERs3mCjG6phpi/qMdAYGpIEIa4VtLtms
hZc4kiez+BTPPezAtOlRV441JUl/hYhoNv2sWUygKQsn1W80DtLii47oziA/AYjQvo1q2lTYNTir
32eUcWCX6xGP63NuI9f6xFBR2umG+K3vhniS59u73ModDy/kxMClyYCVXroov9/HKdPm7VxO2NjZ
vDkty4zzSoI9/YJw7/DNaYbineK2/1wPsIafBuTv+Xs6UX2j56aExj1UmcZxRqBffYrjqG72Zu52
8b3oGFbTBWjSpy7q7koMvIpDRIdX2WFpWGRs4ETXSo5F5HuEtWMe+J6/AAW6aEp1XVb2u1eS3xHX
8rXMzelz6rktBu7I2ws5ntq15MQxuneLqUPRT5QT+G97js//Bu18CbPSA6msNKPE/ZpoN5oA3hE4
ZoqBUxAZnm5Tre0+05bADTJLWrB7sx2d639zqylUiuMfB/RyBe9XqU70sEr7aw+e1SdOZgZyuj6m
PJ1Ht72pvYpMOQqt7OHP+sKc1hiGMNhh5k6oiveht+9M1tQt9bg6y5LsMuLd5NvdPP3hHJqrMKfQ
mUMzq0Cx8mFY0QoHfWqc4l2ypTpxMikvUJtYv7nKd+3Dj/MDLuN5nJqpmJn+mcaHga0kAiXjWIu2
pE5sKo2MV8EmHOyyCWSLfynpbPdqlDqFfhY12oPLW+g9VWOa/mbY+Zf+tJQA+wx0eijJMCJ8GHaW
3uDwvAtyaFjDWzLSwFygFPZbnZiQX/+Af3cpQ0fCBUTHRkzw4Z4HJ7QNTeNSFMo9wnbgxJre6jwT
2j/HFf8ffvQ/Hb7V/1x4dfdW/69/f8lhH/2P7VvZqerr+wpCKn9CIa0f8X9ISKaEd8SK5mHyoG4j
yPmXDMuwyY23mXWaLjPqdWX8BwzJMMAnMW1CdMioFUEWS+afKizzHyZwQ4bMjs2MHnaC+BMUEvQ+
66fpiWT4jvAPUQiCFwH0SHx45vs2pZRR+T6psOKj4RkdWkeHri7bgJVkH2yFI7K16j29vv6LzTzd
b0bRXdeuVz0ZcpiuFUAzwpo0We6weniPmZ28WJj5Q2xZQ+uLIRF7iULaxz0JnoCKxXmTVjqfnAIK
7vdP5EU2+cyWX2biffx5BQ5vlHSrp3gqugSrZFkfdVqjj5FTdxeNY2V39qicC2Hgad2QSc7/5kyy
Xahyrqt6EQ8UnfPjNGAfQZP4as8Gn9g6ZnxsV+9t3Q3W5Shia5sY/F84zCVJ5nl5mZfwV0P4K3FS
ZNeJQ4mbdhKcQjH5IrfMY1pjkqCsfi2iUHtKyqK7ruAVbVNDVk9o+OUVx+By39P/J8MjkVd9V7fv
iYYRttDi4/o/NZ7LK53t6J768ZVJ1Hweai+/iFz+5HHk4tOkOe+wHJh3JpnEH5O+yIgvEOpidq3c
BaPj99uISykOdcz39P2vREaaXeu0E67Ab79SmrzIbGnhzQFFBNba+tWEQLskGcePtM55t1O9evIo
fhhOmGN33VMSHXCRZteg++OjaayQI8knTNJ551ediEdS3ISu8SLbtI1hoIOxOaXofM1pEes7YvDG
XVJw29H6h3cmf+8cqjDAR5SROSLoPVWsuKtFmNyJxp/vyFo/931LSTWLPKNzHyM2HuJ84kDNf9gY
jRx9K4zN14JZC+3f7+4pR6PJ//3Ha+aOcItKZvv1yyUiVByWqdAsOoqh857K/AVrL1e0xlds6y/k
IZvArZ3quH6tpcVQ2bO55ZJXsm81xQstoZIOAReVdSTeXXdW7wAqkqNV8YPkcywx5rSv1oSJwHZ4
kcyasr9AaOFbdIcrvPMjqD193A7tiKHTah/1UL8x8rCixm0q8yhxOpN8B5b4E849GaTxKK+1pMnO
RJMlezmMHp5Q2t+PHMU5BIdKv14PkAFNXfeiQJsXcC6oMLhYI4QKKTQsK6Nz1RR6H+j1FJ4FErNL
6pGCIWKvPifZNG6FPSVHz8qQgTvW4Meyw+AN1wv1P8aGQymhu/sAsMOD7F3r1dJXvk83V4zpKEer
oAiV41sQsi67iP6Ki6HrDfUVKUCDR4RONOE5s5WWow1xiZdhwbuVJIjamwy6KQvgC2ln4rbRR+up
7t3xjtZ8FajIjBuYQHP8NRp4EEgWUmds7MaBwct4N0cyvWLV908KfENQTnYzUHk3g181enTV4sE5
gQfXd0aBpV+0mBA3kSGaoDJH80oDmXTnVTJmaXXeTa8nmd+ka7wYDpTLjCHLFRYItRlD0/LtbOi2
KtGxnLNtMBhUWH4i5kSHWF/xcCF06H1iLWnAmV1cgfu0rvUSP7iOB3TXuL2+BaUUnbA00ufhKCQu
xz6zXtBHJLuZfsixL6pvvRTtncFWSQk4TM4pLxwnAPZ1JZgx+CXtSsAs7T1mAGsMEPorcHEhp4aw
bvgLS7WzBh4JC3WmbyagGDQzDrd9WYynQbMfq8arbuLeMK5SUSUPGdybEzF+9kvb1jZhHqaOUoJ5
qrEpmi47FXQ8alp6rnU0auOhhaX15AEYf0JxcbIWjMQwe+N7mZRVILTOZcFpdJvwsh6SZaTvOJZx
d7LLNnx0TDIkk6ybgaNU3Q0tg/6gChdTSlg4zJ8sbKUMjYmlMVLtUigZ3tH0gaQV1gOMKZ2DqyNG
eEdtqi27ul8SXDBukr/WdfimOo5XMUE2VmxIfxZL8okep3fgoE/n2uXZh1qgpeGO6Mx2Y8LpemrT
0jwaXVnAAyLjT9F+CugNqSu+/57CEzwZg9r0mnAX5O2N2zxEICw3YsJ4zPA8uoF9pm2ZpZBq69jT
Z4y7yTkGSsVT3XsBlHJ940wAz6eM3igDBYASagC2XZlMiSMZfV16k3tSMclVZtP5+qI9Z0u4WBs8
VhqPylRlp8VdiktQ75FvKtM8MpURPoFgUBEYU5FWYQzMCAsyEOGIHiK75vEOu+EbjaxLhdKFLgL3
62rOOZ8wUnltPhx1BjOHOsw5osDwqs55UViIwmZ1mTUVPwduHdp49WAZ53jy1Hmmfa+zrZssKI4k
d7FexweKkhH7+MRBzQuJkKeJ9qQGvQi00R2/0U92qQHqe9r6yVFVdfHQ4rJ5xG7unucp0tdHwrqi
XQMGg1GOeeqMsnEIYxQdnelRc26TpJ0PzqI5R6by5UU4A9JDJEt3xAxznyNDiQknZAixGPkVXSO8
i3Hb7EESiUDzXPZWOEm+Tb4aw13J0ayxsEWF3rXpeF0wga+jzcabivddejRjO73VougOd+p8FTmj
dyZRK3vtR6xyFfJpurXlfVjk7M+GOW5ryyzeImMuL7FgMLwA1wZ5yK6ABC3VTZG3n4poTgigFKEk
RSkc38jbKTygLyS7bdnw24MXFubZZfh8i5iXHhMrVZ4EF9xEWEKvvTrTX1OEtOfWduNHU0y0AFv7
rM8DvZvQ7ssd3LviNm9FdUFWDwazqiHKIlxGlmNS3Vm6adPJMKDom4zYrruquZ04f+zNOr7Uhd3c
JhKrfxOuk1HVmQeHz98Bnb8hD6r0k6Ec4CuDTspSbdyHcXFdx85jNsvpBvoubvtuwAbSRMOWPhC8
FAumolVc8qzO2wjU66Z17ROtxnZb1HVxLVVz01q8ABI6M7RnfVEsL1Swsx9CStxVnvPFCw2Waeei
VFC6xkObEDiZY3ytZf7JSgALKYXXvnIm/VTMmsORXWpb3evax5Bc5jM7TRkYo2Xsqt4mP7nOhpdl
mKpV41ElWNQSdb04xnTU/jd7Z7LjuJJm6XepPS84mHFY9EaiZsnlQ/gUGyJ8ImmcSeP49PXpZiG7
K4GqRqO3hdzdQER6KCjab+c/5ztFJK5daTi3ioLgkcR1sAOtQaY+SJYfyqKO7WgOT5bsomtjp8Yd
6LdhIxo73g6xM4dFwznnjr6zwyFYbWRKQb3NQnEzILtuktGZt4qqhW0NjOfTSX1ynYk3N5vZwRiT
6+7Z5XC7FGpquG2SQTuw+qBqpKwMe+RbY0vaK90GxnNpPvtUH3/O1pRvSwbftWT7u6FQpQ5ngJC7
Ho/xNvW9aetUE5uCwQfy0FfwrrKJda4kYdnzlT46Ul+SBVwGxDZ30+ESPCpVFju4LJdcBBlmJ1fv
SECUd4bBe8JPO/fZ0cWrau1xs1h2s9GeMGC7UT4iJSpDmsyshHM21CqnaJddGMUyxvgwNeT0nQBj
C4fDtAZWlQGS4hUXs6ndV6UxbxdRWFR2agwUJc3DaTKkp6FBGG7E2O99S/u7GiTAzhCN+TUnmbtT
HfXtZuegxwbkieK0Bzlj58v9xFBQZk3zGQOKIVPX/u5QxFYC487Dwryyo9hUnKsZP0w3+He1TCj9
ZHazJpQ01ZXmE5iJq3axS5Q2bSpVP/s7Dgb2/+zjh80QGN0njhLxnnO6fUYJie2yHni66Hq2DmU5
+rct1FzzHqfg/qKzyMA6gkf8Biztx1PgVy3Rwty55xtbH6xFyItft0hUdOalbyYyw1myX7qL0CIi
7Npy+jVoo/mT1osRItAme6oUq/u+ox2LHgV1KfJxOWHkJA8MzYF8akrt6KofrOYRNbmkJtgw3vGU
tJi2ENZ3I86zCri5A51IsPu9H1AyHnu+osUqqZzoQ4L83DMTdi8yMilEcbtlPhiQ/57TqoSKHLiQ
yRVSFLkwBUxV5cC9Ve379yOJrj2NFhT2tqVuHoYkYB3nuAQ/V1059Iel8OoPGD7eFwfFcpDpMNgw
UePk3h1sDCMVT16Cerljpeq9jBM8EQq6x2plDkQh6dkrDmUUqHvYDqyRbsI5/BjfUZckkxdA6AmS
eodvoWgSPLOS3kdP2TgSuCo94g8KLc1g5fbCpxe8+JOpOqZQoxtOPkXfGy/R7XpyoZ/CJMRzF8u3
qaMOYDSs58J1/HXpDV8I5ukmBpPC8zvzkuacPvdRJjaTwe2kWKgEaTz/D+TaZdO0A1bMNhnOIjbz
8xDrP1mPON5YvbFl1TgQYWJYj3hovwbNCjcuhkdvqXd+hljKz/pCPpEI65gd49690RULQu9JY2yD
Ao1+GuRlUl16EfYyfmQU39zlEEV+LMwBD2Mcp+fAViRdS4+hbE7jzUSpzZ7x5wHm1+/ZUii96RBf
sDe14aL6cUOZsntEZYTr02hjkyGRse1tAEBhITG5lIZtLCqIQxCL67bP9rM3WC+RBPzqerOLWAlw
T9r6PGTzF+/OjBV/4u8L79ZSgvfIDIptbgQvUVv8yqb5qSBvDRiwy9YqnX+V1MMBWEF5GsbnqfD8
9c2E+V6TJz5VhfLunTkqn42poYvZc16WfniPiqW876VHvbfL0szmq3Cpa8Vp3n+ltaw2NGl/TEWV
Y5IKKNz2S8at1kXmYgm6Vc7SPrONLs6Kv9uhYt7dNot6QmI4eEkP3yUbs7ccW8mgpuWKguCEaPMf
c2p+lLdZKjWcX+3EKQl5IsyYbI+qAPs8yey3kZVqrS35BD30ZyJLzmbgWpnTezVWiNLTeF9IEhOl
181nouXG0dV+hGYPD8Oh/3yJEv76JVvF3jJe/3avMAGeR9JusAsyj9dNozZBl9kXR9WQIenTOWYx
06Q2a3kkE4xgIep8B7fqjrHUWilTsKRQU7QxgcZuajeuD4tNFj7R/dnBN/M5seLPVlkPrElJXEEB
hxxEF7hCRuz5J38Zgt80hnTh4Mt4M+TxsTFtbvuB8wkRhdw3+1As51scbRe8dfIaNNSiKmZhHDb9
D1bs/jDOTrPShqIfvVpsGpBARUx9eVJu8LsSw9PSsqmnLuHCMuc0pMPPKPtPFv/bssmOeBUGti3F
JdXEqqoyOqUV5yZKzl0SRLscGchw1Ak3LW82syg2sDKqLbSTlzI3Tkagnru0Hi+ino1HKtHIx9vV
j4vvo2/tL4nJMw78JMwsbnLYSO96kAJh0t9CMxjHNtqyXhszeE2Zb/GRN3uYxac645jzMcCtKr87
wmRedXnG+D4a7hP7aDx7mGAYLd8pSAf0GmQC29j4Bq6LNbDFPpxrYUxOfWUQSMJ6UO0i4V3pbY9X
tp/IlaNoIMp1XoS+TUE4+QNwEN3ywwOONU7NNWeAuYuK6aWOZfFAMIJ6HegDiMv08ZAcN614V+SG
2hSpCDm2X6gWPbMdmY622X+jz2HGred3OntQvZPO+WUb0WvhGMsDjQPveC14XY3dm2U0D5W0vgtR
vDZB8DHO6N7CZ9HGzcWBHegEP3FuHfyaudvOoaTHBWWek0gel17/SapmPI3LwtNWO/3WzSHJabd9
qw2D3ZxlZVeNCsmsaEZnr6jURhqOx9IsyRg0uzzMchfDZtsEe068egU2Z94Jas4Dh17Iph/WmJV2
Q10cp87ZtZU4shThVme4+yZevsqF0lt+nI6o/XJSUfPOh/mEJ2pPM9hd6WM5TSA59w7O2q6nXr11
Id8YKAJZm+/paWu2eVm517I31jn3tBWLz6fgZpqwmmFrpri8F9Ost1UarGOvfsyYzXFjr9E8uTbl
3r0GuVAFxdEfXMqbcWlyq1gFI91wOM+OU5K+5AvEqznpVoA8/rjK4RC5mRKKcYfYFD17eszXQkpg
lDZuNFru9szxD8ZiXPg+7PhTHt1FXXGAdBv28HeUwB8wXYzgFvJXFXePQ81BGVUnaTJIB00fAq58
pqV4Xs3Ym8M4Q82gh/MBigsxrmx+safkaObRFWvDOoodc5dnbO2DLDgkcYZblF4c163jX8QrocK4
/bsbdThyuXEMYGGhrFnJvuZVtpswZq/qzuPpTcDw7qoazt6y5N4fXAjcwcFsrzXb8G5tYAp87Orh
GZHQ2nW5YR0T3GZr7UPIE62e1MZPs9G+FlYLrrLHT3xDEWCwhuwW2ujEvJHrBAFyKS0+Qj2UNdi7
TOSvmLHbg+83S/rY0vb85LVJ8hmxxXtHGRP7vOzt+8DGKHXlMJH90e9B5ljAW+0V2ZUYR6HHr6I7
glNd48OKMp4YXt8kePpha1s9yzanVt07dvooDIhkUnMsuJaYvR53OIpJJkk45mXQcPnWtE/2ReqP
WDcdh3o9SZfjQUmFBx38jz3tqE6OgbDPAfwOBLwO9mpgOvkGPLxo70Yc1fYdwZDulBU8MBsFZu9W
Y2Y7ybU2a4TVWmZQj308amyJC2yTOfPhtivsjS5bpwiXeMoA4s5QExj6Kgi32dR6D0iCi0m1ni7Q
XNtYJ+u4a3OAJfPwq87zGOUONPTdkPjGvMqAN087/LpITDF2wRoZj2/MH4H/MDsFOewwfLt6oZgl
Mxt3pzED3Xm4oOfdDOB/h/WKVZ5f2k/kTlFCR+lFct/jtmgO/ihYEphcEwqHv8CTI8Y4ODlxJTDS
+3XyzRXO7Xel6YyaWjK3sLoVmm6rQBBkSYvJB+LKiVqjj8jmF3+XC9G6c9KNrn8UyZLhK6LjjXUD
7t3OPE+NO7zb3tQk57mS7RdPL9525AuvSTZeBMb94E1mMj6IoEs7hJkcxpYEBwkLs6VYMWBHEi4z
geb7pnA7fmsCGYh4l7uf0gUI1lxky7yfklnxcFaV+WmXcJc2yyQtaFd5knbgUbCu/5pIRd2ZZjcH
NJnzL7W3tYtxYsZzr796t2hq46HgYnuyJQG+dZya/ovloAFVqO79ynHotdzly/BVqjK+B9A3zWFd
8Ovp4HA1BRi43IvRR1R0PpqFj4qDKwj6He2cYBhGHK17LisOHzv8nnCZfGuDYZW2RgcCq8lWagkb
Zxq/Iu6m66DMy5lhFOPXO3uCVj6mcN2nS5uXOEHSSPzMxYDvGLk9ac6ZBmFE0W/C/2lkzWN7F0y1
+l5wK01bSQYlv+Y4xsLRrzzrBOZxIb7CUZg82rlnX+vIdKi8xusBcyktqmEDQw8DdlMtOQe+MXhi
2S5LP71EjIHRE1vZgZY9P35UqW+DTET+dauwGA1EG3tuv2x440jKHdscZpBiae96ELT4d7uufTOL
mOObq3v+svDaDlXQLdSvxsvovZauUMU2Y7EyhjOJGZBvdkUNbFHzFNiBBkZbeyp4G28Wrws603OP
gydcRrB8f4qYQPCdGGjH2U2Vz7sGTnO2qinTs17SqTLgt2ZQ2A+UhcVzOOJQWUv+WZ6XSnLmw32S
G6/u1ZspO/lnwKtwZ+CRcfZFGts1enLWCNrB49xbpQMW1TRtygc/js01YpmF8w20S2/vPZ6oU8ye
MbQ4YGG6++i24e1SssX0ve8a47QAiFmNubm0UPh4saOhAtdL4ird4Zv377mdp0S2ZzJNfTJidJyr
uebrJSAMv45dNGU7gfm6WAddQlXBiH6T9ztmNzISVqWbs900Lbct5eYN/d2T3bVIj5bIw2RQYHTA
Ohu3VlD4oVwn++GS8GPg44xFCf6OcLdey8R1v6MBwhEjV8VJRJsWdh3TC/KPXJZiXlckor4SACrO
1c6qGKOzndQ/VFNZVzKjkKxwYqtHijA55B08bEh5dI8/muiqJigsZ85OyL+1eyvrTK+1ELHY9LRJ
DEdwpwh6OqLtoTQ1goGKFpSGoEoexGB7YSJ43FcO7nZ/XcSOkW86YI0gsro2MNeDt3jsJ+OR4FDR
BLjVVmVGJHxd1kYQbDsY1/pnqog3lC0vCk+Oacj3D8ZdNIdGZBUHZ5n1Fui6e2Wk63bwbsuzVfVq
q9kmEjlIdktS61+89x0+NK2+O9mUHcw9mrICb97AP3exwuX5i9Xkl4XBp4VlDh3QnQ/CmtrQoAl6
TbsvZj3yaQ98milS5PxmVJDMaKF88KqBdrIcDSCq8V8avfOJoEoDW6VfOWrLs0DRT2ba2JRr/KYp
BVK8tkCfRc0XmWN0NraDNN0XO2vs2LyoKiQmPZ4mprhwGIEc1q7zVLQY41PhH0RMlTDNHBmtCCWD
VYUx3JsxzDK2JRWcfZzTsTmBIwTkxF0A98aqjzsaJ7Jmu9R98D57JU59ywQzLRge+Pdzfi2SFGDh
+r+WmATCgKEjrGKfqx2vMQS2jTcNGkpVCWacs5qeUoBW5DpNa62wN9UVnSBdm0E8rAreiGXKGEs5
eXmXwrN6rdFwmIfrLj/XTdn8koMsLskcPxeNSLfeXL8EXDHHCF74aHhrAUUYCoKaZXHnR56fJ1yo
3JoRN7KgzbV2TfAtiNcLRWB0b1jTPc684bhUaKkaJWCntdwkcTStpJWfvH58kEUR1krei6UmUJUf
DNOs6DBRYt2ZVM22VrumDyZYFXhJKY3lPQA5koyMBkAK8W1c523wSB0wpj1/3Gpqj0lYe2ey0ena
SKxrD54W3Ltbb8EYxusSRxiqXfaxqM7bltNUPpk3E19Nl8N6jGYbIx89AlxlT9RdZ7tS4QIAIbgA
g9d4YJsudlE4FoxhaWCbYUzugn/DWN3DB32sk1bvYrNWYLxdeqAtxhN7PsRWvjG43hyqVL0KUYSj
pouOewwjecTUcgyAT/e8OasXxN7xj51W3AJ03XLFSl8N3H4nvKO/qS9PHqfcfidK2651J41NcEuK
zKPZ7dw23mDz25LUtw8zlgig8ZxOZvTYWiMUM9xq+04My65WTv8deNGXlSWM1CWYuKZA2SQR+JKh
gB/GTvp32Cq4RSxJfqb90rgppnXodPEhN5xpi0fdDm3J7AM5YPnizZRyk2U95DaVdSYVaW7zzgtb
ZhEMXam7cZPpLeKg6qekOgsj39lW/GcW+VvUaUUmij2aFOOzlBY9RDqPUYMGY9Vh6bqKFMVci/mP
Py3Z2Sld4NNKfDvEUQC0VeXVtyg1931qDfhnpUKlYzM2TFjeIa3+8Qo4kOjJiHZ2z4pRzprPNBjX
ni+e0L2+cqNlqJjosTSBjoXevFxukJlDPXvPhvAowZb4IFgiMrlTIvleZba3Ew4yzCz3aMYGcSnx
myBgsktb42nIfrLSprMt+PR7dm2Ydxe2fwzXRVy2v1SPKmZZ6T6wjI1FgS2ga67tdIDALLVp8zl1
tp8f5sqx72CqPxT28KHUE3GXa2YwHOExD7lFnEyTBIejh3BWxr0d18a+0DMXDqf48KgVoM6bRbma
XnVaDneykcWOQmDqqifvwwZi7HvenmDdXlXVM8VM+0H1WwKc1mdk6rc4TfQzhPEQfYthNQs+pTtM
FLezmtHuewt6FKJWvIXa0K+SaNoyX0MudOSat3Gyd4Sk59LNrwUBc9Ya83KkrAQEYD5d44QdYTQA
Vu+DcdN5FtoLyE6Y5wK8M7nPlSmm89Ti3W2GYOuO7Ps6z46pVbXlRabBfdFP49V206sr82c/9g+J
EimNF8WBHnV73YthDwLyI1A1N9ciCTZ0XtzJXHHV9trnSidH3WZhlMHhZwrMMH6voPJ/djAgh5jE
fR5PA8pVmVwjTcTOVi+x1+xgCuKH0A+BWZ06q7x66bhffHImKt87qb5TVe2eOmrKBG3dkDmsoexD
ZdHvAIdf0MtKmolFBraf0GstWjX43BNf7wCwRQ9tPhabaja2SyeOus++1UC1U9WcgkFQEOSXKlSG
O6zMksc/T1AyfJMNn5o+rAlSQMXFfBM5lfztZOxAhyRJ1xHbGRJBfr5W3Njo4KLWBeXR3pJ2wGka
e+Nj0MfOYRgtbvmWxrhhNQXrz8GTZdjY4uz22rrrBAcYXekLtVQy6sd5beG6T9JwbGddbD3cMAvS
1C2afLJvIZMgEWz1zJlUt5+WEEqj6y2reh3zrAslq64g4wfLRxS6mrNmGeRjLrMXn7l/neA62vs9
OWF4+RxP7FR5jYqlObeNAELLUcbxkhtrOs+45JXRbvKT/oASO1xFS9E4ZC7jvqdyxulKUqxOVq8x
uDdnGh38c66abk2fxgNZpt2CqM+lgtJtM+vFro8G/9hTibQbu+mknfYuteQLZ9wJZL23sqk8Antp
woYA27zPKs1DMIriQTujc4+vV675+Ie1n0VnatM2JJD33FIQWYm7kRbdJU07rqb6w9Y31URpa21W
PihE3whT2R6ATp0N3Z6xYlzMxTlUOn/hSGLzThddAS0zH/Eq9WOFZMHAvZqjyP8ipSyJ0bmaahKW
fvJ7FE56UUGpzuiswSVG2D0SDQYBOzAchtEgxZfrMNClTfFD4m1cs0MrqCZNGeG9zn+wGJPX48yd
G4dREHL64CNF/DsXflX8w9D5Py7Lf7MlTsj/2mYJpi/9SP+TqfLv3/Efrkr5F7csqHZWILCrITT8
01Vp/eXBWbEhN0oQdeYNG/JPuJ37F8w70zIhibnYY29ex3/C7Xx+DYiEL7FVSmzQ/19wO+nc/udi
+uTCTfnrv/hwa5sferZRM9yhtR66Sf/uLDYYbubb/xc8ifs3b+3/9DmzmaMaExQc3EZqUv8V3tg1
rTW3wJrpTGq5UuMr21Jwy0iCZ5F5oIzYS0u+GetG9O6dOeQAFNhZPHlFVP4h8E+vjDli7u8pSvAL
yUggiIgom0Bcntjfwc0Eysz3SvEdrTV9Z9ynva1DgbJ/D39WvDv4QZ4qv7pLLIPCy0nij5HD94yB
Cjkvdj5Tg/2mH8Vv5PfwRrm1wwcjCtaRmoARDUKGn7qcdu5wvTHU0dr1N3j4jN4y6X34VCzt0kBA
1KWHciUmMrjD7KyjqsGhtXjs0dq+FZuIToOvmeX66ob9YWndArGd57TBZeeh1XDfC5JNP9PlBltT
x99LnFGc6SAKQsvrqhBHpqYOKy2c2Gj1UwFwILM2XhHTevAUJC7uIx+VOSWWHzq9FHlzNCElLCiX
UzWTEPAm3xjfZjtHukpGhZsWZIIjr21A++6QWf0nAT+PqHpfiHSdm6Xzp5saa9rEZi8Opi9YVgjq
CAk1dtp4vzU+PCxFVKEVVemjBW4PlC+tWyIcrA63mhpn+VsvjRsccJ3JgFPF5jO3uD3HR5Jq3ttc
lXQX0WbDUF6O5nQEbevGW6t1o/0SDd0zzggLo1Hrpu6Rzo0mCy3oSzNMaEoQMO9pPwdYYqavNrZN
fTQwzpsExAceNzodvOCIBCxcxELaBFctUrhkoYpVlHtEYFRh2UrEBg2wvGLcjpOj19cMNlwPES+y
pS1fSBBz9eXvoH8pE2sOl+6ZtWFK6uyHeG9FIDUfaJmKNYnjteUnpIwj+BhEdRZ6jrlwdPisSPok
RMiQcXB+DUm1DixqghFmS+N7iG6pb/QK+4u6YGMhY9YFr9rxOMszO0iYdRV9eush8OmlrBALydmn
EeWBKMSocEMqu3Vu3J5chs3qUxHkvAozatpQIck1W4/upAYsb8WI4Ay6+SIFQ+Zk8CjR2BilR+P9
mOV9i8kL++J2aCmNiR86Pc68F3gpzXX3nbW+SEKkh/Fd5Mbf2A1jOsIHyRYiQ8CAVn7nEvRLjNxq
NsRj2E82cm6rvad1cdsyUKrVJky06PSYRYDM8OEUgWM2Gz/rYtxJUWbeaJQpNs828uIHRyr/k2eC
y1bdRSzfrfx2vTM9isJ4YUzzB57LRGy0jcVtq0TZgnTofd4mPD7Fe7aYxpNNd4Qfjrjcr4t10xSo
Wc45sVmx2rug4plZsV0aHwo84GhYqYv8o/OWmwauDf2iqr5/7srS9g66wji74g0m6ZLxDJg3E406
+9IlLkH6yuy+S8yeKcSdtN+UZdDPe10MbkO1nZC3Ut3BVvfmgJrpOV3LfgItTyOHlxEXGqA+97HV
YMmA2RK/OSpwviaLbaTFOu6xxf/khNUIg3pNwpR0Xk2OmIFyAIixxWyO9bBDW6Ksr1CbZna7+wjU
gLuiBzFpGCqKFPNLH7ePMCy5CNRWwGskC4iTZAQhwX8XhqiPC2m/Kewjil020NGdZGMWU9VfTTEz
NgWEimhlLyPKTH0n7ROisWlbbeyxSQgSR4NnH7n1yPrQOBYPxZCkjrUPtMQHZyllv/U5FFIKYYKB
raTAFwm/5PZFsoUZn+dmTq2VF4x0wSwoXBMwGLMxftk41z7xtYz2yuVi6GOADIZTlhY0p1axM775
KdUDe1hGg091DiEnMOFY6Vb0qHX+a5fJGWcOfr2z7CveA3TY0aRFo9rwUrbx3+ACa9YXOCJF/Lua
yMF++y0lbj/NwCLvo4pshQcN7VCSvLeoLHikd0r4D13FCpcOMqrPaKlLBrKGmzmvzfEpMMY4vZvL
1Bp4tryIXvoSH6vSKxkl5YAxmdktuyUpK4NyuHZW45XPGR9W4RtVSlmpOxDOd/jzoz3rsqw/xRgt
+CtNIs8Hb0UJRuT8KCOrae1w3BuUpdMDV8pVxbbD21aNY5D7VnQzpwRTe4umklgbEW8kNgzd8xiY
c5ci60DBefFmbjm8nGNkyBqNFSF0tu1lTxdZBXOfTol8MzrNwKuE2jRefk1WpMc4tWqM8bktvHsD
S05DZN+uOEM5aPu3wkqyameWtnB2Ua8yQnpRisgys2YEC1JBu09XRTk24jHr+Hbsy6ztvYORI+1X
q2JmJ/7ljFYTvM6dq02gd9iucspg2kZ9LoO29a+6x8JzmQtvKi5S1lYTToUgacx3Ejf1GQksAOTD
jjZ6pl1jGcLAFEOys5WsCn76rl1I2BbjdcQi4G4SP0/RrulnG7/1YhYKAxstLw/oyc55wiAmWSc3
4xBC43JsPiF3Kh/hWhn6mCSR+1lbgsnbQD/tN2nHOiLUS5f09/3s2B/SAhny0+L0Tv5QEVL0F9Hn
TXxGCPDsQ0b3ijK5pgasv0Zeo6ZHqTZVYTselUkNmBFFS79aIuJFHM1l/pokFL1pqknAq7S4cw2D
cYEphZbwdq4DxTt1YbFFXWO/VkWXi7C6sUpsB9gS1igmjkjGe9xxv5Ttlu8j/rX45oGuN+mS4zaK
kvyOmWH6kZWZb2bNa4teLKPb0ta68E2GEESOu7y2WZFsqV9hDVATNF9ZRi02gCuaA3EjsqmmM6/K
qJGhR93KYRiq5aXMFM7uHoBj6OsmWdsdu4gZTA8xVCGNC9UP/q61QXbRnQmGx5d3BIywUt40jprS
Rsvqxi18ja96zrC9aw1VxORNksVRvQXrEG+Vnr6W3tA7F1/ACq8Uxc1j1UNEmMr7AFbRWnmJtW9Z
qryVYxK9T1nRovFWZuJiNSEKF3a5HbAzWmwOOXtmyDRy8pCx54HhV3Iv8tjeCM/Vc9gVvc0DXZsO
+Y4+dkMoZpRHEO79DCL3g8eku5+EZaxZqwPIaAWuaKcf15NtgHGc/LzdJE6/3M9VnoW8+epj4zZy
Z0ltfMZCnPEKEIs2bne7xTGuEduEdd3gTVHe3D4Nbl/BDvN6wwS/0qqd3yU/fSl6jAp0BiAyCBXG
QUq/4NSCJBT5Cw4DliwTZcRjN5rYUowh9ITwDk1Ls5VKyuKpxiB2iSy/uWit2gNLL4afAglJzbEJ
Zx+9Dfsuh2QVIRV1PDGQvVv8v7mZni1tP00al6xV0XbixAn3aYMWlaajzyabyviNL29LD2qv30F3
oecbk32ZYHz9lBjcHqK581Y1RjAkZeceP9+zXSO+s8gw9rmmLAWteg+6CC8b5QP8yWm7wl3f77zU
nF9ySoSabRKI35IRdzX07oRH0omZ382cfZO/8KUONe2+f/ogwuE1cax7QScvLgfnrrbGF29qi3c8
zpwfWe8cSQ2z2S6a6qsJbHo+Ol0dbUgahzLJn4LGYh8w8oOHOmLLuBRjuVFOEaAxkuekLcR2YUs0
mj1NnVTfVoXguXGU2/7YnQ1+SdhRaENDDUI/xqOz6jKcPROXf4A7BkA1n1qejK+d0t9L4fchlntj
0wyMp4Bq3oiJeNxxchkaWSYP1IBM1FI6o7mx0Q9/VJMM8f/c9fFjHb7+179ZN1Lsf3PXT+Pv9j/f
9f/+Hf+465OT5IYLQJJUC0xY+xaG/AfI3uYXfP4rAgB3t9sd+J93fcv5y+caD4WXJLOH3A9N8z+u
+uIvwsco137gcT33ANr+vyQo3b9B9f/7/o0G4dg2nGTmIwihRH3/Jd7rsbAUCjUuZ9FZT7vZnFii
cVEwg8OSU2l7V3uImzg8MTNces28HlID0nYHKAE+RJnaLcGjUJX9y+PkRu/LqNK9BpVM4pWB/dxm
U9c3pn+siVFAGxAERPOK38HxGVpdzRqH5JeRbtHbW8UyWCi5rulrdy+i5D3E1FDBtIzTaHRhMHWw
PAIrIRqPk5CMgAs/mZBDzvy96oH1XIRMjN+LkdKZ3vQjICkpvfki2FXhtU+BsTmFPdOICCnLYlEm
uMmxGk5zBFgMU3thaLYduC2LZa2Y79K1M6oAYpY7aWpCKUzXXPuTxrlFmSoWHniuKobVzJ33omTR
EXiZfScSVmIbHefxtV108Iert3yrYu1/1cxJ7bqbJaydBJIIR1zfW+5bRGFt8cqUzzVCiZHJhbcU
Pq1xyHIuvxWQyrCX0MQPVCvN1RNJLleTUF1Ge5PRE0f/WU2r8MYcEu5+irq8F+4vxO9lBUz8AkGg
Pwdu5KMYaCPHJkaicjnmTdR01477U34g6e/rVU2y8WS7zqS5xY8Tzc8RPekNbkQmxGEqoxey74PY
jkCXin3Hqw37sdvcBM+0az7auaxYyNAr+Zm4tAqvTXsWL2MheaUDSpQbC77Qrieszv6nLv1PMI0V
4+OYjh1NjhktSKZVVGIF/p9gj+/H7UlJyfLdcvtZblvlsmflhs68Ys4uA2/ZFw7liZwpaic7F1W/
BeGy15VhfCWDwd57GtP0ZEVd8mjotPuxhHjWacyIlHRobWtSHTUtqconlkU7ccoHxJI2z63JoeWr
bQ3cBraDgjBlXKqEyZmPY0E+soJQNq7J3uSc5XZVr4Yc9CQT+IgHQE/F9DbBbjPXGCTLT1sbKfAa
B27HanHl8tDkLoPDxI4IeKtTURqRlwNNlSCk2u+Ebr9P2p7ZQDjC+kjNBY9wQM/DzZUH2xhmCN+Z
lZd73rCrJ8vbzGUTpaFSTfFKP2pfr/CGkpfqp3L5IwxZXwdHoqxjcwB8RrOrT6YLrAgX6wTXCkuz
VHF66RbKbWreSpxigtS36nlabFd2uljLW84g9VmMlvB2oBht2Dg+pDCe36LunsrYRgHwolu6giE8
u7eUtB9JH2Rny1hu/bc4r76aBm/9Nk7dqYCqpvw3JWP3Qbs6eKs8L4fAVtNNfaBrS1eHBMDYtYEd
ma2KHNYG3zuPmmZEnfjb7maTa34L7Z1fHOFq/Tt7Z7IcN9Jl6Vcpqz1kjskBmHX1IuaBpBicRHID
IykR8wyHA3iteoR+sf6QQ/3K7L+yO2vXZrVJS2WKohiBAPyee853usaHtu3aFeurcBzzR00bHjVG
Vjyrx7TKoxeVLm9SkFO7iYET7zXVq/OQgpaJ3BdPY5kistaEz7HtN9ynzKi5Dvy0eBQW35GmxnR6
mieNr20oulZyQUqV4eFzsG7ZwpBsmzhDHBwSoZoDpnT7Le7NMd+6KWuUtWoqaKh4Lwo+WWBtObkm
Ds1/ZK14VzOFm21lBIrta0MupNiUVV/T8lhGLIKiKlt+wiBBkzKcaoDhhoZ1TRTYdlbsKogqQJSr
sZC1dih3EzLAiyG86qUgGKRWWhs1xCUyQnrTj4RA6Y32yT/mKmKUJqYgv+asUt5pkWzP9RjN+SoK
3BJH5FSPtM5Lx74Lg2k2t3K08KnoOZbmlvatoWIWist2U/PJQ4iyMe6wk1I0nE7SJzHheXXNhi0W
8bHNVEYJpeVFd2wmBgp+w1ntSqvh5oy0i3V5yg08dlHTFdfhLMvq3BNFBYg7pRGMSB5DCs3Nxe7k
h0UfbGVYlK9UhXJhKFKBJX1UgXfXhUYIwR4/icSszCOPS3tMXpJEJGrdkqoBWMhn7sFxJOFDDCnV
ibCb2W0zwCbg3Rx8EtAZMdGCN0T1Yi6lcB2fOJIrn9acBGmO7ahjL2cVT0kXh9SS98LFa8A/wE2N
on5irY8iRyqBC3BIWDKu87JwX2LYWNE6r/igtpKV+7Yx67hemZ7nfB+DRDQrHvfpi++GUpRHh/W8
1k+hLIRFqCFuze+6p0Zd4V3OVhb64dHtwBHuw8TKFsJMfuOO0n20jGR+yZXVfsQGN0WsUJX8bnYE
EldTJcTTWKUkllCZqk8ncmM4QR45S7ouXxPTUtck3RriqmFlB6saOG61aaA/I5yw8b+b+tn8Bm0J
F2fhVVnAuDB7z2FDkhvl05rvMgDFnxkFZye2HoRgW7CUVCSns1rH1Nh8dawiofFCwCtfDdQaIGg0
aF1Qwwbz6CqPa0bpjCKvmQ8NuTilB6CnySAfsshYsEVof/glQ4dsmZNGtdo4eIvxIbuZuI7zhkqc
cWkhIwTAptDN4XdfaGM1c07d0rZvur4H1mVEPgsw6kpKRAUe9kNiv2UB8iVfiC1InTWr6PF2pksZ
q7wltfKpiKIo+EpGxpDyiBnnsHyQOShrPIKIixswQGOIY5Qbi14FpHJA/BhuLi7M9j6tc06LcR6Q
Hy32mbShCVWNn5/LPpbtyptT88PjmK+/m3RNNldVHubQ9qukCFdjHqhkAxohtJevnGgKmWL7PcJI
r9e2mKid51bkhMyCKoGxOI+9CI+dmhQ9lHMP1Iu1Q5k+9NNQVps8TEV6ALYUSfau3OnNdeFOvDBB
b0287TCjw1flsN0FQV4GAGBV5XvVagjygahSBUa5KXet6w7iR5NxGyMqDpFnP8mUFtfNQGqyx47q
Fxjyg6QPp08mD5HddNwgaCm1C7+9pi+4aq/Jc6U4uIPMxEVYcMgY9Yb4m8h3sa6Vd44y6rdZnkYV
wMmBufq9ao022AC8E7xNqVvgJ3DQoLZWrELoqCFk6XFFfantfFdjr/JTlA1Tduu5AfUqLSdqY192
TS9OYT2R2oaaMQNEaIxG7hpBF+Gay7SyQX7LxHzqxGwl+6hZYmVcyO746A9pSdWzi/2NcR3Rz3sJ
tGk+Q1cerT0jWPgpQA+gzUBHnrhLZBOk0hAHx4pQFPzwfigUOUh27/2hzDFqHXnNM7WexJB0a9lC
o/uacuPJz3FqqR8GJ+lrfwy9VzJSwtuZ/pQl7D66ztrb/hBMW10mpcUKyQzndeXKyKUOFPAeL9pQ
3dR+Z9hbquVEva7w+ERXBj8YC3XDpqTH57Q9EtLzmnfuCYnauUPnc6mzK3HWKKeD/7WnDglAuZ/b
1RZtOW84tuEl4BlvQbqV0hefjQ0HZGNiDecgnuEu3UpSaPi1y5j1MhvQMeccMvT5nkOC064ad+Tz
FsKvqlc1z81HJ0gC/pUaqIcKj2K8U5PXu+tWa4dsbmiOclt7SXpXt1P8WVqS4vscZQM7Ehrxua9D
NhcdZ+t+QymFQ/KlpVURtIdkE9MGWOlOJhkBbvyeiL8ZZr1A4WQEhZflf1rQ5q2Y4IcmE/GtrdoI
l4FbAcYdgHJWdC7nlIPgzpnY02kjLQ+YsHC0Y7iZwXsrlZXXzdiC9qtyv7HOWVBNOS8eyW3ycd6Q
gOs0NXQLsRT8eaAiF6fcTFEBaf8y3wjVQD/onRbWYFpPpaL+HZzmRkPUWCKlgf5gnKfVErmw+gEG
ipruJoQP9l7nNXrmhjAPUwZybT1vZml21bxuKo/iibUd9WTwVtXQK3yNgB1qc9gxfwRuvvEoLiYp
RGmiEW6nycb+UsD3DR4lD9FwlwE8FXdxixB4cVv4hT0KXs1LukZrsLvHatSpzQGhrYt+/m8J4TcJ
wZJ/aRd4TYr3t/c/luH98iW/agi2/YUtBEisRUSgjm1p2PpNQ8BJYHuYCNzABB/ni39QmAzT/SJp
VaEOiUev9Ci9+Q8RwbCsL/SfmbgMhMv/xlLwd1QE315Ugn+oCMsO3wzQ5002pRJ1wvxT+0fjg2EN
Bg2KgXuNOkyVAn97H9Xl0IXX4zynxj5uk9S8TsOO261pV2cZmO3DWOL47EI+Z7YnzV0Co4/P/cIC
5LEBD7FWsNL7elTrRHD88PxvbuCevY5gSlcnet/4LpjIkDsCkRoKkimGJWsfDQdNO1OkAveDobwC
hdM9eJX2dwpPPjwUD6SiiI2Ln0ZVt1Jew9jIR6r8wCyHKw8TBiKwqtfkM8pjyl//UPNb7mvH5yiq
mdbOZOrlnqHERMauMNtGLlmqiGd/Lsx4Uzn1M3XJ78qNz2SML7ylOLaosMfTlYWrSrGd8R26+/im
tyo1d8FUXrzWv8HHg0KRxOrsTVEKLeQX0uIcW2HyaY9ioj074o62ovjP3DssFo+Evbv+1IpMXiXK
dN+agUE9ZfW8HoVzXzasjjjrUJq79JVH2g+2QFl5yEIpYpxiGlUcu3aYMHisaw/eqo1nyrCSZMf5
/oOyBX2B31p/bcAwr9h+BDfS0RJzLmEaINiYcLvwUZU9VTbEXWukXxypHDyXVr3udg76+thjJT2a
Iu6+ssRcbN9DdTYMV67VSETVtPvomC6SZlNG5sPgh2UF4aPsP1ptzjtNQeszPGvnjDHefsUEbOyL
tC0OMa/f0e9VwRuYsAii3nQBuPZlvaH5XDJY4V0VnntF7qlexfSgjKBy2l1mYpdaCa2nA1042Af7
lGfRejn/rd16mB90UjCp91V3mlLPvRR+TKF6zQN8xDax5cSenQHzLTBhlwhlDnZqJS1wuW6Xex8V
XdHPTI3FAXpfsZ5xGx+d0U4f0gESQjEjvWc0IJNJzCoyZVZ7ZhlgHu0A/nbDT33jJ4z3Cc0ZzFl1
T4/GSEPpTsWmc6UrYZxlGpjdhpkROSynOWkfthCMJ62H/eQaYk8aswWauoBJbaZjdGkIYCsNh36d
B2F0Zbf9DFOk0VzXfnaukKLIXbE1DtmBrWxjsD+QTd4pdd9z7gCRmnbaeApyuJDUrIzs7KrgreIg
hWs2xlprTjNXCiSFzs3Gi2NW7m7sKsYur+8+WEsZJ4GV5A6Ut7GmReUbkTxv7/LkZa1F0k7EnBH0
PMRXGivJugsL2BQGo2YALnjnRsLYjr9QWwkiIcxldux9NmT79kFQOmdm8ktUsP20WGdeSnfcD6Px
tVVxsG+L6tAZuNd5QqM9Fu0VXqxDrxsid7NV77kMbjxX3mOle4N6g+wBKUPLPt20rJR4wYbXyQqM
a3qk75zBeZ/dyF2p1Gmx+VFoAc04u8cwxNnYTswb1sLP3ujIJ9ReGBOlUAfsEgcKXd6y0BI7C1ns
ZsyBMgMI+uCIMLzrIf+ahcFDVRFjn0xitRK4RRh9BWD/WBCjCLvsUqjpjWHkeRq8x7CguqU0mH/7
0l15VbulgWRLuRD0g/YTS1h0roT7jA/iwyN1AzVRh5CsI3JnzVdfzPFrQvhkRUaJaiZClT9CWd8F
sXfTVUUDg8f4ViUm5lRRURgfM/Yn52JMjjI2no1Be7eWY0zbJGm+DcRIJCJKbXfxuqrj29hrTnbt
GTvCECfMHfXOscwr6bv7oRsw3tr1zkiixXxAK1rnYVTtaude9la3z9OJW6NnzsnD2LjuZ+00+c7w
ImJ2If4rOYHT4vWLdQhfFNBU1Duwx0vGfW+GzIRviUMV50S4ssG4nZW/9YvvDp7QnQ2CGxkivvY5
zK1CI8hPE+jVU+FYN0EUs0oy/BDBKZgPbe4C50YY6+f8Iw3GH8ls7MGcT/i84usgbU7EjUq2L0Rj
PDf+iPr0NDfRgz+ANhcooLEzbhM/vLYrbDVAIviZW4+qJYnRuJSXWOuHIg+WNEm18gYLu8PCWVVJ
+rUYvI4wngkYPrYu2mLuCvQtdYnBZxaxD3XBse/iHoWH8ecmhX1CggUVweMPwHdUjGtpV2y4AnxN
jK7bnnjFyoFmgbG6FBtr9s40fw3rNp4fBcgL3MIktlaQuXlo9d09nlUmEHt+VZ05bEmi5z98mnfu
AoM3jUPySECtIs2KfarfmxZkaKp2sMije63CPGu/MzHOGzxlIFosg9oH8rMete0LWVqDZgwuMMO4
wOe5xwfi9IHeAY4Mb6ppHmN4polrrptc5++qH5L7uuGfm1aUuSJ7oQZ9UBPMlsaTF7jm2JEU4wJZ
UHdN86LLuCrKk5V3hFa6ZtgWAzXwjpVdAV0E+zOHxiYLsKpJ0kY73mz3hnrIvWXwgTNKWOlk0LOd
nFpva/bj+NYAO0JC7W2xFS3OCxJGDUK5nGprPHV94BkbBjVQ3AWtRMEpqQjzbK1C9pC65Qgj6XZM
ExRh7C1F3dRrrc1il5Y2a/8wOSxAhERVb7CwoHGAzAqqDU8WZPvsRTR0HsQDQjIR4W9jqvojL8yt
IAbpEZAOKoF8gk1IJxlZqegmdLINOiZFMAlPAMqlCD85iXkW+fReD9OVBCMFy0MQnGd2iWt5i+Sl
19jdK1JiERXzQ8PP2ICKCbPi0xcTCkWFqiTNctzwFiK56jnA7jPpcdPk+RsTLTJbKBkuIVhwGNqm
I/qMKq2Hlv6OZQ9jcFep8h3pofeJZpmvksT+HgvXMyAf7pxLWAhDDOKLjV4zVfIxQfqL87A/BA1K
deVFaGNM+KuQFpFtmHOVEkJCYiLRtAFzNRwzP1myhWIAJOSSPcucSF9nRhSfTV9nhzxos/0Ap2Qt
uvLFphR8XntaEnMLAXJva4oarirHD2/QYvKND4LxSTfFfB7o8rnHEP/qxU2za0rfuGJm/WyKbNc0
/FUYzzfYQYYjxzD5SkjT2waps6iHLUuLKg4Yyqt9581cRj5L1/FbNoVsEHQWbdsIJwPtD2d8qM8u
7X9bEU3pA1xya91WAsU2hmOPoZeHoNsk7woVn4wIuMk1umy9brAuvaHCbXoPtHvd95ivKOksJ5I2
VgnlYkisGteqx5tq9HPBC1BVCvM6KT/QjDjHqDQAWo1ZtYwmyAksmGrEdzsveNqQj5zbM/x8G0vo
RNBuYFxvchYs/ZTAk7NpEvZ3eoyLaWdF6hlu2KS2RmxAaSkIXhfXvlFmw2oQthkdvWQSF5GaOA4K
R3btrhBzkt8a0WSbr50txmPDlhSEQluwh3wchZFh5u+LLL4xwZImkhvs5P2oy0iP5tqOoQae4Pnp
ft9knf5O84g3GJgd5ny6KQBJV8+SNxcnHAIf2iypHMDoRCgb8MEzARAD4TZgmzMX/YPhCXkuhYib
97r3FfFSWsfMw5zMKKQNIbDkseZYe6qlGhnPuZOtRruJk0PIzLuGGuuc8p4ppWPYMM9dO4Tutpw6
HQKXDeU5EZg9KVnTw0AmHm9wd26zOH5gNO82Ttkn287RpTpP05DgYk0Y6qfW9kFzxQYoT/BrBT8r
ZDAe+HCoYkZ+3nffowRqWBcT3pWVbGSGx2Um2s/puAitG1dOAzOJZbTDEcxi8RBkrksipiBgC4PG
pwBllpiO7KnJSN3PU1eSHHLmxddNL4B1mw4IuZhvUq4vPSIYIcOW3Ws5GdLdVNIn85SO2JcOk0pq
61lHneGdyIACqNSllaiNjb8d8UJ3dKgdorEdjTti3ARXi7Hxu7sykdi0TK/jVm17oGp2IscWReS+
F/geAMqpfN0k5CCgwUgWuLUVQYAoh7ZBqquqsuTh30fy2oOPaZ9G04rzbQRvPt9YRgZtn16jqP2O
aVXz3IkNjf0tH90rEKszT7wwiJ6cvjTfehAR3GDKsH2EyTgVGx4KhT4Adr0TvYl7ZZ68ZLwGONAd
iD3P5nffHvxuDxhKYJOAtsKwwh5CAfgc0uqGNWI77vlwSX2q+tBbCZzT6R7TsT88wZYVNYs4Aoe3
Aswgj9mC3B4uXbgIeV93ZCuNjuwzlvqtGsLnqvDlXSKy4piA01z3y9OmpaKPORYJqR3GbEN3ULBN
02k8QGBYdueWAv9qi1uPjNatJVqoIzrgfW1RxDy4O1aDNhmaeJoc5wWW8CMTE9enqdgxGPGyl7X4
2JHHC4pnPRA6MxOqRNaC1TCHK/B5G9+ULELiaRRvASS1aSN8QFNd7fXBoeEU/o1Zrzc2bTNSulDn
GBU28TypM/FcuYqsrgFENCItycaktwYIbB+csCgje9VyyB7kGL31NGtfsylpd2RKg7XynZvZGtQ2
5w0oI3WNO5dEdpxeusiBTZvW6anw1IjEprEwt1H6OVERg1+IRcRuqnFQa5u9VNNgCBgwplU4UX2q
HxxH/bdO9bvVJUC5+c+tLldv/3L3AxvH//r3EkI4963fDDLLV/0qVbnuF9+iBAJV3Q4Cx3QIqfwq
VfF/LNNjKxoIIdGyJOD836Mtlvjie4t4FOBGcUXgoS/9R7TF/MKzemH+Ohix8b/+LanqT0qVj+jl
SDz9ZmA7AjaXtdS+/lTragEXkGkXtpvSy2LjxiPzXK39EffUhrpM6e1smmSilVMUabh2hoBNZWhN
hj6bLYn7FZf3jF87DNJ5bwwV66FwLoPuaGLbg+vZ4Hc9ebgd9crq4SiwztfzHaD/3NvwCCRADVPV
uqUt0OD8j4ctXznmAtsxC6/9HjlYu1FjFfvWbk6zje2AsljjV+2gZmhsDZx4bLWmzfW5I1XxEQHZ
pgmorb7/8q7+rdzW1/pHed+3P37012/1/1i+9KOqpzaJ4v5//vGX3a+/jn5Um7f+7Q+/2P5yjVzU
j3a6+9GpnC/lD/rtd/6//s/frrSHqf7xb//6USEmLX8aPV5/uAgt8ZcS6516K7//MZC1fMFvAivX
H0knB+ILoSfT5Br7XWD1v/iYpqixRyxd6t75mt+vWvOL4IrEuhXYfIXLv/101X7hd/Mh4MMgJdtM
+bdsWii9fxJY/aXwGF3VxfBFbOzPl22FrQcItHffZzERgwSkzUrQGXdsat0+WVbPmi+Q+U0s/epS
zpN/rU13fBcl25QBnMuGhtdsEymb2tV+GF+sEfTzRN3cg1sx6CkWD0e2pSkOB/OB639+xJhM0UPc
RReO4vPZYce9jScDodQeomknWXdvyzTrj7ZyPCjafX6Fbumf8N4PgpQEpZ671GiVgBTphtsm7ofn
zG8YI9KYipJNUnLidgtzVJvImcmt5tLuvlot2mrauPgrQqBIC3Q2oAuwkWhYY13TYQL+0MvXHCTI
V7EiNzZARJKDcMTiecb+MUE3cupLQYA8PvZCqScw2wk2AmdyLoXOvD1/le4azKrLwY9nJMwxKPsO
zZ4VIJIjjS/gW7OyN9lXES9Z0d+16WvzxGap3Id2cuPIGB4HUJ1C1OOt9p4DW932Caui1MBO0TTs
xV5xoekLG90Te7V3dn0E2rttWJznKsHT1T96hVi7maJiaeT8INp7EYffDZrkToRIn+sqLI6qHqyv
rcPIxZ1qhTMHslQqQd+M/lXX0y5Y+V/pCrsfg6beOoPaIepN2ymMI6LkLHri2v+gv6VldPTGN1H0
3+XCN6zZeb+MbvdCgd5RW8apaBGUQTXkd9qkWMdtxup7KeS9LFGVZvPRN5370BWHaaB5qm13XYjv
rzT4t8bqHFQM26GjN+GPnsOq3YHfrKmLC61tazh3si4e2sJsrlJLv7k2623s6IdmwBZbK2qB0QX3
Q0Gry9kmDEANaUIdnZ6glVhYg1amphEx1K34rDTvl2WsHEifIHbiERwDlQZQgokTuJTJcYIhXNIz
1DnhdBo9uV6QQvnwPNA9qr4bibpvI6SJ8qVxe8VBa+joti4m1neT31nbhiYCTIUO5E5cbXRMu24b
MpuxL8UtF07qRCYMNw1zQTFcmRw93vDYlLfdEMmtT2ni0Y0t0mhtTasD/i9Mkwks4STuiicjIkdm
Ddz9Y+w/TaRuIHfxKy+49VLMRnrqDqw8v2HV3EJaurM1JN/Iuk9nYKyUFGx6q76oKE927ojy7AYM
GMrGoJY7yYuY0p20EFT9CoVU0MzcYercqlpdUTML+0wlV7YCBej388Ro5l9l0sJChht/se3vYpbz
N0XWitNsZ/46s6JqY/Pysz5kdh69mX84M4JKVnv7wuq+NmaGww345VUpRvAdRU6uee5JbYBH6Yxi
2PJ0Y1OPeEkfXnRfxIl/LKeR2qvCjS6CeoZ1vQTEiaDCbPI0cJGgV9/zJPpWJC1Zj89+yswHinub
bdFI4wnMEY9YmHtx3XyrS8faMb9ye2KEywqMkRJOK2wHey1g+m+7FMTcIFsIT50PlQGn4hr5iRrK
zleS9mlqQcbQ35mlNvd253jvZhh5aOyaqaGerZcJ8nKUlYfQwHjt1ukhLsd3FPtLFWtnJZkYYrL6
cdXfdwMMaIhaw2oSS+6sCNO9gm3td+lHyEtHCoCdSh26iOrZkUGM1uX4Kaq7D2dS2XtWdoeUWB3x
O2vxCa5DopVYWrABWuBtHUUhmXtHX0W9Fijza4v6q9EXz6Ll4yiC6pCQ76ks3oMEoSYbkExLOIFl
uWhdXl7f8uPglK3m5KZwEaJSMw0PhgNftfLtU9RPETYqTUux6R0c2H9CouX1lvUSJBbTlOPF4UNf
ztEJPl28KxIyPqOEGjigIj1iUvmWNs6+F+BFbPlCc0KBg853ykNtJXZIAYDnfIt5ft7aBDQea624
q/vRu5kAZURZ5YWbGOIaJvZqxsjoJJFLD9rgfOgBPPpMXJJTlGscYeaCABlj40xQTqg3PKTF2TFV
/16NsCNWo+W6H6UFUAB3whJTMhPXdjE5iAa9oPH2CfMNrWxt5l9bVWU+qswjtu8wwu0L4d7kZHNu
iqFs45VsQ/t2bIFV9G27gHumYEdJaXvUrZuesVooagfJLqwqePU3aF/xTuMlhhgIngpknoDhEC12
6YDQi5skBzytEwQDx/tWR9GWYyVERLreVYSJ8lCNA/E0C2uBTU5U4SZFg6Oq+jhUmpoW+WmQ1Tiz
+IM/M+Zy6YrDjZs0jnFgMZfuKpGFO4+fpaPC69wWjXlL3f06kpqXgJ9hGOVTP2rgWGNS382dixbW
vQ1zmuzIP3mPBnni3egV3YaJHBMFW6VD6nThNvQb+RSJrHoz7Hx+iGh9244APa7tJkufcNXGRzaT
BoCUJDrptIpPZFGNGyNvpwu9bPVLMmGVWsUcRXh6Uuh+zBxAfo7u5V3fGuUVMl75BHurfI9NOd8n
ox1uBJGYDaQMuK2FH94GvgCmXy5uJpZMH3//hHudfLRVV332fzzO/nJE/cdZ9/+7c/BSJfafj3D3
P8of0Vv+8/iGq+f3gzBR9i8U7AkRgCtwXNddprRf5zfD9L64FidgpqfAlsJ2f8oryC+MdcxnHo4D
RrSf8gqm9QULfmAFgbRM2OJ4F36fAW5/dRAwPvw6E/z263/Bsn1bJWwf/u1f/+Qz8IAEMAl60iJ3
JBgv+Sv8PL1VYZmMnC0uklD+s2zt/BHLVU6VuYNOtHZ6n1Tm6IX7n16hf/JdOeP/7G745bsSJEDO
4gVgeF3+Vj/NjFjzkEPL4DLgGsWnWiT3bMOT83/hmzBJsLDjoE/m44/fpLHCxichcMkix3kGtt1h
eWzGafXX32Vpp/vJqPHLj+IJIbCR820IfPzxuyif4DcOcnTGmAicb0XOxfGTYRsFWhxE6b3+9bfD
fvJ/fjuT0R2cAsO29SeShOXpuEsGD/hXGFyJ0b63GrO4oeE6/r/8XP/sLfL+8Y1sruif3yJZBpbC
13HROXft2PMlcG0j+1X3+VtXH4Z7xkCPMKbn/OktklE3FHEsL9gVgzt+04AeAEr4hK/c2E1BmkPG
hSC/+evX0Pyn75lnIaZSOmj74k/fFltiQgU4seIC3V1zQCXa0jsOx1SXbk1A9feqDcJtSRzgm0vQ
fueS235PIkmdtB0qEGz57JzxFPonHedmuMGNzOn0r/+W/+yT6fmoPoSZF7TJny6sieMMOAl5ibJs
2tlZNuM3KKS7zr0u+bTsObiNBaeMv/6m/+Rd92ma49IC80YF3J9emWmOscaN1sVudX2uLY7u9A7r
q//CN7H58LOw5rYToGj9fGnhOh3iSYlLUAzZ2go5lCQte+a//ibuLxapP34yPUQxBnw+Kb5n//nW
hn6ZtrQmXGG78WjDxWf6DC0ur04tT8OKHwyMDynz1FObwTJVujVLfJ5krm0Tw5UQzSf9eGG0oYt6
0EAInJogZxmkHrmazis2Cw/4iopodiK6GmmbS+ZA3mV6yqeVFdjh7Uy3hLFiOib7EwRJ/eiRkXps
nULq1TA27Wc8dL1auRGukmUs6qiDmZdQjGXU9rdxaKmeHWEfPfS1oD+jcMwj9jSbGIQA/EYDRtJZ
G4IR85bptQQiZanxKjK0falHH55iyQbyzTXTZGTixRK9rrCE7f3Gth9D7eC9nYzAvmvtBjBdV9ag
3lqzLS6L8XjeZ/yHpV+05QzXaVe/gltYIg4NS5+V29RYejAd+MWavDO/penD/ocTUyxJFeoSqFXW
+NmmqXP0y95LN652XUhPWDnveR2DI7HjIqAiowhwlQNBPgPAq4pjNcX9g7AzK91FZR8eS+Fpg/J2
7B6rzo0bYiNZpWOWGSZZiYjx+9OPbBJEkWFa0Zb451xdgYteUjfcwiYWMC6nx6hrjR/tiHsZtJ4D
fg4yvHfC4IyDbfRd6xXOAjZV6n3mauM0Bn3ELZXSDdJHGVBH4za3uGKaG2gvDZyVzMsfSrD2hBZ8
w3/koRLt+dMFNW211C9QX9QVNe2+DU83a2/noXPP4OWjN9pzaGZPif6aYAfH7JmAX5nukswd5Lpz
RnWV+ETYqI2u2xz6Jd2reyGirAYpF2iqaAPNKiQmXU+ujCz6zvPbxty4MirfEnNAJLUp8wAZN+v6
HSM71n7sSNUNfnZogWDO2FSqICaHNKce3XvTnEUf7jCSMaJSkdIQUHvTh9CNAhvZcUS1x8z6BpJW
gpWOUyKvWCYXc3QDpWDTVia+g0xZ+XWjNVTtwtUVwd/M1/d9klHMaFf2p+AKnW4zgvlnK8r0TZXa
DSY/RY5tk5VME7iuqKshh2XmxQqYM3k2ctCE7paNi7FL3TlHiXK0I9aaGQJ/ccE+nAFUiTsefiUf
MdFqtTYHTcR3CCrO/RNZSvyKAnOT9jEPYd7w5c7oBJ8btmci4bmCL2yTQ7dJgcCp8SMZTefRyvLu
FcZkcu9BccmQ+iTdFxb40zcawvNHxwNUkNlz8h6MBRUKCaBG0nZBlR2rkav5CDpvvGFnA0g3wSh5
pOSN+YGftX5nAuQNmsnhvQsRRi/8DbpvJeZ1uZbl7J0GzCAZe6KKKobcpiB8GlpJ3D/Aa8XwpqaX
sKQVmsAxhv9VH4HY2eAsENd5JtrXxJmp7C7HIv0x8TbQvmyWwwOjUPUhMyN8wVDa1KsK79Nr3ZnO
02g74FOyIC2/QpNGYRRBhuDuVlWWMBbzJFyD9h1vfcNFJAJbk7yERhxfE6aOyzVWZzZ43hJc2tH2
0OqdLpjicI3bdbmhU8J9pPJheAAzzzU4CvU0dsxxtC3gx6V0DDw9ik4DTABHm37CbxRemqnOsz2G
RlaZs4mRHLMD6+11qQdKrOxEAl0xfHfaVB3xBVZgNPCxIIjwh2VuYn7qFncoidIWSvzUwrjZWK1m
Rxhblr4lpZJfdDVNuAdcAy8VR3X0omExpyjXaqbVaASYI+BJZICJ8ZJdMq57ghF+nZcAWhz3ttPU
SNIBuIi5gIqd05Dq7DjgBvevR+7k9Wuh4MPGa8dKQopcSsPkDtRUZUBIXVZwYa78tiWcBsgDMvaq
1m4B9ll5rbbv3aIlg1uJzrrpWw7f3JztuNgYA/z0k4HDv7umfiJlm9sDyEFEwaaw9vh3ZAE+FSM0
F3BGGy+Yl+p3N4JBUFuoXr7GM7AdDM86m3bikfxXQAbzkXULFZhkdxyCSN0qdxaDzQBv+YDXSZyN
MrXGlaCe46V18+nKqYUPSRFiMPA8Wxrfh8zonnI61lyAxtPcb2mpTl5VUWS3uI2GH0ZMpQTnb2dm
xUPB5bqGy6+PKoyQeoyqo8+TcnQHL2wcl1sbzUWYT1RRiYeGLSRbzamLkkPjj1G/nQG/i3VtV5xy
DZz041LxM+Vk73I32nl5an934fIDBfHabDxI1yF5NiJrEub43+SdR5LcyLqlt/I2gDI4AIeYhk7J
TCZZFBMYJbR0wCFmvZTeRk/vxvrzjKh3yaxXLKtn1mZt3ZOiFRkBBNwdLs5/xISVESd/nJ72ftgH
96XCc+uEj1UO09/tsB+0I6JV97otIBOCnHbP4anzzoErivQzxPdUBzCIbsgzWbhFFLJQ1vhjD0Cn
EDC2UFp8oB0Xb5Id+IMDF6z2P6GiKuo92lUkEtT00cdECVb+mx56U7mVC5jnAVkiBOR5UNTHXL9o
rT1Wnimgxjj6DEV7xjs1hNHzxaXsvCEnAvQsjXveHdGzEB3YepRIDpw4JfQW/J6MM6QjA35LMsX9
GodrpEPZVKltoVcwlWhstNhkHCuGzZSR6LCdMkb9PijiEWqvKwtvk1Zl0kGqTFnmwW5Ud2c78zQc
lJhCpHGqYaXyS9SOpyzGofLWLimlXM8sBViGyiKfryrVuO8CdmYwHVVFzIzl9++Jla+mzWAvSQxM
H5DFojGGiYG94z56U1GqrFs8o1DGGb9iic+ZCD46uMBAvoPq8arAygk1BuAJHlKBC6i1kZipUIbo
FE+2Aqq0KFcWC4/TEtlgSEo6ThQusseNO2ni+FSsPfuAF4aotqxGIzQVCrMghYFXg2m605yQKJVQ
tkDzKb7PozvCOY0xUEem6IRHZ0GX9JAtbj6jHPZTMlqoVlo4VubVk2+5Y3jqlwnL3Y6MNr6kosbR
1z2pHOnbeInR9nlyjapjjxXluiUKdK0P5UCWKl0MCrpr7YFVTfVZmH3RISLDDOJj7LT7SUQKGrJO
Oq/ZQO0KItjIkI6KwyjsgEDdvLhFS11fa4T9+ooAMxiIUUR883ZKHKSjRtf3TdHQpB7JtAeHHpHl
GDcQ8m8cT5aQg8ZF3GIajhSPQlSE4EWMo9gOVYuF7GrBWNsOw+q/yomgxDQoXsu3xHXiPpDOKyZ8
nLU8hI8W+2y8Ra03sxR+f1P5Wg9XbR4VGte2LH8/cnItr573+f+osvr/KO5kssH/Gnd686//VX9b
f4KdzBfO9VdQJ2nKqBTlDc7iGVjijDoZzAlpCVgfZj6BG1CYvZRfXf4JAEhwauRYbEuP71w4A65N
zHhEHYGvXpCqFxjTrzCnn0uvjAUX3w4XzATfDbip0QtoIaf4gfKiohIg7OpjmU/p9epl1DfiUT8R
4YANc7/OD0FtQxKwenX8oZn+C/DpZwjF3B5MzWZRdgSrPKDNz8fP0UcaJlOPiaVJ7YemXsfPzETz
U9SjFf+Ht+IwEfl+gI8EEJ9rvzjpVlbszcrsjN06L9/gu+jjOjzGu06U0d881Z8aFccRnorkeHhD
yJbMU/8AqbkkhrALoLZrS7ivg7Ayi90dHruQenFbXLnlG1+HlTgsyPi/KQrU7vlV/Es0RzB2fgCn
zEsOaMmYw7EAcZUvXzyuykacdXCqQgYOrQvrIMCqLZ5taI5YyC1vQ11EP6lgKT/IxHNQ8MAr/90t
OZwcrC7AD33qKLTVE1q4v0FTfgY2zE8DBYwcpF2RDEAETfP90DwZYUli9Slp18Gq7lor19dW1VXX
v+5v509jy0MWhi7dhgvjR/Ll2OrGvMWoiHC8wqrJW/CJaIGqp9dGbYVdWl8ru6qw4sY3c+tHK+aT
1NhY8no9+N8nIrXTx85BO4nNFJ5xHYamFvXndSx32HmWuGyIBVFjHLKd0u2QHouorO+xQBrcTZ+4
VHzIp5bLYUldFDEdMpwzyP+XPfwzcBY4jlHNgWELYFuWZERuP7UiZKBq4f0innHEK8kv7PAAbQFx
x1LhSo5b5cOv2/MFUvd8QzgG0D5sboju+cUNE+pIRMaQXilS+8hKhU4faq2Ox50TFx/DuH9qEEVg
UU0whfdhsv1rO4x3dcgR0q/voIgDUrAm/vpXMQ/+NMxpBRP646O5YLIMjQzwx7EUoAqSlsYcg7UU
ij2TGHrr5duqivBm9jQOKJ0qt7++58vxi97Qlw63NC83L/qLVws9Tz0nXkQgQxHi5IFX1aEulb77
53cJ0DAydiPP8dwXdxkzoJjcgX7P4Zao7LEf9rGv/L9pv//qWVgAPDoWcBOU8ef2W5D1xDhbMkIJ
GrwScmDfHAXl/T9+FpY3EEY8lzk8mIXux17qorqyyNbmVcy6TxAipo+i672vf3OTZ57Qv1FGRihE
Z24joDMxzdvCPOwPE8ssSJkXWn7pI5MrRo4Ujsk+SGD7zRclXKHWTt4pao02gd2e5exwcGWXxDyY
WDvYrOV0Pw6cfu4pbWLaONpF0Ny72Puok/Ixgdvin9B0VwMnwhDycD9wOCemFEWbCkq0dOCIJfZC
YE23iZPwXW/kHH2dxhKlhUvg7UpCeZyPEF3zusCANx2Q3KQ1Bq3EOSebFRfNahePaX5Kip5s5K42
3F5Nh3SkHkkNYpbk8+dBigIl1zChTF+rPk8M+jclr1pCkk/z0s/lOwjghviD2kHdlnAV1tej2632
27hBlnfUDKZ1P6FRJWPXspID0S9ruLUhD1anIMN1flcAJOod2nw4AV0AGrIbGqeFE6vVUh26VobJ
cfHW/p3dWrrajYAow6GKW/mq7jDD2S99SOZSvKI5BFlC5EYCjoqxQ2lVl+4mB1fmncw8+ANeLNI3
ob+OEKtkGomDtQBWb4S3xNO2yx2jahkIV93Bv/FQabqdxcotlBTsxnF52Sot3JMtlE082lo27hWc
HtqnUHK9ImbF4jsqsT82S9UU+xbeATl5hbS6A2a8nOqT1rSgLImO2C94CTwil2HJy1iu7xcHMvQm
oUnx7IZbj0sUGQfErWLa/GHG/+cbcIFW+yDJC45c/Pq3ve4ZBKXnvRbDIqxXXKxHFB8LvyKfTVfz
0cF3Bq1ZEa/vCgdZwR2mJemwF3NtR2hl5/qweFUdXzmKSfja4dA7bfC+KVAbaBzFD6JwimwnydDC
vlmM1nvRcxreW22HYUBbYuMXurr6HJPvjNmZF2TZ3dLNxuXQBB9smblBE3TQE7XB3q/Gi0HkxEzP
WXlDJCOHcI49ubNTdtV9xVCWLIKpz71TJopy2SWdvzbbCRLOFegK2asNAYnzlsG1iH3sWWTFkIVN
2IjmnEJIoVv1A1tI6bpk9swuocfAtHv8K4Ge5spKIXYFOM/ctKIA2MciJb+eLMgj3cIyRoJCIoxt
l6c4miO4AhTFLw1/8VqxamfIaj4tAXEiJ78rvX5POLnzOZwL9KoI/Ro8ILBZ93YJ9LD7CiAwuMLe
vO6vCUZa9IPEKZVXBysQZ4uPcoyCuOvDGZpNKeAUatQQB72kPs6gNfDNVhIzhi8m5bDhXrqhR3zg
Mq7Bw6iV88G3urYlB44z9VtBqE123Y2w4Va70+iDWk2SQqU0ZjmKAC5/C8cAuiyag/lDDs/PgAJk
giFrCvAyUJGqP5JJOD26KTbvCEDJKBr24QS3C6vEWOYHTw0+9hE4SvkQ/RZ4ZmlhhL5kWWBI4RDT
TFElEbCCehRF7imsRzhMbEnTJ6tbYkIlAmATUswwdoHzAynThM/AGcMrGcB9XqMAbUXdhzddq4BR
HBxq6+06ouFFQEcKVM+GnbTfqfLWByccQ5yRnc77auec14/evGB3Ya9O8m4OOw0UuuTd18wdAhgq
btbsXRCsm3mcI1PoiZS1Jea3vfFF57/hJ8V3Me7dsH2a2iFsGxiYPOCy605Z2YMn23kPs1jL2n/K
3N67shDtTTvfLr07SFw1pLI4AN/wyaFPdsRmaVL1iJq/RmCBNQsUbjZJeer27pVjt/ET+B9PrHGW
/xolo7i3oIN1V1SlTLoEckF0hl40UoQpoxVnT9lO3QOZ4at/JX2SjPHZmCJgGH/BYLTyVfeplyGh
GxWyDvRkRUDkuk4J/5qrqNm3TGIkd9TCQzuZumTIR6Eatxg/VZhrIOwmXVC8WikCJPvWkmqi8MBy
h+hAVrt09AQxdlRKb/Fis27QwDorDRG1j2XVOcWBhEhct5NqIsV0DchK2Ti5SJD9hflAFQUW93fe
CPV+8YT/qWkb8qQnjE3Q21YpjDM9DwOAcNo2oC/U0vUGHAaxVophMAJVP4mINo+qEZV7C78VeQxC
rzRFTXJoAj0Qs6PSocaAqLIeFm01lMUmC8HUyj2xKiCq7gBskomNtab4eCAD6e39lLe4/A2um7zP
WbPqay9xUrGVVoOwpm/IXUlisOcdfLvmicqQgwGgyFIGTjlmb4phDt8Sbxh/r8YoJ9u0Y89+y/lq
DhF4LVltwtmS7yrUqXclsfz+fWFjB2iTKDnu0pmBiVNQ7AabDt+kEF5u39+NY6xuLV7tjojWoH3w
KSSxkYy1Ay0sHUI8Z6vwwzp07aO0yvptUyhPQC1MHWyxbaftQO5rW++wulqWPZQTN3wM2rycT2Kc
veK4TEsPu4gGuXdrnBuuU9XhvpuGmGoxy3TTFxwBMH8VPnlXLKoEA9EHpg5ExNhKCFOtN2hSMSWL
G7ESwlaAJG36uLZrCE6JVVNYYvi66IID/GEGx7xWEZJO5Ll1B0drFTgBYqw2A16PWY+kBGqTJQ5z
awfJgwuePj9ZwsvhnsDoGILrhr8DL11ISgzJPw0W3jK0mGk67ERdM0UdGsfFuOx+Ue73MfUQfM9d
EtbVXhWZT8Hqeaf3/xPOhHSgRmPyI2T0TLn4a4zpX//je599+fSnb1ykKd5vUoIvBREnEo6FBjC6
UJsc+Rt4vQCB8mxDUTLF93/DTB4UAy/yQsO8FwH/9Ic0xfV+4/ABiQYZgICCIKN/wm36+TBuzuGc
MoCtuJwHBSt8sTWPg8Kdg6ynlDIvASahWe7I7nMGIbEbsP1D1Nv/zSnt5/MxdwwxmGUZ5qvwuhA5
/HwYCBIovRrVBS+buWEwV0732dI2/40mTqdHMiGV9fTrM8ifbhoBP4PoYQTNKVm8vGkxtxoN8fS5
7123+zx0erCe/HIZrado7FcknNXg/zduivYIhxqIP9yVrvr5Sf2+ysd+Crhpw+1Su/GLO4jybnFX
R5lX3NnlLLj1r5/0Tx2KmimEMhYwOFzYai9uWoRe4aW592mU2BQiyCYqEbstRS36c1wRuDCc3/m/
hDvM9X4422HlC3kEKAf6CPqmZ6nKj2e7ZNCFE3os5WEVdJ9zX+fc4tyd6SBN05bjkOGbGfJ/BUU5
jmR/O6Z+fmgzgDklA5LS3PwCYb84LfcW4rCZvJtNip9XSCHxuWvLvra5P34YSAX/ZhS/eGwP2ZQP
xMMNGVJCSDPgfjjSlh761SCs9TYpqQZznC0jjexZ9pNemis8blZKxGFqz/yR2hqz2oMNnYCMyl93
988DG3QaGhL2Hjgpg7RgV/Ti/U1xoKB+81HQ8JhTAAfnB0adSwv35pzBljHQ+m+G2It7MmWBFURB
SA6jMHbQL54dT8TFc4xjM1IDbT25qLqZMlhVYCgspNBaTwtUYt/e//pRDfz475HGROi4AqoX3Ut2
E6ZULzoZRsjo4whKOQsqsPVkDCK5ob2AMpEjgMu89dTQaWjnzsM9U4grAlwwbaNo+PVvedkELpQ4
fkPA0IO2Gr2cT6KgxSowtNyN2zLb9dtzG8xMYNYTnPkKEk4eWz4v4K/va7rzxzZwfdis3BL/aInZ
nRGT/TjsnKzw2JOgQqZu5nNfe8gzHi6S69+/VMEzUfLHuwUwXgWkdXBqmJuQaX++W7UEdgb1wmFb
bjs08hxMPU9WqjHysbXHdcB6gg9G3Chn7BEC+70wrjbZkQTXxn50oXbGyRviZBklyfNYybNcDxiC
EK9jXk1/QWSvb0FkqVZu7HrtGDWVWmuuWFs2ORB7u0VXJK41nikztt4ihyBSXmFPilHfnR+3Ld+X
dWTu+sfNWyxJ7b3M8AwdsZdphqw5FWG0Qm932qwK75Z8yedoF2S4AQfbcfJrM04ApIbgiD+CDaXP
agd4FRs1wpAddikUkQmTCGz/aPQIJ3Ju16bxUKAQsXKbkxIFA3OxssQ9mi8ofw2eoLnlLa9gxdr/
dWInN+a3Kdn2QfZm0S3cmkPSjdh73Iel3fbw1AAMuIZTDgV3I9U4pjhdWB1BDK8uf+nMBEAgTsME
WbwPu7ls3zlj0PLxjk2+9RRzQVoNNz/E2ZuWOgbDQ+Z4JEOc6EbT6DMnT7rv/BZdnuw8fqcaby6w
iaG0pu6Iy7dnY+t1ntIvjeuQycmpDovPsGyPZRpW1YA1lkVy2mb1XTM8HIUvaXco1IhL4JGsk87V
13mZQjD7/XyfnqNSc+dUqYwsEiq8tuu3+JZ6xXRj+W06FbfOOnkppgjnSQVoyvHJoIK3MoAfPQ+d
S3tgGDDxk6U31jwv5wvzAGyoOuuJggLzUo2HEk2gZFmPwTHHStn0EnZgBXXdllpBekq6VozNVmQj
UZLbjrpfQuYznvT4vmTtAocjWqNw+XC5VNlP5hqLP5hlRbdNw0OPsd3wmEHdG6v1S5ckRRjSg5eZ
apgleg7IZklVf4vmqaV1JIHd9udl1IlnFDuNeQ0uH49cKGX2fialkQ9meC1wN/I4WWY5UNYL/2Zp
vKgJ1qwGkjcRJLlsKsJpysOQukhGptiBI4Uxc7x83i0q5qTDuRNKI9MbdloLM0SCmtBhsoRZUIo7
SJ603NCxCfwM797iGYYh6YCMthbZpzWHWafTQCNvCz/BCf1dtGZTaH3BDRt2IJ6PFBbV3uvgT7mf
lyieGnmtbdzm+98b7kLC5NIvlUiepslBDPeWuc5N1LVbS8Cv17jemHfOhcIknE/AnfhXXJ13T2VR
KXrxMpCrqTEfjIfRvJUK2xDwO7GoqPsiK8sBuY3SXLgtoGdv8cHLi34e+GEhWTAu/0LouizudIth
OuvKcxMvRIowteCEX9L8SeWjPfw9JeNsINLHV2T7PHYpyD0jNxKV6SGEruzsJtOzr+NgnYLx5rId
odg6mK7MsaiASfK84w3xpunUYWZT1DrXonfqJDmG8STT+WpM12xcCSfomxj9Vd2GTEywd80Qn4AO
2GctdkOvDVFm3jhJ0hXPBx0+W4cPHqKd8h59tufgSuLyYt1DBTHrQ9b5PHM+eCrFM8eFB9PexQE7
4Ho3SLS2mFzBKxmKWxRtkf/R99ms3Usga3Y2ZUahGoMSlAJkJeAj6PsfsQNu+W5vDCF7ZkDG4VPj
wOq813W78iW7C7s+PuQDsmFSd02lgHHRt11QncbM7Jp3ZVAo5e1zZK3RcsT3uuI10iWbEDRkRBzx
9bZgWAT3bLU71954be/yQ1rPi7He85tk5iqRJ83TGl9grhLjlMsnwxYf86swUgU/0s+nkb+LRSF9
0lgs83F8YaC14T1PHBFKMw+QNUXz5GlyYs+X6IcC44rdrMYuJIOmDQKM0YtKVtEJ8Ei0vvGI6Ll8
FXrQ5NiapB7NOOdhPTU7uOnJICgoeO3cnOy+W3hSPPG9yjoh1WWQnmKxdPzic3tWsjbfnrK8B4yP
ZDvqhyybkCDAXDs/fB+RA50RK7Om04Z3w7RyvWb0k06UmeTLguiI5ZhQLiTZFr5cjM7Ln+f+s8cx
VL+ZkJWE33MbPtRnNYa4XlOMxZCHdBacibO5hMO5wxY/oIhqEqKGw3kYwG9ymTvywmY8LWHvcWNL
DrXpu8Uf6YMVvgItUXcjn1BVyMS7G6KesAKy6eeVh3UVplofz13AyNbmGYpqCujHSeAv5L/KOGfM
7c2ylunzbCrMoAB1T5n00gQHQI84q2yikVZP2WMBfdZh7G+6kGTr+3MrFjYVn+Yk64mgZd2LJilP
8YADktxaOKCbNsKbm186V7Hi8tGa2yPatgjCnLeP/LSlI82LYK57bmG8lcxgS+KhpRJdd0NIpLkO
IAV6+3nJ6wm4LyBV3COyg43Kcqwmy4zjghm/8DDKyRXTvF1mQKCPgpAnLgarOxwYq3brtvfEWDb8
ImHjfD2/U2NsHniJARZSCAG5+ctLB/g4u/Ak2CJOyHI3TqWe3722SAmCllbPQXpHSkfo7j24k7T2
+cnP/UZGoHlhz/8CWz/k8swu0DXvwAWxaj5Bi+1DwQ66j5N8g37WvO3n1oXtmKE57ctEhvEh0bAM
IWnMJJhtMaiQ//m5uJEDb+1lxE5NKOgu1ZYVf4lfned/DJQwP4P1hEmkTvuZD+TlaF7JcehNz2cd
zkXFbd4485y+OT+PFddx5FyFzzOa8ZejnWNF4jXO2MFkrjGDJJs3DJkzXThmmcNfkpDj0eeWSqzh
Ct1rTcsKv1Ci/5QMneKDBbVqPuFBt+CPUM+x99avVh2KL8pZatcnCDHL+FWpcMxtfM/yaxA2rF7x
QScm0LL7T2oNUp5pmHCz9g+8ljbpqyz1BTOXnw/WYvIT4qqVW/cygTWjmVCxfX7u+RZIApV+NkUp
1mxWYnX7tgSVppnydqVxYfs58LiXyW8xDylCRalt62ob87rrCut3OIdaYNrknErQbpauJFpKVh08
+wl3208pUpj5rq6ngsWKBaxmu57FSU0Uuo4Yfe3j5eDSLnZdA1fL0PiTKyuLqdjkvEZLe2gQ3rNN
4HzfcOkOIiZLUhjmgkuDIJvlEHsrs2JmuTLbaelps30wgUA1maMdoTQJ7k9K1uljBETvzHc07sKv
DhsE63SGDNJp3Curjvk670ZY90dR5sWY36ior7hfuqLs6bdVNky4tac5OKe3dSeOhrjEaW32BEOJ
Jbh7G69h7LuwT/EG05RrKq0JrSKklq9fVm/NjoRrMl2b7xERyE7z0mRlKji4wGikELMlPtWqcSPE
mZLnUf4y2uzsQ081y2t3YLyy+4z1wO4EAMZsQuW8pPxlwj6HbdZ5S4XpIPuSa0hfosR9vSakvoe7
/XxrRL+5O11bVkvE1ybUS8h0O4IYsO2D+SX5dZffmgqSYuN9Lj2s4zGQcE3zJdoJ83zHirOM5SHG
Dn5ojQW5SxB433XmGUtKrPhgYh06EE8Y5xgo5/sGx4X4k80mDVU3yUSD/bU6b5nF0psHcFzF3sgS
hdlGM50FPH6DsSX/lDYFxPNb9poDvyA3P/JzJ0lQyo76/MOZlMz0BBPT/ACojaB8zP/mUm0phen2
M/4WPG/HYlxbARTOXcl8anp0cq0wkVgzY1zRbHO3MRc8n/AbxDNctlVTy2hkajaAwJKpMV8P1HvH
/jFZosZsGJ/xL5XkZiaIniGxwh7rwrl16qEkaFS1rXkEAgVM1zW9b06g0/mgdDnhsuVzeWXsPlLs
7EpeH75QyTXNnM+rbykv/TAj0+T3FHNqxlIbB+YA26Hkgr47UP4cp9s8m2JjeOWnOemV/Ybjb106
WDk8b/YvQxMdc8QFvHM7XI6p8F3NxclC7XlYElk6p7q1nKkb/RsS59BrsR18PkfrJKASQEZeGHUY
7neyJHniq0PePG/UH6hItNpmchjLjPYZzmBhAy7L/7VAmma0RXHPu94g5zIfSVc7wq1xbbU5a0dt
xBHgdtCRF+NpT04ohUFYyBHDO8tGejHTCkS1fUY6Vx2nXINMoIRpFJ9R5YTkF1UENh4b6Vs6Ygov
zaQFLcnc+wKNnvvNO0OGvY/onGZdHAM41EFi8+vCdCE0mNqWveLHPa+zxQgn2MEsIt0ciUKQMYWX
l3cMvHTgCx2n8DDbpw2jgTQDB8vl7HgZtNKtM1aHSbUSCxtkKgL/Q6Q5Cio2aI7mmhMOHnQ/frPM
1JvifNqH1x1y28vcAN0X77u9M1JMtU/srlsmR7fEHW++uwypy465OJ8kjdFFk195fgJOuD8/82Xw
4ygmus+X977yV9NSJHSZdkiiQZOjzZEF98FtRX4s/bnUjjmNsiqbV4cyeKsIl0j8XqM7eX4J/CXI
eY6RwzcXUc94OAqZku4ZAeub9PH8uen5MISLjjlgXKYhu9DmS+6SGYAL6xzFH4UkMwoA/Yw66vNI
0m1poBzHVBM4oTmr+aTJwKF59dqreTw2q9P7MG+Yd/i3y5jzvR6m/iNI+RSPGHyAJIw3nsXs30DY
5BAY1ddZMHO4vUvbyR8wKemrcm4/rAi06EjJ7p5mvvzeRaWuIKQMKapy7nCODdPbqG1M/EldWkMY
XbUj8pL0QNxE0ydPsibwtvhSL1Oj4qtEOYHuH8J5qBb30UsDj9ffyWzzh9/2RFXcXB7zMoTbM76i
mtLM2ahUCAt7NVL89b4S8UUg1a6uAoNFXiCMy/vtndGZiHWGtrr0YLSIZab2zFlYPmJuxLz5ayTx
Z8icXGPOYcDGVAokElAs0l5ge37U+E5FyRU3c3N8js8Q4mUGXNgX0Km/vqV4lpP+ACg6vAWg5QAo
jkshCGXBzzctbQdT59igJmfUAW9xSTNC8TKjxWxV6cPsXDaYST1t16fxjAZAlFuT9BSqzsnyR+Em
rfud8zQCv93YFuhAXZyhi4KV1h8oduprFXuKa4b4zPB/Fn6NZgitHbM32FSfRzyz1coY2YDtrm74
tY81cW9bu1iGDsOdMxRG7KXBV8G7BRdzz0vhuSrWcGLidhZqt4Bu01SjsUg/lxzkigdndhwRMXK3
RIRm3F+wIbewzTltOI+SC0KAQeuQtAcKwyW2USgKzeIf+5N5s8zukf87wwbokUxZJxtxaz4SsWUW
tPXHTcuKHwdfOv9dEQBc0Aij7uvvGNuil9pMCRt3gnvOezf2fJTcONCiLNwUjb/ihnEBldHjmVsl
C34k/qtmVWaCufwm4hHAhsrENduA2hVmX3HZWpL1ZZbh7Lzyk0MvWHUupaDGJUOOrRFDbk6OtQeS
R9kdoS1PkWaRWdguU/hlx1B5pfmCxieGeBIABuIFryM1t53az+ffR9+bCeQypbIzt/nRYeeZfsvP
K/HlmlNJLWzY5bI2P9frZ/MR6vcVeadKJGXp7dNxNPP6aJPRrHaQCPKUBXSuDUQWZ9nz0ya9GViX
FeDytMvqGEzVOW/9GgcWLmoaCaCYv0eKZi+AL+w+rY+Xt/z5xfo/UHc/fmvuP1Xf1EvzkZ+c9v4v
sdYzdaW/Lrs/jV//9T/r//j6rfwPnAZ+rL7T0n9IPFz5G6dopIPGZA8lekS95Fx9d9zfgIQIEJEe
JFu2wdB4L8V3zEMgSONVITDEcG1p3Ej+0Hj8Rs6hEYZAbHZhG3Onf6DxoOz88ywM3sVv8CASMxdz
ChUvyeK1CP2GoJHftesGe2f1wv7WikN1Y4NCvhr1pDdrCoFm40UTHsypusri0DkuaSOPyOudR6st
h2syF/uN5tTGTlisGxjDpy6VTKRe8akaq/kGVdRVMNUPebRi3z0Rz5Xr2DnhdeifxkBWTP7Wt4QD
O1GTGG9BxX01VNUju4wrstVeQxDGArxYUVpWw3enT96VWfsK+6Z7DaFywwZ32QorvprsTuJbJIsH
N68cPJxy4iLj1p1B9YlhAeQqlhI9l/KLjd0Qu7JpsRpAgpznH5kj8xsqSQJz6SW7DsZBvkHEgYcQ
GXbSKzH6JoKi+YJTTxbs/SjlfDs44lSh5caMfByd9qjCmoOTvwhCiuJuM029PoVF31+lvVM/Fr0v
P7kAuKdV9sOpinT+1kFCAGuKJem+wm1Y7egldm62ik9VKb/nWEVdV6vtfGjgRm9EsSbsDqf6lTTZ
E+MQvB/rCOOAss5usy67h3mJSid+INT8HvrYMeXcEvTja8DEJ9E0e+T9D3EugDXaR4w8nuoofZpr
grC7bNlCOYJ1XE1vbEJxN9lUWBy9/FEeJitavhJZc0dEDXJT8t9GDPXDhAQM3AfIJQTSHcdvbZqR
4jrBp2tYTeBoWm1rwAotjbVZxjN9mFFS19saZfDBWqP13WxhfPAK/3gTioHKfFhbXEYDQKg90RZk
Yqp5jpV3snQx7wC05fyhAW5ZCECdy0o0Jyy/2MhPcVZ071Xf2+9K3cjsFrvjanqNccCU/I70D/cu
TspIOQ7g57I4qFyU8bavag/+/KJWFCcp7qKHKPV6BMxUsAIGjqVw4N4HUYqUAul3+G0CvNPb2K2Q
vVtQxN+koOZvFO7EbzQFjo1ew/m0YDWXbsWIIzFmFLiW9s74FM5jtCepILkJZd28ImC1aLGjL4Oj
o8m03KzEnd+PS2hd18Sy/m6vjUfwaJ08VkFcql1vRYwaSilyuibsbIEPOi1YIQQVlmT7KjBIxUY6
xYi7Yo2upGQ3zqIl2kbfwf5NLTyBwbB3kuIjeuraZcx5DPqjWpbmFFp4/E8e3s0bhPYahMfF8hXz
MEGq5YRAu4srsXGDdL3GSH68Y+/tPxTWTKlqCqbyKQ6rcV+4onM3TlsV761CiMMkhgi+dYfuMNQx
Bl/FCj0ZtLxRH+2VxD6qD87HkbLHzbxMNjbXUbqPs7K4CjnjAW1Ed4MjxcmJRnlFVapn/1uJb8kw
d4+0s3dIWHaJiBgLPG8mXpoNmyb9QCBRvh9sG4jASStF7i+RrUcdLO39UiT5FeCqdQ2c0rzXxAoc
myyJvgeysbZ6aJsvaVcHh7mYKNhMdNCUjPmOX7jcTCQg7eBWNYdAOhhbrBhcD4t0j2mwzifilPCS
HMt03PlN7j1UC7lhlk7VTpZ6uMUBDrAjLfU9OexEG6ZsKjmNENiusuAxyVZ5g8sLUg6s7TVorlgO
UlNBWyrCA6Zq8U7gzPYOzIkMpcha2cS78y4LWrGLUjvH12aBCqxD4hKqhjjDoZ7QCasl32EJAkBb
B9VnDFCsVyBZ8PexyiQKN0mh8DEqtwoQmAwDVPOY2yeBfw1S4z5E1BSYTuP6OFJu3XrEYGKPT1T7
6LAiYCbwanCG32O0bttUxFe5JG/VEsl+BbLECrPZakfmx6nujkx42VenKL4tlCZOGGiSoJIQXTeX
TKBteSNW76A4IjDLNPZ+WGCOQ8U39VJcu0cd1Xe+Fx6noXYO+D8Sv9FIiv1N4VzrDqVeQgL8tItm
ASc3i2mBiG+tU7bFtDXZV3mJA9B6AmL4PrnxFjFCbrPrrsS2FF576hxvN6We+xodrdgjSP8eOuro
JPYDCsxs10ibWEJvaHd2zL9XPeJc1UQgeG3uHDnq026y2JehfBPVIwms1gqD2tbqESCEPChQyc1S
ZvVb3i6gbIfwjU7dNYU1kSpRPdqGiJC6Q7eNu/UTpSPiiEigwx7A/Qxc9a4u5o/L6r/x4/QqKCa5
o2jJ6xuNVJ1cMV8bLPumxKYHBTsJXXnSfWVNfiAu1rlp2qndOr3zkK3teJKOQ5xwEL4SMi4PYUDU
jwzbae8rF+ECrkjJ4nnbqg4e68K66x3vS9NLZBgqh+I+W4cEzGdTOGiavPw+pny8Rdz4NjYuDF7W
f5mm4Rsnp+amCWmhgryCqLQP1pQ+Usq8synHsOgz8Vd9OxAtqLN9vLDihvIO8/gdwhx7W3feFxWx
sM3pQ4EoYxznazsFXUSrj49KOb5erfDab+H8DEUBy3VtDnE8Q/qu+9Pcfold9dXrYnwj1EdqXdVu
iZIDJZ1hK7A3wrTWetDJ8OQOONWMbT/dFNAySOMV4yaIa1KM0mw7UN3dgO5tu6ChKhXUbzi+D1eY
pdY7O0VcLYu3ILN4+a4J6oTF2fxv9s5jx3VmzbLv0nNeBIN+2KIol6n09kyIPCbpgp5B9/S9pHOr
qm8B1UANetBA4x/m+dNIYsRn9l6bMUAfDWtiEAOWzNiqieGigWVKCO0NDpGwGu5L10AAnWP9djvn
1lMcL63EPEHATMjvhAOo8V/mJuCWUOthCDhMmf0TRe3de17xm+CiIwPjvTW6jIu6NoiIRi13Xiff
ssIHeVP9JKaLG8l2D4HRxpdRdzS62Zn0TZdVXvUbpe2nwthZZP6z1DaZbT3dZxjMCKmpiD6SfLhn
WMvfPnWfdKvpu1Sdt6lnpz20udnwUA09uBc1va9kgJ0nDvs7a9TpW16XKxc8NF2iBL4REiNWbloZ
FnUCmYRxPXJ6yRWax1u2xf6WUOPixbRJ0uTBtrer7l5oRgG2cr2zuGh2boaKuqg7IjmcTh/5++mE
fccPL8mmLn46uvE5jMeVoZIX1OcuGMh1FmBkpFkXO1NzsjQ+ZAopY842GaNMW5c4Mkp9ylnmD6PK
9n1ZV0d8gLtu6smxJGGUgCarS3d5bP4hv42IGvK8FitewiXwvkeRva/CAegg+pY/JCaR1x2l+VJV
gA/S0SOP2ewIYQj8W78v3G0HfWIz9s0QNS1GRyfRxh2emeqsRXD2i+zCrMUqwC7njKAnuckXj5wH
z3ww15yuElEQsfHC2plTmx+lKtQ946fqbjDFFHrV/I7oktwTX5M+xnkMgbmbgu/FLCHoVJ6YiJOG
X/JhANtFlZ+2T4GJypRBQgRxev3sec2eEXNwUi16BiOb4olCt7K8MN2sGi56OTzoVKcJxbiFE4Dq
lKlgxX0JXgCRvl9mwa9+sDQQeFMctcZNEcvs10X6+pw3C6knqr2DCuQ9rG3LMRh3p4RYU64dZQC8
VvjlFvuGCBBCDebmvhuBTjU5Tqp0TvIQntwKGdU64zM+6H48M7o7GmK9teaRZHAOSa2a/LknTCv0
kEGSCUa0NI3yeONQyhAdTOgPKJgH2S0kzk4PZeoVh86rg1PKxP/IlFcdMUG7RFTkr0umDlk1Xlaj
5iYlm8cl9u919tCLSrYWOxu42C10CFLtyHQtfmCRBm7ksJvbYE2AIW5lwWYe41MM8v4EzxeWttAT
N42N9Ej7LYQIF22Hj03AyYUdtUJmzbedEWW9J0vUmz/GSyxtWGRiJCzJRvbTP7PEr7LduiyZiRmo
nF29C5rEE+ekaxznd0lj6Jz6pCVBiaJuApCn1jWel0gk88TxKDv+OfIFKRKnJyGqt3dO2eY3DPzn
r3j1PDqxJhD1vpxX6BprN/p2WLDrdaMZtuy5KjNSyTltydWdUL8V3sGrl6ofdgaBZ0AtjKn33Z+I
OdZ0j4w/84pd3GTFdAFB+xWtn0wcw9l6wFtK5yySrgUb5vHZ97Ze1xFdZ88tg0a+nUUU611h8yU+
FRxxAYTY0sctRupzYsqokXicD6taeYfCSfa9visZ5Zv4pSw38DigdO1Sd5RBGoRpm+eiu/UGBitn
dDiWQtSX9737whaMZTNVQeP+MVlc/ywhR51zsoQZ/bpuwe20KFkiT+DmmXeWg/Nm64EHexsImCa0
MS7aPffK/LFUmf9lDshK3rEdjtGCxBD48vqdrX6yHeFghUMPbNcu7mtr/ZhtPth9hcpPgCpJu6TZ
rF7XntrJ29oOJjbgdOWZaqjZIAI8WVPhb4yS3MK2Gj60JGaxK7hF5s4nkrYHZgXQC7G4924Lqrmg
c6a7Gev6HiSSIO+s8yMhRbxfCuB3uLK41Zzg3RvNQ1qYrOQr48/qDv0R7JpMQpTR4HjNFhN2XL9Y
Kw4+h+499DquK9vS94Va64Nhrsk+D7w33mJMIGDtZXqwBpGHXu6+pnVq40WZvrp5vokLgp85yu6X
yv4oCRHbg01ptz47WzDueDJV778XJlljGT34UvPkK/oKJy2IbOwKNzIsepjRfiS35qSs9oM99g3q
pg/Ly598tSK3cB9svYIZ7uqok0TK+Gv2puoGUoQfx6d6RBhRNaQ5OV75vVompDwKiFSRNaWYGGyY
DQPOaZDBdeMr1kZ9Igd9O80txzBALlfaeZjKZasXxnAl2hqE5U5+MERQHsaGEn9c8EIxo72XBdQs
q+TKR4JAzmI/f9F2XhyuxrdQ5a4OQChTXfgnLXxqVJQFFVx94pYzGkSbFKAgYUvGcOjYJeWPsa1u
16Ggtc3iZz+vs3DURnszWcUxy9uOEJ70wWm6da9cWYfL1D8k/J6EMwL/b9LgKVMdVHE4nFiDf3SD
85WKdj4g9pdErTsrXVGuIsvtaX+Kc0om07ZIJT/Em38ItsCbRRQgwxA8blTNhLuJe0qAojH3uktZ
V5XWz6Bqn2yr35F/jV7GgpyElq6OCDAk69Vw0iMW0zbUM1kdAnS4aJYvDwQ2mSPkSxqlB21+lZG1
NuglyvguX7uDO7o3q2XhYyu9bg83tbxdao87Jl0g4My9ceKZfE9J9oWoQBeZznoIgwUY9+C7GUD8
5BvNhN5Zc/1uyeVu0nzzbvXWsLJVepNb3bFKyY7S2cyMeZxRe3XNZVRFvWBkoQU/chxbIg3rGnof
oG/b7H8D1UV8oC7WbD4neEkcapDxKzeyD90EZVjm3g0ryXXDRv5MWepssJ2deY8+sGVhp2uVv9Ws
lrbrqIEntWWyn7qp2qKtDFd+5ciRikD71qAdyjHYz+wjUgBom8yAGzkTEczoSBSHpfXGEMPktDHm
3N6gPWgOTIr6oyXNezzP5L5C7EG/mjxZY/veM8APBfQvNCzZcjABBTEEH86QXeuNloQw4kV2mOmM
n9Iq99Lronqy1rBZCxao6HYfXUulkarsdqvN7KT0fIcPrmJXsn6htuogZS9D1A16jeJY0SR7aj1a
y0ztU7gYkjGtDyXJYuPkGnsPWcO58lkmJHN6zyO/VzRkqbO+G8QeQPqgR/WNJqw8F68wkaUbyxH8
igzz4AguaCGtHYqoncloCPH1DDgTht/cJxtjie/jonLDiW2aMKbPvNXvBjOh2J+p2BzzLsicheIE
iqCb7hkObuLJOOd5md6LOv3lyf40jPEBFlpoyOEQLxdziOHsOllYIeEdC4mY0J/8XtKU9j9zymib
MWG40p/AzTryOEUFk4Qt6+gDltx7TVh8FSRbMXbw3ErYaz1RU2YN8Ey220U5Oyv/LqjctcZE7VOs
5waMOHvYY4jGptqcyNTcsFT48OvyPMGrKqb6Bsrjq+8kh9gbnsk+yDdFMn2y7HyWJeMNgxA1PFMw
rJZqVSeLT2Dcz7tGEH1eNVnECMXc4r+Iz8oq75seIn6yEgYc2/Fb0lTH1R7kJkBmEGLdAMFmTY8E
Q670UnF6nzp8Men1fTtTr1sVMa1JwHS0eu76gh3v+sxu7QbhQsVEYj6jOD03YjmspH7iNNo2FC8p
873Nylh7w6LnYDfUrvHa32OVL6KiHkxyozluVPo+ds6Jpf2WaHZz0/f+OYGpvi17AG65vSZHmZm/
y4DohravotUlpjUZeBF1KL3yzIo8ChKH5n/N3zhFt/4sdracfqdjwJMxG/F+HpN7O+5+oVqIfFPf
klX0Wwzzy4KvYAsn1XrMUOpuTTpkw55uieZAQOCJd75twhHkh03cbFn8RnRaddSz3v7F8m9P0OIp
LRvitvxubyFcCHN7ihrfwVRLSVhrRjTm1H3pARYaDq+bUXU/LoupG0LD72uHpxpZgb0PnDLfk3e0
8ayFgsrZscH7CqruBULBDdw9oiDoLK0MKGjM8Jfwu9dEOZAWStycCIJEqOsWTm51v/iIB3tp0hwT
H+4Nf5peGvRYkvvcTWjRoLzZ2e1q1gQOkxs6TAwyRv9O4qB6kNDznlwSp7sp1Onidvs6T2R5IASQ
kgxvmndnNbM5vshep/2mSrXoDzzsThMZ66LEryll4DSXxbog/6KxYgSZU52lJMY0uJ+DCD9NOj7o
tjX3lVMOO7uxBy8i15Bhj40+qN+6s0inR0OJrDu2IxKQlNc8boJorp3ut5ZoA24nuyGHgnJ1eigm
arCtla6A+zbKws3AqDwIxttAuqX5ozaKn8wjEvfGzshEeZ0H0ZFuypf6TSmsCXojVi5P76EaNOkf
lnH2VtoTn/NYt135bM0xxaM1sIoo9NIeR/znzgFzIWMc26/ks8r77jSPU7WnDiXuwBl8cdeSvuDu
sVUTFE712IktLdpU3JBQVKD3AxAN35MoSxJjkiqZ9zr1KRIQTnd3tVIJxMxlfKmbgYa46sh8ZRZh
gyxnkreKM3JeUNN1nS4HZuCsztGvKUapVWeVTChgJTK+3w0DaenwWi1iyqGbFuSdigbVVeWayFEn
Lx24fnHiQVTt+5tRoti7A0thdwQ7CKmiYoJjsuVtz6pNThtIursmsWg/JsA2NsvSJuWRwZFVHYcy
86cbb2D86FW4v5ES74xqrKxNu1r5sW7M6ujDfMw2qqgD9G9oXzLAJsAA2R0sZySxxA1JxygitlRx
G/qeNMrDlGTJGjmV2VK6XIAtA2YkffL5GhVppS9DLZRjmzzjoximceXHr7PT+z/gKDQqXCozt6K0
SUGMaoNHj19u8Lbuai8hgRHFTpldx9iHdkXejxrp/W6Yc2/jE9G0zYk921/0uxuWpeWWNM6CWNG1
2mJiLh8y8iUP5GadU6fnbTN5Gk+mXMZHeN8F2/aVSD4Af6fWts5ZEheneGGd5a7qCz8rtNd+HQ4G
DdWNqWoyMwrvvZ0uj6MBTn0siLBXZTOineOwruG2Eo8071GLWXtXF4T55i1j5howA+PoXeFBBcCS
sRxGi7jfOKmXUJftozB6Viyg5SLT6kk7zWiiKs/Po6qtNAcoqE6LQHjerzGc8Un97oxVv5n9mqCn
c3Lj1AQTn6bOU4/YgGQYd6I7WFP/yqC4P86iNfzwsu880ikQ8Nhi/Ihzw3mWrtnflNkcRBOATwY1
1XiK7TU7BFI+IjY/yA5yJZmI2UaY+glT1q3Uw4nludjCk2sY1IEiAcpKWWnNb+lo/7FkOt0NabIs
xI1PZ2WYb7jVcc6PQI4ZJMR71qQ6rPPA39RWW2GGF4wFC/Y5TdfuXWZDdcIOJpgwxtfz1Ea6BlDM
mI7ZzTBuDD35B0k3EIKSDSA8l9WTh3H+UYv1xtWaYcJAAaOTNebyWtrIbQy1r6wpObCE6t964YLA
lkn6EsTDGdXiL3+Kd0Bnp5Ni4rhT82jvSc61f8XsDqI8S5m0QxIPvRG0Y58zO4b7YxF2Oi5HqzKX
Ywlc5Nat7OyBTGRj6yzJcMxG9a6ViA8ZH3jWhD2vfxujK9YN10duNaErG2akXtAgRRmwyIjYIqTY
4A5PvaDfwm8j5FQxSst40+9Yr4lHQMAm2Blfbxk+GTss/dPeNj0jqoW+Lzlj0PbHwY+1qLIbpN30
GQOblcJg52qMrKTGRXlnwHnLNlh7EsdVuW/7PkpUTzeyzi780ImTwy/b7tT2nDBj7NJKaXmv+1Vt
gpmIJttqPqGlRJ3b+ZsyYT1nYUnY9H6XUfqJad9JlYaAL2qQ69J8Whbwq2RbCdrhWfh7XCfLFnRN
sGuLAq+cC5OFrVpQ/vas6i215pzq1EhZonlPotU2FHGbaKs5+UG6krjxi8aCxCGbT9mWS+T1lA41
OUUxMhUiuUx7m/esU1IYK+B9mrS8bDfYhrL5fMAKjC7GdqoXynPrhTGTG9EsJq+jaz3ORfYrK01/
443Va2kWr+7SVYdaVT8KaSWPlvLULZIwsm4Gse5UI/UNLYu5KYZ4PacCnkLBjHEDlcjbBkWGeDmg
cfWhQD3hucy3sGK7LUGvBUKWaYnf14SeFSmjd5IAnB6ruccNAHjoq2K9jFGzCAawHevI1po0Glxg
xZ7A1NAE8bFxsb3s/LYwiRGZOKEKqg0Em8lXki5PCvRpSGKxc8wRKu3qvP5dKqFvG2V/FxMLidiI
64d+jMHvwHWZGQuUttm9IVABRY7qeAMlowsB2fScIFVwzKuUgskEF5It043lujMjGxoprzZd1FeU
rVNJrCTUjMjxxnuVzP0jEKPbsQG6fRmZ0aAW7wySkhuMzkWo8IQ8l5nLfqFuL9Ct8Qm90aniIt1C
jzQPjr2k21Z2ZeTq1dg0QnxDzgU0ouvXblnPjZ8ddZX+sVypNkPTJrgG8/ojQ669WQiJ2uD0Kvdu
7rt37bA8IChlrZKALAhRO77YsT0ccbU4D7Vu1ZYKjjjNwMjwfTkaIUE1WceYSCjsQHnUp8u5TAzv
qBwefnyg7gdrRX6MyOVNapS3ncH5B/B3uI3HAqxRnbJsdi8wnar+QrgQcHW6s3UYWmO9Zd4ZPBiG
KfD/Be7ONQ3z3Ld2snMHmR9njYFng4bLf/QTJsnZKKc3HrwhLHo5XR7jD3yrD6Ku3vg0vKY9JEJ/
8X7mDNW3BM2SUd9ZlLVdY4U6Kb8kwKonpvUgQmxvy6bx8iJw+ndL6+/jqYkPA9dyZEIaORo2MewV
XOafw5K+ZcL8s3pI4KW3vJMZMBGablpyL2t3PqR4CDbKrwPWW/ErLKhLVTQeMl7vvUk48rGx4bOE
bZD4tBK62cTp+HuBDhy6KyOamd/0LDMgvzZTSzptWhvOzxx6ctboR9IUEoj/2UzWk/GZuSvRA6hD
jw1P9cFJq4ptYR/He0oJ78jjY2HAlM6BVMb2FhPiF/rD5Cggsr8aw4LMIV22TbGuh9ylq1/JYtjP
0sy3q13au4lNxSlZXIvjLae9C/jDCnxrUU3SfeR5WX3nxsaNN+fQXDwIR/ULqWyvpbSLyGc6fEbp
nZ+d1LvhYclO5NZb1GF+RlGif9m6YaOUw5NHtjqf1qFjjNyz/CT6PblBZrm17PgLZPH0jEHvdsrY
4gQiUlZyTiwQ5qgniB8I4NGly+TcxDGjVmnQxvLEAJ459LHjnNvqgmgeWAC0WV78dc7/X9CH/b+W
O4We67+WiP3PLvmjsn8hs/Dv/x3+iyzMskAZ+NgYMR7+mzLM8P/hgouwKdHoVBxIuHzpP7gsIFKC
y3//hLb8uzTM9P8B/o7QKeJSTV+4kBj+G9IwtGlIYf9DKgvWARd/YDpXkofNik3+q1SWRNy4K4vs
VE9Gy9auE71tn0fBeQGefF7kNGdbv4nNjvRFK67afJ8Ea0EM2+XPNTBFBJMxWHfYIcUnA4vEQjVU
uo3uIaj1VlJ+1Ig5Ai8ilnxh1Q8gLCm7LxgLpnj00NZzCJV6ySb5wyHrc6w+004FQFtnQ87IkNaU
A/4VJiFzdIVzen62evpKLkftjNuZxfwY+dDKZjReVXszpJLTHN3PmO6WWqzPGP8LAvyCNLkjhL3J
mMgW3I41KAI04fgwfyeWr1ra4FykR+xxRnNrupnA5GSTpsd5lDvG1oSsnR3gcFxAmYE5DuelMgzW
XKDSnTb/tIe5mVOcqd3qHjyp3fzNrmUr+kiN3mQ+G80y+/ueRVty5qaZXhR7GQKPjaEIHlqUoAIk
HnkRaM98V+ymQbvVofQbwb5oHIqdrGZ+F3xCCDCw6bKjbIdSMfmvMXlu7HRpGOgEFYR6Va7I8+qO
9ttcbDYVDUUS6YNW7yJWmVH4ljvfZ9M07oauwNW26VuSjXVUwgJK1hOm5TFuNvnQ2OKknGw++i7O
3k0nze5nUZgpTEZSH8uInTjDAWw7f/lP7V8aFOwBs+tPCeN14FE43SBJLVeqVHklTMWJAW3K+4ue
cq4cKmZiMKnwfMCnGqATTLsSIRqr2r8kq/6KtVqLC+LKuOKuSon4Fh2KT5NWmmyeQuleQFmFSyZl
FNQ5pNkMegWg8wWD2ilZ3f6uhaZq7MWVvzWiOZ8P0+A6/qNZBusSKaXMcRsnY0va4OhLJ5xYaJlh
gC3v1SV25PGiOPpsKLH8MHV9+equYpaX9JnmYTWUj+kuqQc0lV13RpkFScy7UsWC3oYwpp3G1Vtu
HHp5E8HX28B9Zx/FBU3mpW5e7RfTg1iGF9IWt5QRRR8qhFo4e9NeuQfXX0hYSK8ctL4GieZe6WhT
PiHeMtCYVyenUenH/JelduWqeeSP6hBMHwtPLKqw18QFw4ZqJDGpni90NozUxoOJB6UK6W40vRYE
SqziuQHXbWCw/MO80t7aK/ktcC+80cSwIML5VzocVswLUyzJNB7oK0GOYZLtbKbUY5+8XiBzPT/z
Y5xL47u4MuisK48O2gxsuvTKqUuGYQJe1sNR3rVJlT8FdUl2buFntQVKf04/VddSNQftOrBvvZLx
MDEFX8bMIhu26IWiZ+AlhV2IjXHviCquI2/U6s250veIIWU9xtO63lQXPF/utzJRm8oEPdPwg5Wb
TJFIVxsbbba2Iioq20wArq5ESuxcADR6v+qAdlwEIEC/Up8Eg5PRM0RD3CEAzl5jzpkKTp1iBalH
Js73cQMj89FfHIcGlB6e2Sozq6Fkm+VDHf+a0NzOMduOAdrlhjzpNP3NrnT2ebDWdg3TvqnwNQeu
EawOSchZMdvozDphHRKdyOK9h4lRoQSRLaGtRa6Wp2wdzXKXxmOc3XirrosfrPx9i0Ztbob2uUgt
T8FvhW7JkWuP7CuOPJ+c3pwXPqna0RxIFDUzyQ3LdCKht1A1a1xI4mno9ZzfEfAbw2NwAA7lDX+Y
a+/9wUyDu8yshnI7SpQzC0uSpl4+ygmT06OPWmLcoBEsJo1AwLebI8UUW00vk4Nka8V5FUfaN7Ic
wOpIwf8bcsQqLlzCxUDywHQGZUEqZ2uH67WpogxxrxfmTd4RIA998iILbOvmSPiK/wWkRn6OkzSM
53F0mIIHprYfQQjo6QGXi/mVrkbhozBtCibnEDfNyIJhmH6YpSn63YIXSLJ8nlAmpIbQKcRFJm93
foMVcw/2QtsvAT5CP7IBAM2biTHisys1Yb4CF81mkAjQwpSkVvyh7MBZnEJOuSiqLFrNdPDiWxXP
5JWq3CiTrW02BFC1oEUJc6kcsIFJWl8Qu3ZbPDa2TEsq83V6ReqasvOb7TY78kanAXK0kQcM1UEW
Y/9KsVLYshiJjOo6j30w6q+WjkTVAbystBNMDYa4MT+dzJsr9I3AYHmxDcfYJy3PEEQa1XaIRBOa
3XkomIcqXSFzc1x7ZfvVlHG907ERMGeoiC3epGmtnlJCJNCOoQvbCRtO5H5SXCCss1n7H6qUUS/V
fm2+OKZNi41C1HLPZm9re0M2lm/tLVJCvktfoxzB+2X+4NOMXNXvM5mgfEzSBFk6resm84gdPgVT
25D6rpZXQ80ogBSvZnG3oIZ0Ihr3gGGnyFKzj9LU5hUXIlPBCTbyhXxD6M8eM09HeHql0iacE8vx
7WdcmQ61Nsih7r7C4SVCt8T+gcxoHJ9zzDADl4Btfmt0RuCADUX0LtEC/RJVuplRhxG4/QBd1Ede
XgbIjXlZx5el7BNri6yjeoZQ5v5IW7PDu+24UGawBc7sNteKd8qbGzOOEoz38lLjuCnSWls8MTEu
hg0KhTKJLL+bf65om/ydNGLr0ZwbbZ3wefl1ZFJbudEIAqe/obqau/ugZEDebSWHgH1qg3bOvlTA
rKaIBt+M/ZikM7ecXhEcdvm+MOv418o6rgaN2icvA+FI5k1Cq4D+iC5c/6phMH2DZuYtHYHiKIBD
hZFulXadcaPtliWgoJwJwtxpnUPWDQ66+IvRftvkVoXLBiWGeoztpWDLBU/b27F8pf5jd+TW9yY5
cXBu1TR7G7ev2p0zGG2/jbNSbnmSOyKip2q+WOuXzGNCohAEAnDQbVj7bvJllvjCtxWS++4AsZhm
ewBG+tnIlX29qRqveWJ5NnQIbIweVze+he9A9QRu2xBlY0TvehGnS+Oldk2JchZTUMdoJ8lq9yIG
61WO6jJfgq+smoMSCdBi1kQIsmSPMsPonA8ax14BvhW5fnZyamhS26ayG4vFQITWUBCke3ieTY0B
0cXMvvQ8weTSZCbPokjzzCHPbE2s/pacgfwbM4MgNy8XXrqnCc9ZII8dbFejrYe7phMro3aGHTVa
U4/cS5MNaLcZgpp/MikuxlNqddKiTs8zdcA2ZJ+5Z9OViK8WKq2xuuk7gpXikRorZkiUWIwt4iT2
xZHwMOi3LQrxhlRxaX/6sISYBjm1jMNCXFIaZgS57Fh143+xNLTIyKkHG4wRKGba4qU0yAd3nOns
jWN3jyMSVXkcm+MXtcsy77IUOVa4Lnb7w2uW7sVrVxQs7F6Sx0Jhy9/Wbkzmj2uWKwr4vF4/ORdb
cp4QPZdR7gFziEcc+5vS4nXdWQxXPzLSl1Aig2aBwd9PBoRl0BffJDONzb4Zyx6NY253bwQ6FEM4
Z/VMFpkqC7kDmpV9pwH1wk63FneTi2XGP5iO1xAu6Unx03Tcqdn4Ol7asEuq5blmQIdYAtvpb0+x
jNyIZBIAlF3kmKGqgetshJdxyyedqgG1pu56SMoRXRYD3lHtC8E2hJuk6D4WVOpVKBiK9BujqyrF
Dq61v4ZsFn9ydu1MrzNPd1HOzglArDFqjUoD8cQmoN34Z6rs/+/W/wft7P+pXz9/sfj586vu/3c3
1/X/+duzG+Y/hBAu3FBb4rom9ALT1j9hquREm7hKPTiIZPeARqXT/7emHROYaWMDw2kF7MOj0/6n
nUuKf3ieEA4cPR9AjElUyX+jZ7fdf+3ZmSIErsm4EUif6eE3+88BKvS7QH6X5KvTtrHelEshy7sG
kU6BtpvN6zHJqtxG7T2UdkMwG+A9hyIQN7zBZePnDuJYlckKiZSGh66Xh2keuia+LUjbaINQdJYm
r0uU3XdJnFwxs2VI/OEFx4ARoEaprdqOjy7C1ibhsaw8LnW3BYf1Ts1YK4vwXhO8FNQWmcFxCvPa
QO3ob9H4JNp/sRmA2mi1eMCH6hzYM5vpHVovpZ85C7V6YPSnnQ/sdAALOEGt+sGlm0KoCN2WI7kM
yvxkM0RbYC7q2Y2Ccq5RVnpJoXZZmQhB/0nEFnrNQbQ4LezuO75eBNqWY/fM/DFongI9ieG+cUv1
ySnLFeJNsu8O7AQvV8vllsmvF048SS6f0mV6yMGJ7gBVKOldYTwB0rOv15ZzucF8Q6FNcbRfjTt8
sn59710vvGJscm+H1IWLEA+5pR4J3eSC9EeAClscslyc2eUOxaEhg3C4Xq1pouGIFNcrF1108dH7
xXIGrc51TMLg/N24cc/EMGFfeNfEszBvzMs9blAVXJgtVvyLOOk+31tz1kyvjSOygNQDSATUAxk6
6uyrFKlln3DcKP9P2yxp/kGFuXb3HIQBvsBrfaFxQdQR0ufROuF2sR/HSTX+DvcgwsprjTJUMfVK
fildjBqiSmSbzE2wTQ0yjrJrpQMci6qnu1ZA2bUaWmFe/nAuJdJ6rZZIVxhfBh41YNfXeqq4lFae
jKmyzGvFtfjFbG0ptajEWFrJbyAk1GfFpVTLrJrLFyQp9oLiUsx13uRT2GWQ+rCyeODjG/q4a+kX
o/+mEr+WhBU5RMiOLoXiwJqPMl1kso9gDaj1PECa6CIceTCKFuxrTpRmVVDc5dpsit14KUQbLZpz
eq1OS6eZV/bUfpbce9cKFvY11ezQuOYPda1xV9I/vsW18mXCxgPDgpWKWNkW3hSkhuqpbCbTP07c
Zs5+vNbSIrEJs4UP1+2ya7WdXQpvRRoqi59rPZ5knVEDzrrU6TOJ2OtmudbvIpip5Z1+6BB4OKvf
QqlH0btXsUvtz7xyqbb60hJk1+7A+NsqAGGgb+ivPQQ2s0tDIYOY7kJrnceRuHYd6tqB8NbQjUzX
zsS+NCnttV/BgFg80h7QxfjrzDCl5ZUZNzaZtTlLSrdKtuXfDqhUxq269kX+tUdqr/0SalVLIWK7
9FHzzIKRxE7PfOHQTZ5tuIromq79F0XcZL/Qn7I9zK49Gmwk+jV28TgVyJmkj0OZRU9HeKKTfozX
Xk9c+77sbw94aQd5rafpYa5d+5FyX9DRXXtHxpDjgT/cgEdBV4k+nwbTvjabY1yyosqvTWh2bUiT
7NKcIoZwiV6C1oGciSwLwhamfsazks312O+gm5pqB09EedmmgbsKxaz0ZfND4lG4EagyrAfJxKDe
0XwTE2bPZB2jGDSyr7VzLtEyHue5ZGwHY4YkYmtDjmD77fW2PIyc9c17qVnnIHzK2NRkre2YtwWF
9EDeomkme61l8AFbrH6xk56ONsfRP9/aLMHXyKVu85D4CiNnwWqPXQRICN8I/oSEFjxw9ZLeTSMN
6TnHHrtcGFuufNMw6r7AEhX6vSdrcNjBf28btFhpUTw7uMmIwTKElR0mNzOdo01+5rhzkIvXdwwz
xXPhWVRODtHN+QnvlRAwuzz5c0wt9FjMCzyanI59770o08mMhNFg2CAFpUy39uIZMmLPtSIu1MOy
hKCdUvFH2lj7SURMVUCiRjovQUM8fEIW60IYUNEuDwCrdQ63BY4iqH13xUrGU7ou3kzEBfwpLdmH
a2M8+QqJ7Y1drP+LvTNZclxJr/SrtNUe1+CYHFhoQ3BmMMiYhw0sIiMT8+BwzO/UT9Ev1h+rpFZJ
Zi0z7bW4i3urIhlJEu7/cM530rQLl9zr5B1KcaP99uM4wvQCsqaFdznD6ERL6JZx82MRRYDW2dS1
Q8pvbb6w4J6zmtp4yKIpDIwy4ni5kYnkpY17/H71WJTzVuaqQxqROUOyzxDfx2vuPzS62ZCV/XVw
kX4QXzxzS66ddugZlBSCphBVuZUhR7NoSh5LZn3oxq1xyTfTNAmxjg2Ij/eZTsTEVDsV8wolUR/v
aqbPfcjCwnpw/BScGX2VrViAxcYidq5I0McVc6bdO4IDEyZfcezn73k9LDhQsjhjxRgWQW37DAMQ
NekmDBBcdr9TRND1SUPtk3JTR81UVFvc3n735ZPZzmwT91EHeG5IEVUxc56t6pUyd7KtNdFDXgKz
iw+3ORAFa5sFORkMY6ZN0HWsU6spktHGTZJyODm61/4RVc7o7RwLHcqtfW5NND+yZGsGjM7FgRxy
QCCTswGERKzGTdHgokkDsyc4BL7lxBh96isx7GbLIDB8lSO8WA58dWOmMxZuoORclLbhfarOnfV5
EGbTX8aKHlGtSPWO2jf8Co171wnfss5WDxic3W7W5Ve/y+tqHSD7lygHSCAero1XGfOzQmAzfHR1
bi4oEFuatpDqaE4PCPQVXUXM1LZ9dCP6CjI8XVF/KkCR6amgv0Eq47ZF9EHAb602JavFZ2GJ4Mwb
J5EfSwdvmOwjOIyLmrLhEz9ogWosieL5FDS55xyxkNn585xAcvzKGUN+YzuImj15sfgzJ/J18kME
jDNF3+o5aO7QJ5GXRanr7UHiVMlpjm2nPEaGP1Z7mVdL917yTedbaJIZ9EbStfvUln314QHXZjpe
3npYFJCts2sWs0kJtHLnIRxxhsMKZQtPqsowYv0SPrG3z8zf6/FxDGpQlfTRKm33voPBeTV0ieCX
6tT4mJgc+v+zsEy7+fDzL38T/2UHtKo73X9V/2FlefuJf/Q/VvDXLQ0OngVhAoErTfvf2h8R/EWS
KZRCEFjCuoUN/L/uB0kQTQ6pg7Q/JqA61/93nIVheX8R/WAiYCFO+++AjP9OAwQMgS7rn7aWLr4n
tqrCseiBaNysW9jqP/PJR7+LzZZE3JXbLtPAvYBg+dtIcoh2TiFGM3S8PGYFGbm2fzGA2JLhHLjs
4q8jMxLcVMoA31CLGA9hzJtgYne/DeLJhY5JfbLheeCFsIr+jml7HhzNThf+yp8G3b3IKfAYnCzw
KdJeTHrvMXaKzsEYF18mYhtU9kMicJWQF/5l2+Wt9Al6YA2+8wUTi0lfpPP3VGI+9EaMiUC88g9n
qFxms1H5HQTYmpcp9ddEF2f3Rhyk7xEO1pUU3BOEVtlvRuUWnynx6Bs8lsW1xXscSiE6smaQ5q6c
uQWu3WbJ1Z9ZBjDQCkzCWzzDCPnU0FaZt1u87w3nmRZOXVqyUct1oer4oZ9i/1QirN8tIHruZUUc
mF6yrkAiquVGwE+4F2OHppCqzfsxlf4ILBZK0qTWoCUSVx1zda/kyMy4dpaKyMyM1aXTq2mH7aUc
QnDP4mi6PROTxqv9i5ZR+i0qk4mULJ6JykvwckzxcxA3NF7kksdwZUd/g0vOfyEOnZ9rSxzLwEH/
tH7zUVIlYHEEnMNH2x81WsFwnKk67SRwDwbJfzuuZ9RZ9oifrV4ntYMCE8qT2NascNeJV7nbmoHU
ifUwI3e7RE2NZPYlhxJySSJxTuv8JSWQe9XBowWUMKXx6zK30akkUp1dcjSUP8D30rXR4uwlknNK
oUoUCdZGA+uyxTVAfcV9kPC7laEpvOai9TAdNeY0jIzLwu6qCRIC2VsDV4SFj9NDEIO6hMm5g0yj
qbx6FyTJslUJQ1Cml+4xKkgOz+A3bm9jSfASAa+n772YVqS3GWRPObt68AEHTa7S2h/sc9UuxtrL
g/kuUN69qyr7ZLIvgok6G2ycWmsHzzI+E5TePNPvlvdR3WU/i4OVbDXrvjwUXTrsJrhsRL0l6pWm
ynwEot+g3fGTX1oTE6iRBO+qqnYZ5JrZvfIEX0DDOrW8bdfUxtaiS3yQibGoYzXn6bYtyzusKc2+
igVTB7/PzFU8NqhrLGYHKrcaPgRIdASMMTbL3LnfeC1R7cwP9LPj+uJRGaO1yyiIGfPPL1Ya4Dvk
4ABohYR6XfgVFDpXnPDkNOvKEp9wJDJEzXb8GGUBuKcY+ENYN16+pr2dLn41JRs7sbO1aXALFoG5
WxazvHSGW22hEdgAmo3gouNqua8QTRDc5erTkpoLsxFouz917GBBNPV40IzhT4qR5VZI/S5AOW5q
hfNvhpt4G9F2VGLea2z5HvCcOMAyOwZZ528nPvpjbBpwaQIiJA9z7Dxj3cF1HySt3EZ9PL13Sx2t
lnTe0JnzkYM8KT79CRdAlPFjmNBavjtTd8vQ49maRL6OzNsmEZUBQvkR3TnOQLisGiNi22aHqPXU
2ovi4m302DOgWHZO+WTkoUBBcSRTfmPK9sca8m/cqvKqZnh2peGmoW5mSnZd1fqVOmCZd23A4RhQ
NpeooMGNo+yGhdB/a5Enw+0BcztK+VrWqDRTVkVrHYMACQaz+srpeMOiczDnZ453joaBSiErTPjB
CcODR/aQLG3RNHgt/pJBijv22Zw3wEPB4GLdmJIHzEPUm3C24lv3wzBnYGxc9+eJAhs8Msruljqz
yOGzYM+nocz2VjyjlyhtYi/n1yYG6cgG3OM17sx02ASRBGrdHDMn2TbS2YIZt0LlzHuzSO5xT0QI
SYqnDg8BpIEFdr5aw1WCCJCgCja35Rjx7zV+CfQZcv7lpPiyOdl890MtgnWUuRXtsKsH6+xbKLYz
PElFubFLFP2Zf2rwtYEnO5FQd4qmeleDfIkWUuQSdZgznJe6uvdbJPQtSI0h2JSxvWV7d5mRpVXU
+kGQcGBQthusJUWHP4x9MA4yrY+MGtQKcD1KVCN6tLOJ48Daww9Ys/+7A2NGMtN87W7m8M50njnS
8KwZAmw59xYbsBFVHlb1fHJD2Xvzg13SmUZ9Y2/IXHgArVxtBhwrymaTH2dPeZlv26LdtUbGbJBo
jT3gDee+KNzkx7CYYVCmjuJBgGc7JEauGcNF3gvb+jbY5OhrpZTJno6LY48inuxTb+7CgeNz246g
EkhlNjYdqnDm9sS6ul3wx0JasmNdTwZdJe7gwP1qPA4Rr76BtJMItva89CBfx29QSh2hSaYOp761
D7lKoos3UeAqaYPOtesjZKEqnEDRbCzXc7dBxvQM197KG/EvgOEbEdM3a1GT89AEl1q26PQ7ZhK5
4ddrhZeItkiqDWJQnt1u+ImW+izQ10g/77+XyuaJCC6lvVj7aAyIMnXqJ9eMnlyjJLdbGSy3Paat
LfWzW3h5GCC25NTcJgWoqMy4F5O5nAuArDjrxwdg6McAAhDEbI4PLHlv2YD7aRrksZ/R50T6wYzt
OwIEORbhePm9jd2gNcu3scTKTt0wIkDNK/SCs/waCfI+sk2sdlEX6XYVBFO6tVXBDqbrxQe0EK5y
jm1tpwBKJHF9q5JR1x/w29adV5bkFak0f0cvZHwwvDpzd4A3Z1QKZpYl9W/WY0d4etahU32FNxhn
f+UKpCWe8xkx6tvEZo9UeDRRjfSyqHYEY3yIKQa0LqOnsWAznWWcd55tOrTgw9Cs6xYL4ejU5ZUF
fY2IvttmNldR2ixvUUC0aNAWF2SegJxd47NbNKeezU69te+GccmOhW4Pw2h8AOTe+qjKQ3rdbTKp
Isy0/UDelHVfZvZd2afOqrSEsTOARm0CEhZ1MzpnwMOPi5k/9oQzUpcIvr8NRjpviyJ5PSVBDhmf
S8JYDG8d2V1O+7fssiEgQIZpzDqhMF0Fw+xRxnUktChzftGpqhkJU3oRFUIkg7A/fFH+cZEL4RLL
/P3cEKEpmwCYkHrzWDGG8VCjcMnwL8Ohabcs8+x0PTim4u+UtM2ZyXFxXMgyWctlfLYsiiZ24F+R
L6ZVqvRyQPw7oeNTYI7EY6L9Cxk5YK4jJea7NpH6qqVstzlN2oYauFjjV/B2uZ/XP7G1tEUoICq8
CBOGfOghbvpiUg5Bzi+gO6Qx3r8VnfFN5NM91LxjKxi+CrPmZL4y+w1g17Byz4BZHGZj4N/7US3G
XuRBySI0dvJ9pNHmwduUzSblMzVXBTI0ZGuemkNY3AmmyUR5uE2r2n6o4FV8snvgBa3Fv2Azbs+d
i09LjVN0H3vTcoW6v9j7slLLGDYFoeV6ttSnOcE0JzFSHHJp9txG03BQCcr92Ypcgh4M/85gAoZE
DkPyWRq5vUO6x0YA3AC8j+w9K2Gn40RmwKIHR5yAgTjvelaUOAXJWXBI1Xa6IWaQ+VyXRNSYF6bv
aezFPkcFVl3RSJkNSvfWH17F5BvZrukiIHqG4UEKa8Hc7oC51ffEV8wnEEeG663ENJsD4ch1JfUu
m+pF/DAR0nsjSJPpDJnb9NZl7T8CsCjHfZDCUls7ZCu9JOi++Q26SnwNgUpeCzsCU4Pswr1rJAYf
uXKGbtyVMo7bH9vIPegzucGHP6OkKTbV7GT20eyR65/ruq6qE2c1cZcc46mxNtKKfUELlAdqsO90
t0V3Z3Z4hWYz6nat52Tm1pIaZE2dsot6qybl68cCYeXIRK+djMdJZ22zdwQbf5B6FbNiHnYPdMkU
M4g8Lj2AvXeC+ISzb0jtMcKWoYoL/6TSn8yUMXnIskzbdc58MzlIrh3rOjhA21YlesGqp32iI8Pa
5mU3HxVWMB7YOGFnnbvutwNS5VlZ5B8c0AWyflADc717Wkuuaam8fLwjFVjdhuxzrgau2Xb4qhih
sL6Neid9SFhfNfh40V4clhaNx35ImSTCYU6nYz7kDZjaiALbbkv+XjaytgX5PbbpGLdeWwFas4EG
/J6rIT7Ynci/i6QK1sliDQ+R0bkHf668a1L6Zlj3S7rl8zHCTGImigY0KEgoyVL1JyO5TjDpntPY
xytP9KsjDr4LdCxPFm+VGaTekpz9Ar34clNqWLnwsDhonJ6YVWxSJi5cGw1rafrXMmnfs8Jv8F4o
sNIl354cr77UQj2SjdDVxOAG9/k4oAWu/a8I8+8eTP4rTmB40oZs171TiysBWMlTZHpPRcnv2Tbl
y9In9aaM2PNE6hiUMWKTfrx2GDjHphFbuzBOIkddkxn2M4ZYnLnAjYQuXkevabaQ8/LNEigRmrXz
MNf2R4tuj74gCjF3miujqXdW3v3u4IpM9fw6jsH9OGdvEaNZYJP91DExyF75qD86lVxBYdLgGeqr
qK91lx/cqvuVmfUe+sXdspTufsj0h5fxAQBSg/iyBuSMomKEedCoQ6awECMufrUq81Fpc5sM4tIH
yG+7srpBZX4jLvTY0AX1vWXoJ6dAxluY5TV2xsd8UWdMkhPSVAMKbzOcoSWeImldu8nAvGx2fwKL
UYjKjzl0GCa3SD/qgfK9ntCrWBTGanhY6uJ9DvxP+nEsSTkLXGUzNfXoiXgMMQjtbpdgle5L9Se7
bVu96Fr4XGW2vUEgvOXwZYBnksbTLaekL9jNILHF7O1sjSjbwf1bx4WPG4T3w50PkKE/ZrbFFQS+
jznR4JxGhp1L9FH42S+HaOeTMKtPJh6HGRNLzCG5LmcMoWgQX6fYMje9M+x6U34ZQPXWxmImq9ZL
x+1gEkk/2/W+5RZs4u5eNs4AYstavjqHryO7b37vAeRj1TuHHrfSSiHn7r2FDAPNr2zxJ1m6+mBD
ynSeVhVvd/HTpsa2hvy9sjnQMUxkp6kw73yYiexzMjQ06MtXpSDsybQfR5m9VLn7oLMBprvbPjAW
p8f3eZd97yCDlGhpa+8vfbjw3/PGkSgli6fG0PuOvSAp1bsYVqdJ6W5O8X2WT6+TGqMXHLibIgUN
Zy33dpC/2KQIozk9JoOJzdbYpbA0JBLzFvjEutVMsWWxiUdd7UxrxLgf7dtoPt52AYnOX1gihp5f
bIQTA4Kpniyf0XI0FqRApUziMYkHpjh2jdiZKeEx2nhhA1KFTZ/+nkDsb3LsvTvT6bC3Vhvs+o/2
HOl9MvOA3zIHcfhiUCHnaMWDHxZze/WhZFwGT12YnBwY0rxnOv2JKAwXrug1o/HoPrWd/o5NIoLe
sv5ok9lmQm1Ve9OS6zbhxMiGSqwzHCzrrDWCKxRUQB5ZFa8aU3sb+ihUPcIOb3tTdFwTKtCoKx9I
fQNRajWntOX6bbtiZp1bXLBnPqH53fgZwS+ePvtp9Ay6fbuMQfDYxwmTCiNHvoTQfhKAf+xgVw52
KJnrHJfGOQoZg6nBtpx3xp6Rjrmq0SRYjvvULXxvnSbkbovXCoDLoqBVkjgNcWNKHyK7PzLOou9m
JrnHPEBnaGwIJSQuqKx2ypRbayyjVVe734uTvGsjOMq82TBh4kFJJT49Nvt2ZoetGRxUzHGV6w5b
uzxC49iAQaKoaQ6ZD2/UL/YO7r2zgbO7VnfliH0Ybig+Q7bgjvDXOds8TFM/FQwosyEYu5l8qgkI
1dE8gFNo2FfEb7omJn7RO82VXdMzSte5cl6vKtWuRzdbS1C9QEht44xu8jGKgm1ReZu5e0Rvd2iV
/2JaC1yk8tHiDQe0fejxCRYVNTrh8iPp5J5EzmQu0D9kbQdssF2H3nwZt7TgNTWE+vKTZRPP8XM7
0oqT3O5tRWz0K4zjTahNtR9q63dFvhNhc39wj4ZFj+sdlSUcODO6vQAYim4anlM5kPbCr65Rl9qF
95igPMNj5W80VvqtYXaEcUn1A4vnOObjZ56x78HS24kJitfy1jbFhwjI4o4AGbaNxyimqsPeGK9+
bG+ItzjNlTqzDNpI+H9N7bxOC7q6XKRvWZlfBsJWnF6Tz+7cp5khz27J2eHewphgH1Wwggg1mN0P
tiOX3G3vQUZOK2EFkhO/AHrRiQOFxCuq7C3yctQ39QcTtMPklbuoT1FCsoE8sAy5Q61vhhDtKS4N
WsKpt17iqF4DBihp5jrgG/l0zhYMzsgRnnyzRN3nBGvkZls94uAVqVmGue0eO1z4W2HF9i5T5Vch
ynjlDuB0pr73DyLJGKYKh8A3CkrVxOO2cBhqo3AAJzQ07bEhsmRTJVUSMtD77vkIWLaNcjd6ek89
+JFrUuBF0m68ArIeJSlaQx08gO18qaI+GN9BHTqUsqkzB0RNLCAIC8WfmtaRhx5dKj7MvY+rsjCf
Sp2UhdhAU5mIVQ7JlLYxLw5JlW8Xv7SatQUCd9mOhogedeLPuCJ9sjlPTrbkCQKIzHlZwPnTXcDP
kBtn9MQzwsKkDAeVgKJAA998tNTqaIk4YTUt1xj91DIah22ed+6fFMrAI3u98VGZPhA21IQTzznV
k8TT3HBGxATgMNNsjEVvvLhtPogPEnnY4ICp6aR8Mp3gFuf3SzYaj2p0m3d3cSU0u6JGMmHNyfwe
RHqgz8ZMmm7hEuBVynAoJCHb0/TFmiKoWjrSAMM6e5TgUadqifa5UnyMwZRVfCMaVoZqB1Be6kNG
BgNuycm0p01PXiYjfPQtOxKhyk8rc7qH0W+Xi0CrlYSVoOb9R4jx/ygN/2aR1/z/Nwauflf/539X
/6wyvP3//7Fks/9CQYiNj1h2n50q6qZ/W7LdxILkB7PgCti+McEO+KF/Z8bbAZiQ25KNPZz0sOvp
uu+Sf/mbB00eF2HgO55vCkn05X9nx2aL/5Q8fXsJR5qW62JQNAmY/E8rNmvOo4FWk+lF4k4ELbmt
DwcIv5Ug8me2vC0u1VGhDl84rFZiRPq4GYjg/D0atyhQMBfTL6cUtzgFzhq6hqat+9CdIto27VPl
hMQ6VsUaejC3jVqU5W5a38/FqgJDYqytyhfPuNi9e8TNBluzMV4K2nLsO6d2aqn0RpiU1TkfHfYn
vDDwE3Pkj9wvSTRDuOMMgRqJAR9grVvD0XZ6dBeHm0AruWbK4O5ougwo1uDFSJKlkfhcM9JM3qwk
zvtQB8gqjnocGT00HAXcUV3LpNuA3TGJpi3WE8+RWqGFmk80nwOqY8vLGJizYfyjZJo99qwrvA1/
hKPDHhosIxkxEQGpbEc9O5VgOKScNnqJEp0yqcEBKRB6u05LgdrqJytwGiMEDjFjMWpukka3qcev
VLXMe1mjtfZmMglRo1ldCm5MR4s/1EUt3FW/x4bgLhnWRkznUCmmzAAX4/T95F/KasgcQByRz3AK
XmW/1Y1U3wGAymlV4R2fuahmNvhG0zevnSIadjdh2GzCwhliZwMXExWPY2V+GAdu4jImHowljEd4
OcA652jeWK3W2L+BrjIpNByBBBIVx2em+vGcZlb/m2m/VZzcNlPdhclWxuDVagukKbgN5wMSLNnt
+6FkbmcvI/VqFZkwBzFuwOPNesSfa9H7trerkGr/mQlPs3YT7+g7Q5nOpR5Pys/adUdKnoDy0ad8
VHJ6GScNTkEzP053ndVlMTFyEoNlnuoIuMLAkb/qnKG8uhOeLdKbguyDLzvkIUnij7Pqk2F0VxIs
6mc9N/KL3CHh7gDkq6sjBFZ5C1fhzRjuM85iEs5FrBiHlesyHbw7f8CmB7MbHDAej7yAqOajuWTH
kyNg1cbfVxa9tKNLXFKawb7dIvzpfHCFyv8Fprt8cYkXfeoHuwZBg8oRdh/Jf+WqmCb/JwMA+paN
DLdDq2WrSibCnHxDYTHu4ZBHZhiwN8pXNmo4C0SOqN5R9djvuYKIw+jM8E0w8jfygEijP2yzEUAN
RfxTIdZ57HAOg9W1I2rLqoq+O6Oy/6RF035Y/aCOOm2dlyjyqg/TnrXa29kQEwfcAnXZ1q6Ci9Bi
Tz2aHsodSmrPLW8C43j2190gC76XPI8jq5A6/ZB4MIwtA0DmYGlrsbODbcDErx6GnvkF5Ih8Jc3M
a8JIo0UE6YZ5jcpYAV0j+AmtlwpYi8i4UCHCZ1sSxCKKK2o9e1iPbJ+SdUOC1neNke/d9tPuhRIw
fiL+Ii3XRO1YPNH+3P/2/v5Rd6C87+NytK58uqiHtOgOZdK0323m4nmzJqf9BtjDX6pNM5p9SQpQ
sGpHwwhCX0sXYLaN7ilpax7whOxZCoohFZ+dXXenjlI5Xye5QxmX+HEk+YWJx9jmwoWTOlIvP6dm
x36J2DcbfvLUJj7aqWUI1jduAsFCiY+1ARtxN198hN7lskUp0BabnrVxgnVHyzS9Vq5jM5+u8wsk
G7DEEnoLSwMWvt8I1iUGO7cBIWTUjES3CL7graEN8O7Yo1GxkoPLQt2DtvSYqqAWW3cW2Cy8OjH6
g60WTseyboCOZrOyVBb2RZ2jw9IofUj7dcAvEy5GrkcsPCgpDbjMcMiEp158pBLm2pN+cjDS21BS
aUwfu1teebLj+9+Kt8awxPyLqYX1YSukqhtyQNp+HzhOfQ1ueK1V7peauOrOYPGWJ0V/SRqPPSys
MAOOxGh4MzNmi8wCF/flVxybFnQ5V9kV/yM4dYrYKjFpofPmJUUN8wl+Mnq14Old+arzsEQWM/ZR
IoHkyk0ZV7JCEXdWMrj3f68M/qdG+hvt8H9ZJPVtnlZf/2v7pev/UCrdfuxfBUl/OQDXsOJISAUm
iTlIi/7Vj+H+Rc1jmYEvKJdsad6iwP6tVnL/utUtAZswGwug+U+1UvCXI0yqGwobH1dGIOV/p1YS
0kYr9U96JMleScIz4Z8AWaSJ6f4/6pGKPCkFF3woR2jXohsU85sysH93hkxWgJTQQC9w2jzkdUwY
cuujilHbspA2AlwYVon1dqVmsUmibgPaJFqPRtKvAp/uVzSBPC1gSegrcli4s7MFn5zu2VVQcKAM
wNwJfw7+IMxE56Vtu+OMWzIsLHiuJMff6NqBd6p19oToYscNyHoM89cFWxTxYFBlTC49AgniM48b
sxLRjBd/uAG3AsNYwU8Fkdq3HfE8EpzAHD3M8/wWVcOa1hY1j9yWSTSCponitwCsVyhkdTeLhPVC
viBsXTzrHRc4D/ZSklVAYNZ60ZB1oI0Pq8jUL+WQuZexs+xDYZtQ3LzyT1nIYBOpUV9Bby1/XCP9
pJSgzacto3/M4aWnNsRrXvSSBb0DbHHMH3DlCA7n27420MMLztH6lsAwiSN0b3PZCNd1H524NEIV
uw9NOq5nPO7BULAayQrZURdMJcII0ZgPM0pFBjvaie58RFKCV3WWM8k19jlA7FRvxpjxBNe0/4es
WcRiid3n7Jylz3XelPFHDVcUAcJk6WtMXfVG52v7GBqX+VqrorwHg8zyuC25r1AwILtn26Wuepmq
c9rKP0FXsFmMeAuHjdWN82F2A0nHVnlMdnQXJGTrxjJGfUxxw3RTD2kG+2/0QrvPYBmMcRm809v5
07fWcbQ2tDIvTYlMIuxwF4hnZcbm/dASBeGR01QuKMdDD1UEHJmMlVkXE3uBpDS/qxk6bm6eFUYh
hKQdkZh4FzKRARLkabOJgXBfopZoaQul9oqTdbovfNtGuVXOxyWWr3KsrPyYWk61g7bFEAe9gb9E
8zaurM+ySHAAknvbgSh/SzmS1wtJoFhKbhM/d6cW1wY7L4lXv2kaKPuPZKARVxGwEXloEP6CD6nu
sQPcObl5B5CBYCcUTd38LlXGHrZkQJaewBb5a+lj8YTL25dgqNN4WtkV+ejoAJMMTQl0XpTEEDoH
V53h/FzsQe4KBGt+HkG81M+SatE1rWI3mQSq5sN0P8Vwt71DZz8O9ZNyW7yHaNGtX7m9YDuaeT/N
d9PN9GOf9xd8+StcEzuOo37bMgsyI+tUtDhB5ugG8CG8nJn6bVBF6simq0rWyYu/T9Ms2sPKDJdW
8akawclP4bryUW2HYjohWApRAVu7IYdX0RMrw11tH2DQ6ePguMvVTXjdhAkzuPFYbpQsmicemzuR
4bNiZmp+og1+SUworYu7m/00VH1woJJYBUt1mLvsgpcpbDDdz+1ywqmwTtI/DqeKnESCtCylqG4R
W4myI5tT7ZxaAuyP2g3R4i+yQH6Ya7YjRqA/I9MSd0lGYQs67Q8cTOzTTKSXTPpg09V7o8YfIyJx
WPE0HiynP00TjJOpuK+U/irSdCeMiegMW3zPiE7ic7FEML3J4d2RjR7hrCJlAr1FjVeCbCW0VGon
zTm1b5Ph++6mhWJ1Fh90xeJtmzURs/0hT066TNBDlgWO7pc4GOwVXBt84wDek3xtmPNm1sVTnCe/
MZl8V+SfMcvy84eSleTCcLghp2JTEdaNLKU3Hh2G5D8IoB5NAH2PbRmlMHYt4z5Lhtre3IAIhHGb
wXB2ozlnWmW0+7GpqcJkXxziuBGvqGgRrYMgfjfqaghp6Ei2qJbgscoYqDNmXL7yVgcQn9NtHFmI
yDpr2bQNMCq/hgZNFAr5BuYTZJ8qJCf1vSBFAp1hNh3GYMBSOph3VKspruEmOPoxnBB6ueYOJibs
qCLYZI2Pqqt8FsQqsFJfJ91NVLN0xZ2KquwSMcDCV/PChpOcDLN7U2W9JQMure3QTeInmdKjydr8
7afePvaiY6Vrtpz5TnQpt4p9E7sNCqJsrn6R7UlWRv8LzaSmoMdXnNf5QyvEL4WaMhzhyKxiwSys
z5tjnXVcCxMjAiSTxKvkcHPKAg2SkRD6Hcy0eYUN3urGYr0BQ21WumTGCAJFiq46TmaQ/WBhAylY
Vz9YRRj+tuYW32BYuk7YlEMfVmayYft1P5fpRSk2RXAD2ONVzB+Q1kQ4XBoWBpXDHv51IWXjJodg
kJDwLrcVAZ582bSs34JhvAPWgXXcIagK+JYLmsyodjYuRbq55Q3Vzy4zPrxW73uFd9qZnmMDEErV
KlJoMCYvNDs46tiAVQ9tMWydejosscdjYHmhIwdEAc3FjvtT2gyoKbLqG3UUsTm+PlsLcR3oV0ay
V+aqOAeK3kwl75FjgNjujwg0HmoIfXGXgUQJwpsTIrRJ48GLfu+VeJ3mJSzleZH9WzrDZme/agQO
zU1r3Mug+r2w9tYSaDdIQOZDgPCG2fnjRe7GztxdZH052C3YuQi80mgMJ/fJsd33Wf8pZbEfyvh8
Q3YGLbwibNsAccW+QX24svz0mvXOCqTFNbBIKvITRNfubPJ4W6uBrht0UXJO7BMhTxmf/C9lpoe4
cTeWbljTNejcyCXsnJFhwydtBOBpcneSybU3syXOQcS2rjSMg2/qQ4FZh70lrCjMQXzJEv2G6vhk
z2/zmOwYNm8nMOP0H0ifMY4dTWu6YfuGx0EF+2GZHoZkqG6s8E0fBT88rOtE2zti3FgQymg+0GOA
PxyNH3bRhyQItrxhTJdA+hfJoS4hzS3+DvY3EYnG2vSeXaP9ahNzZ2fIjzku4v/L3pktya1cWfZX
ZHpu0AB3OAaz6jbrmCMjMnIeX2A5EfM847f6E+rHaoGkSkxeibdVzzLdB5HJzIxAAO7Hz9l7bT0s
efCqk4fVHXX1tahS1KK4KjR0fx1skdQluK1cEcgWLrG4LDllnXPkRBeXpLTcP5zEAuxeP3KE2rTl
uDMZfKkCv0jQg3PIgAslWxySe9/uEAGgcF2aQeVuq0Ty8aIOceM5DC1giTKPtimOo+5mC91AJG63
dzle4FXaP01pu0qtJN/JLrUPQ42JrLbd8axJ3/ko96BPtt4MlWnTcx6tBeKNVRebZxYwOhoz8akq
mQdlvX1ldWmFirCfw8fUOe0oIsBJYKwDce2jU+KTqK9LCoyu6S41UpwmVEvQtffVxMzW1euV6Ost
zp6VBWqml/UN1iK1yhtIhKGTFtCTy3ZlMsLYMbF+hMWT3XaZma3R7roHgADIhTud+d6gqdtRho9G
fuuigCd/9ibPh5XqxKbVmqvAKQ+WEEe7QW9eCypNBiomyKtmnFnn5ZVZiWsn7HaDCJ973bls2nSj
uUfRozSfdBTKHm7qfJWYNZM6zNDS7DaT3rzPC/kmNVP2gbzbJooAgqq5KzOxnw1Dc026iWG/Qt1w
7tzAo1VqosIkvKRrNjAXOe7TFYFxnIWq3WKRSvJsASBm17VBgHI3hBqtwOUz/1vhZFtDc3nzq9eM
AcOWEj3gVmKGk4r2PpPpkzE6zyIZvDPFfBm1BEsA3RhfRA8STWfoWnvDpkjMYvYK1oVuylzaiYId
I2QcLG3vpVHdsu2Sk8wB6/Ig2TCYJBInDxU+4UnEbZ6n0juZ/skLn7OcQsS8SOJ622XaXtXlU90J
dmTiUURBF1J/ln6ymUNHGmLtaASvIQCvFdPJYso05vvVJk/pJXm411hjXkqLSRY5OU7IB6K0WyDL
xHEUy8IissZUu0G2Kwba3DxwPtNCIFgHIR/m7BoRM+1EWcDrbW/bzPIw07u2y+codUYcTSQHTua1
dFKJplFzGFs6G88Gz+GPyy5Uxj7SnW5p20cOdhjgsCHHOA2dJL4vO+KURxtHqHtSADWRVL0SNbo0
jZfaNi9H0341/LdEt4atBTVmUUZnrfEgc/GiYhT9mbxlto3keiJSWAABiTRE8MzpSxLGSvmMUcF7
cvySDTRz6KYtegjXU8UBMpw5drSMbyp6mvdB7kXz3/njOUkEatOgiATN2+T7hpbxIq3JNhUmdZX0
FekVmXWQJtYaJR971ucF9kcULdp8S1rduvbDSzHK13Sww9UQljfGYG9yGpAAe+oHUQbXPc3sh0iP
38HrLSIvRiqXIoXrt9UUXimMz2sQqSev1d/rUjurQvCcVgYSCJlR5FXvJRFYTKkACTvnwvoGMF/X
2OLxRuQ2mJ98y86/7nzt6LOVEnfEMQ81ZnxO9yk6FW7l7sZaCarSpHLDdQfGgxZ7FKXViROuhm/X
lfu2j9UNjvV64zpZ8NhYdvzsEXkED42JQ2iK+mgllPMNE71nzSfIr+86bQ2l0TnvJs3duY7KAaKA
Z2a04fXWpkkm7UgyetKvpNYiv9fsMM1XME7MryCGATLZUdaf4ojsHV9ViOwxaTs8UHlpkVNbt/BO
fKPCUmK0TDbWjCwK40gcot4z04sRkbq7CLaMs/IY8qv7VE/pBjoK6sgW1qB27lk+ubwzuwaXQrcY
woi6Y6L0viz6jvi7kSV3GbReSIgGGC0q3mbfVCCJO+DqGTPPwADEXk0+aXl+MGetxOHMCQPzz8Uy
YGp3tp+v6bLz/+Hjag8t62jI5yY4gpqJZu0m6XQ1wwuvh6ILRpFeGi3gAGG+OY4rknqsTY+Aed9j
0yYmMmp2aFYL82SXBST8IbLC/VTT4FzUSAJ2Y2VXB7dN3Ns8ZSeAc4ArMrbzCT9N6XNHx6kZkbsD
CeLkNbW2DC0XyV3CF3ctVe+iq4LsHMQ3b74FCX1F6yiBedaD+o0uHAPJ5KaKsRTfKjMM49U4KI2T
I+L5xega4T5FguutTM0b78ssD+TGgkIbMCWZy07oXsifi/rgTzobGIgeRtYI723NeHPYlvV9Y+dR
AabcVuhTdoyi9bklaZRGcU4yOs6XFSmP/bD30Okkx6gfdMyvTKEREEaT0XGutge7OiUjTsh9Aml3
IItXJcYHB7fA/oBNwPKDDsg8C5hrD48pyVjHpjGnHW6jtKUGG2ivV064ExOz4OuSWRiwc3AGB4+Z
IitTCH1umzURtHXVIK5APE1ljTktm9czoFPnkQVxcWE1jLFW3QBICnuChbBBd330Atg1+Cwsou3O
rZqxAR5u8m+XXRyr11wRNbsEFtygihkwum30afT2lZKBtwQt3yksWh613tgosL45qq8LNCqKlEUX
IrFVJ/IjK9z2VQgprkZjqD/yhgolcWNsRlURbJG512eF3uVPhWEQdDnECtlwj6pULFv8GyGbyQgg
H3tZs83EVF4HYVSc4cz2ryDveAFJ7hPxweAR0EnjKt5nYzLr7oPwESFKfeiGZLxqa73CY0c7eBGw
DKCWnjzOD7FvfDSW5+6RCrk3BaOS6xLRwbloWnWlm4bizJb1xllVF8B9rFS5D0C41VVJgut83I7i
fpmoGo42FBUg+OkYjWfI5ov50+8xfBehci85N6nlQJLQHv0wY6XAzk1EDDGGFHLsnIcBRc9XvXK4
13tPH5ehDLKbzJbyIoMSgbV/FIfU9DkvGMdQB5hW2zE1BC15ch6mkZVuqHTSC1TiixtmU+4jbXdM
L0bu33hNRT2Cb86lhdXRZVMU4zDqoQrULVSjRRpipVqN3uC/gDUK8FxwJiaRzXiLST+Bud0Z6X0U
j4r2IgjJRVQE+WlCPPVh+NkF9xGGxaaIvmqRQ8Tr0DNg3AoCvDv6SyXcayc86bDxm3XG+jIb0Yv2
OiqZLi9k7ZtPMq+9apFYjuUcm8KxHmClUc34do22S4L5a1OD49tkCrhlORM2kFcKeCzSx6C/o9fK
lFr0ercz3Ao3eE5mZWBeSAsdsAHPZluAvrUXsm2TTTtAOaf9JvcKA8JlZTgY6CaZYwh9DqrrviLb
0HOkfqTjOdr2cGN3MsRPZKVnEgnijILI4VUBz1qlgKE+YEVQ4gwGuj3iOP1L/PbmTS8zDgjmNMf6
hvUtgSkje6AklMtv1XCetL7JsbW4nvBLnQxFIGrWSOegmKXtuN7NlWSFoeyosnU/3MqYzoCgtbDD
wyEWZkMQsh8ofDDoxTjeFPpwiCUGr9Kpuk0iI2/JyJe7u8/gjiuPTmpzavvgXE/YTgn85bFijFnF
j+WI7VunEs632uAehpRpoZls68RcaJQ2dp3sU3fctWi1F8Kj7JhwkXlTe+ydmpRjwtqXBaBcbk5U
fthd0RfkVXdu5r13Zlaj4vATy3crbbSHyJdBih6qt+5jzCM9uQaduPTKJny06oikqbJ6HaY0OE/H
QX7tKRzAR5p6dygLET8m+Th+AFtB12Wi7fMguDM5q9YV/Jqep2i00WEz/3f3TaLVTIKLOBu23J9p
sO/QYzwmdha9y0aRcRVP8s2cLMQFpa2FAGbM5E63pPFk5W5xkrUusfFFtfbiV6Xdrmxt2AdB3N6i
KSLNxNHc7gLP/3TV241Hu11vrNeoMuMzEVLGziaBFqfLTh9M670wEvsYUCEZaxR03UvVEBsf9U15
IbMk3Tml0tGEajZnLntCy4hMEOrmgDvHb73DOJqkpoJERqQxBI9jlRo4Z1Jmv4AQCJG+8NkCV6T9
WUvLJazR80N3T6jEpmYxLXUow2zkKcPs+ZEcwoawp/K8I5aAnnMJ0aHzD7SzoqUjfWuN7dog55be
7tS61n0/Deshk7tCaMF7Y6uIyMv60Awhk8C2bXYou8wVMFpzNWj2kYzXniw29ybVag6z+It39cge
BMSOjb1bo0UUkNC8OwuwMEQcKzrmRqovAJtaaysfp0u7zp+GsPqICH+LUhTPjCI5ZGV4P2nBL0UH
TDc2/DPYB/e4fslGKeWLPUKzL4JI21jM0Nuy3cLt8fYFcYCcSa07w+LGrzrPBmsX0WkhHG1DL2s9
tmjrNEfDiRu31YVVqJuux2NM1xGZN4bmV+FkB4YQCCebaavn2lMJIWiH02VhptzGbkGEmMZUqGml
vXa694hsq4yD1q7I6nQ5Noj5mWgvzIzr0iWpvW6d7mHwY4QhvjrRtInuKT9JNlddt2Z533phjZXY
B9QHdeHawbzKPGjDDD/fdNiK4DLl4y6XndrrjmWgr2h5lLOqexpFklJaVzQrpK9dJupROfm2bglz
paWLfZvDjcTbh+2m2RA3cWhH6e+aacDD48wGKnz49hLbub+KE8wVtSkuZAUFewiNhUHMAsjGiu0t
Y9IbLp3+DWWEouGhbzheF3uAAehv6Rf2dmzg82jWjW6na+F3w1ozyKPt/OfRIfOmjAsqprZ5MOMZ
nuSWG8hczNBM1V9qs/8xoQ5bwreOl7qHbLcHfFIPzS4x6TlG8B2v+p47Jk6GE6OEhrWOUJckbZMj
BvLixvX0cxfX7b7V0lsgPEfhD+/DYJ+VRXlwJvsYFdE9Og1afX1zQwWvM/VOk6vCsId3n8adiILq
VKOYeo7C2L4gxHgeFjOsZt1t1wrCxcFJMwTHgjfTt/l0ZYn4tWkxNns8abhuJIRgE5Jyje25rf1T
WgV3Js17nfhl+vaCyh71ki4JJYivGA0CCLd3QYBMp3MGdqee8kumu7iu1rXWXiBTXRdD9Nh0k301
4mADfZVdRVhrXvKhc67BKsC59VjpqJYIQHcbJv+LQZi3AycBeJ9dve5RVlVWnm0klul1ynRl2zVJ
c+xJMhY08ZaI8U8IEdt7142DC0+rN0o04bWRTbTcGrTMbTHMxNcRg7LrvJQl48RlmY/ivO8NujqE
iuyxZ9AQM1ZNopODXhq7DOsf4Wogedp+26Od3OStvG1ZSsiCGKqzNkub1yECt2Zh9+SmyK4xHhJG
OR0dw7rWauNVSH+bsCQCd0S3y9YLNUC4N8QJ7hufqJWmF3tEQwc/NvdYMuCH5s/F2C/JCD70WtpQ
iFfwdoo8XtcolF1QBLTUWdjdZICFWehvsstWRcK7iaLy3ZDyuqjiQy7DC7xKqzFCbkZr39pyWhp3
VqAHm04k9yPNR3Cq8q7FitLSyCNaHd5V+q0tyIMwBAITNfgdiCoa+numLQ4k6GXVj2JjBJM62FX5
hG/pYOYRQwIm29OybAbcNkPpr9mXw6Wu9492bT8Qf33DcTa54+2QtqPQ6hXwxWaSqknHeED2DUzo
iPq3D4pDRAPpsm/1cNOO6iIK3yF0R4ira/oy5dhtbMCVCLSmJ5wOw2tVDeqiC/vmnSCTFoVbJIfV
MIDKWKaIRLylxiMI1ECjSbpQZCBcpZmHyyt2Bhe7O+TZA5NxvEWjkz3lvlIv+txzS3iVFv9ofp6A
31dkuKfg5NfCJV+xSDWI9yIbG0qYLMH80OkQi0RP1xm17IXgeAIBNdDPDYJ+pxUYM5OTqD692QEl
Bv2Y9INi1Gd+GEGhsBMCaZzE8P0DDhda0Zr3oYMCqqmD8Cz1W0FhtgwaK3qSbT/2pCDJkeYm7jON
weFgwP5sxn8LZX/waEwQmv9cKLsMXt5/1n7M//qH9EPOxBkgrAohqg7g8e8sGvkF0YUQuiEJ0OAY
9d/CD8FXlG7zbcyc+bD1v4tk7S8myg8LUQUMTezAQGr+FRKnoX/WfYj5ZZk2eiPD5X/Ot6+/vVyH
mV/D4Plf+WS1JrU9z3JcIjiCtJzSktYCt9iTJGMwOxYpVVniNGl8S0BrcBV6EyWSA8zj23gdU2M8
ubeu4Stzhze9sEBYgtg/TC0A5EOeReW1sCdGjZYfMUWIzFJ5Czzvc1iNHqdhsamrTGDbNFq3Wfpa
aGAm8LuItGO/8BUmPWzHY8wwukUFr6KKlKa96mPa/RFTSpZUi3OPSYydCdmrjFkrChMKVuDk2WUQ
FtU2I3E+p9Oob+sQa9m210RGGcIZqjWzEZ4I7kQjzXX/NFRapp9MZRtev+BV6UfEBfEjhzlSleOk
MaxHh9PhC6OraaUN7Ezs5JnAom3Wa3es3Lw6Fbbi2U28O/KaRswqqQeCXuG/Uob2gOHRmo2JIxas
Np0qchjTXHusKsvDDu+7/nWUArSoqGUwuVALNQQ2HfXcThUdbj/lLFwFTsBolspv7kcaWfE+hCr6
KEtNj9TSYTgxrFD6mf6NH7iNumYuY2ZPxKzn42acArks5NC/G7pjSNySVf4alPb4FcORWVJsU86h
YsY7fGGSlknkTkFf3gKNF7JyqPacEmCKLlCSDhCAayEuiHb3MLRYAXBtoiINsmCBGn5EwqBHBa6R
FhNzut52KIn84raE43lWkYK70kfH2ulmF15lUx/vekR5mHZHMPR1VGP780Qgb0aKdWLUWAlTSMyh
7dMaSeD3u6h/0yp1GQ0GLkOwrCePi3I6E7VXMgIeUvy5fsBAgS3N7VFWWlXoM7uaSZlMmbGt0sN0
J6A1wwJMSTM1KzvzCq6vn5IW0iozsdcDRzvn0Ph9YBBdJIdx76OhqmG6khx8aEPYq1usDA7Wz8Zq
z6YhioIzsgVKgOle03arOmibCnsQk/EdYYNltq/zXt1bPd21UJtgR5MdTUWC9msBfNDu1nphFUfi
uYOTlqb1Bv0hYwp8lukJ0u3cL/cmmqMBplPUE3K8GUH0oW5RY7VDb9pd+TiFLiLwUysRw/08OXXZ
XvV5ZlDi1oIk9hSN7r2hadlO4AjlWmU8Eut6TOE1d21BGItXJTcix9GyCBoQHUUpzKtB2MULQaDW
k8etRafW1qZoCf+c48KoTxOUmQyAHpO7XBZ7RRIv81MoLew00sX7RnEfa8eojZsHpqzB7QCM9eTE
cy5LJ0qvbqDIBdB37hoGaOHwHoghIhh54XFetFMGJMh1sdQteS7LpntjVSD1fQ3iumSiNETAbsAO
FikN5ZRkFT12E7Gd57OOsZU69YW9DgymLs8CZQLIiKA29ebGxf1o0B92AyRshQ/7k8DooZrydB8T
l9zmXwvoiB3aGi327IATSdqGmJaGDOkFQOLc6ehPZG7TI2rAbCnd9IAVrDQgjFvlgEKYGr4xN5Bs
6OIuBtmbG9KGMpdOFVu6WkyNHt+i7OJlnsue2qG/T73Z8kNwa2UbArV8kHBAzuAe0wgvTB+JUydI
TWRK2gV3uZ80ebHIhNUHL6br19k9HcrMeiKsNo9vHUqgYdMabV6du3ETVudAd6dwTaVbMRXOoX22
l1WACwKRQJQDZI9J1MwqA4u8VynrpS0VjVE9Lu0dSC1z20gEN3mup4QdwAlVLhKrnqu/ClSCJbxL
tBvc28OSog32C8hULG04tVejUPNQhh90jnS1OnNiy7kOstJfjd1kratQwvsaHKfVti5yAY5eff0k
ZS+WaSVcYnPkRJ59T1Z9SPPOWWA7NbZD6ib3xK/bF9gLUC7oue7ivcX4LRtk5Wlgm3uMwdpFaxX9
EtgxuAUmM9ux8J29XvQM/YkrUc/dCKu16VFVgyCdkC7U6Q7KYH5k9pJri6Gcxtu4AgdN6cyJBFAg
eq4uheQBbwKHQFbbFZZ74W5MkGVbvBnGnYpT6BnfYj3T9qxo9a+oa4xbu5AcRoGv4iqugLS4QZHd
A6u00gOWe4QH0n7FEV9Wz4HPSnzWRl1XvnuJrPPzArUjFI7I5gMHbkeVLToyzJHmy/EpxOgB9QQr
cEbDQaWmdz5Uiem/YwuIXpRlCe3RGtrYP1YZ/fCNF0Wat+IBESvZc8swohBkuLucLJylGda0YOwR
rHOl40PNyXIie2oadGIhTBBXwrGzcROaXkg0iu4750lIzNwKONKwQDPXbKnsOe9W9BgG341QK7op
FB4Fh2sts1Z3scTFkYt/G3oEFvfRkRuNwygttwDSPvqibSIL51m1yC/LHmkPMgwtukrr0iZcKLau
m2qy1bKOXb9aSCKaXhNN9scQ/uZLP+C0XrYhnghP68cCsfQYM0sniWzZekHz0lk6nz0JH2wzi2gK
4+mtDmBznsjT7O3NmDYQaIlDGA8YL8UxLZSy6dcySoDaGnwdJ9Mft/WUkSvDAtm26eW3wvHfOuq/
KorP35TQ5BBUL/XPVfT8Dd+raNP8gtFB6rZNEB3OsFkl/V1AbcovQgB6tJFHU2XDs/7vMpqori/S
sgycaMJVuildBNk/zGYkQH2huHYZgLm6YPOGdv+vFNKfzWbUShbTCx2cvSl4fZY719k/1dFVWQs9
jC25KPwWKYaucWoGrjpdw7DQr1mRFO2eVhn0scruTc+gr5D/m96wfLCoRBX0VlAjT0kyh6iZfsVj
7JrAl6jkgnwJ0yLAyNal+SX4ohSyHvT488wAiLzEsA+3S9V+e9sr5d1Dj+Re7WSTPBdVlh7zrMoJ
UEfdp7VpNa18pFrn2PbcCcWRV5wnAF0fR1bLmzaJTZvhbb4K0+AOz3b+oPVEjyz1pAA4q3NO2Ope
NPjLHJxhTIbwQ4gQ7W1wKxgdP332l9/z+/6S8XDk2E05aoj5gn3/65n+OV9QJUmo5vPjUOLKOXbw
5wsauKlBWO+oFiFTwltbdc6eU7cxi7q98jwfa+Od7SpZE5c91TDlmTjC9anL6ynpTA9IbpszPTXd
dtUYEwOc1AOBj4g9vKlQq/ernGyLs4hoD7mLe8bEv3/56Pl/ffUmRbClhG0AchHceD+/+kSbcO+M
GVKSbCjWvas8+mbjsLa0kICsKNRXv/99xnw5frlcn37h/IJ+uv+kpweB3SdqwU6AAFq/SDHnG7DS
yHy6GgHTV7YqwHI7kG1YbYPsmEwJ5DJxBnDhQXhIITh1DHG/+/0Lm30Dv74uS1ekTUj8DcimP78u
XHRDzy2vFtFAbs3kpfmZFg/e+f/gtxjCVhahCrief7lZwFIg57MLbhZNNceqMqp1KSn6f/9b5D+4
yJZl41s1LXuOr/jlIZcSnLYZuSicIoe5QpiTcLIgBsk/UGkxTW8DaraQE8aDTj/6nhJKw3lg6dEL
nfsebIC5t9vOTJCm4CJC4z0FKzdN4w9DJLCkzMkDQ0UgRLAeHNr9XmySEGjTZaRdyyDCbS8MCaGQ
eBW/uMGUkT2WRWCdjSqtGPV6kDSQypBUn7U9qmQQITVu6GQ/6LTuFkY0TIR3S3yn3y7Lvzesvypu
gN9sWC+v+V/uP6r3j097Ft/zfc/ShPgWkDrbeqRhOe7sB/q+aWlCsTPpLnml5LPQAuKb/mb6IZ+F
7o7NNsdgnTMD+9mPPcswv9BEF7NRSAk2PGX8S1sWP+inRxMqsoJH7zq8ANvFbW2ypf68ZBBATevR
RO75LTk7NomyWHg4bZ7w6JpnHVNCOspI7JdJJecpU9ksQzeWwBl9J33JDbD3XgtCQtNyIAdRUs+C
N5glVtGYL6aTi0Pr6BCOHYpKdrtJ0F+g++k8emgiLjgL9uEqRhv14LIzHrUBk0Ke2IuyE4bcVYaL
JKfMke5H+bgNWlO9QpzTXsx0hPRXGD06hnjCiUm0FK3+kcGC069iS4R3P32ol/9gJ5qvw9+XMK4T
PXaiSyRhtpLYml9RzTk+Ysa78quylQBok9E+T8qh36pZgWL6ScqszUihJqqspCS02jc1wkBm87HR
HGq+P9wQD2joqOtFd69bMdrZqhvIG9eC8zzJi2QdaTrzGMIufBbttgUYHpvT8X/wPliCTdqQAmO+
9esW0dVQJfv8K2tGcJ163kcg43GbwBxGeKApqv/8vWLagdQRjobfBdY1wTSoxsZao/YtkAU0vvHq
JV535qkGvXqqHzsYmnuH3NhDnHXmpcwC9LhGHp79/sV/3k+/fQYuYUWuoCDQTXKDP9+rFUh9Wbv+
14xt/Jjpjnkkx6CZ54ziaMQy/7Pt9HP1Mf8+15jB3HymfKr2jBb/+dmY+iQcqTk/Wpk8arG6C5IJ
fmOBxqvJs+Tg9bD6WkqbJQ0Q7v0h3fz+/co/3nQuClSdnj89YhN+7ucXkNICq5oh/wgnohnZ0FWK
E6xmUpN7mfg6JR6cQYYGewtkWrguO318TUkwKbCDq/GlN8qgW9Mgc47JIC5UZuuYoaakfO68LllP
8WiTQqE3BeEDqRYeOtDE2To3bI3M0QJnbULSZii6HLNvHdhPbjRhSyLaJt/YUZy/EJhQ3hKH6ceL
FnDa4fdvfmZKfH7i3LlioDONOspVanZL/nz1TdnnxIk2jKiqrpyZBOPZqNn9YwVjKlhMegiaW4b6
10DnEEzDaqDgYxuu8W0l1k1gBfSmB7ROM8QhH09tk0UOBsGifbBA55yCOW5mMxCeazm1uh+CoT/x
V2T+EWaGrbbN91kRVOcG0IVb2hJXtB/t/e/f4x9uaJfBMMcFHkUBNHs+z/z8FnlEcr+r1GtR2rMI
CiTSnJWEXgAsbBF55uL3v07OBeenRYzfx38GyxhZcDSwP/++kmQ+IccSto07POImVGvABvEqS5o0
2jPMEy8ydu0dFIRDQLDCCLKuvhZdVlQL0bEqCdvvjnlRaQi2gebtaiNjYF6ZJpk8qWvvNd0pCaa3
naZFU+Aibwc6cBU6ZXcrCBWfO3h+f4uqaYVhbioXtLQlTrWsEctKk1iWlFuduTJsv+owCy6gwVxm
dEzzPynh/nhnGSSWWyYTFHqqeMM/X4bUDE0sWdNbj5ViFfvYTkcuFh3EKjgUi5HhP4vz7y/9P7jy
WNB19nLHwQf4awUc0LVuVDG86Unl7GnDTStBNstKxZ77Z6vWH3b0eYYDiYWFiwMvE6TP7469OtWo
uPGbd4+zNArhXVOjGMq8ZTS5BCaTFDztYgunJp4CGwR/heVihFw0/MlLmXMUfrnfvt1rumKwxe45
R8P/fH+DOMUWL9zXHLLXUzxOmOsQUVWXIqro1Q0dJiQmR6N9F3m9jteSrOxHAJc9lk8EEFnSlxda
GtGXHTXXu9F89QKUaazWbhey6DRB8ZYZ0OAXPvT2bE3ZwnDWb0tQTWNKP+73H6H5x6eV0A+eVJoF
HGO4Xz+/Gz0kgQpJ8EsSCwKjrWRODqiraVnxeF90Y9OgfCa9nfkJp9l1wRPzgVbVXdQhyU8rG98B
7TAEKAgh4/405UOzJvAHTDXYquyFdtT4dbSISFoIhgLUEJO4MeukPsX+aD6iVOnuy9wTF5rW4iqI
oKp6ZXgVB+jgFvYIKpCjiMOwW6fxaRDCndPch6T6FCdtRcdhRN6FqPMA2AMDZJG3R1RZKTOvLoJ9
ACOSEYMPb+HKSEEjLlqYo3uGJVr5J5fxlzM9u6ormY8wdOEqmGRRzofFnw+pXQO1yxcvBMsygzaG
tvxwaAUiAwhSJCR1hkh6ZbhDerBya9jbwaAtYxAwZ8jdfWj2IFW+DklNLEbFBg5Kv8N4yob4tZFh
jZ4vhYXjDgReLLSmzq++3QT/Pub8lfuZfst8GrFdiz2Ca/fT87F6aV7+8pE1zMFPL+nH//7r/30d
P8Kfjzz/8Pt/TL/5Sd+PPML+4kiYTEy6v51ddJbmvx159C8MuS3wCKYi7kBXLKE/jjzuF1pzDlQE
mnuWnH3A/8qRx/i8FiMVZs5N+iVOc3JCXPgJn29A9K4QNYrmmSFFgeKvA7RcLevK19GCDTGRMZBe
LbCEfaY5t4CiUJDPjPLKua5j5ZNEK6sOZMxzXucV4QV9GHPDVomN7mKF19K03/71e+6i+Mhumurj
ozl/Kf5jvl3fckzUoR80/+fzH+vvf/Y/8vkz+/SH9bfP76r9qMbrj7pN+FZ+0I9/+f/7xR93we1Y
cBe8QdJs5p9GpvAnQti8p/7zQ/P25fU//98f/v33m4XzreJkAoKClvrc6GUZ/n7zOF8olEjmUcJi
+VXfDsU/bh7xhSwb3dQR3NHhlXPh87cWL8oLenAcbh1ifWgn0hr+29u+/F4bccW+X4Yff/65Izkv
Tn+voOg90/SxOI9zD9pAxeQvR5Cau4WJk70oPDe/UUmMdSYX5XeIyj/9JZ9vUEfnFtW5ABQLlIWc
zn+pfJvCHj0OuOgwinBpl9mcAQotoMAJvf7psv/p2/nxm9jMaGhxjcC4fX4UnDAoU3ylCxFANISz
ABxhGP+sDPgHb8dy+CQpugRH51+74r5yqrJiQquAVe5AA/sXqGIxwTJ6jv5kc1HO55KDd2Syhhgo
WjisQ1r5tQnoySJofRUjpuIUyemsKck0KlMEu+XAIWUFJwwzjD9BYU38TrYHFkTC1cpwkjNf3kpx
w3ZDI1YF4hjSWhDuJ0vZg2rDCtLk0w0jcR0D/Ii0nKZEJsTJD+r4Iu6lqLYNqum30vBcf61UOzAz
Jh/kgcbvmMIVGzLjpJU9XyQszQLBOEVqUbPtdRuZdzAZpxAWCT+CXXhMS36xEWrGu6kR1bMGFZvj
9e1p74PiTVznzIts8FGtkFV/0tEE3rVNx8+WOC1hWpMuTsQQqtY3SnUbdaXwAAAPDMXdZYwL/Gmo
9e6RGbgdEX6HZxouRhcxtM4ymNGNLdOzLlAlXFNbrz9Q+KXeOtGH8bXzvOFh6NOZbxKq8zKnhcNw
NmivoXdNEaBHZK+8cTOY/W2henTSHMTslOXaa92W9p1npvEdeLOqWjA+BHAqWjJkFnMgbvvoRBHA
35URpGSzOX17MTk5VzrD7PRMNZFhIJ75YsBEoiPOAyfGXE/g+6Kh+HuseCJfszoMX3lq2pdgpKxh
upejqvFygdaDxlr9Yhs1NpHJ4JPRNR+0WuITVL9y0CsxzsWa9DQf1zDzOONYLydbOk+ALeRJ0Hy4
ojuDa7kTDHMWouzihwGkS7mQ8XBBoiVTmqlt4pusrQRppbi57o1u0ChzWo5does2D4OX9PclSSXO
IoSC8qZkXN/UNOhI1hyb/ryK+2FcDAPUjUU8+cPRcQfLXxksPPUiKAb9Q+/76K3z8yRaCrruaqH/
F3tnshy3kmXbf3lzlKFvpgFERzLYi90EJlIk+s4BhwP4+lrQy8qSeGWU5fCZvcxBWt5rEiIQgPvx
c/ZeexTJjYlWXMIgRyYAgg8F0B7IgXHWsXBbGwrjNai0hJ4GxaglriUYQKyqyqlvBkgeCGWBScSR
FLPp4V5I6hFn91ItN9hLkmtQhuNLobz0NRFT4t1irEqepJt5OKuGFE2l6LC0U6VLNWw6qUMQ6waz
WbZjVxD3MQ4CX8uUG+0bLXoadyrz5BOOHUC3pqest6IZahV2Lg2WjRtPRArgNPMY+OZacckkd0SE
ObjMMUq8Ebc1kY4XtMVxBASMsJhu+D2Cj5xw4RcUYwhQy87g5Z8IuypZqUvespIrgpCG8PLDSHsd
JZZw0DTV0HBBgUBF/CbycflWsOIHkdDd9Ie0SxXgp6fxQbSke2MK4LGk4ngIjfgwmFlrEYgbXcaO
eT4jZwG5VyB32paTzvOPhCewo3ZBZsUMr3Ke+17L3vzera5pQeRNNLO/Q/XrE20KMw7mq5LCwtUA
2T0VG04H49NSqYYEVt6/t4kHiGgb84nBF79WgULmsicc4d0fM54k2WEACeO0bkoM7zFzuaSpJTrS
FfZWNLnUoo4GyYNgyXwRa/4hemNLdRELjqiOAeH1JFLPCamoyLx4opJZ5Luk6VFLWbGF3ipN27xa
UXygXjCyzaem6lAj04xVV/y56puFp4vThE4bbF3TQJ4kSWp9QORJnqZgwpIFvrXv8NfGOKdq9Db9
lriG8sYkM7uERk10YsIXIJeYWWTot+4YuQK+YGTHCXim3rVVvEn8Jp92lpM5bUgXufD3Y+/kcNNz
01IbNxsx+rqG4rTLaRt1WMZnossEKqBtB5PFDKzbtUPahX0wdWTRQdbqfmQTLUO6iiOqs6EssfJn
jUEKDjg3gCPdVAwhNAHnw4vjaLTgFkgfZuUIIUptekaOwcaYO0xUTGahFS4ie7N5WrONZ0Lji8qU
HKQoL6Q1hk2C4G+TyiB9Ltskm8+wESbvmTE79jZx8vHaLsmOjsjza80QT810J127JMfCtzsisnLf
tQ9FHQQgJ6aG/kpmzUMaFsbYvwHmkWmYMtirIqtsWXx7bSCPqk7MAMQ41Oyo9YT9CC0gAQDoeQBR
IMG8y7ih3zWT1F4Bp3APlj+nUAQ8E5sBeRLWQaNnfyxsfB0hs9/0Agsqzi8rtpGrOOU9DoHgVesc
8WL4HMvA+PUJjhExJCswur8cLL219ihDm3Hb4GRf4Sq0QyIiu7Nvmtfqrwqq6a1tqJUMYaO03Df9
kF0jtc7IXJhN8daSp/SYpCOqwEFBuyAEosvxLeUjCebShfmps7ZtS0iaBEKbcfNaq1LdNBgBI7sS
xjXbgnfZt0JXxLKYO1PzvDfF3w87uk/JlFLuIMWBWbZ/RSLr+pwngk2myx0MXcqr+/sYug6NcGea
d8K0vB+FHQMwMZBIkjpDZArbrsf6BagckLRGzJ4XQjkn53wmawD8ubm6CAbg0ceBh++1424MIeew
hnBQy1sOnpnh26ySFREa9M7VhP2TzHLal6DWDd7IMQ26u2QkrTjrGHOGpJmoU2uTR0PbxBxQjw85
irXE7PcMf8061LN8eeTZNL43kFO0DaQJNpBczsWAI2zkcdLrqmQwQz8bOGiR4Baeyb+FVjkC1YYI
MV15uMzQDszOwp5iztBWWywrzw4PX7HziGK4mRmb0IG12kuiC5M10cA1sBeMCaizYX0/ciR6boRA
SJDO7Fo1yBgje3GJ9GVhHx3tYCPv3WVWFfeRJhDHhVMGfhpPwMjuoODpfSMZwB7wRXhAVRCoDsi6
xCRbeBESQVyez3wvRTVJwtCSiItZWCPxyeQvISbq6clxT4eBXXk7DkuQ4vvHInlTlw6EHqOzy/Gc
iI+usI7g1Owb0+sUMjKz57ezWKN6CrmknENW+O51BEXPVB8ijO8LiCsTMgMMWYQmTmRKmH5xXo+W
co8iZd3iwWngSQ4qG6/zxDSbvfR7Szsn0DnFrKIwq4d+twYGGZ4n7tuMunOT80eAxRTtcI0aDV6P
X5Gt0tYmKSBT5fY4QR1CojZCglPiaSum15rcQDeaEZ2f5VqHn0+lCKoh78vUurJy3jg2Es28MXtz
SHbNmMPm6gn0Ma8H06Um6jtyLfB8mf6FaHVv3GW4BVxkvLROL1OvxVw3T6Rn4hk13PKy6tzpO0JB
LJgO+2IJqcpijpDn+L8EyAUqyHQguc4mSY50ZRDruDa99TPLOfE7HiwSXMJkGcYze2r6H3IZYcE5
2HOgkSWaUYUGUmX6eL3ogYkH+gg6o0dTHqK0dj70ZtaPqiw1AbfFw2xNMnrb3SwThtYTZNc82AZ9
bEEfdRCEl2OFUHqTau1YROVIS3hjGK716imDHFBzEYW9sqzMfqFmwv5xlREduZOBhu26mseCFyMl
UBHBCOAlK8gnTWwLCcx0l8UxdsZSmqONojChW07+X1CvodTQ2qKGmsL9bqSU/5s45hDCvqwntfsK
otia4PR4PtvBSCirfSJyAXG9EZftkxHnCYgTvc/1B4gJU/sdcFrQXcNW7bzr1rThHemouEl2yRq3
eP/PGw2n7E3QuPgYfu8q/Dwi/2/L4f+1doSh0+T5oh8hs/r9+6/drJ9/4F8TfO+/aDrZzEoNZCUc
Ktcz578m+AZwzp/9AGo/ZvGrReN/2lmM/VGimDpDfBoTjA//3ZJYZ/u0wHT+wxmff2P9Jx2Jn0Oi
/21JrLYj/iIX0AOznXUwuh6/f+mn5gO9TnDABGco8X0qR/yDme+P7whLWjfSs8q+dozeZJ0Seiy3
feWNzTnxMvmr48tqPhb0Y+u/dP4/T1jWz4R4CxkcbUG6C586GBXhY5CmytMyz+1dVWrOc6vmMojA
TRQvAfHE3wLy7p44I2O3/eWX+0NL43OX/uelAwOCPM2adcr1++0olanFo5ef6hZDLG+kc8HJlQMq
vuRr6Ebp639+Oew5HsJD03GRePx+OatCVErA8cm3y9yjShbVW95l9UvsN100epX34+vr/d5M+b+/
9q/X44n79deGq+UKyfUMc2FzKPQWAW2v7/2c//v1lX5vdf3rSiY30NeRrlmfTUF4TVssycVJK+vh
xEGsOpJnM159fZE/PSjm2vQNPHo23ueLYFIPJKXyqSE8ZQ8PzPgQxKZf4B0sj/gpGFV2rqK56pp/
+XZrZ+vzW4NEeT0fewYngE/3sQfqWiOTPiWr/DBsa9sigFglt/4C96Ke5EhwUjCGFcFj5Os2nbf5
+ov/8e4GxvqI2ti+1y7nr79j4ImZHYrrF42+bUWm9omiDf31Rf7wLhg27XS+KFcBG/H7RQrHH/Kh
SU+ZnzlvUp+1vaEv+c1UFOnJbMVw/fXljM+jR949RjoWjXouxzjh0/XMCTOH6SSnfBIN6Qat9tRk
ZnbdwJ248U1teg6o1fazy2FQl4Xe7zxemzXvACX51x/lD68Jr+P6X15LQuA//bxjPbJCwQIeZIm5
oy3tKJY9JUhAEvh/fKV1JAGZmeEJasD1h/5l+ZVgj9CjeBcj1dWTBaLoOGlZuiOMSxy+vtLPl+HT
MwsIGjirwfzeRgbz+6WqjpXMI64z0zMyJbiVL15b+K9tUCzyTHmJ++DFQGBDmVbF91iTwRQSrate
vv4Yf3hzmJzzbde0DwtR7u+fYuLsXbcu9PBWEujg9BBJ6Lnap5a247bCBnSaIbs8LAh3j7DP+r/o
Qv7wTNs6yy1CTxcR0yqn+/V+V0tKEujPKN7CZ8CJnR/ME5itYsZjZdTJ8etv+6ebTq6DtYpQmEqx
zf5+PebV6DkD88IG9o6PTxROFUpID/YGR4x8UqM1ESLqw5jUfOOgget8FDlmiq8/xp9u+q+f4tNT
xkIfe5IYWjHByzQR5F3SsyV5NTfdG93p9ZsaKtZ+Bt2BPydI//Lk/WGxsg1fd1zGMawiP0e6vzzj
bl2kmVqMiwHVxFkxmM6BBDkz+8t3/MM7uzpdDWY1HhvqaoX99ZcdlIj1FqyPFuvDNnZGctzTSg8R
mQx/EZJ9GgH+3NtgdZrWqrtEQfl57uEly6g5o3ER0IJ3wzEFnLLxEBvtUKH4+J7SRJx+Rp9n5mwi
m++LC4fDlU6oi9PB4WuaS8furMsJezkxfI7w/yYYWd/lT++6bePFZ1SOXhrFyO83w6/7VLOd6YJ+
wnyhBDl2BpaxazNTmJeSdLpdPJG8xyTS/e2BX//m36+MtRiRIz4LyifD+HTlIB20sdPcc23Oiqu4
zPIoyWzS6ke33+vk0ISkltiwmD0SOetsvuEzVMfaNVGFuYBoNjTU1F+qhD+8hKsVld+JQbBFSflp
5bNwpzVoxc5H0ZQ7gMPylFRZcJcBPQTIkSa32OQJVDDmMVoMZeAQc8aHr9/AP2xuBl1j0/aoZzEl
ULX/9njmaYd6pvbOaSz0p8YApmEmcUxmKu5j4Xj1rWa39h73p3k22YBRqtqqr90GYMFfPsg/35Of
dyJAFcikkzPrpw8ikYIY0OLjqs9/EP/VRokzHQ0mQJEc57IN52oa9skgCDABLfvR0sF9skUgAT5b
yzHVXXeDTFNc+mq2//Zm/eHpYbb/86RkUjZ+frOMzKy4gda5Y9JLIqqFWB0JwedoykmeSGWL9QUW
5wJIBYhpzFFXJ32HHuR5TGxlt4HtMnNQ+/dR7g8Hgj8ckAwM9wgp2TRx5Xye9yf2MGnFrJ8DQcUW
MU12eb0Q+ha1A7VHAhPjdg56EUrZf8dxuuZoNsExHpv5JsWBY/2lMvnTs8zHQRLFUofGe5WX/7rM
taoHa+5Z5wk9tz0BN2SaickglAet53ZphvbetufmdhppcdhtfalZ7DVf35J/Li7ckVVl4QTrCmh/
ep0khmJvdcDq4+BhqC7p2RhSLyIykopnObtAl43+GSabffj6wj8Xj0+Li8lRiXkwte96Xv39y2e1
LfXSM85zQg0PJL6QyJU03o58K/0GWJvxQjC0eA/wbdIN0rP4OAXlEaMFoihuD4FzwfCXteWf9wJT
GPcBqRxuI0S2v3+iskZzLpb8PGua5bsuDB7VZWYa4BYJcVfW4M4gaSnxDm4sZPT17fjnvuoYFMus
JtwKg53v92sDbLMLukrnDPrz20GloAtpHL5+fZE/bHZcBQENohef+/65YnIyFL7dkp539aS9L918
V7TzD1GB60RZC892gL1HWpe3h5qY4TeZwOk5rRUiD4aHggV1eW4G28ZfT7ty+/WH+8PdZ7fR0WGi
sqYp8ul5KGM66LCPz7lB5mGChnVZ2UG2iyczCaHUTpsZZVeYyfgvq/l6Z39/DsGdUcLyMK4q0J8m
n18qmmJghkgG55nvFj4JaMCdhrBVQEPpuZPsEOHkoZttqgQk0dff+B+6ZptnzV+LHMp49tjPX5nG
sVXqY3rudUZwRqekCiuVDSHIyAcyQWC6uACjKtDcydi550oJeNfa3O+0deYBZ7+4FugZYFHFw51n
d1cBmKKbxXDEqerGMezG5E3o8h4LvXU25xDGa5r2oRC9tp2s4MZo9Av8e9pfHuV/luWrsA/xxVo4
ULutj/ovN9QTWSkz6Z2Z3fqqlEL4wAdjQmwd0pa2FhOSm6/v4z/fnfWCPo8OZxEfAcvvF+SxqczF
dommR/OQSL8j17Kr/7LX/uFb8YKiFcPVuR52Pl2EGUq7ILs/Q2kQXyPNxE7XkXkTzoaBJ1otqXb3
9bf6596OAhvtk8u7ui7N67//5TYisxAUIAIOd5dFQT+NWxi27k5ziKT7+kqclj69A7SrqH7pHPK7
8QU/a5K7upQYdlza4IU97Jh+EPLckxH7qBPPUofgvx1c5nG1PJoti9iGKFBhbpnXjwR39LF7MpVB
9euQ6nXQFZwhaHemSOGFdancSnfOrwygCMw+yXbZk4Uzxceqn5sfYMOqd23S++5utgEUhbbEgxr2
XWk9KFEWF/hWg1UqMKeRZ6Ttd2OyPTQppjtg+PFTR21V7JdvopUenJc4hV1guwakZH4ulOcpYpCd
yXCIuIepcraBvWjYVfuyfBvANl1URqf6qPYtpMMZrABY5hOKDzIAyuLa0xeMSm5ryTcWAfHRlQtc
ycZDTQNZG3SdLGX50beoZKLUmt13hAr5LYdV/aOvJ/PGyhSjQ7LViEJNTMN4rQejTCINyBwIEzpZ
3/PGxbAwkqvxQrIkQ03MJOQeIoEmyKCwixtZlr2/4k60e/oBZgqPv2zbTQ4CYjpfciblobBNgwQd
k6SfTRIHjKmZi3LzGqCSQ4t3AUJ0DUu/094F56BvA3IcAlQmN+AJbqGsbD1U/8YeEQIBQMC+Hk0p
CUMKjEF1O0LXum4LMjzFrMVIBbbdkMO9M+GnpCTVxM6HleriTEc7SWBEMQCIZs/01xh4/kjTL6BZ
9GzGuGsMCe4BzbfUeaMxR4kkjd8+HPRyhMs9xh1kSbdFB+LUqYJDsoatA++2gqi3fHXo+8oifqJL
Uy3C7VERiAk56KoSI9EzgFKZahdaZl7bcaWlezQc6mzIBUQeY57Bq2AEo+QrWsHn6fS+TLbMapwG
3UhmxOdjUJTNVvZpTbpk4b85uZnZYU0yLoNDImFgw5T1+MBroEEO0p0ZDYMj+mFrCXsmadyqnqmt
yKxn5YlfpZOuPwkEFAlIdi6O0vTEA4viNIUJNM/7qjZSBFfdxAypnwCC1uy3Gwe7yS1pBSSHx0OT
kUOwzAiAeCyXtWlVO7hrJgClCqnFsw/iZCD8NiWhrnVLdU6OaOnsx4yj80YMyG0OGEqC7CxLA7QI
KaQIQt97CeAwHjwN1rhXzG/w45G2dVVZm3hNGmOfqaLUNq23APqA3poFUdIspIkbWIRRqPHwSJKH
syYj792jSidduKv3zKfW6HlBRGkYi4qaqVJBXoUtCUVEM1SVlFE3DzEgbvLyyk2dFOOrm4+ejmzE
S188QpEGfii2w10gxuTCVvqyH/UMzYpm5/kDD7J0QX8n5VVLXUhuMIA9/oGf2hdWGSBfUcgnuqMB
mfkwiRkFe+zoeKuXGW7OBkSLOG/aYunChh8ZwqSvx682BKp2axW6X0SJ6BsnUqRpDAcCk4fn2Pfz
4crDpXLrTKZZYibPxmFjcSMTegN+/FC3RYZUqVhFE4NacwhAM7LQYBgiBFF0FiVUufgMQLMW42M0
ZKMsjqLSG2sz9i5QSLbK4K2d6aRuSf7xvW3Qeli0irlFFzN3DRDfvDSo+wG8rb6m1n9NOhuqxkx/
/G3xCvOs0juUybmNlwDrlCDvAbBOtTewV4qt6FyI5QVSAC80ZNvfuQi1RFQSfAZFy/Bzi45ZzQpd
dsCpNl671tpZZspvmSwccl8BBYGOLbAjbqRRz5dMj5dvaKxYdpLRrA5J3iw+RzulfXiZ7cCBtF0o
ma4zaVCoJxlvSHZDpZjPLLybwuzHkyT5m3zXtmluXKsHiepNgXrUjVE9O6YgO0evHHPjpn7+jR9g
vCVEUr8zM4AeISwf4qiqpCYqAXgEAEeQlwG4SWvqof4ERlrvzCTz7gIOth7CKQYKYY9U6sK1nOUZ
lAzS0yEo4faSaWlUG8DvC3xK0epJ1GSqczfj6DOynW32lFCp2PqBNSY7WXkNSmvmG7YHB47+nWlb
7WOfLebrqDfT2+RVMANBXlXfPBmzBOUieNBQKV0mFujkTVLVmrutCauUqCCSlZdWTghfdIANBYEF
Sr/RmV1DlS4DfpnAIyQ4FC2Z85ss6UmAoTDXrhvfHNj6hlIdssDKHwGNGu90ZePrkokaxHZ9cm+b
2EEVQ3yux4iNWvuCgACDEzbpBN6e8h4A2agWdknXx/UVLbrefSidKhFxCZAbQhYMmW9bfHMyyoYe
uPzIQ9lErcR8ddY7jnoiCcF1toSSeeVRpyn01OVBMUa8VxJsk2O4Anhxqt1j0XO2WichrJWqSkiI
XYI8wPJbl9/QKQXNBqmxe6VrYF/gIq7RsvmkD0bo4hWSYeWjf9rYJOBcULTQu8+1qRWhmjVWbWJc
hLMZtBiamD2R0TwxvSEbqmHHDUGywPv0BAmZR6Bp9dmSU0gYLHhXmWK+8u64ozwY7DVyUxM3LM+m
wTKLEAZ20xFf0fhXwm7IpUd/y5IORcZ6sbWq6CKKIWK4uhp9aFTk7vhcCKj+yiQbdNMBXazDaYTv
DsoYr9VsmsUPn5HZHGIpJCPNxwGM79A28AkTSiJvOXgvecTFSy1spVO9wQef1M720N2c1OzM1jEp
A/dQdyXAa4asJJrQTHfe0iVOLofFbd8UGRrEb9WyuLErT3uFbpaMdFVqu4p6rUVYO8iARhDWBZQz
c9p1LDhBfmcBCbmsWOUZbFGvsylAJkP4GyeIRpeu1M90AbjuLI49pT1WjTMVsD7SQB5j1ZIRXdcC
rbRyYs0+Gaw/1IQzB4trDBejHloa4jpIUUGcqgjBInzKnmhsa4uaRTc3ZsOjCSELiQsKOFro2zRY
5IPbxNQUY5e1K6y2KLal64invjOIj0w8j4BJ4bnpI1Rp94cbK9y29UjZQx8nM3/Y0lM3DhNDEr9M
KJgb4uLdG1DHYLuLKkEHLeZK9wFwcAcBmlNHb5xFsZ37y9zqG+IfDAoi33KeUqY2F3Pi+nfLkoBU
o/t6bxmp7Rw1oP3sojzwKI90QNNbHxsaIdjp2J4Peo6+yEMf/GjDJ3x3hBraCCGKcz/16XQf+ImV
AYlCkrVZzNgjM0Nv46uUEQ5A1koO8W3niESxLDnDWmE5McEc1oJ8MOl92Pm1B7l6txbWJ41aAcg6
2Gr2HgjjN56a05dK64ZoCBb75JsOWDoDVvaeWp41RaneB1lt6ealFqhx2cVdQEZ4wT95IU5FTFE6
6f60zVl+T44cx/vF0auO9Be7bw+dmqsbZFLenkUmq/f53MJuSkBe5wTKpsSo240dv8epXt22pZdu
W5t0os2Q+IWKdLWwT1osnyrsQU4Tp5HPeONI22yDHU5ALd2hsDWMLUSwYqHElcGH0Xdktk2I7UDU
NSM/3xxUA5FXhW0mUNPsxEUJPtjIGuQCTGxeYueuLsfyW5vyp4jWmWo7HLV+eAaLpUHk6r2uOvfj
hCgwMWTECtIhdX7kc5N/H7Kpyuge85tEruH3rxS6AenSvUrq3TAPdH/G1uI3IWADdk4w2N5To2W0
BTQyIu71rnIo00Zq9S0WtLnY6i7ZoeRxGvDN/OUFekfxYA+1deaXMhVha6oZCaEgiKIZe7l38Rqh
/WqXjvJnHue9S+80Plhjfz82ebC3NEjnYVZQbO0tYWrbmtLLOk3cHLKr8iw/EKjgX7Df2uBpMx0V
PEpmwhpI5hgrIkqYcDS37SLGeziQsAU5SC99RMTogEu8gZld1vNtxUNVojkcEGhpk2zqKOjqwT2w
vKI67GdS58I1f/2cWUys4fbv6ULEcyvIn5ns6YcoyYZD5tVPpyXhy2zbvh+fLajqBAkaifljmpOC
J3qy2l3bzWt8tzXg5ZwdImaTfi4uGUuXH95CPFkEB9h+akxnTLcQQHOTnPmmds6ynNyPiESYSR0E
cQ8GB6uuTzdNhwIbpXBHlp1WTh0dxWAa3AhoJmHPmnRctLapPl/Y+hrlVo2xAw+sXkHVeOeryOny
5J2mFtAz9l53iMpBm/DMEvm195Qef5TGaB4da17ZkqxHz+tk4jIFT5kd+RXUlvW9TrYpCLiHQPBq
49asrnyobeRoL3aqLixfK+/ihLPvwetA9UcW6rcTqQaBH1L7IXAbu9kO4eonr6lYNYc4M1HzASPs
Vgh54vRhYJAn7yvQ7RsXa++1NJHlktTEeSbieKM+loJ8pJ2YDa0MUYUo+Gt14D2TymacZtX1tz3Z
sNdlzK2BEognYdMR8/HUSxaJXdsPuEXhyldI5d2UVNklkdoToiXU6WnH1HunyLP9KLxau+9yP+fe
SS8rKZcA1246p8zWInQ1YgROghLbsmAKhV5OrbatlJIjVDenPnMEY9qdcCQVMzLpueeMhHCWms+m
zO7r1BlPoiUXHhD+tAThINPgxTZF3W/puqxQ+kAD9S/wD61uA+DXuS7ay4U1HjyfzDhNEno2Pw/C
QmJcokBsdqrJ/XsxpIJAgtRMvv1soPx/K+j/MVbr879HLP+wfl68983wW8j1zz/wP15PqMXOKkcD
KMPAbnVJ/9v7ycSDVrtFM83nf+gF/0ssp5n+fzFqxNvHuAc8AFPHf6vlNEtHSQfyhiODvjLf/iNE
G06wdTz2v61fRCkgxWjm0e631kHe53EQegW/08kQo0Yax6jLC4foSI4kifKjwpL6ZVuJW8MmImce
y4tSN4H5N/JMt7qXrhqPsTseOsKIN6h35N4pxp0pCAVrzESGnTelIS9EJIPgJqNuL4LHuPve0NxK
KFlIeDqbKfhL6T7iiYHxYA+XnHfvZy8brsBX7bzBwo3l/fA7622sTM70inlnNVzTXj2OQ/6SrMS2
IgaaXtpyeqgHEoSpXgSvnUAx6kYc5tJNFuMQqEdFvgZt/8HC4mI3F3VJ2rLWX7vsO6GbkpaJWf3I
rsIuZuJVsYs0iiH6UJ317w5BMDPpBUWOfrbP1K7Txo9uctWOXhTHseU1L6D8FHwtrS3LM5sixPHy
F7ReMnItsfPS+oMjbBM2jQRtXF3LGW8dEYec0YM3J7uwneSYpQ+T1o0vue505L8iD5bOQpdbrcCh
mY85DoB3QpjB2n1NvGWNRHrCobVRBi6kws3CFhxKSHxeS2NoeXJLSqFysve6V0eltVohJoYLvdGD
QOuJEFI39kiyg83yS+JsbzQngBc5IQj187LiUIN2OguKBBaoXp+cdfZgCJFtJ61pUduZ+k5Tcb5f
vOoGoQ20jnI/+gJS9XJjx+XJgtCrBdZZLzCOeFp7J2R+i5WGaNdEa3Zw/jkra94bI6drzVt7134f
zXRLQbhbQCzp+u61kiJ+DADmQmXptXPeFY7hvr5Z3ObQV+DaWGQNq5XXtbDuNGz6d4WAI1aDkN0Y
Kqj3plweQCmc2wVxzmIhgrLDe4YtKXQmy/jQYoAvDPnUYWRIwVF5jh8y8oyi2krRh2dkApmzAjua
gyOZiLaqyi4LZ/DVYe5M9NsSe48c+1qI+KMzrJMr20d4oiISjQ3UweG8lXUmx7d0Z+JXoLbp550W
O1OYdwGp4PNhzgI238E7S6v1PDfLy9nTOeS2o75rEkODBT3e2tmw7LrSwzvX0HxpSH4twJoRR0dO
WZHZ06r8viikeBJl8E3XypNXpvMu7XRyOjJzurTriowxR0azzJ+VNIooFh1sZat9IMyQt9FsLlVL
gJxG83CblBkFoDwZxMPDaHLzbWbphyA/lTb0mZgy9jjkTLQrCd6pspUBvn9qzrW8q8K+d+c90uwq
ygyy6jxEuBtMP2/KyKoNsVX41gaNiC/CVzAjfCOlZowGVR0qYouESmlyJ1QqXj69BTVn1kFi9KOR
xd6sheSlnpGKsNG0qcMOar5y+tmbfVaQuFXWUYVzgms5hyCbRFTImfK73KblVWaW3ZZGH+z/mzrW
dkHwkhsdpUGXvyXqYpR0WK1MXKc2rJYyXwk6tqgvKI+pDyQ5e3eWObYHqzC6C1dDfe8EbbUlabLf
mXqSHo20PIp4HF9Kt1W72YiNJxWIO0fOHKJmkFhwHQg4IOalHQLaKJNTYyZPMiIg8YOoysqP+FqX
kAhsmjiK02sV1FHtNVfWMp0wPp7h4ZsO6N6Ls9GotzwI7bUKtPO5xbBRBj8Wb7zPc/VQVk4IDLOJ
KqabmTsG24xD2lZP4qsEe6y9mGf2OJ/3Daxi15ll6LqEucw+3ghQkod+KHQ8FUrt+8YiQgbsskfO
dJgRil416kD4wzXqrsu8KVgL9KQ8yJWsmSTqXDr+WV9oWIVXFs5C20VW2lNHtNzG7Eb9PQcwjpiA
9as1/fy1qM3qTK8bcLnTFPmLmC70sq73cu2SgHJWUd5Pzs7C6zaP9R2ZpTQabpvZOtSw6jekA/Ic
2eV2GDktLkU538clNEzB+i2NcXiYXbM/aYl5VqsFgGB9Biq71zfYV4G0ExPGuZ1IYZmZABLjyguV
sbRvesHyORducSrc9EprwXqO5YAdZM1bbSmjdrqXXKnqu1nUeuQ0ksTeYibBz3a/j7IlOGPo9wJd
SWgPzoEB/iFttJ0a9KiJm2XT9oSUACeEuh16RnapZdnD4mTuNh2rs0IrjhkG3crBa8ehjd+HWFR/
Ht5nz5+iLinP3diPj1CpOhjCoMZrvCDFCG1bZ4/p5Ckb/G/CZTcgJsot1A/d6Chf8Tc7QyhiQpbb
RH8XffnN8OJl29iMUlPBw9Q4UKTddDI2WYpNMiMAekejehfUBD/1vYV9deokqTSMoi0BQnKQ6tYe
dbKZll3j1aBXodgWOg6e2mABUFbh7nqtLAjfYQcaF/WceTEjG683jD1wfFiwA1OlyY/FbhaLs8s1
OdMbdPWDWWvL07Qsj74riY9T+IqdFkeTpZkTzAaaj5ODaDWtp5w03DR/zfKEHO1FA6jueMhrvCnG
qhZDSUrdTL7qqVUdlxmYfq8P6rgY6NAz25wfnHlunuegrm70gpnYPAKtcK6cZDc7Tof5dApZf+8s
zX6s6qK/z/WRYHjvsW6d4djEnb1LB6y1iSprtnRWWq3wBhKBQOz3Kn4JerpcXgs6PtHhh9tduuuD
5mwi3HRTd+90D60LvN4qWjQHYfzsfM8544615xwrQ9PvumR4NGeXDc27Req4HxBWPtpJk4WO0E60
5Oo1DKs+U8ZQh1ZnjFHbs2WW/83eefVWjqRn+BdxUczk7WE4WTm0+oaQ1N3MZDEU06/3c7xre8cw
1vC9LwYYDDTd0hFZ9X1vBFs6whLHK9v+UlKPQLwASV+nzKc9fCGonB26pYZgRy7fIU9sClVIjpFb
QOvmpS5YI/JbQZj95ubdJUluG1IV1J1PAhgk4proQ1xNuRmAxRzWUn+pfQzHqiaBrGONpNJ5vgdG
3GdQBtzQt/h5d1euXSA6JypunNnaXoSCek+zoKEVVfrJvZepZ5DLnytImL8uXLAIbnJBmLb1OlSs
UDos5gZF78M4OYAVdEy7aJexOGb6nV4CYCZzYFdaWDjozCzjtzFU+9a4ZeKFub/uVkWLQpkeLPuB
roTvypDnbXBCST9YMC0MTVQPo9qDekv3daIOSU4rfWfsab5CBZHGynFO2jh6ex1eBgJGK+N8TSGo
rO0JmRl1yIDGZU2La7psr63uCL6T2Q4IAVCHTs1vnu4YobVyq42rc68afm5bfKWuc9YFl9qwbn8m
/It51xaxPYNDNsMB+O5o5sY9TzZzH95P2kF2TuezxpHVUFuHaUiuueq/+uFJE/Mz5sewHJJQ3qqt
q49Jpu8NXJYcvXjy++Om0YmVake3E3ck2FPQVvRhS7hAuMwEHkk6gpahoyq4X/+0pffDrrivOCBK
p/to3f63JZKzTQk32rTLkNMxbqi9Rvx9VmJ8y+W+tOdftMhFbOCnyZo+tu6Aw2tP3hYjfR+btX8x
yzt/m39Oq3EZ0ouwnlJne2xpGFSVHVjWEHvkOfdZf3EEdFwylTu4fvpIl/5MphqET6quqsw/HQbe
ciHWqPc9BifZfBmdcXAGLZTlFZdPEoi0s0Pfgw+SDX/MKpw/TcmDzUhtXVbHDXE+XruuvW/N/hHp
a8whcnWw5oOmPNhLHW39kzlotGDUyxQY1T3JhyOQp3GFxQ1HLK/hrHGjUHMeoLHLjj75EUxriVO9
ox+7Wkyr9qCfSU15y63sFT8FdEdKbMWqY54mAbPK1UOri488tatwak1wwkwdVmXeu+s3ZG5I8AMe
1WGFl8dsuvhH1fhvI9wVzVDqtPYiXki62CtTe5xM/bWTP9zFuUBof/MkYSceyycD0/sOdyEa1Aqq
d85mmsE3P/JkGRuVZV0bajT3jawP22LcFYV4mJ0tQpIABD44CWj4fCve/u3kdJ32an3LNf+2VmSB
x12W3h7Lyf9YGJgK7jPREKnQuMgdXk3X2UuNmk3bz4fAsaanJp9CBMT33XIDq9S55CLMtJstcuIe
UIt9TDZSPh3nY5rugervVhTHpuYRL5Jg1EKviZFS59jj4ujRJhryVW1fJeIBGw2XSYmf/SBgnzAS
3469R6j2w7Cpawvz8ti3xa+lxVQj6FTGgRbY1hqh8Qhmvrss0e7sOSe5ezxBJkVrLv/4evu4wCC0
kuQ1l0jQ4VAXzTnNxXKX6jZlccm97IgoGCbzxM3NyoYwYMwz+BD+WZI419VRz12qMZ1fDZEgQTa0
R6018VZXrhFo83CtpEYvAgBylx36vv9Zetp7L52gXHH02wJ/rtdTJAsy+FlRP6TN6Z3dM5duGoeN
ya5Of8gMIZSVXpA0c6SJPg3KecIum0kqVyl2NoiZgCh8KjXPi6jvcXa5S1+5O87mUZ89iDUqyszK
e0lk9iEBmYthUpdUN+5k171NW1UHi9nMJ1k71Aqv9psFGU+S4bSFpll8jdJ6bpFjUjBcIhVloDRx
ee0ZT1+naXXpBu2OWg20pbT+B9KGj7qEymaKTwOoANzt5HbUbK6Ag4s4JS3Cx0159Il6zhfJ0E9i
aGyqsr2HnjY2/rQb/t0O94ZQYKvOXWkJUi4KGPCt73ijhs2OksR0qDfziejs0g/N4RjQiC88kLs3
7wv8jGE7LHQ3emsV57ckz1nSSJL59Cj7TtGcqkEUfOR58q7r6UvWuZRP5yCI/GnqvuQkhlhjSoZ9
wPdO00Ov0dskjATfOEUSOxNhAMDiFmgkkFB+HSyz8dTQr5w5fkSZo9xViHX8tvttukCQPQxE1eoo
C1G0ELtSyrifk+bq0pdx1Ds6RFyvo8uJML04o4c0cFqI3XyiLpSPdOF8oCGmZpFMmVaWdnkYE6oM
U2dKLkgDhnpnSs04W6ppYlnLjs7PGfGgK/WjAYG/s4nUwZi30BSs5QN72neq8W6LIl4tno3yhu97
l1ljWxqMk2PXfzzuWnOl6SQR3qFdW1i3rqAYZTGmn3U+vyVFc9QsCF5YntNGxAfFFZjUhXkxJh5z
mojOzKcVcQqLE/ao9koM11KzLpDl/pFk4BelSxpLoPd4xmnwPXK11JrL+gEvxW/TYB5uPXrr9PxT
r+j+WMqp2vss2Ai8AWIWtE/EEPSrf5zpv6kjsU1V0HsgxCgObqdHci7S5LoOprnrKYcOUqzTzHXG
Gz0YX8ovQ33Rz5Pb3Fk8id5ArRWPWuNqL7k3kMMnaTrFUlT1TZw1tApjA4moaIYzXImlGrmWC0j5
XZmUPeHjKkLguzNUeiCE45z2hPD1/hpLXVtCknL7oLWbs66bdwWjWm00p37Of1t+GZHacqLD/YBf
+2x1X5WTvC6D9zDNU2AZdqw84+T2dOUpsGIF4ZBPw8+EAIyhqr9IzLnrquxcrR+pSzVAsz6aVnq/
rOUPqLuLLLvDLSXGae2AApsTfsdHUkQCM193aPezEAP9hSLCBxMZhxzUQzq9C5qYyXpxzgXO8I1F
NJwGZkUsbxYf55xEWyFT1i79QfFZUylikSxViNuYtJ02/CTgRMhnnDVCjAZ5wJbBI7JpcSVXFBau
8TVQFdkV+l2nIb71nOskzE9vrKPBtH6Ns9yprgs0A8wjr5tYJxenbz32dGa+zbxxZB6tECx5d/mt
wsYo3S62El72xg3XCh6cwqUoAUnzlX/piu6R9JZ9OytCuMwySnnA5jV/8bv1vBmoZobRpNZeEPhB
rKQU6uxN/oFqBBRuU7rf8jzOezOPnMrf1ToUiixPwkoe+zX/va31s77MWajE9sfPkycvyz/9pv9R
uqfSNEjNcrdYcKUTuvEkjBrZlqE/aQjumbaqN6PtSG3owDgqyWqg8O0TbkkVOVKYNPszUE12TMTs
XxtfoiYbC1PFBcavPi8fELZz5Xps0yoeWu8NjcWr4XMqT4Rrn5PNPZoYPEGe/ECrM4dLx4RgcfUi
3xuCAcqQhLJEdpoesy1jA7Xc57RZnou8+jF1jOv/TxeM662mg7DZf0kX5F85lo3f/x4++J9f/w+2
wP4b3AFmbWyqWID51/9gC8h8xCFA+yHp17fIb/u/2ALTvCVFovwVONFwvaNr/UfYn+7/DdYJh779
nzWL/y3b719l/f1V/OsiyicQ08FjQ5L4Tdf83yTNw2rWQ9bTP7ZM3Jn+OCwq8hotf3D1tH92e2f5
X/yzfxXkugZZJNgyCOPnRzBtDGp/Ff/aXP+lM2Ws0Kgkwl63tHAwtK8J1UX8T7+B/8ETA+HxFxbE
Ja9AWL6Nu4xoA5KobskF/yw0xtxZFd5IXu4mqfEmyUICvohn6ZsaFx4bNlp4nF4GCtaI21bgLw+9
WpR9pcd173DL5IAnY5nrAbly6UHl+eYTOZYysbUk4SSPlUMqjKslRkAFU5qHQ2uXz2r0bE5BbzHH
UFNOZV78Ja+6Y4acrwoyXSo/arVab0m8orktRtvjpnvH3Rx+D4ZY2u5AlTygBdlmQxXWZZlA21oe
uN6Adsi6Azuoh4eWvcGIRijj8spJvXwrmQ/nPt+k+1kXS4tWYkvdh9TOk6uEffmuwGzzoLF19LS2
MUA1h4mLpoLxtEiHkZa2m1b0vipEcm23BX0qs2SJSjcbWcCoj6QqDSR21rmtLzbhw3gzB7OaQz3T
HISt28Kofrg91N9pOunVR6NlI7lAtPQWHZEwqiIZi6QgJNg+YYH62cu6Ra47G2sCIJ5V6ptDl6Hh
DPYaCqLBN0RButdYy75q0eqh7Mu9Eq9ep2Q7/+iyYu6udqo1zYtH+jl9tE1r2xNxuZ2YxJs7LyXt
XNJARAdZmxOYwpo0s4qPMbHsLWCKs2iUB++oF2au4HztZh8ljxggtkni1TLp3o9j59Tke2t1R1K8
hL+D+BZzUsNW1Ja1yjFoM9ul1nzsSApHWlaYbn0Pf6zEUzI0Xf1OG2ixDdEq4WdJS2NP+MSR04K/
+CPxe4/8AIavh7KArW6Q9FhD3wUU4rVw4h3yORRFRPWt3ZMLv1M/1Llm3RMtSIPzoOcTWz+J7u9d
uvIQdcQa1bHsjVYL+T06Dfi38umkySl6C528MstwI/qmPkxlv3LFAhqm8ezW/Te3/bBFI7lt034T
0kzfVE+PFe1/vSFYTFYw+/QeRTv9zeQsEkaH9sJvqfktUFh2CNtKxh+fkmynmYmJtrTU42Xx7fxA
4x/aQ5oBJyicGlTaLSfGZnhAPrAGQM/8Nev2LE/zUNvtHQk8nnmppqWrzvk6ZSbjJAIKPPTWlnF3
meMwHJKuu31pdQtdM3grjDtStQQD8JLNiPgsRIAGJRllKQ5oetiucpAZ+Vu0lVUewHjX9IxSNUW4
Y+g9mY3EfCFPypcjTiJLnKQGYHqb7CECtlMPDzESK9KXA5oQL0HTNeHfocK8jhGQoWkcy6me9rj0
CTwfk0zq+2EQtFiOChE92tpV4uMeHMKjHFnWYZLbKwJ6I6NtSkmtuQWzdUMZ15MSwdyTyXWA5KV5
PR1vNVkIbnwRmdpY+g+lL/3hIIHnXkq0J+mVvLrF29udofTndLF4fCOtqqzirW2ThayzcZEwtpTH
IQX5WBpNu2nyfND0q+M1qD7Esmn5YR3YukNlIZnaCSenQ84siBS6kKEisiPkdtXt2WOyXw0GmY2e
LrtG2FCV0GaGn6W33R59/9KK7TnXqymLbUdqM7KzpjuXGzohpurZnqKpVvYUoisErip1hOPPPJUz
Ex3NdNYrJADIFYL6KmXGsRafI/rDcD322H2PNqrYQHcNS3+isXfzmGq9ZW1/ZqhnDeNDBy72b62Y
xd9bMmuZN6gvLLwvoGvtuHlq/pV2DbY8L6A6K2mHrwmlfU5ZuLlOmjX/Wv7ezfn/U9E/piL7X4oo
rp/Vp8r/Mhbd/oe/j0Wm/TcUMzd/DlZ1l7QD8z/GIvMWK2RgnyRpwtZpJfivsUhjZMKbj+rGYyXC
L3dzK/1jMNJ0QocM/zZb8D/ZLNv/pxRkg0CPv8wPqKFsUhEsgR+b1GWSW/g+/nl+qCmPLDZjW3b+
4pEgSxxyt12ovwMTLJP2LWvEPO/4GeYo86w+JnvXPuK4Gx5y9NlgfEZ9Hoy+enG4t+Kl1Hr4PrGF
TUoAwODrEBLUFBATNixECk7deGImao9Sjty1PkzQ3N026zMSL9Bv0Mgax3W3JU/j1kR8cxKOYvJC
Z6bzSiwSHZ5Y+U4gUo3OOlX87VIRDDIjkaAEPlxRtx41H7SGMlVF0ysaxXmdzqKHKHZ07Y9m+O+K
0Lt046jTMv24Mn7saCjliLJA9/GwnCRqJ3zx5PZtPpvyNHjhWvbJS9d9rqQ5l0tuH5QB2JVadH3K
jiOpLmPfbO9Giy1wE/XL4lT7VDbIMreDTLoD8S0UdK4HIHaSDkXpRxPF1zvsMPdsrSzhwxZmhkXT
pXO1NFJ1tQjHzM6qK/9er/L3DPVeZxJOV+VRW1ohjOjPxAHarUfCCgvT+C2GIfsQKbehGG2oeVvX
wlrq7LS4sSgAgNVZEp+8WAC1Oa0Pa12au7zJyic6qM8IpjEbmvW59D0t0lCDoymxUN0q8W3S2huO
9q9MOqdMaI+yfiFyNbRrAj7V1R9hbKt5/sQ+goyGhf3J03uasIeTHNETnJIVbKIYSiYKE5LQmNvj
POo/eKKagLaDs+GPT43RXOScrCj7DdgL5Txszfq7d/0iNIfm6E/LxH22AK6th3JEyu0m5WlWGWLQ
rf6V5+o7tez7zeFZ6oFlsVXkQZFrSB7W+Q8qJ8rFreZY2wlwPrYMLDlmjBemOCxVFSJ0L6K+wKtT
TiSDgbz3xX1ByNtOpVMFsrZdjMa19s0852jokqfeqeKh0XdVYaIoSPLyIORwN8y5goDqvhOlfzet
FWKXP5qlOiFCaNjKmbN7Xe/x70isNWnxoMryN7HKj3q//TFmbA1uOi7U9gCk9GbsG4D42wpuLSGC
yEJ+9azxtSyGu1SKZ0vjK5gIIAZWPTSMrgoZxSNiY47t1p0yp+G6z7fIBW/8JCLgy5qmH4hRyhLZ
sX4PWoNUtH/xWzM0vXyH4hCHFzm8RTL+SscxMJBrmMJ5zvuleejSvKD5uSHlWyj9QAbid5mZxinT
MIc2C5pq2ZJQVmjVqSvtT2M2o74G6FA6svKjv6Fwzx+29GxDxbv0PTS5t1v1QwLLAdH8y1ntk5Gk
e6lOTBybvqBitNNQcR/z8oO55QyxNdEU/d4kq4Ke9bBlkVoXkkpNnpnZgy2mqHY3V1O4mLS8V+/m
8Nwu8KI16lar3hk53zuvfFB2n7O1x0AYuPJ98pxfGSqoEt0UXiY0mCxRWAhSKkx8he765zzOOt1f
PZHXtA/hysFHWfZFStR0a6sMgoap58ljcFtPU7+RwmmilLa/SYC9uZ8tTp2i3LFqetbRTxaR/RRF
48x14K1Y0R+FM1jNvUuAMlSVzGtI91sP78nvOxrs0RLU0j0kKzExgRrNpDxvFRQ/NC0Z0aHAFA3T
NRHou3PG1PzqZe3dC5+8r5BG8OkRXsZCd2Jb8rgQcO7vzK1G7T4WS5buCJTysj2WNfMd8RP86rwK
2e8h0pzvVKQiD/qmYDehVHvidC421Gc7p09xIGt9YUHkNVUHRZKaxNwOEz6taFRaVcQb943NuquW
newklsZdM5oCkMis2ofNsF3qXXpvn9Fn/FEjjk/WihfeswOhZyltLNbUXJN+ODJ1hfY6lj+Q/lSf
w6bfoRu7t7xCu7ZDY760CRONbJOC4cdZn00dxhrv+/jR9l4TUk/5RoF3EeSz+uVbljyMcqnv9XHi
1RnLXU/sMHnch8Yg5bXO/FO3xagsgnEpz6M9Xy0gcp8loEZ54igO0Wk4TEUR4Xzjg28fZnPAWuPv
S2iUXtMDTSI94qRdD0zS+tyMASsH4Gt9nfylCCG3X/I8B+Oekg8ciZGfSPcyT/wHJHoUmoLz12I3
O9kBNe1hBiHtQFLoIsvHHqFGrOiD6UyrDSptHqNZquSkIfdO+nkPo2L/dMGtSVbAocCgPsYbb9HR
SdWbQ5B5P6GptfLTsMlwxuAIDMIraXTZk8PW7Mk0BgR4ToQtcA565ku6ZvWF9gAzMOgZc9LlsWKT
P1pVdSY1aSTrfUkC7A1YX+dkz29zr1old3IdfsMGALUXuF16PT8Q9CtDnX37QNk9eK/rRn1lI/yT
ayQp3ckoZou8JKsf5nqN9an+0yvtYqXjPnGGW8rhnZd9mBaWeeQD53qQD2MDN20SlAztuObFnmWt
qRwGbs9/g5W7SLk9ORVdHswXU9jjZQyEg+pDlvtKEs4r+j9iHR9cs67uG/7i21q5H/Tei/RFu0y2
unP7sQj60gejVJAWL761fCbzfULS2o7kIH8/13qc5TTTbJfeqcOb13ZiXOIq9aZfrT2+YXiEmHc5
/MdFR/9eG3Agi3nTUTYRUeGvo7uctmza7hINhz3kFwa3NbYxv452SpS5X6OCX9iB7bLcT1bxsmWf
zURXea5iFClHN5l1OElFiLc8JUvxUVORvZpeoN2iV5NO+Ud9JIuihSx0+QSkmz8N+GV6rAou5/Ii
6sPgtaRLSsc/w3b+cU0Ugpb2hbXw4OFvxCYezQtIQEtfIKULCLV5ANSqyn2Zr2+kUMRrm4ap0A+p
W3+kSX+VbXboyChIhbtbteZ3MaUB1QIRMZYVY8zNn12+m/Z4cBDCYCW9Lyt0Qj1947FnL83RtJe9
2bWsaAuFdf7XWLqhlT8MySXLebY6hHMrSbzknff+y7DIC8wb880rK06UCAeZyXsH2ylWp3pTUnAL
3vub8Pf12B67BOKL0rIFFhgoMLBd5110n1OtfftlxtV/aRNkXpiSz0ZpBNaQANeARiX+XuXaa63T
mIBf1tg3pVe/ydl/12dRPfNOejuICn1H+du1tcU+rZw/TmFGYmSk6fyZ0xeJGVflEjRZ/5TjGV7D
wSb71ZbvWkdFLwnmkbfOzd7GgcMM3WBl5SgkhYqJL9kN2l1dwPf4Px26JsrzkD/WuR0Vk02/Ug6f
3eZb+kBr4bvt5XcK4gI5Jp6HrKH5OTNEkCfqPGEXGET7uVjyjKjizi917YhN65bkT1g2Jt8tSAWe
POQmHdKUfogpLNx+kHfccNP+pKOiDdNOT6ObvE+5+3TgIp/EnTVqTQD86h0So0teizlBvXgACyCn
2Hms9GEJtdb68MlbBhVTRnYgi2eM1sR9dNn2Q4Ew00yHW/g8erGxVENcOIkbZvMcgB1gNOL5WdnA
W+cO4Hmf+theclvcgKO6f6VhmwIXIrC2b0nSDypsd50u5jIVoeqWLfbIiQ91QyuvAzHiYSetF0of
0p0u7Ye2XpcPOnW3PzldUzmOSqGb2bXgGYp69eCP8+uGnhfi8eRu3ZGMDkhIow+o/QpuiQ7FmuJc
duNJOjEVaDhQkFBZ1QhB4WqP2+qMOGyy6Y12vJfaYMLSVvTb8xA1hM8ApuFhy/V3LXHOBAcdqCA5
9iPWXlwm6Bb8Cw6TS4EfI/OLO63x3lW9fCOQvsuaR1/ZX/TZ3y6XH4gSwqz2IpoEIhwdBWkKvfNi
64122BykD4NVHbW0Pzhje9aL7WoQSszpP/NzgObmqokmWzwj8blHAhQvSRNuFia7hcUVjLYjr9pD
8TGw3wV4hdEdEl3safvMslA0jQjbW9yNfZYFwyiDzkkPw4Cd/RZrMEk+vMGGkkqncj1AvL2aQrHM
1Z4Fl1m++FyypBvueyM5mrN6ZRA8KawmcTLACnbdeiJ+gZngvfOUHwAQGvfNYCE3104z51fS1F+0
oUAnV8l+W/NotB+5Vl5uFvbeUnMEZQW3ifrmhuDtZjL1T3JR76WpBWBxd5vUCwRp+h8cpb/TRcQq
Ld6Ury4qg5uHpP1xM0JhHODd9g8Ym5A0Hkbiw2X7MyFqqWcnsBhvW1Ln+klEpE2jaGC5i+h8f+9a
5b8VqxoRT3sHnJ1L0FUqBqS533Ju5NztVnoh2QlTc353MKg2lUX+vJ/fITD+7LY8ouv9Nevoay1q
H7mw/kuNPuUFnXsapvvOWIPE7Q9dT28oDtxwltaD52b9c2c1cdFX4NQG06l05WPVefG8gVia+fwn
3Xp+xAQjmpuBw48G56rwObF8NUXdYnyKBKKcyqJfSeb0u9bO0OQu9YGS7wbPTxmayRg7N+krUZ2w
9O5Un/VlYEqkI9htOEd81CipvT57m/mV9u0L671uYUZypwVsIR6VipGhl+FQurHVpk8z+e+gmE9z
kUaT4Ub2XEQtWGkz9AdvBjhL5I9bFkiFpl8N7EgNXn7v7FdW3I/VK5quZqgfqVjunhLbRQE6HXpr
vI04OwktvlVkIrwrlbjXHjAVitIpfpalhylET4gI07IOMdek2BQecLJm32mWC4RTeZX9Tk21XQur
QJUp2kY/8kRpbYT4m18wA8kua1GjZFMC6597xsugG/JB6Ju4lCXPXofSMqhErlBhgnHblieOleus
Yb+yPCeka3Y3T7IlXVzudtvGzPMZGzUPcA6Pg59xHvbbhoTcliIGGv3CHojASYhUP5a1TomD3S2H
DgvXvp+Sn3DMzauukWFneqnxBQ/SvQ/EM+5JMp5iP3XzfZNIdEuWNxzJlG8fWGH1x8TU5gNySRuw
GaslzvzOjLPMM19NIiOoWcgEvgMtXY0ne0sKGkVAl6lDAmiiS8HOTrLBlo/Uzyp3PsLOUJEFwlRf
2iuXhlO2F66Wstu7xVaF8w3mGOg8uWYy0+8bbMCnuvHyOiZ2Zv0FvYWkZu2WIydQe0yHbD1Obaqd
trFh9xhpbaHdDcAgN+KVsptIZO7yXvpbfbRLY/kxSHdJdxumS0hs0T45uA3/JMxTaCltd9+YU3IQ
iGLuF1q5fpW2z9Ir6jVayW0htYYibB+/G1tQy0/WXiCMskhv5UZ8ZbrgSE+9vcbz8Jmqwdn79lp+
cZBTrV1lUbdN4uAJ/MQkr1jLb8v25I9xmqCsjdIxXyimwEeuGvIuzEXIXZtYyWHy2vwgOstA/b/x
DvWkldiTiU+zkey/Xf3icR9iC8iLJFZ8+Ne6GSiESDWiYcl5A0RyJ5QlN3yR7EACnZ4BYZKSlkX7
zjFG92sx6uJF1CWfF5RUsfeF1GJpiORlouLo3BbSvNQ5kfq1Ls7kryCL2RzRgMKT7x3Moh0fCR0Q
P1M7Ux+QiJg7eniyRzS2LCTeXFdfad4wbCwDZIzBdIs9cnTKXYHavbMWltiamNlfDSkx644Ggxlh
bzKWx87O0UaWQ3mytba4wK70P8ZyXom7Me0z6vKUHM/EdzQ0v0ZyMvlbd5s3Il6uoGsY19vOfGd/
ahHhcMkkwj3meRONyXYkIu6Rrt8ipNbnCSPsJ2KyfdcnJzJ/0n2mw2s6eNewqUD71dR4jGO9WwcF
AkDIv4c4Az/wmWpPjhECyFmVFjMrYAMaf49dkWidZJleHMoawp7o8lsEhsia0Bldm92jQXw+aoK+
EyH3FgCuiaLWTZ7aucn2gk9ltcm2lLwDexjPtApVSW52mFKHsoegwyTvST2Er6aBxXNnpCTt+0Tc
xYMmFos5oDlXJn0hGvouo0SiXvo+TZ8ERlw1y31qrTquveaRnoeJ/NhtVIe2I0gMVkO51wX6rg77
akC13MifJX0kvKlzNh6p1xmswDRW6eIC6/NzR5QWDoWSI7XC4bCnSPyLnLIVnzPg65VydIxpBAM7
FyZkPWpWDbS1Ng1MIPk0diddogehtC3ZO72/lIEpG/mrMlBW7TbXSfmNLmK52fUeZ8GobRjsUgwj
avrIZA2ltKlq4/RLFL0QxkKnXa4LK9i6pn/FXgefSkSpf6LdBXuP5laXzbWmQ2Gkx5FMWvx5KO1m
Q3oRBSnGi2ltt9Fj86bjbOkw8qabrKcRoILrtZTDdUnQ8Cosj2QhJ0hdtkn3Y5NiGXY+fdMBVcbx
CCiDI4U1sFEimlIlyHyc1JfeKSjxmW24cBz4vq6NfAevbGbuVTdfWmXMT8ZYs90rUyzfbtWKHTU2
JjE9BIdTk5WSh1NwidNGVHa/7XzI4s0b8MhtU3pzQNnZdakz8qIoDbkFEGQTPjnVpidnbR/wZxJj
MNI381iR8PwzZQfzd52CAGKHtHjbivRs6pzYRdlP94abvlmqey3bAWBxTB/1CVlvo+FU7ojGMFsW
euAOi48XlRTdSTzd5vNo7Lc+mT/8RGsvVEaRBeJWJ4OzltUm/2mSLnSYq/7DqYsHfRlfpkT/wzES
zHyUjKXs4drd1BNjUK8taI01h50YfgCB8SVr8oMinQpJkjcTc1XwLLVeKFoHNxdSZEY2u0rRlUNG
Xzr3w2itZ5AkfY8FjMr6ynyYF3fdibnd1zYeuBKNYz7bb0SQZWG6WeMjONNDjgAhB1stxIu56e4F
AcPXwvmnVz14r2Zb3UU1WveoQfFzBGt5tK38Im/EZjzxJnm34jcXvA4nTpwZifEzWVt8+eBgwbxN
7mveO5GHaLBU4gVxobWjZ/x+GZgcbL/+rizjTlgtIr8Ek4rybtLrAjGdLdpvwkxiyakcmqq6F1DG
EbEqeKjQabvzc+VYI0R1I5/gTL3IsJZLVxrvzWZ+D6PzORavQwJlnLQRpTPmvnLf2woGQi0JmNNY
Y7gkIjLU7c/Nx7KQ5O7rLPzregsb0wAA+nUKQBG3XSd0wJRioGF6DluwMTttHyZQPijswyJlxI8a
25wICexLPZJzUGZvy+pyr9fWFCRdcUKhSXHxrTSssKwn91Z22Tf9y6zUPbFmGK0KAK/N3OeCfSGn
GjDK1+p3Nkw9WKT7NImuOJTMaRfwhkPrpfm11BnyKPGITa1JHhDCFPjT+9+mw0C6tW3zAED8tNzE
Fc7ErpzM9rNj/xt7Z7Ybt5Ju6VdpnHtuRATnBvommZNSkzVZlm8IW7I5zzPfqZ+iX6w/eleddqZ0
JHjfNXCAuqhC1a4Qk8EY/n+tb5kYcyluVxFYklbIxfG6p6djfOmKnltB+Tm1MLRQpl+3TvZjiOJh
l4Zlu2ZnisV1FOfaA3Ki/IxIcSvb6Zb2ROXgvMupVWN6+ewoDB32OO5F39xUIPCg0JCODvINd0P2
s8E4T33lJwGRj07VxetCx2AMchPNMxqVXe2EEIPc6mGIqJoj9r8JBBo8ys/zpRb51TYbggacRlaS
sWRD3Wp0UpvGr1aanrmB5JejGrYasuKeary2ajLUx1bU7urRMDBjNDSPaGacmQh/Chx3i5LZLC6L
ztJJk7PWc+PsQPiLtZAVvxzKyF6FK35nk1rO+GXCarIGuI8Zc1aXGoriFQLs4WbspIaPlltsiAZ0
mgsD41VIahJZTDzh7LDnzhdlld7AVHFwyKh7W8FYlyCUv3ZmOEAVFJhN8gDboIsX5tqKtZi8LAt8
E501AoFenLoxsXokzd00E9fDRj6e4076Pmt+9GTMgXPlN/4+75gugWZxPcECSQRCAPe3OnAr8qvE
35CgF4HKAtunJzrfhNNMF5abaFtdx8WSFhd+h01vLjfScb+NFQU7yh4aJSkaYy5ReK0JO3AcfijW
5SpNvoT0YQraQ3htkv1MFYcVzfdSRdJDGHbmpbL4TkvEvI2RvKg43JJkhymwy1f24G/RoTxUdWud
pRL7IhSMlUz0DapkXhKpUhr3OF9/iDCErhbSIfXo9mfcVF/mxA0vMDOvpwCiQ1azqXDCWBFHFO9U
JFdwOg7Espw10qSqzRINcmEVybn/albEGvU+FgU/dx5mAhl7O8LaGh9kbO/jNNm5cA+RO1FSafbh
QKQe2eMXkRZUV4OQvpe4Ac0cxVLtCn9e09KYQPmRHSgi5NBjzENSuyrKi6qbz1TjpJxaOyDy7kVu
mNnegLt4SHxNw1BlmB4qkHsCcB81ffxJF4vHna8tlRcs7csJIfziUmDqunRc65h3zvpB3EVx9DDW
0MLKPDwzcLVPo3/u5/LSrC1k8Eh06PqdY+I9sDGSoQVcRCx9zW1r6uU6NriKQBFnsyMCOhLueSoV
qtrZfGzmlpkzDBg5R1MeaIfcay4mqq5svEqrnny62+ve9o3LhCfZFgg7PNwD8coxObfpn4v4qRl+
Vg3NDo2pjzIDzsocmT/awPpat+Oqto19kemSBlZOwdfQ3QdodtnBLPlgVXCl9/M9nuxvhaifQH1h
vfdLkIVA14KrCq4HJwdrAmcSGts4cJz1gv1zJXJbvdNWPsczjg3I+wqGxaBzQ3BettiXDzGWfj/o
UPH4CKmAYwe4BsqW1WF2KDWQSsIFQjOw8IqNKbeDVQFzmvcuWrNVUxaCpEGUd1z7r7IRKXNqYlNP
ovEwEr+9CzPDebCJWGGbkyHsS7u5Niz9uaPb0Tfabmlx9lqYwGf0w3UVwipryvmrGRc3cXwxJCNR
h6VYz6nBBSYt7it+hYs5kSzg0rqXWB0xjbDlzQLPs0Skxg/NvDN78dMSz3FfD98BIlVb004YHKMM
5MOm8N0r23ZuahPbiK1fxyV1IOwQnxPl66uFqxBbPWCaQu1nTIuu232rmV/xCmniZ52CbFw5FKlb
60aoYD8TQ8f/bEdNlaZGSGydy9Y+so4LeYtICOUPH+tcxw/4BFFYDfpPa97i+FTEtmGQWedh8EUR
sjmkDp1FFdzMGc3GcSSyNZhvfY4ghgjpO9MiCbKfAURFKtrRCobPsDM7jq1sNdcVi7xd5jvdMVH+
4XYk+N7LY/88GLJzvcIqgXKyW9tJto9z/cxFRwdWu0mf2VCQqrlGuc21ZlcQp7lvAEKtXVVRn6GN
J1CxXfNpLcK1+Za7EL5pmnKYeg38YEaxLlJc7soe7qkAU+7qyr1PLqSULxz891moEcDE3T6205eg
GS4hAj8aLvCwSXfJW/hER8hDRLbBXg7/tNHXwVRd5BwKs8d0wEqE+YZaETU1q4vwMKVbHSg3AkKJ
wDwBgKancNT4yoQlzgyrpfgYnbslggEZoDyng1/K8mdWIEeY8Di2bCGYt6OlVTZR9DdBCKg+usxC
+b1LrOJSdaTpycY4FwHQylRHywCDyM2H6aslsvoxmtt+N2gU/2yKQmvOjPt20p5QlG3ysKJEZw5r
dCCDV8cz/dfkYGQvaexftXnvuVBs4VbchwYZw/gWC1lsatX+pNZJP1OA+2r86WFw4uhr1+efJi6r
Q02Buuw3Sa9xHXKqc5S656oE+TA/BYSjlk6GdkCuZGrfULbb6aGx63wE+ihjAHN5vl7vkC9W3Eyx
4nNf3SJFPUtb1iR9agAhRVctvqms7/kPTks0Jlsz4jbkCte0B87KWG7HQn/WKtb9oG4v815c1Kzx
bqVRTrvpVcM5E0lHjktIz/Hz6p8zvB4BjT/XuMPFf2gncYC9xFHAGHyPPZsboFg7OTuio33Rqoy+
ssTJbw+of6ad1PFkyuYiLvwtu+za6bvmTCqcY/1eOBmHSOZe5OzaKXyGJwH+rKS6VtBswWrLGpcG
9n1DLT8p/HTXGebWIDqdHuKtaqrHED9umwBqiuEgwlCDKyfDn3rAKhvohTdayRl3/FWdWZt5RtIU
tMFZbU2XSEj5shRKvSR4FFp/wP/rxNkNx81hG9MlBp+srbL4mwnLJYDW22bNRvTBpvRp7c7cG3Tu
FrWkbaDOu9o4K625xeWgU8XN8PzzZ2aqJiyQvFzP7KN9PqMEGA1sODMwz+aQxSirZmvlp9k3MzUe
e3u6puYGsJzavpUTh4EcGgnsbFbhjdbAeaD/M40bW0zU6eNy+kEYqqJXbvwcw5yMZ34os7wVbnI3
mwc3bzGLqLso768GmiYs7DU3qrLZjG7UbuIkQRZRAH9biDJIAL3ZYWZP7I+bvEqu9LSaHxqOpyyQ
IQVXyilGYBzMKd84EIyxzczPDQcnWIV3bjrfQbvaR51DnzxzL+PZqS4q0cVXSJLm66Ifz0c1c9Tx
X95Xustj3M8voZqSqOkXgpASjnsiVCvdfvaJzEVKU9jm9ZT4VrUzICe+5MCYH6txoJAa5ZN9MfYl
GlyEGa3aDCmt3s0Hfwleht/AQ6j5FuWd61DDEwI0kjiR90dAryxodmDzlNl8g0jKm5bUBHHC4bi/
hUKrvVC2d+7TrmjunFYftjQuG4Ty8z+Kevz/LsTRIBXpv8ZSXX57+RZ8a56/1UeqyuUf+ltVaYq/
DFsq3oMQYHFxjvxbVWngKHFs3bANqaQgDYBX8280lZR/8b/FVkJygkCBv5hd/q2qVOZfBHiQyMq5
Adg0IO0/SXI8tmTgNcHtopY/ARUnXpDTmeqUlK24q7Exhul4Ru49QnE0zuvffpQ3rB/HyQcY1BbM
lmvwR5NluTzzsXATN4ig9RLnXm9W51TpH/quf+xMFGTYkOGUcrR8f8DTx2IoDC2uwe+N11jai83m
N6T9qGfw8wLoNS0AwmvU3v7OtQdt9YejKALBeCYKjLxdKGLHo8RJgEKPaNvFFQBTSTRqZzS68YFD
Z1ksfmeHGYrgBl3oJrnDtklv92QUKOEpvpQFLjqyHtaAVrNgmxjRBZfGe7J/nrsxrT94tOUHOh5U
uYZi5tosDIZuLD/wbz/gNAcBLWCt8Qw8JPiDEerY5aRtTE1NF4Wwyw9myLG0lxmicAcajKQLFky1
fAy/j4cERfiOVdGU1u0vNssmvIyJ4lOQtB+M9GpqKNTDLIoO6WLc2u2TJ/OnuqB2N1JKNMPxMM1G
4nHKSf/BKMqUjLVkfsjTVEJ6Y7EVOV3rhVUITQgMqU9dwq3QGbw/B199WkpHd80uY/GyTHU607lG
9sEcugAPFgIkMAEuzj2uUwcZ/RaGvPrZ0DTYvz/oG28LWbdyqVFx2DVPTWOCAKG5IJPAa5WRbyyD
miXta22bV6X7wUQ8fV0Y7vjAHGKDFAYLMlaPJwYRLlY3QDz24iHATlo4OlxgGk3vP9DJdGfysUIx
19kk2SgXpfrR9MOjLQKXTApc4mWyTwKyURQoj8fM/8OsWGcZChU7vkPbQjr/Kt7DXEqkVAIRDHTT
uR66Ju/LtQ9pSRuxSsL0g1f1xpMZAHwt5iGfFeDmkydrBoPqnoTSibyek6KTk3Pdh1h5+rRHDdgR
hpl/8GuevDMeUVmSiSEhDBs6DsvjMfWcqHWMYQnwAUs7gy5+l1Rm88cPpvgBbayc+BbdV68slEHV
mITXeDaK+LNAZMYZpqB4E/oVjvVBrz/40N56qGVhsmzWKBJgTvYw1Jws95nGZUeX0bYjo3yTuoH2
D54Ko4VlE/1MepLJQeL3dTDXgaCU8PK9MUFO7OdaiqwJCUXBMd9DjCI370/8N56KHYypyPsylwPH
8Xi2oXUzHzN9XJ+7BYsmqhBZjn+2HTMheEUcL/jXcg5wTkZxpyLtzQk7QVVG1rrtCUJLuqbYvv8s
J6vSMgrpYFhOOB5Jemcno7SW20QgtlPPqamrKf7tpqEQia9N9z94oLeGMm0WXg5pkrl+OpSSgT0P
duqNc2p5iJfHu2ZRX7tqir/9+VPxyy0UUhYPcfoBdzP8gXJ2UWFZwT1i2vG8JzeBjtzQ/fFc0G18
0dxXsDizJZ88lC9kG3VBmLEzBnBXeqvTvDEq7H/wQKzqJvsHPWUe63jKhXphDy0MBY/KenM5awK9
tOoqOPMCw/0H2YCv5zcn3GWbZ6M3aCicLEUD3HKnphTlCagjK76u/lIUgXP2/jt6YxRMThYRCCy0
kmP08SNloKHQkLRA2eqy3iBIfDImFHf/YBA+JM7PzHTDPNmjop7gI18yiNbl6QYrnXEdgCW9fH+U
N2a2Y/02ysnbUWWQRHlWZ8gxh3DvlCm8/bYiuEMN9t2fDmVwfFDQcgmswdW13KJ/O2OagzZO1aIh
MUkngEPlItpKlBk/pk6nffCGXj8WPn8WOCWQCEqu5cdjuQlCp8HAmeSYsXGe2HZ+0WIQ/8Ytwvhg
bXg9GQxC6NmbFIcTxjr5BQdfaVBbGKpgXd2Y9aSRR0I2wPs/3jJxfzugs9gZlolMRur4EAiTO5kN
eWxTxM1toEdBiaRXdUXxBbiN05736OtBFiotdT6Yga/H5PpBCDLHiSXIUT95YfDUMyxRAWxJCdnF
T6iEa4lprtMGC7mhY8V9/xnl8laOH9JcViJp2Ut6HcF5x29tCW+QYVHRG+6o43q2XroY892SRmXr
Ts5nbaBltjDsu3rxQzfoo6jhP6mmbL6QOtNbaAo6sL5lrigDW27YXRudm9EhByKc7qjXNdoW54l1
Pht68EFm9espB3OaY/Jy6aX2Ik7++DpugkDqbEfDnJU5mSQ0qLkOzP53LfWBsb3/W701msXtGpI1
yx0/2fFPRRUNAD05DN4Q47PaZoSiP9QAktHPOq75L7DI8/g/gx/Fp79fwf/Iu+xTEeVt87/+442Z
gIhFODY8BwdixslWoXyaX1227H9CgAhNhtKZIGWmFPjHMUeK2pdFffP+Ey7/nyeTQQpGo6ymbCa9
fvyE+AWJvkvoSTQu2MLO+jHhXvQSEa6jCl8UWo279wd86yH5fOFNcGIRXOOOB+wIpGi0iv0QHR4l
6EB/hBtxWaUR5e2UEuT7o73xAvk1KRKRP+/aLIfHo+lpj2OsNjIv4JqCCLttynttqpKz2Ij0D/JH
3xpr2Q9BFVAo4Xp/PJZTmvUwLVBN02nGDdQr7TzrAYWnGciB9x/rjbdmO2q5BCscu3KpjP2+yEMh
It4E7gKQqrJcV1ViPyjoEoBRHWI4jDxGNj8FH2xir98c+YK2Rc2EL3D5+I4HJb+oAyAk+BgQIl0C
O/A3phjkmRvh91m4MNs/fUgHvSen9uVObKCkOx5PU3SlQ4czWkdLfuf0RRSvugj9choO4hATb4oA
BEza+6O+fovga4QyTGVa/Bvz5CNsjMkobAidXj2gHZ4rdrIqwQEDHvWjyenwAMffHguY7goaptD1
iVY4fkCdGBrcMZhBY4WuAaukkX2q3JpeGSk3+ecUNPBd0kAtXEVT1xUfrG2v5xCVBuYrjtZfBaKT
B00jNsOohIVs1/SFioW+TDgZonFIl5gOzDS+900csx8M+2ojh1AjSKfi+ydagJXn+KETYjImjKRs
d27mno1kbFy4euh88N2/NQqLKE12ZK3CPl3W5n5WEx5gLugZylg7gbzoBk73wQx9NVeoefEhLL+g
a0o20+Nnadux7qXJ4VHWU7hZTmSE4LW8rnCY/8lQlFN+QX4ENv7jodK5q9vMhPqqssHaKwudsSEm
KHHEau3e/wLe+O04YZlsQ4bB8vILOPTbCTKTkQPGD8rhiMoUKzWrDT7DFCvYPxhHUR9i+lPuOj2H
DKrp4iyfuRk1Aww24qnSr5YDTvmDL/rVRF/eErUTLnqsyhyzjn+6QBuRFgUmjr1KYSVrHL/XPKck
cCYZMUKNhaaabYv09Z88H+ueZToL6cE6WaQTPTZjK0eJVZtudah9jfYirpToHw3jcE3ndukyEU8e
j8jr2v5lKbb0Doh0CR3S06iHfTAtfpXrjpYrfkddSD4mm/Rp+9Xz2AkBEDPvC8Ri4EwE5gX35I0u
Cu/0rBA6KUZUb/IB0iGenZ3t5uqDj+CtmfnbX2CfrB1uOjZ2Z0luhJ2Gq9Ohc/rYGbN5++cT8/dh
TtZlq4nGCa4N4iB9HC/p4z3oZFh9UJN6+1mW5cMmHpjj//FrU3hySaBYzlrEKtVbRwQl3jHNFR+8
trdmP9UHC5gv05/CyvE45KEAaahU5pkxAYmDMcrbxlADZSlOfAa6gsq/IHnxo1vGm48HBI1FkdMe
xebjYafOLFxRMCxJsXkHSSeeH9Og02/ef1VvrcCkv3AzokovDV0dD2PhO6dkyfkO9zLI5GIytpPd
Umcx4DRMf7ypLIg7PuSleM7NWj8eTEWIdQaTZ9LKATdCEaJMIHkBsvn7D/X6t2McDpHc4nUK6K+u
8HopO6NgwUJZuYi0eiPYmWMdfXCee/3bcXW3aF+zJkKrO71K2cVolMogQVBvJoItZ4jNfYiXB8tf
9sETLZP5eOngSKWYfTQPKSMaJ79cOo29ZnGX9JAc+tu40KpdSZ7fdWjJYp8Ak/mgQHWiFWClt7m+
w/qTnOCWGt/J2hubpTkprQMwGwOMvYYibRbfUu7/NVdqt25vQkxVj7ndEmmelHaqPtvY9ewzzgyE
vbz/Ol/9zkvmEfUYKaiV0Ac5+RTqHGFoiS4CrVqlbSNbZDtBNeMm1O2PTpRMk5NfmsQlIndpB9sm
+yrxf8dz1Ef377fovL20yDVWyinXevfangyj+ZLrpYjTdeIMFWm8M6gaH+Ss7czzdd2HTrsDegBO
FSdjcF+BKY++xVNT5+uIRGAyzObCvEq5ad2aNBXNQ4KBo1nV5SDHzVTbgK7jpLXORwRBxaqqUWl7
qh6r4AFcu/2rPRINgBf6meOevlFEEBCQYIwF9uFVZuWCV+OOqhuuooJ63y3BRwZO/BYpu/85E6m7
b7LQGBN05ElE+K8LJIYIXj5WGKtitiPSjRQZG8DHI2mX+ndfTZk9eZPFIeNmChPNJj040CS+GunU
GSU4kt6a7JykSyZB10orriGIBLp+2eC3IlkSwwXhupUOle0iQ2FOHovr1tkYrWLTzOfAc+K5A9Bt
av54sE0n9T20edP4jAGPOJfVHFYDVLp87BHtop0bYa6IOYsfdQxFBraiaPKtW7svXJcEljrHldwN
rr2t8Go1Z9hTLOW1U+FKpDzYiXh0g2Sf9VC4McqXqbPcqwQgiOsNTY8h3k9wzV4Pc51qD1qQqebc
J5uqv4c7rEOjxkBz6IMlBpq0ljn/USl/+hEXUFYu9G4g0Qneq2UfKpvYt0vLSOL6jNA2JHxBUPj1
piGQyPoSkzYF8b4fLMezAz94MThUoQsnvQ3tVoz7FLfJMMKLX1MNDKNHjbRytQLbByyvJ5hmes4n
nXY+mjE/jL/ytSX+2q/M3L/zffC5B2mWjr1tsPOpp2yUUbwhl7W2vo11SMgKJZAog7WPtKcKNkmO
gWuVhPUoboOwJa/Y0OC/X+eJqoZNRh4jzzPk7s8aDecPItURRgvbyoK93gks2G71SzmaoPrdyrLU
rl2d4t+SdRKN9zpKQumlaLuytZp6s/5RRb54gj7R2KvU4m/DY1sutrQqyqttneTDBfSBDPqQIv76
sdb6ql2REd0h9PcHu/UkMcNI/eokQi+q0mwlIWkaqwbaMrZJqowdFOigCEAx5IK5PSNuXYdi1J9l
n4F8Q2SP396lP7ZAIkY0cDE2t+umjeWzUE0SrYt+wmExJBpxpSjA6zNTdHjOQ2VjtgqNpjDQEOaw
xLO0rMxtXgr1IwA1GK+xjNogEbmIkxUpZ2JsfeIln+w4043LYHIYeJotC9Yzc9YhARx57YZMYXlf
DgbUxcIo3OFglyZ3rjpM8DQ4/iSmrTHkwfNQcE3ZqEyR8ZtLqyUwPDbbh4jDcOfVgTZw44ViWG+p
AFd3TV6I6dIm9rr1qiEk9otU5xa+Y91Drr9CskxAKIBVQjvTzEGL2Gt95uMoJavZC/zWaQ5x1QWG
B7VIv58TEp8f58jKeRmgzibiCnNa63ErjQcW/vCxdEf/lrVbIQFtLCt+gDWds9w4lZj3A2vmz1oY
7ZPZZ/V4TtEgfnL7JsrOJzF0ycpvKmtccwb3tbXokuwHTHX5EPZ0qle0sFoopJBUtR1VdGLsh9Ev
rK990UfihqRG2TxmBIjfilprrzGaUTwaNLK2z1mHEO2SeYV/PyvdYm8SlTwDrpDVHWSTJMVIrzk/
+wlc29nUEtG0c+NORRfYasUTnl0TnBKBa9oOUVDwQx+khETtNO5wlrkVUVokqxC3GHJidLYSM2d8
EeQDFnxjEOajFYrGWmlwEr8QHlPhacCjplV87KMTHaZAOOdymjIsHx1ME4AWRaJtnGGRYMKehfQN
+TS0SPNBD/yJsNFQrpOqgWoiktlwNpkDX+27Tz+/umyywiaWvQt7fcNaYuNcsEEzeI0WzzeQf+rh
ay0a8dUhkjV5QO2UyPO0IZx7PxkhS34VmDrJmp1slSe7REt2rCW9wgTZlCj/J0SXch1o0WR6jT5m
wZdUjsn3sq/UI5wYx8eTr2XoILCUsTZE7AH1ZuyGvqIeowd4yjWSQO+x69XuI16qKNjZBJCzdhdc
RUib09WtrmasiQqUa3wufRckGLeirPYEANV4bVdmHWIUxdqEIRX1/nVA+FH6aJGnrHaJi8j6wg5Q
jD2ELTSj1VCW7JJJ2KegI+kTOkzEuG49NyRgbNX2sYbvcGKWP2mE0VoeIevdAQzpOJwZMy9v4zoR
cEwUOViiXLeYkn2ejXPxs6bdP3Fn6rNvQ2jbPyrXcurnMRlAkjGjKhMjZZHIFexWYGIJ3gfzM8vG
EmfX+alwb1itQJJicQhGTN9c+DyiRWLYmt3YinGlgrT2H1VlVRHZP52QTHYHuzvRE069Wxr9/W0i
jTK8y0q/Nc5kAZJ+Jie8M7KNA7cet7Mg9B0DHjFdzJIZAN9lDQskOTRl7ab7IAAw7/WzY0CsJ2+q
qh9zDbAegaXtnLn9KplRIn9tXdr63zA3NsFt1JPA9KxD5uQTitC1X1VZ4Pww4L2w2WPrJJMW3Ua0
gkI8YTaxerx/5DmYBgiiNkmQDFgOv7CXF2NUfeZkRHIkluO8t/cg/qRxbySTgKeWUUt8tLqkCe5G
fuluN/XVkBJEPldyS38x7HdxACzMc/D5PQ4Qz6fbqdfzhUaaxdV32q1t4LnJZHQkByjcPUJz5gEG
fmeDCp1s/WA26E6/lEBJfU/JOKvhGzvzeYyPwNkTLk3xfJRuXnlkYUiC35NUwEKYeiJfpBPJ8rqZ
alIghnLgnXuN0fJhojLG+Pg1yxJt2MmwCoatJhjhwlDRYIN75xnx4eGfxKM1Ztaq6kWstgugOF+R
HanGT0GjJepzb+naVVUDTbvo6ee2z6VL7NSVEUwF1RY7MWRzFyoEJKusGQAitaRHy0824FVnJ1rD
/aa1QjSfQRtBBTSs0gX3OHZaB+tGJ8GR1Ly4AGaG6HfC0tEOoSO+lcE0wEApAsL55JRND7/O7f8d
C/sf0uQC9p7+lrZ6++NIfLv8E3+Lbw3zL6RxiAyWuhblLcFl7+9cWP4bsVTZBFXKXzdXbuP/Kb4F
d7rcM5ccWbDEXNf/n/hWqr/gpFvcjVCy8N+ip/7HsPdlYMREtKQXYbbkSZeCyG/lS62SzPhkdFaF
7oa7GNHvRWfhuqT29syy+ZFq79VlneLG4uJfOqrI3H7hVX8bzhhxG/sdCr22AamTQD4mFjWqvd9e
wButwdcX2mUYE30CTVvWAmO5ZP42TJhqc6WlLdYK1u2NTawBPjsOdQJUwgGRIgyPpsm52kw6wWIT
Jieu92r9/l/xa5Sjezx/xcKLXepVPO5pZYLrnOhG+FerrKyL7zH6vps52c1sAj9xnZgvTdfD2+Gc
fcjw+WEcCPttDH283uR1Un7Ke9LxKENRrpkT/kH4Iwl51Kq8rfrMvGUXir25aJMLOsgVFeEiledE
ykkLamSyckLXd7A2Y78I+h46XQ05wqsw3iQYNLjAZG0q8JH64FGtyGZ8GlXEkKoOdnI+fJ3r6ZPh
lv6VVabSc9Kw2JLCNdzbmiIQEqghdhonm7kRD+S8/vda8i868tJb+a/Xkqv/87+DH/XRUrL8A38v
JRI6smtRUOOarpbKBdWMv5cS8Ze0UGYvCRBI6Gk7CuqW/1pLlP4XnwEfAmkS+EFQMPznUoLE31qE
STRGsUf/8oj8wUqCq+OomkK2AssSe5xJjwdUB33P468uqqspCgA6cPVX/XkWzwWzTtCX84aqNl8o
XeDraTroI3utZMeHT1O14kC52Nd2qEyg74ZJPyWffM2FJOtb2FteQmeKqk+Dw4YpYihMOyDH+bw2
hsp/TEsHwt1ojfkzBLrwe8MtD8JuLp0V7PYy9CwAnYdO1EXwfVCyDC40JeeDo9qCKBQLz3EOsoSr
CcCVrS8zMQ5rN6ttAqZcEkLds6k2yvpyoi7QcCBq2gc8+la/4ugGfEYh7CJxtAmRdpkBiWs/p7nE
UGP1k4Q2QjjBHiCNHW9KeqjBZkRrNmC2xLIqdiR9AoyqTKybP/Iqdat8Sxe1pyWWd4VjU03hIm7s
MyoBOgwlf/S/wmcjETE1J12/smA+EUDRdyi8KQeFCQWqvkYQY5NT9UL3s3uskmmYVtXkEyI6OTnI
rh7bG91op78lFmBIiGqcsOZx5Q0/oYQ0yQXotPKiKAyIqKOqqnpVdpHvrzlqwAOBjC7XdVyq26UW
uW05Xp77lvAjii7pl0kiml8VGgA2DIKO8HTu9s9FbyQDkNA8vHObkszBMXHxItaqX2cwHb5yOC5j
qkguTBBZRBkRW2Vdn/k4jKn0uyrkGk6mX04Usm9cAQ5qSthEqJvXRtw9yQENn8dt97pRIbACLna7
iALZtg6VdRuVRvlsKHfBJlYDJaVE5l+mVoZ7iCpE7majPX8m+Qzajpm4EuLgYC0eeBKVt1CZZedJ
muYbnCnqLtO7XiwMiGL297iT+a2sAS7PmkJ7UNynfYub2iQEsIMoUo8JAYzF4GDybp2Ri6RpTTrY
tcBq9G+oATNXYpZ1m/mqnMNkAszVlsAlIiRxV5riWrt8FwmEq8Yo7ufJjEmGqt01GSkXfTFezvje
uwI1jwvWhCsbYcphGrHIg1vLsf+v6ogbq6jcdjM6tP+bgTj1MM2/x2Z9P9XsLk4QiHVXCpdkBNt5
RjBYrfWR+59b4VeXYJj2yTA72xrIZKAAH4ZhCi6GzEuvDLXP7BufE8PXd4XRNtsZuf8qJd59J6ru
YizdtRwiqA08835Ky51q7M++0DdFHnE3g5OsFL2HZCJvnSQ7gtZn8dKM+RcggN8ri3QHuPykhgTU
QgznB1boF40UqNghOXya1V1eC9szhrlZCJl8+ziryfVWa33CAwoqLF2THPACkBetFSmm5CkMwdoC
fpmYZbVzOnk9V2O8pAE2XjEi4prbIfre877P8cXvqHZduA2xC9D7AIcUwWMLOoYi0lejsu+GGETM
EKVfXbP11zRSHKop3VVpx8FTGWY36AzP5rjX97GMYdF09WEm38lrqZUFob+P/fQxDEA5cBXIIb2K
JWlC+A8YvK3bpiwfzHJ40rKWqiRQqqY9J7siXYIpIO4U2QPurIobaVv8tGKpbQtkcJ6KTBaL0R6n
w1Bat/EwY23v+2IDgstawR8eVpgyeq8GqrJRczZS780hAfRijlalBekWOpPy6jKNto4FaydXXQn6
oP1Kq4bTiGm9cJ9OLqtZpFcgsMlV7aFE9vB4iBl0LxpK4d5gc/2YzMZBPUswa9mZt3UjMTQLmhe6
WLmhkdxwz9zTXqB6UZhnDV7KePSfqKh8z13EdWXsCvJsxsd2JAAyGwFWBzPXc0q74WW+pH4nLQIa
S8R7TjMA1Ux93dVVvfACqCZE+qUeufV5UKn40NlasrJDVW6spD93YGTYXfOphMlyRUmCxC57fsab
c0tEZHWw+rTewY75QnJmdlcXQOPTgbR3iKXkB7dK7aXf7pXsxytnSbMADAetQYh1pFcX7WhsWpUV
G+Kw4ye87rvaCL5nQ2cADDOukTKtixZVJFyRbBNX0sUgHjnrsCVh3Bzqh2bsXjJs2EkSnecUoFiu
u89USZ4aRwPmPRNZObYELDLlUo9UnxsoDuMKtcEDJQQiqg15EMN8WSwL/ZDubFCFnsTINieWvQr5
oiAP+bvIMHZJR+vICuncFz3RcthbC9NdpxNotLbSPlH2eoF8QLGqutJlddbMQjvrc+OG9S27smee
uXUITYojUJemWb5M+fhgivynaqaDRUzhBLuapI/ioo8md1dLYhfnXLvhTk3WqlvzrY/aWUYEQdk3
7fcQtgwEaBKAC67YeIpiD1yyTd+zei6K6VOWAv0JyvY5FMSwRoRLnxt1pEFQWyhDjdomIridO5fc
ROJ9s959oUh/3bapcVPE5sEa7MsZA8MMK8d3snzP1p5EsOdVynKXC7OtfopWJPdtwWSkKAZkyljF
veANuINubPViBihV2EJb8pjGFnhiaC+Fs7Cd5WcjBL/sB3YLgQE+GnOKmKC2Alal1zPMqbRVeOWI
KcrKGQyJrXfl2p0daqr/l73z2o2bS7P2rQz6nB+YAzD/CcmqUimULMtyOiEcmdMmN9PdzLXMjf0P
ZXd/qpJaBc/ZAIMGGmi0bYba3OF913qWr41u4TrvyMXJx+u+bLM9aspSsYKql1Zq3+luWXvtVqXI
Juufuiaduty3TBnkh0rsxlCiIhDjWpAm8ZiFGTfbsXPSKRJcpRpp459Nte0noOGESLnabiI6odB3
FE5GK9tFRq1P1Q4z1gSVNO6qC0+Yg/7Aj6fXA3Etinqpzon3Bk30dAc+S/2Kq1Bvwoa1Qg/YP2BX
uxeOldfWhaMktu6X5WBsWwIWY+tDPgKXDowYnQgVd5MxdFfofIcKyVbGqPZ7M6vjruXrdixlYy84
r5tQUc0mLj9CbTewydf1g0oUVaHcpqpIO20v3Zz08aoY10y+rHeDhYXP0quFGIVZmmY7XWfZ6NL8
jdI2Md8iBQJ+llolUZ45irhsB2NlxUQbMXxIndAlAhhJYCugHUALmG9KXaXfz0mwsMo2hCTkuLxe
Y6ks1MWEPcEbrg1QTVZeGhRFXVBebZgvLDSHJBKiA7msCiZZFK7uHVWV2aFB3Ja7qY9RbcH37NJP
lSY+9ywE6YMWd7VzP2kZTnt8S039NTUZqBu2UG+EIjPWk0UHVbqNRB/fJB2hq2FJFvVIcGG6jBBg
fbqjZNvsuqFvYbboRdyTcSU4VP+AWjGnb8bcnfqPfQ2eZA+meYrCpGVbhiaWl26aUNVDjpzT8s6N
aZnB61LG7HZxjWJ2NylxEM62HykOEuQbJbt8JA8XmMWQTR8qemRvoxJfBt05WxMbu20KHYe815qH
ZAAQ5qfFnI67aipANvZe1neXRqHYF4Q5tIA1IzVT+bwht6Kbg3WtlEQyhIu25vOABQWgmLCjCfnS
yzJsDG8FzyvIjWOCP6qubzHqW7WWzLdijitnixokL/YaumrzfTKu7axqFABGmnLpvM3kJHXNSxtc
GoEGVMKxTgvm14W0BqHY4iPOTPBwE90xfGLFZdkja5IQ9IFDNcsH0CjNJ1lkkr2aURfCSzdTZ+k0
i7IIS70Sd4CMShkayQTqLuusgNOBcj15Tr237dy8zgc5XiwmdWalc9q3CAanwJqp0MEHHsOe131p
gyGEy+3qF04BGVR1mbZ4SmXjJUSokLO3liWiLr+wyci+Irgtv3ILNG2EyHZbI7Xrd12h9EGnutiN
6sa8UaiUAzlzyNBIlOx9NjnqtSJj8bOacRf6Dnv8HwX075+iIcqN3h4he66UZeHrfOUHKrTZRit1
mrDU30MsKmsxtnYl+x4QoolTZtsWGeE3N82p4NgTvLYsEne2wT6r0MqvLCtfGwzjfgdmGLx6675p
Ubl/5ciabBqaNj4AGEJEphpWR8dSuReUu7ewsb4qtTXuiX+YLyzhAYRPFRrGKBLgFcbMi0qc2/vY
Ncm7bwc3kHr1kVWnAO81NR/BDsPapiQbUCpP3jdqOYVu0V95EoaAUcDi6POG08kqhtp6kunGrwZj
+OB1kQjJ8oSgzQmKjAnaJFPb/6CVFW9X7PjdOLZvymoor+nQgr0ZwVrkLks5feSM/iQSL3pqnh7q
Y2s+TKl8iOju7TOVZBy3tLdm7EAEjwd7EzeqdqnFJJNkbZp+K0lX3NG5qSGUarmvSQ3+XNYV922M
gQGTCMlY5tB84EnYoc7Qhnd1OZACwHkSnr22HEbw/nsZCYcHH0DB6wT38SR9/ktD9n9V3X9oHpXY
f1+JAVVf/fiikK393/8ljwoy69/7VZBRNGMt02Lzd1Zl6wpX+GdFBqDvXxRdMBuuxi9UgGsZ53dF
hgIuil5XIz/K0zTMMyidf5MVNPUvKr4OvncPqzEO9D+pxxxVY1b9mouUDEmUs5YhWU2OqzFQQOdB
i7Jb4DT2TCWkZ88u9Erd0fjVN82kiAe1ECCznrym87XXX9fFvoXXklLQquI5vi7fS92iO7hN4o2p
1TcDp42khEgsxms7LX+Yhb7pIuZi0nU+nrn0qs77u+D6eGmKSLoNEQF7LLXX40tDym8LSk23Q2oI
6k9NO2wyr1q2DgmMDywlsPPXzRJNWQ2/LjmB0I9U2175+YbQ41/fzr81qDy6CE9uBxGoxx1ZuOW4
qePbGbUuts05uU0rwgXIa7T1IuwK8Fbk3nHg9DO6Pp3PZqYYg7EWneNnJRzsQPOKnOhpBzwL4xMF
RHDmPVHyO31PEB3oIFAQxH9x6kSDxL2W/SmogZ0XtL6i+ee42JRiDPZMd0o9WA8mzi4RmoMoH2Z6
WURjCC8ZNsxjHiAiGV2/fkvHQqzHXw7bLMJfGgNUI09ZBdbsmmVSx7cqw+MrWUH116n27DDSJ+r1
Wql9oOLtvFG8tn6v2mAMX7/6Oi5OfygQKRRQsU+CqzmRgZW4bGyr8w5ZLJL3qT31X+mbJAQt6vEZ
felx/+P3c1Kldfg8UNGcmpaMJJlaGI2HKDHUB1fr2gtkLtqZi7z0OBYNHRT9q5juVJIOegFZTGQc
4jWeG6Dr9DDFKtD9tu8fXn9xLz0OUj0MLhSe1cfa8tM+Sy4TJyNo5HbiU3rbdnZ763LIOzM2Xnoc
vC3MZBr+FjA2x5+RzK1c74r0ttK8mRx6Kyn3qtmab7O6n6/+/HkwTDrUyVcP8ukXW49jBOQ5vzUF
eXcDHHMRlJDR/syL/msUUMV3mOFNhtupNrz3Ruq6eXrrePnyLiupS3eobP4HE7HFnAIqQMMijgXw
+L0RcxI3s5vc1ikCyrB1yM3cmm6ZvKuMsr+fc+JlQsrmwoJK6ZYuRSAoMDs70ibjzK28MExWrIoD
8ZxF6ZcM80k7Dn86+tzCPXR9hUzOIKsgibN28/pvtz7OyUfMXEsPAmseNmvzRLrdoFEUUYuPW6c+
lEkC4mRdfUgK2MWeOKOYfeGB7BUsYWHwoqWirl6lJw/krCwvz5oO0OPjPWUXsomN2Dq3fqz/yskT
0e1hhJirNpcuzvFVoLzTaSn0g4cq4bLsqB9AN01CxlWN+UiFxBnp5gYZJ4cYHd79R8telI0wM+N6
kUq0J5ZhTWHss3uSTIbEF9RbAwO+6VtLetWZSWe9mdObxRK5Ij5IumP7cnyzptSbVteJ3NWFcrvU
Q/PVji3ASjOQ0RIR1AVQ23PWgxdWDZaMv6+5rnNPfoYetZ/MevOQIQ1Xg6ZXdBQgFTR6d1iAbTc2
Z8Kid4ZAswrQtp2t3L0+5l4aB87qfsbogef11JYADdUjK0E/OBG47AE15c2UJOmZwfbSPoLPxqWP
vEIY7GeB7LVGjHSvHlYdgbGRiIBlmE2q9aBRRS/pmfToKkujdIdgMcjV8gUpvhszU5U4LI3CxjiK
VyI/81FrLz08Hxx5rTZtP4Jbj9/+oulsYDj7rxYALE918hZ4Q0HIQ6Zvllyk78kvoMzddQZi1tKa
Pk7kjG+SdEg/aord3ZlV3f4oyn48s5o/7jBPh6LHxkZl/ePjcU+GBUJAb8SucZBYLS+pA+iotPNh
uOyGDuisNaX3UnT1J7uaagIwx/SD0fVOTN5CN68HWUffJL3aXOikSV9WpdK8+/NBgyUbsx1bZPO5
C6OR3UopOSjCohhHUR3+rivP2BVemA0xDSNuB2zGb3S6aMazRlpyPBzINCWvoiWT9KFUM9tPF9Rk
pMhTHXr9qU4MT4+LGjQSnSdimLpY4Y6HQ7MMI9Sh7jCpsr/S+lwHL5+Zn0mr1d+MlCM9Qp3M6bOa
eBMRZ6k2XYBmGO4jVGj/g/WGz3G10yAxgS93sp/La9oOiSsOBezrzZLKn6o+FWe2Cicak1/Pi7iE
TRxdPk6TJ8/bVzoRk0l3KIVuBWBMAdUKwv0iqobAynDBhmUcQSWWMwkXAYT8BFmHUM+89hfWCGfd
qKCqYTEwTlc9YrDQTCviMKIiDkpd+9Qs8sfoEn9TewEVpl3nGOfWpRc+fBKCdDw9Lp1+/XEkPJl2
c2o8iFibgwE9c82/oLKewa82Na/3Ke/tzaoZeWz9eiqWD8o6PRryjtLaptfqz/G61Xh96L14P+sc
xGi32GScTkSG2w50/Q/eEos9I7sibsv6M/TJ+nOvpmyWm8eFH6f18fAmR1xQXmzBPuvJQ0p/8R1Y
CPuPn+SRz8hock0XYqZxfJGavknZWuOhlKb4Zox2frlYeXPm91vv9Hh65CKYfflYcf0wNxxfpFK8
WrHs8dCro448eun3xCtVcZANVnkOava4Rzm9mAv/hmIHAFDHOdkWzHTsqImJg1Osp1kivOO7ZLLS
90Y3TQupiS6+lyYzHuAuy/3EWeXLrOnJJZiUa02flzasOk+RoVIl9R7xKs3BsZ/zfNMZXTOGr4+j
Z5807/wRe7VWTJihn80blhXRqdcPYiSGEVVUg7qks4Vyb1l2iuWjs1I6DZ5Xku0KmZD/7mciTPEl
FH84ENY74XjAZ4ZKbqVJHf9GuUFweNLOBzt3loAtaB4uK8b59ec9HQhcBBkepCpkEEDgTpFBs+vG
Sh/Lw4jcDAN/Bq4aZbI5V9nh9Qs928E8Xmk97rJ7sTkDrBu5JzMG8O8WIIA4ADmUbzjvZMABTewm
6egZ2xQDkY8XxCF2J7kTFZhsorSUH55jaV888pnPjP9HXt/TMXlyN97J8pA6cWzrdX9ITcgMLCJE
NuujfIMC/aZVSPFoiXR9KGCZF3JeLpu4HsjV0IcLZRASpA4RiefM3acb2dM7OvlKpnlJsUSIwzIq
Klmz0MSp8RfUn+0Oxo1DBZu0nQ2hqgQKNe2fTm3r1QFFGkC3Vpqod7JfkgRMy9TqDk6pjYHb4g1I
O6D+r48B+2TWebwI8w3SNYyU3qqDfToEcJG3osjFoaQVfafLztlO5UQrxbI3muXmn16/2rPdyHo5
A/cpopu1bnAKTigU4pi9vj10nUsK1zTq+nXZzdCYvboGzKb1sgp0MFxsDdz0bYZfVEN7z4mPCmGt
eWe+tBeHnAVKDwTdSsk8ldkaWdVbeOk4qcTe1TKUbNhTAmOQVWUKQeM0UADqOHuvMtXAJokrHNoc
nX+Uva1zXV7XZdN+OfOGTg9s6xti32J4sBhAlDyq+Z58k/1QurVt9BDRZ4UwsjrpPmlp59BiZVeZ
BbLyxpu6nbt2M1EBStHbIKwLHS2W5FiXyXirNKlXB1hUBkxyZGrusnQ2Jl8pVG0ABN/mP87c8foV
nH636BSZGJkS2fGczCIsIGqNDeiA+yFeNkZuYrDCBOHyy42YPP0i75FNCILw2sDr1P6NpFn5w1hG
zr78pqV9Zr043Xesb3A9mLn8rqrLdH08pEUhJ8IQm4OmEEGJ7EUddzad5eHc4HnpucEwg2K0wT8w
hR5fp3CNKtPT9bmJsQEXUIqveb3mqMQtqoqqJVPGH8ihagP0ZFoZFqIk0K5waj1QDWL5zqxNLywb
aJk5+eG1Blh6ejtuL2J9cb2bzp09fFBmcTeAb/6cLs14//ov/sILhgBsqBa1Uk5LpxO1k0RmHhUk
mM/OtDdLOPVT3ipnyosvTEwUF7HFm8x+VMpO9lwOO/NI6u5NI6RJtOMkw4oq8V2eN/DfiVwpLl5/
qOdzPZp0/OqI7alUIe4//jWrJcIaNw7YZvXuoyoachqXaqwa0polGV6GGgvziqoj0i1DG+fv1RD1
5zzzTDqn3xI7MlpPKHY5IIN2PlkDOTYlk5TNDdZacpHzEYn8xsiU/uMkFu+jZfTjg+1ZtCQSYvOm
byYmVjVQKCZ1bybqVYaP/jOxbrIygmqGnQeV6RIlnsQwF9Pc1LV6UcgO6JzlcoZse6lIoyMkQfa8
VCksuQAjK3HT67BZDtrS5PdtZrXfqP+bfWAhAiFhcnEBTTtLZZahOSl0HyzSgr9KIPZ3A3T9FvVN
037rOzU+1OM0f7PsLibQoS06conSAs/RjFp2H5f51N309oBNs5VW+W2m/Q4JGeLfmjhVShAPGkFF
hKQ6IGmkHsmt6sQSHZWu59+dCisikbia8rYlLBOAuN5VmPPYtezzrB4/NbiY8zDVFSLh6jxHH+IM
hvFZM9BO+oOCx9OPl8W9TVOjbgMurrOJUNVKXk6ZJ6XvTYa86CsaV8gVs5UpMCP6N5H1IRJVd17j
ac1mxJdcp0SQpG76rc9VLEbESg9mmAiTxUQf4QRtjdxV4LR6wi135VATwpUNQ5LjBQVSQ8xTxXEZ
e5FiSPdC4Je2bvCmJwsd5imdtpFUvOmNVw3uzog6/rhnil5edLT3f1ZZqq6yBczKeNLzavH7KB7b
Nd6UWFi3GcvYj1yxHEqjBZKk9zYxqH0NayAUdjHxA+YFUquIoMPioc9G9DfknuXv9MESMlwdojZa
B4JFQ1roZCq3BDK3G6OPkWQNtMCicPFicYcuijVTtwv9zh5x3h/MDhkv6pEBl0RpdSTjLZ2U4kLj
x/1ESz124UMnHcfUpKwwnOs9ncjVCtghS0u1H7ixYo4/yvSZ5MFiuazUelZ2sRmJb7WdI9Ft07mC
WLQ4fRHkcV/f9wX2/nCGxWtCdc1gM9upZr3BYp2/jZeWEaTORdv5sm1ctjfe5HhBLTzy3+mKMqq9
qOmQR3fuuCZEG9m0redKiyntGoPuJw31U/KzZvBZctRmbxN7USk2SamYxrVeyEyGTZ3FX8yeGtU2
Nirnvrbn6Z0xk661NdMMDwkNrukxkyd/B3SAiE6h5mkScGYd3gzRONxpNY04X7Lml5t08vTvoAgb
bSsGT8dImA5XDvFQO6Oo+UpHpO91DIRgH1n8M0FL0ps/jk32YDszxrlIiuRd2lbaNdBQ5YpY64Q8
L0zRiV+6jbT3tVL173rppbdTD4QN3FPK1IY1pn/fg4I2AkQ4XrGRy4jJf4GoHIeNOUzy1yr6R0qG
/23JD1Swnqwt4Zf+y3/8qPq0nw9fyh//7x/3P+ZvyY+i+NE9FSg8/qXfyQ825jOipWm56NC3OV3/
U59g8v+smA1KRnRMwKaw5/8tT1AMlAtU8FW4WRwNORSwdvwz+QGBwlpUpLcIsY+yN8zPP5AoHO8k
XCQOzOQahW2KNhz3TjFd1SyFHnkkQ8kCcvtcu6CSotEI+3nygidv5s2vXeJTWuTxVuL3pTDhcbpZ
e6+Pxewnu93KHMsSfleEIpRcIkfxGh+QiXNmq/b8KvQN8dNRGNMdCFMnq2rLfnlIW8JxMtcoQ1t0
5qZSyEH+02cBj8E/TovJWntQJ/tgqfIMUSFinBcTmVMRVpCu79Lt61d5rN//vd1eX9l6XGezba1g
wWeoVch0FlC/ij22M39H20+arD9Vps8cxERqsqg5lw3zfj0X1xZ+bVmqIZ3nsFaFr66O8PqN3qg3
zpLcv35nxyeX9cYoW61eSkDb7F9sxu7To2SfcDrliEDFqiSEr+3L+zq2et9zk5E8bXMOoy49x4o5
6Xb8uigFDNrqhsYlnzXVk2rsI8LNA6/K3BWDRj0KjEQwT063s9yyCUcbjAYIonE/eIMaCM0+VIk9
7WyDcL7Ezlo/tmJ38/q7eGwxHf9KhHHDr8HExRmOl3L8MsSoU1/uKooVlTLPYU3kpCk0Gr5OJmvb
l9owpmsGFYUrraLfMUV7e9IxGHF4++DSvQ8wqI7XLkq+3WMYYOQ6AFodls6wVV3BjE/Uwie5WMqV
S/jp20EfpipUorXLqqTmJuoUIE/CSPVzxcPnXxOPBj3t8ZwBHf7k0UbbIf+DLEcSERYal0Za7NqY
ONzX3+DxTvjxh+VEuSbPYI1cK/nHL3DJsSpZKV5zxVKXTVGvfIqYs2JTGy1p5JlzZiZ6PukhzKCq
wDfMfyi5HF8PCS4clQkcrpsgeR/bQfFJVbfDeR6bP56OuBSxLUjU1rPqaXCFKOZcbVotCRx7IX6J
czkfr16dG4LHJ5rHN2ivFCV0VwB5zVO+qiabnjRY3uBietUhHdXp1uGUuMlTIv76xlG3qkYSiJSg
ogv077dRpunbxYbQMN4M0SYZnHHPCaBPCO8kh6p8k5TeRBFKsS4wdHwmwQJYS6yQN6dFy4bGfHdl
VZO6KTIDzG/csiUEhrN3vag4Mwket1d+PRp0AeZ0ypbqM/K9SmT6JIGqBD3xpEHquF0AJ7wIHWT1
gURzESqmxL/RnTuhvTD26ZuuGjYV6RggxuNRoguDw0zrJBjgjOTCa8cFwkhWnxn7L8ykazwXLXTT
olF2WpYiDLoQcKkTXHRsCDN3nnbLZIDeGDw7cMc5gWtjt2cu+tI7pWelqkiTKD+fyhoaq4eSUijA
cRJQdMuU5deK5+b3xaC3F9Th0g8SZPXWBYO1f/1Tf+Glsjizz6APwedgrXf2ZBOQ840s45ymwSxn
GSgVUbKdA1j+9au88IF7rI3u40rBTurkA3d7k2xxhyzJwsKrluv6dOG06hw2mXJWYnj6A7KJ01bD
LXtrxgghGsdPpM8Ju5C+Mf1caJ8hSoaJnEIb/MMOlyUpknV3j1Gl2zqj2u1cI2HOVsnrrDO4HA6i
0R2132LXtAbNF73gpOJW2R++9F+3SB+aEDhIz/r6CE9euheZLZVabnEh2/huBIl5E3WzemZWfZSz
Pl0HTy9z8tvWSGBJGcTHU5G6vNFmqQXJ0FjkEc7L1xxc6h5yVHetAn161xY4QmpKAWEqE3kHwNLi
ZB19mxAI+mlqGnvhaXKrzOUnFg5340DruRs8Mt51EE8bY8zTbZlhYdCk9+P1wfP4Oo6fw2RLrK8z
NhMA0uLj18X0PBf4aThcuu7G9dL2O7p87z2fb4rpzJFf+6hK2froOWSPGo4JDSnI9H723cwTajGT
q15j6uCPmHzEkNQ0vMd5DtzNVy2qOmniHSKRZUS5dn2zBHkKXijQzAGPVzykhRnqZhf5loyHOGgX
iIqvP+BJKZz3RdFwBU6sG7c1e2j9fJ6MB+Dz5eh05Jy2UiO5NaWCwmMVm4k7u2TvUYccaYAiearY
cNYZ36Zr8Rmc2iYqlaDsLPPMfHS6AVgPNKSnIbq2GZ1oyI5vqKO84+UmNrvIraf3hWX8VFpLoQiz
xBvbLM4Bdk9aE48vgJobUWNUjg2btfn4emWfm13FJ80pGk7MoF3nti0DOeVKgBlD7HL2lv7SRXYg
3Dbf1HkJ/82bznyWj8Dg44HGJ8HUz1aWORhh0fFtzG4u1sOF6xt6SX1JzWNO6TbcNYb+NaSqJZy0
hdDuoquvlIXyx+i1IujL2kU83pU+1m3tS6OXTB9NmV/i/u/9QjG9dwPU6hAe3w/Kj2dqtadTKydS
Cs9QTzSEjSqhksf3rFm10SBgUXxbzPbWq5RvRayNfl7h+3l9mL54JTD/nHGBfSKSPr5S37aNgEmk
gNKpfpZlCYLTqkYcgKpy5krPpvC1rM+pkfI2Wn1TP/keZmCFGqaXOEhbEso/7yekJtu6HMdwSgnN
fP2xno11rAiP4gJM8izAp/hjqjKy9UbygftuISkwwb1L2XNXNxscM+fOTM+fjP6IA8aTIz7itdPw
Aq9pJzcfmYlIdyJqGia92ODkb321sMQdkYLLlZYAMXn9EU+6+HxffNB80hyNQVKw+z0ZJJO5qH2v
VHkwVV3oqvLdUE43oAj8THhX5H9f5o65yxL4g0N+5qN6Nmr4nNDgEe+C9GgVhx6PmmK2UPuMFNSN
ldBmRA0lR+xl7L+B9r3+mM9eLpeimb5SbnhgfCTHl8qipm8dnb0M7Ds9HIRHes3UOJuq6RTMRPiE
x6btt69f9KSRv75bB1UWqh9VZ4sDEPf4qgOxvVgNYYilHM12LQ45oqerGG7kGO9oVdLK8AInM5rb
Ju7N61ZEkPpiCbETHt2Zezlui/2+F+Q4OG9w2KDCPL4XNx3aZeI3XFlbNDCdDsCq10rVt+WIfSJy
ml2DA/K2sbdlxXaTmrnfq+eEds/XszX7jemIvE8S4PhFjm9DHU2kuBhHA4U99humkubG1pt6Kzh0
hYYXf88tEe3g0aWhnk3arU0BeNdT28UvrVjfptLYPb6YP6p03qTfRN3VP/v/XP/at7qZRQrT87FW
9/f/+l9XD10rhP/es3Vfl1+K9MtRMXT9G7+Lodpf/ESEBtGEJ3GVTcS/iqG4rtCvohVlslgJOezY
/+nV0vi/OIJxaKDctpK4ntRC/2K/QKGUH5/9A6cJ509qocdnE4hYQHqgg2lskjmGULA9HkY2QNCO
SUWHXDCLr7AEOkTsapmcmTbWD/TvVf/3ZdYZip0lRdzTZCg9zbooWkzdx+zZXStuhwlz7LVwgKi+
SZzZuX/yC7xQd+WsfHRFZn7Y0g5qM42ZkTn5dDqO8n4ZIwE8r/XqTO0pzs18tr5alRhwsdIrLOeO
CoIUj27ZACSGRZm0l9B1I2ZOE+Z0S5x9afd3wqxK99LUJtPb0pCkXrzLwVyRlt57Vb7QN+mVSBmC
NM3G3gpT14v7lAM6XpsonIiEp9mQx4WAyDU2ihzErk+1zIRdsUhTA5JhSAfI9IpldcYrMUDQ+QYJ
dBgif2KIjH2AU8jxhmBQDagZYQEvEnnW6CItMD6JqsT9HLapiu8zIJRIwZJsdYVntz5JnI7QAt1L
3dK7wM8eA+JI8sqIPlrz2C/vnVYrhBFMHQvaBU0+/lwg1s7mDquLbSAAGhbHw7iaGzWIl2GsZpgm
lqNMbhOoUWbHkV/XTj4t4BmmwvJddXTyfQGE1gxVigkVouapcFiGUBJYk+VzL3j6XdpKMClR6Ekz
zPN2pRObbqGIOyp/anJZykHxEFbw4BEo2FqUVyVClg9mWbQ4cjMvTzdZs2h1E2LQ0uLPHSmY3R5V
26xnviNKvf45Z714p2EB1PcKvKLUb6dFF+HcGonmIwkfvaBqS1d/h3q4IYW+iiu5yRw7zb7XcQZQ
xFYVR93xzhWNnqjpim0TNV7ybcw5YPyo6sVEZssw09ASgpQur/rW0JRwYf9psHWuzMH9ClJRz7cN
DM4Ebm4552LdNbLBCwCbTt51ao4OfVInj6KryZyG8i1kT6W+tJ1KEUCK1aGB+t/GYOWujamS8r6J
hWrfFI2s2rdzBgApzJUiVw9gT0bjqgYIlwcIBpWJJTrXc/hui9IY4Fw7w6blqo8DXfTSUtMaBRxN
tSuQlq19O8W44Cnol1XDvjurV7Rjall9v9eo5gkrAHVam6SLSpucP5MecAnyJdMbTCBFi+hjG4uJ
9D9vMHQF/0VuSvVtmXckX/aCbM0bkJ6Z94ZWtO4dRAybBq6Rm5f3Smqk8gDF0NDemaIDzRzobqXs
lWgpL9Bxur4FaDJIkHbHm2ow07hGBRkVVPwAwaU3kD9im5c+W82+nZwybm8GqrUo5gqhrkcHZyQO
aUcJppn3bWkZ9mVm98t8IP+YRBvpNLBnx04OsgECvCygfJa2HTNtl4oudS4arbHFJ+KLu/EuHtQI
GMvioRa8F/lkFomvKm2dSSjCRf65trKyv1KGPHcfsphNKrPPAsiFJoWhgi3w4ZzrOUEL4ETb5e04
TFa3LH6HoKce7s0SMHZzT10dqMyBOatGHUChPS7kHWiyapJXlHBn4X4llrC3ln2lw4J4JxuYm/N9
uyYF+FhQDSoxwNkh+2aDE2eb1l5UtOG059tu42Q25YTOyQaqviMGdDsYtGY0SkCM1KhvKS+l9INn
Bp9H9xqFRYeeXo0nv1SMJt4uoqVg72BcUG89THjZ5UI9S9lgZXCjULhWpFzAoECMIKjSc/ZXVNns
bSYO7UHJOeDuqiJ1CijH4Lwv874RV1WscozKTX4OOGLQr4KCyJvZDcEC9+yfFtgbMMlqAzOR5xui
m1ZTfB2bIvsUK8PM7nqYiYIu7jxg2mN0EwOaThS0E4WTyDO7/OPlklUFeS5FBOpo6NeI3z3Zaduw
sHvDxUpLikssNmUpawDX9pJ+eH39evE6lArpn6qQqU5Jkqz7KlgZgCZ13iADaYpmuM/o5//Rsvx7
kVx1M+xNUMk+M5RlqUubhcsowDrsPaCmq1aFwyMscW0mJojm1x9rPQP9vQ1YXx/dDizA8P/gksEm
Od5tRLUDzcvWeX0LnfY1dKT0F6uuw8rRujAuYxUl/6x+yaPmnD1n3Q+fXJo9AbMIdW1+utMzErTy
wQY6CZ3ZiopNNubFtm9regSqONfaef7j8ZAG1R26HyzQpwfQUth9pLlcSsml9WnU8uQa1NM5+8Hz
d7k+iE5BZ60sEwF1/C7lPBeYLNA7rFgyDKpTw8MASvlomj2i8RpZTwWZ7GIwit+i2v/b6v+DgLcn
I/q59EF+/+//qo53+vyFXzt9w/2L6ZFePypFGtgUUf+509e1v/iWUWui4KP+SAvuXzt9Xf8L1i6F
SQTD6PLYRvxrp+/9tXbPVsAmZhd6Oo7+Jxt9Lnb0BXBSRWSIFIEmNhdc47yOBwxh6GxWevtjh8vY
fpe0A6qhAFZRpoprtyrRrMbqKLIE7PzSNeKz2Y+KPm/iiB3mxWwQTRGIpY62qPW9nEDDsoRSyGTt
JYu368ylSIOoMYxePxhTO5MrFSHwTiAHkTtbIJOy9e4iL1u5BHUKj5Bebm932Y2sTRbwLpoM/ZBN
qc0/LZW0GnOfKFn2lltUaVqyi5EU2V9j8ijmfOsiXur67cgZOXcuSI4zhrDtwGwxFxuJvQHBRCRg
NS3gt1KUbGq9Q3VcjwFc7CmNV+JOgcl6AcgORlCh23qZ20pMObgHCQWeJW7bLg2L9be8VNrGsr5n
Fe3Vm9pCRLid5zkF1R8lZpVuHb0rLV9DNahSW56yBjMonXCaHVWDGsGUZR04fI192DBC+iB2m/4G
HvbSkohSm+JHrY7jfdllefPTqOuyDo3Fgkrg4+112q+ZJKHkYJPvIUBQEWlCniTYeOrYUzEQ/loh
+GSj2LpQvxxzct19j686/znXZkUrJkX5La/UrpT5RhlhHbAFxJXo0xupP5CpjGLLJQRjn0TArXwM
+5AjRVG0byTEG9ufPFPe85NZ8qEDZ2Fc4VTIc3gylTRuJrDwadjmCypMvZ2iKxJnOztogZX32zxe
Rm4PddsAobNTF7Erqkr/bvU0MYMGjWWxySmPgwqQSb5C8+e+uizVLoYiqPEHQQlUDl7j2iDFZAYz
v55CYnmJh0j94KoDO0OT3RRBfpbW9Pg5ltK5q5Mo6WF+eNCFKqR00xCovcvLrFBqwq7sFx5Ya+H3
+M5QLd4HrShNJ1TY0FCLzA005cWi6NYUVrGWEOcYTcRb+mURcU5sa7MYkH82unRv7SaHbs9eVWHD
lZd1+n2MjGTcOXaFNX4/aNZkfIF32hofVSzxteMPrYIFJfAW1tV9VXeLke2GfIyouPai1lEjLWMd
THFj6KGMST4lPqSNNmJxIS5qWcxNLWndwOk0rcrjQIUYJ5hLr5k5j+J386FKJW+kZnXfTSkQUi50
VnsfGFhUBLPRqNIf/z97Z7Jcp5L/+VepqD0OSCCBRW+Ac46OBluyBsvaEJJlM0MyD2/Ui36K/4v1
B/veKkt22eHoVUfUXXjjK6PDgcz8fcdFpr1vwLFc8tbOdzy53EZIugof6kJhTqC5U/+ObhD+adKZ
+MtsjFpvB33VeaQYEU/lmRMHSXSL0WGi08MKY5oPHpiU9WuHEf9hZQS8Uw3lCj75z9U5iqHaONmE
oBP4fjI4PqUPKWlNAH4TxKGc4eisjIetUIVFE0eL+Nv3yt5cNyWIl546CPZSUvhkfbRsxibgtHl8
z0jb3he2QlOploSwfM7G/NZVRCEDaIYcPzYWywxD/lJMJ0q3lvq8XTViWSa7cB/mhAN24XcMovM7
JDVujyMsThbItqlsEr+Y3a467WUqhz3L1WKGWS3s/roGLCkuKjSZC+W/a116RAZWtjb6Qmbkw/p5
XWZTF9ggL+uHPve05L1GCiXzmNZMEQP4gsGM0087kyZxEZu8pobfCUIEQkxgTUp3gqIYhAjZxDF4
SnNdH0Nr0o32OHM7ynAaazPdpaXRyDMt1qz+SDBe010sQ+JqZ7y3iXM6WXXlEifpNXMbaE6ty0AT
euuuQe+O9BOxTo51/AkRfDI+zB42at+eSEgPOq82tA+4uTNI3rBQbTpKX1BXPpGnY1EH8ITMzV3z
YwWtLOgaiM2WdExvAgu4XfXOfpfGZdv5fexYt5M+OsU5FQ+WeRBybFti8YZZl+W9IBWClpxRQ8Rc
MtytS6Jfy5i9wrXOBPm/MIRD3n/IOvL0zkdc/sP7KpWGOiZJR2ec5IWhowK4m5Zn1GJlOJvp3BCa
Rqgv3z7Czz0tUSKhwwox4vu47CDFUWr0V8Sf2GnQktRAAFmpZfPBWxR5w002lW8jOkfcEDuMeHR1
GkL2ZTRgFxJ6Ur6FApQkb1FtnvFSbY+kntqYHZiRmiboJspCLmwmR2R4UH49Z2qTiOacKIi3IyHT
bKid3aeDj8BdvOu7IloOjPXldOiWJLrEs5tAp3qkah7ZFfQ60GXffKbrRt3Lal2XvedlzgVFL+oi
Zn/aHg1dPy1jih2RnetedrLmEdmTyUQE4jGVHTtozd4rQqI1YrV3tJp4W+ZUWcDjqhGVBR6E8VHD
5fMce3AmF1orGrnPhkpt3lpPojpBDGfg8pgQzRRxB50iIks/nZY6a8O0ZgOgArvsIFc6E+7Db5ra
cwnhKwmIjifXTkOoVeOM1NIl9SFlpwfMQXL2qd9IyL6uFCMNW3jPqjoWsR4kriJ1dRFRfmo5MYFk
y7o2xCDyuJ7kvddN+zhT9sOsvgbaFrmjmh2Z5b0KQLXb9QRIvF/fy6ZjsMVAbR7GgcS6Ux4oDBaN
N8s1wHovr13GcSAkVF7PMioal9C3fjkVBX1MoWqFW+9Npcb27VBF7WlsRu+LZsV26xES+dbzRnfx
kbxXj+XQqZtJ66S7mxkvEJ8zIVbmRUOVKWlycWUst4tMtCRUXcpoHHVCvEMxC2XQNaT1viuSfK2P
Wb+w8nMASa5YScyPZj3k6Qkl1ulnm2+ZG1pmprgfe2ENtxU2j+GgyQxPQKt5iTh1R2vUD5UzNs1J
1Tsra5BXblJzqyH5oJdlo7Sr2VZm/5zS7CSmQPYO6QST7q0XUZuKp6SZ4+vGtFBe0wOkf4rmJKL8
uxgGdpu6KYfdwr1+L0aTuvFoajFqCTdpb+Rk6M+tNWA+apOYDhQAy/UTCVcGyyy23gzzaiHIK3Uq
5zGfcab4nOWYN7eggjO9t3O+4W7B10Cybj7tUHqJo11yI3xZWTSGZKk1XiSx0SV8b0onCL2HeHVq
j0NFTKkMSZ6rMlJ/wjy5wUNdynLcF/zymbE2T2WLDMWP9KR/9Iy6P5WtmXzQxqp+byRyETtnya2M
Va4eL9IaTtbnUeSYZXmxrHZpD8wS0g3rHTuqC76Mtp2cd04ffenmUb8fOP4pGmRM+yALSqWI0l6x
JtRu3Ipjr5GwPg0jSojZbqI7PZ26L4nt1dGHps1MohF0Vc47b8wT8XEuRDneICXJnSqIk6FyDiJt
DT3UCuYF8zcQxmsonpwr0q7QeCCb3MKgXiH+3tiADvKh/KQRdck3Qe/irjb07ip18r7kwRzBjL+b
kn4Cx/9wTXhRJg/iq3BiImfbRpPvxBdkkNkjkaSEIRp5eWaZyj1Q+UUlYYQbOy/Gbvfr6zFpfTfs
M+pwPRhDnEbbBSkUfnk9W5szNgUDc8cSX0n224B7POwMzJk7zMdYSmZjDAVmQ/x88/ibjvmX8//X
q+M8R9TJU8w5+rUce80b4F6DcPy5lvrOk2R/zqJ6/vVHfIlnbBdBfYVtljg19BQMni8/YtarCitV
QQMYhs5ALbKhpM7UxS7Oxxqy6l981k++vp9fSwKfIKKBlNq+3u++vsjA0dKSkA5sV3phH2vlh2by
9POhzYbuN5DUV/X9v4Gabx/M4kJ44cGlSLJ7eTHNQHRYzEoy07D6yMWpOLeWtLy12MC2+hBCnDl1
h+SpN6dOabpPGgK1XWLSHDCqLSZ2cq0PM5Gaj6qoFgBK1S6/+SV//IbhljaZuiQ3DtPKxpJ/d0PG
mBa1fOLmZ7VLLSX6pRNLy6JvaNl/YZZ/shB89wT+ALPcMA+9AFm2//0byGK8AVgBvEAQL/AiwGv/
DbJo+huCXggC3P5zdY6hNu/EvwlVKE5QU2QhmzN7y4nq6qFP/tc/5RsDFA2VLS+SoYNyyz+BWYTc
1pbvnl/E+iw8RJbxAG/RKK/twkqnO8HJvjgpRuFDRaj0uZNV1nJBPQYHqpZY8vVROfXy1twqGc4T
2kMQOaVeQguDUX4huZqQXOKTosu4nKO7jDP6QzLl6rZOSebaCTGYtO7YjVn5Sawjq5be2D/Sj96Y
vjZpEtBdJEyrnkGKtp/b4/COiCoO1B054oSdI3Bt/ciy6kuzsNrhRDStrnYLp9WPxFNadH9SS2d8
MIaMJOa2G+lnirM0mS8khWJHj+OYHkKPyOa2wlaHgEiLDXlralSP7JShuXtryacmHIs6J5zKwZKX
UcymDHPnTGrx2LwTbTjKxRjVIYOcNfazrIwMN6RqraCPGdCxBFryXI/j8gK5F5WTmVP3EIXjskES
Sdc+cWwnoMGVPQNXnNf5O8rgzMMERpFejoaVJXFADQMQA4OXWa77iVoBEpwHjtq+DUqGoqxZRy9c
B5Lx0dzldnS+pAqvntU4w01h2HjOPMFZa782C/MxtbXl2D3XiAEZxjWpbu1utt/SuZYO9r5LUuhW
mL94uNrI8GcvTiOgB4o1v4DGxmdj6XDmy1pr2jW9Ijm5oaKk3itggtJ3Sypao4iYXuCmLudUYOkM
F2VhuLiTeIr9qcraazcXnn2wY29cwrapOYuPaR7lDHbemhy9yF71w5Jl9AOsDEaoKlVO9LEOPUgE
dBR/GaIuphYk73kK2qWIYDgZW2dfZiRJ+3WzNs8du3RymBhQyKfuOXwxPSdUKDLYMUlTUOHdZti8
/bFetlz8rFxWUIZ4kmGsmui+g6ZIEcVn1iMY6FnqzRTc80ZaBHtHQ37djDUfrMutvAkmGmyZHWyH
A7Wt6R84c6P4284CyMLhr+kqNCfnVpoDnTEEFxKWHvWIFAKzjctn2ciODXxlaw9hMWek+G5L9W8v
lXwL6pd+XlMXDwUOlfoK6jmlCYRu5KfCjaezOEm8fBcxmZehWdp9R49AUd3PtuifMjpyASiT0vks
xjTtjsvqZU+xB7Ky0IHNod5hwqMXgoZA8qs1TbDpyAXD8AiLR7aqlZoUQ8r4OOYxOekIDrLsbErT
RPfR260aXUOV9k5UtoUBdc6mJaQ7bzpmqxiZWFugqlJPwLAGbZ4nH+bYDDi465rfDx3fatPL4oGQ
8vyj1vc1B4s053xtwoY9FYuJZJN2kD5Ebe3A4jmlE524tRjLnRfPFdr6VHgw1EbGr0psnbw2Mysi
+mFV/RM4k9fsHGvMjP0KInDw5jEhYJz2AvvgTnorgoUyty6IIhIq/Rmx221PbqwWTGMafS50hwoB
qp3j9nwlywH8zTB75cNbllfkAiYXVkElY8jBLPs8U81xm9AsoPmK555uS1WW72MwpgF0aJG0lYmx
CMZWLx6HIWkeeGIwXugQq/VJxYoCERhH6pRqaDQlJnkIt4Ts4+9ca3eWAfjYVhJgVNqZNUb25+mr
rgXYS57XxgAmTO2DIkO+S6p4xyGh7U4crLabsHkcBxbU1jpUDKhjaEe5fUjS0tNOZE3e0LdzxH93
eHZ49sV/nTF/2OGvH6u+/sdNXf7P//7H8o/L9n/+T/UpVZ9fbvr8C982fecNwiQEPbB2+H2QMLB7
f6sgk/wN6n52fBQqHIk3YdHfWz4tYxY2U6gOC8MivtJ/bfkcFZAufiU9ye10cKEgOf6TXf+rW+u7
TR+5p0dKl03+HPAfQvNX3Ao1N8DLzYCu3ApQ7KijDocyB5NlnugkEF3kkdDSYOqzFeC5GKKjU5JX
Aw2amKdjoo1FWOZOeavPcXNpR0AmbITL+kDsvBYC4NY3liQW+NvT9x+Toi3uwPdHFXMDbzhEbSJC
/kQQ/PIYm1t4KFvn42irXPjRaBiXSYr1PejzLruKyfDwE9DCKyBSiJ6yjeJ3+J2aL2gkKb4pTOvU
7MR8R58SQMaMbS4YGk07n6RVI4DVq/uUv6JqUB/WWwcohO54ZSwfDGO1rg3uJDtIWmif2siePuuU
wL6fKupl7MEcnzKMARdaHDm7MWG+8du2ys6XWuzhPHL2xrWl65ru7W713Xjtvth55AaKGf6cjAU7
GFCj1sF3D+hPhqBXyleU0l9NPHDxAHQEsLyaS3pCLQpnu1kO8f669xZJcxrkLaIY4fSLbxjtX9/P
f1cHVgeO7f95dbh5rNbH6pWkcvuRb8uBpb8B+6LpD3O5RzLe9tx+Ww6E98Yk6Gnzlm+aWHpM/7Uc
8M6TOrKFbSPBJJ7TACv/94JAJ6GDVNxCm8jDK/lH/mQ5eDkeInNgMuRpIbqPCcBDufzyveJYJuJe
KzKQp5k8JY/88D1ZBfPvYr239/Pfq852HYeOT4SlGCCR579OuWsaYq/ZpaAURmP4lJnT8Mla1/pD
MsSgnXn8Ow3Fj59ry5ASm4UG5+UPlpVcECjR1BN1Re3U7QGhE9JXhuI3bouffSpwPptJakuX/CoG
/264TjrTKxnvqAxbNHFldw0AgCfS5F3urjjJ3E4vw++erp+82i/xDe4jucEMlCAOHkshpOPL7yvH
euQ2LdBmZnUcvYo0ncOEoxEGIOrnTv7fLrbNj999PCx567SYVL01xmZ8LERt3uaxqcOksvrvf32x
H74x8D12I8+GTMN18zrym7AOAl/skYFSNdpVpmgGiSe7/c1VfnL/mOgx7mO8IDbp9dJo4CMm7mSg
/VUt2Vmemv2h3RIEqa6xfrMK/+wDoeAxkENg7WMeenn3jLQwhwXW3qeI3TjafJiAl3r6pmX/zzvj
6xeL24Z9RGfBIFXaep3IWJT0eELy0+GoLIMWMwY2I7Kz3yQsb0eil+8vl2E3gTBDFb1JRl5+GKFx
QNf1vPDzGOIjRNomC5ebqJL+UDK498QQ9WN3oUa7eYxbLVvOc3SfFGw1m+6yXMu2vREzr3xAXiVl
nrAckUvEG0wU6S5EMhuETMHfAEoT2zD3EqwaUnwIWJFaOB5Hr2nnmIz4y9SlGHDhXGumxTHzHgny
ahZ/rcx0DSq77N57md40xzQlUyikLdT5GIOD/BWX8h9v/PaJX6xo3JFN+b45WVg/5StgjdWAGDUk
Br635C7STwSg0EZ1cVW3ff5ejhQ5Fv1g7LtZtwff1lLvj7Dbr0sB4j4TTTynxu0Be/mV9N0I5DfZ
OUyG5kIFtzM6DOS6v34tf/LC4NrYtHBogQGLXi04yEy10dGd3B8a8p7EKOwzZrwx1Jtcfvr1pX5Y
TVnSsJIZDh9L/AiFZxLOEeKC7OO8rZ6deQQUoGWMcyhkSHpd2ZGwf5O7+ZN3FJMhOzTuYOR29qt7
qKk5rVNiBjgTZXxEZM17lOXLb7aJ11cRFD8gBAVnw+GLq/HVVVKzalPTiLZ3VDPykCK7bkZJPY1u
+Os7+OOFAHnZFbYNCfffay1mm8sOyIrEc0Cv5BRzItQrAVDXf36Vb4eGrTwHKvnlg1fPVZMkFND6
LsFc/jCoLMSP+of+fgPFhgAb5YvhKj9mW5RkZSOIR3W5TLI8q2GEafAttMtff5bt1n//Fgtw1G27
2dwpnMZeSxMzLx2aOHXQ23SrukoNitW0QSzPRvlMBCdpLonY/fqKJAe8vibnNlfnwPX1snh8X96/
iu5We5Ld5uagaC3o9AqYk/Qtbdi5MITV0R08+cHCVRGF5MKWImClQSgpbdEc1lINlm/QelCcJGxf
tHCAdJBEImMXOr9tBhKryCtxd92U9Vg2hnJ56jyDgjyjxJwW5HWbf1lpw7TCUfatoFMQffJemms2
+57Zd20o9SouTm0kqCo0FQJs3zAJkfTnTIAHFWulgmp1iKFbTHO6tr3ZeiDiF8p+WBLRwL5v5c8z
6psTLPbS9Ou+LacAm0DU7qgf6j4vCLnXQJsEvUvRRLOPvyjHLALvaxYLaFKuB3MEvQLmUiT3hYsy
fGd4eF8CtIGqDovGaIdd5ybUGGaJgcAFuwBUrNeaBpHQ9Nd7xL2wjz0UMwVrQT26aE5LVOwNEFKS
7KHZW/3CXS3nyVIgyreejtDbz/rJiuk1rCuHcrzWqNADhnFFdOSp7gFw+o0NXvVBJOjR+Q1n1lzi
91IVpFhU1SGpGkLL4mKebhDGdWVglXJKA/qusQH43VS5HVSeCyUUKbQoKN3H2SEe2UxQmJCS98nk
IShCzR3lU58QIXqH5CF6dOoRxRsKc5pxTdtd3ntUFjzPuQGNPeC8vaHm2tKelNTXG4IcBY3THQfu
k1oa03Xs2mN8VNkEgwraXK47qPhGu23casYFo6XGPeLG5EFbFEoO5Qn1sYkrMGFgVTJuqNDEJ4Mj
JKctvKmcjmpZUU5W0CDVcPeSnsckCUQz0CMO6j1me2vQxoe+GnX14ORlb+2g/aJknxWMB4dhVeay
12SB5rjpaMnda12M+K/sVrQyWjZlm+m2Qdjv4Wl50GqjG/xKZusImh7znHu5ab4vdFDsoMpk0z9b
KdLPs46QJ+3o2k0K8KjT+RhoHrr0fY7m75L7bmQfwF3QC7RFVPS3C97A7mTAU4Q8AKzPQMK/OPcg
jxEA8aiy61JbUvNYYT7WniqvaMZjuSDKpoBqjPW9rU+5GTRLjv0s61LlfJGlXiJW7Ewr+9Q5xay9
BUHOHLRvSKBOwSv77LwZBuASC8GXeuq0rswIHGxJJfWQrSTric0br56h21Pkk/HUkngzrPMa+yQb
qCtss0m1Q+GqoSFAEWD7lI3SY50bhcT2RB464YjNYHVhs5TNrSFiqwnpeC+rM+BRcr2UtxJ0YJsp
HertGHMGri2VlheSOaq7SOi9LKsdEu4ptg6dWU7SDjuGWm1GBAsYTjDfWFBzBXJhVSF3Os9PYbTL
LIwZ9zq0DGv9QNGgOJaZMw+XLDm06QoY+mQhcoJQkwYYPrLbj2jBh77/3KYDgwxtfnZm1w7t717s
5idJW6Vrfocu1IiDeZrTd+NYbKXbKrNW6pcd5IWxt1uhrqfJx26L3eZspZUaRUexFo8Rt9XFodYO
804p4d148aYNjNNhJk9g6Zu72SXKk7V3jm1AWLOoKIouRgIxLbmlfG/WlsBiTPB8SyMRyrdwp7q+
l7TkKHaGRic1jcm2OEEqZ7fEaRVyeJ5WaIrAHJuhO6O3CNtAxSkVkmMe4+jCijmn7lBhLnagoLpI
1Vg34R7SNZ1GRanp6U4fu+ytNtds2bY52dOOBlR8QqnbobRoaleVgZhM75K2qhVFc2/w25OtyJqt
uqy87mebIAhdxowxEC4NoVp2tIUsCsIvg0UBSgdSKf2K8OE1OlXVFCleFBVfZrIo36UZLwGn6Si9
5t9A9TQhfltDOkq6/KwmX5epYulqwuFMiT1gytzEOK6dPld7mDX3mjslSt/UpvIeHYMTBUYti89k
BOAWrCZB9lixRh5JWW5Vpadm7UYbFb4Q1cgkYfomZjYtUKOmnjQxbGneWZLfmLTADvsZF7N+7A2D
ZuMIFuhCm6JKHIhzi0emEZe2USqYvQLVmCzuehSYKtSzVtzMc8UMqQxgOb9tYkaJrpSWsSPuRD4q
tk4FfyFSlFyaqB/Kmu4FeDGjOXpNWiMT7piEsPkMrNYAveudhivF3Is+SWjDk/10xsthN8TFVOrC
yqDz/HbQB31HPy1tp4nexIg6lEsq0tyWHR+yt+PbgSZUOygpYm0Cfa6t5HMK6dHe8mva9bEtUSHy
AGlUFa3JItVZX+rOcEZ1Kvbp0qC9bze0A3rEYXNUPVj82BBSkuaoo9FRb4z0iACf0JMDdRNj0sOK
ZA1BcNfDbNnJzixjFzCyFWi48Jbk+gW93E4XopxEuly72tjxgOaiPnWLqnYCsrEQY9ei0YaDB6Ki
79cEweNxyVCWnVc5Ticiz1qD7ldhLdmuhiGxH2wBoYxAabTz6Vi27Ml7CJclvRuwakawioI/Jwxu
0VuURT05BGZOaz218k4DpQoN07lXNqFV7VOU1LL9MmU46g+VmdvlCaG6zezXLMwp+SzGgiY4p97e
11hbjBPwq+S2zWM6AhNNTgTUdm5U74o00yzfhkcrkLotBLkQrYXgGFXhEPuNJdFga2lrd6cZbAtC
XCDUCe9bimkUgobsuJ6zk3mT6uawxXFW0NVVwex/UhH2lbI1j6tJuYg9iGM26bRP2RqJwWGTTBNy
fpM1lNBDzmoVkanI9viuOcOkNJ+eIrRiuU9nDmVLotlrkBArjmQeDPBtm9pRths5tpAruLJvHQaa
W9Igmx1MoyyzLjRZEt86htbyTLJSRGe4wlq5590HEtd0WO+Qnc7DaSaJA2wAiuAzjTKyQgOH322i
G6RJrmZno4PFxJru1DJs97dotLuyXHlH3KJABZfZxVc9coyJuEg1+2C1fXNuxhplr16CtGxHwLA5
wIeay93Qjdo7lKaEfwmvlV9cvjTdt5u1qKE9ZaTvxkhEacRUv/bzF3R+9sdI0+V4Myczzdt6xPkz
0BJ3WQgvs9t2R5pq9sHMI/tTauuqOs/VwCq/6hXtGBIf4XJKk9IgAqvS8kMtp3rAOJpWFJKT7Z4H
dpHY0wa1Qwq3BfGr8Hmwwt2c6vfZQNZl4LCVcv6cW1HutWpwQByQ82N0LM32iCgYZrlrKbQNYSEY
6h261GK/o0jJ9vuOZHK/Jr+ZCyFjvSkQPD5ZTjRlpPHhDDy0rKg6ycdrb/murUlnB7Iwu1cOccMc
oeKxc97aVcYeaORzsTOHlA7uqhDN6ZrOCVSNWRs3sq9VTGd9Xj2OvVNxf/rZ+7oRtxoZWg2Yfjdb
gHVti9/TZyaosEEjvngemhaKtSK5iH71pDRMbJy1um+nzQwtSZkGPKxybwlSt0UYa8iVPCFDT9iK
GP9zEjNIdbsaTB7yUIwDyVRulVDIS4q01/iwHDgCbNlZd2rQY6zKMivORmYbd293Si/8nrBappc6
Xa5+PUp9DQJ6Mb0xGELfwQhtfBuulpeTlG5zODVWlIBaz6Hn1OLlIMWij6LlvI7bSO7TpNe8A6Jp
aw2ddGrIDM7X5XLFTcJZHkok3y8pi0mYVMUKdzyXVuxbUvX1ZUEtSPXeGhEaBJDk9rqnDCQTxxi9
+ceezN5xh0Mjja4YteM0KJcKv4KJNPIjTuDEuTFWxzzafSWd0KVS+c4i2+IuW83Ie0d2saEfUIvE
8qBFGGZ9gCSJNaZFh/nx1/foNagCbEcEKKZJxwNW+Wa1+g7DTZpERXFlV75bGRhbyZmhbRwzim+X
mX5LFuhw8+sLvgaMvl4QLSG5lNB15mumblwyR88XqvgoOS8+rVpbhgwdnJPrtf+dWPMn1yLqSIcl
wVkIU/IKnIriVpHtj4kCqMjcrwPvIRT8dPAgZ/8UWhFoJKELEYfCRP4QBuVV0Vb5gSolctW9l+bL
xeKm7W/u3Y/IgIQa/soVbcyPs/39d18WGqOyIYWdg0kyZF/KTCSXbamm46+/oZ9dBYoQUop3ZitM
eHmV0qXS22TI8UmVHk+MFP2QQdjE4ddXeVUyBxBFYCipuLZNlKEgyO/VZWyp5+TjE1hpjj0LfweA
PHNENCSDdUzRcQBlNOS3w4wN5hb7j+G+zxjlSBidDQQOYlkscc7ORIwCWXWLc0yMOHcCWsHnP/9y
eScNZMab8o4/Xt1301OaxTDNfXf69ybSsCOkrPMbNuVnt/2rbxIcFST9NQpokHkrerWAZnaMIZxr
VYtzXCkU+r++8z+8FaSXsK8ZEG2QbogPX36/+Savb4lK8DX0vHusdH1OdZ9LxZo1Nb/jmn/4VAB0
qJexhEJBbJlHLy+mJV0VUTHS+lZUY6svrXy/GnMa/voj/QDTsXahhkQViapXB+x+eRVhtU4KHTX4
PLiDjz9qOrKTZe9SbIIXkUw9NEee/huk7sePxoJJfg0I+0bfvA7DjN12ECTOcNFSRSEa/3ovLJ7k
rx/tv9T5P3n/v/uWfxDWAEA+9mmVvlDSbD/yl0dZvOFFpBIL0vzvAPZv1Lmpo6xl34fEI0yGkFSo
mb+j2YVNNrtLGQp7nsMKtD0pf6lnNeG8YVviG0V8K5HXyj9yKfOM89D9+/TBRkA8HDZ9fgdkuTCX
r04fLKGmUHOk+TEpNI1SN3RwjEtQjeRMH1qbuAzyjR30bFsk+JBV7xQav7Mpa/L7grXxYRbu8kmj
ExGCFRI5dFziZY41zfDjoEk8xWkX5BXViFOWfHBlytyQPrnsuXtsyqf0naa+Gbm7cmzDrLdvuJZ9
qEknFUu7H2Q0hJgGzjIx3A9tcznEpgwoO05oChHzTozljTkgqDPn1rorNdnsEj1bADt7Rs5dpC3j
cDALt0+oXxbRM6mzcxekFiv59cxhSeCEk6B0tFa4pE4Vyc4uVkrKNDtegnLSm7dx5ZRo/tr+UrNL
aF2xzKU4uLQrAKtzLo3voJOr4cbQuomprGFT2vVTYozPVgOM4mvdOPbhFtpVUcnraRoezQixq68M
I6Ffop+Mizox0JDKiP47/AX5+GGwTBohJHDCAWXDWPhKxXq1E+0scHmpgW49y54ukg6vmy9drK6t
MidgdnNxy53Sovhm5VA74AuvhoOIHM7Wte7GFxbjzZ2IRvylniwvpsI4cO2rwcaH5NCl6ceLbmJP
1boThuv4nEdnN+UR36Ii1lwjD+OIuGgzpXXRSeMisJqo3s3SMB6SEytdrH3iqDycGsc685jUFVRr
o2dnfZvfNE6znTvaa0/r1T4d1/UKc0oe6Fr6gSbX5AI4Oju0qedpQVZKUYX9YukKeDJBHY1n2isZ
9Epkp7izWDBDJ/b6hcZAiyqSb3ThH61m/9+FpknzV+vUw2P59Ergs/3AX6sUXRBbvxVtlMh1dIIL
/iXwEW/Q6Ztod7AREXqxuUf+XqXcN5CBnsnf8z/YrEls0X+vUob7hrOSgHJF6fFNMvQHBRLQWKyG
L5YpkgWgh0lzQCcAXey8WqY4cmiI1IF714ExIaRRZUxOPVFC1Aha1eE+E9cGZQaC058FaV71fTkP
1fJ2So140rbqsOl5NrOlP2RuFTenaF70GdnfmLqfbYBnmmlazJ3J274E1w/oSozc29SLMNSFOXbN
45pl0ngQ3pwXl6Wt9e3eyABSAS8W/WqN8MofPSyZIzP3mlQXcaqZbWiB3A+7cpjuLUVl9X7VhsVl
BqP/k3CoMi+XoBWZ0SLYRji/ybo9vT0TBRgfoB+x+KVfxjA7V1HZVTmmcU3Typ2+8WS7Aam6PHHw
+uUHMofIRDCb+KFeWSRqlCkXaT8mN6tmjGeJrXfXc4vlGqx8vie5QZ0upPfwi3XDdQtpuE+j+qOl
Sgqmh+q5cIo8FIsxnU3cXJ8XsQ8HzWkeHX27xQToHyMc/ydpM7UHe66zC10f3tESACYhhsV3SoA+
w0u6XZ7M1kk1TsNZ1+UV1Xvmx6VPR4IrdPesKjvnUpR6tMss/amStAVFejOcVLNj75bE/OA563jG
cDaeJpZefaFRtD+NGmUe8pbmBeWB+jSdQkbMDgxt4PT3NEbAEfTEDmd1NGETpmdKkR5vT7XVv+tZ
XkUVZL1qtnHbxRh4O0s1Lvvc6fiiWEf1mvqhbl29j1MCQn7m5R0/4ldUs9kx2Kjj0XDMh28tJxA9
jW3DJpAf32VjCqeUxWeE/wkoQ4I3irf2Ul9WjR7FO1cOKtqAM9LrMJsC43k2GlADMdvqi6oRCKpV
lAB+9Dc5FmRIBp3yKZa9YNYsTBROu+6ykvSFqG12FabC3s/oLyKNhtwzbee2o+u9TxGPy73UvOGi
y7QxnCMxXa1WRa7DMrqNeZ0keG39wWZAH+EDrBNT9Wl0umaory4Ioq/TU77w3Dk3Cucp0RPdOmom
ToJTW5Fp5U9m+9AVPDK1rGjejREGxYcidoU6icpVnRRudSVWhC5tovrPq93bxxxm+Q6JP2YMtRg0
fprUwCzVCcEtCjKmMkiac6nzwywPhEvwb9WExZQu+yHW0GusbGHdp45gKI4J1DBT8T1HB3jgDOZ1
dMj0mArSOcJlzqV3pDBFiUuZKJfeRUOM23uwnltj/J4zzltiNYqDlfWfzU4Jwv1c9rG6MT9o/HP1
feeuTX2mKLMmnsLQ81NtIUnwibyWpN2Ka6ihdRarkOGcV3ZzRlQJHDPRWtqMT8Kesk9jkedeoA/O
W62uta1pdbQp4BiGqQLRG/8ve2eyIzeWpelXceSmqoCmkjONiypANpvPk4bQxkB3N3EwTsaZLDTQ
m36IXveq9r3sXb5JP0l/NHeLcJp7uBQyVoY60UpkICRXXF5e3nvuGf7z/4gV6pr6BdIHB5WD2rgn
Zb5YF2l8ioGSDMBFKd/UoUhsjmJ7QydEC5H4pFZkhHjPcFquc/GuqENFpz+vQA2ac6lUD9iCGAeg
MfzBeJAlNT0RPq1SU5qZ6Oe1C7kMJkKjFOmxC8u4x55Im7FThk5yV/iUSobQfgibCVU7OtdNoYHp
BI4sLRpzYyzNuQC9gTdJEoEcWVuzt/F0T1GIlK44vNVEq4PoDNaWfBbbrjcj49n8Uqt4QbNMB8Vj
FKk4hlflQfVgnc+VnPLFRhUXdCShKFOUzYda9C9wLFJiIvhS5TWNzHXur0LIJU4ijP5UXgrGycCD
CoVrXz1WN65w3+qYYjht+ABTTaewIql5vZkmAJ3J0m9SjVR9vlrba3MsUa/6ssnCT6lQaFMXfvRj
fxNF0w2FkRMJyELdRLz3WstGoaI9lJXgnhHpk5Ytw82EraF+ohUDCE/tNse665DF3Wayi6iyUfFT
i/UpBfqGxoU8nfuhuDLdyLnG3i5PTSjw4FOpqMjYNcJlCRI8M0MPdDquIyrhsd58oT4WTQXRaL6g
CAmvv7dceqeeH/oLwsc17IxqeOxVwQXMZV+rTQCWyBgsB8c69YDTgJaq47LKs2m01OTrdTPIP28g
3ZlhaQcLd13YdKrHyw+IDFMxxQzCqOKoxJx1Wl64XDHJJIafVhmFsmZR5zB/UWoadIF+lpcFNEVX
tbqZqYNlMDWkjTKvkHaer0WEGWMBEp+YFP9QKXUWkcarlJkY+mlVZCcuknznRpnehvRuaWNlYyKP
pDba14FTXcOnoy68WCxmibc8JeU+zpcFaxFF8yiWrViCo15PL4Ug16lZ1NNgE4o3ctKWjL2roNqc
2PRnG3AA0zJTlyeyqzRTL46jkaNkcy/JN1MEyClI+1U2gi1imskw8OR8tmmi1tfkZfJhvdbHibqB
FVA0FqrUpBPWX/1oQus1hVA0HtWlatKDYthnFUmBKbc+1sLxl8d6FUAnpAr2nSrl+XHTwK2toVI9
RtkkOpN8aW5EAXUxEykeX6vvoX0prwZls0hc5zZJa0QLBPlCi+15HUflbQ7zH6SP2wqP7TSzpZJ/
jYroah3jJ6ewx2TKlzRJ4HtxjtMopsspBydSDcZV43yyN+W4yMUL+taP4RbgktYHU8V17TPPV2Cw
TLxrx9icImZw7AwabyImtgSJXvRRLrW5Q/ZKSwUVFtGNB/fl+oSkXb2otjUoNw3rmRw1Hzw3loaD
qA6mdOpfUjHlXaqpGSkwkiJks2Fuv+gKFPEeXAxjDU4F8Is1br+rO2vskipeO+ulebs2N9qogTfy
sy8QMA02oSuMFBV+WMqutmwOwwIc8DiuDGpsZuxmzgJxOmHjD32Hkm2S6r4lK80FrC/xRAcsM1aA
0o0HRUpXYd5wDOnWc+6BzvgLSsqRmJ1JtIsNASrQdAQdmz+Cf3Y9dYmAMdZr8cRBnODTAK3FsUkd
eVgnDeSaiPoFrj7jBMVTqQ6UBdk8mim8PLhIaVukY0+N82MZpWo4YGXQE0lt+oR2SByrkSlcCSHW
hdp62UhDNSOEmZFsqqyiJigThqUs4Eg2niRvRh6tK+DAwO1CRyMXxqfC1jfmRMoKDxaEIrUvRQQM
L5pU1udZS0yUJ5oH0sSuERAsaZ7U4UQqvEVpAoWht8qIFikMEJemV6vnkOpW42KtrEns0/ZX2Ot8
WOV8dDlA7xgUUA33l68SpbpwZtuZSOAFQ6kfQDBSqkX+kUqef1XW66skBii1tsUGhBR7t8HbnxVy
XJ9ohZacwYF+DevpLxsgaVdwDXDJ0RaKC1idqvkGAK9ir7Vx5WfhFPjGjZ3SOZplUjwaeMlHUa8S
SLPNU1lsnFmlIlCYRqo4DkvDvsBrEYeKEZ6XqVhe2BxoODHEuegqrP6yWdm6YPmG5Bw7RmFDZuzO
64Rcp+6VljbwgIuka8JWEcH7CqG28RIGUHFYVmV4y2ctfiErDSOybd7DIL+ZFpt4PY9S7VMspMk5
IZCyKImHyTqGN5LIRoUruXYm6ziFhXVLaSbEaJzDoOQGE06tcwqIBJQVPT3e3K8K5TLZ+M1NqTXr
Y9QUlXGN5qwv1TSS6hVNigp3iebW9W1AAuKTBHX8rNTJMaieFI8LpJanlVdrtKTC1qCZ2UOZK1du
VMWfA3DLIyMQvyjkmEdwcgVXFF3iiQQE5J5aiHkaDRrxswaU2bEjfD99E30GPCyOYNodXDdVeCO6
YfAZRpwHoRIX/sBDFCDx6l/EtJgCj3Pnvh2od9E6jY41Af6fLJeSSUgX0l2cGcYdhKU5TFWq+sFc
JykKqktYSWJ7qd3QdO2PbD3KbnKx8U9opETpHVmS/KtWC/VUE4JitpZQphEygztNToWZLm+ML7Xs
5hf+BrJiWxeBnEXuBmZT1b+taa0dDWCeuhGLcuG7uTwTAYbf+yKKIdD6Cb+ofhV+SdcbZxLVA2kC
xNq7KGLRHKWyGtA1VYu/uEEgT0XdT8bw234qlAoYt1LAfDKIZlHpwA9GEX0CoCtZ5KqZQ2clk8FZ
NstRZDTNMf2V0YzavDvbFG5FC1Quw6PqmwnEwUupmMVZHlyZeTYeJIOcHtwE/i09EpvLtd4C+dTc
PRZcYf2hWTtQVdsgwTmo1068To9rkUI15bwrh3TLOHLg5a48YHm5kpSzpKqWc6Byk8IVNgswyxMv
9+LPbiJKV9CW3SpisDmpFPvMBpU3XOsw/g2INedKNqArW1C0SZzE1UhQbNPSUofzNsh/GaiVcxlI
tn4CibN8I4HVO1W5OkZrFfIz3YVaNVrWH5aReQzNQjn3Ike59nCRprYgIi8rVf4YvfKYclgSkibS
UOqq6Vu/LQrPUSfrXErRHAtJAEkqAV/NRQOBX7Se4Nq6lxEwoWvCdKLLpWGm5/p6c++tK5S1UBAA
VT5w7JNNJJinIfXzYxfq3yEhDFQpjUrMUQsxFkRtLl2AeSeCVrqnubS5LuhPHJE+I/axNdIAAmLY
axR/zgYe2SybIIv7kTY6dImiIWyK5hyRc1ajTGxEfNFKgv9Pu6ZLThm5JXVUVY7vRWPJCd0gNL42
leFmibQy7Du6sShL7lQ53ohTJUk/etAtDqmXEodmZUzsHUfz2ldBQITIrI60Sl0BPvzsiY78oXES
oH8bFY4gqa7u+F4QHGbbQNn9nBL0f2Y7L5YRxVej8QEYBrAYCEUBI5QJIGyhxp4P7e06ID1q1jZK
MsKSonViIjyliCk0Yg7FdjqylWMVOYi2tIA0re6d2sVgMFtq4LZk8VqWkQf3SLWdw1kGsUExlsTI
XMTm4EwhRzqqNoN6BDUjKxWaV7S2myMpR7Kt2bgWeZKAWx/chg57zwlIpHkees3Q2zQL0fa/QElH
h9ImS9OLQjQ/Cr6LPITkGBSIQ/9kiRBuPYKt0S/9e0cO7bmjZfkZgDB9LpMs+AJ6AtSHL0TjKmhm
Qm2exCDqbuBbcu+K9nbOlGqSC+jGpXZ96utGfLqUhPXUVo2ApCIAK01LP6a5WV7k3AOgDQvAAq5m
DWLhPJLC+5CuY6us0uQUnTwY6BSwLfPIjvW2XoikvbBOx4rcDI6NOJ4Iuil8csTEnaElqFuepGuf
q1IVZ9A9nPqFU40wMvRay40CEGWpJPMyK6Q5QfgX4A054Pvss65WD2yRJcdCiUiXy8KsWpbiqRtG
p4aq2BOQEN5Ug2/4q7pUy1udpM7Q9KjQ5y3NEtCzhCwXGk+2u67mmaDcF9CwV9AWQJEpb0RtHEpF
8KHtLMBuO8mll8bZgpBNH3PxCmNQJQkpY5lOHckeHPtkUSYCuF9gJH421SF2H4kR+jYadFXcY0gv
x6a0+QBcNRwJVaMO/bBsrmRV9Y/pUyUCFr82leFM6b6zp5BnggVA4yy9ievmwVvKyXBQD+DCCcXk
LBQC7kqk66HigSkjEdAngZ8hnUXiJhkP6qI6kRtTnNmb5pxK5ik8A59wj3DK1SA9j6M4WGR+op6C
1UNkO/RhB4T/yfgS0s2Ha+h8rWrucrQFN2MaR8LTzKviibE0jdOIlxsN4noC4uOj70CQlidw9cYB
+XyEswwuXSWYrdOwsvxMqs7TTeTPtUgK4FVtPgNfbaZKnRunbuPBHxrJ6opuWGEkIsh85QMm4vTQ
ryPZWUC+PtXhMUgNqheufOMiJj1NZZhGC7GN65QGvSdg2LApxkIy27gDlbgaG28QZ0zUgXG1iUtn
HCUiIhAyAOd62WxgSoeDXcpMCVor+SsZKKhVNe8mldetODOty+IGAV3DCaurAhE4sJPLrzJ9Qydh
oejzQDayuSx5MKICEpzA1Hipy+B281oWR6XuatyBaXBc4j+dm4NMLmEB8+jY10l3LEoSjWOVjOZI
LLPNiPOjjVIqB1eCvo6mfmCGpOvgjUsCPx1D04h3tCxNpLqV2hgXcHONDM3/wAUdjQSByne4zAwK
qTG4JT2Ew9YRvnDjCRM5LsWTVvlrYQMCRVlNu0B0exE7A+9Esqt4lkSAbJdLA98R+0Bsnw28cQ2n
B0yhA3fuVWSWaISRZsomhQNUjiFbAx46QRH8Q2RXH2tY8hFed+UvqD/cIfF5IQfLZBw0Wvkxg8yu
3VvpQpZccICifFE1iThe6+oK4RlY8yNnPQGujHqAYEAH4dfVKNHLzbGi8RIOCuJjOO/pSln7HqlX
u5ilsNkuoLStEaSoSSGqjlXR7aAcE7RnyxP4HIHzFlDjRbM1NPvFKXLp1c3GCTVtCtli3lwubVLx
w8BbiuHYKGQbTBONMfVFShvDKchbllZfKmI9Wnsb9DyG2Afn48ZAJwL9AjghatPz4NFI17AfwtGp
AKPVg8HnsklRoI/J4n7ypTK+pdUbOsFNGAvVAhpRDk9ix4DLPLMiKAQEK8KVkiopKlFLX7AJLNGE
RF88iLF5qegTppS1dxPDFSuthIx83ZUBQ6Fw7CWRLHDrKVC+DHl8Jl9lhUjE7aE02IwlE4bLM6VM
ZPl4I21M4kYzk5yTuNaUYqJJyRruXRQUmmMEI+RiXNq0xx+rJYdp2Dh6UJ1Ccporw0ZYQuDoGfXX
AgQV7IuFuAnHVZqR/nTJLV+S+jfnRurWcz20b4Mm96ZFreOnoUGYGx985ERHqU8Gzi795Dq0teON
Kt0t5RBKUV/KJgXCCUOxMh6KDIgsO6EEfhl4M5iXayRUKKd+ktKatkGPXEcgmNU0RduCRvQ1TMRx
OIjPYHQR7RCMeRO2fvkAIjuBRuGP1RIQw5Wc5iH7IaFNwgzIJCPlUYTXLhkkb2LTPBjchEkZn4hk
hEbrlLxlCufKJ9og7XIYlHF+VsbNOR0K0lyGrmuUOuti5MuNMOHujD5WRfHJj4LbAGp5Kxms1esc
bON1LNUhnLL1aSXjI0LgEv6SqR7ORabdwE9JXICVbDWy5QCFpzi8DDInXsCfapDvJGf+EW06YwF1
nDbdeG7yWQbL+1VZhpsZelRePVRiHbB1tPzsexms1S2zsVLY0oIMgLYopaX31UxydIcdTAZYdi1K
pbNBlcTpUKtK6aGCLA8b0sRabQV6HcjzwC18eYIvvtHmSq46lKNTUF4fYYVBEsXNoipduCD/EoUi
6CZRTirZ09yJrkkAZYGEwqkayQkNHXQWRGRxQ1AY4KoRdJyYLhZhGFZFGk3XkRF4wyiP8vB2DSy+
Iqm2Bpeh1RM6IfKqHgPDgwVzbtPNlOIX2UaJcPKmtKgFLYOhzLeZZo3pjNwGmdombz5VTnRJbvqY
8mkNSY0C714dJXOpIVUbiOhIh05AB20cxqQVa0hEB0tXHcKEhNuJ3NxMD9GCU2zy2Brmji7IdTPK
7cEZ+tLeOQUPJAQd+j+T5AJuGKDxRRXMZHp8pms/1ediVAkXiZZHlNajalR4A4C9mHdJG+lSsVks
QefA2ZsG8kkoNvEXYGw0iRRL43Qjqe5EapTyi7MZOMcVOVIAhQ5pWVjNSfMGDTIj4NHmA1qlj3NH
CfJpGWdJzPdxoYLIZa57qEHXAqTSMao7iaoEE8MRIbuUQ5EmgOX6GmDVl8ZeSjdUBk4DSVqUNdIn
U61yyq9NklQzKcEvR+gDFSA5DieFrCNJkQJIHQVuLY+4QOOLglYSf9gMAEDHpKqmRpEpJORVMGBD
mZzPpyY1tXhoC+RxK/zbX3QatNKIJLOfZPppDI/miN3kjXFTbDKGcnSWVU12V8SDi6wcmGMvd+HQ
lmpz4YlVdQwiGfkQO5CvnEg5h6BGmCVZPaNB8HyzTudJrJsnEugEEEOit7kwBwXVdcoDozIFc52s
TfpYfDuW6NlKqftksLGC7MhuBWN5TrmDW5Fo+mpjsCtFsoDXNNyc6Rt3Chb3GBjrLAHjFVDTDH/Z
CMD4w9qwtJhENbLSLeLNs6+l2tHnpAGcK9/wogkcVvIMxW/Stw6TNs1oUsvm+i5uvEVqFlYY2+19
QYoSNgZ4e+gRyuyrIBare+xt8Kmgk5PTuGnp5usLVUi1MVSeyBMJpAjGibImjaSAs57ncaLdAN1S
pSHqB+A0SkmZK15VjutmLd+Sll2VUBNDdE39i3N3qgV1NTfsshnXAxrAzMA812FcubRjvuHQbZ0F
X8uTReEEAxRlKDYlKbe2v8kaOFKCmsY7RTjPIXMaS1IcnFQC+uvwGXGIw2og3PiDaHNTFOvrlqGZ
EFYtpgOKm0MYIaWxEMvNwkaHcCgZQbQAE/0p9BRkqeoBSm5lGZwFgkwUCP2SDyvBnU3b80TK7XOj
XdRESowJEZw3FgOlHru4c3EgfE5Ar8yLZY7/5kUfHfh4R2t6swiTSwumtga5JVz3ce2A7tYxISch
1HNndhbrY6j370NDo0qDVuRtOOAuUNbFma45BFtS0CygWZryguSjdZjtyZWdh+Ka5HFYT/SqFL4Y
gMOHMUbrGPhJMJbyJgihnnCc20LlFjsBsA+Nbp3iJ9lDDXXRk4B0//JLkkDMNElM1EdO1tnGGxbQ
tnHvKvBLIepXzYQKgtgStaOhiaDjCC5v/VhfBrL7gcqH443WJpHwHK2sKBsTEjqbO7rZ9RMZ8rPs
9v+DybJ68fCvfwHA8BZIY+gmR7dW6frP0WTb/+YJp6GCqgAUBgMpMMJWVn6H01CUd/CvtJQGcPrS
z9yyzD7hNOQthEOUgAsrFP6UFkn5BNNAJ4NxWvzGQNpSu/whabs9xVsDmDS4NFUDzaZojGi0ULNn
wF8ax1HqamqSyWaR4l/xd2AxbzCGXxGqcGjk8hwzMVpy/XWbCdYgnMYqNYUHtcyIy2eNaQ4STbv+
4/vpPwvO84QpanGBmHE3q6/yVVJfr9Lcz9Id5KX96SV58+w2+rG/9PZAR6vtk2/rePWvf7nHb6HM
e72ygfw/30etIl+HAmg7o+103xrAB96Y5Q+MLCjvVHhoIP1q1Yu2v/5y5Eeh/fRzyIDMtpVeaiU6
edKzpfm9l3/7vR5X8e2/89bUH5elPXeck8NeHb4ioOyaoYM02P6CEe3Zq0vGO/Cd8BmBdtqtzM+1
ArIGpuuwNZCVd7SpoAYLf8/uJbtroNDJIsFH87hEmKCfaw1owTpwDWTxHQspKsYAO/7s3QWTpYHM
CBzt47uLP93LU5078OUl9R0kVKIutr0Wz1++/QFkHToyTL9ujJ/ry6uHGgD1HVV+WA23fGbtS2JM
ny2BxPULQRq9Qtx5P9erc1gP/O5GK5v7SGfz+Hl5x2fvLmjYPoN4kA3w+OsRiPoTmX9jHxr7R68+
iXP/K8Hds3dHggy+Elqp9Cebx7Xwc31+GssO/PzSOw3hDg039Onzdq8+BUE1XE/wiq0jya+f7uur
h998nABJRc5NfbJv3dPPxUhPHcbf+O1i/Ll2AbWUA3eBIEH1KML5A+b78TvvbQP1nSnhG6J18bMd
gfau5nM8cqL96or/AccX667CC6fziV97dUHS3uEUcy3+dH5vC6M/6NWB8ePwoq+Md7P9xVl6Zv8E
6Z2I5UMm5unH5uMDfyLbT1PTgWuAoLwqId/SiiI8e3dsP3THChRvKJ+3v36+q7/1Ug76/Cgg0L8G
f5livLr1Ne5+2tPgDHn69dMZf6ltpz5oDejFw+zTj7d7yb0jgF2EiFoj+/G4DX6+IyCLhx4BQR68
a4m96fftHgI6FcUBKqrI/myX+Wc6+C8aN/+o1ye04Z7RljooK25/de88jagftpyWhfzXH7PVfqY1
aPlaD9r95rv21emx2e1+BnxmBIkNWsvXORw/1xLI4sHun/QOI48ITksO8Ozd6eCFq1bl3P+2O773
3b9jj/yaPRw5rv+wzRu6q/S19OLv/YWdz/Py509ZszY1xr2GMBnkBq1ID4EMrXy/UnFv/8M2rfg4
l9/SjP/WyTJud/yzH+5OwPP//OmFX07l1Unu/nDurhIruXfq7evXT9M+twLSkbNVlNjdlsYB991v
83iRC/31ILw17HWept1R5TakOXTY27/974RWk9VupHbpuTJ2v301d/vbZuos268WpvOnzzbGbvX+
+M+f7Qv0qmmy7Az1OzuB5HPI8rzYBTjcv63av0X3Kyv8xt/p7Kr0xV9+voee5vL8jyZtFnx3RDoT
3/1k94dvff/3XxP33tp9l/YzbRlZfnuTdls9vfIz2/rmkGHGJs72hm1TSbvH7D7/Hxx3f6Nufd1D
ZgrvWtRVBSGdq3LrHTLoOVzRztH7AC7E7sKy/1sZvUPGfp+nWWL5eweW1rQDl/YGladX57z1+A+b
80V7ErozhpiO3mt5oGqQcMGvDOneYc+4pOJkR/tP0RFmAfTC/ykg0kOtvXhK/lvtKP3O3c2esfY2
4mt3yt5n/oEHDUFmuvdHN5mVrZjc47bZHlAawmHXMGHaIEWLs94SIHd31Q887gx8SBxlVtD9VG3h
FT0SKJREKpw4Ri+38I88zLKdZHW3m/b2rQi62v+hlwPtFRw44ouz8gMPGlmJe3fHBjw6X2XOKvGt
8KGzmAMVKmnKeJTy2CHUs7S3br/HTfKaFf773FKtbd5Z9e119zt31LOVenGtdO+pn+IO8m2MZecS
woldtfdbvbsqnr3Rdx7U96Ed+Z1BXxjJPz4o6BsYcMLOsG3F4dDJDleh2ylft7CFgwfNoRV9cHcD
taesTVceOuzIsR52o7Rjvrww//i6Xq/i/M7H3EVfjzinR6Dduxqd6lvH8jt3xHgVRPcJBf77o28/
r4cdOMJxT6IuLKEtzR38AaIggut6N1D7DVoNoIOHZQCci6NHlzD8dY12I2+f89ZV852fYWTFq6OP
q+ShEx28eTl/58hjmmTwZDo7vi2CH7oyE7uOs90w7TK0dc+DB93kVhZh9/yjWU5I0bEprZLOwQ9I
3CzpDttKOB08bOa48Fl1pttWHA8d95ZjP3tB29NWMw4deWbddQ/hoIfPN3P2roGXPnj+m3f5nRv4
5UaAUujwBRj97X9lq6OHf1oUkZt0Tt22XH7o+p6swrqzHV4JzP74Wpy6d/tewTa7fehsT3F0M6cj
AA0a8PBFZr57q6D2cNmeWQ+WbaX3VrKbYWt/oInc/fbHHaQzq46g7N8NtB33Te/3OzfxmeUD6uwO
28P6MuzeoD2c4jMu0vv77mZoYaaHbrIzK8f6unnnkobAsK+R9yPqLdbr4ElHTWt/N3l3T7TF9EOH
Pndx8XfDbHdaH1fGdtTuTQQv2+4xP34yHs2wgEJvauW74bazNnvYyNd/+48cXeiOu4864O45Pz7t
ayKTh44h3lYDDv12N6v63ln5fjcLIYs9zPgp7/QiB7kt4R0+73BlWx1w+RYVePC4ZOkT6+h0FYWd
gyJLPXhB8G6+yO+1LIQHTzp/sDo7jlTH4aPeRt0oDbzM4YPe/O1/7rSb2c9Hb6g3H5ghuOUY7qXy
aEA9/AV+X1/2wAl/sF8c8BbvdujeoDd87YbW0dRKOzch4PbDB6d65e5Tcbbg7EMn/ftMxAcu8u9R
hx46rBvcWXdl12LoPSzEow29eXG+W+72Qxf5jQ6dA5fj/V296rhzED+jyQmbxACtUmqzr9Q08r14
6s/Lw+qvlBYOzcs+f5vWB6AI/fyPJu2C/1bu+90fdbtIDqqJbkt2h77WT5hufrU+CdL/W+fltTV/
4yP1+SW2Zcl/wE/h3+1HMt/8Co/A1rcL0A8RHtruc7aOew++6rb2uhds9GC+hysfHbvg+WRlafe7
H48FhhG89NZR60DNVwkscVHBFb8bt12Stm3t4Pth5VtJN8ht8acHD5v7NoW7znS/DR759sYYr8LA
Sta7CbaroPew1ouEZQgfOsP2sOEmabZf0m55wA9d3FGzune6a9tHzDyFJ3FvEdqO2ENnO7WSaHW0
SF8Wbnv4cNPECu87HtmghxM9c+8oo4CB2b19u8/MHr7cjF7bEKHdzrg9BFyzVRJYYXfYPtYhWa26
q9tHkmOURFTwOqYBX3G3JD9uMGFxw+Z0FgG158PHXdy/MA40jfYwbmb53dlKPazC8SrZ22CS3ENW
4xgABunmVScDsW2cPtQ+nFpIFnR3Qx8h8Sm0u/m+a4IEzeHf7caPCmu9P+Ue1vjUxa5nqzDNVl0o
gdRHGH+aV6uA4mpi75agtWqS2oOJP4v8B9akM67Wg1k7i0JrP7XfwxGhDpF1J7tVFjkwHv4deJLU
RxQPIrG0uraij6v5EnhN1+uRzB4OyCX4yXwvbyuZPRyQa1KrexBB5MN32+7Hb472RAPf6ewJWeph
A99srWYCUeZuklu/Xerhbr6Jra6RAP22e8gBK1FYBHRJxxOW5T6WuFw9dC8PuY8g6aZ0s+YRFLh7
+e0K93HlfVgnLHHHuaTnYPeYH1/jD0iSrh6OTtzQfoi6YWPb+3XoffqxhUex70Zg73ajbdekl8ow
SPIVRZmku6H7iGpuVsl+lrkPsAuBx6rFpJ11iycSrC89JCoeoeJn1v3qYT/SowOzD3/uJErRUHj+
IU36lvU+sCp/+++t+X8tNIPVVxrQQUs+d6C18lrfftyfl1rDUpv/iJjarzYAJTTmuxu3h2v0PRbz
znK97sA9JJPeJ8H+NdrDnTS0UOGxHlap8/wU9GHhz2qrTSd1hu1jwk6+/9F6uPDR6gq7BZdWGvPQ
2wKE61300HV9+gi/bhL36NQK1x2fqo/rjXpINwvaR2w0B6x8dNL+4+b99W5Rt+FR24x56BovQi6H
1V6dWmrZ6HoYufvppD4QDMdW3DUNiEofPteTOrHrZt+cUTA8fOjHW/gk2sPKSkoPS/xYnH1l7B42
xonVWGjA7RmLreTtoTvj1OrCy7nID19n/BwrenFEtB5WmUifXo+9vdwHyIBY/8EtusAnNBD6WAvf
qvfPdB+o8vNV3IU8SUYPn+7SSnBS/decPamPLuRLMmIvNnIfKfNLmsndOCYQS3cfbRvNvNlc9p04
V6QObCvGbHRGbrvmDz1+t47l7udWZLmH+/rW8tyXKw3yooc5Wy7ww90420Xuw8O4BZvUuoX7uwMl
8d2zDoilm7vVK8vRR1Lzo7vKQqsbn/dh6i5oAI6Ko0VGb1d89NejCS0kUZY/nczdkmydD0TTe9gy
Tw88yUMrdSDs/evR7l/d1x5qqH1kQ29i2rT8+jV7Q+9rH77PmfvwQGg/sdLs+aKpxtujY0W+i1bh
adVuHHdNT23Iqv36r4+1zOcPpTOe1toeak1cV1Zt8YES1/8//+1/pOv2d7OkpoeAGcxpgwms3Vfr
2EM6yOHy7CGjcevSmibQYtHtKzBkE+XsHoLPmxVBwXq33dO/jl0rqomX3KMrWh2tbqYDAlvZ6OGh
42j9ELGAt9aaMNINOlGJabRYsB4+3omVu4nbASdIogTFZss1dOiNcmkhRCXcU/cX0jTfjfcYo2yf
0cO3J11tvzJyDzbo1IozZ8+teVyab14Cf15i6dGUHIrZej7/9qJ7GxX4CIEZPWfQ2U3gLcDU0HLa
ZHXn4/Xw2UZ1vAcO6uOczAh7YEVI3Lgz35aC+NBTsgAPshtlezb6QN4v0sRadboQpD5qLcx105lr
HwWR4yh52FuCPvLcJ3lpuZ17VmqVAQ79XKcr0IN7fTR9XKMX1Al3s9tugz5g2ldQlHRyhdJL0pN8
D+D8bUTbjZU/uEfvE2u/+AGt1cHre1PvYfBgfT181KcCVjvno0ng4ujtxWZyD/fdJzyQI1K/nesU
KpPDp//LinBkN0y7O+Q+IITn0RGb7p/So/2wj/rJ7mE/HufM2kr90U1+90AcBS1R5ygiiNmHWaaZ
5u41fx3vAnvXBzDg/V1+dJanHe/rafQe1ujfryc3k+uPk/F/PWo3D0i7oxf7v1UPUaErkhDdhYFH
hQD4Wx/n+f09eYLw/30w4490U7vrf+sTPDkQmJXfTO83uO3e+Lt/EmPZiL77bpdjHzZ/BljxBYC1
D9TJ2apy91BIeg933w3+WnZ02bYirrYo77O2bxe6xt2G3Jqmb/c0fPuKebLXNy94qJBE3T3sx03T
iJ24JR15hS+NqPStg00E+12x+K8cULvZbu90WD7NweCt8sHj+H/iAd6+/6EH+Pn8//MCiJXvNqvn
69vHJT6KyPodXe/R6PWR15/4RzeWX1j0iTyfdMv2+5tl/DFCzRmsLit6eDvX1Evqw/wPu3pUGR9a
7rndFB93cQ+m5JwFTiw778xYevPofefJu8RUd7MlkvnNJX6+YSd/1xsTrpVHm/D/xJl7n+R33U+2
2xk/bo3fs95shO2FMrSSO5pKd4Nu75Pdbw55gp27fvd09FEyaWfLce6ejm9mh759+7WsRKRH2Mad
ofsIhEZWjc//ms/cRwFitLc7tB4sxTgK3HDPHPeR7t+N+zrnWB/1Vty7fa+xj5AEY/+A05V3SWT7
IAmZkzBxd8ft0dQru9/++Ok7Zh/vfT9U3A4f98xKYEV+wRzTBysdtf0sbQk3OkGr1Ecof0k/VRa1
DkanbiD3EXI/+ucnbpalW2t6vircrgXpozj3+JTT/L6LfZD7gI7eAjx3H6yH7fRvozsIdncbZXsX
9NE/2lZ3H9dnxL6M0teModxHR+njQn10afcjbGpxqy3L5KNVeAEO6IO3a9jSP6XO0UcX1vZXjTy5
hN16/viB/nDz5hO+6Wx9+wIc0kWzRxon9+Enj/BlwQPtlmC7pfoo1t1YXa8IAafdM358mYF6ZEeT
nHBkn9MLwYweht8G87gwmfO3//BXQb0bsl0VrY9uwe0LnFk8oZu8hHCjD9TR4/F6vAWO/vmxrfZf
nr+EArnyNx2QP8/zR9EJjPqhbv/Plyt7lS++j9YkMJNfI3/9ZK+ff2md1ggSKyYaxpI6GMB5/81K
4p/33ZGzeUGlfugueP42rcV5u2L7/G/vot3etS1a2a5/xN2d2Nzme4DuPsBBQ8Cke13FfZRBh4nV
dMXO+6BLazP7ndRbHzieUeRHUEF2ov8+4GuTeyKmbtKtj2z4lPDu3ml5lPdIefton53lNHp0VgJc
zs7kHeBTgNIiPdb5dNKb6grfnXXbZvM6ToQ06MFNuVwl+e69tyHpt037t/3LD0lOxqkzWbmPHfyR
RsOGikjnw6HzsHuB3/twrxnkv0/B7jVVlEMvo5/QJXks9FBdtYKo83H68HOHUJnsJy17CLNuWnMY
vRrG9dGBMora2PefT1aUUUL7X16LgvuISbeNLm1hG0e9NZSvPacP4oVRFO08w07KQ+shHzt1PXd3
hFsb1Ed3w5Tm8haG8vAktrNt+HXvk5dtV2/WC7/TPD/dVbAn1C/auvooujyNv+08aj92m+wgr/8o
ydV21e0J4PRwMZAG7SDd+0A2zVcQCTzt0O07nN2PSUX4uz/r7Cxku3ab4vfs+rdvohPgt3cE+LuR
tlec0kPWdeQk4G6oILwSLkl98Jqdr8qjkeW/0kXeR2v9ubtHCN5HY/1HK6RQ2nUn+sjUnEO83h21
jzPbLvCXFUXdPb6TQQ+749LN7smwvXq5IFC5240/vq8vrZiSXvsKr8hL9AMu9/dp0ns4jlxSKaDv
15vO+iioPyat5iuf0tB/OXqfkhpOoWV/zHe3J5biHI0Tozx0On4KuqGHf5TbaI1v2tmpch+uxC2t
kN3Z9tHGepvD7LI32R525ic+r/uY/5/mGR1Gu3VtTS+Sc7vf/vjef+Fkyn1gHUdtT2FbO9od2t1E
23lrpDoNA1E5BLKBJ6rIhe9+/OPv0QFhHZ1BCZQcXeS0SOEvvurGGW1bighacUAuDpnFbwsK/XmB
z2sag4cGPs/fpl32Pz8LZ7wicPiP95av6Sn+ZG/5fGu8knJ92in3Pg7ov/1fAAAA//8=</cx:binary>
              </cx:geoCache>
            </cx:geography>
          </cx:layoutPr>
        </cx:series>
      </cx:plotAreaRegion>
    </cx:plotArea>
    <cx:legend pos="r" align="min" overlay="0"/>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Hoja4!$AE$26:$AE$34</cx:f>
        <cx:lvl ptCount="9">
          <cx:pt idx="0">ARAB EMIRATES</cx:pt>
          <cx:pt idx="1">IRAN</cx:pt>
          <cx:pt idx="2">IRAQ</cx:pt>
          <cx:pt idx="3">JORDAN</cx:pt>
          <cx:pt idx="4">KUWAIT</cx:pt>
          <cx:pt idx="5">OMAN</cx:pt>
          <cx:pt idx="6">QATAR</cx:pt>
          <cx:pt idx="7">SAUDI ARABIA</cx:pt>
          <cx:pt idx="8">YEMEN</cx:pt>
        </cx:lvl>
      </cx:strDim>
      <cx:numDim type="colorVal">
        <cx:f>Hoja4!$AF$26:$AF$34</cx:f>
        <cx:lvl ptCount="9" formatCode="#,##0">
          <cx:pt idx="0">683.65059499999995</cx:pt>
          <cx:pt idx="1">316.75201999999996</cx:pt>
          <cx:pt idx="2">628.44812000000002</cx:pt>
          <cx:pt idx="3">722.63782499999991</cx:pt>
          <cx:pt idx="4">126.12761000000002</cx:pt>
          <cx:pt idx="5">474.67881499999999</cx:pt>
          <cx:pt idx="6">60.164999999999999</cx:pt>
          <cx:pt idx="7">4415.980050000001</cx:pt>
          <cx:pt idx="8">805.67853000000002</cx:pt>
        </cx:lvl>
      </cx:numDim>
    </cx:data>
  </cx:chartData>
  <cx:chart>
    <cx:plotArea>
      <cx:plotAreaRegion>
        <cx:series layoutId="regionMap" uniqueId="{FC4FB238-01DE-41C4-8FAA-11B9FCF42A96}">
          <cx:dataLabels/>
          <cx:dataId val="0"/>
          <cx:layoutPr>
            <cx:regionLabelLayout val="bestFitOnly"/>
            <cx:geography cultureLanguage="es-ES" cultureRegion="AR" attribution="Con tecnología de Bing">
              <cx:geoCache provider="{E9337A44-BEBE-4D9F-B70C-5C5E7DAFC167}">
                <cx:binary>7HzZctxW0uarKHz9Qz770tH9RxhArSxuovYbBC1R2LeDg/VuHmUeYJ6iX2wSWmwSLLMshSf6jxjz
otsCCpXIPfPLPPXPD8M/PmR3t+bZkGdF848Pw79+iqyt/vHzz82H6C6/bZ7n8QdTNuUn+/xDmf9c
fvoUf7j7+aO57eMi/JkgzH7+EN0aezf89N//hG8L78pD+eHWxmVx3d6Z8cVd02a2eeLe0VvPPpRt
YefHQ/imf/20v3zh/3Lx07O7wsZ2fDlWd//66cFHfnr28/KLHhF9lsF72fYjPEvxcyyERAyrn55l
ZRF+uy6ea4YFkRx9+aPfaF7c5vDcvjQfb4v49tvVY2/y+T1uP340d03z7Ov/33/ywXvfvxE3pfeF
ba+cX3J/+Zmrnx+K9b//ubgAfC6u3JP8Uiinbi0F/251vvoL5Y7Fc8okJgzpL38Pxc/kc6UxJ5zI
L+In3wT9Rfzv7vK74tulPy/7r48tBP/16lLq71b/ean/8uIX99nqfPfil5erm6f4/T6rJ+w5iJUw
qflX8T8wfk6fw2WmMP5dOV8c7ov0V3lsbm3ZPPv3/zK3v941z14V8ceyeer9jvvCH37RQkN/+Lml
zn75H6Czy/O/MkARPKsKESXwF0/AD1Ul4TYVSim4fl9Hl/m///cPeMjXxxby/3p1Ke3L8/+8h/yZ
QPx9zvF3Ssjs0WyxTAkQlf7CjEDJc8EkJ7+FJP3Q0NlzLhjlCNPf/OC+ve/MD9n718cW9v716tLe
dy/+8/YOQr/+5unHEt932jp9jjTnCiP+QNqMPceSaSlA4J//FtFlZ27Tp97ieLj/8tQjWc9f9UjU
wCQUcot65tGF/6clz80vr/zdszkF7355itnvEznkXkwEUSDfpcg5pFyN0deSZyHyXyDVxrfPbm7b
j//+P0+9znHZLx5fKGFxd6mNG+D/P62N619e/gL+91cV/oQ/p5QKrYg4WgLh5wRCEUX0a7hZ1P/e
rb01T73NcS18fWwh/a9Xl1K//h8g9bNXb37ZvXyK0e+0fv2cSEoh5tBjYoe6H6KOZlKoL7flN9Jf
Ks+ztr+N7bdrx+Lfcbl/e24h+G+Xl5I/e/Oft/c/rHn/Mg/4uwlYpJdTPfEXDOOzhS3hjWVttAio
f6HO/k4eDyGlP6WOk9Xh90Wxv2vVPyn1p6vE7xT637Xq73DqMt6cbPe/T9Z/ow4P0euluE+Wf98p
7r+L0WMzg6XUv5Vrf1k2/bsY/ZNQz0m8/fvs/f8b9P+PC8zfhlI+dJKrz9Ose+Xn03e/Jd/Fo0/1
xl9cZvfxXz8RDlDPbzOy+Sse4MZe3CSL2dZvT93dNhZGZvw5l1SquUcjSGkFOEZ/9/kOe64UQlwR
pbhkBAOEV5TGRvAQec45wRxJIihWlMOtpmw/38IwCiIYaaEQllwCkv2NwasyG8Oy+E0aX//9rGjz
qzIubPOvn4SCzrz68rn5RSXhiDIYawjM5rkeVcBu9eH2BYwp4eP4v0Ta0SqKVedhne67gL22VLRX
VTwwv63ScCvqqXe7XmKXl9l0pqbhimSmXBc5kt4AGKVxVRe2rkLi0CLDNshRoatTOl2Vgg3bIU7q
yGUDYRvOBp9aNJ51qEXrOBfWbbI6cBs7xCvS1Niv0rRctUWQeVo40uWMnpkxsz4ldcnXNLLORT/J
106r1crpYmdtO5F8CsYSXxKLizepM+KrsqXONZmEuWr7GO2l6PMD72yau2UxdtTTnYne4Dxq3svK
j7qLcVolZtOo9jwYypUUdp/o7q6m8EDUyhchchw/xtNHSlrHFXmXu7Qfc5eZ9yR+S9r4RkTyEHGz
I1m+4WOzY9EuvQ0wOefOcMXL4jYQ9ftiqn81ptiXpF1lUp/1QXUo5bCO++pKhuIKh8VVXjjW5XTa
9gF+OYyh74hqI4JVL68KldxEproppMldUsgLEuarMMZuPeJVY8KzNBuuevU2iaVP48AzJtuoQR9E
Mxy6vvb7oq1cUTrvaytatyH5tW3CGz0a40qevLdD/YLb/I1Q0yFK5dnYBe/ScnrTN9kuwHYzls0r
3pFV2Mo1rYrrMTRrKYLIK8JQurJ81+SrfqBgJE5w2XXl6OZO4vboHc0OYX03jJNf1skhrcsXpExK
t8rDM1nq9ZDb2FMhOeOYw5vE6jzC+aeaCupmiSscfVEZs60bdUlqoKhKf5Jjsg1VspsS7vEu9W1y
qWMXKXzZhnxVm+A2T4uPhZx8x147JLlMonQ1Tmdpn3oh3nJy1RaN75j1NL3rip2KhtcRnrhrqfG7
0bnJEbmtSrJN6SXDY+xNzGy0zjaNgwrXkfatkzlr40zrJixf8eBlSTeMZS8MDtyhHTYtSTaO4yVR
fBU74c7RbGNIstI9uaCWX9hOXZBCrevy9dS8CYp2x4x5P8nAr3K+ZVW6KkNxPnbTXubsfWzCqyhI
NwPKLkcHE5eVQKkWxq9t44U02znp+6bD+6DqtrxKPYlGbxjBOrGI3E5takLOYXQZXqgB7/Mqes/J
LVjQ2WSaNe7Qu5S8S9QLHIGe6m0RBLWbd/2n2MmuUdrfFB31exVtwrR20UB3snhbODVxC8HPmHJW
qrIH2ut9IqtXccv9xlbeIM8byj2VtmuDX+i2e4MTuWb9uaLnLT8DfLFyezlu9Dgc2ig9M+K1cpI9
CrM1TZsVG0NXFnRDYrtqmvC9zrLJ5UVwPWb9jZydL1L6Je62dfuC1Xf5yHyarE2O/YIn68F2Hi9r
t1c7Yeq1Qs2BlslaVPq8FHpw060pC69PBreMI68eCteUcmWz1BU0v+SOeZtJvh1J8EoWzqqpqoOT
5pOHHX3dVfzMEdddWIMYyKbU4Y704aqfNkVuVmPRbRverHj0fmT8qrFN44dNtukH9Dqouwuq0RuF
2AesktCr4n41FaZ0O7sa6nMuyhh4Dje2qXpXVlsW7qN0zTrndWOZ2xISumEyKNcw/QppdEW18TKn
zVyniQvPxLZxBc7WA/51VONmEJMfarmezKYG8zVIrGTavSYoDCEqBJ+iYPI0mgLPlumZTtJdSxPp
VmFwVhXFxwpRBAE9yD3V8i0Mxfdm6tYi6m9Epno/U7hbwXZL7KVVpt+oomog8lfvdRCZA4uS6tzY
rPYaic5gcnVJnelQj6F2We8kZ6PTqcs2AG+VkkYbFicfo7a7DHB2ELrPXNW0yVmQR9dcxNwtMQbj
kNscHnUrIa1rMXmXFtON5dltW3YXTZZFZ3VknJW1BdryFHcHWxHuiZHlFwwyzwueN+SqHym+IOht
kKx4E2Q+lcTvE+SF8asoFLFfNWEGtlvjjYrlutHnvY5vs8xoN63yaU9wn7phsw3keG3zptokY/nK
yadVmlWbLM3tWbFxUsUvkyLd2SFNXBmGsduYgPsk6M90hvRWD2ity7pc1WH8BmJ+5uXjDQn8qRXx
JkPlGUnU2zrqXpUscNzIyFcmrgO/B2WlMh39tm4PeXEV5zxzSRwwj3LceU0+7DtSfuy77sPU0peR
6c6KpK+9IEy3qkCXzGkiF2P0thJVcFsZ2XqRE7s2Bu8Y9kXng5u7TRgVXpmRyYvaKvQz3SWuLcBB
+ta8MS2tPZSbwe2xWCGUvEFisDuHJuFO4eE8mW4lid72I3yKuINJNnmuXJWnk18kzkeUklXeaTd2
po0u6t5PQzquRzuFLubZRVGNUHjUoSsy7nXd9Ba19JMz1sadsG5cm6QxJMQwcMVgWrcd2AEjekiz
4CWegvdpH1zrKrroCv22Z/1tr8kV55ChmP0YDbuavAjLHvmRdg4WktLLvmbFJkHI8Snv0L6PHOWS
EsWbvhSFG1UiPziJg90kbUvfGXoK4Tu7oVk4QMqvY6/LmgvTTfWGNbxeB7PEMiS1R3QWrMsMt+c2
UuDTo31d1Iz6HcuCQ55E1JVMhoc4Ss9jAfm7U2H1lgcZJHhWd3fMsXKtCrCGoTXCzyqu3FTHdi9t
9LEQfQDl1HQQkgeemOLUTXDe7YqAp4eoEelFLka0iRm2a2Xa1EWNVe6YVG7Ymi3JTeW2GKSsJFRL
k+5coQaPadZselFsMupQD7Vvq+FdHbNDyCvHy3VwRWWfezREeygvOMQp9dKx+rLJzG6AMEJRvzWN
dcvBGpcydBGmv+pSC7eJwnZF+Hih+vqmHlXq9k6ZuSh1rtMiCFe0yl+itNiPOPFVFBivq7toXdHi
ph6iw1QkGAKbzTI3MdVe8FadFTYxk2cdKi8q1QznVg3ZlTJz9KxTQb3EarYu8Vhc5/EEUqP7CvFr
FY5q10fVW+s44ZrG2wYlzotJUf1KSzJOLtVVgiCn9a0fsjBYDRlovK9tvqnzrNlENX1TVFKuusb5
9F95qSl2Ojp4MZU3Tmd3I8oHVzmWu7XT7mpHgFmzzB2q8ZwY8mvc5D7pyMcWCk1WBR6Ji839EcqD
Qv5DWY0mDqOv24C//fO/z7+tGH6e+/5+fcYGfv/XZXVX3Fhzd2fPb6vlJ+eG67eP/j4dntuc34bH
i7bpIar/PTf/ZMNFoEH644brxJznc/M1f8OX5ovD3pxCc/dFKGaMU5gSf2m+OH7OKYedLoVgwsao
hL7na/NFxHMkNCfQlGkJS10Yvu5r80Vg64JigRXTWsIiAPRl39F8wffcb72ApqQEY4E4tF7Q68FS
3/3WCwdokhB9IBllk/DaNNArIsri6p58jrR40Co+osIoeDTVksKSGojgPhVF+5hWpiU+Qdx4TtnT
907bltvIoviApXTcuoOCcrIRfZ31SXmC/Nw/3usvZyYZBapYEq0okQvy2RTnZQAJ2e9hdLxyclR6
FY6oT02l3Kc5neX1mBSDYSkBfSOyIEWhHCDEgcY1q/Wa5dPLfs4qeQIF4SSb2O2conUtid89TfaI
GkG+nElQIvwHnTvsex206YzDs9wBDqMkcPNAO+sqCLovHv9lSfWIGsUR5rgCLWKCBBd6wVxKqJhU
wLmPnCg+jENWvHeArovjnB1QmrYfnubqs10spAn+grTiQjHJ1MI6dVWXuO0l9bXtBg9Dd7hzEo5D
bwpIaXybOUHriTSXa6hQxad+yt/HqCzWVYGrVyfeZQFSzEYE78IA9xBcMb40oiYepcRRyPy86yqX
COmPQ3wZ5MIPgy7w6DSNXhk05xzeeaegDW3jUrwPkx4yLGpr7+nXOWLSD96GPFS4yhsUa+ZQnzsk
9yfe3KIAUiUqGxSdMOkjtsUpwxppxjQB931IyrLU9uFgZu9p9G6o05usasjZD/ADUmEYQ0iE/e6H
RDI54rYoCGgaPHU/L3lAF5dE23QKqhNWfFR090gtjIoFkL9FAqURklHkhTLSrmyrcxs26epppo5K
TlMQG4RXLdgcFu95JUXhxBqISH41NGZVSlSf9bRV320KSkESYRDXAI7jYub3HpU06SyrZliCBxTt
inwad12a5bugbZsfIMXA+JGmsGuG6czwPVIRqCkoGEBWTTYFL+M6ilaTysnrsAnMl83TP4w1j2UH
iCRYHGQmqiRfxhrblkltNKr8sZfVJioNVI2ZGU5oaDarhwEGVEM1IZ9TA+SGhwyN0JAjWuLKh+yN
70RDk0MzCe0h0aBNTwT+NSFdsH3aLB4b4EOic6S5J8V2kHUug77yRYAVIA9154kEQXOJMy1OGPtj
Mc6qwpyBGXJC5rLkPq2yrgfGjWj8vAdE0w663tfMBoenOXqcGDQsCH22Pg1pAaOHVAA+zvKg441f
YAdvaVPJLcDQDDqWHMSIHQ5bqb/VW0cS0RG1cUwAfiZy3j9dGgfPBhlRg1t/ampSusVU9l4gh+ps
0MW4rxPRrnQQlicC4RG9CYj/IERAvCkhi8AhyyikOo9aH0p8aPALk+8zwNJ9lWBzgsEjAhXzlhsQ
gcBL1EKgUVR3Qzh0wCACdKLkpr1BU6z8shrqNYu0Gk7wdiTVQpblUGlC3QJng/iCuSZMm4HUsfFT
lFCXNLYoIcnVvHaznko3iGsCYGhp+G0lWZp7xrb2WuO+vo51DdD90wqeqS38EureuVRTkgKAv4ic
sS1SmWfW+DyjgXIHm+Fiha1NRzcqwvpFk4y5dMdB4MlLEpywE+I4YmAQlyFmCz0XcnwRF7qiAcQl
AvqttsGaFk7lZ31j/azBt22io13d9vYEz4/MS0AbAAds5riHiJjnLfddtVc9nqxtWp/gIlk1XVy4
aakcbyyLu6el+1jZQEopmLZw4A0C+YJUZWmoRJO3AMljk/m5JMFGoUDvjLAUQRPaM4DbAauaxoZJ
jwSR3KmetXuZAQbhP/02R/imCNSsFVbA/dzqPOC7yCbbEqfxbW64Kx0JY4AMRy9rXiYnksojtxKI
Ymh4oHGazZwsIu9UqDFweG79CpXRysSJ9ConHF4FUTCsw7FVb59m7VH0BXoEsgpTQkPFLBduLJwu
kSaAiGEirT+kw4TX2hpn9zSVzxJ64C1AhnJQKMIYovxSnUkXBPHEe2CrSoMz3GhArMq0zHzrxATv
R4D3V+nQNm4y0Gg91mECcOwQ7/tK2avcScMaxgYhO0zKxqun3+2YBDgcGQNbI9DKfh793ct1gmSd
IwoYa8AMEO07Sof1VAJk+jSV2V4XAoDAPJdAQAKO3cwmdo9K3AZOmPGp8cc0riIv6qb0EE9pCBON
uiUb6qDkvIGQ6pMycLY81to5YcR4Np1Hr0ABNIYGCcK2XkSMsMYpLoMOIPcI4EYMgym/DorS60vC
z9qstm6eRQ2g6GqQr8BG9VXTt/lKpU3qk8ngLWBGyYm0fFQsHEP4hAVdBmD3Q7GEpCQyLVrwrKCM
qxWrEPQKY4+s9CCZpVtaNsM2CBqzJoXVq7HCTnAiqD0KpAIxAaka+lIBleOy/jCZggGknE0zwfVl
BdJwRToC4K+Q/jQ5agAbnfAJN8ePqVLOYaoNzQTFcyv+kHHRosEJy6z3A0nfMHNRlPZcBY5fOAym
LI4Hg+gdFaE3RONZMq07AM2p/Ng12m/6yOWh9fJw+nLE8w8L2iPvBON3wFgUQEEScKCH7xRpPETI
iNHnhraHtG/IRVPh+gpme9Z3kslcylFWvz7tGI8DHpjkfCwWaiQKk/xFVh/rom+VKJFfNBKGH5/m
6dZQ5StIbfn3pkwBERwQfwp5UzAIdg/5y3tWtGoCyJ0nsbmmedKuaFEUN2lm+DbIYnWYYKlg/zR/
jy18JjqvLsCGOhRlM//3HB+zKChqBUKNFUgxIkWyD6em2WZjxQs3L1S8DRBDMMnV7XhhSTXtnn6B
x8kL6DIomCCxUEApFgIOK8ETm8aTj0wbeBF0ymeBLJt3vcnICVKPQ+m8gC8EAVWChJcgWpVUcz02
jf6Q8eBjXgTx66Kl776XHwZHFxEsdsBRCqr0QotV34ZhqIBIj1pzU2NerZwyoh9SY07hCo9tE0hB
F4Bg5WM+ETnze093/RiZAUfJ6OPWZDvRsAq7Do4hZjcZ9aJ4hAWLp5l7LME5QyI0nxJnRM3HeR5Q
BL7KFtnRD+B41Zaa2jknfcdPhLzjVD63W0wiKKoXVFAI86oqA0d30sHHCa+9KcnT9Q/wAvXxvDVD
MJkPw9/nZWq7uB/iZvQzDLVL3iTirE3C4YTNHdERhuwBAyQ2gzJy4V9pizpA1xQUimQgu7KsxS53
gvoFY1HkYzj5d0J2j90JjvUDHg0II5wchLPmD7ka0jbJYw70chU7e5o4joaRc1ZINx+GU+nxGHOK
waku0BKU22ph601mAXVunNZ3Ahv5SYRgLhd+gvHiFVhPcSI8HrEK6Kugk5gj1ZybHnKGQ2VEPSrr
16bW0DNZ5tmobrdPW8UR+c2+hJEgDGYNaCG/su0AonR46ycsvMuDmEGxQ99ZCEmbHyEEE4jP59/g
cNBDdpzWGIor2vpdWxcv6r4IvR7grkMwtd8fkcAa4ODXnMdhd2wBPzoq72IVoNZHGldXtOR05Uin
uhmqgZ7QEZnF87CIm7Ht32mRh1xNLCKhktB21xXMSjtTZcajcoph6lbg4JraphPr3MG48TptpgLK
qGqwm7qQUPjRsSm1JwOaw9CYl93kjT2x1itwpzp3KMxQvOydorozsMVE3DHNR+nnU5lK/2ndfIZb
lmwQAcUW2BvMdNBSZCZKos4pO5+PIVpFEW3O28HatyP8bseK61yvZBDARkPOJudAmjjYjpJVP2CK
szBhn08BeiYX9U47QkM7EtP5JcP1JiRQ51ZItBuAj/gJUkccea7zoNJRc2TnC6sfbVVyAZHcr7M6
PS8oZYE3hk51MCTv3SqitTgRp45ShJECh5YVgcEsDIUXUrAutZ3PADbZxbCuuDV6Hr+GbYDPaVpF
V0/r9Ej4YFCowHxn3rzEYhk+pkaBwsceFgnK0ld6LN2QiOSE5Rxhi0HGApV9LgL0fP9eSrYZC8YO
thj8OqmQn/RZu6/TxGwnFJtLp5naE/SOWSoEfMUBfoWWiC9rmjwhiSClHfxw7Ds3HOt2PYWkWHdJ
Ur4c68y5zWmfOL6CEeJ1bLT+VbVQBJ3we3yMbxg9Csh0CmAnPkv/Ht+ok2ljzDD4I2sDDusEUXsY
WBZd0kJ1ZyOJiFeKUsAuyIC83pmYixxizq0Twuwey3qnWJifh8XAAdO10Rp69fZE+3Akss+jJ9jV
haIJfmdlaePQqqC0dHq/UmOMYP3NGbY67/FVUfT9h+83NjBu8F5NobJVC+vWfegglOeDjyITrKKy
qt164OH6B6iA3yqY6yHBlhmxd7SaSFUMABpXwTaDJed9pbvohInNjrGIhRAIhYZyD6blUi/kFk84
6yuqe78Zx+IqQzWVHkzlk8RNZD9shOnyF/UwBL0HgxR9ApeYK4hHxKFUh/qCEcqX7ckQczZkJQgS
AIppN1ZxfshCk3jhFASbPiPNvBfDfn1arkctRcLQFAGOKGA/+6Ex15rwrtTl4Oc2hdUpRTyE6t4N
9ZSvnqY0u8Uj9u5RWoSLBtDJBJVAqegK4xdjkp1HU9afQDGO88OgieWCKrHMZjlhBeC8BvjhceWa
sEW5G9upgw2+DL39AY7gl1kAtYAhLyzLP5RdkgZt7fQQj2BTF6/HEgHBBlUnODomtxnyhB9rmJH2
ZeFZywFiPW8Gn/V9u8Jj1MKW3zB+f46Cxup3KouUkWLU1JhWIDdowW7aknf+EFDhVqOWuyrEeXsq
jM51xdIe6AyxguFpEOBCej1mI0pC24MptD0sNSlY4nOKpt93Ya7e9Ebj/UCVeTtUKHtFUu4cAtvG
ZywflTjh9kcgbgYbNQx8AHZamRAL2+wElOEOa3p/JDiDmA3r/TmK3gxYmk0kik8djf2ijcM9rK5O
sNoXh+tRxSdUcFTRAPZoqE3g5yPkosNI2iBCwzT0vtF1teUdhn21uslPNGl4jsdLucNcCou52AJU
eyF3WTFVyhJEDkv48mzKw/Q6hdrzAnJlo2D/E44TxE0oV8mYFr86yuZegKV6SwCSux07gHROGMIx
j73/Pov6EzbIZc+GvvdVoCa3NSAAmEdUq5KI9ASpYxKG3x+Q8EMc0PLgJV6RplBWwCij9/FIrdsH
bPRzODJyItAdSyKQFGZMEbpFrunDsGDaXnW8j3o/gZq7deMpT5nbz7Oja4bSvPA7nVUHNDaANNEg
KdMfsCOY0xBAcaEAhHTykD7MXEM5hbz3y0jn+7pLjFeluXnxdPA7pjYIsWhG8DgsmOmHVEyqqoIH
4eDrtsA7gG4MdkOaqqtxGvLuhEiPEoPFN2j34RdrHg1Tuy4Jmx6GFv4EoN16UiXyykiSXaRIf0J6
R+YjEAFg/QtwOvhjywkTqaO0tQrAGEPH6DYjPIx9ObXOy7HT/AyXQ5N7Q9I1F3COPfrAUz1EbggH
hOrdZLHzhpVQp6z0gPt10RaMnpDEsSIBTGVedJCA1dOFcuu0RkPaoR4wFkS3eYhGF/VWXk1K5VtR
8tJlLOcvn9b1sYp3LncZLHFAE7MccIZhGxNYG4fwWGbxKo6aq9YpE68V/B22zuuniR1zUviJHNhO
g2oPplSLWEzKVgxohCgAc2yyp7WyLkp4eyKrHmMJBAhxkMD/wi9PPTTfsYh6BLASZJ8ysm9ywtOX
QWlDT4RRvR8w6n6EK8oUhdmGhGW/2cLvNQ0dTrnMY9AbHcQqtEV+NdnO3DwtumORRwoyjxBh6wCO
yTwkErMxg54DxiS1RVM5r107q7BPMxhlGPs+cJheJQFtXI16/CPyhG0OLaSGefESn4VBZZeUsCvl
09AJAY810b6uHBytcpHiyM1Rnr56mtmjdiIFoM+A58PSyiJv1HAurZOwkuP3vdY+pynz4YRdsn6a
yrHIAxzBRiEH2A/g4IVII0NUH+PBD4IcX9Bm0HsYSdkdsulwIvIc056C/S+IcwCVwaLtQ1KZYcLh
GI5OqJD2F6km7FUgbbEdTOisctD7LnTi/i2s3dMfECVAz3BEE1YWNWcLl6uQbGBS7EDxR4f4dVxW
1Mvzgp1oSo8pDLAdwOWgTZTQhD/kb8oSEXcZhcDaRKWf6z6nbk9K/SP5T0nYgoafvwS16fk97rla
BcVMIapx8CeIwnCOTY8bMVa1/7RhHOfmdyoLhw7DUmQ0BCpIWLxSKM9WeNLmB3pCGBFD7Q/7UqCa
hWbqEOzeMMAaOAv68zYOsmjVtxhwbqTh5IUZc8cPUNaf2Cg6CrVoKB6AtITJ6NIWq8KGFmFoB/qW
oR7Os9XyKrBj8wpivtgG3dDtGli43Uxl0l32OoJmearfPy3ho1W5hoISUCzAzQDOeqhINuGmxAP4
HhxFjaEezYddJ1B1mzRBvBmngn1EZKLvCqIbb8gaG8OpM8uvwiyZfqBwvP8mi8CaFEJUaTRBDyaq
9gwXEVkn2tQnlH3EpGBDH1IewDYwSFkWbryyLIx5Cc3Q1KVwGjKkExzRyCp8QrtH6ECHAb0OlFNQ
6yzH7FWOSZU3Fvs8avLDkJTdxsAs7YTMjlQqMFInMIaEogEGkQsHKVBRG04j7MPBy//L3Zctx61r
yf7KeeyOuDzBCRxeQdak0mhNtl4Q8iACIEASBOev76T30FbJ17reT7c77JDLllUoksDCWrkyEy1C
czR/0RC67lqwodByLQinPtglu19Pmp/Ea5CCgLGCwr8SpE5GbXnLS14UXp56vXutUTZu4qqdb+PR
efkHIwECRIKNfhce2OvZCX/jpVDJAgKUTeajCXuzcZjLb4Wd9Ds7w08eGHhBCTYgbHUJOJqvhxKj
bEYmEg+IIzTeEwTimV9zlv/6gtZYclIYJqhzQSeBLSRorieTPGkJa1sSenlhYvC20sjyR9e2atm5
/VAWQCyrsnrnyn6Wbb8a9KSMiErLoy6FpKRXZQ9kg3N/N4R+t1lEyoas1hDABf2oN6ETW8giIAve
pSwKH3zhHBPWbWqRmAySKPvl13fjp/cc+DbuBjrcQAde3/M+6EFpA7ycA6cwx1nPKgcw0f3+koeG
y13Zi8jXUZK+HmWshkXWgLvzKcDVqVIVm1aO1TtPFqXfm2eLUgGcHlSEIB+gKH09jhv3Y+pYANCV
s8TjPp4X83EJIM/2lk/BXGWlStpyR4YEncZqMvyujpu6zK3HU/Cpe1ZdFg5aU5DgssDZt4vXkbte
tE5xhUhTXUz9Uoyo3YcwooMpEsjwdMo7OidTEh2KwJfNVrRtXOQRlKbNti5N+sSmRrRUt6yGlt2Z
ybFkfJr3y9LPgFc66xfnmvMZJM4UuzkdqxlCUN06c7nTDNy0PEYQaTPRTqDiuJB0h7nnFxZsIetF
EHYmNt14o4LKzqtClWzSmRXnM2mW+7FeJDDOasH4U2JSCQFxCG10MrasOyvHuekyAbFKhXZQ6TC8
S91BxTrGQC/dvhwLOvdM+7lJy/pT2y69v69IIKqt9QByZryRJN60A2hLMC6wTbJT3lxy9LbqVc/D
xyDaDaOMdzKGXPMMIkg7Q73PEgMOJxp/RxtYSC3BhIJ0cQib6JZNEArl4dSNDq2TVIxZje5CmRHh
++Zh1fN4OynNKnktIz8vE7vc+GScW7DEpyWgqBods+W9GGeK/xtPVAhfPPpAgKCwCgZzURsHCk9i
g4L6cXvWzNBS4N1EU2dq5MFtBTyphGhgNs6ZMyAtoqntl30TMgL5aTGnMwW3IAFcXgRyOCq/h82C
GKz9YIkIu9xLSjQGig5d+p3qo1JmmrH4XEYxVMshW/xpZ8XkPsIlQs60I2VwKYqZS5pyn5sD0DgZ
ZHHnWz+LJq7MuYFOy99qaCV0zoLeHNOAgbRYcrVwYBLQqWUeG2KzHyD37q986OMfYDowfGznsofv
wOip/pj0VfR5xuR9jpJqvGq9qjkmetHo6bsjbAMciNG35SDHOzfUKSqqsB3P4jqBbAbEJa/LvKLu
uhTcYj0JzPYiuXQ7mzr7UaTF9KlPEigu5ewHCx27bnDwVWmZq8ENXqYqdDh13EDuBqd1XmoBHIxC
ryTH7WgqTF63UvMHxGSVQn2/6EeiK+XQqgCClQGq5U9SNskhEEJ/q20rrkdvGuQVK+LwsRRGduAx
hZ5PR865mydhwFpMHg36s047aKRH6P3tQcezbakis3isBrctQT8ZWX09+YtT5kmPtlq2pKL9SmJe
17RUVdVQFjfDUyf42OxNB+X0JpYFeeSOGocd/A2Zn6E3F1yVfEoJuscT33KQlKB6V+liKQ9nrM+h
0rrfhGXauJu4jVWR+c6SXpWFgsbZYfggAhqrgio8NBgHpLP3tUXddFmlwfC5aOFxkvkjEVBbJ2X4
KCCRKGgSN/B+KbkUZT6B2NNuQEDzkkPqlJ2bizRB3lalDlS41i7i2seyLjJTgOeTDQz6jSxhU+VQ
T6rqkIYiDKloqsDbtC1k5rSN/I5TNRlokv1CKnvTOz668hMXfZgbyIQbmE+QQV5EvjOSTCwtFMaJ
wyEEd+DhUlBjA97mqIOqj/7o2pT2g67lbk5brE7f5QmcUuzAYPowRn1LjS967DoV4gMoBawDWy4N
qptpSsitw0fjb41aWg3mQDR6dOGlGHPdW1NRBmLzjNgDfIVC+uDceKQuRzgttHCrqAyLljM92Aqi
Zm3GFETqnthYl9SZHObZz+AeVpNz4zrjEi20cwP4a9zXU5lEAtfPfMuz/1MZiBcTUM/yAaYOlwAk
01uCqHRH/NYBxmlSu4lEpM6kgTFK4Y0CgcUxWWti/37mnsS3U9vex6xqMKNU7fwpOf6/cijfsGwT
EGjQxIMEAzglWEknBWcBxuhQTWmYy6i4xe3SYIyxmZatq/J6YMg/q9bkASvhlCPLrJdOnNVgOdM0
RLBpenv/PaX40wTq+o9c6g8zox81yvjAf//1f6kGGpjsD9nVG9OpO/GtbZ//9fXbv6rnr+Lbv/6j
wJEx7fN//mX0u4qgv7/F3w5UYGX7SKvJqmkhawf+bweq1VoYDTfPJ6iK13r4Lwcq79/AnkAw8rGm
I0hBkL7+twMVmuAJ6EBoogHnCOPfEUHHp4RhOFBB+xIh7Y9Wvgw6f6+TKTWMWPgE+A9kiAcpzk0b
XBZN/blu/IVyX23BtrwGzeO+Z8lZE6gzwMcXjaQqLI/osUV0cd1PcePFmRMhHAbTt2IJtrMuzkP4
4cANpU7Y1hPPtvOfsB7nLBR1QftZNRkWN3yArD2vCMGqwn7rh+YZVlW+v5e3qbyy5a5FGArp3GxZ
solwEs1Z2gBy2ZHkzCTXVx1MrOL4wgdIx88BXfc7E250gN1gw7rM9+iIaNVtZ0mpjTez3CAWug6c
AjZumDf9dVreiD4X9Qcmj8jkTJ0RlpclTcqYmp1fXrbpNg0P6lbdyhxbHfajF3MfuB/gG+NSXWT4
GpSEquVcbdWWPDosn+Hi8wQnmOa2BQ+3pHeOl0F2bYrMim/c+1Ddtgm9M+qydh78Eo5TaBQhNSqo
E9TZQpXfXBi5c9tkt8jMOtOOFWI1raFcL/lBTefoqO2j/qZ2kMtuTR8fES9VpTLQCKi3gxKt80Hv
zvqP8xfnyXmav7jf/3S//7l+5c/dyx9f+bP/pXvxv/z1a3iRz2RHduGX4SX8QnZRCgsJf6TRfDnY
LZu36c6U534saZiWFBGLBj36Pmeq0U/qUtqtO6bw9PhkfGi+IRem/kf1HAbZALuc8g4Ung+Teyi7
Deoi6mX1gS+bSedjsUtbdLCuIK7yyHbkOTbJqL5qTTYtV9jg0GzCe8XeDl97pM31VdLu46Cmy0wj
qkGspxXZcmcDoP3TlCVwPGkVDeZsOTP4afxZ3k7Z1NI+penTkIVXtN3g/yXPdbipZho/7XS7l80X
P7mCjxPl8yZwd0WfxTEStG2g8vka18lZZlBddHl4V480vJuv+WcGYxl7rcUxrs4mZM5HBs3rnvdh
lthVt/mhcL4U9kpH5/5B9dtihx+v+cM0fZiCJ1KdXUfuVjofMVWL0ORowSEL63IwujJX4hPO9RZ8
figrQAONnbwfDmWJxkUmwmNL4P4xXfN+Hww7d4HFSG6cTYULhllbTDtzgZ0vc+ACkjXFjrCLgF00
5wp8vG14Vnfnyc0TWVqaAtPgWXrVdmfQtBY1FnU2+3fWubZDn+nFodCCSfdaDnR84Xfi8iLf5gkS
/ZetmfIalnDPFw4lgsKvJ82qMFuWreA3jYX/SmYvQcKzuV02aXDeDlTdOVcD3+Ad/XlDio2dN5PP
acfOlH9e6hcmHpHW0HJGhXw+ZmH3jD18YwOdgcm+80lDQ4dQAi0HXAyo+e6/5KKh5exTflSdzDzx
uQCHdrJnLfzOuvOq6GlTnqfwYWGOu362tNs01+5zUVCB6uABdkjmgzYvJZKLYs60mjaxT+sPS9Sh
9AH1cqFNggBzBS8mad199VXALYhn4LAOWSVQwXRphloSf0++Xm0LhY+GJyrpdPByFaBXkHnxU8nm
jMff0tF57ORWkb1qDnNwXOmIqqFJcce9xzAhuNJd5W7L6qFyH1y1acDAukyefQk/I24hEMv85WxU
x8CH0Uyy6aORVtteXbvznfSzsNkOxXl/ET+OiIcerW/0TeqiP0LnEKn5+qK66i/sxfd/xr/98R0X
4TWkiFXLGtD6+s/fxGb2W30BAqgdDwiMy3F5nMcGcaqcXLrA8guMXtiwXJvwEtY43vwZ0x7MAmf6
bJWmlb0ks8JMenTcDawDRI81ZcAjc5H/QlWp3M9eBass50PcOllRHIrGgalfBSuug0W2D14BHeGC
k8xnzN/y5tCSe71h42ZM8nKOqVx6gWAdfbQu4iqnUfMBd7XysqrHxADIixK++pxQhpHzVNMl9eGp
VQ+0TXe1paqnE2Vp81GN0RYtJdRFcUMHTtPn6Fx+7sfMlDYLzQWvL6PiocaeyOCrWO0Tmccx0tPt
ctnAZi/MyJJN/scKJgHdorNicDI2TRuRYO242Ej8ZTOX/nUXJ/g7OCHmufXSTXVGsGhF9xiSadOg
k5V2ZOvHsEKs2RasrZeCqKyRCLGhprKvaYp+ZenfM6/8jN38k1RhSidnoiGIG4KUebvig6C4sj7K
3HCmy3Lj1gGaL0NWpAFNei/rQ+9gq2jjqOaoIhcM2SQPHEgg63Yzji9jcZ5YWDiOuyjySipcDlT4
2gmg1OJwHKMLYMhwFjeCVOHGSdLNJJY0a8E0oZ4djn56padbD15N0LVuSj9EwWcgfYsr6jeFpuOw
bJ1y1zvTE6yzLkvpnU9EXcVqetAq+upXsD8Kr3j1/PtZ6v84Dx4XOO/fmvA3+edP3fq/O++sP/en
8w75N3g/6F6CFIMG6ndd5N9JJzovHhq3oGiAIreCdH8lnf6/wa6EXQ9ojzhLEODp30nn6oGLBhRK
UoLiA9zI38k50UF9DeDBWhVdGAilQLcA2wbkldc5ZzHHBeTEoUOV8ZDGsKLQ30SYYmlXbUzOJuKJ
3G+XxUUZ7aNj4wXd/ACXEe0dBumY1aRAqxfYDs63RZHqYOuHndyD7yd3Pl8sSj+XMwoIAmsW2IUB
slMgl5KzgbJbtsVXAiX1IbHOfbUkJGsTtzp6eu7cLACu8CikiXMfwf0rQ3/jQwxPle1IJpnhRn8K
RiazRXcAc5J+VHtuqsAemrYsnidfRZ/momwpF7H6kMAXS1LWleUB/lRzhkdyjs8NY7UUzNA2axuf
vKB7niqq2gHMYzAsrhHSYP3l2DBrGIi/K1+TZyXwJ5EFDL0NGw7IRIaUQ6ZsYbxH+dSV4AAh+MhD
Y/QSHpmd4uCsLJUraMJbeQt7K3/YBeM0N3lsWdldcGhgd3Vg/QvpNOVCRRWTjxBHiuneJ31bHRYm
1TEW1n5jPFK7kCu3yjncOoGu+EbdT7wW0Jx6KdA0LQtTjPsKpXj5BR6jZTzAx7LslX6orJnTIWcj
zGLMLkmWkN0NSwKoMydNY9BRDwfIKIaXkU8gzEgKD98GVK6MaLDJnW9eWjv9tW8I0VGKB1b4iJ2C
9XXr5Lptk8a9mDQwEwTeRYriUsCXseYZpvfqtJSDJ96XZYhCoEq9C5kkFUD3oW8FgM+QAaSp3P7r
ODozPjBm0IWSxLaH0fRplA1E1sl5sljstXE0DGzjeFP0yEhSONRGiQHnfpkKi10qSZ/7nizYcUGg
OcbtQLrzRnXhAvl+C8Bjy3in3e0ApTEgB+PbrO8DX110oQqHD1GoB0wtDZnYJ0KQepKF6ZnWAKDT
xzQtk7vElNiFGol03+VdeRNHUzJ88KRTkQOMbFv7MDpJ9MCWFJaObhWEV6YemqcJnDexW2JsE9Uk
gEmZKU3HbKo1uU6aaAUJGkeLPDK65Pd2hNHhDjAvOHJjXI1fopaURVa6jpjzWsXJF2t4gVy5AXB0
ZP60jJnXtNj+OuLY9EyN5fKxA5PswnDPFsfFh80ioCKIsWk8AaDdtIDroTiqivEq4d4w7YcGW+iy
dr23QTy3N43u/XtCZh9tYGHmTxWUXjMgo4TXmQXOuR1GZEykTDrvzEuGGe4XE/ZZRobgzoiZQZqC
kvpe8gWWr6ae+aGtofnNRwf+msByRzNtlsKMy7MLcHzctMFSSMqBvDdnXJbG7q0WfMo6FWCrroqu
uUpgE2byCfDhclfxBrlpPWMuAkw2Xnila9GD0DNDQQukW0WZowb4Bvtj29z1CnzQQ5OIaMnaXvM5
5yYWeqPLaNgKzwf8z3SaaiTDNYdUA5axz2C2hfsa9gtoRHhDuIUjcfmJwSF0trSC55HNRs/HQ2He
aI9FE2L5y1iE35aoCa4b6NTOUjIC9K4LI1/iZHL77ajgG0271J9RzSzcFTmQTVGfzROsX6CRQd99
Alq2127f1Kgsigq2LLP/cVki7Nod2GmP8BMgnyav75BCtpEocq+aR0MbwmyPqQJ7U9oIYdEgqYuC
b8AJCuBMLMISevuwhzdy0MBpsyjMFew200cHgRUmtCnW0JZ3oT6gO5OKbWK8jmV6YEZRDRKMpEaa
RdV0CoGubg2siiN4b1aqyuBkUATbLhxq0K/hZSmOga2L+OCbtIbhpiNC1aFy9pOqAzLLMH3Wrhtj
US4cTRhsq1u+ZA7TLkBsdBE8sP2AuCztmIH9P0TnTR3JWiB84Aw0TUvQ9Z60KdKN8OGNLLLedy3Q
uBzeZo304UJYzA5rruPRB29noIZoMxCYLxrcU4tFMi5hdMlCF+npRN3KxewwrW/rhjpAzR0k1F6f
bETQy1ijURJahTqqmCZqAmLa8iCJY2TmY1v0ztGJnnx3I3oP77vh4OqN9XYOLbx0B9Lz3CfAwIHO
lIWedkmoFs3oKtCNhxzy1qnvNz2Pg/GoCWempSIoo6m8dsKFJYQiE9VmI63nfCE8AEu6hf2VOQeA
yDOnqrwnMtZzeTvHoDbn0CrOaQ5xX3UrTBrXWcShMKWjJjNyUIZs9EYmddGfMxyuO+4lSZd5TyZr
XxSp7J0zpd206YI4KvABG/2Na66KLfMii07Eogw8xYLJf2oU58udg1oAZrtKwyq6gG1plWsbsvjK
LwPRHIvQB8QOthhLsCx4utBEwMkWj0DFUZQljvUhVbP48HCHFdpGudWgtX4cNBw3OZ3baOmuuqX3
FO3BQlS0kXq029hTWgBMMhW6TgU0Eo+Bzzvo55cZXqXc7YvDLBBIzkfdu2Tj+XhP9JcrocJLGZnJ
v17cCmjUpNDHR7UM4sWNnAovyH0x+E+FDVBzKG9p0ixoE2kvxyiFcew4J1cdrih9QClbJwgq4UAu
lWJDeKbcATtU2ZYOapWVaVJddaWHRlgyuuTKreISktu+0x2Va7v8i/VgBpQluh8/KeMUbab7qbgk
gzPfEtjkbWMeImy2s+AhbOJ9qTuPen7vP3kgvTVr0AnrpzruxUfldQLmyVUJuGqW07LKYQsjVgfY
6tabocd7cOQUz4Ac4MHlnyFypOFGmQhdIjh/p+1LWOOiHtC0qdJNLTX0LjbpDGEUs9+yY6vQp9qB
HKCWbWJhDpF1zI6DzgRWBMpQZUITnBWhK780aoiaTTIUCyBKzMX5etATL576blFPMppIgMYPzNSp
1PX6TFUFMXeNlFeg6h4suSsqhzSaagJfvS1yQ9ZDZdtP26bjHjvv0ZNfPngJSp47MXMXZjCmTmNA
HKnxnyqf90B8ZlJdd80UP6EWc81msvAI3PWdwFSpQEmB2nAMG2AmAbQouG3LONU08LQYnnoJPiyi
g1UExHt4dO9hogzd91CipUChJZ0T2K8H6iPD3HYvNIc5zC5I2cIPXdLMhCZRg60gWmIJJyA1dLjE
wDh9RIlN22ETFATgiHDmcIu8i1940+g/VmqSV77n6LukTuYZpTPEYJvOjEDHbDQgC+88bMFujXzY
QnCF90++d3lUGBiYi6Tto5t2TZNBINb3sNIgsbNRSxmVVyW4PuUVtI3Mp31ZpftFzI49m1OFvqg/
TWI7Kbc/Y9ZNnlljqyFziEmeTMHA24dR/RTB1dXqMncZ/JWgDp17eOUiwY+6ptiz3ikwm/vQvtQu
me4bCH13A4OD3V75uvkAgfk4b6FAxRQVMUJnhEs4FP6gNgMT7g1DR/sKjCD7NeZidKnnit7P1twx
cxbHJZj1QdhldRVivjhoL654DIiaua1hlkJtOrr+JnKqBS3gYWFFtIWBQHhceDhBjWOHgH/VpTZk
S1TJLAp2TrDTag3DQDME0cfaKeWx7gYwVQsGdnNWLjVMo8bSnZ5JawC9BLHhMIVGvgizaKsiGJV4
rI3P4V7BL9Dk8QB72xadaUu0i62h7uNrZOnpMxhI9VZOHaZEFzBh6QwWKaoHCQVCjix3uOPLGPd7
mIvO19HQI/DMRSj3aFb0mPycRcCfunb6DOOrtD7ogSD0WccJDMyyvbimLhn7+qybeg/nCzTomUIM
h8D+DrfqlBoHgewqEIOCwYPJmAsO7OtycFFrkj46OiPTAtwwhk6kAR9bpOf+NNYOTR2ouylbJrhl
I8fAdPdMFMAvG1LUO6gjePMOkWftefxAHvr+gWDaEqGjDEk5+jCvP1DdIu8wVVNl06QwZrmQ4lZW
rMrhcaqAw0cV7LKRO18Hoqv3C1KN8Z17ckJxWT8BNL0wG4WHDehm4fr9H2if2L7NUgqE7ka77NI6
OtwyO9t3WF9vR8Gx9ijAYTIK4jGoQa9H6aRTM4V+TLbMQbj1IhTRFZuLmx/giT8bhT+ecvKzUSB0
QG8JvS6AASejgDFdD/CbRG8lcZcDypMQiQar3iEfrVy4188MbK7VgG89JBWOvieTiEwJijeZVMAG
UD0jjKIZh9rBzPdyBr/1HWbe22uCtglqWZiWxRBYn9LL4MsCaREbK6RFKRbNDLXjxkVz374zD05o
bJgH0HDBdQ+dPlifQE/++gkNjdtj08FMZKwa5LZ2CLJGNqMJ7+IgkE0ZdIIdfv241rd8fSMT9OUC
mDCDKQ5DgJOpB0pdig1OA3qNKvvSiii4JpwPR5f30Z27jPoLgv6UuQ7W4zvrbqWhvRp6jbUeZFzo
eII6eioaLUNv8okHGLUMU+yaJYqKl4mMuMGABxC9OjeNJ0i9IIF853m+mT24yTCvApF0PfYHgej1
fa4jt0lhkwwcoYTbHS0m4gAqshrdpraQ/ntk4HXKn1woQd8XzxPulGCRnywJvxGNFl6C3GYIsO10
6YSNQap5xjEvGmkWxo9vGOHkITEJq3akjdmlaErx8dfP+s30CtF5hp+OB4YkrNeTk2cN1Zb0A9jC
wcg9WXOSakEJ4bXIpTJ3NXinREXvzumfPGUoJVdNwBryIQJ9fa8FbCKWMgG2TzpCHnQde4WXCZkS
navKHdAMhA2P5KA2pIV+hy385jmvZmvomsPxcTUtOr3xHuzsUQNznakhZkeXLCDvCyexLwUPUcL8
1t0NYEGxHpANE7AIaovg1FNgtqsbV+jxTKE+PfZQeJQUlk2flC1l3oLv+d76OYlK64DYKhBqAfji
Ck8HbFLZcb+vBQh1MfBQCd2rej+en0wawMbgImONrnDwTyR5JBGKN6nDs67UzaZNpZfD7JeDbjL6
ch+503vb1MmE+WPAdbiVJgGx48mEiXQxgOHS4DQVkC+fFArWxwnBD4gJyfsCOBAfZizUXz+8k5mC
QYMQYhwIFQho5elpRLAkbkc5NzhuwRm/MkAwWVr3X5UfvaeU+clAsGRc6SGw1ob45yQW8Fl4jd/i
YJoZy4IqhS6kUh3OmfDL93TRPxkKzZtVbocBU6gqX6+80R1nGN57IECwRoJoiItSSE/zdH3169v3
RpmL+4fj1pBWwHsXFv/fv/9jBsNgD2aDiGcNhCUAQWSVAPAcu+FCwspLnrElLm5gw8cu0UtEDPTI
Av5aMumFgTOtInXReJMaN7/+WG/vANwS4bgAJSnEeFF0crOrbkgaiX4hGqko6xgoglQnPQ6IWl/9
/lABZg5KZCQJb262WBSfKl7wzDPDPSjL94Pu7128/v1hkCpi74I3igeTgNfPVAoZNhUHZN7Bbwul
p1KbUKKZDRGb+gc3D1okmHkGmKmYRK+HEj2EUEOZwO/IavSzxcIu4agCh6D11a+v6u2Sh5QDLSgE
anCgsFe8HgoAiypbH3b3yLLkHmgz1jdMgZeDLhFj0N8ocLxbNXz59agneT/WPJJtbA4ws8MEgarr
9agwQ3SYDGyRIcKldQaq7XA5kr6/Sm2Hecr5+AiWdX9QCdo5XWL0O5nyT2ZnjPkJTxDw6LFxnDxL
FMtjYpxg3f+Hxr+OXeU/1WrNDXQExu47S/TtaLhUWL+AQw9lFEyzXl+t1qrp09jgBIp2vne0A+A7
6u7/H2LB24HQ6ouRWYXoHIJndvIwPTmiD81nAJ3L9H0loHH2j1YCCJowJlrTccgOT+8erJAmgVNr
0OeIlgG2iOH8YKZ+QNsKr349UX5yRau3Au4eLudtCgP6M2SNHhgLxsqzdW1rV5z9k7WNiRDCQcpD
DQgzupMbpwhBBmzQJ01CXoPfPX/VQVgdJe++/vp63iQO8EOGHxzUabDZQep9MvEITqVqZQe4Q4ae
3IcEhlLvX81PBoFNFUxqkWsnbwfpYj2LWiaMKrhj3obQa71gRYXb374UaKYQ2lMYiaDsPFnDeqwN
OkETozhas7jB/lIdTde/V9O+nQDxer8gCEM+iZfr93/Y3ZDfChHyjoHsBglzHuLahl0fSqTPaWmR
wf/6on46HI5WgVMfUhEQgV8Px2Zb4fwzQKV+Pc73apyWg5kBDKgofu9cgJ8NBbdWZJKrHdmbxRqY
ZfbQGnBoq0s24Tgy8J3cEoV7bUQS019f15spAfgBZ9NA4Y0DY97WmqWWKfjeqUMlvEq3Duq/jcsx
+X5zFGSNcGFOERgwH+CX8fruOUsJLQ+GoSD5h1sLxDVvIObZ/HqUNzcOo+CmAf1bt2PsWa9H6RsJ
v+e2ZLRA0T7ue4jtBlTpOoZoJA7fk1e+ScIxGkgcCEJI+JE6nqzYqQ9sEhU4vjUWpXgIAihEID01
H2ZvQL8dHPF3jIXfPCmMBxUd+CTYKZDXnYznSpkYtNTBB10hZSfyYamTJnL/63v4k1EwToDLgZUL
Tk06CXgMpQ0Ov6gZ5TjfZj66ekI5CB0DTjH83ZmHBwWoKEF+BtwIavHXTwtH4LVNKHC4m68NFDTo
nXZQxCQaRNRfX9J3998fan1YrkPtvHqKwCAb8eJ0XthiHCuHY+2qNXYPaTldCMb8zxpshPPGBqDu
j2NTXzUpmp0OrH1U7hWzBL+jdWWyKiEkhBcWuSqtAtc5urPuz8FvsMCyOy02EEf0l303kCdSrw7P
EA3Zy9jTywOHSKzaAWac76Owq5ujYTjzcxtDTVOicRuKG7S0gax2BWjqlJeRKQ6lRadhj/7lo2Fj
IM80I8UnSzrIXvy1yrqfICu7BKZuA1BMSY0TP93K3o9Lg2NObadZiGN73eDaFH6y5BaEhvMU9iFg
wuGgN7kJ6yACrpz46bdlmCJNEctHPy/aaNov0K4kl52w3tOqJUPbKu4B+vz6cbydYdDxwhrAB3aH
jfV03ViFY+xkH0OtUiCHtaVTofH07jx+uzqT73spuourAPq0eGS4HfApxfYAeyLASQF0JtD69Mgh
R4ddevO7ZsynlwU3LRRaIFVB44la4BQ5q9tRASIioKP2pX2ZUh3uVDUU73hO/2QUBFLgq0DI1oOw
TgKpTByxENA9aDsFSMUF0qyFOPr214/oNJDiWnAKRArsEYEAkNzJKDDM9nvLXYbefV8fpW2KBidV
M1QAOnq30PjJJaFCwwJF6o9E+DRdKGWDw6rq3qH9CCZjrbEtFGhc/hEEfkssc1dr/D49A/Af6Gl2
3+rLZ/3Nnr7V/4fHCcLp4Idn/4bKuG2fK/ldSrN7Xp5/FNB8/8E/BTThv9GeiLCvIiwAb1qTn7+5
jD7iKjoYyPewva8z5S8uIw4YBMCBoIsliLx2xYz+W0ADwBUGj0CMgc0hJv8OmfF7JfpDeMdi8BBI
/ou780quG+m67IhQAW9eAdxLJxpRlCjpBSELZMIkPJCYTY+lJ9YLqv/rIK8YYqv/p+6IeipJTMKl
OWfvtUH0EUEFHMA/WUiaYfSDrMUrMHjVeJwnI2hu2HnGkdorLMF6aWQO5oy8jS4G0Mr5wv/CC9ST
hTwRy2ARdokzhObx9TDb5ZXXRYY+WgtOBw5VGAwn6M+3g4MRoCf/BanumhmKqPatTtW0GsbtYA7l
RVYZVON1Izx51gwUT7PWt/LzEecqDplG4RDR26D+3Wv/1Wv9/2cOJpXpP724CRGd/bP3df/7/6W9
tf/hbfBh4xNRifULg9Z/Ui/NfwJ2MCTP2JxNqI4xGf3X+0rq5R4Bw9QNfR5j+57b8J/US/cfjO7s
kfcX9l8v2H8n9RL1LyNz3HP2YEGb7/PpwSVwa2MBOoong/3PtRXU8lKY9it1jNNJlatkT0o3l+oC
DrbT2t+ESMign9ATrWl4l14P9rjjVPZKo+p0kd1HwbjGpLCjq72QW/b0UiT6XcU8Qhhil5lXqy8e
Cq/Pj2I2qqMySeN68oTv/v2kn7YxT4tDv4bbd/d0LFhmT5M1BhfdKb128lzayEumBmf22HQ20TEa
en/hLYkksP7SKydcB5PzmgF0X/WezDPUT7jakFoirTGPfuD+509OnGrMTN06Zp9m1Vy9kcjRLlZ/
WkBiQcJ3UCAk1LE1WrHhtVLu6Xq8j8x6D7mHNZKG0cnBZtZWmdUVI0cQZNmrznVKX3JICFt+bYPx
+1AggPYizv6i7y/R84sUSEKqecDAk3ca1YOZ48nDV0unSOv0z4/zX3D08ztKLZOdIG8iPJ7fdjO1
arJhECFd/XZ1MXyoqb4UdpC/ExaYTPgnTf85NLm/segcSyQ6XCj9eRNWty5zzmavWEDpohm+7vSc
fbB9hIZAjErxM6xCB+x5E3wkM1Klbkv8eGaHibRJLxP9ri5tFeeoBLnD8FFvVf7oztn8GcSYeMh8
xAGJVyJHo+s74vW2K7RuyZAVtndAdoLgL8yJZa4t13xThJ7Yg6mz8Q05d+Rou1PnQkqQxvaByrz1
Ldv6yT3MkagG/i9yHFwudvRzRd1iJH43aJl23cAqUTR+dhVIjJztHIXXkXTyL9mECg14RfYzUPlc
JVPVNt+XCeX2xSIHz0pHEADvBZiCKg2tBkd1P23v2SSGD9rT7vuiV04VN5m/4o8K7M3HO+0anyTS
+G+2npH5194irXNFaMqN8FFix7UMsJ/osaiaQ+7vmGkvnAsq25m3jhjexjVp8IyOqcfCO8euvw00
w2cThynOVDPN/MLsYm/xjaspCmvgvO2ov7V+k/8w0Vddz6XspjOz74qPxA6JB3MRQ4Cv3PMfttFZ
phQVZvU9FIuDII4i0zUQ7u7Glno7jIGJJjYXUYORrCiwzEXmZd3a7oQtzTCqGFXR2sRooGfOV/5m
+FidxuXIuYkEQq1ocSRzT5q8B3aEpGv/xnKGYYVgIKPvEcnXb4VpivbMtAtZxarqu2uj2NAG5dXW
EB3fbvJDNqHcPnBNxBUvsiGaZJCN+EL8FbSSGlY1ctuxx3Gr595kQ9Cut/YwB8Nhttz6YIrc3s4L
31VEt2JyMJSeyvORetJ3XcsGb6DeRuTpVqWRRS7++nMOe7UHE+svQ93Pj4bZw+Jrmg3rJ1PzgEPT
av2PodfZOp57hWVQBrP9GLSyAuuAgPIoFJLJucXPmhdi/orA3LnvTXQ+Qm3zT2LfZJov1gB0oGjM
t/ZkDc0rOL9f4WbPv3QcFczbFhxTtmmneM922pQzuhrDQkdoHqgC4ijOluh9k9txNK0HzsOIq7gd
aOim5l3bfVucK1xsSRfdYNpY69tFIoJzSFJ6GPWhso3jOlRnvyakv9pM/b9mVaLl9GTW/W1/f9H/
z//RPNsm7X//322S7/wD2IqVZc/65pnsFJ9/t/Wu+w/yAKiZbHDNAI8Se5T/bOujf3a/EE56Ohf7
P2ct+s82yftnr8bvoNi9JMs/+5tt/b53ePrGQONAqcSOjDaCtTctni9EzSZRUXe2jVx/arPLebDF
VYEwOjvHeuFElFoUSZ82HgHs5E9u0Qv7jNM1cB965xay/gFqin7R7J4s9A0sGFG6mXlwJyGxS0j9
sLgzH+VsFq9Fs5xe5h7NuyemUOhl6/lbsXeuB8srC0KkiqVejsPgfEfPTE5dlfuPVje2NwUAl1e+
xhfHhGhOkWIHNp/yGfdoICwoAWRIVztx4KzdD2Ms8keMSMZN2bX3fh+6r4x5ulXcr3NvkNJ5oMOO
CeT54/Qmpu7BjTRLMSF1eLIkQBftkEViNGv1ru5z9coW+KURaXdxjuBsiErspF666GHrq0IRhbR0
5ZVjdvLKDzb7aHbO8sE0hunf2YPyQP5DvfDWvDAe6eTsTIHSk8t1mrc4VHIIN6vTgH7zq4L1h0Wz
uOn9XFxQen+NK/zCM8REiDiSMhrHnNOqST9EgxCrrVOzhGugVn1rGdW1qKmjoI08d8LilZrQ6YmC
B8heDamSa6JsQXb3/AFqveZhhTI4Fbb/fphldEkcWP3KPXxpEJ+oOAIEqBEibnk+iI0lwfUHFugt
s5o83f0CU4xaN3zl4PL73SOXeM+rh4zo7sWn5+N0ZdshwLM0616/jQQxkPNzS13Uzo+TQaDhoZWq
qK42OdTEavx5djkde4cR70QR9pDs5BFmPB/brmXddEW/pfOsjWTO2/G9VcxsTwcLopVotssNUNNr
WojTO7uPyrmWuZkyCY/v5PBCNl4WIIXYUrE2WZ26fub3nB+sfDv++fJ+G2hvWe3ZrnQZLS705NaO
dGBgaXtbigAq32FRzVu7Nru/hb/u8yWSZTiG0AWJuHh+E4PQ2A+2cKhqNrKfSxnBmvfywnota+e3
h0WyDxANzih80b/3MufOb3Mc4aCSgIx9x1BrHyg217fYX6erBpFGIsN8fK018jsvdQ/0249Eu1QO
lczJKSxkt5oPspxT3z5r4daHMLEGAkNs53wwvPNFRoesZQ/tvPaa/Ha9LjpXBBhkhiDh5Rt5fl/d
SaM+LznPdgg83iylk6djqHTchs3sQhFQYk5HbY13f35pTlfcXZyDdJh4IRqslJ1Phg2aaF4QK3J2
CHvtH1x8gRhCJHg4XCeNMsRf9tL28TwYxDB9USEx1Ty/TAz3i9mBo6Dt0QGJ8JU6z6Lyr2HPVJ5s
Mn1CdkMU1Pcy1NOCAXKIpS/7OkzbPMzPEbJPH+pQR3dyWZf3f3kDGQoNP920XbTyi1b0dCijdxVH
iAKeQAEoC1LYmsdBsQAkFCMrxSsbpN++cUZje0du4r5HQ872/MImd8ULSKMtHQKzvOhHFAUbxuS/
05NTb2EUSkt8gPQh6EY8H6UVsvCMDagK1d3gW0PYyzdXDg3oCNt4LUL3txfw11hoCfjcIMWflpbG
lQB3lLZBOptZdeiWQVxTWBOXtMj0K+/6izdvF+SB5ias5NdR6cnuMg9KnFEbNw/oG3jA0h2SLaiH
v50g9wva47rYdrHAncYo2YMXLZMsQ/K1Z/UwNy2NxFy+Jvk/3fP8ekRPRjl5RH7twKDzeO1qGHVX
ueRmaQcFxkZafVoaRfXKa/4bg+3fAanO02dzCDI8+aR6w81mpq4g7f1xed+2UrxbcuVclUKXR0v6
ROzy6R9JNjYve4d4xXKeHGIe8DnJ0jua+Vy+0pHbR3x6Tvn1G7EF2zMjeXV+WWuePM6ibINA17w5
wTDXR+L5+jdY3oLjsDRF0uNuN5fe/vDnr/33SiQP95eemWWJTv3+Nj8Zc6qbTa21BSsQcHFsLnge
o8qoz6pgMj7kjrrfjV3XY7UG538e+MXPBPkG+3IK16wVzwcmkQvnac053cFZdW611YYPlrDBSpjB
KweGfQr+7b4+Gepkig6brRLLxjVOxbK+KcB22ZMADIWREBpFfR4O5vauE4Z9VI5SrzzUF79RDx8L
R10K3MHJ4CoanHUxeKjQcwV1is2B9RC9xtF9+W7+71FONV+Yln2kNkGQbs68XrkTeNImwhXntbAp
/vzgXrygfcpmRqAn55xcUEXXu2PTxIOzo/msCQL1mdCe184IL76XvJgsqZgq8JA8fz0MIo28HAZr
unp+cxk5W3A5A9J8XBE/fqH41lxylPfOws610z9f38sjh5TlLYR0vKDPRy7Cxlxqm5GBIFjI0Ttl
oYMXxtGbVHG5UpBNfV9sx6Wfy29/HvqlW8tul/0hnwStnZPFcBNmayzGzNCOCN6BkVfUsNf8lZnv
pXfl6Sgnt1YHw2I6A0g3o7XkkQakm3QW4elijaZXlL+vXdBJg2qsI1J3C768PVn0QnYyOw7j9F8N
+f/j4/I+bwYUHyhC7HkYpxlZQWNiv7e5IHLCoxRdxZwMEZsxKyB1AyaFGl55RV68g08GPFk6TKc3
vZHuQtr5VfWt8ewqLVE6fBiW6bUk4ZfuIJUrwtXoaew2m+dvYxfm7rRGLItz3zvfwJHoi35Zx1eW
+JcuiEJKQCFut23+lrU3uEWXe3zTeLVWREBWdmW3UX1UPL3Dn9/xF4eCgU9DH2EIzfznF9QXZl60
KEfTrgnbWNSG+h5MXn1Oxtj49s9DvXjvqNoQHbJ7CE/fi8oljZ7zQJCOWBoSs+3aQ23A1/q/GWVX
p9LPwxR5ckFhhLUKXHVIZGbrHUGAtm+0orn03xvlZFbS5cARxuAJ6V4yy4MmgzGhXotge/mOhfhy
OHBzGt4f3pPdQJeFplhn5j7VbUE86NWOrVKKV16Bl0bZtep725o3wT5ZQco529yt5lo4jeNtAKzN
3O68Vph54UWj3sqqSxt+15ycjDLgqp7k0pK3IGVE/iFcjvWQaa8/elmWR6+sir+PxlfBpp9X4FfB
4qSKsHkuTBuI42nXeo2dFFjSSZKpfad6Yyrv1S7I77cQbDEFe3Q09EF4VM8flGWLUJtmYacG4CxY
ngE4zJw+5Z9fuhcuig7uvh1F+rDXzp+PQu8WDwAVx1SNXaXjLmidPqYtTx5iF5Zl+dfvxW6jpERB
HQ1Tz2mdfq47thQlkQNKmN53alvapem1Lq9VYn793s83hL7DrgJLtr2ntp5qiFtSZXTrhV66zbpc
vmZN53cB2kvD1BdlpEeor+HgOuVjPk+FOB9aNmzJXNs9/D474yzBWUAH7j31blscFR1iTPZWaUax
ysJIJvyZBeYmCIwlozJuRvbZNIXS/uvHQ/c4NOmF4e/drWDPHw8JrKUae4fzwsQ3y3DeDPPRcTsg
DWWj7v/8Mpwe0BBvBj71VLLJfpklThY9ntjGuQekLoBfQDpLDc5o6gpVpTn/LgINvAJT+/OYpy8g
Y+46ZZKc0ZVTRtr//Ml8NA25UFXjRmk0bFF41S7k8FJFcgyZllNTv9ZBOf2qyLbcRV94synkUD46
mcq9SIBQL3lmeV8EFCJM3/3U+7P9ylz++51ERMx2hZePZFsKgs+vygibnkQyUlKMCvlu6ldt8IOO
rR3nXtZ+RnNiLemf7+PvF4ZMaP+PNZ6tUnTyIVMEXigT2xkf8tKfg+0AL0c4zCvv4/758Ks//bI4
zvHjd10LncDdcP780oZ+GRoaQOqw2FVTfqnw73fnGM36/l7Y27Ac885cMxXrbPpIXxyI8GSXtxWV
rdt8dlYAz8XmiDjQUWOkOQF47zrCbL9sdW3gGDXGOmY2VB+3Mr+KALo0uXLPMexlYeySH4fpuY6Q
5AKs++b79XLHRreCnkvl5UOxdcBixSbfYdka7g07gka/WZjtrqS5te3V4pV9urK3Ks71tNKjKy1L
3zRB74HO8kX94I3Tcgaaw70wK6a/gwik9zjnUX9WZZ2+MezuRwsJDOTItJlxnxXW91p2GrzYID9b
Ohqu2iGo7hbQc7SqVF88OJNglnCaKc34TWJcxG3qevpruTbA5SZXj+9WhOSATGfd2OkqGwshbWeQ
kqEWVwoIIGHenuXl4ucHc6vDIW63GUlvFbYL5Tp3O/eXOsQzY9Q1kvWgSgrDtYFajdtNPSh5CLyJ
mI15aG3ASR2xn5x+9LUzTzuHyi2teEQutMWOC+/0AMsqBEWTDdc6rx2ZRGUDLZzIrQ/SpSJS4thI
Sg8p+9LKaDoaReH8cO3ZnhOkjUWNlhzwda9YGOfcHs9lwX73w9gGxPIZlrffqSbPg5tCLkuReOST
10mdU4k8glEEwhuKwgseHadavFhFnflhUW7wkThT0lCUYUXAekNLfalk0/Hwhib/WY0WkSU84glu
dwXcN+7RgymaXIruYh774eBbSGimdvlRb0Fh3Q05/zB1etu/DQAiZpf82IHi5FYCsylW326PtK7o
jElISNZ150z2fNBV355neeX2h64aW1hOCraeXYO/usrNWs6Xlirm9rZj0vHOAvKfze/zVMMob6Iu
eCydwrjs7XEThynM60d7lfdWoXeA2zR8tLUdgKYxYL/AypatQ0bj5lbJSjj2N9JuyjuNJAKtalVY
CSbL8hrId7bGgexdQMvVqN/2g+mDuTVbn2hdKI7EPTQCfljSLLXCKCi0zs9JsF+8IY9hXWEEOIoA
0kfcla5uL9x2K+pjI6LqJldbaZIFsxL0AfSovdn1RCv6GCVApync5EQa2DgSFOuuvpatKJ36XnGM
oday5lm5vncmLARnDi6JAUoCFjMS/Tpd3M9WP8mjbZOmeggi2cp73wN4FsYkV4QkneZuNavbqJNG
fZOPgyGmhNthjwmR7sOUbuCUvDgqAyJtp6YfPnTYL8MkIPMk/9wQgeGcB3lTBkdf5oZxqcJxuDV8
HRmpxbyEjMTNtVnQ7WzrLBGmoF2C0gZRfEQmMbkfwTjzg+1Mw9kKBxkc/BBSXOowx/OplXv0hsDI
eHT5Vqd0MRupjo0O2zvYhq57LNZquyO7HIVa5kNBTL1Vc9Ryutz/Xmf94CRG4EdF2jCNWce6GFEA
h92SgePLtWhAmE9Lm4YmIDwg3OX2wcjBhyBJirRzCITMweNXa3Er8GZDTOub9otbmvatRyS8SCez
MwA/Iszx4x4F9pvC2gRE4WUpL/AY+OtVG+noY96z+kHkt7cw3eCCCfYzeYWRsJFLlAZ9tn1dZGmS
QNGE86d5s8vgzJUW/RUcLCTVDFiyQBDnZAtvBRIHqH9C8vtaZfHokyQCX7+D0Hmgu2+Io3bc9WxH
TxWJKTAQxeOqMJH0m9mNBPZ2+gpjzwwoLqdBFePFKecDUkXHB4HuYK89NKR6ylT4qwwuSM1Z/GvW
dmq0vAO1dWkqkn2OZi2CN6UWOkqi0UBiiUsWoJLrrvZjkXeROBsdsUKu9/FZxVsz658mOoniAm95
uR7nIvffRKVgyZq9FniUQ8wXDNNWi8TqNwCFYiyCn5NVRjdsnRz3nMgV75Pvj5t5iXYLpn27yggb
ZjvMO427YR5RGDN/tIuYtwOJuO0nEoA6P5kiDdGUzBERHtfAGh+3aAyBvoqtbM9Hlo63ZStsFgi1
TbCat8oBjJ0FUZYgmQ3fZPRtvhulClCOWQsxC7IbsfXgKkOEZintDEk1Bf43XrIxhyXdmRaxkBZX
0DrIyxJCMCHtKDCm8qyYe+dtoaSEw98ZUM+7Ra3flZLMQaGvh4JMtKAfj67bFDJt8nVBZ1gHbkX0
koiA49rDL5OQZD868DZ8dviJNtKCrCIfKFgdQgP6wfhk9q7zmRwsqsBzXTsfpUssHnd0KMszi97y
+QC4wQEQte5vVL3g9DFbO3pjeTKvUtH22Y/OcFeYrrAMA4CWrtdhGC7G4VhS6LDxmIgJ7Gfld3Gg
DGoZVO4GdXA1qVtJRmU2THD1r046kN31Ht5bZaZ97ZT4qhzIsUfPXdavW8ZkfeNDinufwXGajlFZ
LJ/dYCuB0lcmUWWi5f0YG8DHxsTcmLTjWERvlb8Q+hAKIKmxpYd65xGOi0qcYS3CWJkF69sMADlL
IiJHwXntzLgzpTNCqp1Gds2ZVptQx4mb7RGUrbnExcKQGEsYbFuMEtv/5oWr41x1gSLGoSUBycVX
Fm7RZWHqwk3KpQpBNQWGEEm1GoiZt5J5FmCKUwzMBCRipXZpqZuCbJ8d1W8YEVsIkUecJiJPn/da
mUfVq9pKgmjpp492xkyPArAkoUcPi2cjK9XSOmyuPZQ3qtno1ccK8Jo+iGYmL67IK6d7u4GJKKcD
6JRCfg1sIdT3cTX8jPJjQJTQGY7OeRverxxyhu1zNsw2HVXkKK5s3pKvvdjZERBvn1mHbO0XYnmA
wPWUXEq78vrY5cap6WC2W+eTv+0TXlJBcF9n8R3zv11+DKzGrsx4BQhpxQF7EhIYshXF7xr0qjm2
ta/1sWpEn6FELdGgCgL12tvMruSlw6/h7zM82Z3Z4FY/mK7H/BB0fTslLTxLL15rqlBwnEn+jXux
FD8GmWeIPu21e2fWqJiOrrd5Zw2NhuqICJSJdYQxDDc5C+zrmq4Oa+rM84wd5r08aVr2Qdc9CMdo
D1/pP7n8bOMQFq1x5nTjvJwZ9TiqNOzZk8b1BEX3kNXr8raSo+tfrUtpfJyJnhjAIQaWSlGcbsD2
67K3omMnvRVetZmP73al7nRALgYxpDbCaT5Wm8wvzbyzmotJtev2vu9nMh9YMtrwkSQkkjhaFYgv
MyrALbHKkcVvi+YtOpZT3YPXxC7YJ8umw3drhaI+4Q56bVJMa5kd87WYisSxs3CKyaSz5CG05+ge
eTiaXJSw3pUhjPkKvYxPXtwki0+6dJxPUpKE/SChVXawqzd5W6wDE1bfifGy1wupMDjVHTj2MArZ
MVKl+QSJ3q4Tm3JFfuwtS0nud+g2R9Ptw7tGD9VPq6x1kNTDMJnxHGweO2fHxrzoymC9r6CEf2VC
tB/qxtJj4tlZn59tjpRBTDa4T791I+myacbi566vcM8gWUzfASUqkxNMSHUza3V7ruXYZgcUcNXP
SLHsx9RpkIv35TjfrW4ZVrGnrOyHtP2Ro0vrs3Pv9Fb+WENWs4Mquv6NOW+EIJLqw8JM1N/AES6z
+sumKdgVzoMTtMeKBQEcP+Wi1LGkI4nucFr3QCos0QmDKOePavMes023iVnlX7zF6Q9DvV+46xMJ
l7p6+jl2JKUs2cJPxpJwawF5vu3D6XtLAib0BS2v17zhAsTQh3nJuqOGu4JP/aFdVkHSh2dPF4U/
NSk2z+7o10XfMx2hIof5sQ1nmvL/kZ6KcZRlTkYIxvT6K+6A7lEa7ruVcxC+WfjETexNAmN6t1po
8ueuIaxk2FKzF10YF76t9zIXcQdsxznKzMLHciWz+3oJTSDbsrPehJlxscmwSBegyA+uma9vcIy3
ST/q8DosAtLMdBR9iOg/XkVsEZIhaFYdT+ZiPLSiMT7Vbtm8W9rJOAq7dx96e5nfzmFtA3+PxOcG
fidn0M2AmbzC8CbDrvX7tN3C7bJge3+2o2pJf5HBYx4Oy7s6Qiae2dt843o1uMeuZ09lwHL3vfph
W5tza2pJCQzH7Y09+5Ake77suNg04nKT8Dd2PiTAhZIcua4S55aq5ceNBeRgjAS0uNBsgX+u4TXa
eqF4N+3MI6KOy1KlfjcELIdFN7mXixbjRUEBO15H8w1gVRJu3LMxIMISdeqIHt9VrIRU+iKfNI2S
CMIY4YL9aHLCPidcsjxTarU/wT4GTNpX8gOJqyuuttwMbrdim4/9Gl6tOJTfa8OnVmaWgmQPv7/K
3OjSoBnzU89Dd7HM4iN21uIG73OdtC7Gk1ZUC1HCnvFYmE73Rvde84Dtf7zXxqj94+xmFQfWxTbP
3UqPB5NX0dlm5+iUwaeZ0yaxQSZRgaCt+4mq7lY18mCPJPXpuRuuOIMKTdfVjD6ROxgUR3fNRFIM
xN+5dR9iU5Y5/FMlLpDq+VfVUG8/w9BwzsuuYkdd2qTNcoreFvOz3/rGfRWV2bmdj8aVFFQGRUs1
AmqtIKxmze/U6A13bmWJByF85PTzVF4X62pcUJZYz3XQMpfN+seEUOPI+gOoWvrTR8pR9aGdyjHO
wqH8lpX5dqnoOr6pPPWlYevFwQKvjmxdNx1mLa6gJ4svRl6rBwS/9iVZkMOhyyg4xNr3ucchKXJu
281HqZWqkswFSEtQdi+PkjM96TMyu0CE9ZZQ8OjKnRG8Jq7f9OSMNLzATbnYh8Kf/bSlL3tpNo1x
if/wcq6W7ML1VXk1ld4Hl7TVuy2Egd0MbnvlmYXJ+7it6hGCZ3CDGueeCSP4Qagja4OfO3dBmf0c
3eFx4hq+cPpQ8Iu9Sn1eqwgOpxtKHxq8HN7Z5DFcVqB5zh1zuauayeG7YVKNdZdJqqkgDFFjsOty
x+WTmMlZXDcOwOuUCU3kAwcR1iUHUFuNH8eBCJuDICjdOvtoOXvWKfL10Er0NLRzYtsjJImGrFlC
fDqWbLGW2AcUya39WW8OMzwko5nui0b5KWdR637OlQl4Xjjku0YAmlQ6ZVOpY7erDCNmBz/cr4vH
pjXsK/vKV9Rt43ZxnY+tVyuYtLlvf0WLXR8LNxqyY+kqgoBAqcubNY/IYKU6VGVxSAZDnnY8LZm0
TBFN4lQdLH93acNvFlNsyafne+QzTnZ1Vs0r2RhBWbLdyoYSbndBeqgTC7ehIrsUFHuKyKhBZvAO
keRqLPA53LqgTuz1EoNOXfWyTUTrTNZF2eCMSjaPmxcbeiVvYCnmkKAgswDR7rdVcGdkwg+TbjMC
Ly5DR38ypK2LREryNeMKnPujMnJLAR2xMBF10h7HODS95Vq5XaBx1tXR914Zw1d/HMe7agbPTaCT
m+fpzKz9rTFEWJLd6JAFMpKPxouJyg6cmAzs4SB85b5vWqjDCWpK4jSJSyCMSrC1bK8nqiiaUK+l
JD6JE1GUDrrqJBR0f3jXzArqfIQcI4BDX468CrTtvlQ2fAYakX0ABGEZgc3kYsQRo5empAxl5aH3
dtRudj0OFl7chp5TFq9CLjeR11oGc3pOCia8hfZ9MGrKxjiaskeXFD7WW2DceeqyFfs59aUnSY2e
2y+qnLv6YsXXjMJ7yezgGkwUJxwdjOEGEjhT6Ihd5H7EQGq2lBM7fyjNWdd9amcyCOJaUzSNZgpH
MTMtd8/OW5DfobLBINgrYRxpZ5Xh9dxU4f3WzVF/rGVW+hR3er2mwcpRPAUZYZhgjbd8Q2/QL8CH
yw1nUz9KebSmmSlSNAj6U7Qea3AWNaHfX9pVb9ZnCmT+uc68T45X28XBq3JZHhaqsCNK5Ep3idb9
vJ2z2x7HQ8W8/cHvnOxHLll5Eu13zX1IxkDxxmZTh7F6b9RQ8qnC7y2dyfmQB6PJK5gX2b3KZpIE
DdsGDq5QfdYHQzjZlpCWkL+v5oxCNi+g5NQH57k4IPTaQfzUiWFv5+VMptLo9nydtnbKY5hF8/Wm
es5jEdGg7N7DOuhIR2qMlTUjbMNkaM2Qw2MdTPaDCo0p/yllScYd+Sf2cGFRc7tuSJiY3pmbctsz
Q/FJcRjp0MEeGpebcQyFSbBW2yiclRHRksSTOLPnpWJriTxcm0iEhL8sxhXdIfVd0r9ZyHLQuMmt
XjZmqlGH3HQlVntrjWSTdKLQt/aqmQAn3yQPK9sIZzlkrjfeQP9vyIBw4KvEa1FbD/MU5MHZOOnZ
TdHauWQHtGhzE3AdxW7p4kR22TUWDx6D1tKOfmxlLqFQ7diu7vuRBlD5tu+GpruW6Hp8NyEzkpR1
HVQ0gUPScn52uuLws0WkZRB50ZqYAOuWQEDq2ZN+H46VUWFo82rKtX5Qcs6hcX2npspkY9xVqxN3
kb106ZhP7nKI/KXKMFx6gQW+XXiobcBYD2dNWw7I1hHR2wiz2mGZOrYA20iQsZwidReMzKOxC6Cf
IK6tLts7XVq9dW3qpibXYh5J9NvqfiL2r3TK6cxHds1JdOm4T5mT18HFOkdk4lKUGI1HTXVwTqeF
3eHRIwRkJqUWu5D5YZU4gb3jutIPuIp0INdL6pjzeDcMrSDVrqvs+Z03EDPcHybQqzzJuhbSP1Mi
67sHWXm49KaKuIO3mXbM/GevzNq4LNCEtZfh6iHtY2Lp+ndLNNsI0wiFib6qghxOIjdwtUwkKAoy
8s48GkMkqbHLJV6IvOt29yXWorsRlPxUHYPtnwGLmzVNJCte22mBIDRuqtVWUkNO/TkO7vrVz0aa
KhFFDk+nETUFsz9OkW+WhD4qzy4+UOwyF6ayGpZ6mzSA8zugR3lnUCon4mnw30dr6ay3MLKD6F5U
OBtTS4iZLdHkFjqnN+w6HATYSVnRpYvX0r+lfg730ShcsNdxZ8mQzTZ2Vq+8IZgkJ+TM4YBg3C+6
soY3yqZalORGZ3CGhFtGnt8W6dVno9fQbYopXg8r0XmNJ7uztlCBPpgkzgWX5IEY5JA4mnSSKGUP
mNcf8E8u01nQrdhJY4O1nFFsURhgOQtlrO8RHsuiI569HmuD1IRILWdD5qnorpY4lK8yFYn8yueU
j2dzmt0ydegUCBr8c4+js6dmU54bVT+293SnyLXzmtKboXjZikZ8NHVteFlmCGr/F3vnsSS5ka3p
JwINWmwBhMyISF1qAysJ4RAOLZ5+PqDInmJ2N2mc3b02i6a1kZUVkSHcz/nl4vdt6Zb3squc+nOp
QXY9z7laFxb33aRIedjIvn/kPfxfGuSw8on/vUztrh8/p92fLIrrD/y0KJrub+SSGfA7q2MGA+m/
HIo2kSQGwWVr2tcah4nE6g+HovobMTIWxuCfJsRVSPCHQ9H9bdPpkipLLxuONPefOBQ1YxVs/Eqc
YodakwDUVSFKONdbK88snJ6FBHiXNiBsx4Tkeix+KlqJJlC9dVqGOVMky6SFIiJoenucfEWqde33
UaNqwTDFaRGUsajmwO0qopvsNInOOranNChp4ikC25uayKcVSaLx6hNtCpj+4ujaC1vUoc63qzzy
SNNXUrJnCImIuqiggY42whwO9bxCloPv0sv0iAsx5hKHZuTbBvIXeKYc4B2QOTACArhKXyKz4HtX
CQHkO0hgXKcuTzCpEz3mslGvSkTi7LFs8+TSpIXJqWvqCdPSZKYPBf2J5WlE1JcEUdY2QziWVF2E
LmXjO5HP6b26dLelE+5tqlTlqnuMw/yCjZk9IpRKP8aTQiUpd/84HBX24omzKX2g9j16Z6C1Y21e
+L9lxz0aMI2Z89MSTTb3CJGdz5Edxf03j9pta5fHZe6ck3Ik/AJ6cYz3ud3Y7W5ehigk2CBlhXYi
k4r3ZG7kLVbmilLTgVa+IFErXbv1Q8I1RQFTFQyci0egOG05iD4xEiK7cCxzxBodrXZpFz10DZTi
bqRn5GzEjlseM4Oor6muS/OLDRHE2qN1+o+SodTPYckeclxNMih4lSFCUvs50rT80jbZANEzLTP/
dmjGtfbUKEEeJ/k1Ed1Cb5HumB+sWB+POVcVXUyzvFnG/Jk9EHVZwcvoG50FdGyeo7zJ3zuCxpqA
hRTLdUwKAOMqJTl9RlcChDgNTeh4SS+bp/su92yCbsbFJrpOrcs48JyRqs6JJEXvkFV/6+14W3pt
oH0h4BBrjI3SC0nhGzmFWSUeHxHayGScpvtYSe2DrqLp8bnbCgofGClh6CreotowB+7HFqFOWZb2
EShM3kHUOY/SqUyUojK5RqUGiLG+cuw009/pMN4KWrbnir3GwXaACOStk9Ts5kgVuHfCGEYu9bOM
jvcH2j5cl3c6E5OfMRMBP09qjk5Dbz9NFCdOd4bUhbfDITGEokEQA89iLo0/QX7/sDs7/uFN1ORI
hU5TStrMZz0R1LZmRQPW72RZdZfopR2WSfnDztyrMTrVreKLuAfOkhVITy/ox3K9795sZY9SLt2n
gvm/9vWhnAtIQM1wKJLRoneFpSjf5ziqHmvTzW8U+UFKRLUBQadS6OcGtCMxB0wo7A59IaAAaShj
cf3lWH/4eSz+mt6ivZWZrC+jjUUC/aBN9+Vb80CmTc4wJnqPEyO1nirCDD70tf0qklQ/znHenSw1
FgGBCvOutsE9FNE5iFH69gFJlnayh7SjfjVRQkHH252bKMneqTs6zhSiEP/6uf6Hp0rSC5E2nOxr
NcobCZM3EMtH4wwEdaP37xPeDaIe5LKvelVnqbLrPVokBB18lf4uE/g/fTOQQ5MjzY1no59an9sv
8inPaxK3mCHHqSCwT6UA8CI034MameWLqwzaDR6VnKu0LfYkSrHmVGQALl61B6tYdqrwvkdFrFzM
WSdugvCe84QO4m8MdJuE+c9XH8GNcKNI2VxyANQ3MjY3K6eispM+JLqP66TJW4Lg2+gZ6JO7Y5lb
2j4ZGxOQvl7HYRf1u2igMaZ2xAcvbscjOLD5AfdF64taV25NpLQ7KgWLow1yTb503h/iUtceiUJN
fvdX/qNh639c0IP+l2PUuWq+fQZB/NMgtf7I7xFu3m9EW62Rv/+3dPZfEW4cqTbycWyKKk07nMR/
TFIERMB+Y+Rj/uKoXgMi/pikPNKyVlcehzd/AB3hP5mkSB/+8ySlO6RFb4/Pco0z863/bphSr2v1
vgs8lqIj9eL9JVsqSiTZtDzn2FHP1QVjrGYns4Uj2Sv09AE/z03QNmZ3Fy/OeGo14x0mEADr1J0e
9br7SBFDaODOuJXUWBKw7RgvutIgCyW3bTxII5v2UP7LZSKegYJv2T0wUtZXWp7s9myMmhfv8qnl
WeiKXTR7T4JunYl77VaHmVHA25LskFJ4pTbttVftvuvXzpY0QqSkReJ7bq1oMACxiT3ZIP6AArM4
cak8VNm8dvMU6a30u6wgcCHkriMaCBUqDVqgGyxGo+ncjfVg13c0P7m7Rc6ZSjoPNnEjssAe1KYo
oJbimG66ZhxPblXqgGIoH8glXUrSADC2B8lkpP2uFKlGcI/suONv0OmJHqhTU+uHsp9s8ylSGgmY
nKlu9Rgzip3abjLj87ikGlk+S5J3VAPTnhmfGkN6L0bb06TF0mm3JjAnK9mdJQjMUzSl+FgX0+Rc
cjpzbnU9IbuNUeTcIz6iIHDGteeqhZZdTS+b+lvuSf5eADwCgKzSsz4bfdzwO6DpzF9UG2jgTIpP
b6Dr1LK4iPdJ20SZt2Klhdy3E5lNCQkhbuaFjT5Fr1oTJ9ZJknHNAaSTTKicPYEOVfoqojz4aJzr
X2MbkQ1yssxy7lRoIkhHPkTUvzQ25fO925euT1YcEQ4TD0rjvYsHfE+3Ub+XZUeoT57bS/F56Qct
CxotGgbfQmptfC/zZPGB0mlxX9ZSy2BMLdbUURQIrWRKPxmiuuVrRwPyHE7TolkBJI76EfA5jXcF
0Iv6rDf5HB/Af6J3Hf16n3MTXgleBE7Kt1JBMGaVJeK5j0erozNzzk0fnx/QAfmkVMfTlefyu8mq
v3PtaeQt6Xvn3jJlXoSr8/q+jR20RgAUoBIabEsdovJLT9Homj8ox6BZVZ8pcUSdXlGXV4HlBWYl
BYlHiulcWNh1xB614x1zA96ZzNpxeUKGp6jQ7yYv1jyZ3lWoLsQ7mVQlTYlGCn+3ZGRiQXrOL43V
JHWQjqL/4qayI3uoMZ1vidP2HtPxpH4gkWF+NWSlRwEql6qEiM6EyVxqaFFg1lUhLnoJ0Xbt58Tw
DgTB0CCJMrcs7+JGtJ1fK1X9vcc8Hu0Gs6C9uauxgoUGyGZ5xBauXc0hxtnkuvmdBiqi7RVJcnhY
YUJawknMg3qJXbUbw6hB5MMLYstqv0CP6juTXBgq2gZ21rAkN7sIWxepjtCLdwpVvHK3OAOftkV4
xYvawcPacNg3m4RewSaxpPu0LJGNZKmtImxJkqYOqJPpncdFOlOOhsiQ75wmbr/3XukZe0jL6UNK
EPiTi6wEFm8ytCMxJPDIdHpNaIL4i5x97TjTPbRAeRwgdTBR0V8HOtqjj2oOVmS65p5NqRV7Q6fR
jUABbHGAIR0FsPDqBeldjhnv/j+i0c1rzTtOg1/Gyf+QufRZ/Pka5o//C8+wdYwZaywqxlJAiD8A
DcP9ja548hpxI/2OdPxxCzu/MWStFrnf/+OfbmF8C5aNbnt1SzFa/5NbmFv/zS1M7IOlE3yy5vOw
T78N/3bQt7Ax0jNew45Smty09jEurYoyzxIqOkrzY1RFqA9ipzZtRHLNmBwt6NjkFaERwL06JVby
6Gj0Wb+gpodaqNDN8/3gVdGDGLbHYuVoiTUqOtXL9g64fHwAv5zivQdobrOzU5/Lmd8aie2LtjHq
T/226UeVRLpjKZmXnzNqQsx35py3LdAqARzIEG06bA4JetqP6lREaFlFry5QUQpod7RB1v0GXzcb
lB03K6wNBg7EjZYye3CbNic7L60pjPc2QDyWKzjOrgVQHrHR2b66AejNBqZ7K66eUd9W74hS7KvD
oM4d2PswkC1ztXp6NB+hDAHo9Q2sn+u6A7lHcouSICSyaBzP1gbwFxvYn+ngo36/kQDjRgh480z5
6UYTDBtloAvR35SfREIPFEEU30owNCvX0OaUEgjix9GpwEK4ckIPsvLWYdkLo/TFRlm4K3thrjwG
eYYZaYgbvaFtVAfJ79Ae9UaBAMYNqC8sYhj37UaTxKQxwJloG4FCU9ei7KDr6lez1ii31leKZdjY
FrExL3JjYfKNkek2dsbYmJq5zzmX6o3BiTY2Z6gdmB1nJXnG2KCx2tq4n2njgeK4hxPiKOWhzTI2
kl3eNiqJd3Ers5O10kkNmNESyI1lio2VcZI/2SeljZ6SjZPC+Aw/5a5UVSQYRHfGxmC1JNIllxoS
5ynZOC5npbsmqlnfFTNqsV3dK91yzDwPbqwpJo3UHIFkdocoBP6s7t2PsaoqR2Nj16KNafM21g2W
F7aEJlDYuHmYyBVZO3tzUH0IO5SvpPCUDi3EJ3fj9IxILlPY07jMR6xeeb9xpQDn0XauxsYLehtH
aGx8IcK9qvfLsUUEqlPYfJ8n8yqCXYnGHpS6DykHh3/E27Y6n6yi7g7TxlFyPau9327c5bzxmBif
muIkV3oTHSxMp7GSnm7ao6+wNi60WGlRe2NI0SzK1yWx4E2jjUOl93a8ZaymEd3puSAHcSVc4U3h
XhHlwcMqycrJSjebI4QAq9Wt2HhbATn92dNikiKijdmtNpYXTXP7rILOs21vPDBT58oJb/wwrUBw
xWM/tgNS9pVDLn7yySu17G0ss+Gi+GIhWNnnfmOi0avCSvcrQR3pSITDpLFgXuvJ7B5KmuO/iJXW
hl+H4aZ3fLzWfBRQ1owCDlxufLiFYvo9BQCw5LFYGfPWkfNHmxGIHmxgKzeYE9t+yDemfbQjBzU+
KCVn4cbGizyDmccBAEtfbow90AbsvbUx+dBMsPrZxvB7poTtn1biP+1HDGnppgdQNm2A4cVTGcL3
KLE/m4z1RxTbE7MgZ/lXc5MZ1JvkII0GSn+9TYpQyZbu8XmTKJBsLW75JlwAfSSeMlWwscTIs77Q
lo7IoV71Ds4mfXCXXr+jXxhBxLJqI6j5RiYxbJIJK5uLilGKozBAWk0+H/Xu2lOuI+tKc7d7Igwb
AUZsEGN3gJxGmEH32qqrXPUafZQhB56x4gwBWSxIOqwFD0SYr0oPaxN9lJsAhFZxxCCmsQpD8s7k
M2egjzzRaGBAri7DTs+Se5rYw1QvfFuLiOg00uQVhbdxcnKJGEvPbvjxhwtvF5tWpz4KKx7vgXLC
WEgEkXksnth87vKsrh+EWz7ldFzfzwW2d1e5q5rkOQL25nTV77pZPkRjvSCkU8yAVuYHY4Y5Vuuz
LTBWQlpLtQg4/6tjARGIgsDWwlHWNQWS1dls1FMSL2iSWoolfaN9xx0neALRk1O62auYx3cynlKw
mvKJqTAQTd9/i9XpoBX6OyLMTlGa4Otdy9TjCHIuig7Cs74gsH2BU7UD7OW8I5EujwyYwMqauC6r
aV+0ygHr1JfKFq+tU/SB0nfnWm/N7/S67WfEB9eOTIjzZLTdEvZ4Xj6YcTqxwAx0aw1tfLLH5KXm
byB+2IpBclxaKaMMexaaGT7vhCz3NdXZxg31keY3iPwL1cS4JDnlKh15eKzfEzLr7g1WUVrGZwG6
P1hxSJ2Y+wiOph8XCqy5VxIFR4j62UGfjRGzEpnfVvU+TvO7aKT/GKF5YAypb7bzfZ4Wj7TzXZRh
7hR/bCzxrW+sq1CK7G6Ji+nRKblR7HoSIX8Rzq3plvVp/1IMyIG0YlaO5py9jk1aXnnboUbgzC+R
aIH+OYsOLnYmWG+oP6GajwnU/2Gw7Nk6eKI56KXiHBVTvJIdm6OB4OZFq4xqLuvvdDNCeFh4xxq0
LfIi87lFDIkCsgDE6kFZR8t4ZOX2/MIdy0+WjgDGLWr3IVK4ThZbneGPuapxrN4612vyQEAhtaGF
YvV5GGX5w3Lm6kKfhXYQlHntZxCHa6dM1T3wwzcdiP9UK2VYzRCu/qwItOuW3noAAPX3ttLuATKA
MkrTLI7qHFfPNkXvvgC09ou2LH1kSelDFtP3wpcqH25VnTihTAq606kdhypJxwchPRjVJHmhoPS9
KjvlUQMwCggFbXZpKt9HPbtwPsZf6U/8hDKQkWZ1Dj8rsVq92Ipl7KNaGN8cLXrN1GJ5zfGj+iBM
zC8LFBS8jz+a6bDTCsxGyKeDOsnFMZbGJ6JtdKTg5rdeEYHt4FJhkN2lXqw8OxiS+nDI7dCaESlr
WXSROrlURIXz/B1m1rS6iHoEJVlKdn1jurbYQOgisrzs4KBWPnWmd1IEWCQQ2mNFuO5pVnC85S26
eEyRe1dz8ofejvVvlpE/US7yYdaTH2mvDI+KMs4vOiK4T3FX46o5JVaGNi+1SBHlly+lfqgrsy1P
GeXpfbXjQNVBcNqkjL6sgeLqA+TIIK466h2K/dxOTNaPGsvWhJJIpKYRjlHd8R71Zts+NR1xqWe9
aMbBoAh+8PIfNEXp+CVF1IwdgpxKX2QIvZaVwC+NmxAIkY/OgMNECKTOX4kT7mS6q0hxmwr8WbFR
ihtr5oqxiDotijMKhJ74MLrd8ff5rosE/TFLjK5+xnSjTB+tooidVZnOHGWcbTi1FPdJkWDPe2kK
RdOxT9mFOolLjCe8LB8oAaL05WEQni6yz1HdxDVrczREP1QvcVK4CqfiKbVY3T6ZcTb5NSjPgibK
1hAyDaY9HXpD2k+ZN5JOTU9kvrclNqjWtwcQz1ujZIrxSr2l/GAYulR3pZ5o6nuZJqZS/j9stf/j
oOO1Qfq/M/D3xduM4PXP/1xYLe83KDrSnihUAOzdguV+4sZrh+DvGyrVCYZL7i9D9soEbG3tv+PE
mv2bbSFRhuFbQeZ/iBNvFNGvrAPBvKslmoA7yhk1Ig7+zI2kHaa5IiMDQFPcteGD/GKxR0WtGqE3
zdrDkC5KdxoGdyC4u5w8Fp9+4kxAUouHT5GAl77CHPtDKhFmJ1WR0S3Tqbb166JHBbh+8FbbgeYx
BBJV9NVtOz5zCuVLS4itIClXnFMAwGqe9Uz95fBOnevEQoZZZbPvNHpphqYnYQNttVYfu05JPpTL
YmHBStz1VoNNIf99iSX6NvJvxJHAMCu/A+xOON/aZvpY4EtpQn1qMNcJz8Fhm9Z1o+0tS7HzXddp
Vb/XwS7P5K5l0aGogdMDEuGXhcSzZpUFz60mdp5cCthRK0/FvhVparx4SBjvpk4wTPCtz/j/U4ZO
L41nb6aBqrY0AhR6dNPkl5m+CX6mnJ0q0kUoxsR4Jite0ggwkySKKqD5m8StjfD901u7Qg+ku3rY
+KmueBtQmkcaVB8Bbhx3ngTH6hGL+tFYFOPRjnL7McsrL6RfqQg7PXFuaqt2dmDnKdp2bXTcI39x
+TdJfW/gEMOlsYAD39RoQqAZWH3zadNyGRfJ6JFuxw590xR7ImJlhPRNpu6s49/b//K1+w8M6X94
PAJa154RTkSCAd+ENYyROuT6UvN4U7vs+65JP0Zu1YVFV7VfNUDjn5qj/xrBtD7/X19ybq0VhEFC
QzAs5X9vOPhetsIlPNANCZueiOuLxzMxklkQpVH+N78aB8i/P9QaGgehSZ2zBSL2K6nZop5by5/c
UJnxliLdrL6mo1z+LlTq3x6G4wcsjH/SWkWwy/oK/8KdpmNXZUucOmGsYLkl7rbeM3r/XWeirr8R
/hBTqlsIflD8kPjF7/Pm1xHjZI7pMlKpEGF783Y2bfU0CcWjMZ8Ho0vrVyTeqvUxN2FEiFvT0x9x
melyh0axciNcG41lTn5u0lPgq4mYpvtpBLtCejma0ceMOVz6sV6RKYD8V+pscTrlEhjY1bg8gvMo
3z0838XViw1lOPbTYr83R7wXu6Xr+QBR64hMGo08A6CPrxon4NJZ5FyN7rgUHxPNrJUxSLxlLva0
RIMP+NWAqW+PHjJ/Hg2FM6IbgJLCLCdT6pC2bWQ+lko9oNAfUUQx+7PqFJSPDXFzB7sLHAY41yv4
Phh7B9cKInICN31jYs1o6pTJCmJhM44ppTXH+1IrqiqgsWIobtrC2Rp2dp+VBZs70py7noBDPolF
IdRdrGpdBnWTyrzkyh/n6FKgskp3FkLo/BaNqrRf7QIeJnCRYFpfYAFKUjwh1+pD4rZteadSNfKB
yVppQ29BLvphIsLk65Kp+aMlBF5iv621tHtYQBazd4WXZM2jMdf98EIdjcyObiqq9LqIUg40oZVF
vrp8RlCAMCNmXdubbTT3x26RQ411acrEuzidzeyp1jFp0WDeJOlt6UtFJ1N66ucv4KwlT4UGY+9+
AKYncLdwm2TPI7oVQzl+4nBJTevLLPKccIB4Hn3SCKwBD2XWym84vEU2+FkXu/0RHtRjVbcRe1qs
FI2ivCp97jmvuL5xkqZp79LHky6eibYKldJrm/SV+TwQXzG9QyQcl7s2did83UVOmKPmKvNwn9dL
Ga9bf51HH/CbGPaZuJem83EtaeUn3gtMosekGx0N0wMpNvpnPe4dpTuwXRb1V9LCnXEMYrh+RB2u
l5I9EBuDgpY31fTQgdB67kobYIEsZxGHjLpDeZcbkYsGqOnb+Yg/FKwXNMc54FE37IM0K8wWcloR
g4431z20Q++qfqcohrPreN7QcbQClfuaekT9yLJSfZx1PpPh0osx9vvOK6dQHfHkoY2No2iXip4g
imycZRc4YxN1Z7eDHNrlEqnZzkRLN/p25CKSnqP4opZYkHeTYaWQW/yq3q5zWw1z1Wg2GNgcaQIw
TeDjNNcgAeyZhZOwYOEQh6mckQ6lnpwx3yQJHi5boi6+EPwD9q3CNs7HRJfWXdalennANul9SiuH
+h1oJycOUdNnVPHUqWOf7KJO6BTDgMIqoJGS7XcANOsm65ZXXQxefD907MQvSTLpCtUuvTpgr1HL
WztYjuQ8kpXAMh3FL+bA7xugFuZycbln2Pa0PjOK5TqbjcwVQjQ8o+ApLzZvLs88d3icFZVN0mIp
b5OSkTRSTMAk3nHi3uAEMhcYvQPqW1uP6zPxUDV0ftiXeY4Mz03rNlScRdKPmI5lRMH4X1+iby41
mougSVzubo27hhaLN8KUsowoOWmyBOV4ad57k1pAwUWjbyya8jeX2pbt+ssFuj2W4XDVrFco4+2b
a4A5TfKVcxK8jkO5hw8tcH2NY2jqlfVuJpnoSaJt5t/p8S1yFXVXIWVEnJnI01//0m8mh/WJaIBt
jOfuGshsvPmlyVVpjW61Fejm7NhHDvH4i8lJQ9dRpDrexW0i8+8Cud7ctaQ7ccFqlrrST7a7FYH8
etdmaO5MylLHUKvHmSIuzq18qv5hvBiPwviFmQ5KyrGY/t/MKAPihUQOeG6qcQ0gJ439MHios//6
9fv334XOd6B/pvZ12nubgFRXTBR5kcKWJJ1K9Iqpn0aldb7+9aNo/+Fh4OiowHGZgkgzeyPt4nbr
SoT3YwihQ9msX4wwyPdkRNZi10vHk+8myuGWkw5skB5UJdY/dZzg3qWs6qG71II4u0PBoe7sZe26
yTnJiDB5/etnuU6Zv36ojbUug1VNcy2+Qrwqf56hjFYfEV/kWdjXubOzvNoMLJlre6/yuCHceAqJ
I0p/fmv/kSLrf6f8HQj8l9f/38ji57T5s2hr+/O/s8U6+iuIXSI+ScJcF+t/scXWb0jv4GRW3dRK
GMMJ/0IXaxpaeX6SIF57DYf+fRk3+PuQJTLs87auvS/eP6GLGc/XL98vHxUa/1bWGTR7LQPi4XgW
vx4BbY8eIesU0C5DWTUvhlhWIYa6KmFWLK9EqYgXMm314rNWlK0amKuIxtj0NDkuPelbKJJEENmC
uB44wmLakW6EDkwUKlhdFfME7kD+0es4CTZKl4y8aD81qE4kbGkHfO31StplQWINZFwYahS9Evsv
vHCifguAE4O6xNee2omT+Og3bVAvD6SuTnez1tXlV7soidX35U+sTOu8DuRMIxilf04dVFCYouZu
6na4Tm1wtrir4uKH8ROB80iegwk0uulYgFC2T9NPrI7keiOs0YsA4nkbomf8hPf0jlCFa4+mX31w
FS36krF2Agdas26wEPRTmXXv6rzoy5NdTsiz5s4BRwTTZLHPvaFxa2B8d4lcv2CV+kQg1PySZ3Z7
j2PcN/uIOKlxio8OWMXXVrHfVZFx6+LBH1CTXvS8O5BASRSJ8R33/mMNMpgGzMqsCn1Nq1itqRS/
eQW2zeqqsHJA+LUNuZFtc1nhn51VQUMUnnLhab2PhMlrmsJ3t8I8D1l8h3Xw8zTeZsl8XyZ36MPI
A3H6APflfCLliLg0M3Ge7M66eDExA7p7wWjI0mIewer3dWsjNRDy3bzUVwnGqV+VoqrPY9PeL0Sj
DOEMd+Q7Y/I4sk/taWXLDOJv+vM0tbcl0q1966yeBFJEd+Y0iw+LWU03O7FMFP3aRe1Q1fDBiByG
LWE9jzxJX+vjdwhxjGODzeix0AfDH+YBto8W7nhsmkMxodWbVrKKieO1QykXDBnAMCxwdBgkCHbd
ReccJpQfbPWrmHLbO6aRoV4Ir3rm1gn1pngnBRE+3hpgB8FjpYHdT7IO3EUmr1jaqrNtNx4USe0m
fh0nd6r33XbcGJGRhdjHxABGMExzGZU6YKOlal7RYUmJxJpveLYza1cZhvlSxSRn7SRC6gZTCpGf
2J3xmBbymFqk+a36c8eJyv3QTLfUwVzq8e5DWFY05qoy4L0Pk8wLoL+qI6zH01CTJCDTLhyXrjzg
h3nV8nGPvLgji6UYHxoiU32CZsyAxkY+C+kab0Xv6MkSciB8tJj7a87Mwr+cz0neL3cRJud92/MP
h6iDyK8gT3slypSTWiNtLqPS92ZAYFx08otWdqFe1umXBg2zRByafXMw3cugM5fPbWsZl26UU4iC
1Tivusc7x5bm1U5HYjLEdJSRURNv1BMt54pFT4I5MtFmybHZtyWpJkthXDPCVH07U6Jr25tegBnX
CvmtvAcdPduw8zLNrljvps9Cy7+NhkbwTFdoN9MlK/FoVsp8qQapHbK8nCioTPjpupROOI4qEgmF
K/zskJtHEImdpIFSmBaBed0Je/W4K3sMOXvdyFpA/rI+zMVALk5d9thLsOSwx2OkMwZogHjoLyNJ
JsV9USs/NKW/bxP5gw4fHWI0VXDXz1X3ghzSDZn5X4QDCan1i5903ataEydA0Y+8qFZ0ZjT/MDtl
rnyhu4FQDxsBiVudMk3FbuGqODG1qDS+tl5HSfxY4tRBMHulp+2GGYOUEvLk2P0r5cG0k3OTyltK
lADND5Xfy9y8zwcy/wTqD040Bhx1QJqjqLybMct9IA3tB84Nj/RMV/jGUH9vxiL60STOp9xTdjA+
A1ZvUfjE3qFMm6L30TBf2VwUyBzoIr3UgUsirz5lg3GrWH1EkFQ02mMBLsTnKlLK+7jEhK9htAwb
E6ikzAgeGG4wj43uV8JFOO8oCP56jU9WX7lBh8B+1WbGPlAPcUwWwSBivNOy5dqag7Hj+8R/sieV
OrY6DQgASGC9QEvvWIdRBvGDPW1Rz05HaiwRkqBqADQW5iraJ3o3Ye1t1YNhSusGLtCdZNS1oW0n
7niUNUeGPSo/JnzxnDlE27ZcGHHVFkE6O8+RkXy0ovGDY1XOZaYGtKyPFam101CvfeztZYmiYM6W
E4bQ/gNmcZVQnf5UNhdrOU0e6Wd5fS9qsnCwm9eBQZrfUtXv4kZFMU0ASbDinzu2zjukgVPQp185
6ajdSWLrCj5iPhlogL8Zw/dc5jtcEryCStuKh5TDAVzi0esIM9OmQxeJi+Ow6qqyvk8Xk4aWwlY/
WW39RCToJU+MJ9v9LDtruKDgDkG5j80S3dd1e1VJSzwqM+l9dlXne5P8wi9e3N9LxzqPiXYtOu08
Z/mj0E+qMu0nNFo1+Y4xAYJ4o6amChN1vBIreIlnrQ9KTXmdZ+tmS+W+7pIiiMvmVOjxdw7fMT45
1LMGukXgHvanfeNlF1f5IbXHvuJSafM9w8H7wVsIirQz9NcUfHpSeD6K74NZpHka0iT3VXJOVvJF
N764ZFENiek32bceR04ME8tssFex+qnNNUqNYFpVcmX8kmL0b1yNo6jDSItGpdUQx6RHu4O8ei6U
5n3dn1I9O/Zc1URMhPHy3bUxuErE5Y4S9lO9R0hyLMr+Zi8cPp+WNg2IOQ4cm7vddgLHvUHiXPnK
PjBPBnnByINzpF7w1Pcj1wCHMWWGoiV5NB3OrT4dO61GZ/w1b6x7NzUekqLaCcIX8czzMZLMFx8t
5VIYJogQuXOMBNhhBu9a9Oup+F7kTojmLsy9nW5+a1Sdc0pPHzDO8XrF56mSgDGLvWsiqnTxdrhK
ffHo+fWjeIQkrjqveqQPHRLTBMTQ94nO/DF59xJ4tBVEy9sPNaEniGwq5DJJpl/LqieucmSDZgeW
jxmJbsJnRl6Z9WYMMEk14YrZHtWoOC3GwZpLfxoMRIFtqEk+LTkttJTonsc+RxsQIbBwrfsRxQ1q
AQ2Loicl13C8tI8LnOqJHLnyXClWeoxn5lK33xOe2V6rrOO7X3YfkDsZp2xN1vIpFiyxvkdp86iP
6VPR3DtJVh2HAgKzr5d73W3vtGa407tdY+CI1BFsI2MqHI7ISjxZeAneTYY3HO2Yd0A4g/SCDJK0
QpM9iwfPm04xPwI57oVQIs8xk0gwW1Z/xOtFNM5M+qRo7hoQcbKN5ourJs+1QS4ewm+c08Ypzw8V
5nQsf6Pc8T/ajcsPZjkmZ2hUPt1mRHZtYzP2ZCpNwa6efE50++Q42fsqxn+DZvk5mpNdgh3QqLH0
O+3JtPIXnUf+P+ydV47cStqmtzKYezboIoIEBv9FJjPLl0pl5G4I6Uii957bmiXMxuZhqX+gklnI
hPp2Bu1x+igygmE+85q8xmZKk/pFbDqf7KjzEOOG92Pe2+3HCk7HJrZSr+wsoM9qy1vsLbLAQzHd
GpE+8X1ZGBBd8VWotJgXAwkY5xKtuWk/B+3OJzieIrF1BzZrNF6mCEmFKWopIyEemjpe6Gf7UtO/
WACQktHw/Kl8yuziHi+iAQFQ66XR68/L3yXr9BNN6aco1r65IrlTffuoGfrvVutfBhRKNzUhwcYF
796ioEpDjNR8HvCiRTy0SuN9NlZ3empca1YGBwQxGkwRALyaT4bdvIxAkaziR5NyvKiSbiiL3eip
ZAfIb0YzfnW74atTq7ug03dyzpF5Gd09FP2LPCpfxsK/tztx2RWB3Medm5GM5ALJWN16GbDS20Jj
8HcAgSf+XuTBBC1EDYL8VsAYvDIje6fCeatrXYiBYCknLwuA3cWzg+ZVsCcpiLYV1V28Hb61fVTD
KxyrS782vJKInuLNDmrurmurXWulsD+u3dz66vjjTcJeaUeICT5YXEyd+bHmTqa1u48L5zqgVq9l
JcK0yCShALab0H6bHTmhWjQ1l3mpAyq0PMTWkRaEBMztGKOMavvSC5vfYWtf0/b3kFL8rhrt2fXV
c5D2qD4YG8rr8Hvl+EMkN4Bj3I1d4rJsGgithu4HGfejB/4M6OB8E7v6JpiFuKaGjL/nSHRti/LS
tUxuIYtImQp1YtKvFV/0Qb+g/LozTeSbhxJ6cDHslZoeIxVdGY19T+EYQU6yByIVbpld1RTf0kTu
Sl72ASVlU6Gpt/QYRHpLb/g6nD8UermBk4vH3M5qfweFtuvm/GM09TSEu01R1AR/rTeyRnb+Qc+Q
/ctRABRExv5AVBXoH2cTRqvoL21etyRAsjZpPZBY3/CevtOk9qlpP6B19lSJ8K4JSFaC7wPxpIcO
7T6Q8g4kpRe3w6eit1ANS3k95kRLnsvJ4X2w6hmptOA+bhbcVqT9lhakACCf276e8ZsMphtpjCL1
gJBOKOpNVfpPErh2d+srQZinJwUZjl83E9mQ5cSfVZcoLkLI3uUWR2f/H7BPmG7TgxjnRw3Nhhbh
o0D6F8JqEtPz0TT9HYvFE10hlnQdlZpD8GhE8ntY1tk3V28yG5GkNvsdlnYeegVC3bdoirrTE+Bu
pH30YJqqO3qw8ZXVllPt0QjJIVK4okI/Rwf3QW6TGB96kjiEnAQdkG0srRpsot/W32mWxYR5oZNa
W+UHtgZKxm80jL37acm1gmDg0crCbwhuolvUANW7tsTUy63edWhAuakJu9eJG03fZlXXBntldWqn
F/64V7KGkJ6IXIQ74Cb3UiKjZc2ThZ5RqH+zKhcya5fpYHpo6iLNNmoI7OyqMd+FNVEyMCobbRQn
W0DbqGkWCf8PjX5fmdU+HVJKgDc5q0t41Zs6jVMkD15gUinubtEF9yLqgTR0cGJ83r+p/mJn3UIq
r1M/9Eyra+Q+6aPgdnZQR/d8RH3v+WHDc6B15e1galhHxviFPGVKsWuiPk+e47FMnmk8iBcArMNv
TRioF8967aZkdxDIoBgt3GxURUgthhHhlg0Et5h2i50SwZkFBiGbGdma2asqVYXboBdU/hU3htra
PfkmmXItH326K88QhOizZFOPLIdRIhx+GzfIjmyhggm5b2Q+1Jw6dGJ21pzDIhMyEsMGzzvrg/3K
ZgJ8qD44yNNQZyqhOxFawnyajYUFlbwyouxXdlT7ypQKIiN+MloBfwoZGbhUJebndP0cKFYR4imf
jFfeVfrKwRr+8LEWahauirC0gM7B2ELc/B+EVGFx9a+MLmryubadXplerzXA/18O/Z9YqZ4qh379
lf068Ct//f//G4tk/wsjSAcmjANbZDEy++9yqG38CytFdp/+7zopY/y7HPpG/cMwEQbBeYNC1Ss8
wPyb6iewusPi5+KZYJL3Oq8ICvxwlmL/G6xBibgG6keUUApXC5F4jcO6fEDjEjhoGbQuhypNKefH
m6BC9/zWFEGGKJDK5g9qVingWiI7nF1tU6suTCuvEBCI57b0wN1RMVJZntG77OHwV2EwfU64er86
RTJTRPCT4rODnYbYdMOQGyUHudDUsO2ConV44q1lZ/u1Y/eE4EgzVtSdkmniDwnpkb8YMqDWFqRV
aKEfB+BJ+52ki5AJZzRENGBh8dDuRnIuNsm+tMjEQFQPgFxtkV4oEuQ6Y6I5FKfCWzS/tOEuHSJu
b3SYTV7UdIoR27RmEH8CRXb7KpioroEvnWtqQOVUJcV3p9WdaOuE0grqTa4iRJ4NpSUI9KhEmNsp
KVAAvogHMA+3Yde2FIV8PeIIiqET3/1COPozyp5i1EFLW9jnbSKB5l94E2PSkX1CTbnqv01jM9Yv
lIpHY1vWY8Z1RcMRkSs3TMyYUhyqTdlWTdKa7ueUYshHd/bdb2OWjeWVPxZ9eDdGlKdQ1RTSimvP
otHui33AFGJzG//pXgZU8OhlZq+NTT+A+7mv/93yLAaHnUF5rayD7MmdjNiGyukj0jUjKAtXxS/7
3zATJ54QoBidacPdQJz4BQeaTFYXcxy2bu8FVoYT26YXLRrc8GoL8oNNkVd+8o/ZIyN4KZCPJ8pC
XRhobyydOvpNNVgzn0B35hdzpGok8ZCYePGB7H7PlYyJHFMiVhcpFY2CSpzeVGkHpYbGeJ3dYRyr
8zrkSnyhjVVbl0jgy/Ia4wEjuGxC+KHbYrZh+Xdu+nHwp8YDP1t9hPrPXS7DAl3YZpDGR8Ak7VVr
9sPC+OlezHJwv7R6Vv4gvf5g1qX6rAexRic8seyPhVVn/5hOQIHbtjoEOk29q7+Qa0T1hzG20y+l
PupPVUDwl5MefZ0DM7gLAlNBiygNhB0r4aK3U3T5foi0J2tRtqF6md5MUSrbjT2J9tsgxvJjit79
N9OuKUqZPMFI/2Fb6EFjsvbOQI7eagOCxKhO3eCUoe2Xt9/Ky/zKD0cd3UySH5gwRJ2Z+D3bdbHj
eRa0yfXnPm1JcztT3koo3dvMNuvHAEw/oohUkFJ7/E1OXN9MsHN2wFHsLYcj2dmx3iVPSPuChkEQ
BFCHblZLmpxAC9/hx6LLG1WkFryA1o+T60pEyr2JIhwYPQfIr7PvXfQj71PdGGOEuUBsf2EfxMPP
RYXD3WYQfvT7vs/SystEoMmvQbzotMXTSO2fyocg1g5nP/dw3My0+3n0m3kLsz5SH1ytVZLGx1DR
OpmT8HdiSeoNmi/Lx1727sM4RvUPB0VpBRFYIvvjjK3Z8idFxYuLxKMkJ9R6fkTd9mwmN8vzXa33
hr4zUbQpwarbsfnQDG3Y4gthtM1WD3Tzy2CgerczDAsijzmUNuqQ2CYp5DeLKP+eQYWorxN7KOJL
xJUCY4dxL1lgtrjOFpvRRfvysyUrZ0RJri/MLZzyGKZX6cCS9se6mVuMXnAB/KWG3IwfUF0ty31r
FXWtX85VPc1PrmW0Giyaykxv6rzNWJ0GfQTYG31PXe3NC/fwp1/2Vhhl1by38HA1BBoMgONcwhd7
1XCFOekONn5JmxAhO9BTYXIjFzR2rfXddZHrP/96OB5BxLNcAxQbYMPDd0u1jhUBW1CbNNaiz2Nl
Wzda6po3NSJ999Y02WdsnFf95AUR7Ardoo2FAAUv9wokEcxDrFfNhAi3SxqJEOF30yRtkgiZoDWc
Qx7Mzoy4goD8GREs8oJqRJtk3cEOIthH1EVQpDYLeNuoyW3AF2C/oCfVGbTJu5OzAQ9Y6MXAnl0F
AcLOG/hWqBfw1pDAJcMAns7snpVTF/vAiKMX1QzWObjCexPEOsy2aLnB/DWsw0+ITEEwTwI8DiiY
/kKjwbozy6TaN2XanMGIriALrCXO5Q7mUK6uWzYf8nAoFQS5zxUP5LcPupsI5A63atNf/t2eXEax
pE4jiP/gJKyAEXiCUIBWkNXqtA9/JHWiXbg0jHfthK458kX+GeTO+si9jrcwsG1nQWoby19/E7vF
wOcmJ658DEriyQvtOrnoInv60lsLudJWQfYfLCNruABgXcMBMXQ4IBUXMxGqY4L0yxGKVLFeeGVZ
t2cgJu99LrYFOCAuElAmq50hBmOclQWefab0+KMMh+mHUYf9X+/6BSiDPj9+oAo1p+VUvFm+GZJQ
KkHLLamUdYkfQQQ6JM0fG0m6jCh9c4eERP54eo8Y64B7+WgSqJNBCG8AdlpdXOmAOTK3sL8x6dhv
IT4B5s9wRNjh6hHvEHCIkBCzaMcWlVuRpJfw1ErdVp9O/47jw4cfG3QGIGacCylXS4y1l4KLSucy
yIPPjh4H0FwSimDOVF+dHun4Y8LC5XKBWgEmyV1bbjrERlFh0I5og9x9FrNv7OdmMs4YbR/Ph2Lx
gjcHYYDQ4qs73JuPmSu8rijEo1mD1862cc0G+4/cvwX0UJ556d6ZkBCgk8AWLYduDebizooDnKH9
jaj94saZjJ/hYAZnzvY78wGQYuIFbYOlN+3V2U6l0FuYES4yID4JTmBTIGlROX4wE3y1/n5GqCay
F9GSUeSCy4zfLB6VNYmZHNJ0JAVfNB11wTlIojP74L0ZkWvCd2EPIMO6mlEpKkuL7MHdYGaBrxy1
qTa5SfqcZn5eNFXv/fW2kwQlYPsAERGQrB5sOdHm5xC6GwhxUE1qYK6+Nqe706Mcv5zcGxbQSQnY
jCVcJv1m5aJuxjMbtg/sDUiYZo5i0gZiR/Jsm+MA6heh1kV1mk7+fzAucZa+3PwIpawWsx17o546
unrVkNnP6aK2m6f0ovJatP9Mht4/oQ9dnxn0nY0vIZKA02LzY2u7ujPsCCFirXHdTRvVPcZwqW79
QFH5bw3lLdBg8GcAebFPiCdXc0u5l2GyUDCXGj0fUPY/icqKi9hFH/30Kr63JUF9chUjdIco4urr
9bFeT5CSXByRjOYr6XSNQsPc2JeCUmxyZrDlZ7+BmRGD8G5SCDEIDbgN1+jMUQZ1Z0jc3go/vTDT
WW4XbCZo8uaCEsYZItLxp7Il1FGgjwD3oaavPlWsChzTtNylttIjqoTvpYdnm3tmSq8h2uGclmFc
wYwAp4hF2fbt9sdraUzDXGGQ4M94l6IMS8u1m8xu8qRW5C54AIc1jXsVftHgbFJS1cGsbBZqRrnH
DWUQW9MPbfgSQa6rv74C+HXLdaOzBsoUq18nyDQx2mLWqpTVFnqHvp8kmganN9HxFbAQvWw8WwH5
4oe8ii3RofVDsORQpJtEu0UbqngIdCvxDKcpnybVVl8iULRnlAuPv69Y3lOBnjVyrszvcOEHTUFS
nhNn07CsF3BToKK6aXgm3lviuYPPCwabQdAh5oSZoKMPR7FJfVuEH5BjMWiJbaOU1uQ2MrOq8mpg
atp9WMWZfStEBHo/ssrk1+mlPToyBvBsNCSpkxK1YyJ8OL4CHoC6U8n4tBNuu2CmbGHXxngJDwH6
Iqrs2e70iMufuJqxwRFVhsEDi+396u7pXB++Ldf8plKhnb/YCAXNG6LpwL5Cum1wz2QMR5/RQCOX
oMiFmMe4C8j27fkxS8CiNoKtG6PFAMr1aaVgdnMubD/aocso3Kg88KiXvrJf346Cql6PvKyFbG+S
NHsrh3ov8IHZGmgEbwEqlT8rH07O6ZU8DnQN7gPBuVvkmKDdrpIF7Nj8urdpBiYu2KPcQAFMGp9y
V907YfMssv6H7SOOofrnsJDdudGXlTv8kBx9V1IcImkH87s6IG07t4MxpWKD/vS4d8IxuMJNdd4m
sxgfBteOniTOlfikNRkIDdx1tcZsLpFmGir75+mVWH1kolLDgjDIe0nAv+SHhx85NqDiuxaOezFK
GRuQwu2Wgvi4/ftRECPmNoDOB6R5NeE0Caa5jAC9irGatlEVYtk546J7epQlO3mzrHASKbbwOZHr
MiRCeqsbIcrNgdtowIAGEA3wWDwTvgNhieqdk2MtcdkCNSqwGRVDvJ9Q4Sr3sm+c6tvpX7E6pcuv
cE2q1aTaBAIc18MVRWKldMIZspOFoeojjwiIj8KSo7nXamDMfxe4Mhooc+QbHEUBgVdu+b5vYjxJ
tSzIR9lu24COBFbDeJ9ItDKQbFGDE3un52autwuD0f/h4ABbQ7bUXl16ozH7dWTgEARDQkPQ28Av
AvpW3ajhogeE2F53yM+YXmPUcnoGuo16DX1GRwPYmmrVvV27M2K2HU0S+b3WfUN5dt+0FXJdgfHc
ywKHtI1Tjq78GDqT7K5NukbfptSs9V2cGKW7l74xg31pKSgUX1BKsePvr3P8f6kxmLdR/itv3yrk
cVEv3KoTEgV1xN/y63881P/nf49RVrzzN//pEUrrX1waSzLxR6UAygPEHkRqSdAWKdvlIfxvooT7
L95FdATIel1O/fKX/lu1gE4hBN/lyhfsW3T9/+t/HbCqm9X/flvefX3r35x8RKTpWEra82xN/rXO
Efso1Ps8iOftXOdoLU5S0fK5HvuEjQYwonBxv0gK/MXH7TxK5Ea8LEmUnt1qSgsc+aXu+4iWhFYB
2AgvkWYDTJx2jfm9QhyooHrfWgTdG7AVlflcM6n82kmk1vYbwB2qca6S3lDO85v1f/jz89/OavUy
EhfDlHINacBkonq95qp3Rr8AIp1862JsB2ZZfR9wNkJJzcqpYYtO+2rTla/OXKLGcoTfriUZI3cn
X40bRXGfru6vPu0wjAPkuEUd9CfXFv4hqeMm+MKChKDtjyIXAArYleNcavQznfknHj6DNxqZuM3V
8KPUMzRyITBVOzi75x7P1SXPzSoIGBAN11HvtrmGDi+8BpoDzC1XbHEEu6Enu5N6e5GBwI8n6BvS
gkvwUM/W7m+/BeBbHm0o73wKgtvDUfW2kVFZ4s0nlYlKmDNC5XnGpjeBfmuqNt9iA2PV28RJkvE/
GJpJc8AA+C6V/sOhy2FuNITkMQ9EWR6IqaOSdjtPVEBp4pbFixk78a2EGlGdueyPN4JDLkh+JgBp
8qSu5pwBQ7d7Lc+3JJ3QAXGU7X/nEfBbHCjH9pwSxGs4ebDvGIvEeUlAXUowzqom4gx1OeNhTyRi
21mCk4JRw1TK/XDxjqBKAn5JxDuJ7zJaWENb3SRuXdzozatLzejPtxXgnHATGnl1PbZG+hn1gOwW
1eBAbej/5E8mMTL6j/R9cWzAcSvYDmpAhqMAxnhu7dYBJoeX6hgZEE4kuJsrxLsP3uViRCeriDFb
zfrkAQOsD9o0P4Lc20J8fJr18Nm3v8c044rEPZNdv/PZOBvklMR0Dqyx1chRCRc3ahbFZcvIkCYI
RTPshFmUn/GMFOGZyG6VhQF4NtEoB/PLJ4PVuB4NNRgEQtTI3WnlxlWA2BTgRF/5P6lYk24nkh7D
tsotEJcqEI04s0eP7kiqj5SK5fLKUOZa35FmYcVDpdsZ8KG2+5pMmG9MXT58cnPQUqIp5u+pm1Zn
yrlrUvIyaTJccM9kn7BQ1ncQSFpiMto20PEovG2mZopvkNqU/zi4BAa7CuljrNsd3dl2uhX+1osg
ugUbPDybRV62Zy7so+/Nj1nEboHrLHeUXP76mwhQwNjRNNvJtmnUi69tVwr61aNBzTIvu+bLX96D
S5sR6wRSboptdD8OB+usoYqnAdR/h17Z3m2U+dOyY/kU0+f9pBk9zhOpebaKsZqiRXWEMhiUS3dp
Nb7yLd9OMcGibwCMgOUNBn874Ik8QebYRrsQv4P4zI5elIbfPoC8LgQyFJupHJEQQQ48nGNaGFFI
izjCM3X+iNZ57k2tOe8b0Xe7qtI8R/TuZTvW36IRM5URc50N5r0XGt1Jp1ePhLD8ukHd58LFpti+
Q4bNwtsCol4/mrCmXAgkp7/KekP++cmkGzQr2Y9Htw2KmMqsoMFyDOLpFm396KpGd/cqddQAqmXB
b4B6UCVkFTWXxk1V99N93TTq6fQPOfpQXDku/SqiPU4HdafDpWsiIUN3AKSQl0MzPCeQHZA86omi
YKxM7mjNZ5KtoyLMa1eTpNIVNIhp4RwOSHzX6pqgq2l2lrjKZdt/S20Z701dpA/+DFL+9ATto71h
k2rJRQuA8oG1vu6KUWC5KlSw7fLugyjtr13ofjo9xOpG5VtSGFzEpqVAZ4H4+HBKeDjAyoG4u51x
+IWT7ySfaMZN23GQybVRtrUXB3H/kAxtcOZeW12mryOz46kVsoN0C+7ywU1Soxbk5MB8ES0254/R
goHHYWAEXhfphid1rbijVIBX4OkJH28a4kyub+ogfMijO6XAAaFoYivYaqpN20urqWH21mFSIpAX
1SSNp4dbP81Mk+9H22/RN0Mvaf00QwkLmjAbgi14+yeFC4SJ9OuG7sh+6Kor3C7vRn2+K8Jvff/x
9NDHn3Yx/6AQsvQoiKxWC2wRu4RtgbiX47cfMjv7glwBbrIu/u3I9G3y1nxpFhDR6VGPPyuj0hgh
HDG419ZvZFFqZgNC2d90YPFAKV1ih3g9zdHH2lX7zlSXp4c7/pwEySaxACUAjuX6+ozdbgEj4wVr
aqa2LzGRBk2YtyDc0nOF5veGsqHbL8ph+JusGwk5XYN8Eo2/aYs+Dnd+PoX93sSYsMLZp6Obd3pm
x4dfOZxLjj6AEB7/1WUDq6gKmoy2NHVY+0dm5iA14tJ0z6Vg700L5x8kwzCMsWE9H55D6cZ1P7Dz
N/iRohaDWy0mowbuI1j2WOf6ZusblFzGWU47WBfedIRdDgejX5u5vhWzJ2Gflvt0jHm+TbyubkB8
Ad+ggYJz3umFPDoHjMmepKi8ZLgciMMx/RnsToQwINQ+gV89u+gC5LHxjBMDJfwp7rjsxgKpbDjX
p0c+OguMjOwUAoeL2iKom8ORR8uP8yYGCFZmVgikELJioauNxOVph4fp4LVZ9Ov0kO8sMJfbkkqD
zFJE5IdDEke5iWUy2Rri1viEwFdwRym0dnZ91s+P9QhaND2zU4+niZYF+BReKnLloyOfqboVExDX
jVm1WPxVjo81qqaX7m8sCdCntxYVMKNMrC+n57rM5U0O9wfKBIiEiiQjY4dyOFcJrjeWuQ7QoYYP
X5S6D/y6na1nFjk402Vaz5Hg27B5iOmD6Ev1aTVW6fpRSYmk8kARPwirA4ac/rYC97Ku+lscAc48
G+upvQ5Hv4MbALcQsHaHU2u6EDMjMMyeVuO7xYNRQZbqzqLd1nfMephlN72J5tUQKycWDFNDWHYV
wJRsujj9kd4bgtiFSaA2yg5ZzSTLxJiYqVN6QVxB8zdslNqmM6u1nKO3G2GZBuEzZ5yy3xJLH04j
tqmWhBE2sthZq9/wpuF8665GNQhUdH2vI5WebIexgSvbxdHi7eCnuXnmFLz3yaQucM/iqaVVt5qo
E9lGadnURYLGCJ/LWmqLhu50R6Fa/Adr+nao1WerZOVP08BQOjheO33kKT4zmfe+2tsRVtu9osja
RhYjZM1jFxbbCg7/6X2x/Anrb0aRGMwqxeJFifbwm40jasOiLSovNCHZhjafzM7N7BFRovmjKyd4
l6X/6fSYx5+Iz4MF4BIBEpitX/BJKBViGGXwXtedCYmewTw6d1p7m4DoK85EuO8MByiKnbmU0iip
raZYB+6roo/pmZrCPIFENi+pXIAJgAPd22dtLY9WlGIWiE4UtnjJOXOHKxpNrY8fOlQT9OFQpi3Q
V8E6PEXryTu9jEcxLYQtG7Ui4FH0ZZZ/HI4E38AeC9Jor9dixBgg3ulugopIDb1L26PGVwSf4rbT
A7lt4lk0TxGkuOY7iipl716ZCAIVZ26A46V2eNmIy+gruoTbqxtAmihbOIFRespGmgMhxO4rvhri
LojCc6Kux0NBWELTlfYfUKqjJDAIB1kauaU8t9RSsY8pJSIhGZdBAkXWCT6cXuvj0dQfu2Sd1i2P
z/LX39zQvhlN0F0CC8yK1t1jgo4XXZkX5LnT0g07cyiPUCyYBjocDKL3Jek8Cgbr3C2laQGRMUXT
3+EYonvmWAp4ul165caNgJI7RZd+auN1HJrNlUOGf5fRydhayCJdabKXf1dhpI3joEpFn3NpTRA9
rq6iMKpL9MtdWLZxSewUmEjtuHixX2Nv7zdnFmAdPr0OBvJP0eQUYAVW+0graRnGhio96MzaS6En
CBfn/mUGYOpz3mnWGWD78SXoEt5jek1b3liAQ4dfN+gkClkV2xbLJfkSWvF0KeJIv41BhF9iaRh9
b5vWuDq9pdbxMJcfVS2iYXJuQCXrOYI9Qj7J6UvPghC9ETYea2RP+OB0CUoRqe9H37vUGHdjMJ7T
cjxeXq68JVNbakdAslbLO1ppkqOJ03hOIMubSBXNHuK33IJ+qzzuGfPh9FTfWd/lK5r8myT/XleI
prGzNBEanWdGeYCukWzVdYOm4UbB5Ns1WEXf2FVtn8lJ35klSk7cxMRvDL2+iPE+oSA/UJ1UZSbv
nQiZBREU6bgIvuK6Rax0Dnj1zojcfzAW2LdLxrjaR46TZIAgo9rrOyQoLpsxQr24G2KzBikbFgFG
FEVTnsmrjq4muRA0eQjoOiwVqtWg8OwQKw6oEGFuLuCxQaBCRBfL8GKHNnTWnTkra3E60guudxTE
aDYsd9M63J8zKM36lHZeVifzTsxjTmt/itSlr+np1ZTpJvYHoe5ft3YU78C8JNva6a3LbLSvUxWq
vYbH5gNVephXC4VSp9OzUDTNC+XMGsyjBuOLIqn3/EH9ZTo0mCB0WILOPWpgEBA/kbfFF+Pc9V4t
IyRaKs2Rl10o4pts1lNEcx2RnHlq31ljcGdU4ZaetyKJPLwgkEMtdXtCcgANJ9DxaM76V0bmNBdF
BSHy9GE5uhck3Bou2ddu56IDejhWUiSNq7qh9YC4ob/XO/Ds7mo1Ft9VkIQf3NTNBriSwv5S20V2
Dm52HFQQvRAsUeYkYgK8sxp+ZGoTJITWa4ZefkzgPXh1a6C/kkv5YlCs240YU+xrW8W0IrEzyyrd
fDm9BEdhr6TirwO1BeKCsMz6fkJ7tx/6BsGNlKYLsZqhMDw2+nQ+RzM6HmgB6yz0B0oTEI1WoeFQ
xgj/jtjpOaINLyz8QjeRctu/DR4I00AoU3hYpnWUtNbpXOq1YXWej45giRBD2IYvkVY3LlrhIV6z
5/pzR/cQMqP2wnBYDigAr9V2xUimxlcOn82wVIsyE8fzUVq58yPXBwwXesRHm93pT7Zsi4M8giHp
10B/I1KgSb+KRWuJQEKYd4OHSpOueT6YCXnhyGKIcLmtcff+6+FedycFcxoASLQcHpLAb8UQNsHg
ERsNkK5z+q4fEf+OnD2+VGH7l8NRSgW3Dyybvu5CSFvtk9HtcBeMlO/lgR6YW58eudri+DMrL4Xx
+Ld482U4EG1L+go+8ghw1dQI80LPdD1k+yL7ZrAaBF9S0aT+FtEScS4HfG3gvfl4YL/t5dADzaFC
vRRWD1cz8d0gkwjpMQYSKpMYvoSD9tFOhBeO2WcUl24KvbhyguHe9uunwdB2Fa9LZFhPmBtbGzum
+aqp5mbKml9jpP8qVXuhJ+ZTnanb0W5vDdoHXTR1MIySn3UePubJ9GzV3bUW+1fdLD4C4budEEPD
qOlmCODIjw6ebYitf5jj7MKO5G4RI4XSqC7AUN7MqbVDy+an6pN7ynlXpYmjqxbfWEX70JTdmY+/
Ok3L6tCF5HWVipreERYjDRVJvoMINCpjSlyOQvU/IEDTAUTnZ8rvOgxE/L97cBY8IUgCXdmKcvCS
mR9+EdcGYJLl2HC3bd/JG1y3xHxZt4WC4E4xMenPeS+szu8rgBHrBa7DpVkBD+twwGnqhqCrADAa
Qys/B3plD5syqIfkAvpga12dPr7rV4bhCM3gU8B3A3l0VI4q4blXbl71W4rU+BUgvpxbieZRpsqk
eTEaVooFdN4UJgzvsELXFk2qKm9+RJqo8Z2geoTQ1plAalnTt6eAhJ29TyMMAWD4A0c5nrA76TSo
SFu464V7BNomny5DpkkDyb+uh9A7Y4ip9sHcKiSJgjbRkVAbRoGC2On1WccAUJdpU9HkoDu2sBpX
11sWo7AbI89AjjlQPlvE0OjmhuUvZGnNDzJM530Vk6UEcUsL6fTYr7SnN+vAc8vgZCbAGUC5H9VL
LJl2Ca4WEPEst/pcNyOuYjLyZXUHRGfSUeXPe9Ii1LzKK0NLxBV5sTP/7npAc94AKhSbOLxyovpW
teiaPaH9Lcpv2M+0/r2eG4BzzxzQ9Sv+h3VKtkwnkddgvVoGVGtdy2hb9H45YSvdW8aPRFbnbF3e
GwbuBnVn+s7KWRc3Gq1E96CCAzomBdTjTAvtyGsqLN7PfQHzcCe+VtSXzgztUbpp9C0OD2OKqAjn
FEbmKHPUeiargQXUukicxXV6WaWJewVzMUTfFbmmWUbaFcIeaK9W1qLvUNr6p9NbYrn/3+6IZYGJ
XKgREilxXlfvg8l8RzSScUthI37Atwy5sUGvv2Lt4V9YTddemJ3RnSnbGe8cAoMaPw8uIPWFb364
CpnW6gJwnotXJGqn3MEX89ihI6jdiOEhzx+D7IfjvugWYpHl7PlFeKfpebsJhNyFxee+7MB99f2e
B/NMKWS9EfgkuG7RTVoeg+P0GXK6Vhs9/SQHFb7HjNbzw1gaf9svW1B/4I1sFpwEj/zucPpTakX8
Ewp8VcTDzkTxBIG6SvwwHd/aWW5Y3AVm6T7Zo1P+Zbz6WuQhvQPjtUBh1vYLTqA3sSlgeqZVRPc4
kIiNqwLh1DgoceA6vbdWDw97HeYZn5Hog8YEr8/hNE38QtxC0bbVmy5Cerd1xmsfMDhKt7IQ05l3
db2nltGWdxWNIWIdqh+HoxX21AcZzJCNlmtPRoPA85Y28/yAxTRqGqkf3/hpIJwNEcF0ruqyel9e
Z0qBipqlQy2NO/ZwbNHHLpSO1N0MtWE/+qZmQL2Ywn9mRI1eYnKDnS4GaxOklrrH6tbcnV7o9a5d
pu4srTM+6Dt1Aj0z9LSH/7kJg9CAoT8H+Qc7ytLH08OsoqVllgvegEHYwMTKq7sLfgBeySUMxgCx
YMRe6Rd9q3yjvdKo4l1hPjQFZ3bQ8e1EFsA54e1eij3rjLUHrjIEkeNsdMBN3YtsUb3fhjNuZ1co
1wl1jW6FcNB9x5Z5f3qyx+5q5OesKi/mQoo+yrT8WuqzZlsUX/z0BqTu16YfrjOR7MIy167nJNmN
iXERmFhgwsH9hnrgVVeGZ0oy6yPEhl5QHlgFvOay6yOk6gUvmegokxdIUuP1JrY1YMALM7KavxyK
9A6oEHMFzrJExKs9rGGCiiIG/LvGUlVxMfTVFF4kcxKVd3GdT+Xz6fU92kwL3Y4omOnxX45KeKA/
baOmFg7yXQ/u6gQ7GMT0HWMfjlx7G6pt+plTsl5LhoHaDoMZngvVh/UhTRKjG8G5wUzL+1Y8KzGJ
ET9qaSDW2iZTd6ZhcnQnMByYQxaTteSxX37Om75CNvf6jMGsAIwQpDt81cJrHReDTdy14Se7jrIL
B/elvZ81lJ2kQpfr9AKvrVNonXB06PvRruX6PSrrD4g0yWJhpVmZdPepm6DeW9idV7j99IAzevZT
YbL+0/XT4X6Q2nhR1tgfxugsRq0ZXZrurHudK6IzZ3r9GQBOcDmj/ML7SsCxrgBZ3TC8XiNeXbID
gIwE47yD5jXfNlrTZ2dWgTSOdT6IcJanRzgQStQiar+OcHxkOfW6yhCdG5QGTALzLTorvQbIcAyJ
hn8bXWvZ0UYb2si+Rno6avYlxVH5aco69zptzKm+SHUnvJeoWFSoaNNX3SgnDKFHALTPHitV926J
HHdrQ4Qb80jvkTA3qgENtgh1Pq3a+W5nD2pftVhm1jvLDrGuu/y/3J3Zjt1Il51fxehrU+A8AG5f
kGfKUTlpvCFSUopkcB6CQcYb+cJP0S/mj6rq/pWp+pWuBgzYRgEq1JB5zuEhI3bsvda3ZvQUsNUq
xch8iQOv69zLqcC5koymhA46QyCnH7PwhazGsvf8zPoSMsHYV3IqjA8SOq6zn0lOq6ihXESicLZS
gqnPhtJyO7HXFDIFmNXIrFPz7dIp56ysigVqpq1z49yNpry6yMtVFOueLysTKiml9pGXh2rsxgPd
aZxhQ6iJbIPY2+3Xfqkm40yVA8eicJrXdB85VbvsvEFqdgTRuT0BCsAi/YGErYns8j0waJ3e+26Q
zlzXajZ0cIYLdM0uDFtIy4jJi5wyAKM60lC2Xa9Va7JGpWGvcZfDuiKMrbWnG1Tg0UhSh1+mBA3h
CDp1VYHI0FyW3rkTqxmsF6BH7WVPm1k5SeH2RXcXzKaVvSupqJGuzUWx3ENJVemSKFsu5clHP7Ac
F3uY00O3aPJIOZmb2VuFx8iMQR9XLtnVy1o9eoQwe36cjWOEI48hsO+3sSvDuW3iCVjhomKlkSSo
2OqbCKooBxqrv3SEaVREg4OsA+BVSZVuMd1+MV7yOEJdV3wpQAJtMZK74hgDzkoQTEUlLiJ76L9Z
voa2zCNSbLR48l5Wwn6HpK7DAPA+TEFSA2o1TB+qRm+UVYtiVcCjRg8ZO3bP7ICaQ0zrGXz8eroa
V1tYBwEmLf/oGVrM2cWkhDfXjCBFk5o7MYDIoynTuMt7sbazFzAExSCUJzkcYeK7oUOnXayqPjqf
JqDFMhnyaiJ5z5+MTATXAcfW4u3i9yPZ0k6Z9qbx2fRapxiIJ4VzggBWM/slEG2koRft+9Rpvbu1
FuDXdq1JD/4hMgZfFhCSRVl8nhQGsMctbnbcK35wS6RztHkJQTCt9jNT6SVpI9MA4FzS1zhGLppL
bzT0F5cwknoPqy00EjU70PiJd0PYrZcWL/eWWZB7Xna5iFUQ6YF5rIBeP/Y+OLo0m55Q7bTiYs2H
CFtJk3Yg9oDql4eUgLl6S32uPle9iEBgByD9EqUy37ooSzi4A1FxZ0635PWJR6lTl5KBCMDwEtMs
TPrSaMN6D+i6uMIKFB7NIA0XDyd20TNOMZehGsF1N5N/0cPrvl4QDwXNgaZkH+49t8irWDcEOu+z
aijPTJ3rW3u2OuNCr109xaVL+nos3dJ2LtpKGbhW9ZKNl0ZDfUKMOrVGdj8PtQB2Hc5LTdDJ4uXz
Q+avgXm2NoHRfZ7sVF+4udC3S9F7b528t8OzjPaym9ROrXQLMr5aqoWw0CH7prqaO8KzcoItTMnB
5juZhuHFUiPYHA+0dnICWJTTx3PYLy7QF4s2RxWSyzESmvvEtKS37+o1MhXx7FNudAeocml+78H0
U2dO79jzaQnnxjgsWchwTzb+aB+tpcnWIyZBD3oxFXWO+KOXERRi+qvwH6dsGJ+ifJEPftn57Sly
TdHH3ejIr1CrSC2LpqqyvqihHn1GXIsMTn0+GPY5WY8VxXudrosVq84sE0Mt5n4a6twYCe4hPikh
Z7gllb0RT3aNLONd14SriQalGPryzE3ZML7osCT8JZoiKz31AtrSBXEiRZjFQ+cV31PsM+51YxBy
+mUFY04iD8eolUyh3HeXOqYPZqgYxsryVthQSe+njZdKbmYaXgZA/+6i0Y0kbmfkNRdLN6aJDKxq
IFEuLaNDJ1frZBVWvfeYL4HllIa+zMOsk+dSY2R+22rPli75RmPzISOeE2qzBbAvboSuh085rPkI
RZxK9bG3RebvdJ11NodVHZnECVD1e+2pmqyMO0AVLOSprGr1BTiN/zFr/Xo9RCAJ7328HV/XtLPd
q2USvk7WFm9XwqbInwUNMqo8sii3fxU06qs/eGW25fUI9zro7Cm/SJktVCTkydrP3k8F+AW/YKnz
lJe275QE6r8DMVoEEAZTYUO1d3o/Tkm5do6NnPmOta9QrM10WcuTVqiPkr5Y05G5mxW9w85kqh3J
cgvYl0z1y34cplHXR1/hJz2xb8+n1jOrD0CGqvIqmlgpjhNg5mJX5iYhSBV2fv+yNInl/ODqeckA
RDrDnN8bS59+WLNFgJ3Ouma+cwzTm0mpiSLvSzYEilACcGqJtJ3sIWimzLzgghXNnBABP0QXZIHW
7SEafLd4AkWt6sNcOqW6MyGWtseMgddFaRiRnUMRL8PusgdKzXWq3dmuH/yxmO/t1euam8UIVgOn
GGEqu2DtZH5cZB9cKnrBXuLKyTKTQrMgQDOd6Sv1olIk0fAJjPKukCaQ17inH2jth9X1rnEPOsvF
4HVFvaugPFKbqDQdhnPi9lznhokXkPjeL8OaXFVcuO4Up2NYfmiGNFs2W2kefSM1bAbWkucB8FHD
NOXwqZhzAN6Dn6uB4f1sEypgORlMwIFUMbpiruG0dVwZNfEsaaCW8lCQyPmBEf0AB1eGZnrhlyhy
j1E0KuXvoqq2/C9utFAaEXUq5Z3VR5q0oAbt1HgEBSOWz5FCOo/10vbq5bYiOKC6rsNQBjG+SLTL
vawHcW9nszO8Q3Bk1hczwV7riUBTGXyZO7xoZ1Wh0mOXk+97s7mZ62so/ML6Vq1wbvudhauKB9xs
mv4iXORE0EPLkk8eeicJJiXpjaRud2IcfBfWrpInypCGUQxof2KB/MmM1mU32wtlWsxh1x73ZFKW
ZzORrCWBQhkO1ViqLod14Yy5cssjh+/Rfhro/Hh7Z3By4wikuNp46tpAuHHIwmnteM6d6M4gjljc
LZgunR0NRv6cdVobH1NPz7hDM8X3OR4ae27VdsjP3P4AHwyLeFyXjbQP0IhXAJTwOd23Fl0j5leI
W7OEq1mQObNOMtyvRgYkNaXnI99GReCoGwTv7cwTbCz6zIew4t46+TyI74BhB/2+DLFSDcm4+KF4
CIexMeiWcFAZE+KwoOtbhK2FpwjB20wHWmNp27FDVbDPh9qn8uzcSnzIy6ZZ4rIpvUOb9u1t3wUy
PG8Hoyw+MQ5ulkt6kka247lLR8DIfe2WdTLVfQXNWEUz2QhtD3AwgO0GWDnSlaXmuPOFyq4H4eQX
dgH3t076vtHmWWmNjMiLZUFrkvbSXZ9g9y/Ztd9YA4ZUwuDZRWmYn0Jv7ead0ys5HdYaS2xx6Jdh
VSSf+mkEYrmwfEHaqXTKR9sZqUZ0qt8ysyEfxUtt9TCnWV3FPSrwlFAEFz6hbev7sAuK/r0STuk8
wNoEK5Js7D1J2AiZy32y0pcrICtHQ2XdDF3W+de1vZRmsTNnJ8va4yhCCdHXr9XM8UNEhU3yiTfg
DX9Hcm0+3XRKKXHRTmxXhPcObm18qLFBYoebKkCH12XOT95oNTjZt0UNoPfiNHWQHNGt5SxX7hCW
Ga46rSOJLR/UWDiW3GPlNToa2mbWi+WO6SQ+u+torkcElS5d7+4LdyY5uQm9vK5obrUBsH5vSrKH
rV2dtxy/Ysca7YHYXbuvRojeQz/NA2jsVtrfBcOCzt57M5SZz7qs9LQmBNpxV1LewZbed9XShGYy
CRJRPnEOkTjujR4c7rfRnVX4dnXTADW4xVdqf6rDNKzmpOPQyptoe78tgoNlkBvwWA6pWam4lLVo
AcxU3DlJERLikMfsD/WUXfdQik3zJAPTsPXVJCuXXjfgWlVeVbZLaQhhmpScjoqR3dzdl8Yq15Un
NezN9NrIU5cUjjpnQQecw4hIczRYbJvAMt9YM+dGLoblF2/rDKegurLdQbUGpgCdpwHbdzC7LQUj
zN86DhsfVLMyvcbNYr0aeXVpeEJG1sewVaVcbm1B/ON6LFiYCQo0uoA3eUilYYze3hCWLfykcxXS
9S8K8jPJ2WPI5EfHND519hVhaFk5MYEHvfU18zcoqVsWgbKSFluWdeGvOZvoziy0tO5Ww0lL9ME1
dpl6F0q7XL1k7ehVRyd6ULb5rYUrHtrn7MNe3+3Rh2gSc0bFfuTFU5ATSpGEymjd5aZRVZjal6vT
0NF2CuRYTKwR360TCt1qkyEZc9XyfHZ5kE5ECfkpgdCRoT8LTIHV3gJvOIoYFEBZfGPgEfi71fU7
56zw9TpUic7bwf8g+7mxvwcVVq4Rl0Dm+h+DsbMAOdQO4ZpvK+RxoeLUZdm3yuUvHmx79hEa9hJR
49z62XhubpNOkrj17NhHm1Kg3y0dbeLFlmMYo0OsLtn+nDEWWSGGe+1N1fec8RzB2PSQ0F6kvaVI
iqD3h/XCf2gj0YRJL1r/Qc1528Zqbpczx0vd/P2osrm41F5Q3Qu5WOX1xBpRXfb4f0nRIagRxn0k
dfndasgMD8JS0obBJnQU/lqVFx16gY+u0a8HJrFECCnPn3e2q3Hm9sbs3Lv9lJ03sEI5bhSN3KED
q3C8VDn3bazJOexOPWKCcVe47XCbDSTqXM/eMHzv08wwkk4Ferkqe7L5trAuWZzx8DvfGFmy0RMD
bWc6lgH1e8y5W9zLzOu+USXw9jjY16dxNcyT7YOyOwWr2PLP88W70lipb0n0zi9xWgKdHhFIF98c
FcrmXWkXEhNkIDk3fep5qBi0T4QWAakJWosKzmloVvTUtQxECNX5aFHNXRHWblUEj5Ar757GSjiS
Azq327DvCjN1HvJlnIVznGQzLbeOBbD/yq49p7syx3UsqySzaAAlDtYEU8dGFtTmdReWY3U/LmvW
kP5cjk5Bio4czbzYq5Ad9NDUsCAMlsF5lJc9dkaF10f7a/QYaO1WfWw6BW2iRHEMk99hWFAtmW2x
foUDqPh6PNtOZxWzZ4SzH5s5ygfkp2Gl4RZYRTGVT/TSJxrWE0b74kaQQYtAiaez61GISmmkE40R
FHqPVV3bREAyANOkxXMsGDfqOwsNLS2TRb0i5h4IQ10kHbdcwMFFZ95Q8S8pCXFgYtzz3QNitN74
ODPwz4O9wVrs3rdr1BEny24VwpoVKlh1GXeOXeaCLslKhCxHIdSHTOcRoR/4zoK1IZFo9cNTabeZ
uG6HcspXTPmdHmgvNY6aCArgPOpQJlZpSWJfT5foAiBUVBUHOUYF+xpvdqnOKl8QPJpAMAZMljT9
1PF5wCpQwO26WlX2+ZiHXUlS2tBOuT7mzSIbouWQexLukjlm0x580mdsXsulp40WZi6XgtzXtQuv
fcR1XrFj4zVWYsQ7ziUBB77e5MidgbB7TywjKvaj9oaiQgzMaQwQjFu1kqAYg8NjuPD85FHwmRdM
HXle9W7vnFvNHIQHFJN2dmtpkPYIJoUfQpWe67Q/RP1UfCzmdfHPFNjn9ejNWiFIXamrfOLTnSH9
DGrO13dWCPn9odZBhvjBZ4N+UBk/fSrmXieVrAwC0nRgn5WCijgWlWv2e2IObedIEKjlxF7RV/YH
8hOKLCFNKFKfBjr8HKiK0GM+E3e4NtePjWu12b0YfVHfl5H05Pc8nbI91FccZDYQ+1sL4aN1dDXN
vEMIL7+9E/043tjmbOsPs9GH5gOFYImVNuQEZl/OkpbkuC65TFSoCLHNgYIYxyx3nfZ8lWIiyctj
OWFuLxb/nnJZ23sSLkgQorFT+2fY2Ijgi6nnSsAydWYS7rQwe6h37mSmOz/LQPYQYkVA2DfNQkDY
q04JFouCjn7xuG6ZesAmmSYSQdQE0bvcHuzPmWUYJLh3meNkd1XW5NluRgORE9sRte6dUm7A04cs
Ql/oQhSf1gaJYLxmrjhlg0sob2aHrbPGLoVTuGuLEE1oHMxdN3/NORHzeYrcR0cLw1PgF6CRnYoP
RljwQ7uwLrzo2h5nxMGLQZ/3MHdF6CZtv8VhEq1gku9RBi30t4wQoaQPZwIDC9eoBBkTVla/N7aD
waWqNHK3wVi65lITEuRf4zThOY7MaeyeZhJL24uqLZCyi7rL+8+EUdsuIIXQHO5o17LsJAPPjX7f
8/iPRwt8AyyHeZ7m6UIuoTuia8iUDOOt8bApfYu+nd/OqzHTJ2ajUbAyvblNP4eUdM4rvf+XkwYm
DIxfGGVt0/Zf7TpGlrpkX2m5U3naZ9cTUEVI14HU7hm93j565eVeKp8YEfohNoPNjo7Qyn2pMhoW
GorFBKOgDWxoqKvoRODG9WyhwEs4stfObZMO5XLLJNwurwhxqfMz25Z+68YlgY/+KxPxl9NTZpdI
ZjaLI/Iv1IYvVBYNdzt+wVzu8KSmoBjD1rptbYkJtwOjTlRi36dAfXlcX5ntvZxHIygBdc6F5+lk
dPpS58zJdPHSNNO7eh2dhq2uomntkze3vDKkfTlERBa0iWE5wCJQZcrzghBojjPwUxlSSw1AhhIC
ufWBvG3zs24K0tgiex1f+Wgv76kfr8hombkrNKBf1KltOCIhFX6/U938BAjmgYHOiXTXj68M75wX
U6vtdWy+vU2Zg1Lk5b0kmairvMNvEFklhgbnzl3TS2V1F+PGG5LjdBhKd+8HwMyC1Lju+gnLxSof
5kzfv/JWtov48wBteyvMTH0T8ivS9ZdvRUT54OvMwcJq6LduVp6Rj83SGBA/QhZ118kDtqHLaoH0
l63D3xSs/Hhx0GUEU0DEAV/Gm/tpimpMzaCQfvX4o9DTxYJ8dIP+do3qzCHg5JXZ5C8zU16OLly4
SfOYzzB8f/5ycmplL5qCG0qZlXGYaKF4cxKEdd2cUdGNxb4UorlpkNEdmMiU56DSlxtTqOW68Sul
qG/G3LTjbnbqzidJxl3Gv3tFEBBjPYeaxmyX9viLtziXY4NfyzJ3US8XDBSt7i12yhRR+ImYJUvt
f//9//Iws/eRHrApViGY87w9vyQFuh5a8SNiNe1/nlV121r+4+9f4oc259ktxmtsVkfUd+gTaSC/
eI1w5r+nCOJWVG5L+ECfYJLXYX2fT3qXMTOTRU1S8fdRvSfkDoDZK9f0JSTP4YTtRXB4f+AZAugc
z9+ALjguDkY07oaKvcrKbx2k+7G56k9rGR2zphHnM6O1nbtAj82Kqr3NSqBmrAQHMIQ65vTyTvTO
t99fl+1jP7ssYIE3lRimPK4NC87zdyWQ19oDrQcO/I4+cdhU+0EF1aEbqte81S/3CoQmz15qU1f9
9JzhtFzbhjY4gbDqcpT6yWrNKzMPvg7G+C0dX3PI/XJTvXi5F9ebLjyt0YUj2FJOnCFS96ZDSPPK
hvyXl8/bSNmoH4C4vniRMgzHqaCA2q3hvTm+C+qzHOHg77+iX3ag7YNwjkE5yQ0EfOP5dZv6vo4Q
jfa7lPmlSK+G+Ttq+6utcfifeCEYJRzlwJX8IhsPRVq6PasTUcHtrjLO2/I6CNf9WLyWMvCXV+0f
L/QyCkiKDBIFEuAda+9FgWBiwsgX9He//zh/db85qGPIVcJ55b/Ukq0hHWfOI/0Okg3eOdZYw42x
qYvy/UiL9fcv5rzUBnJ3UyaYPODcCWQ4vVjDKhdvogKPsGNGc6b23WV1CYBph4z54PJ3O/EOjLh3
/HWgIXyKkiAJY46ECajQfXS0EvtgH/RenNA4xARk7KpX3uFfXA5WcrQg6OqonV76vd3JGDrmxHy7
P9wRtjoPlvKrWah3ZKKdWmYer9xOf3lF4GVv1GoEqC/VXunSDz6phxuo90d8oR2P/fSpMFDktJn9
zbKWux5u6B+v+n+AxXtVfB3asf0+/bftl39tSaotMPf89+f/CFT2z9fePU6Pz/4BQ0kxrbfyaVjv
nkZZ8aN/8Gi3//N/9z/+l6cfv+Vh7Z7+9V++EoQ3bb8tK9rmZ5zu5pP85yDe+HH4t/9R/PIDfwZ0
mm+AaFsBCzynB8iD3Jl/YHg9881Gl/EjfBQetqtt32XGMuX/+i+2/wbJNIRoykOYNyT0/AeG1/be
UOuj6MFigGgS1c7f4fD+qoHc6mvACpQaAegPf1vGf9oVPINjdVBRffk5We5C1N9bOJCPAoPjpe6N
igGs7JNSLO4xzSP92UYRcFgNl5kxDIL9T5ft5o9972d+7ksvk/OjJuZNWKQDhGjbXuxRzDQVcb8U
Z0TYSbrtdLDPo0FOy54WyhxnS5E+GiiQyFKcEJJp8HgAz4ougWAjroQn88/e6rg3IUOGlfClHUd9
aovOc+ipW1rPxAljyWB2aXwi7iRYmbERj7us5McExVtLd8tHqu7KxOxUt3f+4uPQGGRn74ayznBX
YfyLYkH0eED+EK3bAgH4/ao97Lop4iqyngoX9SFnVeTrbh9LIoIn2v/B/AS/hekAYvGBmEtfrd/R
zmUA5cuavtYcrf7ndZgQcBimeM2R8iOu6FmZwbe8QV1+2PwQ5r04RQH0Idcu74ZdH8i9Vdt7uOvJ
ukSkeDJnnIz0aq6/WZ11pPWzd8bPTR0eg/wOr1LcmNmhDe7TgWr4UHRrHInljGDMWKIU6PjXxTgm
aVnsON/HNKBPbmu8wg36pZTY3r3DCYFKidL4x9r/0z2q+5Jer6A+7QlvRvkxuolFX/r4+5vvl/WS
VwFlC7CSjAoO1Vsd8NOrWIEucnyQA5P0xkXUxnfapLeyvqyC+rMOFAOyvmhf2RVecrC3stR1QD9t
R01kpC+NApkzgL3w6fEQdlvvO7c2L1WNSiaeC3N59GzhPPHQ0CmKrKy9dWuHdIdBmDkNpKF9JFXU
u0ArSGZunefGpSls8UEgM3qXY0HY9ZsFbPFXz96JMHNf2WB+VFfP7qrt3EDd6sC7wAEQskj9fMVY
UTRxOiU6KwJXdwNt2sQr5zzRqK9iJkrtYZCOn2iapCgNZXUoVsdEFdBxsLTC5cxjsM2ELMeV7DOj
m+xuPGmyyna18sLjWg3nnj/e1hW1Q42PYlfbXnBltYZCvRc5R78z7ya9Nm9LkRH67eWvcVr/Ysvm
rBLhh6XFsqVMPf983mxwZN6KczG7w8kehrO+CGfw0e53ukM7sB2vZRj+Za1JENhWymJqfpntUCEd
S+eaV+yG4WElDSXG2mfvSopBJiivrLa/MEi3EwEtiM11hYqV7eT552tLZOfEu/c75A3wlb3p0OGT
xRpboERi8nXo17qN2xvz5IeluyuW779/4n4s589uoK1oIwqGSB1uI7hnz9+AxH3F7D8D9wQG4Vi1
NZABuUkvAp0mKXFyu3y1+71shiCWPe28FtxG3HvEvU8Tgpiu1CPA1iiiHzcdImd60HO5kh6bR4lR
TnBXSF3Z0WHNUUjXBIOFueK3+c4uGpl9ZJXpPaAPcUMxx8y4jJu6IQcmp+e4V+RR3I3CCB/mXDbH
Ku3KfSAGotwjlk9vyVfK5ikE5o0FJZHoAYbFtWJcP+Ji4b29B6Ulz622o0sb8NUtpV7+kPP/rVLr
bffU3E/D09N09dg9r5z+ryykPJ6hf15IJUgIh6efC6/t//+jjnLcNxhvNrLBBk2mxOfZ+UecAbF5
G86CThodWlb2P+sox3tDLhsrqwXlAbaRzw/9GWew/b7NJ8lPUWhtfY+/U0e9RBBvCiAYBGBZqF3w
GG5V3s9rYRu5s4XgVUMP18MQV5HqrdgUZSsRo1XyfvDm+dYoB+sy6tz0Cxyrgfhg5PFf4O+RNx0M
o30Kard7J6xF9SQ5htNj6/ndxzENahn30gqmfS+mbkgC0hMa5Duldg8/Xe6/KMBe7IF8ig3/xH60
meWpF16s6KRPq9YcDCvxrLVOhgKNtzEKD7ysC7UvyPZjLRKm3J/+/stuhqOAP2jPBS8uXgQdqXGq
yEpWaizlpjs+Wmyb9Vu96PNunq/UwEjz96/54hD846P+/Jr28y9sWZThdKg3maItZ1baeTGRriJG
9/YKEuQXTP52UbmamzubVgWziuevZCJgBJ25ydwpxNnKWgZ9u2Iu85448dl4mNbIvYByRzW69SYp
T82JqAa5DvulyPwLA1sWEiOThsNcQm5C6+CQt6wKWZ5tmUuPplcbXgyqWco4JbbvpnOwqsWdNZev
Ysu2x+znjtV23WiiOSFQcR5CsnuefxpLNq7dtAR3CGFqUKC4xSJ0gqbcQUSAeOR6eWPFaSODZR/U
DmJKJ6ir+3YpwuJkTb64AOtjXaVpo5EAWpJh1pT181Purjwx5YoWa0/GR9rtKgLPZWxVHUpZ7Gh8
RKQD1iPK5/JsKrsUlbesuBxh1y4zslCuktquV5QpPSCnI9+8QTKCbGG7tON2lZFgGg99uWb9Ju7k
a0C4TOaFGaI8QnWZmbFDQGq+m/PafVpFW5I+wtLRnnOwb+ekXeRCPwOexHaYWL67S5dBAeFFrD0a
PUpE7IDO97IrtBETDD+FFDWGkcUzdMsekRHhUbvFU664HPNh4ZfXSzPRQx4WDlo94gxQUs6IWSnT
trUn4yvne12dKd2VNu6N+zWS530mlr2wUO+dMylNExwEi7dvTNvGU9XXy4fGC9oiKW27Zk/M5F2F
deMO44b3AAwCmGJuBf14Y2aRsnZTWtV3VFjtWb7M63zw9Kj0N0/Xtd6rRRQETAUR8q2lrPss9pRB
REg4j+tdG7Y6S3KUC9zXSAeyo1/hn2BoLtBtrZNbE8Q8eYGRSInfFljVWJ1Jr24Yl2VFOcaluRHa
CyzxhxGM8t7LORPFtEFg19JP8oBNGh78/XQdzm2zqOsjP8UdUqWDrZN+qrViDAsXj8MY8tMxzWzG
0OScxyzFzlNbeJ6164XtUFiWs3yE96fed1ar3ASBkxlXWU/I3ohqs4gXSnMBqcaJdss898NFzbe2
JNQM1bpPcyL5jmVvFolHgl2ftAjKPo7b+jwX/YKBZ1u1/W39Vj+Wcsbjw5cW/RrS+22tT7dVf9zW
f6Sb0/1/rVesJlM/cPCMjGi/6fbghJmFFXPaNIBRmouBAmzcANOOX0YPhaj1a8X7y364DRCDSGmm
gxy3XZ7orfj96bijGECoPICHou3gbePU30KBrL4OOYK2srhcJDTjwLa/dzLd4f4fd3rwLyFMRkma
zXerXrGyN69UpFtB/VM9+OM9hcyg8CiGAALDFyvlPy5MQbaayyl5+/BhSZ8e3BfXhOQErg8GpdyK
++2yrdsF/LEv/K2q6p+2pp41qv5fq70YBf+0RW5Nsj+bX9ePNc2vs3F4fKp+Lr5+/MCf1ReFFHwR
RhSQbSAxb72qP6sv9w2ubIbB21gHf/S2/f179UXu1OZrRZph2zCjff7Tn9WXHb0hhxszNXtCgKmb
7O9/7979Wab8Lk0K5tOLO+dHE42TGr+Kt/LLHuvm9VgEwTSwRC/YG7VX6Y9DWg+3qI71x7SVqXNw
8Kc9rYHTvW9sY60OmbJVcBvAW+oTp8Ukul+3XgxmCB/9LmaQkpDP2ru2pghFbRnVDzNcwQ6HmKe7
/VKJ5r1ZDsdA+Rw/pxmb8s5zkYzGszON9j5F690easStfuwyuIVU7SBTvcyEoxh5oScWzEboxx6Q
bFUXaGpGDj7CvtLNIJuTV5vC2ClcU3kyp2uf7gej7Z/c0RmnGFV711xMrsvjUNuDGx2NaWrtXW/V
bnsPfNLOzlSbA+VZx2i6MmWetmfpGDXYRuxJDgeH/v+aZAUiQSK7rZA0OpxBGWhIE9xPW/qWPDkG
sqWzRYow5EQu+i9MxgDwkaHh8UC24A2TLgsbczd7lX9e+vNUnEUo43qceWaKfbArxjZJsYLW9Jy8
0mFzrebbHgdantDKU6gRqxYTR4N3MsEKNRZbUYHVkSwr66pngvR+7IjiPnZrtH5Gah/QYXMWKupC
I7mzQ+KrnGlRDXYU5bRXCKoe0aExJaUbmGP+rNE6E2sVBvnO38JtcF02kUjE4CBFVoFTFbdTY1ff
IiPQd+i2NYKcTqSnLMM4gNejCC9bq6vE3m05lydymbo2dohxv5iHaZMU1plNdzEtInpTuRiRARaY
YrB6eXQZl3Ku9c5W3HeJHQx8LiwN68rL81GBw1BGkH5WRE+azbRL1iFjY6tF1n6b59YL99NaGp+R
ePdiV0FwOAa0jvGSoua8qiOHPgv5PcZXLJ7jsM9HaQ6nCNORexy1F37sZrc7V2LmZJuvSCljEYim
uZFZJ65HYSruTFkglHMMgf6IWD/j+8po9pJeq7Ue3T5H31aG2OKO7jCJCVXpBijB2oz2AjVrY01f
G7gy9RW5suqigBiLaQ7ty9p8LM1ehjuogX16Tp6gHmPfayLz2Okg9Y9NqeSyE36Om8am4SqTGsfe
+ewVprgTztIywEMyb/DkIAI8l2aDj9a222Ad46xzG3ECW+MgLFVhRjFV0ldLhFdEd3XvNPVJEbyh
WzwRdtdcOiVlx7fR1MWOKYB3Knq7efRU3wIunMjj2vldbyHcEVb/0HInXDfFUlyitqP/lgcwS0pJ
fqHGoZZEc1S/MpJ+eQLhzEq+L3CWDU9mMz9+vgPXLQUzatvN3jiO+0Whuh+jlUmzkVr/iVbB/6eb
mvPbjsLlv/3PL49N+2xX237iz13Nf0Nwy3/sZN4b2gQkZWIl9zec9k87mUsfwQYeRKVEdtOzPoLz
huYt2yKbImCsbYrzd3ayH2DTn2ugzcWOGiCCrWEyPn3ZdBymOSSwrbSSxS+mYS/mMvtW/Xjc6+3J
N40liwMxlZ/qbU3AADYI7I3bSkFxGu6rbf3AbW6pZO6q/8XetSwnzmTpVyH+TXdHDNUIIQSL7ggj
LsY2mDK2q6s2hACV7hdSEiAmJmI28xCznJhVL2Y3y9nVm8yTzJcCuUhBAbay/6qpKEd0x18Gp1KZ
J0+ey3e+4zyZ0WoytdEIstYmMAdHk4ls1xTPK0+A3fJc75Nuw1GqOgRFsxW7bN+Bqtr2ujpBgUbL
DQXcDzg/wFkigNVcYkxrAuRzXVgFYIefrD6jTlh6Qh2j9Qiktv048ZbGsuVtyvIYvDA1gPGgh0Ca
GK8eEdU2h+VlDOi+BXzpHdyCqN51iDMx2iI6oLWF8roCmLqUkL9FojCZKFGTNBG+k2J9aIQbBP3k
elh/ipeIJgKphEqgHtRHENwKyzXK1FHE7bVAsQxm2oYUg3YCBTj2R90M5s6K2FZ7kfgd7GGVdBZl
QH9aS7fS0BUwmaGEqqqvKp9AGSYO5Pra/yAawtCRcM11yjV4WgraWSVdpMzljreII71bNfyoDQdg
UYW/jZL0VqUKb6NVkxJUB4frSuUGF50Hi6PqIiHlVHRa6rlMwDkUC0B/e1Cl5ZZoNBxREXTPitr4
7UL1gMj3FR1JwboCZPpqvESfwGEI9ox7UGRZZbxcAgyug8IAW6lFyKciPCpUJj05XEkPZuglnxpI
uiOZDRwIKpaMjRWhJNFbgW7PR0m7rsf6CJg0EKygJhCxDtMOVhWkhETj4zr2J4mCwlsUt0zWqyZK
asD/WFZ82V1cx0JcnTn+0u6heA545ASItc8uEnhzFCtbi5sNCR30mfTKdQ3rtXDbBGURIKlZGFGk
yInbF6vrstcKmrE7JUkYlJENsGBC1dbNJigALL3pdomJai9cC02QvOuWTd6b4QYJpWhiilIbeIXJ
Y0XcLD77ol/zUGsoR2XFluzwsRZs3LEjO5bTLltVFz6UGCxuCL0C0SRQqvX09Gb85SOAImD+l9+o
sX5SoV4hFhCW5ppT6vnOl/9gkt67P37xGBo08Eq59BkdC04QEKqCnYp2AaThpa/egijCR0AkC5k+
AaUqL96CWIX3gRRTownSbek1+hU6O+cpSCCGQRQZETlwd8PPzMUazWCBlDduZAXI2A1K7uo1BdoL
hYmruI9IbdeqNu5QM/tBitwRqQE9oMedxJcH6DxX6/hReAuSw2vXR3hi496Xy/UbaLgh0EO3jZX9
bAbGsGJsnpbr+hoFJzLSGeiyTMJrAaxrTa86TSr6DZDhD34NB61sNyHLrjR3jTpAxGgPIQqf6w0d
kYDQXfUcxwl6vmVNZduuawiDopCpirjQ09prxj1JWnhDCUGvm2VDRlGHJYh9MBJMWqhCjZ8jewFW
mKqz/lRJJtU2SuooE2+58d7w6lM7VHX0Ib3XUfLYMoL6DGmfdRsQeKGdkNC9QWQIzGuSbNyDu9+4
rlkhgokBsJtwvXVwMYmWo5CI1B/WiT3WQf4wk6EQocoioV3GHTqMrBgFmo6I0iGykBcA3izQ1Red
FqXriid/WLg+esvFzQYah9LcXsNBiYqEeIhYCUZEl/uihajgxFqAvzImY1Smy61lPTRmwMd3iI/v
hPLqBtUD+vumG/QjEPu1XGSkTWRhJj4KhZcoJPfjW8v1FTTx6xur4Fq2b8OVfduwvH4DbV+J+xxG
Ud9viK1JxUOfbx+XxmZomqAQSIyJYk2M50Rf4gv+0KiBY7gJK7jlBOFU0mWE3uMRtv7jOkCULNAV
Afa2b3c36Ctl1rz+xulBw6M52lh2kYjymkrd80B3geIn9A+1mvU7wUDHB30dj7xF4qFytY4VFqHU
QlQl6sEsFDcSuACMTQcsL2FfqHr2sxhVo7bjTYZuYPfJBoyBa6/yaQ3y4qdJEozRBrlyvZ5Y1v3C
HsBzu5EmllZb3oYGWusJta5sle0WqhRtxBYl3Cy2DAGeEZQrobo5kK7B33ZjLSVcdZiiu1jC9YxX
tiIuk64t2DVIpjeHHMBjkddCG9Oy0bFvEty6jnPvIEMxkKsoLQoX0t2aVKHxa0lNMSu1jYJYI40E
6vcoL/NaIMH2WrXm6m8ToyFvc+m/Ije/oYoLYRKaU/p27uwRl2dpoCY+KSWlgQalyhi9LyNstbMk
vUMZA4U6AG0IJi6aM9uhkmAFiyDLgJqkqCWAC140NFBJwOUAvEbpymREn/FHWTwHH4k1oLgRAmoK
gLTXX6Olc2koSkKNbgP07qhC4YtpGcZebFKoujhKUlxry5UIhEW1sIVgxt9QBz11Y4P0mgDkds/3
iM35Y+lTAbeldjxs/0o++ohfwHm3DKktBJHfihCDbhmic2MlpnuzrJnDhKB8EcnjnuU6I10yUIPr
uuatTYwnCxq5jTsHZUqetUvKvUqu/9/FGrfyhsv32xJ7NY1LgzhUj8gp/u5FToGKgamAChdE6MFe
tyenlQpM4bTRCsVLILi5syQAkUN3XRTrUNwGDTtipzM5xUcYBkBRXFc4U0LzNXJKA6j7AWuIDO0s
Aw8eEBFK9ZxDUKDCykedsgGkDQpmxURodhILoIWJuGlXaAZHMiy7s5KMcRMeVBlsJdfLChoRiJLd
RZ7MRrpFSK7Xer0PugFoT6mxwxe9SnZ+TsdfRiYSeNo6hQqiDIoiw04J2z8/dMadh+dO+19KH7Qw
0ohXGgNwygjf0SFfrFlEYwAiAIMwemWi+WImh4AYyNRchcJEo6o6ouAvciiK72ASp622aWENpOVF
DmHRygC1ITdKgeWpsfuKqAFUIiuIx9ZiP5tDolgkjksERXcnAIhJ0rUu1I2O6QebaxSsAXiNGvKe
Ly0HklN+b9WWz5MYtEi60A+lmnWDntc2cI7AuRBpGAP1J4s2mAHDoQ2aL3iV64myhGvXcpM6OhRW
0TsZFu4HkYQGEC8WSjRBRtRqgEXmHnFys2OZm8+OpH9EeNrrJmC4uUPZLnzgdaJUkG9cBTJSlbYB
dB1inIAz+LV+gDyv0oxAyZ2svPaq2UT8ljTNGEA4nyweSBUmMqrlgaaJzXUP1BorREIRgRZQLOqv
5Q7x4kHoNmrd5tL7YFtGMKqZYoKMXYQeBiZ59GuiahBz6Ln1BxQ9LJFRIoq4aKCPiWUMfVEebnzz
GZH+91ZZuANwYGCY1R6Rkk3HtVGrLaHlj7KUxFW7YQUb1GFbsG3lZq9WiasdL6wMxMD9jLDzRCG6
JSi1dfXOjTd3yaaybou1RQJcSCNurSoVLTQcNZzUhzrqy8HvUy7j87KtNNZE6q6jFQzEsNF3AglA
TTnR77xAWneEZaIYoX0rokOWMvGaY3vi9P1m4z5GLX3Pjfy1RsLF5ybqIRQDfZ1aYKHuR4LTDsG4
tPIaajBZ9ye2h8Lxtl9VLIosgxPUWU2Q+wOhF7AGtDFqHMFSBeQL0ergvr7xu3rsVChhpCOjLLay
QtN2PQr71aSSgC2kDP4bwGIVNOcjvRqWsBUDTYbE+/raDwV5vBKmspdYSgyCi5vENMYGAtywsz2w
uUgRWbbX2OPY31gfTHPz5BpyLzR1rHJcn3RA5eKP0HzNv4vIajXaSHa9tSyvwMrqhR/D0Gj23AAS
JzszxFkWXcptFRnVCdAHS/kGlrwFx2Pt3YZCcieDWLpXXq6fQoRMAByNUESLcngFvAwtdChpBeCC
asouUITh40TYdBD9bVsV8LaTz+DX7JrUZEcZ+AL9QVphLKKPtNFBKS6YeIM+KAgUknxaJEAuoHDD
LyP8k3hIKgg9MJ8ixBTcLpBi9Sofl3B5gJztSMTtlEENtRaxGShcWVgSDkdztG44CPCPKiArXEU3
oGrpgn0FVbVOHdSh4nPNlAbe2uxMGhW9VS4L9zLMN2DW9E5FJoq3XPbIE8cYB71/XhD7r4Po766u
oxj9l5wf/XTkm170CJBtDuV/0ZcyZXp8oMtA/yjKzN0o6ZTSgoNTIzgqZhzPkVKt1t5VaNFVWtzY
pD+/lRwUWe0+lsR3+BVCELgG0h/YwTCX9lboW2tw+vUOqyEOxzn1AghqoLCChoMAYy24BKLwjtpo
CJzj5fbeXay/ow190cwbK0R/ADX7wd6d3uSM9fra7adhqxqMAxrF3/4wSyBRBCI6nVbg6qQ/uNR/
rCVAMLDgEuAEQIZQQEpN473tr+HdIfhwFVFJTn9+uHdHeU3Bd4f5h0gmIH90Fdl3x3IgiYSt/0Hf
nZYBFRL9qkA1H2xl0PRl77i3BJKMj0VEHWj49ceSeeRji747YiuotwPROJKI6Q+z/ZLwDtVWtIH7
7tj/eJpPLKr5AO9BXQGt/hSPLUFNBvqHdlinYCL6s13yH+jiQ8FvQSkQUMJHG2Og0nz7w95/WAKU
AkpVqbpTgNtQyUVLcMGXXowkQOqdeWpDmVq4Vyt59guZiXE4wM50oPYBoPg4wcxXaSXldvCtGUH/
/dfZfmFlauDsfUirNvf+yXw3PPjy7uXTae2etf8r5lWZiWWfZL+8NjWikhmIpFJzZ/dWWyyconrq
XN0PTKWggfSLR0tFX5TlqVF7qNMAl7U33x+YFgJ/ffuDGtSLBh6gMduMBTnQSoeiw45VWOClEdaJ
aCVMuzQwF7EGNZ4NnYpAhcOTnjwz0ualcaRGWsiMXsNNVPQ9FAxAVKd05WrEnDHbitPXoMHGb+0s
JnPRDigqMadTTWWWBlefCJcbuJ4z4x8T4Bc/4PAAsvb96z/fTSfN98rILBQ+wPvz/4edyRbiMxDI
bDFT9wT3xjeX9tKdSwISMzKX1hx9SyAuHLWnblSIMzGDbIbpfGk2uuiE+yQnZdRPKTzoN8C/BZcB
c11kk0sXgBrVRecKPt95bgmom1p02Nt4pZpRNk46W2oHFR32TqMANFZseVwm925uDajNXnSy7xF3
Idkw6RJQ06zoqGM1npulK6JO2Xh76l4WHjwfxQfUvPiUdxcSnXOp45rk4F6isaGiU6eJiFJL9exs
KLriQIpl/3y7pfFRczVG5FJ7tuh8h34JQveHsJS3YUACV3zOwBOpSMrE0znqhXBPM0cxgxYV1EeP
sTct9UM6f0blf02wF12jM0nNgvN/exbr5IP37+8O/SZ8hd/H/qBd2WvAdSHrjvZnDWBev8K79k38
Ey7C9/EQeppPdFadUQxFUfF5iMOQHRW5xuLDPn75H2KbiZaNlCoa8ayi+X5yAYAeaKkyV+2UJEBc
Paz6gRSwEuPPYJuf+c6P4Hhefc57KKioynYtuw92r3yhKXrl4U6fRTnHB7wWFAbPqIVXjpsXVPA4
FBuxEwO8x8goQqe00qzINIeUUemo65fGLgqNfRXjplKd3IGFS1lwIcY+OgQemzMaHNLStyLrcU9P
Ajtj0DE2kC6kEBuQTgFTcWj0vU40RjAjdT//FLSuBD+DiP+hjZeAmvhTpiWu54scb8iMmhPEY3dK
bsnirzRflz6opaLL2exIiAIIIBwmBPNEvF8VzG4nDbhLHzfQQj/wI9VltwoQFQnspaiUrQCcB7g0
DaCz4vCGdxuoaOSlTbOR6O2A6C2IYSgHGaQBjAxpJ/HCD3oJk5SGWmRo5MAQawB7B3wNakMBPqxU
KXo8m1Wm/Q7e7/vdUqj2ORDpS+6svVc4uJP23+Z8LGX/2x2qzNkoLzOZV32+E6rUB0yVMDPUbmLs
HcvcnwfvdeK73ynIe+XAM2eP14Fu3dupCxXSlTf3CVEzqaULyMEuTG8adq6Urklj7u/XT7alOboZ
u9lAqVl4SqFcuAYtP8TCpiHja41sNN1fmh6zJBSSyWHyai50d2iBvGFNYkdHNJeZ7nlTGeKta/6p
6H9b81yVML4+TTIVXYU+0fLueJ2DwHXQPyV3OChPbNHZKhttZrBrS1GRRYftmgd5FdoFuPCwKvG1
Y/GCk7fuhYekizjujLF2Kbi56JR75hQWaS6K1+Swcz3wrHrgR8imSHVF88A1ib8aVhcuQ08jCCqx
w/JYB+Ta2NVtcjgVCjgVI1Z8QTuWLckRC+XCRbiOPegcZhFAK1R83P7sQDkItJqiqJT1I9VhZ0vh
XUVHvQFIlRUwcL1xGBZhRRTGsAHRtCax6ITv1GiZkwZaxV94WPALxHnTJKVcKTryGFW6qp2fMoc1
vjOh1yPNA7I+l6Kj3QuKTvsuXmvu1I+Jno2V2qU1Dip+4DtzrAkzrsRBrQ18T82l5CUOR2RAdTsz
WcrRV3R9v+GMgZmHw9g+WamsruBxNYMlKAekAJiw+GxHiBbFusrSIPGAaDz4uOXYg4dWpMUnTE+0
lh9Y4CDA41RrEpMlz0hJYouK2zjI5fHh63NYiaUKh47Ms5FSZ4byLRee7kqbs5cH+Nx5DGtGm20I
JBtsO2UOB/rJplAJxrhEhiV7zNvtlF1aFDyJ+txn3cbDMHX8alvwGcbVDHKnAH6eTTZdk5NRoAtt
LGhkXFCaThigFABA2ZPevixjjeRT25TDtKjgIVGplfzPMF6YXK4AxmQ+ihlB5oE60+Z5Tw/8ajzs
uVu0d1gyq41yN0ogV3xpvvwbVf/HXDN0IxPQHqHZEFCSScvuzj/uWBDt90l/plmYnzCydjTlBIrk
cxv//XaCptl+wo1wdEAe1WzZqS7l4FtfeTqsr/1BOZzoFrhTVoDd7g+L6uzCSrQF64hRn7Q5RlHN
jI7jsTc3s4HoutKuFEWHVQyVMV94XNkPWhBPHWSucJEg5VJSUH/G6OQaB3ujrbn+DCApPOb88zhI
oALGUuKzqDpa/114A3zXR1OibCC6r7TjZOFhMUAKQE6z+97LGmUjp8/h4CcraqCVnjUyZyy/k3nW
C42ntmXC/44Yiad0rkVXpqMnQZQNQ5ehzsET6CxiNfKh90BSFcMMZnRKnYOYdAio99hhedh7nchA
QT6rrmUOp/MRx76nujkTtXH2Nj6f0+ipU/YQNjhsX8/IXQPnLbgLZnogCEDnZ4L3dstf+fLfkVaa
/6G/9E22cwWKeosPf6t5CSO9RzA28avdrDtzmrcKwHtYfLZ3wCxEBnO5wNznMK45za0CZR4qqnoG
qPDR1XCWAzzzuEYoDVMUMUoYreJ5TNlRV4wOTtugFF8JJzcoh1M8wEU6y0dAORyJgRpD+5psyYZA
m2oUXwY6cj5Khxp1DkP7G6p/UT2VjUXvOoFHonZowsRnRuVxZaSjsjeRwCNRu72Py2CLDtWYmfUh
ru31iu3hy99jL9+6kUfe7wGeCVsPCBq0bPpvvz3GWjIzNMfRGIsT1GMcht5CCA/gpOAj4jA4jaOx
QfIqj7TimJYaqqU7zc/FLmk76aLHe4wIfB6qyaN0ahznqpGAWis+20ef9dKqIgc1NP7yn37p0Xe/
/D3F5ozIl//yZiYLua3SFoRF1xp1FmYOlYlIHIdxVW+TV9BVHtVUT/rBAeeRyUWcAI0o1VJXDRmz
CORzxRcDpcpmzqYHoXzxcTuIwwBUz5gEaW++olLx6cAHAQVl8fl+Mt2pOl0xV2uVRzXcFoZ9eL55
pEVBRlt6hDHHZBoBvS6+HFfTRGP2Dl16EAxHgzsQy4MuD4CVs/rp+8VhtwXZRSOx+/On1/Opaibm
WZ0dhjb75SlAH8CT5oaVOg6nT/FDNOZ5yJVrcDnXTmmsOksV+NRMyqgVKnO4WHoIuGi4Xhlf9bDA
JH61q3rte3OK8N+fMIr1sn++3fQaYoGJqsfMjNF4tfjII0QvXHbY8zi5fYH9KoPHfrvH4ZEJaSEG
ANCqf+VAPVVotbd5/x/A3Z91hJFQScrmTjlcN1dI2k9V02IH5nCfXxEU7bI+Fwc/HPXFuqPOQSuZ
iTY99DxwdYNEpYhmZlgeEzbi/KZxUKuUvZS9FmnHO60gfh55iKk/Z/eMh904JmbpDoXhjBrhEaLD
AWdTbDwMUShpvXRL/2989ZAtahrg4OEk91FQ4Wk5b0KgzayL7h5GZrdO4OFn3qgBqxrQELj4XG/R
/ivZ5NUZzLriQ28rJG/9XEZDoCTDRZd4a0IfGZvDkb4Fx4ptHC4Jh3N9p7JJQGBJiq8FoDaqf3BE
JA6rDGgTMvI5WeZhMgJuOjeXbHhKqHO46zCwmuTPNI/c31AL2MAUunsX37oRbEVA6Y/hjQQeZf8j
gLIPBJlH1cYI9G9mECAJypjQp6s5L8wJj4ECVAOojWx9U8OCNpotqjUeDdXMw3urVQ7n+lG1zMOV
hn/MYc6qiSBxNs7WxuIxY0SQqFmYlw40yc2e9XYn6Gkz1Y4sBw9c/bOpRfCDsjmm68FD1d2j4t5f
lvpoUhoHpT+XOkj0+1G8O5n7jwO5YoXDBuweeBt7amggaPPnUvaf5rGHohMgBx9jHABM4yTH9A2K
zXnYPgNzPge6tKOG0f6igZLz5OjQIheV5e9WbWyYNorYPazay39u6Xf2HwoqCtSynw1KnU/yp7eK
ig0ipvO///rvoa0maqlHEmR6MYNrgBVcNds1Rh+CsqEu8khVP5oAEJWRCGezvzI6J4PwNXvpt5/Y
sQanwM7EPfxz21T9BP6SWXoPQJrKBJmb6E4CFtbiD2379tzHAj6qNtxIkw1ugMcYRfAcNu9WjU1i
MvWxaCRUQXciDrbiSC07ZnmG0tNyGMbZkmx9lPQZHEJKqJjQj4zMQQfdqUFk5Mya7dKcvQSOhZB+
J2xzxn7JhKl20Vic5a9Gwhl62P1X2P35/q86+7QHzLOyT7JfngrmXpF4ynjbHMxyMO+YiDCmubaW
SqZIFO7LBwevEEjc2HTYsCsPA4zOFnFiRkfyqAigSDTweCI+ygzNw0FW1AQVVsduTB7mjJKTDtq3
8qsAv421t+27yLKxfLQ8jIds3OM4Ux7eG4iM8/zIPIrvkEVAY1E/ZhPSPIAh12D2ZHJiaOVUfANv
IMe5/QPfd/FxByqh+dc8WogHEpkWQYUUZMFYfcJJyqILTb4RCAIin2auGCsk7cBa9KhsmahvzSgK
U2061JYmq0F4mPrbp9zFMzaSUuWi+VBJac7VeTr9R38KfqxMUFLfiAchyiN8xe36KJBLtOk9wnSJ
1gPZcwtYoSkx+LMJ/goQhNNCLFpZsNUKB6EGHljNFoX8hUbp2QTp4lEljw5oxd/raXzyCRwu7BbK
wnNA4SqPBKyCJCmii9kSpCLFw/Qfq6xVhD7x2TMKiA+lle+AOw8wk5g9xjwwhttjDBMmMr783dHc
JJsxXRWJD04NLzBQ8QS2LhggCx4xzO0LbG+B0h+3PDF/2n8JtF0+nwM/ZiP/PpY/xXD8lDnlY3SP
PGrtkYH57Dv2kXgS+uBW0UKgiRaoaBLZAGXlWXfy++37MSbEzPdSaB+Sf7jzd+zdeQMmthycRd/r
hAP8vejwiE7NNDY9fDIYeKFh2EJqKkeTw6N+vUXUDQuf4wGRpXLKJDR4RAUV3/Hz5Vc8guGdGTwm
Fs3Fo+9LF+7dzKC1c7lCLB7Ax14M2AgTB0GUL7vcCtgUiPki38BsncCDpo2m/hDEYYwIocEhyTXS
CBuIPK/az0fAn0icn2yVhwQ/A/G/Qe8fZuNA03pu444p5N/HCDlGavwTKu1tSyP0TVBdn9kcHnZu
C9x8+aAlBzdrTNWhf9SN44FnUXzq+/7xVgM+19P/dMwL5uGTprAZ2kcchjpVlMeew4NJTPH9zDJk
fCUedGJd0zKzI0y9Ix5YiS7Ykmi/lKydV8pgY87IIYjrZGesC42L3V0FOrDkACTGA827Gz/FMdHN
psGOF0Z9itGbM5vC42JAGJTJmx+yscevx1FrYMbaSWj6DoNZG6EIJ/sd8xJpw9KiIbtbJPOmcPD3
xUvgUVukoE17GCGDcMRdEngQ9Q61VUlRnSO0SDy4ooZmrgiUB3PAs+oBgc+aEzwiNUMU27Kj8jiz
dIE/aUCAsZ0QQduUCcvb7cCRGc0QYTt6uaC/DIcHqAFSevQVDrklBD6paidfGsvB2sQlFSKFfBzC
xqNSYxu0utYcpIb+qXQVIjQcohR3G++mJxbJOcAwlNgzGDsFbX+Kb8qjb8M2ZSS1ysOUeASwkp0t
D1DsYwyqwtxkOUjmB2yvuY3/d+MIeKVsXdNoMI+M5YGRWeUB/FAoQpHmjrJDuz9vCaFOWUZPCPRQ
B1CjJvEgD33abzeKrqaeT0r3MQBXsBePmnEyBblUKjUJHaub6JJynkTm+zk+x1qEFHV89t9mF8Tb
/1WHhWB88yOOjUuP9Sf5+d7yWDuUn+8tt6DDou/140VUf3WsRYm69pfffnWs/dWxFmLwq2Pt9jiM
f3WspfZCsgPQbRflV8famZGkdhS7Lr861kJzMJ3F0sDgMRPzgrzCsT/byw/vaCJmDqJlf/0/AAAA
//8=</cx:binary>
              </cx:geoCache>
            </cx:geography>
          </cx:layoutPr>
        </cx:series>
      </cx:plotAreaRegion>
    </cx:plotArea>
    <cx:legend pos="r" align="min" overlay="0"/>
  </cx:chart>
</cx:chartSpace>
</file>

<file path=ppt/charts/chartEx3.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Hoja4!$AF$43:$AF$56</cx:f>
        <cx:lvl ptCount="14">
          <cx:pt idx="0">BELGIUM</cx:pt>
          <cx:pt idx="1">DENMARK</cx:pt>
          <cx:pt idx="2">FRANCE</cx:pt>
          <cx:pt idx="3">GERMANY</cx:pt>
          <cx:pt idx="4">HOLLAND</cx:pt>
          <cx:pt idx="5">IRELAND</cx:pt>
          <cx:pt idx="6">LATVIA</cx:pt>
          <cx:pt idx="7">LITHUANIA</cx:pt>
          <cx:pt idx="8">POLAND</cx:pt>
          <cx:pt idx="9">PORTUGAL</cx:pt>
          <cx:pt idx="10">RUSSIA</cx:pt>
          <cx:pt idx="11">SLOVENIA</cx:pt>
          <cx:pt idx="12">SPAIN</cx:pt>
          <cx:pt idx="13">UNITED KINGDOM</cx:pt>
        </cx:lvl>
      </cx:strDim>
      <cx:numDim type="colorVal">
        <cx:f>Hoja4!$AG$43:$AG$56</cx:f>
        <cx:lvl ptCount="14" formatCode="#,##0">
          <cx:pt idx="0">254.13549</cx:pt>
          <cx:pt idx="1">341.52624000000003</cx:pt>
          <cx:pt idx="2">270.185</cx:pt>
          <cx:pt idx="3">59.181009999999993</cx:pt>
          <cx:pt idx="4">1219.8280450000002</cx:pt>
          <cx:pt idx="5">770.69737000000009</cx:pt>
          <cx:pt idx="6">258.99007999999998</cx:pt>
          <cx:pt idx="7">57.240229999999997</cx:pt>
          <cx:pt idx="8">1669.4239730000004</cx:pt>
          <cx:pt idx="9">84.504000000000005</cx:pt>
          <cx:pt idx="10">520.53888999999992</cx:pt>
          <cx:pt idx="11">19.91611</cx:pt>
          <cx:pt idx="12">1293.4284150000003</cx:pt>
          <cx:pt idx="13">1126.4169939999999</cx:pt>
        </cx:lvl>
      </cx:numDim>
    </cx:data>
  </cx:chartData>
  <cx:chart>
    <cx:plotArea>
      <cx:plotAreaRegion>
        <cx:series layoutId="regionMap" uniqueId="{591610E2-6C55-49F5-AF57-ABB6FD643082}">
          <cx:dataLabels>
            <cx:visibility seriesName="0" categoryName="0" value="1"/>
            <cx:separator>, </cx:separator>
          </cx:dataLabels>
          <cx:dataId val="0"/>
          <cx:layoutPr>
            <cx:regionLabelLayout val="bestFitOnly"/>
            <cx:geography viewedRegionType="dataOnly" cultureLanguage="es-ES" cultureRegion="AR" attribution="Con tecnología de Bing">
              <cx:geoCache provider="{E9337A44-BEBE-4D9F-B70C-5C5E7DAFC167}">
                <cx:binary>7HzZctw4tu2vOOr5UEUQAAl0nD4RBSZzUGq2PJRfGJrMmSAxEAT/6D7ch/sN/WN3yy7LVra72lXh
iOqI43yQrUQiCe5x7bU39d9389/u2ocb9WLu2l7/7W7++0+lMcPffv5Z35UP3Y0+6qo7JbV8b47u
ZPezfP++unv4+V7duKovfo5CRH6+K2+UeZh/+p//hm8rHuSJvLsxlewv7YPyVw/atkb/ztpXl17c
Sdubx+0FfNPff1plZ6e/XO1/evHQm8r4az88/P2nZ5/56cXPh9/0T1d90cLBjL2HvZQe8SiOGaJR
+OEV/fSilX3x2zI74hyxmHP86ZJnNx1sW1X9TXej7m4+vf21k3w4x839vXrQ+sVv/z7b+uzgz1Yq
LdOPd57Kx2Ou4Jbhvn5+Ltl/egPu9OAjXwj/UCz/bulQ9iI72exenf7eHf9B2YdHMQk5jVnCP7yS
Z7InR3GMIkYZ+6iZ8EAH4h//py2qP6OCzzsPNPB54VABIvvrFbC++uUshXN8L9sn8VEcERby6Lng
oyNCGU6e1ML5p2t+NP61uunvqj9h+k8bD8T+9P6h1NdXf73UL86vrl9tfjn5JIOvefofs3vMj2IW
IZ7Q53IPkiMOC+AN+KM/cFj/qOyPgr+Qytjipv307teO8vWg83nngeg/LxzK/uL6r5f9Jrs6/eXs
19+73z8meoqOQo44S+LwayEHhUeYhSxMPsUc9OnSHxXwSwu5sP8zpv9554ECPi8cKmD1HxByTn65
fr375ZMQvmZvf1D+8REjYUxYTH4z8WchPyJHCYXIQ9GB4E8ejPxTcn/aeCD2p/cPpX7y+q83++35
yckvZ6vvKPboKCI0xhF6HnEoJICYhyz5LQEfRvqLm3/8X/2gX4ibWurfO86/iDrPtx+o4ODLDxVx
BhH3r4Y8mW7l9PBvDO+PeQAkXYQ4J5Tij7AGUM0XgBORI8CiGF4AOj+8Pon9YwT6phN9XRtfbD3Q
xBcrh1p4ufvrtbC7yr67OzCIMTyOftPBc9D/mIcT0BCHLPHxdRCNdqq96e9vPmnma2Hx6yp42nig
gKf3D8W/+0/IAbvr7atfzr5rGqBH+DEBMJJ8zQkiDGngk3Q/2v0JFGR/LvN+3nkg9M8Lh1I/+Q+A
Phfn393mI0Q5Jgn9KPLnNo/4EcKERJ88Ijww+QsJQerPAJ+njQfSf3r/UPgX/wFx/+rVy5ff095j
qGVZjEMOxdaH1/M0zJOjhEA+SPhnEuJL3H9l9Z8R/W/bDgT/27uHYr969dcH+pcn56+z7xpofmTb
L+m3D0npkJk7pHmectH3ohlodPQj2z6yn98k/pcXv+zOPuW+ryGLPwg3oaLlIUJh+Dm0fAE3A3xE
KcFAtMEnPrwO4n6mh5t//L8/AXWeNh6En6f3DwNQ9vKvD0Cf+b/vZvw/OM5P5P83mf+rs911tnqx
351tVuffk2vGR5xghqNP1Bp7VnYFEfhBSIGO/g0dhQCPnqXgh6qXL1711b38tPA15/w67L/6cvOB
PzxbO/SJjfjrfeIzTP5uPvED/f+7JPxET303mf8g3p73zj50vw6xzzNn/G6i/xF6/rkT/E3J4Ju6
rH8MD/3o934zEj3gZ7+bO/zgog/HIr7JGZ6apN9LET/av18bVDlMCZ/7c99L7j96kE/zQN9k+E9M
4XdTAESgH1ToN/IRnwcEvpf4f4w/fCsX9G953z+GfX6w0N8Ub54Yqu9l8OR/GQf3r0cQnyYxVzfm
JvswwvnFFOLvr37S3cHW35uG+6jA3f3ff0IEeM2nwdDHr3jG7hxyHE9bHm60+ftPERTPmJKEJxhm
KBiKoDnpHj6shEecQtuGA4EahXFIYaWHKa0SJkvjI0I4QQlCJKIJ7PrphZb2wxI+YjxOGAfO6XGB
Ps3MQq7zheyfJPHb7y96213IqjcaDgN3Mnz82OMxkxBxSoDCjVAM7eo4RMBsDXc3VzCXC59G/0Vy
2rbFQIdVkuQDXw09IlKEPYluAlaYZiW7yb9ph3K6VvP8rg11noZLlTTrpVpalHlUJnrVUNPtJ113
Q7boLhkElgELsmgqTJ/Zapz4RV/UXu/nGQV+pXQ8fxyk+Vh1f+U+cEIOboQQuAUeQaMsiSMasYMb
YRqGEpdATavYLSXfLsVY2g1bSrIcj07hQiRNW91XkeL7pAvHh2rgLE6L0ekirYaqaIVKKkzEQJex
XE3RULwynaou4px0OF2kbfdzhHC9MnNhrsLCVFQgwuNqN1PPmvWIu6hMA8baYhsk8TxudWT8KFwY
BoWoXVGUwo+yfZtbFx67blKVYNrVpcCqdtEFL1z3mvhqTgTXYavSchnVKApp2ruBld2UuSKZ21XZ
+jxPXSjjUqjKTKOo54hhsRRxTbPesa4VlZ+aMu0CjEYxxRglKWkCP6WVKoaLEhvXpnxoeiV0MrFh
rYvcjaIBJZ/MiWGXMWurQvS6C23W6Ch26SS1boXpYqS3MS8Ct7bMqZPejp4dU9rnwwbpaIlEnLTD
PauS8XhcON3XinVpU9e92rV0Ur/WSa2IqOoCg5CCcVSClahPUphpXLajssWvdHHmYioNtut2jqpp
1TE2nbElsUiEtnflKgqWIM5Qm4SFGLp8XkTgC1uIOEf1eVdNmImJ98t9bpQyoisdfj82imu4idZd
o9ZOQdriMnooorEu07JRVWZ8UJ+h0tTRuZz76GR0sSOiayV4gIMTd7hQYTokddgJGrrlusEFdldJ
XJhFVLrzeD2PVJ+HXcWNQG5JSiHxFOEVHit6wjTMrKVlLplcsc52xRopQl/3MmJ3lct9nMZBWVZp
rfsGpb3xNhcRCad+Bd8UvUu6fuagvNIXGe/VfL70pTOroA/rcbXUEyMnQcA438xtPan9qOrlvRtm
MGaeM0TSsOFSr8EQw1a02i5MkMmVN27oyiSDIRf+q49NDGtkWaTop0bmWYEGV6xcTcnLyEybKA7j
XgSNj6JVMjtnBc7beBFLWHq5Dn0+BmlV+XYH5ue1cKqhm4DYsEnbKpB12i65e8MIUS5THbMXfEQw
xB5MxrzJa8SuEJ4Xd40jXb+tW5nEomKze0fGqZ1FGQTDLIZe2SilfR+XOx/MoRZcDsP7YLTozgal
GdKl7P22GyRjm2Jh7fueenPaJY28jqMpbbTNJ/AGHmHRgg/vw1y5264s4mPakXrZFEzmomfsVwMD
nnq7lD6/9mYEXZcBGJ+Tg7lrh3DgO269XsC9g0kfR0MdhysdDrnKkqRHt97WE9oEemRvubWT2Zbl
zCvBh6FzgvMJV6ku5iQzuplCUeelTFJEc1ekNsgTnDUTwn7n1YCRGPU4Q4xCQfIeiBlU7yaQ94qV
sazWNkgMyjS1jK1CpaQXAYTuPi3DKB+ElqNOxMILnWeKtPo2oo1+Q/uixwK3YX5cTP3YbLowCUZh
MTFyNbVFoVNISNG1CRrwZR87a1dJVARFahLvvIhc4m+bPJJ9ls9tVvOIFJcSI91kCK7XpE7LfoAQ
anybTUQRL+oAjGa1MGXeNBBZedpEFTGizO3cpwEtkzgz1eTwPky6LtPVzI8L+D0XZZw3byrvAr+O
53bCYp7HjorBtsVVyU09pchWc5Eizfp+z0M/jKKkJq8FGXleibnKc5pKjG0kVDzrUkAfs0IXRY5I
sS67auwFtD47uY6boV5WvZ1IsjYN6qo1p6Y4q9Qymm2gSA4SSlzCTjreVK3gqnU3UaTKa4Y16dK+
beL7yHIyZ+HUTtNJDPG8u4+rcklLcPFYsCU3EVwMk0K0KuLLcRBUbSl0HXdkNUS93xcuYt3KsXC+
aViDTqvZDDaFuEzuKMzdVAKs2gifc4hYsop1KCw30UtexWbvxta/Kj1uWzBy3V/CgzjsPCmb6DLK
Z/1eMRnduqmf1bppMMUCvLcxaa510grNm4iDh2Fwf5ObWGUtxG0L+aoszusugUwhHe2JiMG6RDPm
BTphg9E3vlqaJOst11Iw7CucqmEwPq1MYl5VJKm5mPVCwdinhPptHgRLCF9V2XHN/GTejWVYW+FV
LWsRlU01Z7mjzV1JKZ1X/cRsLUap83rFxpZcV7mHT7edmdixsR4XKQH/uIhxN4eCFkHciNF55tMg
MhYLADRTKQowsVXinDZpayu9iIkS2pxESvILp4y5nruwNKveuPzCqxHVosFlG6Vo7BXLvuytPQNe
d3LwqirK355Xevr1f04/PQT14TGbz+8/EkmffzsfHvqXRj08mNOb4fCTj+D46aOfn9d5hKRPD+8c
QNyPz079C/z7u4vfBo4ZALF/jY0PeMdHzPm44SMy5kcU5vgAI8G0JIeZegyY7SMyDigMlCUs4gkL
Af3GCMOg6ydoDFP48FAP5SFFFOE4+QyNCTrCFMbzGQFQA8NqcfxHsHH8DFECYieEJSFg48fGLoGg
/xwaNyPNVT70oYjLcW62M6qX16Sh/LhXnT5pGhuG6Rey+QqK/acrwjQFYEgaRTA8CqKBQa8vwXjY
BeBaUk+i7VWf4pImUizOIfCcWalhTaNqufz9S6LnuBnuC4weQAAMckAlAOUICPrLa8qRVjIPGyvm
eOmUqCff5ULPeQ2QMlqSdC6GJIuTOK+ztmqLt5bIgAhfkPczVu2tG6JJpgXG8xtusGPr3z/e4x1/
Lk8eT8dh4BnmTx6rlASzx/Lli/IESxvnpsBKNNIvWky9jv0qX3R8TpEMKrG0jq16Kr1d/f6F0eN9
P7syPN0ENvRYfvEQhnkf5fbFlSsbJ3WpAin8RAN43i5keFO0eFFikKUNd5UMrRZVHKlzWwwK7cfK
8jFtiQ5QqooRQpIfbdVeUdSY4GOr/l+WOwgqw8PTUSgPCTwMEXHwDvCBL09HZiI7F0sphlzOkQCk
H18oomchVVNXQo1dlUDuCli/orHy8SZKSvleMgK21HSBfmepqS472zfBaamrIlj5OODDvz3m4zMA
Xxw0gbIWRzA9lMQJYjCkGIfPD9qxKuYzBWHUNKe7qgCYBHdT75umDbdJqO5lWy8ZFFLqdVk4cjv2
daEEaRNzrljfnvi6oL/GpiSVQP2kL4M5wWnt2yYSlqkx3o1TQd/iKoCibahK5Fd6oujGKu5NWrsJ
Kp3GN+VmLHhbrmYWmOXCed7Ol4RX6HbJZUy2Q5TbvAVsofrmYqmjvhABB+hwWfNuiTKsDK560UlW
RyKqSslHYQo1T+sWoaW+KGNXzZsi6fta5EVD9MpAcCuomEycmJeJogMCRc3sNgls2K5UNQZ6Z9vA
rCdPu35jpqFu0twECRUcJYNLaQ02FyxGqp2yg47O/dTnfrfEUKaLUJpAA5Kgc53GyRQoIEvcfFMk
ZdyJpefgDHGJSHXiKyinBF6aJoOAA9+4DD40YgonMoh86KJLpX2xak1Du7ROdHVKloSo0x5GTUIR
hTP8DOY2KtKgiQuXFrJpGhECoCxXRi75uBn5bAohl0gq0U1VPW98EIa3RUwBgvFogQ8WtLNp2w7K
CuqK8XgADEHWBmqY9nrSRu+hCsaBcE1Z+3MbYloLJMf2NUqIZitecHbf+iVxgioMRS2y85x2fElu
Q6+gKE2GmrWiIO18ERMDcXrJQ7qHymLuRBuUERUh0xDSoC4I75gqm2Zdc56fsoKRdewHX4iumDDJ
AtqzlZZ8SRfrzJTNUFXuyBIUYIORDVNn5n4ReW3Ly4Vhdl9J5wLhq1ioRfex0B1Cl5RHRh3ndeOg
DKwpn68tmWQhFJYlX3clQ2nB+/GCFjOU32Nk+jcBRJZpm+Myfgk8jJx3NJhYJ+qucJesIZUX01w0
SCDFKyjw1SR3Ix2GTdAYdIxbdtN1QTcDQJPNzWJIEN0Nca7WOmzqe19TOgqARxCqFPYzyqjtx6zq
erv3S7x3g1nuoSQOxWiN3uAqmu6ojOrTUNXhdWLCbkkxB4AqpmU2WwNEypnJabcrYgvlhLJQ4Joc
UG2FupWcCZTT2sg1NRPcv58jD4pnRVbocuxEE8hpzZuyq0VPCdguGQxaz53JAQqzGuK40+huKRgw
I6bKozeoL3MgWZre4VROtdoqSq0VUCWxNQqTh9gU9XVQE/5+DEbqUwP7eQpMRXcthxDqJ8yS6hip
OUh9w5IV6fGQ0UUPL2sS+FaMpq/fNDJsVpViU5G5MUogzIC6IzH4pgizsOBUdFpD/FqcX44Tb+lL
stT0tpp9f67maE7jccwBa/bJbqwMPNcu4zgQQ0jlfqARRBU5xnhKgUmozTque6rWrSXD2o8oeJCM
q9MxmZfMomGY017m5bEjvsSCSdu8l3qp0iXHTZ36Mpi4aFzQXMyqYFDsJ5KuNFQpV2EzVCmqGdk3
ha7TudZBeepNYPm+HYMmRVOLJmEN1JI6ClU2uErztA8hc4Xhct7wIIGsZox7O+AEjDWPC3wa6TJZ
azsWF6xH1aZumrARQW50NlETXTbFYlYgGbxNNCMpsZK+Hvkgq7TyFdS7pQyWNVfRhEQVRXJtx5pt
67KAItE6Uh17oI424dhScyKLluxwH/pNXcpoED3U1WnZ9vYlZP72lsUVPq2RmtZdN+f5pUELsECY
MzWJcYnGqy7EXG2DxdpLj+MyTMMqj/d04qzZT6Yvs8nPy0XQz/Ujd1MtgoUtxLJSjylY8fIOF5pY
0UsSrxeePGafQhJ22VjZBZcdWPqwqxxf+BYScpDvJnAFKNX0XK5HsFjw7Yac6SRqUg6sUTZFoVvV
cRmkUVPbVaCpPp5bejExt4MZw2uZs+ikmbxfu8BsoibajAm669rlagj5g0bDFZI8i5vo1hfFuVrc
mizVRRUYsqNKj+cEK1QCjcOAgrEFxNQSvWyH+NSgsFrrahJ0bt3x3I3wvwZ36ZhAyU9yhzIE3vwq
d3xejxGN1/3A6+3kNVpxFuEdZLpkFRRV/ZAPqMxIUIwbsMEka2JnbicyzvsJLpFA9pFxphjIkTA8
vpa1ysOVCYNt6ZdZr0PFoJak2PTVsaLe+lS1fNjbGk2NUGE7pEpGthWksTf1uKzR3IfVadw11q1Q
UIbrpHKq1QIEmhc3AZ2tTVnOgpfA0RZriM9lsavqGAPUwl1Lt3lehOzUsYayjNNSX8sQgmpUDwgk
3HSZW0abX/UjXlakwLkTYIRDCs/55sVx1+sIsK6hJ9OYL+vEVLPeANRwKVczLVNcufmscTV3gnEL
hCf2w5xVU7gMKTywUU8rPk6jzuAPXExbxBQ9G+MR4LvHZEhSKbu4TP2c+FCEZlmu6hxkDmGQYpSS
sqO/jjYpeRZ1ZZkuY7ggUbdFNK0TwFGvwGfHk9qH3qV9wJJZqKmPV7XvhosFAtC6xoHvs0kX7T0Q
9fhRRknmFfxNhBUePCVQPlf1dQLYngvjOk1Sj7s42jAXkMskqPK0rXnzfkBF8Gq0QwVUb1v1O10W
RZEtpFFpkyQ65UUTvZpjzN6WEens8Sj50Ke1qYjcmQrnkDkm7zZlKMct6YGxnKeCr/pqVOey6/py
C9mkPWcBn3+1UTdckZqqY9+F7HKC5VNM0ZuJ1fo4aUh0KnFbvI6864QtI4Pewbgt3XOg/bdF3qL3
tcbJq8IqnSmZ2zuQLP3VoDzcg+LAYuD2crXqVBSYtGqpehOPEjUinhec+cC2K9+r2zmSc7ZALZc2
2A5A4jXKA/XdzSvwfUABLQmw29qiRe+GxgBFrxp+jEYJTQ02wTkbh/t+3ZDJgN8D3bbIcgZ9z/Nx
3OlpY0cHjPEgJ6AzhupNnQDyW4aYHYddMaI0GWbQpOXYr0lALYAr1LgToOj3VVFPx12uYpEvMfwI
XXLrQ1unbAB3s7nd5bguNoQtnmYQu9yZRHjvfCuvbEvdkvoCTzs3z0U2BgO7cNQgYC5pv+8MGs98
MvgLP3RAvS1tz9eNe+TwUAz1ZTjvoDfQvIPStEw1d/Mlh6yxgSfdgzxLOrKcl7g3IhxqJ0aKoSKC
mnG87yOSn3RoQnulAv0KQ62+rT0ZjztuytPIyeJiDJt9UevzZMn7k8HbMFpBAXBcJMGur1XzNs6l
u6G5la+AEnebto0vw6baAIjzIiyl3pAgHAVLpvZEWarTIey0KFEcrdGI7OkSdMmKLlENCa11a9l2
dN0qbrI6DKBgHLvhGgPpnUqG243v/ZBGrCxFVTVo4/xwAq0KlPHC2DPeJH3q4q7cRwl0XszImABG
Wp/jpsl3LrbQpLHO770ezPEwueAaIBdaKdoHe2DSlxKIdjeA3oF6X41lmay8ItFrX4zthuFh2bu+
d8Aw0ttyKDvAIXbMHIeWTtdU06bJ8cNIgJVa22bpsion+X4MllqUpeaiL310HnReXqNS96ddH8Yz
ZKgqyeYSA5oGLlwstnFrlpRm74ckTufA+22TBHQ1BNbvO9Lr63Jp3nPH9H3neLMqpplLUUYFE0kV
OVFZl2+Gom43bWiA7g3Knq/iXp50ZXfvc5mvAXv3exJDfyCJTCMMHvG7Buc+LYahgLij9Vky00DA
k4AabCqu0hLXSsQ9II98gUp9imtQcdVsNGmWS8tMdJ2Qst7O49SvWzeWAEH6kZ/aGpi63qol1fUI
dgDdsXUIcfeOAzJ8SFS7CDshyDN5Hu06nQen8PcCmo3XhL3iJIfayZjW7YN2sFk5ta/ZUkDMpbQT
edtX6cQj9QZJ6J4AVXxsJGeTcDiG0gpNkPrbEVo4grviBFqJ9BEVh1k1zstJPsRo7UzxEnQCLQlc
4VVe5nptuXvNctqn3s/tbvbhhSZoyXAASRrJ3q/bLtmUvuozXJluSMcBTGSKpV+FEYLw0vlp3bsK
wlEDZQyC3HJdVRXeBgCldgzwBRR0Pb5r47Bbd9ZdYTNQD7mAl2/CKriAv3GzrIOIPUB3OToGbaOM
QWrZ8ara8MH6TI3mzLez20MsgNLNBd1LwGvLtiGmTcsoglw6VyeRpd6LviPQrst5YjMOnPJmCmQr
Qg7pvQD33gL1la8BHP8KtHC54THHb7o64aejnwBZyTIWtF/sOnEW4kjDbzVnL6NpQOmQ1yodBmRT
hFrg2yO/DcCBRO8IPpkbVt/3beveOGj1tWIu5nkHzUWB/dJftHXbdalLmuRl7odhPZmksyLuQgA1
tMy3dFneVrRc1ppgoJMrar2ABNZl4zS06YJZbHdsjmdo4VlrpGjMBCocl1IKkkDVREYoEQQrAHyE
bX+bG/mmnWd2P3pT72Fjd55oW8a7fLT0lBRD3YtSKfK2sJIcx5OczoKW+psmQOrCoWHWInd+3EKr
/4YMYWzSmKnhdIpjctOScLiI67A+HklATlXU4wuiO2jPSSgvHKrCSygo6XHOmn4z9HY4xogMnSiC
Eu161drjoGfu1FRqvpRlq87GisOvnZPC2gC/NN0cALVB3DtFJnTbOdOtwsBYtaG9axLR6MZvedM3
GFj/kO9onGj4AZWAxqPLRoB1r4ZkCe/zgCwZt8zfY7DwjaNsXqtEOiR0idp9l/c6pYEdoN0IRVDG
82aEqAD9ebMK44SXkNXmahRKd/hVEmFns1xSAJ2L4W8kDA1UKTTg6cMUaGtSm4/jpR7a+jVe4Eqr
epjsZZ4E/nhWCRChTaPu8nHm2wYh/FZKJ4+Lnt5D/6Q/Jh66ugEMBFwDbH/ZTrQ6GWuoaEWMl0vH
cPimjAHKlsNst9D8LG8bwpqHYRggvkUxwCxlNhJGGo6nbuEnRvWAkUwzXLNpZJdhovqsBqPZ8joM
oRPaFGIeoO3UWxNtpC+Cq8j1l7MfyhWh9tLKCN21GjpSuJPutJncryjkLYaEFZpQyDkYbnlIphCG
EgqVykYWZgVVEi1FWM35trPB8HZWdFw52QR76OY35lHgg7BhcdohnaziNuhH6J7X8THuZwctsa4D
IgdQLFnnDNo/i5ltAc10wrbGK59fDa1vmu2EuQnWCwxwbIbIxw+Ji5dsRK4+HQr5ssP5LO9KM5Op
FVNEe3RZdMnkgdXR/fnUtDTPHB0dSmcVomNk1Qjo3C4RyxQEFgKt4mYuX4/APjmB4iG8RXyI/Tpv
nX3HAXj9f/bOZWtSHMvSL9TUAiEhNOkBYPf/fnX3CcuvIBAghECIp+9tHrmyPDwzI7uqJj3oScQg
PBwzENI5e3/7WLtfzCgOpYVlmbV8IxdMVKOPS2sgL6W+g3bmKQ0EgW9DaAJSwzetPMaGV/UeCh6q
486rJL2wcSldTkzr06PoS2FP/QbB5UbDorT7ISgXkkUjI01hoigoGpuiy4qcqg44+Tw8NCfmB2yn
fft5tE5C5m4T2WTXRcs+uBqt0F3dLir5AQWu1QafY7Ee/WtjsXlmgaJzuY87lNxZmxgd3dNElTE2
FpAv+wZVyzdYt90LQUMgmFDzk8BRXV44deoNKIl6Q/c0KpR2Hf20mTaZD7JP2XYXLgORB8l0vWPM
0bsZbxna84awuhjXWnY7j671thr8Op06aIkeykU5PRhSlv2Zk9mO2dATWQS07256pQOfibS+lpuD
WvtDn9YSpeZSPdashOeHLaFtsLTkqvO+1+qHmKG5FlHEEvaKwVNWHQZpsKfXEVFqVxEN5RBgkx13
k3OwZm1A4+EuCtde4XmaBDI8hMn2GI8JHARDCP58v214rlMn4J9ssLEflm3B651UCV2eakksuV+n
CX+co+zs8xZS3kupsTz30RL6LdNucmbXbjay+VbVdMl5aSDj1YtBMdH7AHZeECXhfqiu6khDgvU2
aSa+wS7n8zsMD3cEBKPYUzIEIlMlC8Y8ZmVicG7gtXpmfZzeoiqvb6sKBkQez2tXF4OE9ZRPWBBh
LlF98rypWtfmfAYikEVpW4eZcg1U9EV0fZltUbvNhVqt1LlFBVaIQTr+uMWwQPssLWVyihcZQ9TQ
sXuoYFXizvQjuJRka/s8aSxAhhVFGxSnpl9fmppyVMlbAqs4WTwOkIXKNTltvSttUZIOe8Y66G81
NVGXz2i4PzpT1g9THPffLFfzW0KcgAaup3s6hdGUkYErmbFtLbOm71Z3mOOS0SMDLjOdapWs6Wkw
BjptbejgssWx6WYaVZTVKKseMPLBs3xeevUWo35/92Td7sTARZfrUYsYB+rAXlnoQ5UbsXKczXPN
P2+jE/sASjlO6bVPYYFrvnTv0vYw09Nu4vLHIhZI9sDH5vY4OYqSH/pz3+0hw0zipsJ5exDM1Bok
SOnXPT55/HlZ4MxncVCmWPGeyd28cqy+uCXubNZNfiDbYF7SKrZ3kWmrA3QGLJkwBU1XWNSP1dFa
trWXzbehywddybQY4qpThaQdXuVm62JygKeMwioIIvLARt7FF696ZTKbMKJOAZH9DHBl5Di4y2ot
Cw413ud11InL2k+Q6lMfYGOz7aRy5S07z9LG3TlMUCXu0KthcbsG9X6RsDn8JNm17JRh556prfs4
r4cZb0WIxh3v3NwFJz8Bj8ic4igpfIlbOchaYLVYmeymOplQrpar6Y6b6dq7KbWC3McwUAkEiQil
lfZJp/KAU3wFg7dyyRMdoA0kP9d7mFb197VtSLKjaPPuCL5kXOgFLmc6RUOVr7MZPk3MxRMc9iQa
snKy6hl6bvpZjrb95MlYr4dGx+qNoOgEhVO18dsWQgvI5h7ufFfxroW6uC73KV6/Bi0BX98j306u
AH3gmlMoXY/GegrwCXlH2mRXD8qyrKnKpstIXIV31PTsS7lAeO7siBd0Bn6XFnW0hvWBO6aBvC0o
u3FF0QVFTMseSreP9b5NB1SvzRh0N/AwvS4EpfSOihFfbVZheHDWBPA3SyBlIQfUVchRBzVWfFTa
U0jI5A59NMTrIWSbwokBCGsuln6hajc4oE55t2g37BS+jsuwcSm+mzsy3vdCYM/DITwX0DnWco8G
p+tv5sa5m4luKfpEbvn2IaHd8NVzzqYCxzjxF4b+aH2c6r5Cedo5MuaAjbwrgHGMr85yPeRjN8Dn
ALKWLk8/XSzfRV13ApdJ46yHCfZlmJy4W5rU+P0EOhCkC85IuLZCV89tsxByvG6euwQvG8+CehZv
LfVcoh9N7ZOQ0E1OqXH9sJOi+j4JIvN4qFDTDZKKU71ALso2m9o3xsptLcxs4i0b2o5B5x5x1GX9
SN1NORKh93rqxYEFKUR+C5W/Py4TwclQJ6oasqrvb8qI9OWlTUWXfJv5VPuHRtixujOJxcvLunWz
N+G6gBW0EErIZWp5sx2HxcJKRP8cqxMTttyK0QR6wgPqzA8zBJWFfRa0bzoeQ39xa0vKj2RLQCBl
ZC3VKZ4iYz+HMmy3N1Jeq4M0AuOzY+0i+C6FRjE+07LxNU7BdqcjK+Y8GdKaFlCAZNEnE3SfpRxx
ZsBEkfVJ4C6hvXT6Ctd0HCfFF7rVctuy1ZlufoAq30yP3SjJ6zZvA99No4jXfThMFcvTkc3sfg4C
hWqukkW6hJe2j8jTXPXt3kAafOeq3b5WMixv2TZEaH8ZuwBD2d4pGyQq7Gl64tU2HLVPGZCYBG6O
TdJji3LpfiTSFERHoS76cuPAGyNciehwLuDK8mcAwvZr2/EKy0dIfgjrenyAj62+R9osP6atWiXe
Kl8Wm1rGJ9noRlzc3KWXRI+JKYLWOQn2RojcVaV/5+Eqj1Ojd5YIK4u23vinlYry44QpNq8BSt+C
WywF3tZj0QQV+97JLgWuGHNyu/jGnvjSh/c1jRk/1mAXyBmUZARCcdCmkENjj9gM2BFtldEZpJLh
i651gg18dsG692Hc4xwa68/xRptjoFYoAKkTlySm65mB3siTKBBnX4OVrdaW39VCk13irU3ztdvK
tqArowGMkDI6dKrenmsZJCF8rD6kWQWC+zbd6HpUUAg/EzvVecRFe483SAcFrxWKSl5P81cXCwXd
EFYUTO+lubGUJCRvIaOMsKVlL7IKne5+EaNodwPv6nsQe+gzpJ5grbLK9xmN9FJlZCy7542p+ge8
bGx20YKOre7CsMkhKWvAV11N8hrcrMs8bekOdW1/dlbHUzG2ss5GNQ94rFGbN4ssT144lTVpOn9M
tkgV8zibG7Jt1SkaFMyxqHxnKcStk2dl0IAJHAa22xpn3r2LfqSSNnd6Xl45i0BcLUO781C0buCf
+vtV1+2aB9TIp8E6VnCTzkMG1bPJTTmxs10BSSRxML/UnqafvXLDTQTE4gFiKhb+5sZ+HzITFisb
sTZEJYHvleBecnw0UaG+IuUJ7C+N83IBh8wTnQyFANFdf+niKTjDeMvTxWiTB400h3oD/wU+IpgL
mromyYDzAgZd2XO4pt0NSJIhg2Od8gz7KT0S3DO41Wj0H+jsvQPL6IbbDWj8CQ2yeoPj0BW2BYm6
BoBwc1amQN+oE+LS9PPwaZULTjHn6+HV6ZTfya3xH4UeyQ7jzIDVQaB/76PAQdG1OFLlYCBYxG0o
6/3sIGRlplMXFuAk9z1Jqn0VElO4AJwrJ8uR9dqq4ooI5f+rdpHHowbvuAUCuuhMLdnhtnOfM2lQ
s1XlcG4kRKmJNFWuUtf/wbT9Swjlz2wO0A4MxEjQD4BIIAzZhivN9AshY7Bfhr2usec2I3bqNI7Z
ZSvn5atjBH5b2PF7gO2oLP+azPkzJPXzsgg+YAJfjLRCwtlvl+1BfbLNWxjafcBTQNqeloWC5o0t
tUvRHHDgg//mmlF4xX3+EwfCVTF9C+N1OYevE3IqfgNuEFkQtlNwn+1Cr2pmM4TwoUJsXhkIImv2
9erml7W0MHEj1NSAIdLmCNMfHd/SJpvd1T4Jv3g1iQUNlAzRvPJp1e+MWBackgCK+RXHbAb2BXYz
amjNaPOja5VvYH5jJOqRhT3qA99E9isXAyygmSUiwsks+u7IMLfnsYGsEeSj2uK7JdLza4ou1+Wd
RVn7OJgkAgYUzhpI8twt8842zvtd60o+FpFlsOcaNEbjF+HplSAJkBDIErx0kMowJOhFyBkO6tjY
4BSWvg3gKrlR5zxZthOL++RpjRuFVwu9whe3Opx19ZpCg0VptY8DFJf5WNGYFk0FFDSD/ldO0ODA
lRemDiN2SmW41IWfen9KVIiebWUM6gcgH32O2mSEb4L++h25oLEvNBuC712fStQa68r5AY6V/Jio
nrCDBBFvd7SM/FeVrjLMA7POyDcs6xTummW9gtX1lhRWQ4lGozms2AKgjgV52MTzeAJmqlt0My2E
Y8GNuYitxTGTbq5RIIgMgJeKD74ttBYG/Vgg+0PVTQDmhiSOu12T2HmB2FAryAJRK7B9A5thmVez
OdNIhWI/rn47aeHD9fDz5fhbKOrhjxX5R8DnVw70Vyz0f78M4Bu639HRP/2R/zsU9fB9uM5PnH7/
q/4fpFCvuaZ/TaH+PpnpiqFe/48/MFRErUIIwRjomUKR+SWeBTwVoSIhQpJiAQJI/ZVBZSHF5scE
UB/sQtgOpj/iWVT8B0WdArMQ3QEF1Ur/Kwzqb3ssshc8+cllYpQ9hEzyG4UY0mZVY5cwOBg+hKfY
F90wv8+KXsrF2D3Zpj8W0L/c1K+34deN7o8rJlF6ne1OQ8p+u6IcqsEBJWHZPJJXGrWfZX2l+JuX
qZyfiZgfUz0DHnPxu5jZV9gzT43UX3wHUdAE8R5G3feasZvWQt0Ypw9DjCjAtCTVjk4pRpf9/SH+
ba3/Gl7D4/ntw0ZEUJJS0I3gV4GGXW/fL0fQ7KsyuRpBmalggYIHWLMpGdu7Wgr4SXim/T65mkzo
VciLuRpPLRwoUxt3aLbt1Q/gtlQFEmuJS5nTxcBFXkWQJWj87hAS+sgk8gzN1eeCSB5/SmfxaCig
p6sRFsOkPm/pPVQEuxvbeD85+AzGIsSxzNXyCs8vLhjvfDGU8ogTpoErXHlY0PZuRdggC7oNYies
gyKOevAipsmqKVifiNE0R081HjYxNZkha3XjdMOLcE5MDin+U7el6EKhpS8/NflrO4J2mDXR42iX
4LEqq2QPbAtJBuhORyR+KqAyUCxAeu1EYO94lKT7shvrpegbH38v26D9Pg202c9VsBaWbGvG5mAH
D3jM4ZDAMzIKoYn+vbboAHnKP2xUP7PJZEMFhW5aVXsGq9YcGmR+DnzctpsQiaRT48q3aK2WLFxh
m40rblAoIDYCaw0Os5EaDRD00moJztCDXiuQAU8bOupdty39LgqW4LZ1inwRdG4OpY8PeH7iiFJs
vq9Q8uVq6dmt7Oipq5tvTgbdg0L4A6VoOEdFL+L6IGUD26erW4gU8gBWIW4LaAgMXSNqN3CeJb2k
XvFMqq1+HklPdkM5mXysG5yQQJ0lKescwYMMbyB9lW13aHwrTmIjn3thuiIaIrjvvVjzjfQdgmnx
A9uk2c1AHNHTA3uUtRnuWKArVALDuENsCeIlMpPI8s36VvkFNUNa/gA0VH2rVvZ58vDmlkV1TS6T
2h510g2PW9k1RVdFKK4TrNAmjQZICCaG3kkheC91tQca/7XnG1qSNHjD8RPfx5Nsb7Y6mg4QceNL
HVWf+YYM4ogEyXPrzYq4EAcjUbFyKnRcwZaaYwQ3OY68jDUocHuu+zMw+DsRlvrTuJb82ERIt/Vp
1RUT0lWnQOq+CDy6ZFSfDjGQ5L5uovjFSt7g5lw1G4OInx6H5q4sLTQZJdgXjvjoLhghLoYzkil0
rR8GpuyOM8CGTSfEEXtf9TqG69MQwgtf4krtjfVHNZRHWTsoYImBKhLZqSiNhkxd1UdjunWXjq58
UpS0d2zW7EB6OtwFodg+esLdx3kr6aPykdk5gxAQ6O66PBAJn42Lx6mf5otJPFhW5t0tRSUE3LBO
C0V4ebAQQJGeCuYvamX3SQREXyuzCy3MxJL4Wwi/r9TH3yhiQTeid/wwDSiAWBuCXCeNtUBeyjiP
A72PTUoPYeJShHH4OGZxRCaEnyh65Xkdvy1rIPLK0ORjWU5vnbfy6OteFhVCq9nEtEQozJXDG0CC
zxuomruoTekRSvx7A7b6dUT3/zjFc3k3TFF1iy1IooScol1bpf1uihi5760YAGJ58pBua/rJB31z
kFirj1B19Y2WvXogTQvRfajHvEyY3xHZtvki+yhHvuwzEk7TYWgG+6OE0YDAKa/uGRzPjEo+547Y
4cOo60++W3EvZ/tkfRgd6onRC0Qins1BeG8r9xIQ+r6y8I21c5fkrtTVbavGGu60IUlOkKR7muIQ
Pbsi0YmBEyoUNsjvYMb4BUM6yqOOEKcFAxwZDokdbgMq8yo6dXzESlxmCTSoLn3BI6OOMdd4r6cO
ino2jfERKoE/jA103mwsW8R5Bz/qez2yELjHOupiGPX8kVsTyb0qZ7qhbKznNu9LG74MflhxZ03/
g+oZ4qslMTCwkjc3vIoOlpcFxH/1jVgPOX9MhwtFoXlcBW07FJUl/8KiakBdLMtiEaIm2QpjdNfZ
2JwrZhACVQn0/qFit2nc6MfSqPaeKuWP1UqDU1XGIWJOM/m6SeAJO5bO5cuEjGwu53qJisFrdwfb
tD5bmHiPVTNHkDfMKUoFQPN20nGGJtvvg3DYirleyb4CpDrsOsZZAbg62NmaCUz3KMfrHVNn6JYF
lAbAsDVLslgM6X6pwQm3WpQ/xoEuD6ZMoPlHPck2vDX7cA62BaseqiihYGkhD84Q80GEi5u5rH+4
YBJvg5nEDrIR/WwXPlzITJ3OgL7MF1LXrYbIkOiDU00HkT2CSr91S3evm5J+CfwUZmXstiNsy2cy
9uW59ny+VAwMl5aIFGgxf6+7St1NazfsEu6i/QQw0nCEFZu4tQ8ToWI/se4d4ckW6RfEuq7Uf30E
rBHmFYj1ol/T5hYqcQV0bEHzhDhinzElwscBQbNduwYrvEAk84DcjddnGKwfGQBaxcIN8rLYi268
r8HwAiJ09rS05U2KE+gWlUGT6RXof6YWHJJz07SFQq7wWfNO7wMrQZGlyzbdlaJ9sh1dc7wQ5U1g
wVzEqDtyDRvznqUjPYJIPnbwUmtAedAddjYIAd1d44qjiqNTCzHnx4zIbpbixLgEU22OwArMlcv7
IRGaP0mWDJcRluObnLBIsWUHKwDbafajOYfw49cnGRoFkbIK7Tm9msv+p88MZB0Ox9V83ra6KSCl
rLcUJHZGkh9EGQoLadgEAJj1wbMJzrW6mtgWbra52tqpIjCqkmXZB13jrzwoTjU0vTiSEnbnrk64
unri8BHL47gNw3GirrzUa2luwC8171UA9mXS6Qj3cKkvZlkBJo1iXvcpOKxzf3XcqZLlxbXJ9D0A
O9xlrqsGAJcw6F3lk0PMavNEE/doAa0UfV89AyHvTwtJXb7RkBxE3EPTLrsqY46FBZwme0yx/ezg
QIwFR3rxMkRBfJ+6NMlTG9MbmqTTGRkMe9gYf5AliHS1DnlzRQ8YHcs9C1okX+r+2KYxYrwz1ITK
Xg1f4/ECRn4o5tj53C0jtPJGRnfRqt7bK9xQ0/Jp6w1/cR1oOGwvQCAW8q2/QhETLJ2EdfGbXhb7
WC3bUcEoRGzJfDMADYbNRFm5uDYDxo3yvW7AgC50J6+4xZzOEw62LU3vcJI2b8uMw3OKqwG74zhe
LG+yJgQS1Ysm+V7Gk76dVkPepKzEe2pLiPSNFzB+XLoWcDGTh5r07sHFvoVQUq11AXcYWMjg0Bb3
EI8vTDQTvITmAzclikfiVBGno4TXA6wl8hUKwkA12LuHhzLqXhCpmnISwUlex4Yd4pmdSeDlc6uT
21HBZmPE7CwP1E0c+w8QMRKYdUKdmmhe9tA9hlyEy55p/oydTkKcl2LHkNXOl7r5gVzKBgI6/tbO
yeeutC9+0I8berFb1aaIUsSfvUvqF3DHZRZV5LZNuxeNIvvcyfqDoqtNcnyyQoqoLUKXylwECtUk
onxf3DRV+3Zc3KmR5ZhDzdDIQ7D5KEvL9p33yEw04Mb5uOr7rduezdCneyRLG/Dda5KHVYT7RR/w
JKHWenOrVaifNAGn6TucoHTWOqND+S1IpMz0tG75gnLTpwaX9fW0Y2HV5CMOsKxBIhsUVxlkdT/p
l4S29U0L1+uAaNa+ioBuVeNyCuHI3yqmkO/QV4xvRkY6viJKy5KSh1AqmjW0puDgkKsimz3Ca3f7
RiP2p6qOPblVf8NPk5CsvOpzTcxzC0gaQo6wwCvj86JseBcJ6oCaAcrlFf/EdTAdVyPXe9rJc+OU
3VdNul16TWcQYoGpb7xiiIZgLEk8QddsVVBUnkePasAeifRWwYFT3WgTdw+1VF0WWYJ5G42y5wl+
dLoPWjW82ykI815uN+0KuksA8wIG+yUcN4cJDVcELOaw2xwJly9Ve619eaww+ACYV6ZSgoW6MnPs
NcTskwf6lYO3mAuvLDAZeyXPelbNx3lERmAOjr7XML45xlXMWdc45DYxvCBDCPxH1YZsFwmC7VgO
YCQ3y3AmLj9nooQfx+mHu9Jvy08QTsv1o3OLuF9rIr4ikb8V1gywrVEhYUSICrMoqtb92g4d4BH6
NHWgBRCLfgSx/KU34bOydXWmVy5PbmgjrefPsoZ1AjE3+rD2iTyMaMnXLnm1Ih0yx+SnTo3+Lrzu
dFwoldVNuR4QU513AI2ABlKBbjZDqT/ciA4WoQdj1xDeF4IM3zBYontuK9JmU8/CA63ae4WXr8DJ
AnPQsPbkOsy1MBKfbJzFGZ/pY+LfMNLG72GxItDZkyfD14ODjLdl3eqfGDyRfYpg2scBnDb2iCo5
zCXSfOGVy6HNtdVckRezIkIMY0O/hM+37EN3vU0pXlh9pS3JT/BS4QvsTNWcddd2eyygXVI37UGs
KIHD9QZCdbOf0IeDM3kSoKZu3ZVVgOXgoQYkr6AojhSscAELfruRGzrXLcSsjxT74rYE9BkBrwCM
RDnfLFectOu78itf0a9jmsp8jkNWbBojGEw7g3U3mGcx1D6HjhsXA/rzImBOn5uk0SSnsQ5fkeTQ
hxI6KMwHgK72irxyMzAQcV39fbsCsdsVjTVXSPb/a4j/+gc/v//8Tz8VQQoV7+/60z+Mefon433/
/n/9ISRG/wGxLkWWPQrDCNLUNbXrvl8nPQUpfqwSv8+BdwWi4VVohOz2tzx7EuIXDiLCEY+NRQwd
CyLWf2qJ13lGYYqMPOLx/L806uk3BwNhdvwVsGCvv1sE1oH9FvTuEEMOqU0iBEeLIQyPiamOv9yP
f6LH/dMrxAlKwJ9xbSiff1LjpqnFCJ8WV4BXbzZ+xOnzP7zCNRb9i94HotnFHUjsrBtzie/A7fTf
uQIqOw71FnbP74pitFVT0gQsymakocBJjYgd/vVdiv4cicZvN0KqTDG+K8JYMIZRVb9Foisd1mPc
IImk7EDX23rW4TPGZqXvsqJBdAlheMAatyAYSJv2tz2V5Y5orm7TcmpRHo9b1FzWMaIck2SAnHww
QOa644hEaXQomcRuFgYhmqZItdhO/vrT/9l9w4fHwoHnd83lpzQV/Cof//IExqFdkXHiUSa26Ca0
31LR4owJAcPQf3OlP0fc/7gSwZCHOMTsBThMvz3rgEZTHaogyojXL2VqmsvCt8e+7rbir7/SP79Q
jBwRBdyEZ/7nr4RCIOlkj/aNzknRSZPHbngDW/3hry/zj3cONilC+zzieOz/8P6tiRpSH3kMgklQ
7i7hgN4p/Yhz+Bi49t9c68+2wfXeXWclYHgF/iGwr/z2rmM+m6WhBCM/pyuyNvsRGuiqt5xMF6Q6
//p7XX9d8RfH4OfF8KXCGHMIOP4d/WbItglawHStKXDkOFfJWxgXFb8IBIUAifHlyVRnOO3x1P9x
Tv1LqwKF4Z93nJ+Xxg+eMkxnIPglQvb7anRoZCvUVnGGROP8wqMFBr83QiF8l87VfY+wI6LDUHe/
ERWoM8bRbU+xg9Bhp3WkBTW1HI4KU9fuG6BQQDMS3SPDjBQuxgVBAP+gXacOC0PyKAfW2l/QUuhX
LwhWC5sb+1J6GX3EPArxqUwTDF6Y0m5ERcfGUhZRomA7Bh0Ynp2ME+cRQNQmyBsRxjeN3uxpSHv8
6TFxyxelXQ8kvSLuNdHpynMzAtBSbEqf2Ny56amynPaYV0e39dyFZRhfKu3CL1Zr+aDaEqGZIEZK
AXV2sJ1DzSeaxQjiPiEk+h1HA8qYNcS4HvAuQqdZ5a3eijQhETreRJLLnGqSnMVajc8ois1wWjWS
yh7V+TfpK/vA+no4YcJdfwQmpHbUdhHmLYGPGopJL8QcljmJb2PqpgV8mtBhXnOwdwjNYVxIgTkI
PNyvQ6S/NDIAjwoESmOUnm+79V5vI8TnkozdbWf88rkEMXIZqzEu6nEMH0U8pQ+RIUMxcJrcYJgS
xuwtiaR51UE4KWIWDvdEDEu3R+sbzs/VqlDQo3NFuDNpJ+h06B8rB6R+WpBtisprb9VMtp0PE6ln
aFpIOvoibgboLz2g83ySafsRid9zg/3uyAbge3Vq4seFTuLZ9di+D1FVQtmoOeTrAJojTvG3IIkg
0Rgxgv8q5woqKpLrZzxMsp+Q8YZ1XC7neYDHkYWmgnJE0Sy/OLw1EMLbZN3DvBb0ZhbtMmRo8ji7
gUaqDluaBG+awBbJMFEM+eukmdGB+MTUD60PeT4CwEiRLU80SmEgJbezXbbdFATNNahl5IlojBl7
miHC6v1aejFfOtzKe1Gn48mVAodH33vnX1qsnfjg8NeBwgfR2s4WiSiWihdLpdrNpNouxiKGuk7a
+SObBqxlGCRQAys/IPUN1NjtJxtydR4duusDkH3YN+j1MSTk3l3j6V+XME4izA8rLTolcPLuGdml
5vMETHu4xDAYTij/+7ZAQk0laHQFe0kwq1De2LjHsCkhfccKUGfNJyRKEPco6DwJqKg40A+U+3HN
bWORDc6gCSNoaMJkLoYhMu99KwzdSyCdRVzGdt8jP/Jc067dM0+XKUtCYj8TRWtkM2d3DLwzD2so
ko81pfoHiRw9NmFH9rIJEGU3Zv6cjqHbsUpOeLlWlS5FRJUAoCZHiNIS8+aOk0+DV4yxIgRpJ0xb
A9Q619+GWaRPZbnIIA9cv72bOAaPxbXaPou6IQOworBHkGph54lomIQrdt39MpX2QxLXoKYwPKDP
+DrHh/9D2nksSaps2/aHLmY4OKobQajMSC2rOliWQjrC0Xz9G5zXuFWZZVl27Lb2buydBOC4LzHn
WIbbwUukPLtzDAdPtqUbdZG6WhhvaCltcSjb1KBaZeD6KyXUtrCmnWjsYB7R3UnY5DAgLkV7lsv8
ArwteVOrTlWU2fI9S93IP4xKBdTMPL+Zt1Il5niYDAsMma6j9GkGKYkFojVwGanI0CH9cJnuzMJU
v8au8cMc3XtwPxALuwczqAvnkrR4sm4SL6UhIew6ncGH6m45OzI1qcQb8WxulYNM7GgAN4C+FJXT
HZ6ksbnSIkPhrnpnjMqwMQvZpCHKexmaJXTETc8WvY+yxJy26WRNj/zuMqR/PL6Z2TTUX/COBdte
SbaO0h0Td98N2Wxc2plXyiOQP9oXWmXDocQbc7CwzDcHjxLfD2SyBfL0zNIXCpXpuO2xH+y8Ikgl
LJXWuKeJBtPRDMr0iTad81T2k7Obs7K+CGqRxGR4cRw2fjc/+zWt47NoU/PKwC7fPzbazC3QiWV5
2xlZgjrf9r6NvaA12Qd1YkGnW2paC1Xi20+F36XbEiLTZaFj7R2rTvri1ERitUoASArWVJ/S/0Op
s2y5KMw0rXC1L5a89TrZqtcuasZmL1OrT+9Q3qidqXqT4r6qxNcC30kZ+qnTyNuR+PFMTXigdTAu
8iia0YoQx8XgXAYrvhYSvU9Z95bcLm49W1tfRANStBTzaLlr5smN31zNe732ZI+KsS/myd9n/SLi
4zQ2s/Xc5bRBD9odp0tPD/GxausgvppR+KA5R9twmnGRPKh6AEpUjvi7Ke33zhD6JvS2Ih6tYAde
RNUX86QKcHBeMMONoWCDKyLSLWqEyAiydEuVt9hnVEvwopo+2n8DHTdKp7qK7lcvaINLhPz+yNmg
j87UVupaQ8s8pGbsvKjYSiCxuPM07iMBy3EZhaLuPC6vCxuAt49lWu5bw5+zkN12ODWFiyRSug64
wdxKxCE2dX/bLengnVWdTPj+hzkW+5wCakO/KbDvJW1inizGjLrl60PYrulszFH6YOetSTYQ2Ts3
s6Ld0mMWpfjiFgePgjmgkmwiHNloBwuEkzjsYN4iKhSPVMw3xeLZJ20OQpzzwB0px4kqKu9lJb16
l/eD+UAnxygPLUYl8CumDrxrx57je4P8pNyP9SKfliS5Z5sWWZiYQ98cm2jqs9ccXdR4rSjQbj2q
+tfo5aV/TuPWLMNKF7q/rCwSqL3lZgqRWGnzqxdTzxymODE2qs6MLTi/6WIwc+iCC6HVlHeF+gpp
qOC7A5SBUr0d82JX2inSfuxlcmc3fdl9gxkrdmpcEI3FVEmO0in6/KwiOKXH1LeNPBQ6EzgiwT0Z
KIODZta3iXDacRNFb8jn1iaEHLPnsRMpxxhoCv/aheGkLvXkB+XW932r3kxRGZ+yyORP6GFxXpfA
pGEDZqE6DMK0cvZanYsjcuDUOcW4r8uLNs9XVuHYJTtbtXl8L6KlH8K2rHIUFJDVQmWUMWRJdyGC
qudHn2bz8IBRdCuQKFz4caNRC0BjGmP7iD4huQZdnB/gdSR7+gN0YcWqB+XrV5umR4ZcLNN0nBDC
7grf0UtYxa5/zpGXtb8agx6rNbR4CcHPHlrMLCVnLQSajRfRAKURPTb5Dr8cYore8ToE0KX5RVGH
ztlI+npH8w7jeFuj18BRIostVYoJoIbbyuJ11aIgKa6UhfazmsUZCTQCOcCew9mcu8q6CqA5jJup
D4pvGYcrgYERxKcydzGeVfnoXk7D6N5m0aJup9mr/LcxH+L4OUBPGlrtEmQcaa73JQIXtk8w0O+K
ahwJJgzzizFJ38caE7R3k22V+Uap1r20lPCpN/hZtQuCUSGCzBLf2vuRgaNmTpbphIxa9fuqqie6
JosRfcNpQjCorNL4QhrVL1uZYqZ/8MoEMXC5pIqSaJDMb10W5fMPqpxR803oimZw7ynkxGaRavXg
IGE/Dl2DLQPmWEKsNUElqHIfIJJDu35n2cDpNu0wJdvJau3HflbkCao254t5BidjiLRSG19Ghn/m
xBi2RRLE6Mdl0/wqZU4EXa6u6Cw/UZS87Nei+FzS5CwDN2nDedHGKZ+bfE+nPj5mQRbdIHksHut2
3xHKtxSFNmkw8AGYk92pm8XpAJSgSsSGRBxJUdle4oh0I1+8u9HKGqxGC2Vhv8kARCC5uu7NmRwK
9sevInWKJz45/+DVuX/ZIprfG35r/KIvMrPKzWo+jfjFxwsHVYB5uUzYgnbs//F3ly75AVVQbTz1
dm5Pm6zyI2tbZaIUa4xq7sWSzlM4A80anmtIO2RhQeZv8qkrdtoxKGCTZulQd3l+bgvEyTvPg0wE
rKGyDpGeouWE2WKOT0C/JDikVpkHNZbNsB2LAZeR4Y6eddJZE5dnv3BXZxqL9jXVXlnQq53QHHVL
X5XnvF/GyyrB+HZiW0xW63dEnxMdQroTSGbhjowZjkVEtelmSkzrIm7WvCttFVctu2TvFoN3zOKO
IrRZu+2xzuJkvPcn6VEXc63sds6K5lvjtcMVnDjnEHl5QK+fziVC/zyqzvQEx1dz6AYMURh9ewt2
hNuxbcYd5OBxKbLmXFlB4l10UZ2px670kch0vE9v19h1/mqTFOeAo9RwPw2FfUfzs/2Kocucdgmc
x8s4MbvLwSnk26Qs3MixxFF/BWoSxhPlcp3cu5EJuTarZboK3YwZolo84xKXJkQcrytpxg6o6MhN
8mkD7dDZ0ErU3+sy7W8MQ5c4VUWef5OxxOw4RGHnlJiBlllE+ZWD/PYLRGzthdDS7IxElSboMrfZ
S9YJWM1YQvGsDTrB69AMS0Iaw/nT4T2jZWy4Gu9c5TYcAa1Xn200Bu4JUl++71qHmCFYUS8Yx/cd
uOV9mg/dfp6y4r5GiLYz8XTuemY9lpuxNP1DgHDqa+bEzmM91wMfV+RPtMyKFMF0az5rQcpaLmZ+
41CL2hXTit6laICZSNcetTnRXPq4a66TlRAfTnXc1DuZjMNL4NbprwLkODE52rdDIJP5GksneTmY
3ekgBWdiSBemu5kraR1yxxXtUyWd+QJ/Kk4IJJrLnk/OQbwvpbuF9/jdBTqNtbyBjqtiE8E3MNsv
yKIlVgJufqOWlgBI2lFMS2qOUTQMnUOmWRuudWJIgXNwUUGfEdEVZ1a0wGuO5o+f3tzZViUeR1k8
RCVhgkN1gwZeaqJDkvTtw4le2S82GnEBDSnAb+4m42kmfi83OVqEF7RDdXLgr8nrPLHzGg6P16K5
ruzvvunlqK2a6jQunkBSVrcjHUlNLhKhtP/iN8o4VnjrkWFP0Ba22Dg4Mgobb9kORghNTtFVGFnY
D57BSQd7i0zyFWUcDCKrNRo0GI1bXqRWDS+wiHRA19nN7wwY4l8MHat7txExyIJ4uizgvp1xzEId
toUnrivfVcdhtvN7OtHezmx8B8lbUd10bRoc3TwYMIaRvOMr070K3c4dv/b96gHxrNY9ZhPvK2QR
OP0+SUyIyDXK9YPNgQLRcOIHbFGrR08NNtvDIiwjdHUkfnGgEH83YDATuMTHOJmyk54CumNVYEMk
HgGLq1lOj4EzZ3eJEPAAR2eK3F2aqnpVpxlLOEhpP/TF6B6WoQWmPbmDQmOfzjnajoiKRSWbbRP1
rbupejHuxYghBk87YlT0Tv2Qhwr9IcISc/a2IDFhW1Yt7qBNWYjpDqYIkDXkP2cJxDz0azBJUTKn
B2dkX8P4g4SIbgP/UxsoRRePRvYhZ/+YN8Ip4r1dz0E48iB8HALWcC5FoEHwd9r5Gbd5teOkL7+u
UB+MnNl91Ap7uKqX3gnX4PnJnwF+KABsPWErDuHvix/UL7M2JGqRBX7bLY+Dz2eqh9nbCBzR2673
YYthdTBuBASlbDuutUHigMmnGYkLej5i5DfncxkL5w0jo2Azpi4aapvEYp+mhh5pUxbWzsQdHISB
aLxsm+iI0Q5IqrZJ1wzfh8iFjSLdWymyuNm2NZnUBjvPcO5xhD54hmlhAazkLS1QmCwzlalZWeAL
OytZXmEWyNeonUck0wa5ZJCBZ/L5ugTlyrb3sU3mpNBJb9k6XOjV7PD9pw9RsNDnsyH+BKKM0n1N
MylDL8Yi2Om5hXeN8bxxtkYqvDPqOqPY+raO7+C+0rCv6TAR/bLyNiRi0/AQLZB2no2zE3uZOpii
Nk8ofwMLOjiJWnsG0ZbusNH+WMcQLCirZ/Nn1LuG2BmRQpgmxmQPGRmoEUrkctMJH8HRWOr2zZMK
VaNXybDpq3RGJiS49Nja8+qxGvSdZUBNmApeXJCvsyUCBXZFpSPxkOiia1mlQbNpGmnB8Cuhh1/V
KTy3un/zfD1cLb4138shSM8ozBZ2WYjd+sI5JHerSeY4R13RbbUkHj+AXO0RDpWed2HCRWG3rZrq
ipr8THhYkTRNVpyghiOPJX9q3Gdyw/FihLezs/JxGo5xX3Q/aoLKboMFQIVDzdJgsAOOSZ/qVLhA
ke8on+TDc0cc/K2oXN6Ddkkdd3mHMCpM/Ir2sGeSk12VflUGqFMzOAwrjWTYEHY2V8nos/sSsmFm
y5a5fKKpnogwpfpO03/AeKN7m42jAc+PpAHWnHdt2xB0fDA47RbOe96genTGb1Y/AvwpUACerASL
0SEi1n/L+8w9JPWQvxmothjxMlriIlqyydyTPEBtS5vghs/yLk+oHCS2DDYO5qroFOheOvugRWGE
UoMkYe8RD10BRENaEa9zYrI61q81pust5KcAblKgohdNyhNsrd4f4RDzyp5dirCMM1kAt93bleeF
0ZDJk6v4/TTpcQCFOgPOurUHq53DNInAHXWFpDBoj66+Qizv/6Cg+bOy1F0EJN4B1udbNzj/ccAu
yRgh+/Wi4sHuJDANbaW/7CKfkTe1EYGnbyi5Kb2qRhQyz4E6gxXJHD6FJEbK2QKACGNATG9x7Suo
yFU/PcvIQ6cGgSe7FCi/KCkxdsE+WQtW2UO/GP2w9Ucsxjup3D7f9LLv8h3SFxrxmZHM+U5jxG5Q
vRhD9DgVLfYgD4/usE8cK5o39AJX8GzgoZFIUQMc8rKwz0aKeHQTqHgOjgm8tekaxlkAx0g7U0NH
YU6/C4rjWKsMlZ4zWTZOGEk0MEd7njPjQCvafRuXWOBWJHJyYeYW/aGuyiW/i0XjP6IfN4ctoq7x
3Hs9v8OrYzM/BWNuGFvtUGSBgZvUbnZrBZ7hoTysekr/PDKkHG0zvqmkHa1tYzfN20CZbvnRkWgV
twNx76lkD5yOpQd1b9OiTbpD1+rmYYR9+dFYo91jLG3RHlE6RKC5yhK0pKFukIu2D73IHermjSl+
Lqmd7Cesc8YmcEpFDX6ycWKaiDTOBc99P9kaDp4lzD2xCaBi/N/LoTBifdfGVn8cKwdYgK+D5aaL
zJQRMvF4XdrtkGBfnWoKCqbHfwWQ5UcJiW51h4LH3NKmjVcnYebg8AepLS9tfK9h4rbRM4AQM4R2
pH1Um2RxZMJU4e97iw97i195eFZLScgYL4lBaCBi9YybM8dS1/RFskMVMrKAYuqnm96Is2c82C25
BtV8ZJ8FXmpXtue4A+kweytCqSx8OkDV9MbF8mhnGn7zgIddPxWqduiscWL9lCrLbjEGAMtlr+gO
g+v7u8J1UT4qv03UZUW58KGbFzluEUjZ1hkkVvCr6MhcN2bUiyWE6QTUwDaXGXuIF0s4L0sNBS3u
guI4lRjhttXkJadS5VigdTlUhzzOmy9I4p2rCEXmCd3L+GDCv+R0LYAGRT+ZbgIq1Wg1bOUfMEJn
0B0CGlRB5WAiAC22bmlW+GpyYf5sxYgHGAWnj42gBDQPm0wlL4xCqfUu7QtSM1OznukpB09UBW8G
SNGRcPIK302CKGeM25q3WC27DiEqiUadXapk7o5t5XpX0mtn6MYlhZCzGckg3qPjR8pad3h7T31W
lrQMeNXXsmvKYcfcD8guQKyAB2kL3DOTSEA271QJd0BGEQU+3nhK/YyUorgxS98EVEdjKOzjLIn4
kRAzN9NM1wq9q66PJj3De5i/I0/UZ+W5QQ1M0+fr/kqjD/BkW1oQjlmpyC+1mAgwy8V6bFUGbckr
iQRz6o48KrK3/URtFOeKV3AulI1Pejames4uhBi8V8EslUsDJf58o6uOGTXOZDfWtkzERRxkYxrC
BmusTU4/4lsuGuxAWgPMf6lrehYoZcckPTBnhsMW23C1G4xopFVH1eauHoflMgmyKb8rac9xZ34X
F7e4RP27FHhPeVFkc2WEqvSMp6WtzRszjpdmYyrKRg7oRXNXmotJUme5FoFOgDRY1Yv3YptrKRxc
kwtWHY37mbUUIeJNzT2S2b68mDohvxFx8oRW+6c+0ut6qlZtGS/A7rxNCz1mOVhI5DqspHFmPTaE
YrgSbCEqCotLz/V6Y2WEQ0GgS+D6KLh8MFSbwh2M5yqammPmcaRuVFrM33hxjFvx2iz/mnPbG0ul
lvFAU7SguQJBaKFw59kPY+cba9ERn0wuWgoCTqbHbO09DadO4dpn4hhqs0PcOstj5mADD4txmp66
GVoEkHH7PFOuvqOLnn0tu0Yf06pU+uStXtNjokv7m5gcCwYra3WjotnTO8b2ZA+lmBtcInW+CvWX
MXjA6S67q6IzxuK+qyIv3iq/WMiNBx/iLRKGuoCC2WKVH8u4MIlGPPeXgd6lOHVj3dGsUeyPUL0L
8D89McS3mibO/GSAakzu20jlI0sW8DJEQwAYGwcQyNMwZCoNoyktn9pxCoiRW58qOt11w0CiStl8
vwyBkdwxQ6am9ZXm7RcbDN+pNpfkKOEAYSLOigWJuc3giHbKHxKnpq4EmDjC+Wa7CC2pc4D7zJp0
0lvKMbV57sZYoJ13wALfJ4BXyBpZW96lw5F9UmoWKEbpMpOTJjx9hK9W/4b+GvpPPjb4AdvAvUuR
V47bESzJLVSP9sEm7V/H2Qx1esHAm/ouxlPVo/+zwFBCpvjiEggxaWKKqDVmZrrS8tr5rclBGGGq
R5eHM4fDZWtxbk+XxhKncA1lPLUA0Pv0Fp+SvZyApjXVSwMz4bpIXZNsPM6Ll5KxcevUobZ77BjL
8Di7IGc2EiAPxf60uvCXRqOWDgwLk4jdr57hhRxiqxoIR1sCYXWmoFfc8dsNEa7EPfk9n3t9iQtO
3wqXwMSSzfJcN3NyVTEkL7RpuYdiKYYLl7KJyeukc4DaVzMz7TC7DgJfBgf5uoQQkXnTfYaJgPF1
prbu4BlYP2AWBqChUnvAttX61peUGJDa54wuYkPr0Tu2fC8n7WT9mZ6b91XUvX9p4x+lrK7NJgR2
H+WHUZupIhFM7b2FbPMO4tmAncLFHK/SWT5FbcEOO/RsSF7X9MmxJyema6lacbR6SZIFLAP+2DLG
SLdpTvziyBJht6DIDSMnK97aXuurQtESh42DJJRlVVawhpqhCksj85AcO13d3zdWY922aZ/uUzVM
12ZgWq+QYMTZnYSza2r+FDCDPkIsjDcE9ictxMJCwzu31cwqAbEGI8t0h509AOC5oPUzvVApKvdE
ziay1bnuLoGlxleeU3vPZu9mtBms/roe++CYxjn9zoIeNPkK6l0QIvNUEpPS+P/BtxTthroNbjPd
U6mCWbbDymXvYyXMGzuF0rapi84PFdvJS28S3JsszZ2OHH9ielNiqV9RTOx3Tkcf+EPsW20SRgX7
8ZEgvci3yZiZp2KEJZKJdvxql2nMUDd3hZgDQdM2Auqobo9I+MqLrJMufiXiXBwvU8WKNg11P6Nv
oJ2ZNdlP5owtX6zWoTOCtTXVR8qV81OzQDu8SugA8iykqsHn2r2EIBik9k+bz/AQmRJMs91lTOcr
EWffx7FP1QEhi7gfqWESSVF1g81nAYZNDNqegeoYyxSntv8EnAUUiTv0HjC6LEXkNigFYimzl/IU
MZkwCVWPphyvKtEEzgtYo2URL8UjA6sA9hhqPFvEdcFmztnl9hVH2iWSv14cikWVt45PkDNHgiGC
GAQYDcmrRTTvri9uH7UE1TfUOf3467A0Fh+KdtbmFl2EMFZDfMWYKaMM7bnshmcXCNMB+TBDWZiO
50yn3lrgMzk+hTQ+cSAGi7GI0GObNLaMGLAgi3rHBU05Vq36wH6R30aTl6cXOYM475MeVhKllenS
cbzliW573F6nWM4y6oeMU6T/GT/WBjxha+yzazT9FKkR6sUoSojTs72HmB7439zzXSCVtqGYET2H
02KAVpinRH/XQz4qKEfd8NXJHDatqEnUbVt1wRRCMMiKLYXvCsBsbpb3PVe9l3OpLplf6F2Twrg3
jBjQd4IBAMz0Mks6FoNq90EEiDjyO9yES48ri5i+kPusaqW3YzyHOvY++zAuY9O8p3FG4bfhb8GG
ciSgGg6b4aJz3f5mbAb0jUXDLM+9dnygYhOVBbUB9p9bKC/66tbOpHU1lcAmLtHWMUrDdlNKXL42
q1ujK3OaOwOfCp3+lFyj0Td4LB2+jbE8ZMQ3lyJKlrdI5+ODZsoFHfjFGc866Jd2V6s4CrbYAhpr
XwfoOzeiLoYTlWvrGcdP8gIYbqZC79i0HWTDBJoqWlagRxFVt1M94Y4FLYWJeJrlxZinOgA0azJC
EzJfvkl4LXjnpWrUVndG3Wy8Hg9bYeL6ywYe0J4wQfjUlsrWpWfqu5BHxyyZH1ASFPqVsEe3SM2w
TsLMy3+1EG2MgwrsIbkllfcBkxPPhHZbuGrL9JfA20D7QxC/tnHBHLv+tI6FcbJ7toEc5ZJZcX7A
Cz9onI1PHkNX6BbCOeOJm1+Q9uGXxZHUTVZIJkPAz8k9ksQuEGoceqYF27Iasoj+EKa7Q8D0pJ09
dYZLaZ0AAGaic85SS55zRlhmW4Uw7smuY/ksbdMLc89KfvgWP+Wo5VTjye8ZvUO2KKhM8Yun5HL2
2+kFk3Lq7tPA1eaOHRdX9MBhGL8wGsL/Ec+LlZ/KsaKMhDoRmCsB/JRvGbEiruZAE9oIf5xfu1Jm
39KptN8af2gNxGCl/zVB2dRt7aZWmm5+7P8ApB4EbPH0Xyih4tndMn7FZOsyNG2iJFM3OGywlgl0
GYx59OYaxHLmB3eUMJGBANpOHwalzfo6B+0+8hlmOD9m/I7DjZLJcpGIYfpucq7+tKsGZ8AAsAya
dmCt6zzzp1erFvJhboBy0WVP0+i4hmce3UJKS3vq2e6MfaUU2RktGibMSPkCVxL8rVfsjdFlNiW5
PlXtEHlhz0aNyXqgmRyOylp36nigeqA6SJhhLZs431qwt/LdskTUvvPYaLE2TPJbUhLgb+0iiThM
OFq7C6xMlXuidz7ddbkBZOp/umkpe8bUsIWnuV2F2MyGX6vDjKmPVKDv8770D8Lts/M8xUxSzDDS
ads0v3wuS/2o6vV830P3IVyiKHMd4fy7UBlc8dAmjArcWO39nFpXig838JbT51f5i9CWXqTp0wj1
HV/Kd1puoPiRASqabjymLNO4hzvBXNJrerm1vP38Un/RugYS5z3yescBSfLuhtBn1QVWXLlZ1hEn
ZvTImNa7zy/xl2cWeCBQgJdwP6b/Tgnt2LUx9TmXsOu72nsslx1F/M8v8VEF7YMVMW30ZQ6+Buud
MjlPKrQwSQNWIRjDxrA38DhMZLILI28+v5L/QZbsm44UnOZMERTMCvxzAZSNZ4OCqNCS1Cv6lLJB
apIiHN3pu/IvUqzin19P/AkjWcXIPDLLCtCIoCIHvfTnBasaTBA6W7lpC4x4FA+hJZf6kAZXWQpk
djfQ7nX/Ib7++MZW2TMaNoshfq75XrtuxTQ1A7Rxm2q4t6r+OJTd3u53n9/Zx5UXmK4g3UZl7bny
/bKoMTClGgf1RmBG6587//z53383a48nxwtixeEsQImMF/TdkwMDTO6hGXsh237brHDd6iVz3K2e
E0yhTJUyamNjD29W+9ySGFNbBFvvXX3+Kz6sF1wGuDHYLCz405b1jiUjKoWsm7liJETOTZXUYW92
93PmttvRELfMig5pJfyDYPMfbfz/YsX+c+e8PFO4wnQwYLurV+Q3O4WLN64AukWRPAuudfNSQ6rc
tHK8a43qDAJu14/uNQ05apSORucou9vJt7etnZ/LhhnEcXxVx9P950/ib++DX2U7bAY8DPwDf/4q
3WJNtXDwbKLuW1XLS5MYzMkkw8SrK99lLu3kb4yyfwqs4oaxafQI7G+WFP8wMfz1hQQmCTvsNdvy
370Qz6JbF09oZhuF5NIxwiAoNmMTh1Q6jjklGNQ/3z+/8w/b+boGfrvk+pN+ex2Wnmngl1xSR/va
oeIBCmKk2dbrEZbbP77dD5/Vu4u9e/eTE6NwHrnYgDqGA5tGpkc68fkdfdgguAhflufAc7ItXuaf
d4Qgksm5pc3YJubG0DQ41ExOhAzw327rHvY0D4caG0TgB+67Lzj2jK4zOptBaI5/O5fmL9d3qI2o
9mlZvOr5v72nQJocuuzsLpNe5bt7qpXdGJ3DIEQwegdBsBTbwzOr+B8H7sf1x2UCG46Xbbu4dtaj
7LfFUHWxNXRLEG088dxle6YYyhKFAOrk/tWrne3nN/Vx6RFICEw0q2UH9867mxqNIemCJqacxlXB
qPSnIRpATKi7PFh2Q7n843rrr/9z5+F6FrOj2Xr45/uvKwWrrXJhRRjIvw2uuIZhfl8yFE+W8eXn
d/bhSmxzrAluClIkmLV3H5WxdqnKzPU2Sevd8V9Wx3jQdOAyG2ZVZ/5jJa5fzR/3xRFsMSqWAAM/
JRa1P9+aqSfdo8TjE+63rXwQzq8RH0hp0v3zdmp4LYdx9/n9rW/mwxWlxxIJcG867z+xvlGKWYFc
scrkyt7cgUADkPjffsgQ2YiZWO98ynjV3t0XZabZCkqXJvN0PdVfHB2Rk//jCPzLm+IaPu9KEsWY
8t2+TyOr9mXsEZQZZ58kXuoLr3iZ++fPH5iwPj4xboQO0QrS9F3nXdQ8dPbsi8IizgQyfAZl04Gy
aqZTMdnZJUCTX5BdOjS81JrqAVDGjN1K073ZWRjS/7E6P3x3PqG0S60Uuhyfg7vu0r995SOse7j1
Aty4JUeEA/TbfSXtR1sOxYnkl0KE7Mt/RDwfH7QtTXy9jhdgnMD5++dFZU81h04HTfcONLH+bpnL
PsrPkfv4+ZP+eHO2tF2WDIZAlITvPZTx7DSL7hDyVTzsoYY8mjqXCr0FAyPr4NfnF/vbTbE2peky
OpvrvrspZQ9jKsBHb/KivsW7ecLyiO6P+WaWcfz8Uh+2ZpKgFdjICHDXxUe73vdvLy2P7WxY4hLM
RpFD13tuYQWTs29RJO/K7jtNwc+v9/ETtx1OLFzTDBZnh15v/bfrwU22aztLvM0ySH1pRrCI6BpW
F5PBEK/PL/Vx/+JSAfMlgtUkSjDy56XS1o2lA+Oc/NzPT4L6H2x7SCHT7FYJHJbUZYDaPFzSGX9m
nPDwj21mXe5/bmZQFP3/OJQ9S35YMdMw54gUeo9wO6BLglWtufj8Bj/mSUSWv1/i3cOshd/D40Kh
rlJRAnKHfuHMVX/SiL62DJOqdmAYfuTMWNiOZXHD3Inmvz371l8QYPAmX+Pws979AlVEERNF+AWC
MvFWDeJcAYmR5fxawML9/Hb/8lVgkHNsl6TXIat4FxmhEp4p5RHlgeMIBXzq4EopTtn2/3iddc/9
bYlqY8CnyFRc9lSEd+IqoqsN3wka8D8Oib+tkEAACQGMyrZpvjvOm6jI417QiWVKwF1Tx98zz/jH
vfzlc8NsxzEnyAYF++Of9zImOTq3gqxonRe6aRmf61iM1kqc5h+r/aN32efF/HaldythwtbqJxVP
rZe4blKmA/3Ik58d2EfBSGxDU6fo31q0p8z0/XxdiL/sYVya+UQexSn+5d1NZj0eXGQ15JviMY1v
aP9J89i0t6N1MGmuMb67Gi4ABNf41PR9AqA9veyDPVPclurtH7/l7w/8f3/Lu8cgGSYSpevi4bfM
1SHurivzawSiwHbOmBBdoMrTQxFdRhkzz3Om0+7n+R9H4l+WFRGBa6Eyc1lc749EMbh25WoeR61N
Jjf3NQcWGorPb/QvH6MrJCcGwA2qDe9z/B6RKH5oarj4X35ZlbNHv/sT49yucZP//lIrtoPp2JSE
XNLKP9dwE4+NrHPb3dAkehnS+a5uHWY6FN+jvO7/ca2Pr4/IEDo5BUiH0tP7WqfBlJAGpAer2DYO
TeN/h1OG0zj48t8+PS5DImSZ1CEFsrI/bwlUJvPjYbNvvG44JwxBRpa+S6t5R/b5j8LIf07wP8+h
dWsBJmLSpvb+v/P/t+0skEbb1ENCnSEbPf+upup/ii3bGF+Krm6yvc2IML2jOu6/SLubMhp+zAMl
I8xhp1GFS08YNd3nAmO2dwUgdPxZmAhpz1gP0MN7NOeAbymHILdbaCjs6aYVv2ameNJ/XFLn2cIo
eQv2Lrj4f6Sd147cyLK1n4gAvbktlmlv1OpWSzeE3NB7z6f/P/b5z6gqi7sI7XMhQANhKpiZkZmR
ESvWwmWGhji07z4XQUUby6CZ0AbrRZYcdC1CZl4JwurVMif/cx020VeKGc01Yk7tb+ggG+j3nSFa
OSDPz46PxCZsLoR23NLCfkXwZtTKEGBIWv4IHeSvUCwMa3cqH6Lo2lJXTvzzKHJ+KdqkF1ULX/64
0I/WggBWAzPRsBb2dKVp3jO1uw3cavc6N5k2eX99O+tQV6gkHG0oH6AZOXUz2P+oxyMeyXsRCsF2
Z2jIPKD/4GUrhs6PHH5dc6itWxYNY7Lgz6pRdbURxWis5l81/TYyV1Zp6fd59ZJGYwMQzQkBceHQ
a+jnNDGNU/6jocY99dbbX29J2Fj+mBDmSoqkjgYHTMj02FCb3LBbXKvdNiDnL1taGAwQKvJw2nwh
azNN+nF8MYFYh4grtzljauq2sKRoaybOT2fqAUcmBK9upq7vadmy6bSUkm0ao6WIzEJ/NdGov6tz
efh8eUgfJQDhkCG7oxBv4wAW9YjTMeUZENnWRoYFgBqikcVNEcco2PazqAnBL9LGcvkZOgNUqwfX
DugCybPbnCZoi/4CRY2eL3/P+T4zKe3Qsm3REuOgnnL6OU41RUloSfAMZvonXfdn9mg6v+uraAre
7UlZedScryjjpp2C8oFlgHkQVtSHPlFSW1mi/Bt6d1Ft/dNPzbRykJ9fTTM1DE9Psglznlt4qVGP
gMQWaNhG776HuQzU3NpLWr6ykuczhxUTJD7JH5urSdhpcUGn8BAGvlvUys+myA4eHbaDZNEJhIwV
bXn24fJSLQ1L4yokVSLLczhxulRTm42dpNBAauWfEWWBcN5yFXPtgDrfEA71CLjQLWC8mn5W3bGD
2K98h/qH1cEF3mbhIVMKyBj8+JNl9MpKCHb+9JzN2RxUJsQvZ6/qxJOsxi6hVwlsb6N574Aud3HN
/muHK41j0jSQBTQDY3t5Ls8X79SssAvBXcGtAfTCjdrhBijanha9Gxu6h2Fo9hwIKwmf86XjxNdU
BRG8WVNBFcxBWpDRpBiELkjXm7qUaWAb+9tClVbSxwt2uCqJ/+Anog6tCS6ie0ZdKhXFq8iGT5KO
nla+i5P3y3M3f+zpCTbfx3+MCFcYzWDjmBC8ugOUwa7iA3CGDxUWHrSPpUPi/RMM1ctlkwtvJofC
OmcGnqkrZ5F6F6KOOrZDyKMsfA56da/TKDVU8k/4KJ+HuAMVLH8BjEsCr0RYMV65tc/cBbEZ2GIc
hf2gUKWavfgoGmlpKk+6ucW3l7ty0/TWTydDG7HUYL9WqEZtkzIbXy+P+WwtZ5uACHim6dy3tnC+
DD2NHpGZh24VqeXONGAF4lwOd37PtrhsSp0TPCdLii1COqzN6kaURU/HF0S2AXQBleTR38OXAWEr
YOrpzUtgk4nf2mQA9nxHl9dtkMxT7aZg24aDmUb7Ipavpfah8n5b1rXRr1wX6tl9MX+YrUOTBiEP
fxcmYarGPi71mbU0ozeVBFhEROZkNdhe0GbpfTzmENODMwXujlwaysl5rhpPQaIiJBFWLRrHIXKT
NxWHEKJXcPBsgSaqzzPnaYeCwVjQBS4N0q0NdZnuKjEgZ5e+f+L1Mi219xbeXn9PGTJqV06gs3PW
QYKNCYdlkRrWWaUx8VQY9+UqglY71e54QE3bAjJ6V546+UoJffPq8hov2iPRzsYly0dZ5HSJ42qC
ztME+OQEyY3afEXkDGaHvayvBO4LbktJncoEIS4bRnzuhglNDbATMa6xfGBn/oT/5eBL9srtuzSc
OYnObaiyQSxhR7LeU8BtFLlJ9E0xfsHobWq/imDlqFu2Yij4IM9qW6z6haGsBG2oRq4vXzfTrwkm
BH94Crtfl9dmac50XgRU/ohZOLxP1wbeYK5BzwndiFviIIVGCumPDr+yg5DISnAkiO3MdTGSggSf
3EQ8d872ekR+PrdC9IvVoJffYI5AHCxDPQNZcRmY5ghKFL5ASZV/1OhJ7DNggq8JDWV3KUhe64kW
6iJ1u4nI50CFD/S8Jdferxo6hM9T4Cc/Las2rqBJAMg6drb1VY9y5fvfzxdZDpkjGZEk9LpO56ts
2Y+9jHpOq49bLwDO7uRXjvfXuCFm6tiMsGUy1YvJ6WIGwBvt/Fd+I7tGHNOI+XZ5PEtuZuqkvk2q
7VRk5+vn6Hpx9BLGLSTeIIqyqP5ng65/Qfe5/MRDV/s5mQEH4GWLCxcadgi5yOHg27JwrqL5prGQ
CCTyGqEfSUbzhsX7gZhwQ7+DnO16ckkrod7CKP/n0cvjh7fPxx1/NEoUlKWSJz/Qyx4uQsQyUt4B
o51eeX26EgetmRJCFHsiR1LGJCni/K2g5Qu0LRjjd5RUL0/jwsY9GZIwjdDBNoaWYQfg6tav652F
bEo7/TUtKVlvmE8JylF0Jf4Q/EMO5UqvQF0zc/a2VaoHj+Zz6Mf2l0ej42ZCFKA7PDtNUIVwplmC
Ga2r8ihq51686Es/i5ZrL5cNLEzXXGOyCUzJs1GPOfXzwiviwMyRM4HI4Z+wQXgbIg4QuytX0IJz
z6VemJ043XjVCvtWhsAykEwApZAq3JFYoyYB4Vj2ixIXbULjylY6j02Bw81lAwUds4/I+HRUFcR5
8ZihVANtbwS/hRJAUHYtZxySe0uFNA7tMqfaBdnfOx92dRKeRBA6dKindqcyyDypoMWCpnpXi41t
XkNTD8n45UVbujAAfyrkYMhbKKQuTu2Y9eAYyCmhxJMQdRUBCc9nx37V4X+DDIDaQBPuSu9G8w9d
/gYRwGC/VFBxdt+L4lafofu7oX0kc3v5sxaclWSdDBKH6BisjLD16IIvjZAeNbb4gY5L+uTrlYVd
ciO8iCWlYRDSCOEQcaZyKBH/jV0k0Tcj7Vr1Y0NJG1aQeg0EsbQxbC7/+W6er2UhmvEt0/ThIYA+
xy+uZmFpP0acMpdXRrRsZk74zE8LQ4zNJl+vNZuD0fXzyTWp4xox2u7a4+WVWbLCOcXlAnKYd4sw
GKTLHIATwN77+s6YObqmGJ6IlaEsLD9VFeJmhTqWfhbOlnFZoKXE+9Nq2yuDjkDWbyViXhgHQ0B7
dc4kmRwmp37fTn6LNgjjmLzuDaaVfQ1kSU6sv80NAHSd0RKsv21Rfhe2cTk0WYtsBeD2xtkq7c2E
1qdljyvbZeFGPLEiOPMIdfbURVhBH54+DNTm4SwdJeB/8spjcmnaIEYG30IJCiCnsPzQFiujXYQJ
rXcItdHGo0Ml4jXh4bKXnWUh5mlj47NBiZzOIhgNbSK9aVAD8vSKfklIIKiE34wOdMMGE1mUzbZt
//lvbAJQBWhNFkc8cVF/90YfrW0XQthd2BERXxfKc5WTuUqfoE27bG3h/IHXfs60UMufC5Sn/kfm
G5UkDb5ChERvZd7ZaWdtzZaLE1Cs1a1c/kvLRr6PBAeypBZ6AqfWSs+mLcOgE8qfbAStSQjbxg5F
ystjWnLDOYEDvboyJ6iEMbUG/A+OBCOBnJvoNg43UVpsergeINxciQIWB3Rkav6Uo3Az1OmkdUxM
aZXzOaHnPNkUiDhvK0TJvl0e1dJhRB2Us45ggxUTRhV2ecigMQVbIAol1iMkVSvOsGZCGM1oBJ1f
eJioisH5NPnodsaj73+6PJDl5fkzkNklj+YMuWhbmRys2L20mXgT6FTBPmlIIV22s+jahLPktTjw
gFWd2oHFR56yWcklLPWXGRTToas3qQE0rvG9Jtlr+bulw2IOn/+/PUt4MI427Dhok7NxC1oj6ypA
parzrY2vlsgdwiQd+ocgj/eXR7loddbeILdNokcMUfrEN2o/LBMX+csbaotF8ltVUGHRn1JNcZEJ
umzuHOTEkUhZ4F97sw8drZ7ao+4tldiDL9cdIc+SoGdTdITlxpfeeEzJsCOq6ES7Fbsqvyu8G07s
Cu6vK1C7oC+RUC6dDlCq6OXzqMHrdmgYLdCOvB5diJH2bX0NC/dl44uedDRmYV8gJwXXfYptqiZ4
DpyA8iA9jYl/rxg9vYHp3wc3J2MVdog+wPQZ5PNY1TtfgRa1hnuRduTLo1rch0ejmj3raCXhqffb
avac0YFz2Gi+9XVLu42Pgl+4JkXxASQ8Wz4y63TyEFGDET01ljSJ39U6KXxE4QuK31B1lYi6zjne
0PuMoHy70aEwgx1Dk69luK+i755pup3/3uUr58/sKWefYjv6DDAA8yg+EDsVjFdboEQ7hPXv1IZq
oaVPPLH9lbthcX6P7Aheg/AbYSN6Vq6kwkc4qa7UwGEyfYMTcuWkWzy3waFT/iG4AztxOrl+ScoD
9i38UxqdjZZDNgZF+IqRpWkjAgILDkR1AcekyUMKtTqcolAZ2X5xZyTeXdvYb3/vlQQ+DqUfQAy2
2EdnFZ0UAMFI3Dgys8+mPCbXFayPd2iFaW9GGn+5bG7pYY1wG7yFuAIwd/FVFHQz8WA4QoQKyXLX
XJOHzbuvJiHfeNNK0HSil9dva29/2e58+YhOyFtsjr1YMxoTT5csRxQDLW2Zy0kK7+Bf0g9xPcob
OTfqJ7u5CZK3oc1hSV1FxM0/fGoYcKhCEkElp0ncJxgunQnVXQ1xCB+aWyjMGutOCoZ3qdYgaaGk
gaqt/QXK7+lL0xfjtolG3a3j8JOvad96xX/T7Cp+kMxxOsQdtBs+HTIrb5Vzb+b7mBlaorlOZfEB
mUhyjXQqXCal9rkpvvTZ++WpP78xT39fOPeytEYbIVB4ZCuHWHqzVAjNnpP0YNjbwm//etecGhOC
ED3KdDjWGIyXbGU/gPwT2iaogy4P6bzxwMGBOc14CaHTpYtoBLVuOiqLJA6AsW90C93hb5r2KmVI
kyNZr76W/W2Nfpx3r8ZrtXxlYb3mIhPwPITB5nrMqStnVpcnpdYYG1X5ilZk4s3ctvCb/mMZLiin
qoZW0+h3Tv/qxfXecxD+Xbkv9fPdNO8jcAtzjweFfsGpJVhz7aHDqelP30EME0OmVYY3jQ6gh4YA
6bGFareL2Mami8CUm+X7Qd1NLXTg215/Ugu3Dq5KQt7Rg96+R2jj0NEmPLz0EHrIcwN07JZGsO9t
3R3RBc2jF71CDhGeZLvaZPV3mou2sXTfFN9S/XddvTj2o+6gpy4ffKAUVDiS9KW1brJsLdu5EI+d
Dl3w5jC0vClLGDrN7dC7wahNLhJRnECnpXUL3HQ7Rp8MeF8ue9zCJjqZcWHRo2GQpKTHbDfu254q
OfP4wksdZ/PveIivxCorC6wJsTUEzrFd+5jL4fpsaPKXkxsULzdNh34qkkbjLxkeyMtDPL/wTmZW
xDmERdPBaNcZUFsgS460vQoOM0S05LIZVT0/kedLgBcK6Z+56eN0/3gjyosIF8ycSIML3yQ9mi9Z
8tsxbpT22bKkDSTaUwzX1pe+iiGR2avaL/L3mx7BajXtNxKJyUK774dDDY2aJBUr0e/HlStcGScf
OB8AR4EiIsG6AbcoEwGrTmPfRBCtZnqKOfY8zC7tb3TnNzPDrOU/TeG3vAAPnG4adBOywXGRnYZI
5xl4HT0XjzacjJX1oNbm98vzeA56g0GAh4YBXFizSD8KhwDZCnkca+bRn9StZLlO/BoG12XgqmCM
InjDdOuTTYqcUp5TfiFf3g6/4ApZma1Frzn6CmE/qmhJWLHHV8h0EujerxKsZwZ39cpgF53myIyw
/2QbrqLE641NXznap2xS5BntY9wOxlTRAQVDa5tPBFHeLMML7eSuRcFzgyB3D9VJaK8cwAvhPXNv
KjQ5AmymS0qce9mZCjguUfEsn1ESCqprTUdmNUw3lrNtnXcr/yqz/ryM+fPdGOBJdr72Fbihz5cn
5uOoP3PWoy8R5p9+F03Tar6k7iY4165aIL1ZPJOZ3zgQ80NDrEABJ6mPcv1Jlvf+9DCMr7rkbdF0
bMlaR0h2q+1NRbmjttGNb9wIqrQBFeo0eYfoi7dmcbj8zQsx6Dx7c8evacAZKuLP4YrqLacfDYDB
756KNs9XSQs2Va0fBvAiXje5DTgSUPBKs3L4LHorSzaTY8AlIV6cEFSZeRdOBkI2iIu0TZ3DCtj9
gqk2WfHY89fQPMY/loR18W0PNuAKSyAgeKfQgxLsG8ijzNZcGdOaJWFrqCmL5sVY8jV563FzTxm5
0+RJb1di+A9E3bmv/Tsm8VaCsNa2xoBTMCy9rQ2Bicpfk5sC4e00fG6laKdyVPqKO0kPinxQtRs/
vNUdoqK3xHnXijfLnviPb/14Tzmcxt7HzEndqNzl6AgVX0bnecXRFpd7ziDSCEcJ9mMbH53kppZ4
ICf4YFPyHoYAEt/KgkrX4lk+aPtY1feDPJHJsbZQW36LvZ9VhbAceliHyem28GetHJbLnn/0QcK5
MQV6OdDNZmwyc9rnY+EqMmw6zl0dqOiNF2R0bmv5qW/MjRX+/fVOiWruK2E+oMQX3CRVU6kPUw4K
lC3IV0n3XpfsmqRYASQsDRE7FnWKuYx0BuGV6hikssWFMBhS5EooZiB5DgtHOsJtC+2mtOf/9Q4e
vZcQMHLDpvEIWKazk5UBLwXqM9fJnH0h/26LfazoDoxRkHLMRHCaDz4CzY7ypjXmVh1Qks+NF8/v
r6FivXNgVYa86dnslcdQ1/dGF6+k6Jdn5ehbhJiijR149wxmv52TIsYBYSzZvM+h5oAXV+vdSk5v
0Als05UtsLADTuZg/vejHeCVdBFmwJOQlYiuE0Tewynb5c3fF45tg9YIBsiRR+lY8OsECIISzsOL
oxsIlF2nWakGLE/gkQXhPFU6xD3ljIGkzoNvfRm06zq9ivsv2vCc5jegFnX1rs/XXGiOs4UT72Rc
wqYBq+QHaKISClqvyvTFk7xDIt9I2VOFJkgDqgys31p2a3HJtBmGZdJTTt3odMmMhke0OTJS3WRf
ePpVCiN3njkrb+h5ws6GdmRGmNAKSZzRms0gROUW/SFARyqD3O1TTq8bxMsrR/Ec1V8yJ8wkQb8K
Hx63VJw/Keleiu4BiIf+b1SSSHzA0szN6ObZL0VHFLpfiTguTykEhKdTmkRpojQJx65WBzBYyo8w
c993if3fbLZ/p9SSlVMz6NGRcksYY2F8qpvHyHyfvE+X53E+J/7zNNJddWoiD+VAbgdWLZ6kjdxD
vy2tWFibK+F5FueNDCcFFtogOGgDb93Bv5nlEC4PZPZicSBgbMCB0Bg4Y9BPB+KXtNzbMktSVxrs
rKhC2fdK2YCDuZXMNYzGUpRMDDCXR8nZaJBsCdZQTTDqiJVB96Yb/zEC9Sprrsp8cM0I3nTnUZ4g
rBqISayERs+DbNUHe3hxWlTVfjn6g6z9yq1fkoYK5ZPTZNs6z7d6fytZ322zcuNGXYnplo67kw+e
g76jc3vW00qQEeXuitX6UY1GEjJ581Nz6DnlH2JA+Wn4Bm12dhuMU+hKvfxoB22y8h0Lq3TyGcIq
kejilQnz4iYoSUSoZiPzxmi76ximL7hYULL1m2itA34+CgTXODEqnEx+qtroT2I0nXYZiaw+GzdV
mO2AibotFH2y9mpbq6xv8+Y8s0qI+JFTU+HuOZ1xPR+0zBxwSKOvNvVNlMDSKQHs3toPifWYjdU/
upl+qkzp+vJGWMplcsz/a9gWDie/05KEWZ7fkp/b/qui/vPB3mh/zqvrJgLmM8Hhd1siKtYaK3fA
B9T/fNCEhXMuRj7LIVhtrnjorxibZijSXWA75RbNGvlO8eCo6CC22iRZ37u6E70ESQqnbD8FLvod
KpEcAC7FWjvfFk4fJuPPBwlrH6htTWKTyTBp20+7rz04py5bOeIW0Hf2iRVxrU2z7LwRKxF3XYd+
Rzi+0T3OtbfV7O8VnLBBtiF3auVQG8vuFEPmnaF4OL4UUbOFQThv3lWHDGqymab3FX9YdsS5sj63
TTtiHq7OsiItRtYkb1+H8TbRrrVk39F3NKAwNQIKv011F+a8y2aX0nLMyR+z6qn/xxONRg7K1Zve
Ick4y0cGPO7CXQMOrKq3Nqy1ufe9iyDqquitpEpkucDaN/CPJ9IniJNVy4XLLSI92di39dr3zQt/
5qn0eRETyfO9IZ5EoLnKQGJWTL3fzqqpcdMho/2EzHQdfx2nFRc5Z3WgN2ruK/tfe4IjSrmfIBbB
dEThcEUyRQn7TaDsiwJdwpuweO3sF8O4h2Q9GFpSkvdIf6AJ/TsatqHybBarBBfz9F8av+Cy5mSm
ShfNy2O8Z+10XSXTHo3UTRu+qpIbt2+jrpLV+FyOfNHKXb2UdD+eDBHqAfmYMSi0EpNtbQhu7hKv
2JvevUdBLOW5VPxyAthDVtIN/8GqI5Nkm7FTH3fk0R0ocT1XVqMZmyn56iTyxsjeIdPeWOWraV+X
Q+1a1oukSyuDFR2NhkLoeugbIFRQCU6E+KeTe1oWJRsci3wNyb7bg0kw7jTlreo+5fnKASzmbjDw
wRwCfluV4TkT4hKtQtq7Q3fQ7VoghC3cv6rTbpzY2GnJGg5JvMvnwcxmKMOC8T0jijPgBM/IC0AJ
nMle5eZjnEPEjzxSTeQDU9Bhsqbw2q+yZCUsXhikSXshrBY0+0AuKAwS7dZy1rGJ3QGOgA1brt2S
rH1Hhia6QRBe2Vw+yRbNQSoFhwYAMf3j8D9ym6rNEaKGjJvr+5tegqxGuxXyP2Ut8/2RPTrekkwo
vSVUbeeLk4KkMC4fHtpZ2pB2zQpIkIkwEyqBWbCZqAhpMN6/+95rnUFQ/kW1DtRURvUF6UnbPFwe
71meQ/yOeUKOBtzEgyO3Ht9hRt7GVr19gs5X+sQ5qRf3cEt42Z0VuqmyQyZnY4d3jrSS3TjbMsJE
CGdzPYGYH1U+QEck3e1tfwNWGp0GJEczOd7BuL6rVGNlny6488nsCwe0h6qUEcGySiov2EXFTQWB
RxLspe5KGr5enuFFU9yNFJPp7Tpj+Kk9p1VLh50DYToZrUOh7pIq3Krd1vNWDoTZZ858iiYssG1A
YU3Ree04t3S/oogxOI9TAzr1y7SWSlk2AdwWZkWAB+IrNZL1Litn/HiA1u+HVO8/if9+ecbOgtoP
nwRJ/L9GhGgiqALkCU1eLXJNKxuFIbneSZrfvqedk+xMO9Kv/HiSX7IhifZJUfR3DQCpjq4GKbyO
UUtdyz+ID2fxg4RjvQzQfgt1mVGrW0t2qwCIgr01vFsLJcXg2QmvS3jhW2eL8lRouJWy9gFiAuR/
PsDimqRaB4BfSA6oTaxPVsoHWBFimYqbSjsNDT35Hu3MHI0CVJicito5BfufurES3Z3dpaJ1YT2k
UR8NRF9pQ5IPQfMwQbqqhj9AxPf9F9neJ9W+rlZGvOxnfwYszDiqdGWXVQxY874l8aexuE/1fy67
2eLGdP6YELKqeSlPSEthgiqsXP0E25baj90EmGENN742mPnfj85YPUX5IMmZPy0aH/L2m+TIe3W1
+2jxID0aj3CSO7GmxRDuY6Xh5YkKqn7o0V3lKQRbtuWsHNtzyHh+1vyZPeHYzp0sNox59obpCSkD
3XkwzbshO4QASpobyjiXF2tpCmnFpd0JHr2Zkfd0Ck2tTNDrdWK3KJ7D/rsfUYVYy5us2PjYBkfL
hDSikvYdNpDfpiKNCDZagWS8L49kKcI4GokYmKrU8XqzxEqaaJ/VXtu1zVbu+nijaCt7aMkhSCiC
8NER4aVj6nTOAEDoiNFT0wNj4Ff7lPrE+N6iPtoat713uDysxck7MibsJiUxzKFTMNZ7/c70nyMa
gavux2Uji3N3ZGT+iKMV8jiICM4wYnH7qN19au5RxUbScO3EWxwNxWV4LYy5kU9wN7vJfJTIuUkL
cCP5z6HrNyN6z4ayq0p1ZwcvCeVSBT3WKXPbajtqj8HwvVojHF0c7p+v+CCJOBouIKoulAq+Iovo
bPk+GDcaytxrPItLVmBKJqyHcoEHjOAmjsNVasZA8aH90eOtYz9Iw9Zey6IuzShR7vz6pm5vOMKM
mtC41YgUJm7to8DkfK2Bi/bRCrTiIxUrnkqw/8A+wKNhVhM4dZAR/gHZma0oMvXDNilnGYskt69i
qNzQvkSvjnLIlFQ7P7bbe9ueip0c9WN+P5hWDZ2Vndjl716iWw8IXO47qjtFAXK/fqL+lusETTEA
tsDhciOTyz0U+TlK73baNHddpw3yIUmNgQCh0gt9q2uZv0ZsvTiNECTSLDgDPsXG9DJAxHqswWNL
pfPQh6qr0Lrd+PHu7zcaCaR/zQjxcVIjpNSYzOPoad1G6xFStPINzBuPUZtc/d9sCZ6hx6TcpQ5b
XfbVTm6z+D4pHto1IOtiEEPkBD8UyTHtLEXrIzFXayyhaxrR7xY6jFJuN0hq8nDWEb6tnqBl3OYw
6VVroM+lDQZZ2kxFbuH9ImdFkqmK1IasWamo28zbpQoQGSjU/pY8cw7TSDoxSJoXeSQJV3JRKFDi
W4ywrPx2X0TWP0lh6CsP5KVQGFZwm5QKlgDRn+4wr9UDCSw678W8vg0B6fpZsHJvLc4Xag8zZxjs
C2IO0+yCtpwm+hWRRI63w/CtUqqNOdDQP5RrXZhLw0GoC5AHHX3ka4Q5Q4YpL8eRGyVGRMzOn7vk
6bJ3LxqY2aJ16KbgdRAid9vpDClJGIwxg37b66j5+d8YoH6OSiHnt9gC6fjR4Ds6LZDwCv4i04XQ
WbCmH3FWUZpdC1ECEv2sPeT2wqrnlZqWVYT221B7ByXcOSrJgHSLGKpmvPnRLOJzN2viQvH234zu
j2EhrOgKn/bYhJZLq8y+05fm6r66AjpZcrfjsQl3hlInKH8HjM1Xv8LTs9WGnWQb+9FYiZDmc0y8
m0CbU0aEzpg3uuAJlEosO5oArlSW4iGc9XOoyHf0X6ouenIG34R6OrmTYQ24PIOLwwPABDUehFKO
2M2cmo7eeB1mxw6GMKXUtnFkIVWvvWXSr8umlt2Eu51OVJMOO7EuCyV6mplzL1ZXaK7p3Vn542hC
i3etar/z8sowniX1s9WtXCDzHj2b2JlZgrQrZNQiLk+HfJZAjhGaCH+qoHOyXyX4Xjs+6P3+8ggX
dzNSYhwVJAdBq5yefrneBVapYqpseGXVSnXl+dFa3XTNiPDchtMn45LHCGxub70nf7Zggr48jsUp
49yDanOOL0UZMWm0HCQfOZVGqf1d+uF1AWEu2Ogru/9WVmudzEsPESgS/7UmDEiTeWv3OTsM5XEC
abndkfncIPsGK8gXr3MeFOPL5fEtpjVp8gIoDgyGrpJ5Ao5CZyQapTSUMImG03M/pS6qga+oBL9l
MhJ59JcYGcqxWYHkjvauOeNWbfVtaxc7C4n0y9+yPNd/PkWIpbwuGpOk5AhzjN4tJaKoB0RsW6PZ
JcOKqYWJBjhCq94MVuClLLhnjXQ5urV4DtpM26JGMnwbGFemlW59+xsCyJcHtmZNWNawtZsOuVT2
He9lc3ot/ffBVylA8GRybszs6rK5hYOMjkiTgUFWxCUkxIl1URmT2tO4Bx7kQPqtlX4ZzSfUklcO
zIVzGlEOmguIf2mIF5mY9KGSwiqdm+oollWfzR42i5tMv1IS9LdUXs/FStp2aR4VUrbq3IsEAa0w
MDttQYR7nJrJ9DSUbpANt+oOjfpd19QrbZYLvggxKolotIUgBBHZ+2TJrHx5buesEWgeuKM2SP3h
I6m/8WLryfxrPBqBAwZnLSOIuyjGCWOb/HzwYuQ/3QhG+1ayNw2VhZ599ve+cWRG1MuoarUwmtmM
R4gd1fdF7XqFSt/Syvm/dMMhA+NQDaN/HDiZsMNKx2ibYqKxcyoqULdQFMO2k6nl7Zjoz9JQh892
OGo/vdJs9mNGA3sQmW2w0QNEqFe235KfMrMU5VhK9oTwKQgxK4iQqlwTw7dQ/gYFZzLNuOgbg/5y
p96Eazm4RT89Mijs96n2yjA3MZhDU9ImCJu/oj+8UfPI7dNvSrCy35debGCN/wxQCDqlwFbTBokg
nuB3hV2DrWlgfpnjXHgj95LMgU3Zxim/X/altWHO1/PR1QEOKh26gGHStvVc5hw0gfmWB/ZBcqan
Eh24PluFis5DEUKYk6EKMajhDZ5WZ1riFurvodgN6Dfr175zZznXlv7oNK9tui+NBOH2695beW4t
ngk21C1ARmZdUeGqbPtmyv2caW5kH4KCq8bS9p3tyvQe9WtsI2eYoY/zgPcp6kD2zLUtOG3sD14n
hUyuZhYyKeqw3vX9CFAk1VNaNryfuh8V9Nb26g1Mgy8SItzb3kIZmgSwwyUepNeXV3tp9FTPEUii
tswzTTignB4dASPTmXnPRsIAgqzoENV7W4oPZTodLhs7w8nMwz+yJmb08kjzmyI0yE9lj62C7HpZ
laC6nzm83CDXt30abbNKvS+DfaFsVde6NsPPRXTHIY3uOqIL0dOwlbZKtPJhCyEn3zWXo2cBCUgo
T31eQoKLlBqzMFCejMvikathZaKXrm+wmvTV8la1YRk5NeHEXlBJzbyb49CKt2MXAwUarf4ajcky
RFXZaV4uz/biAXJscv6ko52st02sEnoSd86EgOX3rn01p12vUF7/MiAGjGig9PWyzcWJZA8xWfiT
LhKHQqDox1HFKJPeQc2xvuu9Ndzd4kSiv0o+ide4I4KZFE+JJ6AY6LDXd3Jyaw2fJPXg9M+XB7K4
L3jzG5SRFST7hOWyc60qzXzeF372FGvSTRmUL6MN23HbPgRIxl82tzhvKHyY8ANpvKwEc3Lj900K
/tnV2rK+rc3cuTOnNbqE+UfEUxYP/NeI4A9FRGIw6DBiGMPWiUtkReJtqa7cH8tuBzMk1XF2O45w
6nYJcVcWxbAidHr6XPUK/ZTFddgHVxJswlOsX7WFc9sbvy1nLST4D6Z59xCgkHAS22NNlIyQO3aI
kVtt24RfFQl1uUrdd4HnDm16SI1vfT4cfGWt/LPklDMzFrg3uKoMsUDdlRSJ7QwI3xRW0WPr1+Q3
5Sm+LzsFAVW/qVdeOktLSRIX/BOwIHoBhQOLnK0hgbQimQLFotdeT9wOwe/LPrkY7B0bmZ32+PwY
plruA4x0kuNshgKCc1/aJQZTG81iy8NhIgOWRc7zYDkIe4S//o8fIOyKnOqelKR8gC+lez07WNNX
33vQx0NT+7u2elblz7b2D9Xky3aXNuPxuIV9UleNZqcai2lEOToNB9sctpctLMVYM5UHRySQTF4+
pzNb+Yqv1fXIdocHVlN2SvcaSQddumqhQU7oIb1sbsk7SQ4hSjtjAcndnJozJg+a24AjU1HuFKd3
owaejuhbLoW7y4aWZu7YkBAi14WR+WBWIN8vspd2yj5r2bQyliXPpyI5Y5C5q89o9kLdSzS7I4IK
mnebfHL5lP03D/tjE/Moj/zekJukTD9eFv0rt6VFTzpvSrf13aZ8Kte4oxcX52hAgpM7sSOXocfi
jPGNUnXIXEBAZ0ebYS3IWTMkuPUgRWrbxcxc5N0o9muX3Ff1JytYiXOW1oc0MTUQGlPOyZuGaLIn
07PZs4mdbzrpa1GUV72frdzPS55mAsdETFflj/gQ9QLZmHSLo8GOI7S5PaWlm0KJXi/781Ie7UOg
euZah0BULKjKTWRlLQKM6I5I39pSO6iSRpuN7I7QzPZDAAfrDw0O5HKs9k7r73y2lF34btLaK36/
eBojPABbPizzBnrMp16pFWZPcS/lyJ8a2tTDbtjEA/VYPQdbn6PP7rh5WNIyH27o1nHzaa1Xej6U
xPDh+AOEbWE6ZZJa2ZzvImzI2n1s3WYo4YEQ8FN51+Y57yX38vwvueyxSWFvGF4f+YVPbd6phn3Y
/KjDQ95r26n5cdnOEuSOdf4zucLeMDJnDK2ZMHE0hhC+82xT9HBbWtWN30ByRmvU1mp+aFN86Pts
F6kh5Dx/3UUzv46OP0IInHSECux+nuA69TaJSvoejUz792T8LM0fY3CPVosb64e6/S8ScMj0feiB
zkVaYZZtbQxiivUcqUp05VsoQeXenRq9NPY2Mn9E3fbyZC+F1sfmhLkuc6IyiWKP6wfTl2wsd51u
0gdPdnHOwyl/q8j7MauzIiDHBJpq4tsubMLIsWuoHVG52o7lNi8eJhm6nTUKmMVh8bDTqD3PCinC
/gzCKW/1EDtl+jJviq48DIq/tct7ey2NsGgKUrqZbBpMmHifF1UamFVUchTICjp/V5q0TREE8L6H
fyv/Pk/eXM6ikdck+yzWh8PRHhrQ9UQOza4xIJR57uJH2exdS7mrm5XdvnR1HBubo6aje1cJ48IP
LIxlXZ0dukiREdvToVlr0ca+7INrpoQALI6nUk8VTGn9gzX+TKQnovUVG0uHF8xpRHgqxNCAVYTh
1NRV8wiHKNpyE7e5C95kg8TSxvl/pH3ZrqQ6tu0XIQEGA69EH6tvc6/1YmVr02M6G77+DPLqKCMI
bqDMUyrVw96qNcPGzfSco/mn0ZxEmqRdYNkEQ1AgEm9AAiXglrH7rvu4PmVzx//pcCbrO5adYxY5
grhOBNbxcy2j0HJ3lvWa9TKs9YOUm+sRZycQ5odw20Gt+UKpC5cNh8UYqvVa3DvFtjQPUfoKzb3/
W5TJqusBqm61RJQyhwmexY3PIR2OkWU/pIItXeLjl5jcoaNoPV5sGA8OpMlRK4CRsGIf9XOIhG4q
0OIUhPWoTMMWEmipcXBgWorrxz1yEEWZba1cv1r4DTNvD/wEqExAzwJlrOmW1iUAH+X4E6C6Znub
rlqX7qGDfqDpfe8W0XUzR9XYfgT0H4U1yBtPNppd66IexhdB5nZQdzK2sK97dajegw5wk3G6RGAZ
k5DpBGNiwZYZO65Afp5vusGqdEsIviZAfRtF/Q0q9NfXy8zRMULsRoNySONDRfc8Ql7XaV8R9MeE
8Vny+6zXYZwu1KSXYkzWpJNGppdJxBgU5LP8z8Qzbi1fb6+PZGZ/nY1k8m1UlLiEl1gJVVyA3b9K
5SEiLxa0qP4vcaBdfz5jA9R/LYi9Q2Pb6cLCfAAgoo3L1TJIevy404+PmgCq6/ifUen/PJCNLqMk
FZ7VQwVgVdhWfZlA3M4K1oaR1SiiF7lrb7JWBhuGmvhBKK0OMAsNbrVf4velMN1eD75Uu0GIeIsY
7U+QcMworITMobUZMJgBVjHKjpEeINec9Qngvg32mrdv0b8A+qioySZJSzt0jUF/YWowP2Je89sg
KvtPzVOPPSWtTT6cFso5hTBQBVamx3d+atEfLEqGRy+1wQg1/C7flWWZK2C/uIpXg4Z72K5ijdfd
BlViyC2pE0vsLM7Fl8rt1BejkoRAr7AQH2XvW1FocAZvNL+xuz3agflWxVUcLNxyc8cJAFEA+OE9
DpTX5JYbSlx+mYVCKcubdePuKiStpbPX8rZ0Npn/fH0pzW2M02j2+RfmcRv1sY1onlToRIOg1ojQ
R0njepi5nXEaZrKQ6mTAoukRxoJ8XvaUsOeu/S4X217j3EzXKwR9gItDZgoxzsltUDFXBAQ6jKta
fi/J2s52xHlIBMxTyhsj3gE+FMhHSheeznMvSdDE/4QdR3+SZ6kGrlh4BaCuR350EBsqsucUTjS0
27huF5rOQ21sGsgiLOG5L1T3kE2Ocr02Dk00nADWPA/sy6ExAMfKVnCx++4Un0OntwBF8e6tTeoj
5f3GxzNgtBrRoNkk7hMu0MMgimNPvN31LzxzL539lMkcNJWfohuDn+Ioi0IG2V0bbgnIcsNXbZEc
7GJJ5WcmfcLAcS+NwFHTm0okMMryyMlUtkoL+lKksKHxy2TlZuy+NYpf6Crs675+KR3/x/WBzmHC
TwNPJRLczEqUYXWwSCuGAzNTpDh+5q0aw2nuTNpBpKTMk/gmHmqvOCbCYDeml0Zg1Za1+MV6Yhqr
JqEWSupZ92jafbyPMx/Glg6k6Gyw/lnzIRJXv3cc3fgwdoQ8CtW5x94000czxjWc82IBVTq3hJGL
os0D+JYLC8zJSor5UDei08A1GV23YsCym37t4lRwPuDNkmyqKnlFHebRTXeDTEho6SXrjZmTCAgS
YO5GxBGQHZMjAmjGwSCRmSENyL4QInZB7b1TawmpNnMSwTx1LPmgxoBEeHq8qlhTV+Lr9WoIKToZ
YLy1YpcBVHF9nVyQ9sfNiRaGZQOFY47QsfPNWVsKfTC/z1bS/tB4VjpQU19X1jobjp35BkE8aEIK
sSdShyk4DCZ5SKOD4HuTrGz8s+u/5nJ2xzI13uwQ4MLdQicJkJnGg4H1M6LVM2DY9m2fr1L916c8
pIhdWBwBK47VNBW2aUXnEQ1YARxGUOGN1tr9tO13vcQZvUxJz8NMjhqkKkTWBcJkUDtQzn0fJAuz
dXmYjRGQY1MI9EDWeJKSumkfWZmLCAVpN735lg9roPl36QBVqsP1DzM3GDL6hTtQkoAR+iRnpHRg
+DLQKIWZXfPY5BFavE2WLQxoZjGiD0qAQ0MQoN2mVkcedz24fCEM7d9cWKIKK3sPVA5SSvoS1EDd
g6CTGh1MrSvojYwOmDxs3OilsV+cNr5j1qv2ypVBFrmgl1f2SIqiaN7A4geq85ODBz0+4lSmzFY8
D2DJSqBIF3nDA8q1IWRfNuUAkZ/+m+6ybVoDBuW+XJ/+mQ7nefzJYoq54Xa0qTK0IoJtJ7tQ9gZ8
ZC1xP7BfVR1te8MBLQtJvV4qpM2tMjSRcHuNjpDYN+cHRFEAjDLkNb4J3q1Rd2dn6zFXYfpmSJa6
PJfHHob5J9YUKBIp8IBFhFhkaACbhXyKviHRjb+E6ZodE0hu6FiMcuTT4iCk91BgpkgDQGEKLbMA
I2bb9vdp85kbu4VPN7t0TmKNW+sk7dKdU7eJh1h4QSJF/mlaSJH3lBUrx/s2oMocOdsC2CP9ej3w
zBjxHgKODOcDxEamPQw78KPac4ocKLVfPDdCO8dFCdZgfPQWrVdmY+Gtj+WBuiH+cz5GQ1VZHrcl
LJHtGk2znW3vzBLS7nUbNn/f1QS6GUhORHGBHZ1mk2XTS5v3ErHqHbXuBrhQ19oKh3Zh/maaQOeB
JnuuJH1FU41AbXaTiLuh3Gnyw/Y3GpVKrw27/AaND9N+L4qDX2/a5On697vMHBHeQUMNtzNkDacF
m9wNUo7cMF8xVwEGBQI8HKbV2JT0XvK6XEHiO1kia8zsv7OYk/uX4Ji3MwcxByfdBvHWytjeI0e3
WWprLQ1ucqjAFc2NSw3OGYHzJgQdMag+bJPvlsvWjdOtInMb+R/XJ/TyyXo2oc6kHoGco4eZCAaX
eyh8HZt6PTifQ+3gzb3ScXX4+2i4yOCahjQG7O1xy5xs+16bHSguFt7hRbQhIO4m1a2Bclsi9Va2
CriKduH2nNuEpxEnH8912whGyfD7NKxyV+uvRgZask+3kchCYzGLmo1m40GJnscoxDbZ8sC6xSKp
ML5GF+s+9yBSA5B/X6xtDorN4pv5N1P2/NGMgjocEJH3491sTe38hqQRg9XC0zSwQYOGnn9Ref5W
9WkNxc8SZm67PkmDG4gRQ6A6qYT1bmUA2PlG6RxSk3nR/aC4/4slhfVL13lxNCLKD33ae1t4T0ev
PldAoNZFWr0Mw6B3Xi7LR9OA5R3tbee/XMlqVwSlk8DWr2RsBadd8zPSTfRJrRhaMao06BdUIPNR
5jm3zdDWWnZrmSYwwJKR35EdVYbzopK4DR6SIC9i3KNjzZmTruwOAc+g258lsf+f3fpGDillu6s2
bdoPLYSjsuBnWTCg8hvu8mLDmOGQTdCblt5ViRl7q75G0Q8aHLAY3uSdLOWWS0gXHwzP6fxnOxB1
FLLI0vrgsMzzVlFXZ8nRRC8dE9dyCRAm0btYOEHzwKKUNweaSr5vAtojRKCzDwEG8YOSKI6GvfIh
GpP7ab0abL9n69I30ByFBhvY6a4Ph2A1cDjCplmqvV1GHLZhdiXEKlfcu40L6RUrLCoP6Qrr8Lxx
cUlCKiZ1+h/NMJr+pSUFE63soEv0KBSzmkMfmw3UeXIvqMLI6NOXQgX0wbZLHW00IOd3dm8wHboi
1bA/kIHRhTRy8o+OuBGUboJSuat+GKwtADjkG0oA1H9KoahebRsR4we7dd1snAGonW2cmsg5m0SU
D97g5O3rUOiiXWVBmctN4GVBfWjKxvxmWm2/M5mAx4fbxxw1uCr21E0VV/6HcDhMLmPIJe/Moe7R
rAPl4g116kiu4qxonjpVQp+uLYB0DRoPik6ebeTfVemqH52g8r+iV+adgyf5Xrrcu2mNJAP8nHee
t4banJ+FwqTDIUhL4zUJ6uw50J1s1wAVe2uSCXnjtDzmUKPz7Jcyzaotk3Y/bJq+AJm7Vjx5L6xK
PlYFSWnIAlXv/bgDlbEGrREylUPHvrpZpL8X0qj9FTqpww6tfhMq6R5YIutYBxRsnhgCc2h8gtgH
W6n8azbEyZ7GBnmXVhu469RnxU+Uu2pnBV4upHlFkQ3giSvvKxeuPQADxYqnqHLLXeW7ttxYwvMe
JCT14N6RmEMcdlGAmkNrco9v4ASmUKYhLP7qG5bd7qoWSxOrG7dTQttcbZUrRmiEFeV3adYwBWeb
VDXhYHL0OijeYneGTnpzm2OzfqO9lfAwyTqrXHhgXlw0UKohrk8AgsTLHS/Z86OfKVt1bWsZAGis
YFk4CiMKaq9i886Pn1DtuX7RXDzNxmhwLwQkEG/mi1xWRG5epwzRjOBrnYFb6XxeD3BxVyMAeBaQ
PYIDLd6A9vlwuqL2YAEHk5EcSHm0WLrmvi7e4x7Oj7BXyep9qZakY5ZCTmYwzRRqSTYuFN5/pgAn
QPm+wKpMAQ//2vnuKliSvrgoPEzGOEnS7XZouhztllDre9/eErtAZWB3fR4vkqtJjMkbkg18yDyB
GAJJHOPbQEEFUa+ls5B5zC0IlI1QakWnAktiknkAiA9p/AhxqvI1JdmqKhcWxPxk/QkwSTRo0vRD
VowB9AtKipb1tCifuDSGcYGcZE+N25M4aRDCF3wLa6JwcJbW2EKIKXmqsGKUZcdpqgUNHf5uBgvf
YX6aQPiwx4IJ+M/nY2Daph2M2jGGuA4hI19VzzZ9vr6mLhFM46LygTMAiQVU5+nHdhoIrQIyOdrt
JWsuocJVrYfgpmtXseOF1HsQRhXKFtqf9dqUCyt6dgrBMwW8FHoxkJw8H6HFE5rAHsIIPXYnswe/
XuiHzu6Yk78/WWi867q4zfD3jR48cdJtej80h7t0iSy+NI7JapOUcLcfd39RpWFm7Zm5hHG5LODg
O424bW+kiIPAMNn8oMDrQWl8Jw0dauqCphry+L4iK9IfSncds3v51/3XMSSQBQ5wkjgMyGT90Vo2
skOCB3Oo+8YMe+vVAXpRuvvrS3Bu8k7DTBZBFiGNi2yEMe0PD4JOtPt5PcDMKgDlA01cB+0TwEEm
AWxdCjgWgXwn6zcLDRS57p2DDt6vR5nZrYiCVTyiFiDWM3nPkHjkYVSDEabOJkdHQ1QJOsliITWY
mSyULiiMClC0BSBkstIgIuqRNoc7Zhy8Bd6TKRb0yS5GgfosjDtAX3Ehyo3WwfmOFKMKOHCrYuUY
94m6SeiGsL/93giB+RkFyaC9Efw22js5mjsO4kylcoGUDkScZ4cs/P3xc5499Ma/jzorbM5c6gFt
cT4EozN5lKlCrBryy6peVHNUAhnbWkQLgS7W1STQZK54wLDmeAnzr2IAOf4YeZ9OujGrv/3k8FKB
hBvwgYDt4Z08Wb4ky82syhVEKOxfTbRuuyXsy8w4zgL45xOWNbFFexBtVq73MLAtuIIlsI5LvfGZ
z4KWFz63iyYAHuKTlZswZPluM0aRdymDT7q9b7piBQsavXQczyzi01B0WqjRQUEsjVAQ2XOKXVsf
O3/hZpkbDbJmgurayHafHsdpIRzVNgQfxfnulKGf37AaxCh0FpKFVXax4/H5TyONX+9ku+Q2xYOW
IlIBI8Q4R6d0SZtoZrpQI8RHAagLXfZpP6tRqkuc2hWrDM+N5M2hm7haaLzOLDGEAO8CUq6jitlk
DYORwfyGQUglJT99J8RzKpTxcwFP5OuH8GwccPRHvABuLW+y931fBYVXBmJlGOuYrGK+pv7DsMSi
mvkkaJYBWgg3VJuAjnP+SdqI2BEd2mgF5zbLeI2yt+ujWPr7k0/e2W0uMgt/v0y2dfbYlL+u//3L
WUL/G6VF5/d77OIEjoQKSF1x4J1iu9kHrLn3nQE1iQIQLqnFEoRhNtwI8QGSD0oU04+Po1oPQQzV
FNlvaF1AV3MbYddzY+GgvNyTaP6BOYihYUPa01S2Tgf4D7YsAbP/wRI10DFbVT62dr0t1dfrMzge
Vud3DELB3YyilQ8Q07TPmEgXgAUHoeCRGDwluamfVFrfDH1S7YuujlZ2r76Rutc3CWog12Nfrg4L
omiYRggFwatgigVVnGij8jGdUMhaMS/f1EvUovHAn47Owd2FVAB4TzRUz9c3jyVNczqqwLjtxjPc
MPCam6SMvjRev+rQWfNQsfqHQeGtiV4aDggM7TxkTNpIQGADhBn5GPtl2CwBd+a+GG5PyE+gZ49K
xCRA59lZ/Jup4Uq4PMUwOVnr4BHQITNGpVShhLW+PqLLUxU1nBG1hFMIbGNnkg92WVwFvgTumeWP
Axrr8qldeoFePt7G1iPOOigQOJBvmb6fSrtoS7/nkCqNvnhsZUJQudtrDptpDm3jxw78dwk3DQrj
znp3fXiXm/o89CRpKBttweMboW1PH7QFejiF/sLz8NcY9fMhepPikZU2SjeWgNywn4Y0+SLyctss
9VgvF8fZYKbXRsUiFY81zdVgAUYNLBmEUZ7rQIcwZnrnFnw5K4WiZ7BwYF0uEYQdUyJIxAF1PL1H
SlWjRulgbCyFHki8q4p39tcduXH+UD3AnQv1rUsgteSd0Y0xZEC7vXKDn6DBPzRGX+6Rd2yvL4rZ
Af0JNvWs6AKSIFdBMEF+uuZmwDHBnYWFd/kSPh/RFHDkCRdPZIIgjnHLnHVHb2OImOcZ2Vb2sbY2
Q/ndNv67PrDZ1X4ysMkqFPEQ9BZDzCCy83WVxndu1zt4GBfGBnTjJarT0jxODuDMZLn2CvgQmeRJ
sEfZAVy4QN5aCjHeMidppQhiMXg8wqfyvyEjA0Ij9PhC6nrp1jB+qlHxHrCwEUU9/oiTIKBauo5y
MQ43uDNgUSrvCids2lCTPUsPbvTqwfqTmyEM66X74KTgjYV2s/CkvQT9TX7F+HFPfkWQkxKCGfgV
GgaQJLSFDm1IeydfhX7IYDmt2JrCnrNbOp5nF83J6CdJr6jgQFXWiNvHLzaFv88ecvhr9Guur83Z
DYEwAdAoYyt1CgeuhxZSLAxxDAd1OgfjsCgU9hhaqQwsAzFi80xrbdTkCL3W68Evcy7whwAdA+TO
93ENTV51YCC7vWUjdiL9o+MZ6xSlL6XJJy28A2+XFtR4aZ5nJqfhnCklQHu+LHobnmQp8jvvZ6mt
NWehUz+XYD5XebUWxTbL1UGJhdt87lv+GSdm+3wN0cise5sjcA7rNUnogUfV1rMB8IaW6/Upnb3V
Hfjg4HWJ/PLiVk/bWrd5hFg+2jFhR4bQbwdYe6TrHi0wt9Sb8Z9XNblPrHSP3wruwYLg2eyeOf0N
k+sdAIMmTxV+g+HF7BUlWnWT0RyPqqHoVrkJlR1l8GEHwbz+WEZ29ZDpatfg/bWgMvr/mQyQZv5f
k2r6OLVggYbCCH6ISYEZa9Zdu4+970azTdwtd8ICGgsKk4Rim146vsYj8GKxEVRcIf85ggon31yS
OII4W4Ejkvf3xJDgZ7CFDGB2WYHZ4uI96YwasefLyu6DIIOsPaY5+oTwZkJ+BKNSxkKUubMepC2Y
EKGFD7zF5DqJDU2MoqzGPMM9trTYixYMsv7bwrqdmy8ww3AIeUAbXZiceGkZWX48poQdjljN/Pfc
M7IR7mCuWJvabwz6Y3GTMQCv1TddFv/VtfckHQaFqoy8scYhC6fT7NEIpVbQ1VA3Q/VhcgR3qYGL
qQKOJamzDSPsGaDLfTNIeDfCU45FT06bbVydbXi6kDH8LstNVw8eaSgIY+mOONvJp01gikCgc7dK
yseK6l1UOd/SPgmz5nmwmrXFxU84z4x13A59vK78aGLcQqqyD7WbIFGzQxp8XP9C46ad/iR8Fx91
XYr/Tjk3vVdLiQb++ECGC1T3lJF+B1mWkDF9X4CTz5IlZZ259X0acZI3lTCe6fsBEct4kPAvdNa1
mX5EqJu4ixCfuVV+Gmuyyi2jGbStECtBNh2oKPTK91It3EBz991pkHEPnOQSlWuI2goQpMcRHMcy
jDgE7o5M4PGzuf615h4lp6EmC6hIm1ZAhjVZ1QAL1/kGxode9MkSvrbhe9fzNizbhWN/PiRsLwDp
x2k0xUjFqoySjmJ0JpOIFK+qxD70gRm2NLhnFFqC2UNiDAv2A3Pnhuf85opDTwYqm+dzamSV2wsL
hyBxwA/w/PuIL+VIc59tHA/4UmMNaoqoKEozgvB6g+uben35mPWdAgoZB4a7jtISyja8gX1wDbTQ
wmU+tyjhYQWXCFTw8VKfHEBVmeEmNTvYlvQPCdk2sCpT/3KJQIAQV0jgOGgNTXIws9Eqj1wFo9b2
qzHcc/EWBW/U315fjrMjgTSWja6gj27x5DYcPN2nuEmwNvzopW2797gChU4NC6t+9sIHEsWDRBVq
0Rd8EnAlGTd1jxQvuHPFhiY3Kt/2FcA6j6a7KawNwRuB3lrd6z+M7yTu5KgS2mqFEsN4fOTbIIkP
RD4XmbEwi3NH8OnoJms95tHAs9FBTXhOuaqI93MMug+ANFvZZe5to7K11jLPFyAX83EB8kFzD6o3
053tqlySGr1+CI1lqyjzbzqPrvvBeGBGHuaWsaX01/X5nNvV2Mz/G3GKlmVNFnUELFiwZ/nKj++D
dgnIPXu7n4aYLEk8bhxJOUL4PoNaAnbWRvBHrr6UdIX2kg2XRdYsbOi5I/I388dCOxlKGpPNxtzS
rYfYxTLp0Ep2P6BqutKJWhOgmqJKHxsnuzVVf7g+mQtRp5MJlIZOQLnESPXDUMJN5NEW75XxWDv7
Sq7kEmJrbq+fDHJauwxI0CYgwQD+G4NzeCMISNHiH3bCaYzJfoPPaEG5jRhOUsPMNXQdEdqoaFf9
um/gkbkQbmlIk43XZ37SSxPhPPE1BREl15tF46Hf18gkwaJY8GP3f8TrTNsCJOGNrHGHrlpol0db
y+74B9xI6fcILINtUFj5iy785N7TTTWs+oobD+juoi2mEq5uhUzTm8b1oSl/ffXMjH3U5LZhQAoB
ZlSLzy9YPweJvMHrFQWYA+PH2tOh3y1qVIxd1engx9c5HqxQfQmmPB+Y4wIM2qFGppR0bw1f2o88
c29SrfBkq4Jd39lqjfTlTkPaPRRxMSwMc+bEGVV0wFqFGgaI+pPjAPhMUIM8JPsDAcEUCnm4LK5P
5NyJgxDwWIQShgtw3OQ654NkjcuRkxX0Jmj2ut74xSr1PhxhgnK40wqP4YVO89zHQ48R0qij0vmF
xGdKSdY4xZhxGrcp3RnIO8GYvz6umeOFnsag5wukskwglpocZ7VcQz1H8/WQ3bHoDcq50BVp/yGV
gO8EWpDgwY2Z5mQWAaDmtCV4j0bW0RHHUn/60UJOOTtrQLXi6YeVDw7s+Ygy6URCDAjhW1jy31V2
1zcLj0toxs2s+DFPHnXa0QeeKvU0sa76BHYJoBRG8m30rP3mmkn3DmerEmqlzP5M6zw4sCg27r08
bo5xZmWbGAy2PStMceBx1Xw4mplfZVywvWnxYRsbLserghZkV3ScbWEN0B6B1O6ccPDy4SPpIcJI
uU6jsNOOWUIL2a/WWR+3d02Umuu+puUqqlv7ru4946GSTDcw8OqHnbQk/2rHVnpHs7Z8YmWtb504
ah5To2rx2hQlxDiTLIBiWlvzNTftb/6QQE8/d2pmw7qybF7bNoo2TtNF965XufU6ciNoxpXokEJv
RHiQLx3gs/XeUOiNYeLUc1cO/GC50toEDIlO2La+sxelLkqUnGV1GxEy/jIWHzpYDa1t2eawN3cE
9JyDQm0ldautmasg24Fi0O5RZVQHkBkivjIHQd54OvhHRWsNGRqdk2jDnLQvQycznVu7NNmeqwCI
7rI26zpsMYlbBf/AtQucFsjKNDP2XZtG0BVwu2Ab0y7aZUNA/8sakR1RfTReY+C7Pwfms4e6VM7G
sARpQS5ySBpG6IY6a3hGO8AVmon1hQx2gLa2pjdp1lpf27SyfzpFZD4qL403BWDlSJjBj0rXRl6k
X7KEKgnJ+SL9kTNXH2N4b7zHVtcditwaAHLvszv839s74ftgyaQeuWNGb6GxQsTB13Z8Z0euXFfF
EJWhRLn3SyBt+qRyHsRwaa9ICbagn6otyzhPd1C9sA+FXTdPSUzkFhTaoFnFhPRHAL7Up9cJE73e
CsViH0bsOwUmbxU6EN1+9MEju0+ZjEsYVIxnOGx3XniS5c9FPtBiHZeiPLSFlB/coSIIpVWpr04X
AziaWv3gHm2RNv/FwEdu4yEtj6w1yWveloQd4FAdQbzUHp4sRXKwV3p3ZTDDe3I9yQ6NVbvmrnMY
4RvZSmaFNEfddeXESd/t0rrWT2nZ9V2o04DdKtfIQIs02j2LSgN8CC2Lb2AVileCeRGhhJD2C7fc
Ol/nXpe+FrGjX2yoP34GJYSueRqYTRiXcf6ak05+dVNUFEB6pGAHiETIL4VKgycW8JqCL0QIbBmc
7MZXmm+GFoIUaVGrV1v2dhVyoyp+6U7pjYWG4qtNI7DvUh/NojCzCwjVZ1EgXkjC4E8YuUKFHMn5
q93bxrZgLRGhWZgpMP9Mq3dScXVgIGAEYa4ovVGlze45abCBC9PV2EUAM4qs7G6USsyPHsin0E6k
g58OHk0GwfDCu88qPLCh7uXqg2SRgaODVkkP09GhOjqVkTz28dAWIfyw5EH6NNnmboN6mTuICtUH
V4N4Fic/gOtSb6UXtIfMTwM0tlEEfMjxRstBpxTrsiqqr9xn4h6nYbs2qqz/5mW23A4OhOZIl2sR
1l4JzaCh7/lN1EVIXYOesp104uxF47jemnFtdyEC8QO4UnILoEdy55RF/GywXuypIC62QwIBF5+K
ZsMJTD9AcOq2kK1MPkCsMUKnF+0GAjveHvo4ELuk3O3WVdV7KPpZNjAh0HjmW6f34FrrSLWJ4tzZ
FF3iql1JaRWs/MxxhxCaB3UQKkhjNmtb1KnAo6xCd9gtoSIddtA93ECNpCErDzydDbWS9NWPCUok
ea2NAUeYW/UrkAOHchWYdfILThYgfutCNu+yCNimJ1X54Tms2XciTbYQjak/CDcasHVArqqMttlU
XlWuyTjpIjeGL47Vmr+Uk/ih5yXFE4AB3i1vgvoGTj7DwcJChN2BIZZ8eOZaAZAx/XPLTbJHAbIU
vAbBcOrI8xBtTfQiLO/DDr6Y6CcPdGWUYdJvnSX3o9lsboQLjronKCZPwlbAQBXW2Es26p2EYUVa
LQErZ7OekwjjLzip5fG2tDl0dNDUbfvP0vox+oAEYChRgoJQ9D1I00enWVKomE0hHROqEQFq5QCQ
jS/1k6iy9uJWG0gakhH6GB3cbttmUQjrtEjsdfSFOT9iufAWn0tUUNXzgFRETQUp13nMqBZQVx/b
1wW7j6JQ0W1T7lR9x5YedXNp12mgyZTCdK4PurGrbFSvbfUf4Yd2yRF1bl2chhh/wsn8xZJVIhq/
2uAddOZClJ38fWucosCFlxwwXqMy+3mEAkA2xx77b4G6Uf3OCzaBu9CTHhPq6VsJNh5gvEOhhV7A
uK06q02rG1u2g3+r/PTYRAmMcSNYXdvr67n93Cc5CTXFZFSeV5dZitEw/8V3HmHqai1Bey9lNyBy
fBpj8vIC/3TIA4EYEE1dQSQTKSJUfQdz7bEKklDGrQ1koegozHXAYybBCllVaOZWmMR638NAVOPF
1pifHkAC10e/MNFT+JDvJZLVI5Ki4puAvKsWlYUjXwJDza1JFyAePC9hCoen4fmKoV1aQ5UGL0+7
+pVUr6J6+4dRjJVXKJrAJWNq1YcsqGZ9jddMFmykDBuwTKBI6+dLCMrZtYIjAuh/H+oIUw8vZcco
XiR43hJ2tI2fsoO83EKLYSnE5IQw3V7GSiNE678EXQSKxNpccnRdijH++5Mjokiqznd8PJn94pdM
NknxoMvnf/kif2bq4sUMxbFSYRgl0jXpfvGLT5atVLXUP5hdWSdfZPJUjixbcOoiTg6DKvIWdwt1
4aWpmtxGhsQDiTmYKpltJNxQa/fd+mv/kPF0OBnD5DyNExuylyXG0NTHuP1SBS8Je7r+ORam6fel
e/LFA5YDDV4hBJj2IoU3UPUPd8LoSwNkKup1SMHOl1RvtuD9ZuhRZdYxgtMpbmzzrx2lxnlC2gYa
HiSng2mb3gQFXgYNdnmfAcyiHn3jqXXvOADsdOFUnMsHTiNNNqFE3ixyEJRWvblzxJ5XfujQJ6iU
F3+Pgh3HRGEvCsnpseRzPm+2VTKZx4jUWZA1uB+cbaf+5duDEwUcPmqvwJmfh6g0vNUshkZ7U965
QRE22b/s9T8B3MkY0rwpqC/G0717A0mcipuC7egSbWl2JwJBBYI0sNeYrvNheGaUy7oda3DeTvGt
IZMwXrqo525DiCKDh4E2EITAJ3lgUQ6gwyr01gQo5RnfJrQPISloxZvr23GuiUdPA00WGFzkKydr
xkB1U96iqJQccxQ1Nl5T149gfLJV1UHduqP0U5tWvaaDu01pRFaQQl/KuOcWO+7l3+sQ3WN7kpyk
DRmKwcbW9ZKtaWvQ6Z+5edPA9VBbC1XHuWPoNNSkp5GXtkRdBaFGQG9EnhT8g67P7HwEKO2NbDAw
3CbnEEnhpRCPpdOm3pXFPekWNtPsCkEF/3///uQ+CHJIClYaf1/mP+I2XvMc1ZLA25BoSff+txbX
NAfG0w6kI6SOwPxPFiMWInpaEFxc+R2Fl6aLx4+xdTlkYFGzagYPUC8vtDmss5LiFoDl+x61v6Fu
URnrwhhq5QSiaZEK9q1137IAha+FuZh7H57+wMkiBjutHdpxLlrji08fBT1mYiMKmBgfZbknS+CL
2ak/mY/JAYCaoxtAuwydRTTE6qgJadmDWrjnKBBdX0RzR83pwCbJSx7EoI70GFgMwCR5a4x701w4
AWbX6egMAVwC+hbTdaqM3IUiBAAXsX0rEgvp91L3d3Zb/4kwpd9H+f+Q9l29dfNMt79IgCRS7VbS
Lu41jpMbwUleS6J6L7/+LAb4HmvTxCbiA/jOwB4NORwOp6yVexV6OtAnAFqVvHvunH2Zv+bdtQZ4
kfPrpVDGE4515Nnt1JhQJknrY8XSa1D+Hc+LkG/Jf+slvtA7Yi4ziziGjT0cKjIhr1b6uZMrtkW1
aIJJN2PWUiPCzi8YIQYohlMCCTAL6fg0sVyxaiqV+P83MdlSA/QVmIO4Nnsa2tW3wsZst6tYN/kZ
/Vg3wR9GupE6Xod1i9lRRxNo290s001jI4ACxZhx8Mj+/EbJrzYPw+RgaAD6gvjWq9mSTZQOuE7S
67S4jOa7HL3HpvEd2EoDUMeoT40AlWAfL8WvnFvemYXcO8H4nrCi5bxmyE9DdNJdlkMS6Ej0Jyq6
J+m2bYQIKzrSctFsfnI998CcQ1t0aMlXlM6kB2ojQ7hlmjJdrdWCjBl4MyUHNRgUxqeSIASFwOKq
U02DBKylH2lVMKqaaqWWh8Ifxrucvwwxp+ZdgcTKrgp0XZUue2ZwqX5RgFoSsNN24ACvDUg3yyMq
J2/o/rr4gg1y4ltM05oY0vvUdZ9NHXP7GQVUK34oXILhnuepa5DLrq/HzgnKWX9o519r/4K++B3V
/hldGC8VgKkhUOVTw86nPIEGmrPWgO4FMzIA3juLfqSjZv0BnFR27bqV8e28xjKjxFKD5xsDDjr6
sU8Xe04ng+M2wygT38hAfVHerfGiOF4y57gVIlyLkD2nNYWQhPxOHRR0jrlV4yn53A0v59XhvySG
PltJwhkDsNsSjwPC43oGTCmwwjBgFJgoEpH+x3lJqoUTThpuEjtHIQbxovcWx0cne3Kc3XkRsoPA
J+ABbAuMELxgTvfGNJumSye0lpXRm5OC3gv15xoVSd2fvDei7Zv413mBcp3+Eyg2Q7n5gG7iDgLN
iuzsGf0KYA0vUAQ9L0a+SR9izFO96soyWrPkm5Tt7XJHaVjmT4R+wVFtVk989FslIOOHBlJI+1qw
w1grMs0yR7j9ff7/zS3sYFB9Bs8aniQz+BvBTc1Ut5J0//ltCGwKjLyKz+ORdTnwKw30KTtPbb8E
bH5pdYpiIuqgF+mCMpFqWFh6UNHvipEGjOBjwvZUp7ivHOSsINEzrtMI8yhsX8aTPw0G4ub9eSuQ
rt9GlmAFJvD+LavF+iUYAdVs9MwrfMFnmFjuTDcShHdQ6S4lbWdIaNCRyS7r9qmKH1salM1hQIEY
sTO7NOI9wPgx1xWUpeJFKQ1oHOsvrwN6WD4FNNEE3MghggVqiQHovsIZl2801VBwbplbYTg6KlH6
m5vH3LGLOxtDUFXAexBuDMz3AUabxq1izaUHHOMamFQA0M0nlH7HjKemiwi+aHxi5q6bLntP4bRU
Ivjh3xwLUnhLk+YU3czMuc0G4KmV7LZsVYDk0rOx0URw9PC+o5uuENONeX9lOVOFYMS4ZHNqh53F
Ll0vTzCNHl/RplK98qSnZCNb8MtTP6TWCLzRoCMVsJX2bfZUJQfg4mD85Qtn5EOSiLrNWDe6cQtJ
SW/5LdX93vz/swjxxDukcpy2goScIhyt9yYafmihKE1Ij/pGDeGoe7NRo30FZjcaL4CGNeen88sk
3RCXALUJ81HoHuQ2ubG5kjEwdDWoRQEd1dct4PqHDIiS0T2KYOcl/S2OiwEGIlu8E+BYMHYgqJLl
BssJH+QAPIAfkatxfM8jQCDeauCu66vdRI5O8WOJbmrrHiW589JleiI2xOQTBXMXxi1O9YxsrWTg
7MY6su6tTdBbPv9Ec9ndbD2TrFMcZNkJw/QpZpowm0A/kVACUhTDF7zRz6Q68H6uCvZrJq5vVUFS
Xo1Z2PX/O6+dVCCgXzDQAXxOS0T+0cBVbNZRjzSNW10t3Y8OaBXufJu4U7BG8fNaLCG47BVLKnNX
uERdHZuKTlCxJO3g2eeUBsZIMgoEO/DMjFeLEgdKKgTQX2i3QA8zMNJP981z5wGpRbylW9rtu2i9
aBL90MW2YsekDSVAegdjG4bykMcUru92MjnsH389pPnN0t6tALdO2u4WqGo79Lrukya5B8/y48I6
QPq+nd8+2SHHuDLwpzAM5CIpfKqk7a2l3XgI8huQtWrz9Vj9OS9AuoqA60YxApVg5FFPBWQmbWad
4Dp1ovXAK3e1pu/j2FVYBL+gPp3wjRjhAtMJaJIdHpeYDsazTHTpFvuBPdEvDD4DbfBDHeEwG5UB
LFr0gQYRYroUfThZ8dYYmN9T1aSk52ojSHippG5kDzUAdILKBBeG90bRxpk/9fRucMKySo+d+4WS
nos2LhvOA2V1EUqvngZPbxsk6+PscllfdftotF+oroI4HSV7BFiWKV5bGgGSDtOQsPEYC5wZIBW4
IlWJUJlFb4UIvt7OVmARlRACROp73R4evPLxvEmrJAiOgZCyqMB3iTMDni9jvrNyxVZIY1DU7iw+
wWbA9wixSqYvaTy1OJWd+12vMCt0tZhP2vCNJQ9AiE9utBsk09avvPA2UsWXS4LYM7f4g3/KVrTH
vPSt49duqKTw4KYrntWtHMHhxa0+zYCIygKjsctDai4P4/y9Xb17e/1dYJ7Pd7Jf53dM5oS2EkWb
KDNSZRUOU2ZhMIHzoQyP2T/zrOLhshUimEVhdmbcRlBr9A5AkfXBHA4MUqKCpJR5uq0Ybp2bsKly
uonMDsTUeIHl8+IX9q9+Ota6YtBC2pm3FSR4broYADvns3ngkw7i5W2NsGE3Uf0IblCwy4ExwzIR
UH2hpIcxXwDwIamMSXExA+CxmHUmvw7zUb/sS+d2VDKR8O0WDBAiPA64CSiqT0RPkVVNM/rvIcJp
bhv+TK5XP00Gv2AEkzINkjWXDinDyXqd41ezViEpSLYQFUXbtTHBghFVEcTBHgejSE1cIjoQgabq
wNClof+0VADZEqs/ESPciRj+jWnmQEzfowm8n+962rz3pR6eP1yS43wiRrgS+2FtxpTPUuYduwFt
FMay/exhdrybtop89KIornrJzejgHYwqGiZvP9fSmKHpDetw1TO7eaFmtUuG9yTC3Pn0BJNCT/Ev
L50OX9BxI1O4jTWqTVbTm9xlhe361GYPvk/q1Ge9omQu3TO8ExDXgpQDY3Onp7vu2iJOuaBpAVKn
m+zHtbhs1liBI6ISI+hD5jZ2Jh1i5v7Q2Pes2+fJ8fyS8S/9dMhAxomnD3hpETGdatJHDQgR0Twf
jBN69dOd1yKLgyGdwu+/UKMB1x56RADLzJEohQvFAzgwgjKImpMpHOwjmQeQ0Prn9ZEuGRpF8Gvg
IgeE06k+XUEwJmG5yMJglA7oHQt6NK1YcfPLzpKho9UWoTiWTRxNjOPZ1GJwU2CmwzhECVLhjAK0
ji6hN3oYepmRSEwrxU7JNDMwIgjwRIR+n0bq2GQnmJkB/mXSgw/Oa4smdLxx2qdkVagnc3xbSYJH
WlfHxmAC1Es8UFgM9LocvYsY2IO4aS7+fbtM1NvRuAm0kU8PYUCdRLmXISlaz2Cw1oEmx+zd0nqK
fLLMyk0b71BOsodXnGDljTN4eZUiE+NlJeh6DiC7Tdwr2/EXtj+vkGzttpKEex/8mCsmvKFQqe2B
7OHbzq/R243k6bwYSXALzNAPhbixbMILQzP1GP+FGGu9cybvUFUqPg+5JhysE0fJ+oSxDxIbcBUS
JJaK8n3BiLj33Rl2k4pjUGbVyCT/J0VwcWlmkCbhWdOhvq+GiwWQJPPh/FrJRADJBokdTDdzmPPT
tUqLwhsmPvzeL7ez9aIBolbvFLedSobgdtp5anHXQYZL9zR+nQwgmKmIL2VeB7VTD4D6IATEHP+p
HnNuZoASw22A6cVfdZFcjwQUbYTtcyCQWo3ru8CPVbhT2S3O5wl4XgzN4GIMZFUtm8C9BJljjSHb
WwaH3RSVDyDewK53mMAEWff57ZKd1a1IYbvG2szjWsdZbQrnFn0fgTkVv8fa2BWeux+dQuFWVRoK
O0dbdKZFNlZ1qeoq6On8FtVad5GP3Ws16j90j/NOpd5tgX4wxeLKN/RjcQXbB7NoNuc1Fnd1QGil
10hcAZJlDMH98DZX0Q+9Mm5AAqBoY5Cda+QcAWuMPCBuSuEaBh2LudQa94XTFZ4NZM78NQ3a6P38
NsoSZuijAoUOxlIwCC72fVAMMs6Ybof/MO0bPbODJbdD0P8eGo1dFdmP3i0uLMwhWvFyjK3h93nx
UiviiSxkUAFpIKIB2+M4toBCRvBe/e6zAoaT7s14xJX2VmhMsZHSJd0IE5w+sfQ0AioYkjLA1qvt
l2zNLrwOFC7aV6Jq/Nx/agk+wMIkHrNbqLUkGKjW3SundBAXOsdhru5Yr4dt0vvuqmyNVWnI/7+5
b0p8EmDyIDdh9dHM24BZg29hqgNYWTfzsgRol7uPR8DBMP0YDf1TUdt3TgoaKq3PD002+IYSqVK6
xbYO8CA+xQ4optNvwjRt3k4DPz7IXOfJ3gNuOg0BdeCrQOKkB3UjSdB+clqgYCTQns4/KfGL/Jij
GGKwMIpLMH8oTFd6l2ykCR6pWoBAQLheKRBM9OU1Qp7UAGPq+QOikiI4n2TKLM3KuSVZ6EfdYfLT
RzSmECJ1rhtV+P83ZkN6a0iMhW/R0L8Sr79OBjscoxdMw+2one7S5K1Er+55zWS1ac428n+GITIp
sDFhTc2lzla+J2l6AcTKwBjL3ej0R0TPKK+wEKAYj+NI9olW79z4Tdfi+zy5OP8lijUW+cz7RrMj
TPvxNLQZ0sQENmZ6qDUVzY4sGASrAx4GAAwEYrLg0Z28qy0vw5sndqz9xOwjBtYPX9HkQ4R5upHo
eE4BfQ8P143xJXMSNJMmL9G6KsRI3cxGE3IqpiJ95fYLNKFLfNF29Y0xPhqlizYQW2GZsmIjeuDA
FUwxgoEuIGHRQPjYaSTxEBUCkw6Mbqv1mAMqjrw49HVe90N0Z01+SUeAP+w61cSpUrqwnglC1Y62
UNREbqmiD3ZymbjBVF8B4zcffmEiG+cRMOyjiTaraXd+M6XubKO6sMqdMzVDy9/IVQqEMhas9iFO
hzAuvpWeT1XjebIM5clKC7djHCd1UuCVFyTrrTXuarS5WuNhTVvEVY9Ee8zNcGaKqrjUkHiHIz8Q
5NNso+blk+5VkFlHyUXZghUTNdzS1Q4DVDy/mtJriAN6YcCfIlspGNK4WMUSmXgtWwkYfBGnagM9
5HhhrPQV15bCpcgU4/3pHuh1gOcjliGXKqaWRisE/MTp/DbL//SNNwZmbKf+alrfzusmK3Gg5qlj
tMICPhJoFU4PZFyBA1O3IA6davTQZfV13zVVaPXxfAFAJPsw2OR3nzadP7tDFZIZGP51tD4Vdq3C
hJc5Uzh1tAdQfM0nPFiz6MmMKCsPWO5d0qEJaOPc5MpXlsRcUfnij15QE4CeVAQm7Fk8mi4ZkURM
H93yrR4fKqD1LiDJsVGd33UaKLkchQ193lXIRGoM7bEEFC1i+VVzzSStIshkRWB0T6nbAiP4oppU
cFcqOfz/m/vYMQcGVkmk1Bcn6Ienpdw7611Lv5+3GpUUfmI2Umo2AU7fhTZWDvJTF0NbxhPVURl/
Pi/ns0XwVYN5oslV9xzROJs0AdNBz7XJn6bxodTvGhVu/+fDfSpC8F2JVa+ex0XMzq/YuTDaMK7Q
zvC+qqoAn+9wzJzoJrje/jKZie0nPQBLtIX3Cs/1Q9x6j7o7KHLWUglgmKHIs3F+FDEWM1gSpRES
8kMb9Ow7Jf/scjmaJ+gQgY/HyVCEXR+Seunmv8l351tH9iSq/Cy6KzESdH7XZda1lSMEruZcogdv
QurLLsI4z/3YAaASikFUoY9svVB6QvEHiSOgpgl+fegRuNU2MlOtd2dW/8snMziviASJC085rBSH
nuZJUG7fm3PSYhKiXEqEh4NV+938rIPxM3EKDv7it9WN571Tmz30ZNhn7EEfuyMKHM+DSULdaIGm
VcFHNKpngcTgLXREc9xylG8AvSF80wCWM4zyI2S186toHa7a1DiQxtovsP1lVVUvZeLAJQLTRw4Q
ZiMsQVUB42FysJltt9Y/FicCUEyxglw0qPK8y322GBS4JgP4G0swu8c+paPjr7MzXcYgCdl5w5pz
HuSlAnX14HJELTZ23yIkke6taqQqkjbZ96JOYoNklqI1QuyGi8AQjTwylmfBe8KPMj3U1vnSTavr
Wev/lOmgshE+pntanyGgngMDsUlhiii4nu7HAurcOXZ5oKi1oEno9HAiwzVmu0JnXcK28ZDGKTB3
Ox3QyqjaHf7jn4TDFigwPzhCoSAckzudNqwIbebRC9tJP2q6t3d0dNJa1l4bwOydTgh50E5rPo91
rEhUSQ6ghdMHsjLO6Im2pFPVS/iatYgQw1nxrylxfRMYVudPoMSVoJHrb+EBMBgYEj2VkI/x3JAx
QtY22tHkojGuZgAkla/npUiuqRMpwpGay8QA/CJWcXQu2hkjts2d5+7Oy5A8KAiEcKgcnCOku4TF
6to1XdsO1aHSmvcZhg38OPaMwOmN5dB7WQYmhikL8wpA3DPr51t0miF5Y0zWZVcMD2O/Loovkp0U
mK4FXECesBZrZCSNJooGQECjmu+oJPiFexvp2v3gTahVzKFCfZmlwkSB44kXnQmTOd1JMnYoa/Mn
TW1EIEspumsPQF+7pKmaH2Nqsz0ihbs+Xp1bAF7fMFdzQAqRKQz27yKL5wUbAJpTA+cVPVqnXxFZ
bjKPEQAp5tqeeowIF0QPYrugz5oHiJw+G1qAvM9ZmVyhhwtGl7IMZUoDQ+YXjsPa55lkAKrqNYe+
uWNMQuDZrgOutiK71JulTHbZil/yu97unisvNcI6qjnaWdkvu3i1i2+m3Vscx8Z41nuqvTdl1xw8
ppkvVhQ1x7xfipAldL1OUlqgEhJFiR8DF+1+iNtZ1aj0+ZmJvUdghnAdcY0t0hhkMx7e5ljmgWti
3st07kvrd48yQma0QOck+1nVxChJOUMiAAL4ZcLr8sL6s9Gm0+DgtTIsO899IHFYDt9L5zkZ30B4
lyIHY99QJX2j7HzjMkBlFhDtgMsUjt6Um4sFGok8mBKAqxqc2SW7s1uqaAaQOSuwUALKA7rxF8qp
cU058PLSGZ3Q+eAByu0irX8y99V29uePkuzcotkFvNY29yhizmqqWjJgticPqDvtzDm/sL0sTDrq
5+RHPFPF/SZdu40081SpdTRHxlpI61cAiJvmLnfum1mxcnIhgMVHMzLvRxE2yEyyOXY8cA/OxfR7
mu353nXGbxXrK0WZWW6AoM5AeQ7VWYwWnarD0MLTTvx1XkUTek5/dQs6a65Wz49nVAZ3pnM5YjK1
VsFE860X/Q71CA4buIwwwSmYhkt7J7ILrKLdf1uHp7m+jBnAB/xM+6a3R0P1VpFkBTAJgDZ9QC4B
2xcF9VM1BxD4Feiig4303zC3PpNAz8Io3fWZ77BXkgcxpNq3bn04b5uyiGArVwj9mQlIwcmFnm7X
H1JnPk6Lai5MZv78jYTFRN3qUy617afezAF0ykez6+6imY5LU/C+4cpeFdGHzCy3ogTbz6oYXW+I
gAM3BvtUbB9dK/f1Iv/Cgd6KEa7GmC3N2iYQE2GouJ7v5+zVK6ogWv4kQM88v0Eyl49eIpD2ePD5
VOxT59n+rpx6nDSManiPHvN8z3poo6cBBNO2KtFvyuzBhrMH2xEBjJno741GG5uW8KAHfZy94Xv1
k7li53Za89BFL5gF1+jNEL8tVVC4R5K9d/Vt4tSo3Bzc8Uqnf1qt8Yv6KV+PpR2mpQqDR2ZM2+8T
7NVuOpJZMeIBQEYz3R+Xfes8kO5Xnyoij7892aIHwI0H9Bq8VnELCY6HtG5nJBZWojUTtHEd8gXV
DA4e6/fZQ2MvYWIQP+vLXV7h8s1/1gRwQEHe/LbIZTa/lC4gR+dAtx/mWOHhpZHp9tMEMx/MmqDM
i0VoiiugUWHxd0gNtSwk3jMr9jYLx+xYgYMtLsLy30ewCOYtIR79UsBaEt8QTYOkBzJRIA0G1jly
p35Eg0lFmSdzv1sh/ObevOOzrvZKDBgiADB+9L1v9Qen2JPkebKORXRnqhokZIHAVpzgfZtmseJ0
gTjbYoFr+5TczhiW81SvI5n14qmvgxkAmV9UeE/VGhbNso0K3pZkIyYOL9r1MQEwHTXechXqhsRv
4Lr820eM7jbk9E5FYTCWFSmFqJQ92XGLcU7gEVd3MbAWSYCBsPNeSrJfJ9KE/ZqYGefaDGngS1kb
YD5iPj9NqG+bfkF/AmcXLS8Kxyjx9ScihT1jGEQurREizZbs9H4Ip+pGVxmGZMNOhAjuZp0Yi1oe
TMVT4Tf5JQqOWFYfSOtjowipTOmO4TxhZhapPhRZTnesKBnN6cLXMH9K54spve1LgiG90Ip3tHxO
GQ2S8U9X/knt62g9OqQNJ2r7RN+7gCJPL/p430Z5aAw7TFYFcz4AaXOPiCIDO15yN3n/fgmiWvLx
ucLSwD8OpZni91v0KHhoXjLag9P8mjR35/w5b10SXFHOtPAhS4jGWhczOiuPUqLmV2WFnfY9RTrU
6/0sudCXXZvua3LtGTuzuu+BzrSUQWM+etZrXiSHWnUFydzv5mtAIn26UWAuiyZdx9d4WGYUVmOQ
wAZWpvvdeAFgcj+aXod2PljWfVmE0/yFigPEY2zOJniZYe79VDzAq0k389A0au5n79lc0SJSXc6J
4gKUnq8PMeIwr7ZGmtelEFN2r2k7hXF9LJvyK4d4I0RwiBbVkhltTVhK7WcHXOwh3dkqoGCZb+J9
WXyuwgEClXCujGGe8oyXpRP7Vx5drDmIIi9aB2Cz2VVVfZ9fzhurbN0w1wu6PySN0MosbI/e6+jv
jRecu2WnuUfLfVq/cAXz0eH/EyFuTW1OoGuvIaJtbvL4R2PvtFJxuuVagLUc861INom5JsDHrz3R
Jlwf63Gh33V23aqmyaQiUDmxdaQJMWkq7Esymka7OtBinJ/QBb1k16i6nt8LWeUROHwfMgQntVjg
ugDNCOyrfV1/UuTcu0Cz/memP4fxIce1aA2FQqZcLbxzMBOFF6SYNmzqfqAVGqkCq72I4/cUySPy
dl4t2U2BctN/IoTbNjJ0t0AqHiit0W7SjgjCrZCVt6u3MzvF+1uljbBJ3hLnCR0gygPtemwcp/Qn
2qPPq8N/Q4i0sUkf6giblA3L1Bk6ZDTp4qe5T52XxS18z7giqgIRX5lzooTDaThNGxk1RE3Vb0O7
zLv3esZD8XBeIdlrHvkyw+T90QiSxUfbyiYwoYD7KVgQ3aFnEpQthh8N45XT2EFktnjJ1beOSw6L
Fd0kTvyQNIqJU5nT236BYCI1umABxoAvIO7FuPzPHp9NghL1JUB4Knef6iqNuaMWFhaTZZYJUDKM
cwO99PRSGr01mSfDQp6wBY1K4ufpN6fa5dHlTFd/9r4TpJB7vB3//f7A/AG65jGDD4YfcbA2a/sm
AozoXzflumHRH8Z5d34zJSuJwRrOIwVGKw8gCqea1YVTz00KQjK7SYPe3dv6ISE+qm++lYYItJgq
5SWx0a3Avz5t8/axTfBL1HOEraPMz1mNXuKLdbhmRFGLkhztEznC3TvqGEanhYdkCcjXXQcJ7Nnv
vnDBnwgRnqpOPVhlibA0SDAM5UUB8b5PKkxmif8AfADSkLy9BJbA/79ZsMzW1oJkdh6gLHrdVQPY
q9hVP6W7is9vjkyxbhLveyJOcFdAxAE/hw6by80/WZP6qWn4ubYD77mLtVRNhaqkCebXWgMigRLS
TDts2Rs6MX3aHucstMyHbHg/b+ufTYKieAfHg9ASjxBbUE3XI7scHHBSOF2D7AVIDEe/rPbnhXy2
bwhBHRwk1KiJA/vhdLustUAFdI5Rf0U1mg5ho6V4nT462sV5OZ8PLuQQtJGh2ItwSXxPsTWu9DqF
HMN4z4BcCzKz5rsJyr8R6E3OFCSWImL+bIenAoWtyvWpMkAHDMWiXVseR++y63+AzEpJ0yYJa7aS
gBR+uoToF6mnsoekldoEUXMUpXunj+IbgzC2Tz3QYdRFW/2hiR0/JoabHOzBy57Pr69UXfDocuoK
ZDTEIk3Uei0p9BTtns1Nh5bj3HxwnR+zFTat4sRJd3IjiVvU5oAXFtPb0oGkbKpDDxFcY4Pma0aX
5zGZvo/0gfaKsEdqoxuJgktxaYQpcAKJAOGupt1qOmhovYvqL1RZsZOor6G2idccLs5T1eiclODT
hSDdCVI7sIzOH0egs+l+O7xH9FFPn2fvFn3xX9m7/8RSwYDArMtiu+T6GcAeAsKXdm97u9Lb6ZMi
rSF1KR8Kig0PRtwCdqCCJI3urPxmWu+N5fW8MvLjsJEhXDKGptXOkCRopea4FNWuQEWoXztQzaXo
i/02Ml9bLkYVToBKMyHk0VNHHxcDmo3mGmpoLJznn9GqwrhTSeEJ+43tR15ZWDU3kJRcJexpAJ95
puIFlVo73CRAmlzkJalg7XVbVNHqQUZj+eXKfBctpwAHSJDtOr9TUpexESTcL5lX9pHBD/KMnDrV
fsfNjUd2a+s3KtYoicuwDUCtEMc00NgqNl1p0ZB7qxMjMJx2Vnk3pmHvPI3VLfoWsip0in+3crD3
oIXWQsUABQNhBVlC4tHNUiRL2LVj3OfWa/HvUQ7KMRsRwtqlwNxk04Kkf1be9+Z9O35rqmBd7szh
368x1H3gkHBDo2wtDnc2A+oezog2Eze6z/Un1gSuG1BcM2w5njcH2cE9ESUsGxrPXKe2sWxu/t5r
rzZIsIOqXvxuuDGaF4PdxNGgeDFIbP1EpLCMuUYpgHqhHTLUk/G66ofWuy5V5WP+K6fPIV47+1hD
wa2PS9atiwvFPOPPMr6B9y7yHpvkMU+PkamwPalGgD7jqRpelhH90DB1CTj/UDpG7nFEL0bagcTw
mgyK3ZJ4IhANfMgRPFE2jSbJesiJ1zvTCqP6eVT1XPGfEJcNi4YzhDoImo8Eeyh7N6nMCA3pkYlW
TP2dqDJncgEANgNuG/Jz4mOOuHgXOyuGe8EWBkp582m1KsWov1QEEma82I2WRrG9MEsMa4LS/Jz+
qepHG7Mw50+NbL95Ru7/BAi3XdIb5ryWBRJMxYMOT21md07+mKi4gGXbvRUjmFXLmhH3NvRIuou1
fHEan0UKi5JcB5xh6j9NBItK4i5O5gyauNWLlv7wQKQOqs1syfxchUUo3RXQcbsu4dQfIiO3m9HJ
6HSU7K30mvZ10BWNYltUEgRlMoRuVcUbVcBuRJABqVVccdIN2ajA/7+JBNq+RlnAQ/OXlnxL6TNZ
AOQ7KXZEKgM9PXyEC3UEMXEVR2vZZDMar6r5TtNCt7omxft585XdzCgd/yeCm/dGjbyNu4zWEFEv
t6BUHbyQom2yvmk0UCU3oGRVTRPJfLHpotcW5VDkxcWELHrawBVEUGNIln1jd6EJzuF8CTX7Gv65
AdLtef2kRr0RJ+jXg7wDCDMQ57bXk3FMnReHhEt7rFW9xPK9+tBLcJbT6AJ+aIWgYf5ps0ODzCxV
PIOkuqDWzwexePOJcI25jVdgVAQ1PlI/T/W3NLmgMTpenxj7QsxhfggSyQmbYRqKooHj15fjWDwj
hs/rYEQHpq0YQZAu2kaQkHyITRf9u2htDezku5ZXPqYwwQeoMAGph/aQ/gcGC2ZPRIvT0SrPgO4A
Eyc+RVWrdUN9wISuIpqWepyNGMHSjJ4xI4khxtQfNO210cLzliwNz9D4jC3m6OcIbU+PasVsVka8
96hZwQqnJVcuy0KSmkcjma706XYuS7SnmWXjl16nKArI1pAgCOAIpPxPkN0DmZmsJUxvdu+qLPct
dpw09L1enNdRZg9odOJ3ELKDrgg4mPQjWTsX9lAZBzP637jcLY4qByrpYUQa5kOIiC8I3P0ByBsQ
MtQBetRC072JnB/UOXhWYKBhonxk3qFTMSzKzGMrVTT1haArgkvtyqsUPJz1vw+lQS0HZgFLB6Cc
mLtozXGt1xrm0c+aPQTUYd2BYHCzCRonswENOuheobBJ6X59yBQTF2iQ6DKXy2yqt8IBSfWPYdif
Nwm52W9kCAvXTCMgvFbIMOyLpDP8qbXQXHWf9/crMpZdFFbaTjd356XKrkWC1zeA/zCFgU7h07M2
k9VA/QFCox7MKz5ahdkIeD6tAb9M7x6syTTDuqvTG62PkFhcCuNw/gNkvp6zN3BIHzwlxN7yPNdc
MuT4AIrAIie7Bocu8nJfy1/MUhFmSA83rxQhzYxUs853eRMD6AUZRs8b8Dpv03Bl5Q6E140PcmJE
TZZqElRqMhthgptcqzKP5gY1P72+X2jYT98yV2Ey0rXzOO8gGoY5ntipPlqcOHmZT7CYpgQ0h+Y7
7huemWhyxcReYimuF6mpfEgTGa8au+nRZAaFlpQ+Je6PtX2NvfWhKPUrvXRxc2I0haq6eKXeZCPU
PFUxjxvNjA2oWKAzlIdQ4xdykpiSw1A0RlsQq4mZwqKowZueQC3K3smq+evkE8v3ym+WaoxCvl0f
kgRdUL6Zk45bxKBjVqfzbS8g6cM4or734wuHCgPsKHRYuETF9yao3GLS2zPyAGgPcvpbMN2P7jM6
yMdIxRArM/O//eMopRscke10g+zMXVJSYINWIAJk9bRrBrwNzZfzCslOLuB/MM+Ixy1Pr51KqXSr
BLzmgneU88bI+4w+4Ca662zFI1q2QxhTw4ABBp0ACii44KEbprhNsG6xdj3EF7p5m09XZvUw2Io6
ufRu3koSbEFHI8WQ9HyHjPqwtt4V69FXRkoCYKV6CI0RYxpVczAxsjF33Z/aev3CgkJDdNkgK/GJ
0nlo3XXtPb6gQLX1NBrGza6H54jfz8uRmsdGDn8lbVyuq2k56sk6VtS9YtYVZXutU9zNMr9EP0QQ
oaiQzTZIkFOoMo/fFw9J3fnIANMbk/cF9SlzudVVXKlSa0SLjYX+IRtlPsFMHHcxJyOCUgVqXXQJ
bOM9Aey+mSoibak5IrHrojETXQ6WIKdY0sFkFowkW48owtbpszbtuvrOUuUNpQrxRyr0QVAl+sB8
iLsqZiasMdcu7Pbd9cbfXg50vbZRnDCVJMHu2zxKl6iFpMl8AAocLb4TThgWZ7vzdve3303M6YHz
9z+VhMAGL2F0vEYGVGrcm3WsfGK3wViyb3VHH9tsuE71Gvilz2b9UqbJPebffC1dd5P7g+J9ttTt
brXTwGnYBR1VaEKqReCX3uZQDLnV2LTBtwHdtvN2Nb3Rk7DVHs8vgSwBgXQwqPoQ2eEmEKwnbrzJ
NEb0xrjzz3x4H8dgZRd6c7nUwfTnvCjZLQ2AOMDAI7SyXLHsQRdmTC4g8IJsvquMO0Ag+OcFSFds
I0BYsYxo9ZI1ENDYecjI9dKHeUP241eyj1tFhNvMMauxsAfIsdKfabH6lvFgZL/O6yI91RtduK6b
3cfoP9o0uYxlKHyWvc51HGRGgtn4R1dVwpauG4YZKVg1XJBgC/fmFI94AS6Q1daAsXydO18HTYmq
JCm1tI0UwcmDPGNC0hseOMHRsdmuj3x0YQ36vRvtqft8fvmk7n4jjP9/s3x6nE/E4E1uqX4Toem7
Q9/53jOekzjo2mOTKkIpxQqKj+jS+X+kXdmu3LiS/CIB2pdXlWo7++5jvxDejkjtGyVRXz/BM5h2
FUuQYE/f7osGGnBWUmQymRkZoQEULT4vynde7scKMKyXeI3Te/aaRL4mQXuftDjnThlVCRGocsKj
WfP3kwEKYre7JZ13XF672XN6YkYJCQ5DH4KAU2xDoX7NIMJtflk2MPuIBY38f44o8b22rDy1QeWw
mcwPm+th3RyG4M22n8z6CwViCepTfrkW62dP1IlRJdaPtIemfQqjToXYjroQ8sMoZTREchxZ3i8o
Ue1o8cRdZKjB15HRjca/lHrx0mNUuk5KkD4Pr8sLMbttTn6SErA0rsdOFeMn9cmAZ9lzVWEm4qnR
9stm5j4oJuaAP5PsB2CWON83edXlfdm5qIWYEQOzUT5NKznInCMnFhzlgwZx6jY582Gh/zLq0eg9
Gt47CNWW/VizonxBkmCxrNpDTMx+jyCIiNOwG791wceymbljht6YI4c6MNyrFpbdoWyTsYYzOeob
aMU49m6CBMGyEbnmauZxYkQtKvtmpVOzgZEaIzt5/BzUUZA8ggiqTa7bMomqfo2zeC7+nlpUjrVu
xgFm12HRrcFZvOEmToAZiuJm+JUWay2tlTX0lA3hB7w3xQBjWvmS8mjsX62VkGvM7oZAwrvQ0ACO
U9kNXafZjeCoCTlN++Jh+PIwCnPn1dM72DvTMB38YT+2jYgYGL6ufDd7H8oa5b9kG7Cf4Ja4cfJh
Z41TtwIIm4szUkMCWhJSK8NT1jkwuU11CYD3ew21DgZGCIJC1ffEDbs1WdO5ZT61pSxzAxShlkO2
b1PVQ4ie/2ZqftprKKm5hT41oiw0ru3YFxJmXwjAEmIjKrP+LtfAI/xPLXBUo000wvC4BvnBeaRC
auLTNh5xMRiRA6ZiWnxfPnazH+fEgPT1NC9I/DjwchiIDQwCAnZucRaS/q20t0axJqw4F3dBUOJB
/QAcb5ZK88Z9W+hstGXD8ls1/KyH3bIzc1//9M9XnKkpt72YWHi9THQTW21EvZduXJsZmVuyUyvy
v58sWYEmDMkx/rcpk2Pv7ImOkdB+k/l4DT3/gz+g88DQAe4qlO3PLWVDXkKWGfeUsJNN3e4sTnam
txI3Zj/KHyOfucmpOw7pzVaHEYKBMd/b035tLnPuvHjAnFomtjLw/4obBZSUyjHBNWXVhwnqcEVY
jE/Jv6BFTqz4SkGj8BxUPE34Yca73PgYQe2y/DVmeHXxyJESdD7eh0CVK35w7iC+CFhw0Vko7CPe
oS6/Z+MeNFg+OVbNF5zQtNtXMfRycF7xElr+BfML+d8PuCD21bSkAYRalr/opvFD4r6W7fvYH5fN
zB6jP36qFCixziAg18JPw6Chj7shew7WUpfZQxRIGnbJ5QkBlvOtTYTVgvoEj/kC3DzNs8OOenEs
222yhlKau+XBvv6fITUmmKWIE4rSCSpO5nA7DK9CO9jde5Mf7LVOyexROrGlvOiGMiky4cFWglbM
BJKJiq3cpSveqJ+mNEe7FT6Wzcxp2KZoX9z4/KbuIjv9lrkrff45YxBdhNwKap2oCin33BQHdsZl
ZBjTcsdMc8M958in5tAaASgdxrBrqpVG8uwZk2qrAIDIkSx1lNHqCGMkQ55Usg2x9BDtEctioIS6
J/XR8UNGfiNxC5P6LjVvvDTq1tQyZt9ip79AfuSTeKj5TW+wHr8gLu/MMZriyBl2VXZL49um3sfJ
E8HbZPnAzdtEoUFWz6EVoFaCgELpOgaNlk2OYYTBRtvmgVUPWnNN3RZMhJhmL9MQU9srZuUHVHPu
T/ZQgB8kTYRyk2W+X+SFC7NBYWm/qnRqUQOGLAIftfxYtBJMCvzdvsZQ1cZLEgvZsTlMH7o/6fhl
aHT2fPgXoAwY91AOAwkNxlqUIFujRlEEk5zg0suw6N5r/6NaZXmcO6gnRtQ7b0Td2x4CDDr5LYdw
qo4u1srazsU32RABNz/mnAL1iemkINiJO5bjaUbDMv7JwbSSBr+K6mF14GIuXJ+YUmsthi38gbE4
34xxFkEb5YaNNDLHYaUGvWZGSeN5MpVpY8IMaZ5a60vWWDiMawQ6czfcqS9K/m4Wk+hyQvONrW19
euX690iqkmHl48x+/j8fR4WrZGLyek2HK3iNhF5thd4aWHLNDyWIEN3I9cKABSd9HHLUv2DDDkL6
L23YAJR/IKeWEVNNSVJfL+uqAWuyFjdviRc8NIYGSd7xGhOt+9bsDssRY3bh/phTE5A0Z4kzEezq
3uH70RgfJ9wIyyZmt5lkSpBqbGBRUraZaxCnj3OYaKufFkZQU7od4q9/bcOTsobQPQBuEu+R8xDP
3TZ2aq3KoYMkiB0KousPGLRIvMguioxtl63NDBgDW+ZIXW0U+CSj57k5qP4Sq7dBo2XnSZhoiKXO
DUFjnnto/W6qKQ19Tg9G9mA13Q4iJiu3y8w1fmZeOVN6byaQbm6wovZOQ2kZVGx9FAC0a+n3uraS
oMxdZWfW5J1zcn22mB9KUwZrlvXU4Sk2dVvwcoYefeMW7hkUJ25I9w8H+syoctwcAYrdzsQK0+q+
igfkXmuptylXSbkrz0zIfXviV2z5Za5l8EvTHomza/2tRePI1m8d8p5qW1ZoYfPLyrVdQreUfaEJ
l5BIvHg3HvBw7Hpwf+rxV1G/+D1Z22DyaXPx21wHKjCfWqEqOQNG3/Ia1Ig5IGtvOQgG+u/OtBsq
f583L/YUYfMBHLw2DTdzUPHWAN4QjO0oDKplHV3YpDakSi0Zw8R6c8vbpNstn5yZS/RzKB9QYJQ/
PHVOPdN0a7Q8kD60prX3xp9mthNxuxmL/bgmzjgTsM9MKTuoBpzJd0uYokaUaUCAHoJiL9bIJWfi
55kVZRNhNr0L6hZW/HQ/mvctuOGXV2z2oyBX/78Vk26e7FLIvJVmxWAgMcGQ/cr6HWUrMOM5EAYw
hOh4A2xqXs59UNqAirnHrIHH9C2GZ6C7ts3THymJmHFjYSYo3WUMwmj6Wol4LracWVbitmZl4FKz
5JRD/QgF1zKP9OQHCglggmZVBG7Z1afwrEnMpoHpEd1gFGKUFNkIEpJZPYqqHQ8zkM5iapeDWLIL
O8HDJOcYVkQWEf31VwTq+Y9R1U/dT0QqcZPF9FC6D7rx4Y4/l018ztkrMePUhlpvb/vOGQwdNqxq
eHF4fZUQESYA2LcY6Uo7K+qsjyZ7d41n5OG1e5OPdGv4aO/6oZ5i6tChR9a7O5FDEsB9NYkOnbOf
DKO3wK2EvVM8jINzn2BafPl3z5zTs5+t3qWsp4bT4mf3eAWa5W4w3gIWacVKSJ25M3FXA76oIwdB
RV05qLFNSdUKwHGFO9lvLAjybzF2B5jZbIte41QgeegKtymxGBSMxMtOXoYJ8OKDfhYJCpjhL0ij
hqzOMTDOAAzInkv9ushWvLuMEv/Luy9NOBhFU7zL+4o1JMGf36LXEtTxJtHTXaC/L3sxAyaBGWCl
UCpDqR22zoOR7Gg6EMAD9wJ7akDxme50az9CpSyOAcy9d6ao7kMvuOk29Ytjh91mA63aajetRaw5
d6FTC8w4NLHAPKHsmY5WRiJMuFuXv8vUvemEthfcXAGnfY7unZ8oUBNDYxpMDEAfoQVz7u6k61yr
dESnwXUnGmpAl3wYNHevRWn2aahnHSCFXT1BJae0WqiqZBgBnHKjsSKDsfLBwLP6Ho36lmGsMmjd
yBqIuR3aph+hns7zItQgDVmGXZ3SF+Lx9mWYSqygpaf+wSTJ2mUlP8+FPwC5gY8BtRhPDX01zzPX
Thq0rOwYz5cK8qdZkIFTXfP9sDbzG9FkyOcyTJol2j9gV7CayJXBpgqIKTBj56upGWMAgQicwDL7
iN1rwvY9+eLk++U9Ors1TqwoWwMKF33iyAkTv31K08hoQHJhvC7buMxiAKjCFJvtQkVUQrbPPeEt
oPaV1UswbvVgcueWBtbeJROujzL0NbJyecwFDzleCkVrKDP7ahuwrS0tNjhcaoBpDhozNOn3ZYdm
LaBUhQxACkFchA9SgmmUyuvJc3eBTcAhsTL4M7tkJxaUNEbU6JRWKSyM5WMPAunhWU+ug7QNgzUh
4ctAj48TSGIT8GIb+D/l45AeapImgLjJdAcIpF4fCN0WQ+j4kHTcLq/bDBfhmbELLHhD4qaQsOym
jnLzdhD7vN766daID669G62obO9zFpXk4Ftr6rlzO/3E0UC+b04yQ2iPACogHdXrmwal8OAQr6m6
zQWMUxPK06+iASHGBBM8i/h4BGsAQjx0AJJgp/mbdk0QfKZWLJcTNwse8/h66rt6LNLULgDO2cTV
ru0e9OndTA5+ey8odB9++9Yxs79V2oCWPqTe9O+ts1IRmzsHiE64QgHfQ3Yol/xkSUntxgm34G8O
mhPM7oS9uRKeZi14Et4EjWhAjhUL+lRVqelK5JHVhkZ+q7M1Tq6Z4gRCBVYRhFySP109AE2t6TV0
XHBrOegnXefiyQgOWnobd9vSjeIgDesWCAn8vVLqnzt5J4bVw5B6fdz1PQwDlR5oe8P6kXR3hnht
qyvj7wGKZ06qGnWJwNmvpJNVXO5a8b2azCuNsmj5fK95pB6xushcIVHbFARq7nSfFdfIf4n7Q+8O
wI+tWJs70Kfrp5w2DrxHm+rSJzTtvW9td5UMX5cdmgvDGBXT5Ry2B4idEhyrygGdbofJH5/Y6HU2
7DfrTS0cSqil0DGetqCLWWMdmVtE1MkkYzswfb6vbPlRoxYLJIIjT5+7DrzlG01/LY1QBFfDGinS
zBIakqf9c/QTA8eKf6BKNErNha0uQFXMtN2XqnOnXeaB2nB5JWdCowF+AZS2pZggRpjPQ0WsQ5Z3
AJ/BhkHv0hDsLi4fgJi+04zqqrLuqG7tfAfp4LLVGSpeJE5/zF60BkaOFMFB/GBjcMBoFcRXvChm
b5YwD5rmXrXVSxPT6562Ee5xEDnYwUZA6yKZICflvdoJPdjc3tjGyuvTmvnK+GHYVpjxRwahIkGa
OOlLr8Dm9UtMNmg8Tq+oU+rmJgtY8obX5PTVD7LgyCw+HBJbpFHDu2EIK7ODzGs3kbCeUvqlaCr9
oSBmQiJ96JzsQNqUg0F5GLurYrRGaIsK14o8k1a/eNLHQ2Rq+fgrA3vzb0rARNzaoxjDgbnmD69v
nGMxiPRaxD4fN7irpyceNAY2hZ5+JW3NjhhzaXcAqLX5jVbw4DbV+3Kl6Xr5wMUnw1AacBJ4MkEY
7XynZEln2LRCj99or/BU0KxforzNyNpU1ac2gJLdY1Ic/TU57IRBaiXzxcO372pqo/fXN4W+oZT2
t1jT4YNxrT3oNgdZhZtW4w+/sPldMQ5oYeh9Wm3TMW2vBm9snrK0RGW3A6Hfa8Ps9KHONP6jCrRp
ZUnmNgt4gRwg5SUnsLpZYq7bkA1BH9oTGttr7mRu3To4VlXTHC0LVSDh+yQUpd3//QUPcSzgUeX9
CFle5Vvg8Ypq/md/tH0ETWHoudvlAzr3sU8NKDG8s+PO17DRNyA4Qdmk1KqQMH2T/H1BCYO/SNYl
6SL+RQ3kWt3XnMl2lO/WW87Tu8LiIe+blSt9Jl0BQQOiHF6LksBBeekUeV8nQzqgDu0PEdNwaMfN
8oLN3Eh4EIIiEBNtNqSmlNthoJDD6xs4YopNAwpxaFpzE0SYfdgY1oqtmY+DLrTjAuojFW3ULmGv
21XWE3SiaRn2xbdmvO/KbbImmjWzZrCCygQWTSr0KHssdQJm+kJaKb66/m2y1rhY+/OVpxQV/dRn
sjvsj0Woa9t4LFbWac2C8tUTPXG73IQHhZke3T45lNVh+avPf4k/ayQDxEmiXVc0qycBH+oi3gUW
CGHGLy5KsH8/0AXxFh9lNylmLLluzu04vVHRPoed3HicnDGM/e+ddRckdGXFZvKOMztyRU/8gaJU
KwDhyjEw+SD623b4ovGvy0s2U6U/90U5KalLzHbsYWOKnxICYHi+LbwkjIdDN92azSMrjnrwXfxD
RDtzTdluLmhENebL7WxD1rPd8FrfVOW1tfap1pZQ3XS0FF3A4R7xn53qvonH0Eqj5TVcs6FsO1FO
JDc72Gjip8k/lMMGSOa1FG329KBYiGlFPGLBtXO+F7hvsthusWB1AAy6EwUgHROhrKx5+qsAtwB7
a7LnlkBtEwhdnr1g6nTZzZkeB7aKzLmhAo+CjspJVrY1INMltj2vd5b32Oc7QBd2Y70heRDqgP7p
403298SyDiQ1ZfaNA4dSu5IRe246icbwkJrmB4zygW/Fb6Om3y77NpM6nFpRAQtNkPug4IIVp3kv
qsiebv2+CtMWEWRH8vdlY3P7RSLv5diYpLBV9uRUGWnp60AVZU3UNJAe8lArffoHGyBhMHAz2fLV
fr5dBmQ5QR1gu7Dio4hvOhCtrN3is25YuPAgXInsXIXrlkOTDGzEdpBwBSrRfyjXr5H9z2374I8R
Fa07+tRLpglGuuqFoHfO/qXg5ZxaUFcKKYpIcpxera5CdCZdfkXW+J7n0hFACwBsBoO8bNWcf41c
eDjTA+A3nXGjjxHvv/bezkqPYnj7h89u4xGOUhAgZZ9KYCc3Bihtc3DS4rO7+mEiUdwcifm6bGLu
xpBcIkBdfmp+qyeSl12vdxOQN0b2tdKu8P6Jyn4r3Cfi7fxgn5ofnr4rvZVS78zdDqtQqcIqGtCA
V5bQoZy4aOkikENQwoRaNiOHGg+xcg2YIr+38uCBIUyEg3cNzTX15BgZz1ozTwEmcPm2tOqQ+Jhm
wwzMCPiXsQUsA4haDaipAbraU/pjeXVn9vuZdSXN69NU13zgNIBrHcPCvzPqFf9m1xEDNpjlQNvE
VZtcmde3HarmcA8BO9U+xvFJo7d07bKYCQ4w8MeM4kdHrY41AcxY8Q1EFnt6cMjuH5bqxISShU2m
5tdxmgPPCKreoQUGOH5ZtrDmhPxYJ6dJa8BzbMm1QgkiLIMP2kO1rFrpB85V+zG4gwcXnlwoE6vP
VjBVpRrIxYDFgO5axfC0oxgbsMKiuMODG/bAvg3e46p8HfkrWUN9zVSczqzL/XLiI5Rz+0TTseHy
Ptm3gfes9/W1pMuKLReILMyDjzk2YrtfXtqZiHhmVrkDWZbEeEzB6cl6aslN5tyOxler+WatTVhe
fkO8Az1wqNgQBkdvTckf8nYAPaDuJWim6jRMeX2Xu1qY6XQlPl2uo2wugFIPYgV4A168CTped4Vw
U3Tv2tDmt9X4PNRiM1hHHfoVEPX9e5ytRJrAFpSDcQrUgvxY5W5WVV66QSdZM15T+qS1X5c/0tza
nZhQS+8Od4uAlDBRAcbZ2O8Wd6NWRMtGLiPeJ2IGl5WPaxiSH+cbUIDmexhGSFLX3rB1kzYa1nKI
y5AHCz5GCvF2Rp9TLZXltuYWOoN8udeHlXZ0zG1vgYarf1t2ZMYM5Ndl2QRjAXJznzuCXZb3AQd8
IOevTnBtjZCAf+HGyptwzgow7+C2QyML9Q35zU7Oq6MJ10hJDCsZwfBITZ4ynd8Nk9YeDZ1oh2Wf
Lo+pjxfHH2vy15xYSz0nmTQLmuwFq9PQrr6PRfZixl/9yTyI7mPZ2Mx2A4sriBRwjsC6bSkBPUkq
Suoa2zkoY9AofB8BnXKr52UjM9vNl58IQ6ZA9YIu6twjgJG70pMsZSNwF06IVMZ7xE3p/1o2MxMO
Pnm2fSmyDViiEnYEDXKjlngwj+zS6Z2CByhhGP2KSmMH8C8KRWtDk2jC4aefZy4+djkqXgCWmKAr
VzJZOml5QGNwyVqV306hbhOBQRGdPAAcia/nUTy5Q4op/o3n9zwKBjqEteEjq8YbGXMHGqoz7cYe
tAF001M7HIdBs99y0iIVYXpfHZLKSqeotxBN9dzt6J4PGbQGekTWm7YZ+A0qyM1dbYiYX1cesx/c
ycV5m8S0MztBr10z17+ZovSvR+a3R47txTA8liMw25NtoHmYphoohuLA/cj1ctxNti9+ME04j2VL
8meKTtaXKvX5tR2k486BjcfKB+qjKgqTRvkY9Fd25rrvfU3B7pQKaoQjHzoRGbFW3JUMgOZJz9p4
Ixq9/y4ZPdsdCNDKI3cnhO1m8PKHoWi66Rpd1oE8BECW3mPUxe83A6gSu3AsaHn0HCreKt7Qncd6
MIGWBvgBUNB095RZ0AogPujOo5gLDABNJtXuM7PQ39N6Io9l1zL0TzynPua9lkQQfINyTm8X7QZ1
K1pcF1VaXuEzWvHWClLx26zNMgdrWpq/gK6owjsbhOG7om3ZR9vVmbnTvKbAm9jzeIp3eczfTXvo
vpZTDE2ZnvrJD4g1WNsm5jakNYrMurFpi/Jb5xItXN7yl29o1MR0yZTnASYBwMf5yWK4qKhWgyvZ
zKeNDe4HU+v2U6LvGaiZSZ//TrS1xtXcYUZJQmpdByBkU4siDok9u8hxyqx05wJ8xMe/h9jBqRML
SlCviswrO8mWGkM6VstEOBTH5WVb80Eu60mI7YTBbfEZKbC/WnY3mo/LBmYSTFAUWbgtoHeFFoUa
izrgVcuiEyhulKb2zes972tB46HZ1H6B8mgAAsxdToIYpzB3+ynsKGFm1KVm/quJrQTfj7XXFRv6
Olr+ZXOug2wU+Rno7VCqVwJ+FpNxiG0AIwb+qhl96NKVRsPMZQnP/xiQP+Bkbf2mS0vzk9hoMN9S
EzSOQGA4oroqzBVLa64om99hfp54UlqxQTsD6ItqVTNq7nb08CbFwxsU3ugCnPvCAob4LLEJiFSR
6b0F4DikzsoXmTWCxiLySdhCv/vciO1lrBqgr77R/Me+3WU8cqwVE3PfBDys/5lQXoYBIKsuSdCl
a8dvqeNGCQckuxjQwVxjt1xzRtleesnLatDgTCsORnPVIiNfQyHM5Ec+KjrIkIB7AMJHWS/WC7NH
3JMohGIH1sFdvnefKYiVbfL3VK6gQzgxpazbWOp5KjSUKEnFDhA7LbJ453RRp99S+vdZ35kpZeFG
w4v7lGC0tRxJ1LksAsNqVr7ZOpjcNXezHATmrg2waILUGEI1QLMrxuq47HkbYAmHasNaFlYUGnkH
yFCFDvSSk7VNMbv9TswpIaE1UlsUGsyJnISsj4T+Qfqwz96WvZrbe8gzUWAxbfOykwqWM+5kDiAj
FOIHACT4AG0Y0xo304oVVTNWFLHuMoFkNgHblE8fXPvJXWNOnluwE0/UQbt8aqY6/ZQ+rRx3P1hp
g7K/cTuBEg/NIpI8Ly/cmjllmzMBefM2w8JZ1s/M+4k5u02FySGafFm2M9PNAHMfcgb07NEfBoT/
PNQ1OE4N4RiR73Hv5s4mcJ64+WwIVD5YRMtdJ9Ybh3N7XUI2gHOHgh2YUM9tBhQc63EJMIVVFnKi
z7ouOX/mQ5VvjeauRw9HC1ZAEXMRKgALP1zUAw9N6nOTyB8HyxvANaANNt9q1oOTcgK2hkI/Vn79
Dh6OtVbVrMVPLgDwgklB63OLLu/stk4RdkuReWi3GVAbTgdmfDNTotFNbdck2+cjz1cKaTNXMEBT
luv5KIaAc1h5cuETF6k7oK1SUOdY8luP1PvlPTNz3P6XhNEFMgsdKcUzLYMOus1R+dbTNN86E3gl
3aYdgcXwfv+DJbyDMYsQyFFQxZepClwUghGlkhIFEfORe/vKrLfLRuYWDJPnkjMGMykXJXVj8mmT
NpLYzRXhiDEsa015ZGYrBKcWlM3nTZCC0S2BrAg9+eQh0XeGdcjzm1L8Q54ukb3ojwIaAVIr+elO
Mr20GAvhC4mpNDBEyoNNRX8ur9ZMYEL/Ea0ogNYBL1JRxOmQeJVVWSAIMa7M4aqwt8L/KJ21Z/zM
wJVsrwJ7A9Z4D/9TPr2T5VwwmVJ0CSt3AY/7Q9EHzRR6hePGkRdQ/5bpOb2LA8rLqCnz+m4YsuyZ
TRa7ynIzL/cE491JWNfc3pouyZ5lqfzGTEYQ95pQZgeK3AEFZzsMLQmTEtNXW5cxYaJwwJznLAB9
zAZNEPeYtG3d4NljaMVKFii9OK9VwD/gocGRjKK3r/aSiUhj0qBBgJebo2/FUJCN3bbaceikwboT
W9Mc7L0j+LBv+trfLH/My5MM85hZAbMxmqQXMqJQCh1YWqGtCLqSetd5afzuCwBGCtL8veg6TEk0
J8A7AKCr4XAMEiMpEvQXM96L0DMKdqSV64cY11njB5nzCl9Osn0FlokX8fkhQHlGK4cMo7ZUVO11
6bvVo5l0/g+/slDCWV7By+Mgp6QQVB0f8FsQ5J/bQm4TuG2PCdKquq8ttJKga9yLvV1pK59q1pAH
NBf0/lzLVIk+YtOtvSLt0WYGuFEwA+9Vdgc1nm1r10/LPl0GRPj0x5Q6S0Qqu9SnDqaEC46/trgX
vPq6bGL2E4G7BY1M3wouAntt5zhzFUwMfRzlxHpIocFHU7FyU828+eEKINno8wE3C6/OPw9nAap4
mUB/Zdjx6Yll11ryFptHByPeDNKZ9fUEjfTkrsoAx3xZ9nFuGcFiIJW1cbWgyHpuW9c0r2epgwYx
pJpzXmxytlu2MLeKvgR+I4UCWPGi7sOdkriIvRtWvUHrbTIf/+UsySjvg9hIkhGq/RwRp2UzNRjf
HNKDnkO4YDowZFHLfsysFNJANHDwlWxcKdb5SvlOWbPKN0D/IYwNT7eYH1mxMHN6gJFHtUAiDHT8
fW4hrzE2SAktNkVxS+gdq2+94GMwVx6MM37ICS+IBGACEDOcSjCASGbRpUVabAYIPNrv7prqzcz3
RuCEwDRudzQ91BhatLwTmOEpNhWYdYc0Mot7i68oLs7cSC7ABfgUshqFvXu+UmZGbBclrmJTG3sj
fxn8fel9sd2j7jwRB4opGOpd/vizTgGlIQUCAHI35WPhJGUxUiDV4wEG++TGcd6o9zXFQNn/z4bi
lEj1mJc+bEzFPeH3KFkn7HnZxOy3/+OGKhDQjFMLaDdM2JPYGUZ2EJgS+HsTGInACcE/mOVSAoo3
2EUNFolio2F4lbkeavTpP3hxakKJly3zKMo7MJFNTRhg3LlfeZ1cPv2QYqMUgD0WIK1TQ5br9KDu
qpti45YstIuX5B2NVZQ4IhedmvHH8oLN7WUkqyAJkxAwqImdby1suSDjTVdAAOte9JBPxjS1jp6a
C/7BvSDuXl+TLZvbzHAQUkOYEQBFvRLJeELLoCp7xBmXwZ+rPPnO14h452LZqQ25E08OTGM1Gl5l
sKEVIfvo2y96HCV0ZSPMLJ2H6qfUP0c1Cv38cyN0MMnYaAMuLedac5Mwp88u5iBpEBruNTSj6mkl
7sidpWTCgHQiEwA3E1rUpnJEh9aEwKQQ+FbB86Rd29APcDdWB9CFWCMbm/lImNfAEzmwcR1ciPH4
dl8gF9eLTcMFKMTxurRf6nGtKXNhRZIGuJiVlVyKuDqVo6TrmMpBjgboYZdihimqjCL02H55h68Z
UYJnXRlBR0YYcQgA3uAXs4p/EFuTvASSgRYbGvARNcfVjWF0xxHEBImJWrsVDXG1WXbjYkt/WoAN
9Gzl6LdycXa8qjAqh5b3WAdRUUd+8GRkwUZfiQczq4UEA6PekOmWdX35309ODimbCml0hUp43UGG
FZNM4kv810kZBvEh84sKCb460j/FF60tqdNIBauCWo8W7yOngPxevBJH51w5tWKeuyKygfCESCvA
T7q6vjcYv7e8NXzSrBkL64Unv41XonIq+xFvRnfCIF6fOTfdaN16AI+YOf/7bQxVZGRoEjkkJ/AU
bybNdBtHtihQ7/YANKutEA2k5U12cfXgw4CXBjkNSlYG8qdzI2ZZF3hwugCFOs5uCNgWc5n7IQaW
J0ueRm2IKF2j4LmIoopJJQYkflV7Y4dmRc5szFRvWfU9Jl2UYtLOznZ2swfT1bKT8k88C6PIC/C+
lqU/oDrABHHupDeVbuV0aNT6fouc3QNHTbUFb8PenfynnuSHZXOXKFhpT/YRDLAVo/Ck7HZKQLLM
pTLXgDIjz7aVi7b9vkw2pfeapm+G8UjpexBfLZud8xKjkDZUhJBCADF47iVy5IHlDYrWVnMVU/Rn
ZMv4uh2DsOxX+JtmQhOKT2g0ooGBSapA3TVFmk11CVOuqR9zi9zwLAWNUf3Bg+5x2as5U7JJogOd
hStDfazaRdkOTo/d4ri9HrZGxW99Krqbqq21sIvFP0QqDE0GqD2h4yQrM+erOJh+axBJAd2Y7hb9
VtBZo1r216Bv7BDgpCU2HinrxQsyAHwDuwclLrDqe1HqxV44ZcUjMzJMnhblThTF+/I6zu0OYKSl
b/J2V59Jtdf0WSMFGPze+Z2JcW9ChXmKmzZM/HTXumssYmv2lFypHVtgqSjsVTn70GkHUdLxakQF
vtXqR7f56/Tlc0H/uKcccVGUXp2lWFC/ANOu9gKZ3l25xsI4E/g9AJeR7KNrgjxZSWSLUgTgwIMP
Y2oea+ux650tEHd/f++fWVFWLs55kyayvj9Sc6c35J139a01/YxZs9L/mfMHtUAJF0Qyg9Lg+V63
JpEkUyIQifunbAgwSqaFdC34ztwwKM6h7I6/UNBVr34bk9cNAesQCKKMiOpfdPaFtElYkPaxZpB0
XYkXs+Y8bHJA3YDUV/UKxUiBLpCzz+1UXXnpTWb9aoZ66/6u0Bfv16hf5LdQbxbwGiAJQGKDVVRi
Lljpud72yDjSIPipZSB0LNgKeHguACI9s/B4QpoGHqzzj4RDBO32FrEWVaKjzouID+IbXiKYqnJW
7sm5/YD8ycMjTVak1achMwDPKzw0ShLvACwhkNCH1sxWyg6XlCs4qqdWlMvDtVleBFKDrcvs/Jc2
Oe4VGa3mAQxX4tXQJg+T4261R1MlQ23Sa6+TCtWQsGiS4N4Mhv7ZzbfmsEZYf9nzVX6WchgCJhxC
XTivgb8nG/aY8HCnTexQ6GpFZW1tbLpv1+6Bud2KphGuGrB92eZnJnGSfBug3PUm0BFuqqY7Mtc6
TozfkGw8CBxF0vCr1G7+PuOTfar/TCpJcl+6ghQxTIKXI+xsNxz9nx2JALjaopNYsJXzOHdCJGoX
RXobTAHqbA7PqqnIJEeAEZAHC4zkY/26fLPNHhCMPUOfVL5dVZCIGTtFIBppAThkdtXruZHsR8uo
aZhUDvne0b76lzVEuQm0H3j5odJ8fiZ7IXo7luihrmB77unvhV5dlRVKDp552wmQCeZrqjSzXso6
J/i4wJypRhpaT6OTYCpi46EpYE86WBOLa7sMMH/hrFQdZvNXfCwZ1GDwAntnekkKkVTc3aTLMBI7
hDbuPC/eJenP0Qs1664mz565s72V0DAbf3AMcBBsidlUlpWirz2ltmyjtl4I6ZgHYPR2BGIyyxtm
LjVBvfD/zKjImNYXscnlodObeBt3bxqaBXW5o2KCxvFKSJ37bCjf4nuhbATmFsWl2NEMqHvKRG8E
lKgl/q+gHryN1o0UdDTpftmz2SCGQTgbjxy0DfD2ON+YcdD/D2lXtiO3DmO/yIA3eXm1XWvve9Iv
RrqTeN832V8/R5mZtEstlJC+wAXuQ4BmkaYoijw8dNDkw9eyBuM6ae8rx8ZC6mra5STa6kv+nS4E
aytuUks24yJUdCWZCythj402HYHPJHnxbVJflsy4q1Gc9dHQ2p7XUuQmqCWi4YHEGfUxLg2zm7EM
oxSisoZkXk3M325fHNFYky3cEsUutEwRUmzU4DWevTDpDWwGpJiYRNv9e9W4sWdI6XyFdgNBBB5R
uHLx7U6/WDrQYip7yChtAIixEL1KgaA3ddA1St6HQufAWx8lHkQsNgV6Kgo0OfMyLeg2W33vaMfe
NaL8CslmTT0TqwwAUR/TzvGsSc+uzZ7E93qsDxcOwOz/XqdBpRFUeXiVY8iZPxQkqQfHVfBDsrZ/
Qj6NsTY9DUqwyEritFBlwKlYBY01HfnuQEq0OHcaRE2kwUfDSSMvw7rlsItfw3H6ubj6c1wYvl6V
txqeQ+fd9POXxaMVoRr2RqHoE+UMMSYy1ch1fHTfNpMFivgqiMBxWZb35wV9jmcQBLwaup7sNcln
iMY4kcFw0Z8Iu8vSeqVF5OXlHg9ydEYkOn0+eqeimM6rfAX0XrVBTYjSZmzVczduhWRRdqHLhHCZ
2EhI12ispYNNJlH35iqjl/3zigCgjNH7wDWDqhBm5bgYgmmPVqURSvkZ5m6sfNwXdr41FFkpSKAK
8EZIETCThYDFNw5nDUllraGqXnb2D3Tld3aIgBzVkeSakcjhmZixpLfCctYFvlbMXlwr206hm5DI
cMZCMWB7Yrcz8hAeAq6446x0jQWrzeHoq07leK5VgedrCP89WGnosmDKGiUkkAjw77ioaRGpcpD9
J1btFc7Gsf0svXKqJHDaV6uOtw5mgpZ/nlNhQQkIDNReNKDeHM71rKSL0zCBVCfPH8EN9azXSHtU
BRvaMANEMOxWRO7m/PEVxAk2cmYxFkrQK/E+MhpRmg9LUmH0R92Oxls+T7sFGfmMnUHnJX2uvMIR
PyTxXhImVdRRCkm984TBFuQkGyUkm4W+Eh253qaR9eZlArl0JO+rEFAuCIy7xrMnZIzX6YQZt5fE
djad8s2WAcaFtgTnGebzGAaEv1kG2xwI7bLK1wBbnOM7qs+BGnqjLUmRP7/bYMm/ctBKOI2DbVWr
dWhBsVQzULl+Md3FD1NfId8K98VRZCttPiciGlQCqRCcEnoZnB3tJZ7iqEUYaawLfa49A+zX511D
cLJBIcUobNEFYGnVqUK0yVFowEyvXzu66s3qlG6yHtQt2Nsk40UXKYPasQXIMTtn/IsQHbVcyXUb
7fSo9gi5laZUfxL406oMFuuxuWdEECAI+URnaIHBbUOcYkq60qtDcmEXpN8qc3oTq8pN0ZnkGOrT
paYoR8dpD4pePTXNclXrUQQeeJzCLr5FD8lE2jweK6zACRVkZJFqjJIT+Zk6Fdc1QN+s/488BTY5
tfvUjoAwZXGF2SBrW2vFXo0ZYbwa1CP2o1FAotPQV+l7tJAg1SLGtCcpNwq+PMgFMGGNWhkKZnzb
oKtDdCBnheEBjtFoe1F7D2Kr3T+7F4RgaBarcgCg4c9lkRdNUc8RAgHysLBTdxao96W78wTpHtoe
eBzjaWcDNsMn00PalJqRQUxFs005PNkzw8b2dL80jE5nCGYsntJqrD0knSzXFNoRz0omHTkFP+KI
NLAxEgLZZgpOLNr7tNYu8lgGCRCcHoYw/yuGRcB1Bla2YGEaICap0N/Jres+li1eF0Rt1hI0gahE
7gq+k1MRToN1QoWC4Ga192Z4PZbfQKzT03un+2aa+yGU5C6CcgOWKK3ksWC7Uqmfeyeck7Tylyao
2uts9hIUv7VgWo6m8uoaXj89KeP+3z0SRXwDzxBArJDOnArFLG5V1ADyoT+h3sxGdaQRuUmUb/8u
Bb0rDH+p8H2dr9qAYhJgyxxbHEk+b9p+PjRtFwDmK7mORE5hYKcooFbA2H0qQ0+pEzfIh+AUGFEx
ul/I/f9dDxMBQteBD0InjkuX9RQDAaPVwbnVR40cDewUyCU6iM4PIHZs1AsQITjf6QcJMZFdoXEK
r8M6kLK1GMmIJ70bRL6Nnj2QggCf4rbjbtLIcioX9RBYyroYMGoCEhNtusvioAx/tVNQVJI8lrkR
dxUBH8Jm18D+gJo503rl2/nYtphHx5CzAU5Oe6CePt311W3iJF6eJl4j250lsCIGDllTVgVkDQn0
qTxlHkmDl03lZyWb1nXexwiXi6HLwIMCj2N9S6BG2EWOWt2pnNLQ6jBOVJZKtspxmXTQLI9ERtUp
koImLGqQsB+uSM56TtbAevlcYcnIBcVCadmIpsAbMACMJwbocgEf58tl+mCDbS3G31faTa2ilJqh
G/qodZfg7dej3SxDqQnlsSYl8lMwOfANN+BTyNSrsJpd0ePg0h0q8Z7l/jbsN+QsYOezd+gb/+v4
MSKchcV+YGJzVdzvnBGnsWymDCkOLqZ+b0cT1ozLGJ3+/A3ezaGWxpijULzlkwhzMOIKVLeVH6H4
AGKIPDkk6lWPjBi7Mccnffac5RaLfaLkRz7sxuUmlsVzkausf4F+6pAZoSNtSrPy9XBRjtj4pd+Y
DXn/5zDIKJX/qsnFqNbINBgSaqaZulHwf6xAOtggHDsvRvCK+dOCAzgfoBUMYJ3qMrvqDLJtdriQ
RvS142sUe0WSm6aSMSiKwgVr9v2fpD8J1So8kXZJkrjQKj83ln1hgo/ETTfLZN3/u0KYVUPbCR0T
1Dk5u+WZ1qQD6l9+hNqz7UZvtE2uVGS8YEuSZRMC46FRCloVxjcPv+eMB2xjkRsRZOlpfTEM0e0y
Wzu7LbCOw9lmWb9XjVsN8Nq80UFlfq1rD5bVXkYd8Rrjrc0yieqi7Gb9e3gT9w2e3d2A37OQ8KUa
tY3ZakdSl8c0i287VDZy4CBt5KvoNsUgEZG4rOACAqcgVheBXwUILz7kTKM+Z1MPcGLZuV6hHajm
Y61grid+oSCr+37+Qwv8yUG8ZgA4AIQwQnvquYsVtXMBnjJsHcNqZ7Kb8x/LKIlnMhncSSdhleVu
GNd+m5TeEu7KOQoa6dCg0I1WmnAuGzU1VbUOmpjZzum/K5gryoM43Zy3l0wKi2qr8xfXLiZiB+hi
YQVcBLDCAc8+3Xk8L0VsMYsRaWApMgj4T6U42pLacMPaz7GMXcMAfZ6g+bQ9L0Ssyl8h/J6AGGQ6
6tKyT69cleZNYe/T2aeDBA0hdGfUDTC4hOm8T3u4mtIOU2rDYEpnIO3oD7XRXA5g2caYvu5PWrjT
J1mxR2Q+VnjBiAlyHQCxT82Xp3YGElgMZTtOisqne6kW5c7ttafzBhTcYGBhQQUQIR+CeNRgkzWp
NtcNfMHSr7BeeFeFb+clsIcbd0uDOI8tFgMzNWOBOlUknrpBbw0kh7aTFOBSAzFAFk+YL+/K12lO
B8TFqJDEv88yQdCLOV+Q4GMJnsEX2pdCIb1rIsXqk2B0v5vGJhyOk/k6qP6/KgdBoIZmMzoIeHzc
T0LNGLoKaU49fKPW97A9RMNzqx8X2dDm5+90IogP6F0Faqp8wp2ptd/sDCFbtj6eHcfTz4SV3xba
xXjLgRGWL5B15rhUfW8hy6AXS39rlTslfmmjfTNd1PpF1EnAnKIvtBbHDvYqBlVRmQ7tAHF5Pfuz
egCn8i5MXhW671MZ+EcoC5N/QCECyoRe1amsccEOeZw0XIbqc++ke5Msd5XRbpR28NBZkuQCnw8u
m2BnQD2wxuH/nL8TpU+jit0U01R4tr2dnKew3px3u89hj8kA8SzYDLCcjWcWqNLRmasJO5iH6heZ
75v0Mp4BA5E8jkU+B4Q25lyRGKIpwtlN07DN0bCZFO3OChNURO7Oq/E5rmIBOIIqngd/IgNnqkFt
6rJu0tqvysCqsYvzPTJvjPRQYDdrJgNrirxgLYz9mJXHFU0VDwPYhHxnMb0kOxD7jpDas9VDJ3tx
iVwAaEpg2oDPA8KLu/pAZzuVJIbhGuzeyNsdWwBHYhnDgFAKWyeBO4nxB3LWi9uKoGyc11hCdTe7
YDdz7xVbxsYq8jRc4X+FcFZzmklBpIWQBYezOnTJ+6IdVU225E34cdBjQL6IWgy2855+nLKuOztL
IMbJyEWBgd09nqagLY3oqz1YV3oUFpIjJJSI5c9ok6KTAuz1qcSYxCVRQ9yvYfGTXbGd7TfKQZnq
oK92591caMO/ogAJOBUFMr2+S6sK7jDvQXXXTLXnEqR1EjFCf1iJ4Y6rFZJmGCaICfONNX4f4vs6
eT6vidBoFtaXoLyI7ag8BA0LJcwWUJva1/W7Md325Ki6IcAjviVD8AmVQfBRAXlGdOCLMDFm6yej
gDJTl2zr2fBTIHwolpKfV0j4aVZi2L+vgkJeTI6FbZa1nw0FamM+TTazZnl99YVQyqZd/l8dZtiV
HIyI5jpI9vF8wPphY3CeyyX6yudfieBOKmpjEZbjQMQY3ZPkJnFvFiqpK4o//4cW3JnpTHdoCHNk
kFZt4+hiyHYNKCtiE3tmpE9q5q58QrIyGZ/ag4pj6hoTwoYyxlzqxGYGlp1CXq3BCXq72IyLGTTW
kIKSZtxni/vf7MlnDZaNoS5wgf0Jr4P+OJq7sJMVNCVezu/Q0XPQEjg1ZOStG9jxjdq7ni2Dz0h8
nIeqNlY1YZkchGhR4Pab0dkS/WjLijpC38AAEnBPqIJg9e6phxvqHMcahZSpfsfOj2bejPldHka+
ncnyOaHVACcGyQfG1JDWnYqKTbsDcXONQKc+Gs0mL37ZslgqzExWIlhqtDqvaZT3hhNCG6t8dso3
qv3IXH90HpxJ9wCoOR+ExKb70IcLQvao5NVk4g3WKqA8SoYgphQTsd5E3iryfF6WTDEuSnRRNKpN
BdvFLdmjdzPSFwLoh2Z81+urUf9CLoxBhb9figsY6JRnbWRCml6ab7k9Jx46llusTzmc10pQ70Im
+SGIn/kHPLlG7x0m7KNNGz6SMrDRPlzSPR2CytpXCaJ7vA9VGXiYKfApSK3kcnfuolHQF2OQ1Q/b
7Hl004NLH0nIZGIyzU19DdXopv1K2rwSytWiqnDp4iiD0GFqt4V+VzcTNrnu9O77hMXMxfR+3riS
48a34YCObjKVHbdyAHwYM6FtX9/nii3RSmZK7siBm5csYwExavVOUr/ujzZ44WZ3H0/+7HqdLLOV
qcX+fXXEo7yOFWpAXjhf2f11VT3qzcN5y4keUGuv5A722OR14zIRy/RA5zdjltzHAujBqdtzQZc6
YWSlIwQ4tH9eZuVec1Ov1uI7MO1gAQq5SMqbOseEQGHJThxLWs95PhdIWkdv1DSBaMusno1iuEzz
6MK252NuJsfWVf2lLkFEbW0IVSXxUhzDkH9iJwoGrv4Eg9WXKzHmOhg9gnOqmH6uvqtpvIuLZath
wUzRpleYvJVUK4S+gqsNeFc85z4h3A0MCNA8ZSeOYCVAM21KzQTtiwy8K7wIVmK4g43Vla2bzrBp
n4zbwnH8dkpuRlAfF8av2JVNlAvNiFlQlGaBuEAr8vQAWG1vjJiRRF7QM+LMzHeHXQ/+NnXx9Ool
G73zh0Gs3Ic47tY2Qdzfgc4d5616VoCFcV66Kli6rSF7F8v04gIJan9hRDsIGrIHtcQg1bGnF715
o6hH0/z135TiggjGxZSqYJ32efhhm7sS7HX0Ukuu3DQ4L0imFBdKGC51MCsI6sHS5Vyn4ZMbgi7r
viovqf6VsIL+DcPAIpEiJvsxqwPmqqFZZJjR9+PEOVTxi2oQPy1m37JjMB2hwULf1Sh/CF1ZS5dp
wQcVVofGyCH4QcGdciqYWB0ZlgmCk0Q9UMW9QPi8S1vraoxj2WET3TdrWZySYBAsK7VEFKF6touj
YKruhmWPis3GVbwoNsG35nzhCKxFsp+0sqtZRHWTJ1Cvy38XzoUy/KY99qSE4OSVkVqL/IU9nEFA
CQwQ+mKnotph7GkOMg9/ybZ2iAHbV925DOdqq+uBE8lYuoUX0VocF0uKyjbqoYO4BjmlbR7yWPfA
2O1EaJa5l061qYtfg2VJDoXQXVZK8iElznu7NtgnVK4cuhsrlA2BaLBkbGKi8L/WjosoRoXZtB41
Kr+aXjPVV+PbbJZkyuxPfPJ81N6xRxHNMrCKnX4vtEaGyGpww1ROdT3W4T0yLsmVLRPBhZASS3qd
qm+RYNXhJU7/pulkj0ChodhACJY+sIF1zsFRMGoSrGYC8AgzUlr8vVOpl8oY5IQH96+QTzBoFLmw
q4MiFNrz/Lr0j4kbHxIUc+lbpzykiXbngPftfPQVmg4oMbQyGTszj+0tASRwsEcbZaL5tXVvTdlo
p9CRV3+f+zRULedRYSl2Yll7x01u4gx98qhSNuH8lboGGAQddOYBozIM7htZ8ZiA+xi6oN+Ze5Gt
FF4y9McmlvXGxM7wV5DJlT0Hm+Z6RiBIrfEoq1/+d2xHElLFlvsQwsU5FZmnneQQQnJMOuaegyH/
4SmJJcdTGE4J6uBYBmRjSpWLb6XS9bNjQMzMcLxRHvtxgcVohCb+4lKvzvL9hCffea8TZExgL8Kc
EBhNAbD8BGApSRoDz15hLmQDYnhzBFWH11aB4j6fFyR6PjNmMUyOgW0Lo7dc9MnA/GEVlgu0Fhk2
5lzslHzZhlifmbfLvjd/oRt9TVCfSmfrMiWy9rpIT+B0gFRkE6v4/2nssxZ1KqcUYBVzaIbAwHKa
jTZlrjdkVY9FMnoZqDEoos7rLDjSAKADXorWN6YPeICaXg7lHGroPeXhkIPC9W2aMWp5XoaAdUAH
bJUVff9w7fJV7HEhnVUMaARZs3lbjMADQVp/4WDH0VGZsU1Kocotik32hYYUwNeX9AcGd4EcssbM
SyJwOaf/TtjDfhIwr5hax5gg3+etZ10tqAG9R/JOmocsygLwDsPqsxdariRuCkLAiTAurg3osqq1
BWE0osDMKGT2ddBLeUo8v503teBSgCQ0KvE8wwuKPytlg4qL2yG1aucRG+jiaPTyJFECbVYOzZyQ
bZu7mgeCmF89rR7PyxbEoBPZzNVWaR227A3gPULzSlksH/Myth7UvbExZcsVROdkrSN3SucU9cGu
RvclmrtrG8lOU+6MusVqFJDCVvvzSokMih0EmGUBiRqAFJywuF9aPadQauiwQ7cxdBBlqRZ9xuIe
ghJo+TPJQRJctWP6pLZDIXlwi0wK6JkDykgMHoGJkDMpBYHrQBVg95a69dKl7W9J3zVBQrCYalno
IJEnMi3GggijczAYT/CpPEy+jZGZQdsGo4zj8Ox2xyHca9FV0kuOhChVxrzIX1H8PNxSFSZJTMQE
k5LQ08joz1X8jfSWn+nhSza0B2AU3+daP8zqF57GJ7K527LsCMq/qHzhNZfejljLHRHtRqlaPxtz
r15s2xuJcnvekUSfkjF/gkFCQwWFf4k4aePUE2tTD/jPUn0lfNKSLJgjSQQQXNGAN3/I0U8/Ibqf
3ZgakOOEU3BVBlWJwaXmVsm2jr45r5JQlGEwXCmozwDNPRVlK0M2GATBpgKDYZQUOzBpNdh802p7
Yl44siEFoThGjQEbIsTxIKOQ1AX501oZ1CjZN4ulgS4GKJm5qOZrt3C1IE/CqzrHlrzzerJTxj1K
QFmFyhBYs8EnwSMMjEbHHOWMrKcubhg1D7h0VdkKC6FyKxns31fBM81KI1QnyKCp/daP2UWYJD6y
7QdkRgc7bj1DsYPzaolE2qCiZYursL+dR4eNxdQ4C8M/Ttqjovhu9N1eDt30WKC5I32Ii+LoWhh3
OVSDHmJjOGAnNhAt8fjTTEHhCkSkavzIldgLp4uE/DNWFUsr8QJDlx7lNgwynJq0jpNRTZlIRVu2
VOuPS59sh8nanjejYIwQcnQ276HCkOAMPZWzDM3cNex21yfsxTQeogQtMjCaAGAd6NE7GjB49StO
QArZiIbIqGBzZYA7HAfC8+WlagpweY2zrqJThvXUmyJ5Uu3nwTpG9n1pJIAkfOGO/0OlgoEQRsPO
XRAYfovSToFNtVh/GDC1OBT6JsbsSYttlRK7CkrrOOp4Pf+vLL7z7dAYkJEMdjWznzF4eIswLH2g
qJ7aKNkkZXXQe9p4au3eOGr0fF646CJkjIeAloGX81NvFS2esRtU3E5uPiKS3ru49wEy8lwl8sta
goqQCePOxrJgeCfVIGw03t1op/d5kKcvTbOh2HJ+Xi/2p/hQttaLSyjapcN0LsOyjdqznv8AH8cX
/j4anUBQopqOaYPTsxCpfeTULv5+5xYPWjy+6YUSfEWEC/gFdhmATZETUaut4VZoKYFMNMhBnahi
Mdl5CaJ4z7CQbGuNjTlm/kCH/TilKHT5ttr7pPTmDhzAspkZUfRdC+HuaTBCGk7LaryG+9TYhyIP
9MXBsJjhF/SmeD+vkfCzrzQyTj8L+I/mhpQQplPF08AbYmqSDy+0mY3pYlDbAOPM47RRRU5svUXp
Zo4AHMLgdOJH+ZOWdl+Sg1lInEoQ8/HfBls6cFoYvMdx4mmnIg/eZMBSB5rWyeoOwi/kgroWkQ5Z
G58MK2qa5R1B/HHVdtNbxzQJSP+L1Jmnlo9GeP/vn4gRJwCnDTzApyltdwHZb2njVVPPLz0qOIqs
vCD6Qh8CMNl06gNzszhF7kCANf2woURjH2NZzJbJ4E5OjCZoV6aQMVtbN70zyDUy3fN2EuXRazW4
c1Org4oSO0RM42Wcgq3sUA+B2UnipEwR7sAQ8LHrgwEprdFtiybbYhOzV/StxJtFkR8kDMihgffE
M5P9jFXWZyu6208sCLBlR44Xu08ZUJGZ9V66v8+bTajQShIz60pS6g4zcltIqsHLboFTt7B2eSfJ
uISFnrU+TN+VlAbzTnM9wWxjstwRR/GmBvdmrAWWmT2NWh/Ebo8PN6OxZQXm0o9eWSXbPE+v24bK
fowof1j/GO6imE3S6XMKlanjPk8YfkuWapuD2siu4iM1TQ8hZIfp2SAuvoCbYuQa//9dHe6sxXjq
DSbDmkXJFaVvDTiwpg0IJWbsudYe/tOX5aeqyzh0eswZo/Rrx4cyAoVlCejUIKNBkTiQw507Syvn
pbJhTQyytnrhmUPkYVXxeV1EIXdtNy4TKkersRIGdiTzrab7+njXd/d6dlnM+0J2Y8lkcWcvHxtt
oR37RnS6LAfLa1MsWR+7zZjGt+noYrHfKFFPWPRgzEagRMMbFlH+9Hy0TV/NDcPTYVYnPOSzUWxh
x292ER1SrEP2sB2E+BlJHyrXParNXG//2b547uG9h6QGXW3+CT06YWxUwC35URUjnL1PlYPj6JNp
Z47HVHYbiNSFONNCExvVZZTVT9XNmyl1LewR9p1YuTY1ZPKkRykp8XtsCslAAjfH1mZWO0+d8/15
TQXueiKai3e52fZdm0PTQrtK603ePJehRIQgeEME0JfGn11rfFW7tOowoQzJkTZ36RAo5iZ1t+F4
0RsSIIJQF6zrwhQFioDY+XpqxnHONJLYMONo7fX5GFfP6fR43lxCXVYiuIOXK1aUhQlElMkmHa4a
EPKBxGyhe1fG9csMz71AMML1oQznE0s7uTSr8WFAL1okx7l+pRFA9G/n9REkvKjvo1nENrgAQsEd
NDsr23ix4XEuwfo7dHB62QpN0Uf5kPCp/ZrpiUu1ARJU5Xakl053KMLg35UAbwkYJXCIGAfD6XcH
d4o+LqzbFhUqBXgNTKbIfwtJqiP6ICspfCHWrgdDrSdk7oP5rTf9Qr8o05d+2Z3XRRBtsZ/zry58
+dMMi0GJE+iSuiBIBNE+vcjTrZK+uMZ1udydFyb6NmziHfVlRvzKz2c4A0bOQV8B4M7c6qg2WZ03
LXW8sTECJ7GeyNEQy9HphyQA8biMVxnw1EFYZ62dKeiW/mJWZZ1qkenQ0MGL2gb3H3z61A2IE4+F
DqJOPwYRNnYuY39vtdNRTEor986M3xyjOJy3nygagI6MQdgxcgv6zFOJPVLfCfvJ0Aag4BccG09X
7kkeeWRWvIRIpoplwrjEojGAZMg1lgOXG2xd9md67JZ0O2ugxJZcf8xSfOxZ68UFUob8cDI27DTS
axVUbljx5IXppiiCLuwBBb9VkISfN6XIFdciucDaTtk4jz0yYsCsjlnpfusxYGyYsazHKnIS+Ajq
4mDCBxaUc5JxweMkUnCKKVCMevbc2M8usJn2QUv2YSxJrcV2/CuMJ3Gu+mKubB3C6ijeT3mJscth
j71Ph8QsPcVefukWHTxHUWWDIqJYtdKSH9OO1XSyUgb5rojjDc0TjXRvSa5ASSz5bJrEnjrnlUOI
+duRqTjp9Y9YM1tP7YhfZfOlXdNNoRpBqsY31PmuWmFQOU+KWu/STvd6a7rR68eImujyYOMa1i19
waEYlSTIs1CZ+ITBMZTcqG2cTWpF+65DwE76383SSuK18FSi9PmHRJctjzoNAVoHSKyhIIRa6mMX
PvTGTVvulp/R/PIFdXSQ2mmMMvLTcO3kNqPSLIifWWr6Mx6Ero0hRFlbXKgNsgCsbWbEhHwrAJvr
i7gxIUW1sjv8Fj/DhqUQxC5FXh17TXYpiIAkQLB9yOO8Z6mWBaEM6RSetbrXqj+X+LWi2E8+mFs0
Yq4WbX4M1Se7a30rlzFnCw/JSjgX5TKqjHkWjQioan7hkIdCDR+yeNnasOwXPt5KEhfcakNbsDgI
Zq2yPeAac/o6yMYhhMq4bMgStAwG5tNP/bCm02h2JZRJ4p+tETjlNukwki9j/RGG6Q8xfHpSZ0lB
2gxi1A7zMnXlUzZL8pWjuxLCeYXbu6OetCzJnh6aaZ9392l0+MIXWYngvr1S5RHWCEMPjUAB7DLS
Y8CVJcFRZCzwJeNNh1iMNeHcN4mKbAiNCkKq5hK7FtrmMpZtXBA+HdH4QQBiFH7g1zv97kmt5plN
VSQ9zvswP0ax7WEHA2YsrwfECZp6evrgFF9oj4Cd/UMqiyOr+hUeLrOLnS+42LA0oFd9Cxjo8x9I
4M9QCE9/gECxjpHHkzRopONsIq6aVH/KDLxOEiN6GygBuqOX1WwEYQ+YLlNDVV5D7s3ncdNsLVbf
4Xwq2k9MMgfWnB2Ucg4c0nlG+n5eM4FXnAjjvNumkabHE4QV+XGgLXIPb5oknTKh9VYKce6NfSaL
oY14ci/AxCz6k57fZ5hGjZWf53URJDgnunCBbeoUtavxH9bQ0ycM+27tHhUotwlax72aB+MJ7OUb
K5W5n8yE7N9X7mctujtOBfteaDdagDYUFegxJSGC/XYuCT7RjTtZjjNEYGGFbhGIDAoHe5t7GYxI
pgd3jAaU8GgeQY+UGhdA4GOGwIUisi3dghztRBP27ytzxVg9U2GbIbzB3ln9pdNvaauz8+SRvvAr
iU+I7QbKQvBX4lnE30R9oRXE7RC967kKjO6iSWQLiURpAxT6K4K/hUjXOgxjjapF7A2T52qXlPgg
bLFBpEwzb9B8tActmVhxlPiQyh3c2B2VXqsgNW+I1xl3RfG9ppdjTL2ISs6vxIY2d34NmmRdwypZ
Fojlp3nnKLKLXHxyP5Rhv2DlE5UyVnXnMgl42zmTR6PNlO6KjBH/g8R5N5X786FCZj3uzCZopdGl
gEAQ6GLwbllukynzhySYjNfzksSn6kM17uBOpVu0hQpJoHCeB1ScNK/UJABv0b174oLc0W3MsuuH
hCVCM3CcgZW8tOVrjzG/UX0t02DWvVFGuSRzCu4YYw4K+GQTehna8xC+SstoMrtx6YrWjGApp/j7
vRv/UOZpDwqxl74m2/OfR2Y6vunTYzHCuDDnriMTUz9bUCx1EcgdwW0aX1llUOpHIuPDEl6IYFAF
wy0BPPRznROXf6gjBDpTFCSFejBQorGVdxvQ/PPqCb/SX0mf6p2tlqjFMEDS3GK0qK28uvuKf68k
cE/OyraHQWXhvAUVrD2+Y2tSJKMkEl4ZKxl8rHOaLm0NfCOSf7ew1zu6Rpua5j3m5IE5lZhMGBoY
IbkNXDSY5rnQoCmT3WBKFmdJvzO03NOcgHaXQ3JTK7vzH0fo4itJXGhQ3XQYMpOd2u5eJQFRN24t
iwxiB/jQhosMRqQn1TJBm0lBzjBuFKPflPpGq3uv0fyqnbApBLzRwL49Z8X3avSnQXLCZL+ACxTg
50N62UPLrvppGe9oc563ovDuWFmRCxRL7i5hQZmG5XM03bsa1mTchsMjJUHRYSdDLQNBSxzE5drE
ZClDs8SGPD8CG5ut+uHiTxHIv2J/lLUrZKK4w2VNrb4MGvNFlMwU9r2+JfO3MTsSGQ2pTBJ3xAxM
q0x2xyRNClCrF4kS+1rnWfSdOpIDJox+YAQGeBUEkSh9nl72zTKD4RXjnb7qvCg9lkRYbz257WTY
XOHpWonhT5ee5F3EalSL/QOzIeN0aYWSiqrQtVciuMPVO6M22OzxNDkPcf97Ng/nXVumAnd0SNpY
4OWFpfQy9dQsCtRhZ4S//5sQ7vzMZuNMI7OTPlrYKFZgfn9nRN/+kxD+li3aNu3xVMbTDPdQqm8W
hXh2IiNik9iLfzm3o5GaHSvgafZTbL4m0S7/AosUPvhf53W4XLhxgMR0WNqDAW+fjM/J2PhtdZkl
lxpG6c4bTRjZVrKY+62yYiXR48xuICuqf4RYy7M0+bOaGlhnq2561w2aptgSq/h+Xqrwsl1J5c5N
32tWvrAXUzS9mvWTAprrsbW2uaahq2Q5XpllsvWSkojAs05W8RhODrvf+xr8/rHnhhtwS3mKDMkh
8w/uPNlW2WqUqabPB4cGxfQi5XWXieBOU98uporrDv7hbm16X+ZvUoi1RARf5G9KR5mH6I+1HvPh
1u3uzUQS2MQiABVnzUTkqXxgy42pUdlBmpfBi9N9Fj4BPHTez4Q3jvEhg/sYg6WHVHMgI8nnp6To
vYSa24yGXl1X30tTBkAWujX68WDdAmMwygGnh6lpCfBPBi44G/MLoBXz3GE7tknQ1Mc4PaiyqrHQ
pdFdNoEKxbCHyd2nbbhk7mxDXKJ+N+ej0xziyi+cw3kbCr/TSgoXIUiWowBfzjg4xiXwMip9iRWJ
COawnwpPmKPBNlboAUTtqd2mNtetIkJxNcdUmbrXsk0HtkGdBl20M23qLdnLF3RaCeTiTzvoSmYo
0Cl3Zv3SQl7ihwNBn0KdZawuQvOtRHFuvjh1ltJlAYjCze6WMvaTyL7IqWQ8T+gKKymco+vw6S4a
IMXKd44BJufbQr0mMmS6YKEEA4h9fCg+8lhgeacuxExLFGDQMFdbz4qvm3pDq+cRc9jJBQZNkvBi
7O7nFCQHW/dLDxqbTSWBAYWxbHK+YoJic7JYIR4VcoNekvnVkoUNoT+uZHDWNNApNwlqoezRFBtB
UbzZ/Y9+2Wjhz8bcNLJJUuHHW4njrNopUa+2IVQyzW9kftf0R8u9kFYhhImkDQZzUGCi9M/zDzpz
TqqSfbtupv7YvMWhxAeFnr4SwFltMmMzqW0IaPtdVhxByQRyk/PnVhRg8UYHeyKL6WgMn358DI0q
sRMh4hlzVd7XcX90CeAgy5CSY4/BkutIxWIA3exkG0NFnwiwMQfYIWB3Py1z1WlJiVtSBAzr3rbv
gE6i+kUme8aKLGiAZdzA5LmO+SLOEbCuR6mb2GDHSw9CMPxEZMHmO2P3P5xd246cOrD9IiQMGPAr
9HVmeu6TTPKCcgUD5mIDBr7+LHJ0zu5mUKNE0d4Pe0uptimXy1Wr1rq+iwueMCn8gTMBc7w+Wk2X
u6jAMWxwHzrpJuZBQdYSmQF42NaoiqaDOAvqF1Zm90bHaq9vXVjBUPtjVYEFtc53oLh/Uahbuyhc
X1/Uwt5B48YG+8TEEQNi6ctFJU2eO34/KbG3ybaU6ofd9KFrmCt16kUzNqqO0LmGGOc8/fdAlwx6
AKhcd2n1XnTAsRP5yNbYNJbg8qhtTrTicDb43PQzztJyj7uCOgn0pyO/oFu/ztJn003exyxOt9xu
70RU3Wep+7kECDDoRvcUxcIOzGasgz6q2TFTdI1VZul7WhBOnoBfkBCZEwh0nYX54Rry0BNwUrNy
DIrGJYGHfDeEgFISpO4aAduiyYnvByP22O85j13SezGkA4UI+37H2puISvzzdYAsarWGy1+q0ULu
7j9bs2TK4W6Xug5sDaBkFcmh6NJA8dAc75txY9tPA+gEpLG97rTWQly5sDrzWheK6aXqc9ATiGzi
Z+m99GSRUn2NIn84+Q23H0jk0l+R7v1qFzctlDNz14yOsUm6Jz3kBfoKFqnR6OzNIyOd7EIlFXp3
ld0SiHkajPxIVOxuNY8RWBrgrvsgt+zqEGU8fksKZ8g3tdEkOx51dKVuuxCuMYuFEwmoIMZs5wBS
m5TaMCYC5JFCVM1+adkRhISJs9feqehW0IJLJ/Pc2Cz51jE812hhDBOxlhVoQ5q/CAaZn1uD51+u
f7c1W7PPNnAjK+sMtuz4uXGOFdlHWfgvJiacKpDKjjf3fauyMQ7R4rjl9HdfPELyfVXQanEVSOcm
HXZMYM+n11tWplxLBBmTDvtMmwFaCahlrqGOlsagAayCpjfUTAFPm9czrLzNrPbPbvEyGAbne1z8
EG1+Z2Ewrx3yn5J4IXHSkIrsMEIzJs744/XNJNMHmV9G9qRxipuBunQeT7PcbIi0pw8G7YEtlGM+
m8zQO8ow41DnKZSkqfNiSj8PTJPf9pQbX7w0fxakdbdgSDFWPu5SYDv/OVNYOAvvglaEj1Ms7ewk
0BA+yMZ72oQkuxHs9frSlyIM1k0wR4bLCVIEl6YKjLknKktFiMEjDDy0cRRGBd47ZMgivHqU0aw1
WhctgqQIaqiACeI6vrRo+oXO7Mliav9qyFaj616PB3eth7JmZhawI8jKalLBTFbeR+mmik5tCvda
4wpY9l5IvqEV6OIWYtO3PPtWrc4zrupMhHHmpbuuKoOUpXfpMLyy9nNS5CeZt2Ft8s+ta+yKfDxS
6/36J1z0FiB3JzYNbwK7Xf6CLlaicyiupsaBEsMn+HLQl3vJf4o1FM1iwD6zNMvZIEgJba3pEpQN
3bDsPUnaIOvNIMGbh7f6WEV6pQq0lIvCO6GnA+p/3BCztRnx0El7ugCREPeByPphI1tnDciwFOmc
KW0BXAzcRx9ccuAOBB4L7GC9SbO3HlO05ri5/pUWMwjHMafJHyiLmnP8LbCqnlMbSHTNGGxDN/3w
qfV3crzzwfEHBQjibby10eAlMDLkbf6zOQskMY+gccJg04LkUQk5QkSy6ltn39vRrrY2o/uQ1OGA
QGe811aYg4aiNDeNOLrlkZVrKfiCwjeGVdGOwlD0RMM0PyqsUNOjHb9Gl7cxC6jzK+qfqjQwokBb
L24UjPGWQMlGPtDs1i43EQZb65u23Vb6S863Zbq7/kmWnAuo3v+VTYHI3uw9RSJhSJsoEbZd3wXm
lKA2ValWhrCWApEDxCOk4OFb4Na6PJ6sL5Gk560IqflrVO+V64EEz8cg/T+gK3FZg3SWOagtouh3
aajNlOqpowWQ10eG7z3yR39tiHrppCDYARYI0VBQ98yCt+J+2WIYR4TFQA8erU9eSQ4GUSvJ2rTz
8/sYrKt4LYEYZaJguVyKzvIyzhmwWFoVjAejJuZDB467G2nWYmPLxnzqWqu9EUNjuuEgkuLzdddY
XKc9fS20B238ufwB0G3io9viBxj1Me6+mNFerH2upWCKybz/NzH9/7OLo67sAS87mKhFgiNwN7pb
Pm7izgT4zQdN4fYfVgRaEjzrsav4c2nOrjNb+XIy11mhI9gp6el24OPzdTOLqzozM7t22xrAhaaG
t4OKD/zUnpRBYXx21SszjtUq2Hf62z74yZm1mZ9YMbdGR8MaHvZN/j6CRyoRb7h7k+pz42/L0gz8
X2Z9BP9icH2df7Lfa6Znd6E5qkiWA/azSvaWedPJbcJOhRGKeh/nG7/O99K8cSsZKOdH5G8T50si
j1H7yNd4+JfiC97dE5u7RzGbO/uwtAaylfrYAyOd0NuHqtzw+BMbVx5rSycCCRvoIiEuj3fH7EQw
ndcDgQ4ElL7JXvZk56tkO0T2ipsuXpOQf8OUsQVlKXRJLv00pm6ntJwuiQEUOluhE/rb6GSbBUNk
pdGO8Tbagku2ec6RsnphV6BXijeBSJqVG3tpxVBvA0f+RLCA2t7lLyFp03pR1sGV9Y7ZXwsRmMYa
0HrpuJzbmDlwBlRenYzT5RBvRi/IrIOVg7Sy3IFtwP0HAC8GqlH9gqba9BFnW9uCIhSXIRYkR1wP
rZUGaZv+Q+A8tzHPOITRIxmFjcjHaBG0H8nRUsl3T6h/qf6cW5o5JFoNnhEXuO7yV1Xeu81DP57M
9IG/XD/oi1/obNNmYVr4ugaiG18oyl5i5QQ59KOdDQTWRmePrHslrCz6HF70eJAhn/+ghylp4zY5
mQZ+6K2f7nPryV2jSliKF2BT/T8Tfw7g2b1jDbasdT3tm/486p+W2hAZirUxsKXc6tzKLCpZ3Mrs
VmMhDRSxrVYFYLC4/mGWtgoITww5Q33VBJng5fGkWYWSIyVIRew7inFTAdDpWil8KQ/5Uwk3EV1R
pJodT9Zj+kyh+YimCOqK+xHjmAJvHquKg77aN0W2SfX2+rIWA+C5zdnF4hYZcREFEc/jMXCKuyaW
GKW9NcVOD6GK78GdAcjcdaPTXs0uM38SyTWpbULOb36HGE2cSqDi8U4A+Lmb6MrEr3RAZ1V+t9fY
D/6UFC6NUXDnTvU+dHMxJzgLQzTO28LrMIvZUvSmMQXp+l0wZNvOc6GI99MHwZ+m7xUZAhYnyJN3
2SCCjP220/EkUCJq1cHp75j30phH13+O2wJKpPnGA9/OGurz475MP5VBHRvfn0II/dLHTM6GahT4
qbnacv1MxBc83joTb5T+1/Uv8OG8gHh3UiRFXDZBezF/gioG7luVuDkUSaEXX49OE2T5uKZ7+uHM
TFYYnUquiDAfvjMG3iu34GhPYM59vFGleuuZBVG4wn37++VAitICk72NDtK8ptfZTZSxEdmCmcTf
BMploxWH1018CMxYy8Tjhbo/ulRkDhApGsPOUfVAQbf6MtgvzQiq6z4gcRwU/BN1t9etLe0cKqp4
xmGKw/LmzAB2UQ3ZSCXaVFx+oiS+8xP5icVrjH4LboAEfZrONTF7xeZdWAJlMS7iEtmPaX/2BvWk
kNleX8mSCYsSzOFNQfPDM9HsddszHKkwqVo3BEdpg0izRoP14eBgwM/B0cZ7FCT5H8rTkmPQGBwB
IiQ5UnD9ahdNGNNnw7HD0V5pLH+40GCLwhXADeJM8qezQ8oj0bEhd7BnPooIvw2yEeNj23+6vm1L
Vlyw34A8g6J0ySYHObs2B6pR/CrpVL7pn1L7OyaVTlXhQ0FxXAnGH6vRWBCYxVGPmo4oyhOXpmon
dkXhwZQEY3Pf3nQ2ujEHVh4M55bQsB+3Loolqf6SercALf39OvGwRwuPoikD0phL46wFT2nViQJE
3GWYeHvPP+I9GaClsWJoyQ+hngQHBHIas8uzDMG3IVfLBhgCwCuEjvl9HztP19eybALpLvqRFlhO
Z2uxSlMmDugLIRwbHyulMTPZVT+u21jyiwlFjLcX3gmYoL3crziBmgbEVgs0sb77KGd5XyREi82/
FpGDT+CTmPA8eDoeezMzbZpp5krslnNb1uwkHG+DWfuVb7IQ5S6szJJdtDu0TTisyApD+1xCrMD5
KQqx0m9Z3DO8QyZef9RC58MnDacpKzuYid13DnXIPApqtVkd3v84Fjdt2v/bwWV0uWmV25Q01bCT
F2pj1Pux/2qXN2NiBYkLSVR2X6I6UYf5GlXRwtV0YXfm2lbN8riLJrtOs8WoWlh0LEhzf9v1TuDY
zybqBH/thSARJhQYB5D7oGp2udKij3jTN9BtQewCL1kZ8EYHkf0pWhvEW/h0F4amI3cWBl2A8ok9
wJCyc/Hicds6or1b3g6y+pqBbnplXQs7ydCWApSCehgcn6MKWgMj48RGkFBV9gm8ZpsmbtsAc1hB
ahYnG0W5yLFWbC4tEaJIeB8jt/A/FFQyj4AROW2L0O5dkJx1QZdsWAF5h3qlMrxw2hDh/3A/T9fK
vMrJOy1r30PoQI3+xhdFErgEvQDbW+N4WVoRklcPovdQq0Pt9vKjscGsOp1hRQPe/RxavOzJhiSK
tFd2bnFBZ3ZmzpGYhuN2vEMsjLw9J3FoeWKTqXF33dmXLkh2vp7ZXdxHCSpVAuuJxmKTZSNIEnfK
27pDWLk30FbvwexbGxuF4c12vOX234J8prcShh3hIUik6bxvUIBFeJomL0KGMQJiZFtrcLbEKp+v
L3Mhhzo3Mx9YiJyW5EYOM3GCZ1D0Vdv1i2OWm8Yih7Jac8ZFa9NFPJUQ0UScNUN4X/eG9kcsCm5h
VuWt6Xzn/FfcqU2C18/1pS1czGB5RhcI/SDqOHOHJIYygRbC0mxePBrCvvPqb9ctLLrimYWZK9bm
IGPBYMFLu7CIu2AkzTMUKlZccXEhlIIjAeo7SNxnu9bwYhAd5HdC5cdPpte/2HxtfG46nBfP5T8v
cyg0uXiBMsgEXB7ekuM/i5LC2fvoOZpwVeWrh2KHUwX+S1FswXXpOSfvlwlC/kI0++v7uBQ6oMAD
WuEpxbHmHPWFo+qIDiBRT/2HFLWoQv/g7TYyx5XQsRTo7Um5Dcv0QYs/O9KSCk0sDkhSansnoKI3
fekG0ZAFjOX7zicBF2tXGVlcGwoQDB+QeZAZutzZHEqJhXacAuyS9mcn7o8uVOS+erl9WzX0VLTK
DUcneXWl98x1rwOaJeQoHW3eRKI+Ukfau6qpRRAT++36rn/sLuCjA42CtHjqQIGu/PKnof+FuiMk
MsK6VgFN7EC7TuB26KboPj1aZbSjGtRSRt0GNM1CAsQMLU4ZJj46wNa7Wgc1/U3rtYG2D/Uw/Cxc
53j+Uhxaa166gf9HOk2QUBeNt0GvFEv/nVVqX5K3YgyN8lSJzfWdWDrHHgVuE5c/gzb6zPsrz2jQ
Oc+LkNQiPdRm7oSZnfSn0s7dfzGFBSJ7YuBNnJ9lx+cqKhgWV8rxxAY0pXvz1fX0y/UVfQRvwoYH
K0DyosPxAWyEhqcrzCkrHSEF6mXJW9fwk+p+DdFPW+ujnzRJQFszRC/3hfB+S0GPvjEsE9oyLVlJ
+Jc+KBjKsa/og1M6R0zLihLNhwhPTU0CW4UgPIzrHWQnIkDyBvbaJisBc+nMgYEdqqi4OkHGPn/H
gKeWuzKGB1lxELXfPW9XVGPI1/Bxiws7szN7yfi1lxh+aaBs3701/WNXHE2KcSu0x9iJVLtK/0Mu
ByJHMHdNYRr9lcsDyxEljUgnOLA+uMVRXTcMHShJVsLk0nE4NzNt71n67TRNqghUQUEw9Ki9Mmgw
aOGvYcKWYjFCDz7TFBitefMb50AI1nKcuf4+Sk5CgvHaOzBz1xTbZE2De3FFZ8ZmHyoxZalEnuJ6
c8ygrm8tvlegrLx+5paSm/MVzSJ9pmIFJBtWNMid4bVhgUHCpLxr+JvV/YuD/7eeuWpjh+E7nccw
FZMvlX/osydpvdZrWqSLx+jMyux+cJnOekVhhflHVn0eqgdgzTu9cvkvHiKUNOAHeINh9GrmbXHe
pVzgsRfb8Ya1v0yLo9r62VMgcTD4jthm6A9rieiSQ0xUWgzCNHgWzSM+T0tLSA8OgSx+y/I6SGW8
9dfo4f6MyM/TqnMzswSxIeDLMRjMGCiXv7UZ7YB5VrxJtx31hhcHk4HRDuTUBQ0AEWnFpiKs+4Yr
WW8GRmIM8fldboRICUj57FtG86lvCZ/ATIp5gExLuNqQAOnEZOl9F8PInjtX5hUKDsR/SaOUPfUu
WHk6EakvNf4WdGOB3HjPayjxNkkZZ7vYcLoGzSbwZwRJg37Xk9QoqG1wNymQuKY1SLgt28x2Ount
Yqu1dtTOU7kL0trR3ijpVY9VVI8QKE1zmQdt1Xih19NqVwO3IOIGc67KKYs86JO2YsGAvuA9kw0Z
A9fti58GpEHfBzNreMA9QBgD8JPgVdU7I1JqVcdt6KSV5d5knWdvLC82X3Td9empdQb3kSSC9VuQ
Luh46/VW/gDi43YD3HLsBomDOTQnB4YJs7Zm9CmpWO+dEoHnYphq23sgUshjEktv16cdgnbkx0h5
auULE6tPvTed1nETtG2X74lsyp1w/KrYpaxR6DZyR98CFdl/i8wkbUPdGxWkhqwqX0kYlg7huQvN
Yr4c9Qj5PhwPga6Ziu7b6NlDbcnPXq9Hr48tQWQMaEJNpMQoE0Ca6vIcqtR0EjLVMYf+oSgPIM1L
zd1Qv4GUNqjS28g72sbhus3FU3hmcnbR9H6nvMJA4UUChlxZdYIqSPUUV+OX63YW9xB9R/SjAVvD
mb9cGlP12BU57DS9PGhg/8s6fUtt97lq9crnWt7G/2zNO9/9UEC4d6o4j+6B+N/N4alxeDj435xq
O45blUEqfU0LZuGRMcGq0TdyUU/H/MgsUgPhEUsAhFELZKe4fiz1SfY/4uTbUIYp3Q04sPwV5zzA
VKtVNUFpbXj23uTfr2/zx0h++Susy23GFJIfNQl+RZcB6Ri9yCHbFGYfRslGV58THnK18m796ECw
aNMJlTwRC8/XXVDMtfKkKaBKQMOqNnYO9486WjOzUOOFHTxI0E120dWcN+Yi3blVPpa4CbX74jBo
/HaJPDQJu3FtNIuFlekwsfHIa7g88hLiWODk9v/etaZf4U4MynisYQTxcn8jAowyyZDTi/oTZ7+y
ZAhsiV01vhjiWzfcY4x4GNdaNYtbfGbUuTRqiiiPpYOP2tPxkBL3vUnaXSmdlSxg4dxgcVPXAeV0
zJzNKxAmeoRRCTJVULCDWVDcS/YqcPOLBx+6F3Ir1ElEa2Dhj3FhsonO4bSluAdnxwbKOS1rJdxH
iV9SZaAsv4+iAVjCX9cPxuIentmZHYyIsXLIPaxNqpsy/96ILdFP101Mn+Ey07hcysw3JCR0AFPB
Uhr5NJpl0INA/LqFtc2aOYJvKY8mBRaRAU2NqH3MuP/kgcMXczUrphYDydl+Tft59gARlZ+iq4LF
FP6D4f00lBuMPcjDoiAid5pEgQKdzt+vDidqQudDCgS6DJcmmV23vfZR7bUaB5I7DwO/Lzq+s9d4
VZZc4czOfBxNJ8oezAR2ElLcQrZm27j5ZszjlVixZmbu2X3eOa0JMy3IRRjGjRIhN5VYg51/HEyB
wAgikedCM3Yi3J3ZAcSr4qaPCmjF9Yi+iY6cnQWKviHos8YWJwxdoX7l18Y9N3m3teVQfPW16G4t
NSlAagn8z/UPubjys19kXX5Iz5YOEmn8Ij/qXsqI/FSes/HKl+tWljz0fN2z40YKNVZDhP319GfW
VFCtwwBq/QTYQWKOSM7e0T+/bnFxXT5eyiiJTenFzGJc8axKLBSBOfejXVqb9Ka0uwxNxnyNIHwp
lmBqasLUADuJdPByC6Hv1sTlZKpt7TsZlY+8cMPrq1kM92hLTd4DkVdInV/aSKIsbUYTnYAaXPyx
xDD9wTIPTbcDbxthj5abBE27MuezFMGwfQDDo+6JJGlm0zAYZBV6lH9pHwceacJ8HI7CcbZu0ax8
rY/VDRCwoJA9Qd1gbY7p8jJWy5FbBVp7IhiNzdjFAXG/SOtU6JtCvl3fzcWFnVmblTc8oZtRCFhL
UO/yoTduNqg8qKBc48tZPO+4J5FrokSLUz8Lk8Yoc1VM6xqoCaLmZmczseFAXjbKCFOPbPTwGSju
cKj7U5R7uygdVjxnaa34Aah/AZY1ec+l4whRVpDEwjWU4B0aiR+tn2wE0Pcm4yvf8GM9B4Ea9VO0
MyGg+wGXN/oZq/jUYOdKnVAiT/aR8NtNM4AWlo0Dmuw0sV6vf8mlUw4QIME9BIvIai9XV3WsYtwE
/Dd2IbglRa7CuNbRtq3Ir+uWliLYBM8DU8EkiDlnpzMKKBEwQ5ToL9rduzmMWkLnmHiQu1KO/610
B/VAeawB3EJ7Es9B5KUrG7yYVnsuNtgEk8qknX25Wso7N+4zD8XwIgpsW6Od+1KzoC++0uGBZw+V
8+C6+7FudtfXvrjLLqo+EIJF/WiOUSe+1zqxdpEsGd8MB5JCeMUX8crbZKEET5BJADqM2reHoc1Z
uHFlJCwKLGnoWUkgh31ZPvbpkytQ+9kn7sFUd5a1G7kTauQZ5AuqDtdXufSFfaALHPgTIHLzcIfZ
Ir8AKnICJj10vt5NiNvmkfp3dnrUPQ88T67cvUtRD901sEE5ODpY9+X39PE1icqx4t7/NhI8TB4F
wOwKRFRev4nVGunrwgFFIMCzbwpI6I7OQoFVlxVms+oJ+u3Xt/Xg+FCJkwlolZ2Ub20UmfZN46to
ZZULyABc/ejdALkGVlvgsS6XWaZWmwsBu8Ww650HTYOOtZgv7vDwhabKidGw9X/76KOhQbEh9K+J
2KfxKmBEMa+KyUIc30v7EdhYDN2A6khYN5r/cOqnJP553XeWAv2ZDXuOaho8GlFXwoZizpNltYGA
skFv/khpdgdEwgE99a9NPHxBfTOwWnKssjX60QVnuvgFs+CAMg5SYx+/oIQiMANfmlL3YNu5dZt+
Q4GyG3i6Fo+mEzl7RKFZ9kc8AgOBHwBOdW5n7UicMjSqeHT3BtXyvR3jaJIA1M1zgvLtU20aVOws
CpnXIKJeHN+R2MkOXlV29q7NHfMmZb5eGxNaSMnA0mujKUqB38bz+PKTu31X9uVUYKAp3Rujv6v4
Ggpq0QTOEgYQQJfxQbqnc0U2eAOCMXi1jrWFqi9QGde9auHuJhi0ngQmpxfDhzd+O9RsbCleC0Ic
rDqGit+d5FbAkmjlUy5ZQqVv4qRDbPgAMHXLNM+sGBGepxrV3nhTshtaPsXWv9hBjgfqCptMLdfL
7+LnvqNwB+C7CPOWmD/Muj6oHpE2pWs8LYtH0kFPHA1H0AmiSnJpyzLsykm8bKLXu4/0G+oxgZkc
SJ5BSuXBKN/c9ralN6J7S9wV8PPSUTy3PMsvu8KSPJHISszh5NUnUhwtYoTUvveSNzIerjvJUlYA
oP2EEvLw1PkgupQ6SSwGsyzDijl3Tmk9D90r66ptHJe7Km2CxtYn08zufMO/UST6ct380lqB4oWE
gjeVi/98hbPaA28b2kJYbrq12aeBJoFV2lCL9iHAZr7DWW+beI2lannFyETcqe6OaaPZ6Tb6wU6i
GCvuM/raY9DTGMimJ00WZm585xKNyRUorlZ2SKOfwlkbO1jKVCA7hWcleuVA4MwvFDtKiNc1OC2l
uvMr5PJHXys0mQfgvw8+2/psz6JdDha6FGXAXbZGPrf0GiQulFgntg4kvvPRIMl4pFrIpYc6PRI0
ohoAAxzjd4LY4BqHfDg60QmaR3//pQHcBR3DH2DCHNIP5HFcJ9MFgxn09C5rpICIT1OdmAD1esvv
vTT61mWsWWniL4UmTMeAowCjC6jaz+81WxY5t5oydGobOsVF4LlIdoH8MTHwcX2FCwkSmCDQWgWP
L3DQ8zHXqHKk6ZWYjevoD4iD7MFpt2nwLmSNPHogyb9ubekr4j0BYAtMoYT7p0txdnTaPALPO8OT
AqnPyx8JawtCJ2a2JX691+qxY2bYtdEuRhvyuumFPb2wPAuNRgm1Gz09ZlT0qKM0bArAlvJ4Z3tr
fKdLURimcHlNapdw11mOawwjxl4E4kMz2jcOerG4+e8SI97YldxmwglElexK/3l0k9tRu3tlrlVH
FxfrWQhPKFbi0M6iRTHy2koKLHY0vgJCpgwVVM2zQpf5+qYuREKMhqDXABZAG+3n2UpbH01jnEmk
uaS9kX63RagO3Zr8MIrmYIj+mEdrYhsLkLRJCgoXKnpZeDzN3yxO5Xmg/YXNjB8p+F7oDYn3Mj/g
7Vn4h2TcCO8zNe4KtrPSN4hFBVDOpd5D+9csusir8aAAiQpubwfKppd3bWuzPjEG/I4U1YVs79iv
Hj35MkIr/pbla+Ici1/0P2t0NkLQ9UPN0WjHTkOYoDE/o9aw6XsnqNZC3lJAQDED+4uK28Qhebms
KLcG3bYjHv1mEwJdgWZL+1yQ6jaxs+eeyafrHrR4WBB8LIyCYY4OjZZLe8rsTY63YhkSNgDGV0GW
Y5e1ZuBUJxDhgMk34s9R8Yn7ILnjr9eNL+SzqFT9Z9u6tA0Bb2JKNM2BW4yBFU/vSLKGW51OwOy9
ANgkMIOofYDNdF6/gNRXlfgRqCRzw9/6QAFQc0AWyI/XV7J0PwPtNWH5MMo6YVYul0JbDLs7DZq5
SrJyz+PECUZHxE/Cj9mmo32+T9rylHoujANEowYnDZJ4QGIY0zfQqzfHrhTDSjL/56Karx640T/i
LpjzmwMGxICkIW3xcSUq+V1OAg0l65r+xFzmrWNOs+wIwM43xt2gonLvtDIEt/qBi0fpu4eMNkGE
3mnq8tvId/eJZQBSv9bhW946anvg70CFypnPrHSqTeOBwQuKDmLy6U2bvadRACgJuIrfUqc6Ovyd
KDuwXP1qiXyXpjKQ5tq0x5KjwD3Ako3nCJLbWSjFByE8Q1su5DYGdbhD+gPAyECmK7mSqi9bwrvH
/zOu+CfVPLuDUb+r83Z6wqaOdfBJclBdvnVzb3/dJZciFjq16LxTVIIxtn7pkb1pGykGVaHsAyxK
pQ48+8kxUuysURUsRpAJPI3nALiTPpQpiwFjXE2K4eiyjiJrm0DnZ0dN2SCRMLq3zh+8z6Ql5CAS
r7pTniJ3vivJrVNUINUjLF6LaFMonjs9m8ovALJiEnReoIVIs2XTSapCyaDjd1H5szV+W83WA22y
ta+Lfb52zpa2+tziLLcZkkoqNolmpsWX2gxzC3Xh4UHba43+pbvh3M7skReJyCxVCzuGle+MGqgz
1odGr46Q2oZSSrISPpayi3NzMw/SdsJ7rrGRefM+SrAAVC+aP5vGpozKoGS76/5K6BTuP3w4NA3Q
55+Yq+aZxZiK1Cts3LEogQCcKWTfy70C2kttcWTcG9lYtb2NAareDVCr/mRW0no0KBvsm8YTHXqV
Fel3bmZD2KNFoSTeOeMwPFlDaXqhPdp2/ojoU+8rXTjegUdZ/y0jmC8I6RDb22SMEQZjP85uVc0a
vbEwNCrBz9+VybanhrzJzdLY8slt7cKKQPHTmuQna0x1sJTOho0pmME3XZIWXqj6yL+nRp0CNkj8
6tGOHfO1tkj+Tk0BOi6D+COyfGXGZuhwEmEUsWzSYyu0jbx1YOBowxQdfoPf3ndeZNMgN434G5G8
2qDqKV/s2tbVZmhrvW3TxvyK2QWcdcfkLiaDRJy4O5rU1k2sIRscNJVu8lAoTZO9EgAGAMQ4sUqQ
3JnmsswDqy0QezZ5a40Bq3rgO9K+qBGawHR/o7OEgbswTv2fJRQ5wqH12O8srshR2IzvUSUYNizH
MNYNQPXgempA1hfUJTY5iFU6pBso9rUh8INQHmxNR/yqq6E9uSMrFbgs06gFqWwLOg0os9DfgkXN
N8KbwQ+zWMkfrSLFSwnlqCig9eBvGt9gv3OK7X32Si++h4yGmYbxkJcYjnDGOwfkxttOZhBSILj2
C838fVdEVo859+Yomja9GbUujih0WUezQRm87ivNA6tIIHcrFTzMkIBR3lA6oDte0NLfWkbH4w0I
HAvQ0XXRybQqQx6GgnjxJrNM4yRa+G4wlFb5bskBIJgIeEEnlMNY1xsN2bXyqerT5NaVg+2EdTXW
GN/p63qSKSsV3fZZEu/SRKt7g47kxZE9HwGChih7YNmlRR4r2hXVttWkjU9GI+27XltqayMJ/o6h
93oPgg0AVCt4hlh5YiyG92nSA302RFR7PnEsZQPvEVA0TkGxFln7pD5Z+kvG7+0sKNKDXf6W42aw
71x/dQB+ISDgVYMaD8Y+Jx73WVwtu4bVKkNmgEnhO8yJ3dP4Zwb1D3C+7C2YG3S3Qxf8thY8UDlQ
8E65EpQWQiBYs4DlB6IMbN7zPkJhmKNI3LYESIMEVrind612cCpN8D+sSfEtRHekwuhn4l9Ixefh
L6+UIwYPeUGZKTAyoGQdgV0iw2gjs3JUYj1pZ7eYLkirlTi/ZBhTT5hixAAb/UDSQYycKtIYqG21
APzeV8JFP/UwRK+RzVe8aWk/UVUBO6EF/Q5E+cukpBo04nUN1HSkHNTRaqe8IWbf5gF4bkGihPDV
bsaYZEUwtq5eo7dZyLzQyfQBhEFtB+zsM+uNPSg+alh3oAStzBYXWXTM+ZoG5kI6AKpATOk7eBIA
zDA3g1KkXyUV0gHSbCU9QIoCN/art/ZUXErvAZVAvoqdRAVg7p2D21d2FXPM+2Gv3mv0aVGMGzBO
FDbApEMg1Y3xK5I0G4Dk1k7kBgMuua9R13Z1kMdxdlfExLtNVMcOSewm2yiq4tuEa2NLnLxD0UK5
WbTJGo2+aO6CLtySXbI2orNUlMJuAeZvTdBf4H8vnYJ1vKBmC0nrykW1IBmDJC+2+fg1sYuAJF8x
RGPlG+GQFbdf8oZzs7PPlKlCWDKF2ZbqbSVe7WHY52uSgNNvn+U04FdxXACvJijN/5B2HstxI027
viJEwJstGu3oSYmkpA1CIkfw3uPqzwOd/xt1g4hGSLPQihHKrkKZrMzXzJPROlaqoRVJjlvq1J7i
30des6KisBZiWo6n74msZGN7hEiSiC/s+o9yHfz5m2XqUdMUQr90qkCfxygL0WjjCi8pU8yf0kr4
7rnxDneBldx9yig/zNZJmFlBoAniUq9NwmCfnsf3GfQEP7gNLTu2tkr7muj7yznnwsnHsBgSrFYd
vd/ZEkgKqoeJViF4P/hOltX34Whs6169kmvXMZJh5TZZDIfQxURunbprs3DhqBd6I5G/u1RbpTHe
aoUOFQJdL8W/zdfskhbOWpUe9L/RZusCCkYvhAPRSuF+7Cpblt+r6LbWdj4dmnTtMFr6dBA1oBCy
g1F6mq0QNUKC0+8mWxf9H9XYWsa+737G4Werc52iee/VtRb70mQiBgHAyQIJR4nqfEmqSk/d3IsK
0HZwIzM3t8dY7e0mCjeDbwybRm9+XF4tCwcG1QFyWMjxUz40+3yJ32dWNuk0ZBlQsV6/9zxtL5Md
25fjLI2M9FDh3Y4O8geJIXMYjIC9Bra22rbjNQKjNhQavyQ5XON9Loeil8bpiyjEHFOruKgbjDEA
KqP8kokicLTnAVxf7h6GtXrt0gLRIZH9X6g5rFYPIvIoCZQ6NC65vOv0wpFHfWOw+2Lze1I59Zr8
ylLqygf7HXK2RIImRcmmJ6SBxV6RP1vkbWKfbFUhegCFamcTxZZu12R1Ie5jy9p0rryCMVpIBibY
FLr6FkkHLaXzZUqrsi3DkRmOsUsNkK+2hPK2FsSjCWT68rpZCzUdCCcXQSy0siJM2kBFXxzMQnME
Ete6j6DtrVw5S0cLkHzIFjix8UVnO0HpB6s0B+CnYZtuXXwKHFnIPgl9tw2NZGvGwrbvs5UraOma
O405O84ML9T9NiRmjLN9WipUCD9dnr+l/W2gOaBShwRdMd8MLrg+tRrALeaai+JijKY9gDtzRUB3
ce5+R5nvgxQqWjt24JLHxqJYIbwEkXU3wXcFA+MjT9233poZ2tLWOxnYvMaf1bmkjxGAa91/1eMH
0/0p98eg2o7xg5980tt/Ls/j4jo8GeHsFg/rQBaDKZzv3po9gmXbsXxZFetfXA8nUZTz1R5odBOV
aR5Lg85FF1JQj3xlZfcunY+nMzf9iJMtldH3kTqLIDCubbk/SM17qT5qwZuubf9i0ibtOsByJuf+
bDhN2NSGlDFpLU2BUKwdJTjgm2S5L5fjLC6/kzizEYWV1dCMZkTKtNya6M3MxU0nhbsotr5qrnqV
R9HfnBYnIWenhZF2WjiOhExqCqOu4/tP1YB+Ji1E7c1v15rci8sPqjJUO4AadLXOv9ngVWYsG9Ph
5Al23N7lINHa4FGL1loGi4sDKMRE6UO8bL6tRrcdZDEhUBW/asmtEO/gK29Sa1tQT/qLr3YSaral
UkpyRq8QahBuxEi25aTZxvGVR20kim60tb7y4t46CTdbjEqg+KJVTlMoFrvId6+9bs1P/KMnBUoT
FBz+nb3ZQkwCKwnUZpq94VuqPw1Yivu9bQ5XNfL+4w66HuKGcX6owwPWcBs9eO6sJ71+GJBsq4TP
l+d3MVU4/TWzNQpeFJF4lV+DM1ZTXtPNsw0Qo23l2bl+bZGCySLE42s/3a5qYfzq+MyfPUBA8A1E
DwP+4ixPEXRMosxqQPvAlL9GyJjLRXcnNOQmUrQfrMwe09Lpy2+pFUO+dtdcC5fjU5RB94M8BWD7
+Y5p6Yl2gQDTo5H0o6K0OJjFdto8i3prq4mC3iS038T9rurlF1VcOR2W+n9gZKH408efROtmo8+U
pgVFyujb7rVLdceVS2cwJyn04sW15CNl3m3eRyyNfutp0Reqt1tXr2/KZNWaZOnoOP0ps20GoBaT
mZqJSC1I7v5WtP7hZSYW3mFluU1jmn/x00CzGa8hsE90LFI1g/Q3elFMzANyu8o+622Dl+O+oPoS
0jbw13pIS9WWyexkIqjCzkCp8vxjAyuI2sJiuj0ls5UcyMi7Ij4m0jbECCIK7/3hLvkLDOZZzOlS
OrlGR5Wd1RTELCjkF1s5GJTY0cOkAzgS9F+hVHRPl2d46Zo7HeWUEp1E9McgT1qJiAhXhsJ1lCPI
kNl+v1HE2zBeq1RPp8PHz/m/OYUscR7NlYohlHM+p5FmV0FWHXIg7Yb1z+UxLd03v8f0EcswloCX
pzENfbPJ3IJsBIO84FNiMcxxram5eCRiwwaRjQKWac0BNrEs6VmDHdJG8zHgGTei+KipsZ0bn039
B5jdOBvsQP2SufdNurI/lvfhv6HnaJuqF7TIHAhdF/2uk3dJ0zgJBmHBX0gqTKZSv7BMnD4fuhtG
2UOYkomUZC++uyuHjezdymJnS8pVHDrGuBlX7ZEXN/9JzNluMMYxTqWMmDqlg8jYxSL1YWr94U7Q
rnXkSd2tLjiB9P3y8lkiRZyNdbYngtYUmlgibpq0m9I6lvWdpnO4Y/d4A6JTFGqHqp6f7RrZdvW1
PbL4TQGUg2maTJ+U2Q0r0QkEeQg+Ps7K56YLH4Ou23T+SyysaUst7saTSNMvOdn7dd/GqFsTKXNj
J/d9R4EmnAvp9vJ8Lg2I+jGrRwF+iorteZhManuAO3AVYwH6gxGGEPs8ztFUVb9FUrPy/F2MBnIT
Lwj+qfM2nFmUiSSIUIUEGaK/q4AQ9TeJUDyiD7m5PLCl+YM7+G+o2fpUcjlG6IdQvgAlOVJqms/Q
vZ1c1/aXI/0qsM4PztNQszk0tNRv24RQWXpdyd9k60HP75rixs/fIvxUx2+i9CK5B7l9zaInZKis
NUPXpTP15Af88io7WSs0YfWKljKpT/aeJFeieTNZTJryQxKsdZ+WrqTTULM8py1ctbJAyG+q0fgZ
+S9RGtiZ3jq5wMIBkdqq8cr0Ln5ICpXAI8F+fVBfF0JdiKrW5UOm2hF08XOT+07R/gWTA6Tt7zCz
rEkxfXpoKmHIIq/rTN2NhAh67QC2b8UQbGEO4VWjhagDhIYXOZtDLFr/73MZVldtY1e1nE5McMLw
jIeQqpqjlT1UtrYqV/KJhRcRYm7QBE06tBQVp6k+XSdo5PtJ4mcbLQuEJ6VJjE2C8tPKB5uW+2w7
0DSkEzv54iEqNdsOY6G4WaLwMEY+RG8cMUAtBEWhbyYVjhhDIKlc4VvLS+NCmZ/KPbaV2J7OxlVk
LRXDYoK9wSpQoEDHTYtYLt50jYYqgXbAF2IbyKodacJRQXfQMLytVgf7egzt0uuoXHWOq3fbUTc+
i5lkm2ZMJTVCgyly8tTaRHLkXD40Fk5CDcM0DsFJUIaKyfmnGHosqPocUGNaVfh5ko2Edhy+J/Xj
5ThLa02D+so/uC4fbAqNNhWoYtGP7+u9huuk6x89EIgI56j1wWAf/7dws1M3k8pRNMYpnPecWb4t
WXdhe++7z2nX2qvy/kvPAKStgQVidwt2fE6wTfIi6CtRh8bcOTE+c1Zth5HkVDJQX7vSjmN2m63R
Mpe+3CTfDaiDI+lDF9GTG6334w6yQ+nUSrxJ43/S4XMnrvHkFg71XzLh/4szO5AQ/KW7ILGNNPPQ
IgCk25qg2tK4ifNV9OP0UptvWU7WyURDkXkBzFej15elGhDLkB569UHokWJrbQTymrpFWn4H4T7L
d8guoWi7N9dKrYuf0QC1NhFdpzbmNBUn51KiG6GeDP2vRVqLb1HxzdB2cou8JdZR6Bo0+7hf2RdL
R8ZpyNlC9Wu3Tyudr6hX5WYcrU+JIqyctosf8GRUs3PQ15Wh01pCCIV/U2iINaJG2pbBrRbFr+2q
9uRSAYQt/u8s/hIJPJlFWY+r3KyZRaPo3kv/3sCtJPa9e2pgV7nSfBI8c2dRqKzVL9VfwZzOos8u
NSuz6iG3GK1fHaNiW4Q9SMYnoXl3vRfTv8nyT5K5LZXPubqSUy69CM4izzZKIMhyOphExqvCEUo0
fGr/RtPD+1LPnqs83g3dE8S3veC1ThR+GpQXqV1Tz1ud/FktJFL0IetyJj8q3mP3EUSjU1ubJLxv
f1kypCNvsddqzet38SxCwxiLE4Dx0vyqHQZP7FOVqL7kpPUno3pwu12YrizkpTsEgdv/RZmrgE7g
xkzQiKKp3OkNt+tulA6y9k2u7LL7fPkGWcgeKAqI0IOhZGKAM9s1gTGkkP45iiwT4k201/OXwRI+
lWJqQ7/Cw0O2Y81f6ZCsBJ0/1VUYR/+f6d5mTtY+a+51yIPS16iX3hheYOvpyvU/HaizA3eC40Fr
QPKDTHC2W1CYszwAeORI0mOOyJRcHod2rQW/sDrOgsw2hpboiVsrBBn7h5pXemwh0UAOpq1c+muD
ma39QDAlEAVTHPOHX3bUwl3b/HMTJgCMAPymN+ovNuX5HZEWOGjiZsEijDdq/EI/zhy3g4bQaL72
cRbnDeIS1zvFlA+CFpYMqjoTCZW792P7T9F9MrxPWv3nrwAG9DvKdEOdHNdjREcpFogiGBRKY7sw
t7q7LZqvnlLQwl9ZcEt3LGLOErR+nTtCnO8rOt1eJU/hjOS+9H50SoFP9YuuPRrjQeq2XYMMwcq6
WLgAKdAaBuR48DRUTM5HCOjYVOMpGYy1GhtX1GyMbQbY2bwp1GBlfEs72OAUBGBLSgaU8DwW/q2Z
7JoT7hQD4iw6WtKzn30x+97W6rdR2ZacwJcPqqVVwvJAtoqECfjO7KAaCj32wo6IGoBFoXY3gopG
w+g6MhSl/xRq/r6n5xBpRTSFErpN1EcHQX5VoOWPmbnWx1geFU8oC496eoKzVKzyZDfvPS3bDHUZ
v6ewxX+YuSR8Aamdf6oM2cVnOYu9a0D48U08jsaNPsgYNUiS5R9xhOd9J6tjJiFSnkgNJtB+0Tqi
krQr+dvCnQS8QZasCepLu2k2+7nW9xX0CDDNtGMprurVg5a1dgw1TMl8BN++Xv4ES2t58t6CCUvO
r1qzs9TTm7zNK+L5dWFHGaovX3vScV18MIO/oKyAmII/gscNqqPz5oagllmjTGMbi1J67WV/2MpG
flsiWOsATrvDUCE4MPgVTMfSM9pAN2NS5uCp+GG/+rECPTQEWayVuvtipuLwBJRD+jQGvSxtlDau
v3a6Eh1kNdF+FlpjfYe92m6rtlFCu6fnc1TTSvvCjvcGW68T88kMIy3aC5nadY5etL6/LVs9etV8
Afl6XakcdHSkn96oUO+QJE9ae9gs3Ez4v1Avph9JTWLuZ9Z6Pnb1A1bSqMXeZV52E6cKYBjjzw86
1EYAX9L3QyNoDnqHtGiiMx3l1MLtGI6HKH+i9m1FP5RuZdkvHHOcppzfxiRYIX+gGaapn6nBxIcr
bAit+YA7W3VV9hRR+32S+Ue+x+WFv5TZEhJKHHR7eOxzQJEplGVe4OUI6fSnGO05aW2pCew42bR9
tIusr1n24ikvYboiKrDE0T4NPMcY9XkTibVCYBVtyQJIfSU4ofWgud/luLWLDsLNlVXskYsNLGyM
H0rjS+B9HbO7ao1bsNTdPfsps9ulrzHGaXR+iiCUGw2ZrU6iv504mvg9NKqNUh7k5MYbHYjiHoIl
YGPTv9CbRC4bM00g/6C65pRqQ3FhXykApF2EMkLt3vd1W8xWTrmlLIFblC0DjXWS2pwdq7JRy4mr
T0hvimTdLpa/u8nenBZyuQuHqxL/Id1YlZWeOouzbHiSgMSLEhoZuNRpG5+kQm7OT+miCTGdfZXV
W9mKHU1/zOVHWe4dv7+q1C3AgcvreuECOYs5XYQnMVUDuXPVBLcpwLkZYxj/w/epU6DFMRQyIPyA
bi5HXFxFp8Oc3a390Hm9oU4hy62Y7TJ1n4z7CSkhGYdcqu0gP1reLdXgusBH5DG3Xi7/gOUhTyIL
rCCezLOPywMjj9sYKqQo3uaZU9VPZk33fNyCGEk5si9HW3qXM8P/hps/qqKgiHJX4quGor9R5ENm
3Q3tsSk2QoIzMIQ+V3/JxQMN50R/70t1Lf7yqvodf7ZpM3QXIK4zXG88YiukBq85HDtxMwTPvnLo
cWX2wpWYS/fN6ZBnWUIXcDfI0wzL8qPf/iOOd2rz8/K0Lt0ApyFmSXXetvHYi8yqDzs/A0UlSjsN
EISVHPDRKqcvu3IDLKQ+WBJDjoYEhJLjHCEmdJLVjQqg+NG6grsotqZtlT8Cd2+sfrOlUNRWUSgC
ZKx8cCCzykR1B6/LN73wLUsdbQRLFW0V2HL9uAZ8W8h0oa9PatbwdlDgmC0PtdZMtKZ7aBMJffn0
hvf4Ngzf2uJw+YMtnakojVM/4WzjcTJPQqRW1F1kC7jHGg0D5NRQoYqpsYpafVVjgTZUIjdKb4np
jS6YcHaTsOlip/D6ZKVRsji9J79kOiBOzjz0dlWxVUSMyv3+sRrfsuBLDTJgiOiNjmuX5uL8WiiI
ocOmImo/m19TU7wS2QaQQSMWK64hqA461F8yy/gixACGLs/yQjTSIpQ/oOQhCzSXthIDhGzMLCyQ
hExezbxuD3JglvCh8+ixdYfyeDncwkYHCW9AAeQw1T44P/leG5iFBW9DDEfTbooINJckY9ZYq2vq
k0sjo1mHx7yGDALWoecfLcB91cJYqNhISr73y3Sbtu2xD4xD3VQrKddUcpjdw0AaIBvwascnb95O
abqOpmNFKDOsD4nR731jTZpvaeKghND4ZONJH5RaXF8QC13BpzaseSZjbPKOtxVWKqPxz+UvtLTt
UIzA95QDBerCPJUpKLrledkVYF9APovNNYCKrdW6x1w09mJd3kVygb9mvpNc830l9rS25xNpIDVL
4o/JMXWX829G16YJfWMsNrI7bGt33GZ1jOBYu9OL8rbTfe75yk4EhM4SbZ8OfrhSDVnY6NNHpHgF
HBQVv9lNXzZpDbVeLDZ5p8ML6QekA7r2jjaPv1VDIbFFo5G2lwe99GVPYs6ve2QyWJStVHAxYa9k
fBN5DKUxQtGXwyxth0nlVp7UOmAXzc6wBAqfYLjyxJiy9mLXvxWSdtDG8qAr0u5yqKWnD041XEYm
5xeZzHzrlVasjhrluKyTNylwSrVVHQ90J9R+JxKBtjaFk7QvEVlF23r7/xh+NlSzBy3mFYSvmt7Y
okgNoSPodl2ugi0JhGHDYX7fe8JgF6H3w9DCG9csf6z8iIUsCl6hgq0k6Agq87NjHDLjCExBKzZw
Ph50HKiprfQ7yy2+S4N8FbrKvgG83fiWZ3N8rCTpSx8bIsEkgAKGD3bt+T5KzXIwS8soNryLbruq
f0Iv9UnwxC/FaH29PNCl5XsS6tdxcnI3DkNugmUxCVXncKqHNLkPW93f6KW6VotdOmZN2pwAAJhX
tM/ORyUPtamA7+fyoCDKk+5rp2pvl0fzqxAwP4Es8BAGkNXJ1nf22RKUDcchkvPJU61QHbG4Hof3
JjrEsWKn1Re/1q9173nIj27/qZDeQyvfFPGtkO+S8WCke3UAjLnNvT3+Wp2ycnl+/KoYe/Oko2Ri
oj4+l4Gses1TsxbGtwR7Dn+uJvE2g/wWWk+XJ2ExDp6UuMBPopNz25XeapWWniCaPniyazQlwo7m
FWp6qzYDi5EYElyyXw7As/PeF/LS7QKc/uCtY2P4hErP4N73yffLA/q4cKAK/apwT8ADBIDOF47V
46JputSZ6i7WMYWu0bJw3TUq+9Jg2AkU03+J2s7z1aoRtKr0eWG0eR9fk5YKt1kpw/EF5+gNXbXS
B/m48aYqLi02SKJTdXW2UiUX/ZLRpeRQGi75U7PXGmOjZ2tKUktzh4r2pPupwEud05bRTVGiOOXx
3RuHxH2X4y+Xv810GJ9vOIYBsZyxwNYhuz3/NliftoOeQFRONCQabTdBCMK/RtbMDtWj2vxzOdry
aH5Hm/5+clpJkhsocUS0oNO2o4h4a2w4l0NMZ+uHASFvYUmqRl9lvksLSxm8MeN9JDbKnRCbWyn7
avVPhvwijw3yJQ1PwGJNR+1y0A8YdCU2C12reQB2wqFqdr62H5AZ6pN9oANGoeyYr7GEFpbfZJHL
3YZiNPX26RedzKTZ+6HV9gq1p6rAbmEnjKITrbpOLUQB7AU9RFcn1oI1W+Ru32WD15D2xlri6FkP
mVegLhFu5CF8HUL9c5u9aELsRO4jDJc3PO6vIYuUluIU6HBd/rCS/PHLnv2Y6e8nQ646quLulINb
1qOAV1xeo3kcOBFXoF2br2mTXbdAOKxR2Mbdbd8PK8fYwmTwIKSezOUHU3DO1JF7pJfDrC+QDTQ/
827zENZvq01UxWsZ3Mc8WFbpddLGRTgbee7ZtGe5FAS05cpNNmCO1+Kaauej+FAY3pumN/dRERkr
SIKFjQnEEuUAIM70b+atAK3GVFMu65IFPN6AXLuu02J7+fstTB/6BIC14VmxL+cPmy7QAjOUZVQO
s8/58BSn++HPcSWT3CK7AskilFnne3/UzKhwI63cIEbg9AiYILCLNLL35/6yxKELPmHc0Jycz1bQ
xK3XxcQpUBNHzdxVDkVwNIXd5RlbuNGmZ6DO9TJJCc67JmXKgxSaY7nxhBs9fZKLw4hV4hrfY+m7
sLPxRRRJulDMPd9WFgp6fWGoJXu7geBnHpra2gWd+seVDuaMpTyB5aCHGrOLJvLUhI4gc5aM2Gs8
Gm5hw+M1qZH9xaSdxJldMUOCLnfmE8dNlJ0/uRAY+jMSYamdDSt1h4VT/2xI08yeHEhBpCmh2RBq
QFZAx6q20ywnK1DMltqXUn+LS0yu1wSOFurT5xM5rZqTqEKdKmNbEnUE9YPaniX/M0gIlnEQZbah
HlHM45Fc1zJI+iNCZZend+GgADiACRwgz6m9NjuaSqsq0zB1S/op4QacDgjpP/+AEDEN+pHcOdIH
w+OEuobeTw2rFGOUAVic8TWMPwXjSp6wNBBSHvgwisljea4N0cpRk2dpUG2CooYItOlI4y5P1cLG
InH7HWH2DsYfYkQMkAi5ddSq2BYqwG5/MwqOVI6iyeFUnC2GQsmVDqXUahO3mA3T5pLWbDUX7iLO
698RZseD0DdiX+RE6KyHIN4KKap4oJVdO1VWGk1LkWC+UKBE/h0E3fTFTha20vcsa0Q2N0NyXdbU
n0gi3rPAqd3D5Q+zFmj2Yeom8YMyI5DFCusk7DR5ztJXAqWw1v5cINnAspYNShDqdPdps1g08BEl
7ooKv70OI7cvRXanC6gVvmmDg8Zz3b2p6ttY3fFaV7TSBgLemCvrcGmln/wEfSqVnMxrkZSNOAz8
hBGceas/qtlKfX7hnkIzgd6+TuowoaHPAwhilkaYRVebWpLtjrSldG1ZKm3Y+Jc/3MKBexpo3lo3
haFqIpORiAOQb9Tsr9Xganod8zLW1J3ir5Qj1uLJ5wPLMkFqPZ14TXhIc6dUScF2ibaRBDtPfhpr
i2XpwDiZx/kVaWrgpbSaeRyxeBAhnf/w6ofLM7gWYvr7yVqoaqVSsV3nU6HG3b8k0l28hrxYXg0T
oJvqlsQb7DxEV4RRkAaMYsIaFDeNt/WVfb9mRrS4qFX6YBB1gFLNzRToQBnC2DCQPhRBTie2tdaI
XYiAVhgaFmTFIFfm6LUoKt24kIdio5OA24B0HKTEq5WsaNr+s9cqrTXItuj5cOnN3xSqEY11aKkF
NnalI+j7MvpCW2HEFTFv7v01hOjSkKgq8agw6S58wBUVsaqPpU8FT4/F8ZNeF8+Db5V/XhihDPM7
yOzEg3qRYklF8bMLShv3hKtaV7kw9MPllbwwcxPkQpo6MlOrZHboFKErhSk20xuIbv6uaA3ANjgS
2mma3RelZT65alF8DuJCWwm8cChQlMP/hscZLzRttoXq1ncbE8jFJhCPnrltrIdS30vhbRF9q2oU
QR4vj3PhsjoLN7vhVY/hG+pEsxv0bSNuIyHfhkVJtufgG7KyHBcWCK4dkNF04K8UFmZj81QrbxKr
Jbcsjm0SbWJQJZeHs3A6nEWYDceIYw2Xsp7h5ABI0mhThU9qcptVvXM50NK8nQ5l+vvJSed3CKBi
f06iKj5WXWanHgbzxbWUocgM2vNysLVRzdZ8rmPUm4lduWlGobhP/KjfNkLhPeaj9SimtbwytoVT
nA02dZEwPJtOwPOxDZjN5YNGuNZ6TJNjGbxb7cpKWJq+SXBPpV2MCMEczNkWUZ8M8lhuKvxtNbtr
Dl0E1uhT++csDRgaJ4FmY3FlF1BnRCAzPGAPE4oPRuuojTP4T367kqgsLe/fsciYz+fNbNoQICKx
6v5T0F2Zf1HioOGEjBS33sTum+ULg+f3vd4oHA1eSa/yNYQDLworpZqF9h4cExx22KLUaj5IpXW1
X4yk7Gwhz3F7J64Sx9PtSnyR6y91vDX7G1BYo/Xz8hJfWnMnUee5V4KGmVxNYzOz9zzWXuVS3ppV
+uW/RZk9L7sstvKkY2ykkfsIikQSZ1eKuaaHuHR5QCeeGk20mei2ny8E10oRF1IZjCH+zOJDlzyN
WWS3pT12TOSPy2P6lYvMLnlgr7+jzc482VfxKguIRntY/zY0kXYdGTFOF4nmjuDwFQUR8rF8qCVP
22hpld0YQDePAACqrSjEwQa78uroh4nudGVtbusof7/8Exc/LrDJX+XkyYnmfD6UIFbrztL5hclD
F93F0InFp78IgbwR/h4aRaZ5iNaMPTNKmARtxJi4jeDfV7mduO5K+vErL5vP9iTjhvkn+QHVufOx
BJmSDok+cIdF8ratXxveB40vO2Fo7briTTYsu2ibTZ8DTRHb21oZVLsrxl3VfB3Nh9gvj4KkXlF8
uNdE18mtNRfYpUPo9Pcp57+v8w25cEN4t1n0Wqu3yRpwa2ltn/7/U/yTiy9TQzVSVQ45mUNISY5j
3TqGfxWGD24L3G6lBra0ck6jzXYShgxCKINjgKL1bSin4sCLtgYAXbpdT2PM9o/emGNX5MwYKm9h
9FnhpRc58rCyQBeQNzKNUODpk/wkDejZh/FQ2u+TmKGM8kvnGfAyjyXw1sw4or2hV1cqNdFi7UG2
NLbToLOvVVlKYboaq7Vrn+PosxbzWrr9C94eQyNlnXSkSfvnoLbAaNoE0X6i5NE2KBJ4bu3LmP65
EeZ5mNn9ZyamK0YFHworqTFzrAETmHFEZ2uwcaS0VWXlPl/+ZCfjmn0yWLNVJ/5aGUONOyRIF9Ak
vApuEiV0usl6JEb2OwMqbRVrehFLK/90TmdfTvZBtisic+qKj0HzNWr2ZX91+cxcSsJOQ8w2lyAb
2ShGEvlEHz+1pmwPuNdXRvm5hC9BZ2ClALd0MgF9nrp9CHx8wNEVo6AFlUs4PRb+GcLuR4pFyeUR
LU6awnsNgQ3Yv3NsQ+e5LS4r3O9BYb4GqOlJmX5r+tpKmKUiOdS933FmK1GCxFeUMXH8JHiuiueg
sY76ECOxMGyU4bUfhb3cNp+qoNt63WQQGGzMIX6+PNill+Lpj5itTtVIpKATpytvUO4b18fZqtqG
sXoj6N4VTZKthp9FRvjLYdfmeLYw20jWUPwmbFQqNhUfO5eAYenHy1HWBjdbm0qQ1SA8iVLGG5Nh
9M8KPu0KAJLvcXTt0ga+HG/xoDz5orNLQMz0qPCNKZ669V0HiFNqvUL1+osoUK5YmpPUzNyCOY19
Ec90Xo2pciP2e81zuuZWkVay3MUUHn4pOEvaelRNZ/lW4BlwEqfBBNlLqcp2cFX+NHTHkO8ROjBi
p2+/D2susouHyUnMKW84yQu8ulKMIScmPk1R+LPXGrsbXq3wrl7VOVxKQXB7BmUM5xAsxmx4SHsb
lIPZfZp5W6a3jX9bqvd1/qKMjyAR//yLncaaDauRhXFoMmKpsW/7+jZ3HRVHLqFbWe9rY5r2w8n0
IbIUZDqmVBu/ibdZb2Ky9B7oMrIFNTx7ZUOWsv1PI5sjUzFLaYrSm2Yxv8+8f4z2OUD3xxJXJnBp
XUx9f3BgyOpzmZ4PDLtdsRMM+omagc5nfKd3VyMKrG59Lef7yyNaOplOQ82+Va/GfdbohMIhys2+
i8ZR8/75byFmnynNQJnyeibTkVCDCR6E/K3o/xzMO4Ey/p2y+VvYqtQocaVpzQWNug1FFGKlCn+A
gNblvWS54ubyoBbXHkADKmeQealgnH8ivc5NkGzT86yXX0a4rptR752yG67FOIWIobzC8VyJuXTe
os5Bukgrbqqwn8e0VF/yyo5Gb5KhQzed6DXeDk6sfro8tuU4wPcVen9g0WZj89BeUiFIlBsr7Y6Y
tYf4eFqCt8mHlcU3/UfzdyHgTTJgiDoTOux8QCAawqoamcSi/V7lAAQVKNf7PtoiiKSkW2nNrHdx
X53Em11YSZ56ndwTTx4PWWcrsuPVXw3pNs3/GG1Md0JC8GGyrjXwmzkfmJwIUlwHYbXJJJLDbVff
upiCycc//U5EQTdAJjWkOjzHJCVqpMnDGON7HkJCuwGFW/aOsPbU+zhp4J4o6U/m9pT15zYfsmqF
8O9V+tmlg50xxl9JjirmQ77Go/x4FJ0Hmn2dzvR8EDEK/SPlDanyhDdy9ePyjC2FACatUqGlvvmB
tyiZQO2F1qxY0jeV9FNv37I1/Z6VEHN2bW81US2PhJCHY6gdFXGP0+7lUUzZ4vm2mT7EhKKnmAIi
e/piJ/deLhSDWEsmpbIAm46a1ryXrZRslkZxGmJ2LXhKKPYjiHnAZ4hn5d4BaZZt0aR//JpiJIoo
UhhCAEP6AHVV4rrOak60rNO+R35CcgxZ6Baw0FPX1eYu1eSVFfDxyCGiqgB6ppGoQqU7nzt1QFMc
5UlyBoAGsXc3Wvq+bWF3HX1fsevSTta6RR9P07OIyqzC7RbIiTftdMPCbs+KbV8E33BgvBn1do3g
9fFSIhQqgMhtUDikSH8+OLkxo8CdLiXEW64jr37SE4p6QqF/7jv3qRFbJ9OH58uLcYFcfx50tlQq
sUCLVeS2MLzxoc2RZ0jMNzMcN5bxbTAMbCuD3VCaMWAv4VHPqjsMVPai8SzGrmOp7VWqGbs88lZe
DYsL+GQqZt+5AEbkugm/SqrHnduUdz1Q4MwvVka/OOOcjZSSFW7lOaVONYOmMXv2SdJ/02vVVjFy
wH8TMY+xP1SGYF+e7KWzmEfKVB6H4f5B8roWEUUMTUYVJ19rJd2ZUvGYjD/TVrmG+b6SbiyO7SSY
fL6aCkv3DJq4VFMqTGzS6BBVR9HCNOW6qo+SuaZVsvjFTsIp5+FKrwy0smQqR9e1uxbvHE3c9MFa
r2ZtVLOneCPootC67JG+tmxB+e4HjiB+l8LX1rw2hPfL32tx75+MaRrzyUndYlBvBVSH4I3Idh/I
TlG/e316jKn3/bdIs8uzEtIyEKdUSk9/ZhGtTtmOqs+p+eeAGHY7JwvgVJgwuHKdjwhypGqEkkXK
pqg2tdu7uo9tv4oOl4ezeMWdhJl9JYidZFU5F0NeR6LjZoF0QPNA2V6OsrwWfg9m9nnSQBUrs2Ew
enUDcW+nGF/a7pjXe13YFObXy8GW1wKC9YCGcGwWZ9m71qej5Qqsb/SVN0JDdqNXtlIYtp/+uSww
HwntKnNquEy54flHKvReUlyd2ZMDVGn1J6V4NXoBkaenKJU2Ur6y9pZOJd77MBvh3ACrm0+jMtLV
88l201Kzo/KuxKojyx+H9ku5JtG4NIkgohUofNCKPri4p2ozmGFKypt5kDXb0pPvZTkM9mmuPSCi
VX++/M2WluHUkETECt1/8OvnEznBZtTk/5H2XUty48CWX8QIevPKYrnuUnsj6YUxLUMDEAAdQPLr
91C7d1QFcYsxuvMwL62oJIBEZiLNOV0247KU28rO7sZs2F0XsbB56GfCYtBCDKot/ay4lzXhVKIl
NTIeC/mpdIDhIRIf2YuwWFH3hRzXPGOORwNmR1Cr1t9bDYcn4wIHlZfAX52+RcJIwL8Yi2LcFchi
BA4Qi001Igc2PTFvrUEMbxPslxa5YvQS41mY2gCSsF70KHlYjR4haL20Uez3yjL/EmQj2VqdMiew
zhHywlJDbU0n40ejcKpvHQ/9jQQO9LMUYf6SdggishFVWMKMbheWhYenT2iclNPIu76zFEYMPA6N
EA6pv2GEv/1M6OBsvNYSn9HTH+abwRIGsG/48GEahvfU1mFw19AoBSJllR/QXjj8KHq/cu6G1AXG
cTDHaXQy/Z/+0PE2cWhuH8U0GFuVTfQ4mXlQAaGTAOrRJXl58gRyUjHqVp4Ze7Kzx2QcRj9A14HL
VEx8Htl74KK7mOyaKjfflpYAsWtrBi3abFWuthQ8M9sgTeVP2Q9RG+dBmRebqOwjZ5OCJOU4Ws5w
W1pGdWpppV5CMom31qhfMb/9AFHyMHAWoFHbnCYZd0EEbMjcrmauKdvZFVLRr33QhZvJEvSpR7L7
kLWRhTEGG7iRbED6Hw0FRSO2rk+UROuv6e9djzpbvzTLo0WZvaUWXrU+KCdvcGkM4Ag07dFoZH3j
SRkeR7RhSOSthnzbSaPvvpG0t7IbIPhR9GlWIgR1vV/wbe02gXOj8sHGBAK2PMZNAPhdz0wM9NAG
JCWoBItntylKBK8Ejhqk6m+VaICpY0TRbpApWgTqwO/j0G3Nr8NYAlGoBxGHn7hRhs5Aq0zLHWbA
MblZC5k991Pbhc+UDv24kRiveWeqqw7CBX72xp8qsgMa0/jdDDI01jQY+t9WBpGvoByK7MRiqc/3
U+1Cpt14+TtoE+vwxs3q6AWRd3UYAaNgp3FVp86nCShiUQw0MQxvMKvvToMtAnaDUo7rgs3HNres
NnMe8wilxthh4IiPOYsCjLAWQuAiKi53PWPuW1FlJAWlFmM3RmWahxrbtesQa39vqHDxYCJ2wGKS
pS+edKxEAtHlU+90ww5FbfumzVl9SI0uOjmKFjakZgQ0HmaXHTqqyicAMU9H9Ksj4T0NhbXlKbDM
3WHK4kZEEhhUnqeyRNBAHkEiD16AoRispJ4c66dTSKDetLJADCXtIY39bEhPjmHQZzPg6kc09cV2
jCbyOCreHdCHbf0AWptQ8VCG0y1hZZpUmec81q1lbIoKeBKxg9XuvFoSNJAaWfMV0NWFHQeVyL7Y
ZYlMqChEqB5Sxqob9IIayI6aHX10VRs9d3adPVToNPiixnYMdiZxov2k7JQdpsBoT7lFA3h5r8i2
VUf8RykoKK9VaFDr1JlUPHmY47i1Db/8yT1EiLGaIiSRXbdV2zBjfRT7JJTquVOMbsqy7m78KRgT
r6rKLcGs0LhmrRd8HWiggL0wQ6WBLlkLtVQUVF7YVrAKuBGJMQHUeqg2YxAlaOUAaVD56tU/XLCV
xjnsZh+Tm48x4wnjnzxz+LjupRYm/fA+P/sYLSBrTVO0GZkdL80AXvBSsSopg6/D4CRTn/3k9bc6
8055ipizA/5Uu/a0XfRd5x+gBRkUtOwhG+ZklypvStYnfc0S1tpoNnVBZmQdXLfb+jRPKhQDANTz
vrIBS64L60eeYkYvBpbiZShgGHWJPhW4Lr/5ILmb5G2+c1j7tafvHPQqcSP5tvN5llCRx5EYViKR
RWVAuiJA3IvHn56FQ9MZqLgCNFejRfjeS/sPXJUbyW4Y6h0rK50TErqTRgvWv6LmTzl7tHADfAdd
j25xQ9RJEW3Nst5yjOKALXaUb36xH/Kb3l4J+BdCcczMzk9oYO+A80HbXmJSN0UyGDEkPKA3qTdQ
5R2myQRCFAs2oiFPxtrw6FLkhcEWQKtgiBtgeFpwl2eGMdEeIou22CgQMmd2Dli+Y0o33RqvykIg
aYE1CrlHC08XR8ellyxvXeGMiLycb12m4mBt6mhJP84FzPt7dmgwg3bNQwjou7rAdKJb3TGVfqYg
u8eTkNbJdSWZb5uuIw4m7QAd+Su/rR0XejrgvNE2tmHyuVFvefme+Su5wcUt+y1Cn5HJR2MUhoKI
wRkSf2iTttn/rxahR/csnVzl25DQNx+hPPTB619UOMAmMdNzoBqAIoeO++Kgf2MkxMIDosjR4gMy
EV63sWFZn5ktTjLvHqcc/NK1WquHLd0nZ8YdA4sgZrf00V7iUEx+m3a7ka0FCIEPs9oiWjPyadvS
l8FcaYBd0j5MukUgDAM0GTT8UvtAZte3zuyqiPVS8y2dPozgFnHK9fNakgK6Gwu4XLivSDRcSulz
vDJNB+dVsvsWI57pENcOXPp/72tw0DD8W452lzwRdaogJlYDBGiTB4d2oieOkJEyc6VQtKTk4IgP
Ef3MN0kvIw5GAzLYHMcE93+i4XQC0srh+q4tXVVgNMJvzG90vGIvd22UpgvXjfqN0QcZhs1YkNRD
kW6YjbLRX4iaVR1JaODs6EZcRQ2hNIjmIKGNi+GGsR+grbouY3HHMKo+M/BheN2b/35m6EaL9nVU
GljO8EBML07tlQ62xf06E6DtV5ZnhezGtN1kqCFjmip2axXTNXKCBQhPXBYMiaLBGP9D4fpyHX5R
1Dkn/jzIZtaHlhGka7xuHBMjL41jzlV3KqcaqVDheJW1yUK3fJ5qs33lChwqaWUNB+5M7JNogJe/
/e97fP5t2gXoprABtiBUpmESPavDkRtq5S4v9AnO6wfH0gxbhNq95kFqsywcFQLylkwunobOs1V/
UXZ+ICDjEwxFp+qHEOaj9PKVUHZJgc4E6+QmaIQO22LExqeltVNBvmPWGtHY/O26dzwXYV+ebTfx
3BK+h6lBZr51wj5kabufgnwjAjeLSZ0BdNl/aIX75fq5LanuuVztxUCdBpxqJpZWGQ81/aiNm0C8
XhexZIPRszrz0oKwFbxcl0sDecIQBimODeNPAR6Z3r2PlhHz83Upi2d0JkVTwB5QG4SPkKKK76E4
9mtdL4u/D68M0zt3Vv56bJwZkclnsJQcd1zab4Y6EXNFuxcPwgceKOrlGGrSs+QNmneCwUYRuG/A
b2cM8Vg/yslcybsuSwkCwM/C7eL1cXkWSuWwDwqrGNsnrrb1+NCQFce+KAKJQrgOBHtA7b4UkVlh
JzsFa1uPv8KXO7TJA/yq/RutOhOjnXc4VfjdACupy6PnEswgHFz/zaxWqtqLynsmRtuwiJrIZlQZ
umbGQyVOJDj2Boh8NteVd/7YP27/bymuVvBVUcEmmkGKHWym8mQ2X4GoFFnHcNhaa9DIiytCQx/+
A5cNmmguzwdglP7gtEW3Ka1TMWFUpSTHsvmOicSVRuTFBAA4+P5Hkr4qD4miEEYbqxo3vdiF/q0n
3q3xPWdHwjjCpGNXPlbgbM7WCoOL+3kmWbOmEqmGrGMEg5w5+gSequ7k9G9Df1eVp6H+7613cEsA
3poBP9F6p99citFOn6FbEq2s9w2Iks2HRsUGWLjXfOzizZrj2BmJAOmE+e9nJghBRVmVKU6uAEZ5
61qxij5kfryuiot27kzIrD5nQojfdH1U4tAML42t4Qk5o+sC5vuv6/pcaAKGjDm3wWlvaCJkBWRs
nM2Et3M35pspo5/4EG0y0e5Z0Ky8CZfU/VycpgpZ56DtTkBcX6YxdbNd3/xCGlzrOV5blnY4Zth0
4LSEnCj8p8pvMHw1UqRjD325u75/S1pwviDtgKJeearrIMhDbRgYaDzf22oNS3wB8cIBnNA8Aj5n
nP/sbW6rHmjQs3ll28zgSM3fZvS9cY9AM+zLWzN/MtwY+GyFeyrtF8I2ab4SVC9t6PkXaAbeTDFj
pTp8QVfd0/EZmc0Y2XUkg+KoLP7CLaLCgIuFYUzkXLQoKDBJNYUD7G8x3tvG97raOWvpnKVjOxcx
37uze2U0rbSNWcTIrUdWgprXT3cdQPSua8di0vNcjqaHBNQ3omeQ00X7iP7TG1uMeGb8p+NhSI4l
+bipovthjZF7weBCTRwbtGKA1/yDIGICoygCAki1mjq2rA/ZA2IYIITW85CiNtiv3IGFS30hTrvU
kheUopqFHEnWPNSMJW5X7iRaQBFBrWzogj28EKWpxoSQLFT+HM7Iatt05CZr/e31M1tbjaYajTQC
Z+wgQlb3k/U+Ws/h9Mz+Ii7DQoDkHYLAA0el+f1auZHPJ7ipQT2jOOAVR9atHMvSC+1cht64ZoGJ
inUCHmoMaYL+3yTKQMkUWV+6gMd2Vm87IECB0QdAa+Pj9U1ceh1fyNb8ygi6jshTkG26n0uxVeSG
igMv3qZ62+avmXfonOexPiqRuOaj469YkAVrdSFd00ji5K5bD9jdKnM3ufm9Af8sybM45eYbF2vo
LGvSdKWMaE7JHMMBt8JyfrgShNtMxmZ1ixrzyr7OX675azy3EcTMA5UumoYvDZdTCluGKVbmjfWd
VxsnEyku1WUPdZkj3ZV+4Qwl8M56UiS9D90CpAmfr3/Cgum8+ALNE/AqNCKLYLXlgIpJGCoLhbfG
AnhQvTZytrixZ4vVLglwfareZFhsX3i3uZHthOvdOJGMiU0xhfb9bxaGpDg8LCDv9cjRzKacMsB5
b7z6CKzDiaOYur8uYnlBv0VotoUWIE03BoiwUKkegliQCSmGE5H7krxdF7XoA+ZGDUxrz1jsmlKa
KIQXjQdRIz2AiNF0bsFL59rbgj0Jv165b8vXHZBvaIKZCf50UFMoQa1sk8KcgZy4Re8f9+eK/RSX
o/xEvTb20Ddq+9nWL7INteyYg0a7976hpWYlYl7c4rMv0a5+nltDO8k5wkRDpwKFDsMoHcaJmkTl
KwZ2TZR2mqatos7PsWgjAKGhj8asjiRN08el/AGslLU9Xijr2SAR+HePtVhClMAk9wTEjcb7AELS
HrPUM4BxBkSgl8h/wLhCXKzBbyx6wxBwTeBTR55F7zgyJtvveQOhaU/iEXmK0BePGB6w+Bre76Jd
OZM0f8lZSOZ5NabbXEjKkP8qMKEgjdgMVt4fy0KA8ALS7hD9S5pFKcK2I55ZdRvVITwJxa5sw11u
rlFbLO/av2J0z0vawZhIADEDpuuNhKUPgBZS0UpuZ02K5mNDjKTmA2XYMXLwxp9d9FCyJIv+O7sl
IskZFef/7pmj3agQfS+jhXGYDVxPdzTb4pshWf3OSPnDkk6+vW631hal2a2KdmFEUmxdSn764zYq
XgATQLPddSnz1fzDjUYoeM3D++gJ0O6SF7RhlI94V9Msd7au8LPEHYu/CiXPpMxrPVPpYohyNKnA
FhUgS8ITbm+D4CoFKxwala6vZ9HaRy5e8XMlHCMll5I4rQrHmq2eH4BcyEapCFit/3RQjejeQIf0
/06aFgJMbp8j0wSNGJru1kllG9eiBZ6ytNDR55hgfFR+EVdRxFds4KJynC1Tu749cdHdMWcrmvFZ
VBgORFMPm/bUdjbXVzj/kK4fwDICMwM8JyYxtP10A9l3rMDVYiH6ojqQ1fIiHm1jS5ABNKc2qcJo
oxx6uC526RgBv4c5fvRXAgZZU/66cDNAE0D5u+EuqjZ585xZx6z6yMUYN+UaV+XiA+FcnObAOFC0
pCkhLsgBgubdBayMuXlInQdPvRbFruo3jPyF7pzL1G6eFEC8pBQysw4ExO6RNTQevDuEBmbwGK51
CCw9wO0ZhD+YIQd9GLHLizEMGEgPPY5EUPGKcQSn27cG8p1ZXDqnGcoaEIdDmATZWvn+F+vsnxr0
W7B+91Wd+oaAYJmyOYVchv9w8VrjXWmAYTCscT8c4zh2JO59gX7SJuFev5eVswd/cRxF/S4VZWIy
Z+cba7jR86KvfZum3V3dZswxoN0TcqN2+sT8z+WwcoOWgiO0TIA6Cu0TqPNqMpoGxLHNCBlGjqGs
MWJG3OZKon5N+y0a4u5APatWgHOsxftzJlQzTLIKJnPIBEKkgL+Wg9oHeZ8IdO0WBd9hNnEjXfRN
11+EWdyW3k+HTJ9c65WaRuwAIY0BP9Z1plOTsv31e72shmcfphku08/6QQK1buMMAKQ13u3+IOWe
jt9cr4gZADPEpwDtYP3xutzFgwaD14wcCv41veGClXgEoz0Z+zGwgxd0BzvMUKpeq8YtGxLUE2Gz
0HbxR8YOnaIVOu9wqWUzbsBwt8G0+7bD7JiHGR3gVb64OU9kgE7SKV/Z2iVPPpcy/0e0ZsNchfxX
NNuw3pc3RV0fQfqxosrLu/hbhGZDmJpxrQkOL0JXLtgpYUJILJDx/5vD+i1GuzGCoa+MImOzKciQ
tFG5pX67VQBuvi5m0bWdbZh2R1Ck64N2dm1hcfSmXcifIhh/cip7UEYe+rXpybXN0zW/A54JH3E+
1Epa9cn3T/7w/fqKVlRAbzQry1RFYg5QDf4yOPerYdzi7wMU0sPsNJqxdHRSwPsiXJzmJbD7rnmu
o8P171+0WmC9AT4QBmMAQXjpo0AVwwPa4pZ2Jjkp4seOVT574sV3xaHx6a0c1sao51/8wwGcSdR0
oK58s45sSPTHow+Cd3QbGAePfwdAxfWlLZ7+mSDt9FVkZugDgKA8vO9bD7yXaCtaA+dZXA06ajFU
NNfqdVdD1GSU4EOGCVBwMBUdjuYIeKrc/GwCaribzJXzWopCrRA9PyAiQ4+APi7l9jxNedXMizq0
7ntoJX6E4sGK7V7UCgAcIvgEPwq68i61wuApOFF8bF3m06TpVFzSGt4TMxHZgeVNbPCVN8TiNv4W
qPfV5B0XRaUgsOb70L5rmm3Hf5jhi7UGc7QmSHu3ZkYIQtN6XpkBwoouAaQZIR+2tYmmlarV0s11
AoBmg7lvho2Y/372AMtaGtVBKNEqZGO0V27taK1+vyQBhXv0PM9I07i/lxIEoCSjiGFSBSWQzSQw
WPAXTZNoQcH3Y7gJPLi+Fki6reVMVgoJEZGbTKGrLckRyRpqxf0sOnG0tQBrHuAg4R+DbGUny7RW
gG+IrLeAInH8ww9OkrwQ+630kpzcyLWU1qzCmhnyECwAsQmPVjhwTRHSpq3yoQaF/eC/ckCUVPfC
3eORFYY5slv34ZqhWLBGeOqjfgpgcJDO6VlK2wbWm28B6NmsK7kfImAWo2ldwi/Rtbrwgl4AoMBB
qhcvD/QPz3fgTPNoIQqJ4VRMcEbmLhTjP5Nrrij34mrORGhGnBUSls+DCKutY7AHJ526l2sILwu2
LgSGEbhDYOwwHKwdkV/3pVMICJkcvA0zDCZjOWSHQsN1R7GkfRCElwIQspHH0J1sZlVOi1GzGWTo
ZgAjBio20t07aQwkEYbeG/pJ5M/XZS6dERKOUHcM5KPpWVsbMDJESWQPPOaw2rFUHGnQrNjUpcAf
y/otQ0ueTV6O5n0CGUQAYwCssw5mydk8GLdrumTCgNaU5N0uz/57ohMdRcCuidBVBP+h26WIiSIK
VQNkvrs0/VEMz3yNfnxRNdBZhlZrXKo/khXmAGbMEWXeTSde6siKM+dbQEuY2bfrx7Sk52Cd+1eO
ZsRzVmBEq4McLjbEAY36ndWtRPhLzVFo4bZ95AnQzYuu5MvragQFHcA+CO2r+ONUpuKQAu2jmRxQ
OphudgD/3bRvTMFO3MqPIGP7EilAH7Ipq56ur/ZXRl0zivgUQKZihgaFGz0HZLnMSS0yAIicDhmN
2yho3xTPs4eADuLb6DJMW5ZKBKBn8D2SyJaFdznJ/Y3TY54R3FwlO+DH+Z6RAKP9NZzTaQhbFYBD
zs94XEzTQzaTDheGGPaAHKxPIs+6Vw/olQ36pIUyYzPzigc2uN53AAxH791oI/EL6uC3IlKWSHJg
dD0WKbGgwE08gMUN6KR2ec/7+QWRijEES4UsdpyM/KfKjTGLMehgbjOgYj1YrEYgU1u9fWMDe+Mv
mkewfYAjmxk4I3DsXJ4ksIN4ZobQFlTfT9Rq9qbBTmmW/YXxRekewE2gx8Rna/bdG7LKF+U0Q9cF
9wLALCOqwLEHnsfr6rBkF8EIhcQV6qAhgG+09Uy1pWRQzbcsAllB1FMkiUa/TupA1s9N1o7xlHF7
Y1NLxT7Aw7c2+k1ern/EQsAWIU0+M2fDe6KceLmneToICjwh4ERyxNfOcylIDORnqV6HbFyxmAtW
5UKWZjDdNJfuOEKWEd1Ezd7Lu0/gtKSBsRJeL8pBSgShDuLrP7hGS4k7OGXY1yK3w8fRRo3QMwAp
FfkAP5h8j71e38MFZwOANOTDoOm4SjoNBBtIgflkrCsCxa1y0Aap1l72C4byQsS85LOYQ3aA6RsB
ELxR4EsrwYEdWWPSyTVq+GUxSCohjoLv1EOCrAgtPs6q7zYfTYWJ4vS5NH5c360FsNkZT+63EE0N
qiz32nJWgzr4lajAjNBAPjPzaFmvDt17wEURElW8ux6NVWu6sfD0gnBEpUBKQReaPlg45QZl5Bdq
td+C/u2g2grg+XfEv/HzpMWQ/fXFLoTBERDcTUxEglocu3p5bpUEfe/YzCov1DEt3b01DF9RBrjl
mTy5LtuYk3v0HPV2XewvsAbN00Du3JiLkB9zHJpcZXQzQhj0hQEuJeSvcEZA4ax2UzQd2tCKnRHD
/WXxkXk/zbp7Dkc7zu3yHaY3qTyAxqDzhDVfCXjd3VYdBKDyqC1XUrpLyoYEPkLPGSoPo4qXe0PR
52vWHvbG7opbhaI658PNELxf34qlEziXot2cYgpZj5lrXM5WqDsXkKTAPQ2J08amX0xHk7XkiZjR
PgvSaiMG9XBd/JJtAD+oi7lZQJTAyF8uUqSZgUEi3KhyaPedze8c7y8eC5jr+i1CC6KoLCvHny+t
ZxaP0qyeylxt5v6v6ytZOi7cm3muFLGLp2PkuGNLpqBneJM0ETpopp0tpmNUjStigqUbOtM34x2H
sUVH37E6SGVjuxzkMLlV85hGuDqAx/BUYlak8XYy9/xdKOvhOeyFvBOUkoQCNw7/yMBHxoVZdGMc
mHlrx+XQAcQHAMU8Mb3GGDdNXpIHUPA6nwAegRQsOMPv7a7Mhzg1zeGUymC6ccu0AuS1XWZxHaX1
e5dGwNjKraqLO78rTqptpsfIVeKlLaPpRqJQnshOTGFcVD6wPTg4qrLYEaIsNwit0U4L8Bv5zfFo
Jrfc5vxgMCtKsiFPH0Jl1/DwdqB2IGFlwK515d6ph6iM7TZskA3KHxoJqGjTqtOjwdIj4YZ9DAxv
a4nJ2TERjLtJiQg17mi8B8bwtHc9wz15NV4mcU57DrY+RtCIN6B3HlBornMYp3Z6GxvfqmIVlOLB
mZBcjwEJ0qXxCASfLWY55ctAB2vf1xX5YmSFBaCDwkfB0gCp8IqNXIyDQjBQW3A5YLrVH2t2ZLSM
BnhEoTUuOIFvWtz1YO44ukj/vKEungIoifVDIowhvLPCvmSAqRj/O9uNg5Lw76/Q3BJF/lEoD1+h
ouk0kAB4TP3++hVaskWhD0hQzBaCrF5nJ1cIp1tXNrDKoQXWuhzPbpHBGomdQfkHNznm3sKj8Ney
mktBXgiEVrD92ugc1mtFUQSkSKdFcoRZJ7vYcCNDjyhD1vEgzLVc01LwdS5LS11UfTlUgcQ2iqAG
4EtPqx1g3V46WjdPbWT8BacBju1sbZqnK3DPjZ5DXj7RIS5oh57J0TiFRfGD5PTTGOQiAYIH25oM
aCl1oJqf1w91yS7iB4AZg75CD2mhSwvPR8DH0A4fYNUSjyEn4tt0VB+p0a41oy5ZRiB5IauGpPE8
yXspyR1qXiIQhCtz03dGpdxENRpwOweFbg98ESZawhsPuCfXF7ikPeditRMtueCpM6fW6iaYM61F
kLgEMQJDAmeNKnr2VXrcci5LO03WNK1XGthMIPPFlOFAxeH6apaP699N1HkKMZJrtCXkbIrwzgeU
u1K3Dfm4LmPpDpytQofSCnszmtIOO5axn0VjxHiHoPkiu+9quTL6tSZJM1pANQCc9rxfHWb/+Cg3
rnp2wu3YroQxKzqgc2vD6jvjUGFFYZNtg2nHI5JMU1KrZ4BKrfiDtTXNOnL21mHoq5IdwQmZVRH3
0RDnApia27pdeX8vygHkGbqtMWvq6k+BPos6x56totPlCWdJ430SbhgH1orGLctBDhwpVjwDdG2o
5QhAIjEnoJAIl/3PBiBVrrcd0p9/oXVzsfz/ydF0oeEYSHEC7Jtl013k1yfTS99KGt7Aoa1B/qyt
SQtrs6oeWxogd+xF6YeP5E+coRWkbWgYKx48/e8WpinEiAGqulVYmAGtq7K48clW2C9pvua7lvwz
mAL/3UHdlNsjob0LQWRgcdAPWyCsxmb0Njnjpi3IQ9UIwMfXK/ncNanzXp/pO54huYfZcNjX8kZR
MxH+CaSw8WgBXaVCHLnLu2p3fUcXr/PZQjVPYuYqMEGShne+tBO87uLC6p8JqxElG5uOr83cr2mL
5kGKvpEYgIM46o2xkx59CWAxMMuskSMuygGwO9io0AH8B5GGGjmzxhEZeT/it3mKHhWMEhnIaPls
jfpzcQfPRGlLqnwSSSAIzhUaRHP/+MMBrR0gHGCbxv+LZvQImUhUOQH1DrgazSn2dqhExWCoPAds
1yP/J8jpTW3bwNOCe2zcYcVgLVU2zgXqPc5eAJw/acKr4GF9NIV74xftbZuZR9Z/Bp3ive/5sZVD
TSsT14QeryvnoofGM9gC068VocRxeR/qgXJQCeMUqSGSsnaAxfiReulKVLOoK2dStAPklc37roQU
c0YZ7uXRzMtdT/Dg9PjKBV984KD9A3hWeNQi56TZlRCZhyarIMvotrakCbELBN+JDfS+xo3DLBky
J3b/Yoo5QrIcT2ggVs6Z7Mt9tHu/rqhCnage093gKxFboPnyjW4lj7Nov37L0YlXxtxQaWXMRRwS
gUDsKxLVivWxDPdlKjde882L3O11FZkP548w8UyklrUeQpt5hgORFAcW5QmiX1lt2vpraTHkdVbO
b02a5linUMyAt9hId26pfM6MJz/6lLvPOSZ23RUYhLXN1Byr8pnvMhOyfFlvJyMZ2a6bENq/Ae2l
BrwjWZ1AXpOoeVcijLmjDBKtsdx1nkzKKNuqyUoy3Ox0qF5pMdz7/RqH5vyz145QuxMWxrFkyCE2
AyNWVVNUnryVQHKpZzRCbAdQQIy/o76ibabNAliXAlnQwjjl8q2pP3ftrZMlln0oOXIKYNDdTRON
0/IxNPPYB6a5dxv0R0eALLbYXNfZRbN29jHaPjdF1cqRYsHSf6r6cSvILXLUK0IWd/VMiLar1FGl
p2qsmJAbpxmAO/IXYHYoXtqYF3LRrf8H612Ao6KdRLbRwBZa8nvrprHJYoDmrJze4n6dCZoN+FlY
RFwHXdI1BKFvKeYYvMycN8tfsV1/CnGB3mkiAW0jWQ5emEshDebVAIo1GxJXbQxZ7Hnv4nFj/edj
uRSjWRDUoDOHODj70LblloVmuh2LjibXNexPl3YpRVN3Aw1AQITBYsLJTqryraFFXKcfyvv6N3KA
vD33HqOOo8kJB+GV1Efs43agcg/dQxMFInZUtwdk3xqz9p/mCYsC1gc6R4DPCGaFyxOyZwTlwUX+
voca5OOzgwncIMkBigAMbLzkcWtXFO/PO3QpUTusKnd8klET/syf7vDGibsoe7y+g4tq9wuMzwfh
jRdpui2DgQfgQMclcugHY8p9x/hLuk9JtAZ482ecClIqF/2Mc+82SkFaMEWFMQ3W6KL+QPgNILxk
hzYLZMbrL6jtXF/Un24SokAXFXrAnvJtWzNwk1m3fT94sLbWTdO8W/6LVR7BkDw6sEYrG7gQUl0K
0wxdYdoZNyYIs2liuZ8cD+AZRWyGO9lguuK5SbfTGnHU4laerU87tFGBDr0ofIThVMZOX8QTcLYR
f8j0sAoZurSXjo/plgiFEN/XmYrQ5pBKbgQ4Nh4PhhMPEVLzsgaEi0z65rZ6v350CxH/3Ef5W56m
86wIXFEGkMfIa+fG1LyrxFe8MDYR/2SM8TDswn7TRisGa+luI3uLxj1Ep6hUaso5iMHICQW4HiKM
tASofATan62VRzERB9t8Dd3j9XUu3TtAlwEuGRgk6HubP+jMp4DvYyJjDYEdhrSbrwF/G9Lv10Us
lLdd80yGnmCsPVvYXWPMNfTmeWJT0vf/gL/7qztnLkbrwRLurfDAdB+qfY3ZKDK9o89wxeEsdD1d
foVmNkta5PgMrFQpsRHeR52yx2rgOytlmwKseCpDuHwyjGLfyB744nSliWbpspzvgqZQhFtehcGg
OY6NtrUQ8eS+T9bJKx+CYSU3uaRF56I0d8SRMKyDFks1kZ9uRBNnQeL03512h4COtIdA/o3xOZeo
WTruOWXQTpBIxpey3gP5O+NVbIAbopOvbZBtc3PTmP89N355pJrJGxo4vWmWOgSvHBk3d82vr22k
ZuDCyvLadiZ2admUx4AlBS2ojFtWnKTDt46TvjF0b07Me7p+ZZaM3fl2ambAaFMh0NILM+DI2Bue
XdLFQQdk6fxHWR6L//7yn/cR7/DAQrMw2oQujcDU1WWLuTC8PKqfqpN48McsSirr9fqqlm3NbzGa
kqAiLa1gvgHdVB7Sdvzkdu7WtOuVCHYp6DtfjaYVgIHIzNaBGLN9Ymp2SnNVeBOU/uH6ev4/JuX3
gjT1cOp0LIHLjVYxJOQH2m294t2fEjvYOwpTYbv5mehtpjxBkXcltFj0T8ACx2gGWtRmhpnLMwuH
1uKTmwF0knrqR0XcYe+TqTyi/h2iylil8skQbvs+SbdOZNPzGxfV3G1TVsbu+jYsGjYUnQHaBQgs
cPZefomRC0JCgi8xzB9gi1LNThi3HIkwcy2eWpOkKdDcoFXmFSSFUbbhwZaJF25+zup8ywVZ8ReL
V/9sVZoWZUgCuL3IkcukO8xBYca8dkc0D4m48gqMnL9bxdv1fVyM4NB3+O9GauoE72wEkw918oI9
yBiNfmuCLKD0N2mTyP4xGvFG79f0aD6dy6wD7v6ZUM3URHVa9CDoAJ6VePw/nH3XdttKtu0XYQzk
8FqFQDCKpPILhiVZyDnj6+8s7tF3iyCPcE7bEm33dntVXLXinBqqAXllk9QvySRYteDbWdWgOQFh
lyPKXCtjHS9VQC5tKdOEP+wPKVHbUKuwzCmInYPokYHEwI2RZUsLFzKDl/bn36Y6s3W8QenCuMZU
tao1w36CTAiboqcyVmllvKUSCDKKftMosVOK6psGbgQewNrd0G/57ptD4Tx0p5vwn4YQUORgHGng
nCj0TmUVbZo6p4mxxJp6iYTeDprhFcI4A+PP7ByW0gj82gaMS4qwxYNHe/DHyMFqiva45mA11VHc
3A0nkBWr/WNvrFX+RWuXoAjuvkdg8PvPIGaHRCinrsJGAd2eU8En07/DOQ1BBDOaLV8CA7U2h1bR
Fo7m3efih9DZdoViGudJAKFxRaQSM0dOslhiiENv0d0L8P/nNnenWxDc650CMUUba8DuScoRrfrq
hKL4QABzVzU8gYRVOAlBn/VU64NmXbdhUJMoDdu/shDJMom90fjgwT27AYC9seObVG+InxnyeJwG
r3nLu7jcCl3toalNU+oTgIVaewQJWWCLfWyYuQHPqQkHriVNURgtCQCWC+YXPSnXfqQ0KxSQSJtc
KxFZKjnhOABJ9ZxXbYiAE5izVl5Q6C9p3XvruPJRgJ73XmuObYGondRP+0wzEifiBsOpszq3ak+J
KSLk3i6Nas1EgKwyR7T4PVWcAk9DNfxwnaAw6ABWdO0PEP/0XdpORUtqTRfRpp93mmp7ipytpWCI
bcXTeDNDpSc4A9G93xe19BY2cfuQ10KYmgZ61JFBmzJzatLgkYs6lSRBqj80STdqRJIrAPap0ySs
wFKtZKh9HNVPHsu2CUqfde5qLY8iYqMA33JpBMNKN5AwQ8WaBqhTRmzTGkb1rE/d+AiGgfJBH4bg
UKMVc613seCW6MGxkr7jv8NS7I55XvFv4LkyXLBc4F/09Cq1i1HDpk+j0LgVwuhrPwZOG1AgfclE
XF1/Am5EswvKUS0Ae8lnXx4oemywO7Ue9VFXsRL0tEjx3CWVvG6jUVCJGDRGZsf6iB7QyvMUQNF5
cTsQBLLFkeiRKJzGofaPsicGrNcj8fY1aLYe4P6B2FUt9fRdq3yvJnnkFyEWvuJ0QHFrxoqXM/mB
9+JmDQJabmeoDQOr4fXIAgbB+K3WqkzzCaTyzu+v0933ECyesgqAaDRqzF75McFpBmAHmIKbXCbN
WO5UedItr+3/pJH+GVftVsswaiUf3d8l3zd1DARRLsVoQLC4fiPCUgKn0pCi7VCobU+qY5rrBgh4
S9mupM5HzygHdYxUOOETQE1wAvzzPM8W/Le7euLHKOavc1PlOo+QNUU4eQ9gM0fm3Cl1yqg3f5/v
3Sfxh6CZsu2A9cshLg447rJtSdbGHSkib6vw3Fsb6qSblhgR7xoeqMiWWL2WriOqeL3AXBIbgFeK
gHfabyThAuBTaWcBKqnxYTGa3bCLNOv/PktGJcHY/fA9b7OQ0WbTJiNk8tUH43/rlRcVhIx6+6Is
JcHvzw8BDhDE68AMmvs3fgAKMVRigI6If/QHwFJslGQHZWvqqNrSZDsEc5AgLEzw3vMFZGaUIYMx
Qbjhve6M0C+6JgO9xJQRBcC1QRNaBbye39fxrhgUzQJYgoegeR2S345p2XkwavJpVcXQ3txObL5/
l8Hs6rkNovyQMbO74VJIhiRChq8VpS1UaP8uweG2sGD3LthPKWymP0xBbxylthQgpesrgAWWoNWN
aS+a1eAv2Pb3D4QEXxfZLkTt5x1woZoVEcdBlNJX1tQrpIcS1cuJlnXuKmWjkgzhi6DSTfAgLV23
y5b8u5xIvOnIEQAIHxE3VUA79Ww5AR+fg4o5TakdndNdQfZ0tTluzG/DXC3V71zU8r+ydFEA6hfa
9lFsD3sUJNszI2rQuLwvQzyVhdnT2gJ9uDmYHOEIKlysnAYmaK2pim84ibSxBtqbAvVIRHhSUM7s
iWdppmK2CztwwVG7GZeoILuDZn/hJonBJT7fc7rRk9Ji4+rMzkTVN60xron8Oy6NhhTGJR3t3vxn
VLGZUd/0qGbqtFjQvDc4RnClebRJoZkZCEq35TJCj4cYQZ+B6KMbJkTwzcog0FHqubaFvbfi0o1K
WqzQU0DOX0uLIs5vwFz8zBnq+KjLwfMxEC4goAsSj7pGM/f9kFNYkxJwVknoenax+uxoQjKCkzOS
b2Al0KUcCVDhZlce2NusLluE+YJYKxzr68tYplPdSWWkEtM0N6a5Mzc7/M5mX7ZNbNclBL/sbNvG
74hLnIa4jkNODj7+8wO+cvZBTsTBf3bx6wl/D3/XYv8dH5R9Ufww2QelxKTHo7nC12YFWSb7wDfF
F/sr7K+yP5hfm+fj8+ZrU5gF/rTZ4Otrw/4vGOdm4URcWhuvzin6inkedUY4DZIoGPMtUYKMH5JU
JwrJyfs/h1M6NKZGRiskodPZKFc3U/q3t0uqS5Z3ntaJ02960pLnwuTJ95dOfVszxzW3MDbh5rjg
5jB2EzD88cCCU2cKMxGHKs25JKCb15TExGdL/flCLXpcqAu9QTzFHQVEgozjoKLBG7KuT0MArAZP
yYyAik5lYtMdZ1ubCcF+/P7QXBD4r5f7WtBMNfaSOMRj6AHdl6QXlQUkU5xu1ZLwJwmTZN8pfm5e
X82dYe0ONnEHNnHn4VMmW5mUpmIVlmJ9kgeYqQSZG/LiWGe6On59bZa4t24eEuaSA11cQiETeJ6x
RNcL0w7oBRdrBJ+Kz0im6F6DR9atx9f+Y3hLFl76m13A8cNZNFDAgU3HRsz2G8gzQjdxeUBf7Q/b
/fvwae3P/qJqvq0RYbU7IPhC9gkEzNpNpo0rpDaY0pA+KwR7TcgWq0uotVo4VZec7s/NZvOBfQS6
L3ArM/Te68UTPTHJRbg3FOplZ7/u/vlhQ6vsoFzY1z+KgikLpjEcpj9c/O/s+/LDsoiVke2WQm0c
V9/Hlbk5Qjl8Pa9+P5c3DwOGCg50ldEVsR5afvaMpmWjyF7egnmR1hRKL7xoLLpa6o685MJmawJU
MbSDAh8JMYn5e833eRqnIxafaTPoWkzaIgu37N4OA6pOQOAPpEKwCWYeRiUZaVqGYF6MyWbzvDF3
77bzguvzYi1sscA8h5vp/JA0U5985gueEUDSZrfDtkE3/Rcbgz5jAZY9mJHBfn59hsLcyKM6nJgA
03zd2X+Jg+NAVwu69haoAAfgp5zZRIQuzYM4h5zd+/vH4+OjDzPlEYqHGSsTfo8/QbS1tejq/F3Q
8/e5J+zn90hGErBfFlJulxrX+dKirAC1EjoUsjgHe6zQlgieTgEnhV0X94AnGW8kHsrVCg/l78t8
Gzq9TP9fYewp+mGb9xpeQaVkwvD84+E/4ZXHVFfsgf5d1M0TwK4aILx1wL1fHpuZM8ojLDI2BkhO
mdXBrA2XXXt2/5kJcDEHlmTeX8sfMsXr6flGPLR12UAmyssJPgB5h89nzDaGBfrXeXEetg/brbWw
ibfR3dlkZw9rW3ZiwMcQDA2YE9t+dN7ofkmp3L3vP5d0pmg1XxCLKmTTM3caMaA9Hxyc1KelY3Kb
EJtNZ/ZCqWFSCWg2haBX03YdeDYLp+PGn7mcDhUmOnOd9JuCdinKMy4e/9mpjUZewTtumTYe/8L6
vKhKumJ3YKHe9f71/yF2dv1jyUvTSYBYdj5i8trS12c0y+I5GGljMv8FFqF9IngpmdXRwOogzgvA
Xi8+VULgUOIn1n/hYbrglN1ogR8Dmz1MOgiIJ8A5/HNbcIjM3eUDF4ddHvai4qlkl5V94BM/tvj1
cpkuxjdWC9d44Q6z+/LLqOYF0FzplS1/NSo2Mgzon9ebjYKNhTkB1uUlXRqBxI70fATAF0D1FdAu
YMfM1iXPjUSRK7R2MsEXP4W5KswLecHs93TN1KR5tJeMmkvc6kow2kkVQGwY8G1RRnlJN/zQlE2U
cVGgS3iQcnLwiU9SmtKO/MXvJjLg02fWlIUxEAzF2T7Qk3tyXMvCkL6/j1+wuFwbugdOzga+0PH5
eXNcteTbhy/+tWi/3sQaRdgBQN4B/izMe1QeXSu+klOVqOX4GARiZHr1vmsiraaP5MN3czc6FaRy
4sfR7D+WyC5uHxQ0ShjgBkfFAVroEQC8Fswl6JMf0KDKXq8D3tPHR/akYA3OI4FVtVral1vDCjYV
TE2IAy4JUElmAr1AbtAsKnJEdabPcJW49rT6KzncungO6QdYNqhKkMaggKdastuZEr86EsycwyMN
awsYijBSrufaq4HKqZ0G0U+i89qZ8XPi9r0jOLGbOfWqXNAJN36hOJM3e6zLTGl5sYC8zhbOwmv3
KtJTTL3aFB+2/VbcaibvaAtX/n8Qirp4dFiwCAojdPhx7iu55aLeh9AkoZpvvofHadutPmtwl3xn
G2hAG3mWp3LJwJz7wP/M9V+xM2sh9IwQDFAQa4h0PB3Tb54CbJqG/KZ/exnN1H1CIctiGT3THjc7
ik1F4ApYHWg8vp5sy+POTGyyk0HKtfIpOqOj78rvxnx8iBIyHgKsMYJHJHriN6r1u3a9cTovc/4h
fWatlEY9lTIAt8mokAm1D894cIBM5VmcI74sQQ5fmotu54r0AHxdEXHs2enN0xCFJoAkItG2/C6f
RaizZKO6gjOc8tdhDRQtWoJ5kCypiLuCYdji4sCBQPR5JriOva4tOAhOUwulEBY6aEon2yinhPTb
0dZt49ivBieyFqNf7KzOp/xT8kwrcprniZ7MthdzI+K6sOWHhhB/W/umSnTyVK8y5yi5ysPS3l5a
bK9EA+ED7NoK6BwRdALW1vXJ6sArBEj0FDGdAQFOf2UcJIK2IdOzAXtoh5vYajbpUaY+QrWANH9+
6B3gyUN7ZSR9qA84AxvPkvf7yclo7orEN5+SBZ9LZNOfj/Fyy+GnouL9poJ6qutEyltQKJrq80A0
C+SklrR/L2ADofDPabbhuqOpG5BorxyTk+GmJtSAwz3mluIuXIYbUwPkAVDsKOZmlffwAq8XzEDr
AJ8XckAHWxNJWBPR8szCqn1nFAmHNZy+FiTeqPOZxNnp8A2UXiVgI6EVZ4fPHMoOaUmzjb8tcR3k
T+V/EZdmj9Nsxa8mObNmGjDToAwbItt1xu2KFAL/GnSg/GuYghyLCKmJxijn94neekUyOIHxOBsS
llbBjl8vrcSpU5cNakA7s9z7RCP6WjukJ0AQ0N6OvlUThQaITMfbbP8tWT3ZJ5Qn+j4lf3rif/w+
mNsIzGwws0cNafpaaXKwUo+IByqsxU0eCUAlt+A8+2gszwYESklzZAZEoubE+z8XD83kz3YdzQJi
WU9YjBGxyJTU+8oWreQRADKnZiWsJucJUAN2QkCwYjZ74HSt21VGjYXaxluliGHoQBtCNhwxj5uW
gsqH0Rk2CEQ1n7VCOpSHu+HGt3Q3+Jj2/EFxfJoGlmW4wtJFY7s9O4NXkm9OA+onyg6SaytPSPcq
f7fOdKgJimSUHfdebusQt3xJId7abTDXBAEoNAhyg812fgj5sVMjDmRlNNpKZuSmVm8ZFraegyEt
OdG3/6jtOp0C38gcPlvaNuT3g3fnFlwPYHbwQkNNJQ/9xcz1s7nVFBJhq38329cv3R7Xg+lvho38
LVoyQdlVtokfZaAsUX69b5BO9AiAupdGdPM8YUmYEYsmPtxLjZ+NKEmmIm472FmBRHsLHfFcAlXc
/5mIbjZgiiSjHZHn+BGWiE+/eHClLozgxvxhA2AwucCswxG8eMs/bD1ZH7hYUzCALsQVZDpAPvgP
PVm0PW713rWg2UxLOUoSEYSbVDknWw1MC6RMSLEJ3ZS+iJ+irRvEW3jdbkMys8nNHpQ4zYAzrEIm
EhCP/Jqn8luL9fyrH0JaIaKXfmRLIu+tJzBs0NUCK4cZWdeKVmtKruh4mMrq+3BAf0uJtBLe+27l
O5qB/OdkWb054lSl5tJhuqNXBUmBd4J+KLaZ6uxp0dVqEEK9SWi8iloynDPboKi1s2qgnFIOaWHj
76TSaefbw0TqzVLO8+5y/5A/9xv4KCwkeYB8kDgdNVet8Jzq5kRzp7fciRX9CfT8+5W+o0Sv5jyv
PQmHLmoDmbkmOUE5PYnX2iuIhj9iWn4OmLwZWIPlvRS7JcvythUGdxZgRTBW0HmmQJ1d73QTimg3
mXzki7bSV2VPr+ladqVdhSfNQh1KRtrV73O9oz+vJM7XN2pqXCJUw1F+pPJ7vhrM6DDu/FO3Ski6
Gyi0N82OvB0+gexJWy+ypdxEGK5nPF/rLBI8PlQhP3C5g3H24fuWz5EZb/XH0bemlRaTjJaP4n7i
FrTUrUs6E820yw81NQhBHHsSm7rTbfloBV+Nhn9Hg7ToWj/05rAWN/AiTOnx9zW/oEFcP5VAsIVj
qCF9DqaL+X1OvFblxKSKqeyELzLeJsxxm+8kuEobzgJpjGtsB1OG0kb5hzkR7/EVWMbusA4fvdfy
S144A3fuGMbDEIIZzzRs9plKAwzOpCgJ6ua8o3wS7HztW52BqgrRhr1gx2bRE7rkJdxmK2URVjmS
ooiHIUlxCUr/WP0KoIRCZ2Qxlc7Ayx4dBaUd8lvuGPsJquy53gKhb8FIuw10M5ki8IsQEEApx+X6
/ZAZeYEm1EMZQ5l0Jv80hKQjMgpbdIIDvtUPPLQot2lsZOiXDtutVwDRALFjrByM2WRmH+ZZLAOL
GGuM2AoJV74lvnnb1jYcdNGf0GC/0OJ1UyuCrD/IvADaiiwtdlUXrw+3JCdD1cccs4WhS+zqtXEP
oFbSqepED6qp0QBu8muzVonhFN8ZLajxBBYfVBiFS5VutwEJjAUdN4h7MqzfGxi2OqqlWoguYxEp
WkEVn2QrlKeD9OIQfvx+uW5zDDNhMxWaV4Cxz1MIC1CBvqq+0nVMNSp/8mZkDc4SkvHdIwWbG4Yn
Qh/IMM7ujsyXpe9xUCLisYIFmrgfIfV3aMdK4QaJD55du0CR1Pf+Yamv5tYqYKv6r+TZiTKqKfA9
NYhpldiA6//2t/xn9Rw52oJPcWnpn6mrK0GzFc2MOPSqAIKAN2Gc82d7chBDg30tE/Ur3Skn+Ba0
2gMfUd1XT0ss53deY8wTpWCs8wysm3Owy1rjKlEusKG7/NQc9Ae5QMSjpJJHDerT6D1/GDe9qyKO
97JwlNgK3kz8h+TZHVKMIDcCdpSaV10hB24igqOakkbyT5ByjHZFQrPehB+R02V00aFi//pv0plG
+aGsQg6sdAGyBbR8RsGjvzoIAPh77s1izTmhvWho3VNQqCeAvwATE4H32XHqpAQQVw10o3pM/8Cf
308rDpV/rY2OxpYWf5YgNu8+AD8Fzo5VnCi6L6YQ2FMBzJUP0+qh26BX4kFyEJTlt4sq+NYvwryA
2S7DK0LmhZ8JjJJUUbsUz653jA6o+oca6tZgGBMt6cs7LZwd5nrMd08FKi+rOgB7wVzfj2ouD2IE
fd9SEBEEKW33mQ0kQKs01UPrggf3O3xsz/rSE3frEol43v6VO5tkN2kBV4SQm6H8bN88IKMxrCPy
xW9FxIAE6PnFJNG9a/JD5LxDxuu9Jg4MrGviTltpI5klNfYGLazQrT/5T5Fo23Gl4NaepoVX7p7l
8nO2c1iIqO7lGkwNMY2fja18HEzD9mAv92/NxrOTdXcayZJMtoC3GwsCAoMVVIlzhS+0ajgoSRvT
6bXflzTexg/TWqLhkvJhD8eNHGYooA6HkXnNfNsu0mIliCCnRnR7OiOUb4fr4iUrLB/daJvRLc/R
E4iPYLG5v5/dWQEyjiue0Et1lyahyOIGfSv1DHHKmgG2Cu2d8JSYig0ghZX6bIOXiHY79TW0Axwq
3a63TyOpV/T3AdyzzK8GMJv7oIR6rvoYwGDuUID8GW4q92+8Vd1oLyFoq2ZkvYT9tShzpv8kMRwa
teyh/3ZBR5CiMg6RrTrhMXtRdogrcg46yAUrRK3mwmxZNmi+0xqDGgYfAuPYnV1ZWfWVmmOzLTUW
r7RUM91yf5V1/9huFkMm914VhMGheAEVDr9+lpqKB7iYYznBXllXHQUgtyl+VTrtYPH6DREis7IX
pndPE2oaqJ1gjYK2a27o91UhjKImxfSUGEQ5IP7+VpMmW/Eb6ZialSWeIHy1dE3vmg2ob0fpF6Bw
wD41W9VMjoMpzNnzcjRs2clP04rBiLqNtR1NDVYx2QIiB13JS+bSnflqEkrzWEZXhU04i9YUQ5fG
fIQWuhTvZvJVbMPTuH7kkBUbVopdITqlreHeHkSS7X2b2xyZ17Fku1ykXB8qhIqQUAYvH2wm9Lzh
0P2wHlRgK/BDp7JIAo6x+y4iQG+WlvdeO6OFZjTyvBPXkq1Y0JcTeUlxDLq1bzZIX3ERAWbaH8/y
abAbnSVsyzvuAFCf2WkHzZkKGJOZWQVSEQ5gAhzUy3MhWv6T9MG/jaao7mQffuDC6btV1yhQ15Go
ABcrQpHz5LqWcmPl5SoL19XP7R9gu39IZvCVow8R1fIVyqK/AED/0uz0zRId3p1EGNi0GGgoEAUx
CpWp+B97gBCoUaJFKqYbbAJidkgHOOO6cmvE4w3KPYUUcdEtYMX33HtFcqtwoi1i5GiktPwFJXPT
UIG5o0ARiIpoqAB93rySQ6hZpMXDWKTDe0il19o6I7TltNbjJyvtCE+faW0heM9itsCNks1wW5Bk
nZ99e7IkS3vIHN1a2Jvbm/JzTKjSvF4ffhT8vmexnx5kOqS3AJ5jNR8JTx5Gs0CldoiV2HCrJYV7
aaC5vhsIZzK4U+Auoax4ziY5lOhxy40wodVr/EemVYZyrO4ZTaS2v5X2pOypTII/6xZrVa9B9fb9
zb8vxj+YGrgZhAYiIRxP4E3O1cQI8Cl9aKOECiAXQc+2o6/5Pwhfx8+5k2yygE7r4XuobZEsrPqt
oY/2TJY9hlJGLHteEhtlUqjpDVLX+V7YpA4ItEyeQ0magnZ1tPNMERkWWiPvBBmvRc7fVkFrASEC
kaKTueHpMXN9dPK8sK6i4ht77QR74Si8S+goqtB89PX7jO+LN1iHE4NEu6E6rDK9lJOpR37gwAfU
PzFkSCz03rCmfUhD1380HOBg9SaL7Hr73P0vouhYgB8jmGljjeNTbojABT3Ygq2cg8cADBimvC6d
YlNGqNKg2pr6b/xrRYzlF/j2zQeYI5w6vLISKo00dg9/6KEwAPKgWGH+3Mrb5X+4mgwnubLAr2sq
6Icm6WIc+9Z4hUTUUvEg8cFBuyTNfkhMhXHqawEbzh/Vo+DCoBKP9d8UNQor9dxoJvfkod6NAkfW
XNQq9y4W7jeMZsblg9K169kGKVsBWUlgOGevOHCHoLMBCWL6jYmNNvkInBE0/1h0oO/O2QAHD7xM
BiA3MzjkYpSmQGJzTjea3b2C4o3wIKyIyPiQkfpBcdRza/5Be/eSuXxvf9EZqbI3DvOdl1NmSujr
eYD8F2iZrIFIPvEQr5+c1o6/EJmIF7d3SeBMcatglfP5DAKjbfudud662zQ+AZv79M2DKIMshbrE
ewI1dJkhaA7D9aaMX86NtjJKEXlMQG/Z2tkgIYhXiBqQhy15eZkoQWm9pZLVcjfmrUMNK+6H6Nm2
RmkPeNcBoqVDm5r1iaPcHnkvx98xX750C2qRwfLPvZk9yVsfFSW/a687huzVAOaM3pkOfOyJExKq
vwtnf58/CyYe6Oj8l3uvH4TjGlTlpNotJdbvBDZxhBnPqYR6FpbMvb5Gud97fuYhdYw4aomWqm/u
ECKVXdjZRoS7u9WsHtInS90H68WqHfaPzx9HADCDYg9IIXCBZ4su9Hmtl7WfUnQzdQbBnLfxDtwJ
sRubkdP65Pc1vvdCwBZFt5EKhHKwnM0stVRNqg6RXDCb0clGJIH6a/9vtQpe/GPxgaMtnfSCiF8i
dAf0FkqnMjd++X0Md2IZcBlkdFOi1wkMn3MEBSlUAGeiYwzjmv8rv5UswYtuNRo/KrTdAKnCAhnl
UlP1vdMFoxDhBbC7sV7GmbcSRFyTcSJKhgZ7tMQ/3rtoTbAI09z2/2Z7VGUeDMRa3ei4pERuo0ay
gdQXXiVoaXBKzLa48vxJKlliFzkJfiSVRlTX3wKtXV/Y3DtTVJA7V1UYWsg4IWhzfZKbJBPKpClh
8IxEeUSyz+Sf07W31XZAw0Skfpd+ZTTdJOtFQ/P2GEMyjA5WsQefex5xFDxwcckVEsmRK757f9Ck
uEWd5NlAMs8z89cOF3fV96j8X6cHeR/8XdSbt4sMPloEkQANbyDAcBOa41J4YDJe/nJfH3k0Dj8Z
KFDqna9kp5g7MP8Epua8CCviuwA7RzNkgWxkRnUk+NHfvhgpvH2aYXdqCHLA9IThOQcPLsDHasg5
nuaohQSoklW+BTxtsfFWvohEFIKEmQMlt3S1bk1eWPpIqxssy4m02OwEhGmBShmA3FDx2D7jcFsS
2PtM3p3WuQ0WT/6xXi1c5ltjgJFqg9sSBewogpyXk3d9X4Jxy0vo6CCpnRCR5idtkxy8B5RmfWc+
iUMiomyEM5dKnu+8lUw0w+pAYwMAoWaTlaW48eIYils4K2d5LVucFX3Ixw9l3yHgTWMXfeLtakwJ
LF+JAjTM6Zf06aXA+Vp/X49hZu9GfAjIJANjUD4l1AB5eK5ZpjUUCR9Y7Ye6FPW+c86v5swe8R/2
ZhAmQRcFeC8Ct93l6KYxvS143WAsrDMiHDlnfGlRH/MsPTZvCzt9ax9cT3WmQDlQ4yWyiKlWr0DX
c0Pd7F7QZgzkJbbRtDnF9tLhunONUFjOM9YOpFSRu7+ebQMe7WoMcZwrgDV4bvExoSOtJOASIP5B
ocWOPw0cOtQWZnrnFl2JZZvwY5EjTorQA6ujDMmBfbsabJ+QajPQ9rU8l5vFtOOtzYeygH9nOVfb
AlcOUynCyKyJ76CODvND2maPexOR1PHwHr+CDsIMTmdpXdEkMhlSfLT0eNw7WT9HwUb5Y9L50BaN
F2CtJ8RNSLwDGygNzob1V3QBNoQGmKIk7WYzLB2r+4uNEjqVOVHGPB0HOgE9rsCjjIaTzlRW7T6l
3J8UHptHWLh00QS6e2UZ9e9/BM7e4xYNo2ItMB3pCIntOcOjf0QB/0QFNL78N2V02F3AnDBviUeL
xOwMtwCE9UcPCrKlw2eDfUyJZuMQE/Ecoq6rOA50ib7qTsbxWubsAOsZ0N5VH1d1sOXveNNbKCRz
8m2yL12UItiKu/TgsTWbq8Gfk5ytaaI0lap1EMg7/il9CrexO1gF5U+/38y7Z/TftbxYtz/OqFKE
gdpXENPZmt1GpLYVTKdbOJJLUmbvSpQFoyCVbPU+J9M/elsxx/Mlub/PZWHJLq/bj7kgJew1SQ8p
0dZzAPTyUpsg0LOXtMudIPTVWbjkwH7IaQW58aMBcuSjAGXWbCoLgOGvqPw5/j6hO6fuYuCiGBtR
eJRQzh4ITzCaIuh0JAwFeFF6QdNvA0WqtcS6crR3bqeeYzNf/S71jhUAqQwQDWaAjqDAbLdY3DkI
Sw9JJSt7ROiZpnaE4JuxTdxaRV1+tpKyZ80p6LEnBqLTxnbRibvdSvTcY8qGAqJ5De2416qTr0UD
fDopjACSnuJnoSO+FQkUhgAJ16HjASFEQgHHrrN8Oz2DwPX3JbjjUF3LZ+P7scVlMom1IaFSt11P
tmAmtvwm7EdbJMmTvvvSnD9fCwJvdfaVwPk9bPmpAtYdBHrvikB6YGk/dxuBGJayaxH4+0ZeZWmO
t3YmY2yHq8wj0cCqY67nGPEjVykDtrkyuXP0UO67c6SZ6hbYOh2ZHONdoLFZelRSFrXOnTA6MEaw
vSA/R2gT8fRr2V1aloHftAgrnjsY7tvXnGoTikZlwB/su00IWCQFAanSbB/Sj8DScQQRG5KWluA2
i4BhMPcGcMeg+dRn0U2p94Zcb+BIGp6ttETcjfQjpfAnxQcjM6Vj6YZbhFXdJa17J0KCCCOeL5hg
BmAP5+mdzlCqoC8Q1G2RoddWxvkvGm8+sQQVzDEUnzn8qt8Yq+K1N8yll+Xe4QbUDpAWARYGLvC5
/orKVBc4A4sf/jEeQT6gkmmrmnA1fURmYCV16LTR7aXqutu+XBaTQVMwYo3MZ5+LVdvBB64kgpx6
Z46WvAtM0ZXMbDPaicnKsnUzQOEoyTNwN5qZY/5ZU91a6La/U5N+PYiZtR9qhVLJ/MicKziSuFkf
xsYz612IrmRjp5PyK/67FUl8KEx94am9TPD6Sb+WPT9tZaUD7RWyceCADii/vyO9+vaprPUDTEOi
HtHd9p4e88dmP32oIUDhqWB5fxY0za3TcT2KmWoF2UomqSJGgZKwtxJ0fQMpPtKnbffMfesr+dTE
yNj9LlO8o2rQuot+eVw32ImXAoof6lQKQxCnTjzCKCAQOZTg7nYaQMVph8dII588Cb7Vx5eKcAat
LOBemkiwokquxRlU9+0mWirfvlOWiEgwTj7q1QRUXmoz9a42ihYHnpzCqe8B6EmGre5asRM76DkC
qgraPzmch55MLXninMU+kNstgHiESHEhQOoE9XOt/eSwG9VUUHHllU3cm6hgszsyHMPddGwSUnL2
H3GxdftOVS+LfiO1gaDonVrIqVDyRikVYAaQmrRrZHGbiIC0CI5ui5LMA1DyUEBdrCSA0VUj0swp
RfUr+NRhDy72kd8ahNeDEa9XIJ7A7pnUGAy0Lir4og5egg9N1zxENvaff9VOqIUFLF9I9wtP7R3z
5lr27N1r9SwU4gyyu9f4e1ybgm+VRH5o3z71r8kZ4KQ1q36raiQ6ak7OnPFFd/jWC78ewkwLteg+
Kiq2F7llnKXXDt0D0k5x0FxOB4vbHcVjsYQUcFvBiBgWKiZA0YYwNSJ71yveooCo96scoZ3GGVmr
Yb2D6j3UtRU/DEvC7swPZRogfcEJxzs/f949D/BBWa6BJXBfO8GLDKzHrdgS/vwQvwaWH61gO9dL
j/mdM3UldKZeRS5IMz2FUABpOf5KIDr4QVf1W/Gi7cSVeFDAbA8EhnQjsJDt7xruzruCfAP0ic76
nUQUY10vr2ZMQ+GleorGC88pd5Grr30whX+IDz4djtlzaCpu+Ba/hOfIWYoj3TvRaPACsRrSpQKK
5WcO8YCuzb4uSjycNHsEtjY6cRTBbBOEzuoITbSshzXe+o4OALvEgpp/yZxFW+rWgsWjjpQLahtR
Cox+yusV6JoqyRoOgyitJLCih/RJ3/KuCIqh/0fae/XGrTTRor+IAHN4ZZwclKUXwpJs5pz56+9q
XXzHMz3E9Nk+2IC3YQEqdqqurlq11oZ0KghQpfmHEPbaJn2XoTZRcAps1jvtERSCpMNLeZDRSZ+B
1RPPP0s/apvc4v970vDaMLXcYAiPjDGske4+p6feJhW2d2UrIkOrrzUH7U+u8SK89HvfUmzGTls4
yBoPH64jXwYQKd2IglZlQkEC7Vv/md+UjyoxJ7qVjg6gibWrF23hngKdLQpcQNJfr2mU9RPoRSak
IiE3h5o098vobYCOkOdnjmvBZyDB/tcWtX+4OYlBWA5bQB9nh2yvf4cuwZCLrni0UG3Y8588Q1tv
4X1Nkvp/bVIHRyiqSRwE2CycENWdAjdjaBNaLmkfHlpzozOz26xRUjuW4wXSIYgyoIZ794t/SQKU
kaY1kLC2AYZPwUo33ZpVTFroDbwaJ60xXGS9orYjxglJocZByQxCFZb8mG9j+6SdG1A93t+kt21q
ChhMSOcFWvzhk+j3TZPKcywaUYEIW3G5w+doZ78as0aFu2pMb/qqXx/I2cy3u+QImo+XR+4p3JQf
4DL17n/J7RLjSwAgBZudgA9BQeV6Cyd9aVRlnQJ9vOJaTz/zoCYW31vFVG0ZHC69l3wxAozbNiKY
RNYEoye8ncBzXptsjSEZ9RH68/Mx3I1uv4bOhCV8FDv5C+THLFdEQqWrVwVljTo3IJj1sYNhrXUR
U68AO/aEbb2dD2hnHhHdMebzZgMTc4ZKIknQpAEadD04DQ+ojs+qwpIEEAS0IACazR8MmAq93F2/
ma1feFiyKr63D2aYRToK1xte6rhdqGX0lVr063FA8mkdH/X9k/otrtHut+GRAEMPXmNbOFNcxNjH
t8juH7MAJKEaR17M8vVopzzQwrrssXuOqAD3dkB4KfQnxDKJp+2LXf2irqqtsWYxgdxSA1CGqT2k
lNyQl1mHvep9jDA8H/PdgO3rSo+FmfwudxU8FYpyLQKb2KxeuY3TATL8awIgWFkz43Vyn9GbjGgz
/G8eqE2mQioo4FV8Tts4ykp7BNZzq4ILRXwsC7txRwcdl6tqFx2TVwuCYow9t2AdtNkowKMED+5Y
mYrY41AL1AyC85b6rH9oO0KR3Fj+yYhM3BAoItnzRhRMbq+7aCRj2F7Y71e2qR1QxfVUdRVsg0H8
T/ZS79KTtAUaTcewjdKaLakyy2f+lWGW/FpqwsFNpAJTgo2HHCh1zKB7hdRvCbPcVgXrjbDTtvPW
cLjfjT1BUcDkt8y68+1IAdUhiFIQMgFyoFJXUygM0aj1RUmqOG63iQ7FoXjG2q6QlkIom6C9qltp
T4yBkrfu9UCJVfBMg60eOSE6xPDDNhVSaBZaJV5aKNC951uktvfoU7MhgvR939rtwx8JqEtrlBtJ
2rEBCVKFOsq0yhwQer0QviPt0G/qVbI2nkH25fROizY5yasfIrtkZpbJSbkZL2lnICrxaPGi3v5q
XBSRnLUlEr2gYif5HnVd7etVAJzjGmY38WgK7/Gauby3hwjPEmR5scCo/kKMGx92kYPpUxQZejgz
azor4IA/g9Ok2Kgx8H7ZOn9FmXSTe5OdrH1At1n+4xYkRbDjCCPRdIp0M7BC18bzks/4NMkglXcs
IvQVjOvEm07Vm+yqj6r5q/yDRJcD+SBH99CXxCoM/VQEqUlHCRKDBwsFJIDpimjKp00uS9ja3YYw
BUxnhOxmIkPhCMgRfu2vJjt34mf99b8j8DDwC8s65brmxJiDgFhWjtkhPbYu4IfOKXfH1pzRVkEO
VfPZ7+vKVFgvsoUFx4NUBHoYbesAsVALnmZc34gQdIaMH7TDUQLPf0lOh+QmM59FnBE1vQh3dDSu
AO0HJgDyJRdbK4lUNS1CobTk/bQJHqZDhBCPWwfrDNY61qPk1jVC2eGvNTqY1QroNYUcX1rpLkTX
Q7kL3WiPt6YbeLOneDXzfb0Q0MEimIPR94SSLBrRr8enc7M2QGCSHJ3Zng4pupW/a2dy/dfwg3OZ
5Pvk19HTqYNKAYOEWASwZ9fmgjZOxSHtSqjlOAIaP/GGj575k+KTx/uuZHHE3OalFeDbgRzE5QpQ
iEjbg2x1k0OyBnvUlVagnXVkC3JSW+4ZrE/DO/oaLPEJOmn70vOdpDaTz+xPwtxDC6t6+RE3OKta
HbNOhV8cA+QeI4cHqGyVo+MJjBqyaFVH7mkEnUhrM26Ehb1L4grIZPI6SVBTFy1acKo0mWFXQ7Vt
NWRoM/sQT4gxT8KhsuNXfg05AtLUgn5FdLnllVltmVg71kdQ0V7oF7kQd1iB1hV2gusnQCqLzvAn
syABpa4J0sBHlTl/4d1z8NlsXhiTQK49asddTsIPFfDFAZ4krYROHOzHO6j9eMJDhJaa8aQnZo16
PTKTOZKgr6LrP8Sv6itvDivx0FmG/Sx5mZ0x98LCAUCkhzQ14PYAxdONhpmaN9mYTSh3PzQvDfRI
IBy1q04cisEn+dAwH+ULd/KVPcpJ49bM9aGAPW6lnyeH30cbqbDT1xKtVcI69uJNclIsFn5WWgi4
UAuD8AVo8MC4QcNY5ynuFakD8gzkXzKYWwTwXSHQcr4EG1kztzsHjrTRQCuCBI9uxpt4jUjfyVZQ
0V2P28nJPaixOo/irnrM0fl1f08sPJzxTX+/TqMORpnNmppV+Dr1XIeOsBUBeektKLEX7uTmB9/h
7T/3TS5FCVcmiY+42IayUqhlM8Ck9vgWOfMafLYfohUed4JFWvx9MwtNeRe5Eqr+900zR0udQGU2
6qYSYbr7oz3Nb/3xE2GYB22WzSnzRith8ZwtPGgxvVApI8xc6PG7aaoTCOZQTjDWwA6fABGPQzP9
MzmVc0Tf/etgB48C8jRrqAlChoeRoP/pAKcOPNonUfbHpYbyO+1tNcMPwlrtkKB3UgBIQCbk/OAc
dr0I6Ljivg2m4GrHyDQOnNl4XQ+gcWG9h44EjlbdHLeCA4bhg24Phblq3yYsSv8ye755Lm1/HzoM
B3WbXgfYm6jk6BC1QhKAfiUkcRABcoPvTV6QRprt+hP9E3h8/e68BFyc63CnnAATcLqVevjvWVAY
B8YddLGkGxTx4/W2lJKYqzMFOHf0QH1AR3P8HFVbqV1c/bkpne7vxNtkPqyh+xcE34QWBiX6a2ua
quZhHPSoBdU47RpBZ2pm//5WeIQ3Rf0uPE1DDxpYlbjdbG2U72nF6uJfiBxVDdIzJHIE0o6mRpD7
MReDHkrr9VuGdEeIV1m88R8mNAc5jNEu+EAdaACQDoLQChwtVOgYpUnQRbWPzgVLtvrHQQYlrzlB
oO0l2rZryc2QUMofDNDdozB6MtaG1+Xoc1NNCPk2AADd/5wlN3D5OXTDjFr4SV5zRmblO91TUU0J
nGTvr5BbCLfSJnpkAkEWwp4rg1RoGQxTVRYxxh+B/Rd8ceg1O7crDabGFx+sGKX3zRjiTZ1GQez8
d8ZVyq/PQ+ZLfQKLg9VC0dIEU8Imdk/o1EWhRPQS+769Jad+ZY+6XMNuGPSsgr3WbnfSbu4tw0xQ
c8+PssX/KsD+CnVG+4AlDpHWwV77B9d+9QHUgcrDulCb4ucDmn0juthjqvsVbF5xqfqayUOGGsxd
/3XUCCYNOCviLvAsoik4oriDlG2CiGqyBLt+Renk4RMnGc37eBCF8KanDXo2Th3E5li1yFsPQkQA
cZY09AQZ8FmUvxIMdK0OWltjE4sfhLkzcr7eY/TnRw648lzQJpg5POXzAOWx839XBIF1UKqidQVp
f/xBpVhknQsVcehqq8H1BfKhA+h5YBalx2DfW9KLhLOMpt3saZUwm/1uX2qofSGPhC4oNGKRlp1r
5xkM6shJRVNb4h7UZWAV1teJ9Vq8FevEZfmuZWMERQIaOrRi04CmUfI7OWoxzxzyofPKsEikkK1n
B/WkFdM13bwRyNAurFHbOEy1YFYNDK1y1E2w4czwmNpRZKrHd3mbx4xjewtypcxRmwgdL5UgoKiL
N29tl0AoQGFCS9Hyg4yRdf+w3JanKFvq9aqpQgygYgdbw6ZzPsdt4qEv4I1gxzl3PDKzQTd3DmWO
2qGC3IHDigytfeuc6Ze27UHmBNiZDGKP4LH16ucz80zeVFIpm1RyFdknfRAK2NTP2Sq0SS1sssId
BHOkDHQFLSg6Rw/xFe/mHit4uvH4xLYMimNS/4IYB+WBB3SSNVMN28KX8Z38cv29iKJj545IX2+K
NXM5b16TlD1qpypRxyclWU55zwFYNCBUITxoFfjbkfMi9Jitle51K/fu76ObsIWyS23ZdpiMjKtg
F5xjrh6bnw+Kx/9f9B8sj48E7+iSgkIDtX9SSB6FgtHDw21Er/ud7cEKAjRbBoKj2ul/Retf4abb
okvq/vBug5Of8f21S+0hI5ekWI7RqkK4J1Siyujv6s/aEQAaylPz+czqS5cWfQ5qAYIKyipsH2ol
+xkY1jyCLyfRmbFrnKOwnqzjw5sP1QDSV6MdxPU+ev6tmtM7GBDMwPXCbQT2TePpmZlLJW7g6tGC
8UNqmeCJgCxSaFFKroiFIsnlGjTkaHSNVjPiUtlUzmjlLgaUAKsdD6Ka+dTxLAe1dHrR3YI+MTAD
IBFI7axQRgmomfga5exeX5UnRIWWox5RpOAZ0criGC8skZ9fPIEjHpoY2QhLldNDbR1vrdxgjOY2
IiPziJAIwHpC+PaDFLywkeiZ3PiaCv/3NUIDE08MTwO4Q13rOzB7zih/hOZhMAswPmhrkRFiL1tH
gKDAJ6E7m07fQusqq7oRqzhtxMzuJavEA84SPOzgh8EDr4ZihpwD805I2M4NtBbbzN6s20IQmQNA
rwHAFNEoRnMcdXkUCkmBJl513/zSH4IMwPcIGY7pS3PRvP1Lmk3po3aCJx5YtfIrco2esQxLtx4U
MKGNTjYV0fm8XupSDJCX7KLGypCfd8sjGntdZc9/t6hAlaBPEo1/uNOvLFKbSxOnzmhyWPx59YNi
dDgZwIK2oGGrWdWH26YwovB7MTzqZZeVowrihRAq7J56Du3OiW0uBdn44+Rp3wzPuHA+wZYlAMuL
TDZmlLrh5qxJ+RpqjbjhMB6Iq2Qm9vKIFjt1P78zjC04RTxVAR+GKZTxaHjHGKlVGYDzGI8l48g7
M+gCwVgIQZ5fsRl7OLoMe8StU27vyh513SS+nM+SmAGyA2D0WfYIs7iLHgWkp+zOMFtHOpOLpzSL
XfRHeWJYJy7+nnXq0hmDoVLnHNY7qyAPiMNn7/Iovus2/1h811b4m2Fw4RZHRhSMN+CbAuCAVmUQ
ObGaObGAMvYewO9ho3qKczwdUQ8oVxA581Jzg1bgDqmIf2hkJDLEF7apAzLXtSa2BmwX595EPcDy
j4nXO386zWSVRJdW9dIUtaoQuRfTISwbMKfnu/DYrrg9d2YVfZfcHAYEYVkeGUa0/FJWWq0VAXau
iJUZTDYtaGVQywfTy7pevYdu8WbsxafwYdrGCGaSz2RibN5bHrOfGf37AZQXqLO5Gw2efAAwsdNZ
BTZJ90aIPPHfAF+ZtRO6gL4DnypsQInratAWCr3xaJgvIOx3GFuLjJbey0gwaygpgEQAabZrj5vU
UTVHfA3wCoIX+F1k1LpDCMcbEC4DeRXZHcgEeY+11ksvRdAI/jVMHaKcg/hVM8Iwul/mNY/LnQds
inBY4QBH5T+oW5Bp/2uQZmDpgyaG4DsMfgSbpjJ/56aIdZ+Bo5xsHvkOMDcx5nbJBV9aJH7kIqhQ
xirrFAEW4x1vdb/9p3TLfYBm5yCx6pW3oCxqcNQpTVX0XyotmU03XAP1u8ntzDOAhcLgErRWQ0pj
Jb7KD/dH+POcv9096JgCHx5qpXQpX0GdsFU1bGXjUd1oW+kVbBBoMD+hBxFzy7ul9YqtbKWIx/kV
bwvvrDLhYsSArYv0BvKlQOlQ11xojCnf6Ri46iEJYMXfIXDVh+jE2amD7tM1C8a5eIdfGqQWtYt1
8N6jMkLaMJGWHczXd9FsHqdVAbL3f5nei8FR4VBTIWStfdgqHN53VPTFJSaPQjRoN18JXxMp/pz8
01f5EDgtXuoJ6tL8fy8FArCKqBCAK4hoAGtIndTRDwVo4MyITj3fy/7Mbrv9nBGfag5w5Y/BqfTk
AGHF/bHfduTBqqKQJQXzJxAUdNoq12ZfSKQaiNEClDZOth+8ERtaMXMIsKFzn0fOG2eWRfhxC4wh
hsGqgiIQ+HpvMF9SlYxNn+MpoInWuK02wgNnRY66BonnfO7W/SaDoMH4LnyzRK+WDjFQpLoBXk2e
RwmMRFkX/mKsC0J/MpEAfHRjaM0FqxTHWG4tfyU/ApK0CWWEUx3zFU32EXWMAYY2wK8CQCnmm9pn
Mt5X0TQLeEXbGugr7WPjRZpjipJT7n1Hh1smxMjMcHghjgISGhlR0NgiN0k/unR1bHU/hVnpEeR9
qau9SYbtPzbubE1rRG5uM9mMXbVw3UHBAayFEAYlmu+UnyxmgU8MDgEp7zUPhJcHHcW4eXNTXvk7
lHJt3ua3eOExHOXibkbECjwZWOUAP6K8xjSjqp+1I8n/zG/AuUufMTJ5h2jTvqrr9lw+qIEp/GbC
ZhYCR7Q3ATOpiQrpRKFudyjyDtpUasgi7o3DAFb912RVrqJ9vUmfBauBqtc6OPmO/9voVskn0znf
gBZwlC7NU55DasKGN4j53i0O6L0BN2P+iUsQQMZmFRaswIr4+uttLEEPBGEdXtCEfYwKrKZBmMes
lxo8oznE5SL+bBBcSQdxY7iI8wqvkXApxcAJb7Q1UjKNhcQMy4H8FF5vPgMwJQMwVR45cGrS1Z7X
Wy7BL+fRvVpZyCG4ktfjU8BVtOoAyQpB5p54ORw2BxUNZc2DC1be/8OeA84eOFlCR4ZvkanvkKfZ
H/hRb6zgpf5SHQHdFUfVQ9nlt+bkqxg83MJmYtA1L9zH10apJY8UA5TYxGj7NaFJUDPnVb2LcGM1
Llh5D9OKcaBvXdeVPZqssStFIhQIey/lWofcenbmTAEJzt2rgYJhuxf25/sWb4/UtUHKSU9ZAb3S
FAa1R+m1RcsEiI+fcrZMyG3weG2HCmxGfm7jboKdeF0DBrzr0S/hgnThCbvIKdaTi2qV7uQ/rz8/
clmZxYVXyrV9ymMFauDLDVnIwfGRlZcPrRu/Zw481naEnBUJNzTsYn4drQ9/xpN4FCGcFn36WGJW
znUhP3b9LdT9VPB5LPktviV46RxklsHBjY4oaKeBdDX+bN7KF86LD4/hfrBij8X9sRAQXFun7gxD
mRQlISsxbVTH9/TUNIA0EtBNSdri9a/knTvrK2Zmimwkyo2gXRTBAN79SEgalDfjsnHixBZuRP3I
7RY0G8f6VTiUTrYuvivE9azy7K2zBpst4iwB9xSKlHSYNxlixSmZQYLN8U2DjlLmbFsE1bI1g6aS
0E/4LrgQnuFOzakw603OSIMuTfTFF6CGeB3/GEMljcmML+BWAJlXzj5z2k90NXgpKNeLL/+pOQ2v
9QezkWbh3oBdFKUlIJORhKUcpaLJXZ1zWGDUZj+gkQatoQ/obAbrxwr8q6sssZg3I/mV9OJemqTc
pBTM85D4GCpv9WthFXS2eupbIO0Fi3tXQTkQb8QDd+JXTD5fsltvLaMHGSAWUCjSDyZRKadQan1k
H7xxJz4DRxjbYI9Z4TrykFwGEcFj7Q3bl//sNTHFf61SJ3jW+3GKA65BV2oemv02/oP+XzSLmML3
fUMLeQWyjf9aok5rnqtNEskYXwZY7qF9y5HD5pwCTXcQiW09Js8o8YP35pNayVr3S03oYQ/ycgcF
z7PKeeuhCLD2H3n3V7NiKpksXAxXA6T8gqyOUd9rMCh9gSkg28+8JQ5m99Y8BTNTXG+h5g3eQzy/
0KeAMPKmoA/8ISrRFRZuSu32rfHEd4QPe/2oAGXFWLmlnamhRxKBKsEq0LUs6JpVxpwFLVgHgwfp
sbcBKm938RvUdh9k2emgHtj+ArUSK4Rg2aV2TJSrUhIksCt8JU74ktsRNJdFkHprgLRZ4kH+QNKV
90ib/L+MGGh2MIAQVjqDeuOGqtjpU6rhjt2UO+G7gTQmXBD/DHhZ8HvH7edfKRigJRbXx1KQBpwj
lhXdg6iz0CjbPK4GHiTX2ELH0Q2tCnC6A3+ClNJX5RrrbsWUsF2o02IbAT+HBm3oW4O89dq1c6nS
y0MFjdPul945Ve+MG/BmSl66iUBZjloWCHDArS29M2Z4ybVf2qXWVsjrWFBrYnczeNqRe8D1ti86
q923Tmu17ywB0IU3PAZK+EQA1QYuk8ZpS7UwaHwXtZbxNcmm8Ro+Cg/ZPiESfaM1gC+UQxmL3xY2
r5mMsS6EwoSNH80Y4JRBNyo1x3wcNkNdwXSjgb2H3/g5YGyzM53AS7bSH9O9VJrZkfnMWIobQEoG
UDrS6miboPyRVORVosyY4hZUncgjm/5jsH4P9wZbhIb4UtrXXpiSqQAhHnQj8GeMsARKBQm/g/KZ
/C720xFc6ZMru8opcfmP4D1ko6gWN9LfUd6s6zRIRUdGSdqkkOWEqIR2yFfvz75VbNlrueiTLsxR
rwyhn9sUioSYVHRHCZBys6I9ZJQs6YGoTGu7dJ/9A+U+0Z9HFhclcLQ7IktxfUjFegSmWIxblPRB
UQ1h5JVijva4HQQQk+IVr3x00A8BwfJ5PDH27lI8dGmaem2Uo5HmELVoEZUoX6KTF8hCJUR6/Iju
POMMqXcvAIrMd3KmM1y4wOF9iYQHkl9IIFDHRhDDQRwFmJ42CBn8veA2IFrATXdC+V3ZyKv0HHv3
h/sDWKY2MmyicwpytcBt0Jg8QxgToY9gs30iReACPcslIr8AIpeIPx3SQjI6mYsqyEY94Ae70By2
0ond5kEO570PofZZlQCCNaT4EOWYWi/JNg3NTLXE1tahVwOk5uoX9Gork3vKn6V1yGIeW/BYV9NA
rXox1okxFGQaXAjzgujgrRmtfhXbxoPw0DqhqSHlbN2f+1vcvA54IsAFQDuAKB103te7PNLLBBJa
KbbaJt/tcd/2p/gEIY0n7HFQf5lg43e7b84+x3ju/YNtAWcMIkYgptcV6joa1JwX4ylrraqGlHuy
QhvBnwjCkNmuXuWrXLdO4qNOsq1gwVtND/et/5T86cUmVZKfQA59tpSnzrQpCKawxfsqN0OL36gb
FUddnSCgSwilk7WyH9xDvHk/QSUOPMSPECC3063iVW4OrkUwizNJghaAucAn/P0m2qWX/FDXktqg
cHV845xgI4E7tDinr2itA19D/Ar2Wuec8KZyqraBDbg9Ot7uT8tSbPLDt0jk29BITx/GpC5zKTOg
XQYOKHkjgRw5JGxrPfIsYAo6SaaI2O++zaWMxpVN6txNqd/Xqg6bnwEogXfjK3+aTvxbZb+DBgUw
SHhcO9zIW8z6iskkunC5XBmnTsBgSLFh5D1JaJA+l8LxJyvxOAg2DZBVEcwIHL46M6O0ePAIr+X/
5pk67QFYLPwygVluNUM7TTGLTZKg4tt87aon+QilNFvda8jAi8xq86LDvbRNOfl2QsQ7SZhv6Si4
MyrpCHw/H1QgPlVb2PAn/mhYkieDKSJ5fYRIq/kPdB3wO5efQJ39Pm/rQfXxCeJeErDFWudhNkeX
s36OXu5mb6WnbSTQRtzfa8vzDnEqCF+qkOmmX/xjL09N0GPeQd+GrdXAr3Zm/yaBG0VDXqfcxhAp
wMsfhKK+9W9XDISxUIKAaYIYvPa3Qp4OccSPP9kVwa5WE1zfJ2Z9+5W/lOZvVCCeJhNE81b6ojNr
l0v3GzTB0HQAwSYDAKVr42pf10k1w7hEuIUME2XbY/YLegGWcsbtXoPXqLeK9xrq3UQ0fc2Y+qUL
7tI8teWHKooydSRjBwXJ1/iW7GN0DZdWAJUECBclv4hIfXb8vm920alqEIQgvCAEzEjlJLRIGkDg
j0JIDY71c49MpXbMQStarpPVAJofCSVyJYGHQxc1mmpiBxwh4bPMJCm5dTRgNgCTLFQTJBBo0jXc
rilEICtRShXh0d5c/nGEcFWBHafaRgKI9/AWWN0naNDuj//nIru+6K7tUt5VaKJEn1SsrmY+6Zt0
N58aZz727hlcUvi3DrIYHf5ZAwm++aQ4iDleG48D1FFxaqddxS+CBaQ97sBiV+CcDq9M0g3yBfe+
kNqXelHUXSmRLzyGXvgEPj7I9engu8IXbEtAAsGFsNFN8QFiJiGI6XrWrfdThaK/ACkdBPoQMiEk
fdcnQ06mrhxEAB+141F9B/Deq21QbJg10FBWuy0VEyX2dWF9IQg1/0BHjncTm3NT+CcWfHBhv8oo
3P39Fmq/pkEAUKSAb0H9GWl9QDh+fxiQJvC/4SbhmxD94v+qWRPiTWXNsRMUC7Duq0+g270Lta/i
VMEnoDCcoRNIhCi7uv6s7exTMaXvCZQo5avPkc4h1OHBhwJYy/AuPXyhD9st1qk12InNajj+OSB3
FsmgNrI842AlPL5K3EcP6Gz+ADlZsvHtr9yMPPFYoIj5OqBePbl48rKO0UKQcj0n1CbNwqYwerIs
uvfZYQ+uwkfUkOczkFPvMzpL4zNSNtpOO/oHjSwSi5X51nkDGSCBaA/1eg2pDWqLzoKRdNUQgiqM
28ntZEtT8oZ+oOeYSz8EHxOfoj2lZZYDbhOsMIuXGaHUIK6LCpOVpOOrUgVytqxXvmQmgtdD8hak
XqKlzgCcwJsC+XPfZd1eFLBJSvQ8irVwlVQJQu4mLhcJMtiQHhTRrrMJXppxGy3aIOwZSOPiP55a
zjGrZqMoMa5UDbaV6Il9uSrL3/cHsoCPwkgurFBXXtzqddoOsBIRYtUJfQhF8lD547GRdUvw6x6J
+dqWiTxkrTyhL48FerhNJVx/AJmGCxSNXyLFXGTYtW0yvalo6Bnn6IuTyhXfVWbdFoyVW7rjLsdL
bVIlE/qh9zHePPTa/iUaX9vopWfmFW9TX2RURHrKQP8i6oLUqLIwE4ouwTupS75nXv/OxMkBZbMp
NcGul796vCijDhilToo2sgiwdwbS9LxqoEeghjF4775LXdhH6I6T25yhSMr4OJ3Ky+Wa2kaBjykf
ZrOKtrPugRbNUFC75qGAzQI7Lu9joFXhETSIT1L7WDTaxg/IVOT6ZJY5ekm5Yi3nOQPKsOh9ELX+
zwy1kUdZGACVgpm4f23LYzcjeJZdPdWtCa2Ms6XFjXP/7LAGRu3cqRX8Kuxhkc9mq9Whc6VPglW0
Y8XYsyxD1J4NQrWUhYbMoPacKAcA2s0yZsG7FucPVSM86wSSTaR2rKwlZSQ0QMn7YNRuktchPgRT
bDf+rznyFFSwG5VFIr14FtHFo0O2ALxWNClRWnad6hOcfKS4eqV7QwOV+f3UCe4/LJSOsg3awMBr
rFELlbSTOBcJ7CjNZM3yOpwFp+MS576VRUd2YYVapUyXay1GHwco0ctd3kypG7Tcu9YCjyeK3bkI
YlZ+imWRuoUKyRf7scwBOeh8t+jeKwUYeB4BTxdsxDhZ3x/fote4GB8V9aFnOla7Ctb6as0Jz3G9
UYbwPNeDXUDlVdIj77491uioDZlncx9HNeylzehmmnQq1caU9dSJ2vgwFmLKOGXLu/H/7BLaK+qt
mGpahF3SC0Bwjk9186fSvkfu4f6wlm/cv/NIE5cAQxnFZQ47rSF+NAlIU+o457ZQA9+JWYamjXFU
nRzsqxZfZoBUiP0fri1ZpAas0YrXF1QTwVcJZLQ154q6XQI926WQEdBY+YzFZUSzHM4dkMHgaLo2
ZIhqJhoTljEs91nljslZKJG3rV9Df3V/Zhc36IUl6gYYOM3I5xGWDPGl5TGPbo4sQl6bXaKboKn4
l/1CekoJxwnaOSmvInND2kY9WccKliLBziBs2M7iXk0HRuV5cbEuTFGuJa6Tki9BCmABu/Coi8N7
rExWPqjrWjEYo1q8ay5MUT6libkcQmGYRDlAHcdQ0TTffco6U43stgyJAOnCDuVNYhnyuj/NQzko
omY7x0tFDEs7x96o0qcWcjntadYtpbXvbxLWVFJeJdHCsStqTGUlyWYrGoWZ1qDChV7LkCssl7KA
IyajRPMxabMmf73e/FVWlBDmhDUlHn+nqBnxYnDUx2DdZtGbn2foJW+6PzH0khIDPVQ6dETixo4r
34Yo76uMVMz90RN79AP14ntocpie0/Jy6NCylSOFJABXrcug4gpVRylcTrVTwwF71T/MOAgHFdAB
AuYrS9SO4opUkca8hk0ePc4QznbkYrLnElTaosxI1C/gX2T+0hi1rdKeK4BdQodLVm2lfsurlhzt
hswutGfQ06Qo8EesKGYhYXttk1pkvNNaSNyTBjFhk0fHrMVElnYbPyaSqXa2XOwDfpXEDmpXfruf
9JUwbML2QYucWt1GASsPsHSCL6aALtFw3CSFUorPaZTgY0iab1VMvHL0GdVA4k3prYQUEPg8oNEI
hhbK/QllUEhRATOx1nmjmr8L+ny+v1uXro5LE5TbMwIJCXjghS05bsxG3ja4/GfuJCQvPv/r/80U
tUlVo9W1VsDBqBvBDLNzw1VuqW0VLreagjFzywv0d+aoPdo2oZ+lEPi24IgsHhwEHBCaMuM5tGyE
SPRAfBktBdSAktHQo4bDqUsadEvGoZUF/raUcsYSLd25KiiC/meGGksdpYVfzaQemO/H+knlmrcm
PxRp66oQXA5B7sO4nxbDp0uL1GmbJTnn4xYWu3y0wmJl/MbgpMNUmpuIs+bJ6vrc/YfNgY4MIDD/
/+bsay/eIg5tO9L7yAcAuKFnl9MGJ20PhvDUSiwy/MVzdWGM/PwiH1KmQR4gsYlHUSk54xBhN3IW
+P8tv3T7QDCF3pGFl8I4VzVSJC8dOOxZ76XlOb74BupsB/mcjkaNAauqafgfo/wQJriQHZnDDVY6
/lCbunxstPf788y0Sx34UtNCbWhgt54TE0qCfH8uQCEnuiVUvrg0M0sVhV7ZFhAZ3De9eFwuRkwd
lzzruTifYLnsnJSHBoA6ej3rRbO8tEQ3CYETdMlJTHSxtNww8wUXkJLizNtNCzUfqe3e7g9kASyI
2whyEf8zQgX2g1G3mjECNSAYR8gEt+KrYXg1t8vkQx9B2ubVEL2mPejFV8ui5Vh0BhemqVCfqxKZ
65HusSTANTqFN+foiQsBY6t5S4UUIKcpDG+wFM8gdQAcOOCR2g1EQinzmA9mApEon6Z+3xqmFrl+
CUCGBGHidqUXDmN6l7LNFxbp27XXxbSZcljsNa8VHbU4Tcls+j30/sLWlPDaaEqTT1k48MX9CYZf
gNtJ6y792JAEA/V4BWYN/iWPaifigXwJ+hVjdIs79MIMdQDH1kgGtUDtWee+2s6stB1cuKn7lcWB
fxv83rX2CKo7PnbE8COoRlMpNMbtSEzcxBUXn0CdxFEK0zQOSfm7ymw+VNxEfpjk8VR3jKtreUoN
aLTKIHa/SXjFtQ4JtRE1vYLbNeM58fd5sL4/n8vT+X9M0LTUQZdXRdfBRJWjZq6V9pD+S24Qaib/
GwXdJp8JPuSCySgUdCjWSWEH0zZkMlos7nooHIBlBuToukydbD4Q0ojTYSVNwnf83RNqfVVrpRP7
8z5XJG9QzzlEdPCWKBgX4qJTuTBN3YcQlc3mqMdLKBVeyjE0jbQ3h6hbd/67NHw01cw4A4su5cIe
2TYXTroKBSUeejKhxuxJ8+iJA++UhWhmRn8MKtUjdYkoFez7W4U1TOrkZWM/SjwxKxrcC/f/kXYl
vXXrzPIXCZAoUZS2Gs7geYjtOBshdhLN80j9+q9kvHutw+gdAr4rLw7gEslms9nsrgrehqyOnE7n
u1L/oQ25P5JKklTYvJxCDgW0tHhjwquysKh9ZOR2N2NmYwJdYDI9aXN1HWvV3rJQyqU9xRo/TCE+
g3EQPATQVHZs5QUNuY7VQp3aHHfnp2Bzt0BhQUX1ARRyxA4qY4p5n1ALLeT1tM9I/zBFsje1xXn8
5Vz+hQBD7eniDhXu+HMECNSXjPQG98Ek3VvGTp++4sVWQOJR31OW2xOKcAMzcOMAKkZd5FTpfCgi
Wd5504+toIQDn1hZGavLMg7dYTDvrfGl02Tn7Pa9egUi2EphdrPKO4yH5SESpLozovIoRTtA0LlJ
4XfMJ0tGoZU910mBhe1fBGD1j7SlJ1mFBmAQOjO63I3DgPqnZnK4edDrm5p95WhYjVbwAdZQplai
ALQgHlMMJwj3rB0kscvmun3IPSIpijJ5AUQvsnyylnUrUuswxaBl4KbPNN09v6s2TX4FIziWmpjc
SkzAQBrC6au3pgTt3kLRkOyCYJKAbR7eKzDh8IbYOysbDrCaFw7PbiowwPHwZ1vOEncpA1rc6cpL
m6HW4NoJoLi4S8Y9WPUchpe+WPJSKluj5bBYwdAKB0CawBBUdP3kYf4YqXyX1+3j+TXahgFlJ+jB
8UAqlrSCPznK0RUNeksdsgU6x9PA40S0LxncJ4rgKIq0akK8S4ACsKMHzY6+8TreJ4UtyTxsnmSg
NvxnMIKr6GOWhb1lw8cilTJHeyMofBofOtzQ69CbZQkB2dwJDsJqgtHoS8CF5U1EQMU3QHJXVtoi
G5OwV5H/imxzwtTlSPZ6DUo/UIo35z/jzALZoJoiP1Xno+7r2dx/O28b25diHFXo6oMgIShFTm3Q
6JWoG8cAbB+dT6GK1/tdhBqn8qYqL+zOg/x0j2KCcJKNeZm4v87KT9yPcqOV7RfhXPMhxZhnDd3M
KFUIJlkEshlWriCEU5IPSpdlGiAgaOwpGEXFDiYcLUncdEpdjnJfSKuHMgUr2ciEjcAKiDllA0yG
Kuw4Vf3z3GT786u2aZWrkQmbgJpx36otFs0ur5u8QHXNNwbrPA+yGaquQATTB52FpXCOcSCr7xjK
sYUXbIjutFgwc4IM+sWsHM5DyqZO2AjZqOZFTwBZBAGS6tkFdF9+nIfYdO2rUQkHlqkHeIa14HNr
lPkWzXURlPvevI6h2/EVIB0040SnOrorTzdWYkZjYOgKSF7YeKflSeiSAs2NE3QiLOPlPNbmKQwe
mX+whKVq6jbrTBv2kNNLpA0mrfH0ztPR1gE+nfNQ21bxCSUsUZuhDKaoAKXp/ZUecjcxHqYcBAxq
H74NTXZEN7s/VgGRTOe2yX/iCutmqCl0YVNMJ4GP70HQZ4ZP4TRKXng2PfFqIoUIQ0cHUqAvo7MM
r8seKiNG1RpEHemuamw/jHbnJ3PbGD8HtXzOygnO/dDbWo5BZaE/4IVsqPZ6+8MwZaWjMhzByWvZ
OFi1imERVNpMy92vjvEqlz72ZSLzuotX/dux/zMmMICejqmwlDyILWDZ0VM8HkHGqafgLOzdeYRy
Xvo4238m9VtpdBLfsUEYgdTkv2uHdttT4EkxM3POARy34N5M/rSBHe6sSXU6BCR1quzz6nEYuGMP
UGXBlbMagh0ZoKioQ1NhYA+TUd/xXJU9eZ83KbDpnn5W0TGjHTKscZc8dcMlte67MrpIsmfT/JE2
pmSbbG9P8IZpEJqD+qzgdXSNVxDzxZnXZCqIE92hRPu63kIh6jgVPzmKr+xI4hE2jYuhg41pyODg
qnE6wCkNCIkbOG1kLh0W+W332uq/a1Ny591OPa9wlu9YbRal50nSBhgaq49VccxjUFa9Z80hH+65
ttcIztpfTf9UZ/fcCLzzG3VzEVfYgl8wrJp05nKm6/UhM1GLDpkdPOr31q4PPbUf/+OUCn4BIk9a
onWAC/PfdXxjVG4NLWgqGdTmabsalOAVWjsxs0oHypDOR0r7X1pPJNH6edvAS+7pmmVqYldFDIi4
Rgsb/JqCJK9yl9W78+uzeTqAuwCc1So0PYhgg5Y9kC7JQ7x9TOW1YujXZq4+mw17OA+zHS2vcAQb
7KIq7QMdPkYfX/A6qOl+ArUtDUSEoa82ngJ5pcCJelWyq7dtf4Ur2B/hStv2M3AbVKk1Q30RzLqD
y6MXFFAiTMESa/9si+i9SkDFVKNtom+vGEO99fnxby7n6jMEu9SDudDHbvFlWX9RGdVlizq5fEIj
jzJLoDZDmhWUYJy5TasRty9oFeS/KAynSXC5q3bt+AK6xsN/GpbIuJ62aVDoy50ybHZhFLvAsrmr
GpLQc9OJQCPLhGQx2v8sYRENYzITNsJIa7432t8ofqrK3ItVj3ZPjdpKdvfmSbBCE9bK7lnasQlr
pY4/SPNkDpfEfh6DCGW+l0W1410v2YMyQGHF0jZQjLJchlckTghtKOVaa4jTlDe57lPT12XpoE3/
9TlCsUuHRhGKjQnaJPCk4HBkGuak+3beMrarb1YYQlARtKigKiYMSs3Uezse0TSYlYNT5gTUD9l0
U4/Jrdq1740+ogjcmJ/aYD4qy5NWE9/GjRa5TZMlfpnpgVsMeO2CSnfuJHagSI6MbQ/4r3GJzUEB
GFtpVONDE3W+UPCKkVXGTVhDUun8jMhwhAADrC5JlTCYFXKKBz0o/Zq1DgQhJDDbe4UtWVI8v4I+
UTg4TKNE3RqGw8ynwZydNvf6DpwXoFqb7lVTqmK+GbWCAQCcD2ACAGfkKV44silIDdhSlroZ407Z
X+V45J2ibxOI5IqDjSJkBe0ihaz1btOIV8DL76uoJoxtJSuXVjPO6r0yjftR1gKz6bRXCMLZmEU5
xcGOqZxAVlfMu8oMvJQdSkPGObPpsj+aTDGBFi69p0NhSWJP5QjTKKIHWvsxKipUxEiGHw+yg2jT
CldQwqwFExnUolig6nu0Zjhmqzp5mEg8mgxFmLk8jMARsNw5lfjKxst/jHLOQtbstek2Ub0MplKw
wP9V6BuNKAZD2w4qKjSkzuMrnrglaJv19tbO/CQFT6ouOYc2aIkMUJGin22ROAHbrrC5qmxI85QB
siuc9Jo+8DvzW3tD7oIdCG+/gz0HIcYx/IMQ47zv2NrUK1zxnCVNWiTaR0pkPlogjEZlbHJHwste
83hyfx5rs1tyDSZ4bhB5pQPCsqWH03YgYR9CDgjshY55l1/k++rSnh0I9WZP9S70UugXByBWOf8J
W/th/QXkdD/gSVOPTQPmM0+7PrnkHDmSb1bjmdrP80Cbz1hrJGHngaixIGMIJJJcwiX3vPd09ZJS
lI7oh8bc1aBxqWXJi78VWnEurlGFTWhZQ0gGBTPcOuX1jKDzUU2cKXSQio9euqfg4bJbOtpj72fg
h7K3Vl1mTMLmJHMaqwNYrqCWGO2Cb+Zd8tJ6zI9BUcn3IRb0PvEsz3CbI32oPeUHWoaPe7CDwror
tz3gEAdjOPhUD/prs1PvlctYFrVvuXaGDk5Q+0Ad3RApdzOTz2mSoxmQTTdBPLlcemxtOSgGla2l
/4FqUF46tbCmyLtM5Tg8isChHEVs+T6QdiJsXj7WKMI6N+iERu8xUNDoqoJknWXX0Ho1ol96j5f9
TNnZml+rT7O6H+0d5aovse5ln4gZpTW+sNJZoHRqzoCf6agBbcO9igIwmpXVgSQqSrHTi2jo9kaV
uhVumUoyHlFp9JXnrfVHLKfs6pw28NKJ+kh8hFbejwqInFGlmBeyh8fNC+YaRrwjdLmi5ymsGlfy
xtq17dU8PpuKifbm723ypJYHWh/r+eH8FG+FCGtU4a6gVBPKypcuWaNWLtKZXY7ZH0XLXlqu/DqP
JLNY4ehpBrUsCgvjY/yOak98eOyCP/8JQrwWJH3WFyzEYEg6uyQmbqDPuzkrvPMwsqUS+Rpny45o
Py6TZuwU3MgR7vTWsSG3A/VH7VeiXZaap5r58TyuZAbFQD+MpkFTI8CG9HuDd7NBu6fk5TzGtm/9
16+I0TC1krbKK6xSPKJmdaiR7lC+W9Z42VDylliPrRUfziNu+8pPRMHHcDttMiMAYlNfByoCbRCF
yCKtTQwUN4KPERTof1UkFa3Voot3MYw+uintEekR2yj79/Mj2Zw77UNNCHVeVJw7FRVAY7ZQaZDa
9LjicPU6yLhHFN2rzdsQr3X/DU+YuTyceZosLfZp/dAYt0G6S/lVYr3mwf1kNpIIbtP4VoMTXDFT
4yRVFzYEPsyovz82aetEqaQmb9MbrUAEV5uGw4gnb4AEY+2j69tVYxv3b+sWhR4Ss5MtluBuzbBI
SKoCqkSVv42SFb+b3/j0qJNLpZO8LW3OHVl43hgoVv5KzbOu5VUWIFyCoD3l44UG9pBaxk++Hfau
UARzKAxSKSijRI3tdXTbHOYDXq+O+XUFmo7EwcMtNMo8/Vi4ynW+U3MHMqM+kazfhhAQAsPVNwhW
0vWGYjQptsDwfqsj7n5GTd+v798IBalN7Q0u3TNI0/MXyNG7+sVMwfhnSL5hs/xw/Q2CESE3OuVt
iHnowWfl5aNLH6bLdg8+wbf6PbrX/bQC9VWt+ed343ZQvBq7YFFZQbjZ1sAFZaalQMZ7uuwO5Ffw
C5wpeFtSd8Sp3/BKegtSc535X2ARPp37xeJXcUpgGGlqx8Cnj9d2jkA8uBpRT50AmTvWQ38ZPJCb
YHbCt/MD39y0q3ELB3tithU1F+nEBHRpyNJA2kTxW9kjkATl4yK0Gh1L0faAGm4cTM1bElzSzE2T
wZlryQ15+di/Is7PwXwc/SsYQtsArHjLJIa5m0Xst46bjK1Fjqr/mSMVlysVeVtZyeymM1qhLnHw
ChUqhk00cKD21S8lMLwsPQTQG+XWNxN5w7jdnV+xTaKl1Rb5iPtXeGGV20q/5E+5W7uM4XbMvuMP
+mTZDW2hm/iqvnWu+qBcFfvuyUjc7F654vvzXyHxih98jKuP6ECTB48Fu6k17JVR25WGCymmr5xb
q6kVPFIJ4ushWuymbgonMGuXQq4jlYWEsgUUfE7WFEuZAlDU5L3V/Lb36uidpj5PayeRCpBvpSzX
yyd4GqpMTc4WL6sMrcMZmpnvVObFQ+/1rRch8UarHeue0QIq8XGyJRNcDOlrFdoQGGbX75FwmLLf
KKWWLJhsKgV3gtL0EjK4wLCJM87fx/yYz3sLtX4QoNzNpiRTI9nvYjEa5U3cD8vC5Zav9H4M5acC
WzA5zmRwuX05KRKrlx3TH7+vzL6yYPNxg8XLjijfJheQuK2uukvbz5z4ut0lTqu7D3z3lO2Hi9Gh
kG0+v+02Y+HPDfHhG1b46D4I8JaJEStp54eMIRUocS+L+f3tQymxQd4P4kGRmGfoFaobBKGVVT73
0ZHZl139HGU+0yVDkQEJEQ+dlLrMF86liu/qCHRIF2jdzEav/1IZDQgZ/h2S4EXMYcyjCd3Crlq+
o9kckWmGt9ZS1sG7vTYWwwsheInReHZ6DvBEV7XMXLiGUOKaWymKkY7nV397d30iCDuYqxGZLRPW
N2uJw+Map0vpBsy4GkrFyULqtSOTHKkf2f+/7eETU9jR1vJcVy/sdXFRv6SE4YqXFdD5tLP8wNrK
wAEb5oSCazXlr3Fv5OgSq5vLPEezuVPEiv5G+rl97yc0VDWGNV2p41T9MLooe0B3pQEyK9APOagE
iA/53KJytUIrWd131h+UFQbPPVf5G7QrIbdVT6B2TXXFdnmHeoTUDMND2LFgl3dUR9RW2ek1G8Lh
mnEeHtELB1LMrrtuu5guYjfG5NW2Hr8PFofKVGrTw8xa43ek1gm0N9IcuSGF+ok+PaoVy/dpTR/1
SbEPRknA56jEd6UdK5IF3U5GwGD+z2ZEehkezAylAZhdEF4oKPafZidPehxz32tIIypXc/mEtzN7
kBFob58Fn7hClr3gkUZQRLZkIGdwoihOkJlu+rXj+xNFiIwUlhWgWMKOqEFzRns3GHZR8Pv8ntie
Qh3sbSrkEhYGndNtF9a2kRYcIH3yGM57dXya6T5F0If+jDzeKe1bs1S0feWgW6EKMYOxKDk3E1CD
9mdcP8daAjq8S2U46uljSmUpkM3lWqEJriVjMQXnNdAU5TXW3w10W83M/48TKXqXqUzCwAZIUt0H
/S2xbya1dPrygkdei8x8Uboj3lwq2RP45kGg2wunIehAQDN2uoBVZGfZ3IEiizXBfp4mN4+jm34M
bxrGf7I2/8oBt4ITVg4UjazpCbhsQu3VqB2uxA7THSO9mqQzulXJjvbjf0cmLJvZjLalKBiZnZCj
qSROZB0q+1VBTK6xyzRCT7DhY+OdX8itqAgJrEUAFXTR6oco3CpGqEEgqBQL5x2fcqdpsx0vUncs
e/ACFfsoTA48b9Forr6ch91aRmvR5EZBIUidxBLGAnpGkLqDfHzQ4oBl9wNNUjjlFhc++1rFI+l5
uK0tsYYTwocgYlRRJ8Cl6v2YtX5rPSWdzE1uHbhrEME0WWPZczkAJCx/Q84iTr0hA8UC2BXKSxKY
kohIW/yheNai1QePu6a2KAsIcHE2j9Vkg2/ETCMnC36OloP6ZU8PQEX0rceZ10JdDE3DNu+cQHv7
woSCXHtBB0+AmADNFKNKrBLN5Iz8gp914/mlk13QN+dzhSEsWp1TvUkXzow0ImiV2Y8hWukSRO2v
pP9lyOikNk3EAr0kahoMEyWup47F0tMypCN2eqEjiROBYuhtoqXkDrIV9SEx/Q+IeIKnI+h3lYVG
sC7b56iguwIV519ZmU8I4bA2q1kpegXjaKvYj5CdqnnnmsOv8yib+9dWiQZFOZAiisZn650dxwnW
ZtCeu9QlZgITwFssSKTZkElMfdMQVmCCE0ZeZiZlCjB7eAzMO81CFzx9Q9OqR9kx6r7QsAcvbKPK
HJIhEMg5NYSgLyoWaItwAKn2IWucZKJ+kUo20PLN4u5doyy7e+V3QZNKS9piA5X2TYDSBJPtU3KX
ZBKYLfe+hhEej/txmrmxsFuEc3HIOmPfDiiz1K1dlRKnB4dzMd2qmowhbWsvrVGFnWunQWiP/YJK
Xu3+D+kuiP3tvAHK5k/0flB5aYkGiL6bkD6z8c5TWeR1KsDxpD2cx9ocztJea1gLf4EqnMwFy/Ju
MMAnMcISVM26GA362oBX9zzM5pDw1PHhfsBzKMBUXZlwrQcMxdUNhVz2XV8Zf/Sw3KP6dn8ea2P/
gseULDaOWBA60afm1ySxUaOkGP1r1uGWQHFpHG70WEZet6yzYOQnKMLGLbhRgguhRetLc6jmzmlk
R8SGeQMA8mcqCMMJFHZOh8FNHvM0AABNWy9HH+OsGaAx/TY30GUMlPeozZ3WCiSPPBv+CBy3xEZh
GAidVJEYyw4iUw+bDu1lDB5cDZzJNO5ZFTlJcdVdVVRW5rRhGCd4y/esfAUPURaC+giUqA07sA4k
bXnI8uPcppJxfeRh/1qv1cCEM7CITDNrIwBp6L4wjpS4nblPWz+1n9m4I3WB3p7DlOzp3DtdbyEg
lVWEb2y19VBFuhMEaXSsCL6A8+sMxVTEOqTF4bztb1VSnYAIHj5feovnZf1ShfvBhDKXxHbiqb1q
7Rz32gS1VZETaeNjifBLssn/H3D0+IJSjVAUv58uJgovZj6SHt0FuExTtFsq1i6LXwrjsVVKJ2BH
aEk5kJ88P+bNjYKCzX9QBd+iVBkZVTagr6bfaaFXEBeB6k6t92HpVDmek2Wc+tsL+Qko2Cw67Ipc
mTHMpr1GX4s9ufUkCaY2pxI1VyDGNKFr+1ftFTdYUIXVCHNV4+5msqPJU2sOcXtNh5qajY5W8O73
aIbCyxg1ZhO8X6WMG2FrnNoiQU9BimkiHDpdztzsuJKOM9oKEGoHIUHr4k1U/jy/elveeg0i2IyS
oTxsHvhSCRu6U/o9I3sVgl3MHRvJubDVYKetoQRD6VSQtgUZxmNOPur7p+o+pi9R9Th1exv94WPl
Z+l1lL3p6n7uD2PmooA0jj0iI3Lb8nnr7xDsp4st1YIeInwe2EIq/blQuYecA6rqJ8nW2FxBqGos
WtColxWvMimejVBUTzBinYLofceJ4lbl7vwKbpXjoirlE0UIiSK7ijIjA0pCc09rvYm/WerFoF5G
9T6glwODFBO5itNrjblT/0rTP8H81srKOZdZEx38+isEa+WVqo5dj35hPfYZagnH0u1r6nQRA50y
8padJLuwObfQ9wXrANRe0F5zujtMiwWZwoA3z3blZS3F+w4jP2lHZdlDfSvWgNYsXbRmF5VbASpL
6iitIkwwhZBk7U8edfBi5qaQhE4dPPJAXXyEln2fONmf5sB38VXy8hva6rfkJva0PQ6zlwyq9+pB
Ru66PQf/fphYEI28Tt1PIz6sth7TIHL0+ZjqkjvLloNALygUlFW23MaEdZ31kWdZoaM3vHmuVfiI
BGQZF3T2NSLrDdma5zWU4ItiDinLWcdwutZX8W6Rgi3g/F6RIQguKK+7bExnIJTQRGm12kllr0mb
J8d6EIJ3SaYpj40BEHFyBCFGZPhj/jNSDwlEp5WLoL3SZGxOW1YAfYIP0WfTQtbmdCdAbj7nibZY
gbFTLb9Gs4EM4uMFU9zdBEQEi0ABQmKxQTIwItwcElgBhFwv2l27t22vfY/3L9zrd1AC9gI3AAWH
kzMHtdG+rBR+y2Wv4QXLUMqcZnwZYgyqURV+GpExMy7iWXLub+Ig1ofsg2bpsPfTqbTMEcVcMYbJ
p9vY9IzkzSxvKXk8b4WbC7ZCERy2SpRx4XKFwwYrnqkczBAV5bJ2uq2ya4RkoI5gUB+iEM07HctI
sp4NJXKGtpXfKOq+QZ+l9RyEz/3s6LS8TO27HPiGtUOjiC3baVvwBNIyFvJ4uEKBmfYUPuNmGGkl
Rx3jotYzehO7Z9ELnd5J8U2pnWj2UN1jYVPot0TGy7WxzZf0kYWqduTyNSrsiJbh/gl1TlSDqsov
q6q9sKUygqwtjIU0Hcp4uOviwnY6vj4d2o7bJvJt1VA5Gqc7COjcnzeUjTOVkCWjh9ABmVBbGIc6
ambaDBBuppEFulJ/BndFY/3pY7+FSHVs7c7DbVj/CZzguswI9AXxohOtjKDfUqxrXZnQyoOYnk6H
81AfR5PgUCBgieDS1KGVjNTH6fRFoHZvAhuF+ONFiQaM0QVhi0Mh++X1F+V+SNBpU/pvqPdz6MPg
guUP8oKh95576ZXuqg5D08X5L9qa69UHiWepYmfGOBv4oLlH1fdvziIPLjsCy8sQXlcN/8KFGBNg
oBwA7aXQBRO25xBSdNAVwNMWCXCo9hoeRv3efo8Oduq8jrlTMifl7vlRfmhU/j3vn7CC7yHNgPQk
6F7c59wHt0UIIto95JWc4GjcxVfzwd4Nl5kzObZv/8DTZe78tI8/2wOo7XQn3LVvNyBL63bcDfzz
H7YVxWI+GKgncHXVoRt+ahBhF4M4O8CHBU/KrroKve4dVJaWF1yFvgbupaWrzM2PX2BbOoElp7BB
mCnavDAChy2ELPXBsV7OD2yrmvUEQVhoXR3pUDMgTO+Dpx/QznhT3iTf26fYDR4pcsBO+Gh8rxBO
ohzBu4j81PnzHz9BWPS8SmmYhVCKhmCrA4auN+3K8Mqnu/z6/bW6pvvxJXCx0opnOdTjlzL66q1q
pZMpEGJIm4Qh3nkwBcrherrN/1gu+lDMg3V8/17u0fQVFI7yw3i0Hu09u+fOr/PD37p4nsAvfm+V
5Joa1BEZMYZPb28t19wPb5o3obQ2vIfgYgVlZt0FW6OMyGbjlIfcF3qrUBWC00j0cDYUq6p8TsE1
HfhttaMkRnY8cyfTwyON2l0r4QVKKtTEtVAk+SOO/En2ELB5BuvMwDsage4EHmJPB84rVpkMQjDu
3OFyrXdOqhoOnDL6dPa6fiztW6t1QpC058XNbN1Usvvv1oGCiloD46c6WtmEPa1MULYyeuCP9NJK
vDA5FnaIfPDz+QWWwQh7eDTRlN2qWN8AjbZzXV6hI/xdaaIHrZPpSmwpnRLdMiwTDDkMVfjCkCLw
aGt0sSXwl7udF+2De8vPjtM365u21w/D5fSgXBd/HukvRB07HCW7FjrQk9u+yHbVtsdcfYow7CZp
wQahYHZT6AF7A+7AuJomu9yt0UbpTujmdIa9upsv2PH8fG/dcZaYR0MhGUiCkLw4tauJo4NIMxJM
QgfJMjbtFWK7HQRVxylHX0fMb5Fg/Yn+VZ+0Mm6brbgLqXEDdoWb+F9PGWBC0uuaY1uREJ0+v4fg
4fzgtratCXFEME+ZKi5TYszFqQ2ODcwqiTifnLAqWbibtDCDelke1v55tOW/icfxGk0IuZKwbnk9
AS3rumOBVtuu1X1uDW4ag5Miej2Ptjl3GBqqAlUwiIivTS2DjFc/lh1cTowStvZqUjPJDWor0Q+N
aFDGogLqI4N6ahthUnKohVadW5bcgQKVM0P21G4sPw3Ky6EoLoIREhVGfGCN4cxt75Ya9G4b3SWU
XpwfLtlyDKiBBPU+XBAIB4Wjlwx5qA9904FLxPKrqXMNO7jMebafgumgZWRXFNmOjY9aabq5qu+z
nh9BFO7UFlQBaHIFyT43gh5kD4amPviRFD9TPGrRvgIrbnbNY2sEqUOGB1YmCdM2dxjYKxAf69TA
CSLssNQgkRKq+HKt/s7GK812SPdaQQozuqOVMxWXpioV2F78hWiLa8xlNlfHpBnQRlVbYIZt6sR4
nS50xQ1HP9eVnVreTva1lmWO3aOiZtd/IX1I1uDCtouygEwJB3g/Kk9dm1yY1rdW6/wEbZFTUDsG
fztvHJtRwRpR3HqFRdupW4YLVS8LuaCoeE2RuDQNzwxNZ6w9HRomoPfUwZ/Vdk6m7iHhUmS/R37J
7N+Sr1lM8dzkC/chvJ9koTrha6AE6tnT1UdlKfXI5M9B6rPgri6+q0oOsqaXOvutWI8S/I0SMcKQ
5DPh0A082gpbhaZaU0ekx/yTbw2iISN6xi2dkCOFUjbb2SnqY2RvuFtXrjWmEJYasaZVkzF0bps9
RsPOii+4AkkXfQfdSKcMJZ5pw9XaFsNVGg90Gl7XhC1FmRoVTEU5Wt5mTqfYj3VjQdsTuqjxj6GS
PXgu6yWs5wmasJmaQGvMMF5K7ooQRnOdg2w9YF5pPqRj66TttaFLTuVtROS4IWS2VKEK40OpllGk
LWJLFmdQ80JKznhJ0HLf5/rj2P9B6yCI2mT1C1vu3saVDdd41LWgzE+wm8RIhs6kqAmCLGVLbwiI
1wkpHKPx1fFIMl+ZM9dQULf5k/YlJCCOtX44b7obh9rJFwhWFPFRV0IbM62z8nvRVtXR7kgjOUo2
jWc1TGFyjXhUwnIp4YqH8BiGsWvS+8aMXbwk7TrjC0W9GBKe/dBmjIPLEJ1B0rF8mrGUdqz6jMyu
Fb9ocfytK60dT2C1WiUxnuX7/zLXT0QqEO0hbNOSoV+qx1BbWJHsELShm0r1QLbXCvU76G/G1ejD
J6+OGMU0rLFMUFio4ErmVMr8Q5VppW04FczdJ4Tg1gOiVyNZ6uDUpDggMQqu4d1SdlCE3gRuNqJ8
P29+m5ZhEyj82KCZgus8PTX1KUYB2aI0pxTOoOi7Nrht4r2VuXrBvfNQ25tthSWY+lDYEIEagcXm
Ur3jXXVtx+Z9P9v7akClpk6UR2LE4NNCRtmZ2ozfQSJd92saXfRZntx2Vp4/Sb5pGd9flrP6JmFn
2EM1DnaMbwry5BkqoD9ytbrJsvQ9GJ9zPACmoGIelWBP08SZDVC7BeE7MSFHff47NkI921p9huBv
y5L2ibWUrELgbbDphQZhuWB6ZjLt9G0citIcKPMwS2xLmtuixDsVcOLQtdQ9C9Njib4raXX4VniC
AX0CCWtt0GGK9R7zOljvatTvTd4hJRqwpzAqDnr2atqQagSbis47L29fWjLc9dR+geaUoxXpTcLR
YmrLyCM2N9fqo4TFLvGAP6kRPkqlDmFXBuLE1trnDH0H6FSZuGRRN73SCk5YVEVReqUhmOyeI/fd
edPglain+YrlYDUXbTBIgAqR56hC/nNKUO5XVy5UkHbgDHcoiq9STXKGbE/eJ5DgmcrEDAaeQDsv
LX4ZdL5j8T0IYGnh9fxdD0aJR9821E804QxpxqiNUWqKDaHruLk6qt3uFa25sVWJV1r+0d8O4F8g
8egoc1Dw0RwltFH82iJrnqle3uXgvH6pI49Z6SVI6c6v2FZzPo5GxKsWQg8IjglLlgaoXPwoRJ7z
6TBB6EtDOUMBTubMKG9SEEUqZrWz6K++/0OL3wTts7gJQtzV9sw+l3zMlo2uv0VY1ZmSOi1ynDft
mBROg/oBb6z1yDPiKD2cH/fWkq6hhCWtaJlZiQGodAyP2aCB7q0/QtQdBGEy8n7JqMSOVt5XE5nQ
WuRSTbkua2T8dXIwmeR9a/NAW41IbGOF1WQlCwATKNm+j40XpUTFN+18JQT1V0fcVEMl22juF7Ei
PiQ+i/FuaBhOPMo07LZ2J7w6tPrAsIFUqZDYs9SxV2oKM27D0c0g7Gh2zG1tejV2b7E2PY6QnZR4
nsVMxZ0DYkVUVljIpP0lrDIiSmmiRWpV5/qT3UBCoC2TDKBF7dU64V4YyoS8ttf1E5KcRitBFaC3
apHfZVbN3FCZLb+JR2ihDlT2wLVM2F+j00y8bzFsVFU8KXNtVGKmY0LBDXUdh79scP4Std+r0JhK
0j+MJogCIYlI+mOpDhLvt5yOf4Ej7WuaKHpeks+n47S0RNfHGuAVT3ZxQh/SYZYk+DencgUhbHyS
TIlaznCwvZnuUNZ/ULPMKyNZt/xWKgh8op9DEXa9XmCVssWRJ9mVHj2NUYSi4PuWeGl9YUZgVVC/
K+iK+4Kr0ZGzJ9BgW64hp/NX1HZuty0ORbPHXScPdkXS7xl05hQrkhQYbXq1FZRgkj010SZrACqy
TH9CDJHwEa/O9i0ku+/Oj2pzj+NNRsc5jxJ1sUUzhW4s3l0xlUrmIlpFz3oB7gPEVE3+Rq3wS3P4
iSZEL02Ytka2BBaBdm1aeMJMjnYUO6kszbnpRlajEmwdkogqyzhGxcN8P0XgT6n+2Gp7Mf2PtC9b
khtHsv2VsnpnD3eCY9PzwC0iMmPJfXuhpVIpcN/3r7+Hmp4SA8kJ3FJbPbSpU0qnAw6Hw5dzgucO
lLiXl3B9t34pxVh9HuSlnMzTWUIDhFbzEBvfGr8/1TyzX4sqzIVSjNXLWdjEMmhq7G4MTaekfoxi
dHPbGP0LlftjO/ahTTF/cp3okcrbuVXh6O1A6cxU52nQc+vv0IokSimEa4ByEApnGD6EememoZXX
90nxg4sUu7qqvwSyzPcFVTBwV0JgLm368r1tHDN+TkXerOIaHLVpLuQwxxpV2NIXa4CyNQ6OAHXD
re+0aMW1VEvbvAuH0alPk5s69F7Y6+5ly1n1lwvZzDnvzC4ajXyWDcZ3LYk8QzZ3qcK7VNeDw4Uc
5kE+aSCkzFrIid9VV7+SXZW42l3hjl52VwJaFJfdBuCmnCh4rRp3trTMe432eMyRYhb7lLtJ4Ahb
31UP/ZP6mW6y7ZiAL8qufoCKS+M4tdV1/cmUqaIN+EujFYbNwtz3IZjIB1PCQGbpjEbFU2/enS8X
6kIKs3uC3ISKNFtOVG20+qSBuSdFk/hUO+AtKGju0nFT4m2GC8nsHi5bzurpWMhmdjRLjS4sBMim
jXo9JhAilnsAoGyqUN9eFrXqSxeimF0EpATwySlEZUK/EYAZI48RyNPQsKAn6DjUHi+L4+3d/PNF
Pmwo/KJNMoiTzNdCus3nvmmeM+Ot3vzzhQwtQdIISVKsXhXiarhNmy01rshvjNegQQ2FP1FBPxdK
Xudi6kZpAhKLuIWy60RwquIj4IKyrRQpMGiioR6Ghkb8x8gom65IiYyoTmueJdJe9X1ROf30Ogn1
AYPobjcVL5n0EGf5/eV9Wg0cFoKZWy+sM/zOOXAIkeAzSzuf4Ega3+rRF6VHIBrWtd+oVixVZa6g
VCPhqJM5VBEx+DrIhgdMxsHvbqVy7hUTOXh3s11/Od6/FGQvoCATg6CbY5WowYhCS9+7EYNYlxeR
J4O5fDIwGZiAMwbgKXYNLwPfEkeRlzJatfaFIoyfGpNGU9saQtq2AJiVqNm+TNzJkBB+5bxgaK3B
BgY5T12jiw/Nrsz5LetSGuURy1ZG23zahPlN5L+ix1ulD42CBOT4LGu7Nropgl3NK+avAY6cCWcO
dt83eRbOo7Bq4sbatSofqP6sAVZhsBIU1Mq9pFmk49w2q6ER8KglVRZlRJaMxlNZGHUeQmgmpM9D
gOmGKHR6WXYLTbXqWgdJYmSLqeBdtp11ZRdyGWWHOiCDPsedE1p8xhBlWp1aPhndIX8CNoctjU8Z
SMJy8qTFvAwXVzjjd9o6UQxgAiF0iTv0Lhzy7GhoH+CTckLjqjU2pe/Qauvz0iOrtrzQmfE6Ap2o
CWhq+ADZrSNyW7a6pfmlJxlPl1d39RpaCGKcjaiJfdUEEBQYwW7EY5IImTeDu1wWw9Hn50t3cRNF
jRYNhTaLGUzfKvvhOVAmS0B1X2pbzjuFt2c/f74QFsQq6volhEXyD6lwB8X26c5HOb+cgZt6T2y9
oQb6MY95ZD0QxES3hrlhHUCtjJvL0xRgUBSxfFP1FgViUjxQTBIIG6KkllLlWzkZ8f9XO1WMXBUL
LUzGfYIBuMR8GpXPIm13l5f9/1iKX1/E+MSiwrjkWGH6uytugT7Rd6cuwbxfcKUBat9QNgJqJXrj
mpQTTK01eYPK45dgJnCrwSGjZQRLMZWvFVU2jS5bw6Cf9FHFBI7hFgK1pOi2Scerjgyo2Ik7LUh3
inivJMGVqfkPpf6tJ69ZLdtiK8NMgqvOQCGpl4NNk0ufdVK5lMZWmUui1dWofcyIIX3JI+5aDQsX
ijBhoaybsTZqUCTpbrpmR6OPEm1CqujQYeTs1rqD/bVmjIOt/KIz/fntWcrg4ryv/WEjFrdSc1Lx
phAMlF0eLpvH+uH/JZDxrLQSE13tYR2F6gN+yNzWooQRzcG9LIZrhawTzTAh23XzuUhPYO8oCcBs
UouKaP7axbGdtq0DUOhe4lYLZis7j2008BNrAOXCGBtyu8yKFia6+WQRAXAR7ms/3PjqlQ6Lx/Ol
jb7FSGsNkd1l+yF1qrazULbkKP51gSFfmkcV0S4pGmyBSdA7pUZRGgF4CdicGvktLxav1VB2/JI4
qTbaRn5TiaBczOypvtOA9J0EJ3H8+4iK59/BXCcyxvzboMR3BM1UeEiu9MAfARqtmlUnP49CC4hU
o3dZ+VXdQbaNXJ2oIWhgPEA/yTGNNQXhmHlM1C0tH2IeZPX82V+2F22wRFPxwhZZWrRuqlEGHTGI
4+sFagSgd9BAYUJUDOUEsmP6+xpzLZybbE0ttJ8qM4s40vdsL5EgGzAoFWoN41EHJGw6enT4vLx0
X8Nl3CALGcy5HHSTom9exYMqAJQhzIbbf8XTgjmR4Vgm/jBvThrYHXL047FMXi4rMX8kuzlLJRib
a5EZMAUBIozsJBgtwKRcne6b+m/nkM/XiglgeuyHNB8zeygPyvA9x0BDeksUTkljfUfQZIAsC6AB
dEZKOuo9HRPsSCv3VkO9uOFs+fpq/SWAhajww5GMYgwBxXhfVXNdPfDv5c7nWO/XKwarBbp2AKQR
oHuxPVvUAK2QOa+W31EAVqLdHY53Knztux612TPVhPg7yBKbh8mPQOZeJ7HPeUWsKvpz+kkSFUxd
MSuZRWov5ioUlWmAMfFdKlq1EVspD6h01cI1CAA5FlIGBhOLDUaZjjXgNTFA90Y6DPf4APTRby/b
+NfgAMu5EMKEV3pgCGUzC1GTDQlvpv4+6Z5w6VhtW3N2btUCF6IYd5pTX0omFaKIv9cxtpm1qX1Z
mVXbWEiYv2ARNqMLVy+EDhJ69SUNtwNYCMejVDzW+laNXvKeU0Rbc94SJorhv3GiviAkNENdgajP
RGCVP2QKEEsw8l0F34PiQzXewmx3WbnV5VtIY5XDwGGP8B9VrXFbJt+EgpO0WV08TPPNKKoQw+an
YiWmPe0EmFv33NC9Ih7jAqG1+WqoLxFQ0vuPy/qsmvdM04yMG+Dy2Md41oljSiba2FGngkhRsuoi
Qrs2L3DgiWFuospIzbQvICbRdqqJSUAFToF3pcqrm7NQhrmNpkiXyTgrU3n5EcgVO/qmUavWMPTn
Jk+andn68Xr6rtwbTv9CMA4Y2dUeiLGXl3SlJQGn2VTJjAKKkJGdQ1RKZUL3XIhZgcSRrwYnfNNf
MeK+9a10H4PA0TUfhIIjdF31XzIZD0KETg1KE4O3iFD17kH++90c5zoxbqNqhEiKfPz+QNlXxVY3
H00enPy6jfxSgTlaaWj2gkogQidHQdtREltcHMXVW8MkuMx1Zc4BM7dGR8IJ5DGQkZYzKM47Mk4z
bkv99+egNQzMwS0B/kuf78lzHyjG7YCLb57c63S49Cnu7hOfBJgBIa38bYiD/O8PrJ9LZAxgKhUq
0BQDVVn/3BVXovl42arXVm6pEWMAUywVaSfj90v1tuh+9Ap43MdNl/JSvGtXoYxnDmQBl+VLd+Qo
SRGmquAAxcGR+sDS5G0n7khfI/DbXlZpzeCWohiDE4IMhE8l3EWhII0zxY4SPJckdP49KfNXLK5D
odMbGjWQAkSdVOpslGV1YGn9jhBgq+gziA/6Zc6FTK1s6o05qwKiF1BpqABHC3iDzqsmgFG9/xXC
ROIVRTMODSAkxMTSpISOjoHUOJZAN/5wWZ1VSQbGrTDnJerAOz1XRy6Q1YskHB9DnXkxT9Gw9UW3
4xFXrTTGIHRF/DoD/YL49GdyfrE3QzyGcoi8rN0Zql1qxlMESlpVmSoLE+4WGNvsMcVss089veZ1
fc/Wxb5rlrIZ6yNjo+Q9Sum2nE12q1U3kylxXhtrwQSQHwiuROQSDRbgiAZTkMFe5rYOivu2zTpH
rYFTG7UmOqdy4JM2lR87MqmA8Na3nILQ2vHCFQiDAeiLCod7vomdIfvGFCJUMkCQQyggtwuy90nz
Gw8BBS+peT4PGAgsNG6bCKaKkBMRme/KmC6jXe40QOUyS++yUa7q80sQC49bjnkfFDoEKWINwl+p
8pv7LC16EY85sGByTvS6bS7EMVcIUpH5mOYIo/VwsMA0aiWRuCUDItzEAJlLmNmNie7Y4dQWE++R
sBZTI+GC8REkXAC+zWydkkm+NIQEzzvkm1TzrigCYDuW+yCWHVX63gCm5/Larnl99B5gAkjEc05k
Z8cMsx3UJpu9vtZXltgEFOSCYbaVS8DOdqgSlS//nkD29BE9VpoKAs0kR1L4B9VFK8oRJBqdpanD
82Vpa2cdE5hgYgXvGuBkmLADzXllr7R4rKoD8FKJjroBjz98dQWBA4KeNAOxJ3vWjUmMlHS2Tkke
nEx3Ry22KozlA2K/ub+szc8oiXVdmAFG6Q5xOnAFGdMU8UZIkrpBMLgzt82LfFCAfmcNL/0xtoEh
Jn+QXe9NR916zA76abwZT6/ovd2aWwMQIBjrdS9/z9rqLj+HCX3KfhKnoMDnzJs4+DmKwk+XJazA
T2hoP/2lMXMgwjxVZLApN7biaUf/AMiJm8YxtsYxvWpfBae7Kg66BaYcaJnuM7fhhSprF+JSPmOu
jVyXaCiDfBWYnEmyJ+HRzwUnR6nisqYrwO2zpgScLyhHz/t77rWjBK2cdY+JShzTFwE3YDxmjj4A
KUv3N0mKN3zbgMYPU2UYIkVPiCPmLa91dNX3GWjKB2oukPlQcDn/iMSXplKt8YKK4vbK18JdqhMr
qlqvlYGEkFCrG2+iAFCFwffL6q/5+KVgJsRBMb7Eew6CB5pZbbjNMMHaDLvLQtY204BzlXSkf1FW
YJZYLMwq1nWE0oKxmXygl2yI/k2bOB5upbNgvvMBNYEMHSigWeiOuO1VtQUiji3RGx1EtJiqt8M4
2XZSveviZhtq471evGJs155ohjFx6UrOAs7EyqquJqJSdMsCw4tNeAqCLAtoPgZ+R5PY6M6Ncmql
lQvqwctrunZjGb/ksHnPIRNrgg4bWEwW3Slh5JZS8Tb5otPJ1CrK72PIa9dbC64IDoGoYowEDc6M
T1enFPMTA1AK/FABY4oypdsqR3IwGvwbRckPQ98FtpwLvi1LMo+gac3boyF+JsWYE4fsBQ06jDqq
RsAwKNq3qL/p0s+pt4faG/7+HOk8WqCAQstAF7DCplkxtiDQWIbj0clzUe+i6LUOP+LitRU/eLAZ
K+U9yFKBdaOhORhPFMbJRn3Wjrj+saJIKbedN6Km1XtScJI0j0gekcGcJD/LvHzlar5mKZdxrkMM
JiYRWGy2qHrfB/tW2NaVR97uhCdSuWHtVk8cL7O6exrwLeZ5T/zHuDd9SlCNmSflSYLBXG2vipYi
vYvRY8BDXVw7fmQhifFnidbnJJwl4f1jgciuEN/72FZ5mOOrvmYphzkMdDCUgcxysgadstK2sxIr
u1JuG6TfnPKm9G3t4fKB52j28wpZPN38PvrXGobzLD4mZvPnPAbRVHp3Wc7KFCWsEqkIsPkAY05m
s3lTbeRAZh5w9W50W9pKD15ugyqMnKQ3ej/Z0aa8AZhHb02vlwWvXUVLuUxU08yk8znpYZX1N9rt
ACFHTe+yCHn+HWwgt5TBnLhOTJQ8FiCj8xLZkp/AIe4MO7KrHf8+f5B6J7MVQOVpDn1P7GvMH9i/
k+5ZfgFz9pLIEBQhwepOsnwTT6IHwCtbR0PHRG66stpxFOYtKnP1jprRjPoAhY17fZO70ocAumrQ
jtIjxirG3pGcxAk3yDe11jRa6gvdTFcYnv0InojHSwz9H6s/B+yA2MSkPrP6TWhQfQrgxMWN5uUb
f7NLbV2yDE86lnYNUDdXdeq98intMOucbaKN/qj/xhsdQFR/fQKz/MPkg3hSw7XZRlfofpX1HeGB
dq8eVPAowa2LKmgYGWeX1qpUivmsZfG9rX6Yage6nHu9+3F5a1d96kIM4+nioSzQ0w0xaO6uu2+A
jvDzQy4PYD/nhqfrsoAKamJ+G6hAjBXFUzxMgQ9ZFHQDSYtKp45Gm/eGarbeo2lA720kKvCujD8b
PXSMsTuYWu1MlXoQIuIJyc1AY44/XI2ZYUl/fdS8DwuHqNap73diiUsFpM4teBGE1DbH3Qiybf1l
KrdEPCq8PN1sHl/8B6CgFPRyYjHY5lWxMsdckXFzpkS8jVP9Huf5NwI7jOj+JYJRSwliYRhLBAVy
prhVZPfSRowxUUN3o3AVZDx/tOogFuIYa61bsxGCGcFIQcal7zDPnSARCHK137DWhRjGWnu9kIbW
x8LpsbSltZdHooPsiC0MTsEbZFxVCUkceBlEmuZPPM+FYVDEoVFXwDCkGlCopW6pjfs7BHFgOUBm
HqBgqoy4mFk4PauSBlEpam/Sj0BxamTiFNULfVsAbm4a2YEOVJft5VVcMz9Tmss5mMeTvvRJGtOg
l0TDZhUpMBgr5Zj0FcdBrnmvpQjmFhZKgOuWIdQSQqRMg1MSWRmgnZTi8bIqay5lKYe5C8ISeF1g
mEMAhSYGUp+y2p2GzApyt+ExdfJEMT6/lHMprlWIiuXMASpwUckY47WrZp+EH5e1Wq3ILtViPGWV
xToQgfF8ELbtaDWyRQ7NTnVNWz4V16BHdBIrtiV32lyRU3D3GNmP1OE91OazxDqp5TcwHiSt2r4V
m9ky28xNM7efcq9vTUuTrgWKhsjvl3VeO25LccxBKAG6MeYE4oC2/iDMyDtADgUyRM9zVaumCWBQ
5IUkHAI2SSL15aQILWJutfQmZV+oB0LfJ561rK7eQgrjqUwzTFK5RT4oTDc96baCAIJc/3qoU7cg
N5SLOT6/FL7s1kIe85LISowH+B20AvYf+WEgW/CiOOKt8gwmUtpZBbWFp9ERt/Kx9BrPP9D739g+
pL2Mua0IGEOMxXYKWM2DEfoKqFrEgGkKVVvn0fmtOq6FEMYk6agHws9F9fPQEeXnEDjFl9VYzeOB
4EY3MH06t64xDmWKwU8y+POLTDiV+U1G0T6NPtWPUP1edScd6HjFgQqbWHy4LHjV/BdyGe/iy9IU
B/OJrycKKhEUcA1ERLxX2aqVLKQwuyRUXdpNSMjaZXZU80913MttaoEPiRYZoNESN9ffLuu1etoW
EpktG/KiNLNitov6yoxew+5A61eNd1evSAFqKPoS0OoKxHu2DtKJhTg1MqQUvmBHhuIlfW7F5NRJ
IecptDLkChELUcxG0RikS0aGp9AA9PB7qbOmbXiYNsJBvakqK91Re7w2XyVOtW7FncyEK5jzQ21/
xiY7j1KLWmgV2iMpCeQpgjISGLKnNrBUaWbkdcHQe3nXVqzxTByjZKP0idHHEFfI+1S4k6KtJNxd
FiHxVGJsEd1uPSnnPGul3fWYtKmctDu0iQOkUuQGXan70aheRa5Fclt111p2U4enmjotHFvAWd21
JyX0xTgZyqEYbmRTy1ItasLUo3BeOPSonEAvdZ+/q/ZduO/2zTa4a70UBNnbeJ+hOnMVPNY8Zq2V
4OLsA5hjkvkg89JifMDge/7gFYETmK+deSwCXqWCqytz0ValGCahBlEKdTA8BzwpaqnfA+8z3n9E
XvScS064oze9le1bK3woNu+85ChPWeZuJCRHe6iJnW9Tp1cdldZWlbohfVOip8tGxpPE3IqJkY9N
pkNXdbQ7/7pMrsbkrh7v/ZB3ccwngrl/lxvIjnGikUBRowqSKhkk929NzAmo17K8EticVTwVNILY
nVGlVgvZV2eWBBCkaP4J0wxD4pWKN2XX4+BAOfSY2JOqcS5EdeWYAkMdhwJIvhLaeZmiZUDrukhQ
ZQbitOJU8G+g50bpJWoAjNu7CfGtKLapqW/T4pp2ByG4BirUqF3ryrHXXvT+NsxCSx6BUE03se9E
eeei7t6L1/Hk9bljTHj5KNao7iLiX7c+kIvJ4HZoPkRd266Hpw64Lk3zLrdzFc02wB5UxNdjdTIa
0RsC1KHRugAmYZ4HXLEcGdjpEpDtEArI7I2ChEyeC5OGOAAekIJ9B4AbsW2ifKfxJvzXVngpinG2
eQ8u10SeRYV7UN/Uga30kRWCE4A6esHx7KvCMD2qS5ghlTEidn6R0KkHHqECYUlnWgCf9EQAvzbS
i9Dv8/YYFY13+QSu3MyzoL/kMY6trccsxBsUrybhSTSA7Cs/0Fr3pta9LIenF+PVwKWpFLU+66Wh
XxSggET+yLWNMgWbwiA7woWQWhGoSBi7B8QSni1f0CcFOSA+4LhbWwLgKi124fQ2glogK0+h5PJY
yFdWEd1phKBopQGpk73+08woJ5OaALXXfHssHkd/QmbA6zOOdazc+2dyGFMsJCVQa9Fo7cw8DfEh
kR5CHmXAiqM8E8EYoDIpZqiUWLfGV21Z6W39N0YPFMSAgJ9C5hTFYsYU5EnRaRZgsdSgfW6yyemK
4C6LODHDqh4LKbN9LNJDnUQEPRQhJYZ/UxqQxvDGq1Y3YyGB8fiREJhyMUFCmX4WpasAV1JCmvTy
ueEIYcl3VC1XKA5Iaw9ofGm0XU9UeF5Odz5nrVhGKpKWnaHm0ERstVPQyQ44AJzLeqzVm5a7rsjn
+1FVGDlGRa8FCsZ0CPW9NsZ2D0DJZlScIsz2c6tZFvR4jIsWZkZQ6M5sTNE7QQfQyV7c+P19E/Pq
BPMWMVHB2UcxYXvWRVljCljdtH0k+X05Him9TuprVKWk2O3a28uLsOomflnMTzrFhU1GvthlkTzb
ZNhvuhDkRuEzaEX9mDP0xdtP5gy3nUnqwpzPcBzdtFV5nWYPlzXhSWCujbykJhlESMAwjJ9t5Ebi
2P1a3v9saxgvoYfJBK4yrFWiiQ8kiiKLTD2xWnO8GTrBNWPiDWFuNfWdiTHny9pxhTPOI6CTpJHe
x4EQH1K/QiewXbandLoBM9sQmXYvXGeCzJG6aozIeuHqR83hS9WhrohOVSHo7BQey8/cUMU4N5qe
BwwHvut34m/M1Cng7QTwOxpM5S/siGRQ6wL8vR0mULsfaZU/DMiFtVLmiGjG5CyovHLQlrKYBe0b
IqdlHHa2tK8xTUyteF+8Gwf//lG+qz5yzuzUCtIAWrwWqjGumfiAl5MyiOs+xGP4ZNzHx/GzNK3i
2hhtxXW03ZN2S3kuTryspDb/fHG8C0NOwI8CqXiduv2PLrW0g7oLEisAxApH2JorWWj4BZRTKnIx
GyALhU4ni0p7QktbdEfUzeWdW7t/lnLmjV3oFGhREjcR5KSKudMT9ToAvFw/8hJEPDGMI26loFLS
ZhajiTbpryJk13hZ+7VujqVVaLNTW+iCEVJjbGchwhbFiE31Ej1ke8nJrvMX9T7SrZDjhlfvvOXi
MX4Yk1RiF8+bVGdP9B10v2+NU1uCG6KjstEs4bO4lh86dOXfJk//3rYx/hl+M6nCCpIV5aMnT7JS
W6X4eFkGVz3GRXdjLAnibBv6QUF305tkNdfh1Qzb3EOl/GW6Gm5iB6ws8obwntsch6IxDgW3th4M
JWSjLl6mlnRSUYi39Jkdw30V0VZgcGKklXaquS8NFHwYKAQBKjvZ7o+Y5CoaCc3ORYi3/SlNruII
3GGOnNZOGN2P5SHzt227KUdHKI9RzDmJKxmG+QMAu4ipAxSm2b6KaQDoTZKh29pEL3ncJU5agDsb
PVagXPbBmLobAx2cKG7KQ5yUjHk1z+Okc9HMyckJRbuVgbnoWL+mBmqSKWByt3G/A3e2YJ7SfF+V
L7myqYwnU7M6zM8IuauIn5L0ruONolniEN+iPdQyqegqwMfsD6T0t1MX20bxgCwJyAfSvHJMNFDW
RWc11RvwF+ymOdEJlBnFVpEDFCh3nVp7oGAZ6309xSjUvJFJcIVGBdqAJ8nbaHKLdKeVV7mQuWW/
y4SNH+30bLKadDcRIMVvqu4+Hg6+Apy+zKIRddLsOw2vKRAsdUQVae6Y000SnTIZY0Ae2N+LYjtk
pwj8iqMnNohXsyeA3on+NjK2xHzKi1vAu4HS4DoZbwFfY0ixQ6qtUd6TxktjxSq6vaZfRfRWz/dC
9xgYzyYK/tM+rq5zkN6V8c7I79J4k9Xvfv+Auklm3hvdNtctY9yAszrD+RE7gKmFH7UKgIpTP3mY
QXFDQJKkL2L9mhshYK59UCy4sX4IQGEnPWbRvZC/KyMIc3xgWYCCTKdYrhE1NfWqFhwz/JBzzVbp
qzgeQX8gFKHdopAid9E2JR7Mz47yR7/cAt92an40pR2Ze9E/IY3V1Y8k/tYDwQc4Wl05L8g1OK8z
c7DjzqOqW4v1TsBQRQPcQ00+JUpviTnZkPgF3UJeGrrAz+Xd919Dp3kkdaZ2UUWUhdhx31SjfqUF
7dyMY0s7Y1d5jdO6oZXsa6sRLfFGOQDK1oWF3YsUA7IcR7giXkcuSjVNCbS6YEI/v1jKRMvbam4T
jPYYjbV7O7azUyVavvV8r4OwM7v6QOHouXZLjuIrFJqoOiwkMwdTz0fdqHCp/WwPwqDQVWlNz6Au
TRG62neGaxwKt96P22BnOIUTbUBbC2geh3cTrPiHs89gLrqgq/OG9vgM2QbSGET7jr6BM+69/OUR
2O+W6Rj72Hoxv19e+a9R0Ln6zDUHciLAQhiolwFIKkjfCqCBFYXVKjz95u9n/N+ZfsxNJ8YpkJM0
1K9SKz2qtnIdeDH0LJ1u07j+db1tbV5KaaWQda4bc8OlgSKbDcGapk9g4NplXgmKYxf5R+e9ORyT
jWbzIAd4WjJRc6IAZ+dn/65hXinaxh+OirC9vGFrt+hiJU2RiZGDscCIUjUfFZ1+E7XtJGa7Ativ
df+OipNjJsN708uWEQeANSYYr8FIWh92t/M85uVPWeHAWy7wFyRv00zkwpxL8ggGb02QxHjZLnLi
o+98izeDM93hVrNQZrFqj1id3Xvo9neutMi6v/whX4zYVNAdjmZcBdMEaH5nDk8vBGMiyj7CqLHy
ZFLaJZxrbRzk8e6yoC/7C0EYDEVrhQ5IOwzAnbspM5mSQgdhExJvgCvXM9AMuYrsXRbydYcZKcyZ
lDtlSoYaUgCqCmzvCfGZlUdA+kXv7U6xM/DLoniVcjwhTzfmhGZFnxq0jHrMf9420UOheT0P03L+
FWdOgFGMOZDIWAq12EIxIRLFXRKX6bMsKHoEoMUxPxhtlPwQ2mjg5DHXrAOjSwbG7QG3TdiHXhyh
Taabkh7lwI1YYwhMfuqra1l54WwbT84ccC8eR5MqA0p4xAKaiOscafD0Db2SXwEJSPfkPrsrrrVD
vNPsmtcJ+fVZNq+rDI40VHG0GfLkXDI1JrM3wxjcEjucup0hWs+V1bnKBnMZ7jyvZHNUna/jLxu5
EMhsZEvLNqxaCNQPzT5EZnhj2tqt8dZ7wya4IkduOuJLYoDRkHGsgjZmvRFAYKl5g5PbnSVLoKu3
VS8DqQbHr30t3J9L+5ncWuxkmyV5B7AkDM440olsuo88serRle35fTZt9FONwCiwm3dY07jl3Vur
BxFvAUC+onHyyxTYKOV5Jk9pj8YqtLR2237OYmk6T8lVc1XAAqrOo6EqW0TQG2IUJpYVwVb7A9QZ
tu4K+/Kq+ObfGG6FdMgxvaFew+PYXTdWMCKhdDGHeiz9Q0umluoEclFY+lBv0Vjv+U7yTX6YbM0u
T+03jq3Ox+6LrS7kzT9fbKYmyEkTBHlvGzI6WRqQbVqKHW4wn+j0otXi9cdZ2a/9B7P5LCQywazR
+omeCtCQvNHRKpGn9oDE2VmRpzvSaNWn0TE2wg4DItsfg228FVfCPuJM+M9h6xetgZUtAXAGK832
AFZJUZNcmZ1RslelH6T9vLys60ouBDAuAJ1lPcBI4cubQUeXd26VamRHIrnLWrSntoWJfheU8ivM
vY0qUtABKNNQ5O6DLS0iG+ADlqz7ljmVp77odzFRLKmv7onWIdUnhLwHxtcwf96TxecyDqSLSVyK
8ny76Tv9rX8H35nuBffF9q6w6i35SL2pd6Ir5WqwJd0Z7NG5/9sdMOefYDKBmyKoQ5VoWLF02pXi
m9DektA2yXOGCZvLm7O6+UiwgFQS5/oLF3PUaWUY1fBfE2pd2VQch0HcXBbxNUE8awPkCMC8YRBX
I4yRD5mB5+nskYHlrWGc/NgePe0aMLTja2PRB+2qAYS+HXqVd1nwqttayGXea5FfxQr4O2DYobxT
i2mPKjXQPkc3CD4uS1pfxV8aMsEeKCW0qaGQRMznMHxSQ/fy759PCHtE0eWClhc0DyBoZfpOjLoI
AOlVwiSptqmR9PBvzOGuzzZSlhxTXrvHmjZLaYwbTPViCuoE0kbzuaVe3vB6nngCGIPQjVAbpFmA
Tu5nKIhue3m51oLHGTkL1R0NjTosnIckj0D766oekCzfas3Jm00dephmMal9WdBq/L2QRJiDmg8Y
qzViSAoVsbOzIEDGOY4OKf0OqhiPygqaS5PGyTrzuQ8zzMFlzZPYYZpBI/nRT2qOxX/t2MVRA8ip
CnZh9Jl+wUsBg1GpdBm+J/4hWZLpNGgqqq18f0STEhIijch5CawdMZOgAQjMUCY6aJhwUg0VoG2V
dW9TvwXfx75QUkzXuHnt/Fzo//gY/pN+5jf/Y+v1f/8X/vyRFyijUOB8n//xv0/FZ/bHTfL+8Vn/
1/wP//qLzN/bfObH9/TrXzr7N/jl/xKOF/z72R/crAmb8bb9rMa7z7pNmp+/H585/83/3x/+8fnz
tzyMxec///zI26yZfxsN8+zPf/1o9/2ff+o4yP+x/PX/+tn8/f/80wmz9/S9+nhn/8nne938809J
+wc6YEwdE+uAWQGoMBa//5x/Qv7xc2h/JkIGx7SJXs4//8hyYKf/80/N+AdqkIjHge+Eyif+588/
aqArzD9S/4Ffh01UkVUzVUyr/vm/n3a2Qb827A8AO97kYdbU+NdnLguz7BgRM3VIApUlyp0/A+dF
LJVnmLmKwgkxY14pllmaoeM36NwYw5LXG3KeEfwpap7cgRQg1aIExPirODT8CWwLgy0rQmBBnOyF
Yx3vBwN4ygH6kTZ9lSaPUVGRTRF2wW6xKf/SfKnpz1G9X975f+SjvwZP/bkZEat+Hja2fTD6KZ0w
3qDGNLiR0A3lygMJiRfhMJb/j7kvW5IT57p9Ir6QGAS6PEBm1uAqz0P1jcJ2uxAgkBAIBE//L9x/
nM+VVacy+u7cdERPJgEh7b3XBKv+hiG/HTO7u7Wh9ldF2ZAWUlb0YxrN6c+qQbB6GHObllatpAOJ
MAF+ulGbDkfRBh09hlvTAWahzfI4YDrWwJ1FDrIYMjxWGyg45zazhh2stEP/CPsSMLy6sIEVY5pO
9GM18a4qbDyIHxWEhF/nOQk/kzHo7/i8IkFr6ZX8/PpD+SdE+dlTQSGFs39/K+zsTFwNEZatILYu
NScS1XMcfu/nJIVG1iQIBA8aFn8lKqTf1QiTC2R00nqBmXk3Pqg5SR5MgzTGXCNY6G0Ft35VjnVl
fo6wS0hzxP12kIP3TZbmCr5UUFB2LvpJfZjQUwU+7ycxoX4sJTxmfiSwm1YoqjPrr7LJ6G/eZZEu
4EWyfkiGDkCJzSRwf8+CRpU8s9PPxq3+09gi0eEQ4CaWe7o6eT97OKjcgHwqQdwRrmmPpEu78ZoM
SY9AhgYMwrzjhrnSs3Cyh3bhbM2tjaXFwLT2KXzb+uk7UaRr856he7seHXwh7rZMpwgnH6PsLwHz
kPZKp3IxBzlbuh1r69O0pILXadlvbvrIkriq3kV9g7hNWHfL76mFVeFVqMPEn5bUdxhu2XQMkYPR
b8OhncAGzM2YjFNJtjoeCmlryB+bpM5iyBI39IvDNsfO5VHPXQzzak+GcgIFPHozB4Knt6MQ41CI
mKkPNfsdBu6Dnpahw5Iu40zZ9AomDzz8iRtmye0q4FkA27W0qt+3IkuXO1EFHOBGnZkaMYgzVUeF
RdEVLelDdS2iCJmFYm7H8DCZkAMBos3W5rprwqlM5ALcDxQD+zYEuqTLCHR8sEKSsd9zKOZR/HBb
LOtjPEUpwuX9uG55EwxsKLeFw64+bXm0Ina1yxbkmTXWHGKnlmPQCl8fyZqR+Z/D6slZ9eeG8NJ+
lGHXpSkwZwoVxtP9YGxAt5oJZp2VTvmJSQoJNhuHty0N4XDslskftjnQxxkhT3mmnHh8/dt7eij/
3o8gKgY4g1BPmLacZyBNNKhqlam5ME0FHyGr49twdPVNGGNKoClvLqG1L+z1SCrN4PaD4GIGK7yn
N8wGSbWhMQhKPaQmU8zA/Eac8W1tdfbdDR6hJOEWl1Pim3IdYMWoBhP90EgeXY9+pQzaTqGOGyzn
b6OgqS4OvfYD4OlWBCw5wwyWpIh5jc95fWFHuB8G0MWHQKAY4WtyclETHxYCZDevfE2LpvLyqp+7
lOfah7SIpng76i5A6egCcqE+fVr/7i9oH9ckgLXBloVD4V7u/3E2wqOsh6rFEQQix0NYzM1SIYF0
bS66kjxfCdByw5A+RlEIjtMzKYdpweYDalOIqQ7CPRlNTrC3HtNfAeaoQNYb4Hw5sdJSeBXUOKhj
JjHBom5p1rK16/Jt8DCROED8iKWUBvCW7oJRdKXTHTwB/+26hZ0RfGIg88dDQQny9LHAGyRJZ4Ff
K5Gg9YMixR2wiOiOddrLj/UWXKLbnDHPYJsUw44DGZxhsjsL4Vt9esEgbbWrgpAUc6DiL4OIOXgp
li2uyKotKtmw9PLUUVW9bXjbflkWGzGwxMZLsUJP1wOqFtQtEKdTuCxh+vy7kPtzPcgtMdRQ8Iri
LFjeK0jZgUK366fXH+9Zs/LPZaCago0j7BpSrMKntxsxikOxlQPG9p5/WIdOUXjYduxD7dT608VG
HKfRbp87o+Y3ouphAOxJ35Ac9UvbYvvu2u7E0iQ7DJMPL0yhnm6a+4+LYWOTYRYGajfqqLM9xGRN
OMYCP84unbgekiw4eEXlqW/nz5UD+QP28BRRFa28Jes8fnz92bx0dYrUBjjrwWwXvkFPH01tw7GK
HZIb0m2i1WFSesl1WwdbvkL0UW5eB3ftHC6wCzPEHWy6LRe0gU971n/uf9cGYOljz07OTa6ylEiU
d1gDYK3CzHMyAmDc1Az+nTYI/RONqq/CdZwPr9/4Wce4XxczP0BUCK3APvHMLDwaNAutWUwRN5Gu
DwKo2WdVDaiK5qgC4aRh6SEYNX2bdKyB/TWSXf2xTmACVupEIcED4UPSl6//KuRk4oH/d8v+/bMQ
I4kAAIgloPE7H0o67cJx5QweJmZ5Vw1R9r4O/GjyniiXoxhDdJsyUx5u04zj/D5xHViqXZnsAUey
9S38X5r2Vts0sXmFngGz28hix4s2wRD0pCb2swv1VBejjAON6MgmSkvZUvmNyYSDajSimEIuojrh
WWzv4op/bSpSvUmxi4hDi/zhCCVtnb6TKlHwt8Qx/phILr/FgbfQ90+y3g4kMWNVdCOxiPj1Zv0Z
SDHIw7Rk4fXikg4ITDfNvhRtKErbswSrPFvNQzwsBDQRmgEBl2yGfVyPi9+2c4aUdfT+c1qSSdRv
w2BpZD4aGl4TjYCZa1RQRufo1NmSZ61JPi6aL6Jwy9AAA4lFWBX9us5BTlI2Yz/3XWRPfU2n8WZd
PTg0taaqRDGVPWZDEEA9DXeEL4w6vuQDqnhfVmOLvKpkGuyvUMi0g3lYl2ylUUF90zfI342rACoD
Baj3E0I99Dcl6vFXVkXDBlZ91ydlMtrml6QoCK93d7IMlKp1TvLV+uUHDvEaKCbOx08krjrgYhtX
9ioCrwXefUS0FfIHQxHkVNP1be8U/eUy739kVMp7dEpz9IlLVn+t03RFQViP8Z0LwE0trQ5hzlPX
GsN960NMKbrAcTB/pw5KptCTqT2wVPfI56uwrPPFbPhl2CyG7F6ZqP7WKcbXMqQrXuiE7HADvyhn
h9KHkp82lvZ1oY3hpaf9uiFqOYmu4WaRbjkII1BlLajq/15du32JBT6xfF4Sce2HkTZ5sKwTLVqz
zhaQVcDx/tTYfMn06r4388TBgAAE+hCiSvkbReU6lI522yNr0+qbbOXUly3x1F+vak2iXAZ99MkG
7fCg3ULea8jZ3gdqIaoka9TcdLqpTN72eOZFCCRwt/nc/P00bxqqUxOtsPMVLv1JMwR2wggrbfGN
6Ti6SdoM3o2oYNHKWR05ewhNUs23VQy/mDJgYxaeRvi8VccZdfFYdrJlopyntp0hgKs12pDWe+ja
JHIk1RpEuA2XkfomAkOhLeu5dVibYoC2bhMSTQplevjOunZCjEEqDEartA633IOKS5Eg5ofHWHn5
HciFsUXiN5cVyOPL5kNHnDaQ+WMmgSfpbHtox8plN6tl8U4Ba4PreQ1lULRSIVV1wtb/QwTx5vN0
GyAxw50bj2TnpKKnVq44ix24VGjNDZLWy0nA1hZG3xE6OXjzqGY8xWbsxhx1mCFFO7F4LJ1AbNKp
HrFO8jYYK0iwQ82xsCcdfkP7tjRFVovovsWX53NLJtZdhWwmU2mnhpmD2IiASW6fYTm7Dv5nadXy
e413lJXoqojJZ3zcBm+wnt4MgW7HsmL9HOVDE2f4A7sq/FbVWVvnQ8INnB2Shn1ZRhXOJZsc5gaq
F823OFLwR0ihyAiu24QDXNJTAFEi1/SnZ5N5H8zDqAsXrCk7BXXA8c5X0d/arZK7QtWkHzSztSqC
rMenpKaIPwCjzx4nzsW3Lum3T7pTbn+ufv/sIj5+WtctxO/eTNYfYAsI/mJSVzQ9jmkWPNCkwgk8
RS3HeSeT6F1F6607Dkh/ma6QOBzeTVVssgPb8GgOiVHIWDPzgJbSzPEHniiflKnNxq3UKPfhIdu6
5aNZcbzkGoaV6yFeG4B4SHW1WCDb3L2pa5oYrNhJGhD3NLmNyLC9g/uG+kjI0kNeqSLYMbaTTdDU
K1npK0h1Ye3pILz3hywxwVU09TBpHD2j90Y3kT9iJlBdwcEAK78fm+pvMMoqVfjWk5saK4KXnbI0
vqNrjEqbTx1kF3CrCIJjNjGcvaOK0ZO04/Y+WML+F9mi5iv+hPhxDIQD8OSH/iHr7MJztbV1Xdai
JmBXRjV00msW65JISL7ySBLY6y9gJn+gNWfbLeNJWDrIQPq3WWgmUeghwtwI/kvsgxfD+qXp/ZwC
+sz811lpb27WEYvlKh7d2h6S2SZzkU1oA8vRrEpdeboxdOdxrB3wuGV7xM5J73kj0M8NY4YAYTfL
qi63JposUD7Crt3iIaejdhCIXCNabe64jLo1VZ4gJTF865bYLW+kZOM7JcXIyo1qBkJ3oxCtaa0f
mtz0pvur37Z0weZNMJIorG45dgRq4/VUD1UX3dGh55h+N4h0Kas6TnfizTYDqJMJ4v2y2Qhx1GT3
I4kNBYdzpXK8wZfDorLjDPQnnbgjbWv2ZQjX4MOm6TZdb6pr70I/4iSUoSQYuEUO/OMA1Fj4KwRv
FidMfRWLdmiK0X6oBYv6fJirDqmD413H+/FXp5T5SoflnZ3BB0JNc2OqTtcXuqjnpWyyk47AK06S
MH3W7DodwG5lNxZrKTwsKqSSoYzccGqZNLjFVKA/hJMiZds05J710yVK0tOW83fhBn82hMDAPQAR
UudOUXQNFRHoEQsr+XoPizNzClYbl8w5cmSsbi700s/rZliXIvk2ImkEpdy5aavxW7a0u81v74fq
W2aAIPfU+SM8ncxnbpsFu6lQ71+vT8/o4f/cJXAftFIh4TCN2p/CHx08Jmt2bmY4ZY+8Nm8U98HX
ZiTzzcoTdNUWB/oixqYMpBOYO/cYPAUZKyQ3l7ylXrh9SGA5HHox4+MxOeuZAwiKVS0kfohuIBHv
JnbgyzJfzfEe6CepKcjakuvXbz96YY1hqgBFLwdLajeMe3r7bTynKu1n2Nircf67x2qICzpbzsul
Nv10nAKI4WB3BTPbU8885BeCy/W7nEIBRAw7aF9uJrT9wU9bdRxoUiMgWTl3x8OeqSJMLQ71eIFz
5bE1NHgg0YhjJTTq07aatqxkExdua9dDq3kEX7wZPg39lIIx3qVWsyIZZz1jnJl5k68dgom3Puyr
MgME4ItxWAUrK4xhxxMP9IiZJgFVdyG1Fwc9peISy+N5ew/DAAC3GOVm8Pn97Srwx2JRU5B21AId
7roufCRUVlERjU18iYy09+9nPVOK9hWI904GemafFuDKU2MgpKsnikRbHAY4hoGRwhJFvxfxosHX
HoG95aFdLt3jC589vsIda8KSgF7iDAg1EO3PEQ9AzTWwLMEXWB8d8e5LrOLttiONvNAuP5vdoG/N
MM1P09+gC0idT5dgNI9u1ChEC6ew/W/bbhEAcf2xhbnUoUVllgc2mz520PMelqHy13Nog383+Py9
DcAWO0afwnHz8MJ5+iMWnjCVDBbCGCO7qwpf4l1koxb6Rdp/ciq1+/TwhxtR4cTdGOQSdp2f+VSR
u3il/GbsdHvd2BgZQnOSXRhp/A4EeLocQOnBvoi0z4gCFj7bo5RGmVZbkBmTsKXQ+04axlfLao0u
ksS2P+ukcawIm2Z724SedrlP9wYR/TzM2KN+GoZiYaic89bFGY6xVLq/rAFbKJ+GIO7LhBMESIxk
RWYn5rfKXRgCvDCawGxu/+mAfsjuuPH06Q4ecUHKM1/wgYx5lEXNyawdNhln6PQ3gewjrhOnc0lb
e41RM/lpELvwqY48dAcz6SN/4WjFVZ99YhhQYpdNkEYY7u//6U+aJJZk37au4BzV+c1M7F4JLTr6
DkIR8BhuoFsqVRhAB0kyOH8ZSLGzgi5186UjkYOcL6Pze95rgpDZigBFQUEHY3pMauvs7RhR+SsJ
GWzpuZp2sZrM7IrhTziv+yVXjD2CQP69TKyZD0IucV+ELkRdVEVG/RgsF/Rm6zmoFXWSwi+P4H3l
Mw2CKZ/nVXx0SA+CS5Jeq08CZc/3kQgfIerERY/AbsiD2qoYeTx8gBNW24se8oIFxsWl3GIIb2KR
cTDFF6y4q21JaX3Lqo59VrV3spAisg8SsPLHiLYd8tJ6eO8Csar7k8qqEH3+NKXDIQbkFtxGuom3
MqlcsuWMtVWu/No+plltMH/HJo3KFX1lAkv0uAOhUhD2hgABR3qi3b6DbtOog9W203k6chKUfZX0
Ju+WABqnTPWNKJO1nuYCPbA+Jn3XIWeXaHFQlRu+Om4prJPgKRYVHaLUSdGPXP1VBa5CTZlodQjC
ZEakfDq2jwz9enyl3BwfJwwPUJJukQF9Hdc2Rd20RhSKrdNbvqU1JHHDot6glUHqyUCMGUukdFVN
jv0STlXeJ7RA4kIb5AuX+t/Fmu9rEZELUcZSjLUz+LWdfS3Qq4UJ81AYs1DSE0/8cqjiJiugTV9v
goYvFz7P5zs+iEjhbtSJTwEG9mfTZDJbvcW2gxax4ts91t9QA0j24u2E8qsuOuALl1Lxnh+kwLM4
zjiYWeCv57Y/qdP45wYKlIVFFvKsDOA6KgpE2bxe3zwvb7Cnp/uXTnfmwnnUCnV6HG2MEjpdx/od
qq7m6Cp0rBW1wTfXYUQDlpu/xqEA5nQXXHLTeD77xAwABxtmstg10Ng+3WQIEXIjM/gEs5+yo3MR
f0edgdMlIfrb63f6wkuEqeuejo6WAZTwszOCZGOlUCPjTtNt/ShdFQqIOlN9yDiatkS245d/f8EM
ICFuDsgL+CZP7w21EAmspnAYbpPmmGHYfyUw/vg0pGx9M7CluXC9cN+Rz05BcGRCQCyAPFAB7QX0
H8WX7lc2MoI1Yzt0hUU79BEgsK7rywGO1ic6Ur6d2sWtnwxLkG+sBh5/AYdrbeE6CEs2uOs20hy5
Yu5eYiIdlGlTxRaW+959aKYgaUpiVpQbq+YGPOFqpJdm9C8sRzh7Y+mjVkufu111To50jTAZqzDC
vrHOt2+7rsYgY0iIzdOkqm78EkQHBM9H1yr02yXfq+dNBsrKGFyOZK+4UHk9fYYVZoGujwVWyShk
YbMuOnmymsdJtAzzjwoWfATsgtdXygsfO2rZPR8IzJAkPK+aDYd+fLQccrMQi3IDGnMTyWa7ADu9
dBVwhwA84lvfC7mzW9Pgx4QKV2E63d5btKsFGA/mX9Hkfu/N0PSyJI1xNCaokJ9exaILd2SE6sjb
TB/p2plSNBHmNT0UTqa3lxj7L+wg4PTio8Z6CREdebbou8QQhGBkGJ2EfXILO+r6q16m7khjjbnM
6+/pjKX/++ZSWJGnABXBAwSR+OnNYc9IMfGCCAGzpb8w57e3ZhyAUKAAuK4N5KwRDdJ3GM4DzZiG
9dDUMryfe4SVt4SJCqNaZcmlH/XCZ78bbYKRiBIYhnNngN68WT7UrYcrSxWIt1ncm6tsbfSXiZrV
ocZd2CEzAoHPpqmbByxwGN+E7qL6Zb/M2e6DBgHwGjo/UF9+a73/2H36qYpkjYDLgrsBsYAG8Ofn
se1CuN9UEPcEdgwe0raGcRzR3v/K7AzLFVVL+hNDGsiwdZtl1eH1F/bC1wz+AaBmAH4hHtHZoxnn
MesgLwdbIxDf+7har6ORRTdk9tuB1yjXFtATLlTOz1vTnRYCHA/DVXRs8V5X//EcMhVkyldwdon7
rbmuRKVKGrfwT/YbTFdwzh22ZiZv5DyPP//13XKkjOMwx4wIv+Ds06s8zpuGc0gKEe3xTgINfRuE
K3yA0dtcrTD+/oF6UX9//aK/FTFP3/uevQy2O1gXOMPPtxVdd9U+wMS2wjS0R0HiwukeNVttyhG1
g8jHdnKwLRs40DSByYM7NGTc6Jsh7KevqQ8bFK8mlgiPJDK0R8x/M5hDZk75HNDD0mDWbOg9GGIg
srZZ/EtOCbbmiCIMMq8Snxy3IYZN54p5CjvBRgQhBroa17tuE+OFGuL5ZgNCAgoWpAhF+NTPe6JA
qcwgRMwVgZuTk41bdUDROOZc1Pr69ef67FK/55op6k6egp+681r/XEataLpG6mwruhCx8EPgT8Iu
SWGkTP7tgkWFgq0NbIQ9RhbGh0+vVGfd2tEFvSfglrpc6CCuezRgBQmoKf1IRTnAY+9DFPYXOdzP
jiQs1ozuxC1I9GL8hqeXxsEQJUJUW8GZIh97Ck+baAVYAcsifbWtG3unepD1gm13c4N9xv3YjPo9
lZAsu6lKr9tmGO9HvW8frz/9F37YzvOGY91vmjA7OysJ7yKNW0dejWcC5geO3SZVG12w3QvPxNh4
6uheoFDc2cMIxSLx2emVtMjCHBC7UXgNet6xpjyAgi41KjykwM6/TanS34hPdgJVAqFMKfpmAY4d
6WrB1Iv5NV+AIauCS5zJOXjR9i/u2+yHbrSnB9kvfXYXYiwMH/eWkI9BMMxvO9itD8ekJg38kpp1
2EoRNhpyM/Q+uqADLFCu42UI4Q+lq8kidw0oHViSWyQPMDIf7JHOLrvjzSB6zEoAQeQEJtZghDYB
8TmYJ0lcpnXrHkZKQc4MOwviUZx2zubAerdfDkJJVmipJLm10sX6phpa4CSLdeOM+SmB1cPSspkh
yV0167XhgQCUim0+KA2SIaGLB1ydfuiy1Ypyq7AWHhEZmXzmg5//ht5g669k1zU8x9ZlwAa0dpU5
th4THTERBZBpQRzuYTw8Tz+EEuFfQPhGDquLqkPF7DzwkmTuhndTN8GlC+8IXmRpGlS/krRa90HQ
UAPIYUP8sx7iEHLHaXAPrRbxI4gA4e3mQ3A6A9safmCaY0rYraq/AzBHm5utaXt4b4MmBbJNVE0f
AcgmEpU1x9g8XJWV+B0Nczlhq4pA5hzR9KU1QznulyjF1WNjP/ZJZcnJaNCDSxgIgGy6wPLwS296
8llPcdbk3O8kkA3rIMuBtq3wO3FqEKUbF/O2iv3yMwt7T+CwYde/pk3UYQ4z+e4zPDZYckAYdxbA
a7KNhrxFpwrPKR4SAb7aAtuTBTxceZVutG1PLqz6KwKuENxJpj5Tx3YwsPmLG4SrAHL1HGSTQYIo
MrSr1yipp/AxrieLtFTbY4KLs3gIcg+eCVT5hNq875NW5nwJ9R34cx3PGeoaaKm6dqkK2fX7+K7T
gbkeJmOqA7hmCwxIGufiUsiexDkVVRqdpFr8DwMUPnojQ8GPxLExPrjVDs0bHbA5RShsbL9ZbHDv
NJOZLpQc3B24Qf3XRg7hJwfWhD6MCrbwpQv2yc0SWv6Bd6H81HDPWbFgJvKDAOb9MW7zEmIuxNm3
DmUay9eBbmC3gwKK6Wy9rFCrZ0OSlBmgYJn7UQSlpRjD7N9M+BnefuZg7Tb8RF/jruHvAsnY2K1z
W0rp+E9U0UGNnJ5hOvbxhvnPlMR4MPM4gcxtF2RuHCVQerziNdCq6FGYgzmegbScw+wOU37ZDfzv
RLPhm9owfsonGcVgGIXU3NJ14kimnCtsA0zCHZaMTLaldtng8rnuJWD/mJkAFq6c9OUEMSI5jhU4
1bcKdec9uhox5TbQ4NChH6jCC8fTcy4f9kgIJ6GxyDCNfNZHjwAvZiDMsO2RcdpDadSnn3uWYVjW
YMQLw+G+2fKUef8BH5n4MADivu5hCve+bUIzIN8Hn2Ehgwhm4+uUyqF8/ah44aBGo0pSwEOYP+M8
e3qGodZSPWQKSxF2TfRjAj+g0HEP/xwtL5Razw+lvQOBRJgz0MVgP/v0StD3dapGqAT8dYa5bPGV
n0xgtuPr93Om897PpBQnHzipKOYwLjk/kyYhNJhFFWgMbgGwb/Hh/KXohtxyEWQ3+KrGd6HK5lsT
m/WkpB4ewIbB16NVVigCXGTbwuHKr6B0hSCIncB1eDA6CD5rLEh74aB+Do7g16LYBb0YHgY7CvD0
oYDeolUgIMuSwOHLEKFOLSrOrPmFaQ976zwfTtqtWYHxbXUna69v5yV2/7bpxY/AqBzwIMoYBA+d
vZnE6AgHJvAHoF7BaVkFklsG/wC/5fh+doZeaGv26uNJyb1fDj0vEG+KF3V+z34GvpWlQNlmOUf3
Fem6Hz7e2t2RCiIkXotLS+JZi4kLosNmHB1eCnnOGRZQzwosZo+5HMLgsiuwZ80nTWPMgwVDJIzn
05XgIr1axJZ9GDEfPhgw4S+NZl66a3S3KJVgYI2HfFYswixsXTa/a5+EnR8iu6Xfk6b5BYp28i3c
BP36+nfw/LvGPaMkw1wB2Zpolp4urIyqNm1RBSJJKxmvVZ8GIDYi0Ddd5ccLV3rhUhTmnBnwPfRu
Ybr/+z9aRsHXQMLiHY2bzWrIg0Eq8rmzMXtYFp662xRGSA8YOajqFDdQMR8Yqes3mxA42rHbxR+g
mXVf66AJP05BBbYWdCGbO82JoZ9ZQMWQ+xo5zJaJ9wTIV5cPxCt1GNrdKDfYDPmx9RFSdxi4nyeF
CeLn3nD5XZCwAmsOLfLtMvf8bqvnTB7DeBd1rlPTvctEs845Qzo3XKDosJ18wlVdNiqqQJy2Tf99
TamEM1cQmR/JiNoW4McSo1eLwVyaggaikDroCKytSCCTUxpV8yNG6suah+NmQeRYuK3uZjCrhvdz
JwHNwQNC0RIzwc68e/0tvLC8dm90hl4WUc6IaHv6EoBmTyyJBrRBXj10HQvfePhvl8GMCLUWnJtL
CeQvXA+bBSa16O52a++zbj2DH/YGthhKF04nKMViRJhkdWo65GZpVXoZkwvnxwvdBmQ6IKrA2QKE
FdggPL1F6KqSgOIbAoa7bfceGzgCYCJ9D+7S+F1Psj1KPdISic/rEXMwe6BopCEqYt8MJ+sVmITZ
YW5IVDZB19gLm9oLHwF0zAmjaHnxXM4T2YNhyXgfoxUaqK+/RhLwWzPNcG0xjG0XmutncyF0XXsY
MfwoMBRCbNHTBzG5bkFBkOJaHLFF9TAMb4zbyC14vwP+VsuT0HK9cINnxlC/D9YI7TUSpncYIj1X
UDvdyDpIcIez5JAsDStj4haRXzI+GtjkMJTmoqqP6aLCr3IIoG7kwpCcTqCmlrKu5/UNvkWcb2uD
KVZuq679aWCAr8AtaYavIM1NHxPM3RCtMMaDP27dkL3FnxmnBwzj3GFOmnY4GdPoR5C1QTtxwTxl
l8q1fVxwdjiliFDIIMuKWYRX+fTZzvhkvcBYD/HVzn6pMYY6YiLdIYuK9vwAQz14PMZRUFQzuIRS
RRgLt7BahP6FjbB75Pbq9e/6haoJvyeDFzEabULOJWKWGgF3yAq8ud60NepXAE45sLDqQjP/OxHj
6Y3viisUgoCxIEc+RyUt5KHcjMtSkGqtrxwlejqsoC6/X5EbRHNE/uEAXVgjv28Y+0wlxWE6gODf
Vd8bj3F1rkQkr2sr4MwYa9Z9ICgq0pshRuGNTnykQ+HS1b/HuMh/rVVAEEReLx4pLqMMalAfpKgK
AdT0tq3aLS6Cnum/0fPSX23oU7ThJOk/QGHbvElXLt+1CuRumFNOozhmhIA13yxi+Eo3AwZFm4JZ
WADQZ49KDGo7rnKo8GmETXIJ6fw9NH/y3MCzBLaKcx1TfLhzRE8XTDWlWSNqeI6CX051yQLoVoNN
RAvA6W0GFzSlXzGRCz9kQcKn0oOR3N0IxAo+Niqs3rVz3FfvxdaO8VEANnRvAuG77/0KsXJp2hTT
CY5f7w7pOHD9MU2bIT3gLK3tPxSZfyXcv6t/Wj3qx+lV2f4u7/842V+/prvv5vy//P9Qu7/L0/7f
2v3/o37hcdY4jP4xAtjV/vv/8X+l+6BnoZEAYB9iQLzjrv9I95P/oOABOIq9GDg+hTbnv9L95D8Q
w4BciSWOkTbdR9n/K92P0/+gQEL+BlToUPwBWP030v1nBwEBXIGvlaPpgdNntG8ef1ReG4ohE01b
XYgVQwOkb7MeqNEUC9KUdewTewcusYfauh8vHEH7EfNk1aOgIDiEMQyDtgL779Mrp8vYNkElocoZ
u07kqSTkx8AmkR7AL1hdyRfGp2uXTe2vsXOgf/zxit79c6E/hbvP+yYC6izIPSgE9snjuVB0ikcz
GtboAho9TTAnUnGELXvUJz16/nlaqfoVhyv8aoN2o+DZGapP00guKROflUEkYmidYNCwYyXYBJ4+
B8ixFiiEEazVdiKeP2VizcoE0+/gbopCPIdZJ5es755VGliQOKDAuML9Y0Wenf4z0WoY1gDGTM2W
3MKVHlKmyC03TnpMWV5/zs8XGK6FQ/B/KDuPJbmNtds+ESLgzRQolG3vyOYEwe4m4RIu4RL59P+q
cydH4g0pzkQDSWR1F4DEZ/ZemyqDXo2t6F9/vVGtappNopImWHtl3I/kbZwo9Rmo4VNVDCJLs78L
9Gh+/PMH//9+SdZxDAww2JFie/3v/3Vn4xgPNru3al4DFP53vqoyQE7KEDI2cDb9778mzzHPD1lV
fNzfsdn9PDnhVuM1qhWu+KVSdZovTAFFXn010oqY1PNV//NveP3q/voE4Z8FOImAhe+Vpcxff0Ol
GUwIZ2gSNsDmh2d1XLyK8+JfPubPB5Wqgakt6t/rhP6Pu2UrGQjXUiS1EN4F/8tX5c7TvL/mzTqL
Ve+NTcu4Emvb/ssR8eclpIrg7GSNyI/9h8wJ5xIvzl4JAAAcD9B2QO5k7ay/dFs0/zpIuT5of/06
uXB8DMN5zl7ElH/9OgPDqtvBtqEIVm71FiyNj5/PMueDZZXzmCoQn/VuEgVGn2p2MMyt00T1uAXK
SIcOYTQGvpaC5p8v8p/fAcMoTkmbeTgvkL93ZXVo5t2UbXhzisHZLujtt4RslXq9LUvsaP/7hyHC
ZJDNGwEBw98eVr2ZbqFywZnYr95lIjHv4LHVxnforv37P3/Wn3fv9eVmISbjZHCdv+skfE67ihsJ
hWI5RweYdNy9DfPs/l/q8T9v3wAHnuNHAMmw/f69HMfEpcDa5Aze13a5rTZDHPS6ejuhB/SkoEHz
TyThDXEkxvJvbLc/z3YS5vlIUDEctMxu/3pLTe2YT6rndywQv3yw9NE09tovUd7alV3fzr3Nq+d/
/l6ZUKFY5TxiIf33KnywQvxhmd8kha3Vg6GFeOPkDXf//Cl/HOuIhOjieGtxNlC0Xv/7f52uc1Dp
SvMbxy1T/IfQrbJb+CTuuS7nLFFu2D+z+Ar/LffhWgn/5RHlALqKT5j5/UcmdP2+/+tTO2kshrOg
9AhFVESXjDHLUTQI/+ux0OHREHrLD0D9xJq23cwNtQk//yrbpj3i2NDRqTIZaR3ruWKz+c9fyJ9T
ei70VbCIMBPN2x/1jIM1acJuuyU4/LsDA/NqOVS+lxcxKJAwDtqgukyqLR7gB0XJVun2NFbkIZWl
rn+VQTQsCbv8ATke0uF/e67/eAjYudDDsM69nnHIy/76xeFy02HlNHjNrSr8Jqel+aGvacApK7by
UVetYd7SUXFjUidSBloa52yKgS+IWwrEb16wtkd7DnAjR/lin4MgW9fUlXOQE90u1bbrdc+RXDO+
VKmsZozMGIlBlHLz+Gq39W391UlupmSx64V2SoXTSo5bg0WwN1wKQIbp4xibiDhu2cWHv5bGatVx
zDB371XHbHnf2yH/n70hGEhtsxbnfIvwHuTXZ0uyy0VeVSh+iGienpS0ygfTydq93ZRs08xVic/A
Ehsi57URSaiaIr/64PkbS2PBeV9rY44L5YQXG7JaGy/9QvU16Sas32E6qbvSdNCu/PNd8/frwqlO
Hc8o5Lo6QePwt3eOErUqmqVrE+NOLPumxWSTuruO5ec/fw4dw9/OWxdNPdoNnEPwFq56oL+d7ZWa
5RRJ8tttt/SLn4aNyTO21IYZ2DbLpYu1JH15aa0y1cBqpl01OQ9ZSaQQ3rsFkPgknRtf5R5OMlKT
caHSQ+tR70Vd3DjKNpA+I++O1xXDDu+07EnXjSb4kAevSIsGjatuG3EArACGPMu0ZGNb/tA2dsgY
qUqfjGvpp12/ipSm3fy5jtsRc2f13ZQ1a5Mwq9fn0l3aHHvAxtyXb3NMit5emPZaugLhMTxej8Ry
P7CIPmZZ0D8M2g4XrJ84lPoQByvxnajg4yksOPvzOXPOnAfsZ1uX9IssCKAxCIjJZpqtYfC49hI2
M0hfuzZMfz8XjBx2WWQM+NzqHq1Nsak9nAXZQVGx9DcnL0/MFB39k4tuJS65jPZuKJQYDwYCZDce
efPIPQyv5cVk7B5nesbNRY+OmmOrHq2ld4p44qfYUmvwDf8Y6dA4mw0kpMoT4yNe4/4JcVn9bNtF
8wu75tjgGxiQl1nCG60EiCo6mTm/n/ECExsiQuyv5jhGv2VvyY5HzfC+Z0urtgSnY5jHGCgCbLij
wxqVQKwHs8yGR8tbxIk5annTDpl3NiZn78so3EtHQe2BMXPXbshie9eoDmU4j05ikHQpYUoP7sQq
3PtVZNsPoyo2Wsl5jb5L7qinwmCu083zAO2phB0kVst5n8zBOq5RqONWZG9eu9oP0rRGXNf2l3VF
GlVlGAI40MxtiXhftn0kBSbf3A3s2w1MxaVpPO+pj8DExleEMOaHipgtPkz+VlvQhUmHmMA+LOFs
1Xci6z+Dwn+Gg0rkmbTX7bCA8oKFo4G4x6FjvfVr3eaHLLftfV/15qN9NW9Vpqd2BrPiOC/1p1wx
VsxelSfjUmr8HM78dEVUpAI3xSGLGl3v6KW6g9shyve5EacdpxbZrvXMN1gZhp+O+DTOVhROTdpm
dZYlZSmDFyuvXljWT/mZpkWcammiHCW2bDxgKwAZoadNfBtx0vFN1p7gxMhzXiOwehIluvmh0YZ5
YMVgAg5w9W0++4owHZJOtSzfF6doIcbLZyamUzwJOA+zs0e38iYr7w1EG/SXwEZEY7SnTWUqXXmP
xzhAMNfDKGMw1dR7McyWB9Mq8r7sCk4v4v8JjsTotOq+78YF+W4B3liBY01yb9VpKRTZGbWS6YKy
7XFRlnFvy+KhExP6Wxt/3OIVr63nkS8S5c/9MA2P8zaUX8XiN6e2EzfVNL4wuScUtkGSI72fGEF/
1oEUZNqAjPlBtfMVubzclLF84Bx2v1ebDrifXfektF0ny9I8qSi/N7auvZiDi4Ez0/eeCmBn5uW7
pb9kW76GefRVrJYCj7udNzO/5ZDCjj8vKJHGw6CtYQekBB/j6L7nOSpDQQqLZYwlkVP9HpDLqxNM
V+W+uuS+um3zTFzJBq+5YTkHMGG/4Qzs+tB+j7z+wyzK18hbvRjRIKDkGePQmKuf+F5mxsH99kl9
96Qc/RKatbk3cI+BNjfQqfd9m3RtM8TVmN/03GO4p2PgcU9DlodJwYv3pmuYjVtXYsoChFmCgdgV
vnUv3I0rpBeVFFV+Q/mJ8150jHl6395hEzLumsldY1YDQKHc0OETTO+s/MLc2SEmwqbp3LggnHjI
WZm0sMXiYCAFZ3L6gF7IORpwIOPWqV7QWx4odTQFgjekiudkLoUZiz5/th2eobDt7mvYT9G0NlTC
5a+wKNwT1ZsX7uRgu2NcWd5XTeGBVb8x1NckvOm7N1ntOeM5u3E7DcOmrfdWX/KjwxY4Gv1yX4+W
Ad7JVs/uFTJtNe0r+KCLDqRMCe6iycjLa5Is28Ben6gmbjXCCniVjOs0Uj8BQi4VdnNBp/S9rbPz
KEV2KFXLjtCd08llWMRkBaa9h5Eql2WR9ks43olAvMK/6+C1WCYXpgleBq1xKo3zazVZe8PLHwX1
V8yUQsXCWxFmhJ+5vy0JZ2x+YwzelPZG8TnaeOgXmxOxbQNwDSw4EgBi3i6y6/y26vtPu5DnoajD
M6HUHWFZ7e/QmAtSoJvyN+0hti2RmWm4dcXXlJGQDVmaRGA3Es8M3MWrzgYuCmNmqhsDZg0Oew5o
q9gxMN/r2jxQNR/61QaG4Nu/kB5p7jo6/3ncytuyacOT7LenwnKP1ro8N21/M839Uzuq6rtiQ1nm
eHuNgihAuw8/rU3kKRo356QXaTNc2qrUL7M6tgaZZkKR/jiVd5rT+UkOy5PpdVfRkzr4PivBTt06
V66D17uvXU1zEUY5koL8oaqL82B4N1otj3YxcNDNy53t1nd10L9keqHiZF5yrNfldweDA4fZdgN9
k3OjbW8We/aw4hVd7Brmb3+M+o2LYjuX0mkx+tjrpe5GHxghUh5brDdYZg5Dw46YKiM4ZaN6dFru
/r3FF8lGggveTO9BvrAjVO4BU64LAbQt0ATlaxM7ph9DOGxxgTafdDZF7MpxNeLa7uadZArHvajd
OYbTeTeM23mSkU6dOXrnAEfoSrBytpQluJGclzh5GNQpRn4DGgVLqcLrZwsvQSA7PxLRESWMLqBs
10RlFWXWxe2SIV3Rk7ErOlLMgIDsl6hMB7M+FCHqYXfj/5nKp9qOeJODjktk3/xcjShIat1+mSU2
QqYB0T7EIYqmvoAlV0gkWCRnUUcn65q9+O1w44NFiTPb7644zJ/5apHxGqn7Oqvno5e7eB6dEWjM
Znxber+8Fc0WJHOf3XVdk6UWAwZYCydTvGRBfszWbbctcIUG6wI+4zYoqtQMic/K2hYJe2aYaOiG
DjCLky5i+ILv+glg+pRfv9vC1y94ZNp4025wWnG9YpHHbDA0zKqkzdK8LvoQ/KV/6IvyYKyi2nvS
foAnFHvm8+C52R5Kz8F3jLeMrm2twFfY7gOVxt6MNCuzuifB0/2yxXIey+6iTeMgTZS3xoy6ffSM
fV5v+yUIH5gqv5pN9lW17t6bvJTJEeCqMu264Hn1mns9gh3STf0eSI22eEUYVHJ084YFvpW6i4sB
0Zb13gnFA/NTsVfz0qV24xB04QifGRghZRZgrBhU466DxXRXVeBCJn8k6pfz3cnWY4TCM4ZDfSi8
ZUMCL5+HYUylYfT7kHla7BF+EodG92ZOyPUCZd6wUXuy8+DObRg3+cq4WN0EHcusp7O/ObiKFxeX
gsgvhotzoPM0X9BkoOU0/OhHybQnzeqNZJ/J8XYKb8O2VRcdtje1rxZMIN1nsHlGEqwV+sPwygww
5Tcikh+CcG3vZ+0XR4+AOxCKvLrBq0qctUdny4zXkq7kJQ+jD3/uGRcFJ/yiT6FvvHhIBqaRAaHy
3d9lEC60oaA4liD4YUaVjEu/R1QbDFY8O4Qjo/dMbF4ClNjLO7Pun/MEVDaTQZ/6bfjir5aNwdje
d61AyqFVdcb+9FLn4XNRGAFjjeER9PJjkKvuDpka68dO/3BX4yxBmaIVnYudcIInJYiVwz5FYmDe
Pxg12JwxU6j1/OBEkXbYKm/co071WHp4YsfQ/L7MwLGMyBP3rFseu6H6qOWMiNIo7rteUG9NCjdA
OEJCssRjM1oc/syRkMj2b6NpN+zS+6/OWR+tPnJPfbg5r4ZFNre9Th4ipXxLZmtU52XV91PA6tWw
82Xv5RVw2mFrghiw98+qmW9s0d+WvMDOgwYP5ND17Hhf4T9jFljfct/pC7Gb71Mr/ARXD+cc5Yjm
CL0J0IpmOxAE5BEV3SdQCHWeJsxWQVHeD1N2347leV0Qs/fokhHuTrx1NngthrvWiSX7NbbCwk66
Gk6WaWuZVg5UqUqSTxVVRHXp8RiEiuOMkyU2WWFuhGncCA/tI3OPnZ7bVxiev7Q3hA9mPha3Zjhs
5y4Y7H1TcplVZxmp8Nf81lmGvVlnp2K1DyyGjPel5YN9YRyAYPEEEVB8aIXxUIXtPhy3t3yZ3rqo
HDHU56cAoz+nGVA2OEijcm66aXyEYCditJY3IOfSyNsAsmD34uVFkVM3xdMcBS9dpdzE0/JhML3v
Gznz0ewc58a0ThIDJmClUO3EvKZVPr662ni1ysG8DGH3uIb502CRZTgjZ651+W4uw8Fpee60595c
8T1JN9pn6UVn9DRpOPS3ypS0JXQwvKr3xaQ4ozqwBLM8rEqlzDFOQk9gc/KxvQs9wGHQ+dvtxpbe
kg5LdCqb7NFiq5wsAXg9c81OUd/snWZ9a0QT7nJhpcqiqUVoT6ds/Z56dX12eySSmHlTgCF4uwVA
hy6WmW3Ss3aLE9Kj2nW3I0xq9ffGKiV53d4avdIwTs8RTliQXaYB2c9QIBaALFcw+WJAMPrOExTQ
T34peU0j1xXj0auX4hY8Z/2o8m74PXYQWq4eK0rGwSmdO1vIjmlWObnGOVPMfCD0evYXkxzvDXua
Ohpmsd5Njp9PB0sF6q3Pqv6+L0M03qZVGgLw4Ww/ZD0kJpTKS+afiJUU6QRhIdzxSIXDzhzXOe1n
66Vbitm6mb0pePH7qXjAVIHrPN/utZ294Ml+RHFlfiil3N0Q/uS865Nq+0DBd4+Q3EFwY1dnP98E
7/qiqsQe4sf0rviCuMNGiOoZqZW5WyyPnt3MezLcYmOkWaiK28zIX5QL0bXl51ZKPGU0z8CWHuw8
emQQjKlIwjhtIu9eFYLRx9ZVt7YCiAzGH5yyV1T1fVH1aVcFNdmU4GN1FULudT8GGQZpY2frSbAk
5mzvVpc/pD2MMdy7iSd5y8g1P0OtylPQL919Bwh4mZdvdUkE0jiY84sM7Pc27N+CoGQQug3FTpnN
Ab8Ug5G2q4+V8gyaD+TtbMr0pYwmSv6g+FaARWcMKc3l2HCoxGL03sQWCiAf+Xe74cnlJum8GDdv
AtQRpDhMspjyb9AxzoaJYDlt0YHmQ+HssE6tuwaVfjAuJ3B0QFCd+0mTCVooO7uwZ//o6qo75OWm
noveaJabWc3tTxq0/GNoZfgg+nogFj0UT3lvM+ItVVJuGIJZKqxPTCp3Wx6ei9XXZKjDUTNkvqG6
9TnYKtCec1VUNybggmee9J+jVA8lZf09xoOqi8Ooq1N4XMiDxcToNWPD87xNUp94P0ocLUb70jc0
e0Lr6iEI5u1MsNc38v2MM/i9hxxmmMsFuSC67tIiiPSb4TfcEVRvYzqOIZyxjtZ+BiCYrsXUvEYw
4qjEG+/ZgqeeSN8qdMze76SmAaqh568PvY6KT2Rc/qeH2PFtFuAGxeS+DZYZXoqyEfdVblCQe6q6
FWG2UFOwTo/LyoyrQamYEIOLueKFVL3nxeE6pmZhsc0f1WcVjLdcFlZpq/zJvlnspNc/rkO3/uwL
xlA8OvsG1TJDN7e4sCdpU4kt47S003wKO9EcyyXrj13vLa+OwsySQDX7bluTnQ5U0wk1lbUPt4U6
0VbV3uy66JFBEtGyQAitZKqy+rmnkziIrf4MOwJaMwPJQ2V0ZMEG9WtfGLsa6Fg6KBgqIHPdtCwc
qOTdNlYH/l6/e86l2Ri7xvbl7dQDpQI4upivrgc/zrZ74BB5VL0zEtkYn/imSlj9Wxe7JG4HJT3T
MgNfajHND5tD3SwAy5yWOsNagPJdxINUy34x+/EIPD/YqWbFE9LbwjgRSlrdSTJbzmXuGlBri63b
d76TJ1uY58+BWXu3bYX+p7Gbne944l1MZfEOmc5TsTWiKgWRY/60i1ruCTdwfkEX4huxHLXEADHk
T9KQtLpnYS6KuMIY8tlfR8o0RkO167KZioRnIycV2C4qbrgNSwARyfVGXai23nf2vZ4XJkVhMMG7
G5VrBI8d5BgkSLPLDXfcILv5WCRDuiWanDnJpyr6iSBt8+lCdBFRWod5n51RzcrutGRT0TKOZoh7
tiardH9N07rwdE6zzGK/0a38UfF3rt+dSHLoW/Xk5B+ApUp1Y+rJL0/cg2OemuwP3gBm/Wf9AC85
nUcen7iyw95MeBuwdNwo76E8zqZ1GIbM8U68FPyOXsfPy2ezcf0P9PP+w0Bnnx+D/+wN5FCP1Yk6
dHOpHFpMWWbZh49ioZo7u9ESOPtsIm/p2GGj+tb5II4T1I78C7Uop5riTSEkYOIRGNW5sBWhyMU2
Ow6EQVu56rzKTTR3zuCqB7HNldw7s+kc8c36UUIqb0YjxYCRwbVsNvMDurOJ/N4Mu1+TbYzu/bag
Okwrr3E9dmKeme+GfDXUXqoO1B/zd8IDVAEPK2VLiZmGV5TBSGfpo/rslNkUphXj05007B199cHS
xuPmKkav4fDRBMHBsddDtPZPaq3X7x1KZgJKPqHUMhEc77F+7Rc5+gyAe46TyBqOC7PkR81cdReO
hXXhar8XlK/FMv8KJ1OndbDq9xH5NNpYUF4ElVHtMKSjtWKwkG4rLc6kwLJsFZOVa7de7N2uD+gp
f8hiRS1t+gb7IagMe9p1VN4kZtZJLr/KKDwuxvrDyif/rvMXE+qN2udLPtzzR9xnZuP1ixPN3hs2
ruo4e1BmJ5d3dKGD40BZndIrFbgBBzs4d/yspHYEIZeYeWQ6SqdlMFcv5J4eXHPq/McVm2wAXHPh
IFCScOzRRTget/2meET8oXFu5sBsP3KXoKekJundPROs02A1E9e96t5a7Wo9VmNJ5+56tQx3bTHR
AHSBQx9CgzjPjHFEdOi6cHNvyqHaunToQw+fj+zLNnXWARlkW+KMjIkNbJs9N0w47p1lUeaFIAvD
u8/mJbhGSZRGkLoGWoKs1V59ay256V/W3nS6E5e31EdrsW28UWri5w6CgcMSWQrrVmQbOUHEw2TX
j5TGKn+ZBI69m1qBr9n7i8E/Nw6gMEaViHDR6UdgTbrNbqQbZdNetdFY7AvPhaXRZUShk+dSd85N
Y+nNea6dVVrwDLxRHM1S6PUYNl7dD/H/OyaWsJqbHws2yPLBHZ2qua0H9jc7c51Hws6dPh91HPmN
adxGfm+XR/7mjEmFLMTFwsPF2FIO2AAlrZQd1NvZ6xpeeW493nMP62kvF2eCJokiYX2bI5S7jlQE
1KPhH4+NQb8HBavPHmqzl0cEYyTL6vVtmEYrjLN+jHZQO5GyUWDe6bwtTyzdfkeB/sYrk26KSvsy
SGe759yeLqXrX9olFMemiPwDuoSrxAOWc4t/5gC6WqeFLrpkNCTovSGi9mnd9VSM2Ankdcu+KRZY
iefPztccVsae5Xj2PWvt0brOz4rvzVgW635ckejQzktZHZk1U0QuctpuUOUWVG8l94I3OsMFpwsT
nwIG8l2jNnW0yxCf5hxVHv1Gm6VZV29k0vQbJXoztuPLdX+yn4GafFeyJu63dcL2czAg9s3SuyEb
q/5QubU9GqANHxcCbMvDGtYyCQydnzSe3NluEfd4ZrlHh+EzsREB3DoxZsk2ROPeyGf7XHJEDGdF
53WwZ/FL5AaJwlE2PNsSLTaCatflN9n0Sp+HA5iL9lywJ/lRlwAZTRGNu6kFoCUCT1ix2Rl8p1uJ
ebLdmGNpabpHPTpgra1MPRB9sD4E3HcJWvZvUAxsHG3+bH8IxgVsyIIJYG/ubq81G9W3Ao/MY20F
352VCc5qNWHaqCV7zDI4Pik52g+NzExOBnyJgd0Ch5IyYCo/hfd1NK8ZMzuuk7kJrI7tWC8nOCji
QJhz9LESWHXoMTvdWGs73jmZOccBo0jabM+O/eJ62g3Fm2VmziXo5w9Z2yJFP3gKykzdbMDGdrwx
prtoCmA+5F3PKkn2P3Eml9nOGmyYirK9DkPJLur2rA2dFMRdVu5gHLofs4GpJjGidrBSOBbcYfXq
bz+HoK5WIHCGTX9fgUxiQ/e9cLfp+4op7oBv6RFbp3PrwIy9nx1WQNQWrT6brIij3cZu7G6lCtkT
SbR8ud4wPrZE0D0Ycj5XVsCAyPLX4MjkgPGUJx0mQlbluUVSd9p5LwaNmXcLh9TptvZudHPzKAMW
/nGIpFEnFkk9h6YyReqjyMk5eHTxo8j8cI+nxMzwASMXn7HNcq6G8IGbXjEQLuwJcRm25YLhIBZH
zGtFY+Mk6z2AY1XvkmdCbfI8y9mBu5ttB5aOEYu7IrOx2dr05YEhzCRfW73Xrjnc5sYiP4Ktcu6q
evk1m2Da6If0iXYlT4KOiI4dMCnz1DadOg3kU8deHXkXmBENS2HTO4CFB6mFK9l9VHawvvcjYTnk
5gzbLS5U76nNV4oOEH2p1i3ccg9oOv7r4+LpIz1auR/NuY57Uz2h+zBeNuivj5LNF0Vr2e259ZFA
RLCuBlE630agnEgkMkDmucdNGCvVBU9I0ttd2FXiFIEqOfbVnB3nKmAKV0a7KjS7M0/rqW4L/Y5i
jsl1znzRrHz5aLjZiOcZhFqcj1X9PDur9X317PzOq8uF17JdMKvx7XtbRW+1f52hWrjVD7NnlTsT
XFyC5K4gQSlqaNtG+1iX2jlkRT0/6H4WVBgi49Yvol8O6NWvpm5/iYpgVTnMM8Q4O7gbOncY435G
ZRqMM5/D3o6FtkpM1t5JuNoFNU0lzltABrmwSHSyvL07GEeVQbLx/BxDrfLOtr2CtIH2lkTd9j7C
T0wRi7zixP70JqQkndHQ1PZu7LXmTedFg0ulgCYwsw3KoQGcFOKfZtobzbW0MQyxa7e2T5idqJua
jnuMtSqeGHe3F2WKp4WieQmb0t91I02EMbNyxEIVnTsFAiH2NrrhvDG24jJKUNjRsuQXtBwTF4Lj
EMQ7796GOZVY9LM2125Xc36my4r3Q6wjcikT/8nsvgRm9dGgCdt7IXQ8ln6YvEvrdbLqI+N0yPHR
9qMfrZGEAqj7RserqHTW0k18Z3vVYY+Zoy9XZIHNqLcmLlVYnA3dRN+yJmsYSgZbyZ+wKo7JpQGN
G2b0BLgRdBETn2VcBCaMXbesxgsxD9PZntftgi+Gt1kx10eyHaABOGq8H4eQoVEgZMIquLiEeBmS
AjHmXSiwlLqMljcwTwfmhvQfNFsJnEbUfRFW6Wpo+pcSHkxcc56mrWi8fccLcO9qu0o3o8Gwx3zl
Nrd85r0mUHeiEUaYqUF0mVrJC9DLvSczC7Ybvc3Dq5fRn+L5qr8bvnHaNuMMs9+0d0vVkWZvG4k5
yR8lOQ8P8+xFF79qoC5YnnUcpDG+ZqFrXeRghjddPgxfDIjNS2kM+cWySBPLnBLER16Z96i4jCzl
KGOzwCqMxU7eJh5Ow2O/IRSMwmu52Gmww8qpU9ze0d62DY9MitqbHma/Ne7wT3aXnJ7+pTf68CFD
VZoKi3mXnWulk2UT3ZNp9z9DZ2xvRsGbcE8mQ3cM+s5PS6jpyaS26SOa2OQLhNMkuPmczI198RVd
1+3GKPspXwu2v7rJB1xFjHPP+KgY01ItsuXpoFUOVr3LzEAdGIdYZwxd8FAzfoNWIrKqVqaX+1qM
4xnTetTHctvCc1djAmSR3f3YOGnUkac6egb4LfKk6onPKIJx3NhWGt1xUxZnQCmwFyFJOzbBNqXo
D3jaSk/KbxloTBhwCKHkbsEuNsZM58yLkoZ7zhmX2IkzD8Grm9vm7yLcouMkKceWDcPha+/54+Pq
usZrW872rWwDedaT/lYNYXOr6K4encqT5ybzO6xEW0MsMRjykx8Ms2RUbhPaAUkg2jntQj9vqu2W
8b1IPXpCkiAY1Xcn4cM1j/0lt5hR53Jxd8aUy8T3J3NOOq9vPzenLeY0wtP7WgxT/dups4i9icG7
IAzZJkyTyW0zRkvFLV92ZhT3XVm92P3muRCpGTbuym7wKH+t8TKNY33gQKNcE55G50XLuCLrDaz9
OMFWj1mmP6NTUMys5+4BG2oRvjQrpx+sS36dDMz//dAXAWxLYgqtNxfdBHVT5efnsG2zhGbcd452
y3jB7JtyilVBrMbOVYsHr3XprS2x3Dn/ZU5YDWs7QIrVF/XZdlrrwxnX4TxFmvPBA+GKAUzfADuh
yQRefttBrfpma/1RKOY3nsd+u/Y4x1bMv3UdqDvor/U+6I21Z/13bZDd7ssN19Nk9lmMtfG2C+b3
kpucQaEq7aTsigXx0TXVSLk1PU3fN02Csqq9J12uzVOEZpx6FNpHKzOudq8S8Qv5YUMCLbE7WHkz
lLG/AbykTDECZEahGy9+8MmEjlDjoT2AfFrTYm7HW1GR8iFFDbdhxIaA7NqPARBx/8v/I+/MkuNW
si07lRpAQQaHo/2NnkEG+/4HRooSejgARz+nGkVNrBakuvUkZr6rdz+flVnmRza6IgMI4PjZe6/t
BLt4aoozi/PCWo7+18CLMDJgmNwXtWifUkNEZ4EKCZ/mbd0cOsuq+QJhduCcS3q4HqNrPm+8Qnju
zrMxpXiBOrZ+NxO22dFkwYJ45iIZcVttZpQKg2TnXNz3imPnxi0A0/I/lqfZFvO1H1SSzfsUGfOR
5yo6rIdCzPDEqgsN1EbwWXCrtr8dkzY901HJeM7/Zm41D2lE4qI213mHDYWzSHToXSmbjWMO/TbC
PLJjswcSoRzs2wEpcUeWAA3IszFajc5rLx3ydIIpaJ1BEztwuGqf5zIZDgLILYMDjfCrUhvVs+wc
RNNK2d5z4xj4Ab1mKk5t6KTngznyczDvhehaHJWjjpo/ozev+bR5OENL5xqWaj5L2K3+0ViJc/YX
SzK2Spw4rklrEdFWCB2fLN5Kda0NHvX/WuZnv5nIOBYuJaAs3zHu2IwIPLOWAye48bNp8Ns3BHkP
sZcCLkIwAQdgwAFQeFb1WGJi5Wk4Xgeojkxj6Vhmq7mVnUXtThsb34p2QoDJOlUMPz3C/yi9R0kH
//ocyPutf/e/FvD7b9TLSwLhFy/t0vv7WzHvxbdWfcr2/fgTP8N9lv8FUgjQv6VijW6thVL2M9xn
mV/gljkCfAjZDYht+G3/6uX1v4Dko8mXyCdyrhTW/wv3Oc4XGskwqCwVhj9zf/+gl5e0zO93JzEO
5kPi3fxbkk760W3wi2E+G72p9HycI3zPyu9F0AYvZWEntKZE3T6XAJ0y0M0lJ7TRfwnnPOswD3Xj
yax1be9EQFWe28wZs6gwGqRyHvpMT7Ka9+nMBmCNRMRQTUOYZ5KVt9CelJ3nJSbZWr3QDuLAuiOk
4B6DsfPEuulwN21pGvISnuTh1K26yQSSSeuPdS7bzMWQN8TZPZ9aS1UrqJ6vo43rf184dtuuqJLR
vBqUMGlHH4aJM4wck5JZjQ3YVtUJSHhe4gOoQTh767DI02eZ+/g3bbcPFp9wTSMoC1bpkFwy5Bs0
63pclbgHsD8ruzEPlOahFwpKRB09zNd9EJbf9RwbBBtUsZy/Rpyec3MTOgSb6Vi1NCUw0srfigy6
y9MkOr6w7GmDU2uhjzvWBGwIR/T0yLfaAR/WVfFZEGQJVYeNL16QiXlLuJXdB7u6DOfnJo4od8mC
snobM8381WaI9atMmn7LTt/lMRH3RiO2ftp6Hw2pmWg9g8AAG1Ulzsnr3DlaUYBpR1RON9135tjk
MbL5a7Y5ROkMALbHDpEaSlhzuTkYJxGzlzqyRo8eOMogRwacVp56XpsAkroY6aCjZ6fYUN5Dz2ne
6uixNdMxWsPFxu7a9D6mN49zHyqFC3r0mGiASGsbdRq4Vh5niy1JmJg95xJjzoSOQ/Y9FR/wpeRR
Irf5mEybaPFpZt2lhq9PfSWbkoTLK5kh7CEEcljNfXec2LhW6ybscGZmYYIgyfmqDzet9vCHMrez
jOtVJ56D1qdWeURdTVYGGxOqUiZvKyoEd0gTtQo2pqW7i66HsMiwRGEsrhH244DVPJRZwymfbdQ5
7hlfje9sKPMeU2RrNNvOpjNt03b2GK5bHOT4ZSeOp7DZMZg1phHGoAp0fYP2kT2RMzHxa+ZO9jGE
pdGuaQVwOT+mbsxqKKXdqa6jNOOMBrSEt3Lw3PZZkq1oEaIMB3sEl16NeYH/K+gavJSkWp7sqYbF
CxQk+m762TDty6Er3M0gdZJdMRGZCVXKVllvlh66fVwPRbAWIYlvvJZN/BiCD9drMm5hs8dZhoSD
039+rJoUuH8yWTWG1knTJmIgrEAoKCwv3hkZ8LR1AfunRc4c2guKelj1Z/iKDFDoQfs6drV8Cllu
4RsRlPQy5TWhPkk/w5MXmYBI93FqxsVRFV5pn0WR6pozEm9FutN5avtwHken3ec0hqRX02B05mHw
oC6RD5655sKILb22G1JGDFVImFSAedGAegLGaQ9yFDmkCoKxxAin5/E4iji89ya11AHPiiR8Qh34
jQ+TVxwT/NLOYWxGe7gbKzMTr/ik0EpY4jCIjLkYqw1NgPq54UbA86qGflwVjewL+HRpU+OWENOC
W3fTDK5bpblAV6RMnPAmGiymI0BRut9YGPqGC1wbUuyLvrTjywzmyXd2UEyhlEOBGivHPOLaJpnU
+96dzUcJksqn3rBKv2Z69Nrd4Lq+tfGkQtiyjd5+BcUeffTkTT+auGDRFZedPVwkHfEmjsmm+UjP
DxESiDgQ1VxhOGSR7OxJKIk33ol7oIDQJaMnr7B0fcHBKPG2ZeW0T2UR5tOmsxubY1bfzVA1tMIg
6jipn+HItOjNkzj9ohuYqltCWlW5LVhqvTshi2Jq7nidYMQaug6XszNb9Eok8p6QWKTXyGqd2uSm
x1CtmIuzvUV10LFVopS4kCf9VNu5fpcDDdbQ/pdAQws+v1qFcCEg/rWGol3b6XwfHSLsxBYTv6J2
ZDbjTUM1YIpYbnhQPWrkxSQNJTCHnqf4GUS3QG6dQfC8ojtH4bJix2riaMRB5Ac9LnWfQ8CwiuIR
Q48Tu0N7aErbf054AQhyG5YgXFSFsGCq1DU3jWX0+hjPYTsf4oTlwlmvqvYrC5lOrBDQ53t4Q+G9
JvKDTuD7LwbrvpVd2OmMVTtyjzMY03eqLKLzDpbw4rLucGo6Vr/u1KjuG9tvTwOZ+O9dPQX+3ozL
6dAugzwF4B2KbOpU30djNLF5CNPjZTLkvcVpZOZNhqexGNmfR+Mrj28PWx+3KMZpWwz3Rir829l3
2ye/FngUekC01+zNm2GbzeGAZ8NQKcXfncmDuMmAERVcF8ykU342T2FtLHha9OamBkezIs0GeQ/p
FzlPwMQtobT0e7vJnTsFuDbaFD3ryC3+NlOt6tKg1tQyzeCFMvcYuSkI47dMdyxzVcW2lnxAoNjE
haAK1n01SnvF42j+zu/TN+dQ14IA11zv2xdhaaY1LO14aDd+2YxXcUPKZOsW5cjtP3vWK9MbR+/Z
ViwwEvIBYu0YMZiBeAgn92fo7x/NzP+1gfi/G/FCeEQE/3PkxfXb//5f+pv+H6u3VOlfuRc//tzP
2RhOBUcjpmPTWYhStLv+NRvLL5I8twOyhNGYCqMlF/vXbCy/cESFUhNA8sYy+utsbH5hhA0W9JlP
PJvqoX8CvrAYsn89uHGzgechwkortMk/7jMsWvizBgTZ4NytahbkGiQ4RzQatFZQYBboU8tNndm6
3WovjvcpzRDF1vCQ252Br61F49E2TgfrSFlm8DJzUnvC+bJU8LS8jXZE1DPW31UQ3sNWaDDQmT2F
rN60++Vzv/550vyVYwEI5POvATTNWTKEHKwt61OC0LQRQySvtZWfIsNVsm9xR0ZEKCCrhmQzi/pW
jXZ8wNmNzxq57Q+5V7n8Bb8cgJfP0SFqZ5Gbt2i++kylW4YpGgoJ5OkwTy+aFJ9oS5APxGbdpriZ
JPkEHfXhscp84+B12bSJI+OOYK4+Q0VkYY4cJoP5wE+pr+Y+q68sSNn7oamxifqaIcEmRr5VVB4Q
P6mMh8WzuUYzDV7STs/2CQ03dRmWsnnnDG14/PlRF3P/h1/1B0r/06/KIxmHDsB9Ar72p7N+GXlm
72V1uOqSrLrF/BFc6tHEzDvPVeDCDqNeFYhX6rJt8sFUIgC2ECFsitByP4ifgn7I37wmdJuVOVKR
Se9OBOsKiHe3uODSlDvu7+8O8aOv4fefGSY5dBecJCxQ4MVw+X45AQ7S7nPR8pZtuzq/FGL81mbV
jOtW2mwYs/68YL3PCm68w3MyH7xiQJ6OWud9KvriqpdjSflzydlHjDHZtob8zWWCcHluZ2J4mOOE
JIuuWMAqImYTbsOixr6KuSanhubI7NPtpFua12RSdmlY2nsuY40g0rpoyFruxySr37OxbU7wq5qn
zJLTd0W7GJbXIj96SdDtwrCyLitDGwwhtrH1ejyposn0eTVq78qfKAil/Ke885w++FDh/NBk/vyI
yaV8UnFZPhpejhAqSAW6UV6fJ5EOtiFv12sdlwSCWZgjeWXFeCzm1L2spkqfACiXVw3iKmeNXj7J
xgovHAE4jqPbrdfP+hIJbwAS6xXVDjbGcCelkaLgGvSZL93HLMfnxUwzDSe4yReMYO0ZjoTkckz1
VZ8HO+zfUL85mgad+YJ1OLZWqc8RL+XdHq1Kw2q3NkHHG5FMQ4m60bt7SoV4r45+eooY7jZun+DW
DBTfbZeUC74xlS1N0E/+ZAS73u3b65pao21mdkdiEwLjT6H+kF/+N8VjfBtIu7Nh4HRiu58ePxXu
qFE5E0lIvyeB6Y6gZh1igPXeYv7/3o2WeaDz2NgYaTJdDWaGguB6Ty3x42LTZDDtVyO8bbERdk+E
V0YlPakqOfTLt9/CqLKZWLP8qctt4fz9+qUAIstReWkCcT3XJrP1+5ei9Hs6LjDtrsEKmwi8eJOD
YR55qKMGjNxBXpH030TYD/s8EnIL0ExvIDuGf2BgfF7PLD8HCB7ArdgjGJM+ZbJHaSgsRla87se+
/plxTL0aW2o34WFi0rq3K/GnzPm/PMYEKULfY7QzBbga7BG///amcCPL6AgiFcBj+y1E6/rZJmz2
tQO73GGri0oEAgAFDxmdi/vQdAo2QKxtwxf0Z3vVxoH9UndaXxggPVeVFP65W4+bzCwwkv79Awzo
/+drBTVoeb2RlQaihX3895+2GTwfHxOLkCToEcM6jyr07j2eKikXNSHc05u2EU09SURJB0RT7573
sQXwY8wJOmmdCBBA1hsqvrp2kry5zCxWAW5jEQLCDbIZ7LB5L6VxYABOjn0P8D13yic5sda2BQpX
UurwDkJNcYZ1y9x7uf3QGCSdNvNiBegXU0DMZu2uCeNgQ+mKWGn8GkiVrYdUafIf1tZiKhDaQLOP
8ovxh+HAJncBJHhazXXfPWlLopsRuLp2BC6phl7pcBUtzoV58TAkgUeYgf3jnqrbZquDKNwR2mvm
deQrBzd97d5pNMKDUcd0d+MXpm3ZbbYQq3kz17H94sSDE6/nfLFgpQKzjoINsqpViq4zZcNFaRg2
6RxXH5vBaq6dxZmB9xiPRsRejccZqbbKisINlKr5WMTdiA2usrxNpIyR/FstT7Fj3SidDvvKktWz
G9YKvzjAAEd3ybWRSusYhTiI8BDIszHNQ9YZ0MFHZWX0NxfxUbNrPDZsPvaFJK5bVD2cJpeMCaaI
QXFMqDxHIVFjTtE1XZdt5HKCWNwmW+eHhaWTVbIvKzlwxJUST6ehD6P2p63/w/JSLu4XsfhgWkkr
lUk9SUEk9HJKcBXS0j0SNfYxdCbtrghh6i6+GonBhqWnsQJ9bq3Ie5/8iUmxLixyJ4srJzccdWHP
ut1nzhy8F7xt9iVd8mpFNKOFYxpVaiP7juvsKP/U+s3DPOXhSS8OIP/HqT0r85PXlxld8pWz1x7K
hTZeY51A9G5mRRJCk7Ot+h79p87Jjodpwy1v7VkvUTKShs/RYkIiVuFf0VBXE3nK5gd6nsUjY7R1
pqJUnptRdibl7O/FFLOH8rPpvqhzMJR5Vd2205idI7JNaw65TyXhuDXGyOG6cauJJaiRHI3SxyNV
MM7myt+HeT+sgV5hcyRYH/Gz0TbIYtInDbSYrdLFdhUtBiyu4XBHfPeVLEdCbHW0rvs+cS6cQqsj
rznvuc7YsaQkCKkMLogQLdYuicdrWsxeheoAFASjXHD1ZW4d58USVsQs31ygiaumjr8pu7XKJXab
7MaMdWXVi/uwnOAIR3N96kymUwKAyrhp+cLcDNR1v5cqOgnfBlViN+orsxjrYjbEatf5rn9kF2Td
2vES8PKb7hEq1F1aRfaRjQmrzlwWguQmN/KcUDu9sqq43RSdMx1yLsAlopv9JnjoPxluWxwUz54H
P5/JlmhLPTOqxlsCE5BMZYQFT2eGl+7Bi+Sr9oc/j5gUXj0HoDrW2VRYGBgWN5/Ruu6OHufkW8NO
s9i09ACcksUBmCi8gDm22j33WP1ujPVXGin8td9YlNF40wTWH1ehyKLp3PvhNsyT+UovDkRv8SL6
mBIl5kTFN36XunrPqzHYRUuoTKQppPOuID4yYj7KhbvvwEa99Yl7UEFurc1qZN+aB5n36IGhQBZc
jJLMR8nw6FksBMkBIgU7di7qXWJk7RVqYPR1ylS3BXyIeK6HjNV72c/7DqY7Kx5NgIrG8kOQTjFu
S5Vc0hFu8s3LBuNyqPvyLoZWw2Oh0mRHmR2Yr02iozMtlmRkMf0CEy5X/jS+TxT5ndeVKk9GgnMU
aJCfbtt+zD/IBZIObebiyS9pNBsaF7sbcsRdzHpVTpO9DbXhvwW9PZxSFwGWL7S4zALqLAYv4Mr0
jme4G+1XpXvsR6xxUUZwfx2VDv5FuIlNuMf0QGMC73/1MtXYujeTOzRHwXMsXZu2ZfANWDZ2FdWR
mB2T8WCGZnGV5Bn+lMoRYbDtQ4lFj/y5NT4koJl3lVkW8D8pQxlhdpjiY+goLL/qMQqTBl7+pnRI
3VMkZWRjQuVrMFEpdSzqyXRWHTnvCufuNFg3DW0a6qMLIBQofuLLXoWg65Qt2XJHrjmzZrFZBfJd
22rd+ugcDi/gNO2TfVV24/VQYs9ek4RI9uk4i0vPr/wNLkp5ljo8fNlGI6sPoxivS08ReJgw9xCD
rVg37zRrV7kb+qRejJnMKOcq6SDn+3jQtwyIuEOTMtmP7M4ueI8Hj/zleX1LwUqavocopPLadmsL
YZphJGMKFhVZLSyWeh0Jv+pIRRTtR18hA7kEJS8p/WoOP37ULIjIRjZtsp+sAX+MWTQHp8zFJZo0
gj/NbZcEr4ZVIHgZc3jDdk3WTLJDnP0LaAJLMnz57ZNxCLaFnU23TUBsYOVbSj0oEv+4VqOJEUgq
gEItno+90Xpufzvid7qMZ2WguETCfktrxa0Be4e4j204odilHCj1CiN9stfh8g8yy3yxFTfBhePo
aDNLmb/A8eXnQB/AnGY21QuKAI1rlOFWtxYVevVa5BHmM2wh3LAKokKHhUWudTlzNTBFe+3GMjw0
Ns3GM+RyKmNt+VykvOFE1OXEYLYTBoMDpmLnSjEnYpgVAW4sAhzqPB/NCTa2YwSPQaT46DDckDJs
LP1hKy94nGYos2tzRvpkohidtxzz0ZMIemw7SoxjtUO9769TViLfwdqkJztQWNBIHLMEDLhB43GD
HHBENqhBM8dOcF0Gs7EtHc/ZDB6d1tvMbfMdboZ4q/tpAl1S3pB0tN9yR1gnZ2rOBqPErDrr8iao
x/iIpWG4jLu4FxtNHmydA3+/l3nWjFs48l9VTPZl4QFER6J90wG0THblybS66XLLPs2B2W5UXvLn
MIsfhxw00hAEy0lN00xsM0nsfC/03oWuc54+1aAONfIV/vKJlX2Y5B/aCze8Pva0AwXphZx8JhU0
qIMQXvm9nKAcFGFr3lNq1WVr3KeSitwWdNWurKvuZW7zZVSpSKgPSvAGCbPEWSVYRKwVOedp39TA
zHzi2FjYK92sMTnkB7eFvsMbVCbnVs1rmiyOOINuSu2dWwlUXCXCjnHCFeHBHEtoydoYv9GYozd2
bhFHleZ4FKzPb1O7sdy15uR/UPYcneyMbzbuwukxtOwnZsw7L44oUsQfDROpOdcT6Zm8a29t6bHS
lhOJlbh5j5RUdDqR1ou546+qkUFqcgrjxhgImo9+0uwnwiXxYAbUOHGWNFxnwlxCN07eLyqb5YxX
EZLEuaLV6UoXM1ywMvVf4dlY10UbLM3FmSSSRm+r3RRii5+V9mUUzZPOs/DSHTtcxnGdPiD6PlUK
t7dE17uUZfdm9KF6JIFGH5MRk1pN0iTZ5MQWDkGoH4mWui/daASUDkXNR5PYCa3AvuY+aBuwNi62
W6shzYThczf7WCRF2rY3pJZMveKbyYqQXheigJbN1ZcfSek8BNZ0QrHFiJU32/+ZqEgNqQ9Jz9H+
JYcXmBkDLfZMog8lY2cymVdmhv5UjpzYpGjetdve+p3z1crEU9nzTK/N6hZJ9C4zMATFZP2zhIyX
+fDjJPaPdt3/P/pDXCwd//ki/KzJ38qP39DPyx/4uQE3nC9LfQzHVtzm6HRsSv9agRvC/AKOEgY+
lGdBb+WC4P9rB+58Qfd0pIcrFG8RpSr/4Q8RX2xrYcy4aPUef/4fwZ+Xo/N/rEEce1l+sNAUlK57
bEI+twCICEulnpoKydR6cYUz74JKWdt0Loy9U3rF5pdP5vrnP/jXVfWnxcPPv4+f3AGHyQrC9ZaV
/C+7yMzyYcbG/H3IMlG0MkLshRwprV2PXL1r2VjtKTWn6Fs6Db1PrvNM2Qdng9ZWZ5UuIaQM4+3o
VNkxyTuxMTqL5CzmvfQPSwc+38+fi4MmAApWBkI4n3emQcDLvExzSr+95hUbe3yMZR2Q+K3rPzDz
//UKUJtEm5HJhQ48gNS/fyKi06TbNU0EPePzEs5391ZKPrFPffXqMTz/4Tf7feG0XAH2KB43Dk8d
ny5cbrpfr0DCoEkXnWrWVkZdFxBKe01vVrKWcTad2KGCzJDGn1ih/+aXZK3D3yZAsCISLBLGL5c9
T/NC53bC60l6xhr6XcXcn2UIt1N9kMr4/ve32Sdl5+cvyS1i8cXyqOr5vFXDVhdBt89qLCglZwhc
Ef1DLDLAIIoyuefUEi49LJ0w7qRXCQ42c+Pe1bnvfHimyoPVICucqtHUCEIDVex429joqnTN7zCP
lPna7j2RAfk1HkrztU6A1hHPnf27tFDEHP/+l/l3nx03iKQ8A163/WO9/8tn1yQ1YL+4qtdjj3u8
bFDOCz3OF0WUqW3ZWe727/8+aKD/cvN7lAnwOPCRj9F15O9Xa3bcVtbk3YmbefoYRin4I595+zoB
1I0zSXDuUp3ZlSvdjdGZK3P53FPyd67qiCUHdlCZXqJK9c6KLGOZrPDpV5CuDJclQgr1aosFhstS
B+X0TRa181x3mCTPIjuKT7Em7wE8DgYYlJ4mO2YUrcltM4nysWusdsDr5cfjPvaJJqwjiLsn+t2U
3nq4Ho6VbKKbNCR5u9Kem5RkfGKfAKRFIR4nQpXejt2Pg3hvvtUEJ7luIl/8tISHR960OrhtybhZ
W9mW07y1FCnmdU9wyV+Ndls/BkkJ5VBVqDYroZJ+V9PoQIVEUwWY09Kwdg52Vxlfw2R0HnmmVYq9
hqifaZvR11mnHbWuvcQ7eLVpA101h3QJZ5gHNj7SuUjGIqc0ra2IHyVmTS9j4z/YDeasDazSAH8P
9PJV4YWtvRnJqHYbGEzm10HW1ouNQTe/rq14gVlOeoR6Q0zPWA/lSP9kEc4K3GUBMRqfdGM6a6R0
vgMN/sUB31wqatwNBHbwkA1gl0rPemiIik809/XYujnrw1JwSkmmb5oGXayn3PFPhpXi+0Cxi5kp
88hPDh1YMW/DYTtpGLApR1oF2useBvQNkqljjKGjaxP7RQ8m7EnOaBOVdLrqne2k++YVGEqs2doo
zQN+DFJW05gndrSFwHdKcBeyv4zr6rIqsWivCqskKUQeFcWKgBnQJC1boLLgAjs2B74X5VurklRL
GgLawbrm+/w4JNjzN36apiTkq6ALsTYr9imoBOVTUFUzjqKgMV6IVqBbcoMz4DEmUisWQAq9aIsO
97KP/e2pqQY7gL8V1N1KTubwMrD2IIsdpOObR3Cf6H/Z1texoyeXc3db+QTh/DkitGzX8+XEicDd
mnh6/U3ajfk+7ty6Xddhp/p13yrdbdwpCg8uxyrQoymWkHXFWghjXaIFa5mATHTWE59HY10sEF2c
DKeEpcP3fq7qaC1Fnz/lrjNc4ytih7PUhvhgR7IINkrJcWPivh52UagKui3bOr+qCks+mBQDddsJ
7vpZXEj4QJEmdVj0Q9DvAgpb0s3AmfZ9IN9wieyc5KuuKgWjPa8xlMwGWYDhvkw+vB4kKhGEuHFp
KC3nO1YfmOVNH+WXiEs81UQ6DAAvmqa4s45VHW2lHBvLbZL6xriK0tj8zsePDbBtK2fezBOkmSmL
Ub2wYhnttu3yKdjM3tyorZNJl+ZtRxjnceuLctnqR8VmLM2ZBuE4cci3Y8Fanh+JfeEu9JhV35Wd
3hi2C0CqLXKbepnINNjlTa0ZrUtnOQ+XBtG6lW6r6T0lywhY0SBwjMLfQpHt9NDiMSmWVQN02Wes
QRkk/Cxvyk2prAEQTl3b66Sne7ITHT9sGCfGfdlm002xhCD3PQJaTM6QgI9phrfLd9veu1NZu+tK
9/2LYVfBkyaWTQoSwiA+9qkckrXHMw7QWVUE3wL6z2ZepeZwXo80Da5ItFh41tjGcQcOSyBF47W7
S9qup+mpU4pTxGTpC+pvnIkZygQoBn3BvdHlwJPBxXGu16CA1YPVQvAFfWo6H047t68tk4PaD712
2jPg7URII5My5lb2hIFamnnkOmWzd+uWCSG3qC3Hjj1PWlor4vB9BDJuNHtiy3V4ldkJFoW+SgPs
ObD9a0Dsy6NaxEO6j71QsubKI/lkUQh3X02h2e4d1u6vVOvV+ZlshzrbCjIJz1OsLBczXeE0sGrE
XGLk6upTOzXY8MpZZ99iLw5OfCur17if1Fc3tfSwcbRiiU/YYcg3OQ7S85E02nTO/BRfmX6dZ1ss
TY2FqS1yPmaHWvF1Qub7tcvw565jHVRXaVsjlhEaoQ9XMO6fROezPosZdjLUVwcqrgcvwf/O5RzK
26HNYLWFeL/bTVbY08RNFcEjoh4d1Bn3DXu9wntYQoKvc+yZM1qyQOjGUdKZYKx8e/HeLqVgbZEO
z+z1QPjU3uxcAcGIJU9ur1AHgIE+C0iwl/ma/xa3dB004wXWCwBIFEE5X3v8CUtImC/Dinaj0MIY
afX+evBH5hg0f1ql/UI1pL1Tgy0VSx/jrO7VxJq0hjm2AkXFcR5KDqnNEJHwInUHjfs78kgm1V6M
pN17JGlRnZCU9patsqs6G1lJ1A2IcbqIwvBhYkrV67FEflqCG/kTL7CWp/DgVNuKgTEm8xXO725W
6njLHTrdFZ1Z82mQpY5WE6DkaDe7CpxmzWke1lKbgzEkj6rg/xZZLddZW7iLUQw8YEE7OyuzIvPe
WddkkvfBUGWr0B54xIu4mecV19a6oATXatY6X34FJsjmscbbgnE097JslcQh5b2BMfGljHr4Qq1W
87N054rvk52bBTsvT37HjFwA1I4rUKiKyM0S/sjLF9O1qFvJkE6+iiCK44t58KrXXnR1wcNxsm/t
mV+BRhSZQqs2m6XjsRcs8j3zm2uU4I1MhilIzn34Pep95QE+4hwElnlW140JDRqAj6zYkxVZeAGT
WX7IeQBIXM7qFXAYtAf8jQuHVzbXOY7yk6FGRCTXzl881xivfZZqqKtgP0g9jWa75QFDWCdteMnA
IN7hdldnyB0WG2SVLhzCsm+x4hvdNxA684vjxPa9gRRxbiFgw82xdANWwOv0CxzvwlnXcdFtCuzS
7smWpa0P9KEMT8MsyLDxwZknNXqQlcDTd089A9Pb2AVanBH4zu4BOqGDpCxa2OqY+YROSizqona8
9BnojiKeW9PNbtUZcmJbZnmyisjSTgvUhi8WqPju2FQeOB/VMalv/OX/s+YFPH0POxpLVwVpI7FO
+xrsICk1cTcT0ZGbupjmp1q5htpQWzNdpqomw9Vko4Zoyy0UcDQdg+YWHzFcMhZJgF+HiiezNYL+
JhQewzRlf4bhBD5w2I4bThDhG0vZ5kPTf3SPcQcLeC46i7gwTrsHABBBegh1A6Vbu959XA3Vkfcc
O1LYdNDvxOgXxCty7BEb20xcD7enSuqNR65IrEwCZfEOkFmFyso2mAhgnCfx0cx9dVZrc2QjnRpY
4q3csp5xxPNCdIFZyHVtzFDIp8qKL1gdSeJVTma9Y35loS7MJgm2SVCk77U/gqMl5IRcULsOJnG2
kcm5PZljvm3yPLg1ac8ODjZaF+IH3qi7Fh52im8mHh4E4CkgOf0EuNlOi5cJItsttJfgoyrM6V54
7UTNfZrQoV6aScYoVnnzxEHEDF9QHHtEDbPN65XM8cUfkmAobwBxmuzrvALzLu5yeVXH2ha0wIWp
iT6LvWrj99HwkJQuxPcxnpjZ2rSDLWYxCNTIH4Fx3aQR4xqiQomZN+KRJA0j+7Azk+EP4nZ1M2Gf
97hOVs92Gqjfyut6nxoY6STBfvTICRCDxTa4zXDKBJsyqObr1IDgzXTgVR8mhC2OIcIKCaUkZKYJ
jfbizI9c9+Aq6PBw9KytzZsE662YENfaDmyYC9r2epxiJnUA/BXH11FTQUNwYboy3KEnIADlzbjB
58LeOJxjmLMNa+5vNuPiNzrx2PXCm8b2TV8yO4aRdHaJOjVkeuMMKgZMlA3jVtttMm7dPGcx43V1
99I03iTXZm/ymYY8TL/VfoTOaxNHX1UpdFj4TkVibFUhEhfOSxdjAihDNjpOVgIxggdTci81oSKM
nxFYaQCc9+sA/zzxk0YMGCya2Dultc7kDjvXyHPAZbPdeOY4wZJvRtLDcy5BhE6meWMn4QQrk1pK
iSDbse5hPzvZm6Gu25MnJzikEav7eZVpAqaS9z0TOv9vYC8OfA0CrP03N7IlMYTCEXQsiP/D3pns
xq2k2/pdzvhwgww2QQ7uJFulOluSZcmaBCxvm30T7Mmnvx+969SRUoISruHFrQIKhXJtM0kGo/n/
tb4FLwmf7FyfjeVQZ5uotmklu7208Oh6/fgl8XPgv+ip7NXIvv+QWhW60N635UEXPQNOZZVz2/Xj
cB5QQXroLRNWcceniXum1eOTWmC8osAZs5s1+0FKLZXYNa5uaw5zLNXbynDGGyUNuUApUgmhwTN6
tBC+Va79soMjaVF4atYuweWUptkXUOVO+vHWmRCtrebYsT6H5ez+bK2WLb5WEc5BO89/BXbb/Eij
0B+vk2auvrkQwdgP0k+O9twm6pZSl1V+Q3SA/djhXZFr34nIpPWJYS3WcY2YEIwjtBiUHUAkiG5A
2LKB623qjWqq+YEkCGe8EPVI5a5JRrBbWeFmoLETZuIMif/ZjIeR5Z1h762aTDpq27DntVjf8nw3
0JlOaekjmV0ZQK++GpMI+g0v3/qU1daUrrFE9Zusa5J5U5mNe96A0nPWIukpbs9FEF0GDSYwwMbe
wK7SZ0JeDVZZfEmR7/ubvB3TH5rG1dWYFO1lW2HfWGlde/MaSlX2DeTieDOEyviZ+BrLy0QHDuJV
nw4S52YvKMyzc72aw2VOGVQyWFv2SYv4I/WdbMUB1N8LLZtvgSwAUZoTdJ/Wbsa/g2Cyp70/QW6l
NYwxazPTb2HHY7t4Nzrb5IWV6II8dkf2etR+1q4RZw7pVqqZB6qthcSUaBrETtoWkCf6FNg0K2IA
gh3Ra7JrkXmeRY4G7eu5Tvp95it2N5PR5dB7Q552FPUxOOze+ZXUk/OziUV9QaguLnk2b5zmaF3G
X8Us3XsBQgQbOsgGta6iAs8NmwWCaaYma9aFLqIDnVK4kx7BAL8ceyznjd0QdbCaKT1h2uD4a+yx
rzlL1w5Q8qZvavOcmoXr0/kIiQTrrJxtJF3C6VDqMXU4SqIV38ForECWxjiI9qyyWbZphxRfOgk+
sQ8FrDYuRicG3c3RKGEeinvOz/iscS0Cz/jRwp7TG7cMB+w06fw0ti1upHgynjQYjKfMpNqNabkU
rPBTUNjnodY2OwRWUSirRHpoEhG6Kdxxeqy+1wWJg8tcMIl11ZYhrPMqD/1rxyrMuyJOJAJlcJ2U
H2BJ/92OvrNYdpfjc2lH6haGAZTRzMpkB2jCSu7ddnAeGz7o8ZC32vmJtGi+xaIkwjVmyghYYRN6
FQMR5umqdBUyoVBzGllllGugj6ecKEushPdk9+bBPkb6jHoILSuVG74IdA8WF1sPztSnh8Hu/cug
SGOeeB9FB5t2HbEjTqTZnhad/SwRRNQrUTpNcZC0UfuNxFdx3qQFjqqiLgFiEbAgaQCo0ZSbog2s
YCcHSnGrJknafZdB0Fp3idch1sxNfU1dOTIohOaTu9ft3HxVsqk/6djWzdpMqwhkE3gDZ5drKjcQ
ggXwtYlNJ+1KF0t0PprdTT6HRrTxwjR9dCyfU2o8LF32mg+b9aYUJmWRDt7meZQ0bCuBpnPWpDtm
uZqdYh4PG/7Ubz8NSek+x1bdsyq1k8HCWHTJg4haJCgUtmuJ0V0RchGGkwGHFtJFurcoAP7COO9f
AnTjBMonnj+z3I2XjZV7EZaSisJAYS5SuUInyt1Y/Mc2NF2v2DhtCSaPKQqrWew56rOuM3Y5YSJ8
fU5dJbngcDFBoe04XK5143jzpRHPA/qHnvrCKu2rpl0jIonZ6o99YKV3I/dW7IbOoHHYg4Op4YVx
ULL9DkmJ3UfD1ptE/8xa3LW7AKXo1ZiiqDvkwGOKQ4KxkN0QnEJ3G4XLoEy8LPxEqMP4+N+IkC2z
aA1eLtXFz1Wv51tQwu31f5M3Ms1AACiQZ4XINiYL+BlRB2G++7iY/E63gUkb+SYlAhTzx0LTCQj8
qJAeE1AILGKeG2y7YZZcWKimDxFcgm0nEf9/fNGlhfG6qSUJ+UY3EiwtssA5ajIBKY4qi0+Aeh/b
2A6t0m5ItLev3eJZK2vaYBXN1iqV2YnS+WJNeXtlSYfFxiNgwfR8XTnH+rkUVmBF2D36EhAWAxjN
vK7aQwtoe9mTAjhAEH1ledAS66qmoU2d2lwDtQLTQLzMiUdhvfcsfsc9scRIX4ijdo8L8rJkq4Uq
Q/42LIzZRvSUFoZx/tn1Q39JMD0BRHMCZMBo+0OPgesscBpoDNGyj+1jRBsQbzeylPqzqWd16ymA
LKVdeH8+Vpg8bBpULrZ4cfzwEFkhfBlKTT8KlexAbe7SMOwOdaNMr3VuqDvM582JdthRCOzvVpFv
01w36RV59htxsaPzoVM5ryxwFr6ib04Dbu2s3tcOjnLTyNTBwhC7y2gn4KcexQ6pzHSiL/q23YgZ
EFuaaeJ5CmzvqOMCDbXB3elW63nsIN3h8qO/YbtAvcbiRILeIig/+jjojARuAHvbJKfuqBUnutoD
IshySF+r2EUCtb1M8MJ+/Am+e0MBvWVbLn3NY3l940aNpSWHQ3hGDocptGwwZ+7MjsPBx1d6ez+c
XwJmFjhPS2fz6JNz3J5Cfs3WuNNzuSuwp9Jcpm8l/vgV+S7vxiKN1PGE7x5NKvmIfHKO2nI94YcH
CZrW52VIzvw8JPGfX8rj1ZC+h9DS/G2Ae9ktddlESzMKKMZwhrkwSiUPIkvMbQ2S4c+fnjRdm5kK
h6aLi+P1hBVY2eiTLESmAqQ6HOaUHqgrFieu8hsy8WrQIXKw2J/imMJzh4r/9WVc1zcWGnsFnzUY
t0lFtZhV1X8ee9vapmW8wO/UCOLUnbcumul9R0wRjEzlXX88Wt6sR7Qzae6yq2C8EJ999BZD6dVG
5+Y425FWrnysZuuqKFyUbTUy6phQHzsMrMPHF30zBy89VKLdbf4l6QceOWTkwAYlXoZosRxobfaR
K8y0Yu2gRl412Kn3vYnEMsOf/h88eOEKZAwuinrf9I/u15py2zVi7jdCkAV7CIpUkiBfUwCiL7Ew
WOshEOIadIO46PqSjXyCItFXYjwxpt978IwxQP48dAvXyesRYHWKPAgOX4QhgKcz4vIS32i5thcy
VR2UN6EVW9s/fez4/nHUMCswrxK+/vqS5HmYdqEp1LHaV2C7hQaTQZ5VkZC+qSSph35pz+uoD0+l
Fr8z3l2wSwsLiFdvsRF5felWGTQl8acDDQV2FbADuKCew+m7AMWB0y3dENNTrFryjLd4NMjN65x8
Q3s73H/8DN7Mw0xagjBfdoAWs/7xbD/i28/r3CdiNyDGsS4GUC09O/Vk8E9xkJap4vU3zgYPBxNX
Yavhmkc7jQxltmhd9vxp4adnOsPc4drmdOKlvr0Kg4ivybEWuytLy+snO1lR5HTjAOPBNOu9iPMY
bS2U0z99bB4TFlMVmeVos45lUa01jH6IhnRdVRwl+ygnMgm17wpfuThxQ28/DEQdrPmOdHBIo+h6
fUMq0SRHQOKDtRGZ3XaoHGPXxr63hRBCxWwGDbDOSCu/+vgO385JLM3sAhxLuEyF/qI6eaEqiRco
YSEIMWykke5I5bEvxkyRj2UNGBNaARgVrhVS1FOT4TsvkAuzI5BkwiN3OhomVjaYym8JRJZiHL9k
wRhtJttMzz6+vfeu4vNImfJcEst/b9Rf3J6rwEp6VV6u8XH4V0UpH8fEqG7+g4tgqOUu0HAJeTTB
9B3bBbMjK9u3UwBels4+93Ppnxgg1ttvGKkfMiZcvEsk9/FxprPHus8LBQNDds61PfQ0F9kSXVJP
MlYNbe+VFdTmzmuc6AYgZbKemy7VVLehb6KYL85yglku/GbJl3B7HyXjv8WOn//5wF9J+t571MTd
4/THdWUKefRCSRiMhaLwt65y95cZh/pbV+lbb5jLC5D8yXmGKY1E5I6Svxxkd+UTJba1ZDdck3dC
mpQz0iK0kuHh49/13gCHyOUxzE12H+bRokva3wReAGZ2Xln5LixjOjg9rNMg91IsRP3PMIOJbk3B
3x9f95235SxDYpFv0tPzlz9/MfKotkH2shgUqUdtpQeH80kr+ouDCaDn40u9PbswIvBzI+Zz4Xyh
Fnl9LTqZvTHrGE1RmiMkqjJzA7HD3kK9srftBHewD+PgGt+8vHaDGfwjavoTp7bfarDX877nsMcg
jhtVoUQz9vpHZMFEKamlBd47AhSkSAW0UZiw0mzgYfLaD9Y0Buf0L8bvldGKJzsYf9WtZ7H/oD2i
BQlXqd8U2z6V6nNeZ+gqRK69O5IQKI1VtYFBEzeltR5NJ9hZtSLF1tPmKW3qOwOG9G5BYIUP0ABH
7uv7yNmSDarqCl5cOH6DmeXfKmpDW+LbittZKuPBQkxwZQRolT5+j8trOnqCrrSWIwzaSBBtR2sa
vLK2MukcrHPL6Z4HH1a4iSb2lm2Eeaun4NSn8c4XC3xjwQi5SArZmb6+U5xMzO8R7q4MbeEtm+zu
01Q49om95zsfguR5wueCO4CM+WheYIWJEytAdoTsXt+Zha2ZscL4E/5068SZ1lpm2qMnyHpi8/I4
yqCxPhqDY+s6zDB1vq5bEjYsm3hvgh27C6sHSBS1IBXbwbToXpO4qGNR7esh/2rF6pKClLoQvT4x
+bx9wtJiyqEG9Puo6BytDFWmw7Tr8dw4hpXsnYZtZoWu8cSn93bcsGdAxcupl2mA7crr9xhgNQLg
RzhnmI3xQ1FTq+zhTZ0BXTKuy4IOwcfj9O0b5Xo45plobDTpx6ARx0hNdptczyFeZdc4NNxpOSuo
F80ppsi7l5IBGnFHSIbq0a3F9P4yPYIolx3kFHfZH82pPx7c2E9OjNN33tWyRUZpv5zR2KwfPcUU
6YbMGDF9BhfdJe1nj1vIOHGVd98VFm+GKZs8ND6vr0LEpJmOAzekUNLwmtz6oqDZsW6h0K6Ul/Zn
/8G7enG95QG/WIYwY5uxX2vuqu7mO+35cOwsaO/RmJ+qIbz3rmzWOhZa24X+czSd1AHWZAMLHtHj
QGgcB8pj02b1Ba5s58RJ+r1LsdBBm2H7Txdyecov7ioUQzVif8vQBrXOoW9TtbJHnHWlScrpxw/Q
evvGkMdTPPZdSc/kH7Dmi2vl2Hsp2iOeK6B0PmMf5JjuJP7nyhN2sivL2lt3udPdp2JuCYOoSAqp
pb7xIq3WELp0viI63d+0aM8RAbSV3mC0sE58km8H7/IjGVQWim1AokcTjdmyb6w6JllvJJt0hDu2
C+ml7j5+Fm8fuy/YSHuCDRXH6eNDF91pKke9zGDfVUt0W54dtPbmDcxxfeJSb49DGGEE+13W4aXQ
djSYMIJ6RARiPnfjuUg3aAfk19FHZzNZ7ViszExaZBL606ld7Du3SF2KWyR4ihP7b038i7etAkS2
DpvpdYJbOwDKj5SNa7VnvaUuePDlLS+/OWeoz9eid/qLKZXlvvKU2tCiBZiGSL7820RB8MXSBF78
6QugCuOxzwIwyz7h+KmEmOYrs+Un1cLv7gyCPK46k4JSFBqnanVvXwBQWhYurChMvpywX39iOk9N
ejZxus6MIHgSIgWLiTpr3Awm2RFK1vSRp+hUAfztOKbcQ8ETlyYlTwrhr6+aVOgRdEWtpNROc0/W
+HTr1zOJYB8/x+XHv94nsLOzLaYQySiDt/36MpWrADAAy17bNBPP5zFHuN3R00NR7RNZ11boZfoB
fLhBD3IVZIjBPv4B79wnh322yg4VEk7Ay5+/GGYpKeOByGHXs48OtkHZJds0GsO7j6/ydjDD4aHd
w8YLysBv99jLqzBJ1qjv2oSmrt1DduhvqMzmj27GWvPxld67nwBjioWnh1XaW0bTi/uZdGjEg9Ej
bDQDtVNV3j9LM6i+fHyVd47AlK4ooFI/pOgj5NHwmEnA7awMe/1o1PCERYs2IG2JS5Wk/22AUYVb
rwFd6YgWWQVRadvRG360+Cnhh+lsR+MNkXxCKivUzlMb3fcGFcNqOYGBbOb08PoZINskbmBokCrF
4Msa9MFkvNGzhy6HkIRPmrO4p4qdTPS0MbV3Yup68wp4LAwaZmWwJ7yIoxmTyRHnJ+TzxZyf3kdA
3q5ko/ITX471zmUc9kdUIZZCMhvO13eZAgRpWJAjIk9AGlMYWoh4g0KQXmS0rb009SE2+ChCLbTY
WzhA3x0r6vcpsvOtEXfttjYyeR8hMNj8Hh1/ZEv9fxTBGPCU/12MeQMmpzrzBky+/BP/ApM7f1lL
W9NfSuC0FJfW7z9gcos/wUjG4cz6x0PKn/yP8dT5y+f/yW5iaWJTWWCwo61qo//zX07w11J5ZXzj
pyP0kYP+H4DJj2oXiALo8rLU8zcuHzSz3evxZEqSJMyQnBZjrmaigzBDtbvEQkWIwaLHTmJWLeqk
tHKIMFGzt61jTOB70VFg+WcAAa0Pf5Y8pCksi5clrNfT5e+fgpaGzSs7S1hcx2bP3tGDbph71l1W
I/ZpdbcWFTOzwht7Yr48damj+RKpkFEVpI6sCxATe232i6g5im6TWp5iFb6elv65K4s5k04XitM3
7XQ2L1Pa5BaZVIEX7GcgPOvRcqpNgEOI3Kq+25DM0kFzCIIL8KqnwGbv3enLyx9t1WcH8R5FdnON
+yL+ZOOehevT9bfSpr7zYtS/8/5e79T/dadLC9OCM4bD9GgT7E6L8rZiKPkE9VySkFguadZI3DcF
iH0Dzec4NPuPr/l6m/TPNWkF45+FRGqK4/q5i1jacSNuL0mZ8PECgnJ27djcLKyFRyJn2k0PYfDE
LPz7iP2/G5h/Lkt5ii0SEz7f0NFXM4UahXAXW6Cy+/LBt7ruErfLnGybfvDUDjsEpMlaFsLauH6N
QBzAi3mop9rvn6aZEuSZi2XS2uamV2uojpjmYOonxh1BMMbnYiFtfarqFLMRGVNl/xlpQHVKnvPe
yAjY5/kooTEELzPWyz1DlhZl7/v2EtmXspKUaIQIgY7Ao82jSh8/fk8cGvjrjh4ZEjkc+AxzFspj
etw0OyDB6Y2toZ3NnII5cwR4KOP4pvSLCG9fF1Vs4p3MyNZDKOSldLXoCS11q3CFWB+BfUgPHtjV
2EQpbpG2urSwjMnNIFupVx2uSI4JtrSLja5bsOfJ3I5fpqi2rBXPvbzvRznm9+h1l0SzsMtjzoct
UDYZOn1/BttS/xJghNAfW37xuaDbNG5QKfeFuyGLa6I/4mObxFHoizP61nVJl1b3FaotMDmf6xIN
/1mlfUjtRY1ZGNYdosiipHyCfYOKzlXtd2xKZBsad+S7AzrKMRTvlE3a56YBou+tbTyUG1NVcbKi
RIxFJTSLYkUsGeJV3Hn+La6Dfl/LDrVZiwuTLDtyiTAogqXutoSkIb4bOyt9bE0dfO5smCaroHaq
e5fNnLxCqV7euKl28/1UdnhX8myW9+y3wyU6IhOfZN3obzwm3Gv+ILq/F2nEtOsAz6GWnpdklEaG
7s8BOl6G0rdXyOSzrPnhYbl5iPPOe6Q1OVpgZBLvHJT5/IOoNlT2GValRzTp83VN3sFPC+zPTV8S
SQ5yT6VPqe0v+bYFQA8ItVN706YEG28QRLhf8QJTQetLnEcJofMd4cSleTcbRoh5UZX9HYVMcNpQ
24oV/G1kQ3RbW4eGfjafVS7UGDwWmEWp/Psz51e/wTJUUCIIVkaAl2bFQ5E/vGJUyX5ODajwiUP4
XUKZ7dJROicNIIMQj+nRlP0nN2zEOVplco5yhv8tyyXyNU/EAt0p7B1n/jqq0Oz3WHkc7zwqSsch
MrMXNCHmHA/eniZTcl+oWqD2Dp2mWxUJottVWcr6HhGCtFcyDZzqjKao4x4cOC8lyvwG6wEeauLQ
VJy4HS6zUkdguxIHYfH1UCDlXDlWEwI4r9GXbOtcjzehaRYCxEO0CDOZzGzCB2xvhFxaZj8ADWA2
mIlWQK4emUmHH6xvn6oh7qDCGsZMWlIvYalNuB75VByJwTVpZXtvs4hNmAhAytLJxyGLBh7PCiB6
2XzPtAqtS+1AksOXg7WtnxPKCHiwjeswj5R7JshBKFa1F3rDVTpXmFILUYlh70C6H3d+XgGk1bZi
KLQ+pgP48dSgigt3AH9/X2rJibA1+s7ZFB5O1f2Ujv50RTwcARoCkMH0MLLf6SHpa6oiVdGO40/V
RMl4CIeIf6+kHDCoTkKO2bPgI3PWgNuba0Lb8+5r46mo/yQwTmA/rAcYdmzLygscIVGziVXYmTdA
qu0H12wVlhRvKuu9IlSN1DlGJ7tyRMs5tpNGWZhugrq9ZggEDyYsW++Q6EEGK1m4abLGCR/Mh3FE
2r0GPMcI9hSiQDwTzh2VrshZiSEmgNqoAvOqFw0Z71FqEhDT4o5PVvifjO4Mii58HjwPzCBMmqVr
PdBBjj5jsBqeLbeb+0eVV8SkrtJCKf1UetjU2nU5dGlhXkUU3AXIM6t2cyIJlZZnpRd7vST+A+R2
uUKhLSoLAhZ0h095auBe2wRmk2HnrsOYAskB/QoJT4RCA2Lo3K5fYSaQrIKI0QlTYC0ZrkSX5vl+
cJC9rjrh4uBSSdhhc7TG9osGDB6d5Yk1Yr4y/b5dd/xl9sqRY/owueasVtZUoZsw2g7sXm934b5U
Y5pfOSjgxVkzYf67g/iX45hPCu9r2nn9F68vgkvMK9EVy9DcIXxHKAz00Qkvyrobd/DAF9mzjYvR
BM8ZzX11j/BP3TnRiPwd/B32vdnyyJke8+K7ijK1GwdtrQAAT7dNVDX3cGHLyz6YSIIZ/P6rWnLk
SRCGySnZInPo3xLwfZVFGu9Hkn0vHZXRY4M3vS2Gat5g3EBXRdbjtiFpfeeIQQJhIXksag2C4MI6
z740cU88gtsRmDeFzVanPl7YCufgkHwLif/ZAInDYtpFrXtW5h2ZvXUQPKZdYKxmGd70lUPWcm77
l2kQqCuzbuW2jIxNHESYkzrk+IToPakB77vIhvreZ6O/qqaadGcj6b+j5wN+5tQ9K67Tu4wCP8xW
TtQ3uzjNol1rVmdK6gdNHjKTTjX635u88XeyzPKzrmi7A+fh7FswivFsgDa2z1umKMDJ/gJeZf6Q
ZEtvK2f8AdHsIU1VdlaX0XaycQv1AuhF6qu+2gFGTK4guqNNl3YDIKuywQRb6skZHLI8yqEk0B4v
6bMVDAfQseosLcQPfAKUEGG9Pel0NtYtKasrSf7pvsM7QK87AVRQqfJBEWL+oPDmfLGZ34gnmP0b
Y5rp3PYl3HbZ/UqiytsaQXTRNPrHKBU5hjq7KQv3AHkt2QNeeKAb+3mANbDPctbjdHlWaUYiYpg6
AhTf1KFyMut6hTenP6gIiUDsQliNrS8isx1IYcgzg0JrxNGNPEsc5SJhx0ZaxJhnCTklJpddQL5a
Ch+PKrYxLqk6nPZWIQi19QsSk/Q0J5uaxKQO+4EgujTVT06hozukJRAYfLPV7qZWI942GVafcfF6
u1b36sCe9QsqIut6iF3WFqGLT75nneMyPMsrFJzoYZ+jAWFaoM5FPZODm1jNwW/LGdWl/BQ7JTiG
rrmMBJZOJQMDNsUygQxRSDQ1G91LTJjRr6Wc8SznmdDbYFbrCPXh2jSc+SKZvcbjb8BvapIjzncv
w7VTkNQ2kV+04tMSl9FEfsSUYV1y8vQwWmwEsP9/6hL50yRkG3/FJM5c6j59af4akEOzHWs/VYaJ
p6fw971AWE200Q/lY7N1Zl+vatv5FA1h/zi6jXFw5ugmnTV7Sp0AUBUiNjZmZZQ3s7lEHtcjOX1z
trMbWe/yQm46hBOMJr3tvNEll2lec6wRqxgOAvs+dYjdQQCr8/ttXEw3ZFmFu0jmT2HT+3ckLZ6n
xLauDbPbk7+RrgLlXyny9FpZfXeCfpEENndU8g5tgN8yjB5bW32hAz+te11fQEwjfy4KCUBlJaPo
gJNLq+s8M7ZeXOltAWD4YqHUGYr9TddaP4iFwXMF8GEttWXuo5SNsa0yn3MJ9ddsyuNt0Aj+z33o
qH2YJPby7GPvsZygFJrT9MvM4LCRfbJpunzGlfZcIWZcCSWKTeORx11Bjojl9AQaBMia121nI2gv
bX9iZp3KK4etLyDKOPRX2Yz/0x/j2EMVYdT7orb7cWN6w7BGb+6Rpk0y6BKBRp197QYtuZAtu8TH
0A0JQYycaHoWyIshYLcTtDutSP6h7MYs1xnzTeyp8G4C0vkQDZ5QK0kWGU8txz22EjaY3VU/CPOn
bCNoGInXxWAaGXOa9rsHxhQEVkt2itvx6IsMLxc7Ea84wEEBOuMa7tw9Brj8470Zuzo4VLNsr5N+
UoSzKXjWKRxIMAAqsM9ys4nOBWstZzrlYYGuazEe8D4HmA5klK7nuYNWW8DekivYq/ZzaGH6RGac
NfE2se36F48xgx/TFuamwTv1dz35RCNTYMQmnGoZxni/nCHagb2QT0E3OnjiisntDxWt1euGgg6P
EbPul8TMoaxkkRS3/kQSzdqmE35tEisF9Yk65vdF0THfkUnlCwa128SQtj1wuNxlorYwJbW/oXzU
Dgtjmz2ucGckwYrmTbPpyXf4yiH3rsqrENzl5PPDzAFoA47LKOmJv6j477RpAnKKeyP6VSkLxHQH
wm/cVI1RtXu4fibMic6ID5bdl08gU6ft4CrxFYddK3ZJZzQPQyBrsAz4LZfk9pra1ADplmY+xt3L
OLNbczOLvuZ/joqakY6BR3KK6/KvZIjFX+MwZ6BaoqAp5I8sY36b+mRDeWGfbWal6qemahKeFZno
q1gZ1AuqSRafIaMEDppQFbE2hClwEinb7IkCsu/Bm7CqM0tQ5D60wtE/8SXHTzk0lhsq9MOTT+71
Iesq/LtDWWgbAkngPrQ1aQXrrNDznqz5smVbPctxXQ3UxVYiCbx2Hc+d9dxHcfDgqID5KHMX5jXZ
cyG2v6n27pvKwMBVMzB7CMjZcOtIXf6dInNgWgo1JNlu1NMluUaU0py57jmYdMS7b4MArcDeKK3y
Zw1z6ckErf3F9nJ4p6VwnBI8iktaa0paL/WoDugKbeoJ+JobFMPfHlsGMMxgIBp8sr1162SyvQmV
S75yw0Vus4HNARAfZRA/RGogy+XgwXOJmm4AZubPzyp3y5sJdw2WdTfMvmIx0z/6zJw/4daGNsdX
VrmMhVB/yWkucMT1InfY6BY9/AYITCY2ITkjCeZcb2zW7TyH9iZQrvPkFQpiNhkH8Q+jwZ/Aiqty
Z8UNNSRXRW38q0BUfgOVnNOO08qm2bBFmB/9mYQrlhlZcJJu+4nUWFFl9yPbd7myirz42+g6J2Ei
rvVtn42cRM25II7PZ6YNtwQsmn9rVeE/UICHiLQSoedsh7gs5+044YdezfNAu2N2p+kyhpUzbCp3
BGrU+7W1smajKslQo66KpXmEVjKmBs2KPM18HjJiLvLMVW3g/B0A467bzLd3nHFZLqCzhIS1iMy9
tcm3gL3OXv4+m2gYrKzGR7E1t1VEErRp5+0Z3OZCbw1RV4e+63FcTm1oDZzmPOuQu1O4pDUCUADk
0eI1THsRTFcu+NAIapBIvholyAPsKQgbJRtUa2W4w0L6mYeGeDaN7XcFuakgQaNezkBGnc4/fbvp
oj3JuRixKa8Yt35kjj7cDIkVS6hapju3qod7XDDos2XAbbKVLvSNNcfI8eOBqumZT9Ei35sgQG5q
+A4OvpzGJJYsxVvLwBJLmThtCbeRQ8N0rljCOZgRvgsmOwTm4/kPiiSCfi1LVqhdmCnR7RpLpd8/
rm69U0rjNL7IrWnASzqLr0tphZmXlJYoJ098zsj2Vb2aWs/cGwXw9Y8v9U6R1TVpQpv2b2uKe1S5
7gm6A7DNpcZ6mnc6t9ONncC0tlpvONNFFm4/vt47t7bcFH1WpMIeAtvXtwY2JDPdpagrZM3kDrwE
rBPDWBvGeKKW++ZSZD8tzjP6wQJ5zjFhz7YHWUdRxqVC38OxxPpWuOwU7dlyLz6+qyOHIAVcunVk
lSG9pm68VOZf35ZXOl4FaTvaZMVo3s5uRQAB9ToiqINy2PLwk7OWGm+ypaZRXlejEe4srzK+iCbV
Vw0OJOuE4OLNe+UHkYCFdI5KrGt7R0MoDlxAjGkYbYQ9fevjpOMkVRIfiVRvy87Z/PzxA3jnco5L
34k+JZFN1u9O74uGcRrq2utGrHQBkSIboeBJ9xSEzjzf/oWU2z7xat+U6RdBIGVTiZAfdsNxvx2h
Wihi0yWtc45U873xKj19hZDj1d9FX9iQXb0s385u6337fZ//vyn5X4zgF6/8naZk3Xbh9+xVJNzy
j/wLiOv9ZWHYw+nAN408H7nm/7QlDdv6S6CDpVvlYvBgiv13W9IRSy+TmQB9iDAXT9y/25K2+Rdf
BeIATE7o+Mg/+ZO25DLa/7dZwBUsfh26TRrdCBreqMbZMWUzMW9yjeNCXkfJHN/0jdI7CDLxeV7E
JQkkjkNON5b7K7PzorsXz+qdVtZRg2eZ8fDpIOXCs7TYdY97WUMVxkVELRtEiWXcG8ReApmD5lY5
xXjoqa4SgA78ir1EE19D0IZagyYi2M5+z86ypHx6Mbpe9TWfvG8qrtiF6NEevogwIWAB1p7b7+qC
uM+RmIePf/pRR3f56UxodOB4bvTFAL2+nto0NUl6vhwYPW8a87PJjC1vRy4BR4eJqufjBEIUdvto
0JJr1SziA+0qK72AQtioE42yY9Dw8mOYybHSohuBA3u8XGkgFnkY2cO6RHY5w7IiwXjlTF1q7siF
TZ4p1bs7aSHo26g0X5yjTd+rszrIW3M/VjnIpJIFfNoJ2CAEaBgmzLRsCCn8Ql+MmwthDoM+scYu
k/+r0Yc+dDGToOJYRH3H8kYjDZpMY4tZj65LKQI/v/UbD+QRNFum1FtSprNkDQcwGDYA5dnEnXiH
r5tlvEN0AgGfJYF6+ApYFF+/Q2rmqWe1C93LReZHnMtchOt8DEaoOhliamBrQQJNSjm98RmGXQAO
pSe1NCQTuPTUbUpJr9m2NNO8rW1lnH2NRMft1z//mbxhDyUcyyjetuU2XqwifhB7sUngx5ovCfRL
wcbzzgTWs6s6E3CjKXRL1LiAwgBkDEzddTWPUbIniIdzhjBnDfNori174xUayUrc2IM4sdLbi+zn
9ctEN8rOzEcWRAdiyYV/+RsZ5mKqSwExrnTD+lOmbQBMCQ5i6iPTgHrSrQjEy/vAYaGdcn/JFM4o
yRq+kGdYKjg+hWDhz+dSdc9NNOgdxc4UxqObPSc6AWiB5rO+LQF3+mvPdnuDnAESnDY1PgZzO9Vk
XVAqSvL+E/0E5e5rdnfqHhD+cC+p/KCw6JbzCGQPPzwxkI+2OYyjxQoSMIiX8ztK8aMXJOdMFFOH
YrQPE7jJC/0EhCiAS7I1zRw9fqk06THD4CTbYRLmQ+T39mXd1lSyabkVVDREQrLUx+OGBv3RS0F8
RkYme0q4wGgjjrdfpFQPlNEgORH6k8kDgCV9GNppTDb/l7TzWpIcSbLsr6zMO0YAAxfZ2QcncBIk
gyZ7gSSJBOcGwICvn4Ps7u10j9jwzV2RquouImEBwIia6tVzfTJB5fdUgDpaYdxQ9ld5IQ8luMx0
m47Iqybp3fmlDibKgPp0cOtcUa/Q4B+17cde78enyfQ/+6VtHnJ8yanmFrR8ghWt3W3XgmD0JXhF
CAL47YjyQ0KvRwfSVpbH1ivkztTbdEs1Un+qhvJnufR7mW7+nEezczu1LdxecmLpVgsBEts6LMew
GbeUBteVYcnH2jXHoM2nX0PjUO6oy69Kb/FGEZQyr0YNssK2qC3M7dsYAITbFleth4+pp+k6RhNQ
PtdMl/hn1lIjX9Eg2i5T1fW2na5iknpJY9/4U94FqGQjIvK+P05KPcxIkncRyrj9XKv6EVe5R3La
cC+YEftcpfONpeCfcjFZSIJRU+9q5XjfNNBM6zQy45uwSIyNwA7zK3v5sTNbawP43t9PFYY+YJjL
o2pIiA+Ru3AopYG0nLTEUGxwO7I/NTTqrDNXe5xT8ohdKssDnUfRzpB6ERSQ2zfNlPfUvcfxAar9
sw+J5IOoqdkbCbfgSSNN1xbtTkvK6ynS3M9tobSv7QCGmrmaUvPSUznrR3uESnn0nax/weK8+Vlg
6WmrbstVM9t1ucrvFhjstvHC4hEnqK8J7qUBeOwXU4mm2+JDEnkblXVkLyfdme+pEKXf9daoyeBS
x7RJw4Tpr0527s+Gy96db/XOp1aF3kvdzqWkaR58FYI77dZKHfx3uhviDmEV/cFx53IfV9W4svXy
CtYe+UHSTdw7+Q5bWglNcuFIYfGUhNBcYNV4P0o5HmAzhQcT7C8w17Rqbwdo8yuk/S2ZQ58a8jBW
B/wxnI021eVODE780ZzI0pazeZVG4UhKZ7SOuFdp3mqEm7vrh7g8yCHK9/NUD+z6NrqHuhl+II5u
MfGwy/Yb6t/2uxhNwQQdrTnwElE+2pIUiySd4FC2rSB/wamOv/kwVXd9vHhb4QW/8rpaftJQwVMp
KRISVrrBueMJjXYeLqbjnYeFJtpO5G6rps9roFYZBDxWEvTQIFOO2x7iDvRhn1rWCgHG50izzUeP
rNhWG6bmOxtrth8t0XyNxwqK9kBm2NO5TSMXHTa8dIytCmQSGRvsU5NGAts+1yE9AjcNaySRtiuN
xrdnG1j2Km4j9nJHsWR9CoCHoumz6ylr5puI5Bl6EdTiIk5ucluj9h1b/n7xjLrC3wz2Gj1uu2bs
v9f63D+DC2wW/LJQx5E28WDwqDYUhZUf83C8o6r/RfbWECjdw1148iDxkiiwt7Mwxi/VnCX3/gDa
yx8z495DOvFAKUA7iGEscaIi5dQWrr/vxrh9UqQvuk3h0sZKVHXH3yUfU71M95k72MOqHDT3QHk0
espdV30fyAN+ljjYiXXZFTCd3Lq6nQZj3hsZnuiYxdDX14ZT+9Oosg4IJk2oX6C/DfsJDASuhMO0
D1tF9kbmIclqs2zz52xW9ybm5R+U5kzf/TmChD3J74Vlv/hNM2ar2tTiK7PV88eibbLbHhjcL5U0
OrEv3afXmhVhVJlq8b7zZmcvZpPPZ2aIufGLp1+cLrfiuehmHFyS/rOlyeqhMIpxZeWmd8RdUmG+
s7wE/BjjH/B154NbFDG65gXn6JZGsVWLfjiyQxBcAKmmHULXaGtYJN4NocH9nodkbLZdI8uPqObN
D7Do5pXtFurarDpnb+hxdhQh9oMyHO6RB6RHkoRqRz3ZDRxby25b5ejbemxJKJYtYK2yDq+pkIrD
5KUT8o5B3jV5l33ooDXiWKagaA+QPLMCYFU7qAmIXJ7vog4JEBHY+CnJSnmbtcVg7xzsmuwgzMHg
BlOWNB88pBirpB1luyrsKHrRk1oOq1pn34fQcOt0XCRGBz6TRgzF/2JXO+cvyAyHm8IrIXQXTnvX
p0MBP8Hz1p2DiSTitI/oHkrQbDJcVZ1yPluo/gPyyeTocE3uVn2IjeO601Nal7PJNrhYDfcRNMAb
G3zZgzGKFqZViCMc3r/k56hMJQdkQfrHhovZdVhpzjWJe3cdh3gOkbz0xA5Di37b2lD1jUppP1BS
viR+JQ5hIrxj7kAUXzkDf3FDdrRVCHxy48N1o4ZPRN3iDrfNKItjx+uJp1oZGtb2vfVT60z/2gNZ
i/4FcPYHjLSCpZybanX/3EHW2tmD7jzVqKEDujP6w5xV4qvrF0HnuSSaYwmG04b0tXInUd6FmAft
CELVF9XX8y31iP42sSMUSlHSHRwgr/OqqenYLfNaXZnJPH2QLeYYqFEXwYkhVuwA5lVCVQU9Wf1p
mH3/qJnISbF6RBJQhxaQ9jinsoPT5VWSc+uamSc7dE/l0SrNYV+oQYNBlVdYfAjxUjvWSMFvzANr
2Vu8AUar1yjvycavJlq3Q+7sRiWMoPCs6pGVnV/N6Nsgg7dZtPaIwFfYWmM6rM3Wdqps7SM0cf02
qTL3izILd09JALssM4Q5MoWK/DB8xXnbUPt60sOq/dhEuvlZGxW7PI5b44vBxfTOKWdKq13RR1tL
QeNbs5pJ1ViPhQc3BA44sFXpP9Ki0n7thzx6HEg0/aLZPHuJ/Dq+T5IQJrLUnL2HG7m3QoGDf2JN
PXdNglcdHEdS0q/jnxIG4yHLgIaboZ6uksSvN1UbY12+fDNhRdpEqYWzKgPLsk+hVq2ylCUC6L95
pJt8wRdbRBcKzsxuscBbU1M0EJ8MSXQvRAuGugDa/nPpNboSoiPRX5ea/aPWE8pe5iCtrRxDklFD
jfFVTYC/0RBqUa/yJ/szWgt7XUxF9jiYNmKHKoF/2hXez1hA3tggrWQHwC0djUmpT3d2VXdctYva
PE6IMz5oSCUWACCtJfA+CPkAU2ZJ0IOSvS6GrHro6eU00NRMP/sKVP9KFVMrAgqX7hcRjcmCiiFz
vSL8w4ACEQtEcdOH985kpWXGblNYdFqh1JF6QOp9tFGSBjRo+JyYrm2z2kfy1pDK67awxoCLrU+W
nLwmDBKFhOgerNiEXe8soVDtmwj1JUgcUTt76pbTHbMji679ZIrwcmgcB+cLeOZ2IBAJFetIeNW+
76T/bMR98VOYst4PXPZ+RY1DsNqPhbwB8hfdFbOBNd/Q91TeEQP27DvYPSBIdijG9GV5E7t9hUmv
4f8sAfAM0HwHQp7Ibb5w8sbXNRnFvZ6kfrROVYKUpNctIOZ6Jzk3KFw5u1BLwIhLs46v4dg32rqF
tAp4nPhmw8lTfSmayFXQDsrw2Wm9rg/QAs6AF0VejRtAvS5zX3MaEUT+kP+Uo+k9502n3aqx5Qf3
S3Gan1lp30KOLeDqCA+BDmNs8ZQpK/yG1Z6rVpOpFTtEL9DJc7SazyPg5HJHAt39gjUKLH+lmVLu
DB+Xk01CWN6C1Izdb366sGjzJyJC56uD4gNtoSv1pcWjy261Pqb4DRq1pGSMKtILcK+sHoC2LjGJ
R/1upWv4723GhnIJzsuAo/Nq0LCStON8vRzX+XrCbWM8ZmHpPRuNqWyUjjg0XFHcqrHt7DM//Voi
wL1mKZfaUde1Xu4ID/p5l042RlQkLIqeikvb5lcjvEBamsYRT+cet8ePXpehQ6D4Rgk5jzTmqyhR
HRO7N/isGDrQ/pVV1igYTeKW5MrUC/cjohOZbjTFF93iFWmPgdt4BMflWMTtOqykT1ROm+G9VRvJ
7TQilnf8lK+V5zpCxDqzp5WNXuVG65X3JW4V1sdhj6tf6ZTOQzWrY+TEzl2jh7jRiFT7JmKjoKhm
zbywNE/xsKc+BBoeTeBuoLj7SKWNo6FwDAwhW8v/ROuBvcJMoim2FXDcqx5342+Kzfu2yuvhl08u
0mIZaRWKRkuy5cUtHMu0KLhz9ohx6l3myF4CKoPfvwKXPNkBv7rpBMoaakAznVZqiDnw371Qs1nS
sCc5D9eGjiYo2NgA0sjknhUTGupj8OmNbuU2NZqcOeb2k0QIfLLUr3dQwKnE5cg0kJGCFIUNPZuo
PUfaLjiihS/Xbi4j+aHCANPaQr2I8FQ0yM5TmBfoTuZE9l96oXJwyNlYXOlThDpdxsNIJZnpb60c
DQnletCbHLPGHDwtW4uP+TNuwtFKj2dcehqJcmWJFzJ7nRQ5msb3kwznnVKOC6iF/j4aoWm/c+gd
Pk38NGXiVjp36NVcpdEPsB2QHYawq16mEXkcv8oIKLk27hHuE/BzoGerzJkNuZZ2ZtygkUo/GHli
MWsTS13gn71K0vLL4b0GgIvEmW9b57+cjkycVmSivq7ADDEKoe2vWn320SAXTTFcj5GX7nJL6clW
zilm6hiYDAC7LJxWLyQbT0tBS3qReqILLgpWAlnvpUbwZ4IsqvEsSIeh4JI1Uc4d2qsCRck2ckwZ
zFl6ibJxWuX7x3BQPcgaUsE06Jk7Hc5CGztirICR+GR9k5qqP0qnAwgtHf/b+zPgzZGw1QLqvvRL
u2cdeUVUaWkVgUDR0DziGefrx6aIx7XETfjwe6i/KjP9/1gyLgP9qFBXJlEsu//1P/858FLVOfmb
bSkTOd33L+308NLBSf5X69fyX/7f/sv/8fL7pzxN9ct//cePCjHm8tMwrSn/LBYBK/vjdb+qLz30
XcL3+MePOvz8r//4/d//s7hkOEuTGlUcykgsQkop/youGf5/InCn5opTlGdZrvh3cckz/tPDkBD9
NtVmFodFsvJfPW8G1SqbMpANvdbgk4q/KS7ZpxOD1m0LMzqqVDRS0nhEs/PpFAzNKtan1EdIUmNZ
EvRYHDjrqE/b/rOyJHI28u91JoOKy057p+tydh5CD6sqOitbf7prkSub2So26foqNqPJzW8P/BIh
PDh8r9rUYavfZ5VffYzB13BIAAKaONnwjEWC64TOPZbmIAK0qsDpFJ1J6bUIQdFGK8LHbMKhA8I8
x/y2oVbzYM+DjtsHaZY7jwvpD9RY2nRXa356FFyU5vXQ6RXaA1R7FuLaZtTXodXbn43elMi7iZuK
jT4uivyMXpQbSPycUBkqvJjwULbLIVDi0eAkbtzhf2xnD1pkCTDSKSijQBeD4Rx0I51zC7jVxKui
Jb0pUR7Cspv6C9v2W9/G9kzS1YIPTQP86bdptHIQvDM3XWlVRD5nGtuWzONc+1dFZrSXGJ9niMBl
LnBCMtfQAPAHh+bpeGESdUw5aaXcKLlJrMQQiY5UE/K67zivi3a5viGqBCsw5T9mnFCehnrsPmO+
xhSYkk6NF97Aae2T3wiEDLlAMuS/26TOWRIdVslpFJUGfokpzaMbi6v/pq+on6zt1BznnZtiR4Bx
l985GyIghf1g4WKE98dyvlwCRXjPkchCoYJokqNnaZ6+GcdB2gp2FzZYHMrc2VQJeq0PGRVXf5XF
ctRJKCAzXQnP0LMrxXnxoht5gzGKhhFUluHv8s2Mhs7/yJT3rAiP+CEmmZt53Lx/Guha3QdLmmP8
OIbzFP6wB2BxNkUjOdqXaApLnePfRaDlWVjo9rKtgGCEe3nWG66nXjwl0l7o8Ql+njMVi2LrxCS6
LpQ2Tg/TZSDufQvND/r0InU4m7424FtmR1jw0lwlHYhgxuRiV1N4LhB2lUzr0S64rr7/rc4XDaOy
ZDhLobv6mMien3Te2NC4Fi/eigLzjzirMXx2qnDTpn67f3+sV09oG8QuNsuFuIqs2/Lv/6j5UWbw
IYPk5GO4I6p6Y5iZCPdo1QbvODXSFldcu5TyL0zH04oRL9bRlzoyJWQD4Sy0tdNhydV5ZgGxnzYn
SjFrZXTZXQG1kf6pxR7amNoukIVTc2b9707uN1bBqzfLsLDroPJ6ILTolD4ddhbFOCGOpB/Owr8O
xbA9qpve48aySozK+vH+aMuSOpmmDjwKA/mExbCcd2cP6cpMDDMNNNFq1rJ+3+K6swt709xpYe7f
dZRztgXO5Nz2KU6/P7Q4gzssb3gp0C/drLSbw2k9GzwMs0bQcsD86UJFd/SaNrSufOhoy8vwdfes
zscIYik1eTbiZ2ZZlJFghu2Vl9wsapizNIJ0aApjqv2tM925Kh3Km2kw0fhjCUB/YUNWeVwsFoTE
c8Tv0RLfj2Qoq13IBy7uKyzUJBdcY1oyCOHYTA+1pFaDYtDRnPsZV7X5l5k0tT3udcwdcDIZRiza
nptk0GAJAkaPnkdrHDx61UjXZjfWmAjrNil1o7kvgQ4q8hZR5aTrMTcjHNd1F1EEzUjg3rgl59V0
i6OJRZbZU02LZHBOBPXt3igT8YliL8rXg29FBe1NNCD4+XOMOw5SYhXNBpJmurfoJDdnNX/uPZFg
3DIs93Yrq9GFwn6nluId6jwf0ytJ2i2+bQevpCdwqgprz8+I/DmIkYACG80YOf2el7EMr0UEDn6D
JMBn6+h0R8MyHR8ZLy0OzFxXoSpVtvJRVw20lKKCxjWpWvWuwDEBJUOhzLvCQBRs/SpNpxzbfVPT
MpBsoMf7k8Ba0WqQOPcmITnOkRM6WMoMhea9kFzy+2fRjtn0K3Ps2qX8V8Vu/R2lbi3WSUzfyjox
6cjFp8wYte6FyIa+AXea4/TF9xHIkh0NiUlWJXB3ca3RykNlNEFBV23I66hxm1mS5u2VNXbQSPFc
LvGgEzPy1NahLnwUvVP4e/yjCh0RNtnxQ0wdRLt1uHVy+miYVXSPcZlM5R2xS/2rSGvPf4iovseQ
oWqbZtjOchHW4cigg4ByMjUB/seYXjxMJfqjK1L2XRWYNKF4TFzsj46IUgiPwMzbkXqe6lbtIx/K
Y1BXFv2lrZFh/JHUVCfsY+yW7RPXGTAylRxLD08OLeqd+btXaqEiwuSTYT6L7ZeV7UajMzHC6RqS
Ec6uLhMjBwQwZjEtsl5EP3iuoVRd942b2UfVoQM+jDVHioKBJJPei44eFTO32dKLaaVPkECL/uMc
l0tSrWlx3Toos9NiZq1nFCrIhIk7EtlDcp3uStI103wSlKpwMRyigTzI4IfOjFRY5Ta1y94q0cWQ
uJOOs4lwAsb2y5ys9GAqkqNrWdcOCWlFylLcec7ES11VdTNb30ULNvrAd40pdoaUfUEMtJk4iswm
FkWgo9KvSqS6F9hN1fS3tajq8nqmp2G6Ia+EjaYBKm9o1pkYaUJENjGoa1RMkJq9EdDUjWHTWfDR
zVEG9zdDWtRetx3HuJLTmnlhqUOdLP2Y33N0C90z1kpZQmdxm+Zq4hweZTmsPBX68XM3WAkiR5oH
x/5YwF1yDuAuMzMKMF2UrfjQTjluYSu9kG5FYzqibG2TdyabBL0cVDu/kIkS8lOvkQenK10z9I+F
i+rgykUDrA5aa8rwRkNx/mCp0bJ+TNJG+H/hLHwVzRBmINnzgfAsOuDFy/7PI9iITC3xxjT8hdus
eUx7Qxxsl67J90+EVycu+j6Y9Ij9kADatn82Ct2j3SzzgmYUPaN9TXZFnW+VYYbHcXS1aNuYeV8G
XeXjiPP+yOcRMMILh8AC7YpATA0D6/T5nHBSdeXK8FfDFwC7bJVlhmwGr9+Aq9s4HLIkk+FatqgC
8E2a5GExmZs+v/9bLOfdyWHM6EiREaiQqKDYcvZbIN+DG2fGy3kY09VpIpqgL7OnMuSZ7U3DtWFJ
izWmeYkucRoFOAsfgR4bH6IxARbB9/L5/4iwhBlNQjSWtaeGQacHkutJ7jzRGw8lKyfeVdhXr2Yx
D85aJnZiXgjwTkMex0f2CDVhcU/RUUwJ5yzkwdDPoV0kcYMJSuM+RydwjMQY34Yl5+eFL/3GWNz3
xaK2tA3bcs/ecY6xrZlyewkIvfzriAN4heYuu6udVG3/5nMuj0WyCSkUpAsidPJvp281LG38TGhh
ChoEJ+sKb90DjgvNRrkNWXN1kftyOn2W8QT5D0BZRFPcV89xVCnaPoNeCz/IwjHel8A59xWu9ivP
JKiZcWG6EMCdzxrGW66wKO2YtybZvNPn00KHru3R84Ma06o1W7gKFLpB3A3C7trrydBXBRxEzTGr
C3eeszv070d1XKLjJdXmClJ7p0P3FXF4LmYSGn1M61vG0aowtc7DK12Pm086Zd9DTjc8Cpu2tddR
WowFBaWUHjSnoiPy/Q/9ek4h3Vz2DXYuE6zF2fLJsbUcJ7vRAppQXYykVJpfkQpEOqJTorp+f7Dl
rf57k/j96Jyyjo3HiiDbrovTR58APyx1tmiH/Mw7pG2Gu7pVtivAReHa9EpgBVWqmRce8Y1REWdz
LUEZawjuJ6ejRl5H8GtCqM/tXN5XQowUVKd+I5QuHnPNy/BBHuz2wmI9S1rzsKTSXYwUHEwqEPIv
CcI/NyavdBdfFz/ZVe6c6bsiBXbDfX1CwiAw7Qp8PaKJnQIvron0Ri3c9w5p3EgXEsae8sKv8+o7
oyAEv8PvZHEN5bA4/W2AGIURxXOaulNDAwsDNSr/OPTNsLIntK5/+8p/n0hceBdpNV/6bPvwoslj
IrQNcqjCkivktTFYmgyKK9lOWuSnrNiEDqzX4P0J9mobAZvODZTzh8XF5exsXGtoKgXKtNuNmdIf
U1OMD3rZId7o+14D+UHn6IWN5PT05SsjzqRoRKaE2zbH3tmU1jMDtyeCwF2E36Joi+hDqaXurhSy
piYWfhYYpT0UMlLXEUHd/fuP+2oXI+Y3UN0T2/BVOQtPP6pCHJnj8Sjh03DrzHKDfBFF/qfcggU0
lp0RjFrtblSaqQsf+KxetDw33TcEVJwN5LtoVzkdOoxKfBsHNeyGPpp3iSdnaBaF/6OdB3WYEqtY
z1iHr32jTrb50I97cKzODhYzuqTE01aiH4ZNj+9Rd+GDvJrozCBIrHxKmg3Ya84melUD5aBEPO20
RmFFYff1Tuvmb0MxXDojX719RoK0Sw8brVE0RZ0tcHQHRV/hiouWpxWYggv9SO1QHqgCaV+kFnfX
BmW3leZG8lLN8q2HRHa/5OYXW4rz1EdlRWVrzf60I63GoWUDFaZcHH3zebc/359jZ2ZsfGlYnIAi
fajCgO/Ie5x+aUtDg5gao7HjDXTbPjfUSpdttSsLLzs0udOtK0EbLWaC0a3yJ2MnYaghRGz1x3oG
nTDnDTbp4BEiHSA24sLipsiy+KXUnEvbzukX+d2nRjBGmcIm/UWEdJZPlAXVQFF7tL8mtmkcc6hC
81ec6YHO9lGYfXBrt3uYRO7l9prC67x9/1WdD8/eCmWIrp7lPNXZhk7fFLI9NeSuPQdj5Q6HEmje
vd0M37KFKEkKIV+jl/GPpZbIC9ve6QnHIbMM7HK3oXpNqej3Yv0jBqYmrjJHxXpAQ2v5M1/KzJvY
bXW1Lky31leN5Qwf6Sizn99/4NPtdhl3iRDpuPB9uLDeeRse3elwLdpJD/oESRtZd+B1lULcFqNQ
oXKZ/6Nw+H9kHr45HgJ4FjbRImm/0xdMe7gi20Mu3ca/88qdvfFGw+Z1187p99hQ+oXt9a3hxJIG
9w1qX8RJp8Np9D7kvdfgUmJV/ofSbglDZdzbkHmqmrybE1oXTuk3R1yw+BinMH3NZYb98SErafqJ
wT0tGC092uh+I3YTeUPUXsPiQmpVF/o9lhn574DsHx+Q77Y0t9FwRJB0Oh5ag6FTteCFWgmOoMBD
Hkb+yWZwJu//YShzQTouZxUl7bPF4dHF2eO1MQdzWMbbbkKjA8ZL4ZwbqvASuP6t52J3pBmN7cvR
xdlgWCFFk+UlRpCOyr7G2M+7xqmxXqHQHh7eXwOvh1oywSw9AlsOQvdsThaj4yy6Nz0Qg+9u/Rj9
mG6HzXPWNe5fhc/L13Jsrths+obOZfs81gDxUNSp4ehB5nT11ragerURVA8IHkj37bii893Pgr9/
PhIov2GcuE2e+8DRLTgCm5F64KGt8+mBs6onZY1mfiAuuijGeb2FOug8cBNZqkJsSGdLTvh9NsRD
IoLEBSzxwajcZqL9RHqpXKm2MxvoHCKkscuS3vSURrUykwsP/HozJWG0FLp52SC3z6+idiaAGg29
EYA766jPFWpd1nkdIODlSpZCrLLmNP/7T7vc6dlsTM4u5xwvSetRIeyRQRvHTbZLsucQUXe4wuYc
G28TlFiBC+VfL0kMMVj43Lg5NfESPV39vNye7khlBknqfB70fAwMIApYt3vdBa+Tt97pEigxfSmY
0F91OpKGSSG+T5UZ6CbBOPad/YGLEzFins27QfPBR2m1feGm/cbKhMiJesLHAp70zNnVNkFAkNpz
Z3I6TfFGOhDT4eFke9oVL8l0ljd1uo/yyRblDBIyzovzOZOYpHPpADACjOLFOk4083Z0k/E6RCf8
kIsi2/71omSGEvfRr+bRrnf2PqEcAsdIGU9UQD2MWao7Ky5+Zo2S+78fieVvOjwc+Irz0CIT1J70
cZ7J+KuZ5uESxGPuqB8O6/PCdFy+x+lLJP1AovZ3EzOU2LPv5c8dRKMSvEanx9ZE6YSE4lpUwvz0
/iO93mPIoqG0IVAiZfjKRc7zNaV1YCsDPfeYF2xGIDCq5qceYzk5hEO7JZs5BKnfXMo6vZ4mi17H
ph+cyvOitTtdBp4lkyKalRFwNzG2gzVq9LGZvygoqCMKvEup0beGIxtNmdLhCg664HS4ksuDEVEX
CkZkFJsR8lexjRNM7DGvd49NMrndhSV3PuKSM0SeJ0jtkJAlKjwdMdSasOIJYXtBgQNjabz0wj0q
6BEritHjX131loQ7qg90A1yBFss86+x10t4y+JXuy22vDfqhITDcaUUV5oBavbT8y9Ds92CEuyap
ZqgT5xpEm/tqBQdebutexDtR+/omK/rmOA/08+l15VxYeKeJhX8+HJszzU9c8OxF+vVnKOjRKhwO
gyUpIkj7UEY1Qjc/xy1p6osUtJnT3YRLQ5zoHPsz/6/5yy1meV6DQI35g6XRq7naZcRPYwqmTWLU
tCZ9ngYTVV4cDNr5wqw536i5qBNe8ydBDde284u0ouELFYRZb8fOAecBvTm+qxtQ3Ecwbdnd+6v/
rcF83HEWh0Wi0POGfxPdmmmA4tvGdZlehV5Wbv2KOqn0wfP89VAkHZd8hM3kpKX49BMqEwJZ41j1
djbipsXHLhp0WHMVFE1aeMuvfz0apzWLjwOI0byz1QDLM0QOxtpDXhwHXJW8j1mz9CnGpfX4/lDn
xzkfjCMBCQ3z4jeq5PTBUhexZRO6cgsxWR6BEh64X1hbx/G4G03YBddghy/Mx99d/H8eDwxK+pLg
lzQb0+V8b0k8kzJ1XnVbt/bLO81mmgAla+V+Hin1hplhXLWaOS49NyGmpwsZrdAMFNQDHjyPeWlR
wsgrutv++l3gSUD6nMsw5+OrHJyfSYivVPSF5ZRBqWafjgermpAEe3AQijYJ2toCo/aXw/LjQMcT
I8NeEGQzTj+BTK3IRC8ybtFM0PNDTXtltba5Rrk1H3TZknkw5IXr96uls4y5iA35Elzkzv1uwoi2
gTiD+GNNefYrMXs/6AgaDlWtdxcm83LWn3zsZSiLHC5fnbzOedgBpKmK7SkZt6NlayszKvTnbPCM
h/df4lujcLdnfUKMY/9ZHviP67ZJ7nLsJ2fctqNm36Zuy/kv0+lvVwvPwq2NEGq5IqLvOx0lyeeY
VnR3xJrBpBNMZE2gEheoiONzI0WhdtVKMQfvP9qrk3gZdKl5kJpFonQO2TJt2ZsNpPKtOdBhbrqh
/4iSUK6MbHSCvO/Lv93rlt17kdQtjwhCYgm6/niVNLApw0hRwjt6nNIlnTe7yDLUDlJ4ceHRXu0+
y1BoT3G9oMLwKssn6kmWvUc6dxST+RNMlirWqQl9QdWJfKosXe1Crqbf33+hb0z+31pIRGdLiu1V
nTnW49ZsjXGb2MMvs6+M6x4BCwk2a7qQdnp7JKSRussJxTOevkqrKElt2ybLLAEoMDsg/hu/w4mC
ouCFXeQ8FGYj5aH+PdTZLuKGsRZa5TRuPbjw16mbgQ4e6rBbO5kp0YSF8R1IXUyC2mq8EN/8PmjP
ljipWsq9PKO3rIzTx2xTL3Hrfh63UvrQWYmGoQRH8V3uKoWyuMiAS5dJZz/ABvXnFS2x/p0+hOqD
3rXdFedEepj8sN5kVUE7TFijd+A6q2sXXtEbewQlYo45zm+AbuffPeQCCafeG7eGlL+MMp+eBvpD
LmwRb6xW0rfcfihIm1zKzdN3MTt5RuqGT94Nbnas2XwDrw3Na2+Iza2hJuNCuuFVcMl3pzYCn2y5
G9D+dDoeuqoa88iB8RpLBLRmoynorSQgAWVsPK/vArYO2lhHVP+09pa799fSWysYaBviAtQyfPmz
4XtrzvowQc3WOCq/MRpj0Hed46kbt2pnjzayvP8gbWlbF/zD33zNXCwRyiwls3ORzoyPtxp0phwk
0H7TT7N31UlXbJwiB1Wdefr2/ed8Y447KGKYdSxjmsbP23eGDlnj7BjDtm4a7CBiOs5fyHbaT7RE
KLka8taCLlk4P4d0HDY1DS/NRtPho4LLyjp6v2pJf0UIH3vQVVJBE3GqTeSBD3//F3295TAZuCOS
fuJ7oJQ6mw/VUJCPHoatGLiP1nNWG1u7NbCkoVvFDC+E4K8/wxJG/Kb3cbshK3Q6GovNdGqEblsz
0+lNJib7QpMGu0wIQ3MINePChvrWeBZ1StwmWcKE46fj4fI558MMYpqutYGOJmcK8+cqT/py1fWp
j8qE71RdGPSNVwqWkUs+SWh6C89d+6RFXb3HKGLb1Um2mymxfdIjFNchVLNLbrCvx1rgW/yB+owJ
Z55tpXCy1SjcfNoiuPauSteBTzNY5ioyK+fp/ZlyJmtguRLB/DnW2cvsrLEdHTr9twMiuE0HIPqz
0cKd4XojxK/G7FztxjArA/aQiPSXaM7VPe+Ymvj7v8irZya+WaiUvGGy4WRETz9qzs3OrAgRAEp3
mJ8gb9tXcahjuWleWsav5g9ZfUx/uKKSlV6McE+HQphrVjbbUZACVjkor+wfEqt19yZInE0668mF
qfPGePT5cnGkfIE/7XmpJIZML2PXEIHX2eW1zhf/WOmpRSdtXN4xa7VLXlSvjgMCKupp/IX8m8GL
PX1Armw5XPhUBCrUqw8iiZwH3czMX5FFE8qqovsLXBmtTdMx6n292HcJvIn3P+erSGQZ3aM1gzLU
Ur49m1aEeb6ZZwM95ThvfykpYd7qZAU+07cOnA/3y2jT9bpDj4ZoPr0/9OuZxLtcIIzUummZ+81E
+yN0dcEFW6EziYCCytLSZPvdFsO1/hAVk+Vv3x/s1dHHc0IE9XGlY1DnvOWlBo+F7XctgkFp5SZB
gPzAG/1VTFGysemq2+ej0W/eH/OtB6RiwHpE4IWl09m7tWu9HjmEREBPpXaVTVoHkTbvXPtzFYW6
d+GQfWMyoWoTAg0id6tXaXdl+pptjdIMuLYmmFtOCgSHB6fCMOtHE1JMoEdZfjMsvX65LqqX9x92
WYwnYSUTBWkdHVhUNIjX/puz8+ptG2n/9iciwF5OqWZLcovtxMkJ4ZSHw2HnsH/6/8W8JyvJsJAX
CwQLZLEjTr3LryyT8Z/VjOWMxF6VGcgzp/k+6rzoFqJwe2UZL4/oArvhtMDk4Nk8f8IKu7OgR5jW
NjCFHlJUle9u42nHdKyjO5Er98rxuFxC7h1K1iCYqcU759tG1OjSjWCkt25J/xk52mKDkIYW5vQa
/nm3cBQoc1JM4lGip3k6gWivtRhsKHuLflGyT6lv3pKSqJseA93t52t1MYtk3dBU+SJwfwRIy2H5
z1q1RUOqA3lvmwwAMsM4Bi7jFn7xaKjyKZJp/6+fxngu5DYgn1yuNE7OxvPMpPXmlvr7KKJXHazY
GkB8odZ20yCW9/nHXZx0BkNS1MfRlrcIBPrpYJqX26WS0tiipDM9Q+JXrxiIAcq2ZrEnW6E5Xc7z
6p8HXUqp9uLVS238nBCKtUMDxp8vBPFYYScS6AcXgdMdl46LJISa1q0DT/TzQS9jAnwodZuoDaTQ
QlY2Tz+1xXYJTTc+1Uib+BFhqQZvYqtZG66ThFJo+qbM5zHsDbvcdlix7pvCv/aAXJwQfgMHAxgB
4jSkFGdZs14Msaa5FWubC2eDSWVP33/OwkxE17pvF1cMQ9HDJIFxFtbpOZay6jQk2WFxbM0I39ph
nOLDLOE1fT6rH+yfRZMCVCEwMTpjZ7e2NgaFjz8wLeFS2FuRRPgVy0ZsNT2xD7Gb2wdQ2tea3x/N
4t/mDYhZcBrnmZnb4dnh+azkyEqvuqzIUP+akYWc4Ld8/n0fHH5gIBizE6RBXT5PrNEd1ANFLZ4A
TuoopFvayvAkvmFVnRy12LzWDv5oPoG6EP4tWlBgc083KR5p6HaQom2RXDUxLUNRKiuMaANUNMDk
pRzDzk3llRvuw/mk5Ucxk3PBFX46aG5OrqyhBmwHH72muk2bUJhasNGhdF0Z6oP5pH7AgwvbFEzq
uRk8KN4RVw+BIFKmTdiRZTz0IYiV4Dv8Q3sdO17zj119yqaMuJBb+WeBEJ19nCvnAT8HczvEOJTE
yBXtCGm9Hay65mhO4seE4MqVstEHE8q2ZCyajLxR58dcePXsdqwyV3gWr1z87beD54sQydhr2tAX
ISmfRzCMbvWi6B+cgxYqHaOYNIj0rQW5cZvihrEuxrhcW1XWLIS2eYvMV7VBHO5a4+iDC2a5R3k8
wPwsBfDTibUxHEHDNde3RjWpdezN9TEO/H8uEfN9i2Qz3ApCCxA+p6MEnd+6VgpySVYx8J56nFey
6/MHUyh46lp7reL30dJZ5KdLdXjhXZ+dhRSgctxN3C3xsmfcCSRBZEf5Dc3+359fLR+ORIOKeJ43
iTjw9MukVqeejmnfFiJ7Yf4eJrw2nwx0n9BPNeP57fPRLg8eqSEvD28PLVPaCaejzXNjWimSmNuK
PHKroSC2Scihdqg/ZHs9oyP3+XiXX4f2AtcYeBOuFZRBTsdraacjb1DY207ozo2d0eAX5lz/cP1I
fPl8qDOyClsDKOJSo6VqspAnkBI5idBIpqFQJp0N4tL2ivvKxpLtlzt42JiGMWK19Q4dAhlvHeS4
insXTURcIcbOzPuXyoc/fGMOnvPP5UOmmjQR0tffdlRwtnErmpx1qaXUSOMocmrcl+w0/jm69pyv
8VWO8w2lZfCMXp+kxu3nM/LBYpMo0utbUBxgfJe//0/I6hheZSBq6WzjFFQ/L4hv7gth+ltYsfXK
A4V7JaK7vIX+XrD0+ojpHPBopwNmyTwQgRTBtlNIhXdTn7xFfl/cUivTN7LW1F2OWmE4RH155Xq/
7LhyTikOA0MFV4xo+dm3Cq/Fp6YbgTaKSo9CJ3YwiavBw8m8q97n3hoPeQFfM8HG7qiP4G/rvip3
yIkNL9gsjRv868wrO/Jy/in5UMlbUq+A0PrssPUwoa3ELYmK7FIcHFN1m3RqigN6wghUOv6/lmKY
AhBkQOAXHDw53+nsg2nLXQludatRFX+uTbj4K+n3KTo0Xo8uZGYH2e7zHXZ5vCkOLLmla7DiQEtP
h2Qx/QpBaGtrpaLAIkqVkI6VwNi2NwJsrT4f7Uz0fDnhcFe4lBfnBq7l86bujP8I3EweVKWwLbb9
CuFR1ZlfxnbGyk/17drBrnYRHct/coO+oR/hIa5PZ9Ep3fLKt18+fMFyq9Gcpz5Pae8sRsuRxhs7
A1HHKkZdPMPVL0VzuxXXLAMudxHjsKvJcNGz8c9ja12ZfZ8JSj6YDoqXXEdnz82M/JCDqwudzP/5
+SR/8Fl06UEIL4VgnF7PDpJK3SIWNkDLdGSOUTVw7n1R6lfK6h9sHL6GZ2FJpuHXne3Vym/jaqZM
ty0zab+0o8hytJyH4dAVdWeGn3/SshInZRZ2KNh4ypN0knwm83SXTjVCuLoRUTRTQrwLLXDeIeXE
823S40G3qZx21HZJg5bDlfvwg6+kRMd1yLu+4BHPXiTk1NslWFsyork7OEhIYPuuMKFTk6a/fv6R
H2wTxqJJRTS2BLpn29FHmlcgP8jrN4l8L7gs19JCIwBChNjgRymuICA/HG/piLKMHP7zlx2l39Hv
PJcqTzpHN5n0sz06vPGtX6f2GrNue/P/8X2k7USBC+b4nC5HRNu4TTvZWyuX7iYwAZRibO8hT08e
NkVue+1FWRbnZNfQ2uFwE7zA4lhYK6e7xkonYSH2SW2pmTEIRXfZe0aFGrX9OmrURveVh4O119hx
qFVYoq29TAW7eaIziq9yswJne+3KudhP/CTA3mxndhXOK2fX7QwAs3EAH28Lsj/ayuaEz0xebzMP
J4J/nG6GWnBgLnxQB8jJ2dslZDMnNAntLY3I6j6uunEnUFfetBI4fw/p+8p2urh2GA/I1VKpxCEF
iPfpbDtJFCGaZtnb1myg3Kmctm84T0Z7rTp5MRDgJ24Dpg+ApMOFejrQ6GvKxTWy3FkQL55ZSmcP
jF5c4RxejsL/msbtcuyxPjsP+1DlMEEfK2dnlJqVb5JUmmYc4gM+Kv/K7XaxKTwuK1JjOKTu4nt2
lkDMVma3Y9n6uwj6zS9aIWj8Fug9GqmOG/s/7grGAsYFuoB6OTyuszOReTiKl1bt75LUptOhNy3U
WM06RlZ7yHQtuiKmeTmLJJZAnmjlL/Jb50yDHv1ajMQqf2djeLShGDkfotrWbj7/qL+wt/+edEjP
C/B+oYVRwoKwcroletcDp1q25XrQBsMNaZVlRXMLFbdz14GszLgP+w5Q1B37lik1YR5EOzp6wkLX
3nKx+A1SM+BmxwIR2fgia1dZajn0NEc1NVsDnPiPunPyP6KKm2eEyP0HWKrWoxOlNgYudTa9gu/s
DlHqms/D2LV6GHeFb6ygpqPBjiGk80uObdWt4KXqd6Ovj+94N6NQWFOuPbSSAtvaMyfMXfPGDOY9
hSVupdSuWjMsvCmyQheG3VM8mPAKAhOO4b1e9m1/jCrPGjdllrq/A0tBhEXwVrxETTa85+Ys6Od7
VCyOsbIR5OFKqNubyGnj+1L1Q7vtck/rt65TJ/MatFVewumLMdCKUwy+Nu5gxsaj31Tq99CVOXrJ
FGY2EWIrSDs54zz8Bipneet45DSCnbOSoVtNjZPmNs6ZIs3WmS3HvNp3xQDvXeLJrNIbw5HIZoWt
HzdRsTaDtMsfCozrxSZusA74Y9ljJzcEAuguJnpi5bdtNc64CYu8NtQqsbWmZvLsjoye8DCpt4Op
ZXEEY83FvmMXKCHH27Jox/FPXtUOf09tp98YTTdN3/rIs9I5RHO1CXZK62E1XdmLbLWTrUjNgTMG
CAP5WBBVZ684XYbZqEQfb5JYljtZ2e06B9qALWiMoUdHqyCMyzmBsFmUm6b1oyvjn7/qBNgEZIsK
AOB/ouzlsvlPymi45WJWb+AZ5NndbRWLIqyRzdm4vlZv0fwvnq987/mAdKi5tHhlFpr2Yg95OqCD
DDiYQ0/uYyuvou0Q4A+0ncfGRFATpx97PYs8GW5tszKdW09hJrVBTco8jLPeBTuMC0xn59kymbd9
hCQ0upqN7od5baPrE6vET3+USiACDgZr1O/KTk+jZzhVMHssxDHr+2mM9T0dQKsOUXriT41j8JQT
F/ff2tgzyo1ZD2a7dr2UMoJjpaMXNsptkazKByN6wE++xC85NguMl7yY0IS2QtF8V+BlvG2SaoLO
ITyxl8qEY/6QArM+GlpVl+HyCv7U+6S3N02Ngcd90AjD2g3ogxs3eDOl/8M8LXXwyKnJeUIuDBk8
Dp5ZfVGyj7/3UFDclYGq3B3O7Ul/52FyvxmGuk2eBwSm8DtJxzH5mWJEZX/FaTiej+08KWsXWbVX
ogGQe2ACixRmLIR3cNGjodTwiM023uqTFmCDhPWXdReUxpT8tuag2JFgRt06pSuCe7JDg0oLZUfT
VKxcB55f6BqyaaZ1mjS5+Va3cT1WN0MiRHXjI7iaoG8pYwM8EZpbeIJh0eXsTZJFbd03QR0/WpPU
x2dk8IzfLXGWcaCSZcSo81QB2tK+iZFkFKBjt7Ib1+/fPt+J5FJnZ2/RFiHrIU9HRJbK+9neVyIZ
qAD55R4ZE6NWq5riireF58qJF1pZxm3ocO5xcvBy9wXL4PF/Qcy98FgVGF+EaQmMNVSNCfappd7S
3cxekfzU/ULcxyVv+CbvbeTfcO6s7E3CgYitEO0jCKVI5k0m/jcC2yr2+CBRlNQRKK0mVKtZL70s
H/GGG6qnuZ61fOv4eVRudH1wklVR496so5aFFtixbzwU+dtJR6hjpYsCnGEJATK903KZJJuizv0e
9VGU3vxv9qTs+burzb7zZjZZ+dNXwkIrDnEbdesnMWj0Dq0bpNMgypvZfTAh5PcnmaKg4iZylZzu
WzcrjT2ef90mLzDp2QYiwymYabKsBKlxK1M/6LV5K7ymMbvrRRW0ezkLBwMhETsTuJuorpN1MvdY
j+MaGEdbSV3u3jbLQKHth0vXd9fNezcsbH2qb5POK6etjDndd1EWV8Cy2IztKkosuY9Uo3U8nbmj
pickugI8zfVx9nBdgMuQOpRGnpphKG6mQIzpCrRXp99OBdJBB42Y+0lz8sVLHtuuQfFKms2krUTj
tfI1xYHtbW7yqEPls+H0IX+i1WLR9m9zfa1biTatowzp+rVX+o6GW3wlSneFr9CMPh7YH3+RB8KE
HGhBX2Fh5Ioy0R/0Av2pX95safONnLCL2iDE3w16CBpRZk/ELM7XsS5U+kI5eF5rBWLie0f68a8m
y4wvVRf3xu1iuTitayQZ36C/jfENulMssgQbXGvryJnNnaVL6YWDW0IKR+vKegPdnTiov3bJmrfT
qneJQmruvUigQT0oREGm9ypQFstkIAZ/P6YCs3toFONL3PmeXJk6tvEAXmmUthgL3MTY8In1hLkm
+zhKhAOxGOUuXANQfM1eC22KftiYwlsPSYtLyDqRgy62MIPzG2fQJvPFm+WUHBUqRxRyqr5MXiIL
5yNzN2Re4t0GDbu/C5ukRahlTUEmxVPWhiX2Mhuj88fmL7UsxKKZRpmFfGc2hYFMW7UrYt45jFIM
EbmbyW6UvZKymuW7N9NP+TZEkY3nYuSiSnAQvibtvZiF720LI8UtT/PUcDNVUFLvRFB71mGOtNxY
Z62setrE6GSGYvbHYGOWnZn9pqHVBwf+Xw5xamR11Ub3am/XuVOMGmCciNEC1qclaKID8A8wT1Kq
+tEb6K1tlHLNXxhimdavvqoStRb53MZPWmc1X22jhjdRuKM17abBxM8dI5YE24Ixne4aOD0jFSFe
l03WGtotRQaNuK/vCZ/Drg6CToYTIp1bfcHYjysXH4Y3GAZZeSeHvHuti8DU/kf4ZRWInkVltUeE
bjDCUerG7xiE/DXCu7FkCf8NchaAwaJLT92HrtVFxjK4U1v5WuHu6dlKnU5qVZZrvycwOXiVJf17
YIdoQuII6+81kwRqChv8TeeV0XlpZIZW1wTeU9qrOQ9TlWX9i5SuL4Fj4YIWjkOXmCsev+ze5d+q
e2zYgWdfeS3OU5OF+r00hClJkrhC+ziNW2xSoXSk3bz3DRXD6rPKLrtFyQ0DEJS8U+LVEpn1rCix
dykcnCZqTLy8R9+eLELwkWbAUSviRF9yCsOuw5J+bPSF7EbC+olj00LUq8itDYogpfFNpa3c22Vl
OM+FndrffKc14EckSFBibYS/5BVc1F9YwOkSLZwZytYLsP+SIhG0IBmj2Or3Q4Bk3zYrdP2uc0lh
q7YpHuSkp8GmxQEuCYN4jARAYPW9mYrSWk/omu41f/pu0+r4A2Yqq8Mpn/pXu+t/+9FgXiMfXjzb
FCmAqZmwY3kzqfOdrQT9x8ZT07BnX03VEI6VkmWIKyat2XBME6nwUpL6vacPY7l1QPX9q9QHbTt0
vZc+L6ASUvElxv1P0Gx3gtZg5Or7lhLgKz2ddlODUkZwU3LhjzEeGFe230XUDPaZWAVIBxYgrNFZ
Hi7tzuy1Wul7jW2e7Yw5muYw9Wg3j6F0lGGs2q7RtCvB+t/u4OmuAMVK4GTSPVzcYc3TD42xTTfE
WDl7XP+y4slvZkTzVxT7ml+WKYR77zT9HKHrBI5mo3W4Pe4qkRMQ2KPmzI/BiKph6GNS9T9nmmZn
pcqib7swclB63c1apH4Og8LEKmyHQffQUjD8ox14tbnOMRnq0ysNk/O6MKQjZ0n5/18N+oIJj2MJ
aqzW6O9j5Q+3FQHRA4Xx4NjUo/eng2e14j8ortVQLkelKkqR1gICzZ49vzkCq6sjs6MeW2WexDRW
NsFwUw5e7z/G2ZSJlzSwWv/oG+gTX4txl7NwsoC0oRBJBFpCmItIx9lOLVJLoyxU5QeV6pivDT7y
uC30mfgpoU/5qNX1gAFbbWF3YyDZbj6IFDnMrR1PEXJdWAL1N9zAuPZI2TdFONWNk+3G3MzextiE
pmDJCmw8+U3xP8U3WkgWRlVwhW938Xz8Bd3SSIQI9xcMfLYLlRKdqeNm5LnddsL+5n1w2ukPB8F5
5C2MNxO2VQ9oaTp/JmeOrlT2/uranM4hgh+gZMgWOAxo9Z0Ob+KsVSADnR762aqNtQji4Zi1NW5t
A6FHvh6TFInm0RJ2/YwVklvz8jvqEf1vZ1xFVZp7363YKeON6RHgRqt+zqP8p593yd3kRX65TWdS
zlU5lp4aQ/yfBm2T8Upg4WN3vtk+DoFwjugT4lA2YpWuwbeoYPKFhajs31AQbTLRcUJmJW4Nt92g
/C3iAy0kbNK6yRz8cFJppX2vWlJleWtbA+7XVKsCXYSO0cJU1UWk9N3nD+YF7o6KIXx78P4EXDQf
zq/pYpgDamK6PAyYys6hFUzt3lDzcE9Ju9xRB5CHgGY1vmjx72r0jT20l/b98x9xvnN4plFIAI1A
FRPU0Xn9PCirJMamsj8UDa0ZXIS5SPHSTQ38NvqesqZlSVdf20YzWFvNKfXkYCelnm3/+WfQorZh
lHER+OACTnfQOM+D4WeiPaTe1FibwfXGVYfK+rjChCk3QuEn7caJU+2uH/MsnPqsvLKJ/5ZV/ruJ
mQlQlzplF3CBgBDPHs0mEFTjElEfcGiI/d0iFjCHqveRupzbDoeKJBr7+kiK1fy069Y3kae3y/u0
HbtmDlF0RpMhi1FJqPpWU9uuSfpm3Ri1m7Zhq5tTe+P3eie3ss/UsZz1YnyPWONg3w8lrA87QhdH
87Jqr4K4QTfeb+rK3aJMrGH5lnbF5vMZP6+R87m0xZcP5XlflIFOZ3wwTGvGf7g8aL77CzdXDc9Z
kX4TdVvZq8+HumhSL2NRP1isuYFAs+VPx5Ky9TMcWMpDP2i/RqhRdhhlOQYxfT3hLdxRFsUX1PLK
bVO0+esQCbGek7z7TkmuvwWkdvXsnUcLXPQ6HgdsfWAgBElnsepERXNoJtkcNKCoyarFRjhEeLnG
+NihhrkyVTJfY2ueOZWxtRiUrBnqHoIdFPbOYgWuE1cf67Y7ILfmkxU5WWXd9KWp+pshbdF8tEvs
sJKD0rVYe56gtVUPNVYM63TK2uxtFhSo3gIKHQ+JCBClLoKsOZDZmR610cbofqNpPoxbz52zaCcp
3Lfh7MZesi7SVLrfe8w4eLOsIhmce4gY6fAEI4lHl7y2fdPsMtHktkYBB4Pjnquawo09+vdQXer4
yua7KCwxFaCf0JuGrbbgKs92BObTml3EfXmwcN66n4SjxwBBVJXdGLQMsZFEECBeN46qF2fUtvoF
B2H0t4aUw7TyFZt0j6y2vk5AYCTIOrnia1bF5XSDKaYm19VkWre9E3VXsdLLxji9JRZqBInOwsYA
XX+2hm1BRx6/5ubgeezgB1Xyst8lgvKwYaANe8ADxbnX58aJdpqZOeJB623cEDvLTdEoxk/G+/bP
hwuQCdVicDW0gi+YamajT34KPIGr06oOo9uDaewwQTCM8qHDZvBxGILokSzDvG0cp5ahjupWtUBL
x29xA4jxHwNxlhbav7+AQBZo8DnmZhR5NAxdZh0UhWTqPbM7hJ5RzDu7pgE/6/SFr4x48ZACg1lw
rMhxcrss4oKn90uJk6MRaXp7sIY+blZD5RWo5LTYdq9ZzLwqwsYeTPXFkPxHGN5TZl1r1IwAwaSZ
5VxZkcu7hc/nRyAYAJfl4tcMnh3FeuU2B0d5bnKbzfS/1nps9+5PD5/Taq0wwNBuP98Gfy+P040J
G5y29NIoQYPpHM1ryhTjCatqDwWlbusObwBkNOZegn2laZBEj1Vqa5gkOl6eY8g7u78qlmk4As8R
94E2U9DGkaX+iu65SHEr6cW2Q6RD3+tjkGk7TrIqMZDMp+FQWVn/Q5pYDmySSdO20ZRaxZU+5wV0
kTU16X6jhLKsLdTt0zVNZYYeJR73vBlZql7aoDYeZObWKhyxNZJhGsk52cM17x+aQnXFk9UOZgeu
y5QCb9i4uBIfXARKJAdc24tmETqq4F9Pfw/evIFAnjg9pswyNuJJNKfzCgFhZdEJaanrhFXslV/x
iy2GNUY6Bp0A3HWtKyCMv1HhyULjFkqFhex66UjRSD/9IcppghmFK3mUkT3WSPSXgxreSpxLg1UB
/5zu5eQ1rX2TKPLVsFA0c9dzYbTHyY679jD4TeuINYApERkrcHi+noVaFxiNsSqtXPf/ICY5UqmP
o/LoVZhEkD/HKIK6UY+9+ufbdpm1k48Biwk5kwbf4nMEE/T0YwTNp6GNI/MYKGjr3/QSbw2z4unC
waSvZLcS2C8727mZ2+L186H/6n+ej71QTgx7OTn8gNOx9T6gpdwp+0BLyh6LVTGN+OLosMEW8KmP
bvuLRItH8FtoFTihpdKsT1ZZNDRKhTW2PihHGTIClNG68RuhHo+Y6mPf2SaWkNa6d9r0kHf66H8x
6d+tMNpwNT0cjCzXDm1U1N9Nvyu/aC19WNSogrY5alGiZ2UYmVOOv1CTWs9j0mLlKrpxxJApKKyH
FrcebZd1coqP1CKbvS9oAW3oDGNfb/VYVG08mFLum19aihRIGT1l5NjL5z04wWp8Nam3fm17Wuvr
lg7eL82bde9YKlsYK6lK/5efoGGxz/Om/51HE28FOG0ocShNWfmuRD533LmeVh2y0qFv3+amvVNY
pdU3tFUyc+1FuBwshm5wBI+V6yliGQVpdOtmzhQctEWffjfUnnGbVkGJn1Bn99OVAOMvZ/pscXmF
FvWUpaR6ATTN9ckB06KJo9lUrbwdWllUBpkUmKkQqSh5K8whSvZB3ZWBDH1ZCjPHZdwbUdL3WmKw
Po2OgH1ac1P6bSmROIRl8A3V6ODBkf2CJ7PNDIeuwczi9B6M0/RSVxRPNk1gIw5jcUvtwSakz3gb
GcWOJdcJxxy3mdP1qPDlCUdN0n3EDiYycVBTduZgFD95Pv5SZiDBTXy+38+Lggsv34SuszAiqKWf
PxAdOhR13AbBwRvy4U8FzGTnYrv0Nht29KhrUP3C3hrwBhxFEVy5PP9yVE+XA+EhqsNc5tTRsTY7
PWuBN+H3lLv+YcgjbGnDVg6OWqGnUPz0BJa1r2RmmUdtPTDeY691kldFQOz+dPwBB77E9qd+5Wqm
8U4ho22bEM2m6cEaYq839oZMJ/lKhoPWb4g4dN+NK/pp2ld22kzd04ny+D6qhZ6saan6sGfnph+2
iV2nwdfYEMGDH82WWrU1h7TBY4Vyu0bborwHP1EiODk29c/RGEvaV58vyd85P5sWKAdYMYIbIqg8
n5YZhUvTrXTnMHYYCBCo0+ML7g2n7jZjPtdqa3l1v3NyiSeMcLT8zdY462UITKKeK0q5SgZ/6ka4
yV4XIknCAiEG7XvQ1LQ7ZI5P1NYj9jfXRlXro1zl+CZ1X8bGr1ttU9JK5wUtTPihoZFnPBaOL+16
ZzeLi2Y0jIH7w8kxbno26tEv7/wUA8m1p6RiBR1/ou08ysS+bSytqJ/BKBbWYwp6qT+2iF9hTSBG
fMcHAx/5DeiSMhnCvDIRN+j8udg1hR4Nz7R/mVbb672nJicLug+8VH4pCq+O8Jl3JzSdfFXV0bdS
6nKR6pvqYdrQlLTlm4ulPYY1nBztta3t+WC1BS5sYV/HwQ2uoPxYTK+wPAsR827+lySpT4uuSrT4
6+fr+BfUfb6OhN8OqG9AyRcSeEmmA5jtOuOQVSrJkd9p/HfCrRgTTYVc6i8DQUMRtkY0bwA4Tclm
gnMwbHqPA7Du8H6Km7CJJmXeTU2fGg+Nh5nIk2xa6zUG5rkUhHOK1z9K1Iu851ikPBWOPtQWr9Is
+rcK33XxqxaIXxZL7hFsAijAwSpoJa+XH8/jc1DnRkJ5WebbShA6XUHJfHC78JsgHINTJKU7L/gD
0fEzPw+mg6tFvtqjitg9WpptdXecOVM/2E0PNCTou0TdyVafk2t8xMtIAsgaxRvqWQtC7tycZKDp
CFG5Nw6dq6v4Lm31+K6xu7ZfGVmki82Ek1Z+AB40X3OtWCLR08UngFhqKYuEOg2Is0hVZCXIyq6U
RxqvQ7qZW614Gs0MQqTuVN6Vm/SiDfW3Uu6RXwGGYr+d6wS2jt5YbRf5ByPO+4ZQ3o+t+CbKUhA9
3N9F+dbV4GxXgzVU6YqSqOZwEWqasc311vTVOusmNRzqSY47HxKZHepzLPunoioy85btOuS476HZ
HF8p8V0uELtiwUouwHPSomUH/aclpBupL0XSa4dsTHxjR3cQX2xvhmf0pXQAByvX6b8a3UIO/Px0
XuRjEDiBlFNjJTWkL7n8/X8GzoelBNvN4kgvrhrWcPa6GxuNWncH2n++adPR+Pb5iJcxOkMyIAqt
lMMvw9oib1CwJBE51mVid7+DfjB/wI7w+x0yK3EFExhNSR6cCBO6MKBGs6IdBLiL3Fw6eM67BUAB
AQJ4Dgce5nifpokx7ea4dMa1LUvTpU8fJF8nrRqSeyf2S++mq+3mmvfOB1sbETN2GV1E/rTOQ2Td
LUetlcnRF4jDvcyoTJmveheD1AsJf53+mg/b5TUCBoOqJDOnk2UZZ3XgeOy7WshEHltEZ+wtyzTY
657oOXokkPaTB1+PjCpUrRI/O7g96unzlftgryytjMVdisogXI/TvUJy5UlAlcGhxiZ6P0azy/p4
qf7UoapzZ2bR3F8Jy86sWKgKumDJeQ+dpc9KS+Dsk20/wDxIx56zHwyPKjMWTv1T0ueopGl62dRv
WdwmapWOTQJEiP5Uu8JmU/iPBnbv393YiCMwaz3ouue8n4B5mPqUu9eKlx9saQcoJbRWiphwN86F
5HVt8KrAbeJjHUSE3eGk9en8C8xrd69NVELCJk9mUHOF5YVpJqqHhZC1YLHayHgQRdUW8RbwjtYe
3ZbKWuiaudDugyJzk1Uzlb660UbL+alFhobxdccaFFuSlj6+Uli4vIaQHORChmnNhU2j83SFi66u
ZqWl4liOhrGX2G4D6dUTod0kIjPwENdA/WaL43RRXYNILK7uZ08FFRrEqxeDEVg358Sl3HJw/xyl
dxiyoXqE0d6/OX6hiL9qtzCb0KuGmNt3brGPtFUbRS7X1WAn/GmU+KLgD3Ps5YQgxQTCrSH4QdH7
fbZxLnyVYDPmr2Cqu2mjtCQov9f1ZN04btqD5W0HsWTybUydfRP4VGxW45wX6boEE6U2akBW+1gb
eVf8amqtSpoHgfG2ajZC62URhxNOa1qwGnq38I6j5VXOSw/2+Za2UWVvVU4rLeTN4xtmCH0qBCRR
vHNUO24wJ8DEOE5H7cdg6fGYbW1cYalEf350P1hYZyG6enCo4DSdS1imQL6WPDw++lxV+RpVejIa
X8ywhmk4DLtZuf46pQSa/vvAC0WDkv1S1GdZT3cUvWpSqBjUOUykLiX1AEHd9Fi+aoHWaCH1Nnmk
c3otn/sgp0L6n5wKCjjw5At+pydyou8+mg8+FBzPW4HCc5vtBHQoC8vM7//oYyWjEAtRI9hHtj/f
NW1RtOiYDrYWup0NrGlIpH+QcvI3PdGpt5TSjGiL4k6SrGY9yAHe6XTHv0VpSiVeqXxSdwTchn8T
UQeYDiKYpHvoJyyM3rMJ4O+95lF8/jLXdvrej1ggY+Q0xO7KicC0DZvOB1LqrpWdRkW/pjR8Dfry
94U4jcYWdA6BOA8ILV7zLMxozVzzrEIPDg4nxrjFVslr1labFtOXuiiLrxwVQptcxsEL+Uz5Hbhh
748IKslZeRRMHVHsikJqv0c0Fq9xvz/4dZx9C8EhtBuXXth58a5vNEdEfnYcs26OUMiU1SBubSMh
Nwrm1Pd2sVGqu0EgB/1qViPesiGY/QT96dHoxEuQUzddU2FO7Pd+QnHwmoXN5Smi5kqIpi+aJQs3
8HQzt/9H2XktyYlsUfSLiMCbVyjf1VZupBdCpoVNIHEJfP1d6L5MVym6YjSPmpksXJpz9l57pXdO
lmjOo6Pyk+7nsdy0LRsaMEI9L8oedAmoBlsNedXe2NteL77rMRgHxxqDiqvzYmpWc78UI0pS1OCd
/xsjiEI/3maHtqA2GBpuk9m79+eM6yozLnTKqBwc/FW6fNmSMz28LHlsirMzuTlnhzLO3EMQK3/f
ZtWzQbbf74LmRYgGb/7otgpUhVRB/azTumtulPCvKsws/jQlKdGs8B//8tZ7udd0hJJTp3UXXUWF
b+Ilak1NfEkStIGR7FOaW0AlymQ+ZbVXfc9rw9aGGz/jSou4PnlqeZwxyOK7LjAXyeQ3Ztn153wZ
tTmLzLHRxw1bbB9+/OxMhv3k0N94HBDJaBGCVad8HhY54q/JxKwtGqqPyU/RcOtd5n+QtRptN1z8
uNc+daVmx89Mhlp67JZyaQ6rHC19IgpdurdOHO7VC8VagIAdQRG93nUX+/ZlLlE1C0tm3Tmp/CL/
lltWWr246egjOs0D82R7c1YjvGLaRltBu3IzNmWmPgNhKnaZq6HfZ+kyZBGRAhdXyDKpnUVM7d7X
2PBE9YHQlepFz2bWm7Jc4m9xMRIULWsWuE3dCP9T5nEwDKUxs+rklh17exi0ZU5QJpgcu6QLZdvq
5NRFZkVaGk+WFem5b2j9pscEJg7xEAt/tyjTSb65OKvGjU0ktbMtaqOmaxynVAYWs8O5QzLnIB4S
p7SIRq8D+1usiIo89ZPpdi9aOQEzLyq3D820JTIVNYmZHXqnzVqMa4jqjgOfhwwNZfd92OhJFmzJ
JVHm0UXZEB/SyaBz6JQmWzsEDh64pD5Ylu/EAjoULAGBNEkTglUy3ah0C18UIcrlUvvionBDC5la
LaKp9z/eq6kK7t96AmbnDGwZ8cjbpwtBznUwliRnza2M4UfqjH4EdFBhQVODtgkGMtET2P7W9v1x
r5vXDMwKQ8/A40jJXPV24D5taIX4bnIm+F15Ue1o6aFzlSl/I8rOulMmjcY7tCht62hmRvvhqMr9
SpBe0fahPhXB/DVxOEUFHOVG2vChyupqOBYu0uZTYhtAI8Ie3duPlJXslkn5Wozhwe2iq4bWmHit
q428ORWLJcwqPwcataO9kc/ehoQi+8Gz2vhMswaNKOyPmApgqcq9oP6URnZuWCGlRA9xPLLOG8Wj
62mY37RaZ3WapuhFL53MCWe7vi2FOPPOk3MOHt8mhcCoW4/ORZJpESYNtgsYCaxdl8j2RwUR/Ssy
fzzymlWr4fP7j/h64mAjSRYQO7b1FHopT0h6j80UeQFn9jLEbgc0GLdeWRgedXrPP+rwtW+Ugv/o
bd7sWzx0iGQQcPpFBoIU6+1LVbJxKQvShc9a4TcpkiGJeQn5v15sKWLaVkThNyvY2dllm47RPCju
w8YvUbXZoUg0OT4ZmeNWd+y2E5QRaJUD1Fs25R4FkjlZRHrjO7g6q+NN/hPcTTWHtsJl4A+qAzp1
g3LO3mRXp6GovQ9+2c9taEI5/AD4YipCiHbaYzWm3o0u6PVJCgMsFLdVaYCEiaXq7e2CPoSUbwms
M2+NXxVHrTOaz72tQ6qNCJTAr9B7VurQ1WvmTJhbJ+tyJw6nucXb4uXG6IfoTJwhZMXXQUBiCviR
9v5c3zelKtpnW8+7eV+bc2mEdAkrM2rRSD0rOU6U6REQWmnka8GwFFujK7L5g65rtv+zMNri1S6q
DMuXmY1kEwtrTiOTTvrHrJm9KZznzPG24HiGfIPnqA/uKn0ignOnxo4MpdBO6DVGtW1KJ98wzWjG
Ztb1KvlqDnV7VnkqExWWeCGtIUpQnj9PllH6t97Gyw+A6YGpAcC3s4LNr6JpaQBS0JZ6dZrasXbC
huxyLDiLp++dGX6un2V47JzVZMWm5W52BrFTsVcf9AbrGvM1mbZ2a5yU7kznfDCUFQYiuHUCulwA
KEzxZz39sFlkN30xD6fIxPLREu1JLpCU/LLMftV0Bw6z1LRtY8LCLQvtxszwlzHRJ4Kzpci9jn8x
JoWDWsWdpk6lHPVDNjVjFOtmFRHjpA4G25Ews7zxxtu+bnz/PTcwLfyRRhMaSOuWE+7bl73JG2S/
vhwOlb2Ij44Xe0WY0m3pw06nBXLj4V89+3U0piEQTZTRr0h7Xh9otED14dDgzab6VWU6ppnOazaz
MaW8m8Fo3RINXd1WxlzrIggaeOFwLry9wsQclZRI3w9DGThfSPQhpajxk6J6sKe8x/amteVH0bPH
unF4/9utZSXknIjEBDir+XZgwosCIFTGcKj7rt14yqmXnV90WRciofBu1Siubi3Va3rRkAK8tSp8
KTZvydrJKg7dR2EDL50KN98Gojd3QHl+tA3njPeXsT81jzcvDuMFkGBZW1f2whUZWgRqCKrFPbQo
50p8V3JOhiGyq0zkTzI3bBV5w+Iuj242N6e20Br3XOJAap6kaDnwy8VIvuHbMLNNKzQNo39voRbJ
A6b1jenmzlffKPXvksls2pqzTY3KVXX+sQKcWmxZ64LgkPmV+azmlNikojKn+ly1gasOQVaK9FMA
xN9Jd1Ufz9Lc8sLZ8c8Mu6LxPaWPrnjNVd0vKpL60Jc/WwpPswhl4oz1RuSOTDclDf0S6WYW95Ec
xPDTjKWZ3ekaQT47TChe8qXgvD0cwW81G4lnMjliRR1lRPIHgOOKCdY8K3bAW6CmyNFbaY1uhOt1
rCWSB8vg6AMhzD5Vc1INK5VsbD96eVDcIh//5d1YpajUrtDNYQe7WNE0w+YQlJfpca4TY/loprkR
1oXQX9XULsNDOcOuuvF6XE4r6ACo5EJqogCNbP9iWgmykX2eU2bHojXKB2/wDeDOJDd9I+I4uxUA
dblbwGDx/74PBBncOX9aqP/uwtR1TwFjRt6DT9+iqEHBEInstPFjuAZa0jbbqvN1TlyaaG59B9cX
iroIrCZ7VwRgl1hUJ1PgSvPB4SOfYvotpo4UprHu7cUcf75/Ty8rvFzmGq3uo5tka2JeyqpJeFs4
pbXugfODCqVZ51gScDbeygz4yzgAsJgy/+waYU2+nbeMADYxzSX/kCSNZn8Z9VE5J9Ha+nBrhrya
mhGVEroBuAXRMlPJxQyZZSYCd2w7h4FMu0ea1+pFT3wDsEbVLHArSpqNgRrLG52Yq4mZgipR2JxD
VxnllcyNU3DqOM0SHDxBPOjOmxF+7kYr7u5Hja7Uy/uP7W+jYcBEmkINdzUEvb2ddJsEOqBYO1By
zfv7WZeUzG2UFQ/AJ7/917F4PWDt4JHj2MOYb8fypCPLGmU6oiS9+6kmEW8HBG5WmHqz/vRfx3Lx
k2JcJGORES9jLERSan7iqfTkxw5SmHHCGW6hO2o3feOPtzZk11MYHzmVO1ZSzHDAQt9e2dodc1G+
xcemDOxDGczdk57PcrMMgY8SV3Q3cnCun9qKSKLUyyGeWxpcFCtNeiB2ESTu0QnK4POo19Qgsj6m
6TFU7qf37+Rfro2xyC5HMGhCpr+4NsNkyV6GhSxH6XzOfGk86a3RnZhRVNQ6aty/P9w6279dubk0
7iSCbhqDV7a0AlgCFXPdYW7Wlg1VKDvUHL3eWkNhhLGuzYdM9MsmIVRyHwfWrZCuqxP56sFB7sqN
xdgF/PhibRB4XT2tL/2jQjn1NQVWcZdUk/5VF7b46o9af3DqwCxwSVX+WUAiWEO77JNYbH33/p24
Xjj4Jas+k+lubY9efC6OJUAjUzI9VuiWNvhh5p8clLxdS6frMTd6LN0NUptDgd7h9f2h//Z+8dmg
nKP/TZHpYkle2HR3mVO6R40F/9QDythmsFc+eLW8tW787fUKAM27LI889ssIYhHEBaZRhmoqu9nh
16430q/8UEOjvXdnwA3vX9r1rM5kQNIkNSw6ktTQ3n6qFPbBCs0Gr7Mx21aoZN7d+TWnGaPTsS3N
4Psj7uot/8T1ZXJswulGkYNHdtXfH6qWs2w82UcPBso/o9GK0F0GnBFIVSM6ocaNytL1ZbLdRgFK
mZ8SBbzdt5cZLJntwknADFLaU9SrzNwEdtq/xHEVE8QQJ+WTNpjd+J93VgyL9INeD1cKNuPtsEkV
6+t8azMRjtneSKRz9GmbhUllujfWyb9dIXFgOIbWrQAnt7dD5UMWQ/kU9hHnqf67i/32C0B22wsx
xcCiYP1Z7iuBcv3GnWU55v/8doqiVfSvka23IwuIDUjPO7qIrqVeBBTZ8di0LudRQ9AkIfA9KILQ
jvvWeahr0eg/PJF2R8l31B/1apxiBHuZw/5oNBVnDWtGXxCZCy1PdI8m8P+uysW8rUkC0UGdTe5T
knuW2lj6rH9khZm6yEQEoaFPTpRxzLCQDk+6hXd0u4yxkF9MqrLzWQmt9Z/Gmtb61kuDBujyLKt2
M2O5M/9pkCONke1zC0+LWRPsSK6kXm/GtlnGzx3kN+sD87CB4lsg5A31FmNWWBVl/Km2q8rcmxWW
g20Nludzheg/2ZgiGx4aC1JLZHCxD+hSRXon4RC9aPk0lWGWuSWWrRE3LMwE97tnCu9Db8cLBCXi
Vw6qTazfJlLsH7ozdlqESreqQ83WshwuPE24sLcaXukBefIubYZCbukEZQPxPh12n0WY7oPvCjaH
rSHmR48cwpfVJPS1YkfDiY3bF3qIPE855LI0spCG1hEtEl98MoyqGENVKPsfOqdtitDWWOQWs3Nv
7f2hmu4GMWlIBOzS3CpNkje3EFapQv674Q4tl0/vUrSAPMa6bO4yj4w/SF2FBYxpDCTENHoV7r0f
N3UeceDQ8KW4qQlMJFfc1gWh5odBtkm8F2OR3rcKMUGo+436WSSOczYqexw4qCXazxwQVRYS3lV+
TVbU5oqZa6X+rMGcSc8O+XjlE6QtW/tRWHI5dSLxgx8qKES+m1JTis04amMdKdlMwQlapX4GbKvi
sJtnKcIE2Blnc2c25GOF451KptmU9g4aGAtBqxv4c1Nyph+TJvMdgHWjpGEOpazY4w/rpijzIVn8
bIwxb+7xnCKxkDb8gN8d5uw0cjDm4McWvbVsoXw5v+kCU2v3BCU+ACtZboWgEg3nMXamBv6OuwCP
9ihMbjgkxsNnvWxJFYzs3rLPPYq3bghRvUiFOGyetFchg+XZxuexfB88p54rkn4H8aMBetN/NedY
+96onq9HEhI3wlSKca4h/e8XjtIya8wKolo71D1+kFSHCAkEqdoUGq7bOw+iRTKFhavPBZNLVuhR
vyz4IfS0KLQPfI1j+1KaNZgMmnNIxtKu9X4WvalBkFlGqKEYVPo5wEyvp18KGFxpWMwByXG8zM5P
XbHfOJS9otSJ2Wg1biXmh97FWH4Arto95e1geGQWwwuL6mwuX1uZSRtUSiO1rVX5cuS3dWX/hTaL
6sEYZAJ/fp9Sn5wdfLZJTXbzoVqMYImYt/H2N8ht5rsS+Vz3y8uoE/8aNbtpntKiSR1YhEY8Auvq
ndqJbDG0xwo5rtxX86jmkP4rIkYtUDq12l5zGuK+KLk/Fmoq6YBZ1vyLRn4wbcqMxi8tsTnTwrGj
07vlzprdEypl299QuDe+tK0iHszRXH+XtP5Uh7NZA7MazCLnw+iW4UPl6tMz7bg6IIai6Ybkvlu9
INQketo5hgVs55XXP/XvikT37v2kxpviQg4KjnlnJp8q+scuLfWEfyGwVBcOnpus9DxelR0aovLU
2rJBP0214E5oq4JVVH0poq7TWlA62ArzzdxL/XMgFq3dKCwelD+zaSCnxcvE0bday9r0WLck5KEF
TUrTre4QtOq+fZYycb9VYvIfOaVOIyKQYdDCubTHfOuN3IcfrconwrUbIE7RNNYTvWfaZYjI3Alg
Y4tQKdk1TjskUZ23mYoSbAFmKFOVv2oo136rMgl+TETY0qq3pBOthzCiNIxg+jUOObMPoP/5Lu+T
9GVxa0RsY6CYOMo0DT5r2miBq0nJwttTWlqO4CVnOOFxHX+ZklKWKN6H7NtENMG9JyvcqdrSDPep
WfhJlBLgPG79QZuOQdDV/5Qa6sZQzWbjhX6v9Z8TlMO/W80Evk30u5TbWDT2EA2Tl/1CKF5lYVt7
dWCFI6oHShQVDfJ9MwI4XBqjD/YTdCvCf9pRM+Dz6zykpYOdl6aTn0VsCuZnE2F8Gs6DM5SPQVpM
n3srKZ/zLIYDqAWurB/tXGr2s2VrwZyG7O3i7jgh7frdz6v/prUKWTyX0+Lczb3ycLRrc/Wtifvp
q55Kp9jp1O3IPSM945wa6wZDlb390M2Fa4RqcCWlgLZ1kr00FvfsVYZmht5UVx/LLtFe6Q0Y8gh5
TFHLkx1PxUaEx+kQ139EXJ4rIuzodUlaTqKNYdw3ODhVjJjpYP1Jxy5QyNxT27PBH1q2uEee4mIU
b3SEMdIJTm7BAgHw3M7FsY2l6o4Wh5R+m/f5oG/bmlSzMM6Bp0Zl3smzlQEjhB2apSTW1GWPQKkz
AyN0s95R9w4q+UfFAU1ucr3qwJl1wgaOabnZmRj4YNr5NdFXZ5t+3a+8jVcYJcImRI1K9Hk4ZFb3
4gtMDezhszLfTljKXweMqF97ixLkFpBoD5PM0SvaIijKwxg82LPI4mYI50Ivx9DA8U+/PeBh7TM1
Di+Fv+APWt01j3PdeOyxMk5jQFa95bEqbV+FuJJoCxhsr6tw6tjCsOJUNR1onBdaaBdG7zENBcZP
z84qhfpP9fe95rfftURXxdnSVfdqCIoe4VIjSfygizInfZ2spy8WPuwuMpQYX3PNmIrjgBuzOphG
E4PRaCsriBoNpmTYmWBGfHAf+Z2fduqXNyaGjFJXOv1no+6LZpt0rT5E9Hot40AO5Wq4WWa6bplt
9OY+W/z+xUmBKHGBHF82RG77Pl7LuI2PwKWah3lo3OaUtgAqwt61POt1AkOd7f3FjIsNxIRxG9Qd
HFR2jePryHrS72p/QmqliMS1751CubT7Ei/5J7A71YbSlWa+4X0eg8hJyAEKTYpp6XGqxZzvNd2f
oVsOugQuBuTWRoZkxdWhLFS6pf2Hzbv0Ousz3Iil3vYYP5B1DzP7siBY5g9oTyZIchPbyK1pVi6V
EfZpVLW1yfEOIgiKFy3TIGsktEz9qFk8/wkepDGjmzWM+yaw6uTUGZLISGs27OIwFIn/mgYV5DfE
haO7E1OV15FI01iyviIZ2hTNwFMP6rTqT/A+BPXr3qjSLxLBTxvW8WDs9WohswkGWwui2zTX65lh
W8OJcg1xHyNKifeywVEdZnWc5ccCACofosLfADdNoh+p5szNSXnW0vqFw7uhTikvPUjBSsaQ61KN
LrCWEIVYY/H7hW2leIFKx1bQ8VhtTspEjzKokg+gAJ5zp5cuTwiQmeuF7E4H4G9BooGOBDu0hE61
sKUrJYqz0J7jAkuzN/DSb9yMPOD1pc4FLo8EIoLtp/qHbKo94ylY1gxeX4lMhnrQK6ghTlrcFdMy
+Ztp6YpHF0RfewfwoN90MxMHdoS65/vtmmXqPzr9EHQbP234Bd7iiE+VwPr7UW+MWEWzVfV8ACb5
szvVajUoR6tLjSOH0AHc5FQ3/fRoKsAzR5PwrSDs6kykTOBpA4NmbBX0TlPH3LT2nthleyaCujCg
tfilhrbYciD3x2RjjGVe79AKe8G2k4P2XAQQwb/5Kf/nsMnMNgbkJV2N7GGj1J5AdxhsDZi5mg2U
YYYlOUDU97TiO7YpotReZL2oj34blNmdI4e+oIlNX0hre+Zvn83pFBVaX9VnczHN4mjbo26FRlDz
5GpDzcMDbSYviPKqb9S93Qm2M9TDcg0CT8HWy0lk5X1A6659xcRsxd8WJduHHgVdv9c6qfs3EOl/
O/wSrEK5hConzZiLc7ZTUDIY+sQ+JmN3Wsay/2Aa0oziQbN3uph/d6Nm7t8vnPw5u18ee9EoAjZA
C88h/6IQqMAUS9yS1hFDqJefrXqcrI1gA+9t4nTu0N+nfomhLm2leYpTpqGwUaN5KByNZAwMSagC
CLoLPhVJujKamcK9kLJjBm+asmLoGkl61tt0aDdmkrkfgXba1RlNnvGTOlC1I5lrTkHbFjy8fkZn
txnGASYO+M3eemm8PDPvzEmJ6dwq5FkgHsuRm9EVeVTqdfXoq5FJMdQw+U3fiqaxnbBefPs3pozY
PhoAPz/pVPrncy0n54vbY6oJK5aQ3xkzirUP3FjLdr29QJekKNFkd3yjsufc0PqoF7Bzo++uyxaG
x0QY5B6DbdOfMg/D4nFOM73fUcVY7mb0UtXOwM5pbNPZLT7NgT+knxotnsWGIyF9GnsorJzVof+v
AdZIPdF8Ulo1KWqs4LG3hQssBpPuVAV43wysz4zY/o6W7xw1rfA+xnF5owb/l1oq41F/oqFBdAB9
lLfjYUxqqObGztFtguxApHj+pC3KXzZl686fzRabhMc9vDOzAcMPQG22R8PY2CedoN4bJc2/FG1o
qzCpw7M2aIpdXDs7JjPoK8854nYdD20zmLt8wgRmmQFUQtgv7TfiY37kaRx7NypGfxt6jUBFsUEr
ybl0XhjwWWj16O4R1hdbHnb2O1bRdhdQ6WYXF1fDPx636c4rQKi//9H+7RFQyEXLgEifPuQfLf2/
uo+WLf1EeLN7pKgdb0xSI7yQryZuUBloQ0TJANaAovJghEaP+gXLwETDumdBeUCRUE43Jq6/1EHR
APAPZgU6sJdQcwsDBYBsj6rdMnb7RlUByfGTpp+GqWwyikz5NG7fvwd/uf0MuQbrogigNHlRzO4C
5HRFrZwjYh1zkw1pslcObfw0s9MTAP9p37U4PKzFFi/vj/yXWZqESCTWeG7IEvjzcP518ztjQjk4
UWsO+t7flXGSfy+RFIczFKPjgOt61bAS/vX+qH+7XnK+EKbx6fHRrX//r1EtU8TJWlpCZwzG9ntZ
Bla6G8HjR8r0FMkGKgabPYAs2KXzEtwSs/91eHoH/Fl5YpfDz9q09N6gcdHF1O0qZPt3/jSrJ6l6
r4q6tI1/JlndHSo2uOLGGnXdPELvEdDuM4j4YctxsSxWE1VGzv7usRg4hEMvZFKKOMPiHA86VeVh
7g/kvJkcJtxsdO9RfJT/uQLOlwxJki7Dqmi4nPNA8ljkBvjOEa+4uROgB441sZKFVy03xFHX3zYh
FdBGscPiqaLBf7Egd55CN78wrwyUO8edVaEwWLmA1JREapfyPIoyK8LVL+XtAlnk8hm8Sp/uliL3
z2o0xlvNlStP3wrTw6JrrNAz2ueXPXPIXZWBq9Y/po109mbL/ja02RDv3TJY7sCMtDn8iGl58krZ
l3eDjoTwzq5cHDViMcUGpQmH+cLI2q0muvjWw7n6IPl5fItYlVAGAY+6+DRw4AA1Rnp4dNMqvZcm
teGoIgPq3IvZOBNdiwzGd7PD+x/k1Zy3jkq5fFW3QPa57FRQ3BSdGEb/iDrde4LygHDVbFT+3bZR
9oaisP0bI17179gSsjNks0Z1jcPgRZNrSnw/9idSEqB3m/BrKpEespksvJT5p74x2HrT3uwLcZ2v
jlFckjRtrxQZNJQ6LJJWetKCyn5RnbWcC5GZIlRLOdGjTbyfc1+3+3QaPr5/Y68v07HQlSFbwbWD
Mn193P+a6RL6BVje6/wU9O7J90T8ijch2FkGsKkbn/X1m8NQ1EVXlAdP6QoXScITX+OQn8pmpMjt
5uOOhqjcGIlnvi52DdGPyuCNQf9yZ9eWIWJUtBnosS8e49LZHU2dojg5ghTQsHUT86H1CnmXJkm5
HLsyMwYKU3OeHhKw7u5/XUiQM/D64LMGlAkvaP15/7q9ji5Ndms2bihF9FJPCg0GZJpu1OxKQx7y
Xq7+Sicet1rijh/ef7bX145h7M8JB8cYeSAXkxtzhjIXutDHOGlxFpiNIUC3ccBPukSddG2oj63b
KxmhkNN/vz/2FWuA7RI6xQDkNZBQ5omLdQT6vjU3As2WPlfzJzg3bbXXjX7iOAuK69gpumnnqZIo
S7pU9PFnfCqoFZphJT33LkyTjd3XY5VEC77b8rvhT415hyko0feFaK2DOxTTP+//6OtZhn0GWuD1
u/8TYPT2aTWwYSmo2g2b7fjsUvn5Z0ZOvzOd9tc4BfYtS+/1t8dwROUhUWCOsS9lbcY40ZqVbnMs
EwSMNtXq3725FLu+Mrr8v/bs1y0U7TleRZzYDPj20oBjoSarZXNM7Kx7KYYen4j+/7QlA9zQVgEY
/Zhl83hjs3q9wnJH0RAxcVuIlijuvh14QFnKmkqwQhuIcTpRqja3vVWN9xmb9q8ypRbQIqasQi8o
4Vbltda9tvVIFR9dQ/JfRT+w9VCF4TGnlQK86+IuNLNG9aqX1tGo3flLRw/60bYSKziKwB5vUd+u
5juYBysWWodjDvft8soRXZPWUCPDoWJoknRR9K1xyHjx/CMZvh1gWrct4mgmsKq8YVS/epF9ZlmC
IAOUkLxX+sVJTfa1zCoqB8fFnUozNPl27q2Khl9tjo9u493g21+9yOtwyBVgZuHMvzohJWAeJgqV
47HNXbVp+jl/goWc7ydV3tqZX99UHPhoaqigoHjBXfD2dXLsVsAKqMajmen5XthmvM0LtEQioX6M
28J8EEbS3zCX/m1QhDyIy7mf/tWJCxkImnbHHo/BGp61SSu3HKORhLYkpBtsl4dkkfI1Jx/3Fgv/
agrHMsXsGawnL1yIl+CthhKY5xfBckQ+Fn+xl8R8pgZOmpMVj3p3mjMc+FCnhGZGWRBn5u79CfH6
wv9ouNgdYB9AeX6xfA1w3DTOtfYRZ20gw1730rC04Sf3qjC3RSdepRH3N6aq67cJhaPHfMG5Cybl
ZWEumwotn1lLj3XWFKfScEYrwsXotZFG0S4+vH+JV58K2B90ye4qYkZPeVWSC1K6LIbX3jWyUSL0
s4a2YJKkNGWBMb5SLucO/+chcR+u6jzTZg663HNlFdYdn4SRO+R5Bu1jVdLQLHM2CC5ROsmpSQiG
e3/IdZZ9s8EEU7yCI1YJs8WifDHxITmvYl6k4U6H+WMAqPZ68sh6urCv7w905VKnAodYignPMrk+
bHlvP9AWPYWb5/p0l0s0YceMfMgqyqiHZ7+SbnI/+E43zUFEUHRWRF2V+V913l9xT5Mqf6L1rbKf
deUpN4Qf46kbu8Hrh+2tcz/neqoZAJ+stz9O67xxMpNBv2sEFd/QxNkQmogznn2cbgfRzTfKd1ef
LyADTklriAXUTzKW346H4RXW7QQpXpTT5J06YnIeMOf9Bh+S7mGnG8NzLi39kI8q37//IK6+ogDa
E4EWVDFsi+3n+vf/2nkaKRR/gY/tDrPy6A6hAMbe3zsT4TxnbGq3ssqvX7D1UpHSUhpdPSoXV7oQ
6+U3cQWU2a9b+zNwcDjv5Dk5zY03+fqWUpNZQWk0MFcw0/r3/7ouv3JodrsrQZIdTTZv+6YeoR7p
Q/FFOLM/HYnrjttnshTF+NON7frr+/eVHRoj/Ptb+mO05yDDzeWXsPK9/QVDxb7abavl1Kogf3An
Yi43mkKdF4og9U1UxJV1crDq5RGSiHJ6IqYt+d0NFuTZKi8q71PLd/OxMmX3iiRIfYL3mJQHLTdd
Df8j38Q5QO2Wfa2FKqddDOcyPgsrAc0y0qg8o9UQyedU2unrlK3JMV7lqs9W348jOF2zPcy0AhG2
Non2O23iybiXtELTmSp/3shHjqHDGetKu1Qh5a0q33TdMHQfZ/q7xY6guMYhl6ZcdHOPeto2QkKf
HPFd1NLY8vJo6Te5yLl7gBlL9HLbI6OIcFNbT8NUjfWnuncSQDizMZDjI6zO0Q+2VdWvqe4Zj0a6
DN+qyXCB1uDb+pTQukhDbcmm370yGg0lYFtI3MwWG+KAJwvX3IaoqcnYsbdD6aldHTuUYhZMBDvT
Sv34FBCRBlYGijOBnWMwlh9rBBP5Y2v0ujpYg9M+KDBKtLS9IXUOyln6dO/XdAmivJ08bZu1shD3
bVnERxtz0ETWlSuH59mVkxEZNd1QFj2kVLsErVKykR5oFKDpHHs2mS7UJ9XHonq0M4Mcs7paErAn
/ujezbYj48gZBqqmAXkgEEu7ug/nehrveozJY1hjYPpWARDwELjLqdjkdMuGTYLD+itWe1sPc9XT
FHK8dPoxaFiVwwzZ0auvDN15GAsLQkxfmuZLMMxt8lBhOJ3vm7YnVLUepSDMeZnQOIi5t+7cXODC
hAxH1nJGEf2bS1zns0oXEgYwlM4ExiSZl0b0f1MLpK8V7DwyUe29Edu8IqiL5xYVVVfsaB2PqFF5
00wia6nX7KRFmNtBiZVhywSO0ckA3fRrnBP5U9cbJ9+StmeUT7ZHXsd58WPb2GujI437IJYWx8/B
9T8vg7M0x2BEJuF4jhqIUCkt40yZrfzpTcB+w4VIvBQ4/dh0vGvsez9A4W7G10FOSXPXkLmAnmyw
xDekAX7ym455Wjw75DJOvx26RAXM+8CLN6TGufHBSmQD+GAoKprbHML3ig0Wm/HJmp8GC/zl1rZA
nh5nwqXENk8WFIaCb6DZFLbsug2JCziRIN6O9hGONHVoOta68cKHq1kfSCam9e+NYDWj0lL2T1p5
qtwk46qWAZBnm+EylP3/KDuPHbeRdg1fEQHmsCWV1XI7dLC9IWz/nmLOocirPw99NhbVaMHAeDMz
cIkVv/CG7hkQjf6KIXwhP7ZjghlnmanaUxz14JRCzVXszeRws3xNpnAkY0CF2fZOupjN/0HUZz+A
FFGbwEnn/NM8x/ZzjnVruukj1Xqm4iDTZ50wFcc405Gtn1EabI+liI1ph3Fa1iiBa5ajBikAHNWw
wUnIK34QmrU/qAbN3/HHU/+nxjk9piECtvG9a9OmpMHQunsIYB7Cw0aIxmiojSFeswaE5o20QO6C
yx74H02vEw2uJKScaFC26ucslUsVRHbWw6jmcHJa2Vv1psUKsDjXMPTmwESEfePOrYGesIPhbIBG
R/8o25rab602c/5NodUAiBAyHufDGrBd4Dw01QOVsrDfqrUTWoEqbUoMOvLkJyhhvH6GzMcfqLhU
WDWAaOp81Fm9s9abstnOuAVZu7CoLDR1tDHFwTeZw69tjBFTQP0GwVJgVOXXwZyqOhjisfk6eRWH
NiRsfzVi4X1L+sE0L46OLAPigFZ/Upow3HulqSy+a22fH0iMyyzxM2pVp2rW43QPOpHoI6+USpdB
Ylo2cMGuSj5rUTGZpxLibnTUMQg91tbcl58q2p+V7iOng6g0MLz44plpP516KDwnhXK0hlNaWNjb
BUv94mVg+TZ9m+NPE7baqHAjl8Y37FBqHEA9kLR7AtPE2bgAG9Qgkgh+49bUYlfrT+ABVGTch6L8
4uU8b69mnOnFx6pvnfbUuA0Qk6TSq/yx5t5RDiU+zL/D1tJmfOJqHQPWLtdMuTHGDujqBIwOvic9
XPerJ3TvFYI1ln3ozOUOoh8oKGyAcNqIoAjA10eg0O6InJppwO7TlA7sTdKT4j5OXReWH9rEHsYz
GT4Wl0G+UCwTv4yLtvuGA2IVH0dPbx8y10vTBxQu5SlXo0z9PHjSRFbULDQ/rnWl30x2h6LzrA71
0dBQDdyQxuj5sRqGLglGWLbexiI8+yJF4z2bqECah6acnOg1LNVk/LgAkb5xgZQ/OyNSLnMcG9kp
wtaz+WqRzI1bTHi5jJQ/9oZuhZ7VE8gfrT71bhjta0Qz462KMLr2gwhJQSxFr0t0ZkL1qPQ5pFH0
dEsMYDB01C3wI/HsoOLtxHO1R+t3rjjJ0ky7h1mfhPMBdfOx+d3bkfMbOdGy3JHsm91Bnbvuf1Mr
wJKWVYViHoc8oVeq0SEtN0sPHkAMAdR+trAU+0lBaKw2tpuZvz0E8ENcSmWk7cAXa+ZG2sLSflWR
rRUP3uzVIZhtAL3Za1izT49QIbXoP+RmdNNP6cW+ygxmz0HEcyMCN8uHg8YaukdDia2XDDuHBIPT
SSX1odAVnR1rkkhfF41iHCbFqc1gjNHHPiPQMv6InXjoNomlqMo5qu1MnM3eyUTgidh0HsLBVfcx
lLxsV6Ibrj6rUvVw20VAwgewoOY7GONl8RPSby1Qu69NcDoOvlCBBI9g73GWMbXdspx2IFtUMVGH
7JR9aQKxAqdPcv+BG0qgoSdEuY2GjsJDrkxzWmFn0Hb2ptIUtdoL081fFCMB0VcpvRnu8sLgwa8R
BtuByNDHjR4XerR3ZjklO2JEfDYE1p2JP2iimi7FBM42UEbR9FsNp9h+Y3ed9Sq9cRIBqkL09FGI
d7CRLr3sZz3VsbbLvAHQWxdnzs41o4Ewxi1DIjSvBvFpKB5S7ZPT/nQSrFlwZxVq/59TOsCMyi6B
gYVsIWWSIdLdBKnbWdM7387n5JIWVWYdURKPN1m42OwoszQahFIKe0Lhx2ktVDEqI9wSAk8gp5zU
Rva7V5z4O7oSGbFuNMrHlEpRG1h1ZfebuHAH9wNpZxs94pGc9F+mQSn2OVojhHQU7r290rVOAeyu
FBOwq7pdyNR+5aWT0vmgAJ2P8EDS6oKsljN+JlFOXirSxeIgvQZzdyIMvd6MRjV9VcoBfLRf2Vmu
BwM95eqgtOrgbJo4s5QtlBuQ31iJVJuhsOQQjBDIpe8CMcLnI6sjZfyF3zAiGU5VGuaWzQ3AydXz
ifoLJTuUGozc/p6mZtpswzoZU24qKhgbqTutfaixbzgLDJxEUI9Ge4kNu7U/OBU0Gw/tntqqziWq
D+bWVsCUBhFxGTocSqKB1M1Mg4Ls6HrFBZRy1VBfCpU6CUqC4/wBXxA4DxJkLygEYLpLxE0t81NN
Q8gieDRrxVnwojU3MxprEwDcpn2STWGlG610CwzQHSSqtoYs+kd7TpTp1zgrJXKReTIeazVtQGrl
uHXg/YHnSBsYvAT6x8ob20+zKvr0AWi+h3NF23rIJsFCKVX1Yc616LuNKF1zDHtv4t4iAdQ/Y7yB
xTNQfWJPyHYtxgaIPkeDLxB1QhK1rGmsZ2KOjB0vap9v3ITS76bDA1FsCjFmBztEmv8SqYP1ExB3
Rf+585xor+ChcIgNT2Kq16QpzszgVNSHcR4VIwAnHjcbxF60fJfHxGuBBIfyxND4enf1NJdoKzX2
uGcT1RbUl0SqQdh6Rvo4ZS1GWfg85hRGqqgO9EEO3gf0pgmXzCgqtJd8XvCGGW6c6SkKmyl6lmnf
on2JTPPBFlmsbjEwJcHTQJSaQZkC3NtYZanSiqXijTWDb9Wor3OT1V4RDHgC54QiXTr+dBUCEj/r
XEtuhedl+M5owqp87JPb6Ug8oneHeeGMzrVnIzFPMTIEPUnLxOel6jy2Qlvo2zYGtG6lKCVfCg93
+y2zDAUzUhsyja6a7afc1ok+Fw6DOLdT3tYwVWx4MX0noYxkuYy5rDDSGzN3jp7MoQ13HlG+QGV8
9JoXJ9SH5ITnR/yEKrszbbMJ+h9iQwmcXpqxfVJuZVxkMhiavskOLa5mFp1r6iLoKWpYZvt5AyQc
YGZvRUEoU5DTeWxb38J5AiMY6rPibsEVEjkjFFNJHK67ubNIIpVYC6KUO6JEIcXK0gcZ2057UWwd
YXkdw8SDaF0XAz/ILsS5oNM6hLEiqbJu+ZQGw9CEX20XfIxvw13azBlZIQwUiqdBNcrCOYmI/ug2
lcPwfepNzDkGQ5ftlggkZPYB69oviFBUYCvtcUhPPOnuVjHkXGw0BNN+N9wgaQhMwO6aX11aJt/q
XDXlS56V0LnUEG5aMcbGLzgE9XRxWpCQ+1ErxPfImIfppOaui+GOUqbdpzZsulOOAE65icbcGA9p
p+s7JNI99LOmqI5PeemIUgXsjRf4fpixL9wIayp5yIy4ByxA0UNxn1QEzRtEdNTqRz0L7b8qtuEh
ZK7ZmHujZ20lD1m+9aSFSVjRGwqu4JUR13XkI3ILhYT4HAid3sIRwwRcomiI/Je6A0yYzaeCQlq3
c+aykhuSGmsMAEuUz1NeAzgEfGB70zavU25S1ZrNV5zqM7mdBkRdtxqgZW1TG7gK9/Qd89cy5SN2
eaQr9hcd3Gv7XCsYQGJjnufmRsxWZKJMGruOb8aYhgQ69KX5e9jaUn7gER67DTd3bh0HanBkvpYK
BKtOFbyZwTc7eBkAf09PZsfPh2fALSYCRMvtfp8iatf6SQIu2J8BYkSmX+dpXnwYC6GNBIn23G1J
dFT8J0Vjjpc+bdpPcAzaZG+juWvtF4z6abRBBPgYs0D5sBDnrvezhu4Nze1CrS4ph+dHE3NRYLSN
PcQuqVHhBYCOIle8DQ2UWD94dt05Lzy0mvMsYo1w3wdx0/zQQqtNPtZgKrQHt214AhBTqOcLpBkN
7PA0LdxGp/Z+crPyjhWljCp0I4gmfbWegPk2LYyKbdYrdbyTiVBfWzCNatD0EeDbECkTkJLTKH7b
IulU8jhb6YRv4iqiFJv3y2ZrWBFFM9OEi77AqWhBrpthKu0gbJjM8NSqer0Lw0nbAP8pqUUYTTC1
tbMZePv27EPKMkMXb98ffl34XYZHZQyRbHqfGrp/1zW7JMzasTQ8cmcjLfZlQe891XL2rutGr0MT
eXfGW1cpGQ+QIsAKpPKoFK5xRUMs1IaGWXSWQsm/GaluouZn6dtEJycLQpbyx4jd9d5Uhkzcmep1
0+bP2At6jS6ZSY1yVYFPZa20oc7Y5CoJ3ohRfQJ9DpnDqeav3ZgXLzJq5Os/TzDoDrSC6FLpCzv8
eoJpCSTulDXxOQ5pDvgxdNLP5lijA9RJBB0TqE3iThvlxrqND8U0GYFOFwFHdssyEX+VgiFF65on
5uSMdGa0basoxO8x7T4aTtxtbGlnBwTbqqBHL1ijUAlP2Olt785sv7HSC1aNLBs5ROrfq5ZCAqWw
biEKnLGFNV69sNcelVLmZwpDcIOtMJEnz6FCbHkQ5N+f8xsxyWUCgCtY4HdQc7kxhWwhT2qz0SVn
qrhldkgh32B6KuARULQV1XOTQaXlhDeIr87VPB+rKeJ8pUKBs9SNA3JJjT7t+gliK4oexLE5osoV
kg5nUNzJj6GN/lURZkG1IYJG7R6FPJNu8fWaNdqccsZVvCczPRseE1sTBE1uBi8ETm61bxzqkp9z
XrD28P5s3R4LQB1II1lA6wH6/Wlc/bVbbCNp3STFZtEo1WLX1AUBiaLAI/adOOn2bVlnwykxG/ue
L8ENBILuIjR2xwUBQU8Tb4Drb+5SyGkC5/YzIBhSOSpumUL9u9KBAAihwupz8p9CppCAdAQrfLvR
7aCn2Po/DffzO736N38NPU8gzUCI6Vqv2hetIy1cLRTcxVzQJoT983yidYBzmNVX1XMN2qw7T2lD
jw720PfEQShvA1oHKqYGk+f9Rbk5PQQR/EOGTu5lobZwPTWKxKHb0zvxEA9W9qJnc3Js8VxDqRJO
jj+klTzonQM5pzTu6WnfPAkGkDDgzDRiFxHItRof8mTEKoBuTk5a5l/1vgl3eM7AHjKN4QyB957q
0s2nsvFRQAV+g2AcdL/VtawhvjgXxpSeRrwAg2gcrUerLrXLzG9kCyw16bF75VGO7q34WyMv0jMa
UtXwxNfyMxLduLYxvezUSlgReKW6TfLJsPpJwuL9g9rohRPYExCgwI1kEW2GiUxn52ASu5/UBo6Z
PfWTt23SofBeC0y05R6YljIH6FKm01lgQZE/hbDU7t3xN4eWSQOfu9gCqQt8aLU/qjl0mkKZs9NE
4GwTpo+6/Rkqqqsud5nT/sKxIEdNE1nk6g42+K2hF2NQDOB0VNf/4HT/ui+qeUrDshMZ7fhc/cAC
5XFgYIT2rJBKJwFqAv9hoXfPfO72ePLFwBVNFooOkq2v3pM8RH2hcaec0qU6Gb4xpuXenYrkM+KR
BVkNeLG93ThxDDVPdz+k+Hag7KCY9i+74QF8/3i++Wu4sHRQhEDUwPxen09LB0vsznZ26lolAsO0
CE4NGLQ+mQpvsw/dRF+yRm9+wYwR3xlI8W0SwLWdk0cs27s7+K23dvLiNA5EdukBr9k3djX2g5qr
+anDhi6222G76N75eRnCkO8FpDVHp9qsRjoJ4PtTsVyLV11fuGJwH4ipIJ/BBlld4hmUDrWhDHNS
Iqs+2JFWTn49Oj/NthTP7w91g50EKsoH8gfmDMibdbRKolXAy0pLAANRfjSMTLE2RdbGn6YoLcsn
TOXKbxMEDPdLP9jds7HIGPsqkLY9ouWFOfpVp4mvdANBGSRTmnWo1zSj7vdGlGo7VRvV6cv7P/mt
2QE+DNQWFTQkfVfhX1bP3RCn6LmMFAWe2lq8JFPTX4zQDu8EPW+ORJwFAp2oh8thtSNpyyJoL6qT
UFR9t3hU0+iJUADMq0V5/f3PemO/cfEsAGL4TuBFlv/+1x3gtS1NJUOrThDzDapOTj7KI0Ad8WFU
Gk0LcFbxdqAipm+Iq7rjnd3+xqcCp6A1wguFhNUa6oDixoyXQ1qdujpPHvsotz+2czt+09TROPzr
hzIQ2mQusszUyNzVPauUzWC2UzGcBLzFTdrBKFMKCCiNoWcXRbGji9rNz70u7sFU1riRxbCA24XI
jNSMBHG1nHUxqE5ILZyOmRs/5L0DSBuUunlnKm8ucwge8LAtThO1ByzXrheyc2M71tWmP81Opm1l
h8BAIZp5jxgaXgNN0x6kqF/fn9Plp1/dGIifmYDOXVqUwLCt1U1ut07qVLaFNqquxpBtu6zeljQc
nlQJw4dsvXQ+llVj0RwNBVFw2mTd/97/CW98NtEGMBmXWIcQZ/UTWqrHERVU7ygc26Hzi8yZr+nz
fE7wxkyDEsSwn/VI574/7O2i2oQ5+PJCX2Lktae2WqSJNRLankoI/5GvDUr6yejATrw/zO3rxN4h
ZlSBc8GN5Na8XlUlrmiHwXU+RR6Qs2dUX+AXzzQNy5dm9jQEs2M8JmPfizXliCdG0e1GgnHhu7Bs
y+5Q9bA4P7//o25XfQGIglsEnwQWzlnm5q8ro6kmD0kqZThlvS19vbNq2NZmKo9cMoXhI+iS/g6T
cNyCQ6uORkdR4P0fcDv5/AAIXEDcmBZIe9c/QOlpNfVWNp7wfjP+Z0yK0ftKZs7/fKJcF+QkQGoo
WohaL+H1X9+Z2WMztZUznIZF5iMzshcYZe4WHEv14Hag6ZaexfH9T/t/jbfrM0U9BX83lFJJtrFe
vh41rjq6HLYuTxO79iPg/KoKWAwV8+56KbUq4PieYqczqLbBISZK1BZxA6DE0ya0DKH72GRo8Qcr
VqJTMZghVrpAtJB7wbKG+C5tW2eTazJUA0r9lBwbKMTAbiA5m8ReLbwwB33/LyrqQ2Ug8047d4ts
BtQr6Q54rM1h9pjj4FR9Sd3Jg0RPn2YOnKHrnwQmp/xVBNXVF3plDW2CMY7NJ5MGef/IgXIPaL+n
2ncNQJP3ex4Qhw+kAnxk28fDaD/gV4LMSCPtxqZxWNPZje1IzbcUmTs2mVJ2r10oqhekQLzqVFul
8YPySTtRyy1qnEy5H7RiYy/w+KCqIRoA4eyzfSUxWHsl8FR+FzRnvcPClKEKzLTgJu12VA2HXP4X
ldJ7QLUMRAF7r3OBDjiztx/UnvyF/vDw4MlYXyyHwubZJOx4SgcM8aB1hx5Im6G1BhATTSr3JZTO
J9Qx6ElT4uZ8UG/uKeCAFI1eZ12G+p5+cSJ/pwnaGFsp1SGjZAvW5YgTFQTQ1hqBrjSOoVzoWA9f
Ehoh9bd49IaPIUzzcNOYFliJwZnF/FjhSIN6j94440e9ilLFB3ocfwnJtNJA2LhfboHp1e4RwTXY
KXWSg2FvY2yU/MKK8+Y/JomOWl0VURH0ibvIgeSO+z3Msr68E9zcRn64+SK2vRQpFziltUoS0RSW
NgEmxtzGqL4gDCMiFEwo/uPI2xpfdZAZU6AkKMpcjMyRehgg5b5ssKpXHzPLEyDywq6X0IuAA+/y
jq8/JtFsIP+Gp7VKn9QzqvneRbwEv6tjufxaKNiUOKBJr57X1I3FMKnYlzg9OBQb2uEAHzwpwYb0
/XMYO/IzWWcJzrXJP7SQXg6gXrRTh9ftdytX5ulfg/U/psg89TxAJiHN6t1DsLHIO91uAFxAY8Ps
nqrKpIzWxhPadOexuy1D8umLosPy/TxC6iozgLIOKMUp2hPHm4Xi/UHqpDRb7xcM2+FjroGmaFwq
zk5W5p8jWUe7MAMweWfvLFffag1ApHJlcvGTqKzzVY9ssR/CFlJAO9l7gE3DBR/IeJsZpXZnqJvS
yVLppJpA0YYwHBrG9S2sUy4i5BiRbG30+lOWFkB5BjFxM2RlVGvBUEXV1/ev/ptIBpwJaQWTDJeM
FHn93FSFA1NNr0+mFlmf0Fgqj7maKBe9zOffiiJAhKRVem9fL+nt1ZwuCg+mTgxOYRdQ8+q5SYZC
Lzw0rs4ATUFGgW2wv8+w9Wjx2En3Cy0AVMWs2GqbgOB2+jkiMRdtprlT4gWyp955c2/mnWovyqeu
BrSbpGBdSJwzrEuFcKxzK2bjOJOv7LrMVDaa3iu0xSAuvD/py7FdfT5kMagWf/jIBBXX6zwPttOY
TWSem8GytrwH468k0xttN8PJKLeq2yafRBRXCSqhKUJO749+s+SAu5f+CZ1KHj88ZK9HN6cW5yjA
oufQ4hD3MEYgUDbjubEsMAVUjPOPplcq9zSD35hkFyCobi2kJgirq2GtWhru0Lv6GcCXF+SaGzcv
GYHirywShfqS2Lr3+f0PvQkZbdIfaD44DgK+pp5//aFTBB1O8ULt7MST/uJWFuImIHL27eQYvyCh
eOBSQbPSrzT1vUmfrLpDF3tjnT0HlxALMV/u77WwhxjblLacoZ2bWJRfc9kbX/DMUDZg65VDmkv1
mNmivsB77uo7i3xzawG9Zn3pGlEVpdC2Otd63+X8S087p1M3tT4Ep/lJbzz624IC5R0e1+1VzWjQ
ISBdMJ5NjH4906ZhjGXPXXzmsC6VZqXcprXa4ZdMjLspuNcOilcVv2vgHl8gx+jjUeoy+efpvv4V
q282h7gN51HVgLyG4tUq0b8LUIoygF6Gcv5Gld0MqlyIxhdeIe5xzd+acUgNmseu44St52DKQZQU
khmXfegENagVkJS6oh4Wffb4zvLe7iy8SmhFqiRCJMFr3r7I7Vy1ayQhI3TiDMQKXIB5ZS6OtCHt
GNyU2f0KlXSOL1lY9vcYmLdHmUIdJCtop6QqOEdcL7eRRFMJi8g+K3MI2FmAAJg2Ux+ja1s58Saq
dOtO0fjNEcEUsmUpG5GaXo/ogsn2SgqmZ6PIq20GfRl1U7XQPlVeYwOD1/XD+3fHG6tJfq9pJi/y
0lVbLtG/0jCz10IVQ2DnXGuZdzbm0ci3uZKGKjjgrr4z2BurafAMooHk0d2moXU9mK2oFlx1Rz+n
tu09SiO1vwCumE/6MNd+qhZj5XdWGiPcFjp3Ur+b7yS0gk5mE9dAvbkp4IwD+I0mn8tzUgqz3amp
VImM07kqN45eA817f1pv1pFyNzuWC0G32cDOqu6NNUBPaKPWfOli/aKF8RGmb3rGvCs6ZsDo/nVm
HfgKNpofBDiazcuzmtkmcWCXpM3ZQhBtV9WcTPSeOgyBDWerlan2mipR/Kxlg/Hp/S+9nVgQWIsr
wdKf5F5cbSBvUKzB0qfm3CWd/km1Z+MxVfI0SEBv3fNSuXnR+UqX6I2bF4MTlLSuvzLKudm92GzO
NN7coyW69NTwmgMUHQp/RiOy9vWkvlfEfWMtPUSR0Hy0bcQ1jNWo6KDleSEk4gE53KQAiWTlqUH3
88sAamgL4ri/s3lunxlIq4AhaJhwFUCIW+b8r0M5R7FrK4rWnZXQzD4DdQqbX7aK6jRb1i4o86EV
aiYvoWXl39o8TJojQvBh5FGXikvaOf+6wgYpkE30CuGRauTq1wCl5mhF7nRukChHzW1BKIjpF2Hb
vfv2tiDnwNwldSViXuwI14W/ssv7qEE1/iyoIeRHfUbTIhnUsN7rY0Flt5BUyTfSEM62nm2leVJn
whmwkaU5TT5Qjip5fv/jb64sfhFoFA1KABIcN/Y9FQJ2ZgQS/VzJTriojmhthuwwKdIZ4DvmaxH4
xDgQURF3+4LM2316/wfc7nkuSm4tepcOocc6hp5ydxJ0zOTZBHj2Il2jLwLoSJl9mOtYN3cxHNHx
u9W5xt1iwpJ4/hW+8+ihuoBwDpnanxaecb0NubA6i3xBPIKyrudz5rAEzhncKtACX4GEVBdBPpYi
/SF7JNi3Qswl/BMoA96XcQ6VwdygHpqAbePTHO3Ojb7eLCwJ/iBE7SY25PzGNZVfaknjmkM4Pgo0
vc0WMRCFxNGPI9DgB7dUxkeUuVBhojQvha1t55ACb+bPtVOXR6WLut7vuDPme8d3tWWYLbYMARI3
BkEDNibX0xbOhafQ14F7RiFv8kdK2O0hynoYGY3tjOdhsqaLpUFV3FXDhOLS+xvmdl64olTrTxZP
OI4E1vX4LS1VjXnRH2rXqPa523s2jwGaYL+GwhF7HfWcbOdNWZrmfqaNRYW0RqJOG68LZaAZ1V3J
J3O1j5gQh+wE/QOeQ51jff2DCpwQw0hJ8MuEY3FAgqye/Aj4/L3nYZUHMfH4/9ApQamGW+Tm0c06
b0J+vXIenEyBsAPRAxfQwUrRAs8KsGXbIS9KOyggU+b+NNthHNSydfJ/uy///2csvQsqDm9QmfHW
nWujVNyH1ALF7ecKP9pHKr4d0NbGLeLOcLfbja+md4E0CR1GEHvXs+tlVteE0nYfelNHHDqdtPJo
KiFcyDJKgzqL5cZRNBsdacyn77xUb42NYTrtTYo5SNAsT+dfD1Xc13klh8zFBpmq9rGgdEUfKhz1
Y5Q2Qjmg1CM8P4qn4suC6roHiVndjctMAy6AIkobgaBu3TU2IdIOEwnpg9Lm1skUQ7HhxrJ2s6K1
QTNNyqGN4nvhwBvfjPoUymr0OXka7NXx0rjwrVTtvAfS8aTeZNDi0Xnvq2ljm3FyFi2cBwF595PR
jJp+53C/9cVkuwCvkLagMrkaHNYvMlwUmx44ptXWGbzsMCWhcbFV7bUtomFLBd3d3blQbs4VEjvA
JAlHlr45q329yoDchJxRyr6oqTBQ4U/M1v1pqKH2VFom6q+wo7zcj7VhsJ8KNZ3EV9lUdCjpw8Qf
czezvkBDzLLP8zxghJNZYoIdNUmnEK8INYVNBZNu1vrAU6vFymlxX3n/C24/AFGcJer30EFd9BSu
P0BGc4ZNU2Rfetx30VyptNbBHQIiuxo4iZFXT11uqB0tm1DSCkLdoIPc0fYG1iHv/5L15iGJxLWF
LITtQ6jjLL/0rwNTehI6DFXwywT3BKq2p8xoViFvjJw2ovfjvqqdsT3gc6vm3/W48mAxvP8L/rSN
/37VqYehCEtvkTxIJYNfrSZiSwVc4Fp98ECvi02vxpU4zAmwNT/pa0fZhGJOzwnGv+JIVVN7xhuC
S8SfjFZYL2MJJcAIUo9+14cm5ICg3FqUzhy0ao2dqY8eisQsFifM4hE0vy3hlzDQUyWiyN5mGohS
7C/VyPiUh+Ns7aUc5Fer0np5dMJeVfECafphL6y8HLbCjPA67nRVPLYEwNHONCHlBl3mYd7kGnPW
Nn4RDrpa077K3Q3MkaLzia7RYDbynsnzMER5qsjHusqn3ZamG8VqHdhag2FB0DDHMdM+ZaqQx0Yg
SvyoGa3ebFEGMMwNTli98y0Z5/lJjQBzoauMUODh/fVYn2ikGlAS4XEkXKBWuRZZgyLmRHilRw8C
trS2s/ShfhS1oXxo4c5srBz7JKx379YMV0kNaGNO8rIFgbXTEHWWjfrXRsTwYMxbq/IeXBxqglJJ
22NblHxjMUn7UwpL5h/7C4xIOERev1xPhAFrDdjCSwwl1RPvoS8sdxM6FDV6DA82xGMwUt+f1JsY
iMEsh8zb4+OQyV539lNJ86htqugCFGzW0L+OAXhFtFoNf6bxN1GxUkt3UydTt1CiHKjVTjep6Sa2
oui8nOLszsm/nXB+ETAgmqzLHDirY4c5Fs1hMYpL4TbWzwk9g2cSWBrR7QLnxCDhXvF9CTOvzzkD
cu1hakxLDQW16xUmFpIx2pTiUlpGd9YZdkfDLz7Zo7TuvEo3Q0FUAJgMUAmoMh+4+rY+GkKyECzr
G2B+H3o9lh+QfYqhzWEO9P7K3g5FOXdpbS6ukovz9vVXNZiSox6qGQ9Q/8rt5CVaEhhe4124xybl
zmA3Z3MR1KTWSfqj8u6td5GqI4ha0N04C/ipW0T1QMBr5XhCenJG8CHRPveDda+ivX6s0JikFEff
gDSYZtw6Wh6Q4ugBNNnnzIvxFera2tsOXYhsNeZfXeorFeKpo6L3fmNG8ptXTM7H9+d4mcOrnUNI
9cc5jkoLQBB7lcDIsemrusn6ixohB77JWsPLHkQ95dOP9wfSl9h0PRKygp77/zVBa7WatUjtOkV9
gXQIqcagnQ2UWMbICDdVHhofpxKnI7+etCoiiYPWGIgR34cdi0UN3G/jzFaetN6umkuuDxq5RdaP
0JPMEt67m1j06OFI2t5LR75e+AaAlpdQeMbg3ImDbw43M4ZeEvKjFP2gCa2+Q2uantKsaC9UR7pT
3yJV06SxdgqhuvzX472zfX/i3hiP53vBn3OX0kRdHThtaLVGs6P20g9zGWRmmP/gLdYnWLP5x7wq
7TuP1M2poxKtA1sFXABRhsD3+tQh/GMNhKPdxZ3r6dTGNuZO0k7nH2R+/dP733Zz6JaxeBBB9HF7
0Tm9HgscjJe4rdtd1LrRL1oilR2+uOEZJ0N91/aW/E+P5HRnAW8GXURsF9QsPC8s2ddSmosv1Qix
WL0IZ54DvFVwENfHdK/1Ffg6ID5OMKRleseN9+agLaMSlyIFRWmJ5vT1p2J9pkNj79RLpc0gChUr
nr6BMoyO78/ozeqBnCLqY7cssqQ8QdfDVPTITEOxtIvzx9tLL8z8zKVnf9JHR/vXnclYy4akws9X
UcO7HstUiaBj+LYXGZvFiTOAxv9C+LTiPy5IdlG9/PvHLTVDHbggeMl1/FSpMXWwZIDuPbWe6rN7
4cFjUBWhvS7Ge/vkDzz46sYipeetI4hhgkBErk765BZ16kxW+mEOBe5pSUN5eCO9pKfdu7ipzHVt
eChAWc1LWdnpVwBASBKg74jjV+khOalQbVQDXcjuswFSqQpynGQe8fjJRp86m6N8H6j04mYRllX2
q5U5W3FqnGz4TmiKUNQu6ytox0PW5y94Jbqfkb0hCsZxBNA/DPO4egUUq8z3pBzXsmVU26Aksi3g
55F036QuYRNJ8AxCu2DsobYeWVLjzmNgk65NGAlGLq4uo2c+UmsTUD2EMD8mRoWyQmKS3dAhRYD7
1OCjpB/TGO+4QEssR/p5nrZ4Y7aUrwO3xvjlpRzzPCq2DV308SHPBomeAFJQ2Bv5VqyX/ecSQzn5
jVhfizdh20nlzm23xL7Xa0wrG+VBSHkOBbz1bcdN0I5pRUwxpVH9xUzsGnMhbFcONWxBFgCdquYQ
Okv1t+Ghnnf/uqMJWGl2YvfNb7C95fL/KzQHcOdi2VGFF9OWiGag41/CJ1/gCqThoEjeH+32Y0kF
ianAaNBBogN4PVqtOQvAqNQvFTo4GHZl0dYxsSz0lCQ+WG5aHtECQgAjS++5FKzbHEv9FkcMk8IN
7Y6lxHA9tN0jL9NHs36xO5GcIRnGRz2LUFtI0Mj3o3rEjaXq9Auuf/9H2nntNq5kbfuKCDCHU4mS
bMu27M7dJ0SnzZxZTFf/P+XvpEUJIjz/HuwBBj3oEiusWrXWG5BrntxuQ0u9XSsOXNyl1DRM+R+T
5xAySfr5r4CNlJgi6c1HhPLUUyuy5DWILfQ50nLa6iAhtZUZv7hriFLSNYhOHZYBYK7OB+y90unL
qUOAKU/nv3WTfB8kHwltq2CLno+5TebknWr0xGQwEPieYIAMRp521vmYcedidtkGydNQKvExFKP9
C02CH7HnrfEDL6aTkagIIkfPlQb1ZLGfJiMw1WZQ06cZGQOo2VpQ1b5RDJPN6Q3FD/xsu2JlRi8u
OMYE04XWLAQbUobFPSqqvsW2NUif0HYp7udQKOCahnIGfaqEK+nJ1bE4MAbFMAvQy2Im+wgz5Six
06cRBbcNYqjaTwP1xl9GEffpymV6bSzCLRVMqtms3WIuS0bPQ1NLOZsVIRVGuB+4qrhPNCVZ0dm+
tmwmVxtZEJzgi89CXoWOdpBnT5ldyW0v1Kd4QILZwqWxRL9O69aYapfHgGhDxGFMcgXMrM63JOIQ
oQOQJX1C8yP5YsWJ+wXHhDYAAJx0nH7MwjbhVPFWvx3wLsMOu4UjCA6QArKGmdb5wJOaZRk6pKyg
10c/kbgxd33WSkXJxO321TQ5iNJ4WrzNExMRO/Qav+hw+VbWVq7d2SUjfwWJkinrIhRYF8FPZJbV
Y3zHhAt1fMHw8MmK6j9pOPbqfYMG6gbdltnAcBJoIvWttSr2xXpTypVtGU4NggrQxM4nYXZGT0FD
eDqZXVYiKAk2rEM8BZ9Oi0qfiqhAk/VW4Pork3+x6qSElAoof1ImhHm+KMV2HY65DUo7JyeNa9fe
FLWSfjSMGuTStm6qvuxBSUaAUDpn0j5oEnx6RLIzz7Y2Qnzadgrc5A/oeZQwe2y1PWvDO9oZHpzc
yqZHBwlrEw6fI36t/G55rM+WC81jakUkZ7IKTmnpfL4Gp6L23dfiOYYW4ZfTJOgFR7Dj8To04N/i
iLp1ED06Rp6mfIzT0jsgnFt12wEUiLpFvS/61AVduLKLlm4vGvASWmuSmEvaKKE1579rtjovKJW+
f+5jKLYbJJ6yaIsonC3dofEgBffSfCY7QwtogyFBve8q22z9sW3cBB/PqhpfMYeTvzDWveSkjYmi
rUTMi50OLoXAzGuVPB0dcpmB/JPPxKUwS7VL0md1Git3Gxk6L3hhJc95CznOL5OhNVEKEi7EVKR3
24MdYaa+ckVc7DuYsFyBVKfgJzBTix/hWuVQJ1nTPds53UcR6fEvK6lVJHq8Qvs0oSHjI3I5f729
bS4/nccy5Q2Mp6iOXbSoO0s02Oba3XPZtAJt3KC/t6dklBqWKbIB+ra08sRXpsp9rWxnzTvhyuig
BoBtgEAiudEXEbYMKPUJ1RPPIQJ3nxFsUMWeJ/CA1ymv7/BnX0bdC0XbKtwOfTZirVhTDn29PQUX
gYZcFhSsw6mXFMhlqaKk825yA3TPyPMEe1eJ6g3bePrjtlqwRUyx+f7u8SRkD4qP7bhgsBYHonHE
nGHekJxatBbDzTg1Zrz1irR60VBT+msHU5Uebg+51CznEAJ6teGtotBAGrnMPyY3KWmRieIUkua6
SPQGU6hsSCoVA49KEcARtI2o4dhV6K3u8lGxxZ7Ut6kw2wMp98XSQ71/NJC2iGGKmHWkjiuB4iKV
gBFCnxSVevqWwHTlXvnnEE4lCgx6PcQnHekuVAnbCeOYohHBlzQYp3p/e0Yudx54FWaZi4X9Rznz
fDSGT6xxqKuT5xQT9DkFGTMvtr6G2Kh+rDv3O3VpuOlRbz8gRqiqK4f9jVd7Fq1J5MFA0OOSSGwK
A+fjN0neAA4ZolMJceWU4pJpbG0YV/HLaAd18BSN5iS+RFDoCx/95KR6jvrUxICe4P69bdIpuHNg
bHwhoCFBibKvF4L7RHZvn+Fmid/lhMEA4j9VgujVmMAVwltWHw9uqpcvfHtBFgoCW9u0KjqAzwX7
/ImyQfKae42iYdIcF68dtsHeoQbx2fjOiOaw39ZpUeyC0sjQdquMFipAVmn4YLaB8hEdRj15xQqk
++X1SBN/ApyazzgNIM/+OGvWTBypU/0TEnnBFxCCnvFgS7nInZM5QfY3FKKtjqk2VcZnxKW6aesZ
WWP4iGOFgd9CHELlp8MAfI8wHg8fBZ50tZ8oP4wPyQCM/1gDufhOraGKtxbOuO29Ar3JuO8TmNon
tlCp7cd+NvCcQmQSmpsSts6HbFCrSHn/7uK5iuMq2B+UMC7SYhUYP4o18cnquuFhasrxkw4s+THA
oIDTZ7b1XyWtrYnqjBZjjhtlzruvNARzKHjyhOMXqEsfGDVVBaebLIbii/jQKFn0KYryzm8cNQu2
CBG221hRzWczroI9ZRV1JY26PF+cYnpIUJLZRd6yXJk1zkzPSg+eAyuKm31SerO+8dzByra6m84N
GuTNbJvfElfUTwJ+b+Z7qGKmK9Pwxl85P2c8uIix/A5CHxiQ83OWWTa6iJ4en+JinrGbD8xY/eg2
Rvs4DH3rwhXO80fuZedbAafloSjK7BuA8dD9MHP521+zpKqST1qQl/Z3K6MHdkyyVrHW+jgy3Cx+
Jo81Wb4m66QWughHLTJSvC9orGrAxR4mPQmabZRzNW2UCCHrDddW+ft2BLzsQKIGTZuf9huFHAl7
Op+aOAds5aGBfOpbkKk7RR2KT7HbFs2u7HOpFhpZsCWRumvj5PMceUa+1QtleBq0pAbJrxhhaq1c
jW8X/tk8yDSROZAyC7TOlrUeay7wUhpy7aUpm8x7roJIdC8Tj3j9EfOydvARbPLQkixML3qdrNFS
npy0msDJqWUfbfQmibJPAKnLYat2PZ03HaW9dNc3U5F+AaswVAdc/Abv01iJKdyVdIyeG21Sxw+T
mPNxXwVGqK48XHWZeS8+SkpYGajCcSYpJ51PtFGL1BWFabzA+Zzv1Smcf7uiLIyPjh6EB6OrveQr
soScSy8aYu/By602uzc70X017BoN0wh09qNtZqb5tcmi+tEZKFccQNkK5VEr0j7/7Fk4W33InV5X
tk3h5F+zQI/XSO9v7KuzD3F5qRgcKEpD3JDq4okR2bhjOnkmTmrrtGjjY8A++raKqu2HfmideJMj
JBndIao7wDvNBH462RR8nEMzNHZpkKT8v0e7q94ba/gt1PJBldOTkb3X8/mNkW8SBdZbJ4yYHe1O
iYzweY7r8iEAHrVNiyz/XgcIP26Yn/HTPLjv1N6D9S3rEhREeUNQKFgGmT5IShoV3ngyBTjzDcAZ
809uN7G1HdAb/ah20bDyyZclAqR9ZbEMbAa6BxciIUbkkTaC8jqpeWz8Uof+YcJScy9hJJuEZzl2
9W4a1FvNCcqXlofuE6WTbL8SQi7eLPJX2FQIKRXSv/EWMz+Oem10PEpOqT6jjSPq2ux8pRilXruH
hjUyyNp4r/bU2Etr6oujgYIsvmx4Nxgo3BOcta+jMhvJk2V3gHGVAZFXX/OyBB0gUDDDxpq0NQbL
ZeDjV5N+wbLkxUwAXOReWhtAIIbNe2rbCu5Dpve/uD/yeVcKfX4Ouvk3NuEo/at94+yUVupswr9+
VTBlWfMalUf//ETBbEFQhqwbcTDwmOdb14xNNBJSOYGV6eyjxP1jlp3+SYUV9ZxmbeWt5J0XtXSA
2m8tEoM+IsJTi+twjh111Dt3OhHO4X1H7fxSISB8cGM9/BiJ2drMo8f5cERjfbu9Wa7sFSo50qMS
iidX8WJoSvYNZezePs1t333pg7SNaZqgfb0LEK94Mdrsv7j0xJfbo16ZYMSmAOtDdSEVWr4wYSSM
XtVazgkf4bzfKHGU7nvHnr/nXZs8iTr+7/Z4F68Yygdk9ABeHdliXAobtU7ftAP89tOMqutdXuvj
J9E1AsXPYg1peZFiLYZaPJ5nO20Ut0ysk13kAIXdqAGmo1pl50d1NOCq48SH1Muz3WiMySkxrDUK
0WVyBZ+Gwj11exQykEFZlCwQ/UNdO/DU02jWbnpv5lXV3jVBM6c0Cuvmzi1wz96hm5n/9oRWfe/c
JkoOWVebz71Sar+MuU9eaxCEYguZJN4XaTStNU8utx1+BGCPiVAwzo1l+UnptWokB9VPlYKOrquO
wlftZvg0BNMonnSU1w5BiE/ie8FU4A6BjUgYrNTxWLZQ6AaMTUKCfoLFhQq361S4WpvOa0mh9Y46
Q3h/e9+96YKcRxIAelQSZWCjjrXM5rw2Hs2q6p0TKqy2dkjJKtBiSTNb21RqmDkPUad2ggmwx3tN
DPa078LWU7iQ4w7ogFEXyjaJYX4fUq7aE4+ocXg0ZqEAQZxM9W+lx+50cLqiuxOaOgXb0CnrdFO7
o1Oi96qriV/qRubtZt7S1kF0GqhJXEB6qT5puimC3gUKHXmAZIXf6hjdvVrCMg9B44roW6Eqw0fq
gU3xY9Ja/Qta8QqBgTaOu+njariPun4KHhqa59/yoS5eES4XwePAKxnnAMiP4bQphs76e3tWL08z
mAR8zagO0ncAunkeni3suUXZaM6po10W+UFuBcquAK0oRYVwg1gr/F+GZ8YD9IqbFLUhkHHn43Wh
oaC9rFonvKWAzRilSfKX0plAeNtSD07ttPNBm2KByYONk9PO6InW9xWeondR7Ojdj6HMyUCSckYi
WrZ+fQHMFVMQD4jxHltgjapem5O23Z6opVAre11Kf+oS3y/TkaVERF41xYg6WXdC6Mnhh+Z65Osz
lisOBVPrU2hK/n42Kvp/eSrSXUr3yn1Bj6TA3LGIDG0XTw2OMRW1gq2iirJPN2qmO+KnIu18W90t
so/MeDivdZcvoyidZWrUdHqREkIi7HzKwzQWdg1W4cSRmOFNldFGLRzjoS3LatN4iucXY/3D69V0
zxXy7k4r08bmQkoJuAKptby+/il6ASdzi3QQ3Wni4nzVvCD6ASnf2UnZnMM8ieZL0/YgzG6v1pVt
Jv2iUQ2iNC97oeejKl2mzL3jlKd2HMrAh4MU+E7lGncVFiH+iINWd094zO/ysASVenvwyxuZFwQd
Ae5GSQRdDl6apRW7Vtac8iLT79R6LOOt6uKxmVCF/IYVW/rz9oBXbgCQWtxR4GGA4Cy3JkSo0s6n
pD+VtdH2/hiUo3afizz04yoatlFfhbwU8vTz7WGvTDJlD0nKQy0Le0T5s/5Z2i6t59mNxHDC3dTI
vvEDICI4Dohtfwjbqv3TSIHtp2LGQvejE0zdSuy6Oj5YKmkrT39jmeWC6SvIwkpxchUdmaUmhkYm
DEz7DpPXoOE0GfakYprUuvGhVCyczW5//7VplwgVVphOJrfv+fcb8LSrTEtRQNZTrd6YXRK7e9Pt
g1ej0PsNKhGYy46jEq/UNa7sL5ljUkQgGKETtojZ9Lm8Hokyvnuuh3t9iO1wE+GU80sPYqLpEHhr
KcaV4IfYAogCCWKA5LTU7Crs1KjZvcNpdJ14fChGo/iPGI/cdOrYaXsUoGL/pLKDeIDDHvweGqdX
/KYe+2CrY0tgHo1BT5WDgkMQkOEQRjblMQdDNpSzRHjoTDf53OR9bK+s0VtWcJ41SJkI6kAUwqV6
wSISDHqil+WE81iixcOrjlOz4VdtFtLKNwLcy8M0eYlCqtPbGQegaKdgudD6My5SzbGNorikF4rT
9KYcVSX1kZdS683k0RLexm5deXdVlZfthupsZWCFVOrptwq9x2FbZqPzHwZO2leMcDh/uAfQj0Tk
s0w3wxzCgbu9GS83BbB29FQlul9ClhbvrDFztMpwlO7EVk3uGi6lzyGPz6c80WOfU9GvpGOXXU+q
WBLIiNAkcAWu9PPd32lQCj216VE9q9Ns3ohiTOgE2zUcO8MVubgnDJoYd2DzY/6IRDwcOUuo9Fth
gTOvXljwUizI+F/1UhPxq2bP9q/3zolEyxEPqf0hZrTMGBXkq5KxNeeT7kWagbisGYHp82Kpdyf2
aaICVL494mVIYETq0rSDOZ/ExPNJacbKw8lmmE+diabtYGb6QzgqnwK3IkCVWGX8LohEh9uDXi49
dRK0hiksUu4kIz8fFP/C3G26Tj2Vejn5RZFKC68m+uZm6t0wOs2n28NZ/HXnJ+p8uEX4GehPIgk7
qKce2WbsWrzuhxFZ3/Jk0j/fHukycwFIBCGHwgFVDDRAzj8sdc1Ry5pKPVX51O6dfgicPaUnK/uF
xB/5cKq3I00tw2wBds6pm24xnsZpY3P7Z1z5YJ7VbHUKChA5li9sgXuiM0WBdXK0qZk3tOp1YICh
umtBkK4cqytrKTNxQjvIPEKu/C3/3Klm5NZlMZQ8T/psPoComMyNaWUwqprWvufNk2v72193bUQu
UOjfso/DI+B8RJyQTJhuI8autVJ8SJw0OnijOaLWl4vQn9EVWslWrkynrEyRIVFCICldBI4mbPEo
xGv3VPTzOO/M3OrdFzUzvWkDpC0wV96pMvAttitEFVIjnsg0XpeNYSCrutc3nnYqYwJMrhhecgAN
3ugrRfDLbESCCWlukIjIF87iFCpRNYMZSvXT0JViq7UmfaDMGvY55D48JBT1Hs23BGG9jjLyu5eQ
E8KDCrYKeK6lpksfGsZYU5k9pVmNt1UfB/dGAPAEarDwCxQ71jSY5Lcs51Qjd5Mqh/CO1cUSxjW1
RVDYOiy5wsSkK0EQ0muxJMa69FELEm/rwTN77VDneVKC2tvGjcBsCvWXNWGMKwEXxSmIOhLbgjiE
DCH/nBce2XVhJIN24krOPs6Nlv6BAZ3dmYTdASvQ3Jx9TdFdZeWcXtvEFKcdLlqyoYsyoxiqKVbr
WjvR9DUO3uD28UaREQiTSOfX7eW9OpYFrQv5Jcq0yzcz9SczLfnzk1XW/Y8aB8iP4LbBQ/caWij/
w1gSRsFbV9IhF2lEqSR4HY58V2Xk458+gM+Nfqnemz9LgejYypm5tnoISKBpQmEHlMBiH2mJ6c0N
hdQTetzenTkZ0c5Minbvter8nV7/vKmbOf78/k8EIAIc6G0LLwtXZWUKIZpZO8FHJO0IU/Uh1+ss
39J3oYH6PwwmmxgA9qmXLvdn17oVGoKWfipTlFGOKrzyneEq0BFiJbNWpvNKKKcyAzzO5tVJBFpM
Zzm4YhhwkT1hLJx4fgr3SuWh7ek/6npQfNHH/Zpn/LUVJN8kBJB+SKni8/M3R4h7lEpmnBzFrf3Y
KQ3suxw38bWEpq7WGM6eLa2tBKArJwIUGZUkLkg6C8t+2OQ0Aq9nk/gTV/p3ru1M+0ktpb3jkjPN
19tLeGVW4QZxGaPA44J0kD/mnxCDfmvvzZNNfTVusvuh6P9WLTKkqDY6KvszNdaUT6/MKQOiNCOP
BAnsYhkdF+O8mJrWyTYqVfzu294b7qhBWuLAng6ofuvQL3yEkMJ5Rdbu2tDkHg4cJfD9zOz5t+Kw
mQjMQI2T4ijVC+CtPD04BgI4BzBr6Q9eSEOxnVHQ/x/yHlsyWKHLcirhJJwPbIdpV0TE8NOs2Knf
oAiCjWo8B09z6NYnVWRl499e1mt7SGr6ICfIywAgx/mIIQITqtEa+omysfISG06A/Sbeo+k+tec8
XZnYKy0525FHUoI1AGos+2CjVsGIMtX8ZW54DbqRl9u+k3eUDfBGeSBBi/e9lhabocsR0jecMH6O
KiV8oJ6ifbj95ZdYOUmRBH3Ev/wXXITzT3eNLExbDafXOLRZ67LvDBNR6zH+UDbzeORW6e7bZKqe
xGQPAeLcY+/b1dj8ATZJzTrJ0M12kRJZEd67zKCoMVPY4NlEqkYIO/9ZGvbBwrG65iWACoIwdlCR
VoDVegQARD0YRfaPqXQfjSd4sCv33ltsPE9p2Hy8ZiXjh1O31KcAxJZGGGh3bPrqr6ZMAPAjy3qs
i8g5RFqafyiaot91emxubBHiymgl/UqguTx8ro4iAC0nye/kQXf+/ZTGoWYV7vhCQpOI7RgDgRsp
j7x2mp0gLKbnuNXXKJ6s3FGXAY79SHEWNBMdLsgH5+MWVZf1iVcNL1Ng9H9n1+vuoQS1ymfQ+1zB
lhk64btvKgCmVK9IyqUFyLJiaU55E+KS5J7yUDtETarruDZjPmoZufshn+vg5+0tf3nY5TMSwRZk
CLgD3k7nPzE8muMBDXjVOfFOLv/2fW9RH7WDrwNcyY+3h7o8XSicgO8hf8KjkJt2cSWaechlW6TN
syXy+R57+uJe1Oil77whDx7MDLWsPhLqLupSfBPrIdQ/W0YXofBuafG3yJjK33Gqld3KDr94B0G4
AHqKmB3rTAxa3Cp6E9QdiJfmORd6/Xf01BGqE72MNW3Si90k9Xh4RyLzAhX7ghfdeXFhaoGYniF1
uMPBLLDktM2OJzqSv8VfXH3t/e0ZXxtxMeFBYncoEYzTs4Co0W7ResrugrBrH2PgMIc41g+3x1tu
Js6n7ABJnjJXFvWG8/NS260CpynOn6rCTO+5lo2n0ghOGvoka72bZUh8G8rl1Yp1LbW9Zfckq/MJ
n5w8f4qdgB6XmWMS5AZZ+Q0MLVRMt7N/amVZTNtUC42VM7MMR3JsWicWbAHetRcOIKK1Rn0QbvY0
jvSk4qy2YQHm7ia06XTvoI8af4sud7/fntzlYr6NKsMfmxQJ/WUwSova9ColylDnmdWjXrpfNbON
wNnMj0NepSuH9eo30kikgc1rgD7o+VLiAIHRoNXliDcNUOJCukX6ZgIcGOwqLWy2bRWaDxCHDbGS
fVwOzIuHlyMpAWZyUM/PB66jIItTc8yfkiCaHsKk/CxEPbf0kAPtLk7H+ARle7x779w6lPDJmbFO
ZO96iws279UqsIqweArxKs43ZWZ47T6LzXHwCyswICYMbblyuVz7UElCpCpCXglU9vxD+zoM9ESN
iyf84XA3zlrvTjVABIegwl+QhMi2NMbXBr08oVj2gLAE6c+hoed5PmgY9RP99qp4qlFM2vXxrJko
I4r5KWmgt70zsEqFF2qMVJh4jgDEWGRTbR1jhRta3i7UisGQTd0g2WS5Or63xM9AHowtmKsGXT6U
Ls6/qja0IOvz1ttFAbdJMJnmB2jS/Ubij0+d25Xvk6qnn8h4sqREk4nUaHkU8YLTlKFyvF1SVs6+
LdiZeDjSujWGcUsdbWW45aK9DSefHXyZhJUvdqdGW8uNFN3bZW5V/4iVrt5VnR0foiypV7Lx5V34
NhR6qi5ALcoLy6aQhuoSHt0mUI68tPwy1NEd07t8JclZBm+5IQBOUk0BsoIIkvwV/yQdVj0gC4dM
N15VWEOFZmnvzAi4h64V+d5WeGmU3oB/8Ij1++2Dfvl9jEw5DFAuj2P25/nIgPB7r0V0foce3/Q8
8L8BrQz94f9vlMXG1xHrErXoGGXMNYQHNHsf2aAgbo+yvBDeZpHZk6azNNXfNBH+mUWkaYyqMBpv
R5Va8kAGcxuW0bR3rU7s4g4VhNvjXZs7ylEIdWAIQhV+sQ1J6urGBM2/a2cn2cczZCl9yNakHK59
lSRLv0lGAglfjKIGatV0eejumtm171KqcdGm0QtnN5fGtLPpoq259l58F/YLCJzInFQC8ZddItWZ
AzF2Wrqfe7d86uypfsJIOPFvz97FIQYgDFAHJRBCFVte/vk/qxViG98ZKTjdetbrrWpzh45Nkezc
qS5WhroAa0swMuGW2wwGLa+2xf5T7EpR8A1M921YJ58zUIsHyxM46eRoZ/wwkQF6If7HO6N18ULq
Sis4dXZr/w3zVgCUpCxsruzV5WUnfxE5Ie1X5piG8+LrqzkDChFgYYjkXX6fG23xMFZR4aNRS7/b
nrWHif7jSjC7NuX/Diq32j9TnuL30FSwo/dU2pt9pzWBHyBQte0T6MTvX12K0BJ4QCZB8nI+lIXE
0oyHaLo3ozImJ4STBWW4m4q73k2K6n8YDQTPGz4N+uKyDiaCVGB8lgFLamNEgxudo7Iln2rtPaod
9VqJ5uJISmw76ZFsowNxXz6/e+BQU5cX6b5Gn+FZ5RWzVWdYREkelfs8cYaVzXJt3TAn4csoCXHF
ygP7z7qFVhL0ps4tMJm1Tul0GHdG7BR+HZKV3V63i5uIChcSG/wjn/hAWc+H0iNTDwuvD3Ym6sPu
Z2S6zPzOSqOyuTcz+vtbrFED1MxIHQEl9jWikCtR9crH2ibgEa5cqQ6xpKCqWodgeCKUnR4M1p+g
sfGYGnOjesEYpixXIsOVlbQRh6U8DPsQ5Idx/rlqOA/cSyqZRFqONsoXMXDAzqkicINUyD0eUs1c
vfe2R7uKJxpQXA4Hab2MDf8sJwrLHYXvNttPWIttka3r/GrQxX5GZv2FPSv8Lmyi7ZxWax6Ky9Xl
Nfp/p4QHKb3HZZu8C2xQrLMhjjnAk/kgES+oihjtMxL2/eRDyWk9NILy5pikEQWd23trubLyLSx1
eKWrLnIyS4MO6XrgBLCYjmruug3WjV79G8SVseuFtqZfKffpv0W6t7GoEEIg5+ENJ+p8juPYa9Mc
DWUUfns92jV9buJ0Gkw1fg6x3vlenSbJB9cOh/sO0QznkZTBC1fSnmWQ50eAsaCRQACkfrrMU41I
QbbbSxARV53yLvD08NVLJvdDUrXe6zwq3R5R+jV/oeWWZiQYSVRH5eZyKVOef3nHr5nR6ByPUa2O
zd+2TL1M3XtouXY7JdHm7mdBGIlebq/t2qjyz//Z026KUABdpOE4NMmcftFwXrX8YaI08NW0Ia9s
eVYPn26Pebmf6HQCsniTlQe/t1hjVSmtXm+z6Vgo7ezuCiPuex/cdqpt3Lgd1sAdVz4RshfZ3hsI
mtf++Sf2FaoEZMrTEXy4feitLvycmtzbqMJHOFZNSbyWIl3uH1CTGPdQ1MGYHHjq+YgKiqm1G2Fn
oM1Eio2ldXiu1G2n3auhqth3PdfBc6fb3krT7KIFwR4iIcMv6M2CjMbH+cDgORoriKfh2IWa8tlt
AoGVZR47mt/MxYvu1s6d1oMXewnawE72SFtqnwPFcrL7xAy7NbbMZdSSwlNStRyGFZOxeKN4qGKU
RR+NxzoR4XeA2+FDWqp/BepIHzlUzomOTPKB66peCViXQUSmjDRkOUwgQ5YOJnMi8rZW6uEYjMW4
12Mj9EPUYb5UVqc9FlGUvA49VS8zmNsTou15szL+1Q+n00GzQaI4vcVFEfS91lgOy0BdqweyYHsN
Zf0em82wb+x5i9VF9qU26uyvPbXll9un68rmg8eG3g0ZOkjApZxqRClPBCMfn0WzsgMclz413qg7
GzH1nT9YXQtJQW1WnvZXR4UEJvt7MG6XmfpIJ4B+Er4LURnFu8l0pqMDWMLX1bRqEJHuigMxcw2f
fNHTYcPTS5R9N7SGKC8tTlqqqZHVwfI4ugF4gskbVd+qkxipXzvyXvJgxI6gHHH/S62TIjM/DZj8
4X+YcOlZg6cc864vVpu+C1GTvvxRiYL+JwLMP6JIjXDybHLlQxDF9YdOibz97UFl6nh+T/LhCFbJ
d4hEBS4GVae4m7XOHbnwG/ugwG2oEGGNgj+3h7m2rKSVyJHSRmV6F/OLgKhsiuGLomFnT/RypnTj
qopabRE5dsKt0abaaYL+WL0zdZYLSznRlfGMbsbyCJsTlu5pnLOLnara4wIbvAx186lo82Jl5147
rIyDpAiZOjgHOdP/3IA8EVWht/14lOiuT209TZ/1MnXvlDDTh73jTOIU6o3H2wsQ6krAvnITctdD
mpCWGpCqF6sYzPBvqNlOR5128YYDNBz1PimbB2PWtDXq85WoSHWWgGBQMAXVtbjqEWhw5xBPnaPW
9DpvkMrwI7PT73lii0Mf539QMzf+s8fkk2kk1e93b6S3IjhNT2A5aASdz7LNI37uNWc+4pkyBXty
SlGomxgPrXA7TsKLHos+FqrvDPH8XscS9hJiogAAEJiW0N3FrSiMpE3cdJyPyBCIj9rkFdWWx0ra
H8x5io9u51JgaBKIsWqnAP5O4r5YE0d4g3UuDiyxEWYUT2toWMvZFxgsD1mjsNSei1GyWniW4oeG
1bdPhR7PxXZQJnxZEevRnWIbzk6o3hezllQ+VQhbRyYtwWXZlO3xHypWAZiexVnpC31w1H7l/roS
XOBl0kyEWwyuaZlGzLXrwcjWxyMag9M31wzMraPWyZqg4JXETPprkAty+EgGF3uiR4vCQux/OlJf
SDBQm3HJNg3hiU1g50lxGC2xpmNw5Qy49NhIzMDDUg1YpCRdGlZJok/zEf0wHeZIg6bXnDjqM2q9
5cnUHTvbjJrbuHeNakTPSVVbpn/7JFyJNyCm8VJ6My6ldHx+Eswc46LOStRjOThat5nAGVtPXgfw
d6smVvWShJ0Zbd3Szfy452CsBNZrOaIMqKTDUleFR9b5+CA74iyIC/XoGuFwiJJcfEPXAWU+xPjG
XWyXMGqsZGqDO3foRbwf4FlNG7AzKoTYdFp5f1xbEAeSIKGX9w/vgvNfw503lloeqccERM62bTzz
oa2maKNVer4bbcy8R12Bt45D9Ckw6nDlGr1yv6E9T3GRIrosPy+GjwYHYdJAw+RzMpzfuZidR3o7
0QOKQFq5JUeOSt+eJJLn9ia4tvVJFv5PlPqyVOsqehSmTa8d7coYgnhTFnMmnhvu2nYvPd7RJ9Ux
vwz+uz3stb2HDg3xn1PNXbc4caOhFrGucKoiJTV8Df+Nj+6kYouMbYsPqCLZNSP9QSMbsxXkz7VM
jeaZVGoBwww4arHtLDVnYod2PvYUoOKtUFMRt7zsYaZ+yrxUJJukh/jyvRP5IG06SmeLfaSubXIj
0N4Nb5YHkFYeTRtpCAIi5nzbmYUZQqWvuBKKBrZOCsa5DpDPmtRq8KehQQQX5YTDMJjevUia3A9K
U920KPytbIRrxxETUjqZPIThdi8pbnT2EcS0+CX4qtU/J2FXP2E4KNu2DeO7eBoNfKXsUtm4oqEO
PsdT+eB1FEK0ARHLlbh/5TTQDuSpjJSOI/sx57MScX0l7qCzRvnU3VnU1nauzhvWV4y+etZTtYTe
VURrOmZXdiVa11I2iEauzIfOh0WMuCzoj0/HyVNadas1GBJsU2oziNvYLtKh26KFLuEGY4XMtUbd
b+W7r6RhVBElYoaqEziIxQ8wFCrUYuK9Hk2qiX4OPqnomhXf3NzR3p9tSlwUDWtpcEyv/vxbzRLH
d1TQuICgDh6nNhmPLiey2gwEvCe9hSi1aackzV8rjJHqw+3zf/UUggrgGEpgC1IC58MrBY73aGyz
wng7bHtzsp41DSkyJHar+GFUytqHll+drNzkkTxSHd9YdRmsPZCvTbjkbfFiA9gPIu/8Z2RqWWtW
Kze9qYHhL6bYDyuY9QWunyuffCWXoRhDF5gGN8jgpfC0Ac4NP2NHPfJc0l9rO2t3OPdpr7cn9so1
djbK4uSEdQOwomOUzs60r92YBd8KJPP2WuN2u0AT7kenCLJ7x64b3wDy8/X28MuDC3iILcpfCDeN
22yJqySNi63Rnadj2gTek+tk9be0HpOv6pTH6EdVuldsRItG3u1hl18NfBY4Ib0NHgYmCIJFsyj/
f5ydSXPUyLqGf5EiNA9bDVUul20MBmPYKGhopNSYKSk1/fr76KxOG0c7zt30BhqVUpn5Te/A1GbA
xCm4OmW7V0kB1iaKESnaznU7SZ1uvpC0SqV6UlOIMSOWldF75J/XW+n4DUfuCCKPeviPOyuyljHa
aiu4og85h+kx9XRTa6jAaTT1GNTvXBV/rjTzSCQeYUUzbeWxr3ZuhNG4QgoDs5qt+dK2lUpaDAOu
/h4tHzd4Y1kgQuudnO11tnC849EdZq0PXYzX93IR6kq6XRfiCoqNVCTDzYunaQqeehcQ4g5tdMz+
/cu+8ZrA7w/i5zG6+kNSVcmRT1fK8LrlW52YetIfy9XE+BgtDZEOxtg/WdHSvSfK/+ZjuZYA48Pn
IiP85+rW2sPrDpOja1HZ3sVyNKRdMbvRR11qO0V8I0CaOFjfu45e3xGs7wGXOga7jHgIfv98LFKQ
vjmLiD0kfV3HeIVFUdr6LlC8f1/WNzYrD6LBj14nAO3XlaiLEuhUFE14bQNaKF0d6ZPKPfvSQj/4
+v94FPCGQ5gT9s1rO5KxV66Iliq8ersu78fBs9HUUjJZbJTG//dHEc/+Iy5C6/l1+BzhAQaVKqOr
1J66t0zkLQEyeV+XOXgPQP7GSeBdjgnugXBgRPPPL0VFF+0GbM2rNor5w7Dj0cEkJr8ueVE+jnKN
Lv/+am/tDOCRAF7pDyNOc2zY/2oOrVbfVVUwWNdK1NPLOO31z9zGAPLfn/LWtgcIydiWFhJSGq+i
B2aXAEXI6q5hgPFfsrWI38dDMHkXBC3M/Ox4eXeeHRG+B7B44wLHeIp+EIiR/zTa/vl6QT7Oha1r
5yrtydpj6BnbrQuO6Gb0DISDgRDa59Y3tzsNEdhIcq8t37tQXyd/x9lj3kb8AFDMErxKiJAQDKqo
8O3ropU7xrsb9Iii981paNdZJ6HfSLKESmApbDdMiP73lUfbCFcMureUJ68unIXrQLko+12DcoSF
sMrhBveVPhNGOTxtwgjjEZ5h+u8PfWtTHTfr8dIQgF+fF9AzBg2p0ro6ztSmgsHbX2Lq1bd/f8of
uR4rC6KY5jC6IRbDqFe3mtn1YYn7rn3tcAW87RizZP40gtc2JjtjSh4ATjPkgyrgeDcTEqPpKKLw
+d9/xRtbG64FcgXA5LgGXuNlbK8L7b2NrOvqubNbZLBzRzcZaljOSbs6a414OhOoApHuueOMvBM5
39hdEJDp7DK+RjvrdXUlnBm1ttF0r3opinvRhtbnop9Qqet1MyXbvrZ/OxhupyHilu9k+m9cVfQU
jvY8qIjjQ/zzbBFP+nGrlXsVwhn7G6F77SVjbUcvzrh6sswUUuH2e4olb0QYBCL45qBbeGz4KiXL
CxWZiz251xWaaZZ7+/gJiZYQSLnznl3ZG5cHdQy1DNxY/2if//MFg70p5CKlfTWcqutP02AvfjoP
hXQRiQDGims7BYX3YXGNTjwpeKaXbpHRe8qZb5wm2FZ8XJaaD/16ndsQFWqJ3RjMy6iJ4km4TYZU
mbu/s5Xe+J5wtPiSkKrw8nl9nMJtscPRFc51ElHxu6chNcS7p8asGENMpcp5fGc48MbRIRWhWwkB
gXzo9d20hzv3oN0513kx9x/NUjPIG/ePYpbhGXzwcrdXUftOO+6tl+S8oMhJk+hPxJJrzxrOYelc
mxG6Lg1AF8QQqFbL025GYfwejPvN5zGiZQdRgNP/+OceqtyG7HUenKuoXJEGOc7Fwhy6RDltcyaB
0Zd/v47euA9obqAudyitoih0/J7/iuc1kaDSu8T2ET/bvo8nq4jWb2W5hTqD02qtxU0+Roxrc9mU
xnpaUCJ/D6b5xsVMyx6EVITY6OGQ8iqpmOqgl+XU+NdQuaGUidVapfyytDogxRgEpsFeVc2znU1R
1VWfgX5sGuk9pD9wTc7X+r30989FoWzCUZGuOC1h1Lz+uSiISwb11iv/2tEeb7KiH/VtjRdhUjhu
/bEO6uljONbRc+h0/4/wz7MBaDMSoiMC5P3Vs/UOzZDNdV2afV4TYgkye4Xu6wAJtV7Od0s4iTmh
/Yal9Aha/e9/3xB/3pds9sOw4gC1BmjZ//P5uz31ljBy9wpzunfjvWuX89zufhUr02neCfx/3pjH
w3BVPaCsICKOH/Nfu2+qbCKh23nXoBNbFlZld6pVGdw4y/hEApI/Rx5kzc4pu/Ou56p75wZ78/Gs
Me1OdA1otf3z8UIL6RV6PJSaxu0OTJkRK9QAPy2ltaWQ2NHn1wwC0iVoJL7iCNbZ76Rbb642Oh3H
KnBTvx4sRbhEBMEeEI6xXP6MR9Cn0V76i1jX9w76W0/yeAiAPcaW/uu5wrD3lfLL0L0aqrxpCj//
WQjXPLnzWr4T5986PZRZ8A7pXfJlX11hhFtkJ53BA2wSjfIRBYsuQLm0FO362Ja6WMoU9mP0AiLT
LK77iqPg/76FSTKoJ1EIATT0+rM6ddV4yveu9b4416EZ109mqTTmTsF7Ur9/xtpjWgcmm5nJ4TJz
/Pl/beB6qx1kDSPviu2Ar5KehF5khe90X//9lf4MCy4rSd1I/Ds+4etTabiTdKUKrtTL5ckK14/z
mKONXudYS/f5/l4j663dcviZ/KcBQLPl1cEsJLFQaZ6Xu/O2xuN4+FtOS9fd+HMn39kwx/f470kw
kCBoqscgBG94LrdXFY+hcJakzAmujPj8Z2wcl+Ea7b5uf23h6g4/7MVp5njIp969/O/LygVjh/AN
D0OsVzslnPTimXXuXweTeXccekaYyN7zEqNtqjq2+vqv/8cDaalz/g51yNfj1sFRdtgXoX9FW1dO
N2GDGwYqek3xYR7aaMkgPL3XK3trdYHGsH1IuwEkvfqUs5pDZ94Mn4xfqkc1d/NNGSj/gyd1c7OL
whyTJhTd/17GAvaCCYyGKFkF9PZ/ngzuzRqqJDsoGFzQBeAaKViHurmrhEQqw5u2LVtyY39atfke
s/2N02Jxo3KnoihBIvUq57d723BEKcJrlxs6KffGyERbMrlVZp6Ahe/e2UZvnBYIEMgSRkiOcmhe
3XjaNvvRMnkeTV3vAsQuvJt1335f8Dh4R9rprVcDqn/QjVnZP7q7wUoR66qNzpwvncycGzMDMuMm
e2PN8IOC96hBbz6PziPp2eFk9Rr5W81N7gc5DchumtVlXYzoYfdb+ddubuNDW8/vAbvfWkp6yShP
Iy/Jnj1+z39dqCKYYf3iAgNEsuvSEXPKTwu+g19WZzPeA+j/MWokvSNGEfuh4x8k3Fd7tOpaZBGj
Irrms/JOUyuMz21Y7dnYqe2El+6QuIZTc8sG25xaDT0pxv6e9ZWmrPNObfNn0OSnHBM/tg9B8zU0
1Bfk2MxBIsKVIXB7qMqv3eZZMyS2qbn41uY8u64q+tOQ192Pf7+U/qDvH+vAOOho9B4oUedVFLOH
sEBpYoyuzW6bkGS77pB3jMYfoylm8B9uO1/cCHkSA9M3HXs4iTIGi/DtSTd3Dr8evjiHGs575xjJ
/OPu/6/YYJvkwFyX/zlbh8T8q6NVKClrBDHmrLds0D29V9dOQntsmpKyLlCH8NvcbNIZ+8SPg0eh
H08Dfm/xontjPM/GMnSpZ0T6CzZCnpPpEhxAEjmausppem9IfWtwb/Payb3scGtxknV186+lMdHl
gjmy7c/HnOfGko1hJIuXV86WVCSu65RUVeRrN2ldu7HQrsg1aCqELlur2hMUbET+UO1mV39l2jXM
PwrTVqih++QINzBQqnKM8XHy8mdD28Nkx3nrBOuShI2xFXh/h8Ow/D33xyJjQjsvhh/nU7ssn128
oQQ+1ygfncqdoPaN1kK/IdXTd+LiSNeIXrylDMKbHFcSucUjIcCa40jN+XhGEa4c4GPuRdTeSswW
dRxUWCdffFO6RTLOYW49eqECs1pLPcukFMXqo4gBs0q+4BDGCu01BrJamFujY8tF4+myDTbsq2gL
B3Eei0W1d1soZ/dDWSBkdt3A3Iqz7Y5NmES13QZ4RWxde4OWqNlcOjij6xegGWubdGgf5pkdbb77
MtbDVt+gKpx3maNzb4ungnLtZAxjHmZT61htwvinUOngF/b4cdGWvf/KaSg594iVW+s9RN5mEXHk
Ib3xYCBIj3kj8gHNo/b9cv/lGUMtTmFVifJ+QvHQOK3YLU8fg6JDh7DG6ahPIeMffCirhQZwBZo2
F+sFAOseJUPTrOHL1Bf9+jdj7dXyD/Xberpt/Kkdf+45o2WZLtOCOG+2wJh2E6TVI06W5eyqaeKw
7IoSyW9HOdpOMGgwizAWPayrL7aecmY6hMepv4+aTeZpUVL2TTHGlIVRxZFRuuHd7qNHlxn9Oi03
NrQf/treiB6nLCZCfinu830KhnthQCJrEulvTmOlQnXWfrMyz2osXoJz/1BgjUg9HU3w08uEZEGo
r3DBVHtrrbtrnGiXa9VkUWPM7hk7MXuBpuxU5SoS2qzhtMTWppZygeW7A4tL8R6vMeTqxlz6t10U
QAfeGZL0F0TCx+jRksKp/MTSViMekFsrxl9FvtciWc2qGq2s9Fs9jsmyj4B+3EhhZ+4biAm2cbQs
LDF6c04plsTqS+Z1qfZ2q8u86hBW7AwwpfGqjSj4YbTQ9gAXWv39MG9VH+dWPUXxQRhqn2sMQHQ2
STnK+4g6lwZ3O8j6mZ4MunlFm0/ytCuGe3bi2KVvPwSMOPc0n0fXvtOer7zLFgaUUmnTAyA521ve
qu95y5Dgtmv9cH9amlmtJYZmo7biatnr4hdiWvh30T/KRUQ+Wylzx5LdMP3xDIG+A/VkBL3Rx/u+
mzl3VagLeVOZKtAXyF0VqhTmaG+Po7eNmCaposij6zoU3h63fRW4v+reHgts6KtlrmLhRMYBKJ0D
M/+Vu62x/XDw8x2eraJc5e1QT2X9qRCFMg8yTWF8x+TCcem744Ieq2h3o8d8MLV5W8KJ3K+V4Y+2
fSkRMs9lPPYMD1K7QEG/PrWeD15CNbL1v5eOMoqfQs+DB0KI0WVW2rrS51pKU51sPdvFLR93kD8l
YhHDvb96BvA6361NzgLOUOXyly66ej9B7gqrJra0N883xYKkBGEmnKyf9PfNoogH5Fy2T0Y+8Jec
UOT1zWBvfnCq6dYVH+So9PxglcqYL6Yc2/WZDRL4CTR+pRN/cEd5nn1rVTelPZvlzTZJq7nFJnCd
/9r6IKj26zAVjJ78ubGqCwo6S34VuNzPXFLSYCBkF4OwfswAGMZLFaoOn80JZZ0fnSSgJCFgpKmJ
/T6c5j1ziqFaEfOQmDg/71HvelOSKxfuhVmUrvkdYqf0brty27bp1KxtMb/YzoCAwxISFKwTYafV
50j6uJ7EdJ7hTJdQJrB4kHtV9UmVL4u8IQYq9Rlpi358ASlnbn3m63xU39eN7UOwWMcuoMgBvyQ/
2JbwtksdAkF7CPyS3uZct3l+w9x37aKknAq/v7SmFsaFZwf+075si/hSFpzqC8LswXojDVsAEve8
fhMxWqbibp78fKIyHcPmh+cb/nLVzEGwGnWnevOemQDUaKY3cvHtlECA1hNir+j+EDQR5zrXytv0
gg8wnMOzBvIzfaLH7PYpGXtPb3KQnvRlDEyNaiVSAAUfN/raXdZhRoLMZuu1PeZvSy+Cx0qSRd+r
qt3brJ5Dw5li4MaFSFtI00bSGaE/YjCGogsoTqRB+psSYX6ChQJ7m/BtbUQ0WuH6NwX2WUg91yBI
r1Fn9mVWG1tffvP8PtpuHX8d3CVbnRY3YKDrYfRNj7MhPqGgZ+vMh3c9ODfDEOSYN40TnKAYVRmJ
d5LJOe0eAncpv2gTuO8d6n65cZ73TogyA+4rAhnv2hf7j3pcZPN7HJTJL+zpdEePWzGo/bmvSreu
EknFvCeb2+bkjiui7MuDo0esq/YpcrZTM6KKijELuFXlJsTJNX/KXcs57a2hJuBlSAqfO5iF9kMh
trK/MjuDoprC2sCCJrKOFWlAUP7iVurWbOrbJkWZAFrlZu/DEGPC16jHShl8qm1pOlRgWSgvNmTk
/W7KWjwFw1DORG4H4Ret55H8DOPSa71u+U8lRqbwhiRtyLYSDb7EZn73zavCUDxI2YX1uRnDoTvr
riYBN1GxgKlc2OoENdNrT1rm2EvkSpZIsBJUuodlyL2Apw1meN76ERUhOU/zLxFq7cVhWIjv6KAX
z4OzmcAai2C2TqLVDX7QBYrHa7MvVQYIRKOLU2NBF52hq7j1SW+B0ndrjY7XjWVokJtKEEZv26Zb
nrD6zNdHpUIj+pZ3tSViWL/+J5cGsvHJQP9t+ana1n+yemvGFNTL88dt9/icqzOjMWqarf5V+y7R
rXGl+zROvfM4WPvuxlFnR+q6IaKebgeV52KiUVjFMlinKm2tyScTVq5Hamej6Y770mb1Z27bwruR
9ri6MbyG8UkyBRAEBZbp76F31ZCg7LxvaejnSB73riyf8pkNmViB0T6JXslfdRhO+dmOdL9939vA
aX5tO3ZjyRbUPru5lJaJ9Rt2xnlWLkwuv5Ng6ugjHpj98jzZozeB3C0wnNgRvukSszWq9o48SdLJ
HmuSmYFgjpscKl3BR8KbMG8XhpNuGoWbq+NhWEPzJNiuO2aaRRX8zsFuUZxFlIfnAuyKPOOtbGzJ
gvNtDSZgdvWjPTBCvEOtaVleXIOxVSx7vXSZX4RFdFMjItmTRO1Fca60XzheiqmJz/bxnDXIwJkH
t+66+WTLFtfg3TxrU5wttzB8QXoX+Rjnzp75qamb9e/KxJ8u9fgln2vHiKaMEObasR/O8/Zhzzcr
oopySRNQONy3SKQYI9EK8Rql6rTe5rm8ZbzclmmlcGNEw6sI5E0PQzz6RvhsvawiShlnhmnrnse7
aQ5GuvRQuphVh213rh1s6x9QknOKr3UwBF22SHN0ztXimn2ylZ43nNCdEcv9uA2aiZLsxv4HXRPd
ZEZQE+IKh+vsm6r23r4cGEABw2BZo5sCn4f+q+PO/lnlcgD60zobcoRtvdYlmm6+WB6pLIIldaY6
RPRdKmu/2BLqJ9UiLmB1fjX7sCo41k4V3HKDHJ4/3hAOflLVChfiaosQWFyiVrKi9sTs214xLHGb
ZgkSyHKlOu9QrabYDYu6/drDPpjRlXbkngZ61Vtah30+x1uEpP1l3anuMxvd9CatJFqWiVN7xYYr
4BCYL1o2OMt2PZLiJkeIFKu4oa7a1unzThcVIAUI7WgB2jtaU6tjo/KLRly9fA0s9RjmAOHJNn23
rNyL3a3mQ+8K9upqNn2UOj7VGjVWDjMscd018u5WQIB+LLAKKROdDzOmunPdzfGR/Sz3AgZD/jCA
ECh+DhbK5ylYQTCuWpfB9KEzomJPVmeKoJVFRfG5DnxAfLxSYKQ1mK8fISh5Dt9gOC+b6wh8n1Te
MK2xy8W5WIWehluJzbGflOGGtqYwx+jJD4T3peanfvdIZs14xRtnwiEaA3CYJdbWZBxjhPlqXib8
0XSBWSWGZugCqRSbAyzraufi7I37saXgolMyWpG6bJ2h+rOycCSJ0f7YwlQO/TjFYjWKKM1DLMBS
Y91WbOplP3/QtQVOyCpXoA1NldvTte7djQsBlldc0aCs0s1yhjLGkc/0blZRF05SIl38QssjEqde
hJODQrvsVIIA9iCzapeAuJywDNx4Rcuyi7uw9bezbbTEOcyS1tM4dqYfu7jj/Y7msfjWlbZpxtjW
+b/NISr+Yl33Nlkq1KScaJDYWrn5du8ZBzTBbLw5IOmIKiOTkVs0MZbl3gscEO93uc7tjKe8Vlvi
R3P7vQ4aSCpScA+koMZ7yh9Zdfllr0ytIK8AIbadRnhAPmmppJMrSPeDqHCt2EEu4S8P7W4V4w7o
r7FCpOKzP1CdxMJe/Spb6yYwgMgFTZ0s8AShzS4ak0PDmEaDyzTQH7ulHaIkp41xZ8wrTZq51daY
KXcrMIUmyzRiZ9w0BsnuluukR5f8cPbUnZUIqpMyWfohCuLGWMsP7HHspnyl1/08U4R88OvywJzn
iKKe4Mdr1F1yMd1ZQQWBdnX1/gKXl8JvydVOe0CtA2LPKH181naF0dMSuPVP6rMeoq8xbMPNehy+
u1kNlZVYSog5zucIMnC0jdZj6Ow1CgdmND8arlvrVGybr5MOvNTdgqDMPbyJhmqVG3Lh9h3lb3us
fDPLB92g0TcZ/XlquaRT4FLVmAR1YxIt17ws4qagLo6NNWJ0ukcdDgMjovi/DdFhg2uNKKEk7LJm
SOa6nz65/DIrA+xVlNlkbuuelmJDFa+maxHEWEy1n2Vnr6gTrpLwUI5k9GnhC+tn65jIx+resqq0
ovPIbykqrD8QNuwfNcZ9Iul8o/zR21NXw8ytTSOmogXu7ulmwb2N2uO0U53cg7WiDRoulUdFt0J5
yNCf8mfujBrOSBhM/telp8qeQlhTFL7+9MygvPNix9sdm+t5d1bk7kwAlksFNjBfR9TGonE6/MTG
kAwn3EuKAsupdM4aHymcvWIakvaT/wtvFVimrb2JxK4D9bdcNs6NaT3X5Rgepa33lxSV9X2twyWN
BphbiZl31YOe6bZwm+ThZ1VsgzgNjk/ELYH8qBjXVp8mSL87LxO3ZgOXwsMSs6V5cMMx6xzI0cpq
43EZVyeuHOUGaWfvW8G/vbQZ+koSor6D2FwMcgkTVgtrmYbVIU7E42pZOSy2FjHdsNt8klAssbwD
Ue8vca7qGSppYc0qDmRlF2gA9m2bWl1oPvhinEyis2njXrapyMbttop+uU6PyWzJxfcikMcVsZ/j
lxcHw9x/JAGasF5zWhyVN7+Hp2mTDiwfQS/mIAQ2fpbi5KrEmZymS9tpM8h6pFRLEohmdT/4OZBe
VsSyTxD0aXFZrenlqSc68Rcpgw31Rmnj19KPtZetzeA/dUTlNul1KSmwzbD8bVZTP2X0n7bvrY2x
XdpqyrZ4KqGmJTvuZOMTyOWi/UB4WceH3nTUbTD74klUmPTFfWnhmEmU7k57CM73FiNHfmSnA6tn
vKBzmRU4Uf7eg2WqkmqVjUd27zB6RFJ+vqnpJgZJ3eCsiql15OcxewuTu5aORHkCz9b0J5fG03ai
gUjV0vuNGUs17gT2fs5LQqZRT0nhQcPNyC6G6trQaBaZyUgl+mzOe05j018aKsW2etkWQ4SZQrKS
ol9ObZ3Z2qw++sJwzYvNiVkSuK2d/tkYJtDovhlcfWcpevyXXENCuMnFXjWXiGRApjlp0ZN09oq+
C0JLoCw6W9EWpkyeErWNAUW6tN37jXG6Fa8dMg2ArfGdOxfr6G/pNuuSvzIFbnEhGVnNJGyNfY1N
B5GLhIkpwyar26ryRq6IvCWh8CaTD+Pyp41eZnlqnGVr7w1j76Z0JnkoyBHayrwxK1CAYpB+fe7N
qaqYgwA6Sg4mYpRQkmO8wIS9HM+t0h31VzQs3kvgVcF8CkYaQgkm0lUb0w+dpp94PnpMFAyKz6Qq
wqBNO5za8BLecfIM2QBmbx394P9kTXr/vFPU1B/D3V6ebTI9mUjp86humsrxvqxor5+7QhtPEy1e
O1ZDOwhGUHMf9Mm8GxZsrD73f7u2JMB1CLi0sRIRNXCnkXCPLbA9RrZQFq3Jbo/2RUaTUucO3MVz
AeiyTeYCRrbC320/5Z4enoc6qmGFstOqtKHga5EPYaKTEenpGTr9WAaZG7TBh9YIaNh45TKZ6Jk3
3HZc9zILImHUCbOF7RO+4eGLWRhhdRsWu7YebaVa8hu7L4sMbvE4xEQV5dwfbVuV2mLb90sAIuuT
gLQxpsuIV01WtxzKk7XPuZ9wpPWCwzfF7wUWSv6ozKlQmZae9YmYGxXYS5rdy7hoT8X7obxyFab2
3Iz2KrVPtDjOp4Z2qYil1Rl/1UGnuhhwrpdDf9aSfoTAzJASrrSdBJl6dXErSPJJ4bb6N9/e+Ftr
2NtxTT7wG8lKqpuur/YmNgd3ZRihCnFIPzFEOEVVU1TZhExikVX47YRJE4zNz97Z5ZhJREuIv/s2
P/ST5/zlHpVPPO7UD2eqgbZgUtz0t11IsZ1uYWnn6SJn/U20vf/DZyD4O7dE/6OIDET98twYrNjE
rGDNCC5kVdXY0g0bWzRV7mqv3bJWzmOf1jQEeGfKulh69fahmcehTaZq8z7ybYONw+x2z64K+hrR
kvIQpy1n77ml2rGSUO7aJX31A53w29r+VJBl0zjE+hhXT3Q2sGVw93LNNDf0/XEqv6BhlQ9JCN2s
zXJmGfsJQ2/7Sa3BIXTgLV+GcBVrKmr0uG82e9VPAFm6MnWHaX9UIxEuC7te71dBV3jLqLP4XAIN
hihpZ4NZEN6oXcGyz26V+IgZDMmUK2dJJD2SLhvw3J7iSAMli721KanVwnpnncvOF8k+ufuhVA3e
qyX3xUp7qSJFr2AUQRoMKkyrZkY3x0dD8UQzwS5OrjmuPy1iup8VW1tcZpS+arwtmY4wmRuRtVny
kvZH5fblSbsdK9ghPdvHvRLlk+59murs3e6lt9aVXGnxlzpp0WmU8YSZ/eOuhFKpso3qC7N2UySM
ufe/85nKKC2aZvASWYvwae2VCs4KDfPvEc4Yt4sxTPquoGS6CK8cfdJ7a/lSectkJxXQipXZ0tRt
KcSiajlPeL1f6l0F0SnMsc1OPEZHBqXdVN7SbFmmGG+l6Fa5gMRje9iHJZnNsbyCKqmHpPHtXKY1
geaWclihFxAMzpS2o2xVMmwgThI1yPJou0W9CYmAxiY91LlnllsXGlKt2osvI1pLKvMYPJGPkYlV
aV0Y0xP5dD/HszPjibeUNQ6H2tH7bycP4QjXdr/f8+J7ee95Rrncim2m1rdbr/gRIqVkxMNMFzpx
2VL3YQ84NdGR3X+TW0gLPRRrHsaVavTLPmxGHuM4ofJE05zYTgXsuWdzheRpMpb7lpe+8cUtzPwH
1kQjctR9TbN62ykSF/qvGDO3S2/eDk7RL4ltld7VISedE8fdui/7UOS/V27gLaaKrj+4EEmdmMZ/
r+O1AgSZFKZlfKtWo+6yOqIETMBR71VmRE7HgM/p18PhtwubpNXGgdCrbfpPtYyQKZp9NmK6zNAI
M3faBaneJj0/9rVEYKePigAnvj3QY4rNCNNEtcMm4LHDwmjE8DrMECMGk+kyeNQC5lBuzq2nlWEl
sx5pEUl37h4DZzkot+ukwhglsBZPhqgDlJS360swy6U4bV5kzCkNozm/GMXQ2Q8G6NHmVPh0ewnX
IrhD23qx6eG04sXSyBCS+Np9S7vgMNXtV7XNJ8vF2jJBwYpIKWeLsxGoTZF3bqv46ki23ykoS/wr
+r0r/w5VuO+MvCbBP1sEJUb3zEv5/1t7CW8EFU140l5JC221BH5JbtmUZ6NhunAeZCfnhwk6aRDb
3UIXkMHHTJ08kMlmUIdUmJDNVoL6jTv6BPArX25ya9KKPMS2PldrUO5nmtcksmNbLnUaID+zfhAw
gjk5zWEdfmz0T1Cdhi6bm2WwCBJF2TQceFUatAJx7VsQNvcXeRbTaGe42qjp1EvtqmTToaxjOgiR
eeO7jfeVO5XNGdIIYPc1C0Z0jq89gwBPUgIvfdiush4mWpSLMW2xQctKxBNjPhr1RbVWCAFOYZQs
pi9UYlcl+WNEsdzEeRehm9fTmv5qc1oxqh1s//ggOqpith7/VYVV37bVGD3tGAn6CZg32o8zHqsw
uNy1+rExwyGr6cAtZGWx2dbN/3F0Xstx41gYfiJUMYdbNjuqlZPlG5bskZnBBIDh6ffrvdnaqhl7
Wi0SOOePlT2uG1Odn327bUyurLs0ekutUBSXkACdT1UUyJjJtWBPQF4SN/sqmFXPWI/mAqGbRYZ2
bUxJfXbEZII7tzI78gvqLdXa8X7JIV/Ipxnc6J6MRQZ3y57HKwRGlx9hDe32Qk9AVt8LWvzyN2xm
gzihNuHKtzfPwPz39voVl3qAFGvJXLjzh7JSnzwRE7XQvmqah4rJAXA+c+ZqJ6PAwPi5rVvty6IP
Oe7D0kSHfM5guYTvvtD+Wjj7ZZGCf7sOSot057xjQCe1I7y/KewIRQaAaT94DYu2TrJ4dtb7RtpV
+zpz539kudOuryQA8pWTahW1eyje7o83ulN74GMtBa48ItMfJ4Wl76tebDXcZ+i69XF2imkfGab7
UydbrsR+o1k+8UYv+L10riIJGoirOnWEprsna+6l9eqhX9jSdW29aT9FwcihTOrLyjGotmerbNv1
hBgI4ijZ7LHwjxLgyk4GCaNzXXuQh8RjZFXPXbvwvzXQ98ZSTnKTf3ag1MNfTYgiBctSbJanflH8
QpchchSAaeV3r9VUiHa3GTpe70zFRnPoXRHGT5sJjDiooDP9niDEtrsrImsbE5eWPvJDN2kZuGa3
VLtOenN3LcoG2+vtS5rvZLz5wdtM2vzyYPOE5cwysHn+6+ZPs+3v0T6OQ7X3ShZjhsmNjoN66de/
cm25twzXzmmMnOxjBnfCe2QWyDC30VGYDHocTZrV+fhHG3i/PeRY/XtDIVTsqdFp4tQEq8RwrIrm
wfjB2p5zofUOOMjsBqt4ZqEeOdPqR+6bjyyIsl0cjOOfZtYjLeyD/6u8ddCnWT+XvzdMd+LBnj2W
3QkLAG9M9F2TdfsRzv5nTUwH6WFN/56bqKQplpXepTaxa1Iq2+SxHPPmw1aLFxysvlFABcXyOwQY
jbmrmkz/17h2/RBYI2BezQSiE28YNnHRcRlRjq69wiTVOOYyUcaPfzat4Cqwk5enfPDjB+QWAFdZ
lod/B9fLvQO3f+y9dOHaO4eCaW1J2yqvSU+06iDxadd1TrnvbEdYc/cOvAtcz+vaFwct6gF8I5KJ
KAvz13MIKJ/QRnDeeJXaj1FfmcMsO7UcXOrEKNNtSf0pfDJC9lD+cm/5Balq+Mf8NGIrgckJK/+7
kgUwQKRvx0uer9kfeOz+O6rWR5TmsUxreqiAvMeYjnTj4K9LJopTigSjdLgfcwU4OpXZqmmhVOY4
eZU37gJlteroNNxRSaHD0kp5dGJaeoN6bBgkWS3UshlSaiKPZYHOCP1ssnk6TyUWX5amuP7NgNA+
IHW1WMGC0T+NPJMu25h2EWf2eR0dmqYs/hG4Fdzas7vwi7Ke2GY9i9a/XY7UczdnffkTFvxSfH8r
1DOG0zBBP1cXsG9aPlT+EjYHY7rR/TWskfyZ+6UGbLYUyHSoivWT8Nuc9WC7AUC+bYlr3cZj/GtF
AuQ+VK40v4pt1BKksV3EKWt0U6HMGakC6yTylWTzxRym7SB4+yPlQBiOyImPbraF2WGwwnK8H0Qz
BwDuhf9TRJ31H5rYfEqA2C3rZWUqwr/jlnP1ujYW3sk2MtGP2DLenGyp6r2Uy1Qc/TmEeh0Zwq5o
quoLIiubwJMcOYfH70pAZCzTXvl117/wCLIA9u1S2wdLWdO8K4NqGPczw++Q4krq1I/qC20Q4zhc
NoLz3z7ZGJmANAdAttSFLjHXdVwGm//cEKMf54LOj2UVuQXg8KwKZnTpT4eClipalqGGY7lr0IDU
aRba1CI08cIIP24BnyrI2P6aEN3ZQcerx67NztHfXNUTHc9F3YudXdn9J0XW/PVz6WkCRoatihKj
8wx1Q+yCjrokXcQMNx6XQSSKcEpGxP6oweagLi/5aNM4u/S9/yOUkdPDKgzDnbcR9IgWxYoTKiqD
v67QqttN3rioVGw5+pk5QrWarpKu+iRbq15fmm1bncNtMwD8sniKghnEPeHW9bK9Wrm9kngJS8CZ
fhv20A5IP2JVxWiOPF0yOAqAlJ3UAZKXCnkRi/Q6QGX0zVSMl6ArtuAUYvpTdMeN+XqmBswr9iU/
jH8wC83lsD6+LJJAVv59sVTNc18s4ycLTcbCLSz5kme2f+auUVYab3pgE93kDarXjTiP7Za3CVbr
rtpn5ShfVnjcP9Wyxg9e7/Yzc8xY/lOMlADOULDdLtcw+gDdm3FO4eoye6Fve6ys1fxYoqxNsqCe
c5N2iNu7qqvUeQBoJIIFsus2mdpjYrWN88PS3qI8dJ32rQvbukrHwYZ7q6e8sZM6yK1wZ0dq+WqK
djlz3293IQg95KZX5E3K6fScbxb/D+pkxlMt7ChtomYlSXku+OLDzELPRtH87CfQH2u8V5E3Xpyq
mT88gt79XZdlHeFY89pAhLmmuxAa2niEagvt42ocqicnn2tzZzT7UinRUSbY8omXdYLWdZPVs8eP
1emCw4TNBzmBQzjmQTJR35KuyorVRAxTCGRSZ02itphh3FnK/t2PqvaH8xAFSJ03xZMVWcX+dtVv
aaTdKPuJ0AQeoiiDaa1sv0EuMmTjR0YMBmwsg3F09OPMb9K6lZwF3OTkDDoFCiJemsbjQltW7ojF
G2dN8wL2WNQY+XwwiPav8bZwv4BWN9OOwOKt3KPxgDcW1Mk1L7RQyi+vBaHYzZ7duufaalRzDbu8
hdVydN+vaVk4BSQaAss93I9qjhM/J5pT5fttAtokJQQ+j/HeH4uyT5tg8OAX3IqlYdkIsj4OrBHy
QcXams8ZYBEs6aCPw7BWL9MSWfVeFXnVvDZZjaGp4uMyO7T8iPQLQYDkOX6skyozVfOLILDyQp0M
tVv+VnvgiwKZwnXKWZVS7j9qyjZC49i2/VmgWWilA94XCCq2a1T37P4rkTU75ZCXk6iqkTptQqX+
W+o6z/jQUdPsgfnR62qWnz9B2BVOCkfsFzukhK61a6ws/Pb9hTSGBeY6XfIBt31Xx8UhbIPw2njz
+JdvVfxY/dr3+4El1Dq5MqRNOERDCTtF59VwH1bOqJEYVt30B401GzsKcue+C7ftbeJ16nZlJszd
yiy+7G1ZWX+IJp+vK4FbxXEWVvQy4zbxEqdp9HgK9MY067eqdna8KFWDa5eswZ3bGpKxFDJSkKwh
6xgUOnKaWBCy8GPzV2Ab5RiXTtc+67OnqfHy8ryi6Ah2oWfmltiq0NU7UZe+cyhFb3EBaFvrdNiI
xoU2b2LruAYBHN9oN9PDRl7QQMlVNnU8ocjz/SSzwhm6YIxjkhqzZclOszMieaJGjg2ijxhI6iqq
3DNLEF42zdvu7zgrKUKdSuC/w9ZU7gPRnyhEbKcv7dSaNsBVwFgdJrm/WD2zuFyKz6IsI/F7Y4HK
jx2gWLPjCe2MncC+yPnMBembFJEqeN6C9ihM56JDku0RThUedAjmuZtnP5hPM4E/1MzWzsaVjUwu
55nuuU66oLW+Y1StP5WvnIaPkE3+0WYJCW9/kru5WnkdX+FS6QUcRRbxJ4eckxqljfVCi+OMQhkP
VJV4Am5lCaf2V5UhLrsn+TYvDu4sl8+6VmO5m8sqcA8euxk0jZS8L1qPC0dAHNb2eRLc18e6JDT3
6oF9iQP7V6gSBzorPDJjgWJWgHjWCROLEOkwm/HOVZpeBplxDkRRzdcrxPCfaYJAH6NSZR4TSFlv
HDjCG6/Bwi9v1w6leVYtck5wIX90k3i86ewFtK48+NlW5Y9bA/GfBtr19CHgjgj/OWEffuCJzZbD
AocZXqo4mv64vNfgH60DItcH9FslFoAtQXltjlxlG2W7Y3ga7+3equ4qe/IOtTDzfdwXNukCXAkP
HWUE72gkp2C/NXgaUAVGk3uv0T7M7M2u+9zTDJzvxoH40Us2zN6bPw7xY+sNa53C9bfz3ja+fMUF
6LZ3OfoPmiLrwoIfizJx0vEArBIsnWPtQyhHdhqv+lh1rrb3tuqC+rTxEz/gCa1JcgtQxBxpz+6v
GILQugwGi8RNKFINXNtYdbnUgzxIkXnOeeLNymPW3XwW49Cd8JsL2vfIkCayEiYpzhQomretu6HK
8n96q+P1GGI6WtOK6uW/yGIRAxdg2wpqw9sOM2ZsileL7EKirer3xl3K93UKeNZubObLuubs7ZCq
N/14Xihrp0xZfi0C2DcJuIdRuma/m3YKrxDVyzNalPW/W3EwRgNgbhAaVK7ElxR1211N6SF8kbPx
9rr0qw/d28AwMzdhaqG6XZMeZucFoYz+uxikkywGVfjkBoXJElmQUXbD9Ps7nS/RZSq6+K2DMn6g
3KX5mWLNNjWRnXKphtp/Kh1jHrvR1r+s3o0ZOmIzPw58OID+3m8+q4GhflO+XhLVj95Pu/Gmotsi
7K3O/fauHTaLuQsfXkqj/XI/tBZUIndJ64dyIUC9Dba/tgZ4781Nna/89peK2H7WqmGuaaC8nDyw
dkPkLfsbcLwvdTAc6kX2x80O5U+/NO5ZZX5wnrQl3yd7su9ybxLQqB4rkS/7Io07qD5/cu5RUOo9
e/T8jPb0v0IiqyG4PE5kRTSRaGwmC6KZULK02XZqivgbAx4ZH9WNf+qHoxX26hEhXPB+e6GPtQOl
JxY+9rx55Um6uTpGMrrmPQC4461eQhovBLM/NF8oeeMHuN9DHDfPsokc6E3u2l0Xe4fKrNNdTtiD
tDRVwdFPq2ekCHK969AoJvzTBRgrWK5TP3Vv2Uhy5q7sUeLM72UvWK+I+9Q7FfWmS5HKBe9Rjbxh
74eTu5Psmvd+EYSIxHs1/hcEmxMcarsJ77epGc7zFEw50O84IIWPOsQjpXnAuM7TDWaA3DuSejps
nen0vqjqlTSb3g53QVT7v5SziecNB+jHGOEKKbp8fOyEzP+bEYwzWhHj8B20nvWpWSh+i1F4b1K0
9iNsdvdkTU17GXIxT6lV1O4h56642p1p9zFA9B2sPlOyXp32Hx2ROUKbbimSyOuDvUY5BP/uxA+r
8m9KI6P24KzNb7t21jVpYru6NPDFxwiRNIQZgekfgVyjb8Wtf3GgS//FLYqj8MGGJxkQ82swa+ac
4YBSYrkntlK+57Ziio+G4Q6oDN96m2/9q5Mp69vHerJnDIC8NQN4Xbw5X2L00IputbPX0+i9R7wr
p3o2JXQGKa+M5K859/aTTXM0L+MYOn/K+Oa6WPwcwZ+/XjhzG9hDR05o3ePSPkCuhR/IuNorI3LH
G40s/cmuveaTyzmEusuciyVI/UQEsWYdtXKldVzmqLmzJNJshENCQq/Y7fLH9UTxvAQYc5qyEg+h
rJeXrRqdJXGnwTmY3il/C5O5X+U8DguOi3E9M6wJg3fEy14JD2i/FvJ8UA3bXvkzFpnL359nJdDI
YJzfAALqBUdSj1plDXjmlq7h76kgyJ+QgNMDwIydx2e79QRYZIyDiWOE1Jo1yvENmJn3Le8wyPSy
LfdzN7j3qCn7O4U+8s5BwJGoUG6PC8FhxQ59ni1Sf5YoIaOCo65hj9wDFXZPcV+vMPogiO9ZPpXP
NaQ32lJLLMDNeZf/1msmNYYrJERqE91/hZ7ydAoIC0kC5ccsDT7Np4ldFSv10mSL38eMkQ8blgsF
zGu2n8EGN4FcQYfoetH2Tp1Jp1N7cEZTpsHNj3VBHDqZb2tbYMMTvTnFcGIcsb1nV1mlc2EPAyPa
YiH0T9cOs5WArlkfbjFMAYpxBH1fmUEHf6qHfG7/jkUvq0fOL9e91s3aWqx6UTbu2Vg2fxdpUb8h
gvQbZCm1tNs9CpO5Soep6TfWKBnYhBBt/ZgXu2WTtd/xY821c8HpUa9ntgyFhO9WqYndZ+mimTvB
61DTs2cKCoXHYW3UuwgKlHY7uPtyO5ThkIVPKsoi5z5v0UXvfT+Pzthhtv+ItS7bXbG2ujgVbAHd
k2wZFw4ogpbFOhSj3UbbQyeCIewPExtGlR+nEJSuTKLB9AYfXtyv5eswIMk13Hhqi74kpEPAcgQB
j63B7dcVq4KPWHk6uiNKjhLr3EYBaLfCN+xRx0ZIF9SWDViFBfIJ69p0KBcpjIOGYaPtrMqZeoTd
EErDbkFet+SpOweF/SBhl6KT004q45uEwBn+crA5AKjzNthGnZ2Mpo3PdtqMOCI/K5VOIoOA12Vo
zzRtV1Y0RetEgxh7snUIo3LO3zSV8O5LpMmafEAKM2pwjMm1ajo98Q28B3aj5dlgrwshQpi1Lx4y
gZg1dpnnnZc7GYnlDWLMfYnSr74WXqiylJ+7nCyYMydafvG7KNDeB/PyrXHZWm/ryOn4ewqtdmEn
WCvgviSf8tb6IsDaIW5mY1qtnwOt7PGhh8V1zvinO+dIbMaIPN4bIWR4BuoeN9TStOVD0MPjIYSc
LHfvQdeEx6bLpPoXBLKeYGeQHb9iZcjkZ+dqG+55dhxQEXcZmFFN2dvlw9JifQUspxrG2ZW4j7Lj
tgQLzBqLGdeFawnFsNuiOE3ziIyjOwu1RrZh8ojc8iAct3R/FaoMxT0s58qvd5zEtD5k0FrRG3YW
XAWWLDpCbrcurp4a9MJ0nhP1k52wUIZZQh78up3bFVfe4xSXUwbDH7rsFJvgP1okfFtRfhKRXhdU
T9aklJMat0eKDNzY+dUjLRycwltkoaOQQe8D/NA8No6PojDgH0kuhjqPScFXle8f+Qnj8GRbYY0+
GT+ybs4Y2DWUcTjCnyfB3OU5cU6szf4vq4m0/e1V1BPv61nhVNnjJ+4zeE4sULfAoGyM9bHLmXz2
PR/RsdNG0bt+dFe6Md0zB3rEaK3LEYBIOr3r/u4twTMSTrVwxO6mk2fiFTi2BkNiVsbQirvGX66Z
Aa5N8LeKLs34fYYayd8NAdm5QvaIMMDhM/ujsjp3ePKRCVWPmR1Bhg8gE+M/Hfq+vDBshiMepQLB
NqIgr8ovtoptc4ShUOIbpUk2/huHzp/O0gGl3SPtLTIe2nwdjjrUc3slX0HEQOxUqp/UsEhzJ2SW
ZakdogLdxbPner/xmnrVnuT7eX6qEDGJwwQMiJNVYr5O1jACF8ODDG1dSDZxIMB82PYid/qAp9Qh
aye16mJ2UrtqePgPETB3/smgqAYJ6S0W17r48VDq+cCd4sAajGVYijsKak3EMUCFA2x2TbY6d0Yg
UbUz6Sxzw0In9XjneSbuYVonVXnpEHpiVUAkarVfxQLnALXEJv4abLhDUNzarrnngVXFifsgmN/n
paVpDTsD//zGCSMmWEbcXncz2iBz0yKv1Y6XXcp/mABVdcg72/U55vCyduTR+VVwXAeC39M86/vQ
P2U+6bWv3dD9n1NYiv4C4eq5G04IC9h/HwEFD48qrKrqd29XOe+qnUkLK3RoOePikc+4bMI6ksVi
VshRzEXteGz4Stb+I1CA9F8WjhVnBZnlvX/qIn9qgncnc3E1JwV9CkFqlzoqWaPyoYkuss/lP8NR
Eu9EY6r44OfKYFtGkW9tx2xx6/lKMDkG2I01yjyFa8flXZJG8xzOxmYLcut22c0NYT68GZPrTH86
8tZtPIo+zEJwKDu6Px513I11uwMGFdU19GvhfYVbR4cn5URaHmTv08GQ9HyJhYVJHePdeQi8OLu2
YWADRDRU4XkXgeO62bscmJy0iBnjuxXUvzujV9Cw1oMju/vB6ev6EnLFwuDMMBxdgnZgjnmYttk+
BBI49tS4Cw2JuGLcMf90RU13PMBkLJyTsdfetd9Hw4H7twjdrviUNfldLiLUaglUAtm4TUiY6JyS
iZnqAElQpRAGLTY4xt43gAoOu+M8qcvkxqBT+5kWpv4qlY3NhmSkOpx2E8mo5bOMYKdl0kRLh9IY
HrBJVjGW8fdIVOCUg8iLoiyIDCQp++CNlTc7e2L6A9c8Rr6W2xlfdS//4IqA5eCncMVz3wN1Xu0I
BXWR9iJnSWvnRWcv2LUVNQMzUEWW4BBG1dw5dFrfNbi5a3iiLfdzLKKZWI4jY+t//hYM6uKpjAgK
YQINTRIOcf+6WUU8/ioEWgKPc62O+wsskBLgkLBi3Yjnw8tYbmq+pyItohmOk1lnCHZLHtX1kQ29
DxA9+W3ztyE+rHgKiLpo/yGVHIp/7nzr4kwmRSg5snYUbCsjWmkN2LUGH+cmzkE3FU7e+mCwpck/
MDY01VmjTe0eA0QIxXNj47Y6bJUXyvO8VooZaCP3qTm7JbPUkoR4CTF2RptvwRujr/s2UnEpEbCn
mHnMPPWtOTS9EhWOcRWv5lj4lp13aWUgCE6YN2His1vb2p2l60Duh3a0f1bZNPUz2nx/MghTefcu
LSKuS+WAjjKfYwL+1ek4yv4iTdezSBqNjDodkIKFURpkfdj/sZY629bTmueh/vAlKRYyKRzinJKc
rBKSXSByQO8jk9c+Ab5+xJK1OEsQpkObG3Po4VuHr3YEYccTadnLJzoLI3FYcP/Yby66Gm4m4ZXd
mEoPzdlD76wRVNdqW/nRIhIMCYzXzwIAya6zA7c/B6sBMYeiigYBr2gUlOehcaqbWgxe1IVFtxbn
bDvLWB0zBiZ96kJm/IoRsKrF1wa+gZwVd0386emO2IYdmGSmlkSHXtX8x1yfo9YldJZVxYeEza6r
q8KBbA4Q1hd4H+3uKgTbTFwQp/IpR3W1fuQIv0iqEFzXaReJwPvL/TJwNuIsI2A1K0GxTUEMQJm4
g58NhzIuneEBs6Uo95Fae++/LLRCM+08q/XmQ0VmV8VMgmh54QPmwfgNYkXZr0feVbWzhQcMlOC3
w4G7+o2DuDsvBSkCOoLGEJZRxMlN0vSUR2dy8m/jct6/i9AsKO19XVbtQY0qLP6pjOMMmWi+NPMb
putoPeYOUQQo1NWSEzPOgGjfnGPYGVEIspI4du/KP+sms9lK+8YwS+jR8IIE3APhG2n3c3VFYYOX
uzI3UcAY6rI9lZ22EJ7QsEFGg5pqd33zFH11N34i6O8wE5PvIMJqrRaGSNxbv0kUGcfj4OM+O6l4
aTrFk9yL5ZVgCWi7Q79OoDGrb7AWHSVTT5HShurY60HMyIqPdZSz5fKrnv1j6+sACSXqJcfFTTYt
Gar4bs2x182Z0/hXvvdtfdBL4fYHTxkT/8GJyomVWpFSNKLkpbO+9bTWfiEB8756z164xXoUReW1
0j4I4B5tKXkMvqPt4s52pMD2xXNejYhGFMBTStdQs11VMTrTJ+PnNHw6MyZsun65quZrYwlsnwxi
4ZiuGst4c+Z5l1OUrkxVeGlNyAUqWKGMit6sGoNFdBxErXMko1m1USjVSJLCoz5epsNQT6t6ddxW
zTOK0rmQHoxDj2TzjMlLO9Npwu1XKcKKNt092iFvtgTbnzYe4X4keuEV4b0onjZ25vV3jSxFfPvk
yy1/6pyixXPHwVpuyEstO/7ma+3W4zoGiKCwTC5VnlptrxY0dkPEHm0Zb93+klqGv4lhzXgOb2oY
IwyHAStK4Sa+Umz9PIeDEUNC8oUnYihHpNnc3ly4wXDdCC6exj0YY9hJRA2TCdzU8xfo6pPHKF69
06jQISdH4uAv/8VbPq5/wQEs9Re2LnBeNL7V8F+h69n5sZZhMnUCE+o1zn2DfHqe9pkljTwOVjnx
fk9zbMKISyqflZ/aS0eOxC5E6YmlpbFU2RwbQH7CGByc7KdOGIqmwr5Znc8uN7a5I9h0UC+17CP/
YRxEJl9GeNXq19Ch5zoU8xb3DxYUXJC4wqto3mG1L799EP/s7KOZ5h7hFrVTQ/l1ubMKj0pFG97H
e98A/YMXa2VmJfPElbe/AWL7upg1csebbnKlY2vkCoHl7FzjtXdZbm3Np+83fvyCkQ3XPnty7cjU
7jmRT3FWBfZpANby9mHHCXSneC6GI5FPLvKe3iI6OCpopUjXBaf5hfwOa75FC2zsIH6pzcKhtA6e
+4QYZ/NOgU3QU3ki9EZrdRyjGLEMXPe8Yd/x17C8GB6wIEhxDoTtGS5qcDbSpz3gHJ1vpdi3MDa+
4s5FQjakdHYUaL46PxLjH1Ji2kbv5hxqmKl+EIyi/WzLRaQb5NX/V7UFEzIi3wr3ZUL7I91KCRJN
V/zMLuNITydkkC1HtJNz+eAP+G2op97c4pA3U+6flHdzKxM+wW5xmZYNZxfu9E7fNKkB9ut7fmvW
ylZstz06gDkfnDP+a+kd5CZaxfDRblj/O2xr0T0zmLSfDFa5ddxjwrcwCXCy6ntVDYE8FMOi/R75
SGwF34zqBWlieH9ZyaY2kDt4bQov2UG1Fl8sEP7CE41iadl5Hnr2KUVvmZPZXeLeMNU1XopSspzL
WrlfAoDKex5qDqxzscBr3EkEwDgDubMM+SS1baeTDKICALHKZXXR0KMVSUUbhxnlaQPANiExQ3HY
+IPxsymCdTxOBF1NbyOqkdv51rlh8NGurO8/xCVE/bsOZIODK3OWEM+dhDf9wEVjkV8SIKD9MF3s
joehlHH3hU5gZXtmuLfKv3Nvmf4ZtaNgkMOXyGuM5MIxz2IlvxjyzC62FI1l0z5Hrb7pVuzBZvwf
I41N0gTNLMIk7oZsCK5F16CoH3O0HIdNVUYfV8Jdyr1H1IVPMsOI6OJa5yHAXewtS/vaeV4fP/b1
BuU4K83POkdMb3ZKD5uef80FX2/P7ONz9h7bCpzp0gCI13uf7z6Od/WSx94xD6Pxa7pFAGDsjFf0
I8a15+9IKzIcL8B8sEw+eJN1ZJ6m/O8a9tj/fmeRVwLII/brmfkdyIbqYyOTYGZiQzFbM9gHyDgR
q2W4BxFI9OKrIdFUvcFHKfkOUQwpmnR6KuZ75AfzdvsPg5t2c4zdxJEKGLu0Y7mOj3Yx5nW4X+PO
BnnOlEtBCBpWjCxGWi5O9sFR6wP3ZgcTJRSmDjSWXT0ZfMZx4bETVLU/tYiGXbQDFcBW+ZDF3iB2
uEDV+L2s09afEGt35S4vA2IPIsYd5EVlPhMDSuOM9v0oWQDkYVeGOFrGe69wm/h96bsYKa/XR5aX
cHwVA/uHQ0JPAja2+BhgooGPHGEtTUuMb9H7JvHX468sM461fWlX9CeNfqcwkXdDKHCV+bktt7Sz
sibyHnLbYfI4195A53IwdM7aPyG80YX/wmLl0jlNm2rovVWx5c7nZWyInZ75ficMwWscAjRVpXsg
Gs9ynptWlurZX4G93xWJCfYvK4L5PGTEkzR3GIhJcTWW6aIsCQo/CwhUCPvoYdaqbi91OXX4QvPS
i6byWKzeTP/h6JK3X6HLXQvktd2taRRC3KlaVntfNpX63cW658sobPsyR7EoH7HB9ayCY8cok0qc
IPIoTA8rnKBIxNmXBnkB+w9dV5BO0CK9KHB21GPI2oqXIBu3PbQv8GmEcJ89TJSBN+5JcjLxI6Bu
W544baChAPyEE311PVPvr3UcHGBDvj3E/rgPgcSw/treuxYr43KyBLDpCSGM4MrwQKHFR2b1qs4G
x6mXVtxTQ7UrcwmgGVK95Lw0GfIktQtllW9figAM4uBohuoQKaD0zni0XE9qs48HhKWoAYvKdvZE
BCGVay0TTU8bVBSgP0qVGN2Z0KRdhmuOwpw8iqY8OaVSbXF/C7sZ9824rciXJtYw+VgDCljlWd/m
spJBAiegTLVRHcIkBJv/4+hMlhxFtiD6RZhBQDBsNUs5j5VZGyyHamYICAIIvv4dvV1bm1VXS2KI
e939eGji7BLOE7PfvZoTMgrY7OVo/mMSJiK5Req52q3asKyXl2H2AIEdaFL32humfuv+W3Wf9D4F
fkMunIMIlspQE2Q6vtF1RXjYEdJN7VOtcrd5BusSh/M5Wv1A1ReiJmN5TyqnPHQM39U/FuhsmNCq
cN6NZE9BiAjPvHpzaBhf1Tj/LKTCeF9m6/zMXiKOjm7XFb95hgl1sy7S+BFrV1c7zWbl8eUfHJOs
fwJuit90AtREbxBQsQ0jpX9TBcsw/8fx3nvMgrZAxTR54u2kIaNE6qkXD4tmR3WonTSvzg4rp0NT
29wnnrnop8m7ejlwK0/RX4+dagdfZAYkg10IN+VMSrl8GeAMtvc5b+HqeyLM6XpM5Uk+sXQS2p/f
eM5Gsb9xwy6078NkOWFsGJW8+tCxmrt6UYVZ77UilEhMcR2mrTd4msEnmK4TASoFrcuEgLDQ5j2O
JbEQLMdsjVf+oHnFA8SIMh098eJxv+s6x/ZN0se/zDLKuyMWZwbzCSCY4BrtmGi3phLE3nOCXynL
ngI93W/sKnYIde2/SbSQ7yO8Ua+4dXzcDcBPxYduYso16g6z2Uka1VeXMm59D+Z50oh9q3Vpbgvs
i/2TpAjN/4Prdgz+ZE1gxEMas8y4caglHW4KnAawYeqwEcMfVpiBPEPFqi9K9wv79rBNEgw3wF2P
SZqDz+XDOtW5rNN0xImadaH/jT2vHdztUIKDO2PEicpD7q8EtkLPTZx7XdQT2+7GMvFs0Hnj9T2v
ZDPf4R6CBDH/nxEPXTt/DPCH9pu4HpP1kjROOH46vC3jkeMiS022Km3O30HrjWfwuUHZmvCdoM+h
KUx9xhXIvfJUuexaWTN2Y1G0LGGTJlr2/HBL0pCLwCqBptfVTVJtZbBWeL6AsLEhxZubttMfn4Vp
gOUsZn/vVdoJbjhGhe5NhgHP3DhkoALMoVVXmT+BlL1zcROs+azf5SKwviV6Gk6CJb78cpIeCBy1
CXI+j1VF1FQlXfWA03RpOXH5UbX35MCBgXPNzFMlxsMF2QV0TIXRPUx4ThUe/2WmGlzJZbMEah/X
7RIearbUwYsAfUhysCTVqnaYQ8YvhuZl3sVM4aRIy9m+LE5ZjgcjZh/EUoY/8l7089pdkxnhIxXi
07Svmyyb9xrdsXyc0znxdy5v9Pze1vaaQJjLvwUhnfsMPyIxPA/P8z6spX3uS4zVt74Dhutm4RGJ
qFUN4lITYOKIzKGDVfkakZN6YklHhBNOk+sfe0FcGrc5G/PHwa/Sc80jjzySwRr/wLun0JuYB1l8
unpegg2MCeVxJcSkxQIThqSaIJmMDzhmK/9nBiqRERcNKPlxsLPagSTX1GucxgDS8h48cVDjKBkA
A46tZCemOPVSS6LLwc57CnepJchcxn2ejHMAinZbDu44ga9wnITzdef9x/O0xpHUk5xr2ktW4GAN
jqTHcpRXtmHrXi82C1hriuY7XqxQervEffcJyZP0cBGZJr42HI5OwkXKBoOIGOlWhZtR5dOF6sWa
Hz0VOsEHKdsohN/e5U53WoGz2CfIHUSomK21fbM5vmJ4NG0Z2Ieuq/z/et/v/hEEdeUxkXF276cc
MfdlYThVuS0zCqMyIyGecE0pMlGwYvyQeFenQ8Zh6xxlBdzoMXVqqBNr4fP/BkrhurNuwrE6pAi/
z3jhSxJbRIdvAQd2RMYxansHPof/TL6r/fI8URWnkh+nOdTDINkpwGWkXJZDinPhP74cSidaixcl
l//nuDiOXVKXGtgdnAMkX4ZWblz2SiFixZz/+HU4vUY84X4cEcT2tujHaLgfO7d/4xPp4DNrKm2+
Zc4KiKX2WLUnr5iG7pzXA8po36ks3aMfA0XJEk0YwbMk4FFFumqvQEzgO8+LxjwJfOz25LCahl/i
1VV2y6XVftNgXIeHdSjSZ8Mq0N+pgNP1HlYnjsUeX6hhXSDzeAcEFT91Rq8IFpZBu277ZatRZlsu
bk5FBaNhvxeUMFTfVVuDkmKxleqaVHQrRSl2LqoyzvQEMyUxs76ewhNA4gzqRlxyLCRCoLiR7J5+
sU5tUWL6ZrdM7Mj/OkWglrPo4YQ8um6W2isbilpV/NuqjiA19B4HzLXHxbopXY0Ct0kI25V7UxUO
tjNgcPI+Q2H8x77Okb8GnunHoL2ifEEHxv4RITffow+Ci43XWZzRynjLZ71rnRNbzviX1VN9SRw4
XUQxglyRXo+ip4xZvDyEeobIQujTg7gMFLiBGkD/87YegNdBZyFBjXmWkMaDT7SVNWDaFxAHqhWF
nfeqEtsJlb9/IzA6HFOW3pYjVgVTAzShcu9TYDnluUskruLUz1Z56RNuf3R4L37I3KnttuOCvnJh
YzjVnKgUcL6p8/A2Kl40O7Kdo4JAYOd7gSVz2naAvzy8UnH0MjOOqcPABfOfA0L1ih/oLDMqhlT3
kFRpkx5zHbvnRtV9cMvKklClrq6sF0ar/LVi5QPpj2lBbEGvxkeLwMh6X9YesW+H4sK7vo36B5da
5HpLCVj7O3PhoMlO9H6HbPGoi0Bgd6gqaRBuN17ReiEbkVGNu6qNKtqLp0RHJ04CCKPTXLn4zJCP
aLSa1+GZpwEO3rXI9bIDYLRisER59pOjHfv1vo0ooh7TOaiP4VURDxFtomO4KA2nNSEQUNx0FHUF
/qHlh6pOyCAZQzKzlrfvHS2j4RIr1i7eu6ccOfZ7EoU5XgDiJc3f2YReeVtpMrtHTm3NSO1qmP5a
FLab1HixOo5zCePOJ23wkWMGRyhlZn4PgXkw+nF8ohkj5D3hnBZQwuPXVJOfOXLSXNtdVkoehazl
yYFnVSi4xTg7BzcZ9EJ3v7Losl/wTxD1vxEgW/LTbtrkNZhBlbqUoZLFjTNMEn184/Ino+YV5U3x
pol6HhlYQ3iCF0+esQ1yppcXXoaBqMvTxVrMy1nWvNc6WU+d9kz2UbtrCkxRQEWaDsVg24F4Bfbc
nZlDKBRaeJ6/Ef6U3MPVNahJPTaRA95bNCPHcWAJxR73G9brgQ4lYqYVCWleXyue+mU0H8Xi1Qto
oG6pdj6YsGSP7g+rd5gFzByukItLBnM4TTRW3se2iJZd1NiJGpl8MoX3TAHJVP0ufd+jIKSxgtwD
Ycbz/+CcovhgLxiNurMYIvhSY9slnz3KS7JnJccWvKiVMCfVjGTD4zQzF9JnMv6JLayHD57xNr+F
NDHsYITZGDXFLOeCr5LFSBNDicafUfyKKqRumreotOgP/fzADL+0rzWkuf+0IfRHGFnVMAcELYab
Qre6anZ9MWMkJhZks9sA/yfrnHKG8yEa/DlnAUoe2EnR2Po4V8kiD7YbavtSCGpCEVKTWF16aKY5
BiGR9sd4aCTxWsVad1Ou+GjZBUN9rVhJomic1JwvmLBiiBIZ/vnygGGHaTOal/opdCqrdsUoKnVY
cmGgoNQV784sTmZzt6hSXRTXOgGzaHWOjbpW6Jm2d5/SvnTifelLc7v2q4f5e+XOvqmxkxKT7npz
Ln3y97tMmArXvy3wgqaphwS6ofFL4S4cI327kDxnglqd4bbNeoJz7cSB7XVAoM+PYmKQ2URWlvJv
MxKz2lQs/H95xWaPsSZ2fyQvVj45sxMAP7iKReydh2XAzIQG72yAd6BNzd4i/0bhNabCtcLkTrQQ
xEpPvHRnvT5/HKAS8OenKfujqZCbd4QpvPove3bjb3ADrvegjMZsy/YowmTK5g4YVy3xjSeRCHDy
juSKDh4pbLWN7eT8DbUzLlgrPEY4U8JxI2s/fi92IqV1ZTTgSAppbqM3jkR5UzAre3QDvi1dNEL+
8Hy8VrCL578hm9XioS7dzJBTdkAa8shshvGxGwZB0p2wUXnM3ZBzrHEmMgjUebXoCCsFI8OiyQ4s
CfhoMnZNcRw6X5m7npOuOfXVnH1PJQ9hNqvu8prZafb3xq4wnArUu37HQogzDQxtt9/W9MCcwIVP
bOvz0rwmWSHDQ+PPsznM5dz/5AkH7etQPD63pSMVkVCHhB3zgw9OB+/sTIB4Df7UOPvrfVVZv9os
eclFHNS8+DdM8vNHkqmo3dVt65c7SA8TWpcS8bFdu4IUoCpum8zWbyOcCZyRbVv9xV2Y1TcKAu67
J4Dn3MAs8p/Q+et3uDorap7I9CWOJ0OsHCMOvrfVziQo02X163v8afE/FNUsOgew3uYL/rquv09C
2Z6NVhhJoUQkb6StQalPNVlqnFelsvdBk5GrLyokuHyaSn+PqGD2WAotobDe1Kx0qH5SV1ZXiqMX
elHyL5ymxs6HgHl+OpRKojykAgr3QVFTkG4hTySXKsXIsiOcWM2navLDM1jE8djW00jiYM4T7Noz
h5N7ApWNuy866xDlVjRYkIDDiS7w2B4LkuOsufDaMfmttuLZU0VueIBGtr55aSmcu7xDrLqCzweC
iOABuIFTINnzWHyiv7pcslZNSXRfh2XqPCNNoR7FixzGixv2vj4vfVYPhwL3t7MpnST5u/Qp/Ima
Ex/I3UWQwQr1krknIpFMv0mLIPLaV7FEdHeWSH6QMC9j3h4aw4RbwWreaRN5aYdv3OJjCn0boRuu
Uds2O5XC0wY1no3m0xMJ48Ym1fn4NtEExu7XG4edGZ2oeK6vDuHN2CZO/1ANNEcdx5qKwjM5UMce
x9KNYINNPcadta+YZ7Vmd7FdMdoxONJyNdyaKW7bHw3m4GEembpv0wFQbNcyOLC5zQPg4JtRl2F7
y4Yfmhhwu6nHNeHy8J8tscddt67lUxVE9U/KZ3zRJcMOwX6+SJaW0/QKFHQcWDjWK/pvZEHtQzpH
HlASE7iv2ohVeKaqdldEa6xOocWzxWOtSrzLECXRZdHWf5dx0dxTWgxNx8PS9p67AgxXEAn4pCwx
lxfL8QnoC6lyfYdrEs08W3BwkkQ3XrfzcqeNvtaZjowLnYNxfiw0MzlTJrvhnQJaR3LYAYUIC4XH
TTmSx9iKAKLrJoKB84Z2yw9c2jbluZBPy3jgdFlDu5STD864c8oPLcP5DXg5O0QF5+0dr0Ra3VJo
5+jPMIuoyHOnfDiws6jde7DL8q71kRtQKovyx7pZe5sP9VD+08J3B5pZWEtz0I9hnEaZRbTiPAyx
cprsiMI1B2v/McfdSH6l4Xc74dcv30aqEqq3cVz7uxj1t/mKZSD7R/xQ838jqL5yW3ur95fTlGov
kKmHBi/EXH0r6VSPjXYrDHqhACdnKzfBre6Ndr4T0iVAxETD5mRM3GF4SnKJ2Bjxa9/aqSx+jJ+6
zrdLPpaUYjTY6MBlkTLLMH7VO09EhIGQCIPTolkFnEHcTMHTikDcfzBpLN1/oJnkclO7uYifIrLy
/g4X/1JdvK4ZfycvcdXRzEnd3dASWaPkFBJ1sp2xnW36uF8mdndWu7tZhCyXNqN01v6lVkGTPOK/
FQt/Y+v+66oiCS5CxsLlr53MczfW6XzRRTNFxCA8TwN5xZv7yGhSp6+KTEK6nfCqL/sBJuzzghuw
Q3Ew+pyUrNxfOqi8FGz4Rh6rVgMB53gPZYlIQokx4hOXWijvYnC7xWaK8XtSJUbTwqlKMF6StiuT
6qDdGE9YgjqzDYBD7yGN08NpisDxH4eZasHb1Ar8odAAzbJFBGOr2MzJ8pTbjCYvTu7jtLV+IT+r
ZfC6bNtlXjNvGpU2OLMlrDssKn1OuoczARjEIfX/BR0bgzsX49UfKHule0zRJSLIQWJ8ljPvqF2Y
d2KlUUSV468EiIbSl7CYAUjLl71v+Jnx1ujCY7Oy6k7uihKV+Tbv2esJ2ZjgIxp743/HHD7PmlYE
toBU01Q/fmB9veWc0xEt4IbADZGOyYVNg8dUvzbqthjpmdwRhUthq3YMVducdgdUzVIPn23g5cj1
3SAl6eGo/06qFjDEsAZDgSA1YviH4bv+OqnPAAELOvhdGxIad9lsLBpXXKVIAB0TTa+NYFJjEu42
1HhwWgO/i2lgGmqHobWdINKB3oy4luqg1g8UrLCvQbfNoq2sZgu9VFPuOGA7H6AjVZSLMGV1V9Ag
XqgTboiUnZjBMOEVMPdQnlSotxTWtj0LHE+8cWAPwe/7LTSxqoLG4ufSbARvpf88i6kcIu7Q/dAS
kNFUwUTBkzhlTbdxp3R8JOlpeHnzfsyBRcbz64zL5AfOO4SGpJhmy+TgwgRz/Qmns7RyOXmcjRdc
lwCHtz2spieNexWrYA03ZdNjGPJ3cCDNZ16tcEQrFlf0qwRNWN4VawQuI1IOPEBHTt3HqtHbr+6i
CKDU3DzXqzVHrhggPHAOnKcey0zKea3sL36SuEQppSNaNqwm+M9PXLYaju/Xh8JWzjf2ekxeckjK
B7MonnEp+C7F8rce3jFaAIWNSgrIWIUKva3UdWXsEXO4RkRghu4SfxHvSuTui26mrt2jR+O/rkwj
+CWmafllT9K8ScJ/EgwXSs1GNL6hdofFCSAqaHsN6LdQEk1t1s+u6uvvNRQ5BFE0GhrymoAkWzqO
KYu7KgxZoLNa3Xh+3DznM97VTT3jt+WjTeGPhaN64kcL7TaH3NGTfSsK5+DmoaIU3F69tk2Vq8e+
USIj1Fmwb8DpNlJiYhPgu9TErvXWYzp7NW3YP/LmrIESSh7oZBhb2uxDTNfvjQtWm0Nkt/4xTYgH
kDuzybfRFMYPhTdxTmDQNoQhhWPrjfEEHlHomh2MnZRg3SEl7RJvKXJuPAaEkgU43n/1PmmxfsEN
KCNCmpinM/RCiPJyyv+7jsdw6ld3eYmiSoJww2vFKY7vmyNbxurTtnR7BJ1xyLZZsskuNRoPvYgW
+LoweuPN1W15pGumTcjVDgTaS5Yhxbbkfj7DtIv7i61Rgzc5LAsysnmMvXUm5vI5i2rGAw/29Wmq
BLJS3abxT02AFm5JSNj3EKkwfvdsw9685gj7zIqTf8TIem2tKTQ3pjMaFe3XLoLvoSHtrXsRp/VT
kXn5lzJX2mBYIau1vHby7aA0VxcEnPQ+9BoyxBwe0Ar5IngZ2zThLB1lydJtl+I6iTRtyyGpFmGX
7bvJ1+z8yqLHS0Fh2BvmUsR2IjDX+LVNhvPk4QzZjfgM/jmrk/2j/mcQCPmxOKdhs/6ZeA6abaLr
6GNZnCFHcyqKNwLB80fdSBET/QrMQwwgyd12/gxvb3J5a20KJtmXRHsp+9vQwAtCwWbm90sc6+wh
cCGSparkpYx09yexLLUuKV/eDy5C2CEA5Jjw1yqPLhEu1uJQdxAR8ACMZt+aNHoIpXXMXssmvxXN
wiPZX9Iyh88h1cOk2/jHFtwuBwIZibOhOEk0e4CR6IsTKgVraMRfOghCxtBVLWhORi6zv5NyAKyK
FuX9ennkYegLFqlPhdHpU9X4oDAmH9vlboFX3G27bpwhUQ2FG9Sb2ReCi8WdgwspM+crYfuUcARf
qnu+S2RrTQ/kGeWLT0D+JzOHlgonRiy9qJuuZN29ixMfp/m15/rFT9HS+g0Kj8eRETo/AXfC0+RT
2P803q2fOynwBAVn60+JOSo6xBpCP1EgVibDYz3gjN1Qo8Td2649oAlE5iy+yWQRf2Nvx/Ptd0P/
3zxhPKAXpJtH2j5HYJ4/qwcNJdg0nhri+ysRADMal1WH540NtY+RH0NHK44zPG/zURMBGAggU6uw
QCPCuESpTFqcsFYrVgl4GKaR+leXk+5HJC0r+oNliJQnEKkomghqMIcRsnnl9Hm8nJCbiVt102BP
JW0IHA2jKqexKyGHLXO//yqGcIj3ce7VgJX7MP9WPJi+ItDByPZjl+QM2Dlbu6UdSakOrCd/k0SF
a7pt8j4au8s6+H58Zg+syNgmuGr5+gc5mOB24kXU/KOTxzLUjlq01x6o4TrJgG5rmChUYpK/kYdf
bMdONpPEy1BkjkK1+a3f4DreXg9zYPrrhSCaJQNAirMedLldC1YOps49cv5+On8hSQc4DzzVLrcW
qHkCLl5QKM+X2zUzriE4rVP/LAlZ9CHJnoiCj4KTO+HljBXN2azD8Fa5JX+ODgqrHoqFfcgmqp34
K0khWXEqI2KwabFcV49zVmlqWKq0+o7YuCYnE43xmzPEs8VuGJKm8ZvO/NfbgIxYAzGSH8YBx0s1
NEP9HjZfPBwT3XevuBYHuTEce0FVtFFDQU42LNHbSK3h6wyvGy+Bn2h78hYflnVGk449JoSp1V52
rdvsxmj075F8zMijgLVrvCGvVfU3szcU43eGyur+c7CrC94SuoaxQ9j7OPtL+JjNLFz/qGJGdS59
V83nroobQuDg0rp6yy6rqL8Mcueod21Oxpgzhc2I4G488n7OLbMNNxcm6eh3MiPYPz6KU98W7eon
wFi0RE1Oy17e6BgHJk1KRVpuxkAq+qQgOWnxQOE9x0AF9H8FwpmHGOH8qipxgMyz3aK65QC5cIY0
y165dTpA6haVPz/waMmbfxKdezgF7G1p+zAs9TeQg7L2hUx7Z5+9MrTPFgcrm6plirnBuxBiIddq
MUOCX0vxsrJ8z3mNJ1P+Bs85Wf7kupy6W9cbhbjL6f/mcVeWAQAF4gLpjcHKR6dRQxxuH4Wkk0gc
V//Xn8rhgUVCCeVIldWwU/R3c1SVCCwbVu2pfojNYO2pr7vhhtc7rxrydvP0y0aMTiOJ/QjPgU3x
l5lWDG+ZLdvobq5kIneu4f/4T23KLvggSepFTxE8V75tHMlsXaFj4R2iDss88BDvOFoT8cQbSt+F
e5iNyY6cxotoW88CnZ3Lz3SbBiOv/sISzh4UthGWx9TO7O4A9QCOzOpl6t8ISwG/yOIhNfcoAp3c
d4YV+6dZuUdqfjPYvQcsDXXxBGMMgSQITf2OZ7IPN2Nv54dcz1CN2nVacYjCcI1Ofi3VcoOm24v3
Tqt12jlyCKknQfYmxz2nrlf+h1aw+OeByMX4qGm9U++dH3KZsEph6yExZHPR/87IutiJogY3xurp
CIKowWpPN+aMW4ehhNjRBgB9QHIG9UjdMJAydjUYfYInGimG+M0H0EXmFSdG+hmLMHef4RlOIL8Y
ci+AaIbo3mBA0bc1au2R1UfbYsLHu3AmWQK4Z/VYSn4D4JSIOfiehXMuJicsXzkw4pMHxl8P7rRt
SnIsr3E0tMErGTAfhCBrOBJ8+CCdrQZaQWCQGLIL3xxuwGuBFSI8ctx3Tzgj6vgV7Y8iLg9bZbFT
oRWPc1Pk9iQBHtzOc+a9pklFANEhLLCvTFtcZOuyekOyyECqFA2HpWTk0qfBY6pvl/4aKAkN0tlT
4yClX0biN+R5SYsQNZgsRB5chaNzXrFE5qQYXXiED77OqIv0Vz3be1QknJrUehf+38pDtP3knirl
Hp8njg8mFckr3NRYOP9SF4/vMmKjQIFbHQ1TQ1O9ZWHBITciFLGJAt7NF8GOq79rO8T7Tql0vOsT
J8EQ6ALeiwikJcRTB9R7AgigpPMEOXjEK3Xn+0n/isep/WKGjdKvhI/5ZSLNQrMSokJIKdb2P2Ju
Q8y6rBZISMuy5Pl56bL8CRP2mu1GkAd6a0C7QixBPbhj2Tugy/ErFfW2F+X1cSQJc217pxE7WQZ9
85xapb1DsDbMqeOCdRVkyrxaSr/c6EHGjYwPVdKyKJBxjhDRTgsIj7Tpk12ApsRVVxRzt5t4Hzvv
ko1u+DGOzltG4IYsReccg4hXRdDyDW8ogxDxXc1gN7G58Tte6wP5IsGRNVFOSfHLshIyHqsCdXLo
EdRiGy23o6CbmmMa+HKKN5LGqJX0QtzddbU7vNl+UFeE2+q5jyXLYuduAIsePELLr4Kj4W4fjrHl
jnvvBMerzejBmAM0l0zVsRxl8pnncfQvxkHMgWBNpt+qCRsKHrRRYAiAuL8MY9jQuEnhTosbp13e
mWuxdNhi8m6DFqcUtV5zzmGkJ6l1SllgkrymoiQ/e0oCFMIgQYp0LWhcOBYkML4ifAv25co1sA8J
nlPwpj2a7r6xRVZsQ4yF5bF2+4J+z6b/qZPa7ZizHYVv0klm/5RxWOv2Eo//bZ+g6u9YrLszO0Ul
ZrCqpL2xOVf1w2R7iYAEHcV9h4IDiQ5CNSPgFDVivV3WEkCv5yfKnJpQq/5gXXbueHN6UW+pevWc
U0V2mwHdL+FyQR4Ywy19jC4LwYiQ0y5FBXuSnCOhiMI71hrvqim4Dq3T2j/B/xtmyn4pSNoKut7u
cNgvZ05CQX4nRKc+mEwbfRReKAEhaAOUPRO53pHSUoRyoKYd/LCdD05EMciGAl27HBqdDMW5KbC8
Qz/xEhae3DQs+cI5Wo4p8lJz73FCWG+kDCe5H9NIXLs9iqnsTkLmwWNqpkB9yoLuaApDrDZHxNzo
PaU5DAJbjdxJKjsGxAZMnoqCQjjjzLgkxFvXRpyogrAPOW4neRaqp8B69TkI68IBbevr9eCxHFOP
4bTqfwm2VxQMa2OvudFdZndGXPnXbJfW3eSwq79hWYu64XTkGx4nkPyU3ZC3eKxFrIqDx4Hj2l7S
lcFHj2ee8PlSOF+e7xJvQ+gJmj1mPOMX2wngRH1CfVifV5H1yXIUpJECDthE9AU/x+wjzPur49zg
aMIe0jQpR80sdJBh4eiR+hyq8sDjxHnEwKi8bTeStE6o9KvCZh+HQTRt2xxFAXP14DOZmtb8tTqu
buSCT2ubsHpPjqHxwx5iEjyfkKNkxAl3a5tw4A1OGiA6M0x7C9b+kBfB3IIoRhFZwQ6syJlhnmB9
bcOlcv7kWBBvBlNHyzaEkWMP1AfSfto72AY4UXISBma0jn9WMkHNASceWOTRgCXCPtw98YBzX6gF
SdenoY844CFtdi1npYXIWa2u3GUpGwcQQj1+0FaHp8PDRoQhtk3fUoxwf9ESRclvuLDAwBsl/FPX
xM2D1wfdV9deiSFrDye5TxLr35aO5uU/rmKBpVR27k2jPGu+G7dI1JNLfvHAgVkx01sZtq+eamR2
idC564vLouwYFP6Ao2JphfukUA+xfHih+Aq865VSxGKm7K+THewTPyblaQEezvuQOpKUk4nx2H17
XqZ2q8oge9MOSWEQEoKfv9hlSoNdgxsi2i38CtX+yk8NeMTT33lggrItb/pxKJ8H607uMTC0bm4g
YLBkQVYDoTEJl5wOK3PjpEe05BDdUGdpJI/ppMxVC9H++hzkw/JLu0X4r+dIdAsJMsefIKisPuoh
mtY3vOScNqS3pL+DUdl4N3hO+sgDByoWvuURlJgPrnXjj5zyz//vBflwZ8sLEgv8kIqfMcoofHZ7
8iR76OQ8ORuVt86Xown2CjFU8UOVF/KdrEfnfqKttvHz3PKcxEnJq9ClPXlVcutJdx0//WVyHUSj
q/Nhl+d9nGIGIbm8mZkAMMg3uRrOBTDe6BWLTgAOC03U+dRrQOQbftQANLD0SEsllYE8bqQPM93l
X4BQlWR1IFe1l9mLsnlH0L++xemnszt+ovqTRGdF0YZW0UTFQ6fvjAbjCddWTdPN6OU0yW1yv8m4
ofnJ26+MvVD4ESitBYNDW1HLxcoVqzozET+L4fflhAdGK+DZ01C+HYMTuCX7BypmJMfyF9RBEvMM
cNPpPAzx0p7qCLvuIQDOOVxyTnjy5PoyvauZJNfHQK14PnS0LhklIbnIzkzBmLE3LjpleumvBdyP
WArW9egWUrkPxgc83gBIwwlAsU5FmLk3nFJbPi3xxyoR8qn1q+Fyzciu++4qEADL8B9D4FX/hGWX
tpswSWEWpkx8RwDQu5AKDtHgujjL9Gs1zXr6GZ1GtyO+ryGyz12c185+mJfrhS5EyOjASeo1ExV1
0JuZC+kLQc4Rn1eDg7+HgJj6j95cmOScKIa1u6aJwstKnYW8xVzJVjDmFh//sMQ09TGpfWfZ5joZ
4cDYQe9Ap9TjXrO04G0aX1Ow2zoMwuXLpqmGSczlu4zrNonW+c0B3u0/SFBeqM+USrPu3ynrkIG/
zmx3mNqH/p5dYqgPHUMFJoy8ZnDHz1gtX6NtDYvFQc0/5axS+yinpSe7PU4JZTk8b0m2yVlOT2xS
PA/73dVexSsnv4d7GTVs4FiooeVTpLUV0s7tEy2duj7mE3ridqY35OI2Y0jHxTzyFK2KUnU7kH3R
wzWRy7hEKWOwCRevcR5besjsRvqaepWxh7l4cGfS4FC/aIHfzdLJXuj9EN4Fg2/ExzDZ1BwGKAKv
Sw9Ufws1PaIzZZly1LdlirLo0BSec6E9CcuKKOHx7FFCOU2pMfb6bUmfJyGcEmcTpRxl6TUWcnDm
DrsVgE548Nm6fbtJaVPkiETfsw66ejMh0O4ywtgr38YCo4/cByeQOTcgwVhYNO2BBQwKO2TxK+1M
UB65jUb44n6vloH2GV/NO5a63WNWEsfe9qlmUsDgPtCFcK0Fth6QuW38P47OYzlyXAuiX8QIEPTb
8lbebxhSS0PvCQLk179TbzcxMT0tVZHANZknR2sSbPVG71/QVqp5HTF+y3s2vkKuOz+xUX4CKbwi
OyzOPYTFZb3k+MpIRqtyfSJcL/+zgQIluwTc2dkJ+iwBe+B05rXOOwt18xhZ55wkJf+SCWeJTlnm
NSWQLNf8RbJV2TtH2fRYRVnQnFjVYpVdBSzIHvPINjc6sdBMEsMJCalDkiXp5aaludBsTBlE2ZQ5
thox0BJePW7jJm0+8CAu5T3fZl2fsNARzjZnINCO7BDxFPCYO/NvTsnDnaH8oVpj65OkE0hG2Bsu
GtbzVhtrsrlrYogoqOPSI3GkQNbeYr8PV7bCWhUCyxVobLPmVAKQBuHDNOwQdMROwA9kmLVRSKGK
7cLC9GlBGBgc2BL65rUcAzwoA+CGQ+/2RbJGyX4LniT8pnkaE+Q7fqQr6zk0OCs53lj2PTA+cB+t
hrnAQ8InREZ6GjPicfGv7gMrR6PasvH6bipyhlet7hXSgsA1e2uusitre+nuc06QkxZGpyhDAHDe
Ra6nSEvhAM4drK9eWN/jmxV7nyQbMJVN3Q+7OUXP/8y6MnkhPbVuD3URWntdjSSQiC7sT0XIvPHR
sO7Mv3HJK9h2ob9kv31ukYIKC5QHnwWp071PKDZOgdUJgjINpvWps5LqohdMuSvTFw5s4wBf/TrE
9NyeZgURmy1Y5JW7QFkG0M5MZAP/RgPWsfk9Nxa5DkwlJrZpZKl4yf0E9s6cIPkAYU8hfP4H8FAh
ZWKv98T3n/L7hUEWbAsHEgFygrFU72UZN9ipA3aGkmBiJpDsW+ot12Hv7kduHYw5hDnZq34ugY/i
tFCXqmZX9SB6TFDMLrAPE4OaNVvd5bAGWYAslL+ge0my1EO8bGOtweV6jGSCiwvB9CGdyK1bt2la
vI9VmDu7kKz5jEj1xbufa3uMt9iUOg+z4g28vbDKeURDw4KDma6DGiK3oy88SPBu4IiM3V3DUDxY
Iatpv+DQpUye4hvdMKeUYzE2YaCx/DInpC+nxVt5M5SEx0gLpIRS5O1jQ1UmDjQK8t0blM16OA/1
IUPbvTwYgTgLCRpSbMzUizjnLfRtQjbaMHpKgyrst4vMe8bCo/yPiaimvePJ+6Wk1id0ogiQBWcx
ZJSpF//dtM+kThKl6Jw6v1WPITgjb21ZGvUP4jRsozNhXzcidkcukSrKX3vIELCvqezCHcQWN35R
4ZCebLCW5R/2JQfmHO5XiZCPHGgghJrJPCndjhHTXoGfMG8uzaz4jW2nyw4hcieGgviXweTb9csU
e8hnFjdLsP8mHfmfG9Zl03iGhxFCk8dNtF0g8ONUqN35eYADQqUVpXP0Sf5fAGBHAgMEbFKndwQr
zLzSs4P2KLUCmYGqNBnpixlS0nMcZvl/Q+AjMfMBn0GVI7zIxqNwy9fEu05RFEx98mz6ZbromWXx
uiG2NV6LsZqJScRndi+5a4YXrw7jZjV0Y53t68lyIUJEJrljpcYvLntFoF5tN/IcjXAAV328YBnQ
CFg5p9C6/FBhq4S/2GXuvuoVuYeHoAT2cVCD1e0bF5P+nmiCW2VosWg/dlVXHEyPwH89l8GCpy+x
+zMwWfODuKcqCY2g0rqbM+XGm3RoQnjFCvn7BgCihxvVh3WAxp7YhoPowzkhgsCNyeOzqyL+j3ER
RwaoEBVt6Jitb2TRdI9pI8A3xq6rqrdijhfWTB7O9Wf6enCpVkDLuEYhgXRM5oE8EJun5p2/NH57
0mXqNRdKPcN/KC3vP+h6I8CqQQb7OApD8F5+hfw2wU3fHckQxDQ3wxqLGaXzgb2FY+a8gFoP2RD7
2KrA0iQS3EaOTnDBhNEfmG6040cStkHgnx3K5PmzXkxvHQ3xm9fBr3AiMWl033xELP46G1zitUAY
LAAEtdUMKAD9tEUTSP4lHAAR9f6e9yd19zoqoPblaHZehp5IsgPY8xQeXZ8reYszcKHAioGBHos6
mnY5FbSGdqQKC6+DUTfXkAi3bt/N95CEpIs4NhpufRdu6q3MnXjagTggGwYBPizuZhJhvyJQFg4p
F666EGF541khzqU3mY0Fo8nJlw1rBNVvIj3375Mmx4kaBj3algkW5oMwkOoVfu5I1iRtwKfqG5bJ
LVpijnVIawIdP1FVq5h2JiJXeRifIFqRR0FPauFaE7I99YP2+4ugGb7BFcdA721Rd3e8pulynovJ
/cqtgq6dZI5huRT5LL4Hwojadby0weugi5quHCs/aaScpOka+3Q1s+CnHdiCbPRfaY4TshNyx+pI
FRHRnSnEGF6HUnNBQ82wX1PdRXdMqouMOy8tmZPXWl9q2RAIBTZl2vULZLRrobPs3tg6TNZd05Ov
Z+WqTk9cPMV9RdtK/KMdROHVMGbFqe2Mzn858I29HcwFcv1ooFNELOmfoGAaDgsZpw9cZkKvWGT7
9lYvGRLMtIE1J1HC8Dh1nfWBm1/+C8uOSE2Myt2eCKDyr5VW81OPBKYhQooZxNPJ5nkNaTaxHzwy
KwEMudJCiQlfj2ZYzkwp1oM9IkOP7YG1buyMpLU2TG8vEwFucs1LDQRqbBfUfKuAh3feJMvsqXXr
Au3Z2Noqdg2DPGddtZnjPrJFL9TWEN90W8FPfbxdFvDeiFWtqr1SNJD0t5pIMXzmgalJO2R6SRfl
xOObXzSUYiInSgrHd4Ro1J54KbZ1iCZ9A/wAo/iAyffPlVP4WlDWksgMxuwHriRqEWn0rK6tbmT3
7rDx2wZ9qTxGhhaLE7jt4zsxHvCZfKSM96JNEa2Tz4xiB7LWe0X+U7TGeQE4IuO099hUTePJq0Ij
NoV0WJAUZDc/zC7D7sOQj2Y86iELnyAaMDdwmVpE/OiKlOGMz5yMJWg6K0Ip6PLrKCY3EUNoGh7C
zguQ8khMl0fywdEiwyCTxPsRG/nm0ENYP0iMY7Bcuu+vxtNJ8uhMAZJq5nYfCH0Q/Hgersotk6eU
JXtSuvXw7jVxtBzp1tQEWbSJwKmH8SIOPZ80828SAMUNmuSVT6RvzPezCmhTUvxmRyxuSbVrScls
7lh1hWfoux4PnY9nB+JCA2t6IaumPFeQ2ex93P+fyW7CEDBpAwB/JBdrGy2x2+8zF6rHFyJ9ea8N
ReHGJgZDrWUPuIvqa4a1sUYAkhJQYnQblP2qBThQ7LEJTvggPcuWXF6uXZI94CyPk3QCpr+FHh4r
8G1MjEcPC9ebJ8gC+K4gVPjnCLYsLLEoSJTdPoSpi6R6w99WzxbXdWEzumDm6bAM5ULUIJDCkrjj
BcwAD3Y2Mdu3Edc8Q1TQzU4bHT5SWLrNdlxMfW6HUkwbz3axrjcLBckHbVGa7NkaTIzCCzmcIgdo
3oZiw4m25egPr/WsaA/aVGigQ3PmHZqAmfNW9tL/xSOsOBwV18eqrWv5nk8yPIOezD/ChmCLFbEs
ioy83u++m17QUXcNEQvE36KYWXksyOhw7NF7QMsZk5AXNEO4HfuhbvA8NsXRQWSjDnPTGHfPeIa0
IEpIFremQGi9J6Wh+VzI7bQ+hJjJV7eA4pX0M/F0ILHUPER4fBFYWF3RfFsWKt11BPWAGtZvkBIS
vGcx+kj7yvmCYrsUx5EQgesAX8WsZDyP/wG1yP3N4jq4ZRcfQ/eB7Antb5meNdVp0svNuQB/CdUq
yW8R6z187GjdvOFfYCfeT9p2OL1DaywX3HVEPqdTjVUCk2qZHtPath4xt/d40kIkFxcyGWJxpj6P
UULPstPeviE4KzkSzFtu4Esi11gDPoqrQxTBIzlrZ4ZCA44AIZvLQHtNR1OlZza382Oc8ZAecHPO
3M1+Sspn73GFIukDo7OjskcetwS6855xxRHVWSUqdba4j3ARIFTVGjKGS/oSYDU6l2xgfg4F3VFp
tg3G0icxA0zRbG4tBPYSKCX98hFNSntHS5RD9q8oChyKVtVLAldA8KPlW1E/LlT2/Dkwezs2rEVv
b3L8HM6WaCgy9/zGpaGtaOcWOBC4A0mL4n+8wVeFYh8+xLil2o/+FDLSEfVxxyKocWkXVh5tP3Oc
vkzeE6dmpHnvs4aJn8mIw2YJozHCt8lLghDmPJdD6/xRhSz5buKC+mvIv/lsR4Kzj1HYAbPSLGgW
hA2SrQlPYB2dcFf0J5IIkvjUdoP9PEZ+xWvJtsLeldip9Im8CPMfScziX80UqLy9MGW4xXvjswQd
w3bZ9AIqN1pCa7iD1qatVznhhIrnjCkD88bCoVFOMiRbTMcK9VLBlxHXOGGW/dsWRATsZySJfKZQ
rNwPHkC8F+sB0FN8SPny5U/vj8I+zhlqPuZbrbHKQxA4osC7Kt3/aKI79PuGr+gUG5/02I1luyP6
SJcp3K/l5RTgIe8eAQnx0IsjACz8xBZS3vhgzzyUpxizK44OiXiUE0lCoI894bYB6a2ordd+zChX
baQBFgs5BcwJmzjH8rjGlMMlJOLU8q8tSGbrzJ2XLtskAri+hbrh+0+23bF3xu0yZTsx8RPfoY5G
nKUHrz/6luU7xyXwSmZyro9TawLU5dDLWF63S7qgvOM5jUk1m5jSAz0u4M8EY+VvM+BYLh8py2Rz
EikiPGbEXhi8Vlgc4MSVfeCwIG7Uh8ha+d2hnYleBsyJwPBZEJ4iPSgSdv08eOKct0g1mzWjVtAE
9WVqXcI3u6VCqg/AJjoMLKnIsrdH56zABps9JSbNdmuFIdNFbC3VxguN6+2QGATlu5Oz+jimmpL8
JUohmKzUmKT+lXgJRNAQpf0MdUFe+ekzI1mP5r1gUODvxw5yN6Pd6saliDzwrODSA3Y3myWx6FlX
QUeS6TMCK7e6W8BUZTsmafFP3cAoxbKIHG1XjeRiritbs5CiRSK7zwSt+bCWyXykgfatQ+u1gXtl
poaVDyllselhlPzWqnWRM/q5477qwbatVYW1W6Mt9Bk0LWgVitU8CSzzuVJGbyvCbiKyrNy2PrjN
EoVbEJ2EtIDmajGGT+QhnRJVhC9E1rZ3DNRYmEQ3Nf4GivpQEgiE0pp7p3U+g5zo9hVF9AwoNPYQ
MC7YD4gncwXBO6GIvS9KCs6ZoaY+28uZMcYqRuaA4LYk2GhfRS6B87g+4Z/K0dMPKLLD8jVgmHcL
E1byzK81O5yXiEg2RRyB3XQcwL1R2c7lZ4R7fQY70GaT9eQPNeKXTEFewfqLiuMNiq8PXxA7Dzp8
jWjA3/YqH7JzTLoz0lzLTYvz3Gq3/lx8Evy++aH6+Lv1ZBfY3/XARvWART2Jdo0zOHdjSFeDDzxN
rPVUQLo4cQstICkpDPk7bb+2nnIAVgxtlrZbxmfdiKZAE67AEJwU0DJ/pzwGYyf2FWr+TmUxfdzw
pvBn9DIxjYxjsYHdkLoMcuwqSY9YqwMLLHAboA0dk0mcrV744dqQQ9he/HIiYzFiMMdYOXOTWhOD
xokK2wIcXbq2iz68u+1i0DLlWQVuUkH5WiH3Dc65jBPSxMHcIIYnR5xOGYkU1NdbT9NMS5DvTVjl
7pYcHF4pf4D8Ak6x8adnps8hwKE54sSHaWLptUlQsqGAjVzutmZM4n/4Wqbose25jy+FWXw+H58/
G93nvpqHF1Lx+vzRR7Vz0+woO6aWIDEHSzMrzmMNDAs+H7g+DPf5nPlgrnAq7wITSZoIyMUtYr8s
jveNn4LtX9mGz+kmHlxG5W04BxcemWAa3U/aX/MofKe2odNmuBMYm/knwXrJorW3XOTyQSGfyeFe
SO3SJTSPLX7GioedwxabTdY2e+V3XfDqRhm9JivKZYc3G+9DBwhoRAzO/oadlGa3nwUyeOXQRSOO
ndjnLesDRTAi+K2vYQrkbwpjDrURByhw0oghEuILId5TxrGEU6IjJKRctN6XyQryqylQyIin9yRy
Mm6J5AF4wiX6gDaITC/Hrp37bvY9stVAOlNFNkPA6bbqYrA+eNF7IBCyiDKxnRE73eJPfE/sF6it
L6yf2a7UKK2Lvc+gA3FY8v9wZEh+eEVUL8XJNTLKYdL75DT3FfUNa8ORrNKxN+4X2hQQJuzRMB7O
IdN68KudV56jqvd2DqMLAl660jcbCkrJeUsqHXpzPzes4pRC/sWp1EJrxzPBSJpLO16D2kj+slF0
RC82U/dJ0K/zqzLy+JIyzn7ojGBdoEz8BSlLyoONcfzoVAzQVkSR59YPpzMC/3jgIdxSOhICWlp2
gNCsBEl4aRoXSJ3rqK4+ZAatLNI46OV3KU34V8UEK98EfZC/iNa9N8pE5X2fG3kJAlWY9dx7Dmkx
cwDbMZot4Rw637jwP1gSMimHBZFxRKDgfKZ7H/0dG9clg7KuKH7Kcs6pT6uBqgv036JrPJkVXSXo
ImSBcO3r4jFo5ZRdlVyKf/bSuPa2qjA8KH4zi2ZoTVe//BQzysJ9tTitWaNZJYQ7UXSKJ5uB4LCu
AztvV1bhNwgh6kq891Oh3zu7C7pdFWo72va5bTnnJoniD56JqdsDN/WS96l0aM8Da2BsHgSzf61m
Oo1NiAqQwGjTJgQ+dbGcuXdj+RKFmpi6NhqX6a3vNFxOHXni0pB1Um2gl5ARyjjMMZvGdtO3ehb4
sZwCdgYGJLaO0cZEqPDWwgxDdcVx0lDn1jVantmexVnMHrHVLXZUiBlhogQauLyiInwR2AHF04Qx
KzsTldbWXwzTR2DRfYqBauZJNHH5RD+cfMDkY+SGQYtJlwrixF17ibAwKCYVGuBqMxA+gPSu8YHL
rfu0scbLUgeqXc90Q9nz5HU9h5gJvGgTITzDXTgx/IN1hlPFID7uu7h0OdSVwDA3WIqf8aY8warC
2BU+FA/4ZA/Jvm4GLLFtWbURIHWATS3LjS7JmajlLa6ertWMLOvMV8h/tRXaiMbx5tFqlINjN2Kf
Em2ilytW5JQ1bWfhwe8fZJt19o5+rG3e5losZHg5TjtGuyKLB8zlfopxefAxPj9Vrav4YMHNQaJA
eqywYLLijuZTvyBu3BmCc6prF9a+f8mzkfPxbCduQ8YK+m2iRzYN55wLDKH11J5lvVI/bKeM9xGz
N83f+rRC4UwYCgCFtT0Qb7vJ+3apL4IRPhqzirku7LAwHmFIdQGW+YnBerm3a/74c1rigoK7xgID
+W6rPOuUK6bX+0VUafbQlSg4V4wBOv6jSusUsl1CiABK+Km/jLYpzWeeNJIoNmt2CW8QZb2OWnc4
k0rjLs8C+JxzaqcSYpRlz1NwVLTHZpVRmBIkSkoFk4fanymC3Q42016zVPhHV6RxDBSBjfSM0hJ9
FZd0DRoogSVEfwVS9NSzaFXrWDlyoWuGs72xwX6CR/CFrjdjg7J4E0lLlU8iJ/2vX3U+MbrXfubi
QgQ2QnG6spTw1VMunaG+IjiYhzdP0xMz8SySZONZBi+hgzwXoInfjP9iyMXJ3ZDG46W2Vf+C+FtU
B6eTIMN8LCKCMUJDsM3sUB+WtWRC1Ni1YD+UdeMlNwo4cqljgwKlm26YsAZ61Gedo5nFHFSEPwXv
l95CG/VLIlooRFdjCl0MgaqIwKLzxbjB3ukitN4ZfF7/MEfLwBKOWrFco+MiFhV+Mx6lKIsIXuQe
pGhjK6Pbq2kkzXvdQZgmdNegKCwIYYmOxeiq8MNmmPveoAdGCYM055qWebbcWdMkqi+4I332QAwC
JwF7f70gEu/LKHhWdG/dBgCD/m4Gi0K+8ahMDqjk4w8Uw+0RhBlafNRygpeeJusyVR3axvFWqBHw
yBzqhTVEF5yh7OI2EEgy7bXujG0OCrWB3HaVPfoPKQ8vNrES7MedpQh62BiuvZ+wR2S/l76nUnyR
jBxXvR36+cau2zI68UR3Dx7Yv1tog24/2ZeU/cbz6RDAiwzzyfB9i7X2GDdfOtQGaDkA0o7nvm2T
RR08tdjV7+KFs3Xibwiq58zuzAMZsEZcLCm8dypDtyrJcTY5DE6QDShO1m0+hPa7qVwzF3u+iyJh
PY2p0GPeSNjpV5s6KibMJsjfMhasBK4VvHyY+W5U9WfWmFHKUjyqx9c4T5Ie373ssVbCxyvtnUeF
Vl5ZSsfxFy/v4kDIZc2PoqFLE7Gh77yZ+cdKE5yM66kPKtgAMs+/xwKK5+2spC/KPSlvAJTCC+RG
hiXjPlXGA8pKlWVu96z5x/JYeJzCnKHMo92XZhnNKY1yuAwddwuZN3mDb7n1AclDDvZuj1qR+980
Z+7wXmE3PfGEabT1U4hfiwQO2kOy1V3Qvwlk4h/cWZ57CMKctPoU3H37XrJPacme4lvH4T/byM86
uIM7iXb83SM4/g6BA6GBALAGvSNzTI5IL+LWMCAJqpHBVei+wY30CW8rJ8t5RbnvNnuNHMk+Fjcs
EOUUmUZPvofLR+lxKg8lRPR0m3t2ixsUydxZp20SEa2E92Lr2PgBKV2s+Chag/NoWPLih5e8/9J4
30HM+sL5YKtEQt0MKjHap74kvpndWvtRB7FNmO00JG9LV6kH2FPMsxs8EIjeiJjG99G4U/1DVRbp
v8JyuF9aj4DMTaL6zJywnFRPdaTC/1KYJJp0dqlDJLIhuKw8HetijWDcLG+BceVxICnNWVsOnd96
ZE7bstjhKtqzZo0RCNcKdEpWe+5zE/ZzgQcLTFVvl7eKqbUrh3XGLVwdJXpuGCISOHoMxwmxTdVO
VbXLRuP3G01lRigkmHayhZEfk/xrWpbJaZQ0CGf6jIkmzEokjtRmdk9siZI7RWC5tS08z7vKwlIo
QRYnv+d6YT8/RVICmO8Dj3V+Y/wuWGcWp9OOaBUT7mMT3IDhZkry8T0ubgiisg+THjWPwJ45JHr4
LuwMFlsIVQgbMBEJE66EgWmqdKqXGrkO7zmFnLvS2FdAyWKalsOTVhEigRUK/EVeJwzG/y0Z/PB1
r12rWFczEx4wCQTkVKDekmcbhDuqPBHNb+z7qKABA1pQIoG1Ay3N7AZhb6CtvyHvsrNbNVFxapak
TQ+Wn9TXuiBCGytgN01yZbLFIcXbZdazmbCZfRp8c8kp88H0vVE55Gcl+jq/GWuj5qqJkxD/Zk+S
R4V7N4bDY8n+g8cGWHeCdaFbM1X2YB75efLm2Fhu9l0l0V8eoX1X5nPCMYCo1XhRuVfM057ABoa/
E+I+1PlTZbufOh6VuZL9Q6gnqlkozgD6G0LBRqz5qzCVLftHu/6H9yK8EpqLrMHB+/EcaEkSMUoK
V9yHFqOw7mgvYmHrCZVF3dW2Nzqgz/rKfvAWkzl7j9soQiBuuUXf7tRUlLpDmk6UgoIohqyQCr72
QjGfiYZmIb4q7cCdVmCiC4tmhcU+S8ROhL94pUKXH4Ik6AMqnSkg+BjB7qrKBsYPuBw1jBwxzJio
M3uAbl/PPmgpl24JH16FB4bK01yilozunatFeAI3Ef9MAZzNjSptp/2gjpxy0u05K74l5Iw32CaK
rJCk/gv6Se9r1zhvGDWCv5QbmfwLm44A5zh5XUSe30UoDjQDGgB52FWgKNBfT/PBiByGX0sqyBtK
bQ59bHbcxl0s2I8EnWRKk2rfi8+wg5cvtCrLN2ZN5wvWMb+MDFn2MNfDaLcLEBbd8nWw4mUkvCyH
RVEyrHGZYGiKKAU/CIu2Fz75KDIH4jnUzT9Ic37PNDn3H9BU1QLxCxVXd/Uy6S8XEIbWvMFDGOAy
J1cFIKB9g3H1NV0S73YALbBHbVX9dK2vh2MLtQniQeDk5TkGcmVBaSYr5ckT/Kl8FaPVZESMAp/j
s0Vue4XqWmA2nPrgaWlHojcQ72dkWSvcbrwNZCNnXKGvTiusX+zxtnMIgJaJR5OOMbc3GgOSVHCr
NZveqar87qZ5f+UtIWRmyMt5DRsnlyxo5+Ig7a6AY13EZHb9w+GCJHSMpXtQZKWwNs1dc/GjfHCP
OfGcgNqo+UHcY0QiciWLWOY3b1aZVzRiGV0zqbbY5LfOVJHA46pJjsDYUt1+mV72wcbp7HHZs84t
5lPIXIuNPBjm+hd1ccQHkfN+N5+VD11wj9vA0btbYtD85hXWNK7z4gYEBXlBxAjLri6Onpyc95zK
1fVxkmH6h7xEuNq6L1pya1c5CpaVaKwuuk8SyqmTH1VDB50XJXq8u13nEGJK4rWkO940r44tX2qW
aCm70Xmo1w6R63K9ENU5PZdU8ukOuJZ4ahJ4nCtx+5YZd1Zjtsf0U0SMOBpO1DIZNfoiXYmLEGF1
IICSAAtapKU7QPNBPpBT2n/mc4DFIeKkPUxoX/l9EaU9QKnx4x+AZBmOmsTvKHninnxAlk7zla0G
cRZx6lkAMScPfFfIkfuq5YwUT7k2W1TjOz34xtGat0I6nfOQztPCbYO/H4kQquqXMZUz/sQl666T
4HqOZKujXeraTKZY09YL+t/SJfkWJUj/RD/RY+3FXfQXVp3TnQke0AQYmExdeO+rALWuaF+QaxAB
jsqD/qW3Ch1DKZxVulWN593nbA8XoJrYSLO+W34a3veE7koBO2ZY79l4OVn/gUcBdBvDUsAPS35B
cMCJw2Ycugwgvo72DyGWE8l873Dq1MeBLmza9uCXa7VjpZLJLd+rjQU+1SEbp1I5y7ZjvhMNm75h
/+Lv0XqMnI8ig1NpP8kip8vres+y9mPjzP3ekwOfgszYMPAoJqhGcmsWr8r1dEmzZaFPaAUzp43I
sjj4M0vZxkRDEeWB/KyDplcDx0Z5pc3AK8ZktXxCzjjPd3mL6YpnGbZto6aWy5T4hCsrUsVAVHG6
7cEmeN+sPhhKG/rqcd/VcOiPCCnRXWUFnIW1h3/j5WYPS7mfrQ7zRD0N19yiwH1RjJoPvWXkyGw4
Gakax1IiAST5IME/hMphPGmLC2ODNYajkxC2Ojn5JOFCsB/C5J5ZO2AgjXtHb4PQXczrlI8EqVA2
pDDrElIqP8JClNcogW5ANjN+GmzcCMRHx10zLOU4j60u/HGRmYDJ61D2bgbm5YwY6lQ9LslA7AmT
h/BEHAeZjG0RJ2e7sMLorRNKHUqCQYqVH04IJogHm9GYRWRH0Q/qfnFFvQfkKfWFnWwaPEFEAuvL
lD68q2xBelWDY+1vyei6N8gqtbsWN/PCwa9SA+jIi+jCLQStGrWV4x7adAbtqjwiCCiA6jDcUb8o
fd8SlbQtadCDbQKew7kMYdR32550E3c1KSAFuyKXVFxTZgf50cBK++sSg+4OkyL0TcIC/+uXBBNt
6gewvuG4ELNyYCWVLcdu0lAKs5yCnTfZJWIddlaf7Ef2OSx6g44r+q5FZRI4fBtDOx2KYhi+htyM
Hjonkp9ved9AHri3ezVk7QVHbRdOB5+IvuFUCFnaqHu4Tj/srsWTUGlIRAi1uoqvRkvDvrPDybhG
/g7VsaeN+e6CtpjQIczdPCHXBPryGYuy2cMYq8Sbi0S8eILqEfd3BjoWEa2w+8EOAmL0b8GpWYz5
TrKQZra4wF9AxYaTeNUxaMuf/SpAkxCQsB2yzk+piHNqd9xLRTL4dzgpCAdiA3AjtywkDs3rRg5s
GYpiGm5ulqog6C4rGCh2i4SsMcS1dewyXlZmQSWzc+LtRvJv0O5y/LMvL2cWtvHWLcOaNoqn0o3z
nUyJvoTaomAQPxWVsKMblsUazFOEcB/xRee11bgqCLackx0NRul2m2Vuoi/PKot009nWMry2xLkV
mxKd8h1GNPOcWXGuV7hgGfQYuvhwPYAzvtYMJJ+qnkKZjeWgT07ooN30sPM/JVaS0c1o4tp3RGnm
xwAp9bxvwde6nxbdek5wC5qgfD1ZeQLzb8lKYJXDNCyfi6uR5655uUvoukJqRBuu40dfC1wq9W8p
jGOOs016z3MYgqsGBaHhFAGsKcqYTSpq03lcVXGL1EUEGaQ2N2VOfKcClCfnEL4cy8IqRjq54cLz
3B2R3VZIzgVp5c0dp2DsovdMPFaTeOxBbiEeh4+yd5m0hd4BZhWc0A1NXKPkSrKLhOmOxC0r/4UO
AjWOTA5nJPqkcIFWKwh1RK1IMZBaF6szcr6qOvHaXyaChhFObAsfX3sjM3tfQ0ZCwFfidcc7DxN6
Ccctyvwi+W7sMJJb16QmOUsoLIrMS9uk8fJhuLN+U4RyhlpqEOUjsS9YFTYt4hFDxTuU9l2eRTdb
FR3wW19h4XtiJem4H60zWvA9pDvZ2aURS+9tjYH0skVJXKg/l0bCjdm3pmAz+okb2LtjpetVyByb
GMIt5Y6T3oekpduInbK8x4dXzlN/h9FzKrYchmV9DzvKRWYI/C65ZB6qjofepsv+ic0AEmprD66J
2Suj+Eyx0bOp8f951BTypgqOyw+H6w37h2KUdYoENOaPGdce6vhqaEXG8q1hYaQ1+712I/FzR1sq
fbA4/B8BEX9HRi1+8uLifGCzyJ4lC/YNW+fpZ3BDu8e0m7bWTje9b+/DbqRwXgAGpkCKAtI3NgNi
sYhYrDDWAj91RZ21lhbpKqzA06C5IBCPEmLXssVl64LgZUqOg917AqRX5+v5pyFRONhPrs+eFFYv
puXPIqd4RpMp02QzuU07o7vUUXUxRScbYtRT2ugpBg/yY2sPxI1mHjWiieAmiO/BgXBFYOez2WdF
qbAODIBts0mhjwfoEj3eYk6IaXL2be5n4WMKg5+GHOeov/PRfjqPs/Da5BAvIwVK7MlEbgrhVfjL
JpHa1otd6yLcSRIqZ85dVObXkcUKjJMgEO2wn9vUpVwY8mpx93aVeZQvPSxKKyBP3NCnYbdYZAZp
ELkQqv2IWgdcLsSGHdjBri4OFRgIt8GiwcFIvNoU2PzIZAvlYjWzPW8/i3Ec/Re/Q0pLIFPvk1v0
P8rOY0lyJMuyv1JS64YMiKoCaJmehQHGnLNwEhuIu0c4OCcK4OvnoFYZGSORMr2oRWZVmzkMUDxy
77naJRYzqDOdOD1mc7pbdslMxfwmdDPMJ/xDNhcf1bjkVYAfr9e7OY5M8ZZ7SZcllzw+roNxOke5
j4ug4nT95JYr6bZXomiuY7OLwJop1us7L2sVlMxOkOfAZmyGAAXQCPMBzXPD39LxDn+dGYM4V6wu
cvOnqpDeo9WdDfDGqKmFR9hEzmAUqjER58pEVw/W0RUnp4lHBw3iwnbholQMXU9aeOlmhzQdDnii
RMjEwl2DSG9g/B9ItB7fC0q66QcCCCaARBzZ3khaSgtGRYBw6Xn7aW08DIRk0GAJza0vrFYpeNUO
2mWG1oOp7jwHxM4IcxfiE1bROhkfgBdPrX/BYLuHJBdgC03h81T4gYv0xgUppLMb4IW19g41FLa2
3WMMtksQjJXpml4AVh8j9UI2gkbe7mXrdMirzC3emIH706W3Zutw1FVHdkUZ+6k+0Lm6BCfBxUwO
jWmR0Gf0Ap4REwycsNpaFtKXNgrpmcn/MKETThB6dn1pww/TnjdgDQYHti9HNZ8L2izkolykMiwR
tAHrQ7jA7Cwr0gektC0jfznlJB+1dBDBglGiCauK8j80tD9QJTHKoHFLKtLrkFbbu95ZCNtldiOX
k8sS0AzZbploK7LEP5mELn9w1jNvLDMlrmpnIOQW3cVLW5j2uDfLvNL4xnvsXQI3CeMlGSEowI7A
iLSZk+lMhFT0s68d4pYbGXn9T/QjUr7T5VgNPwkSuUChcyGYF0ikvkdeRyzOODvgF+qsL90DIz4Y
yXnbG0FN9BqbP2cyJvZ6nEt92GD60zhRiFf+yD1dXyIeySDu5SsNlUUBT21UyBkXSGzjdvNAluIo
b/P0su+72r+EyjDV2J0LhG4xyfb2ni0VVZsbx0SauFnKjeUadYa8s57lytEI2hGtr5e8GkOdrqcS
pmPPvW1V0SWHADqqYfKGz4QF5JNZmDPbXyxpSOmtmtK4EihBGFNRMjAfp3fbeblXy92Mnw7qxKJ4
BgyQqMQv+bz7LSgC8m5xqEn2FDoKLQq9SnJB+ow73aIlz9Jz78vBvHTnYpF7kiOSb/0kPA95MO3g
NXzz9jnzUF++qypmQFdJeFshUhgnPjS5ZXyPPVn8HLCcV/waVv9tNNYFzxWZgGWgkYJ9QJOBAUBO
L9uEJtryOSdltg94lkv7vJLs9lnEqqlhPUEgR/DXrCmJgrG22fhl+rKHzvlzmBCJQSv1/fWeXK3k
tgYJtRyjspRtwLJ3C7epTbfeu6Q9E0LTudUJGXIiQqup/ZZxKCrI+8Fm7XQYOmKrbteBIf8jiytS
Org+Sc1pS3zSjt2BPNItgdNL+vwZxoLzJes0O6G5BoOPsyt9Eu0YtxeZcmBjkMMDN115hnmzxBPW
YKJHy4fJFFN9KNVieSQw+YKoPVC47U6otH9sqzlnTs1hdMhQP1dHL63jW0+w5T5NDoMvYnkKH9/q
RJTk3uhbBV1KJJG5c1xm0bdJVWoFinwUuB/6wWM2E2dGoKwUj4LJvNU9M26Zz65hoWwatSvoGKoY
9w8Z0e0N3F7ieAzlYkm10BERYot3hpgKXxnHqotIzcgRDeQMogWCJ1yHrKQJHjXuam+GWgj4JnN2
qNZiZJtYobbTGtfboVU8xu9RjNMtdCNDPiBBAmo/Vjq+b0sz+yGMzLyqmJgzk/sPxcvwJbr+fF23
AxFzPqrFchlgtA8ZUzVwvdWVhGOBgGzoTdaZOMF9MpLgneUb1XC4BEbgokfrV942Ki/1p2VRDrsk
HYDhcOv0PBFVsI2csAeiFZwE2V3GWg6hqZp2uUT8HjdXqNfwTMxZ8kbttyhCvpr4acQMIi+0TEjE
wvqQv1TG0HxkhMv/yMBwWhdb0vOT0aHJDFg4Vhctf1IaJnjNmdxY5HE81VbvP8ecow9yzpsCKRiH
r4lIvzOfSpC7zZm0nunACpCr7EUuQYVOI3Xgok7vKXEAy87AoaMPJlgOyg4wZsXRlJljn8zWSz9X
01x/eOyZSGQc1+zoQ7jFtmcUpnei4FvYWPr89SRYmzFeVh4dn37X1G5YogMh+iuW/dUAaVCwKOdO
YYRSS9CeImd8RkLTeqHHyQXQhRL/GtXVEJ/5BR2gzhbi6LAyZc7Oo/Fp7mYjj4B4D0VvXQ6YHNPd
6MwYr3jzVjdLl+oJ/4K2wBbZVhU6K/idq3Xt2ufRy8dXjJDwdnzDy/O9G1NNBuNgbc1iGjffW+ZC
QFFS5m1vlTH1P7rVxJnvD5qwJHQjmfIuC7tS0wfWPCa1wInVR6wXHsrRFi2LF6SaRyYE0GwVtL4D
W8YIvBg5NdzEa4R2c6eqKP60UPbkQO3W3jl5Kanguxo6Dycr0nn7YI+NV12PrSerQ0+35wSO28ru
UZQR+3HVE7vudMlIHgixr9sD3A1POgbZsme7unEH0VYQpkQlT9oasBia4Ipwi+PaoYYJ9CBwV8RJ
Yr8ptsTyqic5bH6qsFpDwHGSkohftEw4o40JBpATGdbZG/2C6Je8o1BWQySrS9Rm5IlCp6g/M2Nl
SJ1S6j96tchfsZ3FHxHQPL2vFt7jiDx8GtZhcrHBp6K7jRoKxiBOJgjr9dDFb5QbeJVgPCk2dnXU
MiOK2e3tXMZtEQKcdQyl65CbRahVUQa5AAlQC0RqNLXCEA9ogthDqpTQ5pkob++utJTzA7rABBRd
dM57kSAzOc1S0yg7NRoggsEWd6+IPqpuHTwmOe/y1MxvLBNX341OO7khU4El4LjysKKHhfTWM4T2
GZ5hOcNXNEu/ccJ0tjDHNDrvRWj37QhHE9nhcGqneoaCBnrDOlo+wkG+VUnQ0QC3JEzwIJs7rCDe
eK87mqCd1+Frvah7mZ2qkb7hcmmTFph4x2Bgt9ISyX1ijJl74BxfzjQZAuUwsa/KuNECz4Z7MiPa
oD1uVGd6YVqamLdlw3rhCw8Opu796DaQSQ8Tyus0vi5ixBPymE5r0Q/7zMWASuUhh2UDJdjrS8S3
Qowy+9FIiMIonW9GPSFtTces86nWUiwOEwnCPQRx5QxWoDQeb3K9hVO+t0mhLscBmwE2FMQFJVlR
aJHDfBFje400b+kPo15qJIaIZIw5lBRkETe6beCWbCOGeQ9sfXFOSJi67S5fKEdhObh296JyFBxH
3LpNfbPgIDWwV0ZwoQNQXVVyR0BYajMLXxnjoMNZEBmzSuWPSvlSBCV4sSqC3BCrvtScj+lp5ZxG
+UW6YIxXGdnRGUXJQGcp3GnLI1A+ZwfWuCJYpTl/S1a/E7iC+7I7IDSyyr2FRvFBxpjRQrckZogB
i1F8ywgSsK+jRlHDMp1AgMqsvxPfmNONP32eXUpmT04kB86KtzMeIWWyHyTfNuCG2d4Cbt2WR9XI
yT01FsNm9lygbk6se+z4BylgyCPBGgp1qJsEQbiLETg5EbSzOKzSRWdWlzIZh/EH73k7vQYewfXK
MPZtsJ1aPNpb2f6ANiKOHqFRbTvGZRVADIqFO/qQ4SxPDnoFCcarLvbsk5AxMkyK2fHFXZIlPcYx
WuZd28+Yz2jPkbbT2JtMWRKLHkZROUKwUYVXBplH6RtUaJasB0mHz7ahJHE9u008jKy8CEBN5SsE
aGoj6JBAHjxPegCMmuWO4sfm6PSgR10DgZQ/e0AeyxUzDa9/miyTbDim5C2SItdwz2UOTOlep1TA
rw3OCnVyYiZFiKoqjUU9WafdEktjfEkS6dUXtUZiGzBrbUzmR23n3zr13Jt7RpcmrwhSLOsv22JJ
eEDQJmGhJlXCUNSB9/mIDn4qzlOiGaIxnPERQ8WIPcW9gyT1bcQ35lx3hBsPByuizoC1YPPMLDk/
12Ei4H2jSnSzbgNMgAlB212HDOWTlXxbB9sb/Rp54GzBlCfxAKGqETXJU1N6yzvlxTLdtz45zyQZ
aUse0cTZWIuMRnjlDk161VzHdM/ZJaEObnbT1KyDQh/QIUtsPCEVkx4k5w7GTuyCcPptBworI3EP
XhMKrab1SRTA1dZf1Whhhu4eUMNK+YEgAFGj1CYglQWxVckbxo+Mu1RZbtc90XBoEkpjKy7ZSRnr
QF5FK6JBvTQYWWZgFyPedv6N5/gvg+cv/Y/Mp5s+YZga5YmxnZW+8LazjDtm6Dp6EHHW9ieqGQII
9ew6eMsdi7dJKXtR3c2otZP9tgWyTqbEG7cngLd7orVmwc32ySSqJBLY0qNSUqNS7fSk0ULEMDpk
SOLAtFpTaNtkHnkXTYwxZ69k2pefgAvgX8yJm762QsfnzmgMRiXKsm0yP6Lpm62YdyCja/V8tqYM
75iItfqMsn7tg45RNSFFucH70/Un+0bhRIzIbOdeDbeXl9rmsOrFt0EQMQKHJ8VKsAZfg3AISGfV
W91pncxxo1q1GK9MHwEoS5wlb4APeCBLu8pbLyIXyxMDsBm2ZDt5ZgtIUBPb0yP/iIN8QLLSFd78
3ajS4n5J/CTBYJVINJyIsyE8w857mRtejVgnu/ibmcCGYV6vjWsDMwSOpp4HKkCiR1GPjE1MW1Jv
+owCe/hKdYM+yUCUz465SSX/E0gajNiNFLQ5deAPDNpYlSX64oitMp7AUEYjlkkE4YiVqUW8l1zl
WR22CPBfUfqz7kvVrImjxY/4hsrGJleIyJWzkqTc7SdG5c/Dum19ertcbjpu0mvYh0w5i7z2xhfw
o8X7utr9hl7TkREk7ujcgxTSD9qOhjeiLasvuxf5R7S40YVt6xHYY4NUfzfzHscOh9jonUkpWqxu
abtmTyqVb+z9sshe/bEClWehiH5L8bM9GqjlEwTPCFJCjbXxpkzI1dr5XY0iC9hb99nnFCps3u38
Hsut8+ybjv2Vp+l/Qp3G0Q1Wr+zQa4+qNSFkWjkJguiR2efFlRVyq3EuzohR85C9cnnpodWEkEQa
crtD0wh7WYM1rTj0WnyOi2gJOcJGyWojizjXCE9hlVR6CjORLTLO2zVbMFa0CXK2ndebNAY0fUaB
80/UX51oehUQutn9pMSq072tKzeldqmge2aV7V4OyBBNHFeC3bhXN/ytLRk4Kd2F6xcXyikGDEic
VyOZUkhZPRPVCgrGLJqOHAblTz214sPQnLcbOLw0LsZGtZ8uSz8fVV9ZERDrM53fxwaErP24ivZm
cCzvkXdOrE4E9hHzsKCkBZpRcZ12I+cqTZyRut25GzZrlp7i4rFre7Irbd7XBP/WrHH3FkuYL9GP
xpNGI3xa28a+hb28UXjAN/Vs0fIECQqv9kD7mV0e0yjGrLYkhXfZFav/rYKWMQYjvAf0jnWNkSS1
KVLQhWAD9tkR3hnIaNqzLj37YZqG5L6NLN6FSAoXkApLPN+wBKkAeCAud3YJELNLzH/rhzlRmAeJ
QyT2Ts004+xcLZy3YprnZ20u8DTpSdmEssXu0Gs7lQjYs5ZnifxpCsZODvcs2tqnLF7q66wiRWuH
iob5mezd/r6ADsm0JnbnLyvPUJOwG1NHJx+K+jCYxJgfDHJ4ORxt5k0MQ+b1Ozar9tHrphhZibl5
iIfJqsoDdRPB5zz39RSYBuXUvpLpqgOdemCwkNeZO0Z9+V2Wm8kH9iiXUZGuZRridcwefPpbN+CR
K99Hx3A//WyYspA7gSiths7swYcKxNewcPbs2Si0l/5mXAjWuDQYuK1N/q3zF5QrpaHlVdxYlX3w
qZzandtnHKBxxzyJdCHO1Z0PxOy1m2cXk7Li96dqiLg1eKEhGeJsgOE+Nql1R2Qi5xTgLus9ZqHN
TVWzOeqXoXiVo128Anip3obBQWppmYu4YvuQPUWVghk9VI0sz1OZlcdihgoYzmy63xDm0BxFbou4
X6/IoqgdMspe164hdNroz5MTNAjW5T022OksKrpoL0ICDgZqYenV8TCCcWoaygHyb5BdWczxT9M0
Uf3zynY/iXzvdDDFsnstaTofHWWQzYwlxMMg1LIvwD807w28Wd+LJJlutYeZj/LalhRtUynWTZrF
MAz0XPHNMNF+7bCYmqgk49jXIUOfPtubyIKQdvaMg3f96G+YdlYvDHVq13r2eH5ZsasqB1Gu6Xl3
cRePQ8CMaGrYlKMN2COlgAtN/HH+IskHM3drrkk/z7veAz83JSRItH1E9xWDFxOHkqPyxnPX+BKp
TDOHcPKz+C3rE+crRfykdqi6eqbsxYAto0zqd9qO4tJM9RYSoC0oxnQdsUcAy1K9wAe2lltmth2U
EDRc18k82+XZymaIJ8A9SpBGdgsBNFuXpj5VXbZJMWFVwIdqOzPeGyCap0uQlmwWRYfmk5mFJW+m
tjR+jsizj3L76nBdY42ZjuDTT7WUFnp4DHy4Mia5iWDzDnahnzXtYz6X7off9Zq3KGcgflaYIfvF
tAX0JSaiV2IU4DjpzUD6eMDVCrburDlCq4Sms+tsu5yJSAA0t4OXoE3w0rZLLjEyWfqqFeF2MLJr
g8KkKd/pzJKy3oFbGHqWpLTCe4tmiEA4u7dTLIxmfFFxEDE8JlXmy5h46QUGHBjWHgpYENaYahEI
nzKC6OwcpujOpEM0AhC7zbcB/iBoMrbpV+yJ2WqZ5kR3Z1q6eilI0c3g8NfRM+J9DKBRrNlrDewx
+XlwnlsEGG7hmrO3ObEruje7Kd+6oqySS0oIccsd0KIUb7LkA7Ny/Q2IJXPoJhJxeRHD4mBCb5iM
B1JWSv2hm7z6MSJLhwI6j+W1wPkEqGdW+i2OB97TLDtEFyaWHbv7SRF4vzPtskHrw+g61Gy8PFpX
XJOI9/vu1lH2hItfGu0HzzrJGUpF9deME4jgWWQXiFfFmL17Pl5rZ6SXPFRmAjEKt95w7xNMxMwx
q6szovZmYhDlkk+2lZ1MOtzZfinA0bMYYXW8uZ4JrAFs6VXnIk62PUCfoyEcsROTbMA6lvdRm6DA
dZyZ+5QftLqZQXN/xhCNiMVZ27QNkiGPn3skpjOPbjXceHU5G2wzeFx3dj7iaCmcbiALwY9+cosz
y4FJXDFlz8xHzsbyMV6rrgrl0C/fLewY92weBhkwZ2+BgkPOumHpuMkZCLd7cd1Fn4m0FWaw9r65
kasiMBtWPOUxCJN5fbWQP1+XM47Q0BxBbnD5TOZvrpwatPukUuugpfaMdlwM+v1ltqB8mexZKVty
Q9Zh4RvOtcXdSKpLWnqXxIRjX+LntOvQ6RxWiMvsUI4NJFGagaE7m5U29Qn2IGv19b7LDdXtEW5z
9TmI3OdCpAxvEwQ/DD3axjn1xvanNaXVvijbo4Er5ynrCbgt6vul3OxTlLdeWAHiz7YpD1bZlqIW
L1EhaMxGjASnDicO0S7pNH0j/bB6pPWePogbzLEa9QTqGAwbmqBieFnuErLHzSBeS+sI1YvYr96O
nYZaqcqfkbF3zz2MvozX4+ZuSA1GLlRaSQK5ISP5y5lS94tjxXND/CgZbuJi0O8J/KyXtWEPu1MO
49w9uXKpOrUeZrNjTNV623sjzReK8Qw9mC7SZ0fgaADaSYL9RdIb1QNawwT9DlZ6vFtRNb8lDdVW
kFQNCm6ojtaZs4uWvkeYUoQG6gF9wl4Q3zDtYb3lMPuA35jy4iHCrJRZgP9Q+bj105i3AJtvcOpx
rT/KgtXPAbdUv7cIGWBd2CLAYdbZdUbIUn9KHhg0xxRcTW2EM+5I82aY6XlDvyrQni0e+9rzQBTp
Ex7f/gRa0GRPuCKBZG/LrpVVtp2N+2xcIyAN3BJOCLPHeRuNAcJkR1TlcE48bO+H7XaRXF6eoj1b
begctKBwLdESdqR3Ga5qDwZWaFoocsMXqIPEk891S4FVeAKKhCeIQUC4REAsK9beBJbo1/roWbod
A8pPXh5Yl9sHl1Sz+NBaav7ep/PGhulsTMTsXgWCBtQfBHwNY/3OoFUAOLCxpuwMJMjfMtA38GQs
wvZ2bYUgMxR5DrXHNFO0Ih3sbYB2aW29Dw046gDfvn27QiZCNSM1KVMTOi4SWwfB4e35G4C2T3K9
nq05S/tDVarixVtQHOwaeFzoMagYitPQNz5x07j7oiOpXjQijA6BmnY0N1/ZmOGLtAcUXufScHu4
hhQzDB6FFtEpZliCCX4mKBsyUXG9LpMw8MHFU/WkXIJSQqwUkX+TcT5/HxOdsDSqW88K2yrSNLAE
/34wGoBKMs59w1iJpZ5zD0Wm6UI8mNldmneODmjxG9K9SaLiucBeQji3R5kTOtJIXldRogSPUye+
K6bKGfbkQInj5JqkL80yH6+p+Ob0aNNUpjvBi8jk6R/h7vSMMD5BQWXvFtmmWyKRUXVPEN29+9Ic
WTHqFZ/KUY6oRdEyd7R3LBNSSN+wqpjy2G32jhW1+onh3KqDwozwcZBRaa17Q6jEwOWF44NjPTWY
qtCpwOSjvEuIx5xCXpgdtQwMsNcp90D6odtQ70KtXodfxrEQZ8bJFmOtxukUjVIgjiTsrjp41Lw/
HUaQcZihLafEzKR1h4WIF66s2d9hzBp+enOJdJc1vAt2CadcdJxMnPgALGT5jICIHV7TD2LPSKVA
0pjHtHIFTIYnJm7NVctYDt9V0VX6qQR96O7Q57B2QapD/DLSZpvBZOZmG9ifjNK4lOmpR5DicheX
C3h8Bq7jjxWhVbbvO7QWoVW4y2vO6f6j4jh6XIDVpkEl1br3aDoh6dexfHbGrLo0ezJPQlE7rNMd
WX8vXQdVDbSp5g4EWnK7Op7AfDAWyxdz2vmnicXljYKyufCYuGZhAwwQvpUYyn0Bl/Q54Qd+YFuF
cCgfmeunSQ3ivvUrgc683GZtfjP2M9uckoAqDD75DU8Y9COq3Uk3wOHJgB5/UH4xReWhbLLiHvFM
otCtevVkM4zgeA6tZBk5RExbTv6jjz+tOgzJpNydbS06ZxPUmW7EuCwy+2nEDAu05l6gP+jCunEm
543EAC6Tm7NsZsTdp6ZzjiH6j+xt6qVFiMRgmYV7tdrMvALLKFkFp9yfW+DG4KTHgWDBmaX3YvKk
tFbs54K3HvrY8wb0cIiHbwGNDLnvzHc2yar4KyQnWHsX2a7N5gbegCKpLVPFGD/byjJLLxj5zXGF
tpkkIgCaFsDLx4z0aHD6unHHS0LufHEQ45LJoyL6sPrE52q7MCTsptfQGpta7YE9gFO8cHwYrnQA
sTWCp08KS+HsZew5D9eJN7p9dfJ80pnUJR5+tg/7NPFSLsjsNLB59n2OY0LsgRbOAFcSEu52JhN+
c+sf6PHx+c2Uar6x3hUQ/csjMnB2eMA+OSRLMfDC5w3FdiIjadAIZquqyadA9EQyK+arjRqmQbpn
xJSvoHWIEA6SBBs7GAab4wdHUPKSEc447rIOrSqVRVpZ+GqVdOjQqfVCQbbpjURuX7P/RzPCHqWl
02En/71j5PalhOie0e52fZCBH6CgKol0CYY0ki9st8n6GWvbQpInSUcP0xpTTWjGXuEE06S6r01G
TFqAFtkGSOkk3nzk7YSioxci8SatBA3ZvHx5CvM1idnlzDoIqT+VDzaHfI83yzyhMLQlQ4imu25G
Qy47uOD+h1vo5QATnvk84RuDYvM4MEdzhYNITo9D+jYj2/8eE6mX7ufKqZg80a6RTcZSTJ74Hizh
PUOY6wkTFVU+KGGKsmZugb3HqxwF/2l416LEKMPsULqogdYBF+KsqFYDupuo28NGIkm+luSPpFPl
vzJbR8eCPbZUF4pdPgrLPkcP6Q+l8WAqwYRGOln7ldiVswTlKuV46WWd/UjNh4Qr9imMd6tJxuhe
C8QvOylBMAnTdLIzKSl4TJqKlUqAIRIZUmp7hL07wnDbi2G7RcIMK41xNPW8plCPWvQ1MFqgWniS
6DBAnKv3TdHTsklFUGGTsjfZmMOQgpI60ubErusFodjMIosazmbs0zSYwjkeSEqjDUb0DaGgImJk
TDpPnfquGi6yqI9VmE62ngJPRowjQLLw34bAI3dZVUcfSIr6Fx+RKEUqxouf0mqdH6DEJm4TtXBn
N/YAVn6GcLtLBzCnIXY38eKbzH8PFXPqe5RjTJj42/LTiO7+HhjT/CErp7m2Fcm3h5QtTrQn1Eb4
ewR3Dm9MZ4MgOR2u4VDYmJEDidqZVUSkuiIgf4O5GtRX39xJIeAYeFO0sCnNsh9VUbH3rvrKuAH/
VECJc83uosorSMyu8tpjmRL1ePax4V+aQ5e/ugkHMmmiIAdDGAhoEVE8I2SyBiXcXYSW+AWxh4X3
D2zXR5LmC4JAlyRcLCpuv5NLnKY7RsP0PnHEtmbH5eDN3zMV/aYSW7/Z61DfRZIfigljxSiiMiDc
EzbmANZdtPmelbL6SYeXPuTWNmNNS2eZwLF73G+CdDoseTNzG7o9jAUUr5gE3Fhn72YN3tXK0wkf
gwHcAS/Umr74i+WqMEFU6B8attPNjoKAXQH4ZYlxz+JlDQpdJ8AjiOLCDYyljow3V3/S/C3kKbfz
cMnvSFeeWVG6dV3M43YjRxHYS6hC3sZZcN+kLzar8lpCqKH3qtDF1WK8pcWa6xCPgRxPzCa7NhiV
Je9A+8zveBq794yO5dMvIe/R8K3za4Hf+IEN6PAK4Lt7nKGZNztGLyB3LEfxF4OL5EL8F244dPNU
+vsWkmlzak03AbbR+fAFD2PDKugiRetPkJXCW2Dv//2v//V//vfn/N/xz/quLhZ27P+qxvKuTquh
/59/i3//i73C9k/PP/7n364jTVNI4SOvdBl5okXl33++P6RVzH/Z+q/ETJO+6wuxb5xyuJ6A5jdR
Mt39+UPk7x+ChcSziVuxbKRszq8fMnHpuN0UkVtqYdJJNsb6hFR0QNrjM9ba/X9/mkdNb3kS3pPD
H/brp3ErYED0XCRwJvXkHh8WePjF9scLh4XD158/7PfrZ0n2C56rfER65D3++mE5yHwW6USCoULr
8C4R+ckZZTivf/6Y36+gJJ7VNqnebOEi6fv1YxrkVQCifAGRDKfZNdAOlbxoxPnqtAgvih7//HHW
9v/vL7eF8H3XJfrLkRi5pA218dfPW5gnjmTvqfsKAjpeBNhbPaVcPDIC3M2yb/WR5Sxa79Kappbs
BxtGaOiPUfFhsJ+y9+4sk5wtWyymiSUModkwgqoYbsgkGg5mlWUtlAXcP7ypj//w7a3fvr0nfMXj
h/nBJQx++9H+clMvhJ6iJlvVPaDIkigDBzjQQkJkyfQuuV5rVX6HWrgFZWa8Lnh3FQBIGv3aCDvr
L/78ZX6/ktxqvmeZ9LRKUk3/+l3GhZKalUDyUMVuT5qViBUF22x9113iwqfCemSy6Ln886eq366A
z2fxfzxxJF/K7X76yxWoMsico56me09X0Q8CnMonjlJWI5t/nMHQJPRy9eePtH6/6nymZ9vCcngQ
LLn9+79+ZrlF0Y6meb/w2/hnJL8LzFBSu9mcVxF5RnqPTlcdeTGXTGv9WRXNm0FS7houvo47aG8D
XK9/OA3836+EsghsdnxHobGQ5q/fqlnRH89TD1mLBN3BLaB+cXOctZ0JGbCkreAZCk4iqL6Vc0oW
XsTBP1yY7Sf+y8PEEWtyMKD4RdEifOn8/YxwBygzS2TdV7QStLrNlKoj/fFqvDqEBN6tQ6Ur5vsT
FPo+WfqECCJTlxdsOH0zv3CSHKchjZwsgcdwHInwz19Q/u0e5QtyUIBi4PXm+xZf9Ndr1NVd5ObY
rO9j3VprdqFGBSeKgUZCZKrG9GRciW6Z5vOaeJh32betrhVknfLVvelpH/JzJ3N2BRVQD1weFUGO
j9SScX+Jlxx2O+Mu/dWBeyY2tTXY6Af9oks4ghkQIZr1MQO0upBUFc1ESXfDI1GlydBimGjoBgls
MrwhtGPDOpELIvVhtihLbok1bvIDzSzBdIj6puXeg4ekQUsNybDHiZ7ofVagSbmooxQtBtpK/SQn
4OV7MkDZmQcJ/fVwM3Lyivsm/8+StzAyre6I3AVxWdErrgGYItLRbBRsR2PNTeOBb1W8WgyKtiF8
THsjC51OJ41TtLwY2/lmNcCy3SFww9f7D7fz35+y7beyhOkL0zV9qXh5//pbEV9jVpA3rXsN8fIK
lDKbjC3FgzhXSBVBJQjtCHOA5frAyCMCqKlb1kmJe5ApiIanP986253x661tc9fwtnV8iUpD/u2k
HWotYoAp7cOwRre6n5OTjwc90EUvZh76/MsTFQDQKar/4bT5f36wlLZFYeFv58mvl8HQooF21HQP
QLqSk5kRfO9WPYO3xi7vMoA0rwyK+IcdYuLTn/9mazsy/vZHc7i6PM2WdD0M5r9+NpIw7oV5SR4a
hFx+SEVMju7c4OdD74ykAw1n4Tylk4UUgXizB43Y+6Xws/IfDpbfr4EjbNO0bUtKafre9hL4y4EL
YAfRbG1gZHG500Vk2TurKJerErzpkXCA9D0zVRLAYTae/3wJfj8whOK1onwuvc8A4m8nGsiCFTRp
bdzj7ZuzAyDwZLmilc5EKIS9hJZiv72rEez/42H6n7/q16vP34r8xLTABmKo/9trxkyLuUfyWjzQ
irrEI00OFqXDDL/NKkDcwO9lGVTwrkc3Sz5S4otqfZxnOXa7YcFYlITIIjMka8ZkqxOWPx3d2xx3
89fckW6U/VxK0NjXyxS19lFnpU6OQ2z7bEWhyhE42owJy/8EW+5ONcTlwf/pLPu+Q/Z1ye6WOMWi
5ylkqZKa10SX2HTUGN03kteKrASbI1ltzHGnDutVgjcIP0sNmDPuoDxgh8/H/onCrL7Dpbl+jzgB
o3tZt606zrPFsHbCluEfWmFm/bHHTcpae1D054kaTfdzxQdbsiDBanMhlYQKAapE8791kkzdsRAt
r6pMj8ZxgReEvg9iCrLalQs2XHQQzIirAu83hu7keCQ997ZitEU6SPuYGMyK78ixH8pLyGrk4TBi
8fJ4V8spIokRL0OaXvVzOecHt5u9B+AR4FTdJOpesEXNGU5HMLpvUpXyO+g2aAZso3qCyN1KHceU
xT9KV0htYD6AzhwG29Qnr0S+9KzF0p1QB2eoSRXNM3ZHSrwdxqsl2avMyvGzEibYdzae0F5kPzoW
O+SKwT32q2O8tKL97unYVXedjR3ozs16ZNdOnUjikhdg6f+Xs/NobhtJw/AvQlUD6Ea4MorKpCxZ
9gXloEHOGb9+H/hkkiqyvFU7PsxsudmNDl94w7omIkIFFjgRog1ln4kH+nJ2VG4moN1yVeGl4yzh
C3GkB0qMzbfK0vv83gaccKfjvW599GPqIACW9m9GPg50vxWll5WPIxmuHWnRryHDGoCC4LLdxINN
krQE5BzUSzp4o7YUyeTcBhCsx63qnfw7jgOgcHo4ZF8toRLkOTUL7U4L8QrMgibfqMat1Rsiekfv
NXK36K4WI1ziEpxylTvYSESOCtDsGfuefg6oVTfZjeaQiB017+5nmaQ+RTGkyKFfSjSoXuvemsz7
FuK/vQkMwL9IgDWdnWLyHBmz5aXs7nQ7teVLM+ro9M6a6Xq4kqlrjU9shCT9UUNx9h69wcj7nQZg
E5F22NvF1qZ7BOFT7+P0LovDRn1R0ve7+6kUql50Q2D8mlAm4XD1lD7ueiOFyrxEE6OE5BigPDCb
Rxbb1AaO/UUrJ23yNxaJ6w4ILTCMzRzUEFGltngdtMIJ0Ka2itn/xVP5JnJqY0gfEX3tC22tUAIw
AYzG9R7qaZQ8G9ii4Fcep5r3dPmSPInBealB6NBGIZtHoEKKk4sKdKlW5WMRHbq29J+LEHXgBTgP
yoFDiMQPcY648iD8uXdP7kZT8izRawXCZZsnwS4OIZxmyhX7OKQ2TEEG1dplYDn0JnHHi3WAOHhF
TZiemZumxLeW9fUCFxtNHTmQ+8Khkr/1Gz8vb+npmNGsi82hQRRlQiE4BexAwQgPQ7TyR9P9jV81
StVgyIcwx+EBfDRNwLDirr0SoZ6/dEoxH1IZ4GKU5k/mlToCm0ngg3tOCT+VTuPQApGlxm4CCAgt
uQ0AoXSPJp3RPFjVUAmCf3/1lW3oEllCviYwqJNX36pTFG2HMDxQaCTmQnsgfqpdrKBkWgJfgCd2
o8wRCQpoZPvB1eq1BgD/Smp7vqc47dRpEBt2efTdk+hvgH+XuDpmaYlK0VUAixqO/paDOzhrvyf7
2lEIs+wr++qzUam+E2pRfbCM0/wA62t4zdjWH2whgn0OtOGj8RCOscCgPsHh0c1/j3ItYTuCAEvn
lXLMk7iyKxoM080sP9R4P2U3Gjy7AZoF0nxVmec26tCB4zyOZf8GlTHadsB+YZkSJoILx0f38kE+
332WcCyLohKbj2rPHA39FWdBL5rcQteLQ1/lyfcaQeV7hGcV6oFTcQdQYxqg4XLd9IPWXomvzwMt
Ih3Lkop6hQm5+DTQsnn+k6HMD2ZbR49da4rV0Kv2x2A76BomiqQZ/tnh8nw/GVS3QCNQPcB3wBAn
gw6A3rLaCpuDR0d8Vbe5s46KQNyPIg9eUQqJb+lUySszPVtkogVydPR8uLkcW54cr9ge8R0shHeI
E6vdYOgQfnEiJ/+FFB1utDmBiH4H8QwBgMalon15xp8MbkjDZq6SZVanBSMEhXPYZ130AqY/mVaA
s8ob+rpqqxfYvtlumNcLmxKRWIkMs77Lg59UKNhTc02Py4WIwp7TiuPtRVsR/vJQJC9SBT0QfsGX
JVK6F0OCgB3ayEDaYvPJBI5yq4WR/nJ5+D8lyqNHw9DnUhl/CjiGFPyOx6dGjKIOj9Hhj5ryUosS
iCm506mPwcUFj7qVBMIh7HoblVb2BalVqAwO5/d19LJ00SBp9nb5J51tQK4YtAvnaoQ1b8PTlzOG
6K8l2KhFcZgczNTWbtBtwH7MKKW6ieLOu+8mrGwuj3p2y9Hs5YShO0Hn3aD+ebwOk2uiNedLeSg9
zXPuRgi8916Z5msjL90YNxSt/XV5xJOqLl/ecKx5eYGo667UT25zSGfA6yEyH4CppV/qEm9LG8zy
FmVZ88omO19S09SVSapu8X4arjyenA8mroM767/AaKq+5r3xDYyxhaisCfC79dp45lFG/5qkE8VK
3kxDKO5PChfHg1aY8+A3Cm02rE3/jpzNWQoslAjzPPWInKV9V2aEfQsih+5KAfR8aRkZnLlNAEaR
5PTinIwhH+KkDV5yajPYpPgI/upd5T8h2wJJ9/J3NMUnw8Fac6FOSE4Re/d4pjmbmRwqtA9ECWW1
h4TRl1xaE0zmNRLqsv4AFux1X8BbCGBNvp5SdiQEp3Wdt0Mn0ElwQf7XTaNnG8sotN/ITeCzVodh
+txjEeltzBYrbMhKYEQowJVDcFs6cW1i5iBszPvqFp1kXIVmTe0GiGA4sxbSatf3yPQ8E43r7S+g
FW7yGCunFGRZSC0NTxDyMKtrNLNAALCvsaI2yarfijRMX7GPDPAaDUO0eCY4uViuIHP+S+dCiFe5
FVU+uJXa7NAjyeLHumodb0VgLXD7CrLqw6nliNhBWxfNA5BI7VukZNc+6vFQvwVVrr07WVv/StAy
jNb+UE/Plko9TAc7oI33wmzVQQ7p9KunCvcSpBVeHXFHaRlw4UCbPjQMhA/pdAUPvWmE3qIXqNff
NmmUH1pPb5tdltWTWuV0JpYF2g7OLWB+3IhoyINUkKjDp4CyhwlrxxGRY82BffqGrjIArdavi//A
B8JihmRT1dvEEX3wkpG5ax+Az8r8eWzjaEX0lw8b5c6W7x5llnukiuAGU9ht/uMfaeyJBftfrgU+
aS0bDAKAp4nuVethGn7NkRDF1o934RaHTRMCaO+10WoM9PabSc6Qr6NqyuoFBbwa/CUlWXNRgJUi
vuXfWysDngI66Uac5xa2hj6NTYysDPfZIVsaNo7Ix+peUrsIX1UdYanhke0NcIh8M7kZBkKqRYBz
l71UMlc3VZ6hmkrFMc8XLUQTuVVhmrYP5UjtBE0pRETfbFXG3i2WnHAm8TT1QqR6ybfc4ntqzEhf
BcPmrbVHL14BWmu3Hd525gtSSrWkb59U0QavcqDzhJEjfA3DJUHVDG8awGjkzjvFe9f6BSwSDECD
FPxrSeMcGjT+ldGd0q1sFm7RIQ2kTpvmuyzwwh8YfGvwNP1QI5XvZhDxqiv66JfPM4WZU1t+T5Ms
rfD/LLJN7waIJEeh7zw01YSFbelhU/1O+TsvVpTuRnv2J0L+wmb/I/U4umP4tQMv9pvLv6n3LRTn
RwBsGDAUQUrToOVya2GYNnTFEIfX35EPbcQzGiQWfXs7tKyD41H0v08QnL7vq84VN8RU3CLUBGKQ
EDjsBuUIIgfa7xOEsWHYuDPQ7TXvhj+CSrYM+gU/dRSgWlNaSNBjtMzcDF0PstJDHLu7gSuhwdbo
YvCUtl3zi2p0dNVDFFTNO6gzJMOQ4fyd6GxuQCgRAp9159bfIasO4T1+Z1G+G8YMdss0opojw2hA
d6JGo3onBk/ryPay8F21uMz89iqnkZQEWkSNjDYyfpWyGbybuGgx9ktSAuRVj/lECISLvuAOxbwE
2xQ8JOU+cNFGXcZm1aMSXwORue2a0p9eolZBM4R63VA9VJYWb0vw/XA7mkK9DexHBayF1+ImHrWB
9iI2bUBCgi7eREUYFktR+APIfgJodOoGgH4r0Tme3MF8jBAWsiEksoJooiFslBoeFbwk1FeNV8lH
expsMMIRlJpwQzpsUSiUSfEuXT3sF63y+hxslI373reJvx+3KZimm4wAQr02pte2D51HOW2Z6k5W
bYfUgjAofcN6gy0ID8qTVfXQsqo4vZSzW/OdWcC92BgdRYqF1PQo3QwK/Rc0vmkjxDIDUu5U5JkH
12pLLmYXgx1rOYB0LlbQeDTkifLRXfMXGOXWypv8Ix7D/gN8fPZqIlfY3sAkbyQQEQBsN34ppnoh
AEBRjLdV/aPoTEM9CjPE9NPA7wzrObMwg9uxEdALKRWihLgqhyI3tjgRzOJZxVD9l0Pfwm48ybUP
rZJ+d9e2rirXJfaMwT+HKZIG4tzkoGVHqnUSMUizl3jWjeaB/q6PdoKKipWQDoxUNdYHjGjRM/Lz
tr/ygJ+Hfgxrk1WTg9izAN7x8z1VYDsRvjQPM2UUXB3Cr1wSzmOcTOmjZeVXQu7zYIwTLknnTEfh
FnZazoCTPWamUZsHzbHq7/CVZ5dPcCO4GFHEa1VW35SlSP41jaUraynq9TY1eAXJ6XiSeYH8ZNQF
yQtS/Ujv+m6J8l+edk/YdkKo1EZUihv6JQvl1k5+5cOeJzmOrhsmoRikD+cMUBCmIqNk0TmHti8A
y1mSOvlgAFutTAVhv40loNeJqs6y0CfvK2reYEkvR2mf/ASTCgAlOapIJBYn0TZN4GrA1iN7aYYY
u8o+RiOox5gIuDOGnDQ90e/0Ba6WcFOxQUli1T1e/gXn2wzpXxo1YG0Ewlen8TAprkCQy65fCFzN
Weqjn92qdHkLGzs71EaVvV4e8E9l5ji3Y0TLmfMpoDDUcI6/uV0UDSp4HdxDJEmQl+wzZxeUOmUE
pXytAhTnhk9UjTXt1jd51hC+rpwl2GZssgPizWyZhFzJa1XK9GNmotNQ6T2oT8pFyGcbhVV/b4+o
bF/ZLucnxHFomZP/IYOmG+7JXvUtu8aROaheZq2RgsCvdddDojuIHYlOA14fdCsuCmSsLy/Y+R4h
8zNcm+4W3Xp26/F6uZXQWLKmeDEhhRAjQztOt02Lr/Biwg+E0KXByQdU5di/93Fb9jMn0R+u/Irz
fUIOaqg5GyU5RBrx+FeUdDQSBA7zlwmPvJ8l4+LdHEB2a4NcWxrDJHaXp302oCso89hcDpKni89/
MqCo4SVgMvWiw5t7KHsxrvpQqlt6OuWtGTndlVT7vIVKZQ8khKKky2VvnVYU7dyCqhcrLDZzXFXo
Hf1xB0YXDxdDTfPxnoWR/NpPjv1FWi2qtiCH8ycYzFJdSRTPyx/zT2HePDbc/0LOW/Gv6p6tisYs
o857kVnbb0zskx4h2BfLkBurpqGahRukjrRV7wvvW2IgsBrqlfkdhLp+KFB6dK98/E9+kKLGOkPK
+Bb0mU9yydGkAeTwDn5BLFjhUFQG31rYBKhCqzELlnishasSDBOFd2Mab30fEvIqxnL4qzIK8bPp
UKi6vD3OToWrKIrpFsV3vhUVyeMlAjjrlpUeIFNRwo1boF7g/ABz3H+XwaTueVTeR4XWUt4KsYtD
TJyvLMnp9tSJCQwiE2ceXvGAHY/vIneukhbArVaGRXAbe2GVPNsFPtg3MLbR0LcLFVhXLuvTK4hB
ORUowpvKojBpnHyGzM/CNEoc5zlGpv9305Avb2v+rbE1BLHC2hqQpNlg8FhWL5eX+7QayTtpUBIC
eGcYlNBPHyrApYDVoBvvAbC4P/Gkwvc0n3T4JYbbu2s1Rdo3yMkaTuUWyNYrd8EZwmSGaIJqEIBJ
gf4B6zhebbB6kMl4HvZ5Vg4/BkOz1rjnpsXShN3yLfHtZovviLbHYDaCwBm3yCV308Ih9L5WtTq7
J/gtVL9pOyCSCq5MnlxMWunJGpRDskdodbx1UNSCyG5EN6hYTXeI+YD/bV3Xx9+XEG7rOVP81lWT
Z95c/iKf/A4uJLJPMKUsC8X14zWBy2C2PWXiPe6k2a4ax/RRVoNNBgg46VcVO/oPWw71C4B+7YPS
pL+GnX7lMT/fFhYVLcFBpJ5FA+hkLdwYndQo6dS+7WhuLq0MbuyK/EC8VgKO2iqQ+NggO4sN4QJ+
S3sNKnx+IAiabEnJErQPQbdxvAZtMjUozYph35hmuo/1Id1M9mwR6cE7Tsxe27FE1wKBeWH/DmB4
+x3d5kXSATFSzDs5hYgPml2BvfS+biZkWywvw7avT5S2o6YTXbnnzu4ZhmFtCZKBtnAETu65ELxA
hZ2WvseiDbaYRfF2EaS191+I0tzGN6VzJcw5vVjneUnAHGDFUPAm8Dhe0jodaghngLnkNLlocUzZ
gxWAiX8EcNHt2MfxGz1staZ6iwqeMyWBs768sz+bMrc6AbEtTKVOX36ZI0Za4WO5h1/mY7rlVd34
6Le+vvGyUNd3CT225Epj/GwjM2uF8Ci1feZMdHo86xBkSVrHo9grvwWHr+BW3FBUaRHxdzrbvKd+
BKU/9TyUZHMv+H15xp+s+fyWcKWThJGAnRwjqyk5M0g07XnTcPIpzaD6WkhbbJB+SZsbXq9omwXU
p4YgtbFz8rrd5R9wtqVNwfGly+UScNBhm5fnr4CDNkMhRs2AHU7np1lJ7ArlDv6UtqhcD++Gy6P9
SZmPThDVal1wcRlMm87xyXzrIDOoHrnuPotcoFll2UEUXCGh39/Ty2uwjK1jmNWpFyDNhhUFgMwc
uRLtJzAS06RWjZT2TYsI+RpFqjDetFBTIXt0MgC2tCzRt0nvILyLwl6jC4KwcSHgVeWRIpsubOT3
CgN/FcTTprFeTBZYVoguYQoOF9IxxfCwKDoLzpiD5e2g5uSwcWXzFHZD1FyL9ebA+XQtyL10dvrc
5ZMnO6/uQnw/Js/aJ+NAsanL95EpB7nAh0OuMLkm7QvCxL5rsdJdo77WbyUG7j8QUh/fXR/PFlCj
4tqPmj/AyY+aEcqzfp9jGrRojvdDII1OBWY87fWMMvcWBljl3kPbwxgcpnSm4QqUFNQXO71010Vj
pNrW5xYLD5FeZNqV7XJ2yaPQ76AiBSdaGK5xiqsE9RZUE94Pe8PIAiz38sBbheMwdktbL9Tameti
UeyZq8u79LNhXZg7ZD3EPM5pzJEUvt1KI9f3SL0KtUN2wAKlngfUq8uy6LT7GkDUpi6b5kqL6pPD
yHvGLTC/aFQm5v/+12EcKmUEIPrEHhha/J9VOVgVVBqSgBGCe+WVWf6haZx8anCLDEhmSWR/+prx
2GUurh5i78EW+ebTZEf/iLwM5fUyCVa08qfoDuA+tiUI5eDt6Pe0KvQsqnY66OJ7iPdj9xx2wnrv
YCtCa9cmWLGDX4lVZTXRuO4L+hAvLdDsYNkEVWivcscub8JJ4W6bx0XmrmSPb9PNWHUz6l0fG5Qj
AtOFK3b5k35yy5O+zC0xuAC0tU7Omo7BTFt1g7kvItdfz5pJS8ss8dUCB17cUFzGpmOit/uflgXy
5vLYfzqnpwtNM31eZGJ46zSHkiDm4rr2jL3uAg2hXurGXrmsnamrdiMQafMF0Y5+i2u9KR6gb2YP
Lik3plikq3d+MDkjkmxNPwuDaip9gJHYP8Vx5hhXdsQnzy91zrkqRXeWdtHJW6D7asJUnQCgGm3x
Bq0do6+4HtplivpvtqqcKny5vDTnnwXQLI1+U4C0ACt2MmKK7IGeJpWxNywx+U8tavevgaEl42qw
O70huRL6N1D2gb8z7Vq+XR79/PGl/EaRlT95eiGLHB+3selMEH68fe1MEqpRLPlle6pDExf4lFbi
ZU4N0MV1i8p4rWFUeXn48+XWUYWgGMbRI95y52vor9POLCWX62Tu/SJs1h2il3BQUwPdkTjU6TLI
ZroSX53fLwSuOr139w+447QxDHSyRcYRRJ4X+pAbYlvS/sPGwV5i6mo8X57e+S3KYBB+yFBYZBxw
j6c3jshv10Wm9s0Y4JQ02I32H10USACWKYaHUcTBl7Rp/j2ggT7i6PzPJl10TufIkkZayl7DeEWL
f2qaQzkQTIt9ixcDHtP/PscZLAOIQZ/dTE52kEGTBr1oBiuQfkGge9C0vdV54gnsqV8sA1IhzOVx
u7k87HkGyJ6da3Lzm2hZZxVJIwgBV+ae3CMvgu/8KKG3QVxBK0eFeIhnWVr/rmm/UsnXwnU2KX9N
cmR8+39+hj2noqZJwK6ffGJkrhAt0my570xNByJkxhsLMgQwHOTW7rBxgOEdjcWvMQidx7rOPaoy
4bXX+rxEQC+Jy5WbnWNqUTs83miWKrFFcSydj1C3WFuO9MG3NJd8d819C16rqwLrGaMiKyMoxK4K
UjHCKVwoQTKr5JTj/vK6fHKwwVDp8HRAroGWO/lBaBNkCZrpEnn6OLwVVRhs4KYYs/pyfN8giX3l
3j4/1iClBFEzUDXec2cONP+6SIKIcDdWrfc8lTzMi7pKi68iQTkmQwC1unKHnF+aMySOicHQchS6
NseDuV4cwE8u4r0+oDr91FSICm/JHLsVSnUB3qeInNurLCjLb5Y1Je+u6MB//PO5I0GkP8blDRTy
rGLbmKPScjXm+7yt05/8nhbbO2RXlnGeOtPW83zjLkY67Eo8evZhuafZ7TMQlFyREu3x3HUepc7v
aZXFA3LdGxcKJYVHUK5NUW9QnsmuTPN8PDpyRFw0IUnJQXsej5fDdRun0PDwpsBcateYbfZFFkWd
AB7wkfOO5TBdYYh+OiQL6kiuNJqQJ0NmsONALDjuvlZN0e5yV4XbMrFdNNhUNvQ4BSLkf2VZz4rM
HF81lxgVlyiF3dNINLASXHrz1D8kaLmhiTSJrHqfvVOmL0M9yAjXGd2tb43STR5sKgHjenR9WGZQ
WdJhVzYlNnkd0u7alYN1ttfp8EOVFCgOU/k5T46DURUkX+4+tZv2Na769B0IBJp9og5r+dThQv6j
7IM22WO9mK3h24dX8rFPPgf1XmQlBdU2SiMnAVKnpyWq16N/6CKtvzX80PiGb0EOtQtrXYTREl9e
2XNnIRlzpiU5o8ohIQPeP95zWGFgXM5y7KEcTdpdbibpLikch9M8IFmBnn0hV5hioRZJdgFx5PLd
eXaXSUrqtD+gkZH80aA8Hh4r0iYewJ8cgrLBQa9HUGtbIyIWbFWH7Nnlwc7nanFtMk9K+RTXTzPw
zmxCxKrK+BBpWrMrKPt9mVRpfiejfXdBUm0An2IYTUeRltvloc+f8Pmbgq8FZEt77Sz7N3PA5Ehv
MzbAgjcA7HKrjzlyaL1WfbMClYPwCsNl42kVImNZ+N8AluPKYf/k4M3IdloKFFBnmKk8Xm3sLTSM
uDt7b9YDLJ5FYTbNSzj4mnpysI6bFvCKiF5C6s0w7YGUezdSy9A80ss+Qh3OCIz7ahbivrLt//Qz
jlIm+JuQ1BVgc6D+ZwFO1uRG1jmxSxTH075udE2VKzBqdrdIKjGG0OYclK+KwBeow1g1eomQzGsE
wirfv3GgM4OAwZ03wn7HQaQOZ5H0qxgdx7wF5K9JgDEjxJQINOymtd3hP4CF3XMD8Wo6oG1e4Flp
ibJYB0UT/bzy5ecSyuncaLy7OvcrRmLWyaJHUTzpdtNxwmibVOvQN+0lFp3+ruGaoZ4c+jDkdEmL
g679XTIa43ayq/jeRmz5ymk7i9FZZn4I6gSWpLVhnaQgLc+ObVFVRFXWVOkNTFH/DTu/yl7Xove7
Reo4qFz6eGK/XF6ETwbmUQN4ACCXXOSUqov0Zpt7XEF7V1U6VGYj8d9DEHzdFsLLsKQA1X0J/ECb
rhy78+uFiAwCvKKXYzLxk/LWH5UgGLP+oWmUnkIb08sl+OpSXyiE9K6Uls8j05mYCrwZFDdJnjjN
8JyiarIOZsyhTRL/I/DsOt6iimw2Tz2SdWo9greYudKW1tynDQZ6LwAkUEM29RgJvFqU2pVz9dmt
Q7oyP2czGpo60/GB1xBOlWVnBYcQZc3Xgtf8sc0FLRrdnAUOm7BEQTYedmmKnj/43m5YYFbUbC9/
/T+YgZMj8Kd9RMsBVAWp//HPwDQBAAyWevtea7NiJ0MNm1aYiwbceaBR0zoN8w7AGRqBYAw7W737
qgYTWGCJ3t4MuZZ5rx4GcfhNyWT8GHoTYqzjlvaTgbrE86QHAfYsnejKpTcO2csI7VAtHTzFm0dg
Tkj8tTL1HyY/SD7slsADZnFm3lcu8OeNH5tR+OIIhHaXmlVjdAdrf2RwJ4Z5AUPAs251VNXXqvXD
aoMlBrpBXhk5+lbljbZtEwf+j/Lgj1HYEp67okOch78iPShvKkANqP2imhgtaxRukP1GEcjZsGNR
vXSdMdbvWrfHfZH4Nnsux6gb7xs42z0C8VpQ3iIjI8wfpkpQZELmzxjXA+IV8EsDB1MfJyynJ3QY
ze+Fm+kYuMRR+Hr5453BeMhnqcjSlqIDT/htm8cfDwP0RCHu7+0bmY2/eyu03lBHqoJV4GgWLq5A
i1Ewh+GIgdPYoHKb1k7a/jR4z/4oHKHRHddNheVvVzaPEiAzWohO3v4yI5A+i4J62RY/+Lq4ctn9
kbY42XWUIhw6t3PqwI8//uFhNnRIsLnaPpiytFv5LQa+y9z3RjxAqHoHd53RJeWT39TC2Wq0ySp4
7D05TZ3i8bUogBGTXlW9iSi5NrRCrtnk7U2b1BGYdJQdf06eYEeYiSh+6H0Uv9j4k6FmFE4Cp7oG
UNc6n4z0SRW9BXwzthQD12mEpWCHXwL7vYsREXbpZu6SkkVbFEE3lusGOaRrN4HBZE8XA8QL2SK6
AXMUcLwYgtIMcgCutw9TynM/ePLg5i5yMKH+omrGQr5nSKZjn9ePmXi0q8a97S1wALfjVAL4xpGk
KW5z6j/XstnzkHdm8kvIT+iUQCs8uaKtxpYoM5nZIQ7wJ3nCQmf61qWmFz9ohWge6NbUV17k8xGp
y1KAI8RHfco6reIEg4nJUOymh9CvDQHr3SC0Se2uWvj1uMe/KL7yCn02IM1zLj4QFVSl5//+V8KO
54NuG15dHBDrd254C2Ewj20S/i48POC2ovaK+ubyqT1/cG1YSYoyJw2/8xp04mupO+ltcYB4U+Ou
nNrf6sSccFpJs2hpItJXLiq4/FeGPc+giHTIXvkDvN9ZgJHmGFSr0M4OvYsN4yOWdB2uN+5Q/obH
DxrfkM6ER3APwX8xKa2zooWCStD++4Jz4snjINUBKXNP9lRnY+ZQEcscQM/A5a6FWnMzBt8s6SHQ
UObFlcD6kw9sUtSlg0bnyqGbffyBm8HvNQAQ1SGHVb9Nc++7i2PgPYjseou0T3C4/HE/edaZGr0c
tg1AzjONqYxefT+OZnnwIPBh6jRiU4IpAt6fhMvmuKmIPII10Y5u3AH3RiFXdTnOrPqA8OeVpPmz
ubvUv/DxQLwHGbLjuWNMEEPd7qqD73n91jem4t6MdXMCLpE/YRVAz+7y7P9wAo+vMpttTTTJKQaQ
clo+qKNIulTqs4MVSvSkvADvYUplg3szFVjMo+w5CzSOtc/QAup9CLLYz58E6LoMcXKzbzCcLB2I
JSLTTEhQOq7ULoBgtHtkTLJdmrJY1X6GeZRoJ+zKWq4RZB6d1oQck8fdJkBBFtNcB5LGSotwd3t2
B1teecA+OcPsX2p9rgQGBmDxeGVdGWnmYDXJoaza5IvAfG2TpFrKgGZ/WxRTvOPd211e3E9SRBoj
ZGJz0Gg53CHHg6YGLp6VN9kHCWr6wOesVqjKmt/LvjK2llZHX40A76vAbVlp37eK2xL6voFYIgqf
SP3o4z+fLfpFBrRz3qwZmnyyv0a3CW1sg+yDH+pxhocPUn4pWhXDGulO476IwX9dWfjzLT0XlgWg
ZRu4NtyK4zUIQlz/oi62D0mHMSmMJODxLML4GkYi1lEurYYrQdZ5nsKIJmJCc+lvph8cj9ijYeAk
DSPG3jR9w5tLLpNpCq1FVWbd+vInprXP33Z0gCB/Amac3z+uLeZ5PJqn4pJwL3C5pe2p/RHIpu5w
E4mSJPpJQQbb340/BaiElnkTGsjb9DEkDhSdfPnKyU7cd1BYWi0WnCj8T0HratAOcfRIblRuJfjs
VrSXaRVHnbPK497xf+AvgFCWQvlTLSNE8KqbIcj820Gg23MvnIZ4C/7RAOcn7eUXvzF9+TjDreNF
MfvRsxB61OL2SJyn57eDUYxE/OB19GSF+KM23kJnNR4MP61VuwToIKCrSdUa5Jaja7xqZGs8BEUw
AGzFEBfVIIlglSLO2CBTgXiiEhXSsBr+EV/tzuwe59A+vqmsSG0gXgXNqkT+IFv1nMeEhrnvIgej
CTDDyx6RH/HalmYjFjEhp7cs+mraO1rp2utEud3PQKIGtXJUjnVj04sXfVD6iAlKJjtvF0V54d1b
AV58hPO62qeOV+P3biT6V5XF9bgoc917jvKhl6t0Mmt0ps3G+CAeVeZbxjHM75DcRtysi6fyJyqe
1Y+qpZC2bYVe33GeNW0RGT5eGnGcj+GXKqf1avZt8o6MUrkPpV+OSKLG3gFhYAXProjjZdpRsFth
wF7fgUTOo2VYDvbBgvH2hg1I9yW2Y+9XF7t6sqAOn2GdY/j+e+Gm7gdFSt1bg1Uv/Zcsp+G5TGOS
ATwo4Gsuobg3yWOGuUz/GOEn9NNubPKpUY8oBJcmwuULLYGsuwhaA3WJkcphsQrdWjQws7L6J64l
lXMX6EGEXSduKyEmS6GLL12Gjv6DM3mNu7chzSMTIlLrzjHG/pXCJ/YetXQxN4VB6y4rNGuRWa0C
VF7HcCz31pThJABUzm8WUWQVBWnafAHgn1nbC6G17ndUEvIfbWH08SOTClYI5Dvteuq94NaDYmYs
ZC/a/mV0cLJcYf86DuvKi8uPwgNGSrgn+glHS7tNXlv6iAb8QnxWl7KrdfsLwpbezx6LFO2lpcSN
fbuIMcC0i9YLtkGKzBulmbGr0JHNxwmz+BQ7GJwTFI5CBX23H1VDYwQTIsS+1xGqSvPx8tHPC8MG
+4WWxjtaNEOgk5C5RScWWDxjZRGJElaBZXT6e5dBEvymF6U0nnxIQe2LyfK/U8vJu58ywIUSv223
NvJd4Cf9vej0Kv+OOV7e7mnKTuA7+gqdIWQ5a/tXW/tR/18dhNJ6rIGOTptUptm4KND6v81F6A4L
hFELk08EyFfFtftUYNyg7nBDFsNdm3SzFUWFUuUS8WWyppUHyfYRlKBKb/k/JusGXupgLQElUqhM
iJVmTg2xwg0OgHr4lqo4QGdHFM0umUrsgKamGXFKAoaDuLGPywAOVLK0D8DPfAxxtLh2VtgEYQ/R
VGX/VGE1qO9CoWlbq4uUu8VLA7PRBgEoyL/tGHabzG0QFDLKZAS37zu1v7Mmd5y+dLLA+4j5evlr
FEUD2WRSASnTS8N6lk3j62uZNulHo8G5/tenEiQRDGnKjBY1VPtUODXN9QhNUZG86EVbehsRGcOH
hg0H3u/o3Ne3KCsZVwL+85rXjJkiYqCjQ8ZBQHr8lqDc09aSz3iozTBfJAoCa4Rf1kNZl1zeSJcU
jz1Kic5qrJP6Z5F7s0ObRAUcjX78DC8/bWcP94xNhk5BMEq04J6K0kX486S+kQ0H/CgV/HAdmySt
aSRi7I29dxvNv9KZP3u3GRBZTX2GddAAPpWvyEJhT0lrjgdVJNOiLwN1k5px/zY2uXeNm3EWDs5j
8S4DXgFeAdjheKVNymIF0pzjQfiG2nsgsvGW5nZBZxxR7ls5ST3ceokXXwOufDJJUhuEXF2SqRm8
eDywkK7vdKTvByvJtN/4O3xpKE2FKwPVpfpKcP/JF6QgD7SAvjbZ+akSi5BIUqjEdA5Z1uVY4E7p
z4DEtVx4o1IHo6nGK+nLeS5F44nNO8/MBAN5yvqcqCAmVmnAsIf6sgYxLR7DIc9+t4GlP+pVPdwK
qza3+qQ6bN6QuMcAqpPvlzfuad4MmAFoEjVq3uy5OTovy18VgpBuNjZodvpijGZuLMyCbqfe5uFP
/ASiTSUiEuUJxZ0B7ngPrLXCNOJKheh0e80/gVY/5ZAZgInc8/FPsCJHwyLRz19aVRn+yjUbF9hl
idCUa0fNfdBWFTrfefpxeeYOf+3fsSjD/o+z89ptW2nX8BURYC+n6nacaltKckKkrLCTw16ufj+T
fRKRggj/QHKyCkbDaV95C0aZ9B+BoVKlngtmh71AMLLSxbMLt83/6Oc51xVLVV8mIwyOIuiKYJfl
5FvvDZj3l/ujz7e2HF1yfVl6gHB0f+eTtrCWArX4TBEIclWWF87nJNW7B7vu4HXfH2y+txG5ocSF
yAsROcwqYxbkO1OCAkGSOM9630jXA9MLNyAYUc+io6b/NAM8vleGXDTWaOqTlqOwA+oTftm8Bgo/
uy/Cyitf8AiHK7HJ1NEyEA3InZiwrMyCEzjJXjsX6kCsTjw/eTugM8bPItBpglZugH/NUCfOhBWX
quJ/OcRufPD5SE+W4ds8sAbmbYjZusN7MuwOA3tpCLLF9aXvfqtKMFwQCde+pe0w2M/3P+hyyzI5
6KUkTvRz+bjXq9fGftSTyzQvTTBkXyRq8akiP3hJmmHcKkNtv8OgI/xzf9AFvJMB6SWhdQwOjId2
AWJsA1dMbl68INVZiW1W+dhatk4UvAus1rEeQoQvd+g5ZcEhGyvLeXQRcjqJWqmMI0SVTmw0ux3F
kXR2OGE9nQ4nHaOf4cv93ymfg+uDJSHFvINEt9CX5mX7yAIag7qn/oxlrIBgQK2kORo4Lq68ucsj
xDgen5UcnFLjHEGuNQXaljT4n7uyjscDRte/LbBn2Op2Ku2Ot0+Kt5b5SP0ibszrFYd3iPsYKkPP
Sq4g85AEefjgIDAxroQ1tyb17zizDLl1tTjFDlt/JhcoceL0QCRg1VyPvrREB1J2f1q3hoMSgrob
WcSy/Y3OgSMGdzKeI/rgPOoiemdZUfpLxQp6rTa63BcUvqEzynuXIecgiCjOGyeMdDINP+m/YS6O
r0lHVfP1rVOiqi/lBeT5lJyt65UqS1WvYrrJL8FQYqmltc1EVEbXTbre6D/vD7Z4RKgF8mgB7tDY
at6cO2WjA625SBa9GEXSYhGZ5d5PEj+IPG5rjk/gxaIXK4rFn8l0zX7lACxuITk4UESTnAnlujkC
FdiAMSXUI17ImhDZ8fQ6M3Y5akd4Ngepf2xEkj9ovj2tlOpuTRpVRGIkYHGEn7PbL3Kx662dKn5B
ZNenlYOkwh47++BlQhrwpUhkWt+3qo3xi1Xab37MgDJQRgGMZwIo4Sdcr6+DLAy6TWX6ksUUS40+
ybf4Xik/zLoUD21Yr9XkFkdEjkfwxaYF5mvNo19Qnn6YATB8gZHgKo8hDqTiMOD5AI4myUdv5eFc
nBJsNSQICy1ASIdosF9PT7crRyeyRzSrCpqMyklm/vYmsUa2X5AyaMtL3J3MW6D9GfOMBVcrhHnL
bHxxI8oj3xG7NJzdVOIdu4urrn1vp1TSTnpre/7eoHFFjbW3y7I85pY3PqZOZGEaZff1dEJlvrF3
jSVGd49IXd2HZL1jNT2WdplWL66LvUuhqpWGjIDS4pfUTciSVbpCVo/9MRl9c9STNKJEI3IbqcUq
/hFGdbBG8lksJMYovBgOUa6ES8x7JRWRnNP4Yfsy2YoDLmNwvmpINR1Lu61W8uHlUBaRLBtGRnhL
9AOmf0FvEf68QEhpXsIw8XTcresviOFY7eH+FbSMtP7yulQJ0gHnRan6eseAvI1ILvTqpZ0QPz76
Q52e0Az28BXzo6b6g3UT5qQgXSbrGBqteAb7P1E3nwaKHZpfZwUA3mkK851aO8rnUc1KzJXKegA+
0AUmOj1mMP2KA4zBtigv6X8sorUTvYNRHJRGqlzFSliXH0tojdkKsmVx1UiWqEfISpZCmLwoLMRm
lWDS3r5oTt3hoQPHGBqYaD8NelVcRh1rcBMZySOS79rK7boImuXqaeS9wPUkG352EDUvKwMf/aIX
EVLL22rIv5cbtNnMdltFalkfsxCDppVBF1e6PI00D6EQcUCBTF2vZVu6PJJCb160UmuHI36gOegU
vOmNHeFa/yGHk33AxuzNTwnj0j5Eh5RoAFrO7NGsKgvfK6PqXnR0tfGlR8/uEQHYBxemzreO8gs6
gra+lnMvjomMDhEVpl2rOkRws2CnC1Hybyxfeclbapr4aYHl2HidkmYHv3dSsb9/UhYlI3qWDjAS
GLA8Hlzrs1mCOgLflo/h6whq/V1U0orWwj5+otL3PqqKo21G2kdM4OsPFOqsU8uUP5RVX68s8iLz
R9eBCfMzpAImT9jsd+AXkrHdk/i1Duppb6aRjkdPWEtvTfS5cKCdwvppFKXwN/jaDhTsgYhAL7Br
b+WTLPYbvwTQIzg1KhCEgbPHtIl6QbtgiF8N3usE/p2fHvtoCo+amKqvXjcae8L3tetx0esjD+W6
knYesvSBAu31Nq/RoeuiwUlfkzwSH0tEK+ONUDPjoepxBt34iqlEyPR1+DuaDR4AlSuc9y4AqnDb
irLcs4Y0V1d2x+LAm1JegIIMgtcU8+bvQ+x7Wq8GQrwKfMQbvOhdDAFqo8W5tDbdehOWrdMgGpk6
wU7kY1WeBnwOkn2KRNiLO5Tx79JU3F+Z0tDtNUIS8a2ehu2x7tN+pfr3lwBwlWPxf8t3jF3EzWT/
dbL6p2xTYlNeT2U4PoP9LHPcaojVQPVEYNlA0NT9posCrvXaTzWQR70rbdc9K/1jdkr2lbWpx3ej
KIozFjT6W/umtOQ5XwAxENOgYmjKCOfqt3HWjdYbUMx3sMJBK+aLXmPDIo1PswckU5BvvL90y5Vj
RNnEdEk7adXOXsDc9PChV9rhOY38zMPiPvSfcOzBizTDIA6k12BgCfG/jAl7gZjQlFTz61m2SZfp
nTMMzxH56RfHdvGmbUR/0UZ0aTj05p/74y1eQr4qNQfWmwCG8EXepf98VQn/aFjH4dmcrMegzuti
G9np+KoLRykpmiGSxw6uP5WVLd76CDM0SHkKZdwzksV7PTSSL5ELPnJ8ppxen1pXsXY4P1u/CqHW
h6S1zAe1C9zXLDeb1/uTlpOab3MSDZD6IANkCWs2cqb5rlszspZNyWezF2VFH17TdkqgG2+N2YAa
AncAQkRuY3MvXo8ViNLDH3acnpNWq79qg9u88x2laXe4f5trtYsbO5bB4C3YIEo4m7N3noC8S1Bs
G5+BsFBVbdy60sDCtq3Y1Gobvq+S0lujB98cE6KkJPI5/J2dkr7pULvqGiYYWL+GysU826U1qRyK
pDJ13DKRrF1JZm6sn3QrYvcQUlDnnH1TLbKx/4wrpkkg+iz04mNeJ8Y5Hcef9zfK8h3jVPwz0Ow0
uhXUFs+dxmeuZ1x8DQjFXjXq26rNnFcfHMCptGLr1/1BFx8UxgD9EFJwQNcS1ne9Y6wSXwbUj4cX
C9vNauOFPe7OfoJK5CEqRNpvbZ9K5en+oH/LWv+eCToikrgvweXceuCRrkcly51wwnbEazwAosSy
kwog0NyU6CESMZaYJSXSB+SC9FMZarVycKdSUx9yHU7uMQiNunyctItji+oC5dv5ZCJ7j9aXmJ5K
NN7KxtqmDjKrSO86IYzswR7V41gaiAdOikXti0gRedoWBEH4HJj+cGr8AC9EO6xR4AlEHIRbejrG
JwP5lv4E6rU6d1EKI5ZHp/8ae6Hh/+7DIZh+YI8jfhfI5T4Nemd4W3ChYX0she4mKx9tEfnJNhIM
cGokhPOIT86WyhSd44+lLV4rS0nSQ4hkMbbazTj4R41sN9sIYSntLjam7ufQ2Pibp1bv4H5t6c2p
QrfyrchMsntVJfChkgglB/nN61VUhQhrx/WbVy0HxoHTbgE028/xn/GzaUp2WV31K4dxEXXJMUkp
gIFSHANQPds5AVZOZV8U3Wufa22P0O+YQWfszBQnY6S7zb2jJd1vLxYolpcYe78P4K8Oh0l0Jlh4
bSqqLd4nGAivPKXzW0L+LjwUpeARVz3QuutvMYi+sQ2/F69O02Xvg6n1T6TX2GjzoOEEf//8zA8t
g1Hs/CvtRqDnzplIFd01UK9K/YrvgPHT91v3lxkYfbCr0ThEG9pBIXtl980vJ4akocj3BjuIntxf
uPg/T3dtNMDdnLJ9hS8+bSsvL8+kvOqhhtP5q+JGLN6ldlf0K301uYWuLgq68VQfeF8IEeUBuP6s
WR1ZdtGZyosRe1l91Bvb+Wi0bv1Nc2LUXzIufa6r3Cneob9RrC3qX9HI6+HZ2LIXTlWU7zyv01V+
RCd67JwXNZXSxdbgpsO3KQ5wGLQq22leawNYjJv1Fluu8F8ppyjWacTYWN3qZpP8yNDm9I49Fizu
cUQu9dkdYwQbEr3W6v1kdoCnmxHRzh0dVh1l16ECLT7VrVudTGyPlZ7cwav74QhHA9fyPVjnFv/h
ROvb3SAc1z04req9umOkxsfJzyuKUoEW7xWzC5NjUrATpL1Y2e77AI/GIwLKSvN+GEKv/6jRgvmP
NM4V//XxOJrPI50q8dmqR5NxuwppYZy6KYVW720fZuDvN25i9i/1Zjj5skhAAHG9tJHaOqU7Bd4L
4jm4fjumErwAEsveCT0S9p7uEFrx94dcbGLw6lAR2U6krWQVs6e81KcCP8myeB3yqLQ3DXJSH5sx
T9t9Fth4PGu+MahftABfsMP/MDJnld6XbNXqs+sBPepJU/wuf+XV6zkpQt2ojd5+dHJNpSAyUuNP
cVddme9fMO+/+xcSLHG9RXOJ9rhsWlx/YwdkjuHy+r0OBIT2oao16wKy3fEeS9oxzoHEWpqsY2R+
GGJFfUdvTim2rWfW4SN9djvCxxwjrI2K/NKPTOmKteBqviKIGUv8ByecbJpfOzvfuJOrALkK5bVN
7MrECFIXP2gEVMXeH00kDK3Rfy5Hz10jK8+v67/jUkglpMO5htDu+sOEVUe9bsiDs2L54hUknbHL
qs79HHVhsb+/9ItKyf+PRRuRRwtd2DmBYew1V5SaorxWg6jfNXUjfqB6ke2VSEe5RCsxNc0Q3rC2
WNmpMRKFmv3QWE69Jsg3v0vl76BARR4i5fios17POTFHxYFN4L/iB+sapwkw4de0hopdQGepNmYd
mNE2D9pJf8oinsqVzTh/tKhD0hGgfEUjHRLvXDFvwmhOOH4VnwdfxWhi6tV222Eve0FSBbNVT1f8
lS+/nLAcUQrysrX4+rMJB1IPRPHC5OyXfftoJpbY4fLXf8hSV2k3lcHrrAb4mlPAt+vj/VWXG/fq
5EkaI/QCqPA0KBBCvv7YUYblXQMo+VwGqQpJpVefirT1D67ZSM3wqu/2TWxYH4EIVnuwD/lKfW65
wZm3xACRCWI4O49HEuyQ3Qal/nOA4PE7RSuco5VbxT5pTWXtmbz1ndnbMjkiCtTdWSkQK8sk8rUo
PQ8TVg2YgGTfasfsUXyukiOczukblVsoXE2arOWgy/tDVnvRQlINmojWfImRccaWY/CSszvZ6SGr
vPhZDVupcJ9Zj1PtlRdf0byVy/zGTqaNhgodXFyoJPOS7zBkaavUVno2E00TG28wq2wTaSa97iiK
JeHbHLS36utzfGRij/Qg6rJEmbMbS9EM+boX2TnzIvuxaafmhZ2FnI1Dc4GUx7C/NpOyhgm8sY1k
94IPS7UGQPjsfo4bz59aY8rPrp49OpGLTmxPdWWv93D9Vo7rjSMjcUxUZ6SU3nLL0tIiT7Wyc+H7
3ffMHzwAZchUQCcQD6Fb6u8EdalvAEi096kAK/PmE8vw9NyR8CUlnoN9+PiBUjY2q9rihPpugAaT
b9yiooqbtYXzpRy7dhNqvmrtQhLWXUlLyl65I29sZzjk1FOkzpe0vry+NZpooFrtJ/nZr/XwzH9R
7xKn8jYNZhoRlhJjsBkQEnpjbUxuLRgUBLlQXqg/zhYZxxSv6kWUnzERCU425rv2HsxYfSxEbQfY
pjblVs29PtyWJFj3v/qts0Tq9BeT4qAqOtvWZKwx9O0sP+PQqqjbvsiHYIeH938+TqgpDNCxXLsa
F4m0lIjhXuToUoQgi5zNN4Q/GzqREV+EomMxVPRVHB+jvgn3jYUx06aI0v4T4tzKh6EjUjgSQFuP
TuXa8ZbtE6crOc4yQJC/BygUaaNK7X7eSdBxNu2qJowuox8Y2YMo+s4/RhwV7hYTPiz4sDoa9l4i
ImevDg3OGhUw8xYxe8Vbk5VdnEJuUev/AxVd9lNmH2dUI9/tdCMgToybX2NWOE/ADH3/2MbDOByh
+9I2zCtRWdvW1uP4IUdTfGVT3PwNVIOBlvKA4yx4fQyMEeoQftjRpaqtadcTP54U3BR/JEn3o1cn
5zUyMhzCcz+ctkGZhCs3weIU8gnoaPFscyYQP5i9Z0Uv+sJK4+CSq4Gz57yU8YY+arXrmsb7prVK
+aRTlH9racOS7xcQMCSzqauQ4l/PugDyPdVxpZyDKsSlC6qWukU0PTmmuhe9Zubg7HO3RDY+VJsn
syriUzMmoLUDtf/YszFXasm3FgEnBVmq5xfx4lz/nIGEpAKPFlyModO6TZgb2m4Yi0k9GDmMeyMb
nafAT6pTMbrFjnO7JsC3CCv4HrI3IdtE5Ifz5FuzMPuI7Sm8JHYUvORN4p0VLzefUsdMX20FINsu
isr01zCBGX/jrcTQkAFsjiUp0ELrZtJHuBEWO0Ab6uLU5GbNSpQUk0q0zC1IoSvR4o0dRzpKz4qa
KDzQeYpgTJHWabYSXYiwelgsaUMqpqsonVjqbkId4VMYsBvePEn2NpKDMjuUXP/rBU5ckJ5Dr8cX
r3Xsjyredbuq1OznUa3hcChr+kG35vhXgp1oAkKiK//9PxWkkdTArikLXmIlcJ8MVZm2OlUHTLjC
ztvagZodcBrzVi7XRQCDDwdvuWS6ghNavOqK6KHtD25yyXEYPsA7BWLbTupRQz9jrSx3a4bgDwhE
YfLKnPZ6hmZb89hkQjl3DpyjgWL1M7L31rabYudUd1ZCUos3wP1VvHFKQEXLFqWE79EEvx50Cm3F
QOtGOSutgsB64MXJxUCvZBekVrcjWje6bZ4X+jsntp2Ve/rGS0osShXWRiyW4vS8oZeLXtVjy/bP
QQGGbaPDdKg2DRql4VbUmv/dJgUA9GGl2cYjfm22AlwtZdhhpMPZpP3x/rdYLDYVQnry5LcsgozQ
r79FSOA4isYIzzZerA/2iJrRJqqBfuzSBuDBSrC2CF3kaOwrEhC5r+3Z+amQXU9qHE7OrhJ5e7/L
1GPpJ49tnrflJhSj93x/dmvjzV5FXy+HBiWY8NwGSfTf5PhooCA232fbsbV/4qnTrLlj3hpRil2R
0vGHgvP191SzWARVbYbnqBQ/AqUdD13jJC8oeKhMEGe5t09Q9vYsS6KViEGuh6MpDJ0zCeKz2tTR
F7PyssfMCaqDgouJC4G8duOH+yMuNwzpI0oAPHCyuWLNs3QbleZGF/HZhqq+Kb1O0zcxojEbnAvU
ta+5uB6kvBHMe3ga0l5+XgN0wdVq1Fzjsxtz1ymx0viPyIk1YjdUaKzvXMc3HrQQe5bD/Vkul5GB
ufzgY8urwpi95NqoJ1ZtW9E5HBoAaKPwUmWnmFGi7bvYqV97TZvEypddXEtysrQTIbZxQMBlX6+l
CnRjcjGnPTdNU7z6UQuD1ho974OjDO6LP6Xjb9+o8K000xAhq/sTXkbUVLno2FJoNSnwAUK9Hh3i
NazqBA8Gghv/e1a5yecsC43gqGS+9RMbQgyzKK/rnwwnJHevx3rY63ldrvyOG9sLbJQF2p6XHbzE
LJD0AWpmbe3EZxpTU7evYisJ9mrSjzTpFOfl/qQX8ZqcM/GqjCDhEsy3V8VjWntCSc68B7gCePlQ
/6xG6rYudatD5FEyQLGmEd/zPPBpEyQiOd//BTf2Gbnz34Cd0iqCfddfHePNyU0mak5IJ7f6ZzGJ
8JgEtIa2Y9cHB3VKU+2tQaosZ/IE0RjnXC3abhpNjUExrOQ8lW1V72CWU7+2XVE8I1JYnNyq9n4F
I4KURwjw0JOj2g9XcExyVleVPn4C770EW5G40wy9nnU6JB5C40p6Ln3q1DCKnfR9VyndL5Wysren
GdG7Fzvpi5VTLWv3y3FJUkBgkMHPO6EJJg8J2PX0nJlxXO/jvNPHU4lU18qq3pgfLVcyE8kcWe4r
u/VaO8uwh/Xwgv5qNW72IEHksPk694XPEXwcUntceVsXfV7q1HIfk/6p3JiUoK6/agnLP0CRMDuD
Wh+CH4lv4o3VBTo2g71iBM+EkpW5U3nW259qa/aoLyZVXm19rWsf6qFEDlxBdnEtKbpxojHiligb
MhOb1sr1z7ILXQsyz8/OmgH7ey8G3dnQFnG7d4gwVcNKhH5jNIgZkoNGFZcB59eYCdShFaxoESLW
/DlIS8fZUPN0kt+Wr5vRyp19aziSfyIZiIwQO2fnl55YVagViDq7afBoVQxyrC31rvqPgsLZt/uX
xY3ty/dj74LjgXM858VqdZsoo10W5yy1jOkY+m0+PPpxnrzeH+fmpNAiIZmHksAxvV4xbF+LmKuh
OI8iEd80T3E2kVHTJS+0buUGvvHmAe+mfgP5AUfx+ebAorGFcF/lZ9ud2g73h7J7N6GpfUqnlNy9
trWXXs8RSp2MdsUM48bVyzsjTXlQauPv7BLK9Qw3HGPMz2qZ2erGtCv2f+I7x3oKoucWd4qVrXnj
VuC2k7uE6Jfm/GzAYQQcaqROcXYgVH/xAjvd1WRhp2BKk/ehL8pgTz8KKOf91bw1T0iLYE1I77mR
5Gr/k0RqTdlEo1GKc66P5RYBhWgvjKTYGWONloUyrWUUi/FYT0S5wFnjfAq9eLZ7MCmvKbmk2tmk
Nfyu0IsacItJ532TUiXFDafR1vqFiw3LKPKsU4KiaOPO2cyK6VJmh1N9DqYgPoTpWH9MwibD52eo
AVPf/57LSImLlqYNqEgg5R7oousPmhpNAcxb08+xNtbPTl72n1yk65xDlgFB2vaJsMpTp2nxQUth
iGp26TyAFngrdp+oheiFUwqeiDbDHAxg0HbMeIWMc0fmdvImc7hYCh5e3Kz5g1tbR+Ro42pt8nJy
V0+oHBU4KOeFprwx91jNseocg8TUz4Pbppc47OLj4NbOp3asEdcMhqH8CaVo2AxqM11yUcW7Abrm
e1f1Lagnpd1s0NkY/ru/JMstx9NHTAPMSdaD5nW3IoG3oLaWcVbyNPrZ1VHq7+yo9/Q90U6QnSqc
W9vd/TGXe44xLcnZQACCrvhsmzck60jk2MYZZ0bnR4we5YeyT4YdVlFrXnSLe1++7JI3AFwfh8Z5
Tql38SQfUPPcIcnTbJsgyNNd1StrjnCLC4pxZO2WK5HgEC36640duK2KWUFgndU0FU+09c3vQZdX
mzrQ6t+WFSbppjWMtSfg1uJhPgsWCkCD9Cm5HtVWxqFI+EXnplUTHA4tFI0IOquuo7/ufB1aD6vi
t68dPWZoYTjcSHWL6yGrpqSNEVSoGUXCfFICxyyPaT9U27LoUIy5P9hy9eiYMDGiBC4nRrserGho
nWcw8c/wtXQFpUtwZ/umqlX71/2BFm8pWRPgDCk9DM12YdMAjBzAzGRZ58hQAx8UlMzHsQJSv4Tc
ZYfcDXV71xuwPAZswdP9/dGXm4fRuReljhlv3JwbT9VQ5GFrW2cRacOxVkR6qvqyPBU5im5BDWBl
49ljebg/6nLzXI+qX3/cNCmjNNUVRlXH7jmcvPyhaE0TXoZu/YnLcTreH+/WNyaK5bolTEcmb7aY
VaPFvWYX9lkZpnSfunq4p5QYbUo7qN9rPRpKsY/uc+1Fa3y/WzNlrhQH8C/gsZPb7J9nPO4Q1Bra
yT4HqpXundRUI5yEsS/dF15bfwnHoF/DQt0ekhNC1w95lHmJvRuQtcJ12j6XaWKe0FT194hOAsMH
UmiDj03s8uf9z3trE9FkVIkI6e5xbq4nqYxAFBN0R86NsN1LVw16dkCtv9W3caA31l7LCpq6qMcF
b7b8QI6F/ibDgprEmmpefRmYUWmNpnUGjR8ileZXn8IES7E9iqn1gxKy5gEYffd0f8byqrl6T6Vp
l8zELQrSUo72esbJOLp53ITZpSsD9WSpgz0Acyv+c2mpNZs0zSxSx97Z2RpC6Zlnv3U/AyKkDo0f
B8xqY1FzartGtYdBEZc2CvTNaNbNRYu0ds8/Q1YOWdxXrRqNd05WhSsjL5Za8h8cMLm0Nvjgc7SN
UQwWtNO+vMTYweO2i+Nv2XcFihVR9GBOIniMcO5aebRvfG0p7ginlIXmkpx97VIIF9JdXV1CxMMu
VRGUT5YfY0PY0RT20kjb20Yo9tUwll/MvlFWbqtl6Ej3XHYH6VUC6WLZr1db5IHl5YlRXeyp1dtN
4yjefzao3OmjaiAQdnQIlhC1tC2lJnSJ8vykaE1iPySjr6zc13Kq1xuPji1CCbIib3CtzG4yMSQm
C5DUFxhTdbsJJmNjTmP0I9Z6a+UF/FtHW4xFcwFYGXU9YIvX08Yyy6P0blaXNA6Ftw0Ia5FMd1pt
nxte/ZSapTnhnFl5yWZKIOUCFKll5SmMYEWagwKPObHRvNty7cEqmZQUHW83VpxPRmgpPnLfXf+Y
N3WlbpO2tbSNwMkx2apmPDqbDm32ZutmZeJswyKZntO6ij/fP8XLzczlgYOKbP7KYvXs3prSoi+b
2q8vetpYOzxuik1ie9UuCpXqoWnFB6I78f7+mIvbmb2EMAxtLFhlNNBmQQzASOCYTtBczBTrVq9t
h8Mw0FGapqreq654e4VYDijx+pK5ALJ8dnhAGHkV9nXNBZlL8yJqWpA8AcohcFTlkbIhkJeuLeO9
FiN/vg1d3IRQwAu+3J/2jU/NjGmGypYA4v6zX9F1tV8MqmgvoJvCj/xS/OKj4NhB0d6rbaWf/EZf
g3QtXn2XshXQDm5p5K0haV/v3yGIYZANZntJS8+PtgUnGySJVRmbdlTNx97J3KOhJ36ABmj29f58
/5LdZoeHmg8ZF3+webDmg+uiRuK7Sy/UqMPXPlGzkztUrbMt8WeHNFzW46EIhjTZNFnYPw2aV30P
Gy38o1Si6x7aWmthz2HE8hvV1+Fj7PvpobWK4mRr2D4b4lNYHFRF904x7L5j1AL43tyfwvLWlXAp
vp0kYpOfz04H5sddlaVRerGSMf7WwNB6alIRomCJtPEeO6B0p7W0F2AGh5tyMvSH++PfOCnwX+is
UJgATj7nfniNXxeBWmQX4Rrhp7JXww+hopUPmd54wFmFs1JZ0m/sF3TAycspDIJjnS9ZmyYoebha
fqGVXj3VupOcii7vNpGNH+pGqcziIz7u4UupO2jw+92oKtscEYfPCeTVD6nu1M/jVA3tpkeDYScm
pzxTsJ92IPC9XWrZzQ7YovKZTmbSboo6bZPtAGP/VBl69ozoerp1xslGfMvglYuy0nxKEuR1V5ZV
l0/EbGfKJiBJMJxkOmWzozgoHuL5Qs8uHmhke2P6o9PvhF0V+aax6v47qEXvwWsTpEPp1hnBvmoQ
rnkY7Cg3DmMc4nyRdSL6WU9C+YrEqVkdoKeZ1mYQVD4kXAYjDUTojEdAOyVIMj203wsdUcDt/Q3y
lzc9nwnLRDVFombob14f8JJOT1WkfULwE1W4MuixgRgqsj5bndLxaXS8YtxJTb8PdDTicNPSsnjI
jMB/Caxi/Fz3Zv/DUGmh7Wwfe81dnE32QVeVdFuG2Z/7P/bGBcg1QPZKVsnrPRfA7GiRAMSoxMVO
NeXrWGTdB9AhKH34BKuhXycnYfnZ/xC5yI9D8AJvX4Ldrr/QoCc0PHGNunC+0oehNJRTZ0TtO5kO
PalGPp0TOhLQLVXrcQjSbBuNRfztzTP/e+VzgxAzL0DEzZCpCMq01QWRxHZD9502cO+m3yj4Dx8M
7Fp2gPP8tyI90f6h1ucgISFLL3OPPM1MKT2VyAN2iEjv+9EfWONifAhD/TUc2+nBQgdgk2eYRt+f
7fLWYkDuewSXSIUWEt1eYakwkov+wsftH5raCB78QVX2g1B/ZMKtVy7J5Z1FTCzzS8TVmOi8uaAH
cd2EOJhcPCRwT44d47c8usOucEJjFxhp/LnGjftz77XuykSXkBiJX2ZwQCiYGS2SajXmxhqiZrwI
PMkf2ynLdo5ietu4TLVX1VeTg8BRmecCFXFEZ9xxV4e9fhqUNyuT8MZK7BoRMXucmtvsHgiHqcyK
vhku/jDq/zUgz06WUcWXuiytlVn/hURe3zlwUkkDCBdBU/C0X5+opIsUO4U5dvG6wSu2RjRNXOYd
zd9tMjluuElFyl2Iq0SEz44lpp8tRWWYv1BR6oew8MLXSrO9bNv6cfnRELSXsZcfDOUxyfrsu2XR
OkaHW8tN/EjHJkCby7de7+9RecPP50DRkFoIh4TYcDYH1x1Lk7x8uPBNoWyOQlMK1CcQG6T4X32/
P9jyQCC4Jn2jwf66sm18/cGQBSmmhnfo4jiRT00Ltev9lE1Q9UGEwAgqdVR4j/fHXIYuqILwLqBB
ABWM0a/HtIIOsWej1S4ZpOmtbijdTmucYMTZS0UVvAq1Y14CDWgSfQq2sDWGT/d/wI1JU9gGaii/
MD25WdknlYQcQDz6pQ+kw6tuF09ZNqqbXqj2nwgXqzeH1/CtXGg47H76p/OsQvercgopkVyUxvX3
tpOg8s2ge1urvIMSiGDnhqBa/4dJEuPS0iBiolF1/ZXhkIMHMxv9Inh9jyhqpw9ZmzUfrKkR+5zt
tHL2ltsWvgRFB4hO7CbqH9fjAUlW0omI5BKMafK1nuoG362g1T6PQ0f2eH9yt7YQ1UIJGpUO7XPM
KCEfevVJbVycvNLCk2i9BhM+cqlqw73vi33RdP0mMPu43IPgdj5lkeK8mQrzV0qZLBNFEpq6831M
Ui4ojhr2pdJLRJ1MwKrHETmMrRUU6rhBzJ0c1VrNURePCsO6tGX+1qUJHWYRYqaA5LCs0rzkk99u
bK1DJj+CC76LY8W6ONT43zk1/oMu9PLT/c++ODgQ/6H8yBaVrC7NRZ840YqClJV1AXQXf4fDGz96
o+98NoWe7/sI1tX/MJ6kZdIVk9XS2U3hjoM78ohbFzM2c65tZxDxBrB/9MHtivBYoRqxMkN5uV5d
vsyQoITkD8AD/PLZLqZqKDSfs3rBFbx/lYLxHw0g0QdFq8pdGubda5Xl9lqsfGNU0jhAarR3yW4s
+d3/qUMn2dSnsOmVyxg5r14Y+NtC09pd5tuopZWN8V8GFHHN82dxYLmCadXQ/gZcz30820dAlFLY
2bpycdMu+yEam3fQKMVr1znO6/11XG5ZORRoWAJsouu5jJGbqGaFkY9y8e1IfSf6UByNITS/VgZE
ud40KXI0GJcSo/prCJ6bQ4Pcp6Eoi5PzLKToRKsNURh8NWixjl9SPIC/eFaGZEaq5n5J3UyxDgjU
Qb/Mew1d8Pszv3FigAKDwwD+TSV6LuA7ljH9DL0Kv5qxKP64+dg+DoNTfh61UcXRC+Ptt177dGqp
BnJB0PpzYFxebyVz8HCpFHr4Fe+ILEQUlvLGIJpv9OxzrBpSa+XA3NhFsmPPSFJB1ZnbZaZNZWRT
YHiXUeDERtxEMLFVWkiumANwBa18z//j7Lx25Da6aP1EBJjDLTvNaDQKI9lN+4aQf8nMoZjJpz9f
6eAcTHOIJsY3TjKwu4pVu3ZYe60tc0xhSJpxcGBUb26XN9hMp8+GE15beEROlqCe5at6qD7ozZiL
9+8lPSFJLsTt5A1d7SUKylARhEsUTMCstAd0Js1zBxuBd7Ao7lhHu63F4/3zsrE+TJIYEYrBhLVG
AteZXRPAJqiwWH0BW2g8KN8QopymA4QBP+/b2jibNNtN6kfgqtnPVYQQQ21kOHDeBk3m1cdUgyW+
bHLUTucuPRe68es/mGMfme+DXowx9NtPpyBNbc247UD0CxiKNu3MD3radOdIsxbFj5dpj5F5c4F0
3RkopL9Hl//WIv3hHsWhPA5yvcq6A/IZyfChTUtHPzZLmWaMtGSMEN1f5tYXlBAo0h12982A7IBO
0JIJR7kqaa6ozwISgfLAWOPcnYH4WHtP8sbTgXPj8lEuYsh7XUOoQUPGhVfEARwhXXxAR0cpz2ii
KpclnUT9TEn5OWPwYqcc93aVzCsS78m7/3tm83ZrtaJJyJ6LJHAbHUg1qC/rUDUTL7U2713DTVv4
bggayO5oCtza0istY7RKJAFE4fqjVXbGGXmQ/hlYYLVz47dNSVIojEm8562ppnPN2agblgVosDpO
laqfQI/bXz0VZax3nxT2EFf9/4zJp+vVq6+Oki9SdeOgRjlC+JUzzFAl6naqPLhpae846rcHBWs2
88xAwAluftdXX1lrFK33FIOl1d5gzgcI8Kloot9SwszkVp+Wxp2fStzF9/deB6adSHyI4ohrKBff
LhLtiRjQk50ESTokD1reewGsD9VJjZVdic6NryeRwRLFSVWJcsOtrdrudHuM9SToWdYfXo00Ux46
jK+mVb6n67dpi0iGiUTZbF7T6Ql9nopmXOJgLgzzI/NyynPeQfo1zu1eJrdlClJEGum/p4nW4D8P
4B+lUSUOlngquGttixaV1Y9tdOBhcOKdY/nWa8qWArPQ4Grova0PCnpeda/DqBo0wC2/2GP1x8hw
l+xsaN+Tse9f7h+QtwHarbnVszDbVWxFURoH5bggUAeOoeDxGUfvb7e1xWcvqtXqezvWlutn/KDT
fes7i11nNErC8LCH0lVgD8lAPUAf/JDo6YuC+hsgbnNPvH3Lnmz0EXDT3qLgfHtEyzB0R5P3L/Ag
DXzKvFT5FrnOwFD1bP1opsJ693QYsQvIM9wVUAgQ3PqtwarTq5LnIwmG2Qu/qZNePldwDB06ZLce
F3vod8YQtj4nUB6UgH/319ZEfp7ZG2LoLAJeCsqG3/bJoD73cyzGU4lm2vLg9UJ1kBuclhRyO2sP
Gba1wfSHJA4NACeYk9v1DorTQTUtPXhtjkjJ1cRPsyOuRalWP9kNZcetbl1OW0oxMOaH2XW/Js+V
xIjbMAnyuhle8lF2yg0zSR/taIEu9f5p3TTGGBzflCq2Zq8itsn1hmxy1TiolLDtPzfdIB71qp7r
T1NupDtF+rclZGh6QH5CTcCjQUlsdVaBcmtjzyBnUMDAGB6ACRSoJk6J5cNEvXT+FIn8bxf5wYMe
j+gTO8WIRruuZR8nErGdwHjj+bI4yWD0wVtD7L0qVJZlmQ9DXnNxtMq2PhuRN7WoWYbeeQw52T7z
FnHyQGmt3gM2vp0BYR8YsDRsVD0ksEN+lVcvZ9gViZH3XRakJQKYRxF28x+mHcLT2GbwDZr4ff6q
wX/vt5BVXstRlMQOneV9mgHgPzPZVx3uHwT5oW/LFOARZdFJRhCywXD7k4y6cKRqWBqUhVXMBxRO
4bRGgju63LezcZvgPnAkn7VLnXgN6owmAL9WvOSBbtYTCboKPnZZ2jzy3blYfvWidb7et7jhP/CK
JB50hRBvWZcR9YznHVhsEeRRET7Ns51M8E4ssHqH+vIzEZ7y0oZa6yeZ6+zMaG8slvwVb0mQCaT/
Tbpgx2U2LYANjKEMRKt2MNXbiWCCWSm/zrG965s3viLtP8rQNNGJV9Ys2YOKjnw/eOxuWvTjqRIe
h1egvtrt+I2NlQHRoiQAyoOEb52kT7kWmWpcF0GdmSpCgm0DFW+TuMIvLAFpgt3uMf5vOQ+gCZSY
LATMWaX8zq8uTQ+pVJOLpQiaJNTPyLXaiDkv+i+qi9GHziyTB4pv3YEBTNM6yL7cIYPp45xqyvzH
/RO14Tkk1zPxE1k1VAqr6zsIPYJQJi6DuNE9hVIphLZJxd3ybaDQieowGm5k6um+1fWWS043Cc2S
VNq/dStu1w+ksneols5XpFnby8z/85gmPb6zHodfTuZF7wWWSoNwkdJjw0cRCK1cwtIMvEWslL6a
4T5NadQ9ViOAB6Qyh/6jNnnJOyN7aZBMXvZPZB5orb5w0WVRwViTfjXAFJYPMci4X3oPyu7YZste
Z09+pNcOTxqjr0f0RwEagJ3c7lfHKacy2DDHq17DJcvTI4XUon1RPCeKj4Yo82XHC219PTl8JtM8
OsbrkLvX3c5AsHC51jPw5GfmwYv8ozmBbpesmycxz81O3CQ/z3qBPLXUfMCs8rKvPp8YYs2bSuY7
0JBZ4Mqkq9GoVvk0QhsQH6qFDF7VxuIvqjbLpU+kxu39A7u+JnKHgfJQfZZxE+HF7Q4Lq67roU61
q05ZqvD1XjdeCotenBJ55j+D0qdfBtPLv923unaB/9cqaSmzwpRH15cTglprWLpZu6pCaKVfl6Ra
iNla5vG+nY0PKpWyZBJKOPOmlAcbeesmdaJeF+Rc2osFrnE49oBEk0uS6ur3QR/t9+LoWZvsXRA1
cDtA+a1CFqUr4MTxKv0KOsw0L1VU9XDeKWnitI8wig2NT1WuUv66v9I3eFjMsp8ADpg7YU/XOi/Q
Lo8UvkbjmrZL9SVWzeKohnVfApsRI/8Yn8zRTF+0YTZjULnj8pTrjb0TPG7cV3rjv6v9DPMgiHZ7
mlIDhFzGFDBlYSdvGNK1w0c1BsfrW7m9JwKyjhnkihm/hhiXfBW1hNVGM6U1Ceg4jGsWzov3QdVg
8Wck9qnzskY7TZZH6aY1nOojYt57NcaNA4x/4MaA7oC3bF3fSOrCq+lTm9dhNvriCKQxNU9eF1WP
9z/rxgHm6UbY8zcaFqz17YaWuS5IXgwTrJDVeOC4U+SJ2jg0g3Fe0r9ojwnv4b7JzW1l6pd4iHqA
t+bVbjKFVngSsrRxjOZLG9UoMnZup5l+aBjKx27xcu04TGYY5OOyh2DZcIiSjQ1EkiRueDPFH01L
SdNh4nlBofJHDWqruUDLq2dnIMzjBziJy/kRvOz4YqEciWKDhZrzziO+4RNRLyDhkGMMjInJj//q
1YnDqR56K9OuQG7T7GlW9BrlrXzWpk9NbGfIDOiV+qQ1sZqc7+/95uqp18GJDzE9esG3lpOoFk4N
OuFaN7GefVLCqTi2KowdJyMfRueAxNAig+CyggKa/1n4KBpqwf0fsXXmaH78/x+xqh0oejLGi1br
V6Fq3WdQVcVfBSWSk11aLeBvNGbu29vabjhh0WCRWmpvOtvCiRd06T39qiugMXiZ8+FIB1T/nnY0
Ck91hw74oTETaPHfb5hHhRBZzi6b60ZPN+edqw2ZcY2rpv0RW50ePscFyuHnBBVyFJTm1P1bR+Dl
5b7drQ3mqSehhxlWEozffmVlbMOwqE3jSp25PSmp4Z3DHgZTX7eX5LRY096o1dYOM0crRRaBXAO7
vjUIMJQ2XdOaV7fS2o+ZNw7PlVOlLiwkmQsZTFnG0SGidrU347ppGHw7KEOGa0lDbg1nsK2UTlMZ
V2WstHPClL0/jlnz7KmjQFM+CSHED2c9znfe/U27DHyDHqAGxk2+tQtb3aCZUWNc7cpoP0FWOL0M
xUDTR0fcMvbpzE6xb6edvafQufUAgoWRaSQ+DFTprWF0FdWqFpoBPlssw7GeB2s651E9Kj5cTbAd
3z9Jm+sEa0KxhoY+Xf1bc1aXRyOQH/Nqo4R9zWpl+bIwBhX6pb7UXNYmNk5VLIW57tvdOsE8ffCn
4yYlguzW7qJnMRyFFaML8LpclLRLowMSQr3tJ4lXjscpp6DzH24rw/dEVDzqIDml73zllfPSnCer
KcyrmpifujrSr53ojQtJpSU73P1TZSjzX/fXufXMk89SgoJAhwh9ZVMBkGbEhMRXhHjT6AxILT8j
2J6a5/t2to4N2SpQENJGuPBW++moKQwjgwOwSSjOLybk9ByK6gG4qDmr3bRjTf7qVdIhkxzwYdQf
AAGubkcUQoik2a19LTUrfNLrviqO1VQ9i6YJlDrNLxpe0f2goXHoF2FY75jfOLR4Ith8eeKoha/n
3gERMazlVPa1ndGVvihDaEcoo5hMkUHj2DzYSqNmR7NI5j0qqo2Fc2ZhdgGNB1HFulMUpqNjD7mL
ZQsp2UVBEzBM9QRJsjr8l1ADpfYI7ezIH6cK5P1UJab6fs8Erl2WMkFBkpOsTlRat2llFqpzrWw0
E4ZCYyJbmWhwxJ61wKg2me2ZXmq+c3k2LiztKhDJ6A+QJa8hVZpLt6+rXecqRkNNTsIyssHXhPev
kka97tf2aOx85a29lhAu6fgZMjLlKXh1XWdjUfnMiXPtlTHq+0M+pfE/dZ8W8VEd+lCBx3NulYtn
LhWsMo2jf2/4L/VOeru1bsrZEi0o0YnrhwAWxFmdm9S5pk3RIKo62j5ifXHjW2n4AvdLvMdGvnW4
XxtcBU8MA6GfNIf2Ve2VKj3BP6a+JBNDRw8hkBO0xQGS+VoK2fPp3S6ENF6O3RI/k0GuJoMaHbXR
vBR84TKua2iBWu2JllOZHsyo63cG5jb8Igha+sqAPsk51yAyQ5/y3jZD6xpljRn6UOkkpl+6w55E
3IZfhJcUUkVKmBJDsvJUJZlGStxCiufoYqn82iiHr/FUM+uUTMbcXN+/hxLAIeleKUevT4up5i3a
QYZ1rea47z8kseu0h7C26X6monR3Zjk3Ei1ZcGEighcNFNXa6ZtRquLqratdVh5kuwnQJsGw/0tT
MMRseb36GRH68iXVx2nHC22aBnIPfxdlH8arbi+nXeZUCUbbvE48t8DZDbV9NDOzTB91UEfNB10M
KDAO8Zz8VPj3PR6drc/6myCDV5yruUavQPg9tFnXOVcjZtaOcar0b3UQ5mEWTrMD+n57H0FUQXvI
8eG5ISS8XameT0wUJRrVGDVqxgP05fXP2EKU5JznhtWfXDXJU18VJS3Z+4fpreuBEY718chSJaUa
cmu5hTC/sPvSuip9/A+i7WV8sudc2F9bRMce4sZu0KW/b/LtvmISRlRuJSguCnu3JjUDwd3RGgDq
iqL/GEGyWBwEmexBVZJ4r8X81gcAw4ZpyiVNJipbx0aqt8CAmCf2VR+q5H+aM2vtOco90b/76cIO
nLZw2/IRCXRvFzXpnWZHLnYsd2nKc5Y5yXJkGlmxLrZROcfMhmF35/HaODVgXiiJAqvkEVsXud3e
sVsra7wrbVdDnFtR0ZlKBYz7wHXa8KmGfe5X62hir2D59tUkDaboQj4MtRVn53axbOJMYxfgaFhV
lneYkIU8J7Q4k7PbRsaPonWXI5IuqCYrKE2Yx2Lqs72e68bBff0b1v0pobco4UVREpSWmn2O2i5J
T1kNXcTR7fvqgMAj1KH3D+5bfySzfwDusvoOJ9LqG7uj2/WDBVyXJ2eJn2D3GoyDSLzM8G04mJ5a
uGAbP52L7s8w7fodt79tnVFsFMaotK1x2MlM5oxuchTooaV9nykEhAfCCft70zFML6Yy/UKIWn1L
osLYccQbN5bbSoREC4BUat3fNkRr57lpK9eJcsyTqUCwXmSO8q0DFHS5v8dbn5UZUwCRBLIcrpUn
zLM2X8opi4JKGxt/rMboi5eG87Ff8m/65Fnf75vbuEIIZDJqTT6DQMpaZBEwjFoMc6Zc8zKGlWLR
+mk+FWx+cjLhe5oiv5kBpEXOZO80dDccE1AU2in0NXCG6ioEa/sIqSE7jIM+rGf7nMH+6Vw6J7H+
w4ZSAobsgyyY8or8Ha8i3MGo00rEVhJosHtceGQmf9GY18rdZWgviaVQaL+/p1ufkCeFhhgtVrRY
VtekKQaEIycjCTomF8dzAkqgvHhzY8UPjBI4zWNR2eLrfZtb35EOEQE8TV3SFvmbXq2yyEKtDE3g
wnpnOB/HRZ0OhRKqB6vqvK92bzWn1iz2uFS2rgUVYKpj7C7N+ZVRZWHGRBduFCAf6UyoGFbVo47s
wte2YW7x/gI3bUFfRZ4vScjesAFRn1OAFgGdz0fxRc3U+hCOResdqx410p0zs3U2Cbv4egx+AJ03
bnezdLQod7w4CTK9K36oWlZFly5PRHl8/6KAihCjs3uMIEiX9+qrtTHMFUZWeFfUVYdzVlVOeDC6
LjIerXlp98h/t7aQo0HDAMoOwubVuTSs2krQT/Gugzuqzkm0aVxCmqWWyalNjfjn/bVt7SHJLF12
lgYqRP75q7VNYe3EOZHG1aLH/0noJTggkFFNdrpvZ+tZ4CH+jbrCba6DZDnD5WZ9Hl7pfVjFgxc5
yTPtEvd50cCyornklgNwqLxJfiAMqjY75rdCAaojUohESret6YxUFf60YRHKNVs8lwai0Q6nWhfV
U9UOTKdPnjizxckFPousPRVlW/5xf/1bN58RAQDmQEKpfqxiES2KszpM8eBxX4fPIcNtzxk5y8fS
WnK6Dza9oaYwdm7jRh9TB1gnVZBonUoR+duva5Ya/BJh4l21aG6y56pqQr+FrsC45FRtdOQ2wyJy
/XRYdP2JrlnxKbQgxAlKdWl/3d+A32SHt4UySmRAi8kfSAepAN7+loiy61B7VXgt8hw31LDdD0zO
1+FhyLXugzp40SXSsg4iidm6KACDiwNpqQYd/zjOqACL7CgQPnu4/7u2ngHkDrht0JcB0Fo5kajV
LYhd05C5qqowj1Obi/GxztSEOe856h8UaC8e/4NJrrjkwpPp8eqrFJrSR3plOtepW0yDwyi6Z37e
6J4MczIIzeLC+vO+yTfykfJVBZIg8XdgWMmlbne/ho+uLMbehuGpdrVrrHrQs3AyFO1MfblpfQYt
dEg6U6VoDnE8RB+d3FD/ypYp/Bp6atKhQBqXj54IpzIwlH60jvd/4YaD4GfJ6TZyeKnBcPsDE6fy
QsOKQvo4dSp8xM977zCTR1+7QVfS0a91qzhZRu5aX6y6Nfay+I1zwNNIARcGBy7NOsSaljlzWwic
gnlqrWcq7/3RRjbsYKakDjDDz3uYyA2XBKJKzgy5xHVMgt4u2Gm1TtUnNbz2gAeLf8yyHgK9GsMH
MQvVe06ZICpeGECz7C8aVQvvIJZo72Xb8EqS/5qYktBOsuLe/oaSPHEIl0W5JukSxkdReioxugDC
/XPMAP4estIWoW/NUVPveOQt3wSWDL8ky8cQWKxsw/eZ6gMAqCCdhuHk9lF6qGFjPUORpXgPjpU5
/wrmkj61Ztlc1LKL09NiN3t0Y5s78OpXrI7d0LZjO7QMw81G1Y4PuQHowfcSY2m+2kky/RoXMyVI
Sxtzb6xRrm/lD3kQ2QGbuw1CflVjzMOCEYvMUK76LEkk6tk0vrY11UyUsJkge//twudyvF168G+e
XwvxIdFEYxwMTLKrL6pe6oo/aUweHwczi57MtnOzX3ApjJeyLlt9x/zW5aKDRxtcggfB9N2eM2ex
6rxqRBSEDXNxXl2kn5eyFH9lXtl8Y8artHe8ydblojUgQccgot7QE9C88qKxciKgk6M7HhcioJNA
r9M4doqrmJfFVBw4cVM0nA/QJtcZwjqZInYAaVufGIg5mSgPsEd58nbZi6h7rYIyMICMOXwYDS88
wm4NjZxd7uF3tk3R8QIDBi/D+iYrVo79xYoCbRqzPxtd5ku6N9m+1g3O3kDwljFmAwAtoozKIV5l
v4aGj7Q7Zq0Z6ZyeFTKnHCoUUUP0oSWWvlPP2LSGQ5YUo7S+17vYad64QN0dXmPRaMrRzox4Po9K
Gy2nljPtnO9fla2zygQ5vBbSOwOVv/1oettNUSVzbUvQ5RgdPTtm8DN+mWOITKNw3mv/bi0P4nXQ
OUAz5Vm5tZeoyMoOaq1czd4O/dpzKKHmQ1R+98w438MUb9wLV4VyDGUR+fisX1mzoYWjMDN3ddoi
PrDO5QNT+dVjv9QP7Tx430sjcc5GpsCq71awTuzcy43FSrC2VHmFfuFNQFoziBjSB4iCTpvTh7af
u6c+LjRfmCLcK+C+wU8TRWAMbijG9YBgrYcOrMZwuqLrFV7Yqik/OZHi/FxSo0yOrjuIUzGmTXJY
MsmT2y+LWh2E6xX5qXSEMxxFW797ckn+IDqVNE2ZhYCuV36dV8lWGKFGCvsNR6vWxkveOAZcaDEt
u3rq+g8ae7AHrdv63lJFhsl9XMOb/S6yRGlaVHwDUx/+hcNzKY6hbGoeWnzfg7MoyefQCfNTGBou
NG175rc+tyy+Sq6q32wbtwuO9MLU8iQEnW+lxt+5OwKpiBfzR4nj/3n/2m6aAp9P2QGpQVK8W1O2
E/Wt4TVp0ENuGR7I+BjLpFk31v6k5mKnLLYRrQLUgOUC/huZN6weNFOf0qlrmLjLl95oXqraKtQv
dmrX4x/NkjjeYfGGofhfqGntpbFA/+4UkjacFHxn5FG0myhLrEe0akBPYZS7aVBHJkqyMe3uf00Q
ut8do7WGc2FP8V7Xe3ODmZ50f6vTvUFpUgcFgYyMY2CW9jwd7MlyciK2IV8+h+mk7ZAqbVmDKY36
qgO24g32J+wAisOwnDFEMoXw3U0iWpzPBerq+j/JOJrvf2NI/mQRCSJLWUC+PT15X9Qx1ZY0qEwm
V/wRL1keu7ZaHoRTxe9v2SHo/cqa/Lqv/YDuhRU0umlgdEW2fJ3F0oRPSeVZP90unk/vvxi/xyco
P7Cb66VZabKYg8KYeVlnYfcypXnqHhZ6acZXeCZDa6fmsHUzKKaSxEmfg9zN7dqKTlTKjFhVANJ2
KHyrJnHSS1urYH2M7PQSja5XGb5eDO1PWsRj9x9uBnOhHBm4UnAD5q39GkqxCupM6JPaxvnROrNz
gRs9O1VKa3xNSprEOwveOqmgb2RplaIuxD63BjvT7hPKq1kwao26HL1MKWxfJ4UeD4UqnPfOL8o3
5LcIAvUZysjrN2So46GrQScEdmyMTMs12pIdWtUpDp07NjsQdLlZqxwFCJWUvQcdDhvKKjaZw64t
uzzNA68fXfGkzsliPI1jmxzun9ENd+ZJsRtDQir5eCt3ivhCNDRoRwdhMSH+riWmlU5+Mjbz2RLK
snyoYFjeK0luGqU9SPEf+ikA/7cfbjRiiErlTGI/hSVFsMmMPV/pp7E9dlVm2GeNFune1OHGaWGo
l9oPxTBmG9Z9johytqULNQsUq4mZUtFggQYpKkRYJ0crLqE3/A9by1slx9aIZtfDy7PeTNHSVllg
iXn8Cym5hznSjfoAsLLoTqC4ur1kbyOlZmYNiiIGCpj+WRMIal3UpnMyZMFSVOWLueBtD1Oy2P3B
EnjZZ0/JbO2iqr1TvP9VpsdMXw7IDk+jt7r7y2RDDhfWeUANqRBnq+7mE1TihfGco1YrDvGkww3q
R3WouodGKQb3z/ubvfV1NZMir4Rfg9SSf/7KsVM6HNQ8sotAL7Lqpzt4yrM9GHZ4mEYx7eTUW7b0
32NqMgIBO3Bry1No3iboOgciEtbHRCvLP0iNwhDVy+7H/WVtuQGGJmT7g6Yy4eStKcVEWMED/hSU
YaRNx2KGavDUOoRW9+1sLgk2D9qz9I5wObd2qsbWR7NzyiCKXeufvm9c5gv78lilJWPR/8GWI08K
mRAGV2elyDsbjgavCNzWyh9SkHNfGPJ3HJ8TtgeV3FwX3pPurax/r/NlBJHGvi/NPBAZkxCPWTa2
F5SodfvC3EP5/f7Ctq4f4YWchaXMDp3N7SYuixYzC8qgajakNvhPOLJcNco/Z2NpAg6cpl8NBO2P
941urpAyOjTaxPuU+G+NNk62VH3OwW+yFlnvLu9/zlYzQE7cKehe3ze25bjJzKELIK9z4Em4NVZM
JtO4Kic/zcvcuTToQc9+ojVDeVAXPYIJolT7PZ2TrRWSpCOeS8ORibTVHfDovMMFyTCui65e4kON
iu6cMbtPdeRYO35s0xbBBNBSjZqAubJF+c/WwyUsAs8axxIRTMCPlTUyXKAZ8XvpNAgoGEBlAIul
SazeylhiOolr5zZV/b61EO4eBBLPaQzdNAxFsfuBnHiPtWfrA742uTotLkiJmsmcMihaxe4/Jrkx
/M3cQiMOrlD7l1H07x8lZpEcFVUKEFEVWEWlqeiGdsy7KrBVpjPa2Js+hUqipf4AtcfjrKXlt/ef
UQBPhBWS9gCK1tszai2Qh0OJVwWxExeXkc/p2xD3HfqiaZ94npYdd7a5pa/srb7iaEVFbkZlFYxM
oXaskI9I6dH8Rexd/si12t2pbcpLtg4NKdtTbQROxmDxylfPLcclapsqcNSiKY6NPen1oa1csRMa
bt0FIgQJPQEvwd9vN7JGZ6sHVc1GNr34K9cg+G6jovrazd67cbiwPEsHLQXfGcdeWVo6wHlaOVQB
42Gpfsq7Mv4h4KvcCwG3PpUkjbMNl6EWgqTbFaGOAPsm/iNInSb6WlQi/JYubf+gDdNLKRpjx5ns
mVt9qNFSBNi8tAoaV85hDWhX+1UpCZEneATqo+20/yHlBA8LRF6efimHcbtC4mYPHRmzhP4ITrKj
kzrG2Q6LRnyzGj1zd56DrZP4myWBJhKomvXkWcxgSRbFYwVEyXK+pEqfNH4mamvnidtIbAnNpbAA
k6pAJ9f7OKH/1s5WGfQAocInJLbU/pLXtrjUZC4fOwss46EJ40p9Lpd6r5W/9RVfW1+9earTynDF
JTRaDPVrhLZ6i66jVnl+5niTevRqcPj3XdjWvsoNBVsDmhD6ktuvWDZ2rhapViJ1V6TjRVe0UZzL
QXX+kx0yP2ZomCxYNwJFV1DQJ1UICq1U6v95iTbWXzzKP8qOoc09pI1A/xsuVY7M7YJSZ5qrJem5
CSIplEtcNB/MqQK7XDqf4qoK9wbKtu0xUSZxbdDeyD9/lQ009RIqZIFVYE7hIPx8DKvjHMG324iu
tw+xhRLP/U+2eUZRfQSaDeEC7bpbi6UwMnRXlCqAebf54FZLi36Hbvy70Ba8cFvbrwyNIJOg8/Ld
t7wVdVqvLK+ufNOVozHmWR0sbeqelGmcH3KlLeBJKePLwtji1atDZWe5m0ZhGoYTX9a2136miuw6
ivO2CkIa1BMCJqELN4ib+SmhzFHFjfcHuML2nqTNi8GohsTXgtVeMxzW2VjTKY9wOC69kwtMrY57
WlpT3Xn6Npf3ys7qa3qLSkUitQlaRnGyxZD8jyEyzUUOjab8KQGp8pxFXfdOWkoZDwJO4X2Cwpn4
emU1Mee+VheZPyyFMl3SqS/VszCm2viYqKk177jVrfcdPQkwn7yJpCyrS0nW0PYTCluBaWW68g+z
DH32jGhqbUMjR7d4T6xj6+OBqmN+VoI/3zAUdSZiQ17clYGbM1Lga1pOQCgaz96bE966/fQHKGax
NiSr5dd9dfttDRYiiAzywMmq5J+ugkLnobK5D+farVtEZyyjf7h/CTdNyswPqilJwrR6ohZ9NtTZ
64qAwYwi/uxZtVH8O1Ra136IOuCEB2hxjWYnvtgCdsmuM1gMj+GiN7Ok9NCFoyawtabNElk/2iXW
qzPRVKH90syhWo4wZOb6BZYmW/2cj7nmpAet6Qwrp+03xr3vVJPTXBrRxsnHmWDvj/u7snXCyEuh
wpJj6RTBbz9E29lRL9qQE1ZHy7dy9pbBn9N8fowKz/t239bWlZWoDnhPKVpSW7y1RfbblYmh5EFf
VXNzVOO4Hr/pnZmGvkol/uBl6d+uuxT2jt2tUy11EZi9B2T4BmARdxSFBZRmwdD0ufen45mdkhw0
dWqmHUtbZ0yGQExb2sDO1yWucmo6Ja3nImjdvgqPehLO/zJurz51WVj+bbXafLm/pVtLoybM1AoY
ADKc1cvi5JVTdHPCoVaKbvoad0uTX5rKLfeEq7fOibw8qIoCU36DGeEFs5asJCvtstyA9ltrkv7B
Vee+PbfxPLo7L+bmRqLZxlUFpQIp0+1RKeoBahA7r4Kym6ZLohvqk7swnOMnXeI4hzSepvC/bCVM
MrL5TilrDT9vMoBlKsNTgZYyAXNCD5BuiNnn1a/7n2xzacx0yICOM7murUEgOJV5R/JrK11C+6eP
mcFNYJ0YD3o3xfYxLbtib4RKnoN1Qio3kw4MrOZvyvlFZlTZPBqEqw4gUktNSyTM7KU9Oos7Z4eB
jhykimH4UKRZ/YXZifqf+6veuvsUvinGkqySqa4+KNh6vDsdg0CFUyTxw07V6nOWdtHfIq2BW6mt
LdIjU7z2n/cNb203fH8sHMkn3NzqhqQzlAEIsvGkVYp6IljXTd8eOs8+0gxu/2hBsC07QcLmWgm4
mDiEGhyszO3hVevaQNxGKYKudMb0nHmd431QlLpvfijpEgMhbTrmDPwCDbi9IHfbNp5AYtnwCKt9
FnltjRoj5cFiUBGIrLRwnsClSnSOm5d/TW7cGv5ggKTb6YZtOQiaCvT8peINWNrVou25tWelpeIO
2fQAF0TWTk+ujeN78RZ04/ZK1FsAFhBdDLQCfOLarkVv6hbCATdLqbs3o/anNcWP5qhTdVf7KfoY
O032d5MO8YcU/r0/9awEs2shtKf1s/X1/gl7u+W/Ka+JzqDRgcpTv125lkyVswAaDOBMFefcUJwn
t4M+yRdNGjY++ljgmFtvar/ct/v2ZGP3NzcUzw2E26uABl0pKxnQnAoMZ6gvem6G6YmLa3WHHEFI
+anrbCce3cClSpsoRUsqLONNQKoukzIwzJ+SaXcZMq3Okj/oFEXHPyT3d+PTWrKdD1Pitfl5DrOf
pAmtFyGpMtXaTmj11qXxU0gA4HegafBmctJxGHi3eicJUkFmsyTl9AvlxiX5UAiwyqdwsqfuokBa
QoagFO7B6jLTudz/BBuHkB/h0kyXoRMzMOt8gNJACUFqEjgpEayuNFX3v9LoYWHMWvvkJEn+zIwl
oDUO8Rwk9sh/hHg0PZKltEu082q+jQZgL2SYVI4B43bWjqfWl66BJB8i78m1BalQrRVnankAxO+v
e9MQOLXfbVPKgiunWs0quCXGNgIRK13OiF+WjOccIrY9XM2OofWz0eiNbYlUYMjwxENCkSI9OZWV
1DsfcusugdoBPEB9k5RE/vmrfMRtVDXL3CkJ2gzNFHjzqJZfzEVxxrOwrbz8lOWq2Jv9lYfj9lHm
1EAxA0sH/pIZlFujglatUkZQZ0fVWMVPoO+mfzwtjz5NVTnlF1AVMXzl4zJcylnY2c433Dy7LISA
QCq0vWGE1BOr1wyB7EE39NWfjoEO7RB3kXWeIvIYP29jw/wUVam9nFKqtaav/R/Szms3biRa109E
gDnckh0kWQ6Sg9pzQ9gTmDNZDE+/v/I+B8dNEU3IxxjMXAzg6ipWrVq11h8mMWJQ6oau9m9Zq/1b
fRgozahI4KDkQeeRf1ZXSG8iThN6SDCno1V+y9WlpdcCM+loF5yjt+9gHS4D/HUJbFpn6jFg8k5b
0uzSj304vUcKSy/vl7advL3iz9YWhp4qq/RwVF8DLRMRZn3cMavItOdDDXK2/y/vlXqvq/L6Bka9
FDA1n1SaMq49y9Jc7xpHyQD36PkHdYqr74ro/56X2fmTOAOtlha+PAivbLPyUKH/Btv/ws8Yc0xk
vAFBGfoC3Q7ybCvGow8nlR6lGvnaPbCwwcGXDscyiWNnfvaqMU9+tLqVpD7UvDr5kLmxCH19VJvh
LJQ++ojuSmgHt/fK1gX/+69YXfCqIVQdyER66ftOvRNu7s7ngsT50I+t+WDllv4OZMWw5yW6NawM
Do6UNUPlV26s32JSShPXGuo4vTjxWGaHKIrM+xLi7BdwVnCSUDYNFVxcu2XP8X5rI5nIY8vqzC+Z
++uBk2FEK6TR00sCPv4dYEryF90ZZzuwJjKD0+3V3RxNcvJlCQI47ipj9eLZttJxSi8C7tuxmSfv
s5fUMyW8Kdl5nm9tJ6I7mC2Jz6e/dD0x7Jwb06pxnpjsOATgrWNc5eskw2kQdZGlB51jAMKtsyxP
/KjFrlvVYtN9fvuELYmFk9qL0tnq+le02jAswizjixtaEV35KdHqp6pIRsc3RAX1+fZwW1cbymn0
rhG14DmymrQOP73HugoXGAo9/wpL/TYOmImkSW9/BdOd7gy39Tl/H261a6PGnDXMYCE520bWHqcG
wO9TvSzAK3jcJnu32NYh+VVSkqhxmfNcL2bR9a7ealV0sQezyh8LHR+djKIZvs7nNvWUv5ywGa1j
rLT2nrrY5kwpUQDo4P54VTrjGpwnaFHA9S17fBY4T8HMQ1Xn4Jaq+we5voWqluT/cU7W4J9+HsHe
towVN9oYuJFmvWvqQfWB6ceH2JmcNzewJd0CSR6echb6gqsEDz2XubQzJbospllOh7iwI++gLEO0
E+C31pDknXI6hQnuk1VJ0Bl78PZIP1+6vkk+pm1byKKLkuH50OtIRO9Ma+ssUHqRgrMI4FHxvN4t
XiGKcGhI1yf6T7M/Lab1Q5kr4+jiQvttmVCC3bk7Nif4C9CI6TdST6vjYGQUQ/H7lUYKkTjlIvbq
QMmq/j9KMmF/uH3UNwejsSy7alyYax55HcZR5QDxv8S60RaIAKnV7OuJkvd+hfb3TgK5uZhAqOiI
0Md+hdZEt6YP28SJLyMtiveJ29XvNRCbB1A4qRUkakKueHt+WyNSfgTZRITRefVefz4Nds6cDrxv
nKopP2I0+5+Fn/BT2WBuoCFiuLOcO8Otb6bWtpUBYT7cUKxqPJTLxDPOjrIj7+Pkv4Vqwr9/Mj3J
hbOAaL9qUA6TpiyKgQ9TnDn2PwDh3luzrSVBOdgzrkGW+INQLc3BJNhWIrdWN0NjY/mn0Vi4CLvU
5qBGE+YLalmhdybT39Pe3XrscAQsEkZ6S9Rmrr+dXnndOFKxuORaox51an53NTD7d3asYprgGl11
j1qh5y+Nrvx4+7pS/IRIjMgyeetq21Sjl6utULLL3Bvfc2VSU9/GsfudqU36+z5S85fb423dSdQ6
WVgiDLXW1XhZVnRWqUzQMxy7+ZfSal8eiiorjwKR2DvSWe/OC1t9Od4eduv0U/LiD4hNGIGrz9k5
Bcw2ZwBIOUz6/TRSiApaGxJTmdZKsXM2NgfjmSGZ+qgQrgm6vVMlXaTGOSg10V1gQHNCLEcMx9Yx
hz0Z0e3BQFDSMqT3unajydWk7FOs0S9ZBFWi673iyVVyGkadFf9JQvEL8occBej+NcOxmKJiEa2W
XSZlaJY7x82WH3Ydl58SOPZ+P2fO4usi0vcYz1vBhoQQAy3mx1NxdTXhs+bgdQE1o0+b9rtZue4H
EtnlvCTGqN8VFNadnf2yuU1/G3FVu1rcBKNn1+a9iOAGDM7SCzyliZ4ACpiBIcVbfLuY4/PtXboV
Bzw0i6VuMadj7R5QUEB0h3mGNUEF7ym3UvuzYZSKcgQFnOjBMnv5yc1t9Wy0KV5HtwffXGRJfaGD
RSvfXL3knMbKugyE3CXt2vmxyo3SfXLdOnwMFVT07uuWFGvv/b+5zEj+cP0zJQjm14FPw7wktns1
v5QlL0eEm7z2nzLuk+9iyTx/jrXxhDFwVu3clRvrDA6LI+OAT8L/Z5V4oKpIKbhJsovdTM9FqNQH
4WYNwlFCaMURVYH4JdMqa8A1J8+9naxH/uWryhaDy5YkBFOqW6tgP+vzmKRll2GM2sT3DQ+t/qFS
nHyvp7+xtiCcZdmdrE4S/q7X1m6xa2QYJqnYxRHv8PA4Ashq0P4W/bfRA6JRZtb4/fYu2ghHJDww
jWSAhzS2+qLuMJWQYuDDscmnyo/zPpzfK4lU5jCrvo7fXqpiOKrLUk8NCLn8Ob/VAaYqszBdrokM
LRoXnpZaLzGgsD3e3cbZwNqCao48H6+5YUJbukkUTY4g4ETBWqvS1jn10+w7KaJcftTEeni6vZBb
n49CqvSmAirEVrmemRIpeE0k8H2S0dSTZ8BJ6MUpjDQfo7E2q7/cJlIFOrrYFu48PLZ2KPBxDggF
M3onq+AHOBdQvoB8i3KbK/lNcd0csiQSd38wxd/GWe1QV2SLC+0/p0kTNcHUN9FnCA7NcaiX7K6I
E+2AMFfy8/agm5Mz2aKS5iNJHNfrCp55GWfDAF3jVb34mGWNLp7sOO0OfzIOpTGeACRXaydP12sd
ONtuDghyNtTD2KlL9FyBb/V2NsrmhGgtgnMADfUKnAhf10aCvSxw08qtc1ZaU3REttbZc4Ha3JDU
g7E/kaz4dV8jz60Qsz+svOzcib4WlRdrR4quXo6QcufoDyRdnXa0HQrUO+F66/RJnbb/M/K60UEM
E+gcMDIgGfWj5kCE9wk9murPZeH+7Pp02YnRW3PVQepSdAPV/UqZV1GRtSFGQxQZcN4L1SR+32MQ
+qTGc3Qs8io52IMisp1Rt2InZUXE58lxcK9eHfmkMZd67MryEmYpjcEMMN1P/FVqnnRu+vft7bm1
pr+PtTrj2dRUJHEJXzMx+m+e0je1j8CqdTepkfMkiq55/v8bcHXYUVWhW4lX4qUAP8fkFDspj5Zw
689ap5vfm3IM/+BJLDEdEgJEbvzKBymGGaLXCUeQ0rh5zgbL6t+7qQdsb0EMqjgsTmrv8fu3TiM0
EVN2uylHrU9J6OUZWA4eGnWydBimhNgvH8mblZ3l3Nyh/2+c9ZmwyrQBi0ParyzxD3w95gBaKjxl
N7PcL2VWjcl9mITOXsK2uUV/G3YVPXsVVWzhdPlFUH3XAsstQs8Pm6rKzhj2mHtOPFvDcf39gorA
r1iL38V9KuYlAcJVA8A5Zf1s3ZMZRg9iLPYc9bYWFHAa7SHK+jiuyg/7WybBNVVHWayS/urm9HcW
m91DaegQ0XM3OttucyewENz5iFuHkPACF4Y/UnLoeky7wMzTirkAQR9lTmBhZ3VfgkJ/Nw55VJ56
SB07ZY0tkAIIb3CzGALomN/o10POmV31tgK4dEIx4IeTT+dWiHtFVE4wd3oRRHOND4TnzVPvt4pb
9ydrLIc9gPLmd8WgDG4V6SkiH9e/YvH61ioMVCgU/BErXzUxDonAA7kBL456D+C1+WmhbmE8AJqe
b3s9mpUqjh7NNItC2+jvl2KoLX+yF/3ZLhY1QH/IfUE50tyJsFuRQCpXy/wNVpC6irBmBq1+RpKO
TDiGvtXPAnPGRIunw+3AurWWJDJkwC69MCi917PLcZdrIgPWtKnoiOIgzDmcpmxpNN8rmnAHWLI9
GJgS2YOW6fD1YKIahzL2Ziy7USD8oYS58qCCpv8KYno43p7X1uGAzQsKgIcEOjSroXpjtktKfnw1
dM9TdFH41xQ386duzMA9epZodr7Y1j5BmcqECkTND7jI9eSaolILp4zh9fetgSJ+NY0/QW5hfj6g
4dAfFFrg7bmHKLuXCW8tK8dBCnzy9IZseD2y22EBpdgUVhJQf30wJ7V2XKgAjgc0TpydtPuXEOz6
BUp7mqqINCN59QLlRgzLOevzi5V0bVCbZvyF8nx/qpzGwEaoVA4EgcEMKK2On81hsEWQxLb7qWuQ
cvAW/urAnSF/+lkYLd9QP7Pvb3/6LfgF1p8S8wBnFijC6sTOnVvlQ8gvnBd3fBxD27krlHb5N0N4
6T8t07KPCij4J4Hqcu3Hg9YPQc27Tz/F3rjzW7aOMc/n/2WwI+61+jT9OKpaZYLqyquuqPwqVqMk
qEa1i0+3J725B34baLX7cMKcuqxGb6Ev1O6vpV7y+qADZNPuh6pDw/D2aDL6rPeAw9YF7c+V9wqc
pcJd71MXmZwcekgVLHqnKNAmgOIEw4RomSxhvm+mNPmgIoAS3B5cfr714FgCyytPPm9fgVmmToxh
vzgvul0q6RE1GffD7Ob6312qGvWnvgpN5XOd6nN6diHqmN8qzW70r7d/xMZ6k+JzBqTkNOjbVXwe
6jFuO37bi6X3UXbwcsxU7swedE1dIXS7M+WN9eYKAMLDbUdpZP2mzkXmaJTRvBfVGNrPzaRVPc4/
jbecLGxAk4NTdq56KKOxfVTaPN71idiIbZJNQp9UhW5BW/E6wugTuv5ZYyLo2wP0OjgRkIUyyMPG
e5o1r/RDM4mjZ6vcF8HeCjfgCpD1x/WJMs26xRCmWt+kSDK82IJ+QCAGQDoY2y7ep7qoO/vUeojW
PS9K5xHuvBGpZaQAngwVg76jEnptezB6MU6PkUldIFjqeTDez1MJauj2htj+oXRaKX7S3IXBdL1G
RktBq0308MWbdLvCm7ZMMe2wxPypNLnChTIXma8J6uKB20/LcB/iMDue8YWYRj+vhRWeo4YrK/JN
L3PO7Ab3rOXqH6AIeGFIOB5XMJ4mq+DYRk0/hrXqvgDdFCfTCyHCY1jxtxGOw+LfXpOtbUM6zBf5
FYfX9bUsV5RILYrwxcC+sDlY5mLhGNiM2jtFlFGT+k03xmaAXKWX7ICmN4KEPJ00xbgVeQyvprlE
yiSRcB5ubCK3D0Mf5g9wgHj1m6Watx+71qr+y0lB/gKvlj9PuaKld2+fPZoNrDVoFFpWq5CcqxWQ
oib0XiKRWS9ZqcwgHuvK/DqES45RJFJ4f83hmO0xhjdSHzJjenLSEZNiwGrqelQOba5raJ6PKaJC
iEQ1ZZACsyxO0ZIl54ISebkz160A9QuiznXg0n1YpVuLmSWdqMMQH9+pTR5qgdNsmlU6Wso8aY94
lw2t3y8laHljicX32yu9FYx/4dV/6e/gFbQ6ep5earEmoIIVij4fbC/JEZLU3cZI74TZt3tE81/I
ntUVBIqDVQYNQEBc6+CNgt3TKAraoFStOl9tXOd+CbNK+xalk/osmmr+nPbzEpRz0tw17qSnd65S
1opfNFbI0pSVelTcUN0paG+lPmQ9EnjKO+31xWw6Za+IGnVfxP+Sb1G7iPcZa4Mla6Lb6UF0ovhQ
LejqHIwy78zDQsz/lMciN85JLpfr9ofZ2IrgJlV4C1ShqdCs7o0QNoM9zoiM5iFtAx6GVmr+u+TJ
4pdUpiCqOSYN1dtjbmxFXuKoXUrVf4LxajMUNFbdPom8l6FxjIeq1DGDqFGbdA+e3WT10RyLsDtT
AIlCfxiTPPx2e/yNlI/pUkul+g1mfC2Jq+VKUaOv7OCXmhXf5wYCcoDGKa51t8fZWls6F/hr0O7j
ibgKL6CZ9cZwamkPURSOX86a+ujEQgvPnRd3D95YCfF0e8iNeG4QU6jgMC71b3kOf6tyTJrwqthV
vBcvqrt3KdTr+NwneuZD+6zsoGhTpEaqCKW2w+2BN+f6q3+CSCLRRX7z3wa2BmG33jh6L5hiQEOo
w8bxdT00z1K596vQovbt+mXMlPI74Qz4G4r51yMKiOxzl5ThSx6nUIwSPfo+GxoNagq36qEekkk7
3Z7jRhDjpuIZLntfXBqr79kOVRnHYe+9ZATTE8TZ/F2mJ1+ydtpjpm7tUDJJIhdHEu3A1We0UQXo
yeBcHFHN5DA4vMYDBS9y/Q++GhbJpqSzkGiso6SIbGrtheK+mE3Xn02smRW/Guz02VCSIj+VlfJ2
+U6iHqB/oOeyMbu+cu1JG5KK8vdLV5mNd5gJbzagsNquHhphJv3b6xlIHngsIzVGWY263iRTHCcp
ZgYUgNIiOkCZX+agQNDTp6jT7um3bH01bnQbjB1ZJgnF9WCphl+9rmOq4bIZjxaNmiLIrHzZ47lt
nbXfx1nV+BBimlCiWbyXMnXGZ8zgnOxUYeJd+1SHvTBwcb35581bX3ZcsDKU0lPkbNdT02b8wWYM
TF4UXf9hhpn3shjLC7xR++n2QFsFTEaSKGXYkqTaq9yoKKe5TQxeEzBwsnPRt+r7ZUwix7eUtjyX
Si+OueXlNWY0iftijVZ60Ls6//f2z9hYYkB9ZJ9S2YUsdV0V4Ck3ZPHEvkEo+miktvZ1HPs4YLzi
g1aX4860N0ILD2WKpVRrIKSs+WxVXKM/EnrKSxGlJOCLGz1lYaw9NYXu7Vn9bWxTmXcCw8bxE2r9
KnB6WYNurm6GL8pS2r0feuHcnNREVk3fvIgof7gaxTYSTmoR15tGT5zeGlNUrU2366ZA14Zs8NvC
Uro7ixJV9xX91UXfeVZsJBeEDHncsVAhwVrNzvGKMGr7BQO20TbKz3EZuUdNn4Rzb43dYhy0Wejx
+zqOkvyumJq9jbOV3zE+HGqYYTys1vt30Rq7baYQaf/W0cRJZyN5/tiKyAvcLPSeNCvS7ylLgAZX
y6HxM/xkv09jm4tz7AHRDd7+DfgpNI8RQZI8g+tvgJ9AppcOYOZEmQ1KAZNzpLGKuridTW6QWov2
5faAv1QTVpm3tGmRbHmIBqiLXo8YR04NzxeHhcpVGueeuoh1KXgENXdYKsYOhs82GimfHDcywgMm
uql5EbkQy4O7lIV6UifKQndR1cde67uLlnwYUE3q/ZGOWHuCyjUm6M+ZUdgF8B7D8WXiBn0PbV3R
Prpd0js+N4uafYW5NprI8temc6yBdcCBTcO+/Xl7tlu7DRoq6hZIGsN/XS1vlFG7G02U5CubDDaD
ot9408dCm8svkyidp0Jzivspt51Hga3h8fbgW0GD543U+CSTfYW1bHAnkVZ1GKV4WvctTJC30p2y
7PwMkMvOWDLsrr8qMVkyjqlw8Xi5/qpYmU96Y83hS9kaPBF1NQrbIBT6UPtRMb530HateMK4WncU
0aiO/kCamO5s5o3sli4vUYvoBYVk7Zlp6N3Qzr181JlxKICT5Ub0OSxj9ZlAno+Hwcj793NvTcV/
b19p7nTZhGEBKCdezx59fBUhkx4vKK2ujnbnRpFPZB6PKgLr59tj/RLefbXUsNe5ewCtgpu/Hqxp
LK8BG0BiqyYXu81R4o+i/D6pi/BRVeaoCuwxnT5pVdJnJ9ftAdOiikxpKIEF7Zxa0U71XltRRs31
b5Iqd7SfEMJ7JZ5dprOlxdgtvaS2mzwOk2l+0mvPPruzVuBer5SfEYsDWqfa6UdMqoxvdm7h6Noq
C0ewJytP8M7wdu6Xre3AR0G+mEKvlPW9XqgBLZN2EG74UuuF655soyvVuyobE9UX6EhqvuooVTDT
K/2DfQgrzZKsGzDAayBH5HiNViOk8pLkbhwHTjcNH9XYBXEQUcrH8h7k1RFea+funMKNtAThZF4E
Fs1OcCSrGzWOkXPsZ8N7MTJrObiLpUL5Z4OUqXZvzMa489k3h3MNWUOH68NkrxdYXSobM9iYbe+1
xVd7ohDq16miB5OjL90DN2AidlgqW3GGQEoGTUMXENcq8aqqZay9dOCbCr1t/CTE+kRVsjj7UNOW
y/y2MbGHNXAM/NqaSCaZce9+vn0At8Iqs1Ut4IY4YK2F4itDm7t2sr2XxCqXO0Gy1B+LwflnSGNR
HW6PtXV/yGuDRIE6AdqP1yucZFTU7YnpWuW43LkePnd4vIjpn0IF0oJ8TqQ82TgB87FrEJ97oUau
5upYQ4DGa0pq8kPEXr0kZqWKRTdwg4wtVZ44L7tnO7LN9GjObmEe7Wzk7PRzeJkN9xTFhQAuUIHz
vL+9ChsrDsAN/AeKqFJKeXWQO5we+7ZolRcU+q1v6IU6zdka+x9CgaK9s+KbY1F0QIqbZBsK+vWK
Y6sQD1h0wu4q2uQ+c4tR9508t0/Y/ox/AGyX3QbJJkWWmGT4erBBqNPgYhd2EY2bPkk4mj+HRf5e
lPV40JVqr6e+cXp+NVVBXkiC8hr9gX4Y1oQCWvtgZEYX9MiJKqex7dv80Y7mZYCmMNs/1WKBuosF
dPxuUod4+IMVlkUZWbtw6GGsSkHuGCkZ3qRgCBTZZgcIV30ZAX9ezE41diLUr77Wegf/Pthq6/TC
MsDwoSMQm7n3dwI+WT2jTTmc2xmpa1LuIQTFq5qj9WjxFv/cV8IEqzylbZrieJuVVKGR/PnhKtWi
B5o5zHtqmVsbjj6OvKYAcAD/v94DRmYC8Y/5hbNqTstDhnSyeS6MHtd4iuG7OhgbMRtlfY9TDblG
Vnauh6uSxgJ05zEcKnb6KdehUp+mwsExPgf0Ez9iS7GTBG9/BJhwMuGn6LjuLYRxHEUgUqJLqXug
rPykteznOptn3c/7ZKzuhCoU7x5l3u6xLDw79XvPyZzYH3A+ulfJXShvNRnAJAWw9z/uYI7aDuZ5
6ytQk5EXJ8U7CobXy4J101DM4OXgl9lDGmTguoOqCOs7pR1mcycx2RxM9oFBeUpU0uobRLHhFB3s
o4vmhvDyYan3/WnJRdGflyYu/7sdPWXEWh8B2UigGkozCVL19dQaYc1OPEXppWjKGM/YDuzic+HO
y+51Ia+DVyOxiYGVWEjdrh/0INSRiigKtA8axUmCjJL3j9IeTe+oL1LgGfRTj5IXAFqKzul0Hxpp
fQTbWgWjZTV3VWyI0+25b+12CwA2NydVI57d13PP+3rA7URNL+5fadKKB7hnzQctjJPQN1Oz24vn
W9Up7koAbf873ivHZ7OLDLu0k4tpppq4n9N5KE4DirRtoNrxu4ZqS/hpNLIosO1ec+54CXkJVl5N
tUfQ3NpjNjhUiuCg3vj+1zOXdwkZVJ5e9LJoZl8N4/SwlML4B2bqnhLN1ipTssUNAaw0ueBqPy/9
6C0YEkHkLa1U9bvJKfDkHID4+apoHDMgNVN3cpONzIhCKreIQfFIhpbr+U1aj6QpygAXacdevvfC
KevPGizK9wMWSdkpacZoPg91MRsBnJTyT0hpQJSAbIEVxTRkDQyCLjJgwElQW2xQE4fewC8d3UZ+
6zERUZ36HW2Y8A8ihzT+dCmAUv1cO9MpqN6HKsf5YlSK+DbW87Moc4+LCfb25fbR2dpA1F5IMPFg
I1atNhC67AkwQhiwcTMt6YPdqeYxMTPjVJTVoN7dHmyrLAYqhocL9DPKCGs+8TjVA9wraoGFTv5I
BaficigNdXmI+zxWfFoR9PzqNFbUM02z6KFwoW6CCrQq7smOWexkDlt7mh2NhBXJGSWF1YWQGEPp
VMgD42CkOA/RQl40NFgeHGsUHbsDHZji0+01kDt2HT0p1HB+yHUZevW0qbGF8/K2jS6FnrVWoKAo
aQTzXCXVY61YaM0qrsgP3dyNe+JC2yPTFvzfkddCp2qYqa0GzvmyuO5gHOnpWuK5yToPAPukOO8L
r1hs9BuqZU/penNkqWMJ6BEXibVGmGlmtcJ1gnkyNKYn8IbhAwKTlflD8L98AeLHfUBArvn37Uv9
C+EpUxKcSFcfVwO3SAmyj8Hmav1JICLuJwTuuzj34m+iHqc+MJU022Mhb80WgUlK64xKIr56WzSZ
aw1TRLG16hfjM37p7ucuX5qHRh1z45QVWR76EerXe2+aLbQD0YJ7XQZpAE7yrP/Wfa0YmPs2wdBS
1cb5nYsdz72mQk8OIrV3npe6KYLcTVrnHQBbK+gc56A0bAbkdodlPnlqrX/tAVb/gcSF7OHQBGff
Y6IgF+y332UsNcldy8ZD3BMeHRdrWvllFCJ409rJHg5860hTGsTOAxynpLlej2ZPLYBv24wuUT5q
ZlAJZ8Kus4U95AhtOORpvVcV3fzgaCrLSgG8c3v1wSl0wVtScyTwsqh6nhaX5ltST//h8iRMf6GS
cFDRxQtu7+7NeZpUY6WWMBF8tbsnSnB92sfxJV2S5UIvZ1A/jV5jLM8hkKb2YHbabrd967Ygo6UG
RLGC63C1tuZstkZkCQTTMq/73qZIllKdd+vAMQp32LkFN5fVIlmH2U0Tbj1YpRdl0kIdhEIbd7pf
1M7yxEtBj4JqMtoctb1soRSUVPrbHYS47mn8Uf2hPEC583oLGUuKDvjC/RvnavhDZLH76I6ZME40
jf5qsL1rd77l1rpS6OVSlBhVPuf1gKGS62GVGuhswHDSAz10O/Uh66y6Pwpe0ckO/Ggjq6KZia0H
D0M6B+vuVOMaNaUHNmzM07x77IyxwpzFiWY3KIqlmz8MQ6Z3d04eJpqfKNn8B8JB6FYilAq6EVzW
K0O/ZVmqBemUyxBr+qHWa6n8a7n/zCAcP7/5mPAeYgtJVDdsGLkWvwUfbYbdnZnIz0zI+EyHZTG1
+kGh/iMOmjsB/Rw9tAV3ih8bW5dqAnbmkphtvwIc2EPTUEUzE55IQjt4Xht7B7zRnP/QwbHetVGe
n0MNjOvONtp4A0olWDSVpQYG9drruTqRNgjFAsgBqBZRSqDArXjqcdHMdt7Rm/Pj+EvDdpw/tFUc
wOBEtyOUAl9494Z6kOdO7PEQdJ3w4EY4DzzNcdI0XyfC7l5daSPsoetDyENHHRqsuwq2Zqw3hTrn
wCtwcH+04TWcRFr37yD/6YdeU+adKLS1pkBHJOtGOkmsGdrwtJo8XXpABiLUxnvNygDIOnU+7mBU
tsonCCQArqC9ZPCUXWXiltmXipcP7gtYxPE+rZQ4gBkz3s/OrASY3WZfdAxDk3PUVsc2H5V/KO/g
gBfZvd3dwXdrv1SL0zenajD2dPi24gU8RyzApHrDq4ZDUyzDMA2d+wJSyFMfmtxMozvd6cfhS5oJ
W/EbxRyeAVEYzdmkIxXdv/0MkzdQgYNoxX9X39wRwkqcBaSs0xTuuYy7+TAD1zvNk20FzRL+ATEY
JwDCP88COFBrLHtbaLFRdIzXwS7/qdaGjorUaI/ZeEhqTLF9jCSL8d206EvydHuqW9sNvALXurx5
gAxeH+FwhrqkaoXyEjqgsQJDaQZxLHqn+/sPxuGOg7gmESBrKG5oOFXhxOCujSWZ7rK6xa3ZpCi3
h/7YuNmwm8C6HnlqxNfXRcEq1hY0NoAi9h2+Y9j4FO8M1e5OEAKTr7entD0UxUcSTZ6Y6z5VWfRK
BayEKSEBeicK9WcWtuPXuuMu/YORwDQAgSKhpfRy/ZH0obBTvUnClyKJ+0NWVsJva6E+sofDnat6
a1JU2ag+yE/1SsgAR0iBHQRHT0vsxZ+LrpgPTlKXyFHU3rhzV26FdbIQkKq8TaVI/fW8ynzCtk2P
lBc7jvCbTdRxSXynFksZZGZe3Xu0GpcHz1iqnU8nY9vqUUwaSzxHpAruyLrKYuTUYC3AwBceJ+0P
zkf9OXfUn/Wge49aGodnOoAYWE1J3Tz2Wd+ebn/PjXm7KvkIoh/UAl712pUQPmwfCR4ohVd+xpdo
moNZePU73RL5X3bjJZ+xoOm1net64yrjucbFIjvXXKWrUkDWkHlEboZLvOOW34uhybAj6qzQt5XM
fCZrSHeCy+aAbFkZwnkTr/dtH0KyqC1s6eNoqb41Sxx+mrros1YMmcZFkkc7E3wdzMBAUZiUKHdG
XEO8m9wCXingsMyUcZ5DzeS+Igkzfrzx80Eb4cuBBeHpKBW5rretkapFqVhxfenASXz2Ss3tfTE5
NYq8s9G/UyvDTfyusN6slbEad5UFodKBsX2EgRf8bi6F0LGe3HGszgVFnWPqJOqAU3z41rtQDkoF
R0PjECjr+jGdT2zM2DTqi+BrHnj6mYesrUlj7Vh/9uqhemusYzyel1LGDXrXK3CwBgeS6ijyFDYc
dgFHojZUv+/tWvmYADba88J9dRTlcLI0SHFMav6uUtgs4TnnjFlzsWglHDJ8+w7YqJZ31Mrac1Wb
dmBiJrFzLl4PyvHn9U58Bu8JSuh6AyFiWhemNVUXWUDB/sx7l4VJF/v2SIUb2WMFw9Nd8/RXkd1g
UF7RNs8+oq212rW4vbVxoTvVRfNG1TnE1Kie8zlV50PT776CNgcDsMunhOVBg/16hlltzah95PWl
Id/5hvtQ/eTUdPWXXlGnt2bMcmK/jbXK1kTitqM+l/Uln21rOvZZZOY+QMNsr8H2KpzJgSRogURN
9lb160npS53SihpRTqlr92nMhvKEj3gWhE6kP6STO+yk6FvbBBY6Go62VBhcJxgTt0ELXBEHICjX
9z2b495wynn065xXnVN1ylOT9Mfbwe1V7s0kfx90tU3Qiywp6uDPWbTV8sjOUIbASXCbPLpzW34b
mjz6GXvIVYnCCncC69auQXIIXCMAQ/RUVwtsoNc2odeAk51RdmC4clccJqE49oF29vRye6KvLgs5
UdJt1P+kUsZaUyx0c9xcUjx4cSRtnrJJmZ1DU5VldLg9zuaCSvs6UIwwsNaHXVcMR8FPFX+YmZak
V3i9H3nLv60a/sTGRJ2DobJiWml1me+E7ldZzq8Z/t+R6aFd79dmEXoUDi2+p+zXb7U0qLAXwK76
ENV3+SC8L4tRT7VfumUeSqC08uX21LcOjAbjiXcUuxc1yesfYA6jV9eJgePkaL3T9dr8oLdud9Tz
oeDC1Mu/bg+3cV7A1kD0IKbSNFyXmWqPoM3ZR+moMnu/Vqdi8QeXoiTBI/viqK37OKbhnpr6xiTh
1PEC+OWt90pGMkPNpPQGt7wA1XfeJWoVniHWlQ8QHvUYoLW9vNnwEcgSFzHIapAWCByvAl5Tj20n
M8dLWffZcYpbvblr+y7v33wVX48jj+tvpSwsvulw4kV9mYc2FIHkmJ/FIHTHz3qKH7c/3sZm5bHN
d+NjgCpe54pDkZAQJBVGbkbdaPC5veFeG9rub4mixqk+hZbsd+R8ut9mbec+p8jKeufbP2LzWyID
TOpBfAdqeT3jdmi0hOIv37IMZ0pL2XKO+tC9IyFBF7QHM397vI2AB/bM1UDhMearZGfQFJjOwigv
daY3R6Unyvkdnde7ZfHKcic73pwceGIUDVXIa+tMTreaPrRCfEKXORmCOa6WZ/ro6n3bxdqHbM6j
neO4OTleWBKDxglZw8I0J5qycWFyVSbax2kwlc6vcTooMR2bPON0eym3Dj/ak5QHaf3QV5az/22z
2rXutHmXVBdOx+SnaYHwZ+io/8PZee22rbTh+ooIsJdTUsWyHCdxnMT2CWF7rbD3Gbar3w/z770R
UYKFLCA5CoLRDKd85S1fNVfKLzzq8zY0OufXx4NemiKqfyBgkNigeLOKHiNbLTM7njghpuZ+8moN
iteQWi+lU1xTDLn09eBTYN9Ej0mFo386P60y0maYYizORFqOd4WRJsptNUpt+kSMPIYvqlToLl7Z
MxdXFcYqmC6Kkfw9HdWqWsrVMHee0lpVH0GPYdwr1DF70xrdfWzC7FOlxo5yZdQLTyamSib3+O/a
yrrc6wgTmKTRFU9YCyTfvXRqfCH12t24Q6LlQVhaXuzHk6tXN7FSZPGVgPLipGGCIRGwCDut8an0
eqpQUxDtyvMq93HjwH0RRzfXV0SrbWU8Y1ec90Z9pfRy6QtjUsEicxFw96yudUQLRFzHCBKygwtQ
TO4c8EbWN2mDNEQERuY/THMhVQDh4rojjz39trDZjDKu8emDyZM/K5nWbFq4yV9mVfQHS4AiDTIc
2a9ArS99W/bwovxAn4KuzOmorqKGBuhUpML0MAnCCV0gwqDop6Z2424cpLKVhineMfDJvn18WC99
VsJoDBYwB0IWYLWXyxkHcbrj+VPTC+dTV2oiiFK8gfy6rqeN3hb1xrPqa9poF941bpcFD8CoNG3X
T0qvIt6RRMyXYO8Gy6LhYcBYZlNOsCk3SVfbg5+Vkmct9kLrIW575+3jeS/75qTYtajLAgsAnsmG
puN3uuJz1mtq2PALSn1209ukx4uX/on715rhv8dZ8hS6Fjgar8JNPY3NtnGQGmoix20DmU9SHtq5
zapt0lZldvPxtC7cvWwjvEAWs1IU/FfblxqMTjneTp+QvGAnVXC39Ds7NMMZnlmVI+j397fSyYCr
y34eZpt8GfVuyU276TxHGX2peN3PuiUJbPuuuinHpHzLmmH+8vFcL1wNDA2UhjbqQgVazRW/cj3L
HHSVjEi4uGlK6Wa7ctblj8YbvH+ytLCubJoLh4URFyA1SnrA5FcjolI+CrMzs6e2aePPqhE74LTG
Kn9NqEz8KpUeu7LK7uMra3zptPw57GqNZd+UioYbyZMXta9VXTnH0hRZ5ttV37zWYXsESvTZEp28
LdWkarb/YZkpRwOrQMiMQOn0pHTlpIe64AvPfR09gTc8NkU0vQrVnKCpO8Pfx9ekCwB3SNH4s97B
SHZnSjpkOU464q1rq4kQJdKe8HvEi/rjmV24dUH2UdBHzx9prjW2QZMyLL3FPABjhtuwqYtbow1H
6XdKJPc4/Aq8UePQva2jv8dAL9fCH0OvPqnXuFgVdqhca7iDYhTUeM7WU0zrJ5bQ45UVvbRreSdB
gwPj4MZbPaFg0On9Z2b6VBWy74J01kV/qzd53+1axfE2maI3od83mjXffLzAl24jCl2LoTcYOxz1
TrdOKSNP5ApIbxCt03G0oKC5kAHeTdnJK3HCxaGIAckCf4O+VkOFqIJLLVbSJ2DH7cFt5u7QV7A+
c9TEH/7DrGijMiWoWLxgp7NSqsnKcJJFQdAuUE2bm8QfM2neJw4PyX8YysbfFAQdRfw1YcGZ2bja
4o3Qzk3f+302mTs7NmW/i3OnGq/cM5fOA4Iv/3+01UbBVGJE/hFpRB3L1s6XNdCuT1o4mEGS4xHQ
OGMR+kgIO/va6sorIdA5npsjATwQERGUDdgvq2WdvVBRo57RsfTTIALFQ46Kp64PaClADXPAVY/6
HWU461uRdLYazCD7b/NMya/5Cl7aS4iSceXBxiKHWcUGeiMnLW3S4qkYumHXY4NzpDHfbm0rU675
fFwcCz4TOdriPLdOluxMwLDSMKNvGywfkkKmWlAnHUDqRtB6/ng7XVpjcDjmokWJ3icNjNOtm1td
rUxllT7RNxUToF8tG7aTOsttn7fS3Bu2JocAR0p7utWEVt17doxlA6iv5uvHP+XCpUR+yN2LAQau
CWuAYOThnd7lCMslVe7clclgeIGjDL4VvodFtnzzQr+2vy8EDDS/Xd4yl3eM+vHp7OmE2fNUA/Bq
QJ2+WUDztJ3TFonzPKRtgyhA4pbZ9uN5XhyTpIkslYPKK346ptArVFdnrCNdWaa34TxWkubJMN5A
LVXvo15V/lqKG4TPkprCTkWKGz3c0xGRc1Dj0QbXqUwK1si64h46Jc2/QFd1AzuNhmsDXgilwczw
IQkRkM1Y0wOMQVSq0zNgqqV2IIU+VttMGzT1ylJe2jIoU5MAk3TzoK02b6dF9hhpLkuJidJXPe3q
5lBU5hAdB1qc0b6pXWqLIfoS49+OzImhNbXg1ygTgWo4XdIkAS2ha9B6ysEjsca80I6RbjLqHChv
FqFFok95G1he6fzz8fY5m/Oyb3jWSNEQdkTM4XRkhIdUpIY9+RRptMcDR0vR7cBlJIbGndijEWjl
LHZTr127Ks7uJQZeqkaAUoAoUl05HTgtXTepxmJAEF+0n6qqv40kOsT+VBXD35bElqByUeSlyaHR
bFxt2DGZ2hAVLucpM7vpZyHN8SGJwjjw+sm5EvGdz4qhaAlz4wBw4JSczqppB2vstdR5krQ+h22l
gAfAN9Yaj0VpZpuPv93Z0V+mRRWMqBncDbip08HqFMfwOTXzZxdm+hZnz/mXOdjTz7hTq+/LPrsW
z55vFianU1Sj2g+9cS3hPtdG3rUiK5+H2Cq2Ztu1sT9DKDjmXj2/IEA2HpDZ9P7DNMnjgaUtHs5n
+IIwFHY5Qkp/brzW3pSlqqg+9JPcR5SguKm7VGj/aURMfReEDCKnq5y65iSmNMPz56KeB3+E1/up
cGT0KZ7ScldX7nBlvLO4iA9J3OwuahuLhO5qg06GXQ/K6BbPI5Sg7SQTZStUa/xOt0Xu2jjCcLPI
xpTEwQv/0sKIB4MsHlYteGTu9bOUsyjTWHeZ2Ldaa/25nANxzbxozQcixCHmosewOCgvEc9yaP4o
EiMloki7M7RXbWymXdXW4plS34s+zSqkZCN+rsdO2WVuJr5Td+juUtl9BQ4lHj8+Lr/lgP4oyfA7
gPv91iJcAI7ct6e/o6wESBF1bl4sPbeV2jeUfOyPkQFJ/Cilh8iUX8EpSLboX6gwJbI0MjrfCbt0
+Dzn5mzeRNKt5LsQ6HBsCpSOfzih3b45GcAuGC4jHISDklQAGcC2ev19O9g40SqW9VMqQu18zSz6
e6O2ZfJ+ZWrLvXI6NczUQMZAoFuuuvW9I2wx1EmoJS/jANz5HqSDeEmnxMIHywvB1k+OGm0zVKKt
m8RoTGPb2KOaG9syKfP5OKm1pn1xEiXO/Tl2hngzlWk0we5M5nqPcWgW3mtAqqtDGlH0OBgj+jqH
utAL7WuW8Y+O3RvWFXGn1e3GWw9wggO/kMsXtcqlaPHHrpkB9IWO00yvQI2rB116ifQ9DWsFoXvR
zi6vuUQS/qwX0SVCJt+i5MMhVNcIozoZSiWHjPdi5Ult7ZVuIhHzAcY39q2mDLp55wCI0T61EtKY
h7LRtLXCSiv9pU5T7No0cl/UOFa0TehNReoD/OrdoEmw1dulStyWD0WXqZk/VHP02ZKwPu4sVxgO
QBtvKPex22jlz84Mw+hompFRNZ+bqptU8UkUU7E3DborD3OKlORNVsnConmdKnXht2Y79nv6MO2t
mpZF57f5qCVfZi0aPpV2q7u+g/Psm93FCTxos50fzRLlnU2n9JzG3MmbXTpNY38jCiUL91Xa610w
5lGFcVzepOlO1t4ob0d3bqm9DcYU2vcVJtbvGQWx3nf0sG22jqGUyetkTkjJd1nupEFeZFbkjyhw
munOzocw+QYDJH/2JpbsWNIid4LGKvL0U92g0i0pE5g05X1hNZZyNJrQeXEIjOKt0Xj556adpUBQ
IUztvYVwWrTtvCk3D6ObaPVG6CAmt3PfDvXWZUsLX+Sj94Coql776mB13h6MXhb6kwUxPRijzmg3
WW1MYgebRyaHVqFCg47BrDx0PGPhTYXOQOEDvBrjR68ZandbanbsbjoJrvWuVNU6R2jbLrx+i46H
ikcj4qnOsTcrzaFtgKZc0DRhCjFoGt0fBgVS++hMutc8kjeZ8t6qrNKk+z9nt7pENeBbHXNa79qy
He9Vq5XSz6048VCondvo0PT66PH0tY21NY1KK/aK9Jz0k5rpmX1fY3ENrhdR/fmmS9zU84Ubg18v
5hI6vjkqx0TSigt6NR3Klwg9NBmMPPBvrt05U9DYVf2Fi3NZtdSMxq2JZvp0NFCSyO+dapj/iWYR
o5AtKqfO/BTRFKQesBoNHd2v+2RwA14re9pH2MYU9/OgKlruGxnXar1RCgQDPpmEJOEjJjeaPDRN
5GmfTLVVykNYVO1YBYZsyuIxKgol2o0oHsavWm/jfNupTi6qTSfyUN8OoV6jQOUUiZr+CJVYxro/
aJ1T6UExJIX1TQV0aB+LCnDVwWmqqKJdRN4QcPSkeFRdRS+jnT4bRh0FQ6I4vT8UthneDoM94lPS
JlHWwuXuczcVPkYiiDu2oZ7FG92eQmrqWCo91VMcqd/jqFUfZtqCkd/24AMPCZeytkPsX/83xC0M
x1V0ATZww6d+q/etajzOsTINr5pRGwBRelWm34e6t+5NxYibO0vyKvncTcglu26ktrdNOHhjEFm6
aDe9ZwPLGfSqUB/Spkj/lYBcrXtVJSOaqOnZ/qikxRxUaWrtZ8SdNV9tHfvNnkvjZ4P4hcb2jrV2
Y08zhsVhbQw5BFCn6/wKTaMo0JtoRv3b6aoOnS0XIQmzqEegRnOiIZY7y3dXi6ci6DKl+NIBWXT9
2K7c8aakzTL5fReFo285ZVXcNphRdTs1FvFhNnJD27RCTIrvTWIS6N8pqVS3hFNVsUGX1v3cYwTc
+J2JL+/GDK0q3htmqpvZFiMdBTV52KLZoYez1IFCwL7RekaGpHgPe5Nzncu8izdI0fbmZ5h4Qt7m
LSq0d+jQp32xS9XZtG+TNox/Wnk6dZt8NqwYiX7dLAOniaxHSOfpsFHmyeldH7XHvor8xiWDDnTU
sj9HZhaKp9wDsxTQINJTvAHVZXZV3Ssbuvp6veP9R5KrllxRX6te72/UodRJ11pYJEExxsV87IY8
lJ8hXyOPkMPOfWppG/3iYTOj71E5TbtRQ8vqXWC5rAdWNwPyQt8/7/ZWPZdfVC/zrKCy29TaGqMp
691Es6kParsxx51CWxPsdoYHpj9lYB5vcvoj8aYMTednCbpjOg5iYRq7uWXKgxTeYoAKC9kfZiHK
uzYD7bWt7WS0D6U2sJ8ha+u2Twexah/MpEzqPSim3t6GagkavasdRbvre9SFtE2HQJX2NhWIUt2r
UEyR+7PGNNfvoqWECg4gYj093gwZhOQx9U+ZDnWV7CGpm4qzyet4LoIrcZB59oSD6/zdQgHXAT12
VYHp2si1aCekr1EslIcUCov4xIGvqo0G/NzdWBF1t31p9Zb3uSjg624bVTT9to1mXtLMSAGCQwFq
DiEY6kcT8GZPVU54/a9wiN3K3MCtlsmPQYlVdQctoFAPidd2/zSlbedsdreojjOYtP6GB7o0rkAT
z0MiuhaLhjwNzQW9vyoT9Olod6j+WK+zoROtcwVr0ZdMj9vjoPRt4lNYrNorpYlVRksYhmQUj+NC
dFu0wVZBcytLd9Kpz70uV430gbMPya1UyHT9yovkNcHSVSuKpu3iZQUUiXollcS1SQHAh1B6E17E
aWR1/U0VifyxQR1cfg6NkFvaJRDQfOIFe9xVQhi1X5TSvUY/O5s0QAAV/Q5qTbi7Upg5jT3xqNBs
Nba119DIE9bVa5404WUl9KBrIqJn35ShqLvQvWDjUg1ZdvQfYS7EkzSORK2/8q6VT90koqMTJ+2L
qOep39eak10zp1llmyyxTX0bODcCmtRg1iWfDGmzjKQkfvNyM7Z8xamHe60vtDuhIGsX1ThBOFWN
88UotPrKAT1f2EWqnELT73zeWoMjS2ugq9cq6ZsQ9dgE2WQnzwXlxI095vmVfM9aJ0WcM4oiS8Uf
/quH7sXp0kYDIqNznKivY4oH2q6utVJ+GZVumI8WKcywtVpths/DRWBtSj13X8Bl9HpAWwae1ITz
9pj7KVzO/FvcILln7+GQzu29XpdSu8mnyPYe5mYUdeKni69y6deGEdf/JlMdWoTnPbyEEY1tPCe/
17xk0TZEhKO499y8KAId0GK21aWuPaMsOWi+bTYNqMma/hnpTZ12t1URz/Gj2dZW+yUq9UqW8MxH
WW3Ad6tRoNitorgBIp1heihM4KR+lYQ6VsfQNZWto2dW2gfC7jVnhwbwPGO6ZXYOSjlsNUrj26K3
+rHayEqUtM/CtO67B3PmCfvphVFRvjlxa3V/WbVipy8UQRI7FUIMVavVhkd7OE2Gdpie6RRE22Qu
8SqKE/femY03zB2VKx2u9YViw3sjNYbFRQlVp5l1uglEG4/aEAv1WanIFXb2lEW7Scn0L2pu5dFe
ded+o7u5kfpZbDSR39lVZl65Q9dnnN+AHi8HnOIHjba1lukQqUqUe6X+HNmREWC1nj2WQxX71O5N
Qg5IbFfKkGcll98j8kYA1ADURE3gdNZZrUmrSTv92TGJKhIBbT+P22Q3VGHoK4M971Hm0IIyET+U
REmPmjSjwG3yazL6F2bOyvN+IFZBiel3yv3H7VZYccFbkRvPoUiSgwrnamv27fQVyJV6lEIONx8H
AGtBVToSHE4KWoCwWW7umtOJt5MjB2uwzecp9bp/HJHb9x55j32ESOOofiJT19sIkc35HuMvhRS3
Vdqt1Pt63oQDyLQdKIvwSiljVTf9349CSRYGA5Vac00piDDekZDczGcAQHGgo6y0datGqv7cl8NL
UaFCsJtbI1R/XlmNdUVjWQ16lxBtuHPPxUu7bALZxs34HMdu+AN0SVtskNKsb5pYGN42ruJp3mRh
Gj9nXtX+pG+abqHcqtpfBi6/fwfjA1OiJk018PSrmF5SpdYwWs+y690vaas7QejFtiAIbByCTrfK
5P7juV9Yc3x+qPlTy1nItKvLnz6kqsxo1D7XSfIrHczqqJoVnlMFhKsNhTrxA/8h/e8QQ8uHRhoE
LrGJfvAin3E6z16jJKEW0n7ux0G9MdUYN45hnscHStum71pZdI2Gc+F6Q7JqWVRkHgC0rFbWI8bO
+7q0nsu2m9ttObXzEZcXZ/YR4w7vQWaJLDBSqx8CmEBVoLbGdKWxvo4nlkkzVUrXtATYbqtquTQa
oeYdk1ZLke8FsI9bIrwqGEmyNmoG6bBIjHIzjdY1n6PfVgR/lj2XoUGMgs0CuYrDxHL9/HG9SIMC
G8aF7nMyhtnwKS3ZEQ9xblrgQDJLl1vUwrL2HpI36ku2dI1tTwY/BCnq5PcVAnfxoUgH5aa3Qzn/
wnZel4mv0m9Idl3naOP7aA5CpvjjxNrDDLECFZ14jr6qwzC7m4837PlVSe2RJhUq+vSNgKafzqVp
K8SpqpxlrHnCU0uK1I9HMwcn4WXZvQaW6Eowdr53GBFYGx0kl+7DWj7fjsxQE1Snn/sButFsKuJp
VMS0E3FR3HqYVt10hjrta562fc5DeuVSWMeC4NvoeiLaRJC2nJfVG4UXoTDJje1nr4/lXncrsYli
b0R7dpx3H6/thfeQwTiSKM4CkaTVcbq4cW3OUzjW9rM9ILLtS7SbDsLTZOxXjW2KTe/KnCqW1D5h
JV96N4LjttXpaAG4S+oq+uvLiZ/DMwV4XXWXPvrpz8lEaPb5pNnPzaT3X2M7bLZxPeU7J641f4ZT
undy8y/FSbmc/rfgELAQdkd57nTQ0VXgXdbCfiZEdPZ2pQ5vqeMAB+lg7vxdy/X/joV6B6V7/JDW
eTglYqNr08x+1io9/TGgneiXaP0fuqoqr3zb8+tnmReSGsuLD3J8dec2HoAshS//nNs9pla8wAjM
6W0wZdUhsSIliGZ0G3UrSq7s38sDo8AFZB5G23qOsUFNyOwt+1kZOm8zJn15gyMF3k+lh3S2rLb9
0L6GllZcuW/XGiIsLnI6DEr6RkyJwOnph7R6mVhm3OQv5ohGySPIYk/zDTfSaPpKNfcriz7PbiqM
wdw1hdk4G/ZWpmGJUw/F0Yw1wYYfaqrIXW+kWwOflWsWmRcOHN1EIvwFPQuVed3zSypRZVUxGi9x
LV7CMM92Vp/GgZHn+iaLMB4EhWkGZjfXfhONedCNkbdPKd1duVXPLxkMqsBfYs+B1IG9DkBFonYy
jnv3GZmuGMhRP37pml55nQZLuVZ9Og85wD6iE0GRxqSvvwbTAS2vC5sM7DmjA3EMNaM9hLGVArdX
lR+zJjLUNNtrp3o5tadPIH0ikO5UDujKEwScboZ0jpx8tvvkpdUNmhe0358l7hQdSZUpN3Urx38+
vksvDYj23GKOsBQt1q5OVLiGODLV9KXvrOkn0N1u67W6uofKMD1Job59PNzv4Hg9QeILSCmLhxvN
6tMJwrp1auk40UuTuLX9rSoyvQ6oxnTqMY/VxFdqSqNIa/3TjXF4bA0MFf3JEdq+Jubd9naXgaEc
EpnvrAEP+qcakuuVJbnw4RH89rjHiUGgXa4ioMkbJyMJO/c5bM16U1kEXukocmop2fBuFtL12zjl
gfl4ZS5sbeRZYZa55FZIIizljz+CH6XLmxljbUZF3QWgUqbfzd5oPalK2qVXEsrzu4699VtSkmiT
4GQVZiq5leYximkvqpOkQdNV/b5ou9wvCd+PdqzKh0mTdRBl0En+dpaMBoUCyBluYmeEgxpLgm6Q
cf6CmJhj+OCTymDo8AHxs8K8JrR7YbMxGjg6QJmQk1E/Xq0pLltyGrrsBbNMVQ9K0Yz4FZrI7n5R
Uuwct7lRIOcuRlMNA6XqZfQLkvb4uaYHG/qWHqq/VEQQneNU9820RYPSTR8z0bFP/3JZyKVAVTtY
H1GmPCsFJ5hh4lEi4rdk4tEJKkxGN0TJU7hFhvoacuLs6y+RCpKepLBksMA4TldlzooWcycvfiv0
MLvr7Szfu0VBh5zl8ftKMb6j8HhndH175Yk9u2uWMhEFBOJThKngYpwOHJcjlTIKe68p78MrJbr5
2Pf1+LXOm/EVUsg1s4/L4wHfIg6nOnVWLCodozLHTH8Nu6K80XNMuvqxzLclUnmNH6HBfKU6dWlA
MhiU4mnO8FSuJuiE+ZAk4Wi+AsFwX+d+tL+UOd0xFbfDjdGb5ZXn8Lw+wvWEWRNn+HfW5qw/pabG
rbR05d0tWmlvqqERZDx6TAs89JLyaLRx3r/l2uRYyiGG6lw9gIUW4ltpTE20w0u14motMz0Nr+TO
xON8zZObfmH/wpLgEXW087imU6O0FWPRv4MKiBV7o3tdTCQFijdxgmEsXSu8c6nd7CPFzefPZksv
gbZgR3KnpFbs3deRXmyQnymdzahZxXAvaokoTOmYanfTls5QHkYlQmIoh2KN9CJwKOtm7hIzuWkx
7Ox3g9oXypMIJcBHCpVGvnWliN8NYoXYJ3YmOh96LSkfshzR9ziA+1lO6daujbZp/JLO8Xf6t8r0
5MXCeTYsEuNPmpmYz8Tmaf4+m30kt6lX5nEAYCF/i4VwEr8uHcz2anxC917UoKk/9OMUf2n0llKF
qA3+a2CpJCPo7tEFHQ5VZFvJg5Om8gGVynC8Ucqw+AZkBEUDZUEwbabUoQ2oZGN9nHShP85eJ7SX
qZgx2qqyrEg/93STjjZqkIk/01HMFwMQu/jemaOqHtyxA+Xmzx2I6U1nG+mdB9nVvTUj15C+Eykt
Nil5m+GbnNSeONB0i5t/u4LKUdA1Wks9f9arhxQmskmTPsnyO9yDDJXP54XfLUfi5tJp1WT7lp2Z
CAcNsbJJKkgBe2SalbuwKEYvSAanah/tZorVYSvNps7KrR2ixxvj/BPF7m4EzP40K6lqvmdxnw67
pKDKu/MaxfhlJuFcFVCYXI+CuT0AhhquPMBn1+JSzlqg3sS3MFbXZT3Ni9SkqNXpnStC7ON8kLvE
FNFuyar9FuQdwruoiavJkF1JAc5GdqCHAZ+lj0rJhWfg9F6sbEQBiqk3/7EHtWiRloBRtAE7p32l
VVl9b0HnYDZB9bPy9gKzeBoHHz8/Z6UDAg/kWNCYAjG4UOROf8BUjIlVFGX0S6DOF301XOE+KYM2
E4gV7WfY5ml6nJuw3aaxLL7zOk1XLrKzkAuELbUDGllkXnSbVwEJnVutJHHJ3gjvtX2Cg020qcup
NHyUS+4VbORcmulefQ0uub6wqSaiCkPATci9BN2r3Ct3GzHWrWq/Tei375p5ag617tb7HN1RtBEb
/C4+XmlzdSnSBEVvAoEG+nYgb9cOjjKPUBp2Ru8NrTZnBkPU576yvNFXNNLX0eSCdwdjyyuEkodN
SfH0i6qKUs+8st4blaLEN8euf7SqqPgX0I31l5JoCD8hTbDEk0Qv+uL8dDqWPpnhlOhD+KbiAXWT
drO47ZJGRREXYZamvyqi/DsA//Nl+T0gsCRofxwWwpjTAZHDzvPEqzxanlb81em9/nPoQj/u1UEc
JuzeIj+sqRkUbW0ejKZ+1UWt3Hz8Ic9S4t8/AjYXcRQ7l87y6Y9oe62mLZp7b0Uj9XYT2rPrJ0R4
32PRT7fD5Jrb2E6z92GMwn/1eB4+51apFr5VqO7u49+yvj/+91MoVdMfoma8pkfnpVTHWfTeW+25
0j54fV+2fi+xIvW9Af2ajaE1M+3HKv2qySn6+vHo51uaz4+Cyv8bfbUQSHCZlkTo860ZymRjd+4U
BUZ83aP3/KwyjktYBfmcGsSaZjUZ+jh4omPBcz37ZnqwcexZWHuexuFoJ958pc1zaTywKzCfMQAC
jLu6k6retSfPm9y3cbAMdFxHTM6naQjwwzFfRNMmV96fS0cW2gaRMYcWYPyyzn8kgP2C4R2LyHvL
o9b6oo9t9FzG7niYzTS/RiO7NDc66ZQaFpoR0ePpWFlLRNjid/yGPb0z7jGOzo+Vkbizr+SKh1lv
bhnf/3qbADvRyG4o2yBjtFpOUysHV0mr8E0JNRkFHd2raKdmPOVXrtgLp2GxLOCj0amkUbtK+uqC
QgbuBOFbp9ZVUJWhB8CmVrY2Nr03ejvlQVOF7WOatt3+4yle+IJLlgFxH5IBdenVF9QF0ptm03pv
Gubt3n5W5xSPKtOct+oI/O5K1LB+Mzn1CFGSwCOfiNbXms9uJ7pQci1S3nJTMbulIDvlfqfb8XtY
KzlRhCj8yPDCp48neWHrcMkj/UBljF16VnfGRoUKs8Xyhm2ExETV35AqjgcFE4Otlclrxj2XxoOl
AiWGFI4xl9jlj2NBM7DNNXVS3hZ8xK0CH2fTV/CntoqbpHcmq3Ct3X7pMy4KWMRBCzlGX31G2k6p
FyJe8hahthlt4NNSHNDttAzKOL1mG3Ph9mQsMiWO/u/+1+n0cmuIuzruw7fSrKVOI9kEnKSNs3rl
drm0W4g7yPfp3rNdVife69vGyGYnfHOKSB5mfZi2WZ4lt/StwzunmfNDO83hlUfy0qCL7ThFbRh4
YDZOJzdWYeVlnYzeFTKFwMzbYYt7NGYesdbcyFqan2o9Sa+cwvNBUUqjmKnTQEVHY800GMJeTULV
jt5lEkOMLZBzp0MEHW3njlFzV+qtV/vwv83Nxwfj/Esy7hIBUdeCALR25aFi3Y5R7HAmMmG0fsOH
ICShZPTr43HOtycXKOpMLCd4G/q0p4uKB5pddJWM38fB8e6MqZj8dHDsB1NXvO3fD7XwJ8B7kBvw
g0+HKqIkS7EZTBhqKO4mRU8fcZIE24yIxV9fK7/tFuG98OYusJrToaKmizsIHczKM8pPhdIph3HS
OAp9fOfGXbX7eGYXNgmqHDwO3KGLjM3qVjHD2ilkAnOnUztrkzijePIUIz8UXpoAvzR0tGera5Ls
6zSLRaSDgkI4rQvKfOs5gm9pS7OskneVjvPeoOiyMfBE9ZMpM+6pMAsYhqP+A5DHuPUy1b7yMF7a
OIQWSyls4W2tVfjDpJmcxlCSd6pz/YFnMg1Mp8wfnLlPDh8v7/mlTVZAJRtRdM4Cu/X0a1qV21uz
3RTv3ZgbzVYtkir74iKWr3+nQiW+RjV062uSU5cGpRbGQSOZJLRZfdOizjIg7FX1rg3Qe1Vci79S
FzLuprGMb5DXGK/cbhfGo05A4oxdJ6ncOtAoPXtugT9V70brWD5A2ARV0aETm2EazF8pZeIrL/75
B1xeQRpSqOtR1FzXMwEGpWUkx/xdnfR551aR871PDEyBtH7W/3qzQK9DrJhuBBhPqsWnX5AwooqH
oc7elZBOweOUtaT/oRcWyqGCLvD48X45m9mSx2kLDHopfp8tJfqSUT0YiXhfBJ5eBKpHvkaAyuOr
GP1/GIvMDITEUuqgGHY6M9Bjta3OiXw31MoCJYCg1ZY3EYJHpyTXWhBn9wxJOLXZJTdiZuSJp4P1
JmzlJtTHd2/sujsjTOwA6Unr89inh95Lt4leZlfO3tk7BFoOXDn4NJ1j4K0RmVXthmUepfq7mqmE
L8IpG3WrUyu8kvedf7OFzoe1OJ16qnTGcjz+CMy8rO968jT9XdCjgFeLu8htPIa9CHL1/5B2Xstx
a2ebvhXXPocHOUz9/g/QmUkUJQbpBEVRrYWc89XPA27PjBqtagzH5dq2d1HiAhZW+MIbnKUocJqn
k5Sf7zVh7WCeorxMD/h0MKUy4Lw0TvwzNhoN8GNqPMIIDVdjH1sAQIN0BZHN2YhITX9eXppn1QYE
QhFXmPStUZ6VQSidDq31ppY0ZVv+omRqvgZInF2TWQ0PRQjbKC5F9zNHNvBrqCv9Fd6S9pOaDN3C
XM9twia8s6WhUkohnbiGf04fIkil3stGoz5qGjSBzWiGXukaQSMK6mJDg7BJIKN6hMy//ijpiQ8o
btCUfdIZZUTNOFFf6wgixSGWlUzeLszQfMVNAH+uMyRqyZKRrpg9nBYgHVLHhnpEpkh7aHVPe5VA
Wr1Q8S5xL1Ogs/VUjzYFmeh1EaattXIMSZk4jdkUTOjtUzlG/TMY/mZJi+GsRTI9HADSyV2NlQp8
+HTmlNKO61YZ1aNc1s5tQOfpRTGkuHDVytY+dXAEO9epEVRyO8r1iUt3wvfXbZl3+1r3Ic/6euEb
C99zfnVMD0UiTCRAVjPxtE8fymqJE9vIVI7jEPdHo1CyX0ZMVVXnqz0gU7bkdvaH9cMGpUaNSDPi
FCgnnA7YQyxKfKW3jmFWyvhQdGmNHqKV1G7hV+JTVuWpfGP5g+zqcdjY64yr+sFL9daFH5j8TAfi
ma2v1km4vrx4zmeC0u+UrJMAgeme5yV2nKEo0Sjez6gxXqXI9Gj3p21341moNiZhebw83Pw8ptJL
bx1WPkuNhGReq/ScpoJVo4qj4BJwRxl3mEoqpOsyr+pDp6Xtld7Z/ubyoPPD631QXLuo8IPbpfJ7
OvnQ5Xw4ZgyajUBWa83Xd7S8HAiBmXLfoHi661GXOVQCRu/lkf8wu5zR1LUpdE9g5dln70a/MIxG
EkcUirpveW1naz8MtGu96aN1b/v7y8OdzS78E9RGOaW57VAfmb0okZIcBGEYHtk4VeJqSGq99Voz
VIhzJJ1LXQttXkNvl/LM+VWECAizOhVEABWcF4QV/Goa/CKiYxmzdWBvZWvhlJ6Bsy/33kdXLIPR
2oRTTig2qVaffs28tNTWTpvoCLQiGNwCTqsEkIDqB/h7aYNkR5l/MBjj/ajjQ1zSwAURS8zOMEiS
IY3yNjkaQqT70rPta9jA3mEMgLBe/oR/mEqGAoDLRYN8zZyxNULqziM5T45+rAabxFGkbe+ragot
kQLBwnudLc/pvfAamTJMbDHmCiRUIUNFksr0CHrRXwVRr+0bmlG7YWil+wS3uf+f8ZCosQkyAebO
vXLkGlRTqATZMQgNgRZEnhX1QVZ741qUaSa5ea5rC9DJs70/vSK7YTpuwIfOP13k05OXIis5mmHY
f/bCIt+UWWi6ZRMBuJErtb4pdGMyRc67paDpD9+S6wUFJNbOlPhNP/8tQhsMEgYB1fPoN30GnYl2
/74qujCg052Y95cXzh++JYORlnCOE8vPqRppqgVJrFXZcUwjbZPhVb8BUtjvWvQYVx0szoWz5o/j
cXPSOp2wZPOJTVS18fOkz45NGZp7ChIRPoFlcs/Fle4rrvmFdsD5ZKKrpFDXBR892Q7NJrPoE0t0
iRIdR6uTHwrRFGsKzMM9hfx8c3kqz0NOgii4TSTO74pn8uwcVXLwnQRL8VHYRY79zqjGaC7Y5rNT
qeFn/OHhjIVyAXKq1T6Z0Fe3VTsWCy3E8wnmIWgQcHugQEJl63T1UJUc5HDI2JzWGO6MKAuRm0i1
n1afR/vKyT6K1mEk3LmAw1I0oNQ0r2ejaNzmtTSmx2rQX6umqPdC4+LKR2sdkCptL8/x+ecEGkYn
lrLkZFQ+F6yCItREmic1Ry3SvbtAHpGsCZ3goGvt8eMjgSQk7KC5T3t7FusFDgaZtVS2R69T85tR
dfxN14pgi7V8ubs81LQufsuSgHUhZgk6FgiDggDY3IhnGCukOqRE/SXSTIdtWqmbSrE7PMglBF5E
ZR4S2xBrvwvCR9kG9Xd5+Hms/ff4E7iME08j1J6W1G8HTgdks6v9WvkF9UHXN7VdqE+1Xje7VHTG
uhpy+UYW3jfZU+09CG5AOOY4bnWrGj/JdbJ0/M2O3ulpqJbQAyLbJz6YJ6i0boFMK7X6S5Vaa42s
ARQMM/W0hwhd8F3l6QgfJJWnuGFUtgtBwnQjz74EqmFsYTrjHBfzyqnZYzKjilT75fc0nESTjU9q
aEkLBaF5WP/3K04vSDwCk3wO5Utqiphpqmi/ajA/B8RZNDetHERj1LL0t/Jg4NQeouiHIMx4G1bS
nYb06CGw6kOcdfkX8NPlklXLvDHOM72X+rnvyFcJ3mcHpd03vSMluvbLVLPXKku8vQ/Cfcsd+a2x
Qrt0FeT+x7XjtcFDMQTQRIIGINZIUHN5Oc62+N8Pwg0BP4JKJPnz6WrMixQNQjXWfwFzDDaVE5qH
wEcLVWp1aXN5qPmJPY0F6Iu3pUABS2Je2m06J5iMv3zhSpqNigYR3XXb1eI7yjvVYazGYG1UmbdO
EMFf95JHQRvUz4/LTzELv6eHQMuNRFzTgYzwz+kLK8LOOgPEjnD1sHKuGtv5nJcdoj6F0hRfwlKH
ZVzhG7ew1v+wCpE6Y4YJMgg3YFCcjjt4GJ9GOsIhbq8Fd4hKePFtAxUGKRJp+FXFvb3Ba0289pgT
wWdAhuhg9FK3alBkLVZBK+dXXUWzbSHa+8NxxPNMaohk2BDH5zBnJzJ804lLBF/BpMq3om/8A+pl
tttEVr/yU6+/6hE4QT4kNrdo8uDJYlX69TCm6kajXf10+fOcr0fUNeFlcasjisGEnU5TrTqtWctZ
KNzI0AHKYDz5iY8C3VzPltgsZ+fPpNYKJGcaixLd3JI0T7NOkiqrFfSG0HoBXY7iUJsnIl/4+Gdr
joEgBLHmoHyx3aef/3bkW13RD2Ur9wK93WSMNg7uAOo6rpEa+5xyOpsu6L9aXDUqaiELx987YPjk
lGVwYs6pyklPhYP2dHCvMP0uHzUWngfVatiOVDzVaz/OxX2QaMilxbZVy+DYAUauB6mQnSvFQ0AN
xtSYrYpQmKlbpNlQu2rUJWSsvUJcFbrogQT6fZag/rZCYaTWXVC9Jha+6FkEr0bYZNJns8z99MoI
pVZGFABLP1cz5YEYXukRdspdDx5r0K90Tdg/UFVKX/zERzPSHK1SazbeWNpatqZgNcJtKtGleLm8
2P7wXVAJpmkHawdh9PnhR/W70OJeU4Rrch8c0spLbjW9SFa+n6ffSVr7l8q2yyUWw9mdS6QDk2QC
QVAKIOU5/SKtgSiOXiWqcH3oTtWhK7KhXAHN15wboyjt4ACvq7tGdy5PNgUNm6VLfxa1TiLB77rI
UxcRHu0cJWRCSYOK1Gm+W4OOG1xAujU1d3gH8ipz0uaHqQtj4fQ/e2nGRIATxQ+ivKlEffrSoNoR
/WnRfnJ1I/uZYTj3KUVFnSZz51ypfa/vDJgIW7MfzYUd8Ie3JUPAUpurf6KOzE5eUrnIcCIUH92h
DPZWLYpoL1R1FA91oFX6TUbEnizkBWcri34+hbNJphRSGASZ07dVhN6EDUXNELSwrrs1eon1SikN
JXGTTuQrKZec2xKwjbdw1LzXAk+2O9kXeM2JhQjqBXry6cgIO2VOomnQYWq5rdOrntS3Kld5oynx
c40uAWhovVHqvY1vYVCvLBuo0U1vBmlza6UdocCW7B89jhJ1yk9NM0q+q5QqkPlESpp8bTu1vvMJ
rOEc5hUq1yQEiNO50I6F9dOPYrNZ64Ty8sHSSKwRhqK/6F07NbtZdaXUUgJcvaRq3OhJIgd3ZkRB
aI2KdpmvYwCZHxQeJ7zkzMOrngwNNU6aDqfzERHry+Ro6nPnNGtDfXRi302GLx87SOaDzCY9arpa
GxVffda+IO0huf3gBp+chTU1X8fzQWYJb+3jUW5IQn0mzXQ1ZSWkqzI42EsqxfOlOxtGm51OpgV9
PJfe30XsrQf5y3BYepN5CjYfYpbtZcIwcjXmmyCK4N8otSsNa/NNfK0f1YfLH2Z+6sxHmp06BXR3
Sy4ZSfkUXaEYZmyMW/8K05jLwyzN2SyKVuElZHAE1WfvNl2Ha/lLd1Du/7MhZqdY0Om1J3mB+sxB
vdLXnutvpO3lId69Vn4/O+azNQu+AoyStLzgNYrX4q7YbQMYEm7z2MIp+BlIbvDiHMRaOiBrZyxV
b+e6BvN9Ok9Ek0Aqorrj/UKxK/V95a2G5F6uareUjCtFddGuuTPsjdAOiia5klEAHjpI8vVYbXnm
dYe+iPkVIbkKMvTlaZmHpPNZmZ0gMkSDMO5ZQ771I+k+V+m3plw4P/64Ibguplo5fZ45wVT1ifzQ
C2H9RO7X5Er57nwXa7HN9pff5I/L9LdhZrshG8LA8SOGyX5F++xteJEOw+4/G2K2EyQzr7WE1upz
sxGbaZkO7kej6ffv8dtbzHZCrUF9H+NpiKv8Rlyph+IQLe2E6QQ62wm/jTHbCaWv51apM4byKXXc
9gb8GN5w5Y+8dBttFf2Uf/xn0zaLFyrhyFKdsPqzX+O19KRdpbuljz/n0P+9w357p9k6tiLFzyWk
r5+97/mNusu+m/cd9/ZVW27rJ/9RH936xV+wkFlacbOLsY6yvvQDxhyGlfRsFmspXzlfzcf/bPZm
N2Oaixg1Smav2/T7vxeddrg8xB8vXwq8xMsIjbFNT8MIfIBGAIWR+myVV5n0xda/GN3oat23/2yY
2dqWM+HF4cgwub9xjF0YXeX5KtAXNulZ+YmEH2oUqY+JAwK4pdkFXFtw5MtYHr85le2nrhL0zWcP
KGYLpR0S/TZLMzT4UO0K9hKWIuk6QpXwVxCVOmEHhg2vH3trwCNgxCbALbAc2tyzc2no+lILa0/5
ZkcxJnVyn34qiZAJ1wrNJQ3tFyKpaRZ/390TWAWbIbAi4JtA9892N6pwPE7k+N+FkTi664VBjPe0
Zy2FhfObg+h/4kYwzWD56fTOQqmm9xAP11XvW1upduGvwOU18hWJ8WgrKxpr1Qd9xQD/AOkjxgXV
P/Hy3y/Z3woNMdDaQJRx/l0rEmPFvkvllS3huWUZI0bFYZ0vaWXONzh5M1fWVMlGoEPDA+d0X9RU
tcCJacFrpUrB9ehHwScT58VbxJftT2M2Zjcx5IKFouXZ95tczBSbSUVEhzbQbDMmWiz3EiLRaFWq
IGaoOuywL1BXl1fl2ddDu39CBQA6p2IHMu301aTcRhY+UdLXUiqcfIVcePbFmYyfd8BhkoUb5/yV
YO1MTqBgJUlT5/Kbdk71EHue5DU30+amxFzyc1oYSxM3D4eZLEq9U9sM2Q7SodnEyd4Ifo/uyCNo
AGRuJdO4ba1A2VvDJAgUmANoV4HaQEzp4evl2Tyr/k5j075CZICaAsp4s5ViyHFUSL6wHwufKwFK
bm+Xr1YvA3BPM79BgdcugwBM+Ajb+CsirKnquKYQkXSMYv7YwoS/A0FPDgGadohOUf2kHwTWZfY8
XIUeAvK6eKolNJqRLIkqK90ZTd2KzwkSI9Z1Wae6sqZTXlYrgWCz48o6K+9LiSpEfsRluBm8VYXK
X1S7JsRxs3CduDKrq0StjHxNqlu3yWoQFLb2g16F+gfNl8AE0Z6Bkwlyi7XDnJ6u0CJ2MF7oIv1x
aE3pDjQz4sctXeTn0k6UdotYTwZY6/J3PNvwNs1HylJsP1pYALROxyxZvL5tJvZjrjBpFDw9F8kO
6wotfO3ggWe+1TOrOFwedPoWp9+K/Q78ibcli4c3cDqo2iN5FsGLeszVdjQ3ZahXMV6flWbsU0do
9lZLdCXeBUkrp1sTETyxQ/XcXgKHn28f2oZwkAGtsBvBc54+RjulYDpU8EcEhtLxoZNqR3PxSDe1
gw86rliPJbW8TSajr73JitzwPl+eh7MjaVI/mbo0VNIgi8zLSnKY60Ygq9nTGA1BR+sg7PutUXiD
76aNKZYOpbPhmGtwgSwukEoAc2dbxBalhR+IFT3FYxxT76lSmPpSCP3djfAmWDghzmZ3It5wWyIt
xb0MjPV0druIPpvhN9IjhljD57jRmlUea+kuj0Tn2iN1pSEO+zXFOnthTZ+fTe/FQdx9pv8AOZwt
aipUBjo2cfmk+aV0VyaOc6O3oXOXDY2x4qX1ay1K1M+Kp/t3uuL/UpU6WYjJzvYVt9nEa5yIjfyf
ObPRMZJIl0RBJM5FQ3U9j9uN10wirV1npFd6Ib4FCKxtLi+o+ZwjQg6eALAWQRD+4nNwUWB7RlGP
rfGkGqNzU9GD/dwlnd5+RuN8/NWpVm2uQfxW9d1Qec6SudLZ6ODfgIlN4zPvFOBPvzgS7kXU2l3/
ZGaWfePF1CB/VLnqxKtAC0taBsCOkh13U7fLBtR7P/rZ32vf3IV0APjvMziO1wrqnmYwPHVkRsrK
D1X7Ko3sJrrSWnxy3AyQ/V1aqfmXsKjMq7Qdgh9a5vXGwvE2Ty6m54BDAAtkglxSpz6dB8lQOmdo
CvmpqGpvcIkQ8nLXqXVcotgnBBCoJskXoDrnY4KQRs+AYf/utp2O2fQJdhR4Cjw5eLisa711Po2F
g0ZKJK2BIy2JnM+XNwA2zIgQYCHjkFHHmx0lkVGPalXl5VM4omzit3V3iwrJuJUcR6hukavE/QAN
fl5e3vOoSoMuwRWFDiyri8t+tq9FZGg50H7jSWtwvp70OMNnQx+0pUvxT+OweZA3ZDCaSbOFnDSd
HZQIFHFQtlJwNXpSbK0S8AX6wpKdn8i8ENBRDmOCNA7KOcCqqgcHPblGeRJRX7mR4mWbDrF615e9
JZfF883JUIT0MBfA5IKLPV0gTgPHEx8o5QlR/+xGG0vruul0j74sSxTaRLiu/Wz8EbdoMV3+audL
E2rgZJUHUodvNoc7K5VjIa6qyk/4u1nbNC4t+aog5LDdIjLNr1qD09OHR0SjgD4wS5SIcA7H6KJU
jqpWFk+WH1Vbz7TqraOkzsZGh8W1YH5+TAMJagZwl6lHMrEBcCKbza1IEd0Z0mZ8CjM13jlVVUEN
bou9SGRzk2fNy+XXO1ue4JonrIM+XeWTHujpp5SddgQTkY5PaeQHd32raRuqW0tCS38cxQYxBlke
Et+c9OwJdPsbDA2fHKWv10MR69gi+f3CWcmj87S/B4OIYk24P7yCcXCEWTNLYow2HRvkPIJHTyol
RAfLATtVE++o6EdvFkElu34Eg8NwAcsVTuhqYeCnL2PZGsmkWg/K+ydojGrYm11sYwVTxz4evGGK
I84qBhjm4G6WW9hgabjwxN80J/TaYiX5Zlc6LqDwRsIWZbB7RGhMT6v4m4aU3lRa1kB8TvuqNne0
vRvKXCFcGWXVDaVvRGsP89mhRyLYypNrkXuYZbj05an77qqKVeKvwnrUTGrtNuZGBzxoYB24sMhj
G5BImbR047VYz1tj32BUjJ3IkKmFYro+WO7Ioi4JgshtO+gkN06Il84dbBOt7NZIH/VFtDGKyo6u
UVDzs5cgVLPsC0p2fhAeMKHT4W13puzh/zSk/SB8N1dUDIdcH9GdQnJVNY+x0VG0rCXTkWqTbmBn
FMWBuoYSPo+hWoKd9T20NVR37HLfbMiVqFbsE9kYxk91hWjTjrzOjn4BOHMwWdAFmpSfPGNoKHpi
qxhuSyy8gjfYX2m6CfC1UUB/AGzkNwGPb686rhBvS+pthr+yvo7kbYH+ULcyirE1nzRkngpXMyI1
2fZBNsr3ttD9+kYVsRHgt6PlTSTcWPMRtMMhBctT19KjJr6rFS8G/NI3+E/vIXtb0l4IrW4fdDAx
CSrLHPgbp3di4z4qcZP5JsuUWfqVEiYIhqzgV+la6Tp9momDokrZEX3vfNLYVftg48VaB6pL4EWz
c5xUkteDWvXVl7yTqnQ3EOz6u5yq/HDwTQK+dd5rXrhuU19Ua8uWhL7qvC7urhuhlfoOQxmnW5WF
hkGU7rV5eYUdpml/iWypsV8Gb3DKcRW2gF02vRRnYhWUjW/skJlJfHgUpt1uCchgVxh2hRFwPNpl
6w787mDdKqBTopUT4MyBFA6AbGtwVbOzo5Ilj9nXBumNAgNB3Bjr4V7yJWm8oh8l6k9d26jBt1at
dGPXeWBJHscWycDrQsR95yYxglivIsQHcIPnR5OkRHXVZDJH6a2Sv0IcAuhtmZpv2hvdylEMRUdV
17am2VvJLZBQfaLgmi0SM66ojEpOYd8MENtdu0HwytViryq/8gh2d+jJW+N9WLSOvGl0rU8eMsCy
+bEg0Y+wAkKE5X6wlcKQVwH6XQDq1A4xMpXlhz1QMepDtsojyxjSlRwrZYWifp6lyZpPpwV41o2Y
hNzlum/h8xwHXut9L3gkLIQkTOA8Yx1XOnIhXQFo6lVv+96DRKQJ5KWTlIPgNoy8RBwgoga2ucry
Oqz7VTukzniUJUvJFDdIRTgaLkzZhktVSYWk7NsW2P3PFNBEUO/RoGMm1mpBNvQTPocdbFJYUs6P
y/fF2QWMLMjf9qNkYlRJZ+EMrxFiQxdLX5W4Sm1Xk0EqruKy7G/NOOCokdM8+OCNCJ1aJQamTQ8U
jUU7i9Qky6+6oFWTb7oY6uxgq3XRbDVZWONLjPJdvTFzg7Pq8nvOQxx9CgwBZBF1g9IAkXh6L6Yh
Fg5OGZXfQr9znFXj5aV/hGCR2tdR2XLmqFFotSkffqyrna8avfLt8hPM4znA1eiRK6oDEBiO/Ryb
Avkgzzl44uccg7lnx9f8n71sV59VvcB48MNjvWsQTcqSwI/n9zO3mdMNtRU+N+jL7rPc6NU1Vem6
BeFb2MVCEHc2t/iPkE1T9NZR8UJg63RuVX2Q8Jhromely/B1A/LmPOChW993QZLssE5UvxHnRuo6
t+Ls+fKbnvU3mFZKCahMQEJAu2CeUAW6QWmGMPEZ5Xvva26GFDC2EBh9HeyvhFT3NhZx5Kzw+VTf
snIQPUQsmBKNtVJHvVc+t5Yn9QtV6/e2wu+BCxqP5AZMB1Qeltt8SqokgMspSvkJdbxWC3Y+Wlco
3Kc28ck9Z1bfx9t6oMiw1XTP4WDCQyMZjiK1EoB4VRtXGcLlMh49K6dIbbGnJJiaYo1ZHGeMlneL
Wp1ny5OkmJo+ImKTDi1QtdOP6EjZIDQvVV96pAvNXWIVkbrvcod4iDjJX0o5zuowkyY+8SNhMaSD
iY1zOl5QsBKDwZBfknDUtTuK72q/9mytyrdBXySgpzpRSslOVaU6VFyLg0jci9zotG1pWPhkXl5H
Z2sYkDAhM9BJJK6nRzp9nL6QVVHrVvBSVZ61UeKoBzAHI8AIlWqtjn679UajWPVSlC50qOYnMNLP
77bB8IQIgJn805FHq5CC3E78F/Iyos46RIdnNxXHPDwKJe1bC908+WBFgDGJqCe6hznRoeYpelJ3
1ZgQBb9YoxUdoL8FB7NypIfAr8OD2ajxBxEtjIdOmcLJz1lE8WM2u6mklLUX99WLUmcezkxmmzzV
QeKV67rI1NKtRgOSoJZ4+gIg8HxVkw1N1gDTJgR+P6tFdHRyp/O+fzGAVYdXRehI6a0fpGO4tlLU
xRfm9Q+rerrd0OuHlI9I+lxzI6VHlnRtV750YRgkj2gMdljRFnaKQcsg9PCKOgEqgBluIckaIHDd
r31ELYOVnQXRUqnifGVxGE9FBMowFJPnfLckSmw/ajv/ZUKorgfD9A6Vdlda2kpQ2dpf3kDnM02K
AWuRArKOKP6cV957KoLk1eC82Cg8PGZ5p9yHuYksuIxY58Plsd4bSCfH66QHTwALkQHBRigtp3vG
M9PaMZtSeknqVJBcIedrVcEKtVyHZmiWx8nwOSPAT25Q4JIlzGrRSnjKCzp6N7kmCVHTA5o8OXCt
KTvvUQ6LfvLHxt/W3pd1Wym30ZD78VUCeg3ddzzNjEe/t7svl1/kbNLgCBAVUBNFyYRG9fQFf2vi
1gIDXCuVlWf6OZZ/xdoovtlkhj6SCpEprT86GsobyKSirP3e0pjNmpaUMrK+ifmsS5HxjP8uyDJT
MjZFntsLG2HaVycfaBL5QIYNps8k8Dlvhw9IzuGgaxoTDFWZUjKxDoqx2ieouq9HUeluyGc9cPeG
GzHq2UKIeT6vlOYm3XisK4ACz5ufjQFwKAoK+9kjKQn2Y+OkEXEA1i/XQsiOtBAAnW002ICTqjOc
qmncObugQaqVwo+M7LTR1Cu9HbVV2AhxxRRUoLrTcAFqMx+PVQPGmXY1fXhKunMMWRTgwO10svqj
Vc17227FVRmZzdcuS55Ji5asw89Go0Mx1e2hdqPsA9z4dJHmVVdHdBb6N7gDtN/HUsa218qcYKda
eZBvBsSUl+qC88IPiBVzCtUnBg0n6pyOGLd12TXRKL85jpfew7RIr5vQKhY2xB/ejBr1pNYyXftk
P6dvhjtskOp2Jr9Jjdc+Ga3Rb3BeiNfZgMakq0rF8WMbEBspGaw2ZXgq/yA4ZuM12Jv3ee5Fb3iu
y27h+PGmbYfEbcNi/GBUwVB4xkDzm64iApr5Xoc175AK129pb5Y7OR+7HZnJbU4UeYsAVPvBhOMd
AA+kZ6I6TMS72XBEsmExmOOAOGg3GYHY9VboIl6ZmblkizXf2waRPlXqaQ9wdKJ+evrR+jDSIya3
f6usJsNWPhkPAWISNz6uzk+Xv9fZ+uBD4ZaAEhuXKFHLLEZFNNcctNFo3obaiV9sZGVsYQU5NpW1
vy+FuXCtTVHQ74cm1AW2F4VOqtJcpPNFb8gjMAVIMm/Cyq0XI5QNCmm93OHD3Vh9ukEWBNTrhD4S
Hzwv6UWiokBzjC032f3Mgn+9y+VhtNPkzcm45VyiOM8dSYVXfYuJ9cJaOZ9VzhNa2jScOb1YnKcf
sGnQWIwbY3hDt1jdW8Hg526KwMpPJ22Lh3iwkoW3OwMcQ4Gh3zqpYYBMAb80ez0KXX4M0Un6gSCP
3f8wgbmNB8kKA09Z2XHppXDexiHK1c2I7Ud3yPsAY4y0CDL/MHgGCopuG7Aa3byx62Rdt0GY1piY
dWlYXxOvK6qryIEsNbgjaV6iuA3CRxbQGmSZJZxSy4Y+CrI5+ZJ213wqJ0wIWkxcAbSyYdPNcge5
UpJkMBEqHzxleMioY+5jZyg2iE9F3wxl6BY+3XzvwSKicPHuNMRBRvZ2+unkJpc8tSi174gvhSvw
Ib0rIVW0i2iCLaXQZ+9GBs3dPWHNOFIgtJ2OlQVsAp2E+AfSlK15zGUnRAZNDKKR4nWDL1C2FWNB
MVkNDa7DVRsAhOxdgWxwjvBcjKX5q9P2IMhN3w5LNBSDUAvXFRAvHSsZvWxcjmIKTgtzdFaRMFFc
AS1D5j9Rf0FfnT44t6jfxl4evzW6U3dHtcAjd50ObdRhMU5xV9pofiVHx1ZIWo0NMaL6nwU+3VQi
I8JZsUu5+pOlGGV2uFCdmYSFoCix0XE3mscMhqdLnpcr9UMmSf1a1VpnO8R1fEAJo1lFqDxR9PKX
BDPn+dD7qDBgoX6TEkC+m+28RJShZ8ZG/YCeWbq1w87fx6lTXGUq1ZDS6Nprgol2q3OCr0xYe59w
cF3Cqc8W0vQM4JcIQkESslnmuoSNPZaZpzvFQ95FebhCnk2xV0kz2DurrOy7GuL9Eu3vD5NNmW8S
cACpRQY2W7vAeru8z5TiIWoG7T7t+nwnYaTz4gunXts2p8/o6eru8m31x0EBSdKQA+JwJoSKKxam
9GFXPphxKx98mhc7WSmCW9TgvBXcxtZFYGxJSWt2IrxPLmpnBouKkhdoqdPFXhh2Tjmmrh6yKIV6
FpacdxqIZqiVSxLzsxLN30OZlBfpJuF1PA9p4lAq6Xqo5YOfSWZ6gNiWybiSZLp3TaNvNPa+p5ah
q9uSWsNjU0SxcI/M3xUk1oRaniCEHH1c06fvOkJy6+mJZA9dE2pw3ux4XzsyrRSvjxYyiumM+C0U
QOpkOl+JAvgfqmNzsRHkf2q1k1PsaeJA3EqO0m6azF+KsmdZ2vsoEME5ZLn4ufln10etBJw0RZ4+
9Nng3zZZ9TYmUv+lloWPYJRRbjRkR3AaC4s9EMrvl5frn2aTqrE+qVFATp3DYENJWGEr9OBBGp3w
M7eztHKysb1CxS9b2Bl/mM0JTTgFAKRMgIBOPxztpz6WjCR7kFrUEkXV159wKoheL7/QH2ZzAoVQ
lADxiqPbLFqMk8jD2EjKHyIFph7ubeUq9DxzrTm+tWkbvdi3g27QYK2qeOVb7RLtdn7OTaotMM+5
fUD9TvnM6VsCKkti/F7rh0QZvXvZy+lRy1ogx2u8AvLvnpbLC3noXFGABTTBQ8n1kaubFMCmI+m3
+gWgjjzyC7V5wGMV0bgKV6S1mo7YCQH7ScUacLFyl3p18+YUdXIFiKV+axw/eVMQHvwR8x7/dg77
H2/9/0QP7v7vPVL993/x729ZDotX+PXsX//7Nngrsyr7Vf/X9Nf+zx87/Uv//Sk/pl/q8nisb1/z
+Z88+Yv8/n+Pv36tX0/+ZZMizzt8bo7l8HCsmrh+H4Qnnf7k/+sP/3F8/y1fh/z4r7/e8Lmvp98m
giz9698/Ovz811+0N35bj9Pv//cP714T/t6mirP2mAYs2r9/3f/5O8fXqv7XX4r5T7pBdJ4gtEzO
LhMjsDu+/0T7JzEJamOkVWTbVEz++kealbX/r79085806ljRXJ3UMzn6/voHWtrvPzL+ifIo3HKC
T8JqTqu//ve7n3yl//vV/pE2yX0WpHXF0yC6eHrkkdQBlGENUUSETA1W7XQtjTxBazZGsEIWJ3nS
vMb+ARxbQq2DxZe6joDGDsK6HexNkDohFGJFo1li0D1ASi9Iu7eqLXC/RVU62/tgDRREKyz1TtaH
pFrXhi7eKpH62FpZo3SXK3477OXYE+q6yatC3XGNIxQzKEEpVnpdAnvQhH9VhR4Wxaq203PEpnYp
rIdHYddKtsn1rPa3XVJ4mlvoufeq5pjIuS3iBRloDxrcbovlWbYe077X1gF5JsjzItNrXL20EnRV
n3TVGtUluNeikjArMLRK2eOXm3aulmo8ehqq5loBfbGCvTPGV1pmlNeR0NAG6orO+Q5x2xxdzwgR
fG2z2BkPfdSLdJXZ8vCzVKq+cSlBYTCXZcFtiCztTQHY8YYO9DC4dduU/aoaUrra9egroVsqimRt
cnAC0jUVNNnZWU2blK6cG0gn9WVav4RCKJJLOaAVe6gSVrsuxrB/oZVWPGggYmKX7E7u3WGI2hev
Qc97U9lO+ZIIA4P4/8XedyzHjmRZfhFqoMUWIgQjqPmoNjDykYQ7HMoB13/V3zA/Nicyu20q09om
rfezrLR6VAG433tk0CXPWWf0O4OE+rZNqRJ1YFLAR8kaEW+3zDOZKm76mwjdRlRJJPdAh9IW7rDE
QykgOpkrMefPRbedZgLBjweB3xTQXeEBUFm826x9Hc0dBL4nbO/oJkW6UxEf8FNMHG7amB63fqVN
Edeo6NnRwXzAFHXvB+dZ8VLl7gW2lvQQzk7cuJ7WSEAtw8SrRDhmjR+Nnw6J3TmsuVUyQrIc8NsE
aSLcyusgEXuEK94aKZ/8trgiXvA8bN/9ou949zyk9Dvmouo7/5XK6Twq9LbBNSMF0oE9w5CncQyU
51c6jvYt2V45GxSiim64tvs15vd4/UpINLYyQhsJH20VhJADZlezuTT3SQOqk+5jnXRl3pK9YAjW
QgXePoxY3QMFF35eWpo9+iI/9mjCQxMGatOQIhI9poObf/f+dowgJCmh0AUjkQ3QPSHo9KlV2VDD
GYGyXz97ZAldVIXOyhW9KEB/GxVY7xXLBmQkXP6EbL1O8/4O6MFympKtr5Te9NNm82rN2E628op0
ar3JlCrjLis7xaF5PaN3pc5jeZdu/o5GQIfj4qUIPnx7Y+O8YkUdxEul/RdAr03Q2peBxc0I2zAM
WWXY3tlwKN3gl3CBOcRHi0e0AVSeHMvCX8ren/Fov6dQObdOPEaZ3nl9Wi0dvCdLVHujqXV/M6TJ
Li84BD7dLViwCodlHaOqmwm+g37jlBN/ZxBeBD38CeFMpZu8He+Tc771NUr8kO88HZKIySbGzxIv
6wGylkeI28nwO5TtKUIuc2df0ZjhyoL/zlAU7NMTbYcdXtmqMAdwxb9JmuHHIk2GbLSppJt6IzH0
YV1bZeRRF8ETh+xoT+Li0/OKDzx1J8gK8XIQVSYcvYAeu9dFLKED4k/I71GVr80ltD+qsny5H00G
qeNESp7qqEym11SIs4pZmdu0qJjpd6NYwqNIFyiS3B5d6eBiFUeD1HRIfV6SKagkXFdpq78TackM
pVAY3lNscFglLa/mjt3ROG8gYTqbEeMinul80O2+TRjwVMPGXUATdjKDNA8G30Zz9ZZ5EMLkvbq2
fXoTOfYSpsl+VhAkZ6G335DMlbj8cXS2UpvewblVOgSjUYr2drebBw/5e3iS1TbcgCj/LEheboHD
Vs9oQsuIDxN0asoWO56lV0yt6Q74WuNvr5EK3vloDtk09o+T5vvYFjWKB+6XjN764Iyof+5Yvl/U
8GTm7CabVsxtDHkbaEvl6yPm1ofQ08c4F02w3Xl2cxXtHnSqzitnV5P4QOMUyro3mMeHzF0r7wfS
m182Wh9CfVXodafW7JdYWI3AxnJsqykUe6MZmg8WbU6dO2czDmMP53LQ01vX8zNsjOchsQfgSuWs
t53l92Qx5Zx652R0TTHcAEobo/WsSZ5V6KYGGTaNJRoZszrrYanvBWwqme9YacGHbiUKUMJdjzTF
OlosjpphFJXro50M258Nqvc+Zwc0FLYn9H2vHyOKDGtf5Yds4be4plnpPIjLmFK/Yj0i2YVDdFq6
pGPNzNKx2vTe9OveieUsBsS9UMgow9qJWyqS89b+hiH1HOi1Ai+6g3GqQWdjlfSmWeV4sTLuHZOf
nCZn36Z3wbyWYYRYPA3/ywJYPvl04bFw021mbiGcQ4/jnT+GtfZPMbK9UM1eBws5FEhaY2XqxeQj
ciKCmUWjeQ0po7esNaUc1iqzvv6gy3aGqvQz7pcfiDZO0rK0jGJX2zQuraA7LgROWyhAs/GIRq9G
dumTjofwJdcBFKXZ2ZvgYWDLLULRQ4gBo/GXXBOweCu07ulvnnl174tPt8qd3rz5k9mWXmF7KNFL
U26Irm2Q77iLhgKhTev8SjzIODfq31nXpbV1d0VwHGVRbn6Pl2uuvZlUC24wG5lDNDqcgvSDpusH
QDJ8ytuty8PrUJgDx2EeBLOrRRrzKuvOXeEBNdPFocv8xlNFhWzi19XL8CGxc6d5cA8dYe3ZZ98X
mwftapHcuLXH5c+TvvHELlmLCnepOaCpFG8nZH3KDQcbvW5tl59WZ46pTq5Ntv4kuOFY4JCozMNS
xLRKrD7Ml2uVYXTMb4P1BYEwJQ6mX86Epw5Fli63xb1ooeTMXoDwH3lR7MZ2KI35zLErlPFsTtxf
mj6RFTpO9zyiV33RPfVyQe6OUdXo+p2MBa3Qh86hbNVwjvkv4O1+j+uMc8we1nW7kQLKOw+vzyyO
zOZ4jKNkFxXyqwMSWSUJvd5yeTWLDtx1kiGLnW1orwie0g4i0pSo6Kgp19XIizLfkjMEM8coO200
2eP4qJBd5V33+P1Svxas2MtA+XfdimsftaIUKfX919wOKe7utO7SuYr7Eeeu+RiRCjYo/JL2cei7
HWdJxdl71COdOp/eUPtaqsI+5CmvIvseIZ6HOlOmTt3TrW8QllZNAHtB6Ri0XvSG3kBuUKEmZhC4
DlKgivkBNNEXTGOHEIc8U8F5mDHZjuBk+x63XVIBha2yLdoldNolY9AESwr5tLkrZNIIr60idsmP
SnE3zzDwTGVP39zyQqCsRlICHW8pLDUZCUudxrsO/n+G2JphsBuOiflGQ2uVV3DUhfjY0qscaHwZ
j1t3oCE/9iGEsgq/qD3RPHtdefKoQ799SRbcyaQ/YDI5rEmA+LCgGlKvIc42XQtodbP1OKnd0n2p
MK4doOEVw6Q/AMrHBWsiu9P4QYybm6lVJSBtPKKg+63vfmE3alzUxbt8vdcYxe9pb1N4YrFquCUp
9YIxSvDoemHhs+LfXtzt7Xyr/NO4CAS6TTWsn6Xu492wfObGNCk5Z+rDzI0t8rrdEjxiwX5MsX58
t2iWYeMtwmOvEjGfNgiKX5EM0t1bHblvKZYa0WPNnPQRPr0hKSEaa6IOawRKTdNyUpCibsNrxANM
utMd7TU6yUMBVRkE2dB+VEXY1yu+colw2rieAgn/t4gepzHFUFRPjB90JqrReBWk42Q/98lHtu0T
ryhRdA75d1Xo7GtLV6TB+U8gr8vCLcggg1QQl/Kw4HwTSyUnLEYu2z5pUFQmjL6EVPp+GiGb57hP
IGKzXXsVZ99xbt/5ehVZTN7ML0d16nNybVFDTOGuu5+MrHx3Atb7PWYYTmavRmQE9hdMOVOBRQGV
MZXEi9G27oAUhirzeQOEv7mMMmEK9Dx1O0nCneb9EzX4+yfjkZhPPZjD0EfXPVn32VLsN0iw1frd
+VOT0KhO298t0bci0rsu0lU/xGDnEUI6TyewCLsUoqueTLtAPWwQsY8P+FmLEhNwNZLkOcUlAg3+
fViMdSiDag6n634MS5lnB/ind079RBCdq9A+rVt6rTq0AOMcvIlHuQffV0u93gU9YvPGnpd51Dco
mo/qLfDubUo+Aukh20ZHdbIGLCwjhZSuNQpKW3hrCWvRI9jHEgaFc2aSd2PVeOig5zR8aY8s7UQd
Oe+2yCQmGXhXgv51yB5gIaiBPVUBS+rM83jpo0nhI5qWkmf53dTRamRXQb/etS0shsqh9qYcxm66
gvmmzrvpOkLwCUzaXRWkdof/44/rAqQ2jbiE6zGx/cVycdN2z3bC2UgbiIeXcuP9dee8CjrshvN4
2yuC2ECKRIqyl/qd5Diqw2k9OEx+Ixbgzv9grMfbDXt/s4awEHgS40w0PYV4gUesFnYNiloDYy8J
VVdDiF0Pi8s5XPFqwYZ9oIncDkWyqXJNhsfR9i1vUg/vZY5VtIKus3bjOuyCy5XgF/YL6Djk5ku7
XgXaiVOYIdtl6Gbv2yvytaGBd2aM/+Zbu49CL8HHb/YFUvMa1DLZmvMONF8bl3Hs5faiG29czs3Z
yzncNcO0V3IXpBq9aiY6Jc4/xrKo2ZZfy3h9maw9jGwqLSRepeOkwwXmVWj//hg7tc946NWLNWGj
e1XBlA/LhMPc7o6w46oHHkEyH4a1QZdSlh2GZaynNd3b/CzAikFML6sQo2c8+QhzXe6XbY8U8LRR
7VwW8zG18sfR4+XzkzuXL/gifUwxmAAnR3g9RhnzTKCw2Cox5Nsb5VzpEkl14qcN4zY8WA0ZW4l0
gbXdXew5I6KBHdowwnbx09Iz0sNE5Qr8I6tnixE5sPGtnJFvWQ7oxsDfYAogqY+pa2+m2PdXHBiB
uRY2xcvsRf52tXR5F1YjRtJXVAya7tAlpvX3kA0EtBKcL7dqNIgHmd0QnNsJgVUQSEqgPDoI0GFp
ApvdFUWOqT/uJYo8QinCd2i9u/S4iQh14GpDCu2+RWRXVEZRH9xjHsKKa53CVskKR177ERh7mXez
a1i6FOufQoz/D0gCkASE+L/+C/T7bwDJ5eN//8ff4Ej8iz/hyPhfF+ofYDz4yItXNAJa/icc6QX5
v6BYhBkxBquEiJMLwfpfeGT0LzQrQdMOTuTi9ryEh/8nHhlm/0ov1reLohh4NAQ2/zM88o+s6P9L
wUBbCEkXTAEx2HuQk4An/4pHLhZgPlCYHwmhjbonWYztbyu08GsDkRBexxExgGVqrWsCL3LnliZu
n+sw/m6LcOje2gnw1z5dR+yzcw55wUsHd2FQb+E0kppZ7E8B7HnyQ0LshekF/i6Gw9/OaZUgkQp+
EXQ7pVibQXk9gnfHLRUP0XznZV0Q7c1IU3BCJk62vVPt0GJ+4L7CNcn9oQIEjy2sGBAA0qAeUdV0
xIFV0WDhdx5o3rwiIdxxtc970II4q40oXd/KuOYoS/1FUgs2uhtpu+5Fnkw/0bQRcNVp2PMbGlCI
FCFPDE7C2AJw1Wq2KtW4wTF7DIA0VNvDFiURAisbuqEUul4QHRM2+CJnlKTGYTNM2j5of4EZLzKL
ffPC2e9qtHJL79Hxbma7PlFFemUhJ7LNwHr6RIN0aTqYUvSeTJ2Nyjlf8XdcIcgm9SYMN+/41xBx
4iJR+okU2I3vCw5fwg7NJz5uATL7D/3IAwSh0G6Eil5smtXKFdghcfDzNwEyDusFsg8gjLRq/eIj
abNHAlHHiGs0Wdwhl74yVa+NxsSN2u0dyS3WwAVNl+4OuZuc7XL0W2iAMkGH1RQTEwWaHGD800rI
Uk5ZdtP5EY9QM8gVrRFIhN9C9OHyNsMFWByZbsN7jUBZdPWC+7haIMNBvJpSxOxsYde44p0y/EaQ
aEGqrt5ii2u74GMTJcrnyJNNZ2RG+qO7ykJOo3L0h/xVIoUYgcfoohrqKJHkhUwIQSrhMQSalrR6
gisVvJiGFG0a+RuMG3DeQQDblfMUd8EXcGdzlwkC1YdUaGWEk2qKPwKe40PKw0S3u3YTYw5y3VLb
bJvseb3inSKNPycd+bUkTH+Gcy/Dcg59zJTbgDrgmrJ2EVXStjK8dbjx06vOBPhiMZ03eLZWO3UQ
UFJvHSWW6RTPRY5QkPY0I6baB5yr82A3Qd59B02BH9Q808p7HGKRx8fcQwtODfefg7l/HPFFpQ0G
UgerMXcm9JmNqz9fRQEFAiVl3yt8iSWZNvOOptYkPhDPOtx/M4kMHHYiAgH7FbNocLqE5cRgRPMY
nQHVLAlu0WdD5tTEAPoNvrGD0u8t35gIbwc2qnb35+PqQt4mrzKQ+NBHj+Fo+POhWxE/VOzyRfmq
Djc3TWfCdIS3Ix0Y9sct/4AWRiU1hBIcD73qErSJ5XN6nGINeKezEHUvSb/d428SYUEkNn7zRMvO
yZCJ2zTQGASHnsSfyBnH/DW181fPBv8A4Vt/Ih26DJFblRzlNuNVnhYx1F0eKpiUpx+gyys4DNTZ
IW5lZDfZgAzMKoZRkOzQniVtqVoRYUHwE91Mfeu/GBXIMhlY2PSut28G6Uo3wJ6mX4W6mAwhcZnf
NUrxToOF96yy3kQQfs5kiE2jHet1nodn0JfFkSd6vgbeCB0Tkrr7u0jDVoghKY8OHUbDDOGrGfk1
mOQxJ2YN8ElRCvIGYbjiPg+1lHWBr4ByGVDNIf4+W2bxLSQNqjTx8IcGYwJLTRtSh1Ggo2FpQbXU
S4A2OzavHqkRk5bcpcE4n4N8wWcQefIJcf4c3pwtubKZ6at8zbF0LQKFDl2y0gfIxpnB3zC3t26S
HNDKzBqosrFqDeIXy0R/Y0P740Oo8ZIH85w0LmmxbEDkPnlHNc7ti2H9o0TmFdI35XrGbz/UKpfy
zRR6KKkCV8AKzZCYAqIcYCc4J7EA9cqgSrtyMV5oqggaCD2D6LF5KRYgExiR+qoPFNeNYwQpE8lA
fuRsx0ec2MAZl/bCsfXLxvd+0cE+iz5YcqsLXrAGu+YKY+sGnG+IU8crgjshRBD42F90VB2pUEgr
f+dkAMznoI/06oKr9mN2RXQIxil8l8BgsPN7Gf+k1Ev9BruHfeSap3ufdjAdw75csBrYt8BKG/dh
MwOQuUESDcwp25jvcZLI86hZVk1bjBzIOOfQEWXuHZ5KgTqJUI6wCC8pyH2/nz9xNQK4YqhWPfRz
Lw7jvKx1B4oLFFI+xeEVhQ8H0/TYe3OpJD4xyLCY+vJmE38D5vlpfbded/DV1gKjyC8bF+1b7rPs
3cuNpnW8LZ9i0tipephBq9VvMRp3Gaq4KZ4LfCtWZKe+Bx948gdoGuPYtjWEQobWa6GXbwuI7Sfv
N36HE55jL8S7dwNxufgdBCJ7lETJetUBILy5ddlZTrFb6nUIhypCVcg9LAnZx7gCA+69lD7gwMTu
TDv3wgKdnEROApw2S3udD8yh0NcFL9JhVQ23Tdyjq6ioFuhZy8m3cz2mS6feREsnnB9ZAYhsDIl7
cuMS9dhzchwMAnHN6sBgYireZkxkXRliOSZNz4KJIU9wRYWF3yt7TeY2fWMo1b6ZQ6eKC7YGGM6D
NnOtik4OP7nQwD17vWzP+Zri7sdxkAM8pc7hPmkdUAwqwt1ERoW1RsS4jHuNh6ic0inKdmhpQQQS
bgP2gohtle4Ec+oUA/nKaqgDh/0mEHFYcSgrwIDyWfj3kKZvByHG5Hvsu/nKERzuJcSwJv2jhtHt
CcAYUrnQ0rGBpELGsoQLXOS/VBEAvkKv2YhFFh58HHNdn+SvIccPXRk/6RNswyaND1iVuqH2NkW2
BkMQq2E9vtwzwbQU9dxO3jeWTTBIOu9oW3eDLVSVeCHIlcKInTZt5yooQ2mB627B2Q0KtgBgJcMR
jOZWyPOSIE+/Zu26SViJwtR7gJMZrrRZFVnXAGgOtnJMgyF4n2kcvMsoswY1etavRhvHC9B3jEK4
A3zIWCetOGlWpxYQbpiU6DloTcDw/ttQXHUwIxt8EoDLkStQbK/Uxss9buRcXcVUX5hYTB1ILBoo
bi70ui1f0ooEOrMZOv49M7Gcd5mJcH0MRRAdol6P3b5XqKSPSZEtFcIpYnJJOUo9SCHBvpdx26fB
/cBj2ERoodRdojOw24wEy15GrADmBvdNA0ibb7WctH+wSPdAOINH05Ntl4u/G/zVIYL07SFE1A2p
4yVOfjAc3aRjHwDL2kKeXQXRZlrsyw44Kbz1G3yVHfXGndea/qTZHJ3GLV9gvAdNyYAMbAiCmkeD
59/zc8XKAvQBBQ9W8Lds6dq8jJ3mNwx3aFKB5L+PW4IuSGQ+AruD0AZDB7I3kI3RYs0FQw3XeFTl
zOJlH7D3oGB3w7DuMAZ8rFMngPs6XMtuW9n1Gsj0uwsyoNQesVWbYNpqTI/UNzaMy3sRoMoPgNWA
f99ymQZlES96LKlQPQNJNYEz36CcCcvW0dSWZEvwkE7TLFWpUY8Mdfeo4YYZfcc5HBwd7PXSJd4Z
YoMcsWYSTaRXWHzQErAgZuK5UP2Gasxiyl81qlRqmsR2LTWh+TOPfALofsPZU4m0WI69ItFVuID/
rQogfLJaU8SflCSaw+d86adzMV2sBzYSCasyGDrOqYJco+l8Gf+KkCD7Fg+L2jNR9O8xRTV3GQyz
+QpFwO9zPjOL35i08VF6iGGbwmjTRx/kK1IOpPTf26274LJ/LAHQe5vwbBl7BoySt81aOO52yuk5
P4hcLxEeoJh4WFVaDcQ3aH+iRNMTRNzmiPs/R/J0Ls7FNqHlC1QKwvBH1D5HtYTOACbxQm4VcWCl
XkiwumcZWBk3QSrdYwZqb2sIcvlPQ8LoVxi1cJlxY/I70Pc5lO4DglX9y2GRBGsUgsNUQLjDbn3E
+K1KD68/UGpND0t7WQjJjMB9/OHZNYLq5uMGfqhZsowcyUK+klQsJTI5zREvnQZAnneqZKuP1LRE
eOmB0JbtvHwh9zFN+u81HuMfqRLvYSzo+l4YUjx2tu2aDPdrHWYeRMeIjsn70l+n7C7F64uSLoNs
kAUry6uQ3bRUM3EkqieqB77nq83egnWOVA323pbeZf8CL5bif8+o/blVcA5XIZnFLmfZFCMzEWQe
FCgeqyBwUQdA99MVWDazx2UJFAk7ZT5kQKxRkocEitQ3dz4mj31frC80y7pfgRempxDZtCWFKfzg
wOJierO3scfD12RB+0k5cg373Ly5CDKPbt2nNoSDyItW0IgZRpu9iY08ooZq2xEbqF9mCLI9ghWK
Z+5Hu3lM1O0mUKZXthtKOtyQfc0mgAkCabk+XtHCjad8ov1BKId3pO0k6xGmgTgxOhsEVGfqm+iu
+0o9rg6WBFGT41AFZwDR6tnvszWq0YaLIhWR9EVQiUGQB5ySw/WYy7HRCy1wRCx4OnHXF1MH0ApU
mAZD/jrToqvk1vWgbAOMtn4EGTMWPxS3qPVupHRqSKTVtXbDdyLwrxS0BMc1jYZT3HvhQbVphdi1
MW544I3feb9EDc02fgs6A8B60s1rsuuRPpPsCZvETTxv2/3UtgygeoACAtgmB9RGtZgsZUYy8C2d
jwQLwRfAfYWLdkjUwXzdbgPybfK5v/JFq+7Dbfpw3WKuMF4g1cKm63mQmQ8sPI9vobgantVIFCwL
iATF3YyL/kX3xsIx3wKxDUIoZNa8oBoUKcWzhOfziOwGGh0Mwok/44nOD9PmC3z4EXgepDoM4hTo
Ac0MoOr8ohFhr34G8PI3WYCpBudkATJrXSjbay+1nxnIXPAzyyKvkjRRd1vm4SUiocNx77l+/fIN
WTEwM+EwzIroZRUXTHSVwbRnWWY+WzblgLkxdeDttYCU0Z6BBQWPscNMvsadX2pD5WOcoysewzh0
MQQZhBU8kbPGjegnzRJNJG42GasdytHfYs6DE6zEgOqnAMQr1326M5737hs/24cqmxBJ05sTab3u
aLB/XFo2lgYzCu7WtUfKQw6l5ZFbxHGXgZjAfUJ198uIjA4VzoWENanAz2xgnH6BI6wVlTAIbghU
we46M/P3pJvSAdv5Nj9Z04LZQPjLYNJsPeoVIPsuYyg9eVonNSZlVkhfgLbpNRQgymtvbaJA962q
eJ78YW0QbKr3duuY25lOxym2FR+QuumHB8yDbhfoKORgL5L1kyXT+oHwnhWIGVe/oblhay0j11jq
DXs1QkqAyROFVXmh4yukaC3NNirvBhcg/5SBx+5IggbwtVUzVjCnQYVj9Z/3nl3box7g7JmxJN2P
Su2ybMhdjR6k4dNRsdgKV29xDGAQZVFuIR9vyQFBNjgopCOHDLT1q8awLqsplfn3qn2U+KLWKk9Q
KH9JjlSpt0LE4afuPnNKvvIEsP8sw03c2ZXZ3UzEO67j8bHPJ9PkbBzuRkuOEr/tXnoSL3qeMvkd
a5BHVw7xUP5Vl+WbbiBU8d7dmvDXfBQ3Sx+OoAuDFAwnwgoo4sUe1rWHegJJ4gDQfPpWsG05IE4C
eGHmPcL5YOC1XUdkYAnQyIAxPEzb2JNnKCLS8aykY0esk9MemsT03YMIoobCkFz3+JTErFKEv6Wt
MiVxyYSwlkTUegvtUZLYe9h63ESYeRK8CtFDkEl5BdCvQ6mSt+5Wz4uv21jYM7w8HmlCJ0AtFhtS
RsH3BxYjQCLpjb+iCa+VmOz0Nq9tI5k3n4pZoZFZoZopIxFmuMH+BKPROx4O9DkcIonBqqW1KJL+
yhRkvWYdyoTCbPjlPEz/k5q+Moggn5Jtwxu0jdt0OxS6hIZkexbxRCi4m0k8I8jIu0K+hnjLkc8B
7WjE5vCuxxxh3qck7wDCZjCr1aJFx0+NfSgF3KVpF7hyGWP8joD6Jn5H3QgwNRtw89TE59tTNoKe
L6MV6wu4PCBBbUx9vieRAnDJow5TKnwEPno2Bs//ZXksa64IxC0dUfHJm5DiVGOxT+8s5DVPuHHh
kUknillq1qhUQWdcB3hAYRkZIXZZ+XISCFYgNXi7PitJzkDMIcHGLGdMJkVfc7HimDFxhqULn2kO
8ImM7J9MoH81aPyJmEPJjzQLFKTCnfw3NTikraj0jIpvWCrtVT5KPzlYFxNWWUTKVzFsUDOoo9Xe
ZMxbXv+NW/hPQfG/C4j/Kr6/fG8o+yFFRsPVxRX6d1NhnqoNrfHuI5+36RrxjHLfwRRSO4CuNQ24
PMzRIB+8FiJ5sL+ev/t/f/u/JRLg+8P1FYFxhysV6QfZ360UOpdrRzidgHtdFLPIc9LukHlTGlVy
GdM9FnAglkjlCdYyU6DOapMqJwEV2MuOLdsBQ70Z8V/C9jISx+Bkt0aO9MJOJmAfKhSHtUs9+9m4
1MUIndfD//RXgMEVKkkowC93L2SbfyU8CHxrnkkvgio/IKQZ/SkDBlpQan+3Y5yop+WSNoTLq8BT
ZDzf/0S1ebzt1gwAbaNX2JsrrC28R9QENezYSs8OJ4meg3CfkHD0ashpuLmbHaLRS3RdR94/mJ7/
1nuBTwGjU5wlYJVg6kYW0d84GwT3BcDjoRQOg5ale6SPA8r3EC/uV0oBYGwEC4IB0x7DZ0QmmKKa
bgguf3rP6Od4Y8grgojHqDr441PwuJf+UxbKf/dDwiDiJxjc8Jrg5/zr3zmKcF9kLR/KdFl7tW8j
L51Po+rwc2H2uBdE0++CCdBNYFvxR/7jqSjmAs9JyLswbUjfUSBW2UosEFCk+f6Dg/EPJ9W/U19Q
8+Nvl+B1CtF9DhvjX3/CpU/cUBBoO8J4wDMQMTvk70PHF9V4Fm/4x4hUh6HWHhr8rrswBMGMc5P0
N51NZ3JCqHWXHIYB9soKmjg67MCFbV2tkw3NI8lF8rH0F1oIkABJKi1s+JwkbYpsvXVIF8Bh8Hjv
OAZog4wU7BwYqnm+9/IZev8VD9IPVqf+AX4mgK6UgzyBzif3Phaic32vN5I+FSZKhjISYpn/6Rm7
vAZ//ePAroRlK7mUF1/6oP/6xwFxQZaWM1oKORTq4c9D9f9wdy3NbSNJ+q/gNjMRKzUBEnxcJkKi
qIclyhpR9vT0RVEkYbJIEKDwoARtbMRe9kfseU992Nse9+Z/sr9kvwQIGQXCJKXKsRWt7uiwRXai
kJWVlc8vQyucPZ2h7nDZvMa9YIenTYl8DGASgqR5MXkKn93rjjcF7NPxQxKhgj58msM8dB88nKXw
qY5jdP+AbPblQj7U0fAdPUbN9o5uHUttEALoH7qucQCoBwRAb8DoVVf+jNwKYJ0QwAPq4NP0+kC2
4Z3FGE15j/LVJx+VUjbg+PohsHomPQD0W8nlc6c5mX+wax7+3IDf+REJjFCedTykaLueaTeW59CM
89llrZm0G6eLZs0+AKhxwwpPHuYxsk/txQT/q/WE4gcYeV6t83jSDuJZG8MPFvPnCwSOZr8iR1FL
7rZrM/U+QOstoEegRoC1QKhKgFxT33X6aCZJY34/O160UbQJJ2DSncsn92JRWyw/NFG43J3U/CbM
IZSl9ZIDmhG8fQHplNdvcoIVgMloZLGpNwpN/eVZxM/TJ4ALzoBk/TyVNN52YjZgB6M+EzmfNCsF
NrcaFx0Ajf8qD/wI0zmnAWlWc2KN7Km9xGwGAOE1TizEl++7lotw6+mi/hj/huGJKBquwzW7OFg9
ovDFxhj6Mzueuygng7+O3gL7+WCxOl4A2LNnNxBrPdvxcmX2IsNeB74EYNvQ9gl8FbQmFRu/MEh2
UrtvRmM4Vw99BItQA2vFLlaPIEenD0c4vkfFY6v+4R5IsWJZ8xARbbWC+X2vBmyBeu+x46EU08fE
6o/oX6+frJLZbGA9PUWo6jsw7UEnTmaXzdjDsandY1pkFwkoLzip1R7NvnxCiTOi2oj8t5P6DFXU
nhdjaAdOXW/RWQa3wDLGKJ3tb1zu6gZiILVOAy4EMFwEY1XSie6B33IxzXMc1Sk1WEfiBm6QH1L4
D1UJXreN6NnqFDLm912Ajcsz20foGG4FPDMUE06fetsXVKpPIAhDtG3aJuB10MFJyBvqFiwaDQk7
KCFdgev8wkdv/mA263horABQBKYq15vJp9XDykQyOnLvZe/RTtr3VwC4lKjIjaMwxpDpB0SX0JTT
+eKhRz7qzQBKfN2qz+vmabycL74EEqBRl/byYdGPV96DO6g9tp/gIlKOFopm+Q9rGdqoG0TK4Tip
1RCATH97sLKXyDfUVgct6tiSq5PJAeb9nIb3BxARP3rAdNxVCA8UM6Dn6EdYYozYSbIwQzR6IBM/
6d4/16U8W/hPISR65SHg6MKvmILkYyPpLqBFol87Hiq8UahFSVQLqJWTc68VP5zXMcXmtI3KBfjC
9n183/PbcMqRqb33n3r1mfvgY1oHRgFdeMmMqgUAFHSVuEvzU9hJQMn24b4dz2dBywX8Wqfv1pZN
EwX6ptvp1aMFLHDbdZtI+IG7B+gWi5ExSzf2VQVDd/4C/5abEpVmxu82OWq0Lha6HDd6F7Mmy3Vn
Y9rGd4cLodT9uNeXihVDm4T2a4ZMK3+U2qOUUtqIuY2CK7DieIx+Sds+RHURasMaQASgH9iKro/6
x+xjC5VGMMzwiAJTNle72fT5tu9sW/O3dk7SAXovbR22UeuNZl00mNMP9HbhpQ9ah2Qa2LCis48J
r+F9scDKVpS1A1PN2av3vXYI9xStbejgT39gBRVY0DgEXCAZd+01ByAW74wDDWyanhTUD2Heo58V
Hkj6A7EqsODAOsT4d3Li7TUPsge+p4OgLQX2IYZBwSKGdZj+qAehfdjpwHpEe8h7233CKNPbfPMQ
vdeEvwx0SvpR5d+sHcLOAYpAfgDenQYgh0uLA2hqbxJQQjq7oyD31mEDEwYQs10rBgLvfF9H32zA
6tR6dxsN/TBHG/CMst3HOxZZ0MCtBxbYZP6+s3cnA1fv3a1DIDLDV6G65cJL2xAHjAVC2G7Nkve3
7x1tfYd3NwEng+BYlb4zO4cm8N+s3Cx4j/e+7q2HY4+ScVg39tr2UQ0+s3GI2wCoKcBSy37e3QlY
30Zvt33qnUNg/ZhA21ZPANl9hLQGnKH1u+Pz93X8AfCuefybMO0QqaDGguwlVR50WoeARQH6Yeeb
RfDOWLDRb/Fa27eByx3zz0zY/VVa4KAOww+g4Ej7Zh+/Rg3sYR2+eIddxHzHqfMonbAAnrPzC7nr
uEmgCHpTR2j2pfkj/SpB62TEM2eK/v5XBWkndfMKHxLAUOGvynfDjS+vX774rOKvlFetfIf8l+fS
CUQwmibp/5Ks3ypD+OkKT4xFEd6njpvq2yI3sINebsttVM+AgOS5whvnpAg3iDSNLuG+8yRHfk6H
qAKKOf9rJdbRXusdCCAIGTfgU+AYWLbRlw+xg+s8J53iHtUYnvTJk5EzNgaRiJxQoU7Avbrs6YJA
IFzjaOEEcqRsKzAK27jtvvsELGYvVnVFIIdDRyiswdHGoDcKX+6gXyXAL9GQzQOoRkJe//l6ObR7
lKXQP8DF9a/Pf/FXPYpd5eonP37KsvNfbjs9x2IaQCBzZqZSjnvlu6zdd+eSZRArMkeTC3Spnoln
AXEO5DKnla6XgkC6pC+CkpRRAl6baBgIx83ppGulK1CbbCAeciopUYop6RL94AfjEgso/6ZLFnMW
hYxyOulqaSKyLtkrZygAqZwTyugySNjHRYkHTQZN+TdE+QJlqRSz0GXBQMRjaRwFYliCzKsh7KtN
HMCEqkq3GA7Z+kKiNRu9hQw27iXKQeou/e/ABDSOhTfPSZFwWDYDU/7hLBxF5CwCIdZd77VvQOj+
FBplGwYorfrUz3yQNQbxcCxDKM6RchRRGcGhlu9ib2hchLR+ReWbNVyDABTVf4ujYWz041CRyDV1
Bh79621v0Lv93Dv5N4OExwnAsLL8Y7gr2howqcJqI9bSzqYCb9/6qsv6x9gfTap/oqGtBBuPMHAd
KiE3Boom/hYX4ed4CGeOH0xUxdNGbH87n7NwwjYj5zZGC4ciPKk3rkv27uv/BnOZOPkCU0VDtUjb
Cf88uYDv3KrtJQmwLT28xYYUqBLjj2Cb7/jOe3A8j5DnVz2UFuWg1G1av/KeBu4RQPCCUVQiayL0
pkm3LKioZNOj2IsDf6nIqFnDPAk9otcEr1vp+qWxCz3WxriphFs6sHApNRkxINzfqjVjjEdnwyZ9
nTh8pJOgrriJgWUNxCRp0lerjatj0+h73TNuYEYC06n0lCbiwQ0CILeQ9wHsCEVGVcGOv8Ex7+t4
Q2ZESRCr7hT9Bx0LF2eoIkSBAmQcpjaaLPF+FnI9Ww24fd+r76Bz0I/EQmUiLne7Y6P0v1nDmIc6
FRoyMLEvJtPAGeaU6HZoYQQV/YPkJeoUAMxCAUrt3XoJkxjXTjR1gg1DjGZHIFuOyTFIHaFkt0Mz
Gnc89ufdUs0Kkf6x1kvVuxeivMpiejjEL2GYXTGkNdNTdzVVwgqpP0SQ98iFZ64erw3dWtBIe1+3
Yz8IFBOOwS48optGXSsVu3/3ZOy52GPHBYryIieUmoXbzvm+ZNH5IUUaMj53gmdn4q+kp7DE2ml7
7raVsXhRCt1tWiCv30BgDE4QzVWWu9tU3r3cE8dbiEDx9Tmc8osAbFBTClS7pisZvTAqX+AwyLXJ
dp+d0VTlLdX+6a72VG7kVWhAhjZZEfhOVbxg66275yE5RRx3pFi7VG6ju+QzOYRFWoridRh27gyD
N7zQSfIlkq6gEUTaC3YCBJVUshx8QK5N5W6H4VR0Ax9VrYpqQG24PhPO0XUqAoUJAOrTp3sx2lAO
SDgz0I2Eq67WZODCBycoCRhmQOkv9gPCin2RqAFRGqKiLbtXAvMHVWmgsjHdI3Elo2lcNk3SMmxd
ygMMrhHz8pIZeHwlodcjx0NMspSia3DwOX5yFkMffZ05c1O7lNomdTnSRx8JeJITSunaDGqt73ui
lJK3GY5In3S7stgmw+59xxlDX3H+qLcXESD+8ihUXcFxNaNPuWT1AKNUf7U3iBbFE6FmQjlKNG59
3HLqwUubPXXll0509Sgq8vaSt+/bINWagfSUuhKModJn8mBZyuOnZaLanFgJOHTBOF9f6szQOEht
wo/OWL08LI409uBRRs9ZCCRfY7ZkhgP9aU6lEopxiQxL/pi3C8U6LXopvcnYV93GzTB1/C2at6dJ
/BnG1Qhy14Xk5otNebI1CrQncWhkXFDOJFAFmsOrGThBObVNMxZ1BQ+JSsfwv8B4UXK5GALIUe+Q
Bcb7YuSMy54eupY47LlLTAZcKdxGq0cD4BH6rPn6H6T+q1wzYEOYbdTWtgEbhrx0HcP2dj2uKoj2
Y9KfaRbmDxhZq0w52bsrBX/eTlCa7Q+4Ee4EJY+Kwchwfx95E1hf+akiBb3ziO0Oj6EXOXxE2W2R
LEG/6CrRY1hHivq0GMzw4ziIvbHMV0csIFR93bV2p0IxXziu7FtnGQ9dZK5wkSDlYnTReKvoZEJu
0V34ibPwRyiSwmN2P49BAruYwwpsamVfGwzC0gWsCebZ5gyhfbUZLMiXAuQ0u++98Eh5DoOf3BVL
x/jsBGPF8tuaZ93TeDqZSfjfkSLxTQY3uTdJllGRDYRkpSuNvYdYRD70nmucxTCDFZ3SZBATILJg
mrFClsPe60VT6S9Vdd1iOJ13OPZnYlEyUdsMzv2ZGKqHsM2wfWfT0jWw24Lbfb1sCgKq8/VFrfv1
fyLHGP/pYuXLQDl1aIDTJ3/peIkiZhU1NvGr3awrOSxbBSaH+3aFmoVoqlwuMPf1uYD1lrhAA991
tUQfHT4TEY5KBc8c1wiizX4UqeLA4sIKVzwqOhigQByccEtEGU5xHxfpqBwBZTgSfRFD+0q1ZQNA
hBxsIMrlKJ3Jcc31AYcI/YvuqXyZZFqYHInaawkTX6HKcWWkVNWbyORI1GZqGGCbYShiZdWbdW2v
V2y3X3+PgUKsmIXAX8if8/a41y08E7UfEEhn+mQHTjKaOq7rKBanxZFRXJcQbpSTYpI8x7oRR1OD
5MDIYqBLrYbCuHL8UuzSZLCCBojAl0s1OVqnBnGpGwlVa/qsuPNVLw3TgfSJDr7+l28A7err72lt
zk3w9b+9kVRLbq06A6/RZyFLVZmIxOm/wJ3wnssKGtA6+oQ/TTYOOEcmF3GCOSqfjFMRKmYRwDH0
14xWZVmy6S2bgck9xGFQVC/zFdJVZXFcsL9t+CAWR/byN7kYiuGjcrVaHN1wmQ7dPN8cadFjGRh3
MOaUTCNKr3Omv/2uOhomjrJ3LQv4nABjAFoy4voEZrjzwPy8OGzWkK0biS2unzgJQILir3rFSljl
Wfkn+S+39eqg/lA+q1LHcPq6fhgJ47bUrsFyrl1jINyVQH1qLmV0tFsMF8sZAi4OrlfFV91sMHm9
RXfue2Oq8C8uGO10+V/ffkquweBATGJlxeZWLIA9Q2U3iF4sVLK76+SqpHOLzO6q3t71+dp5TjU7
hRRycX9ryx3iL85LvYGK9vGTEDyOvkwQRkInqZo7ZbBtjpC0Hwo5Uwkz3OdHAZp2VZ+LwQ9Hf/HE
FWMnnOaHJt11Bkb0E0EVzQpZjgVP4/KmMajVYyRs1GuxzrBW5CGG/ljdMw67cRBI4wqN4Yoa4QjR
4YCrKTYOQxRKemJc0n8GR7dFcUixwL8phreh5lx4qE9wSt6ESah5DJTVrTM5/MwPYqmqBgy11l/r
ZRJMkueyOoNZp086KwS59EsZDbPOwOLMhK6gzXCkL4GxMp9usoThXF8JNQmIWhJ9PqPURvgbR8Rm
4DJKm5CRL8kyh8mIctOxXKnhKbPJcNeBsEjKZ5oj93ftLNXAFCYI6m/dDWxFlNJX1RsBmp+D/nzD
VMHcEgbCgH+TyyWSoIoJvb2bc09Dd4AqQLGE2siXmZmTDNJxNxWyXN5rWQzn+k7M5Can4R/nr/B2
h+JOSASJczqZjcWxYkSQyCwsqzmLQyN9eh46FezgqKv/LJ0IfpDCDw5Vh4GQgb8yLiJU4CyNX4we
Ev1+FK9PZvFxhDfNsAHrB17GnginCNr8YuR/lFUPbTU4QlqDJYpp3KRK36DZnMP26cvxGNWlPRFG
RaZleHDft6ygRfbCw1tzbTCVczSxe+Dayx8z+J3iQwFFgV72nUGp3Un+9FYR2KBAuv/37/8ZzkUi
jLMgQaYXKzhHscJC5Lum6ENANjTrHKnqO4kCogMkwtXsb8sCvjnBquqarAMHTsE8F/fwlxMp/AT+
kjT+hoI0oQSZCXvW4kgGnvjzsQ8G3ok53EipBjdoDBgwCfRf7VLEMpBKf6xZQ6wHUxL0id8IDMo+
GKH19CAM45weaen1MxhCSuiYmFRQZtBBV2IZTUtmTcaanRfXzwssvaBf6gaXiq/wTwvmHgXxUPG2
GcxyIO9IRBjTXNuxCIZIFBblg8ErRCVuLF017GoyGGC0WsSJFR3J0RFAlWjA8UR8VCHN4SB3RYIO
q6obk8Oc6Zakg6Ps5sRfIMumoj1xGA853eo6Uw7vDUDGZXxkjuY7ZBHGgBeO1YQ0R2HIOZA9lZwY
RozlR/HtJv8HyHFp/zCnUJ9uXwSUfy1XC3FUIlMTVEhFForVZ26FLNrT5LsBQEDkU+ZKsUIsDmzI
DIn6UkZRmGrTa2clVQ3CYepnT7mKR2okxWLRfOiklGMxTpd/5w+Bj5ULSuorcrSj38FXzPjThVz6
YZUytDggUjJGfZbArwBAODViUWdBphU2Qg0ctZrHVPIXTo3PEqCLlUoeoJc5P99+oD8Ntj6B4cI+
Rlt4qVDY4kjAdpEkRXQxZ0EqUhym/0CoVhFmMubPeDubETiKjB4QjVBmEqvHmKPGMJNOmDDR9Ovv
rrNI8hUTV2yeOjW8QF/gCWpfMIosOGKY2Qtkt4Dx5wwn5i/Fl6gDG22nw1I0m3vrgocflFJOERB1
zf53mFMmEK5yDaHJoBWQgfniu/OKeBLGQ1k0YrvZROdsuw3Iyp3u5M/b9yokRF0pKL7Nbuev+O1c
5rnh8DIMTt33eofSHUwoOqWmhzlCjcdITZVgcjj6148D8ayWz3GUyHaRMFESGhxRwa7v+uX2K45g
eG8Ej0mt5uKY+3IK9240pd65UiMWR+HjWYyyESUOgghcfrlp2BSI+SLfoGydyQHTRqk/BHEUI8Js
M8RYbpwgzt87DUTuVu27I+Cfgri8WItDgj8DOeMZs3+UjQNMa/4C39u4KoX8Y4yQKlDjP6DSzkYa
YQyAWPjK5nDYucfA5isHLRncrAGpQ7/SjeOoZ+n65Pv++dJBfa43+UuVF8zhk6ZlMzSBAYY6Kcqq
53AgiXV9P7cMFV+JA07sVM5kfoRJB3HUSpwCLYnmpeTjvFIEGzkKNou4tk7G2jPqtL6rAAeWbBSJ
cVTzrumndUy02RTseEHUpxq9sbIpHBcDwqBK3nwTjT1+dcvvuQNkrLWEpu/QH50gFOHmv1NeAqj7
uVB8T6/vvokukcwbwsHPKaVXHEdvUXcaoBoCGYQKd8nkAOq9dh6NrnArYJE4sKKuZakJlAM54LPw
UIGvmhMckZprNNuqVDnOLDH4NwcVYCpsMWCbcmF5u9jdyGiECFvl5YL5MgwPEEuk9OgVKiAFeFLV
brk1luE44pIKkUKuLmHj6NTIglbnjovU0L8YRyFCwyFacbN4N51YJOdQhtGNvalip2Dsj/6m3Plz
2KaKpGK+MgddlLjlZEiDWRxFsXcxoApLi2WQzL9je2UW/z+NI9QrKQvnyFhuGJkWR+FHlyoUKXeU
H9rium2EOjEtHJEvYMdhmrrNAR76qThuFFNNPT8wPsYouIK9WGnGtajIpYaxWm3E4mhu7zt2fKpG
hOg6PkU3jnTz9n664rf/WVG4qvkkf7y3rBqH8s7ecsdmryVl5MIA/ev/AwAA//8=</cx:binary>
              </cx:geoCache>
            </cx:geography>
          </cx:layoutPr>
        </cx:series>
      </cx:plotAreaRegion>
    </cx:plotArea>
    <cx:legend pos="r" align="min" overlay="0"/>
  </cx:chart>
</cx:chartSpace>
</file>

<file path=ppt/charts/chartEx4.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Hoja4!$AF$61:$AF$75</cx:f>
        <cx:lvl ptCount="15">
          <cx:pt idx="0">AUSTRALIA</cx:pt>
          <cx:pt idx="1">BANGLADESH</cx:pt>
          <cx:pt idx="2">BRUNEI</cx:pt>
          <cx:pt idx="3">CHINA</cx:pt>
          <cx:pt idx="4">INDONESIA</cx:pt>
          <cx:pt idx="5">JAPAN</cx:pt>
          <cx:pt idx="6">MADAGASCAR</cx:pt>
          <cx:pt idx="7">MALAYSIA</cx:pt>
          <cx:pt idx="8">NEW ZELAND</cx:pt>
          <cx:pt idx="9">PHILIPPINES</cx:pt>
          <cx:pt idx="10">SINGAPORE</cx:pt>
          <cx:pt idx="11">SOUTH KOREA</cx:pt>
          <cx:pt idx="12">TAIWAN</cx:pt>
          <cx:pt idx="13">THAILAND</cx:pt>
          <cx:pt idx="14">VIETNAM</cx:pt>
        </cx:lvl>
      </cx:strDim>
      <cx:numDim type="colorVal">
        <cx:f>Hoja4!$AG$61:$AG$75</cx:f>
        <cx:lvl ptCount="15" formatCode="#,##0">
          <cx:pt idx="0">908.38554999999997</cx:pt>
          <cx:pt idx="1">741.25990200000001</cx:pt>
          <cx:pt idx="2">57.200000000000003</cx:pt>
          <cx:pt idx="3">9559.5107599999974</cx:pt>
          <cx:pt idx="4">3820.3972749999994</cx:pt>
          <cx:pt idx="5">171.21120999999999</cx:pt>
          <cx:pt idx="6">63.252000000000002</cx:pt>
          <cx:pt idx="7">4495.2618400000001</cx:pt>
          <cx:pt idx="8">211.36079999999998</cx:pt>
          <cx:pt idx="9">922.23099000000002</cx:pt>
          <cx:pt idx="10">20.350000000000001</cx:pt>
          <cx:pt idx="11">3349.6072600000007</cx:pt>
          <cx:pt idx="12">540.29747999999995</cx:pt>
          <cx:pt idx="13">157.101</cx:pt>
          <cx:pt idx="14">11266.406660000001</cx:pt>
        </cx:lvl>
      </cx:numDim>
    </cx:data>
  </cx:chartData>
  <cx:chart>
    <cx:plotArea>
      <cx:plotAreaRegion>
        <cx:series layoutId="regionMap" uniqueId="{13752AF3-93C4-4FFD-A851-270F410D7E9F}">
          <cx:dataLabels>
            <cx:visibility seriesName="0" categoryName="0" value="1"/>
            <cx:separator>, </cx:separator>
          </cx:dataLabels>
          <cx:dataId val="0"/>
          <cx:layoutPr>
            <cx:regionLabelLayout val="bestFitOnly"/>
            <cx:geography viewedRegionType="dataOnly" cultureLanguage="es-ES" cultureRegion="AR" attribution="Con tecnología de Bing">
              <cx:geoCache provider="{E9337A44-BEBE-4D9F-B70C-5C5E7DAFC167}">
                <cx:binary>7H3pbtxIsu6rGP37UJ17JgczA4isRaWtZC2W7T+EWlZzX5Nb8rXOI9wXu0HJ8lRRdVSWjwc9wLHR
6LaqRAZjj/gikv33+/5v98nDXfWuT5NM/+2+/8dvQV0Xf/v9d30fPKR3+iAN76tc53/WB/d5+nv+
55/h/cPvX6q7Lsz83wnC7Pf74K6qH/rf/vl3uJv/kJ/m93d1mGfvm4fKXD7oJqn1K9/t/Ordfd5k
9Xi5D3f6x29Xq/Pl4cX6cv7bu4esDmtzbYqHf/y29Vu/vft9eq8XdN8l8Gh18wWuxQeUCyKo/e3P
b++SPPOfv0b0QCFFEBPs6TeeSZ/fpXD5FfB/VzTV86e7Hujxce6+fKketH739b+bV249/uYXoc7d
JwG4+fisV8tH5n7fFvA//z75ANidfLKhg6ls9n01VcHhzdX15eHp6vA1jt+mAovwA0kUYorir1rY
1gFlB8xGWFLK0PgHP9N+0sFho+vqLgnvnj/+fiVsXDrRwsY3UzUc3vz1ajg7PD38dPUztUAPBCKM
g6C//gEpbzoCZgcSMSakFLsc4ewuudM/ooJvF04U8O3zqfjPPv314v8et3+bE/yKQ9/SxM4QNY1D
zuH58vRwNr86es3r36YDArFeMops/pwOtlzARgcEcoVUtnryAPVM+ikOOXeZn9x9edDB8+ffH4g2
r504wuZXU19wZn+9L7hHq/OfmA2oOODcphLbXxOuvaUEDAlZcsgENn2W8pP03SDMfiADfL1sIvOv
n07F7Z7/9eJ2Lm/O56tn3ndZ2NuMfsytAoPRP9u82JY3xH1BbCU5npp71WQP4WsPsrvwcb5eNxH5
88dTmTv/ATI/O5wdLg+v3MPL19h9m9wtrA5sMsoebVs4EweMYcGIFE+ZGBLxU7X7ZOhnd1/u/Dt9
f/cDRefmtRP5b3411cHZf0DhuTqfrc/nP7XksdABFJyc0+eS57G0nBQ9CNmCKzVRwir7kmcPP1Tw
bFw6UcHGN1MNrP4DAv23iuxn9V6/Ss6nvvi7Cp7jw4tDCIU/TfbiQHCGOZdkd88lD2wpoNzhzzSf
os/xXfH//jt7/mxX+tkd9Z+vm5j888dTez+++Osz7fn89t3n+enhOfje62L/97XbF0er09XFxQoi
376H2EYFXsU8+IHNJEPQy33LMJtRj+ADRrAQ0HM/E31S/iJMwgLKLP388ffrf+PSiQlsfDO1ggso
7gHNmYj3xQf/VsDDzauHu3dfHpJ3V6/DPG9L/1DmMqoIUZD/H/9AObulA3mgKFHQck/Kru9+nt1+
OLl8oovJt1N9nED981fr42p9c3307gRAwMPXrPCXNp4B2H+rd3xYza/PD89+niYwhdhDqc3I16IM
QtCmXyA1NuGCEDqJTR/Chzq7S197kt0e8e3CiS98+3zqBR/+AzqS68PV7c8sBwjbFjOZSPf6Luzu
fiDtP183ke3zx1PRXt/+9QHm+uhw9T1J/035FlOskKS7ay2EDxBWMIeg5Nl8n/ItiCm5y778CKy6
celL2T/f9IX4/wPy7WYf+nrV9f0K+NVrvw1c3WhEf5oKfvXaX6eg39XtbYK+P0sFv+DtyTz6uzSx
MQj8WYr4NfDcWgv4LjU8Vww/Swe/Cp5vWxV7Jydv7qV+DXA2dl+mk8sNvONnGTP+Beg8Lhh9VyR5
HjT9LOH/GqC93Pea2vwzzPuzZA7o2S/0envFbiryjQbwZ0kdwsyvPhb2GL8rzHyDj36a9P+vIGMT
uH9jQ/HbUGN2V9/NHzdAv/vbZ6VNLn1tsvOkudUX2BJlMKP/tlc63uLrdU84zUvM4ttFD3e6/sdv
HB0wicnjwAXDehEGoKd7GL9h9AArSWEcgwlsAlAJ87Ysr+rgH79ZGB/A78IajLRh8VHQcRSg8+bx
O9iZFIhjqqRUQglO6LfN24s8MX6efRPW15/fZU16kYdZrYHqb++Kp98aH1RhKm2bjI8gYCQhkA2E
ivu7S1huhV/G/6UKr1E4CGK3DZJ+Nag8d5hfZ09D6SccZgcVOaEC9wdmGDw0bJSMPE+oMIFwr6PM
bXl5EqDypm3a24b389xOCqdi2rgbWthBcMoWkBqXFRnIGyadWMJqyyZbPU2NF/l96da2QOvAFN7S
lp3lvJEKwUQCT4hwWCBA46rAJpUo9tPORKZySxTomUGaLJmm7GnC+T8Kb1TBpopgIidtiihXtpAc
YZgXbVGxYpXgKtNunPbMHarKqVN/EbPwNFT6uo+i+6ZPqj2sjQLaJkoAiQfLlYxwRtko4A27MIPv
1522tMtE6c9wI+qFLIw15xYxpzmSxR4LAWOf0Buhf6BEEYGt69EZNulJY5CnRFm7FpUfpZfLGZDL
XebH9R5KL0yDwDIxrH4oBsirQHLCmWeqnERRX7sZD/pjM7DYJUWT/AAVwjHQEjZMLMYVqk1+2riL
RKia2g3KoIyPI1N6Fhhjqfs9hF64FqEcwGUCM11MOKwObROKmN36Q2DXbpI0vtt0cby025y7ygvp
orBy8qeu6/TodcPfoS1uKwL7MRxBMKITbSHpiSFvksatCcvmgmX9omLMWmRlYe8xxKm6bKTAwWAN
hxOshD21fljZFE1XUupGnR8t81zRldd56R4qE3OHuRNEKLB12PlRCEk88eSyTJBvkyF2jSzioxgO
CbgkOU1vUw/jPaFpBykGDi2ZFFQoak9iIR9QVvR9kbioMSc0sDnoy5bHSUHyVRkHyR5V7SJHYJ0D
7BDcSkwdudQdU2WDE5cIwfUcqSwLnTYok5M2aS3sNiyR2R5pTnQG0iQw3IaYThRhVLKJTdJMRFrF
YezKTlirgtlXccn1mxmDwxtg9AyEyO0XKguwX2qucyDSd3rlo5StoIKL5oFX4nnf0WqPo+1iagxM
Ak4jgJlM9cbUGO5TK3LB3cNFI4tknti+9QNcwcqlkLB8RsHoofrYjBsZTUJTYBW5fZwnjpdZySyv
iHHzOtUuqmM8f92Td3AFGQxMEfQFRwCmXElmNQM4c+wOXhq5EDTjeYKLfo/Nv6QCKoLyAv4Z6wA1
sXnb5EnLjYjdsgjFrG51NYsbnS9e52USlcDswNag1LChPMK2lBMqtbB1qAaTuKoKfIfAX+faHyKn
ptTbw9AuUlxC4IUiDYOtT0kR7Muhk4nbD4lwg4b1VxrbnWMTE929nSuQnFSjN1E4iLFtEc3QNkkx
2InrCf+6aLz+pA1J4xSma95sC1SOC8EKsgnY3rRK8xCuw8YPUsiMvoydVjSW24e5/AGGIKpzyB+c
jmxtMxTQXHa1TlJXRJY+Gyw04HPSlJ5/jjK7OH5dejssD4onSPOQ6BkDx9om1kVZqSoZpy5KNHLA
u9ozlPtq9WYqsM4DZ8lglAsbvONe76bXphbquAEXdbuqqOaRHj4xk8g95r2DFSUo5VA/g6UzPslR
YYujwMNAxGqyZB5mFVv7ddnBisa3/mVH5bzDsreoTLRDCj8Os7RK3dDrgiNVJNQZ6rKZJ6STV28l
xaB8gE0oWHUCi2NoW2q8s3pTtjR2eQep14FUGM9iwqPbRDXWHg29ZIsJDAEOTiwKaLfoREN2HMek
Yyh2FY/YSSxldlp3fngHXQTbExte6gmODI65iUBxArQmEuw8YuUmB1I5xNU5r4zlxATrPVRGw90o
0CHYMcEpxG1KOPRw41LMpsllkewSlcnYDfzCb89Ik+cfEz9W9UmrfFq4MbEStccCX9KE9kNAr8ih
8IPecaKwDtoq0uV+4haYUseLUTWzYs5niSZQqtMK76kj8KiVbSb5GImwkLbC0IlMCOagHRzkZeL6
je1pV9LC9pfCLrTv1LZRH6xO2PFSQDysHNPW2sxNVKBPRBf6Y41VK1wvanziFhnxtCPsoFmzxk4t
B4u4T5asCLW1aJglTgZG/c9vNW8OfYatxqYX2bDst62hKtK+jymko25Ii8xJhlYX0A4M3h9W4iV8
jz28NHDwJeiusRy7GhDZNjVdJUVfFVDndZGszSKNObmpWFlXbqVsHuyhtsMSMGIIDk3ZHNZbpmUD
8cIobNIx/yHU5E7cFcq4WZvEvtv3mWmdtsir96/Lc8ypE2PACKhxiBYSjJ5uc4h8MQRWLBJX22gR
NuLBDCh1YxTMwrKIHca6q9cJ7mIS3FcSAhULgjZum2CDmNZWCfkw7HrLaXx6a/fhWZmEnhsnPNxj
7DsUCNJEULgoZksIh9vUaNJSaVUsdX1oU0LHqnVxbZkyXkUspOvXOdtFa8yHHPyHCmjvt2mpgled
6ZLM5Ur380Dk1kna+tFxkuph/jqpHVqTioxNMFEcqvVJ4M2CzBfK05k72EUxK8tY3hCl0TxnCs+h
e4zmiTH+niT2UnMKADUBmAl44Oh82/zlijRDGCJwBqH1mR5Sb85Rh1d2GGHHxowt3sqkgr1qqNrH
nhhOM09c3SKWXwYKarSm67ulavMwcpqwak6ToEPHkRf3FxYp+ex1qi+1qMBQ4Ogu7EXCX/ikCNXM
sFw2QLXqhmQ5lJDJyrhM3aRO9hmnAoFt+x4EMGrDYXhqE4KnAqWRLZM2K1I3IlnTOoNh6UVpVyhz
aDZkH5IhTq5iXQ6BE5qmyfdEm5c2BEgD2CsCZkeAaMJoEkIyDIs4c2VV1Wd5knK3ZABaOvbQRecW
T6Jrj6d8X5H/IpEzwKKE4uD/CHpMNdFq3JbGZHkE6c5O7VWv/OTUpoHa4/e7qEAQZRQaPoLkNKwN
7UAMKkNo0FNezGRcVa7tq2aPhb6wFcC8wBFGCdpwoA9PRFjXfdViDsUjrkwwHysyB5sa1BV0w4+Q
AjgFmkU4SADHCbadLxmaqk55kwJDnTgiou5nDJl0jiKrX77uATtkBxUWhzTEGIQXPn6/gVKmOFQy
JH3q9oUlnRRBtJl5VZK/EU5+RAwJAXwIzB/grmkd0hHdRGk2QGeku8J3kBckn4WyGjN7nZ8Xhj5q
CbATaPQgKkOZtc2Pb/WV5j5PXbskYeFo5bWWqwq7cuMeW6s+t4he1MQUexxspxwh7sF5NyEBCJoE
6ZhGPBKZSd2K2+Vx5VnRHY8pCX+IjII2HbpLOOU7GumGuvxqiCoputSFDqThgPCGbe5agIftMYtH
uG4rXIEcKbw3QgIlmJO84EfGed4MoC9WOb4ycxH410lQ5U7Kk1WO6FERAnqTdcRRpWqW0s7IHifY
JdGNJ5CT2GEnvZaNwNARNpZoXdWI7LZhA7983WD2kZkkOqHD3mhwLrelfX+W2uqGpnm7B5PaTWQM
HxJemALl/7baSNsOVueNtZbx42qhkF+4VmrZaI/adlk/oA+CQW0HQOU0yWRV2MZNSVKXR6VwOtbj
S81IB7AUVHzMyWXpneIg29dl7GQPw9QBS6j2AGzeZs80PLdRDmTZEGaNGwzRcJv4Dd1Tvu6KwJQC
vgJ4PdRB48b3pvGL1lgAWUJ95yFuO0Vu2MLIGnAW1lHPvDmpgDOPB7lG8Bw660npSsKGtR0Hnqyi
q50hD4rQpWGVv92jgQ4UkeOxDADQX7TwtMANyyFg0UHFkaNb5i95X4V76rmXsoPWXWAbQUwkCIZt
27KTec8KwvwWLME0TjRoM2sDaTsK5+meGDUa83bogJKKgPXB8BBgRDaRXGL61hLQS7pBl3qLKLfK
ZVGZdB0InB/FWar3AFR4fPYtghLadyYEhgpuxPgmsTfiBTfEano3ikgcrYsk4fldAv1/BS21XdXv
A16g20zWdj6PC5mQDzIyjVxBzWAVV6+HkxdylgpBnQ6zTMBKYA4ykXOVkSgo8rZ3Y1lai1CidIkA
zXgfULmvogQzmTCuwN0YtI4w+Ya8Cm/f2FaqV2aZV3uhdOEUkAWR0mRWa6+lYUx/zGiBomQWq65s
hDMwi3mdC63vMKyrNlD1kkHqiNwEcNjrMu7j8C4yuspmYern2tFDzs8T6LQuOQwV+XHco147VdHh
fm4qST+yKK7FSV+mdu6UFRW9S6q+9G8syE+P45GwqwEAHaDco3NSs7b2HdbnhConFRkC1dg9abrz
MAe879Kze1ZHbt30nvchRYl9pNOA9bHjR3Ho/cHspBHpHLKU6goHDTJUgUNyQ6PICbEs6B8eMak0
rhFQZLw3QWzJ0s19CyfawapKAYKzK6nTkzz2wQiaGouocrrEp/RMh5Fn5c4gdNDMS2oseZq2secn
c9uu0j50Is6zwXdVNDTRl55bXn8suUo8N8qo6e+p8tMQIL6g7LgTZX0bYsfXXR/OMjSk0S3tacBK
pw+NJy5lm9v2qvKqjF/kTWfLRWkE1asaFEzc2uQ2nouCGQSss4wGsy63o3LJTCPs83hIjO12uu2L
Uy8uS7Puhiqxbiw/JfrEa+uqvVYmp3yGQ4yOWz/IuGP1w5A9lMQzD1HeWOSUNl2auSoIhTwuJU2G
M8HiqFqRKuuale/nXjXXnZ2Jj5EIMHchDArlSt/zvzAoqlToDH7MkBOVLPNPaNf7oT8DNDAIby0W
eMTxISjnTstYZe4zQ2Gc71DsBdFn8LbYm3klz7wrz0uUOMa8UHKhY9KTT2mPw2hOs6wSd30VoCQD
CCRMg8gxNSn9eZxplTpxUPXo0g/qxnOYVWmxzmJSdvN0KBHw02X2nxWxyUOVJ7pzkBSpf0QbFCRQ
EBYymHex9NgCF4W1timAf06hu7C/pk3lYTfRjKczYlpePZShhz5RGmjpJAKezRlIUUMiKMOsXFRx
1p0iI9LYATwPDbeV1Za1I6uwiaC27WTt4hSKFwdXcfiRVCRJHaxzzhzNvaacNYAyNm4f+Lk/T1iG
wLaHWNJZgHp6j9s0zRxuD1bm2jAfC5zM7iMFdphHa11H+B4RHYezvDUDXXax1V/bXqaqFUdNp+cB
kah3A6Zz5sY642KWJkXJF1mByIMf0TqaKZ/IdjlAI84djYe+W3hdXH+SUUrZmW8UEDaDEIELOyBC
OZlvmXxexTm+LjoWtLOc5XZ3LAsOPVcVxEV8rDyDzIJ1mX/f5dCmzElKaOZmWNSf5RDx+iaEYrhx
K9/qoOONBVRBgACXVzrLkTmTsU9qt+yCPgDwdaht7lRtKePzIkeeXmQ85sZJUhWgWWu1qXcWFJ6i
ru/VSh9HZeMz1w8jej3E1hDcDqHIQBlRFBknDTMYrUc1ZjcQ+IPbwu69S4jdJJ5nWojoxsqKDMKN
KtFw1EHM/LNCrP7E27TqTwA0iD7ZrQ7TE4O6JnY8XYp+BjW4Z81QE6cPiHj4JmhhUu3ACKvuHO6T
1loCil76btd7ufjc5m2I3vd5ivVtWhh0iSqrXuMBA3jUWTYbTiAOZet24E2ystLCzo+4V8WDC1hQ
eVXUbZy4eWqpP1vj2fnK1H1TLu2oIeFpEWD0yQoQ95eFiRJrCUtB/gPtMC6cRmm7W6V2yZtZnUWF
5QRQMaoFDssoOvWzzsbHrEP8VgRIC8dqGPkYIWjYFdT7gVWCs/cqPDY+UifYmHQ4LZogy2aa57E1
V51Pc1d4Qde6tmcC0TldrulF6lkBnsWlTlsHxQNT81R1XfOHB/P88kynuawd2gQtnUMskZ3jydT0
rrai4X0yAKT2uUIafVbC8+Mb2HaK8UmiLcGODAsg5Jc+p9q1G1wTFzexFS8hlrRkkSpdEN8x3iDw
zLdCw11N+9T/mOA+/qNoS3Irklx5C4atFPYgaIIhNoSQA6p533RtCXgM9ctLz0p0ep3EtLJv/bgI
/aVMwF2dPodWxElzSi4pGRBzSeSx6AR7Ni0d6IrSykWo86KZLHkVzCoVN94sq/IoW/tZWyS3Ikso
WcZ2ooZT6cPG2E1QF7nndEUBWTIO2iSdxTAnVGCIUVW7dlB1gVO3kYWWlQEr/2QlTSDcqG6bY2b5
fbdiAyhvbqsQ6Tls5MSeY9u5iY+ytB/yPysY9xvomdr0rgukfChtoar7Pu4w7D61sEswD608xk4x
WCUUCUUq+AcIGwmtnMZLkP0eopXWR3lK/f64AB+lbmjqyANQrq9R7xA/qbxbUooyvLJUgzAYuxJm
FqJeVctx0N9expgVwVVaeDVb4RwXYNKpalg6V63M0muFhtwOHB2oBqxkiML8rAq6Lj7WRWUnR77P
bNipGxQznhNCP1PdZlYd1bFr10Nqt048UNx+rm0Y69/x2tf+ZdgWqb6nverBhUIv4Odl6qsHlnst
JHtk1/w4hL2N0MkibIaVEa0Vzr0cwvLSE3Ucw8qAUCBhN8v7sPwAlVEJZlxYWSuPepFgds1ig/C6
SgFLvBVNrP2rHiTdLE1bdsm6YkOJFzBfDNpl5BsauIo2yW0nCDOXpqWZNQP2o/IPGLfWvmvHhjUr
HpISrZClhs7Ns0b2gCpJesx1aPTHIhgAkyM4SiuHwzj+JEJDp44yGQF43mM7K91Itzh1IEig9qgy
LaEzrEJcrLWpOghBRQc6dzWrwTGdADWZ9TlNY6tb4qD0u4WFgMIpI2EnF9BXJvgsxmHWu33dp8Ip
WxSRBeyhRJmT+gPpL3xtxeRDK6h1XlZNLk9bmOfW94WN2u6c+SYHtEXGDOurgMACiZPqjtSL2pIF
vpBZFKklqpl9Z9UI6Q/S67oM1uMKmyRO31gNn0N6AkTUsqKcWW7sCYNyp+4Che4K33TWxzL3Q0il
JjU3j3X7133Yi6d24Wmt8z4vTBVCiTD58Z9nzy9qfXxrxrdfe9x+/ddP6+Ihu6qrh4f67K6Y/uZI
79uvwv2/0h+3Xrd+eLGA+z+s2G6/5ObH9m8J9Mnf5tcv9m+3jxc87t6OFzzt3mJOD2wAVsdlwqed
W0zIAaxswEtdxw7n8RU3X1duGT+ATVqAjBTAU9D5jLucXzduCazwAvYHyB80ZxSGbOwtC7cTkIPa
gCdL2NSD+YTEEtDY7a4niJlMCp/jtckrFwDYym5mUEdpG0DS+YYovhrFK7u9X0lBbwm5Fl7ypsZu
bwNu0xWjeqAMr6lYJeI9ZI3X7/+4xLjRuo63hMGOgpfyAdLA5JRAlNYALGQVxBQUp8coYuWCN237
HuIRnrciocZpdBqC9/c5OtJQisMipMILnfsE6l/DT/lg14sqwvS8T001zzkAdb6Q4aIoazPsed5J
aw+Pq8YdEJjmQZvNAM3alodUWc5CVLQXEclPU5kf1eJj6WWO7pMPr0tmAik9UYJ5LOyYjmCCmFCi
GiGeMq+5gKbG5emchc0eXkbdbYseeAE7GpecOayXT2CKwKZgRVI1F76l3JKcJdY5qvLZm9ngmI/g
DiwOjss62wLrqJZY6Li96KO7xMnbj/+7249Dpw37jHrIBBI2ci48y3f1Mk+iPVjODjUAXCTGGfyI
MIxvtNokUPVtz8Pcri9gvzxaQEnx9uffvP0EFwUYhsLkGW7vB8ZB65bzPUre9/wT+SeFCGHN0Ksv
wkE55hNU7ns4eGlFHE4RgITGkRCC3bxtAXnaaFp5lK4ZXwwFLEMvTLh4q5BGEuBtGCAl8IcJD0MI
r/tMtKDrqF3mwcwEe2T0uC627Qnj/Aem9BB/APSf4mdl0hnYe5DtOvCg2aqoV97QpA4Sx86L+JLG
AbkeCnFvjJcvWmiFl0HR1ueRgF1OJ7e9dvU6v9PZwxgUAY3GEHRhLwfDxsK2TFEtrU6XVreOWNzM
igYl80y1qnKqvFerCjrNGbGhzlaB3VzBrNNyYBuOO74n6317uDvUu/UoEwPlsLAK5Vncr4dqZdkL
n55SNX+d3ZcmOmYy2HGB3Alw6XTSAqhbYLoKSJjsnBpYW2j/eJ3A+IwT9W4SmEKS8RD5GGVAgF/Z
nlOzIzm4dve2Ccejzja4kJMxCuGN1fUxELFsB6C1KN5jpLsUsXl/sm0TwoCKSZz1a4U+p+GFCJZZ
fvm6nCZo6iMLox6IhPM8YILThODVg407VK+rxHTMgaYo7Zy0QdmXUtj+PUyKfEBA7cHtZU4Gh4Vm
3xzlJZOwdzSeSIKBAECI0yVIOnRBENa0WfcdaWCG7a9xJc+9wcvfLM0tQo+I+kbeMMMw8NgjzdrC
M1zMTLLoxZ7AOEalbasbV27h4NB46ABGzJOoxRkctelUXK87A92Jm8Ecr1jU7H1T7+FlR7jYpjRJ
gkU31PlAw3ptkw94mPPgRPc3JFvwYKliPSvFMqxhL2ffgYeXfrtNdhL5LSOaVHMgG1E+rNIAUHKT
Ns2eYLiDChyLErDkCWcB4CDbaDIbmkI4CFmLy2btMcCoo9vUn71u9S+jAyxfbxCYRLjUr3oAkXWz
NrFVunFhtW7YZumNlcbdIvZou3id3ksvExhiOoaTbARGa2wSKJSyMGyS1sDQjXcDMwtllrHLMpdm
y2rfJu4O4UHdBdCGjR8XsifCC2GMZg0yJuu8PgUUPbDfLjsCE3LoRSBZwZmDScSA3hoALZirrTt9
GkULW7pYL8wfrwtsR1CgSMLMjqnx+No0P1g59ocM8uTaoKMyOknJTEYX/ysS0wyhfZRrLjy8jhMH
+W5IHMz2eOkeLqb5wei0zmw4C7Sm/Un8uY1WVbxHGTsowNYfwVAiwb+g29z2FJVkVk7LbFjHSLNZ
lsSrjFSJI3h182ZpMTgJxOCdYwyOL0wPScQksewoNsNaVcVqIOSkhQGQExmxr/jYEUKBkA3jRDiQ
AV4z4ajh2s+8SgNHYT9Xw41GgAWF2RkLCqe3569zNUbJ7XgNLS6MLKG741DQTgvZwAt0l1M7vxAw
VPPpn9x739cfRbMKc8+V5b6drZfa2iLHJ6PLtgmHPC2BXDN8FrBRkrcO7t9sc9s0JqFmMFmfcBi+
XmTWWZIdwXZrQG9fl9rLCLNNgmwbXd/zIAsCL7+w+KpTBhrhPd6/j8DEBiKBy5rgoLgwbbTU9cJD
2Z4M8zIBQASD3a/xtZGAQ0zNeSCtiFiahxdwCgw5hgcAvdLO8Qu58BjMrd4ssC1qk2QNOGSv26oM
L0LRzaWKzgNu+3to7DBlCtjUePoLMibsAm8rBYYgYeiHMrgw6SxXF61+zyO3QU6p3xv/zcEA3kwI
VTssAcMJDJjEb9NqMq2bMpDhBawCOFIcV7DcJveFth1GAK8/RJAs0bhdML5aeLMIYG3QaFa14UVN
V1fcO3pdJTtccevuExtGWMc6wnB32Gp4b5Q5x7l17iGv/AG1wJFoWNCEXIb5NMtkAGjnfYfDCxws
++jET1ZRFjmxdVKZWSVPX2dqlw1sEpuILIBTMY3UCDoF9qnjazRYDklCN/aRy/iDp/et8+8W4r+Y
mwixgIFobglgLm7FzPN8J5Kw9e7v4Wq3IUBVPa7wwpGVibWlWkY+/F9WwotEVPFNAUORY2k1eI9N
76ICCC6sF8KZfGhLR143as6waEjAuBde8P4Ktmps+fF13ey7/6TkHKhXp1kYRhcpQe9J+qmGjZzX
KezSxiYHEzmhHJYuJAYO/HSFoqMCLWG69DqJ8RaTfAkw97iiC62aeAEfyjYs+7QFhVf1dZ2deDGs
AjDiCFg6hUMPe1xnt8T+RWz8fkMjilvQwYdgzUh0/5+0L+2NFNm2/UVIDEEAX4GcnLYTuyZXfUF2
VRcREMwzv/4t/M69nRnJTWQfddfRkarFzpj3sNba/pjb3vj79miWjsv5aKQlB9ffApdL50gkfhlM
P4oHlBNR9CliHxGIy5XjbXtLAyKm+Y73R9VZDmuARtEyxJ8sCO/Gn2Ltpln7urTBdLXJeSI6FhgK
cR+Lcs2ZXVr7818vbS/UH8dec/DrZ7hH1G70/FeivnbR6eNZD1AVz6ZpXrazdZ9IlgK7DEOnXvlt
bxXx+t8tg/RSxkpm8Zjg+5mBYp9HN7c/v3QMkcLTKSI9wF5lB9bKM3M0bMGCqbZ8g41+BjTNZMS7
22aWlgNBLPIMFAn9qyR1P0aRHXWMBSgvOs6dpj4bWr9TdMMb4j+3TS2cE1RpbPjIOPFoNCNNWB4P
PQuNMQqywnRZ2G+BTboDNO6bVmR7y1APaVLFK4d/YRbRsQnyJTODAyxz6WxqYaaWJYBAgRL5yptd
78xof3tUC+fFBLUITEjwIefC3uU2S1K7UTiyAIFmRt9S46Cp00qEuWABJGLwJuAmIcupSifSMJRe
4SSPgpDfRXfOsHIZX08R/KJ3Bgj2GnCg0oHUB24DJaK0QaEByjKr1th29zXS05Vra/6Zl5c+7IA0
qs2CQ2AKSt44SVPa61bVBXliG4/pkHU+8tilGw65tav0rl+xJ0NbkZOcDSI7b2nI/CMQvFwZSF10
ajVEXcAt2w2N3GXaxm5+c+u+KU5VNGyUZvIabfvR/YAAUJ0FDUBVmmHDl1ZFiweUmH0XZNa0r/Ls
xFi6uW1iIWs324BiAiIPcLJ16STZ+mjxkQ9dILLOjRR31tvWin0O+SSRNV6b5S6PbMAmLZekirdi
/frKmFmQ+HdO2yBBJI0QNe8G/CfeBHZDHwbO/KSyfY1mW97Fd5SBkOmA61AaxmbMAHeJKqQtaaps
SMJdqyj+KTjBf66Cjdet3DBLWxkUeOhxzIVhxOKXc6/UY5pPZomSmGooXmrG5pEx23brsHJWZmFp
N8+EQmTIEPfDnbw0FduGqCECUQex4efggrXTVmh+N77cnuzrs4+5nomZJgUYHPj9SzPA9wiuxHod
pHQ45EJ71hSx4hcvTdrcaQ1EZwddeeRsArO6SqUsbRCGbzQrdrs6cUW+smWXxnFuRBqHzawKOSzR
BI647/SHdmU15g0v3y3UxDqAuYoDf7XwaqMBCqC3QWjabsv+GQRzJ/6aE2tXqk+aCCp7LVBeHNGZ
Scm9SCfLGQtVawOj0H4gFviaGmusuTUT0jFvkjTMucCo1OlBM++ytfrryvdl6gmgdCSkMb4fZf+k
xu/igyyk9wsY3v2cdwVJG9Jrl5u3wSGtIXrQBZ3de7FI/Kz7zLbCeiO9C39YNaRTKIRqlnS02iCu
nhwvzFeIytcey9w8AfV7qFzZJnTWLgeg1ZVFWGm0yOvxfQrcdlO1iMC7+1SE35gRvyaa4d8+8Iuv
FlwVKOLhYocqmTQkHhHK6tSBTUhpDS+CPYIS5SYRcXsebXjzMymrPal2t80ubQVI1sDZRK4F/0hW
e2oBDhurbWCKE3sdxqf/7vOz+TNfnI2mFrfOhPMp/Lh5Ter/3+rk/xSpW7rD4Buhg8vMgYaDcfn9
BjAV25hwGPXqO28zF+J+kKj5IFfmfT+fW5EcCmC3Wm3UMEmhPYpXoRBySMPI/FqWlfKYT1rmUToA
cDmxn9yp2Uk3xnTlNyytk61ht8+Bs0VkuAHJaDE1E22DhHSu2JrKGqpqeSb/14Aj5ZYBL82tSJA2
yKkf675u7z61187GIBPtFCsC0nXAqSIN3+i14hf/fHy3nRuQ1gnJPs6SEmNorDfzLTQ+83nwcfFa
Ir+DwOlys1Uxb5TJHHBt7jUdLz+YFbd//5JvMXsvBkhZYBbLhHPLTLimOCMOI/sZjRFg4FAZ0Q9G
tSIRsriZINcB7veMCJTdSNpDs6ZscXuq4SO/U4tP3J6zGsh/Pi8zrID2/s/tqdrpXduLXa07J5ro
G7UYHyNTP7F2zStbHtEshgBtibnL3OXSOAIMGC3D5enseZ3CKVt79Rd8XygRaDaUMmZQlxxPAnYN
gjckYILEUr2+ewL3py3LgwpGzZStIQYXziI4anOpDPHStaJYXUy90oE2ETg52fRFBzbccJ8VaxmZ
pScHWXgIfCI2A3FEVn3TC0cBEJnXgQURtpLsSfHoZM2GCd2NSWA126QIJvZxzxa6lHDaoP9igfc6
D/78SRBllWkmjJIMMNSjVvz58CGCOBHU5QzgLk1U5y6/33d4cvRWL4JY1B4vf9UGdQdl2/H/0o40
jibSwOfQjCKArIdKQdC7585O4yvB7NJWQBrD1oDvAqZYfuAKwwzTsuyLoILqZXEQ0yYsN7cnbMHZ
QYYBoBNnDuog1XA5YQokFao6xNYWdHRN7dnOT0nnD9V3lh949vEo+cKY5G+EsSrUyYYxMrqFBrko
7/Zgls7p+WCk1Scjh4pmi+9rxZOT/hzLfVT/qXWGAsZK+LRwWWtALwDai0BwdhMvp82pgGEIHbUO
DPZq8RrqdbEXm75R/b49ovkXSyEO7FDkNBAJztXmSzs6VDvtfqjrIGwU120hdfTh76Mwgg0GMehZ
9Er6fpKqBJySeAy6F1078vzwic8j6wctHhAHoaF0+fMTbLw+o/kYiHtGf1nkxyc+/54SB8Aasjvz
fji7TXgDv7aIHZAs+I8S8jfj9BkDeCYBqwZOAvm4SwMDMjG2NrM4OiI8RdkM9eo1vBDEoh26iggW
fFVoc0vhnq0JOqQ1RYKsdbQtJ9WXMqx/GKx8HDrLs3jn1m11H0LQDQXHo5rZf0YktuwBkUE+7ePE
gWgsveNp9acgNMjj7uNO/Pnvk9n2LFI1pWNGFxDk0tSicNcgQQtbHHkzCAag+jzXayQvnjQWhTTt
2AUW5FQSYFabZGUV520gHSJUt9/9Z8CartIpcZmnfQu+aUCnSfNGs/xit+m+LMF4BBXTH1f1kRdu
BxiEZos2awjBX7zcNrWuZ8LpeB+EVUv9up3eeru0PF4lh6Hu/378ELznVkFpBzT+Xc/u7BBEesGS
liKTa7nVeO/kKzfdwhuEceDDKG4inJJvICM0i5jUAP1PxSaLt73ik7WMx9J06QC1I7kIKCcO2uV0
GUbR2KkmumActZPF0qc27meR02dQQFeeu0VTyA7P2nhgzssRb1wrdk2nFHQMEr+UE/ebWHy1B3vf
tMb+E+uCdxsYNAu1e/lqjZCWBMV36oK6EO6mwP/c/v6SA/euPjtrnCH6ldMgDsEFELZ9HyQ50Vww
mR8GtXzQjGhfMn06gP+y7bTk0YyN3SjST1wL0NSHaAqUMZCNnv2Ks10HoeAemsXtEBD9iZrPayyK
pV2HOgAqefCAIasv3ezCitUKOvd9UCuVm7NXlZzCeKUEsnTxwPGFDjFucbyw0rbrqjobEcN3QdRQ
/01BOvv2Ai3ttfPvS49fMSF35aj4vl7Fh6lJg6xJXvuk++qgVnzb1OJQgIZ3HBTaZorX5Wrk0JKP
pinuA1N57ZK9zna3v7+4HEhEzxUjEDfkR4qH2qCCHY0T2t7r1dHgp7b+xIaac93/MSG/MwqrKmdM
YCJzYpew1LVXXJ2l5QDqFCraM74ae0qaI0jhKENDx8AMt3b6OOqPfbtXVw790kShoQBqJECDQOB9
XqizYxEltB2Gph2DVn/Sy6ea76o18NHSWuOWB2sQ04UuGtLjAi21MudmPQYK/6Z47fDl9lIvlZkQ
PuE+nmsDoGHNQzwbwgAiWTeJUg0mq0xfekBQfUGsaBfx0nDVZso2yHuPd82UUL+HPp+fZlX5VA2O
tnJ+FgYKdR8AuJxZRh40ycsfkhXGiC4A+hRoI3JsTuOm1eb2WBd8rwsL0iU2tHVv0wEWympbV16k
fAm1+wQuDqjryX2vrgxogbsIpO3ZiKQtyBTg4cLYnIIuqiFd8kNNja1lPtqgoptsGzLm5eNzBCXV
Nou80thwVnsRDV3V3EXdsMtEkKsfRxzYKOshDwSgHK4OGSClEgTk/cB6EES8AZIZ2bEZVtKXC4cC
8LV3GXsLt4ecPhkHI+/HBC5uVfBdhl009Zv8E/k51CZByiIQsQPKWDoWI+cWN3k0BKXpQf8jW7k9
FjbjxeelxyJqiBgnR+kDLfLzzPsM6xGVsrnROEqYgN9f7nXRWa3a65DsJE3ha/izcrsuLQHSipDA
gzYpJEOlQ22xfAIsxhyCrPOgK1Sn3mR8/A1C+g2+lQ749czvuxxCx4YwsfoJwZipuRs05vn49ynC
BMguzsxQFPml79sRaTsIOwb64LWKG7OVXTofdilKAMUH2fVZkw2UpnkHnN17cIBpPAiscBg9TEbj
FlBcMviDnR9jUEiSYaV4sfAcXZiTpgvZsWmow7AHz9J7U19ryCbQz8wYFPRw5SCfeEUcEV3VqeYE
E43YTumOffvw7Qk+D04bqCkOvEBpzzZdBppfVmLBoRN5RJrE2ifMrv/Rp4J4RLMhn6CMaXSMppxu
pqRkH/bfkFSYu0ggpoMHLEcmiaMY4TBHpj3/R9Xcwfw4KO7SgLREads0ZqjoCH2fRv3IhsPt+bu+
UvB5G2ll5CoR/coVkUzT8NYmcNqsHnlk8kM3V3b0/Psud/SlAckrhJSJ2Yc2wlBSbYduU8WnQV9x
DJfHACE5ZCjnuoj0RveclXZT2V2QlI+Rcvqg2jBqb2jagENPoaeAFLUcSCvEbPoUckBBis5TQwci
L5wTjizB8OEoFxHUvJWh3AANZzkWqCrA8cyqboNUzTdWyncq/gwQkP3wkqOzlYkVh1Li3I3n8o5x
xppnhGlN0Jwo+Ci6uhZKL6zHhQFpPZpYVzMiDBjoLb+3Q5cZK5vq3YWVdhX8BKTzQHM3AeiSTHRR
w6rWgYk4Z5vRfCrMr6L+a/Yv6bhXSeuiPwT0xxKvqIXbjpU/Qh1NfBxkAI8FtXnAuueeUDKsDOF2
pox2YZ+Usndtu/SouVLHWjg88N9nCcj3+012WnSrrYe2bayTXhgQYKo2Wa4/m2KtS93CgiGIB9IT
fgtYWPJAoJHlkEKU1ik1TSiglZ4Ymg8/A4hEkFhEHeG9U4jkupDQrlnoxPYppYULfSJPqCt1iqVB
AJWGa2wWv0UnnMttbXCnVxWNOzNzdQbBdx+/6UEc+/f70kVmKXloOl3snMjoNcKvf3z4VF58XvIs
uGp1PaSa8PMLb4DSHxr6fGIJiGVA8gC9t4DxmCfwzLcoo6YvBHRHIISUemkKtNIa821xCc4sSG9V
VY15X+qwwLKn6TuCittTdO0c4Y11ZnoQfEjks6QpKvWizuyQ4fNV/DASJXFLDkUpqtDf6Di3rxzl
oJHPjOncqDRrQFSCZVklzmkoIbupqF62hoNeOuTnFqRZaxK9GtEBxjlNYhvFHq8PkKK8PXNLC4MH
BVwnBCVIaElnY2BxUtcoWJ5GQ3VNiDM53z9uAIVU3YSbZ8KhkN8UA/KVVhtaJ6hhDV+b6Mvtz1/7
qVj2s89L131h9pOpd/h8BqWFeNgzEzo5h2SN3bgwTaACgeA8awmgP6Z0xDl0RUVP0vCk5mBsPprZ
6+1hrH1f2sD5lAG1h1zGaTKga7mF0uLHvw9lHDQ0hYYtejBKy0wyyMJBWzQ8WcNz7Kbx0+3PL2xU
RND/fl6aHrQVNXnW4fPQo2hb15584+Pe6IUFaYLQK00QqOiHJyDB0Xnp4wBpRHxwG5BrwG4CO+by
BuxQYYuhJxzinVPdA0nUlWO2sE1RPIKXOBOMIMwizb/NFTXMhkrB/ZdV0N80/TTPgroxXOTCV5zF
RVuomM6vKSovcrCuUS6gctXD3XXe6vanaXzp9J/KWvF/acfi0f4fK3JCQ48Vq69TWJns1Kedg+Lb
J5Yc7xEO3dzM8OpVGoAS59C2DU8+TVvPbppPnInz70u361gwU2V2F0LvgbkQvp0+8UAQUAsQQ82N
XFGfvdxUIE8oSQdM+ClTXm32yv2PH7qzz8u9OEhNaqi84urWhqMw3yLzTVdWvOmlRUYOFwwcoD9R
AJamqBZNURtdEZ4Ey7fapD5EkIy9PYr5gpb8ddRpwFAHXhZTBSW5C99DF1apZ8xxTmiDc99MVuSl
VNtAf35n6dHWqZALum1w6XjgGUJOETE//kirMpitGXUaxqQpxKv7xLXRbs3IgpKtuJ2LI/vXkJwJ
n9JBtFB2Dk8Kf9b7J5bXvtEUrtI7JyVcu+CXR4XmarN+Afgy0qh0igZrRMNmNpoN3XR7MR1H68/t
mVvaDfChUU6DGjqAWVIOE+0IW8hjwYmbRIyMDbRGo91tCwtTBhox3JE5TXoNzm5DI1YVkdOTYX+L
y30JPSrGXmKFu2a+YmphMDCFXpWzAJdFZcBkDsXmqMo6emofbP2L2f68PZKF9UCtCFMFEA5aVMsZ
zbq0lSiuYuuEEwwJ9t9plt/ZfeB0xcrL8r6NpAOEFizz46jN7bDlOqtuNYawi56ehi4f3WyKjwnL
7lpKfZYMb0PfqwfM6zfd7P2eZpuPDxMUNuTwIF0PpSPpXYsyMeq8YdapG7I7Rvbs0cm3Uep8/B6C
lvHcUGEmH17lh4EIJRAnhZlW20Wbtl3ZCwtFJfi+Z9+fV/MsAErR1DykIVZLgzCqWkWuKXyzPvRq
oI53eYlDC+Am0Q/OWm/bBcfpwvB8IM4MTzXN47DCwJQTdb4DONN/v71ACyfqwoDk2CAnNiidAQND
O3pqAqAeElRofeEC0IX///W2tYVDha7KAAqhez3EEWVmUEyrkGkUh0rhJ6r8KvlaznNpOGDLExQL
DPDl5bQHpL9tSPla0HoH/6AIv5kRFLrNYQvt7W2SlNvbw1lanXNr0rZI4tBuEFgqp0jXWleg2QaN
kiPkSVembckOvEKA6NAXEQ66dIrSjIWqCE3lVFTToS3qew5qbSLW6olLkwf2PwhJeGfBSpDvb8fo
p6jCcHSOPspgyp2QCukbF5D3lUtpYR8A34o0F5wGxOTynaTQPoH0vgLBDjRKiBovcVau14UZgwYU
RDpAQQU6lMx/f3Zu0OHN4jlJnVOEg+q42bjRxt3txV8aw7kJafGtrNRNDin5E3lidNfHK3tr4fMQ
AJk5x6gVXSs/qFOpkDa37RO0zg5VXmzSlK3kCOc3X3oZULJDsQvuFeC58ipMcD+HjiGocaC97JBv
BX3K6dZwQHj5FdaP9SoQfWlM5wbnvz9bFZ5PA1rIwGDzUqMlKt6BlX21sOzoC4erCVwQNA2Sj3+E
YL9QmwzEcIgyKHsncRXjy4eXHVhjZPZRYrOB7JEcqa6P+6w3DBCb7yYLle797c8vnEFofsHXhdcB
XKGM8ELkl05Ro0XBUGWG1za2W7JhX3R/FAMNUVtz+nrb3tKSzJn8me8A3rF8tZTaUA8ASbCgt4/o
p6MfPvF50L9nbgNuSlkFDIVhPpC2YgEk6Ycmdp2Vn7+04Pju/35fv9xRY5imURcWLEiKbvToWPg8
7DZqQ9Z6B68ZkvILeQbGfJliICgONsJL0VK1Wwk8FmRZQZhApg1N+cBAvKpI6hO1uVVD1iAfom1t
FfdpUu7bwfBTW78XmSVclMR8kC9KN0MBg2kOsrEjaMu31+w9GyrfC2e/Qw5M4ihqjakLo4BYSn2q
jcTMN4WhPzlOCHVWYSYbFB6KI7r70JPdmOihTJvjBL1OF22f9D9quaaYunRRnf8g6f0rkwjNUnJM
DB6vrVqiUYL4CrXYKAr0Wd4H4OZ+WgnO5D7Kc+0O2D2UzdHaFDJZ1nxQz+6qHB5lZlEcDAcrD77/
L1CeXEsrvwygN7uk6Oqd1eeFp9lltG0Tp0B/IjRmmlr0+izRRshX66L0edRyH0Et8eOYiyOKS9XW
IR+mpQCAjVoyRCNQiIFspHQnRT3h6QRGRxDG4zeRki/Q0l15jq72/6UJObaLES6bLcW9ZLJ7J/uu
UE/w37f33dXVJ5mQVpmHZRWjl0wE5i2kdeo/LWt9C3IB/IUTa2WPLw7HRrEHxCiAsOSnz2poG6pN
HQW5FntadqePf5vw7yfGc2ZDeu0K6KSbRt5GQTMofjpC765/Q/Mrt+6Og7Gmez17G1dnFoHPjGW1
rwtxTRyD2Q012SC3+ydT9M9i4qcI3eEdp1jJH17N3fvJ+NeUNC6ti2iCxhwsQDMpOLyvDCiwMFm5
DJfepblUA2QGQFEAyl0ePwuNqqO+nsJTnemeKfZ5tuYrrFmYZ/TsgKOrlxkWwJecujboxk1sf7+9
/Gvfly6QpkpiJii+r/6Txr75wQ6T7/fT+QRJgduoUghsVvh8FqJq4pFiJaRe2lDn35fuFFrHqpra
Wnjq6bEW464haOEdPwmyJuVwdeyxnUAbR04dQEmUmqTtlIVxkep2GJ7M8EFxDr2GdlWt5pYJFHDX
JBcWbWFHgUyBbDvQjJdrzo1BRRmCKBgUe3AYyCnFU9GM0D1HY21rpey7OIOz8N3cPGHuZ39prCjR
VgevpXKCiNCmiNNNQcIfLFf+9FG5u73XFk0hoIa8rgNur5yH5V3ZZpyoKE/UaFoZ3ev1uNGje3SB
Xrk31wzNf392aHoTQovGBEO6uON65ormkJsNBLJXnt+lOwbNQ3QAtkGsuUoUFKTpidMhtz8p7FCk
MZqUmft6ten5UmIHWYJ/7Ugbom8RpYZOO9e9nK8MPRF7DgpPqzsbI50eFK57uVVv0ehqiwY2u8ZI
X24v3NKGxLpZDmAHuLiv8mOmIjIUnBCCJZ2bFb2Ljnlur3wTyNBmX27bek/4y2/EuTFpsDkdmlwf
aYgeVbTdCkIieHPWnyK22zsj7PiuLBrqGSVXPcVAxzw3g+DQHj0RcX1hR7l6hzZ/aJFKN9ao5384
s36gCeXRDimcsqm+D6meus4o9HtTA84BXRLibSMU0+1UaCPmYLV4ClxF15wax0/hQkJyPYueaZKE
h6KunGM6ZtRzUugDwdNxvCypw32lhi38XhI+siyGXMaoOUcnSl+LZKiOEzBuPrQF4l0/EBsdn5P+
UGYkf0SrJ3TJytA2zE5p+FAl4u/Q8m3L2zZ1zX7u3xXT7lFp6sKrktFyQfMO3TGrm4PeolYFPDMZ
BzcVx3hyOo85o+HlaDC1jWgcbXISpfuk4y+j0jDfUjX8YDq9wVtGAyQ+KqcQ2n3baSKO29U925Ep
BV/UGPq/Jrd7//ayXm2h2W0CrYGiYIGQ9B21fXYkjS7Ts6oWcJuc8ncZ182mbMcnS9EeprLy0J53
5fm/etcke9K1RtUhnLSER4HF2YbYzOP9ZxzBmZ0KTxbNVGSVbb2IFVowBSlP+mN0VK9JjyZwy1Px
DG2R25N3dZ9BJhy0MNSwQOdGiCH5nGSsSDRkURKUanynCsVNu2wDsUIXINCVq/PqSns3Ndde0C0X
SD1p3iy7jnqTmXGgkmKc24vlO16GlgsOKF9JIjjXazRL087QwzkffoUvM4RFE0h9iIA1CB9NkJbd
dLCMk0nQ6gvNYHtkko0M+7sP2w28LDRNHWr7pU3pT3VsMk/tSO7XadkdLKUDVdPoJpwJIMmY6lSP
INpVvqEqte80Vf8ieJ4cOSA8d6gEVOiLypMtWlyiAaedsx1IZB06d/YVOZWi+akCBXl0hi71M8rI
xhbcdgG7s1Fk6Zk3MdsKUkhHIZTPX8CsGp4rNZt2ptG+hMR+HdUxedaihG1iyJgdR5smmyYkuEws
fmeNyZs6ltEO90G31whKKdk4QaFTH750AP7soRCr3w+WiZ4YKjfdSZDHvozovs8tE03HcuFaAsLe
TSd+qs74ixE0dONRNm1Z8j0dvtrTUx4gmdhYu67j4zYBrR3AjAmygDFqJ8SlqpsACM2QicgjE8o+
xO3giuwKJ039sq7LHcAuBHQUiAfkhsi9Wm/sO7spuVcWer+Nixy96m5v8KVdhwcOxTik2wFynW+P
s9uhzcXUJl0aBxMqF3oF4Dz5AUDqbSPXVxC8mzMjki+at0LHBcTiINJVyMlo33XhbKCZ6Wd9tMWK
r4xJWx4U3kyUld4r6JeDEg3G2ogmRleqBs8mB0bcYUp+yKkTHnNsb09j47CxFN05augF+6UukXPx
CnXoH0LBkeMsY3E38LTcNZFYg5gu/jo0EgfUf+YhyQedooOiMzplHAxoHSLUHD0SrR3aW96e8/m6
uHjMcZ04kHiCewTv4arkJbIQxNbKhq42oeicmxb9V6eMfqPhZO5WDaGnKG27nUYjfk9pZq6EZwsr
jqYO0FwAExXIQJlZnoYInShJk6A2NWQ+Ono/hfEBAS86FtAfGVE2t0d7nY6Bm4b7DJ3ZZtW3qzxl
aDgcD3E0PPJId9Hb5kjZD8XStnGNiqKnhOmmZi+lU7lW+bcnvcfVu6L6bRtfQEVzQVlxi4SfNHuN
uTjv7MtVwOWKgiMiJfyLrieXOxF4UoVFUTg+ZtqPLik2tHwZ4XSH1j9TTe4K5/n2NFxP+3s6aqaR
AD+MK+7S3FAi8laIOj4W/LlP38r0p5hFe7XEV7XX26au99eFKVlhDzioKqfjND5C0M11+NaJ0Uod
tEbrGzIa5egPa8W06zcL1RRQD21rLlZfCQhpQtFZbLLpEayyuPPX+DGLn8eLgdIWXIurbhGFGI1x
NMX0WKEklGt/jXDFvb6OJRwMAH78LOqGhidyvCdys0QsqIyP7XAi6PJq6Qdl/FHZj0mzrQk4AP+I
/mk0P4yPvjQrZ2uLieRmkcTTYz6AZvjMwFu5vROufSSgBsAvQJXoXTBWekI6bgqG8DU+JU3lkfLI
eegRY6dU32/bWVghyPnCQUKADhqwjLErkxJ8G42wU+v8iCf02R1C/+MWoH44F6CpdS0COpZOQXO7
xUWA1hMKkHxszclbuA8gCoIumnDEZ3ydNFfO5ORInHCOuLVxNQCxU8CKK0Vx4az5lAoPYki3x7Rk
cda/A40eMcAVby0d8UjwumAnS9jWEcfKup9MddpoWek8soIil6qKmn2ZGn2N3nK9YPAy4WDiEbKg
RSCnnQthJ6RpKFSExx9z89aVF+56ZBefl1POQmPEnBg+P/K7crgLTZBNt12xMfjvjK9ku5bebJvM
LCzUiyHjIF2sNZpttqJLBXSEwiCyogc6sk0rPpylxaNtzyh6PN2zSyZtjzbOI8B4GxEYZuTS7C1r
iM9yc6u0+9u74n2jXT5Ml5bmyT3z+6gap6HZt7BEo1Pc9qrbKvoh7CvPHLlH9NhPQHBx6n5vWNOm
d5pHphtoDT54xljsG7SnVnrd7/v4o4md9xmAlA4kdea+IPNCnP0upqsAJYY9xE2t34T8ctp/zDUl
vetHch76vyakHFVmaGNZxKMI0vG1qb9EDjgw2zB5jsRaCnlx15xZkiZZRIQzHY2gAxOKUE56aIZv
tbOWs7y+fufhYMLmABUJceNyxuoJZXOR1SJQaXEXDp1noeMItw65tSatev3kX1qaz/vZ2ihUrXiY
wxLSYqrn1FPlxXwy7vQw5tvQQPDAcx1Q2AKhizq2q/XP91N2uWkvXxppPikdWwSPcYz8STW6hgbA
jtmrbwZAKd9SOIhoAZ7Tl8q24kMqCnJICC381lDYryycqjfLKku3QiNwTx2QtWvQ2Cho8OxvU7X+
juDbfETxbPImntBNEnPrWxRGf5LWMluPo+3278lRR4+ZQ721Rdm+GNz6Gre5DioYzXaRSbqvqTYg
lxvFDj9Vua7/5X3U1XuKuOo4I+i/Keh04xUtdbY2qIv3PC2G5zJFL2+lUJonZivfmZU4T4OupBtH
5OpOjIOI3ChL2GMf0WqnDrGZuFVNDND4isL2Om53B6gbQ0uJMgVRe1swV+hR5HYUj7DRJfSQtAo5
xBExtkUdtseUDcUh1szKjcpuuiO0jw4kx5rFU8N2ChwGV+AO3NRoybntRKn7UaOHEB2D7jWgAOlB
JyPCh6auPTwtkQPUgWq/ZI0ITxQdC0vkz8zurbd7cadOW7tq/4ZO9QpxbYi9KvsJ2tLA3qTPDGiv
I/iOT0xpyC4byvYQ03zYsDwlbsM4tLTrcvQ65Ho9qwrNU9gV1WMLlsVPU+fKn9zqhy0f4u4LcRTl
ODnl5I1GY/0qadx6Cm/Sk1mN1S6hY7yNmxYNa3Nhil9Vq9nAsajVY2LyPxPyu9t6EqqH3DnfpkVZ
b3SHWduJm7nnoCP5Xdg1vW8aabjvmVMgG8Ctja73PaoC4GprWhIfdBFTfKXvvGrQ3wDLyY5GOE7+
ZNrMxyXaeErmt5b3TeXQhVOG5Bk9TdNvU17Zz4mexw9szCI3R8brmFmRdupCYe94WKVBp4GbV2hR
8aNEL8HdaAvLQ9Uo31kAfM1qONwDfrJ10Q5kcEcd6cpWnRIPaAD4F6aw7oSZGa/qaCh/tQZ3nhOn
kz+zeQ5VmrSbLlezHW9VTHYPsGxs9/GmtVVlY495s0WSsPN1s24PNMy1OwU8wR2EVCHEHiKtoYxa
6ZV12Hl6HOs7SkpcAKltbm8/Vdf32+Whl55eEiqFVaFYdgLHcKs7LyXfOdHgh85aVvH6egOIE/KN
wMEifLrChFloET+goSg/DQajr6VpxanLB7O+Cw3a4gwg8wdtaXtjQSVkj0CCQuhBd/yCzk13tMRx
hzRR/Lr7BZKqZzaO8jBUcerp7c+CqG5WWs2m5XxyeySkA5aqPVo3YMfolG/rpte9GgBTr1R7csrg
1ezsBimKuKdQmUZfSb+sRP7QhI3xbFNeopnFFG67kJQ+BD7Asm8VSM7WAvnQutpzEykmhcSW37Vd
71Onpbs4Ldq3tgHOMaXO7zErahx/5PCtiTsemvYaDyOU2dzKsbfo3Vo/qyNkLKAsVJaeAXGLL6WR
iD3genRTJc3ftDacI6lMA+6A2u46mlaIApWKAfmCDTEA0LxpAbV6RHOMzrVq3vxtuEZcNe76XVir
xZ4lIt6UouanVGsLL6tZ+dRno7qSiLh+grGowGnDmZh5VzLxKgEiqtG6/8fZd+3GzavtXpEA9XKq
Ms32uCROnJwIqZQoiRRFsenq9zPfOtjxJIiRHwsfsLDK0KRY3vKUtLu3/VzxSZ6KaH7a4Dn475v0
19zkKnALVEIzPSSIsoOgwmKUMn0WzmCH/HuGD5YdJhNdasRAML5+g+WUSz0JJBBjlN2h48BKrw0/
uEycCjbuSdc+/n1if8paXy3g1YCDFRNjftbdB3PGb9N+tbcCwWtjEhU2G4QhTwR1GV3iISxAHkiL
G7V13glas+1bvie/5xPIyS4xP+zfL/Dg60XuOZpFOsCfsjmI9XVu5zH3z2K4F5EPOBCBzwiT7d8Y
y2FL5oG7DULXpob4wpA0G9pbrqTq/5Bs/jrQVTTV9tTb8EZgII1Odl+y6Y0KzR8/HSJD6GtesIK/
cQhYFzjeSa+7F9F27lz3PCqjDx01P7fePKJbhVJ/eCeIfys782MW9vnve+c/UaureA1pH1YSMqJA
Hl1rpmRWw0uI9u052zjolV06FXsJa/nnJJyiMqaotMg+L/bFomxNVCJvl2mUUAU28kGDFfsJmkHB
HWjBLSj2jlZbOpNnHmRTXWjsgCUgdte2fnFY2nzb4Rn8CY6BuBPFKI9kJfNSExaMuyER+omNW/rY
zWsLS9bR3ZouXN6FIMfXMIS3NXohqOxvxWA/OXyVx9bp7HHOJ/KzXXL+nviIF/++OFcX0wWlHUAL
G2YbiFgunazXB9nqBYIvkVJnFYQfxtl/P2f0RyTbN4a5OjPXw1wnyXG6bJ7qjDqbKfvpu+UjDGT+
rf7zvyEgloCjmeBjX4vZDYHQK02EOpPt8xrlO5RR4Bkia+PFbxyZq1DgfyPhfKLMezGpuL78iMyl
F+SzOg+Ru8mEJpVORNUtcVSPVr5ROLlOkf8b7eL0gKKcD9zl9e5ti3YWUWbleeYGWoOJMJU/ieXR
BCS7KUxoG5UCXTjcow9GyyVn5ETTZEZ4vAzv3LQglA37opzndGu4SuOy1Xo9/n0X/enzXgo7sFKC
wcFvfIahoJDTFr48a7eU3ZC+g9bl178Pcd1N+W8dQEND/6YA2OI35SC5rBFUsyN5jje9NYVh0GkO
UKaEZm9UsnTNa4I4uSLRPL7XbJwaF2dbjVQnQL8OrlgiDIZyZvN6mpT/Vvb7p0vu4kt4oYdDyBO9
htfnaHR68PN2i85hINyemiiEYVXiP0GAaDoWos33KVpPNx3uDnDg8Vx0oPbvwi0gP/++TlefAhj8
4oItv9RA8W/QxX39hwS5iwxRLjrPI7AvEz+9VbP50wBg58H0G1I0ADhc/vtf0u9QsGGAcn52ZrdB
cs/GNzQQ3vr5y4X1y8+Dimt7GXnpedWncTygEfz39bm68P5bn1///Mvh/uX3OTSGg2zDn49qCwNe
vfgp31L7/lMXCKhcVFZRxEUQUlzNAWCAOHBTn57nbITqXNp7mYSUg2Kigr1sJpqMRPzx0kFye9Gv
vEaTej55rRalXMhTHpASl3a0G3TGHyk8FhuNnuCXfEmzvlKiiF8A53qLk3S18JfzlePivKgSQgQb
hZzXC6MLVFUysohz+7gmd/n4bzCz/34eAcClOIRX+LcD4pgy4UaFOPdeY8SN1l/guZeY5p++7mUU
bEk88RlEgcHhulr5iBWz7/B4n6cxOUlPAui87rfBvjHMpcLzS0Tx3zAXnV7EvyifQ2vo9VohrR2Y
GIl/1tb+mLv4U7sW31eV306TB3wOrmzoSNu3tu7VF/rf1v1lW119oTbVMPqBIOQ5y56G47L828nD
pKCpgFMNmE7sozF8NamcAWMCLGNwVoOtOZW3KF58/NfPgxHwOMPSGVcHYufX6+YiHrjCTdk570JV
FqvXffDhVojkU6s3hrparMts4FURouEArT9oRVwNBbKSZxBsaZRXSDGVYxerr72HotI/zwj3/gX/
UwR/cMfSIVATyIv1WQmgwTmOp/4Iu583Lq3Ll3293/5LNCLEjbhzfyMM9QIFl4Q5c25t1IzRM6wx
m9S/XeEH9/fp/HGgJI5RfMBRQh79+gMFy9oaf1vNOQgUO86z85puSYeDzLtPAS6t+u/DXbbUb/P6
Zbirx0rwbN3CFMMJQUtUQ2q7kSZOvv99lKuKyn9bAdkHziq2HDpeV6OEimUKJWVz1qgKxn26h5d0
HJuS0i9ywjaMlzvGh93fB/3T1CCwAncMsPtgxntVJAam31m2WAxql9KGD+kiyj56A9Hyp02Om+5y
XQPFAUrF68+FY7ZGMp3NOYYd4fahleEb++FPs/h1gKtTlDqhYuxxc/Y/dBaKwbs4eEth+7L613vg
1yEuc/zlQW6z0Y3jhiHIwYemi/e92mBTzb/+/XP8aWNnaE4g4Yc6PbwVX4/C/DVvucIomy69Ym/L
Nd2l/6fVutTtoHsMJvl1a5hkkDMz3aDPnSx26OOXDoWROP3x96lcU+X/28+41VAiRPEhxy33ei4I
dRcxBJM+M4mDuesjU2oUhTvgwm6GZG+LD+4tRYM/bbRfh7zazb03T3NEuD67u4g35i064Vs/f/V1
DNJzEeZYOEke1+1+eAsb8KffL0BYQ/qEgiq6mq9XbM55GHRqUuc5X0EbRzPmLSfsPx0UiOVdPKND
fJnrhuGS5kD9JL06d/Q5JGk96s/T+PL3D//HWVygJ/DcAXbjusUGcpkDDnxQZ1miiQ4uxVv2o3+c
RApwCNAnAIhc81JX08oJ/G59nkK0G45DsVvZ/v8wh1+GuHpgFEJY2NUF+rzKk3aHt8Rwfp/BBdEC
oBf+FV5u3qsPrf0hp0uqzsXKT/Mq71L5BGDmv84BdCzUsTAQcAW/OWJa5vUBW609I5dEyxE1n7//
/u83In4fbjQA+yLXBVfq9SQCyDgrBQjsOdZtrdOfCv2hbju1sW7Aa3kDUvDHwS7mNxC/yFD/ufz3
v1y/eRd7vU8mey4CdpzcXQFErPP70l+T0pf/h5VDggw4JMjJF0bb68FmZecCVz0syr7M0SHP31i4
P9yM0L6C8jzATUieUD19/fvhFrFxWDx7Ri/wIQrVWsp8rqDN9KRJTEq6FM/xMLzzNDmtkXn++2f7
096DbzDQzAAhwfniamsLA8q4NymDULCvmH9e4s/xJt6IBH+PZQJgWDEzzBLKEdf6yTlN4EJAuTvT
xZsf0COzlVv8BZjgLDSnbuXexwGMiaconcRN7M1orfx9liDcYxH//4MN0QWQui7yceB9A9sKhdXX
i8yc1ArlDvaAtza8ySEbWdKhBa4Y1oM7btG6zuwKEvhqnvPCnGlftm6/fIp7Xo9JeuwNv1X+l3QU
pZ+pH7NVaGF2I1oVp2Hqd7sN4Dcbsc8Scg5t/1iEaHi6zNShP4zVZr0JDSbwVomftCB3Zl3ZToaV
WUK/xDT10Ejy+saQBUInyHLKeZqSCo3VvsqLDqKcVUv68WVz3VYzGn4nzk1Vi8S6zMm9JOtNT/m3
dVv83eS8EZ7wGWnI/C70haxUF0PWeymiGlW3jzl33+JwisHez7qzN3ZjI7keP0rKprtIBupAl3U/
PNAHHL3DWpDbbbol8VLng38sths9kCdv3HLQc8WFwhKMNYSevWYj5EWg/1+uM4Tip28Fx7tuTtG4
B1DPxUVVAHfYiWorytzF39TA5t3UJehpSWMbG0HFP2GsbNuGkKNh6Md5GU3Q8+alNWnNhVel4TdQ
VChkQHAPsXKzEUWHcYCvtOTBAaXqSJWQ4/k5e8tyTzaV160XxS/e4n2ZIvDrpmyIm1j6QTURcFqK
aPpOpWxLSdqwWRc4GLkYmkqhb4MqbvVSMT17u3bj37Syeb0RXjQwkpIn6cRY2/QCh4ih6zPnaVf6
zO/vJiNNY3jM6iJYwqrVUrxfR0grq1xm+83Gth7gl3Tb64s99jq8EGFknXnjVz36UznQke9W3XZV
qKnaba0eX0BJCxq2BtOZS2xbNYvPo3YtsPeM1oFY3W1kbNbAFvgryiNBpVz2iY1EYhlzXiVoNjUU
XIQqW1W3C8fkHT4ejrkkuEpiTatMpPaQFRmgk5JV4zy2jYi5j9Kw4++g2U72diiek8gH62BaedXS
MCiJYnGdGyNPm+nbB39t853sXHzDYkM+RSbJmpVtthaQsV6rJSm22p9U/0WlJGucvmxyNcSoQbMU
8LkxLyPmo3NOHD9RybKjnFpg+bRMK0/kUSnFRCplXHzbUsijtnaxEO7z57KfYbIIETEo13qKwKk+
001PBUvKZREawIle301pZMA62LKwGUzLm0D6EAXOdn2w22ljwBsetrYWnET3i15T/P+xo3LPI+XQ
g34DTAzWeTPjGWbcspbtBO4S19FhbLe8WmM3lMEyCJjyBqIsgq0AgmCV+zAbYWAo7dKkNE/Gsncq
rJe1gwwnXwYw2i897XQbG93ZFeZwY1fn/aiOXQh2hu/1trSqJc1KeHS0xcIqT4Pj5ACjqByJ4nLQ
lNQZ0c/MznPV6+hD6hkw94MCPJEcd9di04/DGgZ7i45PBfuDn1lMZL1qoyqTxLL0lLtnC2Kx2CN9
AxpafO4ynN+YEVMTYsZKbEAlQ189KPs+zfeOe3mtFy7uRj5GxwXGcHWikF31gZ0aqIAGaHijPNKB
A3BinOF0ZGYqF0K2xk1QelMCp5YNQpcOhVj4v4MP6IHxMUB94ARxM6y4t7hd7i/sELajPk5q+4TX
klU0LkgN45Gu9uwy4DsupIZsIW+WWWYHDY+znaDATv39yXhdLfvfgwHMcRqihwFtoOvcy2PzgMdx
YQ9Ajd3AfrlOsP/9Oa8Lb3puUwjr8KA9/n3M148xxkQ3AlalCM6QJfm/WRupMF6XLYXUuHYYzJMk
P3O/5VUEYO8bdbPXERSGQqycw5EhTaMLSyu9yo2clxX4/ln0AHTIZ8Hcbt30ifRt3euitmv0Rgx1
CSNePb9Xw13lSsGmQGGxeQRnGvoSU/fidW2dDPY0Y+i/L+LrhOMyM6gegbYBFP9/xbSriCaE1MEk
qfAevACKbDUemX/+/UsciP42Brl8pdeRBMWSYjaaPi49fcTT9ZFl8unvQ/y2DyCa/8sQ12JRsBLu
Pago0MeABh8VLY5F7z5tbwpDX+8BbDWkG7DSgiYqbImu0z8S4XUzC4BN3Xw3juDq7zLgoNpKem+U
0a/ng4GwqdFcgD0H5B/D8PWSucSTgctJ/wAOGDwJv3j9uyF+4+xchdHoA6M+AiZ4CgogyOfAib8e
RMcLabEryAOjuvShhOv8B1o89uMt8/VpyiBjenHibD/8/Vtdb7eLvk8E1UTUiOHLC6/J18N2zMx2
SGP6ICrV/mBvMgT+y/5+PToYAIU4NChxFeGf63JZn1MHpAPglpaANbtqze+WaAhwx2dzFYLB24Da
G0P5gvvo/hdrpeHA/DlU0NtfPf4S+iYquQYgLxQ0eZzYpI8QOPhhSQJ+E4fMTVaAdcciP2sCncxV
7uFql90WIEAWhpR5j3BlSxf0IYc8amQBRnWug7XUsdx2KaDQBx4m5o376fctc5k1xClQeL8ImV2W
/ZcMz0GZ1gYi6x/McByTQ8HPEf/HU/a/hY2BBroMgebL6yHGpI89OhYQpUcw30LtEnEFkq9/3h6Y
B+4ECIcgM77W+B55sUQmJQioH4sZD1j9rz+Pqz+HHTS6yxe7vavdJydqu8II9QDDvzJ/n3Hvn//+
1wNc3abI6bwxuAxg/RK44Xl9YwK42H7/1KhxXuAPqEEhyw6vPjVNITxKPPgcZEOogL5kQRVmQ39Y
Q2iKcztLsDrd8BJS2VUrrvy9kTTwy7ArWuxdk5UMrNU7ZDhEC90A1ArLFA1W1dx33xIZpQ8FVAhO
3Ujbdpea8JPvU3Q8LARxa4DBAObkur3NkDYgyzPh2e+praSaXLXkRtREJvkNERSYUKUkD4+JP5qG
YVHOmq/T+67o570zgBpXXUR+WmGn/cZmak5ZNHfNkmhkWzS3u8Uov7ImGmriLc+bXTQsSyZJWKkR
YIGbzzdzGrZ43EVymhFSdSvApvOn2RbJXs/hBI4lCNs2tMW597upHsjSQ9c97Rz4w54sB7O2cIed
xhJ6NeDDwmz9To4COW6k+X1uPfGUDfAwYUzmn9NBAdSbzW13m+abeI6FFXddPKWnLCVLoyQr6oGZ
cdeHXfy1x8V0yhOm6tToYZ+gkvddtiusOGXm12Q2fmORvVYOXeAGVSL/mOeIEj0Smd2Su28TkOel
ZPoT3KbiOh7UCoh2CJ0j14n90qu8DEn35IfzC+nYUEbSpmDsMlqZnNobIolXrwIYwTqMrN5xMWKl
2ni+86XHmjXVAv5kGr5phKflOnXFHYdi+Vn0mu3WBF0aNS34M2GPdxBknveqB560pxBJQM6tDlyD
9BzMkak6thJVCo8ju1/97E7Ew3gUY4iULh/zxyDzMQC1IT1sbP0QrP5SCY8OOxlBbTP0fAguwvTm
GEwU5NhRxbfBYvzbJTVJOcDk4dTHQGwlbdfvUj3OKAz4OdKkwqM79NLz+AdVyR3ifVDkJ7QVRn/g
TzCZjrFlVPwjQxYRNx1A4T/ktL2wfGyPNl/MyYEyBY4o5ElGXWxPPCrEjZqY+UlU/lVPAQQZhgUY
6wKXfdTNdoeF9u7X1W2Pg0mGKidpdwhYMTQQ+Izu4XsX4JuC0o5MNz3SDAodHU9lSTOBwJ2IqGao
6EJMgnwoLNE7J1Nd8dV2O4C2pp9QpAnLOTG0mlRmmq616Y3FcTtuwTKeBr+LoU7o5iPjHT4wvbDI
1zjZSRrrI8P2fbLKTn3VxTJ6XLROK1/lWxV4yVSlrW4r5INzM27JuoPYpleOA3ry0oFoEJDwyxIH
rIGCW4/sbJYHBdgW/nMvRNhOpz2KLuRHpselBFu8K5N8cmU2qLbeevEld2vesMQHwH1jdcLJeuyI
4mfPargaxJ1u8otSygB1syNSA3e7bAFSjzmIjkHKCP7HQMQFfAV0fUkh8uqUQfNpc2PNImh0IDYx
N4XIltIFiu4CsvglRw0MQmdIKmc+VTSdAqTqF0qWjNNate7Ueqj4fJnSZySvUNToSdW2PaCkiKZu
hwic0SFmEP3FFyxzKivK3ucmqYspbYill6TL9I2Ohu+Ijd6tIHZ7uDF5/DkkdqkzqZ8NtADgiNcG
x7jj466TOb3f+q499NMCYLx08pQMmdekhnbHBSW0w8TbGdQKsd4pN4ODbdBfNSNYxaUXEiSW66gf
l1l9A92wr0275g9IxlEviJe4nkExqHuZAi/tWXqMVu6XcaToQY0eULEjATK1zboqZ4uuRyC3utL2
dm5ykxFSLSsur2D1/C9emsibLbcS0j+53S/dKgCharOKdg5HUxcd6OpiasZxmnfhRPjOR32jzIFO
fQgMiiJTHwGlk7L0TusEGgRCfN/oXNwW1PNOUQ+jCb+HwCUPeHFSvH1RSfHZjf4n4Ld4lfZzXgZj
3+8AqCUls+xbqAHO2sJ4q8ya434cxuErLKLkwbKJPwbC6B+b3w1dFak4rPxU6fd6FvQGN6E4rrId
ztkczPeEI1sxoM/sXdE/BSqbm3kbLYRZvHeJCfSBEZLtuEr6I/J2v5KXwpnqaLHvNmUbj3HIsESO
nrel9yB1g6VUwis+9Y4tDadkOgLIMB/i1JJPgV2zJuUDQp9Q0QeTennTzy0Q684G5ZYQdXZGT5Wd
494Bh9Z5FZkp1BFBKXhv5pRUI2/RygsvL1+LK65KwMuBF8u0vgRuSMKyzz2DG/4CDHKr/eYLFNpy
z+dHX0XDu4LTfITWs+tRjGn90yasfwZ7j6MkQFFLy8w3OWX++2FD7r1QEe9RcnsSPt92Uej0DgzG
rQyAvWUcrUTDWHECY4BXFunhHewAwTqYRQFmSob6J+1+zAXFrk63vExa5h+8joX15E26wtvZP9gs
+sp7Sb6HGjbWgJLKezCh+Fcqt4QCfOv1tRfa+ZzRKMSNnYz7KdLy6LowqLwATD6b+1g6hdBBcfpN
wUAhahYZRDCbSOUAehK60iUzlOwH7fqwxOMtan9V/X4KKXlwhY6htiBB+uEIK84c0UGTsQhSmGsu
SpDvs/0oOd35U/cNNRVXxlaEJ+rFH83CgzvOyVcQsyBnqSRqiQ61RFZC3fqCFGASj2Ib8XdxjOKi
6Ec82wxyGFXSpusjYAYdRA0S/xz063iT+6RrwJlzeSk3aMhCP2QOymxa45PXZaSWNvMeeJtOECbw
5SNk9kGFasV8lgxPeZ4Psu5iHxKbypdVFEE7IOO6fzHIKo5T4WH3Lh1+Ogk/QwyF3PjgDFcCBd8G
7LhgFyDXKbXuTC00uDta0p80bpcvXRL8MJd/TLIA5ZOvp06uYAMuXl7cQYf6C00RwwddBqXoPBwP
dhHjD6hqBAglchzWyP8W0+4LNxFMkJEV71QMJxNv8MP30GzKKwWcCv6v1K3nefBQZW9B/RgL+GXr
eALIY4XsRV90fmX6WcIEynmVFCEHzUuPdb4wRBhSw9l39L8QzqkpO7J8DaLtR5ww7zgrQFSgmWuh
Ak6y/saOrG/SCTVmk+qvEJTBnEFd2aq185AfrwqvpKfNGeDLpIwc3lsXQuO99mae7wsofBvizhGq
+KsfN0v8YSEvOSmaPsgBE8BVWRodgybvurRu1fzTm7YfoEmvqLJJUgJAk1Y4zuYGwQbfTUD0I1sG
qgAuUaqWg6+rOQXyL08XXcXFKho5mnmfz+1UalQua7Nk04FLNtxxXD9ndDRYaS/1qjgZ/d0iZl6x
BR8CVV0fEVUSLHu1ELPXRdvXyANIPdEWPrZFSI7otgVVMvifWQCGjKNqqFSfilM0RApsOmjZixXK
Ly4gWDoYBJVR7/LdaJMNuk/tUNqx07t+TL9FIKlVkc96PIMqveGtSfZAG3bPXgHFqzlC3D6sgzoO
S48KK1oRZboVxW3nZeelGLeKg2L4gYwubhQK6R/6YESnh6GjJPDCoo5JGUxFFbyjUTB2Kf40a09k
unC4RJw/uRwl1TDyLMoollQ8Xr8xLdtbo7b4Do4wX9IAUVcPhmOZTxtig34h/NDnoyoRIfEagkhz
vapsaCxTyYFM6foVQJz2bMNc3HYQn6xCqFw9LTFi2QD3P97a7kgtf8Sui2tfFvk9zfXwMEqEr6nl
z7ZbsHXkEpaGesuRLdFHoAjipu0m2ywt++4QIzVp0WOrFriELkZ6C7iRkAUFhdDdjyACVlkMGrM/
97rpTOuOAbcwHR47EX4Ah3KD1mqAFAZV9gUVI97edOGAFDqIlNwNkV7gAL20D+mozZ0mCbnDZecO
WozeoU3osouFHlE8R88jmHuFPTz2Cjd/u971AiYA0TKDfOlEWFzoeSwr47UQT1JGCewcBtpMc9wh
QZnV+8nBAZ5wofdTNufvOfZKkwcar1KMtiM+YpgcOfiYlYdM6bQCDr2XEkdRBPF6gtfGdwboQyMY
Wm6cwB5diq6rqY7IDpFC0jCbQKIWsMoqjvuihugRAgwCrR8+Rw1qwvMd7delHhZwLBIh+p0V7uuA
ig2QWtCiIpz8SKZ8uysk9vvKu+LY9Ul3dhZcVOQnU5ktCBujWHu7bgIz0A4hqeCpFtZoMXSkRMtl
e2f7Xty3rUaXYXOFATUt9g9KFORbtNl1F8HbZC+2Dl20uaWH0QX6a8+i7S71OWnCwVcHMTL3kEed
+0BZH57Epl0dextUo4kTd17rJccFgvE3s9PFy5gK+uyBwNjj6rOmhl7YsA+RZ+3R7Myavoieks5x
gjaYBU+rTYYnaNodIG+PGlFQQsXOhyO3z/cI2boTPC+nD9QXiOYka180WhEQLhoZlKekqZlsQYRj
YJiFxgPTe1MCDFbX7mZ/e4fMK0Wb0UFCinfg1rcI7Q6uRX9o6wPzhUmWNioi8n5jfAWp2VG4tCE1
9gPyjYjiHXpqXmnzSZZw60kPY0STO50J+pRi/4CYCUGrGOS5PWJSegZk1p7FlsS7ILKfeonGDUNU
2XQqdPsiXeZm25D6g0QFpp5Bfw059FSuyZieTK9k3acISH2XRXfLGvxM6TwdDY7uPvW2vDZ9MO0W
XJM18vLHPiDm2OWg9Y6jWW5S3w47LQP0mjsd3mZowlZIerszZ+nyyELIKAWMJY1LFatCngb1KEd2
WGZ8P0HtGpddDxUxKA9u5Yai2VBuvPg0d/0Pj/uy5HOSHCYPlp+DV3xeQbmoxiD+mKJZfBCOBaU/
FPIGfOQOeWbxAZkVuqoaEZReu6IJJVTKik0EdasZB84tiptwQ4Cexjo50tCbIXmgcDHkEU5/j3Vh
cR/UHNKz6E8Hft11KRrC23soPiIeS/A0kGUzdxR+LFUOStMJytvpc9wbvU9IlOz7YguhhcLNoVXp
XMEkD9C3IqRlu3nIBZSXPNt1CmvWb6QyJviORi88RYFKuZ3o+NW1yXLUg9NVtLX2fhXE7v3B/FCZ
Ks5u9kRNgcbAvcjtkUwMumsLLvjOg705j7LiMIWLaYhDqCRdhoevpUidujg/aZXFL8ZFWW37MPkU
Fio/uqGdnrBwBEtuh2/CepdtMX2OdWRxR0VnnJP0lo/hsPM9f23CNUnKMYpmcP7SqF44UtFu5nGl
WDjVist1p3LkbJC6iZuIqbUCCgD285kUpV4HMEU0FLLBSgL31SBztquHHl62ycq2EMdO9fqj5Qtq
QyDK19LHzohzkjdSFeqmNYocAJhZawWlxRMnZtjlPa1jASIkD+TRFyw84IhAdTA+okeb3EfDML33
8i2t5nX+MBRL28QMEglzu6XAP/R0BwMpzCUYUXJPuIEsmIyPMw1e4o5EtZla04hM+pD8G1AnYK1r
VOGrl2FZvAYyGlAD8COzRzk/3KFQjeJ5Bl74HqWvoow567CqyIzhBTOslWs9toduAeiSKzIJHeK6
C8ZLiNrFEASaEKlEm7woQfvJuZcXYXEeYmTNEPKHxDtmXP2MZCJLt6ihXsZMNhK+WrAMntJ60PHw
xCmCp0xItu+ME0fPOLmXHMDBSXFySIXOdzoulmYq9HqHKbBG2Hi8izsT3NrWrl8oDT6hVbtWOQT5
myRmriZm8neg8iFU6LJ4T0HbRROCQKUw18jU+w4t1I1Mt4Xs5vecUH4P8ttPHlzoFAKeMakGzGQ1
gBEUMWVQxgSaYhpCRCcolzba8AWkELSGYIMtH/pFDjcAJn4FxSbD/YZqyRj2wz0SGAdAQ07OvdsG
REHYXkcxDHzHYIl1GGbJoZ+OEr9ZAWDpWiz3KAU9ZeGUvRTED7+sW+SaxVpVbhJ0RAl212GmOJm0
mzPc2JnwbltoPlQzTL5KgZu5jGf9nAc0rJiA5hSoUOGBSDcdM6zSPboSOAiAve19KoLHec0BUNik
j6Cy7fcmpbwBhSTdkVYVO73msgQ7A7MR8bynEII/pGTUO9Hnn0QcrnuGGhiUs3rbFL2IduB1p5UF
6OGeJr3e89bCuyi4vFVI6nZZvwQN+tkF0twUgg0ifdHLwg8hYA/lhKSlmpjrHkkc8P9H2nntxs0s
W/iJCLCb+XaGk5XGkmXZN4Rt2cw58+nPR+/wS5Sggc+GAV/Z0yQ7Va1aa9VBU2zzGmJD7XpaXx6m
QZrU6rtkazcDbJGAurNXhPHBS7CRiCI7dttR6pTQQ3PvzzanedoWG9Ykx2KTim0xgjdkdlE9914Z
3CtWlbkYBMiVyICtvXAGjMkT+7VSadspANvod4FSuNxm4bquuT9a5J993ep7bA7lVYzJxDqzBNl/
4XuEcH6WnWikKLd+K57ioFTXPq10VgA27SrsMbDLY9QeQdCCV0sMzjBzyK5QJAxHK9DSnadMeCZY
eXEl6b+zcjBU3OU1MgFcLfJrvB56t8EAc41bmrgLYJnse5+LfVKyX5MfpwdO2nabZ4BzU9qOx0jH
Ts5vPAIJv0l2TKS37/w5STRq5P+ToTxpSWe7qaUQiWrmcIRXkh/DWpEPZcDhPCk+3BM7ULd9Wv8A
KFeBXiZl5VvY7owpbdBWk4yMrQ0Otm6VWOxaPY7W9LiGBSGTAhC4elQT6DIjidRmHCJvpVA/PvjY
cn3qUf7VAlb9qOAPHBNCrYRejOvUdsY1+WMDnkfenpAOf0kn/KUKTXkwLaDA2vLUdeH3KhcE5A5E
rimBRg0iNZU/9QTQoFNqa9OrpVhl0VTdzXg+vi8297S0xl990KTgTmj6gSIJHcM29vdx2iZuqZfK
F4804UpW4JBhnBAzkNWvMNjWtxW43KcovlOzUxzpyg87HWjEotfOpgpjvq0ozBtAS0wwBZOra8p4
HYg43iqdHe0w0LEOQ2q1DwbeAhw+ansaQlXf1ZrfbL0h69ZxhbEtdMq50IB5t2aHhQuFuFx3tcXq
MNvwhKWn4napBjURiexTGEP9qRJR3bdlZqdkwvawLpK4vc4NqbgyjrW1ouTykZJLh7kOkeAqy0uf
UkJmAI2m4cZD8ec7+SpukuRuUOovVTcj/j1ExDjIO2a4r64sB8Qks/vqOS4cZN8iKm9lTh5rpbLf
2VP4GE1ec4JAVa3yJDMLzrEhB5EP8XKwAGw3mPkKuEd+/lnXM/lb91S7YaU4/mrwFIgxNnhbY+Tq
TTY430cxmbsy6gWIVEJcqFa1awyjfRL9NLmSA28Xyajb9mT0ayBWdVUrY7wls9OPXgY8hg+FBkHQ
0GDUd0EKN2lK/GFlOn5xW7WZ/7WNcwXOJ3FWM9B6VvWqacXO8e40EsVtFiX6V81JIeVUFkgZ8IHv
+kGXr219ME4NmrwbiCv1tsrr6UvN2r1t1CINSA1tG1oYpiddBlFGVMWDTuVOF+1PrxAmxQluG80I
k+92pMqD8IKe/mfEEpoXd3svmBTXqEPxzXZS9TfJ4Vcj9vobim3qN2eYokeMZlpl1YGWfekS28cT
OsewrlcfdBH6qxJnH84PeyucWrth0T1qNW0TXNG36YPaFvQOCopkV7fTlBKYTumODuem4eZjUtib
CfEO0Q3rJI1y4OvKMm5JK585DNtbT8MAJhuaT9QKg33CLQCiS8jQScrfXQ4mZmo0dR2NyJzNcxWW
U1xx1urRuQ2NH2pPkxBSSQo4pdfdViqNuARmVqugBjb0At1bFWX/A4KOuQmMNNi1msDmtkiEcjVS
X3BtyI1uzQK5i3ogg642OvJm8n2hh0RQUaVdperYfYfsgnm7osuvlm/+tExPpciQdsNtWJkKzV4C
eRSaBaCRKJAR6XxDTT2PqnUacOQjNVN/T2kvZnfT4Fi17SwIF851ZQbBLawUVjQRReeK2mm+NhTk
pRVukm+KGCZOVkM5OXZqAAENQ70KIy/gZgrbH41IsHSKwv4ugUc/0utOc46cRsk6tqrgixPGxVFD
dnjquRvXZTTlboSl0nU+UvmtRbOX5hS6NnWtDZlYBSKlRBGNITOMgQqpnYquqHeFHTXrQlOhR06e
vVeyBHcAJ+nHz9gGRZLaGIBsZQXFAaIuXFG7Ebs8JDzLWw2rcQx9filj12zN3JuvZnItOf+Vhbmy
c8KcV9UojRVx8c3TGrEXMnoetHhCMpk94Qf7aEf5s6Wo7L02wMyJcqCCYF/gVvBgt859ng9qs2OV
JjtFgQfaD009rFWggcdSEfozao4xdBtf2ldeHGhEDWBVeWim3PWxf1UnuXYekymlhFVaRyxsxr69
Dm1Z7NRiUq55pmlVDhGkV5mW8Vqx7GCnxZBTMYHuyYVYL3AqIl9rVog76frA7OxMz+++BpEWXWGs
Vt7ENVWYDH/BVZiaiatRBrwB0ZiKDT4yfraxKTS6VGi5aL1KfMlNxaJna61zY/klPN+s3IZUibed
yCgVBip+RVblk4nUyhGcODuCzGQHfDr6gzFCHbG7JlnlvcCcO4tZjdQ/zvoUdPuixEEnxYX2E4kY
ZMNS77aDY/Z7QxA86x4uJpGuW9u08fxtnnYT1Xe2f4soysXflPLbmE/7tNM8qKKSYN+nk1Dn2/Ha
ijVt1cae6XY9KNKg2fXaevZSNMNfu7IYucADcDatjEiznep3qMC+X2HBRUuESOIiVs1hmpb5yYrZ
+K6XlfoMqK02/N5Y3XdVZm/a1h/WcZ402Es3PQlDqq4GNagwAcKBSR2x31PsPttatWWcrMEa1rrZ
SMI+UPGhDp/JsTHomyLYhnNsVjtpRbshIAuNmsxaLagyqc343RYB6XU6DQQbnOvYbccwBtdNO/7o
hcQQqFJNQB7/nutOf/Rm2jZ4a/yFLorip1OmDShJCSkh1kKysyimZgnYxIH+MzGt+E6jqrShk61J
Dz+RfBpbx3iKm3R4VGqjKd1uSHAZ9BOJb1Jd4FLcoddugIyt2Hwy6lxbWRlZs2P6gVvKTp6mTIlX
SagAVNkW9UbyIPyFGovgPCpoTIDa0PuujHkZbKNcsaTbqHHmDvHwrffY26spypuDU5tdSoQaa6uB
2OOm1Tqom8QLhURlpwqz2kq7b/aKNzU8QNvtU7/3jxCZ9bWZWfJpTJBxrqJAJ0ZxrP62LQvD1fCE
PJm+pn5TEp1Ayai9fGtkg1yz5lBYIos4WKQtDxZZ0zrwU/s0tgakAlvkX5zKnpP6cXRHE8OzylM9
l9yhXmHeER1TtZDUFiE6T1Rk1xgvWNtG18RG6fNmx9MMu1Fp7a2peuoXNhBwuOrpx2jUi/vEFvqD
n6JS8yKoQaZPGTLsmx/eULdw/7N0HRdq4UIP7U5BUWfbSDQpXOYwOKLaZT4iSaxkUZzG96utjMa1
ipH+WmMSPVMJtH8Enh5x8w/d76II8y1pe79LBxHfR6Pn7IVahj8GnAtWuAd2O4A2DK28tNlMXhE/
WOnYfqKoSNW0U6Btz51WZAw5WL1tJWi92hvRvoIOQ4rbxFRj1bqVq9YLQ/L3nmygq5AatFZKcDja
O8Moyq3TaurGBvNoN0LBKARIcHK7wKJI1+rj1tCSGy3KuttBKQyOG+05tTKVABGsuteyhkbeaXSY
QHEpO+Uzv0YxfqptCqxZWCpwoPFjjBV1YwX9VCFzUH8FhPurflT8tSZza2ul+WpSM3zee+z5DJPu
FDIgSR2QTDQKoE/ue9F9wML5FCd99Awi17Zbo5jCO4qI0KPZLjuojjis2bCGE5Z4sMZ/d8QUvgpu
8EEegNwn9ZAkQOIiT5w9X7s+Z2VHfw27lXehqlGQLEy66k7RObNrMBi02jlgFFt1knBBiH3VjVS1
8pDPjUJFtZeKcfJDFB1xP7JRgrQYXVNT682UNFjDFZagsRpGW9lVmElrTavR5hRbRvJDt4DMh1HR
TmYuza9BN0RQvBO6vSVzzEaQsgX0p0Bn+eqGgrBzbAS+pu1of9c1YyCaakdcESuOk4I2aWXkB+sM
HmLos9X1XJO31CHk15Rsy3CriZi9HsBNqGnADpgZcNXatPvxsUB2tsdiAazBVENvlwYa8HwllJsY
hzsylqDa0NDDoGKFqiHHjtnDtXJsdkbVJL87oXtP6HinM53YzEcn9sCoIp8ITCmoMiTWp16LaBtI
wHlJwvgO7RMCNgIqdqxOkWLpYVKquo/qyy/vQkteW1SB2yHcGC1tLcrxVteyz43vfVMhGuRFt/lb
8t1MMkbRiuINaubSe4CeIOoUcrjd0Vyh2jn9/m9/HtGvoJsSXFaqcvqCnxiEgtq9QVtxwfHTAv5e
ENHNvLrXxFI6lFLgsHkBuKVLRa5OeTwzYjk3h9KvYwdAt7zUaHXJMEaNSYMhZOo4F8CyNBbUPsME
hu1zX7npsdd8HpOdSHZoBsSl1klyZhC/fJeZfAubXUDK5i8ynNdczrjFf9w38QGRwhfAVoo5g5RN
f0qqBl2FmdZoOfRp49eA422mdNeeqsZukZGOK1Gd/Go7eyIj7gL12PmtsQFwzg5JM0qQcICCBrAT
3Lal4EX4Qa3ByomXLnAtccp++xq2RHGgsqxoZLJsgKoqvm+A6DY3vllXKEosENJYEElBppj6H8hr
MSjVdSz/IupbMgrmZ4ZZtiLcAGebCNunwhkegJqMfQgYP9+c/aOHgGDdFohLWjnjxUnKGQpislWE
n+wR1RrUMaImPcAbMbcilNPVGE7d2miI3KiCtu6UCipKTn1ISIvdTCrOmhrzY4dNgYvarnDZmgo8
i8ra58oITJmCeyg+4H5WZZ89GoMQnalilfuB1Ne6gFxECMjRhwZrZ7Z2QyQayX3SBs3JCpt8G1pp
fNOwNe7Htq1urJ71mU3lQzx4zW0o1PqUaTCp7IMoPHhLg1+uPNg7+6KgIeDQFz+JI3BXlWX9aPUK
xDJ/aNwKkoYbobY9SLs6Eh4TsQdh3h+xMPvF6rHPQYfWWje76dqy0/JgCad/QhMErNx2prUdR1Gw
PsgDR51IfdVFyHkQc/wecUelO4equL3Uki2N9Rq3NOr6Pp/1hUPTRTcJnI5zUfixscXscjqMFdll
hphmow1menSc0S8oe4rwASGasdFbZVgT+/2UZmkeppnONGJyeUw9YTarIbNQ02GssYr5N9dBMnKy
kr9w/WO7ybdN4C2GXvxIYNC5vSW6jZYX0BDT2vtlm0mw6atbUdIkJkxXGh5PcFIotYQpuZva53cj
kOIvaWYA0APFtGKFEyyob6YiwCLyPUDKGa98KcttktEho1AcUCPF0ddc1WSoNMDxT47ZPofAqWcn
sopDbU0E9UKJbsSUJ4eJdvNu2jjpjlSdOGSMa6Renqqse/qdnKM6HzdqjW0YFfBxbgjLIbUdbbDW
lTDS9oRqdXIF/WnUFRo2M1m19kjhwJx+djRxwBCwxDgr6GMqIJYs9G075cTCNF9HN+aH01rqYfvT
V7FxSUTt35SNOtBGtAqvS8sA1lc61aXrqnbsg7zIV0akqSubjPxcKF/H+kuzDqWcduXYOBsLot+T
rRV3SpVfhSQ4Xeql1+HUwu8LEhc6Xv6YBbX2rYr8+N4vaVUzOT6d10TaH1vRBjdOX9hXRAegdjjf
Mw1GMLOtc8s8hWNTbHSq219yiIWfaVs8plO9r0RfUdeLMrEJUQVQ/LGGs2pRqPMz72s1Dj+9Wit+
KJXtrSMxlwnBIO0bBZoIXFBDo57nC7ekCryG+J8cAIH7I0aVIyWplpy+ztppB9vc3lVl64mVrN1I
bpLKNaNOfrE7CKJ4U8A0HiZB5bZyQirXjmJQfsQNdUu9Rl4H3egffVN5LhBx71D2/fKhDLk0s3E2
PIL3G2pMsR0Uv4OpRrsfOaJ3xYzz99iRXJqBBXLtz8TSRLX2SVGAgxiyP0rOdqY0NKG7CflgS1Lt
3hy+m8Rnz6Ly5dGPrdClzqVfK4FTnRRzzDaTppdXXt53m6LunSuMuEnfnbKm5RratFEqMag+UrlU
LwCCaXLkX3DEW8jJaF/CDYuZJxJoQ0M0tODRT1XvVfRnE3cyCKxhA1tqulVpZXbv64X1o7HN+nNl
QznMIJ3/ZZ8igVTcMQ3M56ij0cfWmm/pF1oKVfFiexqgjZf4FfcbNdk28YVQ6PXFxa1Lb3tbziIc
bi0Mphbq/6zlWBqbzrlB4Ts8V5Pr1Zu2234cEF0aZBFNTGmS657GIPpIIcilyKyFayNy/7dRFpIK
0I4kitPeuSFQnzAvkmsJXa+9YHr7Ovj6ox0jTNH5YrMfl1z2Bo80iMF6F4RcEGG79Ye+vInG7pID
yvKL0ThH6tjq6aaK7Iqey69nvo5FXaj0D7yjEuq77TTGuzissq1KEf+oyCS+EMHM2rd/wjCbRj0g
kMhcNGSFBnKshTZO9D5Ol3mQnvPgC7ToqX9yapCyO1k/eWEGOfGSSnMR/r8ZcSmVg+ASBb3MUiT3
Fco1PbqqHHNVjsFz3GMsNBSALJRXj0pen3BxPn+8VpYOiv9+YeRZNiwWXEYWi2XUQgzUeh/wCiNr
byif2gkeGlWhLgxDt+s8k8ABivVYmEcEfQ8KeMjHj/A2xEb3ZiDnRPg4d8Fb7DxTdnrYQKi4iQxI
HFpvUqpxumQXNbI4GVnzrbQj/a/8HLBRoJ3srBeE1a1ps4Hk62VVqUWhGVBQHmwl6bFeh/ZCpXsU
MCWLGyIV7GVzt0wvqAhfL2ZGdSxNoMblz7xhlj4c6E08LVAT754CM9go8OBoAaJeOMleb0xyyTnV
4pymBkjPR7L41++m5BB9lMSS90n9lHhflAsyxTc/L0iHmCVeBeEgniKvf94wBqxLoJR96npnFZ6h
3l/YgvO3/2cLzrmwJf/0x0EzRB8QY7Hly7BPOh2P0U/bMcanToM8kd1+vOTeDMFdNp/3mEYZ3GuO
+vodAjBxDbeM6mxhlW52mw5ZEgHmx4O8+VBSww0RFSyGiLaqLw/I2ol1T0nC+qx1W2sXyAt3yaWf
nxPKF3diGaW63s0/j8dptAHo/fjpl2sVAxJya+ba5FyYXaRf/zzG316oyr44q7hFNuGm7FQY448p
vOmPBxLzg76abyyiccChLKWiMjT+tKt88SJZkckaf0XtbCa1RlgqjpWBVs1o4BfmbXo7U8aAhk91
jWRrGrig+0fELH+HJVABRrYOk1JHT8zOWaIwQikDOCpG90mq03ejMJ4w+/j4RZcBlPZnwyC4xlec
3k9Ll5yhH+Bv6jaYbFG6ShOfqCi4aCrWeD8c6jjf+Ar1h4/HXC4S7OkQyXPMGRC/WPTzRnjxbUWd
G22GI8SZFKC0NgTT/9vvz6voxe/rsshrSm/5OUnOdNrzit3Hv7/8ZnPQCSDy5zKeAbIFghQ6Xu1F
4Et3tGI/NYG/M/T2mHTWTCShdVbiQXQfLnyzpY/snyvRUQkCOAQ0bFMXMUAYV5poqAWcpaLdDEpz
3SURFXY5/bbz6cksoDQ5wfdhqK7zwXANVPQrqlhwCaLv9KYFsJ45fmI9pPZayOoEn/LC3nwvSMHp
CHd1DnhbXVoBtZ2Pwg7y9TlJ2TXTQNHaofOoDh8lQ/th5qNbmc3PyIovxHzvBivUOehkB75jci68
nu+6qEWsR0l6jlG91CMAa0a4DF6ZGp/ZM1r3zcbAdLiwNxdHxL9ipJfDLpbZCEQeVAVBiqcPJOj7
svsx9N9G/2wEjhsOTx7dBpL6Fp4Dir3gwhr/4xn5zwH1dvTFhaTmYY4yKE3PSkxJCiHhKbFKA4wc
AYqZ/qDVTkzRNSMVC6CbU+L9SY3sV9KZ97RgWXMPbcvJuirQvnCuHHSVWtsgCijm5c8+qBRqveqd
odCnBvPPTdEzRjWld3appSCAFAOcYM0+wVq9a3/nKfoSI/PXMxG3B9cSGYoKxdxEGVpdqE83wYBL
0DQ9oRM42TF8Dbun8yT0rzQPtrTvdTWNBeNz7mBivm+9AthNSz4nnv9gZuqdFxdrNL3DCr0G3I/R
FUV2tEux0cfyvqd3kZNTlx8yutf1KQ12iy7AwIUSh47gcu0ZKUiIiDCkkbvKlL+6Uv+ORAaRYN9s
qlRbV2N+CmH1wR2As+r7D2VYt+uoll9AMU6W/SumVgry9WjqMxWy7XbF3O+hh7a29nsBW6W7GnP9
YVD6qywqNzlktXWHGrao/U8fHz7i9R3474kHFidoI+mUy33GOQDQAzRzVk37jkocPjzOUMAEUY6D
L3fBWG6MFEmIOe20aDqJwfschLSXpbpLzeJ71ipnRAGXIvbX9+X8VAR2gPZzWAHAukxRtJy6Xqjn
xTkunw0yE+ZJhwagiM+g3w5VaYXOZt2D1gILVBfO4z/9wl/vBdgj1CgM0r7ZHX+5F+AideYYExZ0
SnaaYNJsNUVWm7DRJ2h+g/q7glHyY3IauPNWVdw2yfSDGnVwnLAQ3CiJZh5bGsrdVuWI1if0m6MO
kLtV+7h9/nj65kd5/ahctbS54uoTQBbWIoJB85OOk21XnFW3Ro0brI8ASclXSl1t+/jh48H+tFJ4
PRofBh9KPPLBKeAtvT4ZbbjzkOmM/Fw5h7B7DvMv9oSm34moEd/psAui9tpXv0EzXOXljWapPyr8
wYwpu6qGWw+XCsQRrmZ/z2LIWNnvgcpYovDQAnVrQj0Ixb+vXQ1qCJwZ3znRX7lV/GtRUUXEipyF
BQSyONjDyC8oT4zFedKbkzfGd3FIt+meItyF0/SdK4QwSxD/UBrCM2HZVB1HNFFJ2F3nLIFPC8we
PMO2SPaNYj0P2ZDeho4+XOOpMJ5gD0MEDwd9+/FkvY4q/rwsRQpSQEKL2dNlMVfYuc+tzeviHJaP
Y298ytIJ5kS5ghHsJD91Ndl/PN7b+5pX5rIGvjBoh7nsH6mofq4aMR/Xzxzzp95PCTwJzLN8qwn2
Rj7QtCCuMuiRAk56Qzn64+HffV3KV9gxYQ0oly45itrC9CqzgkSE3lRznWjl59kneqQhiBvVg87G
aB3zwlHxOvT890fGcJLojR3xpv9njcM4CPf8kQPs/+oEQ7zh78MRPuw/Y/zZlC/Cz9DyCmXqmuKs
y51D+bsZ6eNtPMI4RfA0uJ2zyUR4GNvswgKad8Nis4MVUhd0dLyt38AHBZ3sa+HZfFHhPHS2gCHU
fZ7gTX08ceLtOK+PsMVpW4YQYWVmVedaGLe1l31WctprIQ/1Awoz8GYw3XnABuHQ6NU27yfgo2oD
H6mj32TxqY/FhZX09kKcn4fOSKAnBMdLq6AB/5YJWRGKnjA8qDns4LY5THa6h618IQp/ZyiBFQo2
rHxg/H601+dpOHIkjRCCYD5G96aRO+dYFA5NPORvOmpbF17snQ/NaDh7Ovijzg6Vr0fD6LIVUdfM
oxFsFfVWtbJNKi+cA283Iskl4A+2W9RG6VnyehR8bsK2CYb6XBjVpk7b7xa6a0Oz2ZjxJmrqKwj+
F1bq2104D2kDOrEPAVEXuYwyVlYyCIaMp14ekHUpJ7VU+i8fL9R3R3F0SdKkqvYbEFFz8AdFZQnU
UWTnrNPvNS248O3eASoNoGAwFXBCHRvg5V7QQh0RzQTekf6uZL4u+xE+5vNgA0kWFI0HV8/OE4Kb
yAkurI73Xu/l0PO8vjhmNIQOvm3P81YX+1I0kLY6tBcff8N3liAAIRa23BF8yeW9mBWoUCAJG3dW
15VY1WjmNQLf9DSFOLN+PNTbvUXkht2XsFiL5pvpUqLOqUczCs+tQXvfqIEYG2j4y4zUCt2ijC85
N89T8+K4BIIEYrVppIEzv3x7bMQ+oGibd+O5E7ghKlla7KZWxdAyGYuNo/otSUWtXahXvRkUkib1
HJBlZNWzA9nrSfMSmaAYaa2z7dXt1hMOCU8wxqfO6K3twPc9xr0SX1qli6se0BV7alquGSYmKlQ8
51l+uVRKoPxkUJUzHRr7g1qJeNs0KOjbXGDBUtPdU7HC/gsJJQ4zhMpH26/jdF11cfw0WTFaNhlM
0dpp++QcFvgL0FVF3k1+SPAwQKfObbH7eDG8eWKD9caRxHEkNc7ZxeKuBljp8AWz8zh8zfzfjhav
HJyUhYedanpd1ydh/N3yo1EYZxpBOaAfiA4YxutvhC6vi8twyM5Cn5HFBmc0umleYtTMz/1q0RmY
QnPocWDM5KalbXsrClS3oZKdde0IOwSMon4anX0i92X//PEn/NPV5KOxFm/kI6EFUmSsvC83SVqu
2umso6iPrF9T2aLqKfCUOGX9s+PcI5RNyaA/foLFCTV/UpY72DmSHuLZpQm27+UwOHOcWtKjhYne
pUYBiwODVS04kWgAZlMc5ZsuLq5CTWTrY3LN+fo9Ht0WmX91F48XwrlLo8yJ74u9o5fGFDvYvJ97
x76nQpPfmwGaqN4PlCtVzbW/uxr5ZryORaNH0h6HS38RYcSqos1aj/LcjnBQsI386zl5/fuLRVHW
CfYKqlOey28NCuPgf3z8xUlTDFNupQqPr48bK4Hr7368pN5Z1K+ff56uF9MhDcVSURGXZ2e6sx8d
cQZ5obKfgihpcKd26BBrRK5fJuXTxyO/XcyvB17c9A0q9rxo9fKMpF8MbvGXvTffTPzixCuKtA+w
8WBiuPzQJV0q6V56/sXNM07jpKgTM5NNNLz5pP4dqG8vn99YVK8sp22sHPnWmewAtd9NoVy4Ehah
yL8HwIYUIEAT9jJoxJB9QH2tlGfbvi/z3aDvRP3z4zl+czv/2Xz/HeIPSvBicalx1yVW7ldnSHib
aGZ1t/Zat78ocqaUXaoxXXihZRnBxiIBrzi2IrVtB8FnfcDL6+MXujTE4vBCyurQDJkhMPHK9LUU
V+10YYj319U/32xxYImo8vG4Ywj0QWgKnb9zyvzPuvrn9+fxX8yJJ3wjizEpOffxvko37f3/9oUW
B5ZQMFWIJ6Yc+CNs3RTW1N95lb59g8WR1cdpYoaJXZ6rBzlwOl2YgPm/v77mOZhoA0OwRBaCXvj1
ByrAWLDuq6vzkNY7tPN42q67/KmmZezHn+rdmX4x0OIEpNFp2kizqs6OdauY9ArwL8Sp765WyA8k
oyCWzp+z/8VUo3kYI1FH1VlNY9eigalZ3qbWBbrDpUEW6wkNxmBiK1idzdDfopS+p7Gii13HherQ
u0cJjZ8gT4OxmcYiOEGb0ekjWgYK4Rje9+b6ToPeaVzo+fXu3M/Gj8STECCWwLfR1YqdmSwtXRwj
76T9njA3ffr7aafqTobkEIpjN/16faWybGCIdNVZsa5xakCC/P8ISV4OsLj5UJfO9uwM4ECkLr/h
U3RhgPe+EugJdr5UKHiF5RsYlc8XnIpz+p1WEvmwwzCqyC9kdu+tK3qvkSKJuSfL8jN5SeNhYATq
Z7ZXSvI0VDeNuBCKzh9iudP1mQxA2xybQufirLIddMFdSpkD86QH6ZRXimrfQDLHstY/JmFAn4G5
7vL30/9y0MXxEhRtV/oKhR3D+rmSzo+Pf/3dqXnxSoupGf1U61M8W8+j7Zr+ASszBDVNe4FZ8+4o
OmEDDKSZfrS4ozLfjohM/fI8boLw1g5+6uS18sJN8t7xqGP7r8/29XO2/XqfgDc0bVEIFkB8LLaa
eWHy311fL35evv75ycaTDK8bJt9v0b+duaxadfvxbLy7wEzTnFcxaM8SnZhSysFSH8jqbQMOcrWz
Bf187GFl4FMV7w3t//XJ/jveMmasi8pMxpjxEsKSdLofS7H++I2WhZ0/USM4j6UBtsxn5GLPWA3+
Ek3rUQGz9rh54RNm0FYFqzikBzjO/BCXnLffnacXAy72SxjksJEqBmwkOoZbzA3TfP/xS727nGn/
TfdP7hcaM7xeCoZRwd7IGELBtWOQOK08l4a1sg4fD/PuangxzGLFse2NyaIHztnLAtT8O7/alXI3
apGLgeTKZ+CPx3vvygT+U+lbxzzBdHn9WmVq5kaWBMW5zu5i7zn1NrF1hUtjconb+d5OfTHQskBj
mV0f+zYD2b8x/dX0C0jSeyuAXvA0FwUOBXmbv+uLMEY10hSbIU5MW9vaJiZHK1+7sALef4N/hlh8
qiEKnco3UjYqXsVmsOsuHWbvLbF/3oEi+Ot30LE2szuT6pxvFiuZInoMIVLp1apNLzX+ePdzIS7j
FoCLBkT5eiiKQ6iDSpGf8wmHhJ/kvulwiar/7uv8M8ayJ0FXx5i+omk+Ywii618wd0Sj42mX0D2T
3nU87fKOJnz9z9ssq6qWOpijl9LRWxVpjqrbsW+SKG3doYSYWmNYcuhBY29ibPdOUYe0FcNsXCcs
1EVGWUVugXs3pC3+B0b89qEqBUrmtJ6Fxwm8zb2uNT4WUDrCPwzqsAD2M1axyMx93ltfMZSEwF9M
v2JFsc4R2j03GsvScNvAgqcYakaDi6l09lma0Nyg8mP4fam3zTUAFCD2WfsfCA4VYa18g0yownwG
Q6PPCUqSkQYBLn5exQ499E+7qQJcqUS+9svwGyqg5x4Lg000lM0mDWvMtGusd8OpN3+ht+M9ZYyx
IXzLXRpjkY/EUWIIHAXnaRiP2ZSS/zbq2sb/UMHpAGtCjNRg1Pm+jjdmj70one4Cc4/dYYgddoUY
SY4DNo+h3qxCia2bjE2HZlFl5loGro8UNBxsZnG/jeXg7U0jKu5knvzUUl/fYDVgfbXwu9ppmFfv
sjJob3G1QHEsEYDB88WJR216t7ZTSbOp1jimVdGtgxBSq2I2xqda6+qTWuAPhZlcfYUDb3GIaW22
kmGp74Xw8q9W49c7o2/p8C5J+pwceb4daNYxE5iPTEmibCp8rlxLw/rOq7pvte6b68xoxW9Px9RS
Vkb/eSxNic/aOLQYc2NNPeoVZaVp1q5XhYdZh63Fm7BrQ3cqfbEa9LEH51UGY+eXGCY7TtZ8zhtT
d+M0oxF5j+/3VdIH8kr66e9SgALBJrIPXdvlK1Td5raaIjoyZHjl4ZEh6U3B/u9De/gW0hR+5eOz
tlFtz9yMWajtCx2rIQTu1XUY2/Yx7atmbzgjOnMI5cylKU6BX/5gYVjbRI7aV38ysdyQNQL01rcO
JSrald+MySaqxmfZn3r6VXXZ+FBa/8fReWw5imwB8Is4B5O4LSDkSuX9hlOuSXzizddPaJbzXk9P
lRCZ10Yk0KklU2VKyuk2SVSyt/MkR9y32YdlXH9ZVdcAdHk8D69uIwcOZBnJEmC7YnlyT50/33l9
PRx7h1WvWbHum91MxSlrA6xfwCrGyg2AbZl71rXTQ93P4oAUGE440Ew2+UsLxMssitAqxn/drH22
q82YQucm+8TtzNteVIzF9UpyMq7uO3za1QkoroIdy1DuFUu37fuycwPd6g2wXCnYx0xq9/XceGcG
VId4sPMlqE04CeOYLecZaG7sKHj7g2zTS++KP83XWav3Bjs0WhAwUwnbTRTu52LkDHHSDA7J/ea4
1EARJIOxHI2sWugnWdmlK+R07BMjeUzSLTv2qkHntrTNnb9C6vI3RBtAkXA71AjDNBN6nxBQXQto
SLuqzAzwXZZ3mw2SvT7oHeSw9o+DhAMMEKt4Ret9o2GA0g+sJPQKE1ZGldCAb1R3hmZHV0hPLzMI
zWOdeAwkAppibEfee/q0RLLx6ldgvG5g8Y+xJUY7WuDfx1O+Ya62m435PZQufZ7Aa9FmM1ZXlJet
ahW1o473DXwTAo0rEWkBQ1KVVyR+xeQWO73pjcM/hlkPa1mOTQbCvVM/qQboC6A4pgbhagzUjO0a
Drb7J6kFBGl/lct5nsQJmJahNXg1e7vFAmbAwVjheVjwprSJ5KA7MD6G/uwkmSB+BOo8p+34lDJB
Fg9XsNeotuYkPULnqQYm6TRbG/Ttxuhr0SYBfyK5NzbowLpUH/mYWWFBChSNfSb4kTvGwCwg3bAw
B+D07KdLKcGB+QgcUcT5uyZjk3CDXB5XWgEdsNPTn7ErrbCF0xJmrfvZgZgKRVb8znX/pwCJMHyb
/0629mapEZXDYv3UCQd+7/IBiFZBc/TaH9tmzsg1ExUa44j9xcrzaBvZtKkGJZ8YuyiCxIVaWw/a
c1cs/JitU7IBKVl2rPSN5VgTf+FQ8d5UHagor7b2DmzKYG4JHSYcpAwlw1Gup5VdPCiJ/Qt/kDex
zBbQYVlH45wT4yVzexgldlu+ulX14rAz+jaOWnWeC709rVuTnlMaQnjbDXDV43Wr1r1iHMHfaD8i
9fyoqqEkgTSaQWynbJn6GtgURlQiQ/rOqU7dP+GxRbfBCLvpXR+i+dxrAV1inSHRfgFhxwxE2k1M
/Dsq35uzELsppyio857EgBidx3w05j1JZn8Bqj7cKiXyU1dx9l47vje0kouoWCQW7sb+xyGkogk/
I8cdrtLJGVinRkocq8lf96Bjl1hSDuOrPY8MPEGkAVADMUpYa8hlu53MaZyjre/NJ5VLZyKhGEcM
XBgw9hlr4MGs+/mrSHqudZPg+UdTQFMD2OHAY0THh6nP6UO+XA0/5gQZyGcK3G+8Lz+vhwDFBmRR
fxO30HsKsMml6wQmzCYsI6K4oUf17vb2hz2Or6sNdbazyuwRTUYBM4Eo0J6wJDjO6ges9nTnctTS
ezsDaejDEAuH3mJmZcHezYrmckX+dhXIk8wQ1iEpcx7CmtrdqVaC4WTPtgHNpOmdyVMLu9WXsVvU
GEwJcuOhBHFSX+nAdcnLzyBCEpSMXYeuO8JVlXUZlIgxT4srltjsrPzYwwC6nQrBblgqkNsk4q9q
r61W4EcnfRiG3WyU3nsCzTpc1SoPitgjdCsIlx5AR0BQjvneA2mHrMwWIGyPzX7eVg+02ihyOB2p
MT1W8I/5zuv1xRAgC2at/Kc2DkiZ047qdadD3aJld1vDgndlT8WB0eHtTrE7wv9t9emNcGZ2kkFN
ndfrqB986zTixkue+qEU+9TuxX7QwYqX8O+gnozqtW4Zshqr1gv5UY1YY0VxP9SQmsJGGzo8T5N/
B+mO7/Ha+j9e5+Lc7DQjgv3u36Pk8XZCn8GaLANva0nwhP9JAtRSr2atDV8OlCMYMMVa4XLYKioA
+sZhbxYjgEQx6w9G2ybPyZiCMh3bZV/URhKlfr3uAGe1oV9vnMqJh6zTRn2834Y1fdbBpD4KyRXI
xjUYRG+ZIpVOyY5RC/UsrhQo7GfebtA4fGhYMzG/WHnMPrS3zzw9j/J2AinmM46Zj96TU/cArRPi
Rzl7c4Pgt/2zAJUg9ihndj0A+pWG86cLxsPbmnC275iA17l+06CciuYb14sdM+WtB6zviiuBzENQ
tnbP+jCxAJ37/K6slzfVOc+M4bn11y+n13uin/F3XcCtr4vVXabO1KNCN34X+/rQFmbPHGVC6Jk9
9KXAM0GF8rVaFqpxDGuDbPA41lUrjVup8/FpNYepN2RbrDqbgVZQXLFYjeUpWVYVapKXUZbly8yy
fcQQ5j/PzOnfsNFw8gRkp8qITFaOq/hH6fL5OiaBPIkZFjYa1/3cYnidoV0G+jKPe9bCs8OSrwWj
zo4Rw4BfdlDmS8gESblzBd9Tp0/h3nrEwOfVNsgf8nI4ZVnZPtptlR/axbHCRu/nCzas4YsPft2b
zEpI+EIrvUr3/2mStucjWMozbtwcqFqRPAOx2/YzRKR9TcEMRYOH6oYQxKBTK7uzmRvj29B4Jtjf
rIh8VXsXFuvT2N4InSzlDPeAuEkGdGx5n31O4hEX3To/KBCZHcHq1H7gg71ZFvuTnTAFFsuTNTQX
ux0yiwUYqykPGSj4JLb1rvmE6nX9UtLiA9ZgWfuqtqdd6wxXcWpt+2E5LshQBF/Q5bUHunxxZq7n
Cb5LUIERPNoDkCoTbmoISpUYZHNAodXC2fmeag7FljmBbWgfZT9AAOra5ugpp30rWoNUxqtkBogJ
fleYZvWVTJTrxFU+anXwIEOQlNgAw3KwiiPjNetuqnJ5byh0tOCZO/dJZj7WoE48TTMcjVQyv83p
7907GQCQxKXC0HYtLBa0ZO7wwYonwwNM7HonRSx4tCYti1tIlkfYl4zkE2RHpdUrnKTzr7XodrjK
Hs5AX1CpEGhOmLqocEkRBelO4cPWUtYxV+6b77i8PF6XwmnvIHtxvgW1TD7KZKhDUQgTLY2ZR8V8
PRkhWQXKySU5FMVEkjx5qQaXcpjpJtVtBQs7j3wQ98T5nsZPapRENRBSOUDtfL3AnAUUb+T2dvEM
dV+05ccINf4wO1CggtGC76SVfrefGdV+che9iyQExB1LqFWM3JXLAqcPKCa+qAC85CuBAbNWKFB+
HZkuP66eTPfTmtt722hq8LyDvMUAweJlutkGVil3SuK5c/ubquHL6UABQ3/TcNSyZ5AGZu1ZRzdf
3IO5SSvQEnjjBCXT0cxG965IOs6C+qp5mBA8ghRvq6jrVwjAXuLfMfoFvd3uP1LX/dNKZvZMcpTT
gqD7jR1hbd+tWvPlrwmkSWazI4ZEVCgHGJxaJQdgTInGML8FwopzI7S1VjsAz2F8jBH2QMd8F7VJ
2t04MwgHnZkn3OBcYoq83wzyhigQgYK2F/OMjtkBKn+v94sX0Aozd0YC2NhO8y2oGIaKEWwzKWa5
G01wYj1f1n9+CshUNXjKjDoVQU1sF2XCXiDPZWskQY9Era2JqPHH7d60V/O4ZWgmEAasl9QqHLIQ
XzF91nV7Yav0putt8H+V7aEeyMa7orLHPWuR4+dqrhvGLd2kG0i2Q5herMhQsrfaODNjAoseOH9c
YRl8l5xJZ9CJRZQvBcIavnDmPYEwVNBGwuL3m/HJ7Oa/aUZGKIfJD5j83m5M+TSWMcL3PCRd4uGY
hfFBwDtxGBEnKc0ewnns2YUYlLuT/PciMzXtwBgUaSIQryLKpCwiffX8d9E4YPPszC2+t8T9gvsy
v5QM3x8bfeUe0qu1yY7MCYNOtlsDWZ4nB+efLOzlWHSLFSVLXu5KnU0KpRKWkAzoWxhI++a2H8xf
x7K0E+j/JSi3yWTPEOYQb14GR3HiZNgUnM9icT5rxx0OVtlQVXGFQbjYAb9rLCbpa7bVFdS0V19f
31wwKsRiKwKCXhERaqW2d0ds7kVFVXeuiXBZtofSXDRN2CFKjB36poHbDT34xu2BcsfEoij7V6xU
OHfWBBMocxloN6aC18/zhn0mkvTgtXX3KE3PfeKXsgLH5Yuaeazi9fMnlHSIQgKEnE7QFTAYCcR0
mMYd/XLxNmYq261DaX0O0jRv/bwws6DF3EyHs8S4zXl7ngSLbOXQQzPWkzfwNqwcSY0BQQ7aaBBg
4OuyMw+9P6URKLDvrSumHTBeSHOexcnKym6c+24Cs0d9L1PXvVCPgrCLRztm6hWAvOARr+sqHmtX
vmz5vEQUicBGW14DMW+tIiqVFlyj8W/GTR4qo1AHOXaCo4mnp2O4ODar3T/aU62dO7txzzid5K0r
yi2uCq/YbZiYqPIqfg3jWiXQPvzGau4KdyGyHeqOSqCg1JEmvKj2DzfQH5pYgNxMkIW0l0lTNRDs
y2z7kXPdv0uzzOWmvUrtHG+8y6BE3bg1V2PtA6ZUhiPRd5rtLtX9LxYk2lgb64Vk0u6/tomaJVvP
xGP9HJuiqW6JIqe3pQbmbXWJDEgyG/wKdrdPqrG4olNJIjblFB8bgLy4rifiktWudqQ/OBP1Fdye
Gsr8MDT43lLX/AeGlJVVtW2ham3Y+sL7p5Te4oAqi9OqrfaFhbw6EsPMlmGaWt1jW40L+X45wBjq
BO4dMCKxB0oMjXfSxwruUmDl1TdTQ5LXtvuVCyRc8IuGdXJqvv3jZvxckYMBW2FN7CWJUwQ9+sm/
IsHd2/S2cVfRpt+h86J4JyYrGoer4CT3btwNOZHFLvTJ9zgUqIKNmJYLD3Ym0E22PGCMa1J7Ldde
f5gsQz50vVVf/MJz3wE5Uc0iiw34cDHQMRYXg7O1D8Lt1wiql7XDT1fthINjQjfzIdLS0QTV3fTV
xzA4yRlBQneQ0mgPidHLe7QRfVQbG84OHks45rN5tiYeTeqkHOt6a++aGdZ3leTbvsl982yCZtx1
iwH9ykJH5/tGs/9fZdqlfbzV25cmR5cqrVqc4zAzCQhghLkzwrvY6KFH9kqbD4y2g/r2JI+jnJkt
yIRznBdx8FT23DqAJGXTj7tSDCRwusyPrH+0tz5qtpNJTnXekLFwyXSG+MdklfpwvOE9UaU8GwDK
90UPqXnJ8t+0X+jLz1SJxXb12SfDaMcb+tCY16qM2CSgrNWSPwi30O+Q4PF+25AY19TXd1VjDQde
TivGtSrAF5nqpHVL/WQmufu+bN63Wy98X3TOGzhXQ9y4IKoXrfaOwm4bzpK2fmaOoo8g7XFS17ie
jULLPibTHW4yKHYhE7vImggQQ23bAFqpEpJSpamXLRswPlLFQGTnDEnyxMMwyBJL5Yd1DznSNRRi
KId9WqN37I91s6cTIzwjGoXFvA6s6vMLl5+4VoHNI0tF+p1UFDIIkqbDOrlXswSXJo4rVggEdNpK
kTDYFOh/wcxIHwx7W/3IFDJsPZbVP6q0LFl6HQfyOi7OxUMk/SjR7HKLCgQOApZADmE10qcER6pf
uDEYI5iUgi/2HcIXeWKAHcFZOnShl6wLwtBhsi+jQ+FuM5EsNL3xDtCLTZul/TPbYj5gGQYA6+iu
OA72oBj8BMSx02dVx5ZhyYvZNTMKGxdZk4/1rWtN8eas4p2BdJ1ITn3ahezv+OsoE4DXHY5Ic9+L
yTIpwogrR63yjZTNisJxIPYb6Y3nw8uur46JQR+6d5MRlWjqqj6aoMWZ9fvVMjD3T2YjuBqG2v7n
cejfuNX8wRq0OqESDuqeuhTlzo+sYvpuSbELU2YYwqVj7KjEVLvD08T5S2T8kbsAvM0K/hojjvnT
ZDQd7YSWUkRXu3GS1/IwK8MMG8b5jvhhq1PvsLXAK2dLNopHgkfTHP2z8g31YW+qS7DA9Wa8iuxl
9CW5jDV/SHW1kYlFJ9eyGvHkUVkIKkcsdti2eOv3VVUJlFSVlQR6njwqOc8XFzJhgfI32bqXelyG
AWXpsr44nWfs1JCoSMluC/VWWvoJrYp3XJDSvCWd3ke8toz1O31yTFcKzKYvX+k66GHtpbhY8drv
E5iGB5Kg5AjrwojsPJ1fvAY58cbUdailPTCccaba50/NVcVjR62nviu9/i6aygixooAMtF2qceeJ
rLPblcl4X3oIMkYPFxca2ZzMSpq7FiQ1peDiezQ4FidVlVQmBI0XfXSTt1ZfG8LqxW8PqDZ3fv5J
ra1Jbup6dK0LXq2ZhexpyLI9UHf3doNLxmKfyPasjmahBxI4qIuOolhloCJ0NOd3KxAT1bM1wCds
fpIyvVYwX7u3Kj87bWw8XX8BMAIR94XjnAVUdzyEDWq1BZKjDscsZ2qsbcFeNgkWWsNqjb1jYOkZ
aDyBx0YkljoGJQ61+rtVjcPJhVe0pZMWrHnxYhi07QRwvjgvPfsRa/b3ahrntSieN174vc7SLsZV
6vclmjtM8hcxrwZm5B4zqZ79IY8CPeKe3em+YhbLxrlBYdSsHIL4qkzeGTzzL2ZFTyh0V03+U2Ie
n3PH6z8NQPmRv4J/hFtnbNzvMIx2eTVMD65ubSfPzD49q39NlY6vrgSKORgTFTNXw0K3NB0PuM5C
XyiOmAY+ZiDMorwblT6fRQNRnjIy2KJMSyJbo3hdZ9QxxrpJqRQPXZxf01Yw0bRULPQi1oSXD2zl
HJQ1OuPSoAtAbamkG8IpvPJphWKGfz0pc0LROGYx8HAW//sKN+zKREJlUdrBgsqtJlBv9Au9lzaT
7hnf5Afnubl3aY+EFh7EO1RxeZSwcRbWLPY7vPhg7QKdnSb2W6kWYfTgfdYwm1Ax4vIJymrq/yqA
LIFVeM2u6QnWEsPBhT2nf4u7yB1G8K3e0RN5bzmAQrox4LaT5QtbZB5Yat3o3OjEJNiqYlMTZImZ
WvRfQ2N5RQ0wO3MMwEFK1Qf0qU8VXNUI6KglPFhrMzzmmYShMEFVenTNqiY23lQbrvX8aXFORSUa
tBBw85enQU3tTKddKeyOAhtYLr7M1DMuNHmai81Zwg9ifzdky+c8dVbsN7agy+IDOugNCarEoI9b
JQXJe/mhp2l7mNrcP1Gn/h7kOPPX5tQR87q9Mg+ZKo3KYRqeWl+ntpsUHRB2BBtZWaWh7aYSAW86
3tVV94Wdz9yJ1mfHNueuJpArgwLTzoRLyO1WOjbjm6iwNiIIqS7a2FXqXJlFddFpO7nwGoblnnX8
PC4mHpAGaHFXp3p1ay2leaco/GMaqAkW9XF4mWHKRFauLUj01FVnab42gmLgaoImHG07P22uX5wc
/RpvdzwLuq+k02baxm1ayKjzOTu7ye0OdHewebe1ZHRjKY9a45scfbUe+NTioyS33426fGVp0uOt
7uVuyxLzgGXcPviLSQCXDIsX09dcHyeLvcnBna0jjM9lN/d9ddMsHUaS3iOz5Y9gTgE1X1ipj6zd
4asonOWibb53dlP+DQ87ctPjg1gKg+aBbqZwdjtctZrLSEAH1tKiFPUgjU52kZ44nR90epFeOrxv
NHJcM6D5PsVln9xzmggs3YlxcoyyOEyDyA5XLxHZzUa7P/fJENCi7ooFqxaECRXOK+UuSNfsK9uM
JcC/6GhWoiidbCyt2dVvvVD2jYeUIroO7ufTJBaiCZIW4WK0/XlhJuus25n5VeDfDjDHUazpgKyj
h2kOHpSoB4OQbJ/m40ORTvk+d1rEm6I0LkN+5REIa4qQvWxnyADi5Di2OgoNYkjjJSjUu6z7lFmm
dhTvylAQfIabX5ncKBz9WDgL3Lz69GRN9G2g3PZnZIvMsyVDv7Pr7TrQZEAsMOyGhvE2dIG/oq72
i207+H7q7KZJyP1cznSit7etnboDitRmBwp0fOR8XukqgebK27E8WEaS3SizU2cotugtrKl9UHbu
0fxaR+K6jaZtm+Z3fTc/CWLNg7YQ2pSDJvZbfW1iC/3L9rv+sgoQJbU7OMee4seTmsYk1okpQpc4
pgbSbsm8uuuk4+00f/7NCmd+T+fakcF6ZXE6BSeBmtPfalqduPCyhIR5Luh96/wL09XNUM/igRwi
/Rpsq9633oD0eSjo/aZtHha5O92yFo9jUG91WmlJyy5k6p8wavsnbmHzmBa5YpW9Ah6sCpyM3MRb
X6x7yq9dRFjf3neFmi+1URUH1/PGa2iosRVAJ9EZtfVgaKpm8sEhJF4bvF7zKgMnt19KNfp7OkHd
STn91WXf6iS8EzATZ0Bjkvhgbpsk1LJ5uVVL2qAfu/rPLL/BlOz/00rjpyMNoY39YzOYcXQA6L3N
ligepnWdQ71Lxx1Lf+Kupoy8KyY6wKad1qfcL+wT/Ptsn1fFSy7cktzT0M+9bS58AAOA3LqAdEtj
h64Uu6HOzGoqTa71aNpJ+lak6289tB+gaWRoVDWQmqbPYjqteuzqhE9Cwxd7NSdGi+3qd2nCNr7v
Fn3c2JsZYOI1o4yz51KXvaS+tdJHd5aXqSmZ5PclChFarLezk1Q4wQztFTnQkY3m27Uxspiuwa1b
ZB6Jkv05mYOM7JXL1TP4ikPglzc+T3VPambc+ogVHtgBL0KxgLZmV8ePk7H0fonRjL2Ol4y2UgHX
WfO649qDALZW+xNwszqwp83UiZ+guhoXK6hJh2Pp2wavgvXpgXujWdi1ofSv6Virv29izm78OhlP
5DHAOuiZZ1y02syoGgWBDJxEaIiar4vKrQcE9cXFUHhNNgloZ5Oy3UG+dRBldMYdS3JF7NckhOxe
ycB2Sgolk6hYNXE8YJvz20y9NOZLJiNKXRCmjd4+bIlPl97RxL8EtNv1ReDfJ80IAVkjPnO1X5tc
Bc2H+vAXeLxyHsdLwWF9yDV+ndSi6KN68cq8gbzCfTbEtOihnK168OZteHP40SIKUjxx3UzOmp1g
zB3kB5M+KKkEk9lT5kZGKudnr3FdfgtkSnZBPQlE9nBUg7vFPUBlb5hem4SeYz6jpza6MQsmtpUj
+iJJ6HVTtfOlMRzNsRzuRz0Z9n2R1c+g1K0Is68ZshgjqVwS0YdJOzuftqn3h8lbrfcUZuyLprwU
9UjTu8Q1tKVms6SMxzRR2JNO7TxJfXBtiYLQJ6HIU8740Fn19jhNE6Ae6k/4H8dAsit8sZy2/8LO
Xt9QihKMArjJMyRr3t12RuOR1rREMnDGyFgHMs5O/yl6jywHBNH3NiTte2l422GRuRtb0qKiSIey
0UTY+AxxAc8lRv8bmvlNaukzCnRcodc5nqWkBAhp2WNYzZlfvZT/wlJOza7taTTKjetY2KZ1Z+dz
960P7fRq6P0U5qS4KMrWcUdyUlCs5WLtPU2/JUFMsRWObjgWc3qQwGgj3x2NXeozpLAkdcrImWM+
G6P1xxpEDrpicPeLaeWhYbQJC4fckr3dGA858VgwOLQ10FkiFDYJdFjiRjVFE+NgWIqmv8bsr5XM
U7jlBCR91eVjMCGee2dcyoyzyX3xesd8tIQyD2RbTPE4RcsJr7haPDu5SfJ2i9e5ynHXJk8ZFpUz
fcXqZbAZv6hXr7wxnBPTUzidCy1/w06K/6Jxa+bMyHiEx9CZpJHzaBWfrJxTwnkA8E4EEHa8rToF
5wyWdMFwwPyaV7HB2BHNxktb/0xGfptsK63R+6y8gUapm2dKM0FDkaBIf3HicVdS7i0xhF17/95l
XF8YeYxtpzsI5xnTLrZ0IyrsJ2WcbZv6410qT152wGeV0VjSkf743sFuCexu4JsmKFX9qiblEUGV
vQsk1JbGx3vYyoNT/fruA6lWkOlkC/0NxUdjI/3RzwPlznrcZR23CkRqntZX7T40+otFHlXfyWzf
u1T07OPaoCku/6r5UFJ46rXQZPy7bm5WKkkZq5z318b0SAuynAZaI9TguNu64R9oc4KEv16L0Jd1
481S/Y7AxMzkdkt/jKpDt4DY12eqRXZx2jyn4l1rbwyVH2262o54cFs/5tq7aZLrFE6zU3zyGKui
xtnO+hgv/e9KzcIumHckl9Ln15VqVJ/u5okxBJIhi4iLanY5H4z8JNazJ2nGijKyxUEvH2r1XPPq
dCTXF2+guI+wBOtUpKwbOn+hN3hRM/1en5oj/5FYRnUOInBDBLqzvbume9M5MFNVnApzPxtn7MTH
qkTdQuLMyTDqP7nUgKkdCa3JI/ESzE9JCpZnpJS6/HICBRVGiJH6m1CnbubiwQJYwIrU69fGOToZ
rjFTBFkyB611kkwk8Y3hIon4qSnstca9pt904iNt7kvjOMjfq+YOcE4423yAF81EcH3xq2sP7IO6
yuw++FjaeyYx3R9hPK/LK3ifgNZGLy6Jt1c0s+BEaAztDEB6W2YudoPxW+bIoLhWca5lm4ZV/dIk
t5nA5c1MV3HxuMgdXNqi19u4IcXFAsiMWNVoHX3dSbzIya6PVHS/zMIsbnF+7NyNhKq4zNWz9Pxd
RvQ1dAsjU+Les7WwsnqsTTcbk2s9YjfnJjHbs5w27JqH0q2DGSk8tHyEkliFwUUzxUtD6brutlys
kboHR57/MrWcvD7dtZLiaRKI6QVzWgRzOmwJB/Nin9FtniEmMe16WNMMRNfTst571cXB8LuQ1Nv9
e669XU13dH0961LAwPYLCPTDnb286P5jm+xzBjU39Y+a5F7rXvXt0fRfmPHfyn8zIsz0igQzrvzG
gz7lTK3tr4pV0zZCuX5k7UuWnvVJPyTpcnRmPSzAercN6DkfXyCFeqIFugbHlekcwZicj0Gxq596
47W3Iktot0yM7Brz6vXEYZr9idGnpV/hK4Q41fiBmq7Vr+8FJ0OV32w8rTE7qpQyzpqEbAlQQ9Lu
GT6K0HAsbED5/q/JqbGKe9f5ZUgwTCUmQBerAUX2zdyPsM1zjtuVTv3xOi1Jh7KSF381CEk4EPkO
kCdFWlnvsl57nRhTQysUeMlDYd8vsjgU1qfJ+Ptao0Vi9CFVn3NKFjc8I3y4XoXLNesXLCtoTAqo
wGcPPS8JSSuDOZZnn2IWySEyzXq9kOTGakZkL5NTguXJTYIhw7CH0NXaafm5xYniXdUh073h4Gvq
aIzTHSJY5cBvo7nZzh0q79U5N9KOUuu1bj50nY9iIdVhPqBxwDfHdDh5Us9O2lPiuMWWJIDfpd7n
YF7nVJfbYh2iSku++0lFFJIxZV+c9ahVb+P8Y+uHtdobhEsFphH/q7HvQemFGXKjwmo4m08dOWFt
72sE1TO68MKAn/fAhZoVe6qJ5ayFi/uzcdjO7U9XPLv2DYlFYKuPdPxg1mzHSh4hD40y43bLmXI/
zNrFWw6wGQePF+F+RA5evWvNByWqSAnyWfdL659SXpEhi6tqb+av/fTj1mq/MoPL7AEDcE8C7HPL
AGKtjScsZpzV4FirL5Heuz1yl+ZIMwYe5lOv3lbvXOGY/J/3h12YxI+/mDHH6VvZ9z5vqa8dbOex
XP7R6Wj6XwZwD8jTyJUxgJm/1XpKK3+/tjd5y63J8T3g5nKZY7Ty/VY9jx6Ds9udY99zrcVE0iF0
0ORfS3nkH2al0KGOp+3r9DWfHvT1vWJoxBjOGtFV6vrD4Tp5zLRGxlHkoITKGW/aYdweTiXm6D1P
f0D20jS72nLkubXK+xm+EA9exgQuoTM/TDOjhSMFwerW8Ck35tCcXrN5jHr7x13+euZRcgRn9oKT
akM2yiPhyxCu+Z9Gk8FDLD0wfD1LEdXie7W1PZVENKlvzJztnAQqOkfutjh3yUCDoLB3RgHlkVmo
0hk/VsOK+/RYee90B0iiy7iy32Ty59wO0Hj16tB/ecd2uHMU/8OZLDmYqv1A+439yeMsjw4+R4VZ
Sm4310mfaX2xOE6LisPiejKI34oLKlloUsh7t4L+ge++efTwh6qCh/zB6eVra4DHoC7KyCn2NoeK
Z8Cv2T5S+6kfb3L/D99jOZ3S5abnO+MMl+ubRvuZl+joE2qbt5l6TEy677a7w/zO3/bXlLuV8I66
yNx/+1S/aJlw53Rhl6Lkyr7y4qIYNAAcujm7EWqAfWuad6tx7HqSWP0gFjeeuC8s72RoNB/6WOS3
Dh2R+T+Szmu5UaZbw1dEVZMaOBUoy7ac7Tmh/DmQU0OTrn4/+vfp1NSMbEH3Wm8klyVBgWHdL+pp
mb48kyfms8z+GakLHYvinsLi1rjTXQTVv6XwJBTj5+Sd1+ZKEUgDC9impGC8qeQLnMeo5wNVMFX3
ImxkmV/CO0vnKZ5eqVBukuPq7lR6rqqnat2T6hk61X0ACttMD2V+dZDiZsO/Mht4CM6u/zq6+5nr
K0vwsry61kuSX/V4Eclpucmnho9cnghV1avPoLLNCLLkCaXV5imw7meLgOedHF3ex4/VfAj0lhUu
codvLiKIbWomJNfb7yyLnV1f/DHduiWNj6LcKvpr2PCd4TEt6GKxqGPKnY0pdrLDRYNMKuZWFrdC
9LuKMvCkOWrvKRfTZbT+JTrel1YALk1rurpnlQmlp1h46s0IXTGLPbFcj5nZbpnPmZQBqhn9DSl2
omIfSe9rVjWPm9evn4jxQ536ai+30y4/zbT2lf13hqy6qmmUq4+V+ZuO3qaz3nMOAEvkJKjlIQB0
xeQ+Qx0m069e0sjIFqI+l4e8r8jRBbE1ud/48c3+jaj9nt5QHVxxXDALJLuVnviFUWP2th7FPK18
tmS5y6b+SSe0F64Op0wSqfhzdlH1T69xe1fGbmh0tJADUq3u39hX0Zo+T+1XnJLxi+Yz5zxogCuV
EWXioQ/c6xoUl6FNdpPDVZVUG2Lh8XdY4VQ5h8BCvSg58bT12pU8zU15snXy7djQU/lvN9YQD2j6
0c5wFarI06eRWCh4bM5cOgcBl2v+yRohS6zpJgU2ytXzOH447V4OD3Hzg9KCEzveqfrHhk2n6gZ+
86/xt1IT7BHHlFvlrODdMfX0bjR/OlzhcVC3G0nStUb+0wJ3Cow7G+sm+DU+jHw+NrU+oiu5gfrJ
n4r3vn8wEbsZfrZZZi6y9GWxqDdq1BbI7zIQ4Lf3Vhe9/V/r+9Gk3gZpv1lF97UKuSlFHzr2T1f9
pa53dqnsTAivrcqPSWWs5sjfoPwgltfxILtra3Dxpm9Z8Jpa5lYrRL/rfzMikPilXv6Cjhp07Djm
p6bRR/OJ04OzHmuMMAvrYSn/JeudVFG+isPojRctX6ZuJzOGFAKcc2Njwv+y6gj1k9dn3X259mPX
3MxjEDPnrtmV5oP26Gk6uh5JAJRGuP4WqUQ4MBzKOtvrEUgXkZ8lHgd11s5ZwYHL9Key3XAGLh6M
owUt2gLh5uarh9PfMPdIQjeCJYrYVDqs+OaxsyADCLPbKgZko99mm/ZOPWzs8nH2f6g8/2+l6NOp
KM517hv7BTnrJmtmEJ9fzngnvlfG2fSOVb7XRRD6fDY4cnd9Ctw/PeB8ma+l2lXp++TFlMRwGuFT
Ohk8RbAD9K9eYJtt97dOWjSkL1AjGTI3nC1EHefln5jvRPfiomKtL8SSwFnwQIt72aLxOqhbi6t/
bnuWHvcyVn82bHJC26oCqcpepIZaouiy7a6xfC0mNxyX+6GL4fYZy95NZF4LYbceoDrbHg9AH995
lF419XM10gb27KunadmPRMfUfgjuC15+ckv+QntV/afF6uIE5z4TxwYYo1iYgLAiVuVbbLgPc0Za
zhnT4KZfn0rvXMmPnMLKdUGULlckltNDSo/U6EcryUMrBj0bWLVil06Z60T+N6JKbfUhae/yitW8
Yb/l9q7rn4C+zxImLDP35bizrRSH5T0Cp6jLsY8k7UFnb2NDN7hQMNXf2fQVYFtOkRgY9kdt/dep
cZ/aS2SLI9WVCLh4jldfP2pDHzoKdmQzRyatZzQkb1Nj3K10GssOg4ZDc3cx/eeg61tEQUa5vmD7
OoEzxBvMfm90n4YrJzWK6+IUB6D6hn+PpTBci/pSNgvkOD5IgB5aabNla439qSf8nt+Hp9h2CtSA
jrraJBhr08Av122rmGzMzgmLRPz5Cv2RNW+pLPsMEtxFoLB1oKkQq/eoKE7esBwGEpbETcREyTni
edwlKGsc5NPrtxlbD4o0cGra2L2Cvd0P28y8VZqOUVc7h27hZfeW6eg3yYeemw/HMQ7BOm59KS5N
U+z8dg3BwTZyKa8gmVt7nE+g+58uA6IMxtNk549OMUfTtOyyNu02ltcQjS6pQhDHwTcuVZGcU9vY
1VD9NMONv8qQO13NT8kiYO0hpyYrXN3+2PPWZAEhRZX9icyFWYLKXW5jtckKIyTv+tnxkHul8ljb
3b+58OXWasjcDMrgZHLhogQPhbY3nWFvV5rmQnq78P/9LdXj0D9LZ2REXuuNFdzWuPIDKug6ZcXO
nPESeMtpJQMG6du1DOCE7GBfKxNWkg5fs7+rK6i8GkZeq8Mcx1crGwkSprNAr/29XqszdZFRAYMX
C0qhgZX9NDv7HNCbZI2vyAfvZtKp68R9t9phM3JpDoWFFRARjpWc7aSM9JK/mgTLz9b62q/9NuDv
CKSQeknCYM63DgdHFwtepBU1DoXBSRAVJIIbrnnpm+pg97yn6CcJ3gqV722hKT87wz8UzXSnzDls
MGD24t+NwTSbaLk1fAjzINX8BA75Po365BRxZK/UL5lJsSH0l7XnttBODbNdDyBPFJa/NCh4nQeh
f3Ts7gPLOGTcJ6lwty70csWiKKEL0LqTLMYVLHl7iYU6pyXTe4FJbpDm1RbjVv6vUJoSJqePkJKF
aaoOXT9QoD3stZgpUG6hskza+ZajZzU0lNeYF2/vD5+dixl582/gxHRaeqfeXCOyzu9lw8Q2WtPz
CHo0eO0uMQDjBJDP7M5RCfwOJvUrluApI4Y7dMeUH0qWv6rh+/arLWIkUKaA+QeFmc0Iud5k34MT
L1saeVDSIPSYhvxYTGUUqPIoRI39M993c/0Jg1xG8Zom/DTGTilImJvA0KppQKQ8OPKmmW6neAdF
7Gw1uZVpntBA2FDfHnMbSPZSS2bnwp9oRk728TgvkUP8VA8KUc7tuUk4y/311UHmOg4MxB1tipHP
EdCNK09iAAwohDojJjoWC4WceP3iIGUhUbcd+4hMSLPWqXtyRZ49xQ9ezw90VpebHINCpZL3joeX
6krinPVjbXsUXThVS/ln/mwPb8XIltfjmjcl1kF+nRwZXfvsDsVnvkiEf0uIBvIwVwkVnkxWumWs
wzGK2rFGYVZFM3RSbJYXBQ/WDhzJTD88Hjn3R6fbhwWJZJ/yUph16CN5QK2KrRsF+MopH2e0rvMm
tB0DBguOq9JTHQ+bHE1Q3cBjY3uQDGoNa7FquIgoB0B1DSrfblPlHyyQVQq4tvk4b4vB21iFvae5
M7Lc+p4x84QNmE2LoXgwwoQweN/C3a4kZiKsmB4uyawGCHOyliOOo3jJm9AtcWwN3SnIx01z29lS
MwFC7A8OU6/S1Z/bY8Wr7PXDnCDaxuVuZDNcwWNbD4mzTyWSSKHn6VurOTEl5qJaF0B6FjZA2v/u
rMBHVNtt57g59yyEfVOGpjHtOBmON+H50qvIQogXTOVbq/OTnnMRIo59WFNSRQenempcNIkoJtgM
sbblTv3RY1djX4NhsRHA5qa460ZQcp8PWiKW4i6BmGUkc3n70j2+re2Uw/mufIsgohiYojieQ/L0
d3bsbbT0UQ6UYVFKPGZtlEzowD2w+KK1wUwwrPJ9LuiZsimfNj2Kx1AZ6NfXeNuSOV+uUxVKwwXX
yKtIYl1uleDaxVqU+hHyrDCZb/t6F9p1fRE+NmSTk6Xpa5RJ1iZI5Y+N0yRcCidMHch+4SOT5ioV
hYnxEDt/3/82DOItn9dYJ77Q9jxLtY1XsbXB9VrTvjPB/LuFX0Yy9tYmUda5dtYXO7cPSLn3dOE+
09D2CB981/LLGWe518Z2DhrA0Hw6pItzTAa5x04VYTTbQsk9ioFRFQbSxzpIjO0j+ZGf7YQg1Ifz
M8XKwoErQ6ZwxkHk9wzlzHCpNp4Cm/Vtqo8DE/smy5c5cmd6eNQY9QovtOXtg/k/h9trbPnRcE/2
CHI3cTNW0SDxOvCnJgEM2cAo7CQrQnfne1nEEXX9F88eByzmYgep8eANH6Xr7uwyf5gA6IY5hQ6u
cYAl50x1e4z+cDtDKOfiwXGao6nxyzXj3pL5E+ZwgFB4WSj7o5DW0XSCv05mAmERXpy0fm5o57mR
67YIwGR4KeZgOGqI8ip2rg35NPjr+ZR9tdc20kKbA8n1PhYDBH7oPbIcjc8J3WAYE42IiWmGD+If
rC0YpeC9aOPLqvGvTUOCIT95Cer5big11kKU/m5LX5Fe+BXZY7MHW4bPyPARGvfkm8MtcDk4OBdR
Wd+YFIOgASyQ80RpOxiwlRf0yIwIeFyPTgis3Qg2S80IPYgTzaxwAHFLVIOLeFtBrW7TYabcHJVa
zJJqBevhptNcvP4utYI98d9nTy/6ALf248/2zs3yywzKWDnWtk3ku0jGnY6Vcz9NDfChT8xFE7DT
+JEHmxxLqphHOmW8zo+S2+pYLezymFYF64RU/X1Xxmzg5sVus7/G9n8Df71TdOS0bbdznJ65sD5N
qtim5IjOVnpyqXC+KV+YeaPFR312A4HAlCRAjGkpMJN53dhusrVskPfG4Mb2AXIBKJPbZWhgtslY
Vx21IDQaWD6KlFFuIrtJkqVRdckWOcNutgIcH2W9h7DfjSWMa4/bvJ5Vc3RSAhuJW+hml6HbAV4h
T2G1AcOHce+VNYJKjb48rx1SEcmheTIWzPs5Prv7ppX08dCwxZokHgNe0LasVBin/o0fGq1H029a
f1eu1bCvshS/51j633nv/yeUCO5JIYV8MKkqeVtt+CvLvfR97qnXBsXHO7lR5X5auA0mV6ODliiD
bHqBDrFHPfCma4qvPLfLh0Yi+UIzRF/Tfkz94agsE6LAWQy2HfdDj053nlX6vRa93mM+zHCU1xJz
nCoqRrL4wTdNDKDJmvJM26mF+A4gzyLKQvhvbausD9z+/tVylqoI9aysvQOmHRp+nO7NGsShGOP8
NFruqQ2wbDkKt/VqTeamzIz8MDf4iLIEHKlfHSxvmDMPULDDtis81Eo9Ar1Z4jkeMEsiG8LChFet
B7v/pbwaSW1Ona/te9bXjOwd9B8BfNIOkHx5Ep/6jKW+KvSMWTWw4JxwWT+hQkuPucJQAEaSdaCx
Xf6iC60eq95FuQ9dPT9kAfixGdiEvFh4cx5zcjp88k2S6Tq1mfctK5cYk0VXj2r241c+R3sxXSem
Ibo3XJROyzOc/y5JWjfyFo8MiJ4K6YFmWVCpcaq+fXNddzrn2xMl+R5Ykb70bEwJqqgecGckjQCD
ZZSXLmp3Rqqe43NJH711aP6KdWDHzfjNEWtvyQDVtUcSCYZia3kpUElsJy2eq3n6aYXKT7Vr3lVu
SXJH6jEP5nVBO+Ptvh18XMgu6SvXIGs9HHhDsFvVZH7AOwcvyJHnN3JgKNtrCkIhcHqeVa/GXULh
9FkEUr8OvQUHHFQrJjAPEw+CrEeeFedaE1OwbYTV/QjEkftuncdDDWdK14dESZ7nMbwOaYCM6JNt
/MgesX5g6Bc7wV7kB+R+mwXGXZ2xZeAo+N9LUBNfwSFX5B0e507wv7fTdyGITrnFQh/sxX7O/M7a
uxNCEiaZtjBOiFYEUHUPfO0mFUeWCUQMOli+4bW9yT7X2t0FWZVdkMdYkWVBWLSYV5nO6mE+jlaF
+kNq/TrOI6aMwAcRFEHzKhrBsDoanNgFrhaxKXMHI12ORx4NY++gDHGHfXMjfdop8P4LMlVub94v
ogPGDntiQb0PP3UWla07A2skzNdZ6od0Rk7AtxxGNSnwz/wXHFYWRHgjKn1vaTKXN8ToQEnLBIMd
MMO+H7NfytwylM0TIFFdBPgUOmiwlCQvyI/2vsjKhk9j2r1Pn5Joo7JauIB7giGWFL2tDzia53p5
MGiiz4DTTzqbaKFXt7gp+utyjznDC9pD2xTfdry+VMWMheVuzOTVTylVwK9JekcwLyj+UNgcEtVw
sFvtc85URd90ysFa3SzTbuzWj8Vs+1xPVDuynzrxUVvQCmjH3Fdj1mCca0UXWsxvuogDbCG9XK6D
V1Gx3ow+cl0Ah2i2jM8xYKHVTMMfxWI2uC6t8Ti9EjaQjjs+ujpm/dpxGIDGMh/qJqroaY+BSZIf
O0j+Ma2sd+ZcNx8lMJGzvCYlaYHM6CkZHDHxB8sKN4YfleOuiuM/JbrySWg//h0WaSZw43F29GL/
IeZGfJ4mR50dA3lhZVD3TmFCwOlyOz3K1dzObhb2MZFtDLiOjx21VP14JF4Sgj9xAEaYgXI3FOkU
mPSXaam3vSqJPcAJ2x5svEQhdU8ArkuywJfknVDYcwFe89lC8wiMFdZrku74WpOjkXUpbd9c03Zu
8gCuhumeJ9IfUD+xN1xK9VGpjx3ekWgiUe6uc1ARW0xrqx/D044UmRmSgvZiMBihZbd+GCustzMZ
Ns+E+2+ZeVoGK9uOJC6hiWWFofwsBtg30LMrAK/W7v9NtxQTkuT6sFNOvO9JigIKyrudXnqyRjo/
ZgCZzIpBHPnVkJkTlYglgx5tw4zsWPto6xNkXKWxxJiL8Ic3XxQ71LG8Q7rCSATlvVFWxtWkY2g0
2kojnQi2moqZOTG8rxXTQ1QKnTDjUhfKTBeAWcW4QfRQ1mGbLUQa3eSBcYAbF81dF/apStAwyMcE
00gSpi3SCa2GeAPUlTd0i8exisa1vWun4VfQPjU+SWY01AhxflWTXR575UAbYVRywNXTe3tANY1d
0Zr+Ki520sFs67/a934AtYJtO1UsW8z+RRjE8IBBMp5G7z9kvMgMqo64a2FYBipbmra436v3unOt
R+wN+oPQIBFON8385Fv/hqHJ7W1WTiZj4EBIWUIA2hEKYTj6K8Ibhw6ia3cTQOYWkJXHprP1Bkyi
ZcKdjC8Lx7LTB9eutBAz9ua5LOb+5kNqkVlmHRCONLDYtOWHv5bE+PjtF3usRp6UFC2vPnPKqOLe
CqEKiG3y87S4I9NAwdG2fpiqvnhoV/kX6+w26brzNzrfn3ZBBzV33kMgjfkuTmP8vGbA3uSJbhy2
hN85CTEOsufZwGUFaAXMP8/yxp8HhjjYTW5+xXPcnsh2oR9tCaorFkr3UmlyHjZTMKUwotbsvlXo
YbfEAoAkFIYw7qwUDaQ/ZeIWPsQWM4NmrGYZBOdGyjx4zJIA9toxZt44CeRvwJpIIlySOfjsBqSb
ZFrInetmDwk4d6fNMLE+4oHFAtglblLIgjmwfovSfSI97KlzNHBhO17tybjUquje4tjNUT90QAR6
tLn3cg0n0o8/ldULWGTndRpSGDGveqOxM71z0kS/umwkbPUz0K2NW32Jg8elbZ5wVr2UPvYpB8sk
Fzon6WbtuveBhOX7KmcWdKRB8lFGCE/hNNNnZ6NQ/caN87LiEKweRFu+dcnNJrZ4EFz1ZJi0wTIm
3VKVqrDTK1SBz23hg1VsqnH4K+vqVzh5DTyFUki6kNIdmVW8K3mix7C1DeIaBI9pvDezWG+p23aQ
89uM3tOAe3pkQg27zqj3MtP/XAJO9uRuBOdlSG71pAFyBicn402lQIkL+1JIsBcpa71tHbTdIN7P
xqAxozmvbBPW1TGpocz7P8P2qm1ZjIQ4rIivy9X7zsDmdnWTfbZtjZ9kYRVqS2Pd5MS5hHrxOuCE
FfbDJx1jWy9p9d1WovoiUu0m6C7AKbeOgkPripuEqlWmvpdOy8FtLZCStvbaJ9PKTZZ9kVIZIPz8
BZSDRZRrDJVCLxOIgHTsDjcbTrGLUwOYNfdn89jk9cTcHltusdODy8+RoBh/YyWRR9Xi3xsHEw3h
auZyR/aDRvhDY90mXp31aiaT/i55v4ut4RvvY2n8W+vZ2xM2V+9ojiNiyhvd39EudRPW1vQwjf34
5poBMmjZo5e6pRRXBdVFbI39C6zui8AnGZWx4WFKsoZdV8LuM4mn+BzEG3lawXy0lnhF2+P/jj63
BPuPtx0rFupdR4jT0XZXXMClv1QP/QIk13lBz19yWagIfYZoifO7tOgfV4XFj2HOYjIrOuexSmto
imoR0KcMT5uiJhEWBzSagYAvJh3RI2X94AGrdK+LnPxHg5753ZiO1TmW2toy2XTAn9Qk+i7tkxvP
SYNdFwfqt7iFuaFGYWIcPeOqyaH6IVBrvgyOM55tq1fHhPk9Ag0CuQwG7yCd1YmMSgysJ0JfeM+a
sHR44MjSmg4SkdLdGMjumPmZfyyVAi53chys09CApNFZQ8JR/aAmzpdqBHMDvbRvODK2I0V8CQif
gdjzdnqQDTV+kIAjw8LT7n1TW91nIfr+1KmgeOznPL6z7DF/F8TJ4OI1dDgV2bIblwIqihyskwfF
wXSonRQXilpOjiu+KZRBy2P7G9HQFFjlgXEc8ZwfnMTSWxfALMw9uz2AmqBhsARnus9Hi1PbOk11
Jr+0IPqXZpwpssg7iISRvxb/L/NCLoiVAQMfVbJ6O2cGsFtgxjtzNH9XPXzIBee9yMXyzwfNOdsz
Fm7I+eZEm2PxvAr0daKc5wuybjmE+FOgovvqZXUzAmMksKVjICkzZP5f6yjGJCavTR8Mzp83uLyY
zNJhao/LE0YuK5zhrja4zcwN/D6wa3XKguWWOWS04VxkN936WHIDrFO67XEBkA3EfDbE+If6pDV3
/hyYkRCwrbpf2gNuajQPSF0qd9hyBJD/EbfeWVEO8zdZuJz7WbMqDZmx7jKG8J/CEdN1IX88atKO
HYCsn4uezWspnF8SzvqNSgdIKwbdgMmhkOSz3QJwZo8UzbntjOfWK9yokDOemcyYoenR6Msvqdv0
jWkj+JgsLvJcZK464JCc3lXl5PsGXw1+PxzFgENd8756uMVqlBNRT47pTo+m/Mvkk9MUh1i602NX
EjO5qxIYwzZIuDCsRZ0628iJBxAG1ktGbnLYyg9n6sSWfRK5Jn262Tvl1wtbCJbIELVqu4F6UtEt
bfUsjRqAJUXyxNDN/g2IcqqN+pNYviKarP6l7I13M6CqGGn1eCHdSr2ihO7vYadtTIgJcJZZxOcA
Tx/WwS75Bs9xmWNwqvhtrL67hTQRS/NgazbJz6ZZBWjWBOiyKvfC89Xu8s7+LTvlYiTQ1SGtnBXw
s8TXeU/+6uCdlgYbnxuYNSes31+0l5iA8FZ2Vui6TiSDTPtqlBNSp7x+qQaMpV65zKHKF2AosVgj
wy++pjjsfKvMd1Zs5RhBqwKRB+DLWO5UNcEcUETj3yd9PoFXm/a5c7BBLlW8HFYU8s8ORCpC/L7c
USROGzI2hAsFF3CduWwiKzBMuj0D0lLJi9+Wa2tEq+dNHrCTQASvltbeeL4k1qkQLvLbxX8fMgD6
wrKTIqrt9c1ebXglQqdsUNQ4QQe6oFJq47Y4DKb5VeHmI6UFs/Wm75YVPjRv1cdaZBp5vdWgKKjm
1AqtVhOrQ3fC1TfVCBZvOfdpDlgVC8Kb5hHlzKyh6EgDW7dV2qt9PiW3/yF49YZy+M8ygeH6HpuA
hRQtgkeowkE7wbZai/JnDWJ1Kdo8JncuLicZ9jb0oPKk+bA6rY/BW7m7dsj9bcked6radIAQhKfq
Zc24kFIuRhV18NgJVxP+M1AnaQDjTWj4lozw1Hkt11fiepvD2kzm1bQNGQZ+Plzx4Ne71lqrcOnN
+QAxUIStdOL/ypERBPiSAWK1xR4/LJqOntM+yzPiumpkdDEJiPvSb0ys7gDu+MiRcfm+SRu2yxTX
T19T3rcPeV2534QJEPrmgvBXhEOufGQIwHXujH3ae2komSEiNcOvytms7jAio2ewKTjbkIPYAh0Q
M1PQB7mrFzPD0J7E0eDJ5NXOIem4Pwz7TSijOrpB258H9/ZEcUvsQfIgyXtR7ehJM6+8DzdSCrCz
SgFKSU2jGXisAvKE9D8v4avu13q6obzl1hRZ+j57izhVQquXSrcLyiG3QnUpC3YgA+q0dISBqDNt
CU4lJ5kSPbI9Vniyolb/zDTrfqalmp+B6PUBp0lx7pKqva/H+VtImdwzVVQ8VyicA9V1uKbW+hDI
drqubS3PuIMJ2oOZjOTgEjdjJzV2Qhxzo88J3ypokGbsbDYhKLsgAwrLhsSMyqbHrdMRHIzSb53Q
JxOyTIDxZljrZbMQ77BLel42EyQ/MpVgziyS2wPMkbYsgBoDppv1o0i089qnDG50qxPlNg6SlEg/
2JWuUx0EeNam1cGHLNNbf4vKyOeQAgCDPuCIsrD2dZ4LLinGFjgi0mAw1c97h7DFvxR12aZspvgg
KsykboU0byTrA26AJcfM6KN0ZIEjfQ6yHYSZvdcToa5EJDUPtxNs42HC3NTcvFtafCDxxoYAK63+
LQLBbubG97HE2h4vdR4p4qcQtKR/GfPrRprzxzKiOVYqtg/pVL4yNQ2hL4zn0maA21ST070nUsz3
QZeIy1pnPw7F2HxIP0nuG78Qu3meeL6DdLqyQTo7aqb7j64tAa8dG+1ca8KApdlvtfrwxtmg31ru
ksiiRfsoFsc4JrHTY15OIYeEQ+qe51Unwv7QlqRrYsHaYZtE5OqL/9hngZVsAwHLPNjW1uD5CFPJ
ANc5ptz7DVvxZJvjW5LX8b3fa3VpsnrcsiUh9puq7Bm+Aze5QjScEXacblZcUptVZf8FVdacx0aV
Z9QafHTilMABEtTTjR7MS1m04C2k+DJ9JGQfMh045TM5ZfZBr7X5CEGE7LuvEamNGBcQ8ty+h8TM
GUTWwe1BYTv7nzuJ+p5njviFNP0lUAM9W2Y3D15so5jIGmv9y7LBjnobRBXkI2XhwWjjtoa18Z36
ncEwiGK/srcznuz92FHOnnQK+tVrwNytugv5dmsCNnqbPEfLOq8C4Y2dIklG1olCbGiwYKBa2swE
au2tdXgqwVSASKrnWTvXUiftVhDavSccVHx5N505IWDB7e1hhHRchW7XFXdyNP4zy0ntst6ZO8Jh
W7XNc3M8kUUyUTGZf+G5jsOqEgh8Lbpz6O0QOwqmlnO6OmANI/lFJNKNu05bghWMSF1Pp18k3VS7
BNUFEWjFfGnqhkVjCNA5GawCUeq0zPUCgUUgrWqfrb23TZZSDTvUanDWrBmhLQ02SQtZl69mGM55
OAdYZpeLv9SEe8VOkN6O/uKaQgX8RzvCK8iV+Zj3kyXPbdNY1WNRDuSfw6oi9oeM6w8WUWe/Zj+k
j5n0/WucIjBWlIc/ZASwEGMTq5j7qMgBz/OlaVCzI+XFjcT+ld705jrvGDDZcNpTXM/pg+ljEaxB
lkk2IZfLastfkcK8Amrj8YPvhjonYZJwAueti295VMSY7LHK4vSXiTi3QQB805KhKpPV2S5M6XvD
wh7Um4C4aGpl5NjJV4ne8rhKU13S3k2iXC2EWGoaOCeO5bCYA3keayrQvbl+T8re3iUBxt/KAvcz
yI/eWX4Tv6hmxdUx117kEpW7s5bpJtHke62c5jNPfMTCvsEDPfJO2Wb/w3oL2bpa/tY0OuS5Vd//
s8Yh4OUWN7MC+nxeEMKLpn7E1MHc4zrAyGVMSuqMIYR2gqDM7lzQdYbYyiPgKYEvebHxyY/bfs2W
D4wefRj0GJ+JXxw3sbzFnZsLYx+ZKSXkIFPOVBaMkcOUnwJ7JiW51s91BwylS4ZXbzJgiAmPOlje
6F8mB6/AhmBAOLqu6Xlq8sSaIb6VkMu5yiyyZsc5f4nb6ocTmBj0Wt7ooiZ/0ks8P7uVbjiW6JoL
fQ/luEytj4UUtoszLwVDPhqggMmdkMo0e627nCT/FY1H7M3pLhXA+o6MBdqP1W72aBSY8v3gN/Gq
r4F1c1sNZrZf6VY4t3NXRPRhM+jRQMrzQRQed1+GaADkUbwmhFNsvAXpryBxG+vNmkT2LE1/k8M2
REm3ZqDLhj0Aq3aVGQqbX9mwetYzTk/zya5yBCE2/06e/QM8CFirqzEqp5iRgNAhVK5NfFixGqAF
Rlk3t+B4RgzzkY9QvYJ6uhVajq4Mlf4rDQl/AGZ2sIxZnQIq+SJ0GOira7IfTxRYDtyrxjDz1TDT
kmtYXGaDlPd07N0dv6R0t7jBryFTBOJdEpxLW7F0884QPd6u7OD/R9qZ7caNbOn6VQ76+hAgGUEy
eHFulKPGVEq2ZPuGcMk253nm0/fH2n0aFpXIhKs2GrsbqK4MkYxhxb/+IdSAct2k4tz3MBX3PZSr
OEIFzU2k8nSdhbm/M7iEbcexA8Qc/NkXBNsJ2sxRiam3X2+kqPNdpCLruRd28jyGPgYLThHNvhXi
yqpRXvo9PZ+WEsUxnXobVObXrnasw4gZ7bYVBhJkT3JwCbnt5bVn/sRWtFvrXWtjwWf7xrM/BPWL
oWKYmgh9QNHrBiCp5qlqDWqE3rTVTSW16JNUFMlmI2wgk7bdVBm0szxMmq8DTpNPeePj8MkB/l2F
KFjjjmsiNuO4l/awBmJZm5jx4rU4Keh/WWeLHV0BKuMKc0mcfgZ6gtFwxHPauNFsq/nulZY1+4wR
ttoZ+INoKq5XRlL8AGYQP7vWYD+nK7exzYj7s8LKYdJiaB1oClDISPvK48q5Ndog/W4nsdi0/dB8
yVpuFZiSUGT36s3AAHLVBp7YUkPAfFFWBVhfD+0xKJ3wNm/BTg0obIPoZqmLQEzV6kb8VdHo5/IO
h6EZS+2xDFR6SJRdHk0QLXBVcGFhSJQ/9gQ7cxhtSPNxSGoDlvvIQ3on2yrBPZAmXEvkRe+sA92c
HlyLWgL5IIAPjRWoTmSI9RE1GrZXrQnmFw0/YZ1ne6U1zhZ18bjDjbDadyUhBDqsre+J2fcThGxZ
73N2jLWcavZTOcR3IyJlKLKGt6ojDO29kvz6JAHRFLA+7rk4YzXbo8zBpordLzd+UvtQpVnJfA5X
1U2tUVFMfp5t8I7sjW2tzOHJU3By8VsLHg1055j549123YpI0Rq0gr2WO+3OK6cGQw5n/F4RJ7FF
Nc9+gTkg2z/aVnoGzUsSjPhpydSmJzBrTqgP9gYNp09DA6Vc7/XpXucExRHClju8YTER1jl/e8PU
Hkgs7Lbcvcx9XzXBX1lhaNfCi+LVlA9/dZZhM6nT8FeG+R48yKHeGlFfbHsjllsLtGtjQUEDcxKY
YEoq3JQEga0kxAO2qjVSixu13CUjeGMUmrsBK++rUSDX7nyL9k/kNZtJ1A68U1I28qazv1RFD1Y3
b7YjIr/rTmjejRpAwq/CofoWa1J9k2NFTzG3i/was+BqbZsW3wMvAd//mrYwEmHTZRuaEd7eidDi
eASrbDI9j24RCWn7OPCjTei3Gpurn23ECF25NNWvRmq4Qs1+YCA9WPgEMb4mBp46zVQCGuK/wf8J
ykDPs9aefD0nk3kM1dOAiRXOC3iTIEiBv9BaxrUX08nrbVMd6e9w3Cn7K6WFeUeAgHZr4y9IlQIg
sRJYMa9RDv+kTzfTqshPXoW6gwFTnRP3EcctRpCxG10nFqzuBCM1272dLX1QSkfJFyfT8GPMveKY
dShyAncybrW4KF6tFusZGyHapmU6HQQ10E2EKcCqsmGqJFHk3zv0pe56pj6HVNPDh0AlkMXEe3U5
/oGB9RddIvGICv0NEiDY3DT4u663m3XpC3vncv+7IbbCuFXmWG85f4tdMrH5RVXmIgBNe8jMMtyG
ce1+pSdHkN/spUwAJgRTm6QLIiTrVViBmTABV1iYAZikcCwLHESuaMREf4G+4ouEOOCeGpH5KHTU
aBoNwyHP4WJquFhipi3nUs75hFMAigm8g1bKxQYRsUswq9THYBfYfUrBThR0ZGtvHPKhxGOMjamP
JrmNPMe/g/0KP3ACJ9VEBOHWyOXW1NNXsC9/UwIqrsbO1Kg4tfAWFC/YjBo4e5MW+q8pcD9XSGE+
24nGkvJwqD467aDfIzautlQ5ZIIggUNZL5yVh7cxxhbw/FzHUutq8rO7IB2svW9COfFxVqjw+nDo
xD7QhlSvho+9NNeS7tbUmR1TPpEEHk1YewWoCDPdf8KZZD+NDqIVu6Rrlw0pNdiYgIOhazS1LNnF
KVJrSgO0A7Wmb+oEk+DA0ftVrmf6NWAvLhVJWNzqDvvQyp0DekQ/OgdNhynUAAnhBsYCj3NnlxbF
dKgn23syklq/w6d7WoUG+IBrh/nepZWxh36L0YFBObNNTZwDhjB7qTMa5my4wbXAS9GB+D9SNRe4
W14NqnHWPZk2G5GV4avMRpJDwA3hcYLl3yjNEq/QnqxtPVcVXdcVu8YEgAYKk7cTuvJ9hCfXNh3g
1oZhh/9GD6F4kGn+EodO9qRZ6HC5M4/wuADA46T45I6DuWWXwA+ODsy+iXXnmARavoXP4bxA9MTY
I1G0paAo0PfMDeSsNGqGpMWKHlPmLeHD4KUDTdO1mltE9uSKCUPXGEpzZpRwPWoX3Fk1nA0QTAlX
KHTts4xTzCuSoPqspQMuWTQMH7CP5hU3RXrE9x2TDomVZD0V9dqz+gK7cB0IPq6SOy8ppk85Bdid
FYSPI+YV6yhrf7KpcEd2SRlE9j/uPJJQMBihyrVg/1zZFIokbIA048MGKNEj0ku66wK3wDsvBbap
SkBJXiZE5EEYsIsbfYcB95dAcSxcZW2A6TG8MC/pCn3tWPEvzD9zpit+BYhHSwhLkHqx6TCOg99/
R2zyrcbu4rqfgvGlAS9f05zttqOPiV2YNS4VQWDf017Ld7XXcTVBPY3DAvk6PqlJfxO1UE3jzeYC
WqwwmXGv4pgOY1rY+UrUdonfMEdQNaTqLcYG8q5UIY3EjnpW16fgnktdye0ELtxToeJ0pzpXrr0R
fKg38P4oOhE9w/7rVz3bGsUytJ8uVwMWneCYdRbCEM89524wC/Sz8d1UHmsd+xNs//WvVtFaf4Xm
bKXlIBWy8V9ZRUNY3xte76zsNh632eTZW6W71WvU12AJDldjHMhxj7eC4Q4CuvHG4keDWusDDcNs
+IrFurzHxJFzlNsYyh160UnmpnfQSVOKqpzCg9yXN3Zgii0sSRBt6O4uwC79Nk5w2TAHgY1S5WMk
5YGkRLEXbo0y7K78cja9xJgzZybF+XUjgLK6on0JYXu96tRr0HLRnjodaNWV6xFeFBVt8JnGsEdF
nsRPPSkkR9eDhYtevfkC69vc4rzGfcSW8G74r+ild4TcW9AjrssWsHIVg9TAjE8S6LEhxvp3ZZyV
4CVles1ONX02RaHdmDTxd0nZsr1QqBhk4lBHSm6GkYMOz9O/41nzWuv+scXpHet/wKXE/Vz0n3MH
UM8AwTmUg6NuiSOl6G0mrqZEYzBV8vwtMoZkE/txfh/ZziwobzK4x1OuX5tpS+gCQO1OmHH4yZwV
YrpjBHeAZfHPVNCR1mGRPeg53FMauMPGbYbkdujG/HEaUrnViEfbYtRCkIEdv4SaKPNVvY9ygmCw
jHPBaBXQOikqa8vHRXmfqo2A/yivg/QeOSsGJa1Hc6RoTCQfESCEwvlntkppXsJutttQ2JxWfQq1
BOonLQCYfYMIJzz4q3zDThJuGmIlGIJUDOaCvh61tthmlaig3ufe9ObliWQKzOyOLCxv/NqPYL5q
+Lbrc6MoUvJoTZPYjDg0rV3ZuDsl+Fx2hUGB7uHxhd/PC9iy/p0UJGtvR/mTXtblFqz3PwQ6tNs4
M18Zg0soUjx8Vb0q7pE9BW+cbMM9vBBYOxiDpmCUKKxacgTwemrTRwDh8bXL2QvowpKenjify3Ko
riqHH+kM701MhlmSkMPVDu9pmARyfB25gl9ZYgiPGv2Y3SRMXA2ShtnCQruNWl4D1vAktKBLaVke
Ej/DOZIFCKq49aHXX4U25RXJMJu29jYZUtrexACvbDD8dcExV43ziG9x+TmX2PJcBX7g37pDLG9g
8xVrexzpfOpivC8jTO09qO8PRgZGRuBfsvNblwnTOS6UIPrvtAMJ6Bjd6q4EcX6kmRGusHL/CxmL
v8E32n+0g9LYDx1GchENRHhFZnoDtIocNzXzXSewmfPayj8Mpf2GO312Y+QdWl/RK2z35446N7YH
4qjYlqGXs19wUTeG3HuybRiTvlNgmJrh6xjTyQQCqegacd15HBzkBqEB7CB6zIiaqFAPVVdzfLpy
Ls+QgUSDHoMY8tVGHT1THI/RnsmubciUDPehglrFrc2c7Z6zfctyvKozNqu+ccN1ECJMsZqifrJG
5W3ZUXCD8clqgsyooczBMJP7ashJqoq//Llwzsqy+6nMrn1L7dbfJsSD4TKHK0uged0O4DJ71rvR
J0JGNjS28J2NIng6jtBHoGo8CD2YJreNgwTbM1C6GSZeA5JE4tCsmtvaQTpguXJ8ITTLBFj05A2c
HKTitvFVYS8RRSBNOB82Fj5uTYBfd+DuLF3PH7DyCtFoQeggC69fE/rV0hssQNESqMUa4mrDQ2+m
koKYhcwb8H/CzadxE50cRUPeFBD0t7bo3OsynYqdZsCkaSet2rPwKKZrQPYmcsK1b6bqNoEfu6aq
Yzdq2i8FtMJ9DXvmqVQT2a0t4YqYKkRbcOj+GrtPlqtTU66PuvrsGfqTk1j9OspHeTc51hezs3CT
TzhVm4zmBIxL9dSir7uLmxRqd8P8KC3I2onWBnu6KhEeDkQCja5EHVvCxaLHyiIBLaXm0gT2tfSb
7knHCtZ9LBDj4LfNlQaBdj3WI/t9nd8aLsIB0SIfxVOzxQ0iy/Z4a+kQwdton1lW+Z16lSoHNiq+
MHHSsgVKvbnGa4uJi0+QBm+Jq2v6l5SVjm9gUO6tSAvvmVfimkC3CUOpyUFXGNRk+eXZD0ogBLNO
U3wlPAkhcae1zpXBxRTKoonypIICApzH5dwRBnslfKMhrpAnxehoNOjoT4LFxRZoyLU9IWLpZIXq
KvTq16qq6qNekwHplyre+eNgrDFds9YwdL/T/KcdiOXmXc65s7EbH9P1osaMAcH2Cl6Ps08ifAVE
67LZj+a3dnDKu5ruPZojWj+1AZE5geB91ZFwtO6N/jv5avoO8b3aqlS2P0k3sm8MN6Jr5OpvmPWl
2wrX1Se3d78HjoLZVgEc0Dj7AcHX2NC14X4aJjUQEl5vquihg8iWyK3OBvLT850lqdAMZOH41lje
1hkRCEqSvtaSdPCd45LelQ9mzoovRLpvNeE/mlaTPkmui3DImwHAHmT6hkn1Vjb0J4o0596gAg4i
r9M3valDKa0N/cpxtGw9oOm9kmOGUSHl22qY0GhCC8w3rc/Jh7c12RyzqVDohsMO6M6ETQcOA4gz
NkRr4YboWg54HpEXaz4FN/BAHzcqyX6ZxC2u8XpK/mrGoj9aTqt9L3vwodQUDYJE+VRSWD7QWMOL
SveGb1R7X6Ga2WCtKGSIRh3WVQte1HewFaIo/8HDsaTBhK7A5RJsqulCqSKob4ZEyqu6KqtjwLaz
DwrcMkmjoTNBP9XMULTDwiFjhQaGiToutqIHawq5QqToaWmiFytnIEflyvRG7xo2ALFQrTNCK+ZM
0yecaFpSPyBLwWiqnWq6cd0Or+NAxa+NB2CtTJoNdczRYOk9Ma44Ka6SMILqDPqLUX5VQ83pv5JN
CaIcJw5eIzo2/ohKhiHf057RVnGMGrIzBMHpSaZQl6Cr0HvSiKYMIaVLNNS66RpBOniNWL0aCUeg
x3iLFOUQxbH6DBMoWpVZ6eygt9AMwOQDPVcbEBo5zs0bWmhh3lIEQLlHSaNDPXa0+s5q7JKuA2wb
+gSSm0Y7Fv5Gdc4v3207nx7pMMz3fQ1jK2RUSGusdd6PdBBLD9Iy3ri40EX22N7YUNZ9SsHIjyHx
l3FFCq2tqCxpkBqvcI9eyzsCJ1va/kb+pcYkfOSiZXU0Wy1cGbUZ8gvdOv7at7C0TFvD9RxLQ9hr
vnVTFz6QCpSNH3Y/tL98Gx9DieGvlhQ/FcjsDiJOsSM5bpz/uvQXcgO57gTt/MBkneMegbfgbGWq
sxWvQoWVdxpgBqR/KvHSvMorepQqkf26tPV4V8HOvZaUV+QqUr9d1Ry8iOGceF8RCYXLKZZnoULM
0romLsGxXd3RxppebBISnvn/JcKgCbRN2obaRrbBiL4PNhLERP2H1kLIBJErf8S2CLkvxCaX1JJX
I2ZTBNnRlraF4sTPhHXr2JD4aoQt11xLO5QGUX0dt2A8eMqrjUnTDiMR4eAaElk3phGHBIkOW1Gi
Ty7oj2Jc33Wa+UITG72kNNWutR37RnqUlZwViJ0M4W+KdKzusRG3NtWUlrhGEBTgVCFaNza8dBDY
BVn8iFdRTRb5bAoCQg0HLQxXsmrxs7EtGJ0+1kXK6MId/Bm6COjfUWFW/aeo95qvJqZdeKwCLR1L
AcOMFGRrNRUe1suC6VeFGLwQTvmiaIVvHe/gImmgwJuzSfQJsmupwaGxuIDegQ7iRIxkDP7n3CvN
WvnNp1D4UmY5z9Ml+l0fZNZjkILGajDvn/SiQLk2uC6ye8itMCIrAHmLri6db/RYUL8dyzBu7R4Z
JW7lX6d25kyauNPqIRJzbpHtpmnCr5Iz8SrpQCrA1YFhkbdgCtpL3GkgrIX4ge9wt4MioWPQNru0
ahoFSKS7NFsNtEgUcu69RRYJhJiheuEKbOw69OIopElLuSkNg6USdZTERjTsTU4vOLHa8OAAbev7
oYSNTBpZ7BTHfEDa60GpYjMCIDPNSl2pJGG9FYrPliKxCV0LJ3wrS19hlr84jc1+06VkIIfkD9tu
XP3Euhe6E1ffGk9ZO15P6YjNGOnFV26JWnYM2Mq1Ae+yhj90FZWa9TTBioKUF1avZMSYO1Uk/XMc
WDZHCtOuNumi0j2baCRjL6NCU96aJrx2Dm4DqopoaacCY0mJUUJYZ/luaoR6y6OGXE5Fb8D3oEud
T7o/Gd8ulJKIUKXDf/7r//yeEA/1jazlEPdiHNMwLbRf//TnLWEK17QEnR/L1I33P99KX3LdHvMj
0uhP/lSscmP8dn6Ij4HqDGG5FOrCtC2pL0LbAdkcOtNdfjSmu1G9oJuzY3TLyCHPjzO/ifdx6jyE
4bgmr0roJGG/f5SQ/AprTN3sWEQHQAtZ+GuLfbkNv5bIDs+PdeKZpK4cV7i6abCQFmO5dAgrMcZz
DNIdMdF6tNP8m8J+PD/Kx7h7Xtdvo6j3T6RcZSjVM0qZ3vjBepLXrfx+fogTD8JGoIQjpSFopSw+
TjKAnNCQzo5/Jfm3Dg1a5nIIrs8PYpgfPw26HRM4xoCCiS/m+weJwNdkjbLoGH93rn5SrIbOo0pu
uF212o1sH2idB+7L+UFPTIffx7T092PSrhcpBjvZ0cHRG25iXLgbnzt8kj977u35sU58qHdjLVZR
5LnmJMjaOCpQrx7RnsQjwxi/nB/l5BOBhktIPdLFKP/9E2XktMUw7LKj6b7Mpl39WuvmBFX4ANNf
54cyTz4R09u2mBsu6/b9WNBOnV5veCIqGWIyjtiube1fFmkSq0+l/GQJb9O1nwPrmswv2mLguxJp
z8HN79nEQ48b5iHBwmy4Jhrw/J/2YUN0TN3RmUamMKz5f97/ZUNSNpoWuOaT1dVfKvOzyOxf/26E
+S94+/4UAiv8v/8y/m/zvyOI/Ji5j//y1xdvFuTMRQbM318ZED7itca5fv7vt/n73m2Eizc0//Pf
/v7Ks8EPdUZwQIFzYp+uEus2vrSmT44Chci02f9sKrr3o3QGGhACr8QTd16oJ/iTmB7OM50gXap/
00zYXH59NIfkm0H3ZrDK55m750fJzlZcubqUAp4CfHf+2T/ODhsRHXoD5dgca+5iY45zbzB0nSTy
1n217c/Rzb/7+cVDS+z24h58/rnC2zLdtheOlRN/vWnM54nQTY5Mc7GPoN8pYFtYoGrTvh120XBh
Zpz+fQV1wnV0FvXi7ZDxR56yZnhPQJsZftz/4M83bdvhQMFOXar5GPht4kEMNApHr52nqr6vcJy9
sMue+uulISVKLFPniF+snFgKPC/GwcPa8GbcVsOff1vTmo90S9qSnW9xSBlFbhWRlvjPNu5qJgvn
jxc+LABlKmgjgs1LLH5fBBJekOZoT8SxrzABL7X7P56cvw8gFycewmRjzEjIxfmLO+wuyx/O//78
ft/vKzY4JZ4Fc1KnrRuL2QO1CRJ+k/vPLjovwrzAb6x/MEFhf9g6tQI7vJqnwG8zqNCLCBN8uA21
/8O9NxEnn3+Ej5sW7hbCZm4KOFn6sty1tKbRRloYz+xARHfClxKkuJh/PlHfjbJYB4Y2Vk0lRPgc
YqeDd1N24SlOLIR3v784AjEkh2tOqu9zU1034TVw3Pm3dOn3F1+Bv5zSNpTh8/ji4B9XXtijT3wE
jgtXoT2SLgXuYhMNLaJ1aPgmz3m2hvmb3JK9oIWr888wT8bFZOUAoG9hS5PWzLLkrMsqofPKIHpL
aDa4dXYH76Xyt/Duzo90YlmwIiQrw9ENKLGLbSkNsfqH5FM/p+oB1istaekezg8xbw2Lh3k3xPxG
f1sWZR5EnMRl/RxDKNwOGR0Yhcye+KtJf3Tj9rmuLYwpMeAB/0sBEv98eO4HOhdEw5ZqWQzSkwsQ
PZgVHRC6vNWE8a9NqPhDYTrNISqIYdanMIJ+oVvXNVX33fnhT0xH9/fhF0+fBfqkS82onrdz2KP2
5fyvz7Nt+W4l/3FAJ3TuwovFZOGZM0KIrJ4H46Wankv8dEn/w/vAVe1G86/Pj3ZqskjyjPD0MLkR
G4vRFNwUGtuqIk4afiDNsdL6KYr0wgc7MfldqSzO+LkMspeTP2ky1EC5VT2jbfK6cD2kP/uecPN2
AwJ4/oFOfRzLormsWGquWOITdHrLUvVD9YxU5Kmy/ZveEhfOtVPvDFogPTYgENtYvrMqC4dJRRXx
cXgPPOG7Zz7GRoN7X0RUyx89jaTs0iVgmaLMgEHqLj5P5EV+PVojJvAI7oHVaD6eH2Cx9/1nAGVJ
5QqbO/eyPoVn5OlYDfj0aNHHkCbpKCRF8M1i68Iua8zF4m8T+z9D0blwHVMpl/P6/abhUgqPmO76
j0i/WZu0PgKCYVRB793GLUCHqdkfK1t+p0937yX6hT1r8dU+DG++H7716Z2g7aT1PKqvk2W+WAEk
UrD28y/UmKua5WO6fCwdhIn0m7//+W97o9GmshqtVjt0dmFDuoOqn6PU9Bv3s1m2R7ty1ghor1G3
rXzNunDSn/qc4JAme/+8pJdTMyZpkBz3wjvAyiHE4XvRxJtk/B5NF2rTk+Nw9Xcdm26is7z0gomL
Voedcii5bsf1Z/wwr1rnCdvB829zsZr//miMoQQ1EivNXHy0YkyKGnjfO3jJRsT3cbH+49/n+iWF
aaCUUvryJGFFhJ00XO/Qpk9w29Kn8z9/as7z+46DHaqrU8Uv1i/iZ1dlXqgdGjs0mRGdWGW0F2+m
KvPvW2SNa51G92yeWO8HRVJG1g8Yf1Px/JMHpdaHAMi7tOVi8fXTVLeZGTMrUeXdW8Pq/IOai1Nr
/lCGLrksUsa6+oc9MZcYuQxCeIexCYqNGdL9yS04IQQWQllIjOTL2ONvwJVM7bixoY3D4WxXhDr6
CprdPxoiObdDjMLdqelPoqZJdqKYICn4ah0b0OktmBhEJGr+hsi9X6DxtyFuDZiQyfupNluYNURO
ONZ4qfg8sW/wZJYFtsPx9eESKUsjCyNdeQfNSa486N1+4hz1LP+zc+t/XuDfVSiXmQ+QpMvcnxzU
8gdorlfkYK3KCwOYJzYmHuR/R1gCkL1PcyHRAu3geT3xEiUQmUmMvHAe08kidAlzdox1KhNzyMnY
4RTw2FnqduzdvW9n17aF1DUghnLo4ULUmzgN90Z6qUo++bJtIBPFFqr47/ebtGERqOwbimla3Nuk
QNHBLMcL5duiGPnPmwZvcLke6nC1FntKgrvMWOgGFkHtk6d/zkhpn/tQE5K0dLywAZxaFtSprg2/
X5EaOv8tvx0Gdix7yGeJ/xhCmsjLN03Z6yDekdEyamQ7NBequRPbpYGzIDw1W7dozyy2m6jNytpC
xHkYxoeIxK0fF1b5qSlkOCbT06A/YyyP8FrBnsVyWTv0gwWt3rP1VWCJehUVUUa0NAYTyBbN45RX
0Z1Hns9OTuRS+o33xRSOv55aYNp0vgTZXuK9DQnGl0UqkZU6GvngZefcyqr0n8//1afmlKG4dilg
LMNa4ihljyqpx+X70KjPPoJpgSKq8rTN+VFOnIjGb6M4C7CDZNk4xsFOO+gGE2sVfWv72yh6/AeD
uLYjLJfeCP/7/XRqlFXaBAezSWC7uNZmI8sm7L21V6XwYMrKv1BOnFoqMyoBxmJalr48NaYE+oHC
luGAxwg2F+hj3F9JTLjALFq6sFROj+VwGCuwlg+NRUEotVvnPJsWEA6A5YKRYrQ72ZwFSBc7/er8
qzy1Mmfg/v8PN//z31ZmInOzsBIebYKA5Rs7ssXx63tpzGOISBE3lX8wHI1+i4YggKFanL+ih89U
AyQdTDy8A3ZQ4qmudhJ1iJ5fOOpPvEgOY4ebA9cGzA8Xe6jVdgFEdmqzNuj3mh9+6zyx67VwU9UE
5CXThe30xJ7z+3DLiV/1YYrWc+Dkn9B8P7Tpl/Nv7tLvL95c4tSpM9r8/pxpiJrqElxizO9jUbCb
pkkfmM6pUrRy3s8Ep9FFDZOVB6jlD9NZ4yk37ayO4mTDNo2sKuw5+np7o6cuSvrym55CqpwDHSzn
Zej7O5r7e7w/Lqz1ExOUP8uxTPZZ09Gd+b38NkFtRBk6NBOeGyNRQhuS8kbr8GILiLfx05Wq7Asr
4uS8+W3AxXtAtdLFQumY12rdvTWnp2U8N4o/aMTrSTMurIi/7yIf3ruQnMC6pfPDi3lq6pmHuKrn
vXfI4pysvReYd+v1NzSp+RXmYGO/E+g/iknuYpPv7hf2hU375DsWXJUAeClel2ABWRgBXKf5GkPi
NMl+9Di6YkvKj+u+JtmFc+jkPAPXQavmgI4t72ZVIaWAa8K61Il+T6yNMkgL+EHoN/68TGxI1faF
a5o8+U3ZubmIukJ+gMiNTuljm1feIbCfcjh4BbZKWC3APTWgjh6d4Ysad5oMrvh3aaAiAME0txix
3jTylZbVqxgCWw7fCuPP2CHwDwfVypAPkbJ3+bBvKty5CIOpLZMU2r2GTWIkb53yNoRh3SPI0ppD
niCZIM/IeohG1DH9Qxh+t7y9FV/b5nfNfR2t64mopKG/sA0apz4u04st1zToy6rFfK6DnstGF3oH
f/iG6D4dDxkiQQf+lzG92bivtgakuO6RrLOsj67yOaYyJa/FRVTQE+KNdVDjqP353cw89UXmP4lu
sU2htmypeTLBCjU13IPt3w9msx7aV8hKV7FRYe6HGIGkz9HYFtNtXnyDl42QiSCX8quGmbxlIZOJ
/vLrEoJlgWfOsYPXipB8VRM60/zyojs3R+FTXsI0xPyqlktV0IbCAUpIbieLpQppEMpMZLmHmL8G
f+pNwJQp/V9ZP61NtNX9SwbVK7dem+I+T50N0uiuwZk62Al9iw0Xqj9xVaffLDujx3prwERMqofJ
+VR0u04e6vxYuy+93E/DN3Jgr+3sB4zs9RSqfRFcn/8AS+7HXP5z1zfgqgiAKLqa7/dVpaYMg1pP
HqwGs+zgQatv0vh2rI4WUz4qXpryp0SLOTdjhgs77ImjTLKl0wJQnA3mEgatq7GvOl/Jg+09tvih
Hs8/2omvRG+B0tz+u523nPCyRobXFqV1iGx57w7BzrJBuKbmnzyFmB9ghvLEEvtxal26BS5UB2VG
mIDcNUb5L0dYHH2D305dXbfWQZdH36qvIvF6/k2d+hBwlaAA8RxwwJZbg7SRDjWWdTC79OrKwV34
H/w+JDk+BHeCD/CYyHQc0MF1D0SgNfv07d/9+uL1QM53BYxe61CUnzITwx//wtF8YucErQdwA8+Z
18vi9bjtKDof35BD0cl7ObTwZtTnaCg+Raa3Hh1/P1h4lp1/qFOT1/0PT4KG9wcAyenNHh9lJm8X
1RyKtQO8jrnKJuukuPB1PgzFwscTd4arOPnV8haL5jnA8LlNjrq4qbIXm+yv9s9aBHRD3w9hvt9k
TMKJUOaWyTHIxg63bkEsdxugPjHRjpx/cR8OFIYCvpzxBdN29GUZNfsnRH7AUDoBZmXf7HREPeiP
sdloIvGj9bPd+QE/3HTnAeEZ0iuFxWss62WjL2FbuUV8jMPXAKEG/kUsoPASXnXquaBNuvRM4T9g
0/r+FfopyqC2xdbTRke2bQJIvqq+Rd3xxrVtbzXOr/OPdWpW0Ji1Qc0Bn2ggvR+vnEQPXdbGRnRE
oaMH8afal4fClH/ah+D1idmqgznuGHQw349Dxii37WmKjwm2lFVNwYmm5PX8s3xYwIsxFtMv8sNA
Rh7hddwQf0jpv07Cvond7hg4zZvp5w+2sKwL8/D0mNIFLIB2TYfn/XNN9D3GfJAx5ygU7+DZRrDd
iG80QrCNVXVxYbiTnwvq4f8M5y7wFo1oBTwYRHzsO3+dcjfUuxLd3z+YFHKmbdGLdfhki0nYaYhn
26RKjomJbejgHK3RPU541J7/XqeWlE1L2eJMsDGgXLy7Xo2eIaKiOMZYID4R6GO9RmWw69pPyMm8
9T8YzKFxblLRue7y/B6tzE+AB/LjWFVrtJ57Pw+vXRwhRvxu/nwox+XdGbbgcr1sfySyEGFLAs+x
xQii6V9wCcNY8Y2rwvlxTs09RbQIC5ed/QN2lFo5yh2hQUxOfGOrEW600sgKVpHxAyufZ6rWO72R
zYUX+aGKYJUp6IY2FRfEVGOxYwRaVOtOxKiNeWdod+4FAODSz8+T5jcAoMB3lG62XxxRAkdr59Jf
f2oB/f7XL6Y2cuZaM8nQO6pvOUYZxKWt7Atb3aUnmD/bb08QWVXSIoYqjlOI6n0r/uULWq4a8kNS
rByYXfpeezDM3flJNf/r7y49fF6YibquoOvYH/j7em8EnWPL4thoEz7CN0O/LdIvqMDxCbAIaBkv
DXhiF+DA43biOq6rkOW+f11tNYisnRU9mV7Wt1nja3dOjJrdzU1t7Y+RuT7/gCfHcwQzl2rP/bDr
DBUy+bIdGA8V9zPtz5/I5M4P8fepuXiJnHXUJnAxZsrEYpZZmLTaWhdkx5S0cGJThkhbYTlokt2w
Ug4Bs6i6orxfaXgaNKm2wVzikMQjeRNjHfclOky6hkVozBm0Zvspn6bhlqQCAhjMzi+e+YQGYnCV
iGvGGa7sAn1fAZf3rhDkO+J6pGOLHhL9wr9C8rbsiZBpw1s/QF06VMSt1yVu841Pxt1162EdnlXY
C6UQinxJXna4s6cJJ+0BhQjWVgn3b2KsA+w1yDb0teuhEN6a7xMd/CTNjK3oBcA1rI0r+hAoi80y
/dar1jjopfENX8GvRajhDRSlTfOAPwrSUc0xfUgXNZZIqYOnO05XvwzReS8C03tieshSILG4/GQX
dfyUFDI66mi0sTuxyYxA6l9dR4bAVcrwjRubGODvbmyaHRkpEVr8mCzFRGbWTZo4PaJr/PIxH04f
0mEUyNHj/qFKU4f30lcX5taJpS9YHOyPXHh111kufYw0EsHFigOzvfuZ4v9xfmKdmLszJxZki/su
k2tRRVmNynCXlunRl/9N2nktyY3k4PqJGEFvbsu1UcuUqJZGc8NYjaH3nk9/PmrPjqqyeSpP92zM
TsRGxxKFTACJRAL/XwIh+LuWvo/Hx4EFvC1nI0pSocT5eTUnAxCvQsm49E3QxcUZuOsdrOMV7G19
K3lm2VisddzFBkaG9WI66drxIw02dxWqEmD9HwIfbtrbOmx9nmEXdX22404qvhqVMxCcWq1kTJ48
j2AfGhCZvEECl4G1DXqjsOFVFdCLUVGcY7g0+q+27Bl1U4Nf3xefritQq/KAWewzKNnekdrjv/r5
lmBMoQcmpgr9wtl5Z3BhTw63P7/GOCEG0qTI2Aog01R+xBjYzlkIOluVnRe737fgKBjGR3JzQt2D
Cl3KbWFbS3UpTHA8d8ysPAU+/jyDQ0Y40f3b399yvLURjfoAcziuOGYBaNNku7QSnLvwWKYtIK8A
KmqH8nRbzIbfMf3HWA3JNx254h19iDqDZ58cl1jRPLXio9lY98Gk//4WMTTnMKLn0uIhHE8kiExh
mnF+joz+zCMD0Dv6fWXNEm02UgnKKesNHSNw+O+1g4fe0uaGGjbnmd5onbZHe4TiWXsfLR/thHbg
AfreTFKC2DCEdYvI8anXavRCXstMzAKb00rm9z8peXFs4B+4vXZbAqiv02fGJql0+l8LyJ0E4umy
rM9GRaEOkB2JpW24jWVQticFW53GELwyLj0jTTu9Olv6If/8efraTIdE4i0b1mzRWqbSpEW1i2vr
tQ61CepZkgEW6GWzP1THOYYmtQc0fknfslo8/LpYNf8Wr0JOoZk11GPVecqrPciq+/Prd8NCB85E
8+f05LUmc8sWgT2EiUXZHqiHWbZUW9vNCBDPyqAK8kwoLJWqEOGtKWrOPARBqMZ/X68A5zkXRcIX
57qw3ZlWes6YNyyQA2FRF50M7eG2hK3NvpQgHLOdU4O7Ew5cR8JsxVUCyjI8KsMPUO1uC9paKs/S
PSAL1/Zg0d0Z2J6bGazyc/gfqDm9ShJNNj9P3s5bDC0ZpCXXW+0oQ6jOtl2f2/Irc526k77l918I
ELY6GVOwzwwEmPmdpt4Fr21qJjNkTNnRHMqkvIQI0dDs69y0a6U6t3Hzt9GS1evF61MeMn+VYgoX
KeKHYEygEi20KY3V2YA10aHTTbJCG6Z09X3BlIB66aMOONvzGIEfoYzPFG9OdhDfU957/W5fiRJW
y5haikMRomaY4cad9nzbVjcO2qvPr8Z2cUcv+0UvGwWncJp74l7As9T4+tBHxdg0VOYMqPCL+63E
K/lCCGSAaZc8s9PSo3hz9fpITl2V/lNvHdPSxfJjDhROaQclO2LWxwX09dY0T32XH4Evf/3JSuGH
5m4si2dEsTKtASJGN68Lwy2giPd9KrnabO7IxecF77PVOtJ72+bzbfrggDOkHSF3lsTCjRhypYOQ
HWh2PkwUwUHJZXQnO433t61K8nlXqM6uQOx1Bnfo2S728AmAZHv7+1v+R63EYALIoXIh1mWhCa3S
qMSk6mKIP0yt/pcSB/GnLg1VYGbGRXK4rksuZPDkHyr9Yvo6TypacNlCFmJw0zyPWaG9XwBu3evp
sCLF985e47A6BGns/p4ZMbQOtzXdsAaDghBvIBYX0RfP1W0OiWY+1cV5BgIz6+6b7D6kQe71QgjI
0EcYNEDRn3YdBLIcQPkeMqszKCZ59Xswfgiqb7dFbCwhzQ6/RAgG56YaAKA2Iqr4P+D0PGTALQbw
A3hHmBdOPXSFb5C3zlXSdG+u87nXKkEi4RaAExfnAd6MbgGerM3hdxgOzfCxiv5Qktc7FObIkczB
v7bfCvrNcIMbNk8S5xmgewBrHYjib2u04VMMXDDZztyRzUiqcKYpcG7YRlSXZyDMQuWv0Xn9mXn1
fWHFkgo0BwALCdOpAWHyX4AivV4B5qU8jZmRdUJmNfWLo6bvEr3sVSU5O8a+YZVkacuWq6yVTMZF
qNeSXVx/n3KaRsvSkpxTbx8MD4oCULUkrslECHvQQLqueuGUnBlfO7r9eNb6+mMMRNjtldoSQyps
rQUb3j/FEyaubBDPedNYL9ke0RncV1PiHzIRgstHAG1NACDwDAk1LxxCbUuTXRIc09ZQJfsuEyW4
Rg0uO4zsc3pm3z45Y/TBnh6W4fPtJds4EWiropv/51sTc3nXm18Prrc0A2UVoMQT436xd2qzD37c
FrLlgpdChMy7mrgOh56enmfb+3NR2hlkqVGy91syyI9dk+l8RhjFNkF9WjTY55PsrFuwjO/zQfJ9
IRBzhtm07eg8cIPnywCEYMIhMHhqYpSdD49ACZDob3CZ3I82fX8dWPO05H+cguJ4e900Qan/K9Sm
UeG/M9aCCcBY1sMlgNCcTlva6+zT2jmQ/b3o0SlE/tAP38ak/zRCbjN4R62K73PPPNWdIzETwRbF
HyJO53X12ETgnHV+F/c7ezjPJeN59bfb6q7aXKQLL4QIS1z31OqrpOn8vqNxlqa5R8sBARXSUNVP
Ingvfrstb3N1ORaolQF/wnPLte1Dkmul1YxSKsDJTXdOgkASLWQSBO9yimDQzLzofDrLQ1DQoAaX
PuL+XPsXy0byQSEckCnm16/V4FVMHU1rbv1W+QSkcQkOc6x98urvmlHcm8F9C7uVBuPE7cXb3KwL
qUIgDOgvL4p5aX3YnsDFfCjMr8H4qC4P6QiwYp/R59gebosUxwL/ayBUG6kEGdxRxXwyICJ6bRx1
fpG1B1V7yMfvUfCpCu7qEMbIhyEGflz5C74Lia6b23ghd/37xQkcxvOsVWGM3Mj8CO7lt6CQIZFt
OhjTR9z0KHKp4j0sKrt2VKqg9Q0gUez3eXTX6SfJ8hlb/rUu3pqsru/+12oELhwfMRHF7/IBJEoP
Vt2z3X7S+ycy6b3W/l06P7TwozI8R9WHPJKI31pECtI81tA+QaVK8LYQ9ualNvCFeTqokH69svvx
p3Fcfl/wNTeZRxiZ+D5A/UAQm70kz9s6AC6/L7gZYMFplkLR5/czSQy8NuWhNsN6Vztat89X/Pso
myNfWRiKu71xspUTXM2MxhoiCTTjGZcgMjDO+XBbwro2YghhYyjlMm/rvsjCtRkmsjyvsAwbAs2v
bgtqwjnW/rwt5aUe9NmRgTumBaCHI76BADDpGXNitj69JgZUYbAd3xbw0olWAcx4MRmxHtKCiS1w
HkP2MSBgAg73TlebHVAab5Cx4mQBjc5N31yVvIgF5phNqR6FrT8ykcSUuH43ykY8Xu4GajDNCo6F
A5CveC6RKAeDqSCidA+w5KhMACrHNH1dOQZ/uZYi+EuuT0bTm0rj5+ZvifHRy4+3F+rlAcH3efAC
veLnSgmb0U8GiByVxQFR/waoI9nLHWDR0J885e39XH9wNVm6tLX9a2bmuAz5vWylA2ExX4Cibf2Z
HjrFOFEXBwBEcqRLhIgNdNqwVhaZrvKj6uNi3XnDodU+3165l5EGBBoMgDd6arCAWV2bWJAkNTC1
+Dvc6Ep3tJr9ANppchijQ1xJotq2Or9kCbFFndwIavmcDKW7o7S/8hi5Eq9cf+51cLlWZzWUC49J
EnhK4Iri9Jy7fdIB5u6ATcnoi95Ba9bIaswbWcKVPFu4z07xoIdQRXZ+FH4OiJax8qhW4a7VDp17
72CJSvaunh4nTeJQW257sW22kL4mQT3xH9JJQ3sa0o96eDC9u66XrKZMin69moPVN6D1I4Vsb0q+
h8lT1HzmLLptghKzsIVUAXqRuPdCpEQKEOMHiEbdV85D/Iw/l8slBNLJrqFUmjELF4osqMNlbVrr
//+G2YkYFU0/dUvQ1qgwfZsCqH1e10b3399PZY6XPep/PCtdb0RZmqWajXjOWMODVX5Y2j9v78Gm
ArrJ4Ov6zkoz0LUAJYkMdayN1s+Tb9GJEZs3fJ5pKqaTrJ9QIdefbyY16YdRa31z2hk8h0mC2Oav
v/j8+vcLrzdBUnWXic+runIE3KyXPfBsOgIoKgykcFq+uJDT4WvMkL40vpOUj8XytQHOCgCjY9/I
cvPNALaC/q0FAGYGVme5UKV31VqBYY20gvYD1Q5Pmg05eKNP+a7rIRrJlvvbW7NxpVsxyH4ioKy4
IOJtIO0SEPRss/GHzHqYzXGfzMMh9O4M5zF13o80/MUD092KRO7mkjL5zIjCehURu7YcEPnDPgAg
bEwbRnXdnTl8KPLvriVJN7eiCyUN0j365dc28esFDccknu0iBwct5aZvBsc41R/SyZSI2TJBxsbW
h0yAQV7AcCoucEKFY3S+Ddfz3lrGuyxeZEhQW8ZxKUSIxxVUj52SmZ1fgzPWwx8LQ0tbfy+HU9VI
Uo+fNSwxpF3KEqJy49SQ+yQOsopPUfAF9lgIPE6zWuwU1VedJ8o/Hf87U3fDEhziVz7g/Yx4vBuB
y72ChL2AHYUyGnR04G59CxB5gHHeQzP3/bblb20ZJWhd5fmZni8xg4dhV0uNNu99kMJ2n9b53tvf
37Lwy++vf79w5WiMoY83+b5jRPvMXiBG++D0x8K4uy1ny8IpQHNJIAF+ObSc1Y4Lv0fZ+6Zu3y8Q
lK3jvlk/nm6L2VSHcjcvXCtslTgUo86tC9sNbNXcI3ahffLmva7vWmp0t+VsZKTEIaAe6YZkUkAs
vAwjz3hhpE5+aVZ7G47PRXsY6wcn/qA3h1qWk24YgfbzfrhO0zERIySMSgLVbpV3s2+Hf3b7pvjP
bWU2Fg0kKHpSmWFbWx1EL4IkZLAiZyJwH4bxtOQP3QKvpWTJfpbdBGdFDFVjHQpJ2uGFwJCrvZMp
w8KawVJuhLQ6TBBIflbSs+l84O3OKmnWtuJdlTj7ci4PcPLtTZgT2g+2eTAgUniD1qDh0U1OxkJz
2LXll6Za2nUXz36f38F+ktI6Fzwmv98WsrlzF0KEnEhNzUEb1WQmQOW753J5w+Wbp8JfSghrGgN+
lVphMfvQj4wA7uU7I5N47qZ1XIgQrAPSmc4ajBwVkj8gsnGfFGsfDzIAW9lCrX+/iEPJpMxLbbMb
EQBm1Gvb8+2NkGkhpCxmN2lhZ9Ocl/SP0E0Ew/vFe/Kc47+Tsv6KCy1gpTScJE5nP7be2ZGytxgL
zr1H85VwjuvBw7bjraQMzNKLp0KpD8GsRuUM8/xBc/b667Hor78v6AFMsha7I2alLafJuE8yyVVh
4zS4+v1CvhNkbs5MYzP74XIMNEixdrQ93d6KTRFMpPCGzjsV83DXW2G4YZ5FfTD5Now91XGEX1OT
7PamzV6IEFYJvpwpb/Nw9vPmgz3ul/rzbRVk3xdWKWqM1IpGVPD6vTMc8Lvb399aIuCfDHud9QeR
Qfi+OgE/OnT64lv250T9Y64GSAElIwnrN8Sgb2FMjNRxStJwcL0NMxRpxRRXqg9Pxk7R/bCAxzq5
d5zHeJgkW761XitaGSjwKwKtWM7X2irKy7FTuZa8a1Vl3w6z5MzYuoeseFk0QzNbBAaicBI36jKV
ITirPk08dzNeXqSaurM6Yw8H4UcnWe4Uvf0Bh+bjksgw+rdyDvSCcQbkF+asBIsGZqALawCTfa89
jsW9mzzq4WNmnjxYwwKJoltLyeMxmaFFQkCbyPW25fE4L1Rcdb831UMP/UEjG2ZYN140jEsJgmG0
SzcElYOEcTyEH5LT9DdgRK+3b2CCabPC8rBz4eQa5yKHV9XUfDU/OMG+SO+TUHJB3FonlwspT3A8
UnElvl4nJwjMCWr2xWe0bkeLFUgvEiU2JWDLYOqCL8Ek4bUEJVGqaMnLxe9cWOi7ZPfn6xeJ1yeL
wgFpEFpcf3/WMqODQHL2rS45agDmJgq9zG9Ypkshq5IX52IMuaapddXsL8EuoClIP95WYmuRLr8v
bEOXzUtSeyhhhHeQfE7W4fb3t4z18vuCsWazHlhJwXnlcT3SKqit9XNn5cfKkITLbUXA1uQ1kmuM
2Jtl6EFQj+kw+yDwHhO9xbNfrwrFuZ8N5TxrvaikkGNNDryzI2Wo9KSV6nujG3fZZB1Bu5bUf7eu
5+DIAJ1EzyNA2qJ35HlkZJZRj/4UtMVB9aAxLsvR3JmFqx4LHdRPY9DbvaM03ak2K+/ct1P9RbcL
BWgy6H/mQZ0GSWTb2Mqr3yRs5WypwGt3/Ka6iPdd/uegfK7BPlEld6qtk+JKjnC4xpOS16rWjL4B
b9uUntXkOWTScqo+1S69hMexezZtGT66CEq0JoZA0dD1QO8yqaF4RliAaizQOw5+apg7x+NJsQFM
7wCtWzXdOYwrLIxzqsUXc/nUGDIohY2znr5Pwsg6nMKPEEKJ4mWjp7hO72vefxIt3QHkzyBwUb4L
LMkjzeYmQhbF0yx5BenFdTxppzSAQKkY/EX/OwMJZe2JqWCCTSpJD/WGPzK0DeLy+vKocuW/FpRk
7dJbWj/4Y3NS8l20SALXGpiEU5DeUo4nMEUpp4qKOEatuOU0jX7f9HtS5rsF/K7GkD1nb4kBvY2r
gkX55UXqoBpzXtZmPflxfgBvtzU/a4Z/O0TKRAh+1TRxCiEZIiYP9vW9oj06sgqCTITgUkaiz+20
IMJQTnP8bmoZQpZEh6395kEeo6Lg+xJAg27fcvaQ4sMnrh5cZX97kSSf/xk0Ls7BSHeKCpTIyR+/
uuaHLn39tYoizj+/Xhx9Mu0unwJiKGf5MVHeFc6+kDXkb3nepQj92iFUyOZVlYc9P/zadDvgUnqA
3GQcXLJlEtx7WbrCa6Nm8nvnMCYJQeuvf7cP6w+42IdYi9rBWf3BnH5XfkCI/IbPrzw8tHSs2KnC
74+6ynRbuJB9gFCyHtwx2E3/nQRBAd2sQ7UtkAB+n/4AKtRbPr/eM7jirEXH6/XJZ90slqgd/Wqp
9yp46LK3qq2jAnKN/wlwhLhau9ngmgGno+t8gEd9ovslXPIDyAulKwEP+bnaYoy1wXJhIh7MzBdA
SVCyLrC2z72fNb5mHcPhwUievepu0J8gsj12+l0Y1wfLOo55vUucr7eXcuPWtiZABF86imnSEzSt
QqMoGz2ufT0DgWMAgyXr92uYBIO2CqkayPZuY2mpaBLBXPp+1lGJ672z4a3lD17lazkgOcG9Gb1X
mmnXgLUMsbHEDtdfL6ztlbBV+wtHql0jCHMInn2mhHdl8Tj0J6U9h9mfafTs0P5vT4YkhG6t56V6
wnpmpDh9FAeVHxTZb21HAIr0U9fOj/Ty72pl3unL6N/ewo1wtOIpMXsPcAMXSaGIG7de7U2qVvmF
vpv/LCVf34ioV18XfM2ABrroHb4+fMymr7PzoKV3XvF8W4WtHpArKUJIakevMBsDKfN8P6agoMTf
2jA+9N7fDT3UnrdTprugfWzNV0IYrhnplWAhUlnN5Ob2hOCVnppS3xuO1Kvvr0nDhQUqbVvnC/x8
Pk0HQIWGspee9f8vWjhzgAZNgGROgNxcfz+I8qHjVb30Lfd7XD/p7mOT/ri9OVv2BbEgmTPD4w50
QNcism5wYiPKKj97UpaDlFND9nnBfIGWgvdszisfLN1h+G3oZY8QmwLAJSAfVyG0slcLv9iCfgRc
RVGM0p/ND177KWheiSj904aYXwE7njuN+QL0vJhbY7C4yvhxWb6b4uTUJS3EQvBSt3CtV6PkEr7l
kWuvAYQxJg0bYgSlNl10XQT10+B+Vspgn5fZoVd9R3K32LAsi1ZA8IbobWAOVLCsLFaqsGqL2o//
Dptd+wdscbftaiNUWsz8wR8EwKLOYXC9L1TYFqVbstrPkhSIQMV8LMf0mPT9aYT0vqk6ON1kKJIb
tnAlc/37hS2kjFV5gZvXfp3/FSjKIQrfUJq8kiAsW645QQEPQ+1Xc7Bz81MKOsntdds4Qa8kCPac
j24JsTc6pE27i+JTP+zU5o6BAUfGUr5lAlRXV5IxjuuXQL6u4kxjENa+Nflu974Odr2ULmuNHkIA
W+d//idDxLyZlKEeE5MDs2kfujbaW8pzBriVZ38yg4/58CmpP1m67JTeNAMuzpQDQCN6UWVSy8FO
F0cnL3APgXtnyEDnJN8Xm07jTiegNXw/c9+bxqGd/rptAhshANL1f36/CAsVDXGjgdxV+VG3PlDp
cAelTyzWv5MiHP1hNJRjGBtIyfdt9GDqh6D7/wBv3zKAC12EMJDqSp31LroMQ/dbbZRPQZXc31ZE
th2C1/N6W/93uaro2PI83O1vf1+2HYLPx4rdmqXBQi0t70ZHpX4Mld0i80aZFoLfB0HQqbWKFCe8
y7O9Xh1uayH7vpCZ92UPV0G4pkJcPSEtDPuniZPs620pm9HrYruFlLxpq8UecrRI6/2gPunw8qon
GGQSWUvPT1zKF5HlQpKQipf0kxhGjhN6vA7FYQJGeAY0n9YddCM2j6kbVMcl1e8AkH1wlR7AovZb
Fqv3tVI+gbaq74fI+X5b+duGQpfo9fGTlBrU2wVLXObHqNh37VP6HUbF20K2qqwX0UETq/RLncdq
luJRQQ/VGskPhF5V2B/SNh53EdQoO9K9zymbfYyjpdm5sTvtes+qdyH0pne3f822VZFkmyviI09E
1yprke3VY819L2hOaXlSZP3VW/dntP0lQDAoQNm0hRy+8hOj+eyk3TE2lTsXpu0aRAlTT+4V0zsN
k/U4oqUeeSdqmHdNrb6+g+PqZwjWtqjpwmsy51jZPzkDPBeVsaOjmQu0I9nfbQ/6R2GxX76IjNG2
GiQt5tcleleqn4rovgzfSSe0No//XysrXiw9J2j6HnpHf9AP8Ki18Q6nuG0dW+8Ql8tmC2dMGqQj
/Cjc0OtypgXi2S4/1PmHWH1vVk+NejeGP+ZoPt4WKtNrNdmLJDDU3a6iwMPp7z0Z7Yfc5XL+pqPz
1x4JJ4LT1bberCIUQztqTX+27PBhLttTMzqn29r8P9z9lyzhXFjCmVaJ2uKYjj50+p+5+ew4X8cA
GJ0u3XnVH4P+7M2/Z9YdtKgSU9yOZ79EC87ttOGQDQYW0mp3bXdSveeC0fpeouHmfln0S4KmRFVO
bNJQMhgSi25hv5x2H5+5IewlR9/qnC+OigsJgh5uYOkJQOyVbzUPXn9vlnur+pIqpzo6htq7uZW8
PG7GxAtxQsgyhsbrbWfkDLR3c7Wj6nbbJGTfF2JRlUEwCTUlTpXefetkEV2yWGI9gOaLVJ01FivS
DhS1mk9x+FcQ75zyKdy/pdOD/oh/9l5Ex8uceABRFFUsPWIWLdxFkrgtMS4RlLTONLO1+xlPzU59
SKv0x2l4+FfbIfYwpNkwRUnPgpWgHH8eEhnfyrYKJhVEYDQAHhEy6ArSqGn2OO+N5j4YAMV178JF
1lu0bVO/hKx/vwia1gROYdatOW5zPyefRustOTqYfv9TQoiYg5bD3Fry/dk6gRiav2FIE0P69X0h
SrZMG3JGs0hae06VRyf6rod3Tr5IXE+2F0IkcTzeCtx0XabwmFh3BdTIss7gzfMfoghIV2iNgwX5
eicC3tGAZaFk705HZfw7Le6sZIXHA99cZlmb8f1ClGBZAy+z8WhRAAiT+9n81g2/9Su0vQySZ3vR
fmkk2FbhAPzm5GQ0bfibDSGX/S5NJWeIbNEE89L7IkkLmzR07J5q90hr/86MHoPW3dvemyLKL20E
S5vrAtykn1UTDzY7nm1g1ZNY2ea+rGSrMMgARywO5ORjpUxcbwjwdXoIjSe3eF/W7+3+dQiGa2HT
YuABlEo6DEA/FUqzk5OXVQ8hjm9FRzjjVNm+b2Z/lwIEU3a8xcuSgIOwb57S/Edf3mVOv4uHz51z
tto/nCE7lINEqa21u5Qp2HQNS/YUu0Pl29apgKcrPenOMW++3Y75W/Z2KUUwaV55olTr0UxXvtXz
XZLT032KtcMiQ4mQqSMYdt7ZCbw0Lbd2L/Dzbnys6+aUaZG5S4tZktWueYmYJl0qJVi24/RWXnYo
ZcFRme6D9HGZjvp0GNVPrv58ewFleq0LfHHeaFNIM8WAXpp+mGMamGFNe59ObyhyX2okZGJFr7bG
nGHhjGY51QGEeceWXHG2FYHfZx3ahlpbSMa0Wp281OVEAOzwyaqqz5o73sVklsBIvqF7DIf9R5ZY
dyz7IJy0NVtqHsJ7lY7mZDdLXh+28oBLEUJMUMCQgbCIEoYLaGr3wTXfkAdcfl8ICX0YZ8ucrCUS
QH7U+j9tI4PMk2kgBIBl6qY+iZDg+AYkid9v263s64Lj93RJ0flAPpmXd3Z7LN5yJF+uj+DvfR6m
sDuv5gQbCBj06aem+hFHkq6E9SsvPf2XIQmebkV2n+i2Wvlh+SlPv6rxZ2U4/ruFEhw8nh2HllVc
b5pPobGXvYpvlv8uF0pwbUsN0sEL2OY+TQ91Eh/C9GtEi2NRvVPyT+aUn1ZyKNf5YU6Pg/4+8v4y
jFNuya7IMnsQ3L9sgb9wQlyyp6OiC09q499ex9vxhaaw60AZVlVvhOsFRtfOk3kf56cp+qglX29L
ua0G/erXUgLSs6XMkWJw0zPujVeSN/zfVON/BsckxvX3NTses6bijqTXDEY8ZLJOyU2DNugspo/R
cW2xlsWkkg1acsM1Lx9odjWgaGl+BJWMQnRzmS7ECGqUsabPtsGp1TafmvhbYMlaaGUChOAVzzAz
gwBCHltxVnV/2eVvb9joCw3WH3Bx7i5uN3bDhAb5dIBzppc1RGyaK9BnqgdoOFgzQvwatIRmKABf
6P/ZJ80us+805ZiNkhxcJmX9+4UWuuJS627Xg5CxhAlkYet7ScqfAcl5e7lkgoQo5g1FPEQByxWG
064Nv5jFl8E0d/P49baczX0nfTDBleYfccZ2HrvUWRLC/qLQRwxXpEv71G0Rmy7yjwiaJa7XrEzV
LA4WYr7qUdrZLcG3Rlasv63Fi/mB3BkCkBfxcuuPBTCGv24rIPu64HyBo7jTNHPF78LPtMqlkkAr
+7zgeo3SmLVesAWKc1cY99JS16YpXaz/Kv/CZoPO0JvYwWYL+849ld/PhuxlSLbDgu+FMEbV9vos
bcGdkHzgNbeUnUbbiwSYFzSCdPeJxUF17mghslCCl+l03KfSB4NNHXAAOPBoSyeWX69STQKaZ2lN
nQiq9BoEQXt8F9sfxkg7abG3M+LhoJWfne7HYj2mwVPFXF/iPdH7+BZvufgdwrlujF2dtUPF7wg+
zd3Jbn+j3+P19uwCJMqJBaToC28pkqArrGHMafTR7r0MNvVW4jFbi3kpQfCYMljyyeuH3F+Mv6HL
NOsHA3CK21q8kOFSdAPVAy6NFetLrE5aWaCPw9yWz2mlxPdRGdrvqPY4DxXgspJgLHKhA0OxygIa
mX+D/See8hPc7WpWLuVz3kL1lzDUM+3BLTn0+X3fPvWwc5dKCo14tS87aMbmj3FW3Wtx8WSm1S5w
9H0bp3Sny8DNXxQD+Fk2WQfdRcYKMCFGjqxfZqUa6uewdXaG3R2V5EtJY6+W/NW5khvtiygiyBKi
SDY0bu2ApP7sut8iqFczo9xHiQ55WPyGjb3Uat34i3g1q3Za17ztPtthcJyjZIepHkfp0NDm4kFa
xMsPczsvsA4J6bnVl3X9nJh/KlW9z7WPcRjuYJA/FGV4uG2sL8IXq8c4NmYKixio+0KaWztBEoNT
VD2ndvnV6uJ3QxpJjFQmQvA5IIttU+Hx5znoyh+p4t73QSCp02yIAPRlZfyxDGZkRcZOcx5qCzKk
6rlL1X31zS1aiQ4bRnYlYP37xdbz4KBrSlJWz0Bp79LxkahxmkbvaMnO3JePm4ClXKoi5Fchjw5M
7qRsyPLR0iKQT7sdeCO7rGkPS/mQwIOadN3ByKK73kt2afPapzqXhk74uSxwTfhHnLCqrdIZymgs
n42leIhQtlclw2Ib9r02vIOBTi0fRmYhODh5pVlzE1XP0xTcDYk+7YJx2Q2KQg9BawW7sk0lEjfM
Yx1210xqUnR6iLDrruKuvJBILBSdE/rHJMu+twRAfWOAWrsOH4tjfs7AQ0xiWeVz3/0+R/Vx8GSI
VBsG6AF5tXJmUVJ7wfXXpUNXMtxcPltcd9Xz7qDFX29HgvX8vqqAAEFFsAFLwuGfF3BlmWUO6VSq
5XNs5XuzhlAz/qOw2nddNu210d5r7nGaJXevba1+yRRCQzp1RsbgF0flxPCn+blTv8Rasbemu9u6
bcpZkSewOEjh3PXvF+6bD1UPskKPUdP6NE5LcwwTWuPGyhn2OWCWrz8oYKthQsGgj9hkzuVaXNT2
WQZyYPq8jDXPLRlsoMBNq68GKGTHyDnxVbA4VR5Cr8UofVooXuAlzxEYbIdSNqS4ZdSXnxc2Rw+j
pdddJ3musqb42Fhm9ejY0vLey2zpZ9O1a/CMC2OteAA1c64rdPtHz90YneCaPNq6eWw0GSrqmiVf
WzfjojZzuJCoraTfwpY0xlTajj51z8x/HeARmNPfnejRst6p3qnIftw2t5crRzCwaLZdoS+ApRBi
eGvn/WKHZIDzHO57eq5lvOIvQ6hNrqeplC0g/uRZ7HrnBzgk+nFRKvpczJM1fi2zp8QEa2j53Rlf
W96FsehSlOA60xhXXVM51XNu77x8V8vmOTbWSqMvEQJTeq6B7hJOg9DIwFOjG/Y5yYNx5yp2tmub
4tXHN1YDpAqh2SVBEOHBMKtk7tSuf4bRR4XQq2Gefe/K4O82VGFMYc16mewlqxFuSC2thVo8LtFz
EIz6h2Yq8qPlxpWkUv1SCry7a7sjyQ6AAWI3nMUlbGmCOvgSNp11gFOhac3Da+33WoQQWFw1UiDJ
7oMvVvQ5n/z2/t99XggsgZLOdQeO45fqp9Vm6atnnLg/Mi4CQT39U7wYC+4BMTIsWF3tfgmG+jh/
CFvz+GoNrgQITmEbIJM2YeN+WVzM1Q1302vfbAUNhAjSQIlicttwv0xle6BbZ/eHl5MnLa+G0SXX
09e7hvaTvkccRojTEX7cys2fi/ndDLHozpipd+uvt9lrMYJBzdNYzuAd5c/Qq0fTwVRlgCAvnYIu
OcZ2VupBHN0Uoogx6+rSjF76zPDvzr0fINS7veOryVyfH6uAtRK58sYDLXMdcW0rCFKjV9JnK/vI
0Fai/R73/m0R6ycEERxNJP82YEbui7t80WplnrpDyl50jL/uS3PfRcfKSyXBcGOtruQI7pdoQTZ7
IXICy9tV/4kTGeKoTICwGW7qtBXMaulzNXFPnsy9Fr/2TRYoSaigiIEaoE+8blzvRhrWxqwN9vgF
JDGuygd3kWGJvdhvJFjwS2rGemDYphDLc9crJzcbpy9mf+jCQ+gcx0aSlL5YpmsRou9x00oKO0EE
9PLWR08GPvDCnITPCz6XdIETuiOfD7TH/u8gYRKgeixfPUOxSiHCkomCcfyCsC+z0tyG2GL6Ej8q
arYbma5/pVcgYL2G8rJJpHoxlTepcD7GxjJ8mc+D/TAEz8H8rY8k9vRyHJeTghDFXOk68vliPqpA
fGC7ow4AASfGaL3Lh3oPb9qnpe+ONvjGihKczNn8u2RUS1VkB+7Lt9uf8iFF5vYI/aQ4NFDUS5i4
da6D1pHtKks7GMZ9Ns97nvD2o/lYRe+H+Snuwr023wVgck7xvd197mVx+qXNrMvAals/mRHEi0tW
R1wAk0H3nTLcd0A6t1F2cJi3K6bX5gCrwhoXTt0jJwNn+dqDa2YS1Kiedd/6pg73qvXaKobw+dX3
Li58y6jBg1HxeWOcjrTVR10t8d5tk8FeQNJTKfeKLWlWrbSuW1toMHLBG8tdyRh3EB9Nj9mEI63C
lX0qRmdXSechXsYm1u5C8nrXuVAuWMbUyBZT91v1sVnej+E7Nz7f9rqXsQkR3JNRTwcFR1SOYcu6
LyNd9+N2Nzh7KWXghqHpKi7NacfTN/fYaxUALQnCipSdR41jV99n79oa5gPJQbexTmuBHLRmqAkZ
uRSSKDNQjCg2CtNXmvEhVoan2Jje1/Vyur1W62+9OrdXhH3mrF3uFnAjiWl/2kRqp6mNSZPY9958
sIy/O8ZhAu9jq5+ymoYkVTZIvLE79DxpzCnjpkwZCYrV3VIUXmFYfhlH+0Y/T7WknrqxPdSydEIB
lz9eMAQLWxqnmeogsv02Oo/Dsit/b2jprKwvt1duQw/i7Yp0DGukq5mCHpaxOE6ZKZY/eCdd2RsS
LWSfF7RIda+maMvnW/X8f0i7siU5dWX7RUQwg16BGrptt91Ue3whbLcNCDHPfP1d6nvv2YUgSlH7
hCP8UtFKNKVyWLnSQvQlWySphz0BBrgf39hEwP4qPLFNTdJGjSLrYjel9+pkMuzDzgHmET/VJKDv
gkkorE9GoqEpemZfsulzk0bga9AC4kjevp1JWGithOuI7p18J9ZXkeQL8lTlZF9UIOlJ6bP49e5d
RvNmuN5I9apIivEPuFJXs16k2jTWzsXU0A82MGWEyDsTQAwEq68S3hpA7NBa6OpooI+2c8lRi4O0
4oEe7p2AgaA8aM2gDlHCKCoruyc1m8AAejGioC38mt39WK3G3xiCER4qhnDCRdXedX9YKdFP28uM
nlkAn/B7rBsgwVuvf0HG1ulsLbqMeerVZHkiU/vkDD8cWWOb7XFdCxJOktm4yQB29uhC40P5qEwH
erctiBgOrhuaNevGlnF10p1kiGsG0AkpfI1+t83P8eBprSp5OLYnCqEoyICLAXKLDWVPh+JpjZpV
/IL2wkX0LjEvdx8ojI+MGzoKc15JYaFYNel123fxCwKD2XCmMlKwve+HVYUgDuIguNjC6+qOWKTS
SOMXZSxCq5seMxBLSvZCIkM8tAU4cuIWDe1e0L7eHdUjcWTndisByHT48y7y26j8t4RVIjklSkE0
99IFwF53stPKtf/62V4Pz6/NlVoy9LRIEBRxL3N2GPXJN3LVN/qnznD8yND8+H53D/JgjRiaCXt3
Q77ZxWlVD3pKQLnsHu2OHCV6fHv71uML87HJwtqiijCfBe1ygqj/oN7/3q1FCO+RNbPc0DKI0O2j
0nmV/nD7XvC/F7eE01JzIjLD3ryn0TK18eJkykVfJrQcgN1Znt34PEZPJIrvtnARJ7qSJURBpjRj
zTRDltuGiAqTQoYW2Dm+QLDoSOPDeUTaUTAOImdwSKVY0cX9QkHPryZ3cyPC5nzz1gDl3KH3VGMT
/U6cLrq0j6VJDosxHm5vx84NWQngM7y6IQ1AFW0TtdFFo9kp7p1H9Iyx8qDRA1vvzpHhSh6qnRO8
kidceFuZGLMzTIhZ6muS9ec0yc8zY39uT2tvY0xgDjQsH+efEy5KP9VFk+aYFnoxg33DloRud4dH
HxL4NTjJG4JompspsAJVhM4J3wsU3xd3p/2w7wAXgXkJzUphVQkHa0y1trbdIro0A4BSx1q/26o1
4c+qgKwi2rkNfaVmP/d2S6yL0QSD5jMW3F7/vW2Gp8QDzuC638Q5hxK4g7iyzQuLi6fMZO91oz/F
Nbk36c9dsisx4gVPmnLs4R6CZydQf6uyokR+SgRdtRpeCGBYIBkHwyExLwUoGes08xeH+rGFh0pG
ILi7XmAlgLZykSAVk30d2KJoSamFmsTll5qRDy0KgzpKT7e3Ze/cItcHpxueLFAZgnIfqq53wHVt
X7Sh89vyODLn32w8QYSLJ2Y4kGqtT8BbkVagV8LBWhY05anBJXqYZUpkdxpXQoRpmGrOzHGAEPAx
IzXznKf35t/4uboSIHiVFS3cLI4hoJ9zVFNQ718YCisBgvWmtiWKN/gygUksIB8ccr8/w/nHwEvN
s9OI2gp6Vi0ZNZPIMS5GuTyMqXJYKonnvXNkVxKEndbNoY94A6VLpHyd20PDzvcfJShXA1oKNH0a
YETCUSpZpatdal/iaHpQ0EygnGpPH453Xwl0WzBRRAEcI9oWCGdJb1PO6R3Zlyp5b35Er7n7h0cE
FC0dwMiFbIO6nkRut9E06IV9GekX96NifP0XwwNCiDgOBw+L70RSamUx9jhHCBcbP9L51+3hdxSg
owHaSThciGwwnrFBcrZUinKxf9jW4GvM9itr9ksiS6tvi2YBEtM1PNecgh/4LWGdSs1hy2L1ykVN
l4M6HorinVo/pdMp1TLfMQIVAXG3lDwfO0f4jTUdQWqCBiKOIHTRG1Wps4VcxvhrbVsHs6rOLL7b
EQRgDLbb/wsRnvLYUNF6jQsprI/lkd0NjQVXMBYOiEjOyb45v7OhKskCtt2Lk6EXXt98yBL10A75
BxC6SlxmfhWE5xDYB0B5ALFxUKYtXJVsbLIl7SNyWVAv75Bfth1G7MH4QjUZIH5nY/hxBrOSZiE7
J6ZKVDvtGjwuMNyH+dTAj9IalLG1+un28d6+I2AntjkJKBguUbEmKEmQgieNGc3dS2K3Xjiqsp6d
e+ObGrpnA/kCZKIYtZoUy1rKIe9eCuM1P1nV7/s/n/cehXpHm26wXq91S4+uONNUuO0LmT65ia+V
/+X4ggKOqqU0mhbjx67vfL679Sux0SiGrzu+H76T8H6MZJmWKSLx51l9aKxje/cTDs59LD2iCxyI
Kq49ySMgmpy0eRnOjp0fSCMjXNpu7pt5Divd1BBV3SDz9DlCuDuvX4CwJ8lBje6OGK7HF2zbTo3t
yLRYDcqe7EPupUUtEbC9ZFh5ECogXIfoti6m59xMixe36KqXklQ/u372ycBrBcwft0/p9g2BQucK
CjlepFBEKHCCKgK1GFj70o7fM9PwZ2CAIwAG8nqRGAzbHXl7OmwH7HAECDD++5UvS5omGa2qw3Ue
TjXxahkjomx8QV2k7aCkRofxjTiYHC99vb1QsuGFCzFZLpo1jm33oiAHbP1AFy/vbgEALJoAOlgI
1W96ddljW9WRq3YvOYjDmwcNnenvF4DHG4U9bzdCzJWUxWCmy9yyF5p/6w7F3X1ZYYHgtiEVixoG
3rZ3vb+L7c52XlX0pXeDFt0WJK/Bzn1YDS+sfxorkF9i+IBZP+qHov9+9+qsxheeT5a3RqSMGF8H
EczPyk2Ot8ff+36LwNCweVMsBJ/XyzPPmr4sSkZfWHIw55MWHSZdEn/cRouAWdOAfeToWviRwovQ
k9yNF5VSQNZe3LT0uybxOwqeY9cBCKjwRllh7c6dAG4UMGtoKXSEEf1icyhZs7gJfVFH1SuSh2Z4
ub1oWwEEZDPIHMNVQXJSRI2ObYTqVMVCgWv2HHlmd7eTtB6ei79SSXOaUQR6MPxCp6M1zV6pdWjV
Yku2XjYL4WbgxrclAgvFS+2VNEDzoduLxE/+2vBbz0K4GQv4DOHIYHhmzp5lflEOc/8NWN+71Qei
qMiww1eCNY5c6HqxgP0DhUXKppemrDyHpV4jeYp2lonn+FDCiYjgFmdUMnQZ7PWpf7F9s39m+t2W
Pu9ggxQoOtvCoxB97lZBt/khV8cXLX1f5sRP4uL+febOBBAbKm+IKNrFyGY089yS+SVNH+NTQu6O
CnJn4p/hBYMyoVOcxAOG1+2vff5iH24fo62Cgh0Ggg3UaKCpHizi9f421Vwrll2qLyCvVx5LVcs9
hLpcoJC6RsrzKe41krjoeQyP0ragDIGhWAszGfyuvDaWl1p7+MS08+2piDfibXSYd2gQjqgdrJv1
6LY2jwut6uXFzWf3I4jrq1BTWHuyaxVNnFkW1f5tgdvpYCoueFZ4fh2wHWHtetdZUKeRjmHyrXQP
cS3xhLfzWQ8vvB0JkPOUNhjemNFKqvummyg4Piay5I9sFsKyZWrSaLEFMYPpV663EMkJk43Pf79S
t3A4YtKmGL8gSIPP71om8SrEIwzLEtBd3D2gkFE9J2ZdtQje9TCNQ6jVLxoJXBWX/Pnunb4WIUZC
YiNRsgbhzVDTvab2E4mVs7NEvGsEym0Iv4ZiLQYlRl9nRj6EvXpyi/dElnLdGx84BiQtOFAAqM71
FvRKo5VdmgwhIpxgiqPe/csDhMZbjZ+B26AJ91oHlZJroElAyIsKU9QC579vrz83w64fO2wx0jpw
1vHwmwBgCWe0S4c2tQCfCK3qQYlQBepF7gPeukx5uS1oZ6VQRch56GDN8n5F65UCMJjhRkddmNpe
FAeaxPSQDc9/v7oLmeOiq1qF4Uf2VRl/mPeSIryt09Xn86tyPf6cDsU4YnxV/a41IQ1vr86ORgK8
ATFZRMB59bJgLSu21bpzVvQhiFt+1FV7dEbFU3rniB4EErtj51KvRAnPXm7kBpIJeR+m9VEbXhk7
lH0skSGbjnBsS2sobXvCdLQkiGigsAOpPSWVXG7RPn/bk38WTdQd6NKRNiiU78OpGb20VDyw9niL
1fo0/avVD10qm9beZYGhxzcKVQ2byr7ZrtCsMW5oWMVO9ENzJzSETKrMfEhYNL+baD0/Mm1kMvqF
DZYaE+U0FQDl/S8DnbCcSkWBv6gcGjZNZn5EV3M7wmtSOCDOGNHXxSF/xy7pjxGz6/cVlj7xCqWb
W29y7fGoND366EV0KdDIpM2PjeXEkndiu904swA/O7zkESUr/PfryzEYadrVWBdSn9vp0A0fbIsG
TSnr0rPdcMhB1BclK1yLiO5L0y2ulbWUhnb3nk7JQ6FUwQjqzBQ8DHkI7K/kGO/KQ4EtSlGRd0Wt
8npe7YAK0clIaVjniQes/KOTfdWnT4p9iKoHfUwk4t7Qj4IyhtmvIicAyxqlAYLZQ1idM5rkWVh3
VX1yUHKLnvKdZj9WxWgcZh1Ut51rghuynvpz7aKqmWlafES/mu+ApKp/Brags5dSKR8KRD48ykgG
sGte/7mtrHY0yOoz9fWyaKiuimpU9oTtnDz1ZvFHQV8RfXAebovZUeloVYXHD1RfaDPnCmIo7SYy
61C2+rOjHe5u64VL5aBlDa80BgaIiPb5knaWPTV6E3ZHJXohVXj/1yP5jMItlF9sc9yJruW12dZN
yAbfYoE1+vePj8QzDDPYHnAfhbOZj4Oj1kPWhmb6jp77/F8s/vXwwisR0dYqjRbDz9aLlX+tJaGV
nb3lpDU8vQK8x6awdM5TpUsVtQ0bI3DpIXYk0V7J+GKuq26VIk0ijD9mgRl5o8Qs27kB15/vCBe1
6NKqHMGIE5pt+8B6tHwknT8vzvn2Hm/1qgajW3XgviO0b7+lEa/0Kq2buStVqwkL67yklrc0YWo1
PqG/bst5C5YJigc1H7YJzhQbhZhiWrgwIruOta4I8TWG73au4WuFnfmkZPoxUVLiV2C1OjBorncJ
KZrAZtMA3QTq31cUCzQXJ5m+G9Gc/13mlH5Ey47xpayT9KQNsfuxps50bCkeZjWect2bGsORvZHb
DccDqSN2BlsW8XfxaaBzllvTkuCJpMfIU2Xt37cbDsvMAZIE7rUNBiDhhYs1dcingdEQTaGCwn3X
Fs+LLKCy3W0uAw8ooErQ/6L2b9vKbBIgGcLK6fwKnKnR8ALD0M8yJbi939vZcAg+KhR4LoorwLUC
H8yGZBaxaKhnzUkvPve6hpL+v7eFbHdkLURQULPddCBRtfFY25PPjBez1LzbEmTTEHXUFCmtOUEC
G0bQ9X0kxLfLSqJnZUIE28tu28IuYtheYOZPqoelfKfKKg53RSBwg+Qsb+Iqbrw2xwsQMtgORzku
i+aNyP4T/dvtxdrdjishwms6xaQCJABCRvo1TV6bSBJN258Eyhb4FTQ25aULNa1anbBOip75Dfrc
ukib4whI9nxTpKbxiCMC5P8nRzT6datGj6uF0LD7RnvPzIKiPk3d0T2Ojt9+BTmsLrP6tzND/B84
NVjf+AeMz/q2jEpuqrFbsHDoxweTzfq5ZukSNJEh2aI9QahaB3YGEEhjY96aeZk7JG1Z2FbF8AkV
Ueo7B306nhetklV4bXUNB6wBiQ6GHKDqRSSN4U4szSulCLPp3GcPcfV+SJ/nShJn2565N1gcV5lI
OqBB8nrlkG9F/+HcKcIqfa+5x0xGu7C3YIDd/Wd8QQHUaGxruyXGp/WzTj7U9MnNJC+9bArC9Tfq
fgJ/AESo2mn+aDfB7VvJV2D98KKeD4Ed7mFA44oAQpL3etLZxhSmpqeb34H9wNMVJ7+W19tyttPg
dYMqb7ZtGDz/s96JbklzxwLpVljSc3rImvPdwwP1Co4QDTB3PCnCRrR6nbqt2S7h1P9Nzs299Vbo
GsS9IdjoqGLBWRLO0TRYQ6bGZAhbdI8xvhZ3I9v/VwCY1gDSh47cuBoDCF9ti43h2L7qziuTvCE7
q489xtKgvh9vuzh8My9ATigzwtlx5GcndASRCNheBBRB8aAEILXIuhrCKR2dLAY4v55CK7O8uAld
9RLl95IgYJFMEH8CZ4kiHJjsAn6MocKVOnVqhR06FEP/dZJ81VYnoT0p6LqQwADRFFL26zO69CxB
5WRuh9b7Vv3iVuyQkfJgaV9vn9UN+I7PAyE23AYsGXeeBDmRGXVJnTphk4Tab3DgK+ax+TvMr+BR
O8elJDays/eQxknaEPPcoqLGIkGaaYa0PgHbc1gW/2JbMBkgiwB1gP0uhoiXmLilOhVdyDTb+0Bq
R/Li7kwA4yMvzWMuHBa5Xq4BXZuaJOm6EFUhvn5ASznJ4eXKQdCBHLaLXD5MH1C1iZZJqTopiB26
0E5G4M4/dunHtnznfla+VNlyuL35u5O5kiWcsSJXEtJHkKXAOKlTX6nvRdHjdCFXCfgrqgEQtBPZ
v8xJMe25XbrQUp/61ji72eBNjgYKKFlPtb25IL0IjjHUmPCC8PXGTA3LER1pkHv42dmn2Dndv1SI
vEBxEVShIpW5Hj5GSFGJacZjuF7vHOz27hAAYJVX4wtbUWoJELAR7cNieadQnzkSLPLesYLnjJpH
BBm2qZ+qMtC4b8iGkJp/yvl7m7xWzS+m/sinv5Yma9e2oa3l247aJCArYZCAx4xr6CtX3RqUcYHf
2IdkIl5hHlR6bp9nMPF26leb+YQ9FOyx+lXXfjX7YxTQ/AKiA4SGUO9+e992LOT1pwjnoiwJ6XXF
6MPZqbxaeRqUH3P6gypPGePdcqwuXJKPevpyW+zOE4QLDJ4fYPBhVoqkzmhnYTR5lkANfWt/AC8G
VNdtAXv7CUJXZKBxaDgkYL3CU6Uaikm5HnK6Q52eG9I8DEvj6+Y5J+mxdL/flrc7IYsX9YA1hxfw
reWpbp2yViNtGFnWx0aJgqmaPw93cxfxgwP3AoFORC24ZlqLGSda1HqFyA5oWJTqpMhKI/jfi9oV
RfCwzGBhIo4qmAbmAm4XJY6aUG3et4kdjPOn3n1vVx+7ujvev2KAMRObox04Pns9laIyoz7WdcQM
k9o4LGape8k81ujQ68hoovlmC7MCpStndEAUFwanIMqKrNJOp7EPR7DtfSuyqT1oydcyGo1Ar2NZ
Q4WdNeSwXR1QBCCzYDSsJ2YDxubkoEAMlRqA8xQdFR5d/ZwsoNu822PC2uE4vJXZ4TkUDOmEOok5
LDylFR9Y1/mDa93/nLtvgCBEsuB5iIQ4rRaleTI7XRiVER6mIGlkZaL8RIl7A4QwzgEONKh3BfuK
UEanUinGsIvzIzhDPYdOT+pAz8NMPmZO+cE26tpTY1Vy/HbeQ0zIRXroje1VnBlDEWE86G4fZs50
/q7Y9xL84KbChQKaAJAq1NKL2SBtnBpzKachzP4qyVGVETLv6Bt44vpbCSdKmVRBEehqPKOv0TKE
U2R4Tv8Nfdv9eJbFzHYWibtQSKqgSIcXdK6PcjN10WBUyHqkX7Rfy8/bCmA7OFJz4DHAK4Ai4U19
Di97dyuAUcJhyN7BpnuHEL/kVd+u0lqEYJX0ZetGLfR92Kmjv5Tu2VWcD+hBJ4lm6Vy7rw8x5MDZ
waWHu7zBu/f1ZM4Ga9OQRW2JxonTgG4akek7S//kkPLB1L7FdRu0enxwGzt+X0fZ/DNOafHLRYua
I8ns0ZvA2XRqbDPm/FeDV5aFGfSFGx8JM2Vw2O3rCEJmbCcvWUEYWbQ/Yp2N5rzEaZjS/BSbje9q
p2KZHwZ3erBhtQOGfnuvd5LSkAglz6k7eYpCOEn9UDMCtmMaZkzVfFPLvFJ/7wVdRQKqVuPBYfHo
6QoxAuragILGxu+mNieYINlwGLu0l9gHO3YPPoizDDpATIOHQnjplrYG+AQ1qyGln2eGzLx6qLN3
ZfTojh+SzvCYph665hexZYiK7fMAKgfoujcaXntDTpEs+rjUTpaFFri+l2r6ChbjzktGt/Gyzngu
jDaQrP3ObiNyh9gdGjvuWJu6XlU5mtDTEH1Kvbl9t1SZn5DzkFiBOX3t3aOpfEDzvcDQHxnY/Avt
GyHgbbYCYBXS2dfzb7c/aOfio2wJ/eHhHqIUVswfZTk4f5ZoyNC8/djG51jm4+7c+tX4wrNYg+yW
qFmfhV39nLWF1/a1l0lJrmWzEA5QhZxIBgaQLIxT61DVPzVpFwnJPEzBppzy2Y6tuc3C2fWb8mHS
T44Mvbw7CdA0c4sVNosY2Y0NOJt5M2fh8ErdI9EkXtvuDK6GF/RvC1uZMNC1hXBpB0Dgwbcp4wLb
NAwAqTFH2ABOgiMFrSbsw2jZLLYVMwvT+XEklddZx3x4j/8d81zkWZAVvtM/m8u3KZIxie5cZaQW
eFk6lD7cU0GpFZY+WY1bZaFO3lvZMV1y34Glp35E6ZbEXNkVxZ9g7s0gFC+IMvUBaVKzxkZVQRwF
feZF0TmLvGq4OxdugGTyH0Hclr5yTXukTAqzgiBTe3arD+3D/XffxsOO2DJig46Yap/GZqj1jr3d
/T47jpIDt7tMtoHtQN0i/Bf++9XXN2OH4nuryULF8Jl1Up6Mn2iJWchafO6da7iuiNFqb9lX4czZ
qVlXzMTjMU+BQ4Bm8UANcnuhdmfyj4hNNr/Ucn2wka6MiwN2u9Sf3dQfogOTWuB8RwXjBQ0V/jOZ
t5fyas1oNEdjYiNHRjSvo0c2HGd0/723tTC/ptdSBFXQVG3tFoOLTFzqjaNXylJ9u7OAlwd/iOBl
cYQtyVR3VFQ7ycJo8Q0E0CavyB+sMry9K7sbD8wlokSowdhk9kHiXgJ5gbxojKbudvzFmR7ArXhb
xp5OBjEk754AcBdErc8wbKPemK2qCNG7TkuPgwwIvrdS1+Pz36/2u2hQ8btobREu5LMFquUUMccY
5TcZkbUfe/PhhaNF3iKcCKsB8ScCIao8j1LHjcuQsqT1nNH8zhIXjYp0X61QkNOXZxtAzMxITkXV
eV1teq1BD61zb70oDh/qjNE+HSoHISExGpQyM3NtirycHh0a5+hSiTW5cywILBoYNNzTQx3Hekmz
bOrr2srzUGfVUxVFvzPSPeRTKnFndk4GL0904IjzhK8YWdDzFkUCtIWY5PdPS4brkY3Of786F+nS
NCg6bvIw0T9lTiircJENLxxrYwKIq0HULyTLV3Kw2efbt2ZvC65RpcLXj2ikF89dS0Orh6nxolgv
9xZl80N0LUGYwIKqRL2tuQTzkJuH8evtCexkmtZYBSESYunDkqJom4Zp0Xp0TlAh8DDk7xVKfITr
S+3IQLKbdZfbYrfaYC1V0MvGNC7dOEHqwDnTgmo+O8wz788+IBaCqkgQ2aEp3KYD0dx0TtyVCrT/
iGYB0ZOW/L49je3pMlFZhroN3hkCVe3G+vAqZlP2SaowPPyJp0WfoiT4FwIsBME4my5ABMLuLNGI
jk60zkOleoyIErhFf7otYfviYwogVAEgDaEdMH6spzA5s76gDzML+y5gJvNd+r7qHhea+iS9fzI8
4uJyhxwJKDE5m+eAndvVGIexVh6M5J2z2JLJ7OzHSoIwGRIvM+sUSCifGuNQOcfba7UzPEKrvG+K
CWjaJi6p0JrO1aAmYdE+lH6V3f0EIzIIjk3U6uBMIVm+3orCXFJNTVgV1uNPBqq/X7e/fqur1sML
zwUaf1ZJW2H4LPUjXG9qj4EtixBuLzZKAGBog6HH5vx7/LhdqXOEfYbIbYfyoppBWVQB2lsEFj13
+t2P0lqO4G2bU1blSg85TnMZKyDrXm8v1nar4V4hZk8QYkOiX0x5EDtnwL1k6aX7bdvvkCq9PfzO
MuGgIhmOy8CpNoSD2lNnVAcUNQHr4n631flIPylJc0LU+fttQdtNR1AC1hxIT3Fi0fh6vR9xnblz
mvdR2Cqfiv4YL0dbZobsLBVaSMESASYF+laci14aZKqQh73E06H6VcoKIWXDC0+FWZh1qRMMr9Rf
3V9VJ8E+bPUfQr5APSDxxPsHiRD7omkLvdFbdkFHL8O4JPk3wi52GkT3Kw9QzsBO4xgk3A1TmIcF
tLozWl1+qZTcs2zFc5zD7b3eWSkQWqHEBQ8GooyWcMEH00jt3nSLy0fQe3sTumD9d+MLd7sig6mw
Kiou5nIwx3MxSrZC9v3CnQaaf0RAEd+vT+dsOrqS5dm5Ckgv4tkxUAuO5q2Cr1ZrtYqXtGQX6v6s
lcazKMDjqaypxM4krqWIoYa2mIom1yp2UYhX/ra/3r0Fq9EFvZGZrVvmdsEuINxYpkNr3v0EgbUM
TFIcEwmXUkRDDvWI/SUpu6CNa02DWUYIs7sHV+MLW2xoUZcxK2EXB+3mBiCJ/VwWHpOJELZ5WhQE
7pHgu+jmkSRB6p40WSO4He19vUpi2p0ObCodIMEumesMrzP6pIdmjb4hVltFB5hYy/n2rvNVWTu0
vCso+GFQzofWHaKZOYEPQ1lQKHWxpgmtp2kQT6fS+tNamVcY35rlXo5b5OHR4wCgHQiD2Sw+Gpke
5RTN5tmlUX6m7Sgn4dhekrUA/vuVldD3CTP0qsYxa57t+qEej7cXTDY+PyNX41vWFJfzhKseLWc0
VJXijrZnbP39gqYtY1ovPcECxXlQGcFAnti9PeyxB9Dh3EawDNjmuqBsi8gajRmQ7xBhJSBiyvxu
ZY7xEbVCLg54btib6yVykrjM4zy2Q715qs62rCx/+6yuhhdt/aWqGrPIFCssm+rJNZU/xKGPYLwK
UAtxcgca3N7w7Y2ED4acN7LeKBCAfl/PhtWsn7Q+mkMWJL+q5DgU/kwkMnYOFSqPOMgemQu4e8ID
noO7mrTWoIZZ9WmaDoYMLyIbXzDV6iZ1dKZg/MQIq+6Tbkh2nK/BWosQOMKcHQO1frDTuPzrS0G5
S8bsISzKZ0ONm4cpbZ7AOPwH1YF/66l57M0ueSTJ5c6tQakAqCoBTMFRA4mMsDWJNijzkuh9qHbU
K03PahJPdb7Ew+u/kANwElIjvB2kOL3G6CfFVVHPnaKOux2CvA4qs/Keb0vZ3HzMAizTOjd2weUq
+mjR1Dt1TksAOIoTkiKJExjVvcoLInh5PSc/4sli4Y1EVWafaCABD9G1e/HTPpgTMkvOwuascRkI
ToIeB/0WUDy8Pgt0cBkab5lAwkWnvDt/ub1IO6OjmhRtUjnEYkvG7bagBFPmfA5Raz4c4/rwXw1v
CB+vDMPQsgXDj+577dTTe81QVN1efb2IvaZFZNjNgOE75RgfLPP+7cXwSEqAqJwXJAhfz1gFcK+t
z+HwXivPQ/xwe3F2DuhqeMFCZLodDZGD4dFgwXU/mPRDei8FGKCjcO3BSgT8FAo1xEYatpKigLKs
1TBtIy9/nIkMHrozBwgAcgO3GRdBRM515aRX45yoqCmNvFgxvCmv/WGUxSp2jim6cOKxAKDJ5Iyt
60tgEQQQcJ/VMLeDagpcGSp9bxrX43P5Vwp3GlRSJRPGb9WPefqpKI9LKrEM38hbVkode4EMF98H
BOc3xTlgKHdRRGwsYRb3y4OiVtVRb3UWRO0QJ9C17XPSuifT7b/hbRlfa32hMCZGtc68LNO1MFXS
wjfNTDMPIC9NUNXvZp7mZuTU0MTxgcIqnpI2SV/htZLJy0x1VI46qEKD3hntR3dxhuOQ6MUJsT10
85hL9gPer/0hsoERBLRy6Z6cibSepjixn7mjFWaG3naPuVUFxKmDzphry7fV0c0DoygMNIpX8iOd
Y+UZvrJx7JmWnNDjnQWVOiaJZyC5fkRr5/iXPiXjczRZP5R2mDwLUB6PqkO/HKrWAepRj31Vm9h5
Ic1CPUOn2nsUeile1yxd5TeK6XzN3KY4dQltzk1GO79JWPtclfPyGpvG8K5MUJed5Uvvu6mW+K7S
qscGFKY+UF31JXdp7DesbD0314Yj+g+0Xges+291dMCIUtpmOBnVMnpgV4r8eS7tj+gVov3OXHei
fsXm+hm6X0WPSxsEYmCbacnLSCd6rJ34V2dGrgzxuD2MqLlBZJFHIIACIsIzPJuz3usdenL1ceLn
Stp6haV4oxb/vFf/INmFiLLNybEQyBQOPQovqR3XqfbsuOdYD6rFIy//nQQ+06trhZ6wpoYjqT13
DmpQi3MbIX8gmcVWNaxnwe3NKxlo9LYU+QIZmek5c5DLCgv2dgPsLPydx6WFabQeP56hGNARVnte
zJ/oxUCAvh8kqmErAlYeRCAMCw0H73EtolmY2VVDaoaGCa4V9NFMD5H9+/ZWbJdpLUPYbICb66YB
LiHU0oA8JfXdTyWG51FFRLVARyxWtbpGZZTl5BihPSmPrV8CKvcvvh8wHs4ogN5+4kummGVTdDHu
agxL0dXDnkpmwM/JWj1jBlcChHM0oNQm1ibLDBfrD1iyvIbGXp2h4kIW+9sVhGA1CmYRH9iAggYT
yGIW1WaYuZdxOhnR53n+5uqyXmB7h0pDSg3wbLybm1ywPTB9HBHwQI1Y6yXNIwVmkTafb+/Kxnfk
tEW8fw/K0WBniwCnOkMXmqaZjHCZjGBxcq+cnmrzQes/0+zPbVF7BxgoNOATAQnc3sO2VMdO7Uct
NOqXSfk0nG4P/5Y9E/cfXadgyiOhA9UrePFMn1JNiwYt7NnkkflvVo8nJA39JHsk7qvePtL6/ajG
vtI6h6p6N3WfUSzg1XZzWIpQK57G7qmofxsLGnhLrNy9nfzny9APYa0elrZ3jZhg5in9VC/eDBDZ
IPGV9haXlxSiTBL2FZjV1iKYPdGcjo2OuuSzOr9bPt1e3DenXlxc2Ie4YDaetC0nvdqrOmwYnHlD
9Z3S9Qqd+RNoAOmZsdbXZxbUygfHBWtiHAzjkVXuUUv/RKAKicsfZXHWm7Mis7+3k0YFKhD44PyF
b7Wpw3DsxbVbeN/PKm18DyaGxHPbXvT1+ILKrbQhpS3F+HP9dzScg6l3h5k9uN0gESSbiLh7dWSY
1QhBBmwR8JBn6eLd3sDdqWCdgGgC0ceGuirhTBAxKtaeTbP8BGKyS1dVD2Pd/WgmGUPGnihe8AXt
CHKuDZFtD287SvvSBtXU+GR38altkLFv8e7qevz59rS2N0vnlNv/kSXEicoosxzKICvpvhm4zegU
XMmCKnubgxA9kF/otcRZT9dXKyPjaEZpZD3XDtqHdp0nazS4NwlUkQA2gQuEVKtgPRQJRZ8RvDfP
iTl5KrR8FY0HXJ7bS7U7DYDneE8teDEigklRpnnJYCE9E9BWq56C5kG3BexOgz8j6HiFXi9iGNKm
ZhtZ3YJp9Aw9ONQgo+1Lr0ySu7LF9aODEwKe/5EjeN2OPrhAuKnWc+pGfs4Rubl2MOpLjxpAdhiG
3p/V0mvzb4b75fYMd5aQV5DiuCFYhIIZYaOIRhMUbtjqcx3DVf4f0q5ryXFcyX4RI0iC9pVGUqlU
xVabavOCaEsCoDeg+fo9rL13W6IYYlTv9MPMREcwBZdIZJ48x3O13f3vr8zg1fdn+xeRcBK3g1UN
+L7S+cQNDOGzz/ctrJzNKwvzL7iwYDPhsriFhb7eac5XBlzgT76FCV+bJgKGVdwWoK/B0+TaiKRg
OXa6Xj3bdpQm0VZf19osETSIo8KO7lJEq9efV2KrSjoi1bNLoEsmQ04dj28VMOePXN93eMJdGFk8
4WhfKq1KMQY25Z5Cf6Rj4dvWO63acXZoqo1l2RjS8ujUtS01tRiwLKyK7Nz67vTV0amT8P7qz3HG
nUEtaZTHGixT/YhBTfKR0D1r3qvsSXcTcPNs5XtWTQEOhhZJwJDAOX69SJOuaDFphXq2xJ8x+zzp
WdAPcs/i93mZbry+1jY1wvBXTDA6DJeeDV0uDZgHc/WMbuEgV7/TOSzBjaN9vz9963b+PusXG8/O
wF+jWq16TuO9ZjO/4GFifCD8130zt5vhletxbrHHDry5qtHME1eqoBNw1CHrH2LiVdlGC8CqCZQ5
EQ+APslZIm4SM08MrZomABH3SN5IcWDdxm1wO1koaKJbbpb/QkVi+bCIwVNQEmFOwFJavlbvhPJs
6ud8eKtW5JwgvbQz/44Lj1bD2UxCWNN7DSx0v6ZmYxi3vmxWCiTgtwTlJDDVi33MCg4uU6UGUUfl
T2mA5qn7i731ff3651eD0yJx2djvRRaaJrjwUmPrvlxZCQTtQKvMZMszo9i1iaFN9ERYnL4ftCn+
3ghKz5ljf0/BCfA5kxAeFqTQwUUC8jcv65RpN3ccey7XH2mSP0hd9WWl/K5NiNaOzse3Dh+5H5BW
zpOLtMOy/pLFfeHKJNfOZSo9eXCQ2fv/GVj4cT1XhZm1jXbuzc/drm02OGpu+0JnvPnfAbz+/cX2
M1KrrvSuQoKsyR8r1I/bDgeK2P0Xu5IHy0GX3ZTv6dB+zjo74Ap0eA07VMHyUFoiFAZ6JUQOsQQ+
BAk0jduGBakoN7pXbzcZfiRehzN7AeZ4WX8GWz+rzdLVzjIJnTgAee0/TPLf7y+vrxgCoSMVlnZm
2p6zh2rrMln9/cDIgHMXqfcbwVlUJdJYUh2/3/rktB8/3f/1t+cDs+PghOAfuNzl+bAmNx3rPNbn
eOJhGlx/tPZdn4R9L4P7ltaCCjRpvtKnoCt1mYnUu8YkcaPiohr5g+1moZabD6Ph+L2mdN44oMXQ
2WKkXx3dhc2FAzMzp2GjgE0UyDzFfZjyR51Unl3/vj+22ysFs3hhZ+HIOLWyMa0m9TzmL+jyNs1v
cfwPj9grG4v4W2pNi40GG0hGPHX9+NRpKIqVqLnQLfz0bWPLfLAvxjPvyYuDnYnOpqMc1bM6sGAW
LxQnuwqZBdmDsQwnaLSgmhDk9ZdieClVhIQf7s/n2rpBMBOhE17lSGYtgo1WzScC2gzMpwmvHIHq
HwK/ckv1aW1HQm8GcRqK+PjXwopRNCaqUhhlnzwJHtXtkyI/NslHMDaEarMR5d7yWWNOL60tnDGv
CB2GHtbQF3U0oX/BwAAxGJWP8C3U1PKhMuWhYGXg1LWvOtO3YUiDtooPKtGCLpu+xrXjt1W14R5v
+zKuf9fSiY9l3CZkXmtbFJ7r/ib0QdhI+nSemh4S4XqqxkO61cm4usJ/534ZIieOzhitcDJ1YwzK
xHixeiUoWRPGfEu7csvU4nC2AMRaqcDBacdd3r8r+6CoDmSrGWz1MrxY3yWrYJ+PUwURIPVMIdrH
tWFHrdQrs+Kk1dQbY/TsxaCvZeN7M093bZq/awbrOFboEeeoQ8aoDaIVgiciIHHqcT7UfpXFh/vn
ai19AEl0xL1g40Zb8ZJisWel23B33vLpsSggj6jsNOOhq09jjT7SjJ6SCkW7vPIGlEDv2167xy5N
z4+mC5/iiI5Z2P7quW5CceRKeP/zq4cZ7EGvSVqgZhau3kK9VsFLCC4r/ePifZJlncc4KvrtNzJ8
T5ItbMiKvVmtCiQoKHMCmzDvuovhCCHdRnE53sg0FMVO/VMO+5HsTO1jvAUynD3D4uWKd+RMokbA
9ARCoWtTSSpU10oyzJw1/qmdyeNgbcgd9t6hKiheJQrajO8GZdzdn9KVWw12MTx4CJT1ljKX6KBJ
apol6lnGe4sHZuKTLfHzlU1xZWJxNpFHk2ZnYGhKn/ta9RnIurdvuysLi2uTqbK2RYZ1ssG7Ad4E
MI/I/6eJxW2Z5krf6yNMUPGhaY7szShZyGfOskPY1ThA9hInpMdxnGY8RTqB64GcQmBigrevNKiW
AACd2y9vypOtNJNOuGQ655XxTfRpAHTg73wTobe2oRwN3ctIWkNdZ5lC5HXC20zY01lxj661rxTm
TWj6uz+WFXcPmqW/RharoeTwwqiRTWfHLj2lgNoHBLK1k2AbDmdrMPPfXziANO9z7goDgzHCpPHd
DD2MGyZW8kizwgpKoEBIz2XQaxMD8vFFa7jTOdYexuGIkEu+9Oab0yGgkwVcE2nruX5/kw6pWyux
pTqdR21f13sgVQDtub8ka/Ek+GrBfGwDygiaxsVccZU0uI7G8cx1/UDV2GOiizqgdSS3Q1kAb67p
+6zp/rSkebS54cs681uytWQr3gY/A2VrpORAD7tEKqiuVByjIuPZ8nkqfBBY+fcHurL3rgws9l6i
GRKQY3s8G8Agp2Fp/GhS1cvqtxKjYXsDO4jWEjRsohK/mE7axKVEYQZk2CBF81yx4Q3WogTQ5+LN
aYC9fG5pvd53qCu2oM1SRoQyElyU/FCRzC/sR0GUHVpdvVF7tmjq1eY71f759hlEjytAEqjH415d
bPmO6gJJC5WcG2vXOj/tMkECcEc2KrorBwtFFJSboC6ACtqSR0MCuThVQiNnnp6ytg7qkYFS4U9e
uD6KaP8wopkICGRpFrI8i7hfBzEpGTtinJ0+muh3q4tSDegwvoWYWNt7QHkCBgKQwUqeoNaNJE0H
2OFNaJjHpvBI56GZY2OPrx2iCztLUGwz6qkt0UB17p1nm1Ve92aWcezuSwOLSA61B8BlCAyo4ogO
23QLwn9LqTMbAE3XjBo2AC1ZRKKsT0BRVajGudBTdd+YXe2VWsc8FECzE4mRJ6JTU+0rq/iuN73m
4elY+g1Ky56byK1U8XxWF8EdjrGGYzxLnaEEen3WMpOSIlF681y0pwps+vlJazeeeOsmcOfONVy0
di+8Ute2MYrQpXm2mvJ7asQnxy3AGGqG9zf66sYAlva/ZhZeqRdxMrUqzDADBJROHwz/kM/EXP21
MB+Biys3Y07LLKswzylkiMNB/3B/ACshPUjEZrYj1DlvH0dMmxKWl5pxttrApI8GQ5Cy4+IRUo+b
6IrVNbmwtdiDYzPgqsAldc473Ut13ymBc91KGa2uyIWRxd7qunrkzauR1v+tvh2djWOETg8TfE0I
TpeBg8VR65QsgcPBWpNCOen2+HB/RVZ92oWJxQDsXldzpWI4qUnhPKK3tvEtBdywDcTOvNLIh93b
7dlAbliAOOP2Uxe3D+A7jdWpOey1RgB9OI8YnQ8lwqB5O/YfE6ZBIm6u44JJfuHk7LEcFLcsjbNS
HUp+ONwfx9rC42rDTYC3Dyh7F0dRECvNMi2GC0095Xu2RUa0tnkvP784h3nRWSObl0UaoSkgBX5y
jA3U2MqbF8Hi3xEszocTZxRibRhBnO+Bly9yVAgOuRKiMbvwhi0tva0BLfYZiPazGCJDgCCVDjLg
z72mAee1v78o80eWnh6CEMQGe9OrjN619wKxjtHmhBtnJj5IBeqlaA2OzR86eSmddwJu4L65tbOD
4h0AlHjBz6z71+bQ71+7oCEyAETQAcF/saQSsJ5DBzG8b2j+0O24/hpaTB4F4XJa6TA0ohfv2PAh
6hJwLYkkfcmQzQicimzFOqv7GxQA4N7T5j+Lc1q4TV+KQRjnYXjnJCHrNmK29e8beKMi+YEmr8Xp
LMQwq19NxtlM9mXquf3GlK3tN5B5wQPo8x5fnk/gBionLUv9TPpdl+9QkhDpxrNubfkvTSzOaJr0
fYoWIP2cgFd9Cgb9WCToi9jYZGsTBcYHDZwG0PtFke16k3VTDMJXEASfRVvVHtPI5LtttYURW9th
M/UUeGMQt+H9dm1FZSUhQ8PAEaeRkE3Wg5u6ARkVvBGTekfsNytu4zZDwmvWBANpxo18U09jxSo0
FMUgKpl8llvvq9WlIRYwQmhbAAphcTL1unanURNQchxj+mJnAwnros6YZ46G4rtmb/7DdYAnPrKH
oN8BIf1ilfpJKTSDNDqaAE52+WxuHcfV7Txj0sCljL5Yc94lF3FZjfajvM1U/ZxqWVAlYCf6rfEt
H706a4BV4hGlAoe4TIbUNnj8897CrJWmp05WQKi6M0REmo1wec0QUp5IkYOOBY0Ni9E00nJHh2H1
O6mlvjDFJ73XG0/XALUiQmv9t7vPS3OLxWlN0+IZqOLPnfkV7HFpBunaXS4/EffLfUNrqzTz0c45
gznMXTg1DY8AQVwFheTui91/o9Ou3mJwW5+6vyb0641Q6UBwTBIm7PqBuWE5PRjNg7YldbwWG1wO
ZOEOtLxxeFZgxoCvnoZd/JiUXm/vGfXIH0qD+7O2agybGtqlqI4j/Xo9pLJU9JYoOKxZ1Y4PqpWa
H7ja2HggZNqDObiolVRVbwXIa3LohVOwyN//AatzCpIMRA4oiIJw5foHVI4jaOJk+lmLu6eqFj+G
hqI+g6ydJ+nWZlzdIxfG5h9zcZLjCkjdUUnh+eqw/pXzwyaR5Xx6ltHC3DyNmx9JYHQSXlvIzHQq
3Nm3SvM9Y89WsfFkWB/B3+8vRpAKHcpxKtfPSGt5jf6rzg/jPzSGIWz/a2OxJ7KRT40rYaOh0+AP
5vQZO1+H6rb8fH/ttwazCK1kF3dcs3CeAMLZI03rGYoM2JYC5taSzEfgYtGrZOBDacAK/Dvz6sY+
0Nz5F6c6S3oiAebeqkdnciSlRHsMNlYQPymqXz8NW0wWq7N1YWMxWzZ6JhUFioJAynxLhl2rHTr5
5x8WBGwl6LSZ/yxLYqmbx0IrMFV6eszp18JgntrTjaBqdRwXRhZetGz1VGsJxTjMSK1djw+hwbY4
flcX/cLIwonyrmIZMWFEV97NjBlvzw6QGcABAv45qQW9letNRRuIXAy9iURugUzx917dCjpuBwBy
P5AtQlkBdxk4a68NTKqOsr6CHO4AxnfLy9s3043NXNSARoFV/pUnb3EsqDYOtSJMPAK4GjoDSOWn
jUfurWtHPRdNYWBXAf+KtqT3qYZhqtsBiUhSjvEp7rVPaIYH9iot3rv1Vgf37JSuHS9SniiPgz8N
2Zob1cOY9sISXWacqzaYxFeI1qFfX42/gSrl/hlZWxicZNhA2ymSdfP2vnAnTQ0aCVa3xpk+AeFA
8w0Hv/559GrMyjB4eSw27tDqkKLneJup4lFmHms+/MPPn8tuSNBg9W9EQXJJTYWhHakZ/VTuW/18
//u3pxvzgpIeCitzz+ySxS6x08HhbmKeKxtVqAOzgIHccCArUwQ211l8AclMYJsWO9csAKutAOg9
a9mgfSyZ239ThsQ43B/I67NrsaMQHYOncm7eQWCyMOPmQFu27aidFch8tciig+rp+zDYiEteKtPw
nCHb1+zYDNEIlq+p/JV2GwdobaAARs71InQQQQXiequB8aWMTUNRzztqqPuC6fv7Q1w5oLNW63+/
vyyETcUUd6qeaKiNjru4acIhTzy9VkJK35xxQPYSOFXg7tDSh+zC9UjMcqqVIsfdZTRj+AzFlfD+
SFZmSofSEa5fAloEBLLX39eMnBesF+SsOF/ludsC7K1+HoceWxrF9RuQKrgtMs0AfOXsANvbvxhv
j7hQsv37/ZuiU5zmtlU7BFC9P2NxAkLPc4eNxV4bAy6UWXMK3IYgebqeotrMGTqcenIWOJPsW2Ns
vWBvTz5KjSg/I7kAv4Ljf21AbQfStiWXZyXdZQCiMI/FwVuXGSaQjwdJO2RfwNB4bSJOaCpLA3wV
Kf9EE+437UYAdHsiYAAzBGYqwEVuJJPszkSfnq3IM0mLHS4pvyqCRtmlzsZ52LIz//3FJVICt66J
AXZihPG1EhCwH1HzkG121K0uCtgjAApAru+m0bzV9Awke7pE/0we1K36U3a2R6wtAuctM/PmuxiP
jmzlaHJNnvPW2JFaPKRl8cMh6ff767+YNnCFIdjCUxHsWxgTMj7XZlw3byZe0ykakE/y+9IM7Tw7
uSX/2WXmxl5bDOnG1mJIbpETQl3IgSjlFDmk2ct6eG9NWyCYdTO4xRDrwTEuTw08fE0YelyitBp1
DwGTjws096q6f/vcIWGKCx/kNoAGLBGExlBp00hHJSL6aSo/i/qZtN8bvsW0vSw/z/MGflZwG4AP
wALX/WJrk6oVVde3SqQWOkQQBm+Csqs7PeZm4RlZ7XOpYSfWg3lKFNocIC3VhY5EseD+VpkD8Ivb
+39/Bq42KMTNocjyKYOO2MJAlUiJpk6DAF0YF6FECkWhH6BJ5ZVbFBsrywhsGTL2s0ShA3zH9c4U
IKIFdgGjZumRO0edfuq2uqE2TCwvCbdiignVRSUq1WdFfNGt/VtpS/8zaf83iiUUL+2yzjTqXonS
dNfnO7EFrtgawuKadliBM1tjliTA2ByVTrdNPb1/efvSA3sNJABS0ACMLC4iQy0yJVMcGrXkZ+Kk
vua+69sHTXl0x8lz4jeqLL5OmoZY3UHKe2aQWlxKOU90MEDoNOqnrwwqLFW9RSHwKu+73MyXJhav
zVGRZadzmIC4HAQ9M/Ii+vzYczOJwCScHZoRIapoixpsvGR6p7ux8IZu/E4GM1BK26eUvC+Y1XiT
05Vv95Pg1kMPGlCcc/1icd5rwksjppRG6fRY2KdpyDwbbaf3l3TF8c8Zfh1VGNAF3rBsijo1RqCf
nWiMo+nhI30k9QYROgByKx7jwsay00kmBZAdBDZ0IBOjMR2Fn0t1RMDnxl7j6KmXDeVPyIO6O+mQ
/kthVUXYDMR+kJZVBuhB+qrxrvMZj3810A8OtEZT8QQtLN+sXB7IzJTHAiaOOs/KQ6Xq3UOcSwUt
mhJcjq1uy72iNsVey3DCYynUznPUzvKMNE4eTEZ5UBHoB42ZhNicpWmHNi0raOIyJGZN9s2WlhYO
ncwDPCutoEGdKrVIH4ChRAkMZnhoXqs0r6Dq+96yPGeUhR/XQ+KVk+tnalo/C47O9zEuoOhb5zig
stefCUOgCHaQBiAiUqJdZahPPdeyk97b/QENNOqeu1ZxYq0LEF3nKk9Kzr5Uud2grI0n0pdGDtBW
G1haBGmsja3XjLWyr6ayDSXhZtiKpHzHY40cCDPtz1mckD3gCyQYO9Ye+5qyY15Y6ZPWKe1RcSAI
pWZsfGxstYmSxNZ8TZaxP3Ym3zPFfklYSo60t2k46nZ+NKaGH4Rr1vsuU8vQTarmOVFrLWhA8r0r
siaNRuZSHxwQqV9VOeYzAz4mV3ARUyFRugL0ftebubprbWUIJidDtXGI+1PRJsaREav0404Th0Gn
ZTigzv0wJZaK92LhPiD00oPRNRIfeIghGOrO9EBkN57KsQboAtfkiToi8wajt/bqpHYfHQXID2jd
0Ki2Od31dMyixgY/l8l65qGmWnlYSS0wVAXCfyZ9JrQFIQNFe2edO8LXElX9dP/oze5r4Xtey0R4
B7+iJmeffhHapZZbNQxl0Ghgpp9QJxB03Cs2PUnaZ14qtK2be+WSgEGc8fnpDTapRZCnaW0MbdTW
ijhzvFSZPuIF/DS45p/741o1M/PLAGaMetGyCK6WIwedL7Ui3agUT9H0L51O2n2hm+VGJmHVErAK
wDijfQMg9+sZnEkCm2LUrajhrWdTsnNHe9ejoPz2AREkXPBsQeblhoYRzeZNWTiJFbldEzWqLj1C
YmMnjSTeeEquemMEOshP4Z69EUyFoimTLbWcCH2Hvp2I2O9RGdXk8MI7/fP9Ua3FcXi+zNkP5Cmg
JXE9ecwxS4SuMY3cIXc83A2PRiqeFH2I/dwp9mIUgZZuScKuXgXIWmKx3BWGgzJlnZBpSyP9m1N6
eXh/SFtfX+yHmrhTAeQ+jawCvDkcrSfdBjpi5cxivoBEByn1zJow78iLM2vreupO5kAjLUuPMQS6
UpDQ566J0jWicKT/Nnb42ohASWwBWQbNsxtYs2P3fJJ5h0Wast9dmYRo9vqHIYHHaM67IgxQl0Hd
qFh6J0lPo5xRvzXUk11AbVr7VZltmCjuRjSwcmTBODrLuCGIvOUbG2hOUYPV3EjTp0AB+aYwoa03
jRs7YcvMIq7jvJfpKCc3muyI6ZWn9A8INDf8wtpmuBzL4mkC9s/e6UYY0bKo6B+y0iPDCW2C+hYZ
49pRvTC0zPeXHZ8G6cAQ6fa9fe6L91YWe0VCkBz905gbydGNuVv678lqlZo1aDIl0v1EFL5vrfGR
4na+f1hXzQD/g7QTKK/IEpzTxCkCs3RwkeQFKci7jASK8nDfxJo7BVQbNL1ANGo3pFpJ35WGM+kY
SUx9qUIWtDg6BfdBK3vf0LzSi6scaiaAY77CMm9KF9SsZF7asRsp+qnt/zAEjoQdaxpCqcLL1FDI
eGPvbVmch37hiHRa8Y4msOg21a4sSt8uz6Ca7dzW64tDopdBrw0bNle34cUoFzeG1SM4r0fYrIwM
6NYM8eKLhR7rrsx2TVr5/bBFw7G6gDOHGDIfSBtai4hlBD2WGicJjRBSTpoIYjPxevqVs5/312/V
DgpcAFma2CzLouMo21hkiutGqA0Gw2R6VfktdpsdbTfSk2v+fL49sBtRvwN36PWyaYoUClGpG5W1
6ukOEIhbGLRlE87rqxnQZx3i9HjS3exFoKxSUsvBimqDROjL22eO9bHqByyT+b7hYwhxrNTLmwQA
FJbsXU5+3Z/MlYMNgntUeJCthszWMh+miD42NZZZkTbajZfJuPDHiffAcypTeN/UigeeufRRz4UU
zNyIdj2dQjRqVyDJF1nK52k4xD2eRsI6MP1Hp0/+fVvI6d6ecswr9JQRL6GosCxQErcTKgPKLqod
WpxHxe58faAasvG1XzvPppR+ObxXZOonVR1WFgvBF4cqtlKXvzNVFp8ZFDErT29r7ZC7DSiKzKzm
fg00fyXiHhQTUHZXqoIFQHb1fpz2ICdGKNX6plGYAX7V71Fo/VOj1fJDLIshEGBwAiFhVz6wJLVA
F1hbe8uIXbRjUyQFTdn4QJPSxGNob3yOoSP/TqdJ5+dxNvoWswXSdpO5p3qbRLRoRTj2bRzqZVIj
dCpkGGeT9GOoJrzPwBn0UOW15dWqIYOySGLPMovcn4xueop5/yPP8AscZsfHHvVxHz3V7vtOV+mh
hxbaEbUBkHVroGjs49rdl5VKnlrZOCdWSXQ+q8N+KHAFxCZ3HsFUl+yTmBZ+Vk3DY5yKFrFi3Ouf
eXyYjB3vPbXQqkcT2Rn0MTtdHjKiSDxOHftYCrBrWgWe/FzNx0etnNRotI3xnNW9+1GLC/0RDfVq
qChq7nF0jXnGQNRjZg3275xiQKIm0zHJKxGkZZMeqx5TZQvX/SjqFsmfMW32aU7LnVNlkNCWpfaA
/5qA8OtivyuhhpCSNvdEQ2IPj7nYI04D5pCYWB4HEYcvjVYPUhvRtU1B3Y2HDRqYC94G2lTJPx1q
JPucArWhEuYcM3TfPEnURI9VnYIXchCJH1fEPlV1nfrU4MpByF57EYnaYmMRqO8wtId8ytN6q9C4
4vwBoQS5BjATr93y10etN53SyBrLjGgyhXn6Sel+y6EMqBBe2f8ooSe/cdzmZsHFnXplcHHDkQQF
WgWt9JGsozr7OpAfOX1myQHQEKQ7vUadfDluNEiuua7LQS78CYKc2OkU2MymQyyD2vRMa3d/XCs3
AFoIceqQyAeaYtn9wngH4LBJbYQKbQCOKI+W+/sW1gbxKmsxSyXPq3W9UiLWyTRgO0eS/NIoCW0Q
U43WVv/ZK5x1uT6vXHWorZgoDs8/4yICGfQOdxCariIBnvYdlSV6w0rIsypd8WPoOuPRpYR8Tg3I
+Y2Wq/tmr9ZBWvN8Nwm7DDCC5syz1nl79IouCagSoWkN+iHLaqzZCz0dKObXdLxClX4FL91uCc2t
TrGNujgyp9bMo3o99lKYEBMQ89gr+w+Q0/FJJxYPiSi2lLxe+/huptlBBhgNyEBmLKEKMbKiIpkm
J4odXgXoQATyX1af1Q7NXyqzfzVjkQVUz+zQqXriOxUX+zbnUPtleuFNrhE/W52ZecjXc39iBdvV
2qScGCIEVG/0IZSjcHdZJtQHxQHvhV3VSDdzq0Ayzh38ggGuWpQG95B3sx5jq7H2LhvicIB7fWFT
UoaWonQ7A3wzWWtOXox8ZdDlBf4foTYSfGI4t3zIHpAWHJBeG4wQ/lHdSdWeAiNxFDg0iVulGWrP
qcmWG1lbqRkyA4T/3NSyzD0rXarwGMCfKK7+SIgZtIFb/b5/3tZO9KWJRVWkLNOWDC5MmKfGST02
iA1XOB/Y5RZADROVZg2kffBP17ut57RLGQDEkZoWX60eSu60gDA5ZeoL9DPw1OBbcIA1Zw+O0P9u
uiV+xRrQepxSzYkgCBnwnn7uIYMMFebYA0nuvh6lr+VsiwJ5bakgcAlyeGgwIW248FsFKSzIIBsw
KsfTWBYvVmV9jLlrbwRya+t1aWce/IXjcmO1GvLJdKIej+iRMc+Ytlh9V94TEHD8O5SFf9Dd1GE5
kqBRU77o6WNjwjcYHxKEY/e33saULTmY7HaMc6PGUOLqpbM0RCefCrnR876Ea80PisvBLOP5ytDG
FLGnE5UFMmos/5hCG1Q3mueuYb9Ebn3AaCuPV8ZBEPbEgWYHkCwYzXLj7bQ+WNwLwCqgIXkZfitN
PuJ51jiRVFJfKTU/400Aefvw/pwuia3+M975XYEkrInM6PX+MIckF5CicSLwiQY0r45pYXpSMw7G
SL7WpvGr5eOhmPoHe2IP922vDXFG7JtIziNJtix2g7+MyDJN5/X0gXUGSth4/y8W0Jo0wyDBBrw4
ZHpdTFnhlk5k5c9qn2EOoRW9we+4dsAQe4BmGNpaaH9Y2FBpq0oEt3YEAqtE7totBnttdZouDCxO
sIkO2NppR6T2qmeufM0cdPYOB9M+qeLZoWGHxFjvHvpOep351JVPg2i9bkuAeXWfXA5zccirTFHY
MGGYavasDtzjieOD00UU4Gpw/By9THQvkz/3129jbo0FxQYaDGu8/lQ7srMi6lPrpUm3eM/WBzbr
f0FvD/zAy8xclSWG1BNuR3wQUVWNj04JwIJRlJFZ0y8mS7+jJPKhrelPrju/7o/vdYsvL7u5cgR1
uTnhvTzlia3SxtQKxMcdqVS/tUG4Yk+0eXA6oztYVcl8y4nzTykbadQkeLN2U5uHFsT7fJ3G4J0u
lZ/QlsIKCImmh5gmB03q9s6Zhj5IRzsLS1f/PoLXGXVk1w071+JeAkq5F2mZgLNwoOzE6AwezUmd
eb2ebXkYsrp/UUdQAdokxg0leu40wCwlIPrWBRxl98dqlPwk0aN2sPVS2xUcmrPQAkj8aioQu7e1
syszvcBbe3Sxn5XsbCOPtM+STp77ilooYE628lUVzAx50ymNP9LM9ZDXp4cYQSUciaUeh4HWew3Z
Bt8GqMYHnqE64pFunNwMwEUOnO47SrsiLJWKnCoThdTUGqsXt95wD68XxnKJ0RflAC+FlqEbSE/c
tqbo0ga5yxz5iMr9UY/al8k0XrK2eG+3AvVJeladNkLq46wpNUBp5NkFD6+npxPSIORLpoqHlnDp
VUZ1Spw/iWSDp5Ctk7B22IDhB+LZgtzsDeOzZbUdh1Qr0rrjTjXejc75/mZffUMBO4YCDx5KqPEs
rhq11NC0kWAm8gxpIL9PPcN4QJJAGB8MElRf1WJXEq9lvqqH05aw+NroLo3Pf38RB8GBjnVJWjfi
xVT9cKs23VXc0TeutDUrKAJjVXBpExSZrq0MvG2mGkFcxKYiJGYXWuRwfxbXT9NfC4txsNbIR1PD
i0/tGNrpmkDJUs/ONxqRVsfhQnB65rOefdP1OMwkUQBb1+3IKauP6BU7Tra+YWLd8f61sXyslL0G
NbvOtKOiU45pBx7I3Jp+O2XbeIOQkQFCzQFCU7nMQ1COfL0/jWsxK5Cs/x3gkufeAGFYxuEowS0K
oQbyxbbOBbKTebyRY9mys0iBz6zHo5ZikJXjy8Sz2+eiCnRnd380a2+mGYOA/AceMvpNobZJlFSp
cifqXooJGCKU0yuPmHnANwKq9X3x19A83ItTxEvTkl2fOdFk+ATrtMWSsPX9RTCV1FYjWYvvf+nG
YsYQbTwu175vI4GOTAlyGTft0RQCiZolCicC3WjnZW773CpbKmZrJxS9e8AWAcWGsu/ihawZQ0Ji
gROaN4GavY+/tPk/rALyMSgUAS0HOd/5F1ysglImcWJJYgMJontWgf4eRepbCoWrU4WSCmhrcEOi
m/zaCGBFDQImDUZkfphIu3Ot4P6uXbUAHkV0EQGIjRr5tQVdJEzPhIunVlzsSPOdxlvEC2vnYo7J
kUlAcgwau9cW1EpleVUkbhSrB1cHiYgacnE06ukg4g13trrqf029eruLNUlGtD+jsIYCb/yk2bnX
dF5LPvzDhKEwCFq5+d12E6q6auHkhXAjWx3focr7bmztjUt6dU0g4oVsJsDdN/But7FAwmtKJ0pU
JDdrb2JbtdwtCwuPKPhkp3WMB2eZ+Q3z/gFBjbYLlANBBgog6fLmSqauFxlFBhEpvkH+RoOgXu3v
L8PqrnKAIgInCeS7l972fzj71h5JcWXbX4RkzPsrkJn16q4i691fUHdPNWDA2ObNrz+Lnqt9K0lO
cmpLe7ZGKg2RfoXDESvWioXe63YZw4QkLIAMOe6NviChXlbo2FUtPUAoQf8v7n2MaW6KQS0O+ODT
rdxZTcKNAnmJfIQMgnVbdbeD++fywOaX5DJU/RwjLfxKaboVoJQI0NC+4reT4+vtgzdd8eL7TFSx
SXS6GgHMRGJQzpjfQMvXT4+HlUSHAp7nMYV2hgm87+yIwtRymlDlSvfdoq5vof5ZH3Qq3WtEwurp
8pjXFvPzb1jcaEg11m7Wte69Bck2yiYwKZoermoKYUhQdVgyvGxvzU8APYGtieaj88bMrkL7qSaQ
9DBlveNM+hnIGFSyRei7Prco3iKdNbO0LG+hBs2VtIthZ0j498QaY5+o6rbxoIDWGelDWzk/Ieb5
o4mtwKzLjUldO+NgHfqP8cUZJw1EFCovA7Jvcr8xxa49Vm4EVmsNIqi3z0KD0Hw4p33NpanxXDn2
vUUePF6FU3zTDxGd7vMKZddyR9t+F1Mv0O3k0OhbNZF5WyyPCh7sFFlPtCOiMnR6HD23qZFYhXWg
qPfGVP5xPLWfrDgsC7mVklyrDX62tZjN3B7h+DsPGAcQLqIOTQ5NYj5RPj01DUSMkqG6FqLdOwM5
TA2isssbdm0tPRcaQOjkx1iXcQDwKHFDmWbfp8Nt/Wxs0S5ufX4xOBIXEIRO8XkTGth7C/93+eef
nzdwR8G9gIQPy3RWUUJ9Bxn9occrQ/zDmz4YyitL+7hs43wMMz8V4iRo2s1w1tnHfLr71WghPQfc
/H3uM+uabrUQn++1088vEoD2SKsk9/B5I9XeOW2+J7K604C7k7b48vsVpvC4xHrPWuzLkIwZE6Uy
Ge37CdAqVqR+/s/lqTp3tzDgkZnIExAWvL9Op0qr+9ziZgsMS3kA1smXUHDAo78Tt4a75WpXl+WT
rcW8yWrKWJcAAU55MmP0Q8vbXR7N+YV5OppFfJnWICZIbYyGQdjdCXnTBDVyVqgL2+3HZq5+bTxI
0qODBSkUdCQtfM5UOE3qDMy+76CeLmPvMPVPl8cD1rYzvzazRczAWBDioR6wCDMSDbnAxhyTB7si
0tnnrsGvSirasMFtXYPFpbUgN+ZOu5L26ql3ujRkwFVfixotep2XTA+DJq1rIovygXOR7hM3N19Z
xobHijfjAR6sf0UniXVENJNfdVDdvhKG3fnThPYJSWoWqgytHH6MXNouJ7rc5Sj8PNa8xhrGqQmh
pDS+k43sDpVTdFcFVGZD124yUFyl7o7XDtsbXd77E8nTm7zIIWXpDC20FJzuHerYfxxYv631gjw0
tsr3Jc29HaDf75MkzUEVrAtTBXklrTWn/RDn5m1bSavzY9khN9VV430x2Mm9VdZ5MAHwGEhwIu2t
lP0axhpQ4irVg0QYbWjKWPvujby/g6BivkMKvwM+Jxd7rydmOGV9Fdrg1oY4nAmJ4YJUQTW0sU+z
NN15MTP2I9Kjx7hNwa7W5c5LDLa1fQxq+Cuzs7RDBUjprZAMJN3TQK+lY74JFHMAnoI+0IiW/Ai5
5S7QEgCq9BrATFfp5a0myS8waKQhrzVU6Nrpw9vi4V874bPu4vzABiGUvTgTTgMBchNC9g9xZ+29
Ir9Fiyc6f8xnd6wPXO++/O4CHG5mA4D6GuL+ZVzcOLVu9bqVPDhpui81vgfv923hbKFB166RmcEB
HaBAM571gSYNsVPQqSUP5qC3INpM77D49337dcAMkhMeQUEML3sQzS/OeMfS0nAqtMFVbvXbtJrS
b/R4I3Ra8yMgpIUVF0EosKanPlg1tCSgldfu6YjSJmgnVbFRvFzcWDNvPJSRCNjJ0SYMxOJiFDoH
udok2jZiLHKMDGoSJW7GMazV1/WyUFFAQnmOckFGt6zwQUy2sRvHaCLLPnDrofOu7KTx3fypT36O
7O2ye1xsgr/DAj0/6LgAupnzR6cTV1tNDvZFrYnkdJU6EfyXUX8N0POvCSSnZuY2uPlljhyPP1q0
Mm+jlJm+IMeZBd0VG9fW6jjQZYzjibiOLHG5dZtVOVIyKDcUgQmYiu5bbvj1qbLx7gC3ETjAQBF4
OlUk1bpUM2kXFeKpQYcuJ/fmFjvw2i4DrBivDNsyPKTaTm0w1eoFfEIPuov8xhHmd6+y9qJTobDc
68vDWTi1v8syJxRwKSIxckZGmQHDhVR5MUTu1PpOed1nOyAiQqN/YmorabW2Op9tLcKWWHlNDyGb
ITL7Z9d9UVUC6PLGRb8+dfMmAzr7vO6o0hxYXompS4YferYf2I2YAneLkXTLyvz3T3GxpSdcZw2s
mNpw0AExTKFf6NDvpN54Ii082r/Lg31m/NVjQ3rk1FCftF6qjHqIQKvqTyD+K8bD5Q2wuiifLCwW
xRqElzNPDZEyfg/VTcwgRLb10lqC2f8OAwVoRF3AcCGvu5gvHqP2WYx8iGL2WmkvJb2ZcntnAsDe
J8xPANfV6I2id6rdSmmtm55J40F2hhrpsg3GTdyUdQ7toSgh3jrHuGFcf8yFvJ9cY2dMdjBK4xZC
6sS3Ido12er98vz+Lz8AtQuCrhIXXGWnSyigFo4+YewVVx05/aOjmq3KvdSuSfvqsl0rrhr9zjQ2
ooe1HQoem/9YXbw++diMdWnDKgA8vgTnjAzH7FdibbiPLTOLqFqyAn3Fo91H0n2z+btAoROqDc7+
8hyunYLPg5n//um40bGyUjJb8RzU+EXmpxu17DUviHoGsLzoYQIwaXHMVDlVCRt7bBLFRECGOkym
4qB56OwgybvmJK+XB7R4Xv17HhB1zTcI3iLL/KABDzWm8dRHMdICVF4jweq3w7Xe0xBRu19UG/fi
6gQCd4p2FSDRgT48nUCvNJhrJMkQiTcWP5v278vDme+jTzmjf4fz6fOLXVBkMXW7Cp8n4oG3aegk
YQrWcSAh0CiPYlQXEm2j3fF8483YaHBZzenVc0IrQ6UZmDGTKjKrZ6+nvsl2WWIEInu5PLTzmUNM
NNPCuP8y6iy2nga6gLYzdR5VPgoIgYd/Lhs433r4+Ny2SdEXAlbohXuYUsoHNo08SveevrP/eCOo
hnfF4bKVcy8/W0FmHwyC+N8yooCIbDplHazg1ej7hkz9LcLxlYn6bGGJNa3QD2y5swXd3RcJguKN
eVr9PkTpwTSHVDkyOadbOK2NuhXehHlixzIwkujyBK0uAx5bqPvhHYTn0Onnp9Ka+tTo8Xln9MtM
9/PuXdNC3Qsr0E9dtrW2GAaKULPwFhjsl6d/6AvHsNKcQ/Xu0cE7gu8gcXDZxLmDQUoQDLXobgZu
Hf0Jp8NRneXkaddXEcnQ/93e1NOb5Qg8H9pdxvcaACmX7a1N3yd7S+4dZreDGIq6iiTa6pF08Csr
ezRLsL0Q0K8kvNwKKdbm0EIzP1r94AXosj+gsZmHdBvhESPZKx0YAiQ0KBTexrjWdt1MLjiL80Ay
3lw4TpNxt2wzB8d/4v412rQ21ml1GHhJIP6eK9LL14TWjaVb9hqPXOpCZ8D50Dnj/hD3m2WT2Qef
+miwRcxoVKCy8S/L/KQxULiAlFW44gq/EdeavObT6BN72BnalW1fo1YyU0F5UOSjw32x1dS/tkM+
21/GmWbWtnyCfTsXP5Wp35VI+fgAG+0TxR9M7m3kAtZmFgkqCInNcAIQ8JyeAMpi5tZjgvRlEXBH
IcgaryT7L7bHZyPzoD8FJlObAzw9wAgnoSb9+Hj5VK3sPuwJEEmAtOIvMOr08/VoAPrXlCqy0I6w
M7f80Orn8XE0tUAk5qxKmXqoUMR8FJCJAYFP91pthL6r358VJcHSCvUGb3F4lBazgSl8PxYv5YGw
58uzs7LCYJzE9W9AStI866eIY91J2pKJyGvTvU3UDg2k3ZZjWxvDnBjD02W+pJeSQOjdrCV4CEXE
kp9Nl/nNsBHIbBmY//5pC5GutjpETyKi9qs0/3j64+VZmvf54tzPN9p/BjDP4qfvs7pLe6vpRTSW
McrrhyEOPeuWiLfLZlaON6jdIAABCVGk8ZfZyqovu6qZrCoqCSiYBmWij5GnEXBdr3HnvmlJs3E2
VlffhewMgTYqSmCLGw5Se1XRuHoVWUhdgw0ULLoycW41T20V2tZWCJSKSFkB6AparIXnGisko/lA
ZYSm0PGJ9xtXwNrn0eE3l6fAjnYGuvDivEBrN05JAhjpzTCWw7Fq068r7YJj+pOVhTvk6djFgAOI
qCLaTd6b30S7Rb2/MhC0WqD6jigWIFiycIamHetph6x8RH4M9c3Av5wKQe/Up88vlmGScDDAVTVR
a4fpw0QOlzfw6q8HNSMoeWaJmSWfODoEkNCR+Hzyw2zfDS3dWOaV/Yo7HKEY6oMAIi+dIROuJtOx
aCMC8BEBHTr4vpwtaYy1QUA405k1PmaQ3lwE+3TYnYxoHTqd26i0RJDv4myrU2nFmwDUBppUZBbm
rPRiESr0EaatFTfRaN8O4iYbbsECB7G0y2uxNlcoOiOPO1cFQcx6OgyvqeWM32+jET2vCf+o6QeF
YtZlI2tz9cmIOwdMn+aqg1ZAZXeYq9p6k0HLNy6/lTFA2g1PblQ95nM9m//0+QGyjqoleh1p8YHR
QE0bD5at789///R9XRC3rCx8X4D1zXtCz+gkNlzsik/Hox6UDIAP2vbZMtAU8fvg5k1UY4WVPoYm
fav5ceDHpH398mJ4aPMF9gzxGiKRhe8gtdLbgQsVveleVIwbc3W+1Kipor6FuhDBS36Zgmtrz2po
RswIiJb6Km42Qs2VzyM8wxUEfhrQqZoL36pP1BIpHwx48MRXivn27quzg0w2rgbwR1l4ZS1rJy3R
UB23RjOSycdNl/7z9a+D3wObFLxoWIPFaSs62eg666xo/FbU32OxEYCszM4sAYH+EDx18YZabFTT
KJwe3ds08gq6N/j0ojtbaoHnXgkYW7x2DUSCSPIu03eMW3Vmch2CLMpPrUB5YayuNknDzk/cLIiM
hlZIvwBFsATDjFnakLLt9cgFuUZh75hD9tzealZZGwua0SGj6s4A5aWkGjphBjfWJI1QxPAr51ob
d2KMiLmR8Vw1MzPLIAMBlOIScVsltjMC1ECjSudXxMJLcEqK78ixQq/a/brwNjKrIBFEwyccOliA
Tn2V6yZpAS5jLXJ8rl7T+OXyBl5ZGMDlPABiZlpyDOb08xD0daUuhRuBde+5zWMYMXxP154vm1nZ
yCdm6MJMYZlj6Ug3Qg+Xr09+N2ysyYoB9JEB2qujVHGuO9faDWAXOg6iqX7TJ5pv/P55lk9fAjgh
gD6hXRToPigBn/7+2GDU5qBvjMrid9LsxRup7ga6J9M+G/58eaqw3hB4Ap8jCpnLMw+h1jrLpQGR
ix1Jblh/9fXPWxCCQ5T2N2O/CHMmy0injmh2xKnPUD/ZypauLcTn7y82lJsRNhI9cyL9UcU5KJG3
WDdWTh/CGiSvIM8BOMTfzsJPl3fn1R53qkSPOHie+6qBWibzJXDjWvH1qUKHImJaYEmQJ1+2lrNc
K+sRND1RfcO6h3jcKDOtzNTJ5xcz1VHJMg30TREAQrHPVPDlhT75/OLICSNTpBzw+Qz8BWmQbTHy
rXgOd45l0SQ76xosww6Qr1kTS9gUle2xtR/M/MfAvu6ccHUjqzxDauFvF6du1ATYYSqlRx1z/Rpa
lc54Yw4by7A6DrwpEG3qUJhYBsypSfLJLpgeNeB2AFPHAFYqp3u6vBirRhyb4P4DTARFkVP/IQxw
6kBcgESivJ+sj7jjgbWl6LJuw4OYC9RC0Kox77dPB6Nl0C9AsQ9aZPQmQbu3Nd33dIsofuX0zXkK
hFQohZx3GQ2ljFmcMxIR/qeid3F6HWsQs3i+PF0rR+PEyvwrPg2FjI6pKpmSyLA+KvKQx/vL319x
5x7QNC7iZdhBkv/0+2nBAHYtOIE+1dFkL1p97YGdBQzujSV9viXtuDYaNJEjATLrx5yV0XvgdB10
+5II4Led03uvY7u1iVcq5Wj/wbMVITTaQXDwT0cUdyjvylKRiJLxl+rpDqIVKVAP4qpAETu15JUL
2hm7sncUwp8Kt9nGk3Bl90EfDg1uUORCPLmsxcl+ZEQzvSlS2rM1fjPS66K7vrxqa/OIagLS/TOn
MtbudIxNFguNJ3SKQGJ9Z3TN99jrNt5Sa9sb+lJzPglPBrx8Tk3oMRoDVDGbkL9oafjC434/WiiR
bkC6Vg0hfwyE0hx5L71Og1WwhOzh/Ak6EwR3TJ+MQ2hnRhYIMbxcnrm1xUFpfn6mIC/gLBsTwMSC
V4a0cZOBncnqkEDJHuNsS55jnv9FkAT9ov9vZXHjuBVEJBTQ8FGpWd/KCr1uvIW1n1rWHOwt6vDz
If0NvUGaBxpv6LItvF2jVKKyIZ0i1gpUykHVbqK9Q3v76sTBCjgqoQgECtWzRoE4tVHEAlVdpMda
gman6WHque1r1Van4LI1Z87WfLZ0VgMm2SgghApLOvXL8jF2Xr3yj5U91TVYRlswVab/hzTF+TaE
gp4BHuKZYNQ82+9trhGz6OkYoe++zXcSqhm5P23Vn9fWam7onF0t3hjLR35M7QGyogNOVaaAwhrx
0H/w2O/LS3XuHTCUT0YW3sFqZS1UOU6R1pKbSfV3llGHl02sjmO+XJHQIaigLpwsJODbya6tMXK8
QzmBEuG+7Q6XTayMYpZ5QV+qBS0q1OtPHdAE6ja9ZnV1vHeV6eMhsuGm174/E8WDyN2bXxeLWQLA
F00EXlodrZj7ro7elC+HnSgq68CQ4n6d2y0Xc0SVxUq8gvmxLcKR79Pnr8/Pp88vs7R5LOFNHXw+
pc/JtLfTp//i+9CN9pAqwi2wBClng8p05urlcWp6sIfofrWBgl5bAECTAWCanTHij9MFpklZgEC4
LI+5X8dvVfXldzAAHtB78pB7RMJuWRSfCEiY3YHII+VmQGuf8C2p2PPYCRYc5OORMsJbe3kLc2Dd
Gx3co0erDVLiV94t00GDfMcZALAbt+T5ZMEWcH9zaQdtQct7y+iyXlSkUUA8Q9fiVk5bugZrBgDp
QnkKWKiZ/n2xGimgfulkyWMKNtLSBkfgFnb7/FIElh5hGeQDgR5D8uvUQttofCLlJI9h7X33wAvY
Bra/yUu9Og6caGgKQBrrrIOqJE5WJ70njmZJwhiaK7g0vnowMI5PFuZt8SkkH9wCVZ4BFoqWB31G
wn4Lbnp+F8ECFLXQsjHnmek8xk8WvNKx8soj4ijzm7ICJO2qbm+afvflcaCsgBQh8s1IqS0lhZIR
WNYJx/xYN2Kvuz63th4XK2sBzARIiQF8mYF2CxfrpCwdvMSVRyN75tVD/eUoGCp1kEvxdHCOokyy
+LwWV5NeZFl5HOOHAU3mX3dQ+D5qkA6WGynH86dq0zheERfHJpVhbKG/Sbu6vAQrCw2lOORVAKmb
V2Jx6HQrm+yxsYtja+6F9s1WNx6YhrdYwFeszNgVC+duxol582X+aTvFtg4Wub7jR83P1cdH7v3e
ch6rFigMzC3Nc83w1ILdikoSMWAljBvh/kyzJ8in+027MV0rDnfOf8wIQRf4oyV6DxyrzmA1uPI0
K79jYKPUejOUjbcfCPStfVm/XV6elf17Ym8xcQWIsztobPBjl44722x2ZKsFYP7C6UMBCD4cdGTW
kIWEoO/pxHWETUM+OPwYy70Lam7TRX/94eujAMcHXgYA883O99RGUukp57FeHdvxB6Uf05aG9toY
gMzx4K5A1Imcy+n39cJx2sKl/Og8Go3vqdusiC6PYNUCXCEynQhp3KXYYcH6aahNiVAHXT9ulgUe
9FUmtlXLXdvFs8f9f2aMxUTJHH1UyoKZqtyZ/EFjj2j90b8cFaJ8j74/eEWAsYCnPZ0tkNMKt2xy
fpTeR/nYbvVgrW1ZIEzQqjC7LNxSp59XRecA40CwoTxEJH2xK1ixcf+tPNAwBHfmTZgxwAjhTm0Q
KjW3Zjo/ukQDB8aV5cZhIj4YY7tSG/0U1Z9eEF8MXySFxcsQiASk8+ADLDyglpBXt0i5qierPIrp
w/CedflCxz+Xt9pKkAJ/j2AOsAGgHJcNvtBcapMSOksQVQE3QmX8cJL8MFn8H1dS30uajd2wtrPn
c4n+eB14jqXjNBs8cOo6Lo8d9N8MAdUgqe8M77+xgkawOV2EFPIyeKxYCgEcCSuyu3OdQzeEdIsR
fu3sOLO6Kp2VOZBCPt0TQwJqZQfCJ8e2vAWyY5fJ0q/773W/BU5ZWSDkifBG17H/PNCNnxrqqcmB
dhzTY1MObx3XQ4SC4K7WfLvpdiAyeP3yfkAaEcBPhBh4tf89C5/uThDhGehb5sXRKyOC/caeBTX8
Ef+Q+OmyqZWjCwwyaHPgG/TZOZyOLB/Qnjt1FoIB59X2O/r1ywytIg5SeVgdUKwsVigep1g1WJZj
8ZS1QbvFW7Syk//2M8OBonR+dnC4CZ1ZIqvqOCsaxCGEGcctEd+V1O5Mg4Vq18xYcc4yn1QTFl8h
8mb2r8QJyoEd3AbqM6CVJYfEQ28z21X8e0y32ptXdveJ4fnvn3aBsp16coxYHAet/9bYfegMxl1V
xtdGvHU/LIlbZicHW9C3nRlwzjnrSZUW0nQQ/Bt6EyTsu0u/md03Jt7L1tvZ7k/bezIyaC3YTdBu
neKVAAvZXnBQosg0s4sv9gjaRRNd2a44ChAbq1vPuEOnx84ZD7GEnsqmiMrKjkdIMjslvP4hgrCI
HJT0BpEMPV5S0wPqHIEA0SoZIfWYl0FhfdjJlSl3NVopKBgPhHzwjF3lvV8+dX9hHYsQDKla3Clz
vt44T2UJ6eQm2BqO3aTd6zEOBopgYZxme5oYT0ZJ921tvKH6hubW0i/BkdZp9T7Bm6Mc5/5zzkMI
3GS+Mqqfl3/amavDK3xup55XAy3Py2b3pHS7dMKheuyHe9vw/FHfK7Uz0wP5qrruXwO49sDDCheB
lNjC9xiD6FtQc4lHoyyDg0i2JInXhoJn1FwpQ+oYXu70ANmjNtLUbfB93a/oGA5chfXvWv5Mq1+X
J+1sT81TRfAkhKolsKrO4n4ocgYCfvCgP9rBNOzKdP/lz4P/Y6bkBoEpMj+LgQyZIQuh0voxs4pQ
G2SgK3cjL3Z2CPHoBEMEVn4W/IWh07myOB31Sdndo2X8yfljNhyIOvTaMbZsn5sb99vKdEG+GeNB
OIei7BKORFutV4ZdqUeurjRyoz98ebpmFVkTbFfgSzmrhdVlHndmkapHZfxJdgb/8/XPowAGZBiq
bSCFWPjluQLh5jZVj2g2/91shU1rc/P56/Om/uT1RVvarZMZ6lGWPwPb2MhPnl2YyIp8/voiUjdZ
k3Smi9/+g41H7Uffvnx9bpAFg08D2QTwQIudCiqhokO5TT4W/L3hddDq5sZZON+ocxs23jJIDyPV
vXTflSUmTc+wuKn3bRgQ/Nt3vfmP4dyO05UGspfL45nX8sRPI9bDvQ9UG97KSPYsjoVm4u6FiIh6
7FOkDcsmKPnecp7jrZ7Q81WHHQAAAecwkfxZvgCA2PGqLmnVo57tqmzXb5zurc/Pf/+0qQZCipoX
+Hxb32UCzOVXl6fp3NPi59vo9QftB5SEl0lpYXoMaln4PmnccKgScLaXga6XAXEhZ2W4T5fNne9i
QI9AF4skO4wi93M6nMKrGycBmfoj0Jm+3n8kzovdb8iErkwZyvmAvCMmwWNpCczspwRSaSUoknqn
D61KhfTLThCFbjwpMGX4/lkXSBLXRWpnbY+N7Nfpt1T7+vdnbYB/H18g+1g4EkydHF2SW4/Nvgah
kA6SjMursHI2kJsALAhxPZQqln0zU5kX0OFOrUcv/2Gxx6zcG2S/1ZmxstQ4ezjoyCygz2sZHAKw
PyKEyszH+mgYQ9jU5S61N16qK0t9YoOebqeucRrsNtjIMhpm/Ys0trL3K05rbixBjWOuyZ09VM2q
bdGYCwsiDUvjOy6WfcE/yHg9qzWQLaDGypzhzYi2KfTHATi+xOGStqsArjHoozuRq5yA18rXmi2h
6Ll8cu4cZ4jb3BQCKY8z/iWp2inuY9t4zDrnhaYt/4ZGZH41ZCZLgKmjRwj6yfvWpiV0ERzjoOho
V9c9WtJ8iAkPZeANZKQBNOblYbDKAgxiza/adX6RHIi8sQP3xs4cBvvnpKfZc1rEWgmkYatxv3AB
ivfN3vhtm+jWASzKuJY5h5i65w0sZEoTu77l2gFyhMMxHVqIIo6e/dPEO1j6beFo+0YXOppZkj9C
pvvWYZmfZUBmSKlBaMLQVdAlzqxeNejXWcx+MS1P9wLsZL5n5sXe0FP5kYN26m5QY3rL3QY5VEWz
HylH74SfjiPFRm3gEAvodE8KPdqBTK0fCgpVqHI52ZuSjQ3xw6R61N3+pehrsGU6U/5aek4Vtpne
7a3CM6C6wIcAjGzTVVZAKdCFHv1OxBruuiZ/BvtJclePGtkZrfZrGk1X+V0zUXCaJ275RxuH1G/t
LtuZubC/i1F/jnuSPyshtCtdKBq4VusUkHmcbBC8ojfJ2LU+0+VrmzfeW4+CXL1zS0YOumh/5rJ7
1T0++DoEz29dD5Puc48kgWrE8M5E5SgwrVkTeknL8hnqSXhXUc2Lr0fDqIOSMvPByXqzAukZhBpD
zg03Mlvao8ABOrVYlgBZ5LoCaZhRjb8z0n0IldR7KeoffEJazy8ZtQZfJaJ0/KJzX3pRvAy1+0qn
CeR+6D4jUePkwgeYsAhybUxCMnEX/12XDJ5ve0OlglbT+D+2C0hRkcRJ0NUxP2ZIMV2ZnnoCTP6H
pQ9RwllKw74edllNPhq9V35c2QOEbqe+CWu3tapvtVZBCVnxP0VvOvEefQhgJ6g768nOOtkGsUAT
e6g3ULX2k86t3cAdxuwRUI83bjccF4pmD8jo9MdcZT906UQja0Tta4y/9br4PaRSA9ltakJDBKQh
vZX0EFvMHD8Tqbuvha2uPa21jV2WCb4rBCjKQoI2udsGtPzSF4YEVUZiCJ9kcbezbZYdKgb5ClAW
ixBs6+KPyAdxneflczEOiU+q3NxBMu21rTXjxea0uh7H+h9pN3Xn2yLhN6IYtaBtIPCbGJMTao5R
u1fWYKdQbrdTR0WkybNASvBKlX0Lqj+RVwhlsiwsEjxtUXB6AWAIdH4aCETamzHNW/M+JoBATLWa
fGk10HuLjTwYwKoaOkX2x2aSh07N2mZXuVbhW01bFXt36CZsHov6tCd3bDQgommOppTX9ViavtNa
emCzXkI2QILcrKjMO0cHKxhBhwtkR/QmJGMe0RTsJY05/MpKQx7sooTOfWxaQVoZVr+va2WZQT26
/xiTVpd3fa6+5ZUqv/Geg909rtQzLcu7kWlR4VRCO0ydgH5GbRLQQMfZUzwU77rL4Gr6zDInSFb1
bwIEUv2NcjN2Z3UKjXQt1GF0aMUYL/VAMXXI9Jj3wiBoh8q9vH/mpEz668bSkqveEsnjCHoHDb1M
rUCEZUHfU0uMgzvFybVsSp7tGNRg4wP25n2uwEYbQ1aspfmbQ9CQjxtWhTZ+QFA7ogqMVCWNH+cx
+y7LxLxX4FQM+67r5G60+tsxkeCNzMhVInUImbbUV5Q+gwr6SpntR9HZenfFh8H9TXFv7kH9SH7H
at8W+w6Q8x2Je5wEtJbfD8ykMcBGduLzhrjfFajlszCvLPUKnb3xCRXOXy3TyW3ZdA+8wCJxXo5v
0qpSeJmsTgNgKvV6N/XFEBSAMd0lllvsC4sMP1uI/xyMzi2fiTY8T5y9ow9IXLtUWne0sI07V2Kz
4DRrQWd1oHAEtZrPNJKFSPTG6Enn46wCOd5peazxW8PuusEvyulXAcFc7aCXHm+eetXY6U/oUtAw
76Hd08LZ+0Vq2iFqnmbY2lICTQXNQRIUduX5fW96vuEWv3NX4Lx2rAgYq7r42jQNngAPqnduHDBL
q8EgpZWGHjay7/M9xOBiv6EEdxC1e1zWA9jsMvBtxvWV0Y7v1Vi4oV2ih1vQqbxNJnVX92kD6ssC
WEK9+OW5yFWlIr1vnImGdaeMnWWl7jPp4VStvjP92hTaO+6MP6MJbfCgqao2dOmouD91iPJ83hIh
DuCvz/SDg6svD6eiGPLDOPISGzaF6oM5NUYaNC14K1PuoY3Sqp5pPU4C0iBlHBpNPISAvlwxRwum
Aq26OudQJsZPJEaJ/VX0xqHSDLrLUuoGWeuybwb+S79oi4OwYj/WsSZg82xD3NLtI/DU5IGqhAfo
McZpNTsJGhBGTKgWFw1/4ZZe7MUIXRorg0xaYaoRMpQo/wdIM46+VUydb6QDuwPWMzkUA1jEXSij
j5jLALetCFwU8x5sEBUc5vRkWHpGvzPMvmuxCnH/LguQsBGdPQBsE++4xpp3+MD+vcjHMYR7rm4q
N62PrigruAnHlEHs9Pl3WozTG7SQK+Ob1ur9j7Y0qT8pZQRAgVZBCupIUJ6Wv/XatvY23IMP0SQa
dAONA6G1+bVdYz48p/3HNJoj6fUXKkwJ9IrmProCFKRum9oqyAZU7A2UV5CdseMr3VB1GIu0CqAs
nAVm7NG7MYWsVGLz+hoOmfucudUuz5TzhHtMfu8hF3xj5eAGAQ8oxMlo5bCgxJvr0OdmC0HmvL/1
PKgHu+kA1tycNJPPXS6/oVfafDc69tpQN33pG1b51uDK2yJBSEYhvrfnNYIm4UgcmwGh3IM7SU/s
tG4w/IQZ/J+6IU6I36r7Zl0XkJeKyT9JgfJk2AnyZDYDpNQ0u8ub+87U0981RRjTGepGeTRqzDK7
A4+lh3qs9Kb8oJtTp4KpUnfQIj3mdp9jL+uFb1vqPXGbB8FkdaVBYCqAtsUBsZprDSEogvcsjQ+q
brvr3NbMUNcG+xo8b00AHLWExHRHu332P5ydWXOcsLaFfxFVzIhXhh48tt1tO8kLZSeOEGIQgyTg
199Fzq17bexyl08e8pSgRmjce61vNwCtoVjpIq3Cdu1MVR/bNazuKGd6Q2eHppmbd+loWAr/o09C
+tz1QRXL1uhSDBEQa3wnYUIU0RiSeYut9q8zWS9a6A0IEDVk70go8HDrFiRpM+8PdWozmnkG9wC8
h1EA7G4UFBWCciyPwkLjJXwxxIiooZedsoldi1NUP85f4d0sN6PgPXI4/ZPDWxaXtv9znjx2wQfv
Vjs24FZE/K2amtwU1JSo2yrMK0YyeZpJlm2tsgaRwNDFQ02HJq0yc9pR4eswndzSLK6pBBjfqEJ6
aaLjNyWBj5oEugkTu5PeEDmNgcMX4MQkDfUE0SzB9ubVssHxzRAeEnN18UNM2Psis3Xyo2sO4xQb
rHWepQ66nzbvfwWGetbUz+JqzpfC7cXPnOhTNjXjfdsNEMPkWGWuzH5QIim5X5pYX/XYxQQ70Z+R
zGQ7kkI94wjRJYjceFHlMuRliqFr05wabeplJcrPc7u4hCO/u7UrbR560HE3wHZ7+BQ+ysyhWitK
lwlUd3vgg4AGMbP7MrgaZNDYEXXVPCc0MOyNYZt/s3xQt6VdP3S+X6VYfXFlMFm7s2o/A7ylgcJJ
GRV9Zn094Iza+R16pw/zbYNFKdaQMfxyDdQAwLUB1LHZyEd9VbtVa59K4df1DuRRJjY+zrZxqbJi
w0tUBecsPyFF+KfhOOU1XhGjqNWUoHgO7hPh/DcM1YCV3MOKE+DXc3z+tOKEoxKyQ65mYaOGUwHl
9oQ5fRz8GSf4ph1+MdsbToZr3Ladgi4rDAZcgSZUau/byk2bsgIgr86tE7LsZNhaE/jRGaC7ihqX
9lTVeRl1ygglDqdITgyybXFknOsNKqvD0CMN/6fCB/qZlaFHr70BYeUAkrmdycbG3Qtl3SD3qkBS
VA6KrrvS3JWF58g0Jx1iPHRCPgaSc/cGNe0J/FTlb7vwcJwFLPDGCpkGjVPnF4pCEhRZCEY9ogY0
3TMnozoRNigbRu2D7AT7QnMRthUWHVHy/AnUaIIa6SX6AVIiwL9EA9+E5TQpDEvPvjdzEwp6HIHd
kRxQBEtEfZe3EHbOLOa0OJnWxOKiq4+VOTw0SBJcuKHAeY/OQzSFpI+zvKpuGxN12kdkQp9qvz7M
IsfJzJRB7EvUc4EYON9b2DW2zBJkCwiFjcnskARy6voCAEazu4cbx46Im7X1NdV5W92AsnE/+OYv
0I97eZXRwSV3mWkCjzSjLDO42OXvypMn0ykf7LbzMF5d9ZSbnnhA8Q5LRIY9zU/CleONarsrUlE/
geKNY9SH5Jdi85NLXuq8xk4oDBwDfc/4VdQFyqpCoMEjFrR2vmGBru4zcGyefIpf7zZN8KJmSSLp
OndZXnjpNInHppAsrgvMi4r0r70iFLOseXL1iKLzM26D+dg2KPlseNvWL+u4d2DSkWNonnAQfsiJ
y55MOw+eQR3LL2bParGN9kEZocJ2c5M19ijjpsQdFrWC/bSE4uBKghZlblCrL7tHZZ6wTuZuqMVu
duV9X/tcXzG+cDRLH9e6PITpTOrs1VLTKx/kpWqLJun96nkK5mODyAXHlUmo6lrm5LeT1W5UtRCA
pm0usSlp05KA6xGIgkhQg0xHwKpCNnho8MHnZrb34YA6kp3ttnuvMV/M0XtxQ1nETY0F0qvMF7uH
i9LGUoSiPugMJLMqpJXHHH3WZsPjDFFNPBErwwwq1d/WnY0IhctoPHXBDEJ5l9OroVbyQjgoVhlx
La6ymRpwG3rQxRS28qyEU/9pFBD+W2w6jKUfJLjc47KnWYGFJTx1ZvZkCGZEgVe625mVIp5mp9zN
muQoBImSXDNj7Z2va4VbvFjsEVnR/YJtfkhQUa/c4IaKBTufmpuROHgHDbcgn0t1MvRcPvNQ1D/g
VqzVDtSs7raAPjqysfWoWAfucQbr6qEFW2EX6I6hgGZu8ivA0LwHwSnqHCm/G6CxM1GJDsdG56eA
QG8/26OWSdYYQbupm8rfKtluPFGbT7gS66SCausGh2+Z9lXTwyvgWM9lM8hpp1ADLMJlCppEipUC
u2AYhYPZxj0J560YyQ90fRbhVALDB8F5dZrNU1O6escZ7v+B2uWWtQlRYPzC7AIdF2XG5M0w8A41
LBs5p9Jj9gXrSRcjc90lrh4eESF1dr5h/wxzXKvGJnxArUgaOdyL/Ny7ygrzqLMB53BOfwe9+ImD
WYDiek641x0uhCES/2PA9VHQfBjSrjPLuDN1hwLEplknrZOxpCO40gxT9hIAuhV7RgnKoFvuqtLe
2a2/a4yp6mKclNso8Oe0xfEq9Mud0/0gzm7w+8iavFd7pN2mb4V16eQ5dJSIvL56iH0858GA+3ht
Upn4JbC3U1nf4u75aPeUpyhwikO36FFmPQz6CEyx8srViKROrflzMpi4rKogqBKdiWfcqJwLq1R9
2uWzf5OBSH+nO5ol9QgujhkUp2qYfxe08bYKiO0p6p28uCqAoHsoZtk8l703nkgZPtSGiSoYlvQR
cyuZSjimRcwHK9y3pVElBbBKTZRhX/mdYRN5gLBDWbu5KH4LnBAu6eiY14z6bTLqUUUm1pjLmQj7
drAqF9GayjAj5WaA6hLjR2jrgzvP1rarXZ02xcCutA3ubwbfWMRk/ZfkxmvnNW4UkuIYcNDIBM7L
CXzYL1lWg4eaQfiUzSzYU6/y/YsRtLFHd0bEq3A0sWLwfcHUGXGPVbQjJPaoNdy6XTEDauAJnAVC
I0f0FCEvaSkBtnkhHlhN0V4ePKnQVokqiXWvtSNemWxRdi7D6gmH/zz/ENgStoODm+1mxG3wrvNt
XCF9X4jfvcMBOe3b+84abKCD8TNi1K3RqEtg16ea++MFdlok8KawHK9UyYLNqMTLSDkWJF9peSd7
u/0B1s0MMmNXpbQzwpsqkHRTzPUr73BTLGCJDKIuq0ZEC8NfiAAUMR2q/mmGJu3WH21KY0JQpTmS
OLJc+HbLzIjXWbDR2aRjUxbuBtnwx6nv2GuIwOcBIKgnaKb83WxPTpxXuOLFOp/cdM78JwuRu3LG
4uqDPg8YYM5/yw6FFqaw6MtIuKpgiRbGdM+dnr8Gi5yBZRoLYUidXwPunZfGTNo/mVw+veke8Lv7
ZOyyaYhbxMkSO5QqhaCpPWUh7rSWCu9tlWexcpsgQmklTMi60lHpMjcesfBsBrehzwWkFPeF8JxX
4lbBE6R3hURFX7bcLgzuYiQ544gVFvdgR+hix3oDIjbIjKFZEAhOXcyOP25ds5oO8PeRa1czI5kq
r94u68T90OlwTgqzJlEZGipCnBkThzrgGFtQmPhxazn8TAb2s/QCkCioQAimHErercQOQrgWjlWT
cwzU0xykytk1+vu5K+BWoEIAeAN6B3eVkeEBwcGi4g6Sb4lV7BCs+jp19UnGB852cAww9/FnLbJH
EWnu5H3tHCsj7b34bCWqT56/ZIshCYEBIfzAMK24mYW8D8lx8F6wgmL8ff37P/kEb5+/VnD6faAR
XMPzS4EqKNnOrfcUUbavGznzEs5Kl4VQ/EQQ6CHISV9hFzG23388xBOg3UMfCMfa0vybnLSN+M4w
ooQ79M4Xr/RccYCPPx58PsjPoWkhwLesjWpkCh3DYdI5QlFm7El1JuH9Mff5/vGrvsHtzbX7HI83
xVUY7NW819M24OfkB+feYjUPEI9EksNAzcp6/j2PJ/by3U/w/i1WeXRb9IIiL+wcxbBDcNs584U/
7SRkIuHYRNbT91YLBQhltc+w9B1rc0N4NInIfW3OwVI/6yIo2n1o6HBD/AAdQuHHnIsCae5qxKaI
ArV1++154MGdBqczeJ0QZ689oazo64qB2XtcqqExN0XZ++9/hrcNrDP1qH5dCIC+jtJRkSZJZp5T
fH/WSZD+o0oGCpVCpr/60AbqJCHUZLvHRwTOIj8758b47PkAkcDShZzzR5edDglnjpD+UWMbxIE9
0MaZj7D0wXshDhQAEJhASAzt/wfMveQukqbuEByVvplpAl6E3nb3Yf39GfGumSWR/2ZRMqqCU9QR
DI4CiYKElmeUBp/MCBtqRw+uG4iVP1RgaRtEO/K8CXA+9q75mHjV1kV+uEMM5ush9XGDAOQLokcI
umEzhnPi/XsMvuWoSoS4Wrgzu5q8+tg62rsVUrlnWvrklWBXgz9qwSgAnLRqiebIUNucmEfLekUe
K9ZjhhQegylDfr8lSMsWmfIiw4be+/07aQaEBgbfdBwmO0R2VHfqEroC+xfXDEHInGTf1hEingHS
BWTCGHbuGqCL3NoEodvgHvM+7VU6nAOB//P2rAY1ZKk2ZLQwOy8amvdv1DkBbikNjiFWiBgdNbwy
rlhJIEDu+uu5mukIFIGwqgTpHQrhp6X3uFwF0TBb7eVsEb5H2pHdW9ASRBTX5y1iTMENTqzTlVNN
prGdfF/eWsjM3jjjr6m5AmXM33HLGzalSXVad7A1MVOgNHLmFf2tOQc0HT3TeOlLbt0XBY6eX4/L
T0YLHLJwCrk4p4OUsozbN/MrRO0I058750iwloblabLtaJy3iOJ93c5HQftixUVTyOvhDIBx876h
kcM8JpnrHJXHIkcfJPgRCGpNPeJTyHfT8UrKrV3tcQ1EmPnMYvXRrAR5Ggapj40JjhHsHu9bd5a4
U03M7Gjd9oEHnDBFB/8W7kPImtgQMcqVifAMSOnjGoyhCiEOHDdo2F474jLpNyQYRXbMKd1mhrG5
+7pLP3k+fOBwQizVw8DDW/VoMJm69DPBTm2jb2qrunCs7/Kk8aPftrAMnjeDo6mGsAePkp0kkqpD
avjfVkHi+ZCRLXIysDTJ6qtwDxWcpMPZqShwSojPehI/7SEA6n2MODC91y67UApploD4HS3c6YNq
CyLvf/EJ3jSwWmv7bHTF1KIBYW76k2mfWWA//n5cWJA7grQWnvkPYEVTDZnTIDh2hBWRC5CQv33O
wfPxBcD4Xa6Oa2sBt6gxNDozjlVwWVtb/e0iXbiULuMT2xCM/h/OCLYxoGiF5fETmfd1eCr8TT1d
fPcLvG9idT6ox9YzIYLhJ89IYMeqznFoPvkE/zyz8OXhTPthklGQllGLFaXyXHNfXTT02zMgRJnS
hQKzVJ74sOEonZe6mo3iVP/OoWVW3x9A8MVD44gFAmtfsOod3lZ21U4hPzmIjdtR8/T9zn/7+JVz
x1adPwQKj6/qSyKvu+DMz1/m//vteLH1/9/PJ6v7ioskIlcunm/JWAQQJtgRovNImceMnIMbfjyg
LchaSL0hn1y4XaupjIqxfl6GVX0K/IdGqmhEMbZzVqePm+37NpbB9mY9bStUUa9xPDsZqdAsUqm1
RC7Tb3+Udy+y2haIXwNWkKGRxkGZt+Jyrr+9r+EtwM2CuRgGPBw1V2/RetnYF3V9woKezu50kZVy
+1+8w5smVh9D95lfZ1lZnx776Xosvr2toVIWkEUg8njYfNbnVl6qDvXe8+BY8ZcB4iv7zFnnkzUD
fjYosVHg1YLnfvWZywYqoLHJ/ONoJmwPPcy3O+fd41cfmBtw30Lc7x8VGzcAlzV8OjPvPn0B4F2B
TsG5Bef791+4tJk/q1mjgzoIHAMU4NFnWlh+42pmQzOEfQ2VsBBOXBuFi6y3EIclwVF3G4jcfL7J
1ObrbvpksoEphDs2wn7/ZvX7l2ig5LEb5DePAPHGbnHTGJeCdnH57ZoLQFgiYukHILkB07I+xAhc
EBhwluRIC3GZXVRnT0mfrILvGlgt4rmd592EXP2R/4WqcGAbj8VBCfPpmUm3PiTDXQEtCFhbiA8t
l5+1V0hZbtaLMTBOQ4DzmA2JgX1hyMcARgUp93M4JVB4IR+R777+Uv88A29Gw2IbwR0SlwPwu3Br
XUd/64E5Fs1G5zSNUJbA58ndiEL+8BDOk7NlNRRNXdY8ssHTr1lly1fd+OFlLXT2twr96qLOzEeB
Ih6bys7CyEB9diRzFTRojoGrxdD2YGpMZU7u86FF3TVp57egCusqYigPEFcXyonhKdEthQphfDBI
DXWC6NOQdeEWGgixtaQDfShkh/seUhWUI+Ej9OlVyMsrqE3zex16J/hEzeTrjlkN4f/0i4OAKUyT
ANCswdrUDlWVB8o5Me/yx7apr/iPrxtYTfT/NOACjooKG58cP8q+H0LTlM7JVDSBur5T9plXONfC
arPoq8Gy3RyvgEIYxjb7L17ABnMX8UCcXxcu/PtJntcIozW9hce7xpYV+e7M+cz55BPAoQcbpgtb
pPnBSOpohjgaaZ0T6o4BVppxfkMDSzxYQ0MPpgc0k+HNKLXTZMV/tI4eF9418tHIZikd9JvAkd6F
sLl/X/XNsEXIwP7ra32dTWW1M21NEJwxiqQtDLEP597aQo0KM0AgcRy0egjpSC82aoCmSsFrAHVd
PsYTgwkuRq6/jwSX5p8W5ORIZjBRzNPoXEKYdJanuuy4b6couJxYqXHNXOoVE0hy33e02Sk+AsaZ
3/aD4aVstNp71o1TolDvdaMQ1biZhFWjdnUdREXuI2bq6I2AFs8U6g+rJf/+uMJ6ha9iIb6Jsbve
BAvYWHN/dE+O/Td8ps7j1xNjtT8tEwMjCmhGGLYAG1nvT2LISFiRzDkhyBm5kEGM4wVU6l838o9V
/7ZT/7WCF4CrDSVl8T7vO7Wag2HkIXVPwRQkTbnN+h/hViGc5P6COBCSdKdJ+OuivveTavrjW3d+
8Eshcm+oM2e6NVThPy8MBhVoGgGOweuroB32GUCUjXuyZXPdtWWq3fxgod6xoqjwlM83TgblFZAR
TmOldtOc+ZyfTLMFafd/za+WCSidpCwYmlc9pJ08gofIEJfUnc8FgpYI3tsuRyx8cXPaAEctwKU1
snLuZehlWE5uELy8NYBb8QV2Fy34xinbItUFv20J+zEaqdXzg+myMy9qL3eW9z8Aac6FWIIYJkKn
6xWLawdBAwT7bm05D9eNDK3YNkwoGBtxqlqzvAbXp9nnBXeX+KK9x9gZoBzFksARYvfMnSQljakK
/85DAZJ5RQUEjCOgEJ3SOyjtzx0G158mRCEEpPDxU3E1sj6gup3CLLuyKtmdpna9F5oP14HFvLiU
0CLPzD+XP/q0PeR20CKCsB/o0KHZy6qjTXGX5wkcYZ1/50Cr7uy/nnvrfenfW71pZTXgCltMcyPR
imX9CWcAq855GNcryLqB1YLZqXLsa4YGugzuhuDBUvedSr9+iQ+zdmkEF4yF0oE1Csme9wsIdr68
gwOM3jE9XXLW3LiGsw0MKHqFlLejY28sL0sylh0CC5aDmjx8/QM+e0kkE0EUwukNC8fqJYeBMMiM
THpX5jKhzNn2wa2YzhxSPhsQbxtZPuWbW3MAp59jVRa9s6caPhZUbZ6Q9jPujG9C6fEC6E2oA4BA
97DHrQ260tMhBLJhfgeF60vOmj++D/dTqM4s+8t5/d0KsDSD8m8QFqH0CzSo79/HqkfdsNrJ7wpQ
CyOZK3AdIaFj1lGUGkko529rnVt2PmvTRb0fHJFATkMk/n2b+DwNCu4V+V3ov4TermCnil24XRi1
YR/p4FyFuM/GBWpqgO6PEi1YcVfjsm/gRaO6ze80pLTdqegecSz5euh9NoHdJQiBrYvAcb66o3JL
twj+EXoHpxOxjnXxvVzTMhgCXIDRXSEAPLjfve+x2srnKYRm9dDCO2st++L3ogT/GkBkdykkD1EK
NBfvGyjrWhp274aHSqfmJji3NnzSPyBWIdkIIh9u8d4yIt7MGouIYLKoFx5KdXOlvP/ixwNMAkEH
KlXZHzjZo+nUltkE4QG17RrvSVdn5sgnc56APAR8NTYAHO1X47XwjcKZck3vei/Kit+OH9shnKbf
Cx4vn+BdK6uVhYYjqzVVWL7Kegu7xHPQ8e/Fmv63CfAqEH5FKn5dLV2ZGa5wA1ZIf5q2UIVedjBB
fj0TPu+r/29i1VcVBbl1HtEEtS8cIyEwTdbb4Vw265MpvUBoIbsAPAyMoOVg9WY8hY4SrQJB5lB2
XjQ5QFXu2+PXL/LJkEW2A6svzt6YEf5qylkkG+YOlJrDMMRut4Pu8Ovnf9JRKNqGXATCZ4iHryVI
lckInwYTM655NQ0NcfeFUHYMUOHX7XzsKowqQBEt0G7QUWQ19caSeBQ+ufAw/x74bfko1bdnHxpA
+XXs+Askbl3yB6bLuvMoIYeaXrF96397zC4hoEVfAxkoAjKrAWUZPXJ+pU0OuFBO115x5uj1oXuA
bkE661/OGTmt9Ql49AySlay1D7K5dF9tfWmR9OsP8GEgoQUQPAAaAqNpoSG8H6udMWadMfXuAYym
xO2hwJ6/lzlzMI7wicHaALwfirn1wQdmOJJ3heUeqjJS1b4iZ4bqvwe8OyTgC2OaOdCDIb+LY8n7
V/AUVX2difmQlzKpkB8t8i0ui5HBLup2gqvrhk1Hbf6kXtplu6w9MwQ+niyX9gEORYwcBxV7rYRQ
wAZ0cPbNB8u7dzs7yTMPJK3LGZ4KxMRuuy7BBYSeGRmffDcEouBuRUkT6GnXl1BtGYiygtt38Gv4
Oy/5cGaB+WTk4amQ+2BQf6JilWVhuJUU08EE2k1eu/2FkX/32ICpg00RV2gUkcA1evXdslqHTuaa
46G0/1gOg43x9euxvRZSLEMPLXiIzi8zH5nb9yPDptCC01aPGNxdxAYNhUqMC4webo35AP7GT6/w
U2+Ei7Onu6/b/rT/FiIhypD6UIusFgak2BuzYWI8ODJ8VFP9g0/+0enOhT0/GwY2Dl0g6iPqhK3g
/RtWExSEwN9Ph741FT4U6/YlL8+pppenrGYYwgA4EyPFAa3U+ozKwsroVWFMh38emQFrkfmKWm2x
Z1ZxO91/3XOfvtKbxlZbm0/hWakFxXTu4RmoEgiSz60YHwILGBdQmvzbepC3Wb8PCHSYz4aHwR0e
SQm/kl9uZftTWDrq7DyuJhpV/cY8V/bs027E4QNIaQzKD5EyBessRyRtOuSyR7VS5Z9GyFG438SZ
J7d9aZ5ZmT7tScQhUZ1swVut5W3cbD0tZDgdAhjWeF5dzU7/3zTxj+0PYQrCcquPJWbXor5wpoPu
xV+zyy6Cimy/Hg/LIz4MvjdNrIY4Th8FLTt7OvDh2aqtqKpvxxo2fu/sqPh3wnzXVLAcc3GFgQQD
R5+1aE4JWDNgK58PxozcUZ/xCciBKqDwJ1gdHEK8izOCEQkD+83M6zYxirJMGi8cYg4zADiYUsWj
6Mdo8LM5FQpefkJhsJlrmNhhgqnyqBR9u1MQQUWlU8sjlQ6sH7LsdqyySUp17964k7bunFE6yQBW
zHUzErUrLfroiF4/Va4z/umrAtkZIwCuGsqC4t7PeZX2Y+smAfbC2PI0RjCpX4S0YOtwzFlUiWxk
zVClrsp2cyiqDWrDN/uWjf6Oup2KBunPyeDr6jJk05S2JggJQQ+2h9sWbirzzrjNp57FMLZZCaQ2
sGblQlzLuQm3M2KIm76UwUWmYNCymlrA9A8MCdhqJtBzpk7noiWL78lh0D0aVpxzn9yTDnWgNSrX
34ao8Rm5Lv3bEBNOL68rb0uQ62OQmP04Mw0WUd4gzQY3KTIGpnUAnrlNW1i4UtkNz4UDJ7HrVRbs
ZJOVYNNpoiavsquA+uZNZdfmfV+5VxSxMQGj21SPMLtmVcpC7gMI0dG9T4cJrjJ+jYiotaF+gLhQ
Qf54XjUnrOhYBDgWTcqCmWlheuhNXRhpKHv+o4aDNKGSl/Ho1SZCO8hyRq4/BtbVwNj9QkkGYWPM
7ooifHEarncTV0Kh6/sQFi5EUXaGK3OgOPKf4dRhMwLg9Yc1M6KBunCpjLtu/jl1hdfHtUWqW4MY
OgFu3H5BXaTeTTSxw1+MUPOnPQx9Cj6lUcTGFAQP9mTXL1lQWSf4eZsrlNGto9YOXzuzHp5mB1QJ
9M8RA2NKs2p4rYzROM7wpR4wPtgDCl27ZD+Ac7SYgjs/cT1GIoxBu9khWvc3V7N/r3v4rhgN4Vwk
EwUExVexgsloVwwl6myaBQEwCxbKx9Do+xcmmIpNI0d0qrP1c9YDEo3Uj5FkiIBQuK5yIE/GMrh2
Wn1kJTyATWNYcBK6km7h553ROT0Dg0rR/VhV3Q0Tg5taA/aifBkkkwcA1aing3AbhX5mv7kzFb9q
SuRt7oD2UaMzHgrEu/19Blv4BtYz/zhl6PvIt3N6F4BQcWNYNT2VrfhlB6J66oX9k2c+bnIapF3l
zrBwaQBtYVj9MRujt8FHGm/Rt+GTMw12DAWUlcAQOyTQsTYbCItI0nDzJ9xNngeWUA9xEZMixs0B
f3VIrYIfET66sIJjflR1YlKnT4PR7H9RzEwRh0FFr912kHhRUkYDgalyegmKF4W9iqIWk3JeaenN
MIdynlioQ4+PLPAPPdip/T4oQIQp+pjoUCWznzWJN4TFZgAZIa5hwotx2bM2juravdOELjy3efDQ
u4V5oRgwUyWdKHz0jhtPGHORnjMY0uhoxnPbt1HFArAtpDZgJ/VhJYanGyJ6Boi5y532qVeu8QJP
m4pmFxa2KhAqtllpXPo509u5JFVcwZ0IWpQyY4byT7HdS8gbW+b2x6AEe8vOGNmi7lETdzIY/wKl
YV52uOq9yIaVe4AhPJhgG4AkbA7C5QTfzw4LjxmjmqVOSlNZj6B29E08NUN/BW4Uf/EM7NARw6Uz
dopuXjBr6sIpWm8rtBGkGqWAn2zJkVQcibASQ4FIQCdNdnY9uHE55vYTkjskKnjHT3Y1sG3HkH9S
vsovFZQCd2MmBZZvA05V+LjiwpLmjeSFtykNo7+HkXK6K8peJnIgkD7Xs59IwpuDMgb/wrBIuBuk
MafAV/AfoAxUu2KaLLjygE0aShOsUNY0F34Pp1/GBxjmcouUl0PluldA7RSJYQ53QAfVcZGFd9Sw
sgRupT9QOQHQo+s+csvyCZHwKmqoAYk2qNiJAmlig2LnWDXCer7hegB0jwBxwtsWGwOAAdd9CyAA
bo8qsssRKpcBPLfOzeoUkCpA+HN4ti+61sZvwo+6UsUgN2zg8nq24WE2G9KlDlRpKeA3U+xORpPk
3uTuKDWtTVbTMB2RnI5baslf2HXLdMoLls4jboyBIWBJZEaRCo4xrRrX33cADsej70KHYJQcLnwr
vG6VLGO/q8PYp3UWOUPeHTpCu3tRiGrbO2g3kJ2HmiFgboWUj4/1UAZJq4GGAVTYvAENA/wjWZh7
HmbDVhi9SPNAjhfhwHRaVsrfdDCwbnos//uOm2NsdNzfu5A3HCXqk8dGb4ELYdI2CQQGT88DOw1y
5SdzhWS0MUG3EGuB/PXo9DShA7hugKW4V+VEjB1cCMbOywI45nN428MGRZgqjVVjMnh3Af6blYIo
xu97UPO2DqzO911Tin3VzfKh7UYnsSbi3nXgI6TYzkoQt9XwzOXCliNTG4UWdOKFN+htLW3aJQV6
K7JDWqce4KoRR63KfWlnTgJ+XXspFhyAM4Vs12EUY06z4eiOLvtd+LJIVAcruc1CDbYIoIawN/9p
PKePoIQpItvCOBt5Y11izmYx4qr2ZsHJbQP4pqNpIPMOKXfMsozQpICpOgaKb46cuXT3Q22oG9x1
fPcCqbJJR3kBaojT+0deUHExwigPPIGJQevPOZD5TZNCtOxfCOqoTVt5QUSUXV3DdEpjvxfgvDVe
BekLjlV5gJSsMwIfltH6J6/NOcrc2QW7YuHfwTu10cSVQCqWJJpqvwdMXQqYvrwwFSPgG3Xr/yaz
+t0FY/BTKTDsM49hzZO2ue1UUyD1BvnXxES2GzrhXhZTToHZy9kWpKLmkc9GFtueHLa8rJ246oF4
aSkrEhOalY1nNt22hsjhCscCjMFJNdEowYHoGhWmSDffSZqHXmQFNsA4QGJsWdZAsdP4YCtNy25T
DArfdCEmIu7h3o9uA64c6jN2sRXCXu4qVsatrTQY+HxMM1QJ39VwAB5mMAB2TS/7m2pG/tzoBv8G
E2kCY4XS26bn5k1XN3kCYY+xKSxDbxsNIcMEBUYQVQDrJIj6iE3Bh2xIpAzkcbLpa+k1cel4t+2C
4rFkrp98wtQUN7PR/XKCqT9YreR/XDHwH+Hs09Qr4APWZv6bWxzEGkMDgZjNDjASofM/pJ3XbtxY
toafiABzuGXlUqiSZFmWbwh322bOmU9/Pho4p1Usogj5oAc9GAjDVTvvvdYfVmXDXVbGqWOfao21
RTpN3IBk8+y8KY21NpjdBlmvbuXESL03mQqJW9Are8hbdW9J6O9FgsSk42UL7Tl971NLYsew4pOp
DsFaSTyATOoA71jPTLsjzbRx1VTYeKijbHTN9USUbjJZ26lJPzTbokXrP2k6x1Y9980dVM92q6pA
+CDztI1KNfbsqUFzr4EziY6BFWQZt1kAN9SC63WgFspRK6zy0XKNn20RtnaWMulV1K+2CH1yNW1d
c+9YLedOzDnoR7ju9kFTHcB11DDUJG9ruGnyrsio+lDxqb4YlRAdyzIdzrrg+rodlkOZ3hXuoIlU
MZ18FZTlwH2bkv2p7NgQPHnoVjXZI84UyvhRH6JRGGnhuQR5hpldggyQk0Vbj7zzfdI15iuSVE62
CnhLHjtY9IFdOWKLgKbk+CjqJfVZFYz4JUJ47a7KG1x0gsZF99EMu1Xl6dkq54q3Q091dHvu2R40
H273gEzMIEvtPsKteZ9abblWQ+M7iYbqGOoqJb/Wib92uR7cNx6aCMi0kVbrG//VC+p+C/sWqdHB
VGwlz8Uvppz5Z9kVkLbRfI/3UF7v4qZnHOM4/9JEOcmKAWETK+OenlgI2Lhk6I9eNSSb1M3ehLIo
N0mgj16EdXYHqrN68JTG3UMBzU9aVHQvhp67B7EImCooEBxyLfjN/ytYe61SAwFkbWpe3+ws6DMH
3lv5Oc9yrvaFZAKaUFtn44Vuw7slFWyhNYKNIlcRGk88NGLPbV8VB2FdvdDEk8XC/lKJerrxPCde
J0HrrX0xbuy0y5s7LMeTba83/bOvxtWzGqKQq/AMt5O2LrdF6KzMwDwgY/Y1dFRhXQegJly5RRoq
TppHuePFVLIdrkQ1KbeyHKnbkcC1Ukqx3XlaI63R8/jlhAUaJXqTH1NMLR9TGfmDCJGwThfRMhra
BnyLWd2jJFv9iBIo4uhGKQ+ICEHlN7CYCdscQ5a0C48e6pwoJ3jZOhzEnScJtmkliPgM8nBsqYtu
KifIj2gvuVtFcwrbHdzqmQqKvIKHhQZbVcR3iulYW3RCkVxA2OVegjK7zgLL2ja6z7FepOUXVUp+
Bn5lnkSFbU63oJZXLTKkvqBEh971zR9yIcXU/Z16LVdFddLjRL2TEqs6GrX4SzdSNui6kI5Bp3R2
CUHdJm8ZbQcNsK1HQWqFAohqa0Xab/QaWSDHM/WN0HXSDtE6tIYiM/ityjUlEsVFhkoPg6Of1vE2
RENqRdnU25QtehNs4bD2Cw4GXyvRQRDR4FcswKOQ+QrU+jTEcZHCteEFm2vRD9EGsbzoABFMu+tG
oUSnzTxb893svcqDfiO2joOkTBOvBjEajpbchz+AIOlbs5C6e6xsf/dBGL2qikBfauHX1iqFbVo7
/9Z4A78USpCdq8gBR9rJ8jmVjcbmPupuGky+d9zE3RVUG3lNYqRFuCpVbInxOdQ+KnOyngvH2vUR
RCZlIj7iNuCs6gqR2UhKHj2plQ4O+s4b1+qFk1qRldADNb0jUZ8+NGrQPsU+4peotLwMVQyINhNj
68Wx1JPSiMKrYPloSIRR6tt5YHlnL2zRoPG6h1Sx0lWgOr+tJKzvDE3rjnKTJweVI2vlI0Fmp6B7
sDs22+gpkRG9S+kcgfC1aBz0UVMrDAK0mJMgWyW+aNptWbgrx9eyOyWXxF2TiOYqz8xmG3tOuMoV
7SsYJXOPuFDyO2xQ3x16FG8axYs2oeY2vMWK/IRqB5qssjVodppJw7MOcuqg11Kw4sor7pCR+V1E
obVvZDTQOlfnXuaXyl0uD8Y2FqR7L2vjlelm4jlXmrELjf5QWYK19pXwRxyH/i7i9bUNiqgmq4DS
LMqZow4xOm4gZgrtCPSje007vds6g8iTsgvib6EgFG9O5+tHNHSrna9YLm/ESMCozc1shCfdtZnn
5LWaWEIHwxkeG8HobC/V0ufcB1XF09W5C6HubeKsE/ZQmNEWahEP4HZheFvRLZDGiqIKqa3Y2iTk
iG23zn+ZiLnYEUsc7cIMZTnkVWyjK4TNkGXZExfmwRaASNq5yIxyLQ233KKTHsy6i+69uPC/3k4g
XqVBx6weXFgqrqMH1jQNWnQtYmhIGJ5r6aDL90O6kDic+z52DlA44OeNZiqXOfikdEsdZNFwrurH
Ljh48kIpZuH7VwZegFVNyef71imCn/xJfgFld/6hPIdFEvyCK4pHZ5iccZ0znOG/kyo8IoTfB9lC
nXeuDR+DTOq8pRZrrd4QJPSQt7aXSKtLn58MgQW2ruwqPm+Qc0yfcvf981PIGutgsDyxbZhCaHsj
79GdpmgUl9/PpfLj01/HRQgLHvxeRpWGsXUf8AJO0VZC0ejiWSjk7zL5IVJgny3CGtYf4Bu1KIuZ
Oq1RQu5ow6zMtLMjxicqZZQfeuX37WZclbz+xAC6QRmKt8gUL0qhxVKAL2tnyTpJ5blISFV8uR1C
n9YCxhDKaPejjSi6qZxFraYqaOZUO9eckaVsvGhRQ3I++m4k8pJOzTglJ8UAEJwQk0bdCbJvkwpe
T6YxH7JE44Ds9mHcHAenfkLI4wviYf+KfU0+cgk6PjONCamrsOpHrQt9ElLMBCRA1Vw7p5DdoqPn
/rzdfeMymDYJFAFrHDQVqI4JMCWSQ+4ziFSd5eTnUO1iv7dJpqLrxgVOIg3kLaz6K5oMOwu8LhVg
EmFhFk8CapllRQms+XPSGAgPyo5GZaQ4ao6+a1MPRV80vfrkS6cImzZBie92c+e6c9zXTDoVmMwU
20Batxot6/UzSJZV3x4D/ZP8snHvBNP1X4RJgbnhTPfaQNbPLuCumClp/MWEHzmvHC/66Ao12dhS
Lssm2SRmBJQKiiytSgkHSV63Fj7bWSPUBPNeFYSsBsd2XHofNqFe4t7fGrVyLsmheYiOksi9PRxz
QI3R+Agq5CjsYU2nXzDIhVjhNHEeqJW5PNCSc1K0tpEdhwwNRNTVhCr+JjrqrrSSnUdCT+1+3f4N
V1NirPx+KCZOziFu1KaZOhQTE1TzrQwBVHVhzs9F4ELI8gVMKDNwl/3ogXgIEGIkwpjcctXY7kg8
LgS5XlggjhQYF1CO4CDgY3IZRexzXANiuT0XJVrMgMygIeQdAr1JYJWlnXhejghtGt31ney/pgjP
bpV2SXBmpp4N5wMTIPLYIvX0yY+IBcwm0PYE48Cr3tAD28QRQ0YXTpHKVRMuERJmwxFFwsx0FDWZ
LLagJFs3amSeMXzbKOm3ri4xUylXZf2mpgtwx6udcuxfUGMmRHAmzHSqGli8GVLateeuE7/Kmrst
dOxTNGovHJx9gC59svb16F9pMBdWyWxkSA+AsbiPXeGBW1XJCkeS2nMNt6OtDXxIMIVIDo5yLzVP
CFGvHLSgb6+Kq6OO1sJTGpFEmOFc8Qi8BpOkRjLbMzRQDCr6+FGPM/wk8nVqVrqNTH6+iWV5SRRn
LiwqZ1BbWSrjNLqcxGpZ1oJVWN1ZY1dDCdVD0DYQZF5q0pr/mWYLgzqzNNURkcMJCOLw6vYQ4aJC
mlZhvsJejMlzLYHpxhl4cb7Sj8D7R/W8Ua5quiAQNUczvElZ+zwTTcvDOoJUaPXpc20MQ+lo5HTJ
KrpBl/3GEgA5IJfdeVCNdTdoJyksDrdnxGxXIT0zosW59E6xWV4vkLUvmu4cZmn91GPBTSWxc19u
R5mbAIhaUK6TQdwDk7psSGw5haYJaXdmSlLV22uIcebRMaux29X2XfN+O9zV7ZF++xhusvlXdd/0
vpN3Z8kDldD9MuUvGCtth+Df23HG/p9OAwP3NYKNeMfpzbEWM8tztaQ7k6x51pyMTbjHZEj9apSS
LY9u7I3xGAOmXtg6Zk8F1hMkTFCjIxPzsj9TNKSh7gb92U/BWjgCuQ1k4zUUoNqfufWacttylX/U
JYLQ3LSHAsDlAR7ANQBSECytKn0JLOLwiho4WbLfmfDzdp/OXR7+cNQlIJZM+SkUVhd9KnLY2p9d
8aSxA8tgUYToVDs6UvHIAA9PerJHHdeTfwvt4fMkKLZidmX+jfEtbRwXzIfrkdqmRaT4onzOk96O
SWO6/iK3+3raXISYnG9mlY+Z2EE+m3Fpd/FOkJ9u9+HMAXoRYHLFK1QlqjWPNkgBxRBl69WHFmOh
IHiv5X9uh5rZP0asr87pObKlpclMFAd41AG1rrOh/6s7P5YAiQuf/8Mc/DAaMEEHs08iPo+rTGAP
aNre/v0zU9oQuWOo4/7HxXjycPEblcKML5FzKcAM530tveYAX45hK2kLp5I0fmuyXaAkQHIBFC+P
9D9//9CYPi2TQUrFASy/hXXQu6rcD4K/9dKvqvcT/xGqQPneBKulLiQFZrbfi8Dy5ZwOtFBxO60e
zkXgvoAn3njKm9OeK7nEdm9fRwtYwbntiXjwFpgYQMGnFLxMSBTuqeVwzmT3Hz0U/8nkbENthmS6
59p+kOywQfl3cPJ7pQHCcXtEZ6aMQQELsgEUIsWcvqRqK9PMuAZ8KUOTwetj4WxZ+Lw1Qk4/DGKT
hH7vyXyed7Cd5pvK/P0Xv58rPy8ooLg8ny4DuKVfBmZb9+fYFb7WHX5L+ORpC9N+/Mh0KsKU+N8g
U23eqhED0WpzEKoOAUAwPych0hKC9bPzSOCL4jsmHQhemEuCGnPrDRNGMlM6YwT+6rJ1RUE6XHIC
MPTlN1ykdExAzPXtDpw5/Y2PIcYR/DBCaqnrXVPGw9k31uqPQtrExb7UFub47DRA5YyNg2Qzt8zL
IKUUy0qJ+uFZwUmjXyVL/TTfiP++P1myDn6JmebCdWhROrB2rrRtq728lIeaH43/okxGo6zMHs8D
oij5BgcU/5uy1I7ZCH8usDxjkbWYzOZU76uw8v6AesGtR6b3PZLLR6nQNrcHfSHOVMbX9LxSHTA6
O2u84zq5enSpzNqaVy5wGebj8GYDNYyGzvS+7GA046s1OHzsFfGa6MozkIvbTZmdWrib/2+Iye3V
cgvDzSNCuGB3RusNLdjdjjA7ubg2olmBsT15msvJK1DKT8tAB2nN9TFBBG30NnCyYysXf9EWNuIx
eaaNJvfjL/mwFkPI0H0vqJQDSAiCJlv4/NxofPz85F2Bw6puxSA1Adoba/lXA8ZU/YvdhPsumxWc
S46z8Sd8aEGP1aTfB6l49nJMslbuAVCFvvQunxvyMdlNak7lLjW9zxuNMARpSeXHHEDdiBUWcqb2
+vlBJyMG5ZIEI+mGSV+ZkeOA6HbFM35YGyso9oGDO4QlbcxgezvSXGs4+bnFk7eyeB5ddhmAUBIQ
Qk+RpjCbnRTJMd4+hrggzzEXRUWeSSUhxVSe3txEQ9B0wec21ZZbYQOk5nYj5tYIYyFpUKmpJk51
SPSYcr8zaMO5R+9advNVZBibOt3r1cK1cG4O/5FUGXUfTWonl70ll4mmeq3TnSlS2034IwGzkixJ
wS8EmW6PQGpLpc7GIKm7yvI3/CBsXB5vd9lsEJ5NIw0LjdfpDOOujtGWqXWMSLGKhd/EsvPq5XaQ
2WHngkfildTrFd9KJl8XQNHrzia412M5ZPLOcevft4PMPKAMRuP/gkxmsJMb+MTrPHRjvOqi/D2h
jJ4p74yMlf5NKCqCows22bfpNG7VJrYGAyR7gM6XLYvFnSVIT006PGSB/loA673dtNn+Q52NvBUw
XnwNLqdbFhVqEeYqlCgts02Jh6GyMA1mV85/EYzJDTkkC1jCwu/PlrELBCw6H0ao29IFTJqdbeT2
JDYB7trK5Jh0miTLKpWOS6CrcLN4aHV8T6PyzS2i6s6pc7AhINnIHMfmN2yIe/DvoxoqnrC7GgPg
1GvWgREvyTTOvLXIO3IvJFGiMqSTnyWU4OPlLmSbbb5H0XepeNL9Nal52IExuhK3B3OmDxBP540A
A3yUQ1MuB1MxEtMoDMrVzajhJsuoJLGHeN7CiM7MGbbZsSSOOIeCusRlGBmAmeEMvOcSpVpZFvSU
z9+mCYDFBhl45A2mhyyeeTBqMp0rO4Aj7S7o6oWOmhkVAw29EfdAxgyBjMsW4DUvhUJNsSaLi39i
yX/QstqDV1X5q4qym23FYrPLk/if2+Mz03EXYce/f7w8uFkLmsfrzwVqkcAfN4skyj/CmdOXnDay
XlnNlA7/vMU/hDAsv7Y8CD20zGnJQwOIS3oM2ngC6XdiL5V3QuNbj0Ds4XT44HC6RIg3QRyiVWDl
GV5+ab4SajV4v930mak5asayQY+FUxxmLpuuDU7qJSo9HrR33rc6X4ve5i8iILSBZoyB0M+0NIZ9
bWP6iPycJcCuIa7yjvCalkuombndDOFHnEGwDxChnl+2IzdBrDcWJ2fUSetkALNaHMoKYoexMEWX
Ak3mimsmSdUEBHJ6ACJiir14furiDn0fS3273XVzywHFBx4w5KEA7E0WdOu7A6cobM5EEB7ktt+k
lrBTfQA1EtW8qA3eRNH/fjvmXPvGcYJVzFZ1Vcxwc3yozALOZeScUvXJjES7hYiymBuXGZDpgvgQ
Z3rVEa0+kIueu3TYJesUxlMJ8s3qMHQNvxrRnZKS92LBB8cmEg9ZtSTuONe1H8NP3lZxnzsOYD32
Smld9qtieEvLo6StY9kWjf3tLp3bXril0JncuKAaT+amH3a5r9cyz/cCKZgMh2Te8/7C5j/bIOqj
mGcAKOIQuFwAZuAbqeUybryIm50iCMO9krvOylEqknphZGwCtQ1fSswV17ebNxuZ6yQXcIThzOmp
oETQ+fByIW1Z7gsU3wqqOYP8xZfUraWfJWPhQTFz6eP9ZVB1pkg5PvYuG4rrfWvVDtgyTXgi5RL3
26y4o1/1T2uhID2ORiMVUUpiJCknq0+tdKzX8KA+w65YDcVP6BaV9/V2381MDVjvTAuUHaBrq+Nq
/HAslKLUhz2I53M6fHGGrdYe/uL7yBGMDzDe91PFhSx1Y6npculcWquux4dyYTec/f0fvj/5/SJu
M0mtRNJZtoJVKHV2/mmk4jgKOpoR5Knx45y+VkSyUnHUK+JZ9EJbXg9gZj/fRcj1IVSCWupYyroc
gsxETTdGwfZsPvSBYgswrG4HGD8w2emYquOnOftBdY5H8IcxrsQmKh21kc9qFBrrGrshB0Nboa3v
lE7bF1oVrkbnPUiXSxKzM3s5MlSg18a6J0CCSdPqJBQTYYRhYpnbtiv9q2BtmuT5dvPmg4Bfw6KO
OuA01aaEjhQYnSeeI7H2bZQ4D7geOivPGl51Jd79RbAP1/bJdUVtLRQnQbCd61J/RnfzZaQs2lgt
nXrzL4QvLm67k7mt6AOwgkoZzmq+1dtj9et2U2ZuXiT2dOY093UDobDLadEVrYHNKiWt4L0Xj6Zy
dsqFI2FucVIwGz1jRpzmNPltGa03BBb1JDP+mSW2hqHo7SZcb8WouCg8asiw89/T3UWS8URFS8g4
aT7gd/foWt982MmK1627T4vaATIiGEZXKkI7V/sALseZhuuwfkqlo3/nO59+2lx+fjzkPixSv0Uw
Ykj4fHJvpitr6XSeKZeDkWJ/GaGDFNum25iV9TpE5ko7QVjxCnQRhlPt4hedHyTtkMniWq9+SiMd
WLiToEpK3ZfbQ3U92y7jT9pnIZALIQzbLsF6zaHrFv6xjqWF+TAbBMTNWNcDvzQFWjRWm+RDSCMl
/zmvIRzGdmg83W7IH6jX5XY6SqfANgKPxZk2hYKlA2CLgMvWidx8vi2aWG/B9Snai1f7wRu9DKEz
jZ+tvqy+1pmscOXJfM8WIslZDXhcHhWsge462SgegYpSfcQ22n+rhdrcVWpX36m+556rpI4PQ+DG
O80twl2mAHETexAHcJ/las+hVyIpn/TdseOWsnd50toleIhD31TRjyb33ScqTx21fFN6C4dOeHN7
DanE3svODcYpD3WB57ajR8Dv3SG0k0AKV0aMlnIb1lKyY4trIGwN2WMAew9wrqq8doH1UqXVb78V
ZFvwxAgO2OBXw5Y8mHco+t59T3tzuCt6sz6Yeo49VNTk+u8OLNmvSO6F9e2RuN5edAAmeBMBJkZA
dVqekIXG05PYk0+ejHU0aqALs2np+/JkSRZZW5a6i5ly/xKrb6r24/bvv969Ln//ZAOuGilIYlWQ
Tm3ki+e2qMoHiVQ4wjBig/9I68k+3lRivqCAN7dIxqPyj/YkyuSTQ9lIoF2JscYiyU8R9FFY3Z8W
0GSv/BBi+rZSSqdIvIwQ1rYO4U1tP9tx4+dRmh0pPFgvTQ7hNGUCdrWrn0SxxXl4P+S/sriyVefo
Qke8Het6ElzGmuxbXV6pkVsQq2/MnYvMlf5JpyqOLbD90IQ4XHg1QZC+nGZS6iZKTvbuJDXbbKMt
CY9dX49GGfYxu/JHCHiqomm4GVlWVzJPUvdS80bJtREctVeX0iwzHYXm2JgsxnxmVKK8bEYZ+G4u
SI158sXvzV1ifrs9DnPNoB3QkLnKAk2djDmaw0LmuZZ+ktDHferMASEPLRe+DJHSPmqNGC1o5Mrj
6r7c5lVUtEcVP2C3oGAny8Spa7cZoiIBXJbnT23WHyQTqvSm8MMBHSMTV3kpeTfFLNy0Q1g+GhVq
Slj7eLZTIesm+rznS7O0XlJ2dnNj6lG+7Qs1ofNNY6Vga/BDAwf5NGogrFIhrb/c7rDrZT4ehMiK
Ad4Yi1OT3+9GUtUI8RCfUA8QtcamsmMXn65JqWxhLBBzlGO+qnJ7XIZVmJ3ByRCxoANfWOodshLr
2y25nlljFJIlXCNnbnlJ4aVyUBvBSWjuJMtbtcPSSTLXV2NaeZTyx7Nnem/AZLDvVDEJT0os2pqB
AoCIsXn3+/PtwBCBl4rES5gH3+UK6dJeo+aZRqfeX6VP/ZJO9TigkwnLAvnv82M3frhBBlLVeq3G
5x3tffA3QnWPqsZTXu2Caid90keYdYE9KgkDCLWklK5GniIUHoods0tOogcDljfCdZ/tLTR/DRLC
VLsVCreTbRFpUiMwq7Q8ZfK6FHZpur/9/XE/uuwuvk8ZwQLBqcMGnawPXxU931IwCpXkMnhoRNP7
InKjOOKsWNyrTtMeFEE07M5rl4hk1/N5jDyiHHRs6640Gj01k8sIZ51T9bOJ7OD1druWvj7Zh8U+
RKYjKMoTxiYrvTo0f5GwoEQCbYa6KtaQ/PtyouHcg5gFW96pQ7igtwNl6Ro/1wS2LEaFdB49NVko
iiupiaQy9H3xKDj3orI4AmPqbDL4sk6uEmbT6Ok9TYlI2BiFrjle7Yi1cZNWWzkFukwrMYoNa+8O
tf+F53G6gsirrjKBx9nKqpqcypnT+zJ7gyb8SB2rWFWiU6xY2a/MGMmO0J4VYdvo9Vag/PwUNrK5
9lLP3OZWJKAK0UdrSgJ4oijyi9tW2qPpaMI+8BIAj2jbD68dpsC6LaWyuy+h02QIy+GEI6bBcNfK
efsaV5zhre63IHJKwRBWZSH266TIjE8/SOkZjREmqYoW+nT9ibkn15jv5ud6OBjBFzNfODuuB/ny
+5PbdW4WtZPVfL+BgCqxDrqFBT4DLyUC85PDeCx9TrMDped2bYf0NvDm5wh0htahBYcwAR4gkfCQ
exG2Ve99Eq9vL0B5nJ6Xk4u8MGFhvZIsuMqEO6HZK5FVAPlqBDuVE1unOJM7wcbr3grnbnB3kvOt
0b878PZEd9+ipSEFL2bzOlSg9I14FZXGqlV/d1F3iNvCzvIHtTnf/pHXJ97Fb5zCU0szxT25rsoz
Xl2ZsE6NffVpI4ORu/xfN0y5nl6kxNmIsDzX0VvqAx0M7FJc2OyWmjGZRAYXKq9QaIaWPMnp91ip
7CZZeG1cHxRjO9Dt5aCDiXtVqYfe1dR5UJ4RZ2of+1gUTkHt89600CUKhlRZ40L12qNvtTCBr6+8
5BkQNaGiIVJNn5YUk6DP3aZCAUNTmn5d8Uh4lKmU7jiqknuvA7nw6bcOAQFKkBNkwVDCv9zYB8sX
hpxyxEmO1ghso78jbG5Pu+tFP/K7AMKSNlGhQ47j+eGOEpKrcN0B4HrmKU9SXz0PQrK6HWIGPk+M
sQ4lUdaYsQ0Y9MrJK0058QKlSCmq3b9pnGi7Nkjq1ZgCu9MwWd/DiETHUQ29tea0zhpAUr7wS67H
D0CjBf2dygH4tqlLRV6LSRAg2H5qGlsdnrarRl6olV5Nf1JNIxudpnIWU5K67E7FQZusrtBTMYVz
23zPsl9x/XK7O69GbBJi/PuHERPMUEZFbhBOUYRgFxIsC5N86fuTGaH2elz7SGGehJfuLl3Y5WY/
zixAh5+JfVVaqQJV6BXLEU6i79WwQowHwSwWOki6Guaxh8CiwG9RmXjTbMTglHJUIUZ0Vju0dUmF
JVvgJc7RBCyxHdzW+4Fya2SbVZWt0jjot4koFzvuaMFKkzL/XzGrEND1EUzRhjCEaJ1bS6rgs/ME
uQ24N1jxoelxOYiyEfkIlvAThV5bu/L3Npa3uegsbB9zUXChJBs/psfJAlxGgfQLhCpUmY2SsHO7
gxbu2Gh2t+fjUpDJlB+gWanjuJ4KCNvw+/4p/e6H2HmH/1+Y6bT3myFDLls4ZeZrH1IdfYyzvwqB
mgSoYerW0zxc07i6PFqGnpqsCVa9UO+lDsEc0mYL4zK3CtjMqb9pLAIyypfjoo6kHkNFr1nfddrX
RFrYhObmP4BnSv6stGszHkRS9cqvBdrRW494IuwxszpCflmLrbr6i1HB1J1NbyxlTnFsEAe4UDg6
61l6172fjrFHAeovQlCr5nkOAgwU22VneULaU/FFtk8Nd46/VmWEVzd/EQJM5SgcI49ebZch8lxS
O24twqnMAg8xsqLb6SgI7uAMhAsddnV3AbdjQLoj58BzjVTNZajI7Fq5SnvpJNX9S2jFml2n7rch
8V/Qh/9VDB5m3aYUL0y42agAYxXetryvxcnTGu07cdDCSjoBntu44i5IOlvLvwbOJh/uBsrot/tz
HJKL+/bYSMPEARHmMLNjMmSa6bhCk1riyUl/u3hoFr5jA9GwFeMuR5jxdrDxt18FG63VKaePS2rS
Nkfse0RPE+kUJq1zZyiwTnu/ibaFxP1WRZa2T4xR+FHH+zJAIfx29JndT0a6Cukc+hXDgslS7iKv
aEM3kE6NVK1E+VtRPDuesNDE64cTHQpigyPtj1/pNCONGbNnQb+STqb85A2yXbdHORVtt9kGxtp1
UN7dW+E/t1v2Z9ZPOnZEoSBFAz4RiZNJ0yoHT+IoyrWTmob5pjNSHTdiwdv4eSXuY7FU1tQLX8Mh
RpveKIZy11RVshqGqvxlFma31v1UerSwTbWtzKjtUIQzJhde8d4oZfWSoJmOMmQfPrR55dqcUvKz
nKOcKLncDMQ+ZqLmnf9U9Pp71+fxvjM6eSWKdbNNDVwtjKxvUPaP/BSzSNHbCgPCqWXeKyAOLIjb
HVvJyRkE1NMLnve5lElfbnfQzNDTMdQ1yVeBL/yTr/54EauK3FUT2TkJGurSKQIpea0ixosaxF8E
AnPEUc4Ljq3jcs/wqi4zEc5zTpURP9TQgqUwekRhd3s7zMyxcTHe498/tMetFBEuFrXaQFLWpQS9
daXHvIStv2gOmzn/AMukejDZHaJatdKuoP6hmXtkiFNuZ3/RFPVjiHE//NCUDNWEOEoJIUi20qz0
7uj1hyXC+0x/UW0e1V1GFALT6TJIMCDm3vrUV8zwRZX2Qb5KQ6b6UtFzZn+7CDO5+FS5N9QiiNlT
hKlBZa0l5RfC6V1+yjJ47vm7mS6Qjq9NeSiwfGzYZOHjzyqkZYpUpxNZuPGYKyOQNpqDXbuV2k58
J/dbJYRbI/3TxZtaP9yehnPLCri6SN4fPaorMkqXUyCThcg85aOiZq7fOX75pTWXkvNzeypLCtUr
Ms4c+VPUADb0SCQKmXkKc+AdiC6DNhU8zkUhtXXvhxweE1Wz4784MC7CypezJg6HAFXhwjwZ6Zem
2AXeyvI+f2O6CDGZmP7gC3495OYpdtN/lT78p+n8TRd/GvfMNPnYgZOJWWMBbkguHah0b2m0z2sL
ee5dq2w+Px/QcwDWOcrKXRFRDV9GFq+XjRPqFmgJPDf+l8hc0oSaW8sKpXfw4rCCWc+XoyJyLBle
5xkntVE2SY/k6yCvsvhH6S+05g9+c3KqcpSaEJ05Mq5hP1qq1EkgusapxU5+2wWUHrNhaF6V2PI2
ve4X3wzVF7aOROG86vx2qzmOuw9Q2t71QHXRB7WQmHYEQTm2fpIfYDhlq1pBrjjTvPCI/mhy1H3k
4VtBlVeDrPTvmp6O1McMIdKKraPuSn0b5KYW2I3YJi6el0HxXDWD/itA6vmu0yIT9WYt3JaIdZ95
pmrrsnbMe88XgLiYfrENUqN7lIbAP/QWqq5dWfuPFcrivKTxdclKXXgIinqJHz63M0A9B4dOYgV4
3GSQAjEotQ4RyZNmnVrhV1Pfd81fLJ2PISZz2kPc2ohFQlTWgyI9R9Vzan42zT6Wr2E+jdlLhPem
SShcNkzdyn3n5Hf590BAkt8E8XF7zcylQMi4iSLl/7GvprUCQ9PLIdEtMl3U5W0kzjxpvwobVG2D
JEDyOj2WkXZI/WDnADPKeuugC9WmNpy3KFJ3t3/M2GfTGY8HMaU9shDAsCYX9DZRQM+kkXByPIka
SRC9lYj93o4x88C5WFWTA18dCmEQBNYvBRm12KnlfaGTEC6P2fDUxtvbwWY3C+Au7Edwcq/g7WmI
Xi1XWP3U4Lbux/s4/cHct1vp+XacuY4bvZVHfCPsi2mSyMJkKQhKVT8N6PV70ncrXnoXzkXARAus
Bvg8AHTTw0irg6CvXfPkrQrQWtbiS3BuyQLaQNQG8hY0rvHvHy5isVNXKnwiDnMcl8J1EO7FJXfJ
udH4GGL8+4cQioXsqzqGKKUnXGYMceUE9+63zw8FIplc8+EIXmdstCjoMSMQjVOhPQvOOVg6FWaW
CAwlIEfjf66uxK3sc/rhlnDKFS4f4aOLa8ztBsw8yeHFWqNoHdD5q9R3U2D+YZEEPZlms8qa5ic3
r0Namrbi8WIqsmphjSzFmyzIqonFukRT/yRE9aNSqLvErfeuHOxayL9pVS2Ag67RtOyqH9s32WQK
x3IVoeidk1NlxWpg731yPOMXRhHIpPeFtfWLCKKZ5KZr0Sh+N0Ly7pS5ux+MHgQu+OTX2/0Ndm9m
TM0Pr7ZJUslQRclty8E5WQ2Wajmk4K1s+tEuap030ozDVsykVSAUygPiqvl26BXnUNVNthkcTd8m
XllsqIAg9CM1uV1n+G7AhfhXCbtih7Wae0wGo15XjhzbgoxRGkgUdeP5GKz1jtWQVioEYmW69a61
qXGOEitee2Va3A3cg3aRIfqbrP8f0q6sR1Kc2f4iJPblFcillsyitq6ufkG9FRiDAWPWX38PPVff
ZDpRouqRRvNSM0R6C4cjTpwD2ksuckid6ASKKrXGQBbOvTvmdd1dTgZy4wlQ8vncNSH5Fpd26IwT
DzoyWltWlexWJIa3NckEtYd6ADd1CwkkZcjRugXNzR0tsY2TrOn3apo5Pgoz06s7Ogg4wHW8GziB
drsGDC4kCxwQoQn1yXSQeJ2QkbcbCtZRdTyqcaLfGNb0WuC/OjadxzaTM027pjDfHTv/MVHT2eqD
Yt8leXZvqgVo2Gm3UWqjeCDMrXd9P+QBxMqYP1SG6osp6e7BC6HcJVM+BrmbmL7bJuOTWiNmqoAs
DHiVxaHtTPgDsqsbMHVCCUpPy1eLpTxsQQQVtnaZ73hbmoFSAtMLXLI4KsSwdyb6lTetiyIyattD
SLiFNqSuevGoCzDChJBwg7dvAREC0YIWLUZzDG0qJJoh2ndwaEVC6P1N/gDkFdQHp9/16ExwzZq6
6Uu9fvB0LnwGXcMbdKe2x46V6sYcAGEYZ7J7vTC7u6YnWlBA5hA/Mv6GZnj9Nc467dbjTu8FI1W6
74Il6GtjEF4IrTx+9QQFBg6B8bbw2o+i6wYfdOTFBxhsv+s9Z4cpR9gpPEae2lFBzbhF54gbx+ip
Tytno4FD+AnM96l228fPA3O9KFVADjlZIsZvHR2oFVltmIAaJUi8qRVh2U7WPWWkOBSpOgVdW3nQ
d61EqLOiek11p44mFxoF81ZiNwNOja/2A5SrCoLgUssg2AIebt+zQVm8VYlqhSqn72YuPhzOi6Pb
tkaA3Lj+YdaJuzWLJNkBlNffexkoi1puVlvo71RhLkAUl5tO85DXIsMpSqotq5vulrAc5C311LCN
DQJMqEXhODSgR79F3QYDHQoC4bL8d8/jdtf1KXlUMnAGsqZJXnW71+Ymxc5TgwTQkxunpOOuqHjt
A0WT3mqZ4u11FXoezpSmN0Wsubuy0Yaw1PpuU1fcDGgGkeeJ9ekNMZpq100fHVQrUuzbBpWe0DCh
snXdWS05axQ8gG7EFQAYjuQ81b5zerss0d5pQ5eoqCAO0LAUvXrqRxmLe8g1/LpucMk34v+GNAVK
dMifzD/o5M4ektbgCW/ih3rw9kbt5FBOafYlj+EV9HJldEtBDtyNi4QTDuwF8UQ5Gm6J9vX4IU1C
rEpVrbQfLn4fWW6QsoOUB3fr+WBanuksI1r8UJjtBiImjw0gLCtjWIijoKs1P3pmuO0FPMphaJP2
GmI/0BwUbDuWoVvs5vqarJmQ4qgOik8Q3IWJtty6TAd1CuBR3f66kYW5AmRUhdw4dhlewfPfTxY+
xyWiGdBPi9D1at/ybCUMWPw8AGR4JAJcja18/vlOx0tmpFYWFW5gh5AF+/yvRwVzRgo66kx6cP55
RdUgG+ROWUTA/9g7SGyPL39hQcO8oGd9HoM0P6CtTO101EjUJOiaDdx2+9++P2+Ck/kftEo00MQm
kfOWmdtBWdlDC44EfJIWoO3g1gWNkPRCrxIOXnECbFEF6SbifaHDjwy0SwKqNY74+RdDObElTRUu
O4t5U0OiYTuaz6r6dP3zi0NBQghdzHi9XNRoB1cBE95YZlGXO4+xvcW/0We/RYAesmplVdZsSduW
MMOuesQvkVEUKVqXsq9Tp1IfyMI80CmzIHS7RiSwcNrnfhAkPufKxUXhVlHHxBBjlkUpIzs1vodm
5S2J36/P4dJxnJ8cs3AGWLhkEtDYMUa1G7wsMr2jVUB4auW4z/MiZRbQK40+XVxdQN3IWQ7dIwaw
rloWxdD2GxBgCfWnFveb2Pt8Rf3MkHTw3Y64bl7h4BvaL9f9yhTTj/mLVa7cJAv74MyMdHwKxjVG
oMgbkelbWfCgaiDiB44MK3ls9O/X12ZhA5zZko6P4lYppZqeRW0VGfGuqyLovf6FCQuSYrh5Qesp
4/TMNBWmXmH5KfkKEWCIYdnq23UTizsAlfSZfQbqPnIS3xoLm6VOhVNK0RLup0WWvqRGlj7VDVHR
g1Z9WrEdjSeAsOIqBpwGxXSpFudMTsz1qckibm4mqMZtro9ncVVOPi89GtUWgHfgl7Oo1+OtZ2bH
zFVvwAq3koNcnrZ/RyHt5zjtGtEnIosaaKvG3ypw2VbbOF5JmqxZkbYzAW+u5sV1Fk3KrVXdKOZL
2WALBP9tyqSNrJlYf/Rv4tDQGMjcNCDmfeNtrxtZqonN/NJI9+FCQMgqrXuJPhqBckgWjZUGLmOF
ub90ghoRVJ3HQ1uiyIi3BU22XmEWUB0t1NCE4wsLiKKvjHfBqZ79EmmLeLxUkjLFL3Hi0Bg3iroy
1LXvS3tDpCkgkg6ckI7zGo48vD6Tiz4ODJm4WVFlBAnWeQTS91TRsx7LNTSPBT3o7VNMI4PcAPf/
NxN1Ymk+ayexjgnO5maqO9w+yu8R+tZsxYMuTtTJ9+ftf/J9Xij2lHAcIo8zpJZMkwYUb8vr0zU/
Hi6uuBlggo4eB1lUabXHTmnjBn2pUZHjpT8EqfJjauON22p+k3R+W/xqPs0CObs4XKro3wXb3AXL
SQXF7gSpZhpBucmwHpn5eQzoXPm3ZmgJWFTkVo+inFI2UY9G5g4t4RNdaVOap12eMcBkZvYJ4GUu
IKZVk9bekOh5xK3vZhn0Ww+qnfHL9WW5xDRjkoCJwasPqnKXBcOc9rFej7AyIjXGn4cstLO7PAkh
wakAdDCLVo9KIIzev254adPNvJawiTaci5qAPf8Y2k+w29zHL/2nVSUwLNCpQ3rDw/vmQtskzhla
I3ifR4CmDtmWkB+f/vkzlAlHf3alaCE8PzNjYgkowhISxe2T+V7XK9CFhdk5+7x0WgDWZX3m4fPQ
4cxMEgKTH14fwMIFfWpBDjmBWxdanytpZMfmLTp9noceFTyojq44r0U7aKjWoJQ8h0+Sc9GNvGqY
WZBIbXjYuL8FspZ/gXcF2PVfG7OrPnFgRdY5bIKAZyQG7psd2mLAk0u7lSB9cU1QlMZAIDSG9rpz
KxVHaxRidBLVkBHvlRd1rW9w4cADhTMHgOBSxNtTWvTESc0kjw0SWdYEMNwHFfUWpBm8qVbWZMkQ
Tp41SynhdS4jUaHOXpetZhEQvD+kxofSfojBCcxxrVazZkeqnejcAUZgwoAM7QfLb0vyk3ehIz5N
BgPmyRk0iYcZHoAXj3W15UlhTsgF9PoYxl7ql8Va6m1xJDrAkSACA+mMXF+ctJyrNh3TiFTAGdhq
tXcz9mo4yl6p1sSnlk4M9KX+Z8s432f6CEFUjtcSri3d872Z6awalTjUrXiNYngpGoSi16yIhAym
fVHWVPIsEVbapeAYdkMPqVJSTr/dRrnVWRlaafqhN+pmgPv2YwcES7H6m5pr/DSL4z35DfPcn5xe
JlDxBsVRGnVaZwecuZuGsEfkuNeyw0sH+HSwkpsAfWjmxqUKl+fa97lACnVq3E/3Ic2bEcmIuVA8
8x9JqweF6kJMwkwj3gZNAMzZdbe9OIaTz89/P5ksxx6HJIltbEQ31JBX+4trDbJVwFp4eIyiJ/78
85rXclVPeBoVQ9OjuZ/c94m3pv+3eJhOjEhjaBmvtb5v00itI8P4ntrGTteLQNOfr8/V4sZCKWCu
dc9lH8lOmY6F1cx2POdmFDsUH1DPWAOPLS0I4O9YaQCnASOTjDgEuomiprh7jA9gkhJ1JQpcGgTe
xR5M4K1uyrdODzWRJs9cLDjk4/PQKzf5mhdYHMKJCWnRU1ZMuYAwQuTVmyQJnfDzywDAG3i64Ccu
WdRQq9KrZESqvIJuX2Fp/ig2RbnyRF94XoCB6l8j0lVTqnmb9TbSgHiNWWioJLeKcq9Ue5p/b+sf
oluJz5ZX5V9z8885OYaC1k2SJTBXqi9xCoEUbWcZK7mN5WX5nw056cjKoaAqgDNRbt9QZ7fGTLEy
Y3K0USgTQ6sulmWwUGpXhv1Ihn2tths3bw+NWTzx3tyioLziwOaFkF41pwslg82rGk0pzUBhVvmW
GK2fxZGnRxnrdxDB9dFq8Z8235+O6pOF8vqxtVVQXUbJCKYHZYKeeKXHiKnblehwZUfokh/o23jA
/QlDdvkrTh9tFzXjtb7zJcd5ssnldisn0TXOtRQ5u2RDyL6uDl4N4svt9Slb3HcIpmYMD2gy5E6Q
LCHEdgYUDJSC7GKaheIvmifBGfmvBenG1xQD9XGgRyOnrPz+Hf12n39cnhmQbnp75BBfVbDJBH1g
+25NTHBxrU3QlMzkmrhfpLXmDkPKEdIPUW+aPhke6/GNxZ9Poc+8mv+zMf+Gk42b5EUhBjcmkLgu
A9b9nqyXpt2qE97mH9fXeyGRdWZJWg3DaRKQuyTIO/YbMYEUQLEAie+CDECGJp3+anf9Oy5pabxM
2EbSYO4UZ29r/rBGRzj/2gv/cjJv0kWAtgUr1xQX1TTtPot/uNmXkrpQtfh5fdIWzczMrXBmwPjb
0p1Zt61bOxOoIPXCi/q0vCvB3VErU5BRcyU9t2gK5N9zRgTofrlYm9QJOuc7j0RTYQPyNurinthT
uzNb1oP/sl8LzxbPP3IaOhJneBHIMABaCjNT0agTuekkULZRet9kaxWvRSN4R8+qAR6ILKRtAAIK
xlHgJmAg/ZHFDAX6lUh28YyeGJD2AVrbSzvjOolI4uxLF90Rnv1spcnm+j5YHgeyD+ADmIs30j4g
ec6bMYGnyfqtCvQPu/lv35ddDZnMcoxxrdAvNaA2n+ZlwPQji4XjiCy2e6H90aTQH+Cggo5G+maK
HSKzv/j5J9+XciYDykxUKChrgdks6R4xjv/2fWn69aGpbDdFZcbtQ6/YrL22Fo/eTArnzlJVgMac
O+HJ6pyyZYiRvOmXDpG1AURs3H5jk7oyT4u7FTE+3hGQq4Q/OTfkNUZSYaVwI2o2BEKADqNaYPV9
eH26lsYD+CT6dYExnZk4zs1U7dDHtOiBygCxFmrMhW5vJitsG33lAr7URsHGArM0KrOgtQW4XLJk
ZBWUFwc4LZ52uzRmL0qDftZOyQpgVwEMLGuQakP/hKW7Pp9AHQ0G78I50HjYlbW5c9Kv10e+dE7B
NzTn1YBJgV84H3kCHYyEuaihjP3+XfT7//Z1aZsbrOZdF+M2EF+NMTTW2maXdsfpj5d2uQmJZJ7Q
EVX7dMuacGQPhni/PoKlnYFSFiQmAC2bZevP5wcap0Xf1wg3PGr61Ytz1xbBwNcSgrPTlS9nNDeD
cR7AS+0CvE1LdRDCwXmKE+q31lGgzZ7u+/Kp8jyQaKyBzRYX/cScdAdwmw8jzRAva+QVb09NPF2f
tHlSLoZjg5Fipm+HTte8bicxmpfaNiWxm0STajwYbT+GaYwkamP0t5UwQw+IhCRu39tubb8thWzg
noJjwiFGekMy3CsqOMC0DC92FWDXfgiNUt+C93ev6+KZ997m+jjXzEneadKLwa0YzM2y6VU/bKmt
hEB9BVYxPqCj9y+8FLht0GxhQGEa/Pjn00q7isTdRFLkc7P32qDojqLAKym+1bIVU0snC53IpoO5
hDWZT4AovLdE16QRtcOu3k3ZDjDZ65O3YuJP++bJJlErMN0JBym1ir1r5Zcm+Tl4v66bmCdE3odz
9Q7UiVCIuRDvE9QqLC9B/WOs72jzNfW+XP/+0hAACEX2ZmYCQtHgfEEGkhYgMSI0YjWeBuZwZ2pP
lbvW+rQ0CoCsVOiZor0KtYlzK9hlSBC5lEZW/IMlX4dxd30Ua9+XvCirlAz7FeVgk28BF6F8peVu
yYWe/v7Z/slC5yCbjA0L3wczK4D3avqhqj9tuvIuXBvFvFYnVtBx7iYiZRQSdw/jvSVWBrHkoU8H
IR31pKVZAfAeBiHue4X4dfY7L9H80N6h3lEpaw/1tTmTdpYyVp2jC5gb2qCnfhk/WeNuNaOxZkW6
B9DGOGqxmHeW2fhZ856C0nwqdw798t92mHSJ2k6bctJgNG71wScGqpCVW/pSawsO/WR5ZGfC1BlY
X+Y0ouCSFN0d9e6U+EaJX0vyK1OHABIYgv80vJtW2xqactutHaKVqZQVxDWHTCLP8APiKhiHMEnB
aAmmi5u/mEgXITeai0FUJ7N8p7mjK71eAk9j7UzA0Vc+v3SfQbfvf5+XgsGi8Xito58hQsNjZm3p
b043sbYj6cpyXZ5V4Kv+KDoAKQ6CJO/8rKajlxfdBMwL3tS+ieRmtxJmX64G6AUADLXAjQXCGFlo
A/5mcFJX5BF6y6Gt9rURG67eDrlYsXN5AWjqLPEHQ8AJXUSH5ZihROcArFFV7934xI1bfU1NcckE
hA/AJYQsB9KOkvc0gX3rVd4RCIJBpreq/DU2iKXFODUgOc7eHJlRMhgoQegOPLJYLdwuWEDCBAwz
wLxbAJ1IF0ymuZ2Y0qKI7sbqlfcv18/EwgQBsYdiCSDpeCXK3E5Iy/ZerShY67zxhcL8rsl9j60V
SS8vAGyomYIXaRnQLMmkJnZS2xO10hxA1Mci3qBT6TEnjwMC9aK5NcWn3+/n1iTPrDCbW9yFNbq3
jpCyuD5lCwsCMVYcPJQ08axWpdtl0L1iqBNSRUrm+sOTK/r/aED6+Wj/Q7+RgAE3CwFvGdrN9QEs
nO+zAUgOhCmDo04Vvs+qr4N12xeBGG4z6/nzViDiZs4JgZkeSToZJBtE7ZVZHSFuqfadccOTPa32
140srQWe3eicx78Q4ElrUUFHVvOIU0XWz9r7Yuqv1z+/cDrw8//9vLQSbU/UctDsKqryLiiboGhD
N56CvzAC7mhwFiMTa8u3rwOdU1KZWRU57S1PPb9FqzkZVwK8xZGAWU1X54opXkDnl0bpEKKAlr6E
dvU47CnJu3eTZO2r2ddeeH08S2sCcj0Qu4P6CV0g0sIXVW1ZGaFVVNK7SFc+XRED2OLk69JACnvK
bYvi68K65aTyDbXyeb9SJF06IYCVAYMHcgjw30gnhGp5WhYVlqRMBnRi3YxjVKK9c1pZlIWZQm0f
cwTvix4QV4L7QUs8dhzwxESm+lixiH5+Ic4+LwUkCi5epcnx+Rjno4rW3NTClgJ4ALlF9P3reCVK
6wxaMcepB+hOQrbhUNQAKFsoJIbepImb6ztq0ZIFWCcyprMp6Qq01KywDDAXR9hzPgWVsdaRoAcR
0XUz86qeP3hniM2/ZublOnkExYhCu9iAGVp9qfmATiPP162HWL1TlMhQRNCPP69bXBzYPxrHCOjA
nHBusW6gjZpMJpZ+KPzBCMfyQSlW/PDiJjuxIU2e6ODDitkG4b8SYwqF+/v6IBYOy5wNA7YHoiPo
WpT2gavYjOb9lER6dT9NTwprdwSC8mq/pgq9NJJTQ9LRd4rMVQDVA9VlQCgavYe1wHdhOUCxP9MV
2iCzQAxxvhydk1dgWJrpifV31dkK48Zcg0ItTJaFIz+rJ88QX9k5jiDOxNO0Ux5079nMRl+3fwin
9qd+c31RFubqzI40VyAr8Iq2gR3T7v0yf6/XSEEvXzuIqCHAiZgRcnyoZZzPFUvICBRUkgBnUeOk
uEGV6H7TaAEwfr7BPw8uPTcneWRUD2PKKjAjU/rGrYMXb5p0x8zw+qwtsJ7N7wTUrGYgARhfpB0A
+Q5TrfVZz0yjfs8DoDy2mtkirH8dnK8OEOyUvcTVsOJ5FlcL+M8/rH8ALUpnlAL0g/RulURgPSje
h2zl89JagRwWW85GjwSwucCt29JmMKdSy1nXNUeeqxuaGrMUMrudqjQyNfY2Fmt7Q9rk/9hDMh5N
xqj2XmQOrUm4ncXH5pjUaFdHp/Rer7sNaIEOIrfXlmyemxOv/ccYNEJnrjVcDcgknm9EDlINtS6r
5qjpv6f+N1G+OsZrN0Yav2vZrrNvVarcAIHu8/rXYKzg6JZm9tT4vLAnVwYHF6CXtnVzbFhjBIbe
f6+d/nWgKpgBmb03unjF2crY2v8frovkMth+0Ygi7dCBgvuBG01zzFWoH7La0fa1QawQenUcNb42
u6tyI3todWTVwK+RBB7HwbQgFhKgtmatuBnJY/7zazQQjiHBCmIU+V0n6rzIOxT0j7xHI2ZT4Xx2
+W+wBQfXD+bSjgJQ4X92JG8zEJTK8WPEkdUHrc1CJVeCDFqAgq3l7qWj+P8jgpiAhf6bGeB5vqJu
klcg7+Di2KZK8gMdzo1PUe35dX08i/OGaGVuzUTDvFw4tLtmGuxRE0fh1dHIxr1TDRvSpJ/Dqf0z
mD+5A+wUFaWx88GALbBxY3QyHlub7VtnfOYelDrceK0ktrg8kDSdUywLt5qCWpTjja041h5aS9qy
RP6w2DK0APkqXxN6kcK0P4Oa2wxncMEs6SMdeC8DLzQwMuLoFFYIXZsD71mUDFoRxK5LfRQit+rc
f1iuQVjk2+EfyyCJRipmJqiTp5NqsQUaP685mt6zqkCJmOCIsTBWKKqnYaq88T6Bx1nJZsx7W3Zw
SMOhRRjVKzhyaRFbWudO4qrNsdCqsDJF5ycVzwOmWImfW96udIp0N8Tp8/UturCmyAvNXVwQwLik
xNJScxAjgVAcc3Sk0FMQtNwq+m1nvV23s3DgQDGKwB7RPeIJuYWvgVxdTDrY6dS3ofitcbZy+y0t
25kFKcoe537KPi+aozdsq6r3gb7wO1L4XvPMNWS3+y94mvm2vvawX7gczuxKG7UoOrsobNht8J4w
wf7fhHa8b+hTFn+5PodLllDaQiMUFAfRDSVtEStmzGvma8ii38G/lA7gPvrd9Ed1erpuaGmxTgzJ
DWqtHptGPraIJPT7mNyT7X/7vHS5eWqTZiaYZo8DEB2m121cUOpeN7G4G06HIO0G0lRQL1fmK7s6
jsTDboiDHmyehfgy6SzEToEue7YdnZWpW3D5yOHiOOGlD3UPmesPfTZKa7lpczSqYtyAHEtsar0h
94mBosf1MS6ZAkkrelN1sKJfKP6Sasi9UoPH8Dx6j/6vfRrfc2sl9FkzIs0jK3qd1aBwO8Zi8pPi
rXG+E42vrNbSxj4diXSEbKdBecNF5Jq6N8kIYUh7jySfZbyYa1mrNUvzzj+J5OrR6kSVYzhTGhKQ
zkKozAqS5pCJlTt56QidDmme1xNDnTEpOni94M7j8U5NrCeHGj+ur/+S6z41Mf/9xMQAKuzYUDBr
tlsFCftBDDzLIOGyllRcHAoUjeebCbUiGcimC4jH1DmOEs1G6zaBLFQ4KFO5uT6apZVBvw0EWgDb
QJwpOYWCIl6x8do8Ar3sPXUcapScquVOgT8MBUh+b0HOy9+uG12awlOj0u5O+wyM8gxHSMvvs/4j
NV4S9V5hr9etLAwN8lJoiAJU2gbnmuS3eUpdqPoV7RFkENOjPtXDXs1L9wbkw17YuaN4hBy9teId
lp4Qc70NECPAzDGn0qHqVJykUcP2mJRHu/nOHfuOA6XdFqDTEd2utjs06R3iNDvE8QDh9Zvrg15w
HMitAtiENC4uK3nXlK3H4ikT/NgYKGaDYDAZvujGipGFmYUR/INb0YTMhjTGBgTRdVEX/JhqoFpK
0gAcc/ctWPK6/LZCL+/1Icn97nNkCDIkxL5AbS9In5mkB9wgyfiRF9kjWANVX8/4rkuhmdsk0GGg
lECOwnwtOlBK2iAxKupP8hL88xPQsAoWtDmFIe+lLk9jPhZefazy7JtXv5O+JSvDXIhEUd3+nwm5
gI7nY1LajVMfqbavXHHIoPyY1c/6BBUgWzyZaxX1pZ2Cqsi8hOgY0eQr08iN0khMsz4SVn232+G1
a5tnZUD4dn35Fg47zh6+PyezQDwubZZ2sHQ+Cbs+apmJN/ShaF9a8WiT9+tmLqdPVwG3tfVZZ2am
9zt3y8QR3jhUo3oEKUoWTu3kgllU8e3EzHydJsEY92GvgYvjutlLLz2bBaUE8jFzOU6qMuTD1NcK
y9VjpYXma6ftVj5/uUrn35eG5fXQB9MrfL8Y89y3lQkYjjQWIFLPjwkYOGlh7tpe/NRJ+RXx8nco
m2wrBQkabWKBkjcxOFyt7TC6x6lVQLKsPzaGGWWxsc/c4bHqPKyE3hxykJWEqtG+qn31gnbVAISU
u9LtNppePyM3qPpppwZeMksV9IHQh8Bo7S+8dG7xziZ+UYovjNt7CulUWzECTWh3tOt28MsrxaM/
LXTnDzYQkcx68ki54RxePFCZ7WY27THhIJECg4fb3vZlox/YoHX7JNW1JxKbpPP5oJcP4IX+qSiC
PwPv79m+3e5i+zB969O2ykOFuBS5TpuFduX+5BVvQjCjjpuVFcS+O/+9f34m7iEIY1/yhClmWzpm
XtiH0f3K3a9rkg7gMF8wgEoajhbedwgTZmd9Eo84NXrcwXZkHZhrF0FN3I2VjV+bdgoMrd9MSkl8
rU7CGjxyNjO2tlncWtwgoajZDbIKPyCQiCuJx4+K494MZrZnjN/gU2GpjlsVFEJuDoJRPgo9EN70
ylzahuOApx13kwdVCHrrkcnyrdz8rY/uXVLqjj/pHNxeyX2Re491yZO7oeSHNi0T8PfWGxtUTHpG
dpkxth+JUVcBi7Mm5O1Mseow22cxWgsr941lIguIPRzTgfU+1ZqNouV3+nytEaM2/D41gUkGEd9N
TcbWL3pT9zs37zdAsRshoTTUHeXDraCwa2pbl7BZoTNIhQJG4U4tfMOGMBMdidjGqU5qP07z9wGN
5h0Tb8Tywp65N2ZVQ5G2OVhZFhpG+iREejPE6o0pPKiDWAHJmltgjd8cz7pJTXvfKmZY522I1vWQ
9vkWzUEHdGbvs7J+AX/XzWQl91Oab0vkpCbxXpZa2DfWpnOUQ0rcJpgABbZ6wAeScV+Ozotmx095
2nX73oOQPJ3s+4SryD7W/XeTqW+l0YfIkx7tQt/UINklIj8yCv7WQulCo3OHjZ5iF7g6+JmtH7E2
3aqJaAM2SyewCWrQYPBNtyU4gH1PIccJ/GV+02dPZGhCQ5g/FGY5W5OOVYikEIQdevbNSBx+W4O+
327jsKks364gYgIQPW3B328lxY3pFErYTCrm2lWQwnHj7xlJ+S34nbXQqVUfcmF9CFFxE9pLuLDb
pPo2iMIFV461UtG+vH1mvh/0e0HADe9DT8ptkjhVnRYctwfbroJmODYkA+P4s5ukK+f80lGfG5Ki
zRKyP44wJtxv075UfgM3ln7+UXhqAvi085PeWn0HomeMhYwgqn6ZRZ/Ep9+d5yak66ZiOS7Rebpo
sZk6dN9+U/MVuOo8EecOEbICoEyZC1zg4pGz2jQze8QJbneAjMFXrqeb2uoCtzbQV2IEhQU28j5+
IoURXvfDf+r953aB/kDKGWBrNO1caLmQMq9iFzJqBxvNoLWfT3ynu+0zdPY2Gix7BMIrXkvDSZ3A
26QRfatXkwi5qvzUm3FTGW0Y07TYJK3lTx202sEBNV8wN51Cn1Cm/doOPCQx62+mIc/hqZL0PhNo
ohqB1dlU0FLY0Kl+HcregOBFFvBYeQc29BGdAQ+a2z8Vk/GojCwaE/OegKrsMOhdASLy8ckG8XjX
mhAwS+7ayvwa0xx6DOlbnkDCLytA5Q5oAC5eb/jOsu6bpYl7Xa0Oo6mFpKsOKLzeJP2E3h3P8F0y
bkdBviGljXDAssDsU9nbMUlKP9f1e5FqIAU3X1RIg1q8DiBJE6icb820QyqiaBEGaHexqe9JNj1r
uWH54Dy6R+rs+fpqXb4wsFiAzqH2uaSWm+Yu8s6ksw+A+qN/wQFXedWOT61OnkpV8WPb/nQcB4Mz
UyQktdCKKncVFAwc2A3trIOpeN+0snxLuxUH8SeBfbEB/zXxJ3d2clHjLZ2LZmitg+o16hGTmGxL
5HneRqVkY+BQD/GLZYSauo1R4BrDh47rNyrJ1A0vPtDVvGN52CrUj4ffdQ32fWIdyrYpbyujto+F
yocwtkNmjN2mLOop5MCxfqGZ1txTIOhX4tLLaHsmoEFJEMgE3GwyJQAdaVl0dNIO3sRy5qepG9+O
bBDPPUV/O9rRY/i/dBQH1ozl9vreuAx4oO4I8BPe9HNIJbfwqLyuqOWV+oGCjD5CgYZuoWTSr7wn
/vToni8XLiBoKQNdB9DCBfrN1Vu1ddq4P6Sl693XBq9fnUIUN62ojaBDUgbsJF36ikKtEtWQPf2R
O8CYaWmrP7JEhehpbPBbYITcL3mpWvecCLp1kQUzfctJvV0z1ABY2V5LnkeWDxuaWD9KrifP7VhW
NNCrZmZBU7snPIytjZUnegoIqaF+0SEl8LOJiwqHUyDGgHOKNGsyNjkQY++xaomtVzreqxvruIxG
SGrrvO7vnamJ782m6u5qNyUHRSF1iMys2I9a7cC9xGJj1xq5a5uh8gedOlHTxeNLHNv9awfBhdsK
Af5vTW+arYC7CIgFcSi/Tm2lCLzSToIs7vimjAdjRy1wEl5f84X9ZuN9hRKYCnVr6CufX31u46A/
XCf9oRTNoSUfJXlNxU2eokjpqmFpfb9ubilqgOSKhveFh0SHfEdBs6r2lNzoDv30iOyNL5w7Zr5p
ayp+S6OaqfSAg0ODI96R56OCEgQ0WZ24O9ilE8QJpJLQ7PLVGehPlZoCvQjFl6k145W5XBocJEOR
HwKsDLAv6cGQ5r3hKVk3HUSK5HwChZ9vCYSYpmJNinXBEHJDOD7IK3qX1V68K93ObccRIdGmbR+6
4iYz7qBWcX2tFtwBEhiAw7nefLvLDBu109VV4rLxkNWPaLNca4tdiOugZgWYLYhXHTgDKX3Rd0BD
1SoiosLrC7+GVqivtcmbatdrOJWl6UL0BV5fAA8guSrFXkamF86QGMNBG55dfYszNDh3q1QBa1b0
8z2Hs6VV4I8cDg60d5SGQrPkXczJf+v1+rosTtzJcKSJU+qUjqUKQ2r5gcceK+9U9e2/mZi3xsmN
OujuYFEdJqgXJAMYcAKlX4lWLwMRQIfnVAOy8CijyodFgDtNE8U8XQ28NQ3b9HstggZoELJypS4s
DITKrLkODc73CyGMShvaSZRad6CW0/0ihTrtaGyTB5IZ+mYmzfw8rmBWRkPeH2mJOdqS/EBeltxs
K7s7JEBeNR3dmxgWZGYC0OIE1xdqYRahBA84gY7ENJpf57GfLJRqTeb4f6Sd147jWLJFv4gAvXml
XHpRmeVfiLL03vPr72I1brdEESKqptE985AAQ8fFiROxY++E8OC5rXT5fmyC8ZDmefEj8a3+TanF
cGP03bCWUV3wDJOwyG9SUe6OeWZEcfuoKYS4fdbUstiVgyjuWwNOodtjW9jn0PTTkfobtHAld6cp
iA1aVt4+S105OAXty+TdPGk3NMoafOZ3qXkWk1B3pFwz1RfgFptdGBGyTqY5RO2zP7bhS5uomS3p
kXBs9KKCd3RUvkdDPT4jg+G9lOMofA39KLhTW73bI2OcfoYANXhApSre5a4/bmBBs0D7NOGr1Vqk
TjLJJeEH+7+SjqOtJ5rcbLwa9t/YgnwAvenkXu5ra98UWbHv29jcduXoPRG/NJvcqkWbOKBDhb36
Xudqa4vQSJBzy4rd0GeHXuzJDLQoRnZKWm4Vwg570Ptd6cfWrjMjqAai3rNLT93koebt1R5Bpy42
LKRoajzv6MtbuRC0e8jofFsP1fijnCg/pb7Wflr9qG9Q8al3tSo1D7LUubvArwvExovoKKYNoJyG
isnPEXXw59isZQSjEPNBqaOsulMdut1aa+zStmBLINehw9xwpQ+QJ548iunQPau16D53WVZ9idy0
fJJQYF/JiS68qEmuT3EEex36l9lBHks3V/w26p4roUn3o67BnOK2CNwI0bBTDEHZuXUWPxly7P7k
KeCvHO6lkVpwA8BFCUKCmtPl4Y6qSKCTruyeTWn4XjaJwuKUHxIvXusNWvAiF7mc2TgbGgcUreAq
9l3bRbrS25rtaQiPbbq/faSvXLFEhDk9BZGrI2c0P2ZWnVl60RXhUbWe1PS9W39KgTAYay8M5uXi
MGOFjnuwoyDvCP+meT1zipI7JEaka8GxbT/1EdSNpWS7pmEjiLayQkvjAR6BaCNq4cBtZm4jjHI1
91U3OIYw3jGLB7XN7CbOHmLdvLs9dVc+l0GZ9DYSzRJA8/+Xg2pabez0Qg+PQ/Jo7PNx5Tq+2mt8
njbQSfxgYtqaj2SQYYJLQIUeSyHdF0b0biDvid7oCozgd1FqvjYcKJWSFS1KV3iS3hJJ2KASd7SU
ZKvkezUlUf0WRM9wRwf6Iazf8rSHiT+2w/41k9dCwaudPg2TJBhLRd3sCnZr1lmU1GIdIClqTBny
txzqvQZ+79DNH8YwXHnuLM7qmblZHAXeL499rQqOkaxt4jTaSNonfzz8+c44H9Nsu4tq3yXa0AbH
lN4FQ3mwqpXztDAKdh2s6ARqNBDOa7SeT91d7RhFEagbK0GJTv2QZPd/PAqMwJIDeM+4xuQKkeE3
Cm/RoxR/dvUPa7XuhYUHV6RSJ6IH8lqhmX0nFly44TEXeZULVDsfU09tv1q5rm/D2OCmNjt3e3tM
ixMHe/GkYilev6C6xPTGTsI9DPDrymaxQZLX9+M/d0IGbbDE0lxAiBfOnje6Vgh5742sv+LbjXpK
+w9hNXANr6zQ1aOaVztWJmAl/12lh9TEl+NAM6Jj/RtpZvbivs5dayt26ns4owq0ci11Q0ugtrLB
r3EKk2UDByuTSpx+wqXvE4oCTGIbxkel8HeSoB4s1dwLmfmll6v7Nst/lpr2HOnjVi3SJ7n59aer
yCNYZQRUoVHTm8MUxUGJzUYMsqN4qvoN/eTeH4MggJWcWZjXulNZTNRcxwJlY+21Lor0ax/J7dpG
ud6OU45+yrzh4kmgz26rMvRcxUcs9dj3+/RH3/zUzdPtqbq+pDQcK7cTjxF08+aQhLax4mIs0/yo
hla1CTu13Ip5t9aosbAfMEPXKUAcurKvXgZKL4dRKZX5UYzjF1eUtz3Vjsz6oITv01B9Qh1760vI
nKRUGutk5VBfjRHCezBa/AOWmrzZbDMOnW6ORSiNxwrh0vsqFKq9lerVn4aeMyvTrziLYYQw8yRU
6cZj6h6CAYTFiO7MYO6K5B6VUhUyQi7P24t3FcxgclLZo+BNBvgqOCtGr9ISORWPRtu7TylPlWPS
u+FWBl+4tZQyXNksV/Z413EZT11LdMYS5l4OMa8sUE6jX59UnjSxeh/61G2/ZtlKZHO1XpgxRILB
6fjSrDwr7vEbkCn3rOo0xISAWWEHa4wQaxZmDriX8wxmeixMAhU1dHXb2wuz+H22HAh+6D+uEhhC
ahSZGMrVKfhAAbTPvt7+/JVbmCaIuZnI/Ckbzu8PuYjLNhfD+iSHd2qwyeJN0q548KsR/NOEMAFM
JoTnPNnThvXgaqQMHP1gtaBa2rUXzKIBOD+m8JhkyDyNnbueKMZq5DrxE1gIeS16uJqi6feffX62
VXHIydBqfB5UnNTAmyP88LSV63VtCFMEc3biqyagaOBCAe02Cp1PNPLJK4HCkgWeksT5E2jzahUs
pfIExWssJxu+uuYu8df4Mpam6dzAFEGcDUHPLCORUZdGui8T92VF7ZNXgPqUUzhema0lUxMrPx01
3AFXqLRUEfqQNj3LUaVnCTxEIcU0Oq9gHJYmjCsfCkBeDHiq2bIPvLRVr8gFJ4DNaNdIbfYYp2iP
/+H5Y3MZ9B1yZzKSqz7xNomipoOb42Q2/Um1vEejUw5SFW//3MyUkySMwhhn/nJxAisvYbuUXYe3
sWO13UsodnCmrOF0r7w6o8EAwrYGlClXrcK5nBsCnQquo/RonafdRquDF5LjACvSlSfxdCIu3pKY
AglMwg7BDrqqZtstLmPVbSPLO6VpKr7FVvwra4E3FL062KY/4YFda40FdWlLnNucxVDKKEEO2fr+
aatW35Xq++01Wvz6b18M5Iwsyezr0FoM1ApL7xQOvbmzWkPfjl7q7m5bWVoiiDu4ExG2IBsz2wlA
MIaoJpN5suRf1fB1yL/k4pc+/fbHVmB8AnfLASVJPI8F40FrwtqM/ZNpkEx1N3Ut26qWbetwTSTm
6mFC+9W5pWlWz9wOSe+oF8XQP1V0jBhlcmrlAfmmtv6WasE+lI23JJd//MXooKHmJSTzKpmnY7og
1OXBZe8NMiXbMLYj7SAOz4GxlmK6xr1PozuzNNvlOdFshXqQd6p5E2yh/Yg3IdKyu0oVtLdAkDu7
GgDiBVIK4bao5Y9ZDrN/HBfKromDcs3HL2wehsujlucQb6J52Y4+xjTxxco7ZZa2KdJXpBNsRf2s
WL9uT/CCg5+oxHlOoJRBlD27DiVaFqVeq70TOD1vowSJdJCtBmxdDqrwtqnpVM38yIWp2Qwj96Fb
bT54p3FoHWEY0k02IgcpI3UflyP1W/hYx24bt+VKhXVx48JVyYsaZ6nMj0gSQmDeqdB0QFrp2fDp
/AKnfyJIO7q+9kEcmi+mW6orVerFieX1B7kt77QrxH1fhDRBqbl3Aul5SHiciUmxdY3kz50MpBTA
O3hn0vc9r/TnmZKohe57p7gfElA3lfQSgYjYNcUwbKIkMFdu0aVFpJAMBo2KooJA7aUTQIG8dXUw
oLgbq3pIkBLc63SMvLTNs9DvwmKXSnloF0W/pn6+NJ9cQBNch1I2ccKl4bQdU9mPJe+k8FTz6T21
YQ3bqeoau/qynUkldDJDC/GlHdeMOoJoPI6s7bX2pWy+1WtDWTrbEjzV/29i+vuZI53Qhboaef6p
KKkLed8r49nSniLr3e3ztnDLMV//mZkd7Zpah9DDn3kyfaGi+hV9pcayuW1jcbbAIv5eEe1KQxgC
0g6QronXNOvdaDyXo7ZLmrUKzeJIzqzMav4FeORmkFgTJaNEGY1lfJ+a6prLXRvLbGvTFTTm7eAy
Fs+K7EERd23GkxlWirvbk7Y8HBOoO4HixIB2uf5q2yKvME7r31unTtQOEo2ft00sjQU2r4ldG/mG
q2C3iIwQoeXOhRYUmkapSpOd3w1Ho5fXJISXBkMagxzRNJYr+Ipu5MCxjJQnoee/JaoO/lNe8TmL
g6E6iNwB+NarkNpv8DdCnblOUg7WtlKHH50yeI9WbSYr6aClk8njYCIn4fXGeC5XJnILNZVz33Wq
Ki42ilxqB6DlG2LRfKPH5prszdLAiCQmYhcQE1fYnLKPW6Upcd5lv6+Twtb1uzZcQzGtGZkW8Mzb
jKpQK0Mx3RCWHekvcBBH7crNvmQCOpyptYykJJR4lyaUPovgqwjwme5O/+pGe+3nn2/ncwOz0GHg
pUWR2vNOTZTKm8QF86z2ej+xc5u7/83U7HCCr4g0N2MsIs7SIAeo/RTXijCL88W5JMVOZ6w6v2OS
LtXkDGJNx+e2piGkOlV/keaY4p1/TczumLxVtGTMdcFxqYmEDfkmb4WfbumsnFuYLbrulRJyCwxi
jPZ9J22CMd+lbrpR1iSolkKOc0OzxR9Jz8pyweIn1iaLaNB8seKHSrFhVA5i/l250pYcGuVzQkDo
ZxWQKpebOVXMHpgG40pQjKDlv1/LECwZmMAv3P/4NAqklwZkVyjHYqgwkP2Q8u9rggdLmwuvjzj0
lH+6igi7RmtVrmEyA7mwdUf5Ja6hatZWwtulmJq2FIDJJJZ5pswGgaoHfXNBSkyd5klru7GoHzxD
qTbDQKa+7/zhEAdth7RTZyYr1e3FCVQmn0kcChPx7KLWIjGuJT0WHJXuhFHKbC1cuaEX55CXO+Uw
xM+ugs0o5KbrykhwckNPTn0mug9xmCl3SeXGK75z6RhNXGJEyrBvATG73A0TlWva5qPgaL227cRP
KgmVIPrM+V1ZscVZM8nggKGwrmHnVZ2NZhGy7RR/Z7RbX9vedpxr35+dm6odfVTVasGxvCeDCnnx
/n/7/szfKLlGDGBMxwbdnRZZR/PzbQPS4p4+m6GZoyndyqqryUJgbqTElgI7/CB8p6vlu/T7v1bY
Cqpd/lJyG6wfLaju2+1fsLjtAE8qhAIUf38X5M6uaho6B4XOA5x2s6N+DYxRWoMGLZgg+UnREPcw
tYrMiijyKPV0+/mmMzTyVhiHjTsqx6z7cXsg01rMnvoXVmYBe5dWvTioguFkvvIhsZJ91ntOYFHz
8JLuJw3xK3t70R5xxyRjhEedl1wL0XDrUs9Mx9XcvQW/pNZGdkquCkEZ5V6u1b84TDyAqY1OkACy
yrPNqAFKS32/NB0j7L4OVrIVh+Lj7TlcWikADSDdCawpFc68XIEfr80xMxzDfZb9N2U4tsVKSWpp
2qY2NoLqiaBznmSq3I5e8zS0HF3IQjuNpRfBr3rADclHDVg/Cafw/vagflcb5zvj3OTkRc62eCUr
hVsEAQJ2TXegv/vgadnOT8wXOEJtyff28GYf/LD+0LTVURz7XZfHr/pAK5oc32t+eT/ka6/La9If
GH8o00BGKIG7uQJlVb0/KmiZcGN23lsuBKcuiXZhmzzU7rjt2/yn5PHjirTbKr6yclIWfA4gM+Jm
EDMEz/O0BpiiyIVi2nKUJq7pN3drutPj/OCXXg7pRpE95X74LYyttcb/6+r+NGq+LBMlmGBaZhcP
ggpAhFzBcqS0UZ9Gkph3fZWIzwEY1ae20MJD1kf+U1P2+WvSl+KuBkZ8LyX1z5UtsbgLwdyxD+mO
4Q683BK9bgQowlH10wNFg72lgvRjzLsnWpSku8CI2i9JEUe23rnNsaz88iktIUBB/0p951ZytvWy
MN1Au1kcJJaxt/1SKJ5hH4o+3f6hi0t19jtnB7KRckXpAtdykDH1N36eD3ZGiP2+Hjrk0msdWbFK
1LaWn62t1ZIrgI7l3xmaHRqp6MgYNIHr1IOyNX1gj8MWWrnbw1sIRORzI9OPODuZvd+5etxjJKE1
lHZrc5+1m9FYeTVMP/Xq/LOxJqAAydF57iMytEbofM9ySkXdW22574O1lOjybP1rQpkhEWBKbVJi
X9PpxuhDkgofgJifum41BF6yo8s0LuCiKYfP4/i0g9xYr33Lab1XryLp2at7r/l5e1WW5gv/Dym7
SrB9BfUJ5UaNRwl/mYYUAOgT6a3X2xaW1v3cwmxz6WMlym6EhWyEt+Wu0L8l35U10cels6OjK8B1
yWV5BSUyrDTVytgyHZFOsRIJ3pAu1eYHAkw7zsvGCHa3B7U4bf9g2SDQ5JVyuZldCUqTLJAsp1Ae
unRvySsl68W1JxUF2hCkK9yyl98PLdV1w060nNhUtZ0etznBVAns0AjX3qO/yxPzI6Of2Zr5x4Ts
F1IGneX0qvlT8+nlrPRn1RqeYaEHzaOdwIx+1V3Z7jLxroL2YWhlByLp/e0pXdwnoLABPyJjQ77q
csitXwlDNQzsRBpDSlulefp7VNJ55edR8h3JmXwlVlgzOIuxwrBUR0sb2ZjvRyW2M/VrINrF3e1R
/Q6jrmYX7CjlDJ29OSclgKq6jhAksJyqMbp7qSk+jLksQbfTx89tFGc7sYqGbVno2nvdjZX7OBmT
Lbo0+abtVaRe/TbdjoHZ3vljgkBuXqD0pTTtRkutbmPVmrrvIt/dZm0hP3F5ZbTdW/7KIJZuUMIX
0u88xmmInM9ULQx1ORquEynhQdHvNO1OE+kYQt4qbre3J2xpVc5tTSf97JqQuqBowJSB0cmM/NWU
YveuGTz/h+ln9SZvi7Vuz6WTjEQPyUXex+oVC5qQtVIYyInr9N1e+pJHKwd58fNkesgkAHDQ5vGX
JuRxmlXAgczoUXekyLk9W0tlZRlIHK3eREcgAWaOwqyg9ckT1XWEwBve9KyOngbDDO2O0GyjlP7X
doTSRxg0wzGN1Pw2CCLsKIkotSco7Y2Vd9LiaEH2QlFLaYC30uXi1Z6bAqqkLKD4W1HbRGvCg0tu
nscEtLswc6G5MguRRjMLa63wSWwK2ZfC7T6kebqrs96uDDmyyyT/BbnRyoZctEntmvYdKlpX2tFG
K6d1XrMhO+HJL7eN+jEvko3Q8u78Woj+SoVgyfEbJvhoXgvoH87fzzlVFM9wOWrK6Izy95BEhCmv
hWKLy3RmZObxxQyh90ozXUesEajzE3utJrBkAIYMjhRZpwnadbkP0rCrlQaSA2fYScq9ma1M0trn
p7+f+YhGanJiLg6V3yu/zMA4UrHb3j5YS+twPoLp72cmiq4L3cTDxCAdLeglO7TJV87u2ihmF55h
Rf6YS0xS9SK2b6hp/m8jmDltr1GC0DA8HJsoPniV+2VMxRdDNFeSpWsTNfPX6CBXGnwHrhOkB1fZ
us1mVUFg0QQehQoQ/NlXGWerAsTstYblDObWFO5akxrdSiywuBZnJmajSOu6rKsKEz6vLAUUzopj
XLrVpm4v+g8ge6GEdbmdkkgP+x49ZacTD65HdWFfjl+KNeqgRSt0zKF7Dq6HSOrSihImVmqIBZdB
s/HRGLSrt6Te3N5Wi+96sJr/Gpm96xt8YQsK0XXKNH3x1Zyef+W57fs3YvPaLkzeEM2Y/GxGpBSb
ahPn0uvtX7AUjZz9gPkl00+J2rrkByQpSSWveOxT7alLlbfY67c03/1F3R4dJjorKUHDkTWvpoVR
1UdTO5UDkV8zHASI49bUsBe3n0KPKobILlrT38+8DZzylZl5PP1L39jHWkvj75p+zdI1RtMNCSiu
F2BKsx04ygFgDV6AThnoMRmPUHlP3Ri2eqOWHtBIre/IRoYoBkfR6fZ6TRtiHgEzc9xpUycnedvL
wSl0ZSW+iZ9L2/ATVb2TGirbvC+dIsp2Fg2KG8EY7bQKVzzT4mmAR4s+yKnPZN6OU8E2phjNCHIg
Gtq7WFAIE4irD70uiLBLVeX+9jgX7U1yNLTl0Bn7W+j0bBElyIsIJUnzBfD1Br986yX23pX5+9tW
lnY/HStUWX6Lm8wTHAbhahx3sumAqttJhD5dduyy92FBQUFaCV5XbM0zHS3p/VAIFdLezbfYe9/J
dk4myofmrvh8e1RLB+BsVPPdKXtip7cdllp5K5mbNQWPtc/PAp6oK3WhJm3ghObXrvikrPjE5c9P
TQvcUESIM78rRDFZUFcnIxTZXmS3f6inBFIQqdLfTRH/fH/mclt4jUZZ4PtS+slNEzsI14prS1fs
fxZIN12eUU8yva7LTdPRsxdFP2juTnTvby/x4sVxbmPmB8reUHhHTjka0bvPImkrB/UDz6b3VSa8
mlb3KKnJqxS1+jar5U8i/cO3f8CSHzq3P9sEZaVQ1uXmdNo6t2PzfTIerNKw2/YlL3zb707d8OO2
xd/X+tz10WwJlB7WElZxFge7eIOgTmPTEcQiaA95CQOZl43Ba1O66g+LZ+dRCluSz8jD+8+1MYyH
qnRD6jFRg9CG/6kduuiOhoPiqJMn37V5SDeXDzG2H/sfM/jtDkKml2Rqun6l32rBm9Ebik7YxBrE
jTHb04nZqPrgqjwbOxJqycsu43+MNXzfwsmhMD11gAD65BU72xPiECpS60uG021E75MZf7m9AAvb
mqw/tU6LoXA6ZzHwWOpDnQ9UI3Mvf9OC4OugiZVdicndbTsLw4AA6b91nv5+5vrLKquqfgxNR4Nt
Fw0ad+VqWXTE9G2Tu6F/9oqSqi2ssvDQYeH7xZ7a56FzlUnuW02ybQAt1l+M5szabOl5QgMhaSPT
iZKHMLqP1tqwFmcL8kJporxmXaZVO5stP1MKqY1T0yks5d4tq/etYn6/PYSF3UsJ+j8T09/PTFTo
UZWFEZiO6ua2GH8nsbVR3ce6f3fbzsIGg1mYDUwKGM69eWHYa8LM1wqGQjE63CAOKhzKMO13OfRo
K/5zcQ/QqIDwFhvginIhVLgGKEyZDtR3z3mT7EmGPEC8/joO8X3b64fbI1tcJBNikgkDo4rzJ7wn
CErsw+tDpve+DO9WnxGT67tyjRNLNWE1LcZzgI8mlKIW1CXxaDNEPwfKwRu0hKzY7sVOOEi1JT+M
lFlGAMxswKI2vLs0Asdi07Q72H6VC7anxOJKxLO4nqCNaWNF4wns3OW+iYWs0ludivUoq3u37vd6
vi2F17+YWshG6OHDxV7pbwkGgnthFVuOYTb2S52vMcovLB03+ATCIW1FU+4sXEjUui3EkmBK/BKC
KRq3t3/+0kUOvQgicPhVjbTw7FbLs1SupNHiapD6o4Y8maImWz0Ot2YgvPNjgNPoyu5ko30tUuUp
G5uVGt9SQR1oGORclK1kA/6Py1WSIUIq8kwH/qGbUGU8K3G4qeq3CIa+QWn3hVZv/NTYiMbp9sgX
vMqF3VkEMcq9l0NJiF1j+GZlw6dcMu961RvteuKF/gtj1A0kmqK4H+fPXHorevitwbjUaq3f+yEK
e6M/uluooT9YfaivuBd58uqzAwlaECk7esaB289bobxChs7TSHBldHO/0zTfO8ZyI70aiSL9Ckar
3sJzqn2E3VPajpksl7ZIdPNM0Z1pbyupvM+bwHw2Axi3w8Dw7gtfhPZKqDo7h0ht4xVib9dlZGz8
quyefG2UTr1aenab1NXGsFzrU5Hy9CU3HXNFB9Lu9nwu+E/gOwASuEUVOtanv59dCR1PKqEOVNNp
On5C+6iOnd2rJ1H9lfsrt8+CF0ErDUVDTjii1/M2ZksZvUSvuUCDdttUBRO1i4x3t4ezbINmeIYE
zmp+CDPCEbcwuXnMxth4iIsl8LBX5somXJy0SRyaAG0Sw5idtFJ0m64oCGyUsZzo5O9g4XyhN3UP
bxpEj4awEkgt+pap2ZDWBTItV83N8K+plew1UyFX+NIGypse5I99lJyGUa7sOPG5+lyooIRdEKqv
sZWuhL1LvvPc/iz2iVI3EgOt49qrm4c28h5rzVjJXi95ETopiaqBRRnwAcw2olePpcSBctwqlR8E
Sy7fUBUxkb6JzHvF79WVOV3cKRAnggQmCqaV69IesiyZXMgFFUjlOaxeQvUUJl9vb8bFWTszMQu3
KIe7WWFgohVde7C+i2takosG0F9S6HdFxWQeyAdy26qIAgImQsAEVG7orSEI1izMFj7OW1UoeIY7
Sr+X9d1aYLH4eUBQpIegS7XmgYXf972V+hkzBJpZQIzh1+0VWKris5sg/YBdgkziPEs5CEKZdWYP
8C096N5D88tIeVDvAtMuh133zYWhPdvExlb4fNvwFEzMrw1ZpdmIRiO8xHw3y+Yo11nBq3rSYHE/
yNq7iTytyDJ7yD5147dm7fhMC3FlEI5MesbZ0VfobF+wMpgSCdHSMNlToXmSheQhS8we4Wfka+rI
1XYCMLfbw1xaP/CY/1qd/n52e1hl6icV/CNOn0jvkqH51OTU2v/IBmSIk/7zf0LMMxuj3KCgZEWe
gyDlJoDPOl97Q8zm7srCzBVUmhhZVll6TgWmZKsjYxZ8FGGbynfuynzNnM4/lpChAURP8uDqYR8I
fhTGgSoc40R8lWCkuzf7rrqX0iFdCVxmK3NlaRaUKUYm9HGJJbPcKxH1hpUnweL3kWTnYOFCr3II
Sm9KKEuEnlN+F/tDkG9vL/rSRMkS0kMTzew1m8fQlRkqLWHg9F77ua6JFBTrkXzSSsy8NIpzMzP3
VtMrXMOJGjiFIH9uA/VtaNbya4smiEc4mFOeQp2ZcA2tKpu0DkBuPA7lXb/yIJ2FIr/XmdTqxDU9
halzUoWqUcIsAxnppEZoq4K8nVCaYfaQ+cG9pLz9xar8Z2xeO1DFLLfSzPAdcYx2vqd9jFWVvK76
87aZpSnjKUVyF8g8LASzKfO6SsqgxfdJST78DMW/OBk8MGkARYtgoq679FmmlytIlai+M+jbqn0W
mr/Yuuffn936UN2mYtaLvqPWr5ZRHgJT3wT9Gkvx0gE5tzKL21NPMwsy5L6jZe/2gv9RXwOtLG0s
dFEnuQQeWryBLqcpEAPU6TOOhiHnh7ZMHjU3ea3F/j60hJ0vQArx54sORYxGJDB1gFmzZelSK1fo
Jwgc7nEbpW9r5ftL4/mNkcFbgdWaHxQxgUIpKCo8Sv0Ae7UpbRXVhuAv+HF7HEsLg1M04QSZrq35
g0prxlht5AI7ZhLCY+zfyUL+bGrRylWydEh4CUzkMGxlUhqX6yMAii/7gvnKn6KWnrzmD7VNfnsW
4FNwWk0PD6BalwYyq02GXOoDRyv9nanv2lBdGcIs5P9tAVAUvGxw/V+zbYDfC43B7PFdpYDIr0sL
xKnp/O1ILe32oixbQk9wosCesgeXY/EqyaxMBCgcS9ooRmK3dhSiV6H/1YD+MzO7dEc1jjzTwIzX
oWEtWnahSTZJ8IPZf7g9oFl8+c/UEdlC3MS77IpAJIeMUu7HmgHJZFnutG6vSk9x6OgNso8bt1y5
7ecP0Ct7M5ecudlQxwX26DO30yIERLfXj6Qgg31sN9U2oP6fjX9xO1Om+HeQMxck6oUf+gaKJkq8
mZT38pVdsXRU4Z5GJxdgCFmQmcuRckFVpKxjEq3noB1obnj0zeJ/NDK7Dlpx0MO4xshYvGuNcpO5
9wbw3dvbYckZ8ITVaM+ciETnzhppgL6LDMUj9fe5bl+HP3ws/7P8U5GF9jiyD8psYzcUqTNLqH0H
+NSx6QfY1DsHUvaft4cxx23+tkN2nRcM7VeAC2eTJQxygdgNoK+GDJnt1e6DV7h7RYicUetpcuVU
peomaxtbk/INMjtTgnV3+0cszeX5b5j5PV0OtDADTukI1t4UHweUpG4bWLqJzg3MzpKvaoFVAkJ1
2u4xzD4Laro3Rn0biQRw4oqtxcFMuMmpSY8Qceb4mj430O0wCNPruzG6/0Oiun/WC8ZQLm4Q91fs
sSBSSbeHo+ekUnLqeiC1cneq4ubP0k//mOElANUBQj5XorPFSFguNWng1P1Q7aNQMH5BEoEm3+2F
WXKqsCHxNoPZjT04W3lN8nqKmcTSJYxuQSahNnFvwUfv6RTCtW6rZW+NthZnLV1N50Znu0Go5aSW
a8kHiNxs69RH0O5zgcSOL67thSV3NxHLTq2uVN7nBZAqcVMv8yvf6czs2acL0LayYBNYzffb07i0
587sWDPUhCUaY6O0jc8tqG69HrrafOViWLyOkJmDHRdq1YnY/fI+1yShd+Vq9EFx6o/5mL+5iXlM
kaoVW8/pjJIWtWKjdboD++BWgB/p9ggXZxLWRIIXDtVVO5VoQlgjRu60Zv5LEFdO63oH16RD+S/s
wNFIF5JGnnnuDgPTpLQidj6kAsOm7n/19U8jX4PALQyGXa3IPLY4wlc0/1mICLZcxoEjycKx04T7
saJHNOrvb49lYZ9jhqIwQDtKifNw0jMbNB5k5izoDRsZ003AIfOEk9f8uG1ocTyTRKREch6gzCxq
aAGLB1mdBI5chvdeqxxqSdvIlb6Sr17Y5QTdkNdNEr0k+GZmEknN60rxA0cwERA+ZCswvcVR/Pf5
eZ1L9hFOheiP8B7tPmOobdP43sprANw1K7PrIe26wguiIHAqrSIysWyBBNiAzuXtJZmXJicHDlJU
oqNahTPGmrPwgpto8p6mHydsPoIB2Betu4nVfBtqo90KpS1Fb5Jc2Gpwum144aq9sCtf+gkvszpN
q1kkjXqTn/nbRn/vZveTTk3vr10fSztiUlRGtYydfvXCHNp+FIq2E46aEn6Jk3RTBd37Px8PXYkT
mSoKl1eIl6bWOyCQo3CUEEFtSrqkYN//lueQCsQrXFYL53VqOJq6SsjDXfXaF0aJkHdYeE7oEeWb
jxoqP0gw3RXjuPJqWtiEkxMlbw0OFwKGmTNXPbXqmoxURjJUiJ1Kd02pPFiFtrs9d/NawLQJL+zM
btpUr5s88xTfyQfh2RUgeCyTfS9Wh6B4HfPkoMCyq4LUb/1xH4jZXWXmmz5bU4ZbCDIufsXMb9Rh
4aZNw6/wash06myDtI4d9I/R+NFykasWJfC4r7eHPo3srDgwH/mcJTyspIROQQIbAwB10Lx4JtrW
Tf3clPJByzpHr99uG1w4CoiiAregWIkLnvvgLg2LOoWijDtF2UZ5ta3WHsArFuZDakBqt0ptEcwE
z4DHbX2tQX5xzujRByAHQpuXz6XrGCIlB08seaBLj3GxHfydJ22t6F3RHTptJb5dPAFntqbBnpVR
8s4Sw1ARPYd6lKc8GvGb2q+ETAuekHoD6dQJjzU1jVya6GVKD76l8QwFURru4+hZzO/Uo7HWF7a4
Lmd2ZtMmNJKnuiovUcU6jfkmT77d3llr45hNVRwo2cT+zYMm2BnyXYmAV7ppf1rC/V/YmRwGfJtw
wf6OQM+WpBBKoQFJystGB2NlDu6HvFffB+0ksDnU8PkL8H//uUmeOODyuSKvi0OdmJq50RPAWlrq
vZiD5W19fNZjHPTFBuVNa291UfbrttGlrcd9YkHNDXboKloqK1WuCp8XnCUcy7z8Bgjmm+ut3CWL
RiTCJMr6nPh5NbSSqqxWe/JiYvWttgTUj9733l9cv9DMQus3VUBhdJrtPA2hQL0aeN64IbybGgDH
v1mfiaFwEu4jXzk7QqkJSVFbxb5DN3H/GFiPakGl5eOfx5VkWegkkuhlIK8yux8MZIMVqDV4W4if
w/LBL9aYypYc25mBefsCzkbtRjEh/aD/CIydl2yUaGultgz10RqAfskb/MbiQHRMj5AxO61NFFdW
U3u8qIUHYWeaK4d0aV/Rx4J/p/51XfyqsyRr0sIUjoVOq/qQ04HkG/lT0yHcd/uYLEVDZ5bmla9s
9JUarhoBXZRgM1Yn0FkbVRjsWFvpT1yaMVTk0OWj8iVf3Zz/R9qXNUeKM13/IiJYBdwCtXmtst1u
d98QvbIjsYnl138Hz/P2UCp9RbRneu4cQVZKqVQql3PaUQ0JH3EVOBHF2IQyOrfxpJUrcbHMBhZS
xNuzsHK3K+a8je3kX3SDP9DO2oOf4znKnD1iT9/Nfl5fQNlWoXcJ6UmM4eHJJJzOSm+reiQmJLa7
IgbNkO4b5srayTYJmJTIHAJY6bLBjEw0A3dxHB31bvLQElNoiKcAiuasNc3JBKGKgLoI6mOXGPNc
yft0oBAUWuwmxIiaF5vKbmjVeYzhA4UxXNtzqmMmawRt+vnNHbmER3nhJkeq6X4EhTT/+tZITO5M
wKzt4qpzk6m1uOokx95SQYgL0IQPuAFIAPc7mPHAWCi6nIlFoUIjMzmiC9xT1NJbMS7JfqBNwEAG
/B1vXATJiKypbR3OsUTxmHstjijVbd+O+K+6+XZ9sWRPWRB0zi8jmDMqyIJ/LqY060KCOiK4Mu+c
mv6yKoyVWubG6Pp9FE1HXqc3LjMxgM/Xnuvzt4U4filb9EIzUJAZUcie5nHL4a6oB79Xb1ul35TW
l6pOfKNf8RQy48Cdh+II2vgv8Qtz5EDcKEfqtUoij47gY01XzE/iGdC+BtsADgTWVAy0m7J3Bzes
k+NoW+CQizyzt4LcXauXSsVgDA0dK2AjucghoyY4JGo2Ic1lkBut03zHCffonVuJs2XrheoFMu7a
DFAjnlY0aBCqEC05Gva+iQK61sUu8dy469Dh/Z54uniWFBVnDawSBZGs8K1qF/K9XvgcHd8U+D6F
Za/sjiTeRksm8E3g55AhfD8OC+dgFFWjYtI8w3OV+iNgksHM65f63o6jfW1vPnC4MKI9cxWjLHfZ
vtuGdZW6VYY+18hTQPoLll8v5hrcUu/pCRh3usfW/VVYa88jcSZtfiJjOByxFfLjc7ZKONZIStpx
o5fZEb1m9i2annIgmtXmbZsPg4d0D1r5DeagHEWpjwG2dpezDg3eVj/eOKRwAo2Ud2FSp7XXAo3o
CdwHoBXriLupqPMrtkd20/UmJmAQv64EjDLDnmmCXA3vFJRhhF9e6k5nOQ3LcOtlL9Qc0ctk4prA
DOzK5sxXtOh9FoLEoIFklI1ths2piDt4VE0OTZXc2XhJ0seG8T0yond1XwYDJQGI+LaKlR/Qtby9
/jNkBwxdVEiKzwMp4F44v60IIOY4U6ziOPbtro+VffyBAuCMCvhHgn4uwR5YN3U2JOQUHfe3nbm7
roFsw+YhGnDH4D+8is6/b9SVkeO4FceumG7q/MWJ+S7Sf1wXIl0mPB9MfZ4xvxjPZ5qeFYYTFkeL
616lBPlan4vMEWFk4I8AIWpIKtMABBUEoAtl2+Xdph/73sdp+Y26zU1fq4U3FkocXFdLViFGdgGT
5MgVYg7TFIpLw0h45aRuPrNw+Ubq+hExvST7ZSWl19o3aQhioUdC8q1d/UzQ6nNdvGzrltIF4+ty
XlpWaOfHhN2FtbspjGjrNGvNFrKD5oCOAtOxKIUjJXBuIOh7BMBTGhXIoTSe2ZV7O2KHMMYse5jr
hx55gWyufJvOzaTzz+Wo3zpDek+76Nd1bWVhFVCY8QgBTiay2oK2raHEXQFGnGNXmfghbs02StSy
TULszosjg64cbcnqgids5rBF6xTut3ldFneNUhZG27i0RJm39NG75yf2k8Zf/lqpuRgBUD/MbcBx
C6fbVctiGAdcoICf8jr06Xkt0Tagcyo9oqzk9SSH8EyWoBCYm6wiBLfJUSu2JngA1jjvJGcQasz8
qsixAnpEcP1GBxxra4jzY2o8JZq1Cdldm/8GgEpXfLUxeXl95TRJ+LkUJ8YCYVejSTqEOEc/acpt
XR201sEVfW+pnZcN98m4dc1vDON74/jcRk/jMASl9n3ov/Hwd0m2yhqNknR9/9VfTNIZnTFxp83z
48C300njh+sKryzvuy9a2KNpTE5eA8bg6KqK705gW3lSqxOnT1H4mqtfrwvTZNa/2Mz38sVCml1q
DSduAmkJ88fprY5u2fhVVX4x57YJW08Jb3PaeGGr+zR9zNsDyjNeaa7E+2u/Yl7yxa+oNIQvuNrz
o9I8dwAEAHOT+3pdU4lbgRnh+p6R89BlMS/7QsRoEzZNDXYts7qNNSlbS833mas/ontvf12UXJt/
RQkHpHMz5PcLiFLz2yIFTH5yaNsv12VIImQkG9AmifoVCs5ichMtZCwpLXhr5hRI2H51eycY73K/
iVYEyawdcTg+aKroXRbRkrLBxoXm4OrL0y3YZdYoOGTbsvy84Bhjs21r3YAeVbpP8kB17hsTTQd/
H/y4aBfC9T2THCOfcb75MAq3NVo9OzJg4eWHvt5X3cr9Kdv0pQjBvnK3mRilEEETM8ijezrH8sVa
RlC6GxhQQAf5jEduCsulVmQ0e83Gg8FL7LtoDbRK+nmcDty8eAwh9XO+ToqTdsDHHBFsYxB6eACH
mnfdbKWrhDcDeh/xikRe7FyA2TWpVak9ng1REWSR6uf8ziQr3kQWriFGxGw+nt2oBIozn6qm87GM
sEqMOXedlhyoit5ra/LZjDGi5D5IP3ZmE2leWpXPNSl93Q1XWilkhg2AAGfOECMJbQq3cGX2lPV9
kR/jslO3fY1JKDcxij0Go8ddS3j5fH1lpfIQdaMRE8+TC0gCbrqlWbO8wJzrnTkiM7Pj8RsKVdel
iLwJ84t1bjT4I2b+GQs3Oo9pGO5QFMe0t+/6gnhOVDzkWbwpTfs2Bk2LGmdBifRQbE83BtMPvHQ3
3OTfrDb9ArTzhy5hG2aQe1I5Lyu/bY4MhaciJnfA6DTDMYEWWVjyOUWmq2OYH5H1/UGqtkXkmhhe
l9DkJspU7vHMBJWcOia7UkvvSFPtWDTyFeuTbsTiV8xnbLFCmgoeFpbiV+Rj5Nmvk0q9CW2ljfnp
Q+rCvMGUJYGTj3E9M6Oy8qMxpvcKOHTVXNsZMS7ttGS7vI8fyGA+1fb4mBXlJzKuBSpyRf/IFzvu
8nisdDuCfHd4NoanyMAosK9/IIM2F9Zwy4FkF7QFgutOaFFVrZmV0BIsXe1DSVRPTbbX11LmlpZC
BOfdgJI4V/OkPHLre9nuFf5j0leictmF/T6VC/QzCSp21YwuSK1IcdRRbleru1FxfZUMeyW/qWqy
oo+sVRGtpJiR+5804Z5oeTOYVWkXRzv+itIOxqViH0lyjxt14IIqI6rB1lPcmCbQAteSd/Niicdw
KVs4hqwymVrokJ12lleYz9yN/cxKPPAgek36CbW5lUtFlh0/01Y4cjZyAGpcO8Ux1MBP1VCPqc/a
UG667uQMRjBWG82cvL6LV5ZZZjZg63DRdzVD7IoNobymkZ1PLXI2GOpwjJsx/6Z1a626MsNBwh82
g8wNglFBuZ7ZDYhU4XGrqX6eLPe2KLWbViWoZgEOZh1jV2o7S4HCHd3kmkJ7Y36A19uk8mbeJSNo
nB1oOBmSj/oJJIntWj/orIVoNPNVPZc7Jci+Bpm63pgomq0VP9tRfXP9gEs/P4+s43oC7KHYke7m
ZtToBGNFFNy6Bbuvmg/E/HNn5ntqCsl+YZdy0rrtlKCnkVtPnB6U5ilcw1CU6fDuBYmhAxjEnP3x
4mJpaTukjpGhxbS8LfhnO1mJYGXnFoHKfJe8AwXP1+vi++GQ6DTmUKGM4j11rIB1CsjTDUw7TEej
5hugoT9d35b3EQ5x25cyBT+V5tzG1BraZsuo3eZl5gMDaRdRFVAd2SbTiBchy90VeYAJpy2t4m1I
kgApYSSC8dZxymOVT36CvzktvSva+K5g6aG0WABt/LiNf6Zmtkn07rYNma+Aldfp2gNt3FsjtA+V
CWyBVUgemVOADaN0hVoM5mKEbUKX9hQN7jxSyA8d3dh0V3xgzBpAV7gU5xoZHIMQpiOCTS0nYZju
7QJkeBSyclqkLmAhQCyd6pi8ijhadI/EcjzLOIz16FltviXKKbc3TXNqlR913nqqswZoJDXCf1UT
s3+GPgL4wUEHcqds2qnyavslGo6sOYaAnM/L4Lr9SY/UQppgfkXYEz3S0YVetPy5jceAZ9nak0ea
YlkupnAfkgGNiW6BYmZIsn3ZEI/XFtg5ay9JzAMpzENVTm9of/hk6tU2LZxTbmHSyDL8eNC2Rk9e
/5vOgqfiGepFzlxbtZM7q21RV1ojj5eegMWqzn9fOBI6hBzTGDjUGvCGxnA/tU/GWnP3mp0Ip4y0
SqLb4DE6pmCuCc2XkTEvyg8j+E4z+kNzV949a4YiRKFN1lrMBnMK0JxvDRCLp9VKIk5WCsSZxqvb
xYjJXPU+X7QI3Fzx5GJbIh2TovVbmL4gmaCGD4N2KvmDY4EWvgG+8yfOPhd55YGtwmxC3wTOc853
NH/T6HdgpJXVSmlZZPF6f/Etf5jgbJLRLqJqxA8DoSynABZDy3xUH9XxoDdjwAw0tdNjp3+f2E+1
/MarbRz+TptDyVcSUf+fc/R/KwQkrvMVwuR/qSU5vB5IcvxKIQ8D2vu8BLR5FuKSqVW9xpiCyKwD
ZWh3E4CsTPzcMUv3WqjeWErz8/pBmk3s4u5yZuREFGdQlBJsgo/NlLIRg8QNIGSM9oBRg32vhEFj
raQSpOdpIUgwjanvTFD5YSDH1MebEnXppqxvu7Fd8fqyI4VeSUyQgw0TGAjCsR1SJYzjHPf/aFng
RDw1pPeZFXkkBYVFEu3ycG1AWmpbS5HCKZ7GOKqnGt4+b7ifdFvX+TogD926pyxR/UHFnEYWB0Pz
NiRbTAv5OnjnSf/QUITb7hrqkPQZAQAvULQhi4DWVGEBNBcwi2yeSSqnzyOwqV0QT/b7jj1aPPE4
+2a2b8MaaYjMsSxlCitAZp57PjsWy032zIunNb4Y6a4ulBKsFIQn4DrPoJTVsw3GvfySfXGJ4k1N
G2jmcxftrp+K+XviqUAIaaKNAsVE9BSfn9K26dLBHmFFNUt2vBqCPrRQoOnvyTw2kun76+Lk6/dH
nBipGDpPO1OHBSlgpEFvOV9RR3b2bGAN4XyjWwj4IOfqlJmCnKEKp6Ojv9fiOwtTwMkaUaf8HCyk
CCECbNnsAE6HuSuO6sf4ZJLbssh2QKAZ6ueSP5npY6jfAZ/Xs9kLo0hsNU9Duy2Kw/XVlBrL4nfM
q724uYGFoQOuCb+DT3fFq5v6vPFUY1M7d8TeXhcldefLlRVOW9Opep+mkBXH35T8xK2f8J9J8paN
zHPT18oCA96OpF+dasdt5s2Dt6ay8uSRBro2+vfQIA7Af6SXzhWe2nICHSZOh1Ge1PaTOjZ+2u7T
1PIs9IW5YeLZtgmu9lO6di5lg0F41M+DTmgoARGFINqZ2JRE0zyAlPfVpjU156nl49fUYoWH0fpf
hFT5Ro21cGuRNkWjdPo7GYFP1yXl9z5t1pIo0q2HlaOqgFFd9Dqcr4TdDwAKnYfWarPeVJF6jBMn
UPAKA13jNq+zoONrr793FP4LX7GQKRwueOHaZTYG9NC++YBGpw3P9E1e1htHHbdKywOzSB+bovk2
pOEeHG8BXGXA2uSOG3pw3RzX1Bd2gzigFurnl4A52sBSxIQyOWR27ZEk3/TOXmWfr8uT+pWF6sJJ
0xReKlyHm1Qb+H3MlxMn/j3a+bfrYtbUEg6Zw+NeTbs5bq33peEGeffKWniwsPIjFYU22Np1gbN7
v7alwn1mlVU7FjOEVhKVz2FV/iyG4RCH1CvHtvdMZvpdyTconOw/IBelD3WGMEf4Ipivoxh93tpY
zzbu7rW8uStV9sW00CyTZ7eqUh6SbAps/oF5RRdPfB2g5niLX8LV2Oi7BOBifNTdbJ9M9FChZ69F
rwyzrJWVlVrMQtS81QvfTGONhmaMw2Lk44ZrypM2dQFPi5Vmo3mDLjYQ0yy2pcqgrYsBuKyVCjFZ
2XpNcqujlaLY1GtdPtJ7eyFGsJMSlNRMcSFGD9tvmWL+TukaOKHUFBci5khluWBGFBb9BI82RM59
bMR3Outy4D0C17ZRMSCY15+nbNzQMV6DyZIpB8EYbgJx9AxdfS45ImXG+2ZMj1ad+UMSe2G1EpbI
JICwHqkfNMdezgL0rEs1oHDCc5aH9oGl//HzgndyayVFcgKfV4qvY/ItXGvqkf58awb2ttGFTcTi
aNsr+PkTWsoxCP6QRPUJR2glvpAdF9T6/4gQVMBcW250Ghq8TSdILL/gfry2SjIDW4q42GbaJp3V
IWprw1tgJgc2416IehswKX3NzH7hGn1UojUCFdkJBWjpXIQFqCMg/s6ti4KgGgiYE/JJCbJyU7sx
jO7VzKMHNDevLOKlKOTK0ROH6Qm0lOHfuagybDMLGbH0CBNE32PytUIk0oT2iVKHBNc9uCQWmxPz
CLMNkERgMltYTiUpJjfVUswL16M/TT/R/uCBs9xT6K7pP6sawzFCrockm1RZe4lKFcXMGKiCgAN3
0d9rd+2kg54gPsakx/wo+ph9tWfGDhFarXkEeDZrEi/tE9qiWO8ScKzO7NznSzv06JdmOh71Va98
sqvBQ6YaiZ6V1IFUL4w/gnEcrauY5DmXAtL3sEonBWBno0v9zqo3uWbe5J17p49rwGqXxwEaLWQJ
J44QBRSuNe7CzE5vUku5zQo94KO7BdVKkBTFRm2rU13wlTFPqYq4e2eLcYHeJJjNlBFGgPSAAcnO
DOpywLxq1Hsu+GyyaliblpXtmjZLQhswsu9izmcKB2bRErg5OvvpjujixElfBd6+9I6ATEL64R0E
ETi+wqbpdahVMZjqj9Y4gSfLqFB4q9bwoGRC9Ll/H8wcaPcRUZxtvRt7s0XARJ1nTFp4VrGGOSBb
q6UEIWDpeysL7RmrZAIsTklRvUf0l4TG5rrfkIuZm3eJNqMCz39fXPORHmIcokPlcApvKuVQEm9Y
Y8aRuiZQ7v6RMdvgQgbAuSK1bhHVjjT1Bjdo6teiHgOS7oDJ7vX6KWwfxqHxNPPlunKX8TsiiIVg
wUsA1lHLQYiMNLdRb8At68XqlxgDp2zKUMbkACBYs4u15RR2TWm1qOYWJLLEeumKelfxPEgBkbYS
zkpyHueqCddYbDfo8x4hqCh2VfSipqXv0r2m/47j73WeBVV+25uvmFD0TOOmIHg8gGnZ6A52/Hx9
jWUOZLHGYh8LtesY2NYoV9hqHXtqbz3pZXeT1fm2q/TDdVkr+ylSBCdVBHItY87yuw/aeIf0vqtm
XoicJ5m+2Gvjr2t26woP7KThkUktPP8m9zFLfql6jYEiGCz70SmRF5bAACnn3v4f2toE36powYkl
IPDV9X5e1SpQ6Wf0SifsV+8eOQiRlfCLMd2DrsEjff7f3IHYLqFhVCiLFajstpuCn5h2GLrT9U2c
D935E+nMcsU8cZX836FEVPSamfohquN9Gmve0OVBZysrJ0Xuqf84H1dwPpM7GKHpYCW59hu43d7I
367rI7u4lwdAcDJOrFipW8ODKgbxYoDXey2AannSAoYivm0U56Ez22PffaBPc15IPKCRgoN+YsPe
UNNUKXJEJ4YT7zIt9iat2DWc+31J/YltM/0mj5KgLbapcev0K5Ut6TYCIUAHAgWy/WJn86RpjTUU
cECu+jCEAQkzn4K2W3kZ0Rh6fYXlouYqGohyLkHwyihlnIOS5dgDOE73WxrQaBeTwFqrYUj9CxAs
/ydI9GWmnahDOncGhAB00V4Z5d7cgFhEd7r526ZP19WSVEywgQtxwvugsoo0s0pYzug+5yX62grq
meg1ZDeq8bOx74t031d/naA4lyn4tIhi3p8iawYQWntXOXd6ZXlNe2+5K3Gl9NgtdBMc2GjEamyU
yE9jxKV3Xqvh5/XFW9uqWf4ipjBTvI0rHXrUQ73pmO4Zlb2xuRuMgJWpdRrENWra12VKL/eFTmKs
NLpOWdroTbHIPu636KEpjOC6iFWbENxVWZmdmhRYN2uaHksnCaLSOjVGcgMQwaDAW5Kp6g4l8L02
jCuypY4M0EmooM+NN+KbqsSYrArsRTiyEixG5V2EvqDymMXPYcq3TvidjisuRLqeKN8BCxklYAzO
ne8h+p/1GN1LCXAztC0FCX1fpAHydL+ur+lsChcXDmoF87wtiNzFIhRA+UzulPBUecr83v3G7JU6
yJoAQQ+mUT6RCJdmqxSfh554BYm+X9dBau4LHeafsDB3R0n7pighwrJGz0ienMnZRbzyaHvS0ldz
WIsvpVHdQp5g6mlmT1FDsWaVjuzSS9wrXu9uu2btlSNdOqTiAOUMer4LiKs45G3CBqBApJ2vUC90
dtfXTWpii+8L7k5R23R0VXy/c/yofzpabC3il2mArMscYMx4CCLvZxMDIdMdbWiQkA1FgUVtgr/X
YSlB0KEblS7ORge3ElArXChiGmyHsuZ1KbJLFmOr4OTEnOXcMX5uYVPH7LQtFVyywPrQ624z9l+U
qPEm0/CzZiWQly/av8LmH7MwZxDeGaneQBjG8Ld18qg43ea6OlIJSANgFBeZG2CxnEtoK+bWuUMQ
9qWuV3To8qu9/yZB2BaW5G1RDVZyfHGnT6n9ev3rsgOIHgCAu85UqQA5OP/9oQ1MVNBrAeXTo8p+
7H0UVIe1GQSZVwFMJPjikKHE9LLguCaTk3oYgVuVFL9YAeeYJD7gFr0MJ76MPCNdAfuR2hgY2NDd
BsQOYGWdK+VWUZ/YPeSNMKyw+so000+dN6qZu5F8ub6AUgNAehzpSATIyAidy6JoiLaGEmmgSntr
0e/z8/rnpfuDMWuk38HhAuKI889XoaHkeYbPkx4kTe0QTKYNcPPEr/oVSbJNAmoCYnx9huEVw/wK
VWu9A+nyUeeW3/Spnyr3Jb1ldT8XIR/iOPuAYYO7CePcKjgp0c18rlo3OrwC4CVyW2XAvVz1r6+c
SM+Iljgg/SI9907soCNtfP59l+ZhWNA0O6Zjp2K8IEfVOpqQJzYs1DaHfgpYAqQ5lF4/a2hq/8pL
4BLEVlht8gm05EXEJ7+3Wm3XN2m/UQC+5mEOlwF7ZOwfE8J6b4owAxu62k+TjhSDcowFAEfGFJEC
dkHAZahBrnTOF87CacXCZVaHuiiZOR7mBmbh3mRp21kE8LxHJQaJiFpSvNExvHF9BWWX2lKI4Krp
kCvVlGMB4RmqLPUcpFJ74wMueilEcNGjXSdAioAQxSud7bA2UypdKLy00CqH19ZFycAoXeDcx3UG
QA3S3KiVBWqPSUlXIjNhpd5ZY1AOQYkMyXUUJwQnUCvq5KINhZ2U5g1tjQHecG34lxHAhRDhIhjq
2EkjLWUn5Ewq6unKyoERluri+4KriZWp7h0LShAjDSz+lNVrtDHSZcI89EzaNo99CnuN6gIvisih
p2Lyxi9AK8++/5XF/qMC7hfMoGGzL3AebYPlY8Eneuo4ubMArDMPHMDHPF8XI7jKCzHzSi7CiowD
Mj3LBnpCn4PH+W4iuj8MgDaIHkztSxL/3RXzjzjARgE0FxBRLhE2vsQVR1UNWvVJ6wNv3NObjyi0
kCBsfUgttWoalZ600tm7k+tr5LGJAHFsozCbeknxdn0BpYYAMqe5FARWYrEfsImsNFIJo6dJT/e2
Pv0e+6ryp/AvkVr/t3L/yhHOJcBRKQMGGz3ZOgUgo87JRmswoVgOneFxu1WeiqkvPuIMDHRVIhoA
XskFyxPPKh4RWAcGi71q14GopFvJrsjX718Rs4EuDDCpKAhqWohwwSlLbqKXlH3orLroiwDg1pz5
m3/CQoQ1EGAo1wo9pdZTCRDd6gEjwdetQAjT/tmdhQjhfmGYVFI6FjPUqSfMHp4SNIcT8jPOfmpp
8PeiZvwFFFcxu3YBxFCGgGfI67A8gTzM12l+j8ggwNUKgtzJ/KwVlvl3d+e7bsCJwksTrxwk0QXL
M0oFnGKjXZ50qm2SGNVwGntN5vjX9ZIZwlKM4BoGuGwttqGXov9MaY/s1A9LXxl6kG3TUobgHIqJ
jlVtOpChoc6ps8DKTwlyAq0abcgaHLkQ716sm+BalWgqaJRDIRd7Y9av1sgDrlPA16wcIdlth0Zq
B/6SIDgQHz6qXgCZQI3oSS+tW8WI7ow4XhEh2xzUOwFGhX+OI+ad7IiMaZTABjKXesb4OCmvnbu9
bgAyNZYyhPWqNcwyGNwqT8UQsNpbzYmv6TD/fekGgMtaxhq+rwBEq5kAXMfRmGWuBIGyXZ+zgYDm
mCnRxVcOR6NJRchQnLRB3ynmY92ywCh+/O2A6bt1oSUANWj4ZcBJCdo0YZIAlADc2KHylFiHcG2m
SqrHPB2Ljvp3v3m+WkbRN27SkOKkTrs2Z14XU6/Odz+v77ks/MA8M2AQ0ZoKFkEhjDLjATPFgDE5
KVPpx2zfTV+N6obHPADNVwDEjBVf9t5lsMhsvi8bzPh9BHSmThE8ADXsvK5JTk8DSDlubQUYHalS
G4E6aMouBdnknnD+KVQrumG6NePUk3TD+071agqUSw14KP5oGDVgGhUKnl6X3oARRwuuL4vMVJFN
1jHkjTj/olJkc9IDft2Fyy1fM515E3nDSOl/kyH4W9IxVdHQqHpS9ZNSPdYWxXNw5UhLt3ehh7Da
kwtUlMKFZ2pcdmPr/ZNtTJ+obtxUKQvQjQIulDT7uxT5Pzu8kCm4kQJYLHnvYO3qt8J+qIuAr02o
SXcHo/F4IyFRcpGEBxjIZGuVi5CPFn7FDzH/XoJ8+gPbsxAiqDEUzmSPY0hPvGTA4E68yqqBZvDy
ASmI7gAZA0BpROTnp9xWNE4KTrBB9Dbup92EtjuwaKzoIrt255Y+pEiQwVBtwVelrAJq8GgjxuM0
mJKXECPKbu2N1Uuc/7yu0Lws4vleiprd2sLJp5gz0EiHWG8YXnv+YKx8Xrb1cO0gIgW/BHKkwqGx
Syu3s9CgpzbK7yJH32p9dFBi5+9yIu82jCI1QF0spEXgf8+1sMMqYYRPOJsmSzF6roB+yfl+faVk
mwJsQMBUIiICzIngehkwvzVlyugJ3qtot268VeOdgYzmGoy4ZM2Q3ZnRiJFNQO1KiB+BWVGGimFn
p6z9ARrDSttm9sq2zGYq7DqSsQiAZpxm/C/o4qKsj/EZJTsR9rsP9y1xfVeJUNU/JADg0tzHaq0Q
J7kezyQKz5Ysw2MwgxHAzgYvM+6rKPaKifhEXSMykC2fM3NWIKmNDhUx9IoTXqhJ5mYYgS+8IUXu
v/KKNXRdqTqAVgBiHVKNOEDnBmcURTyhLSk/6dGbVbBdRvbpPK9H+811q5NqAwgT9ACiDwNA6eeC
uroqOe1gDKby2SbAr3fe2rXRZqkMUJGrYOKwgCEn3DqRTlg0xdibUgcSUmDEj2r/67oasvWaH/zE
RiUWOT9BBKEVWOtqM0faxPKdDMAE2hCoGcKkceWYEolHQxstUkwWOK8wESi4aCVt+VR3dX5yzaQB
KHH3tQLFIfVBvwXm5bBQjmEZPiZ5slVOaWRuldzaUgRAfhgzZd+iw+UNBaxsA7gQjHOzlOB9OpVv
RTgm+37Ss9+5EVdbd9Lde2AEGDecR+POmZR6YzGrCWxFb/fABRxOYcNKr+77YYfxCYxluzo/1Xna
34MMLAlqtdd/0rxVbgkDngvGPQ33h8o6c/D10ukCo+v0YJqq/ndrpjVaM8f+Vz2pyaeosNIfEaXu
noaJdmPRQgFoBkbMUaX4lPKSe3MD+j5RyLRTaWxuW6K2PlfiCa9fTj0tNLN9niXlrw59bhuFpBgX
JyTboo9E2V3fdonPxCHUwb6AnpoZLPbcenO9KBs307PTOL6k3EcvZIlk8nUZUtOah/LxkMODTjSt
Bm3ZeRK3OO/VTlW8hwHNl2uDBFKbggLIk4EMESWLcz3A3mAbVQ4ZBWs2DyoG4P5Wh394I1AlA/gU
jsj59wmplNJscMrDkf6aLG3T1vnnPtbuANO0slyXqmAEa0bBAao++B0dwRFbFKVwzjKIQmvsQVlL
u4nQfriK8X0QDs947Sj2ittBqTZVudZhqQDr5jVxg0ismgy/pgBj7dubiA63Q61+HUPnLs+mnW7Q
NzXNDn+/oLijQTWm2aiUiHMRalYCadqG4aG0dhqSdK9yJBUs2uwdq/Ovy7oM2meN/5Wln2+eNdDQ
sBIjO3VTvaVaG5DpkE0tuuqfnNq5RwHpujzpDiK7NPPFmTMO1Lm8vqttE48RrDAPtyzS7rhOVs6t
VAQyWLBKjLEg6jkXoWW12zoWRwiiwh1FvxpUbj+gBLDP8KYEWJIuJsl4rJRJ2xvpadq65KYeV/Iv
l07BQWXRAIM8mljx8pivvEVYGynoz7L4kJ6KuHvMc3ejpVkIRM70pXbsleBTKguMiMAYw1A9jvC5
rF7FaKFbhekpndL+UNTmsK3tZgi4PZRB7FbsdH3p5u+dB2/QDUkMvKbQC0LEACcDy6zr9ilsW99l
zkbhSMVtr4uQ7T84WeZ0DB45FzzypKsIxv0oRAxo0YpsnW06PexXXtSXtwMUQZwJYjPMg14U6Cgm
XbKkK7NTXuroTHy1qu/OtNVQe4oAnnZdI6ksFLcxSA7DQB3qfJOatiYtKD8z5LQL/kKQ1/QtvLZR
SzPCcJemqv19CmNrxQ1Jt2ohVXANLgIPba5wntp42M8RhE8w8+arjvGXcy/vbhfvEtVELAowBDG9
FeVjljVplJ0s+qVEHTrtn3SygpAo0QbmNnfIYr9ggsIt1Q+OMdaxm5wSvOMmDnYwPTDXKgMS0zsT
Mv99eXKdHjXIFEKKb6YDJjUkPq5bglQLMJNjWzBZc/FWVEcgkzEQRZ5YXwVtq35mY36vR91KWkWm
BzBOMfECqN4ZbfFcD7RydU2S69DjVW8+KcnzdS2knweRjIu+tnkWT7jGHZ23CKrx+VDJfLLXM3fl
wMgucrw+sdOgXp0RrIXdHsaimXR1SE4GcQBcrSvPGFUqtjXiT7+qEL7bA/1eK5Z1T3jPNyVtyxuH
5uSO8VT7y4aR2bxxdIG9BIobPL7FJ0qpjJXTDyACBmNlwAd+H/fhp+srKrnGAdWGkuScRrysE419
rVXA/ExOufFKSBzkqrmLmzsQzwRarANHaWUHZXaIB7g7338YXxGbbmJGQBthF7g2wvqpsOoHt0r2
bR+9XVdLcjsBmFVFnINKh6QaFQ5j1zIjOdVhvY+4+jWm4cGdhlPSmV+ui5JqBGzfmecI95MY+jkN
AM9p4iQnTJTYKjohHvrGvy5CavYLEfPfF96hmuNwlWGTeK/RYMQ8hE9SkAH9Nymzogsp6PeO1Kiy
4eiyvW48WP3+v31/3rPF94FlV9PGwfcnuwgMdThaNFoJSmQLhV0HKi+6UkABIbifxjJ4iHcv3E+5
Kf4faVe25DauZL+IEdwJvlLUVpspl6tc5ReGu9oNkAS4718/h56Z2xKEEKN83Y5+cQRTABJAIvPk
OXWYrsQgiusUODEkWaDaqeiXoFaD89UmyLO1B9O9N8mzn3zXx3vP+nwkgkMOuQkoTqMTRU64Ikma
tmObsVMPRYDe97eWxVdacFVThVcqKt0YynUux6my1l+ekCf2rQBr+1+fX+vzr0trzf0pAVoLX/fb
TZE/NGvZQrmP6/fReG5gWaozZ6rLZuJOs/x8owoBcQeU1thoKXgT+PjFZVCjFN34a+rbR2qPLyBc
Xxmg6qJYOqXBkQNvgyiY5Go48zm6bCt6opkJJi402/+Va92ryYGkaxO+SS1nn7fG1oLAsEuN58z4
g/16/gt+dzycTcHo6HFlQwEKjGg2NMLilz7xj7eXUXG2oecX9SX4iAK7TF27GobapCfdfxi1R1Gf
Jn9lT6lNQMAK7GaQQfhNxnM2CkbcyuOWS0+Js2vE3WzdafH29ijUawWuewQNFuRhHP3SWdzEyTo0
QNGTJvz83fT6Khwnoz9opNUeXGj67W0HOaLCizX0MSAtxSrwl3oT1Y6ZVa+lPZQjxs2O6u/yApAf
gUNZmLU+OuzUGhEXb071ixYrD0G522XZHsCCIsUN1WYLcbG0PQqhgzK0yZMTztu/UbT8YNTeZO2v
tup2hivuu7x+sTITykXtKn2e4mRBchgxy9L8jmtRst0SlmZWRtiJ9Mlm/D4nbOU6VE7gmQEpCtTq
aban2GOncn4wsoekRFnyc11W/zt/AG6DMg6ouqtwudOH2NCbEoHmXG2H1ghE9e22UypnCdBjdAUs
TI1yoEmyLm8hoZycaDrEm8wa9aDg6KT+76wsv+Jsd7WpbeXlACsplM9sYFjQO7xiQhFBmuhscKHg
tsiAXmHPS1L4Xi0SJLmrBsSXE6L+dO7r+3lm2WEqjemLr1MztLxxLauniPJwyYMcA08/vNnl4lRl
z6kPIcEElenuzoXAGSfzN3PoX+hkrziE0ufOTEk+F4/Au+YNTAFEFwfgdSifzGIeNkQHbf0frBnq
eaDrRtnNu2oYcQpLS3NE/V63z5+zdiUMU00aRPDApu0hPQ1Y6qVLxAlg2343J6fJ2vNifCLWg8G7
TdWssf2vGTIvDVn6bNcFgaGav8SdfQ/y8TYfj9xfg2uotpIBviHUi0DVjnTApaEYjWhpXmjsFPN9
bR6mlYSN8vNIniDHAFqjqz6BifJMzCU+3/hPw0tc/cEFiOIqMBxISyObL3kWykalkU4lO3WOQUO0
h5XQg3eGB7ee16hQlBchmqlAGomtijyAdTlT5VQ2aTma7DQ1IKZEo72/GbOsfvLidizRlmIELGH7
cSEzT7o+dNKSgnVGd39ZA7hZbru5akfhdftbQkMBVM/ytHeMmNCTO5J7gyfgC45Dxve3rSid0MOs
LjcRUmBSmMZECU6iPmcnvWg/SFrsp9n/lVUoebXNnwwI+rCAW0FlEsoPl5Nb4E50BpKyk5H5/Xao
pvJL51T53VANn2RF/H09LVle3O84eJEUvzSFxrW+mhKsI3O78UvDAZNxqshp3Cmko2E+1rSyQ6uu
ppVHg9KBTDQ6L8EaqP7NZbrP7hNfS9xKT0cGYFQO1Sow94E0vOUT9ObLsEUhkIPMbuM1vr+JzTYc
UBuIJ7Tv315UleugsdVbugOBTZCfRykrSDlDVAhP7hJldRbQ92rtza1ynDMbcjNNGddebBLYGLt9
MfSB45aBOx0t9AndHozqeAFEBOSASCktYveXUwrF2sHIchNF4uzg2RtPPN/+vnIgaA0C4Ag3JHqq
Lr+PJC9o8t1UnDikVZvqDUXDwGhfzfYPbkgQ0aLb1FwaNh3pHKNmpk19PImTxeYgRvEV8GkN+J3P
j2ZRS8N7AU9jiD5djsaxaE79rBenetrNJjQWjtD8sNfoIlVzdm5FCpugZ1/nljWI0wCFgdqpQz7+
TBkLcu3vPxgOshWA5ULt25NfP71u57mgOj+lVujVYJgO4uLn1I4rs6baMMhZLC855KhMGfsbA4NQ
u1XDT53RdYFfi6fCan90Trby7lDZgQ0PKRIToaBcpEuTESpc4L8/5TPkbgqLVoHlF/tZNC+35015
EJ1bkrwNgIW+9o2Rnwyr2uVjFqQ6eRg06Ipy55gkbuhSfTfP5Hl2naDkyYtdGCsbS7VxlwQjthYK
hujrv3RF2qSNofGZnzzS/oDuRlSwNbDz7wyvVPXCuxV16wUTB2ScFKwZJVotpyQXJ79yvtnVHEK0
PRwqDC8rNrhsAE2HGi1Ych8sAHGy0b9DA+BxbNZ4aJULi+geRVE0CVxnO9LZFH5Si1NhVm3YaFU4
d4SFDeC+txdWachBIX2BziFGkU4ryNAlSdfhtBrGLP2WOwnd6YZGofbbkXjFlnIBgQEFTm8JDeRb
NJtr2rotJtdo9v5Ty/8gbkSh7z+fl1xUxF7sdCNukB6CMQMlQff99lwtt/yVc0BlbenBQzFern7V
aQe9PigWnmgJWsLyznehJZPfWTOYQZo1Gn7lwhC0lCCzgK5pGVtg+LQdDR9gQ498QWtJANp07q2R
ycrs278DGzy5cbB7aMJBg//lnmr9wsNp2OSnxobehF/MXxxQF5Ak3dm039lJti2DKejK0DZDc9Ye
QT/7JS7YAeJh/cq9vJiSZ9fBwbyA6hCnWtLyjQwNr10r0EHD0ToDiEy7YRbYfwySk9DzerHJIc8W
dLn/4hne2omtWluU0SAYiOwiusakwwVKyQPNjSo/Ed4e/Ml4rwo3DSY8FrZj5f3TMa5tb3uTaoFR
kPF+o0kB9pFu1lQf+ixGMeM0aZAraiAL+WabP2/bUN2rEDo1AHuEWtRVrqB0Z9r2I+bUInsz2xps
Z/p7a637XjkSnFFoE0b2HBfRpRN51NcYr2xxQgFxX7ViP+jG08yT8PZgFge4chCkuJAeWsJhz7w0
k8QGAn3fFydhvPsu28T0l970AfPeOlcEnTH9wXHlnNmTFsi2+pSZhOC44hvu/GOaaz6nOg+XgoCO
CAHFVdkDih67v3KyJUo4JvTeiW7Pl/LzwG+AXRQRCG7Oy/kSgvR4zJAMUfsAeXEo/VXzyp5dMSGn
xJFrnzNKgPDNWSuO01jxJ5PRVd7F5RKSVx6xGlrrUADAUSg9v7qhnWq9Bs7KSYT3PkHU66Almtg4
dj8cxizO9r1gxrFqeQwITmLv8m7ia1gilZcjbY7SLVLJOCmlH0H7quOt2yPW0uYNQDdv2Twecj7+
wZQinjNBBYsqB/IGl6vmganamMXSARfHmwn5gGEtK6FatHMLy7+fvSlBWZEzKIfxE6JfwoPW2X3e
71BFR9ObB4CsrUvfd+KGQMYbWg4zeQQR3rjy7lHdEyhoL33KqNFDYO3y53Or6NOmRGzd2w8kbQMQ
b296IF1wMzHtwU/NjWOsjEh1jJ6blA44ikA/KUDDgv4CERCQAov6aKKKZ/WH21OnjD/PLUlONtst
oHaixeM08Q55DaEwiNN1It11iXM3uEUecI/ekWYKfK39nudumBPtW/dZkcHfcQFgCoj4gatFulf2
Qur1tBjwsLDH5sXnwx2Q6CtjVbkhWilQHkLYiT+SCQfSTUUpAOFE6xf7RmIR3xOvH19vz6jq0gAT
wBK0oWf/igusL4CZmcicnUZ3DBl9sVNkXx8L56EF/7unfb1tTRVFIFxbVEiBZwEx8KVvUh1kU6MA
os1ycxGUvX8Q3D+yjD/SzLr3eb/2PFfVZZHM+NeitNl8rUH9PAW6bUqbx74UbJPr9d3Uz+hKEN39
WNGd1rvBVPc0IJ5dBV47hLcHrVzIs58gbUhTTPOczCI7NXUAmVW2JkWg/j7iYCh2orImR8JObxFQ
oFS4x+hXk3/M2ifp8H47O/pU/mNACiycNmu1tMaqJWKKAd/Nj53OPyx7jdVBdYyg6xAYI8hqQSNU
emvxEdUhpgGnR9HjB8r27qshpo2V8Z924qwsiuq2WoA40DnFFr7KDJCceR3aCLMTUkeP3mR/S2wR
elb+9+21Vzr8mZll+53dJdlIJtCeYOocNw4YNcHkg+Y7qm2zDAKra8/ztUFJEY2h59ro2BhU6Roh
ZD2DklVB4v64PabbVsAjeDmmDies4AX8WevvCZ7D9ZfC+zzGEf72/6sDGodLE6AR+D8TXn0wh33z
Nx5ftwehPPfOLEg+Xdaibr3lJIL8wcPIjHcBmGMtHPSVxV88Ojw35lobv9q90b8AaAEeyHJ+xmW8
JKk/Zqfax8Lss2LH3KD5A9A4qmgAcwNiC/0jOT5CnWXQSAVcuq+9ZREpvt+eN+Ug0H2BHCH0uUEI
e7kyceN0fsHK7NSXJvK2cX+kunMYOzTf1Gv6rWu2pDUa85YId2pwsFkbczzYYGR2ttW8UiZRbtGz
EUl3UsUIoKcCI/JiKNlVbAzb2n7oZ3LMcOVCpnbt3aQcFhLrwH4s2rQyHkGQtpz0Go1erL/jSzPL
tKk9DSndleSn8l4Ar9zCUQWSVzkQpFbRumYlOMS9j0Zy4JvbnqA8BtBZsjQuWvCGxfzZ0eZlLlpM
GJ5Ptf9T175a5Uefvt42oZwpD28w/GeCg19amrgsG2iXYgSt2MzOMeVBLw5oub9tRTlPUPRCr6IB
hK0sQ1NQi/d0WY9W0F+i0LeF5nzcNqEciI+GNdS5F2VtyZO1OPETyD3wUzZtCmdD58BFaXPtvaw4
05D5BfUB2KJRppXzb8Dvx7qGWPdkdNURozWDqW3roAJVezOSRy/XXqd0Xqt2K94bF1aXsZ/5QQHg
metRYN6BWXpCM9wdDo+N7XTPTT7/Y47aT63sdgVba1tQuJ+NsiYSN4h6kL9Z/v3MbF46Q88JOqgI
ua8hbNrQexdQt9vrpjSyPKMA3kXJViZ+osA6O4LgYV1Z+3l+0vynJNnfNqHwPrzaFww8vA/vNcnH
y7bjeVm7uIig1L3pp88798XnpV0KHuMyM6GofJoTsGPdVWvqUaqfb6DhBokggleEvpyuZ8vQ9mzi
OfTnTi2ay6ZNvhIIrH1eip+6stGa0cXnqdjy9AWsGysrrNiZNrDsC5Pf0i9nSm6EZvjY9FOAW/BO
x9OVgl+HHaYEr4NqjU9AaQpY/iWVBTJJ+WZOxFhWpgf8iWezoMpp2Jj/6CMNxlXRCNVBACAN9gVC
WwAMpTgwztJaz1mXAMKBRnnuHvQW/E6Tj8pkqW0hA7oHy/DrbT9WbRXsbAwNtafr6tPMrR45dCDU
zJRHo2/eD039Mkxrl6fKIRxQSCGFDf26qyvBMIuS2EkK0HZ1ovOT9fntguZotCsjg2ou1JWX7tzP
iVnmnTmezHpH3pO1ooXqOXrxfekiEGSovEoD7l9zjpnj7Er7aTQ3TU0CQ9z1/jdav0ERfGPZ4e3V
UQQ5aINBFh0QT6Sh5XyFyP0SvWrWgG5FHjjDB7fuhXYc8kNJj7ctKXwPJSZkfJZM5EL0czmDnuit
XKd0AM3ICSrgUwpVnvmHWUfV9F2Hus1tawqvW8TdUEU2gB676u+xoEsw9ZrVn4TPHrXUjZrceUna
fnvbjMLr4NOAHeNtuhBCSMs2Vs7saH3b45Dug4m9+n/Qp3RhQLoFfL81p6rv0JpeBF2xs+eV9VfM
08X3lwGeHdMN2qaRDMb3ifiLauGobz369+05Uiz8hYnlJ5yZSGMiqDcPyxC+6UMSlrzFUfPk6nxL
8vsy11eGpHDpC3tS3NHGLRscd+zx0PGCyUTmD5E6fsEua6OarBhb5kfKsAPHhzZZxBzoe5JTE4nf
DRyUf/0prZ+dvdF/+/zcnX9e2jRdp9uxgCzeaeIBBI3TNvS7pwYswGxffZ76ERBi1GcRIS5NxfIz
lPqOaEhV9CdreDJaEVbzKzXXCh+Ku44gv43GOKB8rllfTQHaLLs2u1Pshn0BKiDbCZaC+USGz8dP
0H1GqxheICgSyhVajWSpqZe0OzGWB4n9Ma/ca6qVP/u+vPIl9GfRfsu7Uxs1RpgVK46l2pjnn5dW
frBKkdEWP98CTCS9n8e75pNKIEv6Dq07wMaZoN43MEmXG7NpRr31KG9P4KnA3cKtQzE/iTV8moKj
bDGDsgMBrAdXvXSETRkXhiHM9kTsHo2vI3i/3/L4r9h8HfhLVgev7IBEqxexXxrZMHeH/hiHHm7v
o6u3CAYLKvWlIR/x3BXpYx7baSLAgB7Zc7fJ4gHEqZBRmt9Fe+rsr12ThtP4cdvk1QIuJlGKQlkc
8Tsuo8vZHbyk9yrmkAiHnJ3t3frIP6nVhMjzwoTsglXbDKLEKyiiafqX3xnPte7PAYvXWuivTtTf
dsCchy6DpVtNchRHJHaZoVwaDUn5YTnlMe8ztgHD6i8j9SHZWdr6yua9ujMWi0uzwfJevRYlLPGQ
NcnckwjYlHHr9+0U+jFJthZLxUZHW/CWjlUZTjY4wW8vm2qsOJgWBg50TCGddblsMa/iyRxtYLRn
qMhsRga06L7Ojt6nUTcYIloRzCUuhgCynO2Z+1aP+7JmJ5NsBuvedlbSV1fn0/J9b4m30OoJljJp
2+XEaWo+ofHMLu41Hvpr2Nark3ypKSNsROwDKgddRnwBhmGhtEu9qO9HKJHowQihn3w8tWvpKqWh
pbkF6SQUvX5Dcc7ih77V0PrbD24UQ7qjMNKjPs7Hzn7gfOXIVcyYhwQJcgcWmBSvYAWJU9l6obdO
1KVuULaBP6299BRnAtqX0XoJUn0cuTJUp6ZOMcyp6US2M0SVlX0btPpby4vPPo6xNEjzIlOOVx7Y
O5efcTZjo51BjxXaLlE63NfW0RSb23tENVFAcYEzCBBrA/+//H5SGSAOGhMn6iEDPe2L9vn29xW7
H0zh/35fcl3wJICscsb39WFb/BBNtm3qdAuGKlRGuoA0n8W/YbqQEUdzJO7Ba27y1nSzGQl4O7L3
MT3k2cpZdo0Vw/dx8yGLoEPrAIndy+nSwKtYlnSwI+ATFqm02X+HGlETtHbVL4Q7LPQGt34geUYi
S+T6JoGywB7Uy8medKQIqtrK95Xvjg/+sBotq1zSBg0LGHIWMV1rWeszXwGhUqXPXmtHdCDPWqUf
HJBXgSYrdlacRnGwghd1EUHGkbTUXS8NCa6nZezmdmRlAKnTInB4tamTPjSSvWeu0UqrDg2k57CV
gcGGfK90jM9o7C3FJOzI1CKzzkMLGRxiv8zmH7gqSKGQUQHgCQ/NZdTn00fyxqasciBg/8w8EZj6
46y/ZPZDod132vvtfaFaKwfnEpgal4SgfDeVLCvcyudO5NCh32i6qEIn6YCxrbw1jQ7VFj83JW1x
EiNuRCkPR8j4bJdffXcNP6t0B0TmSDcv9Wk5pgDGvCdDjU03cFJtbTIlIS/16Zh6Bhhqe8d7YKxe
E4NSGoWWDl435nJpST7oCt4RIL9x/upmGHO6zextYpOHNv/K0o/bi6U6xKCoC3QwsE+QOFs89Mwz
HLNs8qwhTpSb+T82Kzc5tOb72ni1SftzGvJvcWXSlT2mchBI6+ANhxYtFPwlbwS33TT4At6ItPqm
EpFhHiwvD28PTOUaaKIEEBkMTsDISZOYxyKnQ+XYSKk8lX0SQK3wtgHlKOxFqQ3NbO5V60SHhhoL
xEZ2VJqQPt2hETRZK4gr3gNItf5rQjr1UiOpvRkMW1EHUMQktEBLvLBv/um9pz7/2c90749vt0dl
XoHxcA0smxdvaxNBgJx8LZOu6QTaQCM8W9sv89izu4Rl7t420APllMUYuC4dgzmd9c3cu819Tbrm
qS4mc8Oy9Bc01McoQ3LYZbuixtM5pbG3L4cmCyqBBqCgJwRFnds/WrVhsBUtaHXjbsAz5tKJbWBI
am9YfvMIJqugtQ6+t2Fe0K/lIZVOtaCaEOWhU0remXaf5kPGcF7TKg1SgUYZyDCuVW2Uo1lq4EgU
47Enh8SmXpiaV3V2NOvfoci8Regc9NVfZl0GqdHvb0+dekRLwIrW9gW2cjl1Jvc6Tx9mMB7MX4h3
BK/q57/vAUa7EAWiDUG+eRrOBNWgrB1pZfJSZ8MT19dIm1WX6LmJ5Yg7O8IYQ4JAa2I7ympzDvxe
AzABhyVC2C3tRXh7PNdUANgfC8MPAlfXulYCtKCnFVPgmCLaUBdSsjy0tPaepfl26KwfGrceIYu5
NfPktZvzlX5B5UhxbOJZifAE63U50hJ6F8ZQ67BdtHVY12MDSS8E0IVtDDuHT9XK5aA64tCiAiCG
jlMGqjiSPcduwUI/e5GmG0FHrf0wmQEwIH/gg9hU6ITR0QoJPsJLM0mRW0bjNl7kVlGsPfLT7SVT
uTgwguZvJQ28BaQrbqwsj6G3wovsaV+F+VrFwLTw8y6Sq/CI8+9Ls2TM4NxcdF7BPuFwB6ITqYiq
eXK/kNSw06BMYmvf6NMkgoSl1b6J9RTvXBEHg8e0TaULvgfHKdt5mTdsMgMYOxvNA29uXaenqRvR
J1HE2R0UwvwDrUSPFrCSvBecxcfb87T8TnkcPioRS/YJqhZyVxsFnojCKIk6X2yy2YLywKlkPBgJ
vbNBYHXbmsqXfRwIeM2gzIJo4HLRLTPV64ZOJCqLg+2/TvcJeJCtw20jCgdeQNaIMQAnQguDtDR+
WRtGCSbcSHAoFw8BpOlAfr+yK9eMSCPRadb1UDkjkcnE3p73Uz/uhL8yEoUTE4CucCWjnQcsv1Ke
Trg5MZvS9yBj3b+gFIpONbYGhVixISfqYojbjfUMassxj59pOz2QbH65vSDLXMg+ht+PFxaebCCQ
lYZh0sb0E1aRqBm2Ig/1o3jTqgAMX0DD37ak8q8zS/JgUi0lzOANifxKO7HYfY6d8kBn60tqflJj
cUlw4ur8z6As6Q71rFhjmShJhB0UcO6EMymDZEb6dvrr9qAUK3RhSXrvGDkAKUWKLTo5YQIlwTVh
ceWk4c2GqAOvt6viypT3lQW5MxwBqQOwRRHo3rZrnceRaivRs9IRzizJh7KbgLJs2ZlN+zPPjaD3
P4g9hqhUBlbzd7qWg1ZO3Jk56SAgMSuS3OYk4q4JjP0Slq5sUMUpgGa+f6duGfBZFAL2KDH5E06B
Aiwt7s4cvvO1m2ZtENLmoemU1gikcZoNX732L9ve3/aulSHIPfo4dnqPMUxS6b+Mzg89sQOPryFX
r1uNl93y70R50m4RVU3qZiqQRGpGPBHKF9ue31JSP/RoKdZJ+wzGzl9lrO3Bh7wFn/VjYa7Vw9UD
XTLnaBMH/dxyo5+tFUcvYEvM0YtK6j+llbenPn0vB30l9l0zs6znmRmaMctutMmLWhTcM9/8gOrM
DnWula2kNIPOWBQR0QloyC82wx9Lk2idFyX0e5H8KOk/PFnJPSrPBeCZf2tdoUFP2j4p83KX9ZRE
THt0iipwHah5pt9M/u22B14DTBbnODMk7aKs7NoBIB8viqc6BP/RhpB40/RfKmixmNN3NOe2nRc0
wPBPny4s/zYNSLANAddrBimXGVlXJgmJ8vhxFscEkr+fpo+STEgOYWaGmxQtTKCVwun3rFrpnVIe
EHg1ouUQlcyrflCLz2lOqQdPiL33Mu2/g5d4+ycrBMTsYmWp+Ut7x2lYaVjcdCOqv1MKEKhWVu0G
3Gg8cJNm2zpoFPCmL6LQjj34y8c5e739C5S+iKgO41vCCLmlHWy4iGGd1Iu6CvI8ofvGiw3+3jay
HKVXccqZEemQiks996C34EUDqvMs1Pvyr1az8+9F6w1fNV/vfuYzHbbp1LRBksbzSkipTMYvvdI6
EoAuCsHShuN1hmSzKL3IGN07VmR7rzfCNu42hll/g6LXfmLTR0nTv62xObogAU15f0dEf+rN/k50
5J/b07GYu54OyCKg3w+YVRmaOwx07voidqNZ62iQsrZ/oEUiIj1tpq8N8+09Ncu11IHSqI/oHT2u
OBkdabdoUwLieD3zIsLvEuseDQ4o59r2YeYrV7dqsReBJADMFjy7XPpPszzn+BFuhB5gDQ0n5Y47
dhek0K6f+1nfTmaxo0Z3YKPx9fPzurRVQ9liYeKXU+XUJ4lez6hOtvmP1v4om0e3q3auf5iclUtC
dTScW5Iix3SOKxfMxG6Uib0Vb2YvvD0SQ7Ut0YkOd0UmCWyxUnCix3yeeWe4kcdLUQZCS0hoTHW1
rZOm/Dmz6hV3fhaYld5sB6bzOzSz8YfBacpTN/T9sU3ZdKgSaCFN2uRuK+6upAFU1+TZD5QfBC5L
NdfssMqTld61BbRc8iYo3T84gs+tSAcHy4xMA6UPysACFcfQWksOKkeBSx4nvIvMtnzZ88bWY2bh
sgdg7Udjx3exW7zFwEHdXk7V3sMJD5gTCHqvAVCcdJ6ruYiQfKcIRVNCJnB6qt34w8iHN6uG9PJt
e0r3PLMnuafX+k6rjQYyW7MeQlv1Ka7+AKwBxjBIaULjC7xNcmUPRYIWoovEBdJlk8ZhU+0Gd5uB
u7++t9beUcpVOrO1bJazyK+frGRyIBoblRkJ3OKna1Qbcy1cV+44ZE4AIF0S9XLx0M7QVEsTpM20
8liAdnTM60OVamhb5sfbq6McjgvAnQMakaVSdDkcMbfDJJzBiwpr/Cgn1Cln7xnR6P6/MiPf7GgJ
SceqhhnDnqLKTg7IKG8tdy3IVPqah8ZnwJ0QwMj3SpJnY51YQO0Y8fiL8uLB5PYKtEG5fc5MLBN6
tv5Vm0MmtFpM9IG5aFVtNe2hHjflWmFX4QNICyHWQ+ssdMpktkNQ8dLOrvEk5OwFspWt99zmr5+W
CbCX3BlK1It2EZKD0mg0t+5SH2Ro0YjRoJft80cmpMk9xMYIKwG4lI5MSlHaJ32Ng3kM8iks3JWr
T3G9X3xfOlsq6KmVgIK4UV8WO5Dl3/fN8HXMoVFpuY8amX+iQ+YdMNAVs6qlAbAFzT3oXQPBmtRn
is6ScUBtzI3cFL0r2JbNDjXjyn65vWkUrobtD1gkJFYQn8kFlsTI4qqBwBiSAvoRiR07cJFDN6Zu
Z7H2AIad6LY91UW/nDfA46OzyASySvJtlumdRorlhjO/2ub3kn3QB5fPYeW57GusU3bXcmYFs9/p
m1QYkRDZLoYUzJbZXP/ZZbo4Ak+7lrxczEohKoq82M5IJmPC/WXXn205s+6qEk14COLcey1+H6FE
aKEEeHvwysmGjoWDaBQbTibEZ6mVmkChuJHhJEmAzrv9rPOXOfdesQp3DgqPt+0pXfc/9jy5V7ms
SDGnJe4smiG6h0JbG5TZJvU2E0mDpN/U88pJrzgb8fQlaOdCeemapUngIEhab0SY6IVWE+Rfb49n
7fPSRQIOfi/XdXze6d7GO937k8+jcAFuBqBPUP2/9AGSF32ta/i88O794mmVx1D588++v7jHmY8N
iGSnJsb3+dE0dlWyuz07qtW28AiB8gWqv1d0slPlaCneG07UcNGitZqEydy8g/him//WRtF+GSRz
NiB8WDmBVUfVuWFp7/iDj1ycOQEEUqabIes2vQPMu/kxkDi8PUTVDAK5AigpcHOgVJccIMsH2wW6
xUEQ9prqJ3//X31ejiCGSuSDWeHzqZ4BteUG+ufhqlAHXHLwOPhwtEvZD7cx237qBiuyvZpsGkBL
986UtStWVOuB83WhoYNMMAKVSz9rGcWjsNSsyBR7Pu+G6mA2h2mNKVVpZSHaQu0T7WjyWIyFKZX3
hRmVyNmMlnckwkQ7n9aEKGatHc9L4k4+nj0QPMHNfADOZYhGCkT0qE2tGTWTRYOpAOWM5X2vuuId
3a9WwF3QWNfIadz2B9WOWuhhAKIAifCV4o/IbAqY6WgBel7eV8BpklLsqJX+RNfVsIG24Jvlo4jS
cbTO37ascnSg7RBfAlUJ4U/plpzZnE1uQ61I77pvTPj32SxWbmLVjYdcKZoJl5bFK6WcPAEfFyPM
ivLmoKFTMdbCjr3fHoZq2RasKWrnCzGX/KqHBAZwAX4BkBNFwicwBvEhIFMXmLmb/2O2I0RAB0bD
uLD07W3LytHhKoe/4N67Kt3mReNYEEu3IqMZ+x8lqcdXArWjsDSHtW4fpanfQCvUo9GRLR1KfHYn
09MqO4qz4jEh4pAZ7C4u0pUkutIl/jUjl1dQwB/rktUwI/ZVvsnWeoHVw4AfQJUTNKryFjNSrylG
F9+f68dquuvin8R4+YNFAdcAntDoOgBa+PJgItBbbAq8BaK+qF8dezj4Sfx31ZH/zozMOzejBBkP
tWvhHrcgR2OCCHbCjY98Evu0HB0idCDZ/n9EvwsSZ1c6c/VuZjmxIDizYQ5D9i8JPHclm6wKG8+N
mJfT1qCykOgTBbQafN9mgOSAdhBeYW+npss2ugCOZ7BWoVcqf0D6FC92cNND0E+6ReYm5gs+3Y50
sdXsA6OPabYSOChNALIDC7jQr1gMym5K7FHowC/P/G2IqyeLi62TrnW7rJlZbrKzRXINKhhkHOxo
0iAckiV2EjpCaO/DbHTbFQ9f1kK+qEBBjOQajlQ0KEiv0dHQhWUx6kSQI7aDPrH7XZMmzabyHN4F
CU2LBzFP067IqyIkTexuylIbN03cZ9jYEwDPWZsdWk8T25EaThcMus73TTcWUE7WmzsyGVWQuu0Q
zF6X3EF/75SWhftFT+ts1wonPlC0G+30zEK3V9GhnxL9JBP4NmKtdj/ixgJJnDO38WYYCjdAQMID
fxi6zcAgsaoJEzDUQv/haLr2tiibbzU2NQ/NNCIYRn3X3sV2YmxR2zCCzNGtZyemRpAmLAntvG+P
NbTXdnofr+UTVbEGDiZkhgHIRXVtWeGzFYRy99jYrW8DvuKHliUCA4SVGl7FdFVzUOksZ6YkZ2GU
2ZU/MCei/oa7jzXenebutpOo9jMSiECULUTHV2Acnvpzyj2ctEXfPizJ3rKI6RZkdF/ynoCe0iEr
9SDV1YF9jJKbjqZ+HL2X09fZLW06zbYiQJ1+et60A/jn8+lxcIT8a0KaNj+hcd9zC9GEYYST4Xz1
R+NQQ2Dk9tSpAgofhggYqcFKfHUoFdmo5Z1nReMgXlujvJvree8KGwBtBskD2mUBz9ag2srpg7cj
fWkvAg/StTVrYNPvQaYeueLrlAROtzJ3iu+jdxRM8BgZIk25PMYnB4pYbmlFk4suOZIEdZysxJOK
DYRgcqm4Evx+tAFdekAxxp1WjLinQJf0Qc1Wf+4sUW5FqdlbezDclReIckSoPQJWgJj9iulwaJt+
7Hr023hWuo1NJ6z6lehVOaAzC8svODsRBlC9+wOHhY7FX3PHP3Qau687cK92+VpkpByNjcYh1PgW
Xgdp/SFB1s1LxBR5fVB52jZepRBVHDq4Dv5jQY7tMnfC09lEtDql8U/qAgY6DuV3MuKUu71/lIbQ
rgtALoKwq35JMMoPNY9jKxra8pcWGywg8/+QdmW9ceNK9xcJkKj9VVJvXrsd25nkRYiTjFZSlEQt
1K//jny/O9NmCy04F5iHAMaommSRLFadOgeKHZQ0a5bmSVEuQsB+/7WkLBBHD+JEJDxO+0vkG+u1
BbuYG3Z5xNlmWpPaXhzWO7UcCsyohSqZFc+t0E8xIUKyWvFq5cXGowxoY28ln/bO6qUOCvR1LvAR
ZEa4KdvIIlMjMmcgRzHqZSB1CtypRW107bXdMRO2HbGq0wO/ncwnM2u7Z1sfZWAiTgMTbZOjK9xx
a+Q2hebdgeox2+dZWQD4EPdbYovxr9IbnXDMW+/O5E17cDwNbBImKUIjifkXLF5xSyccsFYGegRp
1ule9LFRBhD6oFsSW+w2LlB2C1zO3NBNLWcPor/m0daa8tZP4jSSxX4S3aFBY56XRF4ZoU18l4xl
NBphpoVjEkfM8W7zpLbucY8jOUl5E+nCEk8plDHDStObW8Pr7ZPdesnfiF+8je3n7bbJh2nbSC/b
sh4K93aiDyEfELV0Tp2F6BNx/5aVm4FEPicB4Z0WWVY7bszYK7dAvGZPbqEl+9IQ5Ub0+qfZZPHW
QO1hrkbiCAfW6eNpofFK9n2bY3+RG9L8Ttga/fPSEXFuQHGMcqCmKDgM6EMU3zhyJWJY/Pwsr2Mi
P21dNO32jsVpQioTcMf6787sH7tqrS94IShB8yakMwCWAAmpGiNMNTVGaF8RBK7xXnoR1919xV5k
c9L0NWTbUhcEjIGLB4TZc6eaMl1VL/NBLymeTURsEA09m+m4dXJ/h9r43uj6x9xKNpZDkxAAlufr
R+B7jKBuYkBjHHDeIw0PKOFHZxhFWwBHhVDFrIsG7EPWrUhBgI+zMB/4ZmoLOzAKjo4pT/tGRtsJ
UkhSInIfAzp3gK/8mtn1Ln7NrAOO2BbcDSrGnKRdl044FI5OcdMABBPbdcCTN98UURxPETGKKOX3
mf523e7SiQmVZKhGIayZX+MfJ0GrqG3UhiRH6t2S6ZCIm7ZfqWAtOe25CSUk5L3BJ3sYCdRQX8R9
ma1EAGufV878Cfd8bfo4i9PuL9P96/PZllni+Z/5mQPRs/jCrrnRo0GPHMmrPQro15jR9QVY+/lK
UGFaXSkhLYQFGPeOXgcIMlfSBkshkoWSlQ8gNmoCKgjMqArf0gBYRgWxg+RJRq2dkEYf2rqmBbUn
yhVXXnQpPPp09ByCIFV9pNXUnRo2EYKEoh2loCOClFLYF5vr83a5fWfBAnAR6eDZAgWSumH6Gj+d
jE5xdGV98MQtSbZDcpdVWchQ8q/Ytm3+skG+lt+B4doZu5WcxcW6oRiMYxhUEDOe9WJWK29gY98S
CtKOY2dmQY9a5fURrllQXK8rxjQGcIweSzNqplDU/+P3Fc+b8Nq0mMT39byPpkkLjGp3fQQXnvdx
jt6bRM82z+hVohSmTo8JuUl9AlpZZMZ0M6pwqF23dOFziiXlImml2Y9mhtVItWlTEWdj2YBzkmFl
ypYHBEYLUGfM/NzKWQM1q9ruHZMeu3Zb96fE3ucxig6f3bDzYN5RTOCOmrkaPp45ekcFgiC3PObI
IpLqRzM+VfqvTj5dn7NF/5oraPOTA4zp5KMZ6bJBFNQvj9NfWh72a7jLxc8D64HebNS6LGv++9ni
W3HStpPLMVfJl5w9YMwri7G05lDhQayC9Anw6spi6HivNn4s2DH1d4OHJOhGb1YceNEEDk4AI0yw
y6gvPjS5EchxGuw4pKFXhdoYVGsEbosmwJOCPmmgoC90manFPe76PTsm8cNET9z81pDP3mGYWxRd
/jGhHCSj0KVW9DCB9FwBvIHxJwsBT0UmC/xFF3VGWk1pB7luSE+iiXmIeWD5AofJWu1vyaHQfzkf
tuBDuoCli9rqChcavMfMSzd8PEA9YWXjvfdwfgjC5pk6M6FsibZLEBN3GTsSs3CitoG0pNdaVtAQ
0UXp0Kc7U7KXgWG/iIkP93hk0b0thzYieYM3tMy9YDLS727B/GCyeQ8B31QPeZmU4ZQZAKXWY7bp
5ORs3KGDzKsXS/ChACUM0FoSxIa7BvRcmzQ1yLVSK4N1dqwarE372LUrGLVF/33vKIR8MUpsyi3i
9kU5Fq5Hj7n9Q0g8YquDTtZYtpdHMbctvhtRKzk9oF1tPMHIZBQGVIqMUE+sNWmxZSMzCA4Fc2xE
5TxhTYd4okrZMYbox6OO1Pr183b+/y+d69/vK9swj2OR87bANsEeZLvR28bR0N0Y366bWRuGsiC6
GQ9Vl2AYHX2L8zvb//v69y87r943yT/j8JRHNCuqoYZSMT0WcXWb0TgqrGkzmfkTrY3IHssNJFpv
ilh3QzKNm9TBy86qNtd/xLLX/fsblCvSNTvRxTxGbFQ/ApIdyPhlsNd6zBZn8h2wiDQZkIXzjzi7
weJEmxrpMHa042xroUJi2mvZscVxnJmYA44zE1ZZEBzNDTvqAIKNYxfE7g3OuBXPW7OieLYLGT7B
ewzEH8BCxGiIgjyyPdvra7I2XYp/k0TaMUk5pmuKELisSvIuBV9IFAA/+p/lUBzbR84NeaaKHdn4
tfDLTW/d+NVzsYZVWDGjgn+YB1nxAYkz0I+kD2NFginJA4u8jeYfvCDOxmMrPgwFMa0eLIynMWOs
RnZXT9rP60uysvC2cp9lMQo1LcdYGoNv+gLhapNFNPdW0vzLZmYcJ+pKcxjz0YspzFAytOxoVPcT
qPVL8mxkp+tDWV6Wf23M3ne2U5xiEGY81ezYEyfIxb2muWFSSlQt0pXdsuzH/1qaR3tmKRNOwmWK
0cTTt1zXvorp8y3y8xE6K5P9/4TNgz0zkbh+A7VwmKgk+ru1hj+Jyt1fn7B5O1xcN2c2lO3IDOmX
lgMbeJC/JA1qfsNmtL6l7A7V6BDSnKE5rGR6lv0AEB8P2Xc8KhSPlt3ESZvghnPiTUe2Wb8rf18f
1JoFxaEhnZW10sBJ1qIu/itttmJNWW/JzwheFEA8gM8UgKiPSxOzMakKgl1ZGLu4KgOSPfhsk6AU
c30ky3YAhYdeoQ98gHImc39IfLAxYCTo/es6GkI1MKjkHf90fgy+BmKufwwpflBbmuhs7uBY1u8a
tw2ZXCPiWtow5xaUKRslsitAEeB6sW9Q5ijXqohLi372fTWNEDf6QBjB94X7Uydfzfq2WZPUmydB
3SznJhTPJZlBeU5d7Plq24MchdT+XYtLDKx2eDqHdffr+uovThlyY1BAnPEunnIATOAP7t0uxmnW
f7WRlbPY9+sGloJNhMsojgO4iAKc4l4gkdUy6tMKdfgmqOxdn/5I+yLq/DdWrcVJi5MH1iziosoL
Fhbl+B8G4IlzG69k4t7moBTJAu1HsjN/IAV4fVCLs3ZmaP772bFpZjn4+wkMgRwTQd84ba5/f3Eg
DqoeyCoYgFzOjnj2fZLa9eRXDqjkzCqKzSQs+ZGxNwlCHW3Ya+nrdXOLw5khT8DogiPSVc3ZXmFU
zEfSykSq/8Utf13//qIPnH1fcbKCOmYGCByC5CyYtBBx3+hvi/qRr+ViFzfomSHF2SwgmcvMxkCq
TAZV8gRJuaBKV8Ara0aUcwz92sDYujDSyOYFVbwH4CVCA3ns65O2dG0ix4AS4VxCvujvi4GuMmoQ
kx5LmW+L9DBUv/SJbmcWkxSERq3NNrL4NMvMfEafGVVWKnXypiH9fHH6x1TSSCYRN1lkm210fXSL
k4i+m5ndDtqCaqTW+H4f97OHC+PBbh+0apd1K5t0/q0XRymUtpC49N9Fuj9uotESleC6QUEFiSqW
f9fU6G2nj573fH0oi7vnzI7iD76TI/yrJD1yLfxa8JWJWv46sMogB8DWVLE4eiIhbZ90+Hpt3I2W
fNY8uRL/L67FDIf+fxPKog+ZOxk1FJGRfyXpF1vcofvq+hStWVD2pd5LEOFwWCiSE7WPfXfnxSu5
xWUTGAX41iAQpRZROxdCypXW02Pvv+n569DvMvH1+iiWl+JfE/Pfz05l1NSrGIR19DgYNwX9wfuV
DNbSjke/vqU7c5MyIvKP39fQRe54kDs+SqEfnHYI5ORHvvEq7b+r4QXsGnb36Z4J7Pdzk8qNiby4
JnIw9YJrpb7rRRE5E49Gz7hpxvzl+uwtLRCiWbQCYT9eotKTyhC9604IzrIqkPUPszUDrfuD3QI+
B52gf9BbAHSbLboUKkyhF1cnnTuHxIOy7fWBLLkBen4QzqBEjmSM4sxO0nVFGdflEd3/0842t5//
PICRc3MJKi4XhXBBe4KXX0qPtv9sd4+f7k7Fis95CwjTzyT1amjRQ2a97xj2SQttkzFAr8rnf/75
95XDRBt5mZcJTkO73HoscNgnvw9+degv43Hvo8UH3bXKJkEUabSpM4j7VCsD13ur+nRzfQTqvaFa
UPaEmY+DZ/BR3BfDXucPjv/S3BX27roRQ/UiWMFjC6EdFgENnipR6aj50jeHTNzXg/FIeLKVcfJs
gHK8LH7Q5IuX5scStOuIqm807dU2v/VTlwYdLVbCjIss6vxD0G6LmgnYLqDrOO/b81MNHRDG6Hrd
fVz7J6r7PwSLu6DIYivoinynE+cwgqWE5snOrfU3My1SALadNcypevi9/wy81AHCwe+56ETzWr92
B4afYST9Fnomu761oAIhh5dxJm20Ct3aeDZNA3MCUOz6YrxnuM5DBWwGUCuj1QQ4IzSaXPCWmHEJ
cYquuZ8sC6/tvqM3bsvuQR4oQzeLd5qjvfKk8u7RL3kT5/b3xux/W0nzyxi7F0iPQ+rGj0H2BaG6
mIBtPjZEs21QdN7EcngqgWKKSmNgYSamqMm0QwpauHQEXZg73Zj+9IDrLHTbOCq7DMWXke06R8z/
EIEl/dt6qqog4+5vkNLe2b2RR13m56GXZNuJ27vMpbu+QD2thXq2nusHn+Cq0LsvlLhpqLnlG8he
ipUpu3RfBCOIrIDUAWrqgvjQ7+LJ9KayuW9faXJjJisJHHUPgoLQB5MBOMrRbYYQUYmpaGKZGLBH
jpnBgsZ48rx7yr4XxfP1hV8zoyQMYllPoylhpsfj1CZPpvswArFtJGupvPlOOHew9/GA3AlsAyAl
v0jmVIIwN804OeZci2QNLpXO2HOvC5NqArwqXjte1OV5twdoMLqG4Ts4LD9u6iKpqOFzgHkgZzdk
SBsDQ3Z96lYsqLkQ2mhuJ6VOjnb/ZRQvIFD7k++jexhqcnAFNe7F5Z7VNjMBR2IiGu3soc3zlXhr
iZUKiD8CsgkL29tSj75YjK3o6tY4ysyxn+PRTzZuVekv5dgMUYUi8qsBuEKkc4s/95pMDowTGeak
iyNK0XbSpFnzwmrdv09qkq3ES0suM8sDgggFUP+LHEAz9WYy5JOBR3mxy3zqRTrp7kncjEHO6a1o
Vntal5YUCESg/uYj+KKZGc02hQSrEpwGZJlb0e0/v6LzSwwU+Tg1LJV2w6NgnteaFMBCBso79y0t
1gBmS1M2qziD2QW3GchQPno9dX1hZSj6HbXxmFffjcQLOZKak3XTDcPKvbk0Wee2lDhEUrfljp5g
NGkYo2O1pMXKfC2DUs+GowQiDYBdErRtBPp5E0V3UVXdazWJMXc2gTqT1Le2YGxf5ZKjux4s3cgW
fTbcmg8SG/k7sGCh7Rfdqx+nVCtIUiQu+M65sZFRwj8Za/3n84DeQhTNQqOnck41Ay9BNT7ax7q9
09NTVd22zT6j3h8cJjgGgeqG/Dbi9tlxzmKcgtelmyemDQRb6IwB11eWao6R1OPdRr8M+gvQQHVB
yd3XbV7UQ2sfKX9wxcs0BeLTwsTzQmDzAGDkIUtnKmFaLcB/2LZQIaHWF3LX5599oc+fxzEDeCbQ
mRfoH5lwSsYYb3ORvkGhOnQcERnT7voJsHTdAtyLEjbYEoDKVG51q57yGmILIHgHC/dTnUQs30R/
YALM6wjkZlGpd7aXs5Vu4yZF6BDbc+XHpTUoi7OA5j97/uO6HTVcfXfcMzuKR7m8SVIwydvHNH9J
+SZtNxPfFPkQZiMPDC7AbbIGO1p0sjOTyuyBzM+sKhyrKJ5vQWXrTFtEytdHtbhA/gw6wdMKt6Ky
HXHhZuPo9/ACaDgGWQ2mjtTcT0P+TbPKldt36QDFRfNfW2p5G8SAuUQzp30sdGOfTtlmYM/XR7M0
YbjbodiDlAMobpQ1IgYiiMqcMGEoBVvV08wWaKw1sr0nltS9PzOsghwByl9oBfx4trSjW5fUg+IE
AnznUTB3CEZIONgB0aaOQ923+5n0nO2nWJ8CKp0kzIb8prDvB9OKzWAorTh0amo/JL5G2oD0sRWi
maypUYQzcoRX1HxsW9vcjFWH5twM8MIC+iACIC30FyEMcX5K3U0PU9oD4ixlkW3l6Dh/cb3Mw4T6
MrQtWW16syZPvM/7ICG8GQK3ih98RIW842GS7DSxK129+51Knp/IlP0idpO8psxgG7sfWVhxswq8
Upa3CKQA4JqqYUvGqQ98XLh7Pc7Lt+uLt+QeQHPNGn0gZgI84eO0mmXniooXzjEXN55/g36l699f
cg4wkpKZWsAHzbXy/bw3hpFZOIti9JY0rQZiNueQm2s6nIvDODMz//3sPCoNQIwzyBUf9TrsrKjn
Kzt2bRjz38++P5GmSBjB921cCv2DTU6dtXK5zQ780cENEFaALBUBMvil1UyFoY1iKEuIxJRm4h78
DgQjKei4ANgG5Fh44202Dl3U8MHeXF+iy9MIynA20tJghAPcRhW6MKkvCoFushNLo8wNczg2CGO7
z5ZzwAylI/uADYwjD4Y+zqDZ1hVkVcry1KMJy3XzkE3PfvrZ7LRiRHEDcBHqOthFSkQ4D0X2ayQ3
1VoD6kK4+HEgiiswD3QcFofsBBc7x73T/cBErGhsU7S7+bee+61dU4pYcm50f+ERhDYtQC2UeJvo
IMCZuGsdHWvL6y/xGtPdpQMAY3X2fSXGdqthLCwXSjipvMN/6MdjZOtn0XU3WxuF4gCpNVmmmEdB
nZA9de4fHDTILaG+Dp4lpCyVQYw6hDN1G4OYRIDeMcGQyf8TEyhxwQxEfC6eijTvgKcjI/gkpsQG
6GksQeIsI91M/yCAw+MNLeegHr1UE9SQA5tsUBAdfajPPpmlnW37Ic5/TEmSPNfN9AeiZ3j/ItlO
wOiko1v8496sWmcUVDY43eJn+94cvv3Byp99XvFf0xZ6j11jHw0jMG6Jv7Isi46FqACvp7lH0lMi
A2uSfmVblX0Ek6HV7PNPQ6oRs6MmiPyFA6LEi5IXgCgcHdW4wuRNpYFuKvn9B9Nz9v15fGd3S0sk
0zWB79vQTbj3q8+C9ZSfr5xXQhdkaOYbuP/qycDWd+WaENP8hY83F3iWgKGee1gg1qVKbSNUAlh7
wtbj3oEbO5MXu47zlT2xtMrnRpRVzmNpJ7YJIw67rcNi/PTNgTEAmQGaBHSyQbr44yKgbzpOPYfb
R9N7JNVdS0JpbT6/zvPTGCVHUD7A1kcTesuhKzt4NvIMB0SY1Z+MADmfGQSElmf1jR9DUArcYdw5
6iyS2UtWPUxrWLnFNUDnLE5ZlIYuSG5cl9rSsBAsGnnfby3hNZthaKr99Xlauo7Q4ActGdxJ6LpS
Lgrk6ihAwT6035IJbC9Weg81wZ2edHegLYv+wBYoiJAER28fmiU/rok5SitHnwts9V4TgqWD3mRG
3Oymskc/ADFT83Td4OVeQZSHtgbosBGIGXnK4EobVd+CItEz6Wj5TTeuk2+QO7tu5HKdPhqZ/352
okwlBQUyEDrHvNlRGibeSjS89n3lSPEyTlHKwff1v/vmS9F+uf7zF+Q85t8P1g14MpCM6vvYdsoa
E5jjwgCktNKtcKi1IG5ctK+24o4O5g63sB6YfPJDo2dv2rRG1XPpg7AML/OcufR8gdaEtp3W5YNj
HfWGH0y00wYyo1tA6b/Etfj0uQCSQR29ZQYcDQzjyvt5yAqzzCdhHkV7yLz9Wty15HHgrsCRAy/H
7agkG4wULUE0razjaA6hx7woT4ytP60xIVxmamaqxH/MqLzFGdWhBztxBJFaKdxdbQOHZg4Gex1T
Ro5JRgrwUZUiO0wVl3+7bExfrnvNklOi1A7uSxziM5/OR6dvqZZCQg9cKjFS+GwMWSuj/82CEmL2
Wp+iWOCax/RZZvuSHP63zytHQyz+O4B8AtaRhyVbU2ifPenjRY01Opsi5VyoOMj+9MkBixJJw7Le
Gi2yHXvrh9uvlQgWFwNx8gxFhV+rxBtcVkUK9IMFdMWbd0iNFbTrQkkJI0F6E4GZO+sOKnPVU2Q4
38WiY/LciVeIAkNMBMq2gZPQkEoJpuMpyMCIkiNP2BvbzkmDh/zzxTn8CjxlrVn3DJtX2blU2rJu
UuTxpp/Mwnvj6fMOgTw0krgOUGO6uqUSv0a3Vcfs46gftfyr8Xl+IyCSZypQwAEQ96gBSTG0bt4i
njgOKLlBHWnFn+eQSfE2KGUBVw9YPcJmtXm6qm2zBBIpPmZIvZXm27TXvoO3NiitKaj7tdLvwjEH
jXcdqJV5yi7o4LWG2SUpah8au3HE4x3z+HaItfDTS4KpQml5DrEQ7SqHjC65Bep3GypkAQgJAj58
vhAEISkUN3BcI9uJy+fjKVanhsm7SqMnWr/+lPXz9Z+/MElz+gV3qg/oFtQ6P35dgK3NLJhkJ6Qs
SB8x87vfr5hY2PkfTCjXTUWBYLEHmLC3aBk0m5U00sIRBlrKmY0NnosHq7IAnmCUo6BPT17WH9LY
DS3jiFwMSi6hPq2EOWu2lPO+HLMYpIg9PWnpJiMYTqj9cNN7Yf5BvPNhUMppZkCDWjOEoKeu+okt
FbRoDjTr+0wmNw54ZZMSVF295DNDVND2/ppa/cKSQaIDm2bOAoMgQD3GRgmCzKSlJ9d+5IG7lvlb
Cuc+fF/xutHKacVFQ096vbXjF+Ld2TX04PbgIghEeuDWxs7urWTl3bs4KlC0vnOSICpQHBHvVZBq
ge/zlA43fOPWK59fdI6ZiZCAFgx5h3mrncXYvpGZHckZPeXafe9MKE4/5x2ISBwAO9dgOktDcZCX
QZ8VapKeSrndVEbNkxIqdnQM9U4P7LRbOdcWDgbcokgxIvxEeVglbG4asAdmo4eNBGk2QwCSJfDy
+vbp0wcd43jEz+UAkAQqbl7qTT/0mVme0j7MjbDIomntSlsax7mJeSbPVoVndiNz6CmfoK0b5cOL
B6F51Iiuj2PhcfBhHMrSF7XOaE0xjriMbC8At53dbhFcX7ey5GDnQ5l/xdlQao+ORSyt8jQgHV8V
v9rRR03pZ5bvHG9lYRZ36Lkt5QTQpV9zLYMtb6pBJKtvNJDN1YkbyJ7/Tju5FV73gyR1lPjyqJWr
jBJrY1VOCLCGQAwud8qTbLOwQAavEXe82SX13spXDvXFxbMQsXn+fOCpz6EyA/s5Qf/KabTAhWc+
NG44GFvbWTGztGWBr/yvGTV2o6hIGSjhwBFTEvh5HQiyUthddPWzso3ihRnRUprWBHM2fhcQDJPe
G1nTLVhyDFRtwJgGumsAEVXEZlOarClqjmGgEgr1jSq+EcktQ5Gyc94c95vQ95oe6WvY4PlsVkLH
D2aVmzcvtdyNE5htwVY1YQJRCh1DIoOh2wgCMuK16HHBKxCpIjCaX0c4oJSjqbD9wkBOoTiRMoIL
ghwxn0LH2Fzf0gsR8QcryukkPJ61sXSKEyoGRB5c69AOPxqfRxn0t9rp7bq1BQeBtTmtBUUW/wKm
1btOU1e5VpwY+dvQX4zqYahW8KNrJpR1YkNllHYFE1Wz7bKfOd3o48/ro1h0hbNRKCsDFGBLSxcl
PUS0e4N9t/JXX+MB73/Z7GuZ37B45WJfG5OySKP0ejBr5+VJr9wN5z/a9sD0NW6QRSMW3lb/KSap
71fN6HsZeyM2r33L4l2PbBZz/2QgZzaUgdCybQvRTajrliG4cUUVMX3ljloaBl5CCF7R/o2q2Lx4
Z3cUMwpw80Bs8zSmTyWDyNCX4fNYGaSA8fZFkwb0ny94EiEhR2qDdsXJ16C8cSD1vuof43EN9bNw
XrvAMuKtjSzcTEz/cSRakfTAuPTFyQaHT7+n+tN1N16cqbPvzwfQ2UwVPp/Jnufvj1/79JtW/fbE
p7FlmKkzE8olDja0wR5yWeAxFOXdA80isiYstTYK5Z52WiHKig7FaWo3iW8EZnEQ2dpZvGAExQUT
BQAkYC+rkaYjDQo0SX1iHrTPpB5x77YmaznyJSso9IBREGzIABUqD0nqdE4S2219MsRNbeyt+iDT
lQ24cKng/n9P9ptAE6qFjF6LuWHwtoHr9pFp7Qs0KjTZr1TurvvWoh30CAC9A3w1UkUffSvVhnqs
GBhbLb8JhPQDL+silsig1f66bmlp0jzck6j9oPHLVbuCUMmledzpzalmRcTzHxlYUgUjwXUrSxAL
79yMcubXIyNeKgYMyOBRmueASVZQGOrDxNwUstvT1AuG2kR729frltfGpxyZstGGSYIF6FRORTg4
D9QiAVvL8y4aQYceZOVwK6Mi+HG53NpOnGrCcjX9eNNnw24aX+Lm09VA0AAQVAPxpHfB0KEYsYTg
nuWI5lS96joe9acYKM3rk7VwZEJCEmnD+VWK8EJxOyBVTH904d5DIQ++XUYgpl6JL9ZMKOcNoiUT
PTgwYVDyE6JMvwiwd9dHsbAaqDP6KO7jCgOcXfG1KSMd9Xhan2Re7puWPhBZby1vLRvxnu1UQtoP
dhTXKksCtCEC9lNZFvIGLSy/GvRpRmZFzbvCzYwD4DEkBIrN3Uh7iIMidr17Ybm/zV63T3Wi23sO
RrqXKYH4bK6xJPBqK98Mjvtb43kXmL60o0bn/a010fLQWMnvvEPOaLK0Z6eurbA1cxa2o/ea9T3O
VNf6Mum5udNq199zX4ufp0on916Slq+WwbLQacHgOdgSfMSSZKHZQXzIreM4MBo9w/sddHbMn6p9
6rBmW6dsgK6ZZ+0lrSdwgdtjiMAg2ROHmxFy2FXQ+1n6XOVFe5go0cN0MKxX3yrFBuIs7jNwiC3g
VHr3ta9ZF8aO022StPHxV19/TKEWf4tuwThsPSP56uuJAx5xORSB1ZloQfbnfya5VW6qbJNWN54n
ihvQH9sQB/O7x6ay2E1R1pBFESUPRjdHDmUk2i4rHD10JUiSJCNgaStrqAV1lre57mMLBzR2IHoI
592CvKty1xi1GCtep9XJrb71xWM7jUGNV9NaqLxmhnw8WEYODfKCJtV8O1MapMV9ijaaant9MO9p
GtWT8bBArASkIjaMsu9lmiQavKQ6UWty97FVDGGNQnnIapYHtjlqu8nOtIjUDODcvs4Cj4w0GDPH
uBFOI065oNneFF12R8HzF3apPt2Ojig2U1+bT4KaeThy0wozqQPviHbBiCSiDCuvHV9GYfs7lg1T
QOoaK1nzH1xkv9Fqm++G0e82mg7By6T2krDx7TrS7Ql0jBLFRhQhvKCkhIUGnkyBQYaTFQsZMNZ4
QUv7NfqKeRYuZglhDA4VqNC7KkK+6qTngeycnejwPe8OllFvuvrOSqstunNWwvD3Q+qaMWVJPJ+C
2qIx2cmS31vtNoYOY6G9MvDLUfFS+Y+6XW1b6+9ed7cQr8uTFZdYcjxEBP+MVTmmR1JBojWG+QEQ
JnOPV1lZRNMa29SiFYgwWGBORe+5itUYygrd4IPHTlOJ5rDQ4LuiC2x3Za8u3QfQGQSYHWkPhIfK
VEIFNyFjZ7MTGKeg1unX26pduZsXbjXUp/81oUzXNFWe1XkOO6XuS9F/892V7y9NlAePA7c8iD8u
WGzTgreoI7XVyc4erXFnhtO4a/IVNosl/0ZdD2AgYEnwilXOND8tE/CDYhDce+yn25gkOGpey+R5
7OmKe8/zoXo3HoDgAsW1iC5LZUmsjpjMKnwcn3MKtEqiUX9OhptW/qzEntorteX3X35hDkofSLUj
P3ihOVlPWQFJEXhzGYs+cAZOkK5mdrPHb+NBOaK/ILUhwDYxlm5H02sjw/OGHR1GB2pbWrn3Nc8A
X5GWbb2BpjeO2ZXbwvbKENDeMtRSjvTV4Dr8qa6FfDGcKdnkue8+tHbNnvS2foYUWrGBpMmbLcvu
mZaZ+8wcJ48QFo+H0QBIO7NbVgd15VVRl/jDzybLRcj0Ot5JJ26DUfRV0PCJPc88fWtv5aWlPw+Z
5i109pZ1EpZPPkMoU+e/GX47mDJ1KNXz4ZD6a4/BpbWHSj3ScvDmS3q2xG0Nvc5jfiKA5DnyVGtf
TcAjoDh1yP074/NiiwbKulDBMKEFjBNNcTXuW1OGUnl1yhs8oo3sIRdrqnRLu9/GyQIGex3vdZUZ
gk6l4yRuwU9DPfXoMMq1rWC5F63c0gt7BnkZVPYtnASAxX9cI/A+Vhl6XKpTc8iTO0zV//Z55QiT
bZrwMdPwefvHnc/ern996QBDQRJHMBpG5nzMxx+fZobW6V3LT0krbPQkgMGsFgy8ZrF2h+z9ylQt
ubMDGa4ZODQfZYo7W4ieM21IYa3KkWzeF00SCB0PpjzUxFqtddkYiCiAiHCBuVaeG1bGzLZsSn5i
9aEsX2zkNRIfXad1E7TeGoXK0kMaL5t/rc2+eLZTNW9MPM2BtQFiPFAXCBItEt43rz4lzpeafkv0
Nujpj+urt7RloQMxp1bmxVPbFYx0gOzRgOPaAidx3h+aDnQNlhaKcZ+NO+qsRT9LN/ZZdK0+dWVM
QKwkY9zYOEg1eTfGwDetyeSsGFEBTSJpRKeNMJK2+q2V5IdBM+7reFrrc3tv6FdvHxciNWiaAnrK
Vo8HXiQ0MUqXnSDSBaUmmqU7LqHZXmUOdA9HEF08GEXlbepO/5b3BQ2t2DnpaV5Gg9l7AbgytQN6
7dOIMu8LkrZFZHZJHml0Erd90oF1rlrjg7/gNgGtCg6zf3/zvJ/P3MwgtLUNipgJjTE71mlffZHe
xrXx1ccd2Jh9yBoZ+Na4R3P6XR5DHGpaS6osnarnP0E576QfF22WY9r06Zum3Zjxp0kvlTEqJ57d
4zmbzmPsXm03qNf4YZb86zyEVs4FwMap4Hh3n6oaPHDTPadPHexc35mLk3QWpyvHQZN7AGDq/0fa
lTVHqiPdX0SE2AS8ArXZZRu7F9v9QrR7YRH7IkC//jv0NzFdpSKKqJ6ZmPtwHUOWpJSUyjx5Doyk
uTdRL14DSK4NYv77iR8kZVW22TwIw/ZS4U+5p93MpAVsFNiIwA+DxBZ4W6V5ApSbdprS188Iczyd
PoCev3W+hEa5EnNeThUuHzAcgAMJRGEXslhE62KuIKp6Lm0PDUsQaL2+FJdTdf59acugnauLxwLf
10xX2Ftn3DjFzXc0TADWg/sfWWEoqJ+vxmimBVOcMHmOO8tvO8eNb285wCNpJmpD5wRuNJlBP6cV
iY26SJ5r+x64hKLwWX5zlfvchLTteKQwgBjz5Jn3EML1mLmJbofcnZuQUqXQRSGdHmMUtIWSLrQx
/etLveRKJ7Mk8+eXCZIjJc2SZyP7HSEv40SH6waWfOnUgBQujdZEG8hxJM9T8korQPIbj6wBetds
SLklu67QPJbBRl97ZNpl+p2xdnr8SYmcX33zQmDL6djgl1ScUzrFlVIrMdJkHC8K4N3YvqYPaXHo
wy85sqOdftCcb338q6c/FecXdJ/ifsuadvsv8/n3d0h709F5GxZqGD8LzQetNZpO6FpVc2k6ZyUr
cO4gLXjBy6mEfJiqLk2e7cHX6Y6Hn5p0d/soTk1I299qOLcYixPcKFDPOPTdHmXz6ybmiZAX7NTE
PMqT8z6MjbYB1UzynFhvKtTCi71Ve/R2kiU8+U/mSloO3AZqBHwi5irctMO+Jv+w3Hjp4UkGtODM
TnY+CrSNT2nEdNCikEOdbqpi164BP5aOgFMT0lroqd3xNtPg2Z2LNLpd7K8vxOL30cM9wwlshPvS
EFpFZTUESmOE9a5CvHYtOllc6JPvS7/f0YFJ5jG+3zuPUe7O8k4JOmL+ZSFOrEjuVKBMkDRoinoG
p6GW3jOc+Pbz9YlaG8j89xOPHSZkoJvcwkK82aZn2+DFvyuGFSPzhXGxLU7GIcWig43Oja7AbA1x
sa074rJKcW3ze29seuuZkiArX64Pa239pVvSHGM1Bg4/fh6nbWht0JT8v31fuiK5DuolOs7f1z1b
h2Tlyi2/8vvlBmQlKRw7sfD9pnTbX9la38va56ULUu9Sq2lSLAigZPUb/fifJkcW3dBYp4PsEz7V
dXdmveVrL49Fn0VrA9oa0BMA1P65z3ZDa1uTPsXPTHhmvcuTx6R3C/31H0ZxYkVyoXGIrUFrcAoy
2zPzfeisuNDijXfyfcmFWmroZWSBfKoVBx6k+WEcNtdHsDJPcpzVlxBCbgeMYCB3tgBk1uXDryp8
u25lYRxzBQ/BLp4FcxL/fDXqjtnIwkbRM1JD9eihz3nsVnocFtxVQ2YIhSMk1w0AYc5NTLxLjCru
lSBGtdWxftZkTbpnYarQPgHuOXwe1LfylUeMkDA8HpAoGXRoQ9876Sdr2Of9GkRg/qXSSXhmZx7p
yXGr6orNi9wIg0z5BryApzjPmlP61IH4Uf1NK1cmbt4J18xJF4hmR6PmRDBH9Lc8DcJ4N+XvzDim
+nTz8+0PwTKyNEgbXgqCh3WdC9DCk8Cke1ANWcUjBOOuO9qlF8wmkASdSRMvqzg0wqth0AsVvOqe
FRmbLl6LEFcsyDktYWdpm/+xkLxD43tYq3NdbhUb7oUqO/iFFrglQc6aKEUxgvcxotuemS9VPu2V
ku+uT9TlqsOMAUrdP6RtqA+dO1mVmkQI1qkBJEn2Yd7toK/zUw3rzTDRp7rtt9fNLY4KKpdoa0O3
/UX+XlTjlE8tRpUr/M5MQtcuiEvIj+tWLnfOzESA3K2J/mOQ9kmubOo1BDxjxApNPN6n9fDSWg00
BQvxYwgBGRUC1MW31w1hU6N/1momA5WiyDjmDuTcMxKQvIpdAe71CaePXg/7Rgfv7fUBLjkf+IdR
p8T40J0jGdOzboqmpidQ9/oa5u85GFWuG1hap1MD8w84OXvKRLUrkcCAPe0Gyn3I3BMwr/+LEVS+
wbYH+J2sqarZaS5o55BgMgq/Fp0nlBdjTcRhear+GpGmiul6Y6ZlrAZOe+jEE4LJ64NY+b4MT0kL
qvQixGHWQpKo8K1qDWO1aICiRxYlNVD0yAeNSbmpoh6lBsz4lCQ/MqQHr49gca0BtcQ5OTMZyXBq
09JqvQWfIxRPE+raYUx3mmnXfsn12xs7sEnmwjcoAi3nIhqrhwEK4QoWw6Ct34WgfbuZ2h3ExacW
pOsfgFItErWNrU+qT3FafjLVbK2Ee8GLjvIMANvozYbA5kz8JvmUToaBKZ2FGYOuhmukuI1jcqzr
9osCdRpLFYYXNe0v0CZXbhwne07LPeCsbotOBVrfzk8KauCZ+hT8YDMHgnSEa0nPST9yLQBBd/1V
UYNWDQAju+4kS16IjnEEbjYCnwuqOzJNFu9DUw1SPc739mjmfl1Z7T9sJsCJ0cOLFyDY3CQuJQad
L05agq5UtDFFnxH+/I8GpLmyq5BzXB1qYKXHZLz/l716+vu182OzMcyINRP4kEXoDrFf3vzMwEqf
TI/kdyh5m7wk+Lxi7Xl1KMnK9y8jW3wfSj4W0MlIJMrFx74aC5b3aAquDCio71rnyVGP2u0pqXMr
0iSFNUCJWqHjRK5TAAYT//d1V12oqKHdSkPghNwggN1yTTNWzBTxX0KCJH811U8FZbsYJKjao5aU
x7k50+xCn2ejV4onPtz8Gp97vTRQ9IPzSr/Qrig7UTVxbYvAtgs/iQp/f310SwEbWBvMWX5jlqmW
PBgA1rLKVCECNpZh4oKXsPFMhfVfRwSLW66R4mDqE195HCx5Bo5rdQ7YQXIoN/4VQKy2vYp4YCic
yO3LTDyYLaA9ZWf2d0Ay9SsAqSV7QKkRIArA83PB2pdMLNabqMWtqtJd3tn7tjhkdJuGK7O5dKyd
2pF8EeTwuVlO9Tyu8E2wZt+U09fbFwy0T7hGIVp2yUdXs5AKR50ESDzLnRmnDyYJc9fg40OmmfeE
ZLfnG2dqpL8G57k9id2yWE1jm8Bg0b6Z/K6ktV9Nn7kx/MNZCmSuiVGZuAOJfBppSlgPYMQLNCAm
AWgmovSvT93S6kBCBUx+gC0CET///WQkupgqBKITcn4JSGqrXbwqYLYQ+wAlgFIork5Qcsk9WEmV
JJEpZr8eKi/Ug4qqbso+rg9jxYh8q4G4p4GqMIyUgzq6eK9sqtwC+lJbI15aNoTXB44GBEEyGCel
Y8jy+VngdPtW+Rl2983w+fpYFpYENzPqLkBkOw6IA8+XhIF+K7EUpoPi+y1yfmW35+tmQl37z8MX
NP/yFQQBJtEoiibAjf/QtG+83rHYBCnNy/VhLMwUwiV0LEC6Y77uJN/lda2Wk6KIIGld1j2Bidi8
uaEMA3FmlDeYVebA6Xyi2iYyJ+TtRKCP1SbJh4duDDd1w95uHwiIo3DJIbEGhLwUMVVqY9iTjbtO
KA/QffcskXpNtYKJXVh0UHYCoYxyEQB+ss5FORZC7wTutLB8JNPjzTq1BjhHDR2PD/jUTD91PlVU
caAebafY5lW8VRoOhnrnC6ioV876pTWfW3kpFgZpFZkYbRosQLr6Aa7Ftd2k8C2rurckZivIgaXw
gxpg2Uc3IdqIgMM7H47V2KyhRYTz13FCaO0okwfFxwMgqVvW6p3bpfG+iNQDrcSxaMofjea04EGI
Pl33jIVAAT8DHogZxctRvrJHGk/AH6ciyPi4HbL4UTHzr31KX/UwRillWnHEhW53G1DJmZcPVKLQ
QpFWkYNULgTxnwjQR6ltBeiyfvaNw6GU4BA/rke+mRyAz0eqZG9ND8mSMjQGwBKt/F/OEGS00CCG
Yx30o9ICRI3dEGX+JRH4OJoJhOOhA5Zx5llrigQLGEEMGsoQf/ju0AY1+9zJDTVB7KmG4IEINFr2
D3HEXpkCTWTkf/p4l1EwKWeKTu9IY7ReF1Lb7xXrH5682Ph4UgOzDi5y+SyjYVZZea+KYGzjjW5X
z51urbSSLYRjZyaki7gY0qJodV0ESAm4dHwwHMVvIual0RoecemomZ8f6Iuepd/kbEcsnDHs1UwE
ju5Fo5utNV0vfR/BEZpjsTEuma7YAD0ES0xTMHg8erTISpw8X3/nSXSId4Blf4ZBg+9WTsw5Kd7I
0MabAjWrAHn/lmRkU6uf8ijyxuhF5c/X9/jSuuA0m+fpz8km7TlNWLFThM0U3GvW69ZTotfbvz93
EeMAQX1c/cMkd+LefW2gFsu6Kej2UefT+FFoj0m8vW5kYUmwiTTcMLgH5gTq+R7CI260aj6ZgQOR
qc9p8+VfPo+9OV/1CPbkOTKiniqsM4Mi/1aYhwTlk+sGFtYcv/+vgfnvJ5METLLSZAUM4CjYNVqD
UXDfsT9rJt+MUe1xbU0LbnHGTJQz59gCpU3t3GLM7GEiCXRWGnBrRbt85bpfuCiRowMzoIpxgUdU
mrFu4E3RNp0VlNDXwD55LlL/+pQtDeDUgjRljFectmZrBYX4yVA4S/Q1tObaGKSKKTTqtBaDsII+
3KjqhjR+u7I3li2gtQbMCvivTDanh7pZosJhBXF7h9RsyY7azUrHCOJxiPzXxPwTTjxLgWzX1CLz
hjS/4+bKfBoa7Fvx5V8W468V6b1oZrYmGoGBJGRvZTttDZkyu4t0JoKOQAPzH9pCZi2+81E4tCzQ
UpNZgRl/p2gvHXdV8t14b6Di+g8DQWUHiYq59COnZdWihwJZUVqByN5b5ZdT3Z6UwED+fn/26pPl
qOpepThvLZCkcm8gmxbA1tD4WU0rt+3yhP21Iy17144a2owxjkEFuck+jH2DbcMPNGhen6+F22Mm
isZEQXAKPfXSwQsdNGVCwocGivmRKegOfmKGtyapu7jVT4xIZ1Ud9lph2CGYtTv7Nc61vRX236+P
Y56PSwf7Ow7pMZdOGkn0Aco5eIa915xto4JPQPuP++t2loaC2xA8KujeRXlZsjOWUWZjze1AmcWB
/Shc8d+FcUDvFjkv0BogopQfKLVwEnWcOBjCnZ2ZH/qfVnT7CFCaBGYBPaCIguSniWa0YObWqRn0
2V37I0lWHGppABrSxjb+ByEzuW+KQmWwaLmJm7BC119ae3Fz1PnnW1fBgQXcfDhLHEQ9ktfSAU88
Y0y1oB29SXcdfrj+/ctBIP0MRTuKpia8YuTXg6BmVNIE6WkQvKLdOdyUGttF8ZpuyOUmhxkILqDD
DHTcuMnPDxMbTYhlo0I4bxqBhVG21HrO1WPHdhr5cn1Al9v83NLs1ifHVtxRwsoGlpTxk1Pf5QDN
qwC2ZrfjVc7tzBN7YqeiqZKXmaMFKh08Q3/q68ytOjBnF37THLvbEUtongV2AWE2mFsQdJ+bsx2w
NGTM0gLLiuAFEPyNHrilQu96JVd0ue3PDMkplnKqMpvMhkJb24z9twagxOsrtOQLqLbjBJ5z7Bfb
cgALBNSNwMNc5bUvDJa6Wjp8VB3bJpx9aGJ4u25vYURzA92fZk2cZrKLK3UE+WB1HANrsH5mFEeN
taZbumgCtz562YCqvXgYQ+XRaNPMgMal+RJvjXhlTRY2Keg2IfiEh8/8Apd8ravaSosjfN56Zf2x
iR+y24VLcEieWJCiFtPq8zEP9TEIGXP77tO0FtwtzRCdOfoNdBkCLyLFwCS2rUTXiilIk8mrOury
SL/9KEPF5q8JaYvkkU1HtERNgY7IEbLOA/KD2eBdd6aFxA9SD6CMp8gPEqy4tBZROeka7+FNvD3o
oVfoblHvaLSLFA/b0Zw2PfXpWpFjYfZQXyPI3CKgpIiVznd/xJucNV2HVLcGYv62RwPf7ZMHC0ik
o+yNFI+8SUJjatVeL4GxiT7suADmzudstzJ3c3r2PHQB7xuStzaiCeQ/bSk6yjJIQfQctZqqegAh
+pah/5wU1CXZIeofovIu4/mhKm8OZGEV9Q6k79F/dKFbjEQviOc0JNlb5nix4D+G2tiQwvgGTZGb
0+AwBc12ROSoECEbfr5OWmLmKulLJF2dfcF/DeqjEn+9PolLrnBqQtqpKavQ59TXyLd2is+G6QHU
fSu+sGgCNS5kKUBxiUTb+ShqJVdrpiTIbaY8cnnZPWpkWLEx7/cLVzAN8IoDUQJieWmzggNIF2OL
YSiDswW781Ne2x7N+bcMnOxQmONu0t5Oko/VQfEAaRG0Dl1sXaakeOYXWB0dUu4mMpQ/ry/NwjEN
Z0LiSEd0jqeEdMaV1Oag1QmnoEweSM3cEU3iPLm54o5oGbgXvJQhlI2n+PniDOFoszZCSi8Tip82
wsvXHkoLy39mQVqaqRVKylVYwIrY7/0aRcf8f5dWfpY/Rw/NLL2GHNj5ACq072iNqXRBbNZ3ZQ7d
1FQt3aKbHutUe7SjmrpMNVzoa68kepbGhU5Q5ELRNUbxOD83XI9xU8Z90SOEAgFVHHrD7dgk4CDw
oACQeaaHlVNJekgno5/iPlCgCGS2x0nZjQPotjbX/WzpDoIdULUB/AWKPTkHXhIFoAgFdnQQafTl
lrT0gSj7pgMHvNirXeyzothFtkCz6Arlybw6F6uHuA0X7axLJb9HUK8SSqSzPiiSLwqY77L+buqB
bMtuB0dhLk8MSXfFpIPQzLGyPoAISerNRGZZvVY6WfII8A7gPwDPX0JnUB5KrLTKhiDPXhUGKNvK
Xl2aLFCxgVUPIQ9aa6WDNNP6MaoYSnx1bm87nKVqTw96ZPsiW4kQF2JqgPNRBEKaH3LacvkrAufb
kOcFD4b2RUTDhlXfIwXFizDaJtX7dfdbOubwCAEWF6/fS2kvw8ipUXTwPi229pADLL08LX8qhKyE
CwtXBEoXf+1IHiBarg69kfZB8ptG7UPzQ//WDeVD/WMlpFvyAiTqQMENsW0E79KJ2pVpnunV2AWM
+51rrJG4LE0XWqtBeYDbDqJ3Us16YEnOi7btg37KghG9iWHdvFj2WpvB0iiA6oCbzdTUyNucn24U
QAVtAFVpIFjs/4rUNfjy0rGNpCZUm+HMKLBKvmyUSaYOSdhDMy4o098Gf0UAr/bHCr1x6Ter2F53
sqWtA1dGnRzpTTC7SMOxFb0pQH/YB2GbukX83lQ/coHC8Vq6YIEPzcGb+q+heV5P3vHOgNq21s6G
8ke9TX2jGI9QKNzrtPpS671Lou7JYOU2B2OEZ2Q/U/AJYpFXfHChjI6fQZFXx0N1piyQLqeWVLbo
CC6nQoPgRdc9DEmBKi7xGpMCjN75XZ6/EsKOLS8cF7DRfWLrn/9hznFWoRiCEObiYV4NqtOUPTac
1htunu1t/mxZ4HFfIxz6c0nIlwj4QIFLAHQL+VjJlziFtp0S4gQxBwsSGMV9OY2fq4GjGxU62GSi
fp4aflK82l30MUJoujRzC6mOwmuI/QNEqb5Wjo+9jZKmynaVnj1ZubppyRqzw9LWBe4HrRsGhGTw
gjj3jb6IUHJPMCEZ3Zf1kaEj32a3A8sgcAGRoLn4hMBBhs4gi+uYAG1OgUEeCnWnfr++qAvnAtJG
KNsAVAYxRjleLGMt6o1KG4OkbN3q1ZxuBxnjwYjjDZcoIJqQhz6fJDHEWmgW+P0lS7wa+TBAJq8P
YeHoMfS55jvzCF8SbEAuLqpIPYyQk9A9C9RHU/3cTT9083NMPsLp3q4/XTe4OGcnBufD6eRMiKrS
YXaIN36tHJVWc+387V8MIKmLgwfrLp9uqHFCWiciY2Aam8bxx39wXLxCgWpGpAsEkyUNoDYacxod
yoPIctxHW/sSqyvB9ELAAQvwXDDR4F1NpK0RaZ1dWjXhkG1K3xThbDvRJa4DYCQrW0gQmfH++pQt
XAinBv9gU07WxDAS1iWNygMrgy7YuAVbqFcln0h3+xP+zI50No0lA09xBjvMdh7IZN81cf85dprt
/zYcKbhp1EErikFghUBH22uPtPlc8PdxjaJyyZNBvApEFJidgRCSNqdGwe7Yt4hAeeIK8xi2K1fG
wgmJHhqKsvwMXwRP3flOKcWQgq22HwNj4m6rAcIC6Ef7fn2ulgYBGNsseIk4CnKf50aoMf1nOxbg
0GrZS7mmTbFkACk95KMR34A/UBqFE1cNyYZmCPoY4WW7ptG99nkpwGxsvU9L0Q5BPfrC8thahLm0
F09/vrQXSQKcnRjwfdvYDp0bFjtVvauqzbBWcl4xJCvVQL+XqikapwO99ZvMzexnZ/IyExnQlVfm
siH03jh43F6WCAq7MxU7LoeAmtx1jMSL6OQy64WIzB37Ffda8mFrFuqbWTydi7fTUCr498mI1Rfv
kKWwyRHSpNc9eF4BKeDB++K/JuSJQ9cCJJlsPgSiTXbgcR07NGl6TXmfVUdKEzDUb64bXDotTw1K
p1hTGGrLBAxS/j3P7ofkWNbv2dolsDxzAFyCVwkk9TLYSJksA1hZMgQKeAkntC8Z8SxOs6a/sLh/
Zs2Q/5iR9g9q3GEGLDDcrvRFa+wcZS0bubg+6PNAPgp9+hdUizmA92MT4QCoGzLcM87rB6cbMi/U
muLeGqEYmPeE7612cvYxm8yVu21pHhH8IzUJdPYlkZ85MeT3R3RVluEnldzpo8/XGjfXTEgRQVvO
gikOTKjl+8QiX3U+OWiVuO51Swv1B80IQKN2iTOnY13QvNVQRLDeW78nK6HsAv4U+Q1IFSAtjZbq
CwiHHQ5TWIkefe5A6Jm123Zfi/44ZT8mM3VL+t2wC9dK1sBVs3vJmxe1XqjHomJ5iQevDWPsbX1U
g159h/T3plKHbaXdO4UfNqo30+den8WlpYLgGIGoOf55kacs9XiimSZI0IGu18Ptlz2O1OBPolKU
lQX7o8JxMTakWHB9AyFqyRSSYANCVWhE2cfm07ZtnxLyjPLCFqlsz2z8ThUeGEhdfWjdBslshWwt
ckeVvRg2RR66hvpRDceu+EF6dCuxQ13zzfW5UJd2JppuMB/guJzLKud3v105U9HoaI0Sxi7sLK8M
1Se9px6e6aCKPBrJDr21iIRBp/zdNA6sfsZh4RkjwhD9mfMDAiC/ytZS5Nps9mLeKI48JCnBMS4/
2lqrCJmdoRsIWQMjPzqJ7ULfjCjDc15+KEX6DE2CGkoGuXUcoc5Zfog4B5SYu5VodqHu3PV95SpN
tLHTp6FPn+1W9aJ2WAnSl5cX0zfDLtAqK2drW1aEvFCxvHX61bFjdxKPpHsRNfSc8ZiubKTuwo0z
/s7NrVEcc/2uKoJ4jPH4L3xNbTZNRj3TGkHXHbqoCjzT9Pn6+i74+txiMdcBZpbbP73HJ1F92NjD
GOboteBtO71MpRYdo0KvN7SY1hAUC9sY+RW0Gc2h8ALNccQVs2mxZJXSVkfW5tN2TPl0Z0689SBH
3n62WV+9NIqjHK4PctHyHz5yNF0hmpl9/GSQpsZMNUVNJxhssMRR4qvTYzs9Fk20HUB0IpqVXX1x
DCMvj2wjwFXoC8CpNU/6iT1IbaVgKs67ILHvten+9/XRXIQW+DoU92a/RwUKW+v865NQjIEwFfWb
0oSuR89iF3jg3jNFmOxBvr4mh3LhIpI9+eYaaqUdnKELBtAyjOB0dgsCBASygSvTdhF0zobmyhSy
X0ApyHyhMzCUdcPYB2rNqdfSyL5HNVF3bSX5onFIMWG+13BRi5M5cxiihQYVI7kmVTpZn+vU6AJ1
PLaG6irpvSi/tDc/cOahnZiZPfTEIxDBdFwbYUYvTJ8YzI3H9+tesbBKKBpid81pIDiH5OMt1TMo
WIkmsET8tRd19lJUQvV0J1TfrltamDK0gGmACePJiXT9vIwnY7FzCmxlUsBSSL+Da+wJsi+HcMg2
POvX+D4XRgUSWeAtEBNqAL1LoyoSoVpRbdbo/3sue+jxHIj1+fpwVkzIeQ30r1rQPIYJVblro8it
1cdhrb940YaGAhHFxp3zTedTlqOeGid1WAVtYg3IzeQcQUyWPeahsFY20cLq4EgABT9qk2hklv0A
wq+T05VVg+LxRtgHU+xbvh+zj+uTtrBVAU5At/QMRUfgLPlAHlZICNK0CRyem7lbduq475Vag+AQ
HjllF2d72otkBUhycY6bc+UYPeYYnY3ZlKyqjGQK0bQSuIjcg8qya5UBodtqCH1NuY9u7nuYzaEC
BsAUGgWRkz9fNRN+YXRDWAaj0O+N8pvO9e31aby8KGABGRVQoeiQr5DbjyZNj4DwqKqg746p5XZr
if7LqsafS33mX0apH4lsKXoLp7xP9AjekPE79NVU4X1lPVkqDrgnAwWx7o0lT2F9yNdUii8HhmAC
0i+oVwErc5GWEn02TIpWNgG0gtghVSzhQX5v7U11+R4BEQnOPBT851bRC7WR2srHcaCiDKK++5yp
2ivXVI/rkR9C1AZ4JObHfeWrtTl5TkxWcgqXm1oDmg5kQsjqmXh/S2eTGoKzdSRDHmANfUYikLAQ
93ZqMbSLn1iRjydDz0sIiok8cAryZUCiMhRrklfzDz2LpSUTkp/HJgXx5aDmAc1/T+VLDygBCHl2
Rv/QR9+qOLBuhlBJBqV8YlzpGpQOtDyAEpWjWq6iroGDL/0Ps4bzCW6BnmgiH7jCqerW7mCh/N3c
ZyvH0NrHpZ+fdnZhswkfZ9r9pPo8fLl+Klwe4ec/Xtq0kGcaQZCP9VDsu/rzRPd5ujeq/XUji94L
kXoUkh38U5Uikog6SmS2eh6k1l3UHKf4npor6IuFeZoT32iOITPk3J7HeRIotIVTMJrGeUBAc+ry
dHN9BMufR8EdWCyAsWRIe5OWBtUVlgej6jea5Yp4Le91ecvhXLH+Wph/wckAco1zQDLzPMg0uh0z
HC15vK9Sa6fS8DhN+cq6Lw0IqGxUC4HPxwtCut7ipKdli/pg0JXQzNSZx1Tv+pRdFttxSCLPPj/k
wfN3EWKTsLSHdBwxIhbej07yFon8GJo9yODJvdJB+INmO0Pt72JV2ahi9Ma6fEhot/LqXLjIz36G
NLG6VbROyUgeCJMzL0nGJ8B6N23Z7SzQTqIn4lfSiPeVsS9sKxhFLy6CMHC9XHA9gAHbVlqeBya3
gtHJ9nGbHCFTtW1AYDyJfAPdiIcxnlwVKt96Kzw2pijyp1A0JB5p2KZGQ7l7/Uct7EIVIQb0sE10
FlzcIX3vtFRoJAvUqQHyJYAMlJ9VaxXihQMeVmbFWWjQQ2RAcqzOKpVhsqwMmLHjZEP/6ylOX+KC
elXD3G54adjX68NaNIgnHKi15kZxGauC/ihF5DzNg6Z4snjrxtO2RiE0iR8aw3LbiiD1wm4/0KAC
oSNFbYA74qKdSVFKwdMOx4Fe7/tsM6kRGvFX8jmLy/XXhtybEZV4LXYU44qR77RjWEi+JWJNR2vB
CiCYFNBcNGnMGa7zY8cWSJPT3CqCqHgd61eWf2Hal+sLtHDUnJmQNmAiDIupgwnRH7L/pTm7619f
G8D895Nzs8NmCkmDAcTakQKJbZjflbRfOcsWtvPZEKTbpeRaquo1jHTqa0fynZ4zkKBNXrRGeL1m
SNo9ddM0I+64IjB7N9b9CDhPdshX5brnVZWisLPxSBeykVBdsAJmqOg9xn5aWe5WZuyG8Rb1iY2V
fVg1kq2F4dlDvSto5tJ8VwyhJ8onp1e8DNEvOZJcuFQ51iLz0/Idr0Fv4JbrOGw/sWFja7U7grS7
OGj5Vku6zxBj2gpnAzE719F+gdnFLdhr1k6QryuQA/RrS/UjyHqnkDayzZ+Ef2VQs2Xpy0Q+RmSC
ulID5OSLEz8Qde32XfBRbDWkgmaMA6AnkhclfNTCLC+qGQRCtXLTmunKkbFsYaai1ZBkwHvl3E9L
cyoqarIq0NTRG2w0ca4hhRd2Asbw14IUKkZoyJ9KK6mCUv3Mw50IXwdzc32zrQ1COi36jkP+u8mq
QLU/NO3YFP717y+4/9kQZvsnm5l3DakIw/cH8pANADUfJrGNupXdvBARnFmRFptQsx8NDUth6fQe
mUA3CneIhVxabRVl2Dj9x/VRLc7ayctbWvpuIh26bks4l/lmZB8lW4nlFmdtpsicOWHwPJROJz3r
xVg3GsYDotmyf0m0r1mNYsMamH/NjnQ4OdxIExaqVRBC1COx+l3d34c25ClXYvnF9aEgzcA+RKQi
l4GUtGUg3KFVwKiL6k8r9oXqVumrUnpirW14cdOc2JI8Ts0T3YlKzF042dsqF37P2YG39u2x18xu
+d8hSS5XiCq3Ew1DUsKdXZnuWPhduiZnsDQWzNcc0f9/59357pmpFUlrOFVgF43PHQh/dh0EXm8m
PUCqCqBV8NzOZV/Q5J2b4WkV2gZL6gBL5LL+yY6fDeeumSzPWMuXLnncXFwGYBKVnAu6S4uGOgvN
rA4mW49cTWeHAqCDlDsHyMze/k4Agg606pBTmOs3knfj38dVUhcYFpqIK3/IN1A00aHbIJ7sZIVL
Z+lEQFskHkcmuG0veI0mmtbciFgd2N0XgvvQXEv2zT9WuuAxhL8GJLcWcaopIkxrECcpvs3v1fTd
IFuz/lXpu+uH25olybMh/F6SkGDazE9s8NEcH5XbsD+I8fM/2AG1+twVPRMcSYdoHfIpj6a4DiId
RepuIPskC31ozqJYjPq8iFfsLbqehb4rZLgRG8v3tULjjJQc44r1HwX5oZIS+bYPNfpxfVgXZx0Y
9ECFgngAMHCQC8jT16HRw6yrLBCqfbRwzhEk0cPs0xD2uzhT7lN9jRNb/fNyOHMO2ES8j5QpmltR
bZdu8czuJ1FhfIGWgldVbajqla1u7Etq5buaR3SjZEXkxX1YHMLJgsT61JSvdh7y+yEdoBnZC+cO
ujLJ1sgj4XOEk17BQAOmO1m61cTUAbrN8VeHe3QsLN9os1cWDd3GiakCZi2bu2mi6D7RU+0Tr6xo
04q2Az93M2y4MdR3GU2FN3Yqd/txUqFdzKkrurg4oiCpbLQk6R+7NLfeMyTpN2lpPk1dp3kxHL1i
2xZiykjIuU32qRyP6sBemtI6vMYbEdODDSWq7EU5KNnwTBXtkHAt2+ixJTaV4EB8q6RyLXTXeL1m
5l5CqswV2Hk+i/F7nZRAjlWzwAnatC+kGn+lvOndMG9rL60m4moaEjdxDvA1CPn0XQpFAI+L4Yuu
KJ2v1Dqw7k5bbVsueows0ryka0yvJGZ7MCAhyQpBt4kibJDPtrZf9eHgETX6ZXXZ6NdTkW2Usivc
KtcVYJTi0O2SsNkqPElcbcQfzF5J/TaewOGhN7pbVVCPHSnA/SVxfkEotHDrfDK2oG0M3dY24sOQ
IuZpotDwdaZDAyfsexetH9OuGrJmS4wpdmMt0TxI/CQe4TzeKXViQtlA/B9p37XcuJJl+ysT/Y6+
8GZiuh8SCYAgQSuKMi8ISVWC9x5ffxc0PX0kHJK4c+5LRVSphATS7NxmrbXjVQ5teCJI+MJQhmce
yXFMU7zyM1RV/XWTAIRaNlpjBoLA7MEyQQTrqiNoDUHoEyaQe6vS6tJge7ndaJWf44jJAgnDUVyF
Q1kZKG4BXJ7FYXCoCuFj6CX2BVDBGr24wk73uzQnPTIRS276n+zZpBYP2wlSDU4IIII/b7cRknNu
y7WIJ6vSkfqC8L52zNuXSpIdQLBJmDHHXBY2SrjLFSseE6t269NQWCw7Uh6VSXgUJJFD7AB3mwDv
HVadXiC2Sv0OWwnI3CGiHbTVI5klag/K5a+OY0kn9voIM5Ou89YzGjVGonrrRTuvk2DoYiK6Zw+A
G7fY875ExMoK0F07F6UT11cLU3B1BibsrQriJLK2szgiHWIkxMI+PVT5L6GudTCaDHd89yCzmP2v
a67TbH8ba3ZPKbVXYGt0SD80Dt+wZMCRGMIF52t6yMze/RhkZmN9RnTDOMMglfSkxA+VspDtW3r+
zP9may6AucPzoZhImuBNW7r7lgaYVuxbWCT7SeXyHVbEh3EaSb7UUuZPd91sFWZ7XhIj0VNafEBf
wlk4ZRKVy3P1vwY+zkaZ+Y1x2stlM+BkNYoLVYicQBmEVsz7/Qv1T07wz1HmNaw8HTs5YfAtUaGD
VN4WF1dc8N4WpuuLsfttOYRa6mRlxBDFJ6eSKHOYhvKqef87lgaZnUJViTIpHrDmsQsNOZML9nGp
y+z/52zNXIExSStf65r0wADTE+piRphFEY2lFZmte6ElDbTBJyZhz9d6LbEMkqVlTxoNBo0rtJIg
J9MDPccmSIMzEs1UBBYe56Y0DJN3FH4/3Hh40XrlX4bh/3z0/+n9zg7/bQOqf/4X/v6R5UMZeH49
++s/X3+nZZD+1/Q7//4/P3/jn9vgo8yq7LOe/68fv4QH/2tg+la//fiLkdZBPRyb3+Vw+l01cf01
AF5x+p//rz/8j99fTzkP+e9//O0ja9J6epoXZOnf/vUj+9c//gb+8bd9Nj3/Xz/cvSX4vfNb0L39
+Rd+v1X1P/6GAubf0SEBOpIQ99UAKYOP3f3++gkn/R1ZYvzjRHBGdIlB0qysfQwo/x3UJsgUTNAZ
FMd4GI8qa75+xP4dVQAgGpCXgHCWpIl/+58P/7E2f6zVf6QNyqRBWld4m8nD/8OMM/CQIXMJB2zm
+bcepzJsz3JO7nD73lEPyYpHOZTIm/qRWTh1P+++P8aY8XZFlNN7P/I4Rz42O/9COpNZuCRm+IH/
eTQ6Gv003ooWBVDjxqMFRzm5TvuUOSDxv3uf4kKpGHDhqzP0Jy2KrpOUeuQrFmpBbXSolcE1FC8s
jbApS6NWpDqD31n267hjVgNfVXYzBO6qq9A/DrR1pFbDQrSSpkd1vAs5HQm4ghTQsKSFGwWUrwSV
akkirYaiBETULzjcEnls1qGqGp3IV3Tkw9xoOq7UPfjIlsb6HYWkt2JAIUMlcJYL2vi+byHWUJ9U
LpZMUMo8eHx19tlpkawruSSu0qJJKBMAztuySUK1QY7IEKaFT9Q4Ly1EJ9vUT1md8051la5qrc2N
CVGjh3ED3Wk1gjFumcKGVqpmeH0SH9iY/ahVKYNf6TfhAx8Ukqk2mvrglYJotY3YkLro6l9s1lSG
G4qJlYShp0NVInsuQlXYVGWZWzycbkOK1GjnVjFDIeucWVXEv0V9x1g18Gm0rStui0ao6XkoB9Fg
vKDbxFoJ5GmbBYRxPSj+DpWGIeqegNyrfihRk1FJhHhR0had3vmMZ0esklqBIBUb3ofnzwMBT7Sp
Y30SehzJhDI3YpcT7FAoXhIuaLcI8lUj5ZLC+mYT/nX0vh+16b7/80kD6O7nVm3ETGmaAVtV3AYr
mbKQs7B4wE0W/DF+Ok3Xnj/ded8uTmUAvm6YjkLZ6KCmooVzY/SQRPcI06y1lk6Fwg3UQMBqIkVL
QFwoiR+sU4aM7en+J87QSn8cx5kzGDJNi8un4ByFcxh8p7Ipx5VfTLUKlTLKRpaPXWCrGkSK/ndq
un8MOXNyNTeV/Ax0VmCuu073/BYdq4cIYvYNvlzmC95y0eTIQPOoyrj/lTPo+h9Dzu51TVYLSWO0
0VGLwNC86twpiTFWGtTKwy3olUD0a7s0E9ChLoxopCgvgFeFhl+O2bpEjyeENYGkkI578jmXFKWn
x0zo66OSvXRMvoFFWdgTkxW8tiX42ZaoAQIQ02p04qKiSXvspICIVEl8SAJtpF8NvxDcfOVtrg00
u0Vk1RNk0KNHJ2ytsjy3HXFjsMwb8gyUZCWbgjiSSDUyf6OsQQYC/JiHeOGjwhzqZlUmD3m0AOm6
dchmV01VVxkzDszgiFYG0fSOpoIj5+8alxnaEtVpurGvTetcImRqG8lxcTQ4AqlptNm3JuMgUKfS
Ltq2tmRWJNChjUczvTNYA42+CGv2+q6gmqUdC/MhIak9GA+lru7WscGTZrN0034JbF9ZiHkXU5WF
Kg8y/IPDqYiZDU0jnLxNmlTvKpp9ChCYRzapW4ckJgFHivf7J+KGFwF1tZ8brR+ytB2lcHS8QG8S
UlQELD0jSwRo9+yyxxR0iY0MAMbCcNP+vfaVM1NXNUxSVw3aIKiWt/J1jvQk0jVYU2HtmUtzecug
zsuWrSfFvqphFNlyreaS2qVT6Zmer9wH7TFdtWvUNHTX8LeuwdihvvBtP0OUfxsXdW7PkEUHIK4e
HSBfQDR+C8J9KBililYMZu3vui7UFdD1NV0ISoh4RLRByqglIm/ffwHtZ2TxxwvMrJuswCl22ww9
JhRfr5v4AuT4Dmp6pjpBJdhQDxW71TZl9lp5Gs0g1on0pBlLilX4skxDLzYCrIvU2WxYv8WlAEKP
pBhJtInSF01AEKwNJtuPTj68jmqgw/UFwlMx/bI1hbY2ispWG5sJnSo7qemZV1pSxJtiFPQmWzP5
pWJPTYgjJBwD6SkcGuKNlw6pQ1Y98hN5jYNmT8AaLu+duGEvdCBbyREdgg9lQOrStd3xuVGtGJA/
Ls7QLsZbD3W48RnX7JTaEAoLHUuoKvhE8A+eWNt91UFAQ0GQaEM7By3GVz2otH13grvT9dtObvTc
ZW0pC7BQIgSc5Ae5B5JBa177Ftdc1Y0Gotqd0PkfoJBvi3yk95fqltmdw4HQvjuumxFmV7WCjcQT
1HU33CraNIGeHrhVbYxv6gfr9I/yE2RQHnhnKZt1y87MZRECpBqaxMfIHnPgRx0iXamIlKTtxoZ8
AfdIrzxjTNbTTA3FlhVee/54/6OlGyZ+rpLBKbWm1kk5On3cbEdBQ2ZPNLQYl1rjd1aptocxlGyt
y9Ar65LmHdWYkUBIUZdUIGHPXlU8V9pp7DdpWb2Cgops+Wj0ylkCyawJXZPlCjDwPDKyA6lQhmWN
OPFIXmJDti7txdbKiwg5akCEu9ZQPd/MunALm7sOoVRXMrnOxYGhRLvRczgXkMySuNFL2TusvHcb
Ixce/C4mSbYaIJAk+43T8HBYeZJDL/T+FN1anbk6JKsyvdrWsCFNlekF11oAVvrQMerQNLdKtlzy
UkcrzBTR5LVaIu0ldTg3yIomCz1tbtmQmT/gdklQVjHOeCWjCVNP084RuCXQOH/LRM4u+Qj3b15p
Be8EZcG+9qE/ov1a4Bl1m7okRO8YU2ldycw4NtDLsOfXii9w65iLNHxtJ5BIhNwaH2PTqmMUmJwr
KygLNaAUiloJOkLXkCJnEr1qswigGhAQu5qrTryg9thCbVx/RG2HhPP91brxNcoshB0TRoY4D+YK
DsvQrlRcmv6okKj/uP987tYA00H6Fhj0Ktg8YokDM6y7nWZmumQwOqOXsA+c8cn8Ckx/nS5dXz+z
qv++PebdDYYg58SuigfH96yGc1+h2mKwyRGxl1vCTJxSTSJtjQI6EctNFu5RSbn/mbe+cnZtBX7H
5fEAz6dILVQvYqYhGbMvIZJ9//kCf93pUKZ//zaNWtdmsZeqg5MYxStrqC8fld1RmyPyxUzWyiY0
UTMgvaGuUnJgSanz9AOkZkuhzXv0jlv71/0X+SIAXfF+5p2D5TZH72NXGZyI24rdx5CZXLYqQNd+
TS7VEaVB2VI2KL8QlZQWs05aMziHW4a1SuQhWMrkhPtMXlpvBT0e1JIWkJX8rZWfncrWKz0GIJbB
CQHY1MLXSL3UoZmMrTV+RlGpd16va8WHsCs6S8rXY0MBRePRZcnVEMTbVU+laj36xqBsA54k0pKz
OI1/ZbrmiApwLoSwCbFuowl7wLw1ZmsklH9CIXbBZbr16XPdO0iljkDJytj0TmXUTneqtoUFxyPd
hDRdaVv5uTiEq9RAaZPwVnKRqEA8kzssbIjr+TXg337uTCQQ2RTZbBzw+EnzrRr53iwqiSTqQY8Q
2BpTBncSFXyZKCpFMTBehe5l7GmP0petolxZHEV0o1ckWsqkelcLHd/SLASHX10Xry3AdGK/HRxJ
BmO7V6XBQbdrQ2K29R6Fxt04bMpKb9vHWEX2xRBKRfdbSDuuPUsuDQDG/Nxig52AIqtvqpHZp5c0
W0nCupIpA63oOGXtuN1W0rpDh66gPlTpzi9FImZLktG3TvxcoDpVUo2B4t3glGZPVSPUYbqoRBQK
igKFDaMVkXWGuLQmie7ZwHHaMrUiO9BHPV8jNiC1Hlt/cZGnY/dtFlsOILqYS+H2BP6mRIFXUV+S
0WaUI9qvDGA/N8KuzDSCnltoEymRoXSKKiBhzZPYHz3S16YXvo4NbpchXUlpTHwXzTFlRBQtHYVj
xygoQjPlgrn8ktu7tuozexwxSqZ05XTs4HvocPk5hMkeHd+LXUibjLACRUox3bHKoxeSQqNcv9AO
5UuQ7drQM0ud5HHBNiPDOVlCmxVfYpXGNZ9QFFg1n6p2hkQg0XT3Uj1FOxTELdxGDUkT5Gv2niEM
q2Q0w2du49VG/zAY8kNyTD7dncwcgJMTKs5YRo3csE0zPykRWk51Vbypagl0pN5KMQOEssIa77yP
aLr2DYkubKBp4q/Nysw+i8jMhmmDsYJdbYtricbn3FHXCVwBAB7OKQkskYBCdIhs75zrzEajS5TW
G3koaebitBDZHdMWQ8tryUEmgPZGuBq3yoK3eSv98BUqfDsbIOT6EJrB8zWO1Of+AV2un5jfMpIf
24hBluX+DN5yq+es1QD1GEjvYxhkOeQENTXalZeKMFtQZkeDtxWF1hv4orJI5IVc4xdl/sqqSTPj
KYNs3vqJxzsSuvHmpHseGLtMzMFqPvlcFzgDoajRS6R4QG8h7eUN0Ya6Lx9x6EM94Ul7Ccm4A86G
hWMbkN4RFcB3AK0/35+TqRB1bVdJUwTwbeqTsfFBu8Kc9IBUmcPQ6InRVmaoUGlyidAQvEDv+odR
fYwszIvUPyFbk+vdb6/R+VVnZwLM1DGT96iRyrt0KYvxJXtxbd5m5pLrsr4KeLyX31qsRsX+yMPq
PUhCTBoJ+ch9ADmRjYJmTIGnLzXu/eLcXRt1ZvSSxmUZQXQ5p1sPBXIRvFmNMvW8564xBA7/IHw0
7SGQUjsDOLpRSSEcGhs0oS4xswVH7AtTee0lZubPF6KUQbdMmL9+JYNgAG1wV+c0E6WjnOaQAEW0
awzMJ38AaDHSmRbtxmlDVAl8MaPchq2ptZ8sf+giKotGoB3VHtAmyKCZAgjiHOk8Uvvo6wcxR7LI
7brhpc15njXjxh0/WSdh7z7mtHnjVsNLBoWK3RLb8JYRmtk/vmMb1Fgxgnrk6Lkn4t4l8aIpv5Ut
nLeVUUr07ywnGxfaIqTVHCiSWdBWtAVabaHMjuQdQdIO9tVGk0cDTeST9/tH8EuB8Mp6i7P4zi2V
jtcijDzExNsFF8EsTjmt1qk1rHJa2qOZvIGXtpFJfWG28iGzgsdeby/a2iX+Drufdqa3RfrOzh4W
b7bpnF17qZlPWqfa1LUVL6U9oOuVgtTKTtaRpMXF9szSzMY1s1/yMG9Vgeed4kDCzdhssv8Vchgl
lXXtlF+EhHJGuA2W7s8blk6cWTp0QmPkpMcg4IgbyVozeSOzYjM3U6paI0WvEuKfBrveiLRwat3f
1ha7kQ6D9Rob+eP9tb75pTOzxnul3JYdXkIwoxVr/Fas1tAsxl7yEm65beLMgnU8C9b4ZM9rsyDT
d1WWTNUzFEIJ1HZ0H94vY/7yF663WwZTnNkqL+7ZSJtWznffc9Ucqy1SOIFeUYBZ4OsLPo3XNfOA
nrg4QgHxt8xoaQsreisx8lXf+XZ3+UyUdvnkJ3qX7K07jXb32TsQYn9gP7IzY1XmeGkelppW38pa
iTP747nVoJYiRuN11ZLX59OoozkMOYn4Y6ScuY90ee/pKuFpQivjAu0DfUkg4EaEKMwcsBDtL0at
xNgREY1EhyUwlrwi4UbiZS6LXA9VqMrTlqzNEjlXazRVpD5YUhilnRjJKaaV7pmVAXDDClArAuQE
jsxBJuUbTwFnh9MtbfsNSmQIWym7sLhfn3bFAM0ZB6IQjHX438eVNVKzd5pLS9o1R1B4sINVQkJD
tJqYREZ14Qi8qM/McfeNmTi9UVsrZCBsnioWbw64JbqVb3umYt8/xTNRsX8nyb6m8tvGG+OojMTp
kJWmt2qdxmiscZUbkcWiXuhSbVvugoP4XOrx1rdkS9WXWCZfbuO1WZkZsTwO0DC9hDvJarsGcrmh
Dk3yItQBhugZkgYIHbf5BMY3edz+e63cMtmhk0mBNM2F7x48zQBsAI3T0kuTm/yx53RkcPLCUAqz
g6hehdZjiSmGL0VGvIqyIUDM4IYTVVsBStt3pJCJN9XFfzcurysRcC0XSaBJc/BqgEL23ikDuUrQ
yyX6zkz+7o+5nllMIQFAoJUw18DgmfG+sDgTBSKjefSMJ2TprN4STdbk1tVm6aTfyhvM5a8mqIES
sRgSeq52RnzrwmGdG6OlgNHjEvRNwAXIbw7V4IrmhkpyqzBq+tgbucXple2Th/sb7ZZ5/XrDbxst
L4IQXbbwJtx+dDpDtkQ93xc6R3vC2xX19M5WjiCrb5fauN2yqcIsokUXcwbdzzBi7o2EVfYhsx7J
QXAtvwIEh3rVG4edl+itHhmqCJTOwnm/5fALM/PKCkCW99M6Z6Qzkl20znRbOho8jY2HpYN7K5U1
12Tym2CUuRyD8BaDAtIWfRSkj7jZ1OA/YIU5HKQDs2vtPiTaSEuJjKv21OriRHYg/IWzo/gF0quo
R0LvELUYM03hTu/UDgo+0F4if23Zv4K1b8uutF4MGVaVc8YP5nk8o7CFLFD5C+HYG1qniPs8of5I
Blt46GzxvXj6i8POfD5OY/O6nNa+pMlp+BxpDqPmT6ae04FRw7UWIgHq0XKB0ngrIP+6ar99J4T5
kPGDFLUz4tb+7QoPDUQrUQeMyRFKGDhbKDeQuqSiT7XzwkdOlvKKBZ2L9vFtjP6EIIc5w1HbIyhP
KtP/1dY6ILc8kmxEeC1hEaGwPMjbYInadmvQmRHr0MPD7SsJ2LH+lZMuWlAgvh+Wtst0Nq990szn
q5kwUkq0wHQkDuQKwm+9U25GW/GBfS5hLC73Z+6G//x1GX5bLOg7QfQ6lnFAhxispR5tggqffc5r
ttI11bMy9PsieR8uDHfL3/oqmn8bzwXRP2FDjFdcFBBvds3OvRTbcB/Br6XNuVxVzrgO7JIEn9WK
X+Vr3kTJitaPPvz2+598yxp+BYvf3kEIwnFkGmyW7lOi7haBofAcHsKUjFaPfu+fkAk9lTv/KJ/+
2oBft+C3AbVeiuVAw4DeTvvQ3HPTEQwE6k+nEek3/8Q/BA31Q13+5bnQ03q5P+wtRNxcg8hPlXgM
VOygffuQneppjqvHeN/RxB4/tbX3kFogmfGbzIigaoDItNjnj9nq/ug3Dse84UvtcmIDWWuADlkf
Igknv7g0lbRwOG7F9V9L+21Gi04r6h5q7UAB8evaDoxMB7ppSikj6e+/vb2xq9EYjclHXBKJ/woJ
rhzIL3v3bcw4lb2h7fFFmEvHDx0RIEqXJIjtvQ1/SF4LkSBJq3d79sl9Uta1qqf5JbClU9et2pQA
cTOimB3gJYNt/ylcoAOWr9X3XKLdk1xjHfzjUku4W5M/s0xZOHo9xMuRVd5IRnQOFu6SG8maL/mj
bzPAQE9HayDj6cjSs5ubsfIKoXfvhXWpGumg0N3fObdKqV841m/DeEoKNsuX5fsITvyOswWTBwvN
DoGSNdKzwBP5LG3VvUi8R5nGBFcK0jg7wGcRJGwzk0F9NVwoW9wKvb+y299eZtQYXywq7LTBAEAY
+8vXWT02JcslMv0t6NXeNwKzWDg1t8BDXymGb8MxQ1CpfY7hFBIYAQKP0fRNGeB8mR5yIugtpL40
Kq9biqnYLkky3nKh5mJ78VCJjDJgZZv1FGjwhAfZONCjnY9GlRvt1G4ai9vwL/yZ2QYHhorH8qPa
+K/5EQEZMgCyKUkm+1yvk2257w13Iy41yZnclCunjp0urm8Tgh7ncp0GNa7B+jlWESMD9sMDbhey
UI1Cn+j7e+6rKnttmJmX1Gil5IUQknRiGRA5P2r1UWW2FRMYkfLhyiNRQnXL9rYE5HrNFEYIvLZa
IzeSvZTtQ82DoguIpTp5kc0KfE8b8ZxeR+9KkhO/jQHnr3Wu3gVodBU+5qh+BWp1ZABmEiJVH/13
UNUTyZvkhonbpw2or5LJSd0qVE1NfGkjo0tV22X5txhF2LgFCWAVehdNITJAvIAe9sNrGZ5Lbu3K
7CXtOMuHksTYtDmEZ9YR51oh+MjFPvI9XWAR38slZcQWaWYp0O9P4ZcVuDaFs6II6NUs13QVwpoP
UQQTlzLvkBMoH+o131jJBwspnc7IFkzRrXM5Z5EnTcyxIjPCrWXeweGLmd4AzIUMqJXGlQESmdyv
qm0sg1QKEofdMDFBFSYGziLkzftfPH3YtQ+eWVm2LhUpc/EKTQm+cIQ7wUQ3oVVdLDWLuxUmszMf
sO+yBGpBmNLSbOlgRKsQHmC9at8ZQ7Q/wtMUlcYWv2HOgE3d/6hb7vucCysmnV+mXgOv1oJm3K7f
cJvwwVv7lFvLZm2BKzJs0iVTf8PJZWeBaezH3ZgroCZ0/HCWBhfdI/vzMAZmN0jgnk8JiHBX+KLF
qbk+DoLRuwHhhF+DOhKhFlZ51+gBAre6fBUBDg1kpMtBX7k/FddrNpNG/0/bI/O1FOdoNeKEqj1q
tsR/8qkepIYYGZmks9kIvINEugzMZihaFOKaH1dsZOc+yTpw8dfoUFkmNCqdABl2KRKwF9dZ5+vC
SNwQjXJ4WgAQ1RSD4TOQ+n8J6xdReEsw7ShTFfnz/c/4CoKu7dNZEJ6kYoG2rQLyjPCRtsKLshIe
2n2IGiAVklc5cxQUB3XXd/DWrmQ0D0AWc2bC6OOjC9Q8AIkdSRbO7XQ2/vQuU8+mn1NapHUYNS52
lzq8leq50ZbMz1XfBA+e3ROBmmVh7+YILAbd5dYlKpdcemklu9IepSAzktK4P53TA699gfLzC5IQ
ecK6xxdUAag6PnjsAgQZlE09xFbsb6v+8/441+3ppOn/c6CxZuTQzXA2UKzZZ2/Funv0jooRv6nP
46V9jRZW5HreE+NMTuS3GxZA8qpIJMycaFW70oltX48perjqGrwNGXAaREYtQRfzTf4Yr5AkeVpy
O67bGgw9s6AtKqIJ52Po8iCIegusNJLC3qtySlf9mv8Q3qBp4YrLMP5bazezp1wZ9KE0fWqnM3tE
usZI+5Vvxsi8DWZuBfRF0dFZw1gqT90aj/85tVoTDJ07YDwBOUeNnGtSOEvUsutVJ0zezDqJKtNI
MYuH1wCpDDsP7JFw1Rs8/MP7O3Da0dd2+sxu+FnLga6FDRjHr0L3SzoWdsdSv13AAF73daGiNrMF
gZjVnTfdNK2ZrftVuU/WxTqkoYlk3abd1EZGu726AkdrLaIYvwmXZIy/0o9XvmxOyJHaqqtDARYR
q/Icmy1LJJ6MrhVBB0lajfmK4fSpPLxiGCIhXxUbFejZL15HvMYYNgIMNC1qVHKHmLKKrtBgLxzu
T/r17ARmZWZflC4scrfDrBfArJuyDrfvVxAR5gT22kY78rTdtlZCy3phla97UhhwZmeKMi/VAhxk
J7uMTvQqUDQ6jE1lO1ruAzAqmo0Sn7yrreAlMRe+cdpB1+Z/ZnIGxBsROrrgGw33GK2m1Q6ArwJv
4y8atTlhp4j4PnLR1g/mDInH7ljbyVp4AiSIRg4Iwqt8NdBSl9bxW4ocAWsp56V09K1zqc6MDBo0
dV0xuYWSYGjZObM8yD5KJN/04drf+AuB6Y2L9E9sgmhwGQ36kU7U8/qQC3rcre6vzvVEBzbEzLCE
I8PXYQC3ByJA4YsHpd6TwOnl3hVeksGC+k+YQTMOAim6VCOR++CJJ407IlJRHtvuzK/cTRrvmj1Y
lo2gh0eutkbR8D6r334An44Grgms0TpEymYl9cBAPdx/75sTP7NXoud6wzBZ28JApot4FpSZbOB9
LfX010aYswKSUIDAkJZOSa0PN6GikJOkK0ia0XYgIL8BTHJZpCbfOpjKdKt8u5jjoosjNeuwDuCx
Gu2zskcod6rt1Izs8ehf3Id6BzBp/pYtnMsb19WcuTRALXqQ2XDKdRRrDuJKhgTQzO/FPOi0ga4c
+zk/SWRaCKLiVoHkALbUk48yc75lKYwa+bWwQjfurDkPKXQDMRUZWPaWozmOemhAkprEspUibs6R
KdQc/kGFxFG3xu1siodyEn8tVuXCsbw1/nRcv60Z20LHseA81KIQGHzGD+0a7brapdLKZJKvTeDM
tHAeO/h5wbDOuO/37ltrd5keH+TH7uStu45wVh8RcHihJCa/35/QG271nF/hyl7PqhFGbBtdQ2YI
ruA6s+tAzw5LHIWryUoF3XV+TlkIcQSfyTFlCNvf440vLkSytyZrZg7UQSoTt8Rz3W4kdVuRltlB
rUhb6hx/66aecxhyVsu1vEc/zTJAGjg9q0cP2RtHO7a663BrxkqNZM+c3SWk6w2TPyc0VI3HB0Ok
sU4sZbTqj4VQ0E42ankX+JBOoCPK+Rw4n7vs7EvntDne3wI3tvRXyuzblub4sQ2kaR6BbnrEgdkW
i/H/dYwwhDWntfv2bEaV+KR3MYXebriEh+wioDwpDPr4Fu2XwvhbdnTOGIhLjQsBrQecyRYN8Ns3
ynNvR2s+J+gQCbJFSPxNscf9qXoECbP7s3bDlsozQwAxkrFhWcxajaZ9JHvkrHjVvCtLj7+1KDNL
MLhtiOYo8G8UDSk2VtLB1xHfG2Xh7W8FnzL/c2Eqpq16NG2fCqpDSbhGbzsd3YmBPyfjeHLNIjYb
jjb1Uk3u1t6eGYFMQtO+CEosjsJsuXdp24GAHxLP9o9ugoo8sqAOoIkLo92wOPLMMgx1qrRshXto
Cv8AKVtwnG6syRxQr7J9VXKMC+ssV6QeLkweEukiSbqmLWDqvwAbVy6AOaY+S9pS6yIF18s6B15F
AsctWNfn9KBsgKFZS8eU5vsKWLKM5DoLtgvEFakPgBmQ/Rd1UxkNUewl/Nr1Yi7yY9NEfDu9qDKp
nRZOVQPgyFKTXfNWhMSke843jYOSjI7Ellmv/Z286lbNiqHw/6gI5JT0cv+Q3TDxcxx+4EpqzXWI
IMvhIINsE6DSOBgMzsT95984xHMcfd6FVVAwGVIwRHCYHURSCHNY6kdzXZcF0zczEU3W1rhA8PQx
fg0cv970rqW8TvJtPEWfjBhQnQY9La3733Ir2TLXQB0YmSk1pkdIBJ7PaKjHMMxJydmjr6MGGcC9
jFQKRUfQoy4QXFwYdTJI13bszJAwtcxG1VQ1Lbr3N6E0O95sZbOww5zyEEhYNeWT+4rw/v5w10l/
mNPZ0a4ZxRUyBR8ZOiOwj71GspNiQoaIlpvO7El+RlEUmS350H96L/1bsK+gSnOpDvfHv56xR4fb
WU6j9yDZ5kEWyulN9tJcmp23FnYoVVLJyJxwjYzrhwxAWXpiafwXvcI51FyukDtUpjzKBGiTNtla
MaNjvglQoqx15uX/cvZly43yartXRBWDmE4Zjec4znhCpdMJIEBCIMar/x937YNeXnF71zr9qr9g
hPTqHZ5B3cgHGafhv9/wZ1QB3vDq0Ou2cJ1mQPDUouchQi6/k2cR01OxM39N2zTh23zFE8ANMfuJ
M5/u/z+YWZev+MNmuoaUu91oLARqrcjunZU2oHeeLCyxIVjL/XwOa8gnifl/y+SvkeXQ4oM/aIVs
Cy5aUxEOj2n1NrnP+su/1/GyXD+9ytXhb0Sf2l2HjZKOAcZkswtVjxM4d/O9wemt6HwNGofGFBTS
WhMfKiBPS6I/qaVXx+nReLlkp+ggAaE+Az0Orh3OxZpePlb8zlA69HdO441L/RpHrsD5DJ4xnGx1
QgdPZ9mOd8Odq/BWl+IaJ16nJiVQp8UkgecebRJ2VvUINRFJDDeQbjQ4T6k4WuJ5ZMECNl0TipMz
+0y8cPHsLNAqqV8dmkz2uk8FRpOmj0kHW9YD+h2opsztYHoFSaZ4dD2YkuiYIdr1pmmjHIRFMdzZ
ZTdumD9v99cVyi1WoP5BnrUcZPZkyNMMbZIiMqCPck8T9laSfY0ztxplNLSi0Lbqc342VhJNsAll
sVftkBf4/97Ot5Lsa8A576ze7nqJJLu3H3qDfGr5k45xvbmqXX+av4kLw60xDzHQeOuK+tSbEJ9S
jp0OWrPJD41771r9k338cLKuMeY9c8xcXlp/armBtYsPV++Bn0V/EvPBSnVPySfffiEHHQyvgkJq
LW5hucH3VhMbADDkkMGC9y6rLkI1EicTEFJ1RQ81+WpoFUGqj1L8TQCmp8h1wpqrXg7QmvLSux4l
caEB6igDF69V+RkJLf1LBYdVK6hHqh210TcbC88ga1bsWjEFfRaA7RDqILk6cquS939/jxt1+zWY
veoW12waTI5Vv3201l/Dmq2HmN7JJW4cbOO6f0tmiG2lLeKw+anKt/SeJ/KNfO4PPOWv0wAlwUzU
GT7dUh/QiOf5yuWzl92VqLpxf1xjwBeL6iaD6e52pImZBvXTsDbWWoiMfUJi9++Vv1U6XcO7+6mC
ISdsyTHWgOaJV3pNoq3qhEZphG6de6zuHLkbVcw1qNvipNdaUmKx4GVnVW92m3tDn/z7LW5NBa+R
2y7POhW7CBsI5d9Bg2okVOqQRtWrNgEqaYP2eYgd367YM3DLa/ncxuX5LurqRli8hnTrDoRYCc/R
+vSq2kcWR57ZxtkW4PFfBhOuX8RLmIeAFbtv97Stb/VzrgHavKQ5Ygd2dZUMEfxx4mFLz8WmDp3A
jJ0IUjzO57y1/8d9ol8lUvOsoqvCcETH9XRw1uUOkCJyVE6Vp/nqi3ucT//+lDcO65/84K9Dlbcc
VnGw0dmSKvMMQKaoef73X74V9K9h15PspOFkCPpa3+9Ko0MnNQf+JT3YBtTEzCk0Otvn6dOkWqFY
MEJOjcCEq0BddyhR5bYhRkiG7zu/5kap8acm+OtFU2iumgtFPSWDMexO/a7efUksph44q2GX30m3
b23Ny9P/ekqZi4Z3Oj5bq5VbVR/8buLhIJZNPZVBS+qEddOdQ3irQrxGZ49E1S/j+YsSAVmDpLIG
7sfbKjEHRcu885Cf4SG2ew3J1jk84+0Lwg62ZWEXXx6SheVOfyMBEIcx2ELtBjT6OHusYvpkH5Uk
d70ZJYV75xfcGtxcA7KBAALQ4fKawGyAlyb8AoADsFH9ezHZ/TnZ/lOt/fXNZocOaquhu1S2kahx
da+6MugiDTQfue7zO7fiz2wX270GXLcLFHNteHhslVXnpX8+GTg1a9DZoD0yB+XhHm7q1vtchY5F
WSo4XiM4yy4EbqOBmkCRFMf24R5M5/KHfsih/oTIvxbMTNM6K208wFp3HrLjh2l3Dxh+609f5Q5y
KHuTcvxpw34yyPOQRkYJRvmhye/0q28c0D9f56/fLgy7t5UJD4CNSn9KoaniApElwGDzrfTO3Xur
zv9z+f/1kGlhVEF9hcWvQwjr9fwjr+AcCEkTg3nlvNdQYHSQG8q8jEF3QnzrbgA15MKFLFT073h3
q9dxjZO+uKsvo4bfUGISS3xZH+xqC9ijDb07mDWqz07AlWdejAGd4l6+OjNc46EPsHOiAeN21D7N
TtlCfOr3v3/QrXB1jZWe0yKrmxE/aHkcAmXD93pYPMRabJoe+BR3GhA3l/6S3P219C0MdQp1RMkk
5xeTJ+28UTkkpqEnuFjvAjaDpF8VOUd9F1DML3N9zZ3VrGzs6ax+sNEryntYyZ9pCLZ7DZtWmG1n
8FZUt+aoH/usjYq3gsEM3bZWgwkbmHFHjV1hPMDfw0JSQZ+h7ldriSpRSuxqFQzMTcryO3vyxsG6
Rkr3Dc/dVODHKDPzewm6kw6Zcxu8Tkhx5ndAOzcydPUq8qBarQc7R4hr7NWyYNxlnkSOXs+dq+BG
TqteHvvXt+2XEnLfDd6B9WAjacJToI6bm/cmaDcyhGvQMBODIt3LRQPic9xsF2/YGPvBB8s5BMwF
7Y9/H4Qb4Vm9ZGJ/vYXiAjlaO3jMEPUfUJb2LvQEdXtvoHUrN7+GBQM7OhDtUtzpEOQ6Zo+zXx3K
tRXYr/XH8KK/2pCbgbxTttP8yvW11iuDDAor94ZDt/bAVUu30JqK9cPl9QALKScYSu3cvA4aemc8
cyOA/xcomBrKmBeX1wMjX+yRDvgORs93jsmtpFW9ih/dkimWVJDmOyWCgzc+s8h5hPR76IxeHyxr
6dvnGS1M86Fa/Xs//Mz4teE08Z8bol/yhfNLvayPgYPAsNJWXPEqsE+pN2FGo69aCmM3NEzLo3IJ
lvOdJ9/A2DnXsFidSbXgOp48fYJvV7WBBjAXpsVhFpNDFcGa7BmqGHhTd1eeS8hcIfUK76UpPzN5
8N5X0cItMncuoVyBcVX2zvE1l4j4KQLkY7ZKg/mtjOddvwO4NAB5h52Uh6X1oIK9oxsr4qveB+Iv
/7rzDS6TxP9OaZxrOG2WuyTXDUSu0WcBi4bN8tBFht/E3fqe6MvN73yV27QaKZ3cBHav3ruvbMBq
+sMWR/E5DeDBthHbNDJDEoFkbAL9dOe4/BwznWsQrc6WTqXTYmxht/mtSID2nBlSww37/PfK/Xzc
nWu/7Bkd/5xbWDj3kIOM2W3vQR1vJDDwOPzPY1GO0IGlBAUb2+ofaILjZLzITyNCv6zZDkexK56w
RcMihvHNVm9XVeFXa/NN3853lu5GxuJcY2htAZXgP4DgFhoHH1ALhm0F2Aed4sFVxp++HC/P7jXk
b/QXHPcq8MzdIvLWxORkAIgWlp5+A9T9b/Vod96yXtDn+oRSdvcyrse1dbcv+3P171yDbCdbUdP5
siXla/0sQONAOvppBUaQJjJUN2V0l1Z7eY0fDtg1qHZoDG0RExAP/UmBSIpnxxNuVrYTCHN3au9b
L3MVT3pnHrSlkJjFOnW/cvRx8btStHeu7Rt1qHONhHUEvPGohv2YfUAjSgkHuAB6mf+k3UNt3ArH
zlWAgNvLnPe9ULf2Y3bC+JWex2/yDCgPbApgaSguXELtOK/ZbgxggQej8N1dz5zLqfrp+1xlJSWh
/w8PtaAIWLfRYh/q2A0ZhAjKyKZhG4g7x+pGxLhGwHbaRKuF9AAqoRm+qJ03W3un1zyF3RNT+DnD
ggXTf0YOm9ptNuuX0XkaQbS7VYI5h75tDSiPwvwWspD0TjV5c1NcIVNmmAkt0kb4s8fHqQjS9qO3
iW9DAL/P3pRXZXot7mmb/pz4oCX3n29FUtesSAYAKysCA0zTJpH1796NJjuauir4n8L5NYaV1HDo
VVNhbFMt1z4s2tR+NVFoAbVj3sNo0x28fz/oVry7xq8OuZ5mGjwzt7lPR+BxSwqHk1dY2PbAEtYB
pL8DA0KeXHicJQSuqsMba/PAuHfabl3H13hW23G6yqbDsh3S9cg3PexKGXRdWKiCKAjR37QFRTIW
62JK6jSZPxH2++yrrrZNrd7ZPn/GkT+cumvMayrt2oUuP+Rq2zN4gvBZpsG4vKl2mBtbOoVLCgU2
Z9n3zb6U77NIkTQQX+OvdRGlgvtDJZ7gg+gTFcxNwfxmtk+0WhlQZnanLGx7EdaG8Ot0hU4HxFsr
lGSxBbFhrd7oTRPW9GPEJIrpkAhU4SN77uzfcx/9j5/4Kp4VqlGIqcQKK5t0rX+zM9AVa9ufo2rf
rrQHfmal90if7jztxqm/ljEv3JFpbID3R+9nKxViqGOIuW+UXcSzoF6Xf6DXC4lvqFp7dw7Lz6pB
8P6+VJJ/lXJcSx0NBlSQSQb7Wz93HTpJjB30DDKF1VNngaORHYkJYa3lzKgZ5xbY6awMq4Jt4Zh4
EOIMWRIYFeAIQJDYssLMAFoh92o6+RDY7OeggQXhoDE4IkyenYek38/SunMG/2DPftp+V4ESnopy
sY0RHkCphNwExikLiRZzVVIbnYizA+pL1+FcokXT63Os579LZd/w9jfEwb2s+lzKj57Djjj7cqoX
pqGhlYxE8VqyknCnp4ce6uDQjHYf0zIu0dWHT3Fg0nFT45Rb0PbugJxKq0BoLxYGOarJDoTHTaN4
ivpg5F9QOfGbHMJyueLV7HVqq92gxJUbdjDKmPHnoIjjGmwHloJvt6EFCu/I74xIbwzqIITxn99W
KWxRShNiyCp6AVqgnLQVC9CwfRZJDsCacgepcCOq21dRnVqz1QuTzFsHSHQCIWovgw1GxkHNns/u
8Pbvw3GDrOpco5ELbKhqNKGLPQTjDr4pblR+tzHAm+ZKj3H3dh7mg7Dc9vuYbu3XQQvhaGXanu7z
sfH0bYnmZXRSLtZH3WrI/b5DMxM6GsNeQjHEubMhb10K1yDmXtMIvCFwoBCQS/YLUuwbclhC9SJF
VL7avpQgwoNk4ms0uFdo3OB7OdcQZjO1pJpNVEVLuAFQvnsgC4YL4PpZh+KlcYKsOSzaeWw++y5S
H0Tqz443Oa9Em7xO8hcd3ERQvz77dAkMTK3UIhrG3Tz7eRXUaPqZO5pbdyr2WyXJNSSa6uBDKwZS
RK1bi2yJXIo1gTohZBa0sMve4DCuACndvqniXkvkxg69BkgvcKadShWPhB7fqYqyxFp1x3vl6a0q
7xoJTWfWleyC7x/ATIhRfet7s8EKJ8MvckabHCL4UJDczBvz7D6w7+HUVv5y1CA9HvPNvSnXja6x
Y10F8tkyXF51l8P+YK3pG7yGYrrTEi0o18OmOtQ7dD4UaL/Vvwl+yr/PpKn/Qab9EH//C0ftEMA6
pA4Tgpqeieo+qPNro5S/2NA/cMOSNlAhueZpJVBFCzQKtP7V0E6Fma3bogvaju24yAIdUZA9zOnR
KSLePgz8kZrw0WOlLzB2gHWiZ8D1KZumYwpt56Kef+dpv5bZvG/NeuVwTOdpA/cfCuFlHQLcZYcE
qEWx6aZ+LWBDWbSbJZXowoxhVmXhCIXPKg+NFBxZVZ4UzZ291rUgP8IjDBADMZEA/gGeoyes3la9
2I3uowBL0lATYNpCyRy4f5sHLQ3l5PiK/oErL5DpGPUO/+iLRDUHX8Prms4bpQSQHHhOqF7a/6o5
XGCq6m12G5/Z31nnrpyp88tFFwGum1JGzfSi1pEi0VPnTkv9KoMsQgnrdX0+5qSqPUNr9lmdQ0xz
HoFzKsYmWmQZyn5aI1ly2gR2WWtiWu9pVm3g2/ky0CpwS/Zk5lPcEPKWu5U/dfWvfBoPcsoTzY37
BrqnkqkrKV0PTAG9o9umaCGkRHAKZ50yKCiRgvVex00ELsMK2QI/B0hc6W9lGdf6mma/edcHBApA
qkO8nDqIvsyDCfXBIQOoHH2jygcxWu+dY+zd1qVxa/dWHdqwVv8cal386rmoIcsi4BDB3AkrCDUt
mDopEwsyuCsmSgZHj1p0todVnL2htfEvB90KZzJ4poHgBYZ8yFxIXCvta2612avJ2Qut32Ulh61Z
mrE2wYx4KJ1VReZ3rZurFTfM7jXPoUntEva9cBEvYwd9yZDKxzQ/jP1Tax3yvPMVWGk00SwhJzms
4CWAjN5m+TFv/TJ1QyOLS82n6XpmNSwialgsOm6PCU3S5jBsfSjFDI7W75R4enE0wMPNNzRLarqS
zXpqDx1S4bxMfaNvghRyT5MHzbx89FQZQJsWWzdHHLaCWokn6FTLYkv6rTr7PXmAsHhFVihEIQDn
KKdh2sLmHgZ8sdn6aGDbIZx8DT8tn9VlB4+NegRKslWDVvNSZd5UqtilEA2BVbMHKbSjs+QnF4aN
M5gcvNmP5WODfWu/ziosxgRcPB9Np9/y9qsWXxPOHGlhKqJ/NBM2iTGcOpnHTkleMK4DtcpGSaJM
QUEo4H5qDpnP3keV7uc441pzZuS4pGc+6jyxmXqA2AgMsbVdq7ehgMtXMsvspdecKLPQT1xOpbav
wQibxvel5Bu8xjxiNqlAuKd7TsXiD67czGoGrQl3PRqpm0imPxozOcHT1jg76ditaljhKnmgGFO1
MSmaEji8Tc1g2MQgZIWtQTDAaqH1RL2Gqz6pXgyRB9NMzxApHWd88xzWtMKOuNgPyyJ8x1YT2wjr
oQ6nEkYrbVRPy8sgwOyG1dvgKshFvSnb92/VbGFR68MwwkNXgZ5UPqBVXkBKA9YwSoZBlgwVbBWz
KiKUZ2BbwkhnPE8ajVp7Cbhp+Nzu8JFUkWgiYHqoXkhSUH3hW6awDPqlO8UOBnRVVEhGh3CNCi5/
h8AVctoyEy4BuhvTwnQjoXZ8ZeRQ73Ct5k005Njoc7qts8dxPPTiS9LWg/OwnONSnB18datAt0gG
AOzjdNQW9+1e9TtjYymrwmFpwPr9AglXpxBbJa+SGs3+TC1rvy3ccwpz4WDAbWgo1qMuO/gFKOUa
CzzGotqh8+RmYS+9dmsjsh1UtK7t4yChYQrKT149qIOnVO+gFzvuIxxX1OGX5aampwCu8V65sTqv
4DxiSo9avqx87Rf+T7EkVPoNDEkcTxt9DVBGDAQMb4Aiv1XsR/gX8a26eFl94tqxgOYVCyUKmExE
jraR6YOyfOc1uG3sU6uhewHPEBtitWWfPQ1tvlJolVh59SSpgCBtyfW4q9c5Bh2iq2NnyO3IAH3N
dOEAPFlxh/uqN3SI3Zd+17eTX0KBFxKlJq40E1HwIuW4yYwzInkxw05phmTRu4lRQmZuXNRXhI3Q
brAb3zRXubpIn/EGT8ik3AlmF7+0x7aIJjNMK5DkLF+/jGeBt6xjw7ZjsKggoD3ZvmYVHjZPmHXE
VzgQKAUIPNlxNPVgsaWnOLBStHcdDIqcDEF0ServaoEoCvgSpwZeFiXcExJplb7k8KijbHwjXX+Y
JKwh4EiB1sccsmoLK7lSh1wZnOyGsNfWjREqeSgMzIyhaiPxXMf187GQkJPBqn0U5b6DHG2JsmgE
eXHHlsQoUUuSL0MFRZ8EM99T9aleFI+jEyDXthVqHUYs7ROko2Kz22YkyHIQ6kT/YPJ9M4QdJLsI
GgEwRq1hiyUfl4cBAB8qT+AwsrSFcx4LYcri2GFfwF2APM0z4hGbIguc7U7vfTlPMKwOevXdob9t
OHtIlDFR8dU7CBKgoHLEKQBeAJqFG4aWcNfwdT3StNBtz232ZPK1cQkVnjXsONtgGpXVe2sOW4ht
o0NNPG77TYM496ZMj/Vy5ihaSB8MaaKDDNbHTK5cOH+ix/e6ZBvMHwkOx5J/wH0rcnR361pihywP
vr0jOvm2JsNe1IhDdD41s5lk+KJNph4IqtCqKeSWwu6ItS3GURjP+UQsobtMawrVjjBTO1wxc3mw
HPSNtDyklvXhvOdtWLAFm5b6hqWvsq7aQIpqPVwWHx1dZyyjHg6hYoGVBo8GBPoG3wKdGzlNawhe
+JroAzbvK0zpB2EfW+m7cl3lMtAnEc/9wHzRiq2JPoAFJ21iiIOQW115TI1q0+kfMJBmcwpauxyO
RqEcQTnxBQRCoTJ57m30lJS1pcD+VEBicho1j0w+dehunISB8MQseHTydtPrNvfdZUZmpa307LW3
0TLqiY2kSu2Q7CEpy3U7muup/rUMuPCpbQS0jgBehhiyy2OSWdFMeqgwdUG/GF6P7j+alurObnB+
ywSXgE3AvubLmsxOpDOUlboV52I8TOMr5sWeIJ2vQjuwrcdAhwfjzImfm1u3MoHLZvPGXQTsiaHF
gYutsB6bsYvASIR/JNxk0QtwlRr2yWr+ylI7VtIPFS0DdNu8xV279gNcTmM302F8etnMIAKljHjO
Q9vGZp2uG9f5no3MCAaqHGuWpI36oVH4VxX41OYgYr0ZsWLozD9JjJ2W2HkEkNw0Hc+1NwB8C2Qh
S/s+z1PsttBHGp5r911Xn+XyTGakdWFTPSzwW9FkNMO4A/ruaZJDsxKpgK9b9DTqxtcAYpSvwggF
um89UGn1QRTNjg+u7hlMSawGO1ZpV/YQ6TxWa/pJbBHmroSE7mWsyBeYx8OctWVWOFYW9UA7n+Az
lW0Eq8ftaHUwE2QyT/J5Wg8Q3PbAgj0NXNtZcs5Xhjq8cdzhK5AW3Zi3H9pCQ0bdr2mCxyqn/mA9
UwvpOyD76LMXR1i7w5RTq3+VFIXJUMM0cIRUyiCCrgJ8a+7XyGYTkSobptFV3qQxbEafId+3IUSJ
5xEpzsCKb8OFpHIGjz4Tpva2867ONpI0bDsLLuyIlkBJcLbH5bwxgC7u2u1C3wv3TTURKvZ26eZe
iQPPBph6wqKgDBs0mTqzCxWBUDJM0KfBuHvTLRPsnUHF8gq3z7eTdFZtahwau92aGLplTb1ZJhdy
XSgG2jSqMhpwjWH5GnVFJMegfJm3U1ZHxVL45vyiEuu9mVCmaWxTazhQ6LhS84t2bzkyJFk3sFMH
EyAUphkufXfQC+mrRpTrvzrMeh2DPSraqYHqSDs+wRN1W5PqOMkMTAMHfwlGSfseT9C7GWrv1Yyk
zXjpWv42G+6Kd+Uzy8dnHf2ZST+Kfjux/Au+F/AMhWMcvMWGOcW9iPlNrUCXxkubcwZHUQ078FHC
SwRnoQzLZo8Iy3mod5sSQ2gtmt24rh5dlAPINS5nlzRr6eorjcHzDbe/GLFL4CB+tnuRiAJhV5jB
rAAZqn2M6tmag56COUS0L73qX83xNzZhgHoM8cNP6zpscxqk5RSk4tOyYTdufPEhXGyxnZHIdWOx
1QzVU+SX5SieBldq9mQ4D3UR1DYUydHq5tBvmNBLNdibYdKjm2rwdFLKZAadRFgzYhxGqCMPdOt1
yav17PAnUQA90NUrXfVrFYLWINFUZmC7axt5ovFJswCxVZbvxMYi+QVoGBQr16+aIiTFOQUtlb3m
RuBA+UJVto66qn9hwNiafgbJcPY2Gq+mkyBLWKa47NDJ0NbFCPOkLl/bbmQK3NQoUzbm1B+X0dll
UJoA30jtWKBg3CslUloIpg6WP0AGSpbQTEVOJH9PCzyx4G5mvKZzTGHW0IJnXdRZqNM9ER8W6EvO
QGEoidJuiFRrV6JzCxFM+LTJMhL22uJ7RM8WN8xAtwZ06dQHHcKSE85PIwNHhdMTPB6JE7jOewYt
mhbO2HpiYgaZfsxPOYAJ4qI/XOuRvTxPoPR1lS/RdILLiJY0OFBinxqRme4cFwZFPiqdBhmfVILe
3kujRizaVBJqt4u7d5AFk1KEGoSU0BDu2zLQyh7ORQjZyLK7OksyVFyGW4YZqgW9xLFWMVM7zQxN
Xxk0c7aDQlzcSVQUk1wrMo9cDZqZxaWRUMAkSoSZ/ErhxlpUcyQGjhjHvaKNhyxuzQpKkE8tgThN
XGuhXaV4iXZDqyzg1EBuXASWOh1Gbidmhnk7MX6rGVSc6naFq/2ojCRSqiiFwuL0moK/0bIqmdXQ
sNa8/rYReiaGsiPU0C5NaaIDWek54DtjkpP04t0myQBwPZ8/uuZIwPpgHuZLEk4/iACVh+y7HMJq
9tgXnB48wa3nukv0fC+VV7h7x8oIvzcH7HqosGH1HRnA/9Zxd1qFzCjduLhqBw6SGm04+mTcLH5f
pCFRLdt2/5DzcXwzhTq9kVR0aFU6PVkrCo+McYopkyH6E8LP8zKy4A6dSlS+OrjSlH87OGsZayHI
PpJ11U7rMSti3YV1hLUcF00HY6qM5DwkTGt/L5ZV7JACn101YytATXxIHZ2l0ZxEPX5nGQo3zDC9
NM3tWObs1DjgT6WOe1Jn1/ImK0f1Mqdw/1UeuD77Heyo8V6BOve/nGrI4yzVvhVHC3mf/p7HUyn2
S+c374b4xIywB/UDNU8fGJVffVpQ5qJDG879JYGz5Ya/KDp8cCDjBm03J74MWxxUZGTXFCD4hbYC
t6xAG72ZhdoUSf7BC/x6j2hn0nlV4+fkQk9IcGIJD4tq7WiR2WV+2kYwlUOLYa5foU+JRJAB8htI
daOhY9cImMEn8Btw3WPNIQ35bf3SDuTZeFPmCObeWqz1gWYFTRdVxWNPd73Z+Zgcm0eJy9rMAjQr
wGSFLnaexyXft/ivFV5vQrfN66pdTxMG6c3BZzQWULx0DwaNLZhnA1TM7FDAxw1VcLZWkOjwJwtq
TOlpEHrY195QfhZWlAJ1riVkZwCJyBfIFP6yaelVKUaezwKstW5FjU1dNwm1YpjAg+o6yl95H+hF
ktIvJf9Il3MmP4dySRotaiHj1AQo/RjahFkLkWAPTr6dCN3mwO0F4RRwtgw9sHKNRG5peESdD3eg
+8qEprCFf4bjYcLooIHPMGH+RLE1yqR8NJoMFehJ0BB3yUwDnUE7iuY7oIlj0eVb4mytg9lsoZjp
QIEGsJkmcD+VQaDKDjP7uUZngh26IdEWOMKXGNVDb0tYqMM3LV0jTVDAd1fhcwBSpftUu0ljvuYa
CIjVeLLIpw2BXooGE0zqRwQz9kpaeGIqVkjEtmZBrv7udMj9sl8u8HP1dzMcTUz/DXDLeQiFTM1E
g2On12/oM8n8kDaJMB9ZuWvNLYdSKCDgNZRCAW5SlRCX3twmmp4gIVj4b5aGFXzLqzqw0bSTIeRQ
PR29KjrJCw0RivD5YAX5N66kFBaNE3liHUGYjXoFjRZ4N/c7pCMNWGafyPEC0aw0aJm91NxzfuFS
6Z75lymiTJwrKyHQH4XPPWx1JJgdkDSWhjsc0po/wPnVMxosJozq1ZObxjD+zJ0nvIvNH9gjyZ+z
6QCtYWV5ag1kNnnh04LtG4k6HkW1ldeAMvWxpeLlll36wpQFlGk4JpkJgcha2aBzs6ncKrYZxYmH
tp4baPlRWRNoSDMoh29rwZ8t3JIVkjA9RzFbPZv8mM0erx9SiS2/s1DOMIIvAEigSiD/DL/S2c+c
41w+usuCtG+HyfrQHgBX82x7O/MjM55EujeR0HJMwarISINBX9XVpgDPujfQPCwj9K0oS7oTRxyE
OHOnY8uirnlsWGRb7/2yrhX0eGPx3pWrEcRf+8OARY6KSxO0wekd72Xn8ajC01H7ZGSF5qZX8bVZ
RFAvgQWJa0f9F06Z4oaSrDABHZGBLMfCfmrYV199WKJ7QL8dKASj2zbSJyW+3St+K6Nvk9F6osXI
0D4BLOri83WuusrRi2j4w1S/zcV+gbRG9tqxzKuNB5rGDPV45tnuE5kCtN3cPW3RBzNigyVAZ/k2
ItWAQgxNoAr+J/aLJjYWYEdlvhmQyiKOWH7bYb9vKe793kI5ryGmLEqA1hBSipYlyIBQLBc4jzAf
wl5IJzCqPSizo+vlgsjmRinuuuyD8M+xeu1an4BTBPUW98A48yHRa6FXom06jj6KdQCIYWAwNYpt
ekTtxHRcm1bl2cazg7Qi9fniq0DEdg8CIow1Lo/v0jwa/FhXvpXFmfHbdKvAtM5l5lc0ydu4JysM
OXAND/b/kXQey40jWRT9IkTAI7ElDEFSdKIklrRByMJ7j6+fw55VT0xXdZVIIPO9a52JOof6ldzg
NCfvSzou5a2jg7w+Dekl7u5GCYB76KTJG/EMpPnHbO80+Y+JrpEix2RKUZlj4kO2YmHLXGlGg+M0
Da0Ym5JnnulFZh7ZxK3YTaF+66sI/oSfj4QT6myNTfczVQFvSh27absVadC2DC8vHc2bXfQbmgcz
3K+IYGPXyrfjT5MyqhF9hE3f8OK3mf7i2VW7M75hZsGOBU99sUHcnzTqowUrCuCSzLuccAVuTVAS
Kd01Ue7m7Vtm0iJfQHgc0oGh0dpJ3ecqLMdM9gVBgV3lyFZQInGmaUPlOt1ap2z2dPVt/dWSu0oV
vcTyew+xyXMum6UjF3z79Ee5UelanFjFESmJZPx0wK0viy7AtjfFo8yGczSnULj3JQyTtDjBCMw/
s+71B9LIFwUJEPDiCzeQFRL9pgaq+Z3N/9pLxcUSBwmBJ4xp4a+Z3yeUwEBZOUet7mh96KLRGU3G
c2BH8I/N1O0W1JKG9R5px04naibzp5gPaX5VpwNPQt6AEToadrzGtbuT3CPtBOx1Vf2eAD5Yl3F2
iU3S2COVNwm+WwdJlhrTHWcgMcQY1sZqfqvwNBErbe/0dxM8J2ZsDhZxrujVGjamIHfgbZIqF93j
Zl1+HnjgO7JfS36S5+uMpIjVv662S+fVqS9PTiW5Yed1/Y7Yajn5EOMuS0t3nmDC5OGqjeFmtcQ2
isiZ767lzBvG+mnQbIBK75zWz9HotXXQTPv2taEElIT5P3bPECmkfo9QKwovvA0Iyt+tvyFzY8Wp
ZBLqA9Xe4PIRUzDue/iDwVO5o3+1dK/8FjrJ/aTwRaHuDdGH6P/NylV/0YghUMdr909bthV/I81b
lxWo8rmMlIAZhMYyhy0+TD5WTXY0JFuEJxilteNKBpdhW+Bz2GYPyI6j9xwZn0rCSen1xQGw3lZ/
48jNu68k34K00iwu5ldFOnStm81BKG9Z+Mw/PbOc9j3Vf+rhE5CXqu1N+qEyUt+yUvCQ1Q9Ng1Zt
C5D3/BTOza41j/DYm3x50rl1pQEU1q818MGZitnPgQQAcZX/quqZVSI3Az2qNs18MCqu6Zm9dWdl
343yoxnPD/yfBCVONrW4/AcsPR45fZM+JXFAdIztGFUAP4CKSwYYitcvM93JNFjLrzlf+cRvXjFI
Zzfw5g1cqxXe5Bu8SUentTlvm/nVyG8pz1Rck8JNxuv0rO/6+lRrW2txw9kHLUEQRhkA6dUF6kZ2
Gd4ugoG2rbxrFJ/nzZo/Bq6F6Kk3PCt0hmgb1qVLJWw13daYyIOD3dyAiqfvIWqc6p+u3/ja5c7N
ifg2t2PrA1VPWB6+VvOQhtQaUM1Myl/DUCM1fGvLmwE9k7x10u/aOioPjrXAexweRQT6Q8fm2FHh
aLVnK5U7FD+kPViRl17W9q7p4CsKNyHR+/8IWZOygCm6XrwRvZTE9b9tdSQAdF63X9TX2sYhN7Zp
FuSKYzO7UpEjiOXqt0JwRvs5qy+nEHXzUhFkw5ZX0yx8EG6Jfj7gpNyX7bf4c+nZ1Au4KdUZ48Cw
TgoyP/XYN4Gtfk/8n+tutHZ1timle1i/1p+lGu7D9BXm5LH02AMi/ZZ8rO5fd9SB9NtZc7T82poH
ZeQyV7Atv9rhfY4RhVQOXwKzmsKgvRpuCiXGSdwxOZsw5ONGHh9h74mbVWi7+ae9MlHVL/pcHGaT
pU33iQ1VM2yoG+nFxOxQ/Oqa8l4peG9zsLwZIgN3Vatq3ByHpXR7sz5a/7/eaWyoaIBapsmJaWmq
qk+d/gOcK+bVatR/EgDERjKGB4ddFU7XwtpzDQmQZ6PIQIloq4m6l1Zr9t0S79SycsyhDto6/JPT
+sMexZekJtsGanmTmYmjd4GZZX4x6Z4lPNUcuVg2ZeTrbLMXhEwISDdCcav4R42/VNQI6iEUW1Zw
ygZbbafUhwcMF7uy+QdlX/zYkhYkGmnVePaqc3Mbmsgblr9h1FwUKB0XF5hzoPNfljVPWbVhO/dN
7JB75o+G1yr+KvwSqsUYkr/Z3KtQJ7MY3kvdYxlvOkcX0zFrCC/ux8PS8xIXYGIq9hpAajU5Vc92
9x4Zsp9O5KE1mR9Z2RUIwM+GR32X+jyOj8UeoHamIrduH3OyTC4+V9Dczl7UcLzW6xFMLVzHd0Xc
Ei29VuEu5VcbhvSsSzdCOduMa4KE+EscH7k3p8VfbWasJ+Mvmn4nlNYRCMCGAZ8ICstV9MOEdFGj
GSCiPcDhqH0MvTDD/QN9WAC++8sUBeW4X0BiIaugErToapfwF/A8O0M5rCaQu+rVGafguq8WYKLd
usLGHbmFk8ERpq/Pt5Kg6nYTml6FQTOkxWQ7yt2uWk7Vj4XmKrPGC+AyKMU4XqRhLz2v/RN1Fngo
R+vdEBGfrpur28IK7DpC2/BrEpVSndXbrO2KjNC7HSV3m4zaRk69cfBZuPX2RbefUbuQw4ycQFJv
Ko8+czLf0aS7c3RImTJkBgTyWgQZZBBGEUFSdPCN/ELA6+4rt96HKbDU3UJSEXVd88+IJrCAwDuP
nOX6wLRWeBk0cTgT1K3FQTeei/TNNo/LdMpgWQF6jb3eo7cD3G0eJYBz4+dDAtr/j2gc2JMbQx4j
ikKw4eu4nBvl1v/ZP3libobEM8PvegbASpLbbA7vCjfDwm8e4ntVf+YowezpMP5XrD4lPqSo1rsS
9q5+dMRTMyqMEu8Z0yNjZO6D32nzxg5smqrCc55t8/Jmj0/t6En5WYZbHrIDzfVCE/flXwPq+Suz
a4N7buufKvw1hJPZLP1olTPZ4XOXjdM6uwaf9+wQOWs6i87g6pRvyURbklJ4cfJeN0f5S/Brhsyb
i5+wehuIQtWzCysgJCTska4f1yp1e537E8dgp+yjqjvoLRwgiURQjIW8W0c2CZBjoD6fd7lndjqa
+Vu2QqcjZxkQB+Sdr/Px5neib2Z9OTTMcarp2v3Tqpzzxpkn0pK3BG34+iG0HhWnurc077MMz+/o
2u/ykFOgqLE9tg8N2UrDsPHYbzKVwQIVSe5UIH6MDCh9bIy+6Xv3orCa1E6vBfPqac/2ZWzfmntq
OzwPgKCAFUoEuSX95eUHqWR14dvvJYOm8q8FZonSQC5tdyk3EQrZwtWsTR3LrnpJSuhw9zG7vS+L
H4YBTiBZfDX0rZ5Bz7FYwxSdba6DSuFDn7Z6v68HNhqb0gz10AxfWHKfLMKy9dWXoDHXr3BELVG+
TO/SIwmmf5JQabQ1Lba9n3BoyLuZValaScg7Rhqq2Mc9A6ug1l44HNfolC3vTfIvij1b/pCh6BL9
bmb21niaZW824R4POQi8Df1D44WcmK+2In8NhXSIGm6akITENwG2L9X/zJRj1o1pdCc9fPwkaz7O
XHaNEpWheFoMIq5MvhyE+vrvHO6LVNrK8NdxuJMnPqD0NoyNbxfZtrHgcCDu1nONli6CAEWIPT7V
IedE5Jq82nX1ncanBGQ6ipwWEUnUBqItnIV2NhaGuP0ypBetmBAHTWjysXvyhkQWwzvSxzL207Vk
hgDXNrmlGtOzsslbDPQ4eQTwoGXnPp82tWIdBxh9gpElR1OvQ3SjYhKuO7IRSG2Yt0erZb3PnuOa
RIAxN1o0UCAmah1kJuU2gi28yP2YXRHmGcSkv4v6UyhbnkuWcSBFaTq21Wdu80wkAC5MpyKuTopQ
nVJcpc59fNTjVe/PBX9glH/yX7NSZIzimus/YU3M9D2VkecrLODqi0TNbmz489oTc8Syy5wcogrn
qCgC5U8FtLdjH2SkWVbkkKGqu6V5l2o+lEPNUbh+VvZXF0WP33Lg+U9RxZgRa8JRt5i7E0fVn6c5
RvlVvHNlCwU40TI3IxLtwso+OhMINZ/JtLmDg2DTQUAGMfBP7p7K+K+Dh1/Ydse/Ve/c/4Qq59U4
DVDrETtaw5koC/GvYiRK2n9jnu01gSYrTvcqf/FIWAdqMQ/FrNwGMgmmfam/hNlFR8sYhW9yN3Xu
aivnoR9Dr1Uf02b1HufptjhI87utgF8jdHMGfpThLbGfVXX053zfrfBU4bWMQJS0ax/tKxXm8FmR
AkN4qx265vjbVl4Mu2JaO8pdmXaNcpdIr4k6Mml/m9WXDsSU9DtDh27ZpC2NkyXIe0aUavHcT/0p
LdTnXAerpr4sLvYGMYrFt94il+gXGda5gOlcP6eOizS2b+Q/887N7Zc5J6+SDdder4ZfKiP8E8pH
ra12zcAb3g8G55r1PfQgJdzAyiSJYMjEZxgve3r6XqJhP6uvFrLiCgtB0twNKbp2gNotC0ZiSeMx
gd0HThOyUyYQuxlDi29ocuzXqvFsmVFy03QEQk3ETF+u1U63o1tl0XqjIxytvtUo81RD20kNasZi
va/yAwLiyIlkG93/KY9hchFC6eFDGcjeqNvtvbCp0pPEuNenES8AuWobvVSDwY5Dp0mtzBnkZtzG
vf4VtVbkw4SiWljiowgRkOjaSHeownRfnkPJ7/NAV2z8bS6+g0mb3iTu99C4LOML62ebHmyBd6JJ
3BJFUvllmLpr0SCwboyWdSojhV7ghHHa6C+RnjXafVhCscrY2nSl2wgSTkHYkCl4zOZeoyawqZ5z
IR0aRZocIWmeQS6Hyotqu6K/DUbiKmWwaJ+GgP9St3nP06B+tjMrfoGaoi7hSuAsxYOgI7630hyL
IKO1bk5tXN9NU6Fye4SJUj3E7Po+VYzzSPAmMMHCFCuAsCg9ZgwOEhOuQHvXYzIq43jctV3xNE6D
DqsVwnaRzBuLbdPIfJkY5hxLFKETSp2+aRtd8eKIz9uyoUkGNV1cCJ5jV7aXQrUdwSkizfVJ6z7s
VOwLgkaacaioPjLc2UaHamj1jyE9WVWxS6IBb9yQgO8XWzk8G6OfUh9iY8vS6IFfpLMmSIIlKaA8
pRqDs8MUaSkB7Q0at8UcHfEpJUydS/G6mHup9VV7XxnbaL6N4qDTZoo9gLetr/srj3Xk9zRdQGfp
K1h9KoFHamjAFKRZipfOGri/Yr3SEMw1XxLSlKwf3dzuwVfYRqveKdqXmrqJiO3mDL0tWQc9fjYN
ryNqonPtBJwJojfhZhnYLPI1YAOwMUhhaRXCG3A0aB7yB7+irGtYLFeL+HHrXdSI3bDE/oACYVBZ
LJu3ePKaYQiaXNs1eq/DvTEypWgOET1z/r41zxVw6iC+Lc5tht9+/Mx7m8Aa7b1ufwDOwrY89VFy
UqogV6en1f7VBWB3wYbSqvvF6PzF5HOopZ2IvzSdthPJxX5GWtQ+V7rasUv5U7a3VD66bY38xW7D
z7ZsaJ5JQ0QkqPFmRXelyvxMLGVl8qEYsBvuvSIHahrfljBzwkbQdqc7RpighKgkdLhjt2y71iLu
c64G+2dsa9kb5EW4khIlnmKEv0qFHpWXWhs6CiXrHtlwKlNUUBhaxb+APohrbvK1kJF0dlRpWZF9
QIKtuTCAvB3dUPhZmgZDYx/ieYbJozUGFdMEIV/NEdhYbcxO3FU+UFtV6UjORuAbMZbpIZ0bcKn4
0mBqa4BHhqw8SpBx2qgEK0rEeajeJ8X2E5GdkeeesiS9hg+DogbuNDDer/hWClQ3pmnKnjyUg2/W
D4XYaTYOsp6K5xVpZzWZtl8+RLvo3J0pJl8+jHfmuFlFEdhI/Q0GKp3tJMWbVKFS0G49r3wDvRQW
LSNbL3vm+DmuH3oTqOydGnKyFqVNzHiCR09yI/O5U0+zZTPr1C7N1qFqbNSev+JfVxP9F5pPGQqE
lkG5tJjSzc9MathgJNOdi3tZZ6+KWMzzAs0NlpCzmj/U20qmufl4tuqLGb9JLSj1Xi6rxwtXJuRO
FuZXbfKgaf/QtPhDhh1NRkEca81fjZQ/c0bxL4mirZZAVjSgcJms287Six19O1QW/XVkwnQzM459
Q8LRjuex/MnCr3gE7uQVFssvIoOJCbtI8eP3oBSLrHit6a+D3+GOkC+jvrXCa6ictLCPLxnOTQ0V
4s2Y15+kHqd92r2JfNvn5q9RJPSTjFsDuRhdfj5K+Uo7mxOB+2MOseL2tZP1L4mpOib5sNbk5Khx
M60P+ofyjqBotCGzjeZXeEmfAzFcqua4xAieUK8KtYDlL1wzbgMzRontEW9nLVQg8HRtJsKlHkNt
CT8hw+xJgZ1LmCf/cfkiO0HC1aICkdm664+EZL9C4XjVvbacTuu0S8KDKs6dkToRR0w2vo3tM6QT
1PJUQKT6dgnyhujUxpbrSIrhjzLXGgxNPGYfoxSfM6ZxvT3M0scw2T6H9jXRG1+aXnVNJ3p1wpug
uWUmGVeDWa/IkTOMHSdtfo1MYQR9u5IBwvjvVeEAb6pc+e+PauwgYmJA5qWtsv4pYRMrivUYKbQS
glNogED9mEKrLmeRmw8Vk7It5CCvPteFxI9Zd9pVdRTlvQ+rvT3n/By4YLNPy0I7xW/sHnAgPKTy
VwwIYNVuY4HJ93g1Ki1PXMDwdTGxnIJ05Ovepr9aXd2ijiFIKC0sRDShK2DtTaXfQpgoSFE3IrRP
0m0c+TX5MBUAdpYEY70I9rtdI8bLLC+4W8YuqQlVhdAuc4hrvWf9bAhEMbsFzEHzx/EvbizxjDKg
2YxxOVyGGESfY3+G14piZXFlGZ+HDVCVPslD2jhjrb9ZyFAweFSmcalLbZvgc9m3uJIxrkhlIAp6
ECUG72ERvLArIspZDWP3kej0r67J/V3We7aOEuKNQOnlkgsQdKRN+q0aHWcqkGpLF5tGTc+l5OUI
RIaKgDlNY120JJgFWeB6zNtAHSUkrTMYIIPYdZCiWzTm7jJr4qmfl89ZAjfUDLl1hYp6uLLs50ah
c8yen0Fcs/bePjblTo3+Kpt49kS5aAyiej1lTmVbF7WDVc7PaviCSj33svSjoaljvg8tl2bd3EJx
1QiwRk84yETwi7c5+w5ZvtrmHk/vCodbLF568z4boLrKqwxomD4UQfdUhyzW+HNcHpuTPeEdCOOm
ebIWSKbQyJXASmL1M8StWkCcRiucXBWGrs1wJY++9ljuBojzcG1skFRrN7WZ/tmvjTepDYbm8GVO
xkALLbfIZuVFFj/hIDlcC0aTJG9IpCg0MBFktFptoQiepK9WjnCgpJ9dV/xGawxKdq/Xbtek4ZsE
vCAPL8kMJBubCG46I8+C2JpVXh9UvZXsFjx+G84hYVgKRoDoSTeDXP5eYtr5hIauWPsuEnEEvBhW
IUMnM5tgy0H6xjluVByY1rYs/7TShGDsiSSaleEgz7FCWPB3Nd3NAZ8QmLyu29x32bZbisAExYuG
z4qU9CF+wYmF3B0V4sjHzfEwvQ4T0lBdLtlWUtcAUVFX2CFLT4KeMRoEHWxqevw0aeuXzRVaNmeT
t8V7Z8nPUWl/FHXBAA1+aS6FhLbgEe6A6HFbFO1bbzLeAbil5ngkkDiVfHTjUT9vLQxRKJh1CBHh
ti3bTps+ZOp0S2xiCXoDQrvQUL0YJvLvOjXCfwC/HGDNr6nWXyPfLDoOJUY6SthediHIGJhEepaG
k6DPxenYL9yluZPriJpFi5xiAuUkLXnA1qUMnJMsc0VlXAv+qWSr14/9bpARgaziQD3oBlvxrCBq
aYWT98k2CRd6jIFnpPsS8Y01yrG2noAgj+0I8C3MixJVAfLpIprafzM9suVQ4R9CrUbCs9Xzv0vY
D5blZd3qFiq+lhfLINqw/ptCgLxqtv8NWQv1HLN1SzicC1MHl9FrH3PCTMbpCVl7s+tyWwSr3QC/
xvpTmYL2MQvJblTZzVEbUJoJpUVsLO9DlWE47dw0NdjqIp7CTh6ZS3GidAba9NiGLdTDqzmZAEiW
cZIscbOyxlHCU7W0TyYTvSZivxOAxcLhGDtkNvMKBFjU3ZsMcco0B5WunWnTg7p7hYdc8Fhsp+lX
baxDkdqeLviG4b/4815Ad9tiCqKx2SX8tZQODf/4WimTb6QfHPzBUhWHxLaCsNuyHMfD0XgN0ezU
Nd3eqFa6SnFCsN3VGh1k2Ps4fA9bTkceFMQ1cbI+1ZHh97Db+jwDxYrXmoi4aqLOxbyYSL2xW0M9
y06z/uootfpw2DXlh02JEfEPj8lpQhtX/tjDXdJvg/WDDixOPiMZIgUd2+Am0udETrdu2vyoIBot
NbnZ4k71iIksRT0O5wbEn+kXLX0PpwvjadWDYdW8xYguJMuXe+mmVm1gx5rfEh/vLA8uRpujHVv6
VhMo4JcqGKX71GRbkyRbOzmo81uNGUkdKUTTZUck3YPmMJW8dfJRAox8vPQTB3tKYMvwbRtTHOhq
uMsM6yOmGHZs8u1s6dSKY3grMd4UCPLUzERlhjDBVA4Jc5COeTPsomM33qYp2dYL1j+z3mtYCDAF
egQqPnzwg84nJY2QnciuLH3Djjxin69Ay1iTImPeZ6g9DFC6Ir615peU3GTTxV+EfO19Ub/U+tuC
l1caUl2H96pc8YCm0/cyV3jr6/JdqdJLnRBi22n9RZmt13iVyS8oVqe2l4OUH2qbiLmOWjixU0DF
UrbKx+cQxfw1LSyILd8ThhY5in8QJXEfH8COebc4PSsr20YV8vMMKvM41Jc4vLHMxBWk8KGIHrZJ
vxlSrzfSbwPgdLot0ivzftKEl9GAupoJAJCjCbF12LNvAMmz/+/7DB24MU1XGUnqitLWXsagZzkR
Isk3qihParO4q1Hsl9hQnymaQhOr9Xgmk372xIACV1Eizu5c2dbG8q0K66tUP638sorByVsJgYva
Ickq7OgkjPkTBXuV2d4YIiIPZxlUuXpMR1VYvCotaD4rsBul/cBzUT6Y8Ee6A5PNXC/susRuaCVU
1sJOXEdWIAtfaWknTFCXlieKZvxebR2Lt5lsfF1oh6yAXO5FuJ8z7aansZ8ZmhvZM0aMbZ1uFQll
KdL2QXfVdlumJ0mEz5gh+uR7mqxrtPwzoh+svlD5bKGmIblq/KwY11TSLh04e2vVJ2mWHVMXfmXK
5rM1ZyihYkvzWeIIcComHyviRzLhuppIaCtEqn9aYUba7NjQoplP/x/XpRxRqZKxnohGgjhrsAIP
A9+TMftrjOYIw+Rc3oX4RPm3at81ZIGG5GF0Z4kZhgOlfhPm+sLOtDO5dUoFbsSO5NOICUrqv+Y1
O1n5YWlgOqLKTcoca4WFaGgJsnnZxiI6SWgNmjk9Gmm9VyMDj8xs+EOtqi7+Hy83GlAned+EoAZJ
Hb+1mezpKNpw2FIbj2K46vy+mE5RFzoR9Eq1Lujy19TVhOXm1YSGrmuUz3q1zRhohYhX6d5ZrTPY
nKgBDQ4A1zsVcdtEG4CJW83NI0Dasza9c/AOyl0sOz3kS3OwWTLsP68x8S2o1p8ZsOvoxvOh21f0
3KLb2azMoXipSxM25raa/lw99UwSSgNooPfbSYQ33q9SJk5P+q0QyWtz5rT6wFuS1wgT7RqpVFpL
rqKJ3kmijg9YKYt93k1k0QHypqnbsrlHidvA1zTTtLdq85nWqtrtjOradbcl3mqaqyfaoQYhVrTX
vqkYoSMWAa/KQ23TNFjSKl+GddXE7OSP9CW2Fa08p/OAcfyOpW1ny+U2UjJ1uyrr92w+T8xm9Xqx
pZ9ivkOHs6I/HKGU4hDMa4jVCavUh67NFwPdptg3KB9EF8ix8jV2NSLjYj8DxKjlXow/kbYiP0++
LTUHC5e4+2xywd76KjnOhIDT5Ca+4pVlLdTWgw6DvzJLDPMZvwsoyuItXOTLWeLFHmUDK4KySYb5
H5ah3v5JtD/FDNauuxTGGSYTmnjBbyw1p7gtXQ1Hfmq0x3y9tHq+pSzVa+GOtOLalu9W+ra03IN4
zcUhn9Cyt8jFtVNLNlXWCkDKB1/hVxbWqcTNHypE+FmDoRUVWrdax1b604jMzfENmy02mIdIaUhq
vPnCw0EUk0vX9QE9Q06RxB4U70LVoIrj1kf8rJrCicbRrdaTbpb8Yhi5EEIk4W6VGqBFhKhYEss8
WOqnQn1SmW/kbb/uyYwF2N+s5CBZM4bW9e1BfEVeVe9w6CagksYOwEjXt/14bganAOaKbnrkNSVD
Nups/bd5lEoBjIjsVULdgU4CpVL8hJh8k2lfgv0ZNgF9lTRCvLY4dKXTECNFoTc2Q4xns5SrGt8R
7EByhtGUDK5XlBVNWDhJV/rTMj3VHeTGMRkO3fK+6G5qGo6aHfr02s1HE8GompxrWeLRjLP3utB3
lhB8et92fWmlcm9asLytjSoTa6T0xdixYy0H7sOoDY7kdXnsrr3YV7ZNnx7GLVbcqofXno03Wf8z
ihJdl7lPovU1bT5tZSjwrWB1aCbFxZ3qLmqP/CHbSikCWXGIHj/R8MWazjePXgp0GuvfoIde2dev
8jg8JdAxg0VwdHuQxgibmOTFbfQSpY+nIrkadrJv+KTVUPFhXRytHXa9dhTyYpCIygibRh01eVkg
990JszHD3YuIqn8YNRAAQAj49Jd5qboLM4KSRwNRybKW7jJ+GYYGXDQAD0T1llws8NSWzX8aSCq3
HNVedoq8LG4z6URylk9VmpPMEjOFlWMPumKO0eyHoqekrGHtbeZhu1YAEFmLuxPkaZi716SteNu7
SKYaziBjRe9V9RJJivn6yO2TXZP93o1GY9jZCsBBZIMl6Da6TTEjE8UChSVFWu7NekbamSn/srZy
1o6kAvTwDdzzu8XVPke3BhLIwDhht36Ytp96f2lNzBILfrBpLn7LDrPz0oXMqAPKfqV5s+jqbYuB
8Wvqv2NNfWobZS8eWRB1canJLjIrkQTVeG0BjuHUViXbRIBgAuLYUrgWsczMhuE35g/lRuQcpfMu
nH4jLMp2zAIXh1d7ZEwqxVKfyxaRGv76kc2T4lYDb9+knMPH9lhDhWjye64Y/4g+kqphV+Tpuxbh
xy2L5dmiS+AGahowevY6mNd4mXKETwquBq/jXWuHZ0FcD7L9JP5e+p2aSJ6sesIadrAr25qgpzov
bjF5WcxNK1I1sgUZ0WlmQN236B9Rdi4KN0KejSo0WVA3LJeEVPMNczb5AUh/Y8m6FOvqaFPopJ0X
d9232tdb3iV37OLDwOakZZJjwD5aOdR1E25VkKF4vukLg5l5E6Cubhcuq2MVOSM26VhSMf4Vjwcu
8akt22rmE4KdJrxNOm2GotnWj/EC1K2pP7D8DpMvEtxs9FOZYOT8rFgPGtVHRCQqWGryjCrrLKPh
S9kvlIwwZxP/cdjOM6MEljf8i3GSu2tZco+v3cmapIcn8gq6U6UvTeNjvMWLf0kgQxe2t1f0ouQH
yPzUc6TiGwNk8KPiRQxeuDwrZLJIO15LLK217bfSx9QjrEn9wXDm9gPdd0Qxrvzchft4elmU3RgG
WSS5c3IJ06cc7antzuotb/xl+ikLzy4/E1h58yMxIKfeeljU5D3mrJje5NyzKKGajioAp1QST1Oy
z64d+31xmQsQc6E8RJ7JU2Qx2JwzDg17vJqGW84ndXwr9ZsYzbMUGR81d2cuTszArjyeoCY7eXht
4v1g3zWG5RocPB/DyutsMzyLYXLUji8tweMxqJjAWFYaqkmmwTrbDWGHHSr7Krf0g/Yw1TaNIPIT
WtxpyTgvlI5J9H+cnVlT3Eq277/Kif2uPpIyNZ043Q81UAVFAQU2Nn5RAMZKzfP46e9PuO9tu9pF
3eiIHTs8oSGVuXLlWv+hvsHtcDVMESFqSqkxpuK2qUBjiXzctppLJyqvr3wnJyy0o7npAGAtS2hX
Rvql1F+TaNyUcEnGAnvbapoQwOlC/pG1G4V/aUTVZVWU20SDLZVoGwMSgIsiTHqtZj+YYa2m78pd
un50q+eNR4nZvioMnZOHAXqaqualR9O/pqxX9E8qxgE+M0lgbHobxkZ4zkOXk8UDB95VFgnRCB2v
TL+hO3etdA7ROZzgSB06JyP8jhsXjZwh3TT2rTBvTXHpUhKiA6k71wlH9Xrcu5axsMqyupKO8leR
sr7Sm0BwhDZ3pZCQorGo+OKdIV8D091GcLziiY52DAKfLofqBEtcLGwTThYCWXr0krqgXhWtmdGU
G8q3hSSpdaerSsT7VNQPoQTyqyWftSDc+WAzLC24sepQLNwCEloTbT1Xbc0JQgQKa0M+rpDa6GgA
Zge0fxaieiwi+Az9Oteu/RbJ6DG1lsVMP4rpEh9apmpHcBUzU9mOCXRlaYPutoXgPZt7qtu05vOF
z2lRmQNkgbBOF22pf9VK/0mLaAvTmbJt1A6U9d1ms66StQEw36svh/DCDklX1PgjiKJd5oFgh6hA
BmXlFOnGGdmZbVqvXTvA2JSRrX37oIJw34DNsXSqFHN+nsDAzWzvyqgQdfpkOsjIOWCBYgq7dNaa
chXBicf824JdWGuPgVmtPDoDTaIAbBwCnghYd2SVq2mit5uN30sPGIhGSwbRl26EEOWm1w5VwwqA
aRsCKQIVuBD0A9MkW9eyvPfz7NZO1B2+yZdD6t4V7T7qEVVq2zeANJG2dbXbILZWSG58NXy181Nb
X8YKcgJZPm1Ib0ENax/7YJyiAUDxx3JUxqx19ScxqiPBuzjIptTxeug2C335Mn2B8LyYJRMP/QLO
4BnJxBNy1MfmukUcdZZuWiD45IXSPhXNfeM/nnmB+UH/8ALWkY56KZU+JsI0drreFzNA1Kz2o6ki
oIgW3SFjLMqnNu6hxlqVRUav6Lm+tYFLW0lOCvTBmec4IXB7bMMbN2ZWdR7onGm4meVzE/jstAAv
phX4LnhK5rpMlhiN0/P0tX1EvUE/c2vn1BAcSSBXjbAn22FnGCTCumh32YGvQ8gb1tTyQEs/xNhz
0ruBXpu2ya4Tl71xabfPQ4PQQc0E08pN48FVhA0SNl/LxFxHmvedXaxWW9YvhbmM0bQXJbUHWR9M
a1yaI5max0uV92r8khGG62dRGtsQ/IfuQTKPAvtZ9Z/ZQyE/QclcujDM/GLAeqLdRpZ2lcgaeD3K
71NLRgtxnokt4OKnCzv4hCOJU6FwVrKyn/UOWmW2Ldtqa8TNVaY0sEgSk1aywu8J5wOzvDL5syGB
eSfo4n78SU+4ZbrHJqq9SusuUKXYqb7WQIInjS9QtMy0pzDXYZSHVB6+9yZoEdk5HDNtU6fWaiHD
I5sEgqEjh9cqTubifVJc2qg+otGT1dmu6YHllrFZHQaHjMXM/fpT79kRHfjeoIbnAcyCihTSEEwm
+KWtW/tnFryYJ8Wf1ss8f39RL+2KOMnTTJ9wl1TXt6v0yr/LN+HiZfVYb+NmoW/Ay+iLL9oSviAA
4MVVv3hoV+6Civsy2PwIlq8Qq/Y6AO/1uWE+tXSOFGOVq5m15gTiOjC7LcJbOsAVrfyKbv7XyjEX
hSeouQZr6pFzZw+oLlDYMOqhXQkOG2hS0pJJGlLOq5YeXEc+vS1R8X+J6i8hB44UmVbrrlR3npFs
HeDrbYCU/EjrrEeVVbfMG7C7d/2rXnxOrN3wwxrnGziokE3bNLuPxKOG9GOxBqIT3OoKKa4Z83Bj
9i6srS8doMPMvoLEK9s1GM4D/tNr54FS+6Q+j9aFjuZHjAbqXiNLa1cOeS1tddbJVfDUGMDcwTjB
uFxPEiL5RdZTx9+gung/c0QpPv/oHQA88CmX2NXoe/GKrl5x17fPgs2GDZkZn8a7hC7WVNzSSB4K
xAu0K1CmlTssepTZuoWPwFVGUYdSWf/ofKEnbYlrwd5MEtx2W/oxsPjq/tJGDKmNb2bpsVR8GlAI
Bhtnfq8LVjYHex+MBGZqEyCQ/sWSgKxVexGm0w28S7ZNpcyFrtus3uAuqQKITvIxMeVdGO2DHKCP
d5uCqURlIaLuVa+b8bI2JeDUB9e8af03HHqa4VYM5doqX6ZsB0+K9vtjBbHMxq2kIOqgDgXVx6A8
Zz7ExAmjfKhk2CIn7j6YRXdXtdmLGTsrj4OcQR6TZhxcEd9D8GLcxZa35HgUVusB+QNO0KSlCzd6
MX380YfiQtE4xvm6CLap/1zrNxmnA2oRhXQR5EXPy0SiBazWNk4IpeKGjXmi5SDAE2c8VdxvgMyC
NZwixFkKMl+B85v4MsJwgIYW1Z+r8arNdiawiQoAN8DAMoLLHkZsClb7w0WJztfhcMp+aZk/7IkS
B+5/EDOc4a6V+zQ9IG1jBJeeje5PuCb/7fF3ryHXxdD9gqfaDL+6Sj3G2TbTl17xOW4ORWaujC64
10hm066Dx42/WeYuVQtdphZqM+TxAkR3Aa6zTfOHj9ezOCH6L4+2o9Ywo0hHX21vtzaaQw55ZX6R
Ix0FGHyJxTFFRkpRevFNA8Fjufl+DFEqGG8DEc41J3pTdfiWtelDkYwbCewqpcGvcNRy8UUKwM5U
VbvtK0pSsG36qqAAgUCVE+L1bJ+x4P2zqrTjHmVFjVZlgROGxLkfcq3d2JA0ij2A8DOuAvKPMdhx
j+R/Jci3wKBkzZubIDJekvpcNvTndM45VnL3vTq3kzpP9pa5yG84dHD2Q4WgJZX/MX6SHDaslf8l
OOP8dGKYjtXctRxlwXDkPWKONY/VJ+2e7tCsmZr/hzc4mkqDW/WZRHNjD/poAqt3Yz+Zn8DET8/W
GY3kEwmwcyzGHpea4YqIWwTPw2v2Gv+QP+qDds+JpjE27muzN87dadbX/vedl3zs9503NSLHFCDN
9/0P3NnY52glgl++NyXS4MvqSr21ZwSDT+Tb1jzvftnjW1RdExyhzGs/psgdamyixG2QQTligR+v
cvfPc9i1jsRzM31OUhJtuKZNBFsJIcAKgTigscjVWkG0cEGspkFyAdpln4HhKOJrLXz1UUfX/Ak4
2bBKu5sJpLL2FpfUwcP4MqhpPlXahZtdqZgoa1CdLsDA11Qd025lpd5KAN4NZ7ZBmW18WpCcA9H5
i2v3XiWvhvGgom5F3W7JnloZ+xq5MlFTrI3Dpza7yYGQo+fhJWwZxrcKn852uPC0x0K9GrF+qCZa
j1G66hQYQQM1aC+iZaC1eOk9lvLQ4fjdpDcAPoYCI4bhWxEinY4nQ0v7ZvSuNA+sERn3dZ+9DtNn
s6JtpNKbaoBEw0mUTm1E0yxMCmf58Sd4nzj/PqFca55ov3xm9uLO9cYCQgBaXpAc0f3VuuewpkoC
1r2DBmGDF1Ec96fEOGjylim4KdEdBkXVq2oBRHIQ8NZjKuaJv+9L54cmYcekzUzley6YOzpFSapA
HWYd6gBtBXmdnYIOAzMvboG/29USFkDpcBYmD4kvjbqm2b/vtasm2WvuVZdeebYBOO9TAl4jAVqZ
1Idi3I5RfdfRTkg8Gr1F22wS2n4LS6mDFXqvuW8tc/d77e98wKI65LC0eaCjuC6a4RAP/Yvwu60c
xqVAfWVIEJs3gxs5fRuyS9HsnWk6kywbp05WR/uA3lByseyaJlKzURoShrCuv2oy+CwDqEpXfoqi
MHIH3ZkTx5/jKZ4bv39QUo5+BDyj75qgsB+cKq5v6URCGEnz3ENnP8sQiUmcFfC6GIE817HuPp5K
pyTY5fxEv0wlXZt0QtModlpd0cWd/OwiHu0HrSUxzEAFZs4QQJW8tfSGGuhbWurrTqvB8/aUTVqq
3DnFU08P3XPh5VQScXRMGaTn62bs5ShM9fTCAO4s9Wf/GVnriF4DWiuugGLobi1BdWoF9rIAEP5m
PRSHsHvuP2ucBWgavvQ3fD1UgTbTTgMTxYoHwE5GgbcJajwvdoW2x9aJnimKomJrLrwvzY84uQbF
zuu+JTjAU71hR/tS4RVCKvBK7qgB6xgX9hu4Ja1ex1c1SgVQqDG92wBVbzKU2BblN5jTlb5I7xDD
dOU6rg+ooUwqAIi4o2afnTEseJfy/0MMkEebijkaZT6hHnWNKvyF2MZX9EGugW4uFHbV2uKTi9eY
XNpXmLYu1YUH6nKhYXZWXNj4Ptmc6+KVvyCz3FLIm39qlS5hWa7QY1lKSkHPYg2LbpMsoTPewpu4
STYku9fIK4PG3dB9vEw27bbdqbV7AXfrzLo7mUIebWC2G/iVnfNW2DYv4fhvzI1+gPuKwDT24v0K
naa1fckwL4aFXCGOunx7+hys4gvykB208vLMRmqcOC3Lo10unNp4IHybOMTR5lxBV1nOQ2QvgOcu
URJYhBfq85k1+Of8wJVH4byiAhDH8738vfaQXeKDcDe+oui9zNb/YSFOHsUzrwF5Upmjc+17oNLL
+MY1gf9lQ2ye+XInjvLyKII1ele6Q9w714Y2cy1brHXKKEeQXbvwkvKsx8yJ6CCOwlUmvAp994ki
Bu3Vom9XcvzM9gPOwbnobWwS6p1LWu2dy3ZOBGYxuyT8Eh7bvO9KPwFl37Vo1iOFqZVXKZVeVOxQ
a+lXhYnFSXZmIpzI3t4rN7/cTNDKlUlCi47a0GbSnwXEcvvc0J1I28RRXA2kXYyxFLjzBM6hK+EA
osb48QQ+VVoSR7HIcVI3t1VLCbTKkUiKK1r4sfLsZglhA13twZ6ste7Azy2A89waA63l0ELVCrcA
tU4tRfKIgSyq2gKRgrZsqFzkXrAYJr0FkGyiQjKCvsQcBy12XQt3dm3ql4mr9F2LRMVqaODLdFDH
UbfK3CdpIgqJta8Pqi2cPOfaTQ0ERX0fza1E9763qNouk2KAK5DIHKEEtO8+HolTeYN+FDYyu/et
VhrpfjxEoCExAnhLiwuTLsIM618CvaJz/fG9TswW/ShqOL4q2kzjVnmkjEs3qy7A7orVMENZP77D
iTUtjoIxzeNqAp6JTUaNghDS5ETEJSIMC9M6s4udOIS54mi8wsqy4SVxCyXicFMBMETMXFnrzgGv
ZxmOvu4Hp96bXeHfhqpqr5IUYh66tBGMsGJaRYTpM0f/E+P57vr0y+pTY0q33rEHZmFJmhpeueDA
xrA887lODeZRBNZsYUf6EIzXWrnHBMIcLlwPwZtz7iLEoz9kA+/76S8PX3e+zAeBn0GYVBTakbCt
952pr/+jiWAeRV29CdOkBMp7bbsI30jd+1aj6mrW/UvSReeWzonQbh6FWhiyajInnZuM5P1tBNA9
zburKJUUiNTO9abbSYzOAqH2lSnB0Hz8bifionlUaSgRxClL3xwg7H1u06c8OlPBmB/7D1/kvbfw
yxdxHRrGVcl1A+MqzmblP4DkBsRQtban1X/27Edx1w6btszy+dk12unuRRhnZ5b+qVE5WvoV8hlO
lXLlWdqtiR96/YwB1ollYB4t+BbL09TXDC6crFBFHo0VYGiE/j4ekBNr2DyKiVXdB4FmcnXLUQsc
OnwTLfsztbtTH/RoAYMjGoJofnIPWqoOuWkm0mf3rlyC8/z48U8NzlESpVI/mLoE9I004aYLOt02
6hCvHLQ/vv6JbObdD+mXORlm/RSg0pvvbdDsgT75C8NxzEvZoQCIfZ/LRCX2egkAgNxEqvTju55I
pd8dGX+5q0rAhk0yy/dt2L7ksbCo04t0EycoQORxCy0D2d+Pb3XKoPM9nf/lXnbb5pCDpmgPVSi+
0T9PKezppXYYPovFuSLuia/0fpT+5R5FGLoFRqnRvhE5R46sDJG5Ld2XyAGuWkDwP2cSfGLGGUfL
OxlCzxB+jVIsuHuoQEn46Aw7bYQ3V3/tVHGm+HBirRtHa71MtURKIKn7TnfDzyUffud7ub/9+JOc
WJLvO/8vo6WCKPCCoor2Mrjowk9Rd6sXZ1bkqUsfrXaa3Y3myyTaa8iIps6ApO+6rM7sqKfWytFy
7x3yU6NjVNJHhNwzSF+IsRmoHi4ntGTPxdlTdzla8ZaIOhCk89jTdOs21Xc6MhGGEv5iQAfk7eNP
cGpV6Ef79+gaTTcm3CVChqtaRR2uDQg8LCDrtdqVD7uhPBPBTryPPk/lX752HDYxzsncCewx4H3q
qBB83XqNLH2Fi8SZFzrx4fWjPdvDGNePc6QnR+9LlzwlSY1Cx+vHg3Xq2vOq/+UNmtTy/CFMU9QV
7joIuUh3qyY8MzwnVrQ+3/SXi8MRq4UJ8n0v9+jIt3DgKIDf6eVa5mci4InFrB8tZtm0Xddl3KFt
HpFKg0J45tFPjcvRehizwi1Ur8GqmAbEf19rSKXNmQh0atYcrYJMq/oISE68j8wVIhk6shXozc1c
hlWJCN85D+A/j43jHS0DmRRj5jpTvM8RddPMW5Fcfjxn/rwj4D/6+2cFeyYrO2xjiIgp04XCoyNp
CoAwtTLz8eN7nDgqOd7RpBcGFRw3CuN9H0RojdtZN94aWtYCDiYcGYrq5BTMOs9eHq2B6vVrb8rE
lozlJW5cbWsEXX8mNp4ayKM14lm+ajO7SPb1cKvJa0yQzkyyE+dnxztaILUaE7dM0mRfoDPh0TeA
OgC7ftG++l9rSLY4l52Dn5x6iaOVUkxGq9y0TPYRqPTSeWzqMxHk1Gw4TnGNbJqU7cV7d9I2Eg2Z
ilp5iAuAc25P/XNG5Xjm7/OtTWSlFRl3aDUsBRrEWe587UdTIccqotXH8+3UWxyv9yAEkmTRCY/g
Z7fyIfYBMIC9yKdzvu2nPsDRqo/tfLSNQdEuMtPHpG6AGGtPHz/8iQFyj1a6ioTmVVOc7KfX7pPx
Uvzwv8KX/fjaJx7bPVrsjWi6BBJ4sm9G20IkzvxSSe1MDeLUcx+t8QYNmZ/wgxb4AZ6Rj/aFOnz8
2KcufbRmBx2cYhkFrCw8L2hbgog0JVI2U2TjCYc8sp94/+EIHS1ip0jtNmgYIeg5OHq1KEp8/A5/
3j6d95b0r9tniVkbMnnMmAZ4zy670O+8bFc8n9uHTl3/aOV6bW1lbsCcx/TT+ESPfnbhrqAkL2h3
fvwK71n1v9cFHPdo7XZFHip9Rpi01iK9qZ+LO+2eDUN8E8vgyd0u/TUY4o/vdWKmOvOf/zJckabb
uuvr8V7LAKk5a09oZ6586i2co5FSvW+OybyVKg0FnDzAqa22ONWhLAcKstbhbod4U2Qphd8e7txK
a5xi7dp1e9PUudzkSZNfESj99ceveuLLOUejKu06b0RhxPsSH1nwaV+Dz9YMHlvAM/j4DieSaOcd
hPvLaNZ6D3MdM8N99grXG7Rh4i6SL+arc/C/ciT4+C6nPtlRTPTK3NGxVEj2jqLMShU7r6ozL3Di
0see4KrQezDvPL9OkT11sDSN/DNP/efc0Dn28dZTMVbwf1g3E9Ms02D2i64YUIrsy9XHA3PqFkeR
Mdcd5CGmLt53qHnBk0fSw6aif+4cduryR9ExbbMRP13yjjSlPbYbw02vzhRdTgTeY0PtVBcNlpJc
uj8g2Y2hTrUantOHj4flVMJkH63xoQwtze2B2uDZOHzq7sC8zG7Qt823+rb7Vr+cuc08//4Qteyj
9Z6UIfIXMS+BvxveMePsHbFAxszYhDTDMG0WZ2bpiYVsm7/HrCH0PT8Et7oHe4AGl9UgNrjp/UX4
WpzbwE+tZPsotZnNqyVqd2QHCntbDFdg/BDq1051AdwajX/3XPvw1Jo7Ws5lm9bYLjNsJWaEvrZt
Cfoff5ETE/aY/RDpxjD5JQX/TkPKDVtl7SlHKOvji5947GNKg+i1dvJgQF83BcYS7IC+cf9+5f9+
Hf4neMvvfk6Z+h//y+9fc2TVwkA1R7/9x6c85b//nX/m//2b33/iH/vwtcrr/Edz/K9++yEu/M8b
r56b599+A3s2bMZD+1aN9291mzTvN+AR53/5//uX//X2fpVPY/H2979e8zaDnnb/FoR59tc//+ry
+9//MuY1+d+/Xv+ff3nznPJzl9n3PHurw+d/+5m357rhx6XxN93whDBdNIekORdn+7f5bzzrb6Yu
Td0VjtRNIecmdJZXjfr7X9bf8BsVnud60jGksCymR523819phv43T7doxiD/6JmOKe2//u/D/fZ9
/vW9/gts7V0eZk3997/E+/72r6Vv26ZpGYILuY5wXde0jiJwKgw9s8rIRsMcrhgFJFLsVoM9XzV4
ztpA3oAUa1aBx4GEak6xF0sYo+xNCd+TDRrwdq7NGu1dh6dnk0MpjhHTKXHyGdEQsmtbTLh1BUhI
NlLq00WgpA9rv67VKjbr4AUHdbRN+hqLx0WcD9Sv+i6tSufSFWjA1QgHTbGGyBryTsWL0wm3Astv
mOaiDxVube7oIqk0FF6vHpKpnYWlXVMgt2a7IXpn8/tP29Bo2+TT/B6oANhxU5tgx7XMfQigED76
nYg4TfROlk/7Dk2qdBcMeTIhHpnUGtD/WLc3aW9kh9aLCj9aS8cy+TeW8Cj3gGuqEM/J+k5Pd6bg
2Jkv8DPNQOqapMzx3ki514MlWtNZhPQ4q5Ve6vOPxCGCTrsKWAM0HyuK0FHzNSXNp97B9vDAY/In
dplEchfLcsQAC/UXPKdMfvxr37iFu6tyJ5APqPR5Ty2clngZ20UXVgvTc5D68h2Y49hp+nHfvtEg
GPN9E2YG8pyiaBJkACD0zRKAVYjKohYh/iVjIx4OAmWk8kWVTZ7f4h4eF3sf+ZR404WTbyA6ZgVf
SpnE2p3Sa4mUn+oF2JloQAzTR2iBZYv4Ozx7frMrLdxQd7YTjGjuIQY9PabpmPS32jRF0Rs4Mx1V
cqPOYNpUIp9tFxm6p1ILe1T2fWmXL5kljfjWipIMzFzOl9z1zhSAuW8L3GpTEff+QxdhZaOCXM3G
88KoEM8rtPhCxbGJnFuYh1b2VcClHZA7tQrrxtLLsX1LwoJvncFfj78LvQIXCIFcRs+Ms5oOtbKb
9w9b6x5SQIXryEeYO6Bhlk6JM98TjfkWVQvog0y0OJYhbi6xrRc5uvTFBFU0QeB5iwWFF9G18hxv
E4QNyrqW8tGhpmsomTGJGzPihU95aZWbCkYhdsMMXoeZklpZCWth0SBBeTvWQZft4sDzOxRtHPs6
1M00+aJ3qMbwvbPE27YJXpqLUYsbFpQbac0lotpBCxda4207N+J+HV+7wbbPQrQlq6vOWGl67H1J
qbxivSw778IoEKXa63mPr7czKMylldV34GBjlcqN0Ux8ZvP9/2FYpBM0yqyR37GdL26GSlrx/udD
Z/XE9G3ZlGPS3oFfJ0M56Y9uaypkCJJ4vAO8ohXoTOp8Bd2eBkjUFGlnY9pmYOA6qGVvxvuMDMy2
z3aT7/jlU17F0XAApo5jZGuGsbbNnB7RWjsaew0TLxV+z5NBUWbSAxndZwFiJuj2WaFmwLHNRsht
gdZxCW5lWpdj2eEOCv4EtXxVCM4uhcArhsIc1qYNLLuYpxphfrpGHOjrKO7RGlz0EQyny9wOIzyt
3t80HigKHVoZi/KlEME8/20UBfFpQGc0DaJa/9a54WQCpULOCM3xiKGSIuXd/Vjny0R5g+v2mElY
aV4gGTB3RKMUGdAOukngRePS0u16l/kSQQwnTDK1cPKMSOQWCDTNGsDv7OAmH67qRDbepzyoMrV2
zE5vMI4S3UH3w3p2lbWRKm8si4lnGJPD6KDBKHvERj03vwgHDRdnPG75zmC7DVZgWDCLWlS0fRY+
sne+jyEMOnva1N6Ffft9Ksxc3YdlHk1XbaeDxK46s6y3noUAQgkcSGx60xjRfk9YkHvDm7TyfpRB
qJ4xllYGOnpD4HNP03gOwiIBfKriKhsOScRbXWZDzlzWhpQ4KntvZPGkKc+NYKqI8ivbLBS+5Gaf
exAzsS9CTNpKR4NAbIylhtNWZA32RayQCr3pHD+CSdxpDjUBeLgt9KYIibnu2nKHaOoXMD9DbizE
0O0yJPOyFO6OjQqpjBDzvA7iUaB32SZ8n07Dsm5tD1Bh16nmDNCFw9EuCU2xIAqETsP/g0QLie8j
vl/lBj9M/F+YkjbSbWgtfE5lCIBANpjR/fzn5dhjafRzlY3VyOwwehLnhxAZeXv3c93BN5zGreMb
2EPh/Zx4h6woHaRRhdXMuiVmba2KhJ7lzTggg3RokwzZk1gggXud1yHXI4I0Q4ZfAFJbQbeC4MQq
DdzSK/F81YfOPXgtUO4nciYnvZ2yhL/WezfNb43EDjEaK4QM/a2SnevQ1HJKvs/Pxd/FRcfWl79f
sZwKJubPX9dN0WkPI7s6W2osOF1MYe7j7JrbcXFtjF6j9j/DVfK+8SHDB1D/5zIJOp8teLCR1Rsv
xjKbF/QQRy4OGUntlLjVoPvYp+2ZU+k7SuRfyRHKMXB5LN1hrZmuFPYxKcLxwTD12GhsxspBzB8Z
boYulvV0KEcdrUG/nOArIl8YXCcsVmuTv68UIZMu2QBrm9FuvoVLQJJiWL8QDZ1NDIBrgkMaoxDY
1BGKHoPbGM7lgGIMNi2Rrm+ywkAKJkAlRd8WcrBLBBQbB7y6nubVpm58dVEFSZWtf8lc/5kc/poM
vnee//W6ru06pJQW+Kv5nW02kd9PaUZXO4XWZxkY/1FsCkPEyRXbZfSp1o0++eyg+LHCtQe9jcnL
wnBLYA2MG5nVuFiZBX6R94Pf9f5FgZuSeU/a2d9Kr0WK/+PnFO7vxyMXlQZd14UkdTUtlFrJgX8r
gU21o0mhYn8zNoWaHs0iEf7GQJjzi15XBIzSTdg2kbZRcmsWYRTgK27yJ9jQEvns2GY6t32Y+ndO
puz0LiuFXa/6LGn2WecVYYnFRYnRlKSODVUWgd5sqQ3ulFyW75Hd8kVvbVt/wM2kNoP6pZtaiWyW
hRDrzzCVTwXLmHnAXcPe4H5T6LIIMUyxxnt/aupxzS+Dem0Vev6U6yELRfYujxe3mGofzMHg17nm
scM2rcf6ihknGKVNwQZDeOVPpF+kw4tJDavDuCyIM9zOqjCG2FqCEsOHbSjJIcKhIW4yj8lSpihA
VsdI+7pEtHHgGgVc6Hl79Du9fCl11+EWil7mrsl6JKJ8t8VyJNX9Gqy44ZDnDezWajXmHZtENvZs
Pz9v04SSx0M3o4+WUUTGgWa8X/OPVO6QLOmgDOsnqnllfjsGKeUeL88YIlegDQhVNZjfrWiVIqN+
3/w8NZu/l2gYMgzNNLRvnI14LuT4yvoJ7U1+rC8Ue270HowTpfzmUpf0VdRiVLTsdj/vPCFLbGor
JccBabHyPU39uWO2yDuh2KB5vJbjJ1F9lbp+gVnrqEnQK0sL+X9j0zUOEb93Ska0MCdeD4lwHs0Q
nSLtjcOxuUjeN38g0VhtITDeq4MbRQ5oJegONR3zHjSziwpfM3S3SdCUxaEzs6hcZY3tyXUBTQSK
PfnvPJmhmyb6CvkmAxX0ALy6+SM14E5+TnRlOyvlkHVe2n7IuDiTxZZfWi6fU48tRnUFAz1xvhSW
73N8UzlOkkrTOk4WMNW6FV+/ta+FJmyJxxKHTISF3S4Bl+QEKTt9Hpd8h7j0cbUlzZ9zkDYv6qef
I9XJjD/xFW5Ayzbt5oSTQ9RTqAmBpTD0la+yrSPQnI1B4kyGzwcpkSmI11le87i15/InthHO8XvK
TCaHl1Iufmx6fNWg7w6mmO5L26lqEPlhirmRbRJxPeIWesMp7QdMuJqaDDgfO0yJtSFifdX2yIKh
P1E8BUNfbIXj6FjPvs8WPxsc94acpHjVkzSsbpuy6YnB6Ch3DxlCafWT1NxhziiSSHCA83kXnO1M
H/saqTk8e6fphvadJj+qLWYVh49BpcGXL6m8Immm+ba/7X0bQouPJKN+aQhYNlcOBc1pFfRphUCz
6yD5mSUTC/DnQLqdKfh6tlVD5Va5QvuvMAMHLSKf3eWieM8Nh6yKWQ11qRgnqDhED8ev5gXycw5z
oOPlg77n5VXkByQZbRmF8jE1YK9XnW/cBVWItKXjRmr81GfMpVn+BbA9SnxiRHswDpLP9oTu3cHo
+86uViJmwr44uj2TsTRhyR8GLF8kDZvB8imgjVgP2gkSnbXrNZcpSQbz5D3YUjWYDf4oMOCVU7Fb
/xw8GSqkPUMVzI7cUUmSl8vaUEg/dnPeOaSOkstkUtrW78pw3KMTR7CqxkL4N+Y0DM6hH0ipd8qW
uNwNvmk4s6eFlw/fJks6mKTWmEXhZPIes0BnQi430PnusJbqbSKOjZD7dCO4rthHhVlMjz+T8/j9
7Be2reHuSfZyFIdtM9/rumws/jnUft83hm5r5sY8W3uzapEukN4AtC02OqRjbZaDddUrTUjsNY24
lvhE1/UYLr2kIbIGVWKlGwt4s37txJXm0l1oy2HuHdv1BpeFkSaXcNJ8643NlBA4kB3D/T1EfQ2I
adddIAELGepnzEHxZg6BluBr/KwDgGr29b0VlhUtGOmM+cZiK/hGQWskkUhaD7V+J03xG685Uwzb
1nUa1ESJsclVUE1pua1cssPF0Mi038SdESF8EQ1TtcpdHeS9MZFPrwbbGcW28XCK2IXSzOBVxRju
dYAZpRFuhGQt7EbLZ4dzxoGZOtPF20tTlhG7RFhGCVl4pBfkydow6htd8wYF2pivkqJ1X4nsS1ez
N65HPa+eUhFRFzKsTmuQSWLyzJlw11EXaVDTaMeA9k8QdUhgIgkEhsey4RZAux3rYt2VYB3xSn+P
BnaYsU0yj9+3Sf7nSsPAyhv3ZvMFluW8jOYYPxyQ8hb5lzDELmIzaSJlGfVOa+FslWBO4Bz+D2fn
tSM5smTbLyJA0ukk/TV0RGpZWfVClHRqrb9+FiNmpk9mDypx70vj4HR1JZPC3GzbFmmDnV9+S3sG
amFm4VzcM4BU3qO6PIsAU82dSkh6IFuiyPU47XD+n5b0YGKY/D+eOQzkO4k2raYnHG2pKKFlZTDd
vS7DBGGymhk7s4o3QeADuhyrtrb4U5c25dJCEP3Bl3aZhQezXK6eQm7eBvPU9g8aCH9x1ZSJ89hz
bDr7yq/rT1g89odu2PVtRy5NsCclUT10YB/W7/msOSMTXFpDnMME9lQDCRepJh/n0fHMmkhCh+ex
xsoBj37wIU7NMExNIbFWSJzXyKxrvG19B4eDFCuWxZCzINcgEX2LxzB+17zauOplHuYXXtHW2zJW
WO/UgxXezBNNGP7DMKF+lDbP7M3AaBlTo26JClFlSvCxE81PTsFIH/fer7Jw6l0lU1LJVLadVIFe
10mIhZ3fICsb2xbYYc0s2MI+wZiNj94qii/pLBjVXIOu3SK0OiS1M7rnM1iPNJCrxqcb9Kv2Nq2M
h64EKMMle2hstM3tJNeZVg/mGPu4hEtGfkXYRuk6PdFeU3KypCJNtBt9IFSw2gNQfzNuTWE+BoGX
7/uic07kWTZrmeOunts0oys/6R9Icj9Szo557n5zy+GVwM+RCMRx2vraerSc/saQvreSmMoDbbox
pyFuk1QxeHmW2/ym28cDctAycjdkOeDlEWDw+NNEjBTfhm7oN7g+LvgdHmt++5SVBCDlCVbzrjyg
FL0ZPY8mmcxtYdw4eXinTZ90V4HFUFlOP7o6uXJHwski5f/Gx+p7k7v1Az4W417WRDELPuKV7PAH
1QTRoF2Ow+XHldTo9sWsFhNd29wgbb4P+/rJmKP7NCx+iQl/I115BFSk4rkO+3VlgUa7Q3ilhD75
Q3VvYI1wctPuBC0ch7M+xuax2o9VvW7TON9xxrkru6mwXNe3keFAjUi8e77Nb67hPo0zCo3S64t9
obGMBZkVr0nX/PaH5DRjlYwBR95v7VS++qr5YzZpg/lL90vr+sUWHWa/wihX4zj8sYP5gfrIA0n9
BzFnp6RT2zAtgqcyAh01pjevzVG3lx0ph8l8GuSM431V9e3WUDbRyE0PjLMeKosUFLfBt8/fm7F3
1Ujzl3Dt/hpADmlsHHNGtsON7uZd5sQ3YYnuIMbwcuO1kOkyKf1943nfY8f6PaflQ5WIJ5kEb9PA
XVrlSVCY28jytoOdc6hg9UagDEkzQ9LRUwxOFf1IgsqOeMlrLNa7RszNvmoKXGEHxwXhxBS+Da6L
itiA01jIaYlqCDDFC6Y2unaU0WDCzaSGoDOwFrISuMXWyJL4V9kyphBkKduIoHmZD/UOb+72G7J8
GLh61gkefi1Sgb8PiGdBwD+DLHO7SfVCiC5Za1gYdn6sVH3LMNi24y6Jes85xOQSuHQusOducodM
rkNlauFik+oWQU3SomHjUTO7gSYBMLLtw8CwFOyKhBZj3bhj6D0aTt69NVPQliunN0RwcJ0Yo2ZD
5zTg/TzW8YvFGBLjbkR6z63GXdo//v23Wi76n1+K6dyXkkZXCdfEzMf/KNfx3MxO8yLR4F0TSArB
LsxesauqDkPQkKA4NjmkHaZtTXrrnGBNxzKg+YQLwIrqX5fh2RiR4NNrW5b0PyqUE8+pXDFa5lHG
E/i+5WpF8PHUtkvILLkZj3WRavetyXNzyVqtfOWeRoxqSYMHwXIOjUgbm9y3RYeLNWICClpGvRpe
cExdbnpk8k8jCmaYADTvQGDseHJQhSKHk38DlSdUVMrlz8bWZOD/ozoeX252brVjm+Ypdhn0RqdL
q13XJQBErWJ+Qp5o1zx2Kcyfjh4At8Siast7oQzXfuL+exj3hXZS/OQcH+65CZ19H0xmHWCLulyn
Lkd+qvZbTZY5uFmwa0SGPy0wJx23EKX5ZXTcbmSarsriKrMjp3uZyIlrCANafgWNrQ//qRnk8R8z
cVqcmWrXyeRJOGQaU1fMJODc143Edno00u/pYBHsG3dhE94YTUzSuAa+22nJYflYuiGuumPvOsE9
AB3+9lHdONM6zzIP324EtclNQynGvTV1cp/UVY7dAh9LuQzw51ffJs3Gvis7i/sY98Fc71UiQ3Lh
Uqzv73mt7JqtT9zZdzBh+a01Xj9ArUNdAOO23kDXZ42GkgSWLh+CoareJAaV9+Za9Rig7QsaRnzq
rEhM/LKRjPjv5BkTmhqYN7ieagMukZsl7ls21AhYhe22vB+exnSkdXz+bpVXXUBMOTY+2DMkBizf
XvFn/A5Z+bY1ZTTtAFbNFGctPQaYbk187nAp+TOX/9bGSLZ/FH3B9VLtef9sU/L40lbyolwepXAt
xzlcAKzRG3ld6HmD+k0VyjZ3mdVWZJGJQLfFMUkDqzwU57uWGS4XZ/lRGf8Zxk4b+8SfQ3trNfDl
/2D8gJtnbvLb4wpN/viuqjSpu+gtE5zc9ybV99EM0zTaeg4t7U2o0zzgaLdjtZ9VRtJnxHmdXDWR
n3cn33e75snKPHN69kc3H78O5YzdB/guZ3BWkeObm3EgnoK0GY0j6anOMW8q9UC4GpJMnDmWB61H
IOWd4QNZE83D+1cQrgf4d13XHkCCiL1avGL0nBAGzgPrwptQNaI7Jm2vFGuNcqriP24VBfItt0Z7
OBKg5OY3oemywl55dIj8oTzmu4+qrvfudBgFQAA5vfXG8krVbu1cpvaBNwCxLo5SXbVnTYWl9irK
1bQ3/BAjN+x9o/pASpXun+qi5va6Xs/Vu0YzLOy9MGE3SEgVLxECzOVh8qoFoPwNFh+r0JQ88Zlr
yjCgUlWJh7VvJ/z3xD7iSdWw6Wq/MKnyKQjHj9v4kzPobLHxvlx7niOR1diuDfXEXjDM/yCWaSVL
PxoccZzTWP3wOyeuOck9smBFi7G7E3HsCbfnn01F7OMx9/rxLRY5VqmmyAnWZqIfrD0b3GhZlNGo
FoQ8Gi85UPW4GauRrfmy9yL4QvDdPOZGGySPRmMRMDOXzZjuKwOU5E7gEVlt2KYQNeL1lvqJ02+L
KXPdNuFXHCzIA1mxeiNcsxjaHvP4KpNEqeeuQ+BWR4jl2khSWtKKcdzFo05muKmFYeRipoY+KnlM
c3us1prXOT+WAJLTdTrao3sqJ5K6MUuX9krXGsUtHU5v4fJXuLdkGJfu/u/n45m/8u6OK4uZy5YA
w6avbPsDAci35ziZYE0cLzeXL7Cy8bgMfo4d95Yo+qT8USUpeSUJSTwvZRbqx0CwTEfQ0s9kjGEu
jiO+KI09VAji2ou+sDHaX/6PNgoL577oZ9Ik2lxhnedmKX4b0RDmmPymRQxfPiQGqZgyfM8ax0sl
zoRIOdEwDf1Q3OiwD4fH2HD6R7fwMC3xAKVwSTbd9kn3vc/EIDt2fJ6cxA37u+6hDyr1vU0aMzra
OCPvxtok03rMbUjnBnBAuknI7iDKyxyCdstXmz27ORGka/qiuV7VU5cNmzGUWAwGlI+Tz/5u7Vhs
rY/O7Eb1OpjHoNvQnjkFuRNJ/8NPVXf08OD+RAj+niRH66IsafMPjLlpKNinvP8WMr0g6G4vj8VI
/m9kzgluj9piRikDEc/4OxvAS5yNbQPR5n/ZOP/HTuNMYfvPl0LxwJWy4dO4rinVR35LV9Uiy8ZM
nAZO42EzqYH5RYWa00rVI2AuphYDASvC68I1gy/m+zKwy+9l6VIaLti5lfgAWvhKl7jpA+ZXrw6N
h78zscUjlacDMh2LgL8xGyTOUbrUUCwIYzUqeDmRFrSM5YLeqckcr1TYWdOXeJ7rYZ1A0wBcwlDX
7Z9s34ieA0A6XDDPWDZsCf7m2Ouphj2ZPhGRi4HOrhOzTUAposBmiT00NaB45JBDsc6xGAIIHdlc
PzSJJ8SjC+T5KyR8FIuLOidCziis+cnuJvW1cjur3SAxH04T9KRbS+V58cdip6BXDd/6T9CPWW+z
auY+hGfmhsvaYTqWdAj1nu17fS2TbqKqTUDjh2KQavrm09W//f0RWv9qORW5S7Cg4Mh6kr7zY8vZ
iqps5rpkfrINwGhALQAdbKW5sMt+IDmv1NqknvOftG04RliLhPouLhpWlnpyAFU8B2jhKEEW/hhJ
ryVjuSIygIVVgSd+HCR+vzJLmHFjaafNlzTORsnm2RXxzomSQl0r0809olQ9leNwL5t+BTLE6H5Z
ThZGLEmWHfg9VlaQOsGdKkehn5pOmfo60FCp1spLCMKkUW3IoBoL0pZDX4DrXLhDsIrAfinjdflj
xgJsOmmp54OJBTte4mmR9CsnndseYH6OnVszdUyXrWFsLeC1nHjBLvsjgnusCMxgmofnyxKny0Mx
HBXr3TuvKDBj92GIJMB8tHfYdC+rl0F7frjOgij7xeuFaZg8MxPyuRlZKkljJpgydAjyMmwKYbN4
NrpbUEHw/CS25u+8TeB9DvtQaEq+S+x6b8csFLx5hHoSsdpgfRoInphuBv73hYFxWTc0dVD9icWQ
ylu3H11MhIn62aRlEz6QkNDle3yAF2BRNjSuXJieixU0j2HEvrRaniy0gwBSkNkMGKaNQ742gd0t
IoGJZies8q33dBWsQxCZZucWtXs05tqO934oQzKCLE1IczBVbJL+/uKeVe/vao8DBWw5iugQhWN+
XB8PmHthVO2rk8gisc188iWv/MH20AwZTVPvpnPRaG1vblY0WMNtDRfIW6Wu2xbbifwyda0drexr
QgrLkYQMNr/4d3kWjrpRFwgC4upgyG9UXgI1EgOz3CZ2DWcjHTHgb9sGqfc8JUH3/8bI910lAVNt
15P8MAeK4odVsXAzM4o9MVyl0FmcQ+hW9GFjOQRsueYO73OXN945pDMhTSSVQD39xGngbBzxz81d
ZnwP828bkF9B6AOXfH+mmHVUt56vh92lBMyx9IdNVgcxTSY4ZfUVZJ4XO5qiMXzs4zT22OeVVvA9
TtmCjqs+SQ0WEbZrKfeQTZHlrmZ3BMy+jDXhmYXleQ0rXvZxXc557ffV9RTVECbYqDAPQr7P1WNP
jkZ1wOlmrm8Co7P0l7JpiuaOpVM/7KVjUKz+/mJ9oDjzu1uWbdq+UKDWghP7A77Rzn5hWb1B9JaT
s+FNElN5p3mYzOHgyBaxRHceEwPP59lYXgLxaWh6mwzvqVjyTP9+Oe9J3VwNo7EjTGAW3nGPffz7
J+F1jarQglNWps4sXgEvchL96GCCnSlh5+3ClLXwMcliA4kyfe9nXjlnK61/3gXeRlaFAD7sKxkI
bVi276+AFenAU7Gj0+DoFDadJY3kKssGDI0rDjEfF0LHfgCPp8SAP2NwxzDnjm9mJr2YRbinILEs
vLt2E5VGDXRf2XDdoCaZePUnXTE/XP5m30IGfaOHCp5Ud97KaylTDmP6HnZi63p0+/R17iFArOek
YEs8OZGtNga2jksSjv31ss0RbB67XaIsQjqR1tQeAaG9uDG7VFs3tjKquaFBEpXxVEXGyAI+i0hZ
RUnH/vWyRRVpYVq0gaP8pI3+8HItN5ONBzAJz9P0TfOjosRbqMcFbMiTqULmJaOKLAaqgupj311Q
A2IBLXOTtHzua6ykiQ8icm9hvJkRtf8T0Zxl8/DePdyle4PkwdJB8rPVB5FC6bNJddtZXbnEf0GZ
i9Iuu2bTU2NPOboR/LhOPUKV9S0iGqvguWphYq9zVovFdZ85+WHyALLcT176f5FlaCqVXIBDGsvz
PXn/ziWTlB3ru+BKGB7DaUPzsthiM92tEeVHVk7Ce9f+gD+Y6ofcKF3oeHEpnkU3cqcc7XXgXyTt
ee0NWQqZs+uGGXDEr2TLePv3L/TfXTCXalpQBha6jMWTfX+xfTT2ST0l1fUQjF382szM5ZDA+jws
CKKhLbm+9LsX6uaFaTKrsUSEv2zF3TON9L9312fCRgKbgGDKM93p0l9hgbwsrc5rH0NY5Ltoh4aU
UYoAllu4yXW97ocxCA4dAWfDRihdzWv6VtKuM0fV7V5LZeNT31inDjIpa7Kq6Pqj5OrK64YVbbgz
l096oSD10+/BrJJhtQCVv3PWT2TE2j7LXTOoiYBxG8gVoZFyHmKN1w7HotCoC7tcRu1xSmZ32s8j
/pbkidYlLtSmQy52TMQCKX+GFyZrGqEGs1sDoG0tVB5exbaDq28fuzUZXjo0zBu7jimpK9usmu5a
DvYS3XPe0sOs495EsWQB9vfn+EEPtJRaemEfFz+XAwCm1odSi9quSeCHQjSbPEDWiWXqgiGyP6AN
N8MeDB/o8etsF767opHO2pvLJxvFoWmcZj1ZxaeCm6W6/vOBclEeOgSOY4cW3XfUx5M4JjmTNgFH
ngtzOZ1CTrw48+lmw7jgnPTJUGDBVGJE+zOAMwR5YiYj+g+qiWa+tqG+U0E/uVNLVXh/UcguPIst
CegLh8OHBqU1iAW2rMV9LFFh+7Mz0rz+VUFGgMiaqVTv4UagOxcMe+Z9IHovPgTOLPLrLE9NZ9+U
dk7L7CyzXZ1AMfjEP+pDlT3fNOn6Lh0i+wmwig9Vzeotc4hHTThAppzmufVoteGuFzmTmqdlqaAO
uXbzDBogIwseUOt7D5WrzOnKk6MH4+7vN+zjdgHin2OCV7FxdB2Hm/a+Qgz0wnVYTgXUAEG0YGIT
7XQc+CzZI1bWL6UN5a71wlo8UPZoK3QJBv/494v4P+6K4GWiSAnHVZ7z8alFiWPYmFwn+2IJErv1
TC8cju0AZH9XDZOdbRkUK/39Qkit+CMsywuHIURweP//vEQC87qzREd4y7N6f1MIggprCCCE1J7n
tElzi3blkIMRKB/3WRNmfFOuSYUOPG8NgYRFBKaInFJVYHFVnRa8b5cBcfYdxCCf3K+zfd0/r/ly
WEPqNUE4CHpe9EIfHht4y6gyPx2wx52K60ExPd+Xc0VW72QME7G8dp/6AHDhlHcH6kPbvVlTrYW9
U1De7Scvs0v7cJFboACCWbAiVvqrksbQv+IS6LgvwmydcQdQad516ZBH63kc5uYgFHQE5B0VHIpZ
WzyhC8WP3qfurkfPVTAqh3yRyMCgXR7OhTPoDFUg1lWNMP2qgy/w1uJFbG4JMU+mHQBtbC6hAFX/
syCHozq5voEmsfCXRptko4q5Ugg2/njK7kD1df4SFCWhERPAG6k2oUmYU1uaZMIPWTCR9CFJm6PC
16khjhdmEsQ0yCxeJdl6X5r9ZhQUq6p2l/YqC0AI2BfF3/3Im5AwnA+jZDAhJrmSlCxGRllHLLWi
xYAcCDzbuPPskfwBsZvfM+1g5RMGPFfFwXBklG8TXVn2rue6zKMeYyI6OemSk09oMInA5z5yAB9T
V5HnzVgVXxj6RkgPsy+MLGD4zuWC+Qi+uv4kGnZwr3DlBn1rQ9mAqWi5BmlxqCyIrzJjbV8FkKWJ
Lyvs1NnaQgXO2tdgBGujcEFu+8aqnGuyqzJWdFM01WgIjPTQx05TQ/YpZ6Ijvbwl/ctncDpWkvCq
GCVLuks8owqPNGxGsbk0fZYCW97MCBIeVBZn7T6aXVGcSmiOxcqB5vQwVXUeH1j/5cBEU4NrchAb
cXJKmlaJvenzYV/Zs5+Vt74VREyNzJYv+FTM6cZzB87SQXYzQhEcN6z1EDSMvNjj5em3aJZd9BSX
MiM6DFNt/47NTf9Jqf4waS7fmE9BEwy8VIDla3tfBYBwU+qm6k8B217/lBZN9SBN7T0T9ojYySBc
LzqMSZsaX1s/rwoMpYaJZGSrRFjikmkq1piYpsYGkpHV7VxvRl8ztZqXk1Udibz4zBBPaI5TQf4Y
U+bxQgAqbbOf1n4ZkPEQ5+6DMxhy1/h2ke0LftxL0FUMGLVf8GJ+Ulf+faQ7EjMbZnsaRw7QD8M1
P9+wpZmn+6RrSbm2ZzYrRdgM5l0eRyQ7FWCmzYkcQVCni2KBdZ9NlK7qg0ercPi+/n5F4v157rtS
CUnrCr9vmQRQQL5/CEQl95nKElb3lvb6x8Hi/Fibha/FNhI8eXJqTPzwVxoCBLFHmpCU/WVrG5e+
6B9Z9QbuieRiT0f0rTWZAMkZupCNxaBKZYem68gK1piOVUqoj3Qnfd2FPMZN0OqmJOg1ZYtduz1/
3ml5gCsfwsSwE4NICXzNRraRhFsYxtFLGp3c/k+/bJKr2S1bzSc9+r38RKRw9mB+dwTQQSDxR0Zq
0+/4/9I924PovCSwTgNJxx3GMUlZ7CvPUDPSmyL5MvrULgm2OXIiDcQwkqhk2/NNjdEy6Z7Yjfv0
0WdOPMWnu84Q0BFxLfKkw1Xd0Ceo0T5e/dL3WR8oGX27AHnEs3H89mcOdX0++hrHNxFoSKhw/n6m
xrxd2KN5z9B9o9AYQYM3IYrfuVkfP0MgFAVErKksIAS1yHK2ZTg27Vq3XffNSMMp+EWJ8GaILEPb
3DVJVhjrv79XHzpqPm7hSaoVZXLB6fiJ798r05jAWo3eOyW1z/MjdcGpfmRiYBQL3YIdphSjId+w
puX0DntgrRfNptL64aVUuz+Xp/73azqvBv95oktvCF/ThL9i2z5Bbx+tFWMsWMcBQd4+T/qsOV1g
1syOIRqGRTEWxzg3svG/CfSYgQB5XJDUnkUo9M2qK5DHgp9Gm0zFdreFcTC664JQ3kMzVi6V25vY
aKisUMkxz9xc7ww2gDAtkpqhRaNrh2sQoiGYgfsNJ/tVUPr6Tyb7jzSdBbXxEUhbNOpMNNTW9/de
zqJUjtPbJ/9c5ctIaQ84OWTkwgS1JIyuL+XhMkmwmWbDEULSOXPKIxh1vowe5VQ108GpRgCwDKRN
Qi9XHhIUjrDnIAtHNmBStJjMQ79OcG+uyuQpTf3iW66DSH/yG33oX2nnaVp9iSibV0nBPPowdQDG
ul2fzdPuAogCR9pinzdBHT12NOCknUUoBG88N+yhdAFQN1e9m0bH0mNB95mfzseWnosRtuOBUIBg
Lf3y+9vr4lldaleNO/KaAXJoS3tSXwUnyM5uhHVrZFjsbSGmiOkQgYPmj3yhHTTnT17nj4whiVaH
Tp0X2Wa4YNp5fx1d6c8u7styN5C198cMvNHYVrLM7uxBF3JdTQapaW4nw5zEs3ZJgmLHkOOeU6sx
na/asw4hMBuePAzTZZF2Xv14Y8k7HPMtoqBsZnHb4YXe3QRwa5vbepJd/pSR0FOJDR+1nG6JVqnK
H0gq8/KTDuFfRYS0y6VYQXIDjGa7+uFF7kqoKf0YBzu+njx6LCvkpQjpLd28lETPVzv0UMHwcqGh
XCgmSdpE7XPc4CZ8V7fuNH6ycv0okVIOGm/lLzsz/AL+5SsHTM11gqqd1BSr/tFr2RrfzHYGr8Wx
R+aUvz/kc538p2ZRR9kCLA0St8GxKFsfmiT0VqjqkTpDgRQjce5qbHp1n9KwPhR+j7pliAGa2I0W
30ObTfQaZMmmpQJElD+GvoQPyToU8foeSTuq+08ub/nw/rk8SqrPdLvsCRRbYGrrh/bBiWDdtHMd
H8h8hK88GLAnr1sYhBFCE1gqV+BfKtiEVSPab0GjogFy+lSmtxMygvR5rO0p/l7VXeZvYxgpIHQX
TltYV8WroSmv+24hWnxSUOz3ziwLeuUJKom0hBR8Qh+/HfgdsyVZTpwu2EpimMua2URXcsNjRLHP
sF6RVT2qluRP7HpohILU8o9lWw+wgc6yiNmGjXkLYR4OWG7V8qrEGluyqKnreAVbTyumBrrI4g86
26Te2gle9+knZQCC+PuHwJqAV4Q+znQZOCzfPMv6/oMS07TjxMlu6CPIoJ9O6yqzit5CP2amiV47
C/P70W0t+rQM7SD3+MLnGmKPJYI6LzOAUEFPLxzCwRbh+HL5tOqcwkUSdlzHf8q55tzOZFb/SFiG
M1Wo0n9yhFVVTF+V+JrAWfX5eQn3MplFnxxtRDv4OpyJaUlgWsHTGPd1e3tBvQvHYZeleqf8FiGb
JLA6LJNuc7mW0FUUV6wHoCNdqv4siQo9VHhHyDfKr3NLlLv2Hi+XFQHr9I+J3Wblpqxgqmz9EF34
ZpaKCKdhwFfowQgKhIHNmV7nwBPsHwPkN/XWnEMweJLIsCTxAlcYf6ARTHLr8M/oCaEW1gSXy0kS
dwpe3FZz49Iko3sPlLvc0QuLrlcZ3e7UYc/PykpA+0scbzzM2qnUAK2XsPVXuKNjQpzXiA7azDH2
8LbSxZHjz6V8XDZPXmV7A/nd/MK7xmwN683sfCf/k4TLqvfyyObaoWbXEikKBx+d4iJqa9VJxUBK
p743guE5q8bgpSor7uRllZ2jOLfvQJ5UvSWfe4QFmkdoUV4Tz/Tnm7Q3o/Sb2WaIFmtnJpJk0tHv
Uudefm+12nV20jTe0LMrdbzsoCqH3vLlstJYGMPtlczsjOZdNAtCeaaGsTGnwZchnfKuiRzTuGHE
CpATtmcK5KWfHwxYgYALbRdehQAfvyBj9NleiaEXBzfH+mGFTtNgXSO8ComKQEZyRH7QVD9aEiyc
Rwwr8PPMBKFPNxpE938JrllOWsFhTlqzf73QCns+jGk3FGOOS+aFEhnno5Y7L+r86EnXrU+rYaKg
vqmcqsDALC1pVN/seIAleeGKCsr/hCMJU/4xDdrF72FgAvBc+0sKSny08rjEu94mst53KrAskktH
r7ShQzneLi5CslhbB+lbcJsMaCbqTInf2jbCdVOKkCgww9gInxS0GVhwmydGeJVFU3kNhWRetzZZ
oQSU4CBS4o7RprJFAtIm4z3sFT9i4Gr0EbGZJjmsDm5l5P0m/UjuMr9u4byMj0k/OD+K2IBUVjX+
06zH7kCyzngCkgiuQj2aN0bkQ60AtF25cU1BnIkwRdIa7qrG6x7KZhrWpjlNaMSNoujWiHO8G+p+
vemC4oDHTLcd+ctOaR71m1Z1Jrr9ubNWSqfhtybO5pMX4a4sLGKU88mpb6wQH1CAjdJ5I7Pe/IFm
alhnHMNrs4oFBA4jxI2R2OamagVx9qOzjy2YsgAzQ/7aOdN0lFX1DKWkZoJk7tygOY2vkPNMVwUC
r10fNMFtjVnOfsqDbMOARQ6soe1dDY3TXkVm921oO/KKzMl/CCojfiP5uj9CcrHIdi+rbh1M/nDV
ic7cVFYx3TW1QZhOoxA+NsZ4Sqx43IZzSmRBlA8bGFLKXDoX82DWFkRbRQD3RtjC3sA3c35ShKW1
qiH7nww77nYci82D0drhUQmOPTMdzQ2ypS9VVug7PyyBFgW9LOX2ujCi+2zuyqu0z8dtEE+IdbzI
mZ+mfsbmcQJW2ISFC2sU/m63raEpRFCFX0wIV2s0vNFOWIb+MWMOuTYGK33pivG3GaQjwhLnEMV+
/h1+tDkRngoj/AnHqhDgLZBfEq/XB2mFYqG2Um24zw151SNBJKQJ3M9QU1YaUSmcCUJVlY4J+Q1H
Me+7qWjdLeLWuN5MYwYfOZ99AnUhWjxbmY2YxU5mtSt0KY4d/worjEitQ8k41rVYbQ4R9W1uXMQ2
gr60n0NCrjGb+AYJHFGvlamDKozftTD1qYmluw68arrJjYpkXsMxvhWJE78AaONC0lftdQFF/Ets
dB6Wh6mdXzkBuanG2H3PWkhBWhT+PkdovEGd45MURnDEKveovHkhumxV2pHRreciMDcecY4PBV3c
sAnHrnuMiT1YVwOs2Ca11Rb2j6XXeany31Y36F9D5DzEiRX8ymICa2UJkAzdeXzrep0bTGfDkowo
h/JLZyb2l2BWRIcNqnNXvF/xs2f16rpghr5yWuMRQ0KePduFTZng1NCF3h0JlnlxsBHWZbRfhgk5
rYzXGYQ5udM48Ownwy2Ofmokt5AvSTP3jPkNwywJe1SZ27r35hfIkumVm6qAr9utWfKOzra2jPS6
dAM8j4xSHTx3HpaIVEjE6zJm1b/K05R/6bVt9SfTnr5rleNuLKuqT4TNvjpRJe4FHUlaIO11MDbY
YrNATFpHwGdKtvmmEtMT3Irgq8N5ycMGq50Sq3kq0AjdB/C48NqZ9H04mfdOldTrLu3qYzyUaGWb
1sJeCJptY2hoEPms+nVqJ82+94toU079E5vi8EG07m+/n0bqUa+OMpDTQdDdHYIuiULC4Cm0SZyO
3xIv37HGba6HKHLWdjFa393Kmu1V2w39GqUDzvNur5+FmKn2ssBIsMXV9rWSs3WrK7N/yVVcvyhO
6sdM6BSSohiKWxAO9pt23vys0zzfY/lFSDSfAWIhL8ESQqGgcRFx+bIQaxn10xeSiQZs9jo3XZeT
9J9t4ih3QRDo9Uw5ocvS8Tel2/nLXAIzLANeulWVJXmjoNG+5URIvIIwUApbfIGK2SiODkAjqaHl
8NS5/o2PduAooLHfI75t7+TAPqadzWDDyy3uJPKP1Uhswh7+x8RCt/b66ziS6jWJED+purFfu7hm
d8w+9meX+vmxL4riV9d0PjuAusDZwR5JWfLyfF2aXXSLrJWEPWPyd/Qm7To1+molorBvV/NALLl2
su9ZbWbXcYXLwcoPlHFtTLWzSnpQw7TJSLcLh2xvqhGx1Vj2tx3EQ1R/obrJdai/OG2tcFHgjnRe
bH5N9FytKxXOe76G6VsS90m/hgDvbZPKHMwVXzLOH9l/MXZmy3UjWZb9lbZ8Rzbmoa0yzfrOE0mR
FCVRLzCFpMAMx+SYvr4XAHWleCkjy6oqsyIkEpPD4X7O3munzvcu1W+RfeXP+aAamK87rdrYlSC4
hOWluc4kYWbs0LyUal4b77Q4075ZQcC6zlfsbdrp9B3oUldsrF1Zq6ieUwMWo6NM/sBQ3iVG2nwp
h1Lcpyla1S2WhyjYky/W7JI+cB/hGbhbQSB57sN69VnNfFYjABaB0W7TIXPWnduzqdIKb51rFlXj
nImdz2Rxz9exPkAkGuDAN+KSsBZdSSOg4Kol2Y6PTroTRrrzMnLRzRClVm+N5mFsNLT9tPL33Kdb
BVzERy2ZhPA+FbJbpYjYzSBkoHSlls4qLrN+n8nm2aql3EvknkeKyd4290LjZGe4R5OweO6ZYvYU
KcdNZNmIb+zGqk9a1n+lp2rfsKa4HTrmhSHolB39vGMRanAsSoelM8vPdV8G9aEBNfONnQwt2iG+
9VmcTTIGAWhJHXZerSa7rnfVDUsAZ2PYQf1cCj+9xVGqrmlYpjeirZVbxmXFyqfp5aqxR2JlkUPz
jdOjqWnT1X8jS8/3rjOMQPECH7uvhT1gMLTvhPGqn+1M+WTryVcpJP1YKAh4a7qqeJJp3E0y/zbc
QqnKvyWJzA/Yd9x7MxH2x4TqLT68pNrlZUogvdOzIwhFd5eZJViB3iXRtwisvedr+N8jCw5TPLjp
ztVy/8iHMb9FRdIfsmoCjRgZ36dQ3uISVVcDqLszFab6NrVMYp3SIH7wmlaj2yGBiyZ95T22Xl0N
h7htoxvVDMwPkyLlhOHbWNuR/axA+CJcwm9YTNjWSaEQlK9LNZcj/o2e5WWvacfKbLX9ALhlG0sz
etAiu7wFtFJsh7J8jjDBb8oSAXwDCmNdlJ76Adiuek+IdrVSyiq7q7DunyDHlLwiTCMGrqUnJpvx
JsaGuKrb4FlDib/qaytCxiq+2vBAVjWchDWW1JQRPeACZhtZl362w6Iv14EFe4WNF41Tlzbqrili
0BoQwdpjFBesPWN3fIyFyL5rdqU855nKBeSZd6ZBHH00MGtnKFPxZsQaO4QcOfZBgjz74hfQaqXV
5l+9ngiFzirbyxjBMQGwk+8cfF77Ms2Jphmgr/VrLPzqFtSBnZLxG1T7LsNXWkT+DVQM1n7slJ9K
2nc3GdxSwil6BZmBm5FkkFjU3vzY4jvcnVoT46lSCsapE90hZi/I4KWBi6Ev+5LrocVim3VDUnYY
dqMOl6jBu+KQytN7Q0K9rtXP9hAWp3Fs+IKRGWyxl/oEi64+qYqRb1ilO3+VGHxWfIit2zaMwQcq
Uf2Nfm76rJih7vM6VAqFC9XDdBsMq9HihMveIE+4yCKMtKnqPAwAm26RA/f73Ffco9257qWS0chs
qeMByqrxrLs1kchR6oA6NaqznoLqohmKMzUmCmfwcvLf6/y7CvDjwc5NFRSNLv0NSJ5h43UigFdH
n+5Jo7t+ilVF2/jVaO3c0WkRLxeop5FSbLox+VJFTkgtvi7OAZMYKr0ibzaN3vAMjdZ7yvQW01KE
gFTh9WtOGnrprYODq8N2oxYfUMvGHxPdwdEJ0GoNgauAQC1Dc9fHcrhrLdFe1LAy91jfCvk8Jua4
8fWSj6gTp9usYbVX0KI/maEow4dEZtZuDNpyE2T1JzKY3L0dOfqma8IfRRk0T2mfEY8rW29TByYo
jczV1zR/oqPTZcpWYdsdkcVWxKvWkUitnALv+5jaw3ZEcH8KTXdAvJ2k+UcrKbz+aVEX1YbKt0+P
bHQhWcuoffBqB/W3bNFP3AkzNb0ztXy7uQWviQg1aKVO7EMXc/JWlET+vvISL7/tZp+oGmBp+NAl
Y6nuCpwxGa1HGksbZAQENpPmJ8SWMCjDOySoXz22PKkWbchCNeq1ZI+UflysdiotZZxoaM6UczRJ
jVaQA2N3B8lzGvB1OGjqRwXZ2pOm1yQ52kql5E9lbw0tOT202Ld5r7rFp6wblEvdmmypSw+bwEPl
CSoq1ejjiKR4QjnAiCxR7lU5escR6GOwj4wmtO9olXvGyU8oDx+dOE5/6NyjbVW3hbYRlRWp58Do
uWeLSzFgpOh7HWZUfttkLs7EyE1A+iSko8fZxACjckRTllpUEyMvOQkjtwVI6yjIH5sei+CdUkvO
xpurRUtrygl6mw1GGPfKnaybFMIdtoQct5FoDebzEl/eLpiNtHy9m2dvdCv/HA3Z9CjnIkzq1i3s
EqSvBTc5T/svix2vn8tH46zw7VOXcs1SIOmJ/XZWSgVz79LyVTUPdjYwDCQNbuOEC6G17xYrpofT
Vb9LSx11FnqD2TffxLZytrvKyR6LUXWqi6sV/bb38WVbOxV9df5kYYUZj7DYSMWonQhHbcUeyD41
8yNannpjO9yhVQEyKZsohlSaFqU6DTGKc1GsDt/avhfx7cTN6s8R6xpU+D12DWC2rU2tSImGuvyZ
hdSNClbQfX3pWQsqBwNrXzhZ6GnzeHHIb1s8ywI6qoW6RnZI8hYz4jtF7JddeXrgUNl0e2ot0QMH
n3bVXcqy1LcVTx33VA1MwKV2Sv8/KrUUQYaDEOfrLwuJPbgCZZthOg+NKZRxp9LUDDYOhZdvb5/S
DCL/T119OqVJfm9R9jenXsO18roqscyEdezsh/llXjpNqmicgOySwk6eyHOKE2aTrjDJGKdiZFHK
BuXjRyl5No2ZGoeyly1aWOEqTCKLs5sXBCGxRfpwS910so2j2Zt0xiXzE2W8ZdBRCmM4L7W7oIfD
cxjnCt5S3pztXfEKWz5FPWf2Xy8vhjlM4v3lQItvmWoKh6io+0OOnfv4C9PMDhAanZZ3sUNXD79N
HxpvDVWX/cfSzqHxM6AuphvObGDNP7BYYNta2skHi2KOceFdkPGD0GM3/AADw4fwUdRlcTOy+41I
9pwmKsXXOAmrb6nxLj2iUKGB+TTIYGKgWSHzzbmSIvYvBTQIf2cbAB52qRdSMH/7sc6P7cVjdU0E
ZWxiqTKpkP+vAHsQ2CCtYGBj9U/p5qMo+tF4NBMVfK+tDlSNldkvswCgFtKTXRoE27E6csZ+25Qd
f2lMIe7e17h2w3OBdzhdd/XkVssq8Fq7PgnMdpO0rJX5JidJ9TGkuAsQ2dfelY/MGYi/XxANdeS2
XApGMo0X6KpDV2mFUCT19iMrFu416p1EuwnStGr3XluAqKoBZhWw28bMvbQmpbobVsP198gpy/GQ
xFHmUJC3jOL0S4nFblOlR+JRsaf1k/L478Cl++oB37kb7jvYxfXu7acyx1L/fhH0gRAh2jYGSgRd
zAMvG6lhqtHsKUz3pCJF6e/zpESdOoJpAE89e398FyTPtmuyHEyS5aOcMpPeM7+KJhfZX6if/1pg
XcuoH3zU+oTSTYiU0B8uMePBX1NxioxNP7TJJYrq5DEmptBfd2Gi9RuIWsgDKGJQmsd8qG3dTHru
WvMKKGw1HoX1AjiqnRo0WcYq2N6z1VePiBOL4bbwHeurZqUeuMw20MLTwFqMIjB2B+8dVcxLTwrt
R81xDM9CKoQmRkU3/fJWZVyUD0xcOeFwpQ2zdFREHw090swuvq3shllhKGLJZE3l6t2G6BUtaToD
ZmlKTxZLV0S+ryRUVTHAgq7TcxnoWX8c0C5+qQMXwb0xYMy+I7QHYZjmGibuYs0nUMrAqdMeyA5k
VpdOON3pWXqYOpEaokt0empmv1T2puafRVno2qbRKjkt5qcnH6TEX93oA83OVVPJJDhgkDNJrE6t
7hMdVi3dpzOzbVHuvT08X93yye6ua4hRVW44KouXtzxUW5Ph4baQI4ktY31spvdhi1xsH6m0ZL4E
eUiUlZNJAyjB3FF7+/ivW9COhffdQn7hARV3rk0OvDyZT6J4z40xmRid0GdutWhGgx6hwoTRPs4k
OD6JMWDdI0qEjBZa3l0xKmFyz3qLTw4GMZQ/cv78vHN613IMvLyYoyjCMxhU1PtXU5DvV3QlqGef
2kggZWl9kKTnRXCjIjUTjw2r7yMMg7jbgDS0gnVmqfHtQmdChgYFzR/N7JTlFNMvBjwHbTsM0agd
XDWPKSHoNL5Pw+w6kvMh3r4A42UvmhHtTK4DzdXQ5RvOqxHdD73bKeAgzkZgpemm1pVAxSo8od6z
VNW6XVWkjnFbdJTNjpZmDg2OVbOjremKtP6xfCyCNGkrllOpf8oS1sAffo1cG7bNnQJARHlclpFI
ldMRCU8DBipS3Kbaw0vhvtGbxpGiCMM610Y0musmG6P4jsgAxdkt1z1CM+ezXffOOyqH6wY2Qxsv
OwsvjORMMOq0QPutga1nERwHlwZ6jD0MvFxepPlW00GusXTESezvZKtk5n1Q9Fq9f/v2vxo+ONlN
5Avcef77FYtYQvkqKW4qcMKF2f3N1zlt7phKVSYwg4Fdr+ukZwERBZGZb8KU/6wBr42R9Y7z8rXg
kIkCBBFvue4xkK/XfHGh5dDZlOCi0BqpbvPQyYMLrS+R7EDCqazhMsttv1om4/S+jVExU5SIolj5
UealQs+FVbRYhThprHsF9ySGvVl5zWKadVmaIpvt13oYR8Na7yksHHJVVQV5XQwNWwjr2W/Yy2Ga
Uigv8nFCQtSijdxGqclcmrVFqJ/gOVAXFo7iJOwUXC/e1aYYvqjIRNC6gTFkS1zJD61Gl/3YWIqa
b5Q+RyIDKAQ5rTXE+CqXddnbj/FqlkLRgQgFTjv+WRONLcbMl2MoqEpsUZkuT4t8AEFqbd97QcAV
Lu3uhbez7Ck8LUsK5Nea9QAY3nhm1RFNzju61uuIYIT3DAXXc7gLFMA1aH/rE5dDv14m8THLdCMN
85Op5ZOzaEH1aHHlRdtIN6JsbYRpPtw1Vcle9H9yBleiQEQiYFOw9louQjHmS/PqHatiTa0UEE1H
qvZQOhBo5g3hEuPASnhe3VNiR9DEs2o5wUUzEEHJw4Q8Fpr+YwIufKrnDWEKRtv9ktlBZxbruNNA
959pH3QD+/hoVPcJy9Ea1sbgGOul9LCsDku2KYO5fvvBTyuO3xdviDrRWxnEtpisP1+pyPNET+Bm
TSR+VDJAkKIG0akN88g+1RW1lSd/hhq9fdBZcPjiqC4fZBYOqodLWOPreDXaDPSsFg04mpWKbn3r
4GwUz4reTrsrQwuh6tpCOWZS2DjOw1F1d3VDTR9AdGcd2zAToHJQkO1DkO30NCQ8FMAK+L6FYaTm
jeLn2rv0tutBiHTNpuWsa9P2g/+7GgFGF5p1z6ec2vC0FKpNFrR/Dc7ghqcIUQqMqjj2ceTR7o/u
F0Xg4lg05gyVJa+lmAHcag+25lKYovkQq30TPISKUQdn0Qyh8TFAlygQcolMbqVvD3KH/aouns1e
K50nkcVjCzogMQSQlo7pjqwAJ912ThdUK4AyvXhnhn819OkAoPi1XLzHTEQYNl8+rFZxWzk0dswc
FiNBWRYtOAQUQl+zpLoH7ZwjegeL+9OGrqnr655ddbIT5CnoXwKHVd3fXp002c0ycwUztWxwYIHw
ZSy7YS2MBIyERJvkrRZ2nWayF9t2KLfZxLb4XthRvzMGr6WIFpMdSx5+AYUCvBRXM15TVbWhMIPv
F2Sd7SjFcz2LOku3YApr2qKoT8JJIv2XYDymtgpTZd4sIqpz72IkXMNpCKlH7IceFS8AN0jQx3fO
9Poby5ky8TmTyQDLB/LZlw+gQgKgwnMW+0yMWbZtiEHELOCSNPCseBKjaIQGmwYFaFxnT72tTeEc
tmp97+MYCFZFa2rnGu0aybYu6Mp9naIGcJJUF8CPSXS5I+GFTB2a74xrPbHe3XWgOb2eZlCxe5pN
HX1i3fHmv7wEuIWBEjRpeIqjlq+pOq1NIAtLiNgDTBFCIvoA7V+R6y3sC9tpyluAHgCoKZCm/Xow
S+OuSCGPrEWojbh+or5stjYISkCmWuZbB90rLG2DB6ATSHHGO3PCjJ1iGE/xHs0dyTx52aviM7lM
3i3la0DkHShAeg3YsP0VogMVEHmlVZ/pbtisBGwgSsk+NdP0aagBdp30nJt9MfT2Cble8EwNqi5X
7DfT8TOkRsBMxKY4HfLNcDibbQZCy0MAo61hz5E3W2mp0x5yD5vayqRf+Nh0rufRYyord4Orhcsh
qrMI9lbICcZNRTY19rpG7lwK9D6EE1vPYWWiHluXJgAAn3IjLRAl7HaB4TtAUIjosK1PAY5tn4q2
D65di5ExH4mMbmFhIn2E/yMzVd8FAkyTn0Rjs+0C7D/nimqX3HWlik9IzxLFOYrIa1bDKES8SZU0
ttZhE6rVSiplEz+iwcfT0XVtSGgJ2+WQUPd2ICqod8Pvrp7Ft/ngD+mHivKYjjsyxfUxwkU92sTt
3WteCAGyNCoTBB+VDTqWQPx/JHZFKSsfUAQdFP7tuFFV+Mr3C+doAcLoxehGW0+NiTCCJepUx8zo
0+BmAfznpT2WF9uwql8ZB8G8fh/s1Cr/QpfOjjTBNLRSfa/429CTQNmmUmvrY1PFygFYod3c1U5W
gyySdrcTtW8G1AFyMRwBKHQflLiK23XU2iOJ4Znbdju/yWV38AcwUzfs4yfNWW9nlGHL4anJFaZk
jA7D8M5Hm8XPq/fJNfh0q9RbWLWxhXv5PtXoYts+j2h/zgj7UdPi/FKKNI4vsk/Ax3upm9EnXWbT
Je6oslivfEJVNgXZGPRlYRAZoAFu+kFX5acSLx8BT4EeMdfascsCOHcAJ5UrsFz9cCszZ4q4UVKD
vgoinpFdzzhHwVhOXdjHtAs083b52NWzN3nZMSmZTbaKFxBnsqeEjDgE4KLjRubKaNOg/VmESBse
iBMz5LNoTdmesjYrY2SlWLtW7UybWsx4ou4MfFB+0DH/2TNuycLVTvqLMSoDF2vRy/1FYEqLbDpb
iQbV/KABmy2/V2aoyhuVXBAyCHwjhUU2T/Q2dHtmIPTMTf01cR1F3FEyiIhVYD5D5FpVpvs16cU0
qkYs3fsFaLQERSyhEUXe2VPAWi4pr8mIieCMkJwyWLkkXsxO89BxIb8H3lQScYlcw6PnCqX4SKmm
UTYZgwC/IS0U5UhOV2isx9Qn6oLJHrohThSUwItjffBpY2+Suh7iifPOUZQWdfN+UVUvUSPmYjxe
PDqL33c5a1B/PHeRYBYRCAUmNDoOB1O/1QtHabYLI355WIYFdTRaL7sgaGx1caylY6Vr0Px6f0Bp
Lp3ylyk0seOifiYQKc2G1aBlvCnsjHquN4lAB+/jDnUkhM6Z7dvHtEE+RHQ+3J02F5l/pSstALS6
rkgXQS3ghT1xDZSifxqFj6UxHwcqUmvX0NFPEQic5v1KtbqRfVlexcTy8OdawoCSXQ2sOGDALVb5
zHG4k4njc+dJ06bDuJIqepu7xnRC784IOw9Xxhx5Zlfs9U8qgXpiW7CCsPek2CVETUSWZDxhw6eH
vSIMju7mCvL79E/DXOtckOhDFVMmXqasYn74E6GQv7QsG3LU5Oa6SrvaPQZBBs4UsiF2V8QyVtjk
u0aQ2JOswEV6RGTUSlKHMOUnSpCeslS/GWFLcWCFBlKCWdMW2bOLGk+/X+oV4ZJSpbAU4W+louQB
SFnoPOum6LlDOlQp9dS3IDlulnaNmTousDdVDk5yQ8AEUwR9zeknBvo6bss3RDfHdYVjJT6ZpUR0
FSoFOqrM1pVyl5Fi4uw1iXL80AeNq6waxSHnfhn+C5DI9rBIk1UHxCb4oWfSHB94YZp0z6plcFYm
vA5vW0fKUN93mGUQCsUq4iqhNWldrxRwsuIvEWRVvFdE1SLr0HU5hUxQZ+Fsh6QYub+gJM3q0YPF
8ZAYQZTdhEzc9HSnTJcl3yWppfYpUZXI+csPSyrVXcbO7AHwpoMiKDBRi+1x0ffKagDib5zLhPdz
PRjKaICKdIZ2S/G7Cdbc3Gg8UGHmQTfNINwNyxYZHRfkXufjzT+XYTLIe0nS2wq7vooSgb3NuCW7
OI53DhsNfbe8C7Vn5ZNkIsFEZ9hoeaRDkWdFTAASQGaDaZKdiCf2bGpdehrwIDh7TOmyXHsVi7Hb
5d+byRTE6AA+47WlOaAFj7UrWxz2MSmZxSouLD1b54anjB8IrCRoi9VITywZAOLii225sfZxqXYs
v084E7iPzDDffa6MoaVdopAUdo9AWxv3yAppiywbnbw1p8p62rLbm4ZK0x8XT5zhYq05xjFU/HXi
pzr5vSN6pGe2haToeY0c/Sev0oNmpbVBcFNCI9vYFGXIgtS8ZNgsaYSFbSBnqVO0lYhjTFsB5Dpl
f00XOn7Cl+uJQw6lWjupkY9HBoqk3lwI+mRuFGkFto0AvVgwRob2M1OE6x1/vbNzlMry/zvzZBgm
NZ54t9H77IlnU/o77EN9tA2KzlNOy0SbNsn4d49Hv9goAkLyNswQ/Z3ZtaNN+IWgSRBmnwUyBne1
eFFTFdDNClNbBYl52dC7VOp5z3CdTFkecTdZ+dNWp5vlYiZmphNzzXIxm49Cn9ISA9ytNJ9bvz1b
RW1Mr+kcgNY6ghvqxA4/HZsjH0WMfVPBE/MToR/qGLP816h1swSf3Tq22wEhHLj52dlQaao9ujmJ
kzcLbqAPPX7F8hI3olPcm0p3GvswFCPfTS9lZjy1RWn0KJl12HUlyhlaVZ/RLfCJXkITENOOXIRU
MzJx8HP4YLKF5coPzZzxR9qUmd7Y1EGMZmvNdtHMjWzuhJUO3Imi8BN1HxdKXxarZXpzkX7xqpdu
3fDZ8qfwiV9OfAgg5Ds5Kie3ZGp1Q4KRrfWJcljFM3Hn7U2Zd70p88i/5ZNsUS7TLdybU7ngt6Jr
SWRuA4mrPHdDlf3gWxP3jxECmHgDc638srCPXbe0y/1CH2LGG+0LFuegvennJL5OVUzMrX5axkcV
Dzbq7LmzsnTN8KtjLTR4YmQ5uoJNGStWAGJ9UagmUkxIfMcm4vkdyZ8q0yeFn91Xg6oPt37bAkWJ
1S9jYXVsZQqFBNqj3zVxs6YbmPdrt6GetqlKQoMeoVeaRb3StSBpojUdS0ZEXcjcO7tGDyhWN4bA
2GmsbhO+IkGPz741LIpxfKaPkR+U7t5KhtSWgNG7sNssD6aOe9YzMDOYGOgsU43Hr8EyPCLsxFtD
WrDqG3ccjJ+Zn0Xe1jBkTshjCp1ii9GdMueyXlH9hAgyRgJzTceFhihUJh6GmEGoRkEX61yRB5o/
x4hq2eTN7CdDjScGC2hFIiOtMR9puOMnl2cAarAopNeG42FKN/vstGblrVjQAzQ3BpUVMAXGdviL
KaQqCJ2s7PCz5Kv/BXt9J3bLG1G5SqisqWyo5dkOGk9BJtzFarI1m1GGD8t5+nUBeWo07DTe94pC
jaZoh7o/RH08fZzrgW1djo2iF/LOrga93r49Ql8X2SwmvomDOKFzKN1cFdkkGZNZZA8tEkkBoUCV
lfvQ231Rn1HX6D0prjIRK25tdtQILPup9CapVlXDzhoqh5oSl8iEuUlY840Uz4smxh4kO7mDKpIK
SC6GIpT3qjLXhQLgbnRI2dcA7Zt4glcd0mmtAjPXL0+LyW7KM8hIBgcbAjPZ7t2dUEq/2aFnboAE
9EbBnJr3TbhzEXk0e+EiPN4s3q63b6dx5ReGPAemjPYtLk0IQDQZXr7wdRTmWDIV/bzQyGIh7fgU
QNOQd6bbBjb+X0Rja/ap07hHqglsxOvSryNON8oqRIq5azVG+fqLT0bYbZze2lFtFfc0ZqrHZf9L
EiZ1WCdR8WOtYq+mLIzvvvjLkAzI0wLTzGZygVFHATnJsCx7KtGW+m3ZQiyJx3YX5OPdmPWi3FV8
FPXHJrV9+5wZaju8YzSeL/23ci63Bj4STSjQX4iBXjnm0aY1jZKEzhlmgZLtifAz9uNQu6zfWbsZ
2kGL2kS7W8IDs87XnNvaCdtgEzNfabtlt4h3pnA2MKAKPKMGqpsa8S3I/AvMCLQFvYE8dU13IjSp
FJuo34e2L7n3uTtqmyrV+Dd5S8F4k/kaqzcqAm1wGZxSP6ma2mD6CLJO4WZakqDQd8bGdQ8SFzsk
P5qH/JdFTfuqRFp5bI1Z0ti/0EqjCmPzs2lX+o5ozEJSwQys/AY5gwjOMeR19xSWTt/dtKonnbUL
tH5iaaWjtZXC+liQ1JMHK68kVWDnIMRnQ1o2yvgpRRSCIHTeTapKgfHIQYr8NRlo0+vhyB3osBOL
M1E+bJcoZVfhBCWCufydpD6j+Bm4qtIel53KO7dgusTfxgA4GkRgOHUoT3rAT69xNEagtrqh+PVp
yR32QH2w7iAhHAJVHNaTaLor/A0wlHo4KcVA7wP7aoE8u6XzvWWA9ClNU3jNiMpNGBFGn2kGhbSJ
Ub1IcISMtKno1zbRbsFMazh/wIZHTbmXpRxg+VaMoTwbNbEbBSv6vSV1lOJLV3sJSxym5XQwExsW
WPPbN0K7mifoxHp0+x1q5rBhUCZfjYVGIPzXYpGehqkqsc0Un52DmSVZiIVFq9j4gU7W5R3K017+
TX1iil/o85CqC/QBPnBMuK1ACeDWaPvm9u0ix3z7PJ3r85x0ILqpUYwFpmnhy385n6mVoPNjG9Vp
SVbukZMTUUoQn9yzFSyg0mhWdS8Cg2dBGJQkMoCOFJ5cYAoHV8Yksi3VAqLIGKEJoJRqo9h6Fuyc
xBvjjUK7INwq86eb1ISw2zeKmg67YNQb/SCovxOroTZGvqfn4O+M2FaTPYnUA+k/IlDdk4Bj67HU
B9ixb7GF8O23VeF3q6CWTGtqnSfEikibTWXax8hdE+giT3FW+Kx1y9SMvQ3GmnZfF67MH+KAkhoW
bpPCbES6Wb9N28RjuTlE5NdsK6g9BcmmDrAAaVPU/bTQ1aaaKpGpSzj6ONe7BvqPRJfO24ui8afd
1mIP7jNJwWAJB841VzE3UsOzvyWFfKw3JDSX5V5Xa/bhGA1ZvPbOlFD8C8q2SGtmhUQ5Fx5c5nNg
bXO6JZ0RFriRCb17DcZTDu8Ik/RXo8EGQWBPFAIK9SQzXY2GGEvlYAorPQdhz+YyDXXK9Euusx3k
XrKupKJFxEIWNFWQtxcIDcik1eTPBUErRg9ArYm743tXZra2/1XvmDeGSaOxUecRNrW+Xthmqj7Z
3E362nj0ikr1z4tIIgtDttX6bH+eB/z//t7/n+Cn+LDMRfW//4t//o5sC1lb2Fz9478/ioz//a/p
Z/7777z8iX/fRN8rUYu/mzf/1v6nuP2W/ayv/9KL38zRf53d5lvz7cU/bPMmaoZ7+bMaHn7WMm3m
s+A6pr/5P/3D//Vz/i0fh+Lnv/7xXUhir/ltQSTyf/z6o+OPf/1jItf+dzbB9Ot//dl0/v/6x/9F
XV19S6Nv1z/y81vd8MOW909atdosD/LovfLLup/zn2j6P1Fc6IgWXY/0MZMRRaRlE/7rHwo/w5fQ
8khrRpSCmIDydC2IWeHPTOOfdNL5TDDGYOwYcM3+/7W/eIb/eaa/h0NfNWUnjgjHdg3VNExe33nR
9tsuLMiE03hhp1+cuzzHnoEdat19EcDLkneW01f7vVdHulpNkzJoJo7V6pfE1TA7b4OIoLfVuBba
bVWeAeq9sxK+asy/Ot7VQrjXRpbgBsdrnDt2vMeWhk3/XhzMnw4CQ25SNMBlgWT28htQYGq1aFVo
F1UzN3H6Vc++VxiQQmG8czXT3fltdTBfjTVLsmmnsUa6uprMAWtKoKt+yfn+lVGxduH6J8U7s9gf
jkLo8bQ8t/kf4D4vLwf8ApbSTJiXoG9JGcAwsgba52yg2hiH396SXwPx94F3NV9OF8ShppUvczFD
+epQWNRisIqVeSk73V07lF02PR+Jd0iaf3g+CA10dkJ8pQm1m87it+FN0EvBrsQwL3lXsiJqrY8y
mHLOC7e4IWrYfOcpXSG+ZiwPamFvQiIRlIo66ep4RNeXlKzMC9szqa+VzMmeRAdqFOdJD6GO2Ew3
pX1T4b91qf+dkiSovskq65NNLbza2gadxQdaMccqXbdO4XyT+IwJvrAaZFFjGMcfRd+MRDWq8d9h
CQxmE9HzfQ5wA6F7GjrvEOMMs7YJoYnvtvyv1qjzQ7MBTjMSnUl4cjUKJZ46MxileTGQrm4brbwl
9TPYhIqLo3PE3+kreA7l18JvxhOglHpFc9Z4R6h2TeOazgLx7SS3ZJuLdvFqJrHJJ7IbdnAX1svA
wWkBmF5zE7vYhGnp7LCNbq2iWeWeegwrKhdvD9xrKtR8eBeZIMVqDzHGXNj6bUyZwlH9xhitC11o
VL9BMdzn2gPFSwiiTZNeotjcQGAvN54dHykyY2Z2+vek/H84CyDuCLr4ErBOfrX6bFwdJmckrYtO
MtQXW+b+QXXc57aNE6hfOmumVEXxOoxyT8e52GJL1KDEpcrx7dvx6j3mm8YnzFEnXCGMGv3liC8M
rzY62nBnOwGqOnhO/zhatJfePsrrZ85hkJswNVGIQfp9JeEATlUbNYaic4XhxR9PoEx+eAnOZ9wB
6zAOi1WnuejGqugmeHz72H+6QktD+2wwjUy7s5dX2AsEZlUwKmdXOyFCWHX2O0yvV5PUdG3/OcAs
zPxtQA1jUIFb6JSzrt8TD9PCF5jwNu9MhdPU8+ILYmENMoDtg2uycUhfbatE6mjSqz3v3NC8WmuR
9Wgq1S4iMWWD7io5BCSRb9++c3+4sBeHvBobNWnFGSIl70yyaPms6U9u8lQbT28f5NU36+q6rkZG
l4RBS9nCOwfq1y7/ZmnHLr1/+xB/uA64xrqO1gn1DbEAL0cA9bQ6UUitvijKuGYbtPZ0ue6D+9Zo
d28f6Q9j7cWRrh5SRxakpo9heJFs6Kj177FFfX77EH8YBxzCYms6E+evC4RYr2jNUFG4gMgJ9+1Y
Hl38ets8sM8J7uQb8JLqO1Pmn66Kjz0iUA2aKRKml/evpR3RlEXDIbEwl0P3XNnOh7ev6r1DXA21
tgoAHJQcogIWAwYJBk9BZNPbB3m1hMXw4XD6zEGexfr76iDa6Muq8GVIE+LeD9qTq+yx0a8ahsFU
7C8fG9fYvH3IPw091ClsD1TNec3fk+pQ6qnBIQP9Rg1QBgb3Sncf1cE7l/bH+/ef41wPceAOsdNa
XXixExT5nUYSO0Wxdw7yarMx3T/WlXhoCPKg3PlyHGAmriKr5SDanZ1vhUn/P71riZRwM3z87y3G
/vi0fjvadGt/m1azJHHGSBAClQXZXpfZSavUH1k4ACgxIC/DPoLxbnXOO5Peq2IuFpAXV3m1BtQG
u1USn+NW4QOqNIJdYMqVJ7zXoa5/aUs6AnjvNQ30BKHTWXIO059BeMhqfx0pX7vqJou+d7Rrx6Ah
kqalJLkFUrujDLmviYjoRbPJ3WClKYegGt6Z6eYV3IuvxBT6wJsK+NrFDeFd3TQaUCVVRl07QxtY
WVq/y3IeT5F87mxrRSao4RebqEm3KSnovXV2nIBqYXDfV/UH4s+3Ch7rt1+A1wud6YwojjL6VVSm
r5bUg41cWXGQ2Kn/j7Qz3Y0bS7b1ExHgPPwlc5KYsiXZsmX/ITxynmc+/fmog3tayeRNoqqrUF3d
aCODe4odO2LFWuWXSX4JVDoRkvST1aV75NHsamAyLH+4a5SvciZtmL/yllhHBmv2l6R2YMK83ERt
rOutNQDw6wThwOUs1bOuG5CV/otkPd8e6tWGvbClLuNapQI3QgOG5Er1/filycAj2tZX/aw393Rb
3ba1zLLytmNgQEpBr89NdXNe4v3piOb+tqSISesrHdiBkTvNt4PfT1H1ORdSghz/QW9GZ2wCp+r2
pfc0qslG1v/K5/AJNDyKPGhJ9tISd/kJFr2zsYoUqWugvbwTMiTJLSPxN67UpVzb20hpHAPvINLf
RIPLpRlZHaBL8EPZhYUDScqfkqF9VqragWNnbyjBfT5ULoRlUBjciWVme4NbIsheFMVfmASOFpDZ
pA8p+/7Osw7SBIp9BfdmKd6Bg9rw9lcOkmQyUbSMNhmv1asmiUQt8JtxLbt0+fV24e1L/yVs9rVy
N/Mi+caf25tgxZwGLp1CPHhBnnWLPaDokSAhlim7hd9ZTj9apV1pp0rLgWiamkO2zLd1uhlvW120
yvBI5kSZZLboe9XmRsjFuoNeRTmZhgo38eHx0X+mpBlSa4fc9kPb3kMGGU2/kvK36u+lVEntuBk2
pvn/8wXk7HmvaDrcvpdbwgxgd6KWJbtDSFa4nkDYFN65Fb2/o/kzlf4GQvSJh/gden5/KP3ZLawr
3dBtnMHr8z7PA02sUMFa0KwvfMtAy42vkr1w9RcEy/YBfF9jemgjmfhfO5Xx07gVkK8400uTixs4
q4CBIZ5FDVYAahPGSnkwpkl5noFSiJkb6Y56cfa7Vlv4mxJlLiiFJnJkhbiR/pkNXd4zlx+yuGfy
yNRDnLrsWkIkHIYkKB9Ha0oOatWJG3faigPAljG/1FWOPyt+udq6EAH31Rk09AoHuqFTW1fDLxQ3
sk5zhPpjaD1pCrXwAeVjOHLyD4lgT18a3dG9jxAAmsMvAyESyaFibUOjRuPAfuNEzKO9mo13X7iY
Dd8P4qZqZBmqGe83tTvbbw6K1e3Hwfa84b5IPtFVcwjFr555l6bnCnUv6UMIJryVtj5l9oa3PmUR
vUwV9dmJT3WpqxqfuvEAvVWn3PXdKUHQq9hV0YYExLKH/3/dAQ2QGnIHIi/7xfIERWI1MxuFS3MI
CNf+IyxiU3+u4MuJeM3J5u8yKk5Sfhy03KZprJI+jyHkgYFhN+Vh9N02Bm6x8VVLdZC3r+JzaOvj
0qBJdvFVpVxAvFokilu3XfJZHumeyvxu2MFu+VB5ivBx0hA2b+gnfY662sKBQb7iN9KT5CHBBjr4
m9E2Pf0UuumUeZDsQsvsTiiu/+APuVahQyVIOCg1RnzfGEkG1b+cfoBsst0Nlm44aG2Md11bS//C
6ZCu4fFC368MvOXyMMxXvt51oDBKGpJB8mvi+JRDx+uYKioMMMc+ouBmIM0jSgiRd5q54XvX7hyq
pdima406xmJ/qWbaoHCDfb1Td2XlANq0zSK00dsWRh2uKSgDN07Xikk6s6lvsJYyBZPFfUNjkuGV
UIK5qd6CserE6hNo0nzXhknwS8uM8ayo3QjVWh1nJy0XY6eYlLMfS9VJTsJxV1W+9QOyR6TEwzL5
A24dIqukJB2A5NHG+VvxBFz96izGqLN3lsVvCPnQOJU6xaXieSxVmXdY2co7ehJaRw69fiMpNF8x
i9MOLJUbkM4rmGeWyYBs6CTUDDvVFZpXWQUQVP7z7YbDEFV4wcW5g3+x3F3oV2h39qrr0bYc5eWu
NE1ydk/0sTh+0p4SCGy/3l7v+SeXY0K+dq5fzMpZ+sKZUr8gb95Eqjuh9AjiSoweoOtUbCUwJVSa
owiqAL043DZ6naCcExwmyQ1CKbjylYVVGEuB5yWh5lZT/qr7KowkwWdIZE9TO0MVXAgbj/UU3oNJ
3HBVK9vbIDeqzskVONiXzb0DlGelRjrcBcpo3TWQBu+jXBv2VjfohzAW9BL4TPinyki+3B707AMX
Mz1fWhQoEaghjFzEj56ht/BkGho8wBZ8hil79cvmk3Rli/L0o8EalAXn4q3w/u4ZbxZSDqu9qLlx
JUR7fwwNGyHVrfra2iSidUuFiFoU/fgLdw+lSB5Fo6a5YtO5vao4RvBj8O4CP9gXIz2b9fTp9ty9
PbCWk8ebEj593pYyme1LR9yh+do2YNjcwd/5zyakdvgdkVe/3dDInDrV9780Ut02unI0iIAoh5HL
hnPgTZH93VxyK9RtkUPpaIUvWXoALhJO3RGMP8yywwaobc2WCuBvzvWgDvB2wb6zJdPi15I6112j
lY+hLuwlOh8sUmbg0GwreL09srXz9xbfUb2kQVJfIshaaBaFBrSO2wgP6nSvNfsMzYkceIocP3Wt
ebbUXZrHGxN6vW3ggmFGoW+giA9w7XIRq9IMA230DDf1+r2fSZ3TabwXLL2yRTRqdCWN6DAA/n57
tNdnArOgp6mDYZsq1KXZGlrZfKbcc+UKIvlCik5Q4Pl3t40spXAJgS6tLO7NUVBlMQce6LZl8Kr4
sT3RZ8Yh3HnIJCu1tyuF8rH/qsws74Fb0xDaBb9hhtkXw4ajud5LfAk+nYwURCXWci8ZQgnmvvVN
tyhhuAsfRMFGE8aWrcAJ/I0lvb6BL23Nr7Z3+9azapjsuCtcyPUeJ3PgGa7vlYTuWdpYNmb4Otie
banwBsz3Bnm3S1vJ0EPQWlWmK81TKnThjzCuB0eMIaJs/SpGeLiS72nBGXb4WeNBRxv36+1vWNtK
oD9gZsCVG9YyOzLE+QhErjZdIehMW2yaHuJFVd1YwJXjiYQnlTtVYrtCM7rYS3Xvq+KUwc3sR58A
4NtBCv2o8jEtMwdx9mPkIcjtm7so/HV7eGurSdKHZBr5Bqo38856t5oyDf2oJTHDeZmWd5BGDk+a
Lz4YAQoD8J2LG2dmzRzgRXRpkMYlZbhILMRCbWVdPJlvN6IgfOyr72HA40XaSqKsLdt7QwsPYA1K
DjfuaLpdWtAg/RTBE3975rYsLFZMC0MoD1MsiKorW1/GYGNLrLnOuXZM/pGbCLDE5coMbV/RXyOa
7kAV1/vdPbUfIepvioO2lVW7zrOAhSfMBZdBYGYtlfSyNIZRthVM18q/eZlNJN36u2TcIyZu99oG
x97atLHFicTwnlSKFu4jNCsmLdFNN429xlFzr3IKqdQ2nNR15AWPhEkfv0RzISWVxSuua/R2AP9p
uJnwQnscNMa5k4wbQ9kystjMRWzRAh82BrRI6Al09CxLD/+1keVGpm0FMuaWkSS+IxcfoILYhcbG
M2dlJIRavADZbbzo3266d17Akni6yzRuumPoIxkHEWoZQwJQ7W4fmZUtzSsKV0MCd8ZlLLZ0Jfe9
Fgqp6NKBh/pE/rHwz7EKtl79OsHEr9fDBhRmxd0gAge3jsSdOGdyL88QWrTphMcW3cI46tpnAyIQ
msu2MjRrswednKqTPFNmkqpLK5mIOsuYTqJL7NydzDDZxUJmHIJhq9azZkjBe86PGRBGV9e8D51I
IzN/kZZ/pyfOgQb4sav6Dc+zagbgEEgIHO9V3hVeHV3OPcwotO8ExkMQfWq1l3++Fbh33vJZ7IWl
d0NISixUSOPdtIQFAmL2rtt3xZ8ugz/DTjYGNF9il08J0JuANxkMaXXeQosF4lFklgbbwP/QeA/o
8+5KXSdZd99uPDVXnBv0VnOzBm6HfMpiJ0SyP9GM3oiuoP9Uvb99vnFOt35/Hui7c0rnaKwGPb8/
jR/M/Me/+33iLN7qc9j+FqW8+31lkKJELzvRbU3oU0YzolPcqk63l35te5HfAvVLPZ36xsI3l1oa
IHsiiW6c/0mU0oEYxJGyjbhmdcnfGVn4ZlQHBHD+MiPpoPPwuo/sY18Lfiji97zfyqCtuZn3I1r4
aLn2/bhrRBHoUH1U5B8Z6gaxHu80YWMjrzlQXDRdHxrMROKS3lMZaVfrWDoXWSU66+ovw/SsYlI/
pFu5i9WthpfhViC5Ky5RXUj/8nCtLXx1TUVwsnUl3gig1mYNyBr7DNgV/1oskQol2cQTX3RRg/4h
N+ozWA64r6CciQ+3d9yqJTw0dw8YP3zA5bGBwmKi+UFhLMohRcuo5DlKj2m9MaC11Zm9M+V4CKsp
TF2aMWOgGymRj6u1lt1+aKS9QI5Y6uCuEgOK1Rux9No5ovIuzbq5FhrIC69WhDEwalIIrgGqNKJS
zZ/Z5/G323O3kofhRkOEEWzBjCpdXtppZKH3bYRzhb9EyQXO8Fgb7SgzD412r8M22ISALar2ucn9
M5KGO2/6F/Oqs+0hXqSBhKTv5byi/WQh6xlL7tg0ttp+yc1HK8bUeKz0Xb4FZltbxffWFptl0gsA
tHE6M1oFdqUW+9oXe5usmukf5n6rslHyjWh1zVmRkqG4PWdmaIW4HKCYxUklNRphiof0UDQjn4+y
9SeaIc7q8PP2gq6Nj/bSuc0awT9oaxfGyijuVITG3L5gGQfLbcnBmP64i0o7R9xbownntsXV4cEh
OrdjkIVdWtQjX5GGnI0Kb5MN+ZPdZUgLpSeyzgSZW6iJtWMBDy8ekouYaHaxfqZO41gj15JboEgL
qb33oEUfbg9opUxMOPHOxuKkw7yaWxpNR+5A5A/dO8cPQlbzcy9Ju1GVYVw4UQ/rwl8If902vTaX
c+xHPKOBslve0NyorVz3lTSn8aag3OX+r14XaOY7Em5uuM21mZzZV+lFnnGdS6yTFHQKBDTY0ktv
78Xal6wsnKZON3b/upm5q3Um37wKmriCNMTEWop++ZPSwvcT231SbBhZuwLYDFQqgQmSEJzn9V1k
Qx6yFKjDSG7vl4h6HX06dSvzcRo23oQr1yat8NZMCTIndJbPW2h7ajiXeQsMSTzZyP+kJzmv5f3t
XbAymtlNzMkiMkaAvi9HM6nSOMB+JLpmmw57X1Fr9B8lu/OHnW8WwtNtaysLxNuG5KJOVEsyd7Hb
6c/QYDAillKjT5HxMNVoExz/jQl0HtjZNGMub2j6kLPWa7mhYXmwbNHXH6BpQw+srDfWZ30s/zG0
GMtg1nFRMlhXL/62oVsET+MWkHzVBJWYOWlIz9iyiNBQ85bDeSzjlMGAdc/9hWDXxoSt7jNE/yBs
nDHry32WCrBWBX0guQp6Hw/paKl3VE2/3l6V1W3GM52KAW4AmYvLbdZDaKzFUoEwIFyku8LTYoc+
NO/UTEH9O7T0Ldq5Nb86R5tgX4Hy8ohaGJxoQtVoQ5RccSqh/wNOvoPSI3Jm/mJyRUKwN8JUO9LR
wUbvovIwSHKx64R+CwG1NvI530wLMyEqmd/LkTdWSMwDS7875hGKmQ+15X3psp0utM+3p3gt8cvT
wQTWMRdI6fW6tCSjozBmYym506E6T/V9o5yCxD7GnwkZm43n4+wWFu/gmVmCu2PO9uHTL20NlA46
o8cWyC96waEVJMCIJdsoioOqvtwe2UqcMSMKQC9CrEyz5mJghd+PAx3UEiRFbpq5ggnFpP59aoud
qXxpzQ0ftW6N4hbenZ6fZaVAomRdBhVDq7iB0z2EFajT/S6rnaTbt8e1tjW4pP7P0iJ+apoI5480
pNtJtmD8LNLvvQYjVLaxVmte5J2ZZdALhSLM4XTGubX5tdMrRwx+pNbGpM2futwP720sQiV/6Pu4
7ub9YJsQ3hxbY/+B3rn2d59sjGZt5xFyiqBMYQFXxXn53l2/CKWWXYxYJy+wQt6Z9ZTtVfSF7whR
WydDcOnj1ARbt+TV8MBIEm2CnQVLQz1wsd3rMBIhejMtV55QgPT8u97vXuE7HVDH7tTCDqffdMd8
ub09rtaNNNPslokxgMzRx3Y5UrEK1a7qZMEVYL8SyrtITJ8trd6KQOefuVi62QxY2Bk5Mj84l08G
6CcFS0XhK0nLnWR91n+rJQQ297iryp9Zj++GbCOZujIyrgIKuSL9ZZCwLHZLFkOGR5UqOMdAkKL6
2HQTOjAbW3LLyMLxjjj/rozl4BzSnAgrWrxTzNd/vEIX41hMnefBI5JqmAj02tbJ0nGCi40w4+p6
nh/K7+ZqsfWE0uJR19PjoN9nh+of3xn8OqASThMpZ7iOZxf17jR1YcLPG6xEn30gp29rXy3jWzIc
/OG+yf/66eiY3T/f1nPeHiAuakKQ4s3r9s5kqatFjuJEcB570M9WZWco8g7dhpu48q3zwMgrYYEE
FzHUpRXkWCkFwW98JsZ2BBHpw7i2pfR+7P7e3gNX/ujS0PIZJWamLtSoQ567yOPx+zUNz55+rABa
i1sIr+sdTSaIhpcZyMyYri5diOlyvdLSc8ixKangoUAa/uPbgh9+b2SxPHRqkyBBMvIsBN69aGFB
qA9p+o8PJ1YgzZrDWpPHwGJXe6OGiunMlzWZP9QBFuPkPgs2VuYaVTEP5Z2RxVCaLoDV3lDSswH5
VJD2+y41dlURv45m92Ah7mvDgGkjor0PRlCIStXaUlGewSk6Q1W4Bvx9t/fK2gLq8/tXnbU/oOi/
3JRB0ORDl4Xh2QrOhWZQpjqW0+6/srFscVUhEY4CKQjPg/W9EqGh4gyX7VaeemMk6sKDq3GAXmfF
SCr9RasLO5U+tXL1302XuvDgfVaPRTgbsfznUCwcaWx2WuhvOFj5+gIkCQ5UAowPh4vc4OWq1CiC
5FWKHnXdwS9qBqcRJvpYtQFMoFv+ILZw7bSQrGfhWcq/hvof+JgPXZ2C146dOPnD5jmJtXonw1s6
Vf3Gel47Mt7nlJ35QvLnynI9LTHoC3BcORoMNdBhQ4gPrQRvd9ik9X5U2vB4e//MJ+8yHLi0t1hZ
6JR8KTaC/FwCP1LhAvLa/9LCYlljpFmnpo/zM/p1cND9CbfeC9fR2uUQFtdyJ9ISqGkMgXpm18Kd
HWFH+CPpT1Wu70iL7vXh+b+btYU/q+OYJ2WR5Gcl12CCfegMcWPWVk7cxT5YODMEdau8hRmWfuXj
MFnupN1rcbiBJFw18sYWQiIAMpzF0oxaCIPzUOTnkZqKQ+H2tSvwIV5W/fnn8zXf/zzROXBU1S/P
HEzbuWzAFndOg0lD8TcM1Q90h22BoVYOD+UgghsyQRqgqMXRlmpw3ELLsqTP6A445mtf02vZb3iQ
NSsEGYo888UA8F7MGpqwFkTqzFos7NNCfCpz8S/i6WDWt8AoK4fToJMLBBsxG+wmczDyLnbKeklJ
Oj3Lzxa0ua6nB/LBCusvt9dmZRPM5U5YAqkgAK5ZrA2UIHDNp2p+jkS/vhukyv8poDRsQ66L2Mtt
W2tT997WYup6M5ZJDWMrnF7EsrrTtG8DdzJEYhtZ2+vsCI9GMrZzGoaokPLd5dQ13UjmpNM5oYZw
SIgInCmGRLuqHHR4dvBDO3npf0wC/a5uHm8PcsUfXZheTChJpZR+ZItTRVXcZu/Lu4RQNMj3TfLb
gn7eEJJzG45b1a7VyZUVEu8awSJEFJdDlmKvluIqz89oq5lPkJEHwcno7m4PbnW3/MfI8pXqKTLC
IR0nWezNnVe8tFFg2tlMC3jbztrWJ1Uyy99A4HVVjAEnCrFWO7IrG8RSlDwfdmNSbvXNzwdocfuR
QqNrfm4NkamOXE6ZjDRdrHp+QfREXVBI3cFoP5AJ+4UoHGBjxAduj2p19mgGYT8iC6gt86JKDmee
YrA1TKjS9jEiJnshqaCOFQN546itTSBSnnMRRoeJaekL67jV9EqJizNkncdarml79TRUdjbMrI0I
WNEbBQW162WJjupLyhfkxbk2H0e93AW8hOq029+et5XBkDyYoV/gpPDvi3VqwsSc4G4vzqp4RGsP
C/8i7iIxQkhoyZrO+3vhmYIGKu6g6spzHBaPyC+6eTD9UeXgj5Ypx9uDuZ6ymX+OzvC5EofTXQwG
eeU4g3wxPUfRDyH/yqtANZ7+OxOLi7BJIUPu8gh+YuFhgBGLJgspe7lt49rNMQz6HUjUAjRlC1ye
nSkIva7SsZF05R38vWXwUvYPpv+sJEcxrp0trpN5Wi7P6qW9xbTpnkfZDG6ms0W+QnwYnTh76c07
cUsJd215iIZUE2QrXmHZNSnH/EUGPz0XaH7N5C1J+KBCznB79q6tEA4h8EU+DIViDF3Onhnlvi5k
Q3oeBnU/jM8dGpSbyaTrJcKIqVDMVoiKiCIujZQlzrPUedz3JXSAA4IWPb0G3d8wGByaLfNjnScb
47q+hC5NLi6/ZpQbo4Va8wx9nyP1XwxQemyIfittvzp/FuhjdU7RAke4HBrAolAfRBk7vbpP6ZCy
YBrYxNCujAbkAQAS4mPqmNriHI3w2SuxbqRnuUgcw5N4laUkDcRPm0t17eHw0u8sLS7vcUrFotGw
ZLVfw+HB6tMNR31tAESWgmOjN1Qk7btYGNkUJBJKo+eW6WnW9BjDLXje9WTN7Ugz+JPYC/DnwoXG
WaBIBVx7rtBW+1j44qcTzd3ZfYa2xu3Dc02mMmOxAC8ZdCES6yyrvuMkFZWilB4wit9Zs7PELxQ8
DpPh2fKIMI986oR7mp0Fc/xZkEkomrNf3SlNuNe2Gmiu9yH5LJ3kJiheoOnLTr0istpJ6SbPVUez
PxcGCndTT5mgQu/ldHvU16fZ5DVAxY/6MEhLa+EyAoSExCJuPEohzbEwSUTMYlNB9kPOaLlIxyON
zk+V/PW21ZUBMtFzXQIyPKDDC7fbK3lT87IR3ELpdrJyDv2XDGm120aufTuPQprCCYm456n8XZ7m
AeIgpW/Iqpaqd7D0wcYj+qN1GIPvrfLjtq2VAbE5KX7MmAFkgReew9SqUik6PzzH0fQzMb5n0lOc
aV9uG1k5bTgNrkfuxTeB7csBKbKPb7di/2wVIVzPIH5oyiVwuW1lZdrgKOQOpnLJflj6dzlpywke
egGE3QNMLB+U+kOkPklpd6+OP2+bmj3d5e3LS5eqNoRZEHMDHbgckAy9UzPrg59ptt+lQX1HQtpD
c1Kivp4Uf0t9I6F/vUrYo5F+XiVOlbGw1waEyVNghWfVG09qMJ21QnAtyDNuD2s5g3NGmpQEndpk
jmdipsthheowGWHcktgM084ta6GkbJRmBzEXiJeNuEK6RVH+YdqFdjuSLXQVgPXhP5VFwipFyV7l
5Rmd6+xekF7mMlLz9/a4lvsPE/S/0pclkXemoWWxyWsvNDIk0uJzYNCSkw/+J19Lt1qzrydP44EB
vxAbHabzZWkn7E2kY8cmPnvA1kzwFJ4h78eu/5WHHqJBW0is5ZaYxwSICE5MAFIGw1qsVadkooaO
1NmoSctGNgnL0Ph2e96WPvbNBtKt1ky7CVJ6sR+M1gyjyhric5YVzlgAw8l/6MMj/AX20H5GMKar
vv9zi3Tzcn8QavJgW2yGKZXDtDDj5FxU0q+qDafHCLnyj6aeibuyrqK7AKXd41D29TEu4aW/bX15
rOfxcpXA4kTKApaQxXjFIROrSoySs2rBWRE15qlotdfG7HdtPxyV6X4z0FmbYXCB8LlzumfWv8tV
HKpGDWXoxc7mJNc7unwVB/mfgyqWBkLnceRoiZLvU3jX7RT+j43zfhU5MGDe3uCRcWPk75aIWaEV
WnPQkuw8tSYBKhqnR01KOkcNyOQadV8cxaYo97FctKeZuw+dkCGy7lAyaRU707Nxj2Zv95wjYuqG
aZU/J6kYPt5elJXDS0/+zOaHwwUHtvB9na95UapIyXlIjHifCGr1PdGEaiMXccXV9DYVANpYBah7
5GX3EdRhmSmVZnL2XvLib/QRjGN+1D97dus9xLIDn3/xRxFOt8e24jNmKD1AR2IYjtjiEFuKZ8qT
xPIX0t+q+xN8kIX79FP0ctvKyra+sCJfbjK1NVDhS8XkHGcI3thdXNiS8RkOLCRGbXGL2kfn197f
jf87kf8Z0+IIa0pj+EWkJOcm1SB5lysfvhpN3HuJMu39uvF3t0e34gjBh0D5wdGF6EVdHNrOj2Mw
WnJyHvPj2HHf36fqxvW7tkwMC3anmSuFX7ucQC2J25oTlJzzWcVZQ9X2gYdQcJ+hFfyYIwRnF1W0
cS2uLRrAFJwhofQswH5pk6xR2KBdS27Ue0QwxZ6Q4P0VlH+jP7enb8UDwThLrodXCvJTS5w3suil
aFQ8vetOoJHU99VnXdfrh8LLyv3YC9odKdbgw5gLP0HKbpXDVq2jw0JDAsdAX3LmCDEd6VDhpOdy
iA9B0o92UX4zSjDZ1b4Tqk9THXzP4o0ds7ZDCa7JOVqkx2j7uJzaXu1LsKs62QYvtud65xA8edUn
c397Ztc2Jjf0GwuyKNMHeGkmCzUkNJCHPifNfQ0BjeI/FFtl/rWdSbvkW/GWLsMllKBXtLYfEb0+
J6FtnAAsDJJjVHB5bjiqt/aU5alGgAD41/wuATF9OZiw81U0/YrsPBaPYRiSChKdSthF9RMaaWIG
x15+SFtwBN8rr7GF4mNu7TzB2le6b/cRnKSeArC6MWiGDj/W/asUnLwuuC+mrdfw2qy//9B5xt5V
idqCz++iOkMA3LMpUtuTcpjidGNtr7cQjxm4nuAZJkiBIP7SithCLzzGYMPk7iV+VnhnT1Jyiipv
61q6Hs6b/IYog2uF4WTpBpqyBcFYiNl5SBHhhqdJkH6WbWSjuuzMPCBaD4aoCV6k+BOaUbztYxCp
k9212iEQft/e0CvhgmmBKKJ9CFZnmnQXcXTW0wA26h4YnOrQZnvvQ2Idm+l3iOZ60R6Cpj+lkxxD
uOCaw+9CC59KpXJG/W8fHm5/yRVsgWN78SWL+Z/0shBkgS/RkSIb96CcPrb77tAdkrvg0bzv7pTn
vLPjDjHSQ5F/mGKbnovb33BVVFt+w+JaLRQwIJUvkFbevaIt6sR7u31tPmwdvTdgzOXRuxzr4kIN
qwaxtsbCR+7bvXTozs2dupc+W4f8nrvuPn4K7ye3c5uTsX+EMfYgHPVTdeRsHf2Pf0/pJ7TNbfPU
HfNdtk8P4cHYcKfXNxXfx3uHszC/35Z0yyUSGyXkp+iax3F1iJWJ828alSMlbXsUtUjZ14Hu7bOs
2VqClVOI5TlHIvNmQNHu8hQqKLTpcoSiejyhZ1wcyxbJZrtu7m6v9JoZGJsA0s+9XiQ5L82kAmGB
OJTZWdQSBKLbiX62/KFKAuQxftw2tTaXOq8PyOZ5sKpvJIbvvJeFLzetAu81VBD0aQBE2+6seC7s
aWBwym9avOVg5o9f7q45epr5celPWHZATGYyApsKsnNS3mlieRD6PwYDi757NK4jd5ccE5hh/bMm
nfqNNu+rPoX5BL2zvczY0ADpNSBhs3M1/bKCYy2RtPa/JWWz80K7zJ/a4VfeHfx240WxaXfhPbyp
iOIox65l6gejt3Zp/ZgHd9K9xT7KUXRv4Xwcv+fGVhlyzZub9EHMqW2VoS8ij0jOp6wbK46KUEVO
EGcRxXdyRlKdb9XV1nYSJdmZ+oTQyloKhQXq2NMkqWbnUIPa1woC4djCjGMbXj8dEN+MYPs2WigI
s3LjuLyFjMst9c70Uq2oT8spAbuenX1dc5RYfbH0701/kKzo0KnNndToNrDDCW7NT9a4433ZD/eh
/HWokgdPr45j80hy/iQ/6iWvzNvn66oNd95y779tsfSGGioGXCMsvXUvG7taOvkBrSkzf9fBHx+t
/cCbhevL2rgt3gpl15Myd7NBPYEQ8cJwrzelVWZMSoqoun33Ed5z74ueO38qW3LIrNiNk+xlu7C/
fvOdyol3tJY4hRMe/MP83+Md8dTe2whjrsNvZoPcESn0GQitLTxbUzW6JcQ9DjRDAiJ38hEpUqS4
s2Ngl5FlV9MWNdz1CaA7cF4E0Kmk/JYV8kGeBrmFse0coaJpo5/gepboIx5fnm6v9LXTfm+IlP2l
044qpZbVuAHK15muFxtffSi8KtV0KnFjEtUrDzpbmqHJM+M0lbFLS6KX9mRRAGdYbfCT7FLrdAny
kLeHs7JxL60s9k/d6m3Q6B1oLsMiCGwcufhjlaXDi84Z88kOtGovtW6oCHu1Nmu70NSN3Nzq0pH1
nvnc6eZ6+8J3d5Om9pMwzDNqWC8kaivpQZRfbo/y2mkxSPqN8VcKGYTlTRuiGJ55Yp+f+yejuS+d
QkOLyvFe42DDD1y/my4NzWv6biymXGaRAQb/3Fi0wu+E4tjpB+2zWG0c+1U7b+d9znAzoks7Y6yo
ZdSKzFmjcZq+StEnq26dsLo3Ib+9PXmrO/6drXn93o0p8JrSLHxsNTACKftRChy/3G8mQ659BlP3
zsz8Ge/MRG0lqJ45AOgyHF+3aZcG8+Tv+53f7Af5cHtMW/O3eM2Zvlml6SjlZz38awYRicnnhPyf
oG+S22wNa3E1j22cZkUiA+Vqczq4socI7ThblgdbBuHcZQdvlD6Oir/RDbQ1wPmz3s1m3SdZlegM
sJrUh8RTT0bU7bT+RI7CNpQNrOb6GHG6CGjNjVWLpaulwQczrWFs+OuFvzW5sbXUZjNKaegYj4PU
b2zJ9dH9x+Bi+bIJqAfKMvlZ0n5Gnl2bpVPfeepH/fn2Nln3jlCq/r+RLVZP7witAsjqzlF4br9o
gvl5bPZ99H2suuPUnyziditu73in0xa1sUffWk8ur/b5RPzH+GIN4eRNJN7gxRm4emaHRR3bghaT
ya+AWtq+Pr4a0kixAtylsY9iCwJLpQy/eroe7fQ0yu7NRoDWU4C9e2Na5qvn6st02BZ5Jc2sEYsF
T32rE7wehF36IXRLRzBs4SV+bD/JqT1tBdWrtuY+bfiIZvaNhavTlLS2wpHrITCPofqq5LbiDY7+
qe6dRvwmm8Q4xfHfjI+Jpy8WohjeTJenx0q4RWoNX9QcRlHbexa6N59k86grz0L/4k9/hnLjhppH
sZxRmN0AVJM6pGVscQ0XklR7XYqTnYrsMbCsh0Ya97dHtXZKqX+B55hzzld8Eb2YQFqYmexl49Tg
BvrUDdre6cXH1EPYt/leqhu55tXj897k4pwqExTgUeoxj+2r2AyOVHm8FKQCRkaES1IRTvB6p1rw
4ofPZv0cjN4/5bSDxmomZ/y/QS8OsOWXYROqAgh/9cDVj7RkAPdTbcdG6pJ73E1bHFDzbXi1kNST
yN5BR6otA1FVpCYBii4/q8mp7TwnSE8UYzau//l8LY3AXgH1Ks0rlA8W8fUwZZk5dPQtDNpvZXCR
lXcm3fa1rXMw77orO/NASMPAY7GMm8TODyZqz4SgfrIz5VfLSaTckZB/Qm/nKP/s8k8Ncg+39+lK
OpBXLKkPgoG57X6ZrBBHtaiESc3P/hdBuKeAn9rRZxESrSzbKcdRGuzytxceENMuR2dQd3W75Xnn
fbkcN5BBJEJ5vuDjZP7/d7enOKkFGgkG8eL9x9K27Pkf5WDZr7l9kAHt3xc/wtfy6+1xrwWpqLPR
G0AT76wsdGlUaQellwzcfcKrsUk+hq1qJ0h0puFRVh4Kf9yY5zV7EMyTeiLDxmZabKK0r7VO8JXi
bA7NS169qHn4kCWvWRGAnbdOQ9083R7g2tHgVcid9laTXELXpEIrcisPyrNcmd2HXh7bu6Q37pNq
lE63Lb0x+S0XkFh/foJS3QUJfjmXUkxrWmWE5XleN//U3Pkn/1Td9eQ5qVR6x+yuuDPvfbe5i0+q
452q4MFPzuJu2PfnYEvJbSWjS83/3dcsZlqqpjgzEUagkelbLkSOZ75G3kPkGcdaFw5Fqd1HWUME
sXGnrB6k93YXV2etmtPcFFoCfx0OarrrUtMRLCSiXlhjCdmRUoDn89VPDtIzElp6/rHyG6fdOk4r
pwmYDOzJUOJAX7skp+/0yMuKns+IrX4HQ01UDbYEB5+CNpWab8SibxipxdKTtwXWBPcONaUlshj1
j0YVdFpOXZj27fJLcybwtatDftL4399/SpQ8g52/Dw7/+3fs/OmcyRl30t6zfUdzxJ3kDPuR5Mj/
cHZlO5Lq2PaLkJiHVyCmzAxyrKqT9YJqOmAwGGxGf/1dzpbuzSC4gaql1unTXVLtsNm297D2Wnpo
bUUzyvEWvw6smnaA2tl/eIguHbOch2oWE/bCRrkXKRsasORdOgC/ePKkFyAGl2fNB7lKOe9mhx67
1tvYoJWvAXyqQnUingL+ZhFVljatK3+sxEM/vqijnoV8PuXGYwFe+9uncOWCAfYA9wuQqorbc3EI
iZ3rcqwG8TD6SadNsUXPQu+iWt7x6djlp9vWVt5EWEM7FO+UA06JxSErvNFshkGKBwH9moOMZRVW
W03A65OsGFcx8obAF/AaVLcvP58jWF6KqskfaPbdpENcHn3IqUL0hppeSNp4aJokNTbO8VXgpowa
JiJRYPRQ3lp8MaKVdeB00J3US73cycGsH7QZg07ewMtzXZkswqx8GfWWeBSlJBvV9Ct/QXyvSpsg
6lUk5EtMYk5TV7JJUQvQqngYwQ0QlXaV7oLW43fZiFS9nPtqI8O4CocRCauKjQKioWOx7MAUU2P7
tAZUlZl61KbG+ySGrTG5K/dUNtB8AbZDOenyvU1t0U9gegfRRL6rnR1aul6wT/c2/Z41G+/Ryh5e
mFJ//imesErfl34D4gS4yiux2tCdn4Bvgmjok1G/3D4HW7bUsj/ZYpAK7S3Hzh/qIcyaV/Of7HcK
rdetkaS1owAcMYrOEJVGlXJZ4x2g7eo7tQG/KL7x3kUJJfHaA70HJwi9rzp5nJo/t1d2jaVSX+yT
ycV7lpmDBmoQ5RXN9AIWFKADuohMTuzOHWgiUP8i3b5Pp2d9gvKfF0n7D2RUD7d/xer+fvoRKsr5
tL+D6LjnaFg382Im9uWxOnvak7ZxS6u/5eKdUEtFGKyGAAPkL4ulDqKQzWzCYwQUX2klI+I9S1DW
3V7LdYK2MLNYzFx2dY22IRxTHEzGoafCwsDSDgZ5JvHZ6OOavXAZgmrztuGry3phd3GPMrMaNWiL
4eyZf3Jf7uRkRyMJK76lLvT/rBAUPEAfQ1HJWawwkHrW1RJ8B6UPRUbSQCUKGQSJAslejcIgULCt
341m/sU6UkUWC4BIzes3MLe6G2//2ppR4FS6JHidrkgHSp5PYBLDmgF7vHPIzveHXTDKUNuws7zX
cEcjwABkGJznqFsta8Ol5TZ9L0qaBCXCrQrybVmcQ7ZqFjGf3v1iS1Z6zR5uAYw+IdRGzWTxzLud
bqP72NIklefMS3Tyx3VP2XA/u9/HYOMivfqcanFIqtErAMWnGti+PH0kJz6bdQ3GxFdonlVVOIDE
txim0IJ4LoRVMEsWaa2zM+Wv2d04lGsrxRSKBWAtZB8w6XNpHOz0NcmHsko0PY+qKj9r2b5CADVC
wk/zd3Ozu31K1uwhx1fYKEuZWxSFeGZZZDKmKuFEv8NwiMG1KE1fULbw6iDq+n5LNGMZaajdVRBl
jPhha5GGXi7QpoPe9pVdJaD2Afa7S5//zDn+/Wsm3jJr6wlZWx6yIrDPgScJs5qLOw5TwNLXs6BK
pIbIuwwNYLpoU0cOkdFQv7I83TgZV/AerA+FBQv3ADrlqGssvAfqvIbBhVYnUpJnF5pHPbOSuf1i
9fed9TaALov66Xm00OWydvpcR+ZDNjxllX5u5BCJ1okl+aWRu/7b7Q99JSL58cNMTEjgxnfxni62
IsgamWYpZYlfFycyQIata39aQfPbAeYfJasRDuek1t4W+qHVzIh3j/h/s3wCeMtm+5S7kc7lk1Yc
uq0ZcWP54KnfhvELMAoooPR1XcLlo+VOGks898+UopOLCoiPWjOTcaa91EUZ82dXQvFnyMMpPdp+
HwFXFGrDSaZTKMHOfHuzlvfox+/BAQR9CwB52K9LJy0qDmK1MauS1E8jx+6byEZbBUq4Ztxkr7dt
ra79ky31558eez7UKOZJmyYQCtf6A/KCqMXGCxpXnhvdtrW1rsXhqzLMXwvfowkinJ3V7GbzVdO7
fT1ulGGuIrePDVQs9apKGVxBcwrgdXwW4Brjo3moS1Dt6QABkqCM51KP+lKPcwpwY5rHXlW+3V7k
Mq75j2006MHW5EHicLGhoBabC0CQqyQDuzQj3qmc+ZcAQga3zVyFisoO+qKmYhdUVACLq9ooB80T
qagSixRnLqadTsaHPnvtvZ+QbY4BFZGuHY8pOWZi/AF2TRq0G99TndnPIdzHT4A+OOD3mF0E/P/S
d1qINkqZ1lVS6wgz+invIEde/hdXtpoLApoboG4X/CWXVgYioPgJ1uckl+5v3Whfxdwh/H6bzTkm
s352MvPdqp397f1d81W8gngJUdhCFXrxGZFpO3ZL2yphWR2h4HKimH/PXIDkAHa5bWrNY+CoaqIW
a7zi6zVrC19o7LBAoRuh3wfajorA3BlonG58sVVTH08DgHKqs3W5l0I9jiTvlal6h57mjJhJPBAo
Xf9XhtRnA9U1ihWL654GvO2IN6J7ZtkQS/5CRi/utiB4a6tR45FABygiriV+xNLsvGIBogfNHP3d
4Jm/R8700O3cOb79idY8HWh9DPepHgHKBJf7llYM878pwgaujZH0nxmZNjZsJTBBAo2wGSNNqCUt
S8fOMPjB1LI64XJg6V01dZj1TEEuemi0uYPQpQai5VBL56CINfCQHPA66Vvg7JUNxcCHgdo8EHYQ
sFoctdYqZp53Q50U5Qs6TnvoaWN68nh7L9dCAaTUqnSJoVNUbxfVnorR3HfbliWkir8FuyH8M4Re
9JR8+babwzL82gN2u0Wae9Vqxl312egVIVrjV3ZRwWgpeNwGUZsfpxnuz8QOw3FdAC7JOCh2wBE0
5VdO7jRtiyRmJRhU81EoxWDQEfMAi80dGMXEilXWScnR6vFInu54Y09hNbo71ImaPUdBfy8tyIxu
bLgF71zc0xg8AArewnggkLiLw1iRiZk5/pHguWp+tHo3nlyGfFTX2Xgina88yigOzUwmwBpaNxoD
c4yIUVTPtWtoEbXqrQG6tc1QVGHwMjXpsRwamzTMOTVgsElaDSqZnAXGTiAYAhy+1e+yNsh2HPIQ
Mao8+svt3VjzcbRoAMVCcRPfQ/35p4BHz1Ggrvy6SSDKsk+b4VgX0dxu8a6thFXgRAdBLkZ0UKhf
8kbpEACdOslY0qe7tv1hDsdvo/Nvx77cXsyaGWiLAT2HixblxMWX1Vk14XXk2MamxFekIBN1Jv00
SuuRDdKJG4D5wtsmVy4q0I0gtFE5Da6KxemVVT5VdcmapButO6N+NBBZddQ7M8uIUc4fDnqwhc9a
O7yfbS7HkOvG6ppuaJXNVz87E/374L/0VD9V9QTvfLQLgQrxkySQkK3feMYOjbe7veyVFwA/AfgM
VQS4xuoHANZyJocGyZSMtOm7YFtBqzr/i1MKyKGBXjQmRVy0RxeOSfWxrNuxSdryaBQ7ENJg9BlV
lGH4OtKvBuRUM/pGy924gWFYiXTALYBYAGLzuPuXKhvD7E4pesF10lNTAPXW/bDK3opKj+joL/hb
jDVr/oNxQxBj4+wBDLI8f1rJ+mqeGQKrXqJOTPQmzFKWPxsDJiyH4NSWrnniINcPS0PTN2KtlXsH
kSriOpBsAB++nHlkvj97BdEaDOCI0BGYPTkXJd1z6zhqtbqKNzZ3xW08NAYhLIIH1UeT8PKjWulc
DlbDm6TuvxkYRSi2WARXFgQRerQuDGQ7mHdceA3k0ipzkDiOhWXzYzaj4QVt8flJWLRMAmZmcaWZ
2cFvs7/VbMSLqspTGIEGxRH+sXjPRmuCKi2XTQKMAYpUAdqQ/XwsNkV417YQ6wN+FuGXUii63EJM
YfcGRsbaZJYT1ISBArE2zvZazQ04bmDLQdhkgCRZHZFPb8JQlxUzg75NslpDI2F8HWQXtV7sg1Qw
G9hL7gGZVnpDPLZ+mHZ031V8owm1tkrQ6SjBQ0OpjS9+AoTVMtBB1m2Sgo2lzt5E/+evLzBF0/6/
BhbbOAhfghaGtomo7yf928TSjYfhajhEOYQamkCrCYxUV8VDMGvkVpXiQ9UUcooHfgrS2EYH4Wju
nSo22tDf6r+uPH8K2YFwClUvNBJU4PPpu9V5WxVkztqkSoeE5pANru5Te8eseGL7v98+B+sDkwgc
BVnHpalKNrrfMNEmzONQORNSBxML2Si/rq1HwUfATAfYCrCAl0ZcvYRWT2O3CfBBUS/NWGdo84gC
gMDxeSrzjcBQ/XWLFwd5O/hK0B1EI3IJAuRjMfnzwHgiqGaAoODO6+2DpWtlmG8sTO3O0hL2TvVX
kVHjlbtcGCrJOrKakicldJB3dtA+jmXPjjXZcPK1DcT7CWJ6Re+BusilHUnnfhK9zRHc0f2o5YnR
HGZvjCy/edHzv3cJzK4jhQHVHzj/PsqKn7zPbXheFi4ViZuyrzKYohqoh7/2OlQGEBMgfkeytGyM
l9U4j2ULB+eKZbr20mI39HSrv7HiB2j34RbHmDIK/87C7YIU9x9gb20C2NL94IESRU4n1wWcZosm
esUSglW0qtB2/uhwXH4fzWWUWiDyT6rOB6Xy74591QtwZmt/fZuCzA3vO8AfGDBxDfVqfvo0poaB
a3vA/Kordf9xcvzxe9aipnn761yHMrACvAKaw2pCYdl504lZjEaGUKbOhwd7BHjPHFIjtrIuOKVF
l0XT5DeQuBPazu/mYHfb+vVe4qpFTKrwbahdL88UGFAahheTJWLEXJSghfNspx7kD9k03TmTtzlI
ow7p5SFWd7saVFWoGpCfXG7qZHZGkNvAf1hj1gBkpHXGg9ALP6SG5j1Moi4epUAogMmDNI1ckbr/
uENjDCHGn/+WMwh4DR15I/5pwpHwGS5/C3GrEaOxyOKIMX8FScKDpb9Td9+LNvK8rWt5pdYKayCQ
UvOAWPhH/PDJnTpR5iM3EZqXuKCrWAhwLeCGccbQHqj5DG1BFLS1unWCuNYA4fbR8zIBChrNHFpv
nAG2DvFKUCdKbwuws+YFKIChioIPA+3nRYApAqgTkFaHLjcYGbLnrnjmJOLjX/J4qO0GOAcYEsyu
I5tdbHfBMygvVCliPSHc45yx9OCkxNjRsnBiLSWvWtGaGzZXV4Z6KI6wApMtk75h1uvCLhBOdDzf
65jkjphT3Xlt0UStK37cPkzXYbQqviqdQSCRFCrn0p+MqnMYmK4QHbE5VE2QoJgjOUcziC76Mtih
zL3x+K5dHgoMCxZztCORUV9aZAifEQPg0hXlq6l/b4xd7t1ZGaC3wv5duFt3/PULjAV+Mrf4gmMP
Kd0+hbmx6J48rh0n9z3jzRa0+foBRmKFoodq50Jde8lHahdZ03o18h388WGk2V5MM6hjkR+YNNHR
z7792VbN4b1XVNXAOS1rav2kkb6Z4f1+aRzAQi8jGfR/pOX/1OdfYNbfMLcS4mImGDShquKCaNdd
BJwQjNO5bRtNwh/K8t8+Nvfcj8tfog99IzK+fLm9urVvhk6u6q3AKigzLl2kLHtNQFmlSTBEH3oC
iuF2FgbzFnp37aCBQAuMVnjF8OkWvp9naRt4/YzUg9pRLfQmnp3sfZL2q2a7X28v6Qqxq24SwBpQ
5UYJCVf34mU2hJfmWmnCGOqwplcf85HtJzOSekgwPw7io7zZm/NXL3jVoaahpM2s8VH3zvMWFcaa
7/wH5wikA4RMF8uuu4lZtPXbpAUZl5sIci/4m5cdHX2/sWblFcuH87OlhdeUDk1ZmnstKr8KtNXv
WEh/OaCCycMTAz9gH2JIBBJhG2bVDXJtFjStFtwVpQf13T+9WqSTZYPwoU2k7kYGir5Eq06Ujyc9
dUIagOgUOOmioV9ks1WVuBLRwWc2wEqEPAZdO1Q/FtcNr+zapYVskwFcqkguahLz9tzx98qzQ1ac
qfHimD90EK6AiLRkRdxX2tPcb+UdK98YgRE8zf/gg1q+WyahLXpE2PlqdmNjX0XmiJNqxRuB4MpB
xSUO+IDS2lDAi8ud9pgnKVgt26Q3vaTTSUjMe5pXb7c/6Mo5vbCyuA5m1kqQ/GU8KSi9c90ItFAh
ai+7rt5w2NXloAyhjupHwHO5nDFjxHFAaZf4Q7/TfXrXN+aps6bft9ezagYIbVDwguHUXaYdWp+1
UyqxHqpZQczVPHbZ0u6Qo7awcRZWHluVB/yvKeUnn46CpjcO6M4IT/IBDlBCkTmL8kJ7JZ3GwjaA
vAJkexim7v6bFaI7qRQ8USNTP+uTWTJ4KbecgicBglR6JL/SrRx01SeA00YHJUBLd4kCcFKGsBvC
k0h4QW00sh1D9GsXwa7cGjtYs/QfhDYyeIDD1df8tJa+FWKeC86TTCkXUje2yjtZY0ip+3N701bQ
G0h2EUQAjwNuNdRDLi0FwjC1KRt5YjCjfy7ZzPeAL8qfNcZuD7yBwmBj2PcD8eRe6uZdR5ixcZ7X
rg0MWGB8AI88MEFqLz6ttXBlz40Rv8ArKQZNy5BNb5m2J5q9b7dmR9ZOwWdbC9d0tSrtq27AYcMk
/R//0Rt+3t7PtQ+Hfhco27AUH6Hm5WI01nhpWkqe1OWXjB5s9l0LHjYh/OryWTw2qFzikQEjBgJo
Z7GMjDrNKCyDJ7JTSp6W9X57FSsBOiZdANMyIXxuoUx7uQo3EJrblQhSLC2vHnOs873S2J1e4H9B
XNvf0Q5SJS1r3Q1fWPs+KI4gUEf3VAl5XhrOBqFN7mi0Ce13TfDu5M++eLq9trXb6bOJxdHiA+3r
HBRCSYkRKlR5wC2Jbmw9v9hBt9P1J6rvzC1VwDUXV6W4DwZDdS9eLqsXqLjjz9oEJ2hwhniwv7cY
1Rn6yAa1yO31rZ5oB94H/VWQ+IAl9tIYpiyJMfguT3hj/tCIDi4uz1ekIk4bl3hU94ZVdhGrsjoW
GVBuPdRnNxK8tfVC4h0ADuTJaDwvfkJQQZu8yFAZ7MQduLQfkMC8Qj/qYGTGY+dulO3WfAYTjqh3
gn4SrrM4cgWaJXwAVD/JDbrDawN0OQUj1O1dXTvXn40sgo5M1EDLmnmXdKQGU+BBBk8gm27kRul2
zYwP3BVWAzbNq6kjLfWDPO0bBOzBpJ9No4qq2bsTRWDHObOKjdO2Zg1D6UDzAAUD/ZSFW6ZdbbN2
QpkdbtBCgm3ows6AOh512mPqdt2GuZUPha6n6st94F2WVX298NDLpqlIeNfB91zQLKAVVAI2l2sb
ptaKSGjSY9AY/GRqzmmZ+VhpGeS87xJMwDaY7f23LoDmJpltxTOk2SB87E57X2r2kfa6tRdmVT+O
uVfv8yr3AX5tho0vu7J4NBqgIw68j5KKXVw7LfFn4U2FwCsH2Fnmh9bQx+4Wndba4VfMhyhRorKC
TGT5nJtT2+c87xP3ELR3qb8j7X3nCTTWToyxvekRnPzTX58N2IQKD/J0ZF7+4mwIzyss1tI+IaH0
0WNOKPux8T1Xdg91RUx9IqyEjWWMUKfVhGtGDB8hZe+8NIYFzrktav6V83BhZXEeBM1ai0uOYWJQ
5c5f+y5mxtOITvnt/VpbDOJHhSdFVo6vdHlBm1OR0q4mY+Ky32N+lxuR1f26bWJlJSgbo02nvA2Z
0uJO5EbKdPQWxqSS54J8aYClTktzF9T97rahj4O0CEVQDgf6BqV5lZAtom4x69OYa2JM+gKY+xnz
5rz9hsL4nMcW9FACKkKKMrUVHFllvHDv3g7ehyzqzZe6/zlCIt59ZHURtvig3Ead4onWj+7wxSVu
REagxLry6Bbt8+1fvbY9gP2hjQSOKIx1L340qUBVK1NjTDxSxHUQt/4cCucLccmG364bgtOC80BV
cheB1DzThoK/bkxEUx1S835orZeMsKc5o1t0wStvLmAJqN+C4gXX+fJ2naQ+TeCYHpP5kBWn0XUO
qKIWEFThZIue7jo8dDBFqXpYKL8FaMtdOjAZ6DSBXRpl8AE4GbwX3T1o/fNfrfFvo/17+1PZ+Lsu
/Qu8DYq0Bp8KnedlqGsNHqCXxEQe7kBhBHf45GwEhNfHEdKywFeBHhTFMoQil6vhsnUzUalqNOVm
jCJaONqEYhBi3AhU1F+0XAoazRjIQOcAJ3OxbYWQLoK/AvUR6nahngvAj/2DTtwjKyF1SPVkfBxK
uhEPrmwgqkKOaloo0ehlZT+dPCrAnIkEz27PlLvfjaDeuARWKrWAcygtE2iMKLW3xcomXfhuSRBy
9pOUMZWGFzGvenQ7cAUFbVdEg014XHJ0qszcF/EkK7AWzGzjtK0t9QNQC7kAPIFLspS+oY3PdJRS
WGlAzKje2enP29648gnR7UZ5CzVV8Hm4i+cVjRPQQQuUuJoGgsrEqtCvGFDo4um5sY0uznz739QE
plPfgv9fH2+E8miMqYWhuOGqtX/KkrXBcVDn83hCMnp0UFhxwTGhwGvQq7Hs19vLvL62gL3DdCMm
4NHuREHl0phpAxENSZUhmQFuPEHb2I5N8JrFedfNJ89i+saHW1kcthMQR2AcEbosJbvMPmcQwGGw
x7ojMGPfmtTsQ00QyIzOEMYp7f3tBV7fYIpV9P8MLs98OVdZY7ZDUgfe0cSgVt7GHtBVEh5appj3
19LDbYuLLcVjDwwcElok1CAOvMpSDDuzxskX7NwWhhcCBlifnJH6kW0U8p52zlbDenGrfdhDJRhD
MVCTwdu88JfcGH0n1Vlz9jDWB6XgkCi5bO/77VUtwVwfZkDJj4FNJQEArN+lp3ggcaRoHMJMwbCF
ODl3RtrTsCuaJpLeaP3qZlq+DGM2n4x59u5Tw55isx7Hu5mAGPv2z1n4kfo1AAsBVekhy/BRT7r8
NUGDfiUxTXHW7BkyR5J8qb3izXXAUhJklX3SUj5u3H0r+4znVg38I9/G5bPY57oSmSSWJc4WPDis
Cy2/A7fCiDBH5hsutMTyfywPLyCqxA4GHJHdXC7PZpXVN9LszloO/e/97AQpsLc9plaDkmgI8omL
gSBHcP4tZ+Xg7zSjAZcus7TsV+qUzj891BOey37mflj1kqeh68vaCj1CGd9xTimUU+paz8PCzZqN
Z3bZjPr49S4OACbRwYSEisflr8fYH54nUGeeuUGbMSyzoj1mnqxixjzwwYthBDt2mtV7kIiyQ6lN
+g9AHjszzPtW22ttUe9rXevvChKIrxB3lKDHSPnG51wmUB+/UvVRgFZHH+OqAlWWMsfAtifOHgWG
n7YFfxZaBnDYRGWU+RTU06KnkePmAdo8rhZmfm1sfOgl3xB+hEqSUc/4GJ1FanW5VWxOGy9DMews
09I34spMnSw2J6mmglNvQp7FiPiK852Czx5gw37PgQ3twnqesp/joEQMsrFrEZkZQ/voV7MTcccp
7nw61hn6Jf7cIAedapDd5blb/yTzNIBJhdYp8oQhs94cUM5ooW6lUu7A85aKsDcm/e32ab0+OuCm
g06JbqGCqeDJl6vkRM5uOc7dmZkG29VcGJhFRuowOMFmmVsF2p9ir48dxbuC+Bg3MLofix3tW5Wk
6jpsaYMXpxk1ragTRY5hjNSPWZamXyaPAUKp5fORgzwrzEz5Ti1MqdxetDK0/CG4LXyUq1Rtbgmw
zRgnjebAv5g3BTtnJG+pS8tjPYI6AB17aGSJv3tcP5aOgjQGXCFAg7d8cWt4wnZ4acvu7MoGdAwe
wq5O2kXk9W62g5+NB0DhtsjoF4HSf4wC54jkQFHSL+sQEOLwMTxldOd6IPwZbUMSi6Jmsdf28w7R
oDj0Rm4f8nkGca5069PtXV41D2g/zrEaSl0iI3RRkKrv8bndxuWR7VTje522RpgH9u+yEtXJtTUR
lQM3I9Rmt9Amy4asWj3aKYjV8CIqNPoi7XNATsj8VBvOri7IK3VFg+RWl2HrT+6BtDXZWROZd1PP
epDTGuZedK0WIcx5sQD8ibrWbGNWj9k3b+i2unOL0OfjtyFTBwoVkD2QWy9Ond5PGM0yxuacZag8
+B2mOAbbi5CdGGGLwt2zj0baU0MDK7r9TVaOO3qPKpdTQkegi1oc94Y1A1qD/DwUdTmFPBMY9gw0
t9cPqY2Dv+EC1wEX5oEs6EMj4kJzaxkwS6/PxwJzJGcobLbP1MbMl+2KOfKdBtMdJXQ/vt1en3rp
FycbYxa4GTGbiwmhZR5JsiIvJAn4WTMLudeU46H2vdUtW12WKh6h1qJkRRe7iKbNCBhaJs79lLpV
1BmDxcsIZatGeyIp2MqhoJpao9zIIlfMouWuNB8wyXGt4OMSCQygWpw5fwcrSawB/F1pQ6xl3UaK
teKfCKPAa6Ikb1XJ9NJNvMYIOLJJcW47HnfUiTy327kzQAvAazUe9I/rLQqAlSgWQQkqDGjCYEgN
xZNLm83I63Lo++GMmyn4ljn02+RStmto5cS5A+60YLJoBKYshC2FBspKN0BjlNhOA2Lp1N3/tSOB
TxVQZKTSuK+X05NTwZpU1HI4Y5zXfsmnTO4peII2noWVKxKlQTCAgRcLCMnlREmDBkNLiDmcQb/1
2AfpvvT0eNa8vSNPjM+gcrPeRvA+3V7bih8p+WccD+D/gMNTh+hTGjsZ4BqF3NRw5lk/hDkAOUZX
fddFfmzt421TK+EyRiMwZILzqPpgzsJWxZCFi9QZzrrRkVcr1Xr3WGnFEERFlxaPbtHXL2XqN0GY
W7inY72BlGjU8bb6bWV2uR915oGNLCges4ZMTyh+v7clpBgQ44oTLzXjabByZ+OWXNsg0F6jpApV
ezWecLlBGfBh/dRk47nDVMzoBANQJ8MPa4IwUMPp4fYWrZw1VDoxlYBxBLSRl3dk445WxWv1Tk18
iGYuIedI6e8uM7/nQxeLBqBMu9uK+9as+ooORjHrQd9s8QIV0Ajw+oaMZ+46r6J6kO2vgR7KFHFI
t3P0fGMqbMXRcWepktvHxN8yKfTHotGmjo1nMbjHKfMOmf+1LiC4VO4Cqz7Uv1Poud3e12X7ST2y
aFQgJ4RmHErwy1ECf8bET6nT8exJH4Q31eyfBupCJAYvxwFiMsNB2IQdMzKXceX4/yDO7HYGap1h
BYUZB3J3G4dhxa3UI4hrTv3nCj1vZF6aFZUYzyPqOPem73aHGZXpg4mL4aRRuTXBs2bPRwNCvRdA
EgTKBz6dc9lPhtbjmT8btowZUPIhTt6PzGL/IBbt/v7MAN2IaAYlOVQh9IVDQXWqc2XBp3OfFe8t
SjiB/Ldx5i+Z227ApD/YpxaPPGpvwKQqOWrUOxd3SoFHqNAD0p9n15zfCo1/6UXxrrdDE+uFlPeZ
SYM455b3hjkVFtFR8MdMk+XO0wnJw4A4RRVCo/aP27tzi5mFoHkVWNg+RQU3zIvUDAtWTgdQpph7
sCNuppbXhw9vHJp0arIAWcgyfhBM83wuyvFc2F4BxgGtpyekDv5rlln7chiKY1Z1/JkSPzvmnkZ2
hgnU+ejWyHRJ5e2b3JrCGT2VGDoO84FDf2Xfg0/yyIYasoilAVlYzU1DnfoveVVocR70yHMwyRZV
uIXisqF3ZBiAPh26LR6Mla9jImxQU0JKhe5q9n7CPFfAq248t2XfxAAWkVfI0WZvBD233TgOvApz
YX3BaPEcddIa97U3Tztz5hA46ke562fAQ8EN2d3xMU/vfFxQEGKZxkPgZO6hnp00rHVCMfPW6rui
Z/aGIyvvufQu/H60/pWoFpKWJU8l182yTx1nPEP7Sakxaw2omTx943a6PpuwggBS8QDa6AosjouP
mXK9rHEX2J3WxXVpyIfMZOOeevoQe1O/RS++5nIK4KJqhAhnlvNBhissIWU+nd1qMKPS98YHsFbJ
0M6tYeeVLI+7zmfJSJ16o+m+ZhkUU6iiAEYOfNkirisHw9TTBreQmJr0QMzsSyFzGo6DY0V4L+aH
rrMOjZi26tnXTw4aLhAfhPqMksxdziq5Ve9q/sjleegOiMBi0AJNz44r7gztMDeR2KI+U0H/wm9g
D/wkH4VIMLhf3rYemkpzXRB5HpvxYEL3EkLEEPJ8bg07kvUWvcfq6tABgTYpQhS8cpfW5l5tuNPL
M9gd+pgreR+oRVg46U4QGrOXaABQxnOrqk6uKzfOyIr3opCOQSSVXaOMuFjrhNoMwIjY29Hcz9Op
yM+Q9/b/KyPIsjDqDVapJYyvayzK6nmQqFV234VRxYR+H90/+eBtnMWVL4fVBOAdg6I9cA1qrz+9
kxhc84xRF/KMcZ+cP+pF4vRf9HKOQAu2EZOY106CJh0Wg91X+Fz1559M5VOquToN5nPGkbtYwBvv
SB4XZQSln8yOum9dR0NuAhjpxBum1Tlb+CdEc5FuAPiPit8SJAD9gqEzMynP6LRCDNS3uzHCG+Tv
4S3OfTDlLaRICIpzTl7FsweCpLwdyEbqsexSIihDBAhwPtoDoEFBYehyA6jd8wm82PJcm7H1LX1D
5SN2QzP2wwgI5dtLXvuun20t4oRM9Lnf2rAFcfjYpqFEVce4cyDGiDdm48uu3HJIk1EmQm0T52HJ
6yiNyZwmZutn1F0e0ADwR8R1Dv4bxP9j94/Z8I2I+rqSg7oK7jYF8caWLsFVqL1PrGxn40wcetKQ
NbxVrCdhU2tbYM3rbYQlH2kcepEgr/lI8T75rNvkjRBjapwFWGPNZ7/9Pbh3eodu1pxt7OLaonBZ
o2aIqA6tHLXLn0yZ3OJeQIl5rv2xu6+5n4eOr1n7vum099vOcf3MWxhj/ngK0WYAH/alqa41uJc5
s3UuhrrZodvTR5P0txZ0fVECZ4baOnAn6tAvp0Imr64rfdTNcz/Yr2bODjoPQuJIiI/ah9sLun4R
YApXCua0kGUBDny5IGQWrjsTzzyDRe3JAuO9/tBKHUqF+gFECweOqg2m3TdKUtcfTEEWkdop6nlc
notnCLxPYxl0g3V2SAoeUzQzNCj4DiC/3PCMlWwOlhQFLh4ChMJLaE3NZUaLCstr3M44O0P3fegw
zNfXbrOvWPZk2A0wRBrImwbPyOLSaGWI6ycPpWwfoRjzlwRpuMjQxAD8Bj1ORDaoBF5uN0p9w2il
OlQ8yjrk1R8r/Xr7e64UsD/aJCqGxhYDTnFpwXcy7kthWGdh65DFNkAGD1aTtDgye8b9pQuTfyUt
GesYeQbyGsvhFEhiIOi6SBCth/BF301alJsOyyMK8dQiCvqu2jhIK9068Nkin8FUONSOMC99+TuD
dsqbYnKts9cIyJuU1Dv0JR/uWRa08YxBjsiR8HrLSvvIaP2fvdbPG264csxAMgYXRHtJtXQWh3l0
Sq8feW+fC/+H1Ss6rWMdVPsqNTdu3ZVD9j+knWlv3DjTtX+RAO3LV6k3O+0kzmT/IjiJo33f9evf
S5n3mXTTQgvJDcwEQQy4RLJIFqtOnQMfkkmIR3v0QmB4PdbJ14Ip7hr9gSZMoC09wgSphcRcXabF
0ZDLeF9WY3qQ0jY89qPmb9xoIi/U4nXLgaLDQ7PEXaJPBFIZ10o/6g80LL1C3cWN5fjt1DanUY6g
aYfAQLvTo6dIQRSXJ35gKLsye9vP3UY0sbLvgZ0RllHFoNVHBKdYvjF2ZB70B45rOkSUDKL96BWN
5O9vb4K1hV2UNZbHAzp0hhAvOfBg1rFaGg8OrNdOMx8nOd0PfeDK0Yal1RFdWBKOTzWq7SKwC+Mh
qWvAdJ+iLLpv5Kfbw3l5lfKepOGaCgw1GCLba/epy5IicjsaD4ZOrtMYxsEbyZFAtAOnQEeH26R0
W3JZawODwgXYswE4+AXSVc/9hjjRNh7GgfTuMFlAP+xUP5RtlR5uD29ltai9UGnkYUsTplhyS0PN
bPhDfwjK8q3pgKcL5bNR/6gg1L5t6WW4RVKPNk9AL1QWeVZeT+RURqFTVJXxkBrmvWTdl1q0C+Uc
COs3rX7Ot7QlV5IaSxIRuBJ9s1ACiJgzIHd92bWT8ZAZs9zteiIHFZdXpqPSzWPtjVXovApg4P1s
Zzns5S1FyaMl5bTuT3oFI9CgTMbrSnEi2e3NPpm91NDq0LVpB4SFy2jDH7qaheDwrXQoXCmYZUQz
rdJ0tdiKvt2evJVSC6MhAmdIxOAkn69nD61us9Mi1XiQJ0+tIoSeESSQkmNJE7Qte7FS70r5TQdI
fhpGl5FvrN7KK2A5q8kXYp2/iMlCXSP6WhI7D1aAUGfhvxtSetyaT1oYv24/WfJ91g1u2x7SUN3C
8K1dV2REWUdiZk5wsfg/VgmAO5ihHtTxKZoND9zg16R5CxsvpUK6zrXYM9WxpP38zwM0XlUkgAGc
L+Ivwt2RJUvvgVGZD34P1MYfg34fZq10yntnPpEkKfZ2bSsIQpYjpOlUu/a3l33lIDBJmRIaLoDr
FwIsFdTFxFc9sSg0xrtgLNKdAYDYqyJtS7r511iuH5tcUb/0msDZLRfmtYf54WxoU0i0Fs/xHtra
Xex8qSL/TQJk09eQY2jo1+zcIegPZv0+0Bdu8dOUn0rjdRk8p9PRQYNOgWu8IYkCeyrJFLT+4KjQ
7m5Pypo7LFkM8pTAqGFsEr8UCjH+NdUedOWLX0W7qnF+UInc2ep5yTl0ZX+oR+3UJFuEoCtYrKXC
+KvhGB0ApK2EOZoLyY4JnIhog5OqBUffP7Fqn+1y9FBvNO2zXKUnPTGOlobMfXcKo/bk5+OhNsJT
Gm4JowqHN/fDEslbC/kI1Xr61q4/p5XBhWVEiedyCA9K7p+sOdqNkgZB6p/dgi8svYjWWrMzJsSP
wu6xhsqimsMfQf0piELVlbpNX1xihAtf/NccmGtIDxb0pxir9E4nDdaMxEwPA8Fsn5rip9N8Veba
nafui9bb74Mguh+rz1JMHcj108cYeqGwnnbFbO26/D7uH03IUTTLd22L8tEWyYawMV98oDDzftyF
ck3T2bkrUucgt9oMhht1AB3I+MYZsPiUOBe8nchOLp160H1fL3Ikj6ZSgvo5p0Va7zpoOd1O1/+0
GWlxpUsrwp6aehOFaWMMz3X01HT1wyB9bSf9PlO36PBWh8OTkFuExo4XYPM4bYwkGif0V+T3YVns
enWLU2JtbSiS/38LEK6IExbPVMoZSiulbuLUcD09Ur24fQitGyGaJzxb+J2EVemKdppB4oU0KT8G
k3YqZAR4tS3FqlUr3LYqCRZSOSIcrIjKXCtbPzwvri/1H8v561BuJPtXbdDLsxAAU+kVdQFVs5DN
KEYQJ86pn8Cp2hy58na3p0sMH35tGPvCijBfmjYzwiqMzqOaQ9na6iqdjEGIOEVQ7qNYfTC18jPF
ba8JjC9G02b7QKvHja9YnPjFVrr4CMHJRyPQfLoAw/MM3ZlbpbpDVyNtPuA4DcQ0gj1c01tUsqs2
F4IcYlDiXjHr78P+T1WNJbzLph65jtG1Z93T1TfTu9tTvHYZQFrzn6HlTL1IxBmj2dW9tRxJdBdJ
2pOhn4PGhx9q2JjFLUPCsysmx2L0o430lvNP2wPlQWrE0O7tckt4Z9Uzl6afZQNwowsbmbvN0YZW
QkNN+hDE1r6ePkjRFmfy6mggFiYVBjzcEZuyOrXShlpCWDxWf1rBDFAJWqh0p7dbRJZiIuDfLUCt
4heQG35JYYHGLpesukEDq9dMt5ranZ0dq+Eh/5aEQJDz0+jJsTs7OxkotxO5W729K7MJup+37FLz
5wEhmE+I1yOiWQbqfGi1D6G8fZSIkdkyxCsbgmuotdzmo4ENcKLH8BxY9+Q39+WBZobTVDVHKf0h
2er+tuOv3CikuheUCiTG4NGEo6Wz1KGOjCA62xCQxqgDEc9vVYFWJ48gCzNwKNJRe725fKtrpSbP
orPfGQdF/SBpyb72tx46qyO5sCKkZql+xu2o5dE5JJjsLPSOZ2sjHbVmgjI2MBswvjQULD+/OCWK
qg9H2Wmj82w/dHl9CPo/FdBZfAAS8iX1Q74EpeFrC04fks3Mm+hcyx8pCwwj1MTqgyanG3WptSXh
aIBfEbAq7fHCZEWa34RpZeDP5rOeLYrwbboV5gm5w1/+fGlD2DNFQxtBnOrRWQ9ncpSJVnmgF8pj
FZX3WWl9ip0meZTt6nGIgebeduut8Qnz2M5yJVGCiM6N/dbpP8bGl9b5eduEmKF/MT7BG2Y7Usax
MaOz9KpRzKNxMifoNVwwT672nE2VaylHnXd9U3pWtjW5KycvefjfC7hMwIUrtqo2gDXW0ASk8YnU
bGWQwZPpyfl+e5Srdgiff/UwUJUWYnW97OxEDg2CqM/m+DT0e716L8vv/sIIqEl0zQhzQIZeDwal
CjPWl0tRs3j/HSNPsV7RFvS/GRFmzMwV2Ktniwtxcoa90UTvzFqlBbtONAQ49T+s5v/rHaA/6O7l
FaaIVQIr0aWsUjlYqSwjKQQyqL1Pq3wXqVuusBIkURkFikHn/S8d9OvZG3UdnSY478+1QieN8ghn
rWdG3U4fazquNioPaxfxlTXh5FAmH7BojLW53lmfMql26/RRmV1KIWHzqosRnhs/DAXHr7UPksCd
pi3A0uq5QlMJ9LALQ6wIIs7HMvEVizMSCqliD2jDpL492G4t9/quVhzfTcn97OopGY6FXzYbzrp6
tFyYF44Wp1KVVlmmW3Imt4ss15c+DOnjbWcVU5a/3IeKMExIbHKAGsKdiQiHLcldvRzQ5IqkN0AT
8NKHOPsM4N516k/WB6W4IyraZWOy8agRks3/2iZJCXBDN6FyFnZKJ5uD0odddP6IeI4bRpAZ9qFX
JK+sUTto1l+805Y04X/mhBCkiOMgS2vM0e7mGtZjWj/P8cfb87m2aJc2hMdLoEujpY7YgGOlKJ6i
7nEyNmZtbRtemhBOSlsKw6rqFxM7nYK+uq+kkz09N1sKX6tx4i8aCTI81PRFXhLfp/0CYhfutrCj
8Bm5RfAuKOVd3Ek/Orgw5BzgR97ftcmWHNe6aTrC8YolChJNl0OqKcVypWdloN2Zcxa5ztCNu0gp
7aMlp8g1+1V9zBpfOWt1MxzNLAs25nn13uVdA/07fHtQngkTHUspdMiKzPjVx8KcikPSVbu5135k
Uf2gsQCaNN/lQBu0Ut6n0rGHFzOXN0C5qw518RFCTk9u6zqI9DE6V8qDU9dUpx8hFrnttKv7kI5x
6HuWl4/YlWIbTdKnbUEAVSuJl/uOeWeYQb7v6Li5S8pOd+tpeiUbpb5x6a+6MmImUHuQwX8B0TcH
PSv6FMNtmcr3Sq8fY0WZPTs3wWoGhr2LqnG6uz3Y9WU16OOh+rm0oKrX1xgF5j5Ou4pj3ZAeuupD
0pMk3hdURRQJ4a7J6+yPfqLvIxi3yCrt+y+3P2AtuKeCS9J0wTW9wOIMre13Zr+8UmL/AT3AXa5s
gVJXnebChOA0dhyZZj3wRJGREygrKHEfNHNLTXHVa34bEdNedRjC8R5iBIr8z0SncfIPMrVu1kSP
ffQ9TTd8ZS1AxDmp78JOSZVHvKh8X68np2RM2f2M3hrMpWSbw2zj1l11Sdoa6G8EROyIVKK9MgMF
MXFJBC3c1gk9y/gKdnenRNv7bnVI1sJRBraCvKHgiUoa1xON2EzdaKPHrnpt8bNUp73xxyS6y3OP
PUaAyILBDCQEvs6Qli1gs+hcQFk0+j/C6aB2B9t4Nae+d+fYpZc7r6I2dynW+URYZt4fhunHbcdf
9cqLj1h+fvGUyFuLy0Rh48XxUwi3fBvdz1sl2FWnJEu0JAEoxf3C/lzYyOwylNuIs9khPDPs0xgr
wC3fBuHBKg/+/O1vRvTbmhBRBJBhGlXNOx1AawW8IWsUtww3QrTV8+JiSGJIketpEqWsXUvN1vS/
wovu3h7G1qQtP7+YNCqzZVI0TFreea35Lsj8fRgufXmj53wEH+bdNicCsP6N+y5GJBxP3WjRz+KD
ge1RmVPHNwm4zrh5U0R3Symoi+4XCKZryO9iIzsaWgc9YAvJ22FItlTKN+ZWPFQSUxmWZmpyOWns
xdYj9KYbc7vq9HBGUwZ1ADqIqZx5lpzQSidOyaj72XTWfDebxud81IrXt2d19TC5MCTsrmqojJEu
LA6u5EnJEi/NCalhz/A3Kd62LAler/i1Xg8RlvLZOFVqQSvJY+KXu7x4uj2k1dW5GJLg+Xaed6XW
DhwYcwAq1nyGd3nL97fWR/D9Sc+Gou6wMVsfslDb5803JflTNdRfx+/FQASHXwDHWijjZjaLkvg/
x+AvLxPIDMgeE1egpHa9iRG/aTJ9xNEyJT0O+exK2U/4685ttOFo6zP225Cw/FqQQzQQMGNWZb7K
tGd7gosF0pXba796D9PqpIMNopPyVxR3cSaV7WAVk0rwPQaG9WppmXBh6SvcGJryOo2UV3agxBsH
0/rIfttc/PHCZpFWQy8b2Oz6J1mZ9nhcOZYbRlYPW4e864JnR3JOMFLKQcjLfuZVUfxMUs01+5Me
Pfcy7SSHMZfvbk/j2pCWpm/AYwakOqJX5G3cxc7okOsPc/lYFSBGSj8ejk1SpBumfhVhhMLdL1Yt
6PNgl6FL9Hr6GsCpna740XkI5lPjwATKpZWk+wZ4NkTOTntYHpFDAkSln2CkejSs7p+204EDtl4i
yYk7t9Px9vjXzioDaOev5veFPun6m1S7n50i4ZuiaNwRyin5z7yFZ2+LKnLtqIKeANDVogariciv
IZ7KdrTT+JwG76bgJ0Ww2+NY85rL3y8chXHok3mSsvhc5Ec7A70GnikJPsH24EHoQp/b7ra91Rc4
zXqLmid9LegeXE9cmBh6NbfLgJyhOtQVLGVzYkJMOhbWCXoxOI1SJ0A/J3HcMhizz7SS6xsfsea8
wJyAwcO/Sk+9eGxaSVsYJoNWgo9qIHtU1SXz4+2Bri0cDRj0zSzcfiBIr8eZ5HPXzmoRn/M0+9Dw
2nflqdoC2a8dZhzJAJvJIwDf0q6NVFGFTClNbOeqyXWvk8Pek0EDwfFUfm/KnsvaMbcUA9Y8Zmlj
Ie4H7v6Cppq8cD3JxRSfEbYPmg+9kXpJ8UXxYV3OHian2Divl7UQNz/SBOATeM0gIyU8zyJwdSN5
ovhsx9bHUnPV7kusnsb8FI3+W6V8y/tzwztWLS50CwDHafcUIRGFRrOqlJrxuW/2xDyFnfNumSD/
1gNSppYbVOPnyrAPt/3lV0Pn9UDpwYafHlj80u4lVrQao8xKaCsoVHy3Dnq6q7JXSup13/xnMjSj
4jnjuZqO+uD18n2PsIHZeCHwFnqnN2b8pefyITynIGoEgwXc7dqphnDK0jKowrMznTvaUjaJftQX
S4qBRaFh0UslPyN47RTKFUDTDhDQwJOjjXbzSar9t7R238nGh2F8nvLSG+rK0yT/9dRtdWK+dGDM
U5mE6YbyIYjS6/FVpWVO4dyEZ+4aN0DwZqAi3yu11+5b/Qt1xY35fLlJ0bUijljoWElHi4xdqVXm
dd5l4bmyGi/qvzbABfvhO1pwtHofb3vRmi0D6m4guggpgDW4HltaSllIGweFqL7cq9k/83vJms+S
5Gb6H+cP6UlWFs2ghXANfs1rS04XWmFSEABI+s8kJohK7xV0YW8P5+VWBOPJ6QnHjMpRI55vmdJK
cOiQCmojyiPZh2qkI+ZpMp+k/Fn9BAPlbXMrnoG5RRl2afd/sQXrTB2NZqJmUQwpVRFpp/mfdP+g
Jnd24RBQ/bhtbqVGsgzvt71lo1zEhRKIlChveOYrJswavuL1pXGXhtbRVvqPWhMgePpzbr9Kd2nU
ulsZjZV85bV1YRvWoT0O9kTaRAqlk2WPbjH7B98q75voPk78B6cz9k1pn/yhPahysSt7w+MNsLE7
VgICPmMpEC0kG8D1F5e+mARL9mniWDIrpjPeqa3q6fLXKf44pdGxSRsPmY6pC5An3Lo7XwYBbEro
kclML2VhkX7Xz2QlcIqUYw5dQhvKGEo41Lm3XHglKQH1LWBHuJ+pDrPe1+MjXRsZE+1F53n6IR9D
eVeGk5fooRfqwPUz94NxZx7n/gRXRNFsFDtXjoNFCIeremFQhSf22vZyQFQTGhJnx/qujJCKx+/r
+tmJ38bx9w1fXk4W4fq6MiXEVDatijathNQThqd4ei6M11FWuGbwzpqPugmp/qEoPm3YXLlILm2K
WRZ9tpSSYgr7NWnc5nVonKLiVewfx29t/S40dJf/dIcM2nHD8NpgKSGRdSHpySNbmNfAr5nuka0T
pme9f5arp+S5kTUvSDrI4d7rdnDIpK3H/ssnB+hEXSPoWkTGeQxcL6ZfKHU3jbyPx3q/JHaRvfAK
qhpqvnEMrpTIry0JsaudNLMaLHm0bO68OH4vNZ/yWt3z5NKc77XiFVLqTfKrsAzfqmp2DJ13/jT+
McCHb1hwSkv/A8g84SYbG3+OIREhlydJildLA30IFgARU4sLb2M5146ChUAE9DSHMSLD1zM7+c0c
ZsoUnemx8HStPaXlmyCjlAu/lp64uv1R0UsvtfydpWf7pUqopskZ4rp9rfofbn/MypXHuH9/izD3
ptrHWldQl8tJGZa54/rOU2Khymda7txlbhxG3mZ2e2sClp9fnMFOGPTLc54zWEk+OKW9G3LrYA/P
fzE0pLxRTQFGx6vl2kpTmkY3pQ7bdVZOtX3UOgcSE3Nn6/VzbO9mXfOQpzjdNroSzfI0oryzyOOy
e4Q4pcj7zpRDhdxLSptEX+qSl2naVoPU2t68tCJcYmohBXY1kHxRpfTYhuqpqx61gcTDFg5g1RBC
foZNQLSQZV7PYTYafed3Eu5BIm0PnK88Fob1U2cDHpQmsDeivNXZI1hGXYcOE/I91+baGV3qqoDQ
Tp1AyMyPU7HVmLo6IIpUi1qBQceH4HpJ14CklDjDs8rxNONBoa1KCpBM28gursUZtDr/NiTMXDdJ
+YwYK8FWaJytLNxXoerFY39HlWCnNL3pRvN4kJ34O2mHL7edcGuQgnuMGq3h7XIPm/MJmssqfbto
xCHMvRFMrS4X7yp4UagD07J3vVw2VN6hb9A5Qzzl0ayjZfP+9khWQmR6K5Yu4l9Rv0hKoiHOmdIq
QueDmu8okvpEyqbyOW2jQ0m52Ro3rtpl+cWwgl4OhXXjD0t8jCN/mvDPdA5A9TYhJjmfaMW7PaQt
E4JjTJLWQ3CEial9F/cj+l6pq27qAK+6wMVAhKXRjFxWJTRWz8PPgiFY1iPtHHP5dHssy2+5NV1C
YFIS7I7tzFhGtXaTtNpX46tkfD3GnUer+21bWyMSIr7MySkIAys/d2XzYMfTfRE+j9UnNa7f/YUh
mOrIsoLoQs/+2qu7ROoVJEsJLeVpp1cfFUhAGnk3BvVGILDqCReGhAsKGFdtBMtzs1FKYnNleQE6
xlcf2fSNW2l1neAyAQblwBsoJuvrDMLWPGGdsjbyJu0+oUr4vo0pq+lF+PP29K1u2Qtby6gvLncF
4Og4x+BC0B2Y3wy5Lx+hVnwDh9Jz3VjRMc+mb6Y8Fxs7d9U9aL6GIZOA9UXPsoI6mB52gBAsuS32
VkCvSJH7/+Q6MqBVGI8bu3j16KM7k1ZhOEVfcDU2s0zftoE5CNki1ygSLnt63jZ8fs1DyFzTLk8H
KCywwv6C/b+0yjL9F+rHHm61x+1TfMuIsLGiBBERe0HZJMp9a9Ru4TyYcL7e9oq1+VoaJ8j0kcIh
MLr2Cr+swOY75DoaS6v+UfoKDQQpLjYeoCu1G3g+LswIzhcHnd5O+cit6zjFCSFYDaxd+jWt4+yQ
pk4MqliZdkE9d/vR6cy9rybyrvelcJebprnv5yRzh9TUTgpEygS/c3APF+BWF9xKg9r1Zy7OfLFH
xkA1/wUBwW1eIP8UN+1+hBNn0AyYa+87/5XmJB6vvXYzx7W+2oC2NCRBaBETZkip/NRxIipazd7M
9/Z0yD/cXum1s4ZM3X8GhLFpRipr0UyWiYDnFRBDe1/r+d4y+oz0TvhGn6ONnb8aai3xKVKWsEoQ
jVzP5jBRsgsmomGjLJ192UnFLoMX2JXyIdknap24VQeNOZxRpVu2RfmlNoqtLPPqtHISEPFB28ip
cP0NaTyYXeir3E7KV3onnbh2w+Tb7ZldO1nJ1tOeCcgYPRdhD+VBog6qn1AEtHaIlFZaA7X3Icu/
glgImq0Adom1xbv90powq4pTmHKucfZEqnywfE+eJiLl6ZEi0B5qpYNUf820iaCs29tqc3d7qKvH
BSQEcMApyOeKii2OEpVhrnMm5f2xtqFg/Zvj6OL3C4Pz+4m9IfH7Rz/bKWrhztFWcLwcmy/m78KE
4BESSiCTNXBD6NVwSNTooCqvmqk7xfL7QvuIUNpm8Lq68y4sLj+/OFVaY4glDQXqc6x/T0fJdh0I
Q8ok2TVT+Bwrh9tLtOrxF9aEuymTJdUeZrwxBrw8V/Wb5dLogvovEjML6zUE2GRl2FrXg/IVu0eU
lPOK2lgVf4vj+7/pCOE4JilsQiWkURATkj9cDElXTxxZc7jDzPvchubh/ahvON3qsc9LCUD4kgYm
cLgeSweMIg1lEl1p3L1qoR6Os/ezCWC3NaGJ0iEDHKBTCElRRN1xyuyt5PDakpHIo3oLZznVTWHJ
FLOC0HrgNW+oP1OQThRROkzf9ouVU4rfzlIRtVBXE09jTcsiOS8wUveU1LTGLbtjGms7kha7Iizc
4Q91RIDhgW4n4uM5j2QGuZfrWQU2Mlm+QlUaCJwXQxqvy9yoqrwPJuejYUT3nXzfWltl22X7Ctsb
pCsMCQDqUcwVA5paMuuqM6v4XKNaRbpMet9EyUMrVf4ul60t1uSVlVsUy+nhYS8AzxASI4WejKk+
Jr9wGRBBuaUCSfjj7YVbOT6ubKjCPMY5TQB+HJ9bCpST7t8n1uTCCDx0H+vI3t02tuolS50CejCK
IWKV0h8IFbWgj8/6/KuOn7VuZejhQfXl9FDIw5NUBQXve/P5tt3VibywK9yhrW6nsw1L2llqPT14
kO2nZotQZM0Ew4J+irLeS/akgjeW7KRDfHYG+yHw21dkzPtxo6tj5YLkRaADhqaoQsecMI7G7DvZ
CTBiqaB0ngtrq4N8zb9pLqDhFeYZVDeXUV5cJqPSGDRIWvF5iRKhaIgOJgjM3H93ez3WnO7SjHBL
Nlru83AD/RClRxiHDqp9p56iOtvp8efbltY87tKScDuSdkM4GN3CszUdpL7O3VSWP49GRbFPcXN7
n2p/3tK4CKn9nkLhYMp1qgioa8RnzXkyrAcz2vcVlF5/yHX26/y7NCO83xCLahuixfgcKHf6oLvE
v+cl2ZN8TKraTct6IzZb9e/fwxJLJXGvGa3la/j3TJXW8huvsfWT3GU/by/Y2nXJ/FFIpHGJdJwI
xJsTw0lyyQcZk4PQsrIvqqbeyQMys0X7veoPvfxcPxshKcG5QLjptvVVdwHZAAYVknBAB9f+X/t9
7TeaBFLNBuTXlPnOVHLa8OMUgRua1eZzHX7/30wK+SCldPx5QILhPCjKm7QjFoF5Volh8miaOz0t
92FQ/MWZv+A3/m+UwjEyd3pe9mqSnBMz9srQDA51phVuMSiSW4fpKRv6ZMPkqvsQzS0vYLhsxLpi
OaeNVi8gYjXdd5TZY9KTjblRSFg1Qg/20hxFj69I2T1KTUmjCmUYvXsCsxl2HzbLlqsOwrNz6X+C
MEnkw0rLME57mRdfNECYP9FcJn/zEW+TgDWqJ3WT2nO54sWAQ7mwJ2zzRCrCPK+wV0bxY1AN7lze
2/ODAp2u2uxlRCky7S5Jv5Rb7+vVufxtWGyrc6RKhshBI2Gt3OU6PYqmvaf4//a2869bAVq4XJns
N+GwtNvMb6LRBHtDPtwq7uu0hnrqeNvI2q0J0zKM8Qa0JPx/vamhHLSiNsNIvLBw1+mrXvefbptY
G8cv/vSlUYLahWDCVMOBrAsmUG+AaOBJdz5IW8ChVRsQKAHF54tfFKtzAypvI4qIeNt7iU6/bKrd
mOz77ZGsRQDgjf+zsjjkRQRgBz1cNWbAOV8/5tq8H9vAVbJ7QzI2LpQX+vRLBH9pSThrzTH1g6xo
uSjDoEbpBi36ESDZqe3CcY8WY70LtNZ6lCU7hbY2M9/GavrYDMMXa7DChQxzPBZKALm5bhe7cIoq
V5672R1DOfLS2v5kmwFt9gWd9Y0WOHdVHNHfF6Xh0Rrb7twC3YdcnocQkm1bLCvrS4W6EDB56v0i
ZsQvNahoyD+f5xg1x7TdE7kjjbBxWf1CD4mHA4861CVQJFPB/l2vFRqgvMcgwD4b6QG4872jIaKn
Z0sfiLmf1PiDmv6j6gvqGZRX/Ria8UclrrzefKvl3zokNuehuGuG1458l9mPgOoPsvohkFTPyPdt
+lqKYAvCqQ+3PWwtXastQSxy3ZTKiSmuPzuLYZiQYYc+m+WreMgeUa33krm4M9Cxlqf5PKEc0WZg
xHP4U90+nPd60R2rpnELK9pBBY5Asbr3q0n2bn/Z6rJdfJiwixPNjMvGALJtdqM3xqUL2a/un/43
I8tHXGwwZ4wdLdXAbDdp5Ekfq/E5tzeyJ6sHHp3JoLUXuiKxYbKqpgp/qYkNx3exE3vyFmPx6iFx
YUAYQ9hUzSRFGBjSnUp/eeCq6j9J8PH2TK29ElC5+m8Yy1dczFQR90XexDy2R/su7++H8R5Oh/R1
3G445NqdfmlHeCPUaErhTBxEqvHaknYj6GtH29WSQ93gBx54e1RriWvwwBADADtiA4ir06E7ZhkV
XkYopKmzN1j0z44ZgKd3TbODyfsVj/xe2nowLIfBi8PiwqywZoUvKcU8kDCpQyhlqXES0LrlPHpK
aLmN5njmqKAlXG1h61dX8cKusIrRENlpsiQxNP+NDPKJgSk0xCGrXhNR357bVVt0WC9NPAs5o3B5
TQ2dJpPBSvbWfdomvpsodOWn/anxIxK+W4Kty5S9mNILc8INFltG1OvobJ2d4Im6EkQDH4rs8faQ
Vt9DNEJY0JTy6gdPfr0LUM3SjWKkN0H1R9NTyvB+tj1lfvLpuM5gcQnaY5lJH+PpmNfxh9vG1+fz
P9viPZbPVdaPA7aH9K0/NadWbzyQQG5pPzvR32S7LgaqCosX9lJdlBY9HxKvIJ4lcOd3wGYf82TO
/gKXi2AEXEpLxxOVVuEK0pWwqIuBRNSr0qg8tZyOtjxu1FJWJ+/ChnCbzB3sgtmgcNDLHbTVtjdl
TyZ6ZoMdu5T7bq/UqiteGFt+fnFWsh2moprIDGVW+UlBHM43rB+yY+5um1k/vOh+hlNlod+3hd1s
dlXQhjUtaaVWu5ORvoG7/lWZ3fdFcScl8+syvy8dL/u2YXZZ+xc7jf5Q01goRIEzXA9v7OTcymbM
Vn6zK2LLy8oPcGy1/fuxRE+rL1yNEuBxrrYwd6tXKVUCEsy8K2knuzYsEcAgHkgkpyqZ5VnRON4N
vrxFAr5lRRier9DnXKuLFfhqPckqp52fcHzdnsVVHwEJApSY9AbB6fVYQH126Vhz8aCd6nR7p+u8
7A/ViH+lpag0/GdD8EO9orshG3mkaHGoLrl5w5tTmUsONfGRnqT/cUiCO7bk2UyzYUgamoDDk7JL
kq2W1+VXvHA9cIM8TrmzX1CBJ91ohNqECdnyRu2nAVFZ+z7Os+PtxVlzgSURD56OmrZlC442IVkX
DQN3SdrOQBXuplDf37awtvyXFgQnU4NYS1S14bVgfS8aEA/+m6rajG7WxwEx4yI6BPeycF1J0Sil
0sB1Xzf3dCKPwc6Okx2l3Z3Oa2zyxvRByU6SXB/y4F2Wv879esMn1s5dWtwoDkFDClGO4OZTMvdh
PbNgOg5u0Gnmdp2+79BOyyNzNxvJh7+Y1wt7osunDiqnGfakzL6jd93TuvJBKqaNd8NaKw2te6iE
IOikEDYK9coqSKM0G3k4dEia1taDM6DqWd2TVIMJsIdIEUL8jPeblu+kEXry9522+5uR/v4CwUej
WC6REuUL7PxjVxuHOXM8O97i5F31oItxCn5aJFEyWi1WTOMQWa4tb9zLq/vg4vcLd79WzjUwg2Ue
69d0/3NHDlK+4YPrYwCTBm2GQZJD8MFe7SUjaXni2r72LQxM2wtLZf6r5fhtRHC8GFaG3F8ac0kI
RZV6bxvfWz/fcLv12fptRDhhE6PJ0axfYtyoPPmBvStH5bSJOF+18gslBj0jfAjLE+0ifLH7Ki5s
mdivMCtYPzoo9JoecstZkrLDbSdePR5oqgesCBac2O/aVKkU5RTEmAoVc299lqbEHYuTMQR7/a/m
DsAVzobCDo+Sa1NpWBiktealRi17efB1gZ032UbSe+1+WlBd/2dE2JSa3qLwIxP5OWpkuso8xMcQ
PZ+Dpmc53GDaFiJ3df5QboXYF+FIMsTXg4oQKUZTSMa1TUkhAdnGHh004UFSknqXOzolk2jINjIz
a43Li1Def1aFa0UPs3Jua8pPc1Pfq83soal9nBSorYp8P/fOnTX1O/VJ753DGDk/6A55bRnB2Yzf
zkl8r0mPC1ppYZS57UyrfksPLPUG8KeKmL8GClCps2MTdpN9S6xjrQeeTcX0f7MiDN5Im2YyKocb
TeatR6XU+WBOW1nyVT8CZ7AIpNP4JV7cQ5DLGZFuci5Uewf7oy9DveZMqEFvOOz6nP2fIVvcFX5B
Z9IkSfGvXHnS6/ey1bpFVvzN6fjfeIClXPspj0g5bnrGUzpoWwXOydSTXbpJMby4uxgeLvCMf6eN
ZvNrM3oTSwvwBXYEXz1QkH1L27wTR16HZioNg/R8/MX1Ba0kfA+wFdDKKlxfmZ/EspSw30P59fgO
MZr0b5z60oJweZXDEKIRybEVDv+E8/PUL1Kpf+HSdI8A3lEXuS6x/18tysSG7JpgNI9PYaGf6LOO
jXDDB9YWB2wm3c8E7gu5w/XiSJLVBF0SJ+eomVx4qPcJCACqGYqUexJSkHG8sThrh6PBG4FXqgJB
ub74/sU9ptHtq81+m9D/g+xqjqLsj2COLM+uetsrHaQFVF/5mxMZXBd6JEs7Dlzl10b9MXXsfsiS
s65/LvMDl+lR+miEXlSXx9sH0ep8XlgSPMMY8nrMgzr5f6Sd147cSBOln4gAvbkly3WxvdRyN4Sk
kei959PvRy32nyo2UYRmhRGgm6lgZkZGZkacOOfe6/rD3IMaeIfK7KCvIOZZZe+fRGXLG9dt8vyi
E40G/SUJTlf2cq5MfXzflmCmKczmx6JRkrvJijvQtoO45/G+D+NI38iir+Y6oK35n+VF2B1zbygy
6EXvx2qkxVfyQRSP6GRJdi85oMMCW7ZQ2Y5+gOzeOO/WYiSXkzmHCTEUjevXS5oltMbKuRajchB/
HrJxvFPH+Es46v5GMF4dJH13FkQrugTmYTnIMjDzJOSmqvTFPve4cgdOF+cH7Uet6G5XfEp7a1eb
/9x2pLV9cmF1SSEhj57ZpSpX11x6CND0LQSQxh8G/wxQc2Mq1861S1OLcyDtZcgw5ypCCmSkBtJW
Vg916FMUfLs9pqV015/cx6WlxVEgMCYxntFZVW5nYbIvQwBGQ/oLgFvskaEyukMsJrY6Uof0+i9t
eoyGc95/n/Lusd/aqvNWXJ5L6IDQzERZnfrg4u7ZGn5qBDmpW70qduhbDWlxuD3eNR+9tLCY2JDS
GGQyWIBzdNfGxp6J3XwYrPsnfYCUCblrvmtiEj2DO2U4cIcOtGNCR3ou0kzEndPzdv3U2bkyyHbT
tq6QbLVsrzrphenFJjQrKcy9iZdClRwk4rc/2FZaQR7fOL2+Sc0zL8j7Bft3oIuzyjRSjas89+rA
egO/6uh+eGjqGAVfWTzW6rEfILS0xKcmEjbO4lVXodmSyqkC2d87gLAXGbKvzdAu/7vp/fb9jY2x
ugMvfn8RYooQVZq4AhGH/k1RVU9GdtSCfA879MZA1g1Be8s45sr74iCMxtgakpGMuyrn+yGZEKyT
jlN2EMDj3/b9VdfgBgZj1MwWt8R7aGrEzXJG3zWp6MyFXNMM9mFt7ktF21VbLSCrO+3C2sIRA6WO
KVAygYL14JkgP+DS1zdotFfnjqsLJSZ0gxjZ9YkzyVZWd3Cb3qvRh0bcKcq3CIaWDU+Yf+Sdj//P
CPWDayMmyjpBgb7h7GkCNOQwIcs6PBO/qAieBCWyEyQ2b6/UGs8EXIXUu/EJesuX7cqRlwUVmtyk
e4aPvfYsKNVupiIH4H1QpsiGM2ZA1s8o9lquGE7QOGlW7gu4Ls9F+vdKULglRDC0A6AaIC3htZ4Q
SXFT8y3oCNvNFD7kfyIZBILmfylcXJpahJNi7Nu4jXkzRmJwrMXKriVp4za4ugl49cIJx9P3HVgS
Puug1wdeWEr9IAfmDhp7u9QRsQ0je5PqbtUY+EFaDGi24k507TqW2XZCU2CsqoNPg35u1Oog+O1R
gDepQD/mttes7rg/tD34JGQd8rU1hbO6iWmkIaf74hmxU2XnBOG620ZW4y5yiyDhAUWCuL42UvVF
HWtGGNOfK3zTImN8FqEM2NAmX9vX3Exo/KCjCqL6hR/Qcl5qsVLE9+KU2VH6QJqqAfJES0bWbpha
mzRI+4C/6yDgyLBdj6e2Jq+IIl4H6llCW+HbFhXPmgtc/v78Urh4XPVaWghRX8b3hrQTJ+WYJcHO
TMZzQVoN6bHD7dVZHw0ZXFMHcMd77tqaVSadlrXEqkHU7TSf0Fy2nC7bet6sXnAMskf/z87C1TJx
9AVgChR+knuIrO0APlGj/lyCbIPv8CCZlT0Uv+p4KzCuOgY5BBGEGoVwcRHwuyRJiyYgFgGtqXt4
/srPQfpPMkW72/O45uXI5f4/O3/Gf7FqVSfkjeYTiLL0qQqf6i3x0tV1okMeFkWYDwCaXK+TGfuA
0UPe+DAYFnG1p70psLaU7VZd78LIwrW7gKoEmtggpjMqs4CCkg9SrNeg7s99s6Wa8ed1tzwmoWH9
35AWju6lWd+34xzraNSlNhFoEC/7jvS1qI96Lt+Pk/mUiB/0ZHL8/iVoQDjW5R1dsFMg70L/W1q9
pO0dsCJL4nLySlNsO+fYhlJ7vb22a+c5XTzoaipQGqHidD33YSZ5eq0y91niWMI3WRf2WvMPwrqI
8dzxwPL/C4z80uBiZsy+VkO9BbkuVt6usYrdjCPPxg0wxepqXwxrsTUopBlDKGKlaX9lSIkI8Um0
PmrRLim2lC5Xd8dMbqwq8BuSjr+eQQXcqjCMhOfO8H5a8amrh5+312h1f1xYmL/gYv9F3iA1ZkkW
oy/yfUH5H8LBwokaLdzfNrQaUGhv1KE2JEe07HMM0toMa5nclxV988iAxv2596D22spYrK7OhZ3F
hhfzsPc1gWOGnPvQ9Yj4uEPoQiF0LKpuPybIZP8I5Le2zZxxcK2+eDAi/wUFiVM2DtR66o0J3vqe
xSaoSgjAG50JhqM5iE69ZnzIhdouy/boN+EWjG91ObnYke4DKcC19no5YxpUdKHL2XIWPSnlueom
u9+iKljLuc0Ic7KKpIU4m66NoAhs9dMwxUAF+i9loL4oYX2gYqrnO7Jwhwg8/cZdaI2mUjFhf6fy
wOBg7ro2OcW0g+swMdz7puL0wqlLzx7i2wYl/NLV83ynqtDe0YvWOrrx9e89l2uYSZGODMO7t0/e
W2MqJBm2hWdh6u6sHGKGpHUycUsYbm2P/Gvp3QMIzdJaqERWT5rKc5AJB9QHekt75uVi//+Mia6X
6/kk5dUYuo4lK2nglRifAAo+CGnriJTXNxZvzScvR7XwSSuO0zAQYKsLp8RG1rsyn4fs+38Yz58E
MD2WQM+WNiSyWWnKLmv6o6oGrl8/xHnpJFO9cV9ZRdWbF5aU65nTKkHwRbljP4+mQ+rJAna+t7yd
QH+iVOv/+P34AI7qaKXp8xjJTmpkL0aSP89UfdIknurvdZu8xVF38H2JsoNxjPuvQT+dRrG2bBp6
7wKhmWzAwTwBxa1r3fpGgstQM1BqRkNmER77zE/QBOHzs356izQFSZJjNf6UzMAxNacWYrfV1Ect
Nd3Ab2y6uTfi86qLG9RqIR6a09eLcNjmbdGjKMJmolR1lCJTv+vyVPmkTFL5WAn/QcIZskpjJkCn
wZdu8Nk5L8439ImGCOEgnI8y6U4VW/3QZDQWQ/ssn2774Opdnc5EyEbg+UMweuGEnT5STxewlXvP
nVAcJ8PMnTwpPpDIP4vm+Gb61V73uoOS1s+3ba9dFC5NL7yyCZqhGEspvk/g6HAgVgGN1slbWePV
nWwaJOvmNzbzej2ZMkhH7nrUHTRIs9nJVDG3KzprHkLGACwT+WmLA+bayOQhZ1vnHtfbrLmbjOwu
iKtT3La1DahsI1G3Nm2APCCIQpKZNNDi9pPHSl0amcBDXo4/GKSP5byONkLt2qRd2lh4oNwImR70
83h8uLeHh2bKdpt30tVJm69WCL/CLL6kMDTLVE41KCvuh2Y4JP63gpJJELaHCFrsv/c068LSYnlG
aDFazTOxpPxGxcYWu9+3DazO14WBhZMVperFAfJT96F4JB1nx6BjNq8wW/O1uE/AHB55kBBwXggP
SkKSqHoYOyims8N/GAzwD9o54L4Ah3PtzFqP9p5YMBj65XLQBfQAbBZBVp34wsbiOgbqKh6TACdG
pb6r0R5Dzf32KFZnywBdzR6R0I9bWOjqho65NE7uyzjfV3VzbJSXMm72Pu3rty2tUVXz1oET/0/D
J02R1xNGt5xfZlZLiKnD3pYDLnQCeIadpHWorrSyH7ud74nwYFXCTvWaL8roPbSozblaF4e7XITz
2NB6uzIF/fftb1txzKtPWzimIQxDhMobr8uucmg3ahLd3iTcWJ+AGUo+Z/0QB1mEJMHv0nZoQYzA
Db7zgT5E/lsv2KXi27n3iVKzPpwFo7NVv3BCnfwCTXKiHcj/AYJByZdnBDcNCdraxQ0xNKRONHKy
DEYlHBphb8Wyo+Rvfz+ll0YWJ+aY+eafWsn9LJIbKsgSmbHdGFsEvCv+SychlAG0/nAsq4uVS4Ih
5I4ABEKIjB16vzCY7ARcGW7Sv98pcPmQ75ghuLzDFqvnpVpd6QKW+A7Ea4Nd0BYHlLg1aMZuT938
zYsskGrRx06jBYJY70TFUY5SGqHhPU1GnLbHRj0bGY0Ok1B/JXOUO11Y+Bubc20DXJpchAGr0NNG
k8hGAPK1C298TdRo50fS7vbI1lZrbpOG23Cmklpeo+JK8rNJGlmtXu7tDhXlU9mdgvZJ05ItHezV
IYFmA4+DvgPZietwMysPlX5EfFbHNzi3tY9bNa2V4EyLJRfQmfuOd9rCgJR1SavRvn6fBHpmZ5qs
OYNVbb2PV4ZxZWXh4GJSoOYLqIA702FoBzue1Q6HLSbFVSusCr1RKHug+Hc9WchBlkjYRsk9AulB
M71S0TebcuMmO5+IC7/W0Hr/n5HFUOQkCFMTMev7Mjf6PcieD7B7aLsgakw7VPNk3wituYumaOMF
uT44ct0z2TtCc4sbdBS0LUBRsuyiNIQ7sayRze37ndH+/QOI8f1rZxEhEsHyQx2V3vusiE5W9ikw
etvKB8foNp4jKwECQwAo5yZq0G2L3dpXJbSKVZXcI0Nz8iAg2snqo5zIp06QYJaNg7vb23Z1AulQ
+aNsjd7Dwp5itVVgVBn8lKl84GG8ExCFTIwN91hrD4fcSCVez6g9/nHthFBsTHJSM6ye5hFKI77d
JMneiMWHgJ7wsfUee/NHHxlf/MZzmukc6OBqIGiJP0JWDgXIm5ltjXwlYF190mLkmhVoHvmTZFZF
6HgSxShDcY7NOua3p3h1Sf8d+xIXJeWdOY5dndx33tvgqSep7kl35U42HNI23/CftVQBFE+I6tKN
P9/HF9s9kOuGqS2S+3wUmk9tmkR3ZS+B/wKR5ghpmr2Yhdm+ZlB27acojnYoG3+HbCh6KbvM+nJ7
6KvepaPyMxP3Uy9abBsd1Zc8mvAuiDA/CmLJAWSIaMP5G4fPGkyLxyCkaqQLEOCSF4tpTnIzWQJz
7E1Jb5MMawk8WlbZavGC1MIB2PDRU9tjh1SAJx7V+HdKETj+ECcvQ7Dh7GuDvviWJUpLmbo4GWQc
K6p51QFLCIZ8v9lDvOZVl1YWN7255QIBN9ZZjD8Lua2qNmLlivZ1q2q+hrW4nFplcdvLhzQgN19S
yLRbpK6q46+idkbZVhJ7/GAUduvtfm9Rr6ztzcvBLcK6qtRprZiEC7FQ9ilVgDSqnTJ9o8C5cSFb
3S/AHciIz2EXXu3ryNREuuULIqvVlS9GvaNmSkCatLMU3cn1LhA+CMY+lpyo+3B7a6zlnXgw/Gt4
Ma+F0nOehj3zOnjQmJ37dj8pdj4c9OZPQRBUl92VycZOWXXOC6uLmS3aKvEDsyU8RLotgPCdBYY3
30OrVqDQNcjU0UehLCbVr9Ox7iZ8JoFYzK/hL+23uXNWdwCFbuA3IoDIpaIA3bVCpcfseYh6A6U6
xrx0ariUENNMtuB0ax37nMcw9M0YNImq3rWbgNpPhU7N0ntTbfeNLN2Bkjn506HRP8C04vXd3i/3
Wvktav7DggFA5S0HrwSgp3kWLlKhIfd33wjr9N4rHnuf0ltv2smWkbWpnC3MzeYzoGRhRKukVK8N
K72vDP2fthc/ogF5GFL5YwF+a0Ab6bbvz6f91W2RQA16a6ZqRbCQjvXrMY0DmWYh8gcXdk1KloIo
HQLuv7Xk+op69OthYw7X7DE0DplZOBTO1mt7Zops6NAPvSu3Vv4zM8LKIeT5O5TookOXad8pX5mn
PKIF6fZA37sNI4UsngcR3dNoayxGKpa6N1Ri37tNS9tSqgXx6xDrn0N1sk5ZHD+JSvlP24jyvZJF
3X2AytCdpWTyRpB7t7x8BbGN9vB5u7zDUPYZbMWNEAxu2irkY79lmWYnVnm0Clek0H97zO9iN+9n
gE8aT2noVOV3CgWdFhd+bLC4wyMCGftY1R4AxJzCTN9wo/en/gyCAjoATI1H57s8XZL5QTwamGq+
qOf+QXAMJ3zz3+IH9Tl6FM7VW/6j/jG+/vX4MErGlhwLGeJ3x7swDWmF6p07gvcb+9yxzHgvC7Gd
BlsIlZWpJOjQZ8jZxOZfvnPHqTZbSEhHd6AtwirPiMHNfLFZ/On2kGb/X+xHumnoFJiVJmfY3/X+
MNJcl8aoHV05+uyXX1DkuP37a9sAZkLglzNnjPguelozRYESm6ObV+FBMD5FaIOCX3OiPLs3E/Rg
Mm75heFM8hdQ2Mfb1tdGB6h3voCS4eFRfz06RWynJA+tweWxD7+KnwIHTcotHvKVtYK7lQQgyU5y
EsurbjNIYRU3gBNqUdvrjfhSheJDXleRXZG6uj2ilXgGcQx5MVxDQmRp/paLM0GWJ1hcap/p1Itu
13Qo2XZFT6dmLqc/QiMU7yF0oWiZ1n8tYwG/JElxHhbA58C1z192YTmYjHAcU21wC7TMAqmZ3bH8
a8rH2QiMCUQtsi/s62sjoiLkUiIHoytCl1GXmoMRWd7IHKyuFzTTvLY5jKDxvjYyIgyjxG04um3y
K44bW+JxYvWOub+9VCuhd1a/Ukz1DwphmUnKZV+tWuRn3ET/aQgHjapYkpxVC3R5twUjmR15sY3Z
WvMzSzUgA1lWTTVFaLywCSeXwsIxLfyP3ZSeR+V3JMqOLDtS9dbqw8vt8b276bFWigYMldIimJgl
ZffQZ0LJpxCC9cj21JfMTHbkSjYcfm0WCbe0d8+Nhe9IQC0wR0EeGqNbAJCJhX1RK7+SsXhsC8Pt
k2xjzVYCxlxWhGbtDyXokiYzF9WqiqtpcrOwrX6ZadJ2Nrg88+8PEgjA4QAB+EAjwJIbqR4SPY9U
bXTDoFZ3hW4RMxRNeepion0uNfJGN8Ba1JgZzvlLhYASwbXHK43aW56hTK6UpSexcJVA+NlVdmXE
h7qcDrBEb9x+VvyRu8CclYNUiFEuwlQdtRai34HoTlqzD6Rpn9E8Wyqf9PqYyvtB3VGd2jC5sqsx
CcwJomudELUw2bRRLcBFiMRkGRwaK90LA4yDv5RyYy5XHBKKUZqqoSThIqDP2+IiDo6TQRJLb0XX
qyX0JcdI/ZbD3H0o9MA8ComaPImTVx5v77WVBZzLIMCWZ/106hQLo7oW1pkhT244vJh1e/ASN5Y0
2/I0no2BDTXAbXtrk3lpb+EwBW9wVYMv1NVCO91P3r45bvYprU3kpQ15MaYxMSsvVye30+6M5KVv
+r0lH/XkoWiSjelbCVWgIOb6Dshsg9TYtalM04wsH9PRBUd1FGpQxWm3r3pvo114ZdZ4QhENZ9gb
1haz1gxlk41qMbrjIEV26FUvtLNGbec2xVZtc83UH6kcGHFMLtwLL0zjuAqzNOMMK5y4id8EFZ1T
rZZ3JjQJt31hbfIuTS02Vm6MstJKmEq0VymWbE4Wb9oIiCu+AF6PMpzGKs00K9cLpPF8E5toGF29
zW1JfVJ/th14CKjptvKFKxGe0E7BYCav5rhceB08pGg5xoReWF1tAYSpPP26PV/v0zs8Gbmc0c3P
oTXjH68HI6DlKQ2qxGD84iUPnz3/RHN1Id5V/f9ljw+Ncyx+vG11bZVoiiL2zYKB4vKqi0+iwRDI
HCmaMNpIoJ8UJQ5t32///tinvZgyBesFhdZyL0VKpPi9wehwB98rYbjkJW9tNcGvT6KGifnxip3F
ljX1vhp1gXVC9XI3Cr9j73t/CJ8yp73rhMdxCyWzEmApucw8ySQfZ02Q6zVrfBJyhpBMLgiHnS8C
Vk1tAQaQSD5X43gOFGF/e71WNvBM+DDrwtFzBQ7o2qAn5lOQ1MXkqujHo3Odv4UBgAmP7t9DMck/
b1t7zzZF3zsIN3PmAsExl02hluwHRjvUk1uWan9WDHRmB6qGjhH3/amgZQqxkKi0QxTe3TgclJMi
htmTbiR6ZYej1bhxOm3Jba1sRUrvXIKAPUNQsezKkiXEleSm4bLVBiJ3VKhtu7LY6iJd2RhYwYOg
p5gLx4vdSPo48/2yndz+LL6M/2yx8K3cdCAymBkFURDkOTFHtovrQCOavirmPVcrD74Yj76iVzP5
mRgxxIKJSJ9HE98pQ76x21fipTXTovLmZJXetfkLLaFEN0amTh9sr8523Qj7GkdBPe3a6ceG88zn
1uJ1cWltWcbqq1aGfajDV8/Gl/LTABXGwdyNX8zWye/kLWurM0pOh/8IMkTS6xn1hhIfrpnRymjc
QhZPdBCeSk//OLY/k+RJ897oanpAN82YdmXhluJepkm/TLn0+U6qvaZiIJ5CZUvydW3Dkro0wFJy
bhD9rj8rmPSJjlr8SFFeVfkh6iNbnR6jv+fGNCRueXMTJp3+cN8uDijfhBZJ1ohEev+mWh8MavZl
8pBXvzWp+RSFqmNaT55+Fry/f0NimHLdTOOukzRceLKPcPvMZMwq1z9Kq7N9rrdm5+jar+pboNkB
HIO3/er9QgPioGDJKQkT1LsOk1GEMx51Ey6ZYvZIjKQA27KCxX0r027R30WF1O8Sbdx4KLwPCLPZ
GUEyXwSoSl8vZG9Bm2w0hEI9+Swox8b6MIUb4fb9aTLDU4i1kMbMVYrFVFZtQn9ZgAnYrMYx3I29
AuPIJwtBbLHLD95f43zxmbnUStMhSS51efFsjaQWNJVwICayfMpVKr+8YIJvUhFuoCHel/P/mIK8
hWQySm7vnlnjpA4cJZNb/MzK7JgK7a5V6/uqGeymDHZIjRxqP6PBKnCH+rFvypd0gvYkcfLW7yj3
946aSBsruuZIOKzJfgGEx5/rFY1JJkkzo5grpV/pObHHQ0tNVD7V/n1DovGv78O8a9mioNBn2Msy
ZTr5palHiN+6Xv7YC79n/bUtFa/3J+O1icWAKL9UXqxKTHL/uZt+KH//HqIZiK4cSpB0+r3j50M9
Q8+Q/RZdEOgHGJfYekH7STDCjezv2j6g0knQJGVJi/wiljUtEnqxH/ImB92sH1twJndF9Tgcff3l
dix5fyAyogtLyrULTCbSckqJJTmQ7UhqD+ij7ug9ckc/2HnWhsNtjWtxFqhkD6Wxw1oknH/JjeMr
jjbuC+F4e1BrkQqAGd3K5DVkSoDXg6pGLdUac3aDLNp5SbErKP8N46YqzbwM1+c7kwcXE3mTuaKi
LiLiUGgVdxiyCwIhQw/tXmmRzR0zxDfKXR/8k1nVB2konvrYPyoCrDubNLPz8tz6goXDs3czj+sM
R0ETHYSgvp+jpuVb5zE+8IpJxOYTrEaH0NvBsh83ziBuQU5X51pBUZiTaJapXMy119Zq3zXMgVg8
mmANcg11ub/tqCd20p1tcI0gC0cZ9Ho9NaFLiqYj46H337PplZ6nzQT6WuRgHUEz4C9UXRb7oBez
BikUi1vKrjtVb7f98f0ViO+/+PGF26eqXPuTyY83wjnOX4vgYdLp19zftrK6leGRm3kLybAtyymy
T7myCD3uttXJyx1NcPvcjiqn7Q+3Da0dG7xfWfO5XxdI7vVyiLPiZFNgiLrOgxBMT4kX/6K3/5Mi
nzyv+wh7pYGK0Ub+cM3RSHOwrYlXc73o2mokJF3ci7HoFnHtRNWDID8hr74RoFaHdmFksVLwDoGj
0SLRHTrrU+G3+3zoDlATOIUpO2YsI9ZgHNI83ghYa3GRd9xcuQRzyuiuxxYi4hzkfUm8rz7qxrMO
f7uiPjGzUcR7ofp8e/3WZpK2LcorlPYoOy+ChpwUI86KNasZvtSC7wpDfY/02t1tM2tef2lmMajM
CpqyDArRDbO91jlp5EYZ+exPt62srRhAgf8rmwVAYhGDfSuGkxRNNdc/JdKjXNr6eOj2nrDLjn5g
37a1OnHzc5XKKLj3JaJlLFUdGj6OL00mdxz46NN9tjhebltZnTdw4SLQA6qvS2SJ1WZlTWuE6Jrh
aaRLq1OeDCptXbyRdV0bDXQ1kPCQLrJok7x2uspT/KiqOy4zBAk1gBGSCZOiH38/mksrC2erMiUt
26AX3f6lrX9JM9PwUf7rvh0OCG7WvOvJhEKcvNi2IfDNLslF0R3l8zgeG9Hx2mPYbkzYWoDFwajL
0LNHEXSe0IuUhcDqF+OoiHSOPmaMQW1rZ/Adqxv325XJ+ZMXJ/usdY5OGxGPAs0cMi6MZYNMgmsQ
OneCg9RtUI6xI2gnP9xenfccG9RkZPqdODbwBMiMr83w7WIVjV7nlqlbGl/67ODl8BDem/JXQfpU
lTsvOo+/1GfolNPMDaH6SMZ780MonIMTmsZqbHuO+kNpd3WyccqsZDKvP20x3eJY19ZAF6mbf+/u
kt3rdBwPX8V77evtKVhJ8V3bmffjxUxHsZV5ZoCdBqaC6aH3I1vJd4a1z5S7AD7Pr338oiqn4G0z
nvy5uLxf5H9nf3GSxiy90neYrvK7ULxTvKOWkXq2Zems1ac0+qxCav9FQJlo9A5e6oQfc+G5OEBV
UwmIQL1OOtlW/z4+Tepetn418rHS76vpwed/zm35ELxFr4VvZ015qoUzyt5CNdlethGw/lBa3BrG
wldNo+8qpbM6t6bvPTyjv2N6ki33b42k2zGVFsOwI/JNbXCYeidAsfehTvODL7yG0TEGQR7ld+bw
RSuCO9XV/C9S+ZxlO03N7KZQ6YjbJVPsaC1CtW+R8LvufTuEVSLaOPv/VCBvDWM+ai4cQQ8GwyoH
v3fV7Jni4ABhJGLQun+ayWcmu3Pyt+Bnald3hrebiJdtZsdPWu7orELpJmBkglNoPApO7H8ezR1s
3E0X7OLoUy46pe42T+HLcOef5b0KwxvKI0yazbJUZyn9kB/yZ2Fw5PFJfTGtlzR6i4XHAZ5ru/8w
fColO4yfukc9tnPZHmj7k+9F78lKd7DdWMHGRKxgj9gRIJtQWEA5jUbv64koRlOoB1IOLoxZQP7G
tN7rVTndpWUOr/eQyW6UQ7fsK/pTMqb9x7RuYaIcxq1G8z+0L9crIku8P8lBq1zNkSm6/hAp6cq2
68PenXAXMJiOpHUfO/LdZFadqWpc81eJdHwFkCIvpX1i6XtFvLPGb6jn2lGv7AfNHsmxNLYAOWHS
x3s4xk5zsjcJYrsUYbIVnObY6tXJnDP79MmaqdvU+kncIhbcHMtiUuU2l8vCCsA1CmdUYIwv2klg
W+RPiuvH+8E3weDuh+EEl26IimoakC2mNJnfxdJT9KQYtiqcwn3YHfPY8eRdl/+TH4IzCUZDeclb
m+PC3tKmfH8TYfpBn3HZodjCYXQ9/YjwdL2ip737Tb17Vp7/Ou5e//piQkIl4FGZ8OteM7EW1SGV
j40Jbj135mqGID1a3bRvxvRrq9zXhc+jKdjK3f5pfH/nYXTXIJLCg4b79/UQzaiKxLSNehAl45Mg
Cs/wgaEAHDznsXbO4Psu5ArwMmEsp2AwyjuxdDwvOeay9dqa04egG3+Sv3sIKhNR7a5+6ErvRNXm
FVFPFtUJJWXn07soHCwEI7Kp3zfKQTFdo33tM+DQhu74wsb+XV02kGC0TcoWoJzFgVaISpcmZta7
VZSCgYx2edpR7Nh71Dxur+Gfh8m76bswtfCQopLUsvKrnruD/lr5GU27YFZy/QVWkDdFC3dJJoD7
NnaiMj50ffKli4td9toEv5K6sWGbOXWmaLfK9746K6nqyNpwlNPTxle+v0vhaTPCgEsOhdGl4pPn
d2ZeB1Pvoh1jHEahO2SZVO9SX9d3mYBOXi54j2DGifkxEjkCiu+N2kU7oR4tu0wyyZlqQWXjte2h
BFByUKGhuA/8DPKJIcv2YWnaRMmUPMuk82Rs9EMtq83r7WG8F3+gU5RCHOpfc3iGM+LaV2l8gJHD
qns3h/TRkCF9bOEJFXLtTp26Y63dmeZxGL+rgmMFD+gkHEzLziQYyqXxruAm08ff5XJLfeX9+wtd
FxpYaeKGZAW82fVHycBj56nt3d70XjPr2OQvkq8e2jo9AUstOzeYtoQqV5YTk/SBzqXJWX/j2uRQ
0m9sxSIm48qZojP0kRs3mtVBKXN4AtDG20K5tlA0Ri80Cej3jAtAEBwb+dGQE6fujgk15/acjxu4
7HmWFvsITOW/BhdhiBbJTMtzDPbDXgltpPEG7Thq+25rx66c7awXOeWZpoGq3BKLXVnC0CcDkycZ
pyiPTtyxHrRHX3ysf1afusQ7+FviZHMcfz+2fy0uXoBeYnrp5GMxjE7oJv4Eb36HKsDtzbFqZNbZ
gg6Mir258InWV2Mo8aXeNQvPTsdvliccwvRVCbq7Nv3WbRUCVh3kwtzCQTI1nYo8YEzJXf8g6o75
VN8JkZ2d6w3HWInlUEb+O66FY4yyOpbxiKEOGeM85Tb6jyHcQ9J1uD1/K6+tWYT6X0OL11ZbJ3pq
mMRI5Ut6bH95X1NH+a3S32nXG8WNdRe8MLU4nxJ5aughx1T0XD0roi3s20O60w/VmQPE2NjKWxO4
iE8TedfCGDAGX/Qrbfz9EywSG3M3r/Y7D78Y0OImEynUFoxqnrun4Llr7OZH97ndBWfx0N4BaGs/
b9ibd8wte4uDIA60qs65S7jNgeaA8i09KkfxHjHwOw1E8RbVw/s80ZVnLOt2WTlYuWqMPTWGU9c+
1gO+uAUSWDvbLt1vCV4Iu7axQpH926JyHjrpKQvsbNpNrpw5+EVgB65wNA+ivTO6ffBtY5etDhGf
o5YDEJwmYCb84uUnDGGWCR7hl26Ec1IT6REBzrYaCVcyDczkhZmFL1pRmoaCwGb23UnZ5b+afDeQ
aegOyIhYge+MJZE/2MNv5WxcgbYGuPBQQ5ClKJqPTDXemyhjaUdzGre2wepWI6NMNQyiKZqgr2ex
SFs/ajqZ50J2h97wveLmia070VPV2Hpr53fJXuxs4UWtNi686xFl7hkT5yZuCEmuLTewq8Twh+Ci
ZEM6eTq1Xywt3xuZa8Y9rK90HRVf4UxzetXbiC9/MOfLzTgT2NDhOHeXLN+oydTUReNpHG9l8KIm
x1r/bCTdUc3uJ/FJUyCd9X9Uqq1GsGHJD1KIAqTvtvWxrz6O88dZX0Xr4KunvyeJNWa8DahGMIcz
NnQRJbww76CITWg8CV+L/rcwfRv7TxuRaM2v/rXxDiQWyWEwy5ENbnSv6Se49Q6JGzzq9nCCbupF
/2D3d8rxts1Vk/NlE/YvYCJL3iBRyAy/kBjWOHyv5cchP6rGy20Ta5cJQPj/MzF/wkU4MJROLls6
sFzvTXWmU2Nbj8M52LqKrd0hLq0snFaDVIrHRzwQ8j4YVmzrkXCcEgAv+rES7+rmtEkG9kcke+mr
1C14OpDz12EfuR6YXPRpBqvE4EKWsc9P/p7ygvFYPmhny6lO3Xk4G8/hj+mgH/0n5e72pK5Fh0vb
i+hgpJmpTVNGT9mxo3pCd95Zf7tt4n3j/ezyVP1nBBE6UMs6WkoCSFJrbFQ78NYn8y48Nqf4aDjF
UX0VDunB3CgJzNevdxN6YXBxD0zFWB2aAoO9M9hbzEerM3bx44u7X62kvRE1KTOW9rS4l0/S8CMQ
ukdWcGNP/UEf3RrHwuOHyhu9oWMcwodD+Vp8rPf/h7Qv240cV7b9IgEaKemVlJSj5fTsqhfBdrk0
z7O+/iz54OzOZOqmsPuigO4uNJAhkkEyGBFrLf8DHEu7jhq7aRvuSyvek125GzbJVn6PXP2X546H
+rQSGi7ubbTVgIAW9KZA63H+GXlqI8cYsQZ2bzcRNCoVa5qki7cw8DVo+DJgSuTL1wb6EQtlXjPT
CV+aJ3Vv2CCc3obHyq13bees+OR8qV9N7Zk57upVIhLneVYA5fi33ppPDXae4oS2dCi2/al/D9zk
4wn535ULf9F3zqxyh3+cTUlIzNkxQdff22iXZGn5HLcrSbwVMz+virOTMhWHrM0JzHTGVqieuul+
Ut1xLTO/lGZCW8Z/luzn/j8zA6J34Hv0HGbKbZpaxqbYkZLSzILahiXt6yeVTiBQPGl2yZSHbi/t
jf+/+eRjm9HPQa3WlphP8i4OmyCQaFwNoLFdCScWd8APhSsAEGg4mSf8bKRAi4pmXjfDoZw2aCJF
HXtcA6QunllnJrgoNNVBwOshwX8YzAjdqa6EqVzx+fksv/b5mYj2f0fB+XweFl00GhhF+tCXNPul
yTTJ7rLuEV1z30QEahQd8ytG5blefcso5/JE94mUNBgXsuc+VT6n4/hhbKotWPAc/U78QsBLvqLt
XvmF54RQ0DWKhmtelPn2+c/EXuncqk07xGZd4QPG+5qSfc3IH7WgdY9kDgXy/aNdIyi/7S3IiF16
y1hXnRgWmGdQQhjCJgztulm54ZaPL7gidMSxyXhp19QXiFppOL4MIDrIa+o/lSdwDdPVGv5iEI9d
/B9L3PqJXtnXXo0tFr/2e7DhOvIOUsvbgoGn5F8dygi+dOBjZxJj7qLx6ikQSdviQJGte6WjE3Tp
3nt3ejN9So76vv9DWuZ95RZeupm/9lxZyheANuc/1rlN7ntBpkKTE1FzyiDikv81kfLb+d+xTJFl
NJ7KP3W2WsxZfKicW+X2PWQw5bJDyw/61FHZNP2jqFhKvYvuB0VkRlJRY3zIzJ2fvAXk0wwCasaO
1+/C5iv2szc/e4mGzm1GZTuugYjmlb3auWfzwR0XJci3crWYV6N6U2UBPEn2pFP5Kwsf/ITF/+6l
ej4VnKvlITi5J6mDq3m2UloSbuWS7VCGx3WJSg/NtscitcJnc/dvDsZ/RsrnUiRPjaYJut6HqNwl
p2r0AaV7I5Xjd8+V9KdMfncSQi7joVntNViOjc9Mc2dFK5gASkVYfvHBuyMPNQObOyvs3jJoaQ37
isorJ8fiPXNmkAv4G1MTQ68Xh4Nv5JJVCgNQiZ6grKRuFiOQMytcBB7KUjLKUY9hRdtKphLeFma8
V1dfuvP03PBRvlCojXkc++181II5Yid3v1LxvpVUGnlUKchcls+Fe2XsVm612fVvmeUOKsQ8qjgm
GB54k2Jmup5jbMeGlm+3HXPpIgEmGwIsKKoQAEsuL5LUq4IoaabhkI+QXBw2XYGocY0GZtEI4CoA
74HhCpYujQwCRMqjWsHLXd6bhcTK5kHW1sAxa0a4Uy7IQaeieTKeuMqr3xpUJLsme7w9W0uerZ0N
hDuvokLt/FqGDcN78qJPAUJvtw0sHYjnBrjl6KseOAkJBtBfBaHDFto7hU3KHYAiQw6w2sqFtDge
5K4AcEQRHKDFy4WJilpqpRzmip3A1qghFhfk7Me5BRkCLYrzFj8eb1ESfBdWXiA/iG1+h8xgof/7
eG4x5mzkMJT4ffkupQ/D/QB5Ilo+RB/Sg//csL/4i3N7dRaP0nOT/PIYhtE3uoQXZPgCHiA05nn7
Ri9Zm2qWUYMhqv4G3Vk2PhVlhRZBEeyqVUtH/9fKd8xTxw0dMJR54EjymcB6X65b5flqE+kqNlQS
pjrrNKX4MIww2EfymPi2mmhkpGEvoqlMSsT0yQsKFewVkSQNu7jSzW0HnHJiCWopxqBlS429pmXD
sdHM1kebWLHWx7/0vTOmFKuFs+YKA2VERiI0/ezWNWDCWZsKX3lZJhvI0o8s87TgoE/KGhhk0eh8
2kBVCiAnvuA5yIMYgvEdL6ruRe4/zHpXFirePX8K9en2eix4+owjxwtgzvJDUO5yOTposyR9Akvx
oKiWWgZkG8lVzvAwMFe8fmFQ4O4CazoIb/H25VfeVwqhVUV01UL7RSxj4DmnI0S5POFuJOnz7WEt
XEFodkUzCVIlM4yB8/bRrFQPIsdovO/EN2Re0WplujMkT8ldMZosEGk83La4cKcDYgUpwJl1QjF5
YuwOlSLA2yURSAbTd9IpNi0D4na7FhRwNfRNNv/C3DyRSCgDNsu/7YPMyPI+Q/ewCcpMBUUSoVE3
sWh8+3q1dj0tLBxwSTOWRQGE/Yp1NTRSaKr1iXRQcw/kwRULhonFQLITdXqumrWS09LaSSDSQ8OI
COQi3wpUFoFOGjS0g0tpcsJx29SVaYWRYBu+vq/17L0k0vd/P5szwQtmEn3lIAjldoHui6KXGuIh
/qukyt+0KSE38SXJ2t9/YQdLhqYTCVh4PtfbhJUORdtWOqSQJ4jHDwDVG4nWdblyOS7sahwdePmC
GFiauyEvxyPJpZbFTQeixTx4183C6SfNAv3pihMuFeCBHga8FpwNCl6l3CWc13FN0JAkHWShmB40
LW2sFK8wRxqkwTbMTrfHoam/DTMSQJPb+btOM9ZYHxe8c5YInsmwtJnuhbtLWzke/BC1woOB9tQm
7pzEKBzD9+8aU7aD+M/tFVx68V+Y404WSQ1yFfIV0kGPRFagKFnopaUOnzhCzSTeEFxARPXZkBEn
gBDpfx9kwTp4/tHiiN5GnsZ2GCWvzMDHesilnOoerrzJ2/SmgXbpu6LYJKL6JxGKFRDswobEfQ2u
mxl3A0Ee7hVmqEpdY/bhtVnwDEXd7C3rlJ0gPuda4iikWAFNLS2ohr5GEFjAoMbvf0PKAs/s0LAL
Yicri9Bc7hXHsIydtPYhqKp5Kwn8peEhcAXKdxYZEnkWWzmeZDEnqXzwAzaJqISiHdAv7zofzNHV
MUIDy20XWhwfZFQACwMRO6qwl5uzGceW5Kg5H/KppTPxsXnUknCbois7ldfIuRauJSBy/mOMT3aT
qR+MUq/lQ9sB+9NJJQBNeNSmYRicmm5NT3EhKAf1KCCPQBwTELDKl0MLSCLHulrKQGOAbgxvGjTM
Q4zAuj2By1ZAhQGvxCXPnzpiXHutHlfyoe4btF6G5C/JwnTtbFs6Q+F9cxgxaynyjcQAr0xto7ZY
psroClo10XTKxGo8IRVV23izIdOUarZfQOW38KBuJ+TgJI8GSMkFAy7lwC+VfSFOhOJqWZPtW+BE
RTclyslgHJTBg8afekY4TFUp9/IhCCZwuyEJF5ibmJi7XsqsNDl4WvrRhu2hrh5EY5OVOvWn1yrd
QLkODGYrRAFLHg2KRd3QEEpCFYfzaLSHRKmg4YBAq31bf5gp2DDzjQeJeBKvmFpae3TWGxIaF7Bp
ec2mwJ+0OpcF6QAShHYbw9dYEgOufNvDllqsCep52KA/T7SfB9xZSSPJqiLtWh8ulkKUIZ9kddt7
QbfVBkxvaGTi44RnjJUb/lvuYZ01oMU2gFLvoI/1TFTS7lqjH5xq1CVbAqTQGeTJZ1XfKUzFLwPi
6gGlk0EmyWgS2Rl7L7dqT0pswwBCyVQmsu20QqNZVkpW0wuvmhKnu6CTPEyr+F63g+rEbbomyLx0
FBoEkReIOdHZyQexpZ7HXT+p8qH0omDbGqJ3UIsi/lKD+lefol5GpMqwhqRSVgKjRcOobs74XLTh
aJwHBbGp5I1vyodJQE8dOLCzIHOKurrXQSms+OM+T6SVl8+SJ6EVF2DCGYoJLpTLs0oA6eMQqIly
CBDxUj/cDzUgDrf9aDFaADEIrsif4JkP+EpNLWZGXhy/2WasnXITvNa/zAl8cRTp+s/VrMhSoRgM
kv8Y5EYFQTOplT0YRIMfRTu/9AnK4uSDPAFZr3z4J1+xWo/mzso455/lXvVYPJCRILKFdb5JQy1i
Xao6XT70UFcMrOQ+viPHTnXElkqutjFf21O1xma+lNKA5Kuh4tRB9IGz8HIF60wdBhBfYJO2LQMK
LoLEWG9r4psR2cMe8BoTz73XSBRoEv0F3mllzEtXq4nbBwBe1GPQTnVpfsg9hA69Jx8EwZgAAVGr
Ny8p9YmpkMjZpXnRO51IJhuFYPQp+0LplL6e73NfNSzNLJ8yAfooRGpiuw+z6livAiWXbjAEUOCI
AaH8zOB2+YGhKYhEFiLlIBXG9JgD8WTLSqNtcqVfa8ZY2r//mLri2YnHMTOVxFfQI2iTMGBE3Zmy
B+BlvkNQcJTzlRBgqW4J3dD/GxueGJdj6+ORVHKMsbVqsR/L7m5MRacXShePNidCAqOQD5KSOAIZ
WdCXrFoTtV0c8Q+jwCyrY/Lt9oAedbifQwV5ISMHHU79XoiiJevT74KAZzia/E0WrracLvjcnM/Q
0Jk+U+Co85Kf3UtE9AbBj/BQDZV9PBgbT/OZOsquOf1p3vyHskF5bLjz9eIg64Y14UNKvd+M4CBe
334L7oX9jksYMQgow3jMt+ebXhZMSAvoM4pEe/Zq4VCGhIV20rljK1K5EPdice+TbZU+ksw7+cZv
0fNXro6F4GMWPUXUAfZ7QDe4KQl0v04UtZdmih6sNI4fzx4nDxjT7xi8MCubfo5gzw86QK5A9glY
jop2LWQD5wU6WwA9KqcqbpsfU6yWdiTYA/igNyiKRXeS9zSQUxVTAC3zbqU0dfXY/jFtQDgcTEQA
tvHb2ZwyJLyFMne9aVeBhD59Aecc4qymftHFU+Udh2glY3dFAAWTM5IRsR307dEszo+2joveCEjh
hh+Tk50+BdafVIVqtkFlSz6wdpu86FZur0wyv7d4s/OSn02yWKNtZYz0Al70oX6nncwCL6FCbdfC
ccq3pLe9LznaqMZdfz/G5ktnANP0C03WhKzJ6v3A8LkFv5gC7hBtBr/BHa4UrrAVmeJETvwio0UP
r307TlgTsZBNzKOBXdGI9kiYUxGVaTt/U+u1C2cOgm59ChckTWPhj2KB1Yh2k1O6OYSoacqybcfE
d/OuPEbbv9uMCSfDlna3V2RxQYCunQnvZ2Q/NwmRXOLWz7LCzYucjSDGiEEvEg9OJG9lvwCodq0v
e9EgOLPnlIMOSQ3OYD+imIwXe+HW2jvUVZnY30Web0XErfOegv729vj4Y3V2ONDwQXsR1USQMXC3
CS5twRtbuXDTMXBjL9sIXknzlIHaei0inKMCfhFRScDbHwxMeL7xi6iIKSQEwtL9DVEeK96oVkZf
/Ht55Z30UyK4YYev2vtEARV3BDtIiD03z9N7CW+J7gUbpeCDagm2v/HvAlA7es7APkbqPwW2sU2d
bNN++k/mrnJuTzEfbv9MMdJWuLNmzW+eO1MkWYTDK4WOeBGxPI9Y/99WBGcLc54aKEOcVle0EHLR
RoOmZKVbh6l0GHQjsCMd8P3b4/gJ2fmJRXpKwaMBjZigeLo8nMy86KSqbEq32MmspIoTb0VbtbXD
QI8+I9vJTh4L9oL62eYlYWtEK0vTeG6dO5FzU8iLTG5h3QC1NWhApZMchOPaCTwP4tYguRNY1fq0
aisMUt5nz8J7uJWoINLI2khMPRoOisf5r5WmiMWRoQF63u7YFj9P8rNDv8oAAK7jsXTjqbCq9GDG
a83rVw+GHw85M8EtnQZ9MwPN66VrbuV99AXoiveLWJVdHyXbO5BP31pl+OSjE94kt15TLalhXmNU
wU77Ut4xoa+RVX2ClmQ3hmgnjx4NJ7BNy3y+7aZL0QLKvYjNABDHi5DvGA79KKwDE/tfy9AnVrMC
jFcWKgDmJvPvJDEDamet6vD/sAleZfB8AnzPk81oWR0YcR2VbmMBFm07p8St6L5dOawXoxIcnvPm
Qy4c9J6XOzAZWrTkjH3pKpRs4i2CfBuRUOCx+qgwQNcOyp+eBvTvKov91ev6ZzX/scxnUyuQsKfS
BMsaSvbVDuwFj8lBvZ/Yh2m1B31lDa82ITKo4IHSkFtHBAYCsstxakXeFnWGIxMSBTlD6ajdEm1M
7ErVO+u2u/wwkV1seM4Wd+EGnmRGmR+Xbjo8p9Gf7/F30LHGEprDiPZCQ72vUxCKPYCHJW2o1txH
v/Hv8bMa9h2gsfUIXXt57apcGz+3zqAi9qXSwDcR5R16opK+C6QnIfhVTgETAxrvungDzWg/ZeBn
AkmLLq2c9Vfpm1lE7J8VuOqORcph0GUFX9D0fz3wxP1NUfMv7yelt+rJ0fTXfHqVStO+vRhXZ8ac
sMcjb6bunosu3LorhdiEHTo9XaNP7YI8dNJe1jOWDHhn+n9u27qaYzAv67iWQboA0hKkwi59LNSV
tiwJqdwyTd6L2HeyQmbIp7zeNjMfcxfuBTNQnZqp91CjA0rp0kwG+hfQHMNMPfp2rjyFWrHp87t+
zFecZmk854a48zauMbUpuFHcHlKkUV4wIzXvJjVfmbaF8SDWwG/NxAYAZXABo44agJZWIcZTuAV4
d4zgRS+c3FwDfiy4AhxhBnyg9A5WE84VpFCNI7UfK3d8VROqsupUguzBdG6vzsKkXVjhNn9BepBN
qFPl6mLG6ugU2lNG1k7teUo4F8BIcIxBcw+EmKJ86QJNlBTQA4zm3n1hvMu7UgFBEZKGFt41Vh5p
hKGuE7Oii0sGCvuSDrUQQ7I3TldGuzSnM+4R7BrzP/jeEDHtqr4Agawr6h1NNHUjhl+xmjFPB8wR
Xc235/b6ZAWv91wLQ73qR/OCc5Uoi3o5MfzKnYpfk4/mIdkyA0uRoXfPpqPS51uhOCV58DIUjvm7
b/xNk1qj5ILYXJM7prZQEQYQtQBTy7056Gu4hysIAqItfN/MroD6OVilue+Lq7jLRCitu21lbpss
Y+QrgOirovyW9ihjxc+FTgNlK4h7EF07hrIrhrs60DcG0izqXWXSIHm9PWXqgqegjCijI0NHb8EV
L0KLvNVg6Ihxx/KthIZWE6srweaCx0MjxpirlOgdQIh06Ywzh/SQ9WXjFtJkycj9++jHICuHxIKj
gacO7YmoiCJbx2/esK31coqBbsjjvTT9LU3TioBsklGx05VkpYq9cCJdGOP2cJL7EslI1bhaZTC5
vQ+Kr674Dtcooeaf4XYx1gTXkgIdmlka5HLieqUcuirIW5c0nwJ49w2zAgejTDX5ThZfIHxp3/aF
6+cWHgNASM9NLOAZhUNcGlR6vwA9ed+6UFxSmsiWcN9bWv3eNNAmNoF+yxIaos/kK39G+84ufza7
FzRTw1NdcqjV7e3PufabuREYgSf4VSRUHmbXPXukJGkyQvYJLI1pdmoIRMOOkZ6vnBhLNpBeRN8O
REXRCcodlIGaJ0KqZK1bRTkN/fssR56pW6lwXvsmZLOQ78AiQu8W3dOXAykykUC4q2hd9GjjfYAm
C9VGUUpeey5f+8ulnXmwZxOGbhKtVhvYQUuw4ogzkD9KN91EjWplS1+fGrMl7Gm8zWU8C/hpU3q1
AFagdVuFBKyRhns5y9dO84XhQFwWKJi5bjgD6C+HU5e+P0ETqnMzy4lZh9eGupLmnf35coOhM/LM
AjeMloAEKdBgAThSp2Q5C3eG86Cs+NgVeFbH+YpUsoF7GHlz9JJeDiTUzbxqlahzEzW9659Jjwi+
2ZlVCSWmlzR4mNoCmMF0N9bePpns0bvzUHKuicpaxfafA4AwwPkDrQoofJZPeZgfyZQ4Zk4F7/H2
lltYV3ypjgAVXcMIh7kTxxhbCY+TsnM9oxZ2TdJBV6kev28bueqn+N/5+McKt7BFVQ1VATVrN53u
IEyRqSwJcD+rH8FJRfeGdu/3WUnN/DSI2WvxlwQO+jx8OVk5XxYGC0Qc9j1iSzz6+F6kLideYUDH
141A32Z2LdVWBnqFqMJAYQFnKiJKMIfzDAtdpvQiOhBGJCQgQKy8x4/Rc/uKBupTzdINsRLqn8KT
EVjBZNc7mf4h9u2pnnc85+DoqkEwC+WluYeFc3AhiPtYqOXRhVYPJWnApPwAYjXrtpXr6xDDROcT
RCRnLgmeeZskeZpPgze6EhjrSISaRa+zLHuT1xJyVyww84Sie0yei6xg+FbnJT074fomIyJaVCd3
ZJM17JRD8eTb8m5gvQVBkAOa2U8++xttpqfbI1yax3O78/8/sxumYZuJQjm579Zp5RF1/e7lxjTP
7tlvq3LUyBHYM12TqptPsMzShGrsAfz8a+fQ/L7kveF8FNwDZ6x0ATQgsDSyz3SDjpo7Y6fusu20
qd9r66PejhvBIS6y0rRnleWBAeL2NC5sCITlM4Bk1pNEbW0+8s/GOhmTnpV9DlaOsUdvox5ST3iL
QL+ifmuinbZMaCqmez1NHnP5tQKXWhU4cdbfh2jh0ZGkLMi07fLjNNqysTI919eNoSLPhYwoREjg
ydypVAVpSGRfUt0JcmUsnyTVmmQSbJOh6GilpgT1bbRYgAGebG5Py7JlxMig/gGnKp+D0I0cGVok
L91KhkZEIoPHNqUAkfu7vH4PjTVVl+tzD21HKN+iNQodFRp/Khm6GAlTFKluWJE7TSicRghXIp6F
SBK4GhHpNATkqBTwQj3SqKeoKZqq2wR2cQIGTm92k0HB3vmduOmxcIHiBJq1P1appaiArsVUOklO
aEmsE1YWduG+ufwYzusiz8zS2DNAPPAglgxMu5LKdERhIQuHXd1uDQfUB9PrkNCx2cqO2e5ur+91
ElXDB+AeAGu+DuktPt2eG2U/os1YdUsVZfucKdJDePD07KWIZErafRLcye0+BrxGovpkAGzrRNpn
1D72n7e/5LpS9fMluHpBG4J0NZ81BnOlXpIp0lz9C6rCSkHBQhn79wILT1p4jxbLVtik5V15kPfB
XnWjB3Jf7ZPH6VvybJnKbyAFzJBK3yoGK7BHVi6S63jMwCUFSTk0NgKIw/MKx1Ut50WErxubrxbE
Hg2IjpW/f9XOqkoBz/K327NxXaPAbJzb4wIzQcVhRFLYG7oNMN1H19x79OXDffqzMrAf5v/LoxeW
IOyEOUf/6JWkgp8mvZzFseYq931CjZo2p2Fy/MfQjjUHUoDJpjdoPzz64NnJqX8oX03Jke+6X9Nv
vbsTnJm/u3Em/QEsShl4oAt/sksHiH7gtW5PyvVVd/ml8uUR3cRV0+kk1dzUgERz2dNp2mvqWrPD
fJhezQeyIRAlxTGBlr1LK3IgDb5e95rrjQy60NRU8Yp4DGUN0jgVVQOqqmBVimNnLSK6amZCfRu5
F7R2/OCiUCC9tGyipXVMhU5zw/JLOwielUlWVltdShXAX8L7EVzRLVpOw5UhL87rmV0udNFGT2q1
utFw8r1W4XOGFS/+1doBNARNCLB3XnN3onl1jPNJc9uwcScdrDVGs1G0YeX1d/2exRSemeFuShQL
A2IOg+ZqibbR+oQwfSy+KiRlE7NL7TABo/ttp1y4IeeLCjlzrB04NLj4S0pLL0GPkOYmxa+4OoSN
A07Xxwr3Si+E22BYExFdGiHAULMEJPIhaLS8dJKcxBD19onm9kNGVf9Nk/tN5D1lOTjAq3RlcEv3
MfL0wESg6IHYiDOWhtUQAoCiuZD6IlSYTN3Os2yN53IhN2qgEwCPENxAkCPke+wD0Ba3GZFVlyRg
Djd6psWPafKqQolaVG0CRxlsU6SD3Xd2pk8oOMWZU4KjvmVG6JjKrwjNVo2o0Ta1VxMKiwEDgFoQ
DsQjWbmaca0NJ6CLiOpmUbJvwJfsgcdHwPoWKQ2ITPUAD0NPALc2pIumjySdKDjyUokpyrNvbgvt
zVSp9wTGmq49JuFaauwKRTwfGyDJQ2fxrISCTtdLj6jGqVF6tDi70lhRTWEy6JKreutZbUE/PKvy
aas9hqdegB6P+FKv8ZAvOuSZec5HhlldEu6O4HRIS9oEY2+HUVlatR+mFLOJ3ghzVOzbu27JMcHw
D6iBPmMf+P5/caY51kdcWp5c1xskuCJLHc01HQ99/nb+LtDxTEV6SiTQNuKOE72A+GvcK4gVnxHh
27ZKH012fPSp89ukztcmpHci2+GvkE6wmG0f92/2N/04frw8tQc20j8B3W+f7M3x13b7sN2+P/99
eHrNqXWwfPf9sPfY4WGtZWppOc4/mbskC6PvmnqEtzYTNNOiF3089HrpdNK9tIr1X4xSzo1xN5aX
+lNtjKrqKqSzi2qPhkdZf1EzB/3mpaOqNpjU98YxKg6esVb/X7q1zm1ztxYqO0odZVgbJfmlInnZ
V5DBtW672Y8G9C0H4PaW74kFOIp01T2853RwQMRLRbzvIVCySXY6LalsQwCBGpbOTtA+afb1Ec9j
3dKstSfyUgAKinI4/ZwJh1Tu5S6P1VZRkhj3jD/+zodtN9/TPm2m+7A+iJpTZWuN7UtbDDURCPng
9Nd0XmqrbIxSqEK02pUetBxiENmuAPyu0DXzwYUkLc4uCS8MvEEuh4SOggxtXAlxnR3IG3bPE/0m
lkq/dFtn3571fQpZaRFqg+qLPm31XfL+mlKoYjz+WWNfXNrn51/CnWHGOKjy1M1j1Q6j6yk9XmC/
0Qix4k4/i8S707mdefOeJRmAkoXEIgS23ZSO+5S+v5v08/4TECBaHd8/needYX2nDAQGlslOX/17
Rj1QMyLBDHkV5yOgDYudh0Nut4fXlq0xxy9tKOBJJQDzQSCKROvlx01lYGRh0RK38xTajvtO2c7q
C7d31OJMnxnhZkDQmsoM5Jq4A84KAx2WkkHBqK7nH7ftLHrvmR3uYV3ryBY3DQbT+gME5PW6oxnY
yFfio+Upg8TVfBEBbTN/xdl6ilDOMKduIC5ICvFQOHbjVoJa5u2hLEWYJpYEfdfgd4bK46WRPs07
P8gy4o4GWiZfqye1eNEHAaERajaft20tLs+ZLe5Al0VPUyG9QVzfPExfYmSBBoRJ9VrQvHSYQbPr
p+SM21vjdr7UtX1FgpK4BUSCImVX1yIbITw6DA8IpgYUE03z8fbIFu5FrNOMXAaOC/0HnHcb0FP1
i0QhrqmN48GQgtJuQmkzFeSuRpaIlVO4YnHBBUFdAGJ6wEZx0PHNy+ao6qCgw6GiVNKbFCHD09XP
twe1sFwXJrgsgR7mcia2OE+kWKUK2nrB2adOTpquAW0WHB0KHgA3YUCzkjbn6MkUQtRegqESBG/R
KShBSz2s4MvXbHBOMTWi7usVbDTxb4yl1bfSsNIOvThfSGaqoBHGovLdxyYZuwSqPDh9EpLRbhqf
CcETXxWg/hUDxnF7dZZcDuK6aNzTCLgv+SqO7GdpXk89cQU5D+wuyBUqTZAM8+pA3GhpGGzaPFjZ
wD+ikdwVgzSxDqAy2g3A5sLVydrCC1opFTFEJ6V3EDOlr9HmtbJ6O0e4EtKS3fv0W7c3j6fTr5Nh
PUI6O6NHickWgzYX3f7t6VrssjgRZ9/EhdGpgKbCJMExWZrNcxMOBouNNrNKFGJUc6SAuKr09tQv
+dL5LMiXZ2ZUgRAD+p3ENbInpXqM5F0SrlRoF03gOAFZAPYF1vjSRJ8NKRFQU3fV6b73nyboXPbG
yv5eOkLQYPYfG9yhZfp1JYSNinNy6r8GqfkS8tq+PVNknoorhzmzwd3IjSJWLTL5gFTsx/1rbeNN
zRr4Dl7T+BPT6v1gsHb/rtDKQRD8/J0zYXasGK4F8ELOHr93j9g+OwJAUMhUGjKdedAjwn9WdryL
XglimLeO1Q4V6VazHv6Ne0EPZk6KzFBAfld3tToOY65jsTXI98h+Ag7wNH8vRrKTWzm9J8BMWSuz
tjBpyJlChwaNf0D+cZOGOD2Wej3RXU1/GZMdXkB5FDEZ+ma37Sw5GfJKAKGjRQ2Nk9wBn47t2FcS
lPlaHxAGMYO6Y9Kh+t7XRr+yZZY26T+mUCy99Ock06pS0wT4c109RWr3qg7ymx5KEEDwR40FLeSE
bw/uJ6/Dux7K29Lc4fWT87w06ScGbIL+y32HxjkaqXFWIZ1jJSzCOwtoL5aAjFagndNYht2zd9mW
KFLS4MhY2QSL0wxV4Rnob1wDmzJNK4dErXTXFPYCeRDFbxOxz+3RLs4v2lLALmIgkvshuD+LFQU9
1gDAzMFZH0wRQw3sVEP7rtU05JSV0xRtbptbHJIxN3aAh0NDxvVybtFcMMmh1+iuChoGDXi03Pho
ppfbRuSlCxVVU+TJAYRBAyF3sutjoArh2OouWNhpAA2ohna4t8e/Q3MSE9oZjmkAHCmeSug/gpqq
bFniHbKpBk9pKDwOHaQMe2guCD5kQvs7Pyiol1h1exLXWo+vUQmApqJFF8EtpFLQdcB9aj80VV01
o+56QYpWccUJmkOPh56/kxtLkxgBPIPVsvkv1kHHIkBQHD2A4CC7XIeqV4wpThTdlfoO7xy9eRCE
LN14SDauVDZ/KhP8djo3NXvgmYeBUaqogfPGYcE6Z8AfDcXykeUU6QpAlNBF9pjtBgvCeogE7hEG
DDRmEB2xJ2AXE3ryN9++TY8hZoEGJgv2Dw8tM/9FlDfTeaGjE71HUMG4/Egk0DMNsnS6G07kGUHQ
M6lAP+gNsriy337Cq6vpQLBP0EaFyhbfaQxMcgGJTxNnNG6qZBfTzpKc0a7pPcpYW8m6D+l3R78S
esx3BTUopLdR9ZVsnHUUA7+9U37eF7e+ht+PZVYEhY+vSUBsqLaW+T7mf4R+ozUbL4NMghsFYHAj
yNmZwOd8ChLa73Na1bsxt9VeZt00OGFtUKlEW7ZwMJUd+patghzGeqtEBwMESUbMmiamivYuBft0
CGkb39etUwus6PH6ZQSUom5IUMFKa6snYH/1d1oxMtKtDRZreGusc1hz5ohCNDTDNOg4FTqADUO7
BHTz9nQunTsoFaNePb/pkJ+9tFDHcYE97huuPpyaCRTt4bOhZCxvV66opYwNoGhQtp+bh9CAwe0p
FC38MMiwbBX2TU7fU3iRjtgINTmKW2kzMrBLOITBmR69o29/fxn060ulhJbYWI3NxK85/BmpYT/E
FjIR1IrYWgHlf0i7rt7IcaX7h64A5fCq0Nnt7LHnRbBnbAUqUVT+9d+RL76dbrbQxM5dzM7DLtAl
ksVihVOnFjIEmCIP8rWZfMcEJ/j5bnRUbSwtTu2jFr3L43sxMDeP3mnx7hg00O08uL752uLun8jj
vJKUDlRrKsiz7A85ugm1Fc02JuuPVoxXu6KuTL28d/XMdzA5r/ecYRWCFR1OoTneY0qGC5ILL1MC
bdSggJh7B9Q9sqb5I6N+pryNGFoZRl4uuRV9yLoXu3skoWtMZEMwzfj6WhafhXnf5iYOYEJ4KOfQ
9mVEjdw+Zpjj/BZignaMYtNW33Rkj4EQg6DWupQyt07lcZFJbIGdKaaQ1zWNN5X5D8P5IbegypjH
MUfOfWVTtywcd0oCk9xrihsaoqloF7N0kHg9+wbeFsUgKpi7EY5DeCvHXlg8WioAarULRnfHWaP7
Q9Xv4cF4mrWachBnDIElv8tJ/VDHmyoOXUXYtTurDG8yULcFnR3KRQAic89kI8dynRCoVI/zP2oU
GaDyV1VhQPUuizZUNJZjAdo219lRQoX3bs3ZzvMrQ1lVSCVIu465gbbIwLgzgD07RsMb9ZqcuRNd
sXJ7XdWWComnMnk6V2TZq9CMSmw7ENClF69iD8OmggTv8J3t/ihgJzAJxB9dDKhx0YQqqI1fti3O
x/5nzXw+YjQpi9ks3xhWGBS976oByMvOQxubydbxyLyG3Wop2on3uuoz8LNe34DZVl6e8T97/o1E
OXkW2gEz1owe8qlT7TTp1dY8S97KYCgyQNl/XdaiPsHzxVC1mZeER3GkemyMdljjWo+KG+ep5zA/
g0eaWnvJvFM1Cm5+gcOxbEpOZHLPXqZVWq0BuHvUtEBf9xYmJGBzUQgG8sE1mx/VsxJ+XV/mkpeP
2jvCQ1UBKwMPGbGNlGqS3dvHxJD9pniVgcYpydN1IYvnhlwtZhBjjg1ADud3ZaxbRQf7nXVMMfQh
UTdhn/lWGDQ686RI0L/yHTlfKAl0BPBnZOgQ9Z4LM6UOeHUGQ4Dubz/dplvZQyeiO2Euio4qUeQ+
OXiHYxXvMKY8+ZL7gSrYxjzclYfef5sxUhiiuj089+7vzCvgyoEcBVUUdfX8+/quLGoYYjkkHrAx
F/FyLJkqK3oYciMujnYIDR7JnrQ+opAVGYefpKZuVLxeF7r00ts4AgBoZuA0747IStmiHg6hNtPc
gsAbOWDkqeN4bQmfRBGEd4vadSKNOwva1CSlBhTahEms1A9d/T0iWru+pMUYEpVNtDeCvhV6zL1G
o5OTQpVimH7pJW+Zm5kfHaZZ9U9R9Jo1m6xxWwD75ASv0U1aHHNlMxigrpRLYEE+UudmnIkC2gl9
yFVQa9WPJmrWdbKuMGqp31z/1oWbMHMD4zPhDYJrlsuREF2b4n7E9kcMpIbDmx4+oHPQJf1dnYom
iyxhQ5HyQVPGDApD2/d8OifmElMhx9LJZhMGRx9+Cd1gnPNkbcYaoxuGGBhld2qIT5Ck69xhwn9U
3Sh9MnrB9V+0azM2UAG/EpJsMvchkTI1tJI6+6hEQWwEZbnOH9raM5BYiAGNVh6Y6HleUvNTiZw3
YOV6lKbxbNYSxOrRJL1FBQnKsEGP16+a9K89XJLrRysSyTn6bVi2aTZC5EhIMOnw65unIbst0aUc
ZX2gS4bA0okEzv//5HhzLG9i3TAL3IW7nCUHEv6m0YOVYLJ70m2uL2/JWqHihnAJ2AHnolJptKrG
amRwjrmJ5Ee9V+xNL4GXc2WWrmK/tpLgrV/M7aEDGxhKgLrA4s09Gn3dF0BPAKemAiJj7wZETdGm
utNWCmz2Tz2gmDI11yQU94mAPKlzn5g3WQh9gyITHO1CuGLPg8OxbPS3grDlfKeVqBsdsFyiSjY1
gRV9qBXbNJbtlr2Im2nJPpxK4s4UnMsZuDYgKQt/NnLtzrGQYrd+RpAdkwRHurgsXUE3vQK+m4sd
jsDkS9Muto4oPsGDSle6GrnMLD1FFuWGv4FO3Ktsz8YZaTMVUCiHMwGk6qaI0sSa0SdJukUjwGRt
zfLX5HfSGxkCElc+eW4lt/kYlUPCRg88EIDDtFtteBrNtUpEFcklq4RPAvQNuSQYZR6bRYlTF1KO
5HHe5yh6PtfKg24HsfmzkvKtVd5pUfmiaT+uX6PFAz4RykVvBLUFcyggtIPNlYZPIBf9pvycx/Si
fil4GecrcrHpeBBRcMWLj8zxud7KkgZC4xbC5CQHv20GBKGUURHnx6IanUjhbkc7JZncTRUScspu
zFGJQzUI0/usnrjJKAJMLMVd4IXBuwaeLRBD82npXkudBk830mCvjex/TJh2F4J0Jz3YD9FLJkAY
LS4NW4c7gggfVLbnGzgpNM0wtgdp/fTNbmDE9Q/GfqiSCNSydFAgu5YBnJl7oS8cZCvJtC4freNg
PyXT0W5+/3utmxG23/4wGDy5ddRWFzbojrCONkZsGfRtAAmEU7xQPXJ74/26rNlE8UqHPpt5u9CK
c9EST7U+TVO0uaEjNJjUGtOhHrMJNZh7hvS1yDIvpdcAHf1Hmsk5VKiHZCrw09axYPZWK2/kEsxS
6VstbZXiPQapVujVBixbnO3TLParWgHHz7QD9XDgqPB/yI+B9Z7Mtnb8Yg25Gzq3YX8fl0EXehjB
mgxIcid7QneKvJ3bgCe2A+/ENikCu8PFfUCLMNhB3EJC50hxwMS8dnSl/MGKElcd/es7u/AEn62V
y1mOshomIL+wjkyNH/pmbZuSB0g8Oqn2aPnpt40iKjkt6aWNmzYzlAC+wZf0eniPGkHV9JhbqZcW
8o0tVdvri1q6YjbeVYSfyC7IfFXLCdt2BE2ldSSlrrtdpjqepYEIQM6RUaqiyBI8etocDVzoJ6ad
oO6KbjjQnp/faUuOSd42oXW8eTVcH1gXQDFf5gz/68+bj9T/KJGcfcXfkYuStDfn9THA3F2bmdc9
X1/6Qssn+mXQM4VgDIVnk7fPcdzHWq/iU/Qh0Fo3t/zc3JN4A9pvGfOHB+L1x4Yxt9vJALtNMeKW
FXx3sCQ2IvqOJRD4WbDAvRWOnWiRYlP7KNGN2SQbiQYmgpPxoUzdxFkj31GkX6Hm1YivPkEmMooq
1UvZpbMv4N4RqgxDpo0IV+LsZ2mtGGu3XQK+OGNlGW7X38+9H9NnlRE3L7eDCI2xFEXO7QPoj0T6
EArJeSh2m3VS2TX2UU3Qz1yrqzafHnXgbprsMdVu1fBGjYIo/dXkX4b2lPbb8dcUMddAtTF9k5PR
GypX0ZhbqwZKksxV1N/NW/44WAJndCmsmyelwJlCy70JsOW5Are6FHURZfYxdF4Rx0Z56HdoNbSL
+sYYc8/G3DQn3eeNF99pTuFV4Wac/LrpfUW0ZwvmAbPG4fjiLzTmmFzg3UVKnlS9gsB7AhVJsctK
gbe09NpDAn4ZZAiOjdzj+VrjSCsrkxn2sbHXreU7G6m5V4ybmU+G3lem7lK2T0QMEPNJcxbiTCin
iH2bMBoWun10iifD+ZgLXY22Etz9BTMEfnUTERMaENA0PO/tSfQGLekqcPQjEyCnACnnIHPXc50C
nVA+FzBPXofpD6sBYGDUfId0A5rG+kZOW/vetCTTVSrnL7KrMEaA7+JAMRHmG8p+8kVMpUWuNDjN
RrpR6Dq8k4x9hhR+/nB96QsOAvKAgDSCbB2wJ57OhjU01SnB9hIkhWT4/SrZt2yDkkUEby4WZR+W
TvNU3Pw5J8salXIMWa0h45XcNOp7ldwYQj5t0ZK4K+lIpGqnEUtKW2T/SxeTg5Rac1UaWIf0L/xt
NJjjmBSMSsJDxmmOrTYZafXSOeZoJybKk9aiQCi9tqpIIZb6Cc8kcSZRB71VSYoC7Dhq9SNDD9CY
uUWtr1m4snq2By++Rd9Zi1DOb0Sg5UUzB1pwC+YYmRxg5M7PTSk15rQJxq2pa31aE3KXWQ9F2Hqa
eksUB5W9rdE+NM6u0p4kMPqmzxoarVuBt7DgnXxH9shbq5iPpnEHq4+6ljCDOccOPf0NCD0mzBO0
68hjtiCbMxsV3uhg1hZy1vCawejLSSpKNcFkGAlTTtXCN6LDmLduk26V5N7uX65fwKUb8UfUBRth
kTbp4HRReMzlHQtBUICWcQADrgtZcG5g12YedfRrojecB9WVYZKOUgrlSbJHavhF5hntq8IQECQ3
Ub/NgERItn3+08I48pAGDngR2zXwb420sQSQkctTRIoDY1cBO8Y7hWauc1XKALRrOhM3Jqvkt1Kh
rwC5tK5k9atMY6KgeyGvgA5v9P8i2Qmqa/SYnUuTqQLEZa/gJBXDA7tUVc9JVwMuup1U3pitZFev
guu7fXmkkIlWG0SQziyWc2p7glz/0KThsYFnGDWrVo29XgAPWl7YiRDuuWeNOsqJHYdHln2l6YOz
KgoXhJnmtp5+SZrsF5MoLr60qxiAiFkuYI5A0cLmtxKN9KMcooRyjDVAcMO3MjGPdaSvu/h3VhyA
S7m+i7w/M/Phz5TaeJEB15DtWY9OnorWwdgBVtrxwSAVA7Ya8MVep/51IfyaeCGceqR5qaTaaMQH
MOZ9mr2HKrUOFJWSehhn75tgnxasitf+/wpEK8tcGQfMjtONlhEtGVSsypHvyPjmWJVnmVDMx+vr
uvDVZjkgRUabK1iWENdwFgzYWdNOnT45lJ0PXj+lMb003XUypr8C3OyOKijlVeQArotd2k7kLgHl
mQcqoAR+fmaRnhQAng5Ifstoll4lpWd91KEno5+vFAVJS/pxKovTj76NQ5IAF3VQQAja5/i3ErwC
IgmcckSAsQGKDAmOglxdCvKEVtDBsCxhpmNBShuhO/es2lavqhmbkgP4aXxpe/0weDP0rQIggv3/
H+dULevG1B5nFZDR9TOYPwFY8AomSMpd2CFeCmeHAI6JC7Obl1C70w/QeG1+2assMF3B4y9azbyV
J+ZAVmtDkiUcRhw96y1dU5m6KFQE1/dMdCCcAmehkxWjPiaHiSDf1N7n+v944pzWhrpZ2mmJ7QpV
EJLF9wxjbP+3JXBaq9VNgzVgCa2Fe44scyOKNJdsGHAYQNqgWqErF5PhFCUmqo2joIrlUXUMitQO
HPaTih7SRXMy4wYAzNfMC1x+Z6AZgOYFrritb400eXG0W6Y9GJbsta1y05FRoGQXTva3Np9InL/o
RMswEg4V8ggS4ztp32yRma0es/3oI7QHphhNRv+W2pgXyNnpXh6t1NRLLNF6jkge0PqmR9Hnukpc
FHxmKRoiFLQQzZVffiA0qQtWUyYnB/XeRLi6B3RGf44Cc90GZJ//NO71Veb2T+m7tUsjd0tTsHNd
/4SLlNb3J6hongP9BIqWfFadUSkf0CmaHLJxhfTRr9w36d4Jd1N1b2T6YdReWLMlt9KvGTVuaf51
8bPSnzr0vHTuXrM4i8CMZMEWsncNk2WSRvZkemP3nzkGBlyXtWRDtNm9RZCCHg++wO7EZWwUoT5f
cRPoFtLnPli6TcGKlqVgBB2Sp1B/PtduhOCWNiotOZh6snGcdDdiMuP1hSzdc6SawawFgi085/Mn
nFyGomEtOsltmHYZXjKmfr6a4wuaOq9LmTWcP5qZ8x9IJJC9XIw17m0tUZsohBTMtircGn4DJnR6
jeFmve5OI0BXcSa4EIuv1qlQbmlEwzXXTQjNx5/gt+zRFF+vjR+YQY32mJXZxtuwe/n360RWGSEI
sLYgmeWe4yYkihmmTnKA1yWtok0UTAf7juarv1qciVm7c2vK3BrBKTsxQrssWZwerGFYJ9M6K8Cb
k7gYHuNKMVpyNaC4UWsSoasvgsz5koFz3rZAAIs/fIBQMkYxAxeXTMOrk+gMGQBUOi0DSfzIo9Fx
/CEptzSkOzW8HzFL4iPfdnRVf6bmEzJzAuW9oMD+/hqUSmS0ciOl982VdqK9ku1kbJCw32MwPOov
xb39Ma3ah+i+fzC3+soCG2Hmk0N3Xyde9IERSNeP+wIfysvnnpLEtiZH0iA/K93wxvCNX8Pd4IN3
774p3OQnmpUxbUoKgKzuwmPkjftiC9j18/WvWLpcSGH8swnc8wI6FZbIFHqu9s/UlAJwx7n15NX5
RrVWMTLmWSTq31t6tPFao2EV2fC5OffcalRRShIVVcdDNmk7U/Vaq73p0B4aO6voTjSKZcmunwrj
3Ckn6Z04IhA27pJN+tiquFoiM7gYS4FkEHXnGVeOLOn5ihKlbaWyzdJDp0WukZueYTZfUdi5SEjt
KkLvZrdUc8hNFL4lQkae5WsFSDtGvqAYjb/OxZdVhLmywO4dwEVauOS+TP3iMX0FRK5fA6oWrZJb
2XPeykfpTXrrHcE7s7x65IzQmIH0H6Zinou31FaZIqDDDub9sE2IH74gtUdfw7vQpcXr7+v6uuiA
oZ0ODW3AyIGLm4uIYlYRaYhYeqibYSP39/2N/StpXbW0Xal/Bmmn4T+3Aij14iWBomLmJ3qZ0P/G
rZCpWlU4XXpo361N+0y88jZD29T+3zZ2fFuEEznc2kDPWlRd2qcHw3hxpnCDqbuFc9D1d2nboYVC
sJPzV/Pv6hyD//+quPfGVKG0SQFpjf816N4TGKQO07E7oqlPIGnWgEtJuB0GtGPWkvP9y6fGCYmE
/SvzzBviFdXBK0vjTWIH5rZ7GbQ1yoTlC7NuVGuXhSIyuiU3BdMb/xHPXc9CwrzWimChq+FDWzcw
5tfXt6wef36fM+TEcsLJSPD76o0+uo6JjrvixrKeEPFUJsqLAnGLvsnpejibnQ52r5AB21kw7TNN
rXVR5dvGvgtL0wuNbTgcI1QzMlGwJThFm7sFnTJgMmYOscBpHHYiOsTl5/DPKfE9XmWRpCGj2MUO
XXvhe7MCoaSyZS/Sq4PGq2gXZy7mPY2/wjfrp6648g24yw0UbdbXD1O0Su5WqF1XTR3DZ0SYnSxL
P7vutqainMjsPV5cCLjNqAuDtx4e+vmFkFJM6Yvmqzf50e4NGF/P2Dc/Ei/c1/fJIw1E3cGLT+6J
PM6wyHop21EypgcCMK9+P8koOrMHrUcJ+rZUhf7l/HPXlsftoSHVHWDrEAfeYjft3PxeB/OKTw8W
8Yzqru4FOZMLMMK34TxZn3a+n1XrpLIeYT97Lw/GezgSYOb6PaF9YACdeSiwnIv3/UQaFxuUYD/D
G/EtrTqonu4NbvdleF/XFXHRap1I4Z5VrbWi0a6H9JBv7LvR1/ciDuyLmh2/a5xZRnmiKGINEtr3
YQ9f/GbYY/JUkPramqyadesP6/GBiFrwLhp1ebGcOZ7yAmFxDO3Q1wpmiv7U3cJnPnMJGnLJzglY
5dKn0Y/9H9Ja3mhvsUfX5UbeIxUBOonYDb1x1Qg0SHQhORM+9dQsMhtHGuo55BhWjdCk/bcca/PK
4bNgrsm3n8RjQVgFAJESS+khyWIMt62QYRBYr8XNRa3ewYzimd6ZhwUgxYP6ROIgtFuh3tyv9V2/
o+vud7bODsNjtC8ODjI5zKs37FCtm6/yFdyVTxpaV9tt61fH6Fe1FqZ25vvO24PTj+IeLC1Ukygb
8FHSbb1Sg8pH65mbBPG7Ae5mfXX93iwagxNpfN/dqCYVyxBJ4yHRATUHB477q5hH5oLbGHA//7q4
C4Tafw/1nx3n2+wmdcRZ5FhcGxR+vxlefyurGAod3/bv2q0cNB/TD8zs3BlrZRPeVni20hu4O6Ac
32Do07Ptoilwna9Et/uCbo//Ls4IJ1nSaqGM7/LlG+lW2uqettVaL88wPdqdnpIN2Y0v2qZ4R9C3
M/dW5Fr3Maj4qk+zchnC0Kfol+bJd/IhRYdiLFDUi8ZY/vM4k82m3JBKglPSwE/wQuc/lveG4cbe
7pMIzmgxaDhVCc5i26ACo3oKYfLOASmStl69Ki46aAKMwL2uDkvuw6kkzmobRoTxG/P9y/TPNrvT
qq9clKpctNunMji73UpyqhN7VnBYzfgWaF0MoY5X4yryB4/4yN6sX76uL2sxxjyVyRntUqslw2GQ
GdnjqgKtclLUqzLM1k00bqpw2kkABSV9cz+Q9tZ2YkAwwlWVDb40jWtNoQHgis9TeyuJqhnC3eBM
9zC2qcNGfJnzSHzQRQbapg3ydQaqIsnrAskfX4udcP7HUvB0uh+cSWv7nsb9hHOW18nDtGm95F73
8xX1G4GvuORsnAjie9AwPC/EsAcsrw+Mw7TXXWedBhh0en/9gBf1FvChmbYEDKB8OZgRJo9SHpED
SWq/Vta5VXrpILj0F/yq35f+j5TvyOYk5aZ3ITNKzII5KPU2Sb+UId5Y9sZB1DSM3d2QVGBYxqi0
rgJ8GawmWr+JFS8HM3uTYxLelD/1kuUWLRiiw3I1VQ2KfPqGUIy1TusApAi3jlzfhDR7dMAg0DEa
XN+k+WJx79hMyQjiBfQ5Ye4L57ZXSl+il7+JD3o1eVUDengt9tTouegFp7EU4oGybKYpANb4skSQ
N4M+DMSKD3JDN6UNYqR6BSppR0ZrzXOr+ayLPDUT5R8WlACuAxpuHXMexXzhn4xZjQgPrWkRsDB1
F680E95zOd1d30aBGD5fNUY6YW3eIPHZ7OIu9UcFk7vkTGD0l6RglCqKggAuArXN2XwcZKukOhJv
DPoTtPKnsFS7oA7gmfkjYf6CE22mklOiKRqF1Gwq9n1p7HJ7WNX1+DK18ur6li0EcMDTYirsNzM1
UEPnosJ6otOooiqsZgHpEt8eFS3Ihslv02AwWQaMjS1Ies0WnVN2iAQwCkRZM+Edp+xJ36UIXrF/
6L0s1MFFH2aQAryYOcUGeAdBTLV4WifSuAhVsdiAccfAIui935jvJPwIRR6RaEGcQ6TnGCXWSmpy
aKxpWIeR5fhS7nRobEVjlxFbbqrroiT/okx0IQL7BIwZeEjPz02JaybNowMPSoPhxTer1lrTaYWZ
YtfVY+GRQF3sjxhOE1mlV2pUonZKa/Wh6OOVEqEhBti8YVICNPMmM7ZHGkTgucUL8D0oCLRLaHbh
Di1T8zo0mAEwRAq+QmNaO2rs9yQrPSKbf3MDkOEGWgnWFxyM5ztplkztaYMlJsqWeprsUc2rJpeu
wkrwSi3etRNJ3Kok3Rw1VqAuY8QYcvlcg+hbO6TB2OwLgaRF7TiRxGkkGLebslVQP4UkUgQs2dkz
Nc5zH/6NLTwRxDnbMjBXuk1mQam8TstdM5EgpwI01JKXDcqzP0fEKXtPO0CrJxxRrLfrRDVW5Xvc
rU37oGg/s3wNJmyfgI4KzfQeqwVbOf/2hbUygT0EPyPYk/mgz9RTyTQoihDa9DlF9wN9vn7DRL/P
KYWlhazpevx+lHwZ8k/hW7L0+wBOo7d17sRTefxtZzPLGZscr1VF3/NYQ9Ob6ogYGJfu66kQzlVu
jDwrjSr9vkPAe5EYIZB+Z7df1/dqyZbPaGKAC5GAuCiH6WPTJ6ZCkkPt3BDyWWPC1nUBS/cGCURL
0VEvx8xgbh2jYbMia7FZyF2Z9biWI8mFdXCVfCelwgBj8WhOpHGufkysNrQJEDigKECXrBKWjT/G
kRKEWeO4pFW7IJdJ81Sm7H6y6s7Dve6PbVsYfq/M1GtF/2wTzMm8vgmCzzI4g2hPdWnF/Yx9SiLJ
60EFsCK1XAukLJ4lElbqPIcAm81JqRkdAcamAGxqgwdTKD7MpbfLOZHA3ayuLQYwt0NCUumPZUZW
0hC6idq76Kvr0GRYqfquSQTmYkGD0NUC5D4iHsw15pM2ShOjsUwDOGZCV2YD7i/Gqru2lT2lqWKM
eIk21w9rYRvP5HGW3rLzgVIKedAjN+5AvRXdjPQv3uMzKZyZj+MMAYoCKZVzow83WfuVJTetaBj0
4lpgZcG1NO+czd2+mX2JyBQ+TWGHm8xIMS5UtgVqt6DcwOLrAHfPZKMYfHT22l/f+6WE4NmPcZvf
AvhmEh3vEmYfp6siSrZMiqM71pTBmKJnMSFFuSqt8ot0hBxSkwJ3pkU/xlqbtmxoa1/wPYvKp4Kd
FG1BFsLI88X9x4yMRM8zvMaRk+0Lk+7k6L0i4Y8kISsnNl2zQgJeK7Zwb9IS76UNOsFsVRJ1bRGy
z/T+TU7Nj+sftfhNQISB22jutP3O/5zEMlqEPn3Q5ScHSfKTKTD2tHtC5ioWpeJEcjhjmoa0auQR
zlVclTv0D29ktCHQ2NgqpbLH6Ov19WWZl24BnIF/lsVH7HKG+XF9C8SRPbiA2XWhH4Y7ygTBi0gK
d6DMsqp8jHGgGBcT3r0S6yXUBAZkWcQ8JXOeCAO869mF+I+SGk041Ng3NUVqdtj1fqa9at3932zX
Hynz6Z1oAY2tmHTgNDkkljswD8B2Egit1OLdxlAbUH7BUwNpDCeE6XraTkCfURtTglKwO6E9eRDB
u2YrxDmEOPk/UjgrBZyMXeiqNDshOwszxnSmrcPpjsmgRw7R6ZMIvN9lxf4jj1NszWIp8gEJivJG
s0/N6plkP6vsTjYZUNy1QOGuLm6e0XC+hblS68jFAtWUaqqrWKDuyDJXfm3LW4JWImE6atHiGwoA
nvMUD8Rf5+KQLLKQGsLa+srDO8ne+vT5uuJ99wdeHBe47+EBm5jMy5P2dLo9lDXFipwmSoI0t6gf
2XHpjZRI7tgVGFddyODObkkW0JSSVWTT10FjvetIiY4GWxaCPBKHqzf0axwAsoriWPOmpMs93B3H
m4b+3cgY2vSU4iWOR+JjMGy4B7jVdlmsRZFLRpBaO1MyvjgYq+B1ShTfTn2k+CCFIl5F0QNX0K4O
kBQpPX0wh4MSN+VBlwsrUCLQKxV6ba7pqIm6j5e3/8/ecNsf25RMVRqlhyru/SrufCEN36J1wXgm
gJt0dDXa85U9ufewOnaLtCyy2ca9Eh0wfxIkMa4h8rqW0pp4X/7ImVd6IsdsMystZcgxd7kTZCHo
AjyMkmvbXfJLAiHISqBV+LlLpfojjjOa5ZSiEmFBqeI7t/2XXYpIZZ8thbNiGAPSqKGC3y6BGNUx
m3Z6u/7xojPhTt3smtosR+xVlIYgunuuMco8Uu+G9OV/k8MZriLTtKqhkBNi3GG9toEIZjeyKrjg
gtU4nMVqy1ZWcg3bFT63R/sueRLNelk0iX9Ui/MY/2NJXZlRID1RhlUSFwOG7GgTf/RN4Ig2bNHS
n0ji3ElgFzR1yiFJyVZT6bZ2gLhIB1io2lw/meV7/4/6Opw7r0YgTA5VCLJQlwW/dxff4PK414Us
rmZm+YPnZ8pgbji/kjrrW5z+fPz1gwOAlWSi19awXevTLAVP5OJ65nAd/yDPwfswTIqKshgKAD/k
NdxfVwODDxXhyBbXY2EKwpzzx9wnzpRltooHwaBgmOp90FGgoQ3kkVaM8Z07agrcpUWdQ+UfOXIw
siJaOd87h4ZhXpZICrE8AO85JmYAgVfmmG0VVCKM06LXdCKLs2VIx/ep1EKWDdJgxJCCsxH9PGfO
MA4vD/UeEOa2RVaIEd3y2ygUGIFFBThZA2fSJKrltSVjDcVwbIxPo9xVSSxwjRbPf+b+mztb59lP
52cSoaCBqBWJIWTc4wkth5ni1lnslvKhzwTnv/ieYejSPKYNkxrhN3PCqlZqJ7gtBxXFkmDspqPV
U3kdMYxyjsYWAw3z4kbHyEx/bEE4M9hKJbDeS1s6l2zRMAy4D5Lw51+QGhh9Z1kltnT6nUZPw1/0
iKKH/M/vc6+DacdVgWnocNajxi+ICeKYD6oJ9GKp9wtzG3Ba83ClmXD1fBUazQrkPFERrPp9JlPq
IVt9aDCZvM3cXKVuYWHKUAkECw6U5PfgVVn1RuMOxp0lnHK6tKPwFL/JAL7NyPm3tGVqhkOMbwHn
iu4jJ0S9MstuOyYKhRcFoX6I9Aao3pD2PRfESidU7WxEv8+kfk5h4QRaIrV+gnsXXLfx8yHxftBM
koRJbpqDTB53iEnZDHFltWg4K8lzV7WHarwt5G08gWqZvZZoZQTt+3WRS6YRdApgOQCfxEzKfb44
Y2jJULMBkSSJVvmmdgo3Tr0RNJEhhtOEjaBYueRenIrjVhjnTanWioL8WmJtFSd/yqocIAOFurWc
bK8vbXE3/yyNR2R0aglGgA5Ls8sXtOuDA6d2MRfSHR409V6LJ18W9R8stViAMQLBEapfoFeQud0s
GpqkU4L2zAJTXhSyLylw8g+2MgS2k7tZ6sd7M7mliYgIdOlVsFRA9sFRYcwsAeenWIC7AuOnkNjA
BMDoC/n4xpP6UvkLG3YqhXNB5NSZ8LphdUaXbioNIU66mppqdf3YllTkVArntuWZM2J2IqRg+MFP
lblw4nYM2d9EF8Fcli42unHAowL/A2k+7i1lUI5YlxEuh0gXbFief6BRWfaSePiLGgCoNRG2zYOs
UIPl1H6gdt6Fc4xgTnYT5BOJ/YxRTeAiLmrBHyk8EkAdI0vSdCRsJO1TR0xuGaKCznevHW+hgDyx
wGiFhlHQbZ8rWlOg+VFrUJnCBBMHaP9mVT7L0pFijpW2d5rPdtiOv9ENb4yvaVR42eSBVU5ld9dV
ZMl3sNETiV5TtMwCpXv+FdoktY1FKzQBk23SR6u43NLk2JnjSotF7blL6oi2Q1hIUCaBvIQ7Osmq
66aqgejownzdMe8tzyIv6UR060t2+EQMf3axYueVJc+4iueWuGbv2r/ltzC9JaImnyWreCqIu8RD
pxm0a/Gaka/6DaIwQP1hksBKiPlu109p6XqhzAyrhLkBSOxzumIn7JuAKjnc1o/tthe8JIs6cPLr
3KtcA2OQhQZekhwYl0k+WMYrqVGvMd7qcPPvF+KAGRD5aTirCL/O1S2X8jImc4d2MdQPJjUe4rLZ
GNLnX0j5JiADWxXmVnIHM8b41SadF9SkboQUWv9ojSLqn8UaC2q+QFthPAI4wLgXqu2JzIYM4Jqh
DiiKFhptfcN5Iqbt5eCKy8aNk6/NeA2WE7fQdpJsra4vc+k+OaCHxh9MRALV2vlmErlO1W7EZlp1
2qJJ3FlVwGb5JC9qN5Ki+F+nf5B2RTf6dw8/utq4XZ1aKcwrB6FMM1CvawZXof1mTpwY/5ZyFcUL
0O/BBweloopJk/N1OMmZTa1jRbRG2xUCQFDytqCZwWieYEBDYKivr2/i5dU6l8Vp5MSUllUpZOUv
ZgYKUzySAgmXxzRLmCko0X4OEmXu8uagpC2YgfCM9EB7poqWbooSzIKdmTiubRH7f5THXedppnBj
XQtciIQOF+dLK75ww4SMJ8sbh+Q4yKgQDlqc+jc1jcpOHxGdS9U7sKt3BcuOUpSJ+JMWMDYq+DGA
b0EzKAZY8U3rYYFpIEWE9ShZ4apR7Fm57JqITWiUwo3H9E4n3WSY4A0ei7baNpWI0HTpAE8/gFup
lKu9Of0faV+2G7fOdPtEAjRRw62GntyO7Ti2k9wIzo6jiZpnPf2/aOBL1AzRPPHZ2HcBXE2qWCxW
rVprxYMwc5/A7Zkrt0Y4yaB6goQXy2QE2KDztgwQvl86vVp2EGnGo/pM07BvQevL5CazIG4gxNZg
BMhM/BHcfmYTEhn2VvQpN6b5nLeKDSfq2CxZiVk8ugd4A/J614+Z4L2LtraOrA3oGAiu8FcY2LgL
tQYD3DkblJC0B+dbjTl4dDpADBIky3/zEjRk9GMzMPBFhxxkY9EpK/QXye9gH+sy7br8HdzpsGg9
NW2H35E/v3W+dWoDcv4RfUt29bN7anbKybovHu0vcSCxy6LjNbvce79pFm0hJZwofo7LsDR9hvOo
PfVY6ydIQmDmrJTVOQW1GqwV9SCQXrzz0XM2VbeopqjEyYnLHlP4pt/NHjDWIcPCWdFpGBvPGM7J
KslWBPMJl3a5+G21/biCqRWNAk+pvLvR2ieBed88AY2JbK//3DhQ3PWS3Jtelh+SfWbR9K99hm4x
6mFQhcXQ2eUxqtMcNBwKoi30TDy1/c8dkjBJ5r0Oib4hqW6zvryn6U7XRiycfiflIksLbdEvsJDV
gxoBSGKeaqStx6jJEhX1o2X6pLYY/3K7H8ixXppOue1G85tkxULPQjEWMESwkxu80NuwFs3q5ivo
AdQqANL9lCoTxGZr5zN5cjK/U1/a+UjcBoLWqmS3RZERvgW1DJDeMOKry82Grima2oOOFuYdfLm8
M8qQSsYUhbu5McH5ko08JopsDdE/CZwiB70r+KcsT0kHv5GBBdnP/ct3Nra4XKCwViNebBPF7cH5
r3ch9K0pn69/rb/fDDgaYGw1gDjB9+Jr9UvZjih2wTlWZIVGr4RoPlUjeNW0t1QBe/3gVbKbRRTd
IXMAtiKom4A2nFuVYa2LmqwWsimC4299B8eTpg/B9XUJP9PGCPv3TcqWtVW9mrWNB3PhVmHmWnE4
uqq3dnnm1XafeG1TJBKbQu/DpMg7LwaKbty93GYO7o+CZOdZfy7VBOqwUEj4XgGE+O9rM8FSBGpK
CyxFPIMjNELSWm9xwGasJABKczwvERkDcx1TX5/yn2B70CQ2hbGbNaZBvMZyj79y4CgZIe2LO3my
bpqXebm3EgwkpLFvlK4/05PTPBS25KyJNtQEBhBs5nATeOflR8zLbBwNB8c5AR2T4kcZStDKvQnF
ig9s6MYO5yxrbs2EWrAzzu0PtXrs8mTvvoC8crcoketdN2YKDrWJgjNY2lEORgJyuahmratc6dP8
bL9ooFeoJX9elE9s/zwXn4xa12eI5OXnZv0+xRHIdGeQXT8OyknvE3+Z366vRnSYt+a4T1QjewL4
tcQ42UQg7/TggKpNSvIpClJbI9z36dw+aWjLgIGjC56qeyaHqM0PZA5cJ8xjQL6kQHpWVuVD79Yk
d5ZLpZ/ntoTJuNqX7SGLn/M28UbUmJX2pe/2GvmarebD9c0U+vvGNbiUuwa15VyArByFD/BxaZ8x
keNp2t2KWs51Q8KMCIUb2zZtUNhDsOTSCYdOz6N+rXLQxu1bC7xjPfXiyW08pCd3i5LuU2KF81T5
bX4c1WinFWtYPRJQha1qdaOCVfz6DxK5ESghoeTDBqzQy738PbNGe6KQNj8v6q1tPuGJKB0fEG3u
e0kRrTSdyVhfmjAV10xnSvIzahKeNv6iBcgpOsvTNdnuitwVrTQ00mzX+lu9U9VLV2lWKz9XoHBM
jvGo3fRlfEPZ3Hd5Mtb8y9h+v75/oqCC/gBqEyjgEvSYLhc32uB97gwzP7fG7GV4k0oBaIJpcUZ/
y1IFgNAQjrnA0rZuNKUNmoJOfIdpez9TbtmU6BSAkny90WpMVxloTeBFqobdtBssyYtNuETkDTqb
N2BDf5dLbBJlrgv2KMwHp9wltfJUutG/FzaxyI0R7gSaSbrE4MfDqzAqd0abe609+3L+V5G7b8y8
X7ab7CTuGrd3DDyEaKcf4/kBtcmD3A+FVgCy1F0IBbFU4XLH6tqdHIb4OWcrBjVKDQDcptReFXeQ
0TuJLh2UkjAsC5JkNmjHWXIHND4hjXuuFepP1N0nLnrtJmiHPUSh/dDFqhfXiYRfXXiiIbUHGk+4
I+F1MeKUoEWlsvSgPS6KfdNg+GPA52o+tDwbrAGgo4R+9XtFaPO5DHyutmTLA+j+kBn2ARxaJMPj
JjV2RbX4ZiJLt4SfbmORO88qxmaTiiBHbvLlaDT7YVmPKpGkV8KvZuO9hGFzE+eai4ikbYyoH+Ef
ufUVszPdjkRHbXpualw+7f0HAhTrLBmoUDsIi5ce0ie0LdD2QUnHnvr7uNCVu6pohvC6FeGKHEDn
8eyEM/IlYWJVkH4Bhv88oMrI+h/L5H0aOnDoXLcj/DwbO/rlatTOztPFwRC9Hn5TPcldKHRrDJEw
GlJcUzyMbiTxUDWJg7o2BErQIvX72fSQ91aFJN14F+Pgkxxw/Rpo27PxH16OSMWpXXU8Ws5ONznf
eiUnwRLNrg/sTHKK2LBqtsYoG8TrOWsy3QexRgLxi8G6qUclRO3dClRamIdm1p4SRbNBuqbTXe1m
9KgtBmblo3oNujbrXtIeSlzgqVAh6YAKabXSz2PRTp6dDyjFJHp9N2b4HfE8aJ611OlhplPqVxYg
d2plLSHQP/l+rIrkJsZf9owM4CgmWSbZehan+A0BLyqCFWIZa2FcfleQPDdORdb8PCv549Kbjyhl
WA80N2jQ1HHyLVFaIjEpvFeBcAZMA48r468uZBtbtZUaM/KSxWsDDaQovvuifbFf8jf1v+KnZgdZ
6wNBd92DxSv9bZVvSqaFlqtGBqt1ULndaba/xe2bYsTHiTxdtyS6t0Hy7mKkEm0HECpc7mlOMO/d
VdhTswHgsFXzL20kFd5hoeqvD4dIxqgAQAzB54+ocbXaoCw5BqL0w9y/QKr0XgU8yZ33jXsoyslT
aQOdzS/X1yboueFe29jl8oUUf1UZXeRdSQVVlknNn1Ytbe5qEqk3xRyXD3EJHempmJZgcohyjHTt
axlrRjBD+PMIyEAi+a7Cd/rmF/G8dg5QcI2C8bAzpIfqs/0j1nb6f+Or6g1V4MjUd0WhCv036HKj
B4w3Ord8peu0fkhgLM4wstceaYHh3yIcsNfXN1psCIgfFAHQiuB7VmliLrmLqHu2bDB2YSi87z37
NXm7bkV4KIBZZJowmJ3lRxK7pQP7Z4s4ZHs/QCjnn+j+ugHxYd9Y4C6OZWiHsQQwC909IwUpX38A
i8nBCH9Cyz5QAgf8Qf+fFrlMghI7z8ZpBIkydLxDFPmoOXxTyv6gJQdAp1G6XJxbMlaeAX0Am3pj
uUq+nehSZkjQ/+0qF1RpPJBlZrsK8ooAdKrHfJ9+SWQe8l5W/isEbMywO3uTpC1KU0RZBzMzoqhH
vGgPwet96sXfUeL3dt0ZA1tp8II6IDSwlaA5xndj+PS2hjKon2i9KLqhIY2EBk8Vbr2jMSJK6RFu
1Wb1M7DmtGATr5vnxQyLzsLLrJJssCgbQQqMIhmY4PHq5HIrlAlTUysyijFkKGK4avoTA5afilxW
JhPaIcgTgO3GeDx/Oy4tYAQAmMBO9zDXJ9M5gl71ursKTDBaYeyaxcoBfJXR7lZKm2qiZzUkL/Qm
kTHuCk64hgyeGCqAKzZuo0snQctrqNNqpqzuYQI1cGjGW1yvevTvn+TCDvdJOnO0S8sd6bmofwFj
DToEKRpdEBI1wB9s2LExCWxyBztO89xRrIWea2rvlvGWja126psUYS38JBYENMFuAjAdP+SexK6i
0sGi50nbk+52ykIAcT7w1TcmWEdpc3Rjhzpzm8EEkCtdeYIJcOBfNyHq2jOMF2AxOqOP4ocsUOPt
FToAgxPtyU20y3a4rr3eXw4/n2T1H1FWcGGLi/Ioo49G0sEWRPbs6WRMYAUHSNQ1Ksg3BqUVgLq6
rcKJfjbof7IShiF0jM1KOcdI46FUGrZSJfHc/xzqLTfxp/GsPq07lGh9evNDO/TBfNOH6W4IhsfM
p4cmqJ6GfRkYN8vOPLQhGgkpI259BNOcNFILkrWL7eECZGm1tVGw7XnWAjWcvfWow5rtW17rR8FL
da+C5uXZ9ZLwug8IPXmzMdzhh+jOmtXIz850ivYtCSdV3zvr7roRYYTZGOFO/jy4UKyvYYTUX5Be
F8pndX7R/MWVOPQ7moq77y52kf2QzaGZU6cyCVuNFgxe82k4aTvnaPkG3g+VD5Hto3bIP9W7NbBv
rKDxtU/fu1N7TMDItzcCUKcHamDuQOHmD4/Q/tJ39EHzVz85LJ6FnTe8PEh3ck5M9m35X81ajaz0
jPuRryLWbrQ0OgOyVjEIUKGze333RagVQPlw6aLMSEABzB29JFIHmyoQU6gx0G94a7GLckwe988d
DePGq6lnW8VdYUvuLdGZ25rlzpxuKR0lKZZlZ/aunzHsks/6WbOGV2tMCskiBQkG1gi1dVa9Z4Tu
l1/eghvHBsEac906Zt0eVTatjHf04JJdZ0tSVpE/422Koh4yDIhFcLHZTKOI1GwuFXK6fqaWN6ht
h131kKozeKz/vSLF5hV+G+O+XkGh3BCNgG0byfKJ2N1tPHyz7DFI28ZTtXw3mTIxMeGHgwIkKDMY
NsLhYoITo+ZXlxi6yjpA+5a6AemyhXklqLZqXobZkMN1BxXbQ0EWUuqgEeD1V9wMVGTuiHGlWDt+
P2YZ8rW59q/bEN4/KGGgmYI+LQpJXAxS0znWOzaRVGvPal3vRpRt9PRRb74m5nEajrGeeBSjv3b+
1piHon25bl8UZ7fmuci0lOmy0qiGhkJkAbZboXoVrY9x036+boe9LvlYgnI9EH8oO6Pawx26GtxH
MZC1GP0yvpkquTGy/tAWj7rz2mj3NCvCsZfRTIiX9sckd/RioIUBAAFqCvMSXQCKtTezB8avsBrJ
2kTHbrs2zi9jo1BWrcAnXLJ231tuUC/jQ+/UiW9YjadAY+D6XrIffm0vOZdZUwXiqzrzSzAZpebn
wfl53YBs5zinUKfB1SJmoP5ChsSvq0eTSIKwzB9Y3NzciE2GEY2xgd+VA+TJKOhgB9xy6j2I94yc
QlfplwGM1/VlCb+ThhETHGUVaqHcd1pQ3VR0AyDk+n5GFhP7+XTIDa+vX6/bEW4fCoQoB+Nl9BeL
YdSoebQyCFvW2T+WaMz9SItu51lG2Sn0AwPvCUbixmaSL/eQNJQ4Zc/gavOTNRwU8viBdYBeQjUd
aC6gWHf599NkqFASA95oAtVUQYBcAa5UHWW0A6IGNyaj/thhvrLxhUhdcsWa0NtQNJiKdkUOpkkM
7/9CGW4/2TpgM43p09b5humq3iu7e5ID1a3P5wIfM8Z07PV1i+K+jmCMqrLOUNfcug1lbpZ8Yh0y
1ArJEeX8NfccmRCQ2AqyTwiYgYaP1wFSjMpVyIpVAxnc1T96PAnN6d7MJbmn0BlBLfc/M1ywKGJr
6kGrhMYRGBPn1M9nzANRGW5RZoWLGPZsLmVSYTEGZFKDVLEehrQcPSlXnjBsQNsVHgmyX/SNLl0F
5yBaV0QGSONE7k22uI5vFDMJmrxAC2KY2n3rds6x0ptA0VrZKoUHDufZAS4Womx8fpUvRR7FDYBq
49n9YcjCE3MrPqwjD0DvFxNqBmDOl2vLEuA8jAJQMUqXsLX7Y0p6f+rGXVF/0bt99e/EZKyP+Mce
dyW7MzhhbAX2bAOEDApkmtBMtOqX64dJFHS3Vtiebg53VXdaqWjAYOrWjC/k3q6de2f1/Wl060OW
/3vrEvBIjLObpsPmMLmQiKkhd8nw/7k1VxXcAvHsG7MmfbmIXsUo4TG2RqTZ6JZfLqoGi0FPVUTG
hlQ7Uz0oVdDqfutMEAwvg4XSAKPnASiOdtc3UxQztna5w1xDEUMBJhMDjMUnd9z3RbdzQcSHzt11
OyJH39rhjhmhuaZXDYv8aMs+Tofrf10ULLZ/nYuvijuV/ch2T++olymvaqyGTq5JbnuhFdzyGBiE
zJvGvy6nmmTNTBQcVrfeT5hgtQpTDncTuvfGCn+IXDAhqyuI4In2bEGipNeBTKdqWC1vnfF0fd+E
tiAFjtADsg5Myl56nYKRMXNBU+4MaBbxDALSdiNP1UBv42yPBBRs/nXe7a8bFW0jiKtZwMUdrfHz
HXEZaXAztOk18w39I59CsvdDl5SJRxbTRXVZInC5sgjLLWoHyMTZ1D6NRP0U9+TTvLgfSNRNExPG
YM6ygUHhPtZYFOOi5w16RgvIP19t81zGAfjjgvwjb4+tJW5B0wgcjKIjf4DfHZPEgwLwBz4Lxn0A
jgORNfz7csfiyZiHuoeBRi0YDhy6x4EbS2BconCDF9tvI9yNZFFFHdQByMO6C6M8rOKTXe7XUVJI
EHoYrlRQgugY2+efhsZoAmanTqwZFKrNp6wo/QS3+fX9Ei2FYMQBT2zWkyRczMnXKoIIEAHoLgnB
9elGvms+5Hp43YpAJFVHMeuPGe6IqktndraRoifS1hDQGdfJb1ftm7ZUauetEcZ7laIAQMHqknCO
Bscferv2KxPYfbWPTgAo1b5hL+U+MycFo1yW68WoEASjsYJ5fR7BmrIY65frv1r0ATY/+i/SWq2u
UXTB3kzjWWv2xhpqluReFuU2oGLEnImK5A3jLZfu2o9ZFo8tnkSxdTMMT6BDvdO70XNHpk/xNhmt
5EMIlwT1XEBlUCzCDX1pr1HjClThACAWbp8FY0/UGwMQYc9tMyIJkKK7Ehygv01xS2tbM5szMKWe
u9AO/10fB/4E5jTIX2MqCDOgl+tY6TRomHxHTqjGXlfYfgIpDXeSvBGEh2NjhV08mxytNYAaoias
dHoZOHl9Igv13eF1tYbHD7ga3MDCdsEgP3bR6ZpWL0zask9fif2AXpu0ByZcDCgJ0DgC6RxgsJeL
sejQLLRHCkiypwWK1zZEXi33QZo+s+/Kp+sQA/1th7tMTLfLFX1FLlYMRkjq1DeVxm8UkLXPjp8s
kJCFTsecSDZQhBlBTd4COhrMD7iTuZtlSWPSLROSp4XUfkLvJqjPxLU/j9PBKlPIpP2nx7YP6QaZ
Kwr9HO8SzMbhxWr/hVCt9Gw2JiQCNMv8JvrlYmz9A86xscAO9cYNMcJrtkmHx90cPYGzNdJAQjs8
X7chDETgUgPy2saEHw++TlLLmqwMTzin3KtQkFQ8Qwvdbpct/iyTkRTla+iM/7bFfaoOSI4lVWAr
rx1Q303ebN5F8d42MdZHZLzrws8DOD4KqaBHwDTf5eYlFpg44wUplBOrqqcW5X1VUckUvybyefxp
vHkAdkTM44zYs9VOfZsBQ0QeXCCUoD0LFYbd7LwqethXz+ZjZvoqfYnaMFs80gH9B9ecgxpE8Lle
7q5/S9H+grcOh0FHgcrgH8yD0q/LTDE+M6qYii0e9LEKFhelmuJhAjLyujHRjQKJIQMzTAbDL3NL
ryKwo0P6G+5/rFQQ8bm3YLyQHADh9uJg26BJgKAQ/3pdNLeOZpBYnodeOWUZhrcLGtat6uUjxo8c
JA5GAUAmUWaJYZHzYApCB5sY9hFdnUvn6a281xpgDM/qVD6W+GbTnB+v75/wY21McOEyHyAwpESo
Q6mOD5nlRwzDZ0YLbZfBn21D8rFkxriTVzggrFEIKngG3eVTfQbjpNGmu9icz6DOlRgThZTt5nFh
SxlmrcsihjgHTxiha2CBYZdORWhHnzqKqVZdmmYKnREdPjSm3qkUmSNtImVRuS1wuB1a1h3qHF65
FNXgd0qBXFJNdOWltMo286hTlKWnDhpmhTKt64NqqfQfZtHbjZdCmasGE0Iy/AeSwe6+WPI0AzvA
ku7qFXxBVdROb7HbFmj2d5H6JZntNGKz9dH9QDUnwuEe2/RWyeksSRXFawOpEAhDQCjHpzyYfMjz
oWYxhqI+pHlxf5g0WSVPaMSEcAhwrpgBdThvjOI1VheU885KBG3JFWO0jaear9ddXniqMILJSvR4
3bwDDLdfSaElXhyYS9OnKL1J7XUJq5nIlH5E+Q7iPaNXcZGPuJwvZM46tI6GRxpGKYYpiIpwJade
kxxf4VpAF2NDkBWtDZc7UcncgRnURvhbU8/1hy/Xd0r4OWwVW+WAnMvlcUvgHc7TDrzNZ+I+5dkn
O2m9PpHc/MIVbGxwAVw1lcosU7yYu6mA6ndVKl6TOl1wfSUi1ChaTCjRAJSOeV++NLj2CtTN2bRe
ve4A6/3q3C4eU59bDy3oaPLP5ABGT18d9jLstijmMbEngosD5U8e8TcvS7JYFJNsNC2WsIuHzqd2
uR6Vca1ulEk96wSciddXK/puW5vs3zcerg1qmXU9INVNOe1Wtb4tULru2lmyqeKlgcwPvI+6hqEy
zkzade00AVGcmEYQOVnQZGagq+W9O6he0UoorYS4FAhNYHoNyQVoGNjP2ayqVKfRrGPAcFcXw4ef
EiNoTm0ZWsppsPb914P7Ae9HJdmA3zAss8vtoj2XcUx7FA2a6h6jzSiJklDJKsm3Em0iZhcApsQI
CfIlzkqdGiUpRgXfioDnCSQPXQEexptRLc51JVOtZn+MfxwBbI7xK9BpsGbJ5RZWa4qn5AqweZSN
AWoK/WR7w79zF8PdN0a4rEWxrAjVFh3pUjX72dh64OZYobsTRU5gDA//7uogoGGtBcIONueD1YIB
dwg+sGSzZcPTc9p64ywpuIm37Y8RzvOyys0n8ONDVhRMrtka7dORBERNJedJZoarjrgGrXoMHoAz
dvDmZA9SolKSE8kscJfSWKxLF7espEQyvx4Jktdun8o4B0yhl/3eLr5wtcRkjo0G2+WQzh+HzmtX
CUxBuA7GVY3jqeqIPpd+TKaIVJHNDk0GLl/3R5bloPWV5f1CKxYoPUAGx8Dh3PfQyqZ3DQXrIOqv
sr2NwU+CB5wkx5cZ4T5JnVLoclEHY+RspprcFsv/w/S/KBlx/qyEH9zO65QJ/bIvop2aVxrdaIDy
SbxXaMM2IEeFsQ8daeLlN8kiE9d2Acx+kbwYw6/S2E/JuTElX15mhYtg2uKkSTIlCMrabRm0mYZ0
+n4cJVFFbAU8JJhzR4mPH4JsR7xg9QzjAJhmOejJKe/dnUH3bvV6PXqxj/tXPAbO4H92OD+OnRQS
IXVOzxgjcXXXV+sOTxQIJdmZlxo/KPhWpQmXbG1cjl0N6HT3eYFa+HdAHIZPkEzPzVji1UKsOBsy
AscKy3t4b+gLSBkS7AUYve9XNlBm6J7SHWnvv3OBqV5nvtXrlwZU2I1hhte3VXSmXPTF7HcAB/rB
l65oriVe6S6gw1XNlCCa9tZOn6+bEBb8UHMDEB3zpZABYL9hk41Yuap1boauX21GkE9W6d5Ml0/2
2IUFMOnL3UBiD6BIPMhKyUETPGwBysUFy1hD0eTmbqOpUg06xAh+a/UNXFxT4xFoXqiAjwS/ri9S
4CqAL2molTFCCXBiXq5xTbRkmeeGnrOJHFD6M4dmR/NDKavIie1gJSBqwigGj2huVqXOGq2lZ8dU
nmazex0n+1gu8anCc1TimQLfwJr+2GK/ZfPdYrVqirzs6dnuTyQNsapklMQoQUp3YYL7QHqTk6Wy
sZyxwQVYpP0I7dXsvqX5Qz4DYtzIaMoFFy6AjoxSkfUdgR25XFNhGE1XmfBFNXlZ7cFzZG1NQZy6
MMCtiDq0M+YeeeMK5fIhbPRlHxdH5x5gzp3VdntTpl4rXhFKy+AzQb+AFxKt255oVGeJSmy9KTq5
x8TTlw84N/AeDnguod/FZymzu9rKjBFrZFt++bPub2L3ENeSsypcB3jrMGaEuR/ghy6/zNypUaOo
CPDlXBxGh+wSmWKMzAL7940/r2rsRg2Es84OkGro3fSRjA5JeGI2a+AiHWrzRgE0Mj1b+kMD+A5t
f6KZ+oFjyWDWELtACwpufLkMkkE3O6a4Lwr7pv4xuEfZSKFon7YGuFVYU72YUEikZ0wQRYY35ZLU
WnRE0NfCVAE6XIwQ4HIBaquOJtrEWIA6Mt6O2F8X90B127OXFBDCB21RH4meHP7di7dmuZM5Lz2d
SqDvz0l0q3Zvion6N+RCYlmbSXTf4d34Z33cnTqjBJVZOtaXMc3HqNShONqDRGok6T0ld3TR7pbU
/V5OpoVmelRIXv+iS29rnkuTY20cTL2G+Ta6W+mXcZq81RuWOlxI5XeRxJroQgKHAZimMZaNxhp3
bNOxS2htwJoJYYS183QzUOipJLI5LqEdyErAAoRa/1IMwUtZS0wXXw8Yi3U4YcyxpCeoFV73EdEB
xv2tA8LzXqjhPp0C+sM2XnGNw0Q0PWAl0la1zAT3eWhid3bMMgVQW+D+ye0XG1V3p5TdC+IN+70U
nm8lt10lVh1crYDNAvpSTP7a7NwPBSPGPcUI5vBx+LNcA0QIsmp67p0nJ3YChKOplhEuCAMSqwgC
Nwuyb4NLrrRFaSOlx5YZilIGRYNmiJKRWvLtRbkIbje8Xm2cUJTqLsPS0pd6pUH179xpVoCPH6n3
jXZqizHQZXNAogXhtYQejq0CtPPepdzcRIUylXbRa/Ts1lUbYBAeOsRVvkjirMjTAJDVYAeUGH/B
kpRVJ2MaYWY3S+nsGdG3VU8D6oIr8vqhEXka48kCdSIDkfCgtHrsQWNCDXg08D77HJIDhp/aknem
cDEoDb93I1iaffl1qFa1fazrOJlIQ8bnTgW/hCSUiRwAxAH/M8GzlCwGtZJex1cptFPdZgeMOVvx
XlNt381ltUyRB4DaDEkV/A2PPn45Rpo3KxmLc9fEOzy8WNn5+lcRWkCdFN9eBy6Mp+aguoI3c4Jc
hBGhK/XilR8A1+nGxgJXYCjqcSbG+/O4e+3y4lQOv1T6FNtUcnELL9StIe78J7Gd6maJpQDsGMWn
JQuMB/KEOvMy7swlALPP9a0T+drWHnenZYPhTi1L49jWMRxHC7ZRyctHdGgwJoapBh3EfSDIv/Rn
Jx+WAVPi9KxHxl5pLS/vkt3af48qGZ+Y0BLEyoD2x/k0+Sd+U1StPWgI0Yb6XDX3LqoKKehA3ELG
8iPaNkzCYg72XSych6wlbh+Zmgm6A7wXu9Q4whly6bUmcuutEe7gIArkddYjqMUWQdXg1PUyBRXh
MgxotOA/vHh4VojMHKJxGGFhgkxBj55kR96kbGgyI9y9acSaYukF9spMi8AdfrED6k5T8O+ODErb
30vhUt7JHOO8Aw/luS7jKqCjY/uzAzVsSAnL0CVs37n6nG7iAkBPHzNHKLpc+nOzmGUyOIjP41fr
F30sMXB0UDKva19kzSZRmMZIN9EA32H022xrN5cnVSNXKdesOLvtagVr2U4/u7h2vCRRlYelLF9H
a9AlEUF4hgDFhJwKE27jW09Q+wUPFM0LXKURWp8zmEohKFWOgTW9Xf9kIkvQudHx0UwUKvjnfKok
SlOVoDbSyLmrS2hjPYB4GjywEjpDkQMC2oVSPQbvgPjlvtc8tfXoxmUB+VQQZP1onQ+43vbvc1+p
LkfFaQusQ7VvhuoM2HU8SnAWIpfbmuDOEOa05rImBUwkL/N0k79W0w0wuv5gvKE14EuJgdmW8C6O
6V8AJiF8A3p77r4DK+1SGk5T4Mwu3mqZ3vABbB+yQVYqBTIGmQh3KegdFPTiFivKm8gb8iYsra/p
N5DoO3blyyl2hBcrgD8MgoOZAoSJy6NUrMg866KCvai774rkoUKLIFahZ55ZijfTH3H5a0p3GnTU
/93Lt4a5rWxHUJMVHQx3SbtX1sVb0nEXFQ9UBgwWuTmoatl0Imhk/6JH6lMCjQMXbq4Me7s6RcP+
Iy1Pppb32wTn6RD2WOcO81SY48Rmpf4ynMb41/X9ki2Dc3WrMbJ4VuEYIEMCYQ1Nb+1/F7FDmrhZ
BndXWDSJ3NaBCewU5iSwU+a/6wEzEwwdg0q5gQ9y6W4GyRIHM40FRujjdYdnmOa3hv2LLFocXt8v
UWhgPO44SqjHQzXs0hIk42qtHGHJmfsJMxnaiIccAaLYbWcVtO5xfztEVnNYm177vo66rLEv/F5/
7PNwoJqmVkZshApL/Y7vFeVPH/tejGkXxxdBgz+7faxQ1sfEEXJq3wF3drX6pmw0QHQbATL12wh3
ThVnwhVsO8U5jad9HM/BND6kjn4v5ZcSbtjGEJfig4tctZaCIBKVIZtAQ+XFltF9iRIH8D4B/80E
fDUeV09zyCs1JAJrYKJ6bXvbQVm5VBUvlFx9ogIc7gjWDoWm0d8lsXJ17U4x3tei6NAs8pJH5wvE
vKU3kmhFW0vcJU56qyud0cQNqMdBUj5FzS+Tjru+AxP/KHuFsW/NX38Q0WDQEYyfAXN4eaYmIL5N
BFgs6xeoxleMWtwYwb0z+Evk0e9WIUm5RJpJmGH/Y49b3FikY6plcAljHc72aIFPuq18p7Q8q0/C
BeMDQBTP+8l9y7t8l0z6qR/IV1ef/SaX0YELN5oN0iMDBAUn4dauRuMEoZekPA/qaUqM3dBFvl3e
9OQxmszj9dglsIWUnc0roaT2N+gyJfPiYHIVjFq1a901iwqplLgoPGXCQJbdFRWkNyoqCZia0Cog
8SwNAG0q4Q4gKew+NeI2PWO4xY+eK7IrLG92vUa/A09N6BrpvZbdUmUEt+n3eUJFWXvRqiHswXNR
DrvrWyAIOwbac6gogcMZVDlc2LEmVxnICF1O3e135Y50iWcp+7SRcRmK7bBqEq4I3H1c/lMSkqil
Dp3kOcqaHaZuOs8Eb3+IeazpgDG3RhIZmMtyRwi1a/Bq4IGEihyf3ylKNyE2QGp6GTCpvuZRGQwz
0SVWBLH0wgq3e2AeSm2w06RnA5PPZbtL0l1pUYmXCo2AiYQhyjD1yDdxptruErOFzmjflntbvy9q
8M2mkhgg/D4bI8xpN0+9uijxvHdGNFEwG5p9iYw36Lob/16JQbGfqS5i6kTDTPylEYjorLVmYyWj
bpxyNXxbF99pc0lx8f118Ne335jhQki6kEVfI6hIx3ni59opt+5SU9nXZPGn3nwE0z3k/R608mlR
wXRp+W43B1HTBab+CYplXhu6M/i+XpfFs51Daxxwls9K3h2rKQM2/o4cgZ4Nh1oJo+7WkWVuougA
IClG+EDLCOwll0+N+gSNTw1im7TyWuWmOebfxrf6AygynPrfVviSZVHp8dibsIIUFLmdn+d4Y/Wm
fz24CNeCOgWAlxiFUfky71xo6DIzK6XhR2jwrFDmuI/6F9P+8gFDNsQvMbuPZyMvKKTNNuSFB7QA
CeDU99SJf7Z9qgdrVCh7AnbywKlxjVy3KTqWuKJ+2+ROzJooE+0GLA5Xhm8Vr7N2SmW896JTiWl6
jFChbkkw6nN5YEg/TyjEgzcNzR+vL27BEVTZ+3h3fSXvxHL8gcG8Em4A1OFQKOWWomW01uMCZprQ
3I9n5QCuhTKIjvV95U/7Etq2nu1pjGPSK3bJLg+/Pb20vnF6GkNyiO9BY65709Helz5Oj58f8+AZ
MoN+tqfH8U3yWwVxfftTubbhuEC9KbVByJeWyIW6H4mxv25ABBIztha4A6jMY0f1CJthWPke/bid
NffeqH6hehPOhQEcy6klD+YY2HbllbIBdxHB0db8+9T4JhBHUx6X5oAF6g/2/5H2ZbuR48q2XyRA
8/CqKWe70lOV/SJUlcuiZmqm9PVnyfue7kxaO4lTFw10A20gQySDQTIi1lo/rMTtZ7d9Q/tl9mzf
Dz+jH91PdgeibHJGyu/2yNeOTKREPlHvKP3y2etYbwY5zUFNZtUx8Oh5SX0Cpl3BtlFW7uz4cWTD
cJQBiMLLIJhRWePAbsBlJIVG+gbxmQCUQ1vau5mrt4kLhkkXBcFy8sG3+KCPW9QgzWwIgfCMCfEn
YdFjLUpdfhC3yZyCQZQ0BqLZAuFiA9wDUzymWp4eIffEBIf5+vAX6grstE9wLrelCSlk0pdwr3by
aJT5M0j7sugHsd2sP2mn8hdTQdo9hJBoDdlJeZCnMFYWkYh8ELVorY784lu4fV+nkxRXJlbcNH1r
/j1KYEqstpXpUlCd3XauNawLUI/gCkfFFyzNPDdIrqE+a4xA2UfyuUxtYHY6N1NOUr2PJiuM4sSN
Ot9ynmgSMLqdFmbDcRBkYlev3pcfwd3XTJqgGqAAUo4X/HgYELW8GWSUblK58VP34TBfeUvdCYCH
p/ZJhP1bOzAujXN+RtD/oheLONAUF/6ij2iYXtsIwtcSnb6EcmTPP+VYHfQ9X7uXkzRTzWaMEKT9
uPiq6n4hXi5+ydpxGH6itSO4va5rJxRwKOg1tZbsCE+Kbsy0dEoDy4pKVJ2gMomuz6RC3kfUmbCW
QYXWEdTWl6QtngXcrS5OaSShBQ8sgNngleShVixvqeZFCfWcASAORGk8Eh9uj28N4APRc5DNYLsq
SGxyD5dCy1KrIIC7MuqE9Zx7cx5GzfsIib9jljonZ35WynmfCq7Ka1yf0G9B85m53NNQDbleSEUm
VMtHiCA56u9UZSgkVoFhJO5YHUoS+w3R0cs1uV0M5v95ds2k3eKNJchErK7uxUdw3sSiMklbAwQC
svUdHXfeCJoCQD53qUj6es1t4UJoU0OnqII1vh6txgrD7tU4w2h9uwvnn4tu3eAlv23sRcH7YO2c
Q0kBUJCFbRdCbte2FGaCg3M28dRJjD8VbUaPSKklOObWTjkLZyhQR0hiAId2baTNxrnAmQK3MQKV
nUkdaD8rcuxttxcVg9ei+KUpLq6gAQ51WgpTo1e9KMf8kaJrVBS+l+/l48qlEW736RWZs2yEEVAs
vvWjSwvoaKSzq6YeULEiVvfV2bNRFQb1Evg3PzfHxSXISis7tWNYiyx5N+lL+dll55gpYOgY3KgV
uPlaZIa6vLWgtbDV+deQZSfp0iOEoDlqiVfW0cnJ84+oiUSH/9pSQSIbYneoqoJcivOKyYxjJ5PB
N9JpzdZQBr8oDjOYiUHjTQ75dIzr0k3MO9V5AYFwM4a5bG7bwSPzU6yIepbWtgH0tFDXxRfhROYC
DKtGuQH7FTjPNJrtbKtLgyRuFcFmW9vY2GTooIVMNlAXXAQpq1mbKNOhQzxEG5JLQZmgXZ+0vgMJ
qK7ct/VwTi0qOOjXFhRgHxWMD7hX4F/Xuw9UOAB/oAhyJIPtge3BopkvPGrXJvDSyPL3CydVlEpX
RvTQH+fmTOcXncyCTfdJGs1vuksL3BJF88JPW2HyiHNfmb0fAahvFNVeBqlEac1uES/P6gIasKS4
T7OThBsrlELSOtvQohsBcdNdvPIhSJCgjdO6S8cgzudQ1zYtmLCVZtupoZWI8PJrTn751dySZ1Mj
ATy9LDnEiqogZrYb5W9J7nWZKPStrzNoxaEsilb2L5Lk4EvOKgeHJJgA0K8ENWGkFHMlvH0HWF1o
NMujPINbAAAN1ws9gz9hyKJPPUIbjeaJJ2WCIu3qOC4scAsttcrMWIcpqxQ0qo6mZ5NjVYrak9at
QOUTmZjloceNo4/1vOhb7AqLWf6A0s+Sw2LT5vZsrcVuyAD8Y4UbS5FENQH5ALiO5pMaGb4z/kHR
b4Ccuqr6pRz/3wl4oXMOQDQ67yDOY3HeVo0T0wsHXCFJeYd8XsGyUw+WTXTqxYLtuDp9aKtC+hqS
bihxX7tB0kRZ2UagUF6oKCfcGJzxWSzuuXzvlz1/YYUbD4Y6V9bC7Ep6GuT9dLaHpYq6n1vRe38t
NC8pRhkCmKjZ68s+vohflpk1nRVhoXIIBZdoe6gNz8h/AKpB9SxQhgAZ0tuusRoZLiwurnNhMSmt
WCIJNlJbDX6kquHk1LFrD/G26sj3JhKVWlZd0UBnGZon0XvxZcWqrKizhTY5KxsH6OXG2DKz3ZVl
Rt06jxN/hD9tcpaKHiurrnJhmFtEAiZMlpQ4580FYt6fVP0PgFZ/44/QR4VEkLamnYamuWiOwJYb
OdoGHaEZsiitef6LJQNzGGq4iH4mD4GJI9ICK4aYgQKo22vpjn13hhmnSrVxMpFa9FohEpKlC8gB
adUF33ztIHoZDW0nIQ7aNHGJMm/BV+ngpTWgIp67BPonJ3lfuBCiyzeWGVgidv6VzYdOUbRwY6R4
QfPJNxJrkmLkEOpOJaTftZj+qEkNTvvR8qK4ElxSVo0h2QoEFpLWsr3sz4vdYPUNyzMJlC+jPJU+
a/LBq7pC820QpwW4kIqIm1btQUIFqLRlPfkLX5LZxmiMHSgQmAaA66Dsi6n15LkM1IT8vu02KxsA
ndYmSPU0XKptPqNc1LZKZWw+lMuBHohzhrQSwPG+TqNU8NISmeKCSjtVKZFAnXNUImQAkt5VWOo2
igivspaYhWciliyUumCe5fb0GCd0QnkB2FrzIXHBIO5nT9lOdqP76ki9ITT2klftJMGTYSVkXlnl
gjSuBalUyMtNCto/lvvH2mT+7aVa9hR34ECxB0WTheZuUZ+5dkMpn4ait4DTbMYB9DOyHQKV/3rb
xspRgyMN6GDdwTsLWuPXNsgYlxY1gJzUa8JcsIAc5DgL5irQWiWokuIV1FGd9HHb6JpjoDMEQtkQ
rwb2nwsm05inVaXZuIcCl5U1bzny+JJofVaOGBS3gEBDlgaACb4ZtzAbK+3wgDp2cetljhrK8YOx
J1CzlJ6F7LdrzoCOXwQLMB9BFJCbxmLqTUmeYawqXwqIAiVvWhq5Y1p4aOj7i8kDCggd8wsP6xeW
N0obGfQiGFdaaW4cSfIGTViFR5tpEjjg6qguTHGPNWnO8cah2MAJmgLk7m0cHyb7vkGepKaig3nN
2QE8QbBFVgvFCy6b1w+0z4sRw3Lih8FEpydEbG5P3FqeEkfXwvZpI/0DQPy1r6fZSKxRwxkCFLEb
OzXuvBP6aSYvyyU3aedNUrwbSH478l9gYheuRTzldWh/41p3bVmTzGyMU4CHqea2r0Pt4Ul/e3Br
R4gGUiAbAQOh/UtS0hpJiowaeLGm/CnvmVtV1T5JnSARlcHXNu+lJS7aDiSZ+tQE7UzcNdRTEpO6
aQQlFtvIZYH/iUxxAVCb7ZRVFXhIavJBi4+hebP1/d/MGwI5ti6S8ya3cRuzcPLKwmhkPfUqCJag
Qbas4jDpBcfF+ljQNLa8iIH45f27pvncUIxlZMFQbXNcXgSJ6XUX+NcCNxRbo3Grw9OO9uT9Qs9Q
dPgbdAs6kv41oV77cTT3dR8v9EmR+koWmdWfs+jQE80TF3NApVIScBmCO4Du9NBwAmd7e8XXghoI
6haS8kUQjw80Jp2IMyVg+4CqRAPZoqg+ZdFutM/vt+2sBbRLO9xyNFrWp1kJOwOEBMCvKqXF5v9u
AaTYSLA4yI4irF2vhh0ZTmUxMGc1io9+mEl7uf37n7hl/gJyaYC7wDl0lKCqu9Aq5G6rtYEaVJWH
Al28tebHMfmYy12K8nsxB+NAPfq9A0fz7NX521Q4brpP4x20zglwqoKBr/kIiKcBG8V9D21e3MCn
Seqa1sZ3WTYYaaU/LBaLva4tH6pZKKCBZARnLRfmxlpj1mA5OPvKCVVXBX3Fgv26VnDGzetfE9ww
olgtnEqKgRsu0m2snqZ09Ezmo1P/PkrRfa5Fsqug6ZHVT11ju/VjVvnGZG0qJfM18mAkh4aK+lrW
bk1LTwvcCl0AeGxd+9Sk0SEbenxTbFUn1Xwk07uS1ge11O4aTd9BsEXUpr6M8ouTob1lefcsWDNu
onN5VgcQOoIvovqmKHVIrfd+yUgXB7N4vu3Qa/1n+tIMj92CEh668K9HR6O5qqgK9iz7ZO7Lo7y1
T5rfhcZh2Kq+cc68IjAfk1N3P/8CTaGvu9SDSDjaejpP94vQ2siuKcKor9XfLz+Kr78zqVDMOMNH
RSo2kZ5uce32BkffJrK9yabW70BCqfcnNumenSTnsmXf7M7+jk7f8Pb8CD+Fi1mojHRRq+MIke6L
rQQ102Ifhcr3aAveyWO66XfJ422Ly+Lyi49VByATqHawJXMG9SijKlvOrB5oVjK6Kvs+UNCGP9w2
s+bVl2a4c6uAp6sSwRSzAZqMXlIFOISzLeJTJ7C0VpXWUdwAtTTydrgnLbHrInegNPqgpRZqmH2t
PzpG8+7E3UHPjc6dkydb97MsKNHWEDWWrzSm4GxbC4x42uMhghedglPh2njbS4Vag+P3mGmbaLa8
uiMhq0Rd6Ws7Fq3ZaGVAIyRSlNxsxtqkGZD+Q7NoNrhmWkvoxiwBpgVEgg76b9JKglLVqkHUa0Hc
DU8B8ux6WGg56DpmYk7Jzt4ZEMn1mnMpSiOszt2FEW7uFHWMQdSso2sQtZoBNIS186bagh22dqoA
avjPSDjvmMmABmzTSI6hK1j6T2oGfitd/jQXR3vaWhldfnoKcr9ws4O2SSk61HS/O8p/2nP5bT4o
P7Qw3ekeXovfwIawUdhzl+xtUeuJtizIrW/hTjZHbvDYcfAtDvHjA3knnvHDgAI4QyU8D6K9dlRC
HGxlOB5Jd2Ab9BRl3/RD8cqC6j76Xdx3d1mYuezZQbOBfzsWrN5qLidqCRYXO3QgsxyRGN6E8BaA
FRbxIIjBahdMiVcg6b2nr07n2nBob9olOybdje9Q7u48eWsJHgUix+bOI0ud1GReHLtAiip/Sfx0
RwS6PGsR9t/R4py9Hq0k045AhQpu7fcnM2xOgum87dGowV3/fmLklWxIWGo5CGLv9lLdnh7gBa5/
u9SjsTKWlcKt8nflz57sU8H77/auN/jeJUfKIlzw8PmmeZCL/WhuFVtQQhTN0PL3C3+TzLkf86Ud
WRr22KNuq4hUI0Tz9CWqRAQVnGWecnfQwAsK9YT3DOw9yG/cXpG1wjcI1/83gCFWXQ9GwbEXDzZM
+VF1p3ofaLR9Tf3sTg2e4sP4nNTuH3A0qmH2TT1MeE1vsh/Dc75VBJ4hmlMuwKRypOsZWkKOs32q
IOc8EdHlfPHb/x7CcHm4HuisyHFT9zgOdPRbL9rsyku3QQXzXhpd677c3J5XkRtygWCEmprW5Di4
y2PIvveCesZq9eZi1fjkg2aStomXwXTv053kscdskyMTNbmqRx/xuEu2Db0bq9Mkuiqs5uYvLXPh
QSVNNSk1Bla51Hfwr2M6uPFWfW139W7cOHeAso0QjBP46TJfN1bvs5X8Ys/pAwE0NIKbzuBGtt0q
CVvDHfxy+tDsR9ILnEVkjbuf1BaTJBA+J8fGB2rzx7DNdrGneCT4/3ISvtuBEUlniboEEsmvCQ0z
LQ9qU3BerI4F6iHAAKHQBxjFtd/nVu9QJN4wFhzdZI9uMi0gzCu+TwcRbdq6W17Y4pyjISUx4xTz
JkvoRGGq68yqy5i1GRy0yzQTRFJ+KJVL8uKc9BYaofONCTFh2ywGt8tEDeCrMeXia7jTxmYq6SYb
R4GVDKk3M+tBp5qw23r5lS+eeWGF8xVLn8ZIXjwzOuX+HFpbOdSO9hHXjSQcQhGgffVkuLDGnT32
pDET2WKc/olbAPOxs0afWn9zqb0wwh0/1ZgpDpOXPV4qwVQ/T4Uk8HzR0nCnTq8bXV04sOCUb8V4
qGRRx8X6s+1iDNyBAhQSMcYeFiTtJe31IEp3U9pDxDpAL0ky7hUy+BUkH2xkDG/vatGG4w6aKjdT
uV0covhI9sWGBspBetaR+dndtvNfdttnj+PSXsvHxCZhDXPiHt2oagb+37I3TOin91mfeJQVpeLb
cjUZeNBl0+hC/Hk8p4oNQeF6tmZIzVQa3faqUiabqCxMoGG7BMehU2oiKrVlwF93yL/fye0QMqDK
i4QJIlAU6gz38Ya6Qax+Y6NgRlavxnhNLoolgAt9yQQrs2pqC56oySIPCBs3msJorP1B+iOY+tVN
f2GJC3TykGh2PMXo1m5zLzUBm3FOqfTEHjogGZ91CFSYiGgQ29KUx9umV8cIkW1Dx1MdZKmcXxut
k0ultgisq4WbpJriDrYTmJG2xzqL7uurK3dhjHNlbZaroWdArZBkfpvGWNtZJVvKa0T26gFQqQn6
ZqE9NaKE8Ooegl4utG1RxgYC//rQgvppY5ACbcJd9MtBdjQZ7yf1GI9hE9+n6CZCU8rtaV0d6YXB
5YMu7he5oUgRGWBwascN2I7Rr3THwIZDFFSRDMMn89+8U2zALNDsA5wVv45zDeUPtPZg836kWrmf
lPbFVIAHuj2s1eMCuqqaDo7jhZTvelhVAmE9m7XpMbSgqcc20LxKdTcW8RiuVmLRrLEsGJD2EPm+
tjOiX3CyKoymBKPBDOSi+rtKNpOUu0rzDcBUt6rRSivqSf3EyfGRBdIz8A8AX1GC44aX9KQaIJiy
IPjYcdqae7IZT/Hb+GCNbn8uzuYOp/AvVXLnA92W5ymskP7tH+vebZ6Ret+IXlOrIfnyg7h56MbU
zuLlgybPCp0gCyyv2jSHNMye9TC7117T8yw86pb4eWsWuMOU5JM2RhGMyhh/+u1X5DeBtJk95fi7
+CZ62Kx51OUIufhjgenGaqTPKS/DPwCXuaXgbvApEHhrPNzmn1vdSJIRJlBsunOg0nzntN4RmdaD
+q15qLfU67cIQqGyj17jXbPvd/L329tm3Z8vHIsPBwWUY80en5DvDF/fZPvObdwIr17RE2AtnF9M
J/+Qixo1KjIHhkDj03RnSvfgwYZg2MvtAS1+d2NKP29LF+ENjYUz1M4Q3pAol13NE7WbagK34O8i
Qzw3tlliHNp9ve0DhiJM5NFXfe9ad9WdvouDec822qPhjeHkJ5u8dPWg/JWG893ksztyHL/jv3vV
zX6RbekZgpvBGsYLTYb/RAoe5pLOKUEOE983lS8NGv9OukeJm+SQXPKSu9KXrV+RczDxTLk98av3
0EvDXIhibWwW4NFCiPJGT3ZTzzroru0XO9W1BRtn7Qy7NMUFn7kc6qKgiy8Fxq75hrRAsGQ8BQMS
uRIXbWK906C1BCsn9v4t2zG3dYdggE/9gczGzrkvBLkO0ai4gDMo3VQnBPY63wycsPeXcYlUIUTb
kAs5ukztxBlgZFZc6W7eZ7Bxe94+G1pvbUEupBjg/cEwgEYGfBNZaQq6dK/aq4HpGy/0Xt71gzec
yjv2UiF89+8/IQFz+wtWxwhQ51KWRduSxrmHMydyas04o53mDEysw95a7dnqBemG1UAA+hTAC8EE
DCaV65vABKBTHBUdGs8Nty57D/JsqePPsSdUlF4/bAEQgPQrbhxoqbw2VYFJsiw0oAS0Rwvs93Y4
AvliJy9MUcLBVj2UYN0e2Aur18EzBPDcySh+FmAguT2vq0VWAPYAIQWADlKty2PhIrimcmGyNMKQ
lc4b6XtshjUNBqhK/EjktwZUSubMXCctgsI4ztpe1Be5RqMAIUv0cOOOpyzcUtf2Edxz22BLdzrV
vT77rU/M1cEVWY7b8aNIwxFSpONOYXvmvAuGvrra4B5bgIPoNeUZn2WbGDol6CJX7cFFXGXVawLK
BGCRJH1b9XLYFRsUoRdwP66NXqef5a5254m6izqKSEtr2UJfthg6DqALBoZoUGxcT0QJBTWD5gsW
LSttN2+kx75yHpMOenoOIJVBmqfEHdH9DYqt7FUwFWv5ZQCm/zHOPQmzjjaNRIG4gBCZTxrlSdde
h/gIjMtuTvW7tgdjWhEH1Qf5CxUBHb2+qOCi39wAyeb1sJHliKuuBy4H0i+dfUrs40jvmYitcW1y
FwCLvXDhYsdxXl5WSWN2poPTpRkOcVLuVdpjZPVTTVS8lrqfc6P8AEHc79vzuuZhl2a55EHUzsAX
zTCrbjoAE2JaBFJUupFVn7qpF2zltbMNTfvwZAd0teimv57JydQk2s2YyYx+QEywAt5WqBy1dp6B
9whUq8ueVfmnbavnhEhIeMEzYq/SXnHr06vSz9Jg6sEOVCmCsL+asQchO2rtyP8CKcCFSVmtq/9A
c6iBymj7M65B/l+3btmcnW2fSyElqDIBNS07qCAk21pF4rabA5vaPymRBcWz1SkGkga8L1A9QKfI
9RT3kpzrEsF6anrjSspzpgGRa4nwd6vXLrD5GEgEgRgR7+trM+OUUjWzJewJ8Lpou77LXDmzgIsc
/CENQLqiUy8pPdR+brvr6vDAt7Kw6aJP/bNWfXEWRPNsFKRLoYI32IvegsFMf4wEbro6OjBOGJAU
gh+h4/56dKrSqblGe3SnJ0l1sEtZ8zKtJYETyemum9UuRP5TO0wU/6uyX7WxNg89su2CXNQayQe6
r9Bpu7TuoU+euwt2zZA6EjKOx2H6Fmd+k4wuVBNdzdhaVlDNgSFpJwhF1XPrxyV5VfVtpJ8kJCGq
Rcu6i7f/98m//BzO06GNbTQA3KDV1Eq3PUhfZvZcSiLfWguE4MEEhB2UEcDMc4EeUsLlONY4ZYrW
CiznbWLNobIADjZB4tjGd5Zau3X1FyzKC/vmP1a58JvnZj5lkO08UuujUAfPBoZpfrGY5hbFDB1j
EfX52m0RCEgUhkHZjWOFO0unltmQprBwW8yeQUEcpuneronX2+e/WDOIRQAZ/wmU5dYsTtootifE
A0n/IBK0VnDv7VRRvWFtWzro3wI8HtpSuP5eb5gYteVu6ABGqNr8ZPR/UKQK4/nP7aGsHVWXRpaP
uNj7U13Udb9gRnSr9ab6Q4Yykf5tLvxybAQRYPle/qZzaYrbeJJU1KxlGA8ivm+DwLMSGFh18osJ
45albLOkl1PoZZuj9l0h0HM28apv9J2VU4/I+s6OWJCkwsC96nYXdrkTOGKVw2KgRo9xG713aK4w
EvY+m9JhlnFQ3F6v1ZNxoSQHShvqOID7XC9YA5Y2K7ZhbOgCnZxl5snmt7II7eG+jH/aSura88my
iEvNUyz/iFGlrPCQYLko3b3qnhcfwoUUgzrqqC9YGZqknqI+q2bm0nlze7irPgNZHgv9/qqBpPP1
aJ0M4Mp4gHsqceyDaAdlWFPgNaurd2GCW71pHiZTGuA1cUvuGtPwraYNiaW/F+B+vD2a1Sm7MMUd
gVFd6eOwjCZpP2QKIDX5Q0VUOes2QKAM8SzwHfLMpgYF64S8wDgbufRs6U9jVy4uDX8zkH+NcGuf
O11Be+y3oz2fJVw45eE0TCKOnNXQBLDS/46EOz3GYpr0xIERdKh7UEWl0pOC1v95QPt//Po3A0JJ
D69CFAR4HhJVHiYgieAEjQLsa/NMLd1t/gZVsmhy4AINpQhc8a6deUiKcSDLDchqo9EFLdawtVkV
hR3NHIFTr3rBhanl7xdhfaxyRYkqzF1UvpR94Y/1eQL1x+1JW92cACYAMWcCtsnDvaYmKftIGwH3
aqzncbb/SEIWzdV8iQMZYVABLhJdn02eFwMpLGLqRTvhbmrFoAAkw52iF4eyyP2468Ok6L512KYg
wztJFFXiITDLOAHShfiZFh9HMxKkilYn9uJ7uDUEocMQEROAmnbpDBnPkKSh2cvteV2JSAurNxIC
OnjzQVl6vXhNOWCcPfyk7Pstk+10AxHDyie5NbmjLFIpXEszX5njAiBVnWqIGZaxoGNYNggX4y9l
lp9tefxeglKG5LvM2kmt5mpFEUC40U9EnXSLCe5qgKZNMPGAXckEKEq7HrHEIt0spwFXnbRx5bZw
Dan3GnkOiJp9S8GPJWpJWXHdK4PcMmYmkSeo1gC/CqV2YFusKdCj0hacXisR7MoKtwtbrcj1Usew
purDTn0aKsZmROGditrG19JpV5YWl7rYJrhn9GmHHhjwWT8Q80yT0e+107zNjG/QBfN16Ic2pw40
Av0gCAL/xTRIzJanMWSlubWDGo8tZy1gpYn5mOF0jilIg/Bw3WRKEtggVYbs/cmeHpip3uEGKDC/
sh8xcBOUWQA8O1+4uUqWgh0hA/xsHgo/6/YZUKdS/nB7Q65cLNGUC34LMBVAnkXjzm2b5uCEsNG0
knyAi705R/ohNwiI9Y4qbnuF+ee2uU9U+Jft8K89nbvjQRg5buQBLI2kCMdyR47Zlpz73O/He7nJ
3Jy4FhLh6tME3jMFFEqgD2nfFeM+yr3S8GPQr7FAuZc2ioiuS/hl3MEPYLPSZQZmAk2+aJPTXqMN
jrJkS47OI30Cw1K/sc8KCSTHlWsvp65BAhlsrVHhbUs3fnV2t6dqdR+D1RmsIMCbwPq13zOg653B
mvDC1D9QH6hswVKs7mDw36BQr6LlWOd2sJT2cD6yJL6YciDjSwJZbLQkGh9gShDUjNaQeACy4FIP
DBLoqniACTiWkSJJ8FpWFOAJv4+Fr+gvaje7UwOJq+IJRPZ+rltHu4q9wQxLdk+MsG5QXML13zTf
mCDrtf5Bhm6B9A6pL3RiXE9ugg8lzMEHQWvBGTYmRYs1CBHDWH3ry4c8P9SWg04eH9Jyif6s+rR/
m/UtgYC8U4i6y7kTAuUSPIKXl7ClyzgYeeoXlJzVAn+sziBJLTZapJShNErMM6w09VgBUq+hsRpA
NZCyvu1ifOLq0zTSCZbhaGhdsngiJDI7WlvocnVGU6qrK96gqBt73o3JmRmbrEn9WgbtZUVDEGUI
3Ju7CfzHNNLk8G2oixgWdxOgkj3bNSgWzqNtP1bOCzCKZ6sKW0lwn+cC3Bc73BVANXq1MiJSnaM6
1LLn8l7WgaeKfthF6bLhV2cdb88pt62+2OMCalfXeqzksNckb/bwAPIU19ln4NShTS9YPu6A+I8p
XCpUvIegc83nbgHcj5POdspzrSb6brDB+x7b9h3oPzpBrFidRDTyoYyI8+gLij8aiiovCwxKH44V
Mzwb9xgzJaeu/w1Whu9Vft86Akwaj7f6HB0YuaEkgW4laBpwCych+CnaIJXnlPgK3cUJce3mZ6I/
jWrvGjmyxsUWGOUQskRVRPyxDyZwBG5xjiPE7OMe3JEutGg75zjJ+d4cmNtDm1q2n26vN3+N/3/f
CVwGMOImzmkuTnfEdkANUVRn6sdg8fBU060aT87cOJB37Y+WulXvEtz93P7xtum1VcHT4R/L6nUQ
s3q0kS80gOeys0FOa4YtyB7nNttAUimkUQ1NKvKCk1+wo9Y8HNrYqKwunBsgBLo2C3E6BazAtDoj
VeO3oOYm5Ufi/Dbzp9QR3E7WQuOFKb5ZHgImZdOomFuj0ZpQHxJPV/LxZJuApGiz2gSWkQ97B8Qm
gq0lGCOfVGZOq5USBNfOkP97nM3enZQjranPkh959v4Xy7iwYOGFAMoEHjSdQdpmNoemOoPf36X1
fTWf5+web6NAdZK7MT/JjWBvfTKxXNzCPn3WxNrhagECPOSTr5dwYW+hZp/R86xYAGJ29baExqGr
aLXu5YRNB2cwgNTLZmlD2My2HSFVWDtA6o/aXIbMTN7n0en9tta7rQ3d120ZQQxKLcFFqZDCvz1B
a0fFIi6MfiEFjNT8NXxw5Ei1GU6piDmDB73HYmfnkOWMAe5fuO3q8La9tbhqKeC5wlkMdSid29GD
PYNLRCromYU75gkaTflHxefcX/46t2sh+cu0JMKva3YbKuNjVrzmxi6K7o30PlU3ffVzsGOf2htb
1BbKX3H/Yxr4ZRDlgHZB5hNoPRjLJ2wieu5mCr24g+XQx05zPD2xg1rtH/vsnWq+ic4E9PXlvet8
m/PDZKCLA8oEST8eiLyRsm2Xj/shz72I7uPULSRRduzLrgdZLgil0EQKnuClonbtnfKcmhVJJXo2
remgtLXH8Moajq0sb+sqfcLdTdSpsL4oC20RSGqW3hXusCE6a8GbxDAzQzxsSMO6XYk8k5eq5eyl
jZrvCc49l6ms3naGMd2p6VRsEq13/L6MVJGPLB7G708oE1qKiS45RAXuzav3tdJnEqVnncZBrWzb
2o3iXWntS8mbHzQLpAnRXfb7ttvzLVH/cQ8UtcApimyUxosUDcY4dbNd0rOcKKGE5Hqr7OP3HEQ0
dmz8aQBi8Gpmv2VlCN4VV7Lj0ziOaLGZcfpLP+KZBHodb6n0gSczuC1bQUxeO+7wDgL6HxQ5KFdz
G4cCBWvKrKfnkY5vuKk6HpJyk6vbRbdT6ei4Wmbn22iQ9EDqq1YQFPgnw+fsYCUge4PGmoUc7Nor
O7svJbus6VnJZuD4alaMYGay4/7VIWNxRE03ij2tmUtfwn7aDkMNcIUzaO0OZOgqdScrpgdZb+Pv
tOxHCZyObDgyVaejB344I5BAuP96e0VX7/dLJzb8Gr1Q6Di4/mYgX+KaopvurKvTvjLYzoTma1ri
2jvGQfGomQcSeXOjeyP0qAS2l5c878O4IYBYfNG4RjC9tq3kcVtlTMV8/cgOuWvjH81LcQ0S2Fnb
K5d2uOsIcGqZlTqwYxYf6DsjtulF0kNOX9EC601LFd50Fbu9c0Q3/a/HBHYJUvhQa15Ip3jkd523
dWkV2C4JuJHHyLXIeyGSWlq5XV4b4c4im+UOMzKcFuo5nit3eGqjE4Si3aGhfppui/xZe7WMY4b7
Zp6WfoVLqIgdYrkMXC8kXodL9yAu4yBA4xeyNupI76YRx6Geh1oxPA2ySOiNb/DG5sJLcGEQAXMD
FAoMzlGRh5cH1hT1WZkgXAY1yxz0dOCk3CXFkcTUk6zJqyEtL4JIfr3nXdtd/n6ZXCTZSBUNdgFP
n5s9Uza6swHBsSbq9lxzFrTZgF1DAX/cF6h9ATpGqYzLGll1B28n0keeZKCEWnSxSHtsfTIXmhIE
K9Dh8ZXFhkl9pJpNfS7j5ph0+ol2rWsBFS/FOK5quqWpdFCjapc6pSixspzNvLMYOLlww8GbFOT6
1xNaRzNUWJKpPjux2fmM4qJhyQQY5AKpE6Z7rJ4qvzVTy03bNg9KljSePY2QmGsbCrqYSpTj+HKZ
WDwL4WepNyCJxqc4IkQ7Yxrl+qyV6qNkpg/mABYtYv2ujGlX6uXWYqLItxxE/BwgqbFobBt4L/O3
a0Mdorwbq/o8tGlgkcJzTLqbxjMpzmo9+SOu1v/D2ZXtOI4j2y8SoI1aXiVZtnNXprO2FyGrukv7
Qkqklq+/Rzn3Ttu0roVqYDAzQAIVJhUMBiNOnGOphV/oPQamwccczxsxcc3ZwFq2MMggpwGDzOVH
gCBMlU2qgLNZHJllaS29ZWQO4DvdWuvyPa/WemZKuhXzvmrmQkMPTjTzD1C2IlX4nQzl76TV7mab
QXt5QPXc9VVz8saiuu+E6YPhDvmLup9ASo2Wy+37YG3tAHyBtRnPKRWB5XLtEDR3aWGXNGJzAhlR
1QNns4Co6W0ra8sGvkpd+KfB2OxIl1thlsXIUeuJrFjsu1b3OtX9uzXbg0a73W1Ta8cZNbr/DGWi
XCujy0yqGtnIgRJ3YmVH1dZXhROVPfNG6GmhZ6ycmkbpIN5RPFppeNv4SuwHJw8YQxehVCSjUrne
sp3Gnt0FmhifGuvXZG9kKCv7iBoPSsM6WOZwhS5/P4u/ra7WozpzFqlloOglBtQf9fIRg423l7Hi
FBdmpDCfmpy3RIMZ9s0IzBd++hf/PPon5LMUZ8jjdqybDD5ziGGUBoZKyt0EnaZY+XPHXtR0kErp
GM0DQOtyqzoMgJctHVk0m8ynaebnvNwP+uH2UlY++IUVKZsC/aSjTRxWGNjZ/vzQnP/bMhGbmone
wpdgUV6J0C4VXzV+U/3DSf+NU/2zU7LWjJOoGS0H2Jl74KISXHsMeP99W2zFWbm/vKQtWBFElE0U
boAUWHbzzH2VmudD3ug4mmXmzSkqzCLxBAaBFRDKee703OleWe+RfabvQmz1YFcPz5l1KfaWWV0M
tIT1aR59w0CJ0Zrw7lKCBFqut91i+exSmF/UTIFTwIpxsUim6tHMgLkoOzifBUIFqpR7RRfjwUx0
5L4aqEozIN8K1AYfLS3ZGtZZO77A04N+F6yCkMmSowT0JrVGr7toYq/xxMJS5BhaaHa317hSBAB5
MaZxQGsNVQ3geKWvqdUd1622iyg0wVGJE2Fj6CHQavdE56GbKA9tdZhSenShSJPPRkiIsnH8ZAzc
p0ehxoVeGeS50RaRTrlu10qvOQx0YiT53jqPJF4ItdXdBKYuy7nnKLi0tRKQQfd0u6s9qtEHZTYO
KUtCQU4a+Ldv78rq3uOBg5TVQufOkR4gaWw5zZjwLsrQFoUKm0CLdnP6elnVlXudGZF2PmmmCvoD
oosUZd5PFvWc6clgH07yqqlHbUscY2tJUorgpLkOkYMe1vrWMwZeYG4+qvRm69Csnc/lbfh/WydF
B6NUlRy5eBf1sWfWJ9eBeoT+rd4MQyuPGLxBwVNroVa0AMAv/VaorZnyScV6gKLpub5L0iONQSmr
mbuJbJyS9UX9Y0xy0KxqSEUSGKut3677PXHeyRwBPfMvAg5QCTY4ED8nPyS3G2mDpGGc+ojifaTW
vwT5JhKoWI97tTjpyX3RfLvt59en31zgayiUuCjwoC8spTqZIWadJEqDrB1zGUMddATAccw7z7g9
1AOUMTjdkyLzCIOi+kZF/solF+NgTAVZDFCuuszy5kxJkhUNalul+46ELme910Gk8/YSr4I46qoY
C8BUGtJJkPZLny7pJ6KCDQ8FC/46HpMjt0BDsNeUe6MUQWpuyBOtLOnCmpRJQOCDF5NK2mjSIi3m
/mBmHtXnjfB0XSBZFrVQNDsAyjiqfNnbtRvnseu0EVVQh7EHC9gMm96NiapAMZKaL4ORm7sUD81D
5dTNXleAZnfAFxeyqb/HbUk9lHgGCP6i2357v1d3API7y6vfQf4u7bdLnQ5ot7iNUt8s/mLzyfpD
wTFoy2HxZxakPZ7KHFz1OSx0Gd6TbR0aiJcl8YZOfTS22Eeuq4mX1uT8jVOSMN7BWolBlrhQj2be
+7njYkrKeQQ1icdQXewx04foQG3tcHs3rzJTyboUEZR+mMt+ttuIKDE4q6w59jO73YILLN/k4iaC
FQPazMvkIIBfsnCSgyTHETHW6FT7uT3k5CAwlDQcoVubbfFlrG4ornmMJy1DwCgmXgZuowUFkjsW
NCKTdcdS+pfN3uig7QD3zCF0amu7bhr6pee2o7ke3d7P63flslQAcnBrgLgGMIxL6/WEYRMwwcM9
F8nh5rfJzaAx+1NKmgjaK4/CNu+gX/JqzcPGwbi6Qz4to8uAhzpQL5aUz4EkutJIkdCop+q+r7tQ
+WCduxd6dry9xrUTCFANuFYAwQQwWTKUp2yCKgAKIWoJMFFCHcNPHQaYBLqJG2u6dk+cLReXL9on
YD+RuxOCT8J0Go1G5YxhqtGmFrKK3txY0JYV4/KbNbVCRJ9ZNBr1AAwylAa3N2zFJVGeRM8N2GcE
LLRZLg0oGGzC/WbTKD11PPcakPsN5T5zn6fU8K04HGnoVE+l8uW2XZk6BpEMduGIECtbRrflAUFI
ANq51mV4yzCIgLcp0l4yImHK1FbZF6UGegaofPkl5oaDAcPGmPxwpoPrQAxYFeW7bWI3UO5sXw0z
HXesVk9znbPD1PLGx9BAFVYKDWmsIisy1dfGTNLHYrINCGmVw26ITRFmzAHZgK2wDcdYYvBlRFlW
hgOOhisg/7ICxjxT4RhlihKKwXY5S3e6ZoRNH4gX1P94PxSezsXu9nZeR7Fzm5Y8im/EgwvHT1ik
fK3eix/uF+5VeDNs5BNrzoiGvGsB84/GqfxWIVTMhVO1KHvMru0LaDX5/azSjWboZ8VO3kBI2IF5
cNH2xryY5JLAbZfAYrBIJ/dJWn4dod2l1J4GtA2KR/u+zQMLoMwc1Htq0vhJMj+lYPXpBwXsA78M
q4KvaF7VgPu9PhTlc4vhexeN7JZ+u73r12ENXWtkIEgfAYsBsP/yhxZG1aK1X7GoKt7m8T55j42X
UtvAUl4l+4vgIzIStElwaCxLMgK4wji7DipyevxC+/khz4TPU/MOFefA3SI3vo6fMLaA1jGNBf0A
GQlRx249jwVDec4GsKmgBzWPkVrFG460agZtQkxFL80fmYc47XFA9U5lUZ85XTA3DoRGMeV60Key
2N/+Rqvbt+gP2/hUDgp2l9+IGTFDG0JjUaffZa4ajPUhBUFrmXxN+o15irWDj44PILyLRrwjVwWz
jNIkn2wW8UzBxJWnJng5D57KAO1YlNrU9qtK+cb6Vo0STHNDvxH/7S5/P6tINXOT2CDjZ5HN93E8
3ucClFsYLvIN5DAV6IL5X7c39BpLBIfEzfq/FoGTv7SogpROV2oLDrnXjqUSfDV8M5zCIoBcddD4
EIHx+h0D15Djxxthbu1jnpuWUsJ4sPq2mhV8TCVW3ohLP1KtD1pGK8+G1tWuSowtsulVk5gI+oQz
oyYurZbZNKnzpT5Di6O5KxHCe+0omn1SbQ2ireRnyA0XkVKcQDwJZf/BgJiGtiGKItP4I0Oy7edm
qBdWoJFj6gAerb66jGxcVjJ5yuc9bC2jORC6QjHq80ed+Q8kjlDxzNIuIlrQ/KDvzfv0nj/HR8W3
d6M/fdOVwBbH2y60do8APInXLxJviEJKe+qkem9oDe0ioC4AtukDjX+/bWHtVFgImS52Eyjrz7f/
2aoqljS1qY0dUt3XvP4xdtCHUj03hdAr2HeT2jfTrSLT2hWMEXygmGAVmc3iSGcmQeyZmxMzUDdL
yJ39LW/4XnstXRbYifEF77qND7dlbvn7mbkuKbkdx2YXqWCdjgcDDBJQ5CvqD2Y8avp9izrG7S1d
NYjWKsTjIYRxhZgqk8ZWeKt16EqROUycwkHW5mA0BiRAB3cY+13Toy8WF8m8EVfXbgtkiEuhBr1V
PK4vl+owI+8sy8LOdnxJSNMuTOy8CpqkL4Pbi1zzTBtsRjpmktHKlZFoIqXjxOKsj8qpobt+0GvP
TnBr3LayljecW1l+xdm3M7RZK1Q37yOrjMEhSjD8/Jok7ybdokpYNYRLdsF2LfSQy9/PDFm9IG4f
8z5iKvUh2BIY4j3TvvYQmr29opV909EOwWgz0kI88aRbKGtdVvR2KiK9yuedWvD6yY6T4o+LZgaS
LLzWwbuxoJEXRzlbjijjIU1E2UeI8+/AAEVzmoUqSTeu1BV/Q1EO2FMUWtABkWdFqrJ2mdHafSSy
2kNb3cOuGdrWsNnKxQIMMNh8wN0BZ5AnToVqxpObVTxKrVT3FV7nfjt0vwXglWFlpP1DO1jdRtBY
XdkioGxj+8D4IMWoIq90jSopbGY/+/TZqJ6U7MttT1hxOVwi6O2CT2KRKZdMTK3VjQ4Ab1GnohFW
DkQPlBb4UV7YJOgASftzzzMA8sBzH91YjPBLPgH4kDvpKeFQcXJpOPXWfFTbRt/dXtXax8IZWsQG
MRyMptil5xFo/8SQnOSoEoHXM2YPzUx841WjbeiU9ettY2tvcgOABrC32UBngk780lrXCjVNMjJE
bqWBm7GvIC2vMD0aJyAoFLxn/ZS6w86iih6WaqbfCd0SISsafSNQrS0bPSlMLOMdhiMhLZuaOfrc
dj5EWm/Ve2ghgrhVGwOrr0+gSHie4N4bHrpSlQfEDrU4Fw1vPHtktiS3a7vONRURgdkYdycQqgHT
six02wIaMqJtnnhfqwFyC+UJ9017XyUuShYqhkZUG+Tatz/FSh5x8Wukq0dBMWkUgyWisVfbwGji
ficsV/HTysUAamFkd7w1Wp/wjt9pmDzeML9y5wJVhGQCeGsMa8kFfJf2WVNV1RDVuGht5vywu8e+
svy5/z3T+ZDGqrHxxVcXfGZRCuSt27iJA6RrVKbdvhHf6XsRs8MySWV4o/0wpV9vb/BKuEDZFYzh
qAqi0ytfuA0mDurYasZodj+0OhrcEaThqP1sKe+uRD4TNToXwLBlGF1u3Bs2dKJY7o5RPtOQ09JD
V+6u1r7dXs2KFbRyIX4KSDlqg/K71gHujpX6MEWM2A+GkoxBYpY7pe/cjXi0ct/itjVRIgEJEtSG
pIsdpBgJ6Eb5HOUCBI9TY3cBbXW6kXhdW1mADphERgQw8L9SHKLWMFGXExEpWQOAJvPMLTjZ9YbB
AnqZeLxiNAW1jMtIR6EqkoCuEtwDEwjwKSYjbDv3FapuHKSVkLoYQg4EWAFyO5mvokBaKrSxHyJ1
elSM9IE2zZM1569Lo08H18v3Ov07Hn7xIdu4n64dHF2q5R2CkU8UzuT3o5mVuhmX3RiNvzJ3J4B6
4oG2JYKxto3LNBH4K5a0hUin1khEqlGmjxGbaFA5vVeCWKR3ft/27hV3ABAfTRJwlxrowUkfqxOK
bidJN0dq8ty2ucfnn7cNXIc7uAImVfCvg/Qez4xLb9AwJs7AeaFGzG6GXZurJmoo1vgCdF9QV6oI
Wh3YgHEg1caNu2bYQVUTr7eFN0VmELU7opUF+FkB9Xc8NoUgUbdm8NyqfiaATSj7jeO78r3Q/8WX
wjwsKp3yBFjmxMUASZ05oiP31OFgFcIbp/3t3by+vFGMAhwUg754ayPCXu5mgRIVYkI1R810qLqf
qWH6hfq8lPRJs2FqxcnBS4mVoHAIJ5dH16e2HgcDHBSY1HDCsRSv8wDavZ7sbWU+3l7VihOaLqhW
AdpBbd00jctVoR7MnEwVaiSq0vVtrqYBY7TdiBcrH+iTJQGWkIUhZlxaie0SapTQYImSavDrMpoT
6ttbrFOLO1/WuRcEPAh64POWjV72pZEiY0ofK4Ya0Wo3zc9K4fhZUvqpuTcM4fdVvNPVj9u7t/Kh
CFD0OLwL7gmVnUuTwILHRUEUNeIjScO8qwpfyYfZKyx67AtX3fhYKy6IliooAGwgEBB+9UtzsUZN
k1pUi6onRmqf2nYYa+BLVFCGncLbS1uzBSl6qP8uzwFdBsU0XHdbyL5oESrxWTYG3Zj5WZE+t/r9
8Hbb1Oe/JX85CxVywMvBn4O+5uW6jEnjOSs7PWoVcx+Pj6mS7MqBeRYr9636c+q8BAKIpqKFZt08
liLeqWm9m4f2yFPtqU1EqMbu19s/aiWGYUTqv79JJtrgBMOzUG7To6LNdnMWjHGoWHe9ua+cd272
GwdkpVi5lNdQXUPREF9XntEcU2dGW7dQI8U6lEnlxcYpY2Uw0dCungrlHU1eTGpufOOVw4/rQYPG
88IggOznct+zhplDb9da1FcTmIRtMWJkNjY2otmKJ11YWQ7RWZnBrkxhz12uRcu6GoLJLQ0qCwwy
3ToEZfIN2MyaNRTUsY86Xj6ghri0BildMy2o0KJOqzzW+nr8iLHgsQ+qbsNDVg7/8q5aRJmgwE3k
8olOilaNE1OLMmbvSC4KL6W58LgJCGtdbpWzV/wRpRMd0cZdwN5yK4mSoR7IFGuRO3RBbCVPQ+3n
5KSJH5qSPCpDdNv9Vx6OyB8xU0QWdAUKx9I+DpC4L+sSqAkdBTUqTnPz26h7v9amIyG7sVFCJ/7J
QYvmFu6DiLdYmFbaIkv+ikIuLltkzPKVkdt9aTkJxfmr/pry5OsErVtaqUelt+5a2/AmwJAKZuyR
OYW5pn50EPJJLHGkTWTbynsWpg/tKybOb2/L9Ywnwi72BCy1i0Yuvv+le/FSVJTaKB40PQuMEjbN
FwZemyEsne95nu5Q+nfQqCr+5q6XYHSCAaZdvot29jr172wwH3LMmMXu1g9bCyD4YQD5AlroarjR
L39YCWRDAsgY9guPl4klXp5MQZ61nm3zXcIdbzJrn5XTvuPmxgFfCSNglgT8Bjkf0nIZ4qrRoTR7
Z9AjzglYXxRBgUxXtroca8cNA1lQfgfZyzJEernAYSBaDfiSHpn0yzjkAelmlDKMMK7bjXRyJYQs
/z5g6cCGXcfiLs+M1DEqPapnIyiqJADaxVMNqGJ3e2Rk/8oasmRHR8qMx+7luqpkNMB3gg9X5Y4d
UoJnTYJR2HAcITo4omTxWxnS+s8zCdvC02Mhqf1E3l8ahYxSkdr2pANU8YXUdgB49I4rj0PP91a9
VfVZwRjidsGTFOnz8t6RqUhMlvI+iS090pR510wzYqTiWYmxm9UpAJGCH1vtwcqekuzDbfM7PvzV
aofBAAXJNGwc4DUvQmEE1AR4f2P4VNrt0Ro0OuuzHjnT0e2+DuKU229TfbgdJlatmChZ2BjCx40j
RQlNTK499ooeqXn5oonx0WBVsydOD1UWawusco15R0wCey6gvuiXLQnE5cecrLxqCkSsqOpQ+WZ7
twiBCA9JV9yNaveWZK+1+NW6ux7CEbOr7vSyD8rKxv+HZiXdmtRcWTtOqLm8JlSUBgwpEM31MNZ5
XZpRU+3dcQBJEDj7xpOZbZyb6+ER4MTODUmbnMTEqMuxgCHzXhmAUAFl98SVHnOSD0ZdvE3OK3hN
mHasdXcH8OOXqlM2yIqWBElKXDE6jUQD9zJIoOSHZ26LuQWdghnNdZxAgrsRhzhnqt+YGCe47VIr
QfbclAyO0ViRqTQfzahq1AdlLE9Fs1X7X/tyy2wK8H6Ab+LdeelHmUmntspMiFrUPXntdLR4q6FR
juM4DaG53QVYs4dPiEoSXoWYL5XsgalTIQNOTySmescIBHHs95aYoO/caHSt7d25oeWHnGWgGleL
HPEAe0fBEFNn3vCHtN+oCmBGdhFtQ3EKx1CeGHU4VDhGvSMRmkE0fXFtwKY3gEtrx/zChrRd09S1
tloxAgPjbgJtdXeEPPi9FnfhpB5bHVjiuX1ywQU4vrhE3HH23PL3QYXI4L854+fLlTZUnRww1gI9
gRuy3DV65y+bmrntzt269ddO2IKmQCJvooIll+wn0k14M2JjyxJcYDWIoN71fKMuu5bropCNrA6d
6oWbQgpZrkUpCABsEkHppyy9QuuQZ7YEpU2bQVY1Bl2srolXYVY2WBWBsjVijKQ03G4fHDPdGjNY
OxYLezwmY8GeCyjdpbcSSJY2tYhJNPJ9ze9F90DeNx12y4h0D4K5Lp4oNGeiRjc9e76P05cyzv1/
9/3OFiOVLDIOjJ0qXBKxovWq/IdpQJxjSzJo1UnOjEgXICppVVYw7JhV7fXxkKWvoth4Vq6FkPOP
svz9LIQ0PKmTlGEd2KvO/DU4fzwRjQiCL04wEQ2iEejfXhqIXUBsVJdZUer+YtoMOOj32eB4tf6+
fY+sfHg0Uj7Du6sthWfJDsiyRGbWsJOCuqqr62ZnuzHbNUVGHzE6trWuteLOUi1FLwqjnkDySR5g
t13PcjWzokH9rneFZ9pP9nBfd/VTmSa+pVG/mKyXzNrnllcR++D0R/FuFuBL2tVbLOuri0d9aclO
1IVn+3Lx3GzmvAbnWxTj9VY1rwqLwen+5E5bsx4r7uKqZ4ak48UZd1oAPOAu4PRF59VjzZ+nHnAU
FG0WAg5ktJLPF2jgq3O8fEd99NocZXVgzuKNQv7qfp0ZkbyeLHjSNKFWxPSHyX6wq3tQpwx/PF1u
ErgiXtSofgGVJDeTakv0Ttxyazm+aNN7OL9QwPFu+/1aywogALxCQBeOYC+Pa4i2T8mEWkdEy3x6
GEj8rqCvGQgKsJdd1upjorugGcRrqT1qwnH2xVyoQJw6RRHe/ikr4QrvSh1wFVw1C9D00gsNoHWn
RpR2pLnvNpk9Awprm42yVSMohgMCqS4ERsvfzwLWlA3jQO3eRsn9CL4nQ7+Pu5fb61jzDgwc/NeE
vA6etIXWwIQL9fYx1T54+42XmH3RNiDsW4aWB/vZWlItHTFMQ+3IYN+L1Alm8Z7wSPCtNvCWHTkP
UGJMdXAOO91xHshblUxPbZb9LdSNhHTr40jBntSQu2FxY8PjMdoKzcnU8dL09+3Ps2FEziOyYShj
rWntKFfRasb4sYB++5Z207Illy8g1D7RAMYDCC0cuPPlp7F5H0PJx0VZEvp1O8Q93beKydixBhI+
GaY20ixJD6nTb9VDr1e3sIdg7AUEWUjd5frgbPQld5vaiBiK8Wn+bKPvPIxfbm/h2uowygoNRDxS
QNYpBVkjHw07NpkROcOHDXzcgE5E9lDEx37YiWYLx3hdd8JTETckCAJscFTILRe1Y1TY+mhE6J1i
+DLPdjovu52Z2UFLhvu5FxtJzbW/wyDiLf6zvKVllk53HBnaVZoRDeMu5xHDqEdd3iVu5t/exuvb
cLGDZhJQCajdmdK5MhIw+jboC0YMACgfD2ZQmSXaFnR/fTX/WJEOFYjtCYY5dAM8QcIj3X5pM4wJ
qLCmjXC05nroAqNnv3AjXW1b2VU0z0E7FpmK6ldgp80a4sXWhpX15fxjRcqbkpFSUkGDIIJGYjgU
T8wQnrVIkFgbz5+t5UhOrqSocDTgdIjgfR7Yu1P6xbF//LkHgCN9OanoM2NRl2FinuaM9AYOUoeC
zX1eZeJ54QDa8LO144q6BfgfUFRAiiBlXY3Lh1KfezPi7puTPBPM1L5CQ27f6uItUQzqZfo4Hm+v
bO3QAla4vNQQiyChdrkyg7Y8F1AnicC0u3PY3+DOmytwVospsG09vG1szSfOjUkXIUSqujJvFfiE
/thm3832mDI/JhsOsbYkjC8s721QcKGGebkkRfQQjWwyM9KH/AsZd5Cr9PUHkN0ftpXM1mx9tisg
4IT5NPmTGSXNOGKQiXnJTPywmspLjL+qXuzydmPvVoIQXA9vQeSZKiQhpJtKN5PJdMbcipJ4Zseh
HEGhVhZsd/sLraxniXIYWgKQDKFOOrUMQ5CMJwXSrpoDdydIJDTmN5Aw8ZQ4/0my5NttgysuASw6
qJ+W3jl6I9LHIrNZWAAi21GL0wcOqIr4NiX3JYAJPpnUw7+wBlzhJ6c4qp6SA/bFAFLnDtamnoCY
TSTo6wYjKUfuj/rs/LQAIDH+/FQvLMKQGAUVGw6aFNc5z4zJnHFLKRRD+YY/V55SH/PaeWri/Jkl
W13xlXioI4oAdY0xQVDaSmukVQGKwY4YUawNgdV8VOnoz+MWdnz1u51Zkb5bbfQzpQ3ihj4fDKF5
NU/AtyDAy7Nxj2wtR9q+XB0LkmMSK9LMmYeV1nxYA9Q37Bjyh7edY+WpDyQMPhVIOBDjNVmdiBpD
2vA8MUGoPu5N6H9N2QtNxH2Nok/ZP7mGr0+NR4v6wBwBYuRnYwiUxE/Tw1yVPqF0C8i3rE3KTtEQ
AVAGU/rgvZZHX2u9YmrcxgbgsI+9G/+eSt3PnlJrP8dR26E7UAxbop1r3xVgiqW1Br4lVIUvgyeI
VzBjVrUoWBq6Z6t1KIq3avo7BdfQ7d1e+a4oE4HObiEbRklHept39WSrvYKC0aQ8OUqE/oqwNmoM
K2u5MLH8hLN3Vw5h67wzetQY5jnbO7V1RJlUBHEOigxEm2ZjRSsRegETL8gmqFrgFr80l4gBzEJO
jHunyZJ7F80Iz6jjLZqqtX3TNTQ5oNeD7ZMLbc6kjVkvChIlfY5sPkeLHsQq8NDbn2flIkBjCFn1
gtVAuJSOXWchiZ9EjY6AucvBRFHWYMJRGrQ+39WR7W8bW/HzZZICg/8ALMHjpZ2rgF0uzRL1+Bhi
LJjj8gcR9OxnPb13ZRqqUOPZEiJbtfipOwJmQ6DppVSrdaG9aDawOCX6u5GmxR2vjPeO9baPgRXc
QWWWHsWkKBhHBt327eUuyzk/1pCFX+bD0U9GMxmYGMkvST0TgTLNcFLiH5T/mtxnFJeZ5dnNU7N1
zOSFftpCbcoCvAGbKzMLTTap0H7nw0nv858z6v+FDT7kOXu2fgml9cvE55tyP0uScLW+M5vL38/O
XcJGiLrpYjgZsfLLcPZ5vG/aIhySu6bs9so8oc85hpkGcH89B3q/BbK+atj/Z9HYYlRKMd0k86fP
bd/zUuuHU2Xem/mR8gdSPhb8WX3U+l02QnKxAbbqXstzz5yD+nHeCtyrXxgPrP/7AdIdzHhFzUmh
2IFU2ZGy8kZSh/GLSeM9z4onuza/3XYpOSrIK5ZOENj+rTy38JnzSXsate5IK/eBcGvjxX1VhZTt
SGFBGWqlwajicJqU7qAVNFAxbN2Cp1kZvdo2fA3oCEcAS0pQDN+IEld9Lsn4J7jpzK/iUccAkIlF
9mX4aFk++nWp73zbze9v3eHfnFEMd33qhgPyK/mwEjNHER1s2dV3qh764q22PWV6NeIvW4qW65uK
EREgIPCGAETo8rxkaTLqmcqG01D/PWRgcbX92EBPMqiKh7LzoKP5u+l/33aY9c0keCUtMHe8LKQF
igZzU73AIeWTPznDDnSG5h6JleA+2DQEOTi8h1D7If37tmFdvlk+v+KZYem93lLXKRsy4HDORy19
zeLxfQZ9ed8iBiIOplbr9w3oEbIv0Pe4L+vjMIDB2jm4euoPfe7PWXvMzVNKX6j6psfcG8E8UHhj
DIUfXXiFeXDEl9u/WU4k5J8s5yp06EfeYK8sEZRHZ+ZeMhx6kO7eNrO2NWiKADgP5BYuRLmyno5D
w2ejG6Gk80jCdFdz3+jQd/wSkz0aMWUalJBYtKqo/Nm9u+yk1PXOmNHKdeMXXXlsxjerecQE4R17
svjLOO8H4zD2W6OqK8ENo7CfunQanhjyGDHg3anWKstu7Kv5bowjYhxpBrCv+UzJlsjVujGAKwAb
x22pSoEtzkBAolQE57D26vqQGNC0Vz2r+KUi/a3FFmfbypfG2v4xJ8U3S6tBusDN4eR67CHeh2BU
vP2NN9bziYM8i2H5SEg7U3U4tWXnU9XaTfVHcpfsyVx75SDC29bklBSOe74cGZxHlXYwgUAYTvfE
ExveevVckv9xKYKYrdEXtcA/rudvsdrtQEi6L0F5VSc0QFU76PpnoJlskPDipMSjqnnUBDMHe2Yx
u9OzHgxMW5SbVzDS//wmTE8glfxklLgMpaQWegKYPnxTbQBjidundCpr0xO9bvvOMBXfhUb+pkVi
35G8Y7VHeJ1u9JVWApy7gLfxA1BPAxXQ5W8QZsvd1IDLtqDR0l9Vf4hT30oS39SPtz/vWhC/MCXl
GTmFQDszLJwOaj/T+tB/o4IHU9Y9qMpd9ouRIH+MxwJ51sb1uOpYIDdd5nLRqZV7nkYRx4xpCgzz
xvEUdzABWwMd4Mb6VtIarO8fM1Km3I11m09OPJzU6eBkUyi6e1DKtMzj3xO+Z/yZ34MkrBxRJOcB
qz+0jQ2+4iX79KezHyB9y77VMNlB0vFUHsdQnMAVm3nFju87v395JqER/lC8OXjMVW8KnqCD1fvj
Hv0cz2oO0cZerLqVaYLzCUUdwOilLCGJp4pPdjGe9PJp7P2yI56KqhwLSvYth5AyktnOfKXf+q73
jNmP5yeXv/Y+j7/f/iFXMlKfe3L2Q6S3Ey2aBiXiZjyRZ9F437D/2mtXHXr7cdb2VYseDL7IKwY3
BQYm9OFhLl41Fvaz3xU86Gk4k6B4TrXEr+v32z9t1V1QasMAKTB5miW7C1Jg18G0z8kQzbfMpX+B
4jOtPm4bWf0OKKyhPoRTDl6sy+PtGP1EtBzfoR41xWvqzHdiNQssVu8wEP7g5ltj36tnDfNZAFjb
uHDls1aPhRgqno8nOtT5ndHNxceU5vUf1tk+v+qZFWnvRteIS1uj2LuCmw/xYCb3LR7GYUN69+32
Dn5O5UkPRBeP3wUqBMFENKGkLeRqzTIo9yz5lAj7cLrT9/pe3QPTEKb79hu8JRx/BflRvet20/QM
fqWHr8VxCt0fPEyO7Y6H2h6K3r/TD4IHOz/iv8XuLQtLfyshWEvOL36r9LkNc0T3tkUEyPXUa6Bi
oVnINR+TNip0VMjpIU5e+0fz9fYWrV9kZ1skRfaY5kZm9XBlpX3M1B9N/CaMo1M/E/TBq5dWQ5S5
bXH17JwZlBKtpnA0YBPK8WSLDGJR6K3uGi7Y0XIyspEDXUFBP30NZR5MDIDWAqiWy+/P9LqvkoyN
p2Y33PWhvq9ftED5Zb0tX7f+3TxAA3jfHW4vcPXcnhmVFiiUEf0Oo0b8VIb4Po+NzG9ZYz6wLiVQ
48J8RFGgg3jb6PoNfWZVSiirpu6cGoJyJ31oduOBQPRYGZ/ZYWhCVj+ScqfHnhig/rUVNda/53/3
WH5UahyZZmwgSqukf9bxbgBhvqMMG8Hw/zke/5iRLwNgoEvet+PJcV+m5qVwHUD/7rIY9PR/Jd8F
qoa29qZs5Z6fcw5XEWQZlsXLVQULlXQqq1gvNOB3xlOmHpIKk7+96fXZXqdZgGB8JOPs93HIVSQJ
dRKg0xWY2ktXf3e7D2oflY9E+a2P92aj+P/D2XVsSYosyy/iHLTYRgBJqsoSSYnecEo1EGgtvv4a
tbhTSfKSN3cxM31m0U5ERrh7uJubqVBqWPnNF7f+18fNjrdQcm0aSbhKmNn12aZqHmp21mVzAAef
pTVUj+zMVKI9w1hT3ZFhTTt38aT/sj876VxopF3N4afPU5+GVpIdIs2q85Jq/1oI5+cmY2ALRFxI
BFG9uLzJnJS2rVwianjyqzg4avOmcjFZo2D6P37uf8xMIfLXqwnzgukI7Tw4YShryC8GGItl/alO
ThVQOwWGqZDyiCTsdTPGWVNwIHSMMWbIPxLN4bNTz+UkDvcChFnEUFj5vaezdn0W//m4WTQLObnQ
xbbuzy0qFHIU0NSzFRDJN0i8V07WmqnZse+BuWoFvkFUiDKbAcpj3BUFe8uNe4M5KQQGR/5NGh8T
fsdqx2sgU8FVO04/FAa38ilLX4KRHQQMNMpUcNZf/iKhHtQgDhjgXrSif5fDdrIj95D8UoVDmyTK
2i5Ph3a+y78Nzk5aVRsyCwpM4vh3lXov8TWJGtqEdpjtEigH3d7opRsEkC2vAuaITsucwEwfakns
Mw83+N3PPqpgywM42hTapvv494amkUCYAYseKFwut9HDBIkO8crhDLiMOeZwYlzj5mXnjFl40uU1
bz29Eeab+DPExkOsBuizmWcYIrzPvVYaMA47cYG6XQ9m5LGlerOTjL0B0S4p/GukaxpWSw7xt9lZ
EPSFWoqUQBvOofigVbuweF0FpS4dj18mlNnraFT6AezY6nBuq9euPZVlbwqBHcYyiKPPZbQWXZcO
CKqmk/Y2uqQgQL383bjQKyQu44ZzHaCME+HZpz2IjaN3jQPS8ZXH9rUxMLlMrPTQDkQuOhdm9fWy
Z0HAYwhtcCB/04rv0p8M3dk1Qr3rO31pZ37F9IjFoQ87nLGrtT+j9ppndHi8feKvXzOXRmauvG5j
JR6YiNxfFsFCKHv8jssG3r5tZeHhDjNAQEzdH1RT5+VtIxIGvmUSHqm9QHv9A9lPPyEsrRH6SBXh
xnabvYrhFzc8J8peG74GVBDyANI6PiT5ZOYE9WcQfsvevhx2qZ47orwVM9NHpOmajhZr23J9fi+/
d7b3WReGitaN8DjZ/TA+1E5ltlCSF02Myt/emjVLsx8g8ZWu6gpYKjUQyW4jpbAi/wXDoJRnvJ2u
NeF/KJUvfQ5WhgCBchggbWCVvbwqWBQXRL2BlUXxUWoDp8qtsn3qpZ4UXfOU8ptUt6FYQToo4xgD
YSC0830UWrxNzW+blgrpO0vfA1R+E2UrBitzade+CTgH0B9MeoGYqv1J4H+lFh2g8mpfiQP6IIIH
BFwxkCjnULyI2Pftjf/RqZrtxBRSJjoS4Ev4eVSRMujQAnIlnuUSIbqnQo9BV0sbngzlcVStvDi1
KkbvuafSVygm0iDEkHMPtUjU8C9T9ixgn4n+pWGEPH1Tm1dVAk+kDy75lQOy4AZ+f+Z8ysQXcrgw
TxbPrRyJtqCOVq0V4Q4F1+g+GOpwxbtJ09G+3BbEvwl0owtogaG2dXlASkSlJAJk67zPCMppBTmp
9OPjQ6Yf94eXl5e3t7e7u/edixIb+duRmH79658F9lHHgcDYBJiaq0Tkgap2hjAq5+CAUV+ibnpb
sSuaHP1NuKn30sazpUfIgTjqVrCyk2rxG42ReMfcxrn9KQuv/gnlM81Aw2Xx0pxMOwTbnhobsXpW
CFrUdl1YmMtNLe6tclTrf7CF8Ty8wcFrClbkKer8OvhCwLSwbDT1zO+CN8MenZrkd6mlOmsKCFdc
GMbEs4Y5C0CNAZ6+KssNvMSkoTHUc0ZOA21IR19PPvmWSWHeH952oG4hz7cX9yPrOj9TqoQNnOj4
AVSdnOCvxWmN1uW5mKlnc38s788n+499NGM6UCMkH/b2hHFPcrYJ3Mpjde84DnV2lrUhDIs3H/Yr
4xILeARswK+vmeU/wYi2OZ/l6lkjoZW1ZuXKDLTszKG0OPQ7KF7muzU6qTWjc6o5nGgBCHlsAR6c
z/TP8FHElvQiHca7FAwvz3VEsif/aWXfl+7yr5VKs7vMhwxP8KDAvptH88/xZJ9OqWmfAsqRPwX5
mDbdTqgukWxb3pnY9ydG6LtIspPzoNw3xFk5CFeEJz9nD6Qe8C1IeQGKvDwIZRqr/tBX6tk7No9H
uzzEoX14EW3D2oydSYXvh5hGf4edlq88Iabf9PoE/mN48rK/TmBQDygPizA8CqZIs6PxVLabIsL7
366l19vbvlBlwgGbhhSgbCBCsXVmrDeaIgv5GjcsIeOhNVyQeHnqfe8fvRcNUqGPwT4aVrb2OiuF
6tbEHDClvxNs63KBGjSCurD39XOOX1Sx3HyTrbnD69h8aWJ2i9PQ6NPO87Qzv5F3Bu4Os0OLoy15
eUE3zZGdVSjGmsXZTQUQoZFin9POvdmaHfUd7q7cR67wKJqZjQPqpMc1jfefrsTspACJhmFpzLEg
BZkTMWGEdBD9uMIqKYAX+4AaVkE/AjMwORoTtP/tzE7JY7EpdsWmOgINYU97kGwgcGw/xmboMLMn
98qmJMxiDwFhJCLT1zf4U74JTSh/05fB9Gm3V7bxkdvW1Lc9CpVAqyNPYEKit4/j4sn4taDZaVST
Mgkxeq6dzdz2H9zsFK8Y+GkQzLZMmYgSkU2qE2PP5IZ+XS4Nbfo6aTXtXJsylfbePfeY28zGjlmj
E/0JzNHxd9VGeKnskuj7zA72Aak39SbCj+g9itgHftM43h3IFtfi6oILRK8GrxeM6GIGYY4xZ+AW
wHxcqJ9B8mQ11p9yq9njQbSIf45D6r3c3uuF0hiwEb/Mze4IzCUxtI70c2O1B0wNUVuzUAcihvWe
maHNNoGFnJpoK1nblVIEHOuF3dlN8b0qwGQZlqlu9F29ze4wQ0mgAWe9FNt2096tiX0s+FPwh4M7
FYMWAKbOU6OxxCwvi3v97G2YKTn1Hj+szTvFis9ZMzMLYJJeCKiawgzSQAcqiQ/Ghjk5XRO+XgBP
gNf013Jmr6IYpBFa0XX6+TXdtiSwowdvazz6R/UwbhoTOgMIkShqvglvt8/LUqhA4w19Fyg3gWZr
PrGiIpXPYmXQz/Wh2Knv6i42S0s2tc3wFH0qK1CI6fDN76mMLAyNUpD7XMFsIRdUCF0bGGepsEKZ
wEOhiQYajHFNi2opc0b1+R9Ls/30aynIRp8ZZ6h6dFTBaH5zqEB/1TypVidQcSWlm1zY9cIwvY4f
EXF3jsKuMD5Qj0lqnNMDe1KfRHP8n3buvwbm3f46G4TBmwyoR84RbO7RP/C2vHLYl3cNDw3ogU6a
h/PyPUAphtaqhXGWj/x7sRO/yr/sMbXER3HlTbloCVkC0EgQ6wTN08xjN4knN1rdGecSExSP7FOr
CarkMekAK3/XVjZv0Tn9tjarcdSR2oaK1xgoz01wMbEg2YP/IBzLvXbHR7T8IzEiJmTthb8Q+KZU
6L+LnCWbrOF0TxRg1jjVJ/YkfwnfDf/v88oLG7PgamAiWgij1kBCG7Ske1fu9FP5N7PX5KsWmrSg
80BTZ3qNghpvDjsQQk+X+CT1zmZUkfi+c7fi/WBShVYHwdqFp9i97ZkWCkUwiIYSCD0nySxxtnsx
36YcBq09PEg1UmwCPEmVfYP4GaArDGZCItoJMAASTU45bfbdB2ff/oKlh+rFF8z2Nq1rvwd7sXcu
zYz4D0SzAlv6qDbq9uVONBPTeItdtin+tS8BDmJqngFTYkBoZFa6HvQyEUZN8c4aP9qeuC1KYTf+
heDpyvKmr7/0WcCjTRMq+EU1YElm+1uqRVU1ecWdeSPfIQ/9LEZfc5I0aa1c7Nemwae/7cIaZtox
GTnJb4Ix70pedJAiFeKNkXiOOTjhqINqcuYppSVKzdqE3Q8f3cyWrGLsHDp1UxY9b0aJAeAxwygp
Z268E4odn+91ts0NokGxxeNePO8rDB2DHXnATPynsb9XMqKILrI0qkmb/ov33xtH857ymI6ugA42
/vtdvmcZFCafupLyBWSc9kMfEigOeb7ZVGaN4QWVkbKygO5vXqKYYOgTEhy0hVRs7vbRXvJXEDpX
wRTNBoRQ5JVgkMSVnGVcclPWSTq9KNNA96yiGlqz0FBGZHnDWXHICicQc98qmsFbOTlLlqFpCgCu
joL6FeJXVnpJ8TCrdVZ7TgBFUeRhzFXMt1WPTQ4xbrjRqih9UIxhrdG/9NNiRB2yOOBwFdBsmcWN
jiuhooeqGOA3wElAodPzCB/tlBQaPCQ/JoHdZDs/oio7jv6O6afUiGghHPmO8oITcHQMiPJhDPtx
tKuS+Oq90ACNmf8RfSfSLQn6eNCfzZ7jv+APSmqICmNEI37zMRyqkCai+h6S7TsFpHL6aGPayuvs
Uj9I+NNt33Odx/+cYGGqlOMJKM4ZlFU5VJBSoBzHePEe76cS2ONYMsHR7TvgIBrMso1FE5Sx4IhV
oCkfq7wZDcWTryaNKQqeThXDM7sk/ZtMK5T9DJz/UqKFRJQSCUrmClCwqbY2P34NAJmwdmBFwHMA
QCj4b/iBX08xKRA7dfT12JUqPd6COCa5Ezl1G8Qx5tUBYG97yABKXg/JFtw1pMS5rSSsWtm+6/wC
eiggxZkeg1Mlee7c2gxAeVaO3jkHmySpheyB4crKZUcyDBYU+CUjtb4PtOdQoLd/ueuMepJiwct9
0pFQ4V7n99JTpYIved8FR6bXUcnpBLvlN11thm5X7wDHVLxveXXK6uqdOZnFmgWw5QKwPh83VKNM
4qMq9V3WGLrFc2gXdR7vWeDmCTZVCProoq0qZww8eScGXGtjroQ0bMxNXQo8y+iKei2dnJLsSz88
saRiiA+i0jKq6bPLKrd1Gqqs8t0yklFpYxVV+UihoP9U7FICpyfkcQIzqgt9Y/j8SBmrUrsOGdvq
4ENeORLXRQJQE03UKog90DMGb9LlyfTB2pU3gP+4wpMe0CQ6Dn/5ikQj5TOQdR1G2ew6Kw0tyTsJ
slX5NqA5mVwQPjnF2ad4EKFkmTsJs8Cpx9Ad+xrajcJ2mWJpwl6RTMN41lxfphq3to9TejrfRxQr
f2bGQXM7P1GJorR+lnQ4Uc+eSgIf713pkDw02l0hG6SqX7Pue9izcZOo49quTff1yjZen+hQ4d8g
0L/ctUHqxNYfc98V9Ts4D8/0HwcO0DgS5LtGp2LrRPJ9rYCy3hTN8j1+4B+7Z9kaelNhewEykTLG
Ne+Vc6KbnWe2nGWodA2WfZ2oTT/tr4+cJWpyUyhaUGS+28OvnLhq00uWpO38o4K+YX0SLHmfvIyv
ku9oDxy8fmkKlFdWfqafxtBsqyCMi1s4gVgn/MblVkkp87tG0X236iIrexiK57Swen/jZZDK/q65
Q5tviuYthRqxJB+C4bPkTVXYaMAF9QoR0g1qDK3VsUOB5wifW3FrytwGE/QKu4tji3n3WUTl0uIi
B2zc0DpRHqQvdEi9J+OxZtsSbHQ1irvct4wR5wizucKx2Y31G8jHep/64TZ8igYoiqS7WlnDcKoL
Z/Ri8TO/L3MJ+CRD2XfVY6XaGHYkVf8Y+kejpdEuZC9FQVIniV4w0oSgTUD3kd6zzIkUcwwOfm2r
yovYm8OX6m997lEGMjzbYdK2gcc2KuiSxEQqH+FtIPLs+qI1TNMjNOzuNdWWQPn4x5O3WuvG0bZI
T0AZBnB3w0HVbHk8pvkeEnMYKwVTo69DRw/qz89paeaaVfT7chOCbeIVQyq348BCBEejSQVAHyka
aivKrCA+aFXt85zqu3VkqwUFNr7wtwxUKibAWjERMYJe0+GY1RhXszD+VtEU81w7VafqcJSrlc9Z
CksXnzMldb8CM2QLM7+rPN8djomMsV+7iswOTfSAJ1nwXA9Uli2Zj0xdLFdMX9XQkKb+3ohZQGxi
sR8TmfNdyHQnYEZooGNgVBpRVBs0AmWakDZeG0i5fvJPRlGSRIY8EVfPCyaNP0pyWfqBW/N3HCIP
GyHE4eukyoGnSEkv5VYEbVRRMXYCkuZWx3UMQKKt+yse9PrhjC8BE8xUBpjqa/OR64TlYiE3UuBm
OtgARXQx7pRG7DfgJxJoN1TpodJi/ZwJ3b1f8/U+NaAMliUDVIYCQXzN1MagAx9HplgI2VfOeWtQ
78UvhDgCeC3B0wX03uxoYB5JC5MqCN3Gk5wyZKahlRRQ9krb5JUdQI++4rYpa80ge2Tcc1wejNKO
NMCVP27fmesmJZrdoH9AWogfDjIJM0eu5rI0qKD/dtUN9AqJ8KLZwxHOKpKhfLEVFQcVw7fopGyZ
e9vyNUBosmzAODoIk0TlLFdpgcUQKyOIXbW4Sw2QDO811cmie81zJfWTaUdIdnsYt+DvatWqoEue
evxrLp77PDODVKDIZwA0fe14IKtjj+p5uIOplHA1lZSvQN9AhWvlAXhVXpp98uSSf91oQY5lDnlX
5IoqyAp6uCGbdVUFFE8sWknJoGPcZ8H29kZdVQ1gFCRK4L8DSADU0LMgx6XA+IZ8GbslIBGHKlvx
FdNRm8XQi79+FkZCsSuBU8dfLwx32vDcfWnSLr9rdbpW2P/pCV1aQhUC8zoAI6H2jRrT5e5pZeJl
UhDF7hCPO58d5WEnlNrRaw6FW4yy1WVv+eC0FLmFycne+fY2LjxQ8Hae5rZAqoLa/pxpMBE5ufEC
L3BLwSxFwkDeMmDi027jY1oykpQbfm125fq8XJqcXa540DlPaI3AHYOcRmJDYknAANbbOCrfHIpM
t1d4XfAB5Hyiz9F4TAVCUONyf/sk69Gd1kLQaXSxGTQjJO8znnKdtsaTdt3UR6kMvhXIPqggTIyD
l6agFe73gsaYm6X7AYxY7Uh7jJaK4jcqOsp724KuxCpsgZHuoOono7bHY4+w01QkFffRWgd3IR1F
jRQaOpO7Fyaa78vv0eqcMZGLmVtDg2KilxBpwj2CzsTmRhC2b5OTjpbkQKp7yTXU+7J3/Bxlvp5o
a7SS130lbA1I6lCahZY66iaz+5TzfVJmec3cUv7K83NbPlTcvQRWrSGw/JCoHob6mav0poResbzz
DGRnkSOC7EtcY6pZOn6TwwD+Er0fBJvLXYmyou8EvgNMSpKQDhlNuoF2N+Td0alxmFbEJpKEtffL
ktGJVBOklwAbglvo0qgSVYGQBGHkxoGuO3ILKvSueRPqdg8U0ognHvvXzLw47RN/An55Hvy/AGJc
mhwKL6y8Abs6yp/ysB00gYwJ3htyRZKnHsl4FVpCY/1rEdMfuyD2xAg+yDZRa720K3ZNzvAIZ66m
tuNRAMPJJPai1eW44rumuDLznOBom1IapFj472yBUtPxg6YHEQocAYRkQjivlSCz5JwvTEw/66/Q
5sE3Y8qfRW5QCUTQI6hJIm//Aq0R98ynb4NEIAJQRQfWk36lNbV0Yn6vbpYMQcfFQDpURC4or8Ht
nfYcZbEASFKu4bmrZTqNWZJsbjvLRaN44WN2aRIXm2dgYxAII29UkVsPDAOzZ08qzEDyKetz3Mdk
LSW9jrIo+WNEB41f4IQQyWfbm7VRMGZYI8ZVBTvrdJHUaV/sRmF85MKSI2ANjkwfuaojNDmQYQyj
unLQhCYoukCFoI+pFQFjbzeV+qWxQdo3IRfuk1FcHWm/rj/gU9FuQqEb410g0Ln81BrEGHkyCvg5
kn2joOyKUT2iS3dVhqnmHUZT+WoD9eHbP8fi+YNdaeLvhgTGPDrzmTJI8qBELqjzTH+oHKN44kaa
pGfUuqXSbvBC7/V9xZuY+eX9tSxouqrzG4YZuqk3avDQSBNni+Y9MR/FPHZB+RkeuUzHCLUex/dM
DqC4HPKndMzGjaJ7CR3y7u324hfOIuoX6LsBoQmGyZ8c/dfdUyQ/yvu8jl1QE2Hadi8pZldYcgpK
lj+3LV2PjuMI/jY18yRcnxpeJFWxKx4xc7l91WK79qyX5jWkIBCwYhtDmLs8ohpNreTEIjI4/kld
7UZPZmbbDZwxnNnEiSyjPXW53a2XSGMUxomL8nRlZqJAhjEisWbdXu7Sxv42M3PQhZ7FCeuixE1G
hinlHbimAnEP9ph+rda58I4ChvmfFc2TW7HwA77RYUp6EjdjRrQX/U3xiW5yGq0tlMBCG1pG6H09
3V7iddMWv6iIrAeD3CDzF3+KIr8OTyBxDAR0eeICbmah4P4OzrYjs7/ZqSI2M3WASzqzulf3YHUb
9ogfa8nXQnC6+IDZ1VEGNQRMMU3ckk8NMqhQAvOjIbVvr3OhmnK5zlle4csZkPt5lri5qXr3TWcW
JBctyGhA4pYTneosljt1TYdrKZu7WNzMGap6VSqygcVpp6/yE7KamyYy5deeohK8Lam0o9bw8XB7
qQuxAjZ1SHwDlS9BXvPycvC+6IPDoE5cLsKLsi/8DwSNdOM1bQT945DbNJ3YUyiZrgFKrwcBcJZw
ioGF5IGDxOP80jI6OD4aRU3sxk0RnFjd5wJCsS831M85AWAspRj1p6n29uzz0QB6bKiQKwcIndYZ
DYcoeQ581n5FnFG1Xz1OQXMKw5z7wBVUfEdqGw7kHIZeBhgkKeSQlIKclybPVG08+soIRpGwrHIV
bYnO+OQkZM12H2VyhuKioVhC3AcfUh/6IRSKWBkd2yruU5qlKmKDrNRpZ97+IRYv9UQHhniNUIj2
0uV+iFmrKEVexC5qCjXXmnpFBB9ECd6DZtDuoKB1rdMoBC8UVIl9ihnX2x8gLoQlCG//8wGzx4Qs
8ymLQYDiDsxpFB5g0iaEykm0q3wiSTQqiPapi3Zv6wCaokliBxVR9lxj55v6b8m9Bs/Y5bh+rH3s
OEilkyewf6Pv8j98JkDPEEVRkPJfcUR1GIEF0+cYg0fsO3znHXYAKTjIsks7bMy2s9WStDrBc4kW
fkNL5ZXz7hJgsltqlDHtkaZHW8+z0LCMRFpG27bfliFiPyk0wrPzytcuRQUZjXSgfYHbxBvt8ldt
UCrnxl6IXQhxF+q+KSISBTYqhVB+JUz6hui8VaPK3zKBtNHrkJLI24H5Gx9HVLQyi60uPRsDVTvM
tb0M7HEA0CExywKc+2vt9yVfgNcUnvR42U+PuMtv5YIy7AZmxC76+63pN2puFsngEQNbbqGxqpI4
TjKnLLk1nqxpF+YhGt4HiJVpNMeY08PGZeYVkSpjl1Ted6pegnSBNIx3SlKs6WUuZQNoQWroHEN7
FEH0cpG5VvhKOYZw7ZIg075sBosZ2TMaPjs+KtYaJ4uRBOmtCGwfikGgqbk0xyHTDBswurh8goEn
wbBZQ2oQZNVndbDRGQhfotEcgrUANjmL+Yb+NjuLk54ehB4rmsQtVKIW95pybPi9buOCQoQt7zfD
GqnrYmqgTlEEEDIVULJZIOmVohKCYEzcoUU1Ahgj4lUfImDrFWnEF7RF9PsAeRGzuMFsK6rZPGIq
4P0G24rjX2HYeWtKr0v+DMgZTQG3OTSdfnpav5IVvhA40LVzyJICo911A0ALQq08iVylHCXeCPZC
VviU55KQNsDurjw0F6ASKA6gOY4nGJrkYM26/OUjzQsiRYxSl6sKorJXbUCfT3Y4bSdJm7SvN7H/
UOoVhBjXHPm01Vc/Puow0MlAAVSfJ7yykABP1MJyp0CT9aHiU9MYARdgVtQmtOQzWqkvbX3AVD/x
E1tRK7hGvApzCwP3o4CWXmDHBhjG7vrwWY9N3qPg47vtGBeuoYzjMtVt8A5DqeFydzhQsjMhEVK3
9mLKSVu/asGOcTTWkDYLnSJgmfD2NqZCpQq4yKWhomhUPY+k1I0P5RO3TUhFfWDXHx+Fx8+SQA3w
9rqWqoMX9mb3oBvTti4D2MvIMbDlv9P4xuP3eHcfHVTykhOJuhX7f0TvhRt/YXcWaNJUqPSRianb
fuJFAN2KNHhPtY2S5SDPCDdyqRNoL4Cti++fKm7v4XNyM44gjo1K6T7LrSxeUWZYuH8XXzQdgV/3
jxtl1cMDNHXRLp/mBXKz5ROc+p4IwXfVr9KGLNoDaI0H7zHGO+c8Q8MQh1qVw97QY5DSQdmVbLNN
8NTjNwfGnvKE5sdpXsaC5jN1OmJ+JdCZIs+3T8APZmJ2/abc5L/fMUtskxbDx4GBE7AHIQkxiITW
MAGxK87dd/O2qcxDCnBrTnbuU/fx8LBWiF16RlzYn4XxKm2lQiimfScAtoKNsDzg/ZKxTb/LPCw/
wPMwNB/8j9vrXup5/LY75yAKhwZ8EyHW3dBBIRi3x3Obxp4VjBtT2t42tpBWXdiah1W5C2M9wBp1
bd+CD5bV997w3PvfqxCZpWLRhalZKE30SM4GCcuSTgkGbVCTwYxwu686PHJJKd+xPx3Aikdvrba9
7Ln+OUfzFovi+0gqAtzoQXCygjQZ5Y/8Mz/uom9gdMbI5EDAklnFk6iuVG4WnfMvyzMfhuMDOa4R
u8tLD6oAUB2DwDcVV5PjRZ8FgXqIT2MYX5nzapSdysmqD3Snwu0n9KMCxQeMPYi2vOWySd0OXZ7I
Lt/FF15pKK/bBrtDpTJBu9AoV5gBluI1fud/PmbmrtIGwua9gN+Z5cc2sHq8azgacTYG4mMgePaJ
ya1VyJZP8T8mZ0Fwev6CZgb7LCkHgdk1GFLlVyCMhVVSkYXU/mJxM58kimPJjBRnyU5NDDjy1DvR
0XNuX8qlTh0IK9EbmTp1AJXNtrDj41yIcjl1n+2MsFNgVsewJ3VC6G5yO+AzcTrniYLUd60TtgDH
QZj/ZXq2lQan+X6sTU7XtJtv9N8wP5raEz35NnXSkdK/8TH76HLLt6OKmrcXvhz0f1mfba/adF2U
1lh4+VlZeUgCBUH1TKVn3twZjVXaDx15QMndXCMuX3YS6NYDEYo6zhVzeShxQRJ2eM7E0id4tHsp
M9UCQW7EzPujrj9XYFisIVcSbOGlyhhcqmzl4ixgK6B2jKkiYKFEtNrnwDhNjrsh5cvE7VvC9A1g
N3V19C2guHB96fCdRPbATD7ajPLW2ERHUAIXNN3Itqpv04PwPSYWSmr1noVOujaStuTJwEOAChPc
GdoLs2PRMb8Vu4hPXEOoMS+aoX5RDClMsxycH/UaVHHhHTup4eFGQ98IVLmzCzCgxlSAqxg14H6Y
ZGJSApTSA8bVN7cPnDR99zzHwK7DX8EWALUzQ9KASlWr1qkL/nTto81Jxt0nPjHQiHwW3ryC8N9V
3tOqI3m+i7ZlYANiPoa0/uz7DZ+bGjMRmcfEjOWdjzaQuItexAMIZcV7EOt5cPZ//cRCjAm6lYLj
Yjz9/emzn8TrpKhuggahWzXBSEWLjqoZsBFHvsScD8e2aUEypztlK4M314QsMnDb02HQ0AWAr5hF
tTAaNM/X4AM9lWoHQyDo9phha95nVKYK2D43NUFJq/gKN5XrMTK0lgg0N/0EK391COVts6ZxsPRo
vvikWdKOHDYI2h6fVNvmYAFX+21v1ftNitHaz/yv7GAWNbF5MOw1VHxcOULTcq+O0K/tmB0hCA4C
VCuMiHdb9SF6f5X/nsJHba9uk0NIyz2oDGvrL61MukvAtaps7wTqn6hE8f9t0QxXvMhi+IX/MtCR
w7sVgI/L1wIPWqh6KJLMlYMhKrZMa8DtV3tS8tqCBO+5DqcJGCkcCmjIiWH61IwJ/zzUevKaSQaE
TW7vzpLfAJuDAm0oMPSj03H5NQPgBAreU5nb1MFo81WW0khOPquaV57aku/JbXML1xltfXQEoduJ
f/jZ4o1eY41SaZmrSZq81UMB7wPUL0yNMxQqFXpC4jJeq4/81AFmJ0CBujaAapi1EeGFLhcpDkIk
5E2duWJsqgopmYUrWWaO9FhiXnMjDI+yWRxLdS8JjpaTqERutsYesPRaUTBJAW4JHhcTsIDLj5CG
YBCVvMlczlGFo1iSDkwxhwKj+wPolmlj8ttKtlId8qL2mJP8U1t5SiydPDhREVKF0zQnhNsuv0AO
fFELlCJzPz4icDEkf7JzTQs7/Lj9Gy/gMHXYgdIWAiUkxufBIU9FaeQDrBQAOIKFVuO5CApS4zQV
KEVjFiFRMcui0MhHMab06ThaynNkNLRQ1kROl7oNIOlC+RwkTBAmulq0qrXotaT47UG/nO3c3RNn
7gBbJ0hSvp5XXO+SzwdlCOAyYDlSNUTHyy0u2wDcIcqQ4UmKxAQpwL5MiJpS5a7wSANgFHJtspaU
LbwuMF2FCR1kopi0nL8uUAHjhIbnM7fjc0i3FYNGxEaQnVzxwKSeQeRQayXfAnTo3Bm+txnbVUze
tcYHZmnBeDyx0UAuHFnx5cJboWAebj6+wfP4F7STuK+0B47JTEUPjSShzAKDIIGCBEXXhTkxMpCG
3XmRYgSbwmujyASUIwVqq4/9ETx0TcMOELAGuJsfIvElzSX5RetTMB7yQQXBX1kLBcQMLRMOfhfz
BjHELnj2clF5LtOqrexE42RXatNct24f76VYBigFeuwARwFkO2ebjONeLj0jz90soEy1BKj2taOZ
TVovKeWKD/ENn8PtRFAd3HfFNL9A1Y/utbBV4GkBlYaIkAqez9tfNQtyE4P6RB0C6Tkeg1NXKH2N
D6JxCEd26FUAeJU3I3y+bWDyzL986JWBWeY/lpKQGv8h7cp229iV7Rc10PPw2oMkS23HduLE8Usj
g90j2fP49XfR+54TiSZE7BwgQB4MqJpTsVi11qplLeKk/zq6635ulxvDPVrtr850vy/G18rrJGPi
gswPJrnLQivwmm4mmKTVk5kD3Dr5OV7P18fFZ3P+sQJ0I/yiZkEWlQtNQEKrtYK4sNIUdVShyWpU
wnnudBV951VvGHZJTjc/RcfGMDeVZD9p+bS//hHCyXUAYmJifQjZuLuB2HM7Z5lSxHnzw/hW3tUR
sPwU7YN6tDxwHUlkypbqw1ICYAqdDBv4Th6WM6lGkpIEI15N61NpjeGyAsQ5H6yJHsv7RR1k0tHC
zXlmkEtNJ2qddcbiFfE03KYbmiVrMmVb4QQiemGt/fBA5Ct6Zd5oVunmZWwoyJFVP8gYaCCi/LTL
KKFNoEiJQmKDqLhoTIILdZdLf1c0BZq/GlYRO1YWVI0JCN8WmQVQGgRAOys01SgzZcEaf4P/s1dx
fbOrDB6ILya0Q5Ghk2dWxtkAMHJLNDC9IU0cjnqV7Mm4eP6wGVuoVM6+s6CdrDtrh0Jqmkv2q+hk
osKAKAKIVMiPsQU/y3gb1BvycsR3oEsa9dNA/3b9PPBPmPeBnhvgDmVqKLO21FhPe2+EUCuO5r32
TA7OLvs1qP7+Sw0iTLTG1j57RNwIHnBU3hU36LPVf6okAHChgzj/Fu794KgV2jsDextbaICy12o1
0oy3yZp3pHvoxhctibNK4mz5auqH8XPX6bJNCk00TPDtCq2s59utC9cNrM5wvh/Aj+sz9u/6nIsO
KTB6FtKTIGsDKnO5pnPiDeYCfk7slo6ftW+6/f26AT6F8/+D+mOBnamzXVN3imGXbCLHINstN+DG
lYEG0vkuP0LHIDIOfeLnq7Rt4vWBQUzn0uywqiPKj2UZN0jbmPSHPkfLSR2n77SebhbWRcBPl68p
fYJamb+patTbEocrXk7APgHLY5xyvmJgomRckKHBdh6a1xJBie+s2q4q6kAZlk+VU+3TJrSyPFAA
Ckj1o071g2Ty2RXCO30N0BZgkbAC0Mm4nIUVIlNN2jsAkWjZV1ogKi3gGzclILZ+0Ds1UIHFsChS
ExCjX0wZPkDkL8/Nc7urQshJBhdXAB4mgZk0CPVbX/+tZWagGoHahQYyNdeHLHRSZyPmthvaYFrt
As3bOB9/0NyBTkeJW1yG6BAODA4ZCoVgEgExeDmvOR1qFRK7RZxuEMtQp0jLom4GR/dFrWMAskDr
7CT1RqFHQi3Zgj0kQgHfuLRZlh50x3sVHslBxsZ4HhYvLIvnnCThhhRw0t0m8/ZAplmSLBCdJANK
jEh9AnMNz39p18kmHY8Lp4zT0vbdZZ+bsvwAl454dxHIseKlAIkeoFi5swopjLUvFTihxrsFBtMn
+ddxacH7fbu+N9hu50/DuR0+4Mr0IVNSWsYU4v7VkOSBUTHmmz7iWsEN6xuklIl5icKuc5v65ewN
W9OpblOX6By1c9uvy2+3foHGBZjBFeqH18cnWinG1wR3FG9Rl/d5aUcMUFQ6uNr6TUGW1LYklTPR
4TLZL2OdNDSj5QYDCdZOcbYBg/lc9LfKkob5IFO/4Mss/+wGkPSgVQ36K0ZyOWOFSqHkVellPOSD
foByE1rs5vUQUm9Sgl5BtmadUyVawEUNjKkaQ2ceQGG0gG7S3a55qabyAa1bwjpNoAvpzCxaWjsg
ATo3SHqFBMinyVR7RBODoIjRT/Ei9njRnhIM2SJXFYRGwxKU/Y3r+jY0LK4vr9AIsjgQVsIZAfbm
cmKQLDOnvGyrGEmGhuzo8mIO99dNiHYQLiycQaT5wa/gTkg+JpDqyfIqrrTO16Y3igfudQui8wAl
C3gS0HywRbkbaen7xsxUDAKd6AL0ljmSPgVg5xbuetRLv5klblM4aWf2uN1kUrxf3ZVWcao/dMTc
TfUcNKUkchMNCpE/ti40b5i+2OXKZNZkUXSMrOJCt30ULwJLQ3JLXSJPBd2iLg5mL9OTFa3UuUlu
paxJ6Wug1au4SX+kyxyqbi3xJsL45dwEf9rVyhq6ZK7iEWzvvd3NepCr2XwCYDIFxMsrgq4etn2j
OvVRyRv0uTKwXUhWaQ/t4EmzTbIRc+/JaquU0bEw4gyvvRK0qtl9uL43Rbe6g16wUDpV2cXO9tJZ
qGq5s9k69VDFQ/2A6ycJtQIalnWsWEEiwc+JtiVCQmBCoTeEqiK7Es9MDbabVGRqqtiaTrr+AJUj
X1eerg9HdK0iG+kAoAc5MciXXdooM6vrEo2tX+0FE50ByL0ZNS+UnjHhvOHSARsLaUCD935jZzTr
RM0qxhEJNrTqNdWXwnrJqHVMsjrsVmjPQVTs+uiE25NpIzDKoAt0Pzc8dGhQlEZzqljvAfuarYea
zgGapBxr48s8bZGxfiOg6zqQu6mzOUw8FI6vf4IonkAnX4Z9ZVJ7vLQNrqEp0baEjTvb/AnH0Lch
XxsMi3tcHUjd9zJlCIGjgYYOWFWghKJfmMt5s82c61pf0Eq7A6GrrU4OUGfmJxB+Art6yWXXvWB8
KMHitjFB80ZJkfPVCQV1Ya6wrhkEhMpvdPnV/Wjqu03mPkV2ULcEWg4QRtQPuFGVtESfPmJX8UxP
ZhKXtvVp7fsna9x8oBJ+XF80UToFgQV0O5HM9ZCw50556eWuMzFrvUN0f5u0Jmz6FYoawJCga7f3
pfIIALWVMwQ1MJdIPZvzvqw6ZX/9QwTHkxULGKoYIl8f1rJttE7VRkJiyMIFU/NrG0MX0egoI0wK
TqcNCVcLdzqY+sCfX7oByIeVdFkaEncmkpzz4PfuTXtjeIG2+ab5iuz6vz8W5wb5d+9c97RFV20Y
bMO8jkrL376pwxGaP9cnkK/wsUgRbQ4ZRAAoWxdb4XJkOOvJ1CWYwR4Nw6AN99bcJ2Y4ZAEoodVj
ilTDt22/vNnoPhIcKgiLS6Il4Qqe2ecuyKbIyZJbsF+g1YmhflaaPNQ8IH0LGVpOdO5dA0E3YECo
oPKYZyPVZodOVhXXSaSoxa4EFBYSNNlurr0DLVqCnLUuOyjsQuWeSzYuQbCmEKqhpsc5WJ0q0JxJ
BhI72lzcLb36XUvsMk68BFWduaobCIWUZJdUrnUHyZpmr7sLhVokzUKvmLcIFAQ8vq+vueDeBCxQ
B9aF6csDYX255OacUN1NShLTdCI7YFDGIM/gkJxJl4GuRF4JQeq787OY2sOlqa5sOnSp8arY2V5t
NE5CK8g5xGNuPylSqX7RTkL47qLRNrgpkEu7tNVoRq5Bap3EWtfNd1PmJFEConywtlkaWbqWH2pa
u1GewB+t2jz6JW6JaAFrPqpm6HZqM4XATaXOp2WjCyr6qEBdn3jhbAD3C/4hJPpQN7n8wsGgRF3X
jsQZqWvo2zTG3qKZtytru4o2y8zvzSShN9eNCqcFUp0uWDvw13zqoR9yY2OwiXhzxrvUMe7X9blD
N3RfTWTjE0SXUGGzgDmC4gTT/bscn1bleTqjlWvcdEfLfqhq2REWjAUlYlDkoc8DKJnL/n4W8VEj
dYctxRI31uOUP0JGbNa0oDUP16dMsE5MVhUMO2QeHeyCSzMDarAV+oVhnTLcp+5dhZ7iFji6qz7c
tMuv68YEkwa1AUR1gBsZlsOrQ2mUeCl0nnAaKSiOt4TKBKJFBiC3joc1vDs8LTdpS0/LSiswmr5G
Sbc0QFhHS3Bnf30YoqVhep9Qn8CbF1WWyzkr7YJaE1qSxy/QGfUIk2eoZMQ+0bqc2+BGYtMmT9uF
jYREFCmuMiI06LNIlfESBB4SCLA/g+EO6optvFYjDI0oGRjoHastT0hg/nt3cGGFC9nUflohcwEr
yrhfmmOXgoZxs4G5WksKMbJ546KXRIcO8WzC0LzuNzUw3pqXeQ2lOHjhRgPKFOV0zUZagv397HRO
a2sYFnVJ7JkVlJDxSIxQRdMlsybaaBY8AAOCeQARcIPpyTLWKNfX0H1IfnjJPbTLdnPpHtKqkWxp
wS5gShy4JIGAAtuR29KD0eUGhKCwPk3rnDqz730nM8kBIodG9K9PDxAIMGEz2dwP4mNt5y4ZVTwS
u0oVru1TQ96MvvCnTpJ8FD34UOwFhgqVDNDOeG0ai9DGKRudxCzv+KiYX0f7Z7fFFGTeWTm5wWYE
83CvDOH18YkS79AhgpwGBICAs7W4yzlbEhZdGCRW6+GwZmVkTo/oSnyatdS30ZaotjpksCC5pkgs
C7YL1HjwMrLg/gA80S83ZTp6CUpY2JTshTuY0I2pvy+Lr+pP10cotAPKP+C2SPTr/PurgRr20mpY
wbSFytTi1/1x7G5pKdkobM9x8SSeOaYF1iLgUh+uprQHL7wZcxpX+lsLMtzyoslU5cQmgHEA4A7J
CF7wddwQr6oOofGivFDnJeuQJaoers+WwFWA8IwHpMVEknE1Xa5KRhY3K+z6fRgWyog9+ZvlODPA
efAauledXbQ07rzbutlvkPNou1tpNUS06qyChTMFEApkLy7H0aRoDlMYDY2hMF7PD4YT4oWWyByR
yApyCCaKVsANAMt9aYWq69TZWgEk/HRq3Nw3y59T+pzXz9cXRWgGaV7k4JFVtnmIqbLqateOI43R
sGNPIICMOdOHwGslHpwHdLI3pwt9kP8YencWZxfF6pRlp9QTdhhkbA13iGBwV5X5A4LGfjqxd08+
t35lfSnQzWq3pXbs9t5xWwZ/elW9L/962IDzvIfHwDEhELucXWvTmnXIUDmj9MWcvif2o2Lf5zIg
t+BUXVjhLvu0GedaoyhkV9589CILYn9bI+uxIHKzIKxbJjjFbFfaXH4XBAw9d0xUr4C4qIFmnPeY
y1YFmac6WtZ+g1qDbtD4+gQKh4aiDfN8QEXxuOyCNMAw6lMZ5+o+a1q/UO61QXJxCfYmI4AhS6GB
KI2UD7dITu84dFzL2DRBDp/TYK1rKJB2flJmkhuDBRCci70wxZ02r3PVuXVhalVv7WI65RVIfOoN
cl6BQl+znh5SLbo+g4IA7cIkG/3ZgUgMqvbLsABBsjy1Ia1PjmP7vbWF2irT8JCNjtvtWbepugLF
aTyhouTr2tb3hX2i6Kpi37fld6AzJbMpShUCsQ+ULZ5U6NrgcRcwDkXSrdqGemf/gFYGfqeA5tW0
0WYaUDXIfAgOzDV01fBgIK3770sEF8a584A3KtH0Bmup07dZh5Ic2Irj7+uLJ4qpLoxwe9MZMgtk
ADZC5M+K0P6hQPYcgiiq72a+hza1ChTd9lAol/hR9rv8Rj2fWW6j4pGcrjPF4LSpDqdmDFNI114f
G/NK10xwG3MdtiRVE+Al+iyY9wAg2qB79DeyAr9sJNymRMtu4MRSrYzn426RPH7Ev414CS9gAylO
7r1Qe0tfJx5mCTlaPZZdHqK7DIv/35/nZabr3p60hFXaq5v1ydyTV3L0guozECyfuuhYK8Eaeeiv
KEusSUbFy3oWZOybGdK/sTJ0/V2P7ntRoilS4gPLdHxc/z+j4w4v8XqwSghG1/uGP6CrZAWSuulX
kayDo8gtMfwuk+NFLo5n4SlUHbS0tJAZvUXBRzmhUUv53vEc2Zfg+p6WmeJuYpRpDNqNMDXrkBD0
0NQzc0OtQ9pZf+6Hm3J8pKssMyazyW1CRV27rm9hs0Ytu5uhREtAptn1KxqIeqdRffWUm+ujFG6Q
PxPK57BSdPiAUzYxSm1fDntFhmjiuSosiAMMGoEGHiJQyuEfPFlT9wlNjDJ2jMCLH5tTeVQi52e9
7/1fBjgrj+rBhIjA9VGJQo1zo9w8unRWxsmB0S5Mo0eZDrroGob0OFKXIGci+8e5IT3Hy1kxPYAN
9e9afQup9IMNIbvqoSr+fdUD76s/lrg9mDiZhn7bwLo4bViDAP2zhW81ye76bAl33ZkVbrbwwJpw
NUDHY8uXYJ6bABz1rT+lEAynmp90DGchS2p93HfIZbL4Hu87vEUtbmRUT3NXsYB+6QF42Gna/DB3
qmwbCIIKZgW5WRXKAMDZcO8ue63axagqCLa0CzSnlF0xBa1h7fVJ8/v01zrOaBORn6aviSU5Vx8D
UVhGGv09mQoIOzeniK/t0aXA3kya5+90VEyMIswkgBuJkXd411k8aPdNjngayAZTv53RbQZP1954
SkyJGZ7ihTN8MRi++FctuVptOoA9Vase6vS5GCEFU5ZRCVhpN3zT2ycNWRNvidcvBdmjWxTwD1pz
WJVGQv8S7hpk9FCTV9EuyOBm1VU6w+4IBmyTOwPFR2t7un4UJAZ41XqDeB2E82rgOJzWT+hLseyv
GxA8vTCXTD6UQTxZWfwyhi9dYySdg7nUM/NQ9tau6e+pejuhywl6rnT0WC2qn0Ld97rdjxEazDLc
OdLuuDl5N7xaHotAFpitIjzBut86aN45iQbVBWNT8goTziK6gjLICDt+3LFbCo2W08KMoXWUo9zj
MS0ZzkcHj+Gw4osHAjgUcLmAHVQ4PdsyWCgzGxH06kOH2K+hbXJ91mRm2EDPDhgSaIB5MjMEECsV
DcF6ertaMvaO2ApDrqKTI0tBXlopOlDPxmRDDQm9I5AeSs1XRdYEkCdOvp9hYB+AGEJ2E9APfsYq
lD3RtgVDuYMYCkgPXo9n410x7k39xeqNIEW/EBCmo7yAlJks7Sl0IefmuZksATzOE4KD5a4B3uh3
BM1v8zxw1Vul0nwyQRJF9cn44hZWNOjtwYHkK1HAN7GbTXIEP17fhopqNrYNqFnAWHLXt9vX0EM2
cQLNfdv9SvMuzLVXSHVH8kn/GBdfmuJuuSWtLKVoMeqigxJqu8vSuzUvIaS9BiQPa7CxNUhw/rq+
aUWn73x8nIdpEnuY1pVULDHrmE9QA5WcCvYDl9E+GxW0+YCnM3GHc6NqO/RnUDegA1UVK4jmSPlj
mqKj2QF9qZ4UmUaxyHMZug5/D9Krh/5dl6ej2tSGmius5eiMstOaqQ6SVVlhuC9v7NGp/GlcHjLH
qcLr8ygxzGNrnM6gaNIFw4TVOw7pHFbar8XaW+XnDCjQ68aEi/ZnlLzLdDsdovwljM35b5fcJqvk
90Whwtks8nDyogKQtCcsHqld3zKfUgv9ZyiFfo4kmBQ7GqjxMnw26g88esFxut5Rl6mKV2QR5+GN
pMNdk932v2pG2YU+7l43kgg99oLJONoyrK5w0SBArEKLHfAJvvTPUHtkHOGxDXBZ0xskU7RHdF2F
Nsjr9QUTepEzQ5wXmQrFbEoLiM9ueZ3MwI4LGvVolYJmGf+bIe60FWjwNG4DRlR8z3bZ6q9hDhKK
5LEruoIAxsAtwcjlkJO/PGR66xSN0WA0C3lZ7Je8v6XZ2/VxCHcgipYMUo8LiG9U6tYZur4SHRF/
pPgkgETz30zUmQFuDBPAMuWiw0Bzo4UTSJN5oEriz3d6zAfXd2aDu6oV1amW2oCN+mj7T2iPdgRQ
+3jvRc3htfOrgGkQ9FEX/KZ43QaBGzwbuzaC/ooi+RLhgp19CJvts8hE3SCwbKz4EAM9roY7dd6p
7efrC8ZrUf0TMpzZ4LZ42dRd0dew0cU6+Mun9lT+yH4Zbz2aaURd1OymwOr85lH57B7acJTouPCy
3h/Mcxt/LN0MDa5hfozQ3ctfg80nx5mEpAm2k+krvhPUOyDmUr/42kSQqsfBQMPGT/lO29Mf21f9
J/mpRdqNjr9cnxmhkwEEh8kAAMJgcRMzktJAz3YDzvqHEUKgGpprB/vGyQ//mxluAuyCaaq3MFNW
R5LdGvNb5/gLPRjtb6Bq/8YDnI2Ju2a3Bc06EgYst5bUHxJ/ypHKNSQPA+GudcDCt9AwAloh3K41
E69S3BFGnOwJtD3fVr723bS7Pm2CRDvikzMr3PJoBLTtQgda3cHaQMp7TA7oozlb3yfnBaXXdnAD
NBYqAVvNZEUhoZODUoiG2hoaX/P5VqNOaK4kWLJcG5c96y3oo0+7Fmqka6EL7hoyALCA84vBogSP
1/D7fct5PdNNhzmnLt7maBMxtmAS+VWILiyWcTs3o4/oM+gQ7FsPZYriTQkUhSnZOcLTcPYFnE/U
VhNAuBFfoAaz9a0rcR7pvjoCvOEUsmBQPL9/RsttIM/OZrwkErikTYP8+etSflYSD5rnX6/vIVGI
C6EPDVgUEEBVHj20ORawfUNBYus5a29qJ+ydbzRf7630kz4Mkd4qu+sGBYR8KEThVmRpKou10L10
6ItulaSqMgBQvM489rNB/MEYiiifpjnq85JEZmJvOzzx85txrbMI5D3l4A39+GkuGyPQ6qk5zkOi
fKm9BHq9BJ2jTGSsrXaFTgN4pT6FsEM0kRH8Ijq6xzLrTGCUFu/W1XLvBBhrenN9TKLFgoSLgxIz
JJHAHbkcUpXWSg8IaRUrbr9DNtZv0HZ2UMuoc/+9kglmz4QaO+P44JWrX5qarHwu7QpEAwuXk95F
KaTfFFWyRsLcDUNGMpYPZCl5EQxGCkz6DI5l+TW+gFtf71GghAjx4/bV6SWuUjh5f2y53OTVQ2Hm
pY5ThcQ8bY9WfbS0G9WSpfZEL1RAZBGT4T0HiD/n9lVzs52U4eq3VE+CbV7TsHGn7yaFxJ9Xzz/Q
0KnaaWh3YJrkNwEUMbq+R4Qp2rMP+DDOZhrACwHKvIEQkQ/+yxc98L5NP9PJV+Zw+puMDjTCXKiU
oTABSffLjaK7rVmnKsZLqgMQqOvO8mQjEk4pEyBzoV+PHclW9iw0y0276dtZgY/qQurut9NAdpV5
mxkP7rcSgnzfr88gu834kJRBtv9jjrvtiqXKgeeGS0SR/jdriJlM+1RvIpsU4TBIgjKhX8TOR+XN
RosFXuRgGYam8xyslqEEG90pUDRc7gr3xnKLT0CpfltqS3LohMMDTRb1NmCbEI1ezuaaOGhHn00k
LskQpu3JHkEvAwUE1b9M1iCSLf6HqQTgCFQj1snmPYl1tnLdWDIlO2Dg67bbtUoTqbV3rBvZnS0e
0h8z3AZxNmSlSDEyM2AI1dke3RY7IItCPdmO+ebKpKuEZ4whlhhp0GElq8s5VLOEWrMDlpBef12G
Q2GSU0e7g5kCr64GHa33KF5l7fPQm5I3mSg2OLfMH7cqQwnVrkk8pWFvoQEACa0U3XR65YiFCTyZ
JqhoBSECqKM6jIAITQcvR6pVSoEmyqBOaP0DtfOA5rd53UoCHtH6nRvhptNeVMN2EmyTyjlkteYX
RR3OY+CV+5HIMH3CAeH6hP49mKuA9nEDsrvaHCECHLs2MYNJW2mwKTmAI5YqG5bQlG2/a0NgBB43
d87Waw5rMBLXxmSfCm1bw1p1b3QA9iVnmm1w/pyBxsAYiHgJoFB7OagavZu3tUmA8nXRtnBcwjH7
qkKCrJS1aBENCZseY8FegNfihtTQKhvBbCLxWh5rk8Gz8r8ZypkFbi8MIx3c1QBQOutv6zKauoAk
N1SWvRcdo/NxsHGeOaaiVCcbxXXoqVpoDYt+7NOjCnHLJzehkTtOX67fKMLlORsT+/uZtQwywaPD
AO14Ci7RlhsgSo5OsDQO2lA4eFBdNycYHPaBhuosyL0OQPSX5uxitmhh4k7pswUN9Y6z/RPylfpw
pO0dKR+uGxOMDUl/4DcBpEPqmhdh8uqxbuaROaT2sPYx+OAZVAMnmYahYOOhkoPbH/jKd290OaYS
9IeUAlUWq2BDW+hKPR4tRXZgBX7owgg3cSguLJbB2AAljcYuWKdbt/ZpC8kViRcXGWJCy0wZHFPH
x2jGam2rV+K8onKYpWakLC+2Uvmj/QK0sWQ3iBYIIFsAvlHcA2Ca2+q6vhKlSBSQULR9UkZFfZzc
cJskca/MCjd1TmOVWr/BCtGOFjpWqr7ePhSyYFMAfmF1EpA60eAQk8dXSkalhVZKV9KY6CjqGl9c
Fxmr0cSt79Sx15ux0b8pAJypqGWnpvtWquY+2ycoaWTayaCyIoAoMwItGeAtIC7ERBe4Z9JA14Ga
IDCiHhVlS+a7LmCkSner1amfpfdmFRheOE7PqUf9pNJer589Xt+dZfRgHrhcgI/Bx7Y4Z2kqw7qg
PQ+NaZnvm+Q4zzetcuoyBSW/6QG3zi7tV+Rn+qBbRjVAO4dZbSFIfrvYEFU4Wcpr4uzGcj+PdxSY
3lk7TsYrRVJD0U+5vifDjSvT+RFI5LBvBtgAzEgVmGJuyjqiKmO29YDuO2GVo3Zip4fKMwMQfLLA
+U0sv0nXSNG2wFEmH181qX6d35Xzrbag9fDm7PFc/TT3shcvmyvuDgVI1kA9H7RsSEUxr3rmpNXF
nvDmBUhb0es0WhAk7xuzHSSoSMHJd1Xk60FlNxjRg/39zEoKJdbMa3IA0qoj1IUV4wfeS55zLyuB
C/jlwPkjccbeMXiNGpyhUUt60+qgtuB9zubjlP1y6HcKYZzaKIJKDbt5Oy19+sn7UXSvA3nN8unz
COVj3H2OWh5ATZfEeAIHwQohoCQDPARaF/c9M7aCAyg5kBJaGQzV+DZuaJBaOI9zI3PjIlNQeAQf
FiUzKHZzL5wpybekpT0EjfIydLMb3Sr8eikCj8pQE2JLeNiAsIMl/SBaZW65i9aVZfw8ePu5vWvs
51UGfBJVDaDY+ccIF9yhhKvQGd0J41x30RrAC5Tqp+JCoTm17pzld78vLGQT1mnnGsPnLOnDLDkM
xrRLkQ/GcgIJpsTDvwfSGcBWMC4UeN+4+7nlLBTX7poNgMCte9aSXT4f7eb7IqOvCc7khRXuTFK1
sQZwBEEJ2DcHyYZkX8iddzR5BpYGdDwkmniKvKVN/TYkgNgO/RFEUHK0vFPnnt6uu2hB3AI3B/Y3
Holg5/L56xXySqjtQ4AOdUAXIunAcvnJ41/YwHXoGchzAmnNBeV2B6S/B2gENsgXa4tJChawjE4g
2umMXfofG9xNs6oVSdoONpDcBWDSDIpyh7MO9UsvvD4a0ZpjWyF6BaILuCpuZ8FRTI2dAQya13dm
nvtjKlPfEcTHkHv/Y4HbVYkH/D4hsLBuB3UBoMrbQQUKtAEQIyxLMhzhxIGWDbkWkFrBo7l0+MbS
YeImwITyRyuPVhPJ1GMWXZ8y0VaGygB+n2W7IfB7aQOonk5fE9jQnh33Z/vojE9tCsanJGoVztuZ
GS616VA8PZ2RIe1eFKA9fTtpkO74ojqPvSxKEKTFECM4FrRfNFQE+QRLrdMUre6B26ZV/8kx+89e
qt5VNuovbmF/0RR1D+4+CCxkkZxXwXJdGOaiZQXKIFXewOPo6RL2po78Ppr92pZvogfK9VUTjRFh
LPqPaggcIW59uWqpuTmpMkHfdEPMuGk33vy7+eQWofZkqOjOZuu76/ZEIQGqBv81yL86kEsZy2pA
SJDUrXZvOUO6Kwxa3qXLQCLSjcWuq/TBH0sN7IkkLwIDqJPAW7o1yCEEhq62+bRbkbD/QuYqt0FQ
tGi90yESuWtJu0gK8qIk28Xn8icH4quGixbYsUuMOPOesja/LxKo7ian3PN71G4KkqIF9Oq71r9/
1KLTLeJ50D6xp3lYLHpvQMI/w0xZeAkOGnoAaz9dFeVVW5H4bp05Z+4agjw2Y7KgkSkSAdwuSCht
nUZHsGL0kBhuI7dAO23LDSGWejD6k0FOqYNuBKsZ9C7dF5mvOTva/qL5YUi8UG32nh3UC9LHEClH
J+7Ca56NUXbyRe+cs6/8oM45rH1aJfUIPgqJpv47Mmb+un6ajHGnQCQXQPBv2bw90+6mn+6Msby/
vnMFjgeYdjToAPwILx4eOKZvjdJmJcKsiimHPdgJuhY0gTatfpoYIWCt/6M9budVzVwq24w1GfIY
HCPfmM2b1Ltp0C5tQvFP+StzQONBIR01/PdH79mbIFcydykdTC4kSn3FfVKM3red2VeaJVL0L2Pa
S+6kd3z5h033LnzC6Pm41y9dTwNnRq11xv6eUfWdSlASC7RGM4Zjp9hhA7k9gx5W9EwrukM1q7s8
cQK33Z7Qcvom0R7JFjeGAVHk4tNQ72pvlxru1+tLLvLD6AXFrmkUKdC0+PILXbtNnS4HjUafJuAz
FBD7dWfYNfoa2ZuxSuh2IleMqWfTj1AbGJRLa1njjHqNdglxWdeRWRk+BQ7HBqfMSO/b3vL7Xn/d
qH24PkZBbMjWHABlJM5YLeHS6jBQqDEBIQzhpC8K2vhuy8HZnq/bEM4jaLuM3wVsPJ8wqdUWfPwW
8adT/BgGmzEamFRpLuvQILKDhwAk4RhOBGDBy7EkJO3+EZHVi2ODpumqkQZ03NmpLJ3FfojfuueG
OH+p6L1BUxuBaJ+NO9KmXxb3oel2kznsly6JjD7dX59BQXAFTSukWsBVZwB8bm8A3FJPwzv6N3la
UvOWmrfqFDSucyS6TO5OaAsqrKiIQ2gJ4mWXs1ir85QOGugYbm5C430eI/TB3jfe3VCiAx/AY5KI
TnjHIgnxX4PcFuySoVqJDTx1Tn5vyq7KTHSg/ImODWE9Bkv6sBVmmOCYQ434L2bVRgmSyVGgiQn3
ZqGVN/XLCIqUScPKN41gzUIie0qIoLMeXl9I5oBzB71Sbu0gxWz1hQmoZ+d46WFSGCy+b7fQ2UYT
5SVX2VM7qU60bNOTbbdLVLjTQ6al3ue81a1bDdoIEtcrOvOWCn4W9Degdc0nDHtnyry2moGVRzPG
0Xtzu4cllUWWwmVFuY4ls/AfCG+X+6gdHHsaDQ0IInO+m+tkVy9OaE3kqKU2/h/2eu6FvWIerfGh
HLbd9bUVTzvUdBj/At6UJ5XSzaDOMjt4KKRomWol+hS2a15FapPh8Ti36B6HVtyBWdIkLMbFBedp
ocFg4+E6jY0Sq5s+SfabcN6BYUOOyUYOnH9VqmSpq9xiOLKx8svC8bf1pRxlKtei84uVdTUIDqI3
Hd9My/VoP9YzEx3t23AD+CNSi8bzk3ws9u1I7nrycH2qRQaR5MI+YjKuuMkvF9qzIVY8TeDj9YV9
S+bvmgrq8625dUc7L2+u22LOh/e857a4TbV5drJsjGjVZ8gQN3qiROlqOpJLUbh30RAeWEa8//Fq
ZjfNWTRUm241px7ObOG1zQ6CNUWUZW6ygyacFTrrvBwsdVwjY9FoZFcbmkVSmnTx6hJ7f33AoquG
UaLQPwBVJ6zn5ZcYdbfaE3jYsbk10OGdADhMIYy9m1I09aqMbEALA+/LnA+TxEmILlOEgRDAAhfW
wSvk0jBN28wsEsz0ZLx1SNh75m0/FqH7F5hn5L88mEFuwv7QCaLRy34x0fIOXY42BDmuWR5QJ2jD
YU1lD3rhkJBpQzdDS4VKJOfv1wmXQN/gZrMMwHu74bY0Mj8r3/D8l3gf0UlHshRQJNaeCl7/cvLM
xkzmnhEWSPcIkr6fo8uXTta/8Cdo3GRA+Rc7A7nmSyuglEModkKNtUaUfovnwtNgZM5hQ7c6yR0t
mjnEiMhl6++QPO6I62hDl1ouCqwFc+et79R3S/XLyiTPbeG0nZnhTve60Ql92yHxiAqunr+ls+V7
sqq7cCisCoDiDxoN8MwjAP3L4R2/6HUPWdKEkN1zSOVn5Mf1gyscyx87/HsRxTrauRTXX953gaY/
ZWj+0ZQS7yByh3iyo4zLIJIWr1IHx9SUuEjgDjUDUkkkTP6PtDNbcttoovQTIQL7cgtwaVJsSa2l
bekGIdkt7PuOp58PmvktshpDhOWw79pmIquysrJyOQdju6/H+nr9ErH8/coVDpOUS21OE2bpH3Pf
3unqewYJ5d9oIudh8EuMYMs28V+t1miS0mmhfO6cU+2/3Ndka7EEVzrWdVcETJRdlNB2paryAtna
cJrrm/5LC+Hc+3SmSHq1QGMrFliOdbizGTYDN/53HIxDcMOVazLyKHJ80H3uBJaPoE5PDpr6TUuY
j7F/3F+wta2nPAi+GYiOpD2WBb3a+sIM8yAZaIniODrW18aQXMZ9dmPcbpjxsizirb6gjvH4deiU
Ft1lZJaTPzsABJpEhulT1H9jvr6AaSSU/qjHYK+M/zpkoQ8c1Hsa5/j3VT9CldDlYQ0czmRkxGN6
P9uNKwf08qvJaai//NtlZHANVP+fkJUkjwS7S8YKwJGcfoEmf1uUP6biUg5fA7Cy7ot5HSks3JoW
/a8L0hJo3re7JaXqPKs1CSr1GMFTG+zLveKlG2fo9U4hhHCeMQg4bHSx+1surMxxajpGBvA9THln
y9mhhl88ciZgj0yPG8Q1pOnhvmor8dgCVw2SI7CsFtlj4VwZ2jANWUgqHujaODoa2g9tgIKb5jZP
AgIn0RN3jAovmaeL7P/rM41sEo+capaWqe3bdY1SmSxQSqWGy/VUasBEDyOjo1tn4PVhuxUj+Fm9
iFrdLpfHaNW4cXZoyfmbygfTPtxfy8WR3p61WzmCozWNSslnhrAv9pDtk4r22+Fx0FpvnD4N8hZN
6Gt/uAhb2A4xGGIHIeJSqjmOpSEk4srfpek7pWlBQdhAoFs1SdoYaN4krnPELF3mg60A9xQRcvFW
nRf4YelbLO2LzJs+6VvF9nWFfgkTDHGS67m0lYDbMJY/aJXj2m31qA5bydENnUQ+nKy2C1sv0MmH
eH6GXs+dBnp3PHDS6sIbgg3XsaGVKYR3VS/5mSyjlcnDNG0eS+XJtP6+b3dr9s19Bb2TTq8e4fft
MepgQR5C8OYvcvwgf2u+Ol0ASuHLfxMibE/bDHqfagjJmBQ2hw9KBrGHnnibBeK1DTIppFKXoXAG
kd2tNhXqlP0CKbKgO5jJaaSHqH8ZFONsSaB/ZKqXZtmGI1pbQXq9yWiodHrx2r6VqdSmBcMlzxcr
ll3CpNIODlEf7yB/ur+Ka+ZwLUhwEZo5qIOaNWQAm9RLeM1Hf1M62tBmVQj9CBalYp4VtnBdOcYM
ZsYiRA2hgs1eWvW4GeuvyFAW1niDdifwh8XMRKPZXSw3MuOkekzB6ky/o5vxyry/XCv7otCGsrCQ
yMQwIo9OPUQpSCx01gJQ9WSOxc5ubFq5v2zCzOivXTeCqJYAb6GDUiUYnd/bXS5ZtIa23bioQ9Fu
IxBbuRyWrkawbHiQA/ElnB/Af+t4KGlJptM+ATOK4NVLo8fKCQ7NFp7M2ub8I2tZultzHicz6WOZ
zSEPux/ifavr28xK60JYLOg7VDoVl79fhbBBGiq9XxJZNqbVXuDXSg9S3ctkPvvgcN8MVkVxC9FD
Rg6MubVbUXHO6J7ap/mChNq22Y4nTFRvvcbWhDAuA0rZUqoDiOdWSAT0ltbmoAEH0VNbQTHXti7d
Rf86sUDVSyd9SCmF5irx2taDzAy52PILmeqH78pWEm9VCcgCFlBjmbktQYneGequLACArsO9Yjxa
+VHfQr3fEiHcaK0V61OyQEADgatTFE7Pdvfj3+83kO00hlA/A0tL8JJJLMlyqSEiKmdPgnU8W7iO
tmb51pyLsWQhCZ5opRdrZ3GuEOCQ9eNFae6GSKMr9gmieiuOfmfPSSNRoOC9BwfjrWWZaV1aTaDk
l6nYk+tjU/p8IyWy5l2Anv+fCBHZzOqbSk8TNb84wQfQShow2xZQYpkRQZjI9ve3Z23hllXjXYmZ
gVR4q09q8Ua2agec6Sg/xXrscR6VIt+F89bgy5pbvpa02OKVj+kUqZyDzgSh2/0y/Mbdcv3bi5ZX
vx2Z2axTGc4v9G1JZGDDfZM9jvXGWq1sjLpMKVOXYO8ZE7qVArIXpJUlw41z+hVgkpOSP8xy9JCl
BpBvGzm+lX25kSUcG3kybSmUkDWc9SnatbLXQJa5Zc1rUrjHqEZwL0NGI2hUq41UQI7JqEabB24l
AeDSVn/NPC13lpz5G+u30k+Or7wSJyg1T3GYWMtEnPy1CSEXbj40WX3QycO29VGvPhnj3xTztcnN
4oMdgFEF1UEzXBwK1LgRZmQfpK0VWKxOeOfdfJIQb2dBEWexwwqE/Rtg3efhXbjVO7Bi+IiAToty
OzGDWOGb01pzZnuZQJwyNwk+KPXn+2d4XYdfAoSAp0jhiw8XAZbFm1g75fX7wTn8NxmCn6hAhJoa
ieHCzv7YB58H23c5YvdlrOA5LPbxS5FF0atjrHR6H4MbwUoZZudBR9V+BNR+AekbA29kYvSdVgZg
mpvQYM9pUsBlKSuHSG+TUzs6qRuHquF1eZ98uP9hWzsoHJMgC2wrWRbYtj/m099S//2//b5wLiK5
nXQfWuULRbK9YzRvujDZeP6v2oi9dNKC3Uv4I+zfLDWJ2clERGN77D9KynkjVbi6RGTtiLp5q8hi
HaynKyqQkoV/gbqxGp7HZuukbkkQNqHXotzyJ2g9Cua9skiGbvl4fxtW14honibv5RkkRsEa11Ng
SjNkNvG3aDzL+VeA7O+LWD7ylbu5EiEoMWmjmU81IroSLPfS69SD/HEirXpfzNpakUsFv4NcoPMK
K1SXmz6uumVmsvsmt1+bTeiVtaW6EiBihU5+NyhyxGPO0UuAk7vHzJQf4yD5cV+PLTFCfNqYSRAP
JmL03nJb61EB83qrGLGxVrp663SmQdekcVZRJehcxf6k2n/fV2Jtz2F9WIaY1YXZXjjded8Zcr+s
VT6oD8w1vZjS29Ji/rydt1r/V3Whj4MuZzAKXhFEK7luhaGMLk35PPamWxhbxIjLfSga8ILS8j8J
wo5IpeGMC8PTxZ+rHzksJS6DbEXVfLL0P8fkcbbCLYlbOgn7U2f93FnqolOauExKp93WtbN882ud
tAUcFtQ80PtuLaDLYqXSBmsZ1E/7Xa2EL45a7+ak0VzN9BI6LAGKjWfjz0KeTrL/G6lmZtkYBmHS
gekDsZMsn8p5GkFFIKwsSV+G4bnq9bOVP8+Dfqxl2m3u2+P6gv6Stxy6q1sWBk3eTya3bG98jsuX
vt+4Clbt/UofYTkbtZsLU+L3D+oP/c8vG7++6hIWIlsyO5CGig1LRgdBFRkr2LmkgwHRzyS/STfZ
45cj+coiluwEWMULQb1gc1rAg6uwAmZXp/h7lZJaZhjcbB5SVd9tZXxXev11+BppYWcQnNy8WLVR
ki4Y2oiMyJD2DMDqU0DrcjA/zPbUe4oh+Z7MTPVHu2U2LtSK+BA31VMZx196W2o9RrvARgiCAErY
2HlIaBNk5LoEX9bpxq033Orim0RoTKovgbzgyjKzrLuqpUYHE73bvMRyx8qc7pvnugy6e5dV4aoU
IvIxLXSrznIiicCHO3jp5jHccQvkatVISUD9T4rwjnfaTstUHSllsGuHY6S/nevP9l+/rwoNUmIa
KlYcZUp5TV+s9tw6TN59bOMNEff0WEQI/lgGQSAJltVi+gGCRDpeS8BFt1IS9/ZkkSKeB/KgUhAi
peq+T+Xnvn7b1b8RfGn/b0MWEcIjxoglzRqGRRH1iVqOo5znef8b2wGrr0bHrsr4hrBWel4UsR3W
+cW3/bcM9kfgc8shMHFbjc+rm+Lw2GP6giFaMYPDpEM1SznPyUGvD8oYuXmoMJDi75n+uK/SYqai
o1qe7rSELC0OYmwhxy3DeS2+w2oZtAgO9rCz/b+l6a/Bjh9o1pmsrTrv2u1xLVE4nqk9DXPZQH1n
y5KbOM/+JgXwlk7C0bT7cqgzCQkSDYR1/74CHbs1z5Wtuk190dt9En+5v4pr7v6ntwFEjdY6Edkp
DcCTSxzO6SjzfnGnwkvtHUxn/qf7ctbsgiQ7GXaTgYlXBqgNxWyVFQY42w9l/C59082HJNkQsrZB
S/mfgXLq8fxze70zLgnzzazj2awXLWYmP/6NY0QCDOR5LnnTEZtqmk4xY6vkcoSPM/tipVXtmVYW
XuK+2yIzXkGdo9+dtnCLkhG9YOLgnaW1fivNeAVjBviqeGpy+RDE0V5WL6WsPM0L75jxktlbj801
h4dy9A2Re4fJYvn7VYxUxYVVNiFgEVY17cs49JzoJZ43AAZWhICQwuAk2NcE62L52grjYVRDRlks
IzU/1mUwHrRRG89l2/tbMe5K3E6AS5/qkrfWKfHcKlRGdTcEC2NbEfmHKozeaSHdsWq7m6vjaJ39
YiTUkAdwFz+rIE5YTv9EX7qbP9pwG7aJkrmqE1GK9regblfOxM2HLeZ8tdLm0IOK6NAqoyjOlxBW
+4iWHzOKH2Jrw1eu9LpjQldrIGxqO+VWaHQMbyXddIBDugpBHPvc2RAsau8U7cEvL+aY7sxoPyYx
18/WQMG6qnS7whvJARIBJQqjl1OfTAl3deNOwQ81AS7DOKnpn/fdzKpdUUr9nxzBRVMvnGC8oA0o
Gyb/XTtk2cmIpk+Aj2yhq61KAi8OACNOKDiKt5tnG7NkDCW0bhrDQ4bxNQxBrRjNw319VqBk2Lgr
MYJL6ysmP0qV+X9z9hjcjzyyDe6c+4dZ6b8nPeBWRrWnX/WxD/S3cjEcLKc96upYupk87+2g8+Rh
i/drVXWOLm6cqRhTREmtTXOurIEDFfWtq558P3HjDRjMlWsJl8ew2TLaSle7cGbnVComKt2cWdmO
HkCt24F69Nmsq6dM7p5He9zixlwVyGQdwdFSqXOEszj6QxXycksuAUOihbGTZ7f40iXDLtma3V51
R1eShKOoGcTGZoWkafqkKp+kOHEVKXZNm2T/dJCGjTtxLbPMbA1gwXT8kd0TNYsTJw6rhUxqiOXZ
k6ss3hvlEO5STQ48AOZ9d6ySdqeE/uiC+tmf8j6oHvQSDqg5TL77ZTvuwrq03fuWvWpEjEYv46Qg
2YhZWXtQx96Q+awmP1NndheKK7X7+N+EiGs9dV2ozLTMwc3t7wCDVrz7Alb8GiNSHH+L8RbAB4VC
NQDMfRkrDC7GU+3s9OmpWzJpQfkUUrPc35e1Et38pEOmmkJVmdbUW4+T+4gfQbCiVU77WtftQ9g1
7++LWOEr5OFPWw1wLTR3IOZWRlz0vWzlLFg7VyfI2l2/59FtwhqTeLlKr0/1XCTPc1a49DB/UYfY
C8ZxZ1GAGJTCyyfKVu3WN61Yys03CS8wRtwo1Nk2GEGJ9ucczQ8pTRN6FnmVBpX2x0w13Fzpd337
tq4bjFn+FqvFVx1fmejRRjCx4iZuvkXwS60fq5Mc0AdHO6F+Yu7GcuVkKs9WV/puCrLYYczm4Xh/
V1Y3XgW0Fi4UvJMtbEoeheXQDmxKZcSNV4YNrw9Fnk/3pawu85UUYZnlYCztLqCL1QqPTvzObE65
/3xfxFpMC8DbL02E5RuixkntkuXLhs8RMZVK7CXXP+zghy/bXs3UemhpD1K1Nce5ekyB/mX6bCGF
E0ctkk6t844urIsuH83sHPbf2s+gV2xot75Pv6QI+1QWYTXPOoROUmSotGGM7T5NI6aVylaBqbpX
ZhjsnfqPeIjrU9mN0luyW8lekqrAUyQ/9uy46dwi9v2N8G/rw4StTQGbzYeCyZxm37+XftxXe91u
fmkt7KnZNZOPE6RtU85hJa520/gS/fvBbfzS1QYuGl6FyoOeaE1tYzhdEOyDwHK76UcTMvwDh+59
dbZMZVH3SpKct06YSzTWzuMhUB/nh35+qLV///y5UWf5iCshbZMMTC9jj2N3rkBBMv2TnW7BGq/6
Kh5wGp1aCwqhEDomXUWue+nZbWPfM7oD7jJuvjvpOS++3V+zVfv6JUls11KzdmbzucsVazjP3Yc4
Mn/HOV1JEI6WGZC3n1Sc0y6X3yr9+8L8fF+FZTGEbBIZ738WS+xUCLI+jtuYxVIYKUuUc1ZBRGa9
j+VPS2CygJQBW3Jf5Pr+MGYNrg5doWKm3SwUPw4n+ltn0HuOc+MHT03mHwPHdzOcFVF8F29ouXpW
DV7BlEAcAhZhGQvcIAbBa6LSvySA/5sxsxhbHYgrYDEc1ispgruZTXsas9HkJhnCiz56Rbwb8tQd
dZl53BEECb1xpbn52BGADnYdukPSuEnOm6Unj+tkzR74YHcwAk+vx51GS1Zr7PLOJ9fSfbSUfAs3
ZiUi53uX8j2jkiDpCKvSj/3SDcT3RmXomkBRDtDdaOdU/rN9NK2tp/DqHpjEigaoURTbBVcWtTGq
dEs8btePMtfSse1Ur9IHZ6OPakvQ8vcrJ9Nbo9xmBXETrQOeYT1ZLS+NYNqw4tWzf6WO4MpCleAs
NVEnkR9ope82Yp+1wR6doR4CH1hjFQTdaiE1dJ7FNVpU+Vmpck/JT0neeYBBcjbzyNwF7f6jlW+9
B9fVWqAv6aOl2Xk5vFeLV6RZ2RB3MiulPulW8Gj1zsalvGp1JNn+J0FIIKQW4AM606yXzincUbNc
NZK/RsEbCSZSqOEvo74VSC92/MrHXUkULoQp96NyWkZT0lB6AL0OHIN+D1QakX3gNqHzYA6nWJF3
c5j+0VRbGeD7Kwo6/O2KxrqayomFvrWZn9Q2eyiqjVt19er+Rz9DLAgBPELotyAMVoPmdnPwHnyS
d61uunq8NZuwpYzg4rqwG51kWcqIes3j1rN169eFkKqTWnmGfRdFzuPx4f6ts36gGKeAo4/iCTWS
233oI6kY5oRPL6rOq+P+2BfmLpzmE+huf0aFNngUUj/WTvcxrMNL2G119a8qB+Q3OVUGvywxr20P
kiUpy2BMM6WNqzKu8iGv6vH7fTXXGi7JX9MdAazsAjIu+A0HYDQtjUEnIPPpzVTLx0zZzQavxkD1
CvjIC7eFblc/68OnqJ33SS8fmM59aBPNpaHrMCnVqY4VwM6iyxCa3+5/3toiXH+d4DXLNs/iaOTr
ZBiUg8Zm8Pv5voS1gAbedXmZSLQJ9AQHpnUw75QVs0BZegrqZh9H1aEfgDx6IDrgPd8/5Hq8uy9z
LaK5lim4tMS08wKIKNY8+BbDjhgknZeVn3yWM2l+3Je1asfgLjDrQF1zwZgW7FhP69iCgBqG+eeM
BsKsck5FMH5JegOOEvNR7/dKDURyaHyNkmIreFvBu6Vp/Er8ssNXF4RdxGFmB9NPxknQKJMjpXvG
1apjX8mPbfshkMLdaNK4W7+pqBDlQ9i74F/KkB7swq4+0MR5cIi9Zn/29FzauFzW7n5lGcywgWei
Y1uwfiVshzAzWBxlOgBLnX1Kmo3oYvUtD8wdsEwLpS6X5O0CJImp1YXDa7eoUi/1Q69vPihG4WWB
/KGxFa/2/T243D7w2Bs7v+yseI9dSxY8mJI2YPWoMs53mN0IhKJweJu3L2P5Uo0vmja7ck6HWfVG
IqxUfH3fbDmX/4/uTPdBrgJMuIhRKasBcFvM/F46ufSs6qmw86Uh1+un2ZtVetad7By0b+qo3/De
qyeMDNACYEafm5gXbzNj6PtgYNF99ZIZzMVA4dwVtWvZzbECLun+Uq+a0ZU4wchp4EjraCHCToMP
zPkfpfDJ2Zwr2dJJsNU5qk0FthPSJhrokJXzWCvflOycOQAWwH92X6NVYcxg/cRJoy1R8Bp2MVRM
yWE7au140bCvjdiL5a8libw52riDtmQJqwcUj53XSz4oyvdxw3uu+T5Jbsfrx9SrcuNUrAU/IF3/
o5iwimUycqcswsKsP0jWGR6sA+2+XspZuL+E6573SpRweWlRLweypJJYgLKjLt4k6hvfAGYphljL
+k7o2sf0yleXsuw3IrxVewQIiISGscCSCZJnCRRpJ8fpKnbotRBjRpU3lBtCVm9OXmcqZWkdmF1B
iJ06hdJ2rCQoIEc7ODdxtkt6nLl/aPtPpBLdVpG9+2u6untXMhdTurpNLLrLzGRAplOfMvUrhJwu
U8pHAA8+/IYglo6eAov766dnuxLE0JsNqFnFFZ2O07GY+p4wqJwBcg0ct+2KjTfH6obZJO7+b/lZ
BP0O26Cu2oF7KAU1DYybPgKxcis5+DOWe3Uh0LxKTKsT076aTJPjvmgXGuPBSXet3XQn36Ica5SK
l3U2ILwpGKEATc9/xU0KUGHo9soB4NyHGQTByd4qba1upsPVqDL6zRoLm1m3ctp1DlZad2+rJptd
u+hcXZ/3WkwQcH8/1xYYvivyOSBx8TwWjDUwwLv11YValY5TRPX9537zxC+OSlzfayGCQoDItU00
Gkz/h+WuzmGlVTbUWHOV1xKEyFEZ4kFtQ9BqhiL11O5vpT+aoea21HlVhv/ur9na/oCbvBBeU3ek
lfb2sE0OL+2A8I3mk8KrcqBAx+nUhEACcxrui1rdHnCkNCDv6XBW1VtRJS0kBAE2MDJm7NXqLm/o
rtoaAdwSItxpmQXwZ2iyeIbzOe8bN4r2KYBV/00T4TLTfWWwIs0C16I/25LimfmjVG+dnFVDu1ou
YWfyhGGgsma55MGDXHoLuHSxold2TKP7QgRJ3CYS0cxdHBvOzGRhb1afSK969Zx87jr9PKrysSnK
v4LQ2Vi2VcOmV/snyCTMsoJGvdpLicZb9BJF1cUwaa3RTlFJ5ZBOZ5Kc9/dodfmADwIIlso614lg
bZruV00L3Jsit9zFsjUc7VgrN+6qVXODSWQBqWTeSbTpPtPyUBoz5gYTJ/cW4j1PNzuF+3jIj/cV
Wj2p4MIsSJUKIBpCxmqUYseoZUYUHdCESv25DoPD2CWuFW9AK6/r9I8gsY7f0rFq+QVjbmXnuHU/
7p3hc7IJvLmhjog2AcMRb6YZuCzD8mEFsL/X9vswrfaZGezvL9yaJcApQ4sd+UUg7MTH2VSkjQ5S
6SVoZzquTL1L/mIyYcvg1qxb52r/CQHJaIwgJu01vetMbp9h6t9MEldsGZQvYad80OEsZ4z24321
1hYQjw0GGKPudBkLBg4gURBUMlO0VV17uf0Sq2RPpOaQD0/3Ba11zaDUL0mCu8ssxhAGuQHPEKAd
T52gcbCcxnhqdBu6KtlOvHKq25MeJD1zGM5LZ/qB12myBPaOc4mlyvQacLl/4zxcf5XgTaQojvpx
5DyU2rNl/63I3yjnhVn3GyfcNggmiLAZzdAF5dUhzyDcbvEjUDOa7Xm5TYZ2C1NozRsDUUGfLn1e
Sw/3rbcyUxtedJWBQLWApsPudkFXfLXa6tyo0j7uyElHysaxWLMfzgRN9mDrYkVC5qA2gjanjgge
Zjdrbti/VzXbU7pUdsduy01uyRKufhrKWttYxsXotvkzj/ZdGu8CEgK+P+/uG+vaKSTNx1Q+DTsq
EKm3C0nkVMjSBFmopo6X2FAuPuhWIGkd09Q8lGmy0QOz9j6ilwzOLpqg6egWnLKu1HqZtTRBTxlQ
WmZnvm1G2BycN6GxkNcd+b/OzmhueOgVcgfGnhYWO+afgIoXX+56mJqjFDJma4RklcL2yY+adzlJ
gszWjppBxnbOvayIH+VqeGPOvhsNzW+4H8ehI5uUGnRSortTpziaVIs5XGeqzkNl/ZHFmlcm/YNV
bVWHVq2HzDVNy2wtLV+3e4pNJoViMN2Qg1g3OsNbi+bAfjIe7c3Ye0XUwtWrg+QO7hYUQLeicrA7
HWei0dzOn+169mqYWavcol/g8307XRXES5CWbyC+mGK7FaQqpQGNCDtYKY/Q7r3Psx/5dJZM698/
Og2ZSQOARMDDJ/l/K8do7IS0GFMUuiSfAtoaM7k5/s7I9I0U4dRV+hg2ds/kREnaKraeIiNw4+I3
QtYbKYIX0eY2LMNlCqDvpXc9PZmm9FGV2qVAmLfRzrfaDd+/ds6QuMD6OD/vAGGXymkYjKhcJngs
s3NTE26d5Mk0nieAG+VyX9SFWwS9W8l/BMDMMaBzum8lyx0mBOkGxkFKn7w1512w/MLJpX4oZM65
Prpl9oOHxu+A/9zIEJ6bjUllRO2QkemQQ1lPmq27xr/H911wMKmHkAXgzhH7O6I0pRZZAmYTqz+s
nFRE/RSD8nx/tdbOlAqd1gLniUpiU2g3V3JfFWlxmSO9OHaTWbp+pr2UcvUORK1646ZZlabIcNuQ
fuNkCevWwVJgQEjAbEgwn2pYmIKq+thp4S7Pt6ghVy41A0AMXC3dMUyICoYvG4A2RnpQLJxKte/O
2Sk231jDgxZvrOCavancY2RrSCEBRXnrLSpZLUvTl/KLWRX73G/P5Icfk177cH+jtsQI7mKModpU
taS4NDMvpaOVuc7w7r6I5WSKJ+daE2HJVLsZc0OLi8vQp67S/+iqLQTZdSVAL1tAxXkBLvZxlT3s
mhB81w4lzOoZAabzWe5/3FdiJbpYZsH/ESEcf2ts7TliEvaiMIAMcV9fu047056wT6LxjTXqO6kq
30iZ+Xxf7lrET86XGSH46WgTFdvlypzgsLUMQDaKWjs6JZzuZaR1buS3OTeIjesl0DqOo2o8D5rF
CHJpeUkea5BhWfqJ0mfsyeUEaOX9D1s7c4xiQwrBRy3jobdrXtZDODhkbS9qNR2hAeMxMh8m7bGY
t/Jia93fgNGDgbeEdVzRy/Zfbe8I2SQPAo6CEhunya4Oc3LSKntvDY5nt55MKXWInAeQfrzgvdMa
B98adlMRvR/s0VPrj6a+1Sy1ZtIAE1hMgAAPQDb19ovqCfSIICqKS14ZlWvXeuCFuv/vaTd4J19J
EQ5OPQxq0WvY3Dg2Nf6zNjwVbkfX9qfycH83V69X7leGCDXdZsROsG+tKNRImfOCZNAPq1K8gTaz
MlqKlIMMgtGbUnkY1TdTTqO3Y51ge/kNF05vHqwfjGDzhBZceBlksZnldUHp8jyp5+wrfAfuxhle
cxO86yCHAH+FkFLYtWnIq6ztKnatkXZRepxrfxeOG8+QLSHCphljBnSEhSIF7W3EX/ZUubDh3N+u
VSEkG7iKgO0kmX9rf47sN1pqjQgJn8gJeFX9mPfDb2wJ/TA0gVJtYr2EANwZsrkg5CkZyG8K10of
yz5+UQ0mEtPfCRfokILfgsc1/BOLs7k64U0MDF3bViVM4DDy5tL3Sf1LyaI3HN77C7dyfXND6BrH
iiqaZWm3gqZYjsBdaqE711vfdUrpILXB2bZ4WsTDzsj+uC9uZZ9uxC1+5Eovq/Uz8mBNcbG7yfWL
b0pCnanYomxek2LQbkKhySawE9tn/TGr5NCXsWt6gvO2OQYPkZFs3OJrs5qmzQzjsj86k4zLV1zp
4sshFj2W5aWR7OPg6O/D4HPZRY8m46tzU+6K4huttF4e127jZ0eaRzwIMzcMf8XxouVPknGgKGjw
uP0IBinyNOqa8mIX5amo63O+RbOxYiEM+AHbQGvn4o2Eo0XVoku7OC0vNdR1lf821I8BAPtaFro+
bJn37WNFHZLVhBXUyTQLopJbdSwY3mwrnUpSI4o277D+6qsRhjzZ7stZU4qqOgzHzGfRdCY4pUHv
/HmeVPyF06YQv6n5yRzy+NDnuuL6JXN+9hzqG0+2FeWIxakwoR3A2bZwqDPqfkMPSNvFSMt9spCG
NbH6G6PvLJ3OVi3jkYD23K5gq9iG5IxOyQSGYx/bUkrOUehIZ70Ym40TsLKIyy7B0cwbwzJEnNy8
ljuSutRLIv6Dw2j02lmvusg1Z1M75Dm0qlbRau/v79zaIiKQLBow/hAACYs4tk4nZX5eQS9Sf5PC
pUXd8Y/3Zaz4D5ruGXgnU8fkozhkEPmGXI+hXkG89WgDvVE7JcgVW0hYa1LIkdk/GyzpzxJsPTH8
OC+suL5ooOda82dKwrW0//eaXMsQDm8cjDAcxkl9SQvNO1bM/ynJRhvG2obQOcCrlmjJMcUMWNtP
amMPUc2tGD/Yc/2Sxb8zxA30FDNhtMmxJ+IjU2sVo+60smaS2TwGlrRTqmDfdf7D/dVabOf2YYYS
cCNRB+RpAaDx7dnJi7qBvIS37GwGl1r/aiq1W2et20dbgJtbksRTGpcpt3tYMHrx0Yq/ZD4zdua7
RPpyX6HXe4NC+AG2hsfaq71pYstsJ63ndv8O7XC79STf+nkxRgXXKeiIiC5SAiGgtcsTc/ffFBBC
Lhh4oiDsUGDYN153uv/jrw8gTxXw7gmvuHRAy73dbhoWprY0+fzaP1pO7rbtsx1u+MhVGeRqyRrA
V/aq112uchLDgcUO1E929Ax0MZxL99VY2wV8yD8ihLvMUOsmqEYTq7UnN++fAaC7L+C1sQJ6hMNd
jgUXpngs9FwOp1RXikvSQCkcmnJ3qZWSqnxZxt4oDfPGPfkzpLg9h7cChdNRjjCxm0DRXOres6dj
We6az321r4ODdI7yR6XfMIQtBQU7DvJcH2XqlRez8DXP1iv/NGbSl1ymMVWrs3rDYy5G+1o9UCAY
v4KXUF029CpwzHwpzDttRj1JG3Y5bJWuThygDPVe7f+utHY3KoXk+tOw4d9eX9jLui7Mb4RXEOct
xnoluPfnyNJ8Xkm07WSwIebBDk4AKNi9KHm6bzNrOi71gwVTnQEqEe2c0bG4y1UCLMeqLxnod1Zx
9uFusLODCt9PYVuuuRXUvT4ITBcCKcQtwaVtWsK6FkmhEeTIzUXTXtoFYnujlXpl+W5+X1i+XI2t
IdH4/WGMSDy89d04eFdEbmJvLN6KPXLRsWxEIPSKiVAQC0Sno81qQ1D/95C+xRagCYXvYivaXlVo
EQO4NnGOyH2SZY1hzaPfXELTeCgtcFE+dVLhzVV/To2NuuCyOILRc4UjiECBt5LY6VBA+zSrctRy
t0ZuAayNHvKa+HLf6laFwEOy5D0XrBchpKoLaQ5sHSEB61XEz313SJvn+zJWLBt6u18yhJBKUsCU
6oK0BVBG9uw0Plc0t47QREyRvA/LF22AwqpVo40Xy6px2xYh70LjxtPl9uzWve6b05S1oI98yPOn
YdjKGa8aHa9ZjZ8nxyayL6V2wTBd0bQXuXqfjj45mnGHRxpVdX9/AVc0oT5sUZZdMoWgGAua5JWs
QbzaXSIgHPYaBL6npo2crUtkub0Fg6OvhjcrlW86oMRbq5Xa0Hc6vbtM+eylTvpchPZjryiHIWlh
Yx8+TF32QZ/zsxEdzeSs2M9m//W+pq9NhbYr2nsWNFrefaKj536ksmlqPdgpfr4P6Sw4xJJKVlgd
fLdWk3QfBpTmoTY5GeOUne5Lf72hSCdxCN29Qi5JPN1tSVjYVnZ/YeDO653ZTeUj17tbmhtPstdu
5FaQ4HeV3s79wLf6SxI/5OlhKA8Doz3Bo2Ru7elyfm/3lEo7FxfVRrCKCdJvTaeJ/NpuzH64tENc
JYB4p9VZ1nJ7nwOc60UzCJaOk/ke3ee1W46BcpDkpjjeX9dFyKuPYJqGBy+vEeqGtx8RKZkZt1jw
JZv93RiAIBGPrlTrGwd+ZfvIy9Ldw0GhaCgmoEffzydjAI7RHvbx+yZYRiUvYZlviHlto8vbHZRR
WCN4/BjLZ1zFBA21k9RKalAFjUp+U2rd/BhKzDppffqttUDlNie5edDT6SON6NpGQPIzE3e7lsC0
Mp0DxBxN4ZaoZDn3sz0WlnIxAC6adMiw5k9l+pj+PcS75I0zf5jU2JV7z+8ORnJuP/BDx8n/1P/I
9f/D2XntRo4t2/aLCNCbVzKNDCWVVLbrhShL7z2//o6le3BaycyThBp7ox+60BXJZWKFmXPGxzS4
lc3Y29JgO1935sgLxSwGQVFDXFd5c7UwYBRHqh9PbbWfG7mxnp0iGWrPiIwSYl5FR2fDJV4gKiGu
h5CPIEyw1ev28NCr2dBlC+OMrMHVoJ7lTg+90XYRNXX12tmVmbWfl2TfmO93xzRtmRkC9ZBCGCy9
0wMQKklWtpmi+FouMQUvNQ2/jbv60/VLc2FVAQOB5CJ9QNt0XSuqs2YA/x6yqkWs3MqD2UhuCR3P
7TUS7REpgg2ndH5LecOIBwGRCe3RdR2sTpbJtqpZ9WFXqkj2mWhp/cwao8kfkqmM7Y2TfCFnofvl
vOqF0eE/a/+VDX2NpGwVXzZ3ee3pFtPc3ErbIZ/PgDfnMYeGM73bw5/aXIUichIYzWiXyqsYRjV+
6HelUXtokF/fuwsuApVYTiVYPFRKbPX0hKQ1SQWVPsW3cn1ovMXolNzLyqYgb8nSuvTA6zI3xK66
ZRdGCxS0XEK68fqPOH9kiL2V15o+GhBnus4MLrOlSRr4EZKiHqkx2bsJzbODkjTWrbHEh7HX441r
ecmmiMERZaN+Qjfu9MMRyl8m5PUUf5ptfzajh5kOoFtqTsOoD9kPnWTjIy+tNGgNGn4W8Dkk7k4N
ZpLW6h1ahn5RjL+iCLIiapNqDsQS2cmbIkk9qWzdOm02Tu+Fy8IrwPXndQUGs8brKk2kNvGEzwMl
KO3taex+lGrueF3SDvPGI37BEyDgIca2M9sWyJxY9DcPjpPnBJpMM0DjKXzpBmjsab3vTbSIiE2u
n5nzSJNXjf4pZRd4BGeiuekoVc2AIByTAPToR202w0GVGnlj8S5boVAMqJN7v8blhUZcLgoeyAdX
Hbv5XPU3aTVuIcUvbRHZO38Rx4LGoFjWN8s2jl05Zlai+XaWL76s9X/1KOy8GiTlhle5bElQhYHe
0hpZbVDFTUuTNNP8IDN+TqPxcTa6R2nYGuJ90QyvPsEHITqaaacfRDua9mmWawBtVAR8ptA5imrJ
TVXLy0YRTjxhqyiDbzF5XgnDedhFqvBm7ZZINqQ2NFU04bM7gFGeVn+tG9nLhw+aJB35//Vzd+HT
6MjhNRRYS5a+/rTastSoR/PA76d/iiVzHcht6pZszPmxowvNiQOBSe3SslfrJ+tZbCAQbiKizORw
p5r/Scwp3XBIF42AuKLRIkYZ2CuHVMYN53kKMaK3vbyr65K232hXdvxfDCEOziU36CatKTFOn1Zl
YdSmENesPbXIiXvCpeh+v3dn2H76pYw6wa3D+zs9CfLS6AlDPk0Gora5vG8da6hvhpkQyO2LWkle
3m+OcyfTi6MzQmJ9aq7vggZNt8jyM6vp3cEaPuqRfWO+X6oD3M3/Dz4EW1RbmVn6ekSEOrb8SKp9
YQURtneXbxywnlTWmNYjBsmvTpuT5WaZSaHlD138maQloMtn/a4ze4uJd/48CEOo1r4WKXHap0um
J7R/Azu1aCp+b1PpU8mIo5wR5cpWgeCSIYN+Ni8DA8nt9YTUZuzloIqQcDZLxwtHFHpDaO0yys5b
23Pd0tmozxGIptzLbA+yWXu1+67Z1W7sUcO0t97W84CFQOV/v4kBkKeLF3W1Q0KKJS14UMrmES2m
SmoflbAmSd2ohl7+KpwCo/aQ617n4mPNNV5q1k9N4sgrQjU6NFX8oczL4r6w242Le8ERAS4Tw1hB
0VK7Xn1Zj3B7n8sjUUNEZ96VlPCLBdL51/X7etGK6JQRZxKBrVnXcaoaQaHWKspESVW7haY2R4Xg
7891M+fvAzLxr7Btlo/YcnXG60rpwipHIL6zsmyXONB2MknWvNpUpv11Uxe/CAoI0ivwQMDan56I
MlaVYmw7Ijs9Hjw0ggf0Pyx7o6Nx2YoY/ox7wIGLP3/zwCK7u9h2NCB1keTOC2JGycEsInt3/VvO
TjfKvThthlVYMgXENcJSGhHiCxE98vs8dJtAf2Fg3K7VeM4t/aNWthtLdxaMYw5EFFED/z3eaOVV
9YgBkE3ZdH6WHYz65vucHoMbZDxGfR9n7w2KsUVyzBgByBBEROLEvFlAo1y6aQ66HnU2yc3wdU7h
eDlzJ7c8xNlOAdYXOsgO2NFXAu+poWACOZooas/k6eELavs5BTNpa+rwq+88CbiEFREPozpDAL4+
4L06V2XYt4vfCE1gz9TmLEThYtB/ZsikdztGqRTa4yTZQ3afJEn/4miR7RzTwcyshzIodQMMqWYv
LrFV1O9afTJ/a11lVPvAsOLvNtrcn8pAVmoXqAuo46nt9UdtHNN+V0tK/ZI3RcpMgKp0vpRTpP0t
57L+ZXTq8pQldvqpSNXmOetmaZ+FQZ6QrGvVxwGha2psDJYud9XSjy8JBeKnMU+WDtqII/X7gVr1
L7Uo05/5HMSfkiDKCtcoqvI5SBc986rFMB80IP3RHjh0xH1GlOVblKo8KsEwyjRYonE+qEs7OEdA
p5lxyIcyjT/pZRGVrpY580OjN5J+iGJVguxsaD/NIJE7NwJHIz8odZw9DznDJh6LWCIHX+QZVb2o
Duh2ZPkofQrlOP22WEP5fbRa6zaR6/kbNyrNXJl2XOlpRWP/KJIMLmubl4Oyk4Iyg4U+9P3HkDKJ
fJhsLVF2uaHUidd1BQlNFnVt7ta9an5uF23q922RlIGLq3F+RDHj2276aU4cSnSL9DzICWzwPq67
cue0kcIklDpBKHNh/uc/cRGWy23P2pmuMYxadztPYb4l9f2aQK4OH+18ipkmObTgFZ0e8VhNolYd
p9Fn5HPBzIh5IGfWS3OMDvLijNkuSCz5pW9QhnLzzIk/dmVnxSyIVuju0JdshVI7Q+tps5L/CKps
AsiUJirA7oRFN5SiSVgVSnk7lTllwz6TbQOeqRnnFvAaq3sgfJFzMPGQn7xAI8T0UJmVHyiF5nuG
YdW/QJ819c5Rlu6PxJiSdFcMNjLL9giia6+kanQ/Vk7w0YrzXLqBY5b3B6sdmunYOU0/7zQoK4UL
MMt6mdpRlnewCsNsP0zLXIau0TI/ze1rzYq9oqEutREKnj383GrBYuHdp2ZAXHu6vsk8VFFhUv8e
zUpQJEwtOgz1HynbmlF0jrAE/wzFCXYYDSk6lKtM1JaKYUJ8lBJ4EiovqMpMrsPYiMOcVPK+yNHm
ifsJVEtd2MzalPAUfWBJh9ICYkx6G+5HvU62FMUueFBbNFV4iEi8QF2cfj7TT1Kz0/PJJ1GZeXok
VLVM8+97nzrYvCwvc93oNJ5V5ae+b8s+1hef9PkAew297e6ub80c6bI/DiJe7zdHzZIEhSq0mMtz
+k3LYg56uYSyX4J4fepFo96qOLw5wH4iusXytHiSN97X83PEEyR4Q4AhEclaPxKZ3VpjO0kLcq6J
s2fqSX7De9vfGa1eUsg0trRLxBt66heEPbaMiJ8saQ11HtqpZFMj2Y+S2PLCUK8enEEadsY8SBvx
0FnBAXoPLRWmkFEW4kVfx0OjRo1QTWRfNoL51jCLH2pnj8cpdnhsQJ4+FqbSeZki1YfrG3nhyggo
N4VaXnjIbGtOpSwVcViq2gJFovacWt3L9nAz9s5zL1SfUBJUp09Dl3pC3qJsJzcWQ4uqIHm+/jte
N2+12EDPCGQQhYUOvD5RoIlaZ+gKxdcJ6byhJLxyrdEc3GQq6n1EY3jfV43p4Sonb17iynOSoT3k
cZ/yn0yhm4/Dnzq2dK9XuuI+72XpQZaX5TMqReMBoY5mRxs7Y5D05NwUdVR9LOa6c+diDg5oNtaP
dlh2H69/1PnN16DuEUjDSKeqaIpdfxOkyVWsVi10RF+b5sdKrb92lbbV9btwSCHygyqX2TuwLKub
WM1MQSKimfwFltODqk7BjvMc/7TU3tmoW56bErMjDTJgxYQAsk4Ncm2Iy0irVL9Ma911jG6+QQQp
9/SpmzbuwyVTooQkSooCI7peucIsk4nowXeMvTl6bXActwi459E6S8Z7D/CHZ5WhGKebQxUuYlkd
zW/kuL5Xu3bey4NhvhS51t4TEZiCAd95xmSGnrPMw5Ye/TlhiIcK72gQvTMB4kzIs3FoLmmBpvnK
RK8SBc/AQU87/Snp+s6Z961dHfWldSt5PAyhmMFxe/10Xv4BDkU6PACfuyb92fDrnZzSF8jVfNdP
4T7tJy+Ta8a2LF8U+XONUmphaYhe2E/y2IJq3cqYLmyzaMxzP2iPi4Ghp3tQ99ifBwW3V+aAmRX4
wJRzbN2LggAo7fXvvbDhIjqg8CCuC22pU2NQ+xCC1zvZz2UELgnRFwS8Bl0/WGk7fhmlONi36pAe
CivJPW1xyv11++fPF3UwMYTboT7qnI1Gs6NJCjhNsj+0inNvzPGw55S3xLRm9r0opHLD+4jvOfWo
2DOEThkT0kihV2FXoEjyUtPqoIOamDfIqxd3YWBnBztUhw9ZGuSPUjDqT3Zp1RvO/Lw7rbK+rDMN
XPiGZ9GImgX2aA98aqZGXlA6z3MyfykRRU360TMS5zkqo09tAuhD30IlXfhqTIsBCLZ40NYvaRzq
0WRLfHUtFyIo8ILhnzLxdTN1K6vy4najdP9/fOu/BsUZf+PktTig2tVj0KlHV6r/Se30gEjBk11J
6FO3kCniu6KuC3e0lA3bF64PEAjgEHwnocN6hOlCz4XZVlSfzNzOd2oaKl6aDzRWByPdMHX+lMFY
YtoE51ZgoLWVt5zjOOq1ulD9w+JuCaqcSzojGfHmL1+/YYgSmBMZv+pPJeLNlVswPcNG6XcJst9y
3D4y5W4npfVtVccv4xLt1Z/jOHxNnHaPXOU+YORcxFivJfmrMtkwHLfgShcuLuAdqkiATihTaCsv
ZVM2rBIQer6hIYZrll5cf08K+pDNlosS+cnqyp5YWp0lpM1hqoxYsqJ9Je0Sy5XQkbr//G5HdGJF
fO+bE0vT0ZRrg9JoivqlPDx0ZncIDDAHW2PoLy4cHUE8vFBVWQcMiDE47RQ0KnRR53FsviddxTRX
wzWU95aWOUA8oCiJQfFmxOXKtRvJNAnAiupnSbYrzB9lZd5o2riHZrCR+Fy6B6SW5HIwBWVNWzlV
J7CswdBDzTeSrrgJrfwzccSWGPCFlxn0AN9jsW58zroNpKSSiQZ9CsSG4SGM0ujHWxA34eKC5mGQ
UGwse9Oc2psGxMot/eN+PxOGPoy2032mgT5sLO/5R0OgF55czHQTArunB6aLJH2ImlT221ZFibJd
2qNaD+nu+rE892YMBATzI6hu1IXX73MKeknT2EifkS23ixkgtt3fhuZGZHn+PhDA4io1mG5UJdbj
vlFUlFI5WhRmMrd7xmgc6soQSLn7WZ5+BLX6rE0brvP8FtBFpnMomIOE3mvaZ647ozNAk/QZzb08
K1U77NIiMO9sE3yeNJrTu48oWRShmwAbMglgrcMvUfCxy6UhrOvU4j4qzRZZxAgp6evbdX4o4P+C
aKQoRoP8LGEDRVPqsTzpfpnrxq7T0/Y4luH77xtwC8J0Q9w5h3NxevQyqUmHqMUKglsGMxup6JR9
bm8s2fnRw4qDDXwUlYU1u3Ox8iKYOk337SmoIdBLyk/uvvNct622v75s5y6eY4w1Snyoep1xiNpc
WeIkSwxfqrrkaFQ5L5ZcyDd5pmrHORnmL5HUb73el75PI8vHTVJlR7T3dBWnwAryouwMP270IUem
PknAJVJh1l29LcMt9cDzowEgEXQiPh8nSXJzaq4s5r5axtrwl7w2PHtY+kPfdtLh+kpe+ijKm0It
kHoBMPRTKw76XIwrVQ00awq3XJ6cNLxREnXDK13aL7J3+AFcJXD0qz4iOkKdwVAT04/tGFT0oGe3
ZqaNN3ZQRjdORzMAxPS7sTvcWtaN2J2OEoILq08rdXMagKIbqMtWw86OoumeDLFyZ8XpNs7jhfhV
2AJ5wtcJ/upqs7TZSBs9cAy/hkh9LPNZus/g5d3AZez93mrC2yKL+ptZMjVPH9XkPp9mZUsU6MKL
R7cW4V6GGggu8hoyGE9DKA9BAZxDLsgKprtOD/d68Q/itybiWAh3u6FJ5wIa+UdrM2m4cJSozlAv
pkwtoCviz99ERFXjyGGwyAbKp1bMMLVo2unRHLnE3tXGel80Ra5N/w5wIjnKqalwYkpK39sASszI
lu8NDX2QD8kcZ6rrSMOkbcyLOL+KNgErcDZmDaMMvkYy5VkW1Wimmb5UBsGnJrPaP9UUyBtP3PlH
CStEB4Bn6bbLq4iyXUwJ7yqbiO/bzQ91cLRDptHucuO07Tcu5MUvIs6D5cQcU6q6pwtYWpKRZVJm
+U4XjY1L3XAsD2OJ/MbGo3DREF19mrno05jW6hIqtW0U7cBO8VgXX7LAym9kSa429BjOEe0CHCP6
AkIagiu4+p42oeFTIgHhG6FTfkOeCEx10kpPzdgMd/1oyPfhtCh3xSTN+wQphEOayPmxzfP+pVay
Wz1JMk9Og2xvJXVwtKVB/y53afc1qebqyYpGczc0XfrborW4EQFc2HX001BTZSuE3INwnW9ujTU2
pP5xGwDzDQOvDCmnmrnx0cjmjS2/4KO4nJwuIc9hUFdYRd29NdGBNdTA73i+FFeRo+ibyVud7amb
xL/qUsg+R3097DRziIqDnY7llyE1lK1PPlekR2CHqJG3AIoMqcbKW5YZ2qpyEtl+YCfJrkrk6VMj
RU63s8P0ALgluBmY+LlLc8K6ZpSafTcHj3HuNE+oPaUPWWp/0RvUgDIc/3sB7GKOGnVEirNCnn4t
yS8r/eB0fWgjlWLOn8yQtmSZh9XzQrFl42qcP4pkc6DiAA+JOT1ren3XiypXUaUPo5N7Zv5LQ0O2
Qb65rBzEMN7tXID9UnRAk5q4nX+eHrNZC9veKK38obQfBU1HWZg08P29sYRoOVAdpIqOn1oXg/kU
umupmj4sBZ3ZfFJ+68qweGa4OUTxLBtAnY/+JHpA3JtzXX8NaW0tCsvsIeAxfcrSWJReI4tBO0Zy
x9UZNqIkcSBPSgoCiGKgic8KEi2tOa6RbOVlT3f9ochl/eNMmWU36D1DUaLxzxJ0BugUUPhKpDkv
qjwVG9aFj1xbJ3Cn0I1/oDuxehj6Oui0phvKhyEN9YekWJY9kyKnYxt1f1Ipip/KSG48JLmUj9c3
9OyE8tkoZVBaFo07WjCnh0br0Whecqd8mGrBZNO0sEJgLghCxZ1V+kWHfOmaP0k1vZtGgmEcFJVm
cj2hZ31qOJZAwBdKVD30C+MaIEPKe45T7NrZ2G1cjHO3KGwBbQMAiwcGdnRqKzEKdLK1vHow6jHY
FU3lQBkhTFNKRfkAiDn6aw+Jfhd0U5K5VhirHxRnKm6ur/RrXr7eYx53CiLo8ED2WN3P0Q4joAxV
9bAojfkRAiNyosYk0AuWxgLAD0vGuTjIctl/zI0e+as4S+fnuewyd3FS866TDOvQBc5PFQDvYXHm
wwTbxwvSrvpx/beevVhiwQS3k8YLJbC1967iwXCquKke0iDR95lqPxZE2ceqsLWf1y2dBQ9YElR2
HkZNDIJdteVo+6QKsuzlw+Io8a5moDhq4lPuXbdy7kyI7QDZoqNpqKINeHoAYrsN6tisNTqgQZfu
6qFQqf42Zv7ctXIyMsuhM7Y4ROdrCBZaA3JLACvKGuqpTXLxOeNWm4yaXcLlY1GnU+Qi3iPVT9VU
JltMt3NzsOqAuRG66rbtrMm/Rq+NC4JStp+OPUAri66t/SA7oMLdWI7C9t1oDQE/40bxNzi8Yuta
V6U3bS3NtuWHaqrFLuPLk+GAkHIUbkTmlz6MxpsgUVJVPkPFcGSWJi1i25+A+HnImqNED1Qs/TgG
EdMMrx+U8+MI4PaNMfHnb0I1KniRUQzEBj34HpeMqnTNKbHf7e1J3QDxURICfYOu46kVG+j6kg8S
UOx6UI/a0iChzymCTKdHiTuOFsGC0eml22hmugEyOnf4hKFUvGjECCTFGm/eBsncjEbkIGoy7aoh
uI+nGHRA+2kZlGMtfXr3ejLg1wTAChYcuZxVbhB2czkmRIh+X2ez5c6GnEleZ5up894Ym1Fm5DgM
YgCEKUpGp0uq27VCDlKVsATTm9jivVZ7Rdo76lbf7Ow4rgytXmqztrWgMBDkzMxhpxZ/y/HZquKN
t+LsGGKEDBEevxAh5Zicfk0QzG0UCz2R0uygtpflp0Lu840K70Ujr3ArCueMS1md9SaSMimwUdDp
hxggoxH28aOMZEvx3jslPgZZR/ZGyFmdeSYno2Tk2IiLhnFwO+ZO7NFXbjesrM81rzpnmjAGUJdM
I3flbqMut5ue1OjenL1KSb2+T9wAWq81H6fw9vqpXp8BbAHTgxz0OloVbt/p9ozmbBmVERj3mfzB
7iav3lldt7tu4yxceDUCGR/EAQUQYCSnRmbINFQqHPNeTkwJDGuUfFl0q/gykBLd1bMTfuvIVe8W
MHrHUFtiz4bj+FXuzfDZnJrs2EvMZEQvtr0rqgxeZa7/KktHYxZKoodb41zX8av4sQYoEBO2NSIx
6xSX/C5IbIaO3sMeqPYH46jsh4fhn+tL8uqb3kZQWKHITViCbiLLvy4BVNoyN3ae2fcEsrk35E54
yOpaOQDJLo90BKddMTf1vptqe5fYcfpotu10lDqzCCkJ9sFdqdr1PrDK6NFq2+DBkuLyUyeX3YvD
DPQbLMu3yxIFyQ7lJ3nXddBzoen3RrvXLfDdbqSA6N3wXOvYhI+C3Sw4wGA+qZuuHArg6nyZFtO+
RwqAxPCoqO2t1H9PqW9cX74tQ6v4s5JncB1QFO6H5R5og6eNmpvHT+nw5T/Y4RkVbA8RGaxux6IW
XRczM/XeMmbG3Jt7p4i/V3q9nxbrcN3UhUtPevivqZXXn82+lPPItu8RL/wQIIlt1YdufugM2VXV
ccNfbhlbbZRkpX2vQq2/T/mscMf0r5ebTvsPm+TwIMIYJlOgTHV669WsjzVoc859NjDNY2SIw20L
Bf7GnvtH3ZqVjb0Se7G6UYgjiDmubBXR1cqcPGhRoJSYGxtnclOz6HeNGm9JYbzSVE7M0HsQwHEF
uQAO+hq/lFLzShyrjvxRjavaY1JEUO2HqBu+tuFgMUPLGtUfLXQafOmcRZM3tXPfe/KkdrOXlk7/
qbflIto1TFwIXerqGqodc5nqmquF8/JzMPPs2SxkRdsXqa4GhE+hpvySq0YDoT/3zWjvaPqQzsZq
WG91xc6cHxRoi8dNuCSBDF1drFzTp8VIDOkeCH/9eUCA60ZWPCk5Bu3G6TjLZIkFiHBVGqWvgeNa
h6lqTfj5dh/6NkM4D/UjVKqfc7O7y5+2RDTP5OAxxfABai8O6GUhgnd6EpW5jwNLmULfScDkDPYz
iP4bvTEipgtLTAD9PtQMj2Qagd7mXxf+VcJ11/thP0tb2M2zm3f6U6xVkphTrlHKeAz9TrrL5YTQ
rj5m6tEabRex9uM7fcqrMZS0DEDizhlkGzr4bETdHPpx9jXWpP0w/x2iT8xrvx+mb9dNncURwpRo
XMFlRnZ+DV+QGLUOHH0JkZuvd2pwN8FzmLeEEoVbWt09UfXgeSH/FSHl6T46RjmoDC2I/Sa3H/rg
S6CkR2Zjs1UbmcUZPIkTgyXBy+b9JQ5YOcjBcYIgyidAZIp0b1jluNfIM7paKz+OtTYf06mc9pnC
pCIzVNIPU2S3hzlCqmSM7OEIH0d9lkdg66VCaF0TuXwICOuf+kJ7KQfHegGgzMCV61vw+ryulgeO
L/EvpC2xBatjrgdwR+IxTvwI6o1+q4T+ZNzS780/OHdKujN+tL+DYHcInos//ObrxsXffW6bDBr/
y+asq6lmEUStQmMC3h01Nw/17uW5VFwnOU6jW2+AU85ah3yeYDP/jzUkiU4PwhwDYa81rNXJ7yis
mcI479RFP0KlPFioZdXzPSLKu+IrvjSzlo1vvWie5jBMALqBdIpX5mvoP80sGwlzLQaUd2AVMpno
rjMGF6oS/OCJZ8H4YBj/hM3XvtV3UQJC7/p6X/AjENT//Qmrq1AqaWqkhsl6zz/CBJ5r5wbSbuhk
T9tCWl14E0ipBHCaPp9I808XO5osvSLPTvxgvhnrv1OwuOHwPYflqIafjXRrYN35JYfWzcqKDgCR
w1r7Yyw0pPLVPvKV2B9s02vseFeACTfyn9eX8MILhCVVKPHQ2qEas1pDO4hD5BpLZlwfDFf16ofM
rb0IRZ5du3Fgz70jVTNgC9TiAYHQPzldQjRGZLvUtYiKlioYF24ufc63jJzJC/Fg0wUiTGWTKNKt
W7KJ0i50EMMYIdzJD+5M78XU9+FO2jW7ZONlubRJb02J4/mmuJRkRdcPGabq8o8keeFz4dx3zY+N
DRLLcupUxAgc3capEXMxcvfUipnMbVwWbeyrx/pF+ybvYeO5jXV4rn9myKl9KD5fN3hpm97aW21T
Ws+GmvTYK5XWy6pdxuBpZd4qb567ytOvWt2n1JjbRGqxEi/7eH8A46Tsm2fnj75RbbwQ9oCvJ83E
I6NsAkH1dPkkK9SswDRiuChfLS3/IIflsbSiF7tJD9XieDGDSRr9mxNWk2t3zdMyS3+FuIHU31xf
1wsOkwyKxJDUGlgCn3/6S2rC6MrK88S3npQn84v929z9KnfyTeOF/O+6sUtH860tsclvjuYyzZUj
4FYIKt5V6usY+6bu3XHakry6dFq4z0QIJBwku8JvvjGUxXWEtsWY+KaUeMUYu70xuWGyoUtz1n4W
txqqBAV/hvSKzOPUjIADhEW7JD4N5+fkg3kHJjR/yV+GT4pfe8GuTAt3vuk3PNalVQQsCVsfSD+i
AKsdi/RSihZdT/xQ7l2JWAW6s0uNZtA3Qq2LXkvg/RDJAjaGXtbp91nk8QrHNPa/GQdzdpf78QNs
yX17SwK04bUunsO3tlYev1qSSckkbI2e4zru99b9SpTgkoB448YDLRZo7bvemlr5rraR1Y7qcOy3
e2P/n/5ygFOvei401VbfISuDGoUBHIc26T6USj66IlTavf8igcn9XyOrLyA7VMxlaggnGa1hVt1T
pZVu6jyHjb1xBi6uFVV8BC9kzK3LLKpeT46T9omfWHniNlLyJEvjVpfn4nMP+IqgAv1EyvirIz3V
ZdU0Gfd1Vofp2EQKz6SzGLsGgDDtCfvXLGkyPVMj23fF5OyD0dkSwz+P2ohagfghFcFVJoc5Peuk
8xPqxzJ+MDaineTY9w009H0ka3/ntjJ2k05ucX0XL3kpB+8BQ5hZqyBpTk2iatZMQSoucuIcKdYs
NyS/qZcwfXjjxF9wGUQ3wBzA88HFXrfBzUru67EIU1RC/5asHyGBljaeINK++5NODK02ErH/vtIT
KfENNduDUb8LRsNHEGN/3cyFd1rkmtBfEFQTFMjTlQth6Q95nKZ+PDr1vgqKcHTnxflpJnnr0YyM
3MQOFJcpxGMIy3/chEBd2LqTH7DaukWKmZFel6nfKvI3VZKPvWw8ZbN0E8jm6E62/piY2tc6rG/m
nqnLtDjBTyZ15uUJ6qBTlssugnna7vqyXPpV1NjQ9KHNDXd39auKEiwe6g6pHzWGa03JPlterMrY
qFBeOky02+g6U1OmSLTKZetEi3owbOLb24e6/hFpT4oa3zgUat7/Oa8jCtHaoTy0HhkZU4eKZSfj
c7Rmr+jQg62fbf3ulo4JPY5CDMfp1craYfeaNQZtnvr93gQDERWflfZPCcf68/WvEWdy9erQoUL/
COkglHzWXzNqg5OMzZL5kuoUXjNUJSnpuL9u5NIJeGtk9TGz0VUM85QzP8o8ba8W7n+434wwJuwR
EyUIf04vXh42WtsaFc9B+03NviTqTZP8vf4Jl46XkNCEPA2yj87UqQmlzgMEJWpMhI958DKlt32w
M7fUtS/tBiBYHhtABYj3rBaq7tFenQw8olYu1R/Ia63HLC6z3HC8Z4R+QkSAsf/aWb3UTVuVCB9F
qV99y4gGJaZuKQVyMoErI//Y1PIxyLO7rKpdBlBnVvRYKPrGfb30up78htWmIQ/cV5bMb6AIVvym
a2X+sf+p7ht7F5X76Pn69l14RyEvU38HuQH2YB16kxXGrTEmqV9K/hznT1PWeWZ7M6YR6vpb1KwL
x50CKqUCoRRMn3QV5/cNYyutREn9fFrczvwbtoWbWcbGpbpwIqHwgJ6l5y9Gb6xO5CDV0Rg0M3to
/5SzjrbMAR0aNnELz3rxcygGww4DsWaupUiT0O7rdlJ5pvvGVcvQW5a7uXgvVYgjKZqogv0keJTa
6nPGuoiZLGThVm2T0xh6ctv8hxVj6+lZg91hxvXq1GcjExC71kz9uvkVL8/DEPM8127afLx+2C7t
DMQ8aNMcNQK31VNkJoEOLtjhU4iDtTFCJyj0tOyIVNfGRb60NTgKgd0k4WMM3KlXotHTTMB5M9/I
0ZrUvzoo9Vjv1eQTOyPQR/xTCJ2sMe7pUA9BPrQYYchGaO+d8EmJHupsC11yIXyilSSQXKKZBMJ2
9TGwSqY2x06bBm4cp/umiW9Ts951kNPK8C7q7TuIEMfrm3UpxcMezBaOBW/tGXss75t5GRUeJ199
hjHQu/KxeLJRV9n1v4cUSN7Gpp2XRwV+4l+Dq+NRyQkEq1QY/KTus530edkXe+32+mddMiLQaaDh
SJKgFZ4uZmoscp4Pc+Yvyod0chkcXIH3O/zWq6/XDV3y48xwotIrxspS713dqiSxS6CLWgZZxc33
dvGSHhALt74sf8LUm7d6Fpfu1ltrqxNfyFUtUTflMA4hqPKfzApzB7n1touj4m9aRUYn3yXe6jfV
mqUMlciQdFawv1+s7Gb6ztNYjPvO9MrUG9L7ODkwkLOv77b0cYWru2ZZ3Po3litT0/LJUWE1PVSR
P+3b323v2j+v79uWkdVtG8JliUOLbZva4/fkR/rPUnrBy3Ubl9yTmC5D01ZUNtbwjkFuot6Zs9xv
u+R3CfmmXWAzme37I3Li5H/NiE99s15SK0/RLOW5X7XGTVFEt0s2f7f0ZCtsuvQ5hIACTovAFNXJ
UztA3QKtWNLcH2FBuz30mkM6hqLRYGxV0y4EgohX02sAG4zXXQ+LBDUCAEopcpSLE9NTAoi6JlPj
r2/PhbsE5J6MDBwphaF1BDGFjeOMCz6C2rIXGQgJtKpHaxRM3IalS5VlmMA4PUZSAr1c64xYdm1n
vT1lftLfMUjeRfxbzb7W5bGvQF78koe7Of6Zhz9oPf8/0r6zN3Jc6foXCVAOX6nQwe0oh7G/CPbY
o0jl/OvfI++96262nibmvrsY7ADGulRksViscE4lafbU8sKLVV0XEB8kcxYcHSayToK6UMYB5l6I
WwOPthLY/kFsh7xgaaWmiichaioI/9C4doa2HzXAdsQfegD2oqfas/NB9yP5Igry1rmr2SnKK5e3
cX1xj0TKp3Y5p+GUqkNMUfXoPXE/uKIbk6gld9K+2o2b3NY4ElcOAnTE9LiFxxB6PhbrPTpwklRo
Vg+scIC5000BPDBUp4To7rJaKw4K+CzqAh637BeLPNTpJeY+2iA7pAroEebNnEl2rdy3wbPA45xd
uSwR1gK5Q8X8CXCeGIfbVujP0VKcthzgN6SnYQJIwIRu6KSOu7LDe5JiBvM6xgTm/7CSmMUCshoG
I/HUZ1wKkjWyTPHPwVAPff/VHZL+7xtIMG6GfnXU+GGXAE473SylD4oyCqPo0LUfJdrwRQ2jkN2e
YnTV4sLbrlgGMrJoHEH/2zJexlzPwDBrdGGe4sMclXZe7ZsQENgT5zG3cpYRHX4j76PZFU/ZU40A
8knlVFNRD1Pv6dw5ovZHB9Pm/9A9ssx5/chhzCI2IgSGKsphhvagB4bTCe9J8YCmbo53XLF0+HjU
3RbXCBtkAkIA1481YGtjMIIkrokHgxNrEkrzEoJPmr7NfSm5l8/W6gr+KxE9w6crqDaSUmIUIAbM
f2areP7LyUMOjFVdzDi6rRrEkSTG70ZZmeRSHqCk2ARopRpEKKi/j53BKT/x5DA+0OpAVoqVjQ8U
1DGTkoBlHs9IHjDIYllMZIZABukZFXACSNAxlof5tSDVzBxNFLU2biwp3fYK6Owub866EHQmYlgH
XYns5qRDo4lACk+WKuysh3+MdPq8LGHF30GNHwnMpvRhmHaZBAmp2LiZ+g4EX7sWja0gXQO3wMHT
zr4scE0lvIRRlf9+4rMACZ2VYARYh0CUem9zICOIU/18WcS5ASjLbYtGpqVFA4t3atLA/AlGicKH
C6VpF1FK2vZj5NVGzhduEQJoOORCYE5nAW1jgGEdefJDUQZeZmk3ifIU6+pVNI63EW0B12JsL6t1
flLR2o8LArVcOCP41FO16kBQLfRw0wOGtEmPi2i8C83HnkfwzhPDHB+1s7JW6Ap6wAQB8JWN7mYu
b3RelxxPCnM7xGXQRnVe4p7V3SzTYhI3yDDSKiO19XV53c59KtZtKSyhemegTMwoJFtCZibiQNER
dBvE5XMLbJtybKAWemgjHqP0ml0AagAJdATSKIAyxheInYCoEJF0lKCyHyM5JozPlQomnbr9g3kn
flLmzNyX04uSGaLZZUiRZbQAaUY7inPZHdQsqZ0GLZoOkLqKrdKNPKygFVGIHYDcgL4FBPDsM8FA
b1UxRRKYGONAvaZj9mtMQtmbDa3bXN60MzeBYivaIhaIj2WUic001oEuC1XV9weUVB3BKJ0o46RF
lqv0xIGfSmB7I2iQ6U1dQhecVoF0ndi5kFh7c562WzTvJbYg1rKnao3ljOkoPV1W8DzZtMjHFY+6
KRpfz/iJIvCq5QhC+0P/W5XvVXsnGQTgKejxBHKmXdsNR98zw/yWh4QJ3lwo7rBzTiYt9LQyoe/Y
2MVXhG4o4NB3zixwrvmz48bIWWzo6EXQV0GEkU8ZckYv1CpiyI+hUys3Mrcov2qNxo9GzFFTOjWR
AwsaweKrZwDL7uIvy21J7cb20x/RST3OnvFUW35+pFoYxlHVo4HicD3/voscaf/X/UfL2gH9G5lP
VI1xhZ0KQMQeNiA+6Q/z7yK2Z7uQHfey2Z35XUYC4wyLEhlHulhBo19lgDUNGg3QpkBI/n1ZzvlL
lBHEOHhMb3dypYGbNoofksaJ6ztVJe32EPSkzAi4IV5GZZNqnzyYJ67gxbMcbVKpVeGchRCs3cpW
SUR78KLKfhk8Rdxq+9f6vSScNV21w6NdW35+JHFuq1SKJOxaKz6nyrUaPmcKB/aFJ4Ix9SKIxSlO
VKymctePH4N5XShvnB1bIv0zh3ikBmPd6FucKV2ML42oA9gvK7LVX2VDUgeDYfkmkDmOYs3FAxER
A+kLIxO8/emyASU9UYC92h/EeCRigMtYKTki1pbtWASjUhNhnDoJ4+Egj2TY6Vexc3nNeCosPvdo
50HGkEMGVGiTN7m9TfqHy79/1ZiPFWDeg5EiCU2lRsMhQPah3GFwoIpulPfhsb82b8Srp/g2sbP7
y0I5i8ZCvGdtiNZZIxwOWV45hVTZBfoTc53Tt7UqBXgbADpcsi3m8vOjpStjYA9kObYmGG2ZoBGg
5jw01u47gEz9K4AxL4DoDFnTpsMh/0Tvhp1ojw3d9L1bxxuVV4pY3ydEYYB9QrEP4DCn2kR5FshA
EhoOk/QmLjDkHjJUJCJ/Mtu01TdsEke7tegFb8J/BC4z0ozAPh3b2lgE2qVii6Ap/miB0jKAWgYZ
Mo6Zry/lj7Cza6lLBzMpBiQypz8WIeOf97+3BgAh4Y2LeQyEx2yMbnbGgGE22FxZ3+fJYwYq1OTx
slmvKHEigrmQiqIsjRRgpwdZei2yTxzXqrhtMP9/JxWcY7tyyZ6IWtzGkW3LXYmpY1C8HGjWINHx
rpivIxhEJN4bdF0Oir0oxX5zXJzKWZzb0Cs4QzABazDt3EQiD8wwqsWzgJXIBxr9SGIc3YKAIU0G
DlNbJHYKvh41F9xUsYUABN6c1VtxqgCNNpFSwQA1eOXlU61CcZIns8wG9Lh3JFdnMiD7ddkWVhcO
3D3fz2jgGTLOR5OUuQUhJChmxD2tQg+QiUTVt+pIt5cFra0bEtaoKGMKBnV5xhLMatQGNetGDP13
JB53Wfli5q9Lfk3q/j6+R3oc5fmFP2LpAzldtqxIhjhWwOdu3PaPjUByyS0rG/0m6V+3JgFI71gS
o5ScFOEgqs14AOMBkKiUJLK7Ouc9pM+ryYsYtBrgD0p6CIxPFQLcU2hocT8eWsUuD6IbFBtR2I46
mbNNtSt407lr/uFYHGN2g0mNQhixVZGSXumfghw68fQih64kbdBlzBmwWLn+TpRjdmtCXtIaUyin
9YlDC5HQ4L7nYR9yl5DZqXocB2tS2hFAizcYLtNtw7L7G5FeRw0RelfgZF6/3/9MCHmiFXOuhkDS
h0HDGhZu7zV2cls8GTeVE5CWSGhkj8gn0GSvLc4hW7kLIRXJD3S9wEmxsyq1hAaApq3Hw1RdxUFN
gFxDzOq1Bvpn8AkGA7XjlfZWjjXqJ6htAGIOGPfsqPNc1WnW5QNM06muS/K+513vKz7wRADjb4HA
2QtCPI6HQbku0C1cB3+/ZicCmIBFKcxMVDtooKejO6SJjeprAEoPgFtnskESUoa8UeoVkz8WySZc
xqGa006ASKnCdaVdR8iPITN/2eGe9zMuyKE/W8M+oacwC6xSxcGqHclTfile+3HQ9tOv1g0IUCdf
Los7x+L4Fof0POJYDPWzgV9bqy1VB1j8YEd3w6bfIfIjKtE2DdA/VCd2w6tmU7vF4WYe4cUwELyj
TuF9Xv6MtYMOrf/7GWcUsAngp80S+b5Dmux6dNrMio6EY+P2nU7SxBFx+xizjTbF58uCV5zmiVzG
R0+ZWKdhD/WzXfk4uMFrdygfeAToa9H1iRTGNaNdKwE4Hy4cszlkjQM4YXmIlyTnW9X9UuLCFUeN
FNaHmmpk6k1iymRI/xaJFxm6k49gPHaAdsJK66Dq453NAz/hmBEInU/vuqDIa9nU8ctDWcXIlHmt
prKjR9ctVE0EuwEK12w4AX0A96MyPgL3rikJenIzyxaR/Oo2feUVfbBT0xI9mRtz9lrrppFGzula
93vonl1YGsDTvMRVR4EtuvX6qbVwhDtx04wOOvEaC0MMbsCrSvIELT8/ElTriVljKgKn2BsEstt3
W40TLv0fRvWjC+NihVHu0fOLI9M6eB3i1Eoe6BWd6B3Ye9G9g7SYffmsrB9SoLSg8QTjCeBwOlXK
lMJOxXj/eIjRYT1mJanR25Kh1E812xhJH9wkrdfFfw14sxjukVjG1aNuOGk0wlqOom+FBcleQjVA
jzDnRjkfNjyRgzfpqXoRUJHEWoUcxXo3s012J/Sb6Sltvi04eu3Dt8YpQYE6tzL+G9u8wbaVMMAA
IisCALRBS/jbqXy51MIk07G8ZgwKtVhwh/KPomjeLDS2HPeeMD4JAc+KllPPRDwnQhkHmHUDYKUz
CEU6494UClsDbEtS7AG4omlXYW+b8rNqZDsR5zXK3WguODHXOdzEsuxw72gyMpYqMeM6pNmsBnmW
4Po1mm+U9rFTUrcNmjep8lSxdztj2lVDRULFiVK0LdblFeBT+0iw5ajYpeFVPb8Z1nWXBXsacq6H
8wFN5uPYgLBOQgGYXvBruuZpAXVa6y7oNsroBPU1EOqjB2nalcgJXz5qq9cSIJeX9n6sDouUktOC
BmjkhVjwoczhBi+IjIbXtWC9z6PmmqbAyV+sK3okkbEDZYrkeu4gUfOF7WOAfqtxL9+Bg3UXc0KO
dcd1JIq9DWkMkPYRohrqSt4jZk8cbXPj4l20yW4OgXt5Kde91pE45t7LK/CBoaI0HgTJmWZbmh2g
w/8RqFPe53a04UhbeZljv352jrFmsDSnMQAKxkOZawAh67ZhZSuaTLSDnmyi6LpRJfzoWRHBcIe0
QCiQOt31M66j+q+H1RbbRT8krGhpwFSZLdVnQyjKUMandBu5v9bkx1LhmM25nWI+EAA7aPhB2zSe
Eqcuq2jKUQkLaTr8yrzWhUfkBRbnPhECMBYASlL8BSQ2pwLmqVHiqYQAkF48CigqoiZHZwBsulVV
ILnyKpc9JxZd1QlgnqhjLSjS7BhZMIl9O4fKdFB+DSMZExswYXfdbcLL4XxPNJy6Xqh0JIjZH1ls
VRHv6GnJD8h2+xGORNlOz4ojkXhvuKMb7xrvq3YNHQS+pHasu+HD56Wx17UFPi+mLXGZsC3vyGfq
o1ZjgWUdXZ21rV4JTsAJHM7PBBRdZulB/4Lfx8LZW0HV5HqmTwcQ2QRIEgC8T0qchgtKsKrLkRzm
7KWAzp1rVZsOyaOok7zeCJhtfqnFe+C9cVT6xkc527wjWczFIEhZXLaiMR1GLyWm23qto24AgbQ3
7emGzLbmWsu/du2CiNpONyX82z4ne8wEEwTC3Aj8/HF6usZMZFulVpFK1MT34KmUJV6gN8Tgab0s
4JHSMFakJ8ALt5xGIBbojBBVE9JC6NrYF0agciqfccSL9dgg7D8iAAGKjKOO+UcmCFICi3bh0Mc+
mEB36VV4b7mghUhI74oObtyt8Ng6Gq/MxkTr/wjFdNP3IQCMNWM4MfjN9VSGXokOghsJXQWRkQFJ
qTUfmjh9ozIPDJk5EWcCGesBSwn4SwDU6oeAtAT+5T6RP2r9l172f5em+48gTAMBMQy9GmxqqYnr
DEwSY+zHeIM6vR4IBGTcHTjWxIlzJBgLPBPFLKIRZbJAC4iaMn8STCKC1t6gPK/JBir/iMEDZMnT
oZmMzY/oNEzHWQ5ivxe/cPVs9Ki9BzX9dTzus6zcobYoVztA4t6kBhe2bwkVzuz/SDZzG2WBUsut
YcW+athzZsemU3pSZ9fBRyVcVyBwTndhT/CWr3iF2hWDwW0EL4qOIsDfs83IYa3FuoQpP180EPNW
04OljhbJcule6UDwfjmIWdlJzD7huYOcPyqbrLCsaIV0AJ60D9hF0PHlwgM4aPJNzx2nXzl3Cx6E
iv4hEfOYLBBsPpgZPgR7Kd1qnV+pbqyQuHYpr/qzqhDYPOFQFsjZs7k4zYgUILbHPnDjtoL1lGY3
iSlxwGqYUGUxzGXoHMlUEFmhvMDYfxd2GBGqs8RXU3BzHuK2dgTpIZE2BaaCx7J1FIH3eFvxxyci
GTeSKpEcTnmU+MWfobRBgPIrd8zXL/lTMmydyBYQLFHqumwcbN/Xf/REFyeCI/AYs+RxUj4j0xPR
xJ8Vm/4pbuib6g6beafbZbqjeDByHojr6/ojbzmUR6kU0OZWYByAvL7bWy9ldh8B2iG3AUQraxvh
87J2PGHMJub1JLSJUiZ+ElmAvZCRRjaR23AMwafWbhhNu4t4TVNrLm2he/l3RZlt7LU66bIEGoYB
Imj1sRLJmDqlMqA2Nbpp8BUOXt08WNrAuR24e8lc6BlapMVxgs1Kv4sOmVfJ3ApPVTj5SXvoxxAX
hgE+uwjc8zdd03PMd916f9RevMPRxqpZX4m0xlpPqpC7WdkDEqyocvfyjrLvv3/sFQ2Y6PsEOiTG
i0/F1LScij7JEz8/SCpOhbHJil0skyZya4EMwFzinJBVGzoSyMT1FBNqDarYia/b8xaobQXO4oJT
9cKxVZZK60wz5jqqgu8+XgiKn6c/pW9cmV/0vQvJ4Ga3EiW/M6LsXw9yQZC6zx8k+29bQM8+gD2a
ojomUwvzKSYSPkx4v1wPnugNTvXYboydw9nJVTd+tLDs4Ry0ee5HiBudSLXf5K879bYEOKk9bg7W
nZN88YbDeDvJHMwyajWaCjCdOrju1cjW/GFSiYS25CF6KB6BI+RdVnHtmkdPLd5h3x3RbF1fkPoi
E1Ts6FDejIMn5X+yt7rgCFlfxh8hzKGvlDCZwqJJfNC/Uq+b9Q/kfiQ7nkbeGDxbzPqPgSxYahiG
x5AJs4B5muRNBffmt1pCJGM/ecFOOXTNkwYot+R3VW+nxzpNSDKKnGj0/zgcP6IZLYHzruUKOEd9
c7wNsi+0iyqt3VQ22iUwB3/VyE5d/dYfu/eks9XmGTzqJPidlRNpqnvNelFNLyl5Jfr17f35Jsbj
UTpUrRVjOcIEpGlalXYeBd8nwLBUX5h5UDXcJVjey0cOtkgHGhdGgcusibxaHRCXZD1KLh+h1t8B
3B0X217P7LLcj3+iRNoN5naUvCTdgsC0RP8uyI/j/F5Rdl0Wcc7y+sn6WYnl50ef1qggTtSW3RHp
lQy0zpHuemI9hXciD6JgcQpMzI4+/38lsXi1WmuMml4si4A0B5mmOnYaNecxE63fpEdiGKdfgBbb
LAcoZFlPsuGmh74mKYD5HfMl2Udfl90ESyrxz7lCN9NCHorMHgvLIUSd0IZtjyuGuqJ1E0xgMu0f
C6UGAY1XWU/ZLqmfhsa+Kj/N5mrqvEzYNagQvV7+jnUL+/kO9m7VrXTs0EmDu1XfFkh6eF2+Uedr
5Hpw2m+pfqMnTluiggJ4t7YlI+hCZrDHqsYhbe6FYIsxRB29WA+cz2ISQezysO+KpJ9LBbwuCBn7
6FUwvbzZTtE2q27xWMN8yb3aVfasl/u63KbWbzl5BZRxLD1U0wZtLS44skgUbMvJQ/8oRnt2mXwd
0sKZa+NKGUhmTi6NeVMH667yaCmZy3zIVMAXySOeD0/FW+an99U13aC14VF9ie5TX+AxFKzeAkfy
mLs7UyYQC5ly4ldBOHtTY45Acw5quzUGHs/KN/E9ewbh/ZcxGNwDqNKfnvaMgppbMnA4ciUkSUHt
mIY7sX9QLKcUt20022L3qMye3tqz2ZOAPqIFQAIMPbWbBcetJTTkmO5qWHj8TYwvLmNZAyV1hfU2
hU0zv6oCPiuJnUKYPaX9nWYmKfs3Uey8y8a5utHHghmvPCgA665anJkovCpyXykSosS3BigA5tsi
9rLeDvZD6ZSgleIlYtfe28eiGa9bDpViYKQ/8UtReMFWCEl4oKVEol+mzKO3X/O7R7K+1//Iw+tl
bYGnBHteAwpdFWMy8o7M2m16LIFxuQBolRqQoCY+ladtNsk7WjXbuZBt0Yh4CF/L7zqzYFATAXZr
oTFns05hrE8lEvaJ3+QubkVXeDfsclPa43V/PXHeD+umeSSMcQXzbLR11Q8QJrpKZg+d0xvlVekG
Mu6UbivMvyY9djlmubpfR0IZfwC667luFPhMGXjtU2lr7baW7frRujWnfRGCJlramJ1dFfeG8NxQ
zqlY80bAIfl3fZevO7KWfGwyQ27g/YLKLDYhckKONaq4twaE9xxNl+W7tJfLtxzJisq8zotoicKK
K322qXgtieh1p9cm0H7HQz8AS6O+LTyTF4osx+uSYMYNSqMxzukEwZGxHZU/FVIYlg26ljbYxMan
8XhZz7VL8HhJGQeXgqK6LvHy9eP8phZzN+kGO1Tegh6ZonBGNOxclreuHaBxkDGEm9cZq+1HQRZA
FAcnv9Oq3Tx4vWqXw4YCutlXam4udv1E/ohj7DVU0MU9gO/Tt7JDWbrhtfRg2KAuQTxhoW/Nn3hv
s9UDggwiBp8xu4xc+qnZ1HXe0Ro0yL4VCRZRhngms4YkwuVVXCuALFBr/4phrgew9qD/Jsa9nGS3
kQL2X8+obrtujwNKVEwBaV9q4IHPRM8JRlmJItuGzksLrXrWo29g7omxtDIw4eAbgHFAN8qVJBHx
q8jtsnmpP5W70gGdYSY9muW+EXLSFrwcI0s09B3A/SzCGahDGPWxkHUSLmdxn+b78KnPiWY+dalj
0k1Vemq6bdMHtPOb98VLWm4sYR9nCTGnxO7lZEONmDTyXVy9DuZDQnljC5w9AjbeqSnkWQemXwuf
R8UNam19dxO1G2CSzKmXA8PZ9ObgXkgxTtfvRGF2krlHP6/E8WOr5/vfTQLA0ulHzMGo9oOsI322
sSKHZnZ/72ecsb3V1CQ6Q3UAkX5TyDJGn8lyV4mhHPvWVQri9VieXDX+pMYhb9+SuiNdKTm16Wo8
jrjV99SxYOYYzEMKXP9hiv0gfe6iP/TxRkABVWxJOH0KCek+7i+fuzWTVxaCJMBqyhi6YhQt2ymi
FegW/ElLNlN7K9KnJtTsMuHF3Wtu5FgQo1iczS0gMCvUGkEOU8aDrZnPl1VZM4xjCczpDfpKM1rg
YPmpVtoyOErm4ZBmt0PyUeWe1v9lr9L3WQXACvA7JQxDYhb81A6pFKuCtuxUi1G7qsydACyUtJmc
wNASu+hUyVGS2rus4/dwJXuXAiAZkOkgilyqVadSEwkz9YKEUlzrtL8FvxgdLXDuaEz6beWkn4pr
gxpvy2W/WZLFF8QqTDI5HctZnCuI7ZCbJ/Vt+KY8iN78Jr4I/0t4e6Qhy9AixTQfdAB74SIAEVp/
pRhOC05IixMmrEabKgAm0IUMBis8+k5XkhqT2k/Kkq5OOxEvEGF0Yjkunuq4RlNIXt8DmHUitKqs
gyJl7R2alJPd5d1cTOR8VX8+YTmcRxGZ1ZiKQLsk8YHjr9Ytibpdn08kN6+4HGRrx2+BV0Y1HOVj
QFWdiurEdszFCumgEDhue1oCxxupLy6O2doZBD04AFrRJgG6UuaUG01f4CLH28SY/D7cD9Uzzp0y
/6m+8v5BV++lLiXx56x5yUcgOoO1BZHecGt+XF7XNWWPv4I5JAXIMkG2gvdeGIr6Ri/KwcvFjDs8
uhZQGyCDwtSCBe/JjsLOnd4HTYLgPUNztyHYYy+7oNETChB/jbi37YXC+tC3nyM3u/d9zlnTOZbN
mE47j4NRWwgD9fE2j2OQvwt7gL/s6Pgki/teXKqSCXgI0Sj2O+4ze5K8tD9MAurMu775mDSnT7aa
BHZGD/bvhMG7UCa7VEq2akztkAq7ZEzduN9c3pnV+w2Wgb5X6xtTkrFDXc9ycC8gWh6oG7YfhXg9
z9pWIKoRkPk5SnegKLDq0jM4l8Pye8/XCyxyqgX4aIWF5W5ny2pExEh+E6loscks5cpUomoD/ged
46NXrQ/Yaf8VxQQoejYg3TzMKNdYbedGbTlvS0niuK/FhC/pwzwDehPUx1Yr4tlaStt0H9WTrYcp
AUOIH4TvwWC6BnB+OZu39vZYcH3/q9mi+ZG/AkQIGpcoNg8t8bsw0GwtT2xDwXO1i51QKZyojog+
A6mEiAmPGmFtBxd4WvQpgdwQ3Z2nwjNgafYDxpl9dRw7Vy603BPSSHDSRM//B78MnBwTEAeKhcud
0VNAV35htdaSqqKkRf097h0As7hir7thzonAVvVakIDgQYAAybpMZFgrfUqi1FdAp0fQ1jPZ8dDE
TpfPvMcjTxTjF9V8QkMLpalftZm+SfEcdtM0jD0RDXTksq2sOig0g/xXLbadVOxSIZATPfPBYpop
bmvW4EAIrcbovDru5+o6mKWBTntBQy7LFgdFLckQD8FtM8yShoE2SY3dUpdjZaskQSrt6GyEHZhy
5VF25DjB30MlVyq7GwyB3hthEdd/JBFALzasdNxMgQb0WC2v9enKHGTMu4T62FTbWiyb2u4BONwC
GT8qTBvHCAPNHP3Zbu8lPERjMGA5QCetAraOWWtroiCLkpUUEVPlfsykcr4aOya/0WyKCRVe1nGt
MoKocIErB3s4TijzNMOIXoYD32Z+bX5Ker03cCcFahCho0L0heKrKRMSCUg9ZzPoA/PrIXbV9DEf
Am9QvkbBD7RPK24+LxvBSjSgIBXzjehmanC8p0c2B5JDO5Yh9VWQqoHMhORi7unZ5Fqlh9EIUg6v
lwWuvdsgEf4BbdPIkbIoXggcy2YSYuqjMVUiudMLNvlS3uenzqe8YdJVYaCyxUgQGjbBFcP44KTD
5PFgQRiuVJ9uugrwONneprfJnsd+uXJy0cPxI4rxSEUEWXK/6JXheo5M4ysqo3cNaHkc17dqSMeS
li858vHaEASACYekaT+k267YoBIRTE9KUTiBsC2E69wV8BjW3ICS+NkUX7Rhm/ROUj5xtnLNeOAN
rYXXUFww2U4/hJp5aZS0ov5YX4+ym442xnVca4i9J/lX/VBVbn4f5k5SESpOJIsfcplE40bjgUKs
BOlL+8y/38HcO7VRzUklFNSntCXW5EjVFQrEaC0Ji+1llZdNZO70E0mMPelljilsC5JyL77nzsmv
VaNOfj1jQ0YYT1MeYEHjyTYKJ6k3SfqYZGS6yr+qjyIi/deMlgRbfJm2+ZN5M2DjeTHzWuUUbxAg
hQBdARgB3x95ZF5tpkZKr7cwr+Cu3unmTdnZoyM2BKD99Wvd29Lwu30Oxz0A+BrFLbq7qifSxgC+
21ueO5cXfC2hha+xEI5KcFNA/2NsLJ/7TK7wNd0ec332HLz2whU1UYiaym0rXKEnINJeVf127FoP
BAokE+K9FnGmSdZKYwos7B/4MBNDcKef0c7piGmrnvrPkvo+5wUxwY9t9G6mEZo4cr8NJF8VXlP1
fVB4F9Xqjuh4AKNHFBMnZ9C1YxVUtWmOsO+H7kF1d+pu/qg28YbujPvefbI2rS1+WI54U2ybq78E
Sf++JX+EnyU8xagHmKQ6U780U3QqNFdU5LbWL5vIHqvlLQqeFfQwgxXzdHW1bGqMOBVhcvNeL+1M
9UBGMRwi3dae6ycrIq3h1honS/mdEbkklUkPaY1S17W4aOb0zuDmTpwSDAvdqnYwkZF0Tnon7BX3
ddfeaofxcZM/9DfjTbQFj5qDCvBD/HHZ1r/zGZc+iHmaR7qqN2aBDwLv7b55L72PyAbUw+d1hYmD
3ulczbe2gx18Vdv74srCN9ZXwsPvxjHccGM9mQ56BXbtNgRj7iviuY2E/28mxqZ7TAgPRoEdjvzH
Lo72jIme2qJqQ7nHx2YxkZFWu491O/NbW3DkF1d60NxuG9yIL92utTlO+PzaQSczgv+lMxtFTzbH
LTeVkajqVPuZ0BJFTIkVeSgZd3BPyLIFSPpe3pdFk9NtAdscNEVH8dIsxpZXSiXN+6ouW998gqL9
7jdaNOtn6vDyryv5LrCILPRJeEFhNI51MsCzMWkSpxAU7yI0GHQPlnwYBpUYY+kI6a7qyKRxesOX
o8UqZwDhY8lWSgtL+OnRa6we8OhF0fpqol1JCYjQrOiz7hWvl8s/l9fx/PIE9jqQFJDOwxMfGEGn
ooKRqrGJ1io/bESQBKp4ScWc5MV5JHAqgjFKMxnyUp+q1jeG0cuaEjW+bVU5sSmhR4ZzJ3DUYeeB
8inVOy2GrLFVH8Is9ZSA1wXNE8HcOmKpJ4XULepMNdFCDM6HL5f35PwsYfPxVF9Ao0XgYDMSoiYo
ql7LsCflFICrsHOayHTmuHC0rHCTavhjiTWndMOTyVzp6LdRxSCgrU+DxFb0ajeZIcnpHfwJ6Xr0
2qjby0quLSOQfMEUpsgq0AGY6yVREiNXcyyjNk+6OxmJRmpd/HVZyErebFnKHynMdTKEtZpVEsy7
Is3TTCInPbwEHZn3thY7491laetr+CNs+flRkBa3eTFrVt76kz1NJH633tqJaPbzZSnnb5pTlZjj
RK1as4wAUkYveoyeeTfw2mn9WbEzWANpwC6ELXyP1qiuMPvgu0CA52NSo1M5l/2amzsWxdg5MEvQ
cDYvPrz5XcqUNJn3JLTl/yQFg80gZ8CYIPvclNQqamJMX/rzKDi03MSS4tVK8tF2Jrm8M+v6/Eha
TP5o/y0rSsZCblu/yEHKEMjhA5AvrtB39CxUPByEVSsA8w+CX4BhWzpzRWhtO6aJNsHWQPOZR+jG
kz5mBGWXNVo/Pwu/mgiOMPSPMqcU6FZzKc0QE9XXYYOmbLl2BSvflWZMjMiVjfAmChS7CJVfWjm7
Yzi+Xv6CVT2X8BrIU2D0MpkDHIcUuCy52PpZ+lpYUDM7gNHD+f8TwhxcvSv0mkYStLQELxqiq0wY
7qgQc3zsylMS4N6Ip82lYx/5HUaZILSEzlADGAj9CpBZEk0N7Hi2iKHOOiFtSkk2f8lDgdoPEPNG
N+mp2wGBcCySWy0tAOsx2VX8WM7R9vICrASOp1/GrAC6Vaq4qw1cOXhEOkLtBA81Gt3/BLNLb4zt
IKEr2DGAbqb1nv5p+mbQEE31ee+ac+eDz0BNHW9cGWQD7EBD16q5GYw9hvtSy47ku1GWrjK6B+m0
pnOLbsuVdhplLZlqvKbRFL0UNBmdBUHQpkYtu6UbeQYhIt3V6XthudpbWL3TfCbo9BTol0B5uHHn
Vx+6noBRANhHxF1ARD/1E2Y5lkCxxwhjZLxp+lWdflzezZWYFQIMFBVUlPMwprxofuSI/h9p37Ec
ORIs+UMPZtDimlAlqYpFsnmBkS2gElrn16+Da2+mKokt2PROH3psepqBVJGRER7udaeygqpJf2qb
odeJVaaidOwhZ6gdss60Yh//bn1KgtkpDuixmUHAlW5sZAE4rf98tNABjlrf/CZAdyhfARdTFqZm
EI0nJKml2AG3pbhJJl0sHVDuFyuPgu8OGMagCSnPjwIJaPfrcXdCJoVylY8ngdKtmk2NXUrwGWMy
4u2Yr4XO313TrOs867DP2ssQ8Ly2Foys6ExQWpwAcxF3kx7odyNoL7ZQs0hWIotFUxDGBUso8rOg
CeVMxbqY5mB5OwmTNUBmQaAbWSuUvRKg2fD25lmcQ12BsgL4F/D4mD/lcu+YcV9FgTyeEgjHklDe
RGkJmrFpdDttYisLtpDuh2iEhCwloCBz0wU3h6i8D4imy+kkjoL1YIV605NCC2lkg2HUYnZoTGX6
gHNM7TQMa8/IWqPexZVBP0uItaGHugjoSHJD6p/bIaPZy+3Z+H5U8X3I7+CtKUPxiyflrLuuYDla
Ak8BwMP7zFDzubNLXpmG73OO/n0V4np4PAMJaXKXucFCQ6gUYTpVaOjaowt/2umCEG3boomfRXVY
Y+NcGBVWFyo7wODMLLfXsJTbM/R9a+LbL34WF8QhQSQHeqhOJ/1R+Uy3+uvtH79QLbj++Zwv02XU
ZoUYP1+O7PQ93UenrQWSdjA2njM6/75i7/sVdG2PWwstS5QuVWDPig603dPGl14T/X2s/RFYUVN9
GgVXaom4LcEDiyIdGcbHOvpVqWs9/Avpzesv4bwZK3UtBGEOumtDV+n2+odeHmWk46qPxKtyW8w1
Qn2ru/9YmYF59a/vxWu7nAcAe73AULuZTp31VlZOnW4a5mWBh1r1a/iT+rfNLe19BSHRF5U4EhCc
a1N6yZKzJmenOJVRfS/iCdjq4N6Kq4D0crFGk764nxRcuoi+RDAh8xQXcdPSCdcjO3UKKAfj32lM
qudg+4NJm643berGpnd7hEunDQIkKIoD3oOLgoszJktqYmUQGZ4FeuMlYlJ6k9GuJarmn8Kv2qUV
bh4rakXBOPTsZNaFXUuBX5R+d0TPPwn2ppWshLJLp0QHsZ+o4emO+507lbSlYMkqLXayzDC7E/FO
ILQ1qi34+xW/UYtTnyTF9i/m8cImdzJ7qR4GOGnYFPsEIKFy9CF5Zm7+xgpK8EiIzVxS177xf3TE
2q3Rxqj+ymp7pCZ7G4BVWjGytOnxbtEs5D4Q//EOf0wt0+hElJjldgyPoWR4cqA8UcPMnSnW1JWJ
W3LR8NDAW+EFp6Hr8PpKR/pSKIIyE08MVxwZzK79iWnO77S8q1ZusoXQ0wJTJqTMUaMCG5TJbYyw
V5naBCY7AfaobMcxpyilN4WtWuZk56kYvvQt6o7GUBZ3VU2nnTFY+kq0tDi7GrSCEb3gNz5amhtT
JGNA7oIhb7pLUrMlsdJNTorMiR0x89df7BgQkON9CoQW2M2up5elcjYaQSGejH5sPJZJIgGbp2D/
dyvoIzCAUgBUQVY4L6JlAvRlhkg8FcbwmKdpRTqre/r/s8H7EKsTjJhi76eZAFaxvg3t3lqrZS6U
yoFhQ5SjwSMiw61zIzGgImJC5hlWkMHfodu22RvmZG2DcWqfOhGJudRsLLcODVDWqDXwpeGkEykI
J7cC0NvVYsHyhmaoiVRNzOkEPX4OS5XaEZ3ilU6upaMDDhjUNNCOaKK+cr22KKVXuZXJIvCfQeCk
uJ5OfQvCpy6h6en25C+bsgyIw0AvWtM4U0Ii52GTWuKpEbrJlmnUn4vGBLfyBCTIbVNLNxKqluDd
RTswKnxczDZqWhzTRsFeErvwjiUJc1W5Ff9mN11Y4VxBW2eKEcNjn2SzU72oK4utTjt1JX5YnDao
rqrA8MzpMG7PmjId+1QPpZOUJZOf9MAOlkxO7pCS0leO4ELdGzv3X1sadzeUKkA4iWCKpwwZBVSA
zDrvD9I4FcMmVJjYHfopVsD/17C+dhSryqaNEltiQySDNSjZU61DioyqOhFjrQlJW2tofS7UBI0K
t1d4eVagwyCDsx3kV5zL76BHJbRSIKJBLi13Umtob5M4NI9BV1grJZd5gvnAA2IPAPLh/QKENLdv
AYkzytYCxyoeGueRaZ91JT9F2imU0ACC6HnGlrQrIdXS8EA2Nd8xIJM0eFKhOlJZNTawOdRlRASt
6uxSiCIP4IlwxdRSpPNF7YgSBYQt+Kt6QjjQS0UpnaIkJ/G+1Z0xcPvGq4eVmGDpUF4amv/84uEd
BEEqJ1DJw0bOH7IotmmYrXAjLVyMuJ4A3EC+S5eRKLk2MajzU3veFWET7vK28ROwexBtyABsOd/e
gEtxNiq0cJlg0lEgPMINZ+rryBp7DEfsQBEsh72jt5HqxRD8vTPVWrDbGIIkba2isq+ZR70zp9dM
UMqVWV3o/EC6BBxbiFWxV8CgeT3mkqJ3OhwTCTAJnYQFPY4qevPll9qkBE0OdrVTWxD8hLIzlHjh
T/pdQzu3o/19VhRbIQfN5u2ZWTgvVx/EXX9lXVjCIM/nJbJ1NfZkWuwDzEI3DSQdJlJNB3UNBLyw
t2AThHBgeJXxxuJcsTmWqhjFDWyGmaMmD2K+1iu+PKp/LSjX0zziyWW1NSyodQSBWFT0rPHUDfG5
7mskM+LHcgwOlTWsvEOWEkhXI+O2GUNat6R1K52m/Jeevgp3oYUMEpueE1H1iyQmReuUU2xbClhE
R+MuLUhsrUnJzdPHuUCUuCGPDMzzLKfO7bGc5YipBfgIoLIU4FRKYbBTQ7PzQQJYM8+QfAx2id56
gQQ9lzxRIHC8RiE/b5tb38BtK6PBjWJNuAfrIe0+REHEyy/v++517BEpMTWAZkPayw7L8mbFRS66
lYvhc1ewPpi5FM/DN9CNIJjQ91Rs1fhkdC2ZvOxU/rXEX8BVXSUhIMvwkScakCQhwh2S18lL9Tzc
q59rvCkLtwyWFaxYKD8pCJa4U1MHcRz1SS2d9PagKieh8dRppXd24Xa5MsEdm76XKZ2GCt5J/4kR
gWVQzj5CaFuVa+x/y4v072C4g9JmgzboOg5KxmwghDaamZFCL+7p6N/2b0vx/dWYuFsGMedUhiJc
QYf8bJVu68zTG9VW1N8y6pRCNDiSZAuJ8sDSzBtNv+yxeLEDLn1v6vVXNVN+a7H46/ZXLfqni7Wc
p+fidpXwNpMyDRNtSj+i2BGDkqhsN8TvjXCfS/dKtBJiLz2EUadHihUU9chvfd1LFwbzDnqPyFEg
bughZ0PQGDqVH/qvTJ7lOuryqVmDwS7UauHiLyxyXigrmDiN87w3UQAtLEjRMssv08d4Cn1V+CjS
w9DJflmIBWn6F61dccWLd8yFec4BdVk1RXrQzZBLq/YjU0pIE1Zrct1LMThGCcySDBFy4GG5fWwU
IwjzcpjRTVs+b1WcfgaKroNMkK0BuYa99oxZPKIXBrnt3ApDjEoZDo7aMzLRmnSm7ArSj6yMnJa9
3d6miy7nwhi3TcOuLWNmYQ3LonxvOprbZiJJJKM0XXnMLB6IC0vcbhmMyYDgCCwxrXUz7TE13VrZ
NPrBgsRiyWwko1YsLnqgC4vcBrGyIUsGAxaNPvfNYDP1b02Gprneuz2H88/5dhNe2OGuI7WWJap9
LVidkeg0JD6o00kIFcw0rhwpWyOdX1kzPmOIxvokbTWMa9S3jVETNcgJE1dC9zUj3JM9k4o4mGLs
QnmwXCBxUouRQDzfnrn/hwv553Dx2TtZiKZkmKMp8bH5yJ3Kfwp+1ZufyV2V2sHTbWML2wHFfkWe
82Z4ufOPkWywlC4wRelU1LV2sNA/8RQUmvgZjXXihIOl/fes4IxxQGcV3j4WoOvXN4CaKGYbVbDX
G/6k7UfwDAly7k2Csbk9sCXXf2WJixsGSyxqpB8lMMa4Ot1WFlpq8mPiqNWPht4D6IY8Nrltc+E0
IwNpQGRHn9/DPB/BrDQ6FsoEv5GzYSvWJX0CRDz3IN6qu20nsictQbaVZKo6bsJRVba37S9FZmBk
ltEkDSZoFQ1517Mrh1HSIt2E8OIl+VU1ZHzW7oa37EE8tHf52hNq4TBcGeO8pNDTVi9g7dTEJaDv
tUvbFJC71l0Z1JodzkdmllGUSgE7QFE4WhTed5XphCbbVcqubCU7BfWblmkCQXvufTlYWzNNd2KU
+imek9K01gW8uMgXc8w50AzyyGE0aBh2yJ5DdScV7BinFZqUlX1MVYhfiq6QNCuzsHhOL6xy7jRJ
Y5StClgdaOe1eugFYFsC95zX9tOKqZX5/jpYFzHTKBSJBWVcCdwQMRlU9mY0d0wF19nKus5RNXdD
XO6fr818YafvkwHqdhiSmP3JjLe+prtOguSYVIBSGDErFTYRrgzUmrwClAJIytv6qsDaymp++eKL
j9Caoi9QLpFOQlaSeNB25ljfqYm+19oeZJ/dltLabZW1OV7y8Rg8EBeQSQEuhwd4hFWqIssvwFX8
GKFT2ZIe+hO73s8fSwhSkFVqltmvfp/sf+1xh7VKer1CdQqLGplgScTrOEaDEvCkY1naOMQQcCtI
phn2qIh2Y63xMC0FjGDBl4EImiGE35qVLCvV2qo3pVPeDcSYkuMA2h9R6e9Yo6O8MfiAtSD5ou8b
dlCb9DQlKmHxRhcY6ZQVYP/iml98y7wxL9a8HqV2lBJsPIV6g5jYDeiBHWNyExBLg/Iu/Zsrb+4j
QKkW2gd82kcMhYo2OpZ6Gn9AhHJgnqSSvFsJ/OX5Pvu2whdmuFE1ktnkg1HIp5w2aDjL4szpy7qN
wOOX9AJIfyBbZScDeolBLhHYmTaWpGnLwVXMwnIak6U7kLkFPmhKR7eXpx+xMVZ7w2og0dVlqstk
1kIsATrfcaP2d2EGyoUVj8A7uZmPBptkBmficQHk0/XCiACypqlksnN2p79Ag0nyup1R7wsvYduA
RHfINAy2dUjBmLpWD/vGXvXFhYPyBQrCaDL5BpEzKKV6UnXiuQ8/RvlU0NcYzsdq8UD9yOLWZ8ND
1ICrIFVPbdxvwQXsVyZkYt46jTRZa5vxpgqcrP2oInQIhH9Ae03ElRTXtzWePxK6C6BA+RIhErlb
gDGdyqk6srN6PL5JBXnfB5Ap+Dl6eEjTV/ZU1E5+F9oysU+h8/iysjzz9F/uMM46fzEgrSUpTT6x
89jsuqfBIJnxKgreqDzGDdq+QMy+YpDf0rNBQNJmxoQZ4mdwTisvzL7vJZ2dIfiN3gR7DC03iAN3
Su9EgQACdgQJ1k58zmRXBlZ3xTp/D35ZlwBSQcUeNPS87mSii3EXtQLar3eN+zZ6TjH5VHChBWSf
nH4ga7jJxdUFHvkfg1ygw6acjaYWiuex0kiJmkA72LieiJk642eXAgpL7RpcZWX/Mwz9srwTpHtB
cfTRCXV/UP06dtGICo0RO1zjX+Sf319zAYZAbZZJQ1PzPFcXLlMvcqEVshafJpF35Oz1jyb9j0m4
LxNAVc5rbuiojlybqNsgseoeBzAjoOpjG+s8vtDz7TX9QhPzWxjl7n+McDsqpVHX6jKMoM8FCpyF
He8yv7B93XY85pUH0CAevAGqWrKDDdX6cAHVKdqJ+/wYe93aE2Vxf1uoiMwPMGioc48hRSp7OTRK
8Rwa6s+ki1252SJx7Ar0jxo864OXCL+72DOkgeRrNPnfgG3zfM/lWqTMwSGFQOt6vo0iHxOFVeJ5
AMnr2L3FROxEW4TsAeKwkRGNQjs7l7wiYkQoX+gampbX7Ta/PuBLCkXCexCImOsP6ChDm3yEtQiS
U6e/leWj7ncvZmijhKg+qycFeGG1Ee2p8ZuIsNxpu3tFWHP8fDAwfwW6UoDQRtEAnV7zGl3sbPxx
qcdQ8DzLOlHEh+qlthxouEWOWjtAgN7ef/Oc8tsPR8iUIN0MgAEPdjfMhqkDDaWzBHmZGOcI9euu
WUlSLN2il0a4S2KqKjBS9zBiNf6ovyRAaKAJtX+7PZRv7+v/O3H/jIXHlAM20gCjKGD/TIZtWD/a
/iVL9lH0aGpHighiKIi0EiAsTh/iZeQNADUAiO96rYrRkATKIumsyK51169RXqtLXg6w9f/9+fyQ
2rTqQY1eyGclDAEJaEQ1fgSevpS9UMTjksQhmxnOkpx9oEMrOwmI+JDT6kNwjiegHkJjjNXjZlLD
OAY4Ziqpm2jBSMlgVZiSvEutw6gUDW4w0CCDM7vtGooHjyFr6EKpcpCKBC2L3GwQ0l9jRrv3CBDK
gYw1w42gtxpyrOZAe8XOGbhk7DycAL2Nm0HKfejRD61dakBVEobcL/6fMtPuxR7BiZspVH0ppNxU
nQmNrg0i/bgtfDrl9St6FKaYZIWi7iokdVuga4PxpBZNv4YXWN4yF/PL+Tvwq2VQisP6OW2ztYix
yfyZ/I/Z4ETN/dv78ytz9e2sXRjjDrY4KFMl9Il0rg+S4zV279At8+KN+duDcOM9e0Ku+m46mJ7o
RPuvPvC1iHwpXrrcTlxE3onqpGvVvF3FB1NwQSHTN/eacqgowDEPoeiO5cbMTYfWnli9IXsE6Z7c
UYPHKfLStndz88Gia1psc3ri1rRwmfuo0OSqAFLnTBsXTkhEjjl4xWt75W5bO0rc7TI1LStRgJLO
4YSqywFdar3lK2IOkskVp7AYuUMeDI2FCI1BBspNs8X0PqcSFlojWm/HFUEe5qXfdn4G55qQ6iAe
1E1E5A3dJY/DJ0gUKrIr/WEtXuSf2F8O8eI7uJlNyygvxCCTzlnvtA9t6Yx784AGJtc269fbm/vb
c/rLFh4BaIgApAK10WtPKEZ07KYil87i5Op+SDdSbxeSYz2Gb7vgZ3OP0kF2WlnSbzkL3ii3pgED
lGrSC+kcbRGhNSTX5ymuQ9I45n1/BvEdTd3bA128y5BLBYgUYFyExtfjREITsJS2lM7sJO+K3Oka
V15rr1w8ERc25q18EQGEYdmATx82BMUWH/XcFfNz4RQm2m1WQtzF+2smEETVbNa24t63WLNcayCb
foZSeUA/0XUmFisRxnwFfjveoMMFjxYCG5GfsLZggzIiqXYuCreCpjw4ccJDCajbgzZu4zU9+zVr
3NRNUdhRBVnJcx34o0Hk+wBYUXCj26e1/uFFf3IxrnkRLxZJZC2yuT0smdRpEQ5HDyhq9v0nGJRu
77il3QByRzTaS2DSgEjdtSG5nsKoRQh1jv+kIYG6RUyk5EchjkRa41pcvA8vbXGDKrKkHvKuls/s
XkRgYcVEkH4qg2FbhV3c17sytm8PbmkDXhrkAii9izVjsmAwVXuS5BtFe6O/b5tY2hIXJngVdJNB
DksJYAKNq5nLDu/9Pn8ByUS0kgtZ9EaXhrhgohzGftJCGNIqthWg+Bexl0AeSP3BsGZViDbAE1pY
o46Msb69Pci1lTO44MIckTSmRS6fI2vHAgeL1+TYICSHPHlcrpzp1aFyN1xgjU3TyxgqEnu0tQu6
DcsHodmVh7h4YiLIxVov7jZNueJ9F68ZYG1BRwd6e0Bv5v10cerURq0ymTbyOYtsNmd6HNNwQnVT
l/fjM/W0fDu2oWuWDh12uscGZ2Wa52uM92YGBE0BnsWbCT3J1/blphACnFEk5Vq7bk95aU/OCJlm
pdhJKCjrh0bdjipEtq145RGlzCt4yzR3VAR5qtsW2Iez9tNLN5rHtjie9UEgzKGeJ9hBbld2WtrB
1nhUNyAgozt5L4tExi90LPvqAfls0DP5t6dk6UL8d0bALXc9I2CZygZ5/iyFWEQi2qOxMudL5xc0
qYDPgQ/EMPjuXSSrgREcaukMvNrkA10xlGSM7PAZCdiVAHkxBTFD+oGHmrGhKre8U6G1NFRHxKKO
9Bk4d6292wjOY2D/V1zkHLng8pCxhVB3Nr4+5GIfjxMUlUOUtM5B4AJ/twmswhnlxh361KnrisTt
Ay3XODy+oSK/rGIWUVvHpQ7A3PValYEh9lNp4iG+yQiL7qzJbR60l4BkD2562hf7tdj+W/33yyLy
c8gOg/sVVEnXFntF6dmUWtI5Jfv6cBx8apDKs0NnTa1r0TNgTtF2hnctuMk4z1CNdRpFVSCd4+l9
EH4LxnYIf+nNNndLv05sOXJE0a1rO/6RDPtKWrmklzbppXVunILaTFZQzNb1PVge1Y8qfE3NbR3e
a8gQr0nALL0w0MSEFBH6qZAJ5uXoxrjBH02xfJ78lNkyhHYsUrE3JXcl0Ng0KXJGbn3M0032s6nc
k0rdAsmzotxoaMVzxvBPHtq5zX7cdgULzhEAh5l6D4UREAByF2DDJEUqTGk6W3jQsyr2LLoGqlk6
oVc2uHuum7Jel3PYEBrVG4TMUwX1oDfnoduA2TIJj2BziWoAJYvBKyDVBnWJ24Nc/QLu7oO4r9yx
VJnOxeTGTe/XoHmkIMUZEZ1Jwr4Nwn1fKaQIWtKA2Uq1sm3VrDRXLM40RBIgX27MZA7cdgPNQzN2
ozidJ6V/HwMDuMlkZTHleRzcfQOYzb82uLjTBMgBZJ2YaejZ+ckh2kbbxn2/Dwl++VDhe0Kiaave
6+TH7tSRtWzwUu0B5kFWAabbr5N17TmSTpNGOmrT+e34/hlC/lawM7/dpLafE/eMexdF6WYT+Y//
FY8Gl3VpmK/5TW2tZABvTueO+Y1+Z3QfQ/5G19Rx5hX6Prv/DI/vtQJ1YDH0NXZRi7qobVXdQ5OZ
G5Yg/SZ2gnd7z/4/JhMIHBR7wW3yFVtcXDdl9L+T2dmtczze517jx5AgeyKYzR8m6baVd3r8Va5c
3UvbFA8/4H5QBp47y7g1HEVt6lFHP0v6Lg2foAOxchi/HB0/jRcW+OBeUsakRlYLBVoyTDb6Rfze
Kcj9MzYnBQTUOlrH0W7JzwwKWSGJwWEsu+M2sp9RYvn9SoRd62u2ZCPTbkMbcVjL5X/j7Z430+X3
cS5RoK0W5jG+761AeGQg60e9xCv84hg8BNvM9t27c+KmXu1nHnWRyrUHIng5mBkfb2+BpZv46ks4
x5mZg5XUCWNnJ9wAdR2T99wpjuxuSv5ms12OmXOQulFLTWWhJgwNLSRlMOkYsrmNQHlJsNtC1CtP
iBKHfe6vMV1+BYO39sO8Iy82egpvAi3cL9vvz5DYI+AzJtE2Iwg7CBZ9JA8/IUvr9qTd/D68lqQm
J6R6bXoMnWb/668uCxRzJBD7QA4IzQLX36OqjQIiejZhLurnIt0Uj6YzAM+joFdQcmIvB9tYCgLh
7cpqL2R6zUu7XDSU61oH+nLYlX1QRr01vwOL2Jm3WTngS8/OKzvcRdTHgzKEKeykpPXEnaMxYp8H
8mtlOEveEvocaBVETRLvLm44faDEcqUPIsxoP+/vnyt/G0IUwWEvIHYeCNhLV15bi8fl0iI3MBbO
XWMDLFblQ661pFLtgSKduIXUxyE6WtodCBFXRrm0aIjoZBUFUPT/85keAV1EFeQYxPOxd5D6e49T
P9xaOulSe40ndXHhLm1xL50YeWGodU54tnXk+DaYTmEb7OhAg8u9PaovAC1/JA2MCO3LCAkRrVwf
ATOaAqsaJPEM0Qe78yvjAO6lB2mXbX3yFBJGvMaz/+RHMwRvyeNeeX5R714sByK/A1lb1fm4ff8W
vL3Ql4pmFP5uTxrGcknFqI/JW/ho2NLObv0IO+gPDv/Kpv0C194yxvn+waABiCbn5dwz7/Pde+/8
wTd3Hrbu05NlQ0N7//D82311Pyr7FTwyZ2pvqGs54Wn9vfmNY26+iJCABScHXn9o9ORO0DCaKbVA
hHVuezXfT2nm1BY1seZMd5ugj3aa3EWOxcbiXhRCXFbBZOzTXC9eYj0XtxqqdH4iMuMOkkQUfw2a
jAowmPcN/iFxF1orHmwxZDHBpIW3sQbWDYv7YIHFUckEYNkV4gS+IRIVbMqik2wc3I3W9rH4/CM4
m7227YhpryFfFpK7M/wcPbFz/AuyiOs9W+WlGQ3o7j03zGXSpyI9T2AAJKU2rZz5NUPzhr24r8wk
U6IAyf5zb5zf1a604/6xxISWazp/i+H85ZC4+Ux0pcCQkEYxcuK87RGPdCgDu/WPyCSai5yKppH0
wdyXNjTIfm1ebnuBpdQDeBpBlDzXTb4vZ1aDMQIKztK5rEM0kRw15Tf6I0gXx7Yq/AmE2hYFW+0r
VBxJg9b00E1V9nz7Ixb3FPIDkgyiD2DS+fxHm5cBNdNWOuehn+4ZsT5eG89vQ/Lgu2744263ezR+
wOtI5UqcKi1cYDMfDkpjs4wJ9hS3zmhhNlgNIGG3S8kRaZfBZRPmu0aC6VF56MhKuLe03HPXLdIu
86SbX/zlFxtrTE0K6SnM9x4Nn8VIXus/aD+xS3JHUArJbcup9rmtbF82m9uTPI+E83oWknR4aADq
ZmlfH3ZhuBrhf5RaFs/54Fn5exX+bIcDFUlXEENJnF5eq4/MG/eWQe4IaXKumSMSbefkp1QcDal2
dHMN+LdwTPHQlkRdxdNa/0ZmAKYPQS8q2Mgg1Ny7zI6Zk7crKOAl/NGVFS7mUEF5UkYxrLDGDnf3
8WO6gXQzkX7KVkhUR9/gTtxkw4tYuivbZel4zpkEpOhAwSLjmrjen7EeqbHVw9uaeUxC82RJhyJz
s9QFyKQaO6cWKjL+NnQyCTZtzsXn7U2zMHQ4BwmoL4BtES1r3CLGpSplPWtl4EjlR+PnDMVIXV8y
7sS3ICYboBAaN3DXhBi/8Zuiz+XKLOcUmRoJuVnALAQK9Sl05BwAu6PlmcOmhtpqTElpeJaDT8ig
D/MkIs+hOeqhf7FSp6pXopPvPgIfgzZ8EeOfKaa4S6cPhybFW1ZG+LeNSbRfK9rMf//6oFz/fG6O
kUJX0KvBMFhw8evGVo0jG6lFW2P7vD6pumCLzdFKnGraooOk7df22PeDem2fm2wkIcY+m8cng9zk
dXxotOcgdYLsKQ0+2Eeq3xuDbfwqyESAZV3ZX99D62vb3NEqjalXKg1jp9RGzapvSgJhwfEVWu81
MNOu2qyVEuYA+ttsg8cIcQRIXcG9fX2iOrmdUq1Crl1JWwrkpthnBjE6Gqu2MejqKQ1k8dQ10EKr
esY0e8gjTSG0TnWdqJUImGGfgW3PGysz3rMsLUsyRcP4mbJh+ijEjP0qjLDK3NsT9d3RYZ4uvpp7
FrAppmjkAkKoViMiNvpGAYY7jfbaCHELk65YW9gRYASbMbwz7hPCRNdzJEltCai/Jp5j7VWttmby
nHXe7QF9v45AOgbaNsCYdSjl8LiUjpqDkk/9jIHJgGyEdGPVbIUodYzyRaHOQDO7KNZSIPNJ4tZe
NQBklQApRQ8LXyU0LHBwdeCRO7O0Tvwoox9jH60xfy3EFEiqobNu5syS5ja/69nLBzULgziSz3oD
qD/dNTWJ1WMXyQDMBl7fV+i0rpljdl6cvdXU77LHLK+Ilvxcw1YtFF/wKSAyVHCFWHg2c+ENCKo6
Pe0z+Rwcy2fo9zqau4135b5xXPRPublKlOfb67pQgobJGf0NwmRcGnxKQIjMCaRgKNVNj2hcR244
s1VHuhvtu9TR/iJ+QxYaTLSoQILyHAt7Pdd4NBkgraIAEVDcREA0lr/ED9nO7Ng2JQJhuO5Nx398
Gl4Tf2WgSzsYjzYAgiUZtFz83MaTLgQCgo9zVEBOCr4z3gTbdm/ctUje7lt397vazrSneDpub5te
cGFwBf9Y5vhg/0eraEZDuVTOUp/aQumLA8lAM1y6jDrBqmT9yjhlLgQRZDYUAvhuz+Kf0qnuFGcb
7jKbQIDwvnZVktkBEogtdBZJtVZPWzxKlyPlkqOtydQsSGG7fEDzW+fnTrhXvKixxci1hYF0e8yv
nb3+RcoHpeaLKebu/BYRfJcaMGyUTvqh2vReGw+aLT4jwKDJSoCxkPSBNTQzwOPC7wJHcb2L8xbJ
NdMagVAZ92OPLjfyK9S80nKAkx6iD9asQWKWHPyFQb4HXmaSxSKwmZwhPAR6x1EmMuLYA1Rptd1w
+AhedxRvkLXX+5pVbich0T22FeSDz2N2EHO76fxO/6uRgXcb3Kpw8sglXU8lqJq6Nk0U4G3kl1ZQ
t4rEnBbcFpp8rhRQxG8z0XyX8j8NWI9kT042QrAZmpXswcKRgRLQDDXFLQrmWm49aZQWpRjnynmw
xy397Lahh/lci53mzc/dZpdW+EUsixHUdDKsqMeMqO+j0/nSe/VWbFHGX0vgf2OJQUQOYyZgs7jW
5pa763kNIiHKIh3GNDJ6b23s6cNunNCHYj8KGwlVbjclpVNAO/BZX4lGFtzdlWnuPh0bBjEFDaZT
dOBYdhw/KLugIMNnVKys29LldWWK2z0gDxKpAL3V8x6Qj8dH41Qg/rPVn6hqrkIwFk4DmkjwuIJQ
ORCEX1iCiwd5J+thYSmFcq69/Fm2vWzzFPuNI3pu8QPr59y+M5Zeclfm5s+5MDcpU2BMAYbmOLVz
NN5Ct8nt4CDed6eN5mjPG3Zasbi4P9UZag1oiwgs67VFzZSqMs075RxkaJjd9Yorm8fkM35UdIWo
D339JLJDkxdrI13cL7P2CHwAUA9fzRsXI+0S5LmGdJDPzpu8Y3hFJPYdFGLPwwk5nce1dVzAf83p
IzhoVcQ/oCG+HmZrpt0E+WtgPjK3FB0oYQTQiaYiRath6obUdPKAYg4OZYku+bIgkfIoGYiNosHt
p7NE9xHb0UK2QTHUAp9RHlLZMUCEItlqbevvSoSXnyP2vyhKHGt03ovnWkIBwJor0EhAc4crKgFo
HrT/Q9p17biOJMsvIkBvXqtoZMiW1JLavRBt6b3n199g7+4diS2IuHvnDGbODHA6WS4rKzMyouHP
T2DZI+1qHdF2xcJv4fFVoEn0kd/qlYJUbrEE1L3RYoeJuzA9P2xdIUWJh+tgOPAH1OH0WncPra4R
KSDCM2gijFekxagYkNdX66F1VildLd28t/YoYnQexSu0tyFqv1683kPvlcbj5hUIyOe8jLocqSna
Ng/df/HMnp4D/2tqNtOyGwDCO8LUk66/oIUG/DYM4RwWsdNqJS4AUX75heeXA2T2IAHPg0LlD6Mo
EmOKV0a49aSX6p19Ura93p6Eh8g4KdSyOUqpT/xDeT4ehfO5JMR4Tlc2Qar1ePDMhRM5TeK9b5kt
tNIPcKmMCqQ0+kFlkpuSiOUWl5IJt849j9Qm1Lgxz+gHvl7LViqUaFBH4VxLj6FGktTyjB5RW2oE
0XnBt9264S9tzUKZgel5d8hYOG8dfSvaUaTjR3BmjMG003eVbDarnP7QBau30mLSpdWZR21RiKjC
jhfOU3Z+IJztbuRNeyKyvjdsuyS8+T6OFOqatPq6P+BblxWPaAqTKyAunscagVunYxPJeASoUBX3
SHcMl1Stb+0S8Ksj1whxFlH6fcteuO1yDLiArzC4eABeViuJ0NhhsvEXjvyNdq8psIeWz6+qDyh4
rrcJX3uqkjAYSodOr+HJe0aH774yoaK9IiSxP7FB8Vr9bMk3Y3wIFfEHi1uYTfnWdF5+wyxArCTR
97hAFc6ZlDHoOIqqWLJSYdSetcIvznWUDSePk5Rv2dXkRs8aF03dIuMrTu+N6NjTirZOjLobUg7N
G8UgEAmaQdAFgnTQB5+IwMxkLeo9pCiYCqJVHth20eLhpmiP5cIYKSRPSj9jWUxiU3YTKMMyzceI
bpCHAcTPLenKsXkFVL5Zj1zfFHqiMdJZ4Sv5lOVpvIfOQ4tsQs3nBU2HvsiokMoCIgqAjTz83h9e
w0wpkcbk8nzFiMlEnqxowIL7oepEkhCv8lgZV34ue1+8hHIsbUQpo3FapxwZk7beqCnPrOM8VQIS
c7nS0pyPmxRd7TELmdkS3ZIEHf9ANad++c7GXckSuesal6KfNvpIMFUVQcqAbcn9g3AzRPxn6f4I
7nVBi/5L6Ayfw1OhAn8MPVmQpPAZYdb+1jVAaOz55oLNKYSYO9BLm3Nvo8rVkKIaevZtmfrHHQi3
DpzFgb4hNmJLer1v7kY5DicExV30OeO0/wHzo3E01cLUxe40fFtvTceJVgUwQxl5kXYZyd6znIqF
LseUMpmlL9wWN2oeMA9yVjhxJAfRrXd9QCUR1GkyhE7PYgtl+8OYHaInET08JVRcsKcUwVL1ymn6
h2EJtnbLq19Ynt8gXsYn+SgF4ll74XMaEaG0+MzOWqtq9wvhwE0PgNhCQNUfr8Q5+gLtmknp9amI
t/CLNjhNi3r+QmHhtqe7sDFtqwuPCh0kPpBY2ChNZwsOEI6cfP3x2zU9u6XE2KyOPytl/aQuPk1v
Dm4Sy4BIFKCUv+7vwjAjjMzAeaN43gYwc393TmHSn7Nw8bNnEVuDrK4iTD97OBubsw9s3v2ff/uA
XxiYxWmK1IeylsOAGq5AcgPM30vWotomotKm5GQUDlkDkbbM7uqFoO032rw3ttnVVCgJNmAB05nh
OG87E0Aq0hWA4qytvW0X64eHDU/0oxIST1+6Fm9FTxMC9T9rNjt1vRfmoeez4tQR4Aw/b3iPENFA
7876Md5a+c/za3J62JwB7jishJz8V4f+H/NzwCjD5Sy0xTD09oWzd9MDwNUfFTrsjlC1CK1wYRfd
dDJ4sCHux/MU+PfZVEMMruK4AC41AhDRGcBypNfGcNqADufLpQuTe2tuL43N5lbru9AbB0k4O6IR
bRQaP66414VtO90B872DtYNHgUwN0u6zc5G2kVe7TSyeHWQOt6xJV4evVbOQILkBX0B8DewNslsc
QjV2HoHiXEDkGx4yKKn7Y34UJHVxL3xo2936tTX8R7XUH6gQkXN7jvSFjMKtCBEYPDQbsUhH4Quu
/VmsNIlQtLx4DuWPYngfslPCvA9L6m43sKoY44WZ2RgZQUhjuRLgvV4mr+nTdh8CzFSQj5NHfJwH
kRCbOaiks2kNpjmaADAKGQld0w8NaVAMuL+0N3cPYBsAdELWGeWr62HnPl+w/KCIZ/aN2cWdJTfr
jNfR3CDv/xtD0LEGLBzqHHOZBoUvOC1Tfelc66psCh+su0pTo41WufZz35Ig3NqtKElJMkR40Hw8
e6sxnsfkSQJTmVEZCmGOozkKNF6/OWZA8iP6ab+9qYwSE+4Q/xgpiU5gvYO+NT1C18z0z/e/51ah
AaVg0BUpArK23JwawE0YDWSN2Fq601GntDOCijstn+NtYksbX6YNXTqx/K2b7NLm7HpWJSRV6xg2
EWgg+wGWLPKGO+ZoYpsR65PYRl1QY8WS4+qgPy0M+NYCoB8IyBIAkYBsnbmLqhYnEgL4W+aYx5op
xC+q/yiAzadPDdCThX1O1cJC+MVgdy/lx2/esZfWZ3esGLRjJqrDNHRHL/fas8KiK5eoIf1piLZa
GOu0meauEVEBBFwnlg9kI68P0AiNWo4JZPGcoFOlXheWV9LUV/QobNGyrep9qNf+532jN+/yS6NT
jHQRAzXBkFY5wlvE7E8vrgOUFXF2FVl/d/v9/jmzbYE+0NWKPi25ixvbCu38KN0jfgcdmjxzX1ER
uqFcJdKZ/wF/SNdZjQ5KmZ6x7g/wRox3ZWbaYBfjy0Qvjuo+h7OA5rQ1hirmlAlCOrhivRQcTB5u
toBAXSOSBdsfB0KE2WXtgc1TGttCOiMXSTgCF2ztLVoSnxwBNV04GtNuuDKGyw3WcC7YCYP0i0C/
GFg0skUXS153TtXY0/0GA2s6vzHuT9/fxOtkBvoeMvzOVACYHcBOUlOp9NT23O+iB04XVomDtPg3
WLWsgErOc22IeqVr7WFheNqf0zAzPDt7UiCFKchmurMnP7jlljnWayFZB74JwGlbvyv8VzJQaJ3Y
6IfJzMg3P7T3WDQSPM+1V76qSK0nj4UeOMV5aNZR8AzqiJinse1bIM6vWjROVDpqC4zhnbJdFtPW
1s5c+Kwm1NcTj5Txrs8tqaBVANauVX6Ui33J1SDZpwNDwlX6XoCepNJMj8c7V1zl6MDdBMBnhnbC
6R2vJzRC+ZCkAN9JqtEJQIrwNYke+qmx3imkhKBnB3XwmnkG0QjyAqLhO+JHWC12nU9H6c9WuVjD
2b7U3AB1YlVpzxJ67Z+qggo1jUObA+cePkY5SIxR+Yb6eH/r/IkHfhcQ9KgcqsbQU5q5MzXyh1aZ
FpAz/Z2CXJXrkSXGuSUbM+/VZqi7Q6upO29FC41p+ZZfOtO3t+E/o5jt/77PB7XwcMySgejprgaK
4CnCFiHF1n2/P2F/YTCzGZtt+W4oUqnlJlsEfXxSthJiQzo8uCQnUBQyuy1Hj1qywOFycwqBTsEb
GMGbNE8mQJqoqGo2gtG6aszGjWMycFFvZB0kNgAG6uv+KfXZeAng9sf/T4NFMQNtyHBjgDldO+Yk
CxMlbbF0YfjGjmgl49Go8pAG3AT1rVgigBiyt+SvgLfzb3ZXqrogqkRs9vcn/Y/Pnn3GbM4BaRxS
Ng27qRCfmgwq1CWG7BoB6jnFLlEE876933rpn8N4Me7ZYQylbBT7GvMtFibIbCUNJdsgXJeiXn9m
EtQ1IpJBTcij8l4NjGQdKavsk/tuO93HE9tgvzgA/LLn+1/1t+w6m4ZZ8F75QZNBpHHaelm8ippH
iaP+h5efNJpkRFw3L11gT6K2KalkPWK2wbDgLv7W2fAJCogTEOqBVBnF1esNkUKvt0lyqTtX8jaQ
kSPep3tNoHUGl/sqQf2gX0kpAfG9pDcGujlCoj1ywXMvmIMKz2706EuRkMvtiBBaQufI4lpahMDc
cqXTPTjxTCIIn2f/B1THRD6V8ZElkTdhjwWUD6m4lmvL66042ETSW6XtJeG4sEC3rnuwE0wkFtA9
w8vnenYEvCorRq77sw/HHTxWY0/HfqBCEexD4a2XWbDtbEre5NzQYAJ8nPZWLlIyz84s+g+hbayi
jQ6Cwyyet7O9GzGuUkkN+p9eROsFO0QNifqKh6WVWYkVNBQgsmEVmejQcNxHgJ502UmB8kDdHr/u
T8jkHi6O0Z9Pmc0HA7QXgPYje2aBOBciiJyxD8BZu8mSn5qt+NwQN10QF3GWAHaENmJgqAQPYcB9
9e5eLXLIyfOGVEpmndBkKzQ1eGzehiZd8BYz7/TH+CyV4AVjC+JClj3X2Sl7dxNo7W6CdhVwOleb
MvN/y//8sTZNxcVQORaCNMyA5Y1QzJFPQdeR+NjoSblLoqW2i/nb6o+x2XF3Y43tMwkdkumaNbzK
LNhV2tAeXDghreH9V5LRLzJf/K7WfNsAbwHOAw6SFurvg/9yiEE5KCD+BkMtYOKqJVuaGYL1Wjv4
AEZyH0vkMzdHObENwVVARwMIzOspbUIW3KVAyZ9D0ZBiKtWrcK0Jq2LYI4j0459Ks0rcuJz7ef94
zOP23+nF9QphPhFEMYDWXhseo0IJ3QGdYULju08yZACtHuqvJEs9ngiJP7wNQZs8MaoQrjlWGVYJ
M6BDLs5ek7H8ibiksypFzA7QwAh3Y8ZnBlzDez6ESwJTtw4yCuFoMhJ4SDzPYch9wvpZ7OJDg8ps
cBv6nJXpgprS+xMyT5f9TsgUaQBBAs1qsApcT0jbulWHcga4OksddSIa7kGguU8OshF+dVa9BkOE
IRm2YgZryer0ZM2aBUploCA9RLq29tFXkJiBySz4sd932nxHXn7XfIdkHES6BXyXwn/LSbxqzboK
jB5pHc97Uzo8Y4SULnnP6YdeGIWiC7qh8ReqHiDWg5zY9WQA3RgL0IMbbFk065xMgsdVv/gensXO
f6zMYittzIpcZmBFDJ9T5bGz0olvBRwGwlvnGZqSUKFfIimaXVG/NjG4KZRAaVCYJ19F4LrBQQ2b
SmSG2idkmpT6IdeoliwBG2eB82QJSrEstu00jYAmXc/hwCWikFdFb4Oyvjy5eF1uATXeaAsB6o2l
AvJOFiX0HAOkNoc01BxErKMqGu08ZDFnzS7X7DFYVFif5eUxmgkfjuwTjyrfpORxPZomr+u+G8PR
VvAYfiztHKNK8pXQkIDd9SqpmRbrtkhw8He5YFaGdig2IYfuztkWUTp+VKIUo1MdhuzSNVgAjMyA
ogRhjO/GFHw62JyxBBP9u3TXVmdxjAxRuy6XYLUSJcpnWzw1RNCwCScvxOUTrO67Hm7ytden7drc
bG6BAkbxuoa5MTJdvPFLdM6Wp7bbuI8R+ioUxhAFgxGH1QAlw7T9+P+Zn+8gL5KZLq2T0a4/1TO4
4OHCGcVcgYHO8sy6JwFD+ZHcN7qwruoscKmL0c+zNB3tNEARnn0p5OfhhYV2dtf9/DeWgCoADECa
WGKuN64IObtuRCHX5ppjyJxZ980vfwT3O1tE+d9cRlBXo1AsYbP+3jAXsYOqtU2QD/5oh42iF2Fg
RAW4NAeb6W2uak3AS9AfDCiAPXDMIX9r62rhqT5P///rkOKf2C7AV0GV8XqsYzzy+QBeDrApZUbt
65m/Qqd3abhH/1HbuPTYHNOD/x0935/iWRT6b7O4mlHagbD7/LbgE7ZmNdB02AOeZeCT4C1uNEWR
1HVMC2XDP943Nw/S/tibOQU+aeqkVOGLBtZhxmP1DuDOi8DqcqCSfFz3fLsQHNyeWEwoRDVFMOfO
eexzRUgyJc9GuzVbUzacchehNQe/oATpki8o+6CUfX+UN33QhcmZU1Aboa+8Lh9tlnJbUVc20loB
k8R9I3OMzL+m8h8r8+xOCQGa1h9hpTHSHU/BaQPiy9Xu8aMFk47O0dRCOQsBV6AL9Ou+7Wkz/vF6
F6ZnLkAZWMSOLFxAPRY0ACyhGkvCCzt/WN83NM+b/Rkkf30s0HFYc1IGSyJribyny8kIJhkzYk9Z
/JK6J7SOGmVr8awHDUpuDbZJaDCs6+bj/ndMEeS9AU/+48I/lFWqVr2GTaS5r4H2EfUL5+KmT72Y
0Mn+xc8HZDSswVE4rWWSP6ruUyzs+EKPRN+6P5A5gPN3Qn8VCaDLg2f+vDaTlpJbxSV2TW/6VHwa
Vz3JV/Uq1hVzlxJhMzFeyWa6kdAi+Lxo/ZafvbQ+m8fOa6qWCWFd3kimDFZSpFvNwClXihHQnuID
gGcrddEJHWYtbnmcmoWH8Jzu5F8TAEQQ4ki8TP7AkpPU5TKvwlTXZmUwu95UDc+U0LqXr9FBx+ly
R2uFQHqKh+IWSYHHNu4vwfz99u8vgKokci2IZOfvN4APh6r129HOnuqGRo/lKd3z70oLPaTumcez
RKAg1CfpttvVC97wN9M238gCGKP/Y3u20RQpVlORbUa7MApwpvJWuS73/dr9ae3qgEYlUc+JYHn0
/TWnT0hZ6g39Aiu+cbYezmeVQBadPsbk3aOv1gmlxAAsXgx6LI1326O9YT+UD7wpgTnneO628uNS
THnL71x+/fxBNcYKDyG40U6IZNcojIPBe2FxJofyZ4JUwIDAsgQcizyLH/MqjYcYZEA268WOlPkJ
rYVKXTEsuilyfmScpGsq5DAqkNjLuRErWbFOyiY02N5bSijf8joCJJaQTec4HgH8tVdAYzg3FAE/
2kHxqfi7NF7wrn+9DgaJjlUROUc8DOYxR4yWUlf0JdWuRbqP7MZON//XWgA2+8T5iXY4bDkwnMwD
DOCpxVjpQtdWz8UTa/hmRvFKNHvKmvx60GVigI7Y6J7vL+MNNwezkoSOEkwdcqqzG0ry2Tat+NK1
zdw3xuekIOv2QzwhpIoraqFhfi0+DzVhXR0cncy+X3jZ3bicYR/6Z4CRT3y+8xIIk3hC1yS1a2+1
mMob/ol5iN7Sr57wa+1Nczo9OxX72gpXFaDywp59WEqK/I1BNFVAk5yosiBZBHnH9d5Rfc51c152
bS+JdLCeIC0lMXvw6nDQbFwCLP3yt16fmmtrs1ODbn3gdiTFtaECRphd8A6ZJlPb8VZnSCZS2iQ2
I0vWewAJA3J6lHUQ6zw8y+T5gaPJvlv3BqvzZmuxJEQhhIffub8f/p4kNA6gCx3AfqT4tTm2T/PH
SMkiz7V9tLmL9bpZKnHcCFSuLcw2XMDmsVv3jGaLFmOi48XKzrlRndtn7Vw+ZEeI3uz9pcavG9H0
tdHJmV2EDW6SuFnQY1jVY70dLex0IwVoOKVLdJ03PAXSIehqESc0LSo514bULveTXsX7p+cD0hQP
iSFEB5GL4OnvL9StgwuVMQGHBhA7BfTg15bcrO5qxecYG0VZ1/H37VrYxsfMyUHztWbX7sqHEI50
Frfezn1g7GIhPJgPFGh6UHsBu8hPIph/ZM64RG77IhcYm/Ea4gVfKVoR4gyCgUJFs2JhsLeM4SJG
lg5jBYXhbM+47MDL2QhmYkgMpXvcLqvEAwQJCk3ox7s/r3N3MI3r0tRsp9RDWfI5iMUdwXXXQa82
hCkYs6iQqPO8hITIErDe0hNl/ricG51Fe/3g5WWaYHzlaaeGwGvIa2hAMdiiH/dH9yeo+5clCB+C
0WpSYZztGqQihTT3GeyHmLQ2T4G60EO9BGrYiBG0yKQ3SpKZyU7bV6sF2/NU6Nz2tMoXh1CuGjFs
GtjWhJ403kkera5beU6w7vMfb+QgX/t13+TNeUX4Dv4ScIbJ0szbDhmPYh2DeeVqi5f0omcJ+xJm
HlHcx2GtLOkL3J5dOM1JQA0nU5i+52KEGTpZ4zHC5hmD+Bj3GXhpAHSpPKTV1ugISY58cPZc0qvb
ItuF8SFWcgr66xa9Pqi9tPk3D63a+1Mwr2rDi2ND//NNc57zmOtLVtYwB5pPkGDcuZvGic5DBy8R
2ZkdPsQPzTp3ApYsldL+xO+TacggohsdAdKUU72eDr9GF6Uf5Z4jEQ7E4p/5s/ua7xpLoZ7db0bB
rHzC2MJ5MJn1EufHL9fF5U07Nz5be64rmkHNYbww8FY0+m29S95lqENGTmCjRo7gfNi2Bnt8YPaQ
0u2WpEbnITjsT4S1IJUBcHbKk18PPhPhHptO9BwvtZJmV/kHVE15bqkHYsnM7EALaTdwRQMz1U+7
Ae72/u6ZhwO/g5BBkQOMHdgRfl9JFxualbggRYAEx6u2r25Qrr1mSSL0N/0yWyjUKIB6+JXBFeY0
3r7Ic3hnt74TrlUrN9XNqCebypFWDmPIX5WToa1so+mjkx9C4u5cZGlWK5QbzFqPHQ1lqftDvnVg
rr5ndgPEqVo0Mtf4TlU+teobNFRI1uj18Fm+qsDRVZCrp2VnMOVXZUcNaaE0kZwl5Hbuf8eNi+jq
M2Z3gqoFChPwmJbYdUElCqZF4SAyetRshMgKpQVr826ByU2AZwktloA2AHzLzvYRYE5K4WV94IAi
p6MR5Z7rFGJZkLgAIxL6/EhNckPc9QYSDj/DFvp6Bcm2Ltj07g97Xgv894dMhF8ILyDvMd0iF1sO
lK+D4Mtd4Gj9kZdIKjyAAZYqQU/8VbRD8tORlp4AtxyVhBAK3K48nnhIf17b5HqQ+vXaEDhJheJn
0QMBbJbKJhTN4NBDUUkzpx469xQHX54JMmzVxnsIYmILQ5/MzE7C1WdMp/Fi6EycRJ0nj4EjeO8d
V9EczUtutUv2bvLS9dsmP/G5nqeGLDaUkZ7vW79xV8rI64M1BG3vqLHN/GVf+h5ctRI6kfys+gpx
JSpxLoneMvQwBZxrpPmg3zf5ewFcDRhUDHAtiiJBi+gvWzNoWUA7ERc9SFGAd0N6RKYVkSlvtHuZ
ji/4328f+9dBj7AhR/JckkiH+g7yJ5N2wYho5ZuhLXke6UgNl6yAR9c7PIyoziK433o6WDrxn8DF
LKzUvB6JpzJ0XlGMBKIByO15vX7MtahptKp32vwUQL02L6nkLxyEP653soEIHzrZKugefvfsxWaI
fb/13KztnQadbB2UqCJ0ttyffzSKzHccjCC3N+mzo6ECxY3rHdfUTBdrvj+gq+rN2bb6ir6U+vjZ
GN4KWU+efoD1FDT3CWbwRTTIDq3XlryWyEB3p92kVUTWb6f1Z0t8/bklpXE8HMA1vEHP4utPQjad
KRKZ7JEawgMW1MwG7cgDZ+G3pf7T0vefxgAbOYlpR3/knYimeHRHk6/WlPBnaWkeVdJTgJTXMXlA
kk3aIUVv2YL13OmvKTnbMTGW2qb+HIPZjMxCOLVk+bYbPMyINVYnidHZzz7F1mRJrKy1dCHFOed+
AM/b1QLM65JMm3WNqMDc1nlzWKpH5Ckja+frbW09OrqzW5cG/raNzebdsr9L62W1cAZ/9ZjmZ/Bi
C8yrlEnQh0nH4Qvkt1ov0bS8Rjfjt2nuDd2AzydHEP1bMrGIsTIebPq0sg1C9mRDrHcdZOQLW/LP
S282H/z1hpQHUfSUEV8TgaboRaHVwnD/hugzAzNX3/pyEGodDNTlekLD45L7ab6ZT7kxsgQShJRf
j0a1FXdxcGBywurpi+gtDPJviDH7iOlYXpztSlUDLinwEVm+Z2MrNiGzGJEQjEw+kYeT/8W42wzU
KhWz9aA/h9JxlJJmSYJuLo38Z/PNQtS0dV0vFfEZ5hM00sFhj45xlkLBytFwwk8Eh49iD7yY5mON
+9+2jP3Gso/PAqXb8wEn8Gtp+f/exBzgJGCblKfEMsgJZ+vvtq025EEbOwkPfMy6qs4VFEKLtyB9
5nBJVKGesLYXQJzP6VyQreoFksw10mbovwjjhXX6RcLNzga663hU1X9pEueUvgqjhJ3EjLHzwpBW
1+u1t0115gFdEXoKyu9ViJup0DmrXKlrTFBtgYDfhbPUS5RKC/MndOpz2i981Y05ArswgHvIdAN+
K/6mVC92D/IRacWlfuUEaZYaflZ4Di4j0MDmLmtpvFsbvOQVFjf0tVGXY/0ppry2TrUseYiUONaB
9vbNVOUDI9WGxOqqjHHQ/OIZY8CyC7fY35sS3ypKSOziX8hWzXZ6z4ujkvFh5eTZayNUepscQ/Cg
3r/HplvqepkmI1gp4HGRIpoDGgtF84tWgxF5ytqetJGMGUWdXF7iqxLk3w+e2wKShQcFIPAP2K3X
R7cHCrAQSqY/IarxoZBTitDraNyAP4iNx717Yht+jn4fsxTai63jMkz9PQyqHFt1IoLkshuS1C47
gBb1oEy4tzItwOQxMMFPFkeyRCC6BfVJQegbM84Rjnda5u5GpPqeyrTLQUTUSRFPxCEGm2LnFu3G
jYPM6hge0GuuGdOT3wihREPZ7wVSuDFwNhIbNdYwYisRt88Ybh1LbfxctJ2a6rFQAr8ddmL9VfSh
+lRmhS+s85QR0EVZt0Go80o8PrEFNAoiqhRJNuS2lFc9OJHQp8CGP76guB4kzFVXU1rSo3VnNDNR
SrN10GjJYAaR2vEh8Zsm/BgaRkIsJwhlrYdSOyKQCAYGjblePQ6QJowEoLbbPBLROib7cqHHVRBK
D2KmZsm60lKw+3J5kEfEFZqm02UpHl06jGEfkaitBNZoBQQ7AIRHamLxI6RRV/gUoG8gx1B/gU1G
VojHiGh0QnGXc5qYBSIOKhepRNpQrp8ztB/iTEs1JOjEjhmdNKk4qHZxaf9YxFEJ+ttMym0/lmvw
XeRcdQB003sew6T+KEVQnNOsKyWHDyNIrqftqB4LdIEXUH1gM4bEg1h3Ogc5J13KIvCBQqQ4rKw+
VyP0zTdd+d1z6KXWJSUrYx0KW2CfjYUhDM0hECIXTz9WWud1wn8XkuYyViqmDMrPKRMZQab2o5kq
03L3QqNIRI2T2gdvI1N7lqJJyQnChVC2bGrIMxI5YmVLSUtO0+tAqUZkbaNOpLWWsomhADnqxJUG
X9aVUb5LUz8+4k9lMfHEQAjMpISiPRmHuDxkbsCF29EXSwws92sr6HKXoxmDLuiVUmj1tuvZgaO9
ynnfkZwFzFrI3ASZ1bLmKzMDXXlIQM4kfYVZCaK1ustizeAZIUabbc8Kh1LoIBLjt5Lbr5qyURpS
FhULUWwx8j+zRG0+NaHt0IvGVHVBGqmH7kaWqvUTU3EtmmfkEYvmeXXDUk/mywC5t7FNjDj3m1GX
xVZDtlqMynMU8QpLCpT/Bp1JqkCAtofsgV2nRZYQLIvcQIehDWoS+qz/I6WJ7FG2HCQrD32OowKj
ZDDJAgylTk17ZsYlWaI3gSoBaTxyzbDpgrJhHAg7SapTMVLTGFwaZMhiSKPIU1Rj2ve+K7UTAN/y
ocM0Hhq21qwYqzTQNGz7r9YbqpDwAdLklGNH1OOCrBaeRjEIz2DRQWpRkn2X8L2GfFbTehh/5mKf
EaVv5Gc26RSsKKcU38Lgp3gnlcK48cIA57/GDYjO5hotD6SMalA8j24GgkiksLSYKFWcVfixXfTE
NVEdUeSry48+7XsoISYDuNgSyd+miq8VRq62nkYnIsVVF6YhDHa171EtcFlahj5cV6PmyouUa66y
4usuj0H+laqMMbqJb7BFOd3ymcQ4Q8ghARFFSXHOcylp7FblY8xWFDDwaxqffMV1VwS0aRp8aDDK
UGKppYQLwLIb8B4VM1YbgNhU3RPQHaC7FcEAnJOmkfBeU8RE+pJKt6v0tPM1DFoG7Jh07qTtIQTZ
oCMNIX+USo3Yb6wyCET6bBCd0iDp3/OuiHyqBoMgrcQhVAsn1gLUJZUwr0DuW/rCtMngFTS+LjeM
C34mAhUYeK2aj8FwNiojK6xCtow+mj7X0FHvuSwg/1zhBTZAsNWGjQYX9Ru8CTvSscBFU1EcsBBt
p3WywXHhIOmAk3Z4K4tjnVMIEQkvMldnIi2FJmuJVg6sZqSgzAOfdVCphyZMEWeGkdesU9kPn/yk
UBhLadLkWQPfW7lWtSqzoDrc5FYiFRlHQndkIjPOEk11fF8LwoPISh6vM1XCNwTFmG7bN1445Yh4
cNGWsRw71VhksjX2TH3U8oh5QFo4io8dz1ShzbBNxgEtKAoWxC28Et4wGF5QlO4GAuLX+qNqFK02
kCYI3ntAU49DFlYC4VtVOjSNgvZ6NVXK01jHqIwIeS9JVMtFIdFrJWFbS0XgOBqx1iCrHHh9k6xF
0a1AgKp6eWoxQSxDG9srslMZofi+4uSGka1KGtxdz+G6ATVEi0GD/kr56Ku0iHajBN4umsRonziy
UomKhSi4Rf4/FF3Jdt2qFvwi1lLfTCWdzk3cJU6ciVaecwMSAgQCBPr6V57cO0hinyPR7F1Vu+ox
bGvzuFbrDFs8XSs25GrJeL832roh20sa74ndGRtYknrksMBPT54ktS0I9RGfvk+xPte+gooJj3Ge
l/HZIX3yO6qNPe0WHBjHvWA64vcZjN1jqMvStU8zIMk9y832ATF0/aqmnX2gb9tn3NIpkujKdgrm
YUNF4K5ckPDCIdScz3pKUActZavA7ByRnJLEWX5ev37ZYFiTYY/zprxl1K57n2dz0r4fFJ5AXYNk
dkwtSeMQ4kDs8ZuWCR7CiAdddwnZiz+5X5GwJTFn8sj8KrIzk8ByuzFNxnArtWnhjhw07O+SzUX6
BigehszCwUuz9wz5ZDiWVLXc0chp/eKnFqtoFUlte78mfuvol0IbOauqhNApqZnsmMTi7sd2W98b
WiVwfdoCgUx6oXa+FHYt5Cmhhv4LJQ/rScxl/QRR0Rd6ktc7vKB3RAl2W7VrbNAJirFhBCBqBrKr
DDk+a00S29Mcv+XiqIbmIYP1RReMYfYO7yJ5ItUcx/stdQK2fQ5/eglj6xGXmCr7vZ4aOfd+XDfM
TFSYFbqn00TuyUjXv3Iul9dY+hhgXrBAWlDR1U3wH7N7A2RRFdutPYpCPCgSm+VcUFm3WJEB8KfK
M5+eaUj9y1JYT99UzrV5ataN0e+ltUjxtqpBRiD4s+2+sln0uM0jZnH6g+pkepc2JEB0ixFUE8oP
HDc26LgPBUGl2kd7WIg77Op+KuSL/Ts8fNz6CF+Z/Qol7ITQ0Gxu0/No9YKCD3Uo1Dwi98j7Y6ry
Z8fT6c7CuKo9qVo3a2el3csrzTJNXw/ZIjK4WbVEv8ZduryNYUzpkMRx/mGTWu0DTcaleKh9fcA/
aXMrvRzMKKhAC/zIG5oaNMJp4F7+IbStkeqFPSQ6QiANG3bX7AnKLI4iCtVCU+/xTXHls28Sn0oN
vg75T4vV8Tsbq3Q9jwf+szNLxYua0GZ2LSS9v/KUIAk7d5l63Qg9PkubNAwRwA2c/sEe3infoF/x
08Lf6FjO+macSOC+0YAI/rp0UVsuWfMXoAL7DbIrxle4oDf0LAXVKB+cKdk5YfJYe+ZSBruAVdG5
n6TXmENCxfDY0iR8FotvYFIzbboduJ1GCO4qg3docIkhU5PgKIAYhYq/bEy9PgvlzD+xqPGHrn26
neByZ+BaPZUNpsYaPtVgnAydTrALzFnn4dL3kEXpxRkHWbL101zTbzMURyhcEp094w6plo43UX6o
iDIHoj4YR17jtGMfBX4gZklQPOWu2SeGUX6++Phfauv5JeXjcUPojPhscaqNJ715HIzTrNn2VWq0
P5EsVKEIIJV0GC/I42M7bRio9kl+iFM24zZYLWtfXKjF+xrS8cJlBlaHtCVSmZPmJyVcPHgi/Uti
knHsl2JMi1PuTfq7xUA2DgWnZ7wO2xRDMpcFvzY5q/FCYfzFLjVNtD0x7YK8y1yy+tNU7hioC8nx
FeMeTQHjhsKa/RseEYrwqTGA1pfWEDBOeiV3tERzfCoD1+9j5gCEM8SNofZdkFPVERb20G02a8LJ
Bt7WJ24UQ4unhc9QjIzFNJROJWpAR3NI1O8wxugAqmPCeqnZyhA5XLf6v7gjWqXLN8ocaqRJzBc/
t5vFsYXr5xE9mDKI3y7FraRm4tec+CIbssSs20sNfSZ8GiTurOVSUOLnoYjBn7d6yZdeJm5+Ur4A
nJLQr0ojyxfUaEnAmF5fGzTTnUqbMHW4O6tfTsryZ25ndB1rsSNjijSzhkbG+v0bcaZFPGzFeQke
AHI7aP59MH1UtFk6RdfjVOKkhs2hAeneVayUgOB3vdEO7oHunpb1chOlwLdqi109ZG4SLSqrtLnT
kwtQS1YQ23ZHQ9YDU6xtAOE4wfg6m3IQAzI6iG9DFGlfFrJ9Crkq1m7RtAI55UqOYfBNcCQ8LlMW
UBO5+DnSGnYSuW+XeWC28goTH6t8UZyTv0njauBsrRdx8NYssndVI1ssygUq1naa2FsoTfGyLbtt
EGtj6q3ThAb4YYisfiSsLac+FiBLOkSSgCPRdkIlukPK/s+Avlnx/Hxxr/FnR5/4cnnCnBlad5Fz
8Z/PdniIcEblqVkNtuRcyWbqF1RNGBmeeF4PNKthsLnOEp+pLHx8ThI2m3OS4aDBiaLr71h57M3v
rAFelzBKhrRdFOSBMjNPIShqTsvBdBgCnEXR/xdqfxa0SOYT1XxCC+Wb+S4/Mr70SbXKva92J7+5
CgQDTedyxw9FAYteNviyY35PMOGNeYSfNl/mV9heVcCaJpTDieIJpp5BKGYdWxMNb03sBgwgFyke
lshW/t+M/LTkXJQUxyDzTRtPbXWwz+i249VijjwO+QiYA/9knu/xZA1FNVipb6JE54qnXpO3mC3F
n1TlKjklZq7mYUt5Xg0ZdAdIC/f0eMdpHcTA6cztdaxZrIYGnd1Hs4xFctrnSjyJ6QjVqSUL+4jo
VgENudKWnV5RDnULW5qnI27Sn8kScepmhkzt6166HDH0E2fLgHGYxJ12V06nIsMRfBVgU6GuN2pJ
O0yf0g+YjXt5h2ZCwSBGOWCXU0PQrkJcCVcHNS5anWo4LaYnmlew6drnWMPxZ2GfevHiWQGTZtdM
81xftdj0+rYi7A+XtUs2GNt7CSHJooWAT0sqzXRu2GGLoVFc+JtNhfkVuGpwM25l+04FrDH7ryu0
7oojWdEGJytaFiqKNb0eS9D8osbS5ueUod5tppAuvaLeHbg8MO7fbyRNnyo64+QOMtmeTJYqFNec
ZNj3AndsNyqSsQdEIRp3X5qvTCCMCYIjgUi2Ra0PEP9a7XaM/c5N+DopM++GlRUSRawV8CSssAQB
t4d5xOPKitUPGwtF05sJfcAAfPgdPy5cMHAD2InR0v08GqWQQ62NQjNGQFc+CZJsgGEsMKmuDZjw
uMvLNEyoqCycMuAiXmOuCysh61NT0LTbOGYTurqeN9VRtM+wLt63TN5Xc4ZUTJXsy7e8Fe3aoTnC
aXfAjjPv95wWc5/XFJp3vlFVn0Z18LazyAGCRnOMLsXRN+WnPZ358SZ3hVoSTvph62I+EljnLBV4
BKDsIO8btCf/weiDfBy6tOm5QnVtcWnyIu9GrHXVycrZ9mlltB0B+PP6CVmPewuoMKQS1SXH11A5
m2DwauCHfl3yUvxuU328ZyRD+FrlSfiXiSOgl8ldyoeiCE3fjHF8bTXBit8zjvsPrpy4xh1UBT/J
3Hj0FyUHBtYCt9LYyTKe1wZHdNdW7uvUOzBreUY/vUIgthRb9ejS0o8XF5d66Ug24YyF4bRvTstM
ZvD0sXZInp0DDKjnsUpCz0JlP/JNBrjUztQUHdproD1sd8efZnf5XxnzCvCNLLM3r+O2d2xDbdTX
ssBmVjVTeRcrxXGHtrn49LxqZV99VfhACI3AAb7R/EuSoeA7bG2KiYClXXCO7ROap1FEQtB3+RpT
PhlXT+MO7/FTk4QV6RuID82f0jAG23McB/8tK2+TzheJelRG5sAHJ7X9zNJyyS8yOexj02g1DVEB
p+kmtiXyseW8Yteq9lt6zuKeZ+eZeHDCjAuJTZaOuT+D79lVjxkHGxAaYBI6EJ/m89XjbH9uy3kh
QzZVAJgAJdVTr49STU9lJPN0v+ezpN2XByY5GUSqIpwqNshAi9rZz5zZdEVaUyKaU5tBFNqvqZia
k9dF9j+k2dZ4NxiE9/2Eaic7HTndTO9Ntv9sfO2/iag8boFsVa7PqDa/iSPwRZabK93g5VKiAGDz
gtstXatfe/mFQwaoIW+qJXDHWVXCdL/GNFcnIl15betxjoPAaEDaSSrSa+3QgJzadhHTRUYhmg70
T4uzlJLmm7akdZ1mqKpU5wOOhqFGmC1mRCMubAzjb4OjZnnVgi/AjWF3UV9mm7O2n1FYwQMrNsEA
8ld5OMckmRB8d2BL9KmgCRBmAXb13GoDeFijL2PDQltMtemScAQlCHhnRcOK+63QtblS+tVaaB6w
xUZcERC8A9CEZq4WxvapDrUenMzC7xmrTPV+WTiK3rWZAHy2bB12n813xFWCQDBDcoAweIj8boN5
MPZsWqz3ynNAOQFg6Tdkv++mb9G1XQ1MHreBq5DsAMCFerDMJfgIpYOooIIkqzsONX02rMEZSGPy
DlCHxyFVMUfBJDH4iVJGKzjBYOTS9tmIqg1IkW3+pVNbGWT0+S25ZGuNq3WOkPsPx+ESeUUhAp+w
FGv00+N1oSqIBasvdcxn9svlZvyDiiyyns1hYqJb9ZptVxXSaQKwmwhyN6dS7+fD438d2CTwcE3u
dHY+cE20JztuDWCh6GI9QOHfmHMpt+qN65Tf7XSpMGq8Fhp2EA5zsu/UB76+kMXTNOn2I5kyGAy2
HFJJDhG1DiFG0FZuvJ8PoCo98JW87JJF+WMwfAwrQjh8+StOARUSsuj2V1qJ8VfJjvJTj/Mhf3GJ
MvN5wxVSfs9wacfbMfKUPeNTBjYcyVbiahvbNbtPyjEbfyPm98ALk3p9SNdd+F62CyInsL+8OkEZ
rflAQ04/DIansBgK2XzXe4ORgREhhShOkjDKt7jyHceaEBsw1myLtNn7xSrBL2uzVcDhx6Qp1NNe
hE3daGZVunRoq7V8WyJJ8S5WX01PfJ5nMpQoc/GmjZpel0VNUGKhW0LQiJwtrBgZGAO0+RB6iOrB
5LIMGLI+EnEeYVzZ9rj3do20Yl9Sd2dnUmc4sCUjAyKiV8S92CP9AXTcPuoaDdyFo4pgJ2r8XD7G
Yzf/QzKKiRgKl4X9li8JnBJyFgUQbHSLaL3hRAqmHj9J3ARHaN7VViEsg9vq4O88GCsc0yRdJlRu
qXsUm4nr+xarr0ArqyqM8AKBx/TnthbXJbhEXK1X0Ch3xEmWDTirAMSLnBD8zdU1aCRhm8DuVn7g
pTlPkg9UvNXczQ1PTF80ogQ1lObH1ycr8NJCS6sVZm/AZ+CuVNX3gO02ZKG6+YgD5Q3BWCaQ1e3a
Nog277n11fpq0Cktp6nBaTrklI/6XM4pHS+YFEGKU41aBQ+vmcgw2SX+ZlnZopJ06zgi2hZqMntJ
d7/MN9tuyAoPaeOqgc31PA8Vt2L6uR84GG/ziCJnBNIXU5YCCM9t+V+eVAn0dUda3Swt7Jd9dd58
YN43/SXItsa/k6X1+Am8LtQvuGRztCKw74JG0QiUSizVd0ehFCwzy2lBLSuB16DAZ+S6FYUC3GWY
ekjhiwIfPs8hW4wBEJkp2uOK88ok/dFKFf8Zrw5xT0om9jNba/m0TamGQI4cOWo1sx3uYWUmW/pJ
r/J45ahG3smMMq+PVbV8h9AMhE7PiYrkrkUubvNzXbLjsugDFQXcZ9LlFg+8nn5tErEOdEtUfanE
rsqndk+nGmw23/6XTnkFbW7cF0RWpUVSXRu3WKScbjNydDebnqq5OB7HbJLZaR1R+J1yJY77oBJT
dXRs57IrEEHwN2M8qR+90i4BIgU4DKVqFaoex87G7vLcG/NaqiyA7VBwYzlPM0fJS7koAEwH+CGC
U2pgeEcyzFd4KY5bppG1ycCeQTlPKghBnV/sq3YqvnrU2NMN4gaADHBuZYipWBX6IjYm2TseZvOM
PiM8crtXv32Ll9WpgvlLPR1j09WV2D6OsrV5J8oFhRfTyGvAKqg15PrrZAGT7qZ6SYFmCqAGVY35
D62b0AEKiKpL94p85wDeCTJyAvwGEQ+AG2EH9h+6do21ADQ9weGNjQpzKTVuauwincVTjTP7+x5X
+ccAxHuevUU1RhKj+gLpqjc4o2X0tEb0e33KLT7TVCwGgROFT/5Jkea2K1ad/loYUX9oxonrVh/E
a4EyqxgcWu9w2jJjXnb4kIxdXvnjp1skCrYV/pqng0UdECSKMhMsRsXfWXWgNRcVA+FTZTDw4ctW
QvPwBddbtN8wO1PwvQJSMcMXLvhpHzxfqhb7oTBvLehoIFUW2Y/9BjgFGXZsbX9FBo3lbUEL8O3A
OOEbnTyYvDHVxHTj7uPTQgyA6DQy/4eONYp+Ni2QcKTAz+42OfPqvKdyvsFIJ4JYAzMEtwoAmniP
aOexRknRXkEElShrZlE9RyAB77gi8k8ofsAPNSDGwbSNR/GdzLjj0Te59T3Hg1y6ROBm74iBCxGA
9yn7U7mt+bYtegWPkWqNAMnGepy0eWbebZuML2kBJ4bGHu332Iw8AcHjYamUTgZw/+IW4HZhSs0L
BtzK+YTTEbWJoLT86bKdTRddB3ZhyAObOgM26iHsEsZ7hMfpLg+tBUejitkj1wp14C20BUzwDnA0
f2kNJqQDBCp+VDSVgMMAHb7CFELuJwwBbG2PTJQkH1jKtrwvF5TS6CT8iDfNYn5XL4LOnQ6T/2SJ
xEQlrmbAtWm56/2KStIXgOrBaveYmxegztYizOd1G5NnPeqk7vYAtKtvVMD7dUWy24tZFYAKO2E6
KOwZEsyiX8IP7sf53762GvZriG0ElzTb6rskUuUPm8jVO4h/RI61OzrhXm5Loy741tk3ihzvAzfC
1F7mHHUDmIgRI9Biml6NPrLtprnFoiqmiEZY6AmGUjgw1XXV8wKCI478jentEEPKWjg0l04ifSPJ
Y/N5zDlG0JwY91doBfizwMd8crTcsSK2L24DrbH9pYhVD4AH6N/oGYxKN9Ruf6zOj0fBMwA5Tazu
RPo1xeJtW77ljJWY3YAP+j8Zjqw9+dlV8i3kINywBuN6cxbLymBa4Sc6jC/g3NdQm3kq1b12bEGO
WZNtqIqS7MYWRM+dtryM0KRVnP1pl2Bf+Ap0obPomeMZKGUY+7Dn4Q8ppJTn6Mz6C4IJ1D4NLadq
QHFJSogE3Ha3ZzGVoIApImhkMml94yLu63lG4ftWs/zQHxCfOoKxsVJt4pITqGl7URN9JoEafe+2
FnxzlcevVTYj5RmwQsaKK1iLDDaHdSLEDSE4UZ5DFfL8wiw5suu8tMgZxVYrgNeaMv8fEFmb/sB4
bW4+UGFSCC12+PkAYca/PGY+hx4Hd/oBGF5WFxu2KTktaoftIpqHiqCZwq8GpF9DZuZcCg8HiKFt
+ZxAHYCicBpXfVceqGeHzK3zRyVBkA8jzqjkJBdeQDgBkh+icvQg0xXd2bj3TdjH9nwcFh5NBQdI
dWnndNGYNIsaUEW9q/+aFjQU8LfZviOm2jRY7RUepIeEkffYEPZzaRohIBM/MNjUup2kdxoVvjnn
wgEK78Ss5Q9JQdV8Nvjj+n6dEjL1ZkUU2amCjsCBlKAiHw4zrWRCMD096sEc+IEPONOK9n4dt/nH
4oCi4zwZ6+cyVsU/p2MynmyTrmlH41T/bmQKGwCVuAScMPj4c1XOZL/ODBMjEEajLYWsKeHzLW6F
5yBOrQJw0DBOtlO5BxyygQCkPGNQudpOWHbABsBYF1DUHVFitN4TbFQZiXjOFZ+mp61EGFNfAUOB
HqKA0OYO1WvhQJ+qMXR+KiAmGnHlin5BRI3sc5NF1K+6Kd8SxKl6UMcRDWW5aU4eF1HrHS1fywCo
5QlfzhDDYF4+FlAfgfusJQg716Q/eJZ+sR0L3HZuIe5j3anGVynO7Ramwgtr0QI51PVNR2oApXsL
prcHKN/8D/sYmbjz6ix4yWA3OiBXq4k/Mm5w4zdit+QEFdU635kpmZuOHQzkmIeYojr5Cr1rjwO1
dpiXojEfCsfQ6bo4CzVwkeXhie4bIqrwXPVynEi2zcfJrSKy52BoBX+jDTwU/DghAWQ4T33tnndg
avsgYcTK7tTqBX8yVcKSiy+WbL+1ZgdoL7Y5Ic9QVwV2naqlrdF0BvnYbIraFBFXrZ9/AMbjHu3O
atRrbuKEhNodve70PR1L3t4aVYN6cQspSzxhgM0/KVtTfZGpAFLfHsn+PUeTVsHxziAiKCxsW4YQ
2z1e2lHVQPFmgjl0RdbwF7IxgGJJPtf+DMHfRC7ALHPYXvOj2c5jBOWqirj/z+fEuXNKRsRVStXE
0JPDjKzfCwWpXsTnAs2CHu9ZMO/o1edJi/tJ7mO4hwQPXpZQ6wE1YqUHKJEAiAJ+KXbZ9g4uvk2P
+mPHRJLIMDEn7AFctrFmXV+pYMDrcdHuxynlJSYo9NR+yYuSvYoXrhv7gV6HvtSBghXJ6mlDbAvU
DBr4B4y4TpZL/2jA9h9nQeC2DDsFFBa/Zl9bzOpNazOe8ZKhiZMLOOAOafbUDitCKltoK7KjPUOl
NuqHdmYT7+CHuM+nKSgsJmHzAH2Z0Sr8WiBa1F1tss2/H/iW6mUbIdI7uVLk7NU7cOi/aEN4AT3a
OKlTmaoFNXdYhH8yGCB41ERM9meaHR4JslDoYbd5XL79qKc8DDTdOMwCqZ7wKOC8OE9vQoCn6ccC
gwY92ga3Atpix/gYpSpAGtU1wqjBZlTyBtVkKO7kBsHtCbD1FM6razEV6tc2pGdUqE11ApQjMWyA
Vz7e4kTNEwGVpa4Rgy3zm2sBab0nDVI47iSuHvbXybqx92nEAHM310kZrnHn1UOqassudAziQLhA
TJPLVkGO8jiGBdPa0FfCtcodBzA6RpoDXTeoBSQGJnW+PWSQqbXfbEsa91GsOW4OUtAd4aWoc6oB
nJ8xvcGXFcNh9xmkJGQjDg5RS4pbi4918wCfpbq9uACW8bostuVATCtUc73dsH8u4IM3B3dKROGc
Wwgs40nn5dhildkasoxyK9idbHasyh1Sq3DRKqnkf6lOjgmqrRxyN7u2rQAztqlAfjQFF+VpdmSc
L9BqBD6Q0qfrE07l5XkVKa5Bldbr/rzg67VXacIyvktHgn9NUszr9hrX1fjI9xHlbRCefqYEE9oP
Ka9xMldAqsk9OEQHPg6oL+waVpbCTDJUmb7HJ8jNiQZVgEMFGj/e5gnwAHQbRwAvhYM7LKcj7Et6
TnA22+8ExA4CTQpsa/CEooEyEVD1yG6OZvQTeMQuSQfpTR4HaeJYdR5M3nJz4APAKbcC3r9EtmQ/
l0m5oBHI5obeVUTZ7FIe6fG9luN0XEmcM3bxHix4t5li/OQVhUjHYf58AVeCa1t1QGQA70L4gmYD
/bHDwFVNVsT7xQhdPvEWWTJli8saEjWTfQlKttpeiXLE3GObQ87QHALpdnJBP9ZFxLWUp731WTUU
3pUAi9JsrWCgFuR8X6na37d6RgsYLYFBky1gj33zYU4BYSMhEI6bkUM2kpeqKPpsK+FAjVsS12qy
RrQFZkQtrTm42IuCCjl0AkUPItg8rGwHyOvyBQrlDDK8CdAPyAzItDBr04IAPc1SV/MHVzb5LQvt
NTAHMx4D1Bet6cxe1x/giYv6UjYqfUN/BLejqOcCR9+86ekbqBOYpCIbraC3WeZfe9kmAXt/FqEC
eVUFXNOmqJBAyI0p7+EhnFg0bpgFvyOUZFgERwmIOyv5fHRr8dVfGZflEeoVmTY3iVGAeCWHmkHM
CoqCjMAb+quC2NCLYhC7bL8iexFkgMnrBsZE7qBFN63b9k+o7PhHq3muTgIMC7LpKqA1rZMJBoLH
+njHyYGZI40+9CVvQYle9LiFHzviCEXfKrm9AtZfn9pGTyNaoC2+TbD22C+TluY4L2juEfM46vw/
idVUdoB5UNlMaR4LEKdHBYqx2lNojNrG/ivJFosrrVyKLw/3Dw50KE5w8KhL8gdUip2gvVur1y2C
b+tdOxvRj9JCV2Zo4h/hluHhw4IKJb2msW3hWmhj1B0Plv1Mpjb7QHe2fvMCcu/O7W2CYGAIj9Or
SV35l2TFvEJCXgnTJ7HkdAD7umG6sJ71o0ojDX3DZkh9IuiDHzXkgOpaRyiF/mcAejsIBGssW0jJ
xXQHmKLQ8MAUPulcUA20ZRRr/gTl2G5RAWZYcNzoBOjCVoX/ar8cGtNx20rOlnpoKwLb0uMCPVny
4LF7+CDbckcJi3cB/gnO/OZstim7wAq0hUBANiI7yRzY2uAg3MU9U+Rxuo6JMvCHL7iVF6kmuABi
u2LGuq7sDEinYcntyBuCe7POFw/jhqa8TxIEJXZmpcuIuwCXFnQGgdFzhRDqrPcZig5ssE2uJ5tk
ECWGCjQuWqwvFWGVuYAhNQX1EriFPUXGM24PDGf6iIYHtVESrpuY/TcG0bgEFIcKArZYMzwxDADm
/YTSGPH1SExZH0Gkt99bqACWU104Asn8Jqqyd2Q58tsMUSoSNAqC3UAOiKtPYtpRC+y5llCzzoCF
+mqiWqCIr8MPhE1+LYa2QIzFXi1g8vnWmulkKlGkfXL4BFyfcPrVzAkKjbJu5MdelSuEtdGP1TVz
DT6zCdu33PLmv1LN5A3CnPrZjwaKg3WD5u8OHwb4V5izZenXavcQnusGrk5oA+KnrXUpfwWzJmtX
y5htHa9mWj6DssgZLPUEERnIFoqsrNsCpg7LDhRzCkE+FMcnk2zl8YM1gG87IFATkrlsDr9TXqxu
OW/VUX5D6E/W9qo0k374UtT8ATAull4cGlFHuVT0dZwNKnqBlXUHugRrPy/RU57ltG1vTJUY0igj
KMWLtRRIb9yS8RfO+6M5owQ9xkGMK6A5s2GH9/UhefIo6zxe82OjUNxGK1FqTxbwMr45J7/q+vgK
S+UTxmf8nhfjbws+6Ap9u4Nxc4klHC9lIjbI/Q0Pb4QUNva+AeTxW9rcoF9ZNaz44GhL0gda4SQG
lMHjixijhNKrMgse5IoJk3OeZibcCRxx38HGNJ+mhMbxtjSb+62hpEDUeFlgd2VQGe/XydQCw9L1
Fv2L2jDN/JCxuLGfdbGz/YxnK3EM2py8+03XsHumOId7vdgy3O2KjqaGwqPIH3YMdnhIskyOYcep
rNsOKMLhzzVHuO3ZT1x9wTK8/V2vafM/6bIAF/hD5t+JMNuvQpMEw1qgp+aTrEYXezcdzcu28hn3
LU4ac16qOSUYZadwm4KMYwVJKxuej98gy5y2wfoGpmUoO0r9Bk6lgtseAnWnvt4rSnDbrUC0bRTJ
b1d49jxvLP8/aee1HLfSLOsnQgS6Yft2/JAcztCJEm8Qogy8Nw3g6fc3OjfSkIeMvfbNCq3fqKfR
riorM0ssamsCaswy0rVbqeaqWVVhPMKJ0QZd0VXR+XJ1Fn3UIBhj80XqQtZLWCLBo9YBtdMmiuOQ
J4GLbE1mnF/nXufzqNkhKDRxFVoM4OTsuTCr7ifxczoeyrQBs/H00Ptro5FltI9ZhV+dU6Xpi22i
DAGT4uZZDbQjsndW0/CEqsqYx1XrhFG3dqM2TL+zgBEEbTLUfjUihscHl9c4X7n0xf1e8TweTW2O
LzBxU2fpzw4sploMTrucW9P93o9Wjfc+N2dMYujWxpNIz3o5CtC80kUZqOnVQslwTCsYZ69Nk4zG
voUbTeP7gIr+dYLD4PwwhxQ0l7GbgCpQ6wUPXqOnybM9aHLQ/iQMss1N57ujvErHsaiOhmga7rVx
1tZisDT1EadpLAHfQQSpdd1NThusoAn2Lk453WDfO9VoY/CRcAnsZt6FYemHOoaRV8kh2jZzq9NN
ZLd1tnPaMPeuBp5oYw9GTBlUlDXVeFfYnVjxOkYmrYYcquQhyRiYhx9293GryNZNx66/aLoUT4vK
9an7CphTD67q6BPAY5hhnyoRuEOwiCiKdrlfc7nPbnVbTQaMcpcK1LCBiC341cEEOV5G5QjNbra4
NCiJD8W2bozSvmE7ejQr78jjl6EACF/U6C3sLffg3C9zlLTGTpkCLl8HN4zPm1b9MjS18YKdQ/2Q
NV3T36k2s2zay5jBq9vCO4kzJwtWugiin+FoB9Yi7Kw4PozeZADIoM6KbiTmyK8gG+p1KD1S4HQ0
Hf8+I9s3IZzAa0u3KUUziMbUC/uHACkUhIwobwk/HYc2Gf3sBeamjbsp2msHEjD3lBnpldlY9bTJ
dOsHN6YZSF4u7cvqZHtZFK/6pj2z+BLXa/0X2yBXYJNm07Muu5S+xqKB9u4HlRI3gztT/RmLebIO
gQ0NZiM8ORNoYNk3eNW6QGpR9/B8MmhuoGDFWEVbJ56cClpDKSrwANvx8HmkLMdIBlTjIle2cRAC
WJau1HTZRpBMObp6zCk8FpscQGBe1m0guRtUnv6M2W/R0qfmXH1p6H2JlQByCNIOM9HWdy+1WsRA
ytJI2BxQFTws2mgGeSYK03poXisqYL/UZBcICSXmhvfGOBVhtKgMPwPAqKbmMU06UxF+G9Ior+kZ
lHI5ZWH13KB8o2w0mOW3uRqHx8aceutejWHdb6laFl9lk/f2csg7bS6cohDuVwEeAnM0hs27kNGY
s/VmXQMiJoRRcqlHZ/I3lo8ZBlodby4349SO19JuSHygqc3RUYNRCZLlGGymx4m4/GFXM5Bx55dd
VuPHlVv5utX+/GWKlH/KESs1RMoy8Q4mQGV+FdhBR4dhSa/vNSyuOD3YZlOEd6NVzFZD4KTiHCYD
gdUEgbIc/bsJivPwRGFcfGtNakNrfDyMbB11cF24oCOPJxZkQS/Cosc7pBBO9IjjXDrsBgHLmgLP
OOZHK5BnvQ3CO03qZ7tiHWQG70WQRckPCusmwB6kgV6d3AbDuIfMxzRyyR7kZYFe7X/r2iR/TD2q
Oyhp8hxAlsxVbNpUueyjIOrkEiJsd1Nqj7y1pUfWLfzns7x6bKVeSDE53xrPnPMTlU/iphGz5XDl
iTZ/AbGyeL+oQsL96Z0S5YQAch/cRCULZ45dNBPFmeBsxkL7N/ARKLJlvdfCjiL9ypZhGqeKF7mi
9h84/Le/AX7DcO+CH5Wb2IWqRLwB0Z77qxP1CvGnyA+ByCKxjol1IcH42QApMjOtXB9DYsV4r71k
7remWTQvSUUGv3JnaxrI+MUQL7wkqn+Nzui+RGZdcUEUIlkmg5+eykD7XwVSkBfPSBqIiKFAYSg8
v3VWRV+iEW1Emb40ujfEdewIdBJQ2eNhLUPV7lPdOf4igCvn3FidjvuvSeP0wYLD64kF9M2AXphu
DMO5tw3Yv5WycOVPisyiCl6P/jMBdUkfHkQJOD0FIbo0GP/wIVUwjayQ1wfjWbMxRQs+PZHWkHZ0
m0MC3pmE504zrao2F/pb31oAg1lejuHOtysb4ag6K+8oIxHKLw2KRxEiyCmX6OP85s5pBusATtHR
DDbPuh/F6HvobRwwUIAmZDTzLyKl8ctIma3fhFVFILoJPfizxYIsSq+kG2U4vZHZkXbb6dgj+Ao8
LDnrspCrIGqQWRR2lD+Uyo1oTRbkbrPshqTGul8MRglfIyjuEG+y2ZQczCtC9MBfmUYdPdDlwDau
Z5mLhuadfTDdtm6UE/U2lbJXCng/JPhyuas4FJA7mkZ0z06YtLQ29aj1BdjVDNTm/PE5iPtIP8/j
DAzdSJf2Q0Nz3qY6TO1fADWsQ4L+MtiZfV8TdXOsWaVxtuSSsqHDStpDs6WQM7HpatvAb0OfoY1g
PgdJdWgh120V9UwI9bF5PcUKebvMY/uxDus6QA4kIeK4YdiCpIWG0a+mue8fKfkWcHIyNAgg/3EQ
rDzZ6OsOCjKAKF/ySF6eHt0uQFIEBlXmSwfObL/258QcFn17Vko7hkkxN0buaS8oaMprUJH+ZUjF
oBfjkEyHnHQv5ukLgnFbDGfKJvVn8240+Si3Q0etYk9BbagwCmyLH5DnKxJ0xylu+YDJCD4Ht5UC
SGw1G6HSkgrDYAsERtAa0UiUc3Nqjb7KVmFWkusbih+xduzG/25ZPXIDQFBY6Lkte4LwEAPaGzed
0X1zHPIaXsKZ2qmNnMTR9AsTDS8kwSWApnp2PeW+FmZS8u/g2c9dZpo3JLDxvCypN30JA4Llpa3n
EulAH6R3LSI2sfBhLYLvAsstoJODrPAowfmtAJh/cPvW4QYmPZJBloSGYGMcjGLhWNnEeQ8VduDE
Sb13iGezO4WxMZ0iKQpzRXE6r7dursbfeY0iZZE4HZVDn+T0iQpG9YQEiWfKt7LU2YkWFv51Q83y
R54GqBbm1BqcdeRG6T3WqgPJfm31t05Fgf5MBOgpd7R1/mCPDd3JcEqDORnOY4Jqvdco8goTbxe3
cjzSfmEFRcEVHFfqwB1sQP4KHAndh6J6XL3Y8JFwwUHl0ybfYxiREBbZEfmVsI1arxrHUQhHQnou
3JkmGfjJrgu/ueLuGn7jPGDXN6RYfbStc6d4HpPQcOB3JWX7mFR2aWziIvNvY5BJ3tbYZGGZCKS6
wQQUwU7AgoRQJTalPBLUzr4WaCJr5E7ZaOt1XoBhfplzJzzpkZLeDSCneZ+aftZcJ8oFz+6syopv
tdc6zXVQWGdidq9EtM5G4naESOn8AxkxlSMyHEIaEkBKzpSIw29+S9TE/yJwflseiO7CMDPEBj7/
nwwYDNLhrpm1r5ZFJoMjJl9xvx5G1d5pYxQW3d+48b8GTWA92l3Sfp9toWsYSn0VLeysIlmFqqA6
D+pEnhoR7QeVEe48L3CnfWNm5nyNGqb079BXTw9WkUKFGJMa7f05JOuu2sqLRpYxQ+aH2oM62pgl
vrFKqobOxHOsrWAtzZzHAgpVsKNIMDx1srCeAV2SZAEHKsFcvaUx0jKMwuZlpkMSJO/BnMwFoo/4
ezOr7psqaD62MEYbOcoI+fSnJEKigNiC4CyhR4/DszbSniJez624oeZj2TetGMmI0RR1NxniVyRy
KuQ6In2nldFUjvYi9HMo0wMQRMmbMFMc7C3bRDWBQ6a7sU0i/DultVInD9UQLD9Ph/cGeOFwHF2t
MGiwSGoK8HYDwi2CzgBrKqOATpMjUu2WZl021s62IjhoKdmEt5oo6allbYftY5E6A/q5HpkQNV8v
WA+2Zdr7ui0rijWR13yrGqNtt0OeoWWN+j5biSZ2XW7voKhh5wftC+GW+a0aZpNKdFGVQK2Jle8E
SO9ZxtbkazAJp+X8jHO+HBJJBtfbMtrpjMviCj18AL89Tg39lWgnx3qJMld8m0Kd6X6RwBUYaWQB
BkEL0NHM412PptsKFcEXLTvIs0VHLLGwpNT1w2QrGz7fDKeUn+s72Rdi0j7e4+81/EwjBEoLqEo1
90PlWd+cwphuU3NiE5ZxWaWboe6rpzEZ8wcaMM6AEbqeXnoe658DBBX3LJTqT0UUG7TTQ4svYfeb
sHo9f3QenGCCQ+g0vvWcRdX5Kpi8IF8iuisy1oNQb6kruJWLuO5w0+lsCGErxe/0FhN30RcHwwm4
Vk0cfumCKI0fLJhcVP65V7OHWo7RU5r74wRXsetP4MJNxVacEdP0oekPO0pBQPBO2OXOxhTIdRcV
0OMvbyLOXLXWnNx2U4BCF8VZC9cFadxjhg9dAEdXYt/S586EyGaKs5durnwEl9qArsrT+N3keDcr
SKTFiwfyjgMVWsRhhZgDH4NCm96S4rR+xiVustEiJskRz36V7gffNMxtR4h5gBURPcNDglHvVHOC
xSr+Hc9IvIZmg01xWG8D+E4hRPE2rb/PvOPEYGZqPZBh+tEytwq4/WbcNnewTsb4CsZSyH/s6rHY
uxjMlDdzlve7em4adgnFpJi9a7sQoSkJPOPezxJ4bTfcpnNpvzQS0unCM8MeI91GA3IbCkEPVCIX
vhSgcPtok57/QOmRd1u62orfmHfUtLWk/xOdgajO14twCM+r0csYhj3GZnNPbc+cHcQiVUVpt65k
aS29tJqwUGcCxq3XzOUXoDGKPmGgi2cu3YIOxC1QOwgt/Rt1G/fNwrOj+Ac3QC8WiMJGdTPhWkGp
WCbqCqQYtT9U2Dy9t3EFGJhmCQ7Y9J1PmKhSffBseFlceRVOonFNSLWI04wLZ8ic1n0a8GaLviNb
CaNt4Q7JDcQpS4Es4m7EpoWVUQFVjjtglbretVGPrYKTQJ9cupIm4ZARTE8u58rTaAOcQv08c6sO
A/UDczu3vnYI2OuJFtGgyN9jDCvooOp71lPq0MNzGYw68o+l0G19T50KjVnun60NjDgVzW1mFV26
7r3C+dol4YTxMNHZMaDmRCwP5elrJSZELYMsZsrlBt3Sl2Y2kSKrIR3A/sswK8CMzqwN8Hc2Akeh
RuJoDg3xvldP4rZo5/CIe09y0wsXHfaCC65JH3Jke+rW9XQhiNK6BOX30rRNQ5i3OLGQRmzKpHYC
H1Jv77Svc+6aVrMCt4Uou8h929PjptfdYPR30PFFLU7+1KOv2opIxjmaHvSAeXivJhwW6mvfghNM
pki+ZYVrF0W94yFQQR0e793M9Y0MSFVkBnFqE9Xf3cqdTTJA+E6rNB4qhOmF6wWbOKCFTrEqGymx
Jk18om9coAaz+F21YQ0nk3q11gejpCX0Axz12V/LUmsiLzPGRsEqOy9Y9JaYflkYuJRXc0DAQXHB
ropHHQd5dRVxE9LglQ4ULwoDJ/PUUsk/q7W55P2fxpDr8CS9SVGz8WWqcKkc44z+3kbuzdvC0l1B
kzR3AHLRYR5+nye3yfdTpSNr14F2hgelMQC9wvmPO1O2c5SvtJl440PHmQ7gktGrD20Gjghf6l4m
83Xrp05wQGGE3kqSoKLiohoKDUJw+ju5gIqHLGtRcLoc4lYkJGuQj8a4BzxBujOmlG6vDGw2x4WJ
BwynZ8ajAC+jDFpO2KmJv5Yi+rAg89ZniK+O7bXOC8hwNJk/YeSbwqzvRzEjJVYUCGBcJE/O0Ljf
JSIa3otKq3tRzUW7qiRg50RpEbFQlidENrw7BYm4CpxF6gXTyQ4cezhSmuIN40TaT63l5/Mi5Izf
DsYwYHjAcqsrw2nUjzGqw9eUDzCvIyjhJkADyM66b9z2Rx5pwkdtx0CgXk79KLA0f2cczBrlnC3n
b9UcGsFOppXR7CjfjV+GwtObwnVlu+3aYBxui7HBesWHT/AwKCA+aBMogXdjUKE6xQJIs1e8FAfU
gR14O5e8sNeRB/UH2iS3A65BSbCm0N3s5nzu6nXZ1eX9NP157ywxPtUWRTg49BFVTAQ0hbuMGNdb
RlqJEYzcSdGa1L097oIyjZ4xHYnJGvpc3SBnxfFE21m5zmzheAuYFrBUYwca+gLoti93XO8Vd5ZN
Y2YxR9EdYJdoFqTtAHWtSQZ2Bq6EtW5RYj5Qwqc0bdWZcZyiCMi2CXOk68Gg+t9aux3pKQeoWifw
KUjVQYpL4EF0abchEtEA44dS9PsRDOXanztI02NZQLZo8fCR171V+dCswxbuhElptuZA5WOyjqyq
ZWph0M030gMGRZzeBMNSt6DSuIuImYSkxYL4lDXWGG/91o/OMq26Nm/kgK6A0oEBblc14zCuzJyM
a0n+a8KdmBK4WF7ZIigJB4wWqMgli7CVVrmSaah/QZ0n9wsgnGKUGXm9vS1bL0RIwnu9LbEXpZG1
PTj3UY1nwurs5XVnap8Sdx8EJE7w89hnGXy3py6obYrFqm1Xng3WDHXObO4wgInBs/BqaG48zMa+
TKUeg9tScKh9c6LDp5T98G2yKHmDo08qIe6lXs/5pk6LXBZTUPiNzUD3bQybiiVOlRi8iAQocg3n
BI6rhcUAhAtSM4Fis3Geq3PaswocvIL5xW6V75U9B0+N6aF6pnDrPHiVOa2Qlg/HemiyzQzRNYRH
73Y/EfHD3UEfAv6OVx/Jxgzsa67J4s0jdjPqrFemTroAgUxRrCPhFmsDlRPWHfCQ4RDCmUBcWs0U
2mXeZM9prrPg2s8yY4TjnZmrPHGxC1DC58+qcrA6046eDzVJ+48SmQFSdUMn99Hc0Lm40YhjFjCQ
e4s6JdziTSKo8LPPVHtdmiKQdD9RTXFf2SE4Ch3S29+FGKrXEmiYX9AUPkk6iMH0Ojh54619VY/H
HGhLL+IisNQv1zQoIVnU5rehSBUtnCbRPWAi4VYox/2crKirihymQG1djXZDDaUtnCjcl27rzytF
Capa+72kt44P6/5anI2G1lMZDUcu1iFdU2iChSa4DoztuXubdVvl/aSvUQIgmNA4kIh9HaMQUyTV
8ADNtn11PU+NNyhGlHsCv1Y26lgkHd6oMJQajIwjh9YwMpKdm/dIwWLbi76jGEhgBLdKd8coHN2W
5RmheiVt7266ClHuEbN3qQ/mEIwUTJCyxOkGHoPPxtUpwkCBBvhHDAb8XaG5OMEbgu1NQDF42AQp
FI/8WZYHD2mDsSdrGSTq4K7M1jVVqBJHCCQ0gBIxHLVFQCxlLBV9xtJNk5E4cbJiqoLLuLEMuXKz
wA+uuOVw83Qs40wiwmAPN5ph1v0JQj5m5mz8ysfSJJxh/HVLJ7Z76xi2RgGFBT1xrHnUIrQZzVJw
Wef3YEAzCk3ajzkb3amw3CknRZ5Isa23NjP+nPb1pCm6nZFgydfh+V2Rms7RMs5E91P3tXXKbbyt
s6XqQXkOE03gsaIqXDPgygynrr6GZJPbXwWGEhSBHcPQd0BUUQMelMQJlJHKH/1VAt0FNoykPAg2
iK9K8SX2BvdHxkUD+8OiRuHRMZt6j3YxgITS5mUr3UBDhw1O4XWTV2kX7DPtDt4Wr56m3SpNwMKD
CIdDLc2kSSu4zq7CVXNskv6qLHI0ydHQWIdxDM1QgVJHwnqdC7u5kQXo/lcPQpc4dVAPsfmap86/
T6quDm4UUknQi8ow8EqfGWZbI7s1vgq7Hcp2gT9H+JB54P07VTcU81G/SOh3iMRTO1/JIKzvOqMr
5L4HW/CxYJLyIZFxiB28KQmu61TD7DHOgshahJ15ZcCxSfcjmu1ww4UMMaBrBGmmajq8BnLPj17I
MMd2i3dmfxqkV7frWLv9AE+5M8I90uLQXFZDOSHnQoUgjGsf9B7XrkBFwV2QVvJHUhlhva/8uvKh
pivSEBS+7gt3SofBUEe1Djun0B9S0AbP8qmetXBi6q/lzAtYIaPLo/QqihKze/FNAm7AAYTw6zKe
auvWwZ4u2pUJVAS6VGAftXBA8ugSnCVh+oxTiw7PJF3HvC/rtiqPdHqmz0Rj2W17alUN321mzcw9
QqGQoF0ajlU/2n3lUqPuW1CPQSfxuMrbyM5P4ObjeGW58H6MwXKRAtDuOkDH1g82oeLo6APO0/NP
2x+cGF5ul7x+7Nwpzv6fl3aa0LppkmBK3l950dklHXLhQ33qDhCH+/hBZvk6h4THgLCbzMVshI/h
nG36Uuz9XbdcslKfWDCL9yxKfQm/yKRDCK1CLn5C7RZeNSp+Aq3tJjyvwzVOIiuIIYd8T9eKZbj5
tMXA2cX2zawt6Zx9vS3UiheuqAbTGjIv7A86q6f10NAGpYGDRUFY02MQIQGsCsW1lo51vzFc71uB
Zm1vDpE8hmgUgk8cZd/0kBBSQSe1TWrm+Khe2pk7PXY6UVn2B+of62HaJfkvFX7Fp+uTxX5r7nwe
B8d3PjbmP5dW07MWvUSc1B/8u7F7LJfTuPcOjrHulp54jItDs7LCbY4fw7KkpeMx/6Rl0Xsr/c/4
52X5yzgXBCSSmCwgQf1OSl11tDV11uj5pp/OQW/glu8onURiE6lPPrB4d+agmIoW2ZK5X+yx2Yvp
x2d2PU1YquXc387YZpDthOYWCwLFS+lUSAp+k3eCO6+rM+e420/Wb6mNTVWmn2z5tzseBM40z8t9
bjdtXfyapkPhOWBddqC8cwzrDTW0Q1Lff7za7w4i6ODA/vZccbmpKNJaY4aC4SDs/A4y37XV3yf2
w38YhFyVOgChmbzsP54WodW5djAcsLT9olzxC/H6nR9Zn7RBuZwLx4IYBD2gpwAWHf/ivLqGak3f
qTBTip8bcS+9J7/+ZIjLHcIQwoRd4grhEDSKi7YXohoU7cVlcoSIWnXrBj2pu2uyHfSKjz/Z5WG/
HOhi8Ymhnc4nLDsm1V2X3qfBb6lem/748SjvfLF/pnNx1GIaF8xZI5Jj27zK+KevjvNnnbo++2IX
Tu5OlGYUK/limb1s+6PF4zWtYYC7zSf3xmdzuVj9yhiDaIyt5OjFT4FzG9g/7fITm+zPFuX8E/66
mfBiG2018Ll0cHLCWxbFTO6n9n95Wi6X/qLHSzRYqKxMRsFKcJmJErufr7Z7939b+fOy/TWVGKEA
wZeTHC20J6nxCxdBlJefbK/zJ//7Af1/MyGytIQpOTkXM4EgUBmV6SbHsxnZgsrZldmhxP14Ju8u
ik813uFRdKG5/TsTMjkIzXRFOUbV0cdSNsFzVMQ/G119MtCb5+E8HelwwVgeSIplXZwWbyiEGU1p
doy7G+CNuL3xe0ydIRDO1bfJAbaj0IVN5maWx8D7mmLzbeX+cqQ0E0G+VLiBfTz1S0f1yx90cbbG
brYnI+AHRbNcZ7igxY6k1huuGgMnBRzC0uePB3zvW//9BS7OGH0wArcFFToOaiu/FxhM5j6FzU+/
9GUPusuJXRy02atBTeswO6bYmOaQlpHaQQ/C9U1tcdVTaC/TceMhfvh4fn925OWO9S2PV88S8Lwv
d2zvp8JEGJIdVWEcUU5CqTvhsYcUAP8+4yG9915JFYeb/Mq9yXFtAgf/rNnIe9/Yt32Kcudgz3Yv
vnFiRU4/Qd47VquoX0cGDVWQ9jvFZ1M9vyBvpuoIVyIxcGjvc/GNJ+EHsA677Fh392C+C0zTMrI0
8S1YeHf2Bl8tuHzZ8pMPfNm4xZO0byKccU0CLFe6F1dCCserAWGaTpKOTSaJbIstBF2ak+He1Y+i
vAYZTEBsem/ry9exzk7ntYABM+ESVu2APTbOkH/yq968URc/6uIy7OJ4GnF+m049ystpfIxxQlA4
jPXAF6LcfPwJ3lyK58GIrS38dZSkgca/91WFCaiTB3wBL7wH+lk0za///QAuf/+5PxQ+TJeZEpgl
HCOnmk6aMp5l4dRtfPt4hD9hzj97hzn8PcTFHIxhdHxS8+lEPLRw/ZvI/smcb+10rXHvpi6+xwNk
qNUn6/T/GZdMzPMcAjB1cTYAfbFALIbplBa3Q/UNV8SVcdbtqaPh44b0Ova4Tn7W4u3NgWSyfEaP
NoF0OyGE/XfBWrQsNUX9+WTgKd3laCM4k1BXDnb0yZl8byT6YwuyTfpk0D3k35H8OggaHdbmyQ5x
YMdZKkj22IfDlDp8vICfDXT5HVUxpnaYmacee4Fb7H4N8EoMdDm42b6blL/6D+N5EoD+TzLjX7zR
E10SyIhH8yTbdJF1D4r4CZP8Ot9/PM6bB1G6Z4zAlhJ81JPyYqmcEHISxBcTBbx37Jx029WPYd3g
rGRTn5GnoTQfPh5Rvr07GNIjtgGVIOm4vNByxO2trSfz5JXYq2a28doGrv+Uz9R6cmy/rh3bKq9a
6nZXdjuLn8B9NYb0lD2xjG1v84Sa1gxoiFtjmOTXYwfNHRM35workUXfVS8dkhe02U63G3CmWHTU
PpaGNm5z30n2WHtG39CYR5+ctPc+pIUMBl8sdrx0LnYibJoSBYo0T0I/FN+SlHtwOQ+rrrmtPtmK
75xpclusIsFZuA7FZTdW4D+jbCvF8cI8PK3EpnLddTxfWf64rLDXGRHp6Bljp3laf7x2b5fufI3Q
2NznkvQI7P49bmWbSpp3jPPJc40N9gfYfxibIb+KILC11svHg/3piPjvnfnvaBefFJ2/4OUb5lPz
A2Z6923+KR7MK7VJNsHK3sv9EGKEuFDf85vwsX+srppP3p0/PW/e/ABJ+k3e6jjuny5zf4X8toF3
D2zU+aSvwnvqCdd0jDRunXt3NW+rL7fxKafBq9q3u+QAJevj2Ys30YZk9rblO0o5/EOeb6S/Bk/x
RYIi7M2nsMW9CXHVdeTSmCHJv4qc4i92z1jEda8lUmlEY6vOmr/+l1+gAFrZ19ICJPj3F4zSgQ6P
8cipbQ0OV/MF3HYfjCudOHuU6i/opCHju3666IlrPx78vZ1GxEP/bUeczVkv7qU+Duekpex/sor2
0b9qvaUqiod8/u1X2//TSH924V/fOaLsjnLF/bOny4WNaJ6C/FU+Z3tDI3Hyiy8fj/f2JTnDRuQE
AJ0Oz+PFuhYWvCeVhuaJGV71brDBCxpTiOreHz4Z6d2LAvgXwS+PMY//xVCAztFsmzl30rF2S5Qf
P5L2keZwCWo3I6gWdWau69L77H56d4Z/DXuxb7AYtPK0YVjDazfNsI27Zmm41SFLgscgkJDK11HY
HsKqwSp6hc1Xb+irWKXrCnS++awH+TkqvzzEvDYglJ6DO5t7sZNGWQ4lNq3mqdBZvFXD+JumQ3o3
pjgEfLyy7+1ZMiDHVIJ2Rs7lTspl4UBnZd42Bbh0xqd5B3Oy0k8O8uWPh/oDZV7O6u+xLtCuuRmr
2s5S86SdHsEXrWWW1J93tlE8waq41dIylok93sx1c0dV6zqf7Yc8m28S7KyWGE0n6zaHDe3gsr/w
FHZdhbBQc5nHELfoaO7uwlhgY2g086oEQcTcgsJMIH5GvrOV8BuXtQzW7qBhZcv2k4v/TfGEtswe
j6gL2VeCfqqLyXk1ZcGwaAhKpIOxsdXd9mn/bDpzssyzgmZPVvGKI/K+rO0XioOH2I+usqaUSIit
HcTs+ZO3/W0Cwu+xeAEAS+kkrC6CMUJPEPCgN08dscRCOxLDRYyPPhnlnePqEyA4tL+xSPfAKv+9
b6te0XUrNcSpXGDseqW3pV4nRwjBSb3B9e7jHfT2kP472EUy2yDiNywrlCe/QUBRyZvcu51ptAZ1
29x9PNT7E6NzgEtdyDKlurgQLFwgrQpFzwlhiHY3ycp7iW5x4kIr/zT+p4k5lpLSJHhW5sXEYETP
cQ8izckgH8VOMcJAFaYBWpyPp/X2YuELEsJykysqXpcRH65C2exODDT3LYYtsp63He2ttmFphZ9E
6e8O5ZpsQoVjiivPwedfb5QhprzqSYBODQXw32jG4mUY6+KHG7s/Pp7U2zuMSZ3TAbh+Upn+5VLh
S+2okJEKGBlwNpbZcAWfIsdEq8w+KQ2IcwD37yXGYAqzZuXS9JHj/u+00sxOW/qWSFgTFZ7A0O68
J7pL7WzvsfNeclgEcfwFASSOq7sUiacV3Xw827cHG66oSxbCde1TIrzYK0WEhLDWdArxJ7jshDj5
ik5x7n/YKGRxnk0oIyBvXoyCu5mgNK3liaDehBpjQyiUxVLefzyZ907038NcvPZ2gxaf/s3yVGZc
gldGfIehK2Swj0d5Jy7lm51DGGbEvr+s8VbtXBkBbnSnxPo1QY400scOL9Ui36XZLxhLCzunxTok
77uPB37vDPw97sVXnCrwd8ub5CmkgGvn9rWnd6LqNh+PIuQ7e/LvYS6+ouVWlp5zIU9FiamBH1ir
kmZk67YB/T/TQmnp0Q17sqDmFjfv+ArvyfyQeml8M+FO8MmvOQ92cUDoW69sm7eHZ8G9OI12V6D4
16F3mqDugDWQ+WKwswgbz1rjQdyvP578+bxdDKc8cnPF88PKXg4XUEZxUxv/vyF5sbAVBytbhuOd
rNixHdKesL+O6vaTM/h2UGWitXds3wXeI8349xJASzOgY0u9U1yLnVEs5ofMOulJ3KTJve9eKfeT
8d5ZYcwqbEUoaJHI8q7/O6AVJCOkSq1OUvTrGvOPNr6r0z1O7rjRNYt6gHbSP9mWWHqIfrk8PvnK
7+S1sJR9NJnnm4+49LwF/7rNFRoaP7Gn6C7vvzvqiGZ1YUODghOXjst+2EUjBox8ctocGPkdBMZ5
OnjIpvCCqvEN692czpQ/lVN/gjn9D2lftuS4rWz7RYzgPLyCpGZRpRq7+oXRXVXNeZ759Xehzrm2
BPEK13Zs7/BDhZUEkMgJmWst7YxhIiuxFNCJIudldL/A6DRaeST/IcHMDXqpxAbx4w6d6T0640Pw
q6IwhGnjH/oq4nE23/QwUEcAVHCJZtqIp1jG9n5WWrTeBsF56OTXst6Wid12KxQYAYN/NLrRtYDN
WgvAn7LmdZEdtehBEjZB1HCu3IJTQgMHgngkZwhZEIlenw7GbzAlJSXBGUOTjqK9ijOqKvVT8SGj
d+OIDl6xCGzA7DhD+W4EHPd7W0W6Fs44+jLX2h6wGcE5yc1VNQHnHHgLlvoTqO92ibY/yedR/1Jt
v77z2Gyg7SvwT6Kl6sxtiCYRbbGaEpyB3oTJwwhtbUCStDbAS+G90yzcdBpc4NqhtVA12HcaEHjN
kzEZwVk/AldSjbb56BmDRVI9cYvqXTA5F40nj1maGoNMBVxtwbns6GMUgGXyQwemPozzO0ARvW87
b8uaChpP0GuEYg3ybUS513qDZj5ZBwRKfJ4nL9ik6nYKjmr8p8cBJvFzp+KVHcD45WrSAy8dUEK2
pfEjdgDLJNiysLaEfQM8ZB8QqlUp2NWwxqhgCDDzNI54icbNmV9/qsLkM+BUBEB/0sXn4jV8x4Gb
D9VX9TK63TbdoRvtxUevOmd7biItRiRj5Qewx4K+cIjPzfCugNe7+7q//Teekvl9xqYCV85odB+/
r/bAGzErG5PCVfSr797/uRxT1lHl1eEfFTZkNfu6zad5is/t8KbWjWeWMEmZPp2jYBA453QTi2NN
por7gsARfllkjimvtKEVEh9rMrJ8LY5FCvTRCjnwXBabZur6LQY/OVHWba6moB0I0QbMAawxSvTX
aixOSEyBHTcfOxtkJu6whnZuMfwQcdvWbq4nJKG4qtCEGgUaNizONEwqRn0gHlGxdsat4GH6dyVu
Io5Xu9WMazGMU5ssI8xiAZzX3W50kg2aV2Vefnur3FSEhUcNdFXQ+Ol6z6zIyERBjcRju0V12sH0
Emmcj+DB3gFt6vD5TzXwShj7MoR6JYjzZmxbsgkdy5YP0va+gFu1uxbAXNWUxkeT+H0ugwvUmQPa
BzhnIt9aoGsZzHWtRAvoSEMoHo0nDIZkmGrBAM7jeMD2vfmnyPaxssGJHlD09oYP6+yTYYshlJVx
6DiX7MbjfmvhX2dnKtdn14L7t8qGWDw2roV3Bcu2dpFjcNZ7mzQxUqgGXYR8A8ZrGmCMQkOcwQVg
3cp01A8iE9SyOOtZvlV/r4dxesA8y7o+xnowgLaPHcE2zvJGcHhiFu3Ehc6bzLUCejHGjXOcYOOi
m8dBQRB2Iv/Vr3nqKPFOiLFIAMYAjHAPSf7Z2nQuvcQYMDknL+Xe8uStYlcr+Q3kX5ajcJwW7yYw
0Rho7AGhJkOybId2uVfcgL+PvNUxtmOu+qTCQJd4nFfWKhs3ym+E33a+V4lkA6nU1j3rAVitVucE
3PUtqyUqmgjI0MyKqOVaLas8ViMtTKladq6/Sx15WznoI1mB/IljVW6TC3oFLmQxZkWWfTARgqvh
SA9xcpONsfGdfBNuFLdwUve+DVu0LxfCGPuSa6Yy08mp4/Zxw/OQ9L+9ipiZhTAWo0bRqlLQCnDs
oYmRm0HvB2d0beTlTvR2fx3L10zXDXSPoAiAl7DrEwIgTiYIeSWihzzZALLFLffJQ3n07ZhjN7iS
GBOlCgCjDxVIohesIb4DALBdvvNt3q3iSmJMlAScY7GiaxrcftuQyEU86KiHel1wGlwXbeHF5jE2
qgQtTRpMJbVRo6Pa1F0aOwx3/detYy1U3k2FqWFBAEbcjtvYaYn0xwai1+N/1AbGIAEQxJJiBQuq
VwByIA2xvMSWbNBLcZbE2znGKnVgvc/9BCvq4BVTDI0gBrTbs8hZ0KLx+/uA2IcVvxQ6RbewntGh
zlfe4hHf5lmeBSuOrkAE7BKMHN6ymdNBqz6eRzHhDCGhHUPIdMj+xTW9ksEczByrYCAzv1UaQEMO
aQkptsKW53UX9utKDHMspQXuKwya0GMBda8twvmBjoJz9rfPb2i0u9gwnfEKAUAQojkChXdFML9v
twcQjToxbHUE5HEMk6S2yROp3NrUK5GMcwA/lwq8KSxMOelnalcFOweIPOkc0dn94dmFJb+H52AL
2Q1qHugaY/ZRAjhgXPQG9Xvjtnwv9yNukfErckDbx1nabbWP7ubfsthu6wHko0bZfsvKvB6gzY8D
rFGDcgRoxA7yk3+S7OJTJulO3PuPXGNLzTbjra7EMzsLjr4aw5Hf4qlZTx20j37f5moFWgY7RJ7H
MVL0F28kotkRnZrYX7QG4+8Xsa4s6VIKjD5sbkQwYL4vXZWMNjjfbcAbcyz8oq4iW0VfKAqImqox
jr5tUH5vm0Q6ZhmmrEM86+tnDSnYj3k4a8Guyc4yOpSUZ3DkkgEz34ag89a7kGDShPmvT6C6fbFe
KayiBDCzEtyZbKeO5eW/MWE9vPsbvKvapiccfLv4LYocud8jhOw+X8plHPY8agIwMSC3cYUTQMVr
J3JMez4MHvzqQX6N7Azo2eCtc/xT+wugVE7De8BbcBN4OLN05L14Cr2phgD8BXuPXk/k1hrIfZ3w
OXqMHqmVBdnSKjuAtg2kY+Fj7tUkcXiGavFqXYhn3YfQpCi4gXv0GB60U+sc64O6aw/RZrWSvDXY
eX+B0O3PDNXL1xwdX7pVmqWrGPHEcAP+zZy5NhSyODU483PnapvmGMLn+xtqRmQi7/l5wndN7ua0
LyQyJkvU+ylQolY6AlwPRMXuYBtPw5qGNPmmsScXiSUKNoCt2o/bYU0TWX8z2xaw3D9AqpiSasXP
j+SFUBitLn9tg8Z4iliIMFw8YxusjXYyz3jdP3e7eQUCGARb4KnPfzcf4KJflzYoLZDQV0gsOCex
EOlffQJj3wY/igGOhk8YndQBLYFTHP0HeTvb8SY/gpnaFp55AcVSKnMlkzE6SNcaXQBBNo6hLEmy
Ub4TbQzNO2hXGZ6sDWeNdBvvnD3baWDUijYoZi0dfyr7EHH5CCUrbcvhCuKdJ2NSWpDFZ6mIhSm4
ToXX2IINUFgb6CiDAzLtLWddnFukMYlADTQWf6brGlya1/sIMrJdj+VlDz7sRfCvktCrk2MyAuRZ
Rp3F9ORwWWgaOh4a23jMN5OD3nReFM1VFCb0pNQwquBDOcND72QeuIy+T29wAEa0K3kOgbedjFEa
WwoYb8BEdHBE/RZjaiBic1oHYFWuvPU3PoyAcNYQYpe2AeUBSThqXdxTXXQKF0aBsVRmAByDWsep
gpL3uy4EmCm7P1FjpTpAvbabB2oHLEfgFvMU6mvv3BQ2dNVBWgjaJ5yvefZ3lQdT6IJk0wveWgdt
0tj1E8p8J7S8bSxQypJ+l77qtTPbIKvvibHrnNRLPXC3/ssa4KXu6YylAk+6aWk9lKFwXxu3QY3z
Ya2dRcJzi4vRLbqGLUnHvAfCakbJMWWfxF0ySEf9OH8Y3xYDdMUu6EE23ELuUrB3KYvR8FroBr0B
/Ml3GVB6GlfDut+CSBf2P98EDy0x1qlH3WKMCw3MGHLfhFCVvj3vv5fKqDzAwzuQHEB8twMQpo3C
MZxezGto5S2S0ehYV/wIKO+wUzYidzs/RWdqFsFgcPpXmdDFhrIuFbZeAtQ8ZOHVHXXV/tl3euo9
cXwyUf9dsoc2S4wsoEUWzWWMVqZKigLTJP3PbY0P5hG48bAXOLxtj/tgrkL3/pEtRm0IGXXgMagA
tdSZM8sGI8hycDoewZv4Z3TkV6XdPleOtK4OwuQCb2lTHotVeCyQaAprjRezLh0mrBOgIQwZyHzs
BncTcJAyUKkdLdwMExqKvlcbYFkOonRedrLkuC9lMZtbdaaYtgCfOk5rZOxHyx4fW5Lv/j/yIHrP
2ItwKYkJSYAKODZqjFUZJ6DF/+qfjU0Mh2oe2j/1r9yrVioeAXx7erx/mLdtG3Qo72I3meQHdgao
uT1WCF7Qc+H1iEm1ve/Uf4xdYCtfImmBNMKRuXiC6KOjXVFg9GSNvO/7UlJrnQw/J5D+VOwCF6e4
xpy0uP83Bsa6kMWcoAQImaiaW2jLhj6GRl/NFg3tnCB2yWNeCmEOr9e0WkqASPh956npRFi/1hDg
3d84nhjmrLS6GSgZDN23BLX3fgc4eIIubs4FX/Q/l8uhccpFQlxPpYwH617Gw25/as7KPnALVKr6
tfoWcebleUtiIshWHmRjBn/39xsyWLUbB1TJ0HbeCXHXxPjUCD7OxHO8DJ9K4/3ApWZ5tH0iHau3
+8e0VB/HjNXf+s341AQ0mYUUYFG1g2EbL3JDPC+EGwRv/1EhGEtc5DOQlqhyA6//QGtS1O5jUTwz
SE/hxjhdLIjxn0UhNTolk4SXpj4t2ai/Jo8mqUBTdACt78zF2vr8b7toMLmp0vtS24QQSp9cRRRm
MnveAcLP9jn26HsMjFkeoFpEBaVqE7wAbM+0kQECOVUnGc+Eg5ds0MxwUJyPFl0Ag4PZ8F8vuGhu
9fQUOOczb2sXAqAr2cwRNkDWzDAYIR/3P8oH2U32MwEot93bEKzZgK91s1W65u0ttRT3VswcaGtU
SimPWPF8wLMvAHNRvAcDziF7GD0dQabyzDnMhRrb5TLZSk8DZDtZS7FMgxwlJ9iXq9P2wS295uFl
88nZ0wWbciWLMfnxjP5nNcbiOhd0sUjYkkNMuo3GuXxLcdCVHMbqW+MYAZAXa/oB9PB30RbQFjBv
t19o9CXv7/IKcJvg9YO68lrV1IXTk76bfHQDnf5sm2cTJa1sjRU2U+28rKpfkjRZcw5swUfLErqX
VEwrYNpNpd9w4QMi9P1IytTQK/8/zy7Jsdy3Hn2l5zZXLK/nb1mMEwDEtwKcZSrL/i7BhgTY1zSy
o6UnvMk6lsBNspYUEr2qtFHaQr+fyKyvi6a666RaPsZ6gxFIVxDfjeyPbnBBJ5YEySJaY9E1qVBY
teuN7LIuyaRYlY/qukcmj1dMFNe2j+iOdeUVao2OCBfOObwlo3Ipk1mclqiggEkhUzr55+yxe823
oqs4z2BMsms3f0297Ln1FHfY3Be8dJCXcpmDRCpSCKAako+AGQVjw6rRvu4LWApXMRf0924ybhyU
MYGhJpAgAIyRAiIbjl/uRR/cLIWb917Tr+vyd5cL21J7MyunBvsvr/98yb5cfgPj3oGgKeUtJgyO
ou3vkv3vxA1c8Uj9E9A7YUYHB88YYNxEtwnv5i/10lytn3EXvdyBT65X5CO4Yt3E67fKQcJIc096
khKACE+OvlLc2oa5e+ZsPU+pGJ+hSqWMIQLqqX4ffwOZljw/rtcPeBgY108D4b1CLb2OXK702/pe
GKCsgCKBXAapl62vZ+d3RU4/U2cLTBQ4Rx2euab59H4gn/91k78/7UJ02AKaWpqwyWBzwjutQObt
6Xn9QKsgv0CghOLtmVc24OjUd6H+QqRay8aI51NqbgeIjFdAFkW1nZdB3AI6AYgUaBsUAwCjRgqL
dGjUQgSiKI3qD6gk4kO/Oq1OEfn6qt3aBVfTr8D+w9Eb6gbZWONSJOMmlRZA6FGA3cRbLdoril2F
Mk+7qx/1TWlzX7QWTdDFAhlzC0a0tgsrLDAMUZFeHZ+D76sh/xA/tJ3glM791fHE0b9fnJusCkaU
RRCnJQWZRU8tYo6Eb29+b/8Yo2r1MWgn/P/VRtVW3cgtbJwXvQHpprb/gIiII3PxqmOK1QLfmorh
AsbCCSixADdAl4/5jwDEhL1TvqHttlJcsAff379Fvb+QxNizpCsGS6kgSQE5zWzrGmoeEXziR/cZ
8Vzxoie+kMUYMFGv6xqowPBOgH8/PA7Aa+Zks5x9Y1OWpglmFSOd8hHMmhj2mRIClCCLBMD05Bkp
zsaxwJ1aFKSaERo0n40y0hzBCFFORAnsaQNKyvuHtJTQwmyYumUBmFO6GWxWUgATF1qsHLPYX/Xh
ARNFVp+v/LkAK9ynFXmm2DpKma04cpfSlEu5jOrrzZBbmQm5TYV3cR3w3YFdYap9ZeJ/KFmfQDLD
Uf2lJx8ZfbEixsswQQckv+sbrYFcp5SSUDkOk5ttBngaFVFT8wFqaxXQB0frnSdy8SiBbvs9OIWR
JUYvm7iq1S5OlCMQ7M2UiKqTayT6nJ5jMA/xjnIprgfuDHpFNUTwmBK+Xl4RNWba5aVy7P4Ej9mm
3wie4o2vyXOyUg2OsMWF/SULwxDXssBCPGug0sRWasD5J9KzDv7Y5+CzcMzf9zWFGqQbG3khiUn5
hEAFjtMASeDr0vpV8zH+KUEzKvMUkircPTny9YoStQYMOJUDXtdj9BNpCliCwN7X28nDtKlfmt8G
CDGJ/nJ/ebyNZHSyqUXfnJUMvDqZHUc5SBC+QJvXmtsqPAjxvire/ps8xquFsiqWfoplgiMTIPBi
uTLQ//EQP9Y74eG/iWKuuBhZaTXG0EcKNZigEuyDpv4Zo1OF+98EUe9w4al9oRcBxF58r8l8ld7Q
SwQoOuEsBbb0z4vOSMzRqwi8EtSVMIt4LSsc5iSlOBTHsTXtOAFBVlq6cnlKI1A2V2ADrniKeWsp
UbtS0WOHEXV0xX2XPy9Wl1RxaUrAqjxqYBMVajyH+uY2lwwyTJ2T494Z+Q5kN0SIEyLVAEETwO6q
RpwLf3s9rr+CuR4YpeqCYs78oyF/Tcm6yE+Vsb5/jDwRzFUQZAPUTlPqH0EYt4rTrTXsBpWXfCwK
QbspAFZFAESwCGcYc56ATdH7xyZoSF8+tNWhs/5xlcqQ4FRljc5OS8CKvdYRVZsEKZ3n0DOTnfZD
OpWKK8afjXVKc500NSdppTf22nBdS2MM5FTUM962pdALlMCyuwysnUIDEon7h7OQntIZYDwnoZaK
JbFlvnDAqFZpRKCWm/NtVjwBbyvFs1xKpmoC9+JrVgcElJwuCPzqeTsoFfi2SspHdgLFlhvreCWd
eKkVvdjXS7/+JmbplVwKbTIEsRer1q7Kn5TB2gbpuc952n87eYx5dApbIqoGaj2Yybg+0rTDcJk6
JLFnRq1TGW9lXtghgswAz0HoEwg9OSLjl6VxTOhCa5kpoVGTjmdgntrSmBUq6PVtwSyaemiIWU92
5hJ0xDjxKlgHruQIbuOYDpqASL0GO4wTkmitrxKnXb1In6Z3XwOUhd2++hbGBMxW3MZm36MNQwaV
zMOMBkI0r+kKQOW7fS/9lpLczj8VbR2boAlEuQYTskK6ARu7LPxAw2nyE6RVZrcXBHfAnFX8lgI1
LAT5D6bHTjUoyKsTaAnTn0oNCDPbFN8s0CHfX8PtXQEULQWeUUTAN2JW9PoYY8BCyFWtp16VFp8m
0FBVMJDdF3FrYK5FMCcWlpjkblMDrSrAnC0wc6A7U817KL/1CddCmKNQjT4AcwaEiGvto1vPLQE3
JDBolePsgnsPPCJy6U68oI+3NMZAK32kTfIEqZrgJOK+iVxZ5qRZC495MDIK3v+RnSJDZW2nOASB
5jdN4Ql1tWoMwBI9qRh+B2UoSPScVNuC4IcMTbIOefDxt4HmtWTm4Pxh7JS5aAtgUT79VAoAoKHH
Aeo7yBwlXMi5riUxp9cAUDAvg67wwEJq4MnEdKuYRACGNNftcSJDyAkhFleGdnq8gAGlGKbkWutL
JctiC+xlXqa+C21NekOAfrxXIAmLZF6AtGAlVIRIfwljLKU4qhmo5UssDgQ34HRUul9GsQbdCCeb
u1FGDUqC5wtZA5itCYzZ60X1ahkCdzq2PDHdtdO8qyjwC8eR354UI4TZuUYx0AOphJanamjgVQ6A
72kMi8itvM7j8whabf9zEsrX+ybk9hJQsQgz0YcDPFaRfVjIReCOgL3U8obcK2QwVyN9xO0j9bYD
MFxtrIYQxfAgwjT9M0f04rZeiGa2FRy1rWUKteXVqHqNycsZxQ4J76aIPf14nTvmpwWjb/Yro3AF
biGa3rErh/69cFx7oMBg3Wx1ylAjs0vB9+apUt6Bb/Yr7lbNUZHB2pWSfLYl0VaC4KXhArx9A1Wz
koGDj0CbzipYJnMnATHd1lHeWB4c1eNzaEt4q/0wbB3+VbBHMhOk025AfgJUCb0Fkb2uH51pbzkD
yVGXsROTc2dv6k3YicvvYWxtXIFFPqDfo79ogwreX1vW3R48r5L8zqWCuG0Wp9IooifAPxTpBj4d
UC1doZstLpM5uH7UECnS1pX4Y/CtVQ3OWbNe+Sp4cCXTrtGriNeIUTkaICElmYYO98gRu0+xXhmA
wuuDj6JZGxEnEqJ6d3M+uO9Ac0MrHIDWrq87Ht+SQA9nTHDo+kMohAGgxoPH+8p/YyfpLgBtBVD1
OqoKLMhfIaVtA3Qjy7PQH9+AJD0eH5sCLz/bPpLt+7Ju42kqDAxU4JYFpA/yuusFIbksTPg6XLRG
sRNpC6zEYEBjglmQBo/LMTjnFOEkJusIuF2CPNqmvgYo8zkcE7cxgfhkPgfTxHFNdBdvdhnuF0NR
wC9W2PZUNa1D1QDZrOcrKx3NYj2QUOQtYlDO6nly6Elc5LSdXDdzJQqWB57LYxPlGyuUd6pP2pgT
tPIEMUXoqA41Ka4haBpdzQJL8DoElzTHTSzq5sWuMYW3SCqy0mpC39P75JcJOm8yts0LR19oaHrn
aNjCgzpPagJ4N8ubQUs6AHhoHUBvXj4MTFR1D5Oxui9PpgbmRp4J/ESoKeANFUY/NSMWU2Ab+l4C
qgjRtkj4jIZQuyHPeKhriYruYR0Pkwdj5/Xe0+d96Us3EXDduI1IOGGYGGucqqChrEAs4BlaSCh9
bRcRJX8TG5mEPaeFeMnjXcpiLG3bTBLojXPfa4e1of6ssnOlcUQsGXNNpPxj1IABU/Ba3aPGT8Fv
j+WE45MByA6Qonfj3le2krLTeSd3U1GEYaG8cqg5A73FYhFPQDwsheXc+B66jw4ITmwjNRwhFL50
lBdrUz7Iw0c9cDISjlAW+aSN2qjUgQPodVNOpCrc6Na+Fi1SUnRw8LUTUE/aoRz2HIO1KBclFtS8
dThulkPBx5Uokrr2PcBG7doSF5zMk+1LmKfTus19pVxUlAtZ9O+XRkvNyywWsbEBaLeTZ1P9rASO
JVkMOGnJ6P+uh9qzCxmZ3wSCCrZgT0PvSraTt7WrAoNn+hknx3h2i4CLZU6vEnvPLyUyplhRWsMq
ZEjU/fHUt8DFMohoAt5zPAbFYzk9FuI+0aXDOGQrUDpz9vS2sEK1leLyK4C4QHLC2M4i08t5yiDe
jFEHkHR3yn6X0i+Anlnlk5RtrFYhokLSZJeA+jh/vH+ki3bmb+nfx3Gx3fMcp9NQtr6HnndSiYWr
jcbGGMDDCFwOjs9b8hLAvsU/gK9DnEX/fiErrtU8kYLY99LQAUV4uL6/lMWbQCvSaAAAcRTrH4Cl
ZGmdBjMWIZqzjbZxxghc8yDdW/e9O/5oKe+OxBF6+4JNj4/+NAqC2BI2YGiGyjLLTIL2RK1dZGtd
Bf/WZpydtIS86kdrrgBIHQU/o5YAXbiwq+oNvVmcrb0dNWY+g1FiUSyMBKjJcFadQooMOIxPc4ne
nWmlrUenKmwfb1SyQCrsisDRoSXjDsxVMJ2gBkgjuetzbcwoGIsIxn2KN23yjpY0ooCsHLjiDabH
tYxj8RZvDEUcQ2sbYmFwTFzLAx9NDsJ6HDTKz/aoZy+9ugU5jerrdpEf2jYC8wNSRRGY7YaGJ8dt
ziNcWVwxnoxlYBJitJrFqMtBQy4KM4w9AO5tKV5Z5brU937lyPLB5KFPLlld1Fz/Esb4ThPIk4Mm
UWHzCyDNg/rYBjy46NuXYejPpRBqJC/uppnOUwCKeewpiro1pTH/mSqdV0tvlAdXGoJNhsIe6YZ5
BZaefEx594geGmuFoTzYT8y9YDCfMYN+pzRpmBm+Fw+JDXLBOagcDelVQVsZsn3br7r0t1ke88ja
yNHKEF7/ufW4kM/67xh1CMlIdR9lNzdtkGyO6WNlT+IK8E5PIpJ/bsvG4p0FNRiujoX3MqSd13s+
iXEM8kkL92bQ11niafLHXL/V/l4s0rWvDjBdhpOkttT+roLYxTD5UUe36P11L5ZaEOMidKAFRyR+
118ht2JbimMGhLsAOKbTU9htzWomE8iAg7a0ixGzhw1GtJXYQ6/8E0f6gtE2RQCrAuMaSSCeixjp
5lA1sOmCFx+iX/NqBHSMgHILDqCygR+zNreRK2SuDAxnu9rw8palaANT8kBYsSiAEd69rsWH3dDU
CRqdqNrraeKE0SpTH3s3OVkJHWuTOUn8/0MgGiI0lFkk1AmvBY6+AZL4VBa8xhDtthJcCd2dE96+
G8A5r43yj2gNoJ3m3S66DuZ2YZ1/i6UG7eJ6S5mkljg9wSvSp1F6kNG/mhgYP6+BGq2vBIxVeF3j
1CH32WghacMLFaii6CiWiZ1mBIdRqMxlB5+P9yGQNmQDyWa3NWn/ULvHOyfRefRvVGFv1gr0Yjz5
oXoIF3EtMsJVG80aIicBLOiKHYcpeoe0Pdjgtve1d8ENmIjZAJoOmAU0YTCS2gLzpbEAp9sX5tZE
lcKM9hkoFE09wrv7mwHy9PsCb0l/cEslkVIZgrgWBC3MOZbx2FSTKsNMCyr4my0yAQXRJ6O+jUyM
kPhnvOzak5C6EmjdO6O2jQF9WqjgIKp2YvlHHjzJwYvCiwCW3AdYl9AHDhOCPI9tvQwDDXX0PEaz
bhq+Q6u1HP8/xAoMF3I+CQRMU7cOmrWcAWEQoK73t4VeGvbEL6Uz56BJQdA1XSh4hj+jXwx8T4Pm
6aCQ6bWCDDxQ4sVT1yRk5TpAejBBwOhXWsvAcC0hbVzFYQy1zrrNpAAxGN3wJAXvParyvLRoIXY2
EV5p8NEGLZgxqVfedkKH8xTwzDoBJFRG48PJaleFf8rBlVN0FjEb1M0w2NwUe7k65dm+GDkucnHh
uoTIGn1ytIXseuEgpkk7IcoFb9TXZtWujApglMYBgOGkVj5l7njBQuBjYgIXXb2gLjdAZHItr9Fn
IR1R8cErkS46VpnneCOScqc3Ch4C8KJdRkOojmdR3GM8wF3LakfRD5KggSzUKmzo8kYIxXHbhwle
bNPiGFggfEjSQtsNRTjZoaTzHPHi7uKtA6mLjivOlkOFKUynLhQFz4fmWimqBuEqz/edhYbO9j1M
3+7fmcUVQxrGRCihDThSr1c8W8M0+hlOs8n2fpw4zR9Vt7VWO+XAldcSgvRbFP/FRb2UyZxogo6i
TpEgM6uJDp7Z0u16Mqa/eVNvS3spm/ABwAhGxwK7tqHu+1bQLMGrdf89r4pVmaqxU894W29iW20D
TgfKkjywBYJ3ArknnB31ghfutUgkucsSnF1n2HEbrYHksJY62Rar5zHb3D+4JUtwKYsJWZIoEv2C
6skwziTqgIjOM6dLDvRSAnPPK0xC5G05Cd5r2MquDgoCwaW9VffXsRT5URB7hCUwKcC8vN4zvdZb
KbMQeumVfhzNTTA+m/62rNDDJVVwIG54vi9wcVngjkEDD1428OZwLRAs3HHTxrPg5bPlxIIFEoHe
SxVxLfKem5cMlyLrYOpAmUMBP+61pKqj4yQZgrxSex30Q278CP0/9xez6HEvZTBXqUKHtF6jcOv5
6Xrw3eZ1NjcGmkb8bQ4wrUj5sr5M3pMcZ11sC/hotqk/95BpyX/S7g/45cv+nbOupYDxYl2sGdQV
AYUUHeqtwAaJ6R4kg0TxRH+DenH9FbzNdcdRxKULBSwSvNhj9gpdRkxIblVDGwELITgZ6SA6s6JN
ZM5zXtvd7XQXQjcUNcHUhYKBrLF4Qlnky0FdlpbXO+gMs/HCSCJiuKX7/lLaCbDFeRKX9P1SIP37
hVGqGr/0JSW3PLQ5rDPJ7a3ffQ2gTMniXKzFpYHwEywNqLqLGlsAMsuwNc1Ix1MtkIATPVlF869q
VxhePkQIiNCceQyB9gMnM0mowPsHPX7P5keO5ixFgZdfwdw6rQitWQgNwC5nX11w9Hftj9p6Qfph
x8VI+swVV4IOHD5vBBILkMlzV+gOc2K4979jadt1SxVBygwuLHD7XW97SkllB3n0PUwoYTQCWEbx
sZot0ictR3GXCmGoC/0linU7ejCbWWrOvtdMgWuqBBwO5i7X401caafB6lGOekxykYymdNTUx5rX
MLR0cwBbqtJd19FSytycJi4bLc+R/wCOcxJCEo4ca7BwpLiY0CgERXjyZhWr143CMOc8ODVWDPoP
UKqiIS5KfoYVUjqQAN8/uaVaLsi+DMDli2i9AOkwc3Sl1ASdkoan7I+6mx3hlG7NXeYmx/GxiIj/
FGxNBy3xvM57qhFX6YuOuAcBHyUYshDeMxoTTGmsVL0RooUaXQUO7TpQwbrTgsP9UBqrauBEKxx5
35HhpWGY5nxoC8iTovxYWz9DOSXCdLKaV7RPOXW+q2NO2ePmHLFC8FGoWB+I9lDzut7YTmqDYvDV
4NQ3qVvllEhzDXb6ylJffB5uxM39o7LQN4SuKHC0KiwvblaV/ysrVB7RKrOuio60hrDm9ozwBFFv
ebGN5ph1QZyYwanzH6pBIT4SsDYDDVLyfF8vFwUh3YJCou/JMFlBqFDVyBiC09grTpz4tqk+xLO1
LeTf9wXdGhS6d7gCaLX/JgqlF/5iSWksBmE+hOFJz7x6iF0pnhwUORw1K3ajEu3T1AsV9L7qgg0d
EYuf3LUu6eblFzBrFVGjK7oxCU/ovxj9ZCv0u0aPtqaaOUkD6Ig0c6Tg6/6yl/YXOLsghUfbE52X
v161oZRNqlhZeBKRXLb5D3WobN3fct82l+WANBg91OgyYjt4+sYvOm0sw5OabsTgC9zzpEieQ4vj
CJcuG9Lzv8QwViyugj7UW4jpg8kto45oiUaGpLGbSnQh8P7m3eaR0BmkrbSADZb2Gx7qsiq1DFkY
xLWTLcGGvcfRQHx045u9q71Mwo8klhyO0Jt6JhWqgWEVlMdogWRLEfk0VW06wVIXrroWNsM5PoTb
sPGUtc57WqO2ibXOlO0VUMwiwIpZSsGqbPsxlIbwJKitHR4CXISjH70I8jrkKaJFU5AbWVQ30P+L
6h7rgAJBM/up7cPT/sdPgzTu6SSRk0U+V0AUWa0ygnlm8ug+bgNCHh9jZ/WFCWC8KAKu+fnLfXj+
+eC9fbWYCT54E9l59rvnPsy2F7qff86v1va8n+yNQTqyO0j2++bp/Lkxtmf76Wy7O84BLergxUIY
g58WJZIjupDAU4F1Ae5fMvMKJtQY3dssxm0mGA1QwJ4MGQEYoSK90xHoBbyg4DuIuhUD14y4HbBs
BpM2NiDJrpOgg7fUMBFX/AIFGgkTdN9NH4K4m9XIlrNxjQkP1OWqYdPOoMUIJltMnmv9Me9KexAK
0g+Kg56v9f1rQI3hvU+jO3RhruUqR7+VUMNw7SQn/8WpOS7uL/CTkS5j+Mpi75gujGkUS3N4SvK9
nqQkLDmGakkAoLGBck4DPHjs68/vhkTth8LCzUo1mPYKpiqcMAZxf5MWrK4koqkV10mn496MddeL
RMW7uImg7pE8UHyD+z+/pB9Xv8/WY/wI9byW/r4R23OYETOXXKM94cEASJ5fpfFsSo4evQpZ6rUJ
GVUHs8xJuRWlPyFA5P1/0yqKF7PLJcvXG9u3nVaZEza27zP1ZJaatFX84ef9hS8ZfrxB4CUC6wM/
psVICfu8j/DIBVedhAQ8RUTZhLEdK2clAUU0sq7Jvi/xtkWZrutCInMVB1C/ppIPifMH2pHJs+k8
/z6BkCYB6swPAMkSpHmk3b0d3t3Rdj9Ne0d+/R/SvmvHbabZ9okIMIdbRmVpJHmCbwh77GFs5vz0
Z/X8G+eILR0R/veF8QH2BxW7u7q6wqpVK2lYuHXfCX7m2s0+g7l2GMvboIfaD49SsuN18B1Hojkh
kUnrTWWqAhu+l8fYTrXW1Fp9K0ihNzRAuG45/U8j5JYy/i7EjzC49sNRBDgltlsFc7TDyIKVgAVa
cL4fPGCzz2WuWUz6Hs0yHBS03OoFb8eAErZ8hRzzW56Wpm8sdaM+MP4zgfRG3pilhAQ1T2TsD0p8
p9Dw7ZrfGn5oc/mCCj5wFiEI01lRcaJjG5kXQOprMQrbJDqO/EfZAZKZ2ZIw4krZRFItTflQpvfn
Knhfs6cqCH0XaMiLRkDGmshqlcVVnkZHqXoXdFh2oUGTRyh6IpdbnG+sOeDHDW5Yq9EPmePQiHSa
wOaT9/9MR0Q/RBNAE0qLQgAezTe5xqCNOg+w9kETQGcujKBUI0W9YN0eHuWNFEZ3mowfs6YOoiOG
7sperHht+NpkGDh8eb6vj04SfPVYE/pYZEzdm68mahGTNO2IgfITv6kPebDxuywx6+53RkLTIMZk
Ie55LvPRvbiVyWiPr/oRRzjIBHvmi6SojuwELRjsFStVF0DYj0QBYSsKGki5MAeCbvPNjVDLMUKE
mMdHAcROo5s2DpCapXzymz23mBZ6aCYVEXkMtGmjKqsyC+u6TjD8toE0wjscqMO7mNYG+ytXeH4g
7KOutMrOrNQXLnRLYCyqzByN6DrE2PK+P5Td356TPslveYfWxWr4JepmGb21KDQOcH7ieh2qK03Y
Rc06Fn/Gcv9fKB1AgtgveN0IHRj7EalTO3FxGR+jqfFQCAOQTSU7IpRWs1TBf+CCCCpSV1A5CS3R
GnMwfoP2XM5I46MY/UGCOV5K0z/SaxUlW4quomky5vfrMhoVI8FRGHBMuW5ax9O+THdlqJvAJPZN
j06qamH7HniFdJgQjxmgcN5UFpUQa3Xr51MXHzMVLUNoTo3jDRKjC7fn4c7dSGHeYhkREWpCPXZO
jQ2TNPofZOoT5/kVfbh9N0IYI4dNyzCXu42PfP41YKyyYQvZK6+vQjUx9fwj7q/P5T3yFTUACymc
A7D/7/js5p4KvTTCncPWCYEdJruUx2ASGcQC2VIb7iO7eiuIWVgzKDWGd0CQqF14pXYEDe//MdJq
N5Pt52t6KAplKPhNNIXKYhXRDDxEGIOB29RUttidjRaFXs4yqteY+/tc1D2WDBk3FNawcQLwPkh/
z+0cnxhariaIlcRAOZExW+kVbyKJ9OInGKrnT7akmMpk6dyPKFrCcT84O8jWEKPBJ4DhY54qOZX7
lBMhu5PORbECzYwMk656z5f4YDdnUhjbpAYDZyCTHx5bNE+bBZCnaryTBvDTTeo5kdfPpd1XVrCh
dDkyatloTjMYcaMYySky69GxjUVMYErS0uZTbbTyImsdzMJKHaXvJ28QysKsCs3fanUU70NV8120
VqFPnsvz17FH5Nlo7RLv8IPbCe4zWDXYaBpfMQFArWIaO1xhuF9G4NWCskda/U8jE3MgMRo7fFuo
m5+YfvLr+aY8sG8iZQLApuCeAqsxVzKVi7VCHvCY9kNxTRJyyTTelKQlL/ZRfCMhOqU9K4CESGya
XBHroIk10DfwqgLqAWKUZjuh91oJDhxABGITwOHLzYwgwYzOCG7B9j1YJmYr4w4BkwINYF9B8CBK
pCRdeqzizEwGS/2YMIf2+VbeV5HBDHwrhKr7jcFLJk3jGqNNj/1olqNJTJkzM9CumjHIAOs3cZFg
/8H9gUA096LXEvyrbDYl5rPI99EPc6wqPXGgLJh/iE5/QOay8F0T6vIUyGSpbZ8VivQk0IfoqAWN
BFxMth4fqrxPIoNLjr3YAcfracFBAQitVDUvlhayJnc5dCoM7Ssq7C1lomJRSxIXqlMjQVjAfxTt
4ALcil5zsIQYmaUfDc3uhI8Ww4gIuFE1wUrUBQIBVm+ofAVUNapMMaZI3syPdFB9Y8gqPz1Kfmoi
mz0AJpIo/40QFDdxjhpIZFjwBkHxw0iAGD9WChhmlbehAtNFtETo9XApN1KYVzKYCHyDJCLHEfUb
kG1Z+aTZzVgvuDJ3QR3dMvwB9JwGHzg+Zsvkvo77RkiPGNfl1vrAmWH2Aw1OMqakbTTB45VsLRDd
lbnGDA3MVUeoGSxdRTZG+P4IBfPnAB/SdYlFgwtCxXWtji0FglG3Gx+06pLVWEC/YxzP5c+fL3Ls
gex4bgAe3Qw65QLuqYCuZ7aCjLJqQPQUypI34ZmfNkh0Qj99V0idnF9C/Dy8GgZ1EACmB0qALY1r
CcYVSxVd4nSs28Lu4F4h6UeL5CmSEnUyrCNjMEvEJFOZrorwi4DY479YMebx4YZKKA6yOQMFo0PL
yg/JkccbYuk9ntUA7hG4QnoMSStq30zzIVo9F3pXWcbhShrqFTSrj85itiiZI6bxex1SlYq+Gj/z
aSUO+UcqWkYPTit1k4LxUjhLxm9eIbY5NjGaFvGoKQsZk7vzpmV0gJ9Q54JLgSrDXNP5NvfTEFjV
F13ieIf3eUttg8GaxilAgkrp0CZEau/54uktvU2X6ZAJtm3Uo4DGBliBiRQ4JeSGRDKil7wZQ7sO
RQG4enFaeC7vlYuKATkq3ktMu7+D8cgVyD+AIohelPa96f82RWlJo+BmTeSqBWgK+rey2YZRdzDi
Q1QemrRZsIl3meDvhd58AWt5gWjDFAY9elHTDRpebW7cdslOkYsPVMPaTjBRXkwHYtXi54CmBvT1
btpisivVbMD57K/QXiMtfRPd3Nnmf6cd8NLCPwMzPNtWU0xcp5EWB94TIV9Hedx7SSoIG8lHg3YZ
VJI5xbUAUKvQmEmvYIBEkTd2U0eiy1cxOcmhTnt1m6bfTI0wmUbigxSmqFH9xeNtF6R5DRX5N9eC
KLA0otgJQyTDnisQ69kDGkExGagvwmiA2ZFR2jDLynRU02bfCn7rZGB1tzu8QF48xIFNwNi15HU/
FAhAGMwwWpGgN/NbokxhyHFN2exDlK8yctabswjvqKvOXTWYWvez6oU1l2FIxFu97sNtq/yG+ZpC
beFh+s4L3Z4eXTl4QEDGAZZ6NE0yHxKAiFTv87rZg8hpHQibpn+TMquy2zK0giBy5LI2FX9rdJpZ
co01dacgdPxT2v4OwBRZBPtMVld59YHewxB/EaCPp6uP46vKCV4/Lrwldw3z31+rIOEAHwvMLd/O
5o0zOUTI2TXp0OyR0tkMuWm08joVNXNMW0tvrgFYjIT6r4qmE6SHN1I2OXWj2LJoE3XdFxtSVZZC
DmGN0RDTAe0dF2UEI/awBNa9oxSj34lehW+AFhx7g6nY8FXV8KKWtvtUIwXI2nqleMmEuuYtcQpb
YKgCPpLtFCxZhtkGWrgVxzTCfLpBb00+QqVbR8ss5kqA2Dq6lgVg1KbayvomLv0hc1pSCYc4adHj
WfpxBlQUp5PPKQ4AXwfnUfxZlkofmIJeFfsBAcXPMAEFpqmIVYw54FmjT24mJRIQAhPpFo6I9TG+
V458F1579OSgh3Ku2LIcaahzIutYy7JZ+JGtdF+Z8LMJR5CJ7PSlTgl6MVn1lcGlIqNHE3253yb7
RiGEaWzVQIM4wLV8EJ75tmvirJ9bh7s1GdShAKqIcvfCUNDn50aIKgxTw4c5tw8if09Anqjw1UZT
pm3C7eWkQezkC2/PRd7ZB4hERVGA9wlaCASjc5HhFEgVKrrcXo03qPWu+2Y/IESM5B/P5bAvJ95q
CQdCV6YB6aAwka7QBl2XQHMwR938V+ZA+lgC0oCiNmB1NIKfr6EdjFJTR0RC3ASqbb1aVeVGIbrT
FeOC88N68awk5rqRos+qOlWDw6RPIMIDmTPXN3+4Rl+oc91pG7MixlimddkFqBRBjtzu4GjaRRZs
lYCgFTj+TKul8gGb/cCyqBMJzm0Z3h3YquYbOBZyogUFNrDYwZnZDxgYRDzlB2KDTnCf68G9is9F
0X+/UfFOyqU2bCEqTP1Nf5ZKx2/3CfkJDw/ew4JyLwmj674Rxgm5JqNsiW3Moo0+wUufAtAAK2iq
BhasnsyyXgiZHxzc7U6yGUo1aKds6iBRJheMf7E63bcn0B+g+TYMvp5v5f3VnW0lG2V1asvJSWEE
Bx7AjKi35G6XIdIY1QVL+0DpZ2tilHGIaq2TU8iZ8g+gA6wkF12hWNCLu/QNo4OsIYIvPYBTAVJ6
7i1S9bfOJ6+ZL27Fa/pSYp5pEJ3FDD1wyoTJHeoC48m9dZpvJWN4p7wwpErwoZXaD6P/O5J/jFW+
F0eBv2jtg+f6zR91o4hq7vs9mbjgkIK6zxoEJbq0qthbgVAVbleCYK9sh6Us8qNzo0MkBGQBgHxh
k34d4aaxj5rw0Kd8b8ZAtm+INmZ4kvklUY8MCNIn1LlDBgXVrvlFU9UqQlBQh4dGLmPOATcFvNm8
JsD9Ipg6pTUJKqvBuLXBK6eydXw+6LgFD/PBdaDRkgZYE3IfaL2ffwNJYVqCMUoOQd9H71JkAK/f
+r0jDA1njUVVLxRC75KqOFQJ0FLA99D1g9oDs+hcS41pMJrkMHSZJYq+24LYS60GK6h6J5kSL/Z9
q1WjgwjStedX/7FsgOrQ5QFPAaij+WLLepSVSRGSgyrL6Wts5Lw3SmW2xXcm1gBmfHBFCJxTGiBr
FUDXWJZ5sPAWPjCucOORjaS1QEDbmeU3WhGL3CAlh9zoSuIO06Rc6q4CDkg3wrx0Q1XmU0vKyiyy
/SgJlzp4HsnHM6nylIIFnZXMeTean3FqNsUHfpRkr4/L1FPauvvBiwGaUBCfb/mQazxNJeJSm80D
VUPzC2q61OMGoRbjcJQT5hslbUsOTS0ExxwMbp7RVL6d5brbVaXsPT/tR+IQ9eJygduARy52fthj
3Iq1VpXZIZgysJEhnM1Ja5UwxegvEpZU64EtRA+lirIhZKKdku77ja3KOl6v+nDKD2Kj21rQmn2q
rv0oWiXingSTBVqhntPNVlAtInBHGbXmmkjbVlt6Eh4cMEaboLtIoRPOUDaYf0hSh00oq2VxKJFh
KjSQCoQYX5jom6IaWrCRtmeRi5znW31X9sOl/maxAPsLqs4Km0WMaWagFtvyUOX6qgt+ceVLSd40
/2hgnjYQA0rcrKLxEojJwr4/sNbAw2vId9MZwWBBna9WH3O0nQtZeRDk7KvRAidWenSWxunCQ/tI
DpAUtGIBriQAbuZy+sRPOl83ikOSwELKKVFN9dVPFXVBDv2dWcCEjdRhnMA6B0gCWnPncmIUnIdS
ysvDCGphUqGTHHk5pY9cOb1KS9TaD3RWR4YDvc4ymjKgvXNhQdT6HPqpkQoLSP4icFnmBWDAtJ8r
x6MlIf0H4m5ayUKkMZeSA+Xua0ZUHQrJkhRxpY+YpRwH+67+0fNLCMG7TD5toQGHFjD8lH8ehm4u
DYrKGb0RZwdDX7eYboW2+M3YIgZsjopHHLX46U+7LKpMov2MjSV1vF8rokGQIKDERK+CwnhEPN/n
oyrFxSHt0EMd/OQxskYa13gMbCNaohm+P765MOY1a5OcG5MiKQ5Zg4kqFSD+S8RDd9Vn7CblQsWL
CRJenCAjgquihmidnhxGy3DzjbAFz9JfZVVbdIonkOedKYSbcqlaR89ofgmoVNQjZHTQIfZlLHei
q71UiZAq8KkzgEIqQdNXXPs7ohUvz5Xz/l7PRUlzdWkxBgoYKiUBeV4dR7aunZN0Cc20JINRCq6K
uQqUoimaITP01HdFlO6ViOg2pjc3r8/X80ABZ1vHHBhKOT0B/XpyIEFpTvm6TKGA+paXcmvSFygd
l2QxVw3pdiWLNBwT/5KrrjK8Nr+DXLdSstRQ+SDKmZ8S/ZKbx1UBtKKICSShszGfrAF8LkaK/OIo
hZcwrOyCu5B416OIHQCi1gtLTtPDleJVBcQUYEtJYk7QaPw2RPEBCtmD3z+o3uK6d/kxNNMAQX/+
4/kZ3ocFSGfhNYPeIb2AJtH5ahttnNSBTzBkoNzH2b4tPBnzDJQVl+z9+kXm/zwX93B3b+Ux8b6W
ivlIFMgDzanJO5l9PH8W5oTRvNnCa/3AT5gtTWacE3GqU6NK0ETWYKhkviXh19B4ILiwQHKN3mi0
dDamgfRwMXQLoh8dIZKEwMXRA0R323xTk2rUJQwZSg/VwNmRGcgHXUfOM/tMlnr/HxrNW1HMvQiT
UpOrHKKG6W1CR4Dgg66lc/18G0F9k9GTNDuYejAaF2DmwbxA31Xrwaz5JXDHN3kVa0hvv4S5N6Ev
T62i5rA86/LQO5jQKph03nR7zo6AaH0E+/7UOOAV5zGaojCtbLCA4n+uXg+1+WbjGW3W5aQMJHQp
H+TgHe/H9A6GN9BNtVfyyWcLCYklWYwm+ym8s14v0oMWeFlYoJkEcBa3xGS1P+CYVbolNpO7qi59
HyXaFgSkB3rDWPYwSq3iCxpmk0ycO7k1+g+43wRYQTKthOnMtX+kTTftI/WVtMSeKmdsXXUpDfkg
qoVFQiwJMJRCk9JMerXmq2iMVewwwbRryRu25B1NqAT1ij/TYAZLOf3H8mCeBDrxF3VW5s2sOC4h
WpOSQ1pUkmAi2B8CM4sF0F8GcSfQRJNWNqiStfkXQdWjNlOeB4q3rLTyv3ju0HkCt5GG1HcNlXU8
DA1fQsEVuXZ5shJxp8d0S/LjkA4LivzoGb+VxVymko9RyoAfc0CxKKh/pNyJM/6tL1sHzgn4AETG
tAeVBq5zIyUpGTjeAVA4y7pN+AkNV46oOFOyEYB2Ta/i+fnVZC0VK48N2/y0mKIkgjxOQH3ulwpo
W7sNpwzg9BXJLVCfd9G6AXeoVGGy8wt4NUnhPP8GtmZOvwEQbwRwgGPIwHszhpnUKd8lyEqcVeiM
sqvGQ8f98oO9AAuRb9visy5+G+ip+hqElybXnSxHSAmeA2mItkme4wkmm6ni3eefxY6S/Z/PwlEg
VaLTNOf8KNoqTSKU+/FZBFnUnarvyAc4ea0Q1MC/g0tNzMpT9v26dsXdYmMjY8f+Rzj6aTUk+gwg
+efC4yYVUJuJ87MAWq9msluHjN6AiqOf7Mp0ry2oHX2Qbp6J/4gzANql+B8EnYwBydo2ViuJy86h
nF2Ts6jvxon8CIrFsevMI/wtCNBgBNEom2BpjB9V11UzxmKan/vml4yuAcPf9nZgTsT5+Cod4wv1
u1S/1spOi9BJj9F/C3UG9kFEaI1Alw6QAwqQ0ooxHzC2Eh+pNS+fS6fY5Yd0Lb+oL+ImXgcbfT29
gAnh3F8Vz3dlu7KMtbqg7Kz/cyef0SpFH4aSAAB2/g4E6kuEeZ90AK2g4T8nDW1kKjoFxsxUu6Wx
6WzT2p1sxi2piiAbQLUhn0UrWxdusiFes81WzSp2h+2wirxgDXriVXBU1uKLdErc3BVXopd6SxNB
2QfkP18CmhiEdyhC82z5vS/5KeQC7IIq7OXilyxuJPRRSfxa4TwpPzeK2w+LPJQ0aJwpOeVGB76P
B8EB8Lqs61mqRTGUUamcFVP8KoDaBcN1sCO74OSb+fFf+TaRVkF3FqZoUAZ/0AqwiFN+1NW6FTn1
/J4eg59yZrXoHT4We30C3sbmF7LqdxdLQpgAWj6goVGzAKXW3GAkyDMnQZoYZ9EAodo65balbI0m
B7T9v9pFKgkZKglPFVbH3qC6K+uqzVPj3K26bfeWXcq9+OG7/U5fJcfYq51wl/0FeclzsQ/XdyOV
uTfJmIKK0YfUMfzyX7j+awgqE1nqsFqy+/SXZmrCrI+5JaStgnqosZNFZfv5WwAWy1Wpmu254neD
bBnjqxj+BOAJ6rpqiZlg1ODzpVLbznwAKHiR+wB/Kbw5lkjTL/hYG6XBP7dI6qykLfIsgYcROM+l
PFjmTAq9LTcRtZD6Bemn3j8T031bCLXu7zdKSbdLYBxEvc05nh/x4+0B0+y047U/+QB5miKO7Pky
WMwfvWaAfMCUK8DxIFhm1lGmsThwveSf+Re+MrlPw80u/ge/huLHIHl6M07TaUHk3WsJNxNjSCEZ
RKzwfpnV+SMfyC1KdRduFWyjzh62huEMG+Je2hX/u9rrh/xNsRV7QSy9woxeoCoFTjmRog0wiXF+
YkpfApUmh+GFyC5mDNVWH5tSZdWSWTkYE7fwUj7QQhDogyrvm2oUw5vn0spKBytaFoWXbNd6GjHB
blMffWLyCyXe+8389vwoqS0qkLDQcznozc+iiUuSS1CjM/5P3l1GQKzHZpHenJ7KbPvA0YsSBYXz
4dmHYZ4LqnJfLYM6TC8BKm2e+hdtSeFb+MbhNdhFbvhX+TMsIC/vtpCRyBzYIKLTUjeC9CJ8ZoXZ
vWEoR71Df2W3lF+8M46MIEYh5X4oA9D2pBfQYw2mctZqU5RWz9Xvzl4wMljHSezQeI8n5tKdDGdx
3Pv9NWZ+nlG3oZH1Mpbw8+E1P9RWbGuHRF217zaxFQ6eIJqsrecLYgsFgIrNFYIx9J0v+UE9QWTv
/O5/AIet2sqLozcb3/rz4ksLhurOo2ek0TO8sbcG301aRRcIIBymoPsnJLwoacDeOMn/OP3me2UG
LAW6wjEwGUDvuSxBbI1SqEWcVW6CBJoDLvdzBABzxaF9IDOf7yM9+Pm9QjkXQjB1nfbfswDVEKXs
qQ+S/qJzYYwmtb62xVLjF6zfvYrDNABWikI8ZBmsmQ95oCD6MJMvIOPtFEdBULht8tMk/1s5AFsH
OQj38JpQTlIWSigrY5rGGMh10ZKd0IAlgbMi/eP5jt0HAYwQ5nwImeSy7Af58p78gjpE59BN37JX
9bP7lbw9l3Uf8HzLQgc4ujFxQqwdz1CrRovwJF8ad0h+yj8zVGzaq4Hebv+UJGulGDBXZtsTSxXB
I/siiqC1ea2rtaEA0WrWO/QXPv+ihydJhzz8zwcx165XJnSDpoJ8KV/J6ORFbMYyMveozkvr55K+
m3bmqkk9foAmkfUFgpotyUvF1NZ8osiXbW+9G2aw+ik7E9iSQjvC/MKP+vrr19doXlpzqTB3b/nn
gplHLSjVDA2iknzRfyQgA7HjX8F6cWoQfT7+/6szWDQFL2do3ZtECNkXl2L9218nnrHh1oYXO5H7
fCvvE0VUjf7vVgJNMTcpKIuHkQCv99JVKx6JoaMGZj3TA9VKtFPN4NRhdJLNLe3j45tyI5Z5QtN8
MiY+xkYmr9JVtGQrcoQXbc/teXspNL9zRJgVMo+oUZSpEMMqXOzyZd29cgspFjZT/B/LcrMU5gHV
hKFNGh96L74gTRtjUPVpJHY7oYqqOTVuJbExCO1zGh3AJRZOj54Ooyp4DCjqB31eyGUx+lhIXD8E
Wahcqh1nalt/1zhAZniI1raj97+T9R0b3Dx0wFSRUlV8+cJ7wy62zU8wLlVOvhuW3PAHl+x2UWzS
qg6jSeYiDab6Ul1dqcEwCf5DPmXb2m5t3ZSs6kfoGIXJnZCWX1jkvTOJlOX/29DvitrNIrtykEYZ
1NWXKnSCrX86mZPH/VS86UuyMJlnUeDSWhnlLEMjSJIKm6qYk8s73crwKjNZeGMfeETzVTEqioHF
IykHTr70VrzOTuUeJWTfrrChktX9CDftW73gVT54DGb7yLyEmChVoRkPiql7ubkbnIW3hn7wTO8B
AkFIiKlq6OGhpN9zqwXs/yANsaxeQg2c4sVbkC7d6jsjTCVoQJpQ40hf2LmEyEgJjRC1S/HOf2ku
xrdpDlebIHiBK+5gmsxSB+WdJqCtDRSgiMuQpwD/ELOkKsI0rUgSgmsNTq5rlSNVWOFyW1moxa5e
VZ2FapV87oxwyRjfGUgqGb4eCB6RKEZT0nypoRQF3USG4Krlax2RbgnXtW//LNysuyj3WwpSwxj5
QFsmmQ31/SAs4hjrU8rQlSIMa4zMprb02JPraa1qiZ164JJdsFqPdhVoX3T5I5eAWUSMVKnJigYA
s+BKFMxQUfcoNVlFFpt56AnxpwT0yfNl3uk9oJfI79D8J8yxejdrQpLCShrF8DpueCfYBGvB6RcC
+PskDJUB7UcCEgPKQB0xPy/CDcDydnJ4DdfyZtgNW3Vd72Q3dpa6O+6fNkYSs3u+VI5aIivhtXK5
FbeKd/qm3FerxCoctE+/RGthE4NReGEPvw9lfrvnC2SMYsLHEYaRQWy/CU/RSrayk/DyER/Kte5y
C77k4m4y2p+FICTicjW8Jge0sZnyZbKwl/tyla+eq8bishibWIp84Cc+lsWtdE9zwYP1BwHPRnD4
VbjnFhy7h4p4oyT00t88ZD3RpTDNsKzocBTesl+5u7Qe6lvcn5IAlxFWC3aD8T0yyQC1Iy+FV97q
HXUTrIaV5GFmzZJhZIdJA2yEwYOoH6IUjzflTt+R9AfxDBD119yZXNHC+EVb2XZb1U7Wk4UZUGZu
R25vtqvXhQO7N1m08o52R8qajFFXzIG1ORi9/UKMv9U/OCuopKRfmidvY+t/KYk5LXkQqiDtIKmx
u/Vk+m7hvElOvV0kPrl/OOdLompzoxZhn0f+RJckIWw6/OxOn65uK/vRDc/BBwpjS8/o0hYyrxqG
KU5c0UDeCEvFWZrTuq2NjKrw79cYC8NAGB7U4IC9KoygKCVyiUEk8RVpTZTXbeGgHwUnNMuLfH5+
WCI99rniz0Uxip9Hk5ZiOk18LZ1ql7qlldo/OzD4klXkDCvMNBxP4lE/lmv0VYGFdzwPn3/KzFxC
hyx9B8tXGBO86mWD7+g36VrAzWh2+gvqX7w1OpkbOIEXrTFc+j1ZoyPiYHiUciJxtfWiUlHtfLIh
7AToUC91eJj4kMJu7Nqcaos7N2+fH7FZ7Ssvcn3Hd+IFiOJ9GZ8OJAX6CLxXaHIByexckxMi5p3S
Q7M6F+gGaRda0xbTw3WbP5a75tfGil+KffkmFAuv071hnctlbhBJM5rMgtzglwzYLGXVt/gFFbs3
rXMZjDKDRzzCZMXvW8OZk/lbtf0LcZeeiEd6DMIeSowOgNMd2ocTI/CtNDKujLJD0/+o/PExuW/h
stwFVPSYboQwzyvGlBRVO0II78kb3+M3/XdNvnYjACxaz/dqrwITy+Rg4rqb27nbr5bSRY9sHuo6
yPnRhuU7UqnRaAIpSuv0qmajOUidmSyBw+l5sBfgVgKjE2kbg9JQrNIrANXmWByInoEL0uESU+rO
UpMvbOqDF5GOFsU0ZGg+nS8hznU/FrW4rRU5udbSC1o/Gsz+nZygP3PSTgZDMR2v7RN+nbeiVylu
XI9mJrd2Xr0MxU4NwW2Wu8+P+ZEqIYIA9wi+iyJb5x9UiaTFVRSxxX7R2sivTjZJ08RJuurXc0n3
mSMoFMrgNDBD5wGUay6qn3Q9V/uCXNuv+iBsibUL1uWn8CPeC0uJiEeKA2opFc48TM0d22KRxE3R
RCW5ThihK1pjHhR/5b6NQP0acvlfrcGkDTvUmmkHRvT6fRSHUbUAHO73qtDkoqlzRoxAp+bSz1pR
29Jb2IpHd+v2+5itiNR4DIKyIdck3w7ZuDN8sBtN8hocB7aY/snxJsgK+D8xblf6EQJVLfUvzz/h
4Q6p4JpBkyPmErCkAwofcejjTMm10JWNMXQXrgYn6T/LMOB9AdUDmDaCR+pi3LgsBcEsDuSByVXn
i8IDyiiwjLwzFjT4PkdCR6iiuwQQInicYC2fi8HUPrARTyS7VnZnT7YAd1Zfq7ZsZ6axQcF7tUQc
e18aoxKBIEE3ENAdgsa4l5lAZE4Usuxam4AKY6C3YZ2cX4W30k5LDuaDc4IotFMhVUgZ5+i/3+yh
oqGntvFzYMCs01J+9fHO3fw4sw7DH7RsrIrs6tdtfwTIW3xXxrh64Yq2tUJ6sqbAd6BMFwetgE4W
tQBS8ahEKD4A/R97jU6E1KqLtBEtHyRcS7jt+1oJZtABt4B0DWBi+h0SsfG1MSh0rbuiM1wHviSs
0B5eTi8lJnXEbg84lHHuOzDeRhcuNMyyDe2xvmIwgDV2HhoBJM4xJOAcyl21xDj+rb7ztwPfhiwW
quXAIhospxw/8eAV5yow+JarMhDcwv/d8jDR8TkIe8ufVmNWO4kCpLPmRly09jvgtgRQE5YmaKnJ
+2C8NxyYiMw8dVXFCckqDb9AWdPrR72VHfzfbbWnQxS6yDQmIKfRkzs2Zl44HDJaPIp6xTsnu7Wy
L4va5v3PjM+d8BD9JZ1XJb/V+N3ozRrMj89v9f2TqRgqpb/BCEfMH2C7ZWFEGyCKlf5KgEYwMexA
dfg25V05jr5quRycTtT/dC23RDv7TSHJ7DeSocA303QQ8nrMWy1EPppEeR1gwOHNV4b1wLt5sM6z
85if+egkaWbkvxrDa8TBXw7NwhCc4ij9VtcityE7/hJrdqzrVnwYRqtAB59wDGsgOdfyVtZdRbWF
/RhptjC8aJjQ4kQn0XC1uDGLyhz2uep1kVVKP4y/4lIz3j3cFu4A2iRxx3UMokNz1fyOZ0rda37F
9Vc+CQHwbc1KPhryqgZbuuyF074tC1PFVNcXxVLBnXFRtX1JKY9iTz+AsCpMloZ4SNRkslt9+0VM
oDRU8pCMod9fuygzBbcv3aQ8JYYF8k2rMIg3qrsxsFEVyXfqWg1/da9+aFbcSeEt0rxzna3llg9G
4EO0H0MH/IAiAesRnlUbTPuSvwJlKjTHGpttYDfh0ut/V1vBTCvQegtwNMBQgLmt8/1M+qQYJnFI
ropp+6MzDohcnctoKqdwIZa5854YSUxCLxG1SC6yPrnGPqesB7BPWtU06HaPXsSFa3cXWVBRwFWh
zxWJG9yB+aJKX+/ScpqSa2La2uh2FmAyFXopzs9v9917Q8WgWRg5X9Sm0GY4F1PrbZwCgQ0xRt5a
8JBaS9RBfPdcynfOeKZgEAPTgWPSUMXUWMAW5rUWRBPr/Fqj92eVBXIuWgUf+YknlGquWPmoof8l
beTKm9K2raxUTiPd6pMxqcyu5IF94qZIL6xM1JXRyvxx+D+kXddu7Miu/aErQDm8Vknq3E5tb2+/
CPa2rdDKWfr6u2QcjNVlnS6c2U+DgWfEJoupWORihPVGRofeLywLjlZR07T+MRSEICB93mPIRlE8
+aHIFQuqqaHBnSb6AOitvBmHlIrBGVsRrdKzUJAK9O41toQIOAhjGih0TIX2BShthUDFEqiXznVh
/AzDEAZALabRcPSv/Vi5Iqpl2iWWFJ96t8ZQkGJXq8AN8UQXHV/VNYYmeFP/PxMYhiJzynrbtGPr
I+uv3Xx/CJVt0tFwAwc3ujUVbO+e21/8I+OdQqUyzf5DrybAwUu9aobynCtoiMI941i7XeWiu7hD
6c+tWqdOn9Rd9Y5VGwnyYI5wJ2NnNA2FJdwe0bkJcCWVyXGk3PQGKUySU+UYRN0eAqpvamc42dfp
TMHnGhlGorERDEndIJ9uaPL4++GT11D2s9oNAc75YKJfZeVB7Ocg4K2MXY1lUooTEfq/tzQyZJhY
JBrtmGPzGvhwgDcMN2OSY4CGDI4DWNLAC3aYCKOFo1dZCY4FTTAuWHJdn6gbk/jU2EZk4GnBQkjA
ljCAa+A2OM0bMN6zLQEFESoTOYza1Rv5o7JJ+wRUgl/v1/XgR3Y0yW9GiFG3oB8j4NCFyekZs747
n0QY2eSo2s/niIkGLm1w0iisQ6svbQk5Eh53hgw03BuIbbM/7x/uuHXZJYudU2EsNjKLAhACoIKy
g0RcaY09mGgtecRi3M+7/11oaPNCCyguOlhaxyhDL5mAvwz99IR1pc9ZT4EA7ZP1+jqRhQCK6h5G
XIBaiYEXdoI9Ky2lUJUGNynivSg36aYlYr2iFWfecdFQ53Qmuc5ubA1SX0FIQed59Ih1IP6pjsn2
weTNvi1p2pwOo9JZrPTAbwUd706mFdVv8KDicFTtRx4ITZvTYLRZLYKmyfU6Pe08jWCu671PeaWQ
Jcuck2D8mlAZKAk0FcQVb+SVSLHV/EWhD7yn10karH+ek2H92lgrWiiBk2ijb91yr5HU3BjlvZqS
h+CRVzxdigZzaoxCSxKWvQwVmMI0wus5JPSTczCT4K+wwyLKxCgWYlc7bu71RrUj3qLARe88+/3s
NFCeAoXVVPB5fYvhfc3RybGk6/eBKqT4dd0sf5YFL3WMLYkape63ZVCkp4Ei4STJVqCFnWAZ4kC4
dcGlZGDOF2ObVi+2bdaW07kgEXDliGAttivYHG3jmCZbtIk6vRfKEcpW2/1DC3dW0tD2OSrwswGQ
ERxjnFncD91whuCKz8hVNx/WboOhTM05PwxroM3havV0/ah4bDE5ThcJmp8PIGiH9x/JfrvmscQx
GxYIGzDYoqeIIPCsUmmt/gHo1uY6CzwKjBvo8kJoRhGGaR52o9sTXLZ5ts+JM2wwC1R/jM8aDr+j
Mi1WpbPFFZ1wIuZiDvCtyZigu4wyQ4O1KkbVTpo80HZfkOG9c7drkwqb9+si4zgDgC1dkir9UU1K
BUZjBzSy7vbOoyiSjqi/KoBlU96UCyd+/rwpKJUvicLk2lxbM9EbnL8mdrzNKU+ESwnOXISMM/Bl
bErx8y9noJHWNmnpjra2LgE9R2pKY8qR4/VIhymeSzn6lalmJaDtTvaZvCi7yNbt/SM2UnD8wvWY
jbHeSzK1V0RdPUB+KBuqm2ojkjWHketeFMjelxTETuzlsITu4aJaP5i3wY461DR4OTuPzGTLs0Qq
zau6EyQwIn4SUrkjpQEuBhxp/XyNvvCigBe/pNKmgCobdKRRgB3deiZFB/BNQEOqkvY1xf3U+Gz2
wip1eBe6ZU809SpOiFg/YITPftn7qE7AezulfagIEHE57nrZEX1TYOSXaGEnilmcnqSH7F6g9RZ7
mN1odV0ZeGww4pMKYLuJHohAp1GKd9fK7d8RYFIpUe9DVE1AIBkJNqcR80/0eJ3Cf/E4/wiKbcew
GozLDANIHDoAQNHx6Cips6UDr0d5ksXPpO2bDuNIPSxnVc30nKJGID5FtnnzGDsc2+Sc+Y/1wLJk
qkUNreqoBeSg9lfvbPMDh8h/Sdm+GWE8Z5S32lAaEVyMa64S9D8L5Lyq7OgYr3nmOd0yr8mMcZpx
VyZKUuNqGO13jaO5pkJa+ns8pHTNq4otO85vrhjHKRV120VaiFe97XNI9AcOKz+7fr48zff3GbeZ
WlUolQ3ORqq2BpFkW9KIdBSOeLshiVsSB9uc7fv780dIjZ7IyK44DmFZ0RUUjwFVO618YTyCrLVa
HjTTYyKRab+RsAoZzUYdKSkv1k0a8OPYZpQYt4BpzybGCvr0JH8UPi1R0sHCUHvXH3K65iTbS+XT
6Tn2H64YD2EkaZyELbgaMPbi027/Sp14vf18UpClyBzdn5TgCmMsZAFqYx3KwSCGzfYPtHCvu6JF
b/rNisp4CLOwMg8OIj09vYwBuU/+PFz//qJ7QCl0glyYiu/MsRToCgYCBNJfu7ftZD08RglBZnWd
yPSRHyKaEWHOI8+LMpd65DnmCoF09YiZj7+jwGKTlwJGkAIfKXbwPBIVqlWvxDUnPVw86G8uWExy
JW/+k/Xer+44Grt4yrNPM5U1eQjRx1lBQPJTt9K2MlHXnHPmUVBwRLPUKa9zC1vkkNpW6K2rnQfv
/i9ZYNyyhy439MiAQHzb0s52uFfoZV81ExLjjQH61w2BAVUF0M79W0ZvO1vcl5TDB0dX2ecuIN8B
+kkFleHu+c16RYb5/lfGwLrcwBJqCaDHUNXTuD6v9plbrq5TWAxbM0ExNj0MdZJpeEI6xRv/USQh
t9y8eG+ZEWDs2cxyoQCsWHpSV0+lrezMYPIZoc17FOQwwrpWQ+3G6FzALIqjT86nlPJu5guHjXYj
bVo5iN4VdBReWkVSeLhQ1EqGtAU384wOLkl9nkYtJUcXVCY257aHkXILIGx42nQU900im/Omx1PN
wEvvF2z8gs709xkdKSvSXpy4wf1/Mwls4OnuwoFoaG5CC/0EniuxXfRnVUkDtNhluIm7cox21r7g
OPKlGtYFCUZY45ADbUUACe+lcbqnm9ytHnNHtKUnen4PCMfaF8LfBTVGZFaeSWOd69np2Tu4YkFV
IGhg5TYtP66bJI8OY5LAye3quJrooMe8J8qRekfexYtHg7FKxBBB01tIbqD6yrtDpdFG73xJitN1
Xhbi4FxmbKX5XBudcZ7o2GU7gQuvr39+2VxMXIDRGIp2OpGRlVV3kiSMkFX41DkVMTfhhijIF/nm
v1TI0qQZKUZkntABv00GKQ1TsAYuLW5AsfitJYEzEPEXr+CzeELf5L4i3MxAq0hpztHEmUYsV6At
PZ7dT0544Ynv6+8zIrLq903Tg8iZRJvd4IxH1EkeObkQlwqTsQxabRmBCCqFo64O511B/Ufp83H4
xSHEExmTt/T5eEabxJfImldprT846cvndYX72W0FlJFpqygGNU3gG7JPwVkndWVnqNMV2TsAZHoz
bJOjtzp5dngID2iF2P/un4Z9ZqMPwrlO++vbTGp8QZuJQD7alcVeB+0koPF7aYd2lQMCtgwAg+6r
66bcAXu2vSm7bWujFbzq7VahooPV0phd/Z0lE1ZIuMOYhvqZbA2n2CpunBETyOkH8yBvzyrxP4oz
ViuR5K1UiDqQ6Lnbp77te+vGT6hyiBOLSGvx1TNXQowarnmmQf+KrsOwPNXjqk2dKN7UOml9zrvo
QvAFqgUA50WMLaDnhylYt2mao2gg4fYr2flu1MhjaNvXxcsjMSUyM1toDVxtFaubauIydfX96wNv
8GIpK73ggjEERZD1Qa7F9JSV5LlwZKoAZhVLzX/d8WZ7l7zVBSnGFppazUy9BDeVE23ymD4DDRHb
62I6vbsYm4QTGxf8/AU59VJ4ViBLrZ+A3E78QCuU9Pv62Sy5kIvvM6qvmmpcj+gYPY03eOU30NEV
0JSsn7K1fH+d1EJidEGJySkKdC4oPlDBT8NKpodqZf7hxCweASaNUM9aGSn6OD0iifRNvy05DCx4
wQsGmJDYS1WWArv3qzS8UZ0yJq/rT85x82xl+g0zWym6UO6aMxQ5xMydOzTOoKx59abrckLX4CWN
8uyVemaARvN5yFaqnT95HIzF65LChstLCmdlrE1PxEl4jxlpT51FaGZTTozlscHYvFforWQWYGPX
olD/2P2vmGTofPl2jD8mcGKp6pVCxGtKRg4hiex7yznzJjF4LDDG3aBJ1e+rAXUfrNPE1GNht5xO
2IW7wgUXjHl7Qqp3Ujy5j3CLPmFX5rWdcxyIzr469eewkrF8DE1CO3F7mF5NAKXVu4++zZt9vW4b
Ort/S0SNfsSmONhfQUxCfXQiFGuuf1943rqQGGPleQbYaSx3wmM37lYyorxBi73xtOWkVNf9OnZM
XZoIRtAyJVXBzGlTE94lhCMpNsVFuFetKMbHxdZ2AbH+ER7qgltM5kiKzXGzJFGrLoA/7Kjivkxz
lToJbyPedZfjTL6e3Gcu0VONQPMyKJhGXFd8oO+Zw3G6ixSm3Vcy0GenbbeXZ4FpdeAjtAqMxEA3
VTYS7Y5075wsaKm3GnMZ31SYE69SZQx9S4ahrA1iV/G6QPXBrYGuC8DsDJvrscxxhbXWJENigf0d
q3WNUfzm16fzKt5seXXURdfz/WtYFUEuHmKrOXg+k+ylsH+jv5oj1UUlnFFggkAmZ5lfeKBQY1EF
FW53Hcz1ekqx6N1mJJgQgGHIPJVTkHjCsemgknnkOgUeE0y2F+FxSFBr6Hhc2m5IzH2gk5xyVIOj
f18vKTMNj5ugkLsORDQStKTCzcO6cTEWk52uM8OjwwQDtTGrsKghroG+lKNrYSiCOtrjdSI8iTFp
XtmbYaXjVE67cu+iN9Eun0pOeYqnu9PfZ/IK264/Zx1IGDduu4vWPM/GU6uJxdn3K93IrKLCeWDQ
uMc6GRI+XJcRjwDjCqx0xLs2/P9pfHjW7huX21e96Jq/DePrsj3jQI364JxMEPXA3t9Y5BkrJAme
NeOt717nhHMUX4OCM0JNr2CgVwCh9E9GbmDp4TvHxr82OTCX87nf/MIunJGohKbRGwmnXTi1Lbki
1fCulFIBD80hZkrbkhp3Tkke3nnN8BxN/lrhPiOsqUEzzUBOQpSw8or82nZEe78uP45Jshjhw4iV
6HkBGtGmc8ynP9LKWI0ff+dfvl7AZ4xgFbuVpwaIdBT7bQ3Hlujv8viXRBi7V7xiiAG7ArsvnuDA
jskGQ1eU156z9Kp8oQ2M7SPA1kM7KZzdWyuMw7Z0U5+K57Orvu3UNY/c1xlfUz7GFWCTWtu1FZTv
ud1LuhPuDydMId6ee0wX91vlidK+t8GndHY+MT36LysbM0tmXEXU+LEGIIBJCQ/+2t+qDyZ5MGzz
39zYvsmwT7dq23dpMAXrZ3G1wwY7NKlgkjB7u67ty3WaGRkmJxgDI80LD6fXIzSgD+791aPpimNT
S68Xcx35ysRm+o51h+lgBJAZekk7Rwtsz7RRRsTDUiAfIpLDe/CwY7icMYlC6IUGhuMgQLtOSRaR
V9TRQneN5Sd/KUL1MjgF2EM7qCFEiFtp8hiufr2m1LjlVdQ4vo99k4tFwTMSSftq+cVipE3riPd/
yQjjMDBO2SdaDxKHZO260XtauTR+vk5kkQ0MMk6dNaaBV4ZLYZmhVfTYs4pMAaDOvzOAx+nr8N84
vhkNxkLzc6gLUgwapWxjNTKVturzsOMVURcDxTeVHxG90DQ8WOtT7hb9Vu7Qhz81+xocXpZv8zMy
jIHqJtAnDORvJ3ugwa1FVFoTaVsf19fP5auj5YdfndGRLw8GmxtMv85A55yvDMd48ciEOkaoAwzN
zfZYnXbRRnDNbUUM3IhyAPVioppzBV8u5c5+BGOzGbBC9TycmJWznX+HBUL6A2LIr4AIq8TmxZJl
FzEjx1juGHgYeB2gKLuDjGlZW2qnJhl5xWNrMfmb0WHS/DDJOqxGN6arHV4myHNr+9vx8/P6CXIs
62uFzszHlkkbh74IIhhDK552ckdwM8IwynUqkw+4piZMtA97K/AA3oyWHAANkQ6raP5Vrj8TFuMh
hjQJhqKdFFEnqo3h5ve/44DxDqFcY7ypw/d7zIIcU25bw2QoVyTEBm4MgQ/DWYOEvp5p3TffCTf0
NXJ4aAhLkw2AefjHlbKNV0EnoyqGfehwQO1GpjcjQddvel9y+/85msVG77bXvczzwVFCAPxMGxLc
PTUYEhZugtt8U4qrFq/CGNsxTtdPiuNh2dl3wezS6Rl6uoVbD8JNewJegKsHNkelF9kDSMfU64cm
c1aOmD8r4V8tOJ3mqd6dN49nm+vFFz3AjAbjXYcuPAtdBxo7fZXuxa1k91gAS1//3T3TxPwu8CoB
HcWiHwA26xz6YZjhrJ7iEwCXn3wSAjMFoen64SzeM2eEGJ+mt0lTYa3gRMjAPhdMB/LajJcVfEaC
yUf8VBqleDxPbUgSstPBqehHTxHL7YDwqsyLujajxfi1vu4H7NiC3NozPQLVDzeI0LZ4OcNyxJmR
YZybNZpjbkQg8zza4/5Wv2n2dxmnzLcsN0sEfoAFbca6gstQXrXjgEUQ6dTq0LrZa/eKvJRW9pAR
1ZVtrspNGcgPh/dNzph0fxZ4qgjrwgQxz3CZHd3hCSiF5Hak3rPkcCLcsvRmlJhcqLBSq400UBJp
QG8CW8VepgQM8ZRhUbdndBhr7fu0ERSsjjzZWL0gIM4JnDf+RU6wdFXEQpBpRJ195G86tT13SQl1
A5qkTqe8Yyo38zvZl+L1nBAjstTzej3x6slMz8cQG7Pa0q73bz0pbPkPNKLaF6ea/puDmlNlBCgK
Nbb3DhCgQsbnBPfKGiDzLWpCPELTh1jdmxNiEsZeaoV+SJrsZKAuGP9WaUXuU6x/Lo/5llMiXDSr
OS0mW4wj0U/rAmdWu8jgBkearMqt7Bzegre0YskdzWkx3lUbGiihjmNrJ7TcNSY5Mhtw/fZ1Hy7x
tGP6+8x0jUqxcj0AmRzvnRPqMHBNb7CpAirf0trBFjIfbpALC8cjyzhb9MhKRm1Vk4Ma3XIDkENb
fVUd9C7XDjZPv0hP+pq7vnvJqOciZVzvOUb78hl4hrCEMSPN0+AYruFaz91rQH08lBkmFTUnueWO
GnEVh/HHYav0plaC3RJSxgAbzXeAkAF2bL7iglFMSvjfDeLHZhUsCdflWJ0Ux5Un5PS9K+11mmgO
GR542rOU1HxL9MdiFVyzI6HGmAyUNH6XHZ/86exm4+1416elADOnw3iTrsu7Wo9BByhEb4kTuB+1
kx5lLJHg5tQ8lhh/Yo3n3O8ykBpdFc//WDCEh+0UXY/c5Gb60rWDYryJJqiyGBQ4KMOMiNa1rqJ8
DOqdhcfHVLRL5NWlrbfrrl5ZzWuRt/8zbDW6KbAwVf3CUQPaM6OUsRGGZVANU9OlgTchBcHUyXHj
59ndstn9Q+crEs5cDDJuTfCbLzrVS+dKTrr6F/2jgM0EQhYA1E0MODGsCKYq1LHRT3qI2cfpzISD
9srfYrikh9j5auCtXpQxFsZ4EL+zhMoH1i3QCkTqptCOW231eHbfOV55KajN6TD8aFI1BK0BOsDR
/1ORloSbwbVWEh6ffZvX6/91AKwizqixB9SHqpp4MqhhqTB563d/xqctDy3p69XkGhEmDRm9riyC
yS11WFGXEOUPrnO2PhBgGdk396Pt4vZ6629U1ek/o/XW2vC2tSw+U8zZZJxIHIpy0or4BWO71bLd
4+7OPzZEJMdug7TLpNfPcCnCzakxfsQbm7MhjKCmAXUAhYzmuX69TmHJruYUGP/Rq0MPJUVQ8V/R
W9cG1NhcJ/Bz5zI8xJwCk4MY8iDWWgUeSlueQG1GO0UfuEG0TUKeD/5dSGPSubeqb/ePjv26Tekn
z0suXc3nP4HJTxrBsEZfm1Iu4A2cUciVyScP251Hg0lGjDDBLpcp1WqeNrlTO6++zWNjsa4554Px
HEWV1oOpfamDge2nJ3QRO57dotvkUdxZt9cPjscQ4z6CWJSyZHIfyo07kenpgIeP6zSmb1yxZ7b4
XfuZVw014iQKQfKrShKsbsNuBU6GwdFx9i1bHkY57ENQ6aB2AHceA3r8/DtGGLeQqn1lCgKEZYdI
dsmZjvSMjileX+GiPwBepKkDulDV2Cu5FeVSlrVidnpR3HFzvlXX19lYQmcAKOo/BNhLeC5gmXNY
jOAjDRxX3+q0BwhEROSMlIjqx7Sk3HVpk4v5oQQzmoxTj5TYj4wCcReI8DQjOoa1p+xWt1squrS4
+VsembOSiywvzwmEiPxdpQKWIsqPsXum+qmlr4EjbMRpwLVdcbRwOUICXF+WYcOKwip72+UKwDYl
lB1WrR39rmggkuy0jXru+8dS+glo238oMRIVVDijQQElTYbG165GDn1mj6tG5o4T8UgxwuwMPeul
QJ4ilBvZ58N+Cwh9/ivs9JmfOvLNERMIAecbmomCM6vOa5SLsftZJeofyaHd6PL0g0eLCYlIaNM8
isHS6LZAHI8CQMoptLq5CzGiwqsRLb5pz8+KCY9Vp6UJkDQx6gMEJsVJ9laJQkC9mm4laBncZWs8
l9Fgdd3QFx3vTEOYiAhU1j4TW1BVzFVVPeXNrVmvtEcxfhQbNxHJdWqLr48oV2LfFzCXURxnRHrO
DVEQzwpuKTcbF+123WHfo3vs37zYzskwssQKvBzQhup0N7dIoxJpl7/obzw7nqznpy5+M8PI7lwD
Ol7ywQx6+goSPE/DoHuPGE9AN7wut+VT+qbE5BQNVv6OlYVLj+gkzkdM9tMVkpdjcg9nSgRmV6vS
yhu/mA7HjveH1AbCPiK94vDMajl2fTPD5hOeoQp6ADLpre32duNUj8VGfOhfOxLR0m445evpV185
Jfb9TIixciLzYMXPY0ryY47uzpSLMfXls39QUbHDHCCk05rpyT3OZCcJAB8NCmjcBKUnuc+hTZ+a
kJ7Xyjpw5RM68zftfex4PCVc1IwZXcbDo/1B1fMYdEu8aLwUj7fF7d113VuU34wC49hzdDFGWgUK
O++A4UMKv845IR4PjE8fsPQez2WggK0rydo/9h7g4W66au13/2Z6FyXy73NiHJCWlv5QiKCFAT5b
uhdJurrjTRtO3uVSFwDirWJGXMJ6LePHxJ2q+nWcWWpzsje8MDv9vGufvjzu6wf7Mxu+/JnMwWpj
MwT+qDRAVKnc5NC5lPfgyhMEc7AdIKA7X4Ug3u5veX2pvG8zB6n3daI3Br6dUO6esIX71aVo2Pjh
W0IDMO3mpNj3lQ24HmfvI/g+vD88XT+DhZmBS0pMDMnhCYV2EtGZbIBa3JEdHMaDbhOXPtynq92L
DXtzbAejhw6nI/DrIfqaMjFRxcNE5blsoQAH96V7DB9NJ6EfAJ8+2O3NfWBj3fuGrsMHhzb2w/qY
2B71XWvzfl0CvHNkgg62xkZiW+JHuPeojXLi5s9QcyldJtQ0rTmIg4mP9+SDZ+ULZfj5x39M2ZmN
plW+rzWnp7MjHJNV/hYTYLhHj7bA26B23ezZcbu/ETj2XV5GKlnyxlKTJ4Hfco6S9ysZcy+EyvPC
Arr811+eKM+iazs2iuVNrgrY0bzGzusKqLOwjYMgJmE34FdrhBBOVXyhTnmpI4x5p+ekDq1JR4B+
f19Zjpw93sX3tYuSsr1/3zfADR12e+Wp1qhxCN6CnkT7iAfF/9VA/98N/cdcXSd5g2FONoZl1lQh
Z2xddPdTXbsi6bpwnx8Hslo7n3+pDoxlD4aRtoIIwfaEcj6t8FSNMew+R+PnWce3cSk7F+R8l622
zs1+IPfUvmvIfv1K3x+aHV3ZE7bbVonsgpfHcn4CU+e+bpM/1y1hY+t3yqB/peYzBQ8DCeMcI/jZ
vTQEL9yR7R68TUlk4nxgC8B1atizdzWN0L9c24xcJ1uj0cVQy4JsbItselt4O5P3M55Mq7VANqWL
scKEZAVRVft8PKBBRtsIziZwd5sB5W3ZJ8rbjXZ8rlPayLtTD1B/bMtNnINGRJ8Ujp8763HdrJ6r
1Y0pOsof/U7CdreVihW+K2uvYJ8eCUwSYvlkvy2AbEHMg3QPVBDiB2hLjTdNTOpb/VNCF+UG8Av4
D0Y73PXY1InVX6t4/+tTifBEbx5LW3qoUju6bT2s8LhP93ntZE+Gm9EaP1f4Y75q0VdHRJSSbqW4
2C1a0WzvobiUrCTs+zjcZhNe2sdB3NTuKnc/LKJhwnWDFzMqbgvn0IFoeF73dtTgTRslDe1NdMZd
f1OQ9uHGdAKKQjY2kek0sHM3MsnzpiBYMI1oltH+Bj28rlCTjautoKlWQnEdpYANVsjrfrUGFsS9
sQodx3BQkT5Yd/4uT/GMcWduEwfQnp2b4+k8ftOwQW8kg91L1PowdvJGrYmW4MX3eBvYWU82ejj1
Tek7FOjuaqzX7Dz7XcN0hkmKju5fxbdktf1V7I6FrT3dyK3TkgesT0vtBHhPykaw77xt/mictJwA
cRWQxlga5AhIjVcAHJbwrqEf284e1qKzabaP2VtSUW0V2NRsgBsTusYRsc+pqZEDyQtzbWjRgI5g
mcB5RPXO2zj5+qEjCjBx08/3zpZv1u+P3S9NISTY2vp22Jj3GLjYolt2TcoPvSOrrQ7lHwVSHyhJ
kXlQFa7rD1Y0nQyFuCVWV0QfBrU20RGtLjfEeShJ7BT22QbSV4sdx79a2mKP0/ZsfzYSYKDWJdls
lQMd746hKxLpvnwM4AFPSHxxHu3xuMH/7HYk7yE0VK5a/Bbbp5D+Wn8/augMoiY+CkkI9Dmw07dx
5QKdPcW/Ss4uIS52Lf0S8Nj/7jnZWweI6xjNuSrp7DB3rNg5rn/R+ENd3WS7Y0PBKQAlDDwJr0Ls
RznlK+tWknYxaezz4wei3ADN33t7gMfmh3cMihI1J+/iWibVejTc7SreZuTeevdTEnyG9vDsuY/G
LVZW548N3ly3GUaObRiaSHoH9fo1UVbbjZDang+tDJyGpgc8eK+o9v56pkCPVe4n2J9tY1cVJeuY
QLR/UAkVNse4JsNNtYud8kzIeuMUAIm3bMxM+458KyDfOd/kZD1QD7L5hK8CHimpd4/vz8nNU+L2
d8EherXT3h3XIoyhiQ9bHfxfd2hLYVYDkJFqqIqKIV/WfepBZAhC6LXowVVcmH5PXsLj1JAR23VC
zBvdnWDgrQ2Oahui75sTjrj0mZxKGiuljFWrBXyklFBpF55Obgg8/cZF79BttsmROSu3FtxoeuDc
IL54Y4L7Be9M1qUnQSSmJmgXA3k5WUAxCKlHUKVcXxfyQnMPJhBmQp4C4ixoiKJvYBxcaE/Pdugc
gHqjHItnGIuGdb4G/43rZ3XtkhxzB/PNOh71Emea5+TXb+kpIjvJhQHw2FrI/8CWgpUqiqzogKi7
ZEvO20BuPb87WQSv/anowkNilD67Ra97BDys4paLILfwAjDx9k2TEeW5iJrEN0ETyO5pgDCI3S6h
+9lxeOOlKJesXT9+3reYn9wrmRy1OTIU+57zK3+Wfy5zH+agA7+SSqxzmxJwi5wd7agBuL8jGYeM
zKPD5OKAIMuEKgadZxeAaoQcbgT6cjj5DkIdWWPZ0tPOEcnD05qHr7igYRfJHXPP9s9VISXT7QWP
WbzbCy8TZgegDLPPO2G6vjztWtcN7FOEPpKU/DohAXHvydrZaKvtU0AooOLfB7r1bV67zFcPOOOB
LvhjknFPleOi7sHfs20f7t9vbtYF+Y3U0t1lJHHQROm60POM7tqdZ2PVFPDffGKPeByln6u7njoP
zlbdPSA0kNvQvv9EsN5sP9YfRxER6pdCDocAKdjadK5rtHy9AIZdopeWL1htBcAGZMGSe+PZh83B
7vBTX1xtXeHagGG1xFXIHhsMsxveCz7Hmr7uAzNfGo0SllFPZZ+EOjx1U38+xV0YFDtPrXdB2hfT
ZcI++eSwmSS9os7bCS0xAUGaltqNbb+HuAsOqOlM2ZpmU6RWOsHViVPb/YLxv6Ic8qUP+j8l12Ph
LOPHYO+CvXm+/+XfqZvn1cHeFNS8rYmzXlHygH9icgZtBbrj4AfS1foBSzYBk7HmaSvHGNkXKCEw
TL2dDh2IirxQPPHC8mqh/K9gWSpGJn6EkmDwkzrB0lxcWEoJaVD3bK4xJirY1Y53ykvebE6L8cda
gL4yQNq18Jqh067/eORhOsvrJrKUXGBV9TdHjG8evDA597oGhCd6ON+/JTR+xTQDFwF+AQIA0XBG
h/HNVmxWmaWBjoELX+e8KG8lVoIA7TYFcLmAlnxsOSXO42fpXmeQJ0XGNTdVhBfe+EuKouO/GIg9
D0ZHeE1xPDLmpacJImsYwxzs2bFHlIR4fxIoRQwLvM7OYqUHgzrYISpbX0sLLwlpgXHOvN5EjnaQ
MLyFeFCuBdw4AzQHlbhFJLbvdmtjE39MCAsFx9iXHOqcOmPrUq7kQ1hM1Jv7+2qTOu/X2Vssuc4J
MEo/xFUpVQoISImbDHZmOLJHf/sbsXKsp8GzcXS8xUX/hSbwIQ3ZkLDrnDk7cfTOwmDBqA8W4In0
bYTCeO2MDk0f/xV335SYOCpgW2ujRODO9p6i0a5sXF7PdrMWcWACpzK5WAKaZv3+wxYb/AAhnpZt
CLZyWyMddk5KxNuImFQChL8BVCLCYW4pKM3pXb5c/d9Z7Uc/kcBc/Htca8cVlfEQG2z9h+t0lq5i
8CTffLFXMS+oPDXEdQiFlGyt2krrCk6+QyuFvEuwoCs+eMgrcK/fRnhD14+FQXhOZSm9v/gNjB0E
2P5SBdNBDigYnZ16be4l56F4+2uhMvbgRYKA6XQc4oAdOpgfwSod99E8/otJ/sk9fwuVCQORLBdW
O3wxNKHYJQBa6Fxs11pxOZqs6WcI/abEBIJQN9Uh7sHRtC/UAnRWi/F0TM8dp+k5D7lShDpFiIFK
LmWegjKhIBWF0rKkyc5dQFfe6raw8kFRur2uoMuh4JtBxp1EapAKgY+rX4KZkfMqBubya8jtJvpK
q67JkfEljWJaWLmEE1PvOlRUsfOXAkAYD4w5EluLem4IqNFVC++5jQ/Cxr+p1rx+Ps5Rso0XsVAl
sqcitg60emwaYMbofm7rgdN6n/+zTIFvq6uyjMQLILfM0SXdkJeZAGZb97kCSFiJyYMHXmxdrn/M
qDAnpzfWOPrYBn56skhAzz3pgdjqk8qW0SQTO6HrPwxvXKqTr2AO8oI35iDVJFbURIVatu5XTom7
quSgFuluuZs3Fg5sRurHrE/lyaFfTLaXEBGzsZoj2w+8FlyFR4SJA5KuF74PkEcMV1i79HeKOlm9
Vp3izrof72JzGmFGvxvNkahk68/yTl7v4b1Tsn1EjdS2MYJqA73GFtcWt8l+KQu9EAAbO7JkSNPp
hCFr0aQFtdDL8+btbz/y3a8cHYDk/zn70t64YZ3rX2RA3mT7q7dZPdkm6xcjbRrv++5f/x7n4rmd
KH5H6EWRokCB0JIokiIPD+l2MoXd5KOKdl2F13yGKgIMaihonsH4d0Z2rpIgiWPYhclCL6B/PL6X
3PDwq8P9hzJdCGEcUzbEA/CgEFI52ck4KTfdY7Cnu2qjOtFdgp7exSeecmd7GJEK/+wAyPrM7wSk
0M0JjRa85MXa8+Lbohn/ZSTqWDUavqd2PckhirkZnf7UAqDFay/n7i/jwjJBKzvaQJTtL3WYBBzI
jw/GK+/FtGLev62I8V8EeNtUDSHG+xXsb3WozGBS57qurF6hi1NkzJ3UVaRSJsgob/1j7SjuHd7w
nFCetw7G2CVUjAPSIvvqxbeR81vY1HiC/S8+99tuMcYNbTxSXBOspHIap3A6ByBsuPeMP1B5LYy/
FMUC2tNAHFU43uGMHmVTO8iHACW3U+G2j6XHW9da0uObMMbIGTOw0IqA3RNvxBcCQ+LtNFQ/RdtF
s+Gbsp+8YJ/aFPbEfu12Vv6ubgtLsI6OrJgwbb5pVbt96MmoQ6EI5vjuab/tX69r0Vr669tHshYn
7KUyXXZEH9Gs8BzJKH6h11kb3KLfhnTTyWYh21G9AWd8LN5EkzmrVjhbNbHSzPFjFI8AnJ9KJw7t
eN7X5V1TbUjJC+iXz7hiszTGZsXYSdq2KDsQy9+rz8Fh/Kp8bhxyAEHwNjYtbNCvjwqEKJH7xNmj
9atGNRlNFgqm1zAHOVI6qUWIg5ys4f0FtcrBbFEwz+1oP3ipjvrebJWz6URn5Qaeq8P/JuZwMOzS
5nzJIunHNmAGLEWYo0s/xmUSSZADAZMlERjHPRLlIsrgqN7+qXa34zZCK9Mram8Psakc0AVn85qa
1i313+IPYSx1Lte+EfZ4VsmdlfzB4NFsh0v6wFnlqtW5kMIY6SApqZgH2G5i1R+ClbwiK8/jxV33
BBdCGBOdghJK0mMIQSTxRNGkE+E1OJyJeXf9yFayIZf1MpbNuiMVqZUScsA5fC89yHgBbq9LWDdq
F0thrPRcZ3rWLuoJp9bf/HlNt4XNia2528XYaFlFa2+dQ8aEyRnitjz0++bDije8OQirV+3vWr6+
4yIlHoQ9amZfGgbtHnfCPXV75Kiu79i60VM1WaFIkCnI0eKaXUiJFBLlXZkMSJuCW8R/MhJLPgAr
grBad9Ot9bq8xySgsxRkCdSnevPBUfH1IPPiCxgdV8I0aGc5HM4vY26CSjDY9wcDyIWlrS42ySH3
9BN4KDF5Od9wXxOrxvRCOKP7kyErwphA+NihSXuXm/7RMXvH4RjtNVgr8M8aVRUMPjUMhVlkFIed
HKr1gDumAKnQRzhTkGlYY45ZbF60VfaVqc52+9zFZnPGFMFDWcFskRhkkfQ5ecDf25KHGlu1Lhcf
xSwepR5tpmmPuAkzm9LEUs6PIPxvnq+r2PqF0UUZDS6iIotfs2guVAyzZvIoxQCR87SfUUl6tR65
hYZl+344Ax1ugBCKbgN21LmPoQhj6I/LSvIX+nZQ7tIbuhvvx8zMMav37Y4HpF3LJ6hoiZdxnMgD
KRpzoAX611XBT4dz9Jk8LXNnl8xyZB3d598nVHECU/PEuxm4m4dwU8YmZ0sXH8+uF6SiqEPoElVl
mYl4p4IUY0yyAaZ0Qn9FfU4ccFYeCYa3jpsHXqeyuBiBa+IYsxoVYhnpSTWAbgazIaqTO4LC3wf6
yhI2Ko8O7avW90OahLkKqqbhurDcPUFeD1WuQ19qe3Tjc5tZgWZRSEu3jnV8fZ0RDBavBB3RH5xt
XVMj6UIyE920/uwXUd8M/6HFB6LquGQ2MAL3Q3Ils0KGj+MS127gpUAm5Awm2S+EDksNfdOTj6mp
piZxW56RX7NyUFVD1rRFayijLn0yz2kNAnGg2XRTxjjAKrca5S4rMcOYvI+6SwXDQqudZYDrqTj5
6WsmbCftPQ4lsy/3hQh4Y973Ji22YohmfsL5wJVePxUQ678fyChYIxWRXC63CVdJc5N9YAbeHx+U
Ga+BRbZpxaf9XAtGLiUyXpzGeS/rAXZeBvNdtU8bWOVGXlCIgv9C6e40ewYKQqHVI8YHHwWX1XYt
fpVgE4lBqaFSjfmAMBJkbYrxASr4Ko/3BpoKRuskcPO465bqryB9yfNemF99qKe5XXTsCczuaIp6
SUzFMdz8QQR3+V6BJtind+lQWl1uxnvjtvV4Oa61KhyO979rZV8Nci/1CanwCYeFz7zfDX8qr3zO
D/Mm272jixTj7bdO7GzjjX/iJZLWwihJoRTdlaIm/SDEnVNfStNywpO6WrJmwPpx8SwrzeFQ3wsZ
zFkqegoMXgEZXnubJ9aSS9kjcNk8Ii9pAkIj2LyUx/qN+SuSLVf5YlUO0zAPKESrhwyvsAUs69yC
sD30BFvcVb+4hb9Vp3MhkrGOvp+Ukx/DydrLWLPmDhO7wTmGVmNoDZ8MZlWaKmNIqkoVQ9GZPSVz
2mNKiQKXvnMjYuU26I/ozXBs3+L9xEnurL7mkCv/P2Gsy/G7DPwpDYQ9aci1oDYsYnyTBGKilBcJ
rmbNL0Uxu0ijNAFXrTSc/U37AQKp8CRpu6Zw8adyQpTjxkd1MyPtOHScSstaiRPTc/+ukvE2RpdO
dMggunU18yaWnLY1gZNI71pgMoAK5wVJq5HfpcDljC9MT5ZXWYJ5JUuOKRaRYoSBA82aKQC6+L94
bpUuA/1kXZMoE8omeJNNmaEuASCoTACnWt4Qo/Vbsrehw8cVrD40ESgoEt5g+FEZ7ZQTKghgoIFV
GWUAgfVO6GeT1Ml8QzPMQDb7rjBau8w0kJD2fhVVZpvWYo1BiHpHHb+T2k9Z0MTf17dBXsT+CJ3Q
cqsvU5IN6Qvyd7HhZE6EQhyS8ZziyaZYYvcySftUNsduMI2wcHVwyqRvBASsIjpr9Pt4/t0lZiXf
pSgRpS/qu5EC065Wv1LxTspNaXpG6s5paq+QPzOpslLAMqVfSWkmBMBwM8ktWm+mZgeqBo1yKvKr
hhsEOYiywQllsGsp1JhogxyPZ4wcjOmf/iEvQEv6njzIj9d3bf0w/0piC3OVJga1JEFSvDNA/41O
jODXNO4TzMLC6b1F4SZGVmvYccSuFFhVVOf+b4Ff7YgXh7VEawHIyUa0OorA2KFOJ1v7lpvpX4t0
lrHJgGoYGAKrMbFVPMozEVBDPkcYZDqfmlteLuzrtcFq3aUE5jLoslAkaJ8Zz1oBvKrgm3RyJqfO
0Q4S7efjaJj9Lr8pFUt9kcJdGm78En0tGM4Smd24BT1bY0myTWSMFh08gnxaDG2dranc6cFG2GMI
ZE9PqW535dbgPqXWYmPYRJnIighElcoaRXkgSVbCkdZ29un1gkV3JeatOFb5p/f4Yd+aVl+KY0zi
nCtDLSjDYoOXl5t3zkEJpjnPS11Edz4fkDTlJjnWNOBSJpPjmXx1bIBUHzA3HXnEG7CBFZjvQncZ
yDuOiV3YiP22Ko+SZzXwvBTLPJHzssuieYbYAlzW4IO4AYUCTJGpDIjuFXuJjMh2AKCxOhSH2o69
wkGVk5NeWrOIS9IFGDCqYXw4o5uF2vmZ3pAFXvArtTVntt7TDa/fYjWHdSGFzdXlMR5xQSUPuMqV
+etGMFFCsTCqrzXbh+QYH7SK12KxGgBeimTiiKKVUlBEYWGTo/yZz7b7ZvdHxQ5u+42yTX6HDsda
rcVjl/KYezIKOQGSE/K8EvOVotL6M58SDPpGQWZ5n33w0p9rb3EVTE6iiItJMC37e+zQCkmZTT1C
MqX3UzvU8EIdoza1hBn0jdfXtq4jf0Uxz+Nh8okkdjpS3hv5pVHNSrM1NGkJIPOV3FnhSFt1Nyoo
DhUN5NE6IDTfVxa0NPJDBSuzEdo298Xet+Fe7ukh5uID1zfxryjG9nf9JIhDjLBowrTNcTdVpm8D
XYASWu7YzYOwA2iApyhrD9vL5TE3jlTzGAHgvDxsidWdAud3Z8+ATuTc8r2y6ADreC5EsY+guhoa
WZAhKs2gF60lKqGdUksEDmveJ51d5qmTfoyZVxSR1XV26wzzS6zP5gAOsnwvK54x2IOPDOE+anZq
EECVrbpz/c4y3jrjnBYHnzp9+rsNX5rSM8KPGQQm+XZK3BAcY4FT4OVV++pxUG5Ic4rHrZ9yxpmu
vi2BtNREzVAVGSxB37UFiWNdT8HCfH45vBFqFUB0OtadYX+WaJ+zuSClr6iD3dNLeczx+UQuml72
R3BzT0BBGuAeeUJpz97d7+4169Z5ftUm01KtdLtvN+Anwejk4Aa9CB/X7+RX0PXjO4D9AMxOklVN
Yb6jSDDuNteH6fzygpzFDAJV8PrNW0AVRrSNmEfTeY+BJug3D6VVbj4xWRy1yMPd9a9YfTItb3td
lnRdw4X9vvtq0+mFEfvIXKBqHZjdKUSvjOQG6Bms78bN53Vxa80rSwjyX3GMkW3JTHJaQdyw8L2N
pkfRNAm0nyNb4hM5OtLrqcZgydq0jprlPC4tUmbmJjawKNe/5AvFy27/5ZcwcUpRFLk6THjgeLpm
v+l/kjvDBQ/NvVYerMfP9n06orGVhxPgSlW+b7eRdm2flZBqB/fot262C72n5IQIJT9NObakHvw0
oadxnhrrocrFvi929CIU71O1rgjIWc7TowyOO2FH90JkJro1IulJXorbEeRPr+1T+1lNgYXW4sg1
zrPyHJ9oCnBOHf+6vv2rHuniexjnh/bNMGka7AOoXHNzQ1wd1Z+SN0pFWbbz2iEznqgxCG36GmJ6
O5mtfEf2WmcGpycM8+qdZeCEejOgen6/+I7Z1CztLdpknvRyIu7m1XgHH9sG0Ayr/yTuYJ9eiStb
dzxq29UkwvLCxrAFKqmUMprop1mS5CRYnkk92qZAJu70qAAEXEJWriRG+yIfU4TKCZJm18ZjED1P
yW1rJS4vWbHqIS9WxGibpmBiqB9H47mrzbd+Vx4Us4lMgNu3vD4L7pIYRZKnpivVFEuiXnLqTp03
n4wNkHuIgc3rKvvlbH8q099zYpSppjQz4hqrKm1BdXyNmH3Qm6O0EzU0uT+M4TavzHKfZdZYmxXa
8OkO/Pf1PohdrXA5H7O+xWg8Qt6ZAqbCfIyRI66UlvxMefT0GVyWzb0IPIh3C+dVuJ/6FiAZpC0O
tTds7euy/z8+469sxmPTuSOaUmEjxtrW38fuUN/WilWBu9Ch5+JOddvQVaT+fxJLJc0QJZFIhK0J
jgmV+yZBFJsk2ya409qH+CML5I2cOXkPBOtRDX/LqaWo5W7guMnVR+2FaGbFeplHtTItbss4CZg7
ByaKyTbUw1TaYsxZ57osKqH5RFcIagrfTbUaIFs09jjZ1u32GKnQmtUusz+unyFPCOP2FcPHvJoa
C5IWeg7QEKDfOuMsZP1u0r8rYZx90hUFnRfriwQpfNuYWO2NMm3abD9NR6141APOFV0u+48beiGQ
saSzUYNlsMOqKqf8kPeiJfNi/7WUFkz0fw9H+X447WxIddpCgmra1T0AwrChIFzYJJz7vf76vRDE
mFC/lBsllSFI36gSGv4m8K7k1quELpbO7p6XXAo3m718/M/tQ7kOlLwaKhLMeWUgI00w72UJzjBc
0f9UIzN8TZzb9D0vD5nNLRUsNuqaPOa4ppAkfh9CXqt+UG14LN/y2eofjbZ6uK7t6xaL/l0Zc2yh
ochJ3od4Y/wKRhNjQhQb0Klh22xHTg2Ctybm3IwcSBg9NhDgqc8RRsDf+1bz77N/EC5crIb1eWAz
VNolYCCfyWOIcfMYntYdAlv44GzbqpO5EMQ4mSyupXaesG3R5wuMrLurAP9E2ehgcwStXisNE8dE
siiexqxoQv+Un/vF4lqTU7C90azn7Iy20+tiVoEX0Oz/imHW08uB0sY6xHSqqYeWmgLWUmzo+Tn5
aJ3spRFMejwu2VgkZT+N0KwOPoeCbzXuvfgCxpH0cy0FtYoviPH8AfCiccWNboIx/vpKV+t9lytl
HpfoKyhbvSqXDQ2t2PVvdVvZvaZ3w1bkKDxnRay7AutuLPsNJBVOcAqte3+bgMaK91zjSWH81Vyk
cdzVkCI/hGeKCmZlE5c7AXMVB3SxbawFJKEfl5jgMp79P/INZvxssj+Gg0nDrnCXOqWH4jPnnBYT
98ME/tUHnTGBRVY2Ac0gsF8qloXXboONvD+hJWZ34I324e0hYwRJQgaxCyDL2CYYWTSaqnNUXniM
zzwpjAFUIx1YkOUqS57QAQQYmORB83RQyF/fuuX3sDtHweuKxCnBCDTK3KRBbBtZmZLp3JJedhLi
13aPsYWbvhwM3imtRUtUQckRNNbA1LCVulyd+5SEGeo/ZnDob8sbo7RjgHe0jegUyB+ZFMipg+5b
4dv/9MC5kM3W7lAJVRQlhWw3vQlv/PC2d7pnsqQ1fV6da1X9L2Uxt0ylU9QYJWR1xUGZ39C6noJq
qtulju7bCbmljZUmO/S/4fYpm+vnyRXORB+tr+Wp0aDIVnz63sGm1rAByBAjQkanRZeQcceRtxYs
Xi6WuXoTidMezXbjgsILnJfIESyyU+/yQ+ojHwVc1mfhWzxOmtW4ji7ASqAaCcEbCmp9kYipdD/q
4nRxQfeeG83AyN5TM+otdN49fAqcO7IagV9KY/xqJGeJiAEsKJfb06lEv9cmQEJjP0+8kGTNjl0K
YjxrXQRxQmmOpKo827UjmaBt2n76Dqi/eJdx0YMfF/9iB5mLjznTtRg1WNNLftQwk1B5lzPU2nqH
pyC8NS2W7uKoEhqFsDIQdMDUmv5ZO0S79m0LApWOCyRZM5oX2/dF8HIhKg8CcSoniAqeggojFQWb
C5NbLeFdymAu99SEaZQOkPE0WC+H5PQmoznJjh4xsg5Udw9Ihj1dv2GrmfZLicyNngMdQ9d6mJPD
TWMlzq9fIJ8E87AcOmfFjienO1rk8BDYW2v0LMzru1N3H9za8Kqf+KsuLEWLH2aJ7IvLKXqlmwRW
sBuR3t9uA/dj2/O6DVbjrsslMz62rmq57mYsebJeMBXthtrUXMZuadxJczyVYQyJ6qctqSpISkw7
OqEuCp6lDx62cGWoO14a2gKqQAMF0hGMAdGHMk2rWsS9Vt7bm1Ryutf+F4gaj3iA3stodNzaD83N
gzUckHxygekysa+8dOLqEV58BGNc2rEWCy3ERzzZXn0Mb0XXxUQ7YC7un5FsC3izJFZfi5eLZixM
UvR1o8WQV9pPGNQJAsTfJ8u6461rNarQZVDGowdYVdm9zaapkctMxd4isHCGHSi7eM2p6+7mQgaz
dWUSR1ORLjKy90wDbZDhUPsoPu7B++QVyMlwXgOrGXd6IZDZO6M16pFEEEje3jRT2icBsGr39/ez
WVnBPtvc7M6hXQV2ua8ePrd3xa874NesRwtj23onQOeE9XAH28dT5GWdP5zGxWcxtjxN9IqmlQKn
QTfjYdpdt3SrFe+LVX/54Qv7nYaFqmUlfr1Um8FGedjvt3d3dxxvvnrj/67hy/ZcCMl6TaxqHULs
rLIUuwYBK7Ty+koW+8TuE3pMgCMR6YInYfaJ1KLcIWkH1Q/v5US0S2DErktYC7tQ6wXkAfSLiN0Z
ixIUSanEYzad8yF2yw7oXtDVBhjXWvMiBfbMCaCSBmqasF6E6PrX3bjYr8igYhYCEerFkTPotnA6
Ae5XlM719axKMRQqy1RZYnHGDtdaMqthTahH1KBAa6gQ7ZO4Vpys6IgbKBKaoDr9fF0maxCxMmSG
UTLHBkKswrpycAaVYF7XvKKZh43f+HiOSFJmZv0Ub6+LYpVuEQUAqIS+I1TnFcJEyTUpKa1bBdWV
2rDKVL6rIwxrz4rTPMquHnRWnVLkqFuOHWG15EssihtEV7WvmWffY68yBN0ZLCb1hPw81bfh+DsN
vGbkJYxXV3chhlFGScjTiSBM8eQY8OSm/IOB8ShIdjfxoJx8Et+GAbUH3vBu3uIYo6wpSp51SIJ5
Iugvt6PmaXs95FR8V9RSEcH5AoXEmFZAjL5vYB92daXRVPPQlaBtpJAGh3Asq12a5oiWBXBm62UT
cu72ml5eCmXuQhvOFHXdQPN6hRIbtPR43/TFS1D5rXNdLX+8bL4URAHpHkEBDBhl5grkrT+pQwK9
zI33yPfvNWOrg8FDSsk2lw5Jve/DbVjy9GV1gRdSmYgWU3TVbFxuQxiZxAC/sdqbwcyJd1gb/J+l
qejnwMktmM3vR1eKFLQFmUo9mtnivK14nTnri/j7+xmlp6VCm6nH7y/TwkzbcyA+UZ8HO+UJYXRc
SusmF7rlZo2iXWvU9GP1WPKgZqtSgGuTYAN1mHjGXQVGTAVaGDC+RhA4TTWJVpflH5gU1rvXFW71
UAC/h5cXYbTZ4mPQl2MlgUvSi9U02YIso7LKRBD/BymASyvIggPRqX/RTFy4LB0N5IkhE80bcrHY
6YOIseo6SmfX18IGnouCYWAVGuXAP2MQNgeR0Fmlod/qHhCPjVNnFfgdQMhojoLR7JGsBHysAEI+
BKjz3wUj+46mzsUh/0C8ZxqdMH1j1D1/mCdToRl1Rb/IbC2IZmeMtXQrtlKzUZOcl9r6kfrHmlVC
RFlDSAAyhS+WooudleUhJ6Ew6J5anmfyFKJEjSkg2zkDNi56G43YSTCFTxWcXt33gMchpjB1Wpux
glxsU2xDvdkDQLWJSLTXGnAxKDye0tVPFKkBKiDEK4DyssqcpXGpRQLufZvGf4agKM+dQHxbl/zq
RhGUwtIrObGXBuRNSedjNVM8o/Wlhc8XBVsP5c6txEG9kShMUx0r+iMKUeA7AAOT3YnCrzGbk/uI
CANHa1e8qCoCOoa2FIy0QAsmY7C6Eg1iE6yiNuOtO6k2ye2ifw7Jbi5+t9WtqL5e16OVy4iIBCEQ
VaC/uBDfBU7RZKBTK9e8SRU6R0y1N7/NeLicH2/fRWVkXPUFsIZ7wgJ0taoviqbyqZdOlVcYToYM
kOS1WZhhyIEZGKE7T7+o/yfHSJIsvAn60+S3h4CeZL88ifngRvpwaAREtmYyOLV+7vRtJR2Lxs4N
JwnBx9bTmhM3fTU7XAbw+GhsigI4OFSIUso4D0Epm8aHVfTILBbQ7bT2H0RaG+eopWg0HhOZbKRO
6zM7BskYxn1IoRFYbZVPn50S9R16Zag4u2CajTIzDKvi1a+NCIlYyScYcqGl+Y4qgyCaIB6VWlvK
hOoUqln7e5xVDG/IhySSbTGZld9xZ6ihLclRjhEeiMMb5Of9vraTou1SR1CTbLDLELzollzHCbHD
fDLeVLBD6aYqZJXn60aZmHXgS5UppWraOW0pzUBKG1OzR8zo3+tlKr4oYeIDidNIk2QWaiJ2sGW+
oJldKiYgF0gyY5Pqg/KMwWc1ui5GtX5sw2zhveyb/DnVWgXN7E0ReCVVDXAkiEGZ2OVQy4+YISgE
lmAAymQ2GYBG9jQMKeizek1urLoeVHCX47UEyFhQ03LXtE33RnpBlByhjQplQ9Wpeis0TXulQZ/l
LrbIB6qry+dhGxQ6xlqks6SWTiqX+QPp5Frj2Nsf2FrMo9Mx/Q69UhJZ6lpM9C7UsywIQZae6jGe
W5MmAV6NfqOrpYV+ILRIJd3c2XIrYKCIIFDVVkIjvdUESU/McDamQ1H5uUVmXXLlfohLU+zF4cOo
0+ApQ5PfP8asQMGjRC8ZFB5dA5sxE5hEjWa0cyOo3hiRclOIrbETyzG2jaL3D9EgtY4fkn8NlP8j
FKOPNZWCvYVlG8KLNyJFH1FvSrbdk14oNhrCxMZtIx54hA1WFkmg24BzhytSNdae1CREWQD02J5g
yKYf0iej6nZZN3By8csuXVqABRulLO8m0VAIzp/JwGRRqZQkI6onCbiwqi351NIxCEdu7OtW+Eey
c5EEEwN3greoLhuM3U/z0p/7vlW9Kf4Ym+ZGjqvN0B+jPDPbXr0ZdXlD8rs2Md4TFNWvC2d9DmRL
BJLFRVewUka2WhmzMPuI/Pyp3YRS7CLxaua5utfi2hQj/NQm5bXBrGztN6HMdZLVgCapDqFy+B6m
jwIgBNG/vqGWhUH7sa3KEgOy+erUoE0Sw/N5XYUp4m1s10JjBcrI2b8f0QbkaBJeT7hyInIILP1g
14W+KNUipjAVub5JG52cBl2WLSGQRFfqWskOUhpYEvj6doC0zC8NbUpX742XRJO6w5QNojf5iJTS
Wi3dSW1lT6AgOBPaJN4pfVYffDWnri+GIUfvfgAxl08HLQg0TkHTE3Tvu/uP5q6QlSb2vSgFb0OC
Ka+hkD32AXGJf/T1TaUcjFqziNaYgS8ch6l28hLDqdF5V2a2KoDwO3DqQDTrEJ2XOu/7fmQDMVgE
FGUSWa4F0rtflEQXsWZbJwEJ1Mn3RPFPiEOMK1ds7hJHQd4zJ7NTD6lJZfg2sTkWNe9k2eBokU5h
ZDSyJG5QsP6+O1ILaKjcpL6X9aphFpFAzNCnnAhsdY3GQniDiBVD41XmKghiqJV1oCLOGKpPWcPE
o1ja+n8EEGUKXuQ3ZzUYXDUQ3bhHij4m5+vX/6ctBTGNIRtA4iFbiUDt+yLDQhqHCqGspysgVCKZ
S8LYbuqE81LiiWE8kkz9MNDRY+RJIMNr1Y1QfoiRxhHyI5exDKIBNQgmEeIZi2iT2csmpUqQ+Ibg
1XqykYbeBJqVDmDfVF/rHgx9aeNbetla6ZRyPO6PouAiGp2hBh6CFJR3bO9sFoNnT8rj4OSLm7rU
bEHRtpCu0ltfbK3Jr81ZVn+lcv8gdO1tlym/h8BsWwUh2riXcmoZYItMLX26v36+P4Lvrw8DztfA
9wHwyprBMA31hFZZcOrB5jKctAa0XTQ6VYWbqjsNrEBCbwf5fSaVoJRxW7TNSsW9EjdW3+u2mG3F
GnTL8WNcOIZx39WuFOdOOW5jUOlRHfPHy73eKP8I7lq+GS5XhFfEXv7AZBd9CyiUVOKbBXciRgRJ
A0BEUeEUsWbpBFsHehrBr3WOMf/plxbBcMMSwgoRRoe5DWGsqLPUBicjkk4DOPEnrTqBz8NJsnB3
/WB+iloiSqIjCSKLsG+L9bmwbamoBWIa9smp8nXdbrXYbRRxdoL8bapn959lYUXgeKZo7kZEwzzz
UmQuxEyZ01NVNqDNjqRtkPt7X6TAeGcchfsZT6jfZDH5RE1KywrsXulpngB7oWiVsYsJGG+l0d08
1F9iQZldAFajXUDihpNkX9lUJEMQrIFrCzUXNvCtfKgTMhfpSYiPJHBpcUxr0J93Dc/SLKv4Hhuq
uFCwMuCKAYyZxVkim11nRhZnJ7zNrC5QzKJ+LJVPJB6cOXlBG545hJsqF2y10Dhh6U+3pBp4tKPF
Bdk6GQ+S74oj62PqG22QnfBl7QNqceIhUxP57rrKsKktPHgMhLxwTJiZSxCUfpdSzb6va2OSndTe
j/ZjFQGT1WuYeKCPUoTFEfkxQx4Rjfh17XPUdU02gmG852QRVE+sGU/9AiRt4EA/+RnGWcUOUarE
CoXY6gdkDCT5DtMyXv59uXTpINagO/gHcxsrsZMEo5OzU9AWVjRDZ+WNFr9gn92kQWdP/3RdHltV
WLaX6jpiUzwqZXTxfd9eXZqKXB7V7JT3sUyQ9hjCQLDLYhzy23osYmljJPpcb8Fjl+gf12WvKRA1
YFthfKiIDOJ32S3q2FXTzNlpzqbQnKe2tfDayu1/l4K6Gq4GnvuILRY7cWHfJCEpAgHvp1PS5hls
GxEB9hMn57qUlfBJRW4fLh8MKxilxRJGBdlAsqT1wcmtUFNTQ6sdNlPab4kqW2E4uoIaOC01w0x/
EPwOxLO8yGYliFaRCTUwPVEDwvtH0EE0lBgMdcpOUYAJooTGrVtp2Ylo2bsETgG3G2dAOgoN5mhs
fStX5netardgb55cv2noJm/T84irZiV4jJkoTgNb00qdo8mZ4kYovf675zGAHUVFV6Vo/iGMha7m
Oo+SBB/cGoJLk+gG3Iddg9YjP+Rc5DVfoGvgZBcBy9AIy8xUESMxwLeNraldKu4BmnOiYR/nm9wp
eHDZNdNvwLeh24dq4HVkAlkUyKWOkD47SZ2fPOmd4dsLXuN2SA0FmqdKHM1bu8F4LeMOo/cRvVTM
20nrZLSOZbhFJP1jGIlJOjuDMx/2eSByvI28uja62Hp0N8O/MdaJhlpeKbOAfYyE8i7pw+EgBSLZ
qoGRHcM4T+y+LQqLZELtGJkAK512ua2oYryJaV24spwZR0T6sTUAsWBpQ9TbaVALd1kQdCaQjfp2
MloNI0xD9RCoVbJB+fYmqErBUeK83AyxHOyJPACv1Fb9H0UPweXfFqlVkBqdekgI7iapwUO30MAQ
2Gv+NoiSluPb17wCUnCiqMOeIJRlDrhPoyFHSjE/dcL8B8H/OSS+KYqJiztkKQ0YrQk6cq+bl9WN
R+kXIFOUYxU2P54Jui/VY52fIkM81CJ4vIUjxpB4Wvt6XdBPbYIFgz3GW5OA54G9KUnbRkI+wB8U
CJpI62Yi5q/CeCSzdpP18/m6tJ/3Ek4diG8JaTqkLXRGn/wZb0qDlvlJpr97bVtVVpKhRXf4VIL0
IMvqvaI8Xpf4o29ahLsRZWDMVWVBw/woMI5tNJD/x9l1LTmOI9svYgQ9yFfQyFNlVNVV9cJoS+89
v/4eau/uSCBDjJ6JjVm9TCUBJBJpTp4UytxR/BZIb6EZwJ4UcYH+q/YzVAEyAWpjuJJegluyJHVH
uyrmzpLfZ9/4KFPeRFJoAyVtPjaUZKrU0JyPpN1Yp+InWtXyV91Xiu8eUCQtOBgTdCcNSq58VWrv
2rKWeSsLWjowYaLmAKcq8Crs89Z6aYHpfF3qcLUxpjmmBSslzavhgr5KQ2nCakUTl44MURxqfdhC
/MOYmx6zPiOEXqDc5NXdcCrVk5cOdqwjZeNioocU2Q1+Pz60+Y2D0cRY4KkpQMTzyniaQ6uKGHrh
pY6KmeI5iCDVr0LL9oAlVL5v6QimH8tbyINC4NQeAMI01KPYxK6WiAHxCj1xfJ6rUYsoKvcjCeph
73W5+wYIlNYaiRRprz56dlX4aDHSoX2b+YXpK322lhpdXL86oWawA7rIRoOgQtWR5y9SPCkROI9D
VAl9kIGafQs6M63Qs2dPThIquNxao8Rky+7DC2yEinocTA8SUKzkBlUSngchnqP1stmq4HOPNpLP
/3WYjW2GJ4pCFLYO78q9i+YKfdNX7pA6nbDteEAYwpcWpZ4uGw3CdxsgsiykNf4SlDEZArj1OhF5
DVAoNuEk6hFaQIYRtqdTkCU5Izpe8TyXNk+SBAEZWRnlCJ2xbkXq6a6nZ6lTYip5Bt8vOsWrpf+l
+y9JaGMBwAB1Zjak9okrSPDZUscrRiMK0OLGvfTuqwskkje+PL4X81cI/IF4+LBvUGv47PfnVHt9
IQ29hC2TYmtsZTi4jSGloMppq6/HohZSaMieIe2iIQhCuVZldKIIhrL2iyJzwA94cL1XPn/DcBnZ
A5EFXJvvg/ZV6aX1WOh0IKy2A502aQaYCAFovF9f0ooVMiUZZCada1cE9OZhxxf2YynLS5vafKZi
C/rBZ+asr4gkVpkj+LkRFagaP/lpYbhAUG4Jn5u5plCwmj+WuqSMIBrHFSbAzitsoqCV6oiMopY5
MjnkySVW9iW/lo1YslO3Mpi3AXkctOS2euZU4UB5fzfmmxRkHC1aMyWjWcsoLmn+rbTpa24Cuwqj
xYlUermjK7HVANaakpxK+XtY1VtFyv4624Gjgq+CTmoM7wAG714a3zVhyLWI7xQFYJGwhp+nedpa
BW7hhgkEs0o0HU4K4HTMmuJeKOoxjXLHU9PUqkYigagM3JuboU+CbRrL0sqVXlB5rAnRMXiG0eZw
dZduNnHUwxiUU03ucFnu2x7q3jQIxDWw9oIUPFxAQU1TT4BiYC5Wr2lBiNmDpSP3ontuG3UCK3Kr
2PgFjUCRWQT1Gjg9IIkRM03fjLKiL500QlYWTBq9f4z4i1x2CHDzpxiV51oadtP/++FoSepUaKw3
HthPs6S1kco3QXO2ojgzrklUVGRkcyYmrKmweU2M32wx4s5WqbBmpyVN/xkPURAaediiHtcNcrat
CwlkwQ3KAqEpBRFntqGibmQpkwdTaJJCob3rku8RsBHf68EV961X1CKFFpaVMYSD/ByOQRkacqn7
lst3mKgq137Xg76jAlxzUDDYm7Zg7vnFNaLs2Zwb1qqBwmf3O2y0vrdj1e2alyxV625b5mUk0aIA
lQ8lnS4GlkfaKXOZuhF+eoMKPEUurgG759mTaY+QYkO6G0oPPNn97RIjHU2eua/Ciy2kHfpndy5m
BdCh6vhdClSjQcYaPCiB71cirUpPsludH41R74KjlhWrFGaztCpebR58N4DcAFiHtMn994SFj1gU
qBsHx1TTLJZ2WVKbkr4RYskkIkY/jYI9VuMGE9+ex26tqXxmrK/ikexCeAlErMKYgSCNBa0hsep0
lWenhSogTgkMH1T/K57uzGJPgpA1gGpOlTd18vZvdbMIm7Adc9XJtBRgmIQOMeYxKAkta1sY6mPn
mo+foRWB7AwvvdAlwLwy1RlHnTYCijn5iVQgXVHQfBv95vT3x/Lmrvzkf4G9BqEDskyghbhfYaAR
v+543D4Aw1tLE/jsIAXyn7HxWhvNBDJmB2WjfKkKxUf3mJTZedepG07hixUnd+lMgdrGoaI2DzmM
SiWJL7dRNgBMVgpmo29kwUKybuU8l4UA+oJDhVPLuhZw0BK17rG9NYCNFSqcqInD7v+tLzHtKaaj
/1cKs6eJjpSN56aQUu1rJDVJupGVFQdwrihQfSTCUShEvgM/789NJrEPuJ4sOW4EohLZFoWtG+3y
Mjak+F0ItBW9vFZk7nw/cDaDU3eCn0y3gU18+HwdpKUSyg5cKFAz4nbnuTEovJUEz2L0NMifvPjO
I0XNY/5AjbxV2Q62OvInTw4tCYTVj/V2afk3n8OGRLXq9ZJX4XMk6Si7hZmpx1p/r0W7Dw9dulJj
mXukgCnB6QCMYKIuxW7fbzZ0PwqJwhEnqXn12Ecp2uJzwCFdeHM20KalIyYe3gI8Kc+tkg9GQdxw
xS2e+Qj4BszD0VH3nLiN2cSMKPkRkKGEODHeR1S6zCj5eLynSxJQAcAbDCyajKrS/SpBzU9Cfaw0
J+fBNB7hspt8nK9NBlk4OaQoAC9FPgaT3liTWmVVk43YaydrOpuTfgMAfOSCk7wTg9hEmP7XZgUZ
EVRQANwA1A1M8veLagMuElsQu4Ntmt8r4jQ+SOkNOVPlFY2cmxZU+RCT4d9AzgJDey8oFaNcEP2K
OPzQHtKqDlCfD54FV1+5iTMXeKom3shhL75YoVDBQ07UjVSLMaY3eAcY2cq7NZ7S+SM/SQLkBMUH
/Lo6JTePXwAV11phIE4Ko2BrTSVR3vNi2gCLbLqxy+3aenS3ghAooFztObtpUgXmJ10loF3aW/g/
iC/APg07xDiufFgD4Oq5qlMNHJheayNJ3n3RShP54oZOXWzIaIL75Rwq6WvegzMlcSbAaxwV1uMr
MsvuTZ1heCwn1wNGkG2KUL0CiNhK1B3EKKgnC2m1K2LSbQcpjSw43i0l6L22i9ojO3cQ/5bQBGkF
BZQcIFHAiUhIM9zrmK8WeainEM91umIi1WjmBG5gGpIjeLJ3YIWnKjj+Qdb3eNmzwOGKq4IJRGJz
QqAx9q8qM14JJUV30IUcUSBQ3EMv0zV+6KXNVbCn/5XCPJsBLn/gTVL4Z95on5q3NgQvhf67WKvT
LKgTYGL/CJoM4Y1iC71Yy8kIQVJGkSp8j3//7XahOIAwGAkMQGwBALj/+yEeZrR7KI0jD2c3+FCQ
lAzG31q6c5WV4Gm+ZTLyczrSWniW8C4x1s0duEhpxrJ3Rj0zBNDPNFFvcO43pFiLTkbuE+T3/FqK
e26BIHRCbk1TnAFwYJziocNoP5D29Y6gvAAvBu/jROKnVB1WnLW51kGOOsnCeD0isIyPVcODDd0n
vVOg+7IuBNpoqdGDs5cIr0JQrDhUVyNy7+Fg5tuERkPCE/VpttyuY9xchFLF4GBoppV/aqAl1mDD
jUKmjUwjFdNrW7r5fHttvpWgy4q/gMKvN4Ht9zT/3f/On/M9KOv++lXBR0GRyAT7xdVnVDX3+KZy
u3Bw0KB07IDoyLlh46VrNA5LW43cJfp5ZFRKZvFcr4Ulh9Lk4FRVhMzAk+8Du4/ZjaWR52tLWgg5
ZHIrjHnBGg0NGGqfDg4ZfainwWelqfPeSYqTP6n8vayOLZcfs3wbcCsaNb/4kAzfaAoz8LKxbcQ8
x4N6PqoHx1d3AeF2aURVIJD++vbfCWFu/5hm6CHmi8FB9nZD5IDG3XBojp5vjdzauS1cRaCv8T/k
w6a+b8Zl69HXqJOoHB0pBOg1+JQqTDjhfxBpxelY8IAn3m74noBPCIidmBe4JLh3qdqMDleiPYJs
tA++Rj+bmcHHN+vYSuMVv20h5XEvkXnrok6MhjyARNKMtiZnL83TWICHBvmoTDD77Nhr+TbFJL92
RfI1CGQMAXAJErD+EwfILEhEL04T8GI3Oh8fp4Dap+dDRr/OAT3rNKEFDeipN+HiY44gGB6sXWRF
0w/q2xPfS0UFil4p6+nl2/GSfWBaWGt9uvTNpwMogsoNAuiNbyGvTQNTpM/gB+ZMYr5a9GVzPO7/
PINW5M+vP4818trf+GhFzMta6lpPqg4rUjDt8WwfDq0tYp4LAMSGblen8QCYy1m33KNq6l/Vsd4o
ihGc62dj29E9oO90K63Od5quwaNvYixbGJUYPe1N33R208Qqc0yOS4G3V9C08718BiyvGl/WXIzp
jzJCdaQap6ZW8AjM/Lco5LqhEGLeCUPkxAPOivJo5UmeMZ4jJkebHsojOmB5aBNhFoY2U7B8Khnv
CODd/JGAEU4HayrGNNFvbxiNx1NHflk53wUzcCdysns3Dk0SyO3Y6RApS5+qEW1jkzNqcOpfPiaF
/Qqgk5WdfEjYYsf4ozkSqFc6cNk0VASroABwfkbxtoj2Z1evPGALHsrdpzHGXhjCKCACPo2PJUvh
coR9mEsWlHUFPyWwqiFwpCqzwMSzYoYX9wSwZEwaAO0GQMr3eyKg6i8MUsk7pG2e2mybJrtK+xHJ
zefjzZ8vEG226C3HhAWYR/H62t3sPWCX5VCGnuDwrVnVRz1vaZI7EmcOYmukgmSR6tdjiQvGGL3M
GBELNkDAEmcUFckox7UQqYKjF6Y8JjSsMLMl/NPFCVJNB7XZR22384LkaUXuPCCceqinyTuER/DO
QqElBaMTQDAnOOmR07ajLCAhP1j98BPT2tEBW6evGPBgCcR6LHfunExi4f8AMIbiHFuaC+MGtrrR
BCesEHlEh4j7qltMujwH3EoGZJ6buJfEuNNtLtZC2BOcZR3S5jvvXUT+PS0i09+7zRpqYfkY9WmU
y4RaQgfbvYbyLakDJcS6qsEazzo8BcwtcRXMHwkFmqcuLYRfHp7Zx7u5tEbsFwrUKB2DSZFZY6B3
rafIqehoBD2duu3XTwS80SB5C75z/MqGLq0RKoraO4/AWUFx8H6NJR9EIwhoRSdBB2bXmUFFZTRV
FpqV4CUtTlwb0XjIV9Y4v/tTv7+AOZNIjEp4wu+l5rWvDmMYi07Bn4AzbaLKSoeLB+6dv95LyJmW
B48IVWPGuBVuLAWFWopOn1eGln33BULDIAf6DgZfV/axsiLwmta9f8Cmlf0jkTm9OO3bUSEVTi+L
aBRTP8to2n4AWMNJRtEXmxZz3SvdEH1CkemjnK+jV8TM8LPuf1YKCH518JHTrgBBHdSsCsgm9dRN
LBJDkdDksgYtXdQAoDxhLkDPj2CYOYssTMRGbQrRyTk7dJE9CEsztQFIFwrbm8YXEbT5uysKsBBj
gAUGripyJDCVgEbda4A/CDlQLS30zld+uV5s9Hpg8ZKZI0bmfyF4pTpaJhtS79EfsH2sFXMnY2Je
gLajPIYGB7YfVVDKbmzKRoRTrimgEMIo0NGN1wjTF94dhQeyRRUBnUHOlnnfurIYtcR3oQlh+ur2
o1OMkpEFjcmpKagReBynhGx4tWKMl3YWXEwo2k5NtzhO5jxVv8S4O2TKnaz92XNGBwkDZ8YKleAV
azRIqfS74kTz8Z4uip34pq7XDIghkTnQthDzCnP2nKlHeyjtihvMXk2o1u9U4SOP8jeVs8XgyEf1
3wKhkBO4lcw4zxlaKCISeYqT9UWJ/v8OngvG+qxo7NJx4hkAU4gAnwV45fv1SXEgpaHrK07oogIf
oXG//jMUOy6TDa9tre65CMlmZU+noI0xJoC7YFA1GqnQQMnCDvhRQZUYV9bxKspb9fAqerVRhJsu
e+NjYncjxliu+BDzu4HgEc7clI4HTuTKRHjjLQ1gQeBGLRqdWAwlq2kCdVdxpNw9XtmSFGBR4Bph
GNv8Bg6+PEqZn4+OOMK/HwJBRASpqva/kCIiZYLiAvo7WM+vdPkojYpidFRuTDCIFWRdWi8FK9Zk
/pZNDUT/SGEUP0t0FWAXxEltG/dHEnihNQQuvHtRw7A3V14bYrogD+8mUk5AiaC9jwXM9vqIMYRR
JDhuKKlfmaIPttCC6blRXL+kQBWtjf+YXIB7LYQfi5wTqjNXj5YxZGDm0TEyY4DTBeAZmizcGvOa
6gD8DFlRtyvXbLpG98IIDCYCNLRU45qx5SA/7YEU5VrilAlPyYCoHeSoYviieL9H7SCFK1dsvpn3
4phb3Rdcl+jAhgPiGIJ9fzBw4YxKeSv/vlZzL2gyLzf3SkTlSa49ngC+lv2M8/joB+FIG5GKxKcc
OXCcEhp605xl97PDzJjHN2HyOma7OtVDQGWBUIsl8iFaruoR/FwnQf/8r8HbqZ95/Dvi1tiv5vca
mbWp+Qvt1+jFYnUzrgK/4NxIc8bS+5GgPwYPnZusvHBzfYQQtHoCC4HoHRno+60E82rfa1miOXqc
BAaAvVgTas1oDaq7lVdtcT03ohhvTk1STc1BRIXysZZSIuepFfScuqLza1IYJey8MWyzAQvS3MSu
65GO2RpN3JIC3O4Zo35pqVVp6+FgEmKmXJ4aCZAADbmADxm8TOHbY3VbulU30thy4EQHlKkutk1Q
4srWG7cxvbF+HXTvGJXDuKIPC4UBKARq1uCpQFoQpbd7hZDHqgxaqdCcYUhNEfyIbl2dKl2w+FAz
x3av180masudLDYGv4+GmAaNsBGy5gtzBj/yl6glv/XIpdK4kQQEPygV+pFwTiSVDq5JQHkGLdgM
aMbJZNpGLVzSl8cbNj+eSY9FpKPgWOBFZN6QsQzkYQCaDhyW/QjsLN520ax7U3Z3qayt2diF1K1G
8CaiRgm/FAE7u2F9nOsKmj7gfH8L9S060JPstUJx0i8F5D2bwXD7aVr6k5+ItEm4vyaEQFcxZmbB
GCH2BEyNWW7FTZBzLpecVg8lEzVyicohv4YNW4hs0HGBcQxI8aEpCG74vV54BcehRy9QnULKaVqZ
Mmch5iPvol2Vl+6c+uWKmZ3rPepgYJPTwGICLv1r+9mNkdczdHx5bgmIVCvwSMEU3/IESSc++uQK
vV1xe+dUSoDlI7QA6wQq79hFxmzITQRCrUAF5jASrQKDiqRYTDcAfiG+1cUfAE+C5TvQQLLUxrvE
xb2o62ijoBbmBjtJzCUQpcTlXhbaYT+Uyo/HKr0ASELXgASQOLjjcM6s96U1AprqXJ84niYcOk49
lrX7CgYFmunvIsIgVRtNtWq2bhXbWUMT+ahI+0rQLKE9i2vo8RmDtjD1MACfAzInDTEnyz7acX2n
uy5gJuJ7D8dCAxXCp26gvoVWU6X5EfwUOkN/Is328S7MLjaoEwHLwn7jdQVFDGN3GzUSK3CJ6c7Y
ptbgf2QYAM5lT2S89Gs5lbm638tirW4BGCfKMZAlgVzv3f1TnvvMrExf3GD031qL0aRcdx7FJAxt
Wyj3A3kC1Mf93UIThZykYQ1hkmpV2Wvdc5RLMc0XtZXsYy2BPrtYjDTmyZeE1sthvXUnVf/UQ0XR
4QlGhM8RubjH5zXzLSBImvgkMPcJ6Fl1eqpvbrBQqgMX677rxOpACzzDov+lN2ssaEvLmbJekICd
g5h7KWrnhbokBK5DRDPSTUDxE/+g5SvOy6JCAB0Lv33ix0BW6l5MieV1MYGYEWiD53Fbgwo8MUKU
tNrY8F7/fueQ0QPwCQhxoCoYTefDRg5zLnQRlpSg1zGF9IeUrNiUmaOEFN7UAQK+UTiXiB7vFySi
/0Plc49zFDWpzE7JOCp1YrJ7vJLZ3JepnXPiqAPaH5LQlXQvpg5jOWr8mHPct/JJuMgCil5G83v0
6DDYe/VFaS00BI9rucOl8wLCF1m/K5oZBCP3ctEcVXKpxHMOXx5DVPgHRaFV9KUmRlunVHZNMQcA
T1hR+bmJQgypwVAjwEYjhco4A6VecIGSS94ZXe60HX/pdUXb5gcRPpTgr3PbYBJDdRr7C2cNGAPG
ahRhG0ZcOvrnLv3dB8JFa048hoYDjQc6R9ns5BXzewV+3pspyEI2DP81gPDoALzf0qb0q3LMmuAs
wz4l1ffGiPhz0U5NWCBWGY+18rMDKWXTvKBbiiY6uke4+gCusU0wlYk+WulEctCY67gwJaooawQ9
C5sP2CMSPJM3hniXUbVxGFVXD7rgrLnHKPeQIFNsrvqdux9cE6/YgznBGhDJE6cgNGyiA2Lb39DF
0XUY4xic0/Y1TD/d7m0cjgMIo121sjoBGv2r4ChGAI1oSE9/puVZBB2n/K3NJVBNjTyVBPDoTf0V
3hoie36z4Q1C7ycqXrwYMqMYfI2OqyGRwrMQAC5dpcicx72rr/hn4oIYqDhuNyodAH+zue5xcJHo
BQnKWRFxmevajPloN0WROcj5PO6pzopdk/Mm+eb2GIcXmqIPBApwtomH0l38Df3QBof4YsitIbTr
K5i7B5+SYibB2r2cDCajukCOo68c7bsT5xSTdgFq0yX+wEfnxjeq9FXOSruAn9SpPxqx27qJTqUV
w7egjMDfItxF4Qn1WLa3wU9FIR6JFp1Lfe+XF6F5Crx9XR0Byl+xOfMIBHWf6R+AFbWJ/4d5LcAm
XoDk2U3PftbagE3TIBpoiZV2okJzrzwjiQA1xIyv4V1w01PRt3+9WOwtyA9QggJqG10kjGUIIpJ3
bqE4HKcbwQCwBUaJId8kiPFGW0GszDcWtL1TvQt9VFNcwBylpw5RKWoB3q1Uqe0g4QA26RXx6GaY
1evLlXyWGxC4Pn7GloWCdRMeAJAUOhMejLE/JoEWcU6QC5IxyH6nGanuCdYYA/nPD1Vl1Ghnen8s
de4XAgSHXCugFbjOsxsmZGor5GLPIQOklRhwngeKaiB810pY+KxyaTW4OqqnAV/xFvBeydo0jwXV
QnUHPU9IIgIFrLEuHPJTiSx0I77A9fyM9jEYYAD89Y8pSgNGm+KitnGSmhzofGmaROCNVcstXFlx
o9RgQ3u8H3OHUgMAE6MTgFdEGZIN0jo/SFOi8ZiUx/eClXJib0AmIAF5s+Y/LIhC0hTtsQAdIOfN
9nylHTLcpa9H56qXJBPzZTiM/UarW9EPawSBc64erAmsVgBaYx4AAN+T8t34yRkHkCnGxiXnXEMy
GD1lWlGBQbY02oMKXwV2Q+zfcI+PMCLtYKYl2dZxsskrmygZLcveHpLiR4WuYXHlrs0jPSSB0IM6
sd7B9Z3tuCC1se/XSXLmXd3qwGsQCJt2SEw3Rx/Ml1A2BlFsaaRonqzJIU64lROfpaPgaSuAoCOZ
g9GMaMdmLEsrFk2lKt1wOf2Q1E1ACWoBv18Sw7d1S37abAzrlf/2p/yKfhrlJrT+dIeOjq31a+25
Zw0A+x2M1Wlqv22Kth8uH+YpA8zoHO2xGTLFp3C8QTdGSV8n1NtA/8SnDvQP1uH5sfLPcgCIt1E0
gNNxVRPk/e7VpAtVv5XdurvA4sVHtH4eExDh0PwQHGtLxwzFeiNuh38xvO5e7OQG3Ginq5aAWykQ
q1AXB6DtjhqNrbVGj5k3cV0dApGJmgtrZCutQleVktsM3UVF1oW6ey+1YFFeRxP5e4DKfoRPQKbI
Rn5MdVMFSeV37yci5BIIi+LUvof9GrBNxLJuPQb2e5hHlavHmo/HEPMqI11pgSkoQFfdKN2fnM8B
6qgEAqemFIriog+t5vCdRDA0pGuALHPljKS0Q0y/1gg2S1P956vgdU6IPrSET199cxgJCUHUTvju
IgHbCIKPCI37VHLEc2U6f1LjrT29hqfs22PNY58hViijeKjLt6pLhO6C5MdbZbvnV8y7Wwkupu1k
txtRxZRzRoVxRgaJMBhZrYJMWjZYSBmbygbcSXRNzWaV9Wktt3KYexwndVAVOeQ0BpyH99EuvwlO
sstpbaylP65+9qM1MYclRAMJ9QyywFFxvOgJPRdGhlmBfmRJuw+Yj/3BowqNjeYApK+p7sUEYPzs
ZbfxfDP8PlqyPRpWcNStEJnz5+44UAXw2ZC2J3N1EC3rzbMbwxxy00dyPEC/oVnxrrBOF80klrhT
6T7fuMaKOV3SqNtTYGxKiWJ8jM6b6bQ/cMNP31NAhB8r7cx1YRfEREFu2Iw6+G4xfh7n3Flg2bbq
LTG4E7fPjbUM3pr6MqFnQYbC77rr7gFzXB9c2/LMaiVJPf2RR/rE+AluoWYanPDuUpyEjUF2ayMx
lheBlBAcbOA7WS6z2OvqbkhAlQBN9X5b3/9UhxWHdk0Cs01N1XND1EMCwS0PzXyr0cT0zFUzOSnr
fKf+WQmzU0OjkhIsadAv+/wRGx8ZtbXP9j2xV1kmJnvxSNKk6TcG2QOIpezj64rOwSY0EyOlmHXa
bdem+swSaf/R53/WNO3tjaSK50MJ6aXuUlnhpQDsvuio/KpSIzfCjWcWh79OeTIS2Rz4UCS5EurY
xffquTB+j4aTnD3T+Ff39H/rYuO50JejFqiPHrZgtH/4Jv/pHgXjLcBZRSsP2SwpyK6IsciBmoKe
bzotcEtadmANvxzObLb/bueQgMIDDe48YC/uz0rlOa9SxGAaMfrlPeN9zik4SDBjm5IV4PcVUzpT
wBtRjCnt0p4UkXAVhZG0dmb431wztDnH2xnpJqmMYuWlXn5CbyQyhrVSPdHLU7+/hLve/BGd+v1o
+BgM+7zWO7VoLW4EMdaCuFVayRFGeBfWR08ojUz0++8eq99kCR5tH2spOBCahHrUXzA1OcZtivcr
27W2CMZAKJlYEjfH6OxDvBu3LY12Dnx06/EqrvOtHi2DMQ6CNCoNkpz9Jf0o7cH48l9P4EqHl0DM
hPJ73hB2oPEwM5rvRir+kj+JoVLZ1mzrU23wozKHp2i3V3YgMX/8adP6HnzZ9UremK1GUP2sKKAt
J3mPctZmMAMc42MZ18rfIyGMV6f3dVMnMoS8tyk9fblGDJ9FMUvzpD25stkb6BeznP0L1a1gw1/M
9He8Wb30Kyd9dUhuVlqiOBRH+tWQ6ZQ/ncC5FtF8+4k2lDcj2wW2+rLmmS+IRAOjcM2JYNwHm5bS
474KeSC9Lx+jjSnm9bYys9cVr2PJwoBRDunuCdKuIRNwb8xI78WBK+EZAKmgjZmxdnvAW2Bwm9hC
+5Zr/Hp8mLOhBTDS6PqGsCuNpcxifYsolbkhhS4fQKGaIOQ82RltTTikXkCBzzMSM91oL0lN+ZfH
oq8tkYwe3YlmlsqJaaCkMoxp8ac1Ocw07o8awO34gg//BFteGAHlHDQZFYZvEqOzxSf5tTe+R6+9
Ix8MIzvu9d2keZ4db8jTivc0a7Zid4Z5VkSlLZUkwc7w6METEDqgn85RrA7tG/ar5liO6yi7tTb8
WaXjP1LBDA5YEIodV8fkRq9TpQLbZAALBsQ8nk1CI8eOTc8CeyExQNSzf0VT/h6k8hQcKXRNG6b3
a34k/0hnXhslQaBduhiEjsFmm5NoCVt48Va/zyn5SjfZt2xN3aczZgWicohSAbxgYCeZjFPk5m3j
yliuQssdyHlAD11TZc/tpzduLW4QpzdsJg1MK0C264hM2UpvGTfg7SSYX4+QixxsW7LFPdoqzuUh
MEKH2+SWtX1ONz61jM+B+m+rrvK0fw8+gF0unMrMrwV8QI3YU4DngMTiITplHXX2aYGSMFWdtUFL
S7HZxIKG1CIK9jwASvioG5XqRzXxc8wMuJjifrAk20Ziz3ly6d77+fhGzwaNTMp7K4m50RXS62Eg
uf0Fk3hps4nxBI52gW5BCVxPhndJafQ0Gk+BZXFfoeEB8Ya219DYkovwtDalcsn9vPsY5v4qAz+k
clsOF93t+32aS9GXHBUyzYvWP5QhCQwXXQ52yyflRs5zeet20bj2Vk76yx747Y4wDiOG7QQgjcPe
S6+hvovBX4SJNLLR2o2Cxgbb/SQD+nib2MjfE1OPaWQrmsnDqK0VjRYN/e2XMFe7QSY8bhrSXwga
eo5yb0zjDbKtHBmqyff7U+gbA/rmvV1QH2JD3PDG8GO92XvBA7w7FMbLLGsxasAsCQcFmmiqZmvR
o2tiTwz1AA/iuX96rJJLb/btqhmPM01KOdRSrLo2M3hE3z7bzUDNxzIWX4pbIYzXicpYh6gAi5JE
CjoqEUjMrrWCXUUMIDaTJKLy+CTo3xr9V9jaavAS1BeeN4v6OVGa8+OPufJyPNI4xjmNAEBRwJOD
2z5m9JTQsTG+AifcndJduCt/eRaxMJso2JEN0Av0U9mIpqUlhrmW35gVWq7GAEBntJNeO2sYY8C5
Ne8qgTdc3vuPL+30Zfum/j3eOCaFNzx5xIG5lgRcytiCX+ofmcydz92QtHwImfyzAsMivJ6CrWxJ
CX3yzXrb4XicEumotXTBkkt8J5e55ugx+H+1JuhAJtWW07fklaRfNcjmehMjkzBXqW03nJ2goT8+
aKktabQU3yRhz4VUSr6pAfWBN+4oPx5IXtGiPtUT59oq2GnxAoJgEVMSwIwssjMLKh4Ncy0ofi+S
LYN2RN87a1maNQnMbRjzqgVk0R8uyRbjJo3YMfRfj3V86RlHcep/a2BUXOCbQefLaQ1U+mH0mzU1
WjQa//v7KHvfP5huyGdiPWAF5ohNys81/TTcH4/XsJRhApwFCFOgiYBDZNtX4wK1GQQCw6XaixvZ
UiDpJTrqxm+M96bt86rrsXAsd/IYyzvKNQCvHOTpr1M2HtnxyghNdedtOlvfkA0G/tFf0uXxKhfi
0YkCUsfwBGAV0Ml+v5ORIA1KOaCQ14jPKVfRWHfkEmw79Tb1kF/PV4h2Fg7uThyjekXlZXodQpyE
a8hphMrpc6NpRihkVE++uTqGFgbvj5e45F7dCWW00RMK1Y8L+Bm5mb03m+aUIDT8WR2lt8BcSz1M
doQx7reyrjb3xpUbuBp4rggFWt8rL1Hmm+Xgbx+vZ00E4y3KzYDpv+CVuYCqxEjLH2G8+xcC0Gmj
TpN0ASBj3gWdZJXXTDqhRXBESUarzHwsYcHLVtBF+j8JzCugcQEJAndAWzbNNr7ZrVzdtT8/7eDN
IcSS1ki9hAUE4hcnRqaOhzbAAOLHi1i6r7eLYPy1imtyj0znoMShqTXgXnMjo051Q49/KtWK13AF
kc8U62bLGOsQY+53MCbCcDkcTteSO3Lel/jnJTPojv48ttYxOtLPznSM1Nq/lqfUSE+/kDNeWfTa
1jL2wgXIJAsDfAY/trSSfnatQutiLQ5cVPGbxTJmoooxTLXABALgY8EJg0qM/X+kfdlyo8oS7Rcp
QmIQ8FqMEhqswbbsF6K73UaAmGe+/q7SPWcbV9Oqe8+Ojv2wX5SuInNVjiu7pcBRkvtmjEc3ysBC
qGEYJUUMcsaFWu0RXE2GT7RdR8LT8SiWiIc2CVmTE6aa4/3pUz1+utr5w+3tx2o0FQaNjOGPVV8K
dsg2XQxtnR+uT90qPjb7hRN/+EiSp5yvN3mvdJMhyI3Q/Xe/kpFhSEFc04W8/dkrEqKKH9ea62hN
PigjEYxpg9MiWMY9RMClQlF+ux9W58Q6dy5yf7ZtbrAGHVxIIBcnJ231+cHB+kn1HElnLP8atbkc
KvimWnGR81fwxMcl53tNHvDe30e3IIBI6Du4dH0od0ETDGdB6H8JYQC+4k73u/KjzueViTXsBKRt
PDq8yXNhHAIdZuhg/aPXWMpzqRtAp3EusCo+2hXV02JWcJSDJ4M5WJ1WiyAtb8M5VH+mNRqShfXM
D/+lEMboJO3m3eZaCOgqGl0UV022MHO4/xybmlR0uiwZI2BY1MQq+qBgA9FiSId7Fc1V7RlYkGa6
ZyVkZqdGT3i1manElYzOMHDaghAIexHp5Y4sC4mJXlG7bIDHu22QxsGOuE1xFl5+7tODRXJjoxTk
rTjGTwXpV6dEdw6PTzyV2fn2BzDvgyR3VR7fyuHsXrqA+PDknnpz+zOzrFg/BnpumLWR5Xryw1wL
RoEKVbBHUZaX07kXxf8A1dE9MO9DKQ3+Uizz4fzyss027yX52ae6T+yZbhPsLn7aCaSxwakDCipw
DRCO+U/a5kg6o8LqMJt19bwYzk12kPxTm+SbefbsyZkpNHBqvYXJuXV6q4+Oy6hzN9e8fl7huC5a
N3rzfa9ZP8ttR1a/A902Q+SgCz09nQ4z48B7icVJe/06LNtSLddRHQsale1eVPs9/HiXnrGjy14R
2wRphPG2/nFat87nek70t8Y0n0PCK4ZMmhnmO9COiyYJBKzftb6SWv8a9wnuW/idzo6FdH58v7zf
Z6zKD1ppljUw4zB+j1SwfHCy21O/D9Jr7FmkcR56O7///UUolIuuWg5nZZlexGtx0dKOk2Cc+kqU
SQEy0MwHKuXvItqoGYb8Oh/OHpbZaP2qll/S3nh8TVNZFdz/lxB6zhH6DJJWhqE8wOpka6nPwemm
F6fza4xtf0+V2VroxqwxZHDmiBXws6z2g0gTve6gDFfADfZd7FwBv09a461vww6bX1ut79FX5GvY
Gie1Uu6RIS6xkzYWAcbuste0bRAulBvYiNC5idGG7Gblt3TgTTf8MZmDxBY4RrG1ZYEGYkli/65g
2RYJWigWQP+ZoGMCGHK28fY8oJIwe0bJNSRrbY1lemvHqZ0X5///WrDmDJzZYK+l+84YUBDVAKvt
wmFxNi5bSQ/WuQGX/PPAwbqpxoOxGJYGP1ejQpUHnDI3Y4Kenvi9MP03fqcN/XOZr/xNDmMknny7
9nELOTMH/tx2/7MjR0UfbBPgRk4Hh/eGTCVe0CoClm36oFFqkO9qJfpg2m5yeXFG22hKrvuVDTDd
zC1zzbHNP58LBdoBOmMsB9PACcKYjXpbCnlQR0gjWSXp3zY6ppo5uvBneeG7CAbBPLVPura4wblf
Dy4xN+vdqefJoB/g+wf6LoN5+v08GGa5gmNUqAzn+opsesPkXNVEEuW7EMbWhQDuxbXCQdwZkd52
aCHQDbS48F61iWjouxzmCZ9h/QDyD5DzshUN+CtHlwOWvI/OWKeHnZZZXdCPXh76y2l5/He/fz/g
CIu1bgnET/H7JULJhICz9sTRKar/D773HRhGEgKxQUdAAwkyaGhDC8tvHMf54H0Jzj2xfQ5+NsR5
A9qac/RD+xFYnwfOPU00Unz70iwd1DWcxdWArmDE37KT2riqNbSqBy8uR9JEM/13SdJ3QJHDFPlo
CZKG/fZS65fL+1V39iBo3W+tzMJ69NhQ9/DSOD45z2bYDDLGiYtSpsa/uLw/NYRsTDMkzxzL/BOe
6eEwBYG91qgW3HuhRtqQhMsq8IoUIyFoxgAwI8Agw9tjlftjMywlBx8LYYxm0HJhVi7AowikfD7u
z6HROcejv60r47g5RIOhZcRH6yqyuhzJnONJTKr/2kRzrxAg+bqpj+h52ZQgX7YCu3JUXOniuCGv
ZroyBfKMPlPl7dMfjBpDHyLXHibKZd/ugCUQz2ZYMF3McdEv6vPLFi+GtSJPir4pzFdzp/OU9i9A
+M93lajzNfqupVpq/jWBuDxHdQOlOPdgcAxj2sS/RFCgGYnopGXRzWli3MjBcKS/6okeSpwPOFHW
/n5tjPFplSos2wofcGtYlvVbeLKfNqau64dQf+FRPHO/EfPcdspVUfoMl4ac3mDtrQU+kl04ibNB
zSZDB6hqqhz7+9PB/34+5vVt5reizVBDOQ9ubena+bH+/wUlv74R8+7K2LuV9DF2FruXaLfdl/oZ
pVlydbKdwe1D+TOa/X4U5u2N0FsXCiluzwDLeYjmFww96MQ8Begw0wzeAzBRCP8ujgGVNJRKDxuj
cDQ3JsYWn2u1emp0+3flHOFdrg0N//gp7AnH+Ztcdoiun5eYRZrhmGAsk9/XUEUVjWKlwwkuOdbF
dvWkoAyQvQXEFCmZr5Z7A4TqHAMWpl2/f7SDZTvq4z7AakOq78bFKnV0syLXsjSIaeqnzHYO3KCD
dygGMuT+2kZ9nvfn5TPI2nVrFeu/JcPGENyb/qzzrpD7qRjwwFLkSkllqEiSgkfd35aX9ck3DgfO
p5poEPmuEgxuLK5i5vtUDtQQmIE6ADpjbVM3HW2l4UHhxG6895QlDw6VfNCwXwtvSYwG3ftbcv5N
fiE/jphKd3zD+ODgyHQg8qUpDI5oV0kKlj4kRmRrtNvSwpuy56gjD+vZieQQY89inUE7LgZ62M5k
hZw/0fX12nFVk+egTuRcv380Bj/KqBTahYojuRAHovvz1TqS355lmwn6A2HXn4ePD94+7km4F+jE
PTK9lIT9+5uJIaoS/j00RalJevEI5zWZtujR7zOamLV94smg7DuL5AUTDO/v+xUSehJBM5CKq3Qc
jir+MdN8d+1GApn3q8N4OfggIDBB+UvRX2lgr1uq2bw91kB6MX9ELSM5jALesHpHbmpcnOyAjeX1
8Y9PZMCgC6NfZ56ubFnEyux2vzZD/YFR6M1iLeprR3tqCdcVnATBkTBG8WqlL5fNLEb5+oa0AYqE
vMTENB59SWDbCPzan6VKiONkyCHtAeu/KRwheZDoXOybRIaRLCa/04g9miA9fBjNCvdYq0LiKzl8
8JwLjt3cc3YjX7O6/ffzi6fAlu3Hn3+i+vHt89/xdvTrfjlv6ht1ll+wr4V2tL5HjnXO7ZWNRPxm
0FvD3O1iI7YcRHm8o03kG79LZzBBUUH3Imi4QRdNy8PqBg4Kt8Dwu1XpevnT00vnwzk9z13uSBC1
mQc2xY4oxreiutU0OApr/ea9VaTo941gXUUO8QFH4e9IPLpeLZklkZ8CaZW9upKRNeW8v9N++0gH
GXAoFsMsqlJ6gwZqGfBy94itKhQyWkNf9w6vbsGDC5Zxu2iSuR9FkFdZCsYZrP8LsoYp62vjf8oC
jM7GoIWsJZKSqEALAKyp6Av7TV8fDhUHXqfjxS8x7HhigcUBWUSvEOzJc6hCC14+zMALCi+goy7e
A6VjJxRbLf+P0rnG3JQdb73PL8/NO8aYuC/8pHs7OhMTA4PGK13EOVWLmLzkpNpY8gZehYJ0cEZ0
M7qsuWE3/clHp2Mc3P5WeUsNHQw0K0WMknRucdK2czS78EbBpr2l0ekY2ChzoY7lEFaF6IcGP78j
vYTzYurOp3vgMQpMJ8FG0hjHYq6GgyB7OJiBWsHWik20Dq2OpWG/rc11T04OwhP3g4PL07qC2hA4
4FCUYQtsQtMtq2yB6FXEIqR9djqvEJ8IK2Li8zkYC/78xCJzZPw4Yqcfmy+xjN5kV3GWqcJd7OWy
X+qpLjQmnHpd3lGnXv9EHy9Yd8ncQVmGV1ScqF/Q5+BLOqNCAZr4b0JRoSymV5vw/L5dkU6H/PNu
x9sB9xd38UsWo0OhGFW+PECW++JWBu0Mw9ayo12h1ADsNOF4P77avyjtl0BGjXJfyucFDZ5pxAnY
fFIxJGAj/3VY7jiypqOk0UUyrqkYayU4BemrPrcvmOnbUmfYs15tc/fDhDdsGhzFmSCV+f7pmHeo
UZsw7Kj3jZecxFAZtG7YPwobvJaP7/EvPsPXPdInd/Sk5vG8zLIZoO2l+qUQEdaxshNngKf/ukF1
TZcsHbU1jtBpV+9LKPMUKdfyP8nU0qwM94oOFXVDbMy61rr+Ia8OvvHxwusI45gD6uzfT1pVVwlc
zLjTwjAuc32rOHv0UZdGZ9ec8/3lWf/v+UAV9l0UFt/E2CMLUe/a3jNWRELOXb9H1LxGszut/Z/v
xJcoBmKqoAXVwZUGn4Zl7KmLfoxtK3DfkeREBgbn22xMZ6HrJ8c4fLhOYBxuz7wU2nR28B8LAQPc
9wMD0pW4UOgDCdu3zgFBPoYMa+QPuHc7/RZ/HZhBmmamzESloAoLZgIMWiYOAmx1x3kx7kSRj+6V
wRdV9MW2aCFGjYh2xfTZpdfFX+CGNG4B/o+OvsK9L8kqAYkfWf2y7c3beo246GSaZIW17MavX68Y
YLmgH1Y7pBv9w0PQvF6bCJ/rlBeuTyeoRh+AgajZ0itDj2a3jUtjZCtMOc/gNvBcyMd2q8wZWAow
hdl5NOmQYuRWn73PLf3g8Ei9KOI8unkGkZRFkqo+DaGHVW54xPn0TA780Mt4JIGBn8YXKqHE8lfk
oJA8PFzQq7I6X40jpsxIBVPdmXrwpKNNCVs3edDw2BPBOCtjKZnsYU8dTreFVKy+NOe/9LXPI6Hl
wDoWF38XE6llFGI5KawEmUT4WPBW7YZskJAt9BNIIXglnL9ETv+YJVumTfsOkW+IlJv7ntNRbDhY
x6clGJwE8rkWyPrEW2vCU3m2bltnHdqZ7rXA5dpryeIAHABZNje5zRXEIE51nWd9RcPq1Pbe8Nw7
reOcuIrx2FfEruXvXyycd5EqdlCMFzcDBwo2kL8Fp5t+uPuGHAPgyWLQopkJfoA9mJD1st0u8OTH
ekfsSE8c1IZPuiO+KTwFoTb1wObuT+bIz4hktV1oCS7RvaKlVy8N/3zgwRPHru/ZrJEM/xaGVRTj
WFsjcJD62MeXz/z1Zp4QUnzw/Ik7/+OjEzEocq3ENlkk0PjOMt5dzE1u9+fVMdj+Pt/2R/Qm9SL5
/ZsQvUSLOZjEtI17ik694/BuluMKYxc7ozklotOEml5huJf3vXV+amJ8R6SYlNVN5zjDPGu4RwKj
S+7FYLjl9Ngzx8quxHNEU28pz8xjHeW8AmyeTg5CHwvuYA4idjsY0lbNwJVrzI3HUv6S4PwHttiE
XVh7/ym4WJbsoJCu6Uei/1ijhg/b46kMxwbuofHo6gb/v0DiblHp9p5AGMc5znQi7us4DIg0FbI8
5RJW1tsGEkr7FRic3V9AfTrowOv15qAIm43DhhV5UDtoQrD+jVFxjgfG/TSMsyFnsejntIZuoH2b
PidoH7dN+mVQeXv5lxfHOB3X7tbitcRZwETwfkbe1Nts7mUON/7Ji7n+Uur4+koMcvSZFogZ1e06
NuYySZZOKDtYrHbTTthrIW1zCSvIjj0G3niEyRyrYpNzSRMt5s0Cx3TbT+Gt2H1yrHZivnkcuIJo
+zsWYZneLUyo2xz/2KL7PNLtlbWVbAuqePRtlJ/JzsQgU0s+kW7haD9XOBMLZTP0PhclTpeaWJu+
P79bhittF7nR6kNmevVB3ev9q3FwPk+3bZgCttx/iY5sz2hVh8tBRacEYMvw1zG8ZLR73PCPc9a/
pFn/0SF22UuRiIuulOiXDH6gjUzRhQu61jhSeOrCwAmiujDtaBybp3rmLEl67nk94xxMFBlXpL9i
T80cG7NoVB6sFdvhoRQv7md5nBeJFsp+CQmXbbyb6+8kQ06K6Io9W3FAhAOIbAtcLUpVvaREIq1e
GN3GJ5F9tJ92xRGVe44oakcPnA92250f1VHb4jk5G0a7JAN6yMkPZDKv9mM5HAWQGNfiNsvrKhhw
IgSTKWhtEazw1kNwsmvg2v4OGeJsnqm3HknSVgexjbG/Yj6H/EY8TTBFugvvbQjlKzw4jq1Ohywi
NvtgPxgS0nfFGT3Hgr/wFJ/CsOa8WJF5Xhq/kagxUbWn2RJ+T/GkezqSx1iT182uZZjgm8nE7Rzt
Ofr5+GNNB30jAYwtVRiNuGHCHJqOKSDr/SeCPlQdb4S87VArO7j/mxaOBDJPdCIqkVp79AbJamV7
FrqmiGf2x8fnmjSrkRTmbVazOOnSgLr1gwGeOI4aTCPp6OeZ1/jq325XLaemtDwE9o3cSwIcIOXp
Guuj36r5f4KFiwuWLtoc/xvh+EYvdOeEzBDvTJNZhq8zsU56O4jqtaXZ8evmJz6NUuiFuwSXi2Ys
3kpeJW4SwkfCmGdXnmuJIPxfYcb2Zs1/OQbvPJNwNxLB5Bdvy0jTgnuWU9IXx1dk+RGg8tzz6az7
SIr0HYnqW1PGgYhbuxnvtm//7kB/RUDPgxYePzMfKzVXGIMGud/2vahCmHG5FJuYuK0uoTPUkt7m
6j5fOWVtcSTSP/+PN2N0PBYe8kQAjR4kRmDKT22C7DBBwcSRVzxt530uBhckWYArTRt6UUTHoA5a
omwZJecNiiUIS7VVi8HXl8en4ykhAxIzNI8kaUWtWCrILMLsCbfkxLs/BijEQMsajSphsgq2navp
HfqHP6lzF+I/jsrfeyYefC3WVa+HbplrGqS9bJHXxxWCQ9Y4ggAL/1B5ogwLWCuATfIoST++yukS
7ZeisE58JESzsNegKAVoSilRqYI8KXYHnrI9Vgo9/WqtZj2sxa0fwYV2nMfSp6cVRtJZOInytIlp
v6r7Hv8uLRkaelDNFx5txnQiYySHwRRp6H0hHXDBIvFAab+LWyJs1s6JuxFsOkEzksTgSiBUWhtK
VDe3tD0QTPIRbGGNuprD432ZjppHshhYkWIxludX+ACFccFSGH2Lh7kiWEWBMTmUgDjfimN1f3jv
qX/VJAr9Bloff/pw3FZHFELQOpDpLhefJ8sPo7MxsIK1X96s6iGt1rc58c2FfTV5djddyhoJYYBE
wYHqnGbO6/Vtg7UHn6Irx8T3wAimPzufXB+KdygGVbram88DBfLu09M3Q3ufPT3+Sjy/kPXih0ik
h4IIax+bSHI15BdafFWyQ6r34Ijnx+I4OsH68xiKTVTRowfa3ozFLiHLIzeDwnEJ2aGUOmh7oaKX
hi47cvxNRxFMdCubh4LzaPIEMSCRLrVSUTII2s7IchVw2HR4v84AQxZiJ5pKE9buEnym5erxh+Ah
Kbtx7iZoWVIK+Plab9dGZ9wq8mtY5yvd5bno1Cj+fKywEVOWNFnR2O8RyOiQykPEcOrv2tBTA7sc
Zhysocb9SATzJbzZUkjVBCKshSs83YjAhRfeIZivUQ6Y9409eC1oed5u6/fQEEHY8NqTxD6Ve3RD
IV/E+ULTjtLXvTForapRW4g9RArvN0NabZ7Mt7XOeVCnYw+J7mST0DI2Z+dMFoN6XTRZTf2+mPT6
Fv4Y+mUqgvknzAHiGeL4D5MAMJLHBPSLVowrOup4Hn7dMLgjroGbnHvjiWB8BLFogrzRGvqpwCeA
NrI9ZiVWyDYi34aHNeJVI6a9Mez3ETVRA9kyy0Uml72UDpQetNZjEpRkcCidCPXK3q+GGrjer/UJ
MxqBlWzF0D3wGtgmVXMknlH+fuklTX2F+L1/gIvy6XOMazoJMxLA6P7sulSbhUeZScl1s73qeys0
6ucVOc4/0AnY2ScMX92eeSmY6dh7JJbRf1y24mM/aHfujIHEz4GNPtuyglfLOd+kvozkLL9HdonW
YQ2fKoOJ/kXBV1ONfp+/cnRy8iEfyWC8E9piWCk5zuIaHhiL0P6Csrf89sERQ7/EHzg4EkNVZZS1
Csq0uEo3HCU/BljWcrz3MKJkdep5B6JG9EgSvdSRJJSrsFo5xoHCBpxkVakTK/rt27684oVW91LR
30UJbG8WNtxd8+UA9XPRFLr8HQngu5YCu/CRPU+vBJtbKMv31ZrvPoyDEqJT05U5KjLt+P1zsQLb
tJUEVVn2C1ysYdwyQtDgl5DkeDpx1+1wtB47mL9fbAYulkjzJJw2a1xUzmJgh6OsDhxNmfQuRgdi
QKMNb+0sAivYObxZfuKTsrmREDS+zUqak8ViHRji0vWqy/NseKpEq1VXnD/gsar+yWshVtchCelX
3c717K0Mdjfwj/QKcoSeqWS8uHW67W50YAZNBhQMi4WGe5WClTpPyCLSa1v4VbzUoj6XSJCTzl4L
H507mPL1suQ13Ux6KCPxDMhoreItWwmEyvFnEJHgae3znvLpSHIkgsEYXwb5TRlCRzFXDJqnyMVT
TrDERln/EM2TwR3K4h2JAZtITvy5cqNf0Gh/5FSWicxDZxbE0TnAJvBkMXDT+FiaowaQ9WLQPQ+p
id0vRrrbvteDrp5IutpsMrO2lnu5AHlBZPASDxz5d6sdwV1QLEGyXUJ7EqP6uTPxDD02B94B7wmJ
kYA6zrNWi+gjdLl461VgAr8tYYXCHU1xGKnjOuul5egGN9VBNe8BvLLNWR3IroOUGoaxzT5WHTnX
v31iZY4n6aDWduTz45NOBx5fasq2ZqlRiA6j7i4vJa15xV6MaLO0EqTJOJIeP+wCW8PB6t1ClSjG
Ub+s15d2t8mcXzdCO253P1IDt8nxbqfzRqPDMSiTpss0kwKYeWq+SJ/VOruRNXeW67HDJ9yzxyNd
uWlBWUsDHD5MwM9+SXq3jhuiHh/fHueBuOPpSEjXqEMWUuu2jp+Pf3m6xWF0SQxwZHV7yzO6zqAw
asXoAz06KpJdeGaTk+xF26IpqnZSHg8eV/EYDME+4DRpKlzb9Qonj9iAK/R+IbHHG5rhWBRbz6nF
ousi+n2iH+Fp+OE8vj4OFLHlGzFZBuK8x4fZeralWDEHajnKxfZWqUqUBxK9JfT9RSjsv4GU7fEB
OJrFtlXJ/WzhZykO4K0w/VFytsByojHsg/nuQC2auumVllrHZduuaTd2tUkCq7zpIJREq+nhpOvm
2+5oZzIPcCYj9i/Fvv9pI5vBGiJBkysKOOuLekCklLXGB28WdjpkH0mh6jeSImUNxr9iHBAsywvr
nRIc2CBVRvkE+250bgchva8H78P95RqJA3VI0GJZPO7zZhQV0QWCe0S2GIVJrpvNu0AGGRYzH3NY
MyBDXZDLJY1PmRO+DN7pyov5eEB9bxcanSqaLauipvBWWOXWQ7KjsPlEFI+jPoEt0wiL1PNFui2l
x6Kl13ybN0Q/8MVwTJYtySRdKai1gFisXW+XuvoU6Q3qd5jn6g3cnCs+cftbefEQy107j8T5LZYg
UnGQMTYJphkc3bc+eG1bvLeC7ZnS5Hm4KKlJtbKRYo3u7vQhf6CgRuuE/zImYtum5FacD3kF7YtQ
0ApeGmzla4wGq8R6cLwVRK3W5tx6jIV3H+SBdd0JVMd6GESp790gU6xBHnK8kV8VqJpAPcR5NTig
yxZj0loUpFmIpUpaRQKPlDxQ/0t8hS4SbGpRNYmd8smDpkkEDUtTwBZiJNbsGG3fdOx9W58Cy+Dy
L06XLUDq+V9xDMrXSqrW2PBOCwl0ovAQuWd1Jf0KsKpQM5x1SJyTc+A8jX/5WF9CGe+uzuYLLaZL
SYa9a62smT4cscz+k4vwNPj+Uym+5DAIX/ZxIzYzepcuyDn3K89AyzhlpCqwrQ08elyBNKnwSCD1
OUZaWIHKMrt6EFigHZLOv2FAkxJoUk8Z7wqeFYzTGxzVn3Zkvk7JgP0cM0m1qEIlX1yItLZti12b
T95JMOag09cPucvbHPoX1P8SybiA+Tyvru0cHxAEMyVRnzaU6g4kX5yTTT+Z/4hho8UrGPWGggYe
L7fNttcHC/midNsHdM0wdxyUoyz3M4++nVbORFkIZ3Q5mGW9J2fpRxQRz/qR1ibnXDyjY0NFP5pX
iURXVGFuyHdly8LoubMia/QanJ539UqEZ8Br75l2pr/ukh5/dLxZtvAkNYWWxIrhYf30NeCciodc
bJioeFg9rTQUSrBrVSAXyUZl96VV7aWFdLrBeWV4usFgSKpFfoviG4DYxahf8PpY9e5v/QNLZmPD
xhP9JJLvEGVchDW2aGPJ6E9KudVh4iTQK4yXb+IVentuoN8ybjbmPh//Cdz7ZMAkq6QsiDqcMNvE
u5+JAQwpN5vXDZ4Dh9dWOxniK4qKLZcqFp2yzn6ONatCloXoDy3BX4ZNChYoTbiz+pMO1kgK881u
XSvFrQCOzFml32QzT00ZS8DCVZi5ccVRx8lGdXkpKnTbEbassSz9YCLIr8ueTssbwKjmZ6qDvgz4
r+1+L40ntCf7Vu361nL34YPwVDU5n2/K3sbimbcnkXMVdS6Ixw7VFJ1Z19+P1WOymjQWwKjHwgt6
kI2jAuhurZ/W7+WqcmhDL0qbCZTx42VmPRY4mVEfC2TemYUSJ8s2Rj0QPEWuZGZO8OS4L4+FTGnI
WAbzsHRdJWnzADIuF8vowE8V5pyoeTJ9MRLBUulHVdGGIv0w7jY7ha/5L/Rn+KX+wV2KPPUujwXR
IG2EuE29aNSA0jVgTMFbe8YTGoRuZEN9Umdpci6OqhOLV2Nh1DMZCVO7uhODDsJKE+PaJu/1mAxU
FFGWQfy/QH2bzZYs/HoB2uk5bXNQMJG9qIgK4rUCZznMMoLRC855phRhLI85TyOgjbsNIE8MSPh6
I9dDAl7Ux8o2aUJjIcyb6C+KtmsECCmsiwtvrTbfk7fAFN5KjQSrSkbSv8XZPh1vrod2ziWGuL8i
7Fcb/wH0kRt9tdavgqU8GwASEfIr25+5TRAGLmwymI6z4LQocb8hA79lO5NR2MBxIczcGuB2X55p
8q7HKTnoN+niK5KA2vJiqYiCSkP60clEYTEb8pZ+PxzssvgPCIY70r/yMOMe/v9xiyNZjKH1GDCI
vRKyXlyFWO/Zk+KE+w61OKMAXZtx8kw0AZ70pQWeQDxq3Dzy9MWO/gBGWaMIE3TtAn+AcXn3wIOI
CMOBN6zwfJ4pIx9fKqOvSz9OxTiDHBfcL9mrf3psD5M2NzoGo41pNOu8rsDP3xAnzVe1YToFl+N5
KpczPgOjhPU1TUGmscBdodvrfUUCu9ElY/OaYJpWr8li1XIcxcnUx1givdWRKg5+muZeCok0HXGx
rJlZWuR04s5A8U7GPMhdILUCNsRQiifMe2uQoq+l4+NPNPl6jQ/DPMKS0neLG/LW1KvByCYW0ktE
eOUA46TrOZbCPMNtthh8NBBASobu5AHqEOuJa5vPa8e3eFBBreMP84WPhqYpVcWYECNsmSaYs5JF
CKvoEg1zgcKnA0Dk3BxVrAdi2CSi5mmhNF9IEEP7mS6doewkgu5y1Ob+p+v7OhGbSCy7m+ypg0JP
ZG0TA7XwQn/SyRUu9Uf3/9CXP422I4EMAPlXIRJkX6DjXRghu/wUDcm4ofP0k3e0ybZ1ZSSJgaD4
Ng+1KMItwpSQbbg+lWA1GNBC4j7NUbkGvganuQu5H0uTZ8gcRWHziqmalaqXL0Gxb3hPg705rZ1P
eaXqvM9H34tHmsJAFBjotWhoIMdt15qFkYDX4bDQDzJaFh/r5LQDMrpNBpqCQIjKXMNtvkTI06PB
zuowz6jptm3vYGufB4fHYM5VFQalsmWVdnkEVTEKQ7439nWWaAir5EUw1rybnITE0fkYtBKvgq9e
KxiC0VAeA3GXXmYyUJ7b4M0zbgZDpGGZJ6EKjJ8j6dCsZrubW/7afbbIXebcLTm8zyYxzk0zW2Rh
3OEO83fxFXNfkkgqkzybdgYHvwIVhqNK9gGJdkBNzs0QTz7TX5fK9n5nXSgFiwLSX0oTK8X9nbWt
bTEm2Dk1HN7mr4cXXufx9KszEsngiwdK0GSO9cG0dQygeXwDan5iDcQL90NybFxi8OUWY1Y0L2Vc
rUnpXbOKzEzp1fl4bHhTodkIxSTpu0uAlshZ6rWwu1y0g8qeYZ5yNX/Vqu1jMZP+Gvq1sXAMmxzl
OWPecIxVdRBUdB7bw87hj4ZOX9bX7zO2HFVzYdks8fu5aYA/mi7LqK3ewBzq43NMO7ijgzB2HICE
ovE0CEKTu25ER3/tb4e5vqxJsT2g8r+Tzx2nbf8vQPV1OMaklaa4hQsRMmWQb5O5iUXOKEL/Usn6
mpOPDy6rwKROLEWo8XyBe1OZy5SwyLnxqOYV8Ex/Jvv4WcZcRYVUbPWc6T5orPkjl/QMf7w0S01V
0dGP3NudIG3kmgoYS6g0D/tFQaYA/u8ZkZ3rQhdWXYEFOT2JLOdw04W5zvmcVL0fiWXM+VoMjRYI
4QBPFTa2CPXXZ92pXUfkArNM7fWRKMaexQq7eIQQoozle0pEKzGwfMQ6Ykji9TcKrE/m61tvLXSP
PK/Xa3ScXmhoAxcG1a+PD3C56bs3xFIHAA3n7Z3Wr9HdMxjgI+EfqSn+sq3oyEC0HRYogi5jsfqX
l814E/UcNGtz+o1xtG26FUTir/RM/xSfUndpcoRNvoOjQzGI00rNMhduOBQ8zwu2HiGZsFvgAm86
Lz09SYqIlW3/6C5jL95wbdRlT0WBBUe1LyJ2UviR6W0cyuzjODrIbSuybDHoj1F/6hdisRTGO2oX
8Tg3PzUJtaO/hkUo5erLtzmW5l6M98EVa0vT78//9VnyCXdi6e5qPlJrBpyqmVItBBHiaJV2MK7W
6ri67tVER1YsCA0HoOjpquBkYKWAGp/WdOPU4YXnEU+6Al+nZnOZ81a8LqIAuoVP0JrvJTaEeRvR
xnQ96pt0j9fH/xZGjURS53kEWUMZqv2tx8m9iFj5eh6SGXwQ2wywrcOR32puNwHnyyoMWPneFeM2
Mwh0JRvOxyJGzWU9dwNsoAJfxQcvmzSdLhgdkEEsKcSm0KGh8tAmH576veOAzJODPhzgVxjwibKg
S2UFQlBAjUEhijItN//MgV6FAR6k6oWwrny6pti1NEue6yYeMvC+8jgxeFCqMKhTz/B2zkqc5gX+
KHaqdMQHDz8deudc2z3N/MDuFAZ04lZp0N3r0c6BVg83CuaSgDrI2C52c1B3l6vPA0o5nr40uZ4p
59FUGISRvbqczwpcZ4RlHUZwEI907hLjJ3oyI/8OxhUGXkJp6cOwqayCuJetkOjzjwwldqwwJbLx
v8WEXyrPJmuzJKmUJKKP9HtpR8/+FgSMJ9A3tWS24WV7pt2sf54NlcGPILnGWZsCsrbALOtngog3
ccFxGpwc93/0kEcnY8ADM7l9NAO7Dm1ivO4HhNS4Qd7gGE//VQYyuk4T1NSnMGxEh05BXQQNkgby
BbztE1xJDG7UraAKdQH9x4jVPc0I/qMNigUuF+fpzTywNJVBDyXyIzGUrgMKSuidATUVJeGG38Lr
meHhrcqAh5Bkt1koQtfdS7ltSOJkBHxEAneeebLrYuSwsA6+J6VJEje4u96+pgTOWGDOTEXTvU1S
kaw3soIsSbmBt/ThXoOd1uiPrfrezPfoShkEmSla6oU91ATJHoyILnXRxSblmxGYoFFbebnugezY
atEYKgSmr6sOXlQfvgSNd/hMSVxdYkCmXghxtMxh9f3asnJd67EqHtzKsxUqJNiq+Pjw0ynlL0tk
NxhHw2JIxTn0CQnKLRZGrcDwvD2+qgS7y7TVB0caVRr2qlUJazCWooo93PeAduSl5LUgN4Nygzso
GulWxKCg7QT7RP8Itx8IczjSpmxlLI1R4QFJvLTRIA1TNSQxAv21h3fCjVCn8pJjMczjN9zSBl0p
8d1pmJEIfJBO/5NXY5pUi7EURkuTaxIkrXz3f9DgH4DDDeT0qGZxC+STDdhjSYwC9nm4iBoP5ylQ
HqwGrHzDXLtOGx0RP3wiZtGwbpT3raYipJHQ+x/1f1j7ruXGkWXbL0IEvHktOBpRFI0kSi+IVmsE
EIYwhP/6u4rn7BFUjWGdmH1nP+yHjlAyC1mr0q6cWEaqXYIh0ui3OjmtCP0eIsqTiADpk2eEPFHM
U6eZ4wUUKxBFk7snx0L6oiPXk5pB2stnevrvrJCdODAkZC8q+uECPzooI9Ez1HVptSHm8XfMdkdN
D5F58CqwoIfmFZoNfokRsrWHyWITmy/Q6xgSzXJKdNHb4pqKN5YGWoyDW9KXyy8z6w9OfwjzHiaR
3EY1vXnOxqlrAulYU47/vpAzQAL284XjgM42wZiqaSG603R00zG3I8oE7SwUVzjVmKCGtf6HaYnz
Lenv/hO/vsUwVyO06kYw2wvwC7NdGLgHXd4zLefwvDGOHPY2qNIo1Sa9gohDwl2IdUVnkB0SHNx9
hWYf38m53T7k5NoZERoCQgUK4d31KNNSv+jBA49sHn1zkBZY83K8s3OcU5EUtSciCw17rMwUItHY
DCqb943iZStt0yxFVOLOeFed+zrOdsVOBTK3Qmlbwew6qmO6LUGjvNgNPkcE73vRf5/o1A3qmDZN
AZ1O40NSEmsXw1uifaPOJ2+LkDT/iP5thOwYTqrqiSi2sPWXEyDL0dERAHqjBZgXOFpRa75j7bfJ
9YlWmimGunwuafzoiPY2svOSVAv1aKy+DsYb3Qv7f9gMy9OOeU0FTdbB4wSh4/YF+xxoijl2inXy
kBzBq8JbxzLLGTU1DgY4wjo/X1KJWuPJaw9x4MDNw8ou1IRfP7++uMT98y7J97djAES8hqhAqxBH
+UhODnzNhWF3Ry6AzPokpiKDEd2CvyUyBjlcs16vVBOpZLCXdTvN1VZ2LHupz42/ZzWaSGICkkZO
1NCEUjhA7TXGABWGp4QleAo4UDVX7NLQASupBtrcTKyq/HnH5Ci71EGt4hqr/rH4sPbdW1WibWgd
fty3+7k64g9JjIPQV7ogXEwNktanrfdxrF/3lvvXb4JIHyT2qd0RjesZz9w1zLxJomRaOi2uMB8s
EKO8zENrPOrI1bwIJLfLzjZBpuuWzvOh2BT+/85yfvLAa87fQw0M5ACyoagiGgl/Hux5GDIpUXMR
gOwFqyNdb03eBufxF7aAcLn9bhNNDKj8kMbAf1hcqnToG/GWos2xkgw3/JflXclHSGJvDx6b9LZz
8O1X9Wh6GPkrbPCvLNYIte5/5rnQR5ehuAwWCsnQb2YwgbdzqxXNpYtEVM/WG9ktVRTC4VWLkLj4
spZ0ERNHIgUTRvcfEpmPXIvDue+xuuOYPqEwbBjgW0U6GD1Pw+sOfvULP9Ey4+v+kMjczqEV4nAM
YpGWIjeKExwp8xnSLdzlxnOexA9JFNcnp3lJsxEkvwmsqEV+djuOjvz5urCbhXX8xDsoU4JBG92i
vFdKnXkwdFmSLVSHQfEEE/4puMplBWFeCoPSSO+1MOLxAXQ6LlbdGwQvZGzT6iiyMpgUKH3zzURX
wEf6avl23NvdeoFlN6DEtqOXYm9n24PT8tKGcy3vP34h8xHaKOsqrMTCL2xWKExgVcUG9jZWfu2C
KxBHYxPbfMhUotFdm+YHGBlbXt/7HHz++BHM9ykTNckiEccEOmuNYHgXNQnPJDHX3aLn/YeRT74H
84DHcWjllXWBtoi624P8lh3d56/ygxfez1W6fmjEPN3dOMK1i6BRs3KchVWDeBzV2mC3WWtEIREG
Gwsv2ViYKoBH62OF8wZ7SmAQwouRLGxu1Xgu6Pnxe5i3XU7wEust/cyO86G+jR+6Ax4WsF3WpMXI
I80ZrQOLk8CZi/mmUtmmF+EayNdUolLXm+HxvJNL0AJGzpO69MOHHmkCbOaK3IFgcQTa967rz9AZ
1s0HD9pmgeb7q7PdL7ERRr1l4mcMKCIiC+JXi8DrsWXVwuo1DoxSh/2OhbGMe12Yp5aeliLeZ1z3
IHba/QKJCe6g2zymTZRiIge5idRKaG6CPKTFU4VIIdLivS1gnAMDHTaUCy/cXWO3w7qnIANpCciY
xLwtoGBOBjdZ5fa4CMnH1osKoqH15jFNSe7ASS38w6r37UdwNtnNGXRYFGFpUI+SvWknr/+mePXD
2hgoK675aEU67hzw9ITqFWa8sFuP/25xQOQG+pPXxIiTECwTOPlgN0gFyYKQmMFX5oSxF+W/uoCE
oyPEBOs0rNWgvnMMbMan/aElA2F5YamtGOD8kYwSbeHsqZ/qGV2iY+7x7g3n9VIZEMPAYXqRDPqp
Hbo41A0xrf9Aw7lmEfk8yKS/+w+7UhRdtExJ1gy28UlohObaGTjVdPAsknaPevBLXBuG+2/ObyKH
OT+jlwKcHuS8eE4QE2RJRPQOU7vkCJpFgokg5vQ6pe+s6FrR06MPfLJqvLcIr8F9MXPdtXAPv8+N
QXZkDGstCCCmsWvHGx6VdQByxwfye4mX5UIW9eaWuUg33GTJrCV+S2ZHbWPVDNu2geQea9Fe/wq8
8DMmY2+nACDuGrbZSzcRxgQCjQ4uDMmicCe7V/uMdysAzGB50oFbzZ+JT6cnevNWJvc7LdoI61Wg
l0I2awmN7Jr7Vvm8BAbv9Bj81oxA09QCUoQtvKs3TEOj3wXtF/Z9+5hLaf3QhsVrqwIDLLV33bAd
+a/AAZ+2WmBKuVkKzuKTtrqct7sdR+rskzv5XAwWm/KlTLszPcPWTrfmQ+PJp/rRKZ6/BOcz8rnr
q+dKED/UZFzIzMykqjAgEKQEknPdNA05fDUfwCru2nFpFhcnyjEQcr1eRDPTqCwspXovibcMSQqu
twM3PzhHwPhDLQZExDHGEEIGUYVTe3TL6bm0MVhsEd1OXGGfndejXe2+xufF4eJ/GbR1iPMKUAl3
cPlmX5PbgC1DkWVR+6FxaG7rv194HWhzQf5Uydu/T0SYYOHIyhoiGvu2ARjRtjBitP1rAf5M+5NH
dTPvOiHvZCKyFiXJZK5ElmjCtcOsylFfVQXpNvlfySZ7/h0tVnXiHJotYt41LWhyTnKuJVaXJ3KZ
S9EbTSwVNeRGD+tTdURCSlkhkWEf0ETIuYAzKZsfopjrIIZ9db4KEJWQ9Cg9otx/+ORc8VlEnmjD
3IIkCKvCNCGicDbb9tVwMSp3WKQ+L184H6JOBDF3wCzFVGvUAZ5BtUBiMiPJF6pCmNujPYSyW5lE
2ldu4yRH1y0wg+4Juw5hPnnm9TTPXQVF0kWsT0MBCakZXJWJnZ6NSAw0faTJqCKxlZI4PCdoNu+j
yDKiMQn/p7JLsa5JEl7F2qS3zdsHrRugqbfy7a9dhyYUjABzvuGc0zUVxxytouXxMOQQlxDn/X0k
Wx/s0yl5fF5wO4ZmQ9CpLMZREQYBj/iVqoYYeHPaHj3QXfvBQgXDCZLnXP9r9mt9HyUbfKZI/Jpa
+j9Hqdt9BmcIkfYx9HsXFKufu4iXS7nFdixUTjRk48xUCUbEBgbu95koH8m4EiT3jF3tK3O9cn2M
9/1FHgLyuCKUZUjXVzsHqbxPfQ9atF8h2EkcztedA4Hp76EuyMReZbMSSomeuJi51XXt+/sI/L2/
3+wBrZBfdi17/2qIV5/KZNwaYVBiLb3iDNanU4QkMXl9XMmL4JHjPvFUYyDcVISsKlOIwe1vJKy2
Ove7Wv4VCrZY+ZbxcP8kebbLMvYbih6G6LDDzT+GhC5Cc63YXvo+QQs4Qr2LHf8FDC+5PD1znoYi
oyFFkmgyWGdOs0UtEntDAgQrApiVyQmkc5h2zHvSlzZKMzyDmfNJp+KYU81avE7XK8TBiWof+tiO
F/YuwBjb8v55zl/Nb7WYhzAw8ry9UsM09gc0KGJi9P7fn31pp4owz58cpGcQbglQxOllOzpIvn5a
qR/Ye78It9zhrlkfeyqOeQrDWtZjk0INluKmjlOoi8ELbXfw3srlqn5fcMfH55gWcc2+T5AB7izu
TIxIQEEUqi8O1v9gBxGljPSf6O4Am1bHO2K6DdFd3tnOhUdT0QyOD3ISymYaSceXwcdzjOWNSUd0
nulzTIRtU69y86rkBY60PnQOyCnQYMCBkNnIeaKIQRWdwGN57YphxJoXODCUqhIE5zYdptybDyCP
wG6+Xwesav7kfru5mv/027Hd6Up7HvrcDHGATuMK+HLI2vk8t32uePxDCgMdl1HWqvYCC3lx3tOY
YE9z+CSSZ5GgdyJ06HYsnntL/+Kfz9/fNsmWCXuzL5TKwnk2FZFIsBwz2quBCgJqrl+cjzdbMlCw
NwN1FRWdNSxVTzxWetlrmXRsBtsRnyVar3rMn2zT49H3zXWb6lNRDJi0dS23upVK9ElzxHB5xtCk
22xXg+RyW81mEXiiFoMkppzW2J9xgW2cnMStFortgLeMExzMen0TIQx46F3fydcGQhyzJOJvfXHI
XjkATF+KP2xhIoIBiVYtxjSp8Hk62MIidI9XUtrm0niX7FWtc6lf5q39Wx4LF2UhylVn4huhnqas
pUXxVGR2URauYDlRtu5Ht+1I5VmJA2J9ucDkphK7efN0X+2be35HbRZSLhfszFCQND2ury5G3YsW
qEInppuQvAQ+ZhzI5WO/RzHZiT0N9FL68XzCDNly5ZZLPSfNEl4+tydnFrAnZ8O4gXp2KRptiKVj
YZKkW4yjjVTTQL70jPOs826KwWCOVWq4KgK+wkV2IgtjpYtot1g9r8qCcLn3qAXdO2rGV9HSxsjO
A46a5kU2m2UMsrOW+A8Pb6sVl6VxrodvigHsYMxZGDOkciFt058Jdl3GtnoKXnkUcrOZCUUzFOQm
wG2hy+zNbMJaaeIc18YOHxWn9IOlsr8s+r1Kl+5WCGpRL0P9RPlMiP5833jn38OJcObOnuNWD9RL
KcGLAb3xZqvbW3i7+xq5rcrtbVqdXzjq/l89G99iWZKNIpXKGtuwpKNWLC6LR7sPbXWNtgq6XORf
FYAnB3yrWE7e/D6QaiWQcMBoZNm0Xk6wfstqHeT/11zys1kL1VUkmcCPh6Yd5jw1BeQTwVDRd8OT
Xd1GwLv/TbBObHX4AlHq/a83/yB+S2OP8SwHRZMNVwnJJVqUC1f9Bx1RTQoHfQQcWbMPyEQW4zlZ
mVWMmgLNNps4dPTOVWU00Zbec/1+SLAWxue9WPN5kYlEBsPiKrhoYwXtFNJ6F9l+WIHe1u1d2ULx
xvkcD/c15Hw6hQGyuCqCfFQ66eh1/mWhegfx8b4A7udi4OucJaOQdpBQCc7wVINfNsEGneWaNzU4
j8mTk2NirUsUq0pzwck5SNOdXRSJMQaJbnk+OToFpz8QeSKJ8ZPqK7gLtGsvIZl0cmikepTIsXzO
7aX54P+y7WS7OKTuAd4nr89mHjcnolm3qdG6RO5qKLl+37x7x6Ek2KRI7HQREZH26u8WPNji3QEG
qsckKwK1hrY4V02yxZKcny9rOv1/GGpyiFfNR/7BMRp6gvdOmEGUSDIipbAgU/QRoaM9rXPPG6uy
Bd++FqvU5ifRZv3R74Nlk2iN0l2MSIOZvoC8J7LRLz/65fL6YfLCytuVuqMbmzyLq/+cp5aDlQIV
Do+i80v7hq6kzcWz9tr+r/0RWyWb534hRGgQypd6h+oVL77lHDLbwSHntVr1ErUlsDpU29S7gNLv
dPuolOIUvRycr8q5Nyx/iRFWVZ7GuKE1Ove993ppkSvS9usOnoa30j9QpeNInI3UJl+VAZ+0as6W
0jf0pkpbLLgebi1o6nGsuFG2wjtOBn/ka2SJ5ghZpVt5dCnE6fIw2Ca4mXOCITrJB4nbW++6r74K
SiHM1mAhLko/luOseQfNM2b6UyePvyaruh6FuD6XB2pjH1db31a4sNyIkep0z5YZOJLQAp8FFnQG
kb3qgzYRrGvxa4E38uLa/629MkBUB5J0UQwIi1N7s/Y+Ss0uCt98dNCVGtvnf8OwrYOa5j9ujcqA
UE65G3UR5rqGd4i47kwsGy/kIkC26b6d3tzdO+fIbsgsroOq5Wf6orw4+SraXmNMfS2X24tT2oJG
at+Gk7hO7WgDxs1088ntir1t2Lj3CxhPJ8yCWNebAc+0t1lj68tme7U/ziRZLSkpvJsuVgWRvbfn
A3fqjOOCaNSYJ8YaZr15aUPA0MZBP+71lfeAzdGsTL/j7d8nAoJWwupWqcV3bL0NetUUr/Dy585y
LRedU4jaDt3HxbZbf4UWUP93az/tnzK/QUfqcwQOHzB0+KMvbh9bFxvPU3vx0nd+zwmoZzOrWMOq
02gIjfxsV9D5WhtCOYgUqYQFBpjTZe9cE0c7e0JKuqX1sqqwbn294+WXZmvSU8HMFe7byKql8CZY
3GnkciYY+DhtxAHkC6vmTSw3GK3npSRnvcKpVOYul2FqSSXIho7IDJ62m2yfhLaUoZtO5VytWbdw
Kom5xdm51sGURCVZ6HNX7UtttzjLleJKG+Pt/j2e7QOdCGM7hcCr3ah5AmFrjCCFpZe8R1v9mEVO
s7RzA29O6S6wEixzHt1HxV5d3AUutm4Q3rtHC7TsbZ7+DuY2ixEC77yiSleRI+zTgdjFirIY3dd3
NpKeymHurhReyj6zRuiLMbLttrT32HrlG7ZLVnjb6Hx2bPNKx3N4MZXJhCxNnbdROUK3vrE/vBjF
ADRsr7gc6TwTvTXiTGCjVJP/NdF1fVD8N1AO7kyb91JTB+Teh2KchiweQx0fCwdobTebBLPY6NiN
LNrW+smvWdLPcU8a4xfEbV7qUQBpQUUwXb9atf6vYrXjWN+cmzf9QAyiWOe2vtShJB3lZCnsUY8e
IzsQeBPfcwNC+lQMAyFaY8ntxaS294LWpC1ak5Z78vTqgloJjEJrPiE171sxSDL2UnyNU/qt1rXj
aCB+eEZ/9bb0Ig39t9ysypzvOtGPbcLouzTFBDjEgUXJ8i5rjEhg3wyaI+7f4dkSoq5j6knXVFnS
WN9DGrVIUsBgeMzHhUHTuLE9fnSR87xCCT+G78HN4Mx5ylOJDDrVUi5EuaTAa1xXaCIW0LCAYBKZ
sN1O4BS0Z21xohwLUEU0Nk1HjQSnqF5sDYf4cv8AZ/FoIoLBo0pvBWwbkKWj0JByo72Ccaexz1h4
+69esokgap8TQLqMYhqfW+jS2U76lNtVRegc7ZrLyjbn1U+/DwNKdRgZbXDG91m3AYGXvXrEdudk
uztQ9iBuJWjWzidqMaAkKEId94KKt8r4XbxJWAiRSU4iOkiecHkTeZbHQFMUtbVq3Mxh7b1vR1LC
HFBBBr0BN3rgqcXAUynmFggOcIiFA5ai0cl941lYASZ4BUJ6W/4A9cn5MbAkgiA6N2uNZgw37VHa
r2Tnmb689618NvM0MQqd6QnLi3Nlni8Qg4Sy6p827+/bJcYwsOr0wUVF8tleR/59kTxkYhkg20S4
tGICywAD5KZCKCu7UeXFj+siJgiG/suD1Bms6MyqUSwR4l5OAlGX6C5Ax8Z9lThwxLa5REbZ11IM
EVFMur9EdE3YrcyziPmXERVjg85UG5rFIFI4YJFMAsZfRFSBj7dx6S3/ejrbPh5GkC/ZWEjKz5/N
epwTmQw4YYOjWkehjluM8a/39mF4FEDxz/P9bk7Xn8b+rRoDTX3dy1F5pWIwuglav5EUHpZrI1cV
2LzmGgoG92QxwJRVXWtmiB6OIOOX9gFZcYO+eXP41oaBo7NcaVJUGhT6EJucNqW76SOQ+iob9ZRt
C/9rwfdi5sH9WyaDS9hxVIG/Hloh3XiqZFJHxHDTX2FBDshXc97Gebz9FsZg0yjXelSnUJAK25yX
92/TbH+6/rfR6SKDSX3TxXGiQBfD+0Ar9X6/vCxoNhx9fzn2u9kccbPu80Qc47cUptoFowZxAryJ
U+cWh3RdvYDLxeEImoN0A8VRSo6sonmTsQuxiy7pgG4MjPE6wdtT5iCxj7lFjpS5F2oqhbGEHlME
SdZACkoJFpL6KnEVF/vwONrM9hRO5TBGEKdlpwwl5Nz2yIBs5LhEPyzmfX/9wiJ1XjPobHPqRBz7
UCXyCBr+DOLAveN4IfyJo7c1SIMels2wQ7OCQbZ0lIHsr2/DU6GRJ3d4qLA0FSPBi8tmV76C7+j+
Uc8mWaa/ibGcDCuhy+hKP2jvbI6YsCdYB4umISAyyEg/rQfOvVPnsGsqkHnLtN5IFNTYZXgfsp8M
RH2Hd5B9ocLQuZstOW/2uZ16x+V+Dzr93o5fkOPTbDC0ZxYaWV3JdS/k0UbtjMfSN4cI0x/GvE2F
1gtyleOHvVRoA7H4fINz+DYVwDxEw6XJm76gR+1trnYqEsX/H2ZD6Y33Gs2mP6aymNeotfrLVaT3
FE2rGBxEBuTiLI8gvBXffsevOsmXBcbtX8qA14LGO0X675NQQK27XmupjSvYOW89pu59e53NRk4V
YwBIztLoOty+0vr0HmH5895wH2CtMTbNc9MSc6+gYViWbGEbHdgDmFM0akkcergsx6pZgc9J9mr6
0czkwTQ4TuysRzkVxZxbKzb1cMFIzHENjsH394sDVhvX8jMHk8sceOVpxRwhqIejXrtAlOi/bD7U
Y+JxcHW2VWeqDIPfo1Zj7DyFhOLQupgsoIQSHDuYfyK+Pw0D3RYl6DdCiHAobmBh6xINOvwe2Nng
YqIK29XWj4WqxFZL7dnzhs0x2v5FftMOJ8ysfg2LRezzPs8/QPLfqrEdbCM4gHpxbPAqnTYeOBeB
hf4TXGQ6uMfLeMzWd6b6MXAcyGar9xL0AzHGMd+FJFylEZrrCWqBPtYt2oeiJF8gPheeaDfzJ8cW
Z3OZU/kM6tIpn3iUIX/w0bEAUESzKqIA3ttLzYH1mKdiGOw1tNoIxhrmgrmXKwk3Na2XcGzyH0D3
+8MxcJGaYJuIS+iCNAi2ZpOkAalkTDLPKfzaXn1hjG73dcZ2AM5dmPP+psox2FHAV6+aHHJhLsB4
861diB/XD54Y3hkyuDH0/4HetWPuThbZNL/qhVqjKy3GVwPzsE+7Zzi6zUVvU90YKMmkPkrlM3TD
0oMNlv3lJPrFU4x3fgyW6HqQFAV9LHOSPqmogNwG13jWMe/4/G0dLF2zVlVJYyowQdi55i0/khWm
BsYHuHuWjesd7R9XdrNW1/IaMxKcU+RoyNI36xdNAOIDUtaetA5Xll16Z28NqkWOnPnX/1tHBk1Q
KpYbacRJrlHJ7GvSCbSJwkEuCxSaH1mNajh/H+PsJMbERlgi59HqRdFqoB1lTUPv0Y2oELvPMI7x
+8l/eHMj9zaMceUGKpwrwY6xioU2oDRNz7UfHW+J1kKwbhyEJ9rfD8ZqbjWe9x0ZhEm6cTByBeeL
1gzsj1UW2MN+tdHl/0Z3NYQeOruwg/r+R+W9RyzVcyobBbIbUBKzwaCBxFt7/MsHZc6Di5F83pHO
SjMl0dQUVUJEq6uMA2nFmRAkVMXN6CFFhG4DUjqvmr+Chmi7JRzt5o50Ku+PI61NNaUBEJjwVkge
XskRreHOoBDNfhS9lY1BRQuNMLwczpwXhulnQ9YU6lxq0k895bSI2gE7nWG0XvNuoEG94F37Oeuc
imBuoxaXZ0m5SrBOx9l+dN6BA86zztFUAPt4j1YoaykEIOdFgwy0ZSB+xvyTi5kT7DPiyJtD0Kk4
xjSEvC1r4YwjMyvShug1/4sjYLbHdSqBMYZGi3qMf0ACqsao3H2QjHpAIBG8b3RcOcyLDTqyNmha
yEFkfwJzZmQffWMH1wf8BRxR9Cezns9UJebVjs5DijTXTSUHwJh6kg/WPFwlXkZtNjSbSmKe6qYq
I+yVHSk4oVtQuoKiXa0p8kdkBWZfh892P+ccTCUyD7dptHmFpAo+V0nUIxw6/ovGuaZsziaviyjR
OohoaIMefEd448hYv6JHYvf1cv9bceybrSpcilKJjXOPAxzc6OyZEn8h9Dza/Y06bCUhF7JrngX4
RlrtitVLEvtGTyLBrs52KYFN0kgd2Sn6433FOEDEFhfyarAuHT1EsHXEoKVaLWzeNofZXN7EFth3
I71gGhn3imY8TifdVkFTCSh6cM/HR2xl5lr7bCljKo+BCrVJErOlYOScpJP4lZNquUWnauarnT1i
vGixyiXyXEZkd/jkXjXeZ2TwQ7uO6tgNVLjTYXcTZWzk4cacKzfVj8WNvhxSWYSlYHTiur/adK1a
9vS4wCpZdDlzLJ8HiDqDHe0QDHIaUQs5bXpQM3pH09n7pPefPznuzGxyYqoYAxrX4oKttQpuGdjd
lcX1t/b2ed/aZ/3RiQQ2ZzC2WJmA3dJQZoN3V1mcCYaDD3s6eYK2BXTu+YcOy1bXvMouB+rZxMFF
68dRinGIZ3/HbYbkwTs7MyspbVKKDf76i6P9XkdL5KtRjWyPqmanKejukObhVtX+wRv8G6/YcbYo
DUxNCG9vCvJiWGkCItiP0H0DZ8sv174ueS8zB4LZAVoF1OO9EVOPpno6Px14fNI8lGKH2BLJqFI0
6lA7z+FfJG62uJINOYdECYnagi++SeAE8G4z9xwZwCiSpFdACUFNEluux0Xk0MXdv7BseLFD585/
eZ3ZhU9i22f6WOAGwL/ZeJJzLLFvWMOm8CWg6pMHVZw3mt3xFGidVsby7b5p3uY9+gx3yVNyzJfA
qv8PF4EBkEKXw6zsqTgHTuJp8yL6J8uLJTvMSbBHQeyMrZP3IYV3+djkgVEFIyhib2iMzIu33fvq
0XdXq9uAHpfpjfO8sOmC0jwrw8WAhh2aak6bTYAyc+4urNjd8fZfcFwDk4lRyqyuR1W5fbvgKX9A
eoBX15mtzE/gmE0PtGaOlgMaBoEtHsEyGNXfUNs6oFzAe1tms6lTUUyEkmRlMagXXDP0dIGYDLE5
0rchlqA+mQ+EPLxhTwq29WBXD10MxKMS4oELu/wJ3cRRKEtQFIQQXupUC9+3XXRIIYKhnRWcIObG
nHwnsmDzAq0Wt1oyQFxjI1GN1Dg2RPcEI5ZPPnl9uPyC33UYXg/prqDM/NyJs1kSh+lhMx5Kmhl6
bxiQn5ALOnBUJziTLwQBHD15DoPJ+CZgnTkLgkKxE7X1zI3Qa89LT3NtlMGUQRcMbFmiNooQY1wo
/jM6RxzuI85zTdh9ThJSnWephJzKO6F5BHHnMUUlOnD2y5qoDkFx1XbtRSLYvGQEz1wsJuHRgnN0
TBSIPtE+HO9jiSVoeBX6Bd0s6/e7wPN10mNnyoP9iMEHcl0LD59pR7gZn7nS0cRuLAZywEmXVGl7
sxvks9olxpCWR5pkAn/F26OGWSRqrhwA54SqbOeToEiFJecQGi1rxzmvqq8VSOvvC+G47BaDPr2p
q7FCL4Tz/rq4/6dn6zTTQ2PCHak2zklAUz3epl9uQ/SgoV0rcDlieBBmMX5KK8jB1dIg5mWjIaW0
7RHE/X56AMkTOowdznnx8lcWgyB1MFaVQT/KGkGc977p9tvlHlOrgv9Y270P5iWOGXDvH4Mlg5no
SXnLmGE6t1qODmrY6DkhxcJFr3HrKvYzCAYoJxnn+9HbdQesLQZgRlUcErGittE67esII+/4VJn3
hRhs11Og/0e7dfqAF9A74naDFWL/9Pt18GxbeOM+uLOeCgbhgPMm0sVsPsO89g1oaASASo0C5pVs
92Bh8hFoFYSupwa/2wuv/X3eRicymaxnM3SXIIgD+XhZiqP/ODy8gZfBzZ3rlrpjhwP4fXid3PPx
8UQmc7XPadcrVgOZTrTcFK09EvVTWuVg+6XLBilTJsdeZvFqIpC570HX4NBHi7qAoUpkFJ4DrOGz
70uZDVgnQpjbHocKOLRkCFFt8Sng0lrMBnOTP89cbyPXL7Gp489TdiknAQHNsf8Y4gfKkPlsV890
p8Z9hWZJcMyJSOZ+K10mnGsFIjFbm5JmPP227cvGWIKDxa4Kb8e1Rp6OzL1OrKaK5HOoYFP75+Lr
5V913E8UYnMZxjhUqniG4a3hLlyxUTS3/TfZQQp54fDMYd59/j49NoFRJaGIBZC4zQnpbCy6QdvS
FvlWHU3CT/BLfv2C2BXdc8Zr9efdaTa5EQnRVREkSF6f0AdH+4qWT+TBJG8hhix5xGDz0fhETwZB
MIt37TURHw0stCD9xC5kLOF70o9+jXE4LDINP7hHOwvNE5EMgFSVAsI/UYeCawz1b9tD6lz9yJFj
IiFiBT9JQguIDtpZ/tWTN5HMIEll5kqKOp8MlqCXzSZ62iQLDy4n+nUc/8HwH2zJlrHDdMFLC3Bu
hsGAS5gkep5kuIofR5qAqzf3rzr3IzLoop7rKr3Qp2eD1knPAy2C/0Ro6QtrDHmeyrz7NTlEBlcM
MzuHlw4Ws36/7iw7f8KmUh4nwT9cAniJYHOzVPHWozbp3RvPsRQrUqJAo3fEjyOMcvmEt3QVY+fR
DrsZea74fNijfktkvpF0BXvHQCWu0+V7u8QYFByvdkOrU7w0wLyzN5HFfK/q3IB3oIYsjIk478hJ
eXsgy28QiKYuhsd3nxyXa5aJDHMOfx8n880CVbqEpR4Dmp2PZo+ZnqxxQnCwlT1WsCyJvCQPpHd/
nU+rxQFl+6+IpDsaeizGp4TgjeLEsVTcHx7g5OcwL4XVFaqUXKG/kyyGjmTL7ODwsjn/YKd/63y7
NBMTqstLgJZi6Jwni+JVqzyywHjqC3oh7t8+jjI3U57IwTptox5zKKN9YPEfXR2hcXBrdjx78vlu
9jQRUahVmIVZpCDfvdVjOsm7cjqyAIkdx1DmExnfX+ZWappIytJLNBYXHBp6DvA/9O8jxpI6x+F5
J/Pe8vfXUX/2HLTYGB9HBQSthUN0CBpwWy/Cw+4sEt4Gh394yr9FMahf9KmcnGNq/JtbY/tgQy2k
xET3PXtO1+ERWaEO8xDpI1pXYh42U0Xu2LrM4ErXmFkgXs/06p28d28J0hoaSRK09q8o9R6lZuXZ
y7wz+60xgy+tEV5Hg8ps7Bd9dUUf2QruivC0/uSOyvzD2/Mti4GWfGjKOClgm2vaLuwJ6E1d+qDe
cxFAYgcCRzXeZWOQoyu7cogtSHOigEi7+mXxxXPAeMDBcqdpktnIIdgBjmvah4OeXuwZLNYp6FpU
HnZwZTGZKC0Xx76X6M3eeLpdxVgHHHrCkRdD8d7T22b5yb0e6kAv9NtXwuJ43d+8f5Aj5sDf3joH
XFy8r8RVi/EqreGSRXpCjV6Ci2ciNkTvEm2KuA+9s4QsE2C8JfomajVWlF7E20Ny2hTL9w+BIMaH
Q4dpLR+TIyjNgZ2ksCnjFy/nPOvTaSY2YIqaCH5GRkVNAR4raq4gQLi6I1pKOM8KteQ/cGPy9xmA
1JVeya5DCsfcQgQCzpGaiJ8Db+5oPqM8EcOAowoMDjSqxgucYWODRDmC6/tfaXagwJzIYCCwNc/B
NbGgClaWeLR2isa9dm2esaMh3kR+4XBnBmcBcCKRAcA+CQPsub/QjyP7tYM6lZUgoXsbVuW9ZPRD
3PtQDACemxo7wKxMQR67cuiX6h+qFJtQF6Ch4Z0kPal7shj4M8cw61QVJ9lAjuNFjo7SKcI03pvJ
Mb6b1UzulYz9G6OK7cbHuHCuxwNaVnmra3mGd/NEJiK04mJ0RQYRLyill88tSQe7ND0umnM+zw2q
JnLkpOzMOIScwV+fdP89Wwk9uaB5pOQd2rzz9G11NzduIsoyqywPNHwdEGFiN6sLr6IjtMmYm/eb
TYlNJFGlJ5LSQCizxoSk0j052xtP+W3K3IWHa69feFXY+edjIo9BifEajFJb4BCV2zLoDUZc9ob9
VGM/yBumF7DAj5f0m/UPJxIZzEjKsa+xCEg5nl90AcN3aJzaWcfsNSH/7m2ciGLAIk+xzeGq4DAT
6vEa2M6GzlGM8KAKg9FDuq6cg4ezTsxEIIMYZR6cB0GHQNHX39ebrYeC1/h4/Y1lvv+HHoE/T9IE
YYmsWlhUI8sqGwe1gRVomDuHO5Mli9EziLqLSqeVV3XmmK8c1f4Ejp/CGH+mq1q1lZIStxr06L2D
xA72Ylg71EzwH+eFnMlE/xRGNZ/cAktoywz7zCCM0geOD1VEImeJzqZrQ0tCPHF/gu9PccyLX17V
qh07iLtWD7Uz2PKqpMuvHWPzcLbRxtjT/TzO/QPlyWQueqhehiQ+V8rRkh6yi5urEunEQ2lxxHCP
krng0eWcpT3IxtBCiMios7BT7zp44N7CfsdR4Lq9f+LXz6NkbrcUC/+PtO/akVXn1n0iJGxsDLdA
xe5qqmeHGW5Qz0TOmaffH70vVpWLU2jus35pLelvqT48PDxyMEnf4liosVN1K/tQUTi4v0+6NVaU
nnVWdaHfZy1kZO9sMa2UnVUsRbTt+ygLcaPro0iPeaywvYEJHAWd1Kod44589HuMLmvtlsDgWOPC
mcuuTYBrPMkEEEbU6EoNPEdzT9VrrFjTCfGwVSm1wnmyFzROGIJU0c8rSv9Ub2sMdysDr44hj94u
YGJMeonbQd81mgtVPGBYTr8wVo9t0uCLWMGbL/sO1WT/R0Gf0FTMVDu9hx/Btj9na0J95V4+J9pe
CKPOj2tStDgQ2ucfolfWO7qyTd4LBBbWJsotGNTXxJOkgsJDkU4GsN5PjoKaPe/Qobnvc3PcCt0W
zLRrKEkwiADTKQwPhFNMCyvq2nMAnLVo0EJ88hpFkgdBmrMmN4DyfvrWvv8YN6Y1FcfWqfTZcXzZ
2Lr1HVtYnpTvD6cHxT09OHbpzjNa9s7/wfK4/hZJbuhh3qPyfWb8ULfa3Z/4oCUWJhKuZSMWonrX
QJLkiNXEaKcRinne+e700UHYprAz3XJWK15WZOHngvIL5mxJ5NeN3yFGaT04RWcZj+OveK0HZ02J
sFnqX6BMNWFa389sidZWx9iZ2Ifpvlq7XaSj1Ph9RfDe+nhX5JNHRGeVF8Sqinv6NvgbblWPmF3p
o75rw5+74LSe95gf1R0RIk+CrikaPIIcNEQldVAeH5FNFbZDziba61Ze3UKC4PpskqmhlrRWk5mS
UCreD9R6YRQ0Jkl92WHfzOERtUGr2nJNjzFJpojWa/yyx/EciGP3ZKWn/mCvmr4rclhenebXpeE1
E1CwmeWYjhaCXk1qWcob30FSItGwJpZXLA0mSZZ6HM2k08Alk/tuPJdIVbWroaAFx+/6uiSRUQV5
4/V9PRv035wJEa8BM6VOcbC5z/JrxJMExpRRv+nNWUpiXORDtvLra6JeHuWcFkGldh1Okb7numUc
w8KujQPWiedb87u5v3+WNTR5omKGzfEmrz5p1jnqu7mlv1tq0X29vpBt5eXK/Y1YxiZMTQPUvLgc
6bateqq35XdosrWg4ELf/RUnyHOa27EKOdYeaK86aga+6RUmVpmWiyxXbR38o/pSZZthV+L5YmrV
imW4JjTkEc5lptfaWECfaEhznLBkBPVcITyi9CQwvqNFRT+13uwWI8Cy04owXtEvXBIeNIvbOJ1V
WdJs2GS/KnZiOHxa84bWhBSXrBHiwSRtK+DMIxqmwIH7lWwRs4SJtXIiMguGO+KeS4KD1NOYathh
hoqd95OJntgv/Gn6gWCbj9TbasBtzRiQp1nRboA3OztgKIo4FT8N62VGWc1yr51KEiGGYGmqcsD0
9vs34W4duunbDZJR02azb/iaczT/3D0iSs5KRfMx1meX+Z0T2PcPU2GpO4ykGLAsrdrbmNaw34vV
5bJr8ljulPQTlnYjnYkZdFbh2RiQEjt/0YGxoqeXBTJmB2oU88dUucgwzoeo6uMRxnE7D1FSnllt
r7zq/8dZ/sOQIiqdSdoxaPpZeD0MXzcIcVjrHXbL7/c/ECmSUhppNUweQL7NVaC1fUhtFB09oeLo
mGGF85rsXzbd/oOTzBsR95paj7ACHk7YGHmya2feFb1GujUUSSjpeqbpE8aqvb4XquVh59p9DSb/
PApTTGpQTnSG3Vxc1irENFhDc5G6nnpkGWamm4mTit19EJnDCMZaC2pg7JNBDRXDAa5Nap+1c/JJ
yVw2sGPAqN2i5garWFvuZkO3vQ92o5NlNInXOFPa1h/93J2M7mCUvaV6h2Jw3qJTiOnoCn+iWmOt
YMrK+ROTmxiywE3KDbnQrha8xoiwKnfrPkNvIunyTUSz57YrPio21ljvRMKHqAvbbYmNVo421tER
NbjNxlPN3Cm8SPkIMsVb+awlus8bBlRTZRphco0yXKWxGbsxdynR+FbDsu/D1HQYphlHP4I+KTcT
G5OVMcw3WdOZFAajWCqOWRMYIytLSyPS677WczfrRWPzmtGDz0RhlX3qb+uq9veG72Ncm6Iojh6n
3oOeKd9zIspDXzbG35WLkVXF59fo1IRsUzFiUZ3/fuHNqUbfi7qguctfxF57QCYI+346a/ir2UNs
hYe8QTaPZGsqY+axS5Xxv7DYRWEImFL008m8gC3UIdZEyXJ3mPJ9SXTLf65GZKG62jIJdm3ox9bc
JoFT8pVKjcUrNzSO6heuov9QEhdmOHJDn/zCxfyzt7odo42HJnib8ontokwVlt5P2c/7RL6RIbhx
U1XxwjnkBXKk1zTGKByhKdOUu2EVsq2iRYodFC164JmINvehlt7ZvB8V++4MoWly9aw+jbUXG6Rw
hfdDo2+6+Xb/92VVP9/b5e9LsoMoAUeNMytcKhzvPWpsIqyqtLNkB0a5DyVrK0BR0IxTgRYyocs3
lUzVFHmJKNz4b3EoznGMfQolwq2vq4sx1pDm+7tgxp5UPEhMrXC56QrjkHdOg0ah+sv4onCHNCvy
d4EDr84lvbiQTjrm2eNcLHnhWM7Gn4MPP32d1syyhauimqbp2CH+v/+9PlUZYTE9N0Zcle6MXWr1
f8u0t1X/BZNg7HgonfvXtcB5V3DzsS+IaJjKqNYq4CbjQ4teW3K+//tLl6QxlWsamaeHyP1MpmIY
WVjikhKKjQ31qz4eY++vVx5IaetwQjo/XGHAG2t95kDMndXJPDFHMHmKRJz7XePHYPZ6RKDyFJZ2
ESLvH1r6b+81G63cOCDmldQruEuU5DACONE0E3twJLuJ6qOi1gIMYmQPgeJvmNb8H+7qEmH+gou7
qgO1iDMDCF0zKZs0Rh9xPIbtCsoSA0LVmxS6RVBd1vmwltREaEDh/oa8Juyg1VYS76Nx17Yrb2p+
M5I6obqhYi80h/2ky6WTepSMZhzmpevr28A4keSZppk1iBXdvXQzlzDSzXQe5rXW9QwDRmiyY0D3
95l8CUAQohNDY9gV+lnkeHExQ6OPBUlZ6RpGjSVAp2wUK5r3Jn4ApsYLoqpmGOAuqkviB4uKTT5O
euWK9igMq2WWfuid2D9STWzV8EzovhvtYTPszfotDNiGWtHcHVG1Difb3jbTtdT8wuVdfZEsObKo
TOtBVO6gNHs1hhc3hlYW/O3UfuVlLShiWPGzrY3hqnBMJL73lRyGHhG1O2wj4y3pH4tqhbwLwv0K
QVIlEYZI91EBBK0fbbX7qxsPIexZROatrH++zyyLpzEFFmWZaJQ0tPn9XTKLqidlkRaN22qNYtOQ
B/AbomSfRMxfOdYSFJiSA4QyA6Vw11C93sFyDOrGnXpiM3oiEdlM4+7+eRb4gOF1wRLXwPs3i5CB
OxqTaBo39cCQabML4vhD5OOx7IsVK3DJCMd2bPQ3zCUTlMqyKepriFjaNm7QBA+k3o0CzM9eNPEi
Yt1OWbSNiY5VPWxfK/oOU0G2/3pWQqGaBWaaz4JLjimwlMdZxsvaxYfYhvcnoa+e4mBkxgpNby+O
gNXxD6MGqhhNiR/bNgijhOu1S5TEjtC1jvTGTsnTlYd1K+oJnGRY83hTQjXloGRT+Zxm3dS4GcM2
B2ypiA76ZI8a1pWOmV2yw33qLcBpMKSZwRicQCFvWR4aTWv6WGtgUOvvSrv1o01X22r7WtlTqRYr
h7t90+QSTc6Rl4M3TEFEGrf86z/X7EkE27cuSVZQFtzyaxjZtG7GvPLJ2Lh69muMOmcUD1X5nYhT
5zlhCFPDY1YT/b5Pyds3B1DzU0mbpqZ+Dk+/kCF9Xg+mkrLGZTvNEV/ax+jtPsCt2XYNIAkpzoXZ
xhEA6A4lyTaxdEfb5U648p4W+PzqHPNnXJzDi5MqrXzAhH5us+6hzkrbK1Ye0wIjMJVCMMGBxyIH
2Y8jSVoUY+41blIcaFgfm96zai+z+vLZE8WKdF+4GQaP3CCQ8ALhH4lwTVdgV1/Yt+4YZb+nFnN9
/dqqJuJg+MyaNJztlmvziTAgEIquZnOOTlxTrxlVvWc+bd3g4D8Vh+6Xeqxe/V1zjB+bv963boWO
S6x+hSdJJTX1lCFSSes22wYJE7TjHgosXOCH5t81/vXJZipf8AXp1Qi5EhVI7M30y5+TGf8Y0Pt0
n8kXPAXCMOeECIi+ueRPgmm5nuQwY1q3j05e5HLNf6n4RlGOevVX74vC9s3ENsk+mlLb1PIvmb9f
+YKFB8AIRXBNg/6kXI7jTKoXKgXm/bumkVgiR/2YZgX+A823Hj9PkzMlmV0JawwcnpwbxOAK83Ft
K8iCWL76hvn9XBCb0twbp6FroQU2fd88tlryaDT1vq5KSxXTd2ztWjHIF0+t6QimaYgTIFBwjZi3
tO51zBl26bgPxj9ZgT6AfEW0LHIruQCh1yBdJnhgxEPrJv1DJxK7IvbAJ8tQv2jDLvEPlf41fLl/
nUuPH17nzFOUmDdGek6jVMck6pltQ1srXZZth+yrx+mKXbeIo6vU+IxGkk++vrixSTeDNNG11g0j
86Mfa8cIlJ9p9HVkqzmpJRlDLqAkGdNOIumDmrVusYVZ0DiNYRXVNs+3LeZ1Jk5YWVXjDN/rtYcx
344s24iOKSQm6lKYJgfwpy4ik1rgiGaUP4bxqWmzTZkjYxpmTp+ITT9pVoNvIJ23LfrhTc1q9/5l
zie79wUS/yj1UOlhgC9Iuuoc0eaNB2v3uPgOLg45E//iHtvIMPuMQYD7NN/UJLDM7pHpK+e4abGD
b4QRyf+RUrrCtC3HMFaAggmDP+rSKn7/DIgVbiimX5ZWGqPdo9snCB8jivqN+la9L/7kP7PB1hsr
jazasCbsV/kTrkUK1wgsqRPNC8Lcb8FaI82cjmxEv0bfZQGPHiCTqCYhRK5oIdNkYg42ICJqsRjZ
/iFwqsMvOmyRcY8+4gP9cp9pFl/mBeD894sbDbWWZKE+n+mI/cdb1e61lbd/09P3eZ0XEJK4bvtQ
HSKYZ1AZmGVbnkLfag07DOyiOSJvceCJfsxCm43lIYu8p9jgj77uW3yoD5hDbhWYHsiU0eIaxEa/
ItgXzEY4Z//RW7J+khL2XG/g+OWmaEqEJ571ZxK/1aGwBv08VnTFo1hwCAmciTn/JuZF56rE20Ed
txjI4Hdu23xRR7QwmeHJCwuHpfQ0DV8yBO4nxABTtd5VXN0PQaE5/37jsB9MDRkpNMPLE/f0pFBH
nU69q/QVhjPuaopRVNUvFq/c+5KswIoZTTBEgpDRlE6a1UxQ7PPtYaUgzILQ+s+pHK37Z1myBAyk
HxCwhcQAo11zrxbHuCIRDW45lZtIfRR0MzTnYfAw6nfDVwi3xCsGh3CfXUKk1CT5mpqt4lE9HVwl
7uw+iHYcnQ+Q6GWTPXSRsMo43qnjCuiSL3AJKkncShlGkaTxAG/tTxBvhbAa/k3PD3Dc7pPyM88h
qQ8YlZTrOtKUJuIj17Tsu9LMcx1IIvcxNrm2M6Pat2rzWtDG8eKfLPuOrsEyrN2wzrcRM3Y6+V6E
H7nS/dBDYzeNiqXPFUkksQvN25b9b7N9acrUjtV0zbJfEFvz6lxkurg+j0iSPpbwIIiRLR/cVN23
uaN/4yjXHDbmmNhp8rPZpL9Ccxv8yYzN4P0KSqtbcWXm35eJdYkvqQLDN4aahCCWEtFDKZQXY1hr
k7qp1QA7c8ZmRwlyAoFtSTSLKiQJL8vBnaAEPK/9YWhPOm9Oae4Gk2GhycjO27++mW7ExNcIPDOz
fECORZYIk5mI4d5kxVreMs3rRzdpzd7GTqK9OpS1xRXNe1XC7qeqjU+93yi7sKTlJlArJ25F5AwT
6Vcsq4U3zvXZ2+CIuiPOL5GhU+D1NGmEL2HY3pn/wUaMs+Dc7hXbbH+o5lqJzILc4thawExkLhD2
kb3v2kAHa990I1KPhU38Yc+KTSd6G/tasFZ7g3klRy13xuIjZV+r0nSrj9b3jklU/rj/IG9qxub7
1xEKBYMjK4kIxvWDNLLaSNB6P7pN5kbD09QGFtUeRLczxGZstp0wd0U/PugmOfRTbKnhVtWfGvIn
4/4Kty9pLY6gGzWRQ9chGyTR1xlU+K06jm6dP7QFbKvCMTtrilzyRLuNOE3GN+EfV86/xILI2yB7
AHseJQPSG/OUaezjJp3cQhSbgWGce7svS0ttJ6QKcic1EGCkVuxjIamm7jxhrgXkFm6Aqsj0oIgC
ogaJEknKoHh/qATXJreMvuZt/1h/gEQPZWRi1klfWoGHAnHVLkbLaKxK2fttbRH/N6ZR/A7in/ep
cStwqArXkzCEcU2KzeESM2hji81Z6uS2A0ktvZwOJgvXMoK3UvUaROI4Emc8EHya3KQ55sUuLZDh
2vSec/8oSyjCRHYVuToGpS2ptKDruVY1leryyLdzQa0kxXjT7vU+yhLBDI6J0wyD1qCvJcvOiHrR
c6VUXX0cH3oqQktLjZXY2YLLTueFLsj1INGlm/K7UCrd0DDoV3WD9ugNe50cQ+XURE+Jh2GnsNw0
07cDVq08x6WjmUgTz6VEKPaQx6rQIqKh8IDq6xVGfkxjvBFEW8vgLV2TiQWvYHBEBmCsXXNcEAue
QDKpLqouN1Xs7XJlfFFN/aMIws2/39UllMQRk5klapNw1SUMs+zGU5yXK8boIskuDjP//cLNMbzA
18qSAUEdz91Y5papJSu2/a3iQAwFElsVyFyB56TkVRCFVFQ8VeeamNgLtmp5ysm0cpAFq2BGQaJF
w2YoPCFJEIR5l7ZYI6u6WYcptyZ8otbSsIA8Ozan7EexAndLN0Zg8MJnQXwTIWLpTCKoO0x259T1
2eg01S7pDOf+3d9SDT8NOwMRTVRbCDluYtaKUkd1ornqhFq9pNr0xuSkqM+6D3PLzbCk4HDNCW9o
MDkBMVQI0eaYyO2ORWzF6qGZQmvixzBeK4dZAIIsMIXAFmHQTAYSSkq7PibMzZpyG+nhufCMv1od
uqxJv94/08LlwInTkMWcO7GZnC2F/5alUxYLF5rSCtQfBQTpfYQFbkMBm8FMpA+R+9XlydvNyHg2
oZnOFajTSx+bcnyuPQKp3ZtWHbWZ5enKBw97VFwMqGtHouL+B9xSE9UpkEAE+Rs8XzkDF9ZVNEws
NN2gPrWtapfVSa8Qwguf/r9w5NzbMHZ+HXSB6SpBZHthZHXaZFHz0CU/7wPdWrPzgQzwuQAbEtm6
HLDbpBq72HQL8zTSIwIFlkf4lzb7ID45hJ325T7eTRvdnOQGQ2IblwFHCfbsteTLdZ7FlcIUlwcN
s2K0xJCjmvfnylCtNu3sPFDtynSYdzKn5wkrMmvld9FrMGRqS0UJbfjvZt31B0kCzDQaKhLVUFz6
XCaW8o031sFrbP81O3an6rQ23WKB4KjmIqaGLDxHsZNkB2i+p8/J8eAscsWZlI+41faVUm5CD/sM
epTgpcq/8iyAtJlZAcYwy2eOI1zqGt77HsWAvKdpejHHtHEUHyHnTih/+97/P2HNMg2uERiKXmM1
VVulgdHrT63Bx2NY129G3SYolazENuJasr3PTbMBeOUV4mgoaUWeHzLbgDdwDVcVGnK4FRdPaucU
rfFU6Luu6l6Y7r3rXbyGdhNwgVAzCeoJkJpEOasqmaN+UbCmJp3x1Ipvuvjalf4Dryzs9bayCKEr
ZtisXSPo7QmBCdsKLxT5Ndzj9QmTyssRjomNJ0xn0J28bM6wLXdV5yHwnIzc5ma8mpFfxMSjQNmE
htySLMf7OCNFGzfGU1llmQ3MfS70epf7KtmjtuNBa73oMYiVZhfn2fccIQc7NHlh8WDSX3Kz/FEa
9RnVSJ7r6VPilF1Ub+7f+42SZkj1QZfN987gjUqPSPSKGTJTN54ipbH8dNJsv02/YuDOy32c2/j3
DEQ5TAIUCyBKKdkbqUI65ie++aSfcN73qdlNmB5eOLx5C7PMCl+0v+MBMUXWrEU8bpQpkDFia15Z
qGmqKevtujJZ0LWF+aRESb8l1aRak5cYKzbiTc8ZHDiErAyYh/AbQE4pYslNv/CqhJlPQq30H6Pf
QteQgJnfBJ3qn2WTQkiPvW9+m4gBRm+9MPYtBbIGa0fHPjKcNgxEsg+mvNulldGr/2rwzd9nwO2l
gqG6W477GH6tpu3Ue0/V5E+PvkDJZkDHfrdyzwvU1qEB0ZeAomEkOiQy6DnWjNXU855QiFU8TDD+
TYtUMepqWq+w9EnPd7EYjQ2Le/5ENJRKZ3rh202fthvFiMSmaGmyMdO4Xzn/jcxBYaeOTo05uqih
mEmScHU5FLEaxambUpo8szAgO99LmmfPx96/IKQksULiWaVRjptMaeIVwtw8tE94jO7WEc5G+fFM
t0vdEbSh2hZB6qoiNZ2sU8NNPHkhgprlP5dD6pA2mELOsHUA/xYS1FiGSYRKq+BsTnX/O0lh4Hch
qdBcmqhonwnaj5U7n9/ulfIA4EzcuW1gdlslIRJjWW+bhH541utfbHjtSeIMRb0N3wo6oWCg3HqK
rbDIuQ97Y0HqCKIKHUyGbgxIWInT/KCrwjI2wnOmsWpPS+pvq6lhm1ivCyscM7LCQDf2hoQnaeQ+
B6PCbccpxUPZfymVLzGaQDhitHZK1zKSN8v6CNBg1aDoGb0dhiaryLppgqRGJPrc29q225ubBGsQ
iKM5hpM4xFI2sa3Y2x5J0e/0V3puic0zu18ri75RYLA+ZnsH5qyGuk0unVkhUd20rIzPKUdQLosz
O+pMe2L8Z+klP+PAN1bskIVLhUknDKQHUQkC7r1+JrRlTCnbJDlr4SOZPEudzm9jPawYV7fhHZzr
EkYSBgRDmrpQSZNzEPg7dIWJzH8gfrjLY8zl8ewE2e9WM/YFMVaY6EYKScCSFcI0im1tsRKf1Sx2
+PAQJW45PKkYD9EqVpY86VGxuf9Mlq7w8qjz3y8ET6/EDcPjTM7V+KSYldPsEUVWim0VrOXsFu4O
EW2M3kdIX8B5lYgqlCLqaEjTM6sQUO/CXRq+a2n/NNF65ekv3B+UjErRUwlXnDJdOpRRRWYz0Tg/
j7mwUzQkg47hYJvBNkqjPSF2hm4iHqEp7j4xb+Pl6IZBmRtBzgLNbhA/EjWrPKS9mPKzqJsf5WCP
k1UjbI+xBMGmSQ8kKa1K3ZEw2esKWzn1LX2vsaVDm0kzDJNKgD28BAKzt7N92vr2+HXljLfifMbh
8wvhyBiqkjjPorwxorjMzwo511yz89rfDd5jZD4gYoyYqDU2Z678uo/66YhfK5Fr1PnlXPDpOIaD
yPI8P3cQcPFb9YI52c+R2z0wx7BCO9+hqvox36oPqeO542PxFG2S3XRWv9Av467Z8sPaU72V91cf
9MmDFx+UzqGDpq3zM2kUR4lNPFdmp9WBqJnVTJWNhSPf79PgVjhcI0oarQqGyFcnEL6rn30VYn46
ZZhAETph/+SjTLRlu/uAN0YJrDTUouARzQF78ZkmuThikxZZB4slP1eqbndEcXyD7tNsJd+1hALl
gf9BpyESqF3frIlhLmaZT8VZwyxmBAZ+rNbv3EazZnMT/EphheB5yvkczx8yuOtBeVa82reRhOic
3lQnax7nsWlK/H/1EKtOPiS5nWhD+hX9Pqld+6I43KfowhtFRlObKzjpp1N1fdZs9EJYLbw4h5js
VXb+NiuP6CWxqqhbQVqgKqIDyB9zGB3wpSVJlBdI1CIsV5zzdrQydThXqEOL0Dhy/0CzwpWeJXwn
VApDH8/jiyVhYLI05lOXlmcjS7ptGaiqzdup3N5HWeB8NJwiKatC7KAWU0Kpg6mMq3Asz0hbb7mH
mT+h8Rw9KOH4nSjGx5hMu9L/fh9zSZZfgc4fdcH9Qe+PbW7U5XlU8kMcvZcVomLVMVU6K6sGS/AW
heCHobAzRXnzq/B8H3/pAtFkC5ZFTgE17tKz6KgYgrQj5dlr+LYdsEWiazeNkq9ojUWYOcaC0DiS
VrLGwkRWuKsFK8+BgoRuiTo7pTG2Y6H/vn+cBXGJyuX/cCTtZAQh71HvUJ65ONCyQjP8K8kqq33M
Exd9+SvlXfOvyWxpIFUCZwoFruiEv747v23TOOBVdR7qrHlmeaS/t3ls2sga1o9dTosNNoN4K8bb
kphB0QQcjrlTcG53v0YVCUKtJUurM4+CvdrgcZcWJ78QW421L5xb8K/aKdspSbiCvEBcBtGmCxQo
IfMpVwwQlCgYhdrU54nndJMZr11p5M6Qxc8cDa1hY2AmnIJM6P0rvX37c3KAAhR+CGIoM2tdPJAY
RQhpotT1eRQVKiZIErzXuh4930dZMOYQNYFfjFYqFHuhJuAaJitTVQlThsOlY7yvg1E/8tIMHU3h
vh2iKfhLXvbDe6S06N/WW2Ubw//dr3zErFuvGQofgfgQg8M155IkhtJjo4kTYtZnrSqppQkTMbfK
/CAD8w/TiMpGgQm5SJnzFGuy2nyT+JWJaGz0zw2ccwgJ0Ul408jNoGTrmhh53ahz0KQ+t4hEbFA8
0uynKC1XFP/SzV6iSJZGZ2DSL0RsfTZM0W/gs7RONtbN5j5Rbx/pfBYoXgMRRAxqkFA8dHPXYQqa
krZ80BoPS3l8/VdEg53v+9wO9HalxOdW1gEQAzEAiTJjvJdr4tEyTDXM8KzPXB3NHQnIL0q8HC3r
1dqg0PmXJHbRUDCDjgEULs3VCNdIiHAKtDBWzbmufnfDu9Z+lOlb5a3I1AUCXqFI7neGyO+glXlz
RuguckKqUisohWdhaRvFmokYbSGZWMtyyLwBcwRJYaSWoI85Wn2lo40VOv7Mlldn1M30dlGUFQLk
AVuRaDeyVIaRzkabIpuG0kBBu1FbCJ5vstRJ+j9eh1ka9bMI/oxjfUCnS/6PPCLjSmp36rHoBaHi
6mzq732E/WVvQ/R+n+9nWXHJHJ8QMw1hiSLVIAs0nyEznNR+fRbxD1qnVoVy0i7TNmhnsSYs2ROM
WxOK2e+j3mzcnmEhOVCsMs84QMj7mifLKa2Kwhshrtk2csM3+l1/DU/d0XvM/grbP+aIGDFLYAd9
4h+jYUWkyLxK0QMCsYUMOYJFc1rnGn3M9NbzPKRVwsTiv7I+OGCToVMS7mDd1IrpdFN5LoNJ0rpI
AhqkPmnOZoIg0lbFpIDSqrMRbWcdQwPBpMTjcRggnfYsG4S+UWhWB3bTVrliccG9cOcRs5u71wua
7L2yFoadxCG64/QwCSMMP63VaU/1BHU+WqHXiV1O3fT3/o3JQgSnQAEobgpVjciKfI67vdCv8Ct9
vUmm7qyNXbRTkP7ZxWPwgCakaO+NVbam4xauaH7YULUI5qGCQXpyYZH3Wpok/RmdgfQUpo3yVo+p
OOhhH2w8pashXooJgUW17mwtLhSnKDTFUvSos+HeURvr3PdRUSDWqCj0EAEMple62nEjByBAFzgB
QkeXPawsiPJrVvKVkQ0hchXnqPVMS6f5Azer+nsykeox0SLNGhAm3JR6Hh7QtEOOlRFPK5VYt094
rv6a0+so/4KWlYRg1mdakee0P4c96499lT8pGKXwjVVFswmVIXfb0HsTvvZEiq5becifqchr+TGn
kCD5EU2HVysXvyd0TJBH14Zz5NPSrRJv2HKqjUgfBZMNG0XdxhpaAluidI/mlOZPetoFe5R5F5vU
L/qPKImyp7jRqB31imaVCe8RwFAzRxtqYcV9lm6SoIScLSpxxITtElObuvip98rebkzmWXCIUrvD
kgpbV8cvejiZ207t/L3S6S+YpN/ZaPjcKLAPrT5tsAIsy/IVt3NBPSAba0CcQLfCxpcL8DIfG68D
NRzOgfmzzanjj0pmB+8GtrQZMT0PHqqx6BaG4Au+8P6zXHgmV9CShkCSOGCoecfwb8qfeOy9VDr5
NpjxU90dYwUh9/twN/bvzO5Ivc9978iIM9nkq4sxLQc1Gc4kimwjZ06UEtx1bCdUs3KlsbUmPygF
ylZ8tl3BvlX219gSn7Osa0UlsuHciZFYdYnGnIk6XbJrlY/UEzY1PWfMML+D1fGuD7dCNWyUTGvJ
WunjEtE/vRt1rmhEMez1mzcjderKocJ9R62FLlQVdkCHnr6x/ouKixXjY+nUUFH4WH1ujGCSkS1G
s9bqbsIDixTkHj1O9rwyq3/nIx19QIjRaPCf0CtzfSRDC1LTiIzhrKccs6a3+sTQIPibmRj98rZy
jwvkQxKOoagT8gqyc/77hSrJhd8giaSP57Ap92GAOdfGezkeGBpzxl6xiDkdeW26mUCuE3lnnHU0
AysX+1r8ylD4nVXJ7v4nybY4ZDccVQQdkMT6H86+tEdOJtn6FyGxL1+BopbudjfYbfvxF2T7sSEh
SSDZ+fXvSb+aO1VZqJBHMyNdXUsdlUlkrCdOoDAn3/Ey89RqWrK+ZamJ7HSYu7DKAD8mCxzxY1H3
n1PgJTFPgcPDecvZscexlpmtFZZQptbkEwT/h7Q2WPhYykbQAVcEcwTuGwDlUQSQ7ni0mJIRrr2V
2dgfKCX9uVHN2m9cczpOi6LHCxr3vmdmWZS1hhNiJt4JPWRGIXYEj0eNps5z6dUsyvKqfelrqh0d
dXKCnA8sBafhYMReWu3OPdz7MhRKYFoslHoxZSFza4wNXdzRLYy3JatCVCzMQx4O3m9z8O0mskC/
tmArAOi1QYNBQhAssq+reHfcb/aKiRum7vaniC95paboizuKVeGn2Bc7YFhM9caxfI1E7V6oo+MP
3bpQD81hE/VmtE/R9ZdeuOFN5aQZzHiD+/OrQ3vRwiL6aVzSJxaUHx8rxoamQxYyPphSRwUS7fZQ
61Crma1BVo/4njWfNefAvT340n2siAOh2QV4FtQP4KBbIZzPY94VlfHGy3fw60XF0h3oRP0837s6
YZburg7hnKUKvBSQhbeSiGG0bm/Xxhv9x1ZOzqE9LsWR8Qg1NeWy1sF0sjS/Ms6PL3HjDaMOqmMg
CZgwUQ69lVpMBEpKVuuNW/ZlaRczsKzSOzwWsvGlYIdB1wNPCy4iW/J2hj4Rcy65+9ZrIw+dsqf+
wvnz2pNipz65KQkmEA1KUB4hkr09jqmPVJ8z3X0rLIWElkP60BzMKvRq0No8PtTGzWHiVAVgH1Rv
GCeTVF01ur7KC8d9U1rT9lFwdiMMNxV/b86RoMCWg4ISCDpZiqN0Rt/MivtWdQY/j4hCCbzIUHzp
S6Trj090d3mIe8EuBlFQBjEKcXt5jpI1tCHUe+t0tY7LNKuNSNHdGaYKw3m7VKL34gCWQU/XMMVo
GNA5t+IIxt/cxnEUxPrU99rG99JvjjH5qXWchso3yvVtaSMTc9o2b/2Mp0f8vw6jgrZktoNWvvuW
0H+8O/hLTAQBRSx9S23yLNKNNIuXGrQXa8d/l2tm/r0QQ8UrwCQokIm44dvzum2hAPbn5vHrYcd2
bPz8m78sab2KdU1w+/jLiDj2aJr/ZH03dknAYK5+trBbV77D6Ye6wlxjHi/kCyzJ2TJfla/lHLAO
nHJ0jQzzbJWfmvwDy7B0i79kuvo0Y1mq6+0EzXemGD8EowZQF2QmQB9L6qlqVdcVMMZxbxannFAM
0fC+wWisw3wsM9153hvSUIfDf5EIoh0vD1UpqaZQMDMUcTuuPh4mQIVYhJAfVnp4/Oo2BbmYuhW4
XIFRu71f2NymHHhaxK6rPK3rdPKq9UfhloGT7bIhiCuSviUmQwQkzgCKApnurSyroqaLIdsiJkX+
Njf/VOtRHT8O9DjOPywEilj2VWiveo5RjhU1M6BF0SLweX1ixS9boW+PT34HToW1QQEG3xJeHE7W
k47OqkFbOnUs4wXB35F0BTN8D+vH/WbKL17hsWSeHUxEeqhaF1qN2WOrzM/TaE1PuMo8yKxudxD6
zg3DbWjAK4vxRMH9K6zWtbp7Tb6g+1DG6UQ/1SCWLd3hsKijr3+quREY9RErgDiix9FVcz/NV5/u
pUn34Zpg0UOBSkXPCa1fTYp4l9mieU85jWv7CSnsh6KM2/KYm+faOXc61FABzkXdW620YY+RA6JC
hflk1DL/9G2vTg4mrsxFVaWMET/7xOW+0/we8j1c1IatQmSIcAN9EAQD8tnGPFO5BahkTDR3Dlqm
Iu0cXSXcUa0NTXcEZTmobVXgAuTErCkcM7XcicapXgV6HnEL5fu8PzPraCgMZENLQEcwZtSzr/Uk
5O7TSP8F2jLkAISZykuVljvv/K7vDW2HK0dsIlwMGBakr2rnVmOlPUCwNKcfvdQ9jzX/aU2Rxbyf
bTMGS5r6ynJajF+cgch4iR5fydbFI4wVRNaiJS1PninKxOyxzquYzcABa/OyRFYGDt7HUjasGfgp
RMTsoIEJGNPt8ykKk01a1VdxNdLAaMl5WT+tVfFRqf6n8wB7giF2AGBRubuVNKJ3OeamjetkddQp
5z6bd5Ro60GgBgm6DTTTcBbJrRJtnQydkCrmmBwIusn+mc4DeMcVtjezt/XiAb7EjBsuD55AjltL
CvjR0DYsXo4qiFwmOyqX02zHKUkG/U1ZPrWq//hDbRwOdHgAseB4QCPJZMUAv65VBXh8XI665ZNh
VHxPMc6q/v5Yzl0WjFeugroVdQLBaC0rROPV2VKbBYtN41MPJuFARUHRe+/BWMgTrrc7x9p49zfi
pCAr5YWz0oWxWLVqsHssxhgOTf+LLCDFp6PHL4abKX+v85CJIgh6MBgilVed2WOnpdoKmYX2ax1o
ZJlNYK0x+WsotIjOdbwsQCBczNPIyWiTppVi0o7FGQn6wou05TC/Y9yMoYqgIgl+/OX+cCNJ0QLE
4b82JlQAmZFyw5S5hZlPVR0XdM2eDWKSQ9qX45vesTlUV7c7Tpk6h32GLiJvdDNqua4HjmIvIerI
c2SieB3Ult6EXDG6yFpBbWe3phfMRWOf23lWxZaIPNQn2/KLvKif1KrTTl46gfIuayqf2f0Qcdir
iHjzcmiapTzzoimeu5ZY/ojpgXeqrU6Q4lKA/5xgxLOcJWWr0SOv5swfBzQblbYPM0XPLyhtNxcd
5e3XbuWD3zrDcHx8ZcKE39yYCBwwd4ucBikbxuRubRK2wWaYdayt2BZwqu9GqATqcJqGS7FHRn9n
Z/9I+jP0guATmfutpBZRVaoqvRVTdBoq/dsMMgsMyQelFz8+0t2DEoI8QJgAeQN/sDy/ZXvTbJtr
asVKTw+9+qs3vjs86YcpmqbPfy8K/Rf4J7TmPPR/bs/kdXhdpV2BMMovX9YMG+Ht3U26wv/IX+ha
hvSFgNgpKGgZ7Ngdl6iY2vfMxuYK/qtmFeizsFxHmY9dlr4VZI9Ib+uLgRcQmTxa/IjrJM84sHnK
am+14wpzG/6KOqU+pYHVe6+uRn4/vsm7qShgswUJ4f8Jk9SjR710ZcVix7ae1gQ+xVbVQ2XR5tlB
DeEnPJt9Igax37xyvIwVCLKUbii/Lciuo1xz1wFDtAbYqLtS9748/m2b9yAqhIj5EbzKaXCRT9o0
uxS+ra1/Lv03PRt8llXfqnSPBeG+mSVuAXAUmEuE9I7M8VGkbVugfmLHNaiUnDVUtDBlzqkH6/aq
+TnDOFjd/ernKtK1749PeRdtQTQ4b2CsQZcBgmXpA5iELXZDUjueysORTofHf33rDq//uhSZWKml
aDbFX88yf1mOaFmtR7rjuMVLkF8KFryApADYBg8Z4+1r7N21W9wsd2K3/pDleI36xXV2IMpbt4Rc
3sGfF9ZS7iBQi/aUqbUTp9VTjbMM/U4/eeuigHBD7x0Zr43xs9tDwO1njta2Tszzg4UQO8NsyQsZ
dio7W1f1hzQLs0MY5ZVzxsVO67JbEK5xUI6jqv5x+mtiFPGgr0WIg14lZ4vGKnceIUJVsqPjtmfq
wRu7SlAWB70Fv9isngmfgqLRdubLt64Q4yUoSIPWGI9IigImmmK6S9itOj1g/iPU0MvuzYs+7BGm
bTnPK0FyIQSLQMEDN+iwWXnnszHQrGdFc31D4b6Kzqxn/C9fDdENUDswDyAaur3SweCLqzWeHTcg
RcS2qihzU7/ke3XOTeX4rxiZCUHrV2MqVojJueO+IsCZTvM0/+zI3qjj1mPChC+gg7pAHMshgQJg
dWv01Il7BzvO+yKY+N4A+ZYuINTFID7SSBS/JbuzrMa8YI4VNkFpAn3qglWPKx1dLLaHhtuQJFi0
QZMDHAYWfEkPd2nmXFF7xY4d9fOEUHDlT6nmr2wvyN0Ib27kSEqQ9vM6VAVORPnZcRO3yP3BqUIH
TUVn2MkTNjThv7Iw3ydFAN40ILIVCqcCvKHPJ8zdAt9z+mvXAA5KDTgVdMTE7oBbrV6XfPTUAq4B
hsIM0Y5tEFpjbEbjWHIKbse9hGtD60xghaBuYFgXSyZu5Xm95qauXjlx2/+ssXqBaR8fH2jz1q4E
SAcqshUc2SYEEO2fkn7ojBzhwvmxjE1tQwlSBysa4nZ5SBk7KzLAQZgTW/1Zs3436zNp4g6zR4/F
iJ8quVTc1X/FiJ9xZcTN0dAUPuAo1CbpweJ1efSqCmMPtUYCbNz9Dh5w6wyAlfcxp82OuduKhgDc
x8wREhRwD8h4F8Mb8nRlsxtbRRfo43IC4ZG5vo+l5bsGP+X5R736PljJiA7143Pfl75A73ktWoqG
9FZpV+JAtAGZmtFfOF+BEy5DB1bqJzNpkKXzITPME9Y0vnYp3QkDts+ORBYFVVQ2wOB3e/PYC6jq
7Vi6cV+BuHrOLgvNL47KDv3yPJnpk27nAGM1hV+4gL6WXx+ff+uNiCKkCyQAqi3yOG9LzRK1vsWN
9RHtO0r1MiAqJtEfSxEvTdYuAOhVF9GUCTyGMHVX2oU9dbSuWu7GiAz9mf9T1DSazKQo0Dsm0TT8
fixuK8cALTeKb4gRMTEst46twi4V4MHcWMvCef5YumFdozh2atT05GVK2Ns8XN1Pyji/NxjPRKI/
enucuFvmG+mcqIWgcI27vT1z0w3Q1r7y4pesj1L1NPIAtWRKdx7ulhhAIwUbGVoViBhuxZTg03Sy
pbBjZbIPkzeeMqRTQ3ZobPuc6TvCtowR2JmQ1EMiaAskg+cMrV12k2nHdG6myGXacKSdYZ0rvbEj
3a32XOCWgUUNAeVyAYgDdO/2cMuiZAr6Z0hMPQC/VKsxfDCoonJT6Dvh/ubJ0F5B+gu65LttRO5I
0VAZcbJl7E9956DMM9Wa32bPObF3/OA9bAg2R7SV/yNMevJWLzZ9I6KNZ41YWG6zUPvUWLVb+go4
acIVwDd/bM0uNDJSox5eHSy9qH2jR6MnrVWfrfUSTQYo36fU0d7crmkPM22NC7IidlKWokBJrNsJ
trcshbga9OYw6oRplNtvAT50S+WVbcdtvbwDJXvGbe34gW0RCKzABIRAQUYjl3nLFkD07JhQ+1ej
td8WdeE7Bn/rvQBDigwYjMICinF7DD0ru7nvLdy9NQU01Y7uMDzNbhpkGj/2er4zW7ClVzYqsEhS
VLCfyNXzhZYVqdF4iddq0l7A0lT52eJNR1PPlx90nsf4senblIfNEqKXClcqjxB6w9LZo4fgNDds
H0vZIhA4+1390nkseixp62NBhUHmh4MhpJOUuFIw6DDVIgweHRItHp6lDa7Snc+1eR4E9cDoiEqf
7DmazlpquxEhFpuOpV6f+1EP1gZZGPV2Iq3NA12JksJF1yJEm+3SQTkRXGEkxUyyW9l7UO4tk4Zg
FHQsGCkBNZwUaesFGfUsJw5wfY0OIH3f+bmzjpHrpXsp0Z4o6QtNEx2zElx7sVrbx6myMdtA1hrs
fetOHHzfIxIc6eCqBVDFAQZCXgmWNv1c2maB5Iu9FeNvxelDmx7pHBGn9NHtOHgEoM/wsQJuqgam
BF0MJ+FC5ex10Tyw8xYQajX1pRrMN+7Wb2ZuPmE3WfJY1KZqIJpALAGkmC3jPPMW7NgjRa1GNekH
Ix+iSt2jAN86DbJjBL8asHxwQrd2qacgePWq2YnHtj9PHo+KNPvc5OozuCB/PD7Nlgm8EiVH23Ry
y3YFdiouze5i2b+I8UUf2sgDc0VR7cjaOhb6k4CpCD5vkGTeHgtxwogijevEU33I1KcBu4rGA1WO
j0+0J0XS9FVTpwIlXSfWdL9ZE2weR/16d2vPlhTg6cDYhFwZNU7x71dRLM6oYZMmLJ4+VM+EXPTM
8Je5xXDM3uDWhiQLfCLAjyJiRsgsScrc1VU0kQ81zcoCJF1ftYYc3L6qfNfDwuLHt7ehD4ggUR9E
FQ8aKFebUi8zFoPnXjx35MhWLEdf8TUDjHxgX/fwqzJSuhMBbbwntHdRsRNAH1AySk6YgRChHeba
i7Hk6hdGNEF6NSvezrE2UlpBVQSdQ7zqAsxz+7m6CgS909R7MR8CHTyJZ2hG2h1WLJn5Vu9hRzZs
LXgKEFRYYucZYpdbYZWGqMIlgxdrxdr4aiFW1djkU2PucddtfSwU0oD++v9ta+lBpaC0WHODe6Kj
27GLx5XIhjBao71pfHmsGJuHwvSsEAZUiEwUgJC8WTy+eHE2gLU0YdpLuVef3tJ0sY/4PyLEca/e
VFnkBHipEffmmQEaJQDCM3CRMhCc7G1U27o5JEMifxGT63IlRZ9JBSZ3nGZ0foyFcanfOeWg7v6O
IHEnatlSPewVMBDxoY0EpP3tqSivbW9ENyseiU+A5m8PH4oLiOOnj+goPf5GW/UD61qW5DiW0uXZ
wlXcIPZhXNYfWu97CQG9rI95rIO7R5S19cH+Kw7jJbdHA0NGXSsaxDnkmXdPevs8f7HVfx8favv+
ALuDTRWbc/RbIZrtKp27mF48Td868lkz38GQN3WD72WvulmGc7mTeWzqBpZA/EegZJAA27PcTF+9
uDEz37XpQdW+AuRbq89juzfMuPWqbEyNCPMHR/IHenil8vWoagvaZB468XE3fRrrt6ntd2zf1ldC
aC4eLcZv0UG4vcDVnpcOMKc0HvUp0Fhs1XOYmr91/fvjD7V1FiCzgfuAt0IvXvz71VkYoV2vdVD0
NO/LsPaGJvG4iiXTOjs+lrR5IiA9kGqgXYZ+2a2krEf7YzVT6J3xGXBpvyYJaiv5/9B5EQYCPQTk
32gwSk6jMfsaNEE8jXkagi988PzK+fT4JPdT2WA9wkQDQAvInIBekH0FeD81qqppDHrOIsLtdmdX
67uAm6wI+jZnzxotvmBGkB9QS1sDbDdQLqx22HGoNOW1WLQxNNd8PVa5oR6MsbSPq6EuL3oOjpre
0uzD4x8srJVUvfsD5EAxCyAfS6biaU1nmXvQX8T9qr6kPHtjyjNLP9JxPFpoTS3eP4/lbT1GARz5
jzzJoqVFntVjraTxhC0/3QFwR+AevmdN+FjMVtZyfS45NlUV3JdmpWmcW/q/Xqo5vlNUIdYhXQDp
80mpIXVJo6IrfW7u1QW2Hg7G8kVzD9XXu4fjrrRcSpBGxWT6rkOdlf6H2+zVOrbeDNj2IQY5Baoq
kqI5E3UN0hdpXGGx1GlUpvKolcY/IKzpfTSw9qjwNr4bJk5AUo9xJMCyPPFzroyBNmE0FByVaWxZ
iU5+txiPwCu1QXXAih2V3HAQyMYERgPqKEi+bkV5zWoRjIQocakMIbh+jnm1BNr4vIwgjC8Cs0yD
td7z6hvfDDVPgZEVeSBc+61QgM7oQhtHvIMFMyB+rmDl6Y5SbsnAXi5w0gLcCSyu+PerO2yxBKzA
sLsSF5N+HO3KT5keeXuA33spmA9CyR874fDBEPPfSgG21prnBoqh431luekbWPGjmzs1VXEft3bj
VsqdLQWhApA8aYx1qgDC1WE+Hh4/4XsFFxLQ9gXZKwyGnCel6kz6cWJpTPvTZHxNpzxUsDRrfHss
Zvu6/itGKP7VRxkmbBc2SI13xBT+RDxzvWgpO9XM2yORuX9CtweSAkcydyZoDnAgDI5g6gGbdY/e
cd5DD29JQYEVeEAVqG+81dvzVKRDADLqXuxOGOl2A1WNHCCqiq4Aa9VOqrcRnyIABq4eQ2JwdSgO
3QrjxtxXGlhIYruPKkxxL2Ngmc/LVAUKjezyDWvqs0mJqFfvFKw3/KyQbINmCKMygHxLnw2ZS9M1
Fi6z7n5oxTs3fOZggVQVgcpeN5I1j7oWCDvivqZvmGZUlYPi+N78qublVzN1P/FK3Xnd92YLvwiX
gaFkgBTQFrq9izwdsSARNf6YF9/YOPsEHIv1Bc5nftcHDI3siNt4gGjqYlIEXAIYYZF7Qygu8h4R
dhpnFEaRj0oeFnWzx9uz8TpEmA5+UGCZsCJJ/PvV65gUNVunqcM1Y8clnDVCQr+dPz9+ghs3J7g3
BB0XSPNhuG6F1A4pJ0WBwV/bOfI6TEh8zrF2B56zWcJl+Vk5/z4WuBEdgH0M9W3A3jGujznAW4ma
MZk967kSO1hozw+tArYzXwEtRem7az//sEcuFrfqWvVJQWNqCFpK8t7vut77eyCDUGAPEHzE2GDL
lw5vdWOruMxSYq2y0Jxv2+8zyIp3Uob7kScxUSYcAlJj9E3vMrtlnL2lNnBgrPvW9epsOiwEN6Nv
LG7g9RFlh65/cY3ydcrRqQYof/x78CB+gkDyAlAGWLecGlnMsTM0dpV40i8F/5IOR7cLrD1eoi2F
vZYiXWfDl9JKPUeJleZr574ZC4Zu1uNj9bmPmXESUQlCgIKOlfwoBqXnGs/KLEHphNDj0Znescdu
+VjbO1ZuwwWixQskKTowYvWZpKbrNGjTqlVZUmRHgIfDssFylyIYyn8eH2jr0q7lSD7D6eyh622a
JXkB4NvSXlrOD26z4y02PNPNaSSTTVYQs1o2rq0oVjRHLvV4Si3bZzmG2vY+0abCY+gJjxvE4hgE
kfSgndtm0NwuS9b6H2ocKGhWNPdkgOPYMs95Q8OCv1mgb57jTm/Pw9zu4e/uB1jx5K5/gfTx7CrP
mqzrs+QzsX0gETCEMIVVPDxhJ3FeBg1B6SjgafAcVO2O3mzdNLyyqA9g7h2x4K15a3Xqwh2NWYLV
0+lyKLpjrwZ4cPOy8xK2FAdUwkh1BHPk3SrdVcEch2IbWUL5a9Mc3OGYTzu6ufUGrkVI1ZtJsfQ6
Xc0sEUVExeC+bXxwaH5s7R2wzpYXwswjUMeOwAzJsYxXMdfJCc+T/m0hl478mvlT37QByb4P/DVV
yY68TSd0JVDOc9hqcZOrfZ4w2/bH9VerFAcmDpjmwao+11jLrpOkocXeDrUt+4XJXyCyTBSpkEDe
qofouzrDCsElbyKs6UaY9GVCGxlEcsR5cYc9yqOtT3gtTyrv1H0Fv+l0eeINIB1a4rVM/VQJl71B
jrsdWdB49MYR/Aqvjv9DOlgL2iwQxE55opcna/nSdE+5/XNya587z4CcIRSusxe981Hv1tZvM/vY
KVFbjdh9+z+8i+sfIp3YIbmKARY9T/j4RLNvnf45n3fUZ+vpgR4ZrJTAqwJpLpkX6mGhWq4bedJA
T/pUD9Sy9ntw3D12DVu6gp4YZjeRiINhRTrJPOhG4dkZSfo81Opvc9N+1qpTkfRO/710Pz0WtqUo
18Kkt+5ixWY59W6O8N1FmGk+ldpbzn19l6p0T5DsHSoNyKPOyRNCyrBZfmmUBWanoXCiHx4fSb4/
W1CD/5kyQMHHuyO6cnq8ZiMtprhlB7BeRZ0WNm0E2GKYrwcv3XGxf57udVoui5N87KCZxUqWcopN
eDz0+XQWavmP1fmZ2Qk4lUJ3+XchkUV2kDCywwFmyABNDaa/BALQk3fE641FLCs11HjlbUSx/MU3
3SnhswL63K4890T9/fhatwQi20KNSHRrMQF5a8IqjfPRLisNyFnPb5l9oupnp4e3swh4xPbYeLak
IdlCkQ39Kox0CHW6yoL0qXbayWi0eC4JC6zO+ZEyNUq5+3UYl5hkYNl+fDzZF2FLOLIB7GtFPiA4
RaXjuVVTdw1GIOJVBSHDaD0zY/2sKvUFde0go8Ob0aYgund3aiFC7a+1RxIrgwcW4mT2UkIsAovf
HoIUT+0+Pz7ZngjJRBcGhyJZOeq/pX6paB+h4bnz5GTLKOAPAKKL/VxoQd+tOeBNljeDQ7LEy6po
xXZtuIsT4V8eH+T+E91KETpzpROm7ZExpYjN1Rk0UGodMMMLKu0jpeU5R02i917QiPz4WOje0YS1
uRJKSZXqYw+hxtAHUwYkaH3wWm3nNcvW8c8FCpZ1wEABbZMriEtprs1sQYrJOt/gbeCAcwXTpLTY
g2XtSZK0IfUWBupWliW9ckF1AZO5MxaG7bXVN29NQwQCHhc0uuVAa7IY6OgaSLFWI2QeqFXacNcf
34VzuDUUKgW6B88WlX+p7toqjeqaM2LhaXYAq88Uv8OO95q+dREr80PhaIcS03OgWJjix1px/6Yg
GUqMsBXVMFDG32oFA2FMxwYP3yvXwevGijycC9OJHkvZuEVUKRA1ItYAQY1cvbaZmXUpvFni6ew8
A73fa9m5tHeYQDc04kaK+PcrDc+UXC9zACESEPIdcvbe2Je8byKl3WHsuksQxedC/o4EEaUnlJ3E
ca8EzUZTGGaFwMZIv5dDFbk5ePtY3My/W/6h6r4NKlg5rfM0YyxjPAJwcnh8nbJP+SMfBWGgWHCp
d7xrANMDCJsxAi+phblFQja/Lx+B0N+Lvre+m5gAEJ4ZCyFkbls9q9zOy5FJFOl6ZKPzoo7geTN3
XMfWd3MBfEZzA9gf5J7SdQI76NJ8JolmEV8RVKLpa6cC/9zs5LabgkAhgXEGgfOV1xX1NuPO4C4k
wYqyjtpn2IxcbQJn3lv/sPWqQHeAKjq4CNADl0+UtVkpFvclqZF/S7Oq9DU1K8PHWnAXsKFED2Ik
oYq4PWihZAFNypnCWFMm1fBeLfHgNOGq9WdqRm5ZR4B/BGtb+Ehh9oaC/nS0bp29wGHjPzYoRsSL
vv1i+rCobmYYRaI4i29lzF/dI4iYPP46K+updcjRAekweTKdLlL7NuT0Ky/2llzdXzIAhJhOAdEV
7CbAkbc/gpM0bRSSlkkds4RHO5d7ryuYSBPVCfTi/6jl7V9n5tQohZPRJKswy3D2sPclTeZheCZj
efLUAxbc2eSDUzZHNz96bH718lPd6DEszk4B9v4RYhQT3WBk3fjIpkw/xE0C4qNxqZKF/jSaf4GT
bKcdi7YlApoEmB9QpoLm9vawRF+10QMGPeFf2+FVe/lrdBpUVaw/+D8B4gdcWcw8p9hGwusqSbH7
RGmfGl9bEHC/gBh8J/zdPAqovDERB0dqyCukliLtq2Fqq2Qa5vOUnuyafaCmcn6sHhvaIa4K4byg
mkOx7PY82B7Ju8HUqkSsIDHR39DpDzVt36rl38eCNkIDVwQGlqhMIImWCy4OadRsASNUwmkXEGzL
Hr72DLvJy0s9dIG2FIFtIohM91BxdzVI8cmuBUvZ+5rZ7gKe+SqxmySfWn+s34l5aWbzSKsmKEdB
+R6UZdCtoQHHMyy/EbpiZXHvJY+vQE6D//wQ9FkAuxFlUZnWjmccIO7VrpJ2HPysyPxs+lRPZxum
x3ReFvTC/wd5f+J/gJMB6ZUO7mCBjoOiCN6btrybTW9ynzaMo9Q62+fJ0Ipg1RiNitocd1Lwe78u
xjlh0NFeQoghw8lpPSpz1hcsyc3hYlNkAk4Ifi/iml9mZd4RtmXEdZFwawj+0FrRJSMOrneOPVYr
w0upEKwAdvJqFg0JhyYNwfvYYFsiwbY8bPsOMQmnHGvXoc8gfsdeu7rKT1m/lKE7YxPl318/mrN4
V7AYKjjtbp/WhMFHtoBXKuEeewYj2ntl07NB0/PSpB9a9soLwBcfi9zUdZBZiZ3mgpVXJrK1tC6f
B2KzBNR989d8Oo4GzPvcHtH4bbPj2IIAe3yzQYGvdb4AyZSf6aXRd3zOhkNDGw/DR8B3gGFCRj9j
dRF1sbyvTsAkZIBupQXn2VgsO+5ky3R5tmWjVg3+ijsO014zKx25U524R7SDPlMnVHe+4JYJvpYg
PSDDWri+qpCQIwQh+r/5Gu8Rk/5RTikCQeEIcz8Y9ABa3JKy2W7q9QnlHZasKrZGuydT+Zoe9Omn
eXSXHtTKoZme9Fz1J3bg9oXS7+PTMj2lfZBXv5f6K/sAeoZ1Pkz9cULGZenRoKLL8litNu4BV4wl
UeARwwSvKd1DrwwFmzVM59rFclz67t/G1Lifg/j7sZy7WWVYSHSjMc+KppGLVRrSk1kra9CYOTKk
9mYFDkQ3JIWKFaftYbAu6o+GfG7QHW+soExDZRe8sKFQN9LFv1/5do+BAZTlqIurWBjjflinD4p2
Kcn3x4fcvEyR7XioiWJoXyprEdsrFwAcYRawIppgzUDfliEYuHbu8g+fqKRYKFWLJByEERhMloJq
lXmpouQwBdl66prcV7LXEbX/zvNXwK2m4oU3x2KdkMHWgecmjETAIGozCfSyAgXlpXgn5DWbo34O
tGbwqTcfmfuspfyiTDvpzIa9QGYE+AbobhAhOtIbIP0E7indYQmtQQNluZiJHJpyDxS09XmBBQMh
ETgLMbAoxYaNN6/zaJssaafv2aweSXru69XP3d+PP/B9UQw9cbC1iH3wYhWYpEaqRksXNNt10jof
PQBeSffbTcsA5OWZ9wOsmFNq73zrDXd7I1FygMXc0yJH6yNxWY5CcNgWLGzK33pbhaBq3BG2+UgF
9zayQsDrkLbdPhMtNypjNac6WUCiX0/4VJ9r583ruhCcwEFG7M/lcOajiZqFGbdkpzaylSwiohCk
SPAvAM/LNoICcYcyDGK5uvHZNPsgbXxJXSzqBJ311CzfWJ35YK7+VM2dn67d33KPCxuFV4UquKAF
wgTT7fHzhaRjDphkwtRUibq+ZV+WTlF3SgkbT8IFehogbeRLcKbS6wXDLi1oWzYJmLqdw+Su87kq
uLYTOm2oKqoiCJ6Q2YshNukuO8VuPWc0m2Qwv9LsA2HKMVW1k0a0yGucwJmAhBi/PX4eWydDsitG
RJGlYfbr9v54W9t80Oo2qcreDWytNoJxNPf2Y2w8CQiAdoApB8U6TToZXXOWKUrXJiBI+aTSA8nG
k5NNAbF/7SINNiz6jSzpwTdm4bY1qgOJtaD9uJpPebdcLG/a0fz7jwWlB9m9QBChUCCDGi1WqaRr
GU+wL3YYZuNk6q0Z8bm4FEXzQSf8GxZV65Hj5nujm0Klb10JJINEX4Ra0H0ZgkPxEBZNA/XgUl3q
AimS9wGVIKUoQ8NL1HRv4uf+PoU4IBDEwC1q77KGjDqQZ47Nk8oOu/FJqT8ANLNjxTYuE78Y4DUU
JNDNkseuOWRrHmV9ok3tEwBwr273rSRPIJCM0OL7VpODsRve3Gu+2NmCXaoodolgT7IcE5/01umK
HlfWWNEyFXqgDABoPn5fG7eHKXxDDB+iyoJSxe37Gm3OqEbtIeHOT8WKmVX7VfH1sYyt28Poje5g
UQGARbpsnaayJU5jDUlhaKFKFASqZX4ZsTLuYuvu77LJADbqjo+FblSrgUsHZy7mCVBAwP9uT1aD
RLkry75PrMp4rXsPaEXj7I2Zj+ZPm1vPKyH+/yPtu5ZcR3Ytv4gR9OY1aeSlKkks98IoS+89v34W
deeellIcMfpM7YjdD72jwMxEAkhgYSEMg7c69AzZ8Y0m2AdROWOYJ/IY41cAbgAs2jjHjjrFeMCs
PKdOq2Mhx4bcmXCUpI7Msn8XMRqNYUmaNnqOnoCZ1U+c643c8UyuolMmVPO27fLqWP+1qqGKJGSO
GUh7BkPaey+K2Xtmh+oUWNwTXZl7pkx43ZtVq1SeKHYHCU4X0lmf/Syan7bFQFORdFxpwor35RJk
WuDAMUQ43ccLv7fkYx0JsypGkCGmPFG61gF0pQRNAcnJjySt+HYVZqho1mQoS/OxqEsGkjJ0N7L4
2z0GGWgY4gUADRs5mRaZc6jEl6QFjQEIceOW9DlDsq93oT0kpYuMxjbWvlGELFqzm1GzuVVTKBCx
R12/xMylI+81K0kDG0S3iKTPmFe3vejPCJt4K4x7jFQ4zBL2k36EVkKhgOQwro6ZHPE/qtCya+SL
tB6jO9nirx7qtsBUYqcaTDBWo8NTdQKWW4VFAfpvsWlrc3CCOHvKK5So3FgSv8okyCLid5FySuOE
z0DMELaSOci8/ywGBV8agxiGzIJjoyxeeKlUs6uulANhozKJd/AFDCOcSRdcjNLd4fJjdRL86EjK
UCpc1lrY8VKPwyWsmS66ZXAQlsrSWbNmtmKIz5O2XsibU/olu0RaGcpMbnrSfiEX9J8PoDTZL4Su
kJKhOlZvWWCJxH3mzTjcdN33wC6DvCbKqsiNkJtZ+P27Z8wfX2a9jDzgKq3UWRuEtYd1134d6ZkM
qvuaT+JlpzjNqxI77nHmFo0bebfRVwJp3Q2TtNBAM3QMOgyi8vMlDxyOwq9CJTUqZB3j7iUWB52Z
a8+a8K8ocaDpAH8jw0qTN+GeYmI4x1dHP+YFPXTDlmAImWs9Xt6UHQZiHg4Ak1/xvqO8ECNVRcUq
UX3M403lvzv8Ly/MRHoTaTw8MK5kUD5GcVyFdSvIkKU3tjnm0bopzNZM820LyoJyAyBMacuk3vDl
rsg/XQCwHy9y0t5ffwHlbRK+Hdy6DWtE6WvPrXdFKRhh8euF6Ik2q40qVJuirc9VOMfVMHWIyP9A
XceeefAk3ZrgzCt5jSny+sgMKntKA4Qv6Axw7Mfrm5SClAIy8SgSIV96KwUcNW6e8UV9lKSUXUV8
ka8kdBLPwBMnnsrjkHd0QaO2AvNKlxedogmcLBTqI3r3LPFTXch6qvOr7EXQq30iznhKfrxY9MW7
FkftnSc0VZ35fH3EzK9yJfkdxvQEXf0htrJnDFlQb7OCGQ5oJUTLvsAlG0F2kAfi1FoHYY9vDoNb
GchpsHu0bweoYMfqKuqSxmK9ocWcB/ThiryTv+ShFu1TdgC9uuvPtRDdB1gA+o94dVQPgAzgaRbN
Hk8fsfTV5hgzmfcj5JGnJy1GEKaty22HMnPQhy1EYDYo4xYEPNlQrTmwyX4/1pC7a46vwDPr0ioN
pj36tVULSlP2QdQCPi6sfPCSFJ67qqo5tqQ7RRzFQA2RoxPQjE2XvhmvB1CLr1vcdCl6czGFrgOv
S4teh8fLuXMCFzlIL4PveUxOUTYZc1dCt+2L9pijCm1EQvyXNGAEFKNeIo6fGo+lTW4eSO3+V9q4
6qtYlQ9UKXERMB1lLXF0TY4YzG4Cy3uBRMm/NceXhaHMNHYZo2WWcqpJmBcdZlm3R5QcSM476yhu
DMUfZpz39Dn9I4ZyojlAP4EA3qyjp0pntLY7a77RvBm7P7ltIAAAkTCPrgmap8Zn6zbzvQbbFhSL
hOtMOS/WrcqZj09nUhf+EUODtGpNDNUGbaXHiv+tmnWr9XoTnHK+m5Ezsxx6prMSDpnESDgaFZ3K
CqoZQYn5mxU/Y/ZGq3Zj9ZBHwh1COhLoHjQfUg4500LeD52uPbJB7r2nigNGU69wGtKycmOKwIgb
js/3hhhhCuzjnZxYIeiyUN0DFQXgS/SLPsowxUCJo+5YM6WuRngIyoXJoWv6sZipFYJAFZYC0y3A
rDZ+xtV18jgfu8alHZJZZiYe+bInftRxeuFhabUKmHg817kzoSMjdT46OQHXQMxKbSqfleAQ5IcO
qBEhJnlRp0Rhg1/fS9Gb0VX98vEK58RRnkstBKEJ5LY7tm1racpQkgr8ASRz4s6QHHXGL09cZjS4
Q2GQHUHP7h18quKLRPDY7phE8VJkmwWKW/8WPgqlvBZBBRhizbfgi+O7oxy9imVrlMwuFD8dJ51R
jUkN/GcpF2d6pRpJUQOVzQvdMYxeMZTE5MIcc0j6f2+YYF8RyGAOJqAbMnU8Wh2oSlkpUEB3HM39
w5W2Mxwfq8DUSq5lUDuW1V7XJinTHbuyR1dYqNcY+dY4L4+ljHpLG4txVNCIhEIRgTYWCZMB2l14
/RGPWfbkVQxjIAIMlnnGxSZT+Pxedvp2JuU9dX/BdYA0NEp+QCBS9zfXqrpGW2qHOrKI/jcU5mLc
WS/HGLDBFzGITPHF1zTtMqv1GKdcPV7yVEAF9AfAggDGo1lGGi/flY7kzDAwMYOdbZEnVoclI2yl
CHmqZtVgvmLLB8daWmqt/ljs1E6jPITixaW2QOfJZAl0NkEb9EexPopMZNagLqg/WnndeufHkqaM
B8oXMtpzgJ5DX+3t+vwQVSJP87qjoiFWVJ3CwkwIjIVNY1YXHHGuGj51mmA8lqFGYG5CIvJWnBKH
fZswQn/sXaE8amXb+UQKCrmxNK/H6MamUIWO9G6PGSeOnLpzBaipjYXHAWkUmj5wqlTEI0ZDyCUN
PxyHrNi2uW+osbYEB8FvxHTvsKNzJuZOHrpHRQlTDUSASlD8p7a3YUW0hwGydPR4LAvTxkG7qRfN
F+N9J8nnvzzKURZSqxIgDwj+6f5DThiADmNUPHz91koATPG6Th8ad4XhVo8l3d8KiAJfA6cA/oa0
CI01SMO2UTDXtznKcm3K7Q7quhCdzqqdn0jJiFsjaeX551qeG68wGrIbEySi7DCmKIAMQv78DggX
w9uFLVqDoszVO/9L9dZoldMj+PD3BgN4638d76HDES4CbZ0As4AdiYr9I7CIDmnis8eC22YY7uF4
2TPfBVYazfGI3N3EiyRM3AG1EYbF0ktT0TpahGnAgh3nFeSveb8IXBBWzgZEE1sIDn10MfBIEKAY
TF0Bl/O7zhs0Fs2byj7jK1OOAyQeMVasIBXIobMu+ErjmahhanHXQvnbe8+5AKijnZo9uiVaG7wV
6/7g/vfC12PFnBQDyCKCE3RpsDR2LkgqrwaJH3v0fli2JnzwIvO53s8NH7+zYjBggE1hrC9G2iGA
Hj/jyilkmLrQcmHJHTPPe+d7kVSpEYvcXvSabcjrtTdHsnWfUgIgAr1q6NfEkw1xBBVEuA3nskIn
ikfcRmuoesxzlRZqpOkJyCsDhgdJdaezdXbKWSRF/e/H23qfU8M4E4yDuszTwxuYflw1gNukkjyo
x6qsFxVGJmMCRFIADRObKXvS/L+sew+G52SRC8vAD01Z/mCe1NR8/Bmjsby9/Mg9A+6FyAMdkQp9
F4FXExInkp1jxBQYpiEnzKZFHgJ7wc1lEe/tNlgtgVDAbJAx4rkk/a9O2Ff7sQ7Ie6eYBf/RVmMO
qDX2bqY7of14UfeZ7bGjCJoEhYUDvnuEt+hYiZW+9k9CGUlr183f2tbn9uhq4jFilYlftYjnjB5z
EvUyYodVzsmHMmzLdZhUSEIxc2T3d7sMmDGyAcCn4E0IAOr4/6+WLmUCypMcvqdRD2VzbpPWDBXB
mln13RUawcwAqY1lZMB96NRDyOG+eJdVu0b8pxwa4wtFhT9fb9/TwOwyXSWRqRhaQLonZ443/N5/
XaTDrLNIHQGWR5UzMp5zEPc3/qkDrX49nJX45NXP4Gg1Q/4vzQqT5xvSz/UV3j2dRqk8MppjDxR8
J+VLWN5VUj7Czoa5a0q9qFdSYszs62i9b+4IJWP8hqvTw6qSpvfG03tDaMXrgaGZfkqaPwyntmer
MnfVCkoapSuMHyV8w1b+qTbb1gwYXTZqw9W5GgNSDNWcWRu9f4DFwjfKqMfg6YleOOqVw3dDXNQe
59qamC0UE9MWeYvby8qi8/Rq7a5ao1UcMJibwxzx42VC6fW2onEXURWqqACbjvh7Km7Na1dUwy7x
bePtozeT1W4wKtS9PlLyoRGGHEo9x59U9wyMRybfhOgn4+/5WV87pDW2W5HkRqNH5F3Xl8/4Wfbk
dEr0U6bDjumZvl6v9dNyRhdoZzh+M8IWbBnwIODhp3xuXWVxLmiOc+by96QF5XC1Cr0nb44whzaV
tBhKqz0nldS6Z5xzzUqmi0FHRUCQ3tTjYSPEc6SFl4CZPojrRVH67aY5esdCSHNbo9ezlUIao/zL
trvdzjqn+ur3u9dIt+50sh3+widpBm152bRH8imN55qqaNlRviEvKp/srK9SRzMCWYlPT6+slRGM
OjF4HGpN5qo7469+JJqKOlQ+VBXUfZ2z4lhi9seFB8x30R/fsfsrdqszlJ67YJyJYwUyvMjO65z4
1Qws/C6UuKiLhJaccSAN9IA6QKbtnHYQUuYcL52n30W3btb7lmg/O4FsJKMnj9dDu5n/kYZWCoiD
tacrEWwuu42A0ehnIDRIV61yMAv0zF7Jvyr5tZX+ZarnIm1MiyGZDngPTazr8IU4MJhFetakkkTl
IlZehH7uSXkXC45SxiBMGeniAPylnFc/tEABJwxzTs3QjBfqViXrPyAq9HBm86YMCPYFmWFk1BHx
Ui8FOW+Rueoc5tyhD77L1kEpgMFsl1dztNFTJuRaEGWphFJMJT+DIC1pSdoLpBEBxO8U4rPfUTTr
/efEURarRNNW6RQac95IJDy2Jv/M4AaXLfnmdDMxgcPaPD9Ww6lrBTyeqo20foD9UjtZCLkQgZ+Y
OUdo3JMZj0jsv+UGhVaAlQ1pdLwUAK+iCwYZiPVq3o9dO5KL18IvtjmDeWieH8944YkbhagJCHws
B6H4pWx7FWBgDnEbNEPp2kkJckKXOzhS+KYl/peQ98ilNxaqkzPX6jLtlLJ8NzKpA+vEzvMENXXt
nXVwSWC4BP/pyO/viixWBM5WXy+dPUoXh9NMKvrS+v5INGWuuALzQqoWot/eWP1FNl9avV+kS4kY
lrXSTHzC13m0/4uKFC5JNqIBaIGhV4vnlpTLTWYYf8vHujShvTebQXkgBaN1AqnKXbQYaEt5cMxG
Yrc5esBjIMjLkp/Z/ElxMDIgtUUfy91A4IDLVLTBua4dFkThTb+WdFldhtUmS+d67qacK4efsZNH
QDcDnS3jm7CsOlF17Xqdq2BAwIaCllMl3So4VE/gG3T00kF1Aw7WTUnuENE5p0T8bPOCpO/OHHru
DoIw3qnr76E8blUMXJ4zvGsbtcm9oU9VDyxh1/2BUMvVnRnPSOdlaGHjQVxdrM4tpLApNdcuh0V+
bLYst/mUelOUdv1cC/wFwU1rNegH0UssIwOEWsutLKar2DgPI8/exGQ3EI4z+5+fzUu0qPWfFiR3
M45kKmoDWPgfeaNRuVpb4HgSGuEhrw1WTbXhFDvceI2l+CRgie8sJRTlBlLXkRF5giGIm8Y/cOxb
rK34atOaLIs82FpJTEVijC7ZhqAHeHypLmWERztCvS16Lxoctgk82xD1nGiWlZKUSATh5Y+71vfc
Bx8YaPkzf8+Hg3XcMotor5+ejbfdZnkSv/wD6Bf0pWP+KAZyvGSZvz7+vumr8c8OSpTTTwQlG0Qv
9Gxe2oBZtHot8bIrR47YQFkH0ipd92iD4osVb0TPvbzLz2Cj6j6rI5PovfKceU+PP+gO7nlR16sP
olwaakS+35Y4UkndVc47x3CmpC0FJzMwVcUG9XtaklaoiMMWRhGuy8wQDEX7LdSdCtRx5MzVee86
WS8fBGQikrRjhYGG6rE9WjUTNvZsVlfXolkuhlf+ydfZN5AmGo6jR/pci+OUK0Ru6D8SKbeEBI0W
V17q2UqxlJFmLK3ISPqPAcSM7ox+Tm/3yAfPXSbQ05nNmqvA4oThnzbaFoRY52NDPBV7D7NxNLPd
o/fbUDzwZeDdvRjMtCLRoGvnmSMfw7C7O4JmUYAFkDZGSHh7i+teLmItrXHk1WJAsZ5hhXXgfrau
nvONjob0VayGC95RSMSCmfVfc5NdThi9ykhNgS0MBfZb+VIjN6Cqgfx+IZH8LyVyAMA44XQ9tGb8
/qSFxGbLo0w0jNDhVDN4LtSp9+yYiS23fAkHM3YwCZR95v1NIIvw9rovEIl/z1HvYAy0PUrKy8yG
T7z4UOz45yOouHjINNbr4sGza+VUg2ZXXXLBFkNbVJDFPofec9+X4NTzDTG0eoC7XSIXcwCRSyKO
PnTk09EqDPONFDD1DWE2cNFQ4Rsyn1hxZGCCzLugJ/tkb9t2bAFPZnnkDyZvJmSePgFw6wBULSBv
RpMSdaWkVi4rw+LpsalYgcHoznLRmOanpP+kX9Lq8WZP+igEOf+RRxk0v1TEvJMgr14b3bY4J0+h
WW2VZbqTDe+zWAr7Yc0s9iX4gPVojXHbX64R6XNHPnXH0F6pIhUMYBs6vW51HDwHNR9HpW8zzSlC
1/+zAlBMSnh3rYyNQ1v3h1kLs+BfOo83avm1VMr7+Z4UdAVm/NqeoFtvHzvvu16Uekms0Q++4WWe
rHpdIb0p++aTTGTSo2yr7+29usRIBWKf+tfNXCfTlHXFoA8QyyDoBHM29U1aFlZarDie7WcLrzoX
9Sbh3xVh43Upmdv10VLTSn5pSURFGtwndM47TNxsiAQW6b3W9AmmLO98ola6vueJIuncf+M7seUj
2+HI2UN3uWoFxh0LIePbKWbxSuK3qxCBNzO0f2iaVctPIIPzS5NJ/6r8N9/GgeExI8OHHhcLtBKT
x4o/Wm1q7dhdcHtfuBCR8L/VuLJi89x3+cDWqoUcLTkWTbaLQJpxYKNtvpOCdD8aJoHURPfrrZRO
CAQh6oXAbqo1AwQvENHounlSh5/Hqxl/DyUHE4AwZxK9i+i5p/EavAhIVyUxkR3WGaY7+2SkkqxX
/q4Qlj7vEkEMjMcSJ/ZPADwFswtABTNyo9+uzOca2Qs7LYKdOlTr3uqPj3//XYEImnIjgLLARRn0
DtjZIjvdD5vE4H+zDQC8iPdA6aSd2y/GeixwekHIdCOSAqk+ffHyBCFAJUKe2JOmfJWUfTKsgzm0
wh15w2VZ4M6BbQfsRKRJ+7k4RitLHsT2S2kCGFcZCgnO1bbZ5oTb4k09kGNDMvMpIekqwcDzFw5p
8tPy8VrH5zutLiOBz/9+BPWY9jIxcZsaHyHWgikOHUndr8cSJnZzLPhAMRApouWNClpavla4tsxD
m+vguIeV70ekzZ//7TQH7ObIsYtYBdgWQGvGz7h6YRUojGZ9ioUUTfyisJVqgeF0bo7hVOrxRgq1
mAaoHk+s/NiOtEPTrIWt40d6EL9F3A58GsKwKDuPlHOx2IR3upFK+cS6EAtvyLwYkX2onKThrxye
g3yfuGdg6XhpFbSrx2c2YUQQ4QKPgbQH8hB06FGkvtYkYRjbrURqkMIG4bHv3ovK6viaZN7z3Hv8
TkdgECEIjC8jPywayW4Pr1H4CJ3daWL7YHLiugiUSu5CFFRfj8K5Ke13hpiSRR2hqBZxxwVhYnOl
YgSNRjzWiktQWDudUbPfjzfy7npBGOLXMS2Jnmss7nZhaaL0peLXid3AWLnNV1OUM/b+/tk3ikB2
GhPPRqoOGkacYRpaw4ESxH6JSeShJtS8vXGOHkiW+8RvNsycMt7F5BhjjOvFq/gB7pC+aEKWA+AQ
iZkdIjmAbIYBmk7k/36BmVtgGpuBYPjxHt4//SmJ1ImpeAl1ISNk9ibrNl8u8ReN7uu/gdWQoTf1
55r8LPXw25iDW0xt7Zj0g1PDQBqQTFKOJ8WU6zBw/dzG68b40DYOQxyLuLzxWS20wPiZqzfcXTss
FPMwxokDI9bqshFXNgzj7GUVWPTcFhegK+RNz5JAZB+S7LebSWrexZaUpDEevJIUxBrSjAok1f5P
JBsn8P6c+n4mMJhbzng5roRIgOWALRNCYiL2eiIuZY3YqmPMPJTmxNAuTGZCvnC43M5NoLjcAIlo
zQw9wr1LZ9+3HivjfTAy7hx4L1BkAFUWWi1uF4U4UQpxPXKov/yhfljxh1bu69Vnszi1JJob4TUp
DqRGIILBo18CIOVWnFx5ZZWJRWFXEd4fG/8zT61SNF7lhJxcA6xvwUycep9owQIhCfYEzQKAHFOq
wTpiVvpuW9iorqGHF6+9yAKrpXdQkLUiaD09S3qSGoqjN9GpYo7R7zAXUd7nnalvoDSn8dEoX/pV
Ye/gf9xdXRtZTMDuo2cACnTSjJ5OWbTrFVN7nClK4+RaV9iF5S6jTWTOqMz4tTcxFrUayruxpacK
qVwWdu6vcK+JsbPUnLDlexcaS+FJOc/Sdo4h9yOJlJJKYDrgU7cu7ETbSfKieWMw/xjjy59zZ62V
3wjE5lKBs2pDxSgBGB3CSoDaCOmOY4whJl75KpqYJxZ8A80pNoc0rkkMNGJiKwLhmFAX3lVOl2av
zF20hO1WMPMOjVAYzHw/K74NOyVg4tLm3CM6QCI1IQq3Hhy9apcYIzCYczX2u1FqaGoEUQzeQKD1
wd2n+WIQwwPIFTql3RVvIaZD2dGrhJRkvELzf7BXibJLNm1LhrVqCUgUPVav8SypswawFPZIQvAJ
UCB1V1i2EYJI00o7q9+CWm8MuTnFGQGlwmM5Ey7j0rKM5mVENMiW4DuurDnr1bEKysPKDoLjgN53
2y12UKSWeN0MxuQyDYBeEl6TF54kIHRpv4ucSF4zyJ3brFkjB/MFnBFGX699+7wLCqKSzzWP7Ise
EJYkC/eQ6Lp5PBW/m7ecGCFpZxY+FX8AlDySAYGwBBafur8DALWS08qVHaHVNbYYK87NZOtvlO4P
J7sEGeli0DZhtZIGsO2RFvl2xhD36h/4fudIGu/TkdC164+hrrY7+EHTFmoFp9r8hJuv1myMAsRB
loYwDBUPAmqPNe+ZCmk3rrGZS91M2DK01UIHEGiiv4umBeXKTG6YrK/tQmY64mjCoMeZOLvK0cnQ
GiCjcQAQd1BLIcC7VbaijQWnZkYxQ0G4JcO/RMXKX2AOZxmbAacrS68hikLcwRTbRd4YQolxtCCE
/VTbV0/dBOKmrvXUe398By5Z79vv4gQWXh8wBkzxBpvv7XfhHR3USsx3dsER+egwZr9Ac73wHRrK
MmLI4C4wLrTP9DbfDrzRpiaAuVFAYnaJaXFtuAkxKWvRY4JJ+eMYHIMGQxKkpjP8hPxcp8ddQzc4
TW++ldrDOArTEKjpzi7JDlqJBMMHqgYjcmAgyK+Z52ST7SX9FOmIJH4eb9QlR/Jooyg1RZbRV9N8
6PBk/Yj0XW8iZxmSzvgak6fnnUY+Xn3y/iktON3W96+fM/IveERaPnrzkNVDIR3PLyopxWhil6i5
1CFMayMSmsMyBvwwLIyEuJZrSAQzV/FnRuy4pY+kUg+GWNAqkJRjXmXV7XsJ8VlUYuz3EsNyyOP9
Fe7v4chX+8/6qCiNlwZR9Eusz4qJdTA+eh3NJ+ZgDKQC/MLUt8hSf/HIYMcLTS8IbxREZzc6rDWZ
y1NfXuePVj1+65Vn0JK4k3PO6ez4JdkKryJxjGF5jCDKgz3K9QoK5/4AyWw8o2xgmPmMgb5DM4+a
fr0Z1K0cgHHmuRof4OY/XLUBj2ElbsNaJHzyHgbZCPyM3DmvP3m/MFUQhhBTv9EcM8YhV8tmfDfl
WY7Bsgn3bXmnp48V812tAgvD6j4/BQVoWOfg7AUSLViXMMCnPdaBe1TQuGw0sSAdCbcPi3T7AZLr
a/ygur0N8X1EdgefnMO1S46/4s/iuIpOi2TQMcHoS9z/LP/0Qp8rygv3sQe+YIRd4dUKY02zYmLk
aCA6cdzbL5u3w87ffAlWvj+gVOWTY7ZZLBZ789ST9fqzXO3tdWR6BKDf5+XL440Yj/dO/66+gjp+
Lqow4I6PsA+83hSvCkaSp/Ucc+XUhcNxovsEbyI0s1JXG9CDTCnKrLf9wXTAqhhxmvl4GfcB1lhL
/0cCdaWL0kllr8h7G9QUeidFRBBwccOFC/5rKcRzs29nrMiFqI7euWuR1M0Fb3qn8Ura25nxstuh
WJCSTf/89rb78PTDOd+d4eKNhNOPHVkNZOWsXHIWNqtYXxBimnbKEdtbw9sR7Wl5CsjaTPbrgNh/
if5jPN6cKcuKCQcYK46yxn2GUGTGAm2My9bGgFVIz8HwkYmmj1bY/0IO8KV4OwAuC6752zuFCR9D
EI93KkMufEx9qgiuWJC1OdXfY0lTWjsW1tHXBKCXSjOVZI6QNT3ofG38I3ANSYVey3xLGmRA/78E
aZSdKlvsXTReUi0G4dCmYm2Be3ssYvJ0/lkL3VKHHE+Z1WLQ20rYEM/dxngYcOGrm83V6mY2jQYY
N7XkavCmvV2LGBoVJ7iHCWh489BbPV7R1HW/Oh2NuoxSlfZMr0CQ0+JNpaHOn1b/xbmIIMQGIw3m
2SPFc6tqNeidUzYqersJa4OLAB5191Iwk669gKHpK34thXISrdK1PHg/e3ipYBuPj5O33YE1D9ZT
tmzIsdscjw1aR833T5Ennywx0J/xeCsnY8HrT6BMJ7ATjSMWUMDMeNuACkKDmdlZ1uEIV7UY9k/C
c0K2n2ZqnJbAUUT6jOmYOspL4wzovVTgG6gr3WM24//of90BJJ4mRA1nWvSntPJawmjZryKBMgtk
N+iwwDIEZgH8ke5Lxs0h9P4fJ4lulv+7jjEPeiUlk2JeKSNI8YNlTF526YhOOKyOEjLi9rF9+hZJ
i9ijMVtjj2hv3Ev0YMzYx5mlXkKxq49Q2mCc2omPqEb7qP1KdvRvOdLGaA5FPLz9eJA4wa/frpNr
urxW3B73ovIXZSJZTq6ucm0OLz7xkoYcYHpEFjMfMWeA2s8oDESh5psBeJfKGNGO3eqryYxVuCPm
lkcXV7FWPjN9OdvGNeo7fSWvBNPVNU8TElmqIFgAL9RC/vTDTfnBPuUNcTCVV1xqT+nX4ys4FVog
SEQDPtwnanqUgrJcEVRCWg52DBBTn5giQAFBfcQ7+SMMZrI347bRq4McjGQHxQCLR/Lt8WFqRQJG
JX6wVUwOr6NTzWUGBjmwb0zwrAnZOs7nenYmH3vXIqmTDKokTeNSGPDY2/R6jbcmr7vLD8E4W65N
4lpPgHuYwwxNvjqQdQOhCTtSmdO5gJZPwkBt1MEeQkuLrLxjSReiD1p49RnQB23r2gQbz+rxSU4U
BEBsdiV1dMVXF9CttS7Rcmewm1rvMfu7MQEiVkS9qf84XYuf/CdQ8ovxm8MvH0uePNcrwZQZLaIm
Z/kMgnntyV9zPInCdzZ994RFsY6TGTMz9bC4XiWlROBhAltTMgpzn1swAEi/WbqIuuc5bMllbM6d
tgLZx8IKYEQZXe0Al1UIkiJpsHe7Ut9YyCItm3NuM+YCXYy6b7GGzenfvWV+PscwEfUyW/wFZr15
nnFSkwsGHbIIkhVc1MtL6+pYudwR/FbTBhuZekG1qqUA4jp9trIyeYhXYuh9LdNa1HqISbJdc+hz
0sIQJETTVe2lAtPqY5WZfCJjXAL4rVDTxIC00TVfraqsOR/IMo+1ObJaMebRNc+Hrw+wMn4cvlar
44pUpeUys7jke4+PQbPIyCMpAGcC+OSt2Lyuk7qumMZmB95mpEyXhDkrd2H4uFWcUQbaSjH4CoEi
S8lIC9cDsVXQ2oho4IllXfviNvDEJDmsfpPl9yvGwQE/ty4rclraDvGWn+tlS54Vw32d2eX76Pv2
U6hdBsIgUyIQltovAhEOEj6Hs/CAA4QoXgApvWJXi9d39Mjty8PpOZ/Dqd7jmHAVr3diDBmuDlll
lDjpQ4hX7bf+j9dF/cARaxSO+E7efr+KB5m87/eV3hPv4w/V+sfrnz7tf06CsohDKJZyWOEksv41
rg65MlMrn9Di2wVSlq9q20hxRSwwMwqjsd4sUR/G7qvKJU9mgjLPdq0vlz+qqc2Y3AljfyuZuq5q
zbZKkUYtAkuQmsUsXqSGBr4AkC9GUUmUcqlFC487FNJTlGzibLbbeNTiR1pOedahUtkBo6hahCpv
4f4DxRjPOAvL1YqIxsJkrXW2PsEizkWZE7HZzcLpGFDxhi7kRrmbBqGZlRiRdf49Bq+mQ9a6Zy6Z
pyWaZR/r0URy/1Yo9VSKGSWI+RRCW12qidEZH7uv5nQOn8/perVaSOZrhOR1QljrHcEhqbmxBN8S
Yy4ynXBKtx8yBpBXNwo0SUnqX2xLbo7XuTU/PqqzRpoxQbOT9XNgHBfJhsTb7XsqmXvYcAL0Ad5O
i58ZFZy73RcVvfoWXqvzNE2g/Mzy5W3wUUDgdVm3Vo5RbTzj+KuYW1NBlz9POHv9rBnPM7d79gPG
63/1AXWHoY+xh1Phd5WB4byI7uA/sAk+WXVkkS2fGEV/Nc01diDaPXuLmRf0vWe+PQzKvPW9KsUN
A/ke2guddqNmNieTykn0IJ95R15YxB9ct0vv+NVaA1WrO200pbkZo6S3E83DyuRXTya33us8HIkx
p/Sz20sZN6HMshrzklobqATJ4oyVd3IJ6C8DTDQlR8CdttvYgOFeo6P/9edZ+JGPc339E2nk2y2m
zJwSOozv8+NtB6nBZgQqAK3ArostDjrcwNZuMMNdf3p9rQ0VFBKm0BMzQssPcQ4ZAUQdR79czhz7
Zd7uo7OgTF+YxLkLCmZ81K41D8g1wrcj/XlcfBMYPv8JNt+Fts9RK12eDQ/k0kzzA4YMxuEoNyTi
/yHtu3Ybx9psn4gAc7jdTMqyLMmhbgi7ymYOm5l8+ln04Jzf2iJEzExXd6HRhfbHnb+01tqnxKp3
e0cD1taznp/75x3hTtgK6LJDXLpw1BZ2+s+l/Gv3eRBQ8GIeliVK18hXOUORb8PaN6N4dPJWtB/f
tzNtEzfLzra7lWWVBylYUK+l9UY/9tIO/iBxQd1G/CcM8ew71sKizsRstyZZrw0yzlycwGRheXvP
VZxw463ko7dd4iRdXEbm2krS//eCTVit/b7djTk5HjMrNX3i7dwnpNwylRwk+4xttF2iGVxaSubS
qo2+yo3pRKmpW1euB8R9WprJuObipddqpgx1O6eM/xXrXlGUBmwNrhWF5A1PFCUOyk8Y6Pr5STP/
6uf3HPeYdf0+gd5gu7Btpel6uDsxINGVjB+eSplZVFBVVVGUwUuS99u3BqlNajrP8f5Zv4Sd6QbI
6JzWgQOuqGdULXIcndAxs9P0WK30cerZW2zknGkZwZz8+iRm9akf6mUNAvDrcJJBsGTucZWTtTai
f9Rz/pIDUnRnE7HAwlTMLvsvs8yyAxqY0lTCUihDbqlmob+nISi7qJsu6UIo95Hk7QiZVc+hqZqA
BBymyHBq/07BMQ/nXzQ/M6BAsfT4R9heSuyCNU714SBaKP7mqAACpeuUL7tXCW28PMiCWvJV1uRZ
XL82znt0UDY2SIKsE2AC4p7bqcPSJE1z/2i7MC+emICKUpbT7tp44qGJ+SsnSEv1+Zma+DQ96OZF
zzc/1UhvvRbqZTQ09MltQkZKmzwWZKM8nH7NHg/oSAOqwwaGZZWheLb1P1d0ET52vxegG8uDqVb6
oaxl60sjFatWq1GwbPjEiup63XhcafJeeoBGHcl4LbEW7vNpTLcTe2ORLTTRrBW6KMiGq8WJJP6K
IjOy5e2Js7AZF0xNG/mRKWZ6B/BUxWOAwXUm7yrH7VY3t3twYcFnCSy6cKru42uMC3VZ3DBT/ovt
sBPavC7bHuPyAmhPE+BdLXNhPPdX2GRCRR0IqwXOPSbnHVZA+w0jCrGg15hA93/++CvQEozkdTjq
DTmYpzFzHtucuaPQOQ8SMWhLAF8IuOXtFjVQs+uj2h8xh2AvQ8PY5/F5XEE1zUGfb74m5jWyO/IN
edyl0U4/mV09YEtwLCZELZCet5a9GBEF1yjDNWo2Q2cXmgpqokMFfQQt9YlW/wVhA9Rrl5KKc5P8
2yzjZraiGIghhVlkTm38dMga87vIN5dk0e+5FEDq/tsQ4zpGtNTaAGj16wuSbJl1RD4k3l4kKwPm
z9hW5mflHkMbuuXINiZWtT+ud7a43YTWdSC1e80dddW6m03rHqhzrk38vcmdM094AlZzZFEeb4S5
7Q2KI6TLJpQxyEduV0OtozEplGC8CsM521J6NUIn7pY0FWcCDUzKLzPTtfzLuxTkihplh+0mbpoT
lYHi+JsQ17YPU6Hq+5zY5qp2VufVR2wtCdLMXYXIB+IqlkHai/1+a1qkRVqkUjZefc83a+PoSehH
i7YcyOmB9HcfT+dM4AA1WggwgFwWJXFNYaJ3w4tQhcxRF8h23HYSh8IWgEIUedbMT9ToXnWsoke4
PbInpbvUC3X/LN8aZxZT9KqybBIkeP1kpb4UKpwdDVle8bvCtVVSOCD1IvHE3L3/e8DMykLKAjp6
KQYs7HpAeIuVppkhZzbbUiIDqqGvVDs9nuMZPx6KkmgMNiZSM4QijKMjdFnSSonQXrVXXPkVqXKH
ypZs7Nurl67xpj+2NzOrN+YYZ6cpU45C9be9ypvIAibOG4iQmlz15AeuVy/w4Mzs1htjzO0Iim6l
TiqMTTY1zhmgyFu+0WPtL9TpZucQ3A5TJy9KtgAm354Ko63VSM/r7trzSfKkKvFe73JKAm9Q7IaW
3LqLIA8ug4g8bQLDVeSBW3rGp53BPAQ4KDKPSu8EIGahw+hQBemvZLTXsLf4yFWKicmS26Sv4nP+
ST+ljqSfj1dSnfEcbkwyo05DVShaDyZl3i3K9+aTEz7l0CzCLZ8RgVphTEJhHfTvPJa5t5RiT7NT
AdHwzO2NfeK9pMOxRjulAgmhr9ioiZZtQD3cD/vce5bxfxsJCMFNHounnIY/oC5QeycYrTQ3K2qG
uptkLtjBu/O4kVCVrP9FlNSbjDdp/Rokf1XlbwYJl8aUurVSVWbq7dTC7rV1uKERtGmC2uQBhR8W
FGruWQmhGoNVUPAaQ1pcV5h7o+0b1EhKlEzkYjueK8HknEY+xsMEqcqDTdOvwQ0r6QXJnzJAsF/7
pV60mcf55gOYSwSJhyGRshBpj86SBwJ9+uAbJeq0dRt1YefP4AswWKhETeAQOF0/e+TXUyTxRS3W
eIyuInUUUuxaq9hJlhMdW6d0MjdZb/XADJxxm149B6T8yV4yPSdFCHvW/vRmCe1Q98AtvBszCJrb
r2IumaTouVYY8FWgt3xTPLJH2+zUPsvZbxyI+qpw2wSuWVwX7tKZ6wacOqBehpAZ1FpY1vxULVSO
Dkl/zUYVW5Q3swbOEVLKFLC9Je3XmQMPZTqgYVGUm8gCGBcMBVg9yTvaX7WaC19aRKdEVntvYTfP
lA90Cfz8oK+GagXkfRgzipEHIrSbYSbJSSnITuJZRh9YoGoqWlJq1xHlVVTpPXi4qQVNcDJ0ZtJp
pjyc1XJTVeCuK7lVEdjCIvHzjLsFXB0I7ifPF0rgzAUU6b4wxKPWXyOgoHqnTHeyUpATDb5EcGGg
WJk/dYilK8vjTEpdnyePb8CZ0FS/+QD2qKdRiAsZrePpCxi+nD+d/Wb5nzE5fa9QWVmB15X6pvje
8iQdtvgvSzm4mZM+cZ+iYRq9WFBjZ943kbYItkqEUyV615Et8jprH6+c40j4o3rsduFTtY42q4VR
zzzhN1aZLVF3I/icRDQubWsnQccEiQ+USM7RuTyn7ldNdp2z+6uZaGvt1pt+fzUXPkCY8ZJuPoAJ
CjAXcE/lKTrGOyA4oPRprf5D9NGidV54V+dmGIVvKAdOIvcgxbx92Yec51R/4OGBAn+moFDRv2Tj
ZUxXg7HW9KXDNvOiSsDaoXdZl4GPYsNjyIxxWdUL4zVITemt+YjRRoHk2xNRrb+vr4fWBjwW1Ilf
5zLGSJemdcn69Oe/7nIt4KjeabBe0z04OHFvSgD+EAOc6YNkUrgyIHaJV1pgipeAHgL78b6aKdGC
mQk91JA4AaH5XYtDEsdqXNQDWqs0h+4Dgej+NxoBtgEi2cTb+cpxbFd+TQZ+wfLMIt8YZgdedhr4
mnrEU9FKFDa+SiDvq8ktyUUzyM3Hw5y5tICkgWo3mlIVKKswb5NBi4bTS4QVtbRrP2Xju+wvhrYw
opl2dERGU1pA16CrCTWM27WkiBCF2sDrIJGXwexs5S36p373O8HRUHVUHEr+jE5r8ea4093uQ3D2
FxetDaNZfOCVprvW3r0D5rCx3d3O/hjWgi0HVrV+Hc3d+2bzfVq4yeZWAHozApwmxCGARd5+rpa1
fBfl4nBNihPoKg1qGTGQNnVvinCaHy/ATD1Bhw7Lf4wx/lEJUCuvQYkO5aij+pFYoFu/Eu25Xv11
XRuoaBBIcuBcF1+7xQt75uq8Mc3stNaQGrRgCsNVdCncopB8Ott/L/sKKLLkxXA3H9xaWbjB5m7L
G5vMhuuqIvNqBTahy/KikbdovRcOxUu0cH3MBesyOrA1FdQjSBGwGzuR64obW0xrjgRYZuWmipgD
lNL8GgFsBf/Lc2pbf0steuTW2tM/5QLai0u+sJNmSmFY3V+fwbyJrRd5Q9DhM0AYL4DH91BjcsXN
+GbLR+4KuaSe9ADvgfN1fRaAJ1QWtteMX4YWdPxSAbEA3QCzxLJX5ZgFnLwh/6qiQ6U/P96+P820
TKQHAwguRKCz7ztQx2hEMbWv+ivaOf60a8kad/KLvkHvvop2gsRCucAt7XhNS0tzr2eURgzrexIJ
ALka99QCwFibqTMgdbJ0iueH/p8vY95lhMCUT/u6v4YaX21jX9EPip6cH49/7v78Nfyf3u5fr1Td
GbUkFCWMeOI7x7XaU53n35Uvdg6QS9mC2NDskAB5Q7s7qNjv8qv+APBCQzHZQRScqQ68vbT06C+Z
mO7GXwOSlEqBPHHTX1+awUwhAoFlPRbOT1/QLl0DgqhK5vvmjDr145mcPbHKr8Gx6yX23Cj8WH4T
N3tHAtYsd59DF867RS37XcQeWX0b6wSVlaXs2nQM7nbxf2yzKXM1k/SWNm1/bVVl1fEvvPHJq+PC
Mzi7V34ZYbw3vuZ6cBRhQ/r5V+1ZWv8qhE4UpNbjiZw1A9gJEtXYKShW3a5gX4HEp5X6/lpASUyv
P33JaYszhHUW7MylFuAz/McQs1XSMQaXijj0V12o7DQDYlvxSoIdlJMM4O0AzcNxiIRaJH5LkWYW
YN9rW5SoPEV2qNavfVF+Mfp0YQdPVu+W8tdXMdtIUtAQb/BYyhGFzItY6bETJCWaJWv0oASQkDwN
rfxZcrq00E44E29jOlD5AI4Q2E1lOlm/Tk4KeRBP4YCMror61ImhTelpGF+UTNzyxlLWfaY1HhUe
4BwmkVtARNlkdJ9xiPwpcrNehYaZ0FJLkhnoGidVvC7Hf3INeN8mea3B5gLKjv5bTc1RAvvhQk5z
9j2fyDGmGhreWfbkKEprQLwGncD0O/XfPEGGjLSdt/tI+tBkJ+olkhfodzbeHm/yuSQniOHwFwpr
OrTDGJcyCCDP47U+j4YP3syRKt5zh4KkT95rsJBHmTMFKkvkzlTIHEx6mbcLmw1962diOl4t4VUA
scmn26DgnZHqtVm4A2ccMryiEONBoRAy2SzHoxSrY+llqGdE67oxe6tCF1w/kOR5KboR+ZlbAh3U
QL1COB2BDjt/TVzJdVzA8TegWrI3+tFT7apGQtgBxbEAjSpai4FJR0/unUTUuE/ay97bkPct5/J6
1qvEn4JDEgc4EmYuBQqoZFuVy796KajjS5OpqgichC77hPfRAG/mshhnz5rqV2g8KilyEWGSF8lO
r7VQtdVCNnI7T5HB/Rcnscc7EtU5HUlWPQ9NHdqQg1XKLZ8d+yBVfHMcgVq2J1hp5mQNulmJKNUg
XjAgDAH24hbVLyvOOl5ax7LKJRaX8uOb2Baxusu1vE+28pCL/r6EOCFnqRBYlUgqiAXvjjkqKltQ
LIjRMc1qpXzTcq3Nn9ooLI11X6Nv0i2rRCpsT1RDdIuOXSI7Rp9IwjYvhqHciClkwVFNED11Lwo8
BUyl8yTByZLKv+AmDPpzOoRJtQ8UJdDMElT9CikVCurZvAwjxHuGDPpz6JeG9VNfR2jfr3sulw5D
4tWtKY/FAJDGkOqqFXpcDE4eMeEbW4HyV7ASSr2H2NcAubxrLidt9ldRUvS0k36Qw/ATnvIAiqnY
y7nggEqBXJzUtDPkldaDov+k0SYAumwoJY6ItUhzO6m0ZMAClH04mnqX5ukfaBFWqh0idVD9rXXR
L//KVZP64LEaKy5bNblsdBuf4xSIFCpGENkB8LDJJY8jMaakrICpg7ZBGqmHttWU8AohBh+ANlSD
AKc34r5A5adsDaTnfb/RQrOt1Ex49vOuGa0E/05rQpUGvxdGll1jQ4gLuyv81t9WJVIk34kvhEm3
qdpECQ5c06jKO35MgUaJVOvaP7VU17Up08y4JGMyDKSPGkW0aZMmueVRUDPbYpob+CIj0vpDXXJB
YDdDJKqunydhtGtEI8gREMperOyQquHCrVd6fLbnEqTGXFwjOn4osOZbaZQbjqRtm/f2EOaZb/O5
V9HUrMpciU2dAhkMIqwqG8qLL8SCFEFDxeiyc1EU2rjLNArpkUTsE86UOQClVlIWi5KtapgkgRRI
W0A3OMhrf13ncpuBtzvLBLvhSind0pzPMHlBVyviJoZvI3y2RR3rPQFs0uBIW3UpXadpJ9AncBEk
Ghp9B4gPr7yQq/izovdonhkNtdT/+J2mRZ9jXhaK6w+cWqEEooat3XoJVOJFMWwDR1D9GMrMFbQc
D6MKviScjYZuIIUHIdWxEBveTaoyycDdQgXjL5elkEbg/cZXrNErxC8DyZ7A0ZXKD45BWQTcQSgz
IbaT1Ke1zelhnztCKPJFSVqeS0bLByxF/+6yjLNB3DK+9iD58aF/1PVfC0/NzMMO4mSUXyclQwlp
59v7Xx7bGG9xPl7DOkR52di20ZXn11p4RbWSGMq+z/60+oXGn+jMgYJz+N33BfScv8IUjK/G98Ln
zDRZ/DcHlgQuN5S+meeoTMcMLSdT0dt3uJq0oyW4SCzrRFAsnbqPrc08E6ivIw2I6hFGz8KlM0Pw
ODCw8tdM1VNH4vQXRQ+djG8iK+KH1HlsbSb4wMMHQSv4LuD2YEWMpXJyw1vAGYdIoVZWh76NDpr3
x0aEWSvAhUJOAY0LoCC+XU+pbvSIDwBkTDhAzRGYN8VBaDB9NdL0ykUZAcmoCcKv2k58kGsYpZXr
uqUuIlVnkL86KCiRgANUXMR7xSSaEhqmeV8DDYdkYkM8z9Y36CZNzsmuXY1vHHWrF32tWsI21U11
X0Gnxe17S0MB03f1alODxaCwXwIHaYPotOSMzDjSaIoCIRSECTVdUJhp8vMerWRhy189qpZm11JU
MAQoaBc4nETsvYLEI+glw56jC4HSXMVMEdFHBOwPxHJQULldIWOkeLqFjkecS8QT1Fn7Chj24VPb
lLFrCE4om/1373aFiXJPfQgvQbjg105nmokiEEMg9TfV0AGtZQ6ZLNIyjpE4uCZK0lljmw5EpIB+
F167xEgwtx8hQ4SqGTxMRQTs7Ha0vIJHF229/E8KBalQtLr+qd4KsikWDvNMRy8KwL8sMTdZ1YBp
VuJTHsm3FlRJoFMh0781dm/5K9U1iGyiXk1QMg1bskEzI3SnQ9JcBut74QzOba7fX8LMb5homVor
+BLUiaaP2ANI6D4BWVdZu00EhOT/IhF3M/Tpkv8VnUHZmNaZ9N8GJ0Zuq20Jcq3T+FrbN00TGpsL
ubefh4HdRL8HyZygCGkgyW+wsGhh/Pw0Du7Gt0wQsi4mcqd74pEhJuYNO61pejz4QFU51rgtHHlt
pla7t5ZCoZmrU0Et2UA8IYJLhUXVKlFa6C36o6858UPzT1Da5ev4HKMXwiMTCrCx/kVfj7fK3E5R
BTQDySjjoZTGLFwSeblYVj1/dRTOFJ650dycxCXlvCUjzEqpCCYVmsBIsobI5s7AqTDRNmJYj8cy
F7WD1Ok/g2EWKtG4qhcF3KkQu8lfk3d5rb9Exik4ovsUlCdbiL7AZ0siu9btQCPy0imY2yiqhtcG
JR+QW+rMBdDlBlzDoROuAFzVHokh3wpau8TR3w5XM16CvMztFshaowUIXhOvsET4KqW63nnycOVy
YZ1XWyHlFxyGueoJGBf+Y4IZENXUVBk5abiOZy8GE93HHwcY1XW5BYX0M8SCiLGHWGBGDiiAnxBe
/Hu8oHO9tjf2mXssjzkdwoEYon5VSmC7rD8X+IiuboVu3G0mUCEulxWHu8WzlX9LcMqlCWbOBi/0
XZro6Ectkv6gq/mq4ZANejzEaQTs3fJ7hpmjURU4ll2poUjkO+AstuH56gV1Ko9e/heGUIZU4foB
KM+KICtloMijFKHbMJhaKIz6Ox8dWV4/tiJNvgM7HiSOUA1Bl9BEuXD7EIRJ2Ke57qGHVyJ4B4S3
wXwr36w39PKCFSs1BaDjuvfQtO2CQMR42J6v1ZO5dGVP+/LRVzArR2MtjcqIA7FScQqUPaduuyV6
qLmF+z1QZuGSUABmBDz1aIjLSawN6DwbSNmAv1IyH8/pXBIQERJ41AXkAMHXxVxrdSiJOTSkp7yV
8pauhC1wH9FnugZdbYKG4M/H5mbd5l/m7nKOtNMD6AWDSAZBOvABaADqLWCJ17mJasEOPDn29d07
vv6FwwZVpfOpIYuSYbNR2H+GrDHJ/C4N/VQeA1Tphz3VQI5VnHjd8lH36oAfVqqPsLG5OFyYafbA
A3yjA66AKjo6ecBHzEx05xst0gC+eI49dI6W+dlv9CVNQ3Zr/tgAGgI5SBnqwizCJdSjptWQtD9n
KrIBoeRra70C94jm5UukbHdNFj+2kC4HOGJqMWFjjLwb5EoIC7TfxRIYa1RHTdxOPIgSUKrGOQ6h
+cd/BHSSi6hspc99MJQv0fNNR+33UdQgd4AwZ2I6nOJBlstC64vRC7WquvBo1+LbxJRDz/Kk70L1
LV98frx3WUcDxtAQBAJ2BXK2YNKZFviXG8qF3CALXFtd2rg4c1Q8TXkNv6ihvsEDxDcWMhA8He8+
tnrnif6YRUyNm1VGhxZbpvQp142p1FeXahwcvW5d5F3L+NSNDleNTj28lcmu4C9+bbdC63bVeuxc
Wamtx58hse7H9BmTXAySFgIKFyyzZlxFQTfoRnUZw+t4zCQTzIRJ62qIfRUig3PXRzIn2zXfSOgP
xTZUnRTprFNR2IGyqYcVj8rfLhBc6NM18c4DH0ZqNf1WAFMzd6zOi2Cv6TgxWwMlNMCsgN/BYrF8
1YFGpSqmXnWBHPtn+hXarUmh2TauJpA8/wSCYGA5qlXp1E63anZwAM7dtrbGI38YVpH9ePbuegl+
Zu/X10yz+3vv5DK8jRCzJ7qNTQEzaWzQj5qRJSNu8sjfr8GKCPSyV4/tzpwPPJRwW1WQ+4IQlXmq
0makvpHx9UUIrV7NzUZ81cD0IuQcWCuCBW/j/kbQdTiLaNn76SKFaN3tIGk1dF5dY6dGLfAGGdTq
4nejLNw4qN3a93egPrZGQQmI2n3X3Fejv3aJsLBP72QKMNMIwxEMo3ddxy/mlEZeLYIMW60usdGa
uVquJRqd/JOSW5EsmgNYxUBdRKF47dEODYf8Eu3iXQLk5wMmqkr4QfzUxH87C16YhSiyhPVFjl69
riZd/hX54lpCSbXReKIVxwLMiP1LVa67Yl8k/qpEA3klWYr/FgqxWYjyQnXzLksxfRLU6tAJh45i
DXpnt5/EdSJy7qlUXyTor5bSLi9Nznd7nYw9xCoNxeqb77B31eiJ8tCDSgs7lsSF+GWad+Y8SkgL
Ib2JtDp+Y75B7TLIQeF9uvg5FUhkDBLRO7FfeGTv3JlpqKgrIu0FW+j+Y2a/LYMBvZdtc5EDE8Wq
NLZj/SWUkFx2ku7i5RafW03z7/Exm9l0k+g9OPBBqIR0208T3a/j3RoRMKtRoJz1cTWiJeYw9Kbc
t2AQ3RoDgUdAgKbrV2M7LF0sd9cy8NU/oud4lgQI47AXS9QjF0ZF/WxxK2f9ifKRXROIj6rbhavk
/gFgLDEHKxEV9H6VsDS4xa5cZxbYdsDbCHZrGfRCNUSOEL4B0r1qzWDV2iECKdXqTcEOrWCTOvzW
d8anpZ60O85ttJPfjH/yiH7NfK5IjaLgHjgDP4iqa/RP32TrbNeiL1Eg0lZYJUA+5+YXgQKNXVnI
FFm8pTqcKzqaO7WlJG7sFG6yAGe4e32Yz2IilUm3sQKmVD93pgDzGiiJCtBNa9bCxrvzSRg7zHYX
wCiQ59GPnfyFNw0MOrMuPvn7+lEC0FbtPAAUF3b7HSPKz5yjmI7ONAh1g3f5ds4NnutSJVP08+iA
FNmSVspqXIWmsIkOA2SNSzMyjyhSWUiC/k9RgzCtgtYPPggvwBuTGdOZiNJ2H7bGOcgvurinqAJE
5XtY7BOwHDye25klRMpqknzH24nTxfrrEiQUy6jgzuiDyakJJsGpnbeA30KU1OKXKBumL7+5H4GL
+GWORRuPQjBiK1PurIkBoYjAKvfxeKatcGsAb6LGTwgHXIwCm9FRaC8JZdmGF6kupk4f1B8ctKqb
cCAQOC/hiees/YjHCVMT5V2lS+b8Kup0Edb0gHhAVeXv4qtcbYd0YZlmDU2XPeoceFhYFyeRhzbP
aim8iNDvGVM7vRSI5eiKhguv6P1+wJzxWCQFhXYFM3i765s+h5IoF0YX7Zyo0F6SEzv3UM7mTOBZ
Ql60e7rwmN1lqBDAQXlvihtlWUCHN7Pb9TjOiyj2oUDpDHaz/5Q3g/nNETQ3mAnx3dgERTBv1W6B
X4G9mPFk4+Qf88YEPJN01PV+Xr1fd6su13zdS0l0Ua/UHC3PKVaVA8ahx/vyLg/ImmGeMBSxkU4J
0uiSErC/EHBX2EA8mp9oC1mXNjQHSXBowPIWQtlYIu/XwoRWhLXwEWzGhf0IZqoTOCxaFeIjijd/
xRFUycwWog25OQIlLFu9/TQiwdRZBSlciN2UoERWjpC6WVjyud2Mftz/P+XMc6YC3emrPKYcusbC
EXoFIIUN0NJSnh+P9/7dQDg5eYQCRIOAL2OGW8mDqmYg6LsokywRxBkqE8AGogmnbp0sxWI/sSF7
9fy2xoyKNk2Yd14VXaoPdAWYLXRxsJ1M3Z64STTAbjDVTmFDKccarU/0z48uOJPN0M13CrADlVWT
6l0lzZonpcu7iKHM75JEyM1GJsCdyCDVFrde0nK4gyROewK9unhxoPyHt4757CCK2jIW5ejSoqO1
3YJt319ppDmNjmiLoDwbTB4sxcWaupHjn54bZ6J6ztdof0rw9n6kVrYB5/o5tLinwP1frB+eC9wO
mox2M/H2Muq7Gq9FOH1aA7UafVWjv6amwgr9QQUSsCn//Nje3PFAqxlwS0gtoTeFsSfqsZFyLY0v
eaWuszExc2+tctqOaxbapO8deEz6b0vMbYDGEwR1PSzxA6BgPnVo43jaNqGubHHILbzx+fr/Njbm
LASlUUhcVmBszUii4KnpD23Yk3ppZPdzKAL9NRWkf1Q6ecahCNM4E1B0iC6iZkE4PE0u6GpF5ihA
s44EGsFGhj86bltu1bnxhCgovqqlO332G1CI0/GOwY9iUbYgjgwUgQvjizqsSu3oof2JotHt8/GM
3rUXa4i+Uf9HlgxVeDxczFB7sUfkzcfxpXeMo/QO5rzv4imyxHVsa269Ku2EILFNn/5PZu8SEJ0i
6X4O2lMoNjeufMpPldU4hj1uGod3io0GolDjKC4M9v7KhoOIU4jIEwky464RJPE7COL28SXgHG8v
H6p4NXhIMQgLbQ13HQCYVHgeOH0qsvTaHeUNHyLuLXw+uYy76vSmgfURjn5oR84ESX52n3a7V/fr
6evLe+uO8ZErSBuRxxM8M1TklqfW9KnOg8Tv7a2Tpuiqk1WaXbw/mcN9CHa8+BDfZ8owShWqIiIP
Hwu7iLExFKBdbss+uwwb+aX5Exz9P8G5c5UV9zz8q+3u7L3iYt3HPJqTrWjpjE63y+1LBesKllPE
F8D7ZZy8EgJ3KQ2k7AKd9p1sj1vffRVMHbXAzEz2S4R0d9WQaUl/m2OuVYCO2yRWVJhbp6v01Atm
Cvot41Bu1XVixSvJolflUAHuZLi1G56zq3HxbH7VvGoR0Q/ce3Jd8oTus3jMNzEXMG+EEVcY0zdZ
vF2ARJm60LxFYUa0csc7ZAsv2bSej2acuX2Log3LMNeyC4eGuFE/ScleGY5yYxqQrQQAfEnHdHq0
H9ljHvUCOJ8e7YfZhfcOYptYEt2G8hLV3/TRjBFNQo4cTVDIQuIaxJ//8pxDIH0lreSDS1V+8sJr
sZTmmhmEJuEMyuAHmFiNmEG0mZG3sigEF0X719dPXAal7KUC9cxhh9c/SWnhpMt4lG/H0CuTHrGa
R5ejZMn2s0iqhYDqPi0JR/e3BeaoIy2ZcV4BCxAFRVs30aMnIdnzg5sr/3TRyS+yv5V3yofRpqa8
RJZ3n6e9sX73WKAilYoi1Okv8h+fmt1L/KWAXSL57Cx/T6TVAJ60dVisCwBf1f9pfRfnHrOKNhwe
mwQdukymXM4yqZFKipAH6i8IdlblSa0XLmt2D6L5Dbl4GIE4piJDDu12/aqxCys19/ML2n5JrBx0
ZEQfPwd3dzVrgjm7WeNptZ/CRLbrvrm/GM4LfRE/0k1wDhErKZvYI+N3ckifugu/kI+8y7n+t3Gg
lDCTGCPbS9uWXZnrQwTjkL8qXkEOclZ3ic094TAEZOllYE8ca206Lb9OdJz3tOgna/mYWH29SwKk
NdqXxxPKRmWTEfi+wAwAQALlWOZYR8Dj0AYlf1y9uupAzjo1e0Dmt91CLv4OFsMamtzEX6OhXZ2m
BR3ziwTaJNPf5tdkK2yKg75aeuIWTTETp458oYsjxsRtvX2xTo6+6++C5wgELo8nb26Ffk8ec19R
I8a1q8IQcAlE9v5RdR3FC4/V7KZDaQeIeHRiIQfEXOyCykmxJwj5pdvINrZA+1m8GtdolVy1JwUY
4KWFmvyN3w8JFgrJTgl9X2gYB40Ds1ClriE4gUtykY5iQrrn6qQf4Wlupe/wuHQpzey+G1vMStUj
1/gBl9BLvA03NfFW1Gle84VjO/2QRwNiVilQ9R6QaxgJ1smTtOKP4m5py82OA/RjwEghlkTR63Zz
h14bi3FB6WX8231Ih+BTKon46n083m53fDZYGjzxKDGDYmPq/2XucFGJEygl5fSSvAUmJLtcx+m3
ZOpX88grBBUjCJM8Njkzd7CIJhLcdlM9l7keUqOLG5+v6CV99kH5fqxdbLsFCObMKUJeH9BE6BKh
s4It0/kZF9Oc48oLL+whYU14cCP7/sLDMWcEGduJmRR9/IDm3a5QLCWp0BZBdQGrVyTUAKK5OhoJ
Hs/W/fuHcGnK3qMYiIhJZnaakhglLWiG3hANgJsoUTkzb5IlIfklK8xQ+IbLOqB1KtQbz5yIhmhg
/h6P464BBNOEgYA0FrQxAMuxOA4l18Oo8mCigWK6/MFzhqOC719FOuqpAPreqc02Nw1/w0mEoviV
LWyJ2SGi6Q4bDiLLCltzAW4gViQ/rS59Wxsk1YCBaspBWBrmvBlj4hmRUEtl+1yUoPGGwUd7zX+R
dl07jiNL9osI0JtXOnmpqFLZF6KqDcmkZ9J//R7WBXakFFfE3O0eDGamBxVMFxkZceKcSrDB86YP
Vj5aWWuJFKz7ufjOx5/t+NlQO2xtQVnYkWxeZJpjcOVMjl2E+t/Po+jqQhy5FF0ePvAZxVCtFf7N
V4kziK+ULO3K+61/a2iahStDggZuEtJp9FJnqE7LgtkWT8rSNXVXFWWHw3gKThEgW5oDBDHx1n6D
+qf/Dv5k1ELubg2UEmqCkV2s1lpnguzK9sDWP0kQK+grUMwAifZngPMW1ndueaE+JorINgOGzhaq
wzFX0lQo6gvVovAsGLxhj2NIF1zkXcnkZ+Q6j/QEfqFOw3hlbRzGEG19NYoJ+hbNN2fbBXuaK+w0
ZJ6APwcD5w41X9G2jM3CZf0DALu927C2V7aZ5EFTtkDCG7Cdm9zbAcVoC+I0G3XbnqiLjLCbb75y
N7VfeVt3E+f592M/cVdHYYcu3m6tpC0koUHb5WV0BVdfFVAdKk0QKm78xESO3VVW/VqzOhdFjLO4
74/ZdqnqfYcRYD+BeXOMXdqjbRczEOhWXn9rbz3d+tp7HbraG5EtIcQjj7roJKXCKuPGVVobjmTz
2e9BAiFqvm+gqKvl+wiNsTklVgXqF25S1jHV8dwEq7z/owzQwRCtJl8bS4D0mVAV2RhdnC4lASA3
toVN6YgaRg2wI0FhRcWeBujo3HFr+pYdjP3SZT53HnDzoWyJdNfke25Xq2gEvio5vrnwzVcrx6bQ
RfbjDTHn0xCWoHAB3A04FZnYMSKRrPUkbi4hJcm2r/NsU2U66MYbwzA1lN0W7N2l7qfVR2p7IuT+
wRMzG5AOsYa2vLTB8wXyCuRZOawhxrP++3hYP7UG9phdm2E3mYYGJI7AzLAie3GrPCu/hJ3rHgRb
farW0HFQPk1oIZ+hpLoxHPLlcBvP4yFzBSwx2Gsmsua/C0O/Q6azQ59W+8qt8xUFZUWDb1IHM4aE
owZo2ZkPXQNVDFQTkUn00hdUtYrLqLjNeza1bxXE7DS7XIOOV6ZO/SKRnfC3FjZU/DZs9BZXe3+w
w6X8lzi7La5WibkbqpTWWU2T5iJC4rI9SFDTxIQEbmYZtgXBoh3+De1AJnGIU60s8Wx7ieA+XsMf
NMOjNWT2ptijEVj08+bSpashXkHDKOe/gddCz6ax5gyPKlsj9dLuVBajKXW7pNhE/HehJlaimaiX
pKC1495H3YoPWmUbqj0Y5zZxu9iR8WCWt53oQrCb6/4Wm6ozBbDIcqsqPuWx0+uWETtCcwyLY+8/
EShXF9TyB9XE/wj9rvZPnK6aPZozR9WVNtEvEkQ7HWqHhhn0/sKleKfYgH2jgZQaf6GoNhXZb/cN
NWgbjmpDL+9Q3wNohjPrTWlmT5z5HYFCOQLdaDRl9zmnNwMHjbv4nVv4Z/xHDqCi43HrbHlz+5Ws
XySHh+YUetRCJwToakDK+j+/Oyga4Aw8XsK5047uoIkfH2EpiAbZ266q0rTXBoSF2ibh+V+R2hzk
N/KlcWvVcLOqvujNKyHV0tbBjDA7B2UBEUgWhMIIR5ntK+VR4iNrV186pR1NOpafMjHeeRIcjGjk
F8713JWgSQBPorQCVwrsx+36gH43yhp1wu1KyS4dLlShdsHLtobMtPpOpFMK1pZyKTc5F0ncmGWO
RymVfCVOcGHj9GqYxZNcorM43gYvqt0BtyY5ApSnuA1vC0izcRu6y0BaHi4kVO4qAdPmRIYZCeYJ
X4MNejv4DsQLMtcCsiny2whN1a5IArt+GZ5LUFKARlxw8EA8yUutrtOPZVcYHQXo3gW8DL3EzJyn
A0nlCvQCF045gOfDpOISZmh+ZFcmmPnlwhI5qd6vL6WwKrCUYWa2YrhqAzfmtuiVLhD+dt/tKuhe
H5+amawB5vTKMpOcUAsiGmmIweER41Yb3pn47P5A1/QX8A1YTsGqcEkFYFoz7CUcxl1Z9mdBr4wz
MYcoB9nYhCHAsQd52z5DbiFwgm0InwI8vPhexGa/Kt1BW/Byd4BB1i7zSO40vwp0DtNNnQpQjRDs
cgIgg/FeAQoehP8QDTNzN/Ni2wDwRVwonN7VGRjz7JvASP2gzSWYB/X/njtqR+Pcv2lH7dCvmm/j
KTwspe3+j1WeiKyRn0ZbHLPKVSC2agBukouPtrTX+Fw8g7l6bVj5rxCDh+5TZHIf0uWZOuhrTG3/
+K/1rP8z5n++gFlqXgKiIJWx1IXkaInlryjS8OuY36XE9EWItPGlw3e/H+/umYLAtLvB/oBHNDpW
WJFXneP9TKIIg4Rf/UZVAWk35U/ekSU3Cjax5fNPwrCHdkrzLCeXhgIRK1p1vLDek3+49x//fATr
tqgCvXcVk68nTeeEAnx1F0m51arF2+PxznoqkCZLeCvowl33vxH0hpgXCtorxj9ifuAhRvjYwLRK
d0O5MsC4QkhzNxrR+PrS77l3Za3gIbQbX9SFCZu95eQrM4w7FMYq06ROqC/xX+kX9x7/MV70vfxc
nrIlztqZBDp2yJUp5mSMQ1aMkQRTIM0QP0cchUMCrirAhXf8vj8YnVl/PJ7Du8bt6SgoU9JUBdcZ
MrWM99H4ceqmxPGHznr1AdzSR7pVlG1n968xMelOu6RvQWaqdMHtzd4yV4ZZ7SWZ8hzCCgOdIHiE
V3uQNLwbu/Ig4EnwN4VaYWw/Humc25lSWLg0ERdhUzLrSDKlLjMRLz7wLuNRHarVSiEvlfwCkZF1
3Ts5KkslxBAAWgXLEb+WZavKJBPMxE2+rVLfyuJsnWduThf28dxU3HwZs+xNV0mCP+DRIYMYudwp
6D5pn0LxI4tteTz6nFt+1Idxm5Dvx1Myre3NARLQNzfpaMAVI1b9ya1evcsqHRxKDcIpD/1oBoD+
qoVL8NwMT6VfOULnWwOYux6bvM/XAlOJtvlpBXQDq8HE9FFAZRTOC+qF3CkYPN/g7F4+ZTUQO9V2
eAtVSwKRWeNKnYkkGBlWfPPn8SfcZ8HwCYAFoPNNFWQDYC9My9Ww80IPw8ioqddoVoPtBpln/jMR
ayfMeVcAGYOq4a11jIZNUm40qHOlTyL3dxwGtG6VJ2OVVb8DzpR0q+EWFuTOo01fhg4k6Bqgm1Bi
q9KQUWkq9I1ST6Kh3cr7kvtb00s3vNeqsZZwXT6eibu7YDKnyjzkDcAChefK7UTUecpJotRRDxRX
lhzujD6yVPr02Mj97masiLdWckVPk0Htqdelf7W6BQURqHLb0qY8Mkj8OY5dIq4zP7XKZg3ypz5a
6i2eX/CrcTI5Eb4BH11AMM6mtCD3ttK42iFlBrGaYUPH3BYiS44Lc0SJMv746Mu9HH/W9UutUMcP
bT/fyho1DfKE3jMhyNaP52d2EZCMxYYEQxTPxl+5mPGRSkbqjYAgNMG696mVtJt/bwTJLjR9ASzP
Q0Htdg0aXY+qWvOp1+rcN6VRtY61MVmhpr5E+32f5cRyqxJq9Px0uAChvjVFpSasm0KovZavP9XI
d4L+MEZAKcsrMaDWKCNFsROkdZbaVDq3zVnqt0qzjp7KHSilV0Va78fkORTdEG0EnxEU+Tr0w6b+
qS03ebvKNbMTrBhk4uUSYmN2n0yh2QQABYECq9GU97Gqj4ZWezEn7OJOcbiuhR7UcI7Q3CLnspXq
Txz962OhQorQVPvGOxwyJ09dBGRxmphx4orvDd4ndWEnMm9z2NWPF/I+RMD0Qp9R19Dkg0rMTwLr
ynnJwwCZE6WrvRKkrwJQcHm2Rxe577SVWT5rvwHhHBZuzplr4sYk4y9rgQSKWsFkaLXpoQHeiOvP
EjQ08VDJvrrFfsFpMzLXEiBAaIxBLQS9kGytK4KDRMYpaLzmbw3mMjByGufUPw9PXQ+OPLVYR8pC
Q9rMGYSUxSS0Bi6XqfZ6u2d7CSjVTOl6D9kcCB8VHfpFAjG2KK+FC6amKIMZ3OTdkUNH6zG6DJj4
mwdRTSgMY+8Bc2UXIliEjcDKy3UTfD7eKbNjujI0/fnVRhFa8FcWNd97bb3SEjBtkm0Des3HRu5i
fAQQ16NhYiqdUtyxFKPp4reAfBf+6+Off59HYwwwe2/wBTUiAQwogilo67axwsFFWwTKnqpdjsf2
tV2I9+8XaBJ5gQfjRVTGMbjbeZPFJok1P+y9PI/yVagU8a7uwNGqjxAFrRoxWDhd93c+yhtooEHC
Dr2/0GW4tTf6CgEko+q9INLW9SmRoUTrg3Z6aOwxxoYPyFIX+P2iAcAAbIYIs0jfsT3YrSwNYGoS
ey/RDaRNI7R8x5m2ZOX+ZQEmhJ+HhYYHBjY8M5FDojShHimYyLbUNlWS6i5wDKLV8UVsQ6AODMAc
F6+TCm8LOmR/W70ZnKgH5UiQ9iAUDWPIuldx6wKiFzh63CcrKaiWkszT9N6eR3ylgXB0yuSBDojZ
wVGrREYphYNnFJ1pGJHFA3UodLqtdy4xllgA5qb+2hqz2NQwqCIOiHvbMrcDqqxlmi0AR+cGJIpo
PdVBcIhGb3bakZZsOjkePAlgL/8lAg1pfFClV144Pz6b4hQ2sVMn46CgmYFH7KIzXjNO/EiR02bw
wiIHFfknX7k6gPWktvpT9aQFaG/Q30K9s0tAt8PhMyLnNFiBZhRMBwV6j9tfykcWaaY+cXL034+/
7t79gYfjp5oO6vKpjHB7rEDsmhpD2Q1eGQf7SAEUxADlbBlmycKNPLekQMNDHww9HdMRvjWk5o0m
dlw9gM2xPgZytRbT8OXxWGZNoH8S0zwR87DkZhonN1TuMJZQAK1yk4FV2Sj5cWEgM6EFpgxYWFxK
UyMsCw0bclUoK1UZvNzPILsJv7AKNKGGcmBeW2GjD29KRNt1xoWVlQ4DdVTAoLd1VUH0D2TO9uNB
zy0g3meaqOHFjoPJPBuSpMuLigiDp1DtpGDjJE16AtPu6rGZGXePl68uqBIafvAQYvZJkmjYGyo/
eFEXnjOwYsRj5lTV11A4jw3NnUsVSkG4XKYiOhvnjwpVxVKKR4+25E8VG3aGv5moE9niaFzKmi6V
Z+7DNrzprwwyI6trMZB0yNd6tKlXnUAsofglZ5eEB3DbFPVfUrswwtkNpKL6BE4VoO7h9G+Pwkgk
PU0BVPJSshUayYbIk68mndnWZoBndSD/HhrZHcbgpPFkQ7Ng/XiK584JmhEhYjtljhAn39rviFBK
eVWNHjCUo1VJQbHiQB2+MMz7hD0uth85OFzZ4HNj0yZDFXJpGWlIXmjxWijsFgTuEVjFbT9VTfIs
aSs0Lbtjuio4Y1U0pS2N4g7MPhSl2Sj+7NQ1ScttVUvPj4d/n6mcPmwSUJsyrtNJvh1/KtK6yhR8
WM+dVMBYwIcWco5YnoQXqXAj5bNbyvFOP5G9ApCvBKAI0Gx0PjHvSlFGqTyWpRGnJ3BANe8CU7HJ
kqUXyNwhnTpyIT8hQaSYLXqJYgYaen4cvb5vEzSXE7BX6GVlqiEIlLrw9+N5nInIEHyDywkZKmxk
lgu0DovY6MGW7gl5za/yKH7RE06x+ECq92lG0lVaCZrTyv1S48rMiYVh8C+DMRnZWDYWAaZWlwca
wvCzuK0u3UrsrDHb1n+F5uPxEGfW7cYSE4ekfCoJBcEQjTTblAooP5LGDQdtIfczNyAUO9AR99NP
yToEOU1Go87ywdMPiYUzUr6ec2WiNs6XNCLn1uzaEnNbDBmIb/wclqrYNdQ/gBFaFe/F6N/m9Qtt
3cfTNzcuoIaw6Sem8jtmtSAsoKNmVIOn8YmjhQGAWIIt6fagpybPn7MCBVL/8tjm3AjxKJmgmKDE
ueuaEqsx6IxUxAjRkSB7A1q6wRyXOTVUcMgCWG/J1hT5Xb0dk0DXwYCPu5e3+GMOHD9oKsTdkobY
nCNFqwCw1OBfn3q1GH8l17mW6qU8eAOU+bQmP+VdZis9cX2ibuJkTzinAgKle1KibpWN9SuHjIP/
21CPvGKBKrvyBv13M/56PNEzzubmq6Y/vxp8zwkdx0UIg/oAHc96uxEJiHHADxYTxXxsanaeryaA
OYa+jkPIN0ilBKKcmDRD1UcMfqMmZxrYuaTDElcLJmfCkImJFLz+kLXBq5O5o4csiEkyRvDYNe+B
bb3weUiLbNrkW1Gdx6ObczIT0SLEUXEzoDf2diJ9YYzbSspHD+C6Zt35+uByMp6CRBrLzWNTM2UF
wGcxJkgkY1x3hPP5oMJvjsXoxclzJb6m8Z9E+1WfdGJHI5QuXhPuLSt2dWoDUwkmO7J6bH9uqAg8
gFREwypwGcw9yOsc7cJkwKzKfbxKM/pLj8bAGSFZtbB+c64HyVXcDtNzFYWb20kVQd1nDAJu3K63
0rP0nA8naTeKEQgO3CBc2qCz47qyxmzQqh+LgMvV0VNK1B5bgIQhql02wcKb9R52N2UjcLGjpQIv
SnRw3I6qHhCgBzI3enJrp6PFI91eeIbxkVWQPqIAehUOUdYtB7p+8ruC0jCyI/ETpG1IvC3pphSJ
SfZBUljieFT6S1ToZtxpBzVbeJTMHVhkX4FIQ+sqOkCYdfb7Uu51xR89ILZ5U6qkp4bE6DCIK8GC
QE9r05SvrFyv/4ssEXoMkLFBXlRBcySz7OVAC6qBO8/T3uPKlEVq6wEg4pu07O307V9vZkRZqEMj
lpyYyRlbMTqdBjz+eC8EkaAjhCkUWeo8cqomKdaPTf1kI5gAEmUuBbTdAK0B6jtN+JWzJcToOlXr
BE/Xgoua8Kmd+4ick14QrXGoeEfh0IbcVxwa+UcVDJXKKLhNxafrAI7sXEV9to9VqBWNjRrvdES/
rta2nStFEbR2EqM5EFHObD0Rqn0R57qTVU2RIHnoC+8SNOQdZJslB1iI9CkZ+PDch4Fu8kmb2wn6
vRa81DRxzGBByTo9aJFyQuGN2eVFU5ckbDLJy5t9WleHdHjSKUoG0OB4PK1z7vDaEuuP0jDKy7FN
JA8av8AvAEA6IhKqnDDL10J01BIwg7WRFUPuSw5c8jn4uyYbTK3nPh5/iTw7ZGhdoFqBblt9+vOr
9W1Q+6sMAx/CC5lNZSTYlwBx97gtHAug4f7XxOTDrkzUXDr2RhZLXqzs1PyoVWgwQCzRNeJK6/c9
PWpAAiKpmgz7WoWqD9iJiCMB9UPO/81Y8RzCjY5Lj+2pEmIa01otJU/hub3EtZYWR0tPvOl6vt9C
/9hgthCpGl6o60LyBiuT7ERdpVYOfapVtY0rp/Tt5P3/NSZ2I4kt2quSFGOKkHpXgMwCBPuxhZlX
q4TOXmiB4d6ciDuYIUl9VYx6xske7Te9+pfKb7UpD38a301/laLDuY/t3V9pMIeWsUmfBl6HZ7wb
rcURhOyZ4mFnuhFU19I1n9AFI/fbHhpGPOhdVLhIFF6Z0AcyE1SNweLpdSFa14esrtwRVaWFYz7N
zO1mAPUAnOdUS8LfVCaW42iqBTmnKl7tqlANa8c9Z3GRVynvLwJZwkfOzBvaKtEDgg5sZDs1JhRI
4jagcRQonlqm+xLQMc7OpPZfo2qFSZEc5WMJIHww8DAXbNVrfCdpFEPyi8qlQl2dFVKDBZYf4n3W
h5GjyqPulnEnrLtCA9Vbo4VHTarzVSkG+bpTYrKwltPA2FlG1x0SSrj0J3XaW/9SjQTMRG2heNTR
tXeOh7LErw5wM271eGNOG+/WDvrrJgES8BGDSu+ORaoeVVCSU8EbQ1vhIS/5S+1dZVhqcbhfRygy
4amMqBwNi8gm3w4nnOiPhlQV8IIskxXo1HJTrCTDQT6tWj8e0cwDb7I1nWsJdUBAbW5tGbhCeYUq
gieMb9C7epN64ogorce83VGnhSJIo1ETLYu1PgJ2tYpUcQ3pjjzfRBwAWpdKtmPgb9rfj7/rjt0C
hS+08WIjTzONMJrxAaUK2vcItSuvA4kW5EJo0z0V5Tstx++2FqwSOcukBVltwFsSOZE8QuHvVJVv
Od9BDa0w1Uz8LY36wsPz/jgDDyVjouANkelnnYbQdl0FokPRE7itluZmN0BvlkKhMHTz8bXnzGJY
8O4zccJkEtamTTddo7cL1HdBJhD8iZeehzYFWN+3SZ4QM+Bji6sRN/BEN9tjaZhqLJ3CzuEVYvmt
tgmqZuGY/SSDbvc/aI3ADzw1fYGbmN3/epnHbTeEstdVvuGIWpy6pS/063YoqZfLBW8WOecDLSa3
pq/n6poDYht9qF37d2F7TN757ktw3KFAC65BqMTdzkpc0VQNuEj2NKE3ldDRuI8aHdhUJyaE++rk
WFv8riRuoTmPLd/vAEzBlWEmWuLrWJOojCmIjQKckkOOjpcUL1krNbZc/ETDhXfXTMYevMyoekDj
HJ3FdwqAvs4JAEFVqhfu8/DSDB0IwFecR5CC5DozqzNT6UxqSC5fLOAgZnwDTMPdQfBh6mhm0dCx
lPpc0DaqJ2mROUmbGvJnB5nlEs6BDyNoqIJm0q0KR6Jm8AtuIq+cIlkbfrEe5ENENkGQOIbeL3zX
vbefPgvOHswpOjpymSUQ9ajOiNypHqeIa4luigCU2KNgZ7ni+v8eBCsoUOvDHExJCxBzM+evDQW5
k5RB8xq0wJb7CjypUzaRDC4hzwPwv6eqO+TyJiTDThOWgsn7G0eRALPhkTnB+gOSfrvPmy5DicRo
Na+WnA40l6r/3JI9aZ6T9ndSnrXXHnTZWU9W49QH9gbk1tAvtM9Ptw1z1G4+gQmUePRhQ4C10zy1
sATOFeNXYE+RPD3o9Y6AI/zx+bq/+24HzBxsSRfGjONGzcPzV7W6IpEtrRiAJdHzpQf7DOwRtsBH
gF8TXxrbAdZl9RjWqax5fYimyuI1ROlN3QkjsNxyXm+QnSAAXmh24h/i5unxOGcX9so2M6t52hKw
00qaZ2irqHjK/XOQ7LsF5/FzQpm1A7IDEoqTWCc6u6fZvnp4AcKgZNALJmeZ47FDysSXIzvQ/BY8
CBklpW0QqHmadSkB0xHV4Os9lFTo36IiKEqToBPaX/c8jb7KNErfOMMoyAZFluxI0h5sDm0+QMPW
wP8c2BmfoC+jjcLMX9cx4XWrGJNRh1gGsLx2Cx3XP2hNjgoLbL15akW9UL3oSpe+y+HAfeXjlA3A
KRi1FZFS3O5KN2oqxGMDrnFluUCaUIiACbS4TJ5+aM0lVhfXyVc90mG0wPgBslLJnyQsKwCR1DDu
3zq+8Ts7i9QWbZqSkFoZkdCtk9elllmxmubvENlt8CJTcu4pBZ0XOMJQIFWsIfIH/amvELv/AUW5
hE3Q9chgAAE+fFdpRzOzT30lO47wdW8NbRKQyKNtYx8LSVJaReWnNpjHOtALNnrSgyKr5vYjLwWx
Cb1jjdoq5ia2O2XsvlU1pBDlTVsUXxpRzI0VNypy8JUaBTwO3yh56UZQ2I3MIc1b6WWgcrIffCDU
FioKMycPIpAC9H0mwktkem73Cm4gGoopic5g8H0iSCIG8Ren9QuB3eScmR2JKgJ+PpRoVOBpGYeW
KimIjgKDnDlFeUNL1VHvInXBh8ycLRSzAHeBHpSBoz39+dWuh951G8g9h9xTSqw23KXdVjd6u2ov
//oMg+aBR1IUHhp0SkyczqElC7SrSXyuCRJgASSEo53sA5AeLSzN7KRdGWLe332PGNAHk/aZr7/9
7GWsXh4PZOHny+wdFxVgYxny+Gxo8Tfo8U1DbRawjvdNbMBSXk0WW9UolCEHV30anyEce6igsYDf
wi501Q6MkQCQKlYpo8/38cBmMhe3Vhk365dKwkkcRqZ+9u7wx3+SN/G+2ftv48djSzOn52Z4zOkJ
VK5VcTLjcw+CCD7BY6mOGrc3oEfy2NBMAApDEwQW6UlwtjIHCE8TuQbBaHwmCcinEe+KnVmlprzP
VkDHP7Y18/iYpu8fY8z0tcjCkJHAWKGf0q/uiOuQlnYCZIwJUSSrP2SrwbSXqCXm5/Ifq+xcRjKe
DFwZnxu52A9juS5SsTTjxt88Ht5MZIPqDCJcZEtwutguR78sgE7wNd3DzfU0irHpF1BEl9TtUHt1
+gExm4X5nDtnKOpPL0hEkgLLIQNGC+hZN4HhSd2zoG+HbgnaP2sAA4FDAuhXYh+LIg+9ejFowT9g
QB3+NAZLO2Juyib5CjxEJ84wNhPYKHWfVJrve3ktWr5w4sbBjGjqNhLa/F/kkl/KNs0E+1OxDjUV
MG1qeAjf+nKhyEZJLENuCr8hhKwmst1Er1X3WrTDJm3MvrSb5tnIXX145ZFEl0HCb7gKBKNJvuAl
77clEmtTaWcisUJxifGSed7GOUgUOQ8AJ0uqegCA0VVOFsDNM1EpXhvAQwK6gJ4v4JBuR5xwpVb6
GQnOu+/hTN4VdTuuFPS+gcpB9i1a4MQ9Pgb3HgWCuj/VMh3FPf7ng66uS00eMjlUkuis1kjmwJeU
4yp7Sv6GkeAGmRstAUFmnDJaKFFthgAKkhoSGwNoHN/3WYxIA4oUFg3TlWy8Gb8U5NQEqxGS7aiF
hxFvy8fDnDMLsk28ZREKg7pUY8ICokl5rjZtdKaA8djoI0ndFE8rx5eq7gy8V7bRjK5HONuFmzgq
hRcjznT38Ufc7yFgC1H7Bj3mpFXJinBwbYqkHx2jcxENOihANByfOuc2heIv0dncn5xJcA9hFhq4
oQTAM9tVa4euFXiSnbXngJpuvyVnuvA0vN85tyaYuwh6L36StZMJwdQ5B0qCyAubme6NY7KDMBiI
KZzH8zdncXqEow8L72E47tvD0QZRqkd8kp0rEeVVczTMTNoHhp03VivLIF9a2jQifuBNvIobFuIJ
eCQC1At477SgV4ejrSEdIIBW+wKF34NkC8cjMa3179fHw7qvrjNmmL1Z5m3v9z3M2Af6ZYDH9+Di
13tt178NKzuWkdntrWEdmpbuWn/Jy2Pz90eDMT/tpatRDlrqy1UD8+7JhRi6A+GQ9WMT9+xejAlm
5aKsVENZmUb4fsghn/F5ulw2m6dg5ZgfmNPn7V/D/rsQN9/70skoLitkr7CAKIzcjouL5Q69jKN0
gWgf2cfH5IP/I5+aTeZAN9x/Jut/XyoD4TQa0yAhjAwpssTMMCfW6cBvR/4y+HR0klQKPoK4LmC+
4A2zGyNxn+sGtE0NtKkAzi0eKR2qhTvkzstMHwEIEQ4JLmlMwO2wqwT4c44T+QuaeEkCiorM0fO3
xwt6F2pMzNqIQLWJ0x8MEUyQpuGJzOe0FC9QDoCXN6NGXgjef1jAmbM39XtMoNUp9f3TDHi1K3Wl
1wHIrsTLeIrN92SjmYdPECydEpDjBcfTRtidOWuVrfdvqjkp22Ckotvs6f7ovLSr54XNNDtgNIWB
1wVZKKRDbyc1zsVIyZpCBFMmqE6k0laovORtpmPOjBjkvKi1gnkdnQqsJm2SIvUe1IF0kWrrfbRJ
aBpopiyAlAFN5na77tY9sdWjvzDTM/tFQZgPWCsyYSgEMUFWoIuB3FQizMooarXrtofA5xI979xh
RM80crfIZSPc/mlWuVrOGsDgoMwNeIBT+dm++Xtuu/07qe0+2Y+35qKlaSmvLMUKMPVFCEuVu9NM
cjEc9LPE9nrXmLq1ROh0T3akAy2CISF0gjrkHaY9T0q56mJ4ttiMzUOZOa1ojsHKgPyLuzm31kRY
Sccjd8Art129rD3DXtia941c0yfoILtXVKBo7xZwCPq+kn1OguiEePzu1zXy9esLZ2n8Kt1YEbjR
IAzbLbj0+9LEj1UZWCt4GlTrmOufKHw9DnwqX6RqQ4x106kWv4+pRc7FylD3zYDaoblMfjT9WOaQ
YK4RPGKvQj7wh8TlanX5Lk45zReMS3WJnXYnbsoNsK9v3pIvF++CDTwLUUmfWuMmonu27y/liJr1
pQRD9jBYdvnFg2DIAlLRPKkbBB9gO0u/WvyTdBBC641EFhoJwGY2mGsd6u5PS3fofVGU+SDGBRHB
yOqEEw3wEAXHQ+JGW2p9TnJf2hFwofZInDw0vSVFjemn3s331TQw3sHvQl8JQPB7SfDcOcd7HKTn
ha10F6veDAzh3e2BFRq55xO8ui5Da2ehHSW7fgf1AmUhzLoHIjF2mB2rNwalQgA7O7JpnMGwgEMz
jmgQv1hOktmWVJpbssQZ83gbqTxzG5NaToMGnfgX2BwdozFbHhC6r7q3fEu5LLi+x4sFEM3tTAI7
rMjIa0x7VtyCPhxVfJO4qaWo5nErWY76ntuhuTCvS0YZfxt2CUfGFNMKulgw/VnHDBJ3jwc2cxhR
BQMiGv1mExrRYGaRo5RLIMJmXCRbMrNVtk8htgZG3OCFO9Wb9k1Z0RcCBB0Yg5UDyDLUzI1jC7qQ
zWY8F5+JWYGnG5JVysr/8/jT7kcPvCnQIMi7TLAlNrMJjcEgzcPQv4ylrdJ9raWbXIaSaetb4Ot2
NXVhKu73E+yBbRH5v58WFOat0Ge8WOdl7F/eeedyCS2otb0vXdbqtGS3h/7WCPMiUPOhMYoKRl7f
T39cd6dbu9R8dwVbaM10na8Orr072K572tiHQ7AOT08f260THr+Ox6O0TZ8s3vQg8WNut5FrbbfP
1td6YdPdc5YiaXc9D9O6XN0DAeDbqq/gE+3UfP3+Nkz31Nq5+d4doCy1ArGkZY3brWCNzroxt4G1
1Ck8c//hA9BUi3QCnvN40t9+wAiolVhVvn9BZ6nbQi0ZnHDdB/pYk3V+4j7+NQP1NN5/zLGPmRR1
iHisDP8i68huqe9KufBsmHGPtxYY9xiUAGl1LSxUbraJqPlZmrxTbkvLsMJj8FGY/WtlievHx2fm
7YscM8JOBJ4gb8Bk3k5jVBZ6n+WZfNnZ7xBVgxzzKTLdswlFsI89ttPL+q+3tHnusQ242qdYFGBG
MLognr81GtDEJzTqZPD1gXh3Q+wNpFBt/3T86szcaRzw35rPX49Hek9rzhhlTq6ahb4g1zBa2Tg1
SMpA/+yPb2/cw/vut2H//h/SvrO3dWTZ9hcRYA5fuxkVLVty+kI4MufMX/8WfYEzEqUn3jl3MLOx
MQZc7O6q6uoKa31ntt61dpHBbFYppQc5QTqKHBYs59Y5Xyx+ZtxoKWmZusB3iO8+NbNVrAegmHcf
HDK8pob8In4yx/tLv+EjLyTObBVdRWiTKxrxiIal9xyMRE7pmUtR8KQoM591IWRmj17IV3EmQYiu
7d/ln8cxBh7kyrYP99dyHaxcqM6fap35Hb9Klb7kW/GoWv7+8UFYMd/3BSwp53wyfghyxWU1SBj3
7HuNRJCgH0fkZUDkuulX3WtM6KkjC0JvHtE02YGZyglfY7oRzpYVobzMjPGA3dty5rvpeMax2h4J
hoLJxA6iUItK9IkFvDKgdH4PgrMg/+a2nsmfWSQj9ryfSP1kHAlJCJJE72ZBjwhetoBefHghRk52
pyd/5RsdOSyc6TXy42SaZ9JnpokILQ3CCKtvX4MPeQXL7G3gFsOpGw8vm8zZ7STqL9WDbrm+C6kz
Q8RbHz+e9hyNAVQ395J9dGRmAkxWDINQuvodPqcd93T9sGAt11BKsxXPTFIYKhnpDMh+3r4CPEl9
jp8cMh4MI3n4EDeg7SUA1D7o90/5xtP8cp9nNorMeKuMCk65MkwwvcP5gReVGG8YqFuQdFOfJogr
REoseK9n14oMHsDUQ5vpH/vtJ7d2rJhsRkqNkNgTurSysLRrsI1pQ88EzkLvLPCUmhshcK1v3yvi
QIceVf1R1i1iAO4YMStFAmKJqu/Go/BS7MxuMz9rXTSgi0iK6dvc5EQn3vGbb+W4PsTvOYWtLCz0
VuB1sdCZpSpjkilaD4kNXetmZBdWa/cvoHB5/AlrYtWEGB+nU7mNsMuac5D2iqMasSHullR4Msor
h3+24zOj5WtfmmafJvPBnputA4BzD34y2Gw2wionq0yngc7av7a9IPr2FXomema5RSgnnBRBdGE8
v7b6FihfVjkg4GXtg73kJyajuLfOmamKLuag2oqd1hk+tOmxyaikEIxeRfJejhaSgbdN9GxpMxPl
p4aJPJ+kjbRFp5PNPr2tKo7Qg6d3ZEGZljZyXrKWfInxXHeE1WzxvEArM0FzKwFJ+kA6e8nN/92c
d3Zy3j2hlmo5CiWcnrotVoTuCLGIE5qO9QUbTYE6ryxcazdKKxfmOY9uMz+KgqiGRAkFpHfTihz7
/+bo5m261VgnatxBQq6bku0RbmcYuxWeO4h8lpKdt+/Jf5RjPi0WCFIpSCmOq9XVVQWWeR0kvogP
HlTdYqzYTkxGZ/R8QUuuuIOnvM2Zb1VnLsfXkpDnIohNyHq73YoU8ZDpqDohX2TT6XjqrWzP/LbX
3/c39/YNfbbemYuJ0VsZDxkEP7+uEZKYJgcPk50Yg1hfGwOvytUTpmxoTEO6EJIs3SdzELCwjqtO
7CA6I/4DxuqJ41i4TDYyeTM+DPqEVN9B/S+egBcbPXM1yaCibXESylq1/oqzPSb00bFc09rxdrOk
utOVeM8cZ64m9KNYExu4mvUafWAlfbJTy14flvznrZf6+arm4Jq1VKqRjybZo//mP/HfMmqozFtH
1oclRf1rlbuzojkBc69xjMxGAvTF30j7aNcZ223zXG44/dMpaF+Tx0fcj5sdT3pjJxOE8xsQO725
pAwopd/R5339XXLm87RZ6HXc2Ez2yhvcxLdNImptDKDOGOLjfVG3A8p/TGXO81anEif3DTYZFsoQ
9sN0ekJIQKGup946QV1/l0xkygvf220RPz97s7RCJcRsKuHNkpvxXqp3rLPzqE0ZsA9066fYsoH0
+cZsqiUGBnH6zfckzxxSCMDNMq6xWMx66wphac3ojyaSk41VuCSVid0hg4CmAYnAjtb6+sl+om9v
LwhNRvq2o3TJlCaB9z5o5qh8sSiBeYJbQN4WxieDl4vDWa1BkT1pyIJXXIoA55URlc0rf6iw79Fv
RhoDCTezInsnsLiE8F9vcMe2skEyQ7fpB/LBcJT3dW1psTMvhe5uzEKHIi7Vz68oXXo5cAtbOfNK
lZAJndfhbEOYLfmycJ1+GPcXsODcr7pz+rEOenaE55O8tYnmxpHEDwDd8VBTEkyGdI2FR1gNmlmj
0GyWpKcF05l26EpdpiYo0FcCs2Deg8W6jReEQFw9rtON9Cl+0XS7IOHm++tMwuz9VQ4COmBFSIj8
A59s2kYfGCox5Pn+Tt4OIM/kzJ5dTOsqvoCW+SMLWg7WsB5ewHj/trJ/EasuXiQ3VeNM2MzhJHWW
8dNz61gDGC7fq79tcsLECulTozoO60ZdLbbLTYZ776RmnkZThzatAFZwDH5fq/g5Y1aNunBUN+rH
CK/OljVzHqUPgk4uUVHJJa9IvewRXfWPpxManZZyj0t6N3s3sUDtkqsBG7gOUn1ci/qo6vpilLqk
ezP/AA6BMAZxxhQuvoL8vWdJ/NkbIIkM9N/O1nRPf1aXnk23ZWJuAnMNKAb9FbDO7iI21HAVoZHy
qGPqfw9HiIvot1vjEWN/Lxb8J+O5Vor/CJsDMJdSy2Qd0I7wqtC3eqwiM6gSmopkUdLNK3YaB/mf
Zc3BSgt14HjPCyS8Lp63ukayV3spoXA7SDmTMXMVQwkoDol3/1IY761P0DxhgdPTZvTYWnIXSzs3
cxfZWHPq4EKWZm91AX1ZJu+glfdt16wXRAm3LfefrZs5C7SEpAXLM/CAOKSpNPW+3zZG7ugVNY+P
j4+WRnNjY23ems3uIySr399DTJvFF/bSCc4cSK+5vucCUOEIVjNwPBPXMRuHXy81Ed7o8JucyD/L
nTmRKBCbJnQ9GMC61QtcZMghE4ekIJU2UDta0aeUHg56s2R4N4OBM7kzl8J1bewKA9b3/Lp9Vcxm
Ox52p0l96OLr6Jb3mtp8AEKM6X/+r8BzZuNt0xaC28XSsVqhHJoRGTQkNvMcOOIrAi0Em99r/f71
NunI3NAB8KMAdgC5UeD04ednEj22yAFAKkhHUQYKAJjh+6U2nimamUsAOzO6BFF/E0A5eylBSj03
A0ge1kRyjpSEfnA/Sy3fN8OdcyEz3WgbP2bUNpOO2Db9vfqIdix9XSe/29cAfVJI9ejDxqZLjuXm
k+Rc7Ew1RDGT3RzMvXiSgLYrIK8KqWhguMeaVLpF451R0xWU8vv+od3MkpzLnd0/YtaMTDckk9NU
sF7kl1ry8/CwMU4gVl8KSm4p5bmwWbjKAsuqBla3BEoiqha7xF2NH35safoSLsv1OBCyMP9Iugpa
60pqXYwoYjtf0QstvESbVXv6tRfDrJtpunNBUxh2pvVtEoFOexIEpkyit7qJfLp5REXYIGjxlKi9
YGXXyAazlc3MLBTVWmymA4uIGU9d3vT3OwKJ3oJe3HJV5+uaXT6llrdxhQcrxJT6q2qBUocoaOPK
1/4jZnV0fUk3hPvWjeGwy50cQ68Bzw8kIlf/upWQqn5lbLZA57wuf1Hdfs71hAwr/GcdOmKfTitj
pC9pjKZsenpa1NWbV/35Dsy8jSAUfTsI+B5UnUDqnFn9Y2vYoBJauHxvniigTcDWggoQGgxmJ1rG
4JHqkw6CmJRstVeeIZXpoT7wtGTstwK/c0mzQxVbRtXCBpLGJ4TPmEtWiGa28DRoA4U7nRLZBMq0
oEq3rP5c6uxgNX5IlL7opWOokSHSE4utkTobH1Dv8QlQ9pD9/V4oetzodNXQVo7Je3SVA2ho3unU
No1bl4MkHV9fuVeEgmh4JBzxTUnTc7sodZcYEjKxB9rYiavb34O1sOhpUfO76vwDZofaii7CRMC9
HtGP6X4kuckfW5v1qZd8iCxFf22GSYKhsIRgQfLNC+xc8uyQwxJMCH2MpaeVXjyjQsu+aXSzaZB6
RqhBFOuFsuiL9A/LQ5i3wshz0bOTRkLWk2PwIx3zL4BPlEeRd2S0ujfAVkw7nX9T3zSNsu4aUHFa
vMqe/qtK6oT4hB6niSVi3urPaikWPvoKEtFmQPbb5+zRO4AK/XTqXnzUNRcMir9lUOfyZgtOEsxz
ADMKFcwQEKumz1FZB6AMiIPzF7QzI/89mJsVEFg30gOIqA0fI3FoSsUw2YK63bAxtBxi9hAwV5jI
m6e5vI6NpIwdlWMc0zV4hHzl0JnT4CtqK4PdfR4O4kjQuLNkZ0typ5+fXX9JqfiumLQKnuMdRdVB
ei3IO3f8HGFrj6IjHr9SYhir8X1Vb23G+VX0pYTA0hfMYoqi5rUh5fEFni29jOv0s0yNw/OruHpd
V6tvzxzshUO/lcaZJgMw1gWiM+UK9GrI86ZJ0CZ27KKH4MjrKOgM68Sc0jiHau1b0tv9w71mwUKb
y7nA2RKHOA28uGWgZejtBjiET/e9HthsazCnxPlYPbm7p5VB/Oe/+hKaBtAyUOuhhfn1BT27MeiC
D0E6QpMxgcmD6OTyvKtMUXutq5ijCgLfHsPcylH9LMH4HTxImFPi8lUnvGWjAlCM3yQzo+YAvONA
60nA5iTnP4p8K4UlCeEC41Ul2lG46QIgfOxblba9A+RwyqvHktn5owHu4/gHuAj3d/NWheV8CX91
kTOVHfJsqHO5ZI7cU/Ur1A4PYpbEabStyxn5gXEKl7bN8b7QW2HihdBZmDiMMmhgkoI5MqxeInYy
w2+GM6T1iHDGpETdU27LHk8selkOi7HcjWf1hfDZXRT7ieLHGlacNmg2fopiVvceZOFxyPWsKEnO
PPLpQtr7Vq/HhczZLVQAUh/otjlzlHhaVKarUo4nWvPTrj9lIGb+FKXTfLnkS5HIKMInFoDhv7/n
t94AF58wc86Yy8XkG489F3ga8vTncT+VJnOjZ4xVanXkyb4v8PoNB6vAXJIKlnkAMQGI/NI41EZl
Gbbs3aOnUnOb7fIn0QhNRQHQC33aGbQ10NFDk/2CRv9p7EWsMZM7U64SkDOSz0NuxTn1S7n2ptaS
x4oKNhIp+nHLoqAWm8SqTOuY6qYF3hyEz6HvPAH0SkbzZmrFVHi4vxvXYe3fV2HaBhsBfLz5FJrE
Zr0su7x7LJ61gKhVBOh3FJ8+i0QvtSeGbcgyfOuVps9kztyT2tZu6osCGq2VL2GtHSS6Oi011FyX
lC6FXGU0M0DQYvLOPSJJlti49BTyugZzh2/ID5GFYRv1QXENaSCsTgsTNzCKfL92CDjpf63h05eg
tZ4H3SrIWeaAxyAhamM+lbFcwUXBf/+5ZxHSh5WeupiwWflLnBLX2feZwNn+soVU+kkruce+tOsa
zdbtd7NVtqNR7nbJES7bDJAd5O0FDb+Osy7lzqGy0zZPXey4e1xHv+vXCDQCCeCHSfTumi9RMDXL
octger1oD4en+PC0FGRMHvLKwv7Z6PkwvBpnMYbhVfeYSYStSM2S2mAOyQOiGjjs+4ZzPT8yLRbz
qiLAjQC9MWfuaLxGq1nRZ45r0XIP4UO6cY2BhAZ6mqi4Yo139Jn2BPPII+aB3pJ2qs9jluvp9/53
XMc5s++Ygt+zixLokWqWcYx7ZBorKkimGPyGRnqgB+ZvaNQF+V0vofxfxxczmbN4UvUZDmB6HnPU
ASWqm/3GjL+OZhCRo7Ml3bsokA/ZtPk12H0Ptg2+jI+PQf84IcpdimwnVZ4fORCm0F4MUh68J2a3
h+YVXuUOiHQwO/LsIQk4Htu9/5rsRBqtVKvbdhxZxQbg44loa6v6PVyVdFVwRF+aartuzMKmnH/K
LBMxANWYcRt8ShXbUv3Ss0AmW3dPHkdCIHZtGGfh4KelzZauAYoBb5dp7Rh0uDz4XO1qoQMyPXI/
ZrODHzUAyUBQk/JRIPq+L+zqBQWyjum2VBQZPJ3ArL2UlbAAJ9VkKJkE5uT4OU/XjIpZqJ12vC/n
OtH5JwgTkgIQbXCqM0F1EDZloYQISIiePDbvbYT0qryXfj94PTbaExCdDsoimMB1FulS7LxpsI2U
DCnPiEF+VY+wl2JINoUpmwja6UIi6Zbj0IAyiYcg/phQeS/3Muo7LQszyGqn3o5Da5uC3Z2i9+Pk
LwiaeXLCGU/iS7ZHvQptNZ8wm27d0KX+4ltX/8WHzIK/TC1AwJLiQwpQ3e5CbSW7Bk97FSTZXzUF
Fk7eLaDvXGcPp30+W/vMXKN8YPsxgsjn9bbX82/TfH/frtdrO6eAot2nsGKZ7oefY1WQ5mQkR27K
ChRvuJ7T5STtTQtCfUkERCBKTX9u7tx1clmEAozEHGPPaPLnTF6z3j6via+ZjWapMZX7XfCm9bRr
rUozF1T96kk87QWuEKRL0TSB+eNLPeByTfSbpoMTVYi7TTGjFFAv1DuT/0KdPMOwH+kXor2bC4ZY
4H4CBQHE0Jci05ABImOjMMeM27fYWjZbAki7HjXBrwccH9akIr8BXKpLEVzuev3QNP6JV3doMqBJ
6AjRIWdeZRFA/KnJ0AQkghV1vedUeFPXwkixwUO+kvi1FBoAQFzKtE0uY+4nMU8+wSwBRQPg7Jdf
xGtcmQXo6TiNzMGvnb44iN2p718qZPdyqmaUL575oSZC9dryejiC52sk43PYfSgKbTGjDNRG8LmR
PP5hOhqAL3TMzE7eKoLeoscwqJfixav83HRCEz8pmuyBVj9vpfGU3BXjoPVO4FZzdc6MX0UFASOQ
eccGnNRUFUBpYRUeHfBEA4mFtxBS/AWk8x0DoIIkixJQgoH1c7ljSt0lVVxI/gmYniR/AMMVil0p
SZ3uA4hO3cdYA2+leh7zLVe81TmAMmSKMdnPLAN3GQmLUJfMBCgFplrTRphym6KRMR/jY3FKNMp5
hJUfRY0ERjsAXdoAYQUrUM5yN5pKNbOPHPklH+m4C5zGJZhA54DHs/Jl08WE+reLRMSx3rrUQ609
IQJDmkD3PzpPD93v+yZ6010B3gkMn5hhmkAmLzfCrxpXYl3ZPzEh9fcAMH0FQt7Kp7FuJiuGwoB0
A/2IKXnYi3psR7qRP64i80P5sBVH0mtTsztvMb1z45IEGRALFJPpzQYsk5njTnhfVLxBhI2NWy4n
wUjzh0ZhiVR6dlFs220Avu6YZE9qpqeMLblPZU/ax1qmjbhkXdcuBd8CNwbmbg1Z/HkYPKDKlY5D
GJxqTCbnzsDp8QdOuPiRQnOIepJHx9KjPKcz0mqKg4AtHU4M6yT3AoOPTcbRJJpGBte+dMxSdHj9
0ESCGf/AlhC3oBp9eX5JHhZR1iXByXeYV0Cquw9VaLO/FZ7eO7cgOYaqMxIxX+NPEr2H7FYLMSzA
2vy/boIGMBfIQcAsDRhRPAJn8XLW93JZd2VwiocH7QnmI22SE8oMzXBgmgAoPmb5IyMDP+qsahVP
yhLHwo2XGYBmUGEB5wY7gaTONiIAYUrJ+Ux4AiFu39JqpJlCs5/KfckMZlh3BRBFNi0pmx3CVaZ8
7DOz8IxOJdmnt4+krcsg7DMrAOM/1iWVFq6law99+XWza6ns/WoUpq+rMa7r0xAY9Blc8LjVskeX
BZeoft+ubzyQFdwIqEAAdB5wHHMQrqIcmwFYzckp5De5r8sfrGs0oV6w62zruiZcTHBkS5sTiH/K
QjoWQMdf8vLT9X7pZAE2IqCLHBzCQOabh4FuWoZsK0TpqbHSDMkI9w0tXvCuevfSOPGJ9RYE3jDU
C3kzFUjkvO7dEPJS9lfDdYfOyfu7eh3PTAsC2O8USQHMcSagT1JO8bQ0PWlE80iORPvn/2I67fa2
/SNlpiuci6lK2SvTU6s6zaFfC2a91lZIVnulnenimmkWYtarErum4ApQwZAMGkZMs84uQ/R71Iwg
+NnJLX9r3+zr5zZbgL278XS8lDEt+iwQzQJBa9wCMnLntebBwLCWj4zFrssBVal/f0ogOP2DZAb2
pDbbP1dLPL5u6+yEWALk68h2peFRrAzumVmcJLx1VueyZrFg3hZhLI1VdlK+uhJ+h7Br399E4TNT
7+XXqqFg6Ywz4/4Cb+RZEXgivpUx+Y9b6Q+J4mwzw6YQUi1Q8pPf0nZEAAH+tNRpGTMHSLCwaSs9
iQz2QfgtgLKNfHYdHb3GZg6etmGk94ADAi5HCoANoh0LsOGhzoNyJrUV5bVmnpvKGUEKUzltgGzL
akBkghG9AXFiSLPmyV2iurrWPuQocXlNCo9wev4ezsG34wddV5z8QJek9yzdikssHNfeFyKQQ0AG
AdRvV9xvcVq5jKuNxcmratL34FIkwJNkwXczOOlBfrx/PNclB0CDwk/IQJdC3HBFpTzhhQ4sWxUn
JENbADxytHX80vKbnexUevnIPUoYzNaiCPHmt1xYzJKxTX7o0vHiAyaOGmTvEK/MYS/CMOkSLuix
3h7NdoBE85D+R+cwSKu3bkW1h8bOxYUb57rTYVr1mdCZF1H6DiRHAH86bfsjf/o0P8OneNTjNQfE
mVWNwQ7TAKUXQE6eJIeGrX1/028dsTa9JmD3gLmcG31etcAw7+riJI167pKuV62oR1exBuDlj6Cm
UsXS+xKl69ALCwY5JtJGQMMAbuClS4s1oXaLZihOrS70Zoa6YppyhOMN9bd4bgBVVBDNSBnqsnqc
GlxgNmC/Een4iD4bEqwHmaaovH0UIXK4/ABeARJj1KhUaeTTMqajR6uH/ifNaY+WkcbJ808V1ELj
tvftMrHlT76iLWMXuZHjbbKInCVcJ8QA8YE3EhamAKRtrkRczwfq2ErlyRcIW8c0Ll/ChHqFWUYD
Fbr3ILNY91nzzehtkB57URe7J+EHRSZJ0ruQphoQ3ExBNbTEDlHeqdBwXTot2qh4ncVTFKUwxQbE
vK+sG07PNBP/U0I++/4hqddX9uUqZlrJFXEus5JcnlqwJ2q6goYjZQvkZW3cVL/jJ7olUAJyrfQn
i4n3NqpOGJqcYrkDVVS7Cmk0rnjWGvRB1sPa7lJLGx9idiMyRpabpUv9R0nYZw/Ke/Ao5EYgvHid
j/CShIPh7cWv2jWUbBODB+GlZ9alBaRsWTsoeNT9FKFVJjoTPEeaVUX7iDNHxnYjk5doucvw5s53
Q5gbUVtQ0SejhUEJH7/FXzESCWUK7vNyUxUGW5pcS4fuwf9swCql8Ujl4N+HDr2v/hJz6vVsJ7IL
50ox3YdnN09QV4JcqmJ54lehs2Ve942VFCRGLs1idYB3gm4FoS0Zf3IaG3i9GqlVWoG5VP6XpmOb
eThQwwlTdDnRK/29Bs6+o2gZH8BkankS9t2v8pXtil3t+CYHEAjvmGzMlCRIstHRjHZgothKVrhj
yRrp+VNMXijQLl0CT1TYmDVk6XOELj5bsngz2C9x6N5IQQKT+uxLZw+jocyEqGKU8sQqFU2r32lc
W35KHyULpxqZ/sJr9dblcyFvlgsC2rYglB52htuDag71GoGgsg1YEFX3TddxTW4n7mM7tpoFD3yj
THOx0nk5UkhZOYHPgG4comdv3UqP45u47VRaVURu3sbBQdyR6SC3zSSoBv9039T5G7fe+cqFmal3
kexC/bHTms3TwKM9ks7oBnr1YAkkMFGT0wUnW6dUegMo+CozsrXgTM0p97/j/6ObMsBkMQwGYL7Z
CUiohHZJMn3HuviQDxXt16lejiYv4/W5hrmwyDaZsZOnpPllX/IHALIXSLTs6m82pNqXYidJArKA
wspaA4yHLmHAHFxQBshGIHaB1kT77shwVjduXFrrid7uPJ40n+GhhRNZRbqrLKzpRviOs1XA+oOb
FZy2f6XoM3vjuiHWEiWoTiDT8nsEj79yplE1je2G37BsQcOC2ZXKv341QypiKOQU1Amdf3aiKtsm
UiC50GXRcGPSPPe9T5R3f+21T/ISoutfavjKp6jAzEfMhiLQn+87W2Mh8mjJYcLq5CO7U/34NW/K
9bbMXtAYJOb2GH5JoJSpBSvwVmxD05hfiChu3VXIKf/nA2a5OLDo+h2bRdVJjJwYTaIIu506Al36
ul/wEjfSftPO/iNq5pXkMS19QcVa2dWW2YfH0WQ/9oAOkmli19MoGzJ+9TS2T18aQPkkDt5qJKYp
rY2PnBTmb+zYDZB+MIDumUuvqhsvgouPmxkQJgaFIRGnj4scLreTECjl/eN9K72RxUfMhvQiHgSY
TbmyUjmVkfasvT+NDqu3QjrGki3tkwj4q8pJHtZFYzG5CbR5j0HHxBZUpJlv1P1bD1zEwWKDBeKp
Gxmb6YMUvOnwORPPz+XVWqhePLQyTl/BFd74u94E1wXQPcS6JTG4kHLKSCxVNTTxEMZ9iKn0Ha/S
pQbOWzqIpyVQGYG6iUh69nhGt7KcF1INHRQBaFyYrv88Zl9uhQYD91/TpCGYwBytooB/FLmqee6y
yKMIPNl+fUI/dv2FQIZBhhvJQtQfkPm+f97X3XaTsKkzFU0qCoLaqSRxZt2+UrV9Nhb1SejWKveq
/jLAHFYUgP+QyLMECZSUnlFU0YqPFtIrN6/kc9Ezu+bkPMmDNK9P5Rf3GQkCFQZdlGhWqwCPCmhF
GlHPnmTJ6neVGNAUXQZZuVaXHto3SsCXWzAz+iztstCVqvqU671zDJ8kuLk3xXoCK4C3V3R+wcRu
OtTzdc/suBXBcsZykOeyq6LTI35bMEiXh6i4HOrOURsKuhiWo0prK0etXfCmNyMvDN9Mffd/F8js
xDVhdDOmbupTA4bnJF/noiEW1O23eS0ZpRbSisMYQEFc+biga9flLdTgziTPDnxIG5mrMGJ0CquO
NBMHITh9k9EA86rW/0SVPtYfafGVDE9Vs+Y1xxteElADvd3/jGsEmKkUiAhZgE9hWeEvYDpT+Yjz
eylWsAEDguAHoKCLOp/SYjuERDvl77/q7iChhhOYHD1JTrJWjdAAIagtOfySCUwrnt+tyDJyIjLB
E2olP7O+KGiEIoNLb6P3YdsWBtKM6pQZGbpVaowfTLaOREfxafDK7VUQdub2/c34i/6uvgCoo0gQ
qLjd50zPvBwFAl8l1Yl7zQzpoUNCsOZjIrIGG6zxTkGLU2WhX7gC6dUa2CKWG6MkH/7UeG2tyhJ1
sOCVsfotmCylniqBhfbBtjvc/8pb3hc5vf985MxCc7fgtVDCNoHufShogNs1WRc5yrQeRdR4X9h1
X+qkHyjQYzgF/KzCPO8rcYmfBlWJK5ACIEsmzoh5ATw09eE1Og6ObyD1t1CvumkZZyJnetAoaQT0
qqo6ge+QZni4+u4uDfVQWXgM3CggXq5teiyc6X7ZhJmWCH9r0wA1km8ajMUJOrL2BuYiHCCXbgQA
ncVGCkjp+/t68xCnjt6/kXYAQ16KjtO4VfKmrU7qitt3XkzLEVLCZh8rC4m+6TK+0ukzSbP4mBu7
XIt9SKpTAMl3KSOZXlW83F/OzZsTDYD/Wc/szDwh5FoRYGonpNROzKf8GxZ2ih4OYSOnhM0cf1u5
C8nEGxEgsOpFUFmDaJ7HANXlFjZd4IlKKwGeuvaNEL4xyt8kYUFH/h6ks+27kDJz043bqwFAsqpT
txqoaDQ/xYSFnYOcrTBqPX7w1sJnj6QcR1mzpQH+FGjntAbI9zAH2++ip6UO+RuqA60BoO9ULZso
rC/XrZUSMrchU53i7iVQRFK0hxZjqYEp4A3dtf1/s81n4mb60wV+XIyMW52K9KcBWWymfuZRsGAO
N89SxEDQdJyy+pehO7NERODhWMtYU6PRyP1NBExTREsNwbeEgJIONwvLIcEvzY4y5/qGGcKwOXmu
4YkS6WuAnS8xud1UGLT9YJwL5RdQKc+kMKUsMogUm1Opx06vc7r44wODdMRYaokxSUN1Apo46j5y
8GT0H4EyDnhDKuzRWmGINq+X5Pe+bd7otEOLP/L8LFINqPLO82Ba56pakWXNiUtJYRUn7pNtdM/Q
aGXWyHEpFElpDByLLGA8dGmzxuCVYop03WIwrCfFOl666G9p8PkHzW4wJRq1JhXT5qRwj4FMs3jN
dKsgCnTQLnqiR9COhnSGmaiEF7rV+MpbMsg2nuVhwTXeugBAYKRpU98yOtDmD5me60u1bcvmtE5Q
aAd2mNPuR1t5HPYDpqGRXI+NhLQbPV9x23LhGr/hly9kT9p6pvKuUKhtxOJUehTVR25b99nC3T1p
2tx1gTJpaqMCewkI0i4lDKNY5cnYNCchQaNZv63ztdvYcfUguuaCik1O4FyUNvXhYIYRNQ508eEv
l6KCllOVRvS6k9fp9SvamdCSZaGxIgX44xaDnMPGAxqNSjvdRmHxvvCrvBPqDyLmNtCZNNEZKfOu
1bHPxDGPi/aYhc7rCBMDm+seYN/dJlu4DeaK+ydJRpUQpCzIi8xZE9u4cbM45JsjWBP5LlnlHbv1
QzCJ+fUhBG9itAQNMFeS/xEI8LepbQbDezNnIgcsH9al2hwZHvlgzA22YrXg32+KmPrGUd5HT868
KUdkxziNtKA9xgkqvbyP4Zd/6dz/FoHhQ7QfSSA9lWdPPFnzmTQJyvbIjbLJaA+FEBHPKxbWcVV2
mMSghQRHM805go/wUgcbueHacRJT6rJVblRLXamr7lldeTZI7HXGUIwAnDaFw1HNypx81zi+zZMO
/m5BIecXzfQl6JYTWRFlsWkc8vJLuFGtRgRL7RGFlsDGi0oFHAFJGNAlrX3WZjd85jSf2bpC9ePf
iwadAUq6sojEDL7jUnTDxqFaalF/lFFJCIxhm7E0C3fNYyQ+SdVRbJyW38r8g5Qa4Q5Iewvy5y4H
K58QRZGdFHCJg7toJl7L/SLMiv4YBD4tGPQ9qidUoyrRqZSFl6swneelz5lkCRjsQB8H+kNn5612
ItN5XgNZCktwtWrhQWy3Iop1DGaa4c9R/VLaRA/xgpMVKxF92tbfbmXIwv/j7MuWI8eRbH+lrN7Z
wwXgMjbdZpeMPaSglpByeaEpMyXuJLiD/Pp7qK6pjIAixGlWVllamirhIODucDiOHy/tvvwSVLuY
PXfVPkGtu7aPlXWeLb3IZrWjKzvAcB+VeqfnSyUG2rEgU2fPR5d5Pn1hp2jpdVJpYKlqY6uiBlax
8eLnP8TWWxLblmYnlpNMNYu+oJhYMoBq0QQYDddE/xUGxIuDoOXH2FzU1aZaas2e7dudSpbsS648
9uBJsrZtfKDfGqAD5+gmuszgco1IxBIDV9T614Y81PzYlA+EN06J+uPes2HOtgfYo6bYKttkZok8
zFaKlkru5N2zYk51eh4X9lxv0Ckd+VPk79FWDOCHcx3VgZjBxZLLR5nFksNUkiLW7LMJJyBeYmEF
CoDWYPyXUSeCt71zKUWuSj1HSfYxMWNbS277ftXJd0q0/HxRP9Tq/lsOnlvf5cCLn8uBGnlxiB8f
uWs95qVd7fi2cvAcfPRuTMkufbvdpTc337ptvw92oTLh2z+ciO+faeDgBSx4TJmei2+NFp31coin
Nz6/DbslC7+1Cp4TlRGQO0x87Yfnw/evJYhi4V8p+dDmvm90jtsIxCnsWCgbo9hU2TLV0IcpQr9k
w6kHtgnI4FQpu42a5iUsqhf0v3Kifl1MufmLOwzcpK5DkXDxFVZeG+IsV8a58BLkxTxBn/DbUrqL
tcmvHhfxTGOxyIBHajo6ziIOEHGaAy0IHk5D5UirJenvsyPJHFN6SB/U8X0/wB2m7Bd+43JJsQFi
WsRxOhGyX9pmFCIBO6MiVwE6gfNt1k2PGR1LlGPSvQ3Wuk7u1QYiZbDPJ0dayFPx5CV5WFcTRSHo
M6B/OMbyPou5Z8ggGgQfiv28Rweb7667PW5bUFPffGkWAHvbjwGKKDf3z5+b1KV9PZUtqHSqVarl
B6Pl8kNTPZf7AqD/elh/LuUDPm9UZWgPYG0I7sY3pvMlbaI07GojU463+DawQ5I17jlob2evcmcN
sv/1OgZD9Pao2PFysMFm96Qt8e/LWHXf22+TFEIfLq7/nhBiKLD6YKtFdFRreFFS6J58XLSgVM6d
4/fb71+/3sbO4DSrbo3+9Idyvd88Ph4O92Db+vL5enx4eBjFw4ehK6llovXhh6rZDmBkHlfK0aiW
1VMKuoZELx0N+fcoK9DuULNVRJD37fAtNbKddTch/pKNGUDk4VAEWdsHDq60b32ElqVy1JDSTADv
LjdlkACvdG+133mXolD5iat0WVM0K4wXWncs0rET2ufTGH2GaOkjd6wK76YRAAPOlcJAWVIcEK4c
VX2VJ8uiw6v2C3tW41XbPYUIZj4X9/4kL8oDFB9ODCWUeM0TfFjZULNisaIc9fwQK+iCuh64hdP4
MASLukMFwEA3WrLg3sryFhV7ip4J1W09XnP9qKW27t/o1OFoPhQNS7l10B8uLX8A25Vsc347VJnd
p0s21fjvw5vRqCoILrFZ8Ei4v6vnq9TzGsweJUwHsULwddiHeBQjGwUMW49vYEL8fI0uKIaBl0Bg
n8fuvx8IVIB7ixMJPWmP2lcg08FB/fr5+Be2/Gx8YQsG3S8yLazBof4L6Q+KWt1tuzfpevO5mA+R
+fiG+vszxHjEwtNK1Pb4jO+4gyz6RTNhvxPLJAJrUqP3i0LC+MrCW1i3yrfPp//hoQ57fjZ/Yc9r
2rey3mL8kR/SwH/dgezarR2ETj4h68IBcCZKuFhYWscMZkGUd/sjXNLbaCLzM7VUY4B6kvlhoUe1
fhxffQtWeKufrLOZEjD+/ERA2MdNQ0eVim3Uo9nDjYlyo0Vzg7r7t5F3YJoVbkKJ3ylbTyQOXpB1
wK4RtB+q0OXNsl3Fxg0M4JCfwNIt+xU/bN6mQFQXgoSzfRpV/kQoShS1Mk3xmWheoTvSy8Z8+DWh
deNWC/4RPgbpJaQHcWMS75ixpFcxH5tn3cq32aPi5LvWbu4iNJHbdxOvXhcM9EyUoBVRGHKDZD1a
uX2L98aShLa6nyJanZIhKIbVIlsRaJAhF07l2MGhmVqw8YD6sGDj4ykw5Wje+X5pP9mTIDHkWkqU
UfWAqHMAGliDora3p+R8uD2PJWQncoTVQicIlUg4Ro8+nq3Jy9bfauv4DhDawxTLwzjSZ18krJkU
M6/MQnwR2Pi9iSvxxf04+QohBsQFieZxhLHTygY2truZzAdNrZNgIySnJavGfkpH9HV9AHScrDTU
FWQPU8Z4wQOcbchorCcbrwPWXg4BBO39h9WP2NGW3WIiOLpg72ciximciPApqhUiCdz++u7W33uL
dtlt5Ylj8oLvP5UhAqwisKPqEagQj+FDs06ercVUW86LAhBig2oIMbYhhrlG5KsegFUIJ2xl4QP4
/LnHmhp+1IeTNULPIpaTFMNXb9Fdvh56tEb/XMKl6AvYs99fIJzEpqeotQcHMBbs5za06oHbrztr
/bhJJjZ86mOEg9jo86zlyHQeFxTZk8bJjxOfctE60GAWL4+oB/mQpEniNGgbBXz24HDN7dB+rRbq
ZF+3C6fxmPz+W4iwJXXWF23SQUiwYEvrP04jjo7wZHRhN2SjoEXfYPQcN2XVWYFuh6JJ1VQU/OGB
H/HXmRxhL/wobOMqA7/7Al2B75+zLV0pG6WbJEO+6EdOvkdw7N2gdXBa+J4xdknREf7I1ouJbb/o
dk9kCC4d+yHnYYRveX5GWh7ID8Qr6OVd+7Z6c39/PwVV/YDtE9du1PMTo7T0sPY4TvdjuNneGg/O
0yN6JO2/HhY3T2+ff9pFF3nyZYK7zwdWdmFsIbS8T1ZkezOAw23qc6ZWT/D0JIjzyKzxNdG2ssOb
3dv9599wKdQ/UzXBz/coS0YbXWzP7d4/ZNvj8aEG34M9IeayolkgPwM1pAoc/vmmDLGZlTWlY2fS
DNWRryiMecqnWPYuCVEontVwyINVTkTXtWAZicw8ALGuY677pYKbEVgAwAb/+ZJdcpSnYkSjYagw
6xt0RDDX4QZ39bU/ATy+pFenAgSL8SrfkOoBAoCCeSue1K8/o10/ZZaXvPGpEMFMvLyrey5DiJyg
H2Nla/f5VneVnb+oNvmMc/5UlmAoUQGuI51DlrpWbrxNvp0K5y9vCd4ADbyFAXkheH3wHoHVmaO/
x2ChjtQm22hATPT5tn/AL4yOBcQXFBlEZHCs9/K8E8dS620Ul56m4Qb0VVuUX7I9sjEOc5AThRfb
oy3q8xyJyLmYwJ4j/S7m+wfZ7+scbRWOoZ3f2v4u52u+aw/OBsjDe7r4Ja0ah7tTu/WhB8b7h56I
FVSjz73IkyJTQy+KBZXt6DFD6RvY7RZv9+B3e3tD5SF+VRsT2FQKTrOp6PY9GyveAkAV9Pd3C/oi
oydqa+SYAFZ6WOEIfH6uF/GtsbTv7h4elMPjW7AMlm+bX5+vtzoe3x/kjhAVVM2OlRiCZWet16Uy
i8bjEJJRW5k+6eDMZaBm3h2cpYLt9o4R3uuAIbYnv/rSbe4dpPKXdMHsaauGUa1C+vMzpO9XSux4
W33rr7/tUCb3CM7bcJGtpwBuF2ONU7HCbqOrhVLrFcR6oAUzf2U7NCwdO7h8vraXfPOpFGFLeciI
7JeQIusLd2Qh5TaukUowEcReSmzDBfzeQuG8NKq6kZIWcqodOBFz+7Z7aG5psgC26v7XhA8llw7n
U2HCqRbXcS3RBMLI7Zgo6xJb23h31sMPMIx975bRF2+BcH2s+Ob44naf6ne5MnIwMydkaOJU29Jd
9goKUH/x+LZ7ennCU8PEwUvHUPGDTuP9Fc/AeOChuuAaa6/TaWx2/w7xvn5NtgaSVIZtrkc+UL4Z
t+K43ZK7XgEEXXbidGn//BmDrBxtgMsNW9aAW1aLaGlC/XebX29jQstfZc4bW7+9/Zr0eZedD5L/
gDRQIDpEEI6m+knep0gCVUv1nt1wNMM55utgFXwpt6tqXdn+1vuZrTVnF7rgV1zkC5Rsbz9X1g84
7HcPeDIJQYsinubxkGASmpvcaChmTR7T2/jJui0gzV8F++Juilpx9C0f9gkgBbw5otoNV6TzCKno
jFJjxYCULmuZMxJDOQik2IQZXgz3NEWTEYOhHRXoAM/FsM7MUcRXoHPUVxS/bodtRwDPWABctZzQ
vIuB+KkowbGonaTpqZGTIyBqw5Z+ybaBoxRr6/ubEQGEqdqg2XkzV/5Cn6A+uhQ/nQoWfE1rgpBV
Gxg5ljfhEtbn6CgYmHJoH4Fw6BOFQ0oFOM2SgYUS7mhlFYXAHhnDkVWFTfsvUf3YR+uC0PUXngCa
rJQ2yaaerC58Giqm8P4NAB5+F6G7GSd91NatfNxbdFmtvZ+gDcrdKYbuCyfRmRTBryWkZq2Ke9sx
om/+i9Q4Lbq8DKuE/+p/1aCrMILJV6aPRy+sfaxFAWsxpaohWFyctomh4Tp6ZGg34iXayhqeqwBv
7Si38zOHteUjwNYVcTz6FKirCXv/+MHn0oUPZnXR8KJVuqPcLgZUPxS1tvLy0GZky2ri6MamjNU9
KJkm5H48QCDXpKAy08DGKBMh4OiSvjF7MwcsqV8l7U4yKnvIB6A22ZLEh6B/K61V5IM+jO8pRc8O
y3gAlHdd547X/qqbifPsQiiA6YAEcKwoBo71/Sw5iXCJ76tGbJX8aPysyP1Q3hfDJpe+t296C9qF
R5yhzWaKHvKCmzgXKqxBSBD3KgTQLEmul6ZSLcvGbvlNYaA5ZbTp+69SDZqgrZl3P/JFH7mdAlpC
KbSH7KUnt3X2NLEn44F47ojP5yN4SLlouxDaz49DseizvRHjYMyXeoZiz3tfuettNcoXkzip99jy
o1iQ1IA+ASkmsfRySLq8UNqOH+Wd6jsGeTAqvvZVuq7Y98j8phmrQk8PUQJO/kcL9Yg8v2XVNh62
WnurJU5a3HGls+vgqPVrnbhmWEyEVuN3fzZBYZ/aACVtlQwEYNRpX5klBeuwCfZSpg4T1vihEBjI
WKjh76UQdsCI+0ACnSc/+uVz7D0a4HtGFhR1+DFbSfrRQPFgv9AAe8ISpLuycFTvVqoeIuW+TB4V
dSX73yZ04pJ3MgDjQ8EEHsNRsHZ+atJwYKbmK/xoJaHJl1nKYscnMXmxenNYZbR4rYENd0taeEtZ
4XspAkoSz9gvXWKmE0nIcZ3FfTDIWC8HNQHAT/CUkSXxLKoGfkziDLtNM7I10Vtnwhd8PGgoOZUi
eEQUhSWhluCL6deoW7fevlNsWQOw9UXqvk6s7iXNOpElPgPoUamlUgVZsXQjpd/M9HXwvuvf1ewm
1BwfxdZBvIkOOX9U+8Mg4co5If9jiIxvRcIIYRG6l6A683x3g9AstCGj/LgADZUyLNJ2aVulTbfR
bW8Tc/X8ubwL18xzeYIlZXpmhDABfiTrpH4EPVILN7dCPJ2tAeFfd5v+B/7bhGhQ06MzTrJeTD2z
XYCinE9BUOgW66FXVOVHU/6WmG4tFzbS/8s82qAZQxftDTSF7JTQbeJ6Uebf9PqlR4uiIdsiPwL6
WrRpes2LpZ6uCN/XDIX4w8OQreOKHkzJ21Rm5zDprqqLbQ10b0c6p594wL0Qoo9f8F4XYI3PO8IX
oCpeB+OvAWarwJEdbz3+Krc4tvF74PByxdV1sJtQlUvnNRBDAECj3EgGjP9cU1hv0ZiqEj9y8IyQ
BcsLXIz8Hs/HHasjsHz0w20zIJ6eozEnckf/dHIw88KvdRLr/FipaKXTLkJU+1GmOcS7MxInJvGq
k74obO23t4AUd35qA+kQquCSo4tA/5rGue1T8AjDT2b7fGJ2F+4U2AoDoDqAB4FNfaflOpldYsLT
DS22ogSFuR7+StgBN27081WjrQowfgdk7M5Lpg6kC2hcyB2JcgHHxYOPWPyVSKSjkY/doEG7inRw
2ujmXvdwvTazhWeBJ8JPFlqylLx9yVDWfsvYER0wlHAkNUYB+qDtDVxl9bs+x/1nxlWLjqUyCopr
kTBEud35prV6h/4bDOUkJT+giNBm4QN0lYNPIG4zMA4cfWZ3/c3U5fWCjuLmjIJu8ImMt2jh9pMY
RZaYldQeB/m5UvAqqa+rvFjxLF1q3URMMJ4CwlkEWQgVgQwD6dqHTghWanY+Mdsj4S4DD07bPaMq
R1dvWnMP9jTy8LkdXLhzIVrWR0pC1GTj+iN46pZIGR0UrT0CdJM/cu6rSwa5K2iJI5eAsWv4/PsQ
m/mo+p2xS7Js6qZy4WA0KWD9Gq59SBOIITsjSaKWodUeH8wAFD8NseV8nUu/kqF0kimuKm08CsQF
RokXqoVAyg1Y3PjzU9NC7R7KefTuGOt9dhgIlR4So5Yiu4h91Bdrdb7jDTReYyMoufZAWQ+a46y3
mmXYD+qNNJjFq6RrvdN7TYoSDHCkja8kToMrz74JzadYDbSFoYL7bjBifdN6DIQEFpwZijrrpVaa
L6VSsbWENOFK6pIQmOia2A3qUVZE7mlhV40Gf0O1Yphw8ZcUGT5Pw1EE/DkysuffzgO58MM07o5t
kn2han1PpB9Gd98Wh0p7mlCsCwGeCVQmxT+AHn1QrMSswacU5N2ReEsLzwe5t7VQEpEFaE3WvbVJ
vqjS9EtfdU5qSHY/JPbEBMZkyIeNBspyrAozCGpZzz+WtY0/GFIBoCtZoQp63RTBSsWpzEAD3w37
cthm4S6VQFxBfsrNY96A6BwtFHj/NYv8u/fJ/NdP/t/+a373b7HVv/4Hf/6Zs74M/aAW/viv9Wte
sZc6fEn+WLzUL38sf4X1/4wj/P03zv/+v/5fU9XlSxK+ZH/YTfn60vyRv/3xWGOIqg5/VuLfPRsK
wv+a3Cjr7A/LrA7r/r55LfuH16pJ6nex+Izx//y//vCP1/dRjj17/eefP7E29TiaH+bZn3/9aPvr
n3+OKbf/Oh3+r58dXlL8NScIsxfxf399qep//qlo5B9gCYL+gBnL0MgYknev408M7R8of9ZQNoXy
CaD5x3fPLC/r4J9/UvwIF21gn9/r6c3RkVR5M/5IMf8BSj/4l7G3y5//O6Ozffu9j39kTXqXh1ld
4QvOlEpCmT5UCdRgQvBeD20KmL/l38lZ1620LDY243PfhM5eG330kCc+Cdd1D8VFkn+HIzZ3OuKH
qzIqk4lb4LXRBauPW8pTDxWublwOsWM04G9vPJB9nezdXyv1f1mZ0QxP5u4baqxTNMFwmaeA4kgK
b4umNCZOxWtTF0LSIG0qZsicurSynpCQf9JRKDxz0UeZJxM3o1IPwYdG3DQI1lzL912sLOatiXCo
DqXWxTTSiCvJqCzyUJQXp7yaGFw4un/rouDYuly3IqOViAsqt/hLEFvNrpTr7Lslc2OFNz66TPJc
W6Hrg7oJix7nDjBhEwU11zZECNdLnJFKAXiLW+ZV6HgR3Qyt+nPeqo0pxZMNST2LVR7HhlDeub5l
dXYuG1OIwisTF+vM5FiSmE47DRezDG21Bt/NcNufp0rvCbmTmRuS2ptcSVSX9vpPPDk86Yn2OmtR
3hnVToaulRJpCy9T3cHHTg60u2WdOpWtvbYogu2iHb3fh16gunXEyArtx9A0wYymXhCvjS4Yr6w3
iU/qSHWtTgXUCr2BkXqetyqjyJNVYX1eJhkz07s0lUqUd/hkpXI0+5k3umC+VEt0udak5K7vEguV
8jSv7pqetlMVpdcWRjBgBHYtCg/L4C7q68BRw96wNRSnfD554d32b/fwfrc8WRup8TJqlIl/l9Ho
qMaoGwy7lK7bPEKZriJlLW62lfKqWw2osiNaOpZZ68s+SvljbUbtgkpMpTP3STBpA+d8wgGGcj0F
TMABMTdqxtLt5196ZRnF4p+m7eVwMILCrRPv0WvRUkcf0Ftm3uDCkeyr/pBHNTNdWlhIPBbsBw+U
iXD82sSFAxmxVF3kzGRuCN5GEGGGTshjb2L/rw0u2HQzIBEmpZy5WQg6MJsMnrWIdHDpz9tSMUtU
AN9o0TRlrhE34S5Km8DR20A7zlv28atOlNcqQp013MvdDJdju7FId0u51n/9fPTR8/y+GvxtGmJa
Uut4O5hWZbhdy8C/5oMju2syuqNlGiw+F3Ft+QXb1ryiDbyemy4SRUuPBGi+rs3dWuHw1brAK1lB
dLcBJ8Vas2LmVCrI1+fNXLDVvEf7Xg2M6G5hgGLBS24KP54o4L+8KCi1Pt/VbOxGOMhR7qpRocu2
RJv+S+mxYpa/Rv3l+fBmlyRFWSiGqyne1pSOqNNffr4mlxVGFTtHeSTMCjnpDTckAeh5Y0t/Vtsk
cKywUSbsVYBo/a9S4kZzPntdMpkHEjfTTQ1zAG2CUu2QnHxktVE7mhmG+oJLfvYc5h36YBRvQ+Rr
64LT4alHpS+aVjBlXft4PbKjNtN3ShhUOBCL1A4CHt/7VfVDpjLo4Fj+0OTh1gw5encxUm/LIlWt
HQ/V58/X6somizQ2JGYx6gBl0MEZuCLRKNFXYV5OEQZcGd0ad+jEMchG65eF5GVurQ69k8Zqvcjk
zPuPXoJ+78Eo9WT0Lg9bVqiD6oZN9LPtupu4Ve9nLYtI69J2WhL4UmG5htR90XR+NwzZr3lDC74G
qbg064fcchtZTW1VZq5nIEc7b3DB2aR9RoKIY3CfGnsdj1XpxOk3WuVHJ6yKNBpeA7ROjUFdw0jk
A2VJBc5QBbV2ZaEua7zZvpgBw5OIpJAJFPAVKzYF96PVVpP6MTNcoin9TeEl8c4aaoqHMD718nVF
PUUUCSpvW9AIRJabw6xsMBbeGu0U79i1sYVwQckqirfD0nJBJBgdeV4UXxuvbGcFOsBNnKt+qnoI
0TWciSYa4RRq/p2pwcROX1t3wWa1vkxJ4qemWypJeKAaWkZIgaTuPbOZJMK9JkOw3DhgjZkNmum2
cWJ8i3uKpvO6KqGuNqyOdUbze5Rat2CbbzxzGShsWMehJy27PFPAds6Uu7Svi0WaG/qSsyibdZUF
+ux8UcGaIKXgBaYu1wLZJiRegyD5yyzDFBuOxqGul1SLEGFY8caUM99hUTiFyL+ma4LVZxoxNc+o
EGLEJdLRuRytgtaaCL+uDC52QRqULug7uVVw3azAU1TK1pfW9L15jlbEO2mtwiTVC1W3QfJlGfc+
SPhyeaoN/LW5C0aYBVw1WsXTXT9O6m0alE+JVTTzjh9DsMHIb0hcUgyuee0DGkz4dljSeeoiIt5l
SqIuiZCb4IzvI4stMlCbfq6JQknd38em+FjVtpRYuV/obkS6ZF/i5eoHaYwAfQtICTLYyECRINiK
HkjioX9mHhqP+WD8tPwsPWYhqR1F5+aXoOiRdv98Rtd2SbA7M24411KauID7MTyeaap5H7ZEn7lP
woGL4gHLSvMkdQuqr3Ho/hhA2jZz6oLlKUUMsl+iJ66fGdGqq8oAvM3Jf0Ye9XunhODes7xAkkwj
cUPJ0G9NEE/kPqlmJQWBczv3dkqkVLqPm76bZuTRMvR14E8xfVzZ0PcetyeBmaQzang1hkYgfKPg
PVqhE9DMayMLBh2TQvcHXUlcS05+DOGwqpR4nprogjmnQ5pWNYALriTJP7JSHeyy7v3FLBUXgVOx
iYaTZa8mLicZOr+A2nfdgd5tnhaKXfcqsH0lqCLxXI8zbyGBC89JemWqVOramgvmaYAyvlfCcHAV
ZlgbnsTE9iNz6iVi3LkLgaUuWmeAbg+FJ5uuR+TXIUvrZZfk2UNhkHyjNZ3mVChYn5V7Al3uucp3
bKSLBqGY2zeZv89VP11yLalmji5Yq2XmUpLQNHYzFfG85NVHOaomnPaVPaCCsTa+TI2sQoKiiRiY
+9C9fNXwyVa110Yfg/4Te0U5chwPnRe7kpdU61RtAR1U5IllubLBIgHyUHWKHrHGc0HVGYGask9Q
iNJ0CbHzukMBl8ZCcwy0AHKeZWtiPw2ZDl2jeT2+Rsel0G5UBR20ewbk5LzxhQDZ6guPAeUSuSix
CReMFKvel5TlvMHHLTrZCkkx445oTez2PgOcvg7Q3rKmfEKNrrxCqSKyWQ5IFWm5hKRLEQIaYWRo
qD4o8TqtZG+VBlW9K1qrR8itZej0YZHXOlcQ9c37NsHUQRqoxh5RIjetQ9ts4o1mlRMlD9c0WLDs
uCjkQuZ17PpmsmgC8sq9al4oJqK6gDUo/E6pBpckxdjvXHWaBg3WZy2JyI0ZDBInSorezgAxeTbN
APHv1AnDu7ImRLBqFVundprnHcCt90tKcHvLCzrzyvEBlGLwluEs467RtZWNGPKg83Sqmd61mQtH
MRx+xuU8ivD2HaSljcd9+q3uAdybt+iCAZu+WgENooeIfII1sxogfvL1vKEF82VDEhe+SUJXNnpZ
tVMNjQJtJZRmDi8exUObJD2aCLshZ7k91NZjw/N5D1zol3ruepQyigN/kIFgi+lzrScxuoDymYkp
IhgoC6QBN3ifu0NloqKt7ywbvA5sMW/ZhaM3YFCOAb3o0cgiIr+4EZd2kbTm86zR31uWnfhkS6I9
KSp5cJOgfFXUwrX6Kb91JREigthVkimtzNraDfoqvPPKrkGFcZg8lUZXHefNfjyXT2ef6I1JjKJ2
DT2O7qUCeLkgTck87yhycJU8V9OeGpUb4KaI7q/MvMWt0pxwYaPBXwgOxSq9wG/RoFIuKtcIMvIC
XGCyiLoIdci+16yLxkePpM8XaVyMS4IEu9U7NPOry7x0i1rW7ZiVxouR5uyZm73/UJOCoeEcqOYn
juFx1EvSBDO2LI35RV+ZB7Wgq9CSHCmcedF4B7yf7LYW6foQyLxw5aYPbcBiuVOgonpima5NXLDi
KO7MyE8V8xDnxQ2om5UimnexE5kC9ZwAa1AQ8zCAQdepOr4eSDcP6QEWhHMTCDPTaocgw7Q14jt9
bIDms/emWJCuLMp7s6uTJSeZlwCDrkkHiQZOXlUOspSLz9Xy2tCC7WaaxaVOVqVDZOQbdZDuOnmY
dwi+P2ydzDpsPJ/nyHge9JTbuYLiLn8KtXtt1sL5Kpmq0TXlgKGb7FHOgcBo02ZefPxePnYybTnC
s3UeyNIhkKjmBAFQqHWaT7mBazMXDDNRtVAvYyodQvRosqMY1MZhM9Vc8NrgwvlKG8DHjaqRDgpT
OzvMi7VH0C55nqYIltm2VujnPZEOudQ9STL6FMb+xIPAtXkLh6vqR17bI1I9FGa+RPeBbZRm32bN
WsR36U2l6JmJWVdZvFLq50qeYvO6MmkR3NUqjUVbs5cOspzetEO5YtU8UBpIg8+9SWvSsh88WI5a
k/u21BemARKneQsiRL6K3KANTYVpc7+45Q1fokn427yhBav0Va3uc6uW8Hhn+k5Km2+0UuZ57/dU
84lVUqvo0zbD2DnKfO2h43dEbZ7mzVu0Sd5LSVdB/QCpe2hSHW+OrTHVQuKamgg2icIRP9ZlDgUs
DLuh8ibstXkWKSK6dK9ErXRkWQfe9qrd97hrNKSdKhK9NnHBKONUK4om7KAoOd/oVFogpz1v4iJC
q4pLLZSI7B1AFL4sgVQBqmfeNV0Wr6SDpFbUwqyDNjsgfpA4m4gUr6yHLBhlF3d+U3qthM70ObXH
Uxj8ElPUNNcGF6wybSu47cqwDqTon5SSDABoNWzmcgt2Wfiks/I0KtxBbSRbabQnRdKngE3jIBci
TXn8ohPDtGo/C3xlKN14yJ/DiCar3hgeUGYiLWdZpwjOqsq6shhPIYCFHKV2KIQJdMRX80YXzJMy
BZEJ0YG5CwIflOyKnSHJM3Nw4cikYacMbWgwNzIbzcn8Ek3RkilGrmsqI9qnOQLgQL7hhrRJloFV
mltiylMPLJfvRWiVeb6tCbp/dEMKEKUS8eY7tdDwGyx8zUaNY2onuSHLE8p5WX8UEaTFcoMj11kA
N6jFLSIiZHKXtaRZR1AXw8Y+3+VrQgTb9dpk6OW2Z25VmfEdGQxjb4bRjywc6PpzCaN/+WgGiojW
Qpm6hGcjCqgNmkfbvarp5mLwSXSI2KA8FGUigVOCmigOlEGb9rnMyxqAbpHnexSafWtIpTSeidoR
T3lonyyVP+eNLZh1aERFZ3pF5qI4UN00hR6v6phos05zFN2dz9yIqKQNg4dbh8+tPUHNVRH1857Z
UBR6PjhDcglXbX9E8gfBLSOe/DAo0TDrUROtjs9HV3UfrUisoUWyIzqStvvWNTSdUNNrGyqYtA9s
eaqpUQXIX3xXoNqs1dk8aDzagZ/Pu8vqSM7SsnKpXKg2A8GDHA3fZymLiHKqS7UjRZRWruw3Pz1Z
vVOSqR5PV5ZErLFtGuQxWjWp3ApNOm+IWhQLIMCaiTTJFb8ggpzyqrVoIJmtm5ltho7gKe4fodzW
ttnWeDiatzqCmeZMSfpyTGQzU2K2npG9UjUP88YWzFRRJLVWQZLpgtNwJ3nGt0af4j6/tvKCjUo4
UWhXp+aBV5KO2lPlRq80eTFv3oKN0qIIdKUNA7yyoyM32JseUOIzUxsFC60BX23bzuuAPmnuYhBc
GLU6VXJ+bVEEC+VFY/gRl6xDWdQWuFKqe2rOzMWgKvHcROsQtfINS61DEEJR+jorF6GVTPHcXpm6
iINCsBChrjSr3UE3b2Szv/Gi8jhrN0V6gMxvVZ5pUu4aOXwL6TVbQ6ZznlMUQVBF60l6UVilG1Dr
m080H+3T/GI1b+aCbWqEIkTThwwIq+IuRK40CqZM80oEJYKgcuxmrEQ4QeVOf2WZ4juNp39r6krf
5MbMfCm6857rDLU4BQ+DBCkGXj6iWl+hYWk375g2BCvNFL1DTYoXuXrW1htLCZ02TbOJiOmaPgpm
GiVtBdwUwxOcof9/zq6sN26cW/4iARS1kHyVur3FVjYnk29ehElmRitFbSQl/fpbDnCBmONOA3wN
AjZN8RyepU5VdNsEHLzYdeIHZ/iP7JJcorq1pm7f05ph+hG97vxnndDr2rjIJqkUrwe1NmjQi+eg
elEXJX4QEmhpvf6iI5gaoRJEmvfb0dweSfnjwLC631OUOnEwxnP6+TC8eU+H+mOTtP8mu/JrNEPu
+vW+aReiKcZM834pNXsSzTr8L66j4MpLfeG2uPAmIRsZgLm3eZ+2wSci7d/rYIznqbz85i8pLFua
Loga1bxX0xjgpSNrtvRN7HfPU8dCFxBGyDoi9fuekz/A8fFV98s1qoxLp+IYqE5XhunzqXrf7YCX
26q5i6ey8nO8LpaJLBh6N8vLRGzQlDnfKlAiKPHVz4KchxTYPdqCzat6T5pN5TyRJmu39BqJ44Vz
ccFM/bHWi+GmLIQ2TT4LLs5bt/vVU8LEsVAmA7UHckHdrRV/Uq4fplB+8DoWF8oUVMvRq1ahDtSk
t1M0P7Me6lx+azsGaky6m3FpeBG0CTm32wrR+3lo/W6LK5EbxyAQCXfFUB4Tf6AGdxpN+sVv4459
jnqpp5JWrOikVVlf7UHWdL4n7pgnMAMiVltQFmoIljuwhtwGe+/Xhg0Txz7HeAB4a+nSImYb/3Nr
9/Tf7YVvzvOLOk+oGkk42rqNi32c+M2s4/CsIbTrd+quhdZLG9h1iwr0ZL+wfXx3jMYvQncxSfTA
0F9qU1pUsxgzldP2Kv3uBct3IUl6IW0AEJgtgj4ezibcslTX8sbrSFxI0nF0JVG8gkSb5e+C+OUh
irxaYKg4vn6DJtEOsalCWyQ7Ee/nIyLTTV+tzA/1B1791+vvE+cK0Li1aA6oO0qUJvN+Xb76nYtj
oJiiIv0xRWsRBdBGjKLjH7ETv2vosnVOXbkCe0zXIlD0vNUVyVjHPV2iC0iCdGBkSBSuhZXrHeQ5
PunyWvh/6SI6tpkABjNuqCUX4LOswXUYVRkgSs9+B+7YZh3xeJtFvxbVMNykUnyDFr1f8xFsY69v
SrOYFRK1YinSNpY5TfsbjHF7hlouGgm65/roKrYUaxR/6XT3gRnp51Rc0YjOzvMoVbkUSRuLKgu5
Du93KKH4BaAuDKltoNEM439Zvv5bEhRbUys8H08XhXQA/WlNkyzFFNVbnvCe5dOxfPa6LD+Zz34J
b0NuuhYFRVVsEEHOua6TnM4gEvNb3Xk/42Q5YP+tKkphsl33J6gC+0XOLtKo5fU6J2GjgJWgp1H/
RZHd+m3aMU4tpEzWFSsv6VbdyGobTxWLPBd3jBMkVPG0tttQbKKUj6BVo22uu76WZ6/Nu1gjLXSt
zUGHgqZ7OZ1aGi/7Lca9Dz/gTujCD6a+MoJA0b4Yjv4hOXR0qoX1PJ2fUui/3MadBKvtaTgW5CiT
/Gi7j0El/v79ybw8Zm80YX4ymf6ydmDbfUbqjLVB1/hQrlH04yUEU1lkledD6mKxDr6QPZqioViX
+p3RSzFwcmUe+cKT4aqRo5ezmCRNhqKP2qXJQsBXIZydBMrPEbiALLpVESR/J1mYEc3aPJq34d8X
7tVPvz/9S9t3Qozw0CUmhKwCJalRX4OxTDMTSOoXILmwrEhOi6jDShZCLs9dMv2t4+kPv407LuyY
ejbuY6uLaf9zWMgPEKD6vUk/+Yl/uZDHkpRB32Hl1YZ5chzgiyR+fvcnZesvS6OPqGOIounCkHnK
hpjkbTV7JhY/ecN/WbxNWWXpUK5FqZPhBwpGxxdkSX7BiwvJ4hWm/CnBNW846AmqaP+cHteoWS/c
QReUla68angZD8W4T+Isl367Q9Pi2qDRpdVf/v2XYxmjg3dNbOcinNOxAT2wVcf7Ri3JNSKaSz/g
3MRSYjJ1mY+54FWQgBATx3Tegzj62+uiu9SXewQYta3sWECd+31vxuG0ydYPDwco/OvDUbreOWuP
pWib6YluwfumbL0GJ8EM/3ppLhOp20Mi9jLtszDzbZLMfm7FhSIlvTrQXezgxtuA5Ugcn2UafPc6
bheLVLermQbaTAXYdIEtOaL7bZk82zkuHOkAi2kdRNVUdFO0feQlPfK9HasroRd7+yUl6esTZ8mx
go0jGIt1IEKdhDL8T9XUW53Jlek8mXWftzLtPUMOlz3qWLapbCY5FcEWQnmkR7PqzAGMvcrv/bLx
N0IDF6Y0t4aTuFzmYuyYZn8d4UTME1/L4Rt611x/kelk+Ashe8Wg/HVUIHwB8wgZv0L/m84PMVOR
zJswWMYHVLnbIUNxTu/ZOnZQorRhdOSraDHayDsTPJfgDO4LPZPnbZmFvbflzuS7JlgjfWuGGnTZ
TbXRbAoipvyeAxclpSlT+7jRsajZeAtM97d5u5bdXxjpCwl9fRl4yU1UB+NUDJM+0odNKML/lwQN
0h+u1vmFR2xfvii1d/Z+1MPU38zlAhY5q5Zr0oBvO0bCHeeyVN0WLcBlF10536Bo+R1jpF5vNNRg
X/91laq5WcBeWRzdcuJC3YS1vZIzXohHibPrlg+2nPkxFayZtTivXG/ktB5NOyGdCbgnDog4fwFR
KoQYdjQV/IhPIhzYqUtB7+fjxKD4+Pp4poBKzTs6FTsZ9acQrN/nWleLVy5DXPQXBqjBRtitU6Hb
enoepIxumkB3XoEdlARe7z1l9uhBh7YU0V6qjGDXKUbXc7+DcVyk5RjCWzXuzYQmbBaV/KFngd+d
dJFdhwlAKb7uOPS+xHiNMNC76xc/DkMQ+r8+FghL6HoatgkVnmTJaJXcs0BdOfK3rzxxkV26XKUp
TTkV5dEnOUFZ6p41DKx0ciuv3EhHz+j/SSugDfZ6/7TvYwLeODwWUsi/umH518hyuIOLx9DvUW3/
A+Vq+S4ISnXaNrJnSyf1nRZkuQknXX+UkalPaw9B8Wxr2XJfl5Q/1JionzMQ3tdXDuKSx3I2OYgx
Aps77Kaqu3/nvjfQhNi2W7+75ziWlK2yIxHrChM1H49oqk+JAbzcb3HHnUgmgtYy2CTb+n/qar8f
Jz+mH+KC0KLIyKPe+7mAKtFZp907EDH87bVrF4PGAvApJ5BfKKji0yMunrjTi1yv3LlLX9P1JEeo
UFuEJ19a+0TYhzIJvJJ+qLW/vszdlqpSaTEVYgqfma7T9wFrd6+Mn3AnJcew5wYcb4UKWrQhX9n5
kINd49nvxF/O6pdsqNQ1Jqg7FNHEoLqc17yHWAGM6Perv5zsfwM24lJl1cm2zkFVzQXRKOQGMjFP
7U6GhyVJ+gcZR+orIit9ZWrggtdykVcVFKZmlcxIjPqgzJWWXbYHCjheQIX9ngsXfjUxHrJ5G8ci
DoMH5KW383x4pUfEhV9FtRxGQRAcNcwkXzvUHD5u6bj6+RoXfxUnqq67Hp8ZXL1BrhpUvo3yq2VC
Zuv1HernrtlsAKttTKBuegvKY1bx77+/QheM1kVgoUwaN3UpFdJ19ndc2TbbRtmc/RZ3UnWrqnIn
HfKvdA62E8hAmmwyiV8+hBTj9blgqieYKJRXChI07w5MtmPsE+m639ad1+Mgstd2QUNAHfW3EcH0
0hs/b8act6NETCS6zfRFOgXrw6JEjvb67HfPXdRVNZabxfyeKqDqegLN9x/d0H/1OhIXdHXUCl0j
jqVTwMVOTV/9UIfw66gRF3U12XUqNQRhio6AnnRLqz+Xg3rG5y7sKgIXfmAbuC61Lt0djYMPHIrz
N37H4pjnMttSyIgMhdFMnXfgr05Nwz0/p/N+VG04jhD5Qh0wWL+zuno3TOxK4nXB8l3MlUxa02/b
PhairqNbq6soo3xkD36n4hhnE1iQ121owIQd3oimCu6HabzyEl3auWOb+9TZqK3sUATjqYd2MQbs
o/LKk3ppbcc4Y8X5wlO8E8QMP/p6uW920OR4nYmLuFrqGbQ7AqXFNtoz8PDkc+UZj7pwq7oxRxok
cON6YV8Tmh1L+c1v005U1wEBacLB4JqkVGQTtEBT4XkeTlhXjrYaxqbpC86x5riWPfRbrmSHF6IV
F2rFV9rRCtqGBTpniFRYq7d/Z91OmV0P++x3NC936JfgTmwMfGAz6wFEW6Hrxtv3W2Inv7fT5YhC
HV1YIeK+GFAxC+LyXpf2D799O7Y5QzlxpwRvG+PdQ7RD4olNf/9+6UvH7pjmvFYYdoTERDEi27xf
42HKW5R17mN2eG7eMdBWQfR1siUCFrvQM4CH8VM7jn40LRDgfP1J1T4TiTqxKmaub2I510CO9I2f
x3VxV+EehKijVWMxVMltl56g53X/+2O/4LVc0JWeg64KuqYuAAMiWT8sn9eu8fO2LupKD2liMDEz
FsG064xP7P0SBn7Pm4u4albTxuEMj4gazjcQEz018+wXrbwIWv1qnEtHGUt2iD/yXn/VO/+UzM13
v9N2wtrIcCjdzeqlRQQ5WCFGVLqTKyfCsb03UjoXbRWNne3kKMdiCsmYp1EdfWIhaW95uooTT0oL
gnoS5FM1XWtj/MREvPWTjs0m5pDNwrgq+mndv0FVDrO9tSzbsxaseScbyI9wA/34MVihNDdL0X0S
B0H4qtj4Rzvz7VM6rDpHNUG/78JS3nZ9uz8TGa+nqmGfIqhx5aobj3wRontcMc+edd2oT/My8ttm
nKFuYi2/affyT7XI4JbsG6n8nhgX12NImYT7ussiSdOPvRA/wjL0GnIErv71BeOJruKADGMRkVVm
mEHS2TzMnrGCizATY1PNTYo7ti5IJsnBjqyd/bhyiIswMwLwaQJW9yKtKlCJQo1qT7ru5GUdLsas
b4eKlqwbin0Pz2ynbVYK5oe3Jy7CTCkDOYxm64tQgqkySPgHETX/+G385U375TlnbWgxP5nIogqn
b2ki7nY6+pErk8hxGXyaZQfl2L5gbfWjCuR3arlfoOAiwHbMe4pS40jaMFlvOnbeUHrwy21cheGG
rWFpFlaBaYqqe0pU/xgasVwxzgu+7j9sUywwkB9R0JGnYX+7Q/Py7gBYYIQwUd6xODgF8ZBk1iR+
xH3ERYUFCkLiBv2OYjbU1GcNrdA8kSF8kdcNcnFPEICWIxmHAS6B3kYMMzLBqPxgoZB2fH09952l
aymRCpqm+QKx4eU01YefbBdxYU97OQ4UzMhtEZM5grQVqbMm8ZvuIdQxrONAq4HQuismlJyzsqM9
6LnZR78zd975NI7mtZeoSqhg+tZsMc3EOnhWJahjtiA9DiLgqVVRt6ZEWv94xON25bK8fLc3nl0X
97QArEFpXQ0Ax5V7fCKLbnJME0z5NKf0PoZ84ztVDZ7hkAuFaqA4tceYkwEsv/lcy/s4JX4BuYuD
6tDuBnxzlcVuhy6LhtRCWEd++v3XfUkF3zgkFwcFWYJhl4wC0baLm1qIU9LyWyL6/4XHNVTAT+Tj
W7/x4p5+8ftDkzTResT4A1ZOtrOFZviQDM2HoMfgZWDq8PmwVfquCvkaZ50h3WMElgedSR1NH+KS
YSdjaJs9D8t6+2GWsL+GG764NcfmQZ0QagKUWdGExzJlZsRr2lfl+NgM4BzJZSQVuZlj2tyNyFNu
azZHjzEkFb8NexM9sKnb76CSXD8pxtITgF/XRM9fjOutI3Myd0EhhWymQBYH25NTT3oMGy2epVcX
obqSI43bGO+wjoS4SSzt810Ai/n7G3Vp646/AMtnGqxqUeBRMzXmmCzE2UHb5rm64zCmmaaRHkaU
HUJMea9HpbNt8cw7XGgalH6jFch6pL7EsiyFeAT4VaMr7ujSuThZwFDWek8ZkUV02Fz15N+SBn4C
IMTFpoWiRVFAoirQLwxXZYjbDKxtVzKml1fkjbvootOIGecgVQN6LxXkN4+abvmwR/zd1ktP+IsL
UusHUO/FKu0KuXJ+mlf5YPbm2pW5tH/HxsHFBbHBzUhM7nF7z8EcmndTGMGYJ+aXqrhItaaJEIKr
VhZTmixfett8iIJ18Eu0XVhaB8omSUBUXKAbGQL6Jr5C+f2ac75wK11ImkUnfBsGi52/TE4w9djz
4IOXI3DRYPUWm5mXMnhCFTzNWtKWGePLlRLBm497KtymMj0GS5dw6Ip+3YY4r8aO3KRh1H5VE0hC
NEv3x01HvU8KkAq3E1bKhdXU0K4ody3ziczPS898jglrO35hV3XLW0z1FXqvVY6HT+Rrsnp5Bqzu
JNFADAzp3lpYVkyiz1agogC69GvqX29+BdBt0dcvey9RAxpmmBaU3s5lP7/jy3CnIn5uMCtH09ov
BHUhbPs4i4SUsICuKr+JSjyKYfVDDBMXtwZhZ2oh0fWytvknJvVdJZLn3xvAm7FVKlzUmjFoWSdA
IqKwN6G0X0fjcE8AAbodOi3+qGLeff79D70UT//jofFDboAF7mgIkYu+EFUC9Zw+hTIK1NqH2/Ug
9n7Ypw3Y/E3NGS9JBwzQYq4Novx8Gt/4abcdKpJhqPHcS1TRR/O02Z18YmsMAiNTDTfrGugM8A+R
N0MDHtikCnI6tM1zOrDmUR6BV4sQB+C6eALvYlN8xCGk35q++7MbvWgisbQTiW2DBldmhzZBzORN
JzHLO8zxX7//bm86X6zt5G1ip5NSB9Y+gv1jG61RNlrlJUOBxV9+9JeoewqPrYHQHPwKU+/KKmlP
vEnXG7+dO2EYStbKoG+HEFJLknd6/QvtX69aDnbueBUOlrxZzrwtmpoCMZmaNYua8Uo0c+nMHXer
w7buVFV1aPjuP2w4r/lhO9+dO94W6G0ahCv8YbvSG7MG39fGeLF748VzOidJXU823fA9BeExGLzU
t6VKfFoQWNtxIMYoO/bT3hXVRqKbskyTHGyuza3XZXHp0wJBw4i18BH7MgefoVjwoEJzXPF9F76n
C10bt3DfZYwHLt6P+k4J3t+jxH+tW/1m7IiDcYyoF6qekAK0RU3i5pykYFgO06Q6753yqhXjJxxT
ihirDsN0V0QTOC63/hPmS/z8i6vGOCaDXvhmGvQ6xudt7r7vWt35fVPHjPpWWjrZuSuWjdVnsyid
Y4qn8ou3XDi8HRoFVSPcGLvpNGti8dATzEJ4bd3F2UE7VkBdBOkvjdU7REw17nriRUCEeMuxJIJq
Lh2h91QkDVACgrQZ0Xj7/XbuPHOQ+FNm2lBIAQgheeS0FxlRwTUY3IVwxcXYTWE3ISNKOjA5h1lg
kj/WcjmRWX5pRWs9/wLnxdvruEfRP+6KA1OxcwPK/K75n9/hOKaKgRq6TqOAHbXDF/AWD7npybXR
nQte5j8MZwmw8KJaEUZP7ZgBl7xlZbl6lbVT4QK/wj4OtkUDSS3D+AT91C87jf1OxYV9mVhRunC4
x/Qw35bpRlrm51xczJcNUXCWICIs2m2672373PX22lzphYDWJdqaN76shs4tuOflLN9NI2Nfqmio
T2oYQExK2hpcUGm0JBkbavp907r0yeTxKZxbxKNgo0u7STClx4ASLyB6ho7mv15X1EWETXEEWjIR
4YqmlN2i3hHfrspoP9tK6euAT06ih0bN1hVBQO/MXA6ZEb6RjcvDla7AhMSaIGzqTPTcURWf6GLM
lQjhwjObOnFTWs1JkqQ1krBpE3dpvVcfBNDW/y49nFLudfguOIzHy0a0MvgL5n7JBt2jwjdsfmfv
wsOggh3P8Yx4eEzqf2TJCwviRc+NO17fWDSqm3np0O9Fe3Mbb9su9SIHT4UrImgUP9K50bKYq2A8
05TehCz2fMVdiJg1x0gbiRhh5i/q2rT6MA2HX/yROHbKtOmtrWBKNpnBagMyhPavSQPq4HdZnKBM
xXszxy1Sd4pJzXxJtVBZS1nle18cW03SPVxkPMqiSePPpLE9knbhxeCMj+rEZgyvbDM1qI1VY9jl
MQ2GLKmma03lC7bqCgW2PdeTfon8KHgz7utjPe6CTtI86Wjgl126ILFopUm792tfkLieshVSQyS8
JoVxYfsuRqyiAPmiE9ihxj/3Qwb5+vk8ddvwsalHcwWb+2KZbxRFXLRYTcoeMPwZpX5yjGd+dDbX
Q6gRrOECWca+6Wry0iRJIcL82usnu4WWdQSwu6gIe7/XXN7zJvZMTlz82AxW2r6XSMVNP96q9q90
3s5eFubCx8zRBXVqkxYkTIk+mzhMboOp/OK3uGO+0WwTqKkgbStXpvKUVvy0hZvPtD5O3LFdjBLY
SW7wDSWlMidsHU5BpL/57dyx3UHuveDl0RZbnP6Q427B2iW8dM2wc+eZJdO6djJdUVjBIPldH5fr
Q9wPfoUVF1A1Ax4dD5BzL8altJlZxfc6Wvy+p4unAtCJW8pIW2i+ivsNGgenndSbn7txAVVtPzM2
J4AZ02T7NFHbnqFc5dUOTYULqGIzOWZOkJaAfKl6qNNZflhqsXhu/cXL/VLk26FYNS4EjTO7qL85
3d4pfk0e4cWBvOHEXGSftiolbdTimk/0WNFqFeiEHyGU2SAtvdwNKkyvxNw/o6S3fsox1+bYDhKk
QFjtfd9naVOVWccIvzPLqu+TGSTna7X9E41ikXncB3EmCVsyTGsvdxLyQI8zo+kNpKTobTm3PA8T
Un+IUh2fdk30RwGSJNBSlOEdaPzTG7WS9qbUyIvyZAEV+Ynuhz1XZRndWDH250GYkmTNtMZ3TFuM
P69g0T7Hx/6lDgZ5M7ebim/CTY1bjvZ5OWV6s2AFrPqRPncNhTrstgbSnIDwDJ5oeYDTD4IKZ0Je
ZqcakP3dyrWF6LGtD8YzXif9fZOO4QDtpCktv8U6lJ+hu4MGR4j651dOl/0DpmHpPeMIdAhh4wdQ
vg5XnqoLia0LbquPVO2yw1ML8oaC0uM0zMOVEO3lDr71VR1XZsHzkgbhjPaHaZabFEN7kJrr2TkJ
THXv5S1dgBuNlnnrGtxRyg9MfEzkDzWu1/BDF47mP2A2FrcMXwpxN2MiP7ZInTsrR58htVS4UDY5
gdBiQqpZSLDhZl9ITL1GVbCymy/wA5wpOwqKS7dHd1LtkBLD7fTLRlwgGxTGuYIGKio4ZhlyDgLI
s+WLOnt9UBfJVs2mHaNxBEyOqiGPdPJ+wYS5X5LmsnclAWMtiqwI/YLqLhVDnaPe4hnRu0i2kPao
zUmFafh9uYla8wgAjxfIGl/UiTiIAWY9AYC42Ksdwp4Bqb4IU8XPvz/z8MXNvmGoLnQN6OoErUl0
t5u4Yu8ixMX/oA0dnTZg8bJjL8nXTi57vo5E3UZwhjeDJVGdT+Ge3reD3Rr8T/wvrwvG3b5V0gct
SblsAH9X7WNc0u/L3JkrDuPCo+Zi6dKwjEyM6eFCBgFEyCnfKbhR0XE6TetL65ROEEDzu24utI5H
0qZIL9qC1+WjSuoPfCOh59pOmVlEvaUvogiFrY4OwZZEeqqGxM8KXe7FAXUeggSsxRzNsmUY2IuB
Kdr8ek3hy6f5JWSpx00nFWMNiHwiArr4Ci+fjP3iIRfa1tTWrj2Dd1JChXk5MLyim72Wa12yFFcA
kkEvSvTzhBJ5vC+fm3ZLbndAic5AIi88m1HMe9yhzfQkNwkJAtn3HwY+Lxlmkcs5H5Nev99mG125
yxfe15+b/OUgbSx5deiX3EzwP5ca9KTVOAQokW7LlTfqgrW4eDiDJk8g6qQB4YTcc4IZXIAYqgEj
OTwxXV6r0QsclwqXt63awnI7EoGCb3o8GvxpWdNHV/6KC++4A477vY+8sIaLgWOjSmdIW8KWU4tS
lm0RuXXar9jkot8SjSax0MCGQzAoPYsp2c+sC778fudvE2elwuVoa4/UboBktkW4hDZH/AmejNoY
0BBBJweI8X65m8XUt9nB4j2DTuP8FHRgLv39z186OMfaKaQPpB4buJKE/tVW3S0c15W04dLSL3bx
y/0fop2vaYokv4/1R7ZD3BDifV4SyTi1lx/9ZfF+mhCrTvgmw7KBXG1dv2zqajH95xPwxov7H2ic
NfteBghz1E56iDJOZfp52TANlrX8GI7MDon60bNuKfPSopx8aqK2HPPuIOtdOB7xbbKWwdfKdLCT
uS9PtIzoww4YE3D/K88glDd9n0tKvCoe3OVTIkloGQg9mgJseDd8VT34MaoPPheEu2APdkA4aNyP
CixCEctEvPMsOLyKKdyVyYuAYzjqKK1xzDrvd/Ul1oHn0k4pZQT4de2bsC5AgnSc1nVqH1Fx8qIO
SLmL9eCLnQLWI3+sxRB9WLdk/d53rPP0N044aelI50DvbZEa/czbASy8Wx97hW/CxerJKkpqRL7A
HDR5s2GqMUnotdLzJYt3Dp3tIrYtsudCW7qfN0oNSCCrK47y7cW5i9bj4Tx2U4yp3kTKv3f0/EqM
M3qFa9wF6CHq3DQHWWERB2OYpbx6vxLy0c+AnHRP2xhAL4WQdm/lfYlHCo0KX+N0vHdCxXy0W98U
JRurXKxhziZrvW4Kd9FvDLIHW6VFU5hq+WuhrcmiKjJnr1NxEU2ABycLPifAx0n6ueLygxLTJ7+l
nQPvuoEOabxh6X4YcxEpfloi7udXXDgTxyw/ytVp8CRaOeabvB23ZfU7cBczHY0JbcEYGjwZTJrn
YVA2WTyOu98dd6FSNSPdhhgJO+/X8DGBFT232qxejz13UVLgeo3KxGw1Cp3duR5PYvHiUIKvdbxh
d0R4Leu5LmI+3U7K3u2x/e53U5wKWCynqDLU1uCw39kpTtcdE+Z884prMdz6OkRRcjokCbHx7kCO
EYfIdeYm9qIKS7mLkoqPGQXNHp9T15Y82rglOadp6RUWchcm1c6Yvm9NGzzNsilvIQS7nzSgw17H
7lKRVYyzFao15VNXjR+CQb8zU+p5y12QVH1gWhF8PrChbsDb1mNKJRhnv0vuEpFt+qAphovrIkjp
XRKq6m7cRH3ndypORMvHCi99MzYF24/+3JKG58mwX+PDvPB6ugApEUmoylmsvtj3u/hrLf/127Vj
nVDZbeo5RDgRVdtdmuqnqbk273shM+Lu5MVomAzTMEB42C3xxwQs2VlHRXWaVMffWZP+W3XD8DSV
tSkCrU2uzeTXV+XuWMaKl64GyqUuNpUe4EQ8zLnahvbkdWguKH9Ph3Dbl7QqEhzaUu9d1unKz+u4
WLUgxFeeYg4mFNKMeRQcD1tEKs+NO09rOlS9rYK4KvjcnMZY57GfTnmKKa/X3lJoy1AICrF0mbZZ
Oxz/i+rJq/XJXbgamcCdGXRYu5vTR9FM/6oBlA9+39IxW23TugM3eFXQqWqygWztnUVU5pUKADL3
+lRaK4Oti2esvlqTQVH+PJR699y6Y7tdl/YV1UNVyHYhWd0Gaa5XyJT6HYzzuEJ0GpqWGw7mmOVX
iIp9EWvtxXyIy+I8rZUSEvC/HiEekOp3cTl8qWPW+zni/wDRwmG2khjcFhqhxRg8WODGvM7EhaEp
BEh0JBzP6obmQ0kOmlmu/Vo/3NWFTKphSqGbURUs2JN8tBGCyHpOrtj+S9nmvzUR7kLRoMjRgb9D
BE9tEJYZWoZzNvF+Ox2gL/I8eadiBBIDYbuQBk8rZLoAPa7AEW89czwXkcYDJdK176tCmWTIj6j5
vITTd7/v6pgp1SH61z0VTzUCmb01dzwUfkbqqkN2UTW2Cu33JwbKP8xPCX23Mhv7VY5cKJpsuLFd
vYunYBv7XM4hO03l7pexu0g0tjbxhEYnuux8OZfN9m5mw5VTeXkV3riMLgJN0g5EZaMNnoAqGG7i
Rdn7tozWe5OuyTdUqtobrw/rtt9BBC/LyswCBALVKdj2HWwsnuBO7kLd9sYyfiDNe4K2mH5oIUt3
h/EyvwTbxbjxSnAZjAiyy12S8zqBRM8MQXTl/H+2wd/6AM5zrQ9WNb2GqaLA254wtqkeur1Nc9uZ
vzY7w/0Quj2Bu7PJbKk/sHh+3w+kPO3iRZtdVJ9qm6a32y5NjrYs8Bzq+KyipM+nKSG3uq//6HVf
fU6a6S5c5/dLCxoZkgDlmTBTP4ahbIHs4l+9vrKLorPbXqGPcpRPNf4guk2Qdk6nZ7+1nfggpZRy
Hgb8aW/odKrL+gOANNf4r18WeesrOH7naPuh2fSOTCqWj3wDR9aA63nlG19a3AkP1DD9H2dn0iQn
rkXhX0QEEhpgS2aNhrbdtrvb3hBuD0wCBGIQ/Pp38q1c6kpnhDZeeKFSCl0NV989B24lYZTkhZbZ
zOILHey3MjDnbDD3QRV0oklyNUWbSZUNA33SzHR+NUSxS9IlydZMFSVJDonX+bQtyRc89/st9i5I
F5FlIotc45yVYSnO81pv9Yn0gbxxgr/sdq98VBemIxPDY+GGNblty+lUQJzlceNLc0fm8vBbHFyi
jlaW1tMsknwSYa7GHpxt3HleElyibuf1sa8KFR8QjBFdigJ6yLPYRJfMLznhGmE2iYbeRWGT/JjF
COE51d/3QR/feLa9Mu1drk7SYlEMWn55udg/pyD8Z2fcs+NOuG7HijXy0Igoup+7/i7Ulec+5QTU
cUCyM9IDAoqxe44HCxQ6kFsPtFee1WMX4wLM0Ldr0+CLrktztvUS3xt6mFNXWP1Mh6o9Y49UX/FU
FNJUTaJ42qQO7kaZqIdGYb9c4SV8Y+q+buwhYhf7KgSRi9BRkUsdmmcdt/1zsiHZltZHWN51sWIj
7jLl9Ne0TUV3AkYerSnfQEOdKRH1M97r6nMbyXFJUWy8P3flMd9fnmDrNKzq9oG00ID//dp/JZJd
mgWXZLJU0xjn/Rz1dwWdo+zorfgIoyT58fd/4spsdSGWjkF1X2xRnNcl+1ZS/XUchZefhYhdn7yi
6aByOXXYuqqBncJh4ulqhd9Z32VYjD3AE5g2zsuBfuIoyjwtof7sNyjO4QQl6zOkNWOZA+4Qd5U6
HlD+Y85ejbtgoIUqVlQucZKHLHiTmOWBcPWnX9NOegVHtkAyidPmeNBP/TTDlWad/OrTkQvGdvPL
i3nVIRIOZZI8Wtifrd6eOgSrX78v8/+XplcR0YkNM5bMIn5XdPTrmlC/1dhlAkVDTWQImjZ0f26K
+GfQSM+mndXYzhWHjhRCJ+J9e+JyhlohZLH8hoS+HJKqHs2wqjjOE7G152IBJ23H9sYaeCXoXSCQ
RUVnB6TRcxuDzgrb7oDAjvSbhC6ilcD7MQpBkebkKJaHAuJ2KHllH34/LJfJ9srZxgW02EqtxRN0
jPumWB+2rglTJovjrLYDK0xDkhv32kvEvPZ3nG8LFUqU1bIlxml+QSphg9VeBZV8os9ChO1jmKyg
Vys4T/z+Z135IC6IZYNkPPZWy3zU4Zekb94KQvwygC55FUO/h1bBJPMeD44pF8vbg7fv/LrtpNEg
dgC2FJYz+cTtB23Kr7DN9TvquECWkNUsyoZiXzJD8XkRVf0JRrdevpYidoksQVly2BYdj/diPUN0
7u+RSz92M3aBrKNZqS4KNN6OR5xmCQNM9vvxjl+fla4M2Raxilbwzc3HJmJvooY1z3XTrA8RLD9T
FY31fUuW4L4PS30j3l6PA+kK77TFXNl4G2Ve9xx5zLFO6678KW2US7zcnKlaP/7+p12JAFcETdVJ
jHvoIvNdt/wPHRhyUoH0o9RgwvlyNY0uWtOVWGV+SAnuebyoqNrAbx9wYa+jHRcgXI1Ahk2pc7ko
c2fWW/qd18bF2QeaoZomIbXIAVJkyrYP/VR89xty58zP62ptIbgr8iiuk/PRJO+Gi3u0X+PO0tAu
ZjzYIjgyC1itcUOsPoC/KW88yFx52pMuzMMhukHndsB0QRXckPYVN39XCY/+SKz5PJBxvxvaY75D
sCzpaNf5DQ5bXopiQrqwzxKHxkJSjOcoVSrPcx+194wq5rU3S1ePalkHWu6H5DnZiwibfsjeHuEQ
3bpSvL6BShfKUbSaYFErRZ5MFSRGdtGcoVGNG0sxhfb9gaciv/OidDl/FMkelMchzwVh5k8ujD1Z
rvSNDfr1uJAusliXJOyahomcV0l8N0E30YZ+l2Hoob9cLQAXkH09Zp6v/fRc6uh7udyqxbjWbSfm
VFijMhjlz3lo9uWO0z16MnzTZ5+gk4kbdJjyC8D+y5Db5TSwjp05nIG9GneZxTWIxNh2DKOybW2K
zF7wFHXy8Gz9suX9cgUop15PK8FskWSAtW9ryQMS0N/8uu7ci+q1RpF8k2AxCuCbPNAcr35+tTvS
BbqW5FBlW2GhM6INU30s91NX+a2i0iW6pnFG0fpw8Lw0QXguVIEaADhI+00Xl+jiox32WliM+Vb/
lKvYTrpEpYzfmDsn6KFAiYkSHeai6htzCmdQoqJg3K/6RrpYl0JyFoujwriv+58h8nfpzJjf+RCu
iS9n496v00Danud1GBRP86S/H9A99lvhXa6rPDhenoDL58m8m6dijYd7yH/cqsq8ssK4XJekbT1T
VK7jLk2+hIxkdjSff/9JL9fx/16K5H+gLjOjjjU+aM7alr7vbdg/6amYHkvbNn7Luot24YiwjbCH
ZniX0wEUx2QK+3nhdcuCYvfLr8pQ9UR4F7A8IpD9Kflwz5voltT4tXG/DNovC1g0HXEXbiMar7c5
hfTjs+gPr3uWlJe/+UvbAUXeJeDVZa6HcC3YkG+H169figQH4Jetg78qCFSxeV7FEC3q1AlEqmfH
nZ104RxTRgw8h+XOj6lpPreUf/j9ZLw23k6IFlVJokmh11Ebvz1s87CSW17015p2ttH5KKpeVzXN
IzXws91GnY5D4McRSBfeUkW1yYZpmsOv7TOpg7MJ2U+vMXHZLWp7zscaBj1LAncOyKj26VCy4+zX
urOLris9QAAPLJ9J/3fCFWY5IDev+4J08S29oAB2xfU2x3OATdumLNM6Zp6R7wJcPJ41FENWlkMB
W6ew3/33sN0/fsPiBOcxynIyycbyoZM/6RT+jEf+ya9pJzKneoiTehUk1xMcSVNoVKq/ehavXjlG
+R9+IJyGtQxHmpty4CkbwjdtMvuFpytWNtFYTDgXUeyg4Vn0bXhSVeXHzElXrGyYtzosyj7KeaG+
Mzy5KOUZQU7olxC6JAym6nl4sHcQj32TkMTzpOhyYXTdmqIcN5LPDIIUclXI65Zx4fUeIl00rB+T
OtnZRPJWqRPboerY+EkZSJcLGwActBEZ0TTjP5Ky+rODQobXDHehsJ7ioQ9wPs0FDAEgiBH80Itf
5lO68mTxNK11tO00J80c3nVDfL8mlW/jTtQHXVI2Y1tGedX3n6Kjg9JlM//tNyhO2OsIWjvrjDrK
wViV2km800hDn/wad7bkfbDQdIgVzeUg+n+jNqw+lKT64de4sykfo5J7Myw0n4LdPkZb+36Yrd+r
hXRxsKKAhVy5EpLvY7DfR2YMzvHmV38iXSCMRXs0NpBxz2fdf1zlCJuf2ctzTeAF7uUBq9J1hxzL
TPK1bKdTCafJ9CBAM7zG3BUIK4+ia2aNS61qh5+23BBBg5/arXTBJog8deJoaJjXTccfZNDNpyhG
hZtfz50YKk1ZlxXRYd4d/XlWNAtY869f004IVdCm0bRXIVbDI694/NfabV5FHNKVB9smOo6WF0fe
WnjinlApyz7Niy0+/r7nVy5ZLtrUzQz+5lsY5ss2V91ZNtOAFGYRBV/KauxvZFuuyPpLl28CKLuq
/ijDPOpqXpxYpNWfKuxgLHkM6hRDXje1rIc6GTYaQuErAC9KG2AZPYJy/8Z1Vd39/udevvUrd0pX
ViXsWp2MrDvyGGajD3EgPo9L7Cc7Kl3SCtL7VbQkxZ7rZrTjyUzQ4E1JT2JYcBRx76cvJl3gSttI
SBMmR97vvYVgxCZOnfex22Wtel3M2hjMt27ffiYgUE6srW7sNJeb7yuj76JW/Zoku7TkyGUCjJ81
VH2ulpLe7WHHn5dpaLhfqLvIVYjxKGsqD2TJ+P5Z1nw6EcjG33oOuOwvr/0OZyXRxzrWcVMfeRIl
6x0KWJof9RiLbwEovichtwqfPRynu2E9yFlwWLAwSQL4gR1N5HeSiZwVp6RTZSCiGOYH+y6xFKdT
WHvmFlyKuCR2HvB4EuaQJeOnDj7wUd1ONzr+f5rotcFzNu0tIFKjWPfIdxOWEDODAIaFunk2V/tw
Lpq4fuAahYGb7fpTwQ6SqqTpTy0ZYNJVJ20qTDHgiZ+aKo2nILqDjC3eUqsVPkys2veHRodRdy76
qTv7rRnOEWZbu4Ea1drcRma5MwnetY9w9zymu3CErrW4VKGj9b6sUrzMr/e4Om2efXcuGGEwdUVo
lb1QNKjn3FVaxaXndu3CXIoCQzZHvOVbi5epXkFcEoYSfj13IT4Qt0lrdqxDAYEJcdE8DvjHb3lw
mbxkP+aqToYjX9n+ZVS1Ak/K/XJQLm/VMxFvJemPHK5aX9d3R9t885uGzrFuRrHJFB8GC3PfjfAC
EEhHpwv8Lv0G3AWuVHgoVHRXR84gOvgm3rQ+sWm55VrNXl8yXSW2pVh7rQt95ILNNIVzXX+30+EW
qXCt9cv//5KxbOeRDuOI1mFmWqSiGsN05a3fCczlCgPUAeyVEns+ziX/2BiyvxPGBH5z0QULBx6z
jgbxnvfVoO7UjnrUhM1+NXPSVccKGsWGnoxrPjHyLyVTcx5q4qdFKl30qmwbYHSjRd1EtzYns6ni
AdxieWOjeJ0+kS57hRNNRPtqtjkRrby3hYrUOalDmamWN1+5pNOzlSVIgmSefX+Rs6sWcbRpCLot
ua2w2IwTar3D3S9j4kJXSGbUIzPlkoNVWJ6KiJB7jkJhv4Oty11FbFOigMpoTicCm8laygeCN2rP
1p1tZNNkB74hTN727FHNH4DHe4FX0gWvTJTQ+RiYyU1bfA/rnzVs8fwiy6WuWGflWuBmlvf8uId3
2pTOW/jTazF2oatgPVBtQmcDqvaNbK1OAV/VN/p9WdBfOSC52NXeTw1HiZ7JEz1N91zv8x2Aj+gx
grn3c78W9Kss11tV61dWzv+AUCvBpbjCD4mOmKS8S9b31pjmi98wOeuySmZtjzmaUJOzHE/g29cU
dlZ+sJJ0SahdDCXqsLoph0v4j60Ic456ab+O05cbStS3xAySjTmqZf7igf1SJ4HnZuVKGs3tmqyk
x5TvjRnyhgp9viw7fqEaOqE68CAqgmCd8mRArRoPwzSxtZ9cBcD0l8PSN9UyWRQ+5VjLmjfyAEqi
Au1lai6Ac75sPTJtYMt5g2BcczRQ5F5QCGHn9z5fFFZKLxsHLDccCXzTc93O90HYqRTmlX61Z/B5
cRrHVV+YVYy5bWTwaJqke9iV8YtRODC8bD0KSFkIWo9539MPKEI4ddZ+/f2oXMnMQMT9ZdsWZU74
lOOYR9SIx8LKx3FbsXUMpyIa3gWE302J/CzKrXpWc9m8YT3gp912t94RXt/lIWj+8u/vlUXKZ7Nj
HhO1a5S0KPZgxph+66vKZnBlLUm6qWj7Wo9V4zkVnOCGOTXM3eJE5z0xJhuGSd/1PZs+/n5IX19R
IT758hctGLc2xlE3D0Fxn9dg/lsrvzsAdARfth1uS0OMmnVu+r8sEhzpYPrtxrZzpd8ucCUHTsek
Z0MO88/zRGZURtzK+1xr2gns3dodehYthmSLP9wT/OM11K4T4KRlvDdqQ7so+IHDfJuygPkVq0K1
4eVY68gEMLixOscyN95LqJXeRYQVJ7+uOzHd8qH4/+E8X2RBUl126YQaU8/GL9/h1+sQNNYWFZAh
305tH8rU7L3f5iVc4SywCjPOJ9GQT1XYZ2Kc1owOfnW2KJZ72e+OjqaKa97lpiZPxzp/6uwtpeZr
U9CJSshpd00hjz5vRPwFZWhlOm71n37f0onKVnQFaJB9yFlMP66BzRqOM7hX2y5fNYBqDWu8y+UB
E41KO92UGYQEar+l0GWsEruwUFGh8tgu46lWzX6y4e65Lbp4VRUPe9HTpM9ZUnwN6uJIl9n4xb5L
V9GGVnUVRwpzxZC7IwrMuSX1O79Rd6JzKGaGosfLqE/hI64of01V9PD7pi9N/Pd0j+e5l3O8jljd
EL6rHJUO4p8hDviZH3gnMLBJvVGRfWWuu4QV9H32qCgGrOQs+AgzCwjOJoHXfU1IJ0QDGdHGikPl
zK7xOZBTCUS095MUFK6EVtiJhZSk7PO4X/eT7MbnA6bsN0Lp2sg7YcrnStg+GHQOKQfzfmZ0O8si
Ht+oAtS+18d1YauL8zpqCushpwfC6TBzcxLjUN3VNjy8kEXhQle6XI8tnhvElBhymCY/Loe4kXG5
Mm9cc8dqCA/ckNsut7Src5iDFneNjeyNsbnWurOfNu1sdWGNzjuIEbe6SNKAb3/5jbsTr3EdQUMo
GLq8Crvjqdx4nGltizN8n289irx+Kxeuk+MGEZBw5UWXk0CHH4JtU3UatZt5UzcxeOOgEXd7RcWN
VeLKYLkv4abRZhohKJfv/f5W1P+aww+/FK5RFlQZRFla3eXTwf9KguF91N5SkL/SaVf9K5xKCjYt
HnIjjbqbp+wYqZ+iu3ABr0DBZBd5aZw7hkGmXbM+E1J4XrBcwGuuw3VMtqjL56GCAkSwtmk5Bl6p
BNRrvlzwIdYXkx5SMDknP/cYtOFaC7/ksXAZr3ZataFbrfN2L5DeSmj7ZJaV3+j5JTJf2apcxmum
MjJ1MKp8BgITPzPKq+YEanKDxYLk5Q/FtZ9GhnCZrwmg2rrrXkEEN3yQ8/pBr37mbcJlvjYT0zYa
tj5vu/Yrsmn/6AASQF7rjst8DRsAaT3gEFIllRpPSjT7x9aUKI9soIrpd5p3lcC6RbUFITijWbOt
p1gd8LgrbikjXYlZHr2cnTiJoAxmpyonEUtORCzdnY4ncWN8riyarhoYqwOedLPBfp6M45ttK3pY
7A7wtMJrfLOeCJX6Ye8UucGZXNnhXXkwboZwO8a1x9sbGWB6sFFgcihiJKr+8fsPfm24nGBmJScK
NarYIoM2jSm8Kygv/XQJhAuFDaYwcB5G49vAWNaR5WEUzS2dmCtj49K3/WYSO4caYQA1l7ukGr93
bK6fW0rVjY99ZWxc7qxLJCxqDOlyRbeTKeA+wGz30WvcXepsTra9Djqj8lWUP6pAfzLBeONAdWWO
MicCFlj0HOW+dfnIt/lPAczy7xHVnmXatnxKh3rs4Rsa+7HEwsW51m4tJjyc4zPwmjwIO9bnpGCV
31Lh0lxr3B8CCXcsFY35UVPzSKAS7Xd+cxmuVdhGH7tWyFhX/dlW0VvRzv2d1/d10SnbK1TNwTcu
V5LG50RoeddCbeXGRnZlZrrE1FLDkIQmi8q5bf6IcGdJk2n+6tfzy7T6JdeyVIxUgFhUPljxNBhR
pSWc3f2+pwtM1f0RyqHQbb6x+I0Nt+duXvxu/i4itexLg6MJafJ+rCBpNg42JWb2u0m4olQBTdjS
yq3JYenTnUD7BKeSHH5XUBd9QjrOzstB6nzqi79a3BMPNd9o+spa4JJPwVzU2qA8MYdBeYhsdK2L
J6an+XkLB/KuDAICN27V3ihwuzYtnZxUgmrsvtiXOh/iJXmEb2R5Qj6zuBGvVxZ8F6CpTKkEb486
X+Zi+LLt83RfUrI/z/CdvLF0XvkBLkfDi2YvazvXeV8XKM8xzXFSI2Fnr8hySZq5UDGUbUu0zven
dbDVnR2FefBr3Anb3WxWm06UqOlY32q+PBbm8DP7ES5JQ4SdC6aiMm9APJ5UKaI0gIey35rgkjQt
Kmf7Ve5lviXLP20FC1FZffAblMt3/mUtk4taJAX5B7abfyrM9EcX9f/4NR29bLpgpZ7jWqHpLX5c
1PA3VcE3v6bpy6ZhKl2sphzLvF4M9HnYgSuc8MPzxH/wvMiOuhiCIJPKnLfOPK1E/+3Xb+csSYMt
RA4NTReEfqKH0GkTwBLNq3GXzRuxV6+iqcs8QMruzgJIhuRC7YcVif8gUcG6DDVNgoyH/bua2bxY
Yr+TgMtDlT2qw0pLgyyutXw774N8Wy6F36bn4lB02cpu1lWZL0O0vo0rtt2NScz88q4uD7UHciP7
wEvwUORSfV5DJzYkN84ZV7YmF4eqasRPF6Hr9VIHVZoEbHzLoePcQ+6fzg8LXrTPJAlu3WyvvMu6
boBAL9eYLFuQtWNQ85MNhvo8lGL+GatZ3CPZ1t/vegxOB+OV35LsAlIkgG1dLesg249l+BnEwXzG
haLwqj6EoNXLVYLYlZTWLPhBRH81VflOQuTML9acQK6KgXeQDsZeIn5CXn8415TTG5vgle/g8lEs
MjiK9EGZ9zGEmDqh9f1B5vZZKbwGqShZ0g5l/c94q/VMMLvYlCiWpJ9nE2S9xSyOG1h2ttqvqFe4
3FTFkhWzF7k1YvUdJDrf6am8cXa7chhxsakimaMGHGKSLev+qduaP45m9zvnuJBUtW510KNkIWfF
LlO97X/PBfebPK5WVLjtkJbrseeycH+OpPjZJZMfzihcQIpSa2oB9als6c2T2osupYSEfjtM6Gy7
C4MWMi+3Imvb7kkZ9nlH/apXQLmElKlkNK9lFGRgJr8TvekHSmY/pRDhAlKwk+vG6bBJNofdz4qA
F56QT/M6nHEXkGIKc5sWE7YADVmGWK1fZLj4vQXz//BRiR7raeuTbG/2zzCaeb/qzet4xl06is1z
XdiQF1l9QCb0iNav+8TLG0vv/9N9/00kcxePUiNnosRGkkFsp893Iuf7dY6XP8pmCZfnGpeIhxEl
8ykMdosHWfLgHZa4/mmHNSW8Iadl+4ckc/mOEpgYpRA0YqfZzkmc6rWdvzOUwXyUQ9R+a8TBypRW
rXi/NL0s074TyOOUSbT8rMEH/hOFDGxTMLYKpONG71QZq9Mch8vXKtbHPR4YUBS8dd3bqiLBktpm
3mDMioNwqoNkXtIKUyYfBDtgmk3pSZRxDz0lFW4pqyo8zm+TfAPwovls46CCPGe88nu6HW1WdoF6
CCCm+yS2TaNLW+IHzXEXDtOsgi9EFMESujV1ejQGT/l+zo7chcN2bsDpT0mRcZi4DJsY0oViEfl9
kL/+usBd8kvLvmqXS8c1at5/TrjsPcGW9Ectu/KPkg7z4+//zOvbAnfVtYzVEx+ZKDIyhg9FrD5s
ONLf+AnX2nbOFLVQkL9ZpzgrQrzrBGq/42z0M43hLuululgcQCaKTCxRVhf8E/QJvQ6q3EW9ihX5
GZWYOFMkLtIo+BAQcqv07vW0A7S7X56z4kEOIYInyYoWJfBztJcPnVnIqTeHn8Exd7Ev0a1m6Ua4
oM/C9Klge97A/9bvm7rY13YAzm0DEWdIyjyRoyGnYSWN3/bgCmzRFRy0bI84m/m6ny/WV6exHUav
qxMKR14OfTnUc1BBrz0bTfG9Hsg3OL3++fsoev32wV3six8zBKrCuciqlXXnuqTrHepfmz+aGNY9
SR8cTwfE82/8sSth5WJgCmkZC7X0IrO6oUjC9e94J71SwagmfjlGKC5nU1Vj1dnnxJzGxN6Vm/RD
BqE2+LLxlTMT99yg40Wo7nWo/yhN4ae2x10SDKUpFEbM+LprHzNIEcTNHRddfP79B74y5i4Ixjsr
oBqAU5ExojgFZGzS5KDaL6hcEMxoCdtHyZOMaTz7wQNkTQ/WfPLr+mWD+SVrVTakvthfJ5noF9iw
hN9rVvgtlK6D4lLZqd07jArUjB/j8XGQo9dthbsYmC7hHhccJMlg9JSjxBaCHnx67zcgTq5NBlO/
sO3Sa4EC67BoTzIO/EoAUGb1crTjlhz92BxJNsB3ptKBTRk8DTzniROdmHZlVPQsyeyQ/NF3y3Su
wqb2nOJOdNZ7ZKApUMrM1v1D30TrqYkrz9B3yS8TN5Vq61Jkta3fRF3xFFvPY79LfNmqFoPglcii
rZzSnmwPdEq+eE0VF/nSpCJwNmhE1pq/Zta/bYfVbxF3FbY66GiHsqlFpmpEe0LFU8j6d369vpw9
fon4DisTiXcNc8Q5yIL1S9QeH/xaviyPv7RsC9L1IbmMdSDCjARN8GgnpNv8WncCU3XwLpv2TmTI
5XEIA2z21MbkxkH3/6ndV25ZLiK1dMrC6gHoG8SKEe57v4Qn24jyCTYuOL7z5HsSyCrdY8vfhLwT
XxHL3eNusPZUxRjVadmG252IZo5nxgDFBSU2tLdW04rgjVoVp70Zid/C6oIhkYwjsSWKZ5akl0lt
vB4euUuAiHIZeKPQbijEBh2TIUz75sY19soW6VJiBTW44NFIIg7bN6i1jFIqpZ97OXcpsU33Ca/I
LjKkO76JsPu8IBq9Zp0LifWwKheEJjzb+3A71+G03Uf8uJWgvDIqLiTWVs1gSFnybFzZB97qJgX0
45UH4i4VZhMCsx5BeVZ3yQnny2+JPfwSHi4VFiyw0OYB41mCyzNkaFZka9rYc5N0ubAkKXEyMxC1
gJzejzWGphuL/Lx+uYuDHaqF3vgKyK9mOoBgzjhANeIm5XGlIIy7QJii0TSoFbPlAiGl68WIQgrY
FqUE+9upL+PoXVnQ6WNYwDD1VMzJVKfwtUoe+n3eTmQed89p62zXhRnXMEgKejGK+yM4dIbKKq+K
fu6CVnWN9MK0LywzVZR1eshIUXo27V5/630RvY6jLFzBugUwfI7m5hZOdyXW2OV29svuhDWtDpc+
opmul3Mk1AM5Vr+b6X8AK821ARxJMzyk3tW8elNZfqPpKxmB/7DMrMaDQoKRFoPuYZO6/4wMH89H
S5Xfxddlmkda92pmAc1wkH46iHn2jjaXDhuarQkhkkWzucOYiPC9VonnVHFO0gQHgcSuO8miuFhS
GdRvyFH6LW8uCBbyWmtNyI7lbWzOSbXIFAo2vddLHXdRsCDSFOVIVZhpS7/v04h3kfpGx69MFhcE
o4tku1yOI6urZH+ju8skn9cmXRPmeQpzaTCu7FEtmh7ZIMYuTYris26SW/foK1lNVz5rmqa+LuPx
wOuZXj/2rGzeq22sPnNbl49sbCbPW4GLhh1IPrKE7xaPAckH1FeCFZ39DjouGlbQDjzkxrcsXtX+
GJTDcJKL9KsD4S4bFiZ4xCADWk8ieZ5jM96rOmR+M9Nlw2a5Hy1UVTEqS7elwZy8HZHOu3F8vzY3
nYA91NJOBy6RWY3F5tSRXj2aOi4f1qqlN9bKKyt85F6AI7y+xj0qn8sBLAuEvU7TQG/drq/139lR
gzBQVO/hlsldwnWb6C6Dqkr9di2Y9jt/u0RYUbUj0mJmy6JqHB9NABnrBpnss9dJ1iXCIC4zQCIb
oxMBR0gVpZ8jufidNamzt45qaGD1pSyKVhqIGiQynWDbdGPmXPmsLhHW0GWcYNtjs5AP630EB5yH
sEPdst+wXL73L8eCLkxIrNt4zUTcn6d6erv15sZyfK3jl///pel1jJJCd8ua9cH+LlZVfKLlYvwm
uyvGiHSdmZkOp0zNwXnpv8EXxutRnVMnUinjYlWHNRlLCNw+++FuW1u/B2TuImHryGZL92DKWDCU
J1bG74Om8rO65a4H5yhZFzfhYLIq+dSG3YJrT+s53i4TFiRriAIGtL2w4XNdmj9R3eoXmS4Qplrd
jqpqDLiOoE4h5zlGs/ILHpcIq7oI6S9eGtwwQUdUNDwFYoz9NgyXCNtt35XTeul4tR4nPRTPYo7o
nVdgukCYbQfogsDVJ4PJWN6G8uueNB/8mnYC8xghl2pRbpcVkHdJm2h+Vyee+7/Lfi3jgm007qZs
6cIfxSo+hmrzQp65y3ghczy124ymC6P+KPaHcDZ+10WX71p4UekENtFZRZbyrHRNTvBsuPVYfWUd
/L8x2C/roIKp8qhhpZoZvILlUU/E/SWF77cQupAXknSD4mWgsz2xH2lP8kq3H73miUtzsbCBxcZQ
6kzs4rhXXfg9OKRfMQt3aa7j0GPboAowm0v7LwWYssw3D1tXRtzFuWSRJP2x10Nm5ZaLSZ/2zfol
vV2cq+FVC91922cLLA7fJCJZn0LS+QlAchfo0uA9FgZmKcPRtj6h+vDMLIz6/D5n9HI/jlRdE4pE
fdZDGflOs2G5k/FI/PLqLtJVbAoODZaO2b4nT5xn0SpuHFEup6hXctMu0dWvjDZ4w+izpGiD+W5c
B5A9JlyGbxLGtu/JWsWPclOH9owo56gr2/9xdh5NluJKFP5FRMgBYsu1dan2vjeKnjYgQMIL8+vf
qVlN63X1jWAzi44pihIyqcwvz0lg6UlHjJOIyEnFU3Kohv7bno8gfMiLhQY6vlFcP8Z98L2zsUll
p8yuM0P4kJdC3yjdgsQ85n3zgcKgWCd0VzAnfMgrysnW6bExj0E88es0hMdabcmuyF/4jFe46oSp
cTSPQwgmeQzQJCwJMob7htwLcbE/yraZSvMYGtIeG9ej+xLy/Duf/rQH/Wd3d0tbGGhq28ctj7+Z
Zn1UE9QC//7m/0az/z/1hc85gT+SCZpQ7SNGZ7pGqi1s2tl+PU7CmJdQ9tLnsKPb636OpxdjOawn
Qxv6ENqgxN4Xj/AD07U5Pm2GSTqLWg0HSDF2mSonR09hD+qLdWbFaEON+lALhANNmbsXcJzdh/sL
n6EiEwybOo3Vy9f4hxP00k3rrlwDwvHfh75gcblSuLc9Dp1KmxbmmuEk9qXhhY9QGbEtHS2RR6qZ
ggNX90pVO/3Jhc9QaS4dx162Zq4x1xo+uL+KuSl+/H3S/PnwEz5ElWzV7CZablmg3Q8zJMeZJftY
DOHTU5NQndRrtWUF4ZCdogM0rdCdtM9yUvgiEM1SyUVqFWWAEF6Co5zTsik/7huWp6Tbf9YpaRYA
2KvZMgjUd4cFXZeXIRb7ZOGED2dFswpkosY1i6eFZUqYMoWix7QL+BA+nIUkspStCcNsmez2QHmp
D7Xe1l1xgfD5rDJRKFrnVZwFoXsfI6mTFokK9m2PPo8Vw5yoLcI8gtQJD9MZkWRa5uE+3TnhE1mj
QUWyi6Y1A0/eneehqM6z2ufbKnwiqw8hsjbElGdzGH/JrT6Lod3XEC18IKskE7bysOJZA5nWNflg
VbPvLPVhLJQBZBRZyTKeYO3HRc8PSCvvuigJn8VyfECAAcPALCinTE3w2CbxzqYA4atylTZSFtd1
lqFzdj0OSSyOJd+XohM+jSVlnDRFN7Bs62h/WBpkGBREce8c1M/suT6RJS36uKlTS9aIov5smJyH
a7GRguzKNAgfzwjQDwaNjZpncYHeNqlTQ6p9ILLw0YQibgLcBTYMe9T2KZ2hhPgkpLlr1/XRBBjA
1dFq2yUjs1vSphjiY48Dat/m4ouVLY7B6QGWXFlFc51CMvNWy3vU6nOf1EsD5jMsRbY6wGbe6Dad
2+HaEfdh16j4UmWJWwWHPCLLOl6Isw3QBOASJB32Pd27v8iZV9DOG5esHFd2qNj4oIJhH4UsfFbN
6i3apjxmWXSoV96mUd7vnYjy9xPaTDwON5WwLF/EFXpZsMs098ovz3xNn1VL1i6WVRdFWT0l7+dR
ndHSd0+47blne5GFM21c5XaOM1rw1+gofheu8b6D3zeDbLmt+9ImS9YHeZ0f+pI9SfyHK/w4ds0V
X5ksoiulPYyjMsgcwU8s/FRO9addj/bRIVLbPNIKBxHSMTAnGZsIbpaR3nfV9dEhKHECWYNDXBYy
XIJylI1e62WZrvve/SkV8Z9gsWwZ57ZBJNcE/ZDGrTxDnPntvmd70yWvoZYeDBPLpsVldJyv67bt
2219dKjbwmhNVscyCIou50BMKGHKmexLZAqfHkrGBRAsxZi3KwCPRvHyvYx5sHPM+e9j3m0JRLwj
u2T1GPOzRMh7qsxS71tJPjRIB20gL9St2VhQkaLOPqeWoJdr3zf1bqKQVCxhBquXzERzCdSD9VeL
4sC+nJHvJjiKeKznouEZIcXLaXa31cU739zHmZKeNGyNgjkLHUluSbG6a0QXsStlL3zhKOPgUAS/
uTkrN7h0jVVRf4hFHx53jbqPNNFEtMgllRwHhjxGipzgCrar1UP4SNMwx1rowaxZ2UZdGiCvc4D5
0T5bdeFTTbi1RN2w4sWTvmMPiVzNSUEpYt9C8okm3oVJmQsMOgkr/UD11GfKbPckCZ+yZn9ISflQ
U+zmgte4wWETyMczJTH/USeRecfXqb/zBzzthH/6FV7oRca+DiApTrM+tvJVLnV/rKM+Oi1GBjhD
+D64VfigU9LBrLybY5rFTfFFxN1rpfi+CM+nnOrABUNnBQUKV5FXXHKb5mMU7Ut8+aCTYwLXOv30
9Dl+Q5LApFNP/tm1qHzCqddhC4GrecngWlp9MHUxv5pjDp3xvz9e/vnb+oxTvE4kBgs9ZyZo13ct
halNCmPn9lRXLDhu3PSvdZ+j/8EUhfn499/5dGr/YT79n/zFgqMKwl1T1tQ0vKwBrq46CM4EkNsn
OPqur0faIRP691/2TDTos1XryJu16gU21NC9RQ/AtzjR+84wn63qomIOW4tTxs7yMDXDP3m77TwH
fLKqhCt4B9ckh7RBXRxc61A7kPt8RYRPVoVxTSDj37mMVdH0AOs3d8Jds9sXw/rCW1SIdoKGjMvG
HqITT4UoWLLtXMg+VMXrGGkC8DZZHTY8lRT/yZc78/K5qeJd1EKm2iXoKF6czsFxeSJZ+tjs03oS
Pk5Vkhg0GMGsNzl0cObApROZlze7ZrlPU/ULbDdq2CdnuMCWVx0HKp3WTt6p+D1zAPg81TLUaHJp
6zlz0FR7PzKozaV1iTouHQto2Y3lTqkj4cNVwRisCp2Qc6Y39mUMx1Q55LX3jdHTCfqfS8QAWq6y
NnKZ00OYQhWlAkfbfd738Kc59Z+Ht01Yg/qdHY6A3MIAN3mxTMu+LJ/PVjmsJVPN3ZQl8VKf4G7S
IEUZ/9j34uz3FzdTA5DATXPW52K4DO0ioaEBq5h9T/cCcRgSzFHMuznr8jw6kM2ZlMiw3/l0b8E2
CsbpKMS5bNPdlFZDBAWdpLknof40L/50TCW/j8w0TElTQyE/QwJXnAl25MdcNPK6Rqrad4L4qBXY
6GJ2eT5kc8Bfohng10yjfY6ewketLM3LqKsw3VlbjqdwImsahtHOMqvPWo0mGdWo1JgFYm1esta6
azWG8Z2I85md2IetkqQgOKS2OVv7tkkXlrwrdfhu15T0iainAztSY+myWZCH0nx1+b4uF+EDUVJU
LAoJm7NmXpvDOm4s3fjU7Nu+fCgKopXc0BljwkntTmQd9VGEfJ9IvfChKFo5FnQJNl7C1jKzUwEx
fBgH7Xt3H4qaJ07jwVV4OtTHz3ob+kMnh33XcR+LSqqkWgKiXdZJ+gEiky/jjeybhz4UhSk+2arE
mDfM2FNp1WtLgvW8ayL6VJSwGspWhI+ZRhP9ISe9PXT2zrOf2bt8LMqEUwVqI5kyWBsuB9P29WUZ
h+qo53JnTs5no0IhCp2PesxKLsl5QNb1outwZ9juy13Z3JKl2+SYSXAtj0GwfaLONneQ4udGxzvz
NsdxpY3JkiEjWlVXyPzVbyrSlQ9DzqJ7v+SZPczHpOKpsbCDpmPGyvFqqfi0xsW+aM+XvZpWI+on
g4+soT1Pxz7o04qsdx7+5xsh94koDfFmAu9g7I86RH9975LTvExwbQXN/I6OzB5Ym5NDp9Duu2ch
cB+TQkcWgxq1c1nf9uwwRaQ+kXzbJxXAfVKKzeFKIRXSZ6UeHpdQvualvZNO+/M84j4npUXdMjIi
bRxZJh6CuQP6PrH22EFI6E6E8NyvePr3/8SVRAI2qGMU7GTBlp8NScrTPGHVpb1N7oVRf76Pc18a
SkIOq2Ej7rFJV07fp7Igp2ngzbHUK33Io4Ffw5XUuwJl7pc3gwnfuN7yKlu35octu/IUEVy09s0k
L2edEGiwyr51meHyU97OOu1z9LTue7i3axSgWAOyhAOqhOFP9I3f0DT0a9+jvTC5KQXSeOPTEQae
p0m5dfU/3dDSfaYo3IenqkgXtE3iOWM1q1/lqoDrp2t2ddtwn56yZavDSQ1DJpd03qz+0deKfN81
MD48FcOLw5kp6ZGeaj4Zpt/0jdz2fU8fnuKwCgAZsDbZpNchHfLwoavYnYzgM5uorzxVjE/Npl3Y
ZLmi44EXGSNWp66taFqF8ysdq+0c1vsqntynnZSNkFqGeFwGSk4fOC3CNJK13hUEcZ92SkhioCG9
TtnE8+YrEiLk6igUsfd9YW/J8jVxDbX4CgNcwF+ptVIX6pbizobw58wF93GnhYjJBQmdslGsvEmb
WfJDDAeZHGAFTjITs2DnbPKWsAgHCbVBMmTuSWiwgbNUytRqD38fpWeOAZ99iiITuKrZ+oxEq3qn
LSwE6tbS8yghAXLndzzda///vst9BipoAjttMp+zZKnpYY3RELUyG7yY2VQeq6TIzw0yz6mcKYO8
I26t+0bOJ6Rg/E7GKhroLVxUe9rgmX0Kln18BPcJqd451i2bo7cgL3iqthA8885OEgi6/n44z7VA
aTHEw+uitink/ZpQ7jsRfD4q6nnUcopHJxF0T+RoTToC7/r7bPpzaMp9PMqum3NNzFyWbDNCCQ6h
5qyr4uVOse6ZyepjQKvWUR4LYM21KyaVdkNTPOY25plZJL8TpT73J7Dfh74KWEsWg/z4EulfqBUd
9Ah1i78Pz79X6j+tBG8tF6aHp3c+9BmQ1yLBwINiXp9qBwXcRk/oEmyvKq/6h3ktzWHMW3MmzqgT
b4z5+fdXeO7P8zJbcVWbacZXykIDlVQpv0Wq+7br0T4xVLFlGe06uCygC7yc3pbxPtVmEFO/f5Oy
22CaKEZEMaZ6DaEP7vbRgujH+P3Jcwhk0iYoWIRh8Aa5z28i32dGx/9P28oWCj1VPdYC0b+iGL3I
g6z+2TfUXvBunYKn87p1T+7q34blDQvGnUvYB4XqerbTKAt6M4lBQLecuEnu3I6fmXs+9a0oX2q7
5th6DLCGuJ0PYraf9o2Iv2yTYSuEwrPzSYM/HCwaIKJ9TAn34UY0fJScNrrKJmu/cBNmmpN9wBr3
6Sk+kaBVcUJuxbS+S0TwIZ6qO7HiMzGKj07pJpqtHQNyy3k3XYMNkYNoW/nSTCQ8QtFoe79r7H0F
JpTNbLPFitygmpmqSr2EuvWHfY/2DsIBqfcSbpT0phL7sxz0cYK17J3d+Jnp6ENUZbCsYTRLckMP
zE8Sx5/XXt1TUXju2U///p/bdaDaKLc5hiS37cvOsPAIT9zotG9QvMgWyxPzkOHFO9O+1rKDjWYy
7JMP4j4/1cMTuOxUSG7J3L/K+XSd1n0q1NzXXYM8XGJkhUfLRR8kD7/lEbnXQfXcgHvnWtML14pB
4LU5SsNJ8z3ANWnfRPHRqYq3MteSk1skq/e2bj/Kxt6JaJ55bZ+b0jODAlSP1+YbfXA6ufRDuO/+
40NTPfy0Yt09jUjxrenXm7TRndTRcy/tLUpiLHM1xXiwpjrJ8bAYfd41s31eiqsy6BD5Pu0k1UdS
bena7ush4z4sxVYohvYaw9GX+StbV6nm9b57rE9K5etUhDAAM9lAXJtKs2zHrRjumaw8N9reybah
f2KeqpLBhTF/XwQr9NO2defl0iejioLNnPSa3ZJJfSld8kVWy74T2SejJtnNC3dPq6ZTL+2sD5El
+6a2j0WZpkgGN2OaqAn3uTHXUAxT8XHXHPS5qDrJqzVH03HW61Zfod7Pj1PJ792Fn/maPhZVA3kn
gaFY8Mn0xdX9aWmnfaJJ3CeSpNx02VRbBdqQy5Qb8U87L/tiNx9JKjWLVJAbCiQ1SEc3XbbZ7Hz0
01D956y05aK0dEGZMfghiTJdhi/7vqR3TsasMYla8GA0dWCDbQ5mkvviEh9FCqEzCVf4abu50PG0
jPoFnZJQH9n34t41cQlYpUKalJmbyhe0rL93UbcPouLcOyhHsVWxVqXNsIAAUBGgtDyFPNi472v6
NBJ8LtxckaHOXFVs1yjn5hi5vSkdH0da8mpIwqFqsrJsv/a8/d7H8z5Rf+7DSHWgTG0Wu91gRRKl
K3MkZVrsi9l8/mjrGsfK2Gw3w9ujMOoD58W9tMIze4pv9tdJQ3qg3TYLePVFbWh7H0y48xrLvNVJ
BimbppnYbRqXpT6EfRlDbr90+7yluc8gKaexWdG+zlQQfg2gt1GScmeE7ys8LXVAeprHFpVkBc3H
dljOXCf32mlD7E9/SOb4Ek/zQAYImSVNtrZt822uBHnbN5N+l7uEX3ZtBL7Qk4RGqJAbt9k2r1/r
0rxgmuxiv7iv89SzjiiKNuMsaYx+IdqYPFRhN92Z7v8O8R8GxweQ4jEsl2WubQZlb3OMF9OdeSPW
c16v9MBC4Q551xCVUj2OH7ZIbpcZc/jbHMzjZ5QF8s8M57s6wtdcXSpXRN+WHimOiPaFvUCjcjzA
QYeqEyNhf8z1EJ23IbTHXaPuA068mKAJiHG/ofh0hGFflfZLxfZdJny+aeV6DcUM7VQ5bWlp2ks1
3usH/Pf0+dOgP83U/5yk5SZgWEGbJtMBtuCDBg19hDLjFF9LYDLtYYQ7THggZQf1N7h+XYG8Bu0h
CNRycEkuTkMlkBUMxzI4slrSMkVLx/Ce15RkKnf6UuSOHCvImlxidJJ/njoZv0STOhrJdZL0R0VX
fBj6FNVYLujHeVLFOWRh/6JnKC8bPSwPUCtsMtV19+oXz+x9PnSlBl2V3YDhjMyPfk4yMu0zkOE+
TB7DI2Wy7dAgLBHkTefGJWVjEu+rbfpIlx6dG5Mc7w3zmJfR/LnaCTJzH+dK4FuC+wG6k1SUH9H8
+EUG4T54nPswV1PBTFKFQZV1S/8uKRR8tdSdHeOZD+mTXFUcsBpNhEXWlnOVjrIvL3Dv2dcsz32U
y7Altm3d1tkWdPzFEjcLBFR2uq5wn+YCphQmqkh0FpXxS5jJATWp98WwPsulyMJNDTGuDFzkPyro
P2xU7JuCPsrVOti/BlrrDEP/Og6Q0YzNss8SF55pv29FptSNgI+RznLcSdLVoDzW5uW+BITPcIFE
p3Fg5uAmyuBrNSLjgz6ZnRu0r2+VjyZY820MbnzVn1jeZKLeR7Zxn9zSdSGqvMFVfuyH8sVi9UNn
ePR616nls1tDsNZRIV0B5Hd4SaxxaTm0+0qpzGe3JrWEIhZtnllWLMeptbBMyLdd1x3mY1rc5iKH
fxmqnVSrE3og14MxdleugPmUluVwpAuQjc1MHSynhimZohvs3Z4xZz6ntY2t3BasohuyVuNDKLft
aHq2r8QM84Xf19DayLmeCipv4ya6FwaFmSsxyT58DWZuvz/dFCuUpmEzduvF4g5NGfJ0KlywK5PH
fEEr2/S0miEQeRtoUh0Guh2XrtjH9TFfamrN44HG0SpvQdPItBTx17Adxzu0wp8PIuaLTQ099Hzg
AixvOuDFSxXwr0E0djtno3f7liOtO0kgGxAV5TvV8PlUh9u97qunefH/4R/zeSlZ1D2kp1V0Q1Ol
OMeCFzcQVN2xabnb91l9bKpraVAtBYlu4zLRI+3Y+j5Z+uTj35fTv5fKP/0FXjmWb1vHSVHHtz4e
WPwVvQfxu7lOSFpsmt5G2IgcIg7RONep6rWwPeyZBrq+Wwvh3owwmv0xwhCiPosQ6p6qrvk5LIf5
bcwUeSUQrJ5h+kU+UJNUFxdtyWGCQvQDWgJgj73Bm/bvf8Qz88eXKgoLR4XrqvAWctO+hFgZfzE0
EaRc9j0++n3ZQp8b6IyKwpuY1ecuaN5RhKj7Hu3tNzTAlHmKZW5BTdfbJrvlkEfJvUj9udnp7TdW
JhCq65bwBnUOg7bPLtoOLOrpW6qd3RUYMF/hamQhnLWWKUSyIl+/yEmup7gu7qXlnmbhn2anl4lv
CLwNLXylbho18bdVly8PJTbP/NBNycAPpO0hNhQJdk+f8umT/un3eZsFip+Ta7YuvM2JTI7oaV0v
BQ+qIyRN9NkiTPl+57s/PfAPv8gHtAjdqrGcUR9i9UTdu0bIsj+0vaVHWffm0ECFPF152LzLDaRM
j3CMZGhxo82ELzj0cCtInrhb1ofiIapK8UmHS/6+qtbkDdCvoUlF5zjWoyEgN7YZ5T840D8FtW8k
qYtX5RjkFyhwze9rCKo8TLYvhpTkNsqQNviwlSI/NUVTXQwaavo6ldzRS7La9dLxwH6oeRM8NnU0
zmkY8zJtaj18yhksOe8MzjNj47EnFh7Dte7UdrOThZIitcsp1vxOsvSZL+xDZLx3PXIXVXQrsaov
ECIoz6ERzclUfft20Gt5p0L173X4T1/Y2zWKdSg7m7Q4GqBPTB5aM3cw/AAvkc6wIDqBcbKfIFXQ
fUdzRHiqWPGTskqk1Kx1qlEIuQzFKu9gCc9skP9H84iOVjm44dvQbD8GqNKkymBod30uH+gJugba
f6JnNzFFXxeT1sN4Z19/5lv5PA8P8qqMagTvJLBL6qzuD4TMYRpvQh56kmz7JpwvBQSj9EhT1TF8
qoofAjVebLyT12b/R/8NeQfp4ZjesJbiX20s1bmHWvU/fx/8pzXxp1nmbfHTtEKea6LiFtZJ8jEm
43LjZWQeRRk3pyHPm/PcyvUWCznvSpAynwjsiVsjV3XiViL9ehOYqkd4KqpdVyrm21jSoluLbTTi
1iWiv2lradprmrz7+2g9sw58cbC1iThZQ85vdlusTfsGEUk+S/bh749Hm8szR27sHSBIeLe1Rsr4
1pCoyMWhKKEP2x8awgPB0gRCJ+TtNrto+KGRx05sWm7lAqUBVs4BxIS0ZKHq063CedCmsLazZfQ6
R3HR1Yd+oJMr4IseSZTttmZYaXUIYl6Lj+O/SzAdF5RRf+VTl+RLijLCtL0soyrMv0PMoEJqaslh
HEHTdjOlfcn0XJ/6NWGXHCrqwWkgDQ6LxU36atDoK08Fh8LxqLr+gjL+I6vWElaEFobOrrUhOQhT
hEfIN0IYjhY4gJMRLXDXLpDhYw1twTdUEyWOZNPFnE6qKs4QTP6V62D7oZ4kduppLNOOJOMnFS/q
ZZPX0ReTLNOrrrDkXMRQRZ83Zcpf67D2TVovUa1e9ZDP+GykJMGlQJd2/SqeBkyPdED0ZzDJdRmk
Fafdq0RX/XEwpEyhzoJvvFZOHvspNLjr8u5RU13Aiblr0yqq37XVJh4T/A0QjC7G5VAPVB2joCoP
VTmZN3G/wJ6R9V18bvE5XxNIzLiXSa2W5qBCG76CRrx6FahYX+vJ0CCdoAV+qDYoAl+3amHtO+DY
8GgvTPI5KCHpJuM8Ykdu2AeRa/JdCfYrWqvm1pa6/xgmMm9StCMRfQA/Vh1BcIdH0w7DsRfjdC5l
PgAB0YFCMjmGoGDvhvZjO9QMHiB1AZfTvkjYdJ2LjZFXSbAAwi/c3M3XslcL/9A1bRefgsbi56c1
XJ7y0MJWBxdH5trpiD7gAzR4S1sCrn9o5xzCMO2M7M+YaljzlR9VLmcojw1VshYnbJtNOR4CW0v7
SCV+NOW6cYetz8lrbXIiDjU6qs4qbwy8dKdZTMFxHOYmfxirWhev7DL1Z435/livcECceDvA4i5u
46MdNE9DXErs0damb9/ElazJORy6mJxtwnh0LsMl6dWxNRtyAimS6E37ysbBJF+EneqKj7brIvKq
kXQbo1QhciQHW9iqq/AmXR1ckDxkmz1oi1LSLRJ2qs9sHeb+jAbanH9zo9Pb60BZ+MJoYPvtZ+bW
aoYzWMPZ3KUMFQuXVq1z9pExUvPHBYUp/V1vOdWPVA/4Xw3GJHwDFxsSpCs+RngudGijMx/6RF5n
q3p5sEQBMEtbAhedgxvWRL5QNk7yLzHY2P4M0h26PLLBDxw30wQQJZgXMao38ICAnBdg72g+F10r
9E+IfA2o5eFy5vJXLcdEvMjJuejWNG0Jl7fWaOQb2nxClXuEwax7XckpP5V9oFDU7fLOxemQzHP0
qeact1+6FdaRb6QwISIWIrE8xURbft2siJdfJSsCh27LWXcQdF+C/IEbSDEcaVGWxcMYFe34kyd9
yV9IUlbjl6pPFnnlPNTBh9yIFgFkM8SLBJFRcnGQ8dyqj/gpO71uu3AjcTrzQNqXOibDdIHkYjSd
hBmIfV/HYplexBTzGrLAJohPHYvW9hP0taYQN826wDyGTUZyaasp6V5sPB+La1KWpvtMNsnMi1W0
Q04Pru/IlKcw6eLRQwwJAvujV+VTP0mDrpJLSaFNcq0Xs+ZZC+SSXqMiQeQOjnupt4clMW7OD1UY
Nvo4kkU87a4TDdwnu0XNeG6nruWPDLvRGp4a3ajyVmm0VH1yIoqgABTZJGKptbMSeYpWOmA7NfYK
87Dgbyrf9Og9ak4qUUP4gIblsP5i1TrEtwI2k2fdF2F9qWf8/xAh3xp1ghqo7N4oBouqOi1pxZor
wph1NsfQOlJf0XCoF3veEglJ9bXGh3kZRALVQDjMTia64CBC3wBNtB4f5maa7c8YLp/RlTVojUw1
hCvydOijvj+2Q1XTH1vvguliKMTryrTvY7emUREGx3ygOjAHYppu+taweCGvbW0rC+tyNErn0Jmi
pMuRpoqQRhrqpCRbutEGB1QSGq3+QSfvHLyNO0qnm4Uyz3IRpo7lI62ok9/LhlH6YYSkkT2XER/V
Z077mb0wsejGt6LEJP3lWODihwLl246kbcCo+EcQNvZXvomAZIN1i01DEP/dz9g5txYpdzDY/BQz
PdBzo4FNv6hGEi2Pc8dxOUprl8vq2zROKnkpaT0UXxYsBFekIp4H9UGuWgXnUs0sOrN4XfJHjQaC
4NDxlYbF0TDBIb0XzMGl6qcuzGZUsfU35I5Y3aF7ydFyOCrNEuRZCA4T8h1OeEQf8YtMVR2fFsew
HpRAKWhOmWU9iU8somH1qBlsv/VhgyKH+7GZbqi+lTYsx2/jpoMY17O1XD/IRlbFe96AEvk51Zqv
zbGXQTSF50hz5JNO49hS+QgFOdO/YWVAhuJqoIcn5wN6ScfuOhXdwvNrmyi9/jTA1XE8aDjIqRMa
PxOjU1lHbbik0WZ0GEEYGV3HIh1ZG7hHJjutUpsoEeO0VWqAEG7Uj31IT+ACIjkcC27DRlziyY3T
l0FDSCe8zHBEgBznKkDKfS2nsBvXQzQ5FMvNqtAIlsrV5i5KI0sD6dAGpJeLqmUzVBeFvoCcHnWU
yMDekJ6f+BvmIB44H/iSRN230tipbVNe0ULfmuJJVOogNK3NltZyjiv0Lrl2i47SjTYuDglqkuRS
2gBeSlCr42X4AJHJtbrGgaXuV0jaKL7MTAftpUDqSR7DLernwxCbEgHTooci1GfaxCqvUZRxkT1F
pdvWSx3NFfsSqMIOp2WS4le5xZb+jI3j1bVdYNgyMsEO9ajtaxYsIUmjipbiAhflXGZJzsgCI7dQ
Lus13Ci/SaherzivZ1OdVR848sHyKt9OURKosLzkbKmCx3UIHP0uDSNXaLaJ8iLhU1ueoMA9hO6Q
OLj0vdAFoexFs6zQCjogS8dAE3Wzep2b3KJr3DjXoQGCrw/B1NtTPk+Qq20nKBw6aAhcEoRR/VeU
cQGu4U/mg3zoq2TukrSwSxKfJJcgn9L/cXRd25HqWvCLWIskBK+EDrbb+XjCC8uTJIJQQCCkr7/l
+zbneI2nGxT2rqpdFRCLsFwdKkucGsM4bHUFB8yXEhqsRdeoqly+nP1k0/Q1CcXBolNGY33ciUIO
40uUrLCwyxEwhnINWzeBRwfNlor/YlGmzaUc6F1S5vLKUxhM4YSt5A+nKriT6TVMQztSn5ZXkqym
xM/WJVrrCCjc8GvyPeYvws4jfofKusi+W4Ob6wkiP5G+9irE03W3JRZgAX0CiA07EivOyCLX+CTl
lIftgvd3TC+hIMg7XcXwB6QTLsOxDxeGeMV/lK58W2u3L7t6zuDLvT1Qxf34lGEsiTz5A+Dum88g
w71ApygGXu8zJ7CnnjPvT4hkWOXfKkkicpqZjcsf+UY390Y2CL3feiZM/3vEZ0W9M1Ea+M/eUkSm
QzAcePEURDVKjE7Os43xzeJiqXk8DxiuWHOP/WvW/UgaILaDr2WcU3YtgW+fxkNC8QT/JjWc02mn
K86KYxqf+mJjESrKOUbKJWQNQyUgGen2skQQMSliZDw28SBM9LZJPSjXgZjoibrM8zifK1riqra0
LyvemGqJMhRngdA/PSzYMt0Uu3LxY7E7MlzTIxBZp/C5PgeRj290FAwhyxNFH3eSo8yHsnbxFotb
XppF8XoaS6Ef036aZVJvBcJ/cT9HJl3x4iI2hhscS/kmm1F5X+P/RxBXzYRvLysuCBx/ENL25qjZ
Oixt5s2h/pDeRy9FyNG9C9js3S8o023AiZaaALwuj9g7Vi38TylsLd11LVFE1xgl8/FjYnUJMrav
SMUeCoQB5igZdlluHX7xfJlgZHC8c6oqd9x0lSj97GTvaTtv8xy/oFAYYoxSTt6yUyTigr5uFaqV
02KKrXwxleLuvG60f8hLi7HhirAzSi42YfQknipxhgQ7S54CykDRqRTrSnYGM8arvu5EEqVRUX/h
ezzZo9uwjXr/t7rR0l8OVgsfrkjLv2hOcZidKi9gNLyn/bG1ClajfzwimpoBVOLJrvCa6RtT9ixf
Ghw+2e670WGAR5/zDUiGvjIEOusODX41lW2+ZcK9c8WZsy0YWatZG+WhzJAEsJl0eybV6tJnhNlG
PwbtSshlGDqDssn8MkzlBzpj+Ilsk0KGIBKokE1LmzEyRQTXKECrOWl5vliYd9nK3viRxZ9rVmiu
mmOMxrRv011FCa3FiEmA7zrJI9dG2bFsEyLHXb/f9OFGBLbYHpXsBrorntNuPVivfpaDKl03YUeQ
1xJfYrurNHVkbkD52HbUym91vpZyrkVUfEXXLXDFTdHuqnn/lJjQSM6+/ErkaegRmegDh6woDHrX
aPJd4IhFcXVl0iMntVYwVjwXEyf85g+TZReHFNINweWwVOG1ZQJ0yxrATJA3pPtM5kHAFjOt4AK4
4Sbt46ymZpK4HoER3BXzV2ppDmfGrnQbaZeMZWlrpvj4MbgyOtM0zZ+WzUdRGx34b2Dv2V+NqWp1
sqMeb1grxX1eThVIKOujxu4qu4rM7+/jUci3jZLpqOFnVqFdA5Bp6wRska9j2AXJ6r3I8wM0xKL+
ZuOaOUDrkJxoc4T6YFXxUu5osVCSwIYuQVt4HnDSQooWcozwuel5zQxO+KMP2d0ghbnH7lqTRiJK
B0B3Fa4TrDWawgaL6tvtFxJbFCiHQdC3L0UDFbU5j2pnbULCelkz0p8p693dOOCAKpNdNkpIcksS
ADYJVyMKNgjjyrw3cL8PcUdXk9Tw5JuaMs1cg8xDed73XP1Y9xWHFpzF2rGnSQcvqgIlwkLrrHTf
jK0mtGU5CieLljvMa9zxEWfGltLQTLZwdSkRZeozAB4II//I+G6x5CB8x0HRdxHwkxTPIOpPdooN
OiZprz46fiOcs0DVyNCwCYrPM8jpaJJj7fH8WZqsjZisvke6fYouIN/+aV0k/6kZx0c+RPuPWa6u
0bkpnhHfNv43ZmN/RdhifzeWesF5otc6i3TRiDFhnR8yuLckhWAdVOMom3ilowsmjbfW6xElHQIx
7M/Nj2WtesinR+hE3jE1BrapyNipRGjxZVIoAiG8O0LekEj0MO1D2+yhPTpD41Xcp8iPUDXB0XBm
ci+Qr5tllndHn5cC9lXk+JVrgwIYzW3+rCc5oP2nh/oL8WR8WfPIv+YY/DxLRvcJIw8BD40NpGWj
jrs50+r3srvyfiuK9Y0dKsXKTweQKQWQZI7FcNKEwXd7VPmFjEx0MMvGQjdiucyD8aHxlXUnEemJ
17Hu+V82i+FprDL2XbqpqNM9EqLLeCI/5qU//GkS41rcDbGcToOwxdYm+by8EcbUi8pn8tknaviH
PLcI0VIFCrOqLP8LMoqyG8Zw+dNulv7qUl5F9QHniRaD6agB/LTJ8wAS6NPiHNSXIgDmakfO+vNI
eiQe5mqOeROG3l/6KmG8k3EUuZrG05i0SkoCcGvdvQF0NG5LO+H66vrQ++THKg7cy/Uw+/g+yWmw
HymxsNyvyB4N3Yw+Zu3Qred5vYaKP2aBsluWFNOG8FY6A0QS/ncce/GjgN7gVkQwe8O7Q4uItnIH
noB7MuosLc0bXNTg8Wk2RJ3864dxUk2MGuqRjelRQFJqESVOp7A+swQlpg3jdue3FIlfS1Jq9gg2
TE2PAeUv6yabsyf4ci5VGxgyfPHpUV80Ja76z6I46BU6P3lKi8j8621sAjBP199B28tpvaBWJQ1W
x8iaOUZ6WZNCdP6UUYdt5PavIDOaEJgAzCZy5JQehJra0KqCMexKlcAc55jp60xx+3VCZPrLlFwN
qCAFeeGpXotbZGz5J6bDwpsC0Vbo8RBi/CNWOcUqBgMQdxDEoEyheKuym0tvf6LGW78h9q3/K7XJ
SJ2UEUubwuUojfm27FCDH+gyG79X+4bNssbfB+m2RxwKyafR3P01oOWeXYnhwTqOJ6zJyAV7c64q
7hxn/HcxW/ILJRv9tsSCoidjyx7de7if/+M96rc6VbkfW4Y66XEPKw9NfmTVfcLWFIe5XdPXyaJ6
q2Osf16HfWb3KSoQ3uhxSddTf6xhObE13+W1SKS408kXBELxj1U1fsViUXcKgBqz5nOTYRKCfkNK
dz63jGwQGqcYMiDN5pBB+GhJPMErlCoMpD2vB8XJVuY4/55D2Pro+4Gq7o6Yw3YTzO2KNsQHEFd4
H01VB4GHfYNNIlz04/woCaJoela9BHCtFyAe6M1wKMY9gKFylg/axrFu6OIjKHM1zgsudZF+40xV
TyE95LtM4CrWBmp70+RI/DGt1f0aNlwHx6rf5iIPv62FEdsRl2veRV4srxliyH9GUtCzNKUd7jed
ofwjOp/Wi3fD8FGEIdvbGP3si4OZ5t8xTPN0gcQubI05AO2dCoGxTQxEzOLHDDn0E4avlkdFMbXT
9URy0wGzKPZmQQ/C7hhQ+e2Cv1HdpZAYLeeMJsXY5oWReE/xoFlzlLFRXVFAY9zwmHL0HNB82Naa
PHupnMcLxe/muqZ8CU+xgHa5lrgsEOaRHbiyJMwyl3vHRvc5kHU1tfYz+IxC5+U5zo0FgOI9ivB8
dVAh78PkKMBZxluORObQDdnB5N0QZuzUCVKN9IrnxoqOZHa8DhUYPrfYJL6meHSf0eYAvc8oTG5V
hsmEUx+r1V/pNMn8ulQ5/W42uU/PtBgQwb5NYcGGwM1W6CvAAz51hgIgu4To2Ism30R53/PDY7IE
OSWAtYt9T55Qe3mLLmG3vCn3Ix7Qwo27a3udfd2/aS+r6sIsm77lQ8zVS2UTHr1Qn6S+QYEuj3O0
Kni0T54mz9u+jJ+TDWikyeABZ8LSZQK3kuTJ75lTVCCw+VlZl1gFEXZsTLbd8jgnFj3tHh/toAf6
pMZo/2XsNsCha5JVhw4PwApGe9SMICg+f5J9zFoatjHFUvc7b5cClYFBYyZPZeX42WDcktbTQKLf
Yaf0BkSiLM4+0/76FVw5/s6UiV93wwR6IdOLBxVvQj9TnsVXQJDPfHbZU4Iwyjs4w+HJSi8xW2nS
ngJsXATPzst6QLK6DBv7oarZj3WcZPtVFHbMm3Q42DmkcLD/bhFI0MV6NSjwpXtQ+ZijS3fHolty
EBafI5qob1qtadWi6jUS2nW5qbP2+4QreUNjVqspLTsJoLKqhUwQELLnXN3SpBxtvaKyFHWeCfvK
Fxg+4HRx4iyTOfzh2QZWeOYweH1U6W5sV1UY970jGkc/UN4S1QUZlvXLMyhCsRanGoYjtSVDztuj
CHLvkC5fjZepiMuiATqaiRPsmIRrl7gYqsYxDPIXqyvAefjCy7oYgNjUSexwomb5Uj2SMjqaKC+H
30c2TTt6jCHeT2NsJEUq5IGaJ/bsVKRLNdZRhSwUdA4w4asZl8Jew6K8bhfpeVnPMzIMW6EhYYOF
u5qudMuKJ+DWpB3njD2WfY51kg70o7Ap8KoSbW4N64tefLDIwhd5OqoZpd5Y/T+WKx+nloBu/Poq
EIHUrtqYrl2S2XO2LCGuxZrN3UGI+NFv3J5St6Hp56sAz7JX5nUz0v8k8UYwWS9AIDTOoOTutmHA
SZCWpIyfOdzl3+cQJnhw9Wp6jSbEMT3qEnEyaNYdjD4kqAnfkT46gI5CoqzOEjHLWYONR5d6VXCP
r0Gl+VfJtN9aYPq4B9IN+F9tVazsNWYz/WQVn5Z/IVNurNFeAi2IlcRDWpCTe9+bbEybZckX6HF7
HoVnXbB+OhsZ7RoVsq0eoNW3z/0G87SuWIaybAeI1mx70GoKjek1ez0w2bE3Hh4L72DWzF+VUI/Q
lDEZL2ROxjPuedxMTIs7AVwMQ07oGr+YhZ0/DQ5rCmZ1fib3XDu+3vmBFgqEGnCGy8YqcXTz6OdP
DbC7Y7Ifvru82H/AEtb/8Whs7gDAY9Vl/niHexNmBWcM65Snqdf504bW5oqtNbjWZ7mem8VgYAnd
zUwzWBdl0fqeyNwW50LIWV2/JPK+ATngHpccuoB7EFhL9dMfIQEbZ1B948Aw4q9Sxv82gafs5OI9
eR8Z2DE26OQK5UJxv7mkR8CoIuv5CP2ACh1kzF9bGKwCVh4J5DOZoiCGC42+t0dSKykA/O2YFXkv
nXtKe5K3guTTfkGBIOsx9Rw1hbZ/Knms+w1pq0vaLQUL9xMS2q6lzsyDdYKceVwifBiwHHzQSo80
pRaRvsdV4kUDIIWP7lXQFRccqrlhrcWRG8AOgEsR4ohBiTPk9ekfrkGq1HsEcsYO4/5vx/zPgKN+
n2rJhv7Dz/qgWF4rlS2LzI6Dx2l7I9Ex/BN5hSKYwPGdIEshB8tC2eBuyi5aXqQtp7cj4iA5MTT2
34GrDZfxGgYAmEcOIliXy10vquTVRxkcEnkUd7tKZZfE4MpGnDE46DJUhlnJaZelMbsLaltOLsM/
n8SWn9ZBAvOrJlwyAiRPvdCSnwALK1Y7ug+63YCsvU5ThU4MNpug3k3c39QgUfLu02E/93HSbW8I
wa0SzaJWZRpO/QCHP3BWrG/kXqUXR5f9gx7bNjfW4AzBxAm9OUHVJfP9koPbGYondGDgu0GaNctM
DECAnmU/1nnYT1Yw9gLlQNnagrr2UMR926LVtyko51dNo/lJIC6lAcwpL5z20Qd2O+SiMTz0a6Bh
yXnrTdy5FQAC7kJ2nrNtwg4aerQlJQLRGiEG7EsRFpRwHvMeheOfSaIxfklKidZt2B6NgN6z7FH3
NgmorUu6AgOIDRtuW7akNSDRAy2nhVniYXJTI+EKnstVnrVe6NcdqpA2zTBKRQ5KLkL2xyVPQMYu
i/cPaDb86cCOeN5JNFwgSSLXeZblyUYinOE6Mj/YmVTdosffC0bZGvxVDGUp0w/1JidErXo5+FZW
R/U8jST+cINMWxCT8RNA3flRDSL5jcWetSHnssmyve/bQ8ZgOVjKapnxuO6X0Hf9tI+fGQNmmImY
XdYh4S1lYcUpHkWfkJv1ADSHz8QX4ozY1PK0l9BjYV3kfyhGDzfehQzwYDsiJPuF08GegEiDFu2P
o80M3c7UehrVQ7//gtUeoJlxC1ct8z8ouP9q5opXjOkiIBm2Ao/HCM7KAad/j1lMz6B903aIjupa
ViZ6XJ3+LJRU3aQ52BXWV0j4BLWHFmTEbTnS/B3IwnoGaDXdxQRDaxAdalzkfvyb5lZegEMWL7Ox
7yudh485LhDLtqEGwITS2sOebZru4ZxavibzQNtggEecoqIS9cRNldZSelF7S+O2X5LfmCtb8Tx3
0obKCOhXuC9ot2Bq1zRQsix15cjuGg71BMdlj9GFVk+QNenDsucjGn6kI1zEPrlbsgNOoTReirxj
yHZsNh64yM7ObrgIpyICH/Os/RizB7GtaRadfIHRKqBS1rJAsAEE2b/toTqWC8o2f7wBSh0lyCpv
8uo/vu75bzJ5yZ9iflDdyaT05t/gs2Cn+nATUS1fuU5voYKd8mc56Fje4XFjXJ2kUBKA5jaKP6Ww
is8eghFTm7NdpN98lgR9l06JAN2YWcf1a4WRMoNrb09wS8azTtx/1Wa4/ltGrtC+XtSQGMh58QNU
GzC8dDXcpzfebPnIgOn6pPq52Rk1dE5L9gj6c0o6sy/9/6cRxy6l1r5ztw2idmtpoq7f9egbgLoU
pWVuIR3HjYiQWWhIlUz5p9dTDs6rj/JifhxYrz/QUCrUSDOOG9EMc/AfMbzBzUs1lI6fYGyVxE01
a3UDqJJCzjD1k/q3Q723vKuR+OU1geG/aaoBF/+B9A9nxnrAZh0f5Kq0aKoEDpvoO0Fj5TWu5WV5
WqwNeNIsAK2tJw/AupldYkA1ZDkkM3dVleX+AfOePftuI+nLJ1Rb8fDhHQmqDluu3MewaCymNAX1
lHSZd+kPEK9l8jwBZGH/OOz//m0USmxYzEGoPrQ7iUt0sxIIw1WaLckaIE0hekbpY1m3ljx6rxxW
Cfxv84nrGMKEgU49YrMJQXh2tA0LEt3sANzYkh3Ozk3Jy+14sxzkTDusUD1FNZUQ+kJLK+0hQPvG
fbz9S5yCgq8Dnydz8nDMHHFBa9FD+oB735oO2cXR9n0i0eL+VoCUyhTGeeZAUne6wcv1aDSudWDK
uJ4GkH/rodi3bIzAiMMfJCujq1B8LUU7KsjN7uYUkqMJZDzCBm6VJyK5QO9j/HU10SpkS1dRzo/r
YY7qTPlYKn1FfBRDWYTQ3fAz3zfBGhdnmJZlywamqRUCLrj/cUBb2cuBSASl22OlW9HDLAPx6/BN
TQJ5RJBHtYG0TqHQiHM8ob0mPQQDqo4idjysSUYzcY+eFN1uvaQwS/tDPCFkPWV7MQTIf7gEZHGP
wV4mzekYdmBgW8yK+abBh82/QWAt4duKA4v8GxMbg5gshtkN8SXGGGguUCtQaOXAbU347q1NxVAm
XUiKZUHvxG1k4WAakghow1ngZbL5ivMEDRxi7mQavsdsp6rNVlsO0yvIAu/kYxmnVMQt3Ed0+FUk
rDg+Z7rxCQy3L+ZfBxCBTZ+GLGP8pMrh0KpZUxL0jQUQ2PCbLjBVfAAeEOfwNTv/qgKyBkHA71Y3
4EMZOiPYScYYCh0xn1DDOTH9B7x/oh1231zubWm9uUGVPi+3hKA1kyfcpbRE8u9G0J/4DOcEnrSY
1S9s5jG/xTYddK1d5vJTMlqO3T8horXZk7WE/4it/jEeD5876p/DgufipFwbJGdWgp1VzsL82hcr
rusQI8YKh0kxXkFuCfI2lcPWP7l43u0tUlCn3sGoAulp/WpEC8066ZA0T1Cb7Lr8w6txquojGzW2
KENZgZJR2+hD4MyWHb7/vHUDpNEz5ufLrEuKOGyPfQ5A55OwUKifUHylf3R2hBLQAghUwNquzB8I
SGr0HKA2snNfGAiuElnNr6UaKiSIHUVcFO0+x6mBnUA+f+cQ2WxPFdoL34AYpfrGJaKHTz7D/u1U
BRK4zrYjqLTRHJLiDyety7oqiY+1Rv8QnryULsh6x4BHaMYR+OtzBNULOYFiRjDLmHniUZAc+l6n
ejuavp97foFnHAcryT3ycrB5MM0p0+NVs8jl32JXxMdnjHjrpPUbGnKAo7v/ONJkNyiOYdv4Y08q
ebYOirWMFfRaZRawH4G2tEmnGQE/ZRpjKwHIGLHRBwoEu0KKRlPhHgutlFAB1CRwCgt9LID0vZ8I
UCI1RzMc6Mf5ec1LXTytqHZRtHC7HWALR3E3TQMN1wIz7lfI14vfpDpi3kGwEX9PC7q/MbxZWA86
7eHZKgqoQWlsXg00AvRPAWz+V99jt1yOaXFLCx8EIIM0Ril4pWDf8zuIEvaXfMg9QH6xlAhbIvH+
6KZonO7HiUtUG5nYPnNVZcdjfFTqJ7i844/oqZiaSvU8r+WW52D1GOZEIqhXG1f1e9mM+8gFLg4k
qQBmxB83VMKgmvCyWD2EaL6puSy6hYn9TEp6jPCad4Ah4q+NLNMKbIhX5id3NmDmCnQ67opdMQoo
NJ0+0nWXf2cQhX/ggCzDW8iJ/ukjjB28jIhC6u+NmSJ4DPtor049GHLTQTgZVFstq0Bh4jK+PBIP
O7RmGQCinDDzNUavBfQdGPYKk/kFSu5LZ/wF16/1ccgNiP7BFSi7icWmBxPDxqxxwwYFHPFZJRHh
VWYTLlQS908AcDHrVUPvOq3/kC3Fko5DyoJiK662amoX4kVyjpSJ0u+x7KX+wK6i7mv+AQCX0wgQ
faoAY5saL07Qv2ulpl9DInWCNRQ2foIPpyruoSHDVT2smPsqqknTJkRJeoFAaVwxWwlgwa5SvexF
qgFuGkgVhmeWypy9AqgqXgHBTuxPsaKniLdx/y7h3fiCEdNjaZIC5wNGprYVZ3+0zdErw9n1kvcH
ow2lOym74uATZKdUR/lw72aVzd+mXC04LhmPyMWhAaOXqgRkdKIF4JETFF7D1rLYQaIifInZHcI0
ND50HmP/pvHTw9TIm8lxLtF8Kf3aIX0AdhsZYzp9FwfA3eM8pyJk7YTBvWdmkSLQ5VAlYV0F4UTD
EVILeNalFYQrNYzhqXzifuL9z5nMI3kAILT3ZVOovsxrgEhBd5kuKLmVDKXxE7KpzFXIIctBQhuN
c2kbq/XOlt69qzVohA2TdOV1pQVYBwmK8yz8xq5U4KS/7H5bHcIYIeADwYFz6F75FennkI/G05vE
rQRR+5J7fD2mAFR+J2GTeecqleNj7G43rQsDvkUxwAG12PrlrTocfY+rovqWaqzkBnFucfTPH4rj
z2Tp/6Y2Mz/LeKfydIDB2mveq4N1cwB03EQoy4rfKc6+iNdbBZeR19IVJHS74Kv+yDHZH51meJv0
fxaUGfRbUGR/MSyd7yOUOq+rKjU0KJPB+5p74sExbBut4ygfVwDH1K9Y9du8aP6c62WOn/YEOtSH
ubfRgxJQtODmXPyjQsh8CnX2OE2P2nJwKlB+YuBK8HnuCI04fABmGwjY8oRl7wt0c1eZ2II9L8Lw
xqFLqBWa6b12pKguZoG+c18i/R3xQWtVzyzlTyqB9c4zwanI2zBa+QOdCYMAQOeouiRAnOU2idkg
cwyJRjN0S9PIm7jMDxxiS1rBFiY7UpxRJQ8/Cp/IBrLldfuSy6fP87rG7EXso5FvJQI9x6vhs/6q
/bFV6uAzwEt+z8jrUdgB2usUAr8zR/UvbE17H6B9AVb5ho6kkp026f6Ypwu5MdXra4V6AUKLKkqz
VyhajrxFs7WuH2FOIa+krhDz+6D6eOkGdkCxk4CDASLo+pU9xkhHeJqSeCFgGKZ1OjHXi/KyqJ0M
DxDxjQCId237f6AURvtDV7OS7z0yokmNQsriDQSx3noAsvkJGnhbAnrcN/xwtVKfDYTyHBcROKZL
Je3urjOUva/jlk7pSaWqn1tQw549J6EH1c0jiDEfBcgwGMyIBL15nck0dq8h2rDs1cSsxZQEbj5y
A8GNL7EMKYSKI3YVJuXJWtRLH6y+ZbDMF5d8CjyAYLHQcgIjD+dVRuI0Q+Nz1Q5HRT1i3mJvUKja
xxWZ13emhCXPIiV7qegq7+yeIl23igqogSIP9ZQB10I6gnTTGwP/1cgtQpKmNn2WfUdF4YuGRrnM
rnkg4d+osIveXZiH23yk+ueKkRNWjxIJZw3adedv1lYF9BW4OmwDIhbKP+XjZLzfwA65TuhovTq4
HOJjakmfSf9lhRtt2fboZzX8MlWhzvSwMeaTbHbEF0j4iTlVLlC4CwYUyc3yhfLcAcvsgeP0PJxz
BJruf8uKENrku0uWZhvscoUMwbxqGeUc9abPfdUSiaurgQzM8ed9C1AhYCdatGo0/gfphGiElenU
4R/XOegGXWT3mY5UdV2FNnOLcTDk2/UTevDfWNXbTxa87aDzwjhCXvTSdCoR6O3zWaT7KWWrQkEY
HU9E7+VpZOPkm33bYAlmExxWrdSxPeuwyj+osKZuJ5N7IHkiTpiY3NoD5d3DxoBrSswc/HSVHLEg
1QQjpKBkm69WPCdjr8R5Hvz0BGpEXHhyiCcdDVmHsywF53j4/WRQC9VjFaoLUaN/xlO2W4eScFZQ
kxSxbdDhQl2aKXbaGPiCF4XLxuAFIur5LT6QEZRXamshqYCZ68E2iFVzU0HRLSdqAAsGh/tiXXNw
ItLcchLYD6LyI/1vNIlN8rPDFFH63ZhxQOjA6OaHdI3JW8qL8lsP5RtrMGPU73UZgSSmGF5dayPG
9O8BdVSo42p3N06ku8zZBBGMCCBoF/MFG8A9/R4G6iXDszfZ70xOhTyBXMXsAOjtWTT7Amv6KwvQ
T4gk/R9n57HkuNJk6ScKM6iA2BIkKJJkalG1gWUpaBWQgaefj73qyeme3yyX16xuVhaJQLj7+c7x
pD0YsQxsSgKLxCojcc58Y5QBi4oBqwqzI9fYcK4xm485Xq0jhkjizrlfUj1c+CEfYFsEmxBEsD7j
PcTUWviqMMM4HY3DKqGNdklZiCZU8HIrqUzcFf7aJ8dkFsumpf06gI/3z02h7JiZkjvpJ8+vGTSs
JPM1m0J5Ql8BZuHCKfrEqzvZyOGzmm53/drsTUv6wx6hSy+7mivR+GsY421LA6RTETKYgDGcbbtc
twN9rr5nLgysxoulk+1OrGY1kzZtclesGHua/WLUjth2qKPpE+ISe5NGEdBYbBD3OgrL3AhEcIrz
NFbAPiXdUQBxJO+8YUQh1VzQB16DgFlD3cY0mHMzPdDPO59B27tYjpwpXVgc7SRvLnDbyfBE9yBJ
83J2zqoa80q5OcZbswGRfzeyQjAWNIS/8+aFapmH1j90PBPUbRTYaShpH5HFTPaFbTF1jXpTeW6j
HtZ6TmOGeYvZMfnukxiiA7b2mUplGvl/swRLRtnUL8SUeuI0t3R8uz4wu1fHaZYtL5Tkhf0RlLYE
62WU39kauKxoQ5JKN3DavAgYJ/IWNxABrqTjUXShyk87vmPz06Ax2aWjI2XEVQmrkIANoXkVVNIb
NReQJ7OGsL1MFKxuyG269GfC6Ls8MoFA9IM5dr2JaML6m+j2HmbvDbKk4W9kCcUQ4iUx012y5q77
MC94wzet2y7ufVBJb70H5EvnI1zEbXOBwam65BzV6jR5sncOOmkzej9jmZ190MRm+tfCckBeoMgY
daQIrvPGKGL/R9D4jvvAlt3e4VCL1MJp1JTJ1k0NVtaNS1y44cBLoQ5VO2Az2XSwb92jHrh7efUn
JRBWSFqjUYc9FwhixBgP0JyhtoFtz8HYKQlEyzBbvPJnJ+e4YDtmMa7tnyvVNPHFVHYZ7+Z6Sd7s
sU4/sYcx7nZSOXtbpbRkfBs4jj++ocY69V01e4g+jCnBNsFZO7hsu+uj1qCD3kxYpizmqjAA2wI6
nmFR379amHbaqOq9zNjXvjf9TdI2iFJ37dvDYNMvbFiMqiMP6jNBnRnHa9cMYxWtk/bVU72OhQB6
yRIWRcRpq9LdFNTFb4GI31/rNPH7neMEeu96YtabuSlTsclvLgPq5SqJdJxlmEcwK4fu4vp/4Myc
py5us3PaeCigfmrR2fpzBmyyroOOFKXEEuKSMdoXdFs+epF4BlN44p7zTVJOdnwYm7aKr7ZYjZvb
c6htgHIDWuziEFBY/2jmPruv69rTLAl25YtsWT9Kj274+dmSuCYvc4848TcpPHxea516z+qGcSHQ
oSGfHCbaVWTlckWOEst64UEyqaSLeT30vYwfyhW08rmiYX9wuHRhCPDVbWPZL+vZyrPCi3xk7p8U
W2TqWTVv0WwD57y+G4MMFF5ABXnta3ti1D9mzqawVsmD03Q/+qCrtwrl56+bGJpShTy7g5jm9D2d
+/qF04xwKWPrMKLy/u4yuT4vi3TPVt2vv3SWlxGZSPnZMzyXjRowDagPAIaZyn8TdNHWYWlJjela
LmcBmNeHo+oWVL9EfVQYGmhN29G7VjhDuSG4O01RVzgTC0bknjW0P4LMFchp5foGxLjcr6iPx1J4
eAerOMh2OVH2d2JpsqtZTnTGayyYfnkd0Ti0YpYHYZ6MUWda0x50ZPgJVybu5zRDYYfEvMNY2gU7
DG31H9AoI8Qxw7S+n8WLn87qqdHt8kkq93I2Mas8LN5yKniQ9tRK3bMxddxdhqfGPfB5cvInpY6N
sKCrRUGNSfyXsTPl9Ju5BG6cPs3PUGG4wKzFZHlLIH8ADrek+CzB7WKsgHLY/toc10QaB2uu9cXj
LQxwUjXvTQJUK/hGfqdT1vyrSxczyzKIlwVq6Ik8g/lcTMt4dIBAzradqz+FtsWRYd985EfR2VBW
pxffLYJzMt2Ivj42S0hCE5unoi4up1ZteZP5DB7NOkEMM/QOzRQVEiBbMh5bYG6CHG0SFz0umGR0
2ycymZYJBMwX3YbWs3q0LABHOYt6Zw3Z/FFNFSNXhltpsNWTSg99ugy0xWTWhyqn6ZtsJ9u2XmVx
pRpApyym7cm8kUy4w6RkTzsjLzXCAHpdculFB4qg4qYMjcL87AtPHFlQEZ9if/F+LMKxGcr58oIG
MvzSuRiBNoz8bTY9VJdxts4ILPNRTOt4hxGm3saB8ncJAY2ndhTZVuSsPUcWJYjVN5bNQOV7cx+a
e5vmlSzSJcIg9enB1x6GNZgONLP2p9+1w12/yuaRoSHTV7un1ia5LhStN5XILYbDKy8Te9jYAmuC
EUQLJkwCPeP192riNMsxg7+7Q61+JThoHpHGMTzPCJWtKKc9S9oGbkgeI+hjNW4ZYFl9qGtvfeP5
BVrpGv81Rt8qttZkJP90UYsdQgA9K5r11eTMId6OsTFQlRr1pdeFNENpO+ZzImS3IM0b1UknRUsj
nS/WhS7MOLUInlw2xDEDMaPasHSBvfPM2eVbqtUQFt2YZBtWjGGR9mcqCGvtt4U1AgExVdHPgxhb
P3IKXb77rsMUlhHcjn4IVs6b+vwBJoypDoMCcdRtUB0aGw2QNX0Yh3hH1xsq/2KL52787dZu9oE/
o0f08GaCxpzi0iZp9RT02m0eKwcXQZq21Udfs6d2E2jSWjbp4Pg0OPiicdSVEEXWUFzbwgbhAizb
lzLPT2MVM/Zm8/2CBrjoU9Y6xh0ObbUXaC/Vjtq3eFkoCuH/cLlhxhAlCiOLyKTV2u9VU/ysfbfD
dzyMXISjm7MVgJAUhEnXtkJzBq4+5FoB6aajhQKNa3tLVTFtXWYK4ENjtXdyLT8toLxrj5dka/k1
Ny1fq8stMtMCpWgTIVVxEfKULW8GkNm4QRrDf+eyFegojQWYvOvp0FNRZ9EMDYGvHb3BO+GHtB+b
2VWPybrqQ2dWxYS6nI5QTZ35jxW81QmLugHPXwm4w8ChAQPK6oK/HZPVZKNv1r/QtFlHazljcSEB
Z/DuEHdziTWf1vAAoq6hm2CL8g3FTh1vZkxpB0pB/9KlKt4xDAYnUa0dViwJ+IWvDSEZEmzYGX03
vMZ4MM13ogyCx8XUgBpJl41lvnHtGQ8gZpQx8qrBPFYKVAfL5xjpKcHzlXZVPIaTMXinrkxI5WuC
pl5OJtkElGaDWe+HfjFJxzXa9UG6FO1F0E7T1nPL9T120zisUnJZ9wVxPD+Txu3/UlTIg6alilZZ
GjvsM82Ltfrmy2pP5t+2wb0iRz/mXlqR/Ga7TH6marJS8B7LOadVPexIgwUzZp4jiw35h/ylyUwc
bJAJ8wRxMTOHHMTPIcCMx4DZK167uXKO1ZCJT0YMTn3QOKDvMJcREltU2XE2OnWRiaiBPIOmOxdi
4tlgh9A11fzbAklty4liJEVKbYqHqZ+DDdOv5Z/jZv0Ox4HkdzLky0zyfrZB8kaXg959JgMsvhjA
K9fEbus947YWP1Kno4HxgbMRydSmO+L3muep6WjW8pJRTJrbzVVndfOrzkT9IAJXHKTXrS8d9Bf+
T4ZRazgEY5vjdcmZVLpuEFljUT6u62xHLNmWDB+a4K+LP4kAg9W4wdgsCh5IMWI16hA82MrPzkWs
57cbEnO1UPZfPc+ZPsqU6gM/1fpHmT2w+DDRO2xoYMsTIzQd2mrsTwL+//FmMsT2Ingowi4wpsvS
V5hpBmv9nRq2/eSBWh9j268ecmsdf9nKnm3MG27R8LZHaoD0ZcpKzFqBCEBT12OBMHkROt4YR84S
T1dIPkIOiVWr89Dpc4bZwBEuZFTiN6/+hGd2x02j75NhzOtdzz7BZ9fgmijwt/5aRge0aAkQoq8G
Xqz8M4tNdCZTQ4kHzE7+GZCGO0eN5fo3I4os6gdn9O/9yYQrGkQ5nlWC7+LE5iTjre8ZU+1SaXQg
gEPr5cc0gTFpGAonQ7GN+xwGJ8uJxtvjvParZ6JWAnPX67S5QAqLV6tlCB0FtdOlUeOhYIcFvGMS
YSaSf9o0dpu97nDKbFKf+5swJKsy3grTdc29YjebFeqSL4FAjWlalQv1V+PKXkYRn3o9LUEXtlwD
5NZpacY6pOGbuzOUnWZdYKCwUzFOyieJ5ycdNT0oJunIGYWdMw8As1kiNQzyKDzdWT8rBPlwKGNz
euIS9IaXefaT9Lg21uw8Eq22LpuiE5xcmjn7ztP/hZf3sb4H/fLLcxWLkjQ3Cum8v8q+yxeW/QJj
RCR1gIQvKnP8rWi7STSRLd1uC4RusURHeUbb8keTRo/GVqeeMf8Azr/JhXS6AstR2/jEmhAScy7J
37PfavSk4AVttmh4M5aFfm9TJrDZpXV7G6ah7mZzZ1RECep9v2r6XWTZQl5IS7HmkOlOBxsZAOVP
T8tQ0AYVLvBLFRtOu4S5dHp1QUbzfdwmlVQJHJkHfbeRSa3Wu3YM7PppVZB394ZrAH+H2A1X9WD7
9O1QzlIGL0ZtqGGzTM64nJm26U/ZBMAgG3wyY9Sk6JzBRsXgbBTUnnSnzQgm1Bwc15y3Vi8Q7Ku1
N58DXPMXd/HxZzAgXGwsEo33yjDSf9fV6u4RC7uTTfPwqBb7MbWW/ODVTM5G5Tlh50nnV4f4/TPB
wXIaO8fZacdjLNBCVSG1a/MHdZ7g7iC1JsN6+WBWJoWkhDaUvgJHmQe32smqoH628ngEIwrKi05b
/4UrItg77cAtlRVcxJbf7zOsAh+kz/D26CRlz6aSTJQ8wjhOjrUs/0AbzDBXN0ymj2sL+dstH+rJ
Tx/WVngsdGjqyC3h2/s+LyXD1Lh0tmBJ1oNehb4wCSxAdG9+ww3r4PsfKvZAhdJWpp9232IHr7Ml
WpdBb5PKbd+WzoD/d6blHUJGvbqWQMspZW3+DDp7PgT2DI9D4TO+kHjY45HP1BIipyw8G808X28r
dj8aG2dhSEMZRHbh67usG8s3p2znnwVxRSpMORU2Gjt/1UqWwXn1FAiiWVVvAyduK1kSx1rtYvQe
camav0XG8h7cls7LamXVpTC8PNlU7TK+VxruG7NOs5d02WefvvXQd8DSG43H56NlL9lTN2sF/U/f
HDm8DujqMIizlzdNXwzRJD/rdDap2vvR2RYmq2jLwDafW6OfxG7xya1UicCAU9vdfZEVvGw06QY/
nCXHe5O5a/Lc+X13Agxft1O9uH8sYTA5YHTmh9wf4Npdb59mhLVLb1rWh+2Uy0PtQSgb2IbOypKW
Cb8+xEAr+DMeE4VBFT9kvhtdlRO7YiUPAb/itffW/h/eSxyXNjkYSmNoxXbqwzEMSXLntkTGbexU
LB+MGtR1YNTFGLget+Rd5G8DhonXZDLdLemFOnKTpMJgDmlrbJQvldqVwnKrLVbQ/pqRf+Ne8SOw
X4ZBG2P5J2serJ/5bMgG2gBsaIt1XhmRFs0amsVivlQFeuDMc7JEhme30w8UVNc8WABJbUS4xPDB
eO8D4x3Mp43tsNuwBg+rlvRSf1vUjTvtDFrD/GoMrUwu6a1FCeO867a9zus1nOKWEVCdVm1U2xDm
+3FV855AaKbQI/mIN0giCH66fiLSSAQzpo3G0tNN93Wa9WAaUw/uR/rJtSWu8ODUqR81BqjiKRYD
1mcwqydieLDwaLulAAi8bFpPQ1PbUdDT5E2ZUMhjzLhoMIaRV/RIXTX6JB9VQ1Uc1HzjKG/xG5Gq
SpfJV+AUY8h7bdxO6A+Htp+nX5nGb7LIAU4KRc42eagDRm0d0RqsZZjY/SmaDt7UzudfEC3EVlnM
gygooI1ukbp5F5rUZkDmXqExssapIvJE5SZT2Br6saImEpMihpWgoPXQtRM0Ma3Sid8LDnTSN5OF
gYWZKWm7i724PLrgxCeik+Y7O8UXu6TQlr2xcB9YNAg8YW3Dgng4IBjnOFjkb4DAuceDOnSvE+PN
PyXX0a+UDR67yrKre7UG3bui/d0tetYhY+Z6Xxsebs4ib0W91WUinnMZtH91ZVU7UHsUyEmoJrQ8
hvDe6t/WSDAYcnDCxh1yo6j/VOSivK6xhxouB7ejLFkBn2MJSl6kptql/gTsFVsC3sn96FnEiRjr
m1cyDQtw9FzuewSSiPsofug9rV+DxqnRa/L8lXGs/zJWOMtAR7Kqiqaezw9ABGktgwx4aslW46Tj
2vo707xEoncg+HDq/l5lsUKo+U0begCTdIYmc2SgcpSpWiV5OOWTOBkIz1s1G5TAsBgmK8ItVi2z
qF5tfQvmdm/YQFxHZEnML9Zii4w5eoO6hdqgjO3kgbIdJ1NVB5Jgy0c7Y3pEtlce0gngSwla0MNF
JFS3IyFWn+NqQU8FoCMZO3gP+WCRTbOihtxzOet39lyoJ9ER4YDfkOatNltsZYGdL3tyOwMzoi1a
k2OR1zLlyVbmhYnsjQ5BtTlL7r03sisGFbVjnw5onm71Ycz+eqs1VxIX10RZzSPAi3+WQTbkb0k7
2OTk2HmoysY+KNtpvR9O068V7x2MdGGWNe1hdXGt04aSaDBLFlcUazMuTzkws7dNK8Nat/ZqqP4g
a7BIqDzTZ0ybGoODalH2L6Ue8yoabiE++6Fbycojxc5L9q5RTys9iFtWr2wYmPKwzxJ1A92CPPld
znHGk1x3Cn3SIwkrfp400SlGqHWb0RjYdUUPrYOlckhmYuT6e8ryrvo3VB6oDApZUR717aefOl8b
4sD4QlRbbBILk1HfV1ijBkJh1NkNXNP6SQSA53H0vFq2T0FtpE4aOswhplPpzLO3Z89wULF8lU8k
TLlm3TAdTO+2HGf21IEMj/oJeTJ4Uq05vQxzu1g75WkINorcpbqIoRrnOwaR+WPNlsj3dXJ1GbIY
fs4i263mOCpJfzo0rdPeZXWBqMEsDRWTXBfztHA0w7To/LdsUNi4HLrA3xkbzeOT3VCy/8hJ2XKx
G5HlC/yq9adGDOlYPDT3nzgoyCWcRvq2O6mC2Nuj4sh418F/X5LCzD4XHH7PttDO+0BDAXUCQ4Yz
QaaZcxpJKtEbRTwMuWK0j/4zktzcPedxE0JYMcOteBm1fnAXE9ix8/MRy6iP12nZEVyIRQZma3hq
0EQia1iNqybp44I6L8GrQIeGPY7EINmUzC9foYJyroEiialL0vlfi+i8Z+Yhs7Aa5XjMY1OOm3km
KI/EhuzP6DLvRCXz50+knfyZmIb5PmDsX2w7yfSNf6zTbrXVyENs2kW9QStv30bS/faTl7p3VUwe
S8lSzX9ji4qzT8x55jUt0LQrft41GHzP2pfr0F9NaPllt7igZ3lg9fkujWnR0M1zjOEBPoo6qOzI
hyWXJxAv/ixvo8bYkhbqtXAmwB8bfxU51BsD6r091HI7dhgjCHmieOVo20TqtBWvqKBbMLsMCG6/
0hUD2oZ4gmWvOs9AdV71cSmQ9NAKEqaXtO4bcrunz85rZ6IqiiGYj2OgvUjRvkVS5fU9PCFBVmBi
5anJ2RWFQj5fy6roTm4cp9e6yWOAtMF+9SphFqe8rMhGGNH4rv7QBXs7DwgEE/LFNBp9dGJHIm/H
RXAqqEyIYtLzwcuX3n2ouzjoL4j9FDLkhOSe1Ww7vZDNFojUY3/RimGpa+MHnHbrRfcczGH0m6jv
zYqoPcAfooyqE75vh/6uxqGRktJ0yVBTUcAH1/xJ8D61cZyl1d84vfnf0kX9TJyhDINbIlRYd6X3
gz7A3CEDrVuSOPp7pkkaAs2MjSQ0xTCau8TOGWmySqw4z6C4+8YijtHoZP+xkBBhHHMuU2rJsd2O
rSkPzjyqFntGOfjbxisEaUalu8P+9F5K3Nyu2b1XVmteTZLTyP5Z530drPJlzIz+NyvW1YNyyUni
bDTPzrraz2lKtB7XpsGojr1OXrbpGJbuPavI+T1LsBaESl9JAPTqN5kg+s7ul3knTVqdDYfJ5K2q
bYv5mhETuadJublCw05eCITtn6qpW1AxyBal9PMX9RJYSxVRDjFqaIu5/9WQ7XXW7i3IaZj1szTJ
gQ77lhtt8oZp3xdre+wXJ3heRe3ekxojn2noxRlN0bkzsf0wSOeLrk/GwHi3YxBU7Ikc8QwSPovy
rsaFYoZL7XnZ2SnL9rNTyjw4gGO0nMmCikSe1x7jKje/Vji/Wak8btZsmA9pMsR3fh3PW5+X3m/J
QoEX360XRiI18R82euGWpbJDmFYTN/KssS/neXCw2H6GfTAucUyRdv+jlx0Wlw633UYC3u8RGTh9
seG1eucw20kOflN0L56yileDJIMNrk8RWaLF89oT1rBVQGXtZuqn7Nj02OrX2uifyBSVZ9/8L6Jo
tjp87oI3JWCDRV87GPU19+0BQlMyMotXPBdpPhFKxSIaIGwnHu6WHPykbu3gVJJd9KqYsquNhXx9
n7SueV5Gb/7oO+OPXu3sw3TN9Mkb0uLeddNum1j0fkYxlgcwHvcCbNBH7JhzyRX34/bQIojskdCo
WwksvL230DUhhZOfcUpq3m6grybeNceFBIZ60005lHAaPwxTy/e5H0UkFie/MF4gVcAcy51nwykn
jT+Rakic2B8uXu+3K3DdaJ7Ue4YaJn4oOc7XVCj9OYoluRvXId+RqmJiFGsYanQHso0LqswqI17Y
OZYWeW06CtgnkpNIkrFI4FeeN1Z7zrmsUqx7s+x6FjvhRyk3JOxVs7VRwpPx1UiLhvlByS6p8Qki
OXPykOygCpGAtofXIcc58CvAaKL1OF3gc9UDXdQqCT2K0wGXKd3z2l/RiIqSN4FFV3DP/UoUwKZx
S4DkCywKq3SjlTyehOqXdPbIX0FDnwQ8ZvP3/x8w/L/kF7sBKdD/bdvYkMwQax67ua3Yugbwxx3h
D9/70V+CpAk9qbxZt9aJD+dH1y+nWhn/IXL9f/ut7f/7t6ZJM72yrM0TfmL8k/u+HL63wspyv+wH
ECYoV1EoeWLE8dg7q7vpjbn9ZrD5l52giYgZFKrCOiX9eE+v+8499x/S4f+3j+RLTLSOoQhhWK0T
vQ/JBsmzKHBHfOub/Lre3p0NwCoLT1FTxb+cQf/0eNS/+bO/RPMjyQGF2d7ISISEK7sxj5n45qKW
/2envY2H2UIiOqUYULZ2ZtnkNfnqe1+m/BLHj9fEz6VBbgilIo7AIoIU/N4KDHnLAv9vp7LqWlJM
MtnSWpOt92Hn+j982rcf8D+Eu8svZ1KZjZEaudeeXEAlwcSJhdeUgUOUkbb8zaVE8svpdDzmkiB9
/CVm8c9uq3uM89vvPYlfTudSjH7em3V7KgP/Z6GaB4DIf9/70V/PZmcPRcWc5MSdem/QwjXT91Zj
yS9Hc+lGhfqa6ZPB1gZ/eZC6+N4Whq9L7UeSUokVSPQpYQHo1jFvq4iCZP7eA/51r73XmkbHnHzh
2Pv2PWhRdwRPHr/3VTpf1gSlPSB+74/zyZ2nu95M9kaTP37rq3S+nEy+ybVTEKCnmlqDXWc/em/4
5if+5WT6NmmZg9lPp7gvuh1Umtx5nba++Yl/OZ7ZZBINAel2MnUeX9VC68qOh+x7t6bz5VwWJJ10
0gbs7m+hCu3o/o1j+c3f/MvBzJl6qFkRryxTMJlANPQGlVP8h9fW7d//P7y2nC9nU4mqpZhcByJY
vQH3AuPaODW/+ZV+OZ5+0KcFEb8Vy5I8nC3JWTnN57cexK877kXS+8WUqO4Ec4QfpSy8TWeSfve9
n/7l6nSSRZLXTsw/L3ASVUTymi/5/L0ryP5yPFk7u1qyGNtTbJo376ZHMVuQO/a9X/3LCfVNuKvV
a5pTUq8+qTLTFcGqCb/3w7+c0ZrAsNykXz7hnCo2xOhEJo7wb/7wL0d0LPusGicut8woX4hCoous
x/+061r+1wb3/+FJt7+cUfyOhq1zyQeDofzFEvm+ccY3JHfiBVuWkpqmaG50v3dsvfW0NAgQfb2e
pR9Ua0T4SvKG+7c45hLZzIv7gF7nNiun0YFp6P/IBRwM3nG8rWdQIVzIY6zmNCTQBPRKYMRWGoB3
BMmV2pKnTrMLYZ5+ewuzBKy+G3p//2Gug+K+NEB9wTyXK9al7OSRvLZJU3EsR+c5U8F9zjq3cZ7e
F50yqFoLIFRavbXmr229Wswvfl0X0eAayQ4GLYgKFdzGwu1jgRdrVyajCTyfTkcTmlbC87BoQN8t
i5dEK31e/8q2jINdqrnZ4IEUf8jL9lhhIidwIaKrJwce3ZztfQuQcsa23TBxykldTrP7oIvje8Jj
d0bSTz9ybWEHHtytZpPyDvPLnemrjxW24eiM5b2opz5iXC/oz5vlcwmoDFzjrmLK0Blx6x1MQXoV
BmTmQ352i8X2zIkUlGWCVhb9AnRYQ2thbK9xszmbKo3PWTJCNzd3ZlseaVzr58WP470UJMW7eD6u
5PzhA9XwsBPxmY71MEn7YfLlHNEEVjisvQXr4xAsYY0ctUP+GUM3D8r3PINBzAaxN+GpHgrS4Ags
vLYBmcNVk7+uZeWHVGe1jhCDD4T7vLRCz0xH8BtTb26D0i/0ljDyBwfLWghBTTKYWvSBkA32PhSp
fybCdAbJ0WeBMRmjqAzNJI5Dn2+/E7b00GHdZR8Tw3twbRNHTu1FwIr9GyNF2J0JRZQFGaOJwY85
9wvBzRlmX5LqQlKAjMidERZDbOgYN11L3fl27y0o2U5HHDma9mCzuaDt9HCOg+Ha8DDekpx3fkCm
5d5XVFmETs0yrCZ9YMZ0npP6dR703iz8sd41aC2uE7jlUw/WctbSuOTEtu56orXD1Avw95nkzE6E
Mt9hBRzCoTNeTfCpyCAyngctZ+Qu/ao4ITz5ew8Tiutji3eSPdsl9mi3NwjC5wNtx38BUva28ggv
8JhBHUf8g9sOlXOTuH7F+peVEO3R+Ls66+MwsKPtIUi8nsz/XhHEZS5n9F5N+HnNEUZetUDONqZe
LprNgQQH6W7FTIxUhtg4TPYpWUr54YwjlmHlG89kuLhnOTfonQQ9V+8z0Uh8CM4con4G+pmkp4tk
rmG9xs3IVpDmWNiucc7IP2bo0xvRaAUPncgRW+b8TP7dlsyvo2sDwQTLFPU3MAMvqLnrpNqMTpHz
FWi997OEMCnCPQgX4ZkObz44DGPLY0FsVlTN2Wko7DtG7L+8ZPKvZm4RdTYoTrZe2/VjzcqSDJEs
k3v2ZFhhM7NdfurSU2XY7j9WgWjyWMiDZiVLgNvClV62Rt2U2WdpIfJvrXExIsLNLzILLH9LUD8U
5zp5OxCkWGxr3d4qq59pygYYIoHKUCLu/zXjWuSEG3VvWWYUB7OvkQgxR5+nNX4rM/dmplyn6t5h
9BNZVXMCWOFskFQdjLc5VuOA2OIw2RAyxWsmdg5Ycj5xE5tvgaCJw9/B+mRE8m4rSPcDmIU1578n
416SCrNbZi2AVtobCegpIXY+1rHXFGvhzu+Vt/ULRbCUlyi+ixQnqs6M+tzr8h4KLb6w4+Re8Apv
a4aAti1wMgCcsXhnJo+P14FJ3v4P020PdaEOPGDiPsHfFsVeSkJ4jBawADU2qgKlkR2Rc7hiOc5x
t/5payjCoreLZ2hHC/R2Tj6YTxEf5i6ZCFU9iovRwAmH8zigppdBM/4WoCOKDKq6e4nV+BfMU9yR
FAlZrPku0UfGUyIIcNR8pdtu8NYnqoo1AuRo1y3APIQjUtjvyVE01JPL9kKBXcuo8Mtpp/xp6kGz
AHgqsJq21i5YIUHSQNXsN1APw4xttRhYTGk7QwKVpRa+GqdxA4L0g5/MFZODMXTZe2nYQ3OahDPp
cIBXPefzFHihHQw/VA81bRO7f5qqGfi06H2NTuMOnyNxPWEdDCsQkyNfMO/DUw3YdRGWqy1hQPgv
SfTGK0Vgk2n6ZNMQgnYIQDv2a9Ek56mcj5M01QnXfEoSQec8FJ5RbW2X8bEIjGPPxqidLYleD3WV
PDB4ZJ3X6owzvFJup5HLhpypCVzvTpCx3/302OMTFotK9rL1CL8L1MuUlua7wXcKBVvhTSS8pXFa
2b6SdLaOWx/10t76ueV9lFOAhNYZhn/tqvVAerk+OBJSbmFZyr7L0QYIUC8+kyKF9CAVtf4/lJ3Z
cttalm1/peK8IwvY6Csq84EASVAU1Uu29IKQLAl9u9F//R1w5b1lMx32zYgTjuOwLRAgsLH2WnOO
yWhU/wRC49xVLWPRLk/edZUZHBpUrfraz6V6rAc3+jq0XbFtcMP7OSsyVJYqttMNRU3uxUnfYZJK
oMSkuTZcKz2agT4sYLnZnaMzSxIP+Bm1Q4S29nMmJuvRbur5WkkLZrWlWaCfNyZt6wosm3rRMVMC
jXmddsNyY6gLOw/mXaxoEYDRHNHJrpa5nZL5gtqJoa2YGq9Q85Z3VqXjXHA1HCVFXcpjFE/A3Ygx
629HLMIPFc3yS/w+5SPWwn7bmXr0hIi7pkLo67HbkaE1B6iLpuoi08jMUjU9Nslmk8zj+rhkEUrz
ajPW7J6VxcDuZMQKkgN3m4QNyRPWrPtjZZxGsNKM2zHxZGP+aMhwJNgjvGWgomhY/dp8L3iVUthB
dtJ7joAOCYFb0jyGVGIeysvyZo5SvrnCVv4nQfY/v03/FX1UN/9Tbcp//De//1YhY8GE1J399h/7
j+rqtfiQ/73+q//3t37+N/94qAr+O/8rP/0Lfu4/j+u/dq8//WZbMvqdb/uPdr77kH3eff/pfML1
b/7//uF/fHz/KQ9z/fH3v3ChlN3606KkKv/65x8d3v/+l6Ca/s8ff/w//2w9xb//tXmFhPP6/iHj
83/z8Sq7v//lir9Ztm5ZqrAdXUCZZ487fqx/4jh/U1EqGpZtqEDtrbUVSBhDF3NI62+WcAX8Z+42
XVga+yhZ9d//SP2baYP+dBzkOK7qiL/+70f76bv53+/qP8q+uKmSspN//2vdMP3vfsE2LMxM/HgC
3DWLD7J+tp86hhF8+Vhxk2Ahu2Inp5lCNNZtz0Los49Yz3Y/XJp/Hv/H463bvx+PZ7MPIXKHEsF2
NN05T+8udS0DIFxGwYxjxcNIHT4YQ1wc5mVIT7MTq5ciz8M/7BbXjdv5QTXVYu3UHSq678GoP7RF
hSRmALRUFNDHUC5lnsW+VrI1UPjfP5zfOvc4O5ShCjyXuoGcmgiNn69nOcBpry2RBHNfpJfuguM1
VhFfhWqW7VoARah9bLn//n+xo46Pv7+8Z4d3OElHFaaqao6moTQ922WavH/GnFZ1gCUDhUHOLL+r
QHiJWCq8jlYYo9PFxlWaOM1bqaML/f3xtbNLzQdAT2YCZzds2+LXs6ZINg4YZ5klB2G/fsmEDj72
UklesiFBQTInC/bhNjaOyO39KG/6fVOUZudFk7ASb+ikdm9b/bR3tH78OqJ6if7Q8zi7379/PgLw
sJILUxeaevb5kspkVcnVBq9v3DP1LAdfmpMVOPkwbXETKTd/uCBri+mHG2I9oGPCTTNtHlhQymcP
mNJ2DiyrXgbKwmE3htYjxOTMLGerAsO5A/Od3jHb8XH5h9vCEV24QZE6XyKbyrrt7z+NOHv8ALno
qv59wdF0TTPOH7+ityuEn2EWDIIZ1YZYD+qQwRbyohGIgDa4Y9LLoXarr/RB3i3WlL0cIcTJfHW4
9KET3+lLqL5Aa2qRgVJCAC5EK/bEtqg+tGzZoX/W7GS9qdOQAo8OD1zF+kIgSAOHjSSvHNxVTgzj
gA/X1gr15feneNYBsb+foisMRK7fn8PzJxDAocZamBSBWQO7o3GAMBaDej095kjuPQIdp6fKbZgh
z+xortS8znZNXtC+6w25JxWoOzCukm+DZio3Szfl97nZqy8TEWHBPKT5fZpp9bNTmeHBhrX2rmt5
RwBIJ9DEKSiAYLiMKkQ6pPCGlGq7oc8iYZgOw7aJ3Pz+96e7PtA/3l7rF+oiQrc0dsWq7ZytN7hU
w8xR4jxY+gWJJzsqD0eS8oem1flTw1E0lYdFaLqF8fl82uuYeHYnPldgZ230VUGzWIedPEAJMD+c
jNbQ70/qfBH5fjjTgS/A2wK80Vnb1p5kE2PZX+GiVXRa7R58sIkabRr+sBz84nngxbC+YbllLFus
n+SHNwNM3jICKpVjTYqiEw6J6TG11BzNSCMvej3J7xHdJ3e/P73zRXo9PWhQlsEyxBIk1j//4aBk
+Lpq3pVF0LHbeCN83YFCkGFxWmtdDZ0qtKgn9ID1c9aRJLdpTeVPX+ivrjABP9QlJm0L3hQ/fwTI
mnYKIqAOYIGDZmQcyX3TlxCaca+Gp9+f7y/uHr5JR1PBewjhamcHG/SUplPGNhQjQX5vJCMrLWJD
eNuA2+O86779/njaetOfPRQ6ZRZAaodrTIn189lVpgpHwS2qQG2QaYJosU1sQnYFZweiK70c0myX
Gw0vlB8raRj5YYXxahYtULAhTpz0UJnCPRFMK9+Qx/dvCKMGAC1jqO8QTCqXoYEt+/cf+pffiGXR
RWJlZvN09uYWWLAsETt1MCcRvhmFyiS085J4PaN5+P2hfnXTw5dfS0eN87DODrVqImXDKVEOtbAQ
hNROPdIsDGSNgw8/K4+xPljB7w/6i/ODz2gI2xUuyWDnM3WgLU2GlaMMJr00dkTkhad5lFZQQmD/
w7z0F8+XDv3AtDgYncPz+WMVzw2M1roKQgCz5a5AXHVZwFraDhhFb3u0oQehw8H1zL4yL0eniP5w
w//qXDm6S5GOz9Fx2T78+ID3jChGxe7KoDAiYsA6zlDD5HvdJ5X7h+HTr251S4NF4Zo6VsDz0pYC
3VoXSyhNvLMuplKXTOmgEG8cddGfIiHt1HeqBXdg88ev9BfXWbN5yiybg3Pnnt1HjZPliznSIYL+
O+wJ4UzuYnagjTfZeXhKl/m7F0gg45tbtpB4Eai2fn9X/epWxoBo2mAJTe1fvupFOuFAg7sOjFi1
AtRlFshSQm2qRN4WkaLhFxXQsn9/0F98vayYRDqyPbNU+zwZ3tFtXSXftA4i8CdXIWgjiCqiKWKi
PsN09/uDrRfxbC3TXOxnKuWjZbNL+/leqtkhOdnowL6hVrtKivZxkH+sUn9xkHVApGq2w6LAsOjn
gxSu3poLnbSgi6YQJ3OtrJEQxHv/+y92ofLeQSFvcFbnVy6Xy6DUGOiCibyWpwz4u9zUtUryd6aX
9R/ujV88GoJ3KXsqmrpsSc5OqiUTa5hgLQRU6GJfkD8gfPz/3X6hj36MlUYheKEaEm9UrH9rbvu9
BhWGbrrmerI2K8DP11PBpoirvmyDHBS33w7Gm5Ly1vv9nfGLe1+3TJebX3Ptf32Hu4ra2JMKT7RR
TG7DhaJhiSZ5EXVI8VEZjMkGCMKfipdfvMx51l3D4sx4VZ1voODCQ1bJQ2wiXWk8ldms3DjL1Dw4
epUCpC/+9ISvvZbzB0BnJ6u7Bm8PPHFnD0BkAgLNybAOUl0vrADCGHrYNFHiTx4G+5GFAbpr77rj
41I7ISa20ZWbOKlgDkVm2nzWhpbfj6lgF9CWsw3os9Mdn7CpN9NIqP0zsxuBj1QQBDqncfWtHjdD
UKFgeaBwqb/8/kv7xdphqBRD5vruVbXzdxOzEtkZpVoFolbAPNcEu/p2EypfupS25r99rHVh5MVA
DjUosfWz/FBn2sKpnRkebjBaSuTDq1x2C4jrPTDTP7U9fnFaoMx4AyGk4JDnr6FZbbpyFnMefO94
SNWePDV0FN8I4/QPhcTa+Tq7IQy2drQZWPEtuIrrc//DaRXkdo8qoahBPkXsqDtYCfQLoPhpba6+
rFZ30zdas1quu3zm5dPPjvWO8Da/x7tbZl7OfXYzO8Ny2dl18Wgskzbgmq4SL66U6u3334EQ//pp
WYOotFWhsuhZZ19CY8zSnGMaIsVYktw+6vVrbufKZS2nGGtkkkRvvRq3D51JrMEm00KFoYpYbiM7
bq7ThYDWmPyNW8xDmVeQZ31X5f3gx1YnL6xkcG5HBxCrmoy934akqoxYZv+waGvrQvnzK4gNJm94
Cho2m/9Szmj1olCwOmVgwvPfgEVway+l5wwzjGEXgEXzSoGv42ddPHpqpL3Nebocfn8dNS7aTx+D
pgX1nLBU01Tp0vPVny2qxNjil4o0ouS71snxKjdRfD2WRqsB0qm3CbSba5vVabN045OdgujZmG2i
+uYUJ58iq57AjONspB3X3feEKfAwpJ0PTQD8ydymnqlipcGEcT2Ura8sSb2RkblXRvMNWBIULriE
GldZDndNHL2Wc/zIXIXbS59IlHX3hIdhzFGQ6uDdLz09O6p4JSEFeWCG/cQFStvEWyMuAaS2lxF5
i9iiH9UJv4L7IibVx2LGrC29ndG1McFZDtWS+0s8PoP/9AcX0jZNjNQHB3NwUky5mdrTSiFSq22e
mPxt6tHyatO5lCLxMBMeukT1yB/adl0DDDI/YE39ILNuC7Z8D7jhgPVua9rDs95JnH5UwzQvYoYP
AHGBeChbcqiTDYBBpofNcTKLQAV3tzXacCNBxvlq2umeNMyXXqvoByzug0FQalbe6BF5yGyXFnwU
myrG6NtpUQAWgLl5fIdqF2xOXj6XzDLJnGD9Dd90u7mdZzI5TfcrLQ2/FoCKTeJOwncgblzE6IFI
rkMMsQP5yg6hZRSJ4+C0z3gviAroaU3l4wrA2yspMKsiwSNDQB3Zpf0yH1sFxN8CVmDsTMQ99T5p
7sb6CMDu62C9G4sxbECbX6Nk3bXzu1ERwu3QmvYsROhAAj+c/nMR+kUvIafNwgchvc+JdIXeerAh
mULQPSbuhBlcd55qjaGMS4t3GUGsEy3I5pKojka7y/suIEKk2Q5V9CAaa8ddDNDKgJVChi6BniUR
tQt2dhKgwUdc5731GHE7M4h67FvpdUWNYyU7FMuyk5b2rYswRilk3WhTeGUThsDo/rHGKividtqk
NokRSkSaPQ5L3Uq3UyGfFVWQbj5hxp7VF7OALwhOxg9D2Ez1lWyJ1aNJq7iISMqNkipELvV4BM3L
Rer7peQ1W1rHqMO3Mbm4ucYJ11B6gQ9LbHQK38F9tDsVO7Vx70zKKnsoT24lKzimoAVX3L+dJFtd
b5+NrPrGLOIEZ+VYEonS5W6MbKM4JnZCvK8B+aoYt9PqSWaZfARMe6+Oxa3mSoBRzX6h5vK68AP/
r1e32lbreLa/JVpGEHvm10P6lKpf0Rp5GY9Jgud0ToYnrD6B4so3ndfGJjEY6DXxp3TkIYQeoSvV
ezyAdAtbH9aOH5PJow4t2NLBIMSNzNa5v4x7QqOs8ABQs/WYHbRHuOo7KD0nkqIe3dIm2sV8yM1B
h4lscrKsIG7DzxD7NEejDrK35K24KXCtdPV4qFTHFyPTX8M5qPRkwa3fLVzAusmOq+SvdxJ34xAQ
4MOLrJ91kqqAr1YxaC050XakasYls8MLeALi8SxKC3hzSuYf+UJlfZcYGfEpVurgsyILK9KRq9TA
SmEtQkGm9mBOAetu5aJZ1n1uJ4XXzNUVJu23QR3zJ3gDW3b0u0Z1X4llugTKctfI6pZupmV3ClIZ
YwzSLqr5ePaeRJpNVnaX5UwIedSxBDGjvS4z9v3QmbFWaw8MRK/MmA9cR/BLg77B9tqXWeUDLd1Q
L2+SOr5Vs3etwnVcD1+lqwSyn27nrtvVhf01ZVkF4LoJ5+pbtVAAgIQD6GkvrSeYon4xF1s7zMII
6/2axdS2+XU+meXORS7gZQXylI1eYBgFVS0foqFtoHyakbhOIzbQ6OGA+cAfoX27b8auejPjPFX8
KlwD222XiOR5RTUuqQ23NbMfNaMbNnbP6S0GKYmYnYNQaHI7NRoCoFCp8vsEE/q7U4c6VUqaDx+2
XO4W4uJUjdQlUO/LNp60DTRdt/dqi5BkpBzLqzq1yoGcL0CgWWVf5QLVQzUP9YO5tO/YXpOTXrvE
DUsV1oDBIOqRRzRHu5DH1gF6z3BaOab9PtcW5wClJ7+OkOkFQpnh048ovx6aak6+zqIR5qZSEyuA
zal8mkLWiHE6FkM1SxBKmcnKcYEWdl3i5qN0McpqSwIdLsYaesKuI/5vgfOaAsruV41VaBN8AYqS
BR5i+vAKySNDVjOYsTfB5JDVZL7NCwcnHqaYnxFZJAeZNgpBF2ynid7S43zjtJYJbVamuMbKvKM/
PzxTRhffYP1NB8Yt+mUO4f3JjWCRzGbfnawSohQ4x6zmOyKOqzDCe2nzwEPjgyFiLK6xEwYms02K
2OZaEicG141kLhROwGE2hitd3c/hR+9iVZXeNCeQ5PC3ew65ODdKU8pLiJjtl8RC5EbeQHLhwNE4
KGtaNmJl5zRj20S3TAjbs2Uo7WEhOQJTscX7dBy+2rWVbaxCiS9S3XxP28Hchd2kBwWqKJ+Nwr0x
wdTruiIo2RTcd0PWPpgppnpSbEkVFRUME3Q2AwIRFWV0pOrxVmoWr7O2EW90r+RtrGfNZh4MmArG
Ig4RmSSPmqIp24Wm5iXM6q1VpA9LOKR+n4zdBaO7FjSoMuZ+CQdqQz7NuK1cMiASkEowLbKp4SJZ
bhLvSNabd6GGIR4hOGq9KGayCVofsjTg6qleIRYA20gCVTsEQK5cMzRQEnaK8zY1Cbwb0EI7qyTF
N5tCYEdlrMGlJI4nW/Losl8a1bfJST3FMWHbOCjzwY8sRGPLos02DDbVOeqGADWUAD7TBtN5GcaU
ur10ALnVfS9JO8lXRFoKooDFV3ly5vjULeHyBQlivZ+mRPtImrj8DCMzesSwWr0tzW2o2IItH0X0
XiN/chfWRnpNpmB9aZc4BVkwugS3r2VXHjwkfo9T28eCzOKSjPWVTQTKW90mUwA5bboYqZHvpAEV
rdcUsUWyAw+chIoLtEg2CQYmO6IRR/1dAw79w+oL1aNeDX0YGGCfS/FFwmeIAqVcEXR4uBeXTrQ6
HzPbGMncjgh7zqqqRq9ZN/ZjOCr9FyOj4xeVljlsyQkqix2dlCGYOjF/c5BPSg8asw5HUW2wQdaD
xTsg5c3TRLN+DZTYgFJZGNMtyKrlSw8xHuzBJEie7If6JtFBiOGvnJQ3LZ2TPYEx8ZaQ+uIJmJNz
JHy19JqWe803hgU4oh62maeOI5quAXz9Pi6TdBtSZK9ZwuAx3VA+KGaM5o+sKPCEkSrqG5OIOsWb
40HrScULjV2kdhlvc7kgTjThQCU7tsbu5VS4xU7tkSElUa0/mLVLqcT3nB348kSzq/p62K8C13eL
vtX9YOj6myw/pzFj2rwY+QdjKn1rJ/YR4Dlq5sF3U8O8lTqLL4nOthcDrvDyXLXvG61wjx12bmRz
FthIk4wKfLp6E75ag3Svu5oAKcDTzUVXG+gpkaP3X62xmE74/yzPHGLQBFEeFFOqAr3Qs53e8qKe
ibgBqdI2ex5bkH6K6LfLYnCupoC8ng/KjiAG44A+dX2DsJ18GRGU4KpkUnOfgEbMvuYKAcQZQNhA
M2CzcOPjpSON9MNU6v6kTLlxAAVXP5vsSvYMt9NbQVTOXuLZv4enAAmfeId3cjuWJzC2+bZpgAQK
kd/2tvEk25jqU0EwtoxrfQitamb1guIMrTZLOVNyE4ZnIzeMU++Y0UWh9xYYjgwzK1TU+EDsijpu
asZ5aGEXvTvWRps8lAQYZRukcdnlWi1cNzNJ0Bd9ZwKL5x+QdIiTmi8hzqPbxUgTD5CdtQX4yZvN
dDE7q4qZPIjRVndkPE4P5Kc5aISdYeuY6AlsUV+hxdPcjV1HDD3LpHPusQeQDMh8K1SIK4WGFdtT
cQv5qAbHJhTkvmOn0aiQtv4RE8u4M3Jdqmg8m+TWguHo50XcaBsSIiMqDbeGBUOJwtXPL42VvsHk
+U2n83+YiKGgqW2YA5bl0W0BZLT55TAv8h3gdhx7RHhEi4/Xp2YcPtKp8yM7EduJOsgrorz8zJVe
u6rx2z9Cdwbj3WnDqvZL0H0ntchZTKuh9yWYWWtblVZ/O0S1CBanqg6iQKoG81ccZ9ch2R4VD8gh
srzh0y7HtuA0FVnRKZvwZLND0lqw7fqrpCXkORTm3qzIkLetrmb+aOUr69Is7lQK2a1hEq3jGTDZ
jyxYH7HultuFauWIGbIJELiVr8MUccPbkV+TZHvoOhfuotMMlxE1J3tOPb+m5Iq2jAQJKpmq1K8N
/Q2gT/tFbU32JkuvfU2kowRdaD9pYHbQWTYoRbMcokEM2emQTC5VbIWxGGRfGpCHDJZ8IBkXoIIS
JCPhCppW6pchJYIYxwowCF1ECk8xb1BUwidiiO/NLPv3KCqKfRq1Mc7oNIPdYA7lrrEH/TrLYv1O
hzB9BQWO1sXoErvZ2yv7JJT3LdIMOK9iGjZVQQTmqM7OgXu/+hLrreJ3Yxs+TWkjb5WxwjWREHCz
K9ZLJHED0ishU8FOLLSz7Rht9ewrbz9W8ZKkjQfyBRc6QECXyWtWaSJoUZmcImkdEBFHF6pcXkF0
A60ma20H1kENNAKFvXBsoEUordreUeB8EilVvQxLyT4kbr/04dQ+2637RluBvGCbNRCLQUBWY8KW
RnsJoWrdAGJlgxAVy52ddU/KGIa7VCjJbdwTsLGp02jeR00xbYBIgl3ordHvWwQpiLrBy7tdcVIt
ScyP1TXbsCmQ2buRuYsr0D3I4b1Cpu3BYJN3oh8FTAGHPaH3s7YrmiX6AiI5OswFLQC9gKUTs2+Q
XX3BvnL2JiMsLzF+w3bVho5kXeOtT7K1tpssRJv8QrG5LYs6eU6AEl+wwzV8rbXCAII9eI4ldrZK
igp+akfaClbhshhMciuKci0029Oc9u2mbLsnuAlsVHSzv1BdtV5zbtDda1pCUJhGrDZ9ByJPE0Ox
HlO88+D4lAbMBTHhBo+b5noyi8hX7RXrlObYyTSCuvdDoSj7JdHBewyFfUodUjGm1Ky/1WVp7e1y
uu+r0MTrsai7GMPSFxTRw35EZLwV1fjQuJNg3l+biMaT7NRGODFlNsKbVVzXV5MgMcr5IldxgYp8
VK/aHr4FaYN9oDWRs+nImwVQVMuLhU3etzHRVewxqfSiZgU39c5E9MDselx/CFK1EV+g9wEXGOsv
CZtVfyLBYZt3I3e4FrZ0h6uAQAyy3EwIQbmW04LolKS8gnZGimpr9lsxkv/sVLp90OL8myaT7glc
ihGwomNwbDsmSKmWbY3ejN7GmRgFqwEM2wg9e6JX07+2AH0JzwRrLAYVYqtZ7nusoseOLB0f0WC7
ESYuTIVIUDcgtSAPkMrX27lGuwpSEk5PEQ/lJyHzia/PgJHTZR/3TBwTog4BUV25sCbIeuWlqyp0
vJS4by7amWo6HsJhZ+Nm9vnKkBXXCngss9MIXnX2OteUFpHmoNaDF9FIktUhDG3xRG3SzBEUn9OM
FD9vcSRkqaeTBHY3gWEI6oS1cCwyAlkQSnmuzdpjsYchHb2oTlY2TdtMddgzu0lWAtJrmp2C1myn
tJEebgwK+2QzptlwIgA6ubGtwTrSrm93s6Uv3KfWBQQmp/ShIlbXWmJq18BFFEBd9XBwsr735k4P
d4RPR3dklBJn3dEz6EBD4RiAH7lxJifIFclgVq3pdQDnIJ94uczhVoC6tq7yBs9VsaRXQ0mBT9DE
u9F06J6L7OQk5N6LUYjPKh7IXG3K+XaxzXwn6JZ+xTajHPOqWgjknHqYTarVP4aDAM7DFN6PzfKq
G4YXxsP1xpDql5IYerTbVY4uXCgbURNeL8EwBbkGvsSAUX1bD0CDcuahGxWiBDBHnb5eaPQX2iAS
NuYNJDNIHjztU7aNjdAFbi7SLXagb5k5LpeNZHTlVSlBHuCzko0x4OIh6694H6itdmCn0oMm6vRm
TKvKF4I1F8QpOcy0Czo05kVjvBhDRl5WkRP6ogmYXnBmj4601uBza/ZAc1roSMJ+I0BUXaMefHOi
GlLLkpC01Mb2W9ZgG2TfpAVubBgPvcmWt4Tb4Wv0zmm3FCmpMFZu8/pIlxe759vS6m4hEiKJHivX
BbbX05S2gfqMcuqucmcpHyEsl7xQqtBf4y8vRmRRNHRmlY68sB4sVOgzEQwHDE3WvnKH9rXrIyjT
7XSF2nvyFAKZNmbv1rdWVJjfsFY9CWMsL4cSrlMyE0+7OFNy4RYhllBb2n5GoMW4mywJcjes5P2c
dSPoP/aP3phDPd3UU5Id9XDOvCiKP0mFIE6hUKKtlmNQWuahuCD/xkjohdXTrtNjsVNJd/LTIg0q
sn63NRAkTyi6C0ifNJ887bNAQIb6hCBjXCqhrW3HJTyRLtTd68Byd6gNUEjqjupLyJXvOohqTyfe
ieqAJ8+NHZwUNrPymxSlGOJOVscvdjKNe9OoL3oSa6/AltA2zqcXN2s/4iS1dzZog2A023mnLq66
d8exuJiGyiJiqLaGDwYfpDspUTU8kt0JKskhV8BsPtPWZq9pVqQUhEwLaL0VIJGX4jmqmsQXukUK
1jAaF2SFDDcLWdJAniwQ2QLiUBCmmkO7E8j5Xi00w5vWvXwdRxWtPCsk3Y/FKyRnNCBUChgY1CxP
1GXop1EWkXueTWBicF7tCLziScoUjFq0jyUFY5XVL2ExTvTWAJtMxPduuz6JuazafKHb7humQO2i
JRVyT7oEYwNEn9dzObmgW1OwXCAzLwkTSTG7YdDZtUmTqezQQdASKkY0zIYyWuE9ii0Wf8zcEktj
NRV6C9PAZIM7olUjPlBTjz4B2vTbctQY0icgdAOBdHygZVySC2rTN8+ym9i09W0VUYLHCwMdY86Y
6mRLs1OrJTsgH1V5cTj107IGVG8oZqfIY4OX6Z7II+CiXUtMu6n1cN2UNAaWlSR39KwYDkOt7AhA
8iJIeDiV3MnydWvRvIiRzI7DjKQuyXCvrXHtU5irnogXY5sX9gqjqjyryQieIAKWHJaNYSTEhNIx
24E73DaLBbY7VGlPNG5/HHU3DPLRuMFP2tKlaSk/MeM8qoMBwlSdBGkcfaJsK5LzvjAnBwBnspOu
VKv5HNE8vFa8Hm9TBT+RS/XlVbRA9xrxTCesCuJradkZywKVtk64hEg/6ijCGxkaL/AYC+IKyZMH
S2seNGhAB1sB+1iZX0rplNgkZe0DxH2sNPriuaEPgVtI6ZuNsWwL1+meB6u3nP0cjt22NgzWX1ka
5h7bs3lP2zRbjW7NHhRKf5rQJ1/UcKt3sTDiF3r9QIjHFqRqI4eaKUcot7YrmbI5SXKlDI2zZ6cF
5p+K7wKOXnWkMqhgAtpgcw34IW1nGRdFsajUsJ3+SEuBFrNTiWMbW/JkkiV747oRs/sRg29bOdTh
2ITqnSV5ZNlOiV2UT93tEibWzTTjcSahrrk1I3JIqMXMo5wIaGct0PvXjGkebHN3Mgj35Rreq2sW
xUadI+s9QeCTbKhf2ptSTLwwWoZMHXXDRdhH8sTLmuGdE9rHBuoYUytNsQOCcopDqbhCbGyo2xfw
1sKvIKqqQ2oPYDqqSHvS6DHtMkKbCO9R456ldVjYIiN6fGlDxOZpssYCq+60XXGPGJElkWZVaac4
sPT2XmuN5irqW2ruPB2XyJtYyYCaL0prbdwoY1YSpWXyujK5W6+1hiLyyXydThaCCBCW+fSti1OF
hyfO99m8DqTCahmvF5Ikb6swE8c8LOuHVIsyqolyZi/IJAHnlTUcM6A9qRelXZ/59uIyP1kyTXsf
k7y9TKOxeFMLq3K92JrSm2EmncFTlzqxLosO6C5Gxiq9lE6H8IuEBgcW7JSIL0YyNJ9Yx0nNmLWh
PIrU4cU8pbajbJRShDcl0a28etlxX6o9QvFTa5fkbmijaQVNo9rvc4KZAhNj8xnNVeQcqcOsQNMN
3quTopFmAN1xUD1ckeWxtkpguAlJKQ9KFBtPLvmK39SyJlKuDKPUYQ1DLjOyVL30kiyKpRj4uH2q
JJdRj/SXGHn9KSfB9dMwDPWFLxlgpEjcdjsKhXj2OK2JrjWcyPFcq8sBYusKilB05s5OsqWjf5+J
IIx1cV/nrbya4e6Dl8WFXm4igXcrlgWyhVHtACmrBk1yP4biuwndaHqEaoB2vqkKLBvG98+lhwDi
JVG96Y4Cs3mW82RCos8Gfq07VjxSrDgTzXav8bWFhDTEBLg55OEE2OCmxyoUubofCxhDaUtS60ZY
fUb8dmmr+gbZZyLvUybHAXzsKNrbBYoZ4rpieT+kdabtjCI1dkXKfN8fKj2/Z1YZZYfcCVcwAANY
3VeZhiXeUpT6hhgLg86G4KkP+1RvfSmZtvJCiNHPF7NGOI0TFkd7lPl946QENfYFcQGd3XNB5Cy5
pBrKU1BtZq0ZO+7SVNuhnaCygDTHV8PoivzRiO6GF9pLfk9LI/pKG54dtKvUxq4n5vClkra8oH8O
Ma1I8yd1SnHBuqQtMw+tun1Yzt03OfbdFa7o+cIy0z45uih/rmjI8uMz0pJYtRGvOED6eeqjJjxN
FTcmHEIDTbbb189WSWXipml0srFp7MJmSAMHuiDB7fYcvWlKlF6acypJjMEeMmxbi8aTl8ZskIim
GaAe1sgQKmaMc3VvwxhPvURmJCN1CSjJTRSaSFYkZLwN2X3JZU9r/ImOQJJ4bVK3LBa5nF4r12we
UrCk39KBYGladLryqggU+malNw90NRU2d3Nl+YmT6fYGs8v42Kp6+6VxaVhkWuk8sWewrmw9mogb
ydxT1VrUB02+RoCapcJAUbJeoaChHg/FKqDLa8KkUpjJJ03i8lcnhbqyYyG94jnoCm+iOZvhZcTU
u9G1OZI++aQMD/4Pd+e1GzeTtesr4oA5nLLZuVvRsmWfELJsM+fMq/+f1mzMJ3PEJkaHGwZ80LBZ
ZIVVVWu9oVFMxduiDSg+53EUoFpeAwYng8XMKttQ/WqSoceetVAYiAJ9CFsvxZjBRM/52AYwNZSh
rNwHwHbsuySDk1tEhvETRKL+bOGTdGfVqRvjtk5e1RZ6Fv3IeJMATbAvBMw2+AewwtpXpUiYBJRC
v8dyrf/SFT88+bj9kIYcOsKDWAOArwUV4ZKYmzlldSy+BmoMIosnzi6QxTCHXOtoyEd/QbmCKW9A
67RxT2AQ0jdl5Aod3dBpQ00Z7VQ2QeK2lpTsyFF1T4IZhDsRrNutQsHg0QvAccQdE5dtwT37WLQ8
DppRfIks068OgYZ5OJed7kIVRqcD/hhsFA4EowBfQcg4mdUgq7eco71wk6nIPq9G8ojP8YAQy97I
crnay4biP7AVFbqDhaQb7nWkjHelCTf85LE+klVHieOHHzO1I6pXN+BQ6i1erdEmy2OibjR4z1Sn
6E5sJof0toPdzKHD90akJt0x3LxhmBqwyH9y/OvldebC5qVYoTCFi/Cyvuuciw4CBTB+0gGH3Auu
UeOSjbHSGnVF4j2N8FBr6L7FikVauLPk8rFWho5SlBvWm/ASmXFc8jbW2PcnUXM9HIOz/CENUjjV
o1Qjb4F31KlCSuIkknEWt+jaDmddNEv6AAoIstxupv2IYMgGXCF9FNR78uqXDBWD1Cdxvc1S1FhX
ZZLgKTnIoR7f+jVynwXusXtRyLO9lQnioR59xoJNLkfaWEYupjTKStloPX87/hgR2zsxcG9jTSdG
BqNCnMP9hSAiInfxlSuluI1DgD342/gPJfP7tuhxpelgKq4x5m13gidRLOs5U6+SbKSTBmjD9dFo
kUR1jDQl05oKpiscYMRj+pNlTDgZwQ911Q5hu5VR9eucNCo4bItkSbc+5RoQOA26OaESEUlSwwTl
CyELpkvdFF/6XGIt4nxs3bYXryD6Qd+5hYUDh4Izm9OVGVayWqUdMuoJVOxNEKaylGtfVGb3NqoE
nAe9ONNecGC4nJIxbdzlXncOsVFuT5RC2bJqHb4Jum4tXiJpuLP6UNk1Ya+BUNKYKi0V2lVuUvkA
2MV+IfpD96SKtc65sWST0kwFqLsyxI8ctBBf4NjD5K1Dixqln5syFtVGzIbJ6VA+co1vbocCF9cO
NZfe9qsKRlfYS3fkqG4bCakXMxUlWwcxsRKEHjZMjoh903TVgdQEX6P5CnZ9pMaFXR8XHAETNORb
uyX83zdcjpDtzvpKPCJjFbk3oytBoBE6cmzrvkcX9AzyAPK6YOVU2sNi1P4N/v+fmNbn4LUEQ/On
fiNKz1Gt/z/jY4tgA+cJ2YgOBnmQvlR/8bEv/+ffhGwYC//SOVmJqH2qcDIvSMLujZBNYe1f8FMU
2bTYyzWOQP8QssV/WQCfNVjXwA/5N//hY6v/gnwnwseGdML1WTGN/4WQ/Tdq/aIdD3UWWPUErd7V
gps3WjKeer3bq13/KscJO4uCkykeeVR4Y3PjjuICPPVvLO3/a02GA/43htbsQs8LXGs4NXL9S1XS
733QP6ti+kXQ0cKWmn9LAvylCPCe9S39TTD4p50JVlccAt8DO9CfvAzToHXvWtJ9XxreDX7G9T13
jYELSWges1Q1vnLiQBaraH3/jEt6YrLbpuLDxViPrVgjNi8AW/8GLf/zUpdOeQcg9lK2lKD0h1Nq
li+WqckIVyXjAVRNsXo37+7+jZF9/91/g+X/aWGCWecUZUG0JehJgrsrjO4ErMhwam/4jtKLsf5c
IxNksSsP1PbNxNyjgLFqsejmgMFOB97skw1cBvVdP3H0r4xAo6wncB36JatyvytlPJ90wBv3dSuI
C731RjP5B2j8T3extt43ZHgJR5Eg705WbhRPapZlGyMjD+MNZrD2s6rdkKDggliK0g4NJ/FFj/1m
wyLVUicQheYkAFT5Vri1Ka8oEoYPXW/B761KOQDp4Cqy3WKaePCLtri/3vfS39jof175Avt+1zeZ
miiJ4tftKaSS9WLVuuxouSd+aeIBIoEJ7ZsbroltxSDn6DmXMRnAFDDVkuLbbJ9d0NLvXsCVytHV
BLRG40uGC5umQqleMxHJLYqfnNlI1Wt3nfrNlLG35/Tex6YTgI3V2mbfaaARJBkPQ/V+9JK1kIbb
wFjomrnVNQlkKHUZhdDTM+1wJ2JjbZ7DfHu912eW1ZRWo7YV9DL9cpYw1VVo3CZ+COi14XqcLkzF
mXg1pVNT1OguVlQXsONXNUeffIEZOPfmk5Djw5MXivhSIc+/Yr9hV5y/UOq0yqVgMPfik4gzNlUY
qRINFMlRKet1Q0LleqfPPXkSZiSIpJkcXF5duhfp8NZdoGvOTBRzEl4oBA4SeD3zWAz4SVz8NatE
20eo/Cy8+VwDk7CSWHILWE1Hv59T+TrF5pxSm16uUaK+u943M9uoOYkCaN9VeaHkxrERxb3K+RdT
B+tXhg/3qHl7qjNLatdz82ey2sXMxGOmdM1j4FnbWkQVCQRRjZiVbHy//ilzwzxZtk2WBPidyeYR
YBHMmnRLEmrhsDHzaGNy2BALNfAHrTaPideQO4jE30op6wub+dzDJycMIbM8vLx4uCvKRDHfrJwY
cPv1TpmZQcZk2caFFMCKNIwjkienoY4e8Eq7c4fi4XOPnyzatouR5QzIL3uB8VCRXldU7R6Rh83n
Hj9ZuYB0FFkrNf2YdcMulNxjSw3HltTKuf78ua6//P5uC5LFLuqF3NOPBSVoKXoqi27hzT88DMuW
MVm5oVjIXTpCNvBTlNzwg/pqqt13yl83SJ09DpVi2j6OJNc/Y2YRT0mpgjvgfJq72nG4kHdSOD/A
DF/rIn4IUwA7VTsufNVcQ5NFXI3tBRFNQ1mWHAsx2LRNV5Prc/dk3Kie5cHS6eAygT44UBmTxYxo
Ge61HS2FnoSDK7gpkoPq6FCKOYBqTT+39qaMLGoHF2YyzdRks2wZGAuAsnEhes/MrqmOi2WJtQ/F
C3ejQlAPlCORrBWrbuHpMz2kT1Y2TKEqKILLq5svafyiNmcv/94OC8F07umX39+tjJike4UGDXEj
u0/rM9vcpoMfQbp9YenNBKYpqxDdgU7GNdo4ppnq79DS+Q1IExyISDb3+qqY+4TJ4k6p5OMmbjFZ
yfdtvcuhhWtTZosZmasC69vrzcyN8mSli1antGrfGceaoisuMqT6suLl+rPnOkmejAJ8Ow8YI+al
rmnuLllJiRr4tgfK9bkGJgtaTkaf3IxnHEWBijOAQ2BYwG3iKvmMmDZKHZN17OeWMJqDoB9FGa3o
WMQ6VAcOfv3tZ7p+6s5hyCC7ZegtRzAuAuVc0lumF37uwKtNtuU2VHJJ7yz9eHH2Gn3he1YALQJt
gR8RCILrXzAzwFNNkUHxlFzNDLonUJ66Rv7eesWLLKXxJ58/WcZDFnYejoH6MUA22CudEMw8OPTd
9befWWFTsw5IokGWqLp+rLBnCu6Lur5NVMMRcBa93sBc90yXcO2CmuUSeoTJ8JoqpfWcoMLzGLd5
tbB651qYrF5AcagbNgyA6leeUyHqQpECEgHwzCXd9Llekv9exE05YO8X8BGt+6IB8CzlBEqftxrd
cH29m+bWwWQVl33uDaqe5yctaeqvimcqW0uPqv31p0uXx3ywF09dPDylxj1W1eLTCModUCWKtYif
xfEPUxcwhKp741sb62kKkyoGdSiiWwt+0qjaL36o1AtvMVFT+E++Yur4UbnoM7lplZ0EYImopHfl
T6kWmz0gqqSgOh1ihwkDIgAwpwpUllWQOzZWgBA/sexVtzjyDUcfbO991EDiiePROOJGVvg4kQ7u
XYC61gFq1GAD7wA/6wNGBtRswHNvi8VNe+ZYOBVPSK22L5FJKU8X4bkRM1rDQ0oXLhEp+RRks20M
HZn2IM5h9gSVAldnYRBnjm5T05Eo6T0LmCrwfqN1OrfFYk8/ZK17gC5/RrvWifzwICjnmtdCUuvc
A1TFHgJbY30Lt+ZOxyYTW0B45NdfaGbhTZ1KSOQEZlsH8clrodfUQGj3KMkLNzgFFgvL4k274YOJ
O5WPQGs2EiMhj0+4IJjVjUUBZwR9G0OVFKnFpJE3hI7KGvAdfWjFLd7FoHkxE/S/QdpVz0GSDydJ
Futf1795ojH5nzksTe6RCZJlmSykwxFi/4bN3AnWD3embdpweG1a3oYLYW0ubf0mMPbu/DY0kUuN
mpYSgAXP8ffoANHUvDPW1avyRw9s6G5S6Hg/Fz5sZl6/KV68a04qWUeZR3Pm2bj1bnonhPBPKtNu
7dfwZnCAO63gjylrf9cv3Gxngt5UVYWCmdG2WTYcvV591Lz2y1CrXxY+Z2Zyvo3f+88JoA/KHE+P
xZob8ypZw6m0qVbaykpZSWvRKVfmwiSd2R3eBvBdU3qeoKcLuOUYdh3kLONODTAa1c18jUZI/rnF
NhU3sbi4NaOFgaVZiHehKNyXgXbQVARmrnfYzEdMdbR8N6JGmeURsuuCjOm95DuK5iaAUOR43WQU
hK+3I881NNmukzoXWgU6z4l8ZPSDYI/5pVjFh9TTpdU4yjDsKNBcBBUitFuJJxuyHwDbkQo/Ze2Q
fEWxHDs+fIv/tFEvYnErCj5AUDcCM0+9vb1T0aVNbA+DgKNp6N1d3UviMZYz6TkNa2nVhB7cJ9+q
h8/dUqbyxZVQqm2pm/0RmXM7z34UdbNOmnFvedlCp81N5snpABfuFiEzqz/W5T4eKpgHiS3Ij9dH
5BK5Pgixb9WFd9O3S3VkBHpcDJq2qb/XEXwRWykj5RYZc/1EuOs3BV7B+1BpwOcolrQQcWY+SpX/
PlT1ga6kHMWjU2zd4l1+8rO7wCgW8rpzs2zSY40pVmKgJrjSprEIkW3Idp4ZqU7KPokUx5AvyBzN
hLCpvpcHEgif5Sw6gTRR0XWN1zmkxIU1OVfgmVow1Q0+nN2YZifEcEFsdytwQmvA6VoRgsm6tZCE
EHXbF75enwkznaZM7ktNhTSNaSTZSa9BPQQljsyPEGnJ795/roFJwgPQmm+Mek4D4QGV7To4+TJm
EqzW68+f2zOVy5e9m8tgOPsa7d30lMvm+BNqvbkpqZE5lS9e7MB9aQ9BO/2mdNpwysOAM6TZpocM
mtsTeGfJqdHt2OGSnizscHM9epn7795HUj21STVMfMIS9svQ3eaZ+Br12qkJINFd/+g3RdoPFrBy
mZvvGjHzotAA+GYnzHCceFNsQyfdqGtjIznZynT6lWt3ewhi2/KcbrGfdq63OxE7/s9RaGr3RPXP
pRzLcb52hrW2+SnZKGmvvHW2+t3a306nG2X18vTY2f4arRdbth9//WoWDkczsUOZxI6yyGrFysLs
VHRIGAG0hgjS3Utyu7n+bTPLWpmED7dHL0Ps+/Dkgdl9kQMpRcK8UReCxsxB/q1D3w1YCAktQEom
OnniGVUhzUBBRr2PxlfO89fff2beTdV94xKZRa+hhQa1sRVs1R5IobpuROXelBGhuN7KzChMJW57
K8IXqbgE2TZZt6g3IYW6tczPhfA3GfF3vdQLwwAuO45OMqZzifCrxYjCDAQnFxbuo3OddPn9XQNi
5cliddkj/B5cBDS+VPGczLgVrIfr/TMzi6bCzhr1T3RuG0ilgXJfpdleM+SFxTf36Mvv7969862W
qEVZpSv1+iRo0bqBZLhwoJkb18kRDXHAIoSHGp5EP/89ttW32kv2rhzKn5w309WLiQl46Tg89Z50
Bpz/O3SlAzip39e7fSI0/5/A9BYo33WOMRip51kcyGtndKJ1vAnWzM99dYOelTPuXmNbROrAqV/w
+lnVvyF+2s0qXLnreKUsfOLc+EySplLlxULSc/1QgRgForZNxXJh2s5cQUWgXn+N/UiCoaxx6zni
A4+tcdqXN8XYDj9NGZhm64+/QMOrqBpYHZolurcm5SJltj4q7kqOmgGGgWs6Hte9te7l6kIi8eMP
Fs3JYkpSvVBGhUOwa3ZrRR4PSbXkVfzxdES28u/vdQu3FzNRNQ/a+E338MirnwFmLkSZuYdPFlKj
GzweKuYRas9ebtxgU/v5k4vDxOb6bPw4ysCd+fvtc6Td1UgQMAkrdafvf+tj5XTGa7GYQp/7gslq
0hq4rD56B0fM5+6GMj4CHsELUYjW1z/g48QAKbq/P6CKta6EK0PmrQ6g7sgK6SVgq6ktkfrmuBsn
6HZ5wUsQd5REr7f58Q4pmpPlM3iGp0pVGxxFL4eMOuILlzTbqqqfjcxzbV3JXz/V0BQWEKvQ6YPe
H4+Cde47PBRw3hJQrMAbza5d37neykwXGpODdYeoF9IsVnj04ha/pdTq3W+V5V0UL+JKwutC606u
qCjfm25QF87aM9NiChvwMMEJS9clfaSEhzjqN9BpUOb9cv2L5p4+We7hGCttRFLiqPfWru1rcriN
Ay514YQ09/jL7+8iuBBGudaiGkNWAHJpvrUQyZTyh+vvPhOqjMmSb6OYHG6oG4fSau7TqL/RiyWX
4plEOyIhf7941pNHgyOe0uv9Le5jSId1N3D9ttKA0WNtPdZZeSNIhQ/JRFC3qCgs9NhMmJkCCNLA
K9FZj0ZwFpkC/TGr9yMUZqcMFHlXhUO4lPV9S2v893VDNCbxgFLLSNFuMA9SmyhbdxSqfdkK6d6P
yc1EUXJTuYigdcMg7ygjpHammMIN9qnqCqwoYlrXB3G2pychQjbrjLSbia2qOJyywnOsNGd9uZso
Ed3nTKW9lJeDJBEFGw4v7r7W+qWa08yCnoIOhqjMIYkR1HN0MsP+K5K1dot9cYtXQ3hLTnzhK2fW
wRR/4MEVa5s0Ho/4gqY2cGXEAXtXsosg+VyYmGIQsDps1RFf3IPa/2jFX2lHAQMtlOuDNPf6kyjR
lHqYV1AiDlH7ZGBkiBy1nbjx7vrTZ9bxFH8gSmFUYbVrHlp3uFNqa6+lS/fLufGdhIi66oTUgCd2
HCPZINVe+8MhanJpRQY2/WmWuA/hI9EedHlE3vL658zsefokdKiJJaJQI5uHEYBuBRNrQC70j1C+
GsHv6y3MDYf8d3Ay0MTAsbg1Do3XBjepUCL/ZkQrNTaWDjtzQzKJDQhi+ZZujSOumcpXXTFX9dAu
pFJmqofiFIcgEnbkpGCmQoDqnbbp+9WoFMhuqu1vNFY9WwgqEaUnsXBUUY+3TV9K96hXjQetENpz
Xxbf+lrv9xVMmu+N5eK9BANz1YpYJCa52n4ru8BCqgCho661BgqPhve57D0eNH/3vCwNVkAC3zwk
2vgo9C7XAmvnS5isfGpkp0gHxdA9xFxbRLcab7ADv1qLorURtWgRxjqzv0xhDlXeGIYRcadCAFv4
gXklKm5h+yCgkG4XVtH8yYYh2eqReUbmcnD6pOB6ZxbtSitF6zu8ZBSUofuuqjKO7lw8+X64MaJW
FdTic6e75UuGQ9LeAmhiBxIiL2WpKJh9x6+qm4XrEUmZVR01vi0Ng/RVbuJoZdTD8Kfh3LGNTKu9
10o/X5dSMO51TDg3BXieVW7hvJCCHTqKkv7TK6RoizMyqVQrhC2Hin99HFqUiu285NHIvcNAtczs
Tlezg29193gQi3cJbnqoKsfhS9bmqFz4g5mfNRSlUHJrEAj73AhOQqUVy11momNx7MTvPXywJquc
ov9z/eEzy3KK8mijoXARtCuPClq9IV87eAey+eWXzz1+Ei1RgAis1uv0A0Xps973r5YgfPLNJ0HR
MCP0PXx0tgX0F+AeQXHQYR8vJDrkuY6ZREQdMhPaZwj1thZKflZso7pHEvgRUotTGZAUu2LfYadr
obZB2bndhc1DNQzrEGWyrGy3wyBugtxEvLZYD5Z64wnRFsHH2/7CKkWzSvMX3nTuRSeBNYCLbuqQ
UA9CqmX2oI97oPyfOwJMwSGoKXk9Nbnh2KUV0meRXTdP1Ng+dwaYgj5qVw1D9DqNA0el4NyoHvxq
TY6Q6EqgxF+fgDMb2xST4bsNbEi3xPA42nXjfSwhDfnz+qNnduUp6CKwGi0ML48u4Hi43U+xDVdt
XCH58iNFI+x6I3PvP1n8XaMhyNqL+kEK0xujjr+WrbTtYmN7/fEzk2cKojBkAyFT5NuOSZatBvwW
bW2sv33u2ZO135b4bHPOG45SU6Ca+JLHCzN+ruMnKz9GyJ/q4NAcM1VEGDnZNTrAT+tBRNGsULwF
cuBcz08CgNH3Y4McNRq3FiAO6Vsb/lmkw2A/wvb+wVVJnaxagu6gSTiCH2WhGVBbQIixE6ROWqHP
bQmOFra15ajG2LfoHEqyg9dfvYvRQflhqaN/VIL92I/ytvBgfKNoJ99Zmhzrq0a5pJMo0iEQ5goe
WQQvRAs7UHL0y/UYVyjbStUAjcvOCrcd5K/vrlg+dz6y3xjfDWtPzMqNWEajY5lCt2H7NG91Hc1w
W1f9msxOGefPFuX/laHKceUMLlqspxSp0dIW+zEn2axoj5jZ644cxGhkollyqrQwOMaBEe4ULTWQ
dlW7P5FnhC9wKRMcAMpw3eoDim41SgFU8/tHQxIggSmuG36xCq8J7gfJkwFoQgMZbXT7EsgCkY5E
va9tFc/1Hjv0OfYhCoGHWG+NjeD6veNGSbqPmzjd5IEW7MRSpsTf1ugShmZtKwGqXFEWIlMbq1Wz
rZNG3Wa1APxcSU00sRNXRnCzQ/TvVGeJhRET0v9Ohhb/EeZC9WXAKXmF1qHZoSQW6jtBG4xvSCJi
7NDVw0PUyMPaSlvzxkj1+hHefrJBu8dcF0CKRTsn+YJMMGjfO6AH+peoDLWz2qLpjNZ+sovMVnly
5bFDE3GoEF0WUDr8GaNQVtnRmKGcloRnhFmiddlVya2UhtShUs24bbS82iWtS92L6AT4qJLTozuW
PfowuXBCZ0hW1l7RhDdIC0fk2IPsdxNXWbDDfTdCnM9HanaNe24GzcawDvijyXeFSdrfjq0qR48c
LOVaMkC3rpMhASsjwkEXuM5/K7oSxRycrhoc43GsOQvwlPV1nCWwC4fCb1d+GwqbdABCWqTa2xUg
d/qm64+KOXRbKS/aNRY1CAKnsvaq5YO4jl23w3lXN7NkhUhM8AQx1kWzoTOV+9zCNXhFhkFATW0c
u8fRGqp1h+oOGnKl0zBLndx4FFCMvVEsQX1F3Lh4iGsp2Ihxln8N3eBL5KrDVi6GVNvriDYeMtPv
V944IvznJdUuyrpvo6yPCFPw2beuQHEOAWFdvNA9XawnPATqV1GjIL6tRtTVPrc1Kpew8S7LheZv
OwQifoehAm4+G81trMhP+Hl1n9tXpuVwdNgb16tq6SjnHfchrgZeWa5dGQ+B69H/skF9EOCUS1h9
9wV4HMqNGggYmnhVZvvgYA5BGqMzYBgdWjS+u1DzmNnBpiXuBKmlwhu78NjHjfczkmUB2Wnf+BwB
gETr358R4J9Y9IGUHQs1umgjh+k+auqlWt1cJ032GEEzh2HE/vOQSFsdhyePI5As3fSIRV0fhZlN
bFqt9gclRR9aQ+kvvZNJ9BXWOVy6ds89e5JmG/Mi7pAWcQ+KaDR3Q5S7v3vBFfEC8rWFM/5MsmWK
oUF+uw9zdKGOFTJhTtibz1WOpGwl+btIEm5RLt7GevW5Y8UUUmOFUqzWamuiafOse/oKaLetBpzp
CjhKabW+PiJz8/Xyqe/WRYIZhj8OiFcnqTUeMsyu13XW1y/Xnz7TYdPqPhr9JJ9EbvuyNnbHRvKR
G/RbbBQkq1urLA6ckOrBNqyk/BSTQpxW+hUjMwwt0cmmFs0plfretqTqtcO4por1hT6bWSbTen+D
GLQrIJR09OMu/6rJ3fBYIe1N0Rx7IwWNo4Uj3wyqSnxDJr4bHPZZUtWVFhw1w3S3ALTrdWkYCqpW
El43YdwFTyBTrWPmpuM2yVxv3ZZl93B97GZmxhQTkEpd73Zm4x7kjIt4R0+6FvWm6w+/pJM+CMdv
19x3X4anuZqUuIocZBcdG7cca6cTy1+i5a5akyY5bYadfA4D9/f1Bmeiw1uu7l2DmZ+i+K0oJrqe
Zr6DbIO7EedREb20hVnxcX9Z4iRzNgyRUoU90MfCaLJHRCrTQyMifHX9/eeePlmn0TAqqdwY/VGA
l91TkkVUa2EsPu4aS5xs7r1pFgBo9f5IRS9nrJF/rd3d9df+eKlgZfx3eKkiDTalLPVHczwn0a9I
uVHL73n4qRBpiZcvejeoYydmqFTE1tHXfg1KjqNZyDE5stsEfSv/6/VP+PhqhAzO3414bd36ljX0
x7GN1wkhyzRPGhYbAyrIvf/7eiNz/TTZ1+MqlbwcIdaj0aCubb2yqZ9k9TUwxIWvmGtgsrW3lYjA
3sj8wa12348a7lV5dSqj/BdZpcXc64er2rpoCL0fj6FDThotC6AV+WvaNieLW89Y/2/umf8By/yX
5k/r6apMaewYt+1KwPcGjWTPXziZzPA3kMX7+91bTts5IJP+qG7dP1Zrd+fsXDnt2vpTfUFx5zFb
Cuofhz7Tmq7kJsS3nH46+vtatrv1eDI2qKI5qdPbqNWe3VvOX7/MTbFJt8lCox9HD9OaLPFCxmca
RCsfF7fxptJRQxNT7en63J3tusuce7cMMdJKRLzziHyYRG0UJ9zoe3GPosOptIcjxhwLYzT3FZPl
nviuprgdEyAgA5Grz1a1xACfKdmY1mSRoysJIqji5oe5VXgTVbl1h5q+eYwVyrFjo+nRqg/wp/Hl
Vj3HhR47JtVNBP0H8TEXtWZrlrV1itoi2FlWoX6zIhzrKO+mJxxAsCLtcIZBU1G5yUOuZlDbrNpG
Br9eKr++7cr/vaH+l+soolReOo70jWane/O+f3bvkxv9YG657Kyw8UQC4Na4ae1xJTrR97qy9Y1w
qL7kqyX/07dU0UdvMIkwo+izaxe8AWlZh8W5EuzneJ/YmX37Zf2wD+yf8Sa97e3t6fvL4EgrJodo
v9xduC4X4G8I+jbYICO6XuIlXabFRy80iUZ60nRmV4I+E9WN32Le1z5J8tKFdQbLbFqT60YSNYJZ
6Xwurnvr3kHffIcEky2sfte2QeSo1yZI4siB4MwCEBd2vLlenor6iGkzCILKWutW46ZZw5k7Ya25
UfgzrIdVt0KfeBXuawcFZBsp3rXmNDaOaHZlkzGBA5at8C0/NK/Wj/BGf3UtWxtsbeWv3YVFOiO1
BKX172jgq17ZI9zbH0tmgXTyjmiYr4wVgsD0SXDytvlaB2WNT9Tac2AJXA9CM4M9hRrWvVAgXt8w
HKysDJdFODW69HT94TOBZwoZbBsKhe5lcTUqav+3cfvz+nNnKEaI5f3dV6HbYFcY8eD21fuK8Zl9
mUiK09wEO3f7o7ADmyO93a5wvfqjHC4jdehOnMbP1cL57O1e9MEimcoKmWhHR67JG2i07W7ldbTz
4aB563rnntyTsSoczALO4ga2wTpcC467NtfKvt5gyvRtaaW+3f8/eovJ8QfYWWqwvTOr74d1t81v
3UN7Gh2JKBIze9ojSlwP8l7e57vUfslX6co/YJ54mx+qW3mXrrQ7zVkYkkuTH73KJIzhstnjjEOH
GIXTE8C8B4Mt7cIWqHc5CTjb+iH8wM3Cv5FWlN6d6ohD5G6p+TdewEfNT4JWicFEk6WXGeGoq2dM
ZuzAwSdw6/8K77ydhoTmjXJkB3xyN+ZtdWpf0Jt2sg3aL4yOtG7Xsi04S+MizU38SZDrQc+ZAWKg
R6i4wm39BaNbkK13xpPHAelU3aa/q5/S3fWenztGTBGOgjXie4e8xXG8NR7TO+FncqYwvh422kE+
McoLGYI3AuwHXTzFOLKDdzEalUy2Q35K74qbbpttjQc69NHYYjK601aiDet7q+2H7fVvm+nHKcSR
In5rdXh5HTvcHMGC4f0QL8TbmcBnTA5fF4dQPxLptbxBL7ba4ua4ohxlX3/xuXOFMYlQIk7JFIPY
RMtNSjkXCa17bV/svJtkpxyLp8KRX2Nto95WGxApP6Mzxp5s5enZ/618X3iFy8r7aLwunfrueImx
IAjLy5bXbhCW3ud7c+vtMGx1ogNw+W20Aqbs9Ez+Zm8SpPJtt3Bqnpv+U4wkHiejnOOndSzQq37O
77pz9CTvh9toTwH3e3wIHtul88Ts7J/EHRxgXa3MlP6ob4Nd+0U8h486Z2jz2dxltykVy09OxUmA
MWUoEorLN3na4ISh4ihY018fqTc69EcjNQkX3RAKA7rrhItTv9G32nO0U3bewTwFe3FT7Ju9topu
rYVIPTPxp8jGqmxI73l0mOXeGiZm3Xu3+Pa5D5miGXsT5z+/Hzk63icPkHrcP/F39Un+XpCrIglr
+wiLY59b28J+ieMz9zmTKxrMMPToE5osyhEnvqMLzkNLFrgDM/FHnwQJtJW6TlDJYQj4mobpdlxU
h5178iQ+VBJUTM8nwVNWKs5hP5O6X2CGXc6LH0wmfbLsgUV13oW2d2xbrJLSgODzKoZPef+qpvR9
ubTIZ+7jUzTjUOGt58vi5UStHuQ1yelN6AgP+bFcZ6dkH+6CTXg29gXnHnd9fX7NddpkrY8kVj0c
4Lhtjl+i9AlRioXN4OMsj6lPFrfkj5WgeIwGyZ2LLdvKUzus3xWnH7KlRT43LpNFLuqeUOuXAFI6
4zO2KjfyIdhh03YUboy1cM723h0S7TfpwV2488xt2FNMIgpInWmUrHT3Bw4TFw+aL9o3TEqf3O9e
43B9XBd4v23do3zyXpudsr8+SnOn8ylW0VDh6OMzfrnRYrDq3uLL5XTrcq84lwMyouubzvFv8j/R
PtnnL9YhfZARa7icHJaC9UxQmGIZk9HEEjFjPKu6ey7NTedr50punesf+FaU/GCJaZOwoGBIgOMT
H1isi7Vmi1zZq213rrguls6PLz5H73ij/cy2ONs56bHi1s413S5/x+vwmK75e23dxeclKtrc105i
idm2YzlKDcliuUcrXwNdjOL8KgdAcf2DZ9adNgkplGUVBNmIsSVQ6bY/+dHv6w+eyx9pkwsMMv46
hkRMUeR118ItKozHfNPvrQ0m2TvdyblCSYeB2ZGeh11yq+9KQsr1tud6bRJMoBqhNtQxiH2NdW3+
EmCNW1gLPTb38ElAieoRD+KOSNW13tq7qDKPAEu09fVXnztgTQF9QSd7IXaIAC5utefyi/pVPMeP
5dHd1F+DX8bXARTtwilyJspPwX0evvZ+hDvt0bACB8+hFeQ5O3e/md29Evwx0HMapXZpt72Ewg/W
1RTlZySy28kis+FZXv2Q7ND58uMc2Vzwzz+Dw+ZnZm8C+8F3yBThvrqytjrJXtH+45MQ+z/OrmxJ
Tl0JfhERAoEkXqH3nt3jsccvhI+Pzb5KgODrb7af5ugOTUQ/Tk+EhJYqSVWVmVnw5/z2XIRv12d4
YcebRYHDqPNm6HG4FYT+gTD7ljJ7pemlCNj/sSpZXgE2K7Rdb+s/tAh1HaSo8PrafOEv/o/qQR7b
XQb+Gu9ZnyC6HrJzdtsd1iwTnIhIqrbFYkJZD1R8fQDJvBWfuHTYmPQyKPFinj3D5UZfp5Bs+/v0
lD1Gxwis6YhTDltrT+6cTYXHYQE2gZfry7RgZq7hPqqczxmpcD8byb3rvpbJz8lfifAsgHCFyV7S
gGfKKiZM1rCzHoc775w+l1/FnT61T1ifU/rIN+1KX0u7zfAWkNuDfoqLues1qoTEFCi+Ehy43II/
syjj0lH6I9H0Yr5z9rVGSZydeJCUhkiMmKGGvHLjXACMCbPkAgozQ9dy9KIf6eN0ao5+ACIZxN/I
I4qRfl1f6wVPZHKXOKW0XF9jraGlfDdAj7tF6A2orEgldzVE7snkHcq0XJm4hSUxK7ckjgZWZujN
a14b+rOlK+0ujYL991FeDgTwBufyQsqgAj49ZNCrmEZvU8ovRSJDBtlo11nZVovrcjGbDxEAOiJ7
OUQaF4PCCdLq2NVtKC8UfC4i3CmiokCNO+5XnrC7tn3q89vAKlAs+W+/I4BbbCjg4froKWIPWf0W
ixWQ0GWePtnQZiFXJSwbTM5Yl66fvzZRAaQ1P01j+SytYmWJlpbeuBhM0P1pdK340c+GeaOcSr54
Nl3bWEuPfbOWK5+LqJytEqrWlKo4KN0+2Q9eTyFGYbOjBb7EHQcYZq/ronmaLLffow5Ahpn0xUHz
360TqZBWddsEEyQsxXYQIl85gBe8hUlb0kW9X3eNy4+1NUJJ6N2fh40/P/t+gzLbeOXysuCzzdom
lkcV1JR8AUzpSB8TlGU+0oyhPCCr13z3UheXJ9iHfc98kSvV2/4R3IndzzFLh30J0eNHSom7cpQu
dXGZwg9d2AD51w3ULo4FIqJBNMf3NepwUMG4Em39G+L8ZKObNUyRQK3BYDv8SJ24PzsuSsCKWWWb
maEw1h5T8S+KmaadcLXY+30WvTq1gsL1IOiBXuSBAyBYUflWZdI7OpdaX+lGEuKc1A4hO5fgTzvf
EaBCdlCaRiwwaeRb6ZD61U7q6oujWYKTO4M68Dz7z46DSnLp8mZbsBgiZ7GtoH3ZzTsuUVudQiZ0
C84169WZeXYH/hnUkugeHD6Bk6f6CD06lHtDFRIZJhKfpG7I6UK2eizTnHyzu1r/y5y8/gfoMwe1
7ySB8oADyslj69by6BKbvule0dcStBjbknhes1OMIDUXZw6HqB0iKF01gveo7dIjB6QsQM5pJLu8
G1rQXGW5gxuHUMNGlr19L6vyAt1RvNnPbokUXgwlxipp/U2tfciV2GAdvZt4rZ4tf1KPczkitq1R
XX/9GFvYOH+v9B82DiQEs8pLOnGMCTsWHRicBn3fUnt3vfkFE/4bJv3Y/MzitgVc7uhrCg023Y3z
/ZCjDB7Z9nxbMcdH7ftYJcfr3S34SrNypZlSWeaqVefKGy7c1MDOpNpdCWAsTJVZuFICHwOVVac9
e9arVUJI87VgK55uoWmzSK/so4j1Epz40nKgtzi7dyrhNNAyvm2ZzUI9SaYm1Y7Hj9pKy7CoMx2g
lDoOu7Yim+tzvzQG4/LLVczTuYitIy2zUMNmxvQus5vweusLG8kxTkHqoy4hpbU49ln/im1jh1bE
Dj7lP6YGqqUeq1+vd7SwhUwun0p40CHLff/IquIJossgCNYrJ/nSHf5vrv2DNQyWB32/wvWPFZXl
0QZkA4KgKoFUX61wHEBKdQ9g8UZQCTxNGQVdVdQHBOJjCu5hXMtBgzJCaGmSKj0PAt7g+pAXLjEm
xWwFipVBaotjyPZ+KvYu66Ad5YGGb+X0WJhTk1lWqjrr/YL7x1w1TzWxQrueVi6VS00bB9/AHS+V
thZHiMc2ex03TpBEBVtpfWlmLr9/WDCHjx6JeQG7RP0PlGxHFowCRTlEPkIgd7Xm5vNLpEkdm8dF
FQ2pz4+5ZC+xmA6kHtcSUksjMOxG1VB/7606OuLcEdAEtcWbB5T0Q+c05IXPZO1lt2D9f1kzPswU
rVWKCgjBjw2bdx2AXY7uD1rdds3+W1n9oXUFld2h5KV1bHHyhlPJ2teBUXp0qMreB2KtRSQWRmEW
/xJAo8AxiNmyJ/sbsESvaZ6eeDr8ucnQiPjvdqLRXKZiJuJINApC9N1sxxvRnnK9cowsLLZZAtzl
gL6icDY6+gCxA1hWuGEXR/dt3j3MZbPSydIcGTbB3SipoXAYHesJULnCrgJXVBB7a/vtbbN06fjD
Ymd5BBIMD64+z79k8RBW9kmC1mX2VtzwwlFiVgI3ZLRzv0P9bOdOIhSAbx1oJe+V0skporC8gq+B
7JcWxDgTiyHi6Si1fW68N502wegh69GWwEmuxDqWFsMw73qe3cLRnTrbkdgCDAhBGpU85nr4dn0t
FiLi3KynTZk/qrit7DNE7q3D4Lj1W1H75UENwj9wyvMveWcXOyas6c/klu0jqCcApeFziujOqJKn
CDv+2U8aJkPgG8QdHasesmSDDJomGZ9q5k99GPuXCwOJx8LfDVDiPIJcwlsjab1Y1/8/XbhZqWvZ
ma9m0QByG2Ve2JdyAxWKQ0ebIbDL9hkCL9/HeJU0/xIk+6w340Aill8VkSvt81D3HEz1UfWK918+
bnq3UcD7DdAvm3rVoAQrs1AlVmSjDhTlPTChdM2P/S1t+OwrDCNVRRe7wq3mc8THSQfSZS3gxhFe
1Bs3SnG1mATN//GhadwGY0vqH944DYek0zKQbUP30FPHI6VAQIDUthvMuupeKz4PYEKz8jBXvXgY
NUt/yrwsfhS2Kh7LtlE/h7mcgjFOoseonfQXzV2yBfKSdmELSkAHrzCKy87cdmdv0tUTimmaJzDU
AtcOOFa1h7KSDSXPanobhJqfiC/zDfPqC7lIPUhgh3u66Sarf87GzofEeuPsYxK73yYU7AacVPrQ
d9LbIzTXHjptSVjy6GyI8spN1VL1dSpLaN17IJO686GFdIIi7rwbLYKCtLjK9zYgFGB3mSoAAwr3
GU8XtZ0o0DuhLAkY1lH4lzjhqElab8paIn7J80Ge5qEaz0nXlOA8BMLUDio9dCtRxs+vN9w3fGGf
pyClG0AbwvQ8bVqI9G6ghSNu8h7cLJeOkTOP0nrozl0Z/wKp+SljfhXk2AbBdffxuf8DG+t/Xbk/
OKKJ8fQ+t/Z7B89ql/d19DOu1jAvn7tyaJn/t32qXTk3AJKfqwKPABRn7Rhe0iFJ+Snj9B00sa/X
B7K0DkZIXM6xK6EULI5+jpRCQn70dbTiYpfGQP47htKjKqlUbZ+rGFENVdSbuGyOqTs8TgqP2N7P
djeNwaw5TmtaDNYlLB5r52tG669l0m6uN/35McTNYmE9gsZLDIjswq0gJmQX9rEiUJwqOm8t6buw
lcwiLp1Eyiv83j4XXvnsdCNoe3ryNrTNs8XFzxuGYbtmmm0ic+qUo1ucqAdaxlJmXyM9/pqK4vf1
9j/dRWjf8MrpdMGCJnUBYlFn7wgO3p9o5Q231LThKGwB/tc+0fGp1CK/j5U17/2oc7fXP/zT9cWH
X3r9cCXrRBqnrlfHJ5LEO3d+TTy6K+012MbStxteolNwo9lYxScNfYbeRcWLXPE/Sy0b/sG1EmEx
jZZB6hOUUBr0+jU97U/3I6bE8AhNxuJKgkXiBEmxjc8VlG3jHZ+apypfuacuTbrhGOKhTudMlyi8
m3ToOV+hxxFYOIauL+mnbsd2zSSZA7GlJu6H7NQ3dNBhO5J8DGIvc+7GFJqfapoxXSIhw0qB1sJS
mPkysOXUyJQNyWnierifY2SW2txuVnzbwlyZ+bEGwF2mMhGfWgtFs5ylTx3K8EK+GsNf+nzDdJ28
EgWUrFMQhEJat632TForD6qllbiM6YNxacTN00S16WlEXTgiRDsP1y539kAIZW+dfiV6uTSAy+8f
euEg5UknjOHUQfPkSzsVnkIJ5ExWIq8L5mAmwkTKrMIDcfopnu0/bLb3RZR3QQo6aGyqbk00ZmkQ
hj3PudROwqf0pC56RN03wf9ct4ZP86CwBsOaYzury8ry0lM5OiHNybuQFUL19dnrinBW8+9y5sc0
f77e29KKG5bd2Zy0CjQDJyiQvUU8kijsi+8Sa7zvRC42l3rlFStfWBYzu2VRsM0NIP04cf0tkfmJ
01dnjIJBrREnf/q4AguzEdKIiTP0NHPSE2n6f3nT32kiAm/wvIAmFYKnWgGhzW+qkkdvlwn9sIkz
nuXI5Tawwqy/96BgG2Sa3Y8twtnXV2bBj5hprgQU0609kuTkR7t0mjau9wLSvvC2xg1Dh5xSMqdp
B+Bu9T6h3KXzn/x0bWoWTMOM8FPo6OQOklWnPCUPfd6DokiuPBOW1tg4n5sp9hAWaS2orfnZhvo0
Obm5TkKXJ81uSpR3zxNoOcYTI4frM7W0bQ07r7ycDTW0F46gKko3rRrLjeDTFDiZ1ptODtnKobS0
3IbZg6BmUizz41OWJEhjagcspRoBzLrMq5UultbFsPWJWX3VMx+hJUh2BTGe1KHPnNu8rhm5H9w8
5xav05Obta9TUQ2bWIqDylwLIYVqxVstjMCM3iet5CrLpuRUg4NdDl7oVWxzfZ0XdpapATdXfgTR
PJaerKbdzBXcbzmGNrKPCNfc54J8La2bKHds92/9wwfX0fl+5EYUBzhNAF/oq39ZMq0cHksTZNh1
1o12HYGW6JTk1lPnNxvmdCumt2AIZnq2lLwfnEmnJ8k6UEn91hXbIUMQsMldcUoLZ5GZoe0hduk2
Dm4flKLGPH+0becE2vDU+acUa8u8NEGGOQ8gWKsagrmHmmTQNz+zmzeQYcBAb8s0iyI4JIfdFYgh
BU6v34nkP12RPs3MOude+XJ9sy44CzMJgVevVfk5PKwbbafZC8voMVNrrJV/E5n/F7EDm9nlZvJh
f9YC7LbzrOlpLCZSgK7NFUHtEXmuEtv6N6tZH1pJqu+iKaqOipTeXUvouE3AB/cDMJcxLD07PxfC
KYJRCvKgytne9Kn9zYmjfoeQvY0SDFnvHNJaD9Oo1tQaFnaomdNAdDf2PM6iI1aZnMHVVz37LIl/
jz1rgqId1sr4F25oZm5jAglF27sFnnJ28Z6WoggHhz6TqXsiTvYzL+enOpP2xcGuJC2XBnb5/cOC
AFxoFXXtRUePHeaIY9/+yKyHFMKfN20nk/UEmo2JIB6PjpxmP8qC/ivbS322/HJb8xdb/PD5hRym
yXXx+X6M0vW0B9A8qU5cVG/X219w3cS4FCBSmzJ7RrqfA4jkTWAiSYj6h9vuKa0bL5iaYT+v6lks
OBBiOJCygQjHaI/WMbVIgpCY9aW7JAyuj2TBrs2iERcsz0TZEwginDet4+CS0mrJitNY+nLj+Pez
OfchxmEd56oj0BpXQ/YIKud0d8u3UzM9A+7JQmsosp8ctqGl3tmgjM8YW3kzfm4C1MycKDeWFic4
+Zv2OICtRZb1dqzwSIUZXv/+z1UVbGpSmti927HYxgCKPKt3rm6dF+AT2od2QkiF5rEN4aS+2BSE
pwc7atIvI5snsIQ2N6FV8AGGmbO5icHvCNovWTmUBJbHIaqZoVphY7f2WpXC51uMmmH8GuSyErkz
GKOH9clBQFRkYSWnlVn8fJNRM47P+7xQbe1Ex6YD4WSBWjTHuvHNjdv9fx1JCnURP4HY13GajpE/
hVSssYctfbZh1bOiTWNfjg7FKgKkZISAU40amJWt9fnNBjqh//1wZnE855qcnlq3l09RldNDJTuy
6wYKEHxeZQ+1dq1Q1a1Caglx3jZhvz3wLycbeBsRamdSZ1LWzlHwjJ9z3eRAXfoJWzlgFjbF/wHl
RTWWs1NFxyp+8YpXx76z1wx3qemL0/7o/F0k4lzSREdHUzDgMqv2EYYpLAWizNT/eX2CF5bvb6no
h05af6ygWICg8OiOXVj4c/JLzMkaWceC7zEB8Uoq6lSOI45TiSxga5WPTQEEqRf1v32XrOyRhSGY
7C/SbcHh42AHMie9y+Nx26TNik0uLIGZbVGNq1r4NpSS6IfKa7aknbDV1vRCFmbHTLgIq7GQ2cXp
q7UIeTFvXO2DTnqGDvDb9dVd+v6LVX1YXYWUa+3Jy/fX9S6q02wja//VykHmfb2Dzy8Q1GRjyQgC
RLKO01PBm1xuCLOzZ0t02WnorfZ7PPUleJVdjGdO6VoeY2HaTBoEJQRpHeZaR9e1zk2XPldjt+/i
/h+H2L+vD2th3kyxJ4gWOoygkOtYttapjcm/lkOeJ6D1V6ZtYcuaeTDRlLHmCW9OluzEpqnsI0mq
NaaQzy/Z1BR18vsS0m6VV53KiIMvBQGlH+Bf8rfSQTlA6rjzlrV9ERQVaZswyW6Tv7GpSaBTppEu
chcv6LK/G8odc743do7496+cjKEs1g6chbUxWXLqFoERHSNIzdsRzIJ047U5mHHXQnCf4yAxDOOo
1MiwNr2mlzcKJD5GDSaLMhlrPEp4AfJ1Em8mR1SbaOLRC+1iG7c2r9/4NooZ3DFv7+qSiUeBcoXw
+l5c2O7COGBzkJ5TsDCnJ9YPco8ckPiq3DnjQeVNyI7onPYrgaiFs9bU7EsYqnpKgtAmr5ogz3+n
HYCCgPZ4w10mbsoyY3qNu/TQe5bIkXg/gt5y0wmUhIkmqKvv1ydrybCM60Ir6Yzaqag8Uc34PbT4
vE3nyWJ3vfUlyzK+Pa29TKaWU53cpAEDC8/t+sViEMukszVuZtH9gu42aFgip/nmyCleSQsvrIvJ
rqE6cJdmhWQn7nbkzO1U7Wk7dC+q9NmeNSMCS7Tzb9tuJt2GPYxj3YKS54Q706l1wKYMiQbSQu92
rR53YY1M8bCsiSyVo34Hiupzdd+PYO9I1ZysJOIWzMWk10AtlJPzqCXnvNwTPu3H6Lfs4tCD/tn1
TbD0+Re/9OFMdQaV1xALAktz1+z6iO/GiH25relLlx+aloi9o1q8JGc5EuBjoqcsAzL6ettL82K4
NQSvtXB9G589fk3h8wnfjz3C2PG/19tfcMvMcFN2GtdAl/HqrD2AEIvvEbfCwVppfGnODbNGmVsP
NVGLnyBM+Ayt2Ecm+hWbXmrasGlM8Jg7peOctFVmgQ9VqmBI+Iox/Q0r/n9AkJp0GU2To9YIeJAT
KOjBWFSkTRgnzo+4wX0JQCYhz3Hr9Hd9YuVB4cX5vsvltJK0WFhxkzIjrycSOzOzT+DB14FH/Xc/
g3rvrHeCqDWa2aVOjBsm9LMi1auaoNqm/MdJqm/SaTe+2x2oUt+u76yFFTKZMZjtdOlcxvRkz3kf
xBc5rmy8zeJMjSs/78ZhZE17hnvt9npOxo0oeLS5/uULNmFyXDChtIfsMDn1OX8giTjbuE6SYU2h
Z6l5w6Q17Tuv9AEjKWM3FJTsJ5rfZdlwuP71S/NuWPTo0aImha1Pfm291y3OtSb5c73phYPUM+w5
91iZ88QbkTtPWAgduj8zpAGCYmpfROzpsPdpHZSA31mrBO4LLxWT3gKs7FrAa+sTFFVC5nrgZ3uK
L2qn4TzvRaG210f2l6roE4s3yS2mhnAXPEYEzwbesW1UN3MwRH4eNhEkvhBVBzSoRlJdDlQ9+4Pf
4umC90usm/IAqgNxV4y9foV0XR/wgULMhs0cCyuKA6qQ9c9mJvN2riz7KCFfVQP8qPOtbUXxyQfM
oQxo2cVvMfeSEEIn5KCHpNtj1/kb5jJrq6jNNr0GAtStEnVIo9TbNzzdKq/6NSW+3nmFiKGKWZBf
9lC8tJBYAM4HfB07ao3N9z7p00MGkpOQtD5YjOYOwjYbiNeKTWpX8sBcl+7qsZj3jSD0PPT2dEfd
FgnNxpGbrLS6XZOU/XOsURhc9Z3LQuLb1paqUd1bpKH3EVImKyuxYB1mFQAE+kTDUbkPDa7fXfGd
k0c/W/N6S21ffv9wUKMEW4AAe6yAoa1QzCXTFBe+4qLODXhouuK/P7U/h/8fjWpN0gos4QoqdoIj
eVQlL0WBi9j1jbrU+sWhfxhCU1oMRNFKn0uPfKe83NpRdkvUBB9uzE4NPD0FGYR9nkr/kQ7pU8yn
JzbEK37p08lH85cRffjy0geMqJq67txIO8zzHy7K0f3k6fq0fHqeoXHDp0LNaci7qqPnqHrI5HtT
gAiG/8rSX7c1b/hU4J9mWc1SnbmrrGCaun1lW5Dfai1Aj312S1APgzDcKwjyRzrNKLMdcT0tCrFL
3TUM+dL8GNclynJAuWdsyoi2zkaJwdm2PpLOnp+LQ+HiSnx9oj598zjcjKt2NEr9cfbtc10n+xhv
kO3oNkUgJCDXc94ARdmu4XYXhmRykCL9kttu7qIomZb0d56MQMU3wL37fUH2LuTLNteHtGBxZqi1
rnwXivfQVUJU8Z5FzWEWztv1phdMwoyz1hRKqR2kbs8Z7Wvo38zesQFQ7d6PxpvehVgQ06i7PEKK
Z8KeEmRnubMOoMDzS8rs1WmBqLw+jqUpMkxbywR7C5LG56ibyINXEPcQt6K5cQEM44NmxTT0iHed
m5ZFJ+nmcptCIS687dsNoxvV2Ah37Puz7/nIVni41K/Ray4Zg2F0ddFCX6YF4EY7QFzx7hBXHOUv
zg4qoztqr5w3C3ZghhkyhBPE0BXdWdjZb1JY6dGq9bOOfBqotLZWlnhhq5rxBYBhogo819hHbbqz
YwahO3vWCKy5a/IRn970HG7GF2hBQfEQCfssmzTo86c2+uIU9JhdsqoND8fKWsn9LE3Y5fcPBxFI
/tO5Kig5U/W9lj0oMR5m792L/ZV43NJADJNLALwAKNMjoLxxQHqYWe2mV/bBi8Xd0AmQx/vDGIr5
NmEKbpJ8ZsqqCzb63bm2szvUXkHZKn6+bhtLi26cqv3sjlOLaoOz0mDG7h9cnWwK/X5b44ZZe9Uo
7YrC+cXjneWmG5+UAeftilkvfbph1pUYNU0rzz7PfD6oOv8CoD1yy+I2Vj9uCpSjwKOEo3Dss6uc
0JnaLypP9j2IZa5PzoJHNQMQdUKzidS9Oquofe8952WAluPK1Cy4JTPAEFdqZgg8tudGpEHjvwOu
eODJF6TEQ6v1VjpZmH+TdhPPlqSElg00ty3+WuXMDuwm+6KwUVcc0tIMGVbsuZL0eYuoS9qXj9Qv
903j/bxt8g0DLjMxFWXcAUaqyjcdZXdOUtx2fTdDCySbqNV5OI6LzAoIuFhYt/qEhfv6vxcsVH4N
Y22GJGq4RNoc+p+jDQYQTY/uXIyHFixWW+Hm/sqBs7S0huEK7kgfNankXLKqCvtEIrNtQ8+0GQhZ
WdylLgzrZXjwi3mI2nMORY7UBpw+lLxeuU8scKFxM6YAuDaK1ilw1WUH+LNVbYQsLvib/hv0zQ5T
5v6hFkRaFaRL1YyyquwOqJCX63trqXMz0CCtTEgpLJw+TZ+EVQQCrKCNkJANODQ/gmyCAjLEhoqt
TzLIczPm+xsNHC/ywNUATeBIvl3/kgUDMhk2Ix37aQbF23NUq6Ci7h0IXVZql5aavnieDyfsQBvS
C1zQzyOjAyjmGvIE5LNzY+uG5ddVDcRw36izy797w5sz/b4+IQubzqTEbNwJNCkN2mW8uRM2ojBZ
c8Z3b683v3AtMHF8ce4yGU249k3suzORoAVuuoqzHUHk1UagqZf76x0tjcN0BBkbm7LV5IyE51Nf
UjeA+8gCqiFHer2Hy0x/4mpMPkw7d/wioaUCIyITodWRZodEfrbxEAQLS+RtbvM0Js5P2EMSsxGU
UpmgPzSqawkt35I10fGlURjXc3Bi43DtccbKyCVh5EXWl5pRKKLwNNv7dhyvzNbCephov5oVHgSt
YGg0mzuCS3lvbWakUYFEzcnKTW3hTDcRfgQZKDwqsHcLOwljUZxU/5VK8AG0v2oUxV9f9gWzNoF+
fFbywg2ncNMEHiQj+buv/LXaiqURGFbt56VbdL2kZ3fKf5ImOzHfOTq53sUx36GGY+VitbQYl98/
uiYy524S+c4Z7PHAytUdlI6me6ua1rCdCyoU3GS8LAsPOvOyQBw1a/vfrlt1Gx/Rxm0U2dG+balE
dYrLN35sRa8RmIVByFGQn+B05G84Gsqz7/t0d9uCGZ6A5W6duvA5gLd3XxW4poKZr3F1LU2kcQvw
E9RXecNAz7nleEHqde9zDU0H1tUr8cKl3WbcAXxWF1TGIz5+7iEXMQ/fJqL+XJ+Ypc1mmL6X86Kk
pPHOvfPeNGzbxN6GkmPpzaeifLvex8IEmfA/b2CkKsvBOVvxS85F6GRl0NOVyblYxSce2IT+kRYs
XransI1RtcLL/CWu/J/MJ68zy1bmaOn7L3P3wVKsWgmCEnwKaVzwb7lOmT5C0KMLomScV7zW0igu
v3/oImG89sqJuecIrqoDIwsq10PV6DBdk6ZYGsTl9w89QKUw6d3Ids9u09obx2mc+76AyK9npfq2
Q8oE/yXx5MkYtDPnNo5g5HHARx4ydWPrhgn7VLgADpflOWlIe66LbI6hWjwPr17NgKu/basatpy2
YNVIfOGenepBy1ei3pn/43rTC1ZsUvrNHXJGk53IM/fyKpxsYZ0cqHOthFoW7Ngk9Uu91EKBMbw5
HPldGg+/ayLfVJZ8b6T3b42SzOuDWNinJtTPBR1zZ1M8CEdWHVzcPYOiB16c9TSMW3dNnHWpl8vF
8eNezS2eOn43neM6+xLr7GWahgcq1fNUrGEul7owbBoX8QF1pSXuoOqF4A7a6EfC3tLh9/V5WlgO
E+cnXBBpZnVrn3HwdNuJl20UEAnvrWj5bjEAoiTts6/XO7uY8Ccu0GTuS3nPbEJhFJIBjjI1ZXOQ
Onpty2INe7uwd00AYExoDuU2hL+K0TskmoPnUK1sXH/h4w2zrkYv6+KczmcbLM8APiCPFLXOfVVV
d4hy//AwjYEPgr2gR6X6ipUvrY5h5dWsSMQG8FJhKMmz8JneQ5XMTo694OpHFSHRu0GtRvXn+vos
vHdMVkKU72lHudMMvvkh/elBBWwXZyXZ2Rp575AheBbOmRfh5q0lW3uZLG0K42AHmaYFOhZnOCfu
FqiDbVEevX7NQBcaN2GC1gwhZotGePbExIZggh4DK0leGzWtRKaXOjA8gCWFn/rdEJ1QMnqvCfmn
FcWut6xuZQcsbGgTxwdkbgyFFQ7VWhSq1TEoiLLY7vfX13vp4y8+54P74sjuQv139E+29VOrh7l7
k/K2Q9CE60FeLe2mYbZObvkwSlB9TWlQs5VLyNJ3Xybrw3eDyOwiwDVFp8l/qieUVssX2eUrb7+l
GTfsvHfyBDGk1DplpPlSlgycyGJeK1NzPgeuOtzE5oEIp4qQNIGSUAzZS5TeDPUflpb+S85ikodz
J7Ii4FmpDmDho2FfZ9/okM2/JK7qoa2oB0ptOW6inqljhwvGCVoy3jZLp/qn9EsH6do5c85g2Zll
WCnUvEfSGqOwLNI5nFnjQ2wl6eVDKdt8g+SW8/NyvISRysZz0UYynPK+f3StOUKkoGJ+WPba/9FX
DRjrfTfzwYhsoRZ6EBGAbTrtPRGCSv1762uvCyqu9KsED8u9zGUpw1QqmW60n1i/mZV7ctOC0/ex
iyzUEdSOJ9Otz1wFKA8DOdwgcu9XlmURgQdN2BsKr+dwlBXIfDThZ7z32m9ubPU/xozxLBhyoKJp
CnRdVydHHlU0SLLIOQ2qh0QXIyAIVLJ/JU33p3Dj+j5J4LeEDeKC5yLNq2hD/Lj5JwEdZFBkpA1U
WbroKhfjAaLY6pmlcbdzoqZ6iSY949/qH8m0BMHeCHrh3lcnYJvhV7KBPAkBuxS27f1yPebtK3iF
h5Qxb+ekqLmJgZDcJF7uHBVIDcOG6iYcmG5DPjl8NwNQ/jjF7vCHoFg3uS86eNZqgIBNUFZeuysj
0gTuUPU/LN+pvnUWUMwZuD5Cp6c6rF2WbzRJyo0eUxqKqE3vnclJQB6px42lSzlu8yhx06No+sE9
QPStKUPLiu1ukzkSBFL5NLzUKIB5H92U6K0rPV7sbMfyy7CvogIAajof54GwdjPZNfvWpv4sA86c
7DAPCQWlPIxDiJRC+8TLvSJwY1tstFuP36sRctGb+H+cnUmTnLoWhH8REWISsGWosUe7J3tD2NfX
IAaBBEhCv/5lvZVvuasroneODkdRBWg6J/PLMBoK6FRUl3WT727pFPu3jDbxF2lY5AJy2E3pgr7h
Tqqkl2mvaAfSNnWSEZh7Z0xJ2A127yvdBUXkhvVRIG97EzVNBnBhsJuZnFKLaQDHBKKeO8f6Oo9q
j2+6cCgfk2VFItUSLgh7LiVUILSTBRjrfFO2gzrhHOOBZHKcy0PcdvQ3av3OtwRY+ZehaTFwaj74
cwHZ97j3y8DfDiykD2oYGpHGPR9uGyvcqKhlY98AwSFpZKV+QU83aCHXYoHMtJR8LgYfbpBZO+EG
Zw4NCVDo7PlEupeyNfEzglINnBUq2MwlfOCxGNbHanCmnRxpgwrAoo5LFPGiHwl76Qe0J2PQQd/K
ZXJ2C+dOETf9E4oX7n4dk2lKQeVW30Vl8HVIwvN1DEiKp00OxPbNA4Pzqdu6SRTSK3Pm+xMy6tv/
nZBpw3yDqUAcE6gV8Cxa8EcSklW2Kz6zUiEC4uwCcTAyyub5WEXRtypWDSi6a5gG4lqX5/94jr/3
pvTcWesFFfIZoPA52Hsi0/pBv6w/PJGKW/ZsHp3v3lv8pp/mx/m2vAu+fPyj3t/a03MvbS3oENQs
jg+usH2KFkMJfVJrnSaVFK5RXtsq//hKF57PeT2zFWxaw8pfjgNzEXgdQdXTe90v7lwrxF/YqJ6b
wkt/bZtEe85hTJB/RGfAaWle1V/GBZza0W4+8zOi80iBjrTjPGs9H/uZ1hvFy+mpMcog4t25RhC9
UAv8i9CkB6JrjeLScdFNu2WSOzZFkkT/ui56vRnXqX+yvGd5NTMn9yMsJKsD5KlRnrMZIWLL9Li0
Lx//3v8fiv9+Kf+iXGDtXRY9jojicWL1oNae7Wqn8susjetq2yRJ/QzlpVq/QG3KJCr6wRzm3TJ7
ErWZAcxXhsm86uKGwH42V35hK1/tnWasfs3JtNp0xOnhGyouiI+nDmfyynB9fw/1l88+Ac3cL5UJ
jiFf7nhPj15DPlUN/stkXybJFFJX06Pma8qxVkJsnHL1qS/+FzFLqXgItazV0VuaJG2sPnVLrxWy
3ze8eWCs/HcWY5jAlF+jAJuMw42MQ2wrapuhdf2jLdtxPyzTT5Shn/jSNvC6yGKidocNIEkNVPmp
m4ivH79X74/W4Dw/Q3QsXvlS+0eQIv4JGSQLUZ97yMzKxCB+ihBN7o8v9P4MF5wX2hKfSneSs4Sw
NjTYz7BjxOsnZ0X5WQTzldPA+y9b8H8W9x+nAS/yB+zEII6AdodnXokgyqb7VC0sOM/RQEkHcQM+
NFRz77eIStAPs4Gt/eO7c+mLn5XLPY+pufRgoCpjtZH02Ir2ysHu0gM+O1OzjgVtF8/+cQ3t/Ajb
MJawToi943tAQo+9uhtpS6/MUu8vLsE50iautNYAWwfHGaYRUFxT1MCMvvJL3q+6BOfn30GRSblL
HRwpK9NlQQZDm/I2AJy7Ske5ptWIDSK/plC59FPOBihI1UmNQR8cMc2nRPs7R7sH17sy7C6MhvMz
cddUY5Q43elGIcAxHndr6acLjj58ia7MXxce/Dmsf+bK0Y2DDoAccRpYZkhr44ODPLAI5Sp3mXYf
v7mXLnN2RjatguMCR8ijQfjUuOps9fkegkx/hZF3/PHxRS7dLu+/syWPoP3XTh0ekzko6qhKQTTa
hNgpjVclku7/b8zfK+xfQBUPRr0ocrDcj42Fxdfy+BHxK/2uFUaUOOeV5UPbRLNNg4UMP/gYu1+r
pKK3DZnw/FQ4gHthvWzW+K/wtDkJYqkQOgMIptfvgtlFtIePw01uDOl27opaS1LX+iZ2vLoI+j7a
jWW43IwRj3LEO0071tq4RW+uiZ9cuBIKB1j8FNUAVpTN/IatiXer5wXK7DWItpxZpOwGUhYgwyUF
R+9kv9QzfewSMWSgDPL7wejobm6W8kZ7QCqMq7t26PgF7q5xkupIeBlsJQW6BiELiYVjBaSYYLTr
kxnnaht5EAn5odZ7uSA/pJx5kKS1Kpu7dkpiWJaTJFtAgbZZQPzgH0CHEO2HvJFbeN/WF+67j8HM
fpYAsuvJi7fEdFMOJ/fy0NIpr6tlUzmszJVi7LCShuVhJDCmk7hM9r4JxxuOpNwpX3ACxzHR+sVM
xQSOol/m1oyotsfMHgjGapNz38FPrkk0/6ydwc3cisdPvZeUNu9V5e6I6GiBR+oFuO2wWIs6anI1
41wUoI/9MFeGmsKZBtXmtWyRu/7xO/z+hPIXLqcd3FmRJl6wgQvXnacclFVMKWHZD5tPLX/+OYXb
dftVkJInB9borB2AK3X51QFy6fuf/v7H2upMDQ8g5R2OxlfQdM3VlIUBmzLDo89FVf1F4/EVD5kd
y+EoA/gNDfRdM3F+OHhWae2om1qjyfi5h3E2a41RLCqGQsUxWITZ185aPwLp7xfSje3rx5d4f87y
zwn7SbBEOhnm5Sg8Z0V5ivbbxLDpG47d661HovbK3Pg+CMr7i9Yzq2XqgHH2oXzyx5umE3KL8Mf6
V9KbISj8uEdyyjQsuog4shkGQtrfzRQ0rw2O/d6Vxeb9/Qsyxf77cjScJ2E10RFyYNlkg1g3PVbp
7FN38hwIE6P+s7bMHdGLkA9QzP+aFmz0vcDPI1OrKxe58HqfE+Y5ciXBr6LxwcS/lAehT/+i+s/l
VPnn0Bm6WtCZrD9ixLPDQptdXDdX7vyF1+zcsMaNiabJduORL8sjbU51A6XXVHDYa1fXuXJ3Ll3l
9Pc/Bn9kfIDw1mA8mpEDwzW9eQAiDlF55w/h5uOnfOEBnBvYmHZnONjYeKTe8pO6HUtL6ZBbjk7U
Fenh/2HH76zw5yY26SFeJAE56ggEnmxRN57rl864HQ5U4MLsZ13xh9K3bWGWUu2U1BG4V131tUK4
UVYP/ngXuzHdJm1iv4beKmHAku59NcFnmagl3gajWz3F5RqI1J8c2LMnSHkdu/J9NcdNmcbrKJES
Il2dOREMn1cms/e3YP658ywilUt6GiFKxfulYpoqWCIZIylzfsCv+sn37GyEgyhVoSy26iOEK01h
uKnu68RtfhFiwt8uD6/5Ly7MJOdeQFCZJB7LMp3K6c+rUI9wfFzZqr5vE/b8c6oLXxLl9MRORywp
dy7SQ9xcWBhIas9zYC9o7bqTpPVVXvdsfp07d/k+Ygt904GIv2087t6M0yKffQ9RrGau+1uBYV2A
vNYdw14IkiEQWu7GuIZFUs7Bj9CKGkDeyv1HLChYks7KbdlwkaSMzktBDJ/TqUzc3aQcu4k7Gm/Z
YNZdINrmEIB38hCTukEJefZeUd9mm7Ke451Ft6KAKF+9EGuHfYWGcArkU5hHstY7s7Z8D4IWwAeV
sbsqFgGiokGvb5SHd75k/pgZR8fVDq0KpNJHEsFDMNKsHaJjvfGu7+LA5u3QL80exmn+q44RApUh
fCNJXUZeXMSQX3lvTxXbd4bjuWRXjnyNlh6ZPBIitxqdwZbmgdS5WyXbUVTpdE1ocmFqORfvzsyY
MmjH6AAevTwErHTzmC42H2KPfar56wdnGwoPzk9UZ/R6bMpDMu65vWXkU64D/9yVOZdlIG0p9LGq
GjQEwsV9VtHaX9mmXHgI50ZMuuoVqL+IHKVoj+sJgdJ2QErqLzpi27mLf69kvSKbuLCInHsxRS+a
esZ8i01Cn9ZTvW8MT7v4tavX7cdryKUrnC1TsraxMU0UHB293BEDcf7cq6LS4ZCinXetEX/hdTp3
ZboKHdToJFOYwV30lm8tKyp0ZD/3E07z4h8rLRnGJEKMUXmw8gme1XTwq5RD45r8/vjzL8yv5xS0
2XE8pAbL5FCLpkdmsc1cyIKvLBL/dzi9M6Qj77/f3vhD4/US6rzFsU1zAiXoXHlViNoGi3IvDKoH
o8FB4WC03Oh6sIADD/WYoWsUFqPL2k1XCmAoypcwLQPs8ZaUAfwFaovws7JFE1rUzpKPq+A8DWNW
Fx6XcRbGJWh4SoaF50TjY41QnNsgjMfClIUqjbrrah1ukHSCbL2mN6DJ+6vKqbvwr6430JStokE6
pmblczKo6NuEdO0Hz5XLTas79AxDd341iKm5aZwh0Cnagb+lo5zci4cpNWZB+5q3k7hF9p7pM8zc
FpsvxyCtlqxhPo9jW9B29bYIWnHu7VCO5MoNv2BI8aOzwmE3t+C/eNQ5oC6w6cc2H+a+KNm67diW
OOFzVL5CunUTLE8TSgg4IVyZuy/sOaKz7QD2yrBVD7I8aCJ+RxZalAX09oB/aYIV1o7+yu+7MKDP
7bHr1DbUeBhqJYgbsvPz1nWzgT5HA88/Hg+XrnCaF/8YbwADwNYFucMhIAuwaDYlMdQTLKujK9P3
hTt17oxFfx0HTUmcQww5g4vam+PyHUOnjz9Bxvq5WeMcwIXe+OwDIVYeRPJVo4RY1mthkpt5Jlcu
cGHaoKe58I/btNRhHybViuJrPKyFncOHsk4+xeT06DnkVzodEZMt44OO1cGJm6e6Md9XrKRNPVwL
vDt90b9nJnpO+p1H1wfU1otRG9k3wxvv/rUOv3JzLn22/9+bQ9Yqhv0LOmWl7N6jdWFouZHI1fvM
KwrnxH8/3gjB64iqFata9XMkeIXGmfjwnTVvk4quLM4Xup30HPrr+5bNYYSwT4jKmrw0wyYa5DMY
pq/+wo9tZ+5po5/8U13XIaFOOa8fGjRhU1Zd64q9P1QgeP/vDwUtbRK+DLoj7GdsCzzXknegm93P
IUI/6yRyt+4cXzs1vf9G0/OqAhYksUoOOV2DhuqtReUpO/24p4+f2aVPP5tWeuyccSD3IdZwv4FM
z8W/n/vc0637cxzaqnemuSsPc0C9O0FJhXHO9ObjT7/wIp+TZRVA0sJZ5XLEnn+yaYlNTjqBYH1r
g379+vE1Lt2Z07X/+AUO7f0yDipzBE5m2M8KuHvHUvnrc59+uuqfn46wNOG5eIvpEs4PyaSWvTLV
/MlPPxvos7OuHCdhLBYKe0t2ap7N+lOxBh49P53G2PmwOInaI4IIa2S6lHRvK3JCXIbX6HSXnu/5
boHpEj0hbC69us4S7MhitoITdQVBdGH4nlNGw0CARr7QFlkWXpL6HKK0vq6jFMkWPyucszP/qoPm
wg85PxPpdvWTtTZYIeKtTShmJACcE3VlLrz06WeD13SB37l916I5P2Z63Y7Sh6Bx3H38ir6/46Dn
xyDSxusJ2bwcTfM9JhZ725+LJ4Bf+1QXgJ5zaexo3FOdSx+ZaUUeJrR7Lh3Ufq/s/C59/bPx668z
WGsDFLeNQClwntIW0dWmTINrg+zS3T8bwgLUfIpMtBKJcs03jyf7SEZPAYJRPr79p495ZyNwfgAa
cW8QzpCUBx85cjeLIHBQiORKifHSdz9bqmFtTjxJ4Inighwi6vxgXXDg4LB/8uafDWANHn1rDbTU
LHmN0GSVwb6tj6Oqth/fnAtD+Hxbj/iZKGqrOjmMXYfGtGnuXDdIE2wjEXSEDqTz9PF1LjyE8339
wg3cMpEPid1K+6wcQu+RzB67MsIuPIVz3I1weKU418sRW4i8Uypvxn9p//bxV7/w/p/v56Fmb70I
DZQjFBQpmX+ZZIA+761Fe/TjC5xmmXde0PO9/FyFCFZzMLdB0csyNUzJF4ibVKa4XwLvSqv5Af32
ac6D3g5XrnnpeZzu5B/LphqQC9IKeBdEuG6TYHxABMLnpqNzws0Se4DowTwPPBO1GdDryDFf3Csb
lkvf+2xBHuq2mccSu3qnjW/XZXzzlvrKanbpo8+GslhqHljhtMcB4eE30mFJJquhvHIqvPSKng3k
btSaqErHhwqSZxLCOMnrVKtrJaoL45ie7aQh/RWoos/xwYOsa6T/mv6WuVCsuz2IDtHnWAX0nHMD
Cncn2wVXEdLFMtx85aPeWnEti+PCSDtH3TQIZTQkOQ0E56tXsXw5GQ/gL1X6yiO+dIHT3fvjra/6
kLuChOWByZ8OoBebEeEGjXbupt5ecx9eeNDnIN1KVBNqT3jQRPWFtmQ3kddRX+PUX/r0s3ELlbsJ
ZOXg00MnDWQRo7dAZfbxRHRhBJzjbnp3ggQdQfQHGFdFunbTT+BT//34s98Xc9Fz3g1q2k3HtYoP
kNcL6BlpFgs4MyES3iu/LMaovCl93qdcfM6eRcOz8awhkycI8QqOplryeMX+fQr9nMb8ihrVvTDm
zvm6kR5b2yzKHJsBGeLSxjjdMCaeeWPdHA6UNnMSPm3mCduOELL7Zxx3QY9J6n7beW4CZr4GaAkc
Wwhy/E4XS+fJDEWL8trm4dLzPJsUvNg4pRt5qOHw4RegWD3aQY0b//r4iV54Fc/ROJ2Y2rIcBhSW
kQDkmu9MvTn2ypp76bNPS+UfA5WZ0k8GEhnwqFwvNTz5ScfoOOAefu67n00EnfLRFpuwHYmgd53X
l3Z8aq+l4V14Lc6FBUqZHlRw7Dc9u6TwoG7MAgxfnE7rWIhrovsLj/a8lQZ0i25YVWJTmyzPLSFH
MrRXJslL3/90yT/uvd/OEsEpQXJwJudVJetvz+sjkq7SXW7cpWwLwDur4uPncGFCPu+iwZfkjp0e
gyOSzB68me9kRY9O1N830TWdx6VLnE0DLuYBUzUEK+NSWkCE6zLtkj5MXfjPQWbOP/4hl57H2fIO
z1RYa4kf4tJg05l+69prq+Kljz4bxdK1Eeg9Bl3TZaSpkRa9B3f6+fH3vjDQzkk0SYxwewAOsaKr
KkeB4BD19Iux14AOF27+OYPGAfhTulDDHMu1ewBmPCsljkdiuCPXrnDhbfVPV/7jbR2I50uOmEAI
qRl6sYufNzrILQibae/zMTcquJb/ConHpaudbuMfV+NWhf5oR4uoUekVHivDJx/F7L0uxbj1hk7+
nlQl3zB+6udlneJt77MabjHA7zccTrlX7oZh0cFVyNMYITDfDW8ZZGKm/iImJJwrmIKAddCghq9l
/TDRuLqhZb9kkezio/R5dSsgs977wKDmZEjsXduH64NnJNtieeU5IcptUpoM1WaY176IO9f9V7RJ
X3hoWadzK4e8Ssbl2wIH0orsCGhGWL+0Tx5ipOdU4Xh2XBtapiHA9w8lclT/4YRF8+ZkWMprdOsP
s6yDTdR77LdOwuFFzI6/4fCPvCYoyDzA7GsOk5jDfevX9tFxIYqDqs/YvVbMYSkbKrInXanv28YO
R9FO5a/EmapN0tZVPs51/Qbz0/QTORTkhtFYsWxsYcfZAC+jYKBzu6PpqJ+TMQG+xiHmsYOy8tUO
xv3p4KwPy+PMvkSwOY1pU9V9ZpGZUKeCLdjRsAQkpBGKD/hKKUyvzjTejabuCxxPPZtiBK/LAT/c
llloXTLkTcumAlABnc4lRw5WuJKvfYiIr5TGZXgTTbN7UFHSpW0Uxk9LMDR+ESGCk2YTE3LDWBxt
MMI6viGQUj4Ogbf60DP7M88DD05Rt4Q2NoMLskW/2qpnSgaL3Ebh5NFcungdKrGRSPbaNGLi6Gfa
5gCtq9oPIasOhjFVaI9zyFqHOV/NLPO49uBOVbPaeaMVB8IHuffixSt6M4cI9RDzGw5oy4y70Hu7
NUKP3MIousN+hKbz4E88xQubPBoymS8JFKd4bzznlWM923ITexvwBHleCR5sV4N4aKdXMbqp1vwK
41re9PAKv1AVd7dE9iLHMiLuzRytb+WgeKYkugeu9tWm9sG/URTG3QRn99tB8LhQMRTV4yz6f6OO
6QcRmxDy33a5kbgc8i6hFoZJmee+X+JYMATqHiCEZeO1AKWJSQ1fXQjhsqgSa58GqO7fVtMQv1bG
HTahbNlDbxx5P9QetCATbFS8NSL3V6fLQORNTtD++SVQ67DhpRYFJ3FXVAvDTSeQVCEfcYAtJ9BZ
hSdxa4nv3tDJ1ZslSGI8upVugpp2hU+4BP82LO8E+k9pHbhdKv3a2yV9O34P5BSnQTfyG8Z4gME4
9TehDOJHq0t2646lyaagjt7ICsEYcR3yqNFcz5FVA2/3qKj/aMbO29EhgqgZ0tKidZW96xUKEqai
9U97SjFIuqDcOrE3F9IP5hfXX7+BHOrvQ2nd7bROAOXNKzrtxJpbJ4bBNvVdOGLh4et2UWmCt3he
bDEQ2bjp4EC+Bnx9cDdiA501q2AVHHEhzUnb/ibU6xHpIZNfXtLQtKqqLgsgC002PUvUS1fPL6UF
tDQKqk0Yzu0uXAcCs7ejw5em0tUv21ZDxnhn1kNH6XRYEFuVBY47AFLX2q8xmCFjliS63Oje7x48
yJG/tEv7y6Ge2pA6Gr6IYekPs438V91SwrJOLSBb1t1QiD7x76KwgyvYF6SA6bn65uNfB+w4Isx2
jYrSlYN6TRA5i/TlxM+rYfim+xb5pqSxLwNx+qdqUBDTm67+Bq+08jN0FuofCWT/wW5qVHtXQZS6
5WvVd3CkdMPXFfajPRIy3bR3dfcUaJRhC03DctuZUB89uk4/kDM2dxkDCPiOLh04c0GU/IuIFwce
o8Yt4OnF7yWgfU99bzKt2jAzkUM3bOHuDjlOfu5T4h1jX6IE3vSlg2CnhmyMBd15E5ZRtWV9N8p0
mtsIYZNRzSBQmOptV9Lmvox6AK4niRvplm7hjXSEzdx1D2tlGKwMvsDrm9T3FdQUX611RnSX+/XZ
FQMk/MA63MQQ3ORBzCOc++d1G8amE1nilCpl/sRebVOTnALCvrWTDVI9TVDNrAN/tmqM01ji23el
62VwkCBXDvGvz37liy/9OswFE2T+WSF1Y2t121W7TtaPMweIRHrDspWjg5W0tmTJpdVzGroLMi3i
Znqj2q8f3HEOtpXuNLLwApW1jtNmFVn6WzRr542uZX2z9kr9EuPA72JM/Bs2xN33zlaAHS1N0GTo
vfi3ToAAYtX4A2JCHLwhcdjv+8rrNhoAjqIXhGah1BAOdJi3BR4TYph0H29OGWzPQ99rMHrHOHxc
WhqvWZOMzq8JdY1bkZTtfajFyQMf2Dum++qlQ2bnGyNdA+fs2N4iGY5u4zn2c21KcVhcfIC2osf8
LZeHRsnpULsMRN4Ba+9T5PiwztMyeOzlJNJ+8rqviCKyTVaphUxFIurylcfGPQyoUcOU37Zbv++b
107TDhNzCC7ESqeHbololmgfaptwUamI7bidBBufOWCLmyQe25dgbf6ZOAhpuYqi9SYY8KwiodQT
NhMY8iX0DvvVh1EkACUgSIU7tQlMGMsp/hhTq/3i46T1DeJHKouuYzSD7PCLjca7jiWwcYKI0GFa
bP0xNWtQxvuwrH33Pux5KQpPSbNpkoq/JBGRB693MLQk73c+4sdkGkmGoNDeMFrdTqB3yGxxfKU2
E6ZH+D4QnJAlEquvXfgAT0FL+q+kd928NQEwEk3nfh1aL0i58XE06FGP8AU3KWwJnVM4a0kf7eCS
AtMWyStX698knsYCgF4j7lc1oCeOjOUUVA80qSEN/hXbUNi06lvzzY1dA/SJWyORU8VNQnKJ/c+b
cObx2U2QKJQKJGJtlkUtmcLb0qeGemWTuWtQfaMlFgB/dH+Ljtivq+IJZAywRC2pbInvZVqHAC9E
MhxT0Qzxxik7xPnEob71A2fZYioEZmGI1V4NDs2A/wiQ/qeSecnc0am+hU7SHrkXkKInQivQfSLo
5bBRc/Ke+pgS1yja11G0bOGMt/cwxibPQQSEMErVAPwhZCsDspT8AkqhRbwGomesEuAfKDW5RTvR
dmsNIyKLWWnrfGQ4BqQqAKEkZdIxD2HF1MYIMPDBXURLKa550VLbbiD6Hw5LT1tQKfyqRf5YPRwZ
dApPgQKKJAXPzrnzHWSgoQfVYLr3Z8d77oc++g2PTfODJAuW38gG04FZ7JebHj1tF/afnZojD5vL
mD+YSHfbMvSWJ6mofOwbLCAd4h1zTwQ2SntBW+SaJxAWprMg9gnJvSB/AOPQIcwTBEVE9lWgFQmM
t+dJwH1USeSYFrxc+/uYktKHl6v3APkLKKYi2mm/KG3vvHrcljLjbPB/VxFIUr6R4g6qDvTSGLWF
jroFEBW36TNBu7iGYVaUvwOxTtkoy/D7MvdBigBzXXB4oL7OsWfuWjhI67RabQDSRjWWvyYSOeEO
tEToOQJPJ/oRCpiZZwAmzxuHil0ziuBovahC4RBWni2clO3RoZyajJqWbCxLElA5PM88TL0K80rj
NEtjaXM9LbAvJWq1WaOtKzLu99jMGMP4V7JUrFiEFfcWjrMlRcygB7rNGJhH3c92Q/mppOUktjlt
7ZHB5khAxhw7SYwBgmClacKmaZDY40uBQkmnjZdBXt0eJNbYPmvFghmOmZnTLKDl8KUrCfA5UuMb
D9in7XlAcMJkbbWvIlGCqL3gkAN/7V74rqPSpHNIYVyv30+mMYUIOb9FCAk74Pa6mZkTd6PCfoQE
xm3upBnK7TJRkU4uA70vCoi4kS68jiaZ+12dSP82xI70u6aDkvt4RdyS07PhUcSJV0zVQm+aEOsF
NA/rQwTa9gP35UJTOS4wGpJG38dksTIzU7PumGAUQeoEQjGH1uKZWFg3I9epCoFl99npZnob+CP8
CmIYBEz/bbjx2aKxtmMLAu8o0FwSdrJtyWtyCDrVbXWQyC+kcobvSG1NdoOtBqRbqQ7RBnOLdPim
7EJgq1sxQPNt6ywcif5WhTJ6EyOwQKD6DE1aBbrmYJLjZDf4LjkmiGX9p9WQPIJm2E5Z3QEfgr1d
fRMzWRVOv+iTPMkdk4zZGX9op+qZUNvfWKev/gWQhmxYW4ptZ3t3G5jOy9toCXI4lMs9Sp/1g2lm
2xQn+MKGeQ54K3Rg22Byw5tk7TuMm84DVnapcPDs3ENFQsEy4MOG53pqxU/jNMG3PmbhD3x/02Rd
PHpAwYOp5LiOA0KL17/KtiIwEaFgsIHTfck9WId3QRvOb3R0g70jRvskickTa1edLnKa4b5sI9eU
+6nu+ZfBxz4ph98QktKJEZVknlOOeU2bdSNq34Iq1LqnLzXYIccRT6W6ThA3xrAS3PN4ih+JFMkR
cgwdb6q4AgUg0lMxr0inzuRcSbRfnYZ9G7olbrdCDTjFMD3i1OXLvB6FLCArDFMCeg5O8InKkgiW
j04s/UvHJvEj7rEjLby1DaN7Nva9/OoxqJK+1ehk1UWDQzPLSC/sC6QC3rGHbncXWeQwJhLzPJdV
iKkkMKicfKVDXMIR40GgG/Qjy4cE0cml585eivAeDGVX6PEnugWQ6fJlfgujJsjB+wn22IlNY+Zr
Lp4aBehEGjqrCNMIPZdnsHJOcfFL6KMeMiTuATAlAG5qaynsED1mhArH0c2clP94wNo9YK8iU2Ra
US83TgVIp2CdCZA3DyxC5vAHHnl6zGwQRxxcJSF0kQwMYTDl2DK4babk31KPeqOXAeJOlEL49n+c
XVlzmzwb/UXMIJBA3GK8xHacvWl6w3R5wyJ2JCHx67/jXrV8dTyT20yLWaRHz3KWqJyrGAYydcx9
OQIpW+d4Ng98U2eefmSc6y0U1sVK4yU+epF1n0EcTRMpqY8gFPjNoUH7B9QLyFbGMLcZb7SUzcmK
oFyDNyo2AGo5X1Wtz2Z+tbevIDN1hLworeLGbd3NNPEyUcDt7iYOfknYM3HbaoJmC1rpMySIKN1S
H2JpNpr3M7LtGD0gDAqzdj5VqI0Sf0ICGFeQs9tRx9ZYjaiLYIymmvq2jupgHWTVsAXlW8dgAoM9
EhTm1ig77bCAwxWZdbuOUlbfdlWToRQIo+1IBx2HqGTf+oqUyOWs2Hg16e7TKZT4vnNZrxGzn9oM
pZIXiekpFLZDzaLojqbKAqMt+aapW343RKl3o7w0zaFDRtPEL6VZd3Uo9xxbWCJbltF3y7BN475T
/Ahf9mjXDErdzhwgqF7q4rkwzfwd6WP1tXS0XtUNjvBEwWQL+YkGL4xUTjMjA0cbo1BBcFcLVR4d
NQ7HFoNDnNDoH21mFKYPqhnVf9EEfUHYlMBcrGgmR8UalXUCdRRXrqCHjKjco0Qa4e21RiCG9FN1
mxKN5ldTmsSpavS5+t6DdFgBjLVbQXooAJIBsx1BD5Nx/URnkd6AsB2gz+gXL30TKsz7ygmFimmz
ry64mA/YTVkMW5biGAqaJe3MKHJNq9beuSyLgS+rDOiuIgU4H27AI0hxOeZiQ6tXsBXP3pBDuWvA
5sL9aE2/j0rT3g5OY3Z9M3SngNPpIXS8bNszzzsMYd4dhS/qHyANRRtlXb4lfkDreCpNukUrMbwx
Bs6IvltNb8T6dhsG6QRvbyD5Tyqa3UNJyPgY5CN7yYUgSZXV0LhRwqV7JILuTedo3H+o+62u0Wkd
HBsc0Vr39kFl2YqjAsKB76pd2oeTieGtG66aDNM9nBSwFqs7J/gVmRInZ9rUONi8dvCeXdkTvpvq
lO/qzvA1fHd0tE5lB0mpIeMleiChaPm5qpMa2mRNtM6VMcezIQJsJSd7G/VjFVs2ze/jQPPtnOfk
xDP4isUh0OTHAeY4jw1cDg4QRcbwXUAnIYtTZzKHCjVSsxqh3fgNnT/6H2mAukUzDSJsKfPZneNh
aOlMYxjGjIUABWj0M775lS6edEeAixZdp72EkWwIVl0wqfeQV+Uz+mLhrclGCq9Tr2juhAzNpqjm
8q6ZQUPDZ2L3mnghDkzRvWcqEo+8z2UCCTtMQQkgGWuu+bAWtOrX7jSJlXUj9+h7Hd+Z1us3bVV7
m65oUQoRA1GnIOr5azoWA3RVy/Y+RSBdcwBGdmqE5E9V0nDfjpqf5tSYbRr4/Y3f9M2zp3qOfAIz
l69ejp5pjbp9Dek9fycDMWw7DVqT4q6BkG4e2DiPMG3mOI7fHeqlDGaiQ9AlgHB796nh9c5VBTI2
26CCj12agyxX15DSykqH7PMBUGLIwFVbipd6a6AlpuK8ySF62HY8Ow1OlEOgqhg3yAi9t77pUpha
jpGPGq4HzqDs5sfZrysIgDEf41zY33hbH9oB6TYYtPjJkUPteVWHFBJUHIJNM5piq3EKgs3EgJst
TT1/b80gYFElYUSrNfO+pJPp1rPy1JR0aoSuAXb9ozbQctVT4353mxzem7idlTMj1KQ9VAOiwvN2
0KsTt+kU6MQhZfRLSOfddQe90bm0L51k1caJII7YaOu9DT3r7vzO2G/Kh3Gsx6NxPeq8e2mRZKyb
OhOJm7cJDrEEUuHRtON2crYGgoJ0p6fW+xL0AXQIm0x10IYTLvqxEvJ+MQlA+E4YJgIvMPsa48zJ
qj2SBL6GPWiVTE6kNpIpmIsGKO2sKdoiRq09P0MoIoqFw9wfrp6jG28m1QOcQocjWhfwV7Gab1CK
RTuVIj/rCjTUBc6xLTiCfE0gk77PUeVB+UN1dMvyut3qmfyYwzR8bJ2K4/TD0wiQ1x7NWItfTLf5
Ee7FzgFkDuhVD4WzUlkd4NhL1ak1kNwHbZXE0SyRCbRdMgUogyDHoVc5/D9XpAy7N4xsy1vHR7j2
TWZWfm/DgwfnnHUvRfG9qQh6C5hp3HaiRpwXgFThCxatjS1GKuMK/eIGzKACiUpU+Y8IDOlmho4v
cle/ueU2Zch6kQc+eU4GkBoSp20rmvmmmly2QimGysOUI1Js9MF9m3rbQkn2lAEAkCDrwLGqbLHO
U8dksXRCsJYk608QHqy/zWIEaQwakCsbVfXKozMSomwSa9/AKsfrzu373rxCiwTQ68iF7pgC18+0
+Xhn6448w2bwVQ8OxMqHLHudpPduXAd+Dr2uWQI5vz6BcQBLMIR/920z/ZJehoacmaCQV0VqLSYB
aggNEXliNNyhATpTyJGEUTiCgBrxr3Nbz8+dzetsVSomUMj5Z/mrIDLrHCRwiJ9E4brOES7DEG1o
iDvON1o45pgB8vhIM4vtL6V4FDrvIZrpcsiQkGKNY6y5dSVP74phaN8gSTnDYdJvtgMcVFZUFVWi
O5yEvYZ1b42spIlnJO+bkITBJrdo/SHhFCeDNBC2umDIrdI0dNZ08KNNJzxvpVsT7fxeuQkyUb4O
AwUgRk15HYNd+pUVk1lXcxsdBZ1r+HGn6mGYhgY2D61Ak8XJdl0voxNQEeMa+iZDIuC4kCBdVdsU
ZFr4k2ehjNOUz1+QE7JTUAryrowAlVfC6HuamYUSdBY1K9eFuErGph95hvotbmXFXkjuPlHDq3E9
NEK9Rw4kMj3X9huoXnYn6aFjXwZl90ptHu5BJbVr1vM6CcbxvLxQnZiiy5KiFnw1uO4EGhHOKNoU
xTdwhuvEehXdiNz1i3gapLqJbNpu/RTDJwf9pLeioO4uc3K9wVQahVIGdYhjOjHsQvRB45yDrRJy
+YYYhEZBCrG4uu7kcyUittFoVuwyGrAHMHR8PEiIuQt0lAmEES06pFuDKcA5bHfGAE3iej8ByCNf
nTEld9CvJNvW8UicKh3u8xmDmqIOfUjAoR+N6RG8NcANTIzFpLPMp69V0EF3ZmhxVd2KTeNApnIU
U3fjeWG4qtHb3sJpYwLZvpAgMbd1ktZc7XKCVW8atAhiizz8kTud2LoqTw9maieIzs7NvhUoJWFh
Ht2kdEYmLUvxDN72D4xgmvUEQuca0kIZ2vDomDpT4cKWXOOzQvRriCkyqxNWKElKJCI3tuoEmD6B
3acqN9AGbufEStSndVoqrGKq74es0VvkFzzE3qaQmMnSqkyQWcHTpRvyXToUcq8pBq7NXQN0eRhn
PYeqLFr/q76ZLIkVa8I94f64NZkuGMaWI7sHkLjIIaXbMmA0p/FXh0b/HfPLQT/laLBmccE9785Y
MC5jN++6DRWk+U4oaFtcSHLnVbLYj2HAg9WkBCZVRSkhpmS5U+EOJA5sNIEhCRcbojE76xS6mXnW
1CtWk9qPW+Qna9Ex8pVHGj6n9Uwl9Cn7YNNMs5eEFbzD6xwRUadpF2ycphuhm+lUG0Dpy6Qwuko6
pIev0zgzAJ36qPxe+E2r13Chrv21QY39E4SWdl5XuasPUekV+8APgm+dFM0+CxvzU2LENcZB1gS3
4ZCR+yhHUolOJbmFIAXFes7LGIX+bQGC7m2k2/5Wj/jfMcfgjCUNYuSQUAy8DxDbzLaNJFW99jO4
aPvjiGwHM6ryZnBEuS5Gkd+Yrpu/jblVZlU1A9xwWzJ911U4vZo8MKepz+jGqQJvi8lUEFN45N32
YKGean+qoVLm0SdSUcdNGjWpdVijiMB2l9u+GaNjVdb2wcwyWrPM2i1p4cle532NhuWYC2gBgyXr
IjqhRdt5yP8riGdHU74OK0tRz7p+tsqV1N+VA21ktOiEi8aYwb6IaJN+o9CDWUO5HbpNfllsyoDL
h5owvW7RL1mFysK6PHSbB9dkZKUgXr/J3Ch6CrPMPIdwXty6hJe33U9OHPUMDL4JQNj2BrAUOr9r
T2qEGmVcYvmtKIRsyxgsWfOV2RRLR4XiGHoixO3adEOIZ4+iFKjeXDWwkxvo7gfG3tBa9nwveEOi
I2kMpWuoLkgvlPmqzARaHaMzVEe0xFl5dKE9ALzRrDBAhqDWQ9736BkEzA/WkyCiWhepVrtA+vDJ
86HMuePUZF/TnjmbtAPte6On2jkaD/sGekik+QbxevXeVG4xA0rG0lfUPuDN4k3cQHQqB6VnqNcW
sADUQzO1GDpTaVYd5+fJPLSDGUVBhDTU3KUR7j6mWdHHzJbzLR/Z/KvIHWfVCu2sNQFxb9W4pbkD
+Xd+JK7Jv3HezFvwTI0X08lUKwuVbYEoUahTDwLewfr5G58bsTURq/5TahR7tJjUCzSe2Ur6IPOu
ZBu++JJNX7uiwfqw7fg+Yd+9dJjx+9veFdB6y5EhyEmEdxHEoG9rOgD6AgOod9e4AmS3qts4Be4P
UBThxOjTn9lvU8UgutBPoY863VYEVWo9nwaYhSHo4BRMVAG8zraCyClkn0WIpCx1XXfNWA1xZ9+v
u+dIIZ0G2dvDmKSI+oatWe7KTT5igBLNoVxLVH17ZUEAiwVkx36FeVA/VRJUj1iOsn+c4ZM3ogS3
HV81VDlQZsntThKXr9rOVPe1YCiEa7QAfoZKdGQvrXKBo+vHtUUFgUGvo/0mhtp5qtDAgiUc7A1x
RHZljYEXEDpQKfNY9jBTVL6F9u1RYhTxJjhnz2FPq1skTfKxCm21662oE9lgTMHHOURzZwCBm6Oe
nvB97puGwL49d6sVZ3720FsIQobTdBt07X/52JBTz1ifDEJjEl4RsR1QqcSupfXatFilcTkKkTC/
IO8Thvw3MHEZ7mYcjAkTst6iHdzCO2uKDraYUWTzgK0deArEgc9G9HWC9h27rbwndTRt+pRN9940
Fzdo6YT3HoYfq0GVedL3LXoH3iDRI1egwmNiZHe2AFNhQlH6hfKgumMupyeYVZAjxjw5rG8GTLQU
Xluv5ykZLGAQo9+Mx2H06IPvZ/QdtXW76+pBjkClTHDrVhD4j30v9R4m4pWb8wxaA9chwIH1UINg
Ihqib5tiQENMUa1dB2uzlOhAwQSnuyUt2uEqR08nAS8w3WFNl4c2GLJN77MAMVlUOM4mNSClb8Ih
9SC2EI8ndD3yoYHwM7SggNvEQA/zJZy6ukfPnOa+OWH8oeIpk+Wbi+x1WmlW1T8aOGTYKu22MAcJ
1i38ia/AJC9B2xYwSRGKvgr52ZylBnSmbly2AcgAggGGo3RMPwdU9Rd8B1qnfp0DuXEI0DasQWBC
jYCmfSWeP4f/W6Ajh5Gg3ox6+LLCHiCPnZq3QFB5/D0XNroC8rwAYPQX2Eg7A/3VanD6tUA19ICI
+/G9X2Iw+wtkJEoKQbiBRxHEHPalFChDy3x1HpAWVZeURb83pY8GkN76AIuRPLgZgKlzuivYyQvP
tbQMi7JxRnBjAEDXL0P41AHM/fGDXQBlLu3C6oyjagM/50ArTEz6WDm/AuD8P774hXX7WyvrDwgj
emRCIpCCUGzBWCPDymEC+/ZpCj+ljBMslY47BwfDlBXZQVuBknJX6A7tS/7J218gMBXBcFtieHyY
MemjmZcmqEo3LMBs3HWba37Il17SYnPbiMydC42XA7COyHVOrt/t0vFsnDdfCR+XFs9iY2fRQBU+
6nQQXrfK6C9YgiQff+BLV/b+xqii75pDeVJGe7est60vIDs1XIlGF5hqS3uw1pOAQWXsXA31J6AP
/xszyuLB1CiFvSFaWa5fnTm7tg8ufYXF/ibdiDleOstDQN5YBn0WGI6Uj+1wTeTuwptaGoVJVCWR
A0HUAyYc8jbr2+hAel78+NR3+O028MdGU8PUAgjYg02jy71Q/K5CQ+tzlz7Dk/+4tAEUrcA0K4In
KU/jsls7TXjNA+dC8Fm6glmUuGb2gZdvOUAmxJ92cCmBdhmUUj+++Us/sNjBldRo6mEmfoCzzAku
LnoFYuh/hUvfPr7+BabR0gdsiBrIrI6mBubc5smUtv5d5p5TioATfxtWnXpQmCM8tHPHb+d2gibb
xz98Ybn+Pqb++CpBRkY9ByCVcKvAFPWc04TEYyWmcx1MB3Ll45Pz8v8HX5QsNviYIROjEfjSALhu
c4BRvKq/A6AOOaX5YeruQCh7Slu168lcXAkqv+XB/vWji0M880njOX7VHCJoQ54cElV3Fri+OUHr
H20ZDom6HMiXTeUoFmsSQdDXC/PNKCGDOHnUWY2OobtygAtXxdJyo7tC3QHMyLaYdFON+tsAUpCj
gxRDKrF7R/O+jFlZDeUul6PJASCy860nO3giVa3cdREZTsXMzS2Zjbgfi9TfQnN5PI5cmqdiLFBV
DLKiaJw0ai0LLOI1brd+LpSCcTfapRydg65BYtBiMH10w9I+0KGKoPFosk1qAug+phxuQxjPAXvE
h6L4kvr9C+DXzrYWxP9Zo7u2w7yz2nbDoG4UDc9IY+4dCEgaB50Gc9L7k4WtUumdbKSqdemM/rbO
YMYgZloCHjRjvB45DFPVSZpbmwJvnY/nLLKqgvsyoHrT9gylkuEyRO1mRbsVJiw3IbP+EYBT99qh
cWFTLu01NHp10JWCNB+A+ef2IEnVzVVXzH/HWdgn/x2ual8DIgCC8T5Ekg4+Z5ZfozH/e68DTfj3
lZllZ9kxCnGlbrjv0lEl8IV+njW0il1ksr1s15KWNwRg7o/3+KVHWUReJsrCHaGfdwghirAxNTjn
YHx4V5KCC1/h947/I4Lw3C8xEnKivY8BNeQa1wF7RBS+Ep/+fe/B0hBPu5nm/TQjPqHZfBPVgG71
mga7j9/MhXtfWgEMEJTkA8OZxLWCvyNmemiLR+gzfu7yixfvOF0XuvAIPQD3ez/PBnBmV8bW+5yv
XOCeg/ofr16TzMfQH7dPbLNq0jSp2lNRhlfC56WXc/77H1d3R/TlIZiW7lMMwiH/WYQYTtkrr4b8
rgb/EZyX0v+pgKZZ5bXQEOx6tkLrVt1N2m4izPPhulFrWMvRAJgfx09kRH8WdVf/mGr8ewf2upsB
ipAvdMj9xOTn3l4EnuUaeL9s0xRZBaxCV7xUCmNb16mGI4ZoQH02mQ0eIh+g2j4owjtMA8ctzSXZ
pkR2MGfO7U3m5oAnlkMBFBrOwGc3S/kGhZh5GFz5PSd1oQBf0tN9Bc/cDW9V9RYFxbRHbzhF972l
TyZCfGs5DLYx2EI9D5j9XYhAla1GaaoD5QUHeM4NccQqyOz6OoeGoJi3yoEKdzrDwLtyMruWJXH2
gQYwAW3TCO1gQ7+jhae/s7pq9o1nzi58sgUQQgZf84IEL6MjpzvjyvkU1Nl8HgAwgX55NW8ij1Qv
ZOjkabLwJ6vCWoEkRMyrqkL/q45Ie3KswngCeNnyaKOC7VUxUrRjCvI9barxjVM6N0k6uGRFZ6/Z
QoKLPYYYee4BIx4evVnT23oOgMa33IPF19QWu2DU5ksfOPzoQpoQkzIBWKlHgG3BBivQwqNAiXes
XAtI24HeAhOuonMNpBQb9Qx6W3CQqieAr2MYGBvHsDgvPFAvAoMWi0qbX6AKOE9+Ccnt0SvoN4fJ
/gfJU7OBZJM+Fil8T2Co5h5pOQIkBNrTDSgraPMRQJiGnLwUqcOAWuA0P1ahQvDNW0giq148Ox1c
FCXc39yrqx175v8XO+Rs/t5LYFvVAxkJkl9m2CGzSr4AoZY/w+8eBiFkaOjOxRj7rphROtOmlwlo
R2jFgWJyK1IKn7usmD9ldQlY9d/3AncDCmk2ODuMzlFbSJBGzrEl+krUuJBQLv0itbbIJiM32gfq
OygJK1gFxlVwqiH3/XFQ/Z0y/v+7DJbeXVUAvDoaPRBBn8w+QF0RwwMdaED/HTQlHc+eGWNA0krI
W8sn14teTQTdzCK8Jtzy7yMJOKS/35+nOHhoAv499XgMGyxLiBd//Gj/LlX935LQf0Rc2Fo4CDE4
7KrGUSsLZOJN5bEDyaMdBLqBOxL5SzObx49/7d9fyg+8v58DeCUzkSEAClkn7TA9AK5+rE15AErj
4eNf+Dfz1A8W+bcFnUy7jpmhL8fWESYbfijBYZuBxQVUAWyhj3/m0gdZlNysAmbBjsCnD7ZaI8tM
THbzqSsvtUMErIu7mvjk0FqzCqUs4tpGb5+79iINBKUQ6quR6g+AfL3WRQh8TPPr40v/++T22SLv
qEZteSMpOTAACVaY3HvgL6dsHUzDp+phtLj/Xjtel0NM3QmxB8q8PGBACCqQ6THKN5pdyc0ufFW2
SD8YB1moTafmAFbfm8yrk+jy5OP3c+nS57//sc/a0oBJa6Gq2IG9mffvDeCfn7vyIraWXhlR14e5
ieND/pwdxvZzIio+W+xWQKJQoAFlCoPiTiUo2Qeg4/1G/Mq6Or/yyi+tm8V+dQsVMuIF0b4B8Zi5
cGo136gvr7z1C/GGLbYpUJX1ACFg+JbSA+SX42D+CpgYQR/u43d/4e6X2h5jkPmMzTh5PHurwGYm
4r0FkeTji19YMnSxW0cAQ8+ztflQ5rqH6yk5a312waeOZJ8uPu6cy5pADKw/YIIBvG4xwju9PnHe
X6nR/l1y+nTxYfOmBhAL3kl7CS4PBiaw3Ui9pDLTwUj3l66BdKFTv8+puLKSLujM+HTxsUmAo6Xl
kBbVX9W8Gt6iV4Z+ax0HR9/Gadyd3Gfz7al74Fk8P338iX436/8/MfCXrqHT2IMG4WfgiraMJGnW
cbrqJt78wNgx/Y+1rEbPPVdfy9Kpu40ZAIazQohNh7HoWncV1Pz70bqATRZ9/96bxt5J0Lr/q1of
wz9CjELSPkxb0TMgOGBUMLz6RQl+ecXPGuBZzScw021V/IKecv1J7eflJKpCatY0GWZ2fddMt63t
8TorOHRFrc9OAp3rK9vnwvZcDqYKtGtkOg6wDpQTCr0fznDI5iix1xzWL+yg5eRJAnE6iQzXh11W
TBBV1NXJx4Wdv5w9gY0COhhxyQHdIA0ciQ7WYwnmTkSN3ny8uC6kMssJVFBVjTUgEByA1yy2kJRZ
eyaycKMATZYU22korgwILz3L4mTtau3oOefToXPG6ovDOVCDEljXGETB+Yqu24VPsRRQIRM4QyCp
YiQCqJWe6JE0/uvH7+nSpReph3C8aqCl7g+yqI5IQp7bhvz6+NKXFujizbR5JWnTeOQQuu9R9CMT
PwtFYl988vLnD/JHUsAbOKKAE0APYVbdef10bxrnl9vYBobAxdfPPcL5rf3xGymfuO9Ah+HQIVJw
AuUwegavPXCn+eQuXiQg4zwyyEgYaHsaED4BmNHTN57ViHHXEhFyYYX6i8Mql5kGmRD+FYBd0Rsy
9MUm50P2DYTD6Bfrs/yuo5Qe7QCeuREDX0M4vTRA1tMCtnp1gGUB3n6cTpBkcSdjroxwL6y8pUls
0A+0qWc9Hxxy9CWQWwANfvzVLjzw0hW2Mx2kxHOqD31woBAVh95i7MsrimwXVvXSDdaW7uAXFFrQ
Ff+ugBlcdZT7eDn8KzyezPpzT7D4ZMDUuXb2EVSGotJrpSXaT0TDWDE3Vw7fS29/kWGMQctAFoW9
03iG0tLcjWH2eM1y79IHWCQTmBkMui8cZ48OnopB5a/yGIjO8lHkyoafy/CWg1Ue8QHtFloeMIdJ
2GjvtVSPH7/+S9nQcqxaVI0O8rQoUcu0884HnKxd6a52oTUBdQUHgP2EUigwzGEQONueO/M3twc9
M46Cdlw1YL7toihrv5dDFz34OiofKcXfZBR4n4tMvzf7H5GJptDykOdSHYR6IFFrWJiCMencDH3a
7wCe6q7spQuDQP/3K/rjhybWT1MGmsoBqM458SGFGofduLc2fQ995+uYO/cp8tOQmSfD1TVjhUv+
g8sJsfZ9140CaIblMoD1SIQGpM7is4rtWa8iS+aqZzsXgDTA9jAhK0GriTNYq3y8AC7k38vxbuED
3IXRtz2koYI8XferoEEYy8oBs4kkUQd5VccMJxo45sp7vrBllnPdBngop1SYiBcgHUE4Kib065Be
Azlc/IqLgIIviPeYsxC1XLaqoKmUOaANuF7spV/ABViPrX0CPTqGqezHb/BCmPz9Xf9YNuiNFAPK
u3BPvX5NnLfWpZsyPSpx5fS4dP1FiCFndBGsseaD253mqrnpAFSfcxOPwj58/AQXvshykkVI1Vae
X2IY3d0KdLyJ/h5R/0rwunD7y0FWUxIR5lGNmSKsZyP0kC2LEo/+aOdrbdcLCfDS2LqEu1DDS9Ec
RglfrOHOo8WNL57gzQQa9Sdf0fnp/vjIaBWXNId6I+Y/d0EaYTDy64yQ/fj9X3qA83f54+IcPXZW
QAvmACVI8NBhR2dOiooVvBRXQn353I8sErwx90e3yzg5UMcH9BEsBT4EbVxDHAOlWgX4fX8lpFz6
4otEj+URbKsmp0EH7pWX8FIEDxEmfjE0Pq68sEsLdrHH0VZtBA1ZfwChAKoeoVnN5bSbmG+Tj1/W
pR9Y5Ay9NaDI9zaAk1tjVrk27Q5BOr/3Zy+78hPEO2/gfzQFliABOCcFIDeDsVTbPNj78IJOvF66
AMxbCLuB4D/kKwcCHQduI387iU5vUqgPgQiTNtnemWEgbbuWrTmwHSsfGh5AFYcziGQQqQCsl+Wn
PnRBLoc35xEoYSgoMDvsNYaX8Rya9FgXiJDDqOjLBCLzHeNRu3U1mEtKhemj9cYuEf3IH/2sC3aD
qXgCQkEXNyP1EjjiziArFz8CPWggL3h2V8i+h5kKmQBOnoo7T9pRxqZ17Z2BcBI4dGUNt7qh2IDJ
Yr/YcJwSiGuUN6D+zruAY2LSMkfsgzQUN9B7+AnljHTjQZVvj/wngy4AeHyqirIfcoYAUFz0GX/H
KM1ugxLTxn6GsEibzhUczlS/bYiDyRogDKcxhYtvYSe1MRpyXFMXza8wIG03pe8M66Cv8lsuKxiM
Sc+p4lT07okErYOGS8e9OPO8YVeB6faqgug9aDH8haVlsEKMiQ4zkdNWAwa1snrgwONG4wqOk/wH
pKcgfOe29St0ELNX6Wd5kvMM5BLr3kFOrQLfsPHX8zyNN2os/+s5fLXhsVbvWE/aA9XZF/BpvJcq
myC5wAgoapiyrPwi/K5rN3/GQDO85bQCxSMcm8ciBEgIVGmOeSosDrt5/u8z28BbOpJYgMzHFHUR
nFjHbXs2eoU2wANoe1eaf/+OFN4SyaJDdxbyHFWpDx3ZtsDEWcjymxk8mxTAQV45gv69m70lrEXD
GFdqXQ4Hp3cecpHeZ3qAykd6ZSdfuvyisRAA61C7VNoDw7R/DO+bEfpM9tqA9hyf/z9KeMv5bKRU
OUx5F0C9J7xviXhGoPjx8ee9dOnzA/1x7kBYMi9aFrJ9D3Yac06e+8kLn3/wjwuzrs8hzHKmiRn2
JSjsSUES5uN7vvSyF4cLxFVbbWG6iWqOQFJqOwYkCdIrpcaliy/OFSevaEdDOIXBSh20fIF6GvqH
YJd+7t4Xp4oEvl7N0LM5zLQZkzxnfFV7yKvTsPyc15m3tACrgeACb7AJ9jqtocwc5K/UkQmBfEYS
OP2VjPfCullaf4EjWhh2FnCpujevfVHy9eP3c+m6/O9l0wEs3Nc1AqAGQ+rObUeo2HhznV9Zlf9O
s7yl6RE8Mo3DKL7uBM0D2GKvCJhKxVM7BGDfXOmRXviNpZ04iEW5DdFwOEB+DkBDQHHKpGGj3Mhz
Vhpya0/E7SAS8/Ebu7Bgl4ZjTlOlAM4xiEB7+ORDsIFsRtzP05XAeelpFgECwBwPVFuHojQthn2l
WL/pCQ5RFKfQJRJVtPaAYHn63LMsgobbuBT8Ud8eTHQLA2dI6j5EILN/fPEL0AyPL+NG3imZzrj6
XMFSCCQ9c+OkXrjXmLCs0pKmG2PH5uA5xYtXZmoL68z6TIr3b0yetuuP7+LfxbbHvb8XuGSllHWV
D4d0TMsnIye2TlvosbYsAkwsCG8GA40Jv9Hlru06ciUfv7StFmHHdaFg5BtlDyrgOF/vxqK+8lb/
eX6Dvby4shOmIgwmx98X/Y8ANMwGtUuaQw/Tu1bb/XOB4xcWxe+sMQtIkbHuazQpkpF2w0mwwt00
1VVF+38u8vMM+e+PokdXQ4so9feNFIciPPEACh50nTs8HtIrEfPSbywiW5oFzlS7zN/rXIHyasT/
ODuT5jh1KAr/IqpAQgi20JPBU+w4TrKh8jIgEDOI6de/01n56TVNVW+ycKpQo+FKXJ37HTnuwLKV
L7BvqoJqwB3dMBhkY8BXOs05/4oP22+/tBXrXcTRtgYAUqm9NzgPYO5svMzKqOsGSzkpJ0dCvRS6
LdgTMY7k9ws+LPcYq/k4V1V+vL5a1trRoo90LKdOekpCwBC9A1XxZ1TaPyMNl96b+KC43sjayGhR
xylQcZVPHQ3HhAFmfnbVNuxfZs+PamzeedYerrezNiZa/HFyNQ9qGWiY1Oo3wU1uIbMf49D9uO3x
WmSBeBIFuajzjmpALFwBTksNx6Jf1x9+MYBghWjLvBSNVLiXOydGh1BW4mQkN52d8WhtfTejJysG
CXhoiv6bkZhzwOXyLe5Ga3f9t6/0u66TcoFRiTvZmTjSebgue0GVtJ/xjd1+7eHasnag2HUyRqfI
Sh7JKB/AcUfFxlbp0MrU1LVSswBPZF6qCpCtQp0ISuphJVFX95bs7B0qls4q39TecrdZWW26bipT
wpQTYaD1eOOvjpB7Alq/j7f7xmNwWK6Pxloj2pJGTh1sRT5hAzyj4IHg8oF5jwZv+sl6vqFYWZmt
uu0SClaavhu6KhKV92jJ4XOZWhs3YmvjrS3iHIACVnHlhSh+9iU+8SQuShb2er1zLqeuLaILqWaI
oc3SGswIPhFvjUNkaNvqmLjmL4CGIK2wQr6ofezN/8x5ub/e6NqIaGvbS2WWtC2Heoj9MxKCNAX3
2yw/EfZ2vYHLZcV4K22JA5oic3tGGDfgyRp6xpCcRlk1n1GuqR5dgLhfywU4M7OmgC94DtQ35UJQ
n07MLyYOuM9qMsuNVPp5Xf7vW9oiug4LRI22WwoKCYCYAga/r9QZgfwZfUaWByv+rbyNqLPSq7om
C9KcjJTAaSGrB2uSRoIlSfu3eB7fY15vqcrWGtG2+SROmJjsDgwHlaKQ3zQc7ykbW3bkKNfb9Y4B
5MT1MVyZ97oHk2iAZ09x1xxZMYF3BxTZEDN9I6y/5aMe43Ju98OBpet4RxoT2PwaJVg+vpLiX2Xp
JEFStsXP66+wEhXs898/NNHHfTUrVdKwrZpfLcxtatN7uf7oi6d6/HotKsBcgSuIceMQxVjIo495
sBAzSCf1BNeRT1Z1zgwOv+kgn6+3t7Iv6JI8p6BAlsRwARLDO3c6n4Cv47pPqKPaW/z9tja0sMDK
3LBQHO6FI593sWJBBlQqcf6kAObbljpcb2VtXmmhAVwLOFikgOpn9nJnJPDYxenu3QMKObjeADmf
fy6seF14N1HWoKqMtSginEwL4N8xDbKOlG8iFhABzKUB4xCqVL0raQPvMlmKJwDX6POETDi4MsBo
72fWsLCaRR55cclePcdhwG8Bqvudg6HylHiAUwXO7IhTyb00UnONMp/rv39l1lJt1o6kNAo29GaY
WdkDvo53VG6VKK49Wpu1owPlu2MOJPRmB6Wj0soOncjSjUi79vTzeHxYbm7WW6MH6lo0Cc++A/t5
fHRJE2+sgJXIp6vEoDOuW3gS9FE1FffA4YK4CV5VIqzP1Gq2pB1rr6CF1xhIyrHr3Tpyc9U/zsJ2
AqcDPe/6yK5Mfd1oS84TMHsTrSMFYnLixp/LjITJot6uP/6yrsMiVAup7ZSloIJOAMDZlXlqcsCZ
U0aqg1XyPzBvSQ8G6D8H2arKr7Kc3oFABwTxBEScNzW/pI3seOLJDE47Q/uJeTX9DM/qYSNiruzD
uujAlJVkompx41MPEWiEoDDHzedisj+5EB1kEoTacsTp83pfrHW1Fsu8ykANFZ+rqOrofZ85v8ai
PlW83vgIWJuMWhBr5nQwakbMEB/FuHz7MntfHNzkEHNL0rDy+3V5qpVUjcOthYZuMeQ/HCjHw27q
cSkz5sBAXe+jlZfQdapDCjTXMI5dBNSXk1WfTOs+zzOA2bZW08qmpatUky7NU5I7Uwha20k5r9wF
qxdUKiqKHR+G422vcX69D2FHdSB/Ad5MwlRlZ3WkFeKt4LGUDyFv5429cW08tKXFYKFhjvHURUs3
PHdADJpeCWa3PFx/h5W4o2v6YC82uikYliGAujiGS1RqtPvrj14bBC3mly5Azh5A8xEBI7eT7KfT
uZXfGsNvmNfkgbLdt+sNre27f//+YSBmw4GVWQqzBPK9/zodnPAw3akjbAVxfPzH+Wy/Ok/Js3kf
R+T0mj+Ity1KyNrYaGu9W5QxzCXahdtU4zWBdGHidlN5nUX+XuR/eCk4rk+S41YiSlT2TY7sm2Xc
VMRhwR5Om7geT8qEIsXS8uFpcdIX1ymyjbW90ie6xA/oYTOzxIxiVLiz7EH7/JMvNYilXG1Mq5Xg
oQvnshZ33ihcGEPWo54yg2zlBYZm866EsvMdlc3zxmlurR1tdaOAk1dG2jbAysjIyy0Ay2tgQOGX
KIyN5MFaX53//mGIzYIWAMtCCtW2XWAXxZeW1p+zjGyq/VaWoK5+8yaP5xSolsi1h69wcQ4N/gdI
igO8fR6bAph8mBbjQBaOnWjgJAQrOpcFHEC43qwDTke/TWVgcnpbsNHhJ0lqFsBxTHWUyDFsHXqM
l5uUvZjS2lK08q6nlYcTzuAkTyUrnmGjAo9P+uN6iFkbKW3bTexktDt4GUQQ4GVweaFvM/Dsvii2
psLKSOmqOAnXNTJBGIOa6CdnuEdS9eRRoDyE8G1jSwW08ha6Oi5pB5hdVYDMzKX6VZpeBG3t09zn
WxeEK5uJro2Dpgj2cLaBc3jWHChcXFmWbqzGtXSVzniokDVfmgXkoTZzfiIuRoVnvCWAPwcgogEW
Mn+iSf+5La1DBY+x24KZqS1QlsSDDXlyEblLtedWcj93xcmxtw5za/11/vuH9Z9lCTDJ+KCLakBc
e48rmI4rtdFja4Otbb/DROkywnYnmjNYgKLMkP+E8+L15bCShNCL2xMp0x51hlUk6xE3cGAspP9g
qzcDx1usn53diyeYII5vtBm8nSHItNHu5YtViNu0ZT5YLFsEyH1n71k/byEDg4nGiOwxEIGmdaBn
ez4wSyskDfrqyYpvzOXp6jk4mfew6K2byADsE16Pft0EC0oICiGhgIJFwriRnLocByxdpJRyl+Zi
Kauom7j5lvAq2Q3MoD9Bk2bhkiXwAyib7qYpYulSJdA4GpMqXkfLGAFQHjhJf8anbgzW5QloeedX
/DC7G5jbOvP56f30ntkVHB1b39s84jt4yv9zLXC4/e/TVV0XpEywtWF7Zj8MqLtODJ5JfzySQtkI
HcfGgKy9hRYCcgJDmqlA3BmJB6e40mcq3bM83vieuxwCYA3y39cAXxGllU1aRovR3QGOeJCUbNwf
rD1aCwAoAAXeFqZPEQAbT0NZfRt4uiGlu7z+LY/891fL1JockSMuqnSEQccCP2viwER0se6TxfjU
DBwWGIsHtSgHqet6zFkbCG3psxiX82OKDAl8hKhvLupPl8J9RA2UbLSwNqW0TT4uIEEkU6OiCtLu
uqkOOX8AZz2E4cpGCyvvoGuZaCYABYGNUVSTlwb0MpgoOWxLdXI5z2G52v0gWyq3kLQrIqP8PnUg
rTMF81gjyNo3TtjRJRsrYmVe6aojlQ9uB9Ya2mFWMLf5nevQjUTe3yzDhVX9P4kRVFNmX+LrwbMV
KmMtMws8QWkEa0MB2Bv0QPAt6KYH3nB6Yl4PIU0ObETjwUsoc0HSqEgBf40uQUmhVZA/sMyD0+oI
MvGY2vNrnCb0GzBA9NNc5v29QqFLKJui3BPKTZiUSQX3FRzxxwFGdI0n8zckYbuNPOLa+GiRBEYA
AKnJCnQjmcOMJxGHhnUBfKm/8c4BosLi8Em0bjqwAt7z3xU6LDQtpnkpIpwsA5hQ7ov+VGTV7vpa
XNmldH2T2yCeF7FQkWmFhLdRg4uayYa3Xf5QV2Rjd1qbZ1qQmZXhKKNEI30H7gXskrZkPmu/Xosk
vEd504gyvcjooWT/zeBkVMOBiiBPt7Wzrv12LZQknh33C/yeo8xrFYx5zS8AHO1v6nxdWZjChrGe
rBknYQWGAFwvMt+C95rfjQtsr2z7QZbp5+tNXYyIhHnalC3c2m3dmuNiZnqznMKv7NT36hfV/7n+
/ItLAs8/d9+HI4LjZBBIK2BCHDh97bin6D6HOSysAzLigxeeo/qetncLcYetKHkxBKNJbVfMoW+u
stZ1w8R9tMmD3XcBIMQbU3atv7QpW83dZAP9gvIjs3132/ouESIiTfZW2OMtOQP8fm3yssRS7piD
jSTjIRhtG1fp9ZeuEDfd8+L52sydScGIAcV/6HUSArvadOZ3JtL2M4yBZjPo7Sq7rbP0zRC2MLUH
GD0M2mjmVzHsTDi+GO1yx8eN6XtxoUNNou2ImSHqiRWAuuLi2me4uCnMAYa6X+vO8PGfG5v6Wivn
v3+YxIzBgrgoLTckVvUPNLgPnVc0B88cvyqpYGlCb7rAxOucZ93HhibErFkkNHKBwkcitYAdblME
rmHesmmgAW2527MExdKQSzS79WcJq+UGPgts46S7sjb0HcmeR4fXJoabAsudD8Qf3R8Jux9Q/HI9
mKysbH1TUpbXT1newV8gYXdmAounuc52cRq/X3/+2gtoi3sxhKyRi6HRglqmwGuG5oGJEXadVdUd
C7OL97e1o61wLmN4xyDkhS79ClfZAMVPsFhJj9T4fb2BtY7SlvjYdKPA2Rk1zgK4T1hE//QSBhoM
v+0F9A0qblQzJAkkm/jHrwTqyoY/RSv21Val0OVjImF/QccfVgJ8SAA4AiIocoDRfVkc0jyDaA6X
LUHoqYUJT+iMsJ9cbOQodjHOdcDws3SfKhrvYOZtHFvDZce2ydlRcOnc57FbPxhWlwYutebCHwBl
9M9f27CTR7FUTJY+qJol3S+t0e1SeL49ztOsToVKvHfsUAROr6h53PhwWxkfXYY8Z3MHZuaSgrEE
Rtzstt9kSts9nY3bBkgXIdcUDrct3AMjJfL3eJie8ljulx43o0a5KfFbCYuOFnwNA1miRZRL5HiP
GRlhbT77EuVu6mlO+fH6TL54zCJM1x4Xmes5nXJIVMvYgI8MfN6nhHy5/vC/ZPz/fYzg6Vq8rRoG
NDSrQPR1eHNqaSd30la4w+p6Np+KWQ4v8Zy2bzlMO+/nAhDNpWvqZ3DD699zUycH2BygqETZ6QxF
CwPxc7RqDr9OAZ8kS0GZlli8PjR2Xf0USANsqYzX5o+2IdmJhI4Z5IwQfnt/Kj6IHeXVfnLYxgfg
2vO1fgGOLvGWIZ6ixKbNseAz3ZtweDxRasS3xXJ+bvrDAgfUYpmYBX3o4BoH0SOhC1OKr0bqqd31
wV2ZnVw7eco5HWXpoAFUd6rTzMr4MWnttyHPcFxPEBzKquC3batcO3KiwCIfkgUb07g8CNSiw559
hq/0bS+i7Uq0TODxGfdZVLfwgiWz8D0KO1cPZLPvItnS664sNL32YkBPuUOHzRtD7gaxK6M+Y+nG
WKzMJ0cb7NgcM3coOmDXka2wht8Ab/pO/vl6/6x8YuiU0oV5HJynMot6t7e/m1U+fC/d0XijQ4sC
I1ii5yVSBWXz06QzSLnXG105KugSxmJsEQSAtgjrsQnyhSY7hJEj+C2PqUxfrrexMiS6jHFhBAHb
TOeoRakMfCSGCjZf7cbZfGVIdAEjwlLbxcRhoakGEgi33sMWKd1nVrx1N7nWgrYoLCjCaN2i0rT3
hh1UbHcO7nDhBHjbHqrLFplpgiXV2WWEmg5/RnHlvJR7pm57ug6ozet+JgSfxnCLWPxR/MotmFe1
r9cHdqVndB6tpDjHQoWHgzKHgCXmX3Op7kyxBf1cmZt6fYVJIWPjOQgihL+q8j2Bz+kAo8pi2eJb
rkxMvcoCXhGFLAcLda2jMv3aMX06AH58U+foFRaj6wnOSny+CweWj8z9MnIzxQLONzLbK73DtFPL
UMcLsCfoHSMbYMv5iasYhsR/8mpj1a49X9ubnQzWlG2VLBEs5WMHXsj56+I8lcYWJXFlX9MLK9LO
KUqDwbiGl+D6xBO/NzpXBEA6PcLs9DUuio1U7cos1bG0LRSqpDIqF7VyhRkwyY/UGsuALTel0AjT
KytgAtdkFA71kSoSv5DPAFffOIe00EOA5ss6is/cBFURQectd7WFCAHFzY19Q/57eiEiSbMG0MhQ
IFBAaWiJoK6d+TTlfX24bR1oH4mo7Rz6bD53P+sgdu1/1Fn+owF34vrj16aR9olYjrhkFQKd3/eu
d1pGWu2UkRNfiG4Ka6Jg2cvaf663tbIk9DqJPPUKXN2LBfdUT1Zi+qS8d+Ft2eZbKa2VqarXR/Sy
6woPNiYhsYGgEVXQu65fWFtno7XHa0s6FiUQbBbuiQhwch3MM3pmBhC/3TZbdWZtDJgEj7sBXiXI
zfmMsRJfGCMPBIed4/URWInYOqQ2bZSXLLYFHRK+eOFOncFp4KYn64r42SPtAu9iKH6GJvbdnmbB
YmzF6pWfrQuzc7hCcNQqlRHMoOHJ/Gaon9d/9cqZkWojKlOWU8tIcTYx+1cu58fJG5656Aa4g847
GhcksER5ut7YyvTRtdkxL5K0lnkTJbj9QTLJSwPZFcbO7OyNzNtfhuKFD1ldnm0hz2OxygGLYOqz
g1NwYJLSLgaakFSvrdezE5yes6hMXPopmQQNwaRvD6pO1C5xEm/fx+VwGF3T6X0GmvCdg4TwLmcE
FiGxEHVQlKL8ishA9gqE3gAno2TXDbn3+XoPrY2zFutUnMGD3QZLNYM/+QGWoWKf20Uf3PZ0LdTB
EjrFvATeCd43gVs331GS+/X6o1eGVtdSjx4KQs2MspAV4mCT/gBYwi/brXe3PV47q1jzDMBoB6IK
rYYeAS2foK6nu6Xb2oJXIrNeEMLydp6MwQUqbHhvncnHMd0fQIuyldjo/JUe0i1Sew6BOUhdWTSb
9KdRWyhrIszYtbnd76930mXhGGE6pjVJ8gbGODa2MuQ9g6zMhgPDPc2h6VQedA0IiJMx5ntvLNIw
sWZrb8CE4LbTpK5Dj3ujHJozDAHOJXksgs5+7yoUAsXfrr/cygDpdp1tbcHUse6baJiQ6LTattqx
ti7hjda4B15vicTXmjmP3sdsjNkMregNFsp5z/iZW5XsTHmfVvXGBrQyDXQVer+gJMD2ADVqcV3f
lqAu/MnSre1/JXzoZFn4M/RdLmUcpkimz1MXQBOwsQJXNgpdeO6ObAKFVQKiNUH/woHzDRQ4Aplv
GM5ymruxCzwvnl6GXt7GrGZ/k5UfxqIxYM3stp6HIi0eP5tOLPaWHLcKhc473IWdQhedA3ugDAJm
eOhNrV8TuovZK2wqYaheowjtNsoU0/XnMUzhzYUCJLM0oJvBQg/+jt1NsieCrOp/JyttuyLrEzy8
I59sw/u9GO6v66ttpXN05blnwQUsb9MqKhg1HpGjPOG71oSEAFXMOKJ9Kpz8dL2llSmrU1q9tEix
Xy81cufDQ0bV3Wi4h9sera3l3Byp7WV1FdHUhSVrS2KUs8mN9bCyjvVSK9U0hmhKQAYlsVEryj02
PzhV2c1+YeR/rr/ASjDSNe2dh08ruJjFoYXPKiqbXQfUZzxOfiI/39aC9vnmyLKs+toARt8xwHqk
QZ+SECInn2cbnzwX9XOYo9qJRiDZsrBp4qFoB1gqdnaBoDSaQTnDoYnl1rEZzJ/e0v8T9+3GS61N
Kf2YM/fOYGUxVFtLLLxgStsOztEjigCud9rFobdcpr0S7W3lgTqIqu1JLt/HpkU1gcAr+N40GF+v
t3FxAaIN7R1ms3GQ+kFxf54R/jYDJPAkU16EFklEEAOtdYwTkb9cb2zlhfTPUsFjKoC0XKKJ/pa1
CgBQ86F82+iui7MY8iwtSrWty4HjRIW4s1BwZJ3OPuap2/iAknwdQce4sZlzT37YLTqaWrwZlIX7
UHrn5QrcdrPyMyjm6zbZIspenFp4l/M7fmgk9YhdViVMq0U/wVklfUYZ5y0HKDxai1a8ylScAkcZ
dTC8TAwURVgo/Fnqz0K4W1yptYE+v9aHn89QAMWTNoNOGTXbc7fQAEj+f0hMv9w2kbR0k7CRbkry
v25C8L4t0mm+57Vb7oxSjc/Xm1gbAS1izdQxhBNbqNyGwTfqzMefje1ufD2udY+2sIeYx7iIg3WW
43X5vnfS/K1q4Ag4mlW78fPXmtDWdZPkeaKazgz7qRLhoBoK6Js8xP28VdW6Ejn0PMQYG4b0CtMM
PaAk4gHaHxH3v0pR7MtqeU+nLee6lTfRUxKw0qRdiSNI1Hj2czu1ULrQOoRt9lb++zLA3XL13ARK
3So4OgAW7Mhhl01HR04IH0YAbO++dBy/BZS2jYdwGfMHYm5V2F/+ikKz2hpfHCRFZhB5QwzKE5yR
rbdpSmEc1tMCVTiwue0N0/vN5TS+A5IZNqa1JRNbmdt68qLlnpVKAowKfFh3gn+bpq2Fv/ZkbeGD
wCtiY7CbSFGaICOSfXYn5l9fkec4/r+DNPpLW/Qmm2xQTPo2apf2fpqz/Sgjp1ZhZ+Z7c36l1dv1
dtYmtr7ymTSShuF8knRFesjU8FkUKQpSePunzoqnAr531xta2bB0+6UFtOOpc9I4hCImkGc4cg9Y
KVTSagvXtLZ2tChgu66nYL/aR4vEoWgu0/xOjXGzM5elu+XeznL1hAweDD3pEjthZmT9o1VYmS+n
2d6VdfrzejetvIRe2i6SOW1SouzQhaIY+Km9mcDUt9zSRK89XtvPqUDYqr2mjuqsDhyZhfUAgpJn
bnx3rD1eW+Xc4V4x5cwJTVftqWtKyGnmLzC23irjW1kWujkNHIMXe0wlwwmOf6rj8s7ixhSMJdkD
SF35pZ3eT8TcGO2VKatnFfJOuiUvJzOaRzDMTAJ3w5zANqwcuj1SnYfrI74SRfT0wmIwUhSuU0Ug
WLzh/vBeAlF4/dFrw6Et7hrXa7AVplXkiDYNKnuKiFnitAiexUaYWvvx2uZeJJVh1yO8T2dD3TE6
HrvY2uiXtR+vLed4EU0HElcTtR3zPWPHxtK3l1/Xe2Yl7OkZhMGUbWXWZgPPVkvtAKb9Kqh8oZIC
MDIgLS3dYkPstNJDejrBzKcKcPDWjJK8uLPj4SB5/3r9JVZ6SM8nDLKQTXumBQKME1COo7Pji607
nbUe0pZyBZFWDn6AGcGD2reS7+7QHIX76joJdHLWxvF8rZHzm304OnNeEzL2II26wn5Waf04dtDQ
KO6oXY2NLsmtrZTRylrWMwvtmLsWvGniMOPDfiRVFRTMNYMFDtW+nU3fr4/IWivarq2WxmzBPkE+
bz5llgcPAzdQuIsssmx/WwvakrbxFVkyomhosIE/JijAh8eSGx9FlnVHbxbZbZFczzAor4RzD2s9
yGvc76xo3irDeOCbbMK1VaEtbm62bQ2fKxh1VpB4IOG5KRNfebJeCA/7au7UPUwX6QTmd2IP1q4x
knbjY+bvfLlwLtNL4A2I2IaJT8Dz1PVzzXh6gGLfhelGMd3lTdHhwyCZm2cJQ8u9MvM4wFW0d0j7
Ion9vkTtb0a7+ZjVW9yClRmnl8wXue1R1wY/spAzitZa5bYPI2ynQgti5agg2Zaicq2h898/LFVp
CZIiuYBMQGIWO2tmw8+KW/0eH+/iwcns8nh9gq/s8HrJvFUVS8HOBcwFNXeFBf7pVAYQDPjcwAV/
/ljhG+V6S2sz5fz3D29kL6ieHiA+idT43ZDkNOb5bYtUd4b3elhhYDLg4GCau7HtfJTm+0P8mqbz
7vpvXwn9egE9jkA5vGJFg1kO/pTfmkm1rz2Lntw4mTZCwOWR4LrE1YVb6gBzjyKq2a8OtDt8ZEPa
2oBAFx8Aj2pdtvEyf1Ov/19UXBe42hltEqrmPirjJT0aSZofk3Gaf7upu8flNsX1VO34pVPXnyi1
xXPsuMOxIO50ikszO8mFbMl61+aEdp5ZlJUCSBC3Uc2zKO5jXKrXG5Picne6OgLAIstogA6KI4fJ
viYT+aZMPsFypvmqUndHVZHDFN286eTHdQxADqfxzMUcCaU9h3A3qgKjjx8So/50ff5dfhmuV/5P
oqOxkxageY5Q3HQZOHZAhf7smOiPqO99LuejvKmI0OI6B8AmYHcMY07CLr1z7GKfxr84fDCb1tn4
NL28mLiOAkhVKs3+nNypJf/kwW1FDGMEDyJ24/PP7X4INC7S2NxV1Rzyqjy2ZYHd4osxxjcOtRbG
rIl17SjjFH5o5M6wSmTWhqrwvSTfonVcXhRcL3lMkzjL2rRdQsddHu1MnkpZbXTN5V2F6yCApreU
YtK1wkKySI7SH0R9V4uvMd3onbUGtAUt3B5pRtZ30WS3pyqWjk+S9i4ZxTe1jXm5fIzles2j8Ehi
QpPZwZaQBbn1boGARIwe4pZ/Fvc26BbXyx2ZXIoibzBLs8z8MhP1ik/3jVPNxeski+t1jpz2hcA3
tBm6df2eVsaLbcYswJ7yiFUQiNqK2h4FB+YCJM/1+LECYgG+679rIs5n5ZkU7Dtjbu5m4JxQWu8b
qtk59mtq5EElzac5JwdIB5BDSHdL8ut6yyuT2dXOMWNhNDiXUXRjT56Xfn6hMd1df/RlnRT6UVvo
cdLJ2l28JrLjOgUwYejDCtYt2b4H1/U+b0aYii0Fbk9Rj+fmbZDTrH21pmW+syag1Hy+VB4+TGwL
JBpmLwlqtyobROap+Tk2A6ASqK8E9x8egu1z0UC34Y9ySLJjrRYZlH0+31IjjPc4992HgJXC6gMu
hdwMrap8meI+9edc+SoHLuN6T61EXL3UsjSZV04jtg+zKqeoX4r2nblzdS8MQzxfb2Jl4evuJcQR
RtFxjLNA37gtiPdNAGTnkm2smb+pgguHFleLLHDZi5GthsR+rOp4Z9QpPcDEvn9G9j49gSNV7cwy
Vl9yw+CZv8g6CwBxbg8sJuI0ZbCVVHwuXqzWtnam2Wf7geaoBWDeiG+irDw5NbO+3tYV2scW8WBx
NUggIIfUe8SUejE9pCNmL1yAWL3exMqq0ks2TdObClTjW+GSdCfI30VQIuxubBJrDz8fQj5MRxRi
TLDQqGGEw8kDclqPBr0Nksi5FoY8byoL0uF+sBBT850MTv3IeeNskSJWJiHXgg00SAbKTKciypM4
lHkFjbsVOeN0Wrxh4yS2svfolW4ERoWuRboxSpaHgh8oKY5l/0IqkK/FeNty5eS/A9At1iJxxdlH
UwIMfRzb3TMxM7IvBnYb+o3rBWKd3TRuDTPciJBYnbpiIv4Acd1GEm4l3ugVsVSYjssNZ4i8/ljx
JKAq2dP0NlIa18thJwHiFj2zTyF1BExbztCHpUqSR3gG1xuZpZVh1qthW0ntnHVjj3MplwdjruYv
jFr1mQ3iZXsQYSC5brgabiPgcl1fUIEKXpmyALS6V59zTr5X2RlQunjfY6t7dpLh5/XAQc9B6EIY
tbUVuPSEitkxSFiO7kudO42fZXUeMAr4qsPiaae6ONnRrHlMkPkChY4dpTUfsUE1Pjy+drCkM49z
KpYDdtAuSFt+qOGfrNoOZnj2MMC0rlSHvJXGCXVRsAtfoEqGiqHZC0WQVQZyPehkRt+NpjJR4eVt
XRlfPlTR//UgVNJz41oTSuDoYWJLClrT9E4mk0E3Hf/IGaTyxTLvnWHZuty9HG6o3pfpAhZ8MxEA
qIwYBqoE+HgYK6V+hYokXIjFG6vpb/j6/5jR/wk2YD0ITFov4Jk7lFFj2R6on/gKv3fGJDmwZXR2
WY/rRAVGr/TtSSb7KunIAb4aKHR36+ltzmEiay1I6zfeMj6Pg+G8WzbqgYKxccV3Grvqeekmk/qp
HZMfManT11mUNtAuzKh3cyqpX5Vuv6uFsCD3LctnaK6svaw82KxTr7Ngudon743AVbbX0+4AnOzg
I3nq3MFD3NrJpal2uGgzDimoDF+k48hfA63KveuMd4uyd4gXO7iaFo85SlieUYfeQbifjfvcgnnv
gGJ+VDnY9Q48GCBtHMs7FEtOdjngpw/ZIOyDPeXNoZymb10tSWDnxHvg3J1CV7niCOGODfu0ttwV
Y1kgzVVNTwoftD4XI4iq+QI72IkOrwhZKY7dI1yuKc6ASVwdlJdON4V1qt9vwftqkY5bokgwhxQg
ufc6FXiZs3EaXpmM+r1WX8IeznKzJiK8kI+NoC5uTeVhsuo0ckU5bHzgXT4cUF1Cm1I55bUNlKTl
/fTEIYMG6npkWvv92vkur7KBZAVkPZPKDqzCeppcn05IbIxbpQOXtyWqq2W7Jnb7GrYJkQmHdBBo
Iecr/HHcKqRcebwufoIBUEJqEHND02NfvXT+NDD6PiRwkLmph/Qi3yZhVJrVJCKnbHfibOsMatzS
IlU7WvvrTawFUfrfk4dbKZrkCVdwlRp3qTHODx61/9jS/dLM5UPVtsQHLbrZWeC1bzS5MqH0yt/u
rIWKSZ5GBJVxiys/zfkW9mzt0dqUmiYJL2zZj5HjjL7HPinBNxbb2pO1I/7MYlk4bpFGQL98ciYP
OSZn7DbGeeXhuvhJGKhOqzscMdkcVYhFc7GVE12ZobrcqTcFwecREVHmNJ9kmp5Ym6DgtNo4G689
XjtbmKYtIRXHBGXl/H2k+U41yGHzCuVe16fn5TQo1VVNPdC0Tml4Q+Q68QsdCsgkXeXPhnefumI/
pbgMn3pvaxzWXuf89w/fQebck67LbBDBWP2+JAm2eXJqBDldf5m1YT7//cPjiWF2JrymRWSMwN8W
qq13Tt10G9/LK+FUFzQZllVbSfEvZ1fSHCevRX8RVUgIAVvoGbs9O3Y2VEYQoyRmfv07nZUfn2mq
XFmk4nIQaLiS7j2DjbEo3pkwAqgl+AVcMpPs9frrL/UO/f/XBweuLTXAS2Glf5GEbQ3z1h767fWH
WwvXfWuOX0qyqrEBSIhOJoN4/KGrveiQ2a0+IwByfR5cS/3NkeE3j/3UDrGPapl9igalNe4CpvFg
9ePwBgehwjk2MZNPKHeItxFabN/7ipkhXN3jl5Kl/A3w9GJTgtKSBFRZ5eiTqRR7DpEgaKM2w32Z
Vvx+UJ48JabFXyU2wF2dWfG9ZabVro4SO+i6mv+MYdny7saoPrUl7PcC6QjncTBN610WbQQQL24s
wmdFVZ2HpIHmLUnTg9BFtfHA3N0xm8JglIj0HUQ9viVxAv95CwxkH/JC3Q1L4vwQVVUUZkU0HnqC
zdIvepXcpEPvPZp1k55az5Gwpu3p1quZ8TfrCuS4einNX+lI1V3i5tDu0qnd7AfHrvdwFy2PejLr
bd4r5+cwedFdLl17J+3WFX6CMnfYIS/1VEEfI7SqPqG+I4oqxR1IFg+Oa6hdlEXxS9600GqLY1vf
TZGwttxU9t/CqzKf9iV7gIQ8Pp+Xiec7+YiMo86aHbGz6jR2Fe6GSqC0ydv6iXRt1G8TlMG/s5Fa
W/C/+HiTt8Qtb8xI6XtXirPNIr1hfUUCd+DVDc0Z99vM0TvdsXRTNMraObCXuMXPyg0MJFnAgfDa
ug2BsirIZYFStIF9t13etIKMSBVJpwy4o51ggP/bNmtJ/Wpx035p0tY+gFYNq4IOqAWhW1yBLNB5
9n0L0DE32j7QNsFIJrHrs8jix9GwbJTW+wjEax4hx5pON5WS0TPrx+ggpZpOLhbjQdfDCBQVF/ua
d9bGTaUXxJ0kPzUsnGCKgEmkPcN7mtTo7ZCJHu6qxKI/+7JzQTMQ/atTYXrAEVP8MpzYBEvKbkZw
+Xs3kBMdf5ueF0RG3QQetctpqwTzbjqG3xiaI00m3Jl776kYSx9SwN8dGYPC2sXlVmdQiNXcDu1c
PdKYwYWxsqptzWWHXHFv7Sw4NG6dIiU/GmRXt0mRdy+9o9zbzozRqXmpD0PrOqdUkXSris7ZOkJV
PrWr/pA4rQb0o4VYjFt12T7PpvwW5VNrFyVGv4NhHbwUPLyzyNOyDyYL8uTaoORmHCrrLIwW1ATF
sruSyPHG4tK6s9yo28YwSvYLDufAXYds/YYVhvO7hTssqj41brdFguKAgprdicpxeo07DJPJzPre
Rh3/QDoRhamTT4HBIuc8Ecd5ZBP04WoLxkiaZ5HyobYx+qKvvU1EoD1kQ9RoB+8KsD80elCaMt9M
sss33KlrTAOT7zJo0F9uKQyuDBLeNjBgg0vLVMDf4CTciVl7iVT8xstoBjQJ/mtSOzAlcTGpRVZG
QYly884UFt07Q1NuOB8vbAOr+yGctMpgRjbl3+s4LUJQX6pHIOvrvTKr5BsfPfnzn2mwp2MVeLD/
Y/4YO0rvZCYNvkOaFJAlyAZGgWmw6i5XuSAbjwwRxHp7Ap9Hib4JYK1uTgGHGxREHlVWPnSCk3zL
7QwgSQ8WsJuU8+E1t7vitkNZwfa1ZY6Pbl3zfZqWxtNEGbX9kZomvOE4Ad4EehH1O8yto+/GkA+n
SMYT0huWmu56nbioLpLRu8fSAHiHMZQKfIfl6VHiDnCwJ6hWgyI5alQtAOnAJdvu7HPfIz5VYpqc
Q+4Uor2T0Jj2S/i5km1tlOJHkjdxoCbXwll/MjoCHFUnqw2YA0WJaxGhMmiVM0JauDMTvxyc/FIp
FOXf61vY0v44OyJaLWPAk1bDqSPWXRQLnFNK8T7wfI1O/HmKypqDYyH2GonaAxF9avWNB0eSzGu/
G1HxRHDywrpd00tYOKfMIbKGk7d1w5BYGTrxwBpnF2d6DUO8cKCbE26RezBV6k7DKQWrewcBEehL
1sLXnIOq7tVHY7LvWNSvwN8WhmSOQiQNcjXVADSuyp4iEDGpcZfba/mnhQPXHHiYVCPkwiWIemam
qr8ujnenhlH1xKqm84vWWAN2L33E7JAdp+1okiLHBTxGqcot3tvse1t0z1+atXMmI3dJEcfxVALK
ZG9VX/c7sJQdf6IwNrnewgKkyyKXD/tw7m1g6CWbDJAuMXTRKaG6CDhL5GvvgbAqEH9uephQjQ1y
MiJWN2VuxQc5dc22yPr4LpsycS5bsXZHXBq2/57CkcWN+yJMlHGnoLtXkwmoMbd5MWzj/vonQwUH
3/ZJBm9OgjR0rbKuIqAXYAN8Gtveue0bFcEMpUeybiq6HupFqM5vk7zVY1BS6r2rIaJPVgZSpm/a
Xfuj4RUv/YyP5VmXuMPFbl08sgS3rg3JRutH4blugYUfTfABkhqKmBqWSJBISCeAL2ugtSOKCysy
py85jB6igHmlfYxNVn+TQP42G5cis+O3XiEjf+ihaBVI26u3yMm0tl9YUXnfGmR4AD9YBImyhOHT
nMQb6LsPbwC5u+bW0IX7zRr6cSs7Hm1NazB84mrjRz7Z7ncykZbtDZXrV9dyqzEgTjM+SdjRb8Yh
nZBWRJYY6nvOoZaC3XZdXkIOPZZ3bY7aFmSqlB1Q2qbDJm0b29tOSa/8UlMPr16ZF7ZJq41viTkZ
qS9Lo9nXdpUHAvqK1abi+cX6Iy6jB9OwI3Q5b15IMZJnQ0GHz6QSVwg3vW8cOB1Ss/WCvHLpb6sw
vHinStHvHIPIp4GZ451MTX1AmhsnJzFBJBC7YJG7iU+atjkhQeodSztHLkMI7bu4iPlmI7udUO6Q
+fXk0M3UpsW9Zna6qdzU8SNDGPsCdUrfzWzjtrG12mizr96zbkp20yj03WhBkaJ1SLnLauNHppJq
l3Arsv2kAyANJCJV+olDQV+XOYTlPC9OfT6U1r0xYS23wpJvGdFuGpREOPcEsF+xUXpw71pNgTSQ
iRHDxLKnTlARiY7DIQ7wkEadKU71AHQO5U0NpnDqmwwBOoCBdp4EsQta0WQU9GhHMeJbNsKo7Hcl
4HxS0wyaE0iiIhueOi2DOH8ZvY19avgAS7KAuUwFxmjmKOR6BLcULzbP5sA8tN+PB5QPmmdae1Ah
TaizpSmrT9qrSEinke2aIqvDRFT5kwkZlJ3uTXHErGJw46nqQ2KpPEhgnnXn9EMc8KHTJ1zrWt+0
lET9QTq3jFG6lxXk5EdhsLuBu1G5G/HbYUPjKaCgCNz20sI5phzYgfemDjrYXb51XUdgGhfJbTOU
iY+qlvVQYnyLntI7iDkBrtGMddn7uSk5sLCivkkGSLVqrtmvQnbstjBbcxtPyKVltebvlm2nh1FX
6cmLcALyXT00Zwqb27M3dn25c6JC/EwT09lnOHu+Gk7/l1V9tpegqwVcd05AWU92ZTTIW9G0w+vo
evldRXAFCeJ+qp4MlJ2zLQG22GcQOSwPduR2Z5GPTexDVta1t7XrQkffJc0uH61mY0II9RXIzOil
TaNun1o5rALqziAIJB6Rv4mnMhFIj2VwwhiVtWlxU3uuygpllhRCXcoHW716xslz0iAfdmYKEdWm
u8nNaXyLPRP/9hgjAXE9cYZ9Lf6dc1OCLUFTHBO7qIf1Ec7aJUJjnKN8AdAe+Xk9DC+E+jmI07Uz
uxtT0Z+My2uiYmNBHTGHI3NVrRwwllqYJRzFhPkYAY10UlNj45KpzICCWwsL+xc3HtbqCAsHsn8Y
nw8bKKo4uoYWsgrzon+0G2jTVc3j9S76V4v4bKOafUGSd57dtEjv8wd9Iw4Q9gx2tX+ELvc7TDnU
xnqYThDb25fbp+R0sMHH+jas0H+WPmt2YIYql6mrjpchb0CJNKHBv3aCXdh95xj1MYXGBKSNh9PY
mE8JbLe7xLrNYT50vdMWDrFzjDrWNb0kZWQIhuKeQ6UmIuQxlc1W55Zf6P7dM79G3bbm8HNsQR6O
sOijRvf1ZtRTvDFytqY1sXCjMC/T+sPEGiNqOl5kyrBMcsg1WBvTsx4aOu6n6qcq1hR+lrprdv7L
h15Avq/qQ4ewo2QFtIKn5pum4Kmm/WNmlffQuFwDPC4N/ex4l+Gyh619SkIXm+Y7GDv0W6yrfKNq
bK1fG/5ZzaTseeKZKI/AvhR3YM+8bQzvW0mbfaGzk2WpJx6v6e4sxZfZEkk6VUgBTbOThxvY6OCA
JuPt0P4SOlpJSn/eAp0DmUkNoXYG/9rTRTx4iItDMuSH2kgfSf4lyUtC51hmYuae1fU2FJCzIohp
vqH9KUFFe7KkX6av1wfl323iv4GMzlHMKSkMSxXCDPWb9abO03N26lPUq/32bfhR3528dxyQzRW0
yOdlMzpHNGvPSqkmZh3WoEtC0VlXpeGDCuPuxiwuTySL1bZP+woQirQzqh2HUekKdvDzqAls2f+v
WQn7Uey1Cv4fUXkSHC5LWbqCFfl87dC52wuJUcJOvJ6fRPJmeZdl+g3nr5Vr4NLDZ6sGCWmrV+3E
T7Qcn8VY/gGVOIMqYPSl3YTOkc666yLI/GcOLM6dZn9hyB96ZVUrVfDPIyWdu7r0kPGGKEEjwgzs
p72r0+w+sQ0kpSqIAIGeLv5AlGwt0bM0u2arvsTBqEVFEBICRQS65K+xqnFNGv0JMsCWqKGHpoIO
gNHrK2dhQs1xzzEfErfqUTgSGTSlkKlO3qkzrWmrL8SXOfS58oomTVI2nBL2eyQTzBibS+bR96o1
Nf2l95/lRzLh9p4sYZbcutnfglk/2LCG/VsYiDmW2R0H5CpNhfKpSgM20RD58IfWm1C8yZ6BaIFX
eQSblPzP9ZFY6qvZ0m4cF/pMgzmcWiCW4DoYtCiXeNUle79G+l3qrMvPP+z4/WjyFof38cRNjhO+
EBBUwR3n+vsv1PDoHHY8uoUFNiZogR1j7TaaRjuoO11vVDKwM5Cr9cZTXrWThPLXkmRmtnFxS7F8
G5YL59JBxasoOzvH/SnW35ohYscoqsqwTuv0rQU/+beRr6rKLPTE3KKEG9DLdGqSh5NnCgCOhq2R
e83uek8shIs57NVEnjPpqFGGHthiMSoZVWH4Gk4rQ0WOlcxXmvn8ZEXn8NcuiaK0HM0W6Fqy43YJ
i70pGNr47CbpiZndq2kD9X/9k5b6azY57TJrTGR10rC235QFh+Jq5cELG8OcBic7DctF55Kk7dJj
WamXgXqHzk1+f+29Z/vOZBI+pINArVgwQODcZ2rWf68/ekF0hc5xu67t1G4xcigLX+pWsYIpYQy7
qW1piPqA3I44yMhoffgllPBvHaOtzAb7awe3Of7etAq30wMeXPSXakYiKEDw7X1KRhN06GnloLMw
w+YgfE2qTgsbjtQVcg/lUI0+7Y5QMIccRHMo3eIkhhX8wsI0cGebHiobERETLqJTZwOO+qjYtMuT
p+sjtfDwOXzeba2psFIX6zHL2iBS/OL6oh9HaPF8oQFqz2+cSZJPUP1xkL8cIVmkTg4A0Ilzf/3h
ny49PPwyOB+CtoGiZVzzXIcdzW5SCjgyJb++9ujZ5gk0LpcwmMJp0kp86rwiUfW1B1/2uA/vLOCp
UaQK/g4EfGJ3OKv45fqDLw/4zzkfnXEZ4g8PHnpoS0BLHefIjr8WGnhwuzUAwSiRUO+h53S9laUu
v/z8QytwKnZE5UIY1ohyAApSy+8tZy09sfTwWUhiIEU4RpPosEYR3E8M8rdNy+31F//0yILuof//
4hWq3HlrwL8AorrBlNlnliHXXJo3ZWudIam7aWm9kzHfX2/u04WF5mbpo05mLDUUrMqkRG2f+LH1
N4Ow4NcePgsJXgTIiUmgDIzLtp8bTuBAPsTo1yQrPh8GNr/6GtJGJhmevKEN+LIsc8+3UrHGt/h8
mrL5pZeNkTWWNaSlSQxgRB6M5K9dv5JmbYIuPX+2cFPTLGmB/BmsAM+Vo7DHhJn7aLZfCjlsfsEd
R8ZbgaxMyAuUZ83R+W1b3UqsXHr12QoubNtCziGFwmmKIkxq1+02oX3qu+Bp72AgvRKBPldio2x+
nS2EGNLS9GRYlwoKzEXb9YB1iHjPhFvu+6aE55Y39qFRUbrjjGR3NsHOCSEEM91cn8FLU2y20tu2
qizIr7inxigeUzrudNU8f+3Rs4We43ypMw5fKWLCW9YQfWDEVbmy8j7d9tF1s2XN2m7wRA9f2RHn
x8rIoG003YvhnY9PNlgQF/+9lZY+DyBsTu3NRTM0tsugBsz0EDReaQZQEUWFCmSSlSYW5tv8gpsD
3m+aI2Unz4aJiFn4gzsEvH62ysfrQ7HwDfM7ruAyqcsKW9IFmzbG3yYtNgRqWdefvjAWcyYvL82J
KNZAsCMFnTAeSb1LSsc95DlT0EZvDWujRkcc8zp3fl9vcumDLj35Yfe76JvmoLvyk2RbkCL8CaUA
pHFXFsXSB83Wv62zaBwizk5GXt6OJguzPH4dhwyWrGBpGknst3VLVhpb+hT2/58iVGzkgGjZJ5YP
HpZ/fE4dcUNSQOC+1lezJQ7l+jb3HHxNFOVA9+U3Zq1P0vpiBJkf8wF2QyaIQk0Z+LRt7rk7j2aH
r735bJFDVawnPWpWoWosnzlj0I5Pnr1GXljq+Nnm7aKGnrbAvp28Kd9S1KjTsttM2cptYWFNzw/0
TjM1ssghIq6KfU4fW+8PhXZjuvbyS4+/TN0PC2B0I+XYHl6epseiZg9c9f7Ij0AXP3+p7+cJgoE0
mjOQm0NttnvO+euY4lxTmfXx+vMv0/u/p2Q2zwxUyRgzszIJNjcI0vUOkz44QdvrD18Y2jkltqrS
KBpN6YROkt8VkxX5CkDUQq2eED6HDFE2zwmMBqCFXp6gNDjEOnDgFXu23GYKqgmbRA3+mV+73Au5
w4aNmmj8UiTavcvzdrhxnKK4402dbjWBMdtKEF6YEHPPtBG3GHBzexZWYwWSpJX8GqR5n0Ihwsza
tRTLQiNz7zRd5EVZoiITKuR9eXw3jI+icOG39Pa1cZuFqpgnsLLBBhiaRhdEye8+qzcOHLevP33h
7efJECfRIDjEEYOkD/cLaNe7QxPIgfkGoKHXm1ia1bOI5bKC8jj2WNjYUwAgay/Xtomll59FK2hM
J5lWeHnONwV7V9lP3f+soq91zX8IzFXVFWByWWHJfzL9UtHan9QjVDa/1C1z7nJZly7qKBEP3REI
IVJ0EsyPeGWXWOiZuYWvXdZ1k9BLz/SF30Y3BhxsWveHsruVULUQTeYuvljMXWdZKY4BvAgyZgWk
OoPIsjJlPs3EwtTg0uqHSI6udj1LjRSYifoOTr4/i7zJ/MYDodTkcLuK2mZlS7rsDZ+E3LmRqal7
bmiq7RDwar8eIt/Sz+B4+B0tAiZ+QE1+5ZOWOmy2jJUWyuwRkEK7cg+qN10Icacb1k7F9mvzif5/
n0HXKh1Ugi8xAXpq9FMiVgLQ0mDM1q8c8zhxOOUg8if10asUqLljMW4hHAmcuQ2eQiTsbOUrFsZj
7hSZ1dEUNXalQ3eavF3Es/4dPIMIpvOqC3InpcLvYjc7JFPirdyaF75vDtQxCYiZY16QsM4PpC33
JQOSVf8sivYpkyvrcSEGzoUjYxDdSSMJZFsbYW5KFd3qqfRWAtXC1LJnWYWWttzEfdIJJdSV6oof
ItgvMXvtrPx5wpyyufulm1k66w2HhQ4WRpNXENbbSyf2e/B0Jmr4MbvzUu1TECOuT+Wlk8Q/gO6H
9Z9anEUsaZyQCiDRnJ9i+ik76g/q1kxfrfqXCS018c1UdwPOX7X92OCyu9L0QuScG2Tm5ZDRqIRH
owQBCczjVw7oIKgisEMd44NVWD43miNKjPu2bP4M7tRvko4/m0l8FMTetVpviXLWxNSXhnYWNVjT
GlXEFAlRB4HeECvBB62OTlmthL+FeWnPgkZnDmJos9IOE2JC2c86QKbz5XpPLj16FjYKz2zsJHJ4
aEodpAPETOWa1ejSGM32fZDlhgRIJxLm4KymrggMfWN3GUopa1JM/7iqn+wLc5+SRhSWtBHqwpRZ
w22i62wPcxkAWpvIQ2Yti4JRalDEUD+oILpHqoPBcPjjHaCopOfDJtZgDGWM6iTI03o8WA3oZ109
9n+9CR7fk+MJ+O0l5lPpEvN1SormJyeGtIK+auI3DQGIkA4ieQcFyX4QpC0Gv1G0v7HbiO/i3jXO
sLk3traOxK0sePocpRyWPUPpOmv5pIURnAtaeJC8r8YUApSGp56TCVp6MftzfXL8C66f9e9lwn9Y
4Q1zkC5oUaLKK9X9jkpmgFsmqsOA8u6vGFvAeRhzuwT0t0ru+5oMnY98U3Q/AZW/7+s2WZtLCyts
LkhCOlbD9gaKzlFdDb5rZa9Fw59cAi+O65+61MAsOudm67ISsqBhCgG3WA5BWU5BYzxef/rC5jVX
G2js2uMA5cmQlIZ1C6U1BpWXCiytCipELznT+RZo5sRZCY9Lzc3ikVGMeQqwWBNGoJPukB891mWK
wMzBwHWTM+vVyun484oIoN7/Pz/isfF6r5Y0zFrAN/xYt+ps5xnd6FLWANTUNiwMmG4Cp+oGHoB6
kaxtAQvR5d+m9GFqRjrl1WRHZsjgTRpoSQ+0AlGQjNWvoV4DhC01MuvIPK2U0WeahFn0rYXZSJo/
gHTs1/TX9XmxNOtm0RfKVBPLHRN5coe9CoMCr12CuSN9YsBW5GttzMKwAdZjXqeZDMdkfBVxD3uU
LoHeRRKvsbUWItBcY0Fhu1XZwGgIxu45t+VveLiviS0ujMBcZSGyPWVmouhDVVe/Cl0lkM4BqKYa
6VtvrinCLn3AbPFniUatzUkgsUXjOzFWuwkV+eu9v7BC5ioLpJ2glmrBfhbusLtWAE3AnZtkHIIW
ItsaIkcE9U+Lr3XXwoSaG8ZMVReB3ZxaoS6rGzA17puS/YyjfO2kszQclx78sOoSmZtlE0PVOAIZ
wp8QNrNgKCpv61722XzSbE0AZuGK8e+Y+6GlModBkdYTD8tibA8djW6bODlD9Xor7Jj7OFt85738
eX2UFj5rXmqFiqSgpoabssOPVv3sMmNrGhHy8vnmaw3MFmE/1KBm2bjpSyl9WkPnrnvxgPZw1MpN
f+EL5hIVEDDMaxsaq+E0ncvqlo3gMrf8QFYFQpfWyCzUmyCWwNZAqJBH37hzX/Vr+eCFgZ6LU4xm
paEUWtFwrHrwZoyftmFMMDV0b5qs/WVN8js3spVxXvqI2TCgXMVq3iYMLK7plsGt0SdDvXJ5/Mfh
/eSwNOcQj+kkaZoIJOkmUFUVHdx7y8rc+7RxhxeYytsbr53031hKeyM4MMDNoFq/yXJDoHjCYUwN
HjnZOI0Tb/u8i3eVVcgdzagHX/ICOT+nLQ9Gb41HLZn7QO0eUEOn7zdDo9y9YytjV8d1e1tUTr0Z
Ok5XNpCF08Sc6VuqSZpZbvehK5AOxvLL1L3lNe27y8v+PMgI1aWmLPbXV8pCBJtTf4nBdEHgpBlK
Lz7k0JOCxh58CVaWydLTZ5F+LAAht0SJraovHmxYaojYu80K/f61l7+szg9BS2bKzTnU/UKFhJ6U
xSbu3opmje279PKXn394euF1RQ9P8jGMVZ35dlTdWQP7BffVYmWz+nSkifOffKRTuZCpggMu6JTB
CP/dTZTrWyAU/sDaicLq3H253k+fXyzQ0qyjKngueNZUd6EepgFpVfBJjWp6FZV6jFtOt5xN77L3
HorCOmE53UZQGvazhPy43v6nPYnmZz0ZSS8veeJ6Jy3TTeNCzZDV235Yo5V/Gmbw+MvPPwxUSctB
Q58C5+84f7SE/i4atTYJlp49O5La3GMWJRAb1S7bW6O8JT0SfNe75dNNBO89i/Ewvjcdo8wbXPeQ
YKufWg8+ZyMEO/jarv7pcQgtzA68NR080x6hxloPubOd0um1MK07nchdQpyj8OIwror7wihXmAtL
XzQL+HaiXFFBAwNQHhhcdmRynl3i0V0/Gu/gmKzRsBbm07y61PG2nYhh1GGbb3qaBmnhBeuJtoUh
n2dbK90ZouVxEyr3TUQNuAor14+lB8+iIRIVSM84AsK1ynqXuB4oucauWggl82ykhGJnbHf6oloL
BUJqn1vp3RGwov3C9MCAbPuVbXdhhOdJyFhWwhmpxIzSF11cKLzEv4X9OKk1P+qlBmaL2agNV7Yy
aUM6TnCLgPJ5dB8j29jqp+urboEn6tizJU2B0RjgPo4MzqHbjUG0N7dJUGytwyA3/e0U8s0U3PQ3
8tyc80P5QL9ld/FuDV37ed4YbObZou/ipKks79J6C7FVOEmDErE1hi2YVa5vS/9LwBe0M1v6xuhy
G1JzTci8s2oxTLDs3FzvwaV5PFvlTezwidXGReMZai04vKfNmqv3wqPnGUZcwy1g5/HWk2G+Rmnn
V45eiU2f58+J85/MnY3UGuV5dBwJYYf+ongCCjVl0BzgtAgL12pvKzHwYz8yJGcNPe0ogsFbH3UQ
a4JNYfdNmO30AndKutKTC8t2LrvZl5K4Riy7E1SlRr+h3qZMp7NCvq2uYLyXFna0vz5mC4QWZ54T
y1QbwZdWR0cIEsAiVEzs0QIcB2AK2x2gCl0WD7Gl2Bv0H/7C4WFXTxwomunegmw47jV1A1Bj133r
Blo+T20DhIdwzCQwiijyI06ilaPKwo5lXSbGh72cQFHNtUzRnICR6M9NmSb3uk8YNIPz5AaicPHR
YlnNAdsb0vuIsS8VV4kzv9D1LbQBavBPTk3hHqGC4249NR6hIQAHIYBBJrddyeEtDfk8+kAtxHEi
NJRfGOiTRp347IDxwNW7lejg+mgvNTILMpBMdiySW/rUQ5wr6qB7F49uDnnlcjtYtuk3UIb8Wkuz
MKMir0imoaohFcXMrYCmT1LUj43XPGqauRsx2WsKuP/UgP9z4cP6nYUd0nkJFGKSOIwiiCEEUOGq
ky3IuOPfSlE5BRAw0L8nwJWbrRXL7L5oGfkxDolz16REYbfiPZSAuAkhaihK2OzgQQbiTsZFd5y6
tIv9KTa8jesq9qvlzvTLpXFWbtIMO6rVDdYKlnchwlmzocGtnrdMEn1yRVad63y0dzo1uu314Vja
XubX+zZ2C0UyR50ayEWUvutO7TkbcOv1DSDBogviyLhPsw7pYzl5zq62GpH5pSr13+tvsLB/z7OT
tQEBVbO229MEsCL0F4W1gcShcXaBUD8ULQhk19tZOAPOM5UilSTpoH90okhgPPNOgmPoQTMOllzG
SixaGqrL6voQi5Cy5e1kUn2KlZ38sIssC+A3Fr1d/4Clp1868MPTB4sXmAoKgWCy+a6hpXe2YsVW
wszSMFy67cPTCz3mXhZF6pQA0rtXMB146s3eOY0USj6FNXQrV/Clr5gtykLDwhdHNnWyYkMHEG/s
A0hJ33+pi+YpHseGU2/eNXHo9k5QRCCpGn+uP5n82/c+iSZzabhYXoD6Np4dfjf8N9uHTJT/29m4
QR/Y/u3t5rvwd8q/fQvDze0Of+6Ox91xd7vZ3N4+3z2C/e8fH/1f+/2f/eOf45/O/9Nsb+73x6O/
Pz4f/eOfG9cPtvvc355Pp+12+3I44K/301NwOO3PpwDP2WzCQ4Df2Qan4BDebna7t83D5deCYPO2
2Rw2b4fEX0P9LQWGuVyd48Q91K0Qd+D31nwXtsceItnD0Na1BDb6kt8RId0tJPMIpAwKBRkTSz1f
7+2FSUJnU90a4ygB0sc56t7Z8xhyf6NYmSJLp7q5zfPYT3ZSp9w5jrG3h088sBjGwex+ZtwKogkK
/8ZjL7p7hWsiGqeOeDFtaNTyNVTzQhz6d8v4sNCscmJdPzb6ZAL/fRyMkbxJYhS/oAye/fpa982O
DAD8Q5q9cZyjCQJLRV/tbC2I/vNM+WwVzHYjw4RMHdVMnxgSzgdXZt8zDyYlgZNY0Jc1U0L+tAME
fFHIhxJZ1knzuWVj/lxFgv8dHKfbA3ZBykCkMBeGX1qUBsWoyAYmFlvxP87OrElOHIvCv4gIAVrQ
K5B71m5X2X4hvLJIgFgEgl8/p/qpO8fpjPDTzPTMZGWClruce75epYgW5/3saPhk2kqdO+L1X/sJ
PnjxsrbgXHishzUvFROdE2oD/ERZwURJDvNuXWs0ngRbY10ODTzCYL4CNezaxmz1mz26augQYkFl
O0wky5+yXTOICt49LDgGsikM00ZPw8wW3yLsZXeKZCN3S0jlEtvIZg1UOpQPyAAKUOYFncHxAyJ5
A9AD/hcVD+xDkA2gNS3huuF1zu8BOZs+gKoVplk/Zsio6j4JW6Y/9fC7euCww02og5f3MKzDHE8e
gZY3q1ChCMcwda4Pk2oY+zP3xK0u+pV9dWmpU8lJ+4NP+uOQg8EVS6LpZm2Uim7csVc+P7gI7jB1
VASFqfpjBSj4Y1blKimb7hYW68oVdYk04NNAgLCYBWDgzy56Xtc1ibwjrZYbQfC1qudlJZ1Vg19F
k2EHJ7t7O3s7jOUfhlYCfQjPYtD2vLZP6zZ8zDG3HQfKh139LTOaK4/usq6eg39IuUaRDZWZOOsf
hvz1z4fBldDevwhKFuLP0A6b/ghX3AEmZ3LZt7DEfxBiDO5hI6yPI7q4mz//sSuv6NJSsw5BRBtb
VR8N/NHQMarGOzVTeaJEjXDwnPq/g9RiSuC/4UrRhyEb4BEEXRT52YJTN8JlOyb5rfTu9z+EX+b+
wjlAJ1DMPUIevWnrMEy5Lu/9XtzzsTPbv3taFzFXSArhkDiIA7Tc3fRtHUQ82Pv2258//fdDgD4c
pv77jFwJG86Rd+rIpCU0zkDznPd+V9Q0XiFI6pN+HNHbcjwc/dhMloVxVeZBFwcjvCthzHyTUnpt
DV5cSPk4T2GDAaFjNUXt1sub8puzU+gnIXc9PAKn+rT647z78w+/csP+s73/dcOyNTKjFDgnSBMd
+WjOpAifPMFuJGT/LObf3IGXMtRpUWRtzCgOrhULLoTAzMApFq5/Q8zkziwvg0PIg/HZrx0IPpFz
wSmv6XKQlRgVvNCzOa0b56WAEoWvjk4uyZs6v/H1fr9yxT/x3L9+vXi/aUEzMu82i2K/Zpl/hCHH
emfWcIBPArwGbqger7zUy7n/3Olch5zpoysDiG6mDEmk51R94Fyo1C8QJpp5uQXSvXI+XhoBODLV
rNS8PzaLApsZkvadFa24UaW+Eu3SSwslE3khmWAyDU9TJY/loCCR1i4Xm8KUw9Er8e9A7OFlWlXZ
8IMDzl4CqVnxw5+X7O9f2v8NnZqiZsYr+vzYQUMPk1JqDk6hhs1ulZF/vyf+b9Y0mgd4dkqeH7lr
d3M/VKkpxUe6TDT98y/4/Wqgl5OmclaUzYFXHYWa2bZzzL5C6lkeICkzA7gOYQtMrsaI8Z//3O+X
A72cO81mr8yibsqx4qYHFiz7Ksr/al3Ty6FT1CYnVmFSEiOt5fyQ1zbOMkG2qpFkE2J8tlrb4MYF
cOWtXJosYQeBWtZ65XEs3t3zPweaHdbsVivySjxDL5mxFuo/EBCwqNco2ozr+nFsvOioBb8zpPpF
fASv1QLyazF/gc9QD3/hMI/rrL9RsPgnpfr/g5Jesl6zAta0BVBdGHC2qTEvodfEPbXIDX54q4mV
j7pa+zWC9iJhY3mcSLPT8MdaG/+e1AOUBeGjZROsuZdzXpJtKNq7qjf3xQrfd2iO5PoJhdAbx+a1
BXVxRWnlNQOQEOWRq/5XUcqkJN2Ni/jK5r6cYwUwpjIRKFLHDDBqv5Tnmgygd/C3zvDNn7fDtd13
EXhHbSU6v8ObFp7eKvVqInvo2J5kj0T87Za7qNwMnm6nfKQl2HrZKZjnQ2n6G1//H2/w36yUy5lW
M6FsBs9mPKI+SKBbSecIx1QdpMb/nIXqSw2LZIxlNM4k42I3HrUnrv9KqurTSzssODNHEaqf6qgK
5P99s477GhNfsApxLayTmu7Gr7yyxC4HX7slIxEPhvzY2vmxlfY4waf1xnl45SS5lAZIGPRRWDOq
o1iLIS6A0Ugq/MF4EGN+44S/9icu1hhELX3RsEofB6QTcRu6byA6fQ+j4UbY5gf/PPHfLYP3HfTv
2MXvWwVXzhCXvF9siR2WhzHKzR5WFsMad+AsghTOVP3dREPX73HuTwebreQ1kD2sryVsMEU8DmP4
yiCU2LfUeB9DDA+86NETsQui4IF5fgkzlSp7zZtV41GFFTujAqkOfcMzyEBJ8Qofq9VLbN9GZ/hz
FVnc+zO8fwtURRPwKcWuz9EtOQnSmA2VcEBImIKduKFooqcDiEgtRkwDkmgFUUOjYMceEx7op8aI
Ydv1QQjlOmv2Pcs0YCBTvs8IZl2lq/ptTdeyjTMNvmeMUn++nZoQblPcI0hCrd5jHI+CU9kMMbqM
4Hf3C8oE7bDoY2MoewmcaXaDtwxbWG5FxwUO+N8dDzDUBCrDW7AQ1SNTGs33caHefgHP5rvMQKSE
6A1806EbNvDI92BGwUQWBxS2UfHElJf6csge/AxytqRr0GJF4aQsfjRzgDkOzt6jXNiP0hfIsbs4
GoCosvnYp0u+zghnoKodAoZiC56XSgiN7I+Zlv5XC3e4OmG9X37wNPzKYbj5c157iXccYBzJgsiw
GXoDn36DqeOteJfkKg3KGpNy+Tb0MKwpzcyzNDBk/J65fHqTlVu+RFXhvzS1r54pa5tt5ufik5vt
qDHxW6m0XdZoZ2btvvNyCdrYb0YO4ucydw+y6xbU7DWZN0hYXeovGOtBTjbLh1V18MlvQBcjNoCB
4+qIdz/CjSpMJiwa2DBpLlLd5uQXXGv5RxjrgL8SLvrgL27+qn0TnaUOllfwjrsNCDDTT68s5Kbl
fEqRHttUiyn4GGa9CJKQzVGcwY/0dRSSn/Be6LMOrTRI4uRC46HHELAHBzRUuYsqPPq9yg949mzn
N4F87gaHYtuChmhMdVHHoHo131eHRs4gifcNqmD56ElYyyd55+VfMDdQ74aMWtCKvBrSCVUPfdrY
ufyKKYGexbmJ6Dftk3GGknDw75apWdEU0JUUKckwLIPiSBWyXcmgy/ZUCAN66Kumw8ya6HnMZob/
M4sSjHqZD1R4xo+9PjNjXANWtqN0gcq6Fham/qqLc8KrNhkjvwd7S2f40Exkm5G58qzqoH8B+UGc
c6X7x4pLPmDTcUBwpEecxmCQN7zVarS/WG8xbOAs5GMgoUdnikHsTeB3WsfwFFm3sOVcjhiXj+J3
xf2+avzPFWqGD+NUT3twpOZPeZAPp0pT2MrNstu+mys/DhS3EmlwSTj0B+MmWrNtJ5lDaSXkd8Ek
w6PoYPjOAF7aOozm3BswLA+GaxcbX3vhQY+Tv/HBnvjWIuJC6thOz5NowjOGQOrYV9V0h28afUbQ
1m7LhQ73RQ4R6tpELcqdRSrHKY3QppWWtkdYoYP3RKEC2ylTqh0dQ4tpu8FNMoXrsLwzvc6Ai9ix
t4n4Lx24y7HOKrWFKbHcwhi+TmEOV91JVeRNMsyhve9HA2l1NdvN1JIFG9HBbdmveiA7xhJVy01T
WbUhXckPkVLBHsKb9hepa/o25GbdR6huvlvou2BTBc0Ip5lK9HFRGfYRpgX1nrt/oGFlZneB6taD
XWx9DuQE+BPrqg3i1S5lWhQHJENzytlI3xyAbYk/Y/amLDIP3qAS9AzMTIKgM3rNMRKzPYd0IR8W
Vnn7WRH+WZu56WKBMCLG0at2USWbHeXocm7Ne9WZEyDfZuNBAtobB9CXF7yunhGPaBjTr7QH9Gvr
L1wpYHmm4bOrfP7UAH726HVDs3PRlL2NUGO9Zd4ikn6uRugZBhyfIdHnFZBMWIBqtYeDWr4dc2I2
oFqLRwOM2RZEjfITDJGLu2nMRDpwYc4rfH9AyfUxWsJp8FAIOGYhcoawtmvzdKw5OfedJ+4DMy09
aBfKfxoJhmtHMUb3USlcXC5rf/AA+EvXWXwau4l/HZHwoaTcQ9MT+yYcX2pwXzDxTV2f8smDsgc/
jaZqmNtDBVra09oKircZWqCu4V86NlmZemBPASJG62dgA8snb3Byt8qQ0MT4PonRJMb7mOomgLla
mT3D4rr/XkMy/84ggwmkFkv3rekK726a+/wQwJQK7hHzXKOQDniaXmHdEePozk8lFe29aFv2hQYV
O/l4fN/qXJVHbwLgrwJZBQcV8w+RY/WG5KTewhFQYv2/jw2OoBAkIEyMCZZQu0UQnP1w69TTPaIr
+zRkkTxniLS/5m1Q72GLESCJH0r/Z9D39YdJs/ye06F7WHIv/LJoY988dNo/DFnLDPzGF04Tn1t/
w2CalcfQYpFX0A67mNMoTDpvlW86m/o1LVGcBke2ExWq66HcGa3UXcaKeevmnB3UBIos8Tx2gGtR
sWNBN35x2qNbHJJuEwSIEVgO0EgF0xJw+wDIbEhebXB3d98s7sh0GBfYQiGcQxNjaIudCxQH1QFD
0LCLhDccJAs/Irl629GF5W4dJUYdBfbT1LXFZ5SJinQAJ/Bj0cwV1OeZSdeFlPfL6qrUe6dEwoXl
LefOfhtDoBwmoacf/rR247YYmHrMwpp8mvtuuKMW55BPphWq3HBC/6ZRZZWDA2CGL23QQBVXBDWm
SFt/Pbslz+NF1k1S9157HtdAPsx1RLARerDylq4J4EIALDrwcojFanTPn2jEy6QJYcGvClX9Crll
p3rS030Pvt49BhDCZB19P4s9uBPPB2UUU6l0UbTc1+Ww7lAmol89x4FQBEMYaDnKNv3Yi0O+UP2B
snzaK5otzV7QBoAfUYbboBgA4wlHhdAJhZ4yr4KU+A5oHT8H4iMeEHnBdiUUeGos7NcjyaTdtWVW
PZV8VSSFYEa/48WFvOvgc/oycyizwPlUiehHb49UBVmYWus6Hajf+0nul8Gajmw2nyaqGhIrQPFw
AEydfGjGAIcguDg2Ye+AnVi1JQH1StqPUFn7yQTH9QdAnWmbmoGBcinLQpkNHAjrXTUOqMTZuiLI
44PV1lsrFD+wqPb2hkJ8ZcsElyqoPD78H2aPjElr5m5H8IM00J4la1KMo7Vui9CIffN6131B140+
GSMiBajbiFYRJj3bxxL+yZuJcPaUd1x+BTNU/3RZ0aQFLsAiieB3vV0R/nyyg1zAXxlL8yYFgQ+9
wbyeBcayDmvIiix7aKJAkoSRcv7UVHP0YkF5OkY+mjxwTQ7CNOdDsJnyqQCbZ+UPOhLRXb/kc5Mu
1TA94MbyEUbNgtzTqZTjZu6qCY+jl1sJENVjpFfzk1oCLyAFTuzP0U78foHGiSV6sN45DDh9fy+h
qpJonvPXiYaYzF99cwzXUb1JAi+efFqrVAHehwNZFceoM2Mdy9wf34Pk4KTfh0b2A51dHYsMB0Xa
QoL64IUDuGUS1lUwkotyuaEACKXgBWL2silYQHCZhN6u7SuyBZq7HmMFhRH6oBH9OGKZdI09FlBG
73HVyU/RiOWBG1nRLZhK9ovuuEvguxDuMCTdJC7o+u95kZNmM0aqSK3J1iSbxhVz/wPMBpF0Qj6q
jSc/SHjFLzFVc/O59DwOX4hlCu5AxNQAMi3VR4jvl03B/OB5zUN9VP2gbbpWE0+0BeMM3YPC/WQZ
Gnsh6vkb07t9yIqdZGy+B8FTP+CWGnbEw9xzskiuoPcUOeJuz3/SgXVwraJeFNsFKtZOZBZ2pmI4
yUWMG8sCuhMr4o+yk+RkHRqq1C3idZ7s8qgjRR5LSqeDlnOe9rZkaVPD/ej9DL2zCzwbnWfK1Im8
PLcYfIZ1JsDAJ39UeF2NCPluQQQFBe1gxQl4p3bDCgadO3X2Vwl6xmmpMSgjcrN87xFSHzG9A7eC
3ATbUsvmSRcGDRTJ9WmEtcpWDNUEgJK/pNW68q9lTsTTgDwPrAXlTedcZiZpw9xunBuxIcGe7gIg
wsCcSaqFrGDyqIICPNG2j4K29U8QYZBeNCpfYOc6dVvNwy7J+nIB+KQphm90zk28CjOXKdVhk8o8
Hz42lfbPnoFVe5KrHpuU5qt7pUu9blVdyu+Njd4zRmrUc8VIc8/aOuvO5TpF+0Cu5slx2u7RCBqh
+aEIjnTk6m6XzUSfCIqsCNVbazdgNa97uGrnS0oc8KdNB61Y74e4LVQ07iI/GF6h5wF2dlHFT9iL
Lgm3RN0BwYU4Hs3zwts4RpafrckpZnQbXe3QG/ARRDsEF0mn+vqcLXkEUV1Z12f8SD9KGGfYmlpX
Alt/xEgFHPLiqCl6YI7nJoGAcNhPlQYpzY4w0Zx1tcC1sVCHkEXNGPvVmN+XWYCeLV49sLxT1SEa
qjqVVmBJfiAVKVPWLeWzEr74KhYFOG5IAObDF37mrAx+9JItz6Mm+R60+OIEgrXYuijw78GgfL99
PaCkVFPadAhKFEUM/vHr2hKEyCBJAkiWe5+HkOY/8tavPgjPg2e+EDTD/7CdMRW9rAgKcDijvTjA
dLdLy7DmJlFWeN9GTDwi3EU7GHYkoiGbdpAlFizmcvzEC+t2ja106xc1D1CDTpUpIVJh4UlW4YQs
ZyQhLpRy5COkrxwQ4sDYA+qaJDalj8BEtnzj/Kw+TMi4YAk950sQkx4h2ToTnsoIDalO6PBb6EK4
lJi5ht02qFkA7CKVhzYIw0eZ8E8htvq2EMPyaWgpuoYzSGQxZvjEaYQFXpqj8BmiyBFCIKSqYXgw
yzw84r9WjyHm4MxGr5UqYkW5+QrjZJC+NMdWAdHvCAOhfAM3M+T/zOnppJdl2TeASMMy1bLvKBSE
R9MOod5WIUjYvRbtuQ7GDOb7WqQZBlh2WS056g6OT1BkZpFIZj+gP/0SbRU9Bc02dEvz2AgbbNe5
Vp/q2c/Pc4TgjfBcv/IGyb+xNv/WLmrcjNMoNtOMqT6DZNPFlNEyHSLf+7TOAGNnqA+lWQ5DUltS
3cUd2DI/aeAZEBOiicUAtr3Ny0qOmBahLmZBlZ86O9Ub2i/wtKjF8gbnN4EEDuDoz1Xbj5+yTDkR
I8Nhd4YDjktC0uBGR+VG4vo6EuuiszdrjuoSzTD+hRq5lbL91tTe3KJEU2MoSwRj9YoO77LBNAmg
xAUfAdDoXIq8uk2hgkRQmQ8zTAp57tndyqy7h3sLTvUcgZeb1wZPEdAw64v2pYNV5Wcwqn20+1bY
fHdiJWkPjc3JwOjj1AgVJBX035/ho+O2UPn2b3SNMBDnCD8jxzePHB/zxctn/21lgu9HcIHPGCdE
zYf7A7ztvFmEGJOMyo2ciO3ilYjq8b3QcfKW4n0lUYVARUygqDmQEoEAX4oXZoL8hUYgIudzvx6a
bqn3ObLAXTfWoPq2KxQ9LigfstlkyTxx9zA2FjeOmckWSh99H9ouWtEIl+1+XqvhS7jM+uE9yEt9
nsF4GZwE/8fATHQHrQ6J2UKRNhoZbQJI4tMCTPAt+H8lsjod4MHh6vcxibLzqpbA9xErxIhMb0WI
WloMUFq7CWDI8SIKXDHGoPXD8Qvh/SWaTSQqqEo8uAzA4SJjIDRkgD3zjG8i3EDg/1kg+N4Rd2Nv
5jsQ61ixgXkY+ZiNHBEXLANHYM+N3E3WDzdLhukEb8VbEdZ6IKfDCCcd5rG4x9JoSdIBD/ziVfmA
KHJm3nPg5uFBKrkk8IiyH20JA20F5ca5J7XdmqA0u7pDvhUTSdkxX2wOWb8q3JcGYfA7pA/URFUg
FF6nDJBF3POfoDeafrQuki+Nq01a49UmrrfNoeDY+THsFPGNFUYM6rTAXQpupUfHd38ecO+1WE9C
dsPW52V3txQqPFCVz1uAMrI9HC896O2ddz8vPkpEk4sYjpgWEZcdvHWIu35pk4DzdUdNkW/IMHio
qWn5OIa9EDEruzkduU+/U87nHiuNyw9zWfFN08J5BlXk5pGNFb/TxJPVXvYi3wbD6KEsjYgJW6+/
y4sMeC3C/D4tosocJh1mT7DQKU+FxLPZhhFGTIsoaMh+8VYapHONE89OrLnj8E8EOHQuwGasDHoe
bFpSRd4jhsiYL6HU4YZSOWDmB/3TM88m/7CAg7epELt9qrhn7rrZRzaQhdlzr4fygz9be2dEQPYT
pG54vGxdkXsNKBVnC9e70MnowFluDtIsZBuhWhjXOATPgxwxo+xU/w2la5DNB0w6G0eArHeWg6lR
A3gIiZyDj6ZGTm92C9ToH8PedLtRBtURVjpTl6C+0n7GOd/BFXOiUB5O9oRuaQvzKU3vSbfWDygY
ZW+KjOaORzSHtw+MSHyTVan06glX38geMfNpwX9s2Bu090jMG7/CCDah6y6CDv1XsAiymb0Q/xmj
HeonLrWyixGraPR/hz6p1849jUyPr8HMRoj2sdwXPbd3QFPluxJlui0ETzrNDA23GNopY8aEu89k
/1UiGXgpxSBSnFOQxlVZuY2i3LuLltY/hx2U/h3NyzcP+ugPqOrQs+kpS7Ctappq11ZuO0MJmQql
mjBlONPvaCVRKuRkJTvUH3S0Ic4LvtM+sjglpaEPbPJH/7GyGDRKSIlwu4vC7EPW5dOD61z/IZtq
nR90uHR8G1Yj+1SNuLaTEHPqyDbnrPtu1Tg8liHrSRKuKG7HDuXzDySfgw8WdWoCPFdWHQOktt42
MkX4KmUJuUmDIkYG1Q0suXhculC9cJIBVm8GVObo6nEUa0t/2HkuyDaGIMyBMySQ5B4m54tNRx1J
Clu/s2SB20wcSG2fo3kaXpzWDgaMwKh/rVwOgDq2VvgUwX9ujyGw7H7uvXceush+uqJVX5g2DmFy
M3x0DcRPGxzI9nOJduleVjmcylYO5t9fNUjFe1PrX52l0QTT1LMG8oTFvNS+CNBuUZ/RjyFx0RhE
7My/0fX+/UDS//m3Wn8gIKZ63qEu5HBXrUuB8NzpR4kh0ecgm/UTTMWbQ80XdeasljcULP90EX/X
O7toYC8T69E6y+tjFfllalcVJrA3cOlqHE9VbvW2dy2GejOYv+TosLTltl8YmMUOgFjbdHYLM1q9
C5gyB9QaiypeSrrscqSGH2zjd/eL3wyfWw7dmCt7bxcM6pcFiwzBWRGeWx6JU9eMh7Fbhwz0hQC1
hUbp8LmDq92Y5LbSP7QYUYxQZebiripXLAq4RW2yvEAdXoUdCpQI/Pw71K+WBoV5fyxR4ii9X56q
818KMc9jXg3R1gNMmh5FlYMOO0zdiosHJaRpJgV0t+gotQMSOwQp0XkqQ3qnbfAzaMPpmU2w6iUY
yHiaDAb0+z5oX/sOEbgsMv4pqPz6Y9vCtNVQJDcepvl3ME0yb5M26z3xM3cKBm/eFS1YwjAvgwiY
RrNJXIOCKFXTZ+R/cAOO4PgaLcEt+9Qrjf1LZ1lb5AynDhCVDcRihynyi7RscVc6QqZNIBs/ReOl
uSFHuaIYpP+ovv+1SxZvyHxcgRooxyGgCbKH4QdAOzQZs0Jt+Nz9ACcZmvI1YPSUyQ7BCCizGEQX
5Na07TUllriQGVSrynBWBvpoFV415WsMB5JDq4ChLlBq94V5lXbe6ErtwoF/+PPxcKU1f+lSO0S6
zjPmKjiZh/0bqNrhQbUhvfFcrwhALk1qZ+ajI0JJcdSyqwD5Gdk2InJ+oOggo4FWZbf88q9IE6HB
/+8xt3KaZwZFoOMIVTcohoBl73sZBTx1EZ2eW4X14+E2SFZc6unMHLtTBfuOV9kTjLP50b6dSfZW
qco+QjVIUYsSf/uM35f4vxYXhi48KB+99hgM2SdUoOu3ZVrnv3yBF8qBpcvZwkqOPGUtcvSLOv5M
gtrekIRdWx4XtwfgdG0Ujm1+hPtcHARR0uX5LdH5tcXx/jf/9Vh6X8iWTGN7jLyRf4rcBJQJNsG3
EMyOFrxD/hqGrkMgW/r72WIyU0zoM0kkiWn5jtVoJj0+toFX7gD7ig7CK8xfjWpSfnGjWMSSQSFs
ezRoBCRQ9L+VYyVjprIX5ihJ8mmqbmg/rjzgS4OGkU1r3nQ1HrDM4hKAd/tXFm4+Uu3/Pt5pWrXu
Z1Qxh0jVMe6w+esa+RhJ1s0tjse1L3+xsCO0wBag1zEHTorHxqPHXK03ZtCvffTFsg4qLXltsDhA
CoGI8nkmb38+8N6/22+ihUtbBovcswB6uDkO6zR/D3hBDx2w8k/V6qMMXYTWHhX0KDeG/q5Ih9jF
GveZE1lQQvm0IunwpnuKf1nlDT7pNZnjpT/DiCscMXNvjnPjqRjjOMFpVsUEIG1D+A69lzI8oNSX
L0mAiL7aI7zITiW6MZBpozNk4yq8SU94X1a/ea6XRpjoAwB4J3V+JKjsJwIF6tGNr7q2uwneZW1U
bB0O/Ruir2svMfjv2ha8xLAKr5pjTrq99fznLIL1qdDrDxZBGYv++I1D6soZdekNMSwmgAeQyY9L
thxJm+9I1cS1/y0obqzza3/g4t7yTDNb3Wf5sa4rCCEaADDfDBy6duVaypM/NcW8+fPCv7IULw0j
1rYQHdr+OVi8GOM5B9OQ6PqWm+BvPzwILpWEIy5ZJDIgU/Ee0PVOfbck2pP85v1+7fMvThrl44JH
Na6DcZE4w51+29R4ESgO//rzw/ntcYPvf3HcKN5mIVqKKNhFFJBf+hat4oa+9tpXf//n/7rmWr/X
6LWDONb7fSxCHUdBH0/88e+++MUBM03o5WDKaTlpbznAy2AnxS05+G+XJp7JxS1Ys5pGXl+up9x+
HPmvoVnjqP3M7S3l5rVnfrGJjT90orNUHAsRDHct9+2hsa7Y/fnB/PaIwLe/EG0ucJZH5VjUp8BU
kJjX4ckyeT9X7d1QoFzaGXLjiLj2fi928DhGKLZ7eL+YCkZOhMQAigZbhjc+/spbuAzQnQz6RmuN
QjOEDN5QHDKL/uhgYhv+1YhEEFxG6R2qbVxZN51YSebDIuzypFeLToEU3dc/v43f3g74Exf7N2sH
nzFWLKeJd9umhDqtavhXzKkOCcSoz5K7rZ3cjXvxysK6HJGDgAY9b2jsTyg3xJk9EH7jV1x7Fxdb
eWkzpiX14ZZcB98Lt0IV40NqWHXBWQ2o//z5WV37+hdbesjAtZ4nSY9k1h/6aPnYwS71zx/9j3fG
/93SeA8Xe3q1LVuyGq61g/TDl7qlcs9rWfixk565Xws6j/Dl7yxYaVMBzQTA8PAnMSbf5d1CdjMl
wt94E0HQbeU8/RiU89cEpbdSx1Cto7CuonJrGffPQTtAx+R781M3Ev/Vn7x2W8le/ipgPpejPYPm
XVd3YxVjWqa9JyPpY9hhuG/lkMHZTZb9hz//6Csb9FIhDiJvF7VaLSe6mmOQNy6N+uwFic3Hv/v8
i5NGjsHk+qpsT0NgICZkXwlKxcoMz3/++GuL7uJ8KcYFk8V94E400weEIns4i20LAnrlWt7YMFd2
52USEuV5MNrMmROXS7Gna/gSBuGuyKoi9sboJUAXoEQSeGN9X/lBl4lJAREu5NKqPakOiEyUIAv9
s+Ov7S2M5ZX3fcmzmDO6NHCjA7jdn4Ahj0L9BjEHO04dC248sCuXy6WJnIYdcw6nAdwp7246BKP8
01vjPhYYbP9Li+/gMlFBdruWedn4J8ej++b98RNIbda+O+ewM79xu/ze4i1A9eq/0UmuFqiWdd3/
j7MrW5JTV4JfRITEKr029Mrsi8fjF8I+vgcQixA7fP3N9tMcuWki+m2iYwLQUqVSVWVmWOb+uEsf
zJPtIzAM0Ndt+Da67P0mQB/jluyizek1DqKH4sPdrr1+wdXpFxgbfNNmnoP1dOxV8U0OibXrVEzV
jTvN/O/gPD6gPaTLVJjJ35WDDgvrcYzywM6er5vm0udrlk9pTLvWHO0wUcw/t2d7k3u47dGa1Q+A
lgqrRYcVofUr2OSf3cJbiYwW7E+/CAiV0nzO8WjT7Y4FBRDAYaBQKyJUuyKFpuPrI1iwEf1CWKnJ
Qev/OEHwuI03rM3Gz7Sw449RENdHRTUDnIFm1crblgalBRgosHV1VvRW6M64F6jHRv2wWI+eu5WU
0NLzz79/ieLtWJQ1CMbrMDF284zzMvtuy8Y325WT+Q9Tz4WTWSe4q8yalhEKfCHxbZ99G+5Rxive
283TfKq3mV8fzE+0ctmvZFcExtH47D7kR/GLvJyVUQLviGhtZSYX3KdOf8d6mc1xnNihWfM9aDrm
AKXU18hRa5i3Bauxrf9O5dx0uTNOrhUqyucHtM+j/ZDQaWWhlp6u2Xw+2Rx9WzHmkVrHXuU/pdfe
Zu62Zu4saipaxpkd1kMldihWlq9oj81vk/hCWvy/84ItjMqNjUamYjT2jPQCBSYUedHfcNvU6IRj
iB0sdJlgZSFreKzr8S6L+IpPWdg0OsdY4RiKoTHGCTsq9215P7PIp2TNuBfW1NKMmxixMfDIskKZ
d79r4oI8KNpd91JLH67ZtbIGx+lN6YRT521ygGjYBAbAZuUAWnr6+fcvXiMtWnu0i8YM3bS6b11v
i9q0twV/4rwy70szc/79ywvcOklSM/WscLQS5DErBGwFX5v28/RecEmWZqgghYH4O/psw9FzJpT6
k1DK6MHMigTAKBMSnaO3wsG2NAzNaAfhoooeQXzOgfYVqm9DE8S5vRKsLS2CZrYcrT20G7M+zMw3
B+jCXtUbNd14P7c0qwUxuRnbBLBc9LT8w8j8HRnl7yLiDxHN19KdC4ePzu4Wcw91XjnAuiw2PwM7
AzbHJgPVhAvq0Tqz13C6l+8B6CL9725CfxPUY62Bhomp/gFKoDjNE8q9UGiry6DnaLYiKIwCfFhP
0e/r9nd5aFRnt4gtoESB/mKn2u7PGCvQSqIRO3A5mgeEna3Y4WWYtYlC1X9HltcFAbTIRTNdPSLo
Ac4GvXYUKEt17mu1we2P5g2wy05jVe2cXA3oWRPNAdio7gCRAfOTpbjnXh/ywmbX+eXcEXiIEgKV
kKifeLyhtAPUG11Rt0lS4ZL/37FKgJVRFcAxBS6fe8v6aQvn2KJ57/rXLzgFnUUOHaZTzT3Rh6WT
7fn0LQFfMsLfnWD/euKf6++4vClMnSmuj4DTsptzCAJUs1MdI6c4mOiQo+iSvv6GpTXQXFveezZS
EYkTpmUMhisRiY1blStFU7r0dM2doR/Wm0AY0IXEylq/i7zkJWnL+qnue0Bn0zkD4icZZiDgSHlM
rbLeETuv9nNvVG+DOVj1po0hERfns1qpQy19keYD0ZuVSDgQSID0OVBpxgv0MW98tOY0JttBXj6r
gQVRXnxfqj5Bgi9JbzsZdGYyIxKVaKwz0iTppwNwD+6uA0BtJaJbOBp07jG0KwPzV2EzD+3P2XhU
VbkZ13RPl56tBS0mam127qR9CCgpQOlQdIn4tow/rm/gBRP50wfx5eDPyxJ5oRwmUrdqk5A7MRR7
bKKNkRsrJrL0/effv7xh9Ny2OOP0whzF9aGAfuQo7E8q6Vqe8/JpY/6xni8vKBIpnKTlCEfBZ7MB
78mnYeeBkwgcpUaDvqjEwSvT7fUJWxqOZvG4T5tmGeFtgjsS/IvAxiXo9+TGTfRTpqmTb3nUBRcJ
enjDYcgAvh7Q62yBAIjm4zM67tZEiZaGoRlyBJleCDy6dmifgz0p2LNd9nfWNN1WrdJJtNAt2AyN
hVEgFtikebsBKH2TTP3KplrwQzp1Fpo70QJftGUI/eqPZmrfytZaqyddLoebph5LtEMOwEAFJzeC
OwfcmkgEgO3CTc7YGWb7PRr/0mx0N5Kpn1CTeSDp+CMHq9XK2BaWhmgGD54bD/Ab7DDoBJnfCVg3
T4Ztsy0t7WnlFQtWT7Sj/cz5b4w1bisjd1+9/HwkNtUB7AOuj/Lct+uWsrRG5/F9scuyy6W0ZpyN
bEgPNURXOmeNg3bp+8+v/PJomnpxMdczDcvY3pw1moBMIda/UT+sxFYLPoVoVl56AMOXQB2Hs9m+
lrPwFaBvfVc8ymx47u3orqvildv00nKb/x0LmPDMKeogX5hRuC8k41GeQ1VxZ2XVbWefLv42dowW
HODD0EUMXnjvVrLy4KVl0I7sOo7KQToZCQf0tW9qXpZvMYs6cPfXYoduIXW4vpMuTxHl507hr8vt
tWjnByo/PJNbWdk90C/Iwa5EWZeXmvLz718ePjUOsVg+uOFsI3jr7wDkBVVuD/kpYN3kKwHJw/VR
XG7MNCnXDDsRTR6BB68AKlMAWtVY7ARqJvk2DIQcrDwBEoUUUYG+Yc/p/FQ1aLRnmUrW0thLH6B7
Fte104w5NSrl/abhPpn2coCqxGYqfANd8QaYZ1YczGXbp7qDQR+1CyCIGkLBpieAHp+yyluxl4VH
c813gSgCqRbet2HdmD/HMf9Zg1/2+gpd3s+Uax6rgEZBAbZXN5RE7Kca/MMvnnqxxVov8tKnn3//
stWMPkfX5oDneyQD2qzaKGMleF6yEM1fdabFSJrlZkjLFPQQqPQDPOaYvmyhsHd9cpbsRPNTyCp3
YwyphzBlJaD5T5Ep3wh9qhtrb0Bb4cbIhHItMqEK7Na9xwCGY4MP9DFA/b+9Id5eH8WCiCHlms8a
FaAEiY1TqQqsV/Pk+sWpefd+8bA6NlvnafLtbbbNX9Nn9kle+T09dXfikD/nP8ofkG0zguufsbAT
dLLHooy7Iq2dKgSi+K3wWmCv19QMlx6t+TPXKiOvrgkqPmbzbKnuG1N05VT8k1r4O5NHdWbHrgAL
ALQYadjYQG47mVeBaSVuX/sMHNKuTUYHuDc1+aUc5kfAQqOtACvO98R068fJRTCeSieGRElln4wz
lKKDfMkPQM3MkGd5OgLGBqzu5LbWz6Tth11TE/JYFIBL963K94aKPd8ZYhbQNO9uugBRotk8LXll
EtVMQK7/NtxuN/M8aIxfI0iDri/1glMhmtHnNWWy79kUjvIe3b/b2hmP+XTfGd9ver5OgTmMRPU9
SGrDuQ5MA3xVZ6LVz2TsVxZ9aT9pE1Sh/XJ2B5TBQcP4SEt3R/vi9fqnLz1amxow/bg9EmIo286W
twXqlO3NuZxXHNbCxDPNJ7ZJN4Bp3q3DNiPf6sg7JBPk2lsxPleF8+P6CC76XUr0E0PMOYArQvVh
wvYchFl9koBF4O36wy9ODx6uTQ/vEpZnTtuHaSM2VvmQFSsPvjgzeLA2M1B7qopEyTwsk3wG3LWN
46emjsi/cqbJM7oF8v1tI9DOjLQHqSKIPlo0nT1lIGMqkrV0+dLcaKcEOjOaEXjyNgS5B4hnwPHC
V+z1HI395eMwOdoBgS79yR44ritx9mpXYA2sXuN+gGyc2AKTu/KShX2j+39ctIQzAvYZtu2wMUAr
loGaqgcn1PV5v3hWIxmuRZqtM4MMikCfM+n4xjTvwZ2ALLjPQMU7pwLX/bWQcmGy/nI+FNwMIGPF
3a5lwRwdVWwHUDry50luhP1022g0D9RWMUqaJsQnCYvpsaim9DD0Md8Ro5cnlVvtBxDhDER+PNne
9kbN8gSgjm1UpG041OIODvyts9K72CGDn8V5DaQ9+qxdGVx/2cJW1v2UBIc0Bwq3D3Ht2wymi1Nw
pSl8aXU085NJPYFhA+bnlKS7B9S09qNW9v4ZM+73Ccl2DAjfFVe4tOc0iwT/bNp3nmohMR7F/gwd
jk0d9emZYC73cW7kGw40+Hc6glru+sQtuDGmWWrmQQrPFrQNQRxWPpj5VDzFVTOD8TNGS6Bos9t2
gw4hNFStPGNMeiQYAwWij+08byG28ggayusDWdgBeo8xVFCGqkd7S4i9venQtkTF7+tPXtgBOhYQ
IkPFUPfYW2wojgIsammqDikwyHtRURWoqFt50dkWL3hNvb04tpkwzKiE+KWX7ZwW9FZzYDr766O4
XAjBbVKLaUGegOWUThfG4Afx0ToLviRadHdgYaqOYgYrttNiuTNWmCAW4O6TQp1iZ1hmHqgG5TnZ
s/bds6RYiYkWcJ5E70P2HIiZ2BFvwojV0yaL0Maqxi1YrKbNSMRnZag38FHuwFW05QSkU4MJ3cHr
k7E002dr+HKJRPp5ssFyA9+EWINYT9X4zsqVC/DCRtRlo60kGUFSjZ3eyF8s/WmlKzmWpW8+v+/r
Nw/gzLOtCIQGoHVz5XtOPEAMb7pWY3do4UwTJWAss7wO7EICDIHjAQywwfXJXsCDgmRY+3K3mhrA
VLpwls4IripwJblUyNBSELwmTl/t5rRqtlya088znSMOB9MuQVERi+Nki8E30wKcY7zqtqDQMvcp
tDt+Xf+2BfenN49S8DmU8XRWIC5ABe+RgwNCb5qDZYreth301tHGJGSuRwNGnZ9q0Imu8YWb59m7
4C30blG7nSgXLR7c+c22OmYvcdi/gek5yHfJrt+4wbCTR7Dev9l3LKz3pV+trOeCpCXRO0VBgJtH
48gRGd1Zj2zfHp1dtRvuAbUwHtL7Kmx2xTF+Gu5EWG7NMDlFW/4mVzJX9HJzHu6a2m7KmDuj/pjk
YZwoYvljlKLp3+neR2DxoeVCEWkkLiufzFGhnNA3HPTm1gi2k6lv6Cfal0AC7PZm98D60r4DqXdK
tgYCSUhrpcVZ7sq1s4feMIvTkFcF2EIho7UZlM1AEBmVfNN7c+o3RFSbsZit5zEHbUhuJ3NgkA7E
Wk5PtsBaIRlJbXokyhmh3mD232TFzX85jeIzi5L6DlIOGTgMIGx3SOsAJXBU13ncPxgyBpdU3Fsb
4Oy9N9LGvQ9RHHBbg54nzNsCZVEwUe0KQsYt6AskeLu78R3XY+AL6zNYuiv6f5zORH1+sl2QP0yV
u/PqbLqvZAGiL7uO/6ll2oA9aagwtGqAMFuGcutDBS7f18ISBqggHcv4GRm1d2eqnm5ip4iDqWVm
A72RLvntccKBz1QgNpcxpDpd4YE0yYl98P39cgqPfliJGW9UlMxPXkYZ9L2AzcAFVW1G2osyiPJp
8CODFqfWBpvwLKv2zrDnqAJ9WP6n4655mcgE3o/Mbh9BhA9aUGcuk/2U9NZ3BHmQpyIm9jRYGcJa
JRBZBNXnZuyn8qMu62gnZdo+MDtHnjDPgBseDX6ElAp4snkJHsKmS8h2AsWZBc7wFJjM3CvAQOha
XTCVZuGClDfGv7Xgkd1C2dm6gzQLfa0qMK6DLTbhJ6tRH/EA9wG/FE8FmqXQNwOmcWPYXfdMS8eI
FgomBCQUiVfx0yjeQTK1FWAPuv7kpYNEC/kgdxd76BHkJ3euBLQvmq3MPOg+3dQuDQPl/3X3TYta
Xklx5Z7SobzPC+c7+GHWehD+KIZdcntaGCOyuJnMFtcKKBzbgTSi+OecnvnWFDSmAKcZd6iogPER
bM2BJKW3w50csrv5PPmysI2nUVQ1AE84iEgzFmHrtObjGBfT4frkLh0o5yDyyykNLjUFirxzF4M5
RIhFxb4UjAUta1UAEMfKEi5sDh0KaxsgJZ1r5JEZ2NhZ+hAV79c/f2FvONrecCA2AclbaZ0UdIY2
ORgAQFKcb9LGWzkOl8JQveNdWin4F5raOtm8zENmyfng4j4TzAYjYBvrQpAUJkEBPvwDdB4CNoAX
kNDisc3B2WlNVrE34hvDQL0tfmrjPKKTxNk8H9PyW16lm9hduTcubARb2wjoG86nOilEOFaPFq9C
zsbjkNN91LGVTfBnUS6Ygi4PlxjeCIYy7IIB9vU2TGl6V0UFPVZRZRwYV8DERa1n/wO6/Pkdp0eB
iyMVu9zJwZs9xdCimOrmWSIJFMBHpkExOXxXyEwdcgpWLzDJpgceyR6U+goaJJVSYO6Lz7S7bD5M
zdztQCNpPisyDRuE7t3O8CoSdGD2+eCOMZ3Afab2GWhh7xmPxEMOCNwhrczE95got5UFOs7KMYZA
zoyHgvYs8OqEPpigrgPxXpSDkQ5/9YYwD0iA1c9JUfXbuRltn098rR1x4cqtN5LXDBGl0SGM6oOs
3OZV4N3j1g2ew9WLzoKx6p2cLRPgUD8zh4LMCqrW7qkCy9R1c/3THHVhC+ht5CrpYqfm2GU1qKUA
F+yogy42Ny5fGfTtgHEGcWW5i2Obfi8sfmpr9NvObfpRdGAgMLz4V0oyiijJaOZT6rAalPOpt4dO
hOVTBlLG65959vwXvvJPCPvFKQ6zOfTovm5Dq56qoMqbYpuOhdjWpm0fstHsPojk4Lv0knezzdek
XBZ8mY7iAO0hOLBkznEsRz9Hmb7ZPXkHFnnl6rC0rOffvwwqr6tKtiPSdmn87LGPSLxdn6yl52o3
sTwzEd2C+yZsmnJXxNPWicUtvQaU2Fro7E0TGBRGOAzXBQNrN/hESQgt9HtXtSs7cmHSdfBBUjRu
2xlDG5bTQ4+eYchBQMSD3BYU6eADcNRwqNufU6VQ9xDWoVW/r0/6gre2zr9/WcwpSsC3R2CjtO1O
YBH9pwXfMDPjAJ5mpfV9IY1knWfsyys6lbRjF+MkSJsNL++NswpN8YgeaL8G2cRtw9D2ZJRCH2bI
rTREuenVndL/VfZ4zKLuwRI3Rnc6EKEaRjdBV5pAv4o1QQlnBkVk2jsr22dpHbQdOlKwCxt1qU4p
t+Nt0bQUWL7BfpfMc77NHlUrlrC0TbXoWpxlJCajw8lfzFsWH6CBAjrUlV26NAgtiHIHtAGCXB+b
KSqtjcWGN+5OH1nKA3OEs72+1Asj0HEIYK6Cc3OxY81615YMLdOQP+DP1x++4IP0Fn3JRCtsSO2E
0PeIoANZc5DnF9ZKjLz06VpoZILmNqlY3YbcnYNm2kMMPejslQBzYfL1jnvTcEEexJBCr6adN4Nd
MBiSLbRUbpuY85C+GDH8RBzj+o2ldYsA11J/tcS9NCma6caIF9vERCK+ER8k+R/EXDZtvzLhC67n
TyLn61d3jTnOYwa/D8wTYj2abrszkc6ILCjUfGR6gP7QFFyfoouHvUmZZsITOMEcqOx2IRK3YCcf
ef/IY4Fsv02sIK3sfVJ19daMkcVs6/Hb9Zde3LB4qWbPylKuOTC7CoeK/miK+DdN1zRFLy4MHq1Z
Mx6LeyMqM6HZyV/EjNFCjETKk9tNcn/Tx+u6gxAf8Ko8TZAq4yUiacN7hHr72/VnX1x6k+pkQCWd
aU0mdJsMRo/uEhEMGXiWyTBC4f3cUMLo0/UXLUzTH0bQL3sMQHEL/aS0DhGzp4HrIkDPUTjxadys
JR4XFlknBmq9GW0zrjHg0p6+e1OEq/144zRpds0npBAcOoPYofw9j2oDgDQzpN8197Ejbyk6YCnO
w/oyQxXovs/yrTREa3IbuBRid31TqGObqnzlULjo/PAKLXb0QOo+8QqvSAzXO7CqFzKwolweqCyn
E5cNcrS3Lbdm5Q0iRwKiHRsA2QjCGF4X7yO7iU596azBKpZaLfWSnmOCdC4H8XGYDiQ+EigpoD5t
9x8ZmBL2ilfovhxr85jVdgyh4gQ9e0ZTfF4f39JMalYP5bO0cys+h8Lg/2ZOH86NA+ESmrykkq5U
dBZsU6/3CZqak1mnNOSe4+5rGU1QGmyToAeX+Lb3kvqDMiP53/UBLXTkU73+FyN0loorO2zZ4Lw6
kCQ/zXSKX0DU25wcUAS/09r9nHidhryfQA+Xd14BKY6Me9AckdPaZXDBUehlP7TjxIaYmQodow8I
N4AyKX0Uea4Pc2lOz+v5xciyFokCqFnSMLf+NYzO76ERaAKW07k/rdX028IRp5f4ctFCKtECFy8t
xRP0fYxjPJs+GD2gqGVvizrfIyT+HIuovCVcNamruQ7hNuAWrTsaMnilrShZBKVzddZUBEXi9Ylb
WhbNdRRQxCo4GDBDBhnr8rmPnub49fqjl9ZE8xVz2TneXBlj2HfuFsrcu7GGrnIrfzZuuVXo41nx
SQs262pBAAgekfDvUgIw5ymV4Nlsxj0okoN6+n59IEtzpDkFl5jQZxMxCdvEeAWINSiM/LPJ19Tl
F5CxVM+cx1kLSaJ5rsIOIlgBKi3TwSo8wIpbsDAVJK98EhdZaPWmdWd4UEvBEesIqB1BtmLDm0ru
lYCYz02D1amBhmmw5wR44NDL2nrTuGprCWluRlnddubq3EDo1i1cwyUZBC6hYDR2W2k3u8Z0v3VF
+TAYzdpN6Wwkf2WfTKrXeFurzOMSSITQ6YF1AlVbgP7FJLg+Swt7Ti/vQhFKMseIQAmH+1dTone0
ag4dlkua1coxsfT959+/uDSeAXMOMPgcNnkWdAznA7RJr3/9gmXqlVwFCSwPOoMAnyDd4QiKK8c7
Tt3tCG2PdK3RY8Fq9IKtrQy3lNY0h0gH+4O1iwTZWGu7dOlY00shqaWyxoYqdEjnuD51TPLET1Rt
xCjygrXT6KZ0xy2I5hgQ3NmXs+1AVkgiVdp6UFeenRuvCXrlBOItEPUrExJKUIODDrCme8OlK55t
YQr1ognUkEUiJKKRJjM3AgUZar857UqlYmET6FWQETmcuGUlvnzI5q1TudIfoauwyUun9tEJBKgL
EvG32YsOChsmUGSicXYKmQeELFSjLMgudhDQTIjvCjDuX9/YCzZDtCOHp8iEyTZyTzMUfMA7aIMG
ktsrBrm0GueJ/GKQtRB5mw4OjkqaIU77bKFvmtc3RtZ6VaeBJgqQigguRGduXYjGdp15LFCjuT4z
f9rWLrhDPS0ONHs1Oa07hAmqwP8b6g6FFhvy16YfW4hAlT1MPxxQL+S7ZqbpLmEFsyEXGCdhY41d
trG62mXoFUuc3UChm1e1rthSwwLLJvSF6kdk1NDABZr1DkqGlR0YY9/FvnCa5l7hlhu0kOY5gvW1
O0xp5u4Kz6Z3ieqmn505R9+jZphfvbICjgrZ3hAiUcXmzDhzSFBG3SDbAFEcrzlTNdhy+ijL3N5M
mLDDDG0Ufy4qlfpZ6nVv/czV1h0685csmXhtqqo6TYasXrq2nX01zsnRsqCfs+mtvj7GOQT4oCfN
7nsPyr6my40D9QzH27gFCgiy8jwfWs7DJjfybjeMjgDOBUpAe0hxQ+pcJnAodZRUpyobrZ8z+gpi
KMYNWbcXvO9XEsgLR81fZFBjCbZB6GmHcwe6aDQruX6aWRA5zYTwe9XckvsDElwLBOsJ2qBA7o5h
46aJDwqBaYMWlx/Xd9/SGDS7LJJOSWjIjCGUaHe8+DGhlyRuD9wh2+svWDB8vZyHC5qQCiwewAea
7yweq6cqgbjOTQ/Xq22J5Xh0OKNx2wxdPrkCxyQaUNaqMwufrpdOhKRNZiP5EDpg34ESFPmejONK
VvRyzxb04DWf5RIISOZNDdLm1ENqJq27+YnSYv5G7Qiuy6lmiD6qgj3nludsXdKMB4Iq7aG2+Zxu
VO05G9W3CP9SYd0jnQit+qGGVLkxM7+nOTv0jjTvWS+GY+VxM0i5YwOqFJXGytwvnFJ/VWigJOXW
uduFeRODN0i6H5BmuQOvfg8xwwpqx8laUXXBveuFGg/kuGS0TDCGgE50I3j7kHE2+ciZrbjgpRec
N8CX8wN4gsFQ4wSeaCi6BhlYfvy6jtxPtGHjaL++VRfeoeOVmQE1Olzxo9PcQZsK5O+E77mabrsb
EO0iJCuWihHeE0xBySalyUGRuzl2b5wfzQMZ3GnQR4UOWlCw2FYT1OPPvGMrE7Pggf6w8X6ZfOhv
S1n3Q3RKzNYfHRAqOQ890tMmGqBvmnpLu4ZytHBbMzgWw84GPVPbBkMEyYRiJZe/sLA6xxW0Doe8
nwZ2snEyOvWdkT+Q4Z+bvlyvKUnoaRaSIQvqVD3aRKwpgC5r60OSaeXjFyZfrytlFMhKI7ZoSAYL
nYQZJOcjVEHFwRn2tw1B83NxUUfNnE7w/8MPWn2HDgas4LaF1UtLUIJKPDhS5JY8eagy4L69HFKk
A1m7qS5Nz3nNv+zNdlIQWs4p2KLQLb1PW9rscDeG4GKMfkfeeelKxL+wh3ROp2EaBSIecIv15adH
/nHIaZrXwtcFP63XmhSiKmQzEaUUafLD8cxQ2ibY8JBDRGImkcX2tnU2/ztVLq7EKq3mOYToL9j2
OI0/Os8t90VRgsX6+jsYnnUhUjY1Q54HKt2qwcUIZ8thnNG/XhnQg+vAnGCYzYEp44fRjStrspTt
NjWf2phUpC6jKiQG9X5MOIb5xjU6kWwpb9Rj0hedTwEGhOyts7Vznm2hkrp2ul7eeURnhzDRskkz
hNgnYpPoxWXxfIIotnXXNoocmBiiFdd+PuL+nlKiY/b63KvQLoYso4E08EZZ9Fc2rbUWXt7VhJ2X
8Yv1YEO7aU2SObQlBe9lCk6GJDvHO2sSO5cnier8V2oqC7B24mYm5/us/W30DRTYHrKoXpmcpedr
A7DkAOEv1N1DgJF/uH1RPFRFbmydcWT/pBB6XdnWl+eJ/ums/TJPlFA1pCPyYXmdA6ZfTs0JCrxO
aBvmWn/q0ivOI/zyCtmobpgMjETK36kA4gvN4Em6Rh+1NE/nt355OvRBy5jIAtGHSk9R733IId7F
pZVui6ldg38uDeG8g7+8BHe3soRKpneqvWgz0McOXIvSWwvPLtsB/ZMB/vL0OXcSF/dvfkLL/o7a
yTOf1iAtC8UJnfuqSxs7GQsECDKxlU/rxDzIogSxnsef46HxfuRJUhxpIapdJpVauWAsTZfmKw1j
pK0cWn7KB/FgCvU9jeZH0qj36654ack159hBHLjEqT6HnRuwPHk2IPY5CEiNOiu2t/D9OhlWWTc5
FHcBo0dGfQrGNuZ7E7JMvtPOa3wVl8dAdJKcMlcpNJkUOzVVf3QN+S/0nv3JQ99jOaydvpeHQXR6
HJMYZJxtcNCWhUP3RdQQP81HMLgW8ZptLw3j/PuXrcu9cRaQZItOYBqEqG8ByLXYJMgctsArX1/t
yzHEX4wAUlVTR9G1cCqpvTWg7g3h7mh+zaEPnndv19+xNFOafU95U6WdiXfwud0WJTmWcf5UDmzl
OF8agnaHYeCMlOA2m0IAhcgLATfSTtZZ+tIUXQbwJRQRjcLLPq6P5XKgQrgWDGWE9bUqB35KKvFi
MstPXQu93xUIcPuO+9D2/beVa8zbSyPTLH0eRW5AoSQPOTr5Q6gSzkDTGNOWJJBq20Ax13hHhxG9
7bL8F5VA0QrwN0iBeLK0QEdMzYexN99ty3q5PncXPTElepDnqZhAiXtGw2o2PDJb3jV0rWq79GjN
aY1eyUcCWsVQcfeQNoB6tXSFGnDh0XookshUcIOgy8013yL5kvFbboCIBLQQxIYazJCqApACMQE/
ZvGNFdMnN1lJYV7cqHj8eU998R2mI2VTDQATSDtJXtrC8MJp8vpgmDPmm5Hl+qSX8uRas1xJG13m
KsIrNXeV4MJWx3UZo3rWQE4Y6PD5DflMtpsnBl1iW4LPoYeycEgbyHFTESUPBqRvQHLSpN02sfM0
9JLI3lvKtgARbIbh06ApwPG9NdsHk01AAzoyTlE7Y5UbQx9xIMe85hCldxvR3DsQygZMSRo+Mmv9
u8FtIl/cMVljCLzoxzA+zdFwwe3ScbBnvbhhz6o26ZYlEQTiHSZXNttlYRIcKtquIB04ZSVoa0OJ
0L3yHacAvjQyPgYpM3l0YwetOHaSG2gyg+5p2jkKhzSUulszRqkyQSMpZIoTWgSukfBvVBU2svtV
9z3GBE1+7zXqF0f9dPYzM8ufZEuNT2uKe9yte3d4YOk4rmzvi2cXJus8iV/2X9Z6blMDanokM/TQ
bRegAA+kw2KjAE8PETW1a7CSpTdpx4sgMXWannKoLZbR795wZLZpeoa6Bu+UEJu4hCzTTR5MD/h6
MHhA7o+JE0/auNpQYC18sJ+yz+uPX9pgmr9ve1Hj7gnZTNLYvzwG7vwzDXku0rX7yJIv09xkjJt8
WbIUqrERfagj89Fp11oMFlZBj+qioaeoPjHv2FPDB2lf2In5QcRTuhlK+vP6/Cx8vs50Shiwstw0
PHx++1orFoA9bmVllz5fc5dFM7mVYAk7nu/jJH01ldhaivuTcFYirYuXBUp0jkHccqLCKwbvaDr8
vunjnSOsk6ieUlCNqGoI0tL8LVN3e32qlsajmZ+E5dWlQbxj5owvJq0+Jrvc5zbAzTlwjLe9QzM8
23AUmmg8+yhUdIYW1g9qam2/8Kw5SJpmZWUWjEIvY/eKkM5UIOvp3eyVte6dQ8eXmrlv1wex9Hgt
oEMjHq0jXvIjc1P+fXRl86LyCFVPiSLk79veodn16FpILkHP6hhDjvhU80l0mwaR3MYUJtzUbS/R
bBvcZOCnb3J2pMp4pHP/kRjymKphxfYuzhOyVudt/cWfxySh45xGFurjznOTkvdIeXtV9tsbvh6P
1869DBfA0Wm4dYwZEJNFv00j/MmC256uWXfv9k07tMw61mxPEEXHEPhy+3Hl2y+G6fj2sw1+mRpV
jz2t4JqOwthFw3zPo08XSeUxNSBAvLs+gov2jHecl+XLO6ImaowalnWM8uh3VRrFZvAo3bheLnyn
7FdCuLPl/pUzxFvOv395C9SSy6RKbOuIstA7StPlxmDDy/URLM2SFj01UOLlqWNaRyp50DfVD7ud
c78UILF0ISIJSqnX216kWXSb1iyxoA5zrGuz+j7nU3uMKgkwBgcdAyjj2n0hc/F/zq5rR1Jdi34R
krGJr0AlqnOYnpkXNJFog4k2X39XzVNfTlNI/XKk6SPhctq2915hQyRjrVeLrW3ofsqh7eCdUJ4N
VXF0LP+mbI98nvc5e73eoY/lezAti62NZLXOiW06J6rcCypJTc6vuXYgPtm3abpzSobSTjOZ+3Ye
+ogNpnoeYO1bBLlroDB2/Vd8eH4hpbL4ESkq0a2l+wzwu+FYTP5ecwifmNmZOPOh4D5Ol3PCtpB4
K60tiRqQMk+Eb+vsTGfnBPh7YM5gR3n1DbbtLUmAXgQks/C6l891bhHdqNfVgHUoWCzZjnc0Jgux
rfHJKbX8PmDY3XCEvHgBVDZ1wCJoho1b8selCIzqIu7J3ihQ3DDYCYrsBpzhdAu0UEfHKjIHkd77
vLMDt0y8ImhIoiO4aNhfaJ5s1XY+1ghA+4vImDOvK2yvtE66UfMLzYB+PCeDht6DrmjpxhYvp2Oq
BzbGfQOmeODJsmkiIk0K2a+i2oEGMUSMOfqrhhH6RkS9RLUP4tBSpw8Wqk4HfIl9Yr5+TFQ9h30B
A2ajUA/X53sl0HmLcDqNTMAZ3rBOkydaHvTGYO0pDLG20mr/chof9WARSYUNI4zM7N2TlycRyqS7
Jpuemq4F3i8PGJ5uHBirea4PYGijap0htWfsmIC+wGsBc01CXmw1B5Z9X8A+mzN+9EiyMbgrR8lS
wE8SJWyZohZUQlu0NfJQOkdR6XvhvX1ucBcBWGetQNncdvH0S19rvGUhi7wxbx/jtrFeF/EWrDqS
0zb1IKOmBe6alpuHhoLb8QSAY6Spy1FgtXxYRit7x92U7RqD24d8qsdAzG0fWZ7Dfl/v54erlJIl
1572k08mr/DjiVoRiiOx0OkuSYqNi++H84TPL7rqtlLDyROYOEW6r70BZaFc3Axd+sy8LSbCh1EW
TSxiOlQ969SzXXCJQJg+jKw8SJqfnIYDX22JyDTcdp9h0yVsy/p0Zcz+k01rm6pgE0vi1L3ofKoD
fJt2RUs+c4Gh/0mqpUaZ505roV7l9rtuNr45rf/tU7O9TKhZZTuP3WD6see96XYOHW/cNVvKs2vD
clkD7y5eihgSUvvEi3le7SftfGMy3XtjvqXq/PG+wcBcGn7XAOSkTBuwAC9WDPBTa3CL+66RVmQl
5rgbIOBwn9ie2FlJPcTGCN0e0XHj4NQEdxl4ykezo0j0uYFchMYa1XeXNJgjX2aREI0dpJm+E5xv
0WLXBnNx0+QdcWfIariwPtY4NwedhHBreunIpy4nGMxFgJuGvABPKEfdz8pKKGA6Q9hP9A42gXtA
MB51DTc/LfSzEP5GqPn4noAmF8FgoLY0cYxc5s9M9nkPHbqa7TPp/CqsuYPeV/FlgNpEnecvqjb8
jam6TMl/TjG0uogPiUmKnJuZE5sDDJYyZ1KnMW+r3fWF8OHdGeJ8i0tXBjiyl/KuPvdJdSyM7Itj
0a9mQQ7cxyE5qU37nZVIuswbdcysWTVWCHN28jchyXdf83tgvs+QGttKhqx1ZnGRKvvJ9Wqos5+Z
U9Yhlrj+RWFkEhqWNr8DnDneljVvN05Y8x8x84OZWWaTCglHeg5aEi6LRvUThgNtfmwch9nhlJbZ
cCqqpAghmtYY8TRa1itzePdmNIaNBJfKb+zc5E+0Vpf0KAyEni1cNBmGfMyPRZNPP/3CK96YzL0m
yFPQTL2xEzdmxq2dZZiSRv1Ayke4+XWhUUGw2bIbuA0NzQC1WXd0ywpGwV/y6pdNUeQhMyripTl/
bZIC82q77XdPVl3ActX8MmfQYoIEePQWCI+i/ZLWpX8siG3vOgjQ3Qyy62qcRqT7lWuvh6kN7k6t
Q8y9K0kWJKqEHgPrvD3RqflGYZ8XSR/4AYfm2XkqM/OgDDVB+ENL483GW21PB9AUXFf1p8ywnxJu
TyGHuv/Rs1IxnezMECZcucZ+P7fVbwHJ9GBKDeM2z2wznFOPh4LmNBJ+P+wKpb51U8JCkU1OZIxA
thfKo/tkGJuXmTtIY+ixYU8Y0vlPKuAjxjK3fZz0cfS6SyrOTnUZssa1frd18SdzaCqCuYEcqA25
QBLMjm0iOqKYWQTEsb+Isav3Nq4xsaXFtJ/HluC3gr36SoDMbwLKYRwXeglLgRnuQPpIytENcqtX
YTXZAw/8yrZ2tsGyezGXNf436dybthnHYIRCV+BmBYrMLZJG8CdSXb5vvElQ9D9VP7wJoGAYSXnJ
seSExw4Z6dGaElIg+CQgYvkFf7Vm7r7ZwyiPsnKgFgkwindCidI6Mu3ZE2rXwPWAt4VBMNjoA7k/
d/pXqioRN56fHSq7zr7BiAGO75nWfhLSKVVAxifGFNiDbQwQKdReUJuEv1hu1pDAMHR927olbK24
l+7KMq+gNleNUe9L+6f2rWKnPGB/g9a1LpfGlB/L2suqsJ7y+cHzuQYbmHZ38FKp72vk454KqDIe
297J5S4biWPBoiDNxohXKJaA/5dWSPkzQjeSFSsRdunn4HPWaItDmdfV7Kzlk03tjbL4WtC7tPju
xJeJLOYsu0h/UOONNPwP9ayTl81HzrcMNj7WxEIEX5y0CbgyurZcCIQWGDQJiv1PUY9WMFCaxXQY
xENVZHU0tWafhC6grv4+ndrpJ6qTcAY02osHATMk/ZtZafoC/CWkPoeio3VUuY7pBh6vgUC/ftqs
jfTi0J79VtNJeB3quCMECksIi/ulu/HxD6utGIjF8Zx5k49do7ozJQCyC5mcp5zfZ/PwUtn+YU7g
9DUCXn29J2szuziVxaQHACrm7jwDU42HDt7kxzy769MtruKHFyj4Vy0OZsJZjRXeDjHsuI8ySSVu
6N2uSP0tkt2HPUADi6xH4QmktHrZnXXrejEEFBoZSlE4r8CV1n8RnMvD9aFa68niVFbQXTPcPGvO
iqJg7Fjej8Qt7mp/C2S51pHL399tstp0C+pzgANGv9sr5DO187tNO8SMjQ58uGoxUpeOvWugpw6x
OAr16EBpB8ncf+2GcuOBuTY4iwjhtrMrssGS50z3z1aSxH5qARUwPl4f+7WxWQSHVvu+oYlvxl2p
h7DEoRTaWuCq0dyOtPtc9ddfAnJyr+MVqacaSFHn5BL6mObpAx+7PyXVG5F0bQ4Wmxtyjpo58NY4
p+7U3mgvze9nlcqN3fzhGxwzvNjNKnNgbgJsz9mpDqPrQPT46+BXO2uwglqMexit7VPyydFagoLL
2YCfNXgHZ3jshoBaunYM6ZIQ8qDX5/yfH/J/7qVwp1vsbD7DPkU1kLOyDskhP6rnOu7vp1vzWERG
6IZjOId0r2+cfXVsY3kPN5TDcHR2W2XPlalapjPZLFw/mbGkR8BKcuOv5X+GTYd+LTb6iCtK3yUD
IOP58JLyIY9MlTxJcNMcF3rS10dv7dcvNjuYkoPoZEXOgzftoETwKK0txPaHBxR+/6XJd3EEWUck
4jzLjzkjYWKLaEhUkKUq6K1vCvjwsm03OrESVZbpRTJ43Gi80QMf2I/h3F4Fjuhekjn9cX2QVsLK
UvRKTpDzmzx3PtdZ2GgngM2T7pqgHXl4vYG1Diy2e8m6hnDXhoBBnYZ+knRgZsrX2k02MD5rs7zY
8IY0yynjbD67zXBL03LHcAm//tMvx9oHu29ZNbEK3qcMUtBQhvpC5U2TO+eEyNCfX2Z7S+vz49Q2
bCEXW1wrB/5gZgk3SKd5GXOWYPFk9q1J3eSP6YvsBQy76tFMEqAnBlCDB6ic77pCuDtdOOW9tIr2
DMqwvKkFMLN1rTyNjLhID/PgjGDQGaUd9YZ4MxjZwl58XEEz/f8o4dBqLpIUtY1KmCK0R1g9BbAj
oH7QGlMOxg8b4dVmYzJa4ulnK2NlHjZDTlXQNdmWCPLK9CwJcZcknyPErOKSv3F5A5nYAKJgzRwr
I9tYvCu7Y8mIswwnH3QPpz5Xfu3xNiN5txtZzN0tX8WV3bEUHzMIiiQGn8zYtJAmmNXOoHovyKeS
3lhcizirC5Yn8oK2rOf05IzOX2BsI79LX6khNwLIWg8uf38XCsvCcgiEw+ezTKY8dJrqJKCsydN2
yzl1JdYu1ceQk8g1UdCLnDv6bEiUZEHd/YrZt6PRSJ90BXgMIdbGnl9rbXHN8uzKMhPpuDF8xX90
6RTPxD+7ExBFPePI2SR/G/NzorD+0loo8Qs8zWuIwlaV+OJ4/a1U4+/roWttVpZRF3jhLsmL4Sza
mgRSid80McNG6WTjXFrZfP9EGt5NO/EsJLrclsZl8ib5A/R2TtCTCsRY7mfYAV/vxUpsX+qMUfDJ
+9yCO7LM8ztzprEutnRzV37/UlSsLBouWQM+V+E7aWxYvn8kdZq8IRFd75Vyh3DoSfbrej/Wgryz
2Ie9ayeZDTHLWI38sedkusloyW5qGGnuqCvBP2AeLY4tM+Y4S+1xn8v2jzVZEq4XxIgGSGj5IR2K
4dgIQmXgDICUl/3IjgXEyG5tJOm++x1tb6EitOVStxL7nMXGHhvPTFOBfSfHJuoTEQywP6/TL1Q9
XR+VlTW61AYzCt0gZ+ng6qEgg5HSr43b//ShGLYRvFe2srPYynBGqQxXdiTOUZaJKhu8OpWW1a4w
G36ssgSExMSDFe+ktnQe13pE/z8Wmr3IUs4nEqeOfdu71aE3khfY1m1sh4/hBTh3F7taeKTtu3Ew
Y8HHp74WL7RXu5mbZezBuDjugc4OvcIuTjJz+mNKm+qtdqYixGVnCAw2tTsIPeUbv2ats8uLVwlP
LmtIzRhpy9+0yu8HOCSG4NhE15fHyg5daop1Zc0M5LHcuOHwlG1fHGkEzIenTHWT4DJ/vZGVTiy1
wuqi4FrBUgVQeRG008MIDy/aHj738UvP3sXIMoUkmp4xQqbX0h2c/pJAeBTpfh9Ys+tNrGzS/0iE
Va1ibYm5LzmQ7NXvkZ5mUUZt83T9+ysReKkSxpIM8vwZNPZ5bwKzUvIuqPre3xigtSm+tPpugLy+
t+1p9p2Yeagv+36QJDRAnSTwCjeaik/O8SIOVMDqm6w0WJwUhvEFFugiVL1KTkNmf04Y2l8qhaXU
hlxOaqvYM248noWMHVq6VeRfsSHzl0phCZ0qMUhTn7M5z/MwV0w8FYAKx6WTzWLfCU/+rCdf6YBY
sKQNU290aACDjTLHf6f6C2xy6B9Q6pxoJln71xUl7rJNZemNPMXH9VTTX2o7NM4wVKSDNhoK7SEk
L7LA9cohwDm6bwFbQbVBH7msVCTFcDO69un66lzZvUvZh6noXKstwOjjje9FhMJ0CAsKukuFKjcW
z1rXlsoPY1Jmshx6Ky58Oj4ru1W3Vu16B0fbTWA5cCQsnSGBInTryiATSMET5vy43r+13bcIsahd
SS4g4hynwi0CKvFxQBL31z++MnhLaTaRVyCOyYu67iieWNcKvG7ELXPNL9e/vxKa/qPONueDQcgI
L7XmXhT0oM0UouPtzku2/KDWWljEV9FanefmDmRfq/Lr7HpJmNf+Hkr1JNDJ3G6M0z9IygdpgKWu
2dwPSdJQasZF38ZjZURCQi81aVGNhPswvwdcig7fmUOgRqZ3GmLhffldO9lbMUkoBXzHI2/jcbI2
ZZe/v4uXhWV7IB8wFdelWX4DfoDt4P7dhqVnZZ8RyDH9pVbXTAmgA+Arx35Txa5RIxtR731vowMr
AX8p0SV5AQssZjEIk/WB4fxJShbk3n3nOMB96I0zcW2U6P+PErzvZFPBxBlUwF6JsC9RTLCgRyej
qYZv4/XVvdLIkm9ItWoNS1mQ0jNgvVd7Sb0bmyaJEtLyTy68JUbKdgCQ4sKRZ0FBAYS9ONc/a7j8
vdZpbT0OSiHiG7625tBkpv/bQs0Y2uXz6NYRDFORhvTmFJUBI0HdJjTY4IBQe3lNkGo8l9KVG79z
bRua/z/eyq5zZtlaxUroR+YTaF2PQeFCZFb//NRgL42IKEmbSYzWFCdgv8XFPHcHbzbMnaxLe2Pd
rzwWlgppGjr5IG+mE8Za/zVru4T7glQxnFVsHtSjPUWKVi0WbTfr3ad6tZRNg+/6ZDa07s5W4hq7
MZu/5WYLk+lebOy2lYlZSqfJUpde5qAXDqQVHmbYG943Y+5GRcYuYDuZfy4Fu1Q4S3LI+1UpwlIC
uZnJNnYgQ39yWhYRT1TVAKZMk59RivLsZ6ORQatxWvVQVHxI+y2+zMpByxYX0RGyc/B5FvkZnP1z
19gvwOUcr8/y2qcXt8/ZKaYcRA0V66m/AQIwzvJ6426yUuuii/Ov7yvcTDyXxZ2t6BwmOVzGDOhB
QAWPZQe/6djO6CHbAO65+GuORr2x4dfavay3d8dQyXMTarUNhT+Vfp160QSCNju/8yG6zqezofpv
pPABmsGFZWOvrBwc/wpk75osZI451x2BmTmU5+ppArIHeJugoBMahcLUHnSeLXjnypQtVaYY3L5Z
iZGN+yq7n1K+A9N266a81pHFchiUsKqMoiN5BYDQrhp2w2u6yyIrAjU5/e3lQXNXP6i7apfezw/X
l+BKHFgiq2eV8Jkkqj0TzU65ds1bqBConZ9NTZTS1jhcb2Zt2BbnAIVFStcioXnGPYWcVFaLV+PC
pbn+9bVOLO7CkGwgkwENs7gqIDgIzt8xT8lpbAq9H029lXFcO9YvS/7dOpPKmKsBkNez6R7q9F5m
D9J4ud6BleFZ8vkZ0FMd3ANQ9/bLN1hdPTvZlkDL2q9eREk3nSrgvVwz1k6awznAP1qwo8Orq9qo
2a+s2n8JqXfDMvIm6W0N0TLDLgIo3o453DuT7wDLBWxTK3ptgBZboyRuAmNdiNSnc/lYdALgWFyg
Pzf4izshm2YXnFFUKSgc21v+h6jPXgQXq76kKkvlCK21PufqBlAMmK9I0z35Kd3SzFiJt0vcMNQ1
/a6vWz9u+4pFzTjQLEBiyYLvo6x2HeB6IpTFj7Qt9rNk1dv1IVuZ8yWeGHypNitJZcYjdeyQ6vKl
8AkN+qa+K0f+Ugu25Z221tLlTvZudWWOPxSjCVnq1ntVzl/IGUcS68yWP/JORdd7s7JFyKXtd23M
tpfkswvEd1UM435WF0BDilQ/LFi2VNbsf3DhD16KSxixsJBoUTZHNtFIy70veuRkzVr+cX17MG5m
wMnvaNuCQ8iRJy4PDjwsj52pRR66UCrPA5fLmQcM5VycDZ2MgXxVoWfaFr7ltrtapfobqShsbfXk
RtVQzVbIJMR64KdhJyeU+pwY1ixlWPukj8Y5YX8sTuAfbeJ+HhAz9+6YndS4O8EVm/RDuqe9Q2/y
DOL2uvKyfa+HIai5ct/8rvBeTBPW4wF8vu1nPBeKvfL9xgmtUupbY+LpDXV7lgWeI4aoKerkAORZ
Gqd9Vv9E1glCnBWCUGeVPMw8RfZQSqj2FA/z56ofOQi9w3xwSkPuUg8fD2im3WMD1bdX8OpSpM8H
8gil6um2h6Rt3JqlBue04uFYGFVAer8NKtknRyN1xdErzSkgmQeRitae/+Ju4hxsoCUCyJlAZ9ro
7Zex5PpsEIcccJEYo6KgY6S0IMHEXXTcmsSN0dfpTsEo63mA4GfQDqb3RA2AMYOhm10o9dp0ryTh
J6dscd/JgaquHQkbWNMqIZLki31pg72pKtm+ydliB1BLi9fWAXcC9qV8b5WAOYdwMYU+Yu2xn73t
TBGy8s2ztKFlp7MaJsK9fe7ske5GfyxPqp7SXT3OzgH6cG3USFCiKjC27vzCNR8hVOz+ZGmP1Hsv
XbxS6unkCF7hEZoOZ7fQ6tZXZrrXjTvjUy5FVs761ZIOtrk2c0CpJQGoyYABV6UbWrkJipyfPRjc
oCcFlPbe9fnvtG/tE3Km5Nm0upeyKvujQwr6C4CEToR+LcdvlOoxnIaLLj6elRwmVKnNwiQp+d9W
100otNKnUsI7xYNdWATApftQANf8zHtP3bU993ce+JLfhG3WrxI21Hfp5KQ3Y67/aku1AFar4t7t
3AQDoLLbzu1eHdnk8TDTERNS87OCucddZjpyD0RWEzBVf3HtNrvzJUbYLBt+SvBFEJet4VDD2JuH
zdiVUeM5Cv6n0xRrlpMDXtEsonMKyeTayfcOLFeDuulmmJXU7aGhM/tJueY3bV5D2avX/JfRserk
azXiipi1B4bb/i43SQLyFwCrEvvHCWtjbm5auxKhxxg6yWUSYkU3kS+Rwk1aFAQm3mX7YnCHB780
AVS3UlDuGnOCwB7PjrAZ8kKBkBLAY/KsPDj2KF81YTnBfZq1TsahmOV7X53GqR4rKdXjAJH7qCmH
NLKVI48wQSAD/Gr8KUTeBU4JFR4EezTnnjsDjMVWETAJUq+aH1uPkYeyLRIwKusmVm2vD5x1Fiqw
xZ+ECSv27CKJUobyPlSPcuhU+NQLMr+Dc0jrNvXJlvN45wtR8DCBK+ZXTnI7yKiLvLTJE/Aa6tH3
jqopxXcTrIscrhBl86BmzkTUDRQSpQL0hnsPft53leWn3x3T+KI4b13EjhZvjQwhZCdUCcdnqbub
WQLpJyw0YnAtb5GDGfZOjpKRI5CCEHLSVgAI9PwwZ1iFWQXnRiJT7zz5ctj5ftZGfmPPAeuFewfv
9/5OIYWzL/Faus3Mip1705VfsKqLLwkj7BVrZ3pCwndCPIXTix34k4bJJKlmO9Czrw9lS40nlB6b
r0BGExA6sjHkydDcUFUxI0ompCmbnkG5xIRtdRs2HnORsG4cBFKdVUdzMnwkzgfsTU4z+tJW+RxC
ncjfGdWsvndTSyMoMLawBfETKJHCnTPb5XaPUw3ETT/seU6PVeOLwMmqKez7djr6jLH7uZV9pCqX
3+VAaRz1aM9QJfORdvOoxY9KAyJJWEHuJ1GxBw69i6idYZWNHYxlWmMvNK6Ari+Z+sOEuzgIF0kH
2e8RQuMnRrLmtXLSLmKknG9hSN5HZl6Y+8IX3h0lk/+kuBqB4ZbD3h/wcgPdwLwv4UoZOC1Nf3Wa
9fsaXrN3KSJO2FgziwoHFnYl6F9B6pMknhiZQcIHcXufX8BHpe/jDoTrVyXDBCKqDz5QIk+ibKtn
0gP1VAuYdcuiLm9lTvmLKFUS8DltXsqidMpgwuo5wQyO7MuJkn3D2gev8/Mot8h8Ytoi35ELd45J
4bZRrRv/DvBeEXioeQYQNtW3XqZ9Hjj5VO5yWEQekFWRjwI181hVc/1m+yPfVax0D0CJeocRol34
Z9YFmamtU63z7qVmJY6upk6exkrrnxlghQeAptxH1rf6UClZYJ8QmMUR2zoOhnROmUdz5Jvr7mZA
mvNsIXh/Y6YxvVR981tV1DwVzOl+d+Mkq1AhPX47dErdWb7R/RitJodlSTrAVSQd95Dy0zejnssM
Q6yYDnDZxmFeErtEAMcq2pUcolzBMFoysuBe+BV1xuIZNgjZDw391WhGWLinaV9862GdDNIR3NAo
mSlGknSvdkNBUjAcYMNds8HBkhTtTU8n9mOYZ0gtaG2iYFlnxqnSl8tYD2uI557YQM9yu4D3X0MP
KgWkq0npfAfFieYPGQo/KG3PBX8KVeZSjR2gUll+UePKbzK7GJ4Qt+cbhF4WkWS2n3ilxQ30APJj
ZcANj2lgJ6Ja9jR2R1y6RAGDELPr06gQBJy5sSy+jsKw90TU1anm5ngc4MZwNs0mixRU00wUsaDG
kxtZGxcZCPpB4k2pBKco5QjntXeydZUEht0Ov3I6JOhlIR7AO7Y2Mj5rt9jFE6mzekt3fofKXw5K
yFSwOqISZnGw6m028lUr7+ylAQ00L6QDwSmYj6d9DJLrECY4l9q63nmGbWw85leyrUuCh+1px5Ij
oBlkaOFk0tObhhs3aTHsbZ6dDKu3kZhgG2+/tR4tMgfInXsIoheboB660KU4uWkJh4dSnhKDbwCa
P367ekuOR9rWvpsPDYl7QzcgAYJx1WzxY9e+vXgeQR5YuLkuSCxr+QZDC4SQxtti9659fPEu8mpC
uTdIKHA6mYh0Y+sYxEN+uP7q+vjr/pKPZZm8suoClrpWa3wvNf010i2d0rWtcGny3YPOmYD7bSoH
fAgD5KfW4qemKe9I0X1yRi+r6d334e9Wu84kMOo2/Ba0UlMgq+nb9XH5+Md7Sx6KHHVdVhzXP1yF
xd4qTHHUVNtvY+tuiQ99/Kj2luJDvAV9FdkabDHDYUgFARA8WTBdmL9B2O9pbuY/17vy8e7y/EVI
crlJtaCQa8BjKoR4U5hC/n0c+kBMWzjJtSaWyZuGuJZTjWbsTjJU5q+OK8h+7RrwOq734eNl6vmL
HI6TEvzojkGqrsEVqRtuutLdyJytzfQi+PBpzOeaS/OcVm8GTqOufezmrQLPyhwv+ScyT9qZQ9o9
du282CUzjqnCaMsoacpD0bUdvM+Rsbk+RmttLaKQ5lWZ2T2SUOmUiLO0vcNgQRezFQAGwiAbRENv
C9j98engLWknPlRMvcTXgLkpaI84PLfDijpNgJezHUxzKnZ0moDSTNwtEYWVFbbko+D2JCwfjpQ4
6lHydhQbA/gZvWkAzQKXlht5+I/zeN5SJqdMSA7idwprm/RpgCPl1JGIz195ygPoSOza4Zs5bpTk
1mZrER3ZgNtcY1ZAzjZ/mfrS9w82302Yq9z4en09rCzsJTHFhmOaO3UGP89EnoQFIdQEcrED5Bev
f39lTy6JKdpN0oJo24xnu1IBkfRtmGCAdv3ja8Oz2PC2qCFpTpGoK3DHDKhbH1wGlj/s5XtLQeo2
3RBQWRukxe4XBjw38BowYznMf2pqPOe9uhiwbPVjZZCWDBWqlOTOBGiK07L6xJGzvetHJCKuj9LK
rlhSU9pSwNAXN4RY0zpoJh6ZxVc25bvasKLrLayMz5L+0AjfsH0BHRXtewefe7+TgmeBMzsb9+W1
8bn07N0h7jNZ2LYHOiOenVBukIdsaE7Xf/rKEnIvXXr36c4sqTnMJu4HKbQW5N88/VuRNJoz1HU2
bgkrcXDJfMBjCmkEOkOlpII8Qu6b/YPHkvIMPah7N232jKXzzkhSd2M21uZ7cZR3SnpswEM1FjbM
Cqe/Fzlkkv/okca4PmZr0704yBtHQAuuRmFVD8gbIEXRNH/s+sf1j6/9+sWeZtSwICVBPbwp5NEu
+SvSLVVojPIeGRVrd72RtQW12NBwbIeIw2iZ8UXlwFDzawV9kI2ItzI6S7YDslC919mpF8Np5ktq
kKfJgNGru4GkWFmvS8KDb3sdeIQXNmRhhZVo4UBBew9vVXKqW0tCfg5sseuDtDIT/6GHwQlGDx2s
hX159BtjZ/GfOdzukP7bWKhrI7XY1mmZEpmD+XaWKFz47neq7gq33pjitV9/afTdxhallSM1BQQL
KAJfagGysIlkNAcKOvAziMldH6O1LlwW2LtWIIGvaJIqfS4aYCIpzR9rbVOkELdkVFdW6pL9wMFm
6bjfmPGU1Cc4ff2GNOIGiGFthBbbGKm5QYDNh7hkWzcQxfmq8/qGE/MZZbW/14dnbbUuNnOdjzOp
FW3PlpjDzkFls2nsZ166z10KURUlii204No4LXY08swFiHMwDhh0g8pBa3+lVGy8IVeQ296Sw9AW
tIJWUo2PF5YOKzXXAamtfqcz/+jW46mdyAEgyy/ZrL9TU9y7Gfs2+eVDP1uPTi4e+8J89k3yfH1Q
/9GN/luf9JZsB9ISCM6gbhWXoweeuJvYyNEX08F2DKjVC5ne66pJD4lVN2fDskRQUUZPJGXDD5id
+k9sVOBFzYw/W1B9CYRRda8gKaFKP4gB/4Z6ybMlgWzpBw1cNJmaews6kDeQ/PzNLDIBsF7TIfBt
n99Drsq5mQT0Z9omRc4sFdXjbGoV1EODWW5neqiKItljBKfAGIbkNsFr5ow8iHlbMXs6Ff/j7MqW
5MSV6BcRAUgIeIWi1t4XL/1CuO0xiyRAYhN8/T01Tx6uaSL6aSJ6ZoCSlJIy8yzIcqDR0zh7Z+5J
EduhUUA5ouEDD0N5RtlPfBeN3+4qd3aOuXHKBBv3vMtgPICOlxNcSktCgRNF/2RO8S+Aog3isMXO
OIdNdsdNmH9NR8c/DszU+zGzi11FsS2XYzfc9SBbbuxmKytwaSffNCZsyNUzmLnynpDmRGm6cUlZ
2WWW9JBMhCmIQYCzhO3Bojel/0i3ND//VTX822Ja7JOj4o4lqKcu/ZkemhswfFUbeTf+UcZZUh3d
e35K7yHyqu+Qqt3K+35j91n7Tddh/GPnDJGpAengVpcGjoNNIkc5yKjXMNxxeTBu8e7XJmVxF8ol
uIF2mlcXe57e4dj8TTT5lrjZyr3OW+yfaEyxkMNh8Kxnq73JS2pF6UinpKvDMUHx2o7BYQ92GbSW
Xz6O/L+PGQyW/ztmdTAMWWVfbebrAEJVLbLaFmJk9bClXfT3I8FfFvom0bW686g6j9WcUFhl6Dom
QLCFXz73AxaTns91D9YLAf6+wElTR7L8Sf2ts/jvc+0vdZcAd3Bg+1bps1PI6q6zLL0v84zvPv70
v882NFP+O/aeDmYuxnE4m5RHYDkWcHTIAriu+Hua7rN5y9x97Vcsjsww6HsUxuRwrsMe3U86tJey
rK39x79i7emLYzJnWhP0X9S5hxrMfZ+BlFICBbYxRn9fPmxZPreHRmQuqIOQSLIOjgU9+Uyp21pB
VgWSqltH/d+jgC11ktppGnIxT825zMix9qAvNMP4PXL0lkvL3ws8sPL871QzlCkZMV2J7CBrkqlQ
Iosq4oukgj7de9nkLA5UA3AMECekyYetzervS4yF12H9Y0skFWOdlll1hktREKHe/jPsGj9WEImP
PJbn6E1V/jm3gm7j9vr31cCW9esxhRZjCzv0U2g7aZTVoO81o7tl27P29Ovf//g5VGZXd+ypPA8E
oNgwVzVq+3lw/MxKZsuC9TDY6IZOXJ5rv8gSBQHGey+kcuN0WuGLsaWCEg26wc+G0j8RbX45M4We
WOU9CCKfnEIN0Vii7dSNtwBp/oJi9riRcv39vsyWFewRDuNWaIrqnHow5zYxa/lek3t3NkdSzxsv
WYufxR4ASlMnReeVZ9DP83tTFgBRhoVV3+VBW2zMzso7liXtrFHOaDNIv+XFq0n3qqujUMnP/YCl
nFINTvuUEuuqX5bNAPSU3S4raHWrGXwAPrW6lrVrXtX9AOeN5uKo4LbN2Cn0yQadw/13O/z/Kxdb
lqkJulwzWvMhCjRa49KgJbknqeZzNEjRP/h1BuREObN4dll9yKiAWTXtAaeYeAatbibyEeBX3R5k
0bnfA1uR/naaG3Qse1trdXRtJp/G0QrseHJL+StvnVoDq1arO+JydgOlSA8ymFLri8NEDakarxtj
GNoWwKzlfjyrMI8noM9ik4bhM6s6YyKVu/S+lQy6JnPZPthpX14GoIJuhaf8MwH6Jy4dcgBoznuU
PC1i2bvmK9Rq4IkwEpzHBXFeOl32Ea5i9j6FOmoQ03HMX8q8oLctfBTu2tS1dvAAZ8/jtbgK3Zwf
YZGl715by6iFbyyQLbZ9mJnl/KJGWF8NhER/sMYr94XF6bhHaztPbDYET46rvfqu8ji49EVj+gcI
9Dt3tlXX+6oHnA6IGisIYoiITgDDpoG48TLbD+Ks9vo+cYEzey0yy0HXHG5ryCQyF7IeXbnDztwe
kFPYY8SZ4OSi27Q5Z85Ekhrd9TsvL/XT7If07DVa36eTO9ymBBiSFMKt8dhM3u1ggvAxtzt2Au9V
XjpOyltgObwXmPr4Sco5v2QGsEPg1py3IXSkjIkACLLhmYxLT4lTIep2n5Zp9VMOo5304SSOfuAV
J2dqysNgbHXwZzc/EihzvwfUArQh9wA5dBQZEzPRJrEGBoSqV+RfvbSrv0n8FOjr6yE06GH04aXt
Ri9SVudXkWu8AP8pdEeCuXgIWI6OvjUTEpdMCSjXNhUrDl0whceqrrD4YFS9p6K1DjYh45Fg7iK4
cqQHt51xp/QGcYLupZNwQLpuNNBbF7jW5XdDFZbHGvy+qKYN3dk1XPMiK1fjF3gRZADnueYx03Ow
H1PG6si4BFyRwlNXO9bK3SE7zy9cAp1WDz7UXaFam0DRhkHmxw72JfEyKG2qEZeEYU5GqK66ydSA
78s8HLAWcKL3loJpSG3p7DaEk+T3Fv7NcQk04I0JHYgXkBSgnKIedazh6xblM2ED8F1+t2cw39h7
Pp++txKlsUaR9tK0vj4poK3+CTlv7rSuxzx2gw6WBlk9tpCxMC0wpAZ4mCCqal61OzVnogEkiQJc
C1nYaMrY/HUmrpuktU2fhzajd2Xj8KRnk7zwXM7jOZy8ysIhIbukKnL71NYuIJF96UZNiwKA2+T1
M5tEcXUlt2NcKvl+tIby2XECcQhTNHlEnj1lCMLImwN/xzh3LrPrWZFJs9+MMT8m9mD5Ow+cxZ0I
+unO61P/MvDZiX2j+gj2mNXOaGcAYG00Dy2DEODJIX3wD8iE4AAgK2ZBPFQBOUDdp4vCcMp2BhVS
Gvep60D/dDag/2BufjpToXcBL60IRvNVUnBAaP0hB3INoQXBCB0SfWKkoQBmNPU7NGRkbAZTnBSh
OslspnaervN/Ur8bv5c25L3yuayPkjbjPwbJ8y0LhPsuW6s/1XZdxUxQdsx7Od9DbxdGuEQ1Ow0k
3W1R5uUhC4N2P6cA4gPD7REV567pbnOodkSj17pHCMOH4p6L1N87qrEFwKoexItRclHv7lXJ82Th
HxI+g4bZAAYOJSiyo8tvu3Bqa2gfQS898h2/oxfiF6r/3Ln7rzL2H3euoZ+c2vKhyMfGDlDqChaT
wga+jUqRHz4+GleO9qVkEAjytMy7Wl14ne1F010af7oMjfepDIUty+c+gU/0kAbNBXxtAmdM70AH
GL98/O0rCcqyeu4RGL91qDhdAvulwLqaUqiqmWLHrepzF4dl0ZzA11f7cFkGd6B+68LwFhX7T2EQ
2LLvnIXStstySs9ey7zEDEEHmB/DNFRt8qnhWeohTq1JQbWu0nOuzYGq9H1QBEg+3v9Em3hLB2Ml
LVh2nJkKSVmkPVSBx+bhWqsDrnxjhFauz8tmM3BKuMZSqS56iKdb7cZFucPV2f8cv5QtfVY6CeWR
uYFrumnkT9f9TTnbqOmuBNXSR4oONsTcAdG8VABR1n0Z53YVOdZWorey7pcN5syWboCTBatSkEfe
zkevkPu0nX6QJtu41q5M6/91mfPR6keaqovVffOutqbvH6/JtecukvEa6NwWugjq0qj5EYD5L06X
PX386LVRuf79z80S1HAIH6b6oglL3OBGwJc+FHfN+DlqOFs2l0HeZ+7MMSa4JoOHI/2D8R4+/va1
Ybn+/Y9v130D6X2DR4fu70o9u1ul5rUxWRRMa5xRbWZBjHL0n1EQ2NsO7rxdegB15HM75FIuDwe8
ZfHRQcEZSXs01BLg5HJLvZn9GzF/Sa6Weme6V2PWqyk9delg7V0YSn8xog6OPRnL/ehAzLJtXJN4
Xl7DusAr88eyRuVZuz7PYg/w53GvwspcApV2D1Yp2j2jtXM/sMz/bgOU/uNqGnELD4XiBUAtCblY
eqWhgNAitTveFaavEw8mzwdoscwg3WlyW/gtxHOIBucrmuHtkkdTPzj/TLXVXHVAf8tinN5hlwd9
No62y842wDrsRpvSHJds2LnZDG26qFSeut6zgt5Hviuq01zAm6FTxBVxMzvmLs/dMgCpRDeYNmaD
/EEMOBazrw+hIfk+mCl9GtxORW3XDT2eDSRRRclgRaDkTjvLUJNkBYyCBfQlrBoZZs8sc8fK2X+f
iTA3E/pMe5+pKXaGGY1mJzMk21ksLxPORn4bwqbrO/gjQVwEXcOiZpDymA/At0NDzSNvondmDu6h
ZfaiUEhBwqK0QXsR7R2AQuldPhXhoZyc8gn0nX7nBB0HF8wvwRZCrGZRC5zMre8J/TbqoI6DTvjH
Mvf0LoMTzPsc5APcNWa0ksCiRd3MiBfobU87ZwYTB5Y35Iy0mvx0iFVewnAkrylaQjulM8YTXGTp
XuRKII/txmxKHH8u9ga4jFj4zRTnU/1PgRz4xzQOyNxDmz5JZjeg9YTQB7fc4nvJwiJ2teV/yScy
PlN4RYChhV+080C1v8z+0JwY/hpV4DBcStl7B+5n/jOofFcL8KI5BpWB18XoWEG4k4rmP2DsFV7P
3+CbctscBJ2GoS1nDfC2BBIf3rUQRYm0HgEAKGRzlxZ1euyd2j81U4qcwqTAd4HfockFn1k6F1hl
I18cuCXruKn9sUoAop7sRAe8uuDg1GfmeebRmKxPZofPe15qpcAs6aCZUYP5/N11KNp8HAjCrz5C
aoggZ8i/hKZi936ocdzCUemthNrm785Oy58TKpb3KAOWEvAstwHhqzIvjrQbgkZfOou9RwJ2Pw4+
RcLT6yby+7S9Q3WkPffedQXMkBx20Vd76Gtm7wK4EYI52JR7UN2cxNMFFJp9DdqDW48WJLSm5mgP
qUKHrxRnImnFkXwaKM7h6nfWgeXuqaOLfaW1HXvI0na4inioTSh99P2uuxkQ1wlz0IJkUGOAPNBc
JjJUxd7W7JpkcJ1UU4eEnPfuDeQSkET79njQRkO6W3EYBHq6A4+Id99cQfMa6V7l7IAThmKN3Zrh
Ebb2ZVz4c/d4TSsesFPNZz450051JckiaeYGKzcE2TIQHUgHPC2fmD96Q4QBmA6BU9hwNM8CdRJg
WQE8Obe3ldOKEzLC4CVH7r+XiNlfGcWWg0wGnrojs/Bc04mrwWjzmge+9yagw7Ib6nK4lXAeh3il
vLomdFk7xgYmGQr/A2gwMpgycEkIadvItTp9tBw27Uw/WUnHhunIYR8SKUrlmSsxx7CFtB5VHwgf
bDmYysLufP4B0pA4juAi7lMi6DeNRt97ZmHDAHC6OfDQnp95nqZf7NkvYZOd66jKQ69BsYGKG0he
+I/uGE53BVxUHnIACnbcDtnRDBw6JTamV5Usu5d2PhwZvEgS6U7W0fZhukhMxt4DqFhE8zB3P4B7
naMUXMksmpViEI3sCjTvmzKBHkX9as3puNM90WVc1UF2ltit9w0l9i13K6xye0T2Sq1JJo2p0n1Z
kvxVQp4KVG2grIhviIgmW424GgLiKniA1BIVW9jxePGAbvyRNijgyS58CRx4ztRWdt3Q7eJo0zY9
1T4NHwKIPMK0iqFyBYFBofYaBIuLQ0vzoAdSRkiup7tQMH4LBreRO2p8uh8p0ai0sByqozamZczo
DZT/xUua2uKlFwK7n115O1S4i1dqdwIogYxf/MCqbp3Ozh4ldE32stJoLYNfJ79aLTrpUH2eYHlW
UdQlqNCHdJTm51VFGXU72oKsrEFOU1a6n2uEgCsrHguZwjGxzQtgzazhgNlVQKkWNoxCiRuLAXdZ
UYirMCBMc059C+feK1GaH+xRgk3rjv6XcsB+UpTXcj66w2BDUwd62Fk4fB0bZnCDSgNoBVkMMH6W
xfUUNF8bwBESp29h8JNZ7IAmefZNphO/cfw+P3RpPTw1Vx5RZmZyHA3rdsCGIx/3uyLOKrc92yi5
AyQBG1cghIMpYZTTfSrDOeY8g1obKqrOXkndxZAxEOcxNyRWQLUextDl0VRjb7HC+d1pWfZGiTIJ
4KFegn+ZQhELWu+tCjXWlQ52nt/DBRd3qXvboHuFeqalf+WiGo9dpr0vOH/cS1o1ZI6cAbvIHh2O
F8cy4FWndgNvJQMaMlxPc/EAWy2zr2swsVBlr3Z+OoBLrizV/UB80G9tgPrsPDp659KheVJj657S
Qs578P49hLCedmFKpie0T455lYsDbksDVo6iN4hd+iCnkP3sUOfbgVVXJj6vmyMKjsN9KIg6lunV
2onkzcFMbXAC6WeCaItn3eWN5cYp76w7XEyd4wD+3Y61pr1XQZM+wBzOelbcVa9d4YjX3nTVuQub
h1wIVFKhnrzD0VAcbFq112O9v4E2yLw3WJJH2lIbVeF02DkpjnVNi/ZGgHX7XZc4AMCiNPJGOFV4
2w3wnMtt0I/MZHW/hhZlNJztxQN3YCA0WxqlNdTOv6i6lj84in5RE6KgNikHJFRw1B+Z7TmPfsnr
B6Bxy39grVXv/UAEF1DjnkCoK5Mmo8WhDnR9k02u8wxEjPUrJbV4HgwMNW0+ErPX2GnuwPH17zvh
mCikTv+jnwL3t98H7hk/2CS2TptTXqb0CcWC8BDO0/QKWRF4CxqX/hq8avouvdZJgk6ne7SiqqiF
xtQtnE7Yzyrt+K0HdYXXDMVYsInzanguh6z40QxV9xvHPFj4IXpvP8qibR6HgvnoUo/KfWLQ5shB
lB8GErU8Q+kQUuXgcAreCJLQAq62UQaLYRSO6iY/4sBuUfdyaHWXI1e/6zQP4Uho9TcTp25SK896
Vcax7kdhAzsElyvQ6/TI5E4Svz/Xc9DvqC1yP2ItC8ZdD9OxV8jp1ljrdQMmuWx3OUjyD2haAHXU
4Ap2KCwbRU/hfoGZFSoPBqTggNQAFec13ANhf/tYwXXitmIdObSC4OQqa3KTSqmgSRlkd5BNQIcE
OIaD3wXeA3dT/poZAQyUYXpIMjp6SaitYYfDmYBLSXycIH4YRAaF4qM2dfgwdpD+44Cholxv6inB
+IW/0rz0n1G3Ntd2TJd4zHVuyh66XBHD7fjSD6H9LSi6PhrF6MQwZHFPQQsx7UF0uYvJm6bErbLs
nhe2hOKBDgx6K5AzhnRytbMgDfHkjQDIJy7K6fdF77O7UIPS6oHUnsDXsE/qlGb3de4Vdxaziv0M
mvkvqyB1hFK2YRE2B3pva2sHxSsRycIvH3xcOO8GpOX/tPYkwHHMGzeiJuvAbkStmHkKhKu0gRBm
hqveozApMFbK4o+tFcK6NcetCnt81yRkmA7EJ+zgplVwIHRSjyhX0Be31FYsuDcnJW36wwRyfAQg
uztEuWfh2u7kzT99Y+hDIXIbmpE9ewI/X8AOCHYM3o7WYbkBil2pniwlqN1Ko8Cfus0lh7BEO31D
bzDCYvo40157+CIjJqNjt7lNmgtLYahRnyv9C2qYHz97Jdtm7n+z+BYF4MkyeHaHdYitPwaJPMh2
fcc/1+FfSk3XNay36BCqy+RZ5yDP733T7z7+9pUKBFu0kZVubJpqC3Xg8A7HPjKQjVrYyoOXaEvI
AtLQWDw9M9uCOIT32shio5i0UiBcIicLpdBaMHBZ5RY9m4595am4Qa9AROFEXlRabvyElTWzxAIG
EISHCECuLyjS7IAkiAm7K7d021YWzRINiPpsiNwQ1F4IAESjC5ST9b2ug3i2txRZ1z7/+vc/iksT
JEimNndBEquQPxKSJx3X96M9bImO/2sK+5cqjbcoX/UWFGP0gD4FmFlgNB00jyE0+cq++zGs5XFd
nTbKkmuDtYje1G5DH15V6iJaCL82EUeC5FnYjkS+EQdrb1jEcGGJEdy3TF8CD9u07iMkLZHjzhEP
9h9H2tqqXUDCuhaGk4FCxSz1xz6uSXauCn2EPXG/s0ffRH6BYs7Hr1qb+UVQS8mJ34zAPZQDkE/D
vagg3bDFrl55+FKqWMKKoZxslOdV+lxRdIm9Fpz75nP79FKo2G4Da3Ksq8yqB2+R4iujkCcADfDj
gVnZlOh1bv4IiTrX0CuqYXTdBn1i4ZLe+lsUub8bRoKLtQi3yk5xR0e98QRDQZRQUOyGF4rhA6xB
ncF7A+2dfZnDdGxiIbS8m7uqQMYoppMm0G5JgPOWgHi7Le60o/XLSDTxc+DXItiw91EOL9aNMVhZ
6UtRYVhU24aLnpy7+c7peVxgc5iAr2Du57qXdBGsynUbNPoD5wy3GHkD/Rjw1SDP+6YKy3zyNyyi
VWYulbyvvfNcw2ZpPFUw2m19ghRk4y6yNkiLYE1tz20bQ6BN4UC5l/8S4UM2qUhYG2O0thAXESpK
P8j6wlCYuaOUURJxLJR8/3iRrwToUj0XnpA1UpHehSrGU1v38RjCRaza2FpWPnypkzu0LfGtkc3Y
vIZHWVmPFJWuj7977dGL4JSQg3GyHpW0bAy+zvDNFXzLtmjt0ddp/iPuSU98GItAagR5c9JDgTkq
tPPj489eG+5F3LcqCAYAjZET9mM0tDpqW6yacmNQVhYiuf6iP758IF2GLB8LBRX8UPi7BqWKYniu
0q0JXfv8RbTmdICuX++4Z5QKIsmwxp3v7ZZm/sqZRxZxSsIMiJq0p2dc60s0KcAWmuXwEjJ6rr3q
t+bWlr/M2gwvAjZDdWKiwVUqPf0BjEecyq3L99oMLEIVOoWoF8Jl4gx0bbdHy0geQ6RH986ALFQW
qSw3NrWVmVgaKMCehMNVNHfObhCEcWihgEec/JtvhftPrdSle0IxepVsXOWer0ZxJnhh852pt86/
lWFa6h/3WQNva6hHndsm1gzYtOpbqVikava5Ldm9vviPSMgy4Qco2U2AClfhrp15UqXeHnfbV40e
yCfnYBHMdSUl6lQI5qsbehfOcNL7Fc5bsrkr4bDUMkYtdy6VwKliV18mhYLWsSr3MJKP0EHa+AFr
07AI505YJrDT0D3LgaBHmu1qne+hgIQEdWNHWvsRi5imKFeoICzcc9rh/pS9hGV2n4vfZdnFyqdb
5+NaMCziuSVVP8BSAj0wi+NuTGH0F8KH+pxDHPwVVuvuYy5hSB9NPi/2wAKNiVXm6LdVFao5qMMD
GsY5tJJmSKTdgADjnGASSoFFDNpYX1tZEYIB6mFyEDOwYb5CWbIDwxrIpRiaO82NaOG+G/Vj095U
VlXfQRSVx0HteU8oY7PEH+G0Ldwu/4ILTo965tQAP6543p2o4XznumHnRc4ItUxgZKG1Jurq3Ps5
qH5oP6Ie20t6hCV894W5abqRJq1NzWKrcqBIptB2hQ+c4gBO8n1fdZGZx281QIl60Bv1jpW5ca6M
iz8i0SFBR8nkNBetjwrV2RLMBsBIN1bwyk7+f2YOKYeJuZqbiwcKqCbV3tSfI/fBZf2/H05mYwKU
sNWlzJ4Cz4N/y89P7axLOemuKHjKQCm45PxNZ6jfoVPa0a+fe/hiT1JyzLPeB5YupXbkFkXS+C/M
S5PPPX15wZjBr+zh23juBojFhzurBwF2Syl+xSSNOYvtaALNpyiCOTgVkNcTcVn0dM9siXYsRN9i
j3fNJZQhCsccoqNWHKRaJZB6k7Hbth14nV24b/JJ7VoP0pif+8GL/UsRYO5VCV+4OZvfBC/BCVH2
wUKPeGMBr4XHYutygfAmNcUWbLksaYtnMH92TfvPx1+/Fh3LEPdseL1er2sSSruKkB9e2/z+1KOX
GtOQLtS+W8AXMQRAJc0fnH5rRFY+2g7+G3cBnAsptGBxZNhwSal9XJ4qE27M58qJtxST7oegHXhz
vTb5NZQanFdIIR7KoITtydhuvGNlSpeUzV7brKKAA517FwKm5S1YEJHhW1S4lW17yddMBQMat6aQ
dlHvUJFOGgj66jqacMxYxcbkro3SIsxLIMPzAEiic+A/6+CNt2Eyax17Rb/Bbl77EYtIT4m8MmJc
0NkVVz8g002PkPmzU4g7N6i1lLx30OvxzfvHi3VtRhZR3M1NC8c6KKoRyi429xLoZh4Z//7x09cW
7CKEHQuI/UAKJEXQB6+8N4duPHjtsxfhSwEm7yAsAnMA4/l7dFwuXmsecm3Zh4+//O8v8JbkTWJB
MbuQkAkqguEI168MiJzgvnCc/cfP//s0e0vaplfOtQsSmzlnQ3074DYVKYc81y2SOVK++xAw/9x7
ru//444BtXYe5jlioptMm+SNuPVLqLdOmkDf2DozsdW8WRuwa8D88aIJavcV92D1OnfQ85a2l+5D
K/ShyyzpJ+fk+uo/XpGXtcshs5pdajGeLZ9+FUP6VrDPMQFBj/zv42U4OtLL4Y7MhwbqUMEOzLNX
AJE39r5/k/X/r/J7S44musi1XaoUmx8FcSZrLTjiAq+YlF0HhscIcGAdzcKUP/zWOBdkxc2rg9tx
AsRadgD/rpARKkZQpZ952MT5ALE1CXD90dRVGO44zQpgqcBuu7VkNgF/aeXoVkiru+eQqfgKk878
yzx78z9Z0dd7aCKNj2AOu2fPAU6pdJthN/ouAHfzMI2/PrX4lgh6PQrgSlOizoGeRJTL7paXwYMX
dvtyHH77JN94z/X8+8vILkH0nUv8HCATdTa19T2VgPYM+pQb8SBhIMoa822k/sYs/n1HgzXdfxcJ
wJAA3jSpBsnN3YEQlUWO2FKdXHv2crccIfvuEk+fw7k/ln1gR50zs0/dprwlpn6SVA5OCbEB0PsS
krZvRox7u6BbLYGVJpa35Ain2OdT17Pbs6tBPXT6Q9UGRy+tToMEvamtXtTY70ICCYVZQQK62Q1u
8akz01sShcHxsXt4UHRnYz0WgB0DiXyrmnIH3Wj0B8bdp1ZzuDhzBpVBjADopHNhQei+lG0Phwv3
rNLqjXNo5ENW+XNvWvKFvcbNBwhbQPVA6jd3cl9ICcJSlxmYbLTTbwp89cYxtLJrL8nDPkwUlGlt
ddYlD2NYozjxQGA8NEDg5uNRW3vD4gByIGolbXh9n2F7Nt63fjU+ZAyojMwdthRD1+JmefSgTpl3
E2QcQl+/exIWDz0k+T/+/Osz/ra1LM6crDOgCFr4/IkDN269uLOdWOp3aW8ZIq6Mz5KMAigSauqu
6M7QAIUsl4BWelI7JSiPtXa/ffwjVi4bSzaKY1u+T91MnuUIU9GiAXu1gYXJyQ3FdBGNRwE0FsPz
xy9b+0GLCR8aeL9AZkacixYg0kIBUtV1lJ0U3ywlr71iMeE8HzJA/Dn8iJwb0L8SHwxE6KZ/7vsX
M14LWL4FQ63OFIDmg4QC/onQFiWspqseP37FynnlXxfyHxeZMSxhiSN8flZOOU8wcHfUj5IH/tNQ
AT0XSQfi/6b1AXOenSbceOlKlPyrn/XHS/UIabZQpeJsKXo7Ndbz1WLg49+z9ujFkIUFwMbloOXZ
q0Rw39ve7x5A+o3Fu/bwxWBBbjRPCdLQs1O25irz8wa/x2zjy1ciYyko1w5+42VlYJ1HY4sfIpuK
NFIj5bcOUepmmMHBji2AJjYUbNcWLvnvxFPAlVMf+ys00sZ3MaF1wKa3Rn2uoOgtyUSQZXZDcGkl
NOygMYK+aHWyfQ1+dlh+rj/kLSm1ltf6/Yjy7amynQ5gXDYe2rHdgq6t7LZLNq2pVZ/3BDoj4uoO
I+7D2kSSBxBPffp4pa68YMmnhc2ebyAw0ZxpHo5vfVtAzKafQ7NvpMlh15QGxeHjN60t22vs/xFu
E+2dgQwOwo073aGFEfyN7EFn+tzTF5vsCNiWS4VXn3UPOCRJR4jeuYDjffz0lf1pCcRTc0UhvNQM
545PaDfaFgpBKZhQKpBwlqmQfRAv+NmR6svH71sbq8XFV8u0yoCvVed5rp7qgr+0cosCtxbgi0ub
M0ll1bavzmxSwGYAUo5WhXdLO3nsq4LGstQbdNuVpbUE6klDsxHgbg00XQ3wfnUIC5pM3DrWQ/v1
43Fa2T6WgD3bhUyCUw/w6Zis53RqXwN/emsnq9nYDdeev1hVQ94UNkzdNPyQaKSRlMoygFf2fPz4
81emeQnVsyYQm3SIzwch7A7Z8BCJQH4OeOZ5izOobLkswblCflOAKe9LUOUciDEORN1bNNiY47Vf
cP37H0Hdw/Oo7Cjm2OS+uemsfDyIVn7yquwtTodKD3ULUiKacxQMiWzMf9bG8eNJbLXg1+Z3kbyy
MYW8IZiY51FDo0Jr/hMiocXOtFvjs/aCRSBPky6rsUR2XI5fFfvaTfdiqye3ggvzvEUkc2sUwvLq
AUBY9JYh220YaGJFil3btsx3QLL1W01U/6UxI4RjAijylDOdjv7omL0DdbREZayB0g2MJmlmpS9U
2O89gxAnnEbJw8dLfKVR4y3tqQ3FdaUF8fAk+VWlRvRd+6jD0vMh/oYGNWnK/MhT2RbRNITerdfN
VQIbQHZhs70DhD78Wo5j9sVKhZ18/Ekrm/kSZ5hWc5U5QNefYWZ4gUrJjcqD/zF3Jkty41jWfpWy
3DObAEe0ddWCg3t4eMyztKGFFCHOBEEAnJ7+P67K7gqxRPfuWP1muUiFFBxA4AK4OPd8N5x0dzTR
oRLOLfDQp1JoK9F2qTos/B4+8BZMIAc3MijbGODm0daMTYDD4Ix9/IVWAu1SfNjb2ex3Nmqa8Z3f
pIJp7jzPV1DyvDHUEB6/x0pHtg/3/jDQRzIWNTyk/J1f792WoRjMCDNUF33u6oe7frg6fHNNs0XB
yIFbPGzgR8thatZmX5OZn7I9X3uBRaQSupENGV1j56BvS+HCP8pNtwIC4E9+hUWwsgg309lDpX0H
GGhkqPpyaBB4xwr1jcBwnbjLSsC1FxGLKRQBZ20DDOihwvYH7U6scNaaZxGojKYghW8Vxk6Ri9Hl
4dDfZ1hDHf+8Kw7Jjr0IVW4DTfWk52Rn4hx2bwyWddGiBhveZkgvw32KiAhl6u1biRqt2E9xhEcm
+FwZQszb4VBJDn6rH3DUd8FUGZC8yTfnT2kOnKWoMU+MwiIEL85lFw55AgHQDRQc8fE3X2nWpapR
oSCX54erS/B0UY3VFDtqfj9+bXL4Nr9JxViLMSlkbiVUazx6D1mAzOc+9Kw2KBDoa9luMpQ7BjDH
uJzGAwB1EmbszeUJ5sVKYLMOL/xhxOLU1WGeJMmOtvo6QRnw6OighG0IDB1le0o1tXaXxaCVbYmE
rBAZ6m3hKgarohvAEr1N6tjXc9K3KMswvx5vzLUPtRi9BWNm0TCeogrAzs8SUYuNN7XvhQXm/fE7
rIzcpWQRBp1OBzxgdm6z53Yo9qZXnVhGrj37Yux2JGUzqfxkZ3H6Co/QapNihe0mKMs+/uhrN1gM
X15p3+CjmewGGBiHKNt1rlvS6bskqbLPtc5So+j1fj4zjgjRdrAoSEOz+Zzsx1mKE/Ug1MhgFLGr
SuTbO/hnRm0NHO7xpmG/H4NLdWJikW7QA557MqcEJKbkxbScVz1k33CeCWk3LIAnA/xQ4W+P33Bl
sl+qFUdtNzwxDH/nFaNERTx5cYvqXjJUlsxZe3f8JisfnB5+/mF0z6iRcFLPSkBSHSK7uSttBTX8
cGI6WFmALdWKRQ6mctPC/hx+j1eZ1X0vK3Xt9/JBw7yA5NZT5X4yO0MXw9o1CvDDJrwItdzL0YGj
X3LKA3ZlPNPFTDzNbm61FNX5Jq9umyZ7KNPPkcocuhjQOctlzXORn6OOOlQW3PBmKJZOtP5aj10M
ZoMZLc/gcnFOS1bfI2lcOCESlrB54K097Rn2cH1gjkP3Ms4e20nWTJ9cgy31ffkwjhS2z9k5ZWBS
u/mVPeynyX443mlXRsZS31fVkyfgQpGj/kSFRblxzCr03Dps/FMOzCvDYinzyxPZT/g2+bldqhIe
GGdigk3fmJ+qe1u7/mJCL1pRMwAIjB2sK3fl3EVjym5Zzk6cCq410GJUI8JS3h1GdQtIOIRNQWd+
9atbQ33yAxxGyoeo4ZmMYKuJcV2WBQ+6zEyCAuG88tuHPPNJfPwzr4y7pfKv470Nx1jEczCUz8zC
2ejWfjp+6bUGWgzpNPcES8FuOyetiGZ15ktgDUiHst7PQQ6dn0u5D03kMhRy5R2WGaCmO+U1Srtv
jORKO+TENm1lwfTTr/rD9S1ODHsmWJaBRL4nTfqe5AyjGQaSpBHPQKOeckBeieFLTR9q3Xp45iQI
rLArqbC+nL1LOHBGU4WRPdw1xedUlc5S4pdOwAx5o+9D/XwNm8GwkSrw+alN28qIW2r8wGFi7mQ7
mE1J/1R4Kg2Gkjw48tT3XumsS33f4HHBkqlLdk1pnfklPDMMeX+8s649+mI0i97pYTWL0UwKO+gt
2HLBE8UTpzaaa5dfDGaUyiecCt/YTY79CltXHYq6SkNSI/Idf4GV0bYEMoAw47qGiQkUU3KXwwuJ
PcGFKJwL78QN1hp/MZyRRbAps7Ej91vxUCskKXsv/tyzL2boktQZpkWsiKe+i6zigZV2OJZFYFV3
x2+w1vyLWRq4Ha+A2VuKJUDWbzoEpR1EUh4M+I3kxLbh9+1vLxV9KDsYoXFALPL9e6Ix8bvbxr23
ks+tYuyloq8k+ZyXtufvBqouYEkUmslwIlvx+zBnLxEMo9fC7apBmHNr135xMkOG05T9aFNtwZyE
yPtaNNmJZvp9LwIg9NdZrSjKg+isxxniwIe4NmpUQIzQ+B//zmsfYTGKx8Llla10dQ5wSwN5mqzN
jdlWWdACWXVZKVafaLK1Gy3Gc+4y24dMJz1nPpydbv38RiZQ074cf42fydN/z0XYSy3fXHS+6/hd
ev7ycr0z4uvL/M7e2tv9EMBnMJhCM6QhD/ZJ+OYEPDACO5RbHD+FVoQFVNAHMpIROUfd7RPfeVtx
MaG2N2jDeyPSgQ7ejj/l77sNWco+5rxyq9ay9L6UNhzcmqAnXlDWLFCmDu3u1P7m9z2GLHmXQ4ME
aV22Dbzbuy+GV2Mlqj513kK8RWdMdFU2hmj0furUs5JwGiOnfCN+H3HI0o10Auerc1im904zo8qO
pubWtcjQwG+WJ5867idLnUfvuqaXGGa9N20nzAy2hXv7TVp/rtCXeIvdXku9KUNOTO3lZG1nRiPt
6sfjXWftmy7mEqg2BWN1Ouxh7gQXKXguPfpMFCeyab8fnGQpImgdAZ9EWQ57p0tDm/ODZ3+QVzCL
6E/JHddeYDGhSEheHafOamRfYeuopi7oS7M4EcVWLr5UEQDW50JhVoJWMN0DchYwWFZ+qt2Xltw6
r5kSWa5hbqHfk8Z2RlgqZgBOHL/8Sqdf+nFPg0ekNH21txwuLodxKh8SWSYwLHfLE/PH2i0WQ1Zq
5fVgJqg9hNrPZl9GA4ZaAA8fcuId1hr/cOMPa37mJCU8UZNqP0zqIkvUg8/7t+PNs3bpw88/XNrg
ekgMSIn3g4vyFLhOdqeizdqVF0MVpJLRKASunMLg10gBBHQ/F2OWWo1uNODtJVF0VmbOPp/43uzY
o4fTzuNNsvY5Fyu/vLOg2KxM9BjVnnEzeYS1RpRNpTrxNVfmqKVvEuzUpIt8fr9PQAWp3Hc40mxn
DvfNvAgq71RSdOUtltoMl8On320GvTd6DRaafaa49aXs0s/1+X/TZZg1jDaF3e8LONypnJ6V6hwk
zE9e/dB0H3olZFzlnFUtYgIkE1FFcDYAt74Lo9Kn6qnXmmcxZiFQkcDQzSm20PlrVrj7xiy+TS0/
sXVbCfdLaUanJlAoOF5AJvk1fAeLACaslxaMp7ziVDJmZYAtLZRSnKmjKAr8hcy6sI1mCxu4zfER
sNJDl6qMXBMJAjOuPGKhjUqpjfD7OwnUUoLJvG/GU8C+3ycqyRKg6Fl2mwwG6fc9tX7A+nknRtgM
Uyu/7qS3HVQN20PmjkHnZ5/TgxBnMbjH1pEWS0ZAKzDx4DQQ90uUAtMD/j4nxvfP1PO/r5TJb2Qb
bjnMndzb3sBvi1n256kC0i9icHO8s3KJyUHfjmbelpHvFTD6b43DKkkopwzMlsHjMjFhUxYkrmPG
1UxTrKeFzt0wH6vmGt6g4ltqmqADFtYMoz1fgYkK80UU5fm188n4bS1aCvTBGTV4Yw+D+QGOzey6
mtK74/1rZfBZi5UK9XPmC/C395lBb+zE3wnl3SapEx2/vI8o8Zv2X540wUeYyQrc4T28754yi8Fu
KrmqO0/DWAwutJZdvNG++lzKmCzFJnICx28q3X5P4JOIxBV5hFVjgfz6HB9/nZVxvlSYzCaZKOtw
g9y+9Zrzuvhy/LorX2EpKnGsMYdYxekB/LnIizddXMjp7filV8LfUktCPLPzGwW8mFdQ3gZEljBk
hN9t7QQ2cZrLpFbmiY+91jqHt/swVaQWTuMmb+r3OIkLxHg1G+yTVz7c8cOV/Z44qSC4ctt8dbrv
1qmpc+2JFwsjVxgZiMro/TNOnrM+v7R693O7jKV2xGBJCYl13u+rGUy/hJVPXdNuQflSqEo4dby0
1m8WgSFzeq/tC9gzduYUUmJeszQFZyE7cYax1jyL4ECaoW7tPC2wItUw6B4mfiH0fMrfjh4u85vg
8G9qEIs1bt9pDNdae2dGNmdB7Zv2QRqIlcZUyyCfEw1TZ9+A+8lYkkhTmApAxu4Fg4LfOFy9hy+D
MxSRgPYj8OFq3gOf0CA16yRmZGtIm5hd1SeWQivNsdSXZHkrbDZ3/d6UHCLbkhWXKF7uXj41UJfa
vSbLOxAnUnXOKliup22a7oxhVlHmgfjslO3nwEJkKWQhU5HXXYbJZJjAf7C96jLL2dNUthagE2w8
ESlXws5SspKKaqywJu33XnurvPcaZ6u52FH7xL5j7VMcfv4hIAyNoZUw0HVk+54X3xhMXo5/hbUL
LyKCTcyBAc7ew0Fyj0VAOMNJ5viVV8bqUpICFJ+CH8qMgODXj0CuyxBu+XdF4jwdv/7Kky+lFzNK
VX5ul/a2CVerNHCbU3velSdfyi4y1O0WAhRCoPRigZ1R0QBBXhsnWnzt6oce9OFTYtk36hY2+fve
9+NuzAPLpBHSSp9rlcNdP1zdJ3ADNUw8OwSxwWBcjn1/4rlXevhSWMFw+mdM88D3B3yACQu0eRBA
yNyN9an5dK1lFn1RcYIlspTD3pWgr2UXpC0Dbzqx5FjrLvTXhhEpJDSdkghmBMaU07Wpno+3+MqO
ZamngFW1aN0KOwlh9Ocyg8iko0Hf3MPuPZrFKf/LtcdfTE2Q2o+G5SLxAEOBe1lIwF7q2+Mv8HNZ
/Zt5aamc8C01tMXUI4nUJjjuE3CdDg7lGnBUl240QTEVwd3diwa3Qa7Ah30qvPKpG5WpKKKMtuSM
pRxMNebMEQxTEmAqOrU3ulbeV9ncBRpH3WE9aQdknsa/At+Bo7qFUxCY8hYssCrzESnJcOVBULOl
lshjr07tqKoZVhI5+Xb8PVc6MFkMDbOQ1pzBiX3vOB6EG1m2ganFg5M1NLSwvT8xTFY+1E+p+ocB
6HFbVIeges6TewcCDiChTlz5pwjhd99pMT680gLuwQIBaOiC7K08mGSE5bv8ktOguiq/oNg7qYNT
dtVr77EYL8ikc1Vx3KyDUUJN7pP5RIny2mdYrOEKKrnUvEJvA6s9z4LOqYPEQB3m2EfHP/TK3n6p
U/B5YRSaWtXek+mb7M0LEG7vSoPCsEGacZqWOymMS14lJwbQSlMt5QpdNdg9zzE27emLLXYEhePH
X2QlIC7lCXyyOg3iJ7YBfguoDJU9jNrluKtbIFmO32Llayw1CmKoOhh6++W+hplW79TzXqFE/Yfj
V/oSGf32xCdZa6LD7T+MiqTPZtMH8GoPjiHwkWxX2PLuU2+wVGY1cKxDwapUe8dvrKBi8l628kHN
JO7H9nMbg6U2q6t8E8CRRO4Np7hxcLZp0P7EcPiZl/vdqF40zSQxrfau6PdAM08gjJSoYwOKPXRg
1mcHGZDbSQBcBw8V2LaxQtHCZsoLXwVuUo5xnQ3ZtpBSP7q2bC68IidBPQvo2bMcbK2hB2XHcsQj
rIGdKO2F3qBVxEZPkx/hsLLdIw6nG4gCu8e00vLccqkkAQhKRRZmI2l+2Lqh97Po+g01idcHfeGO
100y8bjXI40ZJo/QwSaP1s+mZyT1tq9cL6phcXwFYG23a02dbezGKm+JTM0fdZqq5wFS/GuKa2xl
O4Mczqh/hnVLEjDQkq8zKXB8kc2OOrXIXcnKLK2qWoLDNAq00D53XLVNs1E9jiKbIlR/qZAkOBrv
BgWyM2Vy+OzAOoyEDz1eGyksEhm22sCSlECEEZwLdxd0Hl9T3X+uWy5FLj0sxFDFhiUZ7BO/5ST7
PqfgeB0fVivLGpP++vyYnSeXt3O1F9Oow9rgD81c7rPGexi0urRk/8kJ01zMByaMkWpPTnoPPkgE
2Nie++bn1nzmYtGk2gw84pxiCzKISJEvZvLteOP8foYxl+oW2vBhnkEl24NJ779Xlsw3fe5U+36u
vJtWW3nYoWg0KADJibSV0s3x2/5+PjCXopfezqlbVthSGS0Y4rLepNBapsMpJf7KAsNcKl/6yZ3c
HKhsnCb2PAXN2+hjWbv+5WiDkK6SBpaAJsk3qa+bq9lKvOvGJcm2onl9O2VtelVyJ3k8/q4rtX3m
0iylqDrmVY6H83ZLi7ivSQnYXN2GtkuGs6mxUfOGaBy32mtjMISqeMgNcuYMIwh5RHdfU+7VcY0i
zBPzzO+DiLk8/6862AMNslT7rtQysFHJAf4OPbPKg648k2WoffGMmtK3E+9vHZZ1/z4xgCz36wis
BU1JaR9Op9su2xuJ5VzMvqUrOD+K+cUEs3cnMqafTTg0PI7Uc19Bv0ONkTXNBomG2s5DPtclNpgH
WJGVw7XSTLTYKVon15qVZmSaINlXQyVeaeb1lz7KpuJ8tp0hcE07u04IsKUoLKy/qV5ZRYjAlV/A
dQxqOjUX14WajAtbZGRjGN54Y2ru3UwN876Nk9JbPtaTxCmOAfqY4tMX2Lt3N6rNnVgKPjwlbp4/
Zt6Qv5Gxzi5RjevDpAuWlvk0pwc776q4cFg739ttU8auFuA3KpwTp+gV7z6nXhNkqOS8wzHHGA71
PAYtsJ17UnnWtZpzC/au8xAQlxTAxqdumOlU1OBwIpXWNEW5RfY5DzVvr0Tvjk+AmZJ4AI3wS283
OPewudpw5UIfhJqxbV9nIvIEUS8ziguCqvJJ6AjTCVFizc9hTtOE2AWqUOaaRaSaMH9a/Xw5ZJ7x
7iUO3Waum4Bp6qqLAU5tQT2g7etGOGdZ5pthbQLOC/6h8c2UThYyx0kjWgD1hPV9Rp98LY3NUBft
I9wzaDA5ZhamLoQ/6Pj0LDVRz6JKR4f9WGSPupyr2B3q6QYZQRvaINLcgKHYhwXr+dbiFo+6wUzi
rk2RFa8snQWWkThhNfXzvrHYj67th22SlCJy3ba7aDgbth4qyW8hTale5lSnb1VNwWiEFylI0bo8
pfn9/QrRXDrzoGrP6kTLkKbLzPyCOsK6BBH3+/HBtBI4l9osQhShAOEdDpT4NXa1LGibfGN9Vrxv
LlVZ4HBK0dcjO2fNdVVdZ/zd/xxFxlyqsszGtbiaGoX6ah6hLi7gkgej30SD9Xq8ddaa/tBqH5Yq
YgIWxDUR2cBfgDIoL9gOI8o5ETfX2n6xEOpz9K0Wq6+9dgBRtZ0gtWHjNv5V/vkf38f/TN/5zT8D
ovzHf+HP33k7dXmaqcUf//HAa/z3X4ff+Z9/8+tv/GP7zq9e63e5/Ee//A6u+9d9o1f1+ssf4kbl
arrV79109y51pX5eH094+Jf/27/82/vPqzygxu/vf3znGudRuFqa8+aPv/5q9/b3Pw4Z8f/4ePm/
/u7w/H//I+h0854v//37q1R//4MQ508LloqWixMoAiAcvsXw/s+/sf80Pcd3XRcgOALc6h9/a3in
sr//4fwJqLODH7sMqkKKafSPvwG0cfgr/I5pYZXDiG+5DlS1zh///Vy/fJh/fai/Nbq+4XmjJJ7m
1wnNYwQHY5RiQMNO2EeB0aJHzK1hZkj31IBIAx9npY9GV05wt8Gxs8ump8H2AWcuLsoem4e63HmY
ds7mub2aWHGiIPMwhf5rav3rSZjPqGs51AMN8deeryVkZQn4lLu2HHbJFAIqQ+38CyaeU7nk3740
2pBaNvWAbl2CdoQsLDOrdb0Dm/g5s5uYjvRiTFzrzOowhbZJMgYlvBGuDJJ24ZyD/gc8aLGZKc3P
QBll8Yfe8tdX+fgVfl3G/Hx1sAUZvquL+ne61L55zADe3jSrXcIHFqcOexn8OsfEYO8yd8AODs7z
kTLdx+O3Rf9atvgvtz2sqD/EGrC3LDKJqdoNgqPewnG6gJTSConv3x6/02++7cc7Ld2NNAEFrexI
tcuy4ZuR5tukQC5cz95blZ98q5+7lH/1JPRiSj3fdH82Jj7vMgeUdGAmSoeXO6NKQBX3SqRL7aSK
BOyoWyBW6TRta0Z+oFrD4UacludtBpClsv0XCt7Zth63GLabxG9JrO2IEZ7uFPxOVD7FNRi3Vxkf
58BuaNSmB9f/6QBpN/gdlC3kRjcCxdiG/Q1I+Wsx91nAC/KS4OPjCyJlSwlWGv1jOdtiI135WBh+
HvbYvyN90AFt6vgDaOjJFwSI/tYdqgDTjB8WZBbRSP2rpJhoPFgJf+pgx5IHum++UGlcwYWWw10m
e0D5fQdeZP9s9HZoT7kXd5Tek5lOAfPT7JKP7JKN9lbWtQYLcgpqsMAxB5TnRBsbnwz+WUEIJuWx
dsMuxUCUGRIaVZYEitdDzOuE3DOgCu20Ka8H+CZ3lvI31aRkoDMU8HdIuVVOswH1/N1v0jdB4Ngt
ZLVVcELG+JpDKEi/+LO3mXu94YMZgF4K5rI1xn7ePgID/EIaaQeuTQJIk7n87tLBCGYjT86KruQ7
rBTbKDVlezZKdiY5PUOceOkndZ2X9B0SySHsHJdv/WlMg4RPIYi2OjBdGG/bWp9htQHkMqDvKRm3
6CjfjCQzQJTneLDqqw+CXpAiZzMosZ3lDCCEhm1KnSIcdW5aX2AF+2KqxNz2EuOlU6gF6SSEXbZv
38OIkwRNLq5k6mNrYEK205cqjVH7ckMdZN8nG/+Au08oQspQ067r2Mxr/0lpV8Z0Kr5SbsLaNgHP
r2ymrccAOJ9nS0VodECGe6DGGAdaZPQdN8Q4eDLo/M32XfZcFsOjM0OD1xjuFEy1U8ECVIZNr2Of
ARvbeuPZbFnx6Nq3aaFGAKnHuBG7whPfR6CvQT7V5XSLbHlswL0g82AJprIMx7KZOoerLhC5It9n
KDQLPJxuz/5wlxj0dsw0UkbSu66lf+uL1gzsyohMwIAxaup4VvndXBBwmvMhMsfqjIHo6qbmA3Ab
54jOodWbbSB0PBbPEIjvJbmnrNmlwJZn9KKiY9iO1bbqsbF0ogrOlqr5Ztpz5MDkFkb/l9Qag6n6
2qZgkFEV9KZxlpL7FAGdD3bcwB/ZQUm2X5jB6L2M5BABeExFcl5rE+ZCOkYS1x9pAM7484jwig2A
hqUBTlBu8mbjksB03PNalltrjKhx6TtF4GqQT8srXTUXbenHbnaV6m3q36V5uYOQMAbs2ATg2xy/
pnKrARoUpb7Q4rps+w3vRjDHvzr+9Gpnr61+MyYZoqY8NIrAK96Ugd0OuUnJ4wzOSD1GY4tuS29g
xIz/HcHzac+QwxjSt6Lpwi77gbLdIM03rXpDwW2U6Wiujb2i/cZvz8f6rrFklDDspZAoxOndUOPM
pw9sV101nRNbhoczpSIwShpmWbdB3XRssJdMf63GyLNgHg/LkaT0w/wZzcvkeDce6LkCpxqwmcWh
UVLZMWHoK2XccRqRrNrN070hIrBG9zag2EmJJKKwz3MTTIiqPS8sEJ5TdOG+3gAjjR1fBoL4d+S5
4wm8Uy23xkwjP7U38Ma6pj02Sg1aeGCR6nR8aMuaN1E+uBsc24YApwR1bQI7D1EohikTTVAWG6um
d4448J7vWw95Ud+P3LbdDjjXHa1sI0S/aac+lHC/a5KXmsyxnuOZFYCdzBuS1ecTkwHJaVR2btjS
ae/T17zb6zyLihyCPWZeqIycCbN7cpMqxAHcJc2qLx24VI1rxo55MdXd1oGvkOF2cKnOQ8g+YSQX
65JHsjPOMugNhQGqTOzY7h3gt8FgljBjozGdgUIcRGg7r/Nw72YQScHTo3GQ27CvC/qVkDysa4Kr
XFJe3hV5Bjjw69BcpyA1z+l3h/sb5naRrVAVzbG3BovDMfOoH5LQS64A095SuJMHTudYCMgsCcXh
sYUD8jQWuPhghcMiq6vOAPjbwVNEbDjJvzZdagcwm2qx3bXkpq1kExWp/2Km2MrXikyBlU2bsu8v
sVHpQo2gMU9wix9r/lR36Q8B8+shzebzvBruYRXH9glRVsDBZjtve2/j9Q9T4v+waH/TkQhlWVvD
Tv0oN7o9N41gVP62HWCW1hvVewJHp6Do2ivMWXu7qN5gCUfO8kLfUlFedFZ1QaSoYvDst8cXMCA0
/bJYOiwqmOOi3Mn1bEx/ZFn5kBPpqNxhxhm0H9GQTwLyiTOfkea+r8s+But7X2pVRJ1JWBliheLY
EbKn5p65g9gSULX30ygGHqixufYnA+AgASy03KAuAXNlHyeseJ0UhUEwdzP5lswCaTUf0ScAUKXu
PXBpDfdZJUUGcnURkPatrfwNnwqsC1RQFQ+jsqtQNMC8JVXdzSGnl3axYxMIEIQO3o2r5/oVreOJ
L3N7Dfg1iNI85CZKOGoU/we2NFBIk84XcwtzhvQ5tRjM2jXok+zKMKwQVagXsBPvgoKIuJ3Z89yU
WUBTTKeWC5HA8FTOMuS93rmeSr7xGVTIHua6hEBna3ND3Pg1bqMm4t5koisuJxd6XrP3EUNm1GGb
WTd9y6aCP0PMvxkacalAcKFAc98q1zeiaapfBuQh0KF9CCsRTWog3wM+s7jwEVpBcAvNoZ8RDvg3
6rsxKSp9k3jt42BlduxMsGIPC6QHwmLKSyR3ahgTmXS6pmwagqYG5LyD/jd2shEWnJole6+DOYnj
MyMPWlbOYc0F5t2+MjdgPn0tIFWVQQ8X7LNhMJzQGAZMJVSeN9qcbrkiz5xyJwT647yzW+PS6Gb0
V8DJPcjZ4zRjb16XToHhgP/WwLQ7HA8Eb1R4jNu6yfmWDZMPTEFmRyIBjMrvjDSqU0RkhBDEJibo
jkNqX3Oru5ZV34J8zrdjo74XrL1CHLwYwUyeZoKKQ3tn0RyE+7r+annmU5epl9RoUZoH4HzgT67c
WQrDuqRUbFMUkUcEi9ZLE4YjSJBBG40UQPcVHudAWbIR9u84twJ0UiG5eVuxQX9XJQdR0GLP4HcY
AbcxUbb2S8ooC2qV3pQHrynYcQVN1b/ObkHQ19piP/KxC70+uZ5TFdo4jJxmCx2qdLamli3I41Uf
5iTFSoQi6WeoJlLSex6rDisMq3/xi0o0X3niu1M0w0A1DWrw784lXtkLPMSTMvYNswp6m8IpNKMO
Cprhlc3krVEqJULs8L6X0sWMRr16eIcZ2aWrm+x+bomBriAoyCPoMabzCkgI0pREZN9L1uUs9or0
QSvdvjamenXG9jrDsZUyWgaaepmeFXCnCETd53grbe8c+bUZEB/CSVtTMCADe9URPT57IwEyiXqg
uE2QwQgyA3AAjaHWaWhU+1LEHBoP8MCnXds3+XmTXOjJPxuBh68N+5IYzgvc/JBTnnLHC6QNdDjt
cbji218ppIGX2CBh1aSn2EhSHaP4NKzEpd01TXiY0Ga21SNWBXL2I4phhIG9k6jwT/i5ZO2layO5
hfmy8iqcK+5rjH3m/CDFBq46wLH29jdLb42hbEKGTDv5xiV+DrdBBvtd81CEwONmJIEjHuxyCOeS
PEPjl1uoxOTtPYcpYFllO5bfCLhA89Tay1ncQEZzSbyLoX3GCaw7TWGJVYRNX/3hxpzFpvL7DXMa
CgOs11Jh9CsZOfq7Hhq4tpdqOwvjQWDANlpepH6SBNQqo5R+y+fmnGeQf5DMTg8zYxNQt3XPpCCB
yKywGFUdmgWbz3huiliW9sZkdeDDvY/B+tUfsEeqXvTwXkvUAmVFnHcVPA0VtKEp1px6jyOYsGzc
WLjDua66M6fjbHtYU2EZHUFRBl3/TriIlThw9yKjRvVcXp3Z9lNNvCjJ7Y1NoQ9LwJYTOGT2qiJ2
51pF87ytpgcPIUIjwd/a+wqTd9U/VFn+zfLf9XhRNLAAhNSx2uLYoY2SrLjqxksjwTJsFF7sMgPG
KMS4yaiMIP/D2RFqDsaUFnBYq99br7MQMIcBPg7WVdeQvd1l4c958/+UCbzMv3fIg/5QyzzfL6nB
/0W+cPVC/x8mDMmhwnA9Y3j5Wr2im35MGf78jf/OGbI/qUcs20Nuymc/s3L/zBky9idSRK6HrLaL
pQgyMf+TM/T+tDwUsiB/5PsWI+SQ9forZ2j+CRYdJUgnmpRQ/DJKbP4PScOf8sJ/JVgMSmzPdrEg
WqTomt7LqrlMrJ2heI5zP/jwQC5k1HfepIe9YhPWqo1NjWd3xHSExR88lJ1WlLs59cnt/+PszJoc
1YFt/YuIYAa9AjZ2zT1UTy9ED9UISQiEAAl+/Vnue++53exyOcKvO3pTRkgpKXPlt+zqdDdBMg53
IPGlR9SBI5a3QWuhqQCb9L7qvRS3Im2O1G1xPoavhswXbwBSMTTN2BwN+kGLv0b9lczbH2Xqa6+y
KUcTnHii8BSde7FoWA6wtH/RiVfNWRXBanoXIWna5HETO1PBAx3dwaBc+XmVepQXp2vvSwdbuk8r
/G7Rt64scMHwr6xwqyC+QGND5H81Tpo+ELuk3/CtRYmGZYk2eORVvqfr2uBON7fq62KQPJkS1/kM
G7LwbqU8ucABeK0ujo+1tdIwZtQuxLPgC1HY/uIusY4//VC2bs6Y7/xg4O1/jtY1AcCnJiliXNUn
l3B+/2YY/3eibOvFNpKjAit9PQboTHoioet9xb5bfZmtUpe0u//mFv//3ziJJf7KXlZOb6NYmxWT
K7A/wZaXPxrIbT8kS0RvSYceqf8Ty/4pavydpf2jHn1lrqSb4q9kSdCwOQyODUbvZN6Tvh+qwX0e
Bx9eoEjLLIeeTUFbxK7BgciS5JETW3W4adXuqXvcffbmKf1hZjofUgWrOfRqoYqfD/0JqgM0yrIL
u9T75TmNuaus4JesaV6rJp3mwOn7/DVGnQsDrLqZsTc2USnJegON+RXi5tOjN4WDaTADVEPrWKK1
GmBPefB4f2HmnvvVp5rFX7+aj4MMDZQtZeWrR8+l7+Gikr297s89+nTL++vRhKoAthYKv1rzooUt
ZNAhSP9vHH8lopx78iY2JuFSaxrjyVw0e8jWs0UOu+sevY1VsQjDsO3G0keGCHmaXLhTcdWjt5Ve
jsLHmqRmLCPu7oG836VX+SVggmzrvK1s0dIfRLokKnhHffYyVOF1A7Kt8Oo+BTwazrdll5IfnWBF
HasLzR1nIte2wiutSUO0U2KCOAtBH8OaIBXnC/3RKln/vm7QN6vSTlDvVS3+xkhn9B1FoSLfA2Ku
sao/Dfxphv41xwV8hpE0w0xsFxJngx3mzCivuxANz8zzrfRGklSEHsdxu2d1jjzwbhzUpWQLfuAr
cXZr4qFF2Oq57+EZYd2ihjY4Q5Hkw3VjvlmeOgb4HQ5zY5n4gAb1UcHceX/dozfLM5WdNLifjcgS
JwXY0Ll2hguDfdrLXhmRbdIJNY850GOLoMLN8hmO9N6hGjj5JOZ5vUnqiL2vSXdJ/Xrmy26rkFDJ
ocy4YlWZFkVPNBo0S3jhPc49erNXwxHE1D7UpmWAtIE0YenRprhq9OPN5jxjgfo9GQAZ4jJLY5a1
1+iksY7izTJt+yr0m0HrEsqsT6M7f4HE7ALd5/TjXvuup3H6a4kuNKySdOx1iTpLtA9CNHyPHQzj
oP1VeZLAOuO6wQn+/TvMn5s57SrE4AWZjLiCvH9KLvq4n/uqm82UShO3IcFX9RX9GFcv6Ix7uu53
b1ZrRep0RbezLpU/LBnK8Z/bGTmS6x6+Wa+o/4lWjRgU4SONxvpShMl1oWBL26CkkRRISV0OkTtk
TR+SopnXS118Z8Z7C9vwkFpfSBLrMl7TW97bUjiX8IjnHr1ZoLaDQCQSp4kSJWMex7DX6ZBiuWrA
t+4n1Exi6boRC4nMeQofz6WerjuFRps1qmuUjlE812XktZ9QbPrRV5cQEeeG5PTf/1qjSke+hN27
Lv2og7l4mg++Ka4bkM2yRBWyCyuJD8kdB17NX5GBvXICbpZkh8I7pejbA28rOMZuutPL+wu/+V+x
yv/et7bIDKdNAys7zO05SAKUNpCvanHOzY2h4p27BOROx1QR1BhVUmecsvARxRh2AGsTRV69zHzK
pFdHX6bUpl9pG7uZaOOg4JBAPUEfXNGcN33ynVaL877hJD44NmbP6HcegS3W0BRACGk9Mh9REXeK
Ogqi/aC4KKdZ0UNPGygJGtdrfw1+2O41X5aDASessM7a5k4QwVcgMF189DSbXhqBDpXMpBqSEAac
2EeLfjqUYIT73oHWfszc1Bnf+yNMbzLdwerrwiC+Hve3SBBAoZaTDZCGoyVsq4RELS++bov9D3+i
9YDOr7ASepK+rzr3vVv5Vz76NCP+WgnBapwYrDtdVs2R+6IAyfC6hbBlT8SirsbexZORnewzWIn/
oMklH+sz6/c/8Im+a9GsL3TJuCQn9oTOSDV9uOpDbhVkyQj6jXZxuQlgLdOFzU3nX6J1nvvdp//+
12iv/VTpVkrMkcnYXIcpK7jH6911P3wTeugqUwmZDk4eq79j8XK76ksspXM/fBN7NHYlgrwfPuYU
5LHj5TASvy6sbbWBNOCWd8KHoqJOdxb2R0Zc2pz+dCK+chbbWpagSXZWEJHp0pKFfq9WdJ+ScAkL
ulbko0AsCLNxTecHqOA1qCu4TQVudY1/JM6YWwyF1QNbp5khXlPP3LrBmu6cBd2SV33sLTSC6V6C
sbBglkKCEVlUVq5cuFtgBPZcuqDCiQ+ixaFbUQWqg+u+9ZYR0UzQlMkW0wg184+uRD28acyVA7I5
LlStywHWxJ7uhc5j07hlq7viurHeLFu+xINFZ6AupT88oVl35wzYW6579mbRttoOXnT62XZWmQK1
XL1c9+DNkk0Tb13HyGA8iC3QiwK496V1dSYabLlRqFjKSk94tGb3CiraQF0DETmtmc353QP7wGBi
j0c0Pc27P9KA6NSARZPAPvaBqC90g555gy0/Kna9NaIKXzSlYCDwan6XsvXSJ33VNBxvsUVm+I7s
J6EgEgvWNd7xBJwo5FYq5PeaFvQvlCT9foFyQA4JcNZ22E9RCEEFmgN+h0TF110Qt3iN3gZhuwTt
nwVxT12Usavm4jueG8D4350Mrhm96VzsZKuIn2w7PvUevXCB/mO+8UrU3hqX1HwaICHHPjYa3kJj
K5h46Cz1c6iaq32D6hlI9XEPoUp8qhwZiAGURR02bTT5oID++bo0sbxRPdEFcWPylDhLhLMshkLV
VuVuILrdGtb+XedAa9Qm6Ii9Zs1521YysFIMk9M8lF7fujcQbVboJNGXnDdeH3OPbCLcAC0H58Ok
yhiKlGrmeWQuIe5Pj/jvkHvk9Cf/Oph4ZoJQpk9VCa1z+iG0eryhaIj5rurZKa4ZG3/LNVlS5quk
xVdVOGbiqA8pz6UF9/rAoHr3768XHcRAKIRhvY0p9K7fUAa46oP6//GHaSgf4wgbVjtCjzovDBqW
cbyQjz73szeZEK92MAwJx1VRx/fuKj/An/bKS/8fNtZfHzQMXRg1xlifEEYxlKRkGev411Vfcssx
EfB8ZCEwWiW2gJu5MmMOsdYla/ozg7LFDIQRhcTT9vNxUF33cbSznzeovV2IiX8e89+J7m8JA2oh
LUM9bjoqMoW7VPAlmyfnK7zoyF77U3PjWeTQKsbd26n19WMTRF3udgTqYV8u4HCq6TiyJj141vVu
58D4haxidlhYcA0AG7vHH/+9vz4d7skmVdEyHZd+CEoXUzBfsGFdmNFn0s5bOks1mCqO+9UvlzWx
NzOoIEfmjP3jGKVN4dR+t2bEG/3d21Pl3F87feW/3qX1e64X5vrlQPT0YNAgdAfvLrjZeam+p3Fw
KpGaxF5g452bO5s4AG547wwM9Ysw6dIbf5pJMVX4Qm+/y+sxEmKLf9+lQsE1niMvOAoiephOju6x
nl24pcxofHn7T5x7gU1EoO7gaDmnXjmskYKkiP9qZnldtNnSWiKw9iCzx7U2osvvuum/VB2/rqi7
bcpx+pn0jcQVzhH71H3xl+uGY8tlicjSoTaaYq7K9htOgPwBXSTpdeOxJbLAX8rKRU9BKbFyxxE6
64RCK3rVh9xaxjStiVCgw+2s7fpbpLwzzS55x52ZI1vIBlsleocjCqGOPJn+ukj6fwAU4cpCnXv6
s3+tWOKjVw7iT0yT2n8wuFQVql/iC0voVdgAYtuWpDGIsUJXIgvKQBB2TGJcttN0qncTOBg3XIRo
eKZj85PhVPxBqbgp5ZA6t0T2zt5CiLvTJqlusFXCH/m6D+X/+7qBdmVtiAjKsYFUKJ41g+BhPL79
8DMRY4vcABUdO4fP9JEO3UAzWs/TuwTM3U9p2Ijnt//GmQi7ZW8EddvN1iHDUfquKFWkxPvT+fZ9
GCxmF85xDfmJP3x4+4+9PvcgOvt3tCJvgRB4rINyGepntqKDfeQXHn26OPx3Y/a2zA1pI4VCbuyX
WOGk7GMA0nyXPXhrU+9kikh+3RuchvGv6R34azQIHfqlCMLfbtQeUFq8Kgp6W/eUyh/XRY10KEk6
d0fXqnVnPAh33/7hr2Iq4tQjm5nKQwNMNF8ViA9oHr5jc+w8t51Anwp1oEeizB8+kaoJnnDla+6c
eYWClaFHGO0jYfA0rImQWSTW5X62i/7tVZPcL1U9PEy0dR+xB8s9coftMcVpiFFC923aVzlK0yoX
bKT1Hp6VdL/GS3A3sWS5lzHp9mFru886WiiEtpP/2eWeu08Ijy8R7s/Nt81+2EetoxZWD6WSuil9
wm8r6l+nNPHIJteARqlmpdSqEnITwNtpE2d+lVwq7/85Ub4yobcavckQmi4D7Y6oBcc3HIrQHQsV
h+mLoKVYBAICQdMd+tjqtVqzdK38d04t151Gl+lt1dXOWvg4Wso7yEEheKYB0J5klXLPYgks79vT
6swIb5PdLGwaG8DapnTcZL4j9KRdhMq+fPvprwdAb9uBHppVG8flplSe45UAQ8idkH63R2vPJang
mRfYyhFXI9BcuTaqVPhTO6A2IHnW/SXy97mnb8LF2LDe0JH6ZaBY8x5mN9Ot5/BLWajXY7e3FR/C
TlGPaMD0y6Qhdr/qPniiMIE9xqoi76CnTJ4Dq+Xnq77FVi/4p5l6NmQ9CkyqzzMJzK1YFHgy0Fhe
+NyvlxG9rW7Q7RraN8Jbj4w74e1oEsjgfcs+ajcUx95YXM5nf8gp+j4uTN9zIxj8G84T1vrz2Hju
UQ8runUVNxqtIrYPdidN6s3SduvHIIGG4UIU/lM5eG1Vb6Iwm7RLpjlej1E0d5AvyCFEF4ELXwMz
E1agnFjtPOHXN02AEuA0uwnwTnOV90malm24hrcJH7tdQ9Cz3hkhMRjsxaie0kw0MAtxedt+rQ0Y
u52zjg/gcCuzd0Ot72xD7aewMjHaJ3Vict2K4YkMVf04dtDDDhU6xnC44vfLWEudrUNV5fUSmzxG
82lOltruaNN8GyenKwIzRfdMVORCXv/MtdpLN4G6c2jlgsqMyZVi9eUr4fXvwVkjNA231PmGVVQf
5eC56K6b/Jcw4M19DAj1B4req0+OifsninwTUHvoZDHWLLsGzYROXnFKf49Tay99vtcPGekm5LO+
w/UqxtU6Pl1+Ufy8l61XXzjtnTnBbPWW1EVlIIUY+DiperkPbBrc10E4futDidQvWp+KtxfymZi0
FV8OC3qhWWWno7GDAC+pssWCfM+FT3nu6aeV9tcBKRoZsKFWTMfaC+EvVQUwXIPYeWHXxYitCNP4
3IexlJ6O4ByDW2B16D6M/cDf0WW1uQA5aWdXABpbCvOZC5/9dbn8f1zRejMGqpbTdJROwn8EHpU9
SIEpz21XAwLQCoJmsVOrrqPa6naRJ2jTdd/qNMp/jWYFeSn6+1x0ebnkm1XxvTOp5cKz//jNvhKL
tnJN0rbK2ppOR6rbasqJC8OhsVLiZ9hPYNa19WSLySVV4aaovPM2ju7XsTffx7GCyOK6F/T/fUFY
ZgIj06ArDCv1y4wQVaCsd8lG6Uwh5T+WaqRK56BWyQiKSYDEbsBvGfiVYHMAy9+CzRCKQ4z2Rdgs
saFArUsWUdBB9CUlmthnBWTm22957jD3H8gJSyidhCfLth2dHfoPvEM6KPgbUmhJigV9MAfZsX7n
okaOdkgANeYAja7AVPsl2gNE0Zq6zWoHPxNF/7FoNTVwglrqC8XPMwetrZgUPbCV7BsjgSsY6qwO
Rl5IEAgy44vwwpfeEHb+n0jI22pI0bDb+4ts5qOpcNYHpdUfCyEBmc4iMNZQUJnTm2CBzoMtwHMA
TcBwxaAg0u46TfFRpjn4MFgohC51QJxbAKe2rL9Xl+C9iTRFtXBWzfoyxIR+Qh+Vx7JpsLC8r7v3
FJmjggusDumzvoZKqAXZw6ka2Iq/PTXOnHm2GlWpQX+IBroch/GLZ/Seg6oS9gtcf37448nhSF4o
WZ456mwlq3qutF2C0Dvw1SnddZr2oufu0aNxDf4gBcu7ay61xp+bTpuwVa8JjftUewefLyOsoVZz
I1YHuzc4fRem05ndMt6c3FZ0QVoZDu7BAkme15W3ohU4/dRGUGKgQlrt3v48p1/8SozcGsmtCTIv
YPm2JVuCPAFhtUfP5XWP3px5EjHY2Jnx6LlxgEQ52vTKS9nWPi6dpmVYDVo/w7QbjkpbXswgkl+Y
sWcm0lbICqXwqX95EWXq+SCi8PjUQtYMQ/iAhPxyqAVxCbym+l9vD9O5uLGVttJw6IOWKVGi+hyX
ms/Jr8oaMDZinFzgXlyVxNUib0wDPQj+5XAUNmBl3EW6mGnbVBkn6lLMODOzo03IWMMhraN4MABR
NFkyrogSorDVpXrHGcURmHD/hiSjl3alFYhIrhs4e2pOx+4gHWaS2bYeGkBvmh4t8LJ6cnCL5wC8
DPNvqiJzqXp0ppHT28pmgcX0HCRMwbQyXSF94WXTAmveBCymatmR+FHUYjco+RiY5QiR5A6lqz0I
CEW0VIWf1L+RDgVWF7QZFziJGhd2tH9W+h5to8BlxjeR4hcy8Ocm4ibKBFFci9jrRAkbJrfgEXrP
YSITSdS1mz5b3XV5SOMTrvrCRDwtzFdiwX8879xg5v06iBLePakupmhyf/om6H46gBTgBolmg7wa
SfQTWK71l2c8r8p6yqy+8WYwpd/+FX/kF6/9is2JSaQhbZkbzeUCnqAPBEXNboSQrKjmiP3Atacu
Y868I/R2xUqmQiZraQiqz1Sq+pDwqQcrQWibOaHPdsqYAeCiZqmzsGZqL4M+eE4icuqAw1WU26mi
mSK9+jQ6tvrAFhe5QNd6L1E3WnUhlp/ZA8NNLB8wn1NbUaR5at0+srZP9mAJQ9er13W9m6cpunHD
6uSwZMyFUt+ZdRxuRtFxdNADHIuGljUFiKmOPeA60Jl6W4PR9f7tT3Xmb2xV0X1Xdw4QmVOpQlxN
Ehz4dqxjYeEterxQjz6zC25Fw8oBH3KAcXUZq7kpaORPxzUS/C6x1H1w0r65EIRPS+qVSbdVEIs5
ciWv6FTyOvo+LmH9tbEqfX57nM68xNa9jq8j64MhmUu3DRr4IMoVZJWkm0o0TomnUC/jhY9+7i02
wdu2lQ4oqq8lSfQ+TqNCc7Z7+x3OPXoTt4kEVadidVs2LgxXZuyC/xecerbF+NzobI4JiMLScqca
S7Em1WEVIrpvoq52M9dGzoG3CVhkb7/Duc1nK3fVXl3VekJL8DADnQe3FfCvRtlYWDfN/Q6+PEkx
ye6AGsVN2n+mq7oyJbGVulYR8SqSDC3UCtY9NovUBxnpa9wRUfnYSl2rENBf5GskPrt6WJUAs2X5
/vaQnfnsW62rdKImjuUsS1PrADumdW8mNlz6IOeevplUteq7uCPwbcXe1ueDgNWPEfTz2z/9THTa
OqF1zK1MQ3Hla+o5uV/DxgXYO4w+KJA/v739J+I/d7tX4kZwerO/8heJA4fWKsa9l3kt6iNrwCaa
d4237HsW8yMlXv2pEpzvXBPKh94D+YfXk8om6L/awjOj+QxyBCzQn4MbliApGTiPHQevpato981N
+bhPOIF7tOQg+ASNA9qkcccXttL1oa0MTtXJ1Hx3+4XsFSi8PNMeWV/QbIGSFwDKidoFuIYDcIX2
ehcE9skpVOTMv9jC7D4Movkzp4F959eOgzSqzwpNmT7ApHUBZ71TKqMODcp68vkHsA6xlcBW9KCR
udPqc7UAMWpnQx9TOwCoKSWISnyMmoMK1QxDWehoHuQaepiQH+d1AY/Ia32Upt2UDJ8bMjVTBoIo
v50GmDSBDsRcF5ecGqA4pH8fcHWQeTXF/Fl0XfXgrMJ+kC5sxZs5BI4PoKlwRyHcrTOQr9wPvoa9
LPxp9DNK1rQkcN/Bu7bcfYp9Pwa8k4bssaU1g58M2JmV1lWQOYB/5acrcYpaJHAXoHpo/3YdokFn
4KMGB2LW6ohLeVIQyZtDzahdclnr5UVw6t80LRjtOaHOFGUua0yaz0tL4neRAkXHAK6Dkssq1ZNY
lvBnNXnstnVPZ8kWrQ731oRwN+Bqps9R0IKxi2BnwZOv/RhbqgujlFg44CM6tCV9nnqAhTCtyBcn
EfHtxEKaSzs5uR9FBtBMH0LbTLfJuCMRD4rJ0O6AVBP8dVVgPjJPcbm3UY/0e4v+qKhBrUOhTU8q
oG9E0AO5JeyMGmLfy6yR1RpkYNUxDswQbIL3jHadAfjJCw3YPyFCgAYwP1vTELYDAdXLx1OB8L2P
PGFyazSot+8SvMhL1c/p97YecWCViRMdcSecH0TiUvxVsEVKh87C20XQl7BsTnDTnaxTq7ym0eDl
KuGeV6RIZn0ToCeKLElE/+woJ7pPvTU8yCXuP65Wu/nsRySH4VGX9+ns0gyJ7HgPKT3ksXE8jWFp
cGH87vmVVnCOWUYgPwYTF906Ap0oYBMOWNAqgdKPmhQm8IMGXnbGmoArWN9Gh9QqneOG792OazDM
Qeb3dWTzZhzaO4M+qbzrLW4JQ4/MV9FYkia/e7+VFHkIcCxjyy090HXhRaVDUFjHoAKIrZbDnoCy
DERpBGg+LLqmZt4vwpW5Zqbf93FqH9gkmkNMFC16PpF9G1tzM4KllR5DVLDTQijHi7N0ZnCX9UTa
PDaRm9yTUAVZT2KdBcTRdb50zanHiMziYCMibidq135fcZhc53D9bH42wLoOD7JHR/WjZc78o6nt
KsuEaTnuTMp/CjTr3ggV+819t8zglfqxp9xPeiS/3ZbRtpDYJcDFmStLC+028aMFnu/gmMV/UQDd
PA5hzB4jH+ZXJorbIeuWem2z2XdgU8CmRp1ITLP8xEYOohvt1Tv8/OHXXKfjXDoo2X8wDhEfo0UA
5hGnBjZELZAN8MIIAen2Fu/YsVicqkzqJprsoDLcXFSWwFoHgMjmRPWdcWi8qx3Qe3y1eB9Rvk8f
u37Wu7pd7Ps5xHUHWUmevIPEEvC/pvadQhDQp7suJo/RRFGh1aovNCy6b4TXgN/WTArnt0Tdo1Va
FNLa+UMzeDQ34eq+QyITNhbIfWUg4Mkpc2YHXiHAAh5iCHIP6D1Qj8Sx9MVVAvThdIhfRBglP6EZ
wTGrpu0Pr0sQA9wGXsro15X5TAPcN712fgTuLtxXcd21RSNqxP6Ep+jUrNd5J51+uBm8DiDYZrW3
xPT8nRsauYvTod8PcDxgkNKH4OXydngIkO5JIgCAM5Lw/s5AVhILuRs4O6YMVy90rMtgJ9cVKK+J
z9XdEKbzLzLToYB5GoK2gkuEqcHFVSxM2gz+HLXZ2bSjiK0g9daunR+1O0wHuCDLDx0LfBx+EfnH
jNow2Hesa4G6RUtN6cajCBAKVv45BQ/+owIAX+FndW4edCmQoPVK5TPtR4mSISJi1tQVfRoF2qPA
Hw3YDgtqKQCUGXaAFzcP1lpw8ZD0S54jkwy/5xnpDHQ7QSrqrFV4HOM+yvyowSYHQb3zAYZ5uGNU
kUi++5MGrg2WWPzYcbnma+yQe0XS4K6DdcinMW0tNq0ZqLwpNt2zO4Dpmy5p1Beuv4Ikt05taPOu
85XIJhhXuYiWoomyqab0KfJ53BVTw5yTY5Vjn0IKhO2yRlZkaN1s90nNw1waXz8Ma53cu8BqYrCw
dea1COX9ynts6CzSIN+vINfyyiNP1nPmI5hrtge4N2U4ATQBmLb9cK+RR8hCtFrBRH7uQcCTyuWl
E7P0G9QrUIwkcHZe0pCDVOrbL7Adnm6cidffSVUFJSHM+whQ3bwzUW1StBEy9DIkaqyzlRn/xR2S
+mbxqf9CQ9sdQpwr3o8mbooQbLYCzOMOafw5KG2c9CMwdp18RgltKONqDA4Vd9Q+7Ly0hBdKegt2
OWwdE41t2zZBPuLwhvyCcDPPF5156AC4S98RskZzEXYh5gYYmkQcUoAHgaviqXF+xRDQFZbUdizZ
SfeVhdEAnirOYu9sTfhzkFb9dwut521N5/GDQg7lGSEVENHK86QtekJalSEuIvyKhj/BQINHgTq0
M3af2dVjRkaf3bERYOrAqZksElLHd9xaE6BzpbIfwLoDWg4eaMNeDKG6aZQw7xbfir3PaF3tZG3B
r/N4sJvcuEpvDDPtrexwJssQpFSdD00HNxT8v0GfExA73gG97sGnksfuI2du98PptfNl1Cp5P+qk
23vWj4+DBnzYSse/nSr0yWeAtKJcB+nj8CkE3ytFjo3giBWAR/4NJCbUJFZiEw5YuJy/MZ/UO5tQ
DlgvZyrOliToVQ6OVISTQKieahDOqx3oplE59GRBF/Sgbl1TLQd4J/NHi4yp3Ndh6JSr7wwmMyhn
9zntKltOScxv4mH+NHVpUJyqpTNyfEl3J6OEBVkzyuiH60GLh87CLvw11qoGlbDSEfiJUTftYSuD
1mbPpPcOTvPPbYiWqsn15bMKnXbaD6BA9nuuAJSqq6TJmmkBF0BRtDRntuph6whntxp7Ydqj3Vpr
MMZyGzZgNtOpYumNjaMAvu84be9xvkKSqROdA9vtk007OAZADAJIi0XMwrX0AwdsQ43V1eV+wFhb
jk5A8jgMgfueiMdWKMEaep+QwZYMZRdMUEblnJFgjm4g4JM/nWhACi3unR9NYB1a1CCcysxxqvke
2CcHxPGEzzkOng3ckhxP5S2QJ0ULF0S9E5CswZm7ErjIoCFOGexu0ckXNaTzDr2+UGaOVHjPNYyT
ftU9oGxkTMeTXFOZpxhQ32emFr8tRtvhbGNxVF+70EWLN7KrN+GCWL6OISSRFqK/RCRIgsJzSN75
jhd8duGkVCSIdVCjj+69wpeF9+5IgU5nPBB9jjInmkMltEv5NHOe7Gt/gb4uSNv6QFrjPUpBeTmt
KTy7NH8RA7jAZrHVA86fWEkDm3YRX15A/bPkPQTYcXgIej0Eh77W8felmvopX3rgV8uRhW4Lepij
0nwFYB3D5zb8gTV9j+5UFKkNlmSUuHsq0VXf4ep9IBYtZNSRNRQmTQ/uOe6Bq4/TGvWcBzuNbf1Q
Cw8mEKBY7eBrlJgdISqCmg/dzeNeT+Ot3yZqKNFzt/6MohhAzrcvkF7wJ7n62g1ykxtM7egrLBJ6
WJSDF1vWTtxKVG8fmqGZ9o2XLMB/+9NN5NP022RgHpurDs59KEWM+wA43CIFu/g2SVbr5krpvnTg
wghGcjShRiAoXFMV83BOWBI747ax1AyzlS/JsPdWR9xjQIx78J0qhl9ZBftz3OC8+Q4NeqOTJULA
4TsIAFPwK2As9hDIs6eGd/0P7gTVPelNCJ/4rsNBgerQ4bi3+tAZBeM6ffQ7yT/RytYc/Pp0KDrs
AN96bckEBdpqjpKrFgrJNPxStaH7DgtvupMad4OsSSEBGj1rsAhnP72bbAwCMaKgU+WwlqjBkINF
HLuhZnUQ3D2OjTFGKpizQLyDgIA8iyE2Hx1EmI8mrughcZLV7FQaQg6aAK/C4FwRYXIlsTq2/kDv
UfA/nUD7FpBjswKMqvjp33ZI5n9RcR/IHD5i9vcgIvIbpEdTZejri+/8JkyS+wo9Fbed8fQ3NMj4
S96QLjwukb+8n6iP4FMrHGgzQiJb7YK1m78HbPUPAsTVrwNqOl8IfCuPg0l8uu8bLp9hDOV982cf
d9YmgT1UVKnHEIEOOHOOFqhTZDAc4kjVAESf3gwqjWpAzVc2oFg1mk8y7cg7uJEun3BF/lQZ9CkX
dcL5T6Lm6KjSMXhu0yl8YHoRBTzK4BDoiE5onMlDuE/Soa8+miWO6jxFPL63grmogkT/Q92Z9MaN
bG36r1x8exYYZJDBWHybZM4ppWbZ8oawLJvzPPPX95OuwtdlufoKF+hFNyDUoiw7mWQw4pz3vAMx
bCuKsYZid5SHOtR25ltwNzDtXirQ2JzAPq8U04Pp2s16Qst2ndGjtKvIEYnjdzVt/rqU9gXdGEwC
x/M0dM3tSEbDCYoYAxaKghcHl9lPs5djlGwGrvoSZHZn+zNIyBugQEk3HAPWHQDzYcLkOjOeldE5
2YqHpmDsktRDy4d5fHKy5EB6AcDrvO57M3gyOosaCeO+/jwwPBtXc60lhRaeIbTLpYmbO+BH3kMI
s6fPgelkd3WcilOJo/hxSvm11aSd+sZApXPqPZJRfCtuCfdTeS+/1Eq4l3xNwtBWKjTCc9QZKc8+
mYKTs9TFITAceWvLKXX8Jh1GyHj4et5A4mkeuozEwEZY01UobHWDX1f8BEsYa90sKXnBKkPMhzEx
1Ban4/iuiakNicKGCYcxW3ZWLl6eKbUfwEXrvaoxKR/MBOd7ayAhQhV2j2+5ORSPSC6qDe6qzbpz
Y7snwQOtwSpnNhCjYmiTSyRcKcO1MMLqzoOF+A05T3BiEB1j7h4U7RVJPeI4zHVOaVpl+6ZVs88M
3PumAx08OnWFq7qNP/qmj2b7kMaeEH5a5eJx6mV/04l4eWZLbVYKE9DPmA4ootzs9pk8DDJeLvOE
W10YAbGG4WidDZ0UtPKRWbV4lS/deiA6aW/QzVmbnmNXI30totfc7OvtLJx6y04uxrXIJUbceVhY
P+ywHZ7hGDr2uq6F9zxJCEx+WyE4xuZ1IKcmc4xVw7B9k7fJjKG6qudPkzKMEIIVEI0RSf1JL/X0
3asFDf5A0eYvcyjOndVZb5M5tKu5Iz9wlbneUGwxeBc2BzatvpoC/RTL2Pmm+y47Ydnixpi51MVj
aaXyqSRBkZppas6q6jXxgsPIlYyxfnVah3S8xouPzdKpLeI+SuDEkwBdTZEF3x0zrRcMykayAWGU
Z4ch4UzdVE4hpxXTSPceHSalAlZ4048pMtx9JdqeXoFE3xoI/NpIm+wpmWLVrK25i58lSHuyYRuc
rwzMsgJqTRtwJEgyJPedHdf0FAbpf5es9IlT0KymjsYvN1GGp8zXtvDdveuEvLx4V9F6tZsBpOCp
0ZO1T6JLDZI2tu17VkGr5QSzHVNGxMmVFYrle1dL5zltawegp9DxSqdJ+yBbsglxxhczvyqC6SnK
jfC6rbuFCFBSAFZqyubDYOfYiTI/mRGdUnusuUXVDYANuX2j6yQrPHRUtXYHN3Oxtm7txzybOODG
PMb9u3Q6AiWSsQwxvWDKyr8EBezacodlG5dRcESeVLyqPnV9YRZmc2IznCMqVtcWa6J1wt2cFmXp
p21o773C6B6KOi3JKHcSbz+6elpgo5f2bSrlsoVRI2+KQuWHrGrBp8oyMt2VOTfic2nBgVnhegKe
lWoCbJCh+egSgr1CJH+wI9u6J8MkvcIXv8Vfz8wPaT4T0eJF8dUyj+5+joJq6xZpBm/cTA/zIM1T
05vVTTOYYh91FQkoTinV16xm7M07kM0bUIAZwkEHkbbzapr7ackW6oeyZLvxoKDHPTVDGGt1XKTl
+aMhm3UzFqAhdbE8CDevniaCmeBHOF6wIq81+pK4vRXT3LOQ+94KyxuC5oAXoj43EZW7BLa2du3F
B4xSijOHGuJGQX0DAMdklkyQaNLRKmgy66uru/xYm5484qfUH1WPDmqSS5j5QOj258LjHygDY6GN
oZJdOzWJEz4Pbcq3OCRQR+f2SMr0kp+LnMpBCWU9xViXAJASAVitWYr6ULM2P+eOpsoomXefjbQ2
JB7tdbpNodh+z4LGvY87eiNzEctdG1nqQFMWs5zFPPGMnGU+wAadLrzqAW5GSkIEhDfkfbRt9bmp
RLEh4ibc1kYr3oZ6jG9JvBqPs5sBVVddONykvKOXABXtLyHEHgX9arvYfXGQOe717FRoHSdzweip
8ejfURYfzJwwAezQzH2HwTLNrtlturpzqHAHhHq2M277uY53WCboTz3X9NCUXvugrSJYKcu0PhfM
XfaYvtQbd2Lf8NLmq5ek3lNWmyV21BlxFLAhZOAnZmTet01tnku9CD+qvObIic2p1mqL4qPOZF+u
ZWWNXxcHq/UmruZ4g1V9uSl1GKyZjMQx6d2xfhkUbBZ/MUPpUeLKYOMCAuZrhWe/dR+7Sdc/zkPT
034E5qI286zUIXCSeV4blRNZq8jsSGJR8B0pGUtZJzvPmS5RB0U/HfqmIGxB5KWwj3Lsmq+lkkb1
oCYV76K+yb/lPx99Phahu56ymiBzsFmiukj/o0kZ5sF46EOzI8AjpAl90gaJ5JupZ+S8sTNJu2V2
8Z4MFAKlRCAfSvzt12KJ6mVlSh1fpZ4utoPHPGPljqnwqD8csIQFWhjxSmn5Ypdi2AbWYFxTCYiH
qfDIbAVi27RePW0oz/q1BxZwnauIDJ0qlj7Nof7cq1CtBJe3jwnoWKkmmfYSMBKIIM6/IbJWflQU
+X3W195N5hHaJcjZ/USEattSrzXV09yn7W1KPOInZYH3GPhB7HLLbT552nkwqOO3Vhs5h0rEcEsE
Z8lRTvXwta6po1WdnKNIWwQqsOWAVhkksQ3Rl34qmerU47w1lmH+3LgMtmUFyrgK2TVvVOwt1qpr
PUYs/WAdZGOFT8xm9JPoKpLREEjtEJgh/lLVLAmnjaExuTjAxis55PNd6jTyLexk/Zn0yKZcGV20
cHpjjLzJrSR+WkYUfMkUlt8B3jmrprl3yo3dMyiIm965cYleUKsGEMRYuXNcl+sOa5GbgsnHdSsa
cn/LTld3c9N5HuifUR9VZJkgOJBO2ARDMR0Xg5wx2ur+jDIwutItxBjoSVMBxKONBk+UMb0Vsend
MyYITjlSJrqmUHj35TTqg3QwgM9EGn0qSDV5WZag3bT20gDPCWLvE8smcmG2pyf0m+QtTUX0XBpN
fewNQZZO7sLwr1p5JOKhfuP/EfRQEnKZubm+duuoXZNUUK8xo0/ewpAU31i4yVqFHkL7PgwPEet2
19kpMhKGq+nKjSvnaA99dKrNXFPmBSSpZVO8XFc5G4gfzSSmKADpZcUxR6YFgp54UzFSy0lMa6l0
88UmpmsAmGjNKv8aB5F5rIih2heNdq+KuRJXSRMj12i84eBhi/0QOzFuKipiiMB52aQvVRWSPCHT
oDr0rYvmj3EDceE2BcUdszacOQsVYx7bjHJV5UlLI8MgYQuUoL46jdFvlpFQ5wnan4aylSbQgqq6
GTFTTIq3uDUU8yC29SgKihfit729AfF2HYGcLatF1NiMzCqLMb1LBkMg+LP0F/AX9zpUS7Xuholx
fHBJHEtIg4QH1przDmgk/VRqHXHdXt2sR+UmuMNeIpLT1P6Mkx6LYskSOC8sYbFlLV7iyHJgEAlx
M/Mpn6fnOrzMEKNwMY46Mime5Di3ZBh3uPVURrypDfIYR9lHX2m6k6fejtLP3tTH34QTsDUBlI/r
ImLECMg9FWQaWTWLh+j1tZ4D59q1imSzFLGFSW4XPMzDhCy4ouwm3LYtdt1cyY2cZ14wuA5rDqR4
r1PD/cESLA75UsCc6jXCQdbDKQQW3Yy2Vxs+0SaWL4N5fqy11V21kSDqN2iYGfjxopsdZegXus7h
YtazRFSOyjwuVqzo2ICzQo/cQc8yEr8FjLzOk45XsxNBuY9Enqb0qMI7N90o6lWZ9+KalivbLV2u
t5AbxRGXmvnL3Er9RVlTx5vk5jFu1HVUCdII5unF1osmr40vdxMr/INonApixe3x3IwWQky7tbJD
ynnhbfIw7+68kCLEFD05OMSLEl0VWYdR2pwV5CBcS6xRTjhnNtfj1E5HJnX5U+1M9BYpqkJmvO7W
EpcTA5eiVRNFgny7CPv6NC7Zw2sG/dYy76x5DHeWl5nPIccu83xHIDPAlEevOgGcT3ZJPH7RoC9v
KWYZ+C5WCSNAVYR7j9CjQw6qTXqLQVHWe4nYAsWL2yEqCLnMzWItOJ6OSIuj/cSXudVZUVEoDmm8
m/vAPiX0j7DYMlqkfMr00WnYyxjGh4cZAOzWgP5mEbCyVF+KNDXvwi4QR/yOxSEzRXdNoLt14zhJ
85YV5ZhctYTEwUpwO7nv7MZ9Tvu8eyEYzHodm6Tddk6Ihtbr5k8FkZT2qRc6FltC1k1SkZJquGZz
BzmRkoM5gZAw8TxeJgtvhV0bOILnwdUS0wlZ/vswt5jL9XEBm6/mzcm0c7HtJlfpMc91vm7JcSv2
BlabwDz5cL9EyiO4xuH8jeSAI6PreKcu7cWhIWRrE+D6fWQKNb7YKsi2lYEEtzMTMoO0NLZBB1Mx
wAfuGzEJDM8boZsN47By7VZW8GNyAr3BXiL+Xi4eILJMjBKUbfC2Q5kKy59aIjtne5DfpD0Ue7vL
+mtZDCG1dVXaX8rEsTYFY9ZbMboFAq2msc4FQM3eVJZxFfXDdKYrqDDtkqDdUaO7G6iTpGYQiFY/
97josMpnz9g3seHuehGOV2Y4kEI1isK+BPGmN0jeSDOKPddmWRGeUgGlMyAmC7Asq9VkdkO/6uKG
0Vhe2eUntj+Uyxxhh9zNiKcLKiAMvATLB1gXYu0sVkWOQ2zQMteeTaogMZDQJqS7CrGPBNGaGUfM
XP1DoGV+74DHnuucaKB0WZw7WycJc4csPFIAxkdGctGGp5c+uVgIdlsCYe9nmRLhNmX5fM/m1x6o
QzXwpEjflr6rVhKehd8ze0TmtGTinnSg7D51yvgtLHJ5qhEtfEv7C+rtEOf10BX425ZAlFtPzt4K
SC94w6TiNVRNt6nNgbo37xngUUZsuqgNQNdz+/Ly9jsTTTEjOOb7TTykW1Y1CGCSt+tYVNaWHpm+
LUmKmVKuCJ+R4WrPn7yOWX6QjI94Jk+3GNciPc4cKC9Nn5l7HListeXh6GHwEsHaYHq/S9XYrXWa
Z+fGcMOrRHnp/YQ7KSi8KxPmhtNwGqJOPMQYggd+lEvHrwX4fZx48WOc5+M5M90L9bYCj5/YPu5d
awKzKcJlE01p7u0bEwCX6JiKjRMv7e/oUNRhEIXRbIxljqPTrMmeLNn/F0TnVbsuUmCv9ZiCvwgx
Y2KD91a3Z7OLTNo2M8fCMzCG67xwMbBtRyJKkXlZ6sllWvgEtSQ40xdYg19HxqfA6MatHRTGHrBv
3NtBZBN+t9TJMQGO5OAo9fQ86TH9FEFMOJSVaK4zrCuuRKOcs1cgLPMzq8s2oRsGBgGeIYzCIm2J
mqrcOP3Cpuq291Yf5PF6dBO9IzC6NddY5Rb2a9GEzTozSwakBb643WK1AGIDLk5+nlWjuW668tVL
6kGSIIuG3LGX4NEdoUbddAbiDDGMcfto4wugtxHlW+Ij/kqK3VDNDn9H2JYbPvAZ0w8F7r+2aY4H
aA18u3Xn6ZATd4k/WezC4ZZSuftGtl9wIwwX1KXk9cTwQY1FTF/Hhz93eOZdY6BJQq40Br9A97hC
rEqw2CU3DBJ1fZhga55cpmQ8aUEsZWbJkaA8J/I71brOprZcne8XokTTE8XqRJYYbhkqCA+XB5YZ
q4AXds2UjA6angYzgrQmHBAJTHhdOyoo7oUdl09BXWXRWjWRJrtytpHfRGVCLqfGzuCNWqs3qTCa
uTlYPUAB88oUiHlQAc2rnSubXycZkGF45M6Gv1DT9yQBoeKykjx4Gos5HuHpuM64c82pGI9hnYbl
KsRNzvhSgs/sG4uRNufw8AaPR6qXImE6sIp0ZVD25bGTcOKFfedzn6TcMYJQ3+rZ9EyC2LsUeMEq
s2UnLGjuSxMRSR0vjUVqHobLHNGROa/cKpSbTsrmNDmp+9VyWoZCheGRlmYvBFkEMIru0jlwH1tC
VJ+TCFKT7QiSXsd+PuYeAmOpL9yPEvTQ99jCqPZl60Q8Otj2NJa4g2WhKXam52YMmaKkyAG1g2Fr
JiESBSR48GyK8YUH5m2bvrGP+UVrVEO7fh3nDj2bDWR2DhRR3CSk5ZO5yeVQv4Cedt/BeYuXOHSd
B8e0G2uVwKs6MdKBFpe27NqV4Szrpg8p0OGHO9k5i6fpRy0nvS8BZcDG8bt4jc2FYr+1wmjXtJZ5
jfapXbeAdBzKXqh3CQv7i8bxsvYHbcg1KcT9FyRr6U0EpeuBpRyd2yw1X6yBEOjSnqZrK3DmG2FP
LvEC49ysyaSiF6ln98EzWsPn5HB/ZF24bGVS1py9pfm4lOS48v5Pvu0m1pWkvP0uuwuyRGh5/qny
5p5FxdSaWwu6qsLCOxLqNXwjyo9hdBt1TJmBCFSXMlEOyqrcQ5qpvw7QcE5Gm5Cl6UU/mEEFVzPO
DyQzw1H5jD5HRrBZEi/zuzglC8FMlPO1cm5lujcKnAMskl8lw9NmFY1uzpcQ1QmMQB8by0MKmg8j
xUvklQksIScMT0g/lrfRi2amkAKZCpD6Q0to11UOBf3N6Y38RTJqxJg7rprBH6DBrwQTmlPDEtlS
RMebwTD0HS+gvi+rLLipe0neMQXedppFsc6aGfgaX+5Mw/kI6b7xZFCPOqmS28ooi6+jkYGALkHJ
/CfoyruM/kT6I/oy+09q/X8UU/dY5vz824y63ffy/DX/3r7/pf8H8+csAQf4f3KL1l+7r//6XnSw
hS5f4L//6yEuQrLUmr8H0P38K38F0JnyD5N91CM73CU67OJN9WcAnTDtP2BqO1hiOqTXUmr+TwCd
+EMqgqC0pncR0vMutlB/BdCJP4QLJMwf8V+oprjB/gf5c/Y7MSeXpWymLIpoPDAzeFrvlB15ipcV
YV/Frtf2t7K9Hdn1GfFilFINxqZUaQaxPTGuIBhlNH8abLkFgWG2TKxu9BY2Lvyz7AdZueAdteOb
0UizN7mg+Enlg5VfAZ/tF5FtEMyagDowhrzm4hTq+Haf+63j+F5IU1KqDI7rog6GkcEOauUapA+8
z3D2UV7cKs89z4YX+7YXnsLUHPzUYcRMJeMrqgEy3OVdkqmtpfr15VPdBJAjMDaL010PEg4kIFnt
5AT+EqEt3NvGhpTjUryS5YVVa9ivJUgkzIDbaFJbCLi+arMvricvmoEDdT2d6OUMnl+7Ot/YSXkL
b3UX2vcdimR8S24n8FyTqXcZOftJ3pfMinCRCR4BOItd3QDoGgO+HM3kHrTGMR8S320RM1pHq6x3
DkjhhRULI6R/Lc3XlK9iiOzKTId1ZN+bOvddomr5PCwriPY09pxve4fLCDPzXC9QoCRzFX6768h5
LyEzhDtTiSNF2sOSlRCh0JnpoP08lox3o3h5SI3cd+ruOiqAxZK68nNu6GIGBFeBuBlMWqXxyeRh
cEUI5p4d4fqxCTx4X5T3Jg808sbnWtwFZni8fLCOnZ3bOCfLqe6zrlwj6qqj4QucAXtlg5XbjbNP
PT7TdLedbj83Re5zEDwYVuGLIYMyRD4qq6ITPOkOdjdOGps8dfY5ToCrIhmu6774kiZ495ZWfkxK
QntZa5hArfWgt87sQn4Ot+XIM1BgJV4KFpq8qlk/Rp35/HPdZJJ/jd9REArn0jjWsXNXOO62F5XJ
esv6fUdmLmeqf/m2SWE+dw3W5eW0gwFPCQXYGMOmbo3NbEGyUSMj6k8WGkMdNMdh2gy8AQMVdB5H
O6MOTigpKPCLGj2ss6NXInoYmyoN/OGRdp0AyeThZmwqzBmzjdfHb7IIwQqkAX88eatAC9L+3p7J
oy+jU5G0Fvxa74Cx0TaYY3mKXVWuy4vryIzVzLpPa5ZTor7kkZzvSSFJD9R8V3lfqwdo4+qK/L0v
sOLcVTqX6pS7UbFezJhoWzhi1L44TjWRsnAvIR1+sCQUp74OtrUbvVQhv1aJzF39/MNG4q8RFzDa
ZAotWTfk26oKPtsCnMGjmCmiq/5zOOnvHDGQpJW8RS6WX2je7Qa8db6HttduLhc0Q1w7lGBPvsgp
vqHt/nCLnH3GtN2ToXl34f3AjBNj4ScOesVIuhnjM8oomev40OWIbNyAiF1mW8Yupp0gPhzyKAo8
hoBDubeROd6GUqiH2CuQMDikgU96W0EpTL1lZ1a0EU28NdPyi6vbU26nPp53n6ssROWtjsQQMpQn
qLYZToa1fCQf+lUf+dcObHmOkK5JMPp701sjdrQM5VjuAibyhnc/aAYU7qsqc6rHiduQ3mfU5Kax
PBv6I62MeOcN+OfHE9mhbUtYEjLnO8GUnbuDyvq0xLhc7uDBHqtgHPy+8rZRxDotg2wV7eLW3lx2
14keiTlqvGeW3PoGSMVqnuqjbdrKn7oeSqmZ/kjTHghZI9KAhmXUj3D2hlW+qHPcy93lX0mgbZv5
oxFkR1igd+4Uf66YGWauQahxkG2WOdsMgPUmelowweJBmeWW2R9EUraHzDt0MeAOSmIp3QND940x
uF/zrL1Sg7WSvLyXF4dh94GQlFM1hBhWzBtTR+s4vmQVk5zTR99G9eQN8LKzlZeVB4R69Lf3rLEV
NDVq9f4VNxkmIMXqApe7CVGBxO0sFPAK/QwM8JV0HRjc0zPO3A/aS384iSRi3TmHkwsPWl3pYDjq
ZmEGvQzwmWPXN3LDW43mZtH2vuviVWJNT2xbh6H2NNVZFwU/YOkfJrZrI843wPEbj15pzF7nvHq4
fCGHg1XJYzMxvmvz/KprixdVFntHb8rFOVttc6zsu7+VM7d/ksb+Htb5q5LuzwUCoc90XXhmlAjv
XAjbjKFmj+/ELumJhocngkDFa3xY7FuzFK///sN+1hv/m7j256cpEy9vqlXhqPcSTbONhz5cvBJB
ujr3ccuulzIsHKM7EEHewQp9aO1uDWmSih36tdxOwUff+OdX+v0iCP9V0tKWfO8UpttQFl7sluDZ
+apGiGDjzWPWAVXFjj9gGyp/PtDLcVZPz7B5fchhcCpLwsvd8bUa3W3lcFgY1po2jYM0WcGPgANq
05K6OyYyG1cGKzGzX7nGITLMc+At2JGN+0uBwPw1Wamx/GrZBL0GvpaXGBDSxQd8U2P7MbCOdPa+
mK5lV0KKeJPyVcfmrUnfrDJrnUBv+PfP5WcUwPtboh1LUbBCPWIp/CpNK4RlRYNZljtmSKsSCzAb
ZGdye062xR8ySPJ2uA2zUxt9Yi62lROu+8stDf96nDgt49PkBhRj8GgTuVd1ftUKECMsuXZlyEY3
vnXGeG/fLgIpz2SeiW+/nz90v7D+aS1fQF+XjlwTxHWRVP9NYMdkzQS5Yq/tJzjvdXk1zXJnyfzF
iOB0ZMO+sIdX6MGnzHkcnflsusYetA+evvW1mFfsAsmU7crI2leterCa7jwN1JwCIlitri+1ZzH2
iN4+Mpp55/T152uhXcJFNDu1gGHw64XbTHeK0ZnKXdnbr7MRnRxD+Ym3rCzyACHAjQQasHOiNd5H
GnBq7G7qutoUs7mssDeD0bj83Nyqtl95FBkfHGI/RaG/LQ8aCE4SV5nme7s7O6tttwnbcjfFJcVj
txaSzZwG9Es0MQRU6ZUNAmRqdS6kxAJb7EIOEEHp3cfs54t91qP9BDq3rfrbhLGPaO/7NN9Iq6cM
q++QWDAyip5hY+1SM9twmB3ccABybHaRAlize4Q19p1EmC6SYD226bfBjvZO9PbvX4R/3KC0sqWp
JCc2huG/PonMBUJDXlfunMS+u1RjljnsreBqyMxtbmbrOXH3TGeuLyfKPFv7JfzIDvanJflvN1vR
e9i2R93w3oTRqbCxmAWXUE3E7pnegd3Ub6bXS5UtwGxFm21oRd5aw1nbBP5aU/mZ+Go8RfMflyob
I4gPdNz/0EZKpC6Q/RTYoumY7+7KYo3FECysT8e8WlR9HyTyVjXuVlblLU45b3XPo067M1TwTSo/
iK74h2fCp/M0bC24COu9PQGsj8CYG4fVR+GpjJeyfXIKKkhlbMxE3tGnelazX7gWtw5PGOB9oJC3
L13yr0/k1wt4tzvW5DPlteDASIHYlrz1pefsKnoXngr0wZ/VTOFaK6+kosehOEUn1lgvTOevo2Xe
9860LtwbKB6XV2bXNN8uu35o56vLuvaAoOBT7nC79edWnYMm35TUS15Cqzs6PkWw9n+u8v/bKM51
/K0p2/JH9/8BjIPj69/e9N9gHL9svn/919v37F8Pv2I5P//eX1iObf6hLROLAGF6tvYuBqt/YTmW
/MM1KVlYBh5gygXlKbA6iv77v2zvD1cQJa0dwvzYHy9v819Yjm3/YWFMw67nAKMrjY/Yf4Dl/HZG
2Fya5uokkA5mJu+9qR3YXzADjBBaWDvfRgjA/MFBG3mh0J2DfikZ9w7dqoGxjdhtrCA/V122z425
u3JbUP1AZkT7Mbwer6vIqkFEOgBFrAZoZi2z+8gUSFz8H//+1nDBnmlJqdgwODV+vtZ/O41RTLhK
d014G1uLcUdB0fmTleK0BcnHd/v8c42m71EW0CZ8I+TtAgE3PrBw+9UNR3m0PcieuGP88PjeJ3d0
NeHXJHtlt0biyptgUdbXfBD1QZKbCIwKKruWvHgfuAhcIMR3X50HZLFd8V9+3lv1RvHU1qHVlpR8
BerWblTFi5O71nm2yphAhUVdLdBcHuMUKGFlDqWwVrpCoruKVJDGW+hD3p3VjXRnYxoWG0s14oNN
7Vd7mcudsbQpPEuZrtSU/Zc9729PJw/sdsb9Jrvt9FxcjUwYGLO0kGlciOD13qyVOIzd5JztIUJr
+LeX7x+ajt+29Mune0pZruRdUxQ9v346Gs/EVrotbqO4OSdmFT3KNE3OvSnENWhVfHQRljoruNQM
PqVoDm1taxSCcXJM50isP7gc3uxfn5fNeW+6juKIs2zzvXHzkihdOV0Z38oK/v5qqOzx20IY89nU
0yUwy8DohTl/+1Tq2vIhZdgjdLBqviiEi/AaBkwerfth7p7Mj5/U7y+S/fPws5lfAuhSGPx6sxwj
cWKUR95NXZmwDC6UOg9S/4sQA57+XqNXXq+tvb3I7pQliXEsRZl+cIvel9Y2uh3L8mzhaBgDCF9/
vYbcytl1nKC9CVHrvcxIKbJVdbmcuO+rF1m0zgdv7m81B594+b5sdxb7J7vur5/YKQHVh0ipGzYz
XpI00gipiyr1YwFQVhoF48w4XgAtFfFH0K7WE04aBp4Lf56W/0evmd8wFK6E9So51KH+0ry+q86D
evIQDnrTTWRG4VUHL4EytsZHIAgj+6L8i6+JPAw2BGylV2RfxBDZYu2uh1JtMvTxK6Rnw2cvDj8o
jH57hWlxhAt+dDlmeDzv2p0cP7SKHc68Ue4Y7zA0aI7SsqFYpaX7IkooIlIjmA8ZOO8/eGF+2+D4
aNoBj80NRwXr/ZJELwZxS3byxmsr9VQNA6htR777qkn0+G2wanGW7aBuGcV3iC0zuVoMhwGtgeOD
zyC2Ws/FOO4nwhH3Xqi6jzyJfzWnZXfj+pTNDMV2XdOCGP7r4qnNVkfUjfLGtMfuqe8AsIq6Z4gp
ouYqcuLuRi1phAiRBY+aOnNfP7hB70tGLuByb2wlJJdB3fDrBZhulrozI+ybAM+aTxjZ1X7ste1a
UEtuKS3inapFfB02RgQ3OpnD5yEM0LgWQo/wahrzg/f39x3u1+t5V8H3HjaF6RjJmzx3P4cR0Uw6
+fHBd/6HReFQOXHnTcHe/n5RYNecYAjoWTeqmdGdekvXb4kkLzGrDuIrhtKQXFJlbAuzrF6mtHL2
WBDUBzUUmN9ERtb7QorurSzidiN0rz9YtP90eSzVSyfBNm++t1yFg7nowU3sG16S7qkZm3o3ywxe
Yt5Myt58cDP+YQU6VJE4W/DjWe+PFMPpJouoDXkDX4S98iIlfWYIF50YjE/fAN1ID289uCwow9M9
Z8eAyqgdrtjjn7w4glbhhKiUUMAW68htoUaJsMkOsxkSEwj3aW/OEWYgH1z1P2zzlL9S0GpBBfrt
qFkc7YyO1QpG0Miy8dowGr9xw/qqnCYuqdAuAgaStLqTSuL+EceMN11RvPS9sH90ozserRKOiM5p
atzWyB4HXPmfPrjIS3HwS2Fp2xTAnqQGdrXman99t+ijBFUSF9nW5oBFiJ2Ic6FwrJEX+laYVfow
axRmGW4x50X04yNuPGviPVr/f1F3JktyI1mW/SKUYFAAik0vbJ7czAc66c4NhHSSmAfFDHx9Hxir
u4Pm0XSpWrRILzIlMiKSBoMBqk/fu/dcu4uwRAmMWB9c07/dOGELNkabWaVxPdT/o5ziMyehKcO8
1JNtH+vaaJ6RlpcrPyrcp5gV+Dj6xbBPTYzfrpYWX7sGwDNDQ7mVemw9aU1rneKiacBPyP5NhOF/
67ZdTzGWMF2u9Ga7sAcdnEaeGpSjvXFW5ZTeo434AvMDPkVdD8ssxqXnons56p7+WFYlK/lEx9oo
p+aiBeEHTcf3t4zzDKcsuo50vORtDYj0sO9aX5OX0g0xWGZlGW11nJRH3c2a5wSryEcb+ftF2fUk
Y3VPtzxPN92bXaGr6y4us0C7jOhE1qlVhQgOI937YZiIH8eyEI9aAdcoDaR3F0ZQT3STi8O+1lQH
J3K8z39/aq7Hjz+fZC7IFug8DCSx1m2MI45gJgDNpF0mUcsH1w+9twr70AZGSL9p6vpX2nUeY2g5
7rFsT+u0Dx7GRpa/PCZKcwmq43QnvBM+tR6vCUn2j3oecvSLIvks2rzctT1Kw79f9TWS8M+rRrJg
MF62JGcrT9zubYyw0oa82UuTtwn4lLLZaTRhhJ7kTEJ6/ysH2eY+yGN/ZIySdWtgX9rJjf102RY8
RszkrQltKeSKgFHLfaU31a7HdHzMq844yyyVDx9c8vvtj0umgGMEJwUD+JtishBJHobocS4uSecn
V6+tTcdwcxtx2NlUkuq16QcIrsFovwIAgDwd9K+oN8a1mvfqwdHlJhnH8ANu6bUOeXcrbUooRiEO
Vzc/sf9YNji+lg5qTHHpwzr+XBSuv41F1D7XKDNmWI/5kA3xKq4GZIO+4x1cT4EyIUNIuzPayTnI
oDHOFuUltAynfkPfjdfXh8nzwf2bl9Tb67RNhkTIyux5RPDndc6VeI+n3AQq0rBssVpQ+Y9J+Rp5
BI9yZR1osaLYW1X6Df9vsupnobtWWB8dC94vGpIbNb8rPIIWveg/L0TTO6Oq9N68AFnheBZ20w/k
kWgIye46+3Xz0ee938b5PGmj5HFZpqzb+WlvKpoXXWpeyK9HJ1/nbx5Hvm1R0gGtemkf+5SMGWb8
3aLxXPej5/Z9zSLh281PhzkPB27h1ZHCn0XIjwU2xWjOPdOnhTs68tx6KbSxpju4YkpOMhPRcsD/
gGpGKZBU8OSKPNPehqL8JPsseKDA+ejOzIvln4+E5VBi0+KgUc1x/ubRDZxe+onXGxe4DvZR5FH5
2mGnrRZpqCdQYchJswL2wg+exPkHfvexUhismg7i8NvWitcabYqgybwEuRd8N3Hc0gHr0iWngHrN
/L5/INTPBg9Uug8ElBX78Npj+W9chWRe6nEP8I7f8uO9pB8CbYiNSyLNEhKTJRHsaU64jh0jWKRt
8V1Xk//NygexjOe/n7dN/dE6/P5W0FbEIs5cX/CQ3OKx3bZqXWswp4sJEuRYFFNxZ0xSvCWRMM6u
3xenckjPhDqhj7ZtOhi1+Cg38XrG/PPn4BqESSOHsxYD+ZuF1e2NsnFzoV8GToQWJjC9fL2+mkE+
l71oszl+wbR0Nvk4hWcRqtnSqIqfRRuF0wrzY/nqBwlK07qv2PWttt6jpDJxFJb20Z77CkFEAlxl
OPVzlvfFvkxHsIL2GKTRBtUdnfKiiWDLEMtR7K/dMvAdlKQf/OJMw989eYKvyS9u8OhRgd4sPWne
oVZuWXquJV5ajJxxXWqWcLLdBzyoxrECgQqYQH2LWzd9zOcmnqA7fGw1tBNFYAuAuOZ4woH6FESO
WA+aphaFlw3r1Ea3G9Si/1nVvXUuGvulAgR0DAfYJy2gxvtIq+vPnGs64FWFSyrC3KgaBsu6qKmX
46rzSMvGwKe67RQKwaswjI8jFd+qCdFZtPHkYNqbe1pAJegrXtdmb4SG05ndWjmTduyaGGMhNlN8
9Y29TvQ+f0ET7N6XVCnr0WB9LzzCZWwxBDz4Bs9WwhyqMTzjkWNLsdf4qfaOGxkHrxwVBImy/YWI
2FyXE065rDODu5BjwxbS17SpB6347KJ8/Y7FAJd7OLd1LP73LACr+HJlAbvLjXILPhLUPOglw5bD
NI8Kx2X50PV5sZd0dx9IpwqPWclGPiX+QQTuFz3SMG2GKPj0AKWzVmKSK4CYnabcy9bdxKYZGyUJ
G6qID5VLHJ5NXw9XZ7hJ3MadGWXDuppMtTX9DlIGyR/7nGPlQ9xCMF2wCf/MQWCdo5gOXIYdcIWN
oz8qS9X7IUJYJ/P+Zz4l3hmkYVwutNEP95UvzWVoZd+ypPWgoMfapm3QzmDhAorqtdop87ERLHIc
WFh37XsjZV8Hi3qKEs0jfqQ1ir09HwwyZXWPWOXYiZkJfHaNVB0xpeO4Q+DF37z+S4RW56cyrOyn
ykgOft5m68ol7W4h+ig4VoOX/j5qOOVAGPy8c5LtYJy1nDc4jJW9z2KnuE+CSN9aNsgmnFTu8BDa
OLwAu837f2gWe2gm9lHBJ8cqPP9oluJGYhIzvsdJIu5ok7nbnKyNBfnBaOz55dRuhM8/9fWxKYPi
q4XsMu0M98hv2iwRgPlLzieMFms7W0CVqHFx+AEG9bH5VE4DHlRl26fIrmHZJOmwbEqkRImpahSc
IkuO190owC2bLUo1TWj7c+tTKkR5Z4wJQHAhtUMJwGaNvl6cI3N25omh+94XqrjP2dz3AXg1uJy4
M7qcWhzPQon3PGi2JnIxl20e5Sy6dBh/uffYdXI65Z4adthRk1WEUHbj8yRzcghmwKgIjVevk1UE
v0Hh1cnK2UTatvFSCD18di2UJYsxAu9lOC0QlrISX2oVYSvptb1WCn+vJ548kiDib4RyBFqZ7LNR
uyZLqf8tC9LksRlc91vfhi9+HRhrmYtsG+Spe493nflxlfe766oY8po9sw1taGZzYVHeot1IkfuA
UJhYnHHusJZyRPrKuch0FkNedG+UxqgMhVXsY4zdhL2EXWVhgrW+9XZfP9O1aJ5FpfNiYOFIkQin
PIRU4tM+G4vwW4J296jFybjke3Je6Vy5NRRYtclHsj8SfHryfSW2DtPlZ5Vm+ZpotXEzZIS81a1e
38d9OG5G0QQXLWuCfefm5bmz8+yoGQycFpA0RsSvYmLTpRIa1wau0E1QSfVFgnQ++6UT0k2DIAvf
2B7WbjM++qanDr3ulK9lqFgImyFgSSl5rjEOO4xBgCIU+7qK1WuoLL7ztYV1vXvp6Dj3U1sdwnjK
3nwVFRUEjzDeZumEPFeGyR22bLycwrRfLLvuf2TBUNwNWiQvTlZoT2arxkPdm/amGmprr7t1vzcE
KjTXb+r1FGXlpoDvtQhG6FiZP0usm0otnThtnl2JEzDHzRsvp5AG2nUpGwezeS5LD+8nKbgmWmrO
kWacuzRwBvvAlmN+djJWdc8qPpmRfjcN7LLIH6tZotyAtCRicNEWCDg0Yzpko2LIrcbkVMuEpzkY
+bRxNMrPQmtnZuBU93xPiHhwzqqTM3gvWSPKn2XjMxFxS5ORdt7pr4UTPcKk5ATQU6bGYXeUFOg7
h1DiTZVO8q6xpLVHrg4tF7wR7CH4JqnEsxSVzdNo9vHKq6SNDiQDdBCi0HP6+Ni1jf0g52rTa7Fs
wu9j9FDHwYwD13J3a7Lc9ln3RFIypyW4QhSl00+oJNMdbKPidy84noujONIENOHYXUb8VNu0w5mW
WwGMTZh6SPoghC0cDb4CvckU4a1Xb1FHccRRccDepoUvUpYnR7NjzLdBf9R7uDDgkPRPGdOyrWzU
+JZT963EkAbuKp4qdL+TbOpnLZ4HgK2n8H75Bmfmof4iilID1wOI/Wj5mEc9TdEzBTF0MD3RYqly
icUZcfuMPnEheDDXGSSTReWJ5GwMLbp26Gj7dgjIjOh0bdVn/c/CwZSDSEoeEtRSa0vZBiRlET2Z
ie4cirFlYTM7fyNN039MtQFqndsUl5QU77UhfGXzVvHWZyz/z04k0ssAXpQR4Wh0Xw0nrT9de9jX
ck85RfSgrCT7OfkWQ9U8r5YkORHTrTlQk22UcJIMjrNB8AYUhXioFvA43YvLFHCB+R0OidePn9NR
0w5TmSMbts3qXLA0b6/nTFfPxdLSAbItUcIH+1ZRaq5Mqy72Hi/4F7/1kwVOLO+uu+6QKp729SDU
vrSsvGI0BKZ6AeWOt3xqPXazYjKXkVX2l7ib32WToi1QhfXYzge43NMZo0CJABHcBcRdcadaKZld
YNpHECsi6T2NII+OLab8LWWQ8axrDoC63p547GzJ3CdymcF3sXzIA0iW62Ge4faB43zV00Hj6yeh
fBhMg3fGS3XztaSs4BBRVezdqiDrazb1sfLo3cTf6XtFQ3CuI/OpK19Bc/KPBn/C7RuB/XqMa/7u
NDfOAnesX4I64An0JC4jz5nEgeFveIB757x5WOTPlZe03K5aEi/ZaPUxItwA3PBUq+/gj/m41Gci
kepT/6lB6PApKKV2kUXkbJQ1DYhrEc3uCyzB5sLU3LZcdZbJ9RgkQQosVBgm1wShau059vtmGUXJ
8IjR8ZL4lkJJ2PFx+N3d7onJX/1Db7XupQGreyoiL5MrR1FNSH3AJ3Jt0qema/7Ia1970al6kQwr
q36w2lL9LCo0SSDYwhS9fEk71cSgtwi7uoHuGpjRnjz3TZTb06nicl5Zeapm0QF/3YeWLO7UJKuF
rEr9KzlvQETzLOyPw2Q+17IUj1Na3o+x/ewCCnwGviH3rKOgOZEWog3WYYUEOW/Z7H2Db7EwKTTW
WMy0Fc96nS+pVwINQ4eBH6+AC02eIFxEt3zED5zsGajRVaore5Fqjv0aumV/MhIp0LfjSsaL7hyx
AxxEjJpSN6PoRbrhN6boVG6hzxBydAvs16aSqwAT9zKBe7yF6jliLxs7dx0Lq3obYB4NCxE407hq
6C99h9emmmUI8Pac271F6M1giR88e763Jwmkje+KMEH26xTjsHMzK3jJnRKxcxiWv3KvdPqNhl34
i8IbH39JR33eAeQgQogkVvUiu7DWTkk/daBhYzNTRK7g6AyjzsVVUAM8GYYRkEsql75WEKnnBpdM
Woexz9qDKfsBs7sRw7xN1V3s6z9Ju+E4FMdR+pDmks2bfSD5xopoERkAMR23TMRitnZa2zyB/4PX
3Zee+63uqOVRctdhfUhgZH1OA4hkK8IDhgvNX6+99zsIp+B/gGUlW0HH67Mxpmieoac3z0h/qIBw
AkfbHtn1Giix+9CNib9UHUbxmeLoPky6lUN+92hU/q4fUkfVIDRqx7+UkdVegHpw+p4XT6X50DO7
lr9yOMea40AVnWHHjZdm1vHqmFnBq3P912LdiEZwWQ1h50FMKWWFBnKQa+0BPyXaYkCPttd/tfap
t1JINseg6x25wm7fbURlznMiq7kn1VyuKj0zzmyajIUdZgpZFqnXKK76N9ZzWIbzUY5tmE/051Nz
kJUUBYAgv+hFA527dwBdLHNYra/AP9Nq4Q3YN8GLYHO91pJpPh8I8qCNjxZ0xKPjtHA71UDnOc+i
4nMzH3iDrGesRtO1f/MjyVonRoNzuhcR/7hoB8lXb+fRTZMIlp2hdOB39FnpNWtqlMRduXJ4EH5a
XzThNs+ALcXG8RCFeqFv/r6Moqz5A+EPXldJwV3rsduuJzzadAS9RB6mbDJwfpQRJipAtAt6FYy1
DC2cByB88zAAIhNKpTa1Nw27MQt/tZ0EmaXoBrMd3GOK1Zb0HCGgkDOxY3Vwn4O+olCIWjYpviJY
JxHstAS7g0Zq8SkNqa00mQZPdZGZd7yz5At7XjcsY9EYj0XTNs/87Nw/qs1kXQ1hsG6SKfAXgZk9
ZMKfpqU1WWBzQm3Tt7a6A+6TnlWu8RdB+u3aCTF6m8N4rWNC0xN/RRPWWkgjCX54mpzuRqkwiaKG
Dr/nkc7Nqf3Il4tuvjkuuNS9ntfdPaM86zhoVrpJxyhCvcAmlWLNezYGg8mPmzi7jB2d00kKQ1u3
7UfgjLvrTzvFOo54keiIknPB2b6vm+w7aaLyqctBbUZ99kVLQ46rHab9ZR8DPRZG7HzC7mLsOf+Z
cBR1mh/JEBBomYZngIBAwqkQIE3NTm7WQZ6PwI8gLiScGjJAQxy3eYLjhKZeMPvO3TGKWeXmae7v
HZWkhHipkETALaVjgdVv2DPoHA8D3PVQi74j/LUvscKLwQ4oRtBuHMn7zmxPfe2Dz2K4/QA3qHrz
hA+wKYRtyNLADRPK037WeB7TZdpPllgEg+E+9CIpz8HoN2vNmUIYyXFkvdmRqe/kgFtK83T8J2Bi
h+8GaED6WjplIhCWdIP3Plr6QOd2Amb5XpLSse5x7V+mCvM1bqDo67VBE0BCAXM3lsyrJuWOn9mc
+T0xe+LQ7FLrmTbWF5GOALESZSdftTqRq7qxwnFlhKN9ZJKV/0gH37+/Pu5wWP2HgtoioNzl7U7S
BJhcY1gPzZB+Subxo+5AzViZhkLPCjSPVWQeMaheYzWyIppwykGsvtDIirj7vRwZ8NRs2Ei0uMq6
cRd9E8Hagy/z7Mx9460eE1M++IW+aYwE0jdF2UMk0LMvbK0nG6RJU6bME8fubGU1DUiXKihs/h+K
YkdPaPM1OCh40n0z+woHoVtS14aX6+omkLnsTNsmSSGS566m5Ntcu4TXIxKdDshzkZsa975V2s/V
PLa4Hu/Yj2gWNj1voYmg6UEC8CkXM9X0BCZTPvRIRJ6h7LGkVDA2nsFDH+Om0GdC3RBAoDK8g9AA
dOiiKc+DKZrVMCT8rUkdVKGAhVYYIqBh6ve6jn2uSLXk1Y4AJ0SDWFeObZ9pjmmPeUvA97XTVxKg
/dYYWOZImNOyu94uq9dUVAAlyyrAwdYOj9fOtufbzdHJeg41EAyJVBCEE+T15To7a+fW1rUhiVqt
+JKKcDg4dVBwEAPIAKs3WGvF3CKqu6J+TOo4P6cInh46r8NQOrTduUXGs4Wrz8Ja4ou3TDc96vPG
B0m5PYderHABxv0vJu86bRGSe/RqEBtk45SNHfyJFZlDIHAzPbvXVVrssmYMGSFb3ps7jfRsUPh1
udtietLbPcajs2FNBrzwBlaVp/tURYbcwAxwH9yYydnCVlTlnRzhugphh2cbbM6rGGoekSYgmKsW
Cb8SvthobbNIjYC9GgvEmpe2PwwRB+LQjjHfph3i/q21J/uYXHsV133eJe7JWrvT3Ahwlc6z5rgp
v8M8vy+8yAeiYbtr/OIBESPdsKV75NK80MfH67OEhtPYFJ6gaVB0+cFq4V3l9GD3jF7lTiq73Cs/
i/ee6tdl7usnQ+/CTwQnfhujNjxR0FCU2XFy0ptpl4jO/F6XonmGW1K+ytIVe933zI1XZeEdY69o
YaTD+CkxveGTz7T17HkUBk5uSdwKDRC4rjM3hZBnSDLdySs08wfPU/TaIW48Xp/4D3ri/9IRRziJ
SYEcMWw3tx1x1cTQu4oGtYjbpJ9onv+QsE0OdZ8TGG3Y+aEqdLntsyp7jMLuS9d1qFhMDXxQ5OX+
z986SoWAbguswr//+9XNcoabyQQTX53BlsDPBFSEf/6P0SqxLpgSymS66DyvS1B5L0mkQZMVIjSz
JZim+EjaBh5ZvVS+99Fg973UQCL9FhQ0jkQmd7UU/OPT/dTOnd5V4tIFEQhaAhTK1+uKTJdKXxtR
ou4AZn7u8xT2PjkhULLKIvyJ+aW4S90s2vz9ZvzL2BTvhM19mHV7zkwc+OfNqIqwsPW+di5Rih7u
qqCMhhihiuhpoVh+/fz3z/uXsSkCAZep4CzuYD745+eB2tNExqDh4nHzd+SIQ0wxouIJZw19wMzS
aEy2AvynBEBGjs1H05r3EiHO3QZqtHnkj4/mZlajVYYOvlral0Sz271TDMEul2n+pvxxdhDZK2Oc
xYHMCD53k8zvCCD4VHsKN1ICIzeouu4DufV7STizY8Szro3Z0jMN5+YXAN2gl1bpOBcOfeCO4yJA
8k3+zaZEUEQl7Li/hKAhFVZMs/1R27VgLLdGGIKPGUxQ3EYTRt9Bj/RvwzTPy/7LPxh3iVuNXJIJ
/60SpRQW0GTLlRdhJHPTBETavm4zyq25y58YyfB2XW2v4oJhmOht/f0C/kXljBIGna9tILPlPH0z
SSRpAjxqCJSTfKrxsQ5GQa8IhtdI7Az45eYIn2/aGNbg72DapNsEJMJHnoV/EeSgSjcY9wtTkNBz
q5GioVg4EwqMe89uD4hFcxq6xMN0k08/XZumFzmQa6Mqzg10s8WwMaOHxEnao1WEQQypJVHr2qy/
tQHclqHNox8xA+uLo1GPK3/C3pm4nDH/fuveT+JnU8o8nOR1YQh782ildk8pUjbxfT0LEjjyuA+t
aTKTL515W5v7xq39oabm+sf+ucDycQ7UE1RADp9+I8MLY8qnqTbD+4ECZevYbflsKOYnvcbeXRNL
wSDKa+RDkIQ8rpwDE6CdHf0S1EHF/QgdERM/hnEwc0H6eRTiyedFXYDwrdXiOle6TqXyouYA2VNu
09MrlwKVxGZMhk9qaOkAWfBHljgx2p0fq2Ovo1VbtUamR4seLtzn/NqoApRXP+s6FamaxulIWdss
aPq3j+HkFa+/S+rfA4wyhnU3JZG5q4povHhB3r/9/cf6l5XRQ//kuDY6el3crsRZ5ySVGPixRNQ7
J5vY6h1hSN1LKEwDNFnSncMiNDbTWGbQyuv8AxHsv308Ah4UAczsedFvhDyBl3J66YFL11qoHXRl
JL8PCvgWqh1e9w7QGji2Dbr8tzKxzA825Xfea2vm0bAAIopGiovB8WZj6HyvK/ogvWft5am4HkmV
h+AH+DEFsCFF+Xo9qgyjbpwrN8x/GZUMmeOplCKumIewJYLUbeFLu181KRPORdnWBjENEyfG0Ryp
BoUfUqWLulB7LRpoMSg9Ipcy4h8Z5KG0hJfgoliwDlRPvjaMXybqcKyzbSohy9sex6fIJkBmoWU5
04Jizq5B1s9Ln08gapfXHk9b+fqwzNsczebcDtKQbr8lc18mVEH2Euqdem68CTY8xffxtwzFmWdl
hVkjkohm3ex//dnCsiqFM0ve3ykqO7u28r6yk3sN01e7wOnC7N6wgj0dVmNn+NP4PdclWRrWGK61
MRAfPFzvSy4EnbOnSDrYJai6/vxxg77AYiZSqDWEwJ9EwtkIFk0GbpSgHI7Cqe5JEuRyIQ8UB9YH
0qD3NQ5nebzJtom42yPu+89PJxBOTSnmofuqdzg0p6FDSy+V+tmt6Ua5jYUH7u/323xXZnDiQIws
2a88k7Xw5mkOE9NMSUeJH+worZZtGAhw53FhbWRB//BaZmEvI8WpNRrKuqZapspu7qu81dZumf3n
EM+sSCBKaq9ZMC7ijrkIea5iMhbO4dj7qIgDsjCuJjBUk/qnv3+Lq3v7nws5umXXxR2Hro6l/N1C
7pq+W9rt2F6COipPXmWqoy0ULv9aPI2czheccpJTkRGJtxiyKXlrE/VcGRzDmOYHwMwQD+wZEpEH
e62wCXwKV7Qm7/vRy+6KOH+Jk4o3qDOS6SuHTIy8s1QgAB/8SYZW/zPxjPH++vowdGGq40TTIxF2
+g8v9RW2a0chsBjs4Ws2meaXpHW7fcKk5ZhH0bDTJXzCUiprRzyKtjOSBKZN3zmrrO9zaG2udyGM
piAoi5iKZrTlmhlFSUgeE4dt0TOHlshgvtFtFGjXxrQRSwa50fZaH+ex3t9LN4bfMZWfNXwkxLlB
z+zstn0iOgT6h30xxRRvmGB7CyQ/2rfMZgOGMZGtnYzTpmwag6jwSg+dFZTrc2k2ya+QIOPna5M4
aEozuQtII30281I/xn6Gxwi5zpsMTeM1ynx3jxRebTyflS5Xthl98BTfvjcCSaxrMAaysHeDgbmp
lck0yMfYqPSLyhkSakPLTmvPy56YgVpdPPzeAf+fuY8xbr2RFF+Ratn8j/+fSHMmhdv/nTT36VuE
NvZH9O0P1Nz8//lfqDn7P5CdoWjD6sUxboY0/LYne+5/0Ld0cMtZOE6hFvBP/tOebOr/gW/euDLg
OAkDZ/7f9mT+NI6EHIMoOCGxzF6P/4o9eV5d/7mIsOI6eGzN+fqs9+YfvWyxQAxas0viaLy3za69
w/Elw2XWYjxYlSU+l+2Mg26XnNkGm3M49uWtiCwtohgbCfxDAEjy1z/u4f3vC/gn3ua23kGhyS7H
2QuZojkbf/7cFOykxCWThlxW1vr+0UR0aKycliRN4myy8ASAtSS4x8dyVDHDvid+s1frv1/DbZvk
qt51xXysQXogb+tzlyxElynQsA2IGnGQ8we1u7BxiIHlLmn1flAFvDtJuTb9BnTD6FORP0IY/PM7
J543mrkK3a2gW9qu6XC9JOZghKuU4eXXPsr6S+qTnlPmPRIlQic6iHD0S9Ld37/3db//5zPBhQi2
xmsLhO7QbX+oJN7CHk0dgUXQFO0qdgfzXuhgzX2g4mcvJaZoyRE4IVpan4avugYMKrWmQJtT7Ixs
qdGV9FdOrNyP1jxx87TONl/UBqbOkRyzmn5zdgmYM5sFXTIael6PsgoGndjReif25O/34Pb544Ns
0+bhg/1FgXD72xtebnFOVe3WIN1UrgNFz2jTEJrzhTgc+5cJQh5tZtMGK/isGRQUwNXVB8/f7QLv
sgI4gDMooz3Kb/em5jcVjcxmyLstrPKREEbNjNduNozmqleVFZz0PjI/eO1uj6TzR3pY33QdtwVV
3c39ZVBYmW2ot6DFGDPEfQqjGSh+UixlwYif/1CMsfdXw9e/3+/335WVzOEXha/JEnn7vo8RYenT
2FZbq8mYGWilzoJDikHJkwb2mLFg5E/dBz/y+2/Ljzu3TQi9ZyW+NSXkhTuJ3tKrrZJ9uKu9ipNt
jN3yR45Y44fpFIqIwASR+t+/6/we//F6OTamBA7g2NZdD87Bn+954HiG0QIM3tIrIfbOz9rql5vx
RG3HOEBm6+LN9ZYjapl847mN6Wz//vmmcT2t/p9LoGSE7MANh8nC8+147s1Sg8fWZ8Uruu2YR8Yi
95sXowuqg9UV+l3Y2J/KXm0oZ8sVbFtrN8QqOMjQj6MVRpvhyKBHLQx43StUQdB9KuSzTJu8nfLm
cVSYGJdqNMtt3SdvmRsHa+zEEdnoeb82HeYFPmPNhV2lzUpLwuISEEcGtHfM7IMGKDteyWZSuxCe
Etg3vSTBPgsj7dvEGXjZ0ZEPmAn/MokVWfTGdMwHy93XBhw618MfGKB83XFKgfIoYXPhbuZIVw7h
3hysX2oqjJOL72YRkmdHkkEsn9BVTRuHuIFLOvDF9SC8Dyz70vI+7iOoyoeo7sjXZOqZfzUS76UZ
MrGqA8c8JeWsmCIIQK3MWicC3uqOhWqbnee3uVy4dOZAaOlyXLqJmY4LYPpP3RC7xJZHercy26J/
GaaIfAKW0VVKDshmcNkB5sydPHrK0dmqJfJgTCKT29k0FgJIcF617IE2ugynjH6WaHp5wQLUid7w
kILLydswR27xmKYySXtEE0k5b9XMLLKYvDcMH/EyyodkEuu2IoLjXmrVOJLyHcuwIWzeboCyOq6a
uBwUXTaaJSZ6CX9iedJFbyYMYZkgaByMNF+phU63Zbon4ZsFcNZ+J19GCPNiR6w6dIVCjMN9DbzD
2dIo5797t4yjB2E3/LWZY6t+ZpIlnUMUiiLZRM7ARm+2NBNjbmjRwWdz6ADRlCKNgvutJGzx1e8d
eTDaLN/aVa+LX01g8McaTiG6Rx9NJO2guXcfjPgCFlbrCuDfRkaM2dFOdRaxNJin8DHmIGOVth5X
HeAxJNbeRFO0qoB+85CoJIKnyDOUrPyMWePGy3udC1NeruYg76DKs/NEPkS5lN1IgnviAPkn/Hdw
88NgQKl/tZzMThY+sjd6E11R7ArJtnESxIqoVVlptjyLAiHnptcSeIqq0qvqWAcZMRa5zhBih3xX
jqe0ovegWmRre3w9ql9as3x/ZVIuFKskzE95rrfkwxHMvnSHEZSvYYzVuCeVM300ssFKV56n2e4p
09Arb0CMN+bFCFB8PTFbTiMmu61oNmOVZPlbpBk/pwjNNwq/SfwAVzF4d0wFykvp2KC/euI3/AXI
rcZbySIYCJO2R/1Nsxr91FllsFKiDn81NfcKcPsYBSuS6UooxG012Y8p49BipwWjBG6byA4lRmT5
L5lZGA1hyvmxEhlRBM6Qams1TlWNINye16PQ0ecObcRpyygqd9yluj7AsSS/ajFgZfM3lW6TYqQa
ukGdWcTuPVNoe0UKWRBchqJDW556BlQFN25Zy2rbL6EGEu20bOO0bDc2nrB6WUrEtrR9E6cn4tn3
eFgarwj7pUPiUbVoSluWOz/rxL2l54pgaqtVaII8ffw6FcGU7zhmaygQk54trLRati1Ip+ayFL2O
qYHgY1Z0u9E9lCR15G2J+KSUaRNo/igBJ8teepXPLJ9300T6n6U0zRjsMvsYIqzc08QuldXJXY4o
ZtfppGufMo4LG0OT/mPi6drGs4ucHAjNAX6bIq1obCP7lad1uFSel1xMpkenydNn+VM+hT86rHTG
c1H6HtHYsesv8yAizgDLHrcnapp6V4Dfv/gEWcOejSPPX7Yy9NbIlNDbjuksp9Zc33OWtHz/J3tn
si0nkq3pd6k5ueibQU3c8fb0/VFMWEdHEmB0BkZj8PT388y6tyTPUGqVj2sYigiEG2C297//xtm2
met9nU8pgspuK72NlgqC95C4dxqnv6uy7lzY1/kB2nF3i4Y62mm5MOCzjdTYS1dDpy90EuCenzkv
A2YjYuXZywPnqNqH7oTX49i3W8xukhKSPclmlQzhRZiL2EeIMo9k7taEqvvNdiyn6aDgRX/NSSrd
YlmUXwnCP24aa3kzLaKJ4QZ2A6TSOsD0VyF9XCo5PY1VAYlipm8iey0x+104AstBj4BOZwkqP0Vh
pNmaW2tc98ZYE/PQFfWGGZTU7FOm+/2kksI1ww8+AGPfTOWPt65c2kPmLSGhLCn0vXYIN4shC5L4
Orc3PkojYYtS/XSlKqvJNuEcpe62TJ0ouUWbEj7VRush7ACvsCCwbELIbd2mzwOfMUZqcYKWRXk/
Rx2ZtZUQ0XtXNSo7kjWdYrR9stJfI70T19PUOP2NDlX0OStv+C4puzYhUJVaVX0QbiThLVt4/sXB
6wU8NSUkc/KonA+E7ykf4/Fxgp0RQipLGkM+ENHW7jkjrOvZkccEATc7J+L421yP/V0kSjQUDQZs
8GO9e9ZQxGnlp7hAlxzUIq+fmI1Um8Uc/COaaPMrRA88nqKMX7+iZDDi6EQEceqeNDjyhDbziBIB
kLRzyw2xd5W9JkpIHApRVE95NpXbKZfZTZ62/cF2mUTZdoHjv9mXYlU26joqTrkTbFPhd79wHRyK
lMWWrXooIxrWWkFC4Sk4w2LWiS8d4yISk9eM/eVLUTrGPkVIsjaFX9x3drTkm0S52auJMGHv1brb
eFDNd56iTnCJtMsy9W1a5BQvfJ13Zi8gNIb2gwf1mpSbmqDOSnsbNmA7NlERMdOOlnrji6K+zWfL
OAQuPHZ/qsxPikF1rSl64sFkxwOaRODezaNzZ5HYmAWqPlo28Glik1jYh4Nc4c8Sequ653GvWzkW
r+7sobapo6y5DeyiuEOKjrSn6U72YymqB6R+WVRsMNdokWhQ+cPYsw4k4hmrZa4QysqcrrQeRiTu
xsYoCWGGGXDnJoX1hvDT2hitfrZL+VKWkJBPxNdqbHBoF4vwoPwm6naZ7eVo6tY5embySvv+Q4wR
2V7pt2AiUISQvpthCAo0OSonAmm+0WP24aVLQ98jmKu46Us+GR5pNJLvNVxe/Ha4C4HeYrMF04cY
fCtq175RmhjerNP70YvKG9sfnl24htuU+IB1g39pM2P1buG7trWnofwxQMZdUZltTgyzTWVkap0E
pwBayJkbF/9nclH6Q5RJkz+v/bUruuU2V7BrRYSfEGJm8UrG+Y9+IPi0K8svhucZR1T22AdWFFsB
Vk/jmL2VZv0RtaCPOU4HqEGmUyhiNb3qpvzKFnzDrn5fOa0ZixCu94C0DMLFKfh2rE+JoeX3bB7f
YPWJrVdPc8wpf7OIrN0UdkEmqQ+XGHHZsM08d1tjeQg8k+66roNFj7hvv+T6UxIzsfaBGVZYdhWk
3fRiA0xKwmJLIwIjLnbUEiA9zKIdMw+B9b9KbzUtyr4xrRn/6OSpGiSmyXm0nxqmNwZWprWkRCWN
syINUs2rsBXF9yiHJkhZCXwcoC6oTXd5L5SJPmFUwQ2u1HoPCvGg50ResXkihig9tVqq0XxmT3wR
M/mhmUijbQiTNTbRYoHlphHWzHBt8SgpezjJxI1GbinWlZ8Y8QzyjN118NFGnRcvwjjgVWOSxWOj
uWiCT7uw773aePJmrPYb0H8efmutI5G8ZqNprfgk4Oc3nn8fTHrvSHNrymDaj5KtNa+Vs1uMjliq
mQmVTqVxYFR2nClK9pYvIQl6lrtSvf+iZnM/phz6dttmxPYuPWhzYkZxA1QfF1YTHZaENMYJzlSj
ZiraxaxcrKVtTaNDLBtSnFMmyRLcpZV6GknzubWXcTnKFoh7oBi9FoiJiC515BZG2qvF8PPb6Ezd
wehM5zHgFHic+sI4FoKBJGhKgX+5Tp+ztq6farEsm7S0cTCWovvM8Q4OVobpu9jWjMubx+xph2yV
CsOtv866QMWEf1j6QXLUa8XJckdQLTFKNqkHZhWOV4QtpzdC+eHaBOPf4hNRxOnQtDDckrZn4p6+
z15QnUAEF+4IQ3gxG4Sx+RWUiSkz94WFLC+1u3d7Kh2SfC35qIgZiL0MenyN9A6utXgL0McgTKmI
Hp4wBr4FAqrvapI2+9ZwbsmRIaZ9ID8phpzjH/QkpnldDmGzFh11Pxxtk1eLUIRTlC3RfXdRKMhH
xxW9o4n1624zZQUlgBME5R1tc4TPs222hMm0FhhA6vgb2nNF4e+kJDcxGU9WzpzWCtwnt5r1wKTq
OcvVjTtVUJJlMx97SATrnhEo/N6ou+qz1L/VZuReNblQT+mkOI6wU1bpyvDn6pgVTfrVzfG+74cI
/2qwMz2sjRpZTbJ0wUGkwKDrxltmiyy5xl/3amGDnkZiA6goJbzNnHBNtxAtZs5Q23blSA82al39
VbbVAr2e8wTGcYsHT9wZLAK4LYP6o8eUrN3WrWnfmOgMjgSHT7yIuZM/jN4EB9p3c3tTZEPzPJoV
UVpke6O2S7KQMk5nAS1wqCZvZ0tNCiE5SXFAwOX+ZPiQkULVQNRmnFzfJYOW94WpSQ6YMy+if+Ct
3tBIuTqeEqONB3JMuu08+q8T9FaSiWWqjmbnt+/zSJTsWo8p0xRqNRy8ASo85KoyMFd9ReREaalw
2mF1a0sMiZEIJUOIrthr0ecEURFcz/CUP0Jr7D4QFQzQHMNo0+ICZ0i7nVfsX9ALRj+8TpRRHCjr
WIICo+OcMv1HPws3TmakvHXR5AcaQXo21HVT7JfeYhy6vLPEmk9MCH6JOZFJOIbfPbfIj7bOqy9h
2n2TKlAf/CxiItAsIMdJiYO2iGk5vaq85KEyiUC0vTUvonnXQ0m6r4w+uM4B7d9DEkg52Tl67ihe
sgOtuXszFZ7NnRrGLgBHf+g8fie8bNBRktGWcCCtsWSO65Pp7q06bAD3mWH1DtnISfmak1u6bWwt
vhAtojecy3rbpovrwRWO7Hthw0b3T2GPjRzTF6tyNNyiufTeG6Es9M6yibHkGR4NjUc4s3P5QRcJ
B8kaHlD0Ytjt93aMu1zHCluSuJHWhabciCeLodsxHBzvpciD+dnUIQqroUAB0Kf5GrBVk4VlEZps
2tVT1GjzSJSXgLhbLSthIsFcw9rzSCMDPSo2WF4lkPSabtnJEfFQASXhCFUljLPO9LsY5g/amCSj
QaHnJ34tWGppx+xZWSynKOBkrXCr7LzPaQwfc1uSSlUw3i+NWdK3RPeYFlSrxWlAPt0ItmpHBHpM
4U3WXx486UknbHFm+1UmHU1umwv/yorG6cEzfGbl7CHQWcQH8bjLyqnGcB3SuCIYS+Zqp1uPhj2S
2YAf+OLfZQtVQlCPmOv4fe2ucts2n9FME/e5tOMa6aTR7yJHJd+CTKm7BJrpMQjMr32HBUps+yR8
OFXlbCL0iNjgqHw/Cr/SV5E/Z9CvOpuFwKwMdcqrVHLfD964Lq16x4Sx3KO6Igom66M3zyo2qZju
JzbcW3wKdqY7XI+wZxtdMgD310gmyQzt+79mcsDWjq7tK5DbqV0brq9W2uNpQbcnZnsKU3JM3Jqc
WOENL1lo7UVrJl9ViMscaJP1jJXPRlS5XsMJlIhIQ7IEdoioycMFLgnUbZeaIfoTE9Brb9UjUUSI
hPqeVpSU0ZVbFoa5njrft9bFwpsQ49eV9Pe5ouRe2U0fRUcm3VUSW6XZk0WTOsSiNOaEMTxZSKq8
yxpTFbFyiqC6WjIJ1z93RPgj7bNxOjYDJqZL6AF1Ji0JK3jOLl1HH1gHV4OnEfbnxdtUkyKYk4ZU
RRNeLq6CveV8LQgO77GowudsHQ9OdZ2BWaH5PWptxDLXW6R0r+irD8Uyvatl9K/cxXXXxeCp67jO
J7XW+O+v+tH1Ea5Vd4pjlIEH8/J8Pk2ykxRhZY81cERLHIpoE2Tz97mPbhw7ueLVf62zcofjwXXX
IIs1jDrZJqpp4CxXFND6MWkdHLmxRk9s3F4qBRUntD8IV2tpVPx7EvTmtavdJ7VEB+ukPnFkZFAE
lQElTuLDpPY9OsDxijq9vM0q/2sjw53QoowzlGY7sxWPbWs8997AjlXcTGF1DXmmABmLlrc2wxar
SJGKW/mxUvW3mQxwkJZsuG7CaEuDxJhNIKhtenTusznURI1zorU4nCk2nI3Z4cHdDl1Kj0Ahb6bJ
yaFgfjdwMVyhtpfY74HPbevaVxO63+kzt1q5EuC9JuwOLTmUw+Q6KDv/KDzwP5fYjygH6ElMFpRB
/yoIqKOl9aZE9JTK1MZQIrVfU+WusaD3b0YCrB6HxkDc7MBSziv2FhKLig/IITmCmCyEaEn0SDGs
Sw/JxYaYX71cAZ6IN8DtZv5hFWaLSDERyWfj5H0aU6yq7HZS9BqrYrDc8aoDpR3onSNWfOYwnLdW
UKXfhCHzZRsQEj/cu3Ue9B+lM4g69mpoNFekQYNWrAhqgf9okOVLWqNnZUT5CbqiVVuZRCaZVNwS
u3ONtGJ6rDPj3gqHV2B8/LiFtXfhQ8bWlGUxpxz37oXPmUTqPSZBsDUHId8pfsJtak6vlIjFFgXs
fMA19TEwDDA71+xuSkNdZ2Pq3fvTXDq7dOlHE6pYS6BlxTG36tOheugQom21ho29GezJfAPC5Yuz
o8ldW0nmi31aJd218AjoavGU6gBqUvGYBvXp92X2XylLKQmIhJq29qHpPHqjahJ2KDc62qYyHGr6
dDiYmSAZdkKqtFclmMSqU3m7dyv/rbdnf74aCtKij1FfuS9mnnwHdB6JcdTBMZGQ1NflaNrt1krT
od5IGnr6pCAFyzWn99CUONGxGT4GzjBsU6eXB6k7j2dUplvgGXG7lMH4GNQdel80H1sFhXdd2N3n
XAkIzsiEsNHxe6aKhiF57gVyVyVNoGmz8MIdae7pXSn7Y1t2M/BuC6wvelWQe1M21W2e5s5qIkSA
D2Gs9sOgii+MlpddAHEpzpaJVGlVNnE5Nl/YH/XRoEfaV5xYWJukEF8Xq0+v8UqxfRIjGTAMTMnu
6jSNyNC1sIPJIDKvyo6gp2qc8+MSDXI7Vo53SPB5AnFKp2RdzYH/UgN/v5IEJrYyTNpNl1H4WmVF
0YER5rrF6WRHhhcHYFOSF4WbdjxiL17EIlIhL2g2HR1OuNh2agS1wQBuIQOGQkZVkhiQ2mlfbwSM
QMhHEjfafISCmYzVFyLuh6e21R+tblBzpYn3MDgRatN6Tp81/sNrXrHHstbltbPUKHFK0sex7O5J
ZoBlsVO6cr5N0JKPThbYvFW8usvIvzVzkN1JR+OxNPN6OxBi+0MhFruSdSM/cK8g3bQZ9bWhhs8R
APQhqYybIqiviMChAov6gmKwIX710WWT3poMQ+KyZ1QfVvRKhd/jdTA3dgALixrZirUlXlMLSyBA
UzJrRO8hvOUsvbXTJXjt89Mr3xYYmszZACpGBGwVgsTzq/N3XYN9zJQ9QBeRtbHK4jveC9Ym9/zs
4KrpeV60uZd+5z/kRkSOeb9E36akad9Q2BtXBt4tu6b0IiILfAdEAtBUyoBwHIOy8CroHP8rQcf6
ISgmE1NgI39hsuBtM+zPMSkmpTfMMKPoc9tfLfnQPUYJVkQcgO4PKGnhJszaeS2U58YEgU0HyqMw
rihVXj1k8bcoe+pVKHGEyaLG3WVIzeNe+qchQ18gWjtJT5BIvWejs+zGSDexU7kkuMqsuglIsrsu
rK54nMv2yR79bDf0vlh7+OVsfEfMK4MC768ac5E7nvb0GPqt8zwpUfDb7HB8GRnkuGtU0UZwi29F
jmtgDgDGJAoXo5EG/eQRVHKsL3Qejt18QhmnXe5kSfbDiNYsRtDc0f/RKMeuyGg2GgdZXTW7nY6F
M6pPk8ERYctd4t9OstXgNNKQX7VjlG+1HeW3HFE1uHxWfc6tbXeMNCP7UY6NSxZxJa0qroXGlJWw
aHHAbSCHKCfTjTdP/TYpkKxhNpDcleDDmwRF9sqzlHGICr8ZSGPN0RDZMnKujDadjNXE7KSKp9It
tqVu/QdZ6JkPKmhBIQP7Jud3V4cJN/8rPzWgvi1NUPMlhcOunq30hWPKiJHdE0XuMHudsax7ZaIx
P1rKRY1jRJxVVdi/CNKPD6Y/GDee44qtOKm9V20+hFvHPgWSEQ3LaTp/hfJLhxyQnlyDel5LOemV
M83Oziu7ZYsz24yEDg68DV0d+wa0iXaC/hnzIPsYLh7tRsLEtJaD9aRY9HVRGcHdiWe/CcTYbxl9
5nuX/JoV6jMG1yaxk3zBQTx01ZtGx/lp8pbn67kBIMsm6bJLBhggegsmOEmZ3tsNyfL+6G+sVox7
hnQAjHXiUCKmwx60xsdXpQzWdNWgomOUb6Eph2th4RkuYYrewKw0j+VS4epgR3iQ0D7FkVEUe1zP
ssOCFPsG80wArjEJH2BCLWs3GPFbzrPsBt5qEJcEpL2pzIR3GfrqBKGGzXsw+hFrP3xSV1lrRRzW
u/CUspj29nehRPhJe+n9ENncr8kw8GICmfs9vAteQn8IP7DamNmyh1cxBSjkwsxvEOEXelcmiNom
N3yGegsUG1ZfnCqwMPvR1S6f/W8MsjBPoM1baSQ6awIHXWiXFbQwgxQArz6Nmdpw14XN8D7gZbFt
GQxflTZl8dJz4DDdE8+ZoyMmqnB891XpVD8sQWQaIktjp3KvPChhUnR4yH5pTax6C//DWRf41qwp
d7rhoHFkfymBSZa4tSq0Qb7f7q0+me/nAWYL+dX92PIjhNq4EoB6Y2Uew49FdmWyHrEWOJA6Lv/S
vaqAcTBSzjdBb96MebcIylfEysRjjQvZjAusCD1NfGlW9l65uNv1SgVUiUOa3OUVZllON8wPHsDP
wUQ++yqLgR+Jj2G/bGjI8n7FAMBfVeRJmLGf0uT/ECIN0300hF66m0Jpccg2CaHkIFruuodefzU4
GE0T5ay/lZOKAJ4QMh9C3qNmPUGTh9A7zJxKOvxhmun8QqgpyauDR55oYp3m1b3rHnKDh4I5gTBx
6DCnZNO3ZfrRFBUgOuKlu9oNzAfszJJN10dFczX7RRr3qVweI39CYAEzTE8rixQQPguFI1YVlQEb
rGIS7+Q4Zq4cNWR7zSv67ndJ9omlgNzYTMdXDP8/siD7nAMLLHpOM3EfeCf3Tcfn6LbTwWBPJPko
F4Y+Tl3Y06TlHmZt82STHltEL7UrkmYdGI73pcbo7T7rKzVdyUy6x7FZ3KsE741VnlXBV6eqAWmr
1NtrQ8y087gM3UzsMAUMcne4stvO3pspo9a+TBlSOETb83ga/y1olbmmmJhSEtJU8mShgnx2nMK4
Nwv0SaScFP1qrgkEZ8ge4EmTpX28sHaEGRj1QOzdCQrSiED3VmOMgKv4BvEf8N83bIKHtIQVAIxX
RlddaGXrrpxwFMHrqn/LBanqDFOC6q5WqQKJnzHV8gsMtfbaanCDmqH1XlmyXnB4CGOSFkE9QS53
YQ5ysnORe9kryVTX2SyFgZ69tVXxGohTVZWepn30NcEeqyagV98eSchLDbU2Q5vH5s++TT00Dvgp
WP4SFmuTQefOHcQdGuB5g2UHdrRpSKBwspww7kzi9hJR4RKzbi0r1VbhwxKlQ3oLAmZcqcDqRgBX
z3kapjTf2VXVUd7neBsP1VA9KwykEuy93GwLDKnjRtGxsdekMlhxIkfLHfwAPvS89/EbDqOTSCzA
0UHmJhYqKCH0y4ghz0hjQ3QpYwriRQLbKecdkmvBZLxO62OfMGVcVdWMoFiV0dOIic86w/zVXXUW
W1QcLhxqks1GxaaC4c9wnqFIijiuwRmw2zpZHVqP42APX426yx+E9oMZQRj8KYrAPvBW8+Tkd01O
PaSKZsGgEfIUEviRQXmX1DYpr22/YAA0SmxEFwhdwmZYoLVaHg084/d+hE3TysMUOFuPcz1BvjHt
HdkB/sGmcZq2pePjUtQ4bQxXiK+M7Im+ADboU3r0Ib9VeESuzDZPdqro+V2ITcka7t+KafK+VJH2
0WkEE22YkaV7SpXlCiNZcgDdMlv8WAw6x1g6qnu+BFCT1Fns98WaxWaxnZvQAFjjta/XxeThtkFH
QyfKWQLoMQbthlEKds9QXOa18p1HvyIevua3vOJ3U2Kt7NHmRALOSWPND5W5ZNtlcr5VuY9AusGu
gYmliqVW2Xbg7XSy8EmEVrLX8wh+48DGkku/xab7M9Am3YCsnjx/zl8kxe6DcBjJmZYzPNrEhFRw
tvyAarBqjXy3pOU0H2l4GVUYzeDrY5UyRdrQB4Dwrcayx7lg5Y8uHIyupijYR9qDoITLB9SVMhxz
K85bzFYfJwuuPsPENnCRfzfG9KKnbi7e/vUnVTYDd1mqMOuXNDLb8d6FTd1gmUe5CX7YlvCHTl4e
3cYYFTRUo8RMZl0UOiJ8EdXYd1y5JHtGkpx845cK2PwgT5woK29Fc5w9vseVRknh78yZXXk1KLfV
f/FtO+1XI9Mwg/zAQFZuF+gXMqPK9IvBx6JuDcZDej2pGpW4HBU73YJQNbn6F5+kjETg7tVARRAH
uoWNMZqlYrJgeaIe8xUDLZ/DoqBxfLRE0VJ51glOjs4/yUim9sd6V6Uyg7x2oudtaiuERUZ2W8cj
iPQ8HAwGy+1dxZlk3xGSmzFLG4SN9Yzhc2i1PcsAPckEgw4rzWu72CdkPK1hmivfXCXMhq6n3vM+
GwpyMA9LR/vUMdhF06gP+Ofg1plkxZhE9gOunkSermAt2oRmdeZj5nNCwhDLJlx6MHzE9aBNP62y
n57pJm96pioMgoZCTJuu821ochlOvo6qzXeZ29Gjwu4CYxLOvoSy5bnJm+LgelS4GENmt5bS+drI
KK9DmZffpSbmiBrW6sfV1FCOVylZm/mIdylsAPcDu5fia0Nl+zJUOS26svFqWKc14xHmYov7dSJc
FxOjpLxzAzel5JvFVSHs6dYfq5lxfa/fUlQvMgmtAbEcn8eK4We9bwfjMWuK+8XwGfcHlmjR9HYL
yC36k1fUZO99BTicu7q9HnsQYZIznbs+MdgfZwtkSHTvaA+SXTBW4fPkjG5sBGPxPGPV+cqw297Q
dLowUgK5z6kq/0KASviNT+XSS4s8VXZOdW33IRwm28+PeW40NxVC5jhvosciC4jNxdgqDnXffQGh
/SiHobpq8Se5Lvmyv+Dd/hBS2WGg4L6rJF3SjUuNt1aLTU5wgafRpKHH+aQtxMtCkWYOJ/Q6kld+
KawYtRgWFdh4XwvMytaZGSkzNhpD/0v2//+lLc+z/P6//9dng5ixmx+/p3lT/yJT8SB4/17a8pp/
7+uP6t/+j/8WtkSIVCILARKzJXw74XT/n9w90/6HhZAQcQskcjj0EK//W9ji/MMhiA9lC/WKh9oR
8jN2dKdIvvAfGEdCO3cJeEDVBE71/yJs+VUpYCCfCJCN/JuDge84YDNEw+Oc68dzAFTj/EEe8bsr
n3Hjde5bXSnL6Zj106dTFJ901X9gwf/u0mdSLim0AZWq1sdeBMtp6PxImOn4B9r5by5+LtCPcFgs
dSmmY+BlVayb6q7E1W/704vxN3qd3138jEgOflSQaQZ85wXDdQT0tF7K6E88/d9d/MTf/8mMg6a3
pOvjzsPGT7ZU6PWmiaI6vuzWz+QVuu4xp7TViKsmcw0RMt8zZ0YPl139JC766d7TPBN9yEM80sSN
G18S8REV83ThvZ9W7Kerz8mc+8niD8cilNT85SaLgj880V9VCv/zAf1TO/vTpaciJ+W0mAE+7ca0
9zDRFclFWDq0H/24LHo9zAkMPyMZDdIDTv6KFy3YuQjZnvvO7rukP4KfU8DZDmHyw3zZep1nWvpl
YpVz4vZHf8zz+6qq2pvOc/8gZD4t+v8VVfzPillnGwOdP9ChXQ8MfKObpDObY1Gk+g9GJL+7+NnW
EMJWH/zB7I9GpSPw62x4Nozqsi3NPlOi6HARup7hQzBz/J55TAsa9e2ix2mfLYptVwyBKweqhSUx
LwPlLQ8g/un0hzC9363L6c9/ek3DYexEFWXDEb4cc/G+aXfWkP3JWOQ3Vz9XwBF/CgGwlywMiS3K
8jdKj88XLcw/U3p+unFrsIY6sILh2AZEgkCR7Op7l/HYhetytiFD9jCDoW2H45BK8Yg5s7ufEThe
+JGe7cgpk9LMpN86ti1sBVX7KSjl8nDZypxtyFIuGJ+m3HqHHK6N58SSX4ldLz7+8+VPl/m7z/Rs
R86CCdzSZIOxU4PRoFFOyZHZfPXYLhEUnMTLzcN//pt+8/aYJ3HhT48YipwTKA9ulQ955coKazLI
Z7Tol1397AnnqKPAE53+WMskx1tU5PmdzmG2xJdd/+wZT3OYTMpkx6lVZ28GQUwnniv/EpP/Npzz
d0tz9oxLIwoASqv+KMlm/mIY1vxOh2r/4ez63dXPHjG9GCLmgkcMq4YJUoTfZ163f/BCOf3+v3l/
zh1g7LKdJYC9OorOm360pWdf1XIJ7g0GN1BQh2Q+6YMc76KVwjH815fIzOxurjoCzFoDXkeJL+XQ
lS+XPGL7PMLNTdM0W4KZYFbRbn1iMPBavujt+bd4IVgGNsZ+ujsutXojK3hj9Op42V2fHSmNlA1Q
HHfdZxaequVOdH9yQvn7Fwetzq+L7WWymBPP6o+OtL9NxXzNpPKiu3ZM59dLIwlpFe44wxE11yHT
2Q+9iOjCreDs/O5yO4XfT1mDB/+VE4XPri2fLlls51xpPQ2T6KQM+2M0ZtfCHA9zle4uu/TZYqNV
qrl2SvHqM0avBuOLBwx60ZLY0dnemwVRMyIe7iHgQjxaMEDDLMSWb5fcOlnYvz7MwUpK3Qt4qRhG
zgnikKZYX3bls13Xsxnzmr3dHQ3hrgo1kUAZXPhJnu25tRU4doab+JFx5R1o8EsTWhc9SsTEv66H
BhwwhFy4695oVpXpP2e6vawjQBj+68WZqBTGUObd0Sq8Na4ikA0uXJJzOyv0FwlEt7o7pkHzEVn9
Y4tQ8LI3MDx7krKbSUhKJV6qmRtsgAvb3ZARuHjRexKePUyJD1DWahbF8dq1Cz8AzPWibsAOzx4m
vLsQpk/RHT1ZBzGo8zciOH5cdttnp5mHPWtPNhfP0nH+yubmQTTdRYc+2c2/viYNTBa/gGN9ZG1W
Sfo9ghR+2U2fba8SqjFu+ax1ZhAR4XwCFlz4FM+OslAFaU0IeHdkiPUtGzJ415P6etldn22v86Q7
MThNB/kcjXJfDd8Ty71slwrOPsmQkK68JTT9GMz2rg+sTVGOl20l55YEvpIWiGLZHZvJvB87/50M
uuEPt336OP69dANf/PUVkSFukDLgeNdIU8zV0JZ4GhLF2H6vKturoO6E3UX9OpP7X/+qEL8aHA+8
7hgFKVM8iF8RPtiJ9v/wU35TqZybgszERGnT4vrjrG88Zf8V2N7jRS9OcPb9R2kxM6nj4SrJRDaS
JD4Yhmtd9jEFZwuTqsbsdW9xVET1wQ/V3Tyqi+BTTJZ+XfNpgXMcVRxwy3zS21RTgVRokBeu+Nku
0AgNhweBynEmVhYz7ZWDe/5lK362DVQ4v6QLovIjQhZGihFOZkZjv1528bN9gEJoUP7AvhiG4Vrp
J4qs+KIrn4dHErlgFFHHlTvoOeQ9rprgDxnTv3m7z435UnNEqgbdHiWwD9PeD56bEi7Cf77t03v8
N7uAf7YLmFC1U19P6phYePSuAum00WPt117zmgxe8PKf/5bf/AT3/GVsuimBYNQewwqldpWzvzOG
/sNP+M3F/dMG9xOyEHVtH/iClRc4I8MixQ4jufChnn39dgaZCzpaexRjG48aawGK0IuW5NxDucDP
k9I2bI+m+qagDQtx2Svun621uaBRahbu2VXVdetCrSOM/MKlPvvsocUQWNcELHWdEY4wIs4vxIX1
57kHb42Va4NpI+c/2uF9i9YlnhthX3aUnqcPDxEWDdgk8wrWATJIZ1UwsL3oUXpnBQB8Wj1lDSsO
g3I7tBBCdXK47NJnvRWL22NNzrff1x5UFefaos+67NJnX34B12EiqIYFgbWJ/DIy/2SD/ZsP8tyX
10INBfOBpUaaFssw3BIfd9m5451/kIGTOugR2qNToVrX0Qpg98JLn37NT9uIObDdoW0gX7AsYqII
V0FqXXjps0+yxbAANT0viMPZMNjlNcT0C1+Qsy8yR0BRC99pj8Yi7EeYPfOqc4R94dXPzmKL4dzJ
HpG9xEHCZnXBs4r+hAGd3rO/OXm886MY/tOC4KXncyd2ausODIpmbTkS59gg+jYusGzX2nQrddnm
9U87558ecLckWYFmkm/Jt+LJVV8TC3+Liz6mf7MpTFrSJuepOxawZv+LszNpshPXtvAvIkI0AjTl
tJx02um0092EcJVthBCNBAjBr3/r3Dep1HVdR2hQERUe6CiFtpqttb912qscFomoGvJbuxInVBW4
G6nOG1h92u3W5aqUwMX4ddzZPAFLBXES4uF7Zd97AjNn1qR/8I/4l2UgcWK10w1Q5m2I8YaRTIrq
AJSDnP167c56jfLHgLXqFgJwf2ANyhBh9Eb91vPEmfWoHVVV3I3qRoHKP9iMbgXQV57f0pn2ybJb
m3HMwgFFPpRhuqe26/y+ZuzsRLjstxE4ILhoSVAnUWmqdQiH6gEoeq+Bv3Nb/7lILtCUJqLDQQ5X
l4NCodUIG0m/pp1JHlRTBrsCzERosQ54sXialfFbxmJnklfLKOoNbj8YFvUgLGqgKTn59dqZ5CjJ
BmdnxkycAnJkaX0Gqf+9X9POhmSDELJrkM5uK53koR4lLCJGGfV/+zXvbEoCYgx4p2+QSnRN+Gw5
tdcJlb0//Vp3IjSHGWPHhcKZSEQ/heaoQ4Vezq9tJz63fU6jBdVzt3aqvqeBfjs1i2/bTng2XAYD
RL/qJjX7CRrWYYyADfLqtys6ImYBiS/FBx0CUkUnZuEsf7RApxm/GRM50QnG24r6KSxcLYAFRWhg
tTsJv+lyZzn/M/IBQwcsY0AMoXz47d5VJWqKvbQiSNa+bhqKWVlzcPdgORZ91jS/LeZPR/P7wveb
Q0bkhCeP2zSoRo1buQTX632oZiXOeRxgvnRLiLJXxXf6CaVRGZg/dJyTI49hG+75hzkRDLVBLHM5
qFuzql8ohIQZYqb8xFSRq0kKhNAzFM73ZwbWHPoxLPmeeN7FXBFMzoKVRXpWt05tn2DK9QnHsy9+
UeBEr4gj25kRqSM27OSXaVaoXPUAko1f804Am33a4kktOMZnqL4iOD12M+olvRp3dSrVNMK1GqDR
2zbxJ1ONXzlB1b1f207wEsiYeD9isuR5el2q/gWQJL8MUujEbgpZn5rxRHKzcX+CRyfKqaZnv147
sTsHewNfsh7DHQMOBhdIWZjFM0fyHx+qf5zYIckHXE7fT48EFu84xNypDH79dkJzGmspWkB+biis
+RKZ7AxzbL+od0V7bIGxfRCuOK3XgA3RFbiGns+e/Y5er5USmW6IsDIcH6P6CWUbjzDJ9MvSu5I9
mUwTcKCIHJRoAN69gO/RhOQvv/F2whLnmKTf71dgxoZvkinUSMJ8GmWXXs276iIUB9Bs7ZFyQInL
+6ZKC5gs+R0eXRutRkUhUEY4ESQhasv0FKOgOfETK0TEicwkrNIE2EUcH+MVBTcp/dmlIMj4DYoT
mwCuzksMrsEtytrnKraP/dj6zRXi7Kt3a86+ztC01c1trHBYn+pnv147kSlzbVJkcEfAJ6pPoDE9
Ryb2bNo58sK6KF5nlLYAtiTeAMv3qc/Bj/HrdvQ6MO0Eu6t4QdRTo39gDXijut7vLO3KTiZA+IBL
Q8zPFhaZQf3Q5ePZr9dOWA7NlGd2RhIw3dtTJru3sIX/4NN06IpO7D4BLYPC/BsR8w+rs7dAafnt
lUBhvx7sObe0YTu6nQBGAY+Ft1CVe31H+MW+bjqYZ46UJSISlTvvs5E/AxF99RsRJx7zcYujHWDk
W7yQF56QN3vqF4/AU73u9cAMiXfTjbdMkRdFAsBLIxSp+vXbicjZRmCq3zc0VK+Aho3G5xXQQb/G
nZikFFxEWCrhzoL62RNqzNmXIFsnr8MmMBGvxyUEkiVLNPYFmlQXoJbfcbyI+nXcOceCSQqBcq3G
mw3qr8BFA0UsvfTKqAt63WtDrYmB0cWA06kpRB/YojYglnl13JUQJaNNZ8MjnE8CJg9LvzCYRad+
c9wVEeH8EMaNoOMtXfoP+cw+ztx+9eu3E5kcSxNwkrj2wxBrOoBZfQQj608eJ/e5/N8XxdCVEGVL
JPJ6xTQEfxK+uqyFdUE3n/x67kRnFoA11N/zt4Hlp6mNgDYMPT+mE5sCdUxboJGQA6t4g/uKgVs0
gQrKr+NOcK7VvIJQtKlb1cqpoJY9KTX5pVpgtfd6lvcTyG5VjeVwWWJUnoA/0zTET5QTuqYtKbiF
O9D6OKBM9lwn4kXXk9/G5vrxmrbtQTbBKSJNOJB6WfohrI2XagNVgq/HpA6jNKULbjxiRX27XLv9
lJBZ+a21rpyoAVmrglf6eGsQNyvhf9MV3HyvqeLKiUDuFXLn0IVhhwvhx9TyGsCHuhr/lMr5lwh1
RT7MRnDCHBPQ1Ct1yTbzEVQZr5cKVH68HvW14/O9iB/xCeZQMXM4GAV3+LPfyDghyiXN9grbxY0r
+oaSuIThkGfTTnxC+QBmkkS5mx1igHhH/qMxHfdbtVxLngrgxnTOLM4UWp6mwDxtIE/7DYmzd4Jo
opI5gcbH6CgoOBi7h2CjXtkO2Ce9/pp7ZuYAMA4cPKV4k+/6reTC6y4I8+vXTSOhDTCYYvccDUBa
IOc/DKgN94ug/9L5pPAcGEcstsu8iGMm1dMOo3q/meLqfDTZqdyIQHVDFiOpNzxHJPju9TFd/U28
LUGsUqzjSYIUTRY0QDDh2diz405sStbvpuX3vTNOzrqdX0xGX/w67gQmrtwolYZ/5k01gKSMWalW
9cmvaTcwoyjqIWPVtyqGuwBo2K3J/cIydbZNoEJgQ5TgxUl2UDvmKwnP/Qo7Tb+OO5HJgpGtRK7j
bYmCC8T3P+cg++zXtBOXVnfp0MHc+ybmEGVyYEkI6zcmrgJHzgqllHONvOycDQfL4d8FT2y/aUKd
y2YIgxo7R5jfgIWA/wWfojrx2+6pc6TVG8kroN+RFYu7I1iTzzBn97ueuCKcSAkVQa2GA1DG5V8x
7+gJYKnWs3X6eiEMqwkkOdhy3eJ8D89dpt7CApv67Q7UiUuUoANnb3DQr6P3LOKXZJKeLTthmSUL
A4oO63erxvUKRNlapAP9k2Hgv5xQqBOZrA63Vo+YKCwFHtDsD3C7unjFzh1R8c/Xt0quSugME2Wn
MLqIyHsG1zW/pp2w3HvgXkf09MbE8Mva9gxDnGevpl3FTTfQnMYGC2wmxvE879N+aXVn/K6aruam
ptEIJxW8amhL34RjcBtl/dGv405cNoxDIagg0oBTbQHW/2WDb4Bf06nzJYkRWT0hcjQHKxDWMghP
v63SFdxgD+6j3WKS1CkMOEjwUBG/JdAV8KMeoO5HwHhvWzODrhWOsF9Nas9uO0HJwnyYxx7hvnNy
GGL5JiF/kk/ev9dvbvWJE5HIEkrUeOH5d1csTb51UJZ+g+3YpM/EtHS/MlgMPG0wj9N/+Fvue8Jv
ftB9lAVkvc+QomhvA/4IfoD9RP3G1po97GukIGsxcnhGjUXVwJpmkH6LsftYC0OxKNwajXPMMIsv
SbpvfbG3SnjOWHftiW2VVw0+PlxKn4BufBzCwa/nrl03vxuCggU83voBFC4oGL9JOk5Hr0hzxVBV
Aju/PcRDQpZWAPnJt3G2eT1/hK4MCtvfUg0T+j1NGgg9uFeyuPeTiYDv93qFyOZmkVRjvOel+dWb
+GVWoKT97zG578+/mZ+uEqqGh9G6AuV7GwGckn2qn00s0s/VtvptVLFzMEAxSxcxm404rvegzM7D
d2HEnzJG/xLOsXMwQG6kAXwdaX+geTHFYzn/HJshAuYRlDawxVoVPAGH67nqxc7C1FRai8FAIRWL
6XO4RY/ZMvtleGNnYYIRzlgz8ItBD4drV9BpWfSN8SsrCmMnYodGNxXIrOoGI9b4FydkgZxpXTxT
9rFzYoBvBp5zkLMHqG/ZXuCVIr7GGgah/3uK3j/mb6aoq5KKpUp1FvYYmjUdyigEYxJuR+uTX+v3
hfsfkgIbjFbuBg+XwOL3eExj3cFE0+qXH3BFUnuLSrQZ6NcbN+DKM3j/xMZvyXFFUgzJjDUNkXXE
y7aA+UOiDFxg+f6HHf4/iqjfDbsTuD2FjUDfsOG2LnMI+hxvt7cAzermaK2Bh3CewewI+WX1rHlI
Xnox2wBHoy77Aefz9oHPcSbgsDYD8JrUwUsex8oWFOeG983cDl/bXGoNWiCxP+aABuMZG/1UvQlx
HH8w8MgLCjOa6i4vBxbR71M7qwV8ssakC/ceGUn1oNX4KAbml2JyQT7g5MJaWBpW4lz4k7PxMAzB
3369doJLsqHXrEXTsOyDTl3vflutK10CsmoG0hnt1oC353CRnmXzh0PPv0Rs6MSUqcImnXAhLIng
+fv7bvUB16vum9eAuOKlHhZxrE7RulbiaLcaXjE//Fp2juJh3WoJm2IMNelg6PyQw/fIr2UnmCqx
jiyt4GoHq7KAyEMGwzW/lp1JHfGURHZCyzQeT9uUgxaqPGeIs92tcU/VMqDpkIkzLA+PSCz7bXcu
aoyPcFKGtxLGgy71oa7xepzv3XryGxNnu6Pb1NRRpFgJH9jwSEz/ZPrcM8UeOvEoKiDeYfyNSRLo
IqNwp+r9PqWrWao5+MsWdWNl1sdHkHXhxvLRa0BcyRLddURhY4Uv2YoDUBcFW7/6teycTYWwaw4/
mRQmrFSCYT+JQ9hXnkID4gRkAkarhKlpBm0xmY75Ap+VnVvptzm7miVoxKs6YDotBaXNQ0YpP/W7
av6wgf7LIuiSkCzNAtjtjGnJ5rh9jAZZfYQHi+cUd4E5TAVRAqsiWuZrVxganpWI/KIHhNFXJyIB
FLvdjaFlSMwxGr6B++93cXR1S7B0yNcpnNNyBml9qH7Aos8zdJyghMkFiYGdQcszG491Ej4LkPG9
koTEFS6B8iVbXSW0FKt5B/vEx2n1ezomrm5pi3ehwprSkihegyBWdUAnp37HfuJKl+oe7hp0X2H+
TeMPcLF90hN99ol70IheT5IwR2UIAQ29xNmkhDfxTSde51riKpdggD3mUEdQLN4bjFymZblWEqYx
fv12tksdZSKEwIWWWFf4OQvIfJyHjnspfYmLDJs2EU+mQ+gYmKPiWflGZz9BF3GFS+sKrSLtF1rC
kvFYBQw4a6+FCiji15+yTpQId3Ctyy3Mu1MuFnJiYeKnTyaudAkWSaxqF7Ser3Q8wXY+PhCcsvw+
pytdCpA8nSIQ/kuUK70ZFvEZ/hdeuwNxhUtzwhM+dYj6acnFd1yv4PK6TiKY/FYVV2Ow8ZGiTny3
JRvIlU/RAT5+Xgc34lJE9ipoE11ZW6YK7LB1Yx9RUui1hqMW9PVs6Xcd5nW42NJSWDmMLexm5yob
vLJFxMVCtfOqABEN8T3HkV9g+Qeb8zn0m+iupGvnedoQHtASiPpnUfXzIelTz4XF5ULl0kB7EaHx
oVbwfobKDRY7sAP0WrZyZ9liKh1EGOa0hFMq6C2JqgLoUmBQ61clQ1w+FIpQ4eXHdVJ2+3g0MISN
YBbl1/fo9YyRQ5grMkhSTjBnDsOqjNfIb6K7oq4NgvMV9SZ3lwFUn1px4BHzOgURV9Q1goknYT9D
ShWoD2MkP6ou8FIXEVfT1cF3tB252cuoiz6B+gHkXLv6TRRX0ZXGZoQdT76VoHQbOM2xz2tm33t9
SFfR1Xba7KrjO3wNKxkhAdSYj1Pb+bEFYBD6ep70rbBRLDKsWkv6mPbdaWLE65ZCXOUSyiAZ6GTC
lgvJimWWp55Xnsu4s3vCCDCcsHGuZQ97kQIvj22ht+SL34g7x9ohxXMRadhaog4aKiD6OCx+FfPE
VS5V0TjzfQqWEkntYzbxss0Sv0Xc1S0to1ymxnBTNhM8i5KoCOiT13i4oqUBrDmbhdUCf3B7Enl1
NtVPv5adySeSbeTDkiyYIev6nNKMXvMx9qvqISl9PbXlEHc25mQpDXy0jhyQglO8+gEEiAsOQmF/
HDXCLKVc6bGj4WPtWepEXHRQKhLb5ENtyjFe3k7LcIQSzW8RdFVLJlZ1QtVgStVNsoBTRAljwF9+
H9OJSbVaJeF1t5ScZuWqg2MNV0+/pp2IzJnJAZTGDLQJQAey3/ozJ3Pgd+Z0ZUvUinDWJFwgPIvN
KWAMTlRsDo9efXd1S50SIAMTu5RNHzzvYj03bfqXX9NOGigD7MBSArPeMGjLKurf57v85Ne0E5lb
gnKnhs5LCcLUUxWxT1HvJ8MnLjwIBE+z4AqxlGMrL7DKumaerBPiSpYmWEvaNUCvZUTqos9g3Sez
v/1GxDmCh1JUKAAblzJKv8Be+hT2jd+hxxUs9bOcaZ7Cni9CJfzeLRdF/0T3uX+u/35OIq5gKeol
nB6XdSmzYdzgxd7prDmZSkdfazwKp0U2JcIvz0RckpCdV0JgK4zFPG4eItAy5zHwO1+5CiaxJIwD
djDDPnY8VCglIDrybNp5Nan2eNyiIZnLTazVy0TG5k3VZX6gFuIig+ABmmETCuYy7jgpgAzOHmI7
bH5bfuIEacaNWARtsOL2d24CO7Z147fiuiKmmCT5GgPfXa5zeonZ9AbAxrNXILkqpgHvlICwB1O5
wyUt09V1bDO/S48LONxbPILFK5/L9FtuTvHg2Wz0+iCRpVawEWaQZWiCu4MzzNuqF7/BcDZNlgms
fkhvlEuQAdIirkD7/Ell8vtcOHFlPXFiDeESo9Fkc/WwIoquQSomv13T1fV0Nh1XuBNNpRb0Jd7y
rujZtPhFpavsgZeVIlDKz2UdQJ+1aNgucj373V9dZQ90BvBhF+FU5qw7iyy7Ckv9UpGusIfzTDSm
7uZyD+UHEekjldYzWeBqegIbw+EB1k1lZyK4E4ffhiX0zBe6kp50znUu5DyV0fCT2vbYssbv+OOq
d6hcVFTNGOxq2A+QM5yBNPHbN131zrpt0ajvExpuk+s1XVp9ojmcFP93ZN4PUb/ZOl31Dgv6cMkA
Y8DWKeLbCsXydzV2tIamr1HJaQ6mOixiBeqx35x3RYvrZFcxAl5bdkGgj3rQMGeWflRv4oqFyAan
ATONU8lrshdjvqgDjKe8dBhgbb1eH7tZJUEOw+KyD/bxPKZiPGZ91/vdWVycUhvMtks15iZMlMgb
GWY4AsCc1m9+ulohjiJzDiWqLlkIVz7edV/oLP2wZMRVC9E+AqQdds/lwLK3vXjf1OmH/z07/2Vt
d4lKtVVzgmIfXcYtfD9Z/KPlg1/6I7r/5D+0WTNvrO4FmtYD6p+wEhfpuvjVJxJXJLvKcGj2MdFl
GIJ/I8mbeRr8NiRXDRTncb7CsVaX+ZYfSVYVfef3Ig5D+tdDsjICVFLS6bIZqvM+/oxI5beGuXog
YnNgsAlYkmEUHwEMOOSz5z3L1QOlexPxAAimUsMVdmEWfrG934HIFQNt3dCiPGlXZTfU9Zd8tc3T
DkPzv7zm9t28858TkA08r+CHpcoaDBYqq6KznkciF2WUzxvvlxZNrzmfj+22iEM2jtZvBoZO5MCe
OAAHFq2rUFzaYblCRu33AOTSjIDuq2tWyw57XTQfYZLUX/kCya3fiDsH3PFebxbvfV2GUAPhKPc+
Hz0f9FycUbN2tKmIFZCqhFDWVr1cP3XwjfdDERNXGITlpKomjvbNvIZHtbfflkB6ZhBdbVDC8xgI
/IBezcRu8xYXGYCBXkPuioN40+3aJE12HYLluEYWrgYSTCO/xp3E0AYGyRKMSXpNprjYoTxKQ7/Y
dLVBZG4SpZrGXFVjknPO6/0yb7nx24xdbRDEkTqraW2ubZC+CTg/MTP6JbFdYdCQTyGdkcS+wukR
lvWaPUZV4/lQ6OqC5LpOEaSd5tro7aOGC0kxBszz3O8qg1jQISsx3QdlqeEcl+UloN6+PXfunzHc
rpLVsuXKagBZ82hND+i/XxKBONtmV3ETSJuh8ar6AHTN52r1OROmzBUH6W7sp62PzTWQ4yEU/JiZ
zCcw0bSTEAq52gK+RgtuhTCmj3Log757RCVadqJy0WFnknQzV0LFVxl057XVnuPhbJnYJDfNh9Vc
qbIPo2nObPei/6HX9PVuPOIZL+JcmasRXXVmdRAWJhkinwszWne2TNiKhAJPHOaqbXZURLxUu1fB
MJqOX3fcdC3yKmox13kOH6O6Brw3Cr2e19G4s2PieGxkvxhMQKre4lMPyDZrn6UKbTsxmfWkGRRv
zXWd9gN+6BJnxnOeOBE5adLSpsXH3DsSFFk0nAK6e6VSU/ZfsiAjqlERaa7DhGeOrd3TE0DyP7yC
xxUGwd3B0AX1yNfBqsvepQUGyWfXQb+duCT5PCBPjqYz2h7k1BzG2su5BE07cVnpcFNZi6at3c/M
3CEbzO9TutIXvSgCsDgiB0auczH04iUnWvgcINBvJywVyqKotr259oIcaLyc+tTrTIWmnbAUlNQm
xH9Xtla/8Hh14Cr96TdHnKBsEib2fkbgxHtyHshgihzZds8hcaKy77ZJC8HNtRvEh6j9awgyH1k+
RsQJStUPLJoGDHZMLPYEeqnV7HOwT5kreiHAwQ5ixWA3E4A3kl9Q1+Nz2UHTzj45JICAhXhKhg17
X6Rw1EjB1/D6jq7kRYeIlLYT5lo3+7HNynkc/DZ3V+0iIzNEJgiWq+VwFF94AaNin2cNjIezTxKl
N0V6rH713bG2yVHtvPtZl6BxJx5ZLdI2rNFvxvRfcqcfjNyE52g7AZlJEkAnj7Z5/GYJ8wPZd8+W
nXiUId9TgovCdRm3Yqt+jvlnvwnixOJc85TOFhMEepojlNzFKpXfZuBii8iYcj31+XJVlqaAgUCQ
N7dT4Ne6q//heZvWy/24PYXhcoQ45XNipPUbblcBdL9gZ6tG16d4u4x2u6yDF4EuZa4EKMyiyGbw
PbvihVcVwx0dw2rPoHTJRVOTVUhuxMtVJy07LN2u3lu2Tn84Tf0n+/JfiXz03QlMNu+4Lg1kuhIk
TcmVbFwHb/nIlupAQyOrD1KEIscrpF75BcwGDb8buhp90cwO4iJJ1yQF2Zht3/LdqrWBIaZMvFKL
KXPZM1RivzKrnK5jWAE1F4a/YEf2l1eYuPAZ0wa06mA+eN3H7mtCa4FMsZe7FPrtjKoZ4oRnUTtd
86m5NjJvilB5ycLQtrPa7Xun2hw68Ks1Y1QoZbYCMMvcL0yos94NpG7sHjb3EW/bIsvie4Hs7kX/
QN+dNW8xaphmhTFfEItFHVbDYc7pL78P6qx7i6gMANXoekX5FzKvZayDi1/TziHERM3OTVKh31F9
TGx8ZZlXxVfKXPXG3M3dmk6YKlE4JAd4+oSHvfV6uUR0O3OlMjTFAcRO11DGD1TYI8hwfocFV4eX
G5JrwSY0zdaoWGlQtkA1eO4EzjxpupqaJlina0uWkxX4AYCavTBzGBRnnqR1vPCu0tO17vvuSM3W
nVamY7/zquvhV1UZ6aCZu18iM4WrR5esNWrK58rvZuPq8YToeBuSHr3Hly0bofgbNq+p593GFeQt
bK3htYsgUuYFHLTHdhF+yQwXhUTWUdIGU+RazcPXwdZP+AZ/WMrvy+pvNjFXSGTWNKrzXCIrxZL+
AXSh/raweCOoK52yb15LgCsnClEIR2ZCsaT3WV6s/fR3ZUavlDQWAWe/iBv4vcoxwnyn4hJNX22f
+0WSqyfC7h6ggBQtE7bVBxGTA4Gzid9m4SqK6nkMx35H4zxTj5WSeHpRPq/mGBFnBUhtOwwUVdPX
NBmDY5e274K68kw8uOZpXZpEmqzxdJV3DQHqvr91Tet5inWFRXO87roZk+m6ieYx0d1Bz9IvhFxV
UaXAlsniEHOwbhokSnl1AMrNy3swZa6siOt42IcQo5KP87Xn8RF3ep8HOjTtJJHSIRBdAFHRlTXy
UqX9Ie9SH70SmnaSSGSwTboB2wZjsAB1FKbgjdfbApp2opLaKZeAc2Ca2LCAYiNPv3utJa6gKEq1
anWAhg2cnx6DmjXFJFIvvBG67RzhBFtyEkfLdM2qbq2P86j6uhj5iLo7v+47sRmB7pmDS3j/muNh
pMtLHHvV8KLvzt7M6Ki2RuHAIm0XHSNur+vCuN9y5cp8lM5GWC/jyNLJ5LLOrOCM+E1wV+QThBIl
ThJNxzK7IYVy5KOXRWXKXIVPBbjIbmKDCR4w/thWHcZc4mnU61u6Cp+7bBt4T9Jfk7gObzxY+LnL
59wvOF2Jz94lTIdKofWGN6QY5DR0B9vVyotPgcFxQzTYekHl2F+rvpOFwn1i3Gq/Hd+V+nRzpFXV
qum66L2AduuhbfiL36g7IcrFxCYVduoK88vlvHK6HwICwwC/1p343JAfnLVk9towJMDp8JSK2W9b
dmVEexxQ3Y67vRobNEeQqfTJDsTz2O8qiaD1nXiqN3sdZP6pRtq36Kn12ztdLVHVws8gjNR2hZHf
BAiUiS4Ta70ILClwkK+f03SUaLy4VvbaZdvcFdB0xN2BqW396fVJXU0R7wdgGS0+aYAuL6s4pepP
GpH7Hvybw7MrKBracGmswSfFw6v5xfB5k1Pdr/rvQSUSZC0AxcWnYM+66eT3tzgxu1sybhkj9prO
z8EUAPTk+xWc6+7ed3UCKae9UlhjzIssZuplS4AP7ERssCWgk+cYJb5O70QWXkI/Xxw07YRrtu1B
NzehveKKAeDhsMui0Z5JEVdhVCcV6O+TttcqadoX5I6Cpdh0FP8pwxD+P33gdxPISY6ITqGwv2Xj
tUedb/IR1sT8ZlIT0Dd8Rl3+M9Bm4fhxqtsGXrzb3k7Dd5uu8Qb0aDVK0xUNXr16VSCTOOw3uNUA
qWP3musPYZdS9RBquTQ3bdQ2v522umGnlqDct5yB8tLHXkZ0Kbc5XfPHBC5l4amvYtg6GFqD8lBU
lNVfkoBG+UHuWAKOslKDPk40XUwRs0Cu17lBMuopiZaAntuZJPUltdBNPa1jnhx2ull7wkvlzXRR
8gmHqOWvhAzzI/00vu9P/BnpJj7V+XmC2vnvBb+2HSjMQtIrGHigG8U5yX8FeI8EEidJ0hr1/U1W
n+NtSIYPoYjMr90CpwbUaqdi2KLAPqIcbEy7H2G/49WLBrIbrlxkYv8kRi7tec7TYDtnKDvVJUqY
ZP4QTMyoR9rRPv4GLPq2XGNYLTSHPJ3Fy1RvtD5UFJLEwxIOoyy7eq312w6Eze1jCsfR5tgOKPA7
tDXr0wOcCWh1nsO9mm53N3J+JH27Je/wwtysBauigP21YdB1CUbtAktMyWLxuRG2ImWw0jw72pTP
3TlPu6g+sBjvA6c0s8G7le48OQFFsOWHJFmq9N3WNP3zGgkxnGq+9Mn7AXQF9Gbu+zuObMjJQdWT
zAs7i749ExBv4nctj7Q8KHDl8T61GxBNed+h/CZrVwj+12SpgwPrs2E+7hYq9ANZ5xCkdVWlQDaF
yTBccgaBXaEStn9aJ8i1ChHnY3BYSVsnxb4tWXsGcJqwUzcttTjkVi+fFylDMDA5WZdLTNMg+7mD
YBVf42oM60scwvq8WMYYfj8B8E3LoVLBestIlQHeDclMfdjVGH3Hz0wA7GbS3HDRH9MCrMRx+rKI
fGoLpHUzdm3oRAxARBEy6TZBFBVzH6fL08KSreLFFNVmL0Q3xNuR2iroz0ubb81hqsERhvnNvleH
oR9QN73GWT6d9BhBNptIUjWHKOdtfZbVlNhjCDH991XU1hQBGQb4cvRiqY45aZn5qJYk+4zEQcWP
40qZLrpqrdbLhH+W1yWP571opEryd3g6SKcCWOR1uFRdjv9X3GaUF0GqJHzrWwB+7FEvC9++hBvj
0PGBfS+Gn1nDNDuSplviNxLYyJ/R3lhyCfLA/q1hofJtq9voY5j3bYqcRRPo56pudwLATLruD5Sv
YBQfRKLH8DRXUZo8rd1GyXmpO9mX21JFw4WvWauKiS7mnTKL7M+IrXg5DFSPP9YmQeavAkJ7ucI/
KBCXYDP1Z5aihHtcSKKAe9Rd9rLSIbi1Bv9SNKC6ZJ/nMe/keAJXUg7taZ1MIt83aSX7X3jNC9MT
sDJRvkBLXMXpzc4xqMpFb2rK+0OLZ6ExLlISN9sBf+ym344pScxFBUmUvxnX8T4HgqzGslSPNT4X
7oXVB5SxNeGHdgmaHqalUxWqYlQ1smip6MaXPiSk+ZGruKt/THChUEeiKxyxm0am3UMDfLct+zTc
5btdi/STtG0QH1piVnrWA1+mt1hNA3tImmVIz3g5zaIC+MW2e0H5SMxe6iGsbvmId32URFdTfRtT
m/6SS9RBvZtk/frY9z2OC1Fnps8pZQtc1/gifs3SzE8Dt1VWdCMiKjhMe9R2H8SyB9Ux3HHGKEBo
W+Njg/OSupARc4IEKc/fWlbV5NIGi6pPAke14KDyrI5PGarM6uOUN8FQ8GyiwUkEwfo97fNelUO7
H+Mda0ex4r3zPrzPETPYa3IcIHmVFLzagOLV7/Z6Oo3N9L4NNNtPWBIy9LBuK6zOfV4l5DzLioRl
kOTZEB5jVLh8UhtFvixMJ/Zdg4P8kMfD+pjqQAw3ljVdfKHwuIj+j7svaW4cydL8K7S6dLXZMBKO
HW1daRYAKWqjpBAVS+YFBkkI7PuOtjGbS/+IPvepDnOb49zyn8wvmc9JMYogmZIi4FUpK+VioRD1
4P7g/vb3vRMRl6BcQgGeR11qZICCrFpvqTWyh64SX+yXqhxnlwhrQbsLqBvhjU6JTf8kCZTG1TsR
EWMdF1T7FYid3ZXmiqFiAAb5F97PtEdJy5x7PuXS+EOqeD1OgkdcYsicp87ajARQiADLBPRaZwKz
kMcUrCD07sVaPanFoDqPYy6bI4DuzoBjE8+T0lx4bXsqcn4yk1ykjgpFWOQC4XSNdNdm1Oa6YPaR
rgEcTncB8YRz6X+AGVHpITpxjaqdNnoPTIJAU/qZqciVbiZKcunz/LIlwUxS8i9mM61PeM73ZhUG
Is0wpfyyV/IOobxAnc5KTHWbmVGtGW4yrTWdAEdv0TrAv4J0DpWlpoZ3VZdXkOftvWKa5QnwysWZ
XAfNnVI7ySzzAW8NZIE8MzTM/qtwbFUH4kdq23Mg2vE6hjDdBSI8iCkkPFRb/LFTp5CHTqbpIl6u
gRoKooukW5LOXBC/XWp1zs0Be99ifmrkGqUSeEZXcFehXP0CNsrzDMiNpwhk3bui2c8FoZmhrNWc
RZ3/FfNIvPm0QkZZxaAzGABteOK27qKLzMxwNK40uLSCWqnIDRep11WnnAspagU9CSU+kqLGuuJU
i0jMtMtUDJeO2zYzWe4+hHGeBideO/1FbKEQAie4KOt+SRwz0U1SfEyaQD0vZDWfO438NfDqKzNA
utiIwUMpTErchKQ1Mk69hMvZUw0ACPO2TiCC4mmJEVi8mcPaEiShOHEFOdDV1q0NPnSnhphmt45i
Kqd8aQI/POE+iGgiAbpSaAgun+pBlet+yuF3lBhdCLUkkHkoicEZghWyo5MGPSYBgs56HofSDebV
K9A0zgwbMuNZj5merp4qfXHDm0T+2shO6cy02uPvvESoullWh0g6Et4P/EsiEQmxg7oi3RWmDSmz
hotNd2GqoRsY2B/hDWkaOeREQWSqPecSgSxlbuomumiiF1Vv80R9SDopnqW+MFXP1NCRP6dRJLW6
0JXtF8yJlLkTLc+cz00YNgVsPvSFnmu8qLY4mTkwjM3U6z8ibC/1cxXAoEbUxfxnjIdJcj33vfyz
kmbm19xE5uciiipwpwpwp3CdMgUDpz2/hwJBoOxKnrZhd5vHmhmfKyan8ic5b3KouI6mpThPSR6J
MzWMTVQ7xY1zVUhOUS1CQQx+jfoyoBXrrhijENnFseLTomuQX+q0amaWIdYqol0m/CBoHnkoFAyX
++gmXFjpfIpgK2KkTfaFC6OsglGleuGp56Txp6TsxPSXpFSar6WMqiU9lwVU8uewiJG7amIizgCg
zas3tRslyZyvQuDUBXEXBqcKJjStOCI6wTxNXBzIrFLRzml6JUaoupWSX5dNY/YwTfIywByqtopv
0iw1fSOqYoFAsPhcqSPCKhUnWhH3RM8Ds8sMND2T6wyw+MEqA9xEcZ0XHJedpFxVuCc+cWAbIsAs
A8uq5dENjF3E5UmdCv5MTDjuFEYzr3UzuIKXgHkrUP9MyDlgPQrlAmjmPOwxqe/zeQg585njhb59
lDoH5Z5JnU3LRZ4Cw3qGvmDf/BBgOqlwlgmq6IAVvizodU1c1wCWTwS5Iput3uB9hqcSMKmBVdwG
aL6TTN9PP0zjNvavCZFjbybB5CV6mQAB6QZ+C6aEi0UvqnPY1jfAWvTQ1cSpUKV93XX9rFJc+cJv
Rck9V4lZor5GVioXZYCF6ui132ertlJzS8wAircIUUc/NWQfY9MNMXCbr8lUdXndRW/wx7ibAoYz
zuTQPAXePawSuUUTxawuYbvr00TNL0o/mc4DKHJLrATprsimwbmsaHAo/Lg9hygk7pUklGKtB0Hd
iueaa/oiXIAa8Nli338Naqn4BK9OVfQwzR3ByHnulHdMdz4Nmqic1VM1ExeCOG1bI6lF0n4oiV92
hpCE9QyyTv3SV4EDVG1MJY5xx9L4y5RT1HYehbAFLjNI3v46gLmqVxi6eOLIccLdc2Uh9AacHT9e
lNMuSOa9RsxbURU1b95PpzU5V1pR1C7MtOruMHnS/Yo6j9o0iiyJvUUGc8tHPqnJyKwXw8uyjhr+
OgyoYRRXDibuACsxedR4X5RvFFPs52kXF4qB7N9pC0jPVi8wczPRnam4lPJeg4eIwTExRpk4XYFA
myiIs0oWTc5wvSCAPaYI0ofMS6e3QV670ERloHxQG8WtrnupSPObhnTRfdzELY++4sSd6p3LQz0V
hZADcTft+SspdusbrwhSzH9vvC+u37XZF4fISW0IDtrMBE2dTme4AEAKMMOCSvguyzVIe7XMjbZv
cm/RBD1/Xqul5wOorRdbo0jgC3PAbgq/wKgLZT0WeR/D1LGQVa9pvi25bvMB4XLho6dITTJ3+9I9
KzAAF0ZSKXchLqQ85c49VP7M/JbUc0cp3VMXmTrdbXveP+HiqnUugrpozSsv58yPWS1dY1a2qCc8
mnd5t3TnCmbQC0bjoYRvLgutF1wUqdAAJCwUSkDKmR26XMxUc+dlK5r+VeUL/XSBsSjcJa/mzWen
EabLeKqI5UyQwwQhBLQkKad9Dr9iTjJByJdOwbv3rR+7gc7Bkm3muUQq9UImkXLaaUGIaiq+zlBz
QWQ3nadSNv3UBUTUEURQjFiVwkUlRBkts3lIa+5KrFLMvJiqcg+bIlSms1ghgrkwnazw9drstQ9a
E/ZWIiXmOWnM+ipw4QnqWhsRf6lCh3f3mD7b1fO+gw5clHGdnrakd35N46pL5lmjxNA2bpvWJ7FD
uPQaMTk45TUP8xDTR81H+NDhKihKVNp6vXyaqXW9yiEsz/hOcOQLri294AZh/Mg21UjLjNTtyhmf
tdG5IDmwb4I8vyo1E7iOAAOGGEs1UfiSoW5L1HkABPbzrO2TqzL1S3PuSI1yTTBVtTx1zBJuadRx
0gNuNg3WcEo3vc2zNqzg0GrpZRy26anEV+KXAvWYEewrrW7mEUlynCooRV8PCk87kwGjKuqdryRT
o9Wymr8wA8nUZpkSU5UQeiviJVdBLQqzIOjP/b7LdF9KuVuMY+wvU66tqyUvqO1dD12RzUOzQYt5
DiCEeUYSRT5Lq7blz2OzUu7cAmPLwHQ3CgyUxpBfwTVROPeEIO45lPZnfFxA6hRdO3OarL6RRQVy
1CPT4oPrqg4mDruRdpGEjY2iT7m3CvS32zFfA81XFLlAD9yuM9opgGAXjdl1nN5x6D6MlfKC69u5
JIbEm0eR2y4d3j9tneimiwqxQXCCV86g/FFyBjA8LpaMKfqhHjtTJad11xcrj/BVYKDjCAM3SEiK
7EyMVODKq4XY3077uCJ6FYq8hdr54JearwTxlIugk4xakNrsxO/QCBWEmI9gdnyzLKo6h/kVJNNF
JSHeYTR507vnHLClq4uuQFLWEHOeTy+nAaeC+Y3L3QUOVxdXKD3TlBNe1NRshTLppDCipouqu9JL
vK9IMpTJDCq4RhgmcVJQ6dG9A7TDSvIvpy34zwutfCMlURKeJFmPeb9ilXfSqYQKUl43NaCW641H
xGtf5RPJqCHYl1xiNpbrhZGyUIIUBWiQQj5QtoFNSGa+4yXpCXCLil9Et0WWF0PvIG1K4GwERiIS
aD7Md8NdTiuXl09TJa6DM6/DHT9DL0q6UgKNSBdp7oU41GLizepYjH09gkJzdZjyqXbeCRWf6Mjz
VDBwuahyP6t0Gu0MOgMjUKQO48dOxCASi1meR1p4oghx4V0lTmLC6+FrOZ1XpVvfl4Dj4gxS88gz
1q5aqQbJPHUFMDTfNLKpLHmXnICIxh2cAK07EyqhI3e8g7nFj4qLKv2rRg3K6lxCMQ6/yGonzG/U
KEoFu3fiwF0A4M/8WpcYYXtB4K33uLlBLl0TDwGCmZt73vTG4XtAhOjERSICN71QcyhRgvbeWdVF
cKdbF+MVPmGYkQIkmJKXrgREN/lIn0LqiDe8FHPnXOwr9axRskjQKw7MuPDRHCMsfF7LghMxAgc/
NVFQ8PPWaTtxViuYzWEETRnFX6qyg3RDiitrrwnigRYyIVmnm2rAOQbA00tzBsDTehUJmHQ1S8xY
RsVOA3dahxJxP8uVj/FXlTlF5KAqqxTGrlyQ9CrA2Dd+ZjaK4q3amJumRtmpXGOked+WN0rlZ/Mo
ruA2wgWJghNT9Yj2FVEkqZnHSihlyFrB0NYLxKPSW1S31ikQI/ELZ6HKyXygO0nl1iemgjjml4w4
rkh0hC/Q3IFLJkyvs2QKQRsVrgoMnWmseZ2uiFFRXwYwstxWl2ueNy1H0DRX1zgxyPUSc6MsN8Cf
YSH5UqNHUY99AFY/txD0ljGqHrnQ0nD8HC8oipU+P23wgHCWtBya9nzY0rLFJZgDcxqmUiHdak3U
mHPZwRnX+U5JbriQK4MHNZ8C9CkNfcef+R3nKqgo4NHyUcwiMW7FXwupn2oPQp2kCDzUWeXPUfk7
hfsUBaVoKEnBaXoLU7z7sSq4/d7gUnAD3zOT9LTAPM3TWMvVa8TKxB/Mxuz3B+ckJQkX5empWnLt
LIyDRO9j92kyxk8P7b85dnKzyV0UP/87vn8AwlfuOW659+3Pd0mEf/+d/s63zwx/4+eFnVxZkV3s
f2jwO6D79NyZVVqDb+Zx6ZXdh8rOu1u7qMLy+Z9uVogNUEI3iReXd8kBiVd9aL2P3yU0sdfruutS
+y9/ekiquKTrg4yN//T0o7PHv/yJ0ILVnw4orXfzHIXQwqarR5CeEvUdfGnUYdJTEiax8/QDUX4n
igS1WIrMrb9QDIIn7bDx93Z/sJwjHHr+M88tfcOX9eZpOm3c5rl3BF2jkrDZIf0/SO4wgRDxHQcs
e0mlSMJvbPsUoGTU9gX5nSyJREJgGW3K9Gu4eUF5pykyBlgiR/zW9j5y61NeeoeAFKDiBJyA9dfe
3sV3osYRRRDEt3n6aZXq2LcvSYjVEFS9H+MAJ7xTJGyfNie/rbdPCxhHbZ2+W5kIGMfwtHOULe7d
eplHs61EK0ne1t4p9NaovfPCO1URsXdpu/nB3jXuHY8br6jokV5/vT0OUBk9igVEeqeJisghwbQR
/HtCnyfvRJ7IMu7/m3v9tERw7OYx7lFF5Ou40OfIO46oyKJTzLq3dfYJ7e0btXnhHYafifCcN+/9
mLpXOBSCKAqwDejXW2MBT2GhRrGAvMO75eXt5V/vcVf2Qewj4s1zovykFt4aCwgt2B7FAtg9yJbx
vAqjd/0FmbrLAl55pwq8ipPw9oTfaN1HC2kHm317Mo5CQY96wUSAABcE9K083fM9Ac+pVMnJPE8r
3PGkVzk1r/jQN78P6YXwce0Wenax41u++IGtX3RIYMfr4wUJ7sjgo9RP3BD/m9/488BtXG9y54fU
7975dvDZjTO989Mth9bLenrWEz8OVzpY2Jy6sWDC9i9PPTu38ge3W/+ge9oV9eD/8ifDiq1Ha9e/
pT02f1vGgSP87ZA8R3WR23YcWvHjlhT1HalRO5bw0m69h2RLZ+2R0v7wsWRXFoIKkxvwKbcnWPZk
6WWVjSu7JU2fxFN0s7FP+gjQMvtxsiqt0i625NbUaaPaWOoGCORWOHkf2bn3MHitvAIN88wTsJhX
vVrDyr37e9sasAYyHTk3ilTyuzvY0D92gL/JgsNjvY0ObeJX3//zp+VQ/oqKjNjF9krsXqpnLuXB
Bd5d/9/tTuqWm+NAbpm5PuWwwn6Xta99c12aV4MzR1tpx1JdWL2F45x76ZbWer0Ulm4s6bN875TR
Sv3RRIvcssMtnfVaaW/BaLK5lW2prInSRpGxRM+T/HGPBbShaCzZi6qxvHJLZ71a2kQ4luylfW/F
Q5FJWCiT62iPB7Spf+xiPyCUnG/JrFlA8ffGUl1Z1aM3eZ9b995Q+FLoytHEEa8fUqXRyLFUnxQS
XfNkHnn5gV6ixuvYh3y2i3KiW3GwJUU5zlOQkLGUf7EjeyApeYpuMJbqVTLBofuXYrJvw0gs5Noi
AdnJqrp/9AoIzofBVYT9zEIs31Xx/eSsoOsfiHzCQQ0qFENwLI/e31eTZVUMTuQTdQbH8j9u56v5
7af57H9O6OGxczBs//wrvISaAUEmvMpTUDrUOL20rV39Pf9mJh/72x0PYmA0bH/rVT9/YjI97TLw
xlHWjrwP4TEkUhYgEgaEf8Cd2F33380aQbIvd4aCh6Itjj0+t1VRDKnyFCd3LNm73/5vHnidvaW0
FjS0j/15wruc3L7hf4xdKmgcQMVecxJwXGPs4sAmHdqvyQNs8xc+8xYcz/df9z0UhUJeDF/T05Zf
aeC+j6HTH8o9x4cgrDiS7v5BJbTbfcxK51WepIMzSjCd7EAof9/2r5K8dI+6fuvYxagFv6+gqaxw
78LCpRzJiFWC8qBjaxZgOh7YpN/Hj2t6E4YrlgVVFVVeRTgazWBQHYdG3/c94wZmpIMq2oEWlGXU
xSMYhv9kVSEKR1Hchsel+lttAdTzqxxvnBlr7yAe0ynjH6RbIe7QkRCFwqGtDzkqRIMlCfULa5S3
0fta2kWSJqUVDZkI5S5pkoqYITLCKBmWaTXA+IdZ6KK177eUqHZAulmh/6jIPyiaQniagRr9oG9h
ksmVXbp2fmCIqSIiJgK4KPA4ITxBbvDFx/5xWurYkX6Nzto55wc6aXc3L1svu5+e45LSAOerbLCX
YkhP75oehY0QHruvoT5+E7o2hGc+vF4HsnXnTb1SIL2PH5M8H0g+BnbhWtMM10qhO3/3Qr5ysbod
Ol4VbQmtzcLn7vlrySboebLWIeNTO+9tJ6m9eMASWsjDYPHWXuju0AL5/heIomkH0dzBcl82lTex
2Oei/zM7jqx84OuzcMrPcnvfHaeYtmOZOy+A5z5kAkX5HUvW6O0Hd48sg6Nw4h3kVSge9tjVnlh5
Yh+LFzyrdV95SU4Qx30YWLsUQH7skhfePSzSvSiexuDNLVCXGhd2t10ilRV0oMPoBds5gkpDsiz4
gFzbkLt0RsnYxRp5gnrVgWgAAMp4uqdVDJkzYMK6Cnbses8eDoQDocOfRtMtrXC4WlqfNpbquZ3v
HTDMc2NAFmHFpdUNA6KEhQa6tMp67zRQmMexfLj0gI6wb5qQQ0e4+pu79EqZswqT2gr2l8yAx5ce
5Hppx4hJ7qXoaHXoaIZUrR3dJ1XubGmt7VKK7zqW9DIJH8GTLaE1XQpHPZ5ubO2l5CmG7miyVLZv
yawXSwGXx1L9HWeM0MkPo2kneWMNZQUL1Yyujb1CCsIifH+DaFHlWMNMKIsSjdsEWm548VASNJ69
9Ebb+4QpdNjY97ZaS83ciwd1JTwLr2OV7uXx4eszWHBtwaHLH7eU6O3gKXTgaE409uNQefAs0tir
xiv7TQhku8bNkhlc6I8BLZUYGJfIsGwfQ8MKP1bB9JQWvfBi5zEZuo2HYerqu9XTJxhXDzh3Bvqg
totd8+TZKNArdd8yiaGgbCcfHmgWXs3KzvdT2woDbiNRaU+SrzBeBrlc4JywqHfYBMaX1oP9uO/p
EfQkMFBWF0mR1ANuY0ybKB9Gx7//pPz2n1T8H3PN0FGAonFMJCSCiry0IL78uGNBtH9Mmmudhfkn
jKwdTTlJL1cK/nFvgqbZ/glfROig5HFgMDLwrd/HDqyvXQGtbb/5cdWiJ2XRoOx2S2lt3LKgC+to
ID4pcPZYk0BH83j86G0J0bVSmPyxZA3XGpgvLFT2rZ1W9yEyV1AkSLlMAPvoDGQyndYwduEzO0oe
UCSFx7z8PAYn0ECVdp4Mq+peLnN5OUZrAIUiT4otQ+h7lRhYkN8KkNfZ/fgbjwbPYeAnG1ZqTz7Z
+ePA8ns2z/pK42nme/C/y8GJlxl4GXOnS8tdNtDGqrGncZ5VVplA7oWTRQUzeCBT6DS50Q/IMWN7
SJaFvTcvXSCXDMW1wuB23uHaL6xoz0SlY1bHMmJh3Q8vIR0LO5qou6cGXrbgXr7ZhwcB1fnj12r8
9n9Ke/L4L2fASswHt45QZPmxrLiw425weo/U2FTf7WZdevf7VgFh4b5domahdAfKBeb+eC5gvXtc
oO1wY3m7RIePYxUPewXPLNQIos1JWQ6PAxMX1gqtZiCDCR1XOJ4T4R5RBrd4CUX6sB8BZXAlllYF
6esNWzYIHa82ng2U8n6UjrBQc8ukp/IX3VPbZa7NWxaJ2isPJv6AKguVsaY61ESEDusdy+ONGJ7q
XlFY1ZbcxtRncJBvf/trBbDVgblPWOT9buGZDPsB0Za8Xf6P+zwru3tw7TC0BxYnzyKj+FRCeFBO
ylNwnbFvcUXjaMMgOc8irbiirYbW5NJO9mKXdMzG6EUjAr9fqsmidWpV7XUjoWpt/GrvABa3pULv
B09BEEaz4Lf/TiaAsfrtr+vanJv8t/8dP3jDklt0K49/EPosvL2qTETiGNC14n5fQPMsuqk+OgcX
nEUmF3GCAJVPkxOrGL5NFllRtCp7ezY9T6cAjz0lc8RhUFQ/MAl4Fgr21wMfBOgP49f7qxfdW/d0
gtJm5+vrwqIbbiNDD+83i7QoRvdM7mDMDTKNKL3ebuLHlcr7+84evDuMHUcwnNMwrABxfQjql/2p
Py4Ou2nIHhuJ3V0/5SSa/nf/ar5bKTt41vYn2798rqAPxZNePzx1DG6fgcnX1uR2r12Dyb0OJysr
rC3Up25PGb0qCgPFskDAxYZ6Hfiqhw0m1Xe7qqdJ/Egr/HcXjHa67bc/fkuuwODccqrBismzWACv
DJXdIHoRDcm+XCd37HQ+c2Zfqt5+6ee7kpKGFLbH/UcBAN5gcfdXB2EkdJIOc6cM1M17JO3vLc8f
EmbgG73P0bQ79LkY+OHoL3ZC69Eu3O2l2ZiT2+9+/AotO4tWNG8JrcmyWLBb7b80BmJVR8JmqBYp
ftHGYPhxFiAPcZ88Dt8ZC7txlXuTSzSGD8QIixAdLvgwxcbCEIWQdiYX9H+r97dbptLjQFg4yWdo
qIjtPW+CUMTVsW8PlIevjrDwM8+tdCgaCAtAgosudwD6vnczYNaNZ8OmEOQi2ctoAJtvPO2NCX2E
NoMrfQGMlcA9ZAmDe31pDZOAqCUZzwuU2ljJwRWhEGNjDzJKm5CR3zvLLEzGpRU+evUwPEVkBroO
hK1u/06zyP1d2ekwMIUZ5OMZfANbEaX0x+qNCIu2/xsUZR8cZBZdGzeAf/PSFEnQgQn9fDfnKw3d
FaoArRRiY8vftQVAYSHHnuc71/L2y3t5ijc6mrCF2QQHnIZ/zIK0hyDxls7GxmKxYkSQqFm4fzow
22T7rB83Xz729/YRdrCoq//k2SX8oO0a1/xgIequ0XGf1JOzEhU46eSnyRyJ/qSsnm7m7uOIxHMM
XsDTAy+q2CpcBG1+mmz/6B17qCKyCGmtUhTThN0xeYNmcxa2z9J7fER16dwqyl2mbfDgfv+eQYq8
qi3/iWsrDLdCE3sMrn374wZ+Z/ehgKJALzuDoPlaq1h4QZjd8v/+138VgdVZk0XeIdOLFZyiWCGy
tm9tIA8B2SALLFLVdx4KiKZIhA+zvxTWXmAB5ILMS2AF2+Ne/DTzrKSDv+RNPqAgzRoEmTUFcPos
koGzJHhMwMA7K4Ab6Q2DG8DlB+4Bg5d3YVVe7g36YwmHWI+iMbAVb6xp6E0f0Ho6LYpq9/A9PYNB
SAkdE84Rygxk0KWVlu6eWbNhzYtK4I8LLH1DvxwbXNrdAtV1f5dg7vu8uh942wzMciDveIgwrnNt
upXfI1G4ez4YxF1RiVt54TDsysIAo6tFnHggI1l0BNBKNOB4Ij46IM3CQTasDh1WxzQmC3PG2Dsd
LMpuZkmELNsQj5aF8bCle7zOlIX3BiDjfXxkFs13yCI8Al64GiakDwGPqu9PIwDZc5ATIyyU8TnO
8d77IyxwIZdWTvOv+9VCLCqRaRNUQYssBlYfBu9sBdOPOxM3AAgoE5q5GlghPAtsyA0S9YVXlsVa
ml7ZtTeUICxM/c1TLquHYSSFZyL50EnpPVqP6+XfJffAx9qyfO0bsWhHv4OvuOGPgXOZFMeEIc8C
ImXDqE8e8CsAEE4bsWhnwUYqHIQaWNRq6rTkr3AnnzyALh4V8gC93PLzx4/wx9WzT2CgsPUktvYK
hXkWCVgDSVJEF7csWB8pFqb/yhpaRbzCwBhH4KiczIGdhzKTaniNWdQYbk4nTJjS/e2voR11u1yR
2NSpYQNLC08Y9gWjyIJFDHOzgY0WmPx5gxPzr7ubEICN9qLDsms2z58KHv5BKeU1AuJYs/8N5pSP
wT2y6LVHBuZrEgZH4kkyen0xQkDDCCgiqhiG9HKDxR/33o8hIY49Bbu7edn52/309syzhsPbYHCO
3dcbPN05plbD7hz4qCxCjTpSU3swOSz61/Xc6oflcyxKZA0kTAYJDRZRQSMJk/32KxbB8PkDPKZh
NReLuS8ncO8eXNo7t9eIxaLwcVGhbGR4xp6FFn1lwHmFmC/yDYNXR1jAtNHUH4I4AyOCqCz8JTuv
dpU6eVm0v9zm9jGv9hfLszjBn1Dx32P2z+DFAaZ1u4Hfs7mPCeR/jBFyDNT4n1Bob0YaYQyAFSWD
l8PCztWBzbcftGTgZq2oOEyOunEs6lmMhPq+f76wUZ8bO/96zAtm4ZOuy2boBAYY6lRQHnsOCyQx
I0m2luHAV2IBJ3bi+d72ClOfkUWtxAnQkui8lO04rzWCjfeQHxZxPTsZ65Vy/0lX0SHuB0ViLKp5
n+iv65joy6bBjm+I+rRG73HwUlgoBoRBB3nzQzT26vsDoDaQsZ5O6HoPy4cZQhHh9u8GmwDg8/ZQ
/J5cf1kTXSCZdw8Hf0uJHi/CorfIcHNUQyCDcMRdIiyAeq/sZmJY4RFYJBZYUVfeXhMoC+SAT1aM
CvyhOcEiUnOFZtshVRZ3ljL4VxsVYMNJiIBt2h6WHz92N175gAjbUeWC+TIMHmClSOnRLRyBFGCT
qg73W2MZXEcoqQIp5OMlbCw6NTZBq1M7RGrof0zeFwgNF2jF3cS76Y1Fcg5lGEYVuwM7BWN/xr+U
uySAbTo4qTwLU+IOhZXD1bIoir2rAFW4t1gGJ/MzXq+3if+fVCXqlbZ8XUeDWWQsD4xMnkXhh0Er
FGnuaHtpd9ctIdSpKJgJIQE7jkOpCQvw0I+740Yx1TRO8sl1hYIr2ItHzThM4RYlDmO1VMTiMCXl
ZRCZP87xOTYiZKzjs7ubtxGFOzaf5J9vl8fGobyxXe4ejSMh16dinYcQBujP/x8AAP//</cx:binary>
              </cx:geoCache>
            </cx:geography>
          </cx:layoutPr>
        </cx:series>
      </cx:plotAreaRegion>
    </cx:plotArea>
    <cx:legend pos="r" align="min" overlay="0"/>
  </cx:chart>
</cx:chartSpace>
</file>

<file path=ppt/charts/chartEx5.xml><?xml version="1.0" encoding="utf-8"?>
<cx:chartSpace xmlns:a="http://schemas.openxmlformats.org/drawingml/2006/main" xmlns:r="http://schemas.openxmlformats.org/officeDocument/2006/relationships" xmlns:cx="http://schemas.microsoft.com/office/drawing/2014/chartex">
  <cx:chart>
    <cx:plotArea>
      <cx:plotAreaRegion/>
    </cx:plotArea>
    <cx:legend pos="r" align="min" overlay="0"/>
  </cx:chart>
</cx:chartSpace>
</file>

<file path=ppt/charts/chartEx6.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Hoja4!$AE$85:$AE$97</cx:f>
        <cx:lvl ptCount="13">
          <cx:pt idx="0">ALGERIA</cx:pt>
          <cx:pt idx="1">CYPRUS</cx:pt>
          <cx:pt idx="2">EGYPT</cx:pt>
          <cx:pt idx="3">GREECE</cx:pt>
          <cx:pt idx="4">ISRAEL</cx:pt>
          <cx:pt idx="5">ITALY</cx:pt>
          <cx:pt idx="6">LEBANON</cx:pt>
          <cx:pt idx="7">LIBYA</cx:pt>
          <cx:pt idx="8">MOROCCO</cx:pt>
          <cx:pt idx="9">ROMANIA</cx:pt>
          <cx:pt idx="10">SYRIA</cx:pt>
          <cx:pt idx="11">TUNISIA</cx:pt>
          <cx:pt idx="12">TURKEY</cx:pt>
        </cx:lvl>
      </cx:strDim>
      <cx:numDim type="colorVal">
        <cx:f>Hoja4!$AF$85:$AF$97</cx:f>
        <cx:lvl ptCount="13" formatCode="#,##0">
          <cx:pt idx="0">3166.4245299999993</cx:pt>
          <cx:pt idx="1">136.60592</cx:pt>
          <cx:pt idx="2">1375.9374200000002</cx:pt>
          <cx:pt idx="3">508.77203000000003</cx:pt>
          <cx:pt idx="4">265.56959999999998</cx:pt>
          <cx:pt idx="5">1470.490960000001</cx:pt>
          <cx:pt idx="6">253.49521000000001</cx:pt>
          <cx:pt idx="7">403.12479000000002</cx:pt>
          <cx:pt idx="8">1136.612392</cx:pt>
          <cx:pt idx="9">361.97970999999995</cx:pt>
          <cx:pt idx="10">89.258010000000013</cx:pt>
          <cx:pt idx="11">98.192229999999995</cx:pt>
          <cx:pt idx="12">1312.7017499999997</cx:pt>
        </cx:lvl>
      </cx:numDim>
    </cx:data>
  </cx:chartData>
  <cx:chart>
    <cx:plotArea>
      <cx:plotAreaRegion>
        <cx:series layoutId="regionMap" uniqueId="{0C16034D-A81E-474E-B7E8-30C427959C1B}">
          <cx:dataLabels/>
          <cx:dataId val="0"/>
          <cx:layoutPr>
            <cx:regionLabelLayout val="bestFitOnly"/>
            <cx:geography viewedRegionType="dataOnly" cultureLanguage="es-ES" cultureRegion="AR" attribution="Con tecnología de Bing">
              <cx:geoCache provider="{E9337A44-BEBE-4D9F-B70C-5C5E7DAFC167}">
                <cx:binary>7HzZctxIsuWvlOl5oIp9aeu+ZhVAJklxEUVR6wuMolhYI7AFAss/zQ/M6/2x8SyJKjKlS0ptGqs2
m9JLlYBEBuKEL8ePe+qf1/M/ruubq/6X2dZu+Mf1/K8nufftP379dbjOb+zV8NQW130zNL/7p9eN
/bX5/ffi+ubXj/3VVLjsV4Iw+/U6v+r9zfzkv/4J35bdNCfN9ZUvGvdivOmXi5thrP3wwL1v3vrl
uhmd3z2ewTf968nJkXn325Nfbpwv/HK5tDf/enLvE09++XX/e75a85caXsuPH+FZIp4qQhkTRKI/
/pAnv9SNyz7fxuopJlRIwvSn2/h26bMrC4+fFB+Kq9tL33qbP97l6uPH/mYYfvn83y+P3XvxL1eL
oYk/7Tludq948u6PPf16H9P/+ufeBdjl3pU7sO9D8titfdR/OznYXBz9TNzV0x2gRAj9+c893MnT
3VVFxCfUEdrD/bc+u6n/HeS/PLiH/Zfr++gn7/969A8uNpt485CZ/ZjRUwXwciqUFvdRx0+1khIT
xT8dirpd85O1H/Q31/8O6LfP7WF+e3kf8oOLvx7y+N35xauXt9v/lmf/IOQMoCUUUUE+mTS9hzyl
TzHjmCL82eL37D3Oi7a/eeh1vh1obp/bQ/728j7y8X9AqDl9fvE8jp8/tNcfhB4/xZIoghH9VqiJ
5FMKp8LU7V0tb9f+ZPWnV30/3lw3w+3lb1nDt+G/8+jeCdy5s38IpxBmIYftBfOvLvw/jfebg3fn
lw/t98eOALIsRwQwln+a950sS/RTJRnGSn0O95CEPyX4TyewyYrWN7fXvh/+2+f2sL+9vA/85uCv
B/7o5cVvm5OHtvpjyFP0VGHCCBfoS0i/gzxlTyHWM3kLPIKwdBf5o6G/uqlvr30/8rfP7SF/e3kf
+SPY8V9t8pf//X/czfrQVn8QefpUMaoZkvdDvX7KgM5Q+ZlQIrQXbh5/j2/Hmtvn9iC/vbwP+eXZ
Xw/5rTn8LDL/t7FDhfVNqr/P548uf9uVFT8LeEafcsI5Rwpse/cH6MudKIPJ00+85jbM7LGbI3/1
b5H52+f2TP728r7JH0FG+6ujzJ28/7PAp3/zm7sKw3fZ/8nG/Hb2HELgTzsE+lQTAhxT6HumT/lT
BaUW5wR/IZ+f1vwsINx8uHKNe+hFvh3uT24f3DP+L9f3rf/E/PXW/7LoH64ffzDFsqeCIawE/Uxu
IJXeCTtUP0VMA6+UtyLDLcyfsH/0bb6N/OfH9nD/fHUf9Zf/ARXVxfPT385+pnjDOBSzYNGMkE9G
fR93AscCrJIQ8W2bvxjtlfvv/311exrfTyv/fHIP/T9v7B/ABVSSf3XQf/nup2pnQNr/NvuvBeZ9
jnP56uzo5c80exBp/mb090X9rzG/ON78RGK5UyqVRozhP/X3uxGeP2WUEqq0/GZ2vRz7bvy3Is2f
T+5Fmj9v7Eeay/8A2fJW2vhZtOZv4eZ7K6ovDYSfBv3fHZI/Oobfx+dv2fDPQh9i/d98/qse7lfh
/jvi6w9S+r8D/m2r/LsM/7aT89Ps/u8+1fdKaI+KVj9m+X9raN+bam/7xj/N5mHIgylEKf6sXt4X
7AmkAk7UbkbktmL9pB/Ae9xc/xtN2dvn9pjl7eV9Xvmf0A5/dM7lx2z976mb7wruf6oaP8vU//9T
bvba6HcGn76MhSVX/mrzxzzZd9+9Pb69Rx+Skz8d4dHHfz3RMFYDktSnea7dN3x+7EtUuTNkc/v5
m6vBw7SaBuWHY60UIQj0N8We/DLd7O5g/ZRKyiginCAJH+FPfnFN7/N/PWH4qWRKKa1h/kRzuevx
Ds24u7Vr/yLM4ZbgiiCKyZfZvfOmXrLGfQHp899/caM9bwrnB1gTPfml/fSx3WtKAkqs4lzCtIXg
sKSEd2ivry5gPnD36f9lJ2WdXXhkiCvdi2mk4USjLj+MZu03ZO3HMyan8KLNaHTgx7E4nDittnfA
+sZL7NbYfwfJQTTgGDPMKCB09x1mUUzU9l0WLyPDh82KujOJo/64XZhKHl5q91X7SyklYYgNZnck
Ejs47mx3ttHAA9KR6WUrE086ORnXDVX5SYn/dP7f2BL7CleNID1pDUkKCwGneH+hyqdqUgj21Mwp
34xrMx8qprrioPZBnE3SlszwtCup6VyhfIwWK6KjTo7LNedLeRrmLHqVoVrQhIq+7WK1Cn1ZLXjG
h1NwHMfd5Olqsgbng/FpGIQRMlTVBkWdFmaZaFGYrhLtu7kgfNO00hWbucZ02GSdnz5KJ+RmmKfM
mVBWMN+YK1kgQ5aZL5tVjWkwOBPtce88W7d9ZMs0lmnrW1OyDvUXFodifQy1/dPRSGMtlcSgQiPI
7PdBmympUxmhLM6z+Vp0c7ZNQ1Q9e9gE8L65gR+CNwqFqUAcrH9vla4bJ1JEVRbLbMCHUcam4yWd
WbyAs7zSgfYbHPHFGxU15aHOMH4OTpLFRW+JqbAfE0sxjr1qsZkCGNMjIMA83z0T3XWkEIycMUUk
RmQ373fXRHtS+bpu4fXWgaikHUSFTBuhsO26Hm3yuowuHwaEACfaXxEiFBYQi8AH9W664e6Ks515
QdMFYkATilfYVqqMc7Taw6ypu+usYu1qHAv2jSR525gS5es1ycJcbuaOj5dMARYbjJfwztXLSg3N
UVqYUFnB47pnURmXdbtcqXQl+UFLqqUyaBhybVDbdurH4WMCRn8lpYxoRiBy3t3MuLrSV6sDG0L2
1drX/qBgWZGMnp22RH98GLqvTQnDJI4QGGIx5SBo3l8sKnpXr1RGhlU0PU3Zyg4sYPDcRSn9ND/z
P0eUb5yShiMSElOILITvbSx3aRWJMUqNCwVqNrZudbEN4OsbXuFoOeyUSEeTajyUZuEsu1l5r8/n
bFEytq7F3KA6Q912FlGpjnCeV68GPctzUcqcx7zqKDHIh4oniNU0T5Be6jMXyHyDwixtohHuj5i0
xRxPRQjnDW97ZgKd83oTCPFRvKQDWuLJhi4yTebIuWci1c/hpngxrQv/MHNVN4b5qH3WuD7qjM0G
iFteNGsZZ0WOzgYwlPww5F0+HTx8VGQ/IoNfgdsrDXYBMz6Qa+6fVaV0R1bRw1nlTdrFmLS2N4rM
eW7UHPgr19T928xyjQ2vabpuWur0Za+X8uNcD9yZYqT9h77R6dvBOnEuulKcSxGYM7ycKrKtw7R8
nNdsLk3XqQp6aV8YxTcyCt554d3UtXt/iI1EwEQelZLtZWpf91WoeQ0ZxTWl3fLFhWMapU2S6aGI
kctlbbgg6sDzzicDw7PB6aITWVsar8GVtemyIJ4hosZXVLQ0mSJIQIn1Fc4fccL9NLv/rnsxLFU9
ZmIXYsuKTgku0zrmgyw3j0Dy9ZHCbxi40LuRLQqTLHtHOvRLCHndZrG3+fKhE7RIeN4uZ4zn2asm
G2sXjxCsIRnWcxdHNJqLhCA+nj/8Hjsvv38y8BpQbEK8hlfRArji3ZDTFrPI0q7JYtymMq69my76
tc+O2nmSJ5bbKSa9Q0lLMypjp0T/yPpfZwzggYpCYBBScEz20JZdyqORAamJ8nXc5kPZnfCmaw1b
XOUMcljED2/4WwsKBlRWCpj/1HIP93l1IVA0ZDFZcp+4pRGHXnS9aeYBm9lL+0iG+tqcCBKQDxWF
UKsp3wuzHkwnHxefxVPdhaTFwcUDTMr/sNHCKpxjvhu8BBfbc7B61rqvJ9hV3mt2OEyo38U8efgw
dt/ci+BMUA40AcbH7xvLpJxUi4a9aN0tMY+qLokQLPXjq0hosknwCkHBOO6vYlOI0IEVWVx10Zqw
bk033Gf1Iw74rb1IxeVubIAzvI8YzyxDaoKQJNuxDoZ7Wh9OfpwvHt7Mzn/u+xcM2cOpEArBD+a+
944fkbngwsLBTNU0bRs6020LHz2oykocgTstr3XJxhhXjj6yQSimvloa5j6hNIMxOCGQ2lsaPJh2
fQqBbOngy5Ffm0vfReO2zhe3aVa9xE3l13j1o9uO7Hqo9WVZ8DRO06J5xOl25reHAoWeqRK7IlKR
/fzFZzIUORuLHdjtVdY10iyUtYeaLfPxw4CTr9diGGIJJErOKFb7RiqKrJ8Rs6lpilW/9qtQwvQ6
T7mBOoKxWLhikttiQugZ76tCGlWX6YmlTUqhahjz12VKCnw0FLYa4pmNdjZAxXm0tWNe1cnYjytE
5bXwNtZ0KJ1hYQm9iXCVDmYY5yEzuEfBx7pDPDtgKkzZI97+jS0CZSMchn0hcQi6O/m7lWDf5tOS
Em2yANzaZRTHUebHw5UK+4gzfh0ugTQAc4NfTiGp+W7S8u5SUDLUM8M+NZFt0c3ULP4k8lkF5af+
vemcf4TpfL0zGA9niMHvJyTkI7VH5zW3lq4TLLcsqzJl1M7OeF9iEw0YyUdgxLuXv2+WsClJuRLw
GyT4PcBe8rFBpqwaytTUpF9Ni6R75tXQPlvbOt2mq0Pbqabyta0VuRgH3R8hWqGkwrw6ethov44S
AmMimQYFgRKl9w6UBlUE1oHNyrC0b0g2DQfF3KvGdH1HRzMCpTuqa8Q3uLD8EXL+NeS7cE6EhJD+
x+jD/ROuFoatHQFy31YsLlco7oei7+I8mh8DfD/m7vyRwewcZ0RAsbafC8fU5tUQlWNsy/EaOxYl
qSTZD5oQg70wzOFcKZSgkOLv7wem81rcjaGLS7lWZ9lahu0y59FJoLx5ZKk/CrK7BgSnBT/zgVXE
ToSC37HdX6useENsg9q4XW3ITSR1erCkFCSpsMzzZAStOD1c0czXI1nlOoWjdNGSzGHGPMlKpYu4
tp2qY1QNGsdt77qTzle6Nfk0B/kCog0fE8drjmLvouJNqLXLzNqvU3OejV3VbuvGtsUjnvH1QcG+
BNSi4PyIQ5rc2xdjbWbXqI2jwfrDOYp00gRcP7LKt+CDgUmqBAIxcRde7i+z5CDkjHXvY+5C926u
87I0oD1FJRR6fHoeSm5VjHQYX/rBNQNUjxGEAjgO/LbK6jTEgbHVTLoAhsDTclMXOE+qvpuVqas8
g/BdalzHE0gH8/N2THtqJkqdN33EtTUE12u+ediTvxIlwSRgMF2CPgOhGfLJ3p70VPi1K8s+9nV5
ibXtr4ZpFMBnC/mMDQwy78zJxdza4jLNQ3ciSEs/zRT+z+U2wHbfKsHRwMFgfQr11h9h7056GG0t
Q53SNp7SUG+LNAWFo1izRzLD1zbCgAXuKM1u5JXux6ws+LKcGudj3OXUtITwo5AG9BieO7a3txlJ
NAEySIGlabSHZ7UGYOx47mPgENObTlr9+1jI+rDoUnU5FrRKejI086btsjpBaUNPUgsKgAxcnZZy
Wd5jv3QvHznkr19qlw0ha0iQvxkQm/uGm2Or19LxOabkokpN7FcTshjI5PKIi3zDnCCQ7X4hC5we
zJTupah2kcFmUR1iqRs+nqyMr9YIx0FoHPpcVvGUh8zFvWRu2bRkFGUiRivJORozcvnwtr86cWAa
AsoYsHAN+YLt7t+xK0R725bFUMfep8WJgOyfgHYbtg+vQvazMpQXFLKEJBJEbpD29sBdgMk2En6c
H6uKONMqoregrPQfuSUkBhlOn7rZyXjt896kbSNOu3maCmOJZZUB6SDaijlkSTXj5mBBXqp4TaP1
OHc6f1bXcjgYZsVfMrFMm4zWInn49Xf2eM9ed2/PofEB9GU3n7/HYIqGDMqhzsWcLQyk6xwZmjZ5
PPDhMbkQf+NAGMitUF0AiUFyn79kMxtQl1IXR1B+BJPyULg4GyatjciK8fdB8mE+gHxUt0mBCnIM
3RHcbZls7cnQ5cGZmaLiNecwh2oWwsPrh7GAKe19NOCHZ5CM4Wf34MAQJvaS8WhH7LPM1nBu5QBN
mXTlIALqesXbuZ54sYEyQL2gLi17wyD0vyu985WpKhm9s8WCXvmxIW+YE+VLWy39ZtauflWPZK0T
i1hx1S6tWgyIpApvaL/gU1LntDHAjUVhZkajS5YOUXbeDNVSm8lGook7Rkv1jE8zPyUA7PuqwNHv
lvZ1FwfCx3qjVZq+9kszV4a0Th4N2Otr4MGqNTawmW5ytTJlMttQGiudS2ZyYD7QxNC2/AC0XT1L
odexAKQNBk5X8+imIN30ci09SzcMZSsxU8eb1tBi9m8nPWXr1sncve/4MAXQlnE+mRHVIF4T0cuw
xd3Crzupa58sShVjUoIcKLaOLwiE/UbXLPGNmhGYmfXTyRxQXRwpaI695/k07cS13L1m0JDITZ8J
FJ7prK46E8jOc8rg0/aAhFyVh2WnEZhFqHodWwIFf5KCdvxqcG6JDoqybC9G2vSv0jHrKrNCu603
UE8CNWjSsTqr5sK/ppAG2iSoobppyeTfq3wpT5p0yKc4Q6PKE2FXd41m4TbELnY5YllfZEaPjRiS
vuz6Yw3q5Rx3TRPddD7q5rgv3Po6KqOaGBqyiBwNnEAzo3J1SA0ZalVsfWjWyHRskh8avs4vlinV
L7gcp2mjFkwCKLzjeOUx2I5pcLlmMfV9fWW5axdTlut66io7rAdhRP4MFCH3NqcrfS9cA/6VLT3u
43aEFtyWgZgGBbuImtzkvmD5FhSy8uNkWb7xkqb2tOmtnpN5JmIEJToNmVlGa8+07Qa1WR0FEoDq
ZuzPxpHaJamrOuvjaElLl3Dp586Uqut83KcD7BeJVeMNabocJQ3VlUvsMMqbZuVRiFlDJguiatXP
JhWjEHHKQEV/XruplJAmBswOg3JCmHmJqsLwrq98vIDMn3RViaFenZYIGmcqFToeV+b6hMCGz+ys
+x2Cbt00HnuUlByt0qClmKqEuWE4jhrNum1kKzlvZ5v6y7aIAnRhbJm/bfrWy3ha1/DepnWvYiHn
Lt+OQqanUwoF0Em6lvmrQHzevx4DWqKY03YqN7pi4xB3tsoyaMQoN25q2ZbQ5eSlFnFeYdAswix0
fwyqdfuqKKAhFONAKDjmStoXtcyhBgeqtdzMQcnjqh1IfSDdFC4r6/ohjlqg0/A61r3zAeeZ8bMc
TjKl2gq+x0ZHuODyXZ3l49u5VXQ2OyqFoCVRevBu7Lk1ctXV5YgWwY6rRXhiWq/cSZhanR/U1QjN
gKJk82gWxpYx9gMiQ4LncX7X8HxZjGzDcl7MDLUGyX5kz9q2JugZQbX1xyjLOPRRy5Fum1nR0lSh
chcFHE9zNLXRLBJwY02PtdOyiRVSAfhyzwhOusHrAx9VYTV2rttpO4i5HuO8o6FPcJs3p0s9Q5tj
nkq9QDE9WpwUZYoONM6w3OZlOy2xUkv+cc66Nds4lQ7bSHTymXA6OiEUZL94idL2A9QvElYFgfW8
zkKrE2jdANutlCXXWc6YjGkbRSrJXWg4xM9dlC1dv40yntO4m0OpNlmG5wW6l65Mt6OSeXuEcp9i
41Ww7SFCtnjlPWF5wp2FPo1MaUVjiONTZaj2XW2CnlfoE9uitmbJoUBLmK8cZDbdi1307yj0i9tx
+FholDUxIRPtzWCFR4dzV6Fu01HuLuTaLTe1k0W9ld7Tt8wveRePGYUMMg2FLuNhJtpuKlENSd30
a0isXRoE4VG60fi1CFUyDhVbz53q8w+jrNV0wjVkvUOv0BBi7ido1BQaykNTQtGbJuWImqRCQXmT
j8X6+9qI6eVMIigWScYzbWYBbSa8rEkWqYNQjt3LFZV8m3f4tCkA0SUNx7IfQBqwCPy02EQy+xC1
8oPl0YHL2nxTpnNiwd1NJIAWs8jYarx0hTyfvbtUAWwGGo1mdc+Lrn1Xs+oIisDNVFU3qCi3QHeP
eEAxyCXPGy7OUoGg/6jrRGGbWLBlxZvRiFkfyFy8LDv7ZoDsztrheMFp+bIpi7NpCcdc1B9KCd2o
vjld8btmvKwyu1H0GntvLJZHDL5hWIpt7fNNYekW0qvcykJVScF6DKiKPl5pzyHEwjZM5lL6Pssh
fbkW9Oc2Rc/HqEbW5DgfL1InRW6Aks2H0DE4Bj0UPks7IxHHmakHZM+zVM4J6rqDQg6XY7BblIFj
jLY5Tacawm4OpyTlCzbXRz6ColLM9qXv+zdAOC6HqAKV0OfTe+Rkf4gWedAs63uR80036NOM8GM4
/wtK7CseNYe8CIupPLlQbfaiFPKIV69Udkq57ZMR6jZjId0dg5X5TTv9XnXZMwmlTGp1gJ6if4Xb
7JTlBGYV5mk9oGt+NMxUQYtxemkHfDCFCJuWyaMe0VfpUF7h3sWdJzypQ3vgJrJNoVVkmtptoeny
do7IOc5BSsuhx4Ia9JIUPtE6dXGrOKjQUSJhm8JEKznwTf6S5qPJS0WTKGSlsfm66aI6g9c4F5a/
DXh6E3Vv6YTjLCqvS19/HNLJmnlw4OXzSVZWGz3lQIrs87Sex7iO8FGZYfpeFXDw8+JiGk3zM5y7
JEuX42md43wtk4mgjw0Y0Kar148FfT9Bs33iy/Mp429q8CcziiJZBTrMRt5dTPAvewTQp0STga9P
G6SajwxXh8sczqTLDnjXcUOzckpa378j0dAkTVGd10V/2HCwijJDMVrHD+D4zxu11EfN4prNKCHE
dc18MfZTZ1Lqr6uxCqMporLyBtsemNIs+zg07nTyLTrpUSq3kJjVmxxMhx2hiZ9SyQ7VMhyidKaH
qu1PqgCdYqlOOs4a4xtfmJpGZ6KsVkjYFBqixXyYApk5yIfqoyurPF5tf1MSezkp/E72+RwPw1UI
ImrN0LYSHU3ZDCUn9wylsWua9KSyfH4tHI3eE5j4+GhJnS0xwXIZDQIOkhk7lNDmr3GmX2jVktJw
qJuBSALL0okflu5i1nmnjwafkyZGaFlknA8ED7GAf6GtMPlQFzSuiF/flqvFabzkS+GSkLZ6iPs8
VGdSdQJvlg4EqprucstAsiaNEZB3bDoyyyimZTOFWPcNOvBlxqDv0EY4YQMunqeaFyy24BY59NNp
JOAYBORpvmj3nJdlDrkSNR0zng4r2ygblt7AcExWGdwUQH1QSmgGRkQ7GPxRuDnqUqiNN2H2PSzf
NUuxkdCHgy/waryCwsG96Eg+XzAxhXJbZTno996V/QRFW9UCo4zaRiddr9THfCzz956FFKyXNt0L
GcC9kq6uVBH3qpoggPmIx1NLF2UCCDzPvJu7AexndXXSLmU1xlXu+9IUck0boMlV08VDXadQ8PRd
Z+MZ0suFKhuzQibMYxTpYbNWxYSNq2jUJmMnAgz0TCMvYsxmICJ8xv11O7AZPmKVuNC8c9bAwIIA
ZQsSymzapalqEJNbvGzzqZ2YsTBT9PuSMmoBpz5wk3V1YDCco+WY0InyEhLJBCR3IpVdIOrWZTju
5ApDXgsO9ILWMLhx1kGIrWIELE1uoL2UHeuyL3BC0TRYE6KR/166LpJx043ZGxZA1TBc1vkHrCPc
bkTl+9eRx+GkWYbMw8mMC7QR07GDba8D8mYgQ3kqlYXkLkof9abK5JrHTZmtTTzxKeviVnYWjEe3
w/kKzchuU8x4fVWXMOaUgLKQvpbd4D7wqCDERNzhK5LmGv53RO1zBjr3abVQbI9sWC0QM6j/eVx0
uwZd7kZdboFuhuxZ01m9JGrM9Agm2sGMAdIUnUgtvToE5afq40zo4qKasD2Ourp5I6s2nIEaAJtf
Ig8oQz8x2mm206TM0CBVw7xGtBt9W6HFxBsngWlUKXkP4ZvoOMUr5HY1BiBw2apA9mwq1DjTpW12
VNpQvM1mR0MSlYUMsbICBuRmQscPiGXNOepLCq7N6tYIUtrXU1U3pSnrXZcWxmb4bOoU/NHUmVNv
Sw0zN2ZdYHgyrl07HQ0U1zuOhOxx4UWBYjoygRNepsWLKBtGnUzpAv3XQozl81RMejVruQh6yNc+
nPXUqsxMvZs+QKVRwFgKXb3ftqFqTrHs8s5QG+UfWnjgragoDOOgTpEu6eDf4xvj1jYKWMQQNUYC
2v4cp7W7WnWtBxPGiFw1Im1OYXBhxLEOkWxMBNT7OgLq/KLAdoXaQFqsDuzAyhoqJgVCYT8W7Zik
JckB0QmKsa1fRyxNz1BNt1EDY6xGrwEPm3YNnB9mLQwlnkM7sm8TOa3jNcghyCfKUv1SZJM7h68N
72rcQEVfwWTRy1wD0U081JOVUUPnf8edSy+6phze+V7gbLMMZV+bErQDKINalgtDoBoNp+Xk88O+
d3m9zdCStZu+YcBpRVpB80DrApSPZRmWNpkKFs2mJKsvN0rj4g3O8vpNqskKUUPOcG9pqx4aU8I+
76O6nsD7a6CUUZu1nXGgGEjT2rVfDPV2Oin6KK82YYHObBw8VO4xzWbwlwBE4EhlUNZAMdE6GG/q
VvRxkqiQSeCof9O0rPEgPdYSxUKM+bO1Sh2L52jyKpElGIDJonnGSUWsOLCSH5eDBRmlD2UOk1Yu
OkZQp0InBsTYGo3FCI6Lx+tiDs4ZB33z2oAJDscDinhp6jH6v5yd2W7jxraGn4gAizNvOUiW57bd
7bhviB45j8X56c9Hn5tI1rGQg2wEAXbSRZHFVWv9E4fYa6mkja/q2vu/nXdP1VQxBDjVFNHb5vPw
jZ5WkaEwIvqseDVnjpXETB6XpYpfYtWSX2vZJBxhcTkZIcAFe6LNeo5udwb2CHplsftdYlmG7k9i
dg/suXz2rHJuTK+b8kV6tWkmYm/WjnoteqRNwSxtMfmZlTgymFY3fkzspZa+li0KXE+fL64nR5Np
RLr16HirofQ3yBd0IyxKxpGgSUb7TjUyJUZs2NpvbWVVkYfQU/2xUM+03dh06ttgdesfbRmbn1Ec
GfKwzq19109WYnv6FEdfliR1tX2xdP2zQi/R+oVM2WJRZzVFkBl23O4ZozegS1ezP6IYBJshadMl
mCQglKejH/pZULhQeRWcioExt24ayHiQKh3F0O/1YuxUf5LrIEPHGtYltIayAWdVrCjh8KqyLwAC
hnrdu9Lugt6ORLdv7XwNcmnED70AFAsdNaK9SeJRV0KSRwuTfcX5FdRDHD+aXcNmsAAuEy93Uz31
s2UdNG9Q1rX2kk4U/5T9YP4WKocM59Og0TXrDXOOYrfUvDVd98Zq1d+z3C310J7H0l8KZW2vhnLJ
fwHWW3f6nPf3tbTYUzldsQXW2E0/nClv78bYBWsqVeed1jeU8upzyPMMJOuqlgmADQkJ+7gxB//C
yLVsFXWUpbnvyiq7mctpvmM8vqBxOLcIyg4CMTZqAK7neBExutDCFfMpw2cajg7QTFrUyoWfIj6I
ayEAVbS8quYi2oeHOEFvDSp+j4ii9K2+Kn8nmXBvsrpyGUZaxTSCeMknBfnE3GmerHL1d+fGhrwt
GyeePR0AJPHNOJ6XsFQa59USWTUzy3eSNru0GcIdtY4U6tQimOMyg6E06orkl50mpQkHXRlNCKJh
Os/m0uZvelIotmek+TLf5WnESER3adDOE2U5I+/uHf50N1PtYMgbJUU9NPd3SW+3Rjjmk/0shrVP
fJhhq+TiKk29sXR3K4U6dcjrNZV21LXU+NswuNrfdYoY3rLEeJVpm4KtD5n8K6tV/ixZZLiCh5nn
oMrRxftlV1p/UP6LzHN1Z24Dg3Lrvo5dX0Ooa71p+65am1owV0PUgsVO6VuvVe0b52z/mHMOLoFt
GsVrMvQMAEudNWhLaC61XS3hE29XfaGB1GIDsasoAK6CqDJ71y8Ko/inS3MUDHVn2hldFMX9amKS
UZB7J4Pip+vYH2TjuL8Nu6uf4gXyNGxEtb7BjaroKvq1Ejt1mei9NVu2Ebr6MWU4o255iwPW6i1I
+F/JY56+akY9KoCOGfhWO1qiDWyw89GboKZir5sVp/IKRRY8jioV90ZRwcwu1TrHASKjIvPHIame
czovOkza4Vt+XfY3bUY6zn4pRyWUg5H+VYayPSDF6ujK4zl5yWJ9FV4+OfFNOhbSy5sO6K6LDIb7
3m2Nzhsqu/gppL36aW+OL5+/0mLb5seUjoFlxaQ68ibwWp9oYOp8ypxMT2HD5z4y/co1o1cH6UgU
amO14pDIdTH4mmHN8lGsQ4p41YTk9YpWQTBk57PCMdCM7b22Aph5HeLyB21xrJdRZlLh+C/XwQOC
jL+to2pN/ueX/07LHV0+ErpNlU/oKH4Oxz7h05K+TlPufu+X9szUETsTt7+38+7ZgM14syc5PnTO
LJ8aO53vmUHnr81s6dO+a9wGCgTBSoqhACUZQLE6XcnRaZr9WDTq33Zcu7tojQprlxerGu+6bCy/
R904MdcXWrp4rmKauW9pefSPkaVjFixN1NyrsVq53ti10V2aiP4VtCJOPdrMQsJfzfPdmneG46fz
YsFzTmPxlkmYkoM5q3PpR1U7/iwbff1V1HMKWsZ7BK8xutXXIgYg5xCiUbxwFz/sAQQK9Jk2WgUU
+qfOBkaXShELmi9Dcds/sircn0kj+gvP6oMiiYqL4lHFOkVGpq7b2nFldzu366Sb1747ZOu8Ewsv
0Jw5w1+zyeviYLeza4BCOFO777BcWZ4DkjiEhoiUGy2fkIZ8/rM/GE62C+L3kpeKUGM70I4vSFP0
pAPwb/wui5u7BeUd04A0XqsZPkJLCnHTZK7+oFeaw/7SqlApyhdtmEGLwUiuW8M1g0VKAD8jii5c
3Ady8f3auCycNxZehpPjaa5qpyoBRfzFTAUmsC7ZmXX0VDnZHF64Dds7cvQOsdRGYKLjRRZD8trx
bUD2lmldFDe0kFNfeIvs7L9ubTC9lnWGDnCsA3Mb8uvM6ncWG8nvhzx+W4WjerGE3vdGu1dvZawv
4TDn1bXTq7AeGdBz3WnR1wuXe6Zi6RjvUEvoGIawCh1f7ozqqOCgqH3FSMqrNGt7z7ZduZs7qR2G
NOl2HKZpkNF0XltcfMhAOVynavTqlrEb5IywTxAVMfCWrt45MtZ0b90Irrpx0NbMor2w8beO5fT+
YgtAr6qiaTTeeeR/tU3NVIipn3ByNWtt7+o0jv3YrXmymoWtWU0vPc+PGgNUhrxf5qYB1yEIjm/Q
oCqAe2KufcuMxvuMVj2sDaMNp9LsDijvzF07rOrTZGuND3ReB7o9dnsKZ/kf9e+8X/DjFGYbcYeJ
Rvb4QlSxlLMNd+WbYuj/KJmMMLBN1c4Ccz+Uc2VdkKxtT/7kRqMQR+gH+MuvN0760zlSzaRbQFPc
oaseLENW/5TWaN9ORp5d6FLPLYW+mrph2AYP9UQJ4SgJOOMEUQWtVRteqqm9n0e0hV6Vuu4F1cjH
lhh4y+RGWg42Ix7q8X3MARzVuOUFVW34oXR2sW+Z+XqhJT7zk6iFAhKEm8dvO7l7SpOmYIFJ4wt7
NQNtnpX7tBLVbSQG64J24uMbYXIIuJuwCsMs1pnjH9SOUScWZy39ZsrHq6TL14MiyubQ6rD8ud5k
wec149x6W2XDXopt98N6WVRHzQCk4g/RYu6nIR48OLYuVN3SeUhXnHUXqvfHGmWi66Ir4VhBL3Mq
8x97MdlCcqIWWBYYqrXoOdOc9s7uhL3PZQ5OPcT98yKcFSKiyosLutczPxhtiYu4BaJUoDA7vsFN
VDUGM0Hpl2ll3utTFgeV1nbXsa5CTug0up/f4A96fMPCsQkRoNFX85PtkwWnuFYTx6CoiUB5Wq/M
f4pduY+u1r/F9dRDZl64v2faVtbjt+EodExknCevRJ1V46ANVeMH3w9Pf54Oh70X+leTF3yZvAuv
+vvEeVxWjtY69SYvMROZuq11s3vZsdB+v//7fPPlwjIfX/LjVU4aceirUu1GVpnl61xDTLiX+p0z
I++2BMZ2FFzosE+b5XpSY8ms0vhtKL/Ot62/PI5X5k2xm32EFr4M5j06jAMUeBysj8rOfft8l3ys
MJtwVGc/WipeWv2kWQey6LAyN6lvANB5czQ6B1dLm13Xr85/vpss5eJAY4MgWrNO9kcTDbrStX2K
P0SLXyWnJMef+18V/ZRllUPOdPC64Ws6daFobQl7uXQpw1NavLRxZT4tRgbTlyeX9MQfxZKbzUVz
0GO6moEKd9s//+oiVmuajcVsU5+5Ybie0ZH43QjM3yLOKKBk1Ph7USpTkGF52GWVlgxBqjXW3X9/
hK5L747sbfM6nl5Fo1BleZAA0aIPoeGmg5FV39wuUS8c5h/fB85yLGx4ePG8cCgd/15MUVltpcz9
mZJOB3S4K769Vb9UuD42v5ZgT5I4gAkVSfjJMkhgHG20Ze7nCi4fX45a/aVlvNMCZWjLX/qslaE2
LN23us9jgWyzVN/SRnWey7JJnpPY0G7hQlZ0o6Yt0fEUm2zDhHPqvSaa3F1ct/2lSerMrQGG3D41
wNAOOHFyzTKDWkKls0FkEsx181DaddNeeABbyT4ue2QxcHMgFTfF5+mjHlRXigXKBRJ7LG8jq7K/
JPooQ+bw7GvHl550hACz/O8bTFgaUBKb3d6sK8ePXayGmyEF47HbKaKMLNYCx8Gs0Tire6HhOfdK
aXgbsFRQKDhNTjZzKpCSQfTlflYZmebDPWezHxttBmJRWtKlQ28SLYz0uMQ+Va9okZ2sGG/cZlHl
hRPtTG3UdBeHIzHApHAaJ79bSXMp3jXP9I9Z4GigrEg5l72jdUnw+Tt8ZvvwDa7tsVKH+etk+7Sz
lrplmmD9NWcZoh/UQmvCZP75KmdOG57j5rHgc2D8rlMgN3bHEskomrFyabtAKlb+YwET67wS4dIB
sD8N+7VowlmJZr9q0y4Y8QlhyGhqHxLSvskcOd/1iNT9BqFW6gkZq7d45dFfdm4T9GXXX0MDNEGr
1G1QjpAxn/+EM8+EEZMTBNyQTuPU36ijWp1FIlJfk7a9qzrUi6isbuAN/7sUHuW5BoDFhMi8xNt2
vO0x7Y4meC7VXV9p9NcRkRem5eZBYV78ko1GfNDWpPuSd6t1QLgPY6lU7v9+l+L/9FZoZ3YG+nfb
srfqbtjvmux/nTGNNaPeccCX5z63pLeg0b0z68UAp4pkEyhO8rebEx2NW67uFW1Kv1CIjN+zM+eb
gkXwt9YNZF1iBq4L49CtuEEFMpZ2H406Zz76knnESgRJnRUF8L66aQXLNvs2L6K6sAPPFDB9cxVg
tsWFQ3LH8T2NRMtkKhZepFpfvsGYALY7xujpgCihUCf3K4kIyYV7eGbP4IhVsRXyRTD+dzLaFHWP
hnnimCaYAwnIILJbObSI8pxEvdDka++F/qREW4AKwJ7vavxTRA0SO0/KJFO8uUWr45liVCYvScCr
x6xAuqaONdy8xJNIukKZ5y9pvrqhGuvtlyqRLlIDPVjcQbnthirlRU1LNQoqsWYvq4URBdqsQCE6
NHU+hG02FXKPEVgY/mZFMa9jImN+aHktfjTWqv+sAbPKUOkX7X5EMq/ACJgW5uMI7hLzlywJ+xC1
CmGmTfGPNl2rFN+4Y+WerWvKY5+IKfPF4Bb3OFytf5S8sm/qvDGRYkfqfJ+3K9Dh6LTiHr153AfG
qCmJb/dt82ewhrr25lKrUWwvtuyQCitN4TVDZr0MvSlex3hu/tFBW1sfp2yzPCm2U0U7jbo/BHbZ
Ktf91EBuUsmya9dNFtgYqOOnQo0tw8PDr0eogaZu9MBOFPOhzkkWCWOj13JvNGMkK0DR1/B8sLlt
vLR3CeN0G6DpaaJgWRzJ2+RMk0sUgMpVbzOnA7arK/aujEp0gm6JCsvH2Y8M0HIrgD9TizMVQ1i5
ROSE2OmDE5tm7MlFKqXnymm5H6wl13e9SNU3eKlp8twizr51URkvAex298OqS1I0Oo64LLQLJUk9
q6j4Q91qXrWAJq+7RXvlKEGxdmrilVHVN/6g9Fq6UwoD4oLN1SCkNppx9p25X/s9+QloFBHLr3Ug
8MxcT24ZLUHTOONXMlnQbSmAJm0wzVlzKMzILm/LeayvoxKC2csBZX5DAa2r30o1LYK8t5K7cUit
OsQdMNwVrbtoe4nKCzXdrKKvRt3q/Emg0Hi0/LRbu1G1JjSKwWWrzrk00UCOI/rLuVULb56UGk2E
0cxGuKi58xukaM6vO23pNN/EQxeYQ7MoAbL02QwdZVrfmjkeZr9XxykNUrBFVAgVPbaXVCloizYj
/USt4ACATqYbP6j9oqPcNLCm4GPsFlQ7GnRoWKtW8YuCArbQ1nmleOu03eraEmO/V9K4L0ORa3Oz
W3E/tuHQyLa9ijCZOYi6pcx86Op23ZXWZDRwPvVoXa2wDLBxUjQ6Gz9BDMY+LEFok1q/WUfF6INW
zZfvXSei8drUmn7wldwq7HB4x++rqGgab9UxiHtKWxlwiF0BeNQmcb7ul3HurKsR7Udz7wzI6fcu
Eu3sKi+jCZ1Mo9gafsPUrg5rM6IUjnl7lzDrnOk5tuvYuOKQMiBnu3S6rZHnv46cVz8SJa+7MOeM
RNFVYhMP0JY2IlRia9Af3CEnaiudtRgzRhr/Tnu1epnqnLnFlsKsbw05USc7dWCzZBYsXuiMxoAe
vIuin8ay9N+knWsO2pfJ/tPSn8HejDKfwgqZ6+0k0lp9Gx3we0+o4MOYEyL3DU1khDRozB5NlDpf
FZr6p6ScgCjUKTc3YWqFzcgpVhQbZi+us6Hs9DBXrfj3UmXDVwQW9bfPW4szgAnf0SOdASc4kzCe
8OPDCZGUYQ5yKvxx7DL1CQdT2fhyEKJGLGNGhsctTB4nWPI3JdGta2XE6bx3jbgNG/wm9P7xml44
u854rkBwMD6SNwfADgp4fFF14gzdTMoVYhBpfF0gR9CImKp5Y9VVS+kpDePXNBSNjpyFhC2MWKJw
PS2dUKEMql7+MBN1+cewUn3xlyWpfnx+0860J7jm4eth7pkMT/EL0+gTs1zBD3BJOH5Bb35fKmr+
+/NVPp7gWPO2h6NzepMBuF3Fv5qgdInREM6soti9p7W3MZlVbbb7fJEzZNjxKqe3GhZ1SgWrlN7P
J+/w5odfvlxY4tIPOWlFusYeunhbghPWK4I/qO/CP6NXec/5Lg3wYF3ot97zAI/bkePftDVk/7pz
lhOTbNCzIGFT4Rr0QeMXd/qBJJpAD6pde+fei73ylF/NV8mOWKqdu693RSjCemeG2KO86m65csIu
UC9s7I8bhywJA7RmC1PkrTvpBEWv92DzdDgN7sXQbkeqsO4OF/qxM/cbuRS2OraoC0Rz8kgziUgx
IV0JKKHoDmZvqjsrm8tH2dR18Pmz/Ygv25pA9MiQDb4lTuHW3KwYvEjFQbhcI+yKO7QezWjVP6do
ta7LccbMQ9aEfGmVLp6uzCxWLjzsdzrg5GFDursGJKeKiuTUMAvfvthiRJ8vcjOrbmvQX4QtcnOj
VQuSa6S4qYkQ3InszmsX2f8258gpQqtnrvGGuTZKDydg9ziOct105NpS0TL2DdZxsa77Qsv1Eg+y
iQvOblul3Stukh8sJ3JaL2la7Cnt0Dbywp39EOcFwwJt5WA6BVlmCjpBDqt1jQdVzpWv5Tmu1rzP
9bsqkuPvbummR9rqJvLHUnMH5vOl+VVJNjzJg43xrCSz1aMV0+dQn1xHOZgiH54SCwzec1ryAv0K
s4URfr4VzqAYBN0BqYK8Q2E77km9Amtsh9mF3Cg27lXr3fXZ0cvBb+0qf5bjsCDOVcWvNV/T7wmY
wm7JR628VM+2V+hkOzC8QutojD4kRZ5s/qEhkCcmUAYsZXKVG3sA9/ILDIcJpgC6Lz93i+X73Ne5
5aXNOk9hCWT1Q65V/vPCDdmOztNLQTlmGoxh0PunsYljQcpfjpbLN7s+u8OvV3taNFs3sWbM15ne
2AfhtGqYV+ny2GfJ/JUdgc1H5MqDXUVRMBE8EEJdLVeMUvnOFZG1Rxxj3PXQfBe221aDT6+V8xYA
aqsaAJDHJVMlH2wBqeZahzTeDW1UBkOn6DtELbEfLZ28cHO2zXCyHpQ5hJTgGIVAP1lvHPBOltFc
+BYY0D3a3+aq7Zf5vyNrSBEJ9QNPJRXRPh1M1zYu3SxOCz9NC9CdaJaIbURsKkhgZ2WNEU1Kq/Js
q8eUVqhjtXgm9ONbvKrWhdr/8Q47mz4IeI9hn6s5eZ9Xu5gXKMEM0YI7/JOK2gll0S/fzNXUr9F7
pl8vbL/tFh7fYkZgcId3bQKqipNTEHtGrXcViLI9usqfQpLsQK0WX9qM4Rpo2bgzLb3FaGCMQZ+Z
2SFy7CnQC0ymnrIo5eMqiuWK4CMwlTWyL+Cr2kd1AKlKTPwbiwA7ecpcu0OFlE0Hlqs6R0Y7Ru/N
mZIr6t/MmYgMKTvX+mXpTaUx2Pbdo4k546+Vlx3uNWtApWjrtXGHwmrqECbqJJesaGIp/fVmNIMr
aX/ERRd/MdbF/tlNljqHA7bmS3zIxxMQQTd1i6cK3kKdPn5xlqxztTgBxJR5jdC1EsKOkO73FF+7
6OEcdWFXid8B2qKj7xTtzl26er5wCp551qQ54cSlg4eZP8U4pabKbF400H9I+ase2xZurt64gai4
JAg6czA5EFlgPcgOtgNXO/7Fmp4ueFhIbJRrZu3U2emvq9UqnotpjnHq5oV1T6sQ7zkKBi93hHwo
dDO+kcJqruyqGw/oC6r73O1dL0/b+qAo2XolmLryC7Dpx/rrbBJhklc5EChuJ91WnyA97UnE9Bd9
Ut/0WfYYEtX+ps4I2LKlkuDOHZuDS8LMf40QNsihoyGhkuoa0SKnZ+GgRnq36jXCArsbl1DRYiUP
zXIU4aDh9buKsrVHUWm37s8xG6evrjpKNRxRYjt44Sp5W6VJVQWrLG3LK8YFOa0Vd0K/UPU/VmFS
IRm1dMgyGtLTKmzLcV0TSqOv505xC3ARB5bolv/HcwD4pOiZpti0R8cbxm2ZyocRT5MT1+NzXto4
d2Hbfs/0KY+9bGfm30j2XkUzeSGlR2wcwkkRNEyYUUJOiPXmyDle20IsXyiTk/uRS3abSRrQjbSy
0e/xcP1FiEREsVtH8w4z8/JQuEhnvCzS26/YH6x9WsroS5uv3SVE+NxlmUSZ09XZG6h/KnWLNbeD
wawLv20cjIaTOjnEcVYR8EPu6mj+tOyn0Zk4hkqN8ttV4mXI1XxmDzn2IWrLBi9fLC8J68+UEVPw
wkCScGrw7hzfLcLItCZPMPms2bA+l2AuIdCgecgdmuTPj6czSzEDEXC5CR9dquLxUtYi9Ai3ifRr
lyCLjtiHQEvT/K6erEv0yXvc6PEmwC7gvAMJ75T/ScVKokFGbWL0/twUxvKAx7AMXfjW7JCIuLnH
TD4QhJk0uL6UuofS6awI/6l09dc868Bk6nJNXlqkx8JL1SF51J06dnDd8X8GBNcth8hKyhH5X7a8
riQlgJ3Q3ZiYekrVvnfGXrd2PczTd+Rv4pWUFvla4O78JhTxS3Mb9VsvRvV7Z8lrKNBit45tPoar
O6YEoFSr6q99a/Re1BdtvK8zW6q7KO31L9KVqolCX0Ue3re8ACCnmbsGmSiJaFAKVLS+0ow2RJVS
JqM3N270R0y4K/d54c5il0DBDd7GuepeXZUuCSMqud0A+FW++mOh9SC8yOW+pVGntbii4vlnFKGt
9oQ2LTMas3F9NZeZFAVRYvDiP08VjuDealE2Tfr8t9AoKHsD4c+CL9UqXvTYsi5NodteOXm+qDs1
vpEAWYvK4uQMxi2PucsAAeV+RgfAKyMwOnfaNbmpXRF+EmOInOWFqnZGjuOiMoJTJPjTUAkCO97B
+TQPq+zooNwFL56JpP/WxGX/uGaqBRg721YgsYF65qKMVxN8VgDRO+wLvdS+dKq77jACGIcYhxcj
nNq6txUw3YWm80yheRfT2yRa23xC4jTFUjejUhnAzn0bK39oq24egD9mYUVU8Pc0tsd7RPQO5hGI
Bp1O9KGm9bstRmver6WW+LmooQM+f/Xf87ROnhcBt3xOgvw0hBWnzytvJlVLk83UYWa1CADQxipw
eAH/DFODEaptDbMPk1nVnxbcPS+LU6da6IhKQABiePiRtzV5O5j9U8TZRUroitvU2UuSRsvqDXxM
gbYW7+GdLsbMJr+qU5RAmKRzYJ9m6oTc1CczMNohda+w+tuWj6F1SX0ndfXf6TphEF3zPHvoFiv6
JftqGHaxay0PpNK01xzNicEkpyt/+h5h9oXe4cxmhktD9si0QvzXKQOLPSUmKaaVvrEqQ9DWev8b
BFYEXRlHXga1BoeVXBImfqjGNggwqpONo+QfTzWXkUzRL5Ng4neFUh4iO5PX+PtoXxr7Uqv6sX9k
AXjCjZxk/KP2H783nK6wKFQY36mIoAqjWWl/w1OIlzRKsu+KMQyUpJhceLLapmfcT3x1AqDVvEu0
VfzuNPHX6gbVKxd9fTFbe/mTWLL/Ah+wvn6+Tz/C0GC7dEdAGltrj4bx+Epp+XtbNm3j6wqCqP0a
9+3kD9MymTtDtEt6JzJS1IJGNBVZCN0aTUQlzBOkpjMkgHxkOq5+DaC/eEOWDvVDOTb6pTnqw36x
Ge2YbVWxycw4TI8vsmIP8vR0zNKLkf+YAaf+LmaJ28ottejVNtfR9u3ZWn7FTZZ9G1eVqCQs4DQ6
wL6J8Pk0a5X5hV20GJzEVMYHdWzQSk8DyYkHAilp3d1tIDPcfnxA0k7QEY2ajYnEaDCCEVCTjwEx
SnzjQTMKSCNHQeK5d/V6NS70qx/RaqKW8WzgaXd4HGhljn+sYfeVPeXojORYGocxE3AtemvsnMQe
QVgKJ8DUMoaDIDQsGeAOXDy4Ycc3GP5fV4IgjBd0A5tPhZ89h6heVJw5yVC+OfCfnmbKfaIp13Ea
i702zjt0PAd7qaagXUuotOJSpXgv3kd1dLsb9LZ8oAdVMfz78d2IKFe1tLdr0OR0PyHO3sKRNevN
ig0n8mRcCh/FCE2ErUIyxSTMTKrgoykIHR43RUkgk2o9TFVkX8k4Ue9cA+4xAiu77SZz2KVV1JLJ
M8/7otX5/kkEmgeJppIBkAOg1ka3Q90Th2Xb4ciXfbtzKsIUarUns7x2tBun6/pvn7+UHysVPxSg
F2fBJj1757P+he1nGSYr6Zo0NtKNXkh9HcO+Huxdsajt039fivGWjabpBGaZ25v3r6UIwsm7PsWG
MRgTJHNhzbumx0SOK7G++nwp/QMaYjOBgbdssCW/7P3I/Ndava0scdtmnFvVSnRtOy1BnETVfkbn
F+BptoO6div4LtKavBEYJ8D9PfO9Hl7MSWx5Y8q8ZeHRw6LBzExfbYrhsNYFBvSpbl81Hf9m6vA8
nVgYj2VSKg8A3uIxhn7ziyxtrox2jHesNxQEOVTqQbeW9lDxWZHbdqmbCxzFR/gH4mA737buCWn4
6XAuFlI3gQdLP7cX64+aVEUVkN6kPOYRGpIdWsxR2RezHPArg5ulV4zIZH/iQa4223064eyu2/RA
wmBr+IyA4mruhzjxRGWaTTBPhnrVCAf/aDvZSUkueWF+0/pG//X5k/tYfjnKhADC3N5Cpv3jTaK7
1P1kzYkHysb0XgzRTAiuPR3cVcvRpbogJGt6qfqcX5SEhPdPHH5QafFdDjLx+OQSGtypf2SaqwIZ
xUPQkz39Y83n9cXoneaClPkjVcwjs42NLKbnxRd9MkalNRGKIGgVUoi8vuJTCOKq6ejsMdvSBUW5
Ufsrf2POUIg0XLZUnElNCMkYRIctNVMugf0f4It38onzmZ0EAHc6ruoGOZZToQFap6zVwvLv+SKF
euHdPPe7KQIWlJoFcwc+fvyI+cZFnkNlIU1fOueWzPr466K1hY+bKjng0TeDKC+N+5qks8fFQKJJ
rMt8a3Wj3JH9tLx9vuHOFECuA14PkyQk32n0/rCm00SyWumLdMjerKwkDTu2ou9q7NKpfL7WR05n
U6X+a7GTXm3B2c824y2N3WgOk9S6xpuzA1KdSE2RFThx+sYTJmvJIdChLPYX1t+21PEJt3VfXICO
5JzPwZ8AEnqRI0YlC8Zvl6x8zsyWNoRQGBTnnDPNmk2vC2znAx92GcKUcKzdpOFuTZRSe5GTuVzo
tc7sN0oWkncml23HnYBJSje2otKTiqkIbUtsKeYVH7u7uN/OLYP71aX1ZLwkF+BkvxlroiWji/qB
GZJvCTnySVu07p9kQhLJy+TUw6Euy2qPnVJPPd3hiuZJlYkn9bzg3zU4I/JKjTPQ2bJow88fypnL
ez8OMQBszMqpLiEZaNAqm2cSm4B2PbmoN1bemofPVzmzzcGySWQmaVzjH07qKt6gxTZSPtCzOKQx
rWPKR+eKDBG4xdn3+VLnfhANJZOPsYXzn46jTu3CtbqUET5G4N4YJNnFRM5U6/Pny4itHTvZzP/L
k4MO0zeeyrzNOG0q1yARaOZjIc9RtJQZqVqZYwHY0BwuyYTqqZzlMu6Sek2wZo/JZHt8PtDmS1nJ
+Ky7c1rtCeAaklAZmjb11thZyCmr+QyXN/VraaO6bEBxP7/yczcIxR96H0TI+genK5+nIAWOP92v
V7SyjjTcG3JuLn2A68wTBw4FI8ZNgGXsVHleJ7Xm9CmYZybiikQ5VYa6YpQtMt1VXHiTP1quN+cI
Qlb8oBgArVP2qTOJD0rg0FHvTMwL21BTdqJ6qEpiUYtakDS46mvgVLV9p+l8bzGvK8WPYsN9gFRU
gkEd6Y87t/8yo/66AAGcuzo8iZR3IgV0wNGTk1Y0CBdwt1Vki3Z8sw36Tf2jrbH1k2ZeOHdLpNrW
ISMF4b7JdKMO+6IanyzdgeK0eVUi4qDUUnqOPZPDomvsOa9DhHxJe3FmXzga/eH2WQ+c+6fzRx2n
gIj/w955LOeNZGn7VjpqDw28iZjuBfAZek+R4gZBSVTC+0QCuKe5irmx/4GquqP4UUH+2k9H9EJF
UfCZx7zneZFORFQyumNpMsu7WB9t8m9LWPSZcPXxWQ/BcGNg9Xo5tGsGWatJdlGldxD/xwnQbrPI
jYl1IMraNN14gMEusrpPLmrYu1CrgyX5Anr3YTE0a4PGqvkoJPhFuI4Bpclk+frukH6/Piewqx2S
VhsKU+2p68YemLvX2/wHYOhlZ6tZHiGK2WpZ+TKQcG/tKWj2ilLaB0vxT+n46yWF3pZNZOJR3uZk
DrYKQKNVCw+3jVy/sSk6a87eSunxAjWqtm5r5GcDjP2vdlPo4ehnyedsnGeE8ep77pvXpgL5w+j2
aluJY2A9uOZRMozjZiJv2w72ZGJMmn+0mrwNXmlJGyb6fhN1m+0cvNwAdAOnqXiUmoYiduhr/xxK
a3BaWBMeSczl7bVC+R80gt6+qqhB+Dp+3iiKTgeBhFJixSrLliqJPpzPtWNfoEiyw/cXyrc1Yfx6
mSVmJ2FowSQ6f/1eDCId/Xzs0RLEQfG1GSzzpkbr9eg3yr4AGgkyA4xc8Oy6CZxaQWPIiCoHehbg
mbj47CZD8rUHEXDRwqZCtNtP8BexSvIe3j/R9XIP3huSFVIv5IW0/Q6fQV3IXhv0piWSMeKjghmy
nZaU1r2qeusJDftH3ju/KPrh2MEEMmoxPJXoi76+MYBti5QQmly6KQscBEbk1mwr2AsWhr08Ml0k
SvZ2s/za2Nl8ZWhiepiB6A1RKl2j2MKQtLbUsi3nqCb2ybYdG91JF2f5i284hAnv35+3e9G6zSEq
IzfViQoOQv6CETvEK5TxDU1XxLsiuRADRQ7pg2R6/1C/eDNdPOuo9DIDhfLm4M6MDmE8OlWWEsBF
23zOatxE1EdolfWEDx44iyfTQzRCeQDuehZ/qy+YvTtPjJ+0qE/sAkXpYt4UfHlfF8sUJ1qgz2CE
wWgTX2WF9tjwCD9Yqn5xR5GyEcqtMZbLSbw+AYhgBbxEHdKD0bVb0Y/BprKrPAzsUXwQOr6VBHog
YDnQGv/CRHAPYke/ylD12Oux4rzyowYd9kvVMWW4up8OQ5hPFrkz2Owl2E1e7KitxzK0HDWFC5df
0+BohgSfGNC6baAByKWdFrmln4gIqF5nHgscDuF1C9luA2G28UYLVPzUuDC4wxFBfYDPAtnCBy/l
LxZOusW00BEfM0l8OEfUtAHqiTJuonxyks+4TcpTi83hzMGT8AZVib4plyy7/u3XE88gpKqErjTX
DllrvqC2B3WoiZBqxNuGemRoZUr//XjsJ4dhlcsxeYYvyevXYzKkynsjYOo8nU0GF2b32p0WhviZ
UFmoVIvmGDancxzYTXvS6E7LS5ulW3jyNrolGCMNsVQ4p328N5RJEfr9u/CLhR2nQvriBq8Wo2mH
34+GpcaMdUEXmYmvjxjCos9jMBcNCRLMrOU19trPWaKQ+ieYv+rYZVjeThqyXUJj6QFQMlIPSrnq
C+8p0cv8Mo17CYNSFh8USN8u7TZSN3pWNC0seneHIUFh09BqdEaPMHR4couEiQmwK5vZhWAbDoWb
7D+4N9abtYV3jd2OOhiCIM872Ftz5nzGQcPetKxbawulyIVwjsaCLMi6aaDNpYwgd/7WwBj8xCkm
tet67BjHyRI3SFzdUzrUH6rf1mXz9YLHmBdfC/Ual77W4RpQapUBw9iE/AWnqmFy0ve+5U2SfYn5
6l8CVc7FLrAROm7zhvmT7VhLeUvhqqx3Q1er6zhv4Q2VoC8ftG6wvqPb7u2N3y+GHk0LKmKDNsS3
D+7k27CS1hvLI0E1ZRee4+uvQLWI9PRO1yDhjfiWjH1Bv2l2pmOTtuXWtmabecYEZFXnqos28AZn
M+qN9R2qsrt7/1zerteO5SIGoSCNNo/i5utTaaD6EnjDs+xF8+xpgXEaSOsbE0PDB2XFt/sfB0Jz
yiaLmAxJ6+sDaQnz1bxdHKhTcWQYeUavle7F+5fzq6OsiYqNGovO6ptRdTPOknYgA8r7hHdirPzt
VIOQfv8ob28aCyWvHAOH6/p8OHRpjjWADtfIozSpu2hVIu6AaYqT3nS+v3+kt9dD29yljcWtWfsT
B3etJVle+fW4xOZVdUq1kMK+6j9EOP3igghN6NETNhCy++tp/C1sGAK5WEYbM4ir8uA8bSb1IihH
b7oeVI3i1XwQxZCFDONiXCyXMSoMOW4AuBJoVx3NT7CJp4VIgcvn0vtgn397cmQPBvpqsgnSw0OD
MJZqI46LgqlTu/0e54UJP623bjI/H57ev9u/6Duu9Q+2Xdp9Dl/owYdpgXVkBcm1EGuugc9vMfIw
M8z+BNVntlXZhFc9sakbITM1N6iB+jvZd+IzEaz520AKcAvrrJaPjHgV1B08k6yiZqBoF7HlIX+w
9WU6dk2RH31wyWuq8noBDSD2OKydvD3MOR1cstDkzBqIEVlldvl9QCAQpj5NGujNKFlsPaMsAXc/
H0b53SKj3EDIGb++fxJvnzCKaJIp/sc4Ony8168f88tMOrJFAnrNls3SyOqYioYE9N9+dFd/UWZY
CT6YFROCYzV7OMqCmx9rbjkUkZ/UeAo5dbHW19JiME4xWang/SaO86OoFy8NqWLZ5/NMTBDFOGTJ
0Maj1kT9NNINWXo/86L3b8Svzg7fUsI+IHzk+ocIgKVQENKsokSU5UOZHMG47U2Gfu8GhvDvIMN3
J5k+6mkkLEZw0MSIPajvG7/ymR2Z/WzE/WXBf/T903q7ClET5KMwVw03TJ+D54N7RZFoQ15G/SQL
FG52eexC9P7drWjVIzIJQ/WRDBLR1eu3wJiyQSdjrSLaUtrXpkjrUxrqC01/R/+g8vbmgjgUMn1f
Z46I4x2+BIBN7aZCaBQFCn9Dck6xJ2f/7YIztF+HmSX2esYu+cPrC6piDeimggfPZEJzhMIJ/Hfn
e5v3H86blI86PBUq6lR8wWhNDz7gtPCWKQadGBV+Nd23eWrdW8BmP3tWrx+jgXZD4erd0QThHTDe
Uv/+U6NWvHpk8g3rnMTri0zjMagrlzwL3cpaYQ2qfeNLXGZq3KDev9I3iRHPy1/lxasgYP2EXx8K
pVmZaD2kEtOsYXyVYWUa+FydJE4Am/33HQFXJswq+v8pYQO59PpwPRiaoBnJlUsGyJkdCaqNi0Xt
cesqn97n4m7MPBv3YPmsyPLx+2HsjazJRxVh0BYO2TzTLcjv8eb920DhnyO/WrN/nhnNBbQEtKcO
tylfsfv4LY4nOOvgiaEkgOdIbzsdhUxlqiBy8gl/jKm0xCUngE/fjPr8ueio1NFOt+zvqUCyuE8c
oZ6XwZpP6W3LfQtfxYxKeDkI+suKvU80zgyOgO78EjJntQzsEkWJUlkY8gZlhjsw0tLqzi12GdIO
a6gHZUSVFm+xxJi7uySG2BzZQoHBiAcFW9nr1FyeEImiIq1YiSMGxClM6kLDNXpQmOJsq8HO003C
vb7otSDOoJOM/amEeQXev0r8lzKZxyO3mQoNK6dsAfSP7JX57dHtLmhp+RkEbVUphKjSSiJ0Btpz
5qXqNEgQATKbn1q8qELg7y2Vpz3VELkfhBeb2P5186P0euu7yGrtqdFTpwoZv0/qUJq5F7AhSO0C
O18ND3hbNTCqCZXas3GlFW2acQBdjHgLCHSuL2CYkOJk2vGiJ+l+sgEo7UvhJgsmLg1APr9u4A9g
k6dvtN4Mnkq8FLhAptceGxx67VCXOlZd2sxY2eWQ2KxWzJwMCAbLCdMnWcyuu5VOi5NWkS3wSeFw
8pgmyoDZjtZ082Us69IE6N4voNaGbLpDWGzaGw/OwT0eE2W1kcGAGQvi4M4La7Ty7YZpIhogjjED
n+oDT29CNTfy84KD4x2kd7pVWdMO1a7gLRGIFZup3gbYRNYnS7OO4DVLVdKdkOxw+C9Q6t+MEGXH
kLfMdTYYntLlwyMJD6+paoADkkWb08Zd5+c2ubcU37Oln/i6qYuaoZjw7bEMFDGhCBw8lFB4yc8y
KBcdmvVIuEkJOkcOPan6O9VPOd0Gumw/54DE0B2i0uINIRs9o12gG9Fg9Ii+UyKpBMGWNV5VRYf3
a15OgBPIX4WH2jDBswYrPrgWfE9JKGLl3cMcyerISgL/olm68czibhqR9Civ4V1iq2m7MHWJcW/L
DGxUF6sBAy+it+oBc38717UzhbJvWYvfXwre7mPsmMRMrP6rvOYweIuXKeuynPpuIPAE0PWBvSbA
0eL9o7ytiqwjXKgv+HZATJKIvF4JURt5qVmvhjEqBYE7JTlTQKaLtwHS1TixiyOKA8G1MVkQpCuH
eRhTGxJYxY1z5RlFdj9RQmnoVfvBnVUELkWSTn1wkm+3QSYaVv4sZSWH2qf5+hxt+quLLEhIjJaB
pShdCcYBqs6zNk1tGiXOfK+KBooMtpJhSUH++P2b9PZRoM8jlWfcg/lN6jKvj4+ya0FkYQMw1hv/
sq6K6bbv9eCDq3wbILL0+2y4ZCnuGlsc7PYUe8xST7Iy0lSxzdSyi+0Ar2j9zhHOzqucz2irzjJ/
gYKFc+2MhSd8GP2yK8cPSnlvYnZ4XlgXM4tGC5ek/mB3NMzGH5TJMFdszfHXAIuNTVUv/WnrxvP2
d28tyDyqcj5ILPb/4KDbouxWFYTiqw9E4+0bq4h/NL3320YQtDfXLJM0hAFZ5AivH6AdzI7XYyeD
HemQ75Qt7Ls07cUHZZBf3DbCQWogdKiQAR6KA+DaY6zUUKnq4jHH+aRbdtjFrWR/74Nk9u0LyRjA
SpVAQgmL9hAW2VloGzz8yiPHJ1TJU2/exQ1C5fefzVvVFE+EDjZCljVWojL4+rZJp0/6LMXeHtJ6
h/dURQkrWvR88bcyruImrFu+fug0EL5DLZvVQ2u5qo4mR2Wr53Qrj6Uli/GDD+UXV0+uQusWUCzl
rZ+Z/t8qGn3SFjbofDgrXeVue6n8bW5AP3r/6n9xFKqOPq1luk86Gp7XF5+bbY/DJ+VirzDwpQuk
utCLwvjgHv/inaH/TlGe8hkJ0qEG2ZG5O6rMWDFtcblXWd/sXCbMd5TsP8r03lZA1uF8yrx0H1bp
2aFes4nrmm2zJZvwRv0qwXzmc7YE871MneTIxJ3gSkojvxaxSCGgm+6DPebOXTuSLb9/a38qKl8H
uZyJxaKKMiJg3PVgQU9oTulxiozGBSqWnszxoj8muRy+Il1MUaoxK9+HqlWVfwoOzPpsqDZLTkY3
nYuo9Af7NqZbc2/kNS6CVc4kQWEiqJoHb0q2BWDTb8xwIyk1KfKeFsHc9LtlUfr3fFCTBe1GeALX
qbL84ceqMze1qCkopvbi3r9/nW8fLiw1miIE8rCwWdNfv0JD5k6NgUYogvubbcgybOCEmfnIhKX/
waHebpFrkdempckAC2rKg5aBQwmZ2R8o0bNlpSbVSuluS/bkPGyy2r5oS+yutzXWro+UJhq04spp
P4LTv83hwGyyaaDLWYtOh+fgdu0MtAWnoslUw+cqw98Em/l+Z3mt9WQm+bSz4zb//P49fpsvsRIw
2sETpdL9RtCH40nPuwRF1l96FKSxcpwH3Wyc8z5OF3bS/KOR5LekvHXEhmWHB0qnJDjs9uYkGXph
M16R50Z7WwITdSNjKfFMa4UvreNZWKLD9M3SbhIzYITQz5vi1gsqib/ZUCRXCJ9JL+pGg+xVwL+7
84bS3jBqYbbR1IHfPabn1H6r+6q7SVhcaQo6SfoF+6cATiq+I1c9Q9C4Wlb0sfDW0mRoSS0rto2o
8/xsinNXC3GXbJmbkg3uMK2vlcbGtdHSbMh77B+aN/fVUYa9tB0SUwHebTt8T9Mlnx87rfOSVZgZ
y6NJsEuGFeuW/N11D2I7Hz7tSMQ35Brrp/O3Nbxz8DjFDRGjs6Xvz6iaScYX8GO2mVzYvP+GvGkj
Ubz4GVowCsR3eNhzFcxf+Xo6SqrbXnGem8zSrZyuDh9UMRytYitGKjzzIq5zAIHvH/vNJsKxV8cN
FgBqp/z/9WUyBKahJ1kgqNA2OUGS0Eb8gnX88yj/9Yq22f/rv/nzt7oBAi2S4eCP/zpPv2EyWv8Y
/nv9tf/8tde/9K/L5qW6HbqXl+H8uTn8m69+kX//r+NvnofnV38gS0+H+Vq+dPPNSy+L4edBxEu9
/s3/3x/+4+Xnv3I3Ny///ANvimpY/zWR1tUff/3o+Ps//6Dj+7cbvv77f/3w4rnk925k+Vz97/88
v/mVl+d+4LeDTz+FZ8if1sQBPu8f/1AvP3+if2LXAZJKwE17EenGH/+oSMKTf/5h+/yIjIiHRqGS
wSxezb7GJIYfWZ/WGfS1ik18hxOF8ce/L/3qz+3tz6fCrfjrz/+oZHlVp9XQ//MPemQ8/VfbIOdA
lxAVI1zblUz9+u3way0fFtSz+DSLpT31FgbMwB+SiRy5muYuV6PR5bMTev0iyhsa2IE4nRT9ijZs
Eqwcu+0i6xwr26nucDyGHd0cDwajJRjDGiUD0iKNh40SWRJvSIexV6r93gmep7lI58gteB0vvcVK
jLNZnxbtaMgwRV/tBDqR3OVFLLXzupQ29HhQgXV95uS2QMOXesbRmDXCxXuyrqlXtMocbn0KLqc5
utkrS6b9cpzK3H7glqPynsrGEbtZqPLSi/vW30jhobkMWxqU5VdnWAxJW9tilvwsXmkg+iaxjEm/
12fygYvW1+dmbwfUQHeWCLAdpHKFB3GWQL/dBMydfMG9JaZjXYzjdFQhYAnCIQsKIm8IUUO0SGug
rjW1lKEybfEllooVCCVf8zWxUhKFtiMmqJtNRfNWnBdDEJyXFs7WTY4v2K5jhQQWrGpEduh5Zcgl
pE8DCMub2WV4YdUsTEakjZW1w4DMZRZXaR0a+yxPE2gsPoaYuiVAU4bIh8bi3DZr9dhkbuOGVgrH
flsI7GGxG9asPhRS2i/pDFYmT3wMxoK53HQp3XbauO41JnL1GRUJzw67wRVx1CKs+F6V2JLstVi7
KQvdmTeFjRlyXAD4CGpEWSuu/CwZ7OVhxmcHAlaEkFo0Jyaei4gMsmQ4zbS+xcza7Ir7xMrHYyCc
xfnUapgnxhQPToxqkF/xF5s3QQryZyyt4ptOg3md2VirQozaBpde7hhTGM8qHzaGIZ1TPZuyp4Iu
GlF0NiFtxWyz4XLU5P+gKWTCJEUl1oYm5pzJ3tE82W+sxexvy7FO9G0HV2CPxEvhw5hbFfeG9/R8
0abRwNAy0cVqZCeD0MkYdtlJuq1F6GDvRAulF4jNGYel/GgPWotkKR+OOod0JCrMcriBHsW2aaR+
/SAHSjs82Xy5t1WB5AeYXupEA9GvESLfry7qVFtPdfLl2rEYuzsQ0+l3wNoOTi1WNj6oJIVSxmTS
TM/Q9Qr8GWOKZKptB+1opiWB4WXcie/QYJP7zljYYAnyzXofTxgnM+k0Nz/aXjD7WMZddl1pgTVQ
oO2167ZyMm+bTTagM7930YDGMzZfahyJkMGb8wBMrTZOyyFjeKASWvo9rs1hPhuSXJkhxpHutZHl
gu6fYWPK7WbxPkkzHFnFEFuP5pwiPtfxrxu3utZml/RioegSSDo/KMiLjjkyfhYieZlQ6nqjOhN0
5u9SiPo3nfTkAFEAr6S8CmJcoUe7f9CoosBmaeV8NCJa0Zjmiuk7lwWycGo4Gfbypez0rQ0gAZ5y
6eqXvtbEwS4b8nwMzVk18sRs7QnUoNT6743S1AsYpKU4roYcS1GnaelcI+KY420wsIZ9XWKH97h3
zOpJcA7Us11pLWfaUmoxSn2tM6LEKvNvvijtadcZTeNGMtW8+wFXTI+WQ+VJSsxY4G7b0cjvDVeb
Y6DgssTX3hqNqFsy/1tXzdWVjwMTDqxOK8SW6olV70rJkF+kGa3GwSmVhHNQNIR0I2VrXflMbWqx
mfwwvalqt3nZ1I+uEEN/MsCUKKPWmuKzStSTv2vo4CxR48Z9su3Rh/u7wc0TxkF7q/WhxSuelOtO
/j2cJeo/opjLfucgn7pYv9hglzijeRRPmWmHgobbVdt4Fsa2ULOuY0bCOyBzVXvVDq14dE087MFG
BYE44qAQeWcd37HjPrFMvLp4bMNmtAL8wFvTqhPG7OMCP3BleVGnWNtwiigXO2oSGPY7T6kY9bLe
ONPGEm1/7S4GPdQxrt1uMyUojiI7YyAnNJpCO8Ept5kiPublmxcL/7428XNaiKLPC89UtCEDkT/1
2WgDaa9dzNG54Zy7q0B9rQP0+W2PNFVuOhRi3QabXCx8rbyZb5UEHrhXDl6CYTZDKdpkeom9LiK+
1AnNoIrLnVX7ZbbJk6D6zFMbO3w36/i7P2bUcAvGrPHBsFhQI4+zvK/bqjuVKTb1FKGXGedwhfx6
3/S5fiOWyp9wWIfOFTWZTe6JBVa9cTGlvVkAKndYkmT9gifkKB5w9BWXHsg/MEZlyfRpmda9H+lT
vVzavQr0jW8JxcZqqOV7IYQ6wauCmqqce2OKjGmGxTsv5XBNTEDawb7qPbbVZH2hmiWsyGF+DZ9I
5XdBSDJiP9A+MG40vZpYG/qU19UbyfiUUcmEbNCBqKxT8XV3IKaKNgKxZ6fUdiz9GVlfZ4S9rSpc
C6rSvapmdDjhIlvsSrG2BtZqVfZ8peWcTtThAodZrTD7zxIhy/XCf9B27Fx6SmMlNe7Znur8xMFd
h72tG5dtmqRY3QZdTukIRzry9p5dt9nVopsTGmuG5C8irHpc/FGW28a1tYuASYAyVKXPW1O2DUO1
Hh7tP0ZR1PDJ23rBrneRtMUdrZff+DfiYquTMn7BBTS9avBEs7aFaky+r2QxTsoJxmHk43scb2Lf
SW9pfCUxr3yPus0mUOg25lL1p4z2YEohaCpgkDwXfG/S0POvizNlF+1kmmDn6hYcDQr7etk0WTVc
G5Vdzydlboz7rOhBY8yT29I482e0hLSgsK73M5MZ3kTE+SPsnCndaIbTnhVyZhOLvQWPmXLQWLZn
hvMfnBo1DvtSb93XeWAse8szFyesBm2Rux5ObhF2c5/YW5t5wpmBCo4EAierhxASYLUc1VXj4UnL
R9NTyVfOnZsutRW2Cfc/mrIkuMKSMB23HhMY9tnEsCdwIo8O4dbpNH8OlUtcHMbLaH6lQ1fhLA4w
87nPhXgaJmm0JzlVVY89vYAxk/u9dgMAGrZb4idk4tkwp3KHFsz2Q5N5p+skQa5/srSl5h2XtnTH
sw7cG5/SjO9Cw5aQnRmzDVlapqOjR7XfzSjK5tG4UfNs3dB8y5+UV3o0teo+2ztSlvjQlz7TgmlT
87YWnpMTXOhVX+3K1E8IZdUgBue89qVv7yx3yt2zJYUQeDkPZGVbT0Hz/6F0qaoXcmNf3i5BamKv
nE6G7p0J0Y+MW9BCKvaxDurozKS8EZxA9ajrm75regVcUVcGAbAf97SjUOJ/c9IuT3ZlP9j6LfGE
Z545FsrDG0rplkmfSl/M3x2MYIR+fS40U+mdvxG24uCuuU3WiU3Jj8/tjg4rTIvy298yq1+kK28H
SW368qTQdM1ZrRk7eJ2tgLuqmDho801jk7wTWtAGAa/B0klUmTEyS9/gzAXiklGEIhrUO0XP0Uu7
u//Ldod5zXYx6/jbM3mT7Z4/d518oe7z93T35+/8me5qxicEA1TgfpZUEQ+viII/8130wp9wTyFn
Xad1DBuC8X8SXsv5hC6JPiNZLU22v+W7pv7JA/ZG9dtGoAjjzPmdfBcft1f5LsNCQAPRNayiVA/U
4qH5IJsTo+ezeO6krS2n2JCb5cU6K5JjSkDF61ikVca+D9/expNlYjTACZvJDXrclRc/g7m/L1IT
aXYkLVHJ+UpNQ9fEZwj03DaI9M6iG2HrZfejnGZm6GHfC3+4y5QFUiVsamiT8TG90KnB2pwBWGQN
UHqC9kFgPVFY9iY2nGQiujHTCU8sdAL61PsbsxyF9O9sDRH2iJlaog8VnI3JHMadXJxC3kLzkcXV
TOrmPFq2U5iA1UGUXbleGoP9W8U1z+lqYXNiO4k3R0UlJxefhqn2gCeIvNgxka7rJ+ylWhxO4wBa
eprt7keMKKbbS9scu1vH6oLmhj6EPlw2bll8oZTPUuops++O9HLU603lu+I5KxVDUrEyca0o3Qp6
kif8CeP6BewX/52K95oS9Runr8B9aLhckHr61biraDXVl95Y64gCxybzkFfPOXWBjnTvus6sCluJ
sZXuJukGp9mnTusc9TYVLfbBdmjwsmdZx0s+R1Q/+U7+iOByPrdig1a8Grrpxxrdym+2kHl10cST
bpwaVBjvtN5CyJL7VvyNgjqLuzWljbpvHD0N4rAR2dzn21T3l5QoNLHsE6vsCv+lbeYkewwme+ku
vUYE/ak+8i9tZV8H9TYZvdE6wTHIvh5pD/s72++mr6VZlmI7MFYyhAxe6jfaChvd2saIKEErBvp1
2Il4MLBFQgrSOW4CdaOFlon7ge88OVVa3S4lDrWbbhLj3cCnlu/KjNG8MO+Ed+WR2VFVtd1+3s4+
cyobfoSRl6hr88fIfCw5oz6Ot6mF33S40NfFpzLRu8vOA3IoQnC9asBjIy/ocO/cqsBGM86tjhCv
betqD2rY3xkYXgQnA5ryLsz11Oy3fd8Wy/lQ+RpVITqgSDQmogsG/qsgv8jwNsp3kIDme0Ki5jyB
bZedlA7zM+hh/ZT4tE8RfQi/SvtwaFzjqfBly9S2biw/oAn51l6nBoFypdUs97wAo8E8wqAXN2Wj
DP+YrMBxMLs2edK6sGexd+2026VFmiENSeripvCUt5AVaAHij7TTAIRQkUbU4noxgfKQx0WoBxPG
G8ykd92+dhZiqMppPCAisUswS0kZrreMG+NL2ukN5j9FHdhLZDpxax33neeVG9L/kYdH3X3qN1JK
HPR0NWoYfqBzJMhCZwxwpMbcdWd3i7pvbTMp91pm5sQnlOQ3PnWiNmq5M2NIkMJ8d0IJgL01BrIf
4oQDWo2xIUjYfjtRWqf5ii5gNq0CHVEqvWhisnVi/MUz7lh0xa1N2ZmiCHYI/taMY2VTWat1tU+l
o4qLVANGSJUnL+GVqVia4CINvd9luMImj9Sz4I3qijoUb6WWw0aaSuOZe63U1VS79nU2DPoUKoUc
5jZox/GIC9e2ktbAM02zujm2VWkjyoAXlG8y3869KO2qptqK1JysHSUr10MFXqG/yhojX4ZQASzv
EILUsC9SbzCKnTm0BT3AdTzH3JCqmc2TWdbVKdhh27oyG4Ssux6DXux4pgG/8nbS0uelc5zrcmQG
C98TV3r7emmUFdqZaH94vW0ejaz1zUMplZFsfSNt/X0KM844w0G8ArmrDPizUprB4xzTIrEFBhcX
mdKaiW4BOevW9cYVi5XpWrZrc3vstobogoCJewj1qLdcOScXamxs85x5OG+NJRvX/CwRvDz7dp/L
h17znGFncWuaDYWYPL91YvL9sNN0Kz1Sbmo4x/bkTuMOAYZWX1RTrd/mnsXMgVPhKHKS2IOu71Io
u1/HBEBuGOT4+G4p2ubWpV4mimenNX296ay8JIuePY1x3H7BMEeXwzxHwkgTxsLtNOhqDHKKQIN8
AWO6gd/IBEVD3TDJQZIgdJIIkuOyp6oauUsKDjMcoCJPJgqvuJYoEhOpjSd+4Ynk1IbPnlL3zN3B
O3OyUuu++oK2rhUFcdcVLA1Fp5CfOaVovpvD5COz0/va/ubmtX7fE3iTq8zOmFGxCzSKhP129MzW
u+yEnO0jwH3lvPPydtA3KrPH5Cibq15s2P+A6GRjVsqr0fG9eZ8yFmtir9SNkooAAWJcbYhPmGCO
TCs3b8jkJLoyUy35dpomw9gIbXKWC2pZxoQbZErlFKGZBJkp2dUi5rrMa9tPPTWhYoQSf4y4cDH2
jpFgnlTMWe+cIXRKJKA34eePeT0uyPEykaWjiRyRTpAZJpLhBjQNWZkML6nQ5vqUlB41+RZr36mo
drGj+cMznsLVBHeLL6zaGGNq+xWF39msPmdFNlkmk3q+myAK5eFiT5TR76YDR/ETykowDMl8Xk2x
F2+dBK4oSArZ+ye9Nit3b5sltjUhHmw6zuheOclpa7PX9XHEAuHbWwZbTeiftW40ElQ2uje06x4l
cQckp6xIMGdTm2YR5rLQl2NeXcHaZM6Bl6A6tICUtgN0hPPR0Bt5qRBkuW1oaRBAHxrQps7ZQOpu
npuy09zTRKPwduUP0BE2AaAlqpduVy/jVeNW2nwHg1wfv8Da1xFj4oOKTpToaE6PZ1O0HttaWnbd
DeZMLu5OnmPUT21pd+lp0Sut2tpOV8Rf4sCp222Z+N6dgczknBvnMQvg2dXXxpMxnfqlnbLxSTk9
HjBVEosZY8TctU9SYoL8bk66ZHzOqZd9bashbo6KeizGswkHqPw41jOVbiuG/NUV5bXRwd+I2Z6j
XNZVckoz1i5PYg2v8CMvr5bhseRN5y3UU9E9TGXm3HalrL78tF++d0sDcm6FD6u9b5iYTI9E7sxU
hKeKOYnANQt9Y46qk8eGr1LtrmAgVt2ooHZKjRoFxoNHvp2wFYxYkHFSQ6tuEp1Ff/t/KdBfKdAK
1f+vf3fV3qRAZ//7P1+fq/pVArT+xp8JkOV+Igv+d85DXkOw6DjMjCEPoJdH9++vHp9lf1qHu8y1
6YZYAdOL//T4LOsT3zptqnX2mPEv+7d6fEDEXuU8dPd8mNWrab0LFC4gN3udNXfDCGiYolA0uenQ
bbMxF98LispJVHp+fq5rBDYeX+AXZhznPftUl20kQfeT53f/j73zaI4bWdf0f7nrQQcSHsuBqSoW
vZFEaYOgDOE9kDC/fh5UnzNXKumS0zHbEx3RG1FKFgpIfPlamKQii+vvuMvF5MumKD6kwxR9zQmT
MIKOIJG7CMIMVQk1FWsAEQMAnqsAJEWH0FbNlfyKiJK82sVduVZe2VPk7fUqrQDeTH2f5N/MIIli
S0xNoALhv1KaZn6oCjd7ymSVP0WVJHS4WhX7kZQMI/dqaTRXJW/tpxIM5UaR4zIEmUzjq7ETg7Ur
eN7hvCyiEYSCGNmT5tI9D5vNyx/cbtPZm2N8k/Sr3fi21VsfRqmpTtApVUVebTM2zaWQM8j+CWRI
xqLOPeQHUGUdvNJnAni+F1OHnIZEO6Z2Q+vCVpmYGiUS5tg3WvBjX4sn9YuxLvq1bc31JxjOG1L3
TCJ3jAytdR7ly87RRzusWrJad1pSDzRSDq3mRXTFzB6KE1NQQLBIy+9nDmZNsZF7ulYmX0x6/KgB
INEduJXmYgVDcKuDQiZOofvk3mSQX5yvXipj01rFm/ALxXwxPcrMyW565Cq3OkOLwouIsjaSatwM
HmSA9w+SRajR3kac85D21fLFcdDe7jnYg4pFhGgNHgZy6k6KWke+HI/xHWogmEyUDzTLpVsqb9Da
evJ5HmuMTZXVUwHI4IpmH2VVrfjAQu1hFKP2jS0036urG7W7xRX5a4ne8DtNrll7XLsenRt5rtYP
rlcLpNaShu+5bcLZxV7KC13DZes17lh+BYFslJ2lZitFerPrLiDMsVvuutQg4Taz3Dzx4yzv7qGE
BTNLlOpmEKtO9KTqa/u6Hckr35D2oPioL/ono1nLR5JMsyJgKC+Fh6KyPXar6TzjtzGNfQxs3B3+
s53+vZ2C8vzPm+n/7uIfRfqLeIKf/3srFeIv0ss29Sc3BsjNJuH7F5Tk/IXYCiU2WTVoFwQHhP/e
V+2/UPK6238cnYE12A3/pZ0Qzl/oplDAbCAi/izs9//e5f9ftBMn8/LP2gkSn4gJQ2jGVof+yDnT
1iGRiboyT4/1pLRx/tRxOjWupTqbOeQwPRoT6LrTRKIr4d4jZHf72AUS8uPt4youd++kDPqN5i40
Xi5TrA8jaEkDAW2DIcTlM3FZs2uzD6ULcAgAZ1x2L1kCDXBv27EqoHFGAmm0L+bMwav6nNCHmOSY
h4gPnhnuzMT4YKfFRLwuMX/zo95XZhlM5WgSzrNOpgzBwzgZNk7VXg6JRvIwGWIy2S21uj4ueZ/r
AXWL8Y2Vbz1owshL7Ilw3KS61zL5HutO0RIln6kJk3KiNFfCSlXLB8egwHTtM5PAbFQd6WGrJ4VB
hyojNqdSlELxDaMy2+yzMczNzAOaUAV8sNEMZh+NWmuJ7SqkPYlHpVlmZ9/nhh5ft0zgT4XbuP3B
wDDo3rUp1FWYDNVMwrwgtmQ3DaNVHaBqQDRSidJa48hUe0UiGFy1qllRCwxlgTeHzle8R8mCda4h
GYoE8O391NRdK/aQAE4cQF5Wcm/ovWX5yjwoVrmjvJsSCrz9ed9BU7Uok8awBK6O12OrpBJWKRsa
Qz0WZjpfOGT7wZBoovuKUC+Z/La0ewjetExGtPtaVSVavGvlkiRDsChCdD34m5EVEKUxtZ2PS6Pa
8V0JCyF2UaxslZduPuMRNVdRcXOR21TeqG5KJMTQdNq0KxV3QaBnAHJufH+lVoc1B2nwIOgZm0tg
+sqbFMdpDqXQW5wUFoFTu9ya7TV0a0YDPyV4RAbr0rfTMV6t/qY14VX26jgb+V5WspwP00DM9b2A
FltC5k9BcHMsgSx66WimP7WlCVFDAdoHyyKBIzbr7HOTu4NDNI+jfbCI29X8LLebu1UpqD8r43q4
UjgWXi8JYc0eiKVu0wlrLAiBzAYb7YpcyvVEkVcfB0cmBjbUJn61E6JS9ouwOSN1hKqpV/AQeU8O
7TzXgZr0hXWwnGUpgoR32NbkbCm3Fu3apjcxsCOX6TK3OppNkTzT7zpp4cBJQg3xzzqj3xEZBhdY
TdQKqeTpfctXE9fSKpU653YtlTvRmAP5hVo8QscT+tfv5kwRG8HSWF+EW3JAbq3YVX3Xmio8RooO
zMz7tKVGODP5zmwEKCrl7ImV+DXuPn6vxAYoWpkZX3rWfCbsSHnNnQxbk06gXRqgEiwgHcsJJjce
Bljert8kRC0v/QcXqdQY5E5a61fkLSefi661BW/NdZjgetM0DvVmdF9o6LDbIK8Svd0pHTumV0d1
tzfVKqpDW47FR7PO7e3929NqzNO6XvIeb18yp9XiAukSfZYNCxdWPIU4gg15RKV0KiEzRNx6y2pY
4IbanHEKHt0ZeYfbDM5L4uB5PCr9WsqtI6JGiOQZPGtTOHVFbz2Nkmyf2wg0p7h3FtMcAHLtqCoD
1+XgVYedU4zRyyQnpjM/jgYFDUmq05v0HSnX7PBgre3qJz1B6nHgWoq7mrdOkuazEZiIz/QD44qW
f+qLxKkOLvnigO95ViwPSKxEuYOOj1IkcAjaviR55iBdaOZmaB/zRLeLoKOFettyDdkSb87zye7N
fuGsCykQrlaXAc0eyzIdSxYp6sDugEqodO7Zv8OIUcw+Nq4VNR8jrITG3hlE4t6kqJrKQGqDmROl
njT18lxOpl7dO1HhSk8M4Dmjp3AkJ7pGE4P9Ca/UoB22rbeMwpEsT2CNTNpO/L1Er8e4O60L4NNS
SuqblGSD2JIT3JaeoLcMmi4P9BMkp57gOcAu52XIUu2zPGF4UhJNzXY6GvdGZI3THe0J4iX5G/s7
4YDjCRPUc6Elz+KEFQI5gBtO2lSsXnLCE5MTtug0wA370dJH48k94Y9GjYDEm4wpfoTmFU+FKsgt
o6MZ3DJRKoOa6xOeaZ+wzfyEc1IlH13RvLahn+T/xoEhGlDRFtRGeir4LDkRJ+S0Q9FDjt6Gp6LW
mT5guQdlBZ0HceWLBn2llYEHbHTaNAq1MQGhNf6Ga7sTditOOG70N6gLOALCy2FffDZTtDOBabYc
lTKpmMoe5MEmoC0tCKnvl3graz7hxzjMwZJhSMGVp6aM6t14wpuJpna4NhsMnZwQaXMDp7F5zvEe
AR+YNVqPOD5UiQENZeMJfDKRMRkBqh7QbnFCvsUJBdf1Yn0tT9i4GXXiC3cziLlzQs9Jnkzi21Gi
4/DSE8LuTm1zPW2wu1LMdb4ruJr5zSJxQ4cRp8Zk8NQ0EX1IHwVosnqC9deyc3bxCezX0gzgn+gC
SIA5JpzLeKxynFlciI0yqCxYZt8qkTp4VN/JR1BJZvSpNcTreGIdUoL49ICALdiIaqTK2oMotu/w
kMJXNCXhFjsuq3xCSwSjYWzkhsw660tyYjzaE/sxZAtMSHJiRezN0UBZuYWxlxnHSsJ8I1EIA4RP
QVkHt6JvNAu+p8rZaUqkYx1sRv04YsoHGj3xM1Lr7f6S6WrubjF88jpHdCGFcaS2ek5fCpcQnTwc
HEHjp5dlVjl9mLOpy/ZUmUTf1lpBSqZuvNEg3EVcxghnq5tB4jf6Vs/29GqcCCeZaHQxFicyqhgt
UyKL2EgqlXHG9bONu0pPNBbJC4OFhmOjtxIC94v76ER75fQI2jvnRIetFZ03tyLWS7kj0me2PWtj
z8wTkYaVBYNxxTXw9amCahvTJcVwWhdQcPmJjqs3Zk78TdLlXdcd4m4j7wbXyD832roMt6Jo7OZB
41jdUf+50X5Cr7tXF4tvGxoVyKCXEteiHvPJSQuED6jW/CQF2wPLry1akt2+yI6pky2QjdXsIljS
F1FTZgPUGqaK0pnPlZ73xR3dn9n4iKU9iaCgprKT+aKESkn5QpvsE6eDvRz3Vs3H6HmCFQS9gmcR
b2KKU0+usd5fRXCer7FiqgsQqWone23ZsLNVdtpKQ3g93DSduqI2KVDqYA6z8TOR5Q5fNbg1PzIV
vBiPid5pOnN6lhaHjsC3a96zyUoRQVtg1V2t5NNa5Pk9MxZeZjvWEQhFceSQbM+dZXltvywNokbN
+OzkjtP5s1lrEfyaRUfk7DJD04PdOC9NlCCodOqBfHMR10rGiFUia+Q1N13DI3S3lJYbuEciIV+Y
XZZ5R0NMYfrrYrRfbI7mT3a75qofjW18n2OQnYOagqnVs4heoG44q9fP7Ivt4Eno4TLM7C7aRVLh
fUz0dlPs9DSxn9MJKRgbk2HAT4CPmt6oq9mrPhvoXBtZ9mTcU07/cZ51UhPntJ6JIsOTr+0cBMKv
icu8sBtbnXeTtQU7H2iEaWKAVE39ii5kordjjIgh7OJqeaxLquPZskf9u11oILXAFmTAgdN2KY0h
CPU81U55y8ddgas3Saz1EMN0o7WrDFnsc1URWPXHvHteaqZlH9EYim88d1Xhj0lrvAzprP7IyO+R
Xp3aI+BWkTGsGoBCI7CGJS3P5biR/O2p+I/b4b/eln/wMDfdj5+hz+3n/4V8Gn+ZBHljpyOUVTf5
sv99XNc17Az4GChooAiDIziynX+joCYoKMYIYvdRffyKgvLv8dSo/C1KIjdX2T85rf/WFEHsC8IT
8o5QKqF1wDfxi9sHlpYqp82PVcoVP1LBa1FwpM5rIuQYKx87U8p7Je/EldsY0dcpKbvEqw2ObnNm
RQrJEr12sFGFfMjEPJGAuRE0tWk1z31kU1HZjgiRwpbTH0JzSe8iUoZ8NXY/oSN/UECdG4kIk8EG
ilkIdzQptNYG9f7sWWrQi6mdInwTstPv0o4Rj2O2n61GG9R2HPZlBtg1fv7nyxIWZdlbYtQWr/3r
su5MkBvOeuEvsM6TERFNsnqaWt6u83pspLyeOp7Lt9f8VamDgY+P+vOaZ+jKPE+K3gzbmup8IaLG
xFi3YQit9o6TeQPhf/HAbCttmaJISwiAwZb666dTu9TGYZxpfip0U5I/iNomSCUqTS+rpPI0LK5x
SSqIvXj12GaM4+Db8zouXUiOlHWpoN84EEfOMCqZjKCpE92tvQmi9ELUmnhR4WZMb0YkipYRCvCu
0XuNQVdIYqbfvmqnx+z80+BC1InSBuUilWJz/Px0i+BjMbSqzlYfWGYt/KTBY+RPJMoFxC4KaD4z
qXiFbZKA0EY9nAa6XRaP9YwG4wB+nl0yI4vriFcLEYtiBFoZ4lb+SKjGE16+WNkUKrYSNUExGogz
GRqUyROnj6htn9bItfxiyPH6ItsFB/Ec3uUEtGxXiQI765I0ibULIy6iUenEXhWnS9tvVzndrneb
02LD7r19DSjvGT0AazfzoBOrno5Bn0ylpDR+QBGDpqHCd+sjyfy19JkZZiLsxhrcaV3nVwOZ1YTw
Ph1FmHDmQOAwuPpr3qBkYOgQpPoMyBZQimsRMdyNLqM5wDpuZFd90s384yUd7n7Zd3MR6G1mMQiD
B4G2xCvhQLYwEr7XRR+iINdEnD0u7nhs42wOwfg1eZyqjDBCi3iIsFI1DdNfW86fKtOuUz/XMIHs
3Hh8KLpxfcgaw3xCOQtpmwi77e9o4phEMERFiaNmqC+SWRLpb649Cm1zLcs1nGZ0M15ju/N8Q+NO
S4UKNWdt6Mh+eaideo0BXBaX+7ofItQwRY6YrTA4//nLYJDy7wzgkP4IbSIDJ+6Li9EsKwM8JsXZ
kasa5YLwrNqurwYNEtlC4pv2sl58UuWYwjYNyJNGrfdRU9Oy3PO3uEMKSh5XH5ANR8uymj3hPRhs
fJpltNcEccO0hfXqP+oUfiPAiqy39DXL8YWu5eljI+rJwBjBF13Ebel4fUYZpDebKvZaRehuMEvZ
dpcAWQoS/rIsljBKmina5y2xZSaEVevXY90+99v+LNN2xhew7drWtn9Pp6282nb1utfY4Mk7j75G
267fb/s/2cPD4/8qF7PNh7bT/NVVXCytjRXOsQoaZLkJs4Sh0jkdWMRvJJ5u5e5TmmFFeGf7+y29
39z6+3j3bS0P4D36WRzVhKYNNCjml9Ds20ovvzNVy6B0BpddKL2aYc49QPPXBp6LWto+WDvrCrLb
pV9APizrcmiL6m/S9xeT589+wY0p/Bnx3n4ngsZ4iQLJ8z492yn/+8Kkvc0nhvfhw1M9S5vV6ZqY
p+tTDEoiyAXhsi3bBTztcP+Zvf5rYzH+Z6qEI1Qz/EI7bz//f1lnx0VQB98B/aufSI+/qRJto5lJ
HSHUhfAapgZes/+evcRflr0VZWzjBAPaxhv/iynRNuoFjydzF3b6E7/yD5iS86EFpTZ4B/cMHYNb
AdrZnewgbxGdYaG/dAwyj/UDp9Jj0xKp1VJXXPS7Nn366cr8YUyCM/rlPj2tuL3OWJWkVutsXmnQ
ecAn2IQv2Q7p1vW+JHz07SXE+bPw9xoWGmJc/yTtbn/+03vW0lba+wi09Jsgu8BeXWiB9Rod00Pq
3c7eDz6pN1rfOu+IzufinbW35+zn55C1ob9Ia+DbQ818nvC7FPiYuiqKSWf+ltCMHuleYjWXjdVA
ySooS25KrSaj5/Wfrrv1Q3ATUeBiU1J/HvqSjgjacpV1q0EP8qje42u7ocT40tJDU49DUPR7rTD3
jvXOjLbdIr98YMcg7Z3QbGLY+TrPL/bgEAy9LFru10a9qZPp0tbtBopIPtW6Tt+1IOTg7Q/7213L
kpxgodl5qJgOz+4hDCBOGY8s2TfL136e5dHOnAHGXLmTqv2h41jzwLT9nl3/D8sSe4RIY+tEIi33
bFmaCFumA0xjvL4z/JtC+5ojtaPgNL+Y8gk+7kjqkvLt7Q/72wMDZYoKhdYiyEzyJM5u5hbb1DZ1
0eCpGD35JGIoPi2FU87vnF+24fPse+QGwnNOTgYvk/OXmhUXvIdbmkJp+kSgKnYzorlarS4npGRv
f6Tz8wOMLAEvTPME3TIPn98yViw5cbbkK1b2QKzEzcz4hS/z7UV+v27bIpQwbfP2tg38ugk0K+or
oSgEgnXpLgWm9vuJLsm3F/njJ9kc+sT1u5ytzxYpkYh1o9Qzv0vqaKfIueH00bzo0K7BP1+JVztv
EnJLyd06WynO3EzjGec2SFS86Ys/UC7Pw/fOB/rTVTMY70zyN7gPthfPz1unXaMC1nDpwJ0lT7bZ
PbZF884Sv7fu8vUbW2goL0VkT+cXTZnE2DCT0BjYiw65ja7dFVFbH2RXP65qGcQETubBIgiaxpqR
HzqqD3ytGtUHrZOQePNAefQcofB5+xL/4bPzkHF5N8EAaoSzS4ypgEhGOFc/B8zmIFFGsLa1Ez28
vcwf7hk4Ue5LjTAdxJpn20jJrIwB3SHdkgOYRqFlr8C1AXy8vczvb0EQH+YEXu8UudGxd7YO7S9i
6NMB1HmevnbA6bt4yJ6onzcDNTeVUFPrH65dW58R+rYemchphxVv7I+pqeZXbdymByObzYvWwFVq
j/rrMOpQWAW5uas6qt/f/nW3i/vr9oNBDYEtQjyiG9kVfr3xLDs2CrJSuCrLYzF/t6ObwtfuF/3D
28v8IUaPdQyCwQi6IiPtPNuVfFYJT6/nviktaAc57SDF5xunjjLFr7peApD2GJS8BaUG1O7cHUZS
YcJOieP9QtCmFapF+87e+/ubhdFwk3ox9IEdnb9ZyqbX1GUEj66V2EdgHd/NLpLW4TCaFwNxEYeq
Fco7L9E/3IYIeLasaZUZ87fQZYJ7MVtlRNm3BtrmySGWIK2OUT38w8RliyGIx4mMOEKf6IU6+2Iz
oWhiLPlimyVWbkkMjQhfJVj97e/1/O11vsr2bP808q15HelllfDs1q1GQEhsg2Kv1qUm9TYsym58
5xs7v3rn621//tN6CcqOGIdB5pvdtSEu1/aj+Kf7xGkJggLpX2PaR0Xx6xJWrY7d4LKEW1xZkAml
k4J6lu9tE9s28PODxzKGcZKyYgz8vU5Ey/MxJ3KeB4JM4KsefTiGmmb+LO1E3qhq17/0xFnu4O+J
FSZcSrBrrZiP3wMVzzeA0+9BQhehWRypf/u4M7b0qqdnm3SOBDGL2XkOfIqXwIUOmipDmtjfuWdO
G/pvH51BhF2Srjfa3n+9wo456QgrtpwJe5z3BpTwfTnOlRdZiLSxAmePEU3UwZJHRtDqMrCoiadA
ObnLqavx1exmrdqDbt8LYbVPQxvdvH1P/+Eeo5/KYf/meLbFbf7665mrwdnImPj1oqn/pqB139Xu
1lATRVTk/f+ttT1fP93PraPXOC/YFpc2BdbVv4NO7eCY3vlI2z372xX/6SOdXXEVsjaZKE72Jwws
V3HVoE4hxMEybhc3fVg0ElmGenyhjeE99PX85X66vU4nZ2Y1Zvezldc0H0xFB18zLaJd5s7KLzvs
du/dUr89TbxWiMTEwMc5kEj7s+vIy1GlI468ESw9swf0dlg49lHgqfrIpXZdFn+opxgfVnWk5HOP
KPCdjek3IzajO8owPCBEz9OHdx7ZH5PlMa8OaS5zHH+3B+Om0ItHdYPqxjK5Fd3wpI5a0Kf02XfR
O6ff3+7Ys7XP7tihlq6a9yRndDTJoCDSqLOdkY29fa8K7fwuOlvm7CKLhsLzCRjBp0U9tO3xYGMp
G4BYPBIwjhYqg1wuFy396LqtGGQOV+RH9HL/9q+x3TG/3MvbbwEM6JDG6+gwZL8+MjlIMDIDvuoh
z+7aRB4h0UNFZI/EUoVRTT3nP19v2wdQ1nIzW8bZxXVsCqr02USFQAYPW8Z+RvdicU9Z5m6W7/XJ
/fEiA1Ly6Vywq9+ydxNFyr6P+S7byT0kTUrYvrzv3fRYGS2hQe51Y3UN1Vf2VZNGmtcsmKeW7r09
+nwy2u5mG6aR/xMmQjjz2UXGzDVOA8F4a1IZ49PQ4wzzV6W3b5W8hQyv9HFqHjGc1u1uLmRjPrx9
0X/bNjgI49FgwwDO4aKeTS9VT9z/MDAU5ut0xVWGj7CSL2+v8YcbCTEP+B+udwc48Owz1lkKr4Ub
wsdf9tkkTDFuEixX7oOl1s8DSv23l/vjR/ppue3p+mmrn5DMrUmcdX6mwPCseXuc5fj49hrbE3j2
bPzykc4u24zPCbBhRSxrj6ZnTV0wVXaIvRdkWnkX78NKer4eB2Od4QXoC0GRef5sbJ48pBDktEIy
UN/VL5oIzFEo3eu4WksBE0aaW9BbSr6lQkX1Y83R0/QGazQJb1+jZlm9ArbWQgSaNbdOHI3JpyR2
TDy48EXIAxeZYXscFnN91FZ7vikmoTyTUmlf6ivmty9932JtQXFV304QPMhxYNkSb8myjOV7Zzzk
5Mrf4Xssmx+Vk2q3kSq33h1BpQLbxrheTbP7YGeZE/Y26VO2o5b3k5ZMzhUO7sk5WFISp5+UhZ0Q
0NrX951aYykRvUXy0yrnj+qkSWaS1VluiTkoL2ZLN0O11aLXlDfrc1zEzbVGIt9NZpuNR7pgczBy
Km3NfjUu+nzjfxopBMbTZI3bAAdx4g+doebhQu6Qha2QMyI5RKgz91GFDnjp3PylyB2c3EgPjhU9
Y1NIOgs1isRUyWe1cbVh0zpfRcTHOJ7pEKJ/lEOq3+UDVQXakFxOZhQd6bGVuyInHktrO+sTfQYr
GanYXa5UcnPuXfosgiVbH3GgDjctgYoX05r0WpCjeOnHZBe1WRVdCGoL/Eirk3CaqmQ4KEhnp6+9
SRQWrZj1tJMjyVWlnmJVlYN2N0R5s0nES52gBnsOxEJ2zmMcVdoHc5j7CUwqbcxgdky3vJBOtV6K
vFG9vNVKLlwZbiFx6eZ6nD29V5M7KueO8JNYa0lIIpew3ZdNbj9bddG/duqgh4vsUAvCG9nNGiTq
0t6Vc1N63JpIFIv51aFLwKuTnAAzcgvJemjLfWMucHiT4q2FYX1vqCnIkOBg7sxWTDAp+i4bs1Tv
a/QR3rSllt8JW1Hv+b6GW2TFqrhGY/zVVNE8ElKjkyAQk/8HvWvVXs5IrbvVqy7nhXHWuas3YKlW
BnQKCbFKtaH5Vasan/J+/WrrqfU5K/TqSvRTg2p2+wUxFV3I2mou0tpehW/FyoXWQHzpRmf6+QRN
jwsDmo6wDUo0lCL/kM3IlMmBuXCkQmjBaDxEyQ9iG/HPqvGiPKPRul1qvmN2JpiqRX9a9a72Uc42
R7spJf2+inIobcS83fbGV9bIuWz4UTNqRu023dKu1hoidB2TOkRuJ3aZkLcEeWt+by3iMJUc7ovp
sphbCufVp0JvZY+OELqAoglwLyk9ctfSL+TZpF5vlqM/R+03Xe0yVMxFc0208XpkdspvC56w79M8
qquvY/Y9Rt0XKuwvQeYw5LlDFbvP9owqIypvi2H9UJrPTRROo5hID3PU6l5zEko0HAz2u6pIx0PS
U1LPg1nlj5MCY+OpotUeR/XVWLUiUMk1sxI3cIrk86ppLxgJGGSF2nm20pMCrOXDUw62ddlnffGh
j4w0EPDiISB5Qg0ze1uL+MUblXZHHbr2rU8Va5e2vXuByl/YYYycQM3FddcYIaVvHnX1xda+8QPN
zGVfmMcqiXdkEYbr0PMA5UaYONTQhLIwhxhTHOVwNHaUvjPUH2NZNOSdCc0Ty+AJAt/DFAEbR1mH
vz+teyNJDobTh9XqXiAYgLh1v5ijtluwdg28IYo13UnMXzIbP812Hqh0gZInh1umGL6PZFbRbKMe
emGFg9GE1jwemvGQ6TNqB+Qd6uT1Mgp4E2wZpNNwkI2lf2onMQdV1T+zj6FBRxJ7VJf4yGm345i5
vlrO4Btp03hNYX8ciHi4ySy2hdii1AN939zsaDoSX4U6TUwB2q3CfXE0OmO9pq4FVX2a6aRzITp3
d0TC9N/6rCVU0LxfSYY/OJkVI9cgTuB2axMPpZKJLrQq51GP+aZ700hus5HsKM+Z1nU3dlH7MBMA
y/etoxOtF02900RR+MZikDS22tGFXEin60lwo57T+qhWcXEgrvXaqCLyHZWPlWk8ZygvGthpL3ac
O0uv0JX0aO2Xtb3DCtU+tIqte65LDAnWny0ZE1Ke+ykeXXFhIvItj90yG/elC0IoZlSdBNy0Bq57
3g9rEX0aqlrzSa8gXrqs2mk+Rpxs9q6Mya7k8Y5WZXw1ymZUw4wsyeSpGqrlTlfzea8opXIVW2R3
7Ne+tC+HKk+UYHFWB01EaZAhoh155OIrhyDcoOsg86iqG5IMhfrglCQ8im/9OH9S5Ww1RxgFIxzl
FH1z7WVucTWq6341zbsCfSVHdpqLJirkSVVZ9sy1gTLPAQeGgACao4O5o+iaEIku5vXS8DH9+GPT
z4cU6eTguV1kgv+NTu1bDB+fsoKOnqNaVJ3xgCxa/9EJbCtWM40hQ2yodta1ribXYCT7PurD1Z58
rE1Re5PKG+QehxGrgY/ivb4oaCro/QngRfMyq33olm48Fkk3mR4ZEyXPjZM9OzEJc8c+mWlwNkiW
ZAKY6cNZXIJWW6Jr2PharbvozIss1ruP7pybRxP9ljeqFZHhDoJM93KOzU340TIpmJma+UOv5l5F
P48HUGqhfV8PyRSvT44caz4gUtUPazdJQKeO1fzesSrygu31EMUjlrVJfItVvfpGp7Kk9kY0z+xU
L6DQDaj5QCGIO7vLfawp02G1yvamUGRmB32E0QW1yaLfKDTd1Z6IN8VvjI8CCwd5T96c0Y3kLSLK
OTcq9fVsL2pQm3r2AfkfiX6lzOZD4eJHqEESEPGqZpcetJZkWGStbnyTra3zpe2aaT+75kpnY2zO
caD1zkRjgKjEGMjUbU2fuNFPbjUjxLKee7uxyOFV7MnT5HyF6ugC28Lj7JBWkJIBsi+Mtd01Fila
XL1pwoo0TTelVZK8UaGcTVX3k54N7TVZNIe5qifSjRKz3NtNriFwWeJbgc8t9W12akXH/yHIW0Gj
R+TJTq3KD72ZQXe0U6MGS+tm1wMBkIRSxPFzrNEUFUaETA7Ikw7NUCWZp5nrZ2NZyBvpnexgxfoh
cRpf0amag8GX9R1BlMNVlM/Zt3LRq0Ct3MkBM5rRreMelvWlMIf2oU6wLC2c1gMapvIDOaXJVeVM
F0Oi6gKsMQ7XtfzcZePFRFlSEuLeKCPniXCY/taN7E+lksZejO15NenD9ubZhPEGnVSMXJbP8cpV
IeUBF3HD+8FnT4tucAraB2OVqPqTRyc3ad9diIjlh6TqNZVVPuiCGdfLeZa8mhlY8dzCeMhaBHmK
pahHY6m7S0dL+udimR/iQtwTk/hJWfT9ZBdDfCgKtpxiCDHp1Ej9qth6yaeVzq+o03VCCFWR3ekp
L5shuuiwRt2lQ93jITCVyPVyp+rQllbtpyFyOmqNDfW2RV7lT/3aPI1rc7kosuyCemoe0hQfnjYM
e5TYdlDXTf5K4PB+jLr5uWnQ7GGUA62lieRjYpJpa6raiz2mP5CGzVf4fuImdFMzOnb2eJ1m2rQn
xlPf15Wm7pI8/ajTqhV0+YghdFZyL5JF7I1TcYldz7yNi0zbm2ZOJyWVF36/pDeEg10NnRa6q+DF
hkH8sV1JHM7SGWeG0thBVqcvFh0tFlGfr51tgRYMTXxbjs7RSvOwcawdp1Pfgsw2UOjtKbmyw6LV
66tJ6NVB1q7cWU7SHwhAr3gPO13gKjbupoltIFAaemCt0q8TC0OSuykt22u7wF6xLnmbeeZcDns3
54A7NXTSk8jUavISPScpszQa7K3ZIn5FDK9zhojTUxcitb16Vst9rg/UoNocSr4RCh55kzlpvtEm
05cuYhIy0/grVjasG1EcMzj3D65bf6GHJgklts+S9i/apthDFmJJoiS/6DC3X7cNQxZm9fnW/T/c
ndeO3UiXpV9o2KA3t4fksemVRqkbQilD7yKC9un7o6p6ppRVLaF6bgYD/Cj8UKmSeXjIiNh7r/Ut
AbrJB+bU7osA65M76CNElVJPmZDRMNwFSTbGneHuAQ6Lo52znuJKEQQxrEnz3bQy7SSwqMZj0Rc2
26aXqbiwWFXrQNCZ6vM2NstaZyYMswuW2VuzMPHE5v5SBsm4KyZOVEtOyNGuzMYOPMJgH02IbxGT
DGo9NJTPjU1Kh91qN+lcfgeHK+4LUuuwDExBdZvnbJNHxTKahTnotzU0FH2YyMU9lka8OM3ndQqC
/kzZnKQXcDddc4VJdVlbDvZWUx9xsQQPQbJpNKgx0zkaDH+sQsjwdXkMpgEgqeX1TY/pkz1TXZe1
8phTIRZUERAWfrfFCEr3AYuWZ+0ZuYxGhCU6OPHaL9llhrRb36Gha5JQyxo5HUe79p2dKJQWZZ5r
xOBoreUlF8SPh6kz8QsUWiB3DHDSHcZEbwfxCbMKSZZW8oKTb8wPup1N/cHIjELswDR0n0meEnie
yhLvAVG31dMiR69ChLksTzT4S+sACy74hvdvhFxse90VwZ/ZnUcm3YfATYfXwXQSoFfrks1XHYGJ
Z/6moX2aUpjQhyIT/nNWr2CJlraarbc874I7yo6WVRlfkHXLgcSbnrPBbGLScSCYJbm2+M8YPJrk
NutGElrTbvbyq2IgheQGrKjuRCxPBKPpdbdjS1JXxH4bx1nAiyFM66Q1vcNnEd9IBgQJ6xAhgB+L
QgsrmyPg1pVNH7y0zTgMF/rRFYjpzgoOZekEh5zzmDrOaw56Q6OOMsHrlzGbd+LyNAY3i62ma4bw
nyejuDSaoSIM8KbcGRopDDtWtvLLBJP9CapIdtUJQnVSRjMsg3B8aWTDtH3KR8uZxkOXPGrBhzwX
59wF8oXXVrEUQPEDkjNB9L/txuym3QIaYdan/QdRwNM6YzQ2ryjN0zO76RilNlWsDsbi3ikpi1Fz
VnNcC5TPx2yNHIcMVaLMKk0aYGpNwRY86JE0c/8qWWDA7RtlxKNvrQ0xjPKmypOLlTtxpy8XS7zY
3qdlDcJVGPmeuLL2BrYcsEIhTDc5kqUGNQqqdurcqMxp7zGnRt56xwXbj5NpdPtpLD6VBcf9dAUb
YFyvyYvwI3iqoT1fFom8MyscWnSF6Le4wTcaHlo4jQtYs0Y0V53Mr7JeV4D32MDQA4O1ky4++J1B
nNtmXN/I8vphnFf9m2RsMOxyOIxeiIZcPFbUAk7JiwdOFRr1RSdq9oFA2P55Mvun7uJbrrjyBmxk
9G346aIIC+ptTdlXpqW6CkhuI6O01mME0DduX6QNy7kbaPsumTJjX+llcpvjAwcSBmWOih1PN4e9
THsz3YzAzVntXLUC7Htj/AgCvenCBdOQMox4GhuX1b3qAKqBh544HXKHyC82sN0SEuwEa1/FeCBq
HD9dHrDApXkPxNrN7hcdCNXeFm2mrmtHO2em+Qm7+vzFS6syak0Nd1Y6wekKeSApbrzG/dyUGk2X
pqUpI2jIN1d+CS9nr81VBjaPk8yIyxe1UrXIm7TsExo6FkwZmen8whzcqnjoPRu7wHwphzTDyN50
r3Opn3BiTRzh7GEmACnlib/RFrBi/ZA99qjMunjy7G/Stg7gAV4UgC/9SFhS5tGyytzIY155YzSN
BVvfaeOS9+SRM2n6oIJu71SunSKBTpyTuVlCyJiybuGFY5qrsH75O0z+4/xouyR+0vrq8TiQOBVh
foz1VD3ObtO5bwAlkiuiJD06IMQOWFv8JJxn00ILLlnvmn3mETeMPFy7Lktp7NtMnKd2vBlxhtJ5
C86D1nU3g27HTasb0TL4sowI1Rixhg2aY6SIvIhCBm+hOeUVzI9VRSrFNkCep3Pd9WJg3jB2n41k
KgDBc9I+e01t0k8okdzRTJi1MBur+RYgEKuin6/UYV77vaqgxdw3/qp/CBIGQ6FBGGm+0yvthcz4
7GrWPL25LRsd9F6g5uSE8VeYyU6YQ496OkF4fx4dqRO5WdMShfInG04LqJe9Kl0j0gHmYl/SvWh3
kDuax6wMptOKXf+lzayiwSRgQrTxS4JP49Ql9uF2SYizPqzm4i1no0sfOT7hawy0acXtMM/2d71c
6imWJfXhqJmAlmiYnoLGVF8S250eJZv+10oXJcTJNiEGISA/XLMXnADdqm6romhOjd6pm0JT5MDy
W14lvebrcQDw/pisYGxAdaoWZ2KFCOaERc+AAWowedgX0pv7Zk/buqudh055yPE5Lq0BOx2acuCK
6nXKLRj9X0BNyI7aSUKB534OKQIgA4P8yo9gZFtqGs5+N2GgnXUdLQGQpNkdpyf7iXb4nSXX5ggc
z7rA9HNusY8PkTFYWsTuORXnVFUVbCeeKToSRivDWh99XCM7UGix2S804I9zpaPqL+GZmmuvfZ4m
hDOabuOG2I3z5FSkL/TVcvx3AwUevB9iJhfpGJIp75283TDtFYP2RI4DDPacxtfC6u0Gj8n8m4HP
+4HTdiHmeS7oLx02l/1utmjOPa7bkckFAwV4RgVIfbBvL2XmvlCuThFzKIV2CKvorz/g+6nMj+s6
SMXRdmOucrbf6y9TmQwteApslxAOnBMHXaTlTb203W/m0+9HTdtViHEnnwzEMv94dxtTRTprBiEr
zGyXmAUjTGuz36+evwfoP57UqDe/mVq+Hwn/uOI2tvSAAqGuezfcUtm4WO3EGLGpbzXAfdIOXZw5
v75578dN20WYiQYOwmdv0wT/fPM4UzaI6TaVYH6i4Uy9FQejtfPYzf79hYAKEblOV8iyMD7+9C11
lWnX5qbBsOkep1pyKJpS3JRD0z/kSfGbafo/fCpo2AbjT8NAdfleqlbMmm36leJiI3Uhhw5O2LIV
IW/vb+6f8V62wA10GCnb8O4QryMK+/lz6V6xpKjLefo+BrdNsnfFU0LEAtsCKRfVnO995+Qav3vm
/+EDssjxEVE5YQh4/wFzEaQk1VERVTIjEFr2+sucmFPYbIyOpCVB+9ff3j+8Y2gh8Tm4mF03D8XP
nzKjPSuqhcckKImUZmuSu8E24v/JRcBPmYgMzb9hzB2dk8KU84p5Bk0IiPhOZGHQ+8039g+3jihF
VB7o99xNNPXzRxkYrsrJ4tY1/i0588301c4eRPX868/y48X56xyX54LLsApiRAmwibzTHOhuUpdd
gVHLJMCQSOtnmZMmz0Y2udXZKoo79Dx70KZgnIYt4t0/loV7ZXpDSNPpyWy4zZoEYxq0wZ1HQvav
f71/vAk+WlEm5x4qw3drS6ZqME+cF+g8GfWxa2jWj0vXnAQCHVgLaXD89fXeq5e22TKxcJ7Hw4p8
2Xm3ehqTZ7Vmx1viAyEPUkjtvn9TEKxiEWc0LWq/ZOJNldXHX1/27x8TFyVC3s3pwBu/+br/ujXk
7P596Qle/K4+sHNEs8pCR7oPifJ/8/D+46VsB38Db2WA6+DnSxFCVJrj1qOoaQiXzIOQmhiCAvs3
+9D2pv38XLEhIAployN6j2/v5+s0DLqIdGYdxbkJAGiJ1NAxWcY4KUgPV8Z2Nv7NG/M35a/HwcHa
UiqQ/6LaCd69/f7kWkLz2NkH2J7wz40DGNZyK34YkutP0ihfZSuPKRONXqdSLenXWeqhKJhi/voL
/dunt6HIof9G+47n/m+7yKgZcik3wYdDAtxi3beTjg2YTHtBgVYdm9/5Zf723G7XI6fBw0ECCNh6
99w6TLh00ZrMC+LqTl3WHYSpcHlRh19/rL8dLrjMtrpumnPAoe+t6I1L68ClYghphDfQfnsA3Mny
0DnaI4fQPPTNMfq/u6L582MUNJZfm4zvSCv8KioMBZXG5ITxg6b2Rf3bXXK7T395atGnk8PJhoXB
y9/W93dPECqlXqU+O3DXDmfDTW4sWUcd1SmNkTYlJDnYp/Aus+5Px+m/MlY+tjX/e5/KiT/0/6R5
Hr61W/KlfP+Xtuv877/1/0Z0p7EJMP97R+VJis/fqr/SLH78B39aKiFTcB5CzOn6m6JzO1P+YamE
3Iskb4NPIiHmFdt4Av9lqbT+AyGbbRIwYpomrkf+1X9ZKoP/4HklxARXIgIih9PPv7BUMvP9+THh
oLYtnQhAMergFXPfvW7ETcrc8zi3AXorgMk41fpRJLW492dz/QiPPQEWm4zy2+JZ3XNjaku1TwF0
efdeltFctloX6v1S1oxl19rN9z3AH8DuSe3cQB2DNFcG9eNY5DqeQunAVp2ronnWS3HwJjdtIkV7
zo8cO9nAtxaaOeSIQHdAEPqENtjeMkxMP+mwX6WMrNco7QebnMEyh2WY+351sSn9ThXFz/XaiKE5
OrVeaNFkb4lpIwyZBDtE23+zpSXVzkHE0lwUYX4Q2ExhBwdNqdaMeqO22w+mlZgpmQpZV8WLDNQ1
iQZJe0JY3RhHw1SD2FsWuHvafAH44bQxmMKrxsP576Y6EpO2dI3haGktyIZ5KHxSEKeif5vdoUJg
O8PtpSlZEYXWEU+hRyNtlzOx6So/oSop6arYegLJr8uZPCSguerYqJ2SrDKovfe9QLUVpnM+HQq3
apdoJY4QwccwyHyjNFREWkyNcd0nsnkGXuchyFmC5ZPeNIx1pTWDKMnRf+1MvwYur+ap2Qf6ZLXX
iTXAA/XUdNSJ0MQYWTvCp13gk+7oFnnQhZLJHC07APEkUdE6y+9VY1ZfGaysDySqrCB74S8f07Q3
HcJIaHgyaK2K2G7bZAyHWdEFIDbKv4xCNS6D1xSYfZeQFhD12RYvp+XuAhS0dRJ0Ikzl1siceO5C
0xN8Lk77ZAxgX4OF2DVMfeiS5sG3FfEafT6RQgqoN7z0CKnNj9UP6LRhsl1XG4raIy0XtOIGqa6D
jVdNMal9CVQmRZz9gPAGQW3bB7nC5u1GuztPoP+Rr20w1V3hFU1DU6KDeFzo0xaTmKskZDja9MiU
DO37stjt1aBmYzkw7wFDx3guIedVqEJZoA56GmDFQAyovyN7TH1pXLJ0rl0zmC65rVKkFk0iluZj
qfeDH/mj1aMyC0pcC67TBDr8dg/lQVNOwwyHOKMLZhrwpcM6XWf6TrlePKAmaWlp037VeHNA9p+Z
qFfZ0TRbArLp6NtNcTQ0Ij6JPdxGJ3NJ2HtYbBOV+sdwZfpj0jL8GLtYJRyHr+C184jsY+hi23TG
+TGo0f8Y2nS9sYZlYfSPLU/CTZPP+VVP2DKiC28ShxLhwH7tLTMMxqD+TUrY+zJ9285sjnwsnriB
dPvdmlW3WLa10ZpDHAYynoks3ckAUSRvoHH5sZL/q83s/888asr0X25q6vM7oPKP/+BPpLLPJkSl
BcrH+uFfZ3/6Y1MDW78ZcvlqdFS7zMTYOf/c1GyIyrQjIItyZOXQvlXQf25q8O1RpQebVpzsO+Tp
/4rR9O5o92M7RXGu4xQi4c1738UhwQAeGyURHjE1XQpP/+yCQAkJRLKOZGiQS0LIxvVfbs7dH+eq
vxIt3j+SBrHXnon0GpiFCSL4XdmzjGtBbIZHf1eXvhXTKM6rmKkBWe0EzNS/80u+P5RzOQ7klCTc
NnTe7+X8TGbzxrBRj3U065mDzbkr98uSZsXBR4+SoQ8GBsw0DWfsXqKB835zmIWA8O7gYCBY5Jum
PtkcWX/8+7/0AMFFkyzG6GbXrqofXqDkrlpc2LZywxb/ISlM0h5jTaad2juZLF+TtWLddti/0fV5
EPWiQU9b8q1tXNUS8GYCTchDcqfMktBFyy9y/N3KontpzwmqC0wxG/uYgJArTa3mepytgmlbq2UL
uyXylorsl5ahB6QVUrucQbHRLmnNrXHYYpdoHDyya0z09+2tqepG7JrcZhJVa7P85KdMwi7NUObm
zZoC5Iq0yl2Wo6iUru7gJHKfAzkb7RP+vR4dQseTsCME2JF7WpH8YHZ07jyDtqbez3rO/w+mhH+2
G+o3xvTnXCDae/cEf/OnPVUQs+XJ8hBHtECbDxPAhDlURTYVoTnW/PJkjucHZdEG3dEqSj8zmO0S
pHuGf66FhP1nK2+4Kvwy+K5b2cjtWqtc7ieStvvzoNwkeSHNuALum2XZ8yrUeu9pi3JPGkE9HEUQ
tFmxCeW2usoF2WSHCvlkdYVTe6akdpZl+OZUtk7+ZgCv4MNcWIk6Le1ougc5OIG2I0e1MKKWSUq9
J5GGn2PledHENNubZWcH7VyzPWeQlkoSx+ReJ33moM0F9zLp0fkeE5lqCtvojPqyXkReHJS0uAuQ
c3BvzK2twS9EWMH5pZln/aiMSa+Z1E81h4ic7OrdECxdH4OT5icQ/slFBr7xImL8hhBgTpG/HH1i
Irab4PGhSQfj6i0giIr0cebA4USQrbwDkd69SoIJyLbq5uR1zqZgn9MZeDEt6nyT3N/6vICRukmI
0anjpCvJcyOO5TPypWtJbOrCGLJYbhCpSU4bsli0s+kUXHLmONHyxY42OMmxjmx/9r4bbYllOC0N
Mo6p4ZwooS9cnZe+A7n968Xp3YJIF4ilgqBLgG800jGU8Sr/5VUN3LLsLEBSHEWIygrTyffu+Yys
U76daHpo9NlN4Q/cwF9f930Lk+4Txnzd4/om5bz7rgQ1p16vEh+ZaVUFdQK42uRBaO1lvvv1dcBZ
vPuIOlR/ChiWPJOKCTLf+0vZdSlsQyHNSpRcnzrEiM2JEgI9UZAUAVK6UdLsI0qCASP66da7JaPM
cBhm2kDri0ZzxJnTf8UJfxTcmUR6vIAjJ6D1hKVRMKT3zK9GahoJ4ydAk7ycWYAWp0Ky8+qTg2Yd
u0D03VnnAWsjdIBEk3n9OEdlCTYA2TeV1q7ozO6FuIvlKypDC6cQtqyIoJMAGagnx48j48ZxP7Ek
Ep/GQE3cFYvefXCLokyicepW90yNR0gt+UKJdaoISf7oaMOaHjQinBZ+tXnazoE+u0YsOSfNYUPk
CgsVZUYRYi/VyNsIFuZn4VwicwVwBrfuko2jK1Aze5XgdCmEjbgugRjxgIkqMYlGHoMD47fhvsgM
49YkkorQbcABr3Wt3zJXzZCprul0TeXClFe4ADNda/I+EuQibWoeabd3CYli9R7Sxax9kJa1WLGa
rKG60teEldR3i7nYhDLlK+JH92XmNBc3pnBtzIh19+p3vrjV0Wq8DdLOyS1jpguxKl/5oO201SiG
t5j1m95KBqN27/ChcThy8PcxdfuAFmvTOBIkw58LC0HWACXW2eW9jmxhXdIJH4hpfRiT0nP2VlNZ
ZBW6qYo5Oqt4RdFm9ajdg364y5cFPrGsfa6ZoBh91R3EYW6/LE1oSYtomRQM/rlAsHdTSqnZZ7+t
80fPbhF2FKlEgLDIpPii14rB+pz3Th6XWsWiOrOf4mFbV5tqeakZ1xyILK7WLFx9NAK3otDG6atv
idmwzkilCpzWdrrq3XnRh7rdo2Yd6nDo80Le1XrbveoYgeRdqdl896Pd22xVeWUihhy9nE2QSy99
sRdA+kpgfESq3TGWt8q7niq3PCTLVi2H5oyU86CUxfNlUF3Le3TXGoKgdmkbqvOJAfF0R+3SFE91
Z2bVlcNjz1PoltvfRukggcPu/vxD1uJ8PAI6L4hXBn1WHJJ19lDNi9J3YcZUlMb4P4wpccaVxLAm
HU5OSSjXJ9II0oVotm1D7zw3015En3HX1mzkabbytXvFdMSOpvWAgHfLNPCpG0vyL1N263vkoCzG
wyh7+bo4s91EiZu3EW9K60SsiWqOhyUNmrBhRof8FUe7fmi92SifxkrwqujdDNME0WFVPHsqE+Ud
ZuCuflQ5BspYENTMIy19HsgiCPKcWq2Qj7lNoMOpx1u1EPTDCv2FngwCY2wAUj806NW+Kcwb3yth
BA8KEa3zmqFE2ApGg5OTYZzJfEA9kq7+s1XYZbCfHGk/QrzwbloUF9f9Uh1hPe8A16ExNs0w6wle
ojNO0Wl4BxBrp8ocbFQfSYEH0h32HG+erKUcj9vGT/bASAe7SkPF+eguSNvqjq0Znh8efkyqaz5f
QLQnz+PqA8YtscR5967ZPMKS+963yaRA5s7OQa+UcRrWkdTEJh+4/bl1k7Ea08gN7OkDUW9zRORt
+9WsE/iPs+7eA+s9ljP4ci91XsYiQIgEtjwaVuO581sEqK689nrVR5ltHLV5kgd2x+TkNcMbtPvb
bTAdmwoJs55oHzSgMyQ+eksUbN8MJ6AdbFUCd5Yg6rX5acrVoQP8vJdZnoU+Oq3rUSaoQsbxgIFh
py25EQfSyFFWtjde07CyYrYkv3BI85ugyJ792opzeOxhlZoq9oCtYGzKu49GalhhWaJ+XBD8Wm6o
G+l5WP2Dq2f9WbkiwsBtn5ag31ciuVqpIXa2zWZgDeslbSUNNWOtD4gSeEIsdbFUxQI2FA/sXlMk
2k27zNkD0s1dUqz+nmXKeVm95dGqUFJxiN5iKIejQ6tsl7cIOZLxU4c5IxSc7HZ9b5OiBfJ7Z5Ro
q4MAeEs6WIchJxI18COrHaLUtL6afnDStoZ+buIylPXyCs+Q2U1Cdd1kk67vmLfvO0O7Mov00QqK
PYXWuhMB6RrrLDj9JH7dk6QKdArL/JoNe320/PteD4CWWkjO7dQ9p2UT3AyJc693I0TNmqeHHtYL
dIp7neSXHa2sKxU4RxxskgzK9IZMSJZqEOBhahN80y1FDAN8ORnO8pGlkzwKuO/0lPr53pGbDKts
8pPWBW/FKGdccYrjKDNpl7aXzlq44z2a7gN/NhD0+2vsTNW9IVaO0ilJxTuhpBrD2V+az5NaWYYQ
JNdahL0GgdjqkOta9GMfd241HUajAUTauMXToqPL4pek3c4AauJQCqXuIx2JlLdglYBejSHvoswc
yrNI5g5niWd8Doh/+BQgeHJD18OcGBtLd8UqsdwKmndRW9GMIu/GIKS9bD5nCUkxe+ixlE3QwlS8
dNytmaj0FIbmMXVLZjKisLoC9ZjpP8puQL2fodrtcLbYWizJ9ouBVOTXNJAq1sF0RTk8j5KTrjKO
Qs+8T6SK9nHb0t0rKdPZEsoRLfW8uLeDEYCfRSbnEx8DCj1vq/JArmnrvjlEskA7xkgGonVgSE74
EJX5zvM3FLg7gglXgxumq5bd9shSviNFMol1b+l3ttTJL5vTEoxpUmD6Em2J1MtAS7UrsYrksQ0c
fcQMm2zlLJI5vnCOby96UambOk/RRDYmjbU9UBCMhDVNzUjTGz60OSValELxvqlRWnG86oR3GMg+
2+H5z24hG8kD83vvLUBHfVz1ST/7JZmygZdasZBKRRXldBXiGiPicy6gZW0pDSyzbs9pInDuvY7Y
6d2Cei9yJQ7va8g1mMGy0etpBEtEdaLsP/T9sh45+I5z6CetcdIJzIw6Q5bs8Gk6fmEGuBwIijY+
9p1hVax+VbWGjT0zyWuqIWPGV9gf5eCOcVkPytyn46Y5JqFRf/am4EDKHc3XulfHxBb1Sa/1zXGj
sbxgF3Cotyf72ih6j0Sguv1A5fGSk2ESSUmE8k4fJemSXXOT275OJ5u6jiXwgMenNCNhacajkIkZ
s502YZ+gqVz7eTpgKrTuUXPDXGKtPCroaCfcStU+4ZDOypeTdc7Wd/F6TRyaAa3vbFUIdujO76y8
dO9HztX3gxgIn0t796Ic5/usz9UJLxvrbe+PNIGrQbRxQZRgsAsQO14X5aCfqdfWm8zMCV7SAmYK
cZrU9Zfel8QhFXJsTn4wNjcr2rKhRazvlaIpw2wdMH0IS5Xeg9IEp6nULZKDgVk+8hFuvC1IOj7q
gglv5gRddfJAtSVHbzTAxBIkgJq8xh4gXNJVvRqfXjdl39g+pQH5Vk3MMWZxXjIKCGCnAbP8Cb3j
4kz3LD14btlvnEOmd7S3wUAMx5W4msOIe9fHJZYLhhseedsQcs8JAQ/7AiDkk7IsbaS9qi3HQuq4
NMlu3dfmZL0GFDXtN+iFRMebyg2Gy+gi6CtlMD13oD5s4hRcFzC5rRE6sniJ+uCPvX9tCYJ47KEa
HzaCQbYjB3E66AmOqMyf03YnKwSWu8VeW0j7upwfJ2r1kRfaz767tc4jXdSL+SlFPRVK4ZJMqC+B
FfY2/iUsmgSDheOkBweU4v6wc2dGH+TbAGyyxuWtm8yu2BOgR+9dYIK4dcmOss5l6hMz6iqHKKKZ
9r13oQN/j/t0oyHj9xUHMQrvnBlW/QhO3A6xzcvzAFji3NRVsZOtX8RMfr5gATPw+CljvHLaQNPQ
zGT9Pbmy07lwGvL+0FHHZo6yudRLCCdVOhn71ZYJvLGRRZ2Bk9EyXF+KJRxQXtrxyMkmvc34+vGN
IFgOl4J+6M4xs3Jn2X2dH8zBM9H9pAZQHefzhjN+yF1VlXs0hpKgcInwxEbZfD0ljXZSrNRXA3m9
4TDmz4mb5RdWdePi16tzM+bC2AlWzUNAMtJ+HJzk2mYVv3U2EIHp5xp7fpo/0YBvQtIbshiHZXY9
0suMJMnvX3wcPy/M9uTVLBgUaYleHprWfyqsqj/pi1VeOU7dPIm5l/u1m/NY6ak8aHbTHhPTFCmK
qaUjyGnoq11N4gRJbuZ0XSrkTdkS6G1MvjuH+pWneWCUBFRjfsDE7x6cBgExh44+I/GxSuRwcSge
42zpweHZhtHtcjb7w2z24wl4kaWu9CzR9ltb+ewT+UKOletqx75mrGKJLT2NINOOi+YcBrugw4lm
Da3z7ErfDpOGGrtIeWsHR5ls4qvcKkhkEQny8EOpjPQumYGM1Mxar6u+8Z5TZPffC6ZUZHXo+npb
kzRDsSiDkFQOGQfVaIf6SPIYRnmtBNanDcElKTgWaq5q9Yvvw5jEbG7zbZFcByh/fVCCHHhmHm5w
qCatvHM9SDIMy9KSv6o6FrDUCZgbIW7IzkM1tXMovHlFkYrbfkqq/GvfEnhWD3aHBocG5H6qtUzt
m961QI875vZAUlJeJg9A566jjKTf2XinRdJE6d0Klyw911vGx/abuwzOh2Va1nMlJfoXfcAjNuaD
vdCDLkzy6Skm8h2ukDGNYWCX0UwU0ouF7vzVqVKFZM62Hgxr6GNnSZMT1AqgKd1mqyOXq34cJmkE
ePhndFH0PYPv2Kfh8unetzqd2XXHlPNuZsrRCvnmA2cnaRe8oM8T4AKLzvoidExnlmKD4xhQUWvO
GUJHEvW6SwZbidl6Pu41kSGhKSuMfH1PhBFhVDk+BqnaPVfOiOAz6sgEPr6zxYCHyxnkC5tbfZKT
sG6GdVZHwcyYjHGeGZiLuAA/BEVaXoMTyh9rdylv6Dr1u7FTK3ffv3h8LWecEEQGWYhr4sQtmSy6
rPFsFHpZfK0kPOGxGnLryzJYgCNqreaLXby3HF3+uXO6Djll0550gTku9gJRkONXljlo8zqd7pUg
zWFXZURin4bRcD7grDXHY2eq5kWRwM28nXXsaiKaBOsdofUUfBymLuVCz2y/VirQI1rR5cHssw1y
pcr8vjApf+KkNN1PlZFWzP/meutnr51EurYUqiL4sFwxS9Dvf5s6f+qvSmdavdBf1tk6ZQgXP1fN
0n/WtXp9mvWBHOy51QLBa8S5lLuXaeJ6smHthWNZ1valLBewkoUPX8TtOPywh9K0FZw4v3M4g73a
ekjXGd5q+bUp9XSIgJSJ29mqjVc6UTpgSmdKL16OH4rQwkf2b+BtOkCQr9Pg6VnYNQEO17Vc5OcS
tOwZT+PWG/7Ry3IqLIysRx3e3dUZs9Okad49woixi1gtMf2UqPx2JhL6LMQx0R4xEiKZUnk3njWf
rKHM0KfHXGkehn5HcH4MjOxl6PzqXFQEjoWYpdPPjKZpImCrNKiRCLqhrzBPpAOcBstvXvDO184+
w8E9h5ry6AKUGK/S2GC+gedObSkCRB7wz55FnZYEYmU7VLWRf5rtig1GDC1dhwwFAft/jZ8yNIVj
dGdEBaoLMeCKL/zXHPqdkaOGUVbdK4b45NJInC+UDkXZlTFVGz+kc9iiIuwYOgCSzrM52S+yim0s
6E8+loWQnYm/xjtp8fAGI+T81KoLtFo//rz40WNytj6Jmdebpj89p2lDFEdQkAd+yhP0oJhfJsFu
vUPBMRCyU9NjWI+VNFFchLQBu/a2hsTIpzCKlcSkbHXX+kLG3ORtXKWJFpPlddq69wjt0XBGgj+4
cwloLkh1mrvXxna4Vx3xL3M4Eccwh0ZRm/WF4aDePllmI00MaLZVPYkfoy2hOl8dVTawC2lk7PEL
zlNvldfSCcz+rW482i11Qjf1z7YNvSpukqkK2j5DLRhnZHgPnAhbIKmEQW1NxVGfNGYMmLOK+R4u
QveqORY/4I9u/R99HIvRWX0h8oeBwiR1vgO3S/lwLrQNGqjtxAhIEuQIacZhzq3vJgEdB/ym4CP9
McNQfE90WbuuaW81g0n2jqaaUV/QcdTytUK4yfLcJWv7pJvoQ+5ZLhnBEAdgl9eaLXgoMwp1NAtQ
DchmWfxiwMDD0lNfjUM5vHDwl+q5cUEdPBnM6rGAtV67bWhETB0GBgLgQf2On1aTWOwexNQ61Q38
dn4r3w8GxkBeoPWI3VG0sKXLBn2oZEUZ+R3miz9nbUAPy9qGiq6V2OGkob2Isc/xEeeKgJydaQ4k
xE6dSA/5wDhSSLu+0lws4ELM9nM++yZVKtbv2sFl0nhr/WgnI6jS/6WbDOxmGvq7ViWOt8NbQ95d
R+eyu7VRsfwne2eyHDeybdlfKXtzpAFwOJrBqwEC0TAYwUYkJZETGNUQraPv/6l+oKbvx2qBuree
yMwrvZxVldUg0zIlUYhA4zh+zt5rw1wpW/n460HBe7GTvloWXIs0X/J+eQ7fKUbTMUJ2lZDHGJui
vi4mQRZDpwbctAiLIS8L4J/db3S/r0EpPwnxOBaiZBMVF/Nfxt/vpyAU02XfUTz5tqNVj3TqBsK3
uBu+N2zvArNfJF7xtq59IDOwcgj+0zTMNRiWuzGrb/NRpaDfB9CSKVxhH0qM2s2ilk9g5boxYCbK
1rheKl72cyeKgo1L5z5YtjbcORi/dp5RG0fwPwY+aDslRPjX5/T9HJivx+wR3846+RYM3d8OlxbN
BN07YuBiD5xwb5fNRRRnddAKOd00ozWehTMWm5SYrvtfH/lPVxM+64pkRsHJLByryNsj1zxqQ1Kg
+xhSk8Iyy+0LOsTx91hWbCA8Rv2/c1T8SZbLs4cMAsjpqnww9PcS84aAxH5QtJEalYdXuPKRAEnN
O04pZAG/huN/UlkN700O1bFwV7V1M7XRRsfJpu20rhwN+BXC7H9zk72XH3AJcAigCUB5gbLhPcmx
wI2W1bzQSU0xpxtXwT7FCUy52OgptcGvz/v7sd56MAscuilcBm08T2/PuzeHdgmSrPdR9rC5ihkC
I6GfIuvi18dZNRM/PzgMsthTGegT19wuBnxvj8PW3hq6tGx8S2jOx9gz1PdUF019iFNPKmKPISn6
+ULy12W4GNDnmHW//PojvBsrmmQaWbbN+bSgD+PVEW8/wuLNJgnINr3D0Z1uynl1sUGPugXBxwxO
yPmbimZO86+P+v7GflVkslZJ5nO2477/4rR9Y89k5+4XlpteCoNXLGKEdboCx+VxiBJ8678+4vv7
Z/2ejOvQnKLQYRr2zpwwMpKfVMbUYYkT73qaw7EKoknAumqYp/z6WO9vn1XVytvO1VHm2BgG3z22
BTNSPJS4f2GpGGoNnMi02xJbYvHl1wf6q4sHx9leU9qB0r7HIcZ9VAA8chaIBmX2RcowqQnqzvkF
b4Dc4jTu9O3H/PDXx2Wg/+7ONXUTfZoDhVGwPKLDfnvboGUh5zg08P/qXX6t6217nC1U7cRe5UW1
Na3S/pY42fQik9L4JrUOioGZutCLyZjqtpo719/MMoWSwWhUXmY0seegCr381lGDeFilnSc4SJaB
GXhIP3qMPp5Vgu8yKEPXxcLOBhMFzTCzlwYAMAZmNAzovdx1Qpx40xFvH0QTc/TmZ9AW2Hm1VKvT
E6ILupy1XX4Zu1Cr94thTheMAgv3ZjLQ+9LObqLkc+m5imzW2KpdT/i2RvzX3nkt8Xr0PtqmopeL
HWNQcJ86tmX9d8/sqBba0F3QVpaLBV/HJqLrwHyXEj+GQ9f7Ta/BkrFeS1Wvqfh14tipRohvYzuP
r3Fxb6xh5m+I8oqUVL0rww+Zgw+6I46309Wxt8MVSOh2FcPqXinKLrMF3WMVcWmih/Gwy7diYYpJ
DPIjBROVXE6L+1wPjXKhRluUpgUW0euWadTd9LoXiaMG3CJjg29pV6ybvMTTryGtdXwRpsK0PWY+
pJe6015mOelfomCMbBQDrmIhC4agOHk35uzq7aZ1UMAREZXSNJEZfL+qqaBolFUxs8nWZPiJwL/C
2c2q94AiROJzWyXjR+kiGApczZbVUSNv/pKEXyvaQNdzk23hue2+SdeVqUN5d2BW4tqbpAxRtsyp
1Vkbd8LSeNlmC1qIapSXP6Qekg0qMb10ybPTj31JaiVF+1jF43qpPBepT4XNfzn8+PM0I93oUk9Q
pJ+ws7vWCVFqtiLwBNZye6oOHfQCO8jyVnsk89W+t5jqsoFB0rw8MYXNLlHdlvhuK62mcYN6bS9n
T0Jp88ZulxPvrTY60XbhOSUiNt81qmsJIesbpc7J2M7DBoSdBSqTebK2QWLIzfxj2ro0Mx+5KLqo
2tvKpWkCp8M26cBUse43PCOEgr5e3LRJxAp9aErvspynaf/65P8tteh/wfrwLwWl/yd6H1bh37/2
PpySL8nzG+vD+ud/qERN+Qc+SXrldJ2pmfjPf6pEvT/4RWoVQOYUjj/MKf9pfTCIBGPZpEoXhsmb
6h8iUWN1PvAWJtBG/vjdv+N8eP+OFYSTULVSQLq84fmvt0t0OwtFNN/aABlUzT6+nfqtW2jJjWNE
zZ3T2L8TKb1/xWIE583Hs8dXEFjW1t//SYTFqEgiwYlRe2GACBrDAvFqal+Ggnjdn67AX2hREUO/
ff8IyjNe5Ow3SFgjF1U33x5Lt9ycjKEO9j1TB4itOZiTWL+rPKEJ4A6ihjK9iaFMQseIvElPF5YX
hScjZ8TY2MvAKC+J6TkZm3DlAfRJsnhgVOFN+iV9jvA2t0V1RXojQD1tBGnRljK76ztXarucaK4u
0Ho7F7ykGJldxKSkkiBpVL23LTVllF8ng2bvTpajQ56gQ31DG0efyprpM5vqHetsmwcK3RRTOMud
+w1qG2VdhU6v2huS3xNz22nVnJ1TcJ1fe1RHlw19DedZpWgGz+4SOTeRTMJzNTvJ1xzYMixYaaiR
Dj6IySkIHW/BVZ4hx+kkc3BMvEAR9PBcLqhaPZ+3MyCcuOs4gwHEHgmSazTm0j1J5TRio7UiHwMj
1ux4ZPxt19Fhvam/MtEz8seCfq5AaK+ptL6c5j4HUMuGgiwtD00NXf+4nioyIKfSZdBpZVR40CtN
u5WITNLQWsR2AV5lTcAbVIZqoyMdL0mDuq/K8TOGibE+y0grint3LGe200UpJU3olI7DOhWcsnbm
LSwmKIROElLbbl1wVAs5kTSWNbg0k1Y0UDND1GCrTxtstthmegto7JjSja6c666rbdXeJpqqnTyo
yC/r2cfg/HMZ8FrWXHUwtCQEGqerjQISVZeCwbleeqfXP+BAqdWnNQeIHv1cxWYUoEgYW9qPWlkz
0evceb7lC6ClJq4cMWkBhN5qMRSxeSvpbdY6szgPowMKpQ+O6Ft1oxLNug47qbU7ZBroKCdraT7V
NGWjfU1WpdpVjQl/ketoFwFhnbSj06SJyUJIcpExH7JTdRiyZnY3lDMhgFBegV+XlCidbVf16bBH
SiWij7xySoDL/G06I7B56PoIfqae0BU1UWn67O48qqciLdh4O26fBX3pMSGzi7Gj2tAil4fFk8lB
gGNTgV5HQ+QXyhXXDlNDribMD7BZdkKg9WjIkZqoVbJEOZq74pQPU51fJvMQi8GvUJI7Gx2gxHSX
iq5tD2Fdr38UthN4PZ4K8wpQNLs8H8GqLbfEWaHXy5B86od0roCnJZFjV9/1MoecJ0sUTpctATYI
ak3iK9u+l7T8ZDJdJF1l6cdKS4aQIpBORrQcm7rPu37bNhnqAzIuvKUfdiFjEhu9r5zAtHZ4dYb9
GgoSETJKSuy+bXUgQHhkGecgGasO5tzaYDip8xV6PcYMtF9i2ft9pRWlj6qgzXZq6LGVMlkpDthh
bZ34H6o/+kGjp2+F1oFroTb1Wsiparwn0sKMzoCwJ3cva7M37qLJ4vbdalAq0494jib7gMGpmvD6
WIWs08eJrkpOaeoZQ3e28eekvj4tWnKYIWlrQW+ZJZ/FTnRQEwhRqlOBoypGKO3mNZ2zMP5WCMte
qCOkMn0yUOnKI9CMrma0oAL+tL7cJUY+xDtpVxBpahdZabZMLu2xZZTDdlC9hMPHa0AFmZH00x13
5egEDI5j62HUzIlOGnlphKZCePFYoh9N1PAq2zeVZ6XLIwmslgGA2FjcoNDIny+f4mKYTfMRGFbE
VtwfAYWRKhsoyuPG9C021SQAlR3CrfFbVEOTRbkwWCue5stQsx8S0UbMg2aN3yZAhap++Pvl0L+s
dX62ef73azDid13z/Xt3fq7+L3CE4sr86Z0cPHfP/+07RqhuXi2t//5vd8S0vamKXv/8j6rIMv8Q
DvAKmkiO7jIpo176hyFU/gHCgB4O2dxUJM4akvXPqsj5A7+nQSuADFd26j+VRaSir1ZQFkPsePTf
sNX8HUMoYQVviwecwuSBOFg6CPKjnfca1fVTocJa3EwQ74j7FZqKNosgo7uLQ118L5DfDD66P9Lw
eOWa6tlQRatv0Lv3O9T/abnLgTRVvqxoXaKNzUrAUQBwYaQRqdyxxMMQZYrAB7gcM00HLh5X7ld3
ysB4TA38y8rvqSK0o8dmsAPvJYdEXgg9DB9My8nW2N5Gh0DILV2hY0vs2MFf0euIdAKP91CdbGej
q4uvtipM12YJd2NP7TCiAsy9MpRj9XcJQk8LVfDcTR3yQdvOHT/qyki9CAVGVmw8vHfbumf9OMCv
79sPjAg6BuNpLEUApdFkYfJA3ckX+sUDKG6MoVN27r2p0W9czQi/4DmSBp3B2RQW+sGpSLuPda76
4sIuptrcz52zQLNNQwOWpIfenA1470LpA2w1p09RNM33eWq313UPALQPwWiNU3RwCiP+2mr2R/Kj
rrqImPBokicz7/YzequUfk2fxLc1qwqozQLlAgP90ieOS6czjILOTcszaLLxAR59wwrVNicC7onc
BOMOBVI78bE+hYBPY9yc9RkE6nFIo8uo656n8WquKMyK+DJTbPJqqBmkac8X2D5jv7Fi5wM6jpMX
FRvbdE8WecpLZx2ckglrawsmfNXHeanPFWfYPGuqrI9j014DMbSGYJ7x/jpjfDtGRbqLcJMKpgL9
cZraqyU05a51LLBysu+31jRnnxernK4A81hXjFZPetd7BTdG6MxgIOTdyIf0jT76aNNpPTSxBgzW
BLBD7DXzFoQ90dg0ezXN5IxCtQJGbz0gC6o2YH8huJlxuGeLmvl1Fx7hZDX8YGuesym3vQO1lH5y
ouIO9EZA7+JjlXVRgBIbZUnTywQq6VTBMV6q+GGgGDkixfHAitc0ZeoovtS97zT8It79kvEwKv8c
8DwgBaYwEXNaoWuIrcJj6c5XEcpCuSWV1LovI0+LMCBEWRMYYP58holkTqvqkMjmA5JUKNhOWOyG
ZrqicLXxKRUoFZfyahCM8Lj2oP+81bBQHqQ9f0DccnDQFQRUhMWeDcSDkTPmxYnjq1CNNw1TI79U
hrWBG8e9kDDZYULWoMOuBnhzau7POS9pfnE+xjkq1rCwKSN7/uW0jsQHbds3vUZK3YVeG1eiCAs8
B+SZb4yk+mIUHcVTnXxppoy4PiTg35yqz6pNZy3PbSvFqRurKcD1Jo6JlyWX1C/W2Qa8SKk8HaoQ
tbLv9XULMW0x480cMgldqrEhYByBzaLEOZUGBoRUC8+AID0seLMEy+16N2jfcaV5KbPendVOz5mR
f0NCgrCVke0Vk6O8OODGmk/lQCkDPRsI9Bzz03WBlWQcdW3LFDoyjyRqdxHsshg0omKKNZLzwBhi
3Ba9aUQ7U6StIEek3s9qYPRcF33PSuCatRvQVaayM7No6E8jXBp1rWrtxdD66zauXuzQNlvU7Jot
buayu2+nwQ3ieLrPnAqPA7ZzdiUPek2ipstae9JB80aN9Xl2ilz7okRtgkMEsOiWFynjbz9xkQTC
cCzEVybO1Dhj4V5NWuOd2SFfJSVLYQbzcPCx3d9YdnxsEtjjRWtdsp5To+XWdY6LAE8zUVQ0bFbR
YIeRSedqRjZNpkoYL0XKqJDqFXHUUH9vRhW+4LZ6yj1tKxhE+56Az0Jx7e7mKfwUDvPZQPlwMZHu
DniH7FY99OqLdBBXpSEJzYnJ5xWblurnuQy14pqUzSjAe5AEjQUSrgCNrA1XMz4cPOOw/XaDAw5A
I2+WgVqJPJOwDYpH2mzmKo+sZBNU2XhJD/GMK1EA0oPBa9qT/smoKeQsr421WyOq5aXhWDlLDQzj
Ki3vnC4M3EXnf9BJ4jjZeFofIIkbN8yE98Kq5BVoPxpluI4C247d8VDVLBno214mWW9Yc2SwtLww
0HmrTTI7d6GIH2U4fnZk6Zxm7yPS5UMJGnQa6goVXntaYEGSH3LRe3b/WaXwAByvvyiak1wuJgiC
Q15fZzWU4GykcSuYOy1l/TGi1XwZhZO7MQBRbGOzupyISdn0yVdWOoCYcSTPuC6sD2Kyom9i+J4D
ORA81SbUoza7SVgc5iy/9eB8SmPaEzhychwTcX1VX9Mabf1c2fqTbOsPs1ec8lh8sN3nqpPDKdIB
MrTNoVnC67puz3rZtweNucjGLut8Zxlx+cWL+usKdSgwz7PqjCPZCbeZeaHj75voNuB4N6JuM4mC
OqDEGAL1NelPwFwR+BrawzzLK+rq67qLUYIXzYUyo+8svmN0QRsSj4qMAQxbdA299ORqL5Vxi00D
s1+O2Gz6NHiLBrWenbQIve3KAgZ6ne0tleRJwCj/a8U6WVb3pvjijqm/tmma9Bu7bbo15TW1wU6f
UB43Z2rmzWRRWBQRzg7efK7BUtT5KVmYbWvADU4QNF412p3S2Jv2F4mZHnpe1V4bBtHy3bW1TVOh
KnbYc0wYAtLxoIr+yl5YfJ6ATm56VhTH5t1uQ6Rxr/A3n3lkb6gnN0RD+gnYqnqp/RHxrIfHEq9P
gNZ4z1DoiEgDg2RNR+Vr3shrl+iaWEH6pOpXMHMdmvtKe5TaSQkL+nINeApNQbAM3ln166r4Kcsx
pigjyD2GFN8anX6PaSY3/YBvMonwY1bwAxZ724TovbR2S9zzycuRvIXRyFa57LzydoFdYREwgk1v
t4qDism7rlz4ppk69PZN3YKh5XFAthfD7CjKXvq0H7hXdLO6TVFurr0gx92Mshk3dgq+G7CKgEyh
LhZBy7igZSf2cd4GRsXdks9fK3Qpx7EHyOqE0x5B9fWIpt23ayPsuNgVr+FoaW8BQJoXEnHBsdTY
nDO4m2gvE6natucy7Xj2i+5zO1viIq1KBx+IsxQZOpikuTXH5INqrp04LQ84c+ugr5dr020vjWa4
xAzSCBfNiVPqCAkVPmS9zD7QMqo+TsIb4N5zBTJnqDygtwoH5IszZzeeN11E/Ig/Wl4wKnUXUYls
Zin7w1DMCSJImnFZc9l4uo3EYj65enxXi1wHlsIGPcb9l+9Lui7oTMm44Z+NzIrPVjHGx3Fsubst
YLM+XjwCG/SJOYAZP+OXunCc9FMZxZSHo7gL4Y8z89sL+KCz014gz7k3OXKB1hERpL5PTfejlfSB
N8N2WMwrq7tlx80dj1a96sUuKRwcZ20AY39DM+pkJPrM9eXE+FmZXsQONgR9AAfmHpKknDEfdduQ
4niGEOuBxrYTUhJsnTkK8RWwTBCbg9cLaeZo+mdifIJsAqY8V3cAWq5SJL0+MSAPrd58Wn8K0+JH
fcruklR78mR2RvvwAa3NS6cNDyMGOb+hJACNPmyA21l+RyWF8bO4q+ZwVyNHVFN91nPjqAl1dGh3
zjGaNX0y7wyrRSFHG6n80uY8Xo7F6UjVpZ7b3AH2k9FOj14/PrqNc46IDLEXnAUJwnPNjPZFUj1M
ZXhl9fLQl5G9S3uw4BV+nG3U6eJhdEi4QPgabonAmfnZmjVXn3xt0JONjLP8wkysrRPDM9Z6fABR
Zc+BiiQXciGZaol2bAqSTc0Ag5b5E4LC5hJlWX2ALYe3QGxrsgbzOdn2Xb1FonYbhUf4U49uCFKY
e6VDwKbCmBKJIAAMP1s7b7xdWrrHCPMxvkiSO7zpIHu2UykBPi7cZVnM7QFl6DNte0Ska/bTHLis
jilweCu0QSK+xJ11RIIUaLX37LTaPdkL91E+7FEM0f8iWgGpDX6Ry1AzPd+qSGgxDSZusXdtp9jD
lEeDSCyXqacDsZbyqI1ZemkDm/UtWR08wUiH9TfCm96B7Wf+/hnbxt6r5q1pqp0zVojFic5yHLTY
TkLGlnUFAvUUNuweVqO3F27rtnzKM3tb8WYf9ZQUlDZwhmFDetqpCuUxXq5LzJeO9Vm36Dx1L1Gp
bfuluKUht0mqHkRNQ/HXBRPnyCqudQWNuOgw/FIZhyNVVaTfLqZ9oCF7WN3riNzxjXaBrtKnMm/O
hEN8bLtrp5juahmfAR/4RvRMI9wMJsJ4Its+o5MP0m78WA44hOOct8eSadk9qYW8H0RDdlVLeki7
Jpcl2ostJjTijdoMzbLDTz9f2sYk8wBR4Yxpa67zr1nkWf0pdFBUkppUssMJG2LnUAe66SenzxwW
QmuiFu+XMvyao2OkHe320/JBmwa921RGZIc0+VpcIaEyxpdU8tL1nd5Oj0mluRSPRmI/x1WjngBg
EEsj8k69xFBnMHyLMDkpJbz5zppzR6zRWXN9xl6fXuB3nRsUjTM2jcGTRCmYOqNo9jaZcT2widP8
WRotETT2GqxFmdU862wSKfNiNxcg2yJLwykUtkgN82Fe91pRRDaKqeKnHNstuxKr0Y9CzgO+vL63
eV3nZobQHGeQvlF130U72stE4dA03Dl2o9OJloCatmYMiNyeyk9MjMW5x2X0JGoP40OvdDb9uQlU
gOAXEJ3beiJooqFKXumZjF3gK5U20ve8ZL6kaaT0Ms7GzayByb4sOLuUV4OpQ2dH1fQQtYvD2i37
6EomGN+CXhjUgKOcm8+W6pnhqyYnr8+kC27vsiGJTos7TqDw6zS54oON95HWV6fR1ETGDGBx7ogN
465JwFzfY1zK7jNcQg+LF44vmjTQdizIlnN2dwWiTt3QmYvkCHoWf5zW3q3MZVrsaiungjNLa6F0
t6JwCeraqTHPDFL1AUZxKhJrYL/JTrmB75hX8t5NF3TmivxBcgQrOWqntPUwz3QTYAJw8sUarqgv
KtvCwJ/AftmJJPTCFuLasipcPWHfO9dunZOTUVRlf0lp6ZqbxQAdv8km3pYbxkEAobpolJ0fJSSY
Gh08GWoCMnQo+UtMey1i9+ckU9pHA4RqBNUCcP3dOBLBwbJn6Y/jtKw2FjNt5mDUlq9lAgkaybNK
5No1LbQNknrAkv+/HdrNF9/+/d9oY/2qHXr/H/+z+L78PCV+/YEf/VDD+IPeJQhG2ufCgGaDWOZH
P9T5QyLAQs+mIy0EjIL46j/bocAeTFREgDFsXVr8zD+mxEL/w0TEifjX8IStC2n+nXbonyRoqAtp
qtKl1U1znVe/HaSmTJh4ImitSx6SJ4r1+LhYCe2UsB/uRqYNwdws041T6Gwutab9oSeg9R19L/9i
kvt+ZsyEmkE4igoQHlLq7xmOPPozKxHVngU87KYk2OBL0obTHX6mKvjpivxXDmVZSKWgAK4dZKbi
7xRgSgtBtY+g1EWR5vdThxmTMVwY1Ebu/eZb/emkrijEVQSGBgxUr3w3CV99PqiD10aCxKXYGbgH
/MwblERMLkuoYUZ+bw+uMkjliL3vLdoPcfHrb/snIecKcNa55wwLJjEo0Hdft036aISOz8oWDtT0
ozfG7UYiyKXT48Ky9tEVDXe4yfNHGeG08QdBB1PkFlGgWu0s30itAVXIekYm5q8/27vhPRodusOe
yZAARLjt6Ovp+6n/nsxuzjyYXAnk0u250lLMDKpWv4HarhOD6o260loHENy3yANsT76/t+o+rTzk
waDxtSIhao2BEjbtYYGjbxB88E2RynqjEHQBc2T3vJDgjJnGb4bOfqG/09BoNskRTWiQU4nWA2US
Cu6esb308ocuMZjaR6HLvhjXTbzPyH25Up4DEK+JhDPsO2+QMwYo1OhQlCrr66/P4nt9xyq0XjHh
hjRZWcDQvD2L4ImxK2Ic9DFdZzs7wyJc86T542tsQhePv2PQ/MUBkc4zh9E54IrLfXvAyEv70S15
VxrU1Oyi2MUKO8DJGphh9uSGzV3pyn1KieOV1uOo20f650HhdvvCLs7RgFWy1Ybf3Oesg28uMmfB
4xzYFkoOJJfvUemO1HSpDTMqy0YmdxWLGC/A+fvSZu7lZA1MH2okAr8+8+/vXxOYKLAfHgoebh70
d4/WMsQFWmBgDF5GDzI29YzA0Hb4DXDtr47C/IwDMfgyLfHuKH0i4VqjM/QnZuCbEVYHJq7W/s35
+6uj8AIAn4+URnjvIdoYL+xwWGfFNbFmMAc6O2DSn1/97TPG683llbb6E3jVvb11aq+AQIbznUZs
/awsMT4ZdWN9+81BzD99GYZ6HAbRLXBlHS/w28NMht2WxiC/NmQSEmAbj3ADbIQ91XfbWPdmDBg+
taiT9EMEH9UMchSDbFiNIdICEv/y8arvRGlSpCY0jTFyOeWVULJrD60Nkp+csa6sLzqIlu4mnUCX
bcypTVyoU04ub4mPQdZgvkocmN7zs1Zfz9WRyJmKt86sw5MEyJH2h/aHPKKJO/ZhcWFdL68CiiWv
9LVAjNMDgxAP5zucEdqhr9KLWUnS0BpGDF86aWQIrDrmQP6imjTiwarGNd+J+EEyHKf8E8OM2dl0
JVm0NDJVv3zoRb3oD4RgR+Z+4GYC7u0ZzVeP6j3aNY0i6VN/lY84r1KS7FVWUsz6aKEAMVUdAJGt
iP58laHUlXSjPV7q5pNekcMX9HoY4d8OK3mNVD/Tt3Pjuv0xXCoQN1khS2JZcrImz1bV1jFAnQm6
q0ws9qZWaMT3rr30OlY6NPA7bUbx7BsWGu1NTXOm3jN+LBysyI3V+1CfNd7cBoEoW/DcSHbw+dM8
M2iY7CIIfNi+DIvzk8HivXAzh6a+3kb6Uznj19pWhAtBNcskubsG5HYVRNV6BmWuiCqcbRnddtMa
A438Rl7NZtKspshmItCs6tyWizEzOVvYBTxOc5UxCRBDu3WiNEP5xad/wNDNTZBb1gejmw3tmr+M
qL8M753aNkhJpr0J427eJlm4fMqwu+nnqUxJqjOmQvd23jwRPEOCBk7VlkX4aDLGHX0XLm1+oyFk
bnZGZq6hGkBIAMAYvfbZaLxy3mpVjc6vyhv16IpBfQHMN+Q+5WiSnOd6dcCnbCTkhpXbJIjXaYCp
UPsV37UKegIdkwRNTtSUAyZgNzWDVldotLWoz3F+pdYhwbk3Aye2SasbaeNflHQeUq6EJLmTm2vG
ZGppBkhi11HOZqhz7JQDE+eOElIKsYGgKr7IklTrLQMeOiATOqyexKTJyC8rMsfZJ+FpO45an32B
NaXGTUkae+dXtgWGYgKUk21oVjA3CQsa+kiAneh5dqDvHGzCHRu2ZZr5hVn7hBBZL8vJJy5Vs4II
DtWVYgvrXCB+KppjGtbzcCNzT/Lo0HuGRAadwyRvF8U8bujcQPE7eE64G+bYTrZRUWEUZzpCVCFm
VK27Qg6Edq0AjeHQO27NR1urq+ombLEYPxhdK5NjjS3yuOj1IBmuDEm9UeAbYprEk4l6ecQVgP9X
mx7TsdXaTTYQFhqEk2MMOwgVxdPsJeOtACxoMscJHbdD4FazI2yzUKZM9hjrbytGeCBFyjlb9nFW
4blNsqXL93j4Eb8nkbFSIfTBEQe36MlVoiSN77R6DgkvcQqLJFzpTFRGLKUehrkYkFnZRyQiTYvn
9FtRNO5lXbW0V81cgY1CG1VcYRyOycOkYF+NispabkwYCpnP5M/6pgNQNPbMsJN4py9m9Gly68HY
FHNaf4Ny6JB4L4hhFBWWlgkhNzmMhYfYuUjdiq5Obd/zkcJzmLaQZgoiODH4oLemH5fX9QGuB7AV
PcVX5g+ysO8S0VgXGi6kMbChQ5+zyilQJiH8HtGqVZBWkjwdaDImlXeE21U2ZwAWFElpLBpxYepV
eId/gm88KBF9Y4RjXGnW4tQXykV2yFY8J8vbtGBh77PcW6qAadRY3wxht9gXkqlttCnkSIKwbc95
CBemrZ8b1OyXujIUY7cyA0oxDHH+0ZgUeJqKRWy/JKBN/byIBSnVntv2G5kqhj4iBPnoLMb1QlQ8
43BNtuAJMDYaSCcRVRHPbhxd8pjFidw47ZKIZxNvGESP21zVZrarigZ7d6RGxKiLYwKdMFMD7Wrq
pp3tN5OpvfBEtJ9nfCvPZbXqJMelFtKHGmrz4E4dfEEjZtrgO25YD3RLoplZZaaxQazsyNM3uqfw
kU8Mup5wcaLuiOPBbXclbWmiRdu4I/swUtoNoqty9UFr9KAWjvmVrn1LR9oqcSRqS+yieAVTqW/H
FHYGLVwRfU55ZxVHK6IvxeylJMa5KW3tGpuU5wWqn8s7cGYMf1Mjiblx8K7fZ93kPuC6DV8wFAC+
1Wpq9hP7qwldDvS/AnZaFb3QL4kthvtCfZwp7FBdRq3sg3jixvRhVQvHrxE1un4YNs0ZhX57AjmI
4DFhJn1jVzZBp3k4mA90qTp3w4LiPgKFrW4lrqUHUDiWAd8nNuUG4wzyCFkW+hDQQpznLUpmIFFO
lebTwehR8e1pvTQE8XFCEA445Xgka4cE29ht+oxVph6/KsLWuRI2SSO8VLUKdX9W955fpXIRdGNp
R9od/UlwO0u3mTMZA/8MC704pDDk6HATjz0LP9TwJ2w6c32svGS9qtj51JW1GEUS2F5G9ihE0QYF
T97MjJenSneiGxFZtG41w0rzhlmr0znHkl8DjTEb0eySPOjMPGUIJeK4C8jbY4nalZDlWWXnVrz0
sQXMgO6xC0S0zRLbVsFrpfe3XAj/j8ruVtX8vzYj3PfoUf/jfzy/7TTxI/9Q3ll/uGQmELXg0M8R
r96CH50mnAo2FTjGRnofeMVsNnf/aDUh12OLzG+huWP+9prf8M9Wk+Tvk+yiifPBTEzi0N9pNb3f
PxJiY9Pn5Ojs2dZd+dvqnBl/y4IprA0ZRo99PJ4GotAVmgA1jXzj/31W/qLXY7+mOvy8+V8Phjlt
/T4OJ+J9vAywC0AUtWQqhh5/ucNhDJGgLVg5/J4ifs1hnUzjjAQ7fWmWpnD3KhbjsDXa3j3Q4NfY
USqCq3zX6MPqFs5eLy+yCNzWjVlLt0DHX/4vxs6jSVIk3aK/CDPAkdsAQmaI1Jm1wbKyqtDC0fiv
fyd6NtM9ZjNvN902naEA/8S95w5IYWHcaAfZV85yMmU8yL0D0+QsMAU01yIdzAcmQENy+Zdnf/YB
1JzADiekvFl3VuxEtPfdy68w4RuazvrbyDvFQtskQRXUDUb/2TYXeGsxqpHdMA4DMdkoK7eMa2px
HNtKFkHJXV3trRnAHqL46Yocgr80LDU+eOeOFqVR5WBoCiU0egVXsvyfgASCYOzFDeOyh8ilmMlu
cDq6pY3kDwSzWU7J1m8UOZWTnrP4HdjPaucZSvGB4RNUPVqQOSNKU7cKSZPfGPj20aTUVliOLLjZ
5Tl4rEy/zuMASZXts+XNeMZ5IFe6XaqabACDeScV9Ak/4sbTc9/lFEHaNlNa1QfVTNZ7rpHmbNGj
/Uxy4iIM7bGdbCdkLIKc5O7sRx2AaCkDumj2CAcAQ5FYPN//UhGTQ0s5ea9Jd9mMuk4jZa80egg7
MC42KPoufus+JU7ahuzS3/z7gmFYnDTSUvMjHd0XZ82fWjM7W8i78VYUmBl9BROtmA74r4mnVlRj
rg7/klA2v0IaliUM+nrlJ0HBSyPQlwTyjkd/ZfU5LSY6Up0YJzHsGoZeAYv6IHe1K2GN+wmgRZjN
FjSKuoOqO8MhzU9KRxUE4mGL009u+oX1SbbEIQZaL5T8znPVs9HtfxuzmUezzpZuift9pSrzbC72
k3VXH2GS+Up784iT4AwdBBRSD3ROqrjaGXW/taR986YyzJexDXNDu7CZ2iqve+KJfylUp+1Lwzze
LZekGfNi0BghQ1JMWfle6CnimJoQinndq7W+GopXbxtYxA5Ftpn+NnxK67TrXjpmyoJVMpvWywpX
ZFON8asYphN5lXsNCXg03sU5vYoRQuT5wSvheJluFhITioLKUff3BKRjmOm84TF2iXqtfORbhe5v
Epczvx7AoxgYCRHSVTVCFBpXCq13q2PRpvnjdfJAqbuoIQEi6KGP47PW/F+GhuwIn9DFzWS+S+3+
d78Qcw897D5PS5+FCSyuZPmojIXmkaGlUb0g/oUwLv0TVdhDrbJbY0IaEQa9j9IvC2aivyBpvFBh
bSu8FEHcNgvBx1gEmYe/ma1fhpk3wGZQ/c4rEZ85wwdv9MH0+Cj+oH/7GjpdPW1uKkv/qGR8Hmdt
3Rj+tOugyjHM/WA3uh/E3feLJYe84v5n2vkT0ooYwfJYI7dAXkYDJs6ab55cZLShatVyTy20orTI
8/PQShWuDoIzsoJZNbc3pfWwylP5a0TCjEyI+eUkIX9od7Fz6v5mqL+tCCY5IU97go1AJPbizJFp
s5+yJHb2ses84o7Vg5UIwsvMBnCLKP6QPVnzl/yf0HAAJGl81hjZ6WofYn+Ko5ikra5sfzeZfy94
tXvIub21rTGyFzamU5XR0Hk+jNV7HIZrXicl+DdDdiJYuN2hJ9yKCvLp6qJFnatpS5dObmh1TJmu
J3Fx0nPKWFiOkT7Fj32B8lhJblXTrR5zUEn4KO05ILEG4Zmw30hgZMLpAnQbZovhiLJQKCzOc9y4
NxM08y0mLgFXTW2CnXJfLLrwfeqhD9WWt17OMFISuYdRcO/bDqvi1UTnrHSaFoJKPA5PyJABlCb9
GWE0OeFFCwV1IW10Huo/uKjfGsf9Vc/rrjb0lH1myjI4HUUg4lQDEJV9qxIpRO1hg6AAJqVxBOUM
XM3iHx/0HuiQhXX6gAn5CO6Td5pirqHFLXTi0+N0j41pGyfIagTjbSvH8eYmF6fqvqXNhd4wOwDr
Y0cA26KKfvbeEVD+r9CmdB+XB7kEzgw9tbM7dtqs67FeRKyK3cip0iXikGAajmoyQqLZGecFkHdg
0OpedXyJoT+izhElHnnREjA8TcW2dMgyJtYe6VWMrcmfTkjrjrIVfcAi9o+Y0cJBDyo4FxMTWKln
DChNdXnA1HgEFK2fbA/1Z2bFBZKUhWSYOntMyu6T0fkZre/LIPC1VI2760Cw0fsql+wAKX73+MEu
Nds2TNbl2S2bc52OyIOFsoOSCb7Xy59+m76Yc2P9Bs+DPMmRV9cZ10dUiiXox2zL4fdTuc0nqCW8
lpVcD7mmg54rF7qAdp+OVNokdnsRiJpD7Wg6MPT454rknab+z0RIcmBOCIhyK21v8DdYtjkthjXD
ExyRdfWSxJyYI+aJYMR1zRfFj1Try2vt4thGvQbYF3dN6bRPpr2K0MqIR2/KPxD3+60/tiTVr+KS
FdxUmNBoOLMaRb6qhk1W2xyz3Xgd/T5BMLF2NSnl9XtNrRa0be9duhxdESPVt9iPEb8XqL/q1NbQ
u8Tr0e3a05j4HZgwNu1+lZ1yrg2ol+j1Uzf/rId6PLS6/eGtrY8EQf1I2uqRzvZnbBnizhTqzvCn
TNxshfWgY8VgpkqrActbCyuOF5UW0MWzR5ve3XPrZxvRHyDZxLkfgHNkpwg+0RvHG1HpJcoZvXxm
mPhpLyO0mMnaxQ1JyI3Qs72WaDI0cCk9Mi7NT5apndu+9UN03p8Jd8QmM/SRzjpfeaw7buRDrUM6
XX6Py4Ifbcme7GwAxedS8vi4IHCtu9uanfvOopVmVuV8qrpqt0BV3O1wFwZiHoFLr63iKrqB8CUi
3GtVzNGkx4diEBGu9INljlfgFV+ztcAjnK0HB7sZhsxyS+A1UiUbmnAF6lmsHgKBgVMC5Qgls+tu
BuYbiaVORuHXm6aefpG4HrERPJWo5jfCL76cQlxV51/zIXtpJytk73XuUj1Hb4Vmxof3HicIYRp0
ZpnS93BNb44pHgdgzatpfSwKpfDdRE8hx2PQu8PcS/1r8MAYoGp849M2G08uP6fZfNXJWMNVOp+q
znjxuRArU++O1uggPSpnxKCAFa5VVXEp+h0YwF5+trmGZBwDxKXhzSyHvEsoyqx2Lced1y1t+sgk
suJ48TSXqAJnrn+TyuIWhzSVrHZgTVRPiY7Y5cyDmQCcDBx7GnYIq05tBuZxh1WlRjeDb9PdY8nR
668CR/T7nI/NhECPMMgpsBJf3EX04OhStsZkcN0JUZaLmeyqd6hp/8f2858bK0ArLCR1Xo11O0Sb
fywpEmw7sIVTPWgql5o3n8yGlUu+PtRTGsM8yFayxpEf9f8jU+o/9qFQOiAZWTiyCJHAG/6PJUzb
3fHnwhkD8uRgKTDNtzIcdYwx7smphdgganOJQFsxTiFHqvjda4pHne/Z70NSMIpnW1jTTpOl+Chi
cndmy2BM4VY4RFQxeGXorRpyzwJW0CkFA7ypRIHjRFtrhG16Z+v0t03SBok2/S/z+X9+q3S2yCvY
thOzxNbs782lrN3ULSc8OwNSojfQaeXbpJd7IhE4hTUsph+OLEh//+99pnFfwv29zUTX4djMDGHK
EFV073n/bZVdQNgVCRI9ZLxYykOrbsWrkEgrwUAudzqROTFhakDSYa+qFrqMZfXA0PJ8wRiDD0v7
H1fXP2FV96uL1Gg4XHewj2H84w1NiW9PmtnpwcjVfKrcmjlr0WvnHGjcDRS3dpaNi1hUm1Gt/vcv
4z/6+7+GDqgsDPIMbeYGf/8usIp7oy9wTZfunPycEq+9p8GpDgsmrK826LDBe/+aBP2/9SNs9WEI
kf3LkpRw57u05t+/f/ZIHcYgC6J2qY6Vu6/jMRqbj//+wf565//+K9tsFeGCgoxx7kwo+x93jj0L
1cNprkLj2d+WoTpccYjt+s3PH9Ox3jYfxPc9cmigmsbwF3h7Hvrb//4WsO7dVRF/fxMOG3+Ccn2X
Z7D9zzdR5FUWu0kTB0MqT37RvKQx5VdbjFNILFcMzAXpWanZxyUtrm1lH9qBRy8RB/1+LVu1ocy7
n8tpjZqNx1zj+v1xcWEfa+MhZstTBNWQU0A1ong0YUiHEApyatb0fWiRwHnSIvDPKUPXx4GETK9n
aGAzkwXjjrDYubU5Q3gQbI7WXIbO3A9lC3BU6w6NFMR4gYYlNmrdDJPHeS0ESTGUiA+eU8AA0pZ7
xT7fRhF/dHocQb96bvrmW4nq5E0esbxojUtnfu9s0D4l3zJyx/d4nD9NVMr61L7Hwjzmoj5hZ2be
PeSR29JfLoY8TJUm0Sj6L8lsIjHmN4r1LVPJXWMtB92QV3+y4DJ73nduals1EHwzJ0ylVI/OcSqR
36XVpbWc7UosZe8STCU8si1mTHH6jzmWz+ngfGUyBnWa7NdZPGWNH8BA7rjJ+08wmdtadO98Ky/N
NI7IP72t7eO8WrNjpdnkx+DY0ZJLWpH8YfJ/1hLYgu34PrHCJn4Qo3krt4hAd3aqfRecr6aR4axr
p99YiF54TvubYlA7Qs6PMaKkgLsz1Jr4tfZA9Hot0S4If4rMfYLK9mEXKVKC6k35zXGsMAI5UOU3
7dJvXSyaaets8rg4NJ0ZouX/rBf7kCgeI7m8mGv+DgfjXhvvWdVts3j6qmacT6NonkQ2P5c57F4C
JPTe+KE57t7rfepXftipVNe+L1/SxDhWliSDByY3ZLmZ48FrGpa2Nb1MXn86mYbjKmcE4VCmBdBT
nykoX+ehB7bHrxiUOleRY+tYXzTGC/NwBQf4QtbQvJXQHTdZ3JXfdSPcbacbD3He7JRZn5xqjBq2
fLzcfb2uZQ9seI6Lr5iiV3ctq+6rSDK0YCux07qVxVNBkkapHlYbMfYo+kdtFMOlXhAN10N+Edgi
aIivUH645FfAShpukNxpT7SnR19xn42rm29bv8k3xqSg8uOgjzDVZfu0KtZr0bQPU078TDwqJhX5
NGx0oJ13bz1iI4o+BLkHq9NeLaZjB0uOWLfq/k9essqib34fyuFHYw1uoLSV5VZVDYeRuy3KmuwT
I/CLg8kxINRggVHobnVX7XgesCdYGxRoPDTqCuByDdogLogJkGEN7Q5M2Z2DrNClmgSgbWSzsKbs
qPt0E5W1RARsldnZ7eN92SjzbV0U+KV1fEGcjnpkjZFFTc2713IYSsZsD93d8tLczS+YpRFrD7Mn
NsYwnvpF/sHzeqzHhAAArUkjkjaLjdtZZz/1n+Z+fNf6+QlubJD0OATcmExPVzAra7nbN01sfaB4
lkdNpnvlsYkQKXuXyj+3+RoBEQTeLKLSNNzQbZQWxLx7Z7KvujNd7CX5ROK9GfEQ4XLekz27a2Mq
6R6TWcysUTXrJRuNK3CLrcmVQjYJi7LhWHZaZOKMm5hRaHLZtthq67W4jmsGodWI0kZnO2ndFkeH
SKpO7IHtjVHizfKbnfSMz1F9kfz0DsY8P/r5YHVYs0otfe/Zz+6G2cW8JGgPZqxheDw1Ap86zJAt
MhLQKDIaXX9nVM5vR5uRFVp+q29LY3U3YKTVIbbJAIocaBNfbk3qbNwBv3C6vH4u3cx+Gue8YyTM
l+7zbEzwzZEtWj+SZdpegDMvu9VXd21W8WbRG3Lxr8Wb70J9afuFcC3TzF8Mv5A3hsi/Bs04qEkj
FwasCernP1BwbIaC02KHDmS3+aDQqkdzN9zcFpuisQj9z6IYkhzTYWTSGZcM4hZPPze4FSty/Zgy
3FlhyYTtI1WKfC391TYn40nXc0jfVea+jpk2Rnlv9UFZzuYNdk6J45UPefK6hnJWuMPPpLDkMc/b
9QwbHmtTmRRxwKLKDBNvuM7MU3YSzYLjk4A46RakY+iDDTlMgSJBmSgl55xNBJ/Mpfbgzd5tmE14
7LRHIdptIgRwEREqkx/rhNUttYDB9IPSNi26t6EXHxhV8Ox3RbGx3d4MWMNqR+HJS7/Mj+BVHqy1
RodCDHXzba7DL1GRqmDEDrthqTENriRO4o2RxcOnr5Okt/xldS1Ty6swtjMEndTA0LmRn/rctkfw
2grMpkd7/lQZKmPUUZXZlVmV9dtg6wA9BpVNlEvLmDZo0kGR8OCX6rSi7hRhr9axCT1PlG+Ez1w7
mgZszPmQEpMEPqQK+xKzyAZZGN7gBNnsjyy1vsdEt6u9787GBav9uF28tA5drYq3CRSgOSSOJu23
mb70/YY4vvTM/MQhoExBH8rE49piX25I7kGSMLdNH3EvZ1GDHBNEnWc215UcmY9ElvJSjUaCLtfT
+hD5j87QvPHguFRuVExl+4Q6Jz4kWf5gE4m5IUvx4qVTph0muL/wgJfFf5qoL14GLemOnVkq2J1D
Vj0W48qFTJrjwtwq9Frsn1yMyEu6BT1Fysp6cXee1rxNTLYXT2DSUGYcmnqdRdiy0I+t7c7DbR80
mTa/pzjTDR/VfjrzAMym2XmUEidAP7n+BwHFggFXFlt/aiatL8i0ANavoNmsJb9WZhyQkBVZrdSj
Lnf4i9J7k017X43Ha+B2BJFIIBV7/84AZcbZlM+UItg9pfIO6NrKJ3Ao6au+juv6gtwSLwSWgAN6
2OU8Z9J6xxQmAxrReGtWVhL5TLp2Nd7DED/sjFEuXm65Mdu7QvnzHn1DMextaxU72gdJAlg+8UA3
LIJ+BPfzfvJJoIwHZqRLMj3U8PY+2Is54aLGZ3aJ6tQNGiMIKBbMRwrfe+G5f+3cWR49G+b6pqHA
C8iKma0tJTa0ZagJpdBPhd1+8dUQ0ONf8tHcsvs6dArwvMLlmJDpKt0538qxSHQG6527z9hu/p7s
u+UpUdvcrVvG6xjLDh0JVzsYMeP99JyUtRXmVJ4Wk4dorRXJRrERO7EjkpsUCR7PTdQ21jyhEPPs
x7hwyE1SJVoa125vjbsSMpv1j7XdRbOqDIDDqLuyssVwzuhutsrmNM7qzB2yBr5BaBiBbEhzuuKL
0x8TqD5HayoBLjbFF/HXrM78Et21Od/6ipgkz7ivBoByzOPvxLGfHFPDeRZ3R4hLmFxmtEbWeCs8
/1vmPmTUfNyszGZIUx+SDesYEPyJsc9J/+4Eo1+t4ALUyCbU6w4qwuwfc41hMoius/S8W1JoQYYg
dm9NvgyWadktVjZFS8JKj6XGXxKAfYKjj0A4peCsx68EWZFrXfO6XT2/lHEtMVI3nLt1WZMrRbB4
YDBp2PT9aP6YKcKQxFFRQh4nSdVJWBASyThHrbTuuemAom4jyR4sdkRJNQDepLC9G5YfcXZHzdpp
k61/MK4cYMaXgVVX7qY1/TIaJPUrrM+EFlqWoKEZD8vAVZ3tHvgWQC5YcgUE4u7nxSO1bFT6d0cS
LDAqFkm/QG2XO41xxXWoxSPgpOVS1J54RpWCpWfxbi0BEFu7suofztyfp6WCheWnu1lo6lHWVKqJ
XbxKP38bbGIPbKSbzEytqxvrHZ5tLI2FWEETMP+FuPHDc4Y+qvSBYI/Fc/trM67Tn7qQbciT5TPP
J/eYe0g3en36qIuYZkEV+MYS7qNYl+uemCm5ld1K5mJPyTonLL56E/ezFTfetiJLbVNNyW2FURUw
ELs0elP+giCwPJpm4YaG24IiuE8b4uagbLkreOZRZbOGrsjeyLU3VbuPzdTxdbfbxB8DB/M5898e
MetstE8ZfP16KKNeh1qAEiYddgvQlp+E/9EzajF8jeZelCSrA/BuytEgcuqRB+VYybMQU/m8Wvb8
5kxDfXdrW/F4m+AoF5t2qLVwGco4UjXl/LgyKyRCoGSSzoOehSmHJWFWF2Mm2mvCqev17V6JDHI9
ZWnTX7GPXpcuJ0OyfRotdtWMdXZ6I8Zt57JS6Xr/D9mKWBeHeni3ZoKF5sWFqJfqp24hjYUw6RY+
d0vk35qUW6Js77YvRLmpMqM2matdMgDKctgX8Wj5mgyyPArdPDemdTLG5shk6ZtVhhXxQIygjVkR
WZ7aZmY4uXHcdtoQmgu1YuluwhSnkUTRTTPlz2XdPAjWnpWHTAugfrHpoMCZLfs0N+kucjC722L5
J9/tiicLXR3EZ2qH2C0Pk5xvpZOQgkXrJVlFyM1YLARitPp7tg48JRNxwLmIGiqujbAzzS9Zmq+2
FttPbN4pqKxh/nQNLJDuXcI61EXCr1y9x5UJymMdPgmVRu6EUPUA+vAFzW3z6CcphT5qpWi2kd8N
K8wibp+D3ftNkJlJuxU5IwFIi5Jl7KKHzBmNi8vDPcjT9ENvKBdJp2JVZOcPYo2raLSpsefxzMFn
brgmERjUsYNGehJbk6X4xs/Mx6T3n0BgfE3S/dOZRh+4uf/oLk4Skd5JLYQkMbA0WnS7vgAEMHel
NxRRqc/BWg+3VPkn22mqQ0ZtQwoFDVEuALtB0F2jHDLtkXsXSG03+L9hjmD4UF+jsrvANuov0Tsn
WeWEgjbMBib3beAIpqUQh46V9AHh4RF9k3Y0ROJx83ZvcjWh27G7eQJcfSvYM52npPIYIs9NIObx
YdJGe4d6m7U8Y1QzGH3lnuRMGgrok+PqcEBCFlScyisiVYSM+2Q01z2RTM9sN7SNNTCHpwjZxq2D
cVPPtcessw8jIusPPC7kmuYodFdN8HnrOOwgVaL9xmSkT88DyuvAS/pLWfbey0QyM9tGMvDQZWRR
W+oGZ4Nq+IX7t6Ufl/3ojc4RHAE9Vb/W+86e7CCt473ZZD8t3Iu/mtlq4L7Y4N8L9VPvTO+I0jgo
0/xTSosxkNt+VqK7wT2poyFxtAPCyzIqsBrBtmxfUN38jrMCVz3P2KiuxJedFXVA3oWBll6/9Ons
Rl6OomEB9AGt+K6EQ2y6JLcyQ1vsFfxMA2EBRB1c3HUhMIzJg2lNz94yXvmGsnByqv0yIakf2fek
tnMSZroGdiyLneRxzOD5mk9xQ4Xd+lcGtT/0VXW4Pb3XdTT+sG+E39sQcmNat9SYrD3S6g90wc6O
/leLiPmUbMPAbyz4NHboKm9Afti6lMrb+1XKOUXMJjWo/Nn2TM2HgYU5pf6lt6wbk2qiJ9ri2kv0
5LnF929r9k/bzXkJ10oPUEHRH7ftUzEJL0AyVIbGqJ9qcIPkF45YWpb8CKy4/lWWtbkb+E8mJ/8Y
TW7OZHYfGm7VM2yK5yJl1i49uvaxby/mYvFOSDUlj7F9lVJ/XX1godVCEm8jeCMmdFBb6wJhmS+G
nV3Hlhta08GVCPsHDhAMPHZ+asWyBrOQyCzG7IRWfoGEXZQdNwxIInsxrnZb/Eos7pwMvmBakCeM
IJw8G6kjPsqIetImf9ms3b3NgZuK5XSyqM/jaL1nsK2dP4QW/w6k//rQr+1rKstn5aKTkLn20k/l
e2Ole75FGx8d/2Mtb4T1flD8HnxJh0vvwTgRxFK4oufgGvGXUArigRmjseMYtMiW7fM0d6/lyphH
6+VjnpWUqW13ymVyFvq8B4nZ7eMSDlCqj7c4Nk6+6Z09v3/CJNiS9mG/WWiMgk6DypLr1TtxYExa
yytA2VcX9zsXwLS1mvWwxOWX5S2vQBUBTiHKykT1Abwhf8OPCN5i0rcpXwwomblnpAe02+HUhsuW
PywjmBODMSO/uJUfcIN+Q0+FDYcVTwz1LRtdXnf6sClQ+7ygxahy+AFFE6DsbALNtJihMVEio5a1
+dVJ0ECMPVoaEEAUPV9TB/hGg17Sg/3YzvDY+EeGs02rP09t+iZT9Zub2zpZ5P6GbKFKUgdlVPRN
zITMeyzK6dnlyvUNds3zXaHuTQNa1vzqgHFEwUS4rL1o9IHsFKi/2OfT2BOSnd1oDCG1IdSgYvFu
+BokI6YSMlXbRNXgFB9+biLYFmUTzjyC0oUtvNdpIhJOJaMVaTdq1/yrTPoHxHvTjjZ32+LKCysg
IGG9TDfpEKxV9vaFEcLT7Nkf0kfLBwqUsCuAnbUfKlCe5cJ8r8n4DwkuPvIbC0pncGeEfFI8Wl33
w146uAC+vaPDUjwVFwjcKmEkUwqsAWFa2/DQeRSHplgKSn2dEAqDqXps07TF8XUFr7DqE+SZ4pxI
xlOiG6s7acN7cu31dV5IWBfl+FkR0MeeTOx0Jz6i6YMdojgIG4OCPh7djV556SVVd9bt6Hx5o7Fy
dPCyeGtiYC7zo2FDyRhcZFh2KYcAvcKx8Oc3vUlemp6m1ZfVA7bhLMz04sVarZgLot6DNurCMScv
k+0rY9H5nOjy0s7eBdrYSW80AZ8kKxHlTd9DzyMgHcvntNZ3pcUeUE0eBRMRd7OljrKAOUTmI86k
GMdA2fR1qBr9bbA41VPPpGIniTCYV8mo3CzDac7cjeYVhJW2dBTIDAVdMDhXJjS63+8XDa0JKpBH
UzVLRCz5cNZF/bxK7FuEf3v7BKwhvTRR4FgK7Cj2ljdNI3ClWL78TKEQwzF81SXTM6uB/WyJW+LD
N1r7Wn/qLY67DT4b7QiY69fUoYAwpap+LpWhnd0BUtGo+xFh3Cd0eYIpaL0+GbFilu2Pp6bzsQbQ
mAdLr/snuL1iV7daC8g1u/Y58DGIGgwfMx42qzu+9DHzhJKgScSELU6mTgtY8rbXmEsWGJ7jhGuP
BpvRDfo+iFwYbj2rf3Hgld7WUo9vs2ZgEgDpsjxg9kPvYhQjPAlnJD9ycIsUXAAnJo9P6FXgcUUx
4SDIeABRyzXyp+2MkClY+j2Q/+5vu0ZYG/auIHrdqese1i59yhZdBbKyvgBor/tJefGeuo9eX/+o
lxj4YuMcpA1LQaI6RZYlN4ZX/iqqBF4PYI5N4cyfCvsUQRrOjZBrsgbM8Q1tw3vmA3XKqSIQNd3v
m7bNIvZmBIi0RmSM8to6VCRCsRsSGCeIJ13ccOgX5oGr+aNMDI1blo/vDMN+TpenTsvEAaMf8BZh
/iZKg1Q906DNTsuTNike4h7aKx25yMY15LsklJlFfxPpiXdahakg/SavFo38FhFiJAtVR6wLB/gH
lO2jueQ7+ZfOheFYH6NCjl2I1qxKawUrUDkkVlgTApnSNw5Vyi9VuDwhRQ5zhrEOmj2Kus4BcUEO
FSpC1/45pgBxrDkJmMqSROBJ+zIYQ3vWbX/mi1m7TW+nfGfGsfVketGYhYUi6Rhzw6hFo1nUBbxQ
u+OAIA8mqOukR7LRyquc61ensYnWmcuSJGfeGzGcnQJK5IhENgG8cJY8BhEU1Q6gaFWT74tYmazm
+zbJoTe/Ey5s59jb+FESQyL9uo+xU6OnbS3avTTbS60qLBxE30RKkgjBtF8EA4w+2bK24qlzmAhu
IHiovhApqrZ+7cG5hl5abUVLIWQwViExetq4dIXhqIGsqeYjO8j3SXN+VtCnN/w6kmhH/9XEJIxV
9FljhF4mrwwhrv5YlZcVtW04rr6ESwolWMPZtSB/Q5gFe8lMreb+YQrMDqa6h8caMRMozdyUClem
3zLSqCDP+YR2CmZOdnmuASsQauzicNGGQ6WQqvnxgup73nWN/9IJmhUIi5/aPL35c32eCOyMHHol
phbrCKWO7wsIx5q8x+n0Mc2KXo75O45cfWso/9UV/fPMdQvdcQ2ZvzPC9aOl5u5MqSmT/keVkoWl
rNqKYtAD4YCQMLe8lajh5g3FSjSQ6Lvm8Xmc9O9FmE/dYjy0AiuapsCpQaQCwyKmS43IyHdVOFsi
GltiVmzwW0TFklZPUEXAO/6DfPZCwHi/w6fyWMwYVmo84SHem5KXLCMJYSxRBAl1KNTsnBKtKKYv
USmeRqTtiKU+xFKwdQMDZ7fTTaQ/QC2mAQOao1aDV9egYRFyyNL5Je5/zytdL41TqlWB1X2T3svR
5ZtroGXpvgEuNDfpU+MStq0nIuSMPiVMUHuTnBg6jHHpfhhKRQ1c8laNzJEGNq/e0yhhrbrDcC4c
HYlnel0YD3DVHOhbdnab/QAYQPA1gpJDubh7jLBINZdDaliHivSWnZ+6z2pB/NSbzWmIVxgvaLBo
IRXajCz/XcbJn9au/mhS3WLbulKUvxf4Ho02uc+yxVuilwhM3XhESmZRuivtjmQqjPnBcx14dDYV
n2XOr3m1PlKEkTufGls6jhMMmNCSjDp1t2nAYc0Opm2L0W9AnuTVhC92xg/KjK2apk9pOnQF4yif
bOLxnnlGsaIu5qwIcGYdi7ZjPT8YXIOirUIr15j1L1Dias0dy6jU4BP0pZm8+gnBtoWSTOlM0mrq
EczNIQbvA2RCROZav5oZsBhwbmjl2Pl2sMfGWXdxsVX5hDOf+GezSOvd5LR6eG/hyc+Jgzh2v6Hd
yeemZkq6GVMnhnYEXB8cJ67ASdkR5gE+bt6KwEkVsdfTzCVpu1kdIJFZAjdhKlPO7QRAUv/BtLTj
bkz3HmfrVbmgQd1WN3YUdt996fpXT7QQb1np6HF2GVK8nhyjPfo0L9/Cvo2S1NKfMixwoVidB4XW
AClEtLL6GSwXxTUZM8+ZdHJE5hV3njWDgEIMLVrtl9lmsMSdmG19j1ZtsdvmAsLdoR7xdwildyDS
p8g1icymkvvu6JgupCO/uHH6GLtUcp36ZpJpR0YjtUhBAeYTJ0z/7j2QcJNfI8L2UOvd5LCmJpCv
5M1drUPpt899CwuyHWEtNf/H3bksN44safpVaL3pbrNhHtwvizlmSYq6S6mUlKqs2tAgCQmAAAES
NxJoG7PZzEPMelZnMbtZ9q7epJ+kP5BCFkGxJGUypiq7ZOeUlURWIBDh4eGX339v1KQ0deIpzZHR
03WgqCRRSbGkXhGeTtPZZ1zx6hA2YCIBxGWP1EnRv5/U6HE7VuaHs7lKgeV8DnM97YSn2QAgNcE+
K/sIDXHDLpXHZ4vQP46kfgiTnH9O9QN1gICi+wkQ2wk81RCKUWKS4A0Oi4n1ud/vf6qN2QepMhfD
JS074ynsrYvUoJ96spRZKHNk1mRgtQmt2GcLeHl1BRejtj9iIRyQWinon6HeTGl8QX6mPKDq7Ccv
zh7mcCB6MmRh+KfTWoM2UZ8M5ZDzquVXRVIoIzMyKWWIilFUc6MTeS8G3oR+3pZOrhND9Gwyo8xD
penBULEgd5S09LTuL0Z+HUNzPV6OcqWpPqvt+jCDfrKy1OmIPT+dVPP5SZoQIZ+M+5dwVZ32NfWn
aQxSNOvb0mGQeVe1WpQXEFD/nAb5J3pzVCd5BnHjzKIC3C/0ajDT82szjA8plE2GNE2HXjSGlJtG
xIfpLDRHOuESkn5aQ6sC4KAo52eSXHwGaY6YMQz9VXm9A0umdG6hTesB1ArmGWTjh7MiNgbgVsc3
sFjQPzytP4OmKYYY3VcUHB8uQmMMrEdbPkpF/6cqK5hxAS2xTJ6FNhZUKOJP+UesRgq1tzX5vNQk
10/V/IYefZQ0xBkKOVRqcvLAQ+gFfDmLWV9pNj3TJ3hV6rRvUylYQ4PqqdcK1QA5Pdl1bhry18MU
8D6lnNCLoeI+LVIfLtbGAskwvBPrLpumBXky/NXQDkmjz7kV54QwSDpVxQHxzpMo8RXQXvNTo09l
bBVgpSyl6S1u70fotKcHEPAqR1lFws6M9b48BFwEX11axBHefeaPUyK/MwkcHXWHfJFuBeXA5528
M/a+tg+DGeSFF2Pgm/HPckQGcLCYy1V1Vmp0egCdpNI0KvKbQJdE51BYynIahNDhN1U+KJEEb2Jl
JDwkrpdUzfShSB7O5oUU3C4VYpOjZUgVyimJftscUc+eD4NSslWOi0p6PKQSioauRVE5pmJWyShP
5Jkxkg0cppEOWzVyUBnFqLa8JPxQUizrlgUWTX8+Q2nPcwY9D3SzykamjklHsU3IUcxsjAs8qMnE
hSByEt/Bmw4qc4rdLh3ktE8o3GmUcdXLgMGOK7nhWkiJtEbkAu+Ii7LuXpE3/4TaXRrEahVWhJ6h
w2n40PsQQcB3DqFcJD1qhaqQwJlgjycZmd9xmUyn50vfKtNTckIgjKjrtH/2YG/MDpdGWTMoMPf7
uZxPqoeFUpbWwxLcyZ2/GEvBSOMMMC1I/I9rD9P0ulzIiXagQHp2Qetis6LhbZQcLamyqC6kwo60
AwsjHR7uhafS7ypaUAYCEAu0hoWXFA7hMAulG10u8yNlbBbpYVn4dFTlzlyy7jUtWQ7D1KjMK9uC
DJKeE5JV/IytFyTDDGhnMhxHENYNFra16H+eZMEMagF69tJ2LcwNiTiDT/ytn9WJis1MOvggAFw/
0oCM0byYPDA2WarWR14VgeYfZwv5VjPHdjCitkOuj0o6uuQwGWRFcDEzzL5/AismtE4WFYDTR8Ix
/vLIJywDwGhiFBi2/qKYwfBshXE5PiWrTtf0ZbSYpx90aqemN9DbG5hUpIqXH+l9U1SnmQbg/iCa
wwJz6mnjQLlYmJTIERYh1zGeTYBdh6lKIXW/kpb6aCkvygcCWPECQ8uaSRd+aWLLS3T1JmQthYp0
LRuV/jn3Ukgy1XkBWIHu5HYD66NcGRzdZHFoeUZKLtSH0VdJ57JyUDSw0VOpyPwUKExUjXHsoAcu
BhYsOiYlHngYygcZMHt5bUS1oR1nXsDOkCnmMBYzC7JnEyfupAaImw5ZSgWvH6aL8gBCyMQivRVN
+h+CGIv9PFRMg7FSszpLpLiGtLZvJOYlTYK4PlDo4KJtOSkXx2GdgRyVyoy4at8HCEBzyoboEgSh
f6PRCpyYQGjMPtEvztfJlkV1cjGXZtbZBGjPY7+aFQ3xpQcb/MRenAPWv5go5B4H3H8ATsp+mX+c
zuiTNUyW8YxUol7ln+p+omEkhGDZiPL1wfJ7GeQJMmHr03I2LSmOG3sQq0JBTwa0yVhay4DrMCLo
TI+anLQs0AhIMUzdmwQlsihP7wGLyPfBhCtlAGEICDEUH6B4Tc117W6ml5CX4J/ZswslnARwUFRl
lILSZ3Wu6BIHF3ban31R46yOoTMF4j1cQAqbH03A8kJ4khkKlC8UMQyC2qS8w18sweh4mVVMTgCU
4rZPlGkEqG+Sl/rxzAooaiiM/vJaN/zbMFiCy10qlJZBGDBeKDR2NaaLLx7PDS9jgiUNg2mEtwLp
QznGGW7aopeadpsR5YDXPwt1+kzMqn5NXUSQEq/QNf/BXM7pTxHTjXFQxLLlTGn8fQWJYXala30C
Or4yISFH+IrwEjQDn8zJkqNsZ2GufFhOmM6QHFd0ok8WlnEwmWj5Q6IowM3TZREpFyUov2P4G6nR
qSF9owhOp2EhBkNIMiaTUJ7S0gtPC5+eGxhqKtgtTGaINoDIk3rVAoX1BTuC6pSBVFHisAK8GwE4
fBpYAVHI4jFpj7TBs1fjZXFAPGp+SVkzKpKsyqc8p7QdZHNmjOguFUJOUclsiz1bNptr5f1bnXoh
72CiqurxWJ365znx3qtEovoJ+jgYUmTwB/PD3JzKt0plFyWTlQIqVPrRSTZeVDeFn8hXBDKIlc8g
w0dX0VvkwIqCmXeSyCpHE6J0iOrLORG2I6OAPI96UK/8ACaLXrHQMhAv6MtZSKxCw7JUpZp6/Xrh
oR/xniABmU4r1aXwRPUP1DSgqXsQyhCzjqu+TWACJDckVJNzoj1xejiTjOScFmQWPeHtKjmZykb5
GRI7EOyyDhXaAYR35XGSJFy4icU+LRNj8UtqJJPp0NCg08AH0fXFQMvk7MKvDOkeNn9s/lm/4WPT
fO8D0Br+Mw0t0TBhwt8yiO3Ipq3EuJS+TIEcD+2AqvLheCFTpGtNAotWczXhzBHqZZnC00zl2KCi
tHJCj2m7hB8FJtLJqWRN+6BHOA2D0M/6Dt03yp+zCeSchrVYXlHlbFkH2PfRHdlC2nos5Aygp9QH
KUqK19Muw8JAh8swTI8PZllifZGyWX5Z0vINzEA5Aw6VcXGqcpU3HYqghiiT5QwiE6O4CEzKltM5
gjCkOAFZmtLMpIFvZMZNRgvV6QDsHxV8WmU54zrQPgOuazhFFCyIKwsvC3Z6FDtJl3Hfv7bTWQIO
Abap27GfnWtQKuUjPHDs9Cxf3sZ55X+2oQgCTmpONUAmoR/FTiYp8cdlX5Lu4WwL6L5VTO8DQ4be
Y6JTsd0PZZyovJ4R84mK6TWJE4B2Un+mHgBqkmjpOtPKk6xIjS/BbIYhVTV9XvPpQjkk9hbdgUr1
KUHSG7LeRQ0qZyqVECgvoOi9oS9c1j/WyLJcEnspR8piBvuTpPqLa7zc2zzSaRSN8Q6GOderyW0F
iYVblJFTmAR6DeJv9agurzH4vSuF2+ijRcowPJuYKbjwZWBTwe3bFOOmRjqckxQFXDKejFRIXK/m
flKcqwldG6B8n5hgqKDtqYMIsmwY+v2HwLPHQEa0LPkERT5uZQ2sZ0iWL6QIuKRRMHRd6UcQEtYj
r+191NQx2KLcS/rn+iyTPqUFffcSwCZ9KuoK2zosyQiT4TP1XIPjOSlOAouIOdZAPzj0PSK6IAkl
RHsSaVxpitrU5UK7YUwBsNTp5QSHIh3VQKDpiUdQgwO1qpegtVVZHKkqpjm0GvKVYtDTi2qwELmX
l1VsgA2dToaqFZFtqDKbzh39PNa/kJvvf5A96G8eyA0T9F79d2Vgk7elFgSCd+qtzwB22b8UQS4/
SDXVaPSNtWfXvl/YdHjI4bEckvhNT2hkhM4IllM0TBSriPEYgOiROlZB2mQmWP5sMufySbihgRvp
fE1qzlPkxQlQTIUKX0Uisb/IqP4dAHUEcjXHjaGbAwa3n0Evzr0O9AJCdRnicDqThfcpeJoDXZ7o
Z9LcQOuWWmTT155w2Gk871tYrYC1HpZVqWaHeaFH8XBKuYCLY0GPQ4qPD8xgWR1KnhnCfzMvhpgN
ZAHNmkDjYCmFFgU5/SVLOcNmnhMdjSdHU1sps0FGXW4MmZca3cOwxqKQTaCkqBpn5qEM/ReM+4S6
v4BRVoyB6snG3YKDjCqTo/mCal0TmmkcBfrZZYqpkL2DRwkoKb2bDuyFVCqP+Wqx6Lzo13fEUKI7
DjDMTjNcEShaonxJyHVMPVZcy/SQi7GfjdSi5U8QsSK0P5BhJ4us8QUw8f6BtLDo/AjV/lUqBRVt
TIBEU4DA3KAaCKcJJWXTiRfbnwzL846oNNdulIScKexL+p1vqBiXU6wuuivhy33WYCGjplGzAC0Z
uf/Rz5b1JeAq5eOiNrz0QMrjBqxO4WjwEVIcbQxvuTTXmnYjmEgpjDAfzYKOS6cqjU8OizmhjYh0
Eb3NTSoKgvRTmgBQph1U+CjXc4/bGAA1cV3jgsg/FnsgAVelYCxV+K8NqnTn1NRHhzG8CkTIJDi5
RnEVcX7qMb4dVOUkAwdJnRTX8rRKT2epFlyS4HyQIf2gf5Mn29bIg4bTu0uUsDJoPTRnQ6NpyD0S
prmiHUu2309H69t/ERTArKnG5GgFYNsPZlq1vKoL358N4bdEwksiLOWZ5iGl8MfreJTmquTNbq6a
ixgmL/VwiqSkDb0TweXVAMS/OREJhbmgDSZJtryimyYml0q3GrDphc4ltVAS/qItlxz8MLSRS2rn
ZWm4NBK/nw+BZEn3YSMrAOypbtQlqTrMjXqiXBi0mA8v8spajg9rWdPP9CK3DapkShYoHM8ZhIpP
LqhFXi3DYzWN5vYI8hAdREZd4Bkr+aIMj2f+ku+vtQCpmLEB05SeeThI4Ry6gFQLKfVcKTAqDEyY
VHEEAms4zqGX/gjlz5jgSESHbjrbBGg5NC+PhI03rKF1q0ncFENIyBJNOga+CZQeqEIfgjxgMj52
Wq2H+BIlyDqJYkRjWmlDCn+J6Q+tlUGYoXykT9OcLltnBAfU6RXQNHsyzAvAiENKY2G/8uDFsY9t
38jTI9looJALDupRPYbTH/wk5wKQcxTe9afBPBsS8TXI4wLsQaqBaLp2yn06WALjgBykzGlOUuQY
UoNqPq6lYezjVw0D2CSxBKVZFJ/Tm1Gm8wkc7Mog7YfwwPf7SfoTMmQQzkyWujdaRsuCmNQ4BYCi
GgSRaMVlezd5lo4xZvLcO6WPYUBVhJFJlFhD6J2fzBWlikgUAYke1DWxkiNfDihDH4AJVPJPOh6I
NcIson6wmBuApOAbQHImZhndrfcwJfyeHUaZFzZ9NkKJ7iN8O4F/L7EfyE3SW4QYEOlgSc2yKwVm
8AKtYsFrJfmSBH6FXm9YiNBWWocTKEMP6CIQzz7iL4zNI2MZSNQlLKbTB9UgtNk0SaimQ6WuCLTq
i1y6hWBPm98sAebQ8YZ+uxCap0uyL+ChwrtMtRH5gMhLfDA1w/EJd9dC+QDEYhzhJ/qQcxBWpPMJ
1jUl/Dad5ezjbCmrv2DlW5/D+Xg0sfrApwIqaxogL22OrvszZI/OandeALNhmESX5UKjxkPF7SEU
QWOuqXftTUhgU2SWA1TKvyip/TOVg2hEXeeyPsyl5U+rir1v4qi6Tab8b7vbY6cv5NtorI7cpOm7
mG0P1czmIaGDQOAR0Pr76mOItw9o19j5ZbRq3fixcNPq2s3oaPryp4y0rsBsBrpKgji/TZ4N8aYv
vTzQU0vJ22pGS8mHpIjzZn4eeNJNgit6P24US36d0uptXhohcuhXWTwyNJTplqxQFwvZ+OqHqtko
ib32Y2izYNA3cZvXP9R3wjb1tNVfH7hjDV5+vXapX1rLl17AXe1aQz8vq1SDfiXA+jqjb1kC9Z2t
KIpMoWz33aH4gtUZzAjX2urnR3t3fe9X197ZlO1KjYZd/bC9m7uvvuNWlCnth+ey+aHG+wfb/f2X
QH4nmwqer0Qn7Kdd3liCvvlOZXWoX3/61F6fuB/oBBj76gDFeKdLCu+Il9Vu88YSKPY7y9Qg7G+V
AAQCP5YUwBOxlwZQrHfNeysQnD79dI6B8q75q6U8rc4PeAwaDr+9VkC1OOmWpKrkJlY/XUWgoCIh
xtA044fbe+Ryz3fXVHqN6LTYsJ7eHS23If6y8m6t/lrx/+GUoKLuewBU9Z2lNeQrDf38xrvb71gS
WYUc5ennh1N+SO2e24/24wpsRNtcvyQivrEEMidDoSE37sf64x9v+yXoQvc6/ZqOGYCZo9E9Z/XD
Nm8sgaK9M7ACFcX4UQ0hzLc9l0DlHSkzsAz1yQ7uLoFqv5M0m0vQbK+I1fN+ICuAVPe+S2AhBfaq
6/tXSd+QAlV/BygLjhe6Mq1/frQlEHELwpWj0qEIAp+NV1dkVsaEcopTsPpZ65w37f4bvvTVXRyS
tXhceZOBm224pK9+oXW2ng/w5EStG3XplvyVpXj11ca9XA++dqia3//e8TZXrt7Gh433u/Fr57tr
H3zj09ZP3HzW03o8n+nOd2j/eBy4qZM++NVo5fg9vVXj+P/3fxo6sfPobLrFjUv42zSe+c9fdeVL
ox6lrhtHTvzYDtUsoc31uO/AF+6S7Ec7zsqFbSin9x32xiEW0btinVK3x7R7F8G8cBHiduiVCEgC
nvQpDnL3sXeTO7mbdUbXsEP2fY8hA6RO1Hs/ddPgobOtXNAWev53n8Bk3rS1QycN7u9dp7M0ZKBV
Gxfn1fF3CfDXiMhzse5GOr7986fXbXaP5Aosa+2R2DxULxzKZwd4c/5P53/zT6PmgLXqp/Os9pP2
jy+dnoHjpwhku5grKedG/d2te+vOVbO06Mhc4//vO+qRUzuIcxrM2rFW85VekrU3Tvgk3ZKyhnVu
3/meZKnjRu04q7k2ccC9h02deTvKalAFU3ffQU+T9HFrCRQBSwCHhBPk7fRWs1UFDHvu3ju0TumO
K0DCPoBg7gxqCNCUH4lAp51Rm9jUvht24xSPQe996twHXeUrNb0UVrfvzqD0mzTvDeH47qiN4b7v
qE8XUjPn3mgapM/upYZIdN+H/ORmeW/gxGE7VCN0hA3aX79/UX52p25HOvCz9h/1MukhdP+c9bZt
GEJ9+49+lDBs76a4fwwyFOdD5yjS/U+EWr4t4vveSdbMv6PyCdTjh9kC1uj9fdG7KLKORD6NLmCN
/u16dDO6vhsd/I9eIzxuyoJtyz9YHUnD48C1oJkhATbtVW2z67L+Y+wPmmpamtK0KZQVwm64yvp/
DWuEHCEMyp1ttnDh9lUJ10WWdUdVJHX/YW9//XcIwSu3HWmlaBrv/uX5/nlyAauwKb1JErg+Yt7i
mU3atV+TB2zzV77zIzie779seyim9kxvPL3yG+3F9zF3+kO+5fjIBJ22t/8bx90WVPr+7DfiCD7q
WUdGZbDLz5Tyt03zMklzf6frB2/ynmO/L7ipnGjrwOJS7rkQN0mxe840NG/iSN1T+23r8aE5Cd0Z
G6oFmza5GB3yRviWjedG37c94woz0ku2n2Jouk73B/5vWKZMr+iXTEuu5zeZf8iMsyWIu+6UrSUr
fsM+vPVBAyfiDO0IUTStv7hngdnxfoT04QXa3qHveNyFm9ESMHem3a3ictdt0EhgK2TTVKHveybC
3/Mwh7pJ976ddnM7mKpKBzPEgei0aROnbBL1Xbn7jgd9DZP0Lt3cd9NnhliTMrJUVlGFMVYCJdEQ
b7/y2D/vljJ2iHQbyvhjYim73n0jytuZzIhD/DUM81oM6WnRV27wSgl3hnoK8nTv2M79+V/hro3w
zLvH65lu3ZDxNyqk9/FjkqZOK7XNAgqwC1c3TXeuTb/t3z0Zb5zswI28oJi2A63MwpfO+VuHhYQm
cFYh42M3rV0vKYO4syRNuwwBk3e2QnfPLZBv38ABnV6I5nam+7qpzFEACvhS/PLAjadO2vH1RTjl
J6m77Y4bAgRulOXbFzgG+d57NqzdB7+7tqYAUaDaaHsRmuYU+0rYoZMm7q54wYu37hsPySFx3IeO
tWsJONFHwT0W6VYUzxawc0fAWePMrdpVbXSF/cw1+fbjduSmBJW6w4pYB3Jt3dVtUrn7CsQwTYC5
dlSDLAkY97iI0TmdRZClZ07Ety/uycMz5SDLAoThJHei7mwbyNS+q3vqplsCBkxGwLCEFS+cqhsQ
XXXr3XfC505ebkmDJmB1z4PcL7ZNE/m5I/zt8nATJaUTbk9ZwBqfB+j13I2JSW6l6DQB6v28WLrT
+4SeZa00rOxSTYCKv4C1mTXpjNu0s9pXNC6S2NlKyesCjshFo9vb2a0WwRCwe7/jjIFMah/1/akI
4i8Lp6srRFzNV0224LGd3molRITvr4gWFZ7TzYSKgGhcJ9xy3YMHPr6d//cvb3Oi3e2BZQECfLPS
mmkQd3AlAPoEzHm2lcfH1xcwaung0KUdmVAUEUu8cB+7lweVHQLmuwjyeh0CaQdrxFgRceV9Chuo
RMe4JMPSPub7pe0pLXoWxN5j0nUbn4epv/16usO4ekDuhkHe0RjKi1GgN9rbaGQuKNdLuwItwqu5
cdPt1LYpYLVJVLq95AvGSyeXC8GDCLzDOjB+4Ty4j9uenmwbIuy5M5rGlZ3Vtm0Ztg0Bhu2v/6tR
/7tcM1OjLSWVNbTcpNsJKOzXH7criPbHpD9XWZi/YGRtZ8qJtpGvaaA/byeaNNtfcCMiD8hjx2AU
cH+/jz2sr3Yvm0tLwIkeJHm2AHa7OawsYlyso476VASY4YMCrrzHYHOuqoBhh77TMV9EXNnX7qy4
j8hccZGQcukNqcTt6GRNgANx4E6TB0BSPOb15wmQwCEo7RRakc0NeB3m8nqMli7QSZpkm8PqAizI
rwDkVXY//rpGnecI8JOHzszt3bnpY8fyezHP+kbj6WAS4H/nHYlvCvf2dZNHXjXL22EaTdJUnu49
6Lxw8gS9F/WOCszgjk5pKrL3fgCEpWl3WBH23iiHxn/WVddN9dy+073l2B850Ex1FsJ69TZ+/bwc
OffdQ2gJ2L4jf+saeN2Ce8NMnwkC6Pz9l3b46//L3d7jP5+USZB2Th3ENfsPf+bGVWfTdmBsit+w
DG88zOfB/bZVQJ3e/rM9B7MA1Xo70CooowmQMua7tQpNhea+p+KCCh/PyR62AM8irhGizUmed8VB
iAvrRM6io4NlXcD6ElTcGlTAKb7gIn3YjoAKOBIXToH2DbolG1RTixCIZuTtKJ0s4pq7SOpG/1I9
1U5zdThEJGovA0z8zqgirozVqN37QhaRqF3fx/1BkGVO0Zn1c1zbtyu261//UcCr1DEL4Rxrn/P9
ca9rPJNuPSD0UfsPe+NWD74bRW7H4lREZBSfIITP4KSKiLTiTRNH6wbJITsRsB5NqaHTO3eTrdil
LMAKuiECvw3VFFE6dVNsVSOBWtt/KW6TrpemqAIu6Jtf/0/SgyPr13+ssDlX6a//N34IupBbRRWw
1tRZBFuozBWjxL539q0T19sKWhFRmvvJe3bARWRyiROEIJ96h07WMYsUEVlRSpWDLZte0QVopRFx
GED1HZMAopr9ZfqXZz6IIiJ7+UswvXfuF52rVRFRDbfWoc/Pt4i06CBIe7cYc51MI9Dr/Vf5/X3l
dvbOVBSC4bSVt0zi+ijq1/2pPy8Ouy7I3jcSuzn/5taHkGDzT6NNJGznWe0n7R9fAvQBngzqrtQJ
OH30F8yd3vVWuYaQcx31bpyodMCntlLWWKGmgIvliICLy/Xa8VWfF5h8u0V3nMSPDcJ/c8KU07W/
fr9Fd8kCp45XdGYsv8gF8Ebv+oroxbQ77Os4uV3S+YLMvobefu3zJ+e52X6lCSm04v69oHXiL79d
7V22jz+JweP9F48wEpWk3dypANvmPUn7eyeYdAfW9xfJ9ylFu12fS4AfTn2xFzmPbua3M1ztuoCF
uKjoodWNnigiJuwX25smQK3SNjnuXouqgLmSh7hPHrt7JsJuvEmD3jmF4R01IiJExwHvpthEGKIo
aa931vzj5v31ppTRn6P99fs19QkFFbG75U3IsJbsHQFk5O7WySL8zFNn1lUNsghCgrMq9ap6W51h
1u2/DGsgCN11uxkNCJv3H3ttQu8YW4BgnMGxQguRLWUBteD+0z53uklAsCT7DwrUxkmeHRFdwCoD
bSIjvyXLIkxGIsOPQdkNT8mGgLuOgZ1q+0yLyP1durNuYEo2BWzdFbYiUPpdeCM4bPcXjStA2c8E
WUTVxhX0bzRMIQnaMaFfruZ8o6F7AwrQmaE22vdfm5MCpOPWd4JteK8iwra4dSbB85XGP25f4fuv
qVsnIEjcjrO2sQRoolsiSI1ZuC0dkCa2z/r+OX+q790dyyECV38XuDl+UDvH1XqIUHUfqLhPyt5J
DgJn1vtbj/aPdBktnk7m5uNkXZEEbMDTA88KWjf5BG3+1mv/Ndj1UFMTEdK6mQGmiapd+oZicxG2
z0Xw+Ai6dORk+eairfngft+yQou8qSz/adVu/CCkiD1m1b7+65p+Z/OhUFFQyy4gaL66VRw2KA2i
//if/zsLncrpHaUVmV5mcAxYYeq0u9bRh1A2GKqIVPVtAICoTyK8m/01IcGFEr996e8/sWReQids
xT3720Hg0Hs0560+AkhzOkFm29RpfCTgoQdJ+JiwgLdOiBsZdIMbttkUwQvYvDOnCGi60q5RozFk
iVgPDXXav33/ul05/SjoP1B62s+yoh1v4xkCQkpUTHg7Rhagg86dWe5vmTXrpXn1EvjzAktf2S/3
DS5tvkIjAf9fgrnv0+K+420LMMth3gmIMK5ybQMnvSdRuCkfAuKuIHGLIOqGXWUBBlgzW+LEHR0p
oiKgQaLB40l8tDO0CAd56FRUWO26MUWYM8Mt6RABuzlIpmTZuny0IoyHdtzdOFMR3htExtv8yCKK
78giPEIvXHQT0iKAIccwe3ZyYrRmaY/i918qp8jx1v7R92j/cS+ctMm/bqOFRCCRmyKorAFZdKw+
+UXKojeafFcQBORJk7nqWCGKCG7INRP1WUCb35U2vXTLoKtBRJj666ecFw/dSIoiRPNRSRk8Oo+r
6d8m9/BjtYKy8o1EEKI0vuJ6fYbIZZLtUoa0Y2if+/2Cv16ouwD+CgjCm0KsprJgrRWehRpEYDXp
xpcHmd+7CyBd3KnkIb3c/70+3bz4BAEX9oCy8C2gMF1J95/5kCQp0cV2oJVIiTD9b5yuVaSYAvQb
gaO8N4I7D5hJ0T3GIjCGa+nEhMn9X/8RudNqc1V0MTg1XuDC4QndumBAFiJimOsXWN8CvX9Z88T8
6+ZLqHCjveqwbJrNv8Eadv1VNGFYg+H4S+aUd9E9iqi1JwPzhZbyO+JJBrW+tBCwaSNGWyILyspX
3cldO/zHQAl2MSH+sc7frncXLd1rDs593+sHREykXoPh6KaHRYQaB6SmtmhyRNSvD1KHBvIdtSji
IiVh0kloiIgKDpMo2S6/EhEMHz3gMXXRXCL6vhzi3j34Te3cViGWCODjUQFspBMHIcrX7uIeJikx
X/INna2TRdC0Nak/gjgdI0K2BMRYrty0aN97FYh8XbW/Xub2KS22J6uIkOA7EP81vX86GwdNa/sC
v7dxuxTyH3MZ7SI1/gsq7XVLI9oAONOkszki7NwB3HzbQUsBbtZNow6TnW6cCDzLMGl83385c8Hn
xt6/7vKCRfikK9hM04EBQ71RlLueI4JJbJgkrWXY8ZVE0IkdBpOgPcKNDhKBlTiELanpl9K281ox
2AQP6XMQ14udsd4YdXq6q6ADq56BxESgeZ/GX+GYms1ugh1fGfUbjN5jZ1NEXAyEQTt58+ds7MU3
l/weuzBjPUno6h0uHg4IRUTt3zovAet+KxS/p9dfv4nOSObd4+C3I62uOBG1RUM/BQ1BBmGHuySL
IOq9dBe9oRPtoEUSwRV1GWwVgYpgDrhzYhD4XXNCRKTmkmLb7qgizmyzwL+4IMC2CPwstRWW7xe7
qyB/IMK283Khv4yABzgzUnrNKzznlpDFpKqj7dJYAceRSyojhbwbwiaiUmMdtDp2I1JD/633PiM0
nFGKu453NyeW5BwwjGER+x07hbY/+2/KbRJim3YkVRFhStwCrOzOVgQo9raAqnBrsgIk8ye2N1jH
/w+LHLxSu66raLCIjOUzI1MRAfwYNgjFJnfUHtrNeeuEOk2TnhC0yQUMoukiyEM/bbYbpatpnKS9
DwWAK+zFnWac2YBcJNpqWcTi6JLyOonMn+f47GoRsq/js/k2jW5+GYKx+e028iw6CrerP8lf7y13
tUP5wd7ylc1+kpSHCAP07/8JAAD//w==</cx:binary>
              </cx:geoCache>
            </cx:geography>
          </cx:layoutPr>
        </cx:series>
      </cx:plotAreaRegion>
    </cx:plotArea>
    <cx:legend pos="r" align="min" overlay="0"/>
  </cx:chart>
</cx:chartSpace>
</file>

<file path=ppt/charts/chartEx7.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Hoja4!$AI$102:$AI$110</cx:f>
        <cx:lvl ptCount="9">
          <cx:pt idx="0">CANADA</cx:pt>
          <cx:pt idx="1">COSTA RICA</cx:pt>
          <cx:pt idx="2">CUBA</cx:pt>
          <cx:pt idx="3">DOMINICAN REPUBLIC</cx:pt>
          <cx:pt idx="4">GUINEA</cx:pt>
          <cx:pt idx="5">MEXICO</cx:pt>
          <cx:pt idx="6">PUERTO RICO</cx:pt>
          <cx:pt idx="7">UNITED STATES</cx:pt>
          <cx:pt idx="8">VENEZUELA</cx:pt>
        </cx:lvl>
      </cx:strDim>
      <cx:numDim type="colorVal">
        <cx:f>Hoja4!$AJ$102:$AJ$110</cx:f>
        <cx:lvl ptCount="9" formatCode="#,##0">
          <cx:pt idx="0">50</cx:pt>
          <cx:pt idx="1">52.557379999999995</cx:pt>
          <cx:pt idx="2">143.59999999999999</cx:pt>
          <cx:pt idx="3">204.64582999999999</cx:pt>
          <cx:pt idx="4">9.9999850000000006</cx:pt>
          <cx:pt idx="5">68.633200000000002</cx:pt>
          <cx:pt idx="6">116.60783499999999</cx:pt>
          <cx:pt idx="7">202.72926200000001</cx:pt>
          <cx:pt idx="8">438.103365</cx:pt>
        </cx:lvl>
      </cx:numDim>
    </cx:data>
  </cx:chartData>
  <cx:chart>
    <cx:plotArea>
      <cx:plotAreaRegion>
        <cx:series layoutId="regionMap" uniqueId="{79BE6632-8C6A-45DE-AD96-5943A9B78E2C}">
          <cx:dataLabels>
            <cx:visibility seriesName="0" categoryName="0" value="1"/>
            <cx:separator>, </cx:separator>
          </cx:dataLabels>
          <cx:dataId val="0"/>
          <cx:layoutPr>
            <cx:regionLabelLayout val="bestFitOnly"/>
            <cx:geography viewedRegionType="dataOnly" cultureLanguage="es-ES" cultureRegion="AR" attribution="Con tecnología de Bing">
              <cx:geoCache provider="{E9337A44-BEBE-4D9F-B70C-5C5E7DAFC167}">
                <cx:binary>7HzZctxIsuWvyOp5oIp9aetusw4gM7mLpHa9wCiKwh4BBALr39zH+YV57R8bT22XSrHFqrYa62s2
RT2IBBLpEe4e7sePe+Zfb+e/3NZ3N/7J3NS2/8vt/Ldf8hDav/z6a3+b3zU3/dOmuPWudx/D01vX
/Oo+fixu73794G+mwma/EoTZr7f5jQ938y9//yu8W3bnztztTSicvRru/HJ91w916H9y78FbT27d
YMP+8Qze6W+/nG/eHMfPfnlyZ0MRlhdLe/e3X757yS9Pfj18ox+EPqlhXWH4AM8S+lRTyjWV/Jcn
tbPZl+sRRuQpR1rs/30Vd3HTwCPn//zfc3Hrvl58aA2fVnDz4YO/6/snX/6/9+B3C753vehd/Hm7
sdsv7vzNp938+r06//7Xgwuwv4Mr9zR+qIzHbh0qfPfy+GLzj59t9vcpHKOnkhBBiJKHCn8qkaJc
Sa4//3wV+lntu6Gwdzdfr/12rX997kDpXy8f6nx38Z/XefyPi38kf6DOBbiypFoJxNGnH/K96rV4
KpDCSHHy7f7nA/ZZ9fGNvfnwz//6/br/9uCB8r9dP9R+DLuG83vgzj9c+H/q8S8vjl9skifPX/zj
xeb5z/b8+xyfaognlEtG5Wcl0wMj6KcIKyqoZp/dn32V/dkImz7cfHD9k5e2gP++3vvt5+Dw+QOT
HN4+tMxLUMV/2jLxMzDKk+vjvZf8UQlAP9VSI4KR+BJ19PdmUewp1hwTTfVns0Ge+O5sOLDLk+vi
9ubr9d9ukvjeswfmuH/r0BTx9f8AU7w0f6ARIAsjTDFln1WMED4wAnqqKGQMiFGfrXSQkuPh/b+j
/k9PHSr+08UfVP7yP6/yy5eb6xfP9u7/B+IfrJ4SLKkS5EtqONC8EE8pJOu9cT7bBu7fd/9LwHbB
7f3/3wBE3z18YIfv7h2a4/J/wAlInp0fX0Aounhyvbl8ac6O46+aeSgA/L5cgSEXaMkQ4QcgSaKn
FBGFKPpyVA7McX3X/vP/vK8hGj1JXFNY+MX+GyfjX7zNgYn+xasOjZWAu/6nM8d33vRHpY4/z84D
Fd6D9cYPRcWjWP53npc/i4ofCu5Dnb/aXGzevdyc/eOPC1PqKWRqJfHXrKwPohUkj/09yB1fsJX6
KvszpH11Z+/W4a7+NyLUvUcPotK9O4eR6NXmPx+JvpU+f1QU+rO4+8It/abIcx9X/1EW+LOEOKT5
fpspHgHtvy8F/FlCfM8SfuL5DnPAb6Auf7fW/6RP79Pchxr/Fxj5jwo9fxYKBw2GByPP597Dg7cO
7XVIg/1RhvqT/QsP6v93mOYesPujrPL/J4A9YNfvdYS+dcqSm3Cz+dRi+813v5r34NGfEbWfzXj8
4W+/YIQ+QfPPOWz/Ft+xTF+bNQcP3N304W+/RPKpoIpBrw4zLohWCpj16e7TLcyfIikQhRqEEeDd
ofFhnQ85SCRPhYSXIwT0L0OcQO3Su2F/SwLjuyeF4UdjDnfot5bmpauXzNlvevry9xM7NJeusKHf
v/EvT9rPL9vvDAj//TtBf4UCiQz8PgICub29uYa26f7V/6sMczbQJj+P/ORv5nq0WVwoNd6VYW1F
goqGXXLcE5dUHqXDpm/k6E4LW5bvuRqa5bgK/WSTe+p7YFFQeP2wJkwFIwSacVII4FPvr6lpbIfI
XJ+vy9I+b+qIv22npdaJYGn1TutseqmnWr/hfMAYeK9vLdcHRO/f+lAdWENJqIDEwnzfd70vup5I
lI6yPLdtGW0zbfnZ1KSFiUiBLsOC8/e/Xxx0pyUCFpMLSYEwuy+ONjNVsi7PFatLafLcN7dlV9h3
qXJdMspGfvi5vP3yD7d3X97eG+5Zm5aR8APIw2TNN6pC7bHoerRTJfz5c0nQD/pREjCEXCFGOMVw
gu5LygvfumWtzqPahvMyqprjMl/Gz2Tc53P2gLUechQihFZaEsXloZCoL/Ug+uLcqcHtlrHEH31X
+LOl7Otjkobu/dCJKfG1II/sDtouP+5OwdnlIJUrdaDHvlqRtVl+nhGqaNxaRre0mrJrtXJ1bedh
PJ1rPcZNJaLrtHSdNP+GdjXeuyjjcE4OToiWfqk4AvmVQ5vWF9Mumzr/+88CZgxCDDS9GVdir/17
zlJxFcrg8vNCFfx2QEu0w2gtr+aqys9J68Plz/eE985+4JyYSYqwAHFE4QN5ZFYVJzw7L2fvTv3c
Rm9cQYpLh2h6pUg0v9VL0+8WQUuDhgr1WwnHRsZossv250t54JjAcdz/g2NJfzDvaEeImml2HoYa
x6GtWZIOvTWDduMjOn5AErQ3pNJAmmsOMed7HQ8+qmyTyrORhOwNnYvyeI6KfKtU7Y9+vqdPh+FA
vcB0cegmUoaZJgfqbTqIZLKkZwUq8IsAqnwn20q9b3W1DieTzMQrmeZlGw95U92k0aDneCnb6d3P
l/HAyWGQb2CnijHIfAcnZ+YFt63AZ6QdltrwXi5xmw/svF2rdtOgdT1fcNa8Wpe6OW5q1p/+XPwD
8Z0hCLcY8gqH1Lq3xz2fbta8lCOlZy6r1BFZdNhWdS6Tslr8NsU2O/65uIeUzqCDJTTW0B6ENPu9
vEGzHBIvOWNYdMo0vuJNPEjtmKk6ObyZRjqf+VwNr4tI4aMotfS1L8PwSLh4SOn3V3HgZRDoUzm0
5MzPoX1GliW70GVK46gk4grxHl3Zchl3i9PtLlCdP+J5D6QChhXiMDxAIIqQg1QgbJUX04rPwtys
J1Ug/AiPGSke2eMDJ4lBasNSSwkJlR2k0jD5FLUtPotSFDYpH8ku5A2Ke2zDySNGfUgU5QRaj4DQ
OMCx740qs3WM+IjPtF1LEY/5Ir2ReR62ER2VNGme+fMF9dNxQRaSWNZXZ7yMOmRsw7sXcnLugrOO
Xsz1VOaGcK+WR5SxP8sHZ50xQYDblopCb/TA7ZTt84jx+Qy3fjmbfM822Or6khST2C1ZPl+v0md3
qZPtYw6/f+fvJcOwAoNBEQSJEcj3A8k6D9HYReI0WorqWVoXZZIVbNiIUfQ7xOspzuXCDJzCKC5t
sVzBGppjK4jbSuFtalqkpkdQwgOHEKaHMNiJMkoBUh5EPjoPk1OKn47e1dt0qYbzrCn086JpSSJk
nl17KYcjjZcxWfGEt8XAx1eP+MyPyQ3D/AxhEvAsJRRQ+3eBp8y7VTsrTyNa9OcOr/KMZGl6wXsf
JZ5Lex2xlu3msiQnMxt93FhqL4WbuviRhfzovJ80oYUCZXDBDk5jOcx0xAM7TZu+/JAK3iYZn49x
ZUUyjEvdxkszh10WfHdEO1R8bGlK3zCvhxjndD3OkRDGjsxfqGlhj52sB7yHQILaV0oEYOPhycIF
aUCB9JSTIotiPeQ8GZaFHZNhHs675iZFa70BkGUTNo/pZoGIG2dD6k5TF/LOODouN4/oa5+QDhya
IIqlgKTJpZAH+spYmKNqQaehpUKZeWb15Vr0PmkDYI+sbevrRfc+Hob+JiezM0o5fZyObrnKfZbT
R5DJQ74My9mPwoEZAX9CYXg/gbVTXxa5pKfZUmU7L1OBjZ8xM8Psw2Z1oX3B2OKu5zHyCWvtRUQh
1/xcJT8GFwxhjyvM9T4CsoPjNATOZD+RUzQGuS2KOhiFB1QloaPV22ER/njC/dtKMnb0c8GfgscP
tgCZSgL23der32++sGxAtcSnpe27IxaFYjdmTm4lr9FV7TV+h2fl73STQ0CuUJEez7o+lqVihoB6
kqbR4ZHY8qMuOIAIGMPlnAJsPQwttY3m1K/laeHceoM8BlddoUY3ospYH9MgltxIgHhHIvVD8nN1
/JhXOQawDNEEVIEh832vjSifWEV1eapwW16HKV92tibV+58LwT/GC5DCKAhACvR+iJh4EVrSrflp
Z+fobu2W51W7fPBNVMWjHwvYomTbGjxiV9ZpkaTVzEzDWxovMqdzUg90fesCY6Wxqss2P1/cA9qH
bANTV4CdIe/rA3+o07YWHtYGCiJHs8PNRcN0sU1nksXKytksLrVxMaSPRPO9Zr/3Q6EJQFgCwmEy
jx5ovgpU5baJTpSoVJ3MTvkQt9No7SYfXFsk9ZRm4HNTNj9W+H1yqEPRag9yAMZDjj3csvKY1mjM
T2WH9QkwJU3cTEWIeYlf9a4a4yBwt2nW+SobO3E6TZ5vebT026grS9NGvrr0XVPENU/Dc8m6Zxrb
9WrF3J833TjG3ZjdejS8GKaSnixlWm5s2+nY+z7azFRfYYfOUFpGj7jyj7BcQieeQWoE4ADYbe/q
92C59EU9FIM8Id3+qNTeq2TNU7rzvNNuQ8maXf3cc348O3uBClwHahElxIEFwW0asjJxMkudbbJB
dduq6uwjufaBXcEBhTkpjvi+2DkQgoqyXaOSnzQRTi9HyZrUdDYr4wXjejHTmkfPf76rH8+qBMyn
qYCzug/N+/v31GiryQMA8Sdh6YpE9/O4qXMsthG35JGtQbV0cAaArgL0C8wh2A02SA/OXmfrYS5r
sSFrxcK2yzhxcZ8h+xpZsdhYFSNvjUib9TVpIYiZFZyPbORER3ss+lSckwkD+uVRT4/QVK3kqF+I
z+N17vJhM4ilfIanvmiS0iqxq6We0+OmX9yHwa3NXTSjvnu+MFKtMRvatI37rqavJl9XZyMN+rbv
+iVPJM7bGzwzGUwgIkwbpnI+baZU1be+HWRj2jQfJsMELi9aMNcA5W/o9ZYMpKliPzd8o9kaZdC5
r+vbkJH1rMHd1CdWUb+awvUohdyrCTZTW1eXEq2qMqKlwy0EAf+xq9f5tHJyHOG1U+XNUA/1x761
c0hyuog7J8vyGopV9LG3M7mixVRnJm+9nOKMYPzeBlxnSVSta2skMFk3pRNkNGOE0neswctsnK1r
mqQTKk9txaqroa57ZaRk0QvgA0i+S+u6bU1Z2H4+XUvmptgzggvTk7mZTJbqwcxRWoLyXF2Y0A7u
uBy0jUnZRXce6qCXwbE8NfksNHhwu+BxI20d8M61Sym2de5fk2GwY6JxmLptmWddt+lYmq+G0FKP
ZgmlLGIifJGbZkj5R5ojf4LGWrzxtgpTQiFnKhMaC4+4ftUsRsWycIND1noTKTqduoitRTIA8dvH
AdXjGtdj2iUyEu0ANZTNJ5PbReemt5AVk56q6ajvG9qY0OV5lDhaNC7mHU+fNX6kuRFKFF1SRQW5
ZGkT5TtfjtNJKP24GrwsXRYLUgDkq1oP6+lQX2ebVGTcxVoXOD0ddVW7zdDndpdHlbrlJSlYbG0A
r+ppMY9G13Z8BccgcmZGfCmN5r4PG+rZckx72rwFbEVaA5EnfT/wfG8Sm0WDaYqlOh6I9K8gKM5z
nC0zfdFYnL/J+272m6qf6QdhId8annfs2teUyCQNrhiSZl3mBXSI1j1pZXkF3rnw5xNi0VuVUxA/
VHlXxq2op9NadTXfjQWUzsaHsauOstHr4qTItStMXpWyNFE/rKtJg4ykQbJabltR9J3p4JNaxODM
4V0xVXVkWrk2mal9Vugkc2uLYhzllpsenGc4ZWXhil1WSkDpmrjO7iY3U2cWz6c6Tn0DmKmZdNnE
rVSijuumGYakW0JqwQBO18Zm1fhelKNEBjGZv5MrpwEMBelwq/2YnbEJrbsRFbY2ESvLV+DIgzCZ
zepnLeDCPC5cg+GCytkZrfXUJZPlWXeMHadHs1+EMylHhdqsS9Q0Bs3Wn7q2WrvYgZHHTaFQ+p6J
rGw3tEKqSjLfO55MXROFI+La8DZVqgzPZMimaz4TUsddWozBUFBkBtyASl/ZtiqmuKtcx0yYUKuS
mhUQaNJp6KrEdxQgVL2qWZmiVahJQjEO1bFvkKNm7IVsNpAq9W27wCfeNvWaKrnRrWzUWbW0ETVL
56bFlDUG3L+WEHNY2qr3WcdygELAj9+usiInDerUC1qyShv4cIFHxlVV1OxwuhK/8Z0Y+7iqMiJj
PLT9cyEK6ZPaA1dgAlYlBcbMQoSuu8ECtm33WLsoyPCyGCpexXhytgTiu4yQGbBdLtYmWl9S1UPY
yUbSHGWlWxWUdlP0URaML/HERIGN4HN0VabzkBqxANqOywUCr6lIP54PS0QsBB7nrgTtfWHkrKfX
CI/TW048OQdNcWJErsqXYIDxOkslek6KOqKxauy4xE1mkdu4xrFyo0SpO5PSuddm1ji3W5IV8rmG
wlaa1UFDIe5pSc4E5etbPQAEM0HX6WDoqHFjKo5XZJRvUZa4YuqEGUe1NsnCIKfE05TSD1xNxTkt
bcnjBXbYHvFozZ8TRtvXfbGS9yNy8+0sm0FsRB41L+WQQggqvX4VCTZdZDRV1GSNjcTG9kgMpmTZ
Wpi1nosiQThNq20oJnSFct7WJtQaLKPlzEXsW6bBGlmPVwPAPLp0igRIfaGejgpNy9eEjfgOWNn0
soaO2mIEmsW1S3laxt26SmixAdY+q0uwXML8WsgdwPtWmXFaIUsKxdMsWRHqPk4IUOIRRN3RmYng
ody0qhZDUoS+aswITumSdvCVO+k5n97oqRd8MxajrI8RkEJvulJXYwLnagjHC8fCny4qj14skeSb
qBtovqunJgumXnWpDbG2flnhUTuTd6l4hqKuruOhabPGlDMKOBaNVEPcqKYEpx8WfAagBbj7Mppb
H09LBFGb89xzE6LUV4bNk7uboXtjY+4g48bLyvwQS8/1eNzOlT1ZSwASGALes2KC/sodF+NwhCHX
DMYiZIeTOVBSxXlBXRcz7NQzz1xRG0QzCOm0auk7FjVVlwAYWl3cWbpUSVWK8W3lRXE8kd6OpqPU
2ngecXRt66bLzEJI9UFBy2yJ53zWw1bVTCrjGfZpbGkzXEPhvZYJCK+juB14c9uLcZ62TPqxP58W
vtDjrNbiyHZ1jw00WRmFgFbz23xNs4uwivZ2KnzVmdEO1RVrZPTeUZ2NwKpY1iR91HpvwqCBCMKs
ZiFe8q6DgKPL51SE+aKBKA+NLcDrkBSG4HPj06yPzNrV6AR5ydeTNJVT9LpxfK52KM31cJxOre2M
tT7tzcTTiJ1jiD+ACRcoLC4ZwyOKaVS7KjNIp/mUzOBRY9yXtqabqg2IGOLANc1clw6bfAAKfZPr
dXglXAqYYuyKFvg06ExtasH9m77DZZpkUmbl1kuRvy6QFx9ECp8Wju0IsAd4nIJ8YIOcrjh0DJXJ
SY0zw7gXV2MqMUTAJqta45cGKUMtaDBOFeBow9cJ0rlalxaZUWYYAJGi/E0OXZuzJRPq+bpmy/MF
2NcXFOeMH0e21ZBFweGlaVDaFhsV5pHHWT62pwGVvkgkBdqfLdVyx/0U2iSMlL+Y+3x+oVVGCwOM
JsS/laRyNBK16bMcWjjTVjdDSK877rMJwhIPe4TF0y6e6NoXJutVO8ZWlhpv98D6PAKs0MZzafe5
x/nxSk5L/q6JupAEvbJzRXi/aXEd8h1geYgp09Sr0jD4yMdFpKdx3aadrlBcwZV3xDk/J/mM1Lwp
Ifye82EcX6wcNd1xiVjfHnXT0lzV3MkdBJnC7sqlZesmSwVQASnJmTXMsfQuzVFz3dYy37TMdoMJ
maqmBE0r5EkK4XOK+yJqRMzKpVtNGclWb9cmRPmW1RPGG4KqagWIO+iPuO9aFc9p31RJ40Yw36Kb
gM91xUi2bTXLRGxVYDDWMKy2Msua8ue2HuuXbQ5PbStI+Sweoz68HfMy8ob1smtOVZota+xDseAY
GFL+oVxcCTOnc1MAeww2SQRW/XsAuhrFup8yuw1LAPZnbCnYpF6UGxIdmHzjogJogUiszQvUNRxg
2ghYfcNH4KQ3SKTZ67aY8Dn0kNd3s5qrVyxYeqLqIfdxS6blWjdejbEb+2En5kpOBrdrB/BnGZed
AO40PaJj/2J0pd7RyDc4LioAWzvqSbSxAL3o+QzKuRpkWZRHbcHVGeRblkNtgiSA67wPA2Chcmzm
3ECHw123qx9fWJYhYaCQXvtETVV43zA3vl1qu1w34FR1YnUorYnmwdlEdzaIIwivKUC/BaMqXsu6
O4VeTBoZDZwzWH9pPYa4zeYPvg7gDjnr5/M1g81s2r4f39JszCJT4ox8mJesAo+eabttuyUFBdOQ
Po8W7uo465fqAtrS9Ue5lmhKtFzZG0f4mG+iApckzrCz/KQo53lKonaZpyMvK4WhsOr63LjOax+r
tqtGE9VzB4yinoNIaDt7FkcDFw1MZKDljCE2gEeNKa+2qU3XDFJx2iS8K7M7ILXkGEPuFSGpQzS/
Eb4c2E5OKP1Y45Ecc7qkwH1BPHq770xc5GFZimOwwrSB+G6zTU7I/Ep7ONp93TfPVFYPWexXlk9n
VEX18zSD2vdIdmrOE6pHcb5WSKsYsF8/xWO3sDivhux97nuUxax1RCQ6h6kO07OM97HG9RCryZaD
EaSJLgfC1mC6DOqZBMqb6eNa+WjY+gVHdQxTIdMMHIWWby1cOV+mrr/uxxpf1imoxlhSNcx0ItVv
+gGCxLbtg8RmnF1Tm1bkTRSv2RC9gaGlpYNUDV3v7URR87GSNnrRlaoE3Q2yqAEuaQ3vxOtiD0Kx
qmLNs3KOKa3XOpYlYLVNM03DuI0abk+4hzbt1vMBEHPjiqWHGkn6PeZjALN7m/Px3Le8nDbCzauO
w5Drd4x422+AdWkrSCuRe5b5TLvYd6qYTIl8e7FCjI/MPBRQTbo5Wt4GTzsa12FWbju5Ur2AaS3v
tzgn2ctPVM2X6bXLz5Td50msWyiDfZEBb/BpCu3bn38///qlFZ8+Uv7f1/ffUPHffz1r7+zz4O/u
wvlNe/jKvbxvL4X3/yJ/P6P23R8/jMv9i4G47yce/71puf281reZqx+m5Q6mvD/N1+2f+DIupwR8
AwMMfwmYuoB2GcHQXP06LgcfaYNvwmAKCY4VB07527wcJU8lhl6WlDBwJGGaAt7wy7wcZk85BWpR
71smFObs5O+ZlztgnJEEth2m5KDJBSN7BKkDotJD76ywNu/O80kXMukcWfCzinUVuY18SoSBokOy
0yAJj7Zp7cv11T1lfXGb7wb2DhqJCBQg6b6NCCM5wPRR2Ol9jq+YijqvQjueub7rSEJGL/RzllE8
AJDWeXsyL5Twy9T7GWBZWc6CndQNDa6BeOizFWB836TAfzyyrj3fd4+YRtBohk1Bmx+mKx5Y175p
FfBUw2THFGpIFE4UEMcKNY1xVVbZCD3f1YsLoC4YpNpm1nmiaLMUpu7HorzslqqaYsbySJ5w1w94
88j6DvhKYHo5jDIRDGgMpj/AWb7XW0VrRlrK27NCFOuQIBgrWk5pG6lL4BKb9uNctWs4xRXl/XYk
APkN0IZWvV+qfPBJBoXyta6IGk8zEpoVWh6jLi4nOxb8sTmofUfxniY/dbbg2y4o1RiIUbr/hpf7
FsZuwSyaCT5d0VzPx6MNbXrc1WqdTdbNgWxy0dg75/Lhqqp8tSQlhGl+1LE5FL9vXAYDNw4zpgoa
PxwcD375fim2yNO5Fng63WPPEHe46evzaVopN2s1lO3bQnQhf6ytczCuspcKXwgiBAzqQCP4h4ER
qJciARMp4dQhzKFKXH2nDRcVQnETVhihWLkvkYksK+adIw1cX6JSjdc/d5mDHgEsQ4M7Y3AXTRjM
7xyMedClrXOAzM0p8cCQLPHQOtYB86VtPu9+LgoDa3pgdQh4GFq6cEfATO4P3by+aOfURe246120
uE0W9cvHQNdlPKIZdOU24ATOxqVuAIvqUmzKemSnTS1TvkkBGj2jMngzVkwfL+1SJ7JjApKkU6ep
L8hmIhZo3zALA4N740nNGvq602I66lAkrictinj2Fm/oEC5mnubPoQqaWmZqDaA/2nbFXFTsBEXr
HKK7PWqNe98NH3VI/ft26MdtFuH6GAYE+IW3zftmaKMdR1U4xzNg8pYjH2uS4iMgtxpuSEfUqa9w
2KlVqxfRzNWzwgHlDDQgM3MLPV2Utw3MK8EYbBGhNTdQClagFGJjiMAvoQPir3NJAMSPTbV1Ay9P
hHXZzqbNywlIu6txIvNGrM4nMO2Q7oLuxVHWu/ymHcJHCXUwMtA+7WINrQeTTtGaNCJUO61n4Hq5
H/UO1ECNzVl7ERRoAkclzg1MGB0FWnZQxqL2VYqnZkMAikOJ3lp/46uB7NKFy63lqXuRdT2wiSgF
LgW66e/VRKAbvHR+2SwuW84Zry57KuQVDFpC4SMCvlI2r65Hh8aPY8nnWJVc2xMN35BgqoVP9orC
JLmRsJIRqFcYMYq5FSg3A0ydv+MpsLExdEu7M+IWfjK3YY15noYdX4TeDaJ9XsJUyYnLxbwBT56M
dF0aw9zSGtuh/7/MfdmSpLi25RfRhkAS4qUfwOeYIzIyMvMFyxEkBkkIBOjr7/KT1dZVce6tsvPQ
Zm1Wlp5Z4eGAhq2917B9snse5Wl0k9Qu3CrVzx8q0TaflQfQvCMiVw/ttPEXIqr0IUL1+rGngJl0
4/O9ndvoxnKKXEqKLS8B3ZERELEgR28t0vGun3QxtjFqr9xv6nu7spuEIOHlO5HFtcoPGSpk1r/Y
OsLiukdtwOaLrrbvjBhWrhxYRqc2h2q6XoG8o5jySyTXAoppdWqiaK6LSWbTScfjx6SOux8pUKWz
QY58VKlti4Z3/t5mkSzMog6AdWQ5xxbI4jrVmFQ2vG5XeiHkmCFPQ3boEpmUILLbg5qzFiW48+W4
bOGOVrrfIV74PUmSCgQSa16ykdyqhHUgvfUPbnUFMqg+E7P1L4Q1bxtpXdECmjxkY7oUG1njz0SK
o2d9Wk71bIAczHFJ5fxQab8cEx3Wfdq16rTW4PBk0gJXjSqk1AsVywFwkSsXr8L9MmX5MUmUOSW9
0Y/AmIDXhqq/l1bWjxKF662qUwtQd51vIsOjuXSZZ2kZlnG2wDUJ9qVJvK/3LOsrqNggAPJl1TTr
z9TIhAH6BkosCcT4pJlUeyOapes+NW3VRZ+l38BoTrlYWIdSO1PNncnNoH6QCkpsi5lLPoYhHZ+H
bWAcaLudpnsBzSF/ywFjVx9Hg9jfFzJIJS+ex0n7S2jv5zJKNsdf4JCIf4yi60fkDvMYHj0V9XpM
pHDxLgXI2R1+n+JASmeg/lxMnp7X5sqzuk2l+3WJoQIpo3WhshTOj/KwRX5ukJA0SAHcPK/dIVc6
ac6L6ypR6q3HJ/g0akA6QcB215CaZqVfzSxugSEHWrp1kO2FbRiCodTtqsfblXTU32eIxJTurRYd
ciwyIq58nJt2bYu+gvkDqOGchzLt+ho1CeIoL3WmF3oLDJe1d6C5bXiksd3mXRItofoZNuyPu960
9GsCoQW7mM2F1yHHEqtLRUbkUhxsFFTQVlbs02oJxsYJxI7SRd10CaAk0nqXVhzwTGECkAEN3GsL
oA0OKZky/9wDcmwvc8NNeJyGVfAPPRe628MesUDvhdXpWWEXAQAYE1slAluahuHnELqm39mEMn2T
ODk25zj3BsR2H6G04ocQY4YacIQyR/EkMz7cgXtN0gNkO+lzisxZyVsbDxvlZdRZq/o70rmurW/Y
3INGL+2yoiJjV567FFu6xJjcebDDAYqMfDjKGBAI9r6HiWM/iFitO3BXreFFaIJLhh1p4+xH3ivR
9IUmW4ayc/XTFu0z5Xx2BOvTHbRs6kztqKftfIR2dRFFlDZC3wI3butLvkK/9DFfxTL+7IcF0xKJ
2Hi3Q06gcFou+GM9olZRwu5rPUl1C5S6nb9MyzJIBD8dd2CCN19p+pP2MeRjRQrAaUp3Cil0/Ssj
6WieAhKZcEaQpA60BQImCETkeCfdmFq+milx/N47oNO8bAjooWtdPiBkVXMvgf2hcxTUlI5bwMTF
ggwcsFoHxFb9khZ7eygaUJA2KvuKWj3tNCh2ZDAbHArqQ2Tz5g0IKQFaUq1FJ3Lrj6tr7bkeu8qV
s63o/ZSy9QsbXPUKdWR+MUPDy0USsxMd4R+Rw71ZV8szHm84LAMS5iJPF17orr2BW2fpDhbGAag6
ez095vP61fqpAUlI5bESStxFU1+BANqwzhLjznytopcYmp1jSAzOlpWOJaeZxiXX+MkgrkDVkGcP
EhruMpc535GrRBAINVRw4A1ZUeXZvLfB60MbsfyyJdG8N3kd0pKvCCxCr+0u+HjqnhmQlp2IwpwU
EeqWdWdz1V0aKO/TYmZW32Ws7tozkNEYmi5fncDTkVNKgC6pfqkOslk+kg0wRMHzGjjLwG0R9xQq
U3CJF6qYvUmAYBSYk+7GA1Ip2YSxbowGpzwMhn1LatMdUwWgrFuBprt+Hs4TAKUnHchaiFRvZ1Aw
DiSQ+klDPz5DZDEUjmTzTocKesxVN89a4eMcqbNX1s1ElAMV5naEOwVsYGOyB7WMObKElNU48AIp
83EivmTR7F/DYsZ+LycNtM+DEd/KNJM+3o/TQn7lVSRu1UbTj0mFyqnoBiBuzlxVzHms5GGWbvIF
EvHR7pumYh9bkmzsADlNLz5DLlqre7/AiFMIBF+UKMwppICuaXYDE2COzSDAHWzJDDovID2woC1n
8yJxWF/qWibf0lpXN226JGdYweC78CApjqkRJC8ES7ZTO9UbpLM6B7Kl/AhCpp6WNz2N+nFiIxIq
PL14nqwGrW541n4YeqXX3QYS8k3CtvMqM7VeAJvp50lW6RlYdm92dFvdObYr6lJQE3IfWr+2pZSM
HmJuDN9vfpmqcqZt9WOat/wjI9KKks8gKYo5ArZXAA3Ih2KMVgvOUjS66GY1nfDBoi4s+Olu5yY6
l+uaTeQwj3N96dHerTBpinPLg/ZsykSOcr7qWubbTY7jFy9k+0K6taqK3M7hLU1rgHGx6dQh02ue
3ospil1BgL4vJahadcdabPuLEJt7nVAdPiGgdw3e0KmHca260zQvZreucbcd3OIXua+Vha8mAhpe
0g2kI9iFbb2rU167k8qbZcH4ghcv8rVlESBc1d0kWx3tSRPWr73Psv06SvLiZ5eXPg0DUElWH9y4
siMIIn1wVS8/tEP3leiWnvCADEC2G9M3DK1luy0Y4JFakmwXhxySpQRyxrpxw41F3XRM+VzvLFTV
tljHrvH3OfLDRyvj5RX09DIgHFfL65pC6y+UbW/bue3vzNDfRZAQfF/sVN3xzoqHxEOlH0MQcaK6
Ar6bLtl43GR9EblQACTAFJR5q8bbECssMZc41FTxFJ0M78cHpkP0VaBQWcsuCuE7NmvS7+KUD587
uZmvjA7Lkc7iRzIgwcTjzGLeRyGlM9KVBcWVzNWJgizfA8eP7I7I+qcVil+iBftiHCQ5wrkW4GQj
I+qrwd0lUzfuCTPf5qldxGEVrN1drQcvvIV23fd9c4q22eyHjf0Egd7siOtv6myuD3ap8qe4SuIP
E2qAS4wstkzGfLmflpqWQeikqHiY9tKr7BNzlbuPlEfUiUD/aNomBXjf7Mxib449dWxPehnvOjHZ
MqL2lgiSIPtxtrTrAj2OTvCrLe8ueqmwR+xAPtNFxQcD6uDcDTQuJ9nJ0gt3qiqeIhvzJodnjiGj
Crihg5B9BWa5/T6mWVOqLsr33kc9Ep1pOw28AmLMZ5SjUVvv+7ye7HEl6fJ9W+iroWN7aR2vL0zp
Giat8My7NPuFGku/eNSR9wqVh9tvfGuH/SKi5bmiSJB3ws1ww7h4yO62HrsLLs9a3DT9GktIDEbB
ZpAgE0uLSG/8UQ4s+sBQXomj8BX4EwVuzRdGTNUX5D5kJ8CigcHl/XOcxsmnbbTuqKXhkEfXLYoy
QtqPYoVUa2LduGuHij3HLVsApECkLHXyeV68eV6aFXmUrfwjhJfLZQt5jZgNzXPFt6mskCe8VDFI
ICDkw06uUCSsLBVvlo8CuoUuepAq+agmkpx4swExiruGg6Dp7mZoFA8QqmY3tqG4CW/67whlrqib
aH3Ts/FtSRfw8wG2jN02IQsqB86jfSf8er+O2XaLvd0Vqaf5LTR6/KKq9htKY/XUogwp18gmTwOd
sNZxQp3WIeGHOq6RlGGdNAAgbHvu9ar2W9LJF5Ubfw/1U2xOPt6SMhZZ/4XayHwy1tp7CidVSUxv
T5200VegbAjioRsOWNFZexJJFA7AN8NWQi0B1+cCojpkWbc3lNb7Dhjq3uWj5AVpx7RAyMkcqjxE
xj3VA0SysulL1+q3ZoIgNmm78RnSVLD5qUepGG3xUAxRe5dL5GbxsLiTMf6HpC1kvt46ro9ukCkU
T635EjJFi5hJFKgDzm2sv3W2e2TDXxk+ti/lBnGLiskjcVpfqutZG9vE3aTUirvVJxRWoDx9cj4B
hRb6LDn5prrph5pCdxRgMUBV06TFqkh6nGS0rHuGBPClUWJ4mFMiv+boa40HCvGvqx4cmX2FcnVZ
Tb0DMFa90HiK7zX3SVKuyAlvB5pMh1EaMO6EDPxiqjjbQ3EHBymNzj42pKi7KD7UxjHo2CYSaIES
ffo5A1i9VpN+N6xeHzsNdU6gin9xbZx8DcBiXJHNiGPI9zFgwmWHESnrHgPws6P5m6nbCKw6zZ9p
IGZPlkwWW9V3J7JYUhLbuiMsrOpc09GWdb1CxTY6st1GHWSQyKMZe4sTOz2tPvOARBjDLWQ3KGnZ
azRu61fu3HAAXNhTCJXHgCoqM5/7etkehd0YKD4QSWuRuxDYDqjjDFFi230B27S4z5AapgWyo9wf
CDSUoRhGTb/nfb3+xGHpS4mJvXU+UrtU5xAEMFhfXmYqU/DxIta3XZQtiJjJ7E2ZinrZSdDP8gaQ
UVXfVlxUO9cCOfoWL7XJTimC3bxD2cXe0Pdyee3adFwaguIlj4YcvCef7O2MhT1PbyuHygkiI0l9
klpZQoE1mT7drRLygBWp4brAMNmQN+WTvIgNfRtx0t7FYwuN7FAj5TB15OljOxG76mqXCN1qU/IU
93bx/6phxgbIwP3QWtSSjZ86egQCA7KPhzXH0ZAhTbqxicRPE2PMcGdbMVpINyr8n8011RAhb2QB
jKOJoULpilHH+f2V5gu7wXrqP9Rgv+/Ajg78zixjzL/MA7Qzd2FZtgqSyk5ku0zG0wD/goiwA4MV
+K3NdgARG2nb/Da3mPDnLUnBNJZDDJVPKXFjqBGkSRt6NP8qnxG4q/V71OQtRE9VxWz1OrbcpQcC
1NgdxFKL/qfM3RSesxB3APVMgGuzbDkIvGOY+7G5EaGGnaOmwWePaTQlcGKljQT6q7ekwQsldkMJ
FdfCIhiufZzVZ7HJWZ0yoOj3HUtRxwfFKvkl6B76or4KKB7nLXUZOOfEZQIa0yhZH5LUofBvszhN
biwUii1iawc9WFJsTgOeMLZOUP7mVdo/LiEy8UFn1AEFaZFLn+3cbdAmRHU07uN8yehpRqQBEO6r
en0DlzoIWhI/OL0HhF3RoyBTMh2RmgIsqNs1JudNwoMNqd845Vfpy9ZfYsAL847CBdLeLcOq1a8I
Pn4UQR4Z+tmQwZJDmGMewUqwddP2KxAxBl3AESn4r4ylSqtynR3WE4FbDPyK1hh4aBHwZwXy2j+z
uAMtC7QzgAbiFXXytmtiq256kuLaQ4bU9hOCsUoekQupERkysU+J7sjXtkk5s0WPam1EDZ+O615C
mkGxcwzQ++qay8R821sJKSuAXdDFVZHmEf9lXUT8h6XNU0xd50WMl4zx62JhG2W8mBjRSJ76DJLa
YCrIypoKKeYHR6oa8PC6Caivw6IuiWvgdxkrhSBFximkT3MdtD7YyiTDAWnypvZ0TaB7jWoehkel
FJ6zgTUDwGJIVDNcOlmTT5XKJmi3Xb2wBnkcKJWSY2mccAQu+W1AqhvtrywJvRuCo9ArWhqSJwgl
oqaAfgtsWtVzFIObyOFcmHso8OOApwbYkd+QcYaClHb+ipzBiNTewZVLhn01ISM4yJQvMMb2aqh2
iyNtUy7WILdC4FvtBdY+/BbNfCaQ84GgubhFBHFhEBM38FJ578P+N4VG/zWtY7qO5CWBAKeHeyTj
9lyNLLbl1kY+3Eau477QvZn8YZt7kezz4JfhfnHWdTu1ztENFleU38+Qz50Drjg+U0Va8zV3JIp2
W8bbI4BsZS4oNZPthuZizg5qFHw4dcncx89Nq7dhh0DIwi6PYq/ubYD3G7ACccPdSod8x1xvqkNA
so8cdsh5fovCyMpCxO3a7w3wY3VhUyIB7kJA+ebzHk5UtG7BqgVMM+VluwbtvlPV0m5HqLffNlhE
H+seU3TaEjK6H1fzaYukVGO653rstx3cl8lb1vXYb9pAfXIHF4v5kWKqvwIjatPTlK96O/A1FxpS
DF2luw2BodpfdxhCtEBRf+qG69KYVLd9+705p5FgjYp4zO0pnkLWtMWYuCWcBg9Tya7hCYDBHh4J
d0lUz5ZDh0SRH6YRSCJIITMk+1Y5dQML9jAXMk2nYdfE9bpdOFRi9UMaV9reqGjoYgj+FRRmhWu0
Ql05SSI82Q1LAP7IdSb3EAotcN9NeTuXtY7Ujd9yW5+zmJhfmYuX5leqIZcF8pxUXGHgKJAdG8Ed
ewEp0vefoLnEnpeJrSBqH/sWwGmtOziby5Di4R6TxGMKTEa79phAeHhckjGpd67zkwgFFHq2O7Ip
09sFFTu4xCJBxFW/FLCd9oJjgLd3zAultx0MLOt4AFcIZD1ihg8Ho/Lto92G7TbZWjCoICJGxE/0
6kH0ggIUebcaF7gA2jzj/YVBYmQPE5XRtsAjoZPqo8waZo95xEREAJQj00ac7qvlAW0LavmQr7LR
B6FyrAiocGV6RHsd8FkNW2EWLTvXRngGAycdVMVSd93F9SLKdkss1CkkuYRPvukmdUa5kb9SqOUa
yPBB7u1qEU/Yr0qPDfT+zn6LvUTZPTlJ2IEAEvsEjUu17GiruqT8fUZEasMgr33Tqb2WirwwyXV9
h0Fi+knTDTr7Ee+YPpqtmfj974iZ2aQlr36MtTqsJJYQNKOySAME9qlvjrAG4DPzTDB6og0l1wgc
D80pCWtQ5wRTeTa+oTA8zenkfvARPVl2Hiceog9MXrCiIw97beko6C4eOvfZkCz2e79BiwoxrjZL
MpXNOnNkypjkGDlbbVV0GrIJy4JsFXLiiMBx97hQ0BdAPuHVPcaDXPOHCMhnBc8NvF1fOiZYd0fX
ln8HzGC3WxfBkbhTOBb9B2REDJJxZL7hsUp86j9k9WyxfVftzxQNc/xtN9RxeB7R6sV/4NChzIBB
sJLkuYrGhn5XMDzFcI3HOCRv0hA2+xPnSdfiQEH/JGiCgV+H6N6BazbHRXVxfGLUXQHhCGoslu9Q
QlcrnPG+tvx71Y91WwhaN/pWjKzXzTVMkbCLYqFDs9MrWhTFO5KDUFhuBqs34wsmrsJ/C7eL33OP
k/7L2Hu2wBXEr4oPkAM5KAKZQ7RQEMDmyIfHrBn8ixs7b55QTGzyCD4WisCsmxdawofe9ydT9Qp6
5Y0oLNEZondg2CtYjtPQW0HugT/1do9Kb0ovNUhTgO2jAu3xR47E4jlF1gVVLD052Q44ukDhZxN2
cd+H+zpu/Q8Cmw+gdU6aaCqhqq3Ml5ElEwUWsPjurlaRWV+EMbLeyXrGOhvEgEmLVc70GdCFMaco
iuoRhsa1nV8C/BvkFHeoek4+ZNFHEE3utCzxZkoKkaK6rTzzmy5r7rcVOo+o/pll4D6/omaNhk91
lsTfsgjOp+/xRnLUgcvacLjHFtusyAHAWTZxW0x9Un/LvVuaT0u+2uor2yqsjQrwZv4LBMtqT9vU
VP48bkru0gD7FjDsBlTETQp3UnvnaiTy+wpNEeKXDXiWKerrwJ5SiF2n26EHgnJfQdNkrlrXpH1j
4PkR6NvOM12QpuGuO6DrWEJBHyLp+tE0kntR6EoLaFw3C0qxUw4VlSMNrLChf0zt1VSxZSFHow/c
8iKLOW1VeDIVaOkbLSfuvvXDPG5Q4dSLhMADLNR8M5rE6NMIQRa5kiwy3IZxSpJ7A6Qcms+s8xt0
rAvKs6oIkZ62T5p1VgIdGdgCT+k00GcPyyI99SNBbLao0Ns7lS88XLyHk6Tem3gS2VrCZe/kWbpK
54+qymh2L8JUJaBakLFwgCKGXHf9lEbbDWqGed7HBJjIW8Yime8BA/ez20MfHruknBcGJV/R1T0s
YvME6GUEcqp53e17aCoi85BGfiL5XQRbWKMKeEXkOO8DLiuHf1BGvZOMXct3dDMSGYU9nOeUvhMe
MeTUI/fjevS65+nLRNEv4G1Q1LRf14aBtMsJGPfH0GGGPuVdjuPn78Ul75RPVx0LbkJASgS5GLLZ
dzfQD3TwbljsTbyqJLrY1PP5THu1hgKeGqlv//5yV1frn+VLDGI7CKwEmr0AZ4HuDj//kwnVVlDB
1zRZL/AAYW+b3/oc0qCtQ585+F0gEKHhvE0aC/4/vDRGNxMJmlbB+5ri5a+Xhn2mS3NkdhceEbUe
Be+XXQKklD9oGSDa+X0IWkhUx3+Ql70fYwQ9RH48eQKrJ6y377pERPFWA8wezMXVIN5KO/VYq7+1
bg0He/VbL/T/QD16/Kmv7czde+Hon3Wj//uD7vHf+7f8f6gtTaHB+p+lpe+6l1+lpddf+ENZytBT
MYXlWxB8oxp2w9Va/3+UpdduQX+0XhTp/yKAF9EdBQpk/I1j/f4hJaUEXRnxGcgkoTXFEvtPlKT/
arTyf/cJRW2dc/DDMRDjDLE3ebcthQlxpLOlfsnSHEnDNxweUBvtsFW9nV57wM+8LjLg621UdHom
BtVk3eSwa3QK6Bx0IGjSsaGUTrxSroQxxy30TOuozuIj6utUfe2mVjt5hJcCGetDjq4tdXJKgfHl
7gxXEwPxntZVK2DXxmHZJU88CUK+4OijuAxro82El2qYkcGifUUyknu1oCsH1FgsI/hX7ZsVSpo/
bsttLrfqgPJtTLtdF0Vg/18EvHvwSa12thq1E7jMGMDekDtKhqIiYIGzvQoiQNcUySEeq7s/rYD/
Ri/L/6qXRTigJEUfIshlISlEE6x34ajfAHaCFK3fCK+HBTxbcJCa7OMkE9lQtoOta5xj81LZb9Ch
Bci/JMxAw3oAYjfLj17yBVzJwqS4GmV6gsIFJ0pSDdDoYXLUdvbRVMN2N0L8BnU8tFwCvoIWMikM
Nu9bhxlA3LAZJPJdv6QG6GamYzDuyDPREkNBUoP7qmMoA2NI3JakyY+uVikMqbmFeMRf+hUadr0X
yE6ypxTGOJGV7UZ89gPKRKJfkXpf726IAGzUew4ADpdem9pDlr/xCQAb3G+w0yWnyLVV9hKlAMQd
ysFqiiEzBV03Z8e2ijRlBxCszPR3NTpgmh9jDF3xcggT3LrokkbnKoM6oxLo33WyVkbe34LSgFYT
fUCnCv+iQIBwNQsqDI8NWCvGLYzWrjQ6wr9IIguuFOBZhq4cs8RjN9BN2W9/P+d/1Y9epxxJeIIj
D84xRiFL/usxMLYT4x2I748BGFGdnVNGq7CAA1s8ZzvbaD41+6QO7bacNUplLPII/NqkTgTVOm//
4VT6awKA20EXTOjVE3x7IOMQbb+7HcmaKcnXtXp16BKLpbEq1NsoDjh8iUAf+HodKr80vWmeoqQz
qDhWCWuI/IeeDeSvJ/P1RhD9IFznFHlALt43qwnwparZuOw1AwjM+ns/Itao4zi2ktOnHBNSwR89
XyVecO7D+awhg7KeYGnJTdBlO1Rhvr6A2c8X1J6zgeb7AaDQlkYPPcpbATPhNNftHbBmpLkCkgn+
D507rurnP4VNqDjiHGUgtjMAmBTw+l8nl5EcsYmZ7XVNrGpYwX1IMYwUPb7y7dikkBiBH4gAfKIZ
09+vK2RO7y+eQQeMvm9YWuiBBH/CXy+OFJbOTUjrV97zeas+zFCfZoAFoMDBHFZpd704RBTXPUA1
tIlgtiLncwsYj7khvTeojbEjGllfd6r3oM+XYnaaXNdFDd3ZtANrAtPeg577JGFH6J6u4WTxjcZn
8tFuGcyQJGSIwtoHn3+uYLZezbMZkAJnR9qM3YD6lM0RzQ8pTgBsMmdUxS1sgJpdN65zHW4TfQIy
fHKemhlxZ4OEAnfUOyi4coRieY1JVbRC3727tm7BO0dIIcA1yUw0Y1YaKHvwJOg8sOFn4venoOfM
9aPjSclr2UndNbCspoGS7CLQMfX6eCuaPMB/g2LUflthYsDFqSaENt8ruEqX7cala7WYQvMhtpCB
gEy3UI4FRGqIaV2TmF3VJZzsiJFxgwNwhNIrRVGGL4Mx8ryBaefZkzKyxZQMJqt99WTaeeDRV/07
QHZZDS/Zh9VO3Wo+ezJ1+Oh0GzDeb3ErINNB9ZRA831SVaLRjhSVDXYDAmzwE96KTh/XuxZw1+O5
clX76IV6OBezsv99nzaSS/QyGEC3UF2xrG5UiV6AsOQdtm6JHSnkzDuWQ8SBzqJo4eqW1KK7wRRh
mv74qPr6HbP8AaT2dTVBp6pXKPZit+yh2nO+PjLZwQ3wYYaKF78loWNX3dvkFwHdGcyBsJxd2ma4
rrMFhl4+3yTx5hBjhiqpMaR/vzfYvwVdOFKw93AE4ajF5ni3NRpexeDWxPRRgxgLaGkQAryA5R8x
L7LjiiHjvg1YNLCjEbzowQJg2//xllRKOFp2qYK78wnFxfWwTnUCFc5xAnK7vHi0qejdbu4gs86O
eZNcx8WMnPAj61XtoA0Bk8boiyJoM1pLmL6c0ewFhUYCygfVj6uflxXCan5rswDMJhQsMTabb8Ca
Xg/Q35SMBqeDC/z+B7557rq+9e/VTvx2zXuUQAcyeWTUX9FAJnvARpdxY0DNHg3RXQzWe3AePene
/jjtyJpseOKoNmitUtooj9HZD57EAfOB4xFpFQAZWVdTWVNVx/FhUA06gNwCvhrd95hFCzYumRi0
urcpCZDX7yDyBBd9YS1FC5d935MwrMeekSHlh5ZU103NTATO4R+j4F+DIOxXOQ7VGPEPBSUi8buZ
Nj1NEZNY+5KBxNHxoa/8hiwwGbA4k/KP1LCiqDDBV6IDm1VoEKcawm5SaDkRlYNGY0H6H55u115O
1yoXLttrDfZviV6QJmEgm8dXIPkLHh4iwOtL52zl8js4pph5RvBFZ+3DNMXgC76j2M7MdlwTsTTR
9w1MORLinKxzyo/Joj2EXQPoX5wu/TpMCs5IED80u4ug2aHnEZ0s3D8Zbt4d0ZDNMJ5fvVTXntbw
mb0b25Ut0Wxgj3gh0I+gBaL0a6ilKlrktsithwq6wvQMhfC0mOO4xXDQffj7jfwuW8EdYB8TOOzQ
iOu6ma8//1P5HsaRsCXY5QWd5tuMvS3xurLtEKH5BZZ8m6Wt3yCnHyfMNUEDZsxulvXptv5DRf3v
95GjcRb6qwkAJ/g+wXcj0UJe3HNrzcvv2Ahz+jUgY+fj2D9MVbxiWpYuya8bArse6ci13yt2yd8P
x7t0A8VinEKHQjnD3QBQe3cbqr32OEDXEUyIizSoMRzVUYqOSXoeEvGLT6p37Y2iK5oN/EPp8m8j
gAsj08E3LWIpYBTe5Y1h0+if0QbzguYCHNUfgkWGIAU24OrZ/yP4pFfITp/TxvvtY1WR/yLsvJrj
RoJl/YsQAdcwr2M5dNLIcLV6QZBaLTy64c2vv18PsPccSSekJwW53BmY7uqqrMwsUcg/PAFS5582
PEaPlmBXIcy0yWR/fgZjEcg2L0P1EckZzb5nZ91gSVbx9u6KriOcn4NcNmy3LYkpy7kah8dERtlo
7vJKUI6e6DXqkJ0bJrlh2sP1fEs6oQ8EV4nbPa0f7JBIJlSoxRy1MbjphEMuamJldNOn1DBkn73r
IhQlxhEhBwDUJaD7kHsPdjXoRGMEOa3fhIEDYI39wyyxwixsN06bD3EY6FWszKbP5nsqpGKAWGRE
JJ3YVpk2lwKvV6c+XdjgR4RYfxz1SbWG/2xg9b21zaKTnDYc66x9HMTkpBHguakPDctO4UzuEJbR
gjzZQ7vIz9W0NJwxGO25nPHrCYhOZe7wWBA15Kn+AWJkycW6UlBqPSyLLhNPWL0YkfWXIUSRP1c4
nFrTU1QIm+Ooy2Lu8SScjprmsVHlAo22m6PIxP0wiCJgfshAaqgPblBN0NQwEdD8MfyKDfWZ5yI5
aZdUv+wT9WTOJSxCJFyCXHOWEX88eJ7p0vnwggn4Kf9tsTsNJ4zY6PBo1LCYXEra04GfnoqADtl8
8WD18mFimhHI7uy1VDXYXfzl9j9YbGsWSqWZSv6enE0/4AgHMD6a7D/VRp2JRUo1dK4GEsxscCd6
EY2nM0DYWPpbGzWF/GOvK6qtPJ1oIW8rOE8LxQlvQpuMCKFHEgJ9VluTYfB17pTYaBKWlGeVnJyy
mmMssgAkgda/TJCY5vih70HD+73NSIYI/lIvyUfMLhRLfmoRY47/1pF/y97hJvKMjEzKbNwFWR6Z
zj6uho5iyogr1jhMxyxo9/66NRZAGeJTt+SOZgtHSTkExmO5xBDVcvw65tocULuhWvi3pB6wh50d
ek7YXt2iWyb/vmH0BW8hq9AnxXdlUBWy7XbhkBI7XgxX9//vjYxjCa1UZWYk2VDkHLM/4YgRLw+0
+/JUPZfRPIXzR3bMIpf6QA8sCpOzWXipTl9tt0YGZUSUsuXFWvcTLZuO51nGqkSNmQ0O0tk9aZqD
1cCcOrpr68eNLhS26mZ73xbuRqRH1ZpOYa6rP2U7lY3e0JE79GeDR7Km0L8P3L9ET8iDNopvTlMc
GMOfS7W6qK3RrWDIr+cHiAFsG4c7mq4CeQmnl+uNCdfuGnlCHSn9gb39+2v45fAAAefYYL6kC9jH
IIEfz9I69SXUdGO4mnZfTNfElHSkZ6iFy4tROdQ6pypMCo6133/t7d7+V40MRAOBy/YFeRrG897P
jusZuLdIww6JZBphIXO2SsQSGZCHrSbjOLrTmLRPVp20OJZA1Kl9eWQvIjF8CPOoW5bPYWJATL8b
1cLbPpZ14QfqZDFjwgjvWqB33nWyQNNI90S1qMv2qD9ruqgzBjqw3DMzyZCxaWaudYoTX/WUP5R6
VnFOCV3KORS4SifmH2qQG77/v+8bib+WDTNkxwQa+KXVYnn1OMZe0X/AmR2F6CseIw15Xtq0Pe/b
kZbWvVvB2BMQYLnaGruEx2g1B5RKdvCpmyDLpHtQHF2pWiZzPl4UNRd/INU0IhdCzFJ3CAL8XoMO
2frBrpFkGa6bPU6T4zE0GgBWHIBN9tcDTsZemR6TDvFpfsE5YyZ9KQe60OKhqwx9GlmOkafud9SJ
HrJIa0m5klipKWkObQrEAvVejXNeHE0jb9xgB3USxgRjE2zEteWujsywT6+Tog2k7qjww8E4+Zy+
lr2r27C3IAEKzps+r5B/4TIkHlQXLbd7h9MB1bMBzfhT1+vnRJYCEFKRSwZjYhz0SzaetXSbo7kP
r46bDoP6QkWfT9clcWL2ms5ZiN5JNmCicppsWvN/Art+3nogoSZLgFpUp9G/pI+yJtbOeRlcAZiL
5UWsex23QJ8lYCcF/Mw9CTwx4fd77//4Xtp9eM37sOSE+TPYJ9TopaO7uFcMF/leV7Uaxx2xr2LP
rA0hvxAWv/v991o/QVMQuIC5GcuNelw3OX7O24skraZmXJbrYLH0uccOOkC639JVAlRiy3uJvTrM
MjTIkxLv64KaDaELk3nKlhLXzfzmIhPYAvMOottYfAFiCHBh+UNqf7Pz/WGfoksDzDapNdD6E6Z/
jIshUps+dZ3kOkVBT5WIzlgvBLfx2uArOUAWhwfYS1HzORtaMJt9hQVm9o36ryfX3UqRSI3honBg
64qsgm2FNolZPwoGWnf4/bP9CdoIbJw+PBhCPN0AP4KfE/G2RuQ3MbvhvZiRB9l7TzuwJ8Bb6G1t
DCv1wZGO6McOQvvGzmcTOxhOltx2IuqS31/MLwvMtrEKYOiRXtUYnvxUFeg0oZNg7dfK61P2ktlD
IWn22Fb4fFdLr3+60u1N/2g88utTcH2svRwsVthav5T9YTzFFIcukcavje5SNYOGX6sKMkG+tzuh
4UOokD08BHLPRObXLeeKW0cfGEjwI9KBMZh1Yo1uauGyN0SuVLU398AEkwZC7QE9dPpsxcnSLQd/
KiWJA761uUj//f3DFLp8+2ElQtrhoOTdWjpf+Hm7hu6cLGLIhuuGyIZ4jXrveqvGjvCY+guar7sB
MHOpDlXu1Xl8l1Y23B109oVuxcXtWHM3XWNbpIJYQSaFZB0DV31YlOtHDDHIes8x9mbXUrruHBev
4PxUe0ivjJ1fJiLvL37nerlzdjtICN3ngWFapnFckwV7FBqkTd1Edw4aQJ3bPxTD7d8JpFsBNum3
WTwd/Rk9mHP2jBQq7y7CF2CojpCQ7CC875FdGh+ZDoCh39v2OnCW0IjUAgNPY3BtJR3KF5wMY24u
LqyiOaEY1q8DhK1kNW9YcjElHIGHniYRlr0Kfs48PxYO9nzNHkcJMY9n6rygxGWK8UJuZVzi0lTS
IgtmvFGw9/FvQF79+/f4y2lDO5Z+P8AuFi+/rk1PJPHi+nl3HSqMPe09bE1qrQISL/sUKFg/Q98q
ou4CEUn8Mfj++vV6U8AHErpUplb/MZ6Ra6UZML+6blCma1cm5wuUKY/vR5ED1I3bg8NVFHHGS//D
7etxgD8uY80y8TyhW1+I9n+u0BNc1DJrqaGkepif+lpA1WiM1In7DCH3GMHlP3A5C7VZDeTAC7QX
lzVyNKDFUFRstZlhjxo37AnI/DJShobxq7UnsKXzswxZS1ErGtPfdVU89MgGxe1bt5VVuoXucTRx
DwvibvaHqsQL2ez6zDt0EJQNtaNGJWrg/ZNWmIb9IUL+Eqg8sEAsn+iX0qa3fu74YliT2y3N2/db
iKIccXnlW7PaoVyt36BjE8M8r3JYLbOXVNN1LJs/FgA/0kIYccVoL9YDLSPfho71c8ctwjhBxHMx
4d7cGbHYEcv4jjHvC0J1GLAef78PAOp+WAnCsVl/pD74zrMkICr8tBTNURZcxmCfkP0tBj7gWVy5
oPFhaEF6nzpy0hoMC+10g/IOU3WsH0JUqu/sFaH2HJJg+w53Nct4s/CBHYC84oByfAPct17SIElK
h13pd6gmDrRleJ77JMFw5amJ/XGG4slIJLifoKq6RVaNRe9DZKCOLp6LkVGXND/IZudSt4c1nlDE
jgZe3EENrJAwyRtML3vdgXrbEAdZYCNq7McqXKzhrCjW25QkshWKiTr0tMuzEdqt/UrrspDyOGNg
4L/kiO6Jkr5r9G0O5Q4CnIueJVoSE8kHSerzaILN42tbJEjEdlhmpzI7FzNKiSdcBAV7pRWhMaLZ
i1Atzs9z09Lu4jxLMRtASo1kJL+bGRoH/mG2yAengzNGqZEfc9npMly0bTAZfzHNUkyY5KP79yaM
UwppfHJHk6lIO3qXzVycmObHaXVOoauyC8c56BZOyqWbsR5Ph7Y1PgZjxwIqs17Hksg0Qv8bhXyS
neMiGmtGSObV7Ggn6W5EArCsLb4UdwM25IhCNOOoNmZyi8MwtT7s5s6Zk1irVJokcy4MlJj75lNM
Ycz8B7MOqUaui8wynNLNTPracQYTvvy1TzDXeAshcweXXjWWBU8aqRTeGsoOdATa+oKdTy7ABEHm
Yshjk0f9jK1uoDQws+JhW7M0XDuNmgNIRdTVEdjgsODHgcFxjp/PuBt6IggaI2MU8G+p+Jvhn7VF
g9aF5Zn43kh082bw1OYwOhLlapMFRvbyhy1GHv/jHiPE0oHGagIeESk+GeGP4T7FgwJ/OCUug8T/
d9gVOAzI7JOFGSgdN0zsozsfUo/wsDrAnT9sFIUXDlp3CFf6GnNbzJQeZDdG1kEBvDyOY6cA2Xor
/lQgFsdMwEW49mT7ZdvCf2ZMhckz6NnMtnBhtgdIuTDL3RdhhxNKj0KnT86lnWNxmOVwge4NBZ52
7qm0MfWU6fAatfmcIbdN8StCT9d8II9NtTIIJ33MJgMyBnwJ7PHiKTzHTtKJQnWAyed3+7Sb/Ng9
WF0+WQ9hWKlnwyemo3mMWW99iVvvGMQCzVwSqANIigzvYzG0AUSgyn8k66vCI7o3nBsVkeBjUfXW
E2qPYdwDCttfLQ/D+WISLSI3jEmfmzLsD7itWi9TOcW7vGtePWy4XgzLzp8LjNGQ+0DD79odPj8R
fOfKSWh5PiKkJgYfYNEuabjPnKZszUfAEeOfcIgdjKEyTLoZSXBUisXqiza4414timqqHwzzF/nJ
oyretSF29T0q4sduidwYE39//gyjeDl1NST8PTKL9t2Q1up95KiGCZzxcsrnTnzoAsM5R6E2Gs+U
7pEIgXo9yquz6SbzwVpUobEB/wm6VHyH8qz7ZCoh/p7tIPkctV1znbEQfIwBNi9F23Q499eti8k4
jscEyOXoTQxv2IVLNl1Mp+sfZJZO71CUWcdlbDJkHYjX7RzpKfIda/5H4dX6sYav8b6EDn0P/Jk8
j75Z5jujyeojtjrLg8lY3Y/gecW9FUfifWAv2Ilk9Il3eVwED2afuZ8L0TefQwDzMw11Yz+IJroT
Ta84TSqv3FtGaWAo3AdoAAav+qi6sZJ7AEGQ5XkwXpn0Jx9DpuLsYY12H63csw8YTzjn0Zf2k+3E
xmFchuV73kTyLfZSwJU5YlzDAGW3XSLrzQKbvYP+n985qZjfLbbRPeFKoM4WPY9LMmY47KOxeyhU
GmT7FOXmezgQ+BLDoGDMgI8sAZXX/KCUizd+EDQ+rtp59G+Q47vqyf7N4ng7lzM+4zmZ+q7tBPEw
zc1PLgH4aODu9U7EPrrNJZUAny03EJee+ITgneaXMeJSc5CBrF77MhPpzqkz+cjSRO4eqpF9gmdZ
DXDGlgly6zEGIXidUhciro1mOyKxvwjCyVXKFFUaJMAXHBIxP1mG7DWp8hRXebua3tf4f+0jFVm4
6AIy4848OB3Df4rqjYBaOjubf7IdB0++h1pg4/9hG/UXHNX7k1hUdsmxkyBmJEt+pfnRXUcOGxS8
bXXu4ebtAtwTPkJVrTEGKKWF5ZSRDkkft/ixTcMJKnX7t+V31XNC4+ZojHg+HBiVbOI0zeRb7MPL
lzGj04AL8F8JnYILXLlvQ+u8eEWJcWGfTycDJ639EtoM2/F8ZVys7qbtZPrGHTdWOHtwdPVMRpGE
+CuO0XCoa5sjOTEyXGOCSBFeKxc2nm1l5mtjGNN+DAUcT1cZfxvQ2/Bna1IscLiq4h/kd+IuYw7i
g0SS8TUspQEluRvYXO70FLvOeN+nbaZ2lSfKA6VJ/TcySvPBmoX3GQC8vkIeN90DlmzdyZtH7wX2
f9kcIlQf9yhQfHiAUL6+G0mZzEBaqqNUsmE/HhPBTOJ6cpDCO1GrDioX2hjHx9o8+OKWY7DHV2Km
7cATvodCZONGOXaXZPHaD2jZjGOPUDA9DQww/RDn9PyZnVVG3JAkltCe/YD00rhaoMvfpTMTfsLU
eaRRnSFetDvzfoTEeQycvvwEAivwOl+C18iR8ec8NpHpStiIC7abrvpohZk4ZRhYIaSNmuLMFJb0
q+v17Z1vzMmb2zrtxWX2ByXtmOx7b7HRvOKBzNbEn/9E66C+Z0ZvdQAlBffFFeWQpSr9J1BJvS+m
ILg2lgzhtLrxnTaw3BeDHoAi7PihXAb1UKfzMxf+LWu98lu9WBWlJ/0HmTvE7trpjk2wpPxfQoX3
uduFz6k/ucc5Fc3Jqce4RImdKsxlDPHoKswNfWV+BRxxH6Z88vd+4SA2Ca0I4gV794CWtfiyuHYC
q0hIPITzLrxTTFv85AEiAYXnefqMohb9QIYtTNVMw50XGngAEM3O4zxHdy7fnR38wTU+JMGAbZGs
QqM4TVmeVuec2SLZd4MUfHmpGXEEQrykAal+jrCRoi9dao2AeLlHTqQWErV0n8JdIou0wxh9y7s6
yeEibKWBqgcqla1uTJGGkAUxbB3h0Ic+QLhJgUlAgbIwQrCarkGXJ7QSEoYCVeOxo69Q4MpQxFip
v2gZInlsBruUPxErKElypctT/waQLhT8fYWCvC/zeYdgWi4vU9rF9V+RCEuG2axtlHCpkA+R9gd1
dgkrUSF/6hINBE1GR5Nx35b0yw9zPwzLEw38uLlrIsNQwIuxmhVu8qNXPWMu2A39DlPVLjv2MJCT
owF9vjkYRqV7I1E1B99NmrnRPWQ4CwdONyfFM2BOjqfaZ67h1R3rKPvSCay3FPVnK9MPtAkjBsIr
lRe2+QByNgnvDFgQo/TsaVZDoxih5s3HbtDmRgVWQ3LXp/S1klM0ZhxcO3FzVBvaCVy4QCNN2Zgx
xSc59BaZzgEaEbT+8AZlMy+DqQhotdOy+w6VIe8ZtJGYrfjnvy6CrQJk1EKo+B5HHbZYgKTtHOUI
uot95+aL90pCho6yz8beOGNilTPyc+X7lQseyZLXEVfLy4qdh3i9B9QgCY/RTwar/ZeqSZOxzXnU
5cIk8BFCYqVSSY9+TY1T09AIzkbXwHScoUzYkRAFrlsPYCO4hJFbeN4xcjj8mmdyKZYwRmYhNatV
FBrmdHoUmBnOMUY7x2cgWsV3poMDqo8XDpUsE9xI2pEb0+kCi2SJM71B00Tnmo5vdmKd6xUM9F8u
LyX6dX6Arql/RytM00k2Wqkcbc12SkyGqXB3BUfHda0j1FRpyqxuwE//QT11yoQXeaEKwuXpYq54
mZ+Uek1CJ7d5iuvV5E7Ay6tWTLalpOPDV5CtGyz9sQ1qoarQwSeYrEvioxQzLlj7OSnwhc+jkWeq
77mx3zHes5H/dqHnN9kDdXE9gP2NQMjqfsHzZBr2tsnhXx4xrRvZpysbtoIE1tLzR0l2ow8yY4HN
CJqjLzUCleFNoWk0IBrR/JU240tEbkFqxVVMPx5Zo1qGVJ2McX+JU5r+L33rauDcMwMeSL6qAzq7
TKAXxzbVQXcMGPZhfYcahkB350dBJXxWj4cvNZxAIJAaM50kuFCs08TEca1qW3jTjGs2mQgk0edC
4VufVY2mZ8IdzDcGm74GMChvbCWw4i6yJO53Q+YJItXKIScyj1mN1b28hGN8Wz5Vo3dTJZV3eyOu
XrlifU1bcyZ2R2bKQieT6LcPQ4ISyr9EJCwFxiO5qxg0Wqa0FPAbcEoeQebVmkdNZaGbOd6UWFN2
LkfoIeQ+EbJFskH6elyKizcnz9iqAj3laWwN8Dgo7Hrp4TvtI+deW1D94qMm3uOnkMQl4klVu5/p
5ejGXwfKbjJDKqNyeJpiMQU9nbdE31OP1o/btjJX4/FePQzUKJPLRCG1KwDGp5cJYLd9Q8GKwuBB
hil7o/BKTUZvbd9PuQr08HO7j8SisfwwncOZQwB30q8ZYcH8ZMINUETnMMnKUw/zf/hK1Za+Vpq/
MCJUDq38g5kUPWQG3E/Yh9jzZu5LssRZgeM1tLFTQz3mXddY0jE2k2cmbydMF5dG+mqIgaEDu6Ez
wcKMwQRmWDddPaT6mfe1q5seQwGpBWfUARtyTPuKjkCxddXyDoIwWe+teEdiw5KsFI4wAoZuONaC
qTilN5NppgL3j4ZdK76OPoj/N5mQSr/lotOFfmNDl2V4xC2ErFyhFQVqI1MrVjA7TDRGoHCy+VAy
4bN8VTYYc4/+l1ln5m52oWoweOMWj4BjblH89gPkCH05BTbLuGyVQTjvI79yFfXgDZhT4QhsvD6i
BkPJst6JKMClhqQvK6cvflrxaHHyiXlS7so6W259Pq9kCthlPbERjAueVDW5+rRHJafPeQdAhV+O
kak7QyPTzKbrGqO3Yx6Xyumqwnx2vrdCumO5N6FRT9eQep3/n7lyGkAc3JjHas++pioWtNbtiTlk
shCf1lAG5SFjT7R4Z/JtRWDSB8J7Rj9X3d8yunfj3OhAU3at/sO+HuGpRMgB6rfexgMqxckQzwsc
TKdZ71Q10B7AlxZWOB/YlKDQzEmbSAKwHVZksXA8b28K2Ez/hayVvvmV5ACXUh8/CxNKdfyq7Eky
W5ApYEw/3AKxZxoz+2ARlu5sWCiTNPqIwRYXF+LGy+ta10vnwulPz1k6joREB1nP8oKIF5bcZZor
JAx7XLYstySfl8xZ8o+FKGfCST1lCDQugxacm0egQf1g4sLkdc2KQQLEJE4fWXPOyZRIX3qeXuBr
I+2/Rvkc6WYVvsP6IBuD9CbcuG0ePzH1ot9etgfvYnmRmuUpd3UT63DjjZE+ntOy1WwTX/o6w9NU
tekKY/1GAqFLw4hJyuAoJPntCftPze2Mc/Ef7Ju7iNmNTn9MYKNjEwD8GdTN2WLgR1C9r0IPr6Sz
6ZUs/rMLI86EmOmD5gz3eZkwsOZhoDcML6pnYjJmEzus8FMvu0O8pFkOiweiLGlMNXqXo4bSq9Vj
4Fyi9kVVqO5bW1iytz86jVu66UGYw+yP2AzMFLonk94eT8YpIWC9ySHUDGC487oVCczu8I9XkD5e
vduRYxTt7fzGiY0BtRSgXFzpk468tWvflpRYfyrtJP0AcVDUGQADBzmuohxB+3za2p3r4cXvPSfe
OSC4ZLdb12WQC7NuMPU0TanuegyF7PZeQs3g0hjcwvtxO3MxsLAvywI/j8GgpDyMY4264xm2LaXp
IXaSyc8PG+OSXorWvoWBHxr25wzviSI8DetO3pbxuqEZh9Y50VOcGtOS7Gt4pbL+2lrTWB8lNPNh
xmTUcbmLLdPBPkS//7Q0fKd7g0t9W163bD6OpWRp5+EgSE08v015VqaL+aHYJTAWiQVMdhjYCsoD
B7qmaxZu1pGmwm4PMG8YStTQ/yn0yST7Ru/QLEpot+/Sie6mOKi1jdsGgW5nNkYGQ4lWYpsxhy9v
EpZLcmNJ9G44Rv61YZ4iqxiloj6oGo5SPrFEls5PduXqz0gHb+KDRTKPPHGjpXGM6efarA71UNBx
p0zo9uCRrknpcmX+Zd06z5KkD9ldlRn6My2OYP6/WJZL1mHYXPRA9BNsRz56MKMYAmZXUkPJS+XN
cQM1uiM7wu1isqGI7pe88AwQ52oZSwQstzR6655W2PYswWUwnNRvGewQ6+bmTNrNm7BW4UpN0sKF
yVsavJ6IQzjow9sQ4D/i0OGEwgLFV0a3PWdUBgoS8IxvYvOa50KzFLZ0FxCm4QVC2kz6i2zmloW0
rRmk9boDN8Im5Zc46cPLO+NjRI/hnDIBBPvpwalIx8jK9LaZ7Ih9EOAf8T/PFe6W3ikhzHouZIo6
vXvNkXAi8Drzvd48TA0MS+Zq3s42TgLNcMJusxiPvmMulTxkuC3R2N7WzFZ5QCO8FSAtbbzLFvbT
tZ8pVsIcjFWTq9rKpBkeRos7TJE29D/WijRmjoc+qbOk45mth/y2p1GarfdOTZyd6gZbUa7K8iG2
c8ZFHEQnaaY8si1gG8Wo2YPcfArhddMllSpLWAd9BsYwn/2VRIJftI66AwkHT8SdEQxgprkebWvv
r+rwcxTY2N3OZ3xRdGzvzaTnlxmTDrmSImPMLq6kt8YgQzBcde6ZejFiKX/LvoPMXfgSQ2GkLR6S
1CLyHfsankN2Wh/0uuRCMkOe0fore2BUGScAj4ADwCz12fnf2+xtfbjFTatfvulO4E07OL6c9UuL
uRyjn3rSezKpiqN6BsXrDY8BZiHD0jjYE6/CQYLOFjA+kJMZ77a1vr4Hpwv0SzdFyynfBLG+dP+W
sGwp93aQh3AN+KoQdzCeyPYT8IF+RVsvmIJQH9BWK5IAMic2JYIe8rop6lbp+/+P45Xgr4AOdhr0
cq2mSWcxiXWbQNNAh9MZM1gL37dx+rdL7hi/uLw0FRbfFJ1JkywvSQTfSlNcaPKRQt1SIPiTeqmv
54C3AhpglDe10LLAzD61Tq2fvTlPTPZGOu1q0jalnV60jF/ToVZTJ3neMVbpVGKbPG6wMFXK78J5
VITcpUFJSn8ceAMOyNBP+mXMq6INA3ctRtjYZCUmFvpO16J3EYWuzDayZN8rvT97KMx8pi7X9LXc
cpgtWxxwxOCTNStDMqUyGmGW4At9S16pv8jGoarr4N/dMrYVtImdAARzL0AH/RgrQlvybihGb9jQ
upKZvqpPYWX0lOjjZOt+5Jrsbkc3ql+yTLeZbtVQgjKFNGylSK4UNga86CxpNZu3b5xI2gQ6yVuz
qBanVwr6NdOPXfxEkkO2Roo86wcFNkp6Exn31ioQssuW+qeP0VLp4L2SmBjaw2vZ1vr27IzEmfji
FW7Zdtyaa04r63he2YSbotDpmGFWgvrr9IkhqUv9tpoa+gQy/XpXuMtM1Q0mW8/QjchpqnyoSPDy
1lgYbcL2yp/9vjAXhvWaTIkl69HljMwan8C6ptr0FFoWj1ifnLMEaj5BdDUbiQ9Lr09Cf8T5AaGv
XehG8YbPYZJ32xeRpcmlt4vlIJ81MSdG7fHihJkO3pvmEp2Nju9rKRCsUX571PBgbhAGKBZvHdNN
TXLwpyixp6cAONFz996qjbVscnlxALObOOPctRJfbJMpIQ9bAIKrqvOSFf9aCyCDaYj4Z7mVJcCI
e2eUDHK5HSJla+PKSG/rVv7+wJa10/K26RilSLhm+Ih+RK2Tu35R0d8rwrk6wgPT5cCGaG4lPbWY
zvW3n0xIePzJ9mbzVYzJNqVKXJfDBmEiFJ2b5gWeJxYFZYMQ9rpBLljydr4Nt3QyT4mHRZDY0YXT
Gck2NeHGBkIixkz3u2qNVeCVZLHkiQLGlWPgn7PulIYpAO1TSfiWV8r2cn5X1FDzsNibHFYZrDgt
XoHf7LMpttNxZZpvDNcWcR7BIK0pU6yjl7RLM9xjb0uucoI72wxw7Y24ZZFucc9nijLnwRSU+tSr
XVOnPY2ndIajbjlazH4l/m14iqSo4/UNzaC36lYq4fOn0wa5Usy3YOVXkVZONVGhi1OmX+pTUopA
05mTErxHXmy4avyE4oexzRyk6I0UWeZNpp7btdZYWSJIugmidJSDMW1X20Iyp8D0JkNL1egs6xuK
vXkymzPkzMCaD2B0mhhVIN/DWg/KEj94uvjn8bFJ9CK9geOBhMb5hnGSxV3hTKpJ0+MNOFxhgY3t
mN82ET6gOk5EtavTjEYP0gTrgYCqt2BZ0d45dKOh+IdZNCbPs29HnSQjh7D080yx9S6PAl8j7mxL
THCq1kF0WTOpjbFL5nj7TDPo+R/aNa2pSl/HVANNsq+HsGcR/i8OXRuAhMUDZbobReeTOm61pENb
mEtZ8wPrVuL3vYWh1DGpLbfLP4Iu68R8Kjq9BAIT6hueTzONEcBQ5MlBBMsDAQp0gBtokRSGV/OH
3Y1s5sL/477XmlnihkwAUjn6NonJUayDez36WkK0bQo/LmkyhGC67D4X1R0PBvKgzv1at9ZZWVMl
s8/OzB0ck/8DINYDYFNQhFMb98cy6BqmFWxBaoOczRU89iDP8QqTNesLJr+iiQFDXRcD1ZLqOnSS
pcYUxt6JsQuXY9XOwwsT5J2JijKoLGu6Xyx4+eRMXsn04SeFHGESz5iXhm2osdIlYmDX96kxyaFO
fl7Z2Ycuh13jnRPbGwSTI5mQ1OON4ivpk7s3S9/jZNjh14YwQg7TwUCNlj9TalvFwVOYF/R/tVDb
3eCAkilh6pNYFsc/KkZI5+dl8JV30GiU9dRmflU/DDWkqOQcFlTi7+dk6J0Lo29k8VKxjP4VBm3d
F4Zk4zLsZe1CXzMrZw84HuoUxul1/8VUdSOffcuJynM0cH2wqBxG2cgzk+cYeopRs+2ewfyS/v3E
zHv7VNrRbJ6VNMflgcHQwyGXGZ61kbR98oKY8AvdxA3lvOtEKBh7N07wv5w2Ge9x4Pcwl5up77CF
XqpqPCjIXXhF0tbrcbhbRvkQpMViNie3DTsmOPUByqpUT941kOel0uifDGidxUwea88RS4wW4GTs
RBVhcImCyqwcn26tIT26hwvzk2AhBVmLxy8t7Mad9jJFqoH/FmY4zLFIiA9M52UbOAc8gE3xGJHh
2yTaST744b3VpPiUYUFumdNyGOhZYbYovbJ5laKC1RIOiRgfLMvv5Wl2ZybBLGlh3qVMs9qz9prh
nUKkry41iKf7FBatNB6EHHr1LSAoq2/KxGgMjNNwu/lrucB3yo9IHvEw3rU9qi2QYYzK37wCewID
DOOvhDcRR//h2MzboUnEEtGtDcHBnTDAnHG/Kavad+RXsZBeAaL1E3n4pnpYgUPfimPjEWaM7b2H
JMOT2TVuOEsHgnFOOgNXk5ohnUsss2JaL9W8K3sTFFWuYdmAxMJWVetBsSXKa4pv30IR9qLB8FcA
0k5xsKZIMo40kpbd1Jj2qo3xFgEcGNohGPDkwFR+Wq2T1w/J1v4l0U/n5uunWNbNigJRDO2IrZeB
NGwM2GHsg2g+TDe903bgrJDn2iKNHLu+xWYHttkebqve+L0Eyk73fpkZMP1t3Lo/R0PdmMG7idFD
RnDMO4t0M019XSItFky/7y0yH2bjdbdE9P/XbDo5mqya6NYGUspPnQqi6i3tci/6Z8R7pr9M5mCW
144ZxPLftb253u284U6tNmUYjZAKOJ3HFIRZFGZn0wxqixdkJ/l8xNA+6IMTQr54cg4Onn/cUb6W
AOktK4m5SWbUjrhepNWjYGhigAFfBzUzMvF8d9/VVh8X8xknkQ45A2N1k6LF+MAaW1KKvsrfeQ5D
h7/0JB4YKXkQKZmomefgBUeny7EqerULO7OMs2yxFpbDB7/l433sYQlg4fCQgF55g7HnwE9wL3cO
aRojh93XaqiYi1SaQh37psbTG9KUbexrsnD5rCasXHcUQXFGCiCC/JSSFp1ENybFOWTAdU5FAFMO
28vE/pibDIZ5bmkUHpD0TLSMiuLvvEvFCwMC8jtpB/03Dh9mm2O8PR+jUOAECvOQL2X0d/cAiDhE
p2ZQ4/chBYO7o66TDPiTeNlmg3MfZMNw7MeQjdiBL7v/KHwRMP1F8tqck6GYvjUulDLmstsjhoFt
r97qWNnNI57D1QEvQf9jI4LmYTQz9xElgYPX/ojs5WSLsn72xJS9zUhi3xHdCt5y5iaAcqXzOVGN
cedHxHnhynm4Y0r82EAodxiBjhiHqFYo2f1FGhLfY4U+FM0ukr3jH2K4ngyuscJ/wKCneyeOE1gf
jXaUpAXBw8tVa7/RgsjFk02ZV+2UP2bWHkNAoOimSUHILW/wzrFPprdLaWt5FyGWNEeoGMQZZDC7
fVvw4cx2se055k4PVIZHUSTjfrZTd2fjV/v/ODuv3TiWLF2/ymDfZ5/05mC6L8rRO5GSuHWTINVS
eu/z6c8XFaEZsQSQMwdo9AZFVqWLjFixfnfT5QVocenlZrZL2SCB2zXVhVckpFAZ1nSNP73x7OuV
922YjOR7EmfDJcxH626aSQnKAjc8BDUu5A0BU5fm1GX+tgdAnTemHraXhmFWf7O2sTKMa5f9rRk2
HtgR7x1bvc9D4cb4XJMwp9VTel/qQXHozT44cxx9PljWTIp8YcZfwsRxt06QJQdSGMNPcQp3x5vM
HCR2MLGFJFjptrQtptREi8cdDLuiObMKL/n3XGnGY+d38bzPRr39DvcVlyqYjTQA7Vgb602dkUrm
hLirb5t2ErFw5MFckCJSE5kzt91eH8yi2I1BaUE01ZPxzHO96SUN2IvtyqjTt6YdjhBDZvuKoCbt
xmGNvyLjGt5gvDiPOKLnhyENsaQh0fbCKYsITmQ/TeEF3M0h2jMvVY/+sETXVQOPfl9TwT1MUTL9
26z7CAB69EHkrbTu2h0XYj1aQk99r8/oSkCiU1/f1tEc3nDYHLfwcD0g5Si+kzK8OE9EnuIlwicO
vsAHfpJEZL9gAlaG57o2usPnYIHM5Nz40+x58Z7t9xq4T5gj093OMCYaieg9y+0YQi8SfABUrSL3
PDYHuhgV5rr7daEVjNS3L+a7NYuy/sacCEu9gJ5TGxf00TLjdVnwsU7xqZ9850s0wugYNp7B28bc
YtIyprLDmKO403WzyFj4eSH1udhli+YGK8EWON536V2SrRlMol4AXWtyCV2Z9T1vl2mHFffg3cx6
qoNEV0iirqclAtotR9wrzswlWe8JfZq8DWEq3X2C3TJBVbg3xViyzSWUtE2qA7CfL4iIqm2dgxUR
PMwCf8a82+gXDIPcuk+H3Fk/1KO+5QnjgmNbjkV7wYOkgpnGCRe/cZvFcGBynVsGktlXtUHsWeE+
EhobbzODERp4QvnnObZwxwqw7nhLSZ40du50HaKn2A4x9d5yOsybbBtwrUAqWsXB+DIdTZIhBYQN
5nNonPJ5m+l4E+ASX2PU9JEo5w+HQ9sjOdgSOlAdIQaEm7cn1bGFWaqqiAmAkE12ie6AAou2sBRm
yg6lbE8prHY96svkRk+hCAh8RONFlie834IyJbswRWRReHhpZ6b12crcZX4i+gj2Al0c8jvYzEi2
jtz0dEfkSfVWVANCVmA54xqX47ijKwXDkjejYUrWQ++ayIReJ2hG82rwegmsNl4ysLMrYQ+xx1W9
5lp2scEgxbZSVUmzNO14n4P+VuTB00be4vgY8RkoAQN6T29v7NAbcNDxB3qU92ApWg9//SrRWUSR
pC8Meoc9DvvA9497QnwX9k62A50VVQu8qT8eqFkTGRF61Xy/aHowk1sf4rqUf8EUqche3j8UPitv
3x7GjGky21roZ7BUpfx/e5H2vGLNjZTuPq4AM5tNhuMJ61zs1DVLvxPb41ydF2ZvIrzLHJ32ZhTV
RurAohjEf+o8rPhDhVxbejujYTl6dY2GtYi/O/7gYL3ND+DP+FXylG3X/eaag8W/paiL2OhjQyJg
yKG3IXBe2YhQ0Ub0EwuYuRtA4PhLJHErp+HTrtMeDeZpvspIh2H8wrKa4jlPWmsNjsW2o7WwJZcn
qgE5cGHebIoPh5Hu5bdxjmTfvCgmQhTMXb2uurg89smzDpHT6gKOKQ2/SgyN2vDgtFEQ5J8x4RY3
YqIsnZevLEYYEm9Nox90i7hEf0yWywKWJcFuTNeO3Vy5c4dZ2UOEzQkXUNpgcPbebbOYe5Z0hegc
xQG1aLkxmhES5vmip6J9MKLbdYtzZ+5qO95jpY+rFvOtrucJxE66/eYuNkMSga+jZmp4YCuC3kS/
IAo1WcP73HYTIz1Uo52HBBtAG6YTHucTZiAPIQW3+y3MfXEqiVU6+DZl2CMgH1LPgFWiE19Z25To
n9R7HOiZixlKmU1dXO8BYVbLukUt4tfzNqCxgtmphYE6ex2tjcT5rbhz4L9pBHBYwwvR1eGRa7O4
ZOw6Jvb5nY65ibWLu0wgDj66Q668cipM3eQQ0lBIcrvN0ggGTQRr2EuxqzDFauO9iAnnJtpG3TFC
uyG3Cu08C0Epy50yLqJJYejhZaLrljefY+CHk9MOW2Kvi270kSBREJwwgsV9li3JOHi3NZmEc/wE
A6AAEDTdzOHoNfYs3I3aG0DGL3APY2ReJDUYs6B+sInWN6O1BJiEJ3VvXHfSfhKnP6SSN3OfNs65
lgZztI9Mu3OTuxT6Kec4JE7NRz94n49L0H9LbR0E+UxZvNWWjXjG/cMXmqNjT0mU4/2IAtBuoXyY
lmZBKUFIQlJiWc1IRq3eBbvZSndAmmMClPClYegSD4ZT4FFSmcLo0HRrBChfcODH4OB5Chk6tMks
MqxRgUunlAxE0j1rEDmQMgpFquwq0vp0rfQ2VD1U+hdz3encXdzLXSBYvCPF8ZQhK3QvsHBSwOmC
Q20Rbq6rtJB1+Ar+Lkbk4hIMDleFnKvYhpBOHLRJmvJZNBFUp9Gqxe8B0i6UXbRhfriIxkChjcLG
hdgu4WejHOUa8s1xf8NAH8kKHi8QNkJvj2vaVPdXuWFYRfDrg+SnNRrCgZ4RS+RKM3oL4RX9avMf
tka9X7AtJhPxq4LsIqsei/owW05BwF+lMepxdpTSzthEvgLX52hNpJwg0W8Jt0f6oWF7t9YZ7qlw
77Max8QyDRp6+hC5jkZOVRcnVXHFxosk0u3iLkI0qrSj3RqFWtJvtYI0FMTfNvz76M51kQsyOutg
7DENUrpR5VKYOp29NvdAq47RnKMEE65JZrOI5jriZqsNdw7+9zokIExs+LgyWwzNo2i1KWG+GbfK
UUrJFM2acgn8F16ERzZXHOIWS6HfuOnfnSEaKXuzc+ghXJREBiNbU0Y2AUNuIeGNBnQ4XL7/JrzV
6uINoVt4T3McbPQ8w7TE4v6bwVorFKFZFBCAgEiR6qE++gdImqtCuZQ/huIWvX/4t+pYDm/SsWS4
0kUMHFrSJ0XZCI2hKmx/vlV0DcXrUyJZSSaJkkI0nZG5iZdKdbj/J6YCpjja75MCLyR2c45h2Rby
e+u0ksGCxRO4dspjs4cFSlvPIGXrkzAb6Np2KDornfZjXVW8K8EkxI9xAncBZy5JylGjFeun0Evv
Y8qJwt3EfI7XNQAE5L2THS5EqUIEOYBEJi9D5UfF+CnLSrGkKcuvhAXYLfYREzebxPfvOsYnJ1fK
YoQXCvM5NmrY1JxW6DYcCAruProrowovsz3liF9WB0oRhv2+w3qC94KemlhpoDe7qGTlFB6QBV34
EM1ZwYoL028yh/gtfRiG654taXkIXSfls7wuM1ba1hiXG4mbK9hJgoxDDjHH2YGXiSNICjVpB0Lu
7QaF+DdFziFlWQAa9DXA8sgSZ+uw7OmRijvlD634EneocSTYZF1sgJeZPRV4YReZgKpYPEAQSomF
p5gcYFyHtbHBOwzbTUD2zZQKDF2bdEFDUgxiOGi0OVOdKf6O6dF0uk2JKQLhPHCuAE98TWtZwImn
PRrtzhFhYduOnXEybKAYoKc+KPqiZDnoU4yzw4MFzy57RKgM20/W/nMBhAUUJ2wyxdDOrHYlYywq
qmIfSIP0rD/yWJdB6yaKLh5DfSU3K6q/io5WIFx+0bpJdTlOrHfVDhCPpmmlZX48zYQJYl4xXEVr
IXhCHXEl3D0p/LD1+kgLzKGIL9jmHa1PFIW2bQAZs/POyCO4z4rg3M+m4CxI3kha2XlwXgZQIpbL
VNIp1Al7jSFYVX3rCy9TosHENE6/QUCwudmRbbEpyjxvBd5ZLaG9dWj3aOamSmlPDXcO0T3ReObT
I8vNg0lKKPDwlNkCGUR2E3Fei7x5Q0m3znvIkmyOyOlxSZ7TDmZC9w9bpcoTrO8e0j5vYBrRtIse
knGqo/bChFQTX8T4o1PY1aAvHECxxXTNTvk0K35DPbgQ2gZDu+ZdZs+e6ITctV8U/KmqGN8aSzDo
xQtLTsyoWFTNc3UzTQ0HnnbvD0a99gemdJ8Jvl01UQKqj5v60AHUW/zSTrZIXqLqLvRaDAYDybe1
PFcghgqB7WdhKLSde8iBn5akmIEp5M5V4akskgwx9YOCMvE2EE+9t2f4eUpnoVyzMkNDhXFumP7a
zxDIjRoNCpxaX3+scU7JqKEds8WXPHRN4aNYabSPrCsnMoCqt4ror15GPSm90dsQF2ho9U6RzCP5
wGAWiEEmgcKgxgQMiHnIaXotm06OtQHa94VI6i58ZDYCsVxoPEXHakRVCbmkksjm+JjrTEgHXH0S
p9l2qMbDR9S9xqRfNibJNe4eqHWaaJ8h7GLoOFNblz2ywBkP5tuqKgUSTgcg64EQ3GEoX/PjNDLx
WjIfsPbXM2rHhDjXIYdUH62hj7aTqmU+8+KIPIFNohdxdlmbJBHXu7zSozG47dmEMiZ7GlBMQ6nv
NhD4JukGoi1wYni9HcYiHgySBiExCFLGUKTGW2XMNY76kbuH2QelhKK5sHAJ2NdgQsFTrAwaMVMv
0yDgakXkzNpBUKe1jEAHCB9cIyeh7t7aax2XHNWNPlyQP+Xf4wdJHDsxeEd5jZQNTMc6swhr8UkY
X4NBgQmoaOr7yshhxOESHo6QXQutTUpkyrbpp/Uj0uyVD2TUGTArsmGIvOESZopgIgkrGM47BDnk
jczCVvCZlBOV4m5YZW4I/ikhdC82hgvZjW1msJw3vbs00bhJuw5R+4Mxx6M7plv1mk3aFAr+bDK1
KzJNwmmJ/s7v6bLG9CGgdR3f5dGHZVzcJFUmRrDldoKGnUjtCybeOtbbrcnWTf9lAO2tOPmZGSBL
LKja9RgIrl+V6qxEBy+hxxEFG8kKbJwB0jAKXkFUyxAYMRVEXC1TiGzntAn6m+zKpQ6H/BUSOshl
NEYNjR/1RiB+p8pxW3LHNOCcsdhW5PDm/pfF83wEmZIjpM5H8bskA2oONbu2PqnnNUhRhIFcmn0x
bQBNTNgx9nMivCHFNL8/ACBjAnKjLGuB4hsxTUof27GOxQCdSrBr61MVIBd2YItgof0jEtzm1zAR
TmXQQeFNz0efklhKGaAtizmmk7RipufjTWbqhzfhp6BB03VRgLym5/XMPlffj55LB3DrkK05TWeu
FODUUuIRidyP15x+AIqYYK18IZw8qhnVBSraqyW5i0BPgr8h2WlqipEMQsVhUstlKLmbjhnY3H01
YxfDJBhf+tEYEc2aKEAaqeSBwKsLMouLzXV5P0pFA+FJ4rUDARYbllwibEoPNsgFUnFnUPKL+kUx
75IWKwl8mrD74JVQHYMmq0VjxylHQYKJnP5IHHOhR/KaI/TgqpTCEsBUcBQyOQOuRz5oe2wiKvLZ
aqPSZ9R53oJPfDOAZfoHU/MFFcWRsjZVzadmJHQrQAnw4c3paEFZSFqkkkrlOJCw7HtuLlj7SvXl
HiUFyRx2oXPRMWvqM8mOWJGM1+q61SBSN+MXKwtSu3g4klevGBfq8tUkHHi8htampxAjnTGaMG2i
jDGwTve2sYmd7YU5QucND5Ms/srBWVm4F4dGaXU19zXpX9dOi6oQtgBhu9MPrHeYLHd5CMHLZmfV
eO43m3+klpU9tGYMLasj6xH40tuUvSO6WxGVP58CPBGtNJ++Jw+aceHzsXAQj4ZcdhpDneWDGG/W
ooVcsxl9b+IgjOqWZoVdhWUf3CBfT0X/CnIo39g6ufhPYCdY6W44pXB+IeE7cL9NGFxzYYoNCljB
KWJLxun21sAGGyI8laa5cVPioz6jJBJ9Oqv1RZ+uW2cxcmXbiAKi4wfVKIpkG7Bua/FSDgmQqQYb
KxSSk/f3E6e7CehL+PtgLsSmid3ccbfx2yYyztsWRVBl3U4Jy0zFC+HNKZDqEey35bjrzGmt4DCl
Y2qlV3LcvX8Wf+wlsXcMcMdz6X/xVE7Nhjw91lxb68wb/yjIU69OFjMa4EEf97XpPIoKRLFiC6m+
jGVl9P7JvG2Ks7HFnA+sAQKXQSoIJkdv99VpWPVN54TjDQGbQn84j1RZzDBH1rOSIEFywcTi7P0D
//EsHGghBqn24B0WOXgnO2qz98lMCezhhiA6seB6uADgCa6s2wabdNPPqhYYkyFAKBnJuv390zge
57e9tAXgDOBicyKAA5g/nWBAmuYTd4P7zHk5LbVvX8RW2bvRZYCLND0xpo/B888gELUGa9Q6xF1e
bu1kweR/Q1tmbM3r7KiS63W8hbM7yIbDVN+/f5KnG352+ShJDPID4Czrf5qaL6wknleP1q9CXJb6
swqEaFPhBKX7c51rB4DQOvZS1Ga+5z/O/VjX9VmVE+OQEPTaDtpjWyVaFW0pSGnebAob5JokGJnE
0cRFngNrEu1Xsu13WuwINnFLDRXvC4wm6CdIMoqDbFB7fP8yT8ciTR6x0noGA5KmxqljJGD62EV4
c9wQTSI7yLHgmwMnCOIsLRihAVN9lfePbLzNu8L+Do4QWKqNHR4IjXc6ClBrRhh+h9p1LAVnJEey
B937aVO3KNSP4kzFfJxlL2DwG7E2KgKeDZU8fDJqOFMfAYKn04VpeNwLh6ZRYABgnbaeXNhrnuOF
+rXqdiiqbH8UIsvpQuqoflGDpRTPkRK7D+7TaefJxK4Pw1ATSSHSQs7p7XTRurxEjg1FBFDaXjHu
lmxQyLKj/mmJ+sYmtd3oPf0lz1wBDRhWWxovzUAsQrQNGlIygAQiL0BK54w5NLWPXFJPG4VuAMOK
AFjLRd4AXnNyhnqos4FqVvt6Knx/jb9aTtsTxo6lkI0RGGsri4tH2lvxbHKHGM/zmAYUnH00Q1q6
nT2sRqZ9SaPLG36ZrE05Sk8S5ARy+426GX8PJQAEzQ61/vD+XT6dGrH0sR3fdE2slxz7D6NXVrCR
RILAu1FMbtWwqDE6YkmU+ir/KAcmhQsKt7EWDrf6/ZNw3lrjOhyeuRFiHksDzrp/WONSZYwCHVhu
UpSyLPtj01V+exOMQR5+ieZZw6ir1xa4mw8ray3PNZPpbYk0TstAlO3b3nOWOjvDhUGHLhb2UfYS
awZxLdbG7YwRy05/oPpPzuwFzgrbtki45k2GGTGl0SoHGYQFLwoDtTFoCjqdBA/pnnDVV933KppH
CKrURohpXgPXYdL/5fupOp8MiYqvHCaiqCAe++giM8omDMUqWJONCQMo04XHC2Pa9ylw1eLjHie6
yA+cBJs2a/TacQ9mYXUEuQJBxbTpx2xBjXOmj41WR1xBPAzFWSbVmJHfCdpfbsZxrO89hzK53umO
1fX9ZdvEyWTvabDE+pf3n57xxxgiC4V5Q3cgqLJynK7rns+KiRQnuVGoQy0vn6qSvfYlLVvEhARd
TXkAKizFGI70mlft3cZchR8lYhTRwtTXTEQTrDBA+EkuAeqyiXSeq8/6jLHYBFfcd8OPQO1TTNsF
0Aa2d8HADMxmT42PLTL1ABT09pp9Zu2U35HbskofpPBAhUwpO0TIjmItJKuKna6ctuMRQpz+0dtx
0pf2cAt1yXxxA9fwaMafkFRGlCGtB+x57a0aPBr6zGFhRTttPkq8/78qNU9H1OBYIPueyHI7elj+
VryCX8F5TJ3iWoG7qrBuZNlMyGBCDQ97BjfHD9rwp1MqUwC+HoEP3wYY5I+yORsbQaKZ6mtCfz0m
moI9sfvt1/Fzr7Pcey/oBAoaGlhcfpSl8sfxLVp60G8F4GFDDjqZ0succPXFN+IrlZswMSGIre6b
SJfCEBHVF430QXj/bfrjBHjM6ABc/I7ZijE9v131XLq6LnmH3SVuxsfZwz7ufdXiF0GAF/OyQ0Ml
OXOg83tf3z++uMDfalTTh3xNXSK8Wdnu/7EgZPNkk1MVLVcpk8v65PsDRoFx54b0XjjpVusOrkmS
2AeD3DytiqjKmUcD3GCp0hlzJ9edOdZorUXVXhE7EjfDrWfX1fIlKNqUJGJJbCgzo7K+9kYrGAYg
Z2IXqihbSWimoi3dpAP7yc7DLHndkqNBJ+7Qkm/MRKKYE2BNYoYHJy4YQ4gOhb5wtFhaoI3C/68+
g3ALdsr7t/W0ssKinIFtsxjQRRFr3dvHGkJxnDGMSa/6YMRdaIOOI8m8DZmBbdbgQpONDhJOGQzj
LKAXrwMJOyNuLrBiB/eDh+ycPmTuNY/ZF2cFzHi6LZxyNBmQTdMryUBPjjpWWdnJ7tz7F//n4Zi5
ANXg23o6y/PJs00TLJaCcXUuI8G1ev1lP5CPFLC91LB8cMCTJE3uMTstWFC8yb6ji6jrt/e768JZ
GOc0l0q/mB43TnOEIh1PnklAYCJkb8yv4gUWtIGIxsVv7dYc4HjnBxLUQr29wkQno8OpmogqbcWJ
dJuZSQrG56NfgWJ5VYKvT6wksS/3zjr0ORJ9vhV8yREmNsTmhItAlmqpymeV9xjCymgmDoFUSGg5
ctqlelSpS51hFDw5LykEqaGPo5bWlT9Ijn85icZcimszHdMqxMrvIZGbV7SVWIR1YyEyXooRjeMX
z0hEWceAEm9E3I7JqkM7b0DetmSswNBKJB42lpoQ9K5eKTZHpIsIeV5LcA4HUZuCKioduoVjPYhL
4v3hyPI+dKkr+uYQskWDS1nmIG9YKU6UykDuKMh0p5254NXYHfxWs6N+M7Vau7hnXUEqSnCRNitp
dLJnousTBk5o4Sd03gcnIn/vXt4stVlR03E6eAI/VP0s1cOv8E5cvyg8n3bj0eHj2IqRLVt6XqJ9
e/QB10tHX9KzkOigxdhK+qLaCfpmIG6m14xCY6cgSqxgRABocuz9/s55VCW1XdqJ/ZAjBB+xNqLx
aFPV0F2sf1Jd+ukGo590fpHaCPgWedJvIm434S4Fxr8pLcvkOFxLQyguNSlEh6vRloea1ypwLwuz
noIrzFm74SklQJKcINr+zhrsZFkSCBvt8oAZa1cAU7L3jywsiWyb/h2WqcULJLTE2/bgIG6zH/Va
CD2Vf5W0TkJIqkUEGmCOPW5cA4dha1/lGbEoG/6JxmKfpbpzpswnSto7AWxog7iU51WCDbg99NZd
lLlTvuxUb1yRKXBNEP1g1R0OByiirxh/4KuxISUls29bHZMu7DrWIVs/S5Wh1aA8/FHAqCVLM07X
2Pki3ReAvIfhO40lw/4CVj0Od2TnFrV5wONOW7549opQ/A4/M+FI4OC1ADiZOdPaQS1NV6PLd52E
Z1XjnuhBwYXFCFs4dChnGY82MoOVvbJrsHOr0wqQxQMOXA8Ko2c2FNqdtcDGe3zw/KzXgIRk41vp
oFs5C6gCLlhcO/mKIMVIH+SwHtyZVzY7vrgjtnUNDtijb3bVHsMLMQwlhyDUgCHOa83ER2U7SpaV
3KpnJEYxMCW/NjXN1NE3jUfo5bqrcSGhda/s15QfnpviE9rukd47A53VHO0U1HIaMrdeZkUTpDvF
rS3nmMVWXakcYv7iIo1WYkKpulWecfJVz/zA175iTTta+0BOXQqSU3JL+eL0R6ci/Yg5qNv0y3wg
xT8bKwLpEiDBDDqwYLqqny6tlJR20sbBnbmHrNtI/zL3VBdoneF+8gIh5Gr6x7owIdxXljMWdNYl
9iCBI9efxWjETQIt9Jny1lpnsi4gDXBngmgnwS2lz7YlAKH88gJwBaZDQdlsXlUKsNK2tnDOmODx
mUYeJY2q9NgQ2EdjxE584ySVuyKzlRNlUoY+k2gxVw7jLqOBlkGpDzRyOTeBZmO60Einl0l+3xGE
aK1l8T8TIM7T3YQYZ+BUQJ6agcRDbTHlo/k1to+zXsddYJJXYl85U5pHPrzht4IaxiIrVgFlIylR
9V9S56M8XgnWI0yv1y/j4Iq/VquEgsCl/ZCaHmTDV5mCKEWr0iS3tDkZlyXmnHke4RSZJOuXoNEw
yYeAyAZ42JZaK+xADOnVIXVveGHaVOnEIIrtVyz3wb/yr46WkP812GCtx7tpQQ0DLRyvDv7ekpt+
hZaVgCKcv7ROUA9Il2p5Ewf6NfmUIviEwqOWOdvrqWkmfxVIleqbZNXRVr6TjmyL1BviDAYuc2NR
ZoAhKcl8L+eVGqEki9YggGFtDz/U0atzw+wFBEmdDs72XEvLArqziygT5E+GdPSZ5dFl7QbNR2wc
FEUso1RiHGVMqGIxHkoGH7lggufjyYQUdpyFcZNq/qJfN6gsQcBqpHjfWhJu4q8RmC8u/7QYtB95
igRUxrDlUpeusMIaSiALooIXpP+HNNAqUwyKCU83R0asJSNwAoAzjSgewpBo1IVRUGbWQXPhY1ao
go4WAJ199BKz60mAifTv7dzfEocSRuXOpQE4dPtB10nq3fdSRCCHbWAdQwpVJaCWe9KUmQEuksYc
YGUSIr+WwTZq0P3EW9wQLG095KiAGAjSu01NyKpwVANdigyNbBG1hYJN8TTDzkDtEJWZmSK4BBqJ
h9gaShNGVeMOsqhS1CvTtAQLCCMj4RlA7pOYdaQlnlOaDoVWKd1zUPcMDJi1c+P5sQcW7jHKlcEp
rSQMhya7OYxQDVwoyc48ilwVJUTZ9tvqG6kPmbkxQxS90UKaKijKlnS5QyYs1J06SwFn1QEd8y7I
9UiKTrWj8WAsZydZPLWyPFR2ZQqQjST8LQ1ZJSCrhqdUk0uXFFcWpLLJ08nKFg64G+FSGKO5h/kK
UYg7ySRPz+gixcmKFz3RfBEZLEezMipJ5TuXCrK5cAUcLXi2bQely7vw+7KpEpSQoWu/FvJhV0fT
sj4lMpGYwxjq34Pl6gKBt8Yo6sanMBpLp9pKdWzue4KlxRZA8AAk0UZLE6EjcSRSTIemyOH3Yapj
Yu5oU01vFTS+dA7ez4ckJIMHmbW0BIVrIIrqVHLZDMoLnn/TYUpT3etTYhmQwaSZpiuN++RNUu8Y
Eoa1HXa+n6y5e6GaFVo09ZmxjRC7xu6mScdjs5lVMkN7OzIZoTzUwVcBzyXX0ModQfHjOPi1bLwl
yrHwVCf9y9pj1sRYNFiSGTnqJqsYKFboqrG3ggUWz7edZPYQVIHT155NyFzVO9CdqEv/fn97d9qj
CHzTQyUDgugAp9mnTbrVcecqicr8sshriPLKk1kZUS0SVVSSn//VgVFtsYWnPUPL3AFIPG3F5ZnV
N361xpdpHjf+68JOwUNwURPPSkxlowHu7UuMVZjmjwf+P9/n/xv9qO5lA6b713/y8/eqxlYoivuT
H/919qO6fSl+dP8pPvVff/X2M/96qgr+9+6f3CTf26rD/fb0r958L0dXZ7d76V/e/LAvRbD9w/Cj
XT79QB3RH8+B6xB/+T/95X/8OH7L01L/+Odf38li7sW3RUlV/qV+dfHvf/4FGeG3JyS+X/1S3Il/
/nXPOfTVf3xKvld/fOrHS9f/8y/Ndf4B4kaJAsbgiMYegwnD+eOvvH8EtFZp9lKN05gQvbayavv4
n38Z/j/4U8eWkAQYIf2ariLzhl95/2DQOTSJwe5MOnXeX7+u/81z/O/n+h/lUNxXSdl3XNCJYstx
GUaoLei1Qh5E8iP6Yr+1WstkjMYcbt++wo58X6/DtLM7tLMb08txxS7jHMhA9y4X03v09eGRF7Xc
o1aIL3OMHzYZap1zqFfNJu59fzOyjF9TuSOWbodLUjmCLSKGKwOyJ+LcMbiLKAYvm3zpP+jfnbQt
eR/cowiMVHTTpnd60t+aapuZ3EjQYlUheuJl6Gh2JPdOQSCN1ozFhnJv2vz2rNW9/P3enbSVOCZ0
EiLFMOsExXJPu9SRo2k99h0RPD4921lB/tP0ym+oj6f/narujwOJi//tGQ3BjEt8SMQPO+ZvbRoV
W78Int6/mNNxIC6GqxEaHEbXH8mo/WDBRu2TCHImzgPsDSfMTtr6g8d0Cj6LS2HJNoi3ZuwSxnZy
KW5cYyRVk+jV+kOwY76/qorgKwrvs2Bon8d2+NwSV0JQm3FgN/xQ+PMH/IKTuVueAJ1QFIrQIP5A
v91qNII6TTRM7KrrnMjAmxXNAPyt3oCrOQUf9F1PdLeOPJ7o6IMg0zjwTi44cVarW8sw3MVDs2yr
JnmNiwjCd+SvmzD37soAJnvr2A8YP/wc3eYDnoGjn2Cb4gQCUEAfQN1A1OuLzvBvg8cqZw2H6jDZ
J0F9WTvNba6t5t5205/RUK8Pmes8JNlUnrHxQWvl5a+2lf60kvy6Nvt0Exd1hxQ7EbzKNT5AXrPv
B9u/bRLnofCKa19zb9c0+6l39m2Z+Bn04hxz7UmbkSpgPWBkTnhZBF18nxlGvTFM498jbbdtq/N/
S2g9rEh+hcPPI5Keb1noPnW+/VC1zoOvc2Tbiz6n1pRvUTC8erXXbZq17XbiaFMfIgrjNPzA7XCL
8Z6mqkKRMxsP9hC9YvRvbVDp/O2L3JZR/MrJTOdRD+d+j99Gu8ljvz13O9yDYtT1u7wra9wg8UHQ
Fn19wDDER+bIVyOOuiah7yEVMOjxyszUvlnGZrmyGzHniSCvUptmoMYGJVjWPWc4DFvsaOf1plyL
7TRP/k6rehOGsXvbkLVFf8z9GzFf+bXHNXW39F1AECt3TsNFaOtkKLOjsgvOzLBKN2VT4Cjj3QK4
3TpU3+dZV603eTYEh8XxCSUiLIw5fL3xa3vcEhBTbx0rSg4lxvc7Vp5bwylJfyGvbDNr3oze0nqo
s4KIO+uLmZjw37zuOSzifF8QiLExknL5LJ4rztfXeKT5uAzm8d0QhHsCz43tUJNY7lQFCWG1re3t
uLU2ABdESYibfLyNs92hqvdJI8DHcflMu8/ck2Di7xarCg6lUQZn4MDB1k+8W/gUOD60C72Ohe1d
HSevNkkMOGT1JNyb3OAomMw9MpP1MHXWel5VzkOVu/ik+wyFeUX8MXEb0JyuhzbjSCko800YYULR
kPm2c8A6tmHBj9hWsblt8p/+VEOJ8C6O555HHqkppXdRkjiyRVb0Mo3mTzfUnpp5qA8xJFnUGlzk
2MQ/sZIlTiWazC05q8EW3GH8MSQjNvrpgiRtzB9QhldnfjWbCFQ5b6JXaMqF3fOalvrOwT13lxgB
8voc+xaj4z4FJIserLSEA4c/Ji3H/pnEUYYCYaZaZJdneLc9k7GV7WefFOZJy2vcb3iYxI+wvAYJ
NsyB8RAYNZZ5I2emIZHAbqy8Fi8NIZ/LGW42NR0Y/lm87gMizs0CzUn4GHW43oV89YCRL+qNn87I
S5avxWvSurfxZNyY4XTX6MFTMZDjmM0d9S5x1AS5FsEZsFdHp8p+WENhNNHNPjsC97YsDWgleSLi
H4NbfKAf2LkTx+VGr1bAjVkqg2OE7bNjVte2Vj9rGndq8ZKvXqcJCyoeGL499dYkZvwpTdzlJvaI
0CE9huztUbyi3vp9BD7ekiDzpK9rhr2G9qSbjG7xL1ZE+dnlryX+1wT7eU8ICDQclpPXvse1uena
57QwH9qk5qU1eTkwQLE2ehgjEG1DSkyCg3roebum0tBK2UwZq9fOlzVZZ5dzQVJZQZNpQ5RDvwHn
im+tfljDrc1WY8M+rdw4HSepa1p6o6+c00Ta1Gas81e0B1xBEeM8kqzRQWuaYdvCXP5erPFFRi9m
S75sSmunfW69+HW0hue2aJ9zZF+UWpWJlqZlUvYYJz7OZxBk4p950qyH43uq1d5TgSclwW4+qUvL
EGxbcijOYU3zVkQO921kkMA6eZqXjMGlBZdBlqPVIDzr02inKPW9cMH5g97dWR6EP3ANy3bmbGl7
zeZTGBI95BlRUiyZ4UuXOjMuVryhZMgzNTazcW15lZbQ7XGMMwuHkr3peNOd0fMs8USZ732LSTCd
jGzfokC8sMsoAHJhaBM+0xG+VZjaeZS0/i5vtZdljuJ7dtHmNmX+Ph9MJvzMqZ7dpLR5bXzXuLZJ
TyJ2fjU/kUOIT8qoLe3V6C3MtFaG2LaPNb1CHe/wSWPQzun8IOtGj3QW6QsnsYzM9IX10OKJuVnn
YdyKMEF3EyZp9xUr7fgugxy4d1rnhci/bGcbRbebgg6/t9jSn2fbdq66uakPYaPXf6PZmc/8Mlxu
tNz2sfBL49cu0rJPpKy8GA3kSeIhxPND9lZAulm1PXYp5p69IoZFdVYB6Vi46kS8LGNOIlQZRfme
ZMAOssHkHwTu8zyl+es8szyLyakmdf7SYsH2Z763Htvn47JI3fqwTK25L4mvQtsq1kXkHVeFKDYK
37m1VsZh6fEa1EwYFn39nVk4AI5Gr9F1me6csU++VSUz+HGOAMO41bu6fNTK9DXK6/CyjmJj01f4
UzLFizUlf8pHLGhS14t2Yj6eV1xisir5OdTmfW0NN23lfbfj/O/Sy64wd4k360qV0M3kfFZlERxS
OjvbNuGFM5niDkMSLRQdubtxEmAeoiGWq7nRs2ssfNiohH67q3Qv3PDSXRBq95iCNB4wlBt2/f+j
7ryWI0fOPf8qegH0wptboAqgN02y3Q2iLTyQ8ObRzu2+2P5ASUcssMRajiI2zmoiJkbT3ZMEkPnl
Z/5mMqY7ZJ5Srx3b6aIUhHUyyi82zkQ7IDcti3Ie86xevuHvSYkY/0BhkBPWJH9ExO9W6vXQrgnG
c7qActwX5gs/6pS3iaCutjfsoTqRKW5QTGtezDBco8cD7Rdg5prHvczTCkq9ElX4fW4Tq0xLehxZ
iaCZ/hmTBmX6xEo8Vcax/e3E39wgH4Cuo9SBVJ4MhIrUfJsg4o3Q9q2Cy55lDbdxYu26Lr7Q9OE+
zHJYYwrg2KhMZLxy8h35yLXZSZ8Uq/6CBhaS2iXQMJ37fNE1UjZmBHJT78sehnqzPERjhvoUhZsX
t+152Mk/DbuTXC2UPlPtPiBPcQklUfjINF7EUvSktP2vVM3PFESt3DUPHfLwj2jQxYiL5MKMatK0
fJhuDKnLLoqZswyHTIOkZ56Pa+4+Jhyadc8h0HUDdUlg8zhL+yInQrZddjvbwsR3OOHeNHSNrDF3
OJJju3ijjcdjITLkpMSi7WE9vo/Uvb5lgLe0jKixDcgeG0BAJdCCbBNb2gG1kvZDXpCkKeb5YkV/
EHwjM2uzP29/WOvVjmJJsFNQyIGyAibalB5qD7y7DnNpV65vio+jn4O4gfMaO6uf9/K1t61zvAgx
a8n1YAjtmzWdVBcCeuEMKvNYCgBl4c5dcyZ5JAVavzJN38dZy37A5cp2BTFkKG06gMMOjcvmvFLz
PwCJv2iCTAeA9j3U4/uJYTpq85nAb0eQBXHtq8grMEjU76EUkgiSbkoLmUNBEt4C73YT+sD7NicG
xIPckbVRtDzndEMjHA/ll0e75YhI3E9ZhgabMvK129K4YQhKRDXrL1OqtI+Vo2oJpmhpuXMi7uQF
Ef2Lv9+M1FzRyMUw4rqzRzsDvz2nbRxm44LAWnAXY5Q8uXiMIM4x5O2OUuVHb47Zbk23tKT+kjEv
25M8hxcR4qLfnj/fu1pu/0k37aBJ9+96d/8DW24GnYn/9c+O1quOm1e19OBouAGs/HsHb23TrX/m
H/02W/2ApzV6QBAuLKSPNMLdP/pttvVBJsYCreNM0L/9V7dN+cAfwMxAASYEZ2ZF4/+j22Z80LFI
s1dKPoA4IEvvabZtCRice5UeoAG0nX4fDb7NiZSKpZfxjc78saKrxJGkcIA+11xIHYNWtGhmALpx
rt40BJK9BOwY9qpOwCzS6keG9v+JRvardowF0JB4tEYHLj5yksNLZ4kcnAYhSu3nyVYe49bWzhsT
SdhYEeNd2Q9MzszEuapUI/fqWQ4/l6ol35dJs5xoP5nKtgGFzQJNPF6NjbownIhNn8Ksami+Nekh
BuC9u9gFKrHTgO7GHCmXBLhfMQQNb2qaKULgd1aCaaraSxvI677HauVqQeD1zgjrEu8KTfsCVt0I
augu/pIoq3sHMnxx1+U7ZBud6w7RRB/UkQz6Rf5YG91PKhnwzEz2rnRE9a7DpohvqnaWL+jDdl6r
aSgsVE3S3LX9JH204qq8UQvLuHR60bkhghCpm+MW8EfDjTkosj68ZLZRXq93gVf1tLnGrg1GeYGt
juJJMGr6z6ILc2+osm/8INqZhJLZrwEPAW9CY94TrQ7lwIo+6vTIJifSP+XoQ/iJVkzfMwX5ySm+
yXO7Q35e+2lJ2VczlW/GWDyNA26caGmjrlsm1wzu8y/wgBt0KJX4HgUZJu0TL9hpFeOqkSPKHqWe
92PbtNdLbSw7nMknn4y5fSrHEti4U7bn6Drjt5Ur2rkzL8TmSUf7pFRFRn9Hu3VwX/9pd0OyN9DZ
7t05/VnUMHTc2Zbk27CXxvtRoTHs4hodLy7mwb/LJYrcscCQzMXHl6smMVqEAoBI6N+ZRCf5BQTr
K0mJk/CsQbs5G5crcA1n7SDJnjR8Eob8xUR60EXiB90b8KGuZBY/yP4vkC7+wx37rarjbo/Qauw6
aSefRfh3UoIB8Ezl1jybe7vcoaHx07HDdOcoRu061Xgu5ml2wct31whKdkFvJMIdZqoNA9lgOXXi
J5Uml5fpnbRLlxw8/EJuU2k/Uif020lBxQopw13SSbU7amr+aDmJSf1RX8VQN88kMf9Ki8jcIzih
u5AwmgApAtlrzPi3koozvF2/ZO2ioM0ZdmdUBLBUcaQ9CzPjAXRD7+p5jfGqDAvesgsvH61bbeHG
BeNv1+dyJ0P0nsTHsG+YXCJk5GlVI98haThPyO6Ejh+BxbyLwmg+m5feeVJQWDoH3mBfLYKGHOO/
MLkIIUPeVmY23SVaV9JrBtp3CejVvCvzcrgqu7FZd3IDnJ/pl2F4vSqkfIffyJJ5TjvGlxXRZJeA
XNqVpYhyqJrzd5SssnupNgMJZVdyfygq1nUbVZqyH5F0Dy9NB5LzbTWYI658lNcm1zbja7qk40y/
ZNJlDXqWoMi8lytjWs4obefKtwxUOgPw/3mK+nR2O4b+ZETZl3KpzsEHPuLmgLr7wEC3C/vQm1dQ
JCYrLR045BwnIxbkuqPxcU6Xzosw0EXYQqVylACbA6VUv+eghb8T8LK7xohzVORxtTkfZKp+2BOz
8a3QQ+m3HFv9vYMO1SMyE+U18txd74ahVf+SKlTMACLWvoS9moti5eA2INyuu1UoFs0unBnGNkSQ
QK7OwzABZ5l3S0DPs+g9Y0Ib0nbS5fNccLCQeGuf5sR0AttBalZpxzPKHOtP1nF97GRlbL9W5VA/
xGWLTiZ6I+bl2AhcTRfUF26cdIiDAZPhDKCxGHaJgUh0KWMZPCGp4SEK2J01ajPK0NOn7GPJDiOm
sV3visnoPsVYX+TuslqFgROR0nMw/GH2acGWxH5MUdWxgwnAToeLaWw04jcWZFPolnOqhDeJruOl
goY8S3epCaNFw1ZeLYVxLUr6gAXDaPOTVcnK49p0RClcBzYXlne2MTaNi9UQVgqZrnyZ1WWf1CAe
wcs2/c8xV3qk5SwNMyXUyUfqapcSdggq4QiNGysdd+lkjPuUCsfD604/14QFwKTskXKkX1X5tRNO
F32oLSSCVa88oglYhG49tHPrSiBXZuoe5CbAQ37TptApvWa2F+JEGV7VmZU/2TZWdDB5e1VDEzVN
f86W8ZA0jmkhIMz0ooRxcseWme6sLnausGOIxQolkhpScKE8OtCZH3F/nO4cOzfOx7CF5j4QMGT8
KShus/6BPvV4ZqCO+xBhUfJA/XDHeR8xIA2xSYEbjVYxaOHryLCifdJKyh6huNGjUZCfJUVf8BHL
6LtR9fhFNAMbfFiKjzDnhp1Wa5hhp5C9rpxUOxejhlu3hkP8Y7PUGsbzitZ7SAUq3UMiMWnvlDny
0QxIV+v5zswIfXYjw3vWxbUFceCzIA5NrtlX6fXAK/ZQwUMeusQS87Huigi/7j4JP/JPdTA2ceEh
VOFcjZjr3FOrrHBLoHeeMzYmWM8YaGPeSQ1WmXVp76NaLLdI/QJaR2EwUGjA5XsTq7qPEiM4FRXp
J5rSwFaNuSIMDFP3WMzW1YQmpM8mlClRbFpBy4DOR66EnJdhrAZPGvv+cW7S7C6iYr0vB3olyM7K
QYEh71WhCOlTK7DjldCSlUIdvfYmNC6UcRnRgcrqr/lCjwSgm/YVlePRk/vUOavARBIc4vKxbdL6
KyKy5nVcyOJutvPhJkWoyDfhtAeEZYd3yrmLaJv6M9fGOnfVqL10fnZ3VvrrMkw1olaSfgEPlX3s
Y3JCxPybPfiL8HLJ7O4Bmfc89UwASUBlEP49j1GYnjEN7kfPia0W50IUir46dD2uwrF+lMtUfE/0
nn04WXjal739HWARV52UVvHdkJGk7kK9rf0Jm/SzGaO1JxPkycJvVc17ralBGyz5XHxGuFJBGiUv
jAsjlqQd5P3QWyAhcfebHR0aGJ2cJnuImwujZUK901qtXf2Po13WmfvaajJfl9Lwrll02x+F0XrM
bcp7R87FNdWt+ivOwBzuns8g8Dc2S1yaq7gJhRvQ4OUs5bpCeblPd3Y0y+hv17mn1cq0w14hv5gY
en19DhBRkvRXmN2FX5ecQQQMhPBGKPAbyeBkTlqYlck5/kAxpjiSVu3R3ZBNNx10ObpYRq3Xr+Uq
Vx+brrB3LWoYjzk4miRxebOTs3NSOpsPYZ13v5JhIBSY5kiYsbvpjq5im6ATPtPUc9LY0s8GyeSs
PaOkCrthw09dOAE5D8nqTCww756v5VpFn9Yd2tr5g+ySc+VUdvurbGWnB5GOBNkjiGferTJWMu7D
DTbqOyTdhtDFWCgsvQWg1uQXUTTfNW1n74StjF9wobY9eYjCu7gwEQzs1+Te0DrxVauW9jp0lKHz
9Fqf7p7/JZkGGzI1NP5uhgLVYGkcxVfY+82A9rZBiSylBg9Q6TPxzanJFuJJmD9jg0mCianP+ZSj
tODpZqGf26jtRvtxUqY7WTLFVzubxZd2RPsGvXyGvTulM/klcxBf52WQ7xhcRIGYahZPUPz0ur52
FFrj3EMPSN2Pl02FqPhelwlMVPT8W5vB352TNu3fX38EOP1WN+q/lyr/zwrz/4E1t0nd9+9r7o+/
xf/+rx85NfffdlWRlPxDeVB+r3/8n3AX+4MGHEKHYkRBbUPn+u/y21I/0GIE1QLrB39bfsO/CnDn
A5LUaMBqNtU5SBR+6V9wF92C5Ex1SJeS+bDyngqcYElF+4JfBt6FFpyzEqcVUFzqczf0RZuVTFVN
0VIb90ZHJXqZ9o08+xU7j7EeYfQRvUH0BG29HaNgCdt08FurA97So2N82SoyTqCMv6LqAkzdzG90
5CHolamjruvj5DtN70jboRep/RLQdpAx1/sF0U+h909lappMcMYwJcHvIinFCxci47k+IT0O47qx
n5JSQZxcRoJ89oYOfJublLZOvLPSuqBhP0stI7zWXq3TUTCEEjOuTiy9FZI0pzoHpq3gLXpYB2o3
GdbSnxQz7YSn9HaRuEoxSbHXLK0l9iE42t9Oj9m3QCJwemxgYBRn0IG1aSdQEh9u0Efoo104tKL2
JLyqf2AAHv5KQQRRh8Sdqu8GdeweWkAc5nWptLTlMrnqr0eOXX+Rdos6uzNqVphyU4bjSl3C7vfb
EVsFt2B6WgCF79TG78AeFjcgszrqhYKRlzvLfd3sFWsaHFdDHOduMJaI9K5b0u/KVGbM9Ez+pNfo
5dTuQctViqcxsFW9Ea2zcVdNXR9/i7tSvpVCU15nbXbVeohaFsPNOPf6GLTJ2HxuwV62dPjKThn2
UmLXzllN0fWoYjape0PiFFdaEqOJioBrcR1ag/x9tOz0lqrH+pGVEcPTEGaVzOS7H5krRam+thrm
9DbXne6TqB3sEDRB3onXs6aaOzhW2g8GgnQ1W1D+T5FjjHg9WyHazYrZ9ImPAVWluKm0rPCIqlUH
rxGqWCjcasO6R/sRk/Z2WAYjWFB80y50PY7xps1GTAgqyMVktYbSfpTI6WqfcB9eC0Y56k4XjfXb
zsWS3+joLnzsUMq2r1J9UM0z0WtrZ1QnY/ecKcyKnV1MeeTnoWUVTNlVczwH9d7U3qDOKrggzgXy
gd2ELXbOfJ8rAvXGBEh87ei+XM+xtOsLI892aMPmYYCzl37NFUAbP+pwNvMaCXgj1YKsFn6WzFAl
Y4xMPrYKVZSLDOH4UykAtboUgbbuRnIcr2WnU39NVbyYQNJMIcLNXSyEa6mNbSCrNiznvd6ChqVB
K1u7xsQCaNcp5ZqbT2Xt7OA5Vg/huDAkrEspouaIKgApc44wwVfqmdDeK+acMrqdMulz1za0Jlp0
HD8hFDaOdI0s45M9jvJnZ0AT2q0yFZFgJcJvh2OF04qSIDCCXFD900GJj+lFKmMHU6bJXLP/hx8W
FMs7aZrw6piHma6EAhfqT1NUDM7nTE2Z1yKK8TB2xW8sS5o+mMxlnpj6YGHmDo6dBkqi6DsCaEPh
n08GXYg4an92g0wTaMwX+0pEzswsLa05NlacTI+YFBo3MAkhBsyo0inAaYzCh3OppYxjZ6vet5WI
zoucp+X27VQ05LqpR6daZFK9Q5lEVDvVYFTrSwqDUQ9WnB65SJQ7kED0vMH/pV/a1eQmR8FBHhTh
SeT6JtvIMQccGJKJ0aBZjNqlGhnyri5k+SeOVP33soFmvIdXBk/L1nNdJ2Fcepp6iZU+6WlatpSH
hvJgsAnFDRSXpNzLkdF/lk0AVW7UgQb3GhXrOLziNENgKszWdUcdDh3/QXhEbsInwJcxiqIfURiT
v0HDoStCoSYRNzOn8KLJlGvXRjsx8pFBVCvf7rUsDV5clkdggq8am9xoK+kUFVuo3ejaHPZY8Z/G
Ttjoxn1IGb4P1dABZFAsu7dXUTbKAVxsQLLBoNNQhL1sbr0k1AZ/2nZqxv0E+5d8Fs9B06MlZO36
fknhFkLCMekrfYPKZlzCsbb7nQ7Z1H/751if5vB+BRetmQD+Ma9WbXP9MV/cr3Gr1WNtavXerArl
wu7T4ash0vapZmj/8+2l1o7w4VJQbOGqQ92i+sUU5nCpsiRfxdFIgPnEZgGw+2SgHKZArnUdCCTK
VVPnDr1sGIKI88v85bUpHgj75x/jXfngv8U0H0xhbgfgwn3z+2/X30X7Ny68X987AMf/H+CgV9Ty
v08Qvf7HQT64/u5/5IOW/oF9aaK6xa5jOr2ORP45jtE/4E+hwg0BPwxQSuH7/gP+rGofcHZQGQko
TDAZvjAo+Wc+6HzgwtGRNIPLbTKlfU86uD2aYFCZeaxaG6SDUOM385iq7rqs7egXta09+42mRDBb
1FNHc3sk1lUcsLUaf5Phg5MSvzwSqK9ZYkSyL5AEsK6prjJ8F+J0h0uJ8/e9yC46Duc+tdRmypym
DrefUgwBP9FPo1McxD3R8Y2aTD4xz94ePh6KURYHTwYyzLxmsxL9p1xnPtoHVSVFO6UypKtiGKnl
Mu5l2oyOCIpWbn0QB+3X0Wk0dtB/77D/i6j6vP5aGNA1Bdq6/XSK2oROTvMmMHvVdLHmAHkVatWJ
qHrkfaJKtOqQrJJpsrMZSsFlbpUwq/uAPpB0uaR1chGBUXKbbjZP4DCO7EXUpCz2oYF2hLyNZgoa
TtIil33QgvMMLA11/zB2NPfdr81kyAZcHY0tgzvpcC+WWr8aHIZdgD+XQ5raWQ+qY5bvf5ZVyIaq
jYtPRsfmcJXeGpMkF3oXCNjml3M1hfcz7acTq2zxDWwBvovFnbe+Lw7y4Srgae2xGtUOe+6yOV+9
UdE4lu3zvMutiwjNIK+3YmdXIA99YuUj3wq6gWEiUyDr1JCbleVUsoqu7BgQ9aiMS5Uu9iMoxf3b
3+r15kOPRCV0aqu4F6Jth8+HEV6V1HDrgzJUKoCptXSlTIkJOmlpbt+/FLJw4I5UnROtbpbCbm8G
3jWJoFYK62JRe+u8qMzmpraM8vz9S0F2gbwJfwnFps2768oh1pciEWxxcpOyJZ2tJDX1QaVL7/5M
TPNfLMW19DLwavU0612Rs1TXameVnhmXKHCceqDXm+Fwlc0lAiGvF7gAVnSMKQYceiNIGkfZ2V94
bYpsoJSGLJSlbyJRUqRzgRgUz0LmfmbEDPgcEMI7moDJiaB39IH+tdQ2Eg1h3IXAFiskKCz7nBnI
EpiJ+vs/ep7tpWj2Wi2qxakCkTI5irFwc+NRUnZtO3QnYt76mV/mifSJAXWgDSbTldKdLTdIRtt1
DmW7CtLWaIKoK4yzRO4KP7GLn0TD/MSXOvr6aGcRF0xd0w3tcNfFkbSknW1VQW6hei91cellmOC+
+yNBodEp90igoCBu+1j1IFllUYBcz+LuU4+U6V44+ui/8yPhO0fyBpDGXlt6K5bm5QGC0aomoPby
AF3nAbB73P3S4q72Q9HQaXh7rVev7XktlLfgVuJZvcU/clvhSWyzlhjM6TtQr8HFnySpTiyzVeaB
IEMdRq8RKI5qajisbJ7JUOwiLrs8kOFK3+AxmFyVczvuxwy9saUp+1sFNum1pI31VZ1n6m1G+fEZ
GXosaAH4Qt2BBHNt9QBY6dukl9wA7UOpzeLy7ffxateuPycvnYtGA8r8zOt5UUiFKrIrSZfkQR/1
zrcGJ48bnCLqAEqABbJ4eHf+ASvLpH7npazQpG2A0dVkKNvIygNVkT7N8qjtctma3rtrV+oXvEVW
gmJGO/fw5WcwoYxMrvMgC/OGTkQ97ENj6E+8uufr6uDEswzrAGiC8aSSwBwuk9c9Jk69lAUtn+m7
QHtz3jHVKVU8Q2xMP0FFD54YG9mDnjN90UBEBrVhyo9EctWN1VY82EqkYiRZW1eFxouASjKMGTJG
7UKfiE7BKCoFXggyOvdvf/fX52BFiQJv0cHlrg3xw59d1eYF/0c9C7J8BojZw/dppNk+cbJf5U7g
veg4woNT0QGmMjtchQaYjKprnwVhI8Kvs8BZtsI205/Be102Q9MwKZx/W0vcPbz9eM+50eG3YWXq
dU46SGf68IcrM3/HpNnsUrwakLl0pynVHoxlNr5Xopmx5u2BIYNA0Kb7OZUz8HBirjPgUPhQXQnb
4diFsKW+ZZNdf4tikx5ZZrQyTqlv/5yvjx+1BfkdjRuTAnQl4L4Mfb1RKOMUJbi4I+KyG/P0m7ES
LsqumFeAWX9iuWPfA+YlEGxQiOAM113x4rTnTlQ5jbykAcgxzStKo9sba+nhmV0SBmYm9G99lpkB
Y8Ty6e0nPbbh2AikYuTqKMlu7yu1SWdEi9JgCs1q38Wd6ak6++/tVZ6P9ua7U3Ygi0a2jufnc1x+
8YQl6jLg2PM0QIC9Kd1cVmbXHIrpY9tO+gUUYu1inpX4aUEHzKuWCM8RxOAZMpTddI62t/Pea1rj
AKw1nbHGimec6Ms3nlSLolTCTBi8yhmbH8REwwjnxHc98nK1VUoeBXCD6/pZ7frFUzf0cBecY5Og
j6UJG71C4NkGmeftl3tqlc0nhPo8Y7jEKuNsFfuM+xzjwUw6ETOOHV1OLgxrZmiYReub0BRiW2j3
M7D/eShu7VLWHqCuNQXu9kadw0qq+9YT9Yw7iAC+9YjxCuicSq1inCZM+TxxTOBVNhLEv1QO1R8x
WYm9e/+bQNucvhIBFBq4eniOOvS+lSi04wDww3xWLPZyp+daun97lfVBt3vZVIDyI168luybVSCO
MOtJliRIsmK8MLDjcCWnj/dk7sOJT7umI9ulnFUVE+2HNThslorHHCqZ3cXwc8c/U2rdtvS1wcVY
T0KEfmqrP95+tFeQYJnuAC0VWNq0cREgWPfaix0b28qwrNobgdTVWVD0yRy5SRihEkUJf6soy4hL
ptldTtiuYMYToQJXafEdn9L4/PaP8votc3I4OM+WkKSgm1tcUSsZrHQSkxHmy6Npp8outifMBRFU
OxEMXkf7w6W2SeGidXE6sJRKWu1bTpGdGQosMfAj0ZXZ1/p/uN56Hbx4yYqOtGYN2C9g1Jv5ZiW0
X0kG+USX4fKacBZOHN1X3TqCkLrmdqa9yqvTNT1YD5ZX0zmo4AcYHCpnNerPuQufCIG1cB6Uawkp
IW+0BKK2YWd/zdNQ+fP2tzy2rXjFOpKfJJkm84HDnyCGjle3Cvs4qtX6vhn76hNMV6ZzWOdiIpbE
gIGKPMhnPbtwojrc93YMUlEM720/8CYYbQIyeO5PmZs6Op4qy4nyJg6mUaGPx7Hz+qFvmL7l8olY
dGz/0v9iMLE2Smm4HT5yOA2NEqFiGzQN07plTjI3Qx8NWomYT0SJY/sXsWAEBjTOCw3Ew6W6Kp3s
HiVovExjyFvxNKJcbIAqxXjNneM8PbGfXl84K4cB7QsHO4vX8qbZ0EhOnWhRkC1xdVk2g/JHtsry
RFfqdexjFXIGuswqj/Ys/P3ilNRTKrq2lqNArsLhM9A21e0jTfFVa4i9ibpsBzfsVMv36KOxQ0kO
Vg1ocxMKInqNpJolvveaLB4WJvv3saKNJwLAkXRopfrJXMU6tiTa83l58Wx4cUDilFJAJrle3GNb
PP+MCAsXM3ZpN+pYWxftjEIgwlmC/lhaekNpgbFaRaUsLNJO7B9lDQCH1ww/DmmdyvmklbrNP+Ma
zgTqcLxqzaluMzK4T2W8QJhdWkABaaZ9lG2grK4xa/XvKlW0PRZPOqbFaXot1Cg618osPnX3HfsU
jPco1RWTGmUdK72MkgWIZgncaRRA+dJ+y3I5eIU5jPmph1+LnVcPjw6P4ZAM0hzYrDOP2tya6NoG
PfvhR6UKZ499jrh0isW4FL1ZnaMEH587UQvxtBDifpnm6VSm+GqAy8WrUezbqI8jykC/5fBp2QtO
H1qS5OM9vnwpx0b30qqEzhrnrVf3nU0L2Ml2gGDSG8ig8C4Tp/rydpg+8sZpOUCQojGCH8O2cB4s
QpbQbckvZAu4vi0bIJyy5sTmPxKtGOARWqFhPWtpHT7peuxisxwlP1q6T1I3tddJXPhlbUzEL+fh
7Uc6thjHC/kleb0Cnc151hKhLdnQSf6UZr1PSWrtySeMOyMv7Uuifvbx7fWOvUKivg7DTIfmpW2u
2hgoqIGBIg+nOcsOqvvoSQkqYX9hFSanhr6+Q9oEh6+wL0cSp76RfKuHdI0pL7lgOJ1q1xwJwGjQ
U/6a/A9gwaZLwJAjXpqaVYbGSO+i2QY73a5nX45aD5f5FYPZJicebf3RN6fxYNHNOYjyuUEEm+oF
CJl+3Ymxu6y72QmGttJ/WNCTzlpA90GI/7X/7pdqcHeSaQP9A0CyyQ2yUqKfk0SS70SxHsgDUX8Z
xBK8vcqRtIDNiLkRT7kiQtZffxH5k8wEooB0h49sXQ6hbYlQU3FwWcX23nt7qSN7kXuMDi58Y2uN
7YdLDWGDrmcM3BwElf1kj/Vy2YhuPJFSrYP67RcjrcSKjWYbpeF2pAPwXW6WJgfV3miTP5lVjERh
mOKem0zyT00ZS39J5eSXmdo5HqnGEP2s9H61z5SzwDKzAffuLIJZp0kRhGMLyL8gEHoA3cR1XBoA
7Pt+vHr73TzLc232mQ0ZFAUKOBZUcpuXI1PUIFSbOL6BBMaNjh5LGCx4+CCdYcOaKM5SqUd0hG7m
/DHJFx2UtRwnPzOpyj4i+wqGerbUxO0UxGEQUVc14Zp6pcE/HCNwyG//tEc2zZo6r90o2v3MMg6/
ZJ05yNoqve1LQ6nsHeEAI0MJZm81TXbiOjyx1HbsiG50hFLxZPt2m0y3XBPoK6jTeF1PS3jiG5xa
anPU52GEI1V1GDxkdvtYZo18ZjE7uarj/r1ibdyuYFcZpkJLWidBm7Dc41iLN71s+70Mum6H0Urc
e5nWOB9DuzD3b3+tI+fOJmldZdQAJ5jbro9Ex2fAO8v2O6NbPCm2F6zJrVNJ2/FVAEWb651NY/1w
T+QsP6cNe4LOPSDgspVQTwKC//azHMtLeJh/LbPZepkNUW7Kayx0hrr+VE81Y2/MTa8UIf9Ju0j5
rmEcR08gMWC/mEXv4jmQvT8yw4BZfdIInHhdrZf8i5iJxq0S6jJOIFIDL1g2tNkF1XjKJOPoC7XI
FZgRgYI1Ni90WZxMSTLBzgdrGfD/4I6WRXT29gs9vgr9VpOuMv33zaZHj2zGzKS0fZrkf2JsuXyl
rIcTI5CjJ4tCe52AUKjpm5u7p4lDvcl2T+pev4ljKf+E9L8RtAin7N5+nlNLbZ6naiCxRLB9/Drr
ikuFLDvATGDx0gn4+/uXAhK2Xp6UTpytw22gmgN4UQklHPwPqrO5S9sL5EsSRIw76y8c4dUIiNEx
mSpCgYdLtQzd6G1yhCtZNsngKuzCkVE6EWuPJFg2MxgLFr62an1uolIIUTMrh5TPNA7GRT0nyUUO
Wu0MtUkNCQwbMaMyFp/ffotHFyXDB9aEHiBAncNHG3pFwvTetFDcGcV+nYDtnVAfL6uug2GXSR2j
Bi05EerX/+j2toX0CGoPKUKLdQ8XFY1jDfbMrhdpZt7gO6f5qi2JvZH3FtxBLX9/xHAYj5PK0d3X
sK06XG/IDCjNoED9rsJnp08QrTYqPATe/SrpgyNGD3oQcMH2LOuaIs/ywCoK5tD7MZLtXUlNsVME
OgR42NZPtdOfuqCP9Q6Y19B5RlWGDsx2b6ZVIfAx4AOSMKw8Vklt79UoKSvf7EvQ7DkxEvPp8i5q
heljncxEbUSR4RJjQvVcIm858RqOhADAZKsB24oqQ3Hy8GVrcq/Ps6pZvlOFya6Ye1zU5LD2YfX8
le9qQDCig6dpqFOoh0vpgDSbTLUtX6DWdD+MRgxJdrBPpLRHYjR9O3Jzxh0KKfR6hF7cN6ZUjXJL
API7iz0KQRBOf9/GJ67Wo6uAX1ubhLQkt0PYCOx8GqasIiw6vqnVf1/g5wZvb9Fji6AphWQ0TX2d
idfho2SwVkReKJaftOmy1+YcdVd8K/7Co9Co5y+gCtTQmxdmO4uaIGlo+Vh0NR5Qetsd7bg/8VmO
7TPQKPDK8Oha59aHz6IpUo5UQguLqJ3ts1GKlItQiot7yGbN7u3XdmwpakDAQev0jiN+uNSCvLc2
zrHlN1Zp7szITPaoCvd+Gcv6iS90bCn8iJE8YeSssBEOl8piZbCWKbJ8EAsC7lhXnAnFKnaRhFDo
2091rA3PGIlsjqknOJtto1hRUnDWwDx8pTHOEwx0XLVCGTGKv1hSB7Ujsp5KdAy8uoRVOrbqt7Gr
f7z9Mxx9XFAmbBTMzZg4Hz5uiCF1hqK8SfTqS79CSs0rMr3cNzUmxG8vtaamm0tnzYEQ3YZwiNDN
5qYzJrvLCnk2/Vao0mVUGepORGrsVajDXhuJiuzWWNZ7JLmHe7tuo79wB3G/IuxG+U2KvskhIqfL
JI6eiTFIrruWXqLIT6w8EXxff9PVJ4/Yu16r6LipmwS9kpwS+a3a9KUKXs5YIpzgIptu/cLGTb00
FmhDog3NfVOl1RNqnYOflH17p6cL8lZvv/BXwYYfhaAJVAb0EsO79ddfxM2lVtQpm3rT72y5uEQb
PL8wB/nz24uor3YQ3TVVxyUaWWXaDdvB4CgmSRvAtftYm/Xzfql7BbmVZuViyUM/+XapzL9CLEaS
i1qWlIluwhjfzM4iLBdvFbR/Rz2BIt6NVTEFuBk5QzAYbfmnQorEcJ3J4lZtQjFcyn1eZyiEKQgM
To0qP8GmR0p5gHWtu/CThhLOvJydCHNrsHy5bXWmKmsHlveInjlQoMO3GM3OKOx6GALLrqvrlmrB
K0sb451pXOQzMZBWyKkq/X77tW7f6vOqNIlWnSuAdluYpEA1pVBX8Qyzqdt9muXRzoRdhsxse8pt
cY3TmwckCnEZ0dWnDNoOtWFchIbNXQcWBOHHQVfju2XRLW+K/g9nZ9IcJxKu6z90iWAetlBVSLIs
S7Yst70hPEICyTz/+vPgexcuqq4InUX3wh3trExy+IZ30JXHpDJVJHZN93u3uNkObWG7tFRFiZn+
an+vd88W/YeebGLpxTKADzDnP9Rlfy1qVR1kE6Pea7vxzbS00/e3LezfMak8EyKuAzub85k40Hn1
gc8JY04/LLhv+yrCGQHwunnnft9G2VTgkHAH1MjlygVvbIay3FSJDUQywohn9JRrTK0vVc4/iEcU
kgpvZznXv+/fD7mORymfrWqubVV1Xe5/zrsuylkOQ1+HU2G0IaLHy+0Qp0iA9CKbjloypj4tdBsZ
gMZ+R4sddYXX13Z74fz9ASSC6KrRI6REdv4Dai/N3cjO6xAJbSfzLR44X6oTZOfXx7ncN7weNCZc
oo+1g72JPNxeI9PQIbV4Ls4fAcJEw8/JHlbKQYlwhKv1xkGCIw1fH3Z7JtfpsV1BMFMsoKyxmZ4Z
4ZFq05IJESD8lrtuCh24fl40Z4+jdGUdKRdBuKJERnVs+yGNysUcTJvLcCKkvpU1dj5zrMw3b56O
BSCasivPP6nL5kGExK3aiNSij22r45cRHdBbYu/ioBZKtpeTXM4IWhkiwswHGgXotvOdsWhZ40UQ
esNEkYhcO63mU4zJD6/P6PLAgdlD1Z+Mg/jigk+jlrMqKCLIsI6RIEEoxwxoroWjqcVBq2BF8fpw
1yZF5kPFj7yPWH6zH6a0qeCdiyJUVt4woCFY2tm0BwW+MikSV/xFPBRDwJdvP5OWpYtMrDLs7ewL
suqYNWbmTduhBzUq+rCzhFfmxEc2Me5eoWUQus4/FF4vjkVkVobNtIqTduV8Gj31rbDaNcEyVrTr
Kj1BxX/9Ff/cVIh0WYNWa2VYV7l5j3DU9GKUar3zfS7PK6NQEViVJAlO1M3Lnc/F3OSdCdVgUSN8
ujrK9NpghpM02p0b6dqy0WQEgEYmBKt4MyHsLussQ906HKqmh9ZcoR2e9ssbQ9h12djdAFh0EmKo
xefLplDItpD/h6YxjlqAEkEH4UDZa7xd23DIewC2JUzGDXRzu3pYEztF5RXhmNXuf8mMBUg/ezbi
+XhKNk4d7QRY19buLy+NV4P6/BaLmveaxBRgKRBKp2vlOqhiSBS5djbDlVHYCGA72NOUEf+Gsf9s
OfS5R70YcwT8wRYhxZ2D27dLZ2eUK1uOhhCECbADPMbe5gsZCBQ12GeVYTIO8oYkQx4Xlg3Aafdm
MxN2A4mjQ9kF9CPVhM2dWuWdkErKK0GFtvPd1AWkbHyhV/sDuYQ/eKO9S/riUzl77yrR7LSFr60m
TweIXQZfCZnnO3HEuXekuFCGXh/PGA4joZ84OOm9fsFeW00qYbCRSY6xT91csDrXYhuZJaOULYDg
jgs2bfMn4aJ49PpIl6ETxX8snsiXEGmGgHw+H2+pbQUyRBkCQ0/Qj+8t322NPozyNkWfPcaTD3zH
DbDP+GOdm+3OU3xtOenp0+2ApLlKB5wPD6XXqRBjK0MHI1oUOXTrRDO021nOKwebDgRPMFhcNKi3
7xWBhlStAZZS0lntY7oogLzFYtZkMpkh/SJTh50RLwM1l5YkLKJV/Jrk3zifV6bJQhm4h8O8net3
5Idkf3Fpvm80THrRouh1H4BB3ezcxhddsvVoYKxOzM22IXnabE9rittCiRKusGmhOdUL5TMOydkd
Al/mz6k08dLqE+OxE0VzpxMpviATs9cQvDJ3C5QczwHBIv3H9Wv8c+EIU45aj05gqHWecpdOaf7e
VKl5txbyRGWqD+9BBLwVY8DEweitrwP+6lzfmzsBwnvXjBURUANy7GbOkPPHrbt7+3a1iPFXchJH
hfdoMzVua9eSugzVeo6flqTqDgqVhePrZ3J9Z87TGVT4aaSue3X9jpv0KXGcAqHgUYbYUYgPGFXp
H+CrIhTbdvi1V3Au0zpRkG1CGOn1ka/cO6gwk1uwgciLt1jRTvZ6irCeDLGKrn2MI0w/M5A3XXR1
3MnZLrB+6xej4Oxw+uGbEAydryV/CnhorGSo2PZPrSruLaV73wnvkObNo94NN/aINhz8oNsatZ1M
SY+1Ed80Vfnl9TlfuYIoSxMzU4gE27Atf+sFDsIdjxYs6oYbUBb4dWTZ8vadAweY4uqaSQF/3tyz
Bt5OlDKWPKyxiCNaNqwT/hp7WN8rFx2LScaxYpwpgG/WVJ2aehX0yUOzLxe/KHLlVgFzluDa5juu
8tZ+OJ9wZdGxU4kuCGI2EboRTVrfob4bigY9/bwumq/mMC4Pr3+gK/fJmkHBWuHFRSxq80ZIJ159
QLMstLxs+pZMentEma/xyyn17vJ60O7SIdb2iKAXSuDr5JiZC26Cc0i0cb4/k8VbRcaMNASPWo6+
0md5KKHr3Di53YVpGiOlI2f9adEkooHaQr9ZafLT2Jo0ai03D2IsHEKkwJ2dEOSi8cYv4ymj4bum
3Wuf4/yXzUrOi50QXJVGOaDSFTloOyP2BG7n3jXTB/R7xUlX4w9OIu/TYnxAB1tHQHH69fqHuXJy
AHxQJCS6JGreAq7SpjAHq4acptiddte3Xn2a537YuQ2vjgLqlr4ee4C39Hy21Bmn3iqUNDTrsQUO
bTd3UWf9fH0qVy4+2IzrpwYKvSrFnA/SFrlbmbOdhhFQu8OUJAsa0hCkeq/fGenKEaWfw0amRcnh
2SKujQns7ZLOaYjWXxbEgvutdfAw94n8ly9LnO0lgxeFebYLXCkN/MUKJ2SW27mNWT4IKG8unsN3
ljEVOLPHikDlK7bCypvygzKJ5tDmrudP85y8Q9EaaS5b/D//1v+vLsy1T4lkzkomRmCRStn5L1kj
pUmLJCJi6tCs3l1KoICs3MHrX/uWlOXd1VwBkM62EeE6SZwnpZpCu0VRq5dDjcsiZlmzWag7V9Pl
hP5WbykbeH/rj5sLUJ0TE9k8KUMIWMqtGU0/2tFUb3f25po7nccDjLIa/fIq09neTqioI8PDAlWG
VYG8RzDOlahxFwQWeIRkFrVBMZZddMwSDE78cahapHYpDX5Y4fQAZJGbw6O3yYegBTaOnbVCN+yQ
mFPzpLYZyoNZUlY/rNKJf2UJfGKA/jLq3i12288Hj1jVDiRY+19TZ4jnERXF27mU8xGfpOZDlo4N
Lm8adu4nOhqFDEdnXmLIUdgwITS/GC9q145l2FozhqjcZagUa8a32gBtghyBIY+VXavfRTTmv5XZ
VOeD042TEbiNh9Rjrcwa3uZ9dGMq1oKPV1XKxR8yB+imbuKIZxaNI3YunCtBNOtN3sVVsOJwt1XW
WcVhqdMN6OFptXwZGs/+WqeWEuCI1DxVMtHea4g48n43+h1a0dFBc7O3dmMJY/kNFA3B7RFJbxMI
8s9cn1OLJ8fGoW1CLNufKqv1O9PZy1WubeJ1Y9HNYsD/q1X6T7zejygtt0gdh3ptJ8dyjvCMc/8X
mZ5HFZmmOcoGMMD0TUaEELqFAGKTh0kWGTeWHIeH1YNk5+xfmwvBJJzaVY6JDv35DYNQOUu6jDC4
qvJZHSBTRFjy7YSulxcMqjH/DLKZSqLPIslmBskESo1t6mZhJWwszZVsj+F0dSiySNpFlHYvyIdF
vPSl0wx5OMQqeoN2HZ0i0Kp+P83dzqwuHyZmBVTnb0GXDsUmqliA6syqnfOBmqq4a6sOQ4cEf80g
75sq8fNi2mO8XAZ2jMibTjVnzae24WMaNcJrkIcPrbo13juU/ANrHpHNdDGDWpVZTkNqvL1QxaCr
7i/VSrAu27Auy1DfVnH7DO1BjHforAuasaLiEUZB9PWL+8pmhF3ChieZoz28pdK40zgsReFl4Szk
+D6Xuv09qx20c98+DCJFELgYB8bY5hFyWgk4sDEYxtLHB70t269dEcudV+jKx+JEEUWQXMCb3GKR
yCqI/+GRhGmZxwEOGNptjUXHFMCp1t6Pg7APQ4OC/+tzuzoq1sErRgRU/zb2hxLZ23M9Z2EMNe1U
m0YdaN2UPthRpp7K2Exf7MWzwtcHvfbdmCPdH7SeqWluapl4OulrVSoLu0obboTX4cTgiLeqk3HD
a/SgqJiCCeFR39wiLKWptWWXheNSx/dTFaGzXlpDuXMjrsd2EzycDbNO9p/bHXV625xQ3gutzk1v
beJcx586+RNRmezkYS0c5qkHy2GWiXtndJG5szuvfEGDlxSRHAI/AD9rseOf8dsCG42kjtJwKczu
YUDhK5jMuA6modcPQ2s2t4qU8cvrX/BKikQLkcIp5SCkxAjoz0cV6DqnVV0jZGENoj7y0HgPAvFh
UuHW+DO6bvNzaFTnHWHVgBVQOt1gHKCHNhTH96rMop0ddeUapwMIMgalYKLxLexfcnfqk1KlIbz2
MYBwmR+LWUOJNjGSnXN6ZfMaq3UVsCZKDUTZ5zOXbjTr+URSRlTR+WlS4wqd9nsx0rUJOWtxyiQg
JZFZ//s/X9UUaqNG0C7DKEugcy8IuBYqhlWGNe61Aa9OaO3WEv+SvGxTM+xYIq22GCqpvW+x7RZ3
qkj22F7XdimoCNjEvIEAtTaHsZ8SGC+unoaGi1ZzOtXTsUL4/95MZiVIYtu+Be+5l5ldmxklYiIu
avC0oTfBShrJsvdYNpQFotFHKH78iNVY/fn1s3DlXacXyCP7t0KKAPD5p0LXLDJ1ScLpWGL8kMVx
81ikEeImfeF12BEZ1s6Nc21aOIijf0G8RxFzswNxoK5wOmoonGilG1qK2Z7wMt+TJbwWpZNJomzG
0gHF3VYfckWVA65xaejlw3inJuN0O0pN3BtVj4tKDF+bQCa/BU4uvmMzSb0tkfievb64V84BS4vA
GvJYlEG2Kmtt2gJ1XmLuGXcxXzwFAe1aRbWiiYY9LsWVZeWwWXRrmLTJVj3/jv3Yj5MrZxEWpVp8
94TJ7sTk+fD6hK6NQjRG58yA8I7rz/koKU5OBTbMKMUo2rdagso0amQKXh/k2qqB81g5STwM1Co3
gyC9GGdFghFQFisBZT1EupE996VudDvzuToU8Z7trBD8CzKNXMbCbionCbVE+VrHU3QQo/6IJXb0
v9gJ1LPJ01m0tdJyPidev2qYseMKS8eOg3Ju1aMxCQTWozeTQogc4O38Lb3RDL8QYzGRW0FVQUcA
x6yp/zXgV00ldo+vf6QrgQPKU5RbHZruK3b1fEJpYw1SB+8X0gREMwLqRCRODrbU7ZFvOh3HGeu7
IAL9suAsDsODZFyxdghEF5cXuQ+Vj7WtsxJit3J8K360i1vOFwqa5QcxpG0wgNz1iRSdA35d0VvL
9Ot4IO3X0upKwNpcyV6Hw5wWFWk4YDpw8tSx912zi3f2/8UhI4AkKEFUdUWPUzo9X1rTRlKXhFuE
mjf+rJV+OKgYvu8EXn/pfWeR3zrKKqKwFumBHm0iL5oBlJBFLUKFWgIeA6IFEKKgdZcjj/7RFV6G
on0aHXSzUUIn1XqBRYAu3zs6GoNx22Yy8LShPy1t3Pp5jeRrY4zTEcPd+ZRb+Cw1IrGCpO4XJXCM
en5UMIXbCeQuju86B28twxDFoX68WSmJrGSjd6wUVh9te6jrwiRKdu1c+BMB7c5loa9Lcr5k8JQ5
UPTDHTrGW0qLKXDdBO+OLIuuI/AQz3V6dCNKpHcqtZPornVWxG3eTPAKoqn+1Sxz/IBjY4lszYwn
hhtp7h2M7eJXYhtKWM76JP02tsr3onCGhyQz42PfR+J9uYwOkNa+8AeUA4PCWMxbfI7dsBjU5kaO
pnFbR8p3INV7ZPrLvccU0XWASwnvilv+fO8JTS00YBEoOZW59TBnLYbjZiV2ztFfytF2JRHFphnt
AKyFMHk+jJ0asZanfRJGusDhadFPaqV/xFkV1Lv30vb6O9OJHpHhwypPmieyYlyh88GPiiZIivlx
KobnaKCzMaoj9qhjc6rz3sBsSwSlMe2UPi7XZK1IrcQUAkxQh5uTAvXbU0w6jSezGDBGLEpT1jio
9MrO/rq8zRhnTQBAj6wuCetu/ydqjjP0MlAvcE8yWoxPeEwUP0rK/pJGfS4/LlRxdwa8NrGV00Fn
EygY/5wPmLXO1PQ8DafIG5RbLyXvMqYkf2vAB2huhTqsxLq1dbzZUpYnoCTS7IDf0Iy3Zt+Jwyqz
97+ZC0ARAvS1GrAlhNtGiU2EZC5pNyfvY7Ue/UpmYid9urxwCLIAE69p42rNtH7Cfz5R4uo4wY7Q
Qrq6qg82lg2DW/4uQKfsTOfKXlijOdB5KJxRrtwckA4/jjJp8dsrMEd7N9Y5KbjhkHsM1vi5nu29
c399PN6aFXwI/HvzsgnT6mRNlHWSUHu+jT0qm7ZEAapDdRP3Z816eT18uLL1VhYeaFTebQjomzO1
ZNgZIepln1y9099FiZUeqRlNp9dHufq5CIUAicJcQzf8/HPB3PfQLltnZQAdSgCk3LTGPCEQZO+x
6a8tIG8RF+cKcwOrdD6UMbvoDhoL/Baqv3fLUhsfhol+x3JvNWm1sw0vV2/VDkQDiM46l+gWloUR
cYlNsTBOmMvYftI0fKhRMY5vXb21DUdLlWIoj93f5/CfzV5iFz8xjH7Cc+rHYmdaYFGnPTXwTXbq
eNfmA/rBJDomKQQif754XT3k3Ai6fmo8JQclb/UHGefRmy8i5gPylZ40n4nn7XyU2YjVMY4NnTZ0
mvoi67XPSqv1z29eNcDIwNOpDeI6scWseehPJmU06qdqRvsQIRpxSitL/dTic7Uz1JVl4+1cGbbg
DzRs584ntJgoIZfupBN317ftYFrveol14+vzuToIHweEv0ZMsN1rUx2p6BMziJ0XM9V+x70To7LX
Zbosya1RBzua0GOFVWyrqsWQI/AqpXZa3KJ5bpIOTAqXfZc8KSaB/aMWjS22cmqVQVKLigpXbYjV
8S2WkLjioqG5cqxsa9i7GC+nTxT0FxsImnMlH5yvsRrLbhQQK05mbGe/cxCX9P/VeqdTfHl7UDZX
qWSv3Ffa/puiiCdn2eZWobLI9Ndcd0ZjPs7vsditAkvmzc7JvjocXE4606uQ+VZGG14WNBcZqycO
zHJbVKZ+EjbCTPEgE39S5Z4o68UirgQcAgBiG95PwPrni4j5sIkNnmmdzMHGLc/R8MlazDfDmxgF
jCivMqkZVMPNLVKpC+pzvWud2ln8MofOCZp2NtEO6H4qiiV3cs9rc6JIQSpgG2vZZXP4Jiyr27pR
rdNUmdhEi6g6xp6R79z0F19q3XO8kWTZNBsuAPQ1NEVRKaZ58hI7DiePLoA5LONtWzlgRs1kT4Pz
Qnn+L+vW5fYChbIqSmx2ouhp2/SIpZ7SOqKTWC1DF2Ee0uZNsNQmcADTrKqE0rSOuHu75Lrl1008
vuDEYaUHdOfKKjAGHb9VNxk7DdsrTTF4OOqy8/uxA5GdjxW21a9fUuvVfZZP0DogcQHIDhuE5vzm
lPYpkRT+fuapifPpSwHo4jgXin0wKnhsiCa59xOwgZ1BL++sv6MiMUwFZGWSbh6UfnIX1YnJT0Z7
ar5l3qwcPZQ+3rm5O9wkNd4R+GCWI/ZulVKwBrZ7ohBYPphlGv0YDLt/61XN7+H5XAG+sJfULfI9
RuRhMFNY+l6RmA8zEkK+ms/tW59RRlkNCsC3ruHp9kakXNbhLdMhjdGZ8705VjZVLEd/+/ECYsF7
gC2dhl/cejD+CT4aQxcof2TmacaBI7AG5K97kx329n2DhAIgRY34EKHk81H0Qs0cY3SNE64OZRRI
N58OmgdLym/subkhJTJvqei9ufW7lr5hl8GIceBIbdnlU+bMWm4Qvyk0En3ACLB1O6/ZWcIrhwJ3
O8piK0tgvXjPJzcWZq/WvaqfzFXW29MY54jSmnaIRt5zX3Ap+iATupfX13S9ZjdnEekDdgioJCLq
reqfPecmYpszAYM2xX4/T/lzOk7OUatml5JW1B9LN1KfInf+8/rA68e6HHhtlkD9WCU5z+dbaw6i
5dw9RMV9e+wG2T9kCNPfzr2t7Zy0y+oZBSCEAdYMhjsH6YrzsTJsUKu+n7VTIVRI1k1S5QHyay2z
niolO0SU3H4mZmodgGu7R5rU/dFOndQMzKXsjujJNXdgN5ZDOlfNaebKvcvjBM8XfHx9zFmqExba
4l3NAfGTWZdBL7Sq3SlKX3nC6LkC0OXOoHm/pZt5KHOpfBrt5FmNfaNMWRpE9Ex2ztjVUZAP0Rlh
JZFslqqVpkoBpdNOit18aHBOfeyiVNvZdOtfsvn2vI7rzc8IPAObt79sqWVOaq+dhLJw4Yrhh1dJ
Hamx4XZuSdNf32lXp0Q46NAQpBCwBYUXwkj6qK20U4cBiq92hnObLRhTvT7KX3u47aSorvMYcw1S
yt9MqsATqMmnSj2phVVYAczo5iuGYlQEKYS4P5RMJi9lgi1rMBlouFFKnMb2lA/UKP047VUoka7W
/qmNKar8BrnP34bTLt/HCGdRf3IzYR6hQjQYpDemlQcNEGv84D2efz/HEbpCaNuzv1uywqDSNGb0
zPgXpNvS0AZB/B0ZhY+hc/FNjpH7y6Op91sj/X0eTHf8PHWKMEHsGOZXLBuyyYfdbX0x4xbqAPSX
TvNV2HoAW3UX9FpuxuqEI3Rrf3SzQXUDrEzojMDrLD/lYsy+xk09xYFhStyGB7XEoFer3KlYyTJ5
5/PDZ+v4f9zScRK3LbTTEOWp7dsx+GBfLd3ix86nudhuUNgplCKGBc+MzvD58bdxWBlcPZ9PM5Um
XvmuR1exdFsqJ9Ye2+tys61hxkpFNunbX7yEOIIqo5ZW80mUQxPEvel9SMYk//XWGQEE5rWggkbk
AE/8fEbearsMkks9kWc6R33KK39SRIXV1bSnR3XJ7SAtpvALB2HVTcZI5Hws1eqbrF3q5ZSQ2dUB
SexySw2iIJCQUjS3U5MOCrqHSdof8j62X7BRqX7o5Sjf9aKI+mDOR0q+ZlaUP9+8CqtcFd0kRJs4
epsTN011lZaQsACf1nqAUzEhJKGQr1f1Xjfh8rUi8FgtTQAM8W232l/c5rHXWMlyaiINP1zIyydF
dUcAkMPegl8GAgy1ViN4lld09Sam79VO6dzSmhERjUiitTqqnrTFnAHImrHyiAwZhkLxbKDI9fpy
Xm5dyixo4NH5REED9Nn5h7Y6K08inONP8+gtd1kZ/fGsUd0Lc/7yVs7vSYahu45UMzwTuNPnw1RL
0TWT5rWnqBwz7NG9jkhcmtqSHfGVnr6ZVg0YWi1jo/TtzrNfBuGmmJnXow2UuG6j6JDgDq0dBkvi
zIyEr2L6ojNq3Oi1UUtwK64s/UgkM5nHxJrq58lbyiQYsVxPAVyjMHGDCSIFuFp6U32K8xZmvYWi
8rHIo9m4WcakyoKppXbs84Sh7YL7QRoHIqKK91BJiaXLvOROGkhLj/+r58FVgsodEvfgFZV7D6Yu
Nm/suAYa6zSl51fZqD+rfV/HPk7fCiFVlMbDcbAbmR2jWIonG0i0pH0UY7z9V6L+EPVqrPqGPrmG
j4hK87tqtCg/GNpsV34W6fK/2m7yZ3gH+dPgxvavOuqVTyDs1Az1tkr75NSa9qU3ehdyWVUYMsCR
rC78ui0tG5CzPr43c00H/WxN3oeib8rI9zIntYJ5Lp3p1CZ1jiqzoyzlvUTyiB7xUkLMGYTSx3QQ
XZLLunI98UAuKVW005zhE7tW13wE/NXP9eDmIsgqY8jQ71ik9Bdh4XIuDDRDwtquEgkdTY/SA71N
7aM5NsI4jrneVjcyafoXw0qM7zR2O5RGVgS7aOzhwVYUPNTdmEPzORJV+04ki74ca9Mbk5XhVhph
x2SLwFUz+5C6k3R904rNP14T2RZKPtYMTs5MYgO7s1n7MIzcsH4mRvUFUxmzORFUxd6RndI85aUy
lJgDaPhAaYveUeOxE6/znTlVbtqabqqPOqUS8Wwt89eszWoWzVU4pkmvzNiCVS255eBVHGEhaI3l
pZVUAWbAJeXZePkxxNjak467hJ3jkrX31HgW41S1g/E8DF7eE0qqScdRj0cvsPVJt/EJ65M/hVGa
97o1ike6nwhRKLkrHnMC6o9uXOdEtp5TDIeuduk7qKlW/WyWERum3slHJqS0URlww40oo/fGcFcm
mfUjA9hAe47yJfOR3mIe4zSe/1RNZn3Sx8F2UIbXNfponT2Ph9EhVwnwfKVuioNPws1Uuv1yA1Ko
lUHUxerjYCvQ7G1AB4EuE0ou05hEky9ddwK8k4rqj15a0TfUiuqv2IYXud+S2D211OyNQPfIhuEk
aM371v7gDPF9Laroeaxq5Q85X5sF9dC3RYBwrPN7hPvwNU17XQsbLzfnkz4YUr7LbbPr/FGkzU8I
VlaB0V7iJie9TzLhN+6QPhSAhNPAMWf3e1XXw29BkeiJ1YlgPLB1pkBFu/V36SW9E0CSVwp/xP3z
O9r5/fM8j2oVlgg+86eON3QHQ2pGGfQoUUf+UmXpMxVQkQcqLTrNLxAG+NF6lGuOMz6b1qGfI/ZF
llvRf/xvAmhaP9p+Fo9pEgirdo5gF21SC0txPnbKjOqdlWaub2ht95gbFQJjOIM6bMY2WcXnhcc3
aAsnqXwDRO07b9Sj+jZCTn04cZC8D3ZsuricTTPtfVMrm9hvbZ2+qEC8z/Gp7o3PhHRL4/MJx5Q4
UDPeuaU9fzRkqgZjakAsHtXZvKsXT2PTaok73rX6WMHMJYvrAoRhY+kzwRGzO8du3ymWLZ4iu5uK
Q1bkFoYwg2p+ipJIPtlJ3dp8wlLDi8zutBuLvsVj6dmQlxx6PYSJSO/Ux9bEK0HxugIMXy/uF0Rc
n2tT15aT7VRWfVdgl1cHrRiQCZ5bb/ECMWTJ/Wo/w94wKfOcyko6w2mZurIIhz6tCupxhVvcZFUz
gHwREtjqVLb/5TQi2iChMRq6UWxyz1YFevSyHa17t2+glOd6rT2oALXsYJRp/16rWzTJJMaNIVac
XJ4FjoDiDk/nuMMoJRm10LIHrsoasstzk6X5z0RXxji0hDvFp25ICxHmiG+RzxGfG6GwRo9Yu0q4
kdJYVN8YYKLymhCUQJ/1tE84eGQ01RuF978h/ioA3ypzFqAnr39ZJH6nYdMPjnqDQa2e+BZfMePD
CGhCkycnyzf6yC196Jndf9IVKlILqQq/p3DM5T8stnFpW2SnP7l6lt8aPZgFX4x1OfmGgYLAMXVi
0d5E3MHqQY97R0ERrnQ+xSiY276n1c37hkPn3DlOpahonJt57utpkf/ORd8gNIbK0Vea9s27Ev3Z
CLiY1lCJrRzyiXmp5sfIW5QBO5tCcnU3kTX5TppC/U4Vs+Azo6l9m0+R5ZdkNWFfO2qwxN09zKn2
cRgVSz0tRHCpr2NY1p6sqhpYAhQr8C2LV49N+tr9oymmOPUBrMVfW0uRfWA1Axh+umrpndpb1a+S
KiGJqNVbqZ+aKnE10a9SHfK0IPaN5rnW/LiyS3GYZ0e57yXypNSFrOSrYXb2+2WuRxFyUxrToVJ0
nrFES1mowZR20DW1lt1GdTo9Wn3afpVllJeBUTpi5jK1Mvheo1ZFhwWoSeaX42gNBw5M7h1jOXTf
FzooIZLYs3s3JiK7qRvejkPqEJp+z6zMXo4iG2PtNimU5JujDmZ1MBJLTw+dFmOfNkkt7CZRnlpR
QR8zjazWgmKu5D1rmZJPirItA7EocRXoaO09LDmM2R/mPFEj7rPOfq4ay/ideDYkXbvNR/WYdy6a
9gWT7f1U45X2VbfheuhKu/2QNU39u6t56ULEEAGdGW00k6Ry7ba/47F3eZZUSstFpM5fNGOSv4dF
0wkK6mY2n7NBGX92za8kP2mpXH5hJO1+nfKlII6rKGBPUQfARAcJ4frK4Nj1ge9m0cHF2PKp7t3u
Z9fnw5cSTe7cr6Edv4jJGX6RlRDUVbZWjf6stwR1JiqH+ac1KnlK+llJwiFPkLD0cO8afEgJUEoa
q+vHABGPKQmWaYEmpHpieG4a3flSuVb3X+aKtn9AoqD4CXk5swO31ZzGl5HSPDhTK/5YXaH/pxtm
RUZoRtEfLjbe5lY3KR/hAitjn7+n+NibhfY5U6XzaahnFSyPVFCUB7yQ14eJa045cBpz75bgyZ6O
WalNt/bCdgIIvO6eDKYDaikJpFc37pwn3L+y3J+SKoEAisjXk1rmRnwYla74WkWZ9TuDUkjonA7e
Z8XSEwMVAkv+biNP+VA0c/E+HbXpKAYtm4+F1sjVfEH036Us659z3cEqk1FULc8jpDq2hJiST+Xo
Eao7caY5GC7CdfSHCEFE5pDNcJqLMvvMgmXD3YCyy0tSKiKHk1Eq1cNSN5pyGFRqrAeH+77yKb3x
IKWZsJyw0jRKr+hCxNYhjztdkJ60Mv2gjvZcfm4Fl0bQNoa5HLJJBa3JTdA9IYTeVEHhOXPnS7bq
Q9E06tOcKzbOGOrI9UboVcx+RTFX+lqCx6vv9qk3+5mHcKFPH9GKb3QPWzrs6qZG+PSkq/6YdW78
guGt96ukTQbwz5mSxe+A733KahsXn85WlW8SB5WFADpPPo46r6gvBBW1qTGjxdcTgD7+VMZl6SsR
n5PjWMTFndVpU4LPxWA8SAR+9bC1e/Fn6oqefFrPooOXTtKBpTatGUdqaF2Ay0XVBw2aoMrdiH+W
QFTCTZ5TJx9M7r9ZmV5wIJ6HG89duvkoyf2wc1Ttmp46Hqk8M56uWBRh7b462dEiipsaSsK93nTd
fMiMlIr3knvZKRJ62SKEZ1h/VpdoYtGxcK3bsi+nX2BFnepOmkbc+K3iRJSY9FgGGUyJ/wyj5CRl
ncNDUjb91H7Q8RyWN3HT517QjJbIDtq0TC+F0fXfI1CUcZD1Q9IG+thV34UnmjgAZOn8LNIF29a+
KBbbd3O+XyCw4bZ8U+maL51Kfw+0l3S/52WPXCB0WOpmUlrxPbLxtXJUO1tLj0ZbJRjT8TIb/gSy
PT7kdqrGB2WJB5ZnEau+YJwtMhx0CelCd4ZU4KuCFEloOzlyGuP/UHZmy5HjSNZ+lbK6HvZwX8ym
+yIYEdqVWlKayryhKZfivgAECZJP/3+Qsv8pKcdSU23WJUstQRIEHI7j5xwPJ4DjvOo9fY3vRadv
5jEKH6wI65vUXdtN7gdfu0+QZrT3MRo4s+cBxlopbqK0WEJVnxQ7AMncT+3Sa+5jS7PzAomFFICy
GKwOp1zs+RDErBBkQf/SIJ+FfSrGxnM/NbRGma6tcRziFFOm7qpYc9GfJfVaXLdkFeFuqju/23FW
VZ8wGVI30qHh+m7Z+qBKE4vUNSUOoM/bAnfK0i5UWLk0LpXzXSzWiiS/aup7/KUabzfNXUIL0HEa
9S7EVrqj6JKM+kQxOeKTMqGvRxrnxVxcuJ2XrBfkUfSNiAYnPmvEYEO/63CQTZsqkveNU09/djXx
c6/rVdxpSmK37VRzRKhyzpAXVTY2RBpkFDQkG3pVXFqDJZddvMphphtmW+MBXi6sz6XQvdzhNeQ/
oX0fi30dBsPNstBR5dQiaTipa0qmh362s89rzXvZSxLBOo2VsG+HSZBietruq8M8zZY0QxNNt6Du
fbJX9aTGXbwlwttVncfAKc/NB7JPu5/IeBamHTgQdX/YfoFzUZeEqfNilqonX8mH/44sW5VnNUql
T7GNrcJ+23K57duko/14o1dcHcm31ImawHyxSc5oJarWaPneYs5wPs4BJ9x5o0PYDjEcVkP2INqM
4Ba38w4tf341IlK9iYshvHWtmADviLy1D2ssMnc3h+TagMdVHQGmlEXCtaZ6SJMiToadu2n7azxL
zOTcYVHfREWh7RRJXHbsly3J9mE3dl+n0ZP2/j+8Yu4HmqXpY21OzX3tkmoKa7H/bosMyIQGBgJf
tGE2wqx4jQc55bz23totRzn7V7hlhuy+I7jw30a3ogjGHG7GIbJ7YMPXl6nWyZoHx9ZHG9EoFF+0
TZ29vmek/3Nlg3bEtE1EJEdBlCnz+irE2LHIsXqn39NUXbVV0d7INmnOnSzwjqKPvb/tH8L1XFr4
YNJERcWJ36CFWym8LQhyfdQ+ffwCVmIrZ3Yzb3m0cDjZxZ3wU4FN8y7YSNbb6rYKyZrl3+1xGKAO
8oxAzzM1Kjh8rx9cqpkdPHcV9kKVPtUDXZk6rAz+9kvkKnjiQEbmiZ237gm1i3Im97Q6osREOC2j
kXSA/jC/BkJ/Anvxw6Q0BdneNjSFt+xU4K+m7PMZJ/FMz1dVQ5MYMNfApM9N+utL/YS50rcayigV
IGO+CZb9etjUooZ8m5v2KFQ0prLoyptxKfU75QIDhL+GXJHMwIbC5w7cFReE11fh5v125L3wchqq
NzOpXVh9XbIZWM36hKQMAvd7rPGfBhHnLjs2cjhkQcCkb9ZbM9HNUdkBr6qr6tRpK2sfQXhLceH/
29o7xATMC1IPlgAJzJtBdLcx2LJArUefXjS7kqPJyYYB9zuz4qdX9XwVtBwoMKhYv+3A1FRtpydf
gMsP1nYgX952m9P/bdcucxX+b1qnU0d6S1TK20hHjupWygtLuAtArY6looPjNlo/nJ3/85WFy/iv
/+LfX/thlfTeVW/++a8P83epJvn9t6unYfztOHXfnlTZd/9lPuT//9Hrj/jXVfmVHnz9n+rtb736
I6704072T+rp1T8OdOFV6+30Xa5335H9qOcL5N9785v/1x/+9v35Uz6uw/d//v4VgaMyn5Zz87//
+NHZt3/+7pq2o//518//8cPrp5a/O4zq6Vs//vbQlXz56Q+/P43qn7/jWfaPZ7cWYhwEGkhkzGX9
3fyIutg/IPfiQpAY/SwmH7//1vWcZ//5e+T8A6YZ2xmeCCzt338b+8l834n/QR9sTgcseLztIsT3
/769m5c1+/KOGI4f//6tm9qbvuzU+M/fn3s//s/SNlekoM35CtY5bCro9K+XduOQYjiaw1yMOG1K
cFXxBwvccZjL7TEIpqF+8i0ZjPTCXOHX7ZW7BMUCRyyzv+QdPD8r7THYj86TIlinfQ3OKU510jbj
VUMt2Vp3VIMDLGVqVS09DnlhU3lpDrzjfI+Wfp3ummKJmidYLUP21Ws9EV7T2UIM3g4B58it+EMg
2w+FYyvd7fMmkPUAuBG07aUTrYJbziGSrhdk2131pzXOPX/zl3f6vwzS64qaiXsoZZHz0XzUeBy/
lShGTltORVjE3zPdA+OAj/mNf9r48yijUxRRqtTpBipS/tnYHHOy468v/4Z5xvVZz/hTsHNRf8bV
2339jrbKi0dKYuW3yqlpIZCqHpU9jcA4eYnqKBedS7WHRJv7xc7yoZN0N4iG1tFNHX8LtXeuwqIb
gYR64UnnGn8Kwc9+fZOvExff+NnR254pBKcX64m35PulKC23kJ71LbTkbLv7fIvySNBmwleeMexX
Yfi5DuxMvUOZfPNuzHXpbIouitwB2v/b6w4T1abe8uJv+cqcC3czrWXGPwpsyrHR0lU5lR+6rOC8
sSuK3nXDd4K6oRr+ZflweahBsJipJCEJZw29fjU5jgIE2sL7ZkVNJKA+akqXTywkS0FWpmxzXVpO
71yBlq3TfT3aNpafY1HSyfmdO3m9X/ICkMFAdAeZCNhbyB1f34kKS0pSdZd9BQelLfJJL6h7rQcr
a8dkPVljufBWfv3Of374GGIbOQGUOpNSvdk3iwhwsVpt+c0PNav8uDohHufHgFbqo38o0ZqHn+XE
qOP3Cd86/NzbKw5Kh7ns7eHdlp/e21dhtBisEhaqRzh9m8nmyVYFyaCsL0Upo9Y6XWifzIJoF6Q1
VFZ05W9+Wrbjiv5xMa5BYheUdjHdG6RlTTvLkd190hYtZy4R9NK9a+eyG7/8esxep1JoRRBZcIgw
nsXEcORFr1/TBHdG2mJbvixSSSaBPdU2g2Uv2gus3SK92bof3FqYRUMzEPOlHPL3uha9IWWY24CI
gVyYvgH44BLaXt9GLNxRQb/pv3Des4jhFdFr07t5tdUaXNA+kbhPwzlZP7VgXERUDsDSCU5jq7KA
RURBtDWRfy34q67c8Fn2lxpHrnfCyutZHaBURSNH1xaORMZd8O36qqn1sONYyCXH2iLmba1mHg1j
0E23qxVP/jvalP/tejBiYELzP6qYb6Z0tCwDzlgAJBvN6pkhS16AdNk9KGK/k2OZP/16Ory9HqbO
2DrzfLEHuQwT/dfvgdbBjtPNJT6NVPSt+65mPbn7qG4iD3tuQWuYd8LEm8645s0z6yKUzXDMzVn2
zYa/eNrYmm/elzFzQ6s9VGocmulGbKoculTjr8rbtqJ25mf9iup/3cf1tlr3ehiysxHXLlDvdgN7
v2gL0eGH0+Felql0CmyruaP6S7U+pda2sMe4WHM7mHRsScOn1ji7iffoLm8sDQn9nFoxUMRZiEli
VPevh5ClTq/Kbh4+G89++AeDjWJQ7LJsShJ4Y1tk5k22vmxHzeTzs+k5Pg9OFvOjRSsvFMdJe+9H
yGc/xb/uD7gDk91xGIRAbSLzm/cLgj62GZZ6nwdJWBLAh3UMSuFQ7Lvw8NRjOJJsbrbHtsBtMdpN
hdSigPPm6vAuF1tmncqWtkiP0prG8DouQ5NxLT74d3JST4F5Pf3oAeTt1jkK5rtBVvX2uDVhrWv4
4BDC3bRk9HlBfZcUfNMj098e43ZZeHdeUK18GTc7V/EeUzlvpDoKyuqCvuYlGZt4vnwS03oDgA+f
VT6iJxvjzkurM8mWGoK2flrGsMOlK6Fd+3zve/2mLmkEnNGHuDFK8tTKs3Y5zX2yFSr2XeY/zvbs
MMmiOCdxm0XXk/P9ndVlpgaaBs6RHJJBO39y/oEO1OVOMjSf8WUdKVovrk25a6eBM54rlPizHn59
xbfh3fjdQxUkEYLGadpZvp6Mo7THQree/uRtlACDlBOf2U9cOsGQDYWzCMLPWeVtTELtghTmV5Bo
I+bpr2/DnA9e5SXoIhAxkwngWQj17i0otnnzJKwkbB9b3PeVR0ltCqzvvSgE4b2oIU0eJH2OS7Dn
OCeED/TWyA/Qh1xIK5wvNdUx5ebiosni8H7xZBOvUCyccL5TsWWXqTBywQsmkV3sKtuHTbPzM2I4
i72wmYc9fVFj7yyr4Liw8pGreR/gskaoTL1aest88usnfhvX8I6j5uGap+ZpPQ5Zr0e+BuLvtBij
h3nqbE4FAfU1TgXzZuYtlFvfPy0cvTBtlzrx+JKr56OCFQ5mSntTBenhPqNVOPfripIN4JTSt2dC
pNhG6uyimeHknGzAmay6TLfmkOKg4WZ1Ro5gGf36kd7o5qGcIzYgDyGqmd6SoCGvH0l4HYTYqnMf
EMZ5rC2wHnMDyvIms3Sf1zFqopV7y4rFLHFipQkpFOvYuS2oAOuFswTmW72AYvTUJBWSwVI3ZhzE
qvvwOhMLv1UWnnnENW/D8QghQUIkosEAlqEr+wWP+86jvUnbeTSgYbgWLBVaspFAv340RfU+aqZ+
ffByaHL1jto2U2trtrL/quwYUB+uUC+2x8jFPJ86jAV5TJ4uYdvkSP/a0FH5MfGsST+Q9kuGQ0fU
s7pzD5u96s+utBKmmK+bwUS3ibB5WrqDJqwpUjwuWKrM5l8cWh2Gos19hkKpqLBUSv/XiiVRJC7C
l/RlfEworP/W3s/rDdF6E6TQAJpGrW9zG0dvfriGwvo4t1FPdHg5L1DbWyjZcFQv6Or0zrC/OaWZ
Sz6jrDCZDen17UnWrnpy8mGJPo4THlZPalWKCcXez/j41eD3wSHTVr+Mu7DxVga8mbOOHJCgxyhp
uTTqBnZOnFXHTPkxwYAFOd/Jpue3lpaGNncwdtiofry2XOiOoVyauGOtsIrM68hriOtuij+Sw5dk
rZL5zu7bnjsJaMO4PdahMgf/Xz87PSRex0Qe3mwCBAkaTJAFvT0qkl+PFrzz9WNRrCgvd4qewkOa
aTvDQ9DdfLkeRCHDId5h959UxQ4GQinObbwmIL/g9SqsC5m3ln+VtUXkpUL3S/7VLhv7VGeTH+7r
qOubb37VbPLOsBrlk96cRn/wZ8detn1cdUkwwCzy/HE6Qs+I52spoLXBU23t1rn0bOkk+66TiQNl
Cdgtw9c8FlsFm56qy5LmSz2zGOZN6pXKvBVUfnXE5nnyqbep1c9Te3GAuE8GCI1ORv6W5epMFRGZ
WRpt0IU2cAKm4nC21Gs2weYcqvA4JxGMxqC1ForxYe+Wj5Pf5NkeSorrpCsH/n6FpqjGZJ+Ursap
OmjyU5S0CkKBrbeLDOcy+8SQZylsWmNc2Ieh7lv/YQ3mvLYekt5elo+LWjx1ZY2qs+7YMaLpWyDD
UD5sMPSwoR763inG22TZmvqE4mO1HLeeogSMo7r3aJEZyW0U8Reg4BhPFex/kf8yVVbxPZmU1nZa
o/1zqlOVdSKI9xysgiY8wfKV7s5UHCxc4+dwcMem+F7EVIsZ5QW7ROlfbXinM6U3R1LdvUW7SwX+
0HVoH6OzCaujornsgqUW+QF3efoDXOogy/FVz2hvMQV3Wed64oz6ZoEjBXMl9LBImoGQZQr2X+oE
jY8fCrUvMond95nORwvDK1227DZpnWifADsP5RT80VtTGIxnTA5tZan2SFuc6wldIx+iVi9ewg8N
vb/4ol6+aZXg1bRGSIBJEG32oy++bBNF+fm8wuwqd0+dxbKiKMVAuIbhtXQwbZpd4M9mX7ShLfM4
OYISy3tashVJeFrB+AvyD6se9BDdVJlV6eaIPbPlDmc1TZDi+QOWLgFWLoICLoErkioo6scozzJr
u/D9ZmSkrFUQsuEHM8Wh4XmZjJpLBwsip7mpKl3F2UFXBIL80JcOXXRSQpa5pXW2Gts92HmxlmKP
AryCpdQp2wq6P9zc7bheS4uk5GHKYyHgiEYRI+vGU8kOkjphYT6E+ydl2QmRmJzeL0aePoUa13nh
sSq0GTGvUXh77PqxUJy72siEfGTEeRyl9G7vmQBbR75xYsgd/B6qGPOohQo2hk9UFAsj9hI4SXrX
FI45uzkw88IPDjpdN/hvp1nMOHd+UgHOWZNFcevU6uq48L8LwYFGHGVZkmmlOnbWSKRlXASTxRv0
JzE9qqpD/MB4WcVGH6Vp853lKq4ic8slb3rY7kNmFlfALcgRXzJrMRMslJZ588FKn9UvTdKaoZkx
3ojhT6lYaO5h7kYum/54Hik9T3wBwSz4XrAMfXhfB36WeKmvExC1HXZpeGMdfsyebMPYX0GwsczD
ZWp9HgxI47y/HzluEmyB+Zc3BvWVZ1Mguv8x1NbLr/97kF9+D+jFrbGZGlpuwIF6Nn+pyxBTopOy
81YemjYrC9fKXS8v7XsQjRxGfPDyonr0ykw1oIxJ5medk6zw+xzaIazhh6SdekYJFkbDr7gDoKVM
wY2yOcFYYDVJbw7/nm82EbKeL8nLCPYDK4i49vJMhVtyRktpqBhq53SdYgN32C+v9mV6YD7bMD6h
X/IXB9hi5uGXkDbNKAMcaS5T+EXIN9de2FHxsCGUmtQ5T+qZ4X2ZSNu0wu4/8JDmU5xSjvwd5SqP
2UWjF3PrLwOK3m3jHxAweh+Wrx2AGJzBXIvQo+UGIrQPGBj0rGnUrAZKGjXvt5wjV3xxwrxj+owB
GSsPL2eS3Q8wps3N9e5svvhzHvOlwYiSX2m3wNx/N4V5oR+mJm/yEouamM8thOfk3mk9rlSbLryX
uYJGPlGRIb6YIU+qWXI7S+nVfAg7AOSuXTWUNfv87IgttB/I3Kp43sOuUV2Z2mOecfEAHj5HJtUM
gMUNgAEYGK8JDnPU52Y5T+yvfK9G6YlxfE2yuKzn8G+bpT+l0Z3dtlDY/Qa+AyQZcFhKpxO/Xygx
8oWkMWjogjHx3/UZTaLzjAP2JiiONNdzjQtmQapTcXWnyPv5MeyyhVNAtkLqUHtNoRTUffGES4SJ
6TI2xYemZYttD4vVZcl4FiRsVcsnO1wq4k3e9H1dn/7A5yvVFLI6TkXDeffr6o90MT0dqoLhOPGe
1wxV/oYBGzNdZxsE0LjX6kF4utDhqXp59CXJR4YIvftW80TwvsfgEMIFJsop6Bn8zAHIYjABAM0U
fwGk47HWjIAD153nVWXp8kUywfl9UYItQ9htNoB6jCvqLtkBWaxhe+UNjuQ3QujATOo5mEbm1QvI
sjlBIzPKgkJm7lmeiY3P2F6wTOzP0BidisBHK3+SOTVH37bl7NSlqgGYCC5a4D2eVPkalnGKXbsi
VHphtrLnjTCyGWbOembwJpq+ML7uFNcUN6qmy/lzudIycfikSc8yyGvZKGV5naC0AfXtJ7a7qwh7
+VDd+sBYa3ZYsgoq/DHUQ9CMe6AL4LhdBAgUfvZzFPBix2aY8PI3y994qrDDKTVApJOZ6SZd6TD5
XkayUj3QvldCwJrP9YYwBbrkNmkUNCTToArbIJLwM/EWtNLSw8YIQAc2z5ANWBWI4w98sSnJV8ms
k7bXw+cwWQvhfPGXJmyuw1AMa3b03X5U1p+6dKolO7CjeTB0YHLVgiYEDTzRRyBeXauPdi6qPE8z
RJjFcqcjchvxLZlpw+1+gv0MNHEiIca1SWpR8a4fN39yfQQd7A4Lh33H6ckp4dokkzMxy9sqcdOZ
b1rRvIs0pb5l/+NJXt4l4jkQ9xQay2oe6zncNM1s4l+y5iaakP2bxVuOrfmN7rkcklWu+R5eAxa/
sear+cXMA51oYVN1plhUNtnAUs7JFrNrSIfOcKhYqGZVJq35yY8pS05JJEK0bX70UmAw4dTKU7ms
0ot2jivt+GYqaBrUIz/oKEf465Yl7hlKJrPKkV4bOHAEneULalWihdhs5rdvU9C5Brc0dw74y5/+
uFAgE7Y0wVSx7l9ObF1ZbVEN22uY/Nv6JWDVL0CjwJqZ2WA1woCQowyl72N21AoI/4UIUVxNZTDw
zEpTFp3PSzc3aZzpx2HdRzN8PcDK5wVn9TX7yC4LJrPIB9fUbfcdcm4DF2ebiyolKEaYlYeialiN
x5cBAQc2Qa/Gn4DP9UfHqi4K2llE7zmEvjnQg+UQH5jBLsHNSBzfHOjhyZOc1oN7X/R9yF1Heb6w
GnRPmBWWb1ZQMwO84KFWCnPv75zuXp/tzOVDU4lCyhqgCX+Ls8IL7S0NjfL+R2iswIC5C84BrKRf
X+pN1YvVZFMe4FpAVvw3NNDbX7wqdExD0IxU8t9zxK6Xvk/FkPn+B3pumtmdhIV5qVNZ8YZ73HB4
ZT+C46/v5TXMhx6d+YNKmIfHbY957r6+F4i+LvBtld+j/CeMlYFjktRxhFdDSx1S5/fG+ecL0tsV
4ACPJDhjP7Fy0I/bTtPa2Z1YOjaKvGbHP4tWyKbAms8r+9cP+OyF9D8AunlCsFsa/1J1gUr1k63F
0lQ+Ldma8O5HxNDFZkD7NfTWADcef4xnHLeyTd5O2lvxpMGDmWXuocu4t8bNZz96545ez3TuiKMU
tu3UmuHYANG9ARrXxLYw+PTEXfOyqDR5HWt8meqMuI5MpDTnBH8yhZzEY3MgtbAKcyPV4GGQms6C
k/0xaL0+sHcLoWVNCfWCX2d9ZM51uXqcJ1P9UiAcXsLsrx/ClB3+MqrcP9USnwkDHwVG41v4Ta/b
UsotqE+jzkKjl0Ywsr3PoeT9vjdjfr4UBTw8J3C752AavV2ZLVLTFVV3fvqyc870F2VpLK5o+fLr
p3pTCuLTYWhgyudSSyNtJRC8Xg6drYoMsnbyFc8rso2XWeCGtclspNea04+OZ7j+dutLN9pFsjEt
2hsypzFVXrdED5VGgX//zn29UET+MuCQExgCWpm7z4QBGri8vjPbprwRlcV4IiECF+PBDRbDkphs
3536PzE1o9Ce9mMORJkg/Ng4dO1UkCunvWDTgxqEjXQ9AKBcuj5HePumzYI8p7klW2zQX2dLWTsL
DswulZtPoxAtCbisXJRPh7bBcRWif2+HY7uPZQBidektTu+FN8lLWawOyem9D1nXOmK5qiFkJ1B5
pjksHaCFCgrJKfl6VLZ72hUMTJEf+3xk8WcFOhNttmAS3ZiYGz5Hg5eMvX4eTV20LhGQE5bZTfXs
WuSFePCQbncuzqr3ZCrhFF17uKLxAdZLIBmoMfLe7CF2tnJX0+vboY3hKJOu3Id4xaIs+DdyINh9
EPC+5APPiQgFKs34biI2e2EkZgAaUvQ6dA9D3HPJtiY5n89tQP8yT5ulHTmWAIs3VfPgkT0m3nW4
qsQfzqrQtsyZepwlcOX6cpxJ9Dp6Yl/UUwt6CZARAdbTYQHlPQZa9BrTdrsTUFED9yYRyRDpQy5o
PSk+Bmsyb/QjsoFXuz2plO2G173pixV+LAdA2xwTGR+aw7FA7+UgEnfI3f5cOcGN8XkQLtr97AS0
/ImvQZ/Q9ndJUtXuoero5cWBkrL2omgTXFDjPxj79jDe68XdcI20LQ74c0qG4wRxuvprpi/rZFTj
ZijfuuRQmsSS8mJZ2OMJ6jWlv4R0wFjpNOqTt+K8F3Wt/KMDwLDQurxUrn5ksoKych5exi3hrzrS
LTHEFexHugJ+bNKttVMmdr9MjeY5qeqipubkIxOYOsNulnbYOtTZ8z7iNty6dne6tubkI7Gwj++H
DsfIY1sG0OqLPNf3wVriErWWOjsp/dk7LW0c7uhKNp8CCPR3kQyNdjEorqNSNTbQ6yw/ZkzqUx8f
5nHH6iu+VHQG+CO3IfkvCRJ5pCGeOuHMCDLjdsFFPNif+5rl2OF9dRlqXDIiv0B9LmxLHqsIk4Cq
L6cPW9Uo+8AWqA7xansNMzZsvxbDdO86/nAhcWW/aOdR0Z8aJBeCTH460/JhXyQ6vo2GQlAeH8pv
5SiyfVMM+Y4Wdd0+yBJxjjStPa5ZRzG1GwKfj47XLvWrLjpqPvIM1XjxRS79dAIfI/smErpT1osD
VXdNKpxQK7u/HyBEQ90F6UDw7fX5A02BkbpYXcCJeGo/6tgtD7ar7HPsQopy11uWd+mDdh2lGrvv
YxVlt2BwJTwq5SXfHComHAucwbmb3aoo8b/srIMztupunH3O7YSC/bgu07k3SljyQavjNIuSrIj/
KGcE2mcU8qevSNgq59BPg+K0ULbFupu9IP4eqyBq9xb6t3MER32w9x1V3S6zh5SFkvdFMCoHNWVc
9E92NQ6XC/4tF2PomBmaBaYUmdMGArvj5cpG83oGiGydl1iMuPuY6PfN0Rozm22LjdgQvuMnpOH6
u7CsBWs/Z3tCItG7FOYHaI3bNjJzi2ZoaG2HAGk/bLpezsMpx47BdobyenUiAjEnE9Q2XuOdQwtv
hnO5CHl0B8ytg6ZddgCmj4Fev9pTll37DstnHie1B6Gzy12+tHO0D9AxHPxIdddD4ctP67CQ2thU
ibFcn4wYr06jMg8G2o96/hMF3n7nuaaXO+ftnWu36nZxuvp2LFZVp7VS+QNGGOIPuRhvJLwFlzRz
5IAulfujcBkDXbHw0J6l/hLrm8Qdiybttrl6qtph21EraR+7vhS7YZidW6xO47PBlXGKnjk798vO
f8KyeLmsgM1n0Ht/4qJoOPGREBzspvwyjK2+3KHbSZ6kRU69x9gFNk1QjeIm1GF9JNCHYZqUW3Sq
nL64gT8ERUIX8sHtuwHF9eKcVMMcPkkve9AcNx82gfnniRj8lb7Hbf59ZUBOChVNmGIE9nqvZBJk
O+kLCp91jqC0mOezkJaPJ4J0Du1tNCYPSaeSL94yeB/RCfdf5m3evk9M8P0c9e6VT33+BP8Hd48/
gLonTbN2ge7mS0uO9efNRgruNQjH0g5U9hqPBZ+9bCEi2VWJWYZCSnsKAzxLh5HeATX2Nw9wzjzu
f3bPHbvDbDH0xk/AW+IG6z556qxNct+2crvIx0ocloiQy2myLa8731bncvL1TTdm8qPE3POrV88E
BxfXkGt/bVk8QEMfHLRvF4uM9FmJ8yGeTVPcnWRh6+85ZcL8BD1IzjZLZpdZVsjbzY2LhxiG0yex
xeojG35+ymKLrjbHUlCBQroSJ1lwSaHY8VKFAAV57Np5zHfZHTcEKjc1SPZNjrZXpBAs7KPUlfg0
qMnPOaNu26VM/OkCvk/NIbvtP+belrTEbHxAvKiOTx1KZ0Z47n+I59wD4JbWNytz4cZdroG/lQk9
qBbOBHD+QYbjyzrw5kjh6iJrDKCaZMgutTXkN4AVzbXlr91jo+QTf4MzgSqdx7Elg6mmqLpekgpa
aDA45XnSD+7nycpQ4zaFtq9gzEwPpTvP4qRwG89H5uREF37Wy5h2D22XnNMHa9hTDvVpNEnZeB8n
G/rJalOoA1ov6657i7L5xWqJiLEOba3kpUhm6iUOriT6rPNF+8FDZn8bIYQb0nCRRX8okkHeodGf
2wOVU3qstmWNItySXQBTM8scWjDMtKm5W3HHxTbfpB72PhFL3/RGrt/rvD6vOdoigHciMhdcY6ds
vgJ0oCeGNzn5Rx2hAk97uwkvoRFmzl47pIgXivOsegywPYklcUQOKghJnPIOds7prMLoPHAXu6s+
bt6aufNuXYSdTOcuwc4+i32A9RNBJ3u5L+YxmO4TK68riCx5k8idtLK8qVPLTxajh04QzmPccduv
jrUheuRwltr4LNmXaHwXbD0kcPhVhBGV3sMz2/Y9ANF55WLqHzpRfY5txTJWH5rVCpMNHXDb2Uu7
B+5ojS5zRU/TflCK/idqT6/esMExZRp71kNMlTCdHGz0Dr4zNcUljUyrEBcy0NJ0UwsmNl67Uj+J
pqo+7Uo/6A+5DvRVXYI27qulXE693HfifRjbBWrZsJLOWZ3LgareFEQrFgEUkUPlqmsrSJYobavM
H3eRX3sgWkBfjw66w29zQmriyWF1T/o+c7xDPhfu5KakcIXVp5S4YXTpXVSEd6vl97TyRHe+ohAi
kip+obetcim/EoREHB6wHBx2QS6cJTnUbeRExWFwlz4IrhxrDqcHaqJtdlqJGEnjPH/etiJ/yIvh
c46ZUbXjmNDeaygSB3rEyhObzcMmSISSKlK0XTS0CbuWXjkd50Im6SCGbdhF0EcHI4Bt72XXhHsp
6cozxaVPfJ1pGqfybDtGPS4NppXOFYW62E6dZdRiv7HZ+Deo8Lz7CB6O3JczkAnzgQkDpRJ9ktMP
9e0gujE+jFGUX459199PYlT0xFjyOTsDfM2jndUuyRkNZ8We1uzNsRZZAEfSdg6JKvqLOgusK7de
/At3oPbX5yM14IRj0R4fmvmpm6LpZFtcelfaEZvwHk2PGA+DE/bX0PC0OhukxrVo1JjRiTqvUj8c
5wEvCpT3KQ2Ju+lsDHm4A+08nPuNFpXfMsrHgs4pxbyXLEqN1Ugtr9nl2fzLsG72ZUV+wS1kd+w6
5XHCyxvJ8VA8VmXufAbAWjAJchK8X5L2GA1RdWNVtkznNiz+sLv2oakgVOUc3I4R5kafeu0iDA28
vv/k2Rkuki6N1vHwWKo4LcEYz7PB5aFzG6C4XOaUQ7j3oeJYcj5rp/xaF170uc5y54/a8fQlxibU
+Qfkvh7I6yMYtov/dLIt+L5UtrgKMxT3NQVyJL7+5H/1a3NIX7vW7NqLO37psaoqD01YUk8Ek+3D
M7wKkS2PslwUJZutB3OL/h9157EcO7Js2S/CNWgxBZCCmZRJHqoJjCyS0Frj63vhVA+YIJtprFnb
u/auqKoTGYGQ7tvX7iPJURL2EVsXwki7SIpafg2CoIltOeE32FECuM+J+XMpH9aZE8FYaGep3sqG
yxO+A5klcHzvUqp4HwBs4qcaF4oiPnPw9pVtCWZPoW4Do6kpoCmFpSb/mdPva2nq4tYOR6G40rQh
em07s+B44OW5zlsPUVHuaco5GbBqX4xoM+zK50pzPtRt8RrL1Oc5NdG6zg67ZPinaUbWCouSd1pb
EAx860j+dDaJrQ4fvU6hYL70UR6Fw8RlHvXlu4oS01unRtDs1ZH3G1XHmte4iVcK2kooU6Sz4tRp
902dJE9G0Q1OXCvUIIpCKV62VG7dkqQyLcQ13OGgl0H+2/RcqnbsfhncuDIIIq5yFldPxBBCfqkA
ihGwdZ4FbWMqasWKWmcqHxB2MIkcNUiDCMjn2kf5UFIB7UQxl7RqNT9jO3gkZShzp1Yyb3rMsC+L
r+Rc6muXV4UXs6VZej4VTiW1fjJiHQSORb3SW8Uz7VgCFvCSoL4EdgxFY4goAq4y8AkXWEjrFG3z
2h5U+CdTkNatY3DgaqMbkAYyE7tFZa6OLg4rXhrvR9MjpONQHG1JxXXSEbWiuB75udWuq7Yow0ff
j1VK5XqWCtkIqoSUrLK7ocz1Zu1zV8vO2qAV0o+6rIdOWwXIiNJspZWkrG49USaFsSnQGzWZCxxE
EKPrqC1ivoMK6zqE/9u2hNI75Pd0/z0VLENkHOsoG12rCAbtUauo17v9N+YpFHPcvklgh9wKsuQN
xR7n8TkDTtp9TiewDifjDVAHFXgb5MkT662UwDc9tUUfCIGdmQTgBF62XtSDHKzYjpt7ODRKaZ43
XCiHS2qMoSU5rV+3ZbyZSBLxtTjyojx6VcBddamrJU07ZnulpXuTTVmbLNcO2hEl9W6VRgP1u4KT
EITKbibHjTlyHiB3/JkKjpvrojBB3aB2y90YMc+FjCaKq3thsWOOVsglylQ3YWOk41gQzOwISIYU
5MJc6GF7ZYMaJquiR7iC4VeV5eb5xNXPXHlColOm3nSeVcDbUEtLXeEBrqgb0mfpfWG2yR+IcDVc
hJyiOFttWTsrRBvpm5jF3LIQkQdVvMr12grcrkLuMdiTXJLDm3SY/xFi9Z0V+t01pQPdlnBqeI4n
pOLEst5eRNI44iGupGieOot8aiEkt5E19MZZyRXOsJWsGCEJZX2cbapGRAw4mEWP75LYxW/FhIsl
W6sKZU7nHG3dRpnGQx0KGF35vZCsuIHyQvSiQtM2la42qeul5vAqTICxClvy+1KCZxrG8NjCLPun
AtYMzyLqeBpkkzCzSasIviDXiaretoEWd2++MMwRF27UYAymOPDX1I91nrBOW8lE4yKXVoavmprn
K3UU6y0uscZT0iXYxTqGJ/u5Q0Ax1HihgsW5THH3aF1Z1NrmEQUB6gOkoIjVHKQRuMNlrUSlrkpw
69Ln5Q1cvuQefjGQtxrsXqHm34j1ZCf4NTQw9MsUfSBRK1IUEPLY1q6ZaSCmDKEJqI/FWGUyBl+w
FSRq25kxEzktAbPXibw/c8OzblpBzOkneGNdKobrkY/tqpZnWqsIicK7gAaI4GFU+OdAg+T6mcdl
H9wYUVrNty6Y4FtuMPqugswbvrJFKuNGAXl+yHvFu0Bt6L/5lcTIm/00oPrCOAl24BSCyg/F/g+k
uPa6r5KALlBeR5LVSHN2U2N2PYg16yARPjRAouT9mUTQInR7JCYPvaJS36jFtbrN1ChC5Vdpt6Xn
5+B/M/FRr2rJtgzkfEGVTAjd62m0qcsaL6n1lEMXGHVHsVkCvs+G8mN1Z1jDI/KqswlVpe/18Ch6
K5kVBryGnQKckbwm0UK6EvRoWOPKAPKQGA1lA6HdFAYqPcWfocZ+NtYXSlu0574sdaYLXKYwMEBK
irt+MBrEu01GL0mqG89qFZg+FoqBegVygRtvjQtHZnOnxthajz0LVUdchoHLgR4hYCJccj2lRADs
SS8KfRV36NRcRUzD1QS0jgiFhioN9UVauJ1SfPR1kK1krx6cvtHGJ4PdotvDmakgXZWdeag1qoZp
TtNKHgQhUaBUzi+UxJP3ZpDEBmobb0xtkJTWXhAC+XVMwng3CEV9jeQtcpBSyS8Ul7QZVTCGNQK1
q6PKMXo1HN22HyNM6Cqz8VZtEJoJ+2+lJPtIkkdt3ei9di94QTFcErmKFYIBeTqCXU+lp9BCOAAj
TaoucR6D82P02sijwJIpDsD6REtXqRQFd7E2VL3Ducmtjvu5GyhVac7jpl/1Sk8YWpFz79JMUuWx
RKwAlrNNnhS8tx+rBiRPgG3mwUCYiN7I75jySfUEpVkEsVQPgiNw87ioWqpkauIuz5nfCmdYn3cJ
JnqxcdW0Tb5rtJKSicqIz4kLGFvBE817IsahwTTw9ddCnpTVoIr1oatG+SyuAUXjFmX2821NTFGg
ZIR4jLo2t7USZLo7WQIXpzS0hk2myV1yoIo3dCuCW27FVAfxoGjtiuuLtM/GPEBi10uPATjVR8sD
3lzUrUhJpxavgOZ7H6hzRRd3guaPyXV/I6me9ArwIH4U+Uc0WxgYOJTzj5SumBcDufJN0TWsOrN9
QefbXBetOHq2CYlGYh1M15YvwJ+qJDXdcB5UGc+MWnEBVuyJognnfSlXDxHBDhf7G9LJ1DpPMFyk
/F4wE/U2CgBFOypR/bOiyCQKtRAsxoryz9gS/a9WwPrUsnrlgIrTziWVTDHQIy/aPC0OlVrD+Lpq
8EZml69Nc5b4VCV12X9xh1GK71dB3i6/UkcUKeOmlyl5kF0lF4cmOBPbII2mM/TQYwNRdOi1f7RM
zeNtlJtpowJYr8RGcM1OA1DK5hUjCiHXhswAdEqoiy76NWni2miKY+hUsV6JwxkQfaKYNsROLFTU
rDef9Sxr2FTKIk6GhH1MC0TN5Z5Hut8VRt330YWoSJVQ9XKNR5wEJZJsUIgaXNVQVAZF/i6WAmA7
l9wuerdVXfTAwJG6hH6M6KbwvVmLzRwsSYPA7pzE8qZTzIYnTKgMelXd52bvdRGkUc3k3UflDTTc
yyjKgfi5da+burQSC6Wty9c2njpphEnuF5DpMEnkSgbTEj5Wt/Uo34wsh4j13BNV90Ur2QT+0Bnl
A+Z0EwYjoWcCfgJ3mhn6sBeamgfzHrsgL9GdAQMrgIw/p+eOc9pkDQ3SytTOwksgSUdO5jg3FwKd
NTQ/NN7ivJhLcdJ/dQppbCV8cCEnLXUiUXmcQp5b1CWRZOVcO0zh38wY+CwhIDhnNiLy/vf03xYh
UM56AUXLKjLJtRGoLZqtThwEKhTCiKTgv13+Fbph857PEIN6SWE4Ijfc5Sn/+vFv+f8L54Ca4/+N
c7h/z96n9j2hkONfOsS/CAj+mf9LctCs/5mUhSr4t4sKOvnZg/RfkoNgKP8jo64is8aaQANYwl/6
vygHSfufzuHP9ybZTunFnG4nZTvTHMT/MfEAC/BAmEu3cSX5Fc5hUfeFAzCMCYQZFCho8LGJ5h3P
LDFLWkplRs+9v5rs1H57Du3r0L7y7cvAvrx+3/zZfTy+7U7kt//WVn3Obi9bnef7J0kM7FBPS/Hf
c59L+/4mt+84Te1H/svr+zkBn/m/v29WTw8vl/v7y/OXPx+3f/ZvN7196nfQzE8/Y7GQxZRK4Ym6
BjfP7yXxtQpuPk2G63//pM+wjL/MmZ8amKVBn/opD2oja3M/c/vx/gbzWfv5/vF+//pOvsx+5F/P
YKrtu9erw9nV892Zb58d7Ouzw+Hs/PJwOHcuV+ebw9nmcNjN/2m12632z7eX587uduc83V46t7f7
qxtn97G/vdzduPv9x4nfr81yoB9+/7K6mdcBeVVK0N2L54vHm9324vnqef/4uNnc7S8efXt1fjhf
bXbnq8Ph6nC1vpp/4u7m9mZ/u7rcbU+M5bGM6stMXbri5CF6hpr6Z8bydZ42jOXr6937tW/fkb9g
GA/vdyFjGdoh/xH+qn3YvN+9M7x3wzybH/g7Hwr7+imwP16eLj/enl5uAnv3csPserr+YHbd3H7c
f7zlts//3d983HM3th9vzs+fXt72H7eBffN2Ynz/+uX+NL7z+H+aH2rcyLqm0Sd3feFuL9z539e2
vTpbrzeO7dgrh/9ib92t+/Ng/vWb/KnhufTpU8OFD9cTxKTn0kOm4c3bx/71KqW/ryBv7MMlY5XZ
50+7+5frl8sTX3JeVT+1vTjMml71yUfTaUHflvpDKKIKuw4DXhuEAHLx/ueuLuo8/503FK/rQN9U
aRZmHndVizGkJOsA5rYoL8L+vK2VbWqCLlA/SMKseMY+T8NLCJ4/6w5q96Dyzu3UnTC9jDFJ7zu/
JRkVntAEfrvv4kejUc43ey9Y0vGviiHLigaIcmbz3WvO7ncI7dfX65fz65en68u3W9G+fzu1nJfa
uL+b/edGF0MxEWA09Y5Ga3HOOz4Y5CZiaT+Mt7w7bIoi3czcS80JR7Dj6xIfgKJqPIup35TmI81c
bIKjQDZIaOeETenXriGFUFbNtPfdEYbbPz9/7WVbwOk0qAggrXQkL4BWjoe16kio5dTkuAFFYhd1
PyovndrLhyoK0+v/0BRlwJzPoqwpf20nPi2hHPQp+YHI5AHbTLcabOjIGYUmoRJySv/83Nb8sz8v
mblbGroeJIRU+HJZOO6WAY2qVSvDcNUm166sWvNWVJSfEqp+14rOOtF5rXCxEBebQldVgGm4h7pw
IKeN1xvGJjMmy/25L19m4dwZxH0UvoNgmL0YjztTaISSCWIYFLkPOrFCRXnop8RXnEwzvF1I8T+8
Jq+J3DI2NRedoPVPlGlCZP/8O77tLeLc2eASGoS+6K3RBqVKXbbhRsLEi93qkA7VU+P8shVThPMz
8+hkDM8gMx13ttaCysCTRnFbUh6beIZ9I9wPNr9thYLaGTKJqFpRzL9AqE9zEYR+1we6MbikX0UH
xRtQ/MD6LSoO4qIqySxmXiMGrILFdUmv9TrSOkDSWS9ZOwoPLAJ4SuBKfniKOvLFQW3Z1mLTsHhK
zXzSwR2ryFaC+DCXe5Hu27atdxYZ9SoR0ofc5I3bGY4/FVvmGQkTnTx6u5X0fmskw0obpheIOq6B
yx3ivRksL/0Zot9uBPOwUEc2o0Q0fEUXPxUbLiXqZX4qPDGCfqbyqJgBlTGnxdRfpuzcksqnRkc+
q4oXkwkOdEodF6h3T0n1C+ruxHNBU4wTU3a+8h9tNrTCZOVBQF/wsJt/xafJlHtxSBSF6g2kyXhs
RRBZEzSYyBsnZDtUHZ79PHm/fGuKF3njiOTjeINoYMuOGwQ3iPhYqkZXOq+utav2PruoHq039XIg
oPlQ7aP78Xq6DF6mj/Da2nmryu1PXEkW5AReUoufsOgzmAd4Mz0/Ib9XbsWDcaVe5h/6xt8pN/CZ
+2uztYU/4nU02lgpb5Ur5U49cSNYjvryFyx2xY6YFBmpcnSpyiHSlW0rXyXO2+/y0lj/PODLaTRj
rxQd7qVkAeKSxMWEFSKtEJu66V2pw9NJMqfqtvIJVZ9o5Ztm8HlkkUJcM9jpF2Pq4wAnFcY0Uk6b
nhG77l2MMh6JyFGeXpBcqCRHiHdB8UeR+s3QqHZr/THI8GLWINuCOdmGuSd/8Dj161bDaynYJ1W/
TVWyjWTxc92RRHCzFgmF6MVCCTjWr03/JElPA9ZGXnFGcoe0w5vMBxSFB2NWWOoNEVxyqMAZm4Lq
qWQNHVD+5cHC8BKtobiE+w68s2V4KI+I304e3QWHa70Osa8+52myOjG6i0VKI9ypVEVjP4Yhoy32
4kjS20aW8cZB0yWuu6q7wSdt2P2XRjivqakA2qYv7otUpVa1oNY4JgIIpWyQjAAWDNF/6ArjBaCS
IgOiJYursG5RHG8Ai3XjpFbOsdQcHZVI7IldZt4bP+9q84ABMWOHQe5PPcS8/j7tauC3dSkou95F
FkmmoUdCR+lfQ7R5aje5H5ISHAf5BC15/gpfGjWglbC9sQaMxaLGaitP0oSp0NVmvjOqihyFrITO
lGBqYtcIb21pCmLy/a30+1kI3JpbN5kg7sRLeqxGKWWWxhmjqimx2yC2csdel09snN+scUA6uiqJ
dHJ+yCxGFf0RLj5C58aob9YRJJQdWvPphIfb3zqM5TiqcziM15I2B16PmxESvA3zOu3dCLmKnSWF
5pSj7OPDgjlJ7I2mHcRDuoYoJfO3KNIKdXz9ZA3JVkViy3TqEeEl6V3RG6tQlU4w4P5er5Y/D/Yb
93Nu6DKehcc/z5fbAeg7hcmSUvsyhlRV9qoNUnGFx8m8F8WIe/Qu2068T3lYS359Uw+pNlfbIqhx
hEnO/vl55c4DsvhF1Olq7ETcbvlViy2eAjKwJFLbukbfqtt0JFvIRSFYJ21/avl+15RC+JAtgmCl
vKSkUGsOIrtpWpdwfF04Zp4PN5E6KvlWzL26W/3csfmHH3eMfWiG4EFWp7Bs+W7WCtMvJLVrXUz6
MF705IG65DHeIlch711k2DYp4jYY5AOFDcOJm9GXrkoihGkgS/oMmmZZHX/npvIqsxURl1lpNvlY
eSWcQghMEnmD8KaSTvR1eSXgaJagcSkiABGgf8sDlMI5XUlGsXAxSbhKhOaxUMgGe8b4DDDjVC3U
l61KkgwJ+Jel8v/hQC/uloKQZkNlGngTR7NudhS6C/TK7Zne1N2hNsKO46xPNtQOmieuI1925r8t
z/cfhpddetFyIlhtV9VW7OqjgWeAUJyj4fEdEkDPlVVsszzzT3zHL7sWLXJhp0aQjAqTaHEzCZV6
IK6usy2WlegUo5/YzZQn7s9TdfH59Pm9rnMFYAkCUYJddTxbUipvk8bAJxfLUERkOGAl9UFP9UFx
UH9b5iYPKIA9ceIspiiNAkJmxsxtwolc3u0yrfDJFVWpaxRF/U8Is2STcsJRtj37G/7cwcUwzm1p
lO0TjuBkUzm/jzuI7Z3uKbGUug0K6htkLt4dFLTidx/rbyvSnCiBRaGqBECOW/HwZtOgUqTonhSk
TVIQoe5Xgt+OG/MBzRW3C0OT2DMXSzscSh/pGuOmFW1q4rNWZw+yOBbJuq3K+sRdf/niIeghEgvg
2GSWiXRpMQHHSW5JbkapGwKnM8+MQiUSkvmKFTpmpSXqDdld6upx5CBCvImlDGFO0VfZ01SYeJaV
+OxEq0TKcghuIabGz2mVVK+Iq7Po3aRC8yJPgNutoPujCLTVkKoZd4BbUO+7Sa5N149i6+aXk4Eu
wSUjdqSSTwJWe/yZyt7CW7ugS8pEvjZPEHOm0MNO3De+rCmFDYqXLyhSMI3yl7viiCxpFKrEBeov
o9FWZ7+/nmeM6TQkrJ8lziDtd7dgPhb22pw1hgWzmJ1j0bNGMLtm0rLUJTBXrvrZr0mD7nZimksK
A/TpZPvbDFh1bmr0j3f+YjXFUo8k3/JTt6TQCslf4F/2Jk4GYldOO6k3i9symWTHD0J/jfIxWDWz
JaoklcPGKGt/C3pAevjtN51vzFz9qfViY15WLqdmo4azpYhrkXzfoszt15FQKSd6/mUbYXwJ4nGD
VOajVZ4H5tPNfEAulKYAgjHh08JbE93vdR8Jp7Cv37XCJjKHNFQRSv9ieIGMCZlS4bRYhPK0D1uB
4rcQ/t/vR4x7Acg4boMygZTjvqBk1YSkoPxl7DtgJNReupoB0/4/tEJPCDfRkPY3wvppxJAGUv8g
KQlrWko+KI/uV7VfBqe8ZRYH898ZaTJWfBmiQDwyjzvD6QnfYm4mqXPhRojg6ENuLl2pCZoN0bn4
zAjjUy+K+Q9dLgMOL4IGXPLo2mIEp7DxqY6UKCAyvdaV0Adv1ViAcxVV6d1vh5ENhJsktx56ySw/
7h9V3rWG21rgElPleSRlZUZxWhIX7s/tfO0Sc0FnSXPFVsFNLE6wvh4RXuWEYzM/1h+LnqcADJE6
xF/X0hpZef+5ua+fDUgHdzjeuLMMcNmtRKr0mkOb5vLO2FXsEhoO26OV2QUU3U089vFW5NNuftvs
vI4BJZIRIeQ9e1Z8XsbRmEUKKh3B0cWs7Fe6VAvlRiuFHIFahchLYs+KXJ+6tRPx18WTgGlKw8S8
LQVPDCqRl1GKSuqaQQwEdsre2we5kZ7Fhh9RyTGODiLIciMksXBZSgrez3iqnOj31yOJOI8IkBPX
BUIyy9g72g4ol/CSHUMMw9kiEv36GoeJiGqoVCEsXMhmJ52YUvPUPF4lNDrjNDiZeA9L8xz4tAOY
HfxLleoLCqZNYSW0MWrVKBpOtPJ14tIK44utFCETptRxK1bURDXxOs8Zqm7qzyssQ1S7CRCMuDNl
rz5xEHxpjruXPLNSLNoiibcIJvjUAGmtOTsG95O4adPoHtcDdYuaO/ztBso8mc1SCEuSVqMG7Lhj
Qt22VRV4pgMAIlibE1kZCuv7E8P3ZSHOrZDrYmJygeVwO26Fop4yFzAecDrwQYeZOPhccpl4kkIV
Mo9vjdS7sC/d/bwOv4wirXLC/X2gsiKWo0he0lKqVqZcxhuyXaYnpl1jqXnTV5W//rmpuQNHs5DB
Y6Ez/3i7gauYZ+mnWaiH/E8TlWhOIBvVvWHJQ3ejt4kQUmwbK6J/wbvWUDdN1PgpAEVIu8OJa/vc
wuIX8GoFImTyVIaxsth0MB/gT207DfWoVD/WZmXty8aEDfdzR081s1hucdgpGNVWGlDyrD/0nVpQ
bp/U6Ymt5JtPR2gDZRdRJF5Wy6dOM9VDDhJCcwYeDh9KqikXejBah0E1T1lYfdm1eLMROpa0eV4S
GF0sbR9ga8AGrVH/Vnkov6nwfsYmprnxwpriR4GapRNr7rvOzeE7MgF8dENerO6EQimSi4nmKD23
IqGAnmJTNNvc59RO/PZlSu/YS0CJzU9v0C3HE3MU2ihFUKs5AXU7uzYW8guZChT351nxXY/YegnE
S9z5uEMctxKNkGEEAr9OmotxucJJB6tToCYD4Ai4Sqciul8/GfNcMtFQSNCwafa4uVI1TO+vu16i
V5ATMpDAJiWPaqEeFIxPT3yur5sXrSk86tliZ/TPYoKoaQqR1i9Uh+ycCqVfGf8Axy4PKuEEXIBH
4UEpLPPw2xGlUW1+55saF7NlIDXldd9lo4FRKeiG2umiCR9QQy4SrMMnIfdP9PHrB5yPN3SP87iS
fFxEaAa1QrbB1dCJWr3bA0WpHS8bpCtqs9PV73vGi59wPFOFGNdiOP1YgXAyovBOqdwD3quV6hPO
GVqxLltZ2P7c2Nftin59amz+65/2ZSksYk8F7+z4fdevCzmDmZjhJPtzK9+NHrknLutoUzhz5r/+
qRVuIKM8yh0VYqlhJE7UVMbBDwzzXKnwXP4P42dwGwG6gOKaoN1xY1NI+RxkC9UJ8JpZq8BZVmKo
CufyqE8n+vXNOlPmdCXsb9oiEb5oyhvrSI5oSjLa+iaYFNOdzFjctWEyulWepb8+w+aAHS6JFnB3
ElSLcWxxwFDwQlednPo52O6iv7WoPDqxWX0zJ1jJ2PwpONHydlzsHtTMtLJUJarTT5LknQ+Bb1A8
IQ5i9OuzchZDYBFEG/P5vvhSNf4ZeR/FWCeFanSVRYl8lrZR9Ntwk0YrZNaQvcxMsmVsfAgaCgIN
ugMKf6BMJgs28PHHE7Puu0HjXsGDfs5ucRc7ngpi1dYDuWfqYou6pmDJMKfwjKIb4UQ732y2fBYm
HXvtrBdafJwKvo7fTJEKIqTd4QIsrbUuiUiRI/mq/3KUpPLEfJhn1fHNCU0FS9dCM6Qy3xd7H7j6
ErwMTRZDH6/g0JIhU4W7MBNOAd2+a4ntnJ0CDOyswTwexGBGrFE4h4mfUKjpGrzSKIBFVcHkTNDO
n37elb77ZJ9bm//6p10JWeAU9YOKs5pg5mS+4vAwQr9d/4dWiLzMtzRR5N+PWxErCpZbmIKOlEQy
BfpJvaee8ZcWwjp/8DwfdCLTBNnhJxy3IkWNlsx4YcdIxmTVdL26IzsmnViw3+x3tEKySeOlp0rL
B4Mi+GUjdbQiWfJ4pkoFyKLGn+49eIMXQd1lJ/Sg33whogQz9hP5CeO3mHmZHus9HB16RYHRVYSd
t5ubQ/r7M5DZTaUEY8hxu7RfbnMlCFCvMw8GQz7DVaC2vcyMT6yi7/qCpthC4sez6kvuKhqiaPQ6
5oHVS/VFLQjyWaWHwYkR+2YFUdFFYofB4kq2lOEHVWV4pHMVJ5FAGvliZLabCvJH8CdRE+MUsPK7
+fC5tcX3YT+dajUTFUdofOON87FYAfRGKUytfGjLWd2dGMR5d1tsRbOShagpgWaL+9bxNJdbo8Jp
kiVbmLHgRhQln1Oo5lNp2+crKy6telXiygdBI+obefXzSv5m66WmjXwCU58E5HJ3ivtaMMuI3hpV
b3hrCOYQExSM9GY+rqTVW6IwomULBhjAE9fP7yYPKiGR0iDsl2RjMdBMqKCJKllxJl1LP4ZGHiZ8
x8Jfqnj+7iJcLAgEEhMEd7vYRaizrCjvHfEfgazjkh7sXAxZTllnfduZT60sPqKZWkGsh5Pi8NHa
HYEcbxuamXFiyL5bCVw2UQkhKEcHshiywvMrWJAZWmEB63jYGLWhItstxXckHoj0fj83EO2KKjcN
Lu1LdQtQD0MrfVrTBsVydJ7mnMkwPS78vojcSreuOop0TyQH2Qrnp/DRgmCzJ71lUANGOJMKxeMF
0fDukadYhs6Sl80dtnNlv22gMZwjLYf+IRcaKLdMroUnBQOZC1FPe1QnY2GugEdExjq2uDnYRt6E
Bz9SRhD+qjRQ+ICjJTA2zeyBOvjpbQxRTLH1CF6V0+hURK8JlDYFvFk1uPW4k2q21jQ5REMhAbdn
wjy0C12nXrYVBvmPXGr1U9pEU+hIPsg3hzpk7FyMyUPV3ajQYPiHL+JCnUw3Vgwc4RPTgNKg+pSl
2niLNN068PLxLsVx4owCdGKluebnOzESjXdLsKSzDGZWs4HiE51r4eiTy1Y8y3eCWouukFWn2YwM
T7aV0Mf+qilF/TVXSazabYtswaaaOz+viwrUSRCWgrEeK0Mu7SiK/CeKtznnNAhAsCvESNmPujgm
QOFbk6xsBwbGKcYof8AbgvCIHnntHSmX+KntGpCPKS//GVQmSQdMI6h8j0ciGTahxvBRk034mIqs
5yN4maF+8yUhB4fT1/GdBStyPKM413yohCm7QV2v4lUVCupdp+Thw1AnTbhvC93Iqc42usrGgiDf
Jv4UW7YsFenkyF4DeEQsSuFaq6fo0cfEAkB+kJvtCnSbiSwl0oYGAaU0QSBMhf5iAixZbgz4S8Vs
09RPdj/48L/Vqei3mLRUIAYCVYE4qgfh0whd40kRSkGHqznI2pkQm2z5Lcrfd4gv7TnRZgZtrKv8
QtTKobI9cZqJDH2TrpTIMF+wdyMcEfu8MJxmZjTjahOCzW3UpHk1ih76BAAz9YFS9OoFLirAH6/R
n0s0ncY+74qgt1vqe69jue1lO7X0TrJFs6kPvif0viOrHugIuYZ3uAIy60k2ULkpco2xS81VVxfK
mRZOAXdMYtSoSEWFwB1Vy2PlKDEWc7B7UuA9Q3Jt9V3+hrOC9YApQzQ4E2KDvV9U6bNUqPUDGjLh
T1hK6j9E/QzD9qbcjBydaG65MoxOPAtClRiTHnbquFJb6A8gGVplcLKgE68aa+p1p+Y9dmc2IxXN
eWY113UXFnjSM0n0NTCNmqRMoCd7hQn0EQgRZUogMmrR1nsv52vFin/b8QK660ZrfBRMsfXhT2H+
YSfj0Bd2oppN7+AdIq/kMdLSNTcvP1rnxJAg6XTB9Jhw4vZr8DH1huudMNc9YTtFEA6GptOr6nSf
Jl2598nXhCtBKdS30ejyyDGkwYi3OgSsVYVFkedUBFFUotbU+OPtVFkHIbCmdieSsH0gXztp66xT
hIsyT3AwyLCjOuPllO0xuC5Cl6tycxMC8FXXtdf4Z/FURpGLCM5snCHB03ZN2fTQnfUyT/v1VE/J
RW102nuC18BBL7NJt00wIbJdMQS1raYNgDtZnpI7oTSDe6GDpS5jEsaiHNPOR0CdNjq2EaH5PElD
eZlGrEdCtqmPYznsd22NO22665QBHFtRC6O1ChWZjUoxBiOyG92rKhg5XRa5WBhmFN4QEGDstE4D
/+iDRgiiabjnENKNTVuPXWsPkpANa0mQtcmW5XTI1oMZR9cQVk3RxfVJu2ulrp7cQhmD2h6aqr2s
pxTSZ6fWWQysx/BVJ44F6Isqi15ycIFALdinpTSDMJtqb1AC/hY2mpnaRhI0T21d19eTUvg3eZYJ
zzKpro9Jj0p2jSEBptjiueMyceJ4JSZ1RX2/6mXvYchVy67yKQmuSpHKLLRP43gbpSlKaPBY/j8F
RlMfBVNrdEEXqB3ASfzE7GF2pYHm2t3LTVvvfE0AlBbVQ3SnlrX+QiStDNegYftLdK/Shzek2ZUQ
WdqwMscxf+lLFjVc0lp5xbyiGLYteZ3CxswveabUvxeRdVvGxh9IbLmhAm1hh+NI+4/iqREgvUnA
ArkEEra2GO8LyEaWx9ClzFqdyr417EpJXHlDxZ8p+YLS2aZg9fFGTsPuJsCU6gaFoPAyilN/OWd9
nvvc6zgjUkW6zzozbRH1he3siDgFyhqmHwqEQBtQ5KhTie4twU5hB7O5/YdgQwNBpWWy6WbW3Yph
pP4TBAonwtDD0LGtRCpffL0b2Rojj5NEk1KZozlLQrZlSChOJ7aa5JCl8e6BK1uZuJ8whciHTdPE
6Y0iNt7spVsrmVsMSRE5cWTF15VaN28d6K2zYWjqf8AeeQmoOD4c843JaxeV3NxxsOmvVgCdg+1b
Gu7Bw0RPRaIX1VrhJMocw+eyKQyV/mwlcQLpC9wFiKxWLbjxKkL3LMWhMjmDIOor1tVENWSVJ+ex
gVmIHRi91Nhj3leMjtHXwF3TOP4TQ8aFg9dAb0OfCLzZFkt2PgeeTHufBIPRO4XHL7W1yYuDtZYM
A5+0mvxy14OchXc0FNnkjgR75PWEY1NggxkEnTbFEq3CxZGDtaoXae+wv2v3nomp5lYXWmDJAmUs
K18IchGauapMlJXmPna+vecrtlLW3bOCJR7sGOi//4e7M1luHMvS9KvQclNVZkVPAhxALirNnINm
yRUa3D18Q4NEOABiJCYSLGuz3vRD9LpXuehdL3sXb1JPUt8lBU9eiiHJHbcyvFJhGRYUlQcXdzj3
jP8fHS/KwEihLVoNIpRup/8pFVQnw8x2BskYnCxeoEO/FgiIoG1mow72CIzai0F+v/IA6UqpUUzG
TRtnjGlJB6sRTkr/0V+G+qfFYgUYaFHOv5D7TT40U3v9uFpC2gOvpp2MyPxBlUr35VQ75t6fXy5C
kEVHgIV4gM2XjnM17biYQLqeu+XR1CvcwZHu9uYtGldj786jWhD4j6QZd7EElsBoggHZfMgzX3+I
AcPNx6mXEIFoLVZ9lI7f+QTWCKZQmvnT8rjnFUv2IYRJNPP43orQy1TQGY9dDL45b7ssMvdRH3gd
YzhYLbzmkVdEYAhCaZm5Y84CZYxzqm1j4N17ZPNOu9G0qV97tk8ueEpv2xxyZw3ETgDg2CAdENp6
51Ezjj5Ss7r2xh5BoGSSZh6HRltTP3ZhTCN3egLyWQ/ymDKK+uBh4iZR4Be2PwGB1cqPYNUBwy1Z
91L7etlvrzojut8geBqS4BvAzUedQ2e8WtICgoWGKjXIu6R+94x0fcqLg4w4P89TYKJdImnLuZOP
3GYeD276caQ1J51lFhqfV4AC3xmegO+hSCHx7HEUJz37lEhqE9LjZrLofciobFufxuFi7Z8ZoU8X
lOfmWBjwJPd1/xwIs6g5yfMImCtA+kvvF6ftFGc25EHZ2G63mq2zAntbP+sGXS+bdRwMzWKoJU3P
B6u92/IneRTkAh44m4MXA2Im/S+Uog2m8HW5LRvs1Lhwzzog6Ja/2ut1PF2dUM60iIGtBppmcEbx
eZBegGyF8YdK6eS3PjYO+L6FU3Z+aWfclZDkUGqeTJDdnh+VwM0P7qFio9Vi2S36g5MlaoI0EmYP
JIJUws1vo9hOgvv+UvdYVYJGnv3JyPsrmGcMt9/6PA8BW21xVnLf5QLt4jbwl93+KWxoxWIYBk4G
uKdNvfzQiwOwfNrcpdqop3uJAJgJAjhmuBC6R67BlXmcBOjqO23Bwl0AdOT0zgw3TYrjeQTt6hjU
QaO41zTAuq7hRgMc7NT2VzHtKEt6RDcYR4ZTWP3pNMyHcxeEtqMFPLwtGhUzp/nR0FPX/7CgtQ7y
6MTOu+txL+5OW2cEjNuDowLUPPdLFlOPGWAX4bpoIwNIVQd8Phscm2UnKCc2UJPdu74Ngyzagwzw
eOFPOwDXFoO4I2jfITYYFnYUfU5zjeNVEDzwjtrwjGDt9brCKUsz1Fo7Xtk8mOVzAR/Km5hUA2O6
0MC+A6vuKm6FBeeHhmMf5qwoKNbn2ZQ4+1diEIQA23AQ6CboPkn/Er7QrLiJ+363fZwlcCBhOaaL
4iO9vYYwAeD6Kz+VWlaE2dAw8mnyIViHFMZALjKPklEIrRhu38CNslkLTjTMtYzSU6L2oN8Lvutg
FEZt/zSCEGp9CrNtF8C5AsB2MBmbi9A/ch3Hm1+A2eoS+FrOjeJag7ItwXbq5L8aBa21H9oJ5SnD
dpK08hmNxd1w0u8WxafVXEdN9wHnWow7/SQA5sxfD24oxdLCSbt04bgkXNFxJovWfBke5wtH0+1h
JwN9dDjodJPW0XqVrIxsqLmrvoDHmy5izLrFujC+TiMIuq5WQF12jwqABO+nq8JdjsCrLMujHHgi
+ybQA6M9zqAJbJ5T+kHLbwvU0gCU0M58RVPOvNDvMhYxPFpiTGrj6XQeth60gd8Bp3thL9sZrfKZ
ER2vBcDyL2Xa15Jh2U2z4BJI26l7iWuLObHC+Qth6HPa+U2Pa7/8sPIAp79jQQL9E0iIIXl2z8GH
gw9ykWjHA5om3FM794Clc9vLdvMoWybx12l3lX7WjPU6GgK5nRunvbJrB2Awg+54UthL+2YwcNJg
aHcokRstWu2lf243F140cmMbVIWc6gsg8SApGEFxiCtFWqupXach5VEwXq3wW+O+u0LlhMtpbwyf
IBRrZXOeD46yhB4WP4s4sqt57sWLUbQqi4dVCdnbNQCx6fTBRV87MIf67f55WpR979PKI6Jx7s5b
ZXjhtFO9e1Uw4jWoqvpyeQlrbxfXE4QzoNowaDv+qOPQrHQSw0SbDdNl3OldO0HXmCc8c9U2MOzW
dvCxmzvN+Mt6vlhZAjWrG56EU55zY9iAroKK52oCii1onRn9ZI3GwgDql/e5044WX0u71fbsExf2
Te261/KDj4S7IwMGntb0uhPDeXHk5iHYcPGcBmJmav7V5iyBOhjN++0jJ1zFCbDLWc5NWHr9c58A
bHY+SFr47n57AKYuYWBIIsEPvOh1ky5nIIWxfrLoOrYzpBJa/5otNfoLiC5wJaRM5CM8t328sNRY
XQMkDw5D1vPhbozAjOuSzops5wh5tHvoTbv7Gf82Wh+v85V/r8Fsu54EZR8IM/hM0+mw0806F+Xc
hgwgKiI9PU5F4z3gacB7H6fQkoE+tjZ0Z5IUnvF1ncyPi1KP4uO8FxcXUa4BrxoPnPwLt3IAPrEG
Md6kJIzSBPVw7p0boZu445wbdzmBEnsx0RZF66GduqF+Es3FAU9aiwSDbW4M3CMKAMsxMO7GHfUX
hBDoGJ/eZI5PsM7pLvVkNAeI/rG31HqzlWGH/qhZrNY3cRaUBNha2uLSSNoGOxVgr09ZMgdT0ujS
hbJYQeYyylzdNRdTkqVHC7dY9Y9xKMP4Kmm24p49FMlMwOR9t5wZRkqb16jtTnvzUbPX9czuOuhe
6IPpcj0arPIBzJuteXFLeGShTaCUSG79PsSo40AHDnK0JAfycd2EmwESD3raxks6OX5N+tAej3pL
mIBgdfHSxVBrx62vgLyWsDlpVA7Afd7K1ieQnZKTbCbz2GLhfGNYlk1oVMA8sL/0u36TqEAnWcKG
MejMP2tuoMcjQ8+4NcHeDr9EqeZBpl40QbzTewVcE+Ea/OiRB6mIdpJ1SeNOyraN+THHQ8xHaRpq
2rBYgZM8ckCeJ48MU+SD0Z5H4I0CbDgZ5CtgvXSXWgoYRD5rSyc3RpQ0gU1atptY5Q7+wj2AEoDv
91MioeM07LBzB6ueewchK6CbGeTdFFmVxVcnJLozKmNvHR9DGdqZJW07dMhMBMsPQE3TStPDLCZ0
CRacNyQSmZ+Xna42a3bnOaChAyO/05Z0OMAn3cawIPRunPh5a7AedXOAFs90f+mE48HSjmZh5hkR
nmrifg4zAkg4O1j8Y/Cv17CZEHQBGT8ZFL+C/6YBxz0cYGh0XNrt+gXNxL5unK/bSTserqb2HETK
tkbgDMWS4f0Gg+jXla4BtNmZkpUckdu3cc7aGXDeXhD0oL1eNtGy2qrfSkgE2H0dBbuEJZo40hKs
NWhreiN3XU5nq3yBIi8AqgtQ5/MmflC3377GCoqbRDynBPWxClNrAeJ1e9iJYPODu5cLm76MhKLg
LNNs79TrLJsgRgbuvAeS8NT92gxyHbLE/rz7eeUNwPmcBvmCw+7ly+Y4jzSiw4tFkThXRTF1vckU
lba8BNsSKOwMzMXlyEtiHYPLi+MLjMSFM3KCog9PeCtdf+q0FxQDGmWSFyMXpYeHmcEiPLbBMuiL
0JJh2fl06YyoYw30EyD4vPZ5J0nAWHDtKDVLKtUINBaQJIyyTuZgTmTtNBt6lLgs6cuGK2bkEGYh
HAP9zG3c8svgCtzOvjcB0939wmb0y1Gfu1Yb9/CIjttA7uenxaKXNSd9ovwAkHKtUwhnazZ8hVEc
2MdL6BjWk6kApD/K046Lr9Mywu7YzlZgp87bi9DhbjMKVFE4IF6Rr5LIwXSNtCsomfUWsPNZ0hnS
UeOvxjkFLeGk2Uxc2IkHGfjRkdeBW6M5hYH5NI+aXSt3syZuu0OUChBI275ZkqG5HQTBGTGoRTxG
PG01C3eaglcySHwNdGKgAcetAg7rSawPihJ01yiZjvVFp5iO+94aetuiW7pfg2LRd0er1brtnEIA
3LV7Y9yUYnWbgKKdjwpR7zhepm3jioovXJMezcVWP5jC0BNjJ57HQWuVHrfXGWCv8L9QXpy19eIm
y432vYCHh8+J6rcLL4m07jBo+vkV+CoEMZpwIVBm0mxNoi4wumNt6XJ8CHndz/VI19kL/davU9r0
3QkU7sSDnDZV/6N0MPf9Y1eDTX60gkWIhMh6Thhci4zuSrC+toCs9KfEdQmVQOI4D1ybyz1qPWpT
t9cfNgnLOKfrZeavjl1SH/2hXoTxh1VICOCS0qtWjquQl+Bu6cXgfA4d+fo8WGKJj/B8W+FJnHUD
e1SGEbrK7qf9+348aHL9xcI5XdMQk9k3ZDWc4DrBzbhyDcz+sdFpEiaaltFj3DRgug+yhf91sFis
77pkM0GODtM2AKELyM1cD37hsbbqCMynrvOZcB4IO16ehCfGtN91udCYZAJKZfphleewS6DzMYpa
K8c7TzJ/MQDmtIe9S675DM25/gyPZAZhkB1TwIFxtyyOiac2T+Bjy+GaXQ0SolYArDrb9pPvgmn8
XXhFCafxQ2El1N1bjUszThsQ7s7MDMzvfeBG8eTHKC4T13ay9C+br20rGpuZKX2YoICz8pfcSsob
sgB+9vK3SELwk6Br4Fezu+iZiDf90cuCnlAZ78rY+rc/PYKSlInx2byoBNgoKjclkMfNkDZv85IE
nynL8hmitf47Wt4AnaJsd/NDXhK8Ufvp62av967d0ymjp2ip+p4HPq2rmM3fm4SX36+a65cm86U3
sDbLJkArRYd4rSno6e+6BoUQpJu3r8ic7k7BoPeOrmnYR0W3jfjZzvlPNAUUsdecA739jlzMpulG
fnk6DN51BTE6/2ye8RO9tugPqrXyg3cAM5DapIH26Ud++X7nHT1WlNG1KZUSPyT1f67NTztgzTlo
D1hfmuY79FtsfiiykHb/4B0t/AKIAdQC8bN94M+0DRRsfqpnKBXfTgAVwfIU9FvvAF/sG+iA7RT8
dCeht92Ye8r0e64BVpnCfKJzVGzsLr/RekeBb58q36fZYW5+riMA9ELNI6C13lGvwi0nylV2X158
AStzF+SM7cJvr5qfaO/TUlHz5fvv2O+0v1d7W+D87c4BBoD4juPxNAXUwL11A7xhor6ZSqB7+7ON
JeVa6Y459uofVHbGcwG7yNYsovYn6U+FabUVvrUlxOe/SJbWxsrZ+VJYfjsfpb/dYovvfFuZSJth
PT3raT6ej1Qa2ESYNkxC9csT10rM5NEpN1+UT28lAM3/7U8jMzRn5q5JKMyhvw3jme347b58Sepx
Ylmhb4azSpSwswZcDHUFX1rQuEWVHCF1Y7rUFXtrYoc3rpkn3AKG3bh0F2Cb79vKqO26T7oHd8Ka
NW4zM7PSStwWOp17sa70EQIS02+8D6zEfZSWlTLPPnbn7z6BwbxpaUdm4j48WKbkRqBCsX8FSMIr
8g9t4G/OwPNtLRv53//903DE/FIGSqF/dSR2D9ULh/LZAd4d/3/ZmRyaTsKGrCZzs8tRqr87tW9d
uTKmaaOSI6R2VRx1c22ynakt2ZW86SuuO+DTZG+XCXC02kLTxLT8Ss5mbjUFk8tYF5JQgXlUd6xn
UTLbmwJdwRSc50vTzarhbaZAYALWHe2F9WCCSFUJ2spVsMM+BHtzIDqe6g72FwIPSSVmM1Rht9SV
emvmM7fxPjEfXFn5CsevtnBCUbJUAa5UV+rThSTG3JgEbvLsXhI9CXUf8slKs8bQDL1KlJhx2l2r
j0KV/pil8asVWNKW2wAj1R3vVdRg0/1T2ti3Yej6rz/m4wixjdv8YeamKM5H6SiCP6xCLd/l4UPj
NBXjl1Q+oQpwnETjUd05ev+QNy7zVNqRT9IVzNG/30xuJzcfJ+P/0RCbx0qYsP39bxBy7HQ3QHP0
/II4JHyZl19r9/6efDOTD/12x4OQjIbq//Wm759GI3Z7r0+zIYQH9NroYLbQ+9L972GNwH2U2LLi
Ebi+L8/zNpDwkotwQ4muLHWDul9X7N1v/z/x3NKqBrhRNAJn/2XBh3bA38cuJTJI26G0xZ4My327
lO0a8hbPbFL576JHbPNX/uZncDzff933UEDP21+mp1d+o4H7PuROf6RYU9ZJxGZryt3fqAR060mc
5EkUS3uUErDOM6X8fa9/FSWZc9D128Qu9k7A98l+n3NTmf7egcWlrDkRt4La69CYRbjomU36fWP+
IE6CPGIavmG9AJyuS7SaitkNKYWsGb7vGdeYkXa0/xQgALp0HPI/KOEpEBUxUfkp+d/ScW91vNkz
5t5GPHSn1H/Q0KTT6vFAiIJ2IY17lkZc3o/AIQ2VCt7r0kojuMnNQF4qLney/30AbABSAKmnR/it
/rtdmraTWA+VJHE7GJRWi3+g9hAo2wLQrPr6gFn61tX6FiZpXFmZYyXPDDGQB6DPZBaBGKMDlzRR
+9XH/nG3VO/Aln7LnbWzz5/dSbtv83osZfevJxxSEeB8kw32WgzpaVOJrbBVwnXfS76Pf4q71scz
l4/XM926s1Jvvm5nEbD91a4VE6jALtzcNPJYBZWVJZa8PHAg3zjYoUUVWx5UgjZm4Uvn/K1iaVN0
zU3I+MRK1hbEsW4oTYmgP1MweHMvdPfcAvn+BaQQ0CaaKw33dVP5ddN+bIWBmUi+vkArrjsLpwls
o3JKoadgw01oPtg7HAIHpO5oR2vr0ZHnVsAn1xV75D7LqxgvWRdv3MdHZhJZh+IFL966bxVOHPdR
snYF6nfdmTh2H7BI96J4AwUrd0wpV5haZTVEoSsGz1yT/G8W3Bun4dhKCCrJYlXMA7k2eXYFwFXd
2R0lESVekmqggKm+3JM8ROdIk0ByuL7c08dnyoGsswK5menLoxUYxnVn98xK9jaYJhBma4slrHhp
lnJAFIS/+pIvzKzY2w0dBbN74WZOvm+aAPxUf8C38OKY3v6QFczxhYtez6yQmOReik6gANZdwYt8
ZQUPUZ7YlayNXSro7uqKhvhgxpxUgjZyBWB0fbmhuZeSF3C/tcUK3V6J2QxWYIDVlfo7ztgGqq+2
7ChZmrKuUHE1X4tswax69c1MqAjfXxMtym1TzoSqKNG4ibjl5INH2Ws1/h+34MWJtvYFC8jxuut2
u9GaIHhLdSW6Cq/jNt7L4+PrKxhwYeLQJdKeAIxageClNZMvDwq3VYh1s/U2BFIJE9sYZIbq44/v
intPlEpIxiUZFgVyt3U6525ozyLZbXweps6/2xb8iHH1yL4b4dRWg93MyYtRoDcampdRyAVl2Ym8
oVV4NbdWsp/aFthtdY8giUqrEX3FeJFyuQLeXEGgYhsYvzQfrdm+pweioAp77jxK6S+t5kEsJAyj
ENApMGx/+19C/R9yzai4pq56MABwAwhu4EVff9yhINrfJ81F4HjwpizXzll6FjH8CSNrB1NOXcEA
8vKZ+ONWQqTZ/hFDnDYlj5LBqMC3fh/aWF/VWm7OdfXhx6+sYZSlS8puK0lCrKC8ennDvB52G2Id
SepTYCnXFpqDRjBzK0FirG0FYkeOKZkvKq7sGyvOH3wyV1wkpFwaNHvbkk4W7Np152NsBdEjRVI8
5vXnKdiBI6q0gYCV1vX1MpfXN8soCiJ4Y6sJEesqsDjrTs+3AuRNdj/8NkeV5M1zFPjJIzO2Gh+t
ZCZZfi/mWd9oPI3nLv53Ju34ngIvY2KXcbY7DT0FnsBkkZtgkLiUfB/nmMGSTukp0CkTmsATWawK
e2+SOW4Uy+pa8ELU3X53HPtjM9gzUQU1Tl3Jx+aDfAhFq09toc7eNfC6Bff6yX6+ETYNTnXHOvrt
/2VWY/ZPp0XkJtKp01RcXudWWEq790CNTf7dbtaF+7BvFUABUX/hLqhZAFe2ErS5wQVDQt1JZrx7
syCobupKvaTDxzbTx72CZxXXCNHmKMvk7aDEhTV9cynpYE0wGdWfCX9PqIJTfMlF+rgfAVWgey/N
HO3ryi0b8GSomAYheT9Kp6m45i6jtdC/dE9Vw9wcDhWJ2isXE1+SquLK2EiVb6INz23drbZVw82h
m6ZmLo36eV1b/t2K7ea3v+bhHpaDpiLvd4NnIvcDQn9bDf/HfZ5bq3x0LN+3JItTV5FRfCohfFZO
CqmQinETR5OD5HT7K5ArWg3NxoUV7cUuBQlD3a13SwR+v1RTRevUbb7XjUTVWv3R3kWylwZeb32h
t7/9n6hxFwW//XVTm3Od/PZ/w0dXLrnV2wrmmj4Ld68qk0hc/Re4M8P1voLWVbTm3tvPDriKTO4w
p+w+NBtHZiqZRbqKrCityu6eTQ9fSv1JnhCHoaheMglgxasv+MszH0RXkb384gYP5sNSulphV64/
3q0OfX6+BYNZXW00dJPGHcaclGmk9Lq+5PcPpSWtHSAMBMNb0AIbxPVR1K/7U39cHHbbkF03Ers7
fnE90/S/+6vJbqWs9Kzqm+qXL/XqUDzpruVdp2DTjaI0Mxs3e+0aSs6137g1/cKkPrXaZcIKNRRc
LMcEXCyuV8lXfd5gkn+3RXcShTNR4b87YNrpqo8/bnpdMcGJaefSiOFSrS/5muhFIIt9vU7u0O58
Yc++Vr392vdP6kssvy5CCtV2/1EAgJ8wBfXVJoxEJ6mcO1Vg27wnaf9gunNZcLf+xnmf0LQr+1wK
/HD6i23fnFmpU41ws+oKJuKyNEVFsyRWxYCdfH/RFKjVIQkb+VpsKxgreYiHaCavmQq78TZxGxc0
hktqREWIjgMup9hUGKIoabtxLv51+/5mdztA5VR9/HFNfRpSn2DteROaoCeta4MhWV66Det5Xaln
ZiyrBk0FIMF5mYBBuq/OMOvqT8O2EOQ82stoAN1WX/bWhD4gW8HGOAdjBTj8PWWhqTjXF6acBKSW
pP5cUGpjRs+OiGAsrLvlKG0iI7+3l1WYjJemP3MLOTylCVS82iPGViz3z7SK3N+VFcuBKc1QsHTX
2IqU0h+qN9JUtP1fU5T9bCOr6Nq4Bv7NjWOSoJIJ/XI35xtzwrdUAZoxaqPaDltzUsHuuHNMd7+8
V9cV3Nd35tx9PtP4x9Ur/Pg1dWe6BIkrOVsbS8WIiSAJs3B/d8B5Xz3rx8d8v36wDkyHirr6j66V
4QdVY9zMhwpV94GO+6honAJVnceNPzcmJPqjLH86mbuPgyi1pWABnh54nodm6hC0+XOj+k/30EMN
+HurUfz4wtzGFNP45SF9Q7O5Ctvn0p3NqC6dmGlWDVes0RYP7vfVO1rkTXh4T7N267geTewhs/bt
P7fwO7sPpQiSXnYFQXOuK7M0WSDIEv7jf/7v1BOfIL4m08sITihWCMxq1SR9CGRDr60iVX3nUkDU
JBEuZ38NfTBot1RsDAunwKu2e/rnsWtGJf6S2/hFILZLQeaB0TV0FcnAceTNIibwzvRwI105uAFr
O7gHChbv3MzdxJX6Y2HfbsEtpsBWvDabvtt8pPW0mab57uZ7eoaCkBIdE/YByQp00IUZZ86eWbOd
mlcvgT8usPQN/bJucGn3FYRK/S8J5r5P8gfJ21ZgloO84xJh3OTahmbyQKJwd38oiDVSiQsRjRx2
1RQYYGK0xIklHamiI0BUooHjSXxUEq3CQR6ZJR1Wh25MFebMaG93qCi7GUcBWTYZlkmF8VDJPVxn
qsJ7A8h4Hx9ZRfMdWYQZ8MK5nJBWURhyArKnlBPTVFzGZ+zjvfXTVOBCXpqJyL/uVwupqEQWTVCp
KLKQrD7tRciiN5p81wAEZJHIXElWiK4CG3KLRH3uZlm60aZXVuHKGkSFqb99ykX+KEdSdCWaj05K
d2bONsO/ix7Ax5LuAhXt6Hf4itv5GbEvo/SQMtRVQKRsJ+qjC34FAOGiEUt0Fmy1wrNQg4pazaEo
+UudxkcX0MWDSh7Qy2o+f9ztur998QkKLuxhFJp7hcK6igTsiCQp0cVqCjbutgrT/9aUrSLdUGCM
EzjKGhOw8ygzyeVjrAIMZrs7MWEy57e/+lZQ7s5KV02dGi9wafIEuS+YIgsVMcztC2xvgcY/H21w
Yv5l9yXaYKO96rDsms2Tp4KHv1NKeYOAWNfs/wlzyofgHlX02pOB+Rr53oF4Uk/QJPX7g16Pztn+
hjOl2gi/p+b+uHU/hIRYdxfsvs3rzt/uX1d7XjUc3haDs+57/YS7O7FFVkdOD6sINQ5JTe3B5Kjo
Xx8m5loun1NRIjsiYSIlNFREBUeRH+23X6kIhk8e8Zjkai5BWSeWsQ4q4BHu3aMjeuf2GrFUFD4e
55SNSHEQInD1x3xLzJd8g7R0mgqYNpH6I4gjGRFaX0GM5dpK8uq9hb0GW1T18fdU++ttbvdJvj9Y
XcUO/ghyxhruH2nhNixZL2+2Qwr572OEHAI1/gdU2ltKI2gAzCCSFkeFnTsEm28/aKnAzboV6jA6
6MapqGcZRcL3/edzi/rc0P6XQ16wCp90UzYjGBgw1IWiPPQcFUhioyiqLEPJV1IBJ3bkzqWwmIpa
iSPQkgRfSkXntUGwcR+T50VcLzJjvTHq9HRXAQdWPisSU1HN+yR/U8ckFlsEO74h6osavZm0KCou
BsKgUt5cBQXPiQUy1tMO3bzD5eOYUIRf/U56CQCf699E5yTzHnDwK0mbK05Fb9HISaiGIINwwF3S
VAD1XlnLxsj0D8AiqcCKunL3mkBVIAd8NEMq8GVzQkWk5opmW1mqijMrJviLRa5+D8Cv3642y48b
QNdu9kiE7eDlAr+MggeYMSk98QoHIAXUpKr9/dZYBceRSyolhXy4hE1Fp8Y2aHVi+aSG/rXxPiU0
nNKKu413ixNLco4yjFEeOpKdAu1P/UW5izxsU2mn6ipMiTsKK+XRqiiKvcuBKtwbrIKd+Ynldbfx
/6M8o16pmtdNNFhFxvKZkamrKPwYiQpFkTuqDu3uuLuEOg0DTgiogikG6XRVgIfe79KNwmoaRknj
Q07BFfbiQTPOEEUuLWi1+sTiYEl5HUTmj3N8DlGE1HV8dt/m54jCHeIn+cd7y0N0KD/ZW+5ujQMh
16dinUcfA/Qv/wkAAP//</cx:binary>
              </cx:geoCache>
            </cx:geography>
          </cx:layoutPr>
        </cx:series>
      </cx:plotAreaRegion>
    </cx:plotArea>
    <cx:legend pos="r" align="min" overlay="0"/>
  </cx:chart>
</cx:chartSpace>
</file>

<file path=ppt/charts/chartEx8.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Hoja4!$AH$114:$AH$120</cx:f>
        <cx:lvl ptCount="7">
          <cx:pt idx="0">CHILE</cx:pt>
          <cx:pt idx="1">COLOMBIA</cx:pt>
          <cx:pt idx="2">ECUADOR</cx:pt>
          <cx:pt idx="3">EL SALVADOR</cx:pt>
          <cx:pt idx="4">GUATEMALA</cx:pt>
          <cx:pt idx="5">NICARAGUA</cx:pt>
          <cx:pt idx="6">PERU</cx:pt>
        </cx:lvl>
      </cx:strDim>
      <cx:numDim type="colorVal">
        <cx:f>Hoja4!$AI$114:$AI$120</cx:f>
        <cx:lvl ptCount="7" formatCode="#,##0">
          <cx:pt idx="0">3708.1360549999999</cx:pt>
          <cx:pt idx="1">668.24943500000006</cx:pt>
          <cx:pt idx="2">1555.9547649999997</cx:pt>
          <cx:pt idx="3">31.494695</cx:pt>
          <cx:pt idx="4">281.16018000000003</cx:pt>
          <cx:pt idx="5">178.54477000000003</cx:pt>
          <cx:pt idx="6">5511.0660349999998</cx:pt>
        </cx:lvl>
      </cx:numDim>
    </cx:data>
  </cx:chartData>
  <cx:chart>
    <cx:plotArea>
      <cx:plotAreaRegion>
        <cx:series layoutId="regionMap" uniqueId="{64C02AA9-5F07-40DE-82C6-4A2C4D331A12}">
          <cx:dataLabels/>
          <cx:dataId val="0"/>
          <cx:layoutPr>
            <cx:regionLabelLayout val="bestFitOnly"/>
            <cx:geography viewedRegionType="dataOnly" cultureLanguage="es-ES" cultureRegion="AR" attribution="Con tecnología de Bing">
              <cx:geoCache provider="{E9337A44-BEBE-4D9F-B70C-5C5E7DAFC167}">
                <cx:binary>7HvZjtw41uarFOp65OIqUo3uHyhKish993ojpNNpLZRISaQW6tH+23mxOeGt7CyPq2pQg8ZgOm3Y
SCkkSofkOd9y4p8P6z8e2sf78ae1a437x8P6r58r7/t//PKLe6geu3v3rKsfRuvse//swXa/2Pfv
64fHX96N90ttyl8IwuyXh+p+9I/rz//1T7hb+WjP7MO9r625nh7HcPPopta7H5z77qmfHuxk/OHy
Eu70r5/To+Oz/OefHo2vfbgL/eO/fv7mEz//9MvT+/xuzJ9aeCw/vYNrI4qfiRhTKohIPv78/FNr
Tfn5vMDPKJZCYBp/HvXivoMr06puHz8f+t6DfHiM+3fvxkfnfvr0/5fLvnnmL0drZ9OPr5vaw9Ol
Zx9e55dvw/lf/3xyAF7wyZGvIv40Gn906mnArx7H//nfP3rPvxjw+JmMkyROJEMff9iTgPNniHHJ
Scw/zgec/zjbH+P+h8/z/bh/uuxJ3D8dfRr3K1hhsIyeBPV3B/6vxj29PLs8V8e/fn777y2xvxZ6
9gxBRHGc0CcRJ88SJCWmTH6ckacr3ba2e1vf/+hJvh/09MuVT+L+24mnoU8v//2hz9Pnv2aXNz96
378W+QiSCE1EHIuniz15RuMY9gMhH0OPPw/6cbHnD9P9Ozt+Pvi9NfD9yH+58Engvxx/Gvc8/ffH
fT/deyg17Q9X2l+LPObP4oQnKI6fRD5BzygXSKAEf0wz8nOQP0b+Tz3L92P/1aVPov/Vmafx39/9
++Ofn/10++vZi7937WP6TFAiMI9hbX9dWaWESiAoJexJvsnbn27v2/n/cOF/ffGT8H9z46cTcPvi
3z8B++e/3uXnv579+nktfm/D/2cDfAuH/gjQfASeH7bqU0z6FOtcHKe/3vwKs/A3xp88k4xRTuPv
40sJcIfihGP5MQ0lTzbDRf1wP96X0w9z4vfz0FeXPtkIX515ug0ujv/92+Aqv3n+981A9B/E6f/U
6v+CDf42cvUf2PM9Jvw06/whk/xrGf8/lPaP0vxv7OPvWun/oVbtn8wxX8Ozvyv6/4GYH7S1P5Xk
vyr9f1v4/7+EOE/Eoa9Q6Be9Mbv39/kHofJPn/08h08u/ZHe+XEaj9/962dBPmC3j/D4cIdvhLNv
2M+3Fz3eOw9aqBRAljEoEYTHlImYAxZdHj+cArqMCaeUg3pEeUIF//knY0df/etnzJ4BwJUsgYt4
ImMK8pKz04dT9BnmBOAt6EuYEZR8kYavbBtKa76E6tPvP5mpu7K18e5fP1MCY/QfP3d4O845Iwnm
mME9EZdSAqXvH+5vQH+Gj+P/Idi2BrrFfNfMxd0Uo/hWr5G9J2O8HXmui3aHCu7zKem7QrmxaGg6
zxKfjbgbr3xp2zSuZUuUZyiqlSPR3CvDeHhtsQuncdx3VWbicr0spSiqFDnujnHi18zU2DzHvK3f
FDE1Ny6mW63KyuJrPpZIjQnWp73tqiNRlstxzckaq26t+lSMg806K8Tb0SdNRni9TZkJc9zkxdiO
+VT7xqZ1iejLqo6oUJzr8Mo0rg+ZrmJ0XhVuo9mwddF1MwZ/3eGOv+trM7As2SrSq8kNBdpNY81K
pWcyeDUxVzY53lp7RFvCu7SA9xBZy2uRHDUrXr0aOhL3Cq/N8Hq0YjtbCda7QRD2pvYskamPWr2k
LWO2SXXgyct+Kdm97ng4KdoOZa00yxsyhSJRvaMW7seyJk6ECk727yLTbpXiNPTwSD3jbQYT0OW+
Kv1lS+gIr77Sc7yiqsmN1uhk6ee9WfyJ0UmcbbF8j0ru70rS0UZ5l9Bs3rZQqmElTZMiIbtz3EbN
hem7K0ba5p2Nq7VRzRg3m0KJnX0qOld2KY9a9LycqrjIRD/Ze7s6RDMyJ9WRN2v/CgX/atVDrxpm
oqO2073yfX8YcxmzoiGvO+ZpmfmSR6rh0UXBo3FW8zyX7wsq+V5HoVFDg59rPF445NH5WEw082PC
3sxj9UZXy5Z6HtVCNb50pyIaqlLN7ZiKYSHZNIh6T+v+RCzO7JbO+PPaR+chni5K125K6I7FaSdX
B0ER+iiRKAqqi9pwXQwoPtcmEqqUtbvbRKcfuC9rxcPS1Xve+83DApLy5bZhmlW4wWrtw91W2XJH
2qo/8tQXm+qMxEZR0lvlvFvzcvS0Uk3F+W5sm9tZ1Hq/Sp6WHRxOpG/zjpr38TJVabSSOS9dFD1y
7JBa3XQ/mqZRaPKvFhKuW0t5ijSulcHzdFb5StkmahSppjfx2vWqgLfODKZvh3jsUlbFpFQkiXbC
iXwa2kWogsvoqGmncFxSXSpc9W5nEjdmSyGOVp9cu0LD5xts7vSQPDoMi11a0uWTHa967nVmezwo
62CdRjgqt3wUdrvZ/IRN2kWCzQq1UZT3DK9Hiy7rNzZB6NXIyLYrybKQlIXe7HVMtGItubZI27SX
jc2kx3VOVrRcerZ2u7aLX4TNtam3K31LEKRWNWNHX41h5rCAinGqVZC6TwfTJEiZECdpR/DVOHHY
TTpisFYDzQK3SaUiyTNPW5Pigc/pGIc53WRETspRVrkuWKuafmIpNSS5EcU0KjFYnI+BJWkdjYkK
rHQ7W2BbpouOo0JVxiUvyCrwWST7AAkIbXO+Fq2kGW2H4o4lXcSzbahleYEW6XYs8G0f0Zq6bAri
hvWbyWQvCn+18mo4SYbBvQwlLW7XEBZ2ZZPZ5wNmdVpF9VvNtjldUNAnybKsV23bxLcW3qnJ6MLW
K11XcZOVOOCjzTl7W/ZJcednsR0x7ZO9HL3LNBP6RKLeZQ1kjR1IK3XahTW6WWavtdJrt+0SzJpY
hQ3PqQkm2c9bs17Oy4rP7Nr2IR3aNUnhtNnzZXVB9TF3auNrccKxWK9C08QGcoadH/l02GGr6+9r
w6BmJKsp3k+J7PVVUcrh5ditPezguI9vzSAcPmuFl/NHPf1jLf5OdcO/L24UKiwSCQcvAIMu+m1x
I8bUgdcz381VctGXPVVDPOXI65OuJidxaSaljT4SMEl5LYhTvZ7MTo93xg4vtRnqLJabu/oKIXzn
qcihpH5bcikWmMUcx+AQMfzkqWgDLl4Var6booqma1S85O3yYrNLrPp6oMcz3u7wFmDXmwcKi1EN
rXVZWUV3uo4vwFT1qrDNlFozqz6xScZ41ynk5R1tuyXd3PS+s3ZTzjUnh8Xz48fHAFh+9/iYgXsb
I8RRnABA+hoxxKNwfVkwePwpmH0yVCdLcOflYu/lOjeq7Yu7OLFX7eBW1ZN637SIHfNmVXQd8inW
+3IuuqMYy/MfP5j43nNxiQhNwOcUCZgPXz8Xi8AS8hzxnWh7n669edFWHVWe40mVIs6pn48+jPgJ
hX6ayo9w6sH2YazL6pPZ/uXX/9o/2oO54T4Ym78dPmgUv/12Zzv4+8OPnH/uBHj6qcPTfLnTb+7o
AYp+MU+fINtv1dm/cvLPYeIk+WpmfoeJvzJkfkPEh0s+I2L5jGBAPFIgALgxSmB/fEbE5BkBnAzG
KfwrAfnCqc+IWDyTsOJ4gmFHM/gATO9viFhQKWTCuWQYxYz/FUjMDwj/6wUOZq6ICYEEGCPGiJSH
rPIVJNZLp2e6Gb1nw1rn5kO5OxQ+ABNXqJaAug5FUTfle3kok0iM0c7P0fUKFbRpwpiRQ1FlqymV
mUg4Lrguj4kWUH0l1OFCV/vFDLRUoVy61EK1JttqssB6gJ5heWObWqsSavtm+HQmawYQJBI8ZRRd
azm/Ml3XqKRY7nG/IFVqgE5ilXM+hFClZBnecwCqednElfI0TjfR6/3ct7dGRHzHWAKww01hzUfp
rJqqiRjlPiAXfAAxxk3lzi/orjwAHFoLmrUH0OOTAfmsLZmp9+3Y1IoKrB+C7/1ZwIHu4HR8TuY1
XPdNX26KuqY9Kg7lTn7AXEsBKWmq6wvR44v1AMzkAaIxwGrzB9AmB5I1xZjGHxAdXXp3On3AeaYa
7L6iI38zHKDgeACFDaDDHlAiKnCjOq3j/Wai8n3yAU32SXJhy6pMp9CzMksAdUrdugxb1yh9gKT1
AZwuB5iqy+VV2dXnzI3bjnWMPw9deM5xQo6GBZXnppq6Y2ckubejactsCJ5lNZTsN+3ibWrwRga1
6Nmd8LV9jZY4vONicGc1a+Njh+Pwyg6Re0vscI+2YNgBvVdeCTpwpMi4znu9hQmSo0iWTS3dItJm
HevjhUfJZdJWULK4HU6ELSIVd2a48ySq0z52kaoTk7qetK82VnTHUuMpmxs7nkq3xO8A2EzKjLF+
VwNQAvw9zBO5rmJDo3O/DI0/8ivxavFQ+M+KxUdNznmlT7aZNzyd12Ie03Vs2yzhqEintRzM0Wyj
on9ZyFY3R1Mg5qYqAYkosvpFoUVsqeXCn20lp2eTmW6Acq45n+cqNUbMatwqmaJRvoyX9iKRqwoR
DWnXty+JX4DRhf4FgEqX0THcRgNjt7ql+lTYygCtGjRQpMmFYkpRJUJ42SPKhldz1NpzPlB55EfA
S9xM7uUaLfWuxrV4kGvT9JlOou02drqAog8TWJZxeIkAKO/WpfO3zeLNWdfx4g7ZLtk3kTAuHVcu
T8nIYXs0ct4JPpAbbcf2cnV194oG2LLtZNGZQFtD83oKjb0kYYlgPXS03plFRi9tF69XkyFRrwJQ
SNj7zbxUMIdRs58jZI967q7HcX2PihmlYbE4FR7oXiynNtswxtlW0+mklqhWVdVdtkXxSqM1i2aB
jqLlcrBiylbO9HE8xvXRMHaP07qsKYgNZjfMaNc1LAEy0k4ZNZFWBiSFlBm23uE2KFM0qRMjyU1X
7qamjG6KurwgjXtXIOoffTX2u6lOcNUqxnQRzacMV1X0XLtYVvXZWEZt6y56pmse8nJxWxNyJxiv
k13MC5LYzC399AJJeroBv3+go9bvfNHGr7g18VXhKnYyDFj50V9tW8TTqfRSJT5eAapv7dEwsO6o
30bSKgo24HVT8wfvg1PNmsQpKfq9qeYkbxneVFFW8wtXFfTCRDfx4EKcFrHoMwb58XwaVqtaIFFn
idTV6ybxxSUdtvm8qLvyfJpMO+SEmmJXjVF80U3OD7mL6I5boPBLfeYLcSqn0ap1NW9JoMcJAjox
O2PU1E8pqdf6uCjG27VsceYSdM239bTojcgWIIwp5YNOXbOuu0gP+sQOr4e1SmvKZ1X2rT81YZBX
Y1vU+VT182XSdFpFwNFfdAJNqm+RcQoVQ6V63KBIeT/yHRBArSxaxaoKIbo9xtbWedEt2TZuDy1n
12vvYq0QXebjvusJaC0VfT8LnkftFKtomsP1IWemgsfnGxPzEd/wKcwXTUmM7HFt6lXxYZhUsVb2
LtbDTtQxvpRtZI7MitZ3hOt2tzgXXyVlwCerr28dSwJoM8He0bhoUzstPu0BQGZhFEvek7E86uao
zGH99imuCQbK5tFtO0b2ZnYg7tTr8ApFsj31QyNyUH3eQZ7arYON0gHBjrPr2CgxJR1JdTVstx4n
L3hpxc6YagfoQGfb3L4s+3pRlgFDBJwc0hWF8aokK6zHdfVpSzY1jsUZr8vwxm9dncmylIoWLdrF
27LvRGsyu/p9gZc2r7oEyCju0pHo56ydy/1g5lqNw7DuJNNy56BW3glfPi/YMMI0O5lZLW7nZXu1
zYu+nV0zZAVb5rN25t0Rm12V2nWqdhMqTAYYJKSclSkdmz2ujb0o1+nCJUC28UDkadL0iWL1Go49
MeG0kgQftdMypgWDOoYKCS+6BKpMIpq8DqC+CYSADc9I1UN0LdEEoogPJqVNcakLfKEPMoCd3LzT
rCmUFPN4SuJiTUFXU/G4QabyGlTAdds1E3u1bV1K6zkahptqnVwNBcgR3rATOldsrhStQFBUJOC+
yitRIPEiaksNHFfOJCOglPh753pzGRJ7aTDZERBHdGteQOrmisWkTv3scb7Wkcn9WDU7VhAQkWb2
EnvC94urjtYkOSdiuLamWVI8h3Nq2ZjSsoIKGJ9bDdmmDpkZy6xBnQKyc1yOZlS2liYFFWbXLEaV
9Usoq/egMOUNWWeVJBo4LiwLuS7pGIYRsFacB+Qv3FaAeFlUp3ESjk1V56uNlZvHh6kvq/NyTtbb
aKmuAIre1DOudhVwpKNIW5QRpxmAKKh2cdau86RgzUPmkoV+GGyFb3uvgZYccFrVTIosBX/Ol77K
eDGErLRTcruQDmK5JI88mcz5hB0kmZU9rG7rdnYV43U0TjMUkcL3l71uzqAZFPkJhMl5IVWWhFA3
+dQC8M77SXLulbVVvZ2PY0mmzMvV6gvmQIY+15PrikZRvjbiOEr8sqiqLkJ0zELVzC91stTJQwgu
kEL9dbr0J5jQn2JU/y/RJWh1/hFf+tQv+xtX+vD5T2Qpls9AJ0jkQStg0FtHoeHrE1mS0AlAJIW+
Xy4JnDhI+5/IUoSg35eJQxeeEAllFIjTF7oUYQltemBIQHcMcJ2E4L9kIXyrZoCnAfpKzBj02gi4
qYyfyAEVL8qoHJsyHxAo1L0FlSvGuvgDcn8g779pJp9GgY5OcEoko/BK33KysV8AQeuyzMPY30SN
3PdJfV+t4pzZKslqPV9F1L7/aho+sfuvzZFvBYWPYwoOf0CmiQUmQGG/5oFG9saMlYtAGg08R1ER
3ZRyguLhtvt1nun5agj5A8nqW8Xq45iSUphtChAP0ydjAhwvg3VzlPVR/RInlT9pHZCphNN29+O3
+15EJTTKIqC4DBbRQeb5iuViC95FKX2UhdUtL6xBUUZL1F4s5YxVMAU+omjxuwAI8vjHI//uHWE8
wjgRJKYIxN8nc5kAZuaakSGfAVyjzDKPbzvLASroApTsP4jo79Yn7B2OKcLQLkbBh3vyntwNY+kw
G3MhgEP3NVS/DovqoxT0v5UavzsKjASaBqYClLFvo+mDCAdRFtyndi3OpWmrLAIrKf9x5J6OwkGs
EEzATuOEAb9+Mgo1PXWsLsa89SZcJTOJdgTH5g8i9nR+DqNI2GsyZoRD4nkySo8r5oDqunzyG1W2
w8utpUV80g+42P/lFxIwDGaIQ9sq1Kxvw6YpByunMy4PAWB9UoLvtXRQ5v7yKCAoJQQmGL4EAYT1
21HGsLaTrHuX9wsWWQRuilrCVv71yZEkQSA0U7BnQWj8dpR2dFaTfnD5EkmADV1DVTdJ+xdHgcQA
uR5SYAKJHQPZ+HaUAPhr6MZmzYchaY6aol/xvvDAl/8gPRy2xdcJNwbTWcpDciCISfg6z7fjwCSM
8wSaTi4QeFgdWt0RiZB+XTJZ1EpqZq5+PEn4cMdvRkxgFYjD9yVgzaJEPi0knTUTWMsor10DlG2g
QPhxpHcxQc0Ji/v7kgFB33yF81Bxd0pYW5+JpQx/8OYYffAFvn4UwaGaHqoj4gyxWD4JsmNim8Xc
zflSEiZS+AbXPKpo3oQ57puu73XGewweKqsbRnaLHpPuRdG3pbz2xVSGfdQu5WNAzLUnpB1Wdz6s
C3ACTiDXXVmopd1J4qIKHELajZDep2URddosZLyJVt3UGdjvS5l2lm3jUdss/ZXDeplBWOjHM2Tn
zqmVVisQZtLrOwr7qzuqYifIvi79VKdrqGWVzV1MfN74KRYZ6qvK5cMMlB6Y+RLeuWJstnwGw5K9
KjFo9b2q4q4+ReXA9A2oT+DeO12up1PDl0Qh4bs5LU0FLm4V+i1cYL1ZHZ0Sqr08EyxoDtJKNJ3Z
2m6RahMjh9RxZJ9LmdQurZHr88TwYsob1tSnjQljk+lS67seKF0LUily5yB40v5623qA00Z2HQDe
6bBxY12LJm3nYkTpNoGOt+Nt5YAFt76D3oM1jkhOl0m8BE2D9cCs/CjzKF4RUxZXVCrOHL/SoMlZ
4KgRO2VQ74D3bZNuMsQ929nIgWBoSgpoukuGEhzcmvBJORZZDpYqSLQ5cau4QZ0wXrn1cBekVznm
YHqG99E2JlWGWG0EqAOFe2j8AE513VVTmXO0lm8q7JIbSXv6JqoWYRRuwjyrlel2ArN8QcseaYJB
m2zwsl67vl9eu7Jf32/MQH2eWPlqGth4XyNki6yrl4KmhS0nl7pijV+xJkiw84uEATdiTpzFIxAd
RSIZXaJE9A967ml11MC3N7adj8cAFL2PBYgfTePABq3KQXkRw5IsLCxuMMort6PB1iAGEhDColKg
ixFs5RfOcMr3dI7LGQTGukfp2hTgFfZVTBUifQGUF+oFV/061zqbfdXtI92IN+Cl96+iLsQvF9qv
bXcloWdD2usEQUPG+ZRgO025F8Ts66JecFpXYMbClBGWUb5Eda4BHC1Ad9fkRaynfsm7yM2bqhdo
YjiVkZ/b/Sji7eDgadA5ai8HkxLNB5wVE2i46VJycQlyFqOqHRkQWhYC2c5AKm7w+Txi7YvXWm7j
ZVmuywRzU8bvNtL2d70HxVe5za9IyWRZI+hxGeY30QIK9cEhENfBNlujilHUTBXzYm6rxQ6tqoqi
v7SWgJrfe4zAja9K06QYV/OdmJoY1ATZJHfQ1dDy45VO+qIaOzanRcfosGtbM+hzukj2OtrmoVDY
rxidJhH0ZqTRGBOaF5Fv4nTaEKSjylT8nHQdfhR1v8lsYqI4WcDraNPkIJruOB59lC6JbeM00mPs
ynNotcBRKqGHZlO4wGLZESuLLKpJnajYmLlVvooql6Ka01OhIWvlTopkyJMqMtDXEMnAVYdAyEon
E/n34EfLOg2QapocGZ7MJxUX89k8j0M4IUliYVEu0bgqC5LQu5DIYRlzPCJ2zvu+emuhoIE86WUF
AjFf+SMw3O4FHaEBZz9OhL0OkkEXCEf1iw17+rrd1kHsi7LnOA1lBzZ4X5XrbZvMeIE+kqg9Rpuz
eC9DAwgD1bY1OQ9lxFUQgr1uFxreLmGwN7LSDdjpqPADyCorCNZltfE6HdzcspxaAgoxTWpyZqME
ugf6SicF0G+BHixzAzibZQebp4VdsYAiyXmn4trF74GmtTw14zyAGwIUe1YdL8VwzOeJHs2tALAz
d9XwsnWiqZQQS7em4FrYx7GeotNNtxJMmJDg13wT26tu1ODAN4AzwLmISKtBN60XC/kjwG4UVLPq
WPYz28NaFiydk2G939DiMChfHqREHqYZbBWKwo00Wr5PzNAzSMiABdIW9IIoK+e2f8shB7yLGh05
RcFXvQb9mkPjA9NgHZVJAh0nM1Qi0E2Jm/LaztUVtMCNBuRCsYH6om2TqGWm1dvJO3ArmKyTGvbG
NC151CR4zKGTQt8WsOZLBT1B0byvx7YE94vaqTvtMdOX0HdV872nsZVpqNqpzYtqHN7jqqZzBqKZ
3Qkv6gL6FuqBXEEDE7+mvF8uWoO6B7/O/VUTjVIr0QcZ1BZG+NK1QWOtlqmJ7pZ1C6/WavI+HQoC
S78jPX1XLrUIxy0KCLoYiq4Hex3MIL4DZw6PqaEI+gXw5CFf6nJj0CPiq+Zqbo1GaddM+BptfdUr
+GpiNOyoBFcjhUj0N3atBqcIqjhLC7O275NhS4JqnWUmrWQUztxEZ7EjQP2uiZ91q0gB0ruqwE3i
RzGr+peyXu2iVmj6WtUQ+foFfCuM6DQR0AeXVoGG92BgUZ6B72LHM2Y6kNKiuE1K1W+cJlk8onpW
sRV6OHXAX25kW8HWDmMsTvAaQeeaqIK5xF57o7rQtdcJnTh0SvmWxudDS0Wkig01Rbp6PJ92UxJ5
mJequF6hxHnItRN0akHTAFODLtxzyDmagrmmk4tmQRRBi9kcPw6ILPu2H90jdPslo2pD24R9aYvp
dp7aTaiq9ZU+F0m1OmXHwkLjjVuiNyPrtlcTElufBja5m4LW7BLcWc3zbR2hssiqPQ5gXVllYkwi
2GN4fBPigKYsXpkvIKCevYyJJQ8bKuzR1LLJpL0m5IUNJq7Tbayjy96G2ClR0+qRAZC/BBiA3jKq
weHr4N6geBJYDllfMPQWO4av+v9F3Zkt142jW/pVzguwgwRIgrzpCw57b02WZEm27BuGLVmcAJAY
CJJ4+l5b51SfsvJ0OvKyIyqyooY0NwcA//+vb63srfqFCi+2RQu87iloFIcu0KCSIe1sdG2zrPGV
chg1F8rH9D6yTfAYgDiMLnKyzteLZp6Xy9q5n15kq6oWsp71WbqPF42y2VBtzKL8G7MYGp7N7YjK
OFouZOswnwtJM35Gm+l9kQ5z/BDwLcV4uPGTr1cdjiif0mD3RQwuVFbz7AQvckrUWqRrPlwY3YVR
0RtMOQpoZfheWZNld5xhhytRZaVz7eN8fByiBD9yjGL+E4CVsMXWmOiuW5UPytHTJis6vfoYCtcA
pZHQXYaVhzrwZJXIbnTMd3VUgWp4HQsTqcfFN8SUgwib5QReFINWvCrgRLFoMD9tRkMoztCAdyhn
Z7nVsctFj2Mo685yNyS4KplM7us4Dpak1ks6A42UEzjA3OpYofAIMhAgndm+tJTNlmxF2ijRlSMZ
hSumfE3bwlOZfLOZDW+tn3JTZCuouGJfNBYAnn7wMwxnFRcBVMKnRYv8ntsoEsWmImmqMCXujok2
auoEwycAjHKcDnpfvK510/PhIDtIJ5BqfLsUVI1zgL5zhOax5m66yeJ0IxXNIv2idEexZxAlIMgl
e4ATFUoqweme9+izUBu/KuYWX7o5jl+nvvVpCeEsyYopQxlVm3RlEA1Z4KYi3sgYHcBXLlBdvLFo
L9ph3g+jUuwz6rklLBsl+yeHHkHVU2boRTyJZitIu+2ykH6ULxrz7usgAfJZDQnTvEjSqfuVrpu8
dZM2zyHV2xOemvil+lmRsh0a6AYx6+af3nT6c5s3DfS3rkMd3HOZf58mjO4Ks2uTgNGjUOZjG9oy
TyfZVWs/EFdm+8b2goD6M1VDbRhhmm/kk3O7AF2B6VuRh4p9aUTGX7eGiLRYplZd5C7DJjxSm/CL
NtlTbJt8xX302JtuyKJDqAwd5JhZdV1UzIGiDiBFz6HK9Y38Hul49RVfNjWXsQaPUpiI5z95GNKl
zLkj6B2GZXvC+gpH1Dlye+u4Q+k75t78SClfs5Kih8MWOzreH5Rah2uqmcBOOW57B3172H/My5q5
YvXD8s2rTD+zDkpo4T3ZX9stBKjUARe9kdEYXgWU7I/JMK9xESYjma4sVHlWS9dmr9moxCWNvTc4
jcjyfUl2mWBXa5vrwIz8tt0TCuZwXm+7NF3SMmKDugMcjAOOkoCirkY3eupAir3lbbCZMnBmaopE
T9vXbsobWvTSx2uhKYCHYnaGvkAn0uhGepKFBQtJ+6Nvx+A2mLh71R2KgMIuEgWtEwNeGPDopBa2
F6jdVr0+7nJhj244r0wxBN1bhqb1YYsW3l2aHfgwSvE1RusC/rWvdjsJUu2RgHQjg13eD3Eomppl
09aWW7uuQynWKb+QqpE/x2wHYp6lKdTjIZl2oIvQ+PYimqfIAedr5A5kksmXZFzGCIKmzlAxpTaE
zLW0qEMSo/cfDZvA1QZZmz/ToNdgMqXf41onggm8TxLjJfZzfrmvDEXE0Pf+Ks3O4h9tmuxl5U2o
geVFGl17xMPLZNY2rFizT89g+br9apiR1VHglFxIPbrcyUK7CB9COls5FDO4wKfZ8/R+mIYd7Cl+
E8BaTYNvM8DlX7miC4rBaVxucaJs8wEbtbjtlN6/eZOLJ0anXRREbP1bo5Wea7dJ+0KtbX8tbhsN
HoOXFtpmAJIoT4EE7XikUJRcyiacXymOTE3ihzVCW1NqObUngOFRV2Zsd99ZmndflzAG2tHqFrN2
I/MuKsPMpgS7Tt70h3QxrAXOndNrK2PMLlKU21EZ7ArcImSmfL20czRvZda1DMdDn6BGyGWKwYW2
UzzXKQ73vR5TAcCFTxMEbcIXBnTKyI1VejfuAdNOaGUqCnA8A0FFE0fVDGLJgb3HQsbHMJ50Jtr1
wDag3V/GoG3PVLcIedmuI4MERjL2i6HDuQ9Zv/0KgnkwJU8g6xd8jLzBN9+GM64cb75wvVC8VC6N
hzLRfvgOHpz9iAejKMTKJdKFIdmQViEKf1q2s3C8nminunJBB4OfxSwXFR1Uu8/XfW7oTSrm5glC
6yrpo41Uk5In1trQV+vi8jO9vGxZlz16m/T6HjOIjgJVknaoGf7Xr0z58KIbu7bFyaHVTz/GW1Tl
JDTttesNDsRMcJWUPe/tKZzWeau2LgJc4PYMA85ZT/F2GQ9z2tdpagNbyLYjWI1sG15SMnCOAzjN
9rL3g8yLvpP4a+7YJou838KbYNrVlyBUIQ70eZ++hJuPHwYjAK5bcEi6CLem/7qNnc4xHZz2azeA
ZQFrTl7tIHHQkZ2jB4pB2msYGtDqF90w8BH1TLLIgkfr4EoyqAXQdjqud2Dk72wQAR+HY0Tf8Z2C
YGiXJe+OAhDt87YEyVgDeuAtPhjMjMsWx02CPn7v4hrbQI5ztl+4vGgZT9VzNCxZeJ0DoevrKRY7
dkADDaveWYQ3BfKKy1Sfz1ePvSMmYR8eMDVZsbXwNBgoesImG67FIAFCVT4TLrtwYef0UiSZaOJj
tnTbtuPIXmF+afY2e5Mcp145TXSCGWToMlgw1lw/bn23TJ8GSaesSvjGMdsMg9bYy8ZnyfKouxWo
KsZ52yAqP2IOCKbXxsu93HLfXM0b6+y13oXTfRWkMjO3GBuZ0BW7shg4l9Me0+FOW+bNPbUzPCSZ
SVP+qZ1X65rDShrKjjAC5GEVLXh89dKsGoNNLFqLakaObQaSTHb5rouUS9/fz8Zm4THiluWHhdEI
7aXd8xyalG26DcdkEM+hEtfR7J3eSxDCzeYqlyqGpsZK0N992Xb9hhvVeTtsDCUnurbXbcF/DA+Q
nTQeWdithoKi8DNHG003kE/JGOjuoPy5BQk5T391JNQ31K0JtjUlpa+jZQ2Sl44MsT/uCwRuKPQN
HoJYKaaTSQ+UBaUtlxLDml71uw1LN6FLeMJ2OLC2DHwMwuFox6VztNQz9lJ4OOiYiNdsdT3D9HOX
GBbaZBK/hPPnDQVjNJlcRZLl/CokAOdEYUCdYJRm8CBeesDrtJSh6yOCbxsQy/WWtWp9TNyUpCBo
JggBd4uMQ4aZGeFJA+IzamlUZLBuLGOxBiAqH3BumfELErbSM92S+q6KZaKGpz3IyXRsqMrU1aiT
pP+8DdseFVG60RzN+dJkV9u0w8RV8AXK/ljuDcSASspwInuBTX5KabWgnJNNoZSN2IlOaUAvRmgt
pEwEZq/PotHNZ2g+EyX1ZmjO+2Ob6GHcLvbIbJGvrUu3Njv2S2QD1xambymGxyPVS4OhMhomxksa
GhuqYl9TbLYwxsxcX69MUxzKLkhUOtYtVoLxdcoEZOn/1Kz+EYr9/2QC/p2g/t+37pe2i/71Hzc/
ZvMfh0W+vuep/X+AXSdQTP5vENtfsOuPBux3ex/+jn+BBEhsSGJIoSGgrv9Cq/8bJGAAAs6KEoH8
EqeQO/5FXSf/C/wz4nyAHpwVwQSizH9R10EMVjs/4wdZhMAfCun/H2HXv6k/8CEmOcsYDVkE8BpM
+AeNDmlyMwu6SRx6nh+BE+uzSQwI3L89kv9B0v9d1Xq/ShYz8BDQTkNEGNHfVa0eyA/PsEwO0KUP
MhuvMeg7Rt32ibvo8z+8VBpCxQfkDpUbDzb9IAc2qIKWcEx6oGljMXdBkYPJDofTBGXi76/0uyqM
m/pwpfNN/5uSn65hD50IV3L08xo/8O3p7//86HcQ4nyBiJzz/PIcntQcb+j3C2TLgLNC6/EA7yJG
lSjOUnKwclqnr9kYCAWaFzjBIQl8o97EnG0peNskny9Gw9GDz3xVKSuYn3ZzNQvM6U+A4DC3wmYc
uy8il5Six4fP7w+S4vkR/7eM9/678a2fFewwRlwV+6Aue8YyFWxiOMz5E+e3wUAKyE1/eDjnD/PD
RbCeUgJfAkJp4Kb9/eGsEoWo96iJ96B/BdF3kt5/StxY7IA+NUxeqCAKvUZV6P/whf3ViZOeOZE8
jRkBAgRd+PdLJ8bIYSJ5f6DFd0w9riG/lGvpqqnMa39sH/MjppZ/gAMirPi/3i+DUhuFhEAX/vBd
hzpKAUpjwjHV/jBXa91U8JVV81VyCdD0D58e+V0Ufn+FyBrDrUHxjkFAfbjFdB46vFgw1apOXraq
/9yefPWZF2vVX0Bkr9Zqq7viDSVm8XD/92/2gwr8r2vDZw0shyT4/H9/vPGAgmkZSH9Yy6mIqujU
QyIrwBtX7DP8Yk+qgmaGOYkr4Ei9aeqgymkxlHAxH8wpK9mdvFmvhntzag9/WvJ/dbbh1SOD7V+/
7eN2SfNWZtbguZzbsKQwX9ipr93l/EVdiIvkHnD7ZVf/6W3Q/+lbz7GjRTFJ4zNy9vsTYXLaBtoA
rxdFe4LlowoO2SUp11NWj5+C5+C5v7K3YCjxr/iuuY0P5Cq4CKv1enqc7vRlfNqLP+3of13jGO2f
F3gCZiXBavj9JwGBc2blQGoz78LpGh53/RlCo7FXS0qj6u8/ib/utDgyIpyiEcNaJx8RjylAiU/S
cTj007LxaucEBdz589zqv7/QX+8qxx0l9J07Q1vy4a5Wg3ngCpfGoW/jlxQYSemwRiDzefaH9fyX
ExFMYQbYDEZ0hIMivu/355fkWQDQbQ/qVgXHXKQ1yS9lP8IJ+6cDkfxl5zhfCuhehn9jYPg+rOUu
EqaxZglqdG139s7eLkdxae6Xm/3mvIOQ5+RS1urWP9n74VJ+D39mf7jX6C/vjwFogV8gjsBQEVQB
v9/sjMIjICsP6uGC1PbCH2i1FXFBDvthvRbVXL7+/Wv8eD2gKTCegnXLUAtgsX4satIeJvvzepE9
5sJQGZKg+vsrfHx9uAKg3XP1RpIzdfRhRXZLR+QCM+lhL6cSo/vT9I/ANhz952QInN8RSrIoxvf4
+yNrCZxKbA9QvW8c+kzigaTb9Z+BbQDOUtRj2ORh3oT/DPmFv18l56txdp9EjZiGqIC2uJYYljZ/
eFgfX8f5Kmc/H6ZrsBYChv/9KjNsHxvG+wI+bRZMlTZYFiWxYfinRfVx+Z4vBI4JPkX4GEl0Tij9
94rMrnneNkTjdtzEiogAQ/AxrLm9COM/fNP/0z0h6Q59eAQzBaJCfr+U49xOsFCIuiOJegqWcIYE
2vp/fBUAlNhkgbblQLTiD/uRyqyL8gVRBX5SzTM2DfYpZkFw+PuP+WOdyc4MIB5aBC8/OMeP2yvM
8HBBBMlQx2HuzyJTfgoxrLiZmWAXCBkhNSFu/Ycf+PtFz4UU7J4hQgU/FInMEkEacAP1TDFikRiU
QvKIkuLvb+3jOv3Pq+CkinB/aLU+vKZlUBTbfYxwDhsG9QhX2ClO7HCKA0NPM3qFP3zqEXl/J/9e
mAILP4fE5El8jp8ByPf7l8FGTAl5DgKnaVr+ibaSke42NdLuWV8pMWsB02HCRGnmGEsbJlVvYCgL
oF+AKVkfuW9H6CNCh+EBvAXUWd52BuEJOW33EnPq9M3uM71FQxddJJLbEM5uE/2kHaYjdbi34d2Q
0nmqOtaKrNqzbj5k0HAtaIUEU4RYEYze+BQjU8EuJMPIpqOYXHbId3hMdQfb9qCz6NQKv/IraI25
rXK7JFudwnAnitEupoHu2Yf+igkaovrshtZXhIdq+4IHDh1KjBSmDZq2PsqLLoLgXw60QwRKBqGZ
YfwhtgU/ZHT3pgswwPGDGu74mC7bMYL0eeuXfn3MxrO+MGf52WKyxfiJm9P8h1paHRYm49isxqYx
n9OlTW6QHGNNzZkAN+hmDBurdOEmOuJhdqLoU97cLguMiBgjRnKuOHXRXGGqsmOwGM7ulSKlABOz
cGWf0nlxsnZrDKWCyT69d/Pg49IPPhSHpIug33feTZ8gNcYzUICcfG0UjHZ4ji09ZwSEqi96bef1
0G8ao/fOpykrI8ybcRSxfpXwi67j9eR9cpfN2QoaYbdeFR5b9FbYmARw/wkl58udz7jaioGYBdQa
zrREcoOMijRf5++K7ohTOEU7gygChJy9kaQzCOrxQwgHJVvOY7jBYCza5oNfSxHFwQ7/tA5aHIxB
czd621hYiKCc9hdAYjA1POp1Vj8GsiPZQEJy7uuzKK3KndA5L5COsN3kBgpmtarcmmLJ3NBWQBUn
Vpt4yFGKa7d960a4gmEZDLmuoFWIB4agEYyV6TKhbZhHmFBJGMS8wtwUZrGhlztQASH0Uzu7HspA
vFB/7XaoAOBGmrk/sXRrsjpZ3QZ7mMQXiKHaOAOsmsgRqPyaweIdpXHBY7nMIK0kWoQAGPVXFkn5
BZwmfyWZSH6wKYRDcbKLoCWmjTAxMxxJp5X20QPWtE9OOqVDBMdSJn6IVAy6DNDOvsCTyaaiNcy9
4dvyqvKyiaMCCjb8X2K0q4NMYUJT5FB22AXEmYwfWkqRRTJsPBdATUEKVjumlnhea6i+5QmMdVBY
5zwQoFFM9qRg8gKuYBPRlmoeQ3kiCqRDuS449IpwbzDJ7pD4c4XRLSKEXOrCpdzlrD2GtXK+hW4M
zQfmAb4doTXq7mJrz/IquMHwxQyib+tQ8eABRtMzVNf1sB6QiSVQ6f3QgFCAUZiWKlXclTaHUnHs
6YCcFyhGIymC3SEnZhiy8Bs0UhgwAraxJ7L27tsM8RQG3yAO6yCAib8ULeVHCdPjJwhbkIMNHv11
IpJzeEZi7dNCifucwXIGs61MoSCoM+h8VPFgr0wwn/OCUEb8IhsknnKFe+4TKAtM0mmQm6VsA7Vt
D7DGBW1aRWC+ugvVEcBvA8xYbyOaiLAmY7w2Fb43FDOK5G6vIhcJXScQcAmchi0G0LpvDKx3EGyG
Kg8XNVeNEPBUku0hkVFwT4xbReWQY0RqWLCTX20g4/wCjGynTxk8sxT0ielt5VDBSXgDCN+qVPYG
JKIWJCxQ+ESfiOnnrsxljtSQTRpYkUeqAPB1Fm7RIgqZBD0EY78pgiZr9KGdtPJ1Ns2iPe5t1JLK
DrpJShO4Dmpm16CQB5k0LBcMkOMRqOoYVZb0fIcqnvffte/zsc7jwItPLWKXHjhW1AimSe2+zFa9
rOXglMVmOolel5mbI+xK3kDyHdrJIL53iZN6EzGnV8veTeQUq7O81c1d9mslgNbBmxi9VMOg0gEM
AfxxZULh9ji4PvVfczPnZ0USASUlG+f5muuZROUCiABXzjgH0R25Zr1ZXdOPtdpgY/y0tBmyb2Kx
QO1YwOo2BYSl3uDWCTBppDkkJTDj/g1gYZfWWOlgXxYbteNFLF0GF2KmsbWvfgk4aEQAFsXuQvNr
3hUURhX4KQCCt9E73g3wha8NUoKKCA7vtBjQKLwumegBKeJ41GUXr0lWpV2bETjsM2ytsgdjWIC8
TzwWM1uwP+0hgJHJ8DkuMaRVU2lEPn1L2WBp0dEIbse9aZHVAE6GzEjJIuwKG4rDhzELi1yJAKkB
sFXhlMjdtxYyzFQPIoNltEvAjUMpxty+NJPunyc7YuNp1nZ6bRbfShxrYo4uz4KQLyGLhOyEso4M
CKDg8f20uOXR585uhUc7/TrkcrmC1g/0IRjwRRUYmgYEJ4FYb10Gxa+cwT29gvv283FFv6/Kodlz
V0W9brpiE0v/CE+7gmSvKY2rjJp1LOg5QU0kkv3aGUQoXLpbGMqZdqOQMjUKCNZt+3FS5/96XZLp
Z848vBkwoKIsMdEO+onadcfulc7IzuhAJ0U1n7B0T5v0eMclTV3wzbLINxAxo5EeunyW34OJLaog
PajBEl/c8GxjjZ03TCHyljF8yt8dDJcOoI5HZYU7mX+5dJ7xMNbQIlePx9MGqRlEGNDwJHxLHTGq
YGusSWkwgW3LOPT2mxZULFUQGMTYYByxfIF9uQfGkFEfVwkiMB4GHLRRnYaDe2i2JQ/rJoaWXaYe
+xzDWO8H3ELnxcFMH2Mx8H5/HcIN1IYJwhkQVJ5xOX/SvduyI05fcPULwN8fehMRKBksqYtFD0tS
YmNNvvIx7peSW9vdKCv2HCR97j/vrJW8ZGuUvkrbrS99shJdJqPVsrRD0nye4IjC992s7LFPk70K
W5qdAxrGxEJy7SU5+UY7uCC6HoPma5UjzMwpPJB7WALYG2LaaFcbmgIRQeSGWI7GuSgqpmal5uix
V9B6Wml8fU7QwukN7EeAzkUqYB1iSPOU22z2Rxq0yfO42G0rwsl03WHSKeZmS8pBlNPWgxGF/Itk
LRfDOozAEvXS7uC94cPbZl4lGyVvqttbfIt6ymWdwsILDXwY3PUSJQMy+3aRXEIMTrDFKZrbK44L
X+Fjd30VpQNcxs7POT2sLRK56oTT4a3JZp0eukU29dRbcFo8RjEUugZFDCJVxBdQuUt01+9DMLan
Zl/Bv1rVB/sTRuh0HxA+IsJLGQ7BixeRnRIwbdYhBQBl/3qcxR4DLga64tJPyFEc1xsnw2z+REXb
jPdgwFJ7Mp0FkTmmgHULhB6uz10PEQCAdwDBAo2l3I9KZ9RWw4hlVw5chSgS1mEby7EfWX+fBRoF
4w7qNoTAEe15MYhmFBWBR/uFtS77tW0ex1G7wQZ9DJQY4y+WyWYuBRrAbzF+aXshI+nDG6qMj2B3
3HqAQXvecsCFxKA7g0sE4ZZXIP7mCbQATuprj9kcqnE+CIRAMNcHcVqBUkRmILbTBjL/CF/4T0e2
nNbeLh64Sxt/oUlMZyQM2sEVUT+q4GYYsMmeYIJG7gx27SRq4RfBEb9VLLMkKcY+WPpjOPDIfrWJ
63YEPsSN6bGx6Oh5zJZsgN7seXsEhCnaW+QY0vUUxB4bNcp7JkAnJqk/JFvv1kvEYmEbj/YsXS/B
jGt5ZDPCK7DVNznHhtrkjzZbfP8sW7k/BxSDmSPoEeYvNxmEL/k+YAIN3GpdT2njEBxgeKIdqO6u
W5Pj4Nuwv1AQi5AvIHw01cZCKr7H4NCxT0Qizq+GYxAbSAhKMihY5lpeMcmj+DNYTMDr8K2c8adc
xOYXaUe5HbVGiXMpG9LwyyHyERpkiXMZHopNkKMaEpI8sHQfwq/Oa4P8TANKYwVANY7JBcydS/qt
B8uG8mqFFRV8OFbFjQkXbLx2oUb/yNVqYd1Bww+OK5UqPXAi4/ZO8x0GAJzjQMb5EI6wOsFZCQBk
lfCXDJ4gSSIUYwTLTpAarBpqEEUapRFQLnRvI9IN+CybUg/77iA5Y8v5tiwI2iylnfbl84aUGHGz
4ehfbgEBBGhlRDDFFaJI2QM4cf/Z5Ut2ty2I4jyKNNQvIMP8cpk4OvL7aaDr13DnziO2I7f5aTfC
RjcLrFkh9PDN45hDdOT6jawIDjyBZZ9WJK0sqi3auImiz3bs5XcxkT46kqzJ36IeHMRl7NEUIfQS
L6lieJHhJRtBOx5WuPijWzjyRn/hhJ5QSoeZAd0L0pFHvNpCZCfVLsi5QA+wCVeBlMV5OLAxfqV0
DNSlmpsOaaaLB5RyBYNWD5qjj0HndaHD2druGIx9Sqm2SC0IzFnoAE7b1tGadcntxPuovTJD57eC
I7kjK2MEOUVZ0UAQQF2DECZgtb0XS3NJCc/iL1Mc4jxEFJz7GTeAy11Psy9NsPe06lXqnmii1fIA
w8co4OoCbw0mbeEHnyvzcrYsodGWu7/kWR+MR9ou/mGa3azKeOjaX0AZ4UKLA8Hpq4A1r/mi10E8
78A8+8r7fr7Je0/aMkEWB/Ke9Ir2JMbM4DXb7TZcwKvSvxHjVVDKbk6mZzKB+KySrGXyahI6+Bag
gMovkDyC5KHEg/RCA9Iv6ZVEDBLWcrSMT7G0yHQdV7LqO0wBuyee8Ha6hOuCjxdS2AEMeuiyr0p6
9dXNjXUH9KVw8CChTjUVcnhB5rkkAKvehvEGagWOCkwz0lm1p/PeJG4BXeBgJbC+R6XQgGHh1Cbb
NRfYOMBS8YSWHEcK7s2MjqGyn6KnTmAvKAP84Q9j2OKA78bE2BtkcabyYTNW9ndhriW5HLy35toF
6EB0QVOVt9dzEE8/k5AyjFDs7NJaSPQJFWwtHgQQYfBVTSTt7gWaBNBkbIJKH4MeS0roB6CXXaKR
+wkKNlOY8zgEk5hJxQSRqt0eXfUtOtQXFGUjVovKsrbUbnbn7LBE3gELRfjj3I4p2jefLvGIIDQt
X4xu07s0JaI5DnaDoZBpEr1h2LKrQmXG6mOcDR2Q6TSGW9QvyIGsKc5Wiz2ASn4u8NFU4xAmO4BX
6VzV0UYFJ4s6swPohSKlgKXMDRXCiZGzlKLdvNvJpP01JKUQeJkLRNp9Y107P+4dDYaTawN0VDuW
KhxEexKaSzB9zQrYd27XgpM9tSVKdCDh2dzyrdyQVaQqNiAfsTiL4t9BV0Ec1gGKiWIbF/pl7Qb/
LcV083l1XLUXGcJXMYMMdyywoB2C9TTAoIbMLzt6frdvMsYKoAZhX4mP4TgC3AXCH3F0OdA/uvOq
CVLE3HAMKcKLFq0TLTarspcpp1i/rULsEekXOhamkdFeL4pgDrm7MblrdMC+N75rPqdD0zRXcReM
W9VAhzr6Llgh6i0jVt5IR+S+oIEx8qjRsF/mMdnspRltd9c71Y1F4qS/7Noc1DsSx/CC0FmgR57x
rONCcIMZ3gZU/rF344TCS0mwqWFqzPdWmuQBZYt/aAScBQWSlTNTktxEG7q91f2Y43n7SZGaDBsq
BpNgi0SPQGnFY176CIuojppJPYElCb9RjHVROZIERtHZbQr/ZxbgD+p3Z1MAJnhA15nmBr6aWQ26
INke3VEmVVYFg8J5aHY1P6xqyu51iwQuBPptvADoOz7nOw03fN+bVJAROoOQpq5hdzMd5AagjLWf
tWJsqKYu2F8lTw38rWuLeOElRInPEo85HpNp+qnnjU2ODhxscDDDAsOVEWA5gMdrfbcmDqf4dmYw
jd+Ct75FalORdbQNQO/vhFT4h6PxrgA8nmGqmkEJumh0mCU1cFu4vaIOUwGUKi3GMeYdx0XzBDQX
yweYLv5w7CzmHd/FhCm+Tt6h3jHkM9JE9T4Dj0yRilrod/w3UGcUmKBeQMlzJoQRp7V+j96xYXUm
iGM/pV1pzlzxdCaMF3eGjbd38BgVj3pj7zjy8I4mY+aOSQM5E8uDi81L/o4xi6Xr39J3uBncoXiy
c759U2f2OX/HoIM1sbcbkQgfwvlkfskzMe2WVY0VnFYAqXmbJvfTma5O3kHrIBIMYTxweCGG+h3G
pumK4L34HdJOz7y2xZg1rPozxd2PjepL9w53kzPnrdYYyPf/Ye/MdtxGsi36RWxwDvJVoqScnU6n
08ML4ZHzPPPr7wpW9a0UUy3BfV9vA11owNUOkQwGI87Ze+1oUX9XFToeV2rCU6OxlE21SMXbRTbO
B5t9x2x07mfKc5RrHbdJv9qwGuSBNddGdiZShm4ukvQ0qIsfzZQgVGfXhT7OGcEAbaJFzC7sRdi+
iNzF2OffU6l8d02zj7f2Iog3EJH6O1iC+fspUrOat1vK5+tFSt8vsnq1Qz++HRa5Pezu7IMuKFpg
N+WDX8HPe44Dc3juOuxMGxTe1q5bRPzjbHA0NNoMcb8vdf5hKK2glRjY9hXBt3DxArDHiz9oGMx2
qVGZN3YdBPtqsQ3AijKGTbDYCVLfHj4JNnM+59o4fpc5jvulpezwu4S9d6UvpgTKyRgUdFUoW3mg
3OnhPljsC4Z0MhQcw6Br9+k7imv+XbtYHio8GF/1xQiBly27mYNR/MQNmoodMiijuEXyzCIzY8d9
rp1WvUUood0rg4rVQlHS+acSOrxE1GWbz8E8dl8AlaHLH6VXw11sG/pi4YhMK77jDI+xQ1BWDjYQ
WDB8xNL7oSEO4KUVxghw0sYckkufyNgnBnjHxT6izqr73Wx7Xjzeu7rcjiyRszejX/9qLhYUDf82
VqTFmmJWg/hgdJxc+aqV3X2mhHPOHGUzsVF7YadspaXVpWuL6jodm5yddF+jWZWuGBX5ALIK6ZXB
Y59/1NE5I1ZZzDRiMdbgxMVkQztNovhNab6Jk8h/aCdpyTHLCOhGKJ067mLaURxp4DFmrXoypKsn
YP9UbihyyNqEEue/ZukAEpNbfwYCnfNmmuEvipMscT4NSuQwrlnfxeqc/8jof+cbtLRYjEyo5Nex
1scYh6UHKV7sSIhUxZO5mJSi2ZeGpcW8FKhOqu2txdQECQGDU+5IsxMEEoxP+WKC6qQfagp0IHtC
uqRmahy8q4t5KiljuO2QCrFa14vBSuAq+yEW2xVujOIeU67UqC/GrHkxac26FhX7ajFvKQk3Zwc/
UfJJpb1LsWOdd066vobFAJYsZrBW+sJEgSNjXsxiOGH87+icETA7bIQ7elkCaxkwF/XdJP1mpi43
ZXzOOsRL+PytzYC2ssGgNki3WrEY15zFxEZjDENb1cl3FhMuRjdN63x8fXqBUnzshkjdFBQPuGY/
sjIvxemFDzPv4mnrLhY6Y7HTjYu1zu+lzY7+M5a7drHfOSbHkXtWf0wd53udb1rSCCvAL1Petlww
zvpKMtCJMlRjt0x3ypxOO0Hh5mq0o5c/HISeN2pEneaijRjJWYlJlMSugdhnmjcpc7A3qiq8TRyc
EH86iotWBFkqOjvOoAuz5JW0MmY9Q9GSpDu9Usr7WGj+U5ClxeH8KOu+N1IBWE8QV2jYWpppr+QC
4DRSSySG42XyLRpNE2K8zXaRbSqFUuVdHmJ6OD/kWqHAkOh9aUU7THrTVFf96DgisKCjR+SBjvSv
8FNQK20bC/97nl9oRb8dCuUAAlKVRRHWj71SXSjNPNn22FmeogOsNauSFnJAF27s00td9vXMA/4N
zoz5oGM9l2zp45Y3r4o9tVyup/iw7HClOrZXVxpb8vN379Q4JoJnuvqUDsSidHo1LTCnFPgcI9NL
BsO4AnrbgnUU+oXJ93ZaGCayG0jZBioiRMTHV1NODT1W5D8eRWzjiUVEsFVQ9GyfhGHyFasLlXej
G9ULU+PtxYFYo1sA+UdDk72IqF5dXAxxwB8maiG5XeA8a1PturLKcP+ntxBxG7JoQcsfbecaGxfF
LGwCT5MXOnV/g3UDz8dQD7d/PoqQohXDZblAJHN8Cy38SXrqxqbXIwvi9Kj22xSf0oX3V74sr5UW
CNrQBdq6QGCPGF5frUVRy0a9a0vDg6EJgHf2tX3kYkSlCGp5mRpVj398VS53Da28aQudGNjVVQ2V
NVBVMzwt1bp9rbj9kyjG8df5Ud5OP3IIpE4Prrpc0OU8eTUP5gKEFZU0gxKhrb+LLGEcOqtqnn04
4o9zQjcDLDhbkfOjvl0tpLCUpUIgakaNs7qXbje7ICiwwlFQg3sXUAX0zZbAk76c/hrq/z0jf1P8
pQNEYv3+s2dklU757//D35YRYf1LLj9SsoTGlrBh/X/Zk67+Lz4g8gvP0oS3Qf7Rvy0j/+IzhlWA
DydyeBK6/3GMEMuqUWOHTApTS/wRpV+T6qVX7xyMTCGhHjgS0P3yl63eAWUsujDRZ2U3Y7zvBBQs
8AV19ju3zCtSSq6L/NCl39BcpOLOEf2OAxicqOK6UrrDWOmHUK93KmjdV7fv8a/xXyMjVysBv4qF
AHyjywlAmBhmjt+ZtEAdUrmKu0MqUW6x4ubboaHf06Bs2kWAQS68Lc6b28CHnC8DgFDX5KunrxY4
6F1xz/tk76I5BQlf2bmVPbT2bPubPkxKlAGGWdebgVijZmsjZwfgQsbRh0ZDRYRoocGZDNs9fejm
Kao3tIY4hKidBWB4UBvlvVaF7acqGWEO5knMCdigv8BxgPPM53Kk+7YJ+nD+FMat9VXpxBgcfFi0
pVxvh/gDGTmztst0CypMXESVv5dXQuM87ZB5ItSwwgP2FSgDpVtHzg1gbp5mGucJBt9Zb5/gTAgN
j2OK1WDUeusQzU5wUOg4WF6qQPGgXRB2+zALVHtTlIZ9UwH4GQ5RZVXWZuzy+FNgZYaBkifUbC+P
c+Ks0n7ovlSmrQQb3L3hvvRj5GiFphMREJbCLuCJmqjjcmt0qXW4Pp93NwiIAUPCPKvIFoqc1mWI
oHpr+tP8w/ErAMqu31QuZJjSKhF6sqBuYpoSiZcHw/SuoZWH65mGPUcuI2ZPP4Outze9I7KWiCh3
8Dd5qODG7hTFsjeqmlofuxnH93YsHPtlVKrc3A7poLVXgVrGD5qig746P3vlhuLonWI76GqOgUCR
HS+fluPZq9B+TcdswoxDbMO1rabug03Hr9wUGHOVrY8T/Tqew45UmZoiNp7H9u81+T9yNN/OZ01j
y4GvgXeazelqB9eATeHoZ2u7ohbVtMXbTALU3Dt6fAN9DzJOSd/GopGExm8zCuosF/YlmvzAvLoJ
sC9NqUAlM4jNJOLn1S+YmwnS8pyouyEajOcuqZpHzqqDN3VZfYesIb920yDfI1V1t9h+nDtloHwv
fBzJcxoGXti3l+TE6x2ZkGcdnV+EP0+DTChXnVdfYgGeJ5rUWCNzzE/vOV7Ts7Ls+uP5p39yFLIK
kZexp2CXfDxKMAag4LpIo3c75rdTlKe71J+N3flRFkbp0f2Fw6oxyzT092ybxOoDj1Kk9QufiymL
xIFh6lhPHJjNXxpJHd3smA/u5H5mZTY9sjuabVsl4YVFejXHLLH6BasLxatGbMNIUxKqwG9hosIs
mrZH/TdvCrtCKRJAHIkrcEjnL331er0Zd/XJ8kmJMKOII2sfdsPNXNrKTVyZX6sQJSkheVW5p2wx
/ZzgEYVb6am/sG1cfZyW8ZG/q5qL88XgPT9+wEpOIyQwFbCaSRXsfWg72zC0ukeJT7gRGO6/n7/e
FdETVT83GuuUS9tFY0pJDPbreRtxrPT12QaP7tbJTnFC4TVqqX8MU1vd6oAIrq00cd/3pdI/zJo1
/prsTHygkTa2F1a2t3ObUCgSwHSLPQmXv3qDCgiD1YQQCWQFCk/eMf3JrKbkgmNsvWPmenlDdcyy
3F7UTnICvHpPB4csH/qU4GtMNX5u3Wm+zpNRPFshrompYIbDlEsvobHfXpvJfgqaMp4kevlrr1CH
LjZJpfiOkjef2bBLdnMfXcpSk5Pz+LVFj88dAuQGThkv3vG1FUUAnCjzVc8UTbgfs7E6UFiu7zIt
Tr+cnzdv5yn1CJczG98hvGZitaeZaXBAAUdmSe13uM/doXhRRhnVRodyV5RBfHd+vFOXJhAMYqLk
A4ip+fjSlHG04Bw6kKijojpYgKfYVA6x141ZeGGotWWTZZlFD0owxSS5r1779kJh19CEAnvXVqAr
d4GWwwiw6EJ/Nya/6rcFuYhSw1LRqxyggl7B+yjIhgqqcrrLRKm2uzaoxseBpmO3S0p64fcj1Dp9
EwwKarQ/ujP8WjbWULMprwmMH2tbDpkspqiLWN/Rpho9A4eOl7TxuFcNsq3OD6XL7+qrCfbXWNIB
LgvWLFKrCaYBoOzyZNJ3nd2pX4d5jKVA0mo+1nnnEq4BmEHfzEmYGodoHI1gC7nCvIFzNExbB/MS
fBbkhQhfo9n9liHzdvaQPuGAZaNhPjcNUSrw7xpgorOwfFiF2kRl4/xFrGaSvAZ2TZS4BNIceRQ4
nklJ4o60syNjp02Gc6enhnMz6/V0K/qkezo/1GqtkUOxmrG1x55lO7RIjofKK/C3ZPSyVwOIfJg1
c35vzcTqbOa4bnZarvrP8CO6CyvcOrtwGRa/mfxwU5tiI3Y8bAFUhamYGYgDouYpriAybal11C/Z
jFRn29lxct3WGplPQpjjNelS2kBvR9ekoBOpMaJj2heUoGtNwFKa7ZuIhNni0CEoOVh1lnXbvnGj
/EYbYGXc1nw5Mq+xsuJHSroLMuG2d9JNosXO4J2/oatldLkyG18gDw9PG1Xv4yvDTjs0g8pxBSxp
e+92pesh5AkvjCLXktUs56+mbE0llPPzmuBO/2vIytFBZdrm6Z3ddzZJu7GNnbh1whs61hVem2G+
yzvTfe74RF3IUTgxvqTHExKJl9oxndUeBJmX3hSxxToa5Hd1bdyWunkTiuqhsqNfWWeSGeaIF2Ry
P87f3dWaLu8upicqcHSfBa2+1ZtR5Yoe5RStdllp9LsEsdi1ChcAblQV7VqsDX98nymaSpeyy2KC
DWo1T9Fv2nDOCuBbtGPu3MJIP5hZmF8nnKehEuE02mEFVQ6EFkE9jEyy8s5f8HrzwxVTA+AtMTlH
gIFYFwWxspgR0TVccTj4H8hpcmpSvihPc9ZtMWsUmugpR9gEDUFMxeyxVYuog7mLh+JjhVJ2uLCY
v53gFHEEU45yADdn7ZSmDYbmujbMHX+KZqfKfxuzk14YZLmsfyY42z18iJRkBL0SFQv92rAvLKVt
coy2OzWBDAhZ0LZ+lA1gKs+hcGjuM5b5xyjXYEOlrXB0r0nQTx0GNQ9/20htv5BqUqQbQQhRSRIW
HSairkRzG7pzBJAai45OLacglMkM5/RTkyRzdhUkDiL3OnaH/DA37fTrwrM8vnXLRdG44CnahtwB
mavZhJmzKPPIRGOXZvsm0NnRxvYACzazf8zjPKqbmfTsrxHtVsmJr7pDW8Sj9CnhDG/mktDjKLfe
m46SfDz/046/OPwyg1KTS9FF/jiTNI/jVctVeNZTUgsETFHl9a2DcUunlPPeCTTr5Q/HAkyv2ppJ
b4/im7muNUHvrRp6IcITfKK92gkyj4SIajsKtDB/OhSnBlvVZd4FZvF1g8UNzXYiFtEhq5gwwWQc
xI4KTn+wRCounIpWB35uoTyhUMm0ebQWC//qbJAagQO4l7FUpPAzv4r1CCtJR0rID9eg8OUY1JKK
fu72aufqN0QtIwSpEnVjdHG5xz5hXjgovnmoch/P151PrDw+LUW/V+cI4PWE9TWCq1fMad9g2KOw
N9jXDtHXf3yjj4da7X2FWat6njJUFBb1bqK8sRUNELWknYMLS8PxjkXeZwqV9DllUwH4obHa4AHP
y1y/oyM3Q8t67FEYvRRIgp5gVznv+ybQPMLBjAvfu6VbdbQeyVH54DJzcT/x9Tl+Qeopn0K3jwVb
aEQWCWJ5rHFmfI2OQ78KUt/ByVqAuQ6nYgewO7xjSS8eQzuqf/ZajQS8d63+aU4r/c8fMucbG2Ui
5WL6bas1Zc77mOzplpxAZ3T3ZdXO3ogpao8bTN396dsEStbgxhtgW/DerT6+QxEU5pCRApHNhXpl
BA1Bra6ePKiFSD+eH+rNSklPnknLsiQ/M1SRjm/3rJVVwZvNUA1WUyuVwj7ExRdm7XEFZ5lKhAGT
wcrOF+rBehRbserSNHxBZ1RAotGR/n8xmiC/BfZjgXLU3e4dfNn51gEWeWEarz7sfw2uLzfTRNxD
5PDxJTa4olFmdALUJPmcVNS7fZBU5js78/HzZqF7CBzLeqG+ke4zUaXXHAGib4EYqurCbTjezP39
S+gMGxzPqD2seyBqHvgI5IiajJIpvSe9LvnR2NX4kCGavDJyddqLQi8/ikHtnsumyy80V0+80FCH
eKdY85cv/vGNSCJ44G2i2ETEKuNtpqjGC+5on+zA9pndf7eHwBp+Pj+/Tl4y6Sy2ZNBob77Edm5P
ijNmwhsLOL4J+SckLpbtNaZA5Tuf1+l2NrXsZWim8QDfcnw+P/yJldmhhkRQEecuOf2OLxmgbBK7
YyU839GqPTbV7nHMCDtrdb37eX6oFWjp76f7aqzV0qyWxVA7QNHR+SLy4yxu3RRxY2Cp7arbycb7
KRJBBggHo/cWlOQHNRiTL3Am7fsumcL/Yg2hQMK7TY+A6KHVRmMyofbiGCdJZqoGj4hOhRe7+M1m
6M/YN/++7n9GWi+MSpDnicJIeQqG3Kfitsu1SKNto1behXss/67V14Hn+c9Y+vHzTNFrQdBohKeV
9vAOdmywG6dMfxfijSztKt45uL22aSVING1IHrivh4FUDvvSsfDkvJIHBoqUFPhllN/ryiGoIrCz
Cdds9OSHz5aPp3Jojf2oRc6Faz41lEF2GBs5WQteq0pCv5m0tGH5IkDIJMm7tfZ6NRLyTZ3n6vzt
PT70/fUkmS+Q/cxFB7aawW5aOmTwsDkdctqM6NTzr65ad7ema2b7ORLtzfnxzBNPk28PCyIcD1us
P6nB1HE+6AqeZgXYpaM9tcUgPl74AJxaggy6uzZFJZpE6xIIZIdMrzRGmWetuSHkR3kwQop2UHoN
tNJJsHXbyLgnwCV/MIahubDon1p1Xw+/mrKj0QhR93LRtyjgp03o7AFWZAcsYCpQhdbaUjGKD//F
nUW9Sb+fdEKC2o7nJ7gOFfgV696QY1IHbkDcAruXC6OcnJp48Nj2svGn9Hs8CrrYrDQFlxanqnNw
8tE6qODzhcCpef56Ti6uvFPUByibU+VcDZWAw7ATzjmkg6fMEKWiDGJH7XiVJh3EvmjajXpf7Gfz
Clhs+bmyxPyNpro67UoKuxdm1Mn3RJj0DXQZfrZ++0uzFm3dcHeRwutY3Orq3swM976JDQIhhra7
Pn/1J9+TV+OtTjxqOOUjTX8uHjfztmoDEFiMd+EenxqFGqFN9RirGh/846fpk/ZcAIWl55Mq2ZNG
RKhHeq76X1zL61FWK2ebD5k0z/HOA809dDIPuinnaHf+jp1659moG7IrDU/nzZ4Pt6OW4/r2orSq
b7A8kx2VVPHwpZ/oo20KI6oo3nFm3gj0htoh1fvuwk848XJIAqKgwsz66KwPhajYDL/Pcscbh6C7
7cJu3pMLnmyRt5sv56/2xBKDDhVdj2kB/XrThLdVTCSjAuVj1IP8C2VXjOuUjJqmKIli0dV9Wvjq
/vyYJ2YLY1pAuVDAcjiUv+nVmbcZJ9T5E2MGUTV7oMK1G9VCtv5fjIIUVaVVRobm+uMnensmCigl
GosAd8/Ri99GZaQXJv7J24d2gP8gpOAbe3wpaWN0k63xpCIjEz7fBSfZAXETX2bR6e8oLyfvh1gz
Lox68gZSeUOMSHWPg97xqOzEDTvsGbWiNnFPudW8BST9/fz9O7VuIgdUOUyzS+FkvVo6GgAEXaZo
LB3DmBwSkP2f2hHdvBNmMw7Ctn2OZ2MmJ10FWKMO+iEp9em6IQ3I2hAkfqkkdfJWWzaZNaycrDGr
W93j2imQ33LcDHNcEEOUj3tj0CtChqaWpTsb7uGjI/Q5fxtOLAdSFPm/w+rH9zqMQqGwaRKeNQ3N
Ti97/9eslGKHtb/ysqCKp40wajKwHGvaYlyMLox/omaFKpPyEGQvOqW8qcc/IIKS0qZF4Hh1PiYv
fOC6bKvVFtSPqVZJJ3bU4ufc2Li8AuJUngs81d8wv4T9ps3mrNgRChWolLgEHZnzt4bw6Ddbajic
kOhYOtgirT9mrd2GxggTzGP/ioKkk/4YvU0V3MWdg99N0WD5m4e4aUkgIBJ+V1kdLqTOnp7nwTR/
NbX/RYjU3ypxZF5jTI33auTE7yI7IrcBQ1J/oUR06sWhV0dbgqVLahWO7+VkpYqTIez1kL3AtQpE
eK1KC8z5+3JqppJpStw2M8fR1py+KswrWp8xTwy/86aMBmXcuMIf9poRjAc3nzAsB4UyWxfGffvZ
QMWLOBktlRSSG6uvcJ4HcSxcThGOVgZbovGCXS3CdB+3oJLOX+LbqgxDGfSVUChxwlg/+SEulc5F
+OZh0s8em6Ej1SOGlDWiW3KMDF68Gt91rSqyr8DpxkvSsUXMfXyYY8rpkpnKhSI4kTPz1SdkKPGD
ZE4Aj7jzOxNARZX8SpSOPRSqQ/MhTnUX0k2n2ncWNk1A9O3wQVEzeqaN0ZQRFiUAaTsITNDqTBJA
BtIzicvYNHY5kaoFri84qFVvfovmERPDOPt+S2hbrj84U5CQkyGietgFQq2f2Jrr72Vh8lsT9Mq8
1WZCTvYEHdeECmXV+I6Yj+ZPo4Hl9wa6Ke0uCEESZ3h8/S7tZj2POW5BHR92TSHip5oq5x/XLRlF
CjR4V/horfchZWdFVuAm1N7qjqZOPrt7a+5/ASoYL4glTs0nnatheZNt2XXp1kFuCGaLkdCultci
NvSPajcbe6OsKfIpQLl+61O7IxLCuNQTeLsmcJGO1J/bUBnZkRzfSr1NzAxMmAyLrjUyqUFk7fiu
RgdDncRnKEjVQdhluQkg64Cb4lNY06++ZVED2YapEmKL/97C6fj+/Ct24vsrj7ecEqSEi/+xKkBh
0eEbl/YUoKbGMmg7NfoHG1noM30g82G0SsAjc6KlP6bAUOCOE4E6bWeHl3AL8iKoCFvppj+uA/Kb
YJBzFKaYQmv5+GZBGApd252Ex6wsHtKYuL2u6+efmlng/63mOYWrFlyS0pxa2GxEqvQ0JTJ2LbWu
9ZCXEBuBB3di2AYE3O05R/3URvAUF266vICjhcVia6HbTAU2xchDVxdY+1rjkryneBW+xBtSlcxN
iaH9ieWmu4scvCwbJRz0r2lLsgAQwu5Q5I5JLbiKn/Q5K384eCR/lqOuPtoKWAmiH83owuL75rMr
fyMTA10U7wpxDMcPwQ8CkllR0nkVITOPHSyGH6R6+N+axIa42eRRqB5KOxx/d/y0z6TeNofzd+nN
K7P6AautWD3koELMHG5alyI7D92Pcx9eqkK+WRLkIBzA2FiD20eucXyVcSvgkvGdAbSm3NHKu0lS
I9+OinFXW/1ta1pPVlNf2B+cfPrIYTlzUVeiy3o85lCBSbElMMXBpZ9vhiALWPbsmtNsdSBBSvl8
/kauFLKUzeRF4kdil80pDI/e8YAWkS84ogWYebXzvQCqqBc3LugB2LT177HPqu954RJ9SUI5MUAI
Cu3s0uH9zdslfwMbBinX0AUT6vg3jMyzMLAKxYuQywLtA2MJ28Z66Mqu/HD+ek9OnFdDrfZf9DgD
9DJMnDwfzZtYhE/QrNKr84OceogOPV7+uyj9VoNMwuzHQIkBTWJ89Hf5TD7yxqkIOvKzRv00onj/
fX7ENxs+TrPcJZeniW4SW8PxHSQ/fUKOVblUk/zmVnPS6R6AZPo+HQN8ynMXp/t8xrf7fxt1tVQl
fot7aqpdXNhusceWZv/WK2nQb4DpgV0u75QJXNL5Qd8+Qb4uqAOlUQiU91omWCXzbI+h7nsEu4tb
UwXQRcRRen1+lLfvPqMgTWGLA7ydcY5vqCQRObPe+17qkhDthmTZQ86iYxsNsw3dYQJUmSUTPLci
TqML8+fticuSo8vMBWrnKlvM49ETnO9jWli+N7l6/NCkTgPfN2+rZ9to7qD1a9s8rcrrqQnFB1El
7jeOaOreppd/U2tueGvJHLk/vyFs9TBbYQuQqsnjn1RG5Mbl0ogRw35A8lckVyOA7Re/JmV2a+oF
NOLcBh2a60STnx8bYQR/+/qjiFvEYpVA0/pGGzpo2YRXow92oQHoLpCiti2Ut7nbxaJUVU7/7H4K
UVrv4kAjzpfT6VgSwD2kRKhXuk24IPA48jutyrYO0HIjwjMMNf3E1z78RAP2sfANkKwlzR9zFy5h
b2Fi5PnWhfBCW7kAJ7WDWWh+DpeYuNEg3Zg8jqZ+hEgFiiFXtOG9afXquw4qcrSJgWV0sP0UVjQg
FmTRVUsuHW0zhNOQeNEklZgu1Q24JeMntovxNzFaEylySQNSTtTxp7G1ZEglXV7q7DISz5DheDUS
GK4HzOeLlQj13u9ljl6VQlvdVIbFP3OfyGcguYLcvVxG8M3tSBqftSTz4Qcipa9YEvuE2vftpvWJ
tdtqS6ofk7m9cpesP+iV5P6FEEsCMlr1CT27jAYkoomUQFsGBiJV6T6NqKXjHYZUcFt26RThe2Ug
cDdz4sR5TsA6Jv2uGsBIbaklOT3YVEe5UqvARYORd7U2e8DsaqF/1OgVcTASXF9WeQ5yATi4low1
jAKDFkdEneFZA1HqaIduyT9sK5mFmC+5iKafDelOW/ISVV8ktmfZHYS+IA3plCgV8YrtiJO5XjIX
Y/ilpIgtWYzEEBPlPEAbAje95DWCnkuarSZjHHswwu9LGtK/wiXlUbVl4mO6pD+SNkgSJJhfUiGh
yZEQ2dgm4J95VttyM440hrxSk4mSNeg+eL8TQZPakjmpLfmTZWPJLMqkgnuTgkObdwKvGgA+JQCx
Q5Eb3E65oHfcBcMTBRpqoFbSeSbJ6RkXZA/OlfqRSgsgHzBtPvDoBfATL7Cf3ADI6CwIoHTBAYWF
BVaopIdTLKQgwqKmn7QD4AdNEiVULVQhTQKGetSMDewbyR3yFwaRYmXJ52khE/W1nr5je+m8byW4
CFECDKO5KkrKnXquPU4L5QjYRD3IWQn9qPKLBrzcQkXSEBMAj4aOmWx4cpCTXGtUv+gSp0SlB7KS
pVPR2c6BXV9HtWQvwUUxa4/90fidhnP/zVg4TXQD8RrCX4bfhBti/mD5gfqBxqf+1VpIT/FCfZJZ
yc/5woKiiAqSNgHYbnt6F8Gg6coJQBflkuhXa/jTDaRgsFJNGoWPvilhU4YGIjlZEFQNX33SkK1w
rD11wVSxMYtpkweowSu6hMGd05jjkyLpVrPkXFkNye1XdkxYO7unBI+27+iS2wkay1RiSbnLhfgx
dG5gMP8kR0tZmFpoA2FvOIBpnW1GP3OmLh7C4OpUAx7XlBvmr2qhdAHCgdgVQPkF1biQvIgV1o2N
0MciuiYCOP9S6WX+BbCN8dIsLDC1quGCCYkIcxZa2LSQw9yFIpZlAylSbZTk7ZZKI6SxorXYk9VG
eBhiY3i2x0S/aqxQwc4J54vU95suSaPv44SYDEBUGn8OoeRMG6jnNQuwZdXfsx6qWYBmXtu2jt1+
1trU1q5sS0xCLgykCIMrCj/CkbM/6nGXNHtoa2PjTUOUjV+omhmj148msZxTFOoEwfv9CKyPEHTP
jQy1+xHVVQrkd0JQDbYyagQUuElpr31Ts409GLmYcIxmpNntkgxTgDMml2Nbko5p76YgTUg0Izsz
3artqN4gvVfTjU35XKHunKhfSzOZu6uJBGsNsrFCjrCjccoBBterkycaExTa2AFY2tiRjp0ixzJv
Q2VrBXTeJngxLTDTG0KrfX9b9h1es2lUlcZLYjtVrwtwiQFUYiRVV0kmhgPZr7Ek/sVJd6WltvGi
K33nH8rCrrPrRvTgmFXkTu4GFZbPP4cgEPtO9bPoVrdH5RCGjfpbr6Wz0BzVpLsjHnUAsRWzo952
DZjwj0mrNPkjOWlJcpXaggJy1Joa4jQk/vDPOnTDmOJme9o4eW58SsySDvDAUUi9irWkiD4amGGz
n20SD4NHDFuUbzK7KW+1Dh5sYEf2R7Vy588mO1BjxwpqzpvIIMUV7iPO3njAI/GQtHiYdhDs8vi7
D2Kx2mgEmfxGkeDSGFW7lFqtoU3qBlIz2a1ChMq3XiFIkzoMpQkvBWE5erMeRl/R+40Pc0bEwBNT
eyAIIig1fmmk/KhNs+uujc4vvqn0SpItjmNQQa3tB6wdEDVn44YwVz4CRa60GguvO5j7AYGPtUOE
iZogqes22VmTPX2KslZ7UQhmLrdBlLBOKOxDvjkRTEPoPbW+yeHFgTQzW/M5sH3lc9WYPUd2IldJ
ZW96A8w8VVKwSHUSfgIAClW0SEApZciIdK8qeu23UvXtr8GYpy/4pgdePBjxt8IHFcUGZQLM4c4m
Geahopa3c00leZ+Dqw8OqYjSa8tqeGZjnpuPFFLSr7oI9YfayvXRm6aiaD8adRzdgxIzas8t5uqh
4d/yNzRnS3un6mHyPSScOdxGcZ5ZW4CmbOdsJ+5/6RDcZi9QffsuLtXya1fUnbIZVS1pd/3UYkSG
GGbdtrnbtNdQzKr2YJaJ4my1NNfRmXTolbdmD8eB3z9b9R4HjvneDPPxg59DVD+IMoIY3M/mAIp8
oAzKNq4jqhX3kQwgRgFU8SVF1b7hFESeOzRHzd/axFl8I8UVfKYRZ0qz7bkv9wqMCpdQa7zjWM7T
Ajx2PN4QkwNa38h+GX04AjmsTOU+NcI48WbaNtZg43KOmEJ8bagh9YewLZLb1CkrhwzHIf5S8D62
2x7gOmzauuxmANWm8pkUBl5Cqw2bb/U0jda25wRv7WyldG7IOSWLolZUbJYa8rlvOfRr1UjJp+j5
vZss0/VDXNRq8z0bRaCCTUr1aGsuub/IuqU1lQOCtc0ATkd8/AH0GvFQqHBpleG2VrrwAe1Ynnhq
K8ynFNInZca52JJ9w1VnScz2mPQTPiWDXqZYAwmpxQTgz0WLBlYZJvzNZV7toMyMtw5JB+AvFYQD
OzEEQM1Z+cfEg4QldlVWVO3WDqPqp0mUyW8HIphMerazexe7jUWAd48KP51im6iSFrDqlmNTTfat
Ptc+GyKc2Bvfp1C30Sor6LZ4NklaYOfLcubSvMfnbll5s5tibo08ZOmXqtZLW+D4IIEPhgYM/5RF
xLU6FeCqJWm/ioclJcQmxDmGBLm6KG/Bbbsb356MGybzfKUQCHHliHZ4tGan8sY08j9EdqFcK42Y
r9wuEE/Z7FoUpiP/Nq97C8RhbxyKLm0PcWySU5fD+IQ9gHh9HiBYJg1k07L6eP5odKJ+g9EUdzP2
GhVIxdpGT8rUPPit6nuNSwfMdkUGgHXWtmVpWvekTMTbVPPjBzbYobkd8XA9NJ0dXtBCvS3g4KLn
QM/5TN7cdaFYjO5QE1LieqaeEt2hxt0Taw3b8Xyq/vxgfjTU6hyqKG1VFTGVjiZXwqsw0ZoPSgC/
LecQcUgnjBJzWT2bbI8/nb/TJ+oO+HuwUoGJIc9rOaK+avjArAT82yYu54oaGmGSVDsF5Mbu/Cgn
7yRyZk7YqB+ddWV1VvPESePY9TCIZZ8yQzgNdDfYp1TdLpp0Tg/GcZoKoACCsCpyENeEvZ80Bkop
IwllBU1Sdp5P7sS56fxlvT2/M0EoZvx7JPnnr24eoOMQ9TlPjYbYeBUKv7hyJskotATK3aDEzEf6
/PP5QeXPX73rlDVRD2Am5WVf2huvBrW6wQ/LtHO9aa5Bt+ki8SL1ISzvNJ+Yh/NjyWn3ZiwcSLRx
QIJxpccXWOdB0TYicz2/0s1fg9tYg2dYLXTSsVU90kjy5zA30s/AQbXDWFj6y/nxT8xOSqeWbBjA
aaJXczz+YPtsu3XqxoY+iJcqxdpIUmT/Vzvu/yFGryBGsuHynyFG2zBKf5FznZOOPkmEkfzX/0m9
Rq1FDZbODa/a34HXwM3+BQYAuS19cRxdEqjxN70I6cq/+BNeYgT1/0Paee5IbqTp+oaWC3pzfpJp
mFVd1V5t/hBSt0Tvg/bq92HNHpxKJpFE6cxoBoNpQZERDPOZ16Aszd/6Sr/I/G+qgNhGo1ECDBrk
/Vscrxnk9f7kOqEYTe3MRNrDhMWw2p94pmsJcsTzoxIZLUUluzSzjwLId/BVLfJFzDtMyr9ercyH
/+z+1/pEa/KCTPGbd5ZWFo7fKoTM5Ue9OoDxaIQ5dnD2g+W+D91P3949f/6Yvu3g3Yyxmpgz9Xpl
Gqn9kLrff34J3XeBu/O4rauxN0OsqrHYteT17DBEe/z4/enLh+TwYfZ+kJTsTGX9lt8MtHrbap3Q
xJgY6BE23+FLdGAyFFT3Ooyr2vZ6mLXoTKBGipyUfJY0IHMrzxZ6jMUcUT+uqBkAPtDyg4NRhfVZ
KVNPpu8jEdMGaONQbnA1/SGlA0Rv5nB/u6yu0JufteoC6dP/Xeb59P69452fG9f5/xxCvd6QNYJI
fZAx89z9GXlfhPtMvrazvKtHlR2vAokjECMW4ulZK9lVYTCPuWOJc2npw5HWfIRKgKa5dSjtsQmX
vf3q0XkZCtoTLqbonWiWvvyUV+erkgKVoIs8SzKC8ktokG2gZOAPFKMeBodypkjrPcHG1UWio/ql
oYXGgSbpWAhl12Om2NPNqWnkft0q7Yn01CTw7ZoDaUzxkINKOd/fFdp6PZcBAdos24Po/wbiFaCO
rjaqyoAIdrtqo5tHvWhMPNUAa3TVUB8IxYKzSCLnGInaeqTaVPmtgn5y6oQ1dCkx/FlVMrrIyOh2
XlABW8zieIzdLiYEkcYg+SSZOarlRu48WUFoUp6PSz9sKvtcjb04xm1vXWDY51jsEPbRgNMOWlfX
J0NtbQ8nwuhopprC/8qzY9Xnxun+Gqwed10FOo4qHgoMC72bcOZ6zUuBUUpOfRAwSiSfnCzLTmU5
9G8dhS4XMA/09WBpEkOsrzmQLUEqz/UJYRzSFyPoUXvsmp1Rbj6no8jgihekNn31m17v3Eipaky5
fhLCaf6o7EJ6yFCY/NyhvevfX7aNocCIAAhfMNT0RFfLpqYYzERpoJ8mzDYOKSN/nXLRHe1Z3xPI
2BqK5GDRG4SFrqyJ6GU+2SVVSP00K6FxrBsjOehzEZ0iNXJ27pebzeAsekqkr6AD4IWteQuJSjs5
iCPztCRkx9muIEhlGLPdX7v11ULbkyyEs7eAbWyO+vWWC9oOV/PB6XxsctV/ikqZI6/J9PifLHC4
1ubWqj47bY+T0P1xV2/TwkmCxAOZH5yNvLBVr8el/iTXQu+DcxjCI3VN8ODfsbka0hPpdPxNGFbz
IybWqt0MNNLe+7C+3LjdCMWQVAGxrcI/X+0YajHAWvQ28zE5qEO6D6Vi+CPgNmQbmlT+pPZ0rd64
0mDDFwgjZBcgvggrrmZs57ilCnyFzn1dxj63bvgdehhGuY2lPc72XB7DuHyb1DS3CbAWHg3+xcWi
0li9XmYQgzMdSLv082LCt0U2yqe6jOIdMMv6VLyMAtCeJr0JM8tcvRWwwsKJA1j6NVilR1T8kZnO
MGJL21HaORXr/cpQkDRREKamAxnLXq1iQqHPmqOi8pHdJM/DAseKTk2Xw9AY6GzWLsKMDB9is7NH
Nb+dJS8v6kqA0XSi+zVdo7PLgH4IbJ5B1imsGVr0CAA19opuyJ7vn4712Qdhhs4jyQIHZJFMXM0S
p0ecKAxz8sEMN89GkDVnGVLuTsC7NQpspIU3D54EieHrzSGB+gqtvJ18uu7SSQxxQzWs+OvNUwH1
w6WOnsQi+74cxVexSyvYEo6UDD49k/lIQRMJ4ySOun/uD3NzolktqnyGswQRZGCrFSvtcax1JcMm
jWP4HiPF4J1KF/upmtCzhrc7/bo/3iqIZRcASuHrwFiwcPle1xcVI6twwSlH38RY7COeP9JR0eDr
JTk97doZ0oOo8CCzk8C8CC0udz7dxl4EMkCZhdubLG9tap5yq1Hux7a8NWLpiIewFCP2j2JGVpv9
1/tT3dgmSM/xvKI9BxZQX2crk5xnmNkOfljEaGVOmaOiXCqDrLg/ztac0OxGqgsdEGCRq+0YVK2W
JJoz+cg0FlT6Jav17aLFzaxksPJyf7R10grgEs0RPhza7i/iNasd08adiC0tkzBfGjT7hHxgbX+Q
pbD8A/Sd9DzPRd7+oNtkfxkC2/5UNKVmH7GNGVB17SBO7dyhKxE3rmoTEJIBkAzuBQz4NTo4HM1E
TwZZ9kPWoccHdOydswRxMTupc7S0xMVktMdYJTQ9cAnLCpLtZl9hX6ZW1jkNRlGckPyHApBLc5JB
dxLSH0oYTx9UOAjJzgN+cwD4uRSkyQ3ATHIEVss34mYGuGWefPwLrN9FAC/Hi1S6JhH6Fo+DCsPC
ye32qbMWmRV5GnYQ4zcPwTI+EBB2DJU4OCHX94olusrARnzyJw0DNLVwMKsderDUGG1/x8cwflcw
951Nc7NFGZT6CtoaFBxRR15NGjU5ADaFNPlxnPQ/U6fPMGxO2xJdZKVo5523bnM0cPeU+aB/QiK5
nmI1pCMoFmPyC5QXgarjRYJJN1qiaqTKO9tvazlt1OaJhzh6SPVfj8WxD4aOToyfCQnoAYkR1/QU
d75TAvsvgRgcR8uC07lzCjfnuNhtWAjjcnmvIrFI0SI8VsbJp03VuPUcZd0ZREjwQYvtAW9QfMKz
qT9VlZV+k8Oheq+P5jEstBQ/aPA+2djHTwrJBRXtLBRv5Jq/nEmCNSB6BtLFxFLXqyLFlpTR5ZAB
BECBjop2+pJ1oTTgvi6aR3Ble/nF1meA3mQhAAJlmerC9YCBlYB+GnLZNzIzA1VWOE+11pZfK70O
j12j6edyMKW3Qe3/M0suQkqQYO6JN64HlTOtRyNanf06GzIT3yEdK/FerT+rcRN9ijR5McOrSs3a
+fgb354SAyj7JRKnlLqqZSOYTuojYtmPBwevaXjDrYQ6cG//Nvm43+7vtI2VhcBIoLOws4kUVjGq
NDoB1kfWRCtJlthFIstcIza7ZzxyiiO/o8O+umvfGsgt7xgRI1hKA9byWkbV7LUSwJc5+zLVy8pt
FL2uPXlIrPB4f3o3j/TLQNzGy0IuCgzX39COIk3LqPv6eG51B9IewB6j3O18sa1R6HqgaEXGSAS8
CuYwmbRGPIGVRWqx7A8GPrLovVtGnu8MtK7FLnsSshdFL1kHD3ojyVKYmSMFqaT4qtZZ3VFDe7I9
VI4e4k4SLssXVaAESyee7MMwi5iWa6O2oSdFENE8AR7UcuXKSGMfKoWx1+baWgcidGjT7F64Kat1
CJygqGKcyn18TZB0BC5gtCcT7bi9IsDWEXk90OqzklFmIPIYyMA2M3TnopZktxrrDOp7DSLr/ia6
Scq54nSea5PnnCBsfSDrWnTlkBbcPpJkATTTpG9mItRLO47559xorfdxA8LDQft+j3y6EU7oaI6i
SI43CATn1USnYEBtyOIumHKn+AImW8heUzvjJ94FFI4z4cjvAIFND1BYK2/qs2oPfLzxTUnvmDsS
uuQp60TFUsuudsxW9s08yUCbym07ABdqK2eHgbYxEDt7keqEAmYb62puge/Ai0aXL4cGfJ6sGg/t
JPKdothNQrTkjwvjg7cVJKW57KzXeZeGxIMzBpYfGJJJhT0fRvD7gOx+cRHB8EfYSf9+f/tsbFZA
AcjMcTJQDXzBZLwaUk3LqMJJz8L5abAODaCrozZN8gMpYLCT/2zMDo0Ntj+RMjn5+p0kMrKVTCg6
xWIhfuZ4eX/QnEDqD06dV4XblBYu8/dnt+7aLFcSdhhs0IU4CE97tUWNsqkmGAi6n6tzjSDENKtg
szAf/9AoUf04D0X1KazD7h9daEPumnOsfCz7DOeHnR/yQg563Q9YfgkpLvsU0i8rvQpLKJUbOWrz
pt+Lzkm8dCQaOQlF1B8lOdTNZwXRmOJsI92dnFH/XPDwo2r8EiECayc1FWbCCSp6kEuxnf6BEWxd
HrCvJ8fC1A84lsiayD72iSb+KIoYeHscB2p8CHs9ATdZzMHnUlWyb4oU589yNLb1d21OG813UmV8
jyTcAESs1QzzAEwoN88g9ILqJGWJpnmTKunDY5TWwvZmvdEHz+knKwEsniu/m6YX/xCA1uW7SDWA
eGWDmv5RS1GOvl4uLAvJ6Lb8ZHS9jgd9K8lAUltQksdSFfqv3rFRbY7lQORuXSgsyTBJzveFPTx6
hj6mmMyiw22fRk7GgHVvMjbgprTgPV2cvvyUaDZMDEvrHXigVMoMhEFrrNN0kkDFzWt7Mesr9PGn
IiJJvE/irnnqB0NLXTMymp9JRYDuZZYi/dkGpWxfpjwepkPjGNMfoq8QSwO7lrgafvRftDiR/p4a
Vf8VkfQ1Z3Q+548m0kYqHzPBYAUzPWc6BCmZHWH4aGgf8a9owkMPfvdjE8sSXBU9ND8FlZHImMKH
wa+oEKPl9klQPQMT6i2fOfVfy64zgvdmF/J6GGYi18esbPLnrlAqsPvUs0av0QapOQ5Gkf8cZBoH
Z621s6/jAGb9GNRD91vHdzn0O/4ZqZsryK56BoYuvxADHZhPXRXFY5QLGZHHeYRDgQ0bjQtT79TY
DTp+0KnNQ+yb44Ks9KM8D2Xn5kWtqFR9x7bz7Axs60XKkwnIpCoPqhtpPbj8MI9UP22qUj6PqlMG
yC7lrXYI6wHy/+KL+as0QsNBt1kZLA8iRZ8/2FKV/Tnm3fiLEHK+TBYarm4B2LR0DbVutFODLepf
aHOWf+mayJUT2MZM9vBplopjOdnSdwnTF+C6bdZ8rAgjiCI6mZ/BPguPtiwG2TXw72vZIaDmDwPW
Jvox5JH85796FEXHNqnxbpPa5R89mYBtwymu9vRwN97pFwMtBe8xKhhr2fxEq5xaClrd1wetidxG
zuoUTeIx+t6E49C5odEUfgNanJi2F8Fe6r/xgCFoQKmXehswsHUTJNekANXlSvUF1+RzQ1/hkGfZ
nnrZcp2uLznuOOZHekizZVmEV6/JOHVCKzVsHtVW6jF0Jj5YoKcQ6WdX5gXNvE7LrL8ia2rLf+7f
sFuvC88z3atFBJFX9HpovSvDJVRQ/SlLaix7YmM6t5o8fzIq2zqPrfnj/ni3U10kH1/M8cg2EXm/
Hi+oAlhF0WD4c5ALKAM9KFLPqYeqe5TSGeMeqTXm8RQBXt2rMdxupUUPlooTNUS6Wus3m9aQEtcS
phnVFCbOsRSW9hd4ZznxahnPdZfCetEdO/RkES6IImcv99wow1G4paG2JC3kZuvERUyRqU9mkl9A
kkeh3+OvWntFXJS1q2GHWBwFKZ0CsDZuNZ+eQCWder3Rcu5/WXyFFlikby670HCjpkVPnxCYbXD9
NVIprjVgoOmlblq6xU7bOI9TqxgPPW5Sf97/8rc7jbE4yw7NMMzwbth2IeSVUs7SS4HqI6S3OD3i
cdM9RfqAAoKN4v398W53GjkLjX2WnMo16MbrufV9rNtxNts+/PL0DG7HdgER509aMinnuE0Vd4J1
shOw3MaFDLq4H8nMEdDEalBNHkFQ4HLic3NnzzzkECQmE5+KDsjy/fndXk1I0XJhsCdM+JTrxgmO
6qYljNbxS6NST5LepQ8imfZ62xtfbZFGdVTKtYu12Cr+UoKZZKHqgM6g/MsTEmB9Fg39MR7kgVOq
RDtVhBdl6uu7kEgeZAQdPI4K1fjrz5bgoT2MZG3UhlWoK1pkc/1Rz9Dqx3GotY9lXaDkPIi0zb0B
1CPQ7kiJ3rdDY32IJb3UXHsYaQAmQSN9CSarDQ9Kq+XZU6LqBcZXWjx357YyxMdEFn3wbBWTjq/2
BN0+JBQ63f9IG/uBdj3ZHm081OPXPed4UgktDRH4o6wuNCElqKPj4rVpuVOIu+bbt58NSIe6xWJq
QSnvevGk1naqGXyOX9Wd/cJyyaUjVePmi57l5Z553sYOXJSykBEAiLrcq9ej1WBqJQtLLV/kLeFl
2Js/OjNv3kaOJhcBmrO4AgEIoi+z7sk4zWLalU2Y7JpSRDCSakn3VR7R0tgZaON9wLpNpdO6WHNw
IV5PJ4XiXpt6FfizFVvzgXBZJfqzW69pOyzTGgzZj5CC4EtPM+SNt2+UpRxA+sq2lxfU5OsQAEo2
ciOtGvgyRKwvZP5C/Z4mGnbkUqNXX94+GKVBUityWGBdq2pk2Nrh4Iy95EuNkNy+TrDpK+tavvSK
E++cgI0LhI1PfZc+L1HGWggBdX8oMcokoRXuYLLdC3GQQ3U4iWb6a+J47NyKG7c+zQrQmVTSaPiu
b0VDFmJ0ckXydXAq71VIgQfMHLN3LdroblH10qVRcnNn59xWdECTUNLneaecg2jB9ccTPcYsvN2S
r1Y5PJEwl6PAS2ulNTDjaUfQcvlgOq6Gg8efkhrYZ7VtJ/3NpW2EOEE+AG1RqS2tC/hpMZq5YXaS
T+EyV/wI9rfi9aGB4K6W9RNuUHgwtp4dTM3n+9tp6x6AxY5G7VJNAuFyPX2OYtR3bS75WT2bjzkk
Hi8knd2Z39YoyGnQmV3C1f/w6V8Fya2E5lpjl3xZuLIWjpyBpMG2dmBF3p/O1o61XwI0Wt80KFbT
MXtHT40gYjoW1aTEEZXnxP1vzPRCjLfzPYjs1hPBsUApEnQlyKTVcMKJk6zCrgvcSqsfdK1saT/h
cjIlEMvvz2zjcNBDX3qvgMcW+sD1h7IN0KJqlwV+lwpAXAuD+6Mc4fVySPMuBzcKIRIeY+04b78E
uE/RfiD2RSbu5hJA37MQM3Ps8AL1KctmKC/N5tespz5DsfWNlJPlzWAteW9hJ8MfWMe1RkZRfUkm
/QxXPFcNFJjgka1RfGz35IQ3tiVNFq5RdDeXIufq7NPKx2siqx2/Soz4OVOL6KEz+z394I1NsoRg
TAyAIXt/FaiHQAMGDFaJitJsfLTbBM/TWgn/dkJjz25+LZH1sngELMD+udJsdsr1LlGzqsFTJ3H8
xGnLi0595TROKsa3jWyGnhzo2SET2FZlYQeWru17t0Lv/VujzZjXwmreqX9uPMuLlx0X2nL6b9K2
jMJG3ozL+99WKY1Cu6ygpOF5HlJH82KYUse4MYn4eND29M23lh3JPw7lcl5uWsUxIC+UIRmbXkuT
vBvMETiUXehgZxGiGt9oJvKy8ot4M9cOF/hNMh5rcdUVmkG0KDnVJTJHDSE93Rw+DNVk7Glwblxz
6EwS1fPfOgdlFe4MEJIHu+czzxaAZ2UcUeTF9cgNAF9A8pP3FJE2ispEpnQGKeiq/HsdC0NqHbLC
EI6PxISY3VyoWu51cPjm44QMh3QyyyBMHinzt+k5D9u+PMIvimvqoeOUne9fhS/J9irP4KdQi0AD
jpxtfUUkg97qia0HfpsMue45FGHqh6bMy+h9A3V1dqMssYNjMEv9eEDrJH3s82T825zM7nuEJohw
6y4zQxeWeKLwLqCncJZFZz1MlNUHtwuGOjje/81bX2yJLl5K80tn8vpgoqodjvIcBb6TNM3flaPF
P+Q0LX+Al8smvJl7Qz3cH/H27JGK0SlfkgpS2vVVYHHOjUjJbUABM2JdetsrPwIjqPFv0uH7HlF9
bNIDoBz989y2jroTFN/erYjx0iLj6cA15ib57Iw2dTDlsImrtMbxxtBMrFM6AvDbeZ+2B1qE04HZ
cNmsHsYIfG4nQtvykXqyz1KEgU8n9D1p19vbhOnwSgBYo9jCnrv+fm0WNmZatoyCC+NJmXv9kDcg
qsEljjvbe3NCi5wgVjFLHLzaKpjxdBFoYsvPAkA0aAvmfqX23U48sTkhwggKh1R1iMquJwQUVp7b
ybRgPzYFbF1MCpte1i6W1Lw9SmLtSKUpRiILdgOGVbXQiMdqoNTPVeHZeLMgJB+N3owt7L+ZlQ0S
htec52+96YucABu9KMufo/GbAlgIuPTQnu20GnaettsDvSCsoKkSM9ONXYfsMVaXKcpfFsCuEn0B
JK9Pcp4O3ugUKowkzXjzBcKcSI4AwL4YGq12RRBpagG6yPaL0pQfMPVN0W+Z22Ohtb2nmMPelb8x
P3Y7Tsk2/lE28NHr/VGkRUTgILg+rERGU9GeP5K31e07tO2NX3KAY8ZOJraxI2EqLMLSyzcCBn49
YjiIJu3QKPAjCVHkuBxKlw4+5lXVVO3cjVtD8eEIDgg1lRs4lyVKAX5Ms/25mO2HyBDtgRbQeCj0
ot8ZauM0UzXkIC8h0BICXs8qdWoNVWhmpfVUabE6SLG6kvb8Dbe+1qtRXt7vVwmWpiBpLKbW9jka
gC8ddaLnN/VfJhv9rDE3zX+xG9n0VMQtrnaCnutZDYRvE91cvlWJdImOJOPHyUTVGPERpEj1BK2B
+6/Z5hejYIpbHVHPTWlRsnuLGl9p+1YfhEerdbqTCSCPLte4x/lYvsh1dEERGIbq0kanCuysTlpn
JC0BQcFaNrLqiYrGVKqzI9N8Tr150GQfESxAgPAJDkbSqL/vz3Qjhmd84AlUQQDX0W+5XltRYvSr
maztYCV65cdKmP7t1HOnH9LYtjIvV822/DDVaYMwT4PNJgGQ1n7OTbV9qCiR0W0eIvQ17v+sjXCC
uwCEJ2wUMFXrmKtopqRrRs2i7mRMlQteQHlKmsD6s+vqdvBoOzuLNEDf/YOYBi3g+6NvnSK6XNBR
KLHB91vtt3yBRtcOAa/ZoFI0ZoiYQfaVLvdH2dpkbC48fmHbgA9ZhxKhpY+xRNvBSuvpuemK5Jj0
ILfscc8SdiOgXijUvFQvvCLyhdVH5kjNFHhsH8hD/x7NcBWhbPocpjcWmflDL9qkdFHxGS6yTLLt
KAPdXiHtNZE21hUiI560YLlJKNYtgg6VPGgwk+MXTpQ+d2nVu/1UvBmabzJZHhO6VfjfkRFeT7Yx
9VQdUIL0gyKJg5fqCCjsyRZvdJ8gn2IgdCqpa1NCv4nSojxccBVh4EMyKBHLbCUE0JusSf/IssCM
H4Ykq580Rch7xfuN+xf9fICTJmzL284HqoLUEsqM/ZmlyjvBaj+MVoSiWtgIr5hscydG3Nw/C94Q
aB+rSt/5eknxtiNGTBWqJLrW/0jtoHoysUOiR0LvANPd8WjExKiQUp1zmyY5tCOxt3m2Jk37gP0D
iV9X1+WTURfz3MZ0sbrGSH+MSdk6Z9PKEwdZKNSEj/wfc3p88xElBEfUgIY77+r64aHsMWi5w0Nn
C6vzmjmKXa10qlPS4GH59qEYi9LNcg0TJV8vsWZMXdEZEW8cQIavWezgz8DlbLhRvsjP3R9s43oF
q/r/BlsO6qsHXJaHsTAmshizi2Tdk4jCf3Rz1l5G4GOFG82h8gGwh225JQjh0b8/+tY1QLrBtgTV
TYt9dRup9B4xg5ZsX1KH8jnW0+EdTAF1J2TeuF4pXy7AX+4CijLLn7+eY0o8UXUT1+tkNEddi0Nv
nEz0Tesq2FnOrQlRKaWFDFCU52p1k+NRieolFmx+0CX1JQ1mBPJwB/wXowDBXLLrpZF7AwoQCRy7
IjX9COvL85zm5WGO62pnH25QbtCApi1IWIyLEuXz63WjgD1W2POZfllnFVw7pf00aRICeb1OTU9P
Ta8KpuhcqWN8aKtAdiWobu8Aj9G01DvpIEvDoiJXN895EpZuMCfGzpdd9scqZKLqyO5ZcnAUQla/
MOiXUDGCnOokaoeXd54hGHHE1lo+jmh17Sz75uX3erjVYYFXmSOUGZp+1ffKn4HQtd8c1R79+bIZ
TC9v9NRPqqj8kpF3Uvqj26pjmonc4E67YWtHL3JXMPloEhMVXX+ZUldR4zB705fQYvruRErsgd8K
36fowe3sgq0djXUKVD5KX4TAqyXmy2MhaE8WtE5J80CVoH2HC4V3/yLYutIp9GMcz6fEUmg1CjDq
Iba5ZvwomqxL1OJRrgHWosxRFh9q1PJ2FnBj40BPB/wLh4IK/BrXA+mtEpUTmIT1c/cY9IgmNHMu
PbMCmDagvgZ+ddcrZOOr0frGLATHFpiR62RJTZ0A+WUG1QRKg2lRqYcBIw1fxd5jB0S9sZ5wEADO
LL0TDu96p0Zzj+hFxFeLK8fDljI+9FUZniO7TT1IfOJw//ttTu3VeMufv7piMzxCkh5pUR/FS3R+
Y1V9xuF5JEOok503Y3MouhkIkkOOIYS8HqrCfbgDb2v6eYVuYAjk9f1QS8PX0gx2JrW1iDz2CzsX
lDjR+fVIGGC0NcCu8DKUce8G8VAfm9YWj/NgJ14C/HonuFp++eo2WyzJYF0i0rDQSa/H6+Nc0mZN
hBetwYzpIoK++JoUilJ6aakNP21zdJC2ox4ZurT51UeR9snl/nfcOO2UNkBn0JsioF1X50SEjmWh
2uGlq1rlaFQkf7xB9c5p3wg6uLpgIyPjsWBBVrvFUDMs/WotJMgQ1TvUPPon056tJ6sxzXchqrTO
gRUSoWsJJ/x0f4bK5uD0aHFOwTgF7vX1Kgvy+Vwai+gSWaVTEwmAu6YblNv6u64dgBgrdUl9cKzI
JtF0Qar2wch6Op29lFflQcXm6NyMpj6fFlWG2a3txOrOg2Tb6cGwqwa9BGVBKluDXu9RCLZ+uwGn
hrVb/rOmgXSgyLXKcABGUMaNUCmSrFPQRdGHLJ7FgyMDVrLTVj5aU24f76/b1rHjEaDTtAC7brqJ
gVUGmS1GNMtzeTg43azi4mCMh7Qch51NuHUOgO8seglEUbc5BodOzos5vhSo4TnnGsQHttNNlYmf
ZqCpP+1eU36Mkg4CJY50+12qkAHt8Ge3potWGAY0ix/HTadLyxzR6HEXXWxljI+O3QRHHCh/tVM0
79wyG08RWnWkMmj/LgzD1alP0iSU9SkGWONUnelGcQhNKu6kZvaiHHCk25uOGI4xUPNk5xxuXHDU
e0igqG4sELDV0OpAXVTrW8nXqF93T3lvJ6js9iU5f8mffWr1qKt3XqaNhdW5VBdI68LOWNc6xihW
KydJJR+M9NesFsVXOcu/5sL+X5G+X+P/Cf8uP/zn3nwtu7a1rqwmASBYIqQAlj9//SRZRicpahn4
GV6a6JpLOdkMXM6HerD6xu2BFhSgJsp8LyffmiFsRtIAPiedh9WzMcmK6EQ20HzORGQf0koqZBcu
X4IU+djMOyHwxpUAVpCvp/FscC2sMg4LEV6eEtrNzVip4dkRFnRUe+pt4ZeJ0ZTob9nm35GVhZ8L
RL6nnS20OTwVbbwH0eO5KZ6nUo/dim0HADRU6avi5PB5QqudMrclzBjfdTB5Sx8N87K51PPQS3/c
v5Y27opFp4bqPT13ztBq+ogRlcrUJNElyXur/w2fQkQPJfuvRw97gPhQ2VZSQH9IUc3C1aepXMVp
q39R2F/g/mBITJlG3foQA4Srp7QCziShco5Ucpe4dtZBFbLCfOcAvYjSrMIE3aYhDKCPxhY9zuuN
jc1Vls6SJflNbUrhk1NpmJ4gX4JPUj9p+qW0Slwo3A6F3uwUmZjtfXPyMBk9WQ0z61T3eZOc8coI
H4xRkrrHQZKm57Gjv7OzNbcOAl+Gq42q4m2WYuRDJTtIx4OmHjoDqbw0/Cn1faN7QYrvxk52tnWZ
sQlpPXOZ8jFWxy5PA5SuUgCKUWGSGBl1abi6Hc3aJdSq8M+Y8zOd7m++jWiJFxGw+OIgT01odcUQ
46B3gNTHRZ+UHAtkC/PqwVSP90dRl1+++uAEKov5H4CvpQx+/cFTe45JIg0ilkZE+e86TJX4sTWU
KXaRlE5HBOXV0HmYhFOM5062ZulSdoMBuwXwVnIJVS1LvtW6HiU4lWrN8BgUffccDbEpPKH1FfLm
c4KQegHfe3pQsZJpPsVk6+bfElGYcIe8GolqoEDs6bRs0BtgeHJoQOnSDb45voOujDhUKvFFwknR
ueAnjfejtEBdsAmZnPCpS+Sq8dQARRWvQ24LQ0dDb9WTpknZc+VgLLOzjba+KbUizjICpqRpq9Nl
KlIrD5oZXxQrqC5xbVZelAHnu/9NN44GcQ34ZDDr9LLW+W5dq3bfmHZ8yTFXe5AJhz+kYq7OVlwo
P+4PtTkh4A38hTL1TTSFFwDaxli5XNQQ09MR4IWnQD/cWbaN13b5Z3PMocsQIa72aCbXqUzVMr6I
Dly3ZOFC4Q4NYIKygi9W6ap4CpWoOv+bubGIKrUf1FZWAUw291pRCw6gGiqYMKISLyWHsraznTXc
eOUg3yzcAlQnoDQsf/4qlggGuy3NMEsuaRiREjFHipSxpWqVm6dFgJdsYMfVM1X//iuqK8nbAdHk
O0zQgFOP7NT6ognruRr1FL0WfWpIy/Cm8uq8rp6LRg78QmCscn9dN+5SporWECQRiiPrxgmaD2FF
JTW65BiwnmZgwb4+V9ohnqLpmzxi4vPm8ahnIgwMyIDG7vqGA9VlQUKow0uettUxixLDHZK4OKPc
NPoyhlpvf5lQ/4XOa4MvvW3rWdqAHG9QhZepb8CDiKw6TVzlJ+ije+SUjZPOULyAWGgtCnOrZ4mr
OxmiOg0vrRkjrF+b6mMtV8qlQk/scn8VN4eiXMtWXYAo6yAEzVMlK1Wyw36AbTonbfYY1KH9IOXd
sEO52TjuKGNSE1zUAWnKrl6+uVTyoceo5jKj1Fs89m2gNW5FQqgdqnqGYTzhJh98N3IxR9/uz3ID
hUeXDVwZTVlivpvNqRhprRp0py/ljNbTGRAJRM7RdsrfbSTUxxTbqPLUzXWgHWiaT8j1gn0zT5YZ
R5lnJl03eZJW6d/6duFg111nvetM/o+jaSTxc4izYLQTpG59GCD2CgQvOoVUAK+vjxRuEqiW3vEH
/B68EOKeTxUoeyDz2RMA3KpRgx5YDBepM96yhyQdOARNXWeBMavPuAHpBMLlcOzVsMQ8A3fQIW/H
Yx3E8aFuItmrRbwnYbxxXS5GDBD26BpQ3lntjra1hyaRm6XvWvX/lOXYP6CRoR8CJEe9SY+HT7aR
/x0kdb+zNzbeOrI96hNgRkn51m3lOTJKFG1p+KZ9IHykQcwP1jjsqY5sISWIWBzOGaLkt5Spcao6
bZRh7BFupwUke0nHozAWXXRSc635AQwm+SZyqf9miJ6/QU+iglwzKvGjluYoNc+WmJ1oJxrduLQp
2kFBx6GebbbGoGVK1kZ07sHKNk36FFvh/I/phDOSSBP+aVNQfb9/EDe+MjA0FpovjOryDV5wsEKk
X+h1DQ19F8f8x1Li91FjPtWh+a1RtD/LArjK/TGXnbMKhRfiKZ5vCPRCWFuFGe0AKaBJRwDIoVb+
aIN88mQbIcEQz5jLMFe/5dTUd+66jdPL0SWx4OAulLxVkGFqeSQIfSFbOFjfUBjyWoSnENSZm8P9
2S3/pPXsADUtf3F8SSqu7wmzMUzknHUa27Hex54kVGSXWjOpRreuOW1uaQqjP5SRUv8VNnMbeA5O
Lm+HwxGHs7p8Utpn68uqbDKpj2sKCkolqblrpbL53FpGADHIFHX59kCY5jOZDWPC9VoHwkY7AmnF
h4tGRZeBRCnDPxojSrxY6+t/M7FXQy2Xx6sgro+lPhzzPvDjNinOdSf90KpkOE1KOvyLk0hBB7Ic
4kdwHFf3X442hJoEHZyZfJQulRrJ7+aGy8GeSuHZY6uf7++brR0KmZK7yFlgrutwrdI0imlZHfia
nCKChwyz3B3VVmDwpMzqHkJz6wySG5Gx0Ri57Z3FhVzLrTDhephGG7pijPPk2QErkh7UacKgXUlU
BZtN0Ld7LemtiRKGA07mkl/akdef0NFGc4hQLfFnnLj+h7Pz2nEb2dbwExFgDrdUVrc7ONs3xNjj
YSqGYiaf/nzsc2NRgojeGGOwgcF2qYoVVvjDbnZ7eMqLTN0YhSl3719TKni0lR1AXleYLGWI7dGN
4D3JIpz2LX3WTW2G6lFr3bUK8K1ZgQ+mQgIuFLTS4tg3UaeWANSdY1r04iXDPJGzhx9gh4XPGoPj
1hVD4ERbcG63XkXavePl6aTSGCzN1nmRKCac2sBUX4HmIxqgNX39gTSrPkEs7X/0tGbW8utbrwZY
SgsFLWKUq35yaKbK1GcWiSEegOpJl0He7ifKJn9UEQb/SZSn623YC+Mb0YJYw/PdWmrvTbeCwj6/
YLmB6OHRdvCco5ON2XOT2cO+dGu0+8GQf3v/BqL8CIwHjiMI3Pmn/HXd4LkWxbhwusei7YJ9lRjT
VnZxelZr/X/AaMOlpH7PQHzT5ZVt6CO5FWapx9pzp8fSns31ALltIsze/C6t1jbsjU3E4s1gGnBg
182R0EryNp5c9zijf2uwX9b0RUahU1GJKsIfo5XyelU5mkokEcV51Ov4z/3FvRHoAUrgSeaWnZlP
iyMzhk01GQXAIb20nE1VN2LboXK/uz/Kjd0C448+JQgL6E7LdpvhIoOoR8C128FFQFuaESwCfTjg
WWivBDZvoeni7SdsRxsM+sAN6Ykoc9vCaj3v2LVq2h2tPsZ32W/obfxCNKz3vmmlCHBsaFtR/QmV
xnqcMFB/0srAKL9OJmI8O7Mrnf6pR69o2PeNHMVXpe+c6pQ2o6Mh6FSE2YdMi7JPRUnfxYcQND3Z
Xd0qm7Gv0umxKzX1Ew3gpsLSy0HyYBqD8V8vKdHZiINaN/Z6P8ptCyY03+A/GMWnQiD0P5edNaSc
oBhH57EP/MoT3nfN6cfhFWE+r97oRmxqxzyuxSdtqnGWqCGNd1u99or/anP2twTHWGIGmeU6Gnd2
3PyjFBJz8yps2UqurKOPdopVll/a2GSeRNPJjj6DiVFymXt4Wqht0gBAUmmT7bSstCZMR13zKfHG
JP2GRp6hruyNG9E23D6SbU4BG3B5vMcKQ8h2PnNUtZRN3yflSTEShLByazp1em6/P1BivBnohKjR
tUoINkxhYPXQU61edV4LXDjOTQnwqlO9lbN1a9dzB0KhQnUZdYP5v/91cTW4NkqUZsNTZJlpsXfa
HFNWLQ3deq/jhrmGQLwRTvDyzSYL0LZoti6PsgTsQO6sHFuAQXuex/CzNQ41ToGRvU1M09xSOe5X
jtvNOfK3zmKyYJuWJ1vaFb4tKuz7vOvrEx8veEJDy36G6Nzs7l8ity5L+OcI5KIJRaNukfzXzmCO
fV3RlwCwgp+wo4cULawqtlHtqRJ3a4ixMDexUM0zdCvE2JLIMeTx/q+4NWFwR3PLFcrx1bsPNT2D
KEG1sIz68Ato2XxjTpX7NVMwKb8/1NsjurzK2KXUzkHMgk1ezDiLK8doUNc+VgSC46fWy4uf9EOd
0i9FbEZ7IaZ+3Ld6kIuHKVaSx7Chgebjdmx/T9Hjf8pE6TUnQ1hKvkU0zaZ7a4FogoKkmMlrHNpe
vsFVy4l9JWqrL1LgFrjp60ZFfaxJ8dvM6Y38A3Yj+Uqomit7yNjaGTcijMR7bHwfqjDAIPT+tG+s
8Cw2782GEsAyl/t4oCan4ImnoHqTfUlTwzuUo40EszoYK9/yxuM3a3AwDlLbPMHzibo4oInuIdjA
iUkbgbp9xt1blPHKZ7xVSaLUTKuRxgy3wTI1K8rS9KrM5DPG5vAoC4xybWvW8vY0ljjJTfNXCRd/
N9jp976LYgSLtD/31/TGJctPoIoEaPeGWozWUsjMPYVjihrAUTFTgQl3XE47gELaXkvz8P2wD649
Cvw89uaMvr5c2nqy017UKI+kwNv9POjExvSU+NAqvL3353bzKxIDc+291ckWp0ROg5FYraEcLWx5
jqh7jcfeq6wVoOOtUUisZ0DXrKq6LArFucTLpQ+UYx2aI2YqAOP1Bgzv/bnc3CszSA4hVUrqBDCX
61a4SuwOIwV8FXvmkwcl9pgPhvnc2VS+LW+Y/qNnrdq+2Xn2o5FZU7QFAWa/3v8ZN54SBFXwnuTP
XMNYPCXYr2Z4AMWU9dMhOo6wTDEprpIdoSnKz97QHmgbrsn93Rp0xioBPwBbDhvjcuqSzlRmhj1d
7ihEe11VgrOh1fkHgYon5gm5/Ki3slmpMNx4VFCNYYNyEcymHosroKplbA8DwiZhFJdf8ak2dmEj
ASlORrwdlCp7GCCqb6KBl1PL/xcGxow3wbqKBOe6aoOnvV6GluRc0uT8kDdlvtW88k/gUmmcSbfv
PirUNQB3gEOHiXfV/kq0Rit1vQ6O0eTonx1jjGa667hy9q8y05kFARTLnIHO/JmP0l/X6qjLRjZ0
NY5eWbuvVVeVz62n19tWtM6TxIMWEl4JKBH80rsTDYaGVDJrOVJOJqa/HBpTsyDBz6E9Dl3Uqv5k
R/JnHUzT6Du5FaxR5K9P6ywdTvJNS4p2LW2Jy+HCERd6SLa4wXTE0YgSFIpAiTOZwufOGaS91UoK
oZspL9MRvmEpdF/ofU5MbVlJsoJnubHsJMgePUtOzyzUc/lj8IC31TDJO+aeIy2bAtzPdiGr8S2R
rfvdVWVr7sPacHqaShbJxP0748bwVJTnB4bwiNd0cQ23E2qqPR3+I2GLsSkaCku4i9s1BvZx91jn
oDpLIZyz3mbf3j8yROc5s+Qtv2pWeDgmUWSpeh6AoEKjpBQPam7KwTezvD9oU+g+VJVst0Crg9P9
od/cUi5CNPSewDYScNMiIlxZ7AAUyvAA8az+mExOd06rxky3Yx7oW72LpsOg1cpjmbTGD29sMU+X
cb1PVCPwpV1Pcw+z8lHDi363Qb6m+nN1m85CVDz4/AvkkG3MEcFfh7AwIEZHid4d216xv7o5Elh5
OTkHOAjT58qLjC+tKfov95fjKsyg+GZRzIBxTuLDg3w5qFQo5ILGb4990iKXrARechrVMfk8mHlv
7CqEdfOVF/PqXZ7rfSYCZ3RsZj7/ctej564nYdkdvZy819LjcadSBt/dn9jNUcAOIYbBY3EFFaud
RosLt+ZskZH/Mrwof2r0KVx5jG6NQo7GKwReYO6RLJbPFG5exRQtqt61DnU3FFjyeGudgluj0LB3
VFCyyEcsYW/1WOJOiQjyMS8LZVPmib0Z3cpZuQ6uEUl8GGA5s2QE3T3K1peTKSWVChutgaPZO+6h
1Yuw2uaBrb0Iw+F/OklPnYECiPU0xUXxghtn4W6JSQ2YwaIx++39L3i1NWFvgCNBxZyAho7CfH39
fR4cOPyOJqdZnCDVfSOn6oIAuVpEvu0VukLjexj/vT/m1UrPY1Jew0UOmudVk60pi6irAYAdFcLT
l9Zs6qesDPqVvXlzZpBlYcLwrvMgXc4Mo0jLQm91IoRBtrcwMVlM2lh+pH2rH7Q48tao/Fc3Pf1w
jhp9NYI0oqbFKQ9xIM/56uNxEmay84CzPTp5lXwajKj0By10DrpWyGPYxOF7O4jzyPQS+Ic3hlry
5VTtmGYQKBD1qCiy3JuZEb+aI70E21OaNcfK+e+6uNnnsXjP+HozKHaZHLoGXM2mVKYj0GZzVwXe
+NhUdvSpr8xsje14HUgwGKp38IwIfolg5m/81+4c6BAiO4c1Ti8U+c3o9eiBeNSN91lfdZ7fmWiQ
+U1tNb/70DOf3M4bnpOEiuBKDHG9Y4li0C2An4a2xpVCtKIkUVObnXHMlTTamhGwBrOt1/hA10s7
jzLPkzIcxMvFZ5zLOACxEDDHZFdu9FH0m94Yyk9xS0ny/hG8Phx08bHhAVYNnu4qvk9MXQRprBrH
ET6p72JIuxun2t01WRZveyCKK7HI1bNLvQa9VP5FcwSah375IXkUcGJoI8wbPNEdcFiSP4siQdA0
LMN4lwgchH3wfepKdnprRefiKTJpfD2S7sthC3iTDuR58wi6LdoCX+o2QqODWCiG+u6LdHaL5clF
EhbOw/JezwlvpYp301GKVJ6ipk2/hNKeHicsHf54I3WslRd+fsEvDyIAHF4SjgjH8UqD1kJRNC4j
KHE9PlH/IJjtyDMMWFDaRpkVyMQi3G4dRJVhWEb585SbevH7/i66sbxzk4ungzuW539xPAO9r0UZ
56gSBZrit56DG14aaDvXTd4tHkWhmNPBpuXJvO52jWNE6T6EKzwVRnSAKWRvJ9Zmd39CN44FfAEO
Bag9CoxLMB28OCvrYCxzhUuHfoWFvkBptVvYdOUBswFsHu8PuLhYaE9Rz0PQgYcXOARZ4eUGdWiN
5pTdxYl00320AjR8GzNaC3pvjAIvVIcETxQ6Q9suRxFVi69jLQQkhjR/wpev2k6Fu8Z8W5zxeS46
fmLktjrkt6uOhWPKNC3Bw51MLW990abaDqb/L6fTptI3RwQ5/JD28MoKLo7B26igBIh0KazR3Fo8
823TaEDPK3HqrTj/jFlHfe4CnCwRY00Kzy9SOXMr2xgoLTokxkvq0mT4X34DVFH25gzsXuLRFMMc
B9McxAlJW/ejZfAKYf3j4EUfJBs7nqoPiuJJ3x6T7Lswq/LL/U10a+HBLNHjIMMgCJ//+1+vZCno
h3VFVZzovSH7N/bGj8Cxpd+UXbPRFT3/AGOGW+/do2JgTpMfVAip3BLIPvXVUHujLE4TDJzXsFH1
g7SH+mutDu6HpEz/xDSmv98f88ZGZn/RxnSo/F+ntFqRi2aquvzkFdJ4loUi/UhRxfH+KDe2FD1Z
HmD9zaLdWySvyNeAGpJKfkKO1P3pyiRJd73s0/KYgzgLt5ke5gVWL2Fi+2nhoflQ1kEVv97/FYvL
dd7YgHuodxL+UNtf1vv7xvVafG6LUx4E9ffA7H6P+Wj5Stzqn++PdGtV35BYkAW4yJevZKSVExZu
WXGSQdDgex9a+8kY0sP9UW7Ohzvu7amg3ra4hKI6jiqzmvJTnRCP05ep/MIIHMI35Z0YkLelw+6A
PAv2w2wRfHkgassqkhxrqJPjDPrX3hDQ5FqFs/sBhVSrPsV60dmnMImSckt1xsrefzTIV0nvAC06
1DAXdxLiGcAL46Y8TW2qbOu2G08Y1bW7vjCzLaLGRDxDY6zEOje+IsgMx1ApLc7i5ov17ZMixOCo
K059qBp7I2gL3xv6NY+6G18RqgCF4bm5CahoMTUDtXISoCA/RZow/TQuy0Np6EhzKUq3u79hlqny
/BkZiyzRJNOYP+flZ0wFBU1V4bTXMqqGg1EFsvZxB8leRI8v174EjfsY2lU3bjtEQtJHHRqTsqtG
R/ZYl3r5moLacomJJKmHe0SyNK24fvTLH2SpuNvGkQHGpiiUD4pM4zN344+Vac/Xy1+BHU1xRuFe
Bf7mzdXiRUqOaqFKZzwX5w6LaeoEUWiF21FJ7K0dC7TZFNsm67Hy1saqqWqq3I/bNBbbLOEsrOzk
5ef+/9/izV6obCtw8ZczVp2U56TFxkMW2U/DSqvj6LY2Drhijap1cyTyV+pyc17izGv/1yOGhHNl
JE0jzi1u8l+bwm38BPk9yxd4lbyPnvG2wnxEwnXiLlKtxQp3SMoZrZDi7Jb29An1SeuZqwDzsQHf
rpWvOR+I5dfUcPSdXQBh1BuLx2QqzFyx60ycLYAo5Q4oVftflpbFr0qV5SOUimAPsFoehtCM4x0P
bnfSjbzV/B6hx+39H3NrjSlBg+Ei40PaZXGgxroq6SFb6VnH6+dbW41YifVFdRYiHFcO7/2hKNxd
fs5Ctmk3IVp/jsYg3mCDJrcONzIUpmxNwnYZ/sx79A0IoJHlzbSiy6Fqo4kxaPIYCqL+xnYi4zhE
SXzyhiY9SCTZj2MUvvOypQpAMR8WBNcBGZ+12K2Djgx3klfZORqC8RGNaOszmdaqPvUiH2GjMgyb
kdCO2Jbiw+XUDBqL1uQl2bnr3HEXh7Hxoe4BLQRKbj/Gdb32cN4ab+ZCzeEVGlPLyEdP6cIjgp+d
46jUqMFrwQe9R0BPNzrbH/RhTZZn/v2XhwNuHe8uuRYvNU/25fxyFEeaGsLwmXaB8wk+fYp5Hoq9
7932QGxntgYXNMHA8tqOzcyubfCK576c6t8Q24I9bO3hA2jmFRvv+eJYzmeWryAVoayClPflfFKz
Lr0xKrMznMzy9+Qhk7FxGtU6uMHgoBWdpicL8NFXXKbDtUTo1loyJpVO0AWEi4vDXY/xaOAklJ0L
q3Bmz1jtEZUod2Utb+2Qv0ZZ2rSYQRRlo56zI61GfQn1Md2X0Tjuba39oUyGXAkabw3HISAWx/Od
63NxUydtTQMJZ8azN9LGyHvFSXwNZ72H2G7rQ83/ZyXqvvUFZ7wdWsTmXMZZnDi7NrSgdwxxrjQ6
ZXbkGN/dCUC4wUH/BPEr8ou6S350Ze2t3WNL4v3baTddys/Ujmd8wWKyYECtdkiLDDnHsak2pdN2
wm+oGUONGKL8cylTjVtU9Y4K4d05HVrlUU4TWq5aGX2rwbP9Y+girdB/z5AuUrSgW9nfS2bS//9E
b4bS0YoFK7eIgFw9tXrK7eJc5pb1MUyLdE8lNviMjFv3OCItcpRl3PiDIEGSmauidGwZm7Cr3Q+i
wBn6/sF+29PL8zYjdGczBtg6y7KipSZhFzddfp7xkbmP0xOdziQ1zHOf9W7ltxFy1lsvFNm4V/oC
eR0XG4PMjzVDuBuMMs2M4mdlg+7qwhHlMbxF45ckgVi8abpk6nwno0u9jSNXQdSvqfQ1x7T5VC5n
QJRHDDLTtPn35Y0RSTcqYs/Ozp4e2DtTC2y4AOAPnNatPuiBKA+eSGp/LPv86BRVfLy/gjfOF20o
cngSEoM3ZjE81UwArJGen6GLK8+92jV7ck7rUKGduiErDda+2HwDLuZLPZ9iPik8PYvlDcnhUoB7
6tkZgyf1NMrK3UjL+GYOZPQbi2p06TtlMVYboyy6Jymt7Gs2asPKz7hadboKnLJZlZtG8NW7WmDF
Uo9jYJ+ksL5LOhcvqTLas9OkdazKKns2pmr67qoTsAVRWqf7i34VsACQBGFLoQYw0XxdX35zJma7
lRjsk6cU0a6oQ/e5CbvuA60sFOl09BLKKVztpVzdbNT+kDrgKaRUhPjAInMbXA9Si5p4J8/Mpfdo
oLYsN3WfmumDaQ3eVyVJ3LMxIX7mI9IsX7q2BFCVZW0SbdPWDJ9RSlVxckJPs8AgN0Xvhc37pNpD
cp7MenogetDX8o+r/cmPBtsKmYTmCxngYqnCiHdMgMM/dTL6lhgBfg9OmO5r0DUbOjJrpJwbwxEX
03/BXXVuBS+OQxwCAorU3jvZUz58DJwak15pmFQvQ+WXK6vP790IlAfIVFEopWx3lYe4Tqh2JlW0
E7AEo/HTNGgfjU7/rojAfMlSqzpqRdmsPKlXkTloAFpMEHRQoTBp5l3uviErZUdu5J2SUIwn15Tu
xhzTcdf3KOzen99VSMJQ6NXMnSb6WvSYL4fq2mIIg3pgy9kFUvRuIrAYNUc1+Pf+ONefzQSCADUN
tTcW9A2N8lfu2FmcpkCfnJPshQumWygnpw170GpxvG9Kqa0kN9fXBxgBc5YuNbk+SKgu59XoWLNm
eu2erDasXr20aI7SUvNjaJXFWRu8zleconhyh7DZUPde42Bf3x/0s0l2aFTA5OCHXA4vTeGpU6M5
p8xQg+cqqMQPh9CBUa3c+lmEEY+y58h3cptQgGZYJMt4LAiQroL1tmryMEVtBWE7ZTqkEuuOTku8
PXjXtYL6jQ9KK40gbBaIgAq9mGGIYfUAbkrh2KtfAqvVT32sOnuwPTmlnkF8fff+oTkJDplYAtTM
MowoMMopEDjiSNgV1vHq0NU/ejeNnwbUu16afuxX4qgb82M4YCaoG9joWi020IgIek8lwDu5fe5+
ommvQkcotO+OhkJbrFX/3Z/fjQ1DDQ0CLJsGs4blkW9FpJCrat4pmDO6Hs7R05i22rOhOOixeVp7
mlSj3d8f9Pq9YUnp1VHCAwVIzHi5S1sSdcedKu/UZKYXHjD9S0pskyIH+1ktdtIT+p3KT2zRtH+K
rGqslSf++u6Z8bJzNRRzZ66hxfBRIdretrnKKya9H10jPQZMcqWSdGsU/naEQnnHOYzzh/7r5nHR
dsQ+zvVOspLmN+k6iIPF4RoE+MYobBIdJASqpBz9xdON79QQeiihnZHvCXe1Uus7xK7Wounrh4Et
+dcoixVzKxOYsS2jszZ69U56pbVFmAXrSOSf3v0wMBTfhy7h/HWWF3ZYsO3NUAnP6BTIrdaO+slo
3TU8xc1le9NwBTCOiNbi4wxR6fUKEf3ZqbLphBJUf7bCyVjZaLeWDVwvgCYSEBzZ5l/x1xbQQk3L
ZNXEZyPJv05NIA5ZhV6ydOw1MxSKv/xdF9Eziu2Ug2YBOI970ViMpWeyRww7T8517zrPUEDD752h
2M8alNvEb400yrdxDp3C79GqTrZh7Oria95Z7UsadK19LsYoOpmd2cdHDN3hVpoUJZ8jRST/pXro
lj5Hesg3lTvkSDzYoNO2UdKqv8GD2UgFaJH+0WmcQaD9H8SRT7/B/BC5GQS7zKT+7KeEtJ2Phzca
oU00YaPexJ2+F1oj9c8E5RkMmrCe8GoGLUCgKTJ1FlSi54SeTJzl/ugU9ouNv7xKzqM4Yqf0Ji8b
rTD3X9NN1XIrxpD3Jq0G88UdW3KjGkFLrNF6OY1PBLnWg1VXXkfK7Kr/FIOX/Ad63XnVozQMgLYk
Hsi2Tiv/0DPOPwqBA8kh5/Z/NqsgKLa97fSlr7ZY+m469Fu/JQrsorprM2/TW1YGQ7IDq+ZPoxN9
xp5gmraNaZU7I3D7FlX2wf5g533evdqTa3wqoSaQiKNe8z1p3LimXm9YLyKPUmXXt8YQ+jbOpMoe
wTX5mA19HW/6VEl/xkGbx8fcruLBd2qt8vbwUaN843oKeGoRgy/EGHOo0CzTLfmcz4oN22Bo0N7C
VFmaJ0iQ2b9TVCffCgiskqZehH6Vgs+09K26cW3fTqNO2cYxwpybBOGQwncVq3xWdVNJtzIovW5r
E7upfCkb9HbT8Ao/jRWw3G3vjMaDkyE2+QEFh7F+rUND/ZMXk2bMDrOa7XcQ/OSLHqTpIbGLERll
CleKr06y+o0xXNht+imlNy7rfGQPukPxijBb7/hW4skKtX5d/jdNrohOFUPyPfTMSn0rdhPvBbkK
XX3uOpv6DNlJ/ciF28Bon1XkfMSbnX+UAQ0U30swx/sYQGAoVuB2V6cQPT404em2EdmCO1icwjKa
QIoidH3GHDV9SsTo/nRiy1sJMm+OAjmYQAuED2Dqy3sl61IlcBQ7PXfcjLvYrNozoMO1XvdVaMBc
5vYOtRP6IVjRXI7iZqjGxg5VQxgfmyEYxE7XWnMn4irY4oJh77rCXQkMriY2X2KzSvmMfbke0o6l
po66EyMoGPYPmlEHO8vO3ylWNUerbzQd8kaCVVgdlxMbecmGKlWic9z28Rbz0GlnpG2yrYK+W5nQ
rReAGgLFm1lzwHIWaxiJKW6mWIRnZVJKdDFFsBuaOD2QSa4BEW8MRZgK84hq141eh6rXRW8lUjkF
SYNavqyyfSnt8NFoOm/NBWLeYIvHBhAPJue8z3R6l49Ng1iM7sK0OtP+aHf2qKY7q7DEP0oWikca
sH31/qiAcICoDSDL3KVafDKRE2UVXR6cJqcetmDi5RZXwtUa5o39R4pP+DlTyeb+8uXOaKLKEfZI
AiyJRqGJtd7GqyoM/EC0+Havm7+trkqP9pgZ28wOi4dOjr+4D8Q2nOz8iIR3u2mqojvej5evTiIx
BI2smcqLcMVVKEmXSRjYobgIueFWhIZX9EPoUt01jlv8NEfbOhDTFu/fugwK2PRNqwO19Mu1CLjP
J5En7qml7rwNYk3uuyksD3h2Oyu35vV2oqw9t0YorNNzXd6a4+TiZGqV+kkLQ9H6UTgE8ddKLY1j
nwMO+afog3IFtnt9WthO9OnpHsyQwSXZI8xNUQ91p53ioXe3FTqVu0DHAB2S+Tvt8LhuCGSRqkPS
aMaBLuu4ges2dDsn9UTGZ/3oEJn/SrqxNsrVHplva/ogaP7Muhjm4nM5BXVu+nHZ2c2wUG9iLQN6
VEVbYu3q5EwOdH0zWZNgvjov86CgBoGW08K+Oi/QIax+wmGZhkMdfG311HwlRom297f/1bd6GwWQ
J1aCs7/rvH3+CqM7zQAnl4bZWQwy21DY1za2VOTH1iy6w/2hUO9cXm1sCFJh/pk3JMS/y8HKtpSj
KxtxTszOlTsZD/ZeV8PA3jTRGAl/HErnvzRvNEIz0SSur5qZ4+6NIigB9NGr/KLTjA23lG7jYDv0
Ydb6YBMHAiTUkWfP4lpuo9ZJ001fFPpzjB/vsMW7i/hcF72Z7pW6t168CrWcg8jH5qeA+vRHS9Ls
q+WNoX7w6K14JzUcjPTR4HkxNxlQAiIhb9D/tZvKqvduLfrvTqEN4xGgau3sAuq4P3LTDeOD4Yp6
2jeGEPtJ6zt6uVVhOSdyYqQoNS/B/M3uQL89KG1NjBk6wPe3lokZ1AZXnbbZtLDdg11UDM3ga8T2
PzMPdM1Oj1Af9RESNaxt7CIg5leQuD/Vddf1xIguYJShT1ADKWAkeKTdAHs2BXroka8MDeRuxbNH
3TcFGsM/hqywi00pa9H4YWokv6y4ioMN4Vv6O6SXae7z2PO+Y51ZhU9eCJsfWY+gOlSEqMVGmBiD
7dvRbH6lmRaIfWsNzUctLdHGzou4GPzcwKMZkFlrPPbT1E8PBsxKBK1TXBc3AUIA31FBsclCUC/H
ftBLp4dIHXuBpdLcbezUylB8sw2Kf5sg5cOXhYn9oBYHgLqEapSPrifSbpOrw2j6yRAafyaRZT/T
BmwX5t+IIuoiRGnCcZJQHhOME445ndsGpHQGgqfPlX917Ex8V6usn2OPsGba6eJXW9Xye5XXjedH
3ceu2RZtEJu45hrepzE1xmRXh0Ub7+aXq/dtSEuzj1bS/eGjyw+J0U7aiyomvDFd9B7E65TTI9t3
spfVVurK+LmLh9baZKLrDkoyxsbODLLGorAWe89uNeJYXrMwdMDsqdllLjbrOCUYQbEhIi5/CpEy
rBlXVrOvvUlNj44dmH+KofTklpwfHfwuIjBGSmbKXsMhtYK9VMMy3+iN2cbbvG5DtoCqDNXo99pQ
f4R9ECCnbhSGfFRD0j6/yWvL2fZqYKR+nMRV4g+T0hwxxJiQtqSflZ6G1smepRKZnAa7/4iGrPeh
Lkz1EyTOBivLsBGxn3W2+EIHVYx8TTzrdrJx3fBQO0b9M6SLXqDuIqfun1Cfem2beVIjb0xHSx6i
2Cs+Z3GNafCEKl20iTS37Ldu2WXHIdbKCmOKTP/YaJE1PXmosv+oCtv75eRRoTygOac2DxG8o22j
hHHx0Ed25MKgTnrAWoMhND9t3ea5Sg0xHOqyt5XDqOBCtKmtwPtiJ9bQf3LqkKXUE3Y455MH+bkg
3Gs+aQOJ5Ouk53W4aQWViTNfRf8cNFPzLYjoVh3MfCo/l0Ul13SZ5sjoIiJ8u6Nnaif4bpg580vx
1x09S7UiFxHQjQ9RYPL7FulsTAgbfqCiBEiPRGz5sRD7FA+07/cv7ZtP31vfiuY4JZDF2EVMLa9u
wVFVaeRs6rJxKLKbw044DSJxQ5wqG+4T9ef9UW+8SrAbaVPSM6HoskRvZVk0aEU/ibNSxu6jUFos
1h0l+Tnl0VpV/9ZQNEp4+fCo4hVcvEmR4jb5MC/uNJnpphvT+gDzP9+2eaa8t2pJLRgtBQwyCDOv
+06GG9Sg1QNwYLn2HBPsPlRSn1Zq3DfnMwNhwC6hTrxMH6ymhDuCi9tZw+Jmk5YBbjcijD437VCt
MOtvDYWrEZuSGik8rcXeCFLik1QM6Tlo9OTDOAjrNcimfvCbdOjfS9mgkE48RFZOyw5E3zLSq1SE
5MM+SwDRpSoErSjeG1q1pupzY0oEQcjpaIRDsCoWScpop1NBWTQ5F0L5mdZ5hupCpqO7H/Uf72/x
q7icWAjs1RxVerME6WIkO3byNm+M+AwlPuUhVlE+dC0aZ7HMTd+j5OLfH/B6anQDECLDWmKG9y7P
VK9GkxU1eXoOk1neUVGNhzQzp00YBdXKRr8xt7lywiYn60D+bLEx8FTGDbtS03MWygyL+zzdVaJp
DrJQyw1SgatNduPqhmRuROYUN6gDWMuuA1AYy27iPj2bTSzGrVTKXtmmGCS8ZkoyVX90LSUUigzs
KH3skMeXfBjC1y4aNc0fEUgowPUOzrF1qmba31/2ea6Xlze1FmwquUPR8XOuDokZZV1khulZEW7t
25MWvNZB267sptujoNrBB6ZfuEwoPaOiOJa6VKhbvdwqoYyeCFC6f+/P5aoByxmE8TOLaYCopXd3
+RA5+LEV+DeEZ5nq3a8QIPnkF0Ol0VrSgYz5I1BM+VrmjvPbGHO1ehBDl6xh066nCqOKVxCo30y8
XRbotM6QaZ9hcyJSewQ6FIV7Uyni7f2p3hgFNPTc28ZpWLs6Lc1UDJxfiktJ0jUPXj9E1sZJSved
jhGcEQ0YAlU52toG32+Zf7XSass8iikyFtNjIMd/hTPm2zw23ml1y0hsDmigcy5JW3AJfzGTfqq7
yEnPBmJofpdT9J4yqfgICa3BjW7skxlQTrgAt+4a59OAlVNNGRKwFGp7DNvK+eFZkbYXiu5+Kwrb
/sKUu1MZh4iHKcD7Vmoeb+oel4eOuQIEpeIJUABi4eVG7TrHKoqSR31sHDkcMixQPN+QqlfunDLI
A9+g/+m8QqMu/7hNqaXbxqOLs8nzwPmSidQVftlEtuOHmmLV776IqVbyBxgDzUucGC5/HDRpz6gt
KsxmmGhnrFjNA40O5VAMJIn3d/Gt6I0iE4Sq2RSPd+1yKFQMYMCqfAg7KIa9m2niyc7t1O97oDV+
FNBdwVR5Depy6/NzOkH0zH1oIpHLURsEhAv63OJsKooFLyTg0u2lfTDIlA8N3c4vGq2jTdpHBy2a
vt+f8vXbQ5SMLiqFRuDbV/etY/QCA2BCR6lYxRdNR0shTJTGDzIjTf1CQ7T5/oC31hiUODpRwHqo
os6r8X+cnddu3Mi2hp+IAHO4Jdndasm2LNtyuiEcxsVUxRyf/nz0Bg5GVEMNDQbwhQdWiWTVqhX+
8K/sXJ9SPdF6eCOz4ySfx1RoUeOyxYp+km+HGrY1HYnXhw2e8v8XJUd+umjVCzKlPCNrbavq5Axt
eTc1pRnXjWdcadtciISbdBpmZORfxP3dHgJbjV5P4zMQmU3aFHTI73WMnq7kkttP2Z9YWjUYm8Lj
xgJ5FwetFIlGN+GBGDyaH+qcDns3OioatNE2uGSke8rT6atmdP9h4LNB7gHosfrzuQiwjBmpIilu
uzUzbn23FPeIwZtXxtUXng/Uo4Gh+F+XvP1bNPzCNSepaWcEh1TEoDYI5WSstB4a851f52aEXDTI
buBjV97s87zPpDqEIQ/6ETzG/oYxnVQfs5FxfCaSMrQdLTkgjg0zT6zplaNwYavQ2WNnWluAewZT
FpD6TCJNepv6hva+nTzjB6IE15SlLhy4TUUfDCcNWcbxuywES2xsFIdE3Fa+m44HoxHmP07hBl0o
Z7yGj7BW6vlcCXLo19dW/6NkMdoCJ7UHoJVqbCvfBKrRTzRdgrRosc5Z63hWWnp+Oapc+mp/BQQZ
ygRc3bvzMBldVgJmS29FnVW3LXmpAqgosqOWKPM/PBbRa5ujMbx71pYtxqL0oYSKW6cWQxISQN2b
ZRQ5Y+VMTa8U1NzyEGCwADf49NzN+wJ1ap2g1bIuuy0abiKv8Zn+N4kT+wj537z8Ei/tx63YAbAH
JRWc2dMoidB075fmSo2lEvGWLtVy0qzpz8uL7NVS/vdADFXhJYGtenbjVKg7Ti4pxi1Zd33IraJ9
mOoCtdIWkak575uYiXJwynLNPeA27JxmtbwaDcNLhX2KsBGHj1Rydx+kmYejWkIaOemyOZdWY5ys
STfiBmvIK7vl0kvldG/GdQYp+LOdqWWBnivJ9yvT/saf8+U0F352hel18a06MN2Zk1nMXfblKpMY
hp7QCG5xVTLjtDK9Y7XKFeW8Ko8GfSjjqazKCDUTEbbLIB+axH41g2l7q1BCQNyjnfQMD5kty1gK
vc5u3QKLl4zCGtRlNYUgX8orb/XSeac+JHYiibjJRTzdqqnmjDUWa+IW9Gr7oxsWL2znuf2+dFen
WReX8je+FOXA86u28azUdtqRpTI9P5gN815rzuxQZtarsavo5IO05HBsINZnBaNSKSz7Ek1rZKDa
jwBnvM+zXuEFGLipe6UE3t7QLoPYQBssx9gcDvouT9E43R66bpJCux+PKDYNISZ55a3Z5tpJV7X/
8+Vzf+E1st6mpAVa5Hlhr2tDLky9l7dDvUq8WX2zRwK1LN6D2Uqu7I4LV96mvsJSG3r8GUt3tGtU
UNyN98hkPI8dqu14NDCGDP2skPyFXeQnvV+9jy8/44WsBZIKNwKoG9ir+76K7lRWXZck03hNoc5r
1lDoLb28t8ZOD5WRd8w3Bv1elXJ6fdZCgwyBPlgrW3dxdx5mKTVOiVPeqn6aY0ekadyNa3mYce25
Emr2AY3tSa1KYbzxNEzmoE+PHj9RMLtZ4NaPs/rVmFOPATUv40oGeHGZrTtDNoYSwV4NZpi7okFO
pzoXTdc+iKnwzsnoa/Hrvtj2MPz4DWGB9ugzg+smK812Dhp1dsagsEIFEceNLdgkxrEX6XRrL+ms
hfmo5SdgJvIaRP/CQwY2alPuRmuiSbM16v5VDAH8xBi2W9szcqPWJyqw6dYIhmvJ9CWJAubxXD7g
ZOid7jXfUPcEL2LK9iw49o+B1ib3NcHlpNGLiurCRkiwZ1Iwjmt/LHsjiMxibj45miyuZLz7IMDr
pozHpBidYFp8wXZw//W8TPRas08FKACp1LvRddQXmDpN6Fvi2vj80qvdGtNb84sp0F5tLq+zdTZy
tzkP6MgeRoVhJXvoGuZ5H2kAOtP6xtwX8RPEW/fyJ1gMJxpCbMVZ9xTN0pKdxtNMwYgEBOos+hEg
fwcBNZnE4eWd++z5tnzCJ9TABSC92Kt1ltuMNm8w40QjUHyweubJjt29Fjm+PR81EF0P2nrIFu0+
WBJAp/CNIgfu4w2hwmo0VEtz7aw/36DbMih0Eq3JqJ9tUFkKqpQxyc5ibDjji8T4K3RaGdTvxkJO
yaOZ9qt+O01mZx1HCjQMpKSjtAMsk7XwQzvIc/NKSfG3PPn3Dbk9+yZFzDXCPcI2erpZk1p1pgc4
9azqxZqRRdHBeC62kOgRz2y4gy6T5Vy31eqFKQOIX9Y2roIYwXDijuRyE4/taaLorYEi1+xa3Tdj
wRDwuCYy/YTKQUFlK4rsGkDt2SHj96Yyx/eJe4hx4O6bAUSmW0hefbYbe77LXZWd56pMHtpSBlfu
gotL/QXDQbd5Hr+0AGFmGazFGQfA4mbtUjOcq8K7ydby8eXtfmkl4jMnjNEjCrW7W0fICtsIRtMc
NOmGvdX25zKZLczMS+3w8lJ/cTX7D7/R/Gljg5ckaj798GPbFYKkvTgjZWT+Rhqj7rGLtIJHDRfF
JSz7Un5v+Abf81wv8lsXp1s/NMSgf8NYsi2jph1sK0RbQhveOvXoPPRl72gHD0R0Fc2mr37qSUKb
Zuxm63Plj8kamqXE4WUS1nLtaS6+uL9qmLSlnsd+s8E9C5Hr/OxN5P/49uRho7dNNCJmeqVTeykk
AfiClI4cBGd5/43mKVV4BeVnOzPsm3VYsjfMtV6ps0sGvNFDNyQbpB2mAbtVMMHpgxKwytnNA2h0
aSuiKlvc+OVNcOlZOPnczSA8ubR2N3PnjesozSE7O3Jx4o1lfsTr81pv+8IqRHDQD5vBzOaU93Sn
ZXjEpdXCG5vgNbyffeiHjjvIK/PFy6uQ6ZB5M0TdXxWL5k7KGgSr6Et7wPuvONrJ9Nqamu9C5wxd
DuNvOrWXXG21oEJcEu0ISzWLd4AA21VhMvu+Ct168PPjyx9on2v/bznkysnIyKH293sh09G1+zU/
I8m+3AyjrzBug0EfBWOwfpmNtDtQr1k/9DK/pj+y7bBdfACGjtQQ3WvM6vY7sEs9d9Pry8/0Mqy4
tQRjoUoaK4ouvl69NdJ5+qywl/jTa4X3u9Gd3y8/+qX1UTDkP0AL9O53J8BNnEKpFnTRqGS1HMn6
/BbH3nLwz25A1+ttbjbtQ8ekajgQsVoVW6tfVKeXf4sLqQ9CsyQ95JXG89S5RHQGpnNfnGmYypM1
dwRiG7sE0Ea5+pgWeWbeNnZ3TcH0Qjyj4c3FzC7jI+y3mVb5UwXpS57dybGWKPFV44QZnSY6SFiH
vf6CQ6OMQLNRn5GF23HaKsvrPNQZ1LlqJmSrjNVuPzTAzX/P1uJeS+kuvNEni+06tYWdNI7TJgjC
DYW80/xcxE5P5djlj1quf60S5xqwet8E4BABegFWzVB1Q3Pv4s+Q9RMMOhu9FwBSMKLKfPoEigN7
ATlnuh92mpDzleL8mTrHtii1OciDTXSfxubToFd1umaNdVqcpd+sDzCbGK1lwEOdcrRiAS/pOJZN
Ec+5a9yIrhojcIntgfyx/dkt6prl3KWXzsW4KWxtWZO9awWye7K5M30SCwcEbaePw+0c+PWbQaR5
nFA3HcESV6/lnG/vgEBJWg0zh47Z7ggzoSqUq1XFOenl+tBXmC40unat53Lp84Ly1tHOIFrQr376
pltznae+J5FZUQY5Ki3pjriANx9bFL8/FNlwzbn30tnkjHAsOS8c9d2XdXvS8y7QeJcWcqbjChTX
EYN/gogk45ejz+WlyMuhGXLp7O9nfXZnELeyOLut6YROM/+sbWONFmZWr21EbJ9qE8KANQl2fh8C
8i7T4MpkxLkhV290T5tuE6Qbr/TeL1xnqBVuWTQ9VHj7u08V6G03eBOFFuDddbxXSSfgiQXZ2kBt
U3l7djNhmXGQzI13C3wz/fPy+3wm68OOZPJPJPAZQ9PV2f0CaGN4XreSyhfKV05I11C/EdqsW2cN
xPv01YINXX5RTaWKCAwAQOpMW6RACTjwqscly107zhlEdtHq5LY6qFUV7jGoA2N8fZrJb8psFWLu
ptew22V4+ygrbTk7XUdVU5SZvKO5caVdeSFnYmrFJsZYjIRmHxnHxEZcFEejc+Y7gF9TE2Lfulyj
flw4oFttySaG/bGhUp8eUIUB5dh7K+ZQU+t9MJIlu++cOfux1H752JCrl1fe3aUFCQWM+qGCA5Dd
3WceLiIaCCtx1qqqiftsNU/9LJa3vrZ+s9BWP7y8q/6mlrtUiUydlRgqbRX+Lo2uE78FRDam0Oub
6sFy19QOTZSDnBhJdfXRmJKxeusnuos/Jy3dm2lYR9Rj7Wm5dZfVdI7WAEwrVtRqzo88l5ZEdj5P
l9jt5WiF+gJdNkLjbrajYTYNhHAM5OgObgAgCNFU36IPg6+eFiqZG1pUtaLIuU9KPzmWuqyOgZdr
7W2T+FbPAKHM4VLlXoso+hRU3rE15qtIqQuBC71VEgruP+rL/RupzI364OTiXC02ciZ+MUUY3Flx
0nfLlRh56WMzwqbtzrHeGlRPd1fJ/5por+LJNQfLmUGo+tT3Vfkdv1A9Aops/pfdRS+TtglqClzs
u+2c4GVmSzFoN5MxeLGorHfCsKk37W4EL6zVV57v0hlFTxvxBIIX7ejd5lploQ+jjndcoutdnFkI
kNbVqq5E5ksfjJ7+3+E5c9F9uNGbshZN4Go3htnr2Ck2xl0n2+7DZGXFx5ePy6UH+vdS2wf9V3sU
U0bGQ7Cnbzqr7CP4I/LkVZk6/YdVQHvRFECRH2DA01Vcd53TcXOpE2XbhgV98RMi0fmVVS5caFAk
YWMB4N7cg3dRuszSuTRsJc5QWNDEKwztgAVzdhTDaN5Kt01Pwi/1GHWf7Mos5NK23zDC/2PUIhbx
9PkGHYL5lHDChnnJIoaExakaITMEBY87jfKahse2q3cxjtYl8x6uz42vudv1AbY31KFeepb2oj3Y
neEfC9p/x0WgEdm5eXnjTMs1WMDFRRnzUvzyhM96VD1a3mXu+Ol5MszkALR8jIY2dc5+b3rxWDn9
TUBP9crtceEoMHIF+gAeEk75nhzpdW6TaFonzuxU411duD3Frjd81sbAOr68SS8uBWgVRxyueY74
04+ILo07+iX3r4L8fxxcsDgSSu87v7mG0r24EjUe6FUuYObXT1fKVSAdWdfi7DtNM0RGVkJgy1AS
/iaHZLrm9/NsUE+oAvhAgsfZ4w5+5tk9i7TuC/Qtun4Y3ti+Vhw91BAsJqLC/YhiRlYfHLmuMrLh
P3y3N7pRs0p5Tf37wvnk99hmX5wV+G27xxZA35oKjYczbFrKrmVKYfDNxp2cm5HnNyo/8h1JKEqG
9vDyt71wQLeQwMWEshyVl/n0jYN0UZMzW+LcFcMQzrn3W0JFZMhdOHRTgJG+vNylD0zBSWOSRgUT
qF2FV1ZA5JJq1G60rakXV/OQ4QPapz97jIisK4tdCOFsIYZbtI7pUu9HbXO1NnVS1dpNBvc1wgKz
vV0KXT//h0f6y7/xN8G5/c23yMYdnBKX3bnOujEGDIF8cIF/Yjj2mfXt5cUufi6KH+gXEKKf5Yzp
BIijMrH2TMexcSLVV3y5xGD0kVdGPK0UA1de4qUV0dwBG0l3a5PNfLpBatubuVAwi8byy7ff+LYc
AODlInlXau7Sx04pvWsSl5c+HJUeSDneK0nMLuA0tUZ1Vg7inGc5Zw81KNy43GurXArb5GIbNZrZ
5LPmdYKJH/M88u9WaQPi/q6VNacWTeCjP1r9Xc/ooQxXK3VOL3/DC2dgmy+jU4a15iYm+fSNBhMd
pVQhjJg5gKhT1DwPhYWSSYIU/ZWPZ1z4egCBQG8yf8I+eM840FDOWZA1yc6Ae6V+MmUCpkuqMlmj
YTJb7XMyOY17tKQpN/UYR2uiBJrgGplrgt2Cnuv+R91PGZ5Ct61uikGOj6XscveYO4mjX8kWLr2Z
f/+2uzjYakuOwpDMUDdMhthexjSsJxjDIEvH6OWPcOHjb2p8RCHubO623VJlh5iowWCaps86ftLn
tYoqxbzY0rrmvhpqO+76frjy5bcvu8tO6PgHpI34dVHi7yo+NQ5tU7UkCp4K8od+MpbQ1Yw0GqB/
R8B3tRgBXfsbn0ePRyi/Dy8/86XNsDFC/jYYt7vv6cYbQff0Uy7Ss2sqS8WiLZmW+k4vzZOYTciv
i+4N1wqfC3cbNQGgJrJbSpF98S7lomPuM6RIl5rZnTFU3dGZQGauWmmwieirQsAesZ9JX+lxtw2n
iFsWqRGDFjrju8edRZ3Do8rzs1Yn7n3l6TVTvtSIzLz1rnzYS28WdztoAzBrcJ/YfVhvcfF/kdsA
JE+2PL6xjJN0C/PkokwLQa5Zr5yUS291k65EjIDwFTxrhA0yt3Cdyc+pGMWXqStqTDya/NA6xuLd
Zt2AtgshMzhSsmvyyuLPxBB4s5vKPAUQqR+dst3hcQYjYZTd8GYHtL5waNXsJgZirKe3VofI00Hk
1ciQcxRpbPXUuYw+Uh3mv+Wrey3tpkfRalgtFainqvuZixkBW2Ekt5419MVDkmT9Q9D+lTPmn0U1
3KX12PpOpa6ciAsXDb6uqORtMirPe+5zmzZ23tASaep8vneW2hAoQHev1S/a3hdwxa0ood3+rLWE
v2ABQhhtKjVqyxt/gLatbC89vny8L0RPj+tsG8hv9JF9Ful2zjq4wHnPtWOPa2yJGt3qQKtxXbHp
BV/hOZsXtiDUL2NTS9poD/vJ1+hVXV1sE5LE6nxxTLp6HkNgWebHTNrTELlprUTINu3N02IuNQps
5BdYGXdoLHyXppOvR54DG5IlX4bfyKGta2TPZlsiW+3xA2ap9ZvyAdzjU7WK+WHC7m+6t/VUTB97
1xVFZCuEIqKhSYR22/AxubHQL7izxaAenNRfm9e/4o2nyV6xqKafOb7idSAHb7Ak2bKSa5Q043Sy
hJ3W5yHnzyt31F+C5e6+gCmwif1SGHB/7yIYOjv9CGeAV5yNhh8NeV8a0SD1VoYKZvQQpWYvv/eZ
XdRv0BtR+qkWWo7Cg/DoKmFQ0vmhNrbGQFPeMtJwWpHyjV+968gtUIFkysAAaw/QULoh13nEww1N
IL6/Xg9HbUaizSlL+0qUvbDBSZjArLHFCXz7kUZvV2lalhi3OYVtHIey7X8lMoFoY67qz+ufCtgr
/oHbSJWh0NOrUmwj7ToZy7OOr8wRDQ0XXYbMj9xCfXp5pUvHiPsJVBw9WRiVuw7JlBRDseL2cqYF
872UmX9A7wT5mLJYH+xgGoGJO0U8GXV+pZS4EPsAN9PrZuC4Sdju7qykd4Qu0UE+V1WPGuGyeG8X
EF+vH9qS7WyTAThtG5H46YssO7tUXduxPURW3qyFVh/SefXeaoPhXoFWbLfO/rTQ9SFvAw3ADHF3
K2XIz0hDz3kgX8DjkROqlC4VWTYsBheQlkZlrVePL3++C3uS4M40GuwBLfV9eZT0HlFixI4xW9oO
BFSX3OXG9N2vUKt7eaULGwUsOpyaLccAPLoLBn1mBi3RuDhPszau58Cs2vIWtfOljhprXtu3a17N
87sRfKn7UQjfvEaNvVRMbCMYgjIXzHOsQ7/gVyMqHVNI3c5+JRqN+psC45xPhluWTdh5rvzkpCvt
WSjpuftBW2pg3i0ZrxsOjp3dm33pVqcR6/M7gF2+R3YvhB2WySivqSFc2AwUPUwjuRFRg993kjLP
Hoe8YIRWk5KdpDm7YaUX603lWGtUSvL7JJvHK+Tdi58IZCbVJE0lRgtPN7tfVwjQeGNxHrzS+mYE
Vfm4VGqiLrfTU971xRvJ++V6068ZBFxqZZFhcIq5jqmY90uj5glr3TaLs+ktaRVmEs/jEPfDNY/K
RBH1Id6XZTysFbI641ggvInVi4UX8thoH17eqZfOxOYWxbEnOWQ6+fQ19CjTt53nlOeidxsfvSHH
/JoJuzGP4KL7+fDyahfiGM6L8IRpwG7pz+5cUGXLtKq5gMD7eXE3dEYozUTFL69y6Zk2Pgh5Drwa
uvVPn0mQr9AtHFilhH0NctYKU31RB8G9eOWBLhQTmPOiSoI4CUiQfRyba6dotN7FFdVJilMnpZdF
1px6X5AjTi2GBIN6fO3DISMDeAgQFckcmc3Th0MKGHdsTKPOZtkadD/tsWzjwKp7J6zW1b2y2oU4
QibMyJNuMuxuIvXT5dDYqyYtIY74SKlV0VBtqh4KvdbPyONSydiy85uox3S2fgiqKRVhkgRgxpfW
0ZaTy0W80BQWY3JQk5unB7exJ3VolNknoXSsxn71BzFgoTImJOtAiHBf3Zlolc0KHb2zA+TokAWz
c+sUdX3DkSru+6Bfr6zn8PxPLzLQ5IwkAebA/WO+/vT9AKKr6btU+TlpITKSduBQ4yNjpazrZnPP
WxJb62trkNKMgtuxW0v0jYu2cV+eCSpLB997nJIbuKkUyzNx6lNF2f4twW6uOq1emw3RAkdjDq0W
hTL8t5u6CJtepu4dUPQZJT4R/Aa51A6IxM865AUxTSJG5cCd4jGfuI1f3rkXAEw0XTf/4I05CAJh
t5e8NbFqrwE1lXlG+z6h3fZzSsjrMOAwVzdqE8f+h8IxwFkTsS7zWHh2/lEWhVzeuKrM5zCFRHON
Afj8BCPUz/4GDUPjDZWcpx+Q9zkYQbdd1bhxfDIyzQ2tKQgOoxyNx3qYv7z8Ei4st3XuCbjkWLQD
drEp0/RpKsesxI2VeiRtKvFuyFEtZ1JKU8de82tUmeeXK0eXrBgUAHpQzwAyuU2I1woHwE/WZx+m
FCD2rOsLhvC2f0rkMtwA1cyv5D/P4zxAZqjuyCOQsDJIf/pSoQBU3TAWaG8UenNY0TKMWmV655ff
5TYdf378mJNS1JLlIE+27z67Mkt0eMXBuROtlR5dqCvinVo85xAYi5ZCftcmI5rS2ftm9FPVHVJn
7tCe65oRUXNfG39LChJzszp1v/azI+6R80jlO6dBlD9qDTk2b6CS9F00qXmpmC23qQDHY4rulCyJ
N+EC3c/j+25SJd4O66CohYuk7O/WQZf4HFVe8ANRKe2r3TgS15feFbTxzOSrL0S6IpFOWhWDNdT+
rDJrl1itY/XOkKL/saB0Jd8E6zz/coxxzOFDOKOKrAIyB7qTHUKWudH3RQRKrPu8HeE0nGmLOsem
d9IlWgNvKd4ruyk/6UoWX73crL4a85q3p9Qsu8+pT1/7YGTruoZlO029DAckvf8ptSatzgO9IS1E
miadwtqpy/7jlKheliF+u4V9miaX0UmgDUv9AwcBeoTL0jgfNL3yf2aw1h0krT1zOuGk6BZxbhR9
+wZhRtN8I+FIiXhw5rK4G6S26HcgxS3r51gGGSoxhjGtv4hoRR85KE2AUTdWlURZsJRvpelq3Hht
WxuorCfNR4nKgBihiMyB/nudm0AhLt5MFjKJFQPZcASHZRKaPU2V7RlNb9Cov00/xeMU8JWayXct
5zeTBeXeUcAvp2JZmy4aIAx6N9Bi0/Gm9Mfyd5qYw1emxGQqEgzD46DXhn6DCkA6hkArJxXn/WIi
SdnXnkDpqg/qyEzQrI9ADYk/vqotO8JDN19D9N7K79UiJgzDpZgYWjS+/wF7UqMEBibTL42T1A28
Mmxf+jazy8j0O3LyhcsuANgGWu9QOYVsQiA8xhrKtQSfU7YqAGiFG83vRLRBGhkGCA8w+GIRCH0X
qBvT7p0/J0tqvCON6b+BHOrVIa27oj3APkbtuTX9EZ3TNEnKyA96DLtaZ+3+cMYRjwRT8bB0gcrC
bOndN5oafPB1WKvGeKsURkQlUkR5Uru4xgRp9qB1LQYASPVrQ4h1/HBX5H6JCH1ZtZ9FU5R3uWOp
k6Zk/XOxXBmczGIx6rhDKamMginxHrK+cvNQU+Y4R2z/Ig+5HnQrbFfH+wd1puTraqJeXeVzNh+g
0iBqoxBvK+Ne5555kzaNCaOkqO3blH51Fer11N0NWb4A1/VE8oCpQvY14Aoto2XKxMcKxfpPutOs
31Mt79bIyVJjiXIzEb/sbEq1MDPHMosKqJUi1JZ+XuKk8JR/Uxv9/NkyG+t9UJfWEGaVKD7Pxeo8
BsIepmhtFvfdIIGTxmnmT78qW0Mgcxgr+pet71cptK3Bwk6+q3MRGZ7MdHjo4zKEQbWOGn8/BIfc
H9okGtcqv0eGGPVc3Im9Jo+HrnLgVS9dtvyCq8dR7oIMEf+K+V95o/WN/UYyMrtfkzSIkWFSdVhV
WNAhxW8jyoYL3ljFFcM9GUpX+ciGdtMHzXLbLl76yby3hVXyh6PaWNarL6N5nZwUNdVBfc2KtvxT
1JqFFbWqDb7uIryeXajU+2Zp0HF0lmz4kooSLctmFrDq1aRzQMZ27lWUOar5WTgmRPeEYCbjrqF9
eEQPyf3s6vn0p3P98jNmucV86N0RC5mgc9P3Tq254gSIHPbPopoBC4uydQZwWTQCYxL+wCDLwZgq
nIRmnuyukAJpX4ZI4Si69u1cmHpBpJPTY2KaNL+UTd4cVl5u/cr0TKSHpW2W7lgUi09rh+nLN2tV
uKT5tMqycECe57HT0mSIZOY6X+jvoQ6Ya6KtUPUe1z8ac96Nuzb7K0442vKlmifVRgFynzetTVEd
TRg95iGzPKwYXPZMgOdlrd5DbMu/gqoA+DV2/Qh5PdD770Ig1hXpqtJ/uLRnv5QALJow7czie+ks
bnMQdkl4CKbeSkIPJWwV5Vm2ESugmDlhnmT1nykDNxS3jpvLwzjOnhc1PuxqEw7AgwEVYY76OU37
iPzc+ox2Bz1IPRv8+jHpdRdJTHtUP9YNVcJxNLT2sAqVZ0fTq63YNmSvx0Vj4miJPc78uYaaQ2rq
zEgyCTLxLi6Qkxhir21XI1xbE18HmrbzcHLVunoHX5s8gDdYIUAGbKsE9WC7Xs6VnjjJqavqjebn
2RkvxZzp+EdOUZhapGoTcex80szPtAeqJgS5BCpvqCrrdyeD4C2UIziG3gKxBafKalBxbZfLgzWP
9RunSDsvRC8WRBNXZHG/mO3yaFfF+liVDXtVzJn7x0/I4w7VSjpN7CjM2zkvBp2bUvjN0Z6bxAqD
eugXsJQ6SopaLu3yjdWM9jkTQ/pDVISFcMrTtIiWfGweO9vCuSsfYbaMtPmr2wyniYbxj92d57oz
fjSFyMt4rPkJg2Z2GWF+0MVBtd70px5Xa0JVysbMXsmOMKh3VfAWZkOCeTgqDicDxdgmshAoVBEu
Hv0/aJGUTrjWepoeMRz1JKdMBH9gbiPMq4gmWrhW3JaRBPuHfrOTNWXIDFr+GTJ3XMkt0opedFXa
S2gAK+gjQ7SiDI1JBfepSLvbUV+cOVrKQLahbTX517Ec0n+q2pzGOPGkv9DV1twHYekV59/RbMXE
qXRIMPADBpXExVo0fGdEmFV3v/rm0EULKfOHRIMDd+yI/efBnZMgnmVCclxzE5n0CpfBB0OdeT7T
QQxz6Fkk7RfTrswV9oUoPrULuhkH9DsAB42Z5t/XtWWOsTcn7MnK7OfupoCi9o+lNIUzpLJk6KCB
PUXC92skvfNgnOOl2KIWU4zlYRbI097kZp69Rfeuh1eStRueA3GL94Wp3OW0VDD7j0QJ/b0/aPgM
dIuxHKpB1sE7Svj8ARtOat/WbjwZK2cB37ZoG1yC+2YhIq/YUB70TEcpuxY6146wUK0Oy6HUszcI
19VViCVBWUcTDAvux3GuOaJE+3/U2ufv126h+jfsFIOYgcaZebMiNvsb5y/EkF3lBJyXfv5UuUt1
ly5W/0nXJdeg3inmD6rpmiSsTCJshK+LnPD60bn8taLQyxvfA3eAbZr7rfRzTpi+ttZtkksf6zuA
H06YtATlyCgnDFptLR2rUJiV+5ZabjO3Sfyujm1Eq/XDWlSmGc1pQ1xsrdlxYoiKwIjKBkADRyTw
7wEB5Qb/KE2KUJuWRLH9Uu0NXrzYtiEkjtC5l43BfVUyt+Oe8aQWJlMwTaexp3vO/Kwk8cpbkfxT
m86QQccniQVDKXOM5juTvZIsQ/F74HdLQnzSjI9S1uJRc4bgq9fpXPKiJKYP+ezopylFsfTYrj3q
70CCjZYOda1VUdvNLsLh7B5GKK6qvo6BPtZ07ooB98M2VTflnFmfZDuU1ia+lVlh3eKkjMtRa6ij
3mg2KG4HjEa8iXlwV0wqubd9LHLC1GZSDBbJSeuQCqtsw3ox0+mYMqrpwwrc1ZbtemiOaK5T/BxM
tbY3yk61D1LqWR52oNMfjQ0gEjntir9w7oIZR7p9MG8QGp6Z37VZkSF0Ng0fg6xu9Kjo/fF7pxvi
Tepx7KKitcrmZlOTzSN4FNwkGsVOQXoo7XetnShmg35q3E6LZkwnCdauC0t/Gj7NTufwW+tOqUfW
4urfizrPbyc3mYpI4fqaRn1Tz18akHp9mBqdO4UB/PA5Sod27ENA90kdIfZbpAdjIBGPAkVlE7NV
DRUxSmp/pYU9GlEbZNhEc8to+ltDAwhyR3HglWhpmyS71mjKD02WVV1YqdL8BdfcIQUJlDwIr6nl
YcoVm8zO+mUK9UA17wU4xipEbiD5aQ1G/3mtZTvHM8mH4j1tlUArZ9nGaDb3NM79GQvmhKEl6Jum
yT5iYR3cM7nh/l/dpZ2OHWkSgvFNIH71jZX8YOxpyMjxG33EXACJFZKKbHlXMUf63doOGXaqux8Q
kE3bUGlt8U7UOgPYRTnzj3IKbF6TAfk5squ6m+KFzOv/ODqP7TiRKAw/EeeQwxbooJwtWRuObFlk
KEIFePr5ejaz8Yyn1YKqe//4h4ym+T0KI2EdNfPIh7U78ofK8r7FOCpJlaQuaaNxlOnliyB4fjx3
2RToMuL/+wI+Rh9dq6v/sqKZn050FTVbUccj6vdibtkmiJNPm8rnEC5MwAfW2jkJr2PH6BcgpsJb
71A0BH7WDqL768Xj/NcvE26NztdLl04VIXf52lj+hy/ZzTLfRPqDhZaDjAMLnWTM8XxLH4RfZ5tT
qypnzBOX76cnR2Tdu+0zMOEk0lnt7JaBu3ufuEOZfCwy5kzeUpU0Y1pS40dN1tV3IHukHE3P6pQi
TrEemNgD1lc5dcVJTb2jUylXw6+5C6b64IlywbGAzpLARliZ333dFsDr0WxbGRd8c10ktIalOBq2
P5Yu65vRNUvzNNCt8DRaffirwh1ON7reEhwIo0i8m9ieapHHS19SBz+vbc7cKRCwOJsSp16RyZAS
ie+VzNnFSMja5Eo25953ea0JlMvsIrwAxrQBTlk9R/O/piUNMdUb3UNAc+vUHS6X9udu+WalWIwe
0Jwzurg3k1f/hOHqk8+zWN2zcu16yC8P9c3YJxGD+xTaU4aZwCU4qIkA2pYV9ZxmenyJt1DO9ARr
Y2dIQiyuP6uV3y3dqtSyWfsYpCy55jzQ3EXNRJ/Mb2W8xYaQWmInUmuera+OS+NPYcLxs/WIrCLY
LZGc/bQJsRGHTF2Ob5yY409YSdZ0Ynnfuiio05mOgOjIvb+9NPZYfyGTmZ6iyPSfM/nF0ckoZ1qz
hDKhMl3CjcJC4s/kmFV7H3H892iA054Nh+W4rfwvKef13qv5/6b1UKhvQzhax9a964LwAKoc0467
OsjsyejHjj977morsU5h72y/i75Pngu1NklOyqZueBOmmZvZB8BP//cFUcJQmivVFHuVWZ30kIPF
e+DmWg/1W8vse0r6OPnU5KxyjidDE3DerXTZCVEk/wj6mdqUYXCeD8lM3cqRMIS4yby44kDdCt2/
MzU6tzQn7jL1ReAsuYicZTmO9hR/maLZPn3trteB0yDGmcpw++a45lmJ14D/YdLLgVMSxWCZOkAA
3+sWxA8y2qc988Km/sN8lPjpFlvDNU6MNQKlkCgOwAOm4qoSOzjSMtm7PjUJ/fQpFnBuj3Cfo4SF
1utPDZu5oT1bVRZO+MByDtXSLXfoVrYtq2m/G7mYJiCowSr57TcTWaHp4g4d15m36fiGrGz7TVaz
fMDnzTC0+311y9DMukYnSzmgklhUn27KBbCrd8tjLkTp16UVjdrLoQ/c8snu1+48uO74TMjwYuVO
MgxJWjg0zOW6qEj53WNFCYPbxXGdVdXG2yHxUQCXKXc7xH7V/dmVk3za1jo3WTUlDoTstCcyVfHm
lqmIAckzKYX36tlq/GzWxDS8jrHWgM+LsK/YGyX9GFLPdVaus+1QHeHygAaxES+lL9g3Qtqs720r
6aaMia6yjrgRYTswPwbPTRU6Q965cke+CMC1pb4TknLSRGb8DjtFZ2Opop27PomXX21jimdtvKLI
IRncfws/zX2buJgI6ZOKn0y9Gj4jCdxYkN3os0CS1adtw1KWLgWgdurPSfm1drMss36cBDdMWVGJ
I9ja/7mejqt8FePItbIqb08D4eEFHREW3xdez506AdAsR+diq7te90k9UCVJCBltHcmjCGfJAW3Z
O8BGNHtrboG2Doc9GKkQNzDeTmr3u3s9yjH0+cBF+EGACxa2uFP9k+U71Z1JBhOC6JnxPdrk4md2
WJtX3bgUpBflFl5b82hF18iPYwdiSZYm45KPwuvCm82PCC3T5gL93I/wN2CZ0rcVgafIUZhX1k5+
DypuWd+KfrljMtvkqb/4+9KkBuPJzCDMA4Uo8eeQhJJwGsj4t2RvZMVCTocvFS4y/hRD0r2qfmJo
KYzA+oZ7hF2MAH/1mCRjU7Fpj65z8Pu9D/FRRfYLhKA1X9EvVExpUrjhfRcU3nXEi+umsSrlpymD
/g8TnPvj9RtcQFX7ysq08EjvEUXUVkxsuzOfiqG2bzCOUsTh90Qr57EuxVftyS2GQkvKheSGJFwO
617OvxRYm8vwXrbiwCwAtBjJvaaUsq+mn86e7AUOqOj/qrnk+OzAbONcx6PFm7eb/nFpneoHhQ47
tjtJ9bo7i3nY/Er/5vnwnkOCSv9UoJxtahbUoakTFNMnLaTWXVmOVBrtrSq/NibGOJubDR4wiVjG
iMF3x/dSq+H33jr2hxoc8UL7DS3o/TKHJ41+8AGTfvRVkxsr6Lva2iafQOCGfLccc0KXhqqQIdP9
t6MC/72QXPTRDaY3GflGLK5Mqu53v4Hz58RHhTxzkpdE0gjc59J22tfQL1xU226BqMTn/rfTpFqX
hBT5LpmzwDbGnJIZhIWxZVx/QVy7T02UjC8yqMYbZ6LM+Lz2tl3lLYEgfqa5TOieqDx7h9919iXd
tF++FtZE1rWJ3OZdJ5XFsWm07R3GcQ7+DVa0AadC+Xzstew5M7pa+EDbNJ4e4Hz0tQi1iVA9ROsv
p3SriUOt9KITFZQqTnkukTzz05EvsEn7loOI460uxgLmVTjqBykhp4q9VVQzQS6N1pHv68L28Zi/
biIy7AsrW86VJ4wO0o1odJWKpDXxJctWfU64BoYUs0sMFtcwy6YdrMCQTqL2ZS5XTpi0R4BN5U5M
xxRAl9v9WwAYwLMdGzHmvHjD0Udb6GT+Kj3W52rGg4tNhKNxsjpW4l0QpUL/gXC2fAQ9LZGSdN2j
bKeC70P34cidOyZJVjbTfK1dMt34iI1q8j4qvbtu6pMw66rW/lWYOfxZoC9ehlIxY6wtz6dE6TuD
Ewajz/G0WElOO9bw7pKOTYYUHZhvSnrKe9Oz9p8npGRiOMYC0vsdznr5J6lO4oxfYumNLM3cdcEp
rBtx17qJZJ+Z+vnWqdFznMnYUf1hU2PxKTk7rpgMTX9sBBqKrAvX8duvi2Y/jEUXz2m4hUDPrdUn
rM6jkm/ToitQVs7s6qSiVd4l64oBvI5K9VNN+rKxsSA+BVsrHrfaiQbiDWZPM/w3/Z0WjvvYKmPX
hwlXFtVS47L9NH3o3YxVtL0GJMy/9zylQb5Hk37cjDd/jc0U/hog2kHQ6pB1c/Aa+dYhtx5vo2WI
ZzaiTrNWTi7Ds+qdBkhIqYBdgoO0nu4F6OrsnLsx9lQLCBNsgQe0b2/jaqNmitw+BCyYl/IAKzBE
TDnNxuRuIwxuD9XsFOxc1L9di6kDfbaHMhpSKzaOnc+cr28NXbyPMcgp4wZSnH+agM932S7WB53m
bGqDnRQbvNBC6/LCtv4drZ4PvcKK7GUoDprrFUxL5NUiLjggp8z9arsddVaBq6dDU/BxYDVMeI01
YvCPdoV3/btzsCinPuT3StRcoZhkEgZKYrjY6DkckKGtBLcVYV3cB8a3DZU9ffIy6MlMZ9cU0Xai
f7Zhs217W5xdimLsQ+D2Rh06byjfB6q3LugZfSS8SxREZfaYBE1O/9y+3tika9Ii6u1Rkg9DGK9p
vYhI5yNSjJixZB2ecWxsDcT8NiHFjjRfRJvM+gUgYlyyJuns+LuyuwBWMK5mmz4OZw/SiNuTlinh
MZ6tcdG1vEyM6SeIof3sLpLFYQrF1OdT308b+CnWjYPnDDYLYF3aRHAlGwKP49g5xnn0okQh3eSO
e3c3KhAJigkuUY7C93r7QO+H+aUiuSa59qIV23IIlZUSjar3B359k5utIYxbvqpY3HBp9x9q1t45
abrpb8sNVp0Vytz2GOutb47hNCUPvVr6lqKuDgihcaOpYs0I2+Qw0lHHTCoDBsQagF0cL9ejc1Xq
eozuGhaFv0Xn7z/dpLzfIyV/Y950zkBbHZEsY5Z0eFWImtudn2DwmWxoXSCM/eREwl0ft6CW+weg
h1nudiDw8OAzxlRp0enyHy6+cjs5UHf9Tb/HwDJ09ET9r5HYcPfoTORf5ICC/nSFtLgpjyqaq/He
30RB7Z7eo+FKA6fPbKL+FmW8FwzBoNH1dt17/uJ8cGyx0SQCF0Kd1nqWIf3P3MH3xu7q4NFKSDvx
qNXbzHrAMdq9MlUV4ZULjF8+hJNisWvjYHPz3h7377EGCvySF8fmiX5uFNlubUPcVbXtHDyOvOZQ
U4xG9/VadQWn7tA7xykuJbspzw9UqqNJbqsLX638m2PhXxNBFVJMchm637RbxeZvQ0/WwhvM4ZO2
rI98X0u9mPvOjyVH22g3c8bO6nl3kTFhfc2227cZ9oiGSUzTb+mlBTd++HcMA5GcgPL7MqO0Bn6k
CsqEeiK7S35VW2KhBZx296+3+Yt5Jrd/kYdRt20Cqzqsy532FWEFVeJP9qmriHe9czrfck5WU0Pq
WTNH75FzbvoxnjXbR9K/yWpY4UKP3e7ob1E24CBtsRnN8JI4P4q/XN0CwU3tkaracH0jXGzo0naR
lrmtgkZ5mcCcwHBL7I6X8UNP6oNMHnnrDBy131wksc5gmgbn0Sqm2MuqWCTWo8/AJkhk2KW6Twod
Q0nyvusnZ5SzvgObjvwPh9SP6ECfqQ+zMm6uvm62WK93PPPOSp92KAjjXHkBcn/ECp8qtQT2Xwde
eybSHCj+ikaKTlwB4xIhgN6eS2PFf7BwTnE5nOdgFVUehLVeTq5EPpTiVNnc1w44iET7VtuAOTbQ
eTZtoxnuhmjh7O/YW5dczwOCdENATZ92YuekRhhh39iOagCZam/eMlf4ycoqRAoq9XHR9L2LDU4Z
LfqyHlhUC+9YTgVxfyXng7odkonnBkp7N/nKqDO+NBezBHdTTfaNkUZa+Ri2fsvHlEWTHNAAhCYr
xlV9uu2u/CzB/bynPGBreC67qKGtsN1DtobE7sqDO6hhzWa/kW2+uFBBh4IYOfK9V3/a3lt6sW3I
SV+Gr8EinOg6gUtlKSS8MPOsgQ9eNsP6Nk+mwNEyImbPlOPxAZZVmD2v6VYMmdG3dTXXSzHXW252
v24OuGhcfqxwxz9TWbMe7xM9BM/85VyIIz/cr2XVi5Pvq0zIsIDH/2ZzWu5JOiq3M3WhMJ81zaBp
1enYvrUrY+ujSDSTRKCZL2HoLMa6Kix7cd2UK/dgW1l7mKP42GG718gTWwZsOnnXibX6Lz7rLGq7
ZiXFLgWcbAfWhELuv8bNnqgfpEOugE4YYHrHRBbF0aZIUbxBPFDRDDnclzcAF7D+S72uYMrwWeGh
MxXCQ3RmC9R12TnqF7A79Ui7KYgUxRkRTrmIMQpfV0G8mvtBRtZdgJwivgI+CKniEXbt3ARgHW/c
RpRDruAKnO9gSC8u3wJInN/62+0aITTMus1LwF3dXgDIOX1RHdeoDPu0qVke6bUJyP0d2tp5Bohl
o3C3BG/LElpYIvlNNJ+V74x7Ts0f5aN9uIslLabRr/NmQK7zW/Q9g64HG9WkEXU93Xke68V+SFos
k8de9bF9Z5Npx4GtQAigMKFFGHJwAnjBgUDVhmhKyK7uEJsBE5mcF5w8VdOB6ToIfa17r0Bt/hRc
Ujfe27WqKrhfBTl7EE3BmusjtA5eRFjbKpeKEOHvZi3iCW6AY7NjHAeuAYu1ec4nm53r5M8glPe7
6zR1bqFz9Q5roJP1PJT+Io8JcsDqRc6GVs0ZE9xwNBaFpaJT23jWellfezKnb+a5iefcpXoWEhFZ
R+5VTjDcRl4ziisutR5hoalBROp1gReca0+ZI8kd/QfwFkW69RQXhJEXgfwhRAa5j9/aaroR5Uzw
ksL58S2EszxouK4PrOzmf5iEbtRqXTfvCDJsuVc1CFD1GpdJTFPo4kdT7oqGoslgZwI2BB3DcSEm
8I7DQDzgK/k0KNSj0Rv+NXIx+/XAGagPlq5jRB+ceFdDIWBpNG+b+4zcYhztrG9Bu/+Nne6aEwZT
6hJmaOsod4coVMfJh5XHRWYsOY1ptDdtHaa2rZS4Ky01KCKJQWRukbjW6hg24/TJk8pER0BgDZCY
2PT7jqXRBQdiWZbZ4u748Tu1z+8sD716mIOkusVEPJenat6UdxzBhAEFVAtNS72qM6CqGbwiF27b
hums1xgxTziDAS6T7UdpgAmtTw11Enc1FD31DpqzJHMWGMIs6I27nd1pZnmT1lLL49BO4rSirSoz
r/MoXnHhyGj+lhiEzzEhWIhut6Hd8iCOpMhGd3MoMS2DUWZQClzQ3Oq1B43tSyvbgqi8M2LywqMY
dAyQl7TV/YpiE+FQJQN+sNrZD2HtrN5pS4b5dzNQ5aswKSN9qfncDqG/PRXFrv+rqqbwfuNzD1lS
xJJlm+bUd20694vMg/aZDHbxWRYOne2x2v398SK0ie8cT4GxIlVaCKoB4xYZWNS4p5qU2E+vpdPw
ONPSe+5s9IWn3VjDP6fmjT52pliH4zDXQXDiLVxjyo0j1R2JhUAMtY7bJk4uXXbmFKIcWLKlLqPg
iPFnKV6VZCnOZ9+/XATDar/zlznz7cpg6nxpsSbBaRwt6iLGSu/VUcThQhly4+ziWRaqfvMbn3e2
HufidxsnC0iF8b1PaB30Wg2ZYC/rBjB4MKUOPucSq0g6scjBCTOc8K5zIv1awNaqrKjm6Uf7vt3n
NRzQPchfi3wmXKNHIgBmRAxxoJojLLrhFXKrwk5tb6zRFY3SHkgCLEMQ8N4e3qh6Tt6aLRQ/qIP9
7s7f7BqRco/DwVVj12fRWIGlBXYt8K5NfLKXNaAY94xEa+TuVyDUrzK6kBNM1PIp1NP2x0Fz05Mk
GbObxtY4fUPENfWtN6xc9EUYLv6Nt63L8qHRRUbHonUX/zRXHCzX2zBO9QljXm3yafGo3SXvqsdq
WrDANEBH5krW0fpC7i7PpmWF4rPHs/ZHo7B+shJimrOhJEGGV7Eqo3NDNY7Mw0gL/eaVg0JH5cl6
O1ebpcaTpSbzrIyG+QHUJ/FlhYlPcjfe4IhKehyA5apabbkQrLGINvS2nBEsSZ3zn9qPWIlAxUYs
i4SGstdWx56179+oYgMJtUWQzhOyh+lmd911zEK5FM+9XPfvolBmukLgxxfBECHSZRi2/hi329As
KTDZ1v+S46q5s6XiGpLxCG+d4v4YiT0W7lIdJDBrc9eOTf2r0m3X5tOYOPZhuBTafHSdV31gPBjQ
sM1h0qAV7KWTbYVTcKK3UGVn21l9TYJQb/9ZC41WB/19sKOi0urPslo7AQr0HK1nxEFe/xjRLRaD
MiqOhchtgwc7qmb9TRc1sIr0YOQybS+YhjuqiEZEXXNYHyufnhZAtbEihY8ih1/aJdH6OOt51mfO
pdY78E9awzRb28DV7PBoL1O/aiyo9f7hVE0xnEjyJeMMpZ6/HgqeWZBexPVvDc0o0d0UFiWt5e3m
VYeOFggDdWuF15tF8VneV9HUQdvMlyGV8MsgC6IAjUiJ1xw8tbQLREhwLsPV0CWkt6khLoFSV3eu
8slxw57EoWXZ00LEAILOGFm/tqFneeLr+m1bMX8kBc4xyHwY39yoCmYIeaWN7oFT2kpNaXY332UX
zecaPv1rX2oQswi4WDHKlS3DRl1Nr0rViboylXH+hQvtHYcZyPup2Rd0RVyXFWYKEYUXRrKXB5zY
IS4SU/k5FGLwOqGguXR+t8U/MgeR41zCch730O2bk6yLMLqq4jlC9ustnss1ISaW4GC3kQ2xwlfH
kskxPgX84n9svq+JEXeN6lOHNrn7WmYS8VPGDmjolMpY9wwTUF5jhrfkFfa2pL1IX3aRhb1hpXdB
HafnMQRAT90hBtdbmtgxNxyhjc6CRMSH+GIXS1dIBOccENDan9iNKgx+ZVtR2Gjs1qDDDBa86BHg
2pFHfmjvHDSlPS8jwMYBj35xPczbfFet/PqPeyjtF/gy9XxpEfmcEV3MF+avGm0gaZuHB22i/VPP
idWmK1xmlcP9ON6xTQx8BsB7hwjMgH3LqZ6fI+3bOi/4snFxSnpb0hWtnEarvGj3ANBOT6Pl1C6S
cWD5+qZVljfjkHPWEu4eKOsjGrzRuq09hoE8mWB+M99uiaVzK9fan5BpALatU5GEVAjZwV2H7Kt6
3kY+cZOue7/IDCFKfdetxhkevF3P8HrLViUnz6rrS2L+4jzbWC8J4bNq1zxNyVjiF7bF+s+MlI3f
GGDf8YGxZLvEGMQFM/Fgj/YJtpWRxA/XyX0EjBrXg8XyLDho4+Z9XHTrp17hBvPrDuTLSNWWwMEF
04T17kyTpW63zoGQ2/GTBPcgXp2i0xG2/80au93LUXIZ0OKw9uLLoqKxa6BTojiF4bZOW92sFl+T
SB4bdjQQa7hQ+4yGOfntIfhujqv0eW6SpDOoFz1v+ytVsnEdthNsc4l4hoeqWMsfS8yJei49C3oO
r1HvPfpVvCEcBR/Sj7sn1Sca2nZGxYpYL53UHvYnf0X/RBd7Yi2kN2/Lko0mUo+7bFzFMFuMv1eG
oRLLyWj9poyegbELXIxMidcr/Rpj/Vj/huDAqMd9veKHGXdhXnYKQuzHFYwIlYQrfX8611pxV5WI
4J7caPN9oI8geR+czv6akjn65SHOl5dVb/rdl12TvLhFg17c3fsmudW2KLtHs3sXkCqu4+nkorRF
1ushH86EC7/7tNeASbfzPE3JrSMiKAV/Ve0LvWZOeG+t0m1OTEGFe3BbuJOrEt0alfLCKmaW27Cs
zW0TAEEdtAzV34RbV2VLJQRH9TLaw7HnCscW7zgLcD85bw8NMsQ+DWshUVwMLMOPG5jRmJPpRc8k
Q0e/Hn0qL1WKEnYmBTOA6UcseQkwYPdSDDBipwdzpg2NeFN/L9YsmrcR9Gt0pZeVfO+kVclJjwwa
IR23NgfuZYzFKpiPG3Q3WD6yyeuCVzDJthrYMmunnuo204hpyIg75hPGibDnn900nltdJNFyO8y0
ULmZAxL+u251p1Nsn557kFEV+XfLTI9l7i+ENN8RZYFqWiSuWF47YNn9uNFFcnkaE3A4zBhNl+3h
MnRHH3XKhvrysuEQ3oEMygM94NwPgw9HgC1lTLtOf2qtRcw3WrX1qzOLfsnU0mxWLg3CXEhYD5my
D2T9sNO0YR3jwOu9wyDKUlxrZ2qqGz8WiqHVU8gy+WoYRYdab/cDOQmkek3dSIqqacaGxXMZFsbv
ZLvGAtJ0H5icozPJoPJ58ioUQ2YS4ksHUfcD/Ri/0kIDCi7dAsX9Tv87VbHtQ4fZ+VEP4zofDOQE
ok65uc8dMzE0Nwz3s6+4hKAxST1iTNLzmhWdi+LZlos66mHxkluQSSfKZVwtn7wNk8l7UADYcEfT
3jAykP7uY6XwR2wzCritDOKf0iRueWjqpTUZWrhFnJNq8n56C0XrIezQUfzfbFUTkTs1IoSCbs0f
ier/3SzcERcaO1yO/j619oOzcc5nMBfufOXVsthPLSr13wij8D24Wx+/OtEazg8CXd4KahU5Gqgl
LsYHGW8c0kusiKtTJg6+qrptohNoBwTZWNIV6EVbgo+BpPruzKW+ojaNSvtAWfXcH5CxopdbsF3e
7GKHlKCANq6ueydxnsZ1Gc/FMKJhcmmICw5brQsGmdH2r+Oo55T15nH5rXrLtY9R1XC+s7tzyPIh
WZTaugunL4cL5c1U4TJnFYk43sEOKi8+9zWz/gEDlC+YcoaAOKiiHCOsLgIxWRPq/q/pYvm+bdYk
r63I1lftWir/WTiB2HwqaaX7XUYRhJo/uKD/mviw32p3Af4mMpqt487xlaMsbwbsuGJKjrsM2MQA
bU3VHx3LODXeBS0fK8savon6YDPebHv+HOuuGY9otBAqN0qB6Y+DGAMG9sF+r6EqqlcMOPqNlQUz
nYm3JN92bk/kEp6NrWbmNt6Y3f90/kz/ljVKjrM5vuiybC9G99yzbN43iC3fSBOAZ/OnavobIVJb
07hNxE3kjaN/iAsJrLPsbX0DCMJTRL6tWbK4coNP45TNr62O6yhdYEqqlBY/dAs1k6dK/a6qEWBd
WMPbmKYZc3CKBVFGtDpIxHFbo+HQnuWCpSwbsV8rERqv/t6XEBYIJP5GEpvzVaT0joHa3sP5GLko
xLPCNt508hjWiguhn9SZgsE4TFbFDEZe/fi35nWk4JNyM2CD1XW73NIex6y0Rh/gih+oue17uAwk
/BOiEqSEKOcHlz3h0C2xtRxEUpp7IpN0+GfnmyRghbnRvhGR32OPaqSrjlWdSO8Qam9rz11k/Inv
K+CkoGptxeqjKlPn7Dmk1aeGcZLHwYYEAZ0X4yehW7i9+FV4dQ4pelEaCTv5YwskVymS8a6+3+2l
mw5WGCPqYi7xfb5cf+CEHiZVyOOMS2Y5xxZoOxzujlx2Xh2euQXR65LTHzImSG02tL218MDDkpLS
sAP53S6almq9b1nn7qJoXco8qmgivg29zfnjGZKKoVSV9k9ATGY7LXWixVe7RIub1Qpx/PVFJiZy
B82lOAH2xSoPrRJ7FwNGHJ8XRzfN3T4541+25e2ZU62tT1ho6jtrCaU4aVPWwQ3q8OSVXKr677DK
jXQz5M0+euBhpuxrHOqKDZ/A7rSPFBc0cqqhPpgKvWmGywAfErxtCdxEuep0JCrNh3WrPS5oFHjB
ftKNWv1HHFVOfSzctbkldHlfDwsDb3u/sGccB+kRuJVY08yZWVvzD5U9fnON4lB9JH5R3/vsG2zP
Zbv+K0M7+hAefqv7ONHzeN5ne32KOuO1v20gif1tL5Xuz/G6lSvPKPaRnBVSJQwKbbRcNWXEDcMR
6LwZh4zbrPM7zjpGfg5f7kFJiii700L2rDP4J0tL38oxKQzPINn1z2gp669Av8d2J6ER0QzK/svq
B+bEyKGp4AxZFNaHoKK3cJ0aUx3curlwXbFXo0xipr2dgRiGfLLR52Jq91r/0DqRFQDf79GfwVSw
do7CIsQMM7U7XbjYSw9dVCMkVOSveefQQjpyauTu/o4kUqrcQZHdnewwKv6Emo86y0ISdQQR94Bd
BI2VNOhhLjE4iHjWftjWqwAQ/NiGm5mQOvAs9Tjhhvm9apTlntEvEj04e4E2pwkUdOJQ6OMvzMPe
E7oK9w9nuwovIqq2PAI7TtULNeBSIOrnpl6fqlaPUDnIS4tD05tNcwkFdXt23NJl2g43Vkz07cOY
W+DkH+NU+fLkbSxckFnl2N9VLpUpmPqKUT7aVSAoZ5w2dUux7oDQFFUkC5QHBXiH42K00cPWO6x/
74nWyv21luZsOQDdKVirc3ZFF9oIvAy2HtwaS5OTBDTcBM0w+Q80TFTzMbQuuMyikvqRDzR8IjDm
+0l3CDKmts2pABYGtxQvXmFgP+SuVvS9BNhjh9Hjtlw30Zj0h8RGmtZitEOETzR5fOKMs9XZqlCu
oopIFk5HYPNXlOkbU3QwueVdOcthvdfJvktAjWhHtmDjg4DDWDG7LBKP/amfiyJ65kMNILl4dopM
F7b3VowwuplwapbeqKqSAhXewGGcVGgFN1viN1foBm4L1wqi44Db4aZteeifIpvIpDPbOsp8Ni3U
c+HkWMVH1xoJMjqM+idAgbBfsXzN5mTB73rX6OQZN8Oh9Y5o3DsepKZu7/7j7Lx23Fa2bv1CPwGS
Vawib5Wljm5n3xAOy8w58+nPR2/gwK0WJKyFvbBvDLtEssKsMUfoCmuAlgo5/gOyKWhfzNMifaEE
9X7CdUwQDOugq9ZouWzurTiDhh9UFQbfIRjpaVfi4elwnyCJD6mW1Pauyv5cPrHIE6w70Pef9lDW
wwoibfwAdFRHJ3Idsn49Zknze7RD8O5Eg2Oyvy9kCKPK+doR5fu8Mx2iRE8FSznYpDKKnqMgIxh8
1CzlT5zOOSIAKAHBQwhN2j3BKI/EpkvQocKSpH+78ae2ustSEftrID33M1GvZrJHNEg902VJXB51
bSXhybKjYliD9acoc+g1YZsZABCuAp+G97pOZVN+HoqEVWbbMW6W+KQReuDkZttuwb3d9AmGLt76
apyQpUx2GTwRFFdw6vbpuKUdIP1tFg+A3aUh3I95ALGJJ50G/4FFBrdiudK9NwNpdYd0dqlcfO2y
RSgHhZJC5etuGqvh6PdEWaj7btToDTRgAJuvNeiHIVHzl6h2IMo1wPPeOhM+7TcvMbnZ2HE/PWeM
w1tBohCxgEvuI0DSebQ24Q04W0HOxrDNBILAbW5Jw2SHBe5bdTUUq7UKbJns4eEk7s6O3EzuR4Ou
KWZceb03XVKB11UzieggCayXuz4KxUIcc+Knth38AnJbosqnOauj/B3rt1BH3zKG8YiCAvw4ld1T
qJHQrosy7GGK8hKpyPGtss3S6h6wBhrdk1fW+WMwoWQ/ehN2I/BekpmbRDS50F78+PeMxLU+0ufk
EgUw5UXmM4mpbrnCWy2RzLZ4TjdZGzrFpqaf+qPJ6OFvdWMU9brSIEmUWHPwrkEQMH6vWkHMRUTF
lmx9WCFqX/b0vQ5lX2sqR8IQfguOSMQdmjSmjansON/3neyH59YqEoWqL50+6QHXfoZQmYtSQdR3
bjEG5t5sIbyuujmgUYHXAxt7HiBUBI2qOHmyBA7MakyUxQ/1YzogQHQpPGXTUL+8UAf1OrDHMFq7
9VRZ2wwD6+PosX2uoVnib+pQLdecX2PdfGz6YFZ0rMhSKiiaJNqsoJs+Nonvvgto9liUDnD5N6Zs
/XhtwUiC6FyE6J1zfJuRc6ROM6wcX1ffaYrQv/dyT3CTlSEcQ15OBHJBXZgcYJFbydYWegawUZ2M
6IehJt7imxPonVXTDThOcGiArnJ4p5RgidkACcKr21R6iIx1nDScbT6Wj/I4zjDJD86Yub9oQqDC
AhSKg60Yq1Fs5yKbPrKKaSyiwpxWrjUVZHvnmNDipNDLDxXEw+K+8IapJYDc6T+xwJc8vr4LtplX
FL9EK6bf8HQjpGOVMUEGcymewcJtVNYoTXccs1m0Nb2ipfWNms7bG2Mz1+sx8H1Cf4XgFsV0fy4g
R/2mm+5tIP8tIiTw6frLPPVzzI9T1MID1w00JX1QPdGuqigPR8guRyr3waUur2t3Vfgzu57w8HZY
o7nJiy2RHQ7El+XCsxlDTOBXFLXT595z2veispqvY6anQ4o/UXSqQKvvNBZpi3p1QHWTEpsCgVfj
9g+y5cf3FeS3L3ZYuzmlZWGV8K/ZuJnyuhq3mFn54JqEq+iDOxhusgG3RhPkDVhuhC6sh30Jww8v
B6NyoSa4Qf5MLFj1FZ/b8CWaEuOr1eV0ejLNaXKPKVYqtsCVvbOG8e7e63hEQUK+joQBZRLhJxIN
UyLz7eGwtENp8sG2B12HWvfQyLH8QcJyNGy7UeJAgJMCYnHtFoHaj6R1eOCCcI1e2kl5XPA4e0h7
1t6nBhJehGDG7xT+Qr7zgZx0P96DJYwfdDZXn5VMCJkSVhF+b9n1xm2amfpHZUD1WsEuDsY9HvTm
d6YElqFcU0zuRXoYn3CWkItV3uxIUkPqJNk2Xtc0z6S61LCpxWz9VNWccxuhMZdvCo2N9iaYdfk+
wvZHbKuyC54jvKN+cZhrtTG6dLK5TuMBiS9wmv7Iad3RIcgqzb1mHiT0OpHQ46r7Ah7RLCjm5xKx
KqRYN3EO2uZytg4h3AMh2Zgvr1SNMcXatkL6GnIMPMwpInyMWphf3T4Jit7nmB/UF9e0BoQtInOe
Ah1wF7JiT3zpfW1DBCj0+C6O0iC9UzBYfivdR18ao2QtZ6ytP0Dp3G2wusv0Gk+k8JMuirg/VNGM
UEMH2jsYRNYPjwjDSPXqvbGDSGlHYjq5CropxWMPJlIkJJauknZUX6dhhDAwdl7r7xMa1HcWar1o
V5KVYlIaNQt4jBJS7mdjnu67qh26o432ztuohEsrUsPB03e0TZuMRVjxK4yuAI5GoBknNEUxk9g4
VhuXj3ng423B7DU/JuwW+R6uFslOhkim5iVRXfycNNP800LmcBwt5JRLx3xCh9gXVbCDjufMqJJc
YGvPV569liVVwDFXlTThpBiYzckoTIK9gykD7XlHFsFmlNSXe3D50Po2NuPwoZC90exQM6qHuQ2y
eq/wgvgaddwsAFnL7AUmZz6sBocXxzTAomDNiYnNxuCr+aVIO2daASRM0HZrAwO2wFLQWjpj4srD
bX8KDgFI5dY2R3r9cZRZksKlr361tssloYVk0K7aQY2S287sv8u6TBg7gXLgp0lfTh3lYIt/url0
MqAVZT77c5LBtS/c7ssSGN1AFKtLSgWZew7B55NP6Dl2IU85plUShX/A1FrcUJ4qD+7+dip7Z94h
OM9hy6KoWTm4kH4fENGDortO891TWWgcO/C29xUahXiFLDp6bGESxxtLlPLZAhtnwk2C5oA9FZH/
gAYxQuuZ1N5TY6XpuEebSfquvbRooNVU7w2rBakyc9sLt06bVqwko267J28IxmA7DSkZYg3u78WB
nYriy8ssknyZmSmZQaObpEwtjZ9IlEMoCQPaZWxKrSv2pS0dSD1/wKJsUYcCc3BirSc03ndOMfZM
vgxmEzVUSGsGH5cOeqBFE+tHUofeU8xJh0MMZ8o3hcSrPkWhH9hbY9RAEWATg9hqfEaiDfJb/WL7
swXtXZRhRk5FrZ/bsGLDbzrqPSOrUMhii1OyleOV6NEm8NJAbObELwHc7FLvTBpV8J7yUDjrjmYM
gKRpFi/Ua9R0Q2FayN0adqz97IjpKbXYTlf9RF9tcOJoqaZrAOi5VzEgWRGF62iEC7zqfVKU7kRp
ps0iSaGq/MH1RmtcQRz7iffMseI4JlFhNJendxJPrs9+UTUYMIQCLv4csZnscO5q65PJZeYlGHSC
FN8pI3hDiKr6VRFDSX8AgQATC4pGfvLdxH9ug9l/MGnd+HeyULNe47thDFvPG6xsNU+WmiDySDzU
xtbMfhM7WH41ws7/NEEgnY+LK9dvuiERSWY59IiV2849zuBVCExm+V52j0U0+6+QffgDT6NQ7zGW
IyVxmtJJcRPCGuFo6LJ68sPKApJX3MG2Tk3vj88Q5miZHOWLgzYg0qPJR4S2ceuqpilRuNZG5hmc
V1IGnQN9MnoXUGZifyNn7UJog+1M/kaSdvkLuofueYq7/p3IioYdG1J7AyM/HD/XcrmqoCHpT/gx
wCVzk0wPd2x3vvme2YiYQk0i76GxOY61DXxwE8SgcNpW3FEX832zHe58d4Q/6RgOjpl087K1cgPL
DFYJ2Ur/VLTcFx4bauMVKH7/tbNcWOBcWeqXsC2h7eOIc1e0KnK2/kRPDu+mAE2aL4LoV1B11riB
No79y+KbYa9m6CD+zgGCaTENEN5nx7fDT9i1F++TMWLhRDJvD5MqTJO+TCjvEOkE9ipm0mD/T+kT
b51E4CwxRaa3L7xY3NOmbXNiuMG9n/IuhagDcu18aD23b1ZlJ2oWApwgH2Qh4PCUVJLN4+xHlbcK
MKxy1o2VL0rugBJnawRW/EU1cTXvKjov3TM/dXypOacw5zcqDzBVOaLdzkgO4FhyjClel0PLM5Nz
8wnbJ9pBaeqWPxuv1/XKCpTLqZF2qDcgeMAnkXVrtKtgCUhYx8LPon1tjiVtg64mvgNgSDSP9uxF
H8D+lfPIREzxDbVV52+tyuF4oxtALz3oYFyDXzpVsDWTAVcY/mpfbbFAxrsg1jN2eGgaMfrn3aK7
AkkCg8XeQcebuh/aeNdgaxty1wr7R9vuzcVIwA0f5lkY7vvAl9OHbFmMIBUxF96y8NQHswbThE5V
JndB7aYClx2v+dLTBR33GTr7x4yzgRy1nDzYgD5UwSnRDd9a7KH/wTVB3ksjk9gbadd314GESH1C
zWbi4lwW4xGHIudU12QtrhC3QJOYKbKYr1z5nW8W2OhnC9YmFRR8JLBNqJb6vbJTUW77ule43XA2
rxuERkfMKPpqz5+FyaoZRvoFqa1KcyNQF8Fakd30LdUDIPfch16wsbkMZ9/AZ90tMt8F3REQEA7c
9AxxgGXYnXrRAykZbuVQomjH+047zU4R4lvhcj7gEI1mIh3EB9zYzPdjY6c/DebJ1yYbi4dQBtMi
HfHZQR1/yn8i1jcXlbIFcuZhZPdPmBmk2NGQUeNq4vy685jp010qs/TZSOLEWc9wheOVo+EefMEd
I0DxRgAxCjUsmoHwZy6NnDN0nzftWA4vYxzP7UtB/w7tlFe3nzLgSfiiBMB+gXIxuHuoZaKCIZSz
U5IGqZ1VVXEHPQxmYTTf6JSb+doeoqq8B+IoTgWl1ryv4cnY29AMDGQN0Lsw6snG8B0lif3NCnwK
0XyGRwKPu4UYN5tx1WKpQ/rDqqLRVIAwizLez7M3oSrLU+roUpkecy7MJRUzG+C4y7jNsQsUjVU+
eblMHhHU1PH9UKbONtFmBiErCUQOgziWwdYBVi6pJvulMVrhxPgOJzTk644VufkR2owSazhb/ndc
uIL4ueycOt4Rh2Hn29r2Bpiarl09ktxcVSsrMvnViG1s+2S7UMJhbrvpPrWyNDyBlRaUcEQUQZ7P
m8n80rql8YuLec7bHQr9blKZhI85xbVaYR3ZRe+rYG52IhinbpvaI5f/2e4bWLHCL3Yw7uJnC7cj
7KKKopwfo6oS5M0ityH5DUpukD3+H3RBZbRROxyV24cnLDpL/dDbke+tZj2N1ub/bF/UEqZsdpz9
nogsK8vLHNsdmafbAWfgcQcz3Sz4p2ZYCkVcToeynnK9TTtOrKnjwyGeSIbDdUPDC2aiigIHi00c
XrmuLH/+V44d3dCJnk/ZHTGNNok3LAREEUi9NlfOW371i9nmmXEpRiHArQo7Sv535nsZL46hqHq6
Y4dVwsbH+GgbKdt9nDCIWQMW6W+GP3O18KgDaXLDTisozBEDxuKG7fgls0gtyIynQ6SFOne0NZjS
IGdmd2z03O46PDGxyo76/fV3e8EHU2kM4lxbLMkO4syS0ghAdCduJMfOr9/zAYPPIuTayF8wjkAJ
3KeqFFH29UGti28ZE3wLkjN++Oe5JjkyyMEHfzwOfW89w2tw99K2jLWkN7Oj6sK9CMLNNmvUvCkH
tMqkmnrrcihupfFemlpYd/3/H7L4kv41tXBcqnWteMl9luHAB+/Kda3oDslof3/9mS9+TvgbhEIt
5u5vXF7VqFIt6+6oaCXvhSucR4V13A3f6oujaKl5W0K8tTXtIax0ViO4wRLLClAlnUMx1M72+rNc
nDR/jXLmji3aQEHLGrtjiTD6SEpFsHVpFH3GjSs/xTXMSmq+/sZ6uPCpiP0xSS+1TE2g8NlMJTne
A3OU3VHjibilhd8+dsngY+CG9O/68114i7BFodko+Es41p+ZoHcYLkEQibsjYXU2GtpWuTu4k/TR
/+04NrPBFCTgWNjRnm82Yc52DquF2Rc34rGYbbij8xjcmBNvvXUZhTJSkLlmv3WdxbARsrjDzPOx
XNy5RWV/9L3RGE9zFNtHIEHfvpHJ/tZEnkwqU5ImYGpM5M/nuk3cicaTqDlSInSfQodrhhGnyXbM
VYCt8uL3n6gCBzjftm+Y3/7JEHi9gWMDbf0vIEq6ROOcrWgaMIjDovnY9oayjomfI62hy+BxAS5z
uzj2GiLise6oxw40CFTFNcVyTl2HZGGXmF7FvcpHV0y7Hu8WJ9VTtkYn4TuHHEktfIIML1Carq4X
nDLt0JAvoX6vUmT52ZZIqBb3UXxPoA6ms/yg61mUN7bPt9OTR+RgkFBoJPk1ZwmElpcWURTZE9TW
RH3ALApKwxya765PzrfrbRllmS/s0AQkna23OjESSXtjomuF1UBoDO3a6EP7OJRzs78+1MUHIr3O
9SQ2ilgzvf5mJnLV2Q00QxGUvU0kIO3CJbyxqi89EEEXpMgJJRWY++tRMJHy6tqTBA3CLlpPjYP9
wcylDj3DrcTBCwsAkNMEZuXWo2nQvR4KsnOOltEdjwEXpGIFNRuPqG5YbI0wMbTDe6xWw++D18HD
tVNjCm9sLMu/f7YIXIa3pEa2SovgbAMDWI2zTlbjEbjEAE3MaN0WA7w9EIe7qjLjjRLFrfTxC+/X
BQx0SCtjm/mfKfVfZ2npl1Gs23o6xkZErIca0q2uu2ErsL7595+SoZasBEmKB2GSr99voGKM5BPm
ZizHL9IeOyRftH2VkNmNkS6+yb9GOps0bWVgI9Nl07GlCH2BxqUec6+YkM3Y/bHC6YT2rKt219fD
xUE9GouCMB2TiuP14yGS4wLtIvZo4HH8YMUEP7OSy4ubo+bNrM7+PtGE/XF90EufT3LmSV6qdM1z
z3C0bAH9nWQ4BuhfTlWG8MqQSCBAq+sbL/XSUK6yJeQ8DyXB+fmA/zRX1KEcj4PEGHyQFcKkqP+n
Gwfvxkl04U3CozAdOiCcBeRQvX6T1SSLvLfUcIybvn3GSVTsJgJEPtLlre5dP4DPGJk/r7/Ii2MS
F4QQjTMQqubrMaMJRNFaOqU9POGMBnCT3qXYzG+iEfMkfAJMLIAm6OXycH3gtwe9sCzOAzJpTbWE
fLweGFpcnuCNVHHoOSGSavruKTkYv4qsK/4RGJUEN77j232bAaXpcM4S9qHO83xqFt4Q2k2Fn73R
cGfETy5LoubGN7w8CiUtxbPN3n22Gqwmx+FxbKtjVowwSTx4/O+8WNk3HubtpORhyKN1OVrtt5/N
AjqVvd/Wx3rA0wwiTzPvFXjisAlxMP59/VP9OaP/3qEJH1AcrkvYAZPEdc7OcIzbsNVJw+JkFqHE
nQ8iwra0rXEX58TCrfBjqnadKvTJRhOakTKMMvwONK/7fP2HnJ9Uy+/gLOTBeXQcGZY59femjcFt
QPJvcvKodR9wumsICHNdGhT+P4kdNR9MFaLjXtwdrw98/lX/N7Di7syWA4Pl7MzHVlhMpXITuMS2
9+DRVX5oYRVur49y/lH/jMK9FpIEeUaWu6zVvx4vp/sYm76ZnLDXbz5YZofFI8SOe+mM+Y35c/GB
/hrq7KRwYKfhpSuSE5gZrWELBgiOpLcSrC59ryWFzNYLRGFZZ2sc1Tvm9G2eQnYfsu8RXKSPUDDc
fZna8xFYnS5fi2S53lSqu5Wxc76/LC/z77HP5ootpr42TT85SVp2W5F7eg07CyRcmOg6ebc3psgb
mODPgA5XF0wITBzIzgZEk9BMcGaSkzvR2VjZdkBwV5u4n52iQG81dDOWhOhrakyefKT8rZcC4AfF
/OAomd0Kark0l5iHXD5dKmNO9ddzKZYzX9/w4hNU6RLuGgKVByoHVG9SYPR6feJeetdUxB4ICaeW
PK/xU8MehTfOyWmyym9YJAQ75IB4ebl1hJv7WOyuD3fx2Ra0SZJBRe7m2eSF6lPRZZ2SE8h4eQol
AqVYQ2YNA5oG14e6NIM9T3ia0BWhvfPXiIuXTwZUn5xELUqaJp4fvhuMYj6Y4dLeGXQAtltHyh83
wnKTj9dHv/BeNScVd23l0BE63+9cAXOUTmByMqNZ7ZK0+sec6Hk4dtlhb4YfzvXhLrxXqOCckdQ5
7EHm2ZyxBuFOkPjTE02F9tlzOvkbFXH1tewN7G/+w1hIm9lQl/CtN4/mzAkRHiWWhNoZ73EGcY5g
i86Rjv6/LeBYmMA/DmUGV3xww7PHyn3TUQAbbN5tHz7OxjDvMN/oP0BXtPfXn+rCtqol+Jx2JTue
Le3Xqy4hH8vEcSchmMmJn2EGu4dgKv/Dd6K2WPBlqsQL38nHyxz3/xjHqCr8OjUtFnKpKR76rhE3
HuhN6iwvDxyG45Z6RoFVnB399Mkz7FLZRwbMrbmd0Q2scfBhK9mN2BKTlFZnMc4DHVo1dKRa/fBz
aWGBVgvzWzt3A+4+RTElW5qwyQeaQvyVEMpFuoXFjElXnaJvx/1iogOL0XZ20hmeqlv84admizVC
3K+90DOQQk8YcqygUNOXRc8cQ4H1G5I68MgqbhyOF9aBx60bAArbT7ChswnTw3z38K6IT3hV47M5
ptPWy2f3KWyG5+vz5cL2gjwTwRhQISfH+U4GrcxHtutFJ6exo7Umm2yPhCXZtzj/rnWSZWsM96BB
NbBkr498YWuh5uajAuXppRB/PVM77r5+Zhfxie4yKQy8j1WF8HUftzTISbbtbzzphZXhQXRYcD3T
BWM427ODEDKDURjhqVP0rgqAvC+zHr3315/q0pfDGRSMHJo3FeLZbM3sEBoPhdnJn3vjGPf28GIM
NQx8s9T/YSjF5MBOgqwL6xygwQDecILAjE5DTWO2ioJ6B8EIpylSuG98q6XuOyu/Pe4rRPjRducw
X97tX3WhMXXDZNp+dEI7Ygx71Yrqi023Hqu3wo922Rhn73qnLm/dmC69TcAnntCjgKOQeD1uNVh6
xmCLccMYzyolx6+ZPz6iyK5e/v13YyryyRQVBLXi65GK1KghGDrRSRsBBBs7kOvKx81qsopbRfal
ib9MQYINTK6C5xMfwpyLJ/cUnUKcG+AvVNl3TCxR2yJdutcVATfXH80WF74e0W0URoLe1ZuTLm9n
hQOZB/eUJt0XMeU2ZPskeWfCKvvsEBf1YUwropEWpXBP8oJvo8WJ5/curWFzbWK8BCcVina5QaSU
w2hGLLtySds5QRRAztvFuv8OLcYtN61XYcWbjA4CwdounDuJjqO9sTsuKMT5bCSTFtyFBQ0EejYb
OSt66fpjfML5sT+xDLJfpV1GP0jfqfu1JJJuWAXctjcz3bSP+BNzNb3+Si/tJSCVGszJ/nO4v54t
jeOOuq4IvJvxKf4sFFFKBVTVG/l3l1ada8mlNeDRczu/89l+0vbIBmL8iyfsqBG+7sco++h5uEd6
Nq4hnhfZh+tPdmnFuTaZtFjxWlRHZ/vXzM2z8eWYnAjT+bHYtT+USRwebKR+N3CKS8uAjrFaSjCa
RueFLVKyBkyYSsWYTeObi5Pzd4JdEgLk87m4R2qlbzzapaPOow9ApCuzx/POpk2IQxlHYBafcCMp
n1gS05qwuHZTGq5cmeXQfhINlHOCjbPN9Zf69kMK06QH7Aob8Idbw9l0EU0xoKWKTi2GyqDKCG4L
4Y5bt/JhrncYHlYZOs7rg759XAblHi8cukpMoPMvCdfejeOA2QMZ92Ab8seAF94aIYW9NlCAPDV+
4Wxs0g+erg/8By5/vT4ZmZVp83Vt8ea0wBBH1Oh8OdlJXvpi9BJWz/AnITBUItoSahnsAyjb0a7F
YQECIKSeT37TFI9VPg023i5mgVtzj6z2xjlmLQfGm5+mbcWLEZbzBkZBc4AfjFtzn3Fi/UlX0OVW
DsR1H9LKIqCH7eusEtQjT6Th5D+yYKYgkq0tviayIJmCZjVxANff19vNhNflAraD7nAEnS8EqxgL
ogAopk3sfg6ij+UOEVR24xR4u7CBFWhyUJtIFoBa3sxfR7jO4w4XI8ot2hvOqTeIX1mXKKNosUgP
p/frz3Rp8nGFc2iJWTZt6LPROotYe/wuKWDDyEDl5eCXjVZoy2XS3GemmHZdUEhsC8Lixie++Jxc
piy6Koo9+mzaVxPmRQ2uFqcBrcMhx6hwU1ccY4aFN/e/f0juJlyMSYcGmD+rGSrR4M6WLbVeEGZH
FC8oBnPfMyTe9Aa5kBPMmE+V35R38Sywd7o++tv9U5iCcsVF+bfcHs9GD7DliiVf8FQR3EeAVpS8
g++PKAE3Y+ghSXjjzPvThTtfO3BraDi6vFfXPhswUt6EiQdUqKYX8UOEKTaGloSLY3GU1xlJLRxO
NR+3zpv1XLhliTe3Dr7rxIPbp91uLI4oiab6xQxQJd/PcGbw0x2i4ZHUgNb93EeDgWSvNjECm7Vd
sCsSsCc23O8c41Djsubv23mIoBX6k+VtQtlY8W6svEYQJmGG80kgVcCfHkdGQUJMXz0MajEXrWdf
IUexLf8uS3oihAp3Vp8VPwuRF3bOpMWlhXzwyy7E60/OfbkKoKy9oAuOsd2BiFhssXxCdwSRi2gS
jZBnfgg4FzG8liTj7FspZhtSoRIGD402bV2WTT2v+o52M9i46n84BpDdZnBGTJ+Nuk9Z5JGLm2/e
zMRB2U5LV5Xzh+x4BPF4/pBVT0sJY8re3qSND6UCVluI5X5pZiPrN5TlCSvVsYPNP9fw78tMfISA
ZnYPeET6+PSMvfls1gMJmp2PSh8TmcESL9cn4aXVBlWCrqJtOxDBzuZE17pExIRVeJpiyO7AOvh3
Ux7uq6FtbxyiF4dSGuoVcA2o4tlQLT3UKlKwAQNvznZsYIjtEse/w4bmw/WHWv6l84m+DOS5cFnY
NM+Oa2eeNDG6fXQyvdJBzFGr+IVLiNq3o9v+cCBZ3ljKl04AoGINxgfK8abogq3VDwUxUKcJjw8H
SV1ATo9vsJRu7FiXnkxzW8RSxFo6Ccu2/dchYKoO94NSRifooXhc+rLadBZ6DBA5ou36abzxYJe+
GTIlE+ySzfjNDjn60g5HF/tmYg4WRwT8foqkb166+uYV9eJQ0sONDQoGfK6zthdGW/gX52F8gp7W
w5DmfmWVAsXLhDP+9flxcSitqP+h49FTWP78r7eYw+ueCRLnLea53GJNJ/GhDOttKOFf//uhFhCI
DDe6eTQwXg/VKjXiypMsM4MssTXK3PhQ2TaMGpzCxI3BLpSpFoD20kiHMUZL9vVgkbRIujQVh7Yg
h1fMntutMrzbVjF0232Lf8MjV3xxY468vc0tbXuQZOXQ4kZ18HrUMkW+jtNJfMLfMvpBx6aC0mJh
Al8745xtAfZ9WhWqx4Rggak/BgYK8+3113yhdUI6LX8dchmAvvPnCv3XJ9VmzZbM0QL3WGrQmrwy
Hg30SfmqDKv0XrfEsb0EsHEwi+uhwa0tIys/kueBVdOEPj2/8SkuLFQbOgpV+4J9eueNuJH0PUTN
iEgJJVJHgIEZo8fCXjlhnWxV68+7//AC6IRblKAWsIQpXn8Fr8Ig1NJUE+hv7FWL/fGh6mZ3FZeh
3iROlRyULsqdRA0NDQh1txd3/ml2538b+g7VyKZwpC9P2ch/Zz8E8p0ZZS63tDhNu4MmAfIdmQr+
f3leEFb6KnSUYd2dLSzkCkFD/Ftyit2235lu5i2uQORrE8d11/Tw1zHk7NYtVwQSrAlMDBqsWiXY
842y6sJmYrPUXEVzgJ9y/rw4pxcFYvT4NE4kmmvYJiuEDvNa2dEtIOjSpIJttAgKwO3pyr3+xmMZ
5LBpebUJ7kyrzGyz9cR3f0RD2/9Sge5vnKMX9hMb1HDpR3o2rKqzlZ3hmN0aVRSf0qIjbld695nS
BM77ZiB+9bnZvGS9W9649l5cykrQmXDogiw939dPmTVk+WUJUSH4RQrySYvGdTaDade/qBHLp75w
449F1DkH4u3vB9/uuerl9hFzgeZ4fVFdfH5P8205kFz+//UvGTEFVXou+bROYxwowdIeWUndPasu
6vZcxutPoA7jrePpwrAO7TqIe66yFDj062GDtgWhA1E9kieAlz0h3qG1FqGd72pPIN7IGp0TP1u6
2Br+6wdWHFZquR+wd51DDiXOvqrHfvgonVajN8jzozdoTE5kVNzF2NjtyjkPbwx6oXhC0QGbGRhp
IUSePa6Yo1aHOYNGVkFGt0czR/VgHNcf7cIyhfNPSwZ0AvToHIn2k9qlT1joY0zex8aoMFWqpdg1
g+nfmMAXnscDqgUPILRNvkGig3nGniBn1y9hXaxGUdtILWP7xigXGDUoGHga7iQgfW9u6E2cOm2L
Q+SxIoV+WA9Q915iy8U1biCqkljnrlTyAWlsHaFHLoke0GFTBPcVwE584/i98HL5dGzDngNj4A1D
15iUr32zDU6klnm7IivUxwGl14os2eEG6njhuVHVUlBxxABwvqG1UtqneY4D3VHleiZCwp8nDnPL
+kE2wFytY4ymWpLtZv99FGB8tcZjuX9CHCt+XZ9Ql38IJTGnrrjQ13SrPuw7jqFToQp/U+BBsa5r
qAsrQrP8DZY41q4JCWKwoS5vcLi28TOV6p/rv+Ltm+dt4BwN2sud4M3imfAyK8u+RPFtljOyRqJp
RraVdeU4t6ihFx+YicYOQZnBlLNf70u4QSKWChzjmEABYEcKqlgssZDEeKewJ8htae12X4Qm3i3a
7x0Msp2gPlW1a5eb64994ZCACcvzAozCxZPnhwTDeUnrOAG9syYkR7Uo1fs4NNJH4lb7n7GBYQ6t
J/kykXN+xIQhm7dw9qRAYxcG/Y295W0F/PrHnL8Yy+Q8nqfgZOdm/hI6GqEjMiN9j4slSTCT5W4V
njsrzw2eS4yV/v1WQL1nUX2bWiyMb/H6w1RNiQvuFIanmHvoBvwwadc5KUs/Rn+ivk0TAsiXqLJd
YFn2i24N78S7IKTx+kd5u/HxMyQlH0xQVBDnlRB294UTqC44JY5uD5mjJmONCJ+8nuvjvC2D+LfB
KmgE2Avj9KxAKFqUt8aAMXUjR5zbFzsWnE263ewQxxKAV767Pt6lNSa4KgItQ/X29FkZhOESM8kb
2d2y0tg0Yznu67nvcJ3GBvXfD4XQgfKOoCKW2lnFkWNPnbsDe0rsEAeKdUG8CdwZG8bclMGNK8ql
x3IWwQOXJjYQeTZrdOzkpGskwalF0o3fFKRIpzFHuGUYE/6Hx0KJAPBINcUF9fUEXUKNLBxNjWOf
muE7bFXlx0wN/WNB3u6X60NdmoQcizRKlzsIcPzroRoCGOccR6NThWHUVpa+sdO4vty4friXhqEC
BzqzKCYAfl4PI7LAKXzC6Y8ehnrRTkfSbB+mcLKC59axus9RneDjjN8l3ee+rNrvUUBjYN8Hfp6s
w8LDHZUDYsIg2fPiD9lErvQu6MGKV1U7mb9G/BJmPENHtF6FxhJvrXSbEptAZTFv+nkCucQ7Pvgd
ybgmRxunTUgxxCZh9FWnmiydxkAnPxOwjBsuiNLvHGdF7j+OMz5jukoCCDBYOj5VxFaPe4IOCUoa
PBufJCuuiYMIXLOS6z4MSSiJLWjkneSav3UAoMhAb8fRI7guxM7BHeESPZj2TIaflYzZ/dR47ZHG
f1ttJxlje0KkqMR3NM/gh+gyjA9zosQ3lUIaX/l5F/jbZOyzea/TAT9Tqy268qk0y9Ql+QjFbRCQ
qAM1H+KVMIrGJGfT6D4hoM9ILMbl6Rd3eHxJDLNMHuyqrQbsWDJclLUZt/jnm0ant8SL4t1X/z/S
zmtHaqwN11dkyTmcll3BHaYbaBqGE6uBwTkvx6vfj9kHm3JbZfFvOEGakVZ5xS+8IQ/xd2nlNvxE
VpgXoP1itTm0UJnjQ1HgbwtMZvH+RlKpfKP2H+/RbTeOHGigpWkKr4+kalW+C2LawWpUgivRh+ye
d93AKz0E8jFTbY52zvf7Fg4J/0Jx5anGYctZfswfJZGggcwdLpKADirgqINHuG/GMZI78N2PSAB5
RZ6hjII44s7A7/MXkDOUWZaCIW4664ulU0tkIyw7uluE8F+TvpG+DIit4l2v2sJHmpC3WFShuTPs
xiusKmAc6ViBWtWN1cm3tSjo6lSnlB2V7ZPNpFwKTTyhtjXfJ47+Y/H5ODdjTyG+7Oqdi3ujZ0rN
kho6YDdgBeg9Xs+2Y8yKnosOg0tjUZgsyr46439L8a0TynxpG70v77Q2wBmoRqTzGzij7rnTHJJJ
s0dkclQa7RxH3d+SybnYKccsjSab9+sdgNrKw3yOETy+w345OvJ0kj8m3eiNNMV2wqCtddd4kM0l
C+BZWW24eMYnfU6a6A4/D/MOEYXOzZz8P1kLkdToUOujZ7zXmd84UVQmbB2avL3Am1YPZpTg3ztA
bLlDTFI9cYEoftBo0kMiKd3Onb81lA5XgkCA5I78+HqFUwH8jACLba3QbjXo/Xh9o/SnMUVT+PYj
thHhkA/TSWY88vD1TAaDYwNO0XnEkglPgzJzwoehK3tB2z0RZ3SUYnnn9GwMSTty6UfKFNWoil9/
XVjGTtFBY76LUjwGE1r+L/SfkOmKIIimxijtHJiNzbI0eenQGOpG/a5MUNSrbCm8ix0E8a1u/FQ0
WfkNXLbpzlyTB2OYUGi7Pa+bg0KjI4FZcEfrQDkDDm6Zo0PuGCP+3vSq+SRNBcnz2OKdE9rCHTH/
2SEnboQKpCkU5GFmweYxV3GWiZWd3ZvEdKNRJvjRUHe1XNjWqOHc/rqtJVyiEWJUclJgcNdLqISo
fwpzlnytnREzMnn6MXKzF67gdEajXTreHm/zw+C0cb/A2SPeuh4vSIMcAuQIuThtqm+WDbcNIb29
jbJx7AjzaS8sLPiFX3o9ihSj+GilyDOgAqieYY8XbjkXttuWjfH3x47aNfwck01JSr8aahpxD8ic
RQlCDcvHQYLwkWvO1ySp7SMCxc7/sF5/DOesYsgEDDOSCOTTXeSgbxQZyhm5KeGhj438fY1q6u31
2ppJwGg8jgaPgrVGMQktaicrGB1/0ufhoCodChvhqLtdL4nnvx8KULKB1gQ4DrLj60WbKmgcSqM7
PtYQy7eU1QWdI2axi/qdXfi7W3fd7V2O8gJAo4n9Hl/eNpytFIsPn/1R4Fc4IJUy1sng2zTvH0c5
IK4bELdLjxl6az8bHbvVw0DpGaBSN3EidW2y54soNCwYMpJn8xOuaLN4sdoRFyr8fMF2qvS4ag8t
Ztl4jiyslewiNb4kukDa2ACbcx9lhfnJKmfji0hQqj6Y5pxp/1CUs4ITz3z5s8rQIXYRvBWPuJuZ
4XeEJh08qYOxKgALACxzR7QmY88Cw46enBTYDmrzQORRDEUt73uLsLZ8jMAMf0MKFWmnzBhk3beb
Qh7cIJb7r6maDN1Zpkn3Sj2OR4oMJUs8LUKiG0vcMD30VjuBPZis5Bc2VirtsdvrvhFzUobg75K/
8pCsroTZNBOcY2rJj9TUvM+GNPAmZZRxxSxNkg+SZgmQyH8wfsuds7uxuSm6whxCgAEtkPU10WJV
3cgIdfsNGpSngf/Dy6KWes9kjB9vf+RWIWzBShDiWoTxZJrXu1tUkgBnpkm+NFvmBceaEYqYlE7E
1+xAKZukA4/X4GJypz/phfbWKVn94faPeP+9prLg02lPoIkAs+f6NyBJlXdoZMd3uagc1wTG6+Kj
Mb9gbTzvPNXv73lQ40toQAubVHc9tXmuF1it0o8f6H5diG6lS5bW3a/bH7Q1iq3zlyE2qizGDIan
Kgjfx8pWHspp0H1dwp5+Z4cq719JE3LdUjDjMSZoXAU6AiEndAOtCLSe3X1Q6Jq9pf04I2WPCH7v
ArGmhC5btngimxWfsyicz1M8Z0gHK+Yb5NX4R4IaDGBlOXqZ2lG+4Otlfr49Gb8hKteXGmVWWk4G
IRJl7nU4RlSPnlwxRHf9HLZ3JbWa6SB3Uf6rl2wkSaUOdX0MNOyHqQh78t58fslnZMaxTrU8o7fk
U4/9wRNGu7N/+6dtbDy6NSbSfkuMoRurRzLq5ni0Ey28o9fQn1FZay5GIAy3WERV/34oWANAflXy
ZW0dOdmSTRsM4b07IXWyJ2cdQuk4Ih0zTA13toW+sf2Ao8PE4BkBy7nudRaEBSDiiEfDXhFvPSXU
/FBSZkzPgdYNb6YRicrtSF6RYzOC7gmMT49KvUFpx6SsIR5EKE/nUW9xpS5aqj2YQTvq9wqIl/EU
2ZBlDnoyzeMpCmVBaQ8HKtTleq19QVYx/mI3+RAdNHrZl0kdk8xLcEFdSi/l+M0xAON6stF1zyhR
2gja419M/UdS6tzNseLDgTA0KgPylKy9CXowlH+z0mjQFrWdX+NQRmiD12Zo0pCYktpVsT0KqEaX
qKxFM8ajf71sC6SSDJtqNC2hZQf9UXiQ6HilLT6Qd7mN2Zg6zsVRBbb9YdTKPXzSstlWx2RBGigU
Gbj45fVm7BBR1wKH9G8ukm9Kp0WoGmOKaOcatsZ2Kz87sCG8HGYfknli2tmf79MJ+IAUHGj3ybRr
12maAqzCxjUqvGu0VPbyxhEeNOTaDR0neFThhQBrrJOd23jrkzUifDB7BMRUOq9nF3XXPJX0jHRC
TuxjQ//FF2a7tOe7IfhYBMEE8ibIg3NUldQV6q4BInx7gbfu0IW0tMTJ9BuogV7/hqYRw4TeQuAX
nUjZd06W+7SBAufXhKmG8sOh0NShfavYvgA1GV9Q0uFRnGmjS8em0NXnAd3TV3UujF/6UA65N1o9
xft5kPbgGVvTRTMC6D61oY26TK0DVbOawMf0266BhwCa8+wqJgasKF6ZB4G0kAV3Zx6bS2WGkfxZ
iVs8EG5P2frW1OgRLvJFrBpPjmGvzgRK35NVx5HwnUhI9yJKulM0Bvk/k1zFO+2g9RcvQ1GKWjoj
6qIMtdogzmAYKCoHrQ+EtRY/iyRCRk7tpuyfAqzWeO7hSfV3RRQFz1nQZ0j9KWgd3f7c9W26/AZe
CCBvNIS4CVYRkgm+lo572PpGEHUPsuiw/sCB9fX2KFuTCg6GagX1CtVYy/7YVJwE9mKdj6ZCdArm
/A0/8/xo6fiv3R5pHTTwPRYT+jv8YRutv2eU0SFQoAz5ZjLL5260wwQRX71f9Pf77iwcRexl8xsf
R6dkgRWBYAVHsDpjVRkKsAOG8OVGGp+RwylOujk79yp25afbX/cuoOXzSNZI4kH7LF5eq+XSayei
P2lg8ooxdg7tI4oa3AMIbA74TOp3rdGU/2EYPrxVqVCPEDTlFzXEYOr279j4ZDYMwQU/gTbmWpIH
l7dRpTiKhwP+Zi8NjhuUMWKgNxNp+M41urGifDRIAvrnBPPrXN+y8gwUT9z5MQ3Ze2mojM9B3eVY
ILcoZbrtUNR7Tev3Q1KKXeg0OmYdBNOrOwDXkqLI4qT1swZF+dEwj4RMrUerw3GLIYl3Xqf3Z5Dh
wKEATKYIb6z5svOA3mck7MaPlKjzhWFjgc237ozyfs2W+jIJCM+fTBV2uY3+eOwzPNb0YAgaPxbO
/E+F/PE5Cx2M5pTur+MKOFgWQBdefAgToD+uh5JqPYicTsJMoOnru7bU2gPQwPIUGvFfE/6XoUhE
aIzSJ6B0fj0UCtQ46jSZ7I9yVFxQbfoaYyq++NSGO/O3XiW239VIy6b5Y/6USXPSVJQyspLVcBpA
+nu6pO8hB9dvwjIKHHF65tQ+34vb9clE+IT8mq8gxwRcwjBfCYEtH9Ey69gLJTmWPbI0Y2FAmacR
tnPYNj6Sngz1VpraCzJq9SSlSlrlaVrJvooBxV0h2d2FTtSeCt36fPGREKTAg1K/hmUgr7ZioSWm
HnOz+JRmeg+vcyT25XnwijnG4a4w6p2Hduur/q9IE30fmnXq9dJ1s4QcVCDJPsrocu+SfyVfGxpf
8c7jsz5ifBczR/xgU1WBcbza9z3OJ5ME8hM/zw7/uyBI5tpHlHRQcB1tjL8W9mE4MJ+LGDB9w3eP
gVHWpjThxYhuoIEta50kDyyu5d++67Vldq5Cd4ahKg6qQqZVhNrD9eypwkw4gTgSceJb5zUuiwiF
R71sX2oIndPRliNU34MsjE6F3k6vQLpVKnbxDD8ZL68eEmQYK9FJ2J0Vn0JHJnxDIbZ1G2CGAcKi
0ZQdOq7V0C0RNP9QNoWQvABJ+ecZ3xK0KzNJg8QzpLHz7+jIU/stqtQeLzq8FVVUwYdIuhvRUgJE
bCyoxzFLZXz0cL+aTrfnYmuBqTcijYHoM93D1VSM5CjdnGaqH8l24s84MB8SKStRU8R+9/ZQG2eE
RIVpp0e3oaWZJE1SS8M0+/IY9V+sGLdDDHoHr9O76r9x6r/dHu5dPZCKEOgSSDhAoxX21fUi283Q
FbPMcI2TqLI7h/mvwOrtz2Gll64SjeqTmqa5X+W6tnOvvm/ILkNDYl1412Dw169tnoVJWwOBZz67
0LintBR/xRDC+UgFxfBLO4QcQXAaPs2dhBhC3tWntkemH0SE+mUQff7Ud/N4vD0fGytNHqKB1INY
ubBqrucjHxUljFN9Jg1ojUvYiBbBo7b8jJtQsjMB20NRpgQtDuZm/YQ5+lwNSMKy0qRgj1nZYFdi
xMVjKZGa/Q9fxXehUQBMylkr1uW9StcORXo/imp8XKN+FF4mRdFHR0r3OgsbGxioGwwoNH5pVK6l
tOuJECRp7RlQXzmnryGx3ecRN4XHLrOL/IeqTnsNqM0RYcLSxUAwCrTh9ZpFUh6HSlrMvjJU1kcE
ngwPByDZo4qIEG0W1jsL966qwMZFztpAJpmo7V3+1vZSZdV0m/00ClVvVClH9hVWMk5f57hmhT+o
Cpt/GXnzxIDKIpViq1ButFYPtBPhaQWkiQu4sMqPYWfjcI0d2rkcsvj/c6jlVf0j4BHgRcuwtyd/
Vm3076jKDB/yFHOUg5TJ6rSzNTcn01iwKFBs38cEeg7xMsIHw3faQbkfsio7d3qW/VqMBC/hXFWv
MsHJ33a/ltkEDL1A0CAErp+2xZWool0/+ei2yf+MIsrOomri85LS7cQgWxfs7/Yr2SYEhfUpTyCp
llxqo8+bhUpzWNYXLJsVrKNTlaSC6KcD9H0oMCPbAWLvjbwcmz/X0TSmhOY5H4k1E/oHFvYvzqSf
5LFwLvqodD/7qMVUAW2bYmdoZWvsRcSewwYSAxje9di1UfU4EKSsag/KiZdcBD2WTlPce0WrgzQa
lDgavYK0aHBN7NZoeaJAcyjMwLmjRG4rBxkzxMi1Cx2hPQW/eHFQpzFYSGt1Ox6GWR1wih/6Mjv+
/V1JFYjgB6CQzmt//dPzKA+UCYKvX2d2dhocyvXVnGVEj/JezWnr4iKgkOHbwhR4J0su9zogu2Ge
/b6pp1NYRu3F6cfSk2GjPURRuYda2TprlOqpCi4QIBQ6Vp9G9SsMNRxpeidw1JPeaVCZB4w/nnut
VG0/DySlcZW0FR9vz+nvtuIqltSwzAD6wFNPpLwa2Qx552QaX34pjWDNZxHrb40jx4kP/8tuztAI
LPtU4MkbH4cmjebTVGMFitHUaHwdnEounsymSVUvkWOsXYNSH2yvmuIudO05bdNTq+SRfCnrPvmc
z0lae30B2/xEER8ODrgkO3FxJZw/J3UvI+c3GSZOWpj46N9EiEG9i0ur+DGLeS692EY60sNPtH6Z
BnDsB8qSIwJdXW8V97IcabSDb0/Pxj5ANYgWIeTMBZa1utzHpGhNXMxHAvquRGitUjLpPkmj4ZtW
yUl2arsurk9/P6ZiUSijU4SK3Tr6quSa+FJICBGXcjV4dVVMbD7uhyO+X4GCfXdP6eN/GRO1HZpS
8MfWDiJNiEju2DDmpFsBi4DUB3pGfXMypHH81MvOzrZbXqrVrgPzx4NJoEmtdX3Nw/TW+iDAewmI
nU5eJmQU2IwhR2L/9odtHCz9N60TmX/Q9ev02YlgwyGLMULLauvoQc5kRcIaMJel4zQOdKTCaJ4f
EA9N3m4PvBFDguNHIYO+7AIgXF1WyI0i5WLAoFAjch83MuPJOZqBrvXHXjXUHaDU1j5ljwLNAvm2
IAiv7w89H6upxlrWr1H9u8Mtr8XnDYGT0YO+q6lHU8v2buONhwQJOxS1QCsspZ5Vam2XUQgspp4x
ZgGm9SjSxTDdjFKTxkn+ZkrSo1VYKEAUttijiS130nr3AJBZkgAFQOE6q58mSHwtSarPzVJfeALQ
M0Rd8q6x9cTPUl2/mDlKyEWTSCDB+3oPlra1tpBnFool8BnY8NezTSE4J0RXuBVE8cEeh9wHqP19
Fll+vr2Jfmv0rr8UYsrvCpBDFLZ6rVPFqIYirFlXgiX1KUoMSqv4L0qFh84LfZEDghDVo2Z1uKV3
kVJ8q9u6uOBVY7/KeaFhxmQ4zndOQW3exdh3CD/TbapJt3/nxnHm0YIZCH6FfpGz2n5YdYCOzUdk
hVEH8NQO9LjW4su+M8py265mAzgF1A6qi9S617GLpColr3JMKY63PzsHfd5V922Nu0ZXGiPW7f3Q
aDiNKsm9peP9fgClM/9LNbecXTGmOHziI1icZSvG+9DCYv1nK2Nw50bQH8WhnVVLuDBnpeKcVQNO
mySaRX4M8gnXywSygfXdlFo7cGOq+yryblU2Xey2HkIP8mQ6IEWbWwDzKzGxSHGK9GgiuKwf+mlK
vo96VH3Q4zD8pVZmLrwAGg5+5gHKz27t2AOUh75v7rRQtkIvl8ypuDTVoCIf0ebFv7dn8jcGYj2T
1PAhm5FP23R/r3dwZiDyseT2JNNdrP4gNqiG/+gBV19wnI/aZ1mH8PWI0r453NfdOGOwxsJELuW0
6ZfVNNJfg5Ep5cJbputFzG+jRnD9g2ylss2sVnRfK2UVZpKhfCbX159Fwftz++M37koyQ7pewC9p
TRnLxfZH9C07TTGUlaH7scTd4nWBqPU73O4RiwkFTtofaTZEf5/WUEyhEgnFnyHXl2UIuik2Rl3z
DSc3zQthgxOfBhV50a8TVIS9ntty3lbLa6NVhAwZrSlCytXyAlakxTgrmp9rkGk1zBuhv0wE8aqa
f8HFbjjlcvXh9rRuvAfsJ0rICApzY60lOUkgrV4UkY64v4UNF0wltXUHOx+e0Vglhq57ilXhnN5j
Ch/uQfU3LiDbWPhzNNS5ktfskCGf21IPMxNzrgxbyjDOz2k8Tn9/zfGQA2KnX7ooxC+/4o+dM8Sq
OadTYfppZyCzqFpgTSJlTwVi43UBjw8OkILmwgZRr0dJhOEEOgGZP5a4rzgKMAgtF9JRK+kf3l6z
d91LihdkgoZDxg0xFWzX9VjYESKeJeG13PQWGkZmbjzotoiPsWTMF2uyJurFufiqd73mRZKdeLPW
azuzunEeSbSWlaN8yy9Z/QYTK8YQhRPLRyuq/JIlhvho1UpwKu3B+AIlKtxrD299NcQ9KJ9QTlBo
WKvO2W1mVniemku0W7zIhYFr6FzAcnKMyqOjJLnN5LRuOozwcMMYiGg9W97tqd/8anS3uPUAgrzj
YqeTPI1RJlu+njv6KdVURknM0cOFtPdKzUr2Ev9lGld3goMA96JGAVb/nZZ00uNknASdBdokB7k7
ClC9daMXnrCRnbEqvXPj1I4/An/IPMmWW9eB7upNRgIYisKvN/SqfY7RbH29PRNbP4zqJ9BTfGws
SqHXe1ApESUcZMng7Nr6R7DXysHo+nDn+zeuRGb6/42yuvWRheLJk2PTl1OEunj2vtmOUL+Mg/7W
F+p41w5C2ykw/e79r6ccAZDfarcIuqxVNxGPJWS3eWWrJu+kQ2Wh5H4qi7F61qysDQ+idAzsSrOy
nZ4KRDiwbK2CtHtUk67QHlJZ9P8KUcLjs4qg/xcWgi4962qBGtCUaUl76DGsabCMiqTQbYYh/RiY
g/mrTdHPcamShuO5kLLxlU6OZJ3HENUXP6qM1vJicCvnKBUKyt5yN6PEWwOp98omUQIPzQwj+IjI
LPYspbZUF0McCUOvHeCGIlBp6HuN3M0DiVYn8S3ITdrTqyvPGtEvTxDQoCBWTs4pSQjezsD45eii
pAHWznDAHOkA6dO6KGY3qS4AbC4nw4oC83x7O25cv0uDh92ooRYDMu56O0JKVUoRTaY/0284JmZo
H+tEbShV5PLOHbDxZDIU9fHFcW/pG14PlRopbquoX/l9GEc/U2MYD3ZetcccCa9H/H/HS9dl0x2N
fWMvlN64DBZsw6JVsiSpq49M87p2gFSaPsj4+VgYKtrBY7zXMduaSjqhC6LRQPp1zZows3lKY9Qo
/GEes+9zqOBOoyXalzSKPv/9onGz4eyIJOQSQV7PpJhEBgw752V2ApyS07h8gzGpPcYCUMXtobYu
kkUgDLEOglXagddDSQVY8apif+Sjpd2h6VC/mHmuPsQk3Q/qOBjfLLPZia22JhLuq059hsPxjn4S
JqhxJEjF+pYWwsmVCMJyqmZ9ddTkNNlJDrYHIy9AKYCgVV0dRr1xUOQNe8OPC225GUrCcUlJLkZX
7cn1vB+KtFUmYETFhvB4LZozxbGByj+XsqNm833dTDLEbWP+VM3Abm8v2/tXZsmQAUJzEQNgXx9r
Qwe6XqBR7BtDKWMSzyOfZ619uj2K+f5IL8w8Srm/Va3eFe+cPgoitUs0fwiN2jmP9C7UD0ZXDtF9
Dm86O5Sy090v++pngV3TBV/tXr1PKZS+wMaRXxwddKGLq0Ot9AclUWmeY0NiSWgVJmgzB61QGi8J
hP06Wsg4HxS0jX4BGVU/9RU2haegNHUqlGMQ/DAzLJ0PkhHh+6NIZf6AIUyKqllH7RFdUE1SXLsP
zB9gww34s82U/rCM0U4PNkSZ/5BD134081w8JblufxdOV5cuKWw/HdJerdC0ra32HCEUZr0g4kiJ
C2m0uv/YjllS3KdhPH0Aojqkp6Cv5p+2ljb5Bbq7M3nTADDIxUtFfRnMaUEi1ZidAbuOC+VETa6N
PD0rBu0QVkXyI0sDeE/llABB5i7VH9NKMmVXy2sh36kIRb5Jigzpp7OQOj9kptaZO8/4RrJM+x2I
FtpHJHDvfEViIcuTSFPNJwqeW1YQTul3uY54DYc2U/THvtIG0BRpoqaHyHQy+5yq1vDMk6V8me3K
aXYipvcUB9A6WNWB3mYzK9Y6newFmpkFAB1CpuiTXevtMaFVf8k06vLNI/RaceyaQMdKlQZWKemL
YGyUeFmjaXSapNSbqCq/3N767/Wl+VEUypFsJJegDbu6g+e8rJsxK1Vfz6YOSX3TloqHuEgCi93m
hF+sGSTLZSzQezi0fYxCQO7Is4RCWiyyu7zCSeGkx8ii7Zz895BrfhitZQJ9VC0oVa5+GE0w0KZT
qfsjZii970yYVByzaaidx8mRu7dZciAg9W1ql27QdbJwa9pZsM31Vspf1VxAVJHiWUWO11KyCqam
EG806aenKlb6n7enceOeUkH3wEVFiZL65vLf/8gxDWuqW0ltNFrmufwpLUJ5dCfNnPaKaUtB5To2
xV6FR4ypoQ7PxFyP03f40dqRrPnyUDj/Zn0oe6BbqicUh4GOjtac5G6nDll9hOBrwdxIMHDewba9
f0p5XSBNY01C+RDE4PVvkGy1NvFV4k7mH5/49fahllF/PJT5KIXHWpqcSwY4cicV2JpiHgK6OosS
Oijo62HjKufqEjPFr7lXT+hsJHckDurOId1426BWAApAZlFbBFWuR8HVopSw5tR9ugB1TO+mdX50
ThV+gBonJ6e/3jWL0iAJLakd/kerN5uovh8hgWt+WeWGP6F69WEWSbjTZdiYOJJHnB/ArdKhX+fN
9WAXSWoNmk9YiWyA7PQH1PDqHdevZWJWOxP8Bpg9FfMf5BpXjYViFlagDfXgF3EALcIZVDP1sFfU
zcPUcgAfETZvdsbc2IkQxagKLqbr77vixWyOtlXWo6/UWvttkBeMSithttiXsVdBon6YIB3tLNpv
rsfqS2GjQZXgFuckrsFrraZDWh213u/ToWkec7UGMYcRCb0TQE3NM9Mjqb4d1eKUmlNIp9u0euMY
Goijucmy3qcBjdbai/M8UbxwbJvwacRk/TOWA/S5FrjGo5Wh8n1EI7hSXqKQkOcAJF+ND0rKhfum
QTZK/614qt4kESnlJeXCaIFzqbF1GrI0Ld2c6Dr8mNk9KjRRue9RvTX37CnQmZR/4CGteqxWBIFA
r4Xwk0SbPgVSm+GKMMs1oBahnkbq17U3KvXw8faR2dhmS2sOzD79ObzJlvP7x0UbFbWWZjoodgUv
2ecsNGbXKG3Lxfnb/sBltSdnvNwq68WmRonELAkuZcRlGv4YjxJYRwANnDweI+PDUCjtj6LEiABf
mvEYNWL+AdymdueiLXb22caxXaRdLJj55Jrvmq1GpbZV0NAD7fTWOug1SnNGaIzn2/O59cwyAqdo
uR0wLVrllPVsJ0NdmVj1xl1a3gkjkNuLmSiqb1aDGbJhcfI81LYtSV7WVdF8b0AWUj91SkDPsO+0
QPxsQqTyTlx0vfwcqI0K+qeUhs+qPEX6zu/d2HbcliCr0StA22XdWsuGQUu6JqGJh4Qp7WGzep6y
LCAQEFqKtVkTZH45iszxbs/T1rhc0eAJAD6r6hqKXyVa3NtzMPlSaVWXrBPxB72B3df3qfLEM9m6
UdbEr7cH3djsv2vjVP4Wl+h1f7/vUdBOFhtlzZ4rL0/k1Kvt3j6OXfkalL29U9Ld2HGoddCc5X2V
F57f9V5vilTW+yae/LbttJRb1FGjA4YNe/CMrdB8MetZwPEOf9bsm9moaQeim+1jaWLP3hBq8VtB
hWk4TJS2g+MYNbqvSPXUA9VI408y3gHquddr42GkQTm93Z7mjbXFI4LGC8xb7pV1G34MCkm3M7n1
44EAzy+z2PpQsY/PAmWn+1SKW/WoYOX794WWJVLkWOCzg5fdut8zp6mMqu+AsXKfBEh2BdEBN6H2
0hMWHG9/4kbcaHGB8W5R16HjsnqdJ2ciV42r1i9npHURLVQOdSM7rpzE4jRqVXBWkDM9xZylU2SX
88vt4TdKhXiBLnBE7lJqFGtARzKDcI/VSvizNqAVqlpdbh+KdsyfY6nKZXeyHJwxioTdftTiDOk/
kSjhFzky1WQnsdiI8CxiSCJYWIOgEZap+uNGH8my0ymDvzOm3eSZYHTMgy6NXeO1fdns9dg3jjA3
ODwGzhWAtPUzSb4LgEu0MLzwUzrOIuoupFndwSmLwGs7udhJe7e+DoEEhNQYju9bneGo7spKcxLh
i7HFu75uNLs+j8UU/tvbUavuGCdtvI40ZUnPeKjYWuvRaOhXLfp4Ak5ZJ9xOUhy3NZTS7xIFiaNx
EnejYhkf6owa4u0dZSyx8fXDTLllCZv5zKVHu1pG4C1JUGbQiOD5pRzVnlDdU4wOMzrKGDItMAgk
/8yZPXxykgjKd6nb05dstiUEQ2UnoMpu24F5RL0YN+wmqGSNVy4YZE8Moo3wManH+DA5Q6N49kxF
6NgOWZG4bQhY5myn5QjDWp9jww21QPmVO9pCAA7CyUIKFudEpWoxi5lx7/wn6BTjV2opUnQy0Dec
fI2ayUsZBrl+6JuiA+jRdp/QnW7kE34kZuIiLyBpLN4k7GNvDU7vUlZIgfQq7eAZcBN9U42C4VcZ
mV3gQ90TODUPuVF4MJXDwFXMOB2jg4GxkOqGdWQaO9vs/cJzlEF0Lrp+5GTrZ9hMJuh+sjL52DdW
+qcgcRLn1zy1XXROU4RgvChvYJwk3LfBgZBN3YO+bf8A4iLKFgvlfrXPca8QcoTNny+Zukg+zvjQ
EPvHbf0YEs2d6Rkl/wDuaJ8meKVfb++992eaeGlpeRB/cKn9vuz+uEHill7bnGqzH1LPQTkjjT1Z
H63DYGTWacKz7K9vLAIOgkCmmnQHBv71jZWh9VOj/wfbQG+LI1LxxtFo5P9E3w3u7S97/xJej7Qc
uj++bFTVIjYqCGVjZ0zerIvZRWmzPhl6kJ5kvSjYwFN9vj3o+7CDQTnFKKPBFKERcD2oSCa9DyI+
Tw0oog6xZt/12NHvBDe0iN/fGETRv2vW9G/fXfxFPg2C+snSNU+K4VXrBzv+5iCOor1V6Bil97Ie
qcMZzpmFn0Tc5NMhMIKk9JosCI2j3qpO7ROqpJSkAK8lh8qcxOxJU66m57LMZ+OgKaKqD1kkdM1F
jrxK0GHMKIqHZlqhi5iDsPW4aLrabytsmJ6JLXBholnV/6z0AH5sFNcCRdIomCUEahWlwGEWpQCv
jlruVqVV0B1RMiRVz6E2Tz1cmknrnqXIIgoF2h2NL0CCpM9mjAvGIczCLrw3sIYoDk4whL8C00qt
xRKinb26i+k86iZKuDhUic6dF2/5M3X/6h862nF2XKpL80nNYvNJp1cSHUxNFD9KgsSTbgTKB+Qe
rOeGH3+vDo4SeSFCH+YhaBCo9uaZUoQnIbxeP0BrNig8J3n8qggMv91IDZqRzxPqPwNSkcnXFrvP
+EBlXFBpD4gFeB5zFNbspLOb7yLDHppmduZE90ZYFNM/2C8mrwK1vMCr63YoT0akO+deRf3yh6P1
8aesy/P0bJrtOFzscJzLZxl1EPlHQU2g4XslfF/VyERbtRSz+mlsWn3gfu+S7FiNVVc+JzUENVce
DTt+U1vKo3ctgiXzQWJiNFfJGzU8OEbRO5dSl4PY5/DOjTuPKmKJZSXsk5k2CsJTNWG9W0QQ8Z4y
ASwLXHSR2p5thV3wr1kl5p0Qqo48P5xAOAyUe79KRtOiL26iLfuSzZXqeDYcGO0piBO9Qk+syFPX
msrYfh1CAIQPcw2K8BUfr7p8C9NUUg6q1eDK16hsRaeWrREdFjUIHyQRhMNhHDuiq5mWtX7fzKjp
XsK8bMinWvDkh2wAsu4RhJvxwaAz0J6mUeHVy+yGHoCcGFr1pW9ja/jSGlKrHrJaVd/CWova+zIu
ZLZli2CQO3L/ypcJJ57RHRE/ZrKEVj5h+Mo1CQUTtZ7IKuXyVJpd/2HMAfl6LETReIJKfNxytBQ9
OeK3PDWg8ebsTkY5eXbnylC/9WmMv04zJxRP9ExMH1I90LODHcrOd2dOkY+0aX0/lnk61aifF1Hn
pgAsvgdBY1IbSvOkui9sZ/zptFbMGzVULDuFqlG7xzoGdTpLQFhA4T2O4tNsEuMcs//D2Xn2xm20
bfsXEWAvX8ndlXYly7bc/YWwlZht2Mlh+fXPQb/Ai4hLLKE7QRDDCTya4ZSrnCVGD8ongxAt3EhF
F0GLrBmK8MI1fjcWOIgjnR86/GHYejiyxV2bHyK9UZNDMSpJfq/lGAwCVwtLpM8qL/2KhWL/gMaO
QVPcDcVH1eps6+imYNUvsHvkdKk8ZDlOzuyEZ+7gbHhPJpG8S+WklndisLsmyKeCg+XEE83FMZ7y
6FHVusG4F0IdPokojF+gwHcDXnFjoweIhffxYcBqufInVHqsQ2g3fRbg9iesOw83undT49YPrBqL
TgebVlZNCyr3J1cttOOcephhAUax+6+j2jXOP5A+evvotr1JqDFOYUNOofP2ThaSz2kLJAQyF0/W
P0Ulbe1l1FX5dUy64oMmdO2LBVkmQgBWJGfUKHPtMJVdbYBbrJvmjj/COEuXzMtH9ZCWjQTyuRO8
bvRjqFUuHcwlv8ZlcvXauVllJalI3HPYJVFNNBe7JzPXzV9mPdmfMnMyflaWJd41ldG8S5LIPbWR
bg++01jxz0gWY3gcush1/KLBCvb2o/g3fl3Ft38bkvx4YO2pbr5+FXPHKVFQce3zULuREnh9aD1R
FrfMgFKQ9xn8Z/oHBoaV+xpAvcpfMLJN0DZDYfttATLEp3rjVCeZtkp5Z4dy0A6yitLsJN1+bg5V
XTTuIfLsqvkw5J3eH8BpaM6HQra58n6aZzjx0Dns5kj/zujuJ6QIhoBukHuWc4MNYJVmxgu9w15/
uT31jXiAJv3iZIfPBIWeVTyAYeM8IT7inLu6SO/jxogeZrXodxKI64x40b1cUPCwU52r9cWIWFae
YjjU3ofyuZ+a7EeNlE/lG3qnGQglIphW5LHofR01x7vEzetvt+e5EUZi3/3X0ITS29U8FTvR3bFX
0CQIQ3R6LL06jTglPxRqMz2osrDeHtyhAsvdSoMDGPza+RCT+kLtKrZ7Sur/sXHGePQJVMR9yHUV
+0Vie5+nMuy/3p7mxucEIow31v/za1h3VOYSu0jwl87ZQ33kQB1CPoa0Zk+3R9n4nKBIYBdwqwAD
Wh+XnkPUeSGbRhGGJ3zy/nAMUIc0ngrDzL42dVw8mFYlH2sYu89zM9c7u/Y68UbtX8WgARABC7zu
siDBl+pdw+rOut0dWgOoaRWBgh6VYU81ZmvjGMBMyX6WEsYaoKPCPVbHXmeu1D/xpnJism7efVW0
3pMG123nqGxOjfoU9WGUJq4CdD1t24IMzDlrevzLjOz6MgvPfhbhrN7f/opbe4XbmG49AKTlAnh9
6YGC0DNeDOCVUUz+KwbtyZLD9Hx7lOssZ5ESo4CMANBiWbS698PJ1mupje4ZdS71Acdp5WTOscMi
dtU9TZ8yGHR2z+1BrxcRXYC/dzncl4V983pqaHHlSSap2ep5bPlFPddHMAIWvAOpHf+XoWjLs0No
067PQpdW2BMODZXMKYlPJaZAfmxa012ehvHOsbv+YFQVQaPR9gaYe4WtNtsqQdmVXV/HcChqOAfv
SGzqnZf6esMzCt0edIjAY1JIe7126MpGfTqYzpnHOlSP4HIj4RuR5Ty4pZJLv6sT7c3u03Dc8ObE
iHxpzxIovB5TTVtOg0i9s0z1JWzmFGgBsZaC9Gg97JRTrm8vkOn2IqwKFoPi+7IA/8m727aNO2PI
rDN6iyNhl4k/8/1QixR08wBi/TCOhvtxtAne/SkC6HmgqTs2O+f8rxjD65gD4WmWmXY0tfAryIXa
JmkTli10jsEp9AO4E7v4NGRV0z+4BSXSAGi1lweCFOkzztxxe4eMSE72UjlJ9yNWvXo4dMpYFvcQ
2vLwqJZJUj+gTOwYx0kZ7Pak5W69R47e2IMk+8RINizchZn4evHE7CgVUYx57kptPiaplgdjpI07
i7NxfpfwapH+XmRc1pfuoPS21ySedS4Keo5dRpPArxJCrrkW+p560XLPrT6EoYGrRv1pMb9dQ5DT
KjJR14QYoZATB703Tt/lPDip74Jx/WASpNZBHzvqY2J0u+IWG+tpMEMaM8iPo6e12vmGKiMjs8HZ
1w5lu2iys6Cb8La6fUn9JSms52ggnAZfFtkH0O2vPxvKKK3T1L179qhZvoOPx/SmKm8/Iu2IMh15
yaRQWFM7vSZLJ0qD/ZKRFWSFYgzQ/dVI8wGVzb8gcQFso/IaEbaVCIj6yCwgZtq4c4HKODV9cXSz
tLlUHdDuIF/sW2p66QCRs775YUueowgantvjKMzToB4h43kvrtahuVU4tfHk5WT5pH86vteo+FTG
0ZgLDwuLavB2woitxbfoxlqwjiBUrVFPuLOH/GbqouXdiuOUjcY9oi974KqtzcxWXlqoVGlhkL9e
+9JTQzsaCT0T2PnB2DmZ3zGj92k97V1tmxMCtQs8Bo0IGDivh5K64IrVeSE0vVUP1MCtQ0wkt1Pd
25zQf0ZZTYiCXlojZM6yYUIKaqfKT9EYys9pXMidoTaiB0IUxDUWGDbP0ipGCYdEVFkUuxjQacMT
qLkw90kmGuBniXj0apr1EOadnfBh4wmEwcRxXCDuGKGuTks4d7o6ahQvzbhLT5aYh5M6GHFAQ2E8
NnGtfbh9PLc+G20dLEmJasEHrGaJkfcozWFwzhjN5U9zO04B4DN3593bWsulBcfNyrvOPn69OTwB
YiiRyLJRgfR+lF0beT6wwMAYZ/1StYNyTkC0Vv7tuW1sFih25kK1I2K5ejBcSnyiIbU9i3EYT0ml
ROdpilJf92L3eHuojc/G7U0jjgwI+tk61OR2B6dXqB6aU3FBQpJZ+otiKOMTXR7xDkplvgPO2+i0
ApJz6DkywYX2trq9x6hmEQ2soqj+Ru9Q2XL+AShpfKM+5X0ewT8eiqzjQpwzD8vG3P5Yp2U47lzu
G/GMQ+wEAsizAU2s3y8inRJduHJxiqS0fsiddHiY02lErQSNgq8xGb4XUG9ByBkLrogITiuqPYXr
jbVfNHBwp6ecgOblaiWcOIdKDQj73GnqPPmequQTKFBl+lPMIVdqbMflzu298W6Tz+uofwEoQPxr
tZ9NCxnReLFbcREEPo/gNz6UQwRKJJma+ySuR7/w4tmXhJt3tzfaxnmF176gMqG/4N23muwQ5Vbl
LdYaltM5Hwa7kL5XeGLnvP693FaPNnJtyCaRyixR4uoaSiGSRrOH3UFojap2byvoUkncGxw/G8AY
+MC51X9Vxck+pPCiO5+qcfJeNdP5l67NFpLtcZaGvk1wGBNSW/P4VCZ5ifB44iEwW2m1rQWeIjvd
VyMl0U5dpzlh0GipagQ4p3kUOvPUmI8SMutjC7cS1ZJeaAMEJ6F0fNLJHQI5JUP2KAV9Bl+CW7fu
qyjSPsNk8IZ7DXQ1vY1IGs/t0IbfUOtJnrumEPohS6yyPdJKibu7CR7sxxkVrNjvhgFZ6Y58FaT6
VJsT5hphq/kyMcdPdgZ/P8gQ4sNhauq1996o2DhsWLl4lkWc24ewt4vPkmgtCVS3ItLoQsWm/ZEA
Kw2aMW+AY9ad0x5y6VV5gPJ7iUZzpEVYLtEfeuaZkaD7q7jp/bgfa3o55Vh8tMo4qQ7aiIwboj5i
1D8UKcJDQMaNovXTzJ0uBZnKn9zq9D99BMC7mljj4xD1+U+kKTPPHylnt4FK4/o3XGPjc5Mn+W9a
muGPvomaF1ck+nRJ+3T+ArdKKw4uU22Q3ujdR6i0ELlSRxEnEWcUIUOKB6aPbBj0eQFTEb9DxbHj
nbd34+Zeom8AWDSeFxr46/di6t3W0Poew58y+TZhV013oMFs1DSL5MPtA7U1FGrSiGQQhxMlrSKK
uvQGfgwCFbUoxo/Ir5QfilwJL0nkRDuPxMbZXSCNOLqgRrY0ll/PigZfGuouEUVHx+Q+67vpaUql
8fYIwl3YENaC8qO0ulo7u6z6ohwc92xKTfnOB6wf4sRTE5gqhkvKhJ+vPNxew62JgUMB+QOqSiV4
eT2xKW2jlAYfFeMJ2Q3FkfKd0OGu3h5l60vBmWfdPCq5lDxej+LGg1Yn4MXPQ6vNh0zm4wFl+Bfg
ZNnO9tucDzcsnPWFk7u2TDBtRdh2zHycFGaVoSTiYFfhXj98ez7/fxRzNR8sQGQhCoBoVMJEkKF+
cUfjKAk6OLD3t5dua0K8V9SEF7EbZA5eL11f1G4mY48ih9Zbx5ZayD+t4qS/3zwK7y/vkrWQ064K
3ZgRu0JpYu8ctTI/GujEnbSyfLMZr4o4InhkzDPg3xO1vp5LivxDHmaRd87CxNXI0IbQu8/TZuh2
Fm3j+5Ax0fVYhEsXOYrXA3XqHOZ521DQrvr+czakAAV0Aw01uuj1mz1rmZXJTgNfBabrio+gh5Ly
C7YnZ8gY4QGWPSjcVo5+aGp7Xp3LNbN627GugI6JoRER5DpWjeyCyEWnUC8ofyhBqxX0x8MM6xN/
KpWqAxAg3d9FjEWpRt798fYm2YjW0Enm05HiEDqt74rYQMEqnynKTsOY+8qkuBUg68qEZVtNn9E1
iXY+49Z0QSNCw6VfwN+rvT8LCnEp4IwzghDZC7jflICtDecD7T7xpAgwmDAy1KdWNqjk3Z7s1haC
JkGDFKEpysHrsVEnS/oluwLeO186W1qEOlbjvAP+Yeo79+PGIYfehV3kUtHTrrZQywUSzk7pgMqL
7GNjePmTm+tvtq7h7PE044+B2jXZ1WpK0uhnZ2pb/IGBO9yDbGj9Hk+U96MTmTtfboOzhq4x+mNY
v4ALddZjATDV6FLHuHHUFHoOZOlTfFjKRrgLz4b7hZSiGYI4cuzh0HZ5OwZlHsLcNyuziHTfNIkP
j87Y2nsw2+s9tfxgdC3hYsBZW4uAqIsxUlskS3wyR9GJumf2G5lR81S2oVYhttd2ZqBPUZP4oqyt
7Hh7W20OvwCpKFtz2a7P0OiW2G6oWnhO+t7Kg5hekETeCPSnr+CV+CAH1fgGLlIkx25A2ezNEYap
EuZRGEG5m+tqdTGWTTwUOG6EyIPD+jEVzzsUaiWPRegZz3mU7fVxNnJdHhTyarwYF576Ot1qmrqm
7VaGZ9WokkCaHYxS1A7su6k3iqDXcI+ztBQvEExQPuD53WHqPFTPtxf9+iwvrxrcp4UHgz/acvz+
U7vHb0G2rdfgADcORjB5I+RZ0eEAVDjWm0/yMhQlU+6Mhcq+WmAna+2oHHBT1keMKsyUfNrRc+N/
2EU0MNFJ4+FZBMtfT8iZu74qCndZ1XQ6qTi53QH8So9jhpRUj4HKQWSDcUgcRBxvL+XyJ79+gXi/
8YpYJDVBTK2LXHEPMS+czfCM+q8d1LZhvov6ughcVSneK3Qg9l7XDc1sE+b3clYZ87oVmJmtiV9r
551n4CFL3pZn+k8UwqL62ZKznZ+KvC++OV1nfGllYYrAsTPHCQqssks/RmP6j4S699EoW6o7txdj
65YDDwmoetG1AMm9nPb/bCwrc2ehNhX9emFl+UkOWfZJtVMdyVbU+b4Nk6pVJ+jjxU9V8SLTRyC/
+Ggkjt4cht5J56BWKi3b2YLXlR0gqIQjnDprqTOtfqg2W9RQ8Es/p4n6PPX5Y4kY+V3itdZlijRx
JDz4p3f1+RCJWny/vSLX1ULWgb/IYRCMsK9aqIUeG3ZOtTDS7Hd9kR2yuAkAIoknUcbA3lDbvL89
4sbZBh2EPxrPpks3xHj9CaJIZopR197ZC2MA4J4qj7HQ1H8qbXp765vKLkElz5n79wV5PVRfTfC9
gPKcEyfXA0Np+gOUr27n821OCKbJAn1Bd2sdeGSJQZBKCeYMTC86AuvPyTCgGn6aB4Nk4+2rZ0Fz
54+hU0hY/npKaFDpZjiSQkc2oEKwp8UBSRzLt/VwLwdctt3q5gCMzYXFu0cDc51CqyWsdVfpvXNu
WX1y30koZH44YpDhYz01loFqJyDRdelGn9QmU/YO68bNxfiEWeQE/GuN/qD24RJicY+orjIfXIgB
x9no6kPpSBFAWttT+V6Wbj1fvqJtOjRsobOs7mj4p7o2Lcl831rDO5IhE239ZK/nuTUrii2QtAjI
eeBW780kFfoAJCbnaPLs5GJFWvkpTwyuYbVywv6I2NDbse7cwi7NXCQJNtruQ9bhEhuRxTmD8a+u
ts1jlc/hOypxYo/auXUW0JdFEYbCC7YmqzWclLz3BvboeazUAXlXVI8bapKBGiO89+aTQHcQ7W5w
H4su6GoodQYeYUy2cY4dPY6P80Dng5KZpfyp4jbLdx7wrZeD0iw0q+XiQl1jNVxWa/Mwo1x0BtlZ
/xlyAzEwcMdq5qeCHPlumstyfDaaYUZzP2oQiJEe7OlDlukNVdgWNutxVCtV7LzvG7vWBTVBCYq9
RLVmnaKj2ZjlERR+YSrNt1mNvo1WoTzfXuuNQbwlrSN9Q5zqqlOmxqGhVSFyf1qlR4FGpfCsTKD7
b49yfTSWghZQDXDsvM/r0LMNa603F1Rb75bVR8XucTZ2k8QGjTmnv5IpMncu0+sbjgEXDVUKKRba
F6uzmKF06bQaenvw+MKPnW3mpzHxqk8luBF/nmL5Ha5REXip1e4U/Tenujz41PCAZq+v8VYLOyNV
pQPIfZxwhkVutKY7EOgQbulEGm9XRUDD3aLJybtBI/zq1sk8mw5/DSw3lONdOYbafSMH581PO3I/
SzFKR5CYGHC1F3sdoU1qRM4Z8jI8L9WIHotm/u3psnz7+qFaSqFo2fV03FfPoOn0MtMH4HqoZutP
eu8Bi+5adGcbRTvNamLtVCmvwyQ6jRBp0M2jY4zi7utnt3FkGtswr4AQIH6OPXVzHFGaCKQSjhcl
NacA4R65cx6uL1PSMPJ+m9eIZ3jd8QOY4elzW9FTbTz7kJSYhLChquOiAP/l9tG7PuBA2gyqlpSJ
PPKUJUT9T1wM2Kdn/DG8H+0k/ijboTm7lTbsmWttzIhheGJRXGMR16zgyejQuITbd1+6plIFiqaV
ByiJI8a0erbXAtgcjLoX+MrlhK81kpFINrka8/B+Um1x1/YVrkx2Hd7HWr0HA/7b93wVOyBbSVuf
mIRiuXVFX9OwPHNzu4kvyuQC2ouR53COap8hg9RMZvcy5dUwHkqU121fbQRaRL3VFb+K2UuLY+RY
GDHP41h/K6wy/3coKDqd+rmfSioNovwdM25y0uuhDgPT6h0RYN4FGHY0XMV5b0R8M92PIhMihJhT
00HoKOlFUBYlCru5jjraYe6zKDzwmE7fDEzo/x2mLAXgDrCrR0EKQAc3+4S28cJoDQwEufiPczEU
x6J3OhlUQ1i/t5SZElc+RzGOlbORf+N/QCRrbgr5Z06j5h5ckaUd8PbWejB2vYDwoc7Z8zi70GDe
uGGXBV+sdOjMUmlc50wwEPMixAfpEo5tdKDVU5wLHYDD7VGuthAITE4gZ5CMCyTh6ppRYwWJgm5U
zi2YsC+mWhkHMWv9Uxzypt8e6uoE/h3qr1oEI11hWd0YGQjLAp3hNG1yNGSjP8xFvgci2ByFd4B6
0lIWWMf0s+h7G30PimmD8O5gJyjHAv7azlyuXjfkWpAvWXQ+QeFfVb0r3KBT6VrhmeaifgydTgSa
oiffQ69PL2YzJnveBhvfiSo3urkL8I0HffXw0Apr7blKoovMFsnaVnXuQrB4fhzLvazoGtDJ5EzQ
/ou+ImH8eueV2qTXwDKV8xyH9RcyS6M7LMW0R61LZ+lT3JDykIheDFAd54GjEtvdBePA6DnV0/FZ
L0b102gZXYwv3aj0flnqeDBzcIvftJ6bvdbXxifnVkJnZblv+RyrtdFmOx07qGxnJy/Sj2rTJz8h
V6o7skHX7iksC0PQ7aANCjxn9UJqUaaI2vYgVrlKQhM+jgaPN9kgxZgauHL3mRzd2W/DBInWCe8r
5T6iad/d61rn/soTz4g/GkWkSBTfpfUdPyAYUzFSUcZ9VmTN5NN/7JzjoHJ5PkgUe7LAiq0m/qiF
Y2YhFpPbKTKyemfdKUmitAGQ9OxXMZpyClppgVdEGbPghkNh0DhaTl/Xp9iwwpJStwrWApzR/Icq
cA33LQx1fedIbH0FQk2df8iLUJpePbBWqlm4F1DHTc2Yy7aeLkZYQyi9fYtsHYSF54N6EGLnV7eI
bPXBKvoiPNemUrz0lhG/qzQxmr6NgP2bMV98cgBmy9OKFqe3Tok0icgH5fnwLFKZQTucdd/SRf4I
kk4eb8/rKlJfhqJrR6WKmuFV1xsh9T40QroTUzKawWCj+5Bnwj1O6iwfWwpbd0qBoU492va/t0e+
Ks4x8iJAx+VCAfeqPixjxCoVd/DOtQdE0a+mzLpPcsoCaDfWgeIiyajbAnhdbs1HaGHlTuS5tXFA
S5C4IwrFlbPaOIM2qzynrXe2ijC+DLE9B6gB5Kfbs9xaXxAMKkVbpAfQM3m9PdHLnKUVKt7ZdBok
7vCjkXfCisWPhct3ryjDr2Zw2gBQ3psrBqwvHaflOaLLQWz4emSlBLyF33Z4tobZuKsaQ70bQTmB
Lq6Kt1YMiN85y5wMemnUXpal/k+Q25oShb9lv4Zukz0Wulo8FHXvnJpK7mWWG1+NrQoiZBEzvi7T
TUuJDs2V6IKiePu1NqKF8ZnLHfm+ja8G52bJS2gvkyus1s4uo3gaTQToDOlmfyJdDneFhGF7rJrB
+zlrucG9ZhXxXZ5V4c6O2ZrhwuL4C9ddOkWvF9PJFNft6IJdqrK37uDfG8NBNaHjHG7vzGUOryNr
IMjUAkjQ6UlRq349jtfNWUHbILrMUL+O4Mzv51wevaQb7/E02XPX3ljRhccEh5BSB7t5taKTMSWm
HkfJJTaq+iiE452qfrIx1bHTL0at12fdzZvvHQSSnc15lWEuJBUokxw/rjmafq/nOWalhwhlk1yE
DcZv1KR11wmRfYYxazyIufkDPz7cSTD/3tCrxQXMiQAXJhU0ptY3+JTbwAwdIS5QE6rwSG1ZQULI
LaPWdwa3H49dW+bpqUvS0rgPR62VlxxEG7A1GUffBK6+oz+hEvcCk1+3fGkmRXWk7I9ziO71li/a
su18Q7JN/dZUojtNGW3Db7zGcrnGLPX9GBuauDTS7qpLGzdh55dOh3V6gvrlP24+wSVQvOQsq77R
/ar0kiewtdF3G/fd72GkDn+SSMWmK6rBevlx5+kv4C3EjwKzguhoIwYUP1kWrrxdZpnPNGjnJ4cN
C1l/Vu0pQGu5/nx7v25+R849+S2I1av6bu0VWj8INAuokdP3ymet0/xc9wbLb/Oosu+GCfO2YIQw
auwcyY2niqSagXFPpUbxlx3yn/sNvZYEKfM8vqROL7o7IbMIHGMbmdZzmbXNOzb88FsBL/2esLjX
H9F2pa91e/rXdVL28d89tcTjXE6r9yrRDNEPRpJcpjTrso/C4tkGz0jHHiIJ15Lfo6g6Bwoeyr9h
qI8fRvyK1AME0DYOtNqRn2ZppMpO+HXd1ubHQt1wMfOl7XeVydnjEEZtx1VZFm0rjwzUVoGsK5gt
I01IzfdyLbHuNE1WXdBOtSV8q7XNwneFqe1klVvfCUgxglIGnZwrpIrZA5igHBBddIyUDkub85hW
U/gkBBirMLdxaVWK4pCMsNEymsYvtz/RcjOvDz2ARfp+6D1eJzDhJMuh8fLoUphN7bvKZD2GBNU7
52AjEkVgHCMTUGpsynVffXLJACFaMUpEpgnsCU0URjkN9bx3dW4PtTRPae2C1l4FL6ShrRN6GU9E
pnvHrh/Nj0aqDQc0LOqdOHR7KIrtTAuC5jp/rqKeKCaNokuaDx3OVqp5yIt59nvZ73WFN7cs6SyO
WxhhLmCj1y9CM4i4KLE/PIsisx/QnSmOSmhYnw2laJ/GpEQhTC1EoKIQeupGDaaXEYqvt/fK5nEG
8U8msVQiryj9Nc5iSawRyPTa5PygzZkQA9dN9b5VRYqSCcax+d2YmTGY7ozr7R1+GuV8KCNj+FGa
muL5ul0Ye7bUW5csO3gxpsBp6Qqeqmb57HCLRBfeNvkbKfYRKLuI1C9O2LUPSGoi8aAPGMHdXo2/
9cnV0UE0ikyEeBxHctN4/UnwnJR0EJXkQtcFDfoa45TfJbj0X+U4qT8Kva+f5eSI4llPZYlySa32
qg/bL0VfRzQkpV7XOc8o4KRfZmR0hZ87s/ILb0BZBMXca5+NyptiPynqWvqqMShmgIqN1h9cO56o
KihVc5KlqUMI9nhY66FqYeP1qfMJTwRhXQy4f1hNxQ3utfEctz9pXxTiIcf08B+MfyWZv3CqI45w
f6HqyNwEKADFwNYnkT6nU13/o6RJOQQlPAAA8uidoI2Ux6lxzIoybLkZp/JX62ql5iNgX6PLlhr5
B1JDpfzeulb5AEC0NT5F85gdc7Od24e6HdOXOhbWv0kUD//sfJDrq+zV91gdkSqa3Ckz2J2Dlf3S
ZeIcp8apg8LM5vs3jwQjG8g6LE4anOs7pp9InAbioMtkAnqzJL5dxSCdQ5GM1ofbQy0/9GqTLX2N
xSuT9pCzTlOKtkaAWemSiyy98qGboc3bZVMebo+ycZOh/kkuRN8LAet1adMBBIvlwJheKIn339Ai
S54KL0xOBe45O2HmtTYpQEmCTJAtgAn41eqCpjqLnq8VpZdB8epf7aDOPyeYhV9VtF8+9VU3vB+a
Kv+l1TKp7hM1HvBZGoy+Og6mG/68Pe+Nq4N3l5UlrQcFvO4cxRYIY1kTn4B9a57cbkaDCGuWEx1f
52iVqf7ds4S980k3khjXpRzDrQFC9UrtofGEUtSlFl9qtLaOkBEgdyCA/BT1TRfgYRJ9+R8muTTi
KFNucMUQ5urniFle0iShxrSolX+KtMLhlyIJf9D9H2ffpApl7NyQW3vXRb6SHgigETCbry9I7kKk
nejZXmLS3cQ3CnfGlDp2n2/P7xpjxo4iX1lw6RbmM+t3eMKdvHP0Kb40cQhFGYCg/KyaAtHuLjSR
Pasi8UGBg/lSF+F4bmUlkFprcWc9DvlQB12nptqpnmW986G3TtXCTYTIwGa/6hNGOlSJpo+J/nUt
exoUZ7gbQtd7zOZsr5e2sdSL4B7JInHIUp16vdQilnZRVnV80WOp/nQa3Th1MyzI2yu9cVw8BGbh
MXBZ4Bm2+qBYWdfe7JnRpdZ5cEZjPiR9GExqOgVhBuWqR1Lp7TcTcA6eWUp+lNjXV+0wFqhudliZ
FpYQB9OO1DtboyFvo/Kxc6tvnEuwtQjP47nAiOviAmJiqaKKIblUU6s8yNTtn+YkVaZAEPV3p0Ip
9X7nhGxUGEgKF4HiBf1DU/n1Z6tA9GqRxglRDdG8q4m8P7WOOz0gK6pe4iTuHyy7dRU6fKnSH29/
zI3duRwa+lnL0bnqz0t9tp1ctSkjVkZ+ZzrJD1kr5Qe9rv+9PdDW3sRVAm4K6HWgAKu9OWWgjORy
PEu0ht8DF/qlAjfYSaO2BiHoB62M2hRVxNVKhrgiGjOFiIvW4rMzoiAaH2PDbPZooFtHgMdgAcCA
QrvaJIqlFUncMZm+k59qytB39K6dk9mJpIHIqFZB0sCt3tknW9+KXBWkGH3Haxy2XSANhlMfN4li
hh+aasgDV8MXxi6nPRPnv7flKuJY+O+U8qBhcbGucnYYG0Yb2ZW4QOIdw5Pet3X6Hpn8/k9jWig/
Qh9BoW3sIvNgUG90fHoY3YcKtQnAs3P8I00lapJOEla/WqBCL2oU9Z8K0aG5mBdWVfuDVzl7wfj1
57foyyzRBHLFwDL01weJI2S2Uz6JS2W4WBH1oXZEa7jaKRxsjbL0zdSlQnbdt3G9nmDXiaiQDUVy
SNFFOU51Vr35YLKNDao2fGqI3FeXQh+PcdfVSDLOtjix4cVd02jVOWtgW7z1aNKsgU6yNIFp2qzb
l3Xjpno7DOnFUcDSV6Ktjk2Z76kLXZ8ZuFNUgDguGsX2dTcwn7o+j7o0vagd+q++3tVzF6CP4bwP
Ozqzvl6NWnOUQE72oBh/c7DXm5mOFGHB0ieCJLnuBdskUyhLJvkFfJCxBCKt7gZS75vxUGELEvup
NpveQJKFuvUd9Vjb9hV1VH9VQu+/FMiDysOQ9lAqeU1tmk2yzV/qvNMwkaojNA1jMAHRo1cmMeBX
YOL/UoYc31vop9oBpAjzvenFyXOt2eil1LrX5L5b5sZ4mDtNYPvXda59RKvUAFIeR/p0x/cqpiAR
M8rtVihdAYO5NRsY2lreBW6zSLOINjeToKxU8+tslNClpWdx5aTlRAJoisZFTMjit2/vles7iKW0
iNupnSFzt+4vAIsHT2noPI9Fl94JbL6PelllQelk3s5lvrVhFq49/F+wOlcCOVU4xYNijMllRODU
B7Fq/zazBpyvI5tPcFJwaBvbN2NxeQTpx3LHUoVDCXp1hci+04w6I0wGOaLdtxOEF7X0sIQbdeUA
nLPeOXvXhT/gKiR0NskdmOarik7bdCgdFelFc0tLHJIsNl/Sxg61hQyYoRTLC3RyJq8YjiBenBc9
qpEpv/1Nr+OPxWyDcAfDtC0lyDTOlDaUxB9VWoSBDKfoM7Vo8dBOQ/5od2p9NvWmR1aGn39n7K39
RLpJm4Nlv0aUNwCxJn1g7EIIL1jwj4uGsokqrtgr+G7d24vTmU0eQiV+vdSZUpPi5OynEBHh4+gW
1X3p5d3OvX0dPyKvTTCF6gkVIZSdXr9BYjJmzq2dXXQlD0qR53ch9XdfrZF2AXaxE4trG+uH59CS
tDKlaymMKBWZYpVgaCK911EGmCL7PgX99tmNizY8LrfBeLCiFt6xK6nm+E2dKY8yB1XUJIkICgXr
wnt7QDYsCCGqP6RqtCeW8hdWt7p/qSwvHSwgoDycqzUZI248dM14yyKcAe5m4C8gYegIYMvUIQ/+
qCE9px7rvurfR+FodgE4L1kek74Sn1UsGP9gBZzPD7aalGdLV7tF1roxMSlOUudoQ7FLD6pMXAiI
Qq3Ks6D+pVzwyREycN3FDypEiGU85qHdZmAzU9nubOONvQXQCEUQZ0k9ES98/dVtKhnJ1PMZNNRA
Ppu56fkGOtI7An3OouK0Xkjaq5h1wnQAMblayNlIKt5xgEae24zTJcFDRfNLm/6Yj+JK0TwA6ERz
u09qS/toVaWpBEZG+8JvrYXKpgPLy1HzmoYwSB21+BRGs4moB4z00R97taOk25o9qnfSLX0d24P8
5PWAE4M0KkQTROPkviMfAcI42ZU6B72aJS9ZZ/a0Imf7d97PxrNVToPha0DkEl9t4yQ9Zvro2oeo
V6z20AooXUetr239MEjau1RZnPFr2Ri5Gchhiu7L0ho6P0+0/+PsPHrsxNY1/IuQyGEK7FBUcO62
e4Ladh9yhkX49ffBd+Jio43Kg9ZpHVu9Nit+4Q3yP02dhP8VdWi+KOaMi4MFKPZzMubadyj0aPb2
pVM7j2GJeLNbU/gMz3O2iG/tEheSyyWO0kIeSel4KgYItU9WRHXQrcZRan0HK+UvRFhSdl4wGnuY
s1z+aYelNbqS3vbfi0bMnF+wmxFaKKiiu1Q2EuU51ZvpL6XFef1sQ4A3iAtm7Sjd3amOkcUA0eIr
KLLfvLKzGeNEhBb4Q9tNSDNTK/VTvY28SC6md2ud8MXp0oqOWV8+F1I/+D09FM+yBvXgNvuVWW93
HGinNaECx3ULwI9UrcjG2X5AtETTT04k4tpv0q5pXxZnajhZapxEj5njjOml6IkOULiXsuTapVNr
uH3vjM4FmFY4nzVtRIO+sJBWyRDJNVyD0rz9RNtkHv6TlTbpPYSSKHsXbJcv8mB0OQ6wS4xkfNTC
75kkIVcf68EW9bnqs/F7kVvYA6B7rlTPtr04z+Yym7rfxmb7PjWk9KtdY/AKGUPPCv7a1PHL+2Ke
PamzxtSVUBP4llSLnJ0LS+6Bi88JickS68X4EVI5B2ZGGL0MxDxUwdglA7bCXDCTnzuz8k7WFuzi
LId9dnCZ7AQ+JBcrtIdjTmCwPjG/NW1Fg3jOMlXOgyrjktuoReO4PTmWPyrsASnrGj8m0j0YdW/T
MSwCFXDLaTBt23NhtQJ2W8l+iJEncFMT9MaYFZWf1APdrKHKPbvoQq/vCEdltR4fUd1qL1o3H0Fs
d+IRnmfSEX4LTN8bHAka6ymtD34I1DJ/bLLlRVKn/kQvynjpB3lC1b6wzoZxVAjeeUzVVdsCMUh5
lcXe3OIWuAFHq9fNLjvlOexS2UsbRz+vUo2X+zHXTrmSh4qeIZUQlvqmVDGVtFp1fAAe7GzqPyCs
g+1vaoPBdjttoQdsFtnyIU0EkvtWI9PJhBA2JJ+HUVr+0VTEExrEGWE7uVESyuWbEWbg/oliVoYk
mfRNsWbCcmVcpURsqc1PWVIsgTaNxcEoe/t87Zxxv0ESucF58QdFMUOyx9swlWhuAZz9PGdOu74e
gxNMQ2bhyGzEyVEkqOxE3SuzgV67Afr1BkEHMn+0+iaWHqIw76aT1karaGLhGGBX+CMdhH5fIxps
iPn7ZCTTf9xF/Uf2Dc3VMpsVTHtjrXdOphIazZVoM1P90KrF3zNAM5p5Viqd7amlf5+Sk3482Dq7
v37NZgm3gVRv+zSUk0dFjeCn1ws3lWSk9LSNNO8ACSiF/jRr2FhA/ozOdaXIj1MYqa1LXmx48MH0
lxGvFK+ThPTO0SbpvNiD/Cmau/EKFkX6qunddIlz6UjTZycsRjCPF43cGRjqNvsfnMXqnBjIMfdI
/pAuRXwZa734L52m7HNSSMrBJO0cZQgyqxIT1ZPbcmOcNXBKesaDPpX/yGGYNF4lhvZ9xKN/xDzY
HYyCuIUPNooM2/J0j7I7xnWm9DBPQ+pTgsKlBeOAK1Jsxvn+4u8EmnDVuRpXhNatlGOF/hsiMXwX
jeTJUxYMBarZ0A6y0r3VWjHO7Gg+h3V7/QLxhYRTcUmOkAM9qZslP+mUiC4RgZAfV+oRxm5vAnnt
qIJDSdupp0JFabEHCR+mwhx8g8jqJOGj7qKm8fYiKjf7KgJGN0bBintT2NTD0JryaP20ZO6fYKbK
SC/bmH7lIjm433a/CqAu5buVJ3YDDehH2qxDJj3otUieB8mZHqhadv8USmy597fF0VCbBcNsRomn
KOV4IcpytmSb0hpc4i9RmLxZ9pzKOs+CyT90S8E2vN4bFhjAEZpv+JBiyRO7w6y1HmYv43WyuETu
f9bOC0FZBCWENaGmf7behL9FQlLbqymYEvjm2RCdOn1JX+JCpL5lLP80Q/yf3injwcO8M5O/D2lv
YoCxXIxsMhbnQTET6GG4202fKrRTBcFpdwQh2Ps+ygVgVn6hnbchV7NCbGTMIB5q2yxfJBxqHrOm
0x9Ls0N9doxGHsHFOqir7X3h6p2wVl2oq20BrfyfS98NoY3HqpwFZjxQe60W9RwZY3WwLXfuEbww
V2Etmlvo3G625Yx/q9L1hJSVkHp/QZbRH7Ue4zw9STxSdfN0f7/sjbeKsq4YNlTltz1g2MHhIErU
HbJBpOekH5efY2d80/teDRJTOAf5+M5Mkp1R6aENSri65ZsnSlJKebtiTeIYTWIDS4MC450L0pJH
ZhS7Q7FWv97PWx7tVCXwFmEbBFy+45NWGvMLVR/z/WDDNbo/iTsALwMdNAS7UOKgpb7tBxhmjuuZ
Ga7qo45ynuZC8uqp1P0JXMZFUqyZRGSBWAtB7aXV6v6vYsxKT1Vq6TGKqHjf/zl7X07b1wS3wF66
6URpDeNXjgq5CtXT0wwB7kpMJ50iKrUHqJSd44j+DDtnffZ4/tTX141oRThaAm4fXmjzU91V0VVJ
JPncLlF+ajvj/SRV6QH4ZD0CmwQbVADvEO166qe/Sj6/XXFyV+QI28/SQ9qV0cmZy+wDvYj2QK94
dxJ/G2XzZbVcVCaGRNKDMNOEfBxbSzd1msRFFxrw0v0V28skwefDfWW1VjfvzRMxhPnqaUiJEZqH
9S+m6MbDiBSFL0IYAoSijva+wbHtsQ8n5y+lyXTLSxYNKFkTvpnlTnYB4WLtVpBm3OTSWkvynmqE
ZvUs50FvWnngRM6Ry9Hu9CJxt8rXQN3fZqySnFpRWtRR0GnGFNg5IBrbiPsXxyn+oFnHnEIJIExa
+dKbuR1BFKZNA4jWnmIgmKpTXnNRfLq/grsHYVV9o/xAYX77RCBE4LR2CDQ6xBbKna0Zeyozw2kw
RQZX5EnnDVl8YMW1N4e/Lm7gOzxPW50QwEnKZCGQG+hz1FEbVCvMYZnNLIQ0fP/zdodaRSW43/if
bTJScX3m6JehHw0Dz5vnDLONTi4eQuTbDuL1dTm2xxtQByLdEEhugd100NpKbsjVEGjNL8Ngy0iu
DNkZEdXUL4Yx/UYCZnzpo+kPStKAE02CT5AsK5vj9WU2TgjoIBbNLR7XzqVCcsu3kmE+aEDsXV8k
WJRLCKfX3tnrUVDoV0bD5qgDPEYLpJXkh0xVs4M3QNnbkCSOqxIBVkyw/l4PYw0K7VYHyTKpNZbI
RaKqAUXbi1lxTfyL2mtoLdp/NMhopLaLMtV+282ivRT5Yqx1q0nULp2A3vEtxwJOu+6N2K3ypfgp
l0vbnShvqketoL1ttoook9dQSSGEff2jVXWJJwiy0kMp5DlY7Db/4ZSqdjKtSfmDA2sB3aeLhyjh
DZoQnax2lOucgkZV2P4Ko3ITUx4udV+Kc5bNpVtUVXrANdtblF/Ofmi3UaW3NzsMZKMTtzJwMykc
BdqPChaYGEGcMkP6YNozdAUoWX9wdFcyvEl6SpFuW5lyVHg0Kp7lgaVE+qesahMPJe72x2wt3+5f
Ejsn1/lV9GYUstLtzi7SRam7FJibVKKURDtBbx+1JFJeMEZzsJc0ouKT2ev1cgFaepT47BwrclMu
eCqRVHq2N5SVYn6EA2wUGBPgW1dpZTCbKODKB9O5Ow41MCphK85kW7nQq9CMm86AJd9m9egKY7TO
I7bt398+l6sDJNg9mfhqO5dxgZLEoguKmCglBTSbEbWaAYPS7w0DZOd7z4mgCWL5cZTu730gpUXi
WQec201pRqXZZXYhZdZ2KMRHGloNdJP26FHei3jIh9EvR4DG4gxursEQXxRrbqCsxvEqybokTWf7
kBVWjd16XihjjmVtnYrUKUIXaso4Ub2NR5olizZYntaWWn0QzO59+UqkBcMAWvOmmF3ZU2SkFez7
Qpfnl47qA4yA6Sg63/1yEjyShRUMyve/vuSMHIHEGrLKA+wI5TpRmQ7wzKr8yITioeWSCh60iF5A
30yuEw/iQe6dxh9Guzmotuz+krX3jm0CEMMbmt1oDJLg0NoPuYSSiV/EQBjghRtJ45fmbJlXJIgG
RBzlBsdplUTlVCPS0p41oAa2m0nmmB78pJ0HwAFND3RlzUVvFEkMoJXtbGThQzYn+bkFpfOkpZNy
XsGDf7DaYNJWtQsA/De6wMVShYiLJexzS45PRt+kJ2lqjghIO/k10onoKRNOIGy4fdGmuQy1rsGX
wsxAUMVNHV2FrGRAgNrQr5f0x/1rY2/+QL4xdSrV+huGnkMyXeXV6sxrQvGXW6Qh6lLgICOy/O1v
2erjt8KMVnLxtnJAfaJBmyqSEDFLwkundank6mZbP4luMTQi0VjR3MyIl7/uf+LOG0qYza1IaILS
0hZnWSGm3mOQS6qED8OlHaQ2sK05egxTG+sLJAiCqdOOApNfblCbqNSBUMLFwJVPurV5ueMaejsu
k8T3tVTqp6RGfMlLYrRY6H+UpGMQOYdgwNNbc1Mtbn8MrY1Vl9UAkoOKGfLQy5ku+ZBQrPnaQ9XI
3AEWdOU1bTsPJzvOxw/z4khgT9oMpKiSDFPqYsWR/kt5caKzXixFcu6RP/qKNWMWefB9229yD/Pk
fecIgcscIKhrWre25QmusOggpNx73rmyUChBzBIE0ubesqS4Tpq6puQsxRWi8pOVPTVz7ZwbK6Xy
XMRd9RA7mUP/p04u9xd972oGQm/Dz+d6vlFYzQ1I5KXSIOKtqslpaLT+UiThEYpg77A6GrUQsFXr
UOvW+62yUBX01+WRp09q0vxqyK0MThXT57A2sDiptOygrvgLXb3dVb8PuNlVbY2NL8QDVE+tyqS+
3hXeKtD9LpoACPJvjqvPGCPlAN5cNUTny0rolNyf2t2PpgTILUW9keT19UfjLI6OCrw0roy6eTdJ
TntOlkj1pEYz3Mipjjqlt1cU/B2aCcSjNpKBvzqNv02y1HSpiNGMwb9E4C4sdJR/YCWczDA/SoJu
r4pXQ6mbT6tSAEZOuso221b5fSmW0XNQU/Lo3WkvHX1q5rg4kgpaK+yv15SPWqWbadmtFhabNW2I
sOlusqZTqjKfoQMeEhDKyU7CXLi52VUfsojqnyN1GFDl5ptNcVfGMIhShSMKeXyb+GWdYS+TOsSB
phXxu3hayid7aOrlIQXcGh7s4L3F5Jwgf4C+7K0UVie6UZVwsg+yKMpftLDrcVMJp/d51acH7/Xe
UGSFKPb+Il9sS42THs162uaAW02n9vvUxmQIqYJTl6F+ff9I7A1F/QurMhvG2Q29TW7LWo56mLHJ
nEiPsyLlPztN9L41a9Pn+0Pdnj5qYNQaCMFW4btt3SgfCmnm2QFiTe4pdbwWhjZG5ywcM58iyXK6
P9xOyMd4q/3aaoJG7Lf+nt9OX9ulcxKNaOYilWh/Fm0ZutMSgkaWCuUkhmEGgWZqZxwZZh+jq+yp
xsbKmzJFOyiD3L4mlFpgHlAJAWCOO8rrH2LmYyxqwQ8Jxz5971SG42kmuSmyBZanT7PhJo0E9rsU
xoGhx061/vXQ62Pz2xwgcpQbYpizoFlkuQOp09W9cZKNLHtebDT63LpdEuFSeoZAXCitFgyYCtTB
kIfyueNh7pm9Rju6OHZeA6xo0LxA/JAjfCNpMA00sQT5eaCW2EaUZWdeemlJzqmYSPeKvH7URJf6
vRA2i9bGl7Qa5T/Y+qv6Ig555Lg3OXynK9hVsEeCrDcsLyxb+ZsyDL1n4m52sA57W59az2qdTFn2
BlIi5KihhASRKquXv5FSKGXPRo3Gl7ra+lRSSTi4QHbnlwCGYBXZae2GV6nFOloVhhQHYTrkZzVW
qHAlc6G5gxKafqWF+sloubcqVYnfGQ01WyyI2oP6wd5XE8msmF7iV3Ls15sPnXq77CLYckqT2v/I
bW++E3NWnpHV6B51IrgjgbHdAZlfDDrBB91QOSwlTcPc4d5UbLaWUcj5x1lKi0drlOIPOdrQB6Ha
3qNLooPcAgoP3KCbG6aKh0yrMboNigGlCmsccRksJ4zqyiGdSW1F6Leprn28f7HtfiXojhX/+avM
/3pa44jIPxVoDrWOmL5Nddy7pRSnL6MR0qyNkqMq9d4rT6vmFzcGatP2lVWbtpD70o4DqzFx3xuR
ilEK8W02QwNN/mLBODDOvJls2S3z+ef9j93byag4ISkPs4T7fFvTM0RFmd7BxjKkT4W7YKQgcqko
qA1dpN5czgW2WYHaqtYZo4DxmXKZ9rEUWMkfpOvrTbmJdRTqsbDrEAVD/Hmz1mZjTHE+DVGQ0892
cwQWPtWjJB8EGbujkGUC49Y4NFv0ls0M27lNr2hOGu0nlbkvDZKEfx/M6c6DRJ6OcxZtfuqI232r
UfdohtUiRy6lxXApE1FGTJakfx7kGh/nmQpBINux9ZWTm2dgXxFNdUsButTNBzC/rhSHS+vODpvR
xTZ0iLzFxHMcN4jG6P2hFKu3ZJVl0tGjvr6V22VYS3VconvGXzlxtpMUCqm4qTeOJ43x8pROcWdf
kiHR5WtKjFMReqr916iQheFb9iQ/KmFW/xv1Q/hkVrld+MQC1ZvtB1b7c6IoBN8Blt2UMUd4GHlp
SIDKpGg8T02vnWOw9D/VvJI/TOVyJIS3t1WIXCgoopOw8rpfXwNsFUsSiDwHKrz0wFBDxIcGOLTv
72+WHX4c2vwEUKCUyBZv+mHo/UgxVbAoKPI0t11IcvG/cWjqX7pFbdgJRYiaIdSk6F91sJTpWZq1
4opmUSu8BfZr96LNVWad1GLNSaB3Tt9iywQhUNuqZF8tI7dbRIXE/BWUv/W9FWkvX5SJE++bdtog
fLAUxafKDjEUdenp2P11RFHMOVVDhd+bAQ3VdhfMJ8bzOCHRcJ17e17cWa+qR9B9TuSOQsk+lXOt
ms9ynA41Zdghai8qWIl/LP4j2f/6GH460No2sk5dTYh0gi/TRJ8OZnJn6xL/qngxApu7ucksdcmq
Ze5h6MqzFoDeNl/Griuv90fZeZPoG3JhcltRHNveU8JJKgQA6LvUaSU/tvXYPJpl0gX5khUvsA+/
OFWofL0/5k4SQVrEVQIuhHbitsPdi7pTi4qtj85C7U2FXjw09IB9GCTJwQWw8/gBHYB0TC8dyeDt
1cWjn+bNAmhobqoftWML1jSbP2H24bwLI6ccDoLEnfHg7VAzWB9Amt7rVfpbAD2HdgSopAAiEGoz
BMoVMnBucomCVSRp7eRBt5TTL/fnc29QmhJryETCedMbxKU3b+ZBhA99IimnZVS/W/HSueZcI81Y
L0eWEDvLB3+DuYQ5ysW6rdI3VtJBUKI/MbTVSLwdrbc3f9vQvSrR0oMV3Lm3AHNSueWd/BUbvp7R
SNfqSG5W/EfVoBAhY4oHZlA7eEh3phDJTnCwqIusYO5NPUTTIWHXJu3VVqaJcm5UqhOfzNGJgUA7
7VKd6raKTP/+uu1M5C+EELkm5VqwEa8/DcNYo0NNUHpoRr1B83CRzlmd0h4k2T2YxZ2h6KsAhVi5
EDRYNt+Xd3MaI1oGYKUR1dkifX0WtRYXXpMfXlzqzpKtYS7JyyoudlP/hgJqSuqi5YGF7nJ5EqEC
HdNcZEO4hiFa001II3+0g5X8kxTFULi6IqYMmlau/5dlafPMjVsvvtbCXD7VmYrG8xTF9lmfbeUv
uDy26cVOrToQrwY4QtLYd98Voco/NTsyMUyp0vGTjZvWkTv53ncRZKlU9inp3JRa9WmgQjBJWVAn
TovY/Vz7IVYiBzfy3ii/aitUPbBe3R4vnZfImCJycENf8ms9InHjaPNRLWxvFFCNsMIIUAk/1nfh
94sqUqLE1kQegATsnxJ4WV5X9UfmikejbK7DoWGYUe3yIDGAEmiTGZ9Vs5H/YHOv19HKOyDE2b4n
wPNhskMuCepClrxRo15E/60664BTD+6J9Qe/jifBCnBJIIb7/+JWr6cN1MjUdUuaBUoYJa1HNtGe
QrOwPwrFLCJfGw3rjPLvVbOy+CBJvz3CRPmUTX9VLrFb2Rxhh7jQlCc9C5ZSLzF2SmRX08UcxNIw
HyQve18JapEGlrUCbbe4sBjxuZKsOw+0GJLbJe7Sbji31mRHXl5CoP+hWgK9Ar3QwqCfZgi49y/G
3fHpM0N6JpKEvPZ6lpM2G+lEM8t9bZSP+jJGL9RPZdfujPhaxFP6Ao1NPsMo6w5G3p1kRK3A9JM0
3PC6e9XqE3DijLzIyuLhEW9/N2B8Rq6t1kf79vZ0oArE8cNghiFv4qByrPOhQ8k/SCBj4zE/x08w
84bL/cm8jfBgDABB4t6C33/jHZJq5Uift4QwjaReiXrfZBQ+OgRd5Yqw4W5t4j58Nim8HDWNdkqq
K1kBPRDU6wgut/uolaNy6LSsCCokKL6EVTs953lqyqcCtbAfcW+ID31XWj4K+8NjpklR5mVlXuWu
aeMq9gdLS9kOVjUYmlsyfQSiOkVTI6e2WX9u4sJ6iI1Y9WEdx5/fPuOAJVaU6BoHbmWfQBmr/WDG
RQAyPUdb2JE/zFDWXSevu8+tM5RnCxTkQdN5p/KBwA7KT2sjABnB7f3QiYbabREVQSmq+jybERoT
ijG9H6k0+4Ol/pybwblkbY8oY96VJ2oeR73gvQ3NSrPTqJusecvm3EpjiF6BlQUtBfLL0Nial4Lr
Pbjud78UVAJQUpAotx1nSbcjRQ6NLJicNv+A0alwXFmdnNTNlTpeUebj/FT1UXyyzaSo3LI2xy8L
DoZH4OTbqHEFtK429gCu7ZvbIlRH6OrY3AV4qmSLW2vW+L3OoH0inTlFp1LJ/uQw0z3jUlaAQt/Q
gNoBLeGBuGClEGPVZPO4Po4dTX8vG0OzcYcsEZnXqqI1Do7P3tr+PvL6578FDJS/8TXq0jywK2l5
0cfGDDAvbg8q37ujkO1SoqBPB/r59SgTBdKoaEKWtnOMMoAEGKJzmkSD498/o7tLB+gEkSfAfzei
vrE8km04PHGhrjZnQ/uJEtV3jL5Ur3SQbr4/2M4VzG3APUgNdk0N1ddfNfTyFFmZlgbZqKrpZ/ok
2d8qjhnqu8y0wgtGCNWDLA/T9f6wO98ItY+WFvcCvOBtyafXZ50utYHmezeAgBYL2YEXppTAEjXr
HtVyEAfVn9vaL+KlCEOiYIt24I3gO7BOUScttWazHKmuu2Mzqs2TLfUSqFi7Eh8XWRXauSmTPP5f
hyJVfy7GqNc/v/3DAcuuwoWU928WF0UlNWPoJLABRD9Daa38Wm0FMLkqeoqt4UgUaqdvxncDpEeP
Gr77DVdIcCHSGkF5xtYGTLLisPZFMutPrb30l9YysQ6JMySXZrXz8MppPaxwHzMpUr4R1omDZd/b
beu7C7pqBW9tX11E2gddp7ATVHFGRTMfdKk4G50z/4U6V+KLQe8enFqJ3i49CN4ZvhT4hRVota19
RKi4hVlB1yqKwsLXlzL3W/usFMD9E/Ekeue9llrlwbO3c2EQpGJIs9YGbhvSAIVAMAiHVpkcIt9S
99aLs1RHXLCdsJBRUAFcJRRW1bzXBzh21MIhUULw1JASD3JGe16UOfTnAs/a+3t3byiIeusuWrHJ
25J+CaClshZEnJxlhP/U9C2uT1nvhKg5Cxwk74+2d0VAUYJgQ4F/RbS//rBGgmXcxVIaFPKEU1sC
uqUHQHB1luT7Aq7q7bcu+RnlMcBIVAe2MUqULpWetGoaqF3RPNDmtv1y1LoHUsTslIZGdxD77k0m
Rbi1HE3GfoOIKxERGVSJ8cTYxUE8hsupR1XHr5AXOt2fyd2hVmQmHfsdykmuTLOUIJMeSAVBSb2U
6imbOuXvHh+mg1m83fMQytS1to7KJ7fcZjd2XeQ4aT1lAar0xJdknie1hw55/4N2wiyG0bGX4QXZ
qRkBwTfZ+CrDIDDsYTObXdZ05lQ7kQ2tX7PfIx/WXCwkTV1JmXTf1Nv24OW8fVDW32Dh+EVmj+re
JqKc0h4poZmI0jAGNgy3+HUS0vyUst7eWDuT4XKfVy6uX2jrzOkRF3r977/O9xkfrUHUadmxN+Vx
uY9MFAZt4hG1a1PXNNvHzO7aU0R/zxtA/riiXuYPvZUlBydzd5E5mJTQ8G5nP74+mb3SDcisF8x+
EfenBdn0S1fq2pt37a/CON3SFWgC2+P1KMBJy6TJELKaYin0Kv6WN7aK5UddKx1cbHtTqSBxST+U
yPUG3L3y6CWnrxkq7KvraFn9uTem2rXkxYE3NclnUJTj2eg744ijtSOQwmeSZ6tkZTB+thlZ1+i9
IlHGCBpRWh+mSk9/FMIA/bt2IsSF0iTmHHksJc903urm6vRWcuIhGHxz6pLP3RKDNUHc8c0lHX4W
bRcAR4TWNziPSBOilDSDuDAymxnkVhp+XJCF7HypbQEN3z/QezsKVgHwcXQYIBhudtQU1bmFXXQa
hIhnay76WPbnxu67t0sA8lUcVgCxK8lqu6cSi8b7klQpWf/QinOKpOMXG3FggV6HPT1WfUFuDzk5
j1Ak1MKDDEJVdo4sykPozQLZvJXSt3SR171TpMGyLE32US36Cc0yLVoiX1mVB/8uplog5VQqCdpi
Yzqqs6+BZNNcVUH8zU1svY7xRUjLypUSkIH+ZHR2d82XpfvaT2oNJWOoBXqOc2ie62KekqssCy10
l1mPtYML8PZZQZlt5VyQDrF3t7VNA9XboiqzNGhltQiKbJr83jbya79oR/tj98IHO84xQUmHEtjm
slVDR2k6IdIgBkz1rhK6hlIZKlWnGX22U9Ik07NtjMg5QXD7z+5jEHkKtklv36VoGCFJB0ePPtPm
Rkr7ZIgMAwFZcIb9y7QIybOKwjq49/bOAjEqXnR04YkbN8VUJInjsreBLRRZIx4Mq5WuaIbZRwWC
vdVjDIQwWTz0ODYzughbVMjN0V1tFdOP5cT0uh7GppNH1gEr+zaSowABMg6dL2DoN4pbXNojxJSR
KGep+2cFgXgs2ylZTkIR/qLZs39/nXZ3C1hJumbUuajibKZwyCa0F1cnpnzR5O+oAc3i1Ful0B9z
xSoVv6UY3rg56oK565RZZb1PhtJ+J2c9FKb7v2VvmtHkXcucBEQ3mQc120iyZyTdY0hCvq23YRCn
jnVOcag7+Ozdocjh6fFyTm5UE3VQJJBBgfVWYAWFr+RypzyP6Hx5mLfQ973/YXuLSl5J6ZQFvQWJ
xFijyJaUkVL1RulNQJoeoxTsgZOE+g9AmEfw3t1FBR8C04h8B0nqzRuh1iiqU3LD+SYc1dxF4zB/
1Hpdr6/oHC+ZN1ZUD1Cnij7PZZw2pzpso2s21dpRfWZnnhFXXov/6JnpxF+vA5OOWRk19LoomSyT
VygLjjLArdKrKMfm4MnYHYvLlfyAViwMh9djqfnAUuNFEwBvVq+mk7Ynx4JPlymQUO4v6M69Q6uX
ehOj0ELfzm80tnoMjZjtg1bgpSi6+hzK4REfZe8NJNbBWJRqDE/hr2X+rVinzRO0XQgUgYlaq+4i
SDn9wFdK+Qdgk/2iKWWFVccYquXjUImaxxDvwelftNZT54Rae/2ld2Z5OOnI91+rto9kf6zTMVNc
TZmxRVV0VKu9lMy7dTE3yVYAj22d9LnOnbcfbSAwJMPk3uiibCM3PMfpMKNeHEimhiVvYytuXkTZ
NTNz4+Bo7xw2huLq5NkBg7rNNQqRaEIdkzyo0Bd/VqSht70WOtK3ZJCms6aHs3JwvPc2HpwaSEOE
xGC+193y2zLF/YJaR0H0jUvF/Dx0un1ppKhHNHFwDtKJnegbFw9Ap8S/YDK3H1fP1SKg9dEFsqPk
vVQ66cPSZmZ1YfL1ZyhzVkBfs8GOEp7hwRrubXqSGOIYUEbE/uvE//aZaEkB3SgYO0HH4zQDxjz1
RtIffOHeZK7KWDzpXJe8t69HqTShhP3aTXOaojFdYE0GGu1S+j9z0dODusLeVgFHCradnOmWdIWm
ZorMfZ/j02amp0SN68dJij7Wqqj80rLHA22gveGAUayhO6QAdszrTxsRH6pH4HRBWRW63/Ha/BUN
0JslXWSXQjOOGlh7U0nJmBgMzSga65uwxUgyq9X1Ig8WdOn9TB1Dny1Z+qUmvb1lhE8A5SBKh3D8
bzAw5CtoqYDSCuRQhI9KLZpTGhVHDeXdD0LsgaYJIKkblUPg1cOg25S5+jmyvIna7EtVO7q7oM/7
5f4Nf1t95YOg4kDgpuZ+UyrMRAU6qs6zwG775SxxL9IDi+13QGeLS9d12UPehPKbq6AMipwF8TL3
5A1CtwTB1zRRxkXSECobkSJ4y+qf979sbxdCSqEuSaRF22v98t+PcYFlugplNtBA8UJBb93KaeZz
NIvGl5TyYB6PRtvsQb0pO54FVLBFlRhPdV78mzZZ9r7n6Hl1N2en+x+3t0MAsxGrU+ZBa30znKPO
8CrKKAtmAc9gAHLgSTHs06jiBNwfavfLACUD1UMh9iaExId3QdCYzahLknNONDW/ql3Ue0mayKc2
nsT5/nh71y/7HjY7KONb2p2mLo5V2hRenEzJz4TydRCuqsr3R9mbQGInxC14pm97XLWOla8zVIjA
2cI5GdBwTzOVyms0qO0frBUdBjJU2i0EiZu1sikZ56PJdRilanKuwiTWfGlaphPiz6I4GGxvtSwk
dWnsUCW7KbZW0WK1kcZdKMUyJEUlHr3EQshZXujXWVV3hEDZuz9A3YBMhTQIgG79Pb+dMlAnME9K
nrHZKcovbdF3LgK6yTmpO/kL+jLLSU2kI9jqzqAEibwwZMKs3jbKYh8WbbbWyZmALqhyVJPdvDd7
bzb7yDOlAjPjoe2+3t8yu6NyR67KUDzcW5UmyVLhmFpLGnQlVocJGfQlp0V0ztvYekSmpzwvS6W8
fZ+ugp30Jg1lrdVvMpxaOIuo05ZB5y57Gcol/pgqSeYX6qQfgMV2jgR5P8Uw+EXkFtulVK1Yd0SI
L+FkxYp9Ds28eRdlICcfKpPU5iC12Nmo3Ccr9gNW5Kqi8XrjTLh55Focko9nufVPEzfhRQxNdzGS
Uepceq3jwaOzt3w0IUjRVnntG9gxk7iUQmDxCC1O8pIELxFVj6OrFqviXAKP93QZK+z7e2Y925uC
/JoOrG3dXwHRZvnUxh6EiU170JRK/d5SphfSWPOcWPhyWnGTXOaonC4TZl2f7w+8t5iMSXqA9N1t
XUop2yEDeEIhDmGv1MOvB+nfYoTFJEwz/IO1XEHrlP25t2/KU7NKyIA6fBJoZhX3Hhr5defVWh1T
DKugVL23Sx76g3dp553gAeRdR7EdtMI26sNztlgjXuhwa6/FdMr82caD62AB90ZBR4wEi4iPO3yz
gKnZQIvqqXk3hVH72byWG2tRHtzaO9AzzhstPwviD4nV9mPSKB9rpLMB8ikEEZ4g7/vqNLX0vuUY
pl6GakXpdmVT1q4CE8iPIt2I/SUBaCJbWn9QYdj/OSs4dSVNr1Zorw8n5ISqAMFIeKGB9YhEVXgl
/hlPylKaf+MSXn8t0SnHO0oqrjl9N3/Imv45mlCNvL+N938JldVVzW2HMhY7U87JVUio88xovXnS
kycjlRK2tJk7QRdG/UurtPp5roz5HcrN8nPc4imPi07/dp4rIA3ZYTvQf0bzaDMrWAObS1lR622z
+EeO5gxZW9q5iK6qlzGVmj/YekRd3Pxc+7c44SjvgKAYJiGlki4fDavJ3sVAFQ7O7s5FoRH5K7g6
rGJ52wI24hvmHKGbHgA+G0+d9n+cnceSnMq2hp+ICLyZQpmuarXU8mZCyGzhEpv4p78fuhM1RRSh
M+nB3hHKAjJXLvMb9+ck4/ZEqlzt3C8bsRDGP0GCY7Twtpej9neq0Ifu6BQqZPymrL6bcZmOl9yV
4rUKe6HyZZwXYF5qTC86d7SV8/2dtLU6jV/kXdFqArC+SlSi2a2koF1xVei9MgAGbpPWsjxpzRg/
ZLVpnxt8B446gWznO269YdqQzPQJxNytyy/767m7KNKmSeS0utVsOqaO4h5iJ8zOdKrKnTiyMX8G
PAA8Aio+IXG9Q1FyIQrLIbpms2yvqto22IjkeZDLaPzgoOHvF9ilnZ0Yr0ifIeu/swQpwJdLgBuH
wLwe9WMbMWDezSee+uwIQ2U+ze0Mz6aVyYEvu/NiN250IiY/E+oBbd41GgTP8xINxia8FKmHGpNi
9a9cJ56CRm2mQ8bc9hgPavTh/j7aYAwuDEg0nUEPUFaum5WSzLuMBDeCimvIeJwjh6mwPdt5fpzr
EoeXHrQY6tVGVmrwhgf7XWq1MRR8yw77YHQq7bOmRdgWuO7wWx1iUR/0DCuGoKlz5VVWhZGAZ60j
UNvgfuWc+3mM3iba2Jq4CbXVY1hms+ojyxGlp7aR5RezKbXpTC2VCZ8hfPudcVEdnxh2NZ+wqE1M
PjqKqYdJeIn7UFj2lBxyLSqfC+iB3aFDGlL8pD1OcYeWw3yc286MHsa6jLTPut5OH/CflXtIiY3j
iGIs1BTGu7zM9dQ1QzIRgmMSXy0R1uccp4ZT36GDJ5Qq/S+tGMhMYRFDxknUh/sfcGPXQEeggYNi
HZnnemwYh1rdFANDLr2Kyyu+krA3x7h7S9cDfYw+ahBEzfaw8xsHk/wdHj22IqCd17l1LbDM6TzY
kXkXVUdvFuohQy77c60bApUeUZ3HqOgD6YA/68ey+3r/mTeyGLoFi2khMKYFPPEyBJVOn2bQQknQ
ECK/yMRJTqqYmx0lkK1V6LQA4iOPwalhFeCrHI8sb8qWEVtfRj4+vv2hFMW4017cXoZxxNKOgHG6
TsnkzPUQg160hrnI/XyK8u9FXO45W2wUKGgbEbAJaH8yzJfvLFp0atj52D3GnvVUufgRJdLQfYlg
wqEc5r159uZjkcyiHwNph03ycj1jwCnKK0iii1aprqnbivej6PdmLdureMxBPe5i/rxcBWF/q4u4
6un3ofJ/iCbVCqJMJPq/pxX4HQPr5L4jC1+jN5wUGjtIJMSLBrON/F4rqbdKR0JbHhRA7v++v1mJ
bhG0KhVwysuniktNT/MazJwosD9rKhDZcbMrNLgVs2DZwAImLQOVslrFbruuqkEgXc3IUF5znJxD
irjbq9nNJMqWo3MgohSBpo3/LrL9x5oK3o2OEsdNC2lWPLhiGbBRbWaAOZUqtnSz0r2FNfjl/pvc
SFaYkC+oYDgZjDJXu3CIXWNs8jy5RnbVfy2toubJEvlhBCi989G2DtiitA8VmKHSjbN56vWGm7R4
OuP/yRyi8a6tLkRgF/OnNm4/33+uzcX4ZvSDl22/zhUg3LuKkZmYfXdR++RZSeznneqeKty5jyPv
YmdWtnHOlsdCXIAWPk3u1V5JZlMXg1EiUZOn04lEYrrMcEkP959q42uxCvksuRt0u3VqmbRiGCdt
xIxbT+Y3o8QNx2Ya+KqTwx6Kc2Pz22BsyCw5YbfJlq3iHYQBSnxl0OKZ11TNRHqw5655KF3Fs/AW
tNNzwyb95NWzvRPyt54T6CikDWZK1KWr+6swSnxj8Bm6joNoskM45Nr7MB3S6qDG+nS6/1K3ak7w
BCBTmHLS1FyfAUVEYWHXdnEVaBgetckID5k6Cj91WuXUO3r4kGjeBwpFPJCtwoOUrMUHt8t2juLG
ll3c2PB/4PphVLj8/7/qBrTm67BJ+/wq9DK6FCjhBCNY9ZOVeyRpfbqXo2x84YVEuAS4BWO0fmxd
LRWzTpziOhij2iAtksRf1FHR5cHRwonMJbHfyCxODhOExF/33/nGcQHkB3QErArjtfV1UbsDl3lo
5leZA/HjA4fWc6Q67Z6G0kbyBziNvA/gP8Ylaw67ns+tpcDSvIqhj1Am7qHGch8fCwnIr0bSO5CN
zB/+h4ej4wjmB6HTm8I3Siv00BqtuJqhKh9zs8kvzZDWO+X11qNRk8CCpQ0H3mf5vH9tF3CoZpUp
U3FlMmT9lP2sP4Sak331qtKATRMh5YT2cLaHWd/6cstImcaIBfh4rYsLTAX4YhgXdMWz7pg1ToLo
pj7swMU2AgCTHmgGTISQcFj3x0Ia31CPRHlVjapUfWA8xtcmlWWPLWW0a2q2cRJoSHPy6E1rGK+s
gnfdkqH1SshJCG2ve3CdQT4xbem/SE+Li4NjAJ0M8NntNPCX01ha5/sbZgsAzA+ACMXokoJhXaOY
oZaxa1ymOPMIOWXuzEz1wYk132XspRjx1VY1P/SEjdh3sij/ZeBa/2mO5fijbnU3pbfcRpqvwLUO
d27tjS/Bjc0R0gB5bUCu8I9HQ9Dmp0VoqaqRO50cQ5gPVD7qzmvYCICkIEzA/0SlG0KYAoTfpgcm
yOXq6mDNZf8Kc8QOa7TFeh3K9U4Q2nztRFqCENCPW0dyxRIR7GKQH50Xtq9lalvP5P61e8JtdXJP
yagqM/6BY6YeJJLP9tUQdvMetVVU3J1OSdXLnGfGAxh85Czvb4mt1061s7QDoaVhsP3ydCtVPJTa
yI4oUyv/qSQT3HYFiY9wsMx/h3nzxpcLYLERvGn+KrorRvIN9AmM5LcVmt4rt+n6k0Hz4eO/PxSz
LWgotCAX66qXDzXCGAoT3RLXbMrKw6QmCdUVAnO5Pjk79cifEnc1iWFSvoBNKcJvU2hcNq0pTur8
2oow/TYUzfy2HcQc+kPmZRdt8MyzTQfG9s00R3vHLa3j0NK++efj4xFYGLG5FMi3WJVUKxQvLY38
WhvaYAYwC7vsANZtAbVNerMnE3q7bTya9WQQS7m3kP1evuEy63pXjUGXO0vYLLNJfJps+ztCr8Y/
X3KsxISSfBQi7E1zvOdWL0LE5686Dlq+pYbzpS7FHv7m9pJjFXSYULXEIfcmMNImH4zeTRhMoL/7
kX2iPpDEZT8N8HaOr8Z2d+xVNOZ3vtptJAIOhqsTgQ9c303PKOPOTut0RJRwtsV7lIB1GM2lfG1P
Zh2deyPR9NP9o3F7rbIixSw9eXgBN3Blp2wo0CwzuQ5JhNP20OYHpXK0nQi79TrZFbAsFhzETdpl
lAQ7ybj+KmsRPTRlqR2nvHNfJ3irnSgF2veLnOe/H0XG9gjl/in8+LPKVOKEQkWbqWaTtND9LOTo
zV4XBzQKp/cNyra/B6alF61rxAkRwsiv4IwXO5906wUT5QAiLdMcksKXJ6NyzYF3wjCHTnp+DmMv
fCR52WuD3Pb9GBrCi6RTZYNQXodt8B2ThvVDeq0UZerOU2J6DwqX94dIR8vvpLe9qsJ/j8U7ALhJ
FzBJbZ7/fSeBMKTTqrOTiDsvHxTZvqjN9RjuQNhHF8NQtMOAWO5O72/rhHA0wWzSv7LIj16u0vGS
uxaDmqvuRnMw5WP3nDU6euhR9CMVgF3uP9RWXCOY2/SwAA7fIOQKVFxw5oE+oGoEN6UxDFxpYvfS
Iju2s1G2zggujtqCkFvKsdVG6XPdYPs5QLtjUR06zwJijhYpDBPHjheV5TZ6mIup+3T/CTdI2nRF
IO8uHGWu/XXN201KNaglBXdk1WMYuABtgnEM1VcRkNffVi6bNoAzr52tKJs8n1rRDI/1PLtv8NxS
GO8Ukfvz/m/aOjPLx10YuGTF64o0RwHRbaY+vsohMX5kkVs8m/3/YOi6XNN0oYBYAqFe14KKq8DU
aBgNuFYbXp0BGRZP76cnu1H3JPP/DMReZgV8WCTwCICMq27wnNTCSE55BPY0SwRmrqg5vKrzIZ/8
2aglGI0swiYtcpD1OqVcoR9wE8yjH01UxrBHdPm5t6vujdq2eXNo7bo3zq7DlqdF1862P8elqflI
OBrMYEZQsSe39awjjjmVPCudWh0r6ZqCdkKdfGkNb5gCQ/bMAbRxBr3laUnpBDN4XcMfNUX2O9F/
43Mukl30S1GiuhVKRXSaXE8BQTGW3getE/aTQJh9pyzdOKkswh7G54NYuI6AkSH0NmuN5Aq5qD3g
F85MQJ/rR6sf1J07cyMGAc4FE7J8ytuqSY+zaqoXzIs5qBqa8vPwZmj1+MmZZ/17oY79TmTYXG+Z
dbJPN4S8eqdAMt/hjlYEIolJYn9Bh1M89HQv36Dg6+7cm1ufC10O6kJqqVuWhFJ5PeoYMTp1jdox
n9PGIwz1dmeVre/F86BFTKfttsldR7MmS5iX13ES6aPW2dWhVHQtgBpW7RT1S+RcHb5FMpwEYJEO
54Z6eWeU6DHiQgLAIW6s6WeG1mTQMb9/GDvRBZXipq8cnKKe23TXtGrjIVFNpJ5apvK08/WXK2ut
xnDRQJzMow1kndD1zF4nedp8FanSfrsfNDd2CSAl+ggwvnila5UhuzEmpJUXOoE6JSdsHMo26Exm
xkUmlcZvClPfKeA2NgrGvFRVzF0g2K0DaGYYczEmVX6dY6UM7L4wzovnzPH+c229Q+gEtCeWzvON
Q5GtWHAS5yS/NtKkwx3FyRWjXjsAlLYn1bG1FDkUMG7yC3rlq42C7lXnYTSaX9Hhmr/jKBiFAQM5
+0sCR+/X/cfauO4RhAF0YzEt5cJfrdUTnM3UwjC11AfxpI3D1ARhLvX3SagnhT/qWolaail2YvH2
sjTRsIrTmPEs3/Sv7l23sJOrCRxt445F53eElcrvY2Ed49FUrKBBtew6qYO3Z7e39W6ZwoD6BEdO
lrp63olT8v80omHs7EOCv+CHwsD5NB9V/d39V7u11NJ0pa++sBHXmZSSWfqY5Q5XQVtYKM4gMO87
lSmO+WAAd7i/2FZw4b4BhQv25lZ1YsAiecpt/DjUwbI/SzFq6Nsa0rnYorEu6VwZDxrsoae0SM09
UvDWg9Jihp7FSzUd3Xj5MU2Qs5PZklVYLrSXsjbno1on9SlJ3GjnrG9Fl7+XWu0b0Q0iqkaNqbGb
p6cideVp4Pb4PRsJnkN1HP77qBUENK6Cf5p/C7ni5bMZiqyrpMCFoNOG34nZh6+ETPbAWtwz/DOr
u2G56NgutIboxa0iNEIoCWMGQFNhFVvmh5zyZi592PIKvNxOV09iTqTjh6GetQFiOlYX9J2nXaM6
FCnWK0WRB47WKdPZrl27CqbIUt/icmN8dmQeOT7MmrTBTyAfrYNqCmk/T3PW/M6gKKW+6zbehyiz
iuLBs5GbOBturUVHGRel9BUEuq9C03B19/IsVIO4GIfftlq4OLCUrvpFswtPP0SgJN/2/RC+y3p7
lsch14vqYOsjAu5eGvWvlNGT7an2UuOLWyhjfzCzLqqDQhhzfhCMabyDtOq+8zHRVRSMRuf59agb
lX2phg6s+6AAuQ88aK4/LUlh+S6k00bMCO1MO+tVI6E/TjN92h7JuWBKykwEbag4oz9ZLSP5Gdgi
nohTXsjXEI5wGq6FKyqyi3L8kSM4iMI1vSWQKUU0fhqjMftIlHLmN9JzmEv5YP2F9QuxyREpCKnF
X2VaJ8Mlr0zvnPdwRi6KPsjoSDavpYGRqa44hqrI7KOaRyYuEmakG8S1xFCC0kiT1zN4AXHA60n+
R/QY7UddjIl+jBSlARc1pEX/MZ0ocg6za+bF81zW8n2V1vYT8npR7s/2MDbPk13FlS8ae/7iWpn3
c7Dn6eSNeFj5XYLQz4Oi2Y1zLtQ6R+Fw6PvXXVbo2dMgh37w4Z9G7oG6ciC9z60sOsx5D3c08wZz
flDxxov8SOXWOyLT74iDNnVmE1SDjbNhRW9KPmRqr+V+JKraPDStlzwW0yA7jL8z7wsaZIMbtGNh
faw9Sxa+A1jHfdKVYbhalTYIlIXh/AYqF8340MflVCP74OZmgr2JzDW/9WBOQfSphvYgwEfVFy2L
bby3uCxq3+2j9ldtIvPnh0Kxa+zqmDgHEhd59bFqZ+tTp4QxADArLQLRFYgq2hkzan8C5RY99xST
0s9du1Y+FWOj20EEvfqqVHJ+b6SI3D8X2OzOPjlb2rMpvam/jEndfOwnabW+WbXG56rWZ+2E0Kpd
/saSUs8DHTONvQbSTWxYwEU4DgHGZTxwMwzCtW4ycezLr3HYFAG2wrxKOQ/GQVTe9z5yjKPrjiII
w2KPQ3ATbVmZyxKA5YKiQqnuZfArtSQeorrLuYnD8agYRX4UVdWfrcyZX+mJNe2VGDc3ybIgSc/C
YOPiXM9kUd+swzpmwQJjz2s5qSPAwuodqGzx73UaKDwUUGiJ8XeNzh3TUc5iqFGLrr3y7RiPE76M
4UCx1mSn+1fzzUMx0yLd4GJmlOHeoHXSvigiT4X+Fw6wNPMimiElVNZJV8I9c6rlNlpfI+Rw7BF0
a26ZCUk8A3F0C6a89VD/Wjy6fmod87F/f6BFEZd7cVEKWvcSowRFNyD81ExGz2Ft5jH1AtdNre+L
aOz875kNQpDgAUht6KOub2CzrYzJKyibMvj5r7zEGM49Y+HxbBsjyWrtJePF7AvtWKrauHf2tr4d
ftc0w5gxAz1ZnYCiBnJHYyi9WhLDyLw1G9XXWfdSKG377xq4QGdAA6DGC2DtBkRT2InaxjPdU12D
6Z/pBCa3Hc8SC5Kdd7qRftNqYqQAOIBSZt1sq7IxgkQMt8vqcuMZbH/4was992dOu+99LbVfzVhN
O2vevMqF04WqHDk39dON+YLM3MGpISXh0DUlgVzgu1WipMdJsX7c3583XWiiCALwdLk4eKy1yvFH
JoWqNTj51Za6+OqOXv42MlobGKOXtl8qJH/PXSZLLvNp/AQFIK2O93/AHzjvi3O4hGzyDzYsZsA3
xaJuK3aJzi0ogVSkw2HpQj9OjSd/zGbh/mfHJkmAmruZ7udNUzxldhO7T5NZGcqhjRVXnMJRJF/V
sFCZgw90C+7/vj9wrPXvg0VLYcIgkpbgcuX8VX7hejOB0HWYROpz2Pv6EIHYHvXBig6m0Tbci2Ht
lj4Zy8KqrIsaSdspbb7pWVq+VTFx+qBbiTkd5glG/EPfIZbtF4kl4wfDq52PuZT2gBFElX0DLiC+
Cj0EuzSNxPZjr5fafBxqY/5ZjApin1UfAm5AcFUTWOc1jf6J3d+1firnsX/bxHTqjo6EVMqUDYa9
T9pj01QDpfe1jiJr9CkHnCTAYTT1fPZt3/pRifvLawJY9r5BBir0tckdPu+8w3Wo5RPDG6RnjQIe
/Ej95Sssitge4wJZ+4RnPdpz2H60EiX7V1zdsgpdMMaZMHBuQoLqpLhfqSK/qqLViXiJ8tTk9Z6q
5S0EjGWYTxHJKEJup0NJmgpbgCm9zk6YnIUIhyP5jnoYk7Tj+2thEAvdfBMnbYLLnDV/ixvHeDMw
tz7cf6s3gWn5IYwByfwgEcKCevlW7SFU6WQx908yczpiRkTYVySzadUYD5mrsCcJkzu5wFaCxXIc
BRP/0RtqHWmGNy/AE3ogUfFfZOX9JVUi1/GpL51TaJbmN/hh6VOIKPce4W4jKsLKphNB8xFp1vVJ
ZGtVHLKquNrdNDw2qujBm4VYo/Xenvzv5lKIHNNSZbUbdZtUqSj3FugSYtQuDU4lgqmCWMCYze5O
yrPxGV2VASuqrDTl6Pe//IxUEZExoddznaRXniczq65V5thHjVFDUNVx+ag6YbGz6Mbz0VBCHQbc
JBOkdVrSGLVNZj7nV6S2228GjpTnpOnazk/02dlD1mnLTlyFUPplSAXRDt8wvaRxRgXRs2kayka/
6S3tYjdN7pdSIE6YTKoPXD89Nlnn/h4YFR6qBMxdZqvyIYVEc1aK2brQBWsXtcrZD2t1T81o4xpk
3Es3CKEmFazhKndZlIO0cSSZTiwH+BQCjznBEpG6E9YO5QfMgOSXGfzwaczQiEJtQ0wP90/z5jta
xqQc2WXitIqRtQvcpaHUvs56Zj+qnfWMQQXKnEMOUwqHk50MY2s55jo0gxlb3kobVnZdzEyc8mvl
aspHt5QID1g5yqNVL46zM7XjzoK3KBvakNBbMJsEo3Q7tJR9VXgib8Gshnb1GhxRdMzbKkZ3ycrS
r3gTDSdRt5UTGIU3fQjbtL/AdSp3rvOtjU/LHYo+Kc+tP6g+KqLJTUA2uS2Txxz2E7q9fe23Sp7s
xOfNV4xzFkkVeT/gsZcHOxfqXLvZkF9dYbdHJ0q8M3op4sGrIuexnRvn6/0dtPVo9PZNgHEgUnjG
l+vp8VgNg93Bh41i+Y2VrDlAedn8aPV9Y+58zq2HY/tw6Jg4obe6OjAdZtMRFlYZWku4a2daNp+1
Wq/PJcIkQeeM8f/wcKTEOGLS0mTXLg//VxYmtCJzwhmnhIqTcp7D4l3vjeMxwRL107+/xr9XWp78
r5VAlWjRTDp0bRkyH4CFZfS96LvhH7vXMN36YqS+WCMthEhrfeZ1iQuMp1EcTrIq/RIc35OQLa5S
sN8+/g9PtWBG6YbCb1snCxO8V8x4QUelatFeE4fDfihd4tuADZuyU/QuO20d7+nCGEwN/uidrV5h
RqtMpUuUXrs46oLBNabHuHLnnVRk6+0twpqk5tZGCThIOzFb4LDoVM/Gx3SOs+PYWvOpmuVePbb1
QHR36LXQVlpmgy/3RC88ir+aQZ2MBKpEsVNfAe/sIdg2cis2Askr1wDT7vUQBANuOx1r3MYgbKKL
qsrYN91JXqzejo+xS3s2qXt5JiHcC1Vbr5IMHQoHOMBbPnluC1AFXGrIcqUJfA11eqBkzAIxZuXp
/kbcfJXccKBEGNjeUBekPWIyFdviSnoN23lq0dTsnT1w4+ZtQzYF44vqkvng6jpFXzsepbOUHKHX
HVOZzjRK1fj9ZMzpieSSSQD6SO3RyGbK6qGTGBY75Q435RY1zJ23sFKgL3Dx3WSsYYeeJ8WPwEu8
1aNjqof2SC89NU99ihQBoBI3hxWsQLT3y8JrunNZ5igaZxmOrbQa89wHStBdyLn32l9bm42Ywy+j
e3IL1m76KC1CnSFAAVz6cbBrhhi2ozznSfljCEf1u4dY27eekcPOzbG1AQgNFA/Uabf0Xj10bcXw
KnEd1d5+ctoh+YxUyZ401VZWzS0PeAe+GkYeq++PGYVeZFWeX53EiX7m3Rh98ZR28rURkjsQotH3
xmzP3X3rGPFIiybPAghdB9nWxELHbZFzsnJLfcq1Ka/80HNa0weSpf+4f5C2PuCiAIcziEtzao2Q
thvpzmrOYvwYKLVGMlRn9CJC8uMmNs9oAsWvx1odDrSS5E6pvQTwVYBfsMrUl5DcaXcvytV/3ZFx
JSJEOYmHDJTMd7Wm/MpG4f3GiiumBu76ZmeUubFnXqy3+ppNHOq9t4zAW6H1wi/0dvrhzXp6uP9K
b5ZBqHlhGgH8XLRN1laCRaJmlgLY5NIY3hQMui2ezaKtdtSGbl7en1UY5C8lHwDFZRf99fLaLHNk
YmNCPVUJn8dSvPjdGHFzB+VUNvopatPqw/0H21iS24s2NCeBZM1Zyp+/loxoUkyZbMOLkdluc2iU
yj7LvJ+8oyMS7z1cS+fj/RVvjgK7f9mby+5YKMWrHSK1sItKGYWXpuueayNHUdmwMn8USKzeX+mP
oN2LzUiI57bk2uL2opA2Xj6cleGylEytchmQBnkyY0848PFQQgiSahx/4Icwa77UU11nElXk0yVD
JuvHUDtpcVAQ//tuMB6lAjBq778QNmbpm4qtPVnZYD2DdxgHX+IGrgWzplL6KbmiylPTK4V1nfQq
YvIsQYX8p0kMXQM9gnXpq2EVeQ+VNTbvugF7bl+nn1ed20yvaHzJyKYvrmNZmtaTgatoX/cUm1wW
P2wmjcaRIsX80Guzwryg8opnJVWMi4cz5OzbrWJ672Bjqo8FeYB2MHvTLp90NOPatyAWAU0jEoTb
CU6livB7s57f0oevlcAtPISHm7xQmockK6qC/1JDTlT0xlTpFEXZ2WOuKd4ismXQ5iwZEB8aF1+K
QDUqB1E/RutdQPeye1OrLdV7UTrOqzoW6sdO2up7SE92gz+60j8loq6YItMht4N5BOyAoJ773jBi
G6H8sHdeG2kVf3JBk7l+OY9OeADNWJunGLxESy8gHecD+nBjTcu3V8eDl5VoL7S8l96fo6nBlawI
Y/dAHuHGrBOK7mC0fYpihTKqxAcg5Jaf0U6NkFqOFBUmVFV8xbs4ziBxDOmn+1vw5rIhe6cVtiAf
lop6jdDpm9ZyC66iizrF0bFV9OSLgO96UvM+5GdY42lKDLETrG5TnGXVRaYQTiUqzPZq38etkk2W
1diXCWEdx2/M2tQOtVlOlh/VPcMXm87uf6IxIEX5uL/zSXQEkMSjm6aZ3HkFt+f95Y9ZQutfEYaa
g4+jOBZjZ9xDi7B1j6Vdw59W3XDnwTfe9kJCRd8a3hhsjyXY/bWUY+ccrEE3L7hwxEFCe/7aWWWc
+2k2e6eZg/LUGsMe8W7jAQ3wiKjJAEdcZqEvVxUtuVyX98alJ2yeQ1utD3MWl0E/RF/u76aNlchX
wN0uQGdS/eXi/+v5EqYvSZL22gXMhzjUKIy9a9VYfaw7K95ZavnRL0Kn80cNaBlscO9xP7xcSgxK
UvV65F0qXXk381qv2iA/eDLxsIYwor1LYWs58DpsBrYsNLLVpaAV5uLLknqXNAptbBtbkwaFogVe
GhqBmc97bmY3b5LHw277TzUPJMBbXXtD3cRWiCnLRQud/GPYtyEmLUqpfamKGeuy+59t+cfW7xLA
I/3phZYJdeTluzQ74KK4gLgXK0uS8KHQQ9PCZFbPj7Vuyy6Yp3pE7SL36ogoGYs3spuLnTxp6wUz
OlxI+H+Uo1e/gYzIjJjwOBdXatNTNJmOOPdS0+sjVLoCpIc+7mQW2tY7/lPrkw2ya43VOzaJ3nmG
BPElzlxbPtSaFBheGzIcDzP8l/6QJ7GLgWRi6T4MzcIAfd2Hv2Qx6JcWwyPrMXaz6GMFfEL6ViXR
y8gG0f4zp4et8KdZAPAOawljdXwVd+b6URrvUjtx8UEvR/GfA/rpeH8PbL0MshFEzJYKgOT85R7w
9NrAoDDzLg292284qti+E04KU7Yh3mNILhF1vd8YSTLkJxNfxPherlXCCQhnNDQubR+PRzuKu8ek
SvSdYLv1RMCFmd0RbBkZrD4v2V2e47LDrkY1P8g6pJ/zcl7KmnL4Hw4QzoML24JqBibryweyB9R7
BLqDF6mhE+Y7Vm98qbi333ZdHn4WThXHQehEDalrOBqJb6elu9fo2TpAjPmZqCHNwchy9VI1MZii
TSf3MuG5EwUQeWvHx+wWgyVhFYp6QW9h77k3PiQifpzaBdtLKF6tOYlCIzXX7YuWSFzkirx+wFEo
vtzfmn+mY6v9AuaUPIXgRCP1BnnaaC405Mi9RFMaVfJQznJojuQX6fu89er2mCKN5R40Wcv24BZ2
XB1ngGfNM92NKbzMiVXWgQQnY31rYmk+d2EGv4cRUxQFaP2202sPRbP4dejE5Ze2tFrlEXxGmwWT
50S/elTYly57MZ+iOfZkoFqRfjYBHWoBMDuQlYXUDAGAsQw/tYWT/kI1I3sPM8NwARtak/ugm52w
MPWq+2+qM0nVH81h+Dm0ZrnXotjY9AujE9AHmRXYj/WmH3rXyYbSuzhu05yBEMpT0RvKqWyzvUHc
TTIDeW8RKqVvj7wrvKaXm74QU9zYiu5dJnLtoOFU+9KM0wMDqPls6TklkzqFO2HqFnOxrEonE5cZ
yLc0kl6uWlb0RiytJWi3g3KiN1xQDsACfV/C40WEEeoq/ON+fhr72nozyyx/UvJMedPaWXqxKcVn
v6W1981DGT7eqec2jgPtXCZETE0WPf1VGODisua0QrpPBxjyM1Ss+e0UjfXp/nHYfO+UEzp4UQri
dfK8wL3bpHa9iwLl6JLS5yiDUMRm88oJa6NjqC3Ln3WaaXtD7OWDro4hqchyQVAQLK2pl6++0UVT
Id0SXvq4z/zea73DPHoh+tRpcRzSUr22tFKOrRaN70QR71mabS1Pk4Pkkg0Osmi132YZTehHKB7J
pdVd0OdIAiUVSLU2XXUFCS9eNV7eHWU36KdKWPoOr2drebqOaIIvRD5Y4S+ffqLDLWC0kQECpP6E
obHxxjJKlVfvaH6iyeJQa0L6FJADeojqnqLp7SSajQ9oAwHMPxYU64SX553csBDhBdWMJRkcZfGc
uiLVDm0368/jrCsFFWJT/5fOQ8zGy5yvtRWbj2naDtpZMWZjfEDtKP4WhiZJSmEm0fM41oiU3t+f
WyEILAsNNiT8OQmr7zQ1mYPEG6lrkTT1t1FPndx304k6fDCiYeeS3zhyzOUBQYICW2rY1ZFzonFU
mogyQB+qKLCc1vptj+qe0uDG3Ur9BKnKgLfOXbc88l91TRFjMaUoJRdQNtsP3phrH2n/tyc1NBU1
aLEwu/8Kt57KIGOBLQ8+5ib7zwBnVUMTe5chK8Kz1GSSHp28a/Lz/XVu6biQQ+n50oddZAfcPx5G
fz3YrE+WEWIPf0H5GFKF0CbbpQfRGd8Ut1XK91449T+kbuYosthW+10Xian4iMnX+dEpEhT9nCr5
Z3jw6ketWqYJEnT6WNbuRXTNdJoRjHqrJyI61nSIdxK3207EshazPm4yMLskFy+/bG0UMAMq1b2M
ZtidhzhRfTgFve+UXvWQE22CTJcGjAwzCdp4pEnVFSLb2cQbJ4bARr9/cefh2lhtL+D+cwYinQyf
6/bJhIR2GJoyRHFS7EF2tpYCNkmr0UQ58ybNL7q5maycnVUiYPhbtn13DOXYfnLs8sP9vbWxh9m4
GMcC7l8i9ioMaBadNKRXyYktaR7zMCrfwYB2duZUGyeTNSjJGbRstIdn1yomqyHrnWMU9pBzSx8G
LxqeE151BMOhs3dmFxvXANUEYY2ZI5iQP0K6f52YNs1bJ4IWcyllD9LEGerkG4iQdPwSa7nn+Gbp
xd/nRnTvRtFxRfWeoCd5/9Vu7VrgXZDWIV7qwJJWUU9LpSPrYnAuQ2wM3yKrCs9NU1kStoRRpH5I
CRD7jWcUM4zCpnk0C2O+Tq6CNsv9X7I0dFYpwUJ1hXWKDA2AvtUPmeYQzD0EmosX0/78P87Oqzdu
bE3Xf2Vj33Mf5jCYPRckq0pUlixbtm8IyYFxMS7GX38euvvMWCVBdTxooAFDUq0iV/rCGxIENnzN
mrCR1tIlFE0p75ZhVQKrj+sT1/FrMCM5zgYXB+JGHEgF6OXOBetUOtAW7Mh1Gpqw5tyb+xZzedfX
R90YL+vYxB3HUNrsrPaM+CGVTvyAIeF6TX8pPrWF3wjKwJLQo9gOEYAzR6s9JsVKAVRakS7A1aYx
8+NPMk9DO0MRQ2u6ZueKbn16//W/scegbTj0ooFgkF8eRWQc6LORIu8TicH+2q5tdeEU5R8b5G4v
2tE2bBnwFeLaly+atLJURc+jSXB2m0d5q/ooQyzPK7iSdvf+E71xPnmQKDBfB29LInt0Hsd5spZV
vlCPRrAoqrzeOG+A54deP5l/Hq1TgaaFjLjH1u85eq5OFXZc2rMVUcWxA0s0co9ubHFih7y5Tgla
VTIWXiOmlS9f36wKY4qX3IpWc26LnatW4PMWUeb3cashsdWuWn45YNVbBIDN02s8xQobYYUJ1dBK
FVN+4vB46w1vsJ2tVEAf9Hg6vc0up1wKVqpepxcjhaXan9IxKUJ1dM1TGq9vrVDgGaBCNnbsq9Ii
tUpzXt3ejjCaMWGJxU0wwkw8kRK9+UwbFBXvI+KQ491nzpo7wmK0IzQhKr8wrCkoTGyxtMT5Y9Y2
uwFFQO4zSOigmI+mcyDgsZqKoVyDjkzpTXPk5bMXxkmnnZipt94dS5MTFOzpZuj0cuWkWaesDRyY
CPtRcT4y3q5r5+bEu3vjMqERvqGr6A9sZIqjfeBRKnE9wG+Rmgnvu5wXMw7iVcoJ8uEC9QaR4/47
MZK98yDcl76NHHARGuZEUev9zf/6Mt+c9UyQrFtl8FUTu08aEK6ZZkUOOu1XY1GMDYeonYx+Uzni
Ul+kfip/eGtIikr4LpFXEQMfPbzdL06WECJGYC6SMzwb8i6g7znvk3oWMJ+GU9Xc10uV8gAqFEwq
gr2k8S8nlSL6KFAIdiJFG8YwF12yp56EfEr35za5m64eBQm0XlHWAED3cij0TrHoKiw7gjcp9rVQ
ywuA99ySfa6eSFi21/QyDtiG2hSSuAKpjR8d20RgNJpBx0ZG0zk7aITjfpHjk5bN6PvnDiXR1I0D
YbZoXS65fgqN+NYaBq8EPhBAEN374zhEzQ0lnY3aiWbL68BAJN0Hdcy0C3WMe9Cd2nRYEZMckOWq
9Mw3qnS6XqvqFFbhrbnlrKMaBr/7dZoIMKrJLTNxIvyIxV5v8yUwjaU8Q8e7Ct/fKm/UwTY0H7PL
3cKC+tXc+C0OXevJdbKZ0mvaw8oPetr/38o8XUhaXOWhBMFwACjpoTw229E8V5nmD2CpLhHph4Dg
Gu1hyMb83sFC+uf7Xw0pgNerYaN+sZ22DhZ588uFZ+aYeiNlZURxkXjjE+FXY95NVqkpgaEYTrs3
Vxt5UyemTXy5komgP78oy+LHzZBqe3wLOpD8ldWq/X1WzG5u3zWNUvXNpVWYVnFLxN9nu1bw8f7Y
zXUG1Kxof2r17NY/lgq7tH2rCSO7lGqV65etR3f3wcrICPzBmif3XK/HRMEqHrOLL2np9VVg92ZW
IHzsLfmOCliSP2EN107haCyDcVAcQ2hn0tWkEXiIu5hB2k1D/NMpU1uAOJizecRoy0nyq36cOjR4
49GaQ1jrFteRWQ9PpZ3mxV5OtifDVJi9FiRIjSxB5Q5ChsS39CQA/aXLTZrrI4V7xetLv0eg73xY
sin2s7VyQVHacdX79mzot25W00Hp+hZ+X1EsGqxkI+uJPZtWcc8aex6fO6se7QClpSEN1RZutN9l
SM9g+dYO50UG4ecsgZGg7yYN4CkIUbjen4rBELodOhTHnad16rRkX5m9E+8aY1SW3eyi0pn7YO/X
8hF4httcznmmVRdTbi31vkN8Un+eaoQ2gn427TGoZt2sd1mFc5dfd9nU3allo5RBua7L1661KjOM
i7j8IFEZUp41Q9TXSV0YajjUTmVNUQ/TvpH+YCeqeVUu7aAGrWnMl2OncT20o7SenUG34lvN7ql2
i6ppHy27HYtQr63C8jWZ6rYvGkVXwevH+hzqTaWOB1SNadstXp98lCXhLdCseb4Ure5NB8RPNXFv
1bF4osfhtLDzpiL1RzXVPi+xrvQ3sBtn+CBaJQ3cTSrjGqTrOgUGNrffB8tOmk9pUpbLgYLzdCnd
pha3K3dCukP4UM/9fCygpUvLns+FUMZ4P6ED+8nhuvcgBinTvRZb1oWqFsonb+G/wFyXhUs4c0Qw
LGn8pSavs3y1i3EXQdFzVXKEtSrH2/QA0jXwhrJ+EjRzkwDfcOO2o8oxXthCRSJBXXhG3xCDAUnH
aNfETzlgPjpTJZ9k7w46ChA5rQsVwM5wUcSdMA6FkhnDWQYF8Aea7c0UVrIqnvGaLFq/8KzO8Bvy
UXxx7OwpQ4jhq3A0xfJttXQLVvrkfcz6FAKNTVkaqdtxmO+URiEYzPMm630wyqvwh9bO4Nmndert
FRoyoaeQh4dzHNNkTUdHI8nLRBXJnFLwWWGIJuZLmtkVgNT4u5xcrQ01rZk/DsmCexeKH+6tHSsY
MIV2NxvO3azFwgyMLB6sPe31pAB5ggA56dmgqY9G32bclaWd1BedNymxEnS2dJbQGG0EClDsAGpV
NZI11ZkOCfaEbHEcJgP+c9vhaij30LyEc0HBTX4Ukkbfk4vrN3DdfojTK63LNfvTnC/FGdGqAJZU
p73MANXOk7yYi8SIbxw9y7qr3GqcOkgy6V1gsixz1CK85arx1Pl5zFeKYLB98zHItda8a9JCqrer
4zUeZ2GyrhylpflNowdSBPHQevO54fbmeKAT2V/OVAJsv1QrEDU1TLXCz0ZHlbdZPiMzGI9tGwJO
1FI/NrQR6FmXV49T1mb1fjKHFUp2QnHudsB06lrB8zM+G+OmGHcDJaWERScWlH3MrL5v6kp7SMqF
Nwbtqf3Qt0U9fdLSIS53GHnqN+sgcycUtaJ+tRE9ujGUHKyp0feqFrVTDZ1roC61+Fbhro7vSunc
OrikYfMCMmC41Jo1Te6saZGf1w7JkMBI3O6qw8i4RYyqziIj7go3UO25zVETGdslsA083cLKYiM9
Gih2YJqL8IV9Ua9aBtI0mbP6MVV6qR1MLe8+pMNSOXvm1vWuue2XIbBTe7xBJCmZA0CB03TVLA5Y
tF4XjgyNrFsLP2FzuH6ZLb3wzVZNy80pcGz3ZaHbyb6piKe54zaqqwEN846IRKv3ltC7PMiSEfjX
WOjWt8GcpeZXg45GNAApzaeSx+JF+Ic4ainre2Swxme80bMfjtNB7Bag431rqvLvWd9N31U4eHnY
jEnv+NOSrRjHD4v5gVJ5boac2+rgK6y/R27kXoT4xS5fPK2NP4z23F/Uc7X8nF17pm1cLsPHkcSb
cwKhP+ln2ME9TiCv0V8plbXblwLLYcfomy9NrGUfKCbje5EVZbNrkSrCHSsb3a9QwHFr4nMx+ITZ
W/+0XRoD57GajjVyqFWdhtOYqjc4LhRthLIIoimDO9lB0dpJ7MvRs9PAdbz0Y0lJ0SErYVUHueqI
JpLgP/OQxre9XMrath5TMEGxL6oBaZS0a+afk0vLxi7MAbFJrA6uOrTJTd/qLPUgSttKLs2yagrf
kCCiHo1FdmE89pxnm/gFtWApYWTE4APvBA0X2pwymddAqfLs29rEq7kjq8iSvSnN/uuY1FrzOM+u
+ERzcVJ8JatnnTgm5aSFzqQ40bA0aeQmCBhxbhje12lcmm+mNZjmjqNIqF+WcW6tfdzFWrcnmlPN
nWyb6hrRoO6LsW6uZ/qky6tB6fTPFBTkGlhGP8y+MZLA4NzH5x2aesnssO1ncC++LNfGPcdSZTAC
nmyEtNaVSFJLyytNX7Xr6m6CD2VR+xYI1MW9GkfEks5nm2wPGoUzxQ9uldPNc5e2726JIXXulzJr
urDwcg+Fa3Q5v1XOqGKXMVhDEnZgFEgeHXsxzudNuD103HTRdhDYZvWgjxb+bZp0rFCp8zG9LHVn
ve9GBKUOUHJY4+Ce5k9dCaAyGKTuDEHqesgIgJYl4y46sLlgkWDeHQgYGoDiw7qcWdLh+i2SeP0o
k5Sn9ADW3os6m7TAhG+c+/NiCCUNujFe7e+V7Nvu8f2493UtFLDJViBD1wG+xLE19ziyG8y00CLh
CDMqlHyYQtwmO9U3UJB2kNiJk4ve6PPLHMnRU0YJb+Qe2GA5MNqohmPJfJTIWmAJS240LfJKb4vS
kuzWqnPhN3YuTlQM3hgK9CLFXigQtMOOkz0OZFEqkrM47okEkFCKAyeO+7NFNqcsRF+XQMijkGtH
MmtT5j9OYWtDRZN0aq0IK1trF2vksckkkrv3Z+6NIgDFa8iHBmxHdP+OstdaYpoz1JMVASLeNGat
ofk0cyZ9MOKp29uxmnx7f8C33iDIVvI3dMXh+hxl5iPmdmIqPRCZxJU7bZT65VQ5S6CXhRG8P9Qb
q9JD3hue7OYi9QovMY/TsuhZb3L01Fq7W+3M3cUNMktnyGb1B3uUKFgJOVXcjY2GG8v7w79+tVt/
YluRlAY23szLVFAUfVYlKHBHg0zMvaNmMQJYgGsxZVZD23ROcZFfLxhUqfHUoQ5Bo/7VVJbapKro
xhjRusXHFPr7UB8T71T2va2Il/UOhqEdzxNRWaHu+PKxNKfixmlzMwL3NOT+ZPX9jVflVefLYqp+
0DOpbpa+sg5Fqmia79m4pfhZJfVzpTfyL++/49dTDDRK23xfttIDytEvv4y7FiJ3CHAjjyLopRcT
fCi6PpyT1Tl3JHB5sJaoV6IvVhzeH/mt2QUQ8auf+EbdVZZtrzt9b0RwhNy7eZg1LpBF7E3Uia4n
LT7lJkd149WLxzmIEZGs3nqKx+VXQRa3jog4RzgFK0/NbMexryLdl2BW2Rll0HUD5D+JJ/YYwNZT
V7/o+/6yjQ0V2F01TWK3JKaso9nz0oJVmbtPeh/3nY/bs5H7ZqKObdipREwEAkjJ+6JVvafF6NYM
Wbe2tkJkZJOEFECXj2YyKvPjVLV6gVxZZX0e1cLkGlKyAtz62tgXfY3Cna8KE+6eqQhsINZOImvW
jnG8eQ6hjYMEkIckNJ8SrxeNud3j5G1aF6YNjbfCd/vJvYmBFS33fYt/0U4ZReMe5rZMb7tGXcyv
nWbMhs+NaSlnpAtaEjTUc7vUTwlfkk1ATBG+ir5/fLCTbhqx5tb6e8/r66ILksrUyutcaMN8BpJG
rwKBUBtdNIw77UBVZTyEyNmhdezmqqId6BLMRYishIXjtzdrFW6IYzV8yke7rc9abNblPtH1vLke
bS2zzyGrtPlHx6KC47tWW2QXure0zc5pzCYLUgUw3o6MqbA/mlRoblCZIsDKbWmgljvk6xokqMxR
8+iBr1DSW9TbWbgjIqaFsD7Ads7rIPVkse7GNMFnUvOSuglne8zhDND7Mc+asV6f5nnVPuGw1RFo
iaZJLhXNQWCN9iWRhYn8de+3mci6AzDN9nbwNmRetkL+IArW5+0XZ6Pb6Y6yjIFDLyP1l1hZXZq8
SaPs5NhlmKWY40QparDyPqgar79TDFdw7xOlyL0iW95BUNSL8VA1dokpu/DsSXJgDGV7LWJEcX7m
a1c92mqGEGJmmYt7kWlucmkLO423TLkYAoBZ8XnbFQ1ifZWCn0GvlnV/KSa9t84WxSYtNRVNfMI4
vLVh6egW+wCMx+OIvOJ508y6d+gXLb8ouUYXSGlWVyPQZMXjYRK5tqL37Zafh2yean9dRzP1IdIa
Hwar8b6QxOYfZq/VLxL6zEowpJYoLxsXELTf1ViAnG1kY+S2l4GUo1id/KxcvT4O+oI+0F6WOWEh
miFWHWpWNTQ+W1WdfNnq7nWR5mycEr0dTAfbpGpQ+BX1k2muCn/Tlt43MxHpxL7B63NHKK3Sbk4S
2EfSSLUVRb42t8KCwt79oFZmcamWeFahO7nEj6ZAJzgAh5l9JgNwMONDX+AB1ULv57i26rprk3J+
KNa5GQ6KNqtyFyvG9pn5nBX7ohvt+2SVGyFHdSR1vsqqrtGaaGv62pbxnQRvVa6WyRs+TNWQDf5Y
oeu7K92sLWBpLY5ziBH+pJonxNDva6A4P5TSbhYITOBA/dEQhvCd0lru7UVpqyClhKzDilwHEXlN
hb5JLzwvkBq6b4G6eIkakKCJ6gIhScsMJk/NmKxBYmeL4wTSh6lixLsM013PV5FMLPbk6wa5OzRi
JlWx9sa0qdSWWjxfDPqINTt9pVn4umxALDi1nB7GrHPpYHt6/5B3taOHoEZsO9Ascmsai+Xgr3PZ
foYub+oHq03mMM7HxvRbmnRpIJNejYrOmMcdylfKEBQL4LVo1hMn87Uxzm+pqNhfhT6k3Ymu7puX
4aahCE4Leerj0MpM3amZmtaItlDPrz1Zh25rZPsyrr/GnrA/kyIJipXd+MdRMZJuBHQb0nzTejgK
wJV8hJWI+BJSvHhFiNwawlkvXKpa6ikvv9eXIENRvkLFH5aIYW4//632T2mjyHMrMSLwDmtY4oN9
hfSMfZOgSbovDHqeo+3YJyK5NyIroKRbtEphH8z+9uJ/G3S0l74eVtygpNm2kTfE36xFTXZ/HFDA
Q+H1oVew+RkdvcQGedAMsqwazRrGA4GLhswztGV5JePVa3e9m1knKK2vQ3GQX3ABaNswafYxqDWz
h97yMPeJloI9ploIfs9Wle0HxRUnICvblz8KGlG7BKrhEQdT7D2aNsxjdbTuBy1SvBqvw87Wn8FH
xQdIbeY5UtiUJh2t25XGQJbfm8qJoPWNYA2BQxvvq82hCR3ilxOYpQWGX/Rrok2jeteNYHgLO0dz
nNgkGCbzf7EhAKZsgRpD0tTd3vxvC0YUtMKEVNdo1HEgbNaiPtDdHSPLGssTKLDXagWgB1icG/aG
F0zk/3KszrKnyhpsNRJxzc5WFad/6kdoor42pd03D6l6qnO5UTV+nntKHpDyzRKqaKddD7It4Do6
6lgjLOdVf5xc8tXIKlWCGHrsx6/BbGVvD9zOEdaX1j2eLsuzNs55EU5uY35rNAonJ3bqG8cDyQDA
KNQjNrX3oxffltD8bKeAlQHcIhrVfg6X1ViIvprh3FxNF5WbU8zGNzqwgPFNczuQkLfmjHg5A2Rk
ujnC34io2jkb9L+jI1V27vqIOCJYgnbqrDjsSc72TTavZ1KTQoRF1TvZ7v0zZBvpaJuZKF7yXTim
wEYdrXNFgrvXREtuhvj1PqaOF+kq4nJa25/CTrwxFIL6FCe2A/H1jq4cKTOEjM3IbJvrOHPldaFJ
FfFX5ZRT3hun77aTMKmlr4ohzdFDQbPBmQs9tEinHNqGSmzRBrDwmz9xRr1+IirUzKG+5euba+nL
aay9atYsJDsiK64lQm4VzcGJdpFX01H503niMsGLnK49EJdX0O3NriCLS5JHrbJi2qTTUB6KdrCX
XTHoXnliU7x+gYzGwqTqwgUDs//lgyU5eyVXXB3DYogR1IDtq1Wa1onX93rrbYp7wOQ2UyoVVOLL
UXJTtdqyTdQo1dXsqrOIZjNd2JfWAi8cVywk241Se3r/Rb71aDA3AYOy5p1XhUcE4GLHzFQ1QjFN
XPRmW0S1Nzgn0EhvPRqn7KZf+BdC7+WjufChdHNlBcIGc2908Co0S2V/WxSJ+dC2nhr7C5JQ3v9i
WC4rkFasEMc9prVJrpBszQY10oxGvVOyXN2PpZXtR5qZZqAV8EyI8nJ00P70pcK6dYEHbqgWFulR
hUef0zITq7tG1pzXl4D9q3AZdfXEHngjWiUYgAkJqw0I6/G2ppZZKVZjqpE9cxFAp4Ffs5+XPNf3
bt42Y2DJIX9eqKDRSsaL9tSk/sJTHh2WHpyeXxErF9TxYQk7wxwSe9GI6ihD+n01QBKci4qskM5j
2ZDzLBPqtBC97lGw8NB/aA3zm2Il3mfPboxvajFPn2NBrcnv6LVeDy0l+2BOVTOhLGZrXwtj0scn
XRuoOHT07311AEcbGSgc3BjUzJ6K1LW+NHqWtmGZ2EofOL0zfO2sfL0wMDBW0BSD5BE2Czn9iUl+
IyQCtbsddGhCEZIdVc6sHPXAArRfZCRAJBYAAKGqJPR9ScYCiGbDieTk+HSFE+ZuDQIEZYHfA99+
uYd6YeiVa8POG8a0o3FGp95UyiZQRNpE76/fX+jA32f2F8EWbDAIQmDq3L4vx8pW2oKUrWYu5JyO
X0/J57rEKEG/XguQ9IHXzfICyYVkDJQkS79wVKO7ao2eeUO04l7OK6AXHzLZrCKAMtp6kE+YG33O
zXhxrlswwUEHOPkJuV8v+95ZpXepTrJXZ99tU9umtDBZbShQzCxClCys9KZPZwxBp64Z6gAfJqEG
SWnHCXxzR/2yLh7eYk2dlXI/l6orA71puzlUervsA2WjX/npWsKxVteuTc6GWZ0fLQV7rMARNg8o
hesmYZpPTXU7TVO/t2Y5LtdmLEh1+4Wz6cyc0BW/bfUk51hOxgLRE4LUJqIIlCWHmgzaPgOos2Dv
gBaS+/H9GTk+QJkQAiQ0v7nBQcsfx6horJQK+2KIMrdxUYBQh/RgxPFQXox038cz6lL6Z69O5+QU
NfhVcMbQGzR907XjpgUt9nIt2DEHu6LYY2S4XVIEbtpkq49mX/IVHURnDNJMX5RzW2qmiDSpaJ/Y
rd3ii3IFLv/Hb4ELn62m0qsC27ptyd+yAmfIgcVTn436PkbfGU0FP9dy+5tngmiwG9EEptMnJ67l
Xw94tBlo7wCV2wyB1FdqEXi/UBpq6iGaAMqNpOi2d6MJKjehij0AcjbmTL0wXeIa8as5gUnRJq20
QyVvejA7WpKfgiweHwUOAkPb/UJ/C7g7/3/5HtIqy7OpiJfIrGrvJsFnOXJV3B7Wti9OnHLH8QFD
8ba3BUBGoL8C+JbQSEl+p5UW0JCfmVJgggz+7vD+xL41ChhlcO7OplyhHtUHROGtsaKPuEWXgwhT
fGcOWleeIpy8sZQNWh1I3SIVSqHgGLVvofo0uQVHdoYmO2WWQT2H2NbvnHbQQr0Q6QN2BX6dtRee
0trXWlVNJw7x1/uYb0CbhQYTghl0fF/OXI1HLiTyRY1wKYrPgNxlZy2M3H3mxE5UGN0S1HaynggU
XmW42yRuzq5EpjACX2GjjbFP6xLfl2hTz0h9PXbqNMBgp033QzWr0dgUrUlVm4Kgpi/0M0ZTbS8A
3KXSB6+anadOojgAJRFOOfHdXvHzf303pBZgOXDXvLrWysRDvCOVa1RqpX5R55O9tRvc9tlZvXUB
1DKK+ZA2lPYx/6GsDSbIW6tIHTszDcBcY8YLLBSNqKWZKtyyMTPSzzpJtBEoWB3Ovo3qVxcYkvg2
iNPJfjQM1Bj9DlFtLRz0tr+1SbLnQAXE8SWDgdMEc9OOlNip/T5N7P6bWaRYI8VbOON3skW7UE3U
6ecYZxntMukgHmlJCsp+CdD+1hSJ+KIOssl37++S44Bve1UQB5CQYZoA8B6dxKbdxJkn+zXqLC2+
Vq3KuRR5MucA/ArvewUq72c7xEO3xyvZfnh/7DdOQTqV1GQ2dzv0246jTShles/+WSPQu1m9cxbd
+okV6Gj4Jg5m8wa2im/afMjLoOdwrMItiHgs5Sxg9ZuShur7X2jLuV6eygYCgLDJ0ejg3DjOliwr
QbKulWrEgT0plOEXPHjayi532Jw5QH/Sgu6BBuJLhItpZESUqmKcyJ7eOIhRcyQA5/CilXvMsphN
pUripZuipu5yIA3qslOVIv5AINicOCLfODmQOCYe2xQWmYqjM9/s45hgf52jlSr+TSsLmpGibYIp
adTzipM/FEVe/vWS/8+3+T+SH/XtX++z/6//5N/f6mbpMnba0T//62b80cmh+/GPq6em/wcHwvcn
mdXVf24f8t9/9PIj/usq+waUpv4pj3/rxR8x0t/fJHySTy/+satkJpe74Ue33P/oh1L+GoDvvP3m
/+8P//Hj16c8LM2Pf//zWz1Ucvu0hC//z79/FH3/9z/RAf9t5W2f//cPr58Ef3edfXvqnpKBlfHX
x/333/x46uW//0na/y8uLQorKjEJ+8NmpU4//vqR8y9KpptJARU86iHb4VfVnUwZ1foXKhTc3Rvq
R6WuwF9RA//1I/VfHNEo/G6FKNjppvXP//f0L2bsf2bwH9UgbmsgAP2///lyiW5iWoRM9Pa3lgay
D862rn6PmfBN80x67fuORUJ7zLI+OOYq90ZcFScipZdL9NdQKAygr2HDp6AKf3Q+gQltrDzzuv3k
1FEr5B1dx0Pq6g9mF19IR/mju3QbboPbUCDlTIS/yGt68WRFo7rg/SxANoPxYMbujr4b/iAau6Ba
yqs1L5M/atP8PSIzzEW12Ze6RyOOXQ9ZZWDE1LTKYOrbHXcoFhTVqcKFvikr/8/p9tdImzw2vQUH
p/JfN/pvs2Zt50nlLt2+TQBHGTRtCCQlJpRjQ+e11tLiwnJ6+WAtebOviIjTZfrAJ30dzeYz+kuH
qsbZxncmj4vR7m5UM252Nu7jECOK+03V+YQE11FsxTdG+XIjgTEd6IpwTL2cDUpkulZ6SbnHL/bK
rtvLRfS3TuItl9vtAEZzDEeKUPRwtWq3Tv20+21X/r3uf1/nRxoXf38BPDrYbHDeSA9efoEZJSgd
ub9inwOWLqAO1MVFjfcbXnfomTsIXKRegp4kmpCDEqzCudRj75x4/UmF1QIyVwloOHzDe+aUldLL
q+rXN3MgUaHBsYH7vF+4lN8mM3PTPLUcIfZYM1rDbkVRHdM8w+ojOVRqYNfNuhOQn2J/0q3JhPts
Grfvvx34TEcrioOIwuxGLIJgxKY5ej356tRmlnnZXkxD8lOBJvsVNLOVBp5wVIwJ15LeLzjk2yor
xRcl7h7iaUVQkxsOvQ99GndjAxt7RQ3inj9rzlVrVdHQ8cy94YwPxB1xgBZcBtRzsEKvqR/qtY4W
rNg/z/FeHzEE4g5LlV1iT2a2m+lnTYdSyR19ly951uxqT1mHS+glmrmLzVF9thvpjPfYZWvPblXm
11Vct6WvLYr3pWsz+Qg2p38ESa4+LzCamut+7VYnrAwHW8wZ1bnbvKJr5jfoUOz7JvcOIyIYC+P3
fajVanVhCVFdO9MiOj+Fkf8jW42BGoM9xNic913x1Csy/tQV1Wb8ZhbGjkb3eqhkueyLqlUOaubU
82M/AIk4LLG62OcWIkGH2cyLyMHlePKdxq6u3V7UuxGRhh+CwR4Mq7Th6LpueZkiG+c3hSp/opSa
w4bQ3PgaKfz6cUn67hKLddX0TSy8LZ/iF/sZbaKxPpRDXV4anSN/pvq0nFF68R4rD0wQwi6K+Fw5
dnxdrd50pSFpEmCapEelzGBbKI05gtQzciuQKDYXQUc8fp4SEyC4TTnnDIkYTd/32TgqvrUZWQal
h3mD39oQW1J9HocDgCJT37kJ9UXSHPvSQyap9PNS758Rs1PIRq1midKmapZdDqbd3Lm9AxQZKhl4
nNjIgfjwLqc6FKaay3MgUl3kJdg1Wr7l4gwaDpNsl6glyC2ihuskjDOZWkGdZg7MC0jWY4s/DFdZ
IaglZ1CKzvRFV2P4VoWB+JZdr0HV2Vrnm3ApzMTK1TA2+vlJN4lPfS1vxva8AGhs70b0u5Ir1IGU
PFTppGJ0U+R3cWE2XjAsQnlIcMqA6dFK/DLaSjN2QzEq2bOFiUgWzJQC1r1wGr0Gde1Yd7OyxBtE
e5iu6z4rf3bOYv5wZTwlfFutCorYyc5WtaiuWsuVV7y4/Ce91GYHvuQ2XibIAWXykfrPVYHb6PfV
qz40yPt9dCpRXCjg8M5IXAswzl1TBsLtTKBdQC+qsloAHLXlfiL/COshtu8Wb0wjbV30HZ6fWHaZ
qXG2NuocQPDIL1CcJVkZTOvg4ogZpuZQ+7mel7t09eqPYGjqpxj2hjIjcqYbsBDLxs4CscROOIzO
M3JqyX4jroWlvcQoBCOc0HdSuUtit5/9HBiFP6egWQi/7+pxPneNxrmYzFY7QwJyCMus66K8pmld
Wx12wIZ2XSuJsVP04WbRYGhQbzkHtrJPcjFHOe3ATTVzPVs194PigIvAQqJGPx5ialUqN7iNSd/S
knQ391KLpsERkazd5gq31Aq8CrVvZGeGz7oNLQW83a0+5T9zAO5IzyVlaCG29YD9RYMHMvaktFef
8XyfrlSEL37OuZZ9FJybnzu8d6MOOE2IWfNdkpa2bziCk1wgHRVombvROeYsbBzZnRsitw9TPnT/
l7trWW5b2a6/wsrk3lsV+hDgE5NbJYIUJUuUZJGWHxMWSMJAkwAabAAkgFupyiQfkXFGZ5BZhpn5
T/IlWQ0KNhuERUnoHDvn3Ecdy6qNRmP37v1Ye+1RAJgfDm4LR8zbRum7GPGCP/DRNUUGO9f5gIxv
87xjkVtUDfwBBmJoWr/dsXuk31i78NpUgFCYr9zvCGkDz9fbaVO1i1GqHkbHeagY2v22ZTnQKpfd
OKxu3wPQCTQZ+dRCyQWuEfWuOuhH8PTGKm1/2GBkyc1sFa2vCJoPh4BRbN5u7TAaUJSa+vUdumCb
aDrz0dJy7lGH3HguebcjCjo6gJH00qHfYgwn2t/dbNHh8QWT6DhOnwSjhrrr9cNV7H+IWFObYZBw
ukIvnAI2Zcu5BEgYDEta2D0HB99y1cK8m57KNrfKmvneoEUb9dGG2tEXlGwwpdnRVnWAHRPmXHR3
cCv6fsyITlsPsQei4UYvTq9bcUd757la8lbphJuBhxQgGhW6zQcMILNHlkXVUR0h/rUSxl29u/EW
63azc7vD7FjMGsDc4FaQ3mt1y7ro1aM+i2gnAjl1nDaBgmqR640HT8VCffizm/rJRwfzgt86XqzN
OyyMPztOLx0iUQuEPKnT5jXqOy4uT2RzBj0ffXu+22zfbSi8wtWKhFOarNNzJZrtbnuOA86GbnM1
RLOUMrRaVgIWFq2NNssGjXV1RrcXFqgJz8M4oENllYI8qGl/YraFLjrwpmJ+NZqlb3AltxYxAfdC
GyHwdcN1gmGPoDe5E88g37bTERITa/QPb+ZbL33LMYxrv4suxRmicx+vQPu92TyAeQKxiHcPoox0
1HCad81I1R3bZoYb7VYja6M29JVPg0ufWQCaE3aX2p1b395NvCBWrza+urCQFB5s1XQztD1g6Boz
jFaxFEUP6kld32zRcdNeOWvdrW/mibNjt2wWa5eY0TNIte3bFukuAMqcjbx1hPl4gEz2HWAxgMB1
P7uJbd+libfTfT+sm2p3dW95YHjW0hC0NLYz9BXcbfVdQMzOxkcJCskqQEpt7V3EnLjfIr04wkhf
rTewaNhqoga9ZgD7wlA5rU50jvHO/c5MU+aJuokMW7UDR0/aQYz6BoZ42jF0HaMNWesjvI3OTYrT
ZeuAhrvbixgZjvcEiExnoPW2U3+3tnTWC5rTrdOLgDrSortZ2In8ob1usYFDkSxmFjLmERY9cSjZ
gj2wTm49BWO/9C2lhFylVFWudygyfEpBEdbqK7OW0wBppNp4wEkgl47dZAxdvd7GXLd7UCHNbqN3
LVHsd0p9F4+IP7O6A4qx1YBjRmuM4oP6zjydbJvtel8BHUMPkxV7G/gSpAmfjvgN4oMUG6Mf0dKl
Acerri0kspEgUG/bdpve1dM4AlGLy+jDrANu8QFI3dXNRQqEy6afbAiZUrJKt30lAHWfHqBP5KHp
otO3b/dY8CWIIjDG7+oxbfeba/Qa91k78KfOJoWvZzPnM9140aCNggyoW+vKtdvctG7IBs3cb9dg
X56BN30Vo73AZe1xr0dWyw7GcFtDCyDrywDg3muX2ehSBhT7XkvcHk4h7ucPK9gAPQA73SSO6LDp
tuIr3261WL/TCD2YrMbsU7KOWyMQu+6ugCvZXYD1zR+DQr81RxkRHmYfE6i1z8gj9r447iYeQcvT
d7uuBVZjqwmuPD/YNEdq3EFvI869cr6dASzTZ4BGYfqDB6ZQPXJSa4i+zeRupVqd7T3Reok9iEgD
07BwkQ+sbtiE2ADlijhC26Xe0TB8LIWX4+uRCiNDw9X6et3treIRJv7FHzENTxuj/RoDkwazMGwA
qb2y4dTaoCFw3wOTFS+6CK1MP+olE2W9DbQBCq/sEu2sWnvQxgxXfwAEVWNOAnTwYa51g06AkAX6
e8u4MUCtP2nrsBu4hROq4VvOEnq/caAQo2RD6zfhJk48fePGDsa47Lwh+juDj3Vb1T4GkG0Pkb9w
B53Q2b5TECO8RVtqeO+RtD5yEie87u42wYegx+AsdYN0s+qjwSJ+8AHoRMUXucptv26loNoHTJ5S
ELBQC+11GGsEDCRoIDoPQD3BEWNpewxSsoajo2GvM+xpQbJG33Frde4mK2RCtxTFF7BEtJlvwsKj
f65PmorbGzV9QEemjcCxnYewjSpJsrXhEWixhiEBTtwOH9Yr17pzuz131e924vX9RmW8Yp2swovd
prnV3Qb1sBGoZ9WtLWrsq3AGfBK64kdbdFrfbJlPVv0moMtXlod+XB2h+GYCUpTg0yoM3Xig7Ej3
i6qtdxfrJLoAmhNRSNwI3scuLpyutko/hGAvvlB3josmUSdM0cbm2QN0ndBLMAOjcT6O1Qsb/ZLA
hqf2eM2SLe4EcIVZHtucz9AhoGuz7mapzlz0vc62locjEzWmmEMZvctiyBclA6fUxX+LWT0hE/jD
3J/wWyOT8vxaUBRVIUF4kEs8yhDuk5qP+cMsVTalr/ulPBXHE4XHgp6XcuT43t+OBGXZzqcEOEi8
htESSUlkDzvI5zVA6f1PNYd6aOfOfl7XGm/AJA36G4Blsn+QccSTDrbmeM3HCdbX/c5TS/+eOuXT
gSq9e115wxFSQNsW3r2rvUFqHFRmyAFl/yD/+Gu9O5/ZUO3dm8qbLrKBmJ3X3X9faNLh9+9iczhk
VuFM77/Wy/NyVaWXb73hrKYKCiCFd1bfgFURU0hbQNvwf365V+ckN5VeXWmixqACgtDBJh5+717v
DbiUeULvl3vprERY6a3rHbwcZucit7//sI3iiUcRBQx8KG2396cBf/9rKf1xcSmzrS8x9eobwJGb
iE7LT3wPe8AJo9A/vv/nBYrwjGvh28UJHI+zzK5MYgYHhbmTv5Dfc8cCDgpqqGf2lG9lruxXedlu
L3x/efA//12o4mXX2sFf8jLmwR+F3907Ggd/m9+Jh8963I/jlZa+Q/7DC2Iygy3sZJiVGx/fal89
1A3PWBqHpUMOOvm+jKO65LcD85TUETNNzzG8ZS6K1yS5WawqeGzGZEFzOVmlk9/XVcVODNQma3fY
J5SRsezamGwiE3YsF82fhMJN/sfSiu2zdua9R0JzWZuERmgGubhMegu2oep76BDADKd25poMZeFc
YCafU/rmPyhZPxbzrBfQDUbmc9MQtgYNRmhX7qFI+MM32MsvU+Bv3t+xWoue38v//nE5/P1BuArI
SH4kDg/VE4fy6AAfrv/x/B/+aMgPWG5+hGflf5P/8KnT0zeQwSLiBqOU/cOtfe6XS3wWCTrHGyCq
Sh0ZqQF1ZsTPZfHdRm46/2OJrj1zwZesoGW8pFp1vejWN0wnl5OtVZGwuVjrRhDK2earrvUtZcvC
FqgStuAq2hkkzJeXbQH3xquu9tqcG55oMjMEY1W5t25hD3hMWVXoO0THLBeTbYEmQQsmRrQktTNm
zIlofBtAYlRd8gTwJ1Eqr5FXlfp4IfE114bgADi6lzi2vupDPgBuVOsb3joXxXdc5Wi0qpI/ma4p
WEqVRyBVpd7QGpTuL0Gt6MNgwGB16SMKsbVJNAdjGQznQjiKmF4gwyxPI29euwz4+gWTj3Qnevl4
o1HVPTqbR7VxFAga+Shdwh794344Gd4/DAf/UuPKYzJsWFH/u4BwtRB3KHxuD+cBap28z8ou6z/G
/wC4GbgDdANilBiahkEX9B0190t7I0iEov4jfOYeknZV1ec+AnZckIoMeXWx06//zUB+ZuaSMkPD
sahPr/fn6UUTHRuNZ/ml8C09vMWRTyr6r3QB3/zE7/wKgefZl2KEAmRe8TM9vvIz/cUzcLiyRVgI
fJCPOzILL5RbVFRwKVRb6TDC3B1BR9Hv0Toyyi9b5g0H7paGflnuonACXib7LMJNZTiFA4uQsuJG
TDiiuGzNnHzvyCd92Zpv+UkQV9zB/FV0twCKiy6bHq6OY6fvZc+4gxtp0eJTgIhuo+8V/wOoEc2X
HFD5Q/uD6/lZgTd0xigoYtmdUv1BfQNgu0VJioJ3keKe1ZDI5t0EfFaYhPcamwGa00IQNgu3AS53
YPuA0sYENIBSARI/Oh7Rd7z8czdxbFg2M+f5svntwLHx/D8AM6NtEc2EHBZe+Wt9S5PUbszQNtmR
I4aBTloPaXE+lLgL6DEa3E8+9ufdUqjjHal0nsr4Y7yXsnc/yPIKixniEH9Lw5zKIT1+6ywGzIyw
IOoxySPescL9+f/hrnUQmYvH68i2HhymZxqkM29JGRMOrQS/MLtpxLXy8RA/PJDPXGzfdCzMgc8F
ZW7hU+f8uWJpgI3NUsYXJktNi26JJ2yJ+pSNfO5TTMcopO6OPZCXf8B+5FjI5grLPe0q4ygApvBU
/nJgeq7BhFhfRlB+ybANYkmhI0HhhoCrFw4HHPLKCqen5sIW95bTBlXV43NyVFfhHVOVxRqMmmX5
gidv3Weq7znyuAvB2+1JONEjModHWsjiaRK+3AhNfV5gJvmucluhHYUmLz9uI5MhqSSKlbEPqLWJ
u6tJOBU6owDzCKYBQ/LyLXl9Tv8i8mBzhE1QGkdBxMs393JxZBwU3gJW9WBchoYjrpZzA1aV+tZk
BQUDTYEEsUgrjo1ETIiCmKO65Gsj3Ba0oSVhd6+BdY+KrgmI7qovGEjlrbEuLlnCHl8T2PXQBFjS
LJToeH9nVcW4jmLTndOIWbmszC/lzEVVRY+ps8Se5IIyuW0JZm1MPaNQkm9LOCJjbtuFxXKWqqqb
8INgDH1gEmRTtjNEWyHjakZracHrAa1+9dXeIVsUWYZYCZUB0binuOXEgwe4Y/UF8xNtFgUrEhR4
kllNRjwBVwI2Rwlr9gt1fMT6EqRuDQR0bJlLyoIZ3qFd9XRMduZSvDxANypDLAnTfQokF7ZfsoQD
/X7NoRKCc4kKS/6Y1/spj2XRK5DrL6kYNh6nqaPviahnusQPcK4W0Ds0BAgWA/Msq68dFhkXlGkx
UaFlRDUTkxVL25xXrqrioVBp1ugXOC9CLReMVjLwDvvE+NhYmMtipIceWhn+3BW4RLbCbgMHDI4J
CY7t13/j5r8sNAMTrQLGJEygb/ZQlwa6+OTjypJof0z5M6vC/Akza6Ulp/ZppODP+xK8zPYn/BCO
BcijkZsifr9IuL/PML7HEYSePGKn02N9GgY7wG4P18oZe6sa0T68I8F8qhLc8H7EQKhE8tXxfeUk
QVXXqtuG4L7IuLLv0UQ4d1C5wkWCkktNR9uRYJP5fKaqCx+YLl0AJIXHnH6eBA3U0YPGqIiqOw1z
Oa2EOmYRggEr3xD+XdsSPMhvAOSsuu992yPhORLiZN3wzdqDyZaC5/dknfWZntlgRRB/h4LGdyRE
GUMr8cPDbeCEcFW1cYje7xA0h4B8Y6K1Zwo2hTMcVX4ARvswUawMf28Y2gTzfIXldiWczimO/chw
Cy4qpxqquhEjYy4eQs4vWFmoXbgGTntwp0/2sSIAnV99rfrX/wrN2vIvl1tKmHDqMKusuvgr00sE
dSjB2EQvDrOuybzoFSgywrdrYBZCW7hc4O5X3wWst7ALLQmX7RgdPpYRgCYwXyE394qMawTZZhqG
ojpICWENx9gJNhithfnqXx/VI6lYECrhFI9xkS6KGVAJR2JsRLC+RGzZwJAMGdvAJRezdIqMa24M
qhbYX3RP5cvMdE1GofaGwMUXpMq4MjKp4k2kyCjU7s0w+PuDwIiEVR/j2l5u2O6//h55RZ5QGXW/
e0QmYj8gKNzy5b/+4E3MZGGbjmMKHqcqo6L4CCE8gpOC61HGupFHE5Pkqoyy4oS3Ghq1a5MWcpec
SLOqWzFBBr4I1ZTROjWJCt1IQK1VX+2UilGa2pTgbU++/getgQjk6+8ZNueOff1Pb0FEyC3YoiWs
HsewgMpEJk6CXMNLiwYak1SqC35vHR1wGZVc5AnWQD7Vzo1AcIswN6v6mtGqTAo+PaZNVJc7RB4G
oHqSS+JXlSrjgv18FINgKnP+lNdb0c/EnRvznXC1gly4uuC9DT0+3zLKon3CalM4c0KlEdDr6qs+
myem8O26mHbIJ0/wmeroCgJg5eSB+Xl5WNDtoiG7aib2cP1csUBIcPij4SESVnhW/jf5D58C9AE8
SVJR6yQonU4DUJnfF9o1pJxrpzYxnK0BfGquZfxoc5aTqnfrCAkXE9erEKseN5hELw5VL6i35Aj/
fImZ23y6jnA6H/AEPzxXjuT15ugO2QtX2AjlNE6uTDuf0NlT6O1Tf//4wTPLzlMKubq/FrSO/f6u
QiLbx09i8Dj7YiGNhE5SsXYq4bo5Q9F+bpCVKFjCfX7G0LQrxlwS4nD0F1uOsTQD+/AMycDVjROD
I5oFsTIWbEfFjybBrIIM1hOvxaaEtaIOMadL8ZvJ8BsnjNSu0RgumBEZKToccLHEJsMRhZG2alf8
/yZn94fqgHGY+R9fb08v0VDhmYVoQuGDbr6bnNfx8UCy+OkwW6q61LeGL5oGTCeuLvUqYVaSFs0Z
3LrqovdAEMyFEisamFpUXfbehS6RLUExrsCxsraPt0TCub42xCIgsCTV9wJQG4MeHRHOr1dVkQFt
QkW+oMsyXEZkhpdkK6anlI6Euw6CjaR4pmXU/m5MX0xMYbZx9Q2+MxhwUk4Z3giT5mTIXx+5KhhL
JEEw6N+I76MIKrjQT3dzPrMmPAEK0MBEGzEE4qPHq+rz1DZIEd6L6dQSBBsrcrzTiI9liCZIEudy
Ms9ahocxRQaJu4VFM4chVPmzXn+1vk/nZsl2yMDVPxAzRByUrzHbDxmm7hYd93Rbw4gdFvm132pD
FPppGD2ezMPHYXRiQ4LKPD7wKvKMwEbS5rda/q+k7KGYYC7Bh5j4ANM4SZm9QbO5DN9nTJZLoEuH
GIZ2uGl7PrgfH2BYkWe15T/u2sQmazSxe9i1b/+6p985fCioKPiApfxHr9fn7FYx8IEYcf7nX/89
WBuJURuxBJVerOACYAXXyL+aYA+RdOo0ZZSqpwQAojoK4WL1FwOAMWlRhmKYCArWuboHvw2IQRPE
S6T2jk/4E5LMGGUBvmEJDx3Q9ZJiA6fGGmEkEZMboHTm89Krf7wrIyKMCP2xSgPUSV1Ngq94Z9Qd
Ul+g9bQeBFG+2H02KXuGhMQrOiasEskSbNC14Yd2wa3Zb83JS+DnJZa+sV9WTS4dvgK3Df8nydwz
Fs2FaFuCWw7mHYIJlFmtrW+wOQqFh/ohISoEEjcijph2leGA8dUiTyzYSBkdARyJBh5P5EcF0TIC
ZN1I0GFVdmPKcGf0gnbIgN0MqIsqm8hHK8N5yOWW40xlRG8gMi7yI8tovkMVYQl64UgsSMsAhlyA
2VOoiSkyLuO30OPC98NAwfyIV3FjMFnFO0ILyUAi8yaogIMsBK9PeZKy6Jku3x0IAkLKK1eCF4IB
otV3ZM9EfUXCMMis6Y25JaIFkeHq759yHS3ETIoqxfKhk5IsjWW2/Cmdgx8r35YsNpLRjs5jxf3+
6NBLGpQZQ8wSzZ/7egXdb9QDAX8FCMJ5IxbvLNhbhaNUgwysZp9D/gK79kBAulhq5EF6Wf293k+e
fIIERe6jLbwAFFZlFGAxTYlnF/MtyFRKhus/MUSvSOXTW6qmd5A4CmtDcOcBZhKJx1gGxnCvnXBh
Qvvr747pJvmK+a605eDU8AJjA08Q+4IBspCRw9y/wBjioet/3fPE/O3wJZrgRjsZsBy6zcNHwMMf
VFLOGBCruv2/YE25jO5RRq89KjBfqLMuySd10OuLEQIa5iMpGHoGysqT4eTP++5lTIhVteDwbU4H
f4e/neu8bDq8PQdn1ff6BbWbWdywi+VhGanGPkpTBZocGf3rfWakInxOBkRWR8FEKGjIyArq1KHF
9isZyfDhAhGTiOaSMfflHOHdwua9c4VGLBnAx1EE2IiQB0GWL7/cKrikyPmi3iB8OkUGTRsv/SGJ
IzgRSk9CkevOZGIi8rRpPw1re8+i4mKzGWNVXbYHMGekmP0jfDjQtJ76cGUG+Y9xQspIjf+ERns/
0ghjAAyXCh9Hhp/bBzdfMWkpIcyacHNIS8M4GXgWnfLY969XJvC5nvW3sihYRkyawWb4BAY46txQ
lj1HBpOYTmnuGQqxkgw6sXOyIvkR5tGRDKzEOdiS+LyUfJxXxmBDFuwYxPXkZKxnZp0e7yrQgSVH
ILEnJ3u9TH6GY+Ifmyc7vjHqc4zeUvgoMi4GpEGFuvkxG3v0chy1CWasRw3N3mG8GCAV4eQ/E14C
rPu5Urz+Qr5CMW+OAD+XxNULE1DzP75esG4zoCFQQSgJlxQZRL035q6mG04JLZIMrqgbUmgClcEc
8GB4QOCL7oSMTM0Nmm1FqTLOLN/gzyYQYCJtMWibqmvHHQkXyLCVXi6YLyPhAYaPkh5/hRJKATml
aqfYGivhOOKSClBCLoewyejU2CetLkwHpaF/rp0FSA0HaMXd57v5iUVxDjAMPfJswU/B2J/qH2VK
1/BNBU1VZbgSUwArxdXKAMVOI1AVFhYrQTM/4POSff7/PAqBV8r3NcsGy6hYHjmZqgzgh84Rirx2
lB/aw3W3kersdjETAqOCAdRotWWQh74/HDeKqaYeZbXbCIAr+IulblyXg1wafGgxcnGYknKaRObn
BT5lI0KqBj6Hb/NrZOHK5pP8+d6ybBzKL/aWh6pRknJ9BOssHDigf/9fAAAA//8=</cx:binary>
              </cx:geoCache>
            </cx:geography>
          </cx:layoutPr>
        </cx:series>
      </cx:plotAreaRegion>
    </cx:plotArea>
    <cx:legend pos="r" align="min" overlay="0"/>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4EACA-CE24-4853-8F70-16C70E345E8E}" type="datetimeFigureOut">
              <a:rPr lang="es-AR" smtClean="0"/>
              <a:pPr/>
              <a:t>25/2/2025</a:t>
            </a:fld>
            <a:endParaRPr lang="es-AR"/>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3CF2A6-FA26-4D05-813F-6DA6E0418105}" type="slidenum">
              <a:rPr lang="es-AR" smtClean="0"/>
              <a:pPr/>
              <a:t>‹Nº›</a:t>
            </a:fld>
            <a:endParaRPr lang="es-A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023CF2A6-FA26-4D05-813F-6DA6E0418105}" type="slidenum">
              <a:rPr lang="es-AR" smtClean="0"/>
              <a:pPr/>
              <a:t>3</a:t>
            </a:fld>
            <a:endParaRPr lang="es-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023CF2A6-FA26-4D05-813F-6DA6E0418105}" type="slidenum">
              <a:rPr lang="es-AR" smtClean="0"/>
              <a:pPr/>
              <a:t>9</a:t>
            </a:fld>
            <a:endParaRPr lang="es-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AB33054-410D-4B9A-9F37-FB2C0F1F4C1B}" type="datetimeFigureOut">
              <a:rPr lang="es-AR" altLang="es-AR"/>
              <a:pPr>
                <a:defRPr/>
              </a:pPr>
              <a:t>25/2/2025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0D4C7E1A-AD0B-4932-ADE9-8771B9C47516}" type="slidenum">
              <a:rPr lang="es-AR" altLang="es-AR"/>
              <a:pPr>
                <a:defRPr/>
              </a:pPr>
              <a:t>‹Nº›</a:t>
            </a:fld>
            <a:endParaRPr lang="es-AR" alt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9EDFE867-2413-434C-B444-AAE456788430}" type="datetimeFigureOut">
              <a:rPr lang="es-AR" altLang="es-AR"/>
              <a:pPr>
                <a:defRPr/>
              </a:pPr>
              <a:t>25/2/2025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1E690C41-4204-4FBC-9CDD-468ED50008CD}" type="slidenum">
              <a:rPr lang="es-AR" altLang="es-AR"/>
              <a:pPr>
                <a:defRPr/>
              </a:pPr>
              <a:t>‹Nº›</a:t>
            </a:fld>
            <a:endParaRPr lang="es-AR" alt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0C792EC5-A47F-4FE2-9845-B21825A925B6}" type="datetimeFigureOut">
              <a:rPr lang="es-AR" altLang="es-AR"/>
              <a:pPr>
                <a:defRPr/>
              </a:pPr>
              <a:t>25/2/2025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F48A2074-AF88-4233-B67D-73C0BB8A0724}" type="slidenum">
              <a:rPr lang="es-AR" altLang="es-AR"/>
              <a:pPr>
                <a:defRPr/>
              </a:pPr>
              <a:t>‹Nº›</a:t>
            </a:fld>
            <a:endParaRPr lang="es-AR" alt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lvl1pPr>
              <a:defRPr/>
            </a:lvl1pPr>
          </a:lstStyle>
          <a:p>
            <a:pPr>
              <a:defRPr/>
            </a:pPr>
            <a:fld id="{9427C8DB-827B-4EE3-AC3E-3FA4420341D2}" type="datetimeFigureOut">
              <a:rPr lang="es-AR" altLang="es-AR"/>
              <a:pPr>
                <a:defRPr/>
              </a:pPr>
              <a:t>25/2/2025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B11F2E86-4147-4ACA-A88B-11853EDDDFC8}" type="slidenum">
              <a:rPr lang="es-AR" altLang="es-AR"/>
              <a:pPr>
                <a:defRPr/>
              </a:pPr>
              <a:t>‹Nº›</a:t>
            </a:fld>
            <a:endParaRPr lang="es-AR" alt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lvl1pPr>
              <a:defRPr/>
            </a:lvl1pPr>
          </a:lstStyle>
          <a:p>
            <a:pPr>
              <a:defRPr/>
            </a:pPr>
            <a:fld id="{C114BEB3-BA14-47F0-9421-799D1531B47F}" type="datetimeFigureOut">
              <a:rPr lang="es-AR" altLang="es-AR"/>
              <a:pPr>
                <a:defRPr/>
              </a:pPr>
              <a:t>25/2/2025</a:t>
            </a:fld>
            <a:endParaRPr lang="es-AR" altLang="es-AR"/>
          </a:p>
        </p:txBody>
      </p:sp>
      <p:sp>
        <p:nvSpPr>
          <p:cNvPr id="5" name="Footer Placeholder 4"/>
          <p:cNvSpPr>
            <a:spLocks noGrp="1"/>
          </p:cNvSpPr>
          <p:nvPr>
            <p:ph type="ftr" sz="quarter" idx="11"/>
          </p:nvPr>
        </p:nvSpPr>
        <p:spPr/>
        <p:txBody>
          <a:bodyPr/>
          <a:lstStyle>
            <a:lvl1pPr>
              <a:defRPr/>
            </a:lvl1pPr>
          </a:lstStyle>
          <a:p>
            <a:pPr>
              <a:defRPr/>
            </a:pPr>
            <a:endParaRPr lang="es-AR"/>
          </a:p>
        </p:txBody>
      </p:sp>
      <p:sp>
        <p:nvSpPr>
          <p:cNvPr id="6" name="Slide Number Placeholder 5"/>
          <p:cNvSpPr>
            <a:spLocks noGrp="1"/>
          </p:cNvSpPr>
          <p:nvPr>
            <p:ph type="sldNum" sz="quarter" idx="12"/>
          </p:nvPr>
        </p:nvSpPr>
        <p:spPr/>
        <p:txBody>
          <a:bodyPr/>
          <a:lstStyle>
            <a:lvl1pPr>
              <a:defRPr/>
            </a:lvl1pPr>
          </a:lstStyle>
          <a:p>
            <a:pPr>
              <a:defRPr/>
            </a:pPr>
            <a:fld id="{F4867B3A-5A50-464B-A383-C03E0C676720}" type="slidenum">
              <a:rPr lang="es-AR" altLang="es-AR"/>
              <a:pPr>
                <a:defRPr/>
              </a:pPr>
              <a:t>‹Nº›</a:t>
            </a:fld>
            <a:endParaRPr lang="es-AR" altLang="es-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3"/>
          <p:cNvSpPr>
            <a:spLocks noGrp="1"/>
          </p:cNvSpPr>
          <p:nvPr>
            <p:ph type="dt" sz="half" idx="10"/>
          </p:nvPr>
        </p:nvSpPr>
        <p:spPr/>
        <p:txBody>
          <a:bodyPr/>
          <a:lstStyle>
            <a:lvl1pPr>
              <a:defRPr/>
            </a:lvl1pPr>
          </a:lstStyle>
          <a:p>
            <a:pPr>
              <a:defRPr/>
            </a:pPr>
            <a:fld id="{4FA42C01-2756-42F1-B771-492D3C8D6C1F}" type="datetimeFigureOut">
              <a:rPr lang="es-AR" altLang="es-AR"/>
              <a:pPr>
                <a:defRPr/>
              </a:pPr>
              <a:t>25/2/2025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2F4F34A3-3D59-4943-AA82-C9FBA7DF587C}" type="slidenum">
              <a:rPr lang="es-AR" altLang="es-AR"/>
              <a:pPr>
                <a:defRPr/>
              </a:pPr>
              <a:t>‹Nº›</a:t>
            </a:fld>
            <a:endParaRPr lang="es-AR" alt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3"/>
          <p:cNvSpPr>
            <a:spLocks noGrp="1"/>
          </p:cNvSpPr>
          <p:nvPr>
            <p:ph type="dt" sz="half" idx="10"/>
          </p:nvPr>
        </p:nvSpPr>
        <p:spPr/>
        <p:txBody>
          <a:bodyPr/>
          <a:lstStyle>
            <a:lvl1pPr>
              <a:defRPr/>
            </a:lvl1pPr>
          </a:lstStyle>
          <a:p>
            <a:pPr>
              <a:defRPr/>
            </a:pPr>
            <a:fld id="{DC3B7E7E-9DFD-42A9-8C42-07F22B04E3A5}" type="datetimeFigureOut">
              <a:rPr lang="es-AR" altLang="es-AR"/>
              <a:pPr>
                <a:defRPr/>
              </a:pPr>
              <a:t>25/2/2025</a:t>
            </a:fld>
            <a:endParaRPr lang="es-AR" altLang="es-AR"/>
          </a:p>
        </p:txBody>
      </p:sp>
      <p:sp>
        <p:nvSpPr>
          <p:cNvPr id="8" name="Footer Placeholder 4"/>
          <p:cNvSpPr>
            <a:spLocks noGrp="1"/>
          </p:cNvSpPr>
          <p:nvPr>
            <p:ph type="ftr" sz="quarter" idx="11"/>
          </p:nvPr>
        </p:nvSpPr>
        <p:spPr/>
        <p:txBody>
          <a:bodyPr/>
          <a:lstStyle>
            <a:lvl1pPr>
              <a:defRPr/>
            </a:lvl1pPr>
          </a:lstStyle>
          <a:p>
            <a:pPr>
              <a:defRPr/>
            </a:pPr>
            <a:endParaRPr lang="es-AR"/>
          </a:p>
        </p:txBody>
      </p:sp>
      <p:sp>
        <p:nvSpPr>
          <p:cNvPr id="9" name="Slide Number Placeholder 5"/>
          <p:cNvSpPr>
            <a:spLocks noGrp="1"/>
          </p:cNvSpPr>
          <p:nvPr>
            <p:ph type="sldNum" sz="quarter" idx="12"/>
          </p:nvPr>
        </p:nvSpPr>
        <p:spPr/>
        <p:txBody>
          <a:bodyPr/>
          <a:lstStyle>
            <a:lvl1pPr>
              <a:defRPr/>
            </a:lvl1pPr>
          </a:lstStyle>
          <a:p>
            <a:pPr>
              <a:defRPr/>
            </a:pPr>
            <a:fld id="{E4F6D318-F26D-44FB-9185-F1D98D4D0D05}" type="slidenum">
              <a:rPr lang="es-AR" altLang="es-AR"/>
              <a:pPr>
                <a:defRPr/>
              </a:pPr>
              <a:t>‹Nº›</a:t>
            </a:fld>
            <a:endParaRPr lang="es-AR" alt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B8FD73B-C88C-4D63-B10F-176AA53CF258}" type="datetimeFigureOut">
              <a:rPr lang="es-AR" altLang="es-AR"/>
              <a:pPr>
                <a:defRPr/>
              </a:pPr>
              <a:t>25/2/2025</a:t>
            </a:fld>
            <a:endParaRPr lang="es-AR" altLang="es-AR"/>
          </a:p>
        </p:txBody>
      </p:sp>
      <p:sp>
        <p:nvSpPr>
          <p:cNvPr id="4" name="Footer Placeholder 4"/>
          <p:cNvSpPr>
            <a:spLocks noGrp="1"/>
          </p:cNvSpPr>
          <p:nvPr>
            <p:ph type="ftr" sz="quarter" idx="11"/>
          </p:nvPr>
        </p:nvSpPr>
        <p:spPr/>
        <p:txBody>
          <a:bodyPr/>
          <a:lstStyle>
            <a:lvl1pPr>
              <a:defRPr/>
            </a:lvl1pPr>
          </a:lstStyle>
          <a:p>
            <a:pPr>
              <a:defRPr/>
            </a:pPr>
            <a:endParaRPr lang="es-AR"/>
          </a:p>
        </p:txBody>
      </p:sp>
      <p:sp>
        <p:nvSpPr>
          <p:cNvPr id="5" name="Slide Number Placeholder 5"/>
          <p:cNvSpPr>
            <a:spLocks noGrp="1"/>
          </p:cNvSpPr>
          <p:nvPr>
            <p:ph type="sldNum" sz="quarter" idx="12"/>
          </p:nvPr>
        </p:nvSpPr>
        <p:spPr/>
        <p:txBody>
          <a:bodyPr/>
          <a:lstStyle>
            <a:lvl1pPr>
              <a:defRPr/>
            </a:lvl1pPr>
          </a:lstStyle>
          <a:p>
            <a:pPr>
              <a:defRPr/>
            </a:pPr>
            <a:fld id="{F28976A6-7DA2-459A-B16A-210399582BEA}" type="slidenum">
              <a:rPr lang="es-AR" altLang="es-AR"/>
              <a:pPr>
                <a:defRPr/>
              </a:pPr>
              <a:t>‹Nº›</a:t>
            </a:fld>
            <a:endParaRPr lang="es-AR" alt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5B4CC36-F7CE-4886-8878-6CD9D636628C}" type="datetimeFigureOut">
              <a:rPr lang="es-AR" altLang="es-AR"/>
              <a:pPr>
                <a:defRPr/>
              </a:pPr>
              <a:t>25/2/2025</a:t>
            </a:fld>
            <a:endParaRPr lang="es-AR" altLang="es-AR"/>
          </a:p>
        </p:txBody>
      </p:sp>
      <p:sp>
        <p:nvSpPr>
          <p:cNvPr id="3" name="Footer Placeholder 4"/>
          <p:cNvSpPr>
            <a:spLocks noGrp="1"/>
          </p:cNvSpPr>
          <p:nvPr>
            <p:ph type="ftr" sz="quarter" idx="11"/>
          </p:nvPr>
        </p:nvSpPr>
        <p:spPr/>
        <p:txBody>
          <a:bodyPr/>
          <a:lstStyle>
            <a:lvl1pPr>
              <a:defRPr/>
            </a:lvl1pPr>
          </a:lstStyle>
          <a:p>
            <a:pPr>
              <a:defRPr/>
            </a:pPr>
            <a:endParaRPr lang="es-AR"/>
          </a:p>
        </p:txBody>
      </p:sp>
      <p:sp>
        <p:nvSpPr>
          <p:cNvPr id="4" name="Slide Number Placeholder 5"/>
          <p:cNvSpPr>
            <a:spLocks noGrp="1"/>
          </p:cNvSpPr>
          <p:nvPr>
            <p:ph type="sldNum" sz="quarter" idx="12"/>
          </p:nvPr>
        </p:nvSpPr>
        <p:spPr/>
        <p:txBody>
          <a:bodyPr/>
          <a:lstStyle>
            <a:lvl1pPr>
              <a:defRPr/>
            </a:lvl1pPr>
          </a:lstStyle>
          <a:p>
            <a:pPr>
              <a:defRPr/>
            </a:pPr>
            <a:fld id="{C8DDC0BF-A45E-463A-9006-A5C47FA90F59}" type="slidenum">
              <a:rPr lang="es-AR" altLang="es-AR"/>
              <a:pPr>
                <a:defRPr/>
              </a:pPr>
              <a:t>‹Nº›</a:t>
            </a:fld>
            <a:endParaRPr lang="es-AR" alt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3"/>
          <p:cNvSpPr>
            <a:spLocks noGrp="1"/>
          </p:cNvSpPr>
          <p:nvPr>
            <p:ph type="dt" sz="half" idx="10"/>
          </p:nvPr>
        </p:nvSpPr>
        <p:spPr/>
        <p:txBody>
          <a:bodyPr/>
          <a:lstStyle>
            <a:lvl1pPr>
              <a:defRPr/>
            </a:lvl1pPr>
          </a:lstStyle>
          <a:p>
            <a:pPr>
              <a:defRPr/>
            </a:pPr>
            <a:fld id="{92CE4C5D-609F-4189-9E04-822FEBB23007}" type="datetimeFigureOut">
              <a:rPr lang="es-AR" altLang="es-AR"/>
              <a:pPr>
                <a:defRPr/>
              </a:pPr>
              <a:t>25/2/2025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9D7474C2-1A9C-4335-887C-C1E8CEE6EE16}" type="slidenum">
              <a:rPr lang="es-AR" altLang="es-AR"/>
              <a:pPr>
                <a:defRPr/>
              </a:pPr>
              <a:t>‹Nº›</a:t>
            </a:fld>
            <a:endParaRPr lang="es-AR" alt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3"/>
          <p:cNvSpPr>
            <a:spLocks noGrp="1"/>
          </p:cNvSpPr>
          <p:nvPr>
            <p:ph type="dt" sz="half" idx="10"/>
          </p:nvPr>
        </p:nvSpPr>
        <p:spPr/>
        <p:txBody>
          <a:bodyPr/>
          <a:lstStyle>
            <a:lvl1pPr>
              <a:defRPr/>
            </a:lvl1pPr>
          </a:lstStyle>
          <a:p>
            <a:pPr>
              <a:defRPr/>
            </a:pPr>
            <a:fld id="{2BED3F7A-6AA4-448E-A506-320527DFC67A}" type="datetimeFigureOut">
              <a:rPr lang="es-AR" altLang="es-AR"/>
              <a:pPr>
                <a:defRPr/>
              </a:pPr>
              <a:t>25/2/2025</a:t>
            </a:fld>
            <a:endParaRPr lang="es-AR" altLang="es-AR"/>
          </a:p>
        </p:txBody>
      </p:sp>
      <p:sp>
        <p:nvSpPr>
          <p:cNvPr id="6" name="Footer Placeholder 4"/>
          <p:cNvSpPr>
            <a:spLocks noGrp="1"/>
          </p:cNvSpPr>
          <p:nvPr>
            <p:ph type="ftr" sz="quarter" idx="11"/>
          </p:nvPr>
        </p:nvSpPr>
        <p:spPr/>
        <p:txBody>
          <a:bodyPr/>
          <a:lstStyle>
            <a:lvl1pPr>
              <a:defRPr/>
            </a:lvl1pPr>
          </a:lstStyle>
          <a:p>
            <a:pPr>
              <a:defRPr/>
            </a:pPr>
            <a:endParaRPr lang="es-AR"/>
          </a:p>
        </p:txBody>
      </p:sp>
      <p:sp>
        <p:nvSpPr>
          <p:cNvPr id="7" name="Slide Number Placeholder 5"/>
          <p:cNvSpPr>
            <a:spLocks noGrp="1"/>
          </p:cNvSpPr>
          <p:nvPr>
            <p:ph type="sldNum" sz="quarter" idx="12"/>
          </p:nvPr>
        </p:nvSpPr>
        <p:spPr/>
        <p:txBody>
          <a:bodyPr/>
          <a:lstStyle>
            <a:lvl1pPr>
              <a:defRPr/>
            </a:lvl1pPr>
          </a:lstStyle>
          <a:p>
            <a:pPr>
              <a:defRPr/>
            </a:pPr>
            <a:fld id="{EA79AB7C-7B59-4C41-B0A6-5385259475BA}" type="slidenum">
              <a:rPr lang="es-AR" altLang="es-AR"/>
              <a:pPr>
                <a:defRPr/>
              </a:pPr>
              <a:t>‹Nº›</a:t>
            </a:fld>
            <a:endParaRPr lang="es-AR" alt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_tradnl" altLang="es-AR"/>
              <a:t>Click to edit Master title style</a:t>
            </a:r>
            <a:endParaRPr lang="en-US" altLang="es-AR"/>
          </a:p>
        </p:txBody>
      </p:sp>
      <p:sp>
        <p:nvSpPr>
          <p:cNvPr id="1029" name="Text Placeholder 2"/>
          <p:cNvSpPr>
            <a:spLocks noGrp="1"/>
          </p:cNvSpPr>
          <p:nvPr>
            <p:ph type="body" idx="1"/>
          </p:nvPr>
        </p:nvSpPr>
        <p:spPr bwMode="auto">
          <a:xfrm>
            <a:off x="609600" y="1600200"/>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_tradnl" altLang="es-AR"/>
              <a:t>Click to edit Master text styles</a:t>
            </a:r>
          </a:p>
          <a:p>
            <a:pPr lvl="1"/>
            <a:r>
              <a:rPr lang="es-ES_tradnl" altLang="es-AR"/>
              <a:t>Second level</a:t>
            </a:r>
          </a:p>
          <a:p>
            <a:pPr lvl="2"/>
            <a:r>
              <a:rPr lang="es-ES_tradnl" altLang="es-AR"/>
              <a:t>Third level</a:t>
            </a:r>
          </a:p>
          <a:p>
            <a:pPr lvl="3"/>
            <a:r>
              <a:rPr lang="es-ES_tradnl" altLang="es-AR"/>
              <a:t>Fourth level</a:t>
            </a:r>
          </a:p>
          <a:p>
            <a:pPr lvl="4"/>
            <a:r>
              <a:rPr lang="es-ES_tradnl" altLang="es-AR"/>
              <a:t>Fifth level</a:t>
            </a:r>
            <a:endParaRPr lang="en-US" altLang="es-AR"/>
          </a:p>
        </p:txBody>
      </p:sp>
      <p:sp>
        <p:nvSpPr>
          <p:cNvPr id="4" name="Date Placeholder 3"/>
          <p:cNvSpPr>
            <a:spLocks noGrp="1"/>
          </p:cNvSpPr>
          <p:nvPr>
            <p:ph type="dt" sz="half" idx="2"/>
          </p:nvPr>
        </p:nvSpPr>
        <p:spPr>
          <a:xfrm>
            <a:off x="609600" y="6356350"/>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ea typeface="ＭＳ Ｐゴシック" panose="020B0600070205080204" pitchFamily="34" charset="-128"/>
                <a:cs typeface="+mn-cs"/>
              </a:defRPr>
            </a:lvl1pPr>
          </a:lstStyle>
          <a:p>
            <a:pPr>
              <a:defRPr/>
            </a:pPr>
            <a:fld id="{734160AD-91FB-4A0D-A599-7EDB2CFFC0B8}" type="datetimeFigureOut">
              <a:rPr lang="es-AR" altLang="es-AR"/>
              <a:pPr>
                <a:defRPr/>
              </a:pPr>
              <a:t>25/2/2025</a:t>
            </a:fld>
            <a:endParaRPr lang="es-AR" altLang="es-AR"/>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s-AR"/>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mn-cs"/>
              </a:defRPr>
            </a:lvl1pPr>
          </a:lstStyle>
          <a:p>
            <a:pPr>
              <a:defRPr/>
            </a:pPr>
            <a:fld id="{1A5635F4-9ECD-46F5-9FCC-4E91EA4A0F5C}" type="slidenum">
              <a:rPr lang="es-AR" altLang="es-AR"/>
              <a:pPr>
                <a:defRPr/>
              </a:pPr>
              <a:t>‹Nº›</a:t>
            </a:fld>
            <a:endParaRPr lang="es-AR" altLang="es-AR"/>
          </a:p>
        </p:txBody>
      </p:sp>
      <p:graphicFrame>
        <p:nvGraphicFramePr>
          <p:cNvPr id="1026" name="Objeto 6" hidden="1"/>
          <p:cNvGraphicFramePr>
            <a:graphicFrameLocks noChangeAspect="1"/>
          </p:cNvGraphicFramePr>
          <p:nvPr>
            <p:custDataLst>
              <p:tags r:id="rId14"/>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63" name="Diapositiva de think-cell" r:id="rId16" imgW="360" imgH="360" progId="TCLayout.ActiveDocument.1">
                  <p:embed/>
                </p:oleObj>
              </mc:Choice>
              <mc:Fallback>
                <p:oleObj name="Diapositiva de think-cell" r:id="rId16" imgW="360" imgH="360" progId="TCLayout.ActiveDocument.1">
                  <p:embed/>
                  <p:pic>
                    <p:nvPicPr>
                      <p:cNvPr id="0" name="Objeto 6" hidden="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7 Rectángulo" hidden="1"/>
          <p:cNvSpPr/>
          <p:nvPr>
            <p:custDataLst>
              <p:tags r:id="rId15"/>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spcBef>
                <a:spcPts val="0"/>
              </a:spcBef>
              <a:spcAft>
                <a:spcPts val="0"/>
              </a:spcAft>
              <a:defRPr/>
            </a:pPr>
            <a:endParaRPr lang="es-ES" sz="4400">
              <a:latin typeface="Calibri Light"/>
              <a:ea typeface="+mj-ea"/>
              <a:cs typeface="+mj-cs"/>
              <a:sym typeface="Calibri Light"/>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image" Target="../media/image3.jpe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2.emf"/><Relationship Id="rId5" Type="http://schemas.openxmlformats.org/officeDocument/2006/relationships/oleObject" Target="../embeddings/oleObject2.bin"/><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384.xml"/><Relationship Id="rId13" Type="http://schemas.openxmlformats.org/officeDocument/2006/relationships/tags" Target="../tags/tag389.xml"/><Relationship Id="rId18" Type="http://schemas.openxmlformats.org/officeDocument/2006/relationships/tags" Target="../tags/tag394.xml"/><Relationship Id="rId26" Type="http://schemas.openxmlformats.org/officeDocument/2006/relationships/image" Target="../media/image20.png"/><Relationship Id="rId3" Type="http://schemas.openxmlformats.org/officeDocument/2006/relationships/tags" Target="../tags/tag379.xml"/><Relationship Id="rId21" Type="http://schemas.openxmlformats.org/officeDocument/2006/relationships/slideLayout" Target="../slideLayouts/slideLayout1.xml"/><Relationship Id="rId7" Type="http://schemas.openxmlformats.org/officeDocument/2006/relationships/tags" Target="../tags/tag383.xml"/><Relationship Id="rId12" Type="http://schemas.openxmlformats.org/officeDocument/2006/relationships/tags" Target="../tags/tag388.xml"/><Relationship Id="rId17" Type="http://schemas.openxmlformats.org/officeDocument/2006/relationships/tags" Target="../tags/tag393.xml"/><Relationship Id="rId25" Type="http://schemas.openxmlformats.org/officeDocument/2006/relationships/chart" Target="../charts/chart16.xml"/><Relationship Id="rId2" Type="http://schemas.openxmlformats.org/officeDocument/2006/relationships/tags" Target="../tags/tag378.xml"/><Relationship Id="rId16" Type="http://schemas.openxmlformats.org/officeDocument/2006/relationships/tags" Target="../tags/tag392.xml"/><Relationship Id="rId20" Type="http://schemas.openxmlformats.org/officeDocument/2006/relationships/tags" Target="../tags/tag396.xml"/><Relationship Id="rId1" Type="http://schemas.openxmlformats.org/officeDocument/2006/relationships/vmlDrawing" Target="../drawings/vmlDrawing11.vml"/><Relationship Id="rId6" Type="http://schemas.openxmlformats.org/officeDocument/2006/relationships/tags" Target="../tags/tag382.xml"/><Relationship Id="rId11" Type="http://schemas.openxmlformats.org/officeDocument/2006/relationships/tags" Target="../tags/tag387.xml"/><Relationship Id="rId24" Type="http://schemas.openxmlformats.org/officeDocument/2006/relationships/image" Target="../media/image4.emf"/><Relationship Id="rId5" Type="http://schemas.openxmlformats.org/officeDocument/2006/relationships/tags" Target="../tags/tag381.xml"/><Relationship Id="rId15" Type="http://schemas.openxmlformats.org/officeDocument/2006/relationships/tags" Target="../tags/tag391.xml"/><Relationship Id="rId23" Type="http://schemas.openxmlformats.org/officeDocument/2006/relationships/image" Target="../media/image2.emf"/><Relationship Id="rId10" Type="http://schemas.openxmlformats.org/officeDocument/2006/relationships/tags" Target="../tags/tag386.xml"/><Relationship Id="rId19" Type="http://schemas.openxmlformats.org/officeDocument/2006/relationships/tags" Target="../tags/tag395.xml"/><Relationship Id="rId4" Type="http://schemas.openxmlformats.org/officeDocument/2006/relationships/tags" Target="../tags/tag380.xml"/><Relationship Id="rId9" Type="http://schemas.openxmlformats.org/officeDocument/2006/relationships/tags" Target="../tags/tag385.xml"/><Relationship Id="rId14" Type="http://schemas.openxmlformats.org/officeDocument/2006/relationships/tags" Target="../tags/tag390.xml"/><Relationship Id="rId22"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398.xml"/><Relationship Id="rId7" Type="http://schemas.openxmlformats.org/officeDocument/2006/relationships/image" Target="../media/image4.emf"/><Relationship Id="rId2" Type="http://schemas.openxmlformats.org/officeDocument/2006/relationships/tags" Target="../tags/tag397.xml"/><Relationship Id="rId1" Type="http://schemas.openxmlformats.org/officeDocument/2006/relationships/vmlDrawing" Target="../drawings/vmlDrawing12.vml"/><Relationship Id="rId6" Type="http://schemas.openxmlformats.org/officeDocument/2006/relationships/image" Target="../media/image2.emf"/><Relationship Id="rId11" Type="http://schemas.openxmlformats.org/officeDocument/2006/relationships/image" Target="../media/image23.png"/><Relationship Id="rId5" Type="http://schemas.openxmlformats.org/officeDocument/2006/relationships/oleObject" Target="../embeddings/oleObject12.bin"/><Relationship Id="rId10" Type="http://schemas.microsoft.com/office/2014/relationships/chartEx" Target="../charts/chartEx3.xml"/><Relationship Id="rId4" Type="http://schemas.openxmlformats.org/officeDocument/2006/relationships/slideLayout" Target="../slideLayouts/slideLayout1.xml"/><Relationship Id="rId9" Type="http://schemas.openxmlformats.org/officeDocument/2006/relationships/image" Target="../media/image22.png"/></Relationships>
</file>

<file path=ppt/slides/_rels/slide12.xml.rels><?xml version="1.0" encoding="UTF-8" standalone="yes"?>
<Relationships xmlns="http://schemas.openxmlformats.org/package/2006/relationships"><Relationship Id="rId8" Type="http://schemas.openxmlformats.org/officeDocument/2006/relationships/tags" Target="../tags/tag405.xml"/><Relationship Id="rId13" Type="http://schemas.openxmlformats.org/officeDocument/2006/relationships/tags" Target="../tags/tag410.xml"/><Relationship Id="rId18" Type="http://schemas.openxmlformats.org/officeDocument/2006/relationships/tags" Target="../tags/tag415.xml"/><Relationship Id="rId3" Type="http://schemas.openxmlformats.org/officeDocument/2006/relationships/tags" Target="../tags/tag400.xml"/><Relationship Id="rId21" Type="http://schemas.openxmlformats.org/officeDocument/2006/relationships/image" Target="../media/image2.emf"/><Relationship Id="rId7" Type="http://schemas.openxmlformats.org/officeDocument/2006/relationships/tags" Target="../tags/tag404.xml"/><Relationship Id="rId12" Type="http://schemas.openxmlformats.org/officeDocument/2006/relationships/tags" Target="../tags/tag409.xml"/><Relationship Id="rId17" Type="http://schemas.openxmlformats.org/officeDocument/2006/relationships/tags" Target="../tags/tag414.xml"/><Relationship Id="rId2" Type="http://schemas.openxmlformats.org/officeDocument/2006/relationships/tags" Target="../tags/tag399.xml"/><Relationship Id="rId16" Type="http://schemas.openxmlformats.org/officeDocument/2006/relationships/tags" Target="../tags/tag413.xml"/><Relationship Id="rId20" Type="http://schemas.openxmlformats.org/officeDocument/2006/relationships/oleObject" Target="../embeddings/oleObject13.bin"/><Relationship Id="rId1" Type="http://schemas.openxmlformats.org/officeDocument/2006/relationships/vmlDrawing" Target="../drawings/vmlDrawing13.vml"/><Relationship Id="rId6" Type="http://schemas.openxmlformats.org/officeDocument/2006/relationships/tags" Target="../tags/tag403.xml"/><Relationship Id="rId11" Type="http://schemas.openxmlformats.org/officeDocument/2006/relationships/tags" Target="../tags/tag408.xml"/><Relationship Id="rId24" Type="http://schemas.openxmlformats.org/officeDocument/2006/relationships/image" Target="../media/image24.png"/><Relationship Id="rId5" Type="http://schemas.openxmlformats.org/officeDocument/2006/relationships/tags" Target="../tags/tag402.xml"/><Relationship Id="rId15" Type="http://schemas.openxmlformats.org/officeDocument/2006/relationships/tags" Target="../tags/tag412.xml"/><Relationship Id="rId23" Type="http://schemas.openxmlformats.org/officeDocument/2006/relationships/chart" Target="../charts/chart17.xml"/><Relationship Id="rId10" Type="http://schemas.openxmlformats.org/officeDocument/2006/relationships/tags" Target="../tags/tag407.xml"/><Relationship Id="rId19" Type="http://schemas.openxmlformats.org/officeDocument/2006/relationships/slideLayout" Target="../slideLayouts/slideLayout1.xml"/><Relationship Id="rId4" Type="http://schemas.openxmlformats.org/officeDocument/2006/relationships/tags" Target="../tags/tag401.xml"/><Relationship Id="rId9" Type="http://schemas.openxmlformats.org/officeDocument/2006/relationships/tags" Target="../tags/tag406.xml"/><Relationship Id="rId14" Type="http://schemas.openxmlformats.org/officeDocument/2006/relationships/tags" Target="../tags/tag411.xml"/><Relationship Id="rId22" Type="http://schemas.openxmlformats.org/officeDocument/2006/relationships/image" Target="../media/image4.emf"/></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9.png"/><Relationship Id="rId3" Type="http://schemas.openxmlformats.org/officeDocument/2006/relationships/tags" Target="../tags/tag417.xml"/><Relationship Id="rId7" Type="http://schemas.openxmlformats.org/officeDocument/2006/relationships/image" Target="../media/image4.emf"/><Relationship Id="rId12" Type="http://schemas.openxmlformats.org/officeDocument/2006/relationships/image" Target="../media/image28.png"/><Relationship Id="rId2" Type="http://schemas.openxmlformats.org/officeDocument/2006/relationships/tags" Target="../tags/tag416.xml"/><Relationship Id="rId1" Type="http://schemas.openxmlformats.org/officeDocument/2006/relationships/vmlDrawing" Target="../drawings/vmlDrawing14.vml"/><Relationship Id="rId6" Type="http://schemas.openxmlformats.org/officeDocument/2006/relationships/image" Target="../media/image2.emf"/><Relationship Id="rId11" Type="http://schemas.microsoft.com/office/2014/relationships/chartEx" Target="../charts/chartEx4.xml"/><Relationship Id="rId5" Type="http://schemas.openxmlformats.org/officeDocument/2006/relationships/oleObject" Target="../embeddings/oleObject14.bin"/><Relationship Id="rId10" Type="http://schemas.openxmlformats.org/officeDocument/2006/relationships/image" Target="../media/image27.png"/><Relationship Id="rId4" Type="http://schemas.openxmlformats.org/officeDocument/2006/relationships/slideLayout" Target="../slideLayouts/slideLayout1.xml"/><Relationship Id="rId9" Type="http://schemas.openxmlformats.org/officeDocument/2006/relationships/image" Target="../media/image26.png"/></Relationships>
</file>

<file path=ppt/slides/_rels/slide14.xml.rels><?xml version="1.0" encoding="UTF-8" standalone="yes"?>
<Relationships xmlns="http://schemas.openxmlformats.org/package/2006/relationships"><Relationship Id="rId13" Type="http://schemas.openxmlformats.org/officeDocument/2006/relationships/tags" Target="../tags/tag429.xml"/><Relationship Id="rId18" Type="http://schemas.openxmlformats.org/officeDocument/2006/relationships/tags" Target="../tags/tag434.xml"/><Relationship Id="rId26" Type="http://schemas.microsoft.com/office/2014/relationships/chartEx" Target="../charts/chartEx5.xml"/><Relationship Id="rId3" Type="http://schemas.openxmlformats.org/officeDocument/2006/relationships/tags" Target="../tags/tag419.xml"/><Relationship Id="rId21" Type="http://schemas.openxmlformats.org/officeDocument/2006/relationships/slideLayout" Target="../slideLayouts/slideLayout1.xml"/><Relationship Id="rId34" Type="http://schemas.microsoft.com/office/2014/relationships/chartEx" Target="../charts/chartEx6.xml"/><Relationship Id="rId7" Type="http://schemas.openxmlformats.org/officeDocument/2006/relationships/tags" Target="../tags/tag423.xml"/><Relationship Id="rId12" Type="http://schemas.openxmlformats.org/officeDocument/2006/relationships/tags" Target="../tags/tag428.xml"/><Relationship Id="rId17" Type="http://schemas.openxmlformats.org/officeDocument/2006/relationships/tags" Target="../tags/tag433.xml"/><Relationship Id="rId25" Type="http://schemas.openxmlformats.org/officeDocument/2006/relationships/chart" Target="../charts/chart18.xml"/><Relationship Id="rId33" Type="http://schemas.openxmlformats.org/officeDocument/2006/relationships/image" Target="../media/image32.png"/><Relationship Id="rId2" Type="http://schemas.openxmlformats.org/officeDocument/2006/relationships/tags" Target="../tags/tag418.xml"/><Relationship Id="rId16" Type="http://schemas.openxmlformats.org/officeDocument/2006/relationships/tags" Target="../tags/tag432.xml"/><Relationship Id="rId20" Type="http://schemas.openxmlformats.org/officeDocument/2006/relationships/tags" Target="../tags/tag436.xml"/><Relationship Id="rId1" Type="http://schemas.openxmlformats.org/officeDocument/2006/relationships/vmlDrawing" Target="../drawings/vmlDrawing15.vml"/><Relationship Id="rId6" Type="http://schemas.openxmlformats.org/officeDocument/2006/relationships/tags" Target="../tags/tag422.xml"/><Relationship Id="rId11" Type="http://schemas.openxmlformats.org/officeDocument/2006/relationships/tags" Target="../tags/tag427.xml"/><Relationship Id="rId24" Type="http://schemas.openxmlformats.org/officeDocument/2006/relationships/image" Target="../media/image4.emf"/><Relationship Id="rId32" Type="http://schemas.openxmlformats.org/officeDocument/2006/relationships/image" Target="../media/image31.png"/><Relationship Id="rId5" Type="http://schemas.openxmlformats.org/officeDocument/2006/relationships/tags" Target="../tags/tag421.xml"/><Relationship Id="rId15" Type="http://schemas.openxmlformats.org/officeDocument/2006/relationships/tags" Target="../tags/tag431.xml"/><Relationship Id="rId23" Type="http://schemas.openxmlformats.org/officeDocument/2006/relationships/image" Target="../media/image2.emf"/><Relationship Id="rId36" Type="http://schemas.openxmlformats.org/officeDocument/2006/relationships/image" Target="../media/image34.png"/><Relationship Id="rId10" Type="http://schemas.openxmlformats.org/officeDocument/2006/relationships/tags" Target="../tags/tag426.xml"/><Relationship Id="rId19" Type="http://schemas.openxmlformats.org/officeDocument/2006/relationships/tags" Target="../tags/tag435.xml"/><Relationship Id="rId31" Type="http://schemas.openxmlformats.org/officeDocument/2006/relationships/image" Target="../media/image30.png"/><Relationship Id="rId4" Type="http://schemas.openxmlformats.org/officeDocument/2006/relationships/tags" Target="../tags/tag420.xml"/><Relationship Id="rId9" Type="http://schemas.openxmlformats.org/officeDocument/2006/relationships/tags" Target="../tags/tag425.xml"/><Relationship Id="rId14" Type="http://schemas.openxmlformats.org/officeDocument/2006/relationships/tags" Target="../tags/tag430.xml"/><Relationship Id="rId22" Type="http://schemas.openxmlformats.org/officeDocument/2006/relationships/oleObject" Target="../embeddings/oleObject15.bin"/><Relationship Id="rId30" Type="http://schemas.openxmlformats.org/officeDocument/2006/relationships/image" Target="../media/image230.png"/><Relationship Id="rId35" Type="http://schemas.openxmlformats.org/officeDocument/2006/relationships/image" Target="../media/image33.png"/><Relationship Id="rId8" Type="http://schemas.openxmlformats.org/officeDocument/2006/relationships/tags" Target="../tags/tag424.xml"/></Relationships>
</file>

<file path=ppt/slides/_rels/slide15.xml.rels><?xml version="1.0" encoding="UTF-8" standalone="yes"?>
<Relationships xmlns="http://schemas.openxmlformats.org/package/2006/relationships"><Relationship Id="rId8" Type="http://schemas.openxmlformats.org/officeDocument/2006/relationships/tags" Target="../tags/tag443.xml"/><Relationship Id="rId13" Type="http://schemas.openxmlformats.org/officeDocument/2006/relationships/tags" Target="../tags/tag448.xml"/><Relationship Id="rId18" Type="http://schemas.openxmlformats.org/officeDocument/2006/relationships/tags" Target="../tags/tag453.xml"/><Relationship Id="rId26" Type="http://schemas.openxmlformats.org/officeDocument/2006/relationships/image" Target="../media/image4.emf"/><Relationship Id="rId3" Type="http://schemas.openxmlformats.org/officeDocument/2006/relationships/tags" Target="../tags/tag438.xml"/><Relationship Id="rId21" Type="http://schemas.openxmlformats.org/officeDocument/2006/relationships/tags" Target="../tags/tag456.xml"/><Relationship Id="rId7" Type="http://schemas.openxmlformats.org/officeDocument/2006/relationships/tags" Target="../tags/tag442.xml"/><Relationship Id="rId12" Type="http://schemas.openxmlformats.org/officeDocument/2006/relationships/tags" Target="../tags/tag447.xml"/><Relationship Id="rId17" Type="http://schemas.openxmlformats.org/officeDocument/2006/relationships/tags" Target="../tags/tag452.xml"/><Relationship Id="rId25" Type="http://schemas.openxmlformats.org/officeDocument/2006/relationships/image" Target="../media/image2.emf"/><Relationship Id="rId2" Type="http://schemas.openxmlformats.org/officeDocument/2006/relationships/tags" Target="../tags/tag437.xml"/><Relationship Id="rId16" Type="http://schemas.openxmlformats.org/officeDocument/2006/relationships/tags" Target="../tags/tag451.xml"/><Relationship Id="rId20" Type="http://schemas.openxmlformats.org/officeDocument/2006/relationships/tags" Target="../tags/tag455.xml"/><Relationship Id="rId29" Type="http://schemas.openxmlformats.org/officeDocument/2006/relationships/image" Target="../media/image36.png"/><Relationship Id="rId1" Type="http://schemas.openxmlformats.org/officeDocument/2006/relationships/vmlDrawing" Target="../drawings/vmlDrawing16.vml"/><Relationship Id="rId6" Type="http://schemas.openxmlformats.org/officeDocument/2006/relationships/tags" Target="../tags/tag441.xml"/><Relationship Id="rId11" Type="http://schemas.openxmlformats.org/officeDocument/2006/relationships/tags" Target="../tags/tag446.xml"/><Relationship Id="rId24" Type="http://schemas.openxmlformats.org/officeDocument/2006/relationships/oleObject" Target="../embeddings/oleObject16.bin"/><Relationship Id="rId5" Type="http://schemas.openxmlformats.org/officeDocument/2006/relationships/tags" Target="../tags/tag440.xml"/><Relationship Id="rId15" Type="http://schemas.openxmlformats.org/officeDocument/2006/relationships/tags" Target="../tags/tag450.xml"/><Relationship Id="rId23" Type="http://schemas.openxmlformats.org/officeDocument/2006/relationships/slideLayout" Target="../slideLayouts/slideLayout1.xml"/><Relationship Id="rId28" Type="http://schemas.openxmlformats.org/officeDocument/2006/relationships/image" Target="../media/image35.png"/><Relationship Id="rId10" Type="http://schemas.openxmlformats.org/officeDocument/2006/relationships/tags" Target="../tags/tag445.xml"/><Relationship Id="rId19" Type="http://schemas.openxmlformats.org/officeDocument/2006/relationships/tags" Target="../tags/tag454.xml"/><Relationship Id="rId31" Type="http://schemas.openxmlformats.org/officeDocument/2006/relationships/image" Target="../media/image37.png"/><Relationship Id="rId4" Type="http://schemas.openxmlformats.org/officeDocument/2006/relationships/tags" Target="../tags/tag439.xml"/><Relationship Id="rId9" Type="http://schemas.openxmlformats.org/officeDocument/2006/relationships/tags" Target="../tags/tag444.xml"/><Relationship Id="rId14" Type="http://schemas.openxmlformats.org/officeDocument/2006/relationships/tags" Target="../tags/tag449.xml"/><Relationship Id="rId22" Type="http://schemas.openxmlformats.org/officeDocument/2006/relationships/tags" Target="../tags/tag457.xml"/><Relationship Id="rId27" Type="http://schemas.openxmlformats.org/officeDocument/2006/relationships/chart" Target="../charts/chart19.xml"/><Relationship Id="rId30" Type="http://schemas.microsoft.com/office/2014/relationships/chartEx" Target="../charts/chartEx7.xml"/></Relationships>
</file>

<file path=ppt/slides/_rels/slide16.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tags" Target="../tags/tag469.xml"/><Relationship Id="rId18" Type="http://schemas.openxmlformats.org/officeDocument/2006/relationships/tags" Target="../tags/tag474.xml"/><Relationship Id="rId26" Type="http://schemas.openxmlformats.org/officeDocument/2006/relationships/image" Target="../media/image38.png"/><Relationship Id="rId3" Type="http://schemas.openxmlformats.org/officeDocument/2006/relationships/tags" Target="../tags/tag459.xml"/><Relationship Id="rId21" Type="http://schemas.openxmlformats.org/officeDocument/2006/relationships/slideLayout" Target="../slideLayouts/slideLayout1.xml"/><Relationship Id="rId7" Type="http://schemas.openxmlformats.org/officeDocument/2006/relationships/tags" Target="../tags/tag463.xml"/><Relationship Id="rId12" Type="http://schemas.openxmlformats.org/officeDocument/2006/relationships/tags" Target="../tags/tag468.xml"/><Relationship Id="rId17" Type="http://schemas.openxmlformats.org/officeDocument/2006/relationships/tags" Target="../tags/tag473.xml"/><Relationship Id="rId25" Type="http://schemas.openxmlformats.org/officeDocument/2006/relationships/chart" Target="../charts/chart20.xml"/><Relationship Id="rId2" Type="http://schemas.openxmlformats.org/officeDocument/2006/relationships/tags" Target="../tags/tag458.xml"/><Relationship Id="rId16" Type="http://schemas.openxmlformats.org/officeDocument/2006/relationships/tags" Target="../tags/tag472.xml"/><Relationship Id="rId20" Type="http://schemas.openxmlformats.org/officeDocument/2006/relationships/tags" Target="../tags/tag476.xml"/><Relationship Id="rId29" Type="http://schemas.microsoft.com/office/2014/relationships/chartEx" Target="../charts/chartEx8.xml"/><Relationship Id="rId1" Type="http://schemas.openxmlformats.org/officeDocument/2006/relationships/vmlDrawing" Target="../drawings/vmlDrawing17.vml"/><Relationship Id="rId6" Type="http://schemas.openxmlformats.org/officeDocument/2006/relationships/tags" Target="../tags/tag462.xml"/><Relationship Id="rId11" Type="http://schemas.openxmlformats.org/officeDocument/2006/relationships/tags" Target="../tags/tag467.xml"/><Relationship Id="rId24" Type="http://schemas.openxmlformats.org/officeDocument/2006/relationships/image" Target="../media/image4.emf"/><Relationship Id="rId5" Type="http://schemas.openxmlformats.org/officeDocument/2006/relationships/tags" Target="../tags/tag461.xml"/><Relationship Id="rId15" Type="http://schemas.openxmlformats.org/officeDocument/2006/relationships/tags" Target="../tags/tag471.xml"/><Relationship Id="rId23" Type="http://schemas.openxmlformats.org/officeDocument/2006/relationships/image" Target="../media/image2.emf"/><Relationship Id="rId28" Type="http://schemas.openxmlformats.org/officeDocument/2006/relationships/image" Target="../media/image40.png"/><Relationship Id="rId10" Type="http://schemas.openxmlformats.org/officeDocument/2006/relationships/tags" Target="../tags/tag466.xml"/><Relationship Id="rId19" Type="http://schemas.openxmlformats.org/officeDocument/2006/relationships/tags" Target="../tags/tag475.xml"/><Relationship Id="rId31" Type="http://schemas.openxmlformats.org/officeDocument/2006/relationships/image" Target="../media/image42.png"/><Relationship Id="rId4" Type="http://schemas.openxmlformats.org/officeDocument/2006/relationships/tags" Target="../tags/tag460.xml"/><Relationship Id="rId9" Type="http://schemas.openxmlformats.org/officeDocument/2006/relationships/tags" Target="../tags/tag465.xml"/><Relationship Id="rId14" Type="http://schemas.openxmlformats.org/officeDocument/2006/relationships/tags" Target="../tags/tag470.xml"/><Relationship Id="rId22" Type="http://schemas.openxmlformats.org/officeDocument/2006/relationships/oleObject" Target="../embeddings/oleObject17.bin"/><Relationship Id="rId27" Type="http://schemas.openxmlformats.org/officeDocument/2006/relationships/image" Target="../media/image39.png"/><Relationship Id="rId30" Type="http://schemas.openxmlformats.org/officeDocument/2006/relationships/image" Target="../media/image41.png"/></Relationships>
</file>

<file path=ppt/slides/_rels/slide17.xml.rels><?xml version="1.0" encoding="UTF-8" standalone="yes"?>
<Relationships xmlns="http://schemas.openxmlformats.org/package/2006/relationships"><Relationship Id="rId13" Type="http://schemas.openxmlformats.org/officeDocument/2006/relationships/tags" Target="../tags/tag488.xml"/><Relationship Id="rId18" Type="http://schemas.openxmlformats.org/officeDocument/2006/relationships/tags" Target="../tags/tag493.xml"/><Relationship Id="rId26" Type="http://schemas.openxmlformats.org/officeDocument/2006/relationships/tags" Target="../tags/tag501.xml"/><Relationship Id="rId21" Type="http://schemas.openxmlformats.org/officeDocument/2006/relationships/tags" Target="../tags/tag496.xml"/><Relationship Id="rId34" Type="http://schemas.openxmlformats.org/officeDocument/2006/relationships/image" Target="../media/image4.emf"/><Relationship Id="rId7" Type="http://schemas.openxmlformats.org/officeDocument/2006/relationships/tags" Target="../tags/tag482.xml"/><Relationship Id="rId12" Type="http://schemas.openxmlformats.org/officeDocument/2006/relationships/tags" Target="../tags/tag487.xml"/><Relationship Id="rId17" Type="http://schemas.openxmlformats.org/officeDocument/2006/relationships/tags" Target="../tags/tag492.xml"/><Relationship Id="rId25" Type="http://schemas.openxmlformats.org/officeDocument/2006/relationships/tags" Target="../tags/tag500.xml"/><Relationship Id="rId33" Type="http://schemas.openxmlformats.org/officeDocument/2006/relationships/image" Target="../media/image2.emf"/><Relationship Id="rId38" Type="http://schemas.openxmlformats.org/officeDocument/2006/relationships/image" Target="../media/image44.png"/><Relationship Id="rId2" Type="http://schemas.openxmlformats.org/officeDocument/2006/relationships/tags" Target="../tags/tag477.xml"/><Relationship Id="rId16" Type="http://schemas.openxmlformats.org/officeDocument/2006/relationships/tags" Target="../tags/tag491.xml"/><Relationship Id="rId20" Type="http://schemas.openxmlformats.org/officeDocument/2006/relationships/tags" Target="../tags/tag495.xml"/><Relationship Id="rId29" Type="http://schemas.openxmlformats.org/officeDocument/2006/relationships/tags" Target="../tags/tag504.xml"/><Relationship Id="rId1" Type="http://schemas.openxmlformats.org/officeDocument/2006/relationships/vmlDrawing" Target="../drawings/vmlDrawing18.vml"/><Relationship Id="rId6" Type="http://schemas.openxmlformats.org/officeDocument/2006/relationships/tags" Target="../tags/tag481.xml"/><Relationship Id="rId11" Type="http://schemas.openxmlformats.org/officeDocument/2006/relationships/tags" Target="../tags/tag486.xml"/><Relationship Id="rId24" Type="http://schemas.openxmlformats.org/officeDocument/2006/relationships/tags" Target="../tags/tag499.xml"/><Relationship Id="rId32" Type="http://schemas.openxmlformats.org/officeDocument/2006/relationships/oleObject" Target="../embeddings/oleObject18.bin"/><Relationship Id="rId37" Type="http://schemas.openxmlformats.org/officeDocument/2006/relationships/image" Target="../media/image43.png"/><Relationship Id="rId5" Type="http://schemas.openxmlformats.org/officeDocument/2006/relationships/tags" Target="../tags/tag480.xml"/><Relationship Id="rId15" Type="http://schemas.openxmlformats.org/officeDocument/2006/relationships/tags" Target="../tags/tag490.xml"/><Relationship Id="rId23" Type="http://schemas.openxmlformats.org/officeDocument/2006/relationships/tags" Target="../tags/tag498.xml"/><Relationship Id="rId28" Type="http://schemas.openxmlformats.org/officeDocument/2006/relationships/tags" Target="../tags/tag503.xml"/><Relationship Id="rId36" Type="http://schemas.openxmlformats.org/officeDocument/2006/relationships/chart" Target="../charts/chart22.xml"/><Relationship Id="rId10" Type="http://schemas.openxmlformats.org/officeDocument/2006/relationships/tags" Target="../tags/tag485.xml"/><Relationship Id="rId19" Type="http://schemas.openxmlformats.org/officeDocument/2006/relationships/tags" Target="../tags/tag494.xml"/><Relationship Id="rId31" Type="http://schemas.openxmlformats.org/officeDocument/2006/relationships/slideLayout" Target="../slideLayouts/slideLayout1.xml"/><Relationship Id="rId4" Type="http://schemas.openxmlformats.org/officeDocument/2006/relationships/tags" Target="../tags/tag479.xml"/><Relationship Id="rId9" Type="http://schemas.openxmlformats.org/officeDocument/2006/relationships/tags" Target="../tags/tag484.xml"/><Relationship Id="rId14" Type="http://schemas.openxmlformats.org/officeDocument/2006/relationships/tags" Target="../tags/tag489.xml"/><Relationship Id="rId22" Type="http://schemas.openxmlformats.org/officeDocument/2006/relationships/tags" Target="../tags/tag497.xml"/><Relationship Id="rId27" Type="http://schemas.openxmlformats.org/officeDocument/2006/relationships/tags" Target="../tags/tag502.xml"/><Relationship Id="rId30" Type="http://schemas.openxmlformats.org/officeDocument/2006/relationships/tags" Target="../tags/tag505.xml"/><Relationship Id="rId35" Type="http://schemas.openxmlformats.org/officeDocument/2006/relationships/chart" Target="../charts/chart21.xml"/><Relationship Id="rId8" Type="http://schemas.openxmlformats.org/officeDocument/2006/relationships/tags" Target="../tags/tag483.xml"/><Relationship Id="rId3" Type="http://schemas.openxmlformats.org/officeDocument/2006/relationships/tags" Target="../tags/tag478.xml"/></Relationships>
</file>

<file path=ppt/slides/_rels/slide1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xml"/><Relationship Id="rId7" Type="http://schemas.openxmlformats.org/officeDocument/2006/relationships/image" Target="../media/image4.emf"/><Relationship Id="rId2" Type="http://schemas.openxmlformats.org/officeDocument/2006/relationships/tags" Target="../tags/tag6.xml"/><Relationship Id="rId1" Type="http://schemas.openxmlformats.org/officeDocument/2006/relationships/vmlDrawing" Target="../drawings/vmlDrawing3.vml"/><Relationship Id="rId6" Type="http://schemas.openxmlformats.org/officeDocument/2006/relationships/image" Target="../media/image2.emf"/><Relationship Id="rId5" Type="http://schemas.openxmlformats.org/officeDocument/2006/relationships/oleObject" Target="../embeddings/oleObject3.bin"/><Relationship Id="rId4" Type="http://schemas.openxmlformats.org/officeDocument/2006/relationships/slideLayout" Target="../slideLayouts/slideLayout1.xml"/><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tags" Target="../tags/tag9.xml"/><Relationship Id="rId7" Type="http://schemas.openxmlformats.org/officeDocument/2006/relationships/image" Target="../media/image2.emf"/><Relationship Id="rId2" Type="http://schemas.openxmlformats.org/officeDocument/2006/relationships/tags" Target="../tags/tag8.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notesSlide" Target="../notesSlides/notesSlide1.xm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26" Type="http://schemas.openxmlformats.org/officeDocument/2006/relationships/tags" Target="../tags/tag34.xml"/><Relationship Id="rId117" Type="http://schemas.openxmlformats.org/officeDocument/2006/relationships/chart" Target="../charts/chart1.xml"/><Relationship Id="rId21" Type="http://schemas.openxmlformats.org/officeDocument/2006/relationships/tags" Target="../tags/tag29.xml"/><Relationship Id="rId42" Type="http://schemas.openxmlformats.org/officeDocument/2006/relationships/tags" Target="../tags/tag50.xml"/><Relationship Id="rId47" Type="http://schemas.openxmlformats.org/officeDocument/2006/relationships/tags" Target="../tags/tag55.xml"/><Relationship Id="rId63" Type="http://schemas.openxmlformats.org/officeDocument/2006/relationships/tags" Target="../tags/tag71.xml"/><Relationship Id="rId68" Type="http://schemas.openxmlformats.org/officeDocument/2006/relationships/tags" Target="../tags/tag76.xml"/><Relationship Id="rId84" Type="http://schemas.openxmlformats.org/officeDocument/2006/relationships/tags" Target="../tags/tag92.xml"/><Relationship Id="rId89" Type="http://schemas.openxmlformats.org/officeDocument/2006/relationships/tags" Target="../tags/tag97.xml"/><Relationship Id="rId112" Type="http://schemas.openxmlformats.org/officeDocument/2006/relationships/tags" Target="../tags/tag120.xml"/><Relationship Id="rId16" Type="http://schemas.openxmlformats.org/officeDocument/2006/relationships/tags" Target="../tags/tag24.xml"/><Relationship Id="rId107" Type="http://schemas.openxmlformats.org/officeDocument/2006/relationships/tags" Target="../tags/tag115.xml"/><Relationship Id="rId11" Type="http://schemas.openxmlformats.org/officeDocument/2006/relationships/tags" Target="../tags/tag19.xml"/><Relationship Id="rId32" Type="http://schemas.openxmlformats.org/officeDocument/2006/relationships/tags" Target="../tags/tag40.xml"/><Relationship Id="rId37" Type="http://schemas.openxmlformats.org/officeDocument/2006/relationships/tags" Target="../tags/tag45.xml"/><Relationship Id="rId53" Type="http://schemas.openxmlformats.org/officeDocument/2006/relationships/tags" Target="../tags/tag61.xml"/><Relationship Id="rId58" Type="http://schemas.openxmlformats.org/officeDocument/2006/relationships/tags" Target="../tags/tag66.xml"/><Relationship Id="rId74" Type="http://schemas.openxmlformats.org/officeDocument/2006/relationships/tags" Target="../tags/tag82.xml"/><Relationship Id="rId79" Type="http://schemas.openxmlformats.org/officeDocument/2006/relationships/tags" Target="../tags/tag87.xml"/><Relationship Id="rId102" Type="http://schemas.openxmlformats.org/officeDocument/2006/relationships/tags" Target="../tags/tag110.xml"/><Relationship Id="rId5" Type="http://schemas.openxmlformats.org/officeDocument/2006/relationships/tags" Target="../tags/tag13.xml"/><Relationship Id="rId90" Type="http://schemas.openxmlformats.org/officeDocument/2006/relationships/tags" Target="../tags/tag98.xml"/><Relationship Id="rId95" Type="http://schemas.openxmlformats.org/officeDocument/2006/relationships/tags" Target="../tags/tag103.xml"/><Relationship Id="rId22" Type="http://schemas.openxmlformats.org/officeDocument/2006/relationships/tags" Target="../tags/tag30.xml"/><Relationship Id="rId27" Type="http://schemas.openxmlformats.org/officeDocument/2006/relationships/tags" Target="../tags/tag35.xml"/><Relationship Id="rId43" Type="http://schemas.openxmlformats.org/officeDocument/2006/relationships/tags" Target="../tags/tag51.xml"/><Relationship Id="rId48" Type="http://schemas.openxmlformats.org/officeDocument/2006/relationships/tags" Target="../tags/tag56.xml"/><Relationship Id="rId64" Type="http://schemas.openxmlformats.org/officeDocument/2006/relationships/tags" Target="../tags/tag72.xml"/><Relationship Id="rId69" Type="http://schemas.openxmlformats.org/officeDocument/2006/relationships/tags" Target="../tags/tag77.xml"/><Relationship Id="rId113" Type="http://schemas.openxmlformats.org/officeDocument/2006/relationships/slideLayout" Target="../slideLayouts/slideLayout1.xml"/><Relationship Id="rId118" Type="http://schemas.openxmlformats.org/officeDocument/2006/relationships/image" Target="../media/image8.png"/><Relationship Id="rId80" Type="http://schemas.openxmlformats.org/officeDocument/2006/relationships/tags" Target="../tags/tag88.xml"/><Relationship Id="rId85" Type="http://schemas.openxmlformats.org/officeDocument/2006/relationships/tags" Target="../tags/tag93.xml"/><Relationship Id="rId12" Type="http://schemas.openxmlformats.org/officeDocument/2006/relationships/tags" Target="../tags/tag20.xml"/><Relationship Id="rId17" Type="http://schemas.openxmlformats.org/officeDocument/2006/relationships/tags" Target="../tags/tag25.xml"/><Relationship Id="rId33" Type="http://schemas.openxmlformats.org/officeDocument/2006/relationships/tags" Target="../tags/tag41.xml"/><Relationship Id="rId38" Type="http://schemas.openxmlformats.org/officeDocument/2006/relationships/tags" Target="../tags/tag46.xml"/><Relationship Id="rId59" Type="http://schemas.openxmlformats.org/officeDocument/2006/relationships/tags" Target="../tags/tag67.xml"/><Relationship Id="rId103" Type="http://schemas.openxmlformats.org/officeDocument/2006/relationships/tags" Target="../tags/tag111.xml"/><Relationship Id="rId108" Type="http://schemas.openxmlformats.org/officeDocument/2006/relationships/tags" Target="../tags/tag116.xml"/><Relationship Id="rId54" Type="http://schemas.openxmlformats.org/officeDocument/2006/relationships/tags" Target="../tags/tag62.xml"/><Relationship Id="rId70" Type="http://schemas.openxmlformats.org/officeDocument/2006/relationships/tags" Target="../tags/tag78.xml"/><Relationship Id="rId75" Type="http://schemas.openxmlformats.org/officeDocument/2006/relationships/tags" Target="../tags/tag83.xml"/><Relationship Id="rId91" Type="http://schemas.openxmlformats.org/officeDocument/2006/relationships/tags" Target="../tags/tag99.xml"/><Relationship Id="rId96" Type="http://schemas.openxmlformats.org/officeDocument/2006/relationships/tags" Target="../tags/tag104.xml"/><Relationship Id="rId1" Type="http://schemas.openxmlformats.org/officeDocument/2006/relationships/vmlDrawing" Target="../drawings/vmlDrawing5.vml"/><Relationship Id="rId6" Type="http://schemas.openxmlformats.org/officeDocument/2006/relationships/tags" Target="../tags/tag14.xml"/><Relationship Id="rId23" Type="http://schemas.openxmlformats.org/officeDocument/2006/relationships/tags" Target="../tags/tag31.xml"/><Relationship Id="rId28" Type="http://schemas.openxmlformats.org/officeDocument/2006/relationships/tags" Target="../tags/tag36.xml"/><Relationship Id="rId49" Type="http://schemas.openxmlformats.org/officeDocument/2006/relationships/tags" Target="../tags/tag57.xml"/><Relationship Id="rId114" Type="http://schemas.openxmlformats.org/officeDocument/2006/relationships/oleObject" Target="../embeddings/oleObject5.bin"/><Relationship Id="rId10" Type="http://schemas.openxmlformats.org/officeDocument/2006/relationships/tags" Target="../tags/tag18.xml"/><Relationship Id="rId31" Type="http://schemas.openxmlformats.org/officeDocument/2006/relationships/tags" Target="../tags/tag39.xml"/><Relationship Id="rId44" Type="http://schemas.openxmlformats.org/officeDocument/2006/relationships/tags" Target="../tags/tag52.xml"/><Relationship Id="rId52" Type="http://schemas.openxmlformats.org/officeDocument/2006/relationships/tags" Target="../tags/tag60.xml"/><Relationship Id="rId60" Type="http://schemas.openxmlformats.org/officeDocument/2006/relationships/tags" Target="../tags/tag68.xml"/><Relationship Id="rId65" Type="http://schemas.openxmlformats.org/officeDocument/2006/relationships/tags" Target="../tags/tag73.xml"/><Relationship Id="rId73" Type="http://schemas.openxmlformats.org/officeDocument/2006/relationships/tags" Target="../tags/tag81.xml"/><Relationship Id="rId78" Type="http://schemas.openxmlformats.org/officeDocument/2006/relationships/tags" Target="../tags/tag86.xml"/><Relationship Id="rId81" Type="http://schemas.openxmlformats.org/officeDocument/2006/relationships/tags" Target="../tags/tag89.xml"/><Relationship Id="rId86" Type="http://schemas.openxmlformats.org/officeDocument/2006/relationships/tags" Target="../tags/tag94.xml"/><Relationship Id="rId94" Type="http://schemas.openxmlformats.org/officeDocument/2006/relationships/tags" Target="../tags/tag102.xml"/><Relationship Id="rId99" Type="http://schemas.openxmlformats.org/officeDocument/2006/relationships/tags" Target="../tags/tag107.xml"/><Relationship Id="rId101" Type="http://schemas.openxmlformats.org/officeDocument/2006/relationships/tags" Target="../tags/tag109.xml"/><Relationship Id="rId4" Type="http://schemas.openxmlformats.org/officeDocument/2006/relationships/tags" Target="../tags/tag12.xml"/><Relationship Id="rId9" Type="http://schemas.openxmlformats.org/officeDocument/2006/relationships/tags" Target="../tags/tag17.xml"/><Relationship Id="rId13" Type="http://schemas.openxmlformats.org/officeDocument/2006/relationships/tags" Target="../tags/tag21.xml"/><Relationship Id="rId18" Type="http://schemas.openxmlformats.org/officeDocument/2006/relationships/tags" Target="../tags/tag26.xml"/><Relationship Id="rId39" Type="http://schemas.openxmlformats.org/officeDocument/2006/relationships/tags" Target="../tags/tag47.xml"/><Relationship Id="rId109" Type="http://schemas.openxmlformats.org/officeDocument/2006/relationships/tags" Target="../tags/tag117.xml"/><Relationship Id="rId34" Type="http://schemas.openxmlformats.org/officeDocument/2006/relationships/tags" Target="../tags/tag42.xml"/><Relationship Id="rId50" Type="http://schemas.openxmlformats.org/officeDocument/2006/relationships/tags" Target="../tags/tag58.xml"/><Relationship Id="rId55" Type="http://schemas.openxmlformats.org/officeDocument/2006/relationships/tags" Target="../tags/tag63.xml"/><Relationship Id="rId76" Type="http://schemas.openxmlformats.org/officeDocument/2006/relationships/tags" Target="../tags/tag84.xml"/><Relationship Id="rId97" Type="http://schemas.openxmlformats.org/officeDocument/2006/relationships/tags" Target="../tags/tag105.xml"/><Relationship Id="rId104" Type="http://schemas.openxmlformats.org/officeDocument/2006/relationships/tags" Target="../tags/tag112.xml"/><Relationship Id="rId7" Type="http://schemas.openxmlformats.org/officeDocument/2006/relationships/tags" Target="../tags/tag15.xml"/><Relationship Id="rId71" Type="http://schemas.openxmlformats.org/officeDocument/2006/relationships/tags" Target="../tags/tag79.xml"/><Relationship Id="rId92" Type="http://schemas.openxmlformats.org/officeDocument/2006/relationships/tags" Target="../tags/tag100.xml"/><Relationship Id="rId2" Type="http://schemas.openxmlformats.org/officeDocument/2006/relationships/tags" Target="../tags/tag10.xml"/><Relationship Id="rId29" Type="http://schemas.openxmlformats.org/officeDocument/2006/relationships/tags" Target="../tags/tag37.xml"/><Relationship Id="rId24" Type="http://schemas.openxmlformats.org/officeDocument/2006/relationships/tags" Target="../tags/tag32.xml"/><Relationship Id="rId40" Type="http://schemas.openxmlformats.org/officeDocument/2006/relationships/tags" Target="../tags/tag48.xml"/><Relationship Id="rId45" Type="http://schemas.openxmlformats.org/officeDocument/2006/relationships/tags" Target="../tags/tag53.xml"/><Relationship Id="rId66" Type="http://schemas.openxmlformats.org/officeDocument/2006/relationships/tags" Target="../tags/tag74.xml"/><Relationship Id="rId87" Type="http://schemas.openxmlformats.org/officeDocument/2006/relationships/tags" Target="../tags/tag95.xml"/><Relationship Id="rId110" Type="http://schemas.openxmlformats.org/officeDocument/2006/relationships/tags" Target="../tags/tag118.xml"/><Relationship Id="rId115" Type="http://schemas.openxmlformats.org/officeDocument/2006/relationships/image" Target="../media/image2.emf"/><Relationship Id="rId61" Type="http://schemas.openxmlformats.org/officeDocument/2006/relationships/tags" Target="../tags/tag69.xml"/><Relationship Id="rId82" Type="http://schemas.openxmlformats.org/officeDocument/2006/relationships/tags" Target="../tags/tag90.xml"/><Relationship Id="rId19" Type="http://schemas.openxmlformats.org/officeDocument/2006/relationships/tags" Target="../tags/tag27.xml"/><Relationship Id="rId14" Type="http://schemas.openxmlformats.org/officeDocument/2006/relationships/tags" Target="../tags/tag22.xml"/><Relationship Id="rId30" Type="http://schemas.openxmlformats.org/officeDocument/2006/relationships/tags" Target="../tags/tag38.xml"/><Relationship Id="rId35" Type="http://schemas.openxmlformats.org/officeDocument/2006/relationships/tags" Target="../tags/tag43.xml"/><Relationship Id="rId56" Type="http://schemas.openxmlformats.org/officeDocument/2006/relationships/tags" Target="../tags/tag64.xml"/><Relationship Id="rId77" Type="http://schemas.openxmlformats.org/officeDocument/2006/relationships/tags" Target="../tags/tag85.xml"/><Relationship Id="rId100" Type="http://schemas.openxmlformats.org/officeDocument/2006/relationships/tags" Target="../tags/tag108.xml"/><Relationship Id="rId105" Type="http://schemas.openxmlformats.org/officeDocument/2006/relationships/tags" Target="../tags/tag113.xml"/><Relationship Id="rId8" Type="http://schemas.openxmlformats.org/officeDocument/2006/relationships/tags" Target="../tags/tag16.xml"/><Relationship Id="rId51" Type="http://schemas.openxmlformats.org/officeDocument/2006/relationships/tags" Target="../tags/tag59.xml"/><Relationship Id="rId72" Type="http://schemas.openxmlformats.org/officeDocument/2006/relationships/tags" Target="../tags/tag80.xml"/><Relationship Id="rId93" Type="http://schemas.openxmlformats.org/officeDocument/2006/relationships/tags" Target="../tags/tag101.xml"/><Relationship Id="rId98" Type="http://schemas.openxmlformats.org/officeDocument/2006/relationships/tags" Target="../tags/tag106.xml"/><Relationship Id="rId3" Type="http://schemas.openxmlformats.org/officeDocument/2006/relationships/tags" Target="../tags/tag11.xml"/><Relationship Id="rId25" Type="http://schemas.openxmlformats.org/officeDocument/2006/relationships/tags" Target="../tags/tag33.xml"/><Relationship Id="rId46" Type="http://schemas.openxmlformats.org/officeDocument/2006/relationships/tags" Target="../tags/tag54.xml"/><Relationship Id="rId67" Type="http://schemas.openxmlformats.org/officeDocument/2006/relationships/tags" Target="../tags/tag75.xml"/><Relationship Id="rId116" Type="http://schemas.openxmlformats.org/officeDocument/2006/relationships/image" Target="../media/image4.emf"/><Relationship Id="rId20" Type="http://schemas.openxmlformats.org/officeDocument/2006/relationships/tags" Target="../tags/tag28.xml"/><Relationship Id="rId41" Type="http://schemas.openxmlformats.org/officeDocument/2006/relationships/tags" Target="../tags/tag49.xml"/><Relationship Id="rId62" Type="http://schemas.openxmlformats.org/officeDocument/2006/relationships/tags" Target="../tags/tag70.xml"/><Relationship Id="rId83" Type="http://schemas.openxmlformats.org/officeDocument/2006/relationships/tags" Target="../tags/tag91.xml"/><Relationship Id="rId88" Type="http://schemas.openxmlformats.org/officeDocument/2006/relationships/tags" Target="../tags/tag96.xml"/><Relationship Id="rId111" Type="http://schemas.openxmlformats.org/officeDocument/2006/relationships/tags" Target="../tags/tag119.xml"/><Relationship Id="rId15" Type="http://schemas.openxmlformats.org/officeDocument/2006/relationships/tags" Target="../tags/tag23.xml"/><Relationship Id="rId36" Type="http://schemas.openxmlformats.org/officeDocument/2006/relationships/tags" Target="../tags/tag44.xml"/><Relationship Id="rId57" Type="http://schemas.openxmlformats.org/officeDocument/2006/relationships/tags" Target="../tags/tag65.xml"/><Relationship Id="rId106" Type="http://schemas.openxmlformats.org/officeDocument/2006/relationships/tags" Target="../tags/tag114.xml"/></Relationships>
</file>

<file path=ppt/slides/_rels/slide5.xml.rels><?xml version="1.0" encoding="UTF-8" standalone="yes"?>
<Relationships xmlns="http://schemas.openxmlformats.org/package/2006/relationships"><Relationship Id="rId13" Type="http://schemas.openxmlformats.org/officeDocument/2006/relationships/tags" Target="../tags/tag132.xml"/><Relationship Id="rId18" Type="http://schemas.openxmlformats.org/officeDocument/2006/relationships/tags" Target="../tags/tag137.xml"/><Relationship Id="rId26" Type="http://schemas.openxmlformats.org/officeDocument/2006/relationships/tags" Target="../tags/tag145.xml"/><Relationship Id="rId39" Type="http://schemas.openxmlformats.org/officeDocument/2006/relationships/oleObject" Target="../embeddings/oleObject6.bin"/><Relationship Id="rId21" Type="http://schemas.openxmlformats.org/officeDocument/2006/relationships/tags" Target="../tags/tag140.xml"/><Relationship Id="rId34" Type="http://schemas.openxmlformats.org/officeDocument/2006/relationships/tags" Target="../tags/tag153.xml"/><Relationship Id="rId42" Type="http://schemas.openxmlformats.org/officeDocument/2006/relationships/chart" Target="../charts/chart2.xml"/><Relationship Id="rId7" Type="http://schemas.openxmlformats.org/officeDocument/2006/relationships/tags" Target="../tags/tag126.xml"/><Relationship Id="rId2" Type="http://schemas.openxmlformats.org/officeDocument/2006/relationships/tags" Target="../tags/tag121.xml"/><Relationship Id="rId16" Type="http://schemas.openxmlformats.org/officeDocument/2006/relationships/tags" Target="../tags/tag135.xml"/><Relationship Id="rId20" Type="http://schemas.openxmlformats.org/officeDocument/2006/relationships/tags" Target="../tags/tag139.xml"/><Relationship Id="rId29" Type="http://schemas.openxmlformats.org/officeDocument/2006/relationships/tags" Target="../tags/tag148.xml"/><Relationship Id="rId41" Type="http://schemas.openxmlformats.org/officeDocument/2006/relationships/image" Target="../media/image4.emf"/><Relationship Id="rId1" Type="http://schemas.openxmlformats.org/officeDocument/2006/relationships/vmlDrawing" Target="../drawings/vmlDrawing6.vml"/><Relationship Id="rId6" Type="http://schemas.openxmlformats.org/officeDocument/2006/relationships/tags" Target="../tags/tag125.xml"/><Relationship Id="rId11" Type="http://schemas.openxmlformats.org/officeDocument/2006/relationships/tags" Target="../tags/tag130.xml"/><Relationship Id="rId24" Type="http://schemas.openxmlformats.org/officeDocument/2006/relationships/tags" Target="../tags/tag143.xml"/><Relationship Id="rId32" Type="http://schemas.openxmlformats.org/officeDocument/2006/relationships/tags" Target="../tags/tag151.xml"/><Relationship Id="rId37" Type="http://schemas.openxmlformats.org/officeDocument/2006/relationships/tags" Target="../tags/tag156.xml"/><Relationship Id="rId40" Type="http://schemas.openxmlformats.org/officeDocument/2006/relationships/image" Target="../media/image2.emf"/><Relationship Id="rId5" Type="http://schemas.openxmlformats.org/officeDocument/2006/relationships/tags" Target="../tags/tag124.xml"/><Relationship Id="rId15" Type="http://schemas.openxmlformats.org/officeDocument/2006/relationships/tags" Target="../tags/tag134.xml"/><Relationship Id="rId23" Type="http://schemas.openxmlformats.org/officeDocument/2006/relationships/tags" Target="../tags/tag142.xml"/><Relationship Id="rId28" Type="http://schemas.openxmlformats.org/officeDocument/2006/relationships/tags" Target="../tags/tag147.xml"/><Relationship Id="rId36" Type="http://schemas.openxmlformats.org/officeDocument/2006/relationships/tags" Target="../tags/tag155.xml"/><Relationship Id="rId10" Type="http://schemas.openxmlformats.org/officeDocument/2006/relationships/tags" Target="../tags/tag129.xml"/><Relationship Id="rId19" Type="http://schemas.openxmlformats.org/officeDocument/2006/relationships/tags" Target="../tags/tag138.xml"/><Relationship Id="rId31" Type="http://schemas.openxmlformats.org/officeDocument/2006/relationships/tags" Target="../tags/tag150.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tags" Target="../tags/tag133.xml"/><Relationship Id="rId22" Type="http://schemas.openxmlformats.org/officeDocument/2006/relationships/tags" Target="../tags/tag141.xml"/><Relationship Id="rId27" Type="http://schemas.openxmlformats.org/officeDocument/2006/relationships/tags" Target="../tags/tag146.xml"/><Relationship Id="rId30" Type="http://schemas.openxmlformats.org/officeDocument/2006/relationships/tags" Target="../tags/tag149.xml"/><Relationship Id="rId35" Type="http://schemas.openxmlformats.org/officeDocument/2006/relationships/tags" Target="../tags/tag154.xml"/><Relationship Id="rId43" Type="http://schemas.openxmlformats.org/officeDocument/2006/relationships/chart" Target="../charts/chart3.xml"/><Relationship Id="rId8" Type="http://schemas.openxmlformats.org/officeDocument/2006/relationships/tags" Target="../tags/tag127.xml"/><Relationship Id="rId3" Type="http://schemas.openxmlformats.org/officeDocument/2006/relationships/tags" Target="../tags/tag122.xml"/><Relationship Id="rId12" Type="http://schemas.openxmlformats.org/officeDocument/2006/relationships/tags" Target="../tags/tag131.xml"/><Relationship Id="rId17" Type="http://schemas.openxmlformats.org/officeDocument/2006/relationships/tags" Target="../tags/tag136.xml"/><Relationship Id="rId25" Type="http://schemas.openxmlformats.org/officeDocument/2006/relationships/tags" Target="../tags/tag144.xml"/><Relationship Id="rId33" Type="http://schemas.openxmlformats.org/officeDocument/2006/relationships/tags" Target="../tags/tag152.xml"/><Relationship Id="rId38"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6" Type="http://schemas.openxmlformats.org/officeDocument/2006/relationships/tags" Target="../tags/tag181.xml"/><Relationship Id="rId21" Type="http://schemas.openxmlformats.org/officeDocument/2006/relationships/tags" Target="../tags/tag176.xml"/><Relationship Id="rId42" Type="http://schemas.openxmlformats.org/officeDocument/2006/relationships/tags" Target="../tags/tag197.xml"/><Relationship Id="rId47" Type="http://schemas.openxmlformats.org/officeDocument/2006/relationships/tags" Target="../tags/tag202.xml"/><Relationship Id="rId63" Type="http://schemas.openxmlformats.org/officeDocument/2006/relationships/tags" Target="../tags/tag218.xml"/><Relationship Id="rId68" Type="http://schemas.openxmlformats.org/officeDocument/2006/relationships/tags" Target="../tags/tag223.xml"/><Relationship Id="rId84" Type="http://schemas.openxmlformats.org/officeDocument/2006/relationships/tags" Target="../tags/tag239.xml"/><Relationship Id="rId89" Type="http://schemas.openxmlformats.org/officeDocument/2006/relationships/image" Target="../media/image4.emf"/><Relationship Id="rId16" Type="http://schemas.openxmlformats.org/officeDocument/2006/relationships/tags" Target="../tags/tag171.xml"/><Relationship Id="rId11" Type="http://schemas.openxmlformats.org/officeDocument/2006/relationships/tags" Target="../tags/tag166.xml"/><Relationship Id="rId32" Type="http://schemas.openxmlformats.org/officeDocument/2006/relationships/tags" Target="../tags/tag187.xml"/><Relationship Id="rId37" Type="http://schemas.openxmlformats.org/officeDocument/2006/relationships/tags" Target="../tags/tag192.xml"/><Relationship Id="rId53" Type="http://schemas.openxmlformats.org/officeDocument/2006/relationships/tags" Target="../tags/tag208.xml"/><Relationship Id="rId58" Type="http://schemas.openxmlformats.org/officeDocument/2006/relationships/tags" Target="../tags/tag213.xml"/><Relationship Id="rId74" Type="http://schemas.openxmlformats.org/officeDocument/2006/relationships/tags" Target="../tags/tag229.xml"/><Relationship Id="rId79" Type="http://schemas.openxmlformats.org/officeDocument/2006/relationships/tags" Target="../tags/tag234.xml"/><Relationship Id="rId5" Type="http://schemas.openxmlformats.org/officeDocument/2006/relationships/tags" Target="../tags/tag160.xml"/><Relationship Id="rId90" Type="http://schemas.openxmlformats.org/officeDocument/2006/relationships/chart" Target="../charts/chart4.xml"/><Relationship Id="rId14" Type="http://schemas.openxmlformats.org/officeDocument/2006/relationships/tags" Target="../tags/tag169.xml"/><Relationship Id="rId22" Type="http://schemas.openxmlformats.org/officeDocument/2006/relationships/tags" Target="../tags/tag177.xml"/><Relationship Id="rId27" Type="http://schemas.openxmlformats.org/officeDocument/2006/relationships/tags" Target="../tags/tag182.xml"/><Relationship Id="rId30" Type="http://schemas.openxmlformats.org/officeDocument/2006/relationships/tags" Target="../tags/tag185.xml"/><Relationship Id="rId35" Type="http://schemas.openxmlformats.org/officeDocument/2006/relationships/tags" Target="../tags/tag190.xml"/><Relationship Id="rId43" Type="http://schemas.openxmlformats.org/officeDocument/2006/relationships/tags" Target="../tags/tag198.xml"/><Relationship Id="rId48" Type="http://schemas.openxmlformats.org/officeDocument/2006/relationships/tags" Target="../tags/tag203.xml"/><Relationship Id="rId56" Type="http://schemas.openxmlformats.org/officeDocument/2006/relationships/tags" Target="../tags/tag211.xml"/><Relationship Id="rId64" Type="http://schemas.openxmlformats.org/officeDocument/2006/relationships/tags" Target="../tags/tag219.xml"/><Relationship Id="rId69" Type="http://schemas.openxmlformats.org/officeDocument/2006/relationships/tags" Target="../tags/tag224.xml"/><Relationship Id="rId77" Type="http://schemas.openxmlformats.org/officeDocument/2006/relationships/tags" Target="../tags/tag232.xml"/><Relationship Id="rId8" Type="http://schemas.openxmlformats.org/officeDocument/2006/relationships/tags" Target="../tags/tag163.xml"/><Relationship Id="rId51" Type="http://schemas.openxmlformats.org/officeDocument/2006/relationships/tags" Target="../tags/tag206.xml"/><Relationship Id="rId72" Type="http://schemas.openxmlformats.org/officeDocument/2006/relationships/tags" Target="../tags/tag227.xml"/><Relationship Id="rId80" Type="http://schemas.openxmlformats.org/officeDocument/2006/relationships/tags" Target="../tags/tag235.xml"/><Relationship Id="rId85" Type="http://schemas.openxmlformats.org/officeDocument/2006/relationships/tags" Target="../tags/tag240.xml"/><Relationship Id="rId3" Type="http://schemas.openxmlformats.org/officeDocument/2006/relationships/tags" Target="../tags/tag158.xml"/><Relationship Id="rId12" Type="http://schemas.openxmlformats.org/officeDocument/2006/relationships/tags" Target="../tags/tag167.xml"/><Relationship Id="rId17" Type="http://schemas.openxmlformats.org/officeDocument/2006/relationships/tags" Target="../tags/tag172.xml"/><Relationship Id="rId25" Type="http://schemas.openxmlformats.org/officeDocument/2006/relationships/tags" Target="../tags/tag180.xml"/><Relationship Id="rId33" Type="http://schemas.openxmlformats.org/officeDocument/2006/relationships/tags" Target="../tags/tag188.xml"/><Relationship Id="rId38" Type="http://schemas.openxmlformats.org/officeDocument/2006/relationships/tags" Target="../tags/tag193.xml"/><Relationship Id="rId46" Type="http://schemas.openxmlformats.org/officeDocument/2006/relationships/tags" Target="../tags/tag201.xml"/><Relationship Id="rId59" Type="http://schemas.openxmlformats.org/officeDocument/2006/relationships/tags" Target="../tags/tag214.xml"/><Relationship Id="rId67" Type="http://schemas.openxmlformats.org/officeDocument/2006/relationships/tags" Target="../tags/tag222.xml"/><Relationship Id="rId20" Type="http://schemas.openxmlformats.org/officeDocument/2006/relationships/tags" Target="../tags/tag175.xml"/><Relationship Id="rId41" Type="http://schemas.openxmlformats.org/officeDocument/2006/relationships/tags" Target="../tags/tag196.xml"/><Relationship Id="rId54" Type="http://schemas.openxmlformats.org/officeDocument/2006/relationships/tags" Target="../tags/tag209.xml"/><Relationship Id="rId62" Type="http://schemas.openxmlformats.org/officeDocument/2006/relationships/tags" Target="../tags/tag217.xml"/><Relationship Id="rId70" Type="http://schemas.openxmlformats.org/officeDocument/2006/relationships/tags" Target="../tags/tag225.xml"/><Relationship Id="rId75" Type="http://schemas.openxmlformats.org/officeDocument/2006/relationships/tags" Target="../tags/tag230.xml"/><Relationship Id="rId83" Type="http://schemas.openxmlformats.org/officeDocument/2006/relationships/tags" Target="../tags/tag238.xml"/><Relationship Id="rId88" Type="http://schemas.openxmlformats.org/officeDocument/2006/relationships/image" Target="../media/image2.emf"/><Relationship Id="rId91" Type="http://schemas.openxmlformats.org/officeDocument/2006/relationships/image" Target="../media/image9.png"/><Relationship Id="rId1" Type="http://schemas.openxmlformats.org/officeDocument/2006/relationships/vmlDrawing" Target="../drawings/vmlDrawing7.vml"/><Relationship Id="rId6" Type="http://schemas.openxmlformats.org/officeDocument/2006/relationships/tags" Target="../tags/tag161.xml"/><Relationship Id="rId15" Type="http://schemas.openxmlformats.org/officeDocument/2006/relationships/tags" Target="../tags/tag170.xml"/><Relationship Id="rId23" Type="http://schemas.openxmlformats.org/officeDocument/2006/relationships/tags" Target="../tags/tag178.xml"/><Relationship Id="rId28" Type="http://schemas.openxmlformats.org/officeDocument/2006/relationships/tags" Target="../tags/tag183.xml"/><Relationship Id="rId36" Type="http://schemas.openxmlformats.org/officeDocument/2006/relationships/tags" Target="../tags/tag191.xml"/><Relationship Id="rId49" Type="http://schemas.openxmlformats.org/officeDocument/2006/relationships/tags" Target="../tags/tag204.xml"/><Relationship Id="rId57" Type="http://schemas.openxmlformats.org/officeDocument/2006/relationships/tags" Target="../tags/tag212.xml"/><Relationship Id="rId10" Type="http://schemas.openxmlformats.org/officeDocument/2006/relationships/tags" Target="../tags/tag165.xml"/><Relationship Id="rId31" Type="http://schemas.openxmlformats.org/officeDocument/2006/relationships/tags" Target="../tags/tag186.xml"/><Relationship Id="rId44" Type="http://schemas.openxmlformats.org/officeDocument/2006/relationships/tags" Target="../tags/tag199.xml"/><Relationship Id="rId52" Type="http://schemas.openxmlformats.org/officeDocument/2006/relationships/tags" Target="../tags/tag207.xml"/><Relationship Id="rId60" Type="http://schemas.openxmlformats.org/officeDocument/2006/relationships/tags" Target="../tags/tag215.xml"/><Relationship Id="rId65" Type="http://schemas.openxmlformats.org/officeDocument/2006/relationships/tags" Target="../tags/tag220.xml"/><Relationship Id="rId73" Type="http://schemas.openxmlformats.org/officeDocument/2006/relationships/tags" Target="../tags/tag228.xml"/><Relationship Id="rId78" Type="http://schemas.openxmlformats.org/officeDocument/2006/relationships/tags" Target="../tags/tag233.xml"/><Relationship Id="rId81" Type="http://schemas.openxmlformats.org/officeDocument/2006/relationships/tags" Target="../tags/tag236.xml"/><Relationship Id="rId86" Type="http://schemas.openxmlformats.org/officeDocument/2006/relationships/slideLayout" Target="../slideLayouts/slideLayout1.xml"/><Relationship Id="rId4" Type="http://schemas.openxmlformats.org/officeDocument/2006/relationships/tags" Target="../tags/tag159.xml"/><Relationship Id="rId9" Type="http://schemas.openxmlformats.org/officeDocument/2006/relationships/tags" Target="../tags/tag164.xml"/><Relationship Id="rId13" Type="http://schemas.openxmlformats.org/officeDocument/2006/relationships/tags" Target="../tags/tag168.xml"/><Relationship Id="rId18" Type="http://schemas.openxmlformats.org/officeDocument/2006/relationships/tags" Target="../tags/tag173.xml"/><Relationship Id="rId39" Type="http://schemas.openxmlformats.org/officeDocument/2006/relationships/tags" Target="../tags/tag194.xml"/><Relationship Id="rId34" Type="http://schemas.openxmlformats.org/officeDocument/2006/relationships/tags" Target="../tags/tag189.xml"/><Relationship Id="rId50" Type="http://schemas.openxmlformats.org/officeDocument/2006/relationships/tags" Target="../tags/tag205.xml"/><Relationship Id="rId55" Type="http://schemas.openxmlformats.org/officeDocument/2006/relationships/tags" Target="../tags/tag210.xml"/><Relationship Id="rId76" Type="http://schemas.openxmlformats.org/officeDocument/2006/relationships/tags" Target="../tags/tag231.xml"/><Relationship Id="rId7" Type="http://schemas.openxmlformats.org/officeDocument/2006/relationships/tags" Target="../tags/tag162.xml"/><Relationship Id="rId71" Type="http://schemas.openxmlformats.org/officeDocument/2006/relationships/tags" Target="../tags/tag226.xml"/><Relationship Id="rId2" Type="http://schemas.openxmlformats.org/officeDocument/2006/relationships/tags" Target="../tags/tag157.xml"/><Relationship Id="rId29" Type="http://schemas.openxmlformats.org/officeDocument/2006/relationships/tags" Target="../tags/tag184.xml"/><Relationship Id="rId24" Type="http://schemas.openxmlformats.org/officeDocument/2006/relationships/tags" Target="../tags/tag179.xml"/><Relationship Id="rId40" Type="http://schemas.openxmlformats.org/officeDocument/2006/relationships/tags" Target="../tags/tag195.xml"/><Relationship Id="rId45" Type="http://schemas.openxmlformats.org/officeDocument/2006/relationships/tags" Target="../tags/tag200.xml"/><Relationship Id="rId66" Type="http://schemas.openxmlformats.org/officeDocument/2006/relationships/tags" Target="../tags/tag221.xml"/><Relationship Id="rId87" Type="http://schemas.openxmlformats.org/officeDocument/2006/relationships/oleObject" Target="../embeddings/oleObject7.bin"/><Relationship Id="rId61" Type="http://schemas.openxmlformats.org/officeDocument/2006/relationships/tags" Target="../tags/tag216.xml"/><Relationship Id="rId82" Type="http://schemas.openxmlformats.org/officeDocument/2006/relationships/tags" Target="../tags/tag237.xml"/><Relationship Id="rId19" Type="http://schemas.openxmlformats.org/officeDocument/2006/relationships/tags" Target="../tags/tag174.xml"/></Relationships>
</file>

<file path=ppt/slides/_rels/slide7.xml.rels><?xml version="1.0" encoding="UTF-8" standalone="yes"?>
<Relationships xmlns="http://schemas.openxmlformats.org/package/2006/relationships"><Relationship Id="rId26" Type="http://schemas.openxmlformats.org/officeDocument/2006/relationships/tags" Target="../tags/tag265.xml"/><Relationship Id="rId117" Type="http://schemas.openxmlformats.org/officeDocument/2006/relationships/chart" Target="../charts/chart10.xml"/><Relationship Id="rId21" Type="http://schemas.openxmlformats.org/officeDocument/2006/relationships/tags" Target="../tags/tag260.xml"/><Relationship Id="rId42" Type="http://schemas.openxmlformats.org/officeDocument/2006/relationships/tags" Target="../tags/tag281.xml"/><Relationship Id="rId47" Type="http://schemas.openxmlformats.org/officeDocument/2006/relationships/tags" Target="../tags/tag286.xml"/><Relationship Id="rId63" Type="http://schemas.openxmlformats.org/officeDocument/2006/relationships/tags" Target="../tags/tag302.xml"/><Relationship Id="rId68" Type="http://schemas.openxmlformats.org/officeDocument/2006/relationships/tags" Target="../tags/tag307.xml"/><Relationship Id="rId84" Type="http://schemas.openxmlformats.org/officeDocument/2006/relationships/tags" Target="../tags/tag323.xml"/><Relationship Id="rId89" Type="http://schemas.openxmlformats.org/officeDocument/2006/relationships/tags" Target="../tags/tag328.xml"/><Relationship Id="rId112" Type="http://schemas.openxmlformats.org/officeDocument/2006/relationships/chart" Target="../charts/chart5.xml"/><Relationship Id="rId16" Type="http://schemas.openxmlformats.org/officeDocument/2006/relationships/tags" Target="../tags/tag255.xml"/><Relationship Id="rId107" Type="http://schemas.openxmlformats.org/officeDocument/2006/relationships/tags" Target="../tags/tag346.xml"/><Relationship Id="rId11" Type="http://schemas.openxmlformats.org/officeDocument/2006/relationships/tags" Target="../tags/tag250.xml"/><Relationship Id="rId32" Type="http://schemas.openxmlformats.org/officeDocument/2006/relationships/tags" Target="../tags/tag271.xml"/><Relationship Id="rId37" Type="http://schemas.openxmlformats.org/officeDocument/2006/relationships/tags" Target="../tags/tag276.xml"/><Relationship Id="rId53" Type="http://schemas.openxmlformats.org/officeDocument/2006/relationships/tags" Target="../tags/tag292.xml"/><Relationship Id="rId58" Type="http://schemas.openxmlformats.org/officeDocument/2006/relationships/tags" Target="../tags/tag297.xml"/><Relationship Id="rId74" Type="http://schemas.openxmlformats.org/officeDocument/2006/relationships/tags" Target="../tags/tag313.xml"/><Relationship Id="rId79" Type="http://schemas.openxmlformats.org/officeDocument/2006/relationships/tags" Target="../tags/tag318.xml"/><Relationship Id="rId102" Type="http://schemas.openxmlformats.org/officeDocument/2006/relationships/tags" Target="../tags/tag341.xml"/><Relationship Id="rId5" Type="http://schemas.openxmlformats.org/officeDocument/2006/relationships/tags" Target="../tags/tag244.xml"/><Relationship Id="rId90" Type="http://schemas.openxmlformats.org/officeDocument/2006/relationships/tags" Target="../tags/tag329.xml"/><Relationship Id="rId95" Type="http://schemas.openxmlformats.org/officeDocument/2006/relationships/tags" Target="../tags/tag334.xml"/><Relationship Id="rId22" Type="http://schemas.openxmlformats.org/officeDocument/2006/relationships/tags" Target="../tags/tag261.xml"/><Relationship Id="rId27" Type="http://schemas.openxmlformats.org/officeDocument/2006/relationships/tags" Target="../tags/tag266.xml"/><Relationship Id="rId43" Type="http://schemas.openxmlformats.org/officeDocument/2006/relationships/tags" Target="../tags/tag282.xml"/><Relationship Id="rId48" Type="http://schemas.openxmlformats.org/officeDocument/2006/relationships/tags" Target="../tags/tag287.xml"/><Relationship Id="rId64" Type="http://schemas.openxmlformats.org/officeDocument/2006/relationships/tags" Target="../tags/tag303.xml"/><Relationship Id="rId69" Type="http://schemas.openxmlformats.org/officeDocument/2006/relationships/tags" Target="../tags/tag308.xml"/><Relationship Id="rId113" Type="http://schemas.openxmlformats.org/officeDocument/2006/relationships/chart" Target="../charts/chart6.xml"/><Relationship Id="rId118" Type="http://schemas.openxmlformats.org/officeDocument/2006/relationships/chart" Target="../charts/chart11.xml"/><Relationship Id="rId80" Type="http://schemas.openxmlformats.org/officeDocument/2006/relationships/tags" Target="../tags/tag319.xml"/><Relationship Id="rId85" Type="http://schemas.openxmlformats.org/officeDocument/2006/relationships/tags" Target="../tags/tag324.xml"/><Relationship Id="rId12" Type="http://schemas.openxmlformats.org/officeDocument/2006/relationships/tags" Target="../tags/tag251.xml"/><Relationship Id="rId17" Type="http://schemas.openxmlformats.org/officeDocument/2006/relationships/tags" Target="../tags/tag256.xml"/><Relationship Id="rId33" Type="http://schemas.openxmlformats.org/officeDocument/2006/relationships/tags" Target="../tags/tag272.xml"/><Relationship Id="rId38" Type="http://schemas.openxmlformats.org/officeDocument/2006/relationships/tags" Target="../tags/tag277.xml"/><Relationship Id="rId59" Type="http://schemas.openxmlformats.org/officeDocument/2006/relationships/tags" Target="../tags/tag298.xml"/><Relationship Id="rId103" Type="http://schemas.openxmlformats.org/officeDocument/2006/relationships/tags" Target="../tags/tag342.xml"/><Relationship Id="rId108" Type="http://schemas.openxmlformats.org/officeDocument/2006/relationships/slideLayout" Target="../slideLayouts/slideLayout1.xml"/><Relationship Id="rId54" Type="http://schemas.openxmlformats.org/officeDocument/2006/relationships/tags" Target="../tags/tag293.xml"/><Relationship Id="rId70" Type="http://schemas.openxmlformats.org/officeDocument/2006/relationships/tags" Target="../tags/tag309.xml"/><Relationship Id="rId75" Type="http://schemas.openxmlformats.org/officeDocument/2006/relationships/tags" Target="../tags/tag314.xml"/><Relationship Id="rId91" Type="http://schemas.openxmlformats.org/officeDocument/2006/relationships/tags" Target="../tags/tag330.xml"/><Relationship Id="rId96" Type="http://schemas.openxmlformats.org/officeDocument/2006/relationships/tags" Target="../tags/tag335.xml"/><Relationship Id="rId1" Type="http://schemas.openxmlformats.org/officeDocument/2006/relationships/vmlDrawing" Target="../drawings/vmlDrawing8.vml"/><Relationship Id="rId6" Type="http://schemas.openxmlformats.org/officeDocument/2006/relationships/tags" Target="../tags/tag245.xml"/><Relationship Id="rId23" Type="http://schemas.openxmlformats.org/officeDocument/2006/relationships/tags" Target="../tags/tag262.xml"/><Relationship Id="rId28" Type="http://schemas.openxmlformats.org/officeDocument/2006/relationships/tags" Target="../tags/tag267.xml"/><Relationship Id="rId49" Type="http://schemas.openxmlformats.org/officeDocument/2006/relationships/tags" Target="../tags/tag288.xml"/><Relationship Id="rId114" Type="http://schemas.openxmlformats.org/officeDocument/2006/relationships/chart" Target="../charts/chart7.xml"/><Relationship Id="rId119" Type="http://schemas.openxmlformats.org/officeDocument/2006/relationships/chart" Target="../charts/chart12.xml"/><Relationship Id="rId10" Type="http://schemas.openxmlformats.org/officeDocument/2006/relationships/tags" Target="../tags/tag249.xml"/><Relationship Id="rId31" Type="http://schemas.openxmlformats.org/officeDocument/2006/relationships/tags" Target="../tags/tag270.xml"/><Relationship Id="rId44" Type="http://schemas.openxmlformats.org/officeDocument/2006/relationships/tags" Target="../tags/tag283.xml"/><Relationship Id="rId52" Type="http://schemas.openxmlformats.org/officeDocument/2006/relationships/tags" Target="../tags/tag291.xml"/><Relationship Id="rId60" Type="http://schemas.openxmlformats.org/officeDocument/2006/relationships/tags" Target="../tags/tag299.xml"/><Relationship Id="rId65" Type="http://schemas.openxmlformats.org/officeDocument/2006/relationships/tags" Target="../tags/tag304.xml"/><Relationship Id="rId73" Type="http://schemas.openxmlformats.org/officeDocument/2006/relationships/tags" Target="../tags/tag312.xml"/><Relationship Id="rId78" Type="http://schemas.openxmlformats.org/officeDocument/2006/relationships/tags" Target="../tags/tag317.xml"/><Relationship Id="rId81" Type="http://schemas.openxmlformats.org/officeDocument/2006/relationships/tags" Target="../tags/tag320.xml"/><Relationship Id="rId86" Type="http://schemas.openxmlformats.org/officeDocument/2006/relationships/tags" Target="../tags/tag325.xml"/><Relationship Id="rId94" Type="http://schemas.openxmlformats.org/officeDocument/2006/relationships/tags" Target="../tags/tag333.xml"/><Relationship Id="rId99" Type="http://schemas.openxmlformats.org/officeDocument/2006/relationships/tags" Target="../tags/tag338.xml"/><Relationship Id="rId101" Type="http://schemas.openxmlformats.org/officeDocument/2006/relationships/tags" Target="../tags/tag340.xml"/><Relationship Id="rId4" Type="http://schemas.openxmlformats.org/officeDocument/2006/relationships/tags" Target="../tags/tag243.xml"/><Relationship Id="rId9" Type="http://schemas.openxmlformats.org/officeDocument/2006/relationships/tags" Target="../tags/tag248.xml"/><Relationship Id="rId13" Type="http://schemas.openxmlformats.org/officeDocument/2006/relationships/tags" Target="../tags/tag252.xml"/><Relationship Id="rId18" Type="http://schemas.openxmlformats.org/officeDocument/2006/relationships/tags" Target="../tags/tag257.xml"/><Relationship Id="rId39" Type="http://schemas.openxmlformats.org/officeDocument/2006/relationships/tags" Target="../tags/tag278.xml"/><Relationship Id="rId109" Type="http://schemas.openxmlformats.org/officeDocument/2006/relationships/oleObject" Target="../embeddings/oleObject8.bin"/><Relationship Id="rId34" Type="http://schemas.openxmlformats.org/officeDocument/2006/relationships/tags" Target="../tags/tag273.xml"/><Relationship Id="rId50" Type="http://schemas.openxmlformats.org/officeDocument/2006/relationships/tags" Target="../tags/tag289.xml"/><Relationship Id="rId55" Type="http://schemas.openxmlformats.org/officeDocument/2006/relationships/tags" Target="../tags/tag294.xml"/><Relationship Id="rId76" Type="http://schemas.openxmlformats.org/officeDocument/2006/relationships/tags" Target="../tags/tag315.xml"/><Relationship Id="rId97" Type="http://schemas.openxmlformats.org/officeDocument/2006/relationships/tags" Target="../tags/tag336.xml"/><Relationship Id="rId104" Type="http://schemas.openxmlformats.org/officeDocument/2006/relationships/tags" Target="../tags/tag343.xml"/><Relationship Id="rId120" Type="http://schemas.openxmlformats.org/officeDocument/2006/relationships/chart" Target="../charts/chart13.xml"/><Relationship Id="rId7" Type="http://schemas.openxmlformats.org/officeDocument/2006/relationships/tags" Target="../tags/tag246.xml"/><Relationship Id="rId71" Type="http://schemas.openxmlformats.org/officeDocument/2006/relationships/tags" Target="../tags/tag310.xml"/><Relationship Id="rId92" Type="http://schemas.openxmlformats.org/officeDocument/2006/relationships/tags" Target="../tags/tag331.xml"/><Relationship Id="rId2" Type="http://schemas.openxmlformats.org/officeDocument/2006/relationships/tags" Target="../tags/tag241.xml"/><Relationship Id="rId29" Type="http://schemas.openxmlformats.org/officeDocument/2006/relationships/tags" Target="../tags/tag268.xml"/><Relationship Id="rId24" Type="http://schemas.openxmlformats.org/officeDocument/2006/relationships/tags" Target="../tags/tag263.xml"/><Relationship Id="rId40" Type="http://schemas.openxmlformats.org/officeDocument/2006/relationships/tags" Target="../tags/tag279.xml"/><Relationship Id="rId45" Type="http://schemas.openxmlformats.org/officeDocument/2006/relationships/tags" Target="../tags/tag284.xml"/><Relationship Id="rId66" Type="http://schemas.openxmlformats.org/officeDocument/2006/relationships/tags" Target="../tags/tag305.xml"/><Relationship Id="rId87" Type="http://schemas.openxmlformats.org/officeDocument/2006/relationships/tags" Target="../tags/tag326.xml"/><Relationship Id="rId110" Type="http://schemas.openxmlformats.org/officeDocument/2006/relationships/image" Target="../media/image2.emf"/><Relationship Id="rId115" Type="http://schemas.openxmlformats.org/officeDocument/2006/relationships/chart" Target="../charts/chart8.xml"/><Relationship Id="rId61" Type="http://schemas.openxmlformats.org/officeDocument/2006/relationships/tags" Target="../tags/tag300.xml"/><Relationship Id="rId82" Type="http://schemas.openxmlformats.org/officeDocument/2006/relationships/tags" Target="../tags/tag321.xml"/><Relationship Id="rId19" Type="http://schemas.openxmlformats.org/officeDocument/2006/relationships/tags" Target="../tags/tag258.xml"/><Relationship Id="rId14" Type="http://schemas.openxmlformats.org/officeDocument/2006/relationships/tags" Target="../tags/tag253.xml"/><Relationship Id="rId30" Type="http://schemas.openxmlformats.org/officeDocument/2006/relationships/tags" Target="../tags/tag269.xml"/><Relationship Id="rId35" Type="http://schemas.openxmlformats.org/officeDocument/2006/relationships/tags" Target="../tags/tag274.xml"/><Relationship Id="rId56" Type="http://schemas.openxmlformats.org/officeDocument/2006/relationships/tags" Target="../tags/tag295.xml"/><Relationship Id="rId77" Type="http://schemas.openxmlformats.org/officeDocument/2006/relationships/tags" Target="../tags/tag316.xml"/><Relationship Id="rId100" Type="http://schemas.openxmlformats.org/officeDocument/2006/relationships/tags" Target="../tags/tag339.xml"/><Relationship Id="rId105" Type="http://schemas.openxmlformats.org/officeDocument/2006/relationships/tags" Target="../tags/tag344.xml"/><Relationship Id="rId8" Type="http://schemas.openxmlformats.org/officeDocument/2006/relationships/tags" Target="../tags/tag247.xml"/><Relationship Id="rId51" Type="http://schemas.openxmlformats.org/officeDocument/2006/relationships/tags" Target="../tags/tag290.xml"/><Relationship Id="rId72" Type="http://schemas.openxmlformats.org/officeDocument/2006/relationships/tags" Target="../tags/tag311.xml"/><Relationship Id="rId93" Type="http://schemas.openxmlformats.org/officeDocument/2006/relationships/tags" Target="../tags/tag332.xml"/><Relationship Id="rId98" Type="http://schemas.openxmlformats.org/officeDocument/2006/relationships/tags" Target="../tags/tag337.xml"/><Relationship Id="rId3" Type="http://schemas.openxmlformats.org/officeDocument/2006/relationships/tags" Target="../tags/tag242.xml"/><Relationship Id="rId25" Type="http://schemas.openxmlformats.org/officeDocument/2006/relationships/tags" Target="../tags/tag264.xml"/><Relationship Id="rId46" Type="http://schemas.openxmlformats.org/officeDocument/2006/relationships/tags" Target="../tags/tag285.xml"/><Relationship Id="rId67" Type="http://schemas.openxmlformats.org/officeDocument/2006/relationships/tags" Target="../tags/tag306.xml"/><Relationship Id="rId116" Type="http://schemas.openxmlformats.org/officeDocument/2006/relationships/chart" Target="../charts/chart9.xml"/><Relationship Id="rId20" Type="http://schemas.openxmlformats.org/officeDocument/2006/relationships/tags" Target="../tags/tag259.xml"/><Relationship Id="rId41" Type="http://schemas.openxmlformats.org/officeDocument/2006/relationships/tags" Target="../tags/tag280.xml"/><Relationship Id="rId62" Type="http://schemas.openxmlformats.org/officeDocument/2006/relationships/tags" Target="../tags/tag301.xml"/><Relationship Id="rId83" Type="http://schemas.openxmlformats.org/officeDocument/2006/relationships/tags" Target="../tags/tag322.xml"/><Relationship Id="rId88" Type="http://schemas.openxmlformats.org/officeDocument/2006/relationships/tags" Target="../tags/tag327.xml"/><Relationship Id="rId111" Type="http://schemas.openxmlformats.org/officeDocument/2006/relationships/image" Target="../media/image4.emf"/><Relationship Id="rId15" Type="http://schemas.openxmlformats.org/officeDocument/2006/relationships/tags" Target="../tags/tag254.xml"/><Relationship Id="rId36" Type="http://schemas.openxmlformats.org/officeDocument/2006/relationships/tags" Target="../tags/tag275.xml"/><Relationship Id="rId57" Type="http://schemas.openxmlformats.org/officeDocument/2006/relationships/tags" Target="../tags/tag296.xml"/><Relationship Id="rId106" Type="http://schemas.openxmlformats.org/officeDocument/2006/relationships/tags" Target="../tags/tag345.xml"/></Relationships>
</file>

<file path=ppt/slides/_rels/slide8.xml.rels><?xml version="1.0" encoding="UTF-8" standalone="yes"?>
<Relationships xmlns="http://schemas.openxmlformats.org/package/2006/relationships"><Relationship Id="rId8" Type="http://schemas.openxmlformats.org/officeDocument/2006/relationships/tags" Target="../tags/tag353.xml"/><Relationship Id="rId13" Type="http://schemas.openxmlformats.org/officeDocument/2006/relationships/tags" Target="../tags/tag358.xml"/><Relationship Id="rId18" Type="http://schemas.openxmlformats.org/officeDocument/2006/relationships/tags" Target="../tags/tag363.xml"/><Relationship Id="rId26" Type="http://schemas.openxmlformats.org/officeDocument/2006/relationships/image" Target="../media/image11.png"/><Relationship Id="rId3" Type="http://schemas.openxmlformats.org/officeDocument/2006/relationships/tags" Target="../tags/tag348.xml"/><Relationship Id="rId21" Type="http://schemas.openxmlformats.org/officeDocument/2006/relationships/oleObject" Target="../embeddings/oleObject9.bin"/><Relationship Id="rId7" Type="http://schemas.openxmlformats.org/officeDocument/2006/relationships/tags" Target="../tags/tag352.xml"/><Relationship Id="rId12" Type="http://schemas.openxmlformats.org/officeDocument/2006/relationships/tags" Target="../tags/tag357.xml"/><Relationship Id="rId17" Type="http://schemas.openxmlformats.org/officeDocument/2006/relationships/tags" Target="../tags/tag362.xml"/><Relationship Id="rId25" Type="http://schemas.openxmlformats.org/officeDocument/2006/relationships/image" Target="../media/image10.png"/><Relationship Id="rId2" Type="http://schemas.openxmlformats.org/officeDocument/2006/relationships/tags" Target="../tags/tag347.xml"/><Relationship Id="rId16" Type="http://schemas.openxmlformats.org/officeDocument/2006/relationships/tags" Target="../tags/tag361.xml"/><Relationship Id="rId20" Type="http://schemas.openxmlformats.org/officeDocument/2006/relationships/slideLayout" Target="../slideLayouts/slideLayout1.xml"/><Relationship Id="rId29" Type="http://schemas.microsoft.com/office/2014/relationships/chartEx" Target="../charts/chartEx1.xml"/><Relationship Id="rId1" Type="http://schemas.openxmlformats.org/officeDocument/2006/relationships/vmlDrawing" Target="../drawings/vmlDrawing9.vml"/><Relationship Id="rId6" Type="http://schemas.openxmlformats.org/officeDocument/2006/relationships/tags" Target="../tags/tag351.xml"/><Relationship Id="rId11" Type="http://schemas.openxmlformats.org/officeDocument/2006/relationships/tags" Target="../tags/tag356.xml"/><Relationship Id="rId24" Type="http://schemas.openxmlformats.org/officeDocument/2006/relationships/chart" Target="../charts/chart14.xml"/><Relationship Id="rId5" Type="http://schemas.openxmlformats.org/officeDocument/2006/relationships/tags" Target="../tags/tag350.xml"/><Relationship Id="rId15" Type="http://schemas.openxmlformats.org/officeDocument/2006/relationships/tags" Target="../tags/tag360.xml"/><Relationship Id="rId23" Type="http://schemas.openxmlformats.org/officeDocument/2006/relationships/image" Target="../media/image4.emf"/><Relationship Id="rId28" Type="http://schemas.openxmlformats.org/officeDocument/2006/relationships/image" Target="../media/image13.png"/><Relationship Id="rId10" Type="http://schemas.openxmlformats.org/officeDocument/2006/relationships/tags" Target="../tags/tag355.xml"/><Relationship Id="rId19" Type="http://schemas.openxmlformats.org/officeDocument/2006/relationships/tags" Target="../tags/tag364.xml"/><Relationship Id="rId31" Type="http://schemas.openxmlformats.org/officeDocument/2006/relationships/image" Target="../media/image15.png"/><Relationship Id="rId4" Type="http://schemas.openxmlformats.org/officeDocument/2006/relationships/tags" Target="../tags/tag349.xml"/><Relationship Id="rId9" Type="http://schemas.openxmlformats.org/officeDocument/2006/relationships/tags" Target="../tags/tag354.xml"/><Relationship Id="rId14" Type="http://schemas.openxmlformats.org/officeDocument/2006/relationships/tags" Target="../tags/tag359.xml"/><Relationship Id="rId22" Type="http://schemas.openxmlformats.org/officeDocument/2006/relationships/image" Target="../media/image2.emf"/><Relationship Id="rId27" Type="http://schemas.openxmlformats.org/officeDocument/2006/relationships/image" Target="../media/image12.png"/><Relationship Id="rId30"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tags" Target="../tags/tag371.xml"/><Relationship Id="rId13" Type="http://schemas.openxmlformats.org/officeDocument/2006/relationships/tags" Target="../tags/tag376.xml"/><Relationship Id="rId18" Type="http://schemas.openxmlformats.org/officeDocument/2006/relationships/image" Target="../media/image2.emf"/><Relationship Id="rId26" Type="http://schemas.openxmlformats.org/officeDocument/2006/relationships/image" Target="../media/image18.png"/><Relationship Id="rId3" Type="http://schemas.openxmlformats.org/officeDocument/2006/relationships/tags" Target="../tags/tag366.xml"/><Relationship Id="rId21" Type="http://schemas.openxmlformats.org/officeDocument/2006/relationships/image" Target="../media/image10.png"/><Relationship Id="rId7" Type="http://schemas.openxmlformats.org/officeDocument/2006/relationships/tags" Target="../tags/tag370.xml"/><Relationship Id="rId12" Type="http://schemas.openxmlformats.org/officeDocument/2006/relationships/tags" Target="../tags/tag375.xml"/><Relationship Id="rId17" Type="http://schemas.openxmlformats.org/officeDocument/2006/relationships/oleObject" Target="../embeddings/oleObject10.bin"/><Relationship Id="rId25" Type="http://schemas.microsoft.com/office/2014/relationships/chartEx" Target="../charts/chartEx2.xml"/><Relationship Id="rId2" Type="http://schemas.openxmlformats.org/officeDocument/2006/relationships/tags" Target="../tags/tag365.xml"/><Relationship Id="rId16" Type="http://schemas.openxmlformats.org/officeDocument/2006/relationships/notesSlide" Target="../notesSlides/notesSlide2.xml"/><Relationship Id="rId20" Type="http://schemas.openxmlformats.org/officeDocument/2006/relationships/chart" Target="../charts/chart15.xml"/><Relationship Id="rId1" Type="http://schemas.openxmlformats.org/officeDocument/2006/relationships/vmlDrawing" Target="../drawings/vmlDrawing10.vml"/><Relationship Id="rId6" Type="http://schemas.openxmlformats.org/officeDocument/2006/relationships/tags" Target="../tags/tag369.xml"/><Relationship Id="rId11" Type="http://schemas.openxmlformats.org/officeDocument/2006/relationships/tags" Target="../tags/tag374.xml"/><Relationship Id="rId24" Type="http://schemas.openxmlformats.org/officeDocument/2006/relationships/image" Target="../media/image17.png"/><Relationship Id="rId5" Type="http://schemas.openxmlformats.org/officeDocument/2006/relationships/tags" Target="../tags/tag368.xml"/><Relationship Id="rId15" Type="http://schemas.openxmlformats.org/officeDocument/2006/relationships/slideLayout" Target="../slideLayouts/slideLayout1.xml"/><Relationship Id="rId23" Type="http://schemas.openxmlformats.org/officeDocument/2006/relationships/image" Target="../media/image12.png"/><Relationship Id="rId10" Type="http://schemas.openxmlformats.org/officeDocument/2006/relationships/tags" Target="../tags/tag373.xml"/><Relationship Id="rId19" Type="http://schemas.openxmlformats.org/officeDocument/2006/relationships/image" Target="../media/image4.emf"/><Relationship Id="rId4" Type="http://schemas.openxmlformats.org/officeDocument/2006/relationships/tags" Target="../tags/tag367.xml"/><Relationship Id="rId9" Type="http://schemas.openxmlformats.org/officeDocument/2006/relationships/tags" Target="../tags/tag372.xml"/><Relationship Id="rId14" Type="http://schemas.openxmlformats.org/officeDocument/2006/relationships/tags" Target="../tags/tag377.xml"/><Relationship Id="rId22" Type="http://schemas.openxmlformats.org/officeDocument/2006/relationships/image" Target="../media/image16.png"/><Relationship Id="rId27"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hidden="1"/>
          <p:cNvGraphicFramePr>
            <a:graphicFrameLocks noChangeAspect="1"/>
          </p:cNvGraphicFramePr>
          <p:nvPr>
            <p:custDataLst>
              <p:tags r:id="rId2"/>
            </p:custDataLst>
            <p:extLst>
              <p:ext uri="{D42A27DB-BD31-4B8C-83A1-F6EECF244321}">
                <p14:modId xmlns:p14="http://schemas.microsoft.com/office/powerpoint/2010/main" val="3098743464"/>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7477" name="Diapositiva de think-cell" r:id="rId5" imgW="421" imgH="423" progId="TCLayout.ActiveDocument.1">
                  <p:embed/>
                </p:oleObj>
              </mc:Choice>
              <mc:Fallback>
                <p:oleObj name="Diapositiva de think-cell" r:id="rId5" imgW="421" imgH="423" progId="TCLayout.ActiveDocument.1">
                  <p:embed/>
                  <p:pic>
                    <p:nvPicPr>
                      <p:cNvPr id="2050" name="Object 2"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pic>
        <p:nvPicPr>
          <p:cNvPr id="2051" name="Imagen 2" descr="Imagen que contiene dibujo&#10;&#10;Descripción generada automáticamente"/>
          <p:cNvPicPr>
            <a:picLocks noChangeAspect="1" noChangeArrowheads="1"/>
          </p:cNvPicPr>
          <p:nvPr/>
        </p:nvPicPr>
        <p:blipFill>
          <a:blip r:embed="rId7" cstate="print"/>
          <a:srcRect/>
          <a:stretch>
            <a:fillRect/>
          </a:stretch>
        </p:blipFill>
        <p:spPr bwMode="auto">
          <a:xfrm>
            <a:off x="-96838" y="0"/>
            <a:ext cx="12288838" cy="6900863"/>
          </a:xfrm>
          <a:prstGeom prst="rect">
            <a:avLst/>
          </a:prstGeom>
          <a:noFill/>
          <a:ln w="9525">
            <a:noFill/>
            <a:miter lim="800000"/>
            <a:headEnd/>
            <a:tailEnd/>
          </a:ln>
        </p:spPr>
      </p:pic>
      <p:sp>
        <p:nvSpPr>
          <p:cNvPr id="2052" name="Título 1"/>
          <p:cNvSpPr>
            <a:spLocks noGrp="1"/>
          </p:cNvSpPr>
          <p:nvPr>
            <p:ph type="ctrTitle"/>
          </p:nvPr>
        </p:nvSpPr>
        <p:spPr>
          <a:xfrm>
            <a:off x="324465" y="5969000"/>
            <a:ext cx="5368310" cy="565150"/>
          </a:xfrm>
        </p:spPr>
        <p:txBody>
          <a:bodyPr vert="horz"/>
          <a:lstStyle/>
          <a:p>
            <a:pPr eaLnBrk="1" hangingPunct="1"/>
            <a:r>
              <a:rPr lang="es-AR" altLang="es-AR" sz="2000" dirty="0" err="1">
                <a:latin typeface="Gotham Medium"/>
              </a:rPr>
              <a:t>Grain</a:t>
            </a:r>
            <a:r>
              <a:rPr lang="es-AR" altLang="es-AR" sz="2000" dirty="0">
                <a:latin typeface="Gotham Medium"/>
              </a:rPr>
              <a:t> &amp; </a:t>
            </a:r>
            <a:r>
              <a:rPr lang="es-AR" altLang="es-AR" sz="2000" dirty="0" err="1">
                <a:latin typeface="Gotham Medium"/>
              </a:rPr>
              <a:t>by</a:t>
            </a:r>
            <a:r>
              <a:rPr lang="es-AR" altLang="es-AR" sz="2000" dirty="0">
                <a:latin typeface="Gotham Medium"/>
              </a:rPr>
              <a:t> </a:t>
            </a:r>
            <a:r>
              <a:rPr lang="es-AR" altLang="es-AR" sz="2000" dirty="0" err="1">
                <a:latin typeface="Gotham Medium"/>
              </a:rPr>
              <a:t>product</a:t>
            </a:r>
            <a:r>
              <a:rPr lang="es-AR" altLang="es-AR" sz="2000" dirty="0">
                <a:latin typeface="Gotham Medium"/>
              </a:rPr>
              <a:t> </a:t>
            </a:r>
            <a:r>
              <a:rPr lang="es-AR" altLang="es-AR" sz="2000" dirty="0" err="1">
                <a:latin typeface="Gotham Medium"/>
              </a:rPr>
              <a:t>by</a:t>
            </a:r>
            <a:r>
              <a:rPr lang="es-AR" altLang="es-AR" sz="2000" dirty="0">
                <a:latin typeface="Gotham Medium"/>
              </a:rPr>
              <a:t> </a:t>
            </a:r>
            <a:r>
              <a:rPr lang="es-AR" altLang="es-AR" sz="2000" dirty="0" err="1">
                <a:latin typeface="Gotham Medium"/>
              </a:rPr>
              <a:t>area</a:t>
            </a:r>
            <a:r>
              <a:rPr lang="es-AR" altLang="es-AR" sz="2000" dirty="0">
                <a:latin typeface="Gotham Medium"/>
              </a:rPr>
              <a:t>, </a:t>
            </a:r>
            <a:r>
              <a:rPr lang="es-AR" altLang="es-AR" sz="2000" dirty="0" err="1">
                <a:latin typeface="Gotham Medium"/>
              </a:rPr>
              <a:t>December</a:t>
            </a:r>
            <a:r>
              <a:rPr lang="es-AR" altLang="es-AR" sz="2000" dirty="0">
                <a:latin typeface="Gotham Medium"/>
              </a:rPr>
              <a:t> 2024</a:t>
            </a:r>
            <a:endParaRPr lang="es-AR" altLang="es-AR" sz="2000" dirty="0">
              <a:latin typeface="Gotham Light"/>
            </a:endParaRPr>
          </a:p>
        </p:txBody>
      </p:sp>
      <p:sp>
        <p:nvSpPr>
          <p:cNvPr id="5" name="4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2000">
              <a:latin typeface="Gotham Medium"/>
              <a:ea typeface="MS PGothic"/>
              <a:cs typeface="+mj-cs"/>
              <a:sym typeface="Gotham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266" name="Object 1" hidden="1"/>
          <p:cNvGraphicFramePr>
            <a:graphicFrameLocks noChangeAspect="1"/>
          </p:cNvGraphicFramePr>
          <p:nvPr>
            <p:custDataLst>
              <p:tags r:id="rId2"/>
            </p:custDataLst>
            <p:extLst>
              <p:ext uri="{D42A27DB-BD31-4B8C-83A1-F6EECF244321}">
                <p14:modId xmlns:p14="http://schemas.microsoft.com/office/powerpoint/2010/main" val="2615379763"/>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1404" name="Diapositiva de think-cell" r:id="rId22" imgW="421" imgH="423" progId="TCLayout.ActiveDocument.1">
                  <p:embed/>
                </p:oleObj>
              </mc:Choice>
              <mc:Fallback>
                <p:oleObj name="Diapositiva de think-cell" r:id="rId22" imgW="421" imgH="423" progId="TCLayout.ActiveDocument.1">
                  <p:embed/>
                  <p:pic>
                    <p:nvPicPr>
                      <p:cNvPr id="0" name="Object 1" hidden="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11271" name="Picture 16"/>
          <p:cNvPicPr>
            <a:picLocks noChangeAspect="1"/>
          </p:cNvPicPr>
          <p:nvPr/>
        </p:nvPicPr>
        <p:blipFill>
          <a:blip r:embed="rId24" cstate="print"/>
          <a:srcRect/>
          <a:stretch>
            <a:fillRect/>
          </a:stretch>
        </p:blipFill>
        <p:spPr bwMode="auto">
          <a:xfrm>
            <a:off x="0" y="5532438"/>
            <a:ext cx="12192000" cy="1350962"/>
          </a:xfrm>
          <a:prstGeom prst="rect">
            <a:avLst/>
          </a:prstGeom>
          <a:noFill/>
          <a:ln w="9525">
            <a:noFill/>
            <a:miter lim="800000"/>
            <a:headEnd/>
            <a:tailEnd/>
          </a:ln>
        </p:spPr>
      </p:pic>
      <p:sp>
        <p:nvSpPr>
          <p:cNvPr id="11272"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1273" name="Rectángulo 68"/>
          <p:cNvSpPr>
            <a:spLocks noChangeArrowheads="1"/>
          </p:cNvSpPr>
          <p:nvPr/>
        </p:nvSpPr>
        <p:spPr bwMode="auto">
          <a:xfrm>
            <a:off x="7303621" y="306260"/>
            <a:ext cx="2925108" cy="1754326"/>
          </a:xfrm>
          <a:prstGeom prst="rect">
            <a:avLst/>
          </a:prstGeom>
          <a:noFill/>
          <a:ln w="9525">
            <a:noFill/>
            <a:miter lim="800000"/>
            <a:headEnd/>
            <a:tailEnd/>
          </a:ln>
        </p:spPr>
        <p:txBody>
          <a:bodyPr wrap="square">
            <a:spAutoFit/>
          </a:bodyPr>
          <a:lstStyle/>
          <a:p>
            <a:pPr algn="just" eaLnBrk="0" hangingPunct="0"/>
            <a:r>
              <a:rPr lang="en-AU" sz="1200" dirty="0">
                <a:cs typeface="Calibri" pitchFamily="34" charset="0"/>
              </a:rPr>
              <a:t>The main Grain &amp; By product exported to Continent in 2024 has been the Soya Bean Meal with 6,282K Tons, followed by Sunflower 827k tons &amp; Soya Beans with 531k tons. </a:t>
            </a:r>
          </a:p>
          <a:p>
            <a:pPr algn="just" eaLnBrk="0" hangingPunct="0"/>
            <a:endParaRPr lang="en-AU" sz="1200" dirty="0">
              <a:cs typeface="Calibri" pitchFamily="34" charset="0"/>
            </a:endParaRPr>
          </a:p>
          <a:p>
            <a:pPr algn="just" eaLnBrk="0" hangingPunct="0"/>
            <a:r>
              <a:rPr lang="en-AU" sz="1200" dirty="0">
                <a:cs typeface="Calibri" pitchFamily="34" charset="0"/>
              </a:rPr>
              <a:t>Where UK account for 23% of the total Grain exported to Continent, followed by Poland with 19% &amp; Spain with 15%</a:t>
            </a:r>
            <a:endParaRPr lang="es-AR" sz="1200" dirty="0">
              <a:cs typeface="Calibri" pitchFamily="34" charset="0"/>
            </a:endParaRPr>
          </a:p>
        </p:txBody>
      </p:sp>
      <p:graphicFrame>
        <p:nvGraphicFramePr>
          <p:cNvPr id="28" name="Chart 3">
            <a:extLst>
              <a:ext uri="{FF2B5EF4-FFF2-40B4-BE49-F238E27FC236}">
                <a16:creationId xmlns:a16="http://schemas.microsoft.com/office/drawing/2014/main" id="{7D6AE491-BA6D-46DA-8315-AF5EF11F052D}"/>
              </a:ext>
            </a:extLst>
          </p:cNvPr>
          <p:cNvGraphicFramePr/>
          <p:nvPr>
            <p:custDataLst>
              <p:tags r:id="rId4"/>
            </p:custDataLst>
            <p:extLst>
              <p:ext uri="{D42A27DB-BD31-4B8C-83A1-F6EECF244321}">
                <p14:modId xmlns:p14="http://schemas.microsoft.com/office/powerpoint/2010/main" val="3740554175"/>
              </p:ext>
            </p:extLst>
          </p:nvPr>
        </p:nvGraphicFramePr>
        <p:xfrm>
          <a:off x="6037263" y="3022600"/>
          <a:ext cx="3116262" cy="3116263"/>
        </p:xfrm>
        <a:graphic>
          <a:graphicData uri="http://schemas.openxmlformats.org/drawingml/2006/chart">
            <c:chart xmlns:c="http://schemas.openxmlformats.org/drawingml/2006/chart" xmlns:r="http://schemas.openxmlformats.org/officeDocument/2006/relationships" r:id="rId25"/>
          </a:graphicData>
        </a:graphic>
      </p:graphicFrame>
      <p:cxnSp>
        <p:nvCxnSpPr>
          <p:cNvPr id="9" name="Conector recto 8">
            <a:extLst>
              <a:ext uri="{FF2B5EF4-FFF2-40B4-BE49-F238E27FC236}">
                <a16:creationId xmlns:a16="http://schemas.microsoft.com/office/drawing/2014/main" id="{FE2C8724-DC9F-4229-B897-70A134045129}"/>
              </a:ext>
            </a:extLst>
          </p:cNvPr>
          <p:cNvCxnSpPr/>
          <p:nvPr>
            <p:custDataLst>
              <p:tags r:id="rId5"/>
            </p:custDataLst>
          </p:nvPr>
        </p:nvCxnSpPr>
        <p:spPr bwMode="auto">
          <a:xfrm>
            <a:off x="7826376" y="2884488"/>
            <a:ext cx="80963"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 name="Conector recto 9">
            <a:extLst>
              <a:ext uri="{FF2B5EF4-FFF2-40B4-BE49-F238E27FC236}">
                <a16:creationId xmlns:a16="http://schemas.microsoft.com/office/drawing/2014/main" id="{35EA0254-1933-480D-9F0E-F5BF74A38817}"/>
              </a:ext>
            </a:extLst>
          </p:cNvPr>
          <p:cNvCxnSpPr/>
          <p:nvPr>
            <p:custDataLst>
              <p:tags r:id="rId6"/>
            </p:custDataLst>
          </p:nvPr>
        </p:nvCxnSpPr>
        <p:spPr bwMode="auto">
          <a:xfrm>
            <a:off x="7907338" y="2884488"/>
            <a:ext cx="0" cy="2524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45" name="Text Placeholder 2"/>
          <p:cNvSpPr>
            <a:spLocks noGrp="1"/>
          </p:cNvSpPr>
          <p:nvPr>
            <p:custDataLst>
              <p:tags r:id="rId7"/>
            </p:custDataLst>
          </p:nvPr>
        </p:nvSpPr>
        <p:spPr bwMode="gray">
          <a:xfrm>
            <a:off x="7594600" y="3141663"/>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C30C3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89A1488-F45A-478F-A757-A4F4E393FB00}" type="datetime'''''''''3'''''''''',''3''''''''''''''''''''''''%'''''''">
              <a:rPr lang="es-AR" altLang="en-US" sz="1000" b="1" smtClean="0">
                <a:solidFill>
                  <a:schemeClr val="bg1"/>
                </a:solidFill>
                <a:cs typeface="+mn-cs"/>
              </a:rPr>
              <a:pPr/>
              <a:t>3,3%</a:t>
            </a:fld>
            <a:endParaRPr lang="es-AR" altLang="es-AR" sz="1000" b="1" dirty="0">
              <a:solidFill>
                <a:schemeClr val="bg1"/>
              </a:solidFill>
              <a:cs typeface="+mn-cs"/>
              <a:sym typeface="+mn-lt"/>
            </a:endParaRPr>
          </a:p>
        </p:txBody>
      </p:sp>
      <p:sp>
        <p:nvSpPr>
          <p:cNvPr id="51" name="Marcador de texto 2"/>
          <p:cNvSpPr>
            <a:spLocks noGrp="1"/>
          </p:cNvSpPr>
          <p:nvPr>
            <p:custDataLst>
              <p:tags r:id="rId8"/>
            </p:custDataLst>
          </p:nvPr>
        </p:nvSpPr>
        <p:spPr bwMode="auto">
          <a:xfrm>
            <a:off x="7285038" y="2952750"/>
            <a:ext cx="5413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7751F821-DC40-4B5C-84CC-C8F6C4B9BE46}" type="datetime'''''B''''''''''IO''DI''''E''S''''''E''''''''''''''''L'''''''">
              <a:rPr lang="es-AR" altLang="en-US" sz="1000" b="1" smtClean="0">
                <a:effectLst/>
                <a:latin typeface="+mn-lt"/>
                <a:cs typeface="+mn-cs"/>
              </a:rPr>
              <a:pPr algn="r">
                <a:lnSpc>
                  <a:spcPct val="90000"/>
                </a:lnSpc>
                <a:buFont typeface="Arial" pitchFamily="34" charset="0"/>
                <a:buNone/>
              </a:pPr>
              <a:t>BIODIESEL</a:t>
            </a:fld>
            <a:endParaRPr lang="es-AR" sz="1000" b="1">
              <a:latin typeface="+mn-lt"/>
              <a:cs typeface="+mn-cs"/>
              <a:sym typeface="+mn-lt"/>
            </a:endParaRPr>
          </a:p>
        </p:txBody>
      </p:sp>
      <p:sp>
        <p:nvSpPr>
          <p:cNvPr id="3" name="Text Placeholder 2">
            <a:extLst>
              <a:ext uri="{FF2B5EF4-FFF2-40B4-BE49-F238E27FC236}">
                <a16:creationId xmlns:a16="http://schemas.microsoft.com/office/drawing/2014/main" id="{EA270C64-C0CF-6FA3-0EDF-991233080EBF}"/>
              </a:ext>
            </a:extLst>
          </p:cNvPr>
          <p:cNvSpPr>
            <a:spLocks noGrp="1"/>
          </p:cNvSpPr>
          <p:nvPr>
            <p:custDataLst>
              <p:tags r:id="rId9"/>
            </p:custDataLst>
          </p:nvPr>
        </p:nvSpPr>
        <p:spPr bwMode="gray">
          <a:xfrm>
            <a:off x="7716838" y="3278188"/>
            <a:ext cx="290513" cy="136525"/>
          </a:xfrm>
          <a:prstGeom prst="rect">
            <a:avLst/>
          </a:prstGeom>
          <a:solidFill>
            <a:srgbClr val="364D6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5DA1EC6-E445-4CD4-8C96-C61AEEDE8D69}" type="datetime'''0'''''''''',1''''''''''''''''''''''%'''''''">
              <a:rPr lang="es-AR" altLang="en-US" sz="1000" b="1" smtClean="0">
                <a:solidFill>
                  <a:schemeClr val="bg1"/>
                </a:solidFill>
                <a:effectLst/>
                <a:cs typeface="+mn-cs"/>
              </a:rPr>
              <a:pPr/>
              <a:t>0,1%</a:t>
            </a:fld>
            <a:endParaRPr lang="es-AR" altLang="es-AR" sz="1000" b="1" dirty="0">
              <a:solidFill>
                <a:schemeClr val="bg1"/>
              </a:solidFill>
              <a:cs typeface="+mn-cs"/>
              <a:sym typeface="+mn-lt"/>
            </a:endParaRPr>
          </a:p>
        </p:txBody>
      </p:sp>
      <p:sp>
        <p:nvSpPr>
          <p:cNvPr id="55" name="Marcador de texto 2"/>
          <p:cNvSpPr>
            <a:spLocks noGrp="1"/>
          </p:cNvSpPr>
          <p:nvPr>
            <p:custDataLst>
              <p:tags r:id="rId10"/>
            </p:custDataLst>
          </p:nvPr>
        </p:nvSpPr>
        <p:spPr bwMode="auto">
          <a:xfrm>
            <a:off x="7483475" y="2816225"/>
            <a:ext cx="3429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DD28A694-196A-4B10-9248-FE6EC27D7648}" type="datetime'''''MA''''''''''''I''''''''''''''''''''''''''''''''Z''''E'">
              <a:rPr lang="es-AR" altLang="en-US" sz="1000" b="1" smtClean="0">
                <a:effectLst/>
                <a:latin typeface="+mn-lt"/>
                <a:cs typeface="+mn-cs"/>
              </a:rPr>
              <a:pPr algn="r">
                <a:lnSpc>
                  <a:spcPct val="90000"/>
                </a:lnSpc>
                <a:buFont typeface="Arial" pitchFamily="34" charset="0"/>
                <a:buNone/>
              </a:pPr>
              <a:t>MAIZE</a:t>
            </a:fld>
            <a:endParaRPr lang="es-AR" sz="1000" b="1">
              <a:latin typeface="+mn-lt"/>
              <a:cs typeface="+mn-cs"/>
              <a:sym typeface="+mn-lt"/>
            </a:endParaRPr>
          </a:p>
        </p:txBody>
      </p:sp>
      <p:sp>
        <p:nvSpPr>
          <p:cNvPr id="35" name="Text Placeholder 2">
            <a:extLst>
              <a:ext uri="{FF2B5EF4-FFF2-40B4-BE49-F238E27FC236}">
                <a16:creationId xmlns:a16="http://schemas.microsoft.com/office/drawing/2014/main" id="{932DCC8B-BC69-449E-8577-D011E33897DD}"/>
              </a:ext>
            </a:extLst>
          </p:cNvPr>
          <p:cNvSpPr>
            <a:spLocks noGrp="1"/>
          </p:cNvSpPr>
          <p:nvPr>
            <p:custDataLst>
              <p:tags r:id="rId11"/>
            </p:custDataLst>
          </p:nvPr>
        </p:nvSpPr>
        <p:spPr bwMode="gray">
          <a:xfrm>
            <a:off x="7699375" y="3414713"/>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12CA8FB-A79E-4B30-AEEF-B50C150D7905}" type="datetime'''''''''''''''''''''''''0'''''''''''',''''2%'''''">
              <a:rPr lang="es-AR" altLang="en-US" sz="1000" b="1" smtClean="0">
                <a:effectLst/>
                <a:cs typeface="+mn-cs"/>
              </a:rPr>
              <a:pPr/>
              <a:t>0,2%</a:t>
            </a:fld>
            <a:endParaRPr lang="es-AR" altLang="es-AR" sz="1000" b="1" dirty="0">
              <a:cs typeface="+mn-cs"/>
              <a:sym typeface="+mn-lt"/>
            </a:endParaRPr>
          </a:p>
        </p:txBody>
      </p:sp>
      <p:sp>
        <p:nvSpPr>
          <p:cNvPr id="36" name="Marcador de texto 2">
            <a:extLst>
              <a:ext uri="{FF2B5EF4-FFF2-40B4-BE49-F238E27FC236}">
                <a16:creationId xmlns:a16="http://schemas.microsoft.com/office/drawing/2014/main" id="{CD8C0984-BD67-4E86-9554-0F6CC120BF59}"/>
              </a:ext>
            </a:extLst>
          </p:cNvPr>
          <p:cNvSpPr>
            <a:spLocks noGrp="1"/>
          </p:cNvSpPr>
          <p:nvPr>
            <p:custDataLst>
              <p:tags r:id="rId12"/>
            </p:custDataLst>
          </p:nvPr>
        </p:nvSpPr>
        <p:spPr bwMode="auto">
          <a:xfrm>
            <a:off x="7958138" y="2901950"/>
            <a:ext cx="3048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502EC51D-ACDB-4C08-BEDD-0EBC1EAE021F}" type="datetime'''''''''''''''''M''''''A''''''''''''''L''''''''''''''''T'''''">
              <a:rPr lang="es-AR" altLang="en-US" sz="1000" b="1" smtClean="0">
                <a:effectLst/>
                <a:latin typeface="+mn-lt"/>
                <a:cs typeface="+mn-cs"/>
              </a:rPr>
              <a:pPr/>
              <a:t>MALT</a:t>
            </a:fld>
            <a:endParaRPr lang="es-AR" sz="1000" b="1">
              <a:latin typeface="+mn-lt"/>
              <a:cs typeface="+mn-cs"/>
              <a:sym typeface="+mn-lt"/>
            </a:endParaRPr>
          </a:p>
        </p:txBody>
      </p:sp>
      <p:sp>
        <p:nvSpPr>
          <p:cNvPr id="43" name="Text Placeholder 2">
            <a:extLst>
              <a:ext uri="{FF2B5EF4-FFF2-40B4-BE49-F238E27FC236}">
                <a16:creationId xmlns:a16="http://schemas.microsoft.com/office/drawing/2014/main" id="{FF18FFEE-ACBA-4192-A213-E9D451461EBA}"/>
              </a:ext>
            </a:extLst>
          </p:cNvPr>
          <p:cNvSpPr>
            <a:spLocks noGrp="1"/>
          </p:cNvSpPr>
          <p:nvPr>
            <p:custDataLst>
              <p:tags r:id="rId13"/>
            </p:custDataLst>
          </p:nvPr>
        </p:nvSpPr>
        <p:spPr bwMode="gray">
          <a:xfrm>
            <a:off x="7680325" y="3551238"/>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1684896-44A5-44CE-82B5-2632CB5543B2}" type="datetime'''''''0'''',''2''''''''''''''''%'">
              <a:rPr lang="es-AR" altLang="en-US" sz="1000" b="1" smtClean="0">
                <a:solidFill>
                  <a:schemeClr val="bg1"/>
                </a:solidFill>
                <a:effectLst/>
                <a:cs typeface="+mn-cs"/>
              </a:rPr>
              <a:pPr/>
              <a:t>0,2%</a:t>
            </a:fld>
            <a:endParaRPr lang="es-AR" altLang="es-AR" sz="1000" b="1" dirty="0">
              <a:solidFill>
                <a:schemeClr val="bg1"/>
              </a:solidFill>
              <a:cs typeface="+mn-cs"/>
              <a:sym typeface="+mn-lt"/>
            </a:endParaRPr>
          </a:p>
        </p:txBody>
      </p:sp>
      <p:sp>
        <p:nvSpPr>
          <p:cNvPr id="44" name="Marcador de texto 2">
            <a:extLst>
              <a:ext uri="{FF2B5EF4-FFF2-40B4-BE49-F238E27FC236}">
                <a16:creationId xmlns:a16="http://schemas.microsoft.com/office/drawing/2014/main" id="{AFCB9997-FF56-4BCE-B180-7BFEEF2D8818}"/>
              </a:ext>
            </a:extLst>
          </p:cNvPr>
          <p:cNvSpPr>
            <a:spLocks noGrp="1"/>
          </p:cNvSpPr>
          <p:nvPr>
            <p:custDataLst>
              <p:tags r:id="rId14"/>
            </p:custDataLst>
          </p:nvPr>
        </p:nvSpPr>
        <p:spPr bwMode="auto">
          <a:xfrm>
            <a:off x="8085138" y="3038475"/>
            <a:ext cx="23336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6F569FEE-9763-4A16-B171-F812D264B4A3}" type="datetime'''''R''''''''''''''''''''I''''C''''''''''E'''''''''''''''''">
              <a:rPr lang="es-AR" altLang="en-US" sz="1000" b="1" smtClean="0">
                <a:effectLst/>
                <a:latin typeface="+mn-lt"/>
                <a:cs typeface="+mn-cs"/>
              </a:rPr>
              <a:pPr/>
              <a:t>RICE</a:t>
            </a:fld>
            <a:endParaRPr lang="es-AR" sz="1000" b="1">
              <a:latin typeface="+mn-lt"/>
              <a:cs typeface="+mn-cs"/>
              <a:sym typeface="+mn-lt"/>
            </a:endParaRPr>
          </a:p>
        </p:txBody>
      </p:sp>
      <p:sp>
        <p:nvSpPr>
          <p:cNvPr id="50" name="Text Placeholder 2">
            <a:extLst>
              <a:ext uri="{FF2B5EF4-FFF2-40B4-BE49-F238E27FC236}">
                <a16:creationId xmlns:a16="http://schemas.microsoft.com/office/drawing/2014/main" id="{BA433F47-4672-4268-9C76-B85183180B26}"/>
              </a:ext>
            </a:extLst>
          </p:cNvPr>
          <p:cNvSpPr>
            <a:spLocks noGrp="1"/>
          </p:cNvSpPr>
          <p:nvPr>
            <p:custDataLst>
              <p:tags r:id="rId15"/>
            </p:custDataLst>
          </p:nvPr>
        </p:nvSpPr>
        <p:spPr bwMode="gray">
          <a:xfrm>
            <a:off x="7954963" y="5729288"/>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364D6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BC1639F-423B-40D7-A8AE-427602BE6D02}" type="datetime'7''9'''''''''''''''',1''''''''%'''''''''''''''''">
              <a:rPr lang="es-AR" altLang="en-US" sz="1000" b="1" smtClean="0">
                <a:solidFill>
                  <a:schemeClr val="bg1"/>
                </a:solidFill>
                <a:cs typeface="+mn-cs"/>
              </a:rPr>
              <a:pPr/>
              <a:t>79,1%</a:t>
            </a:fld>
            <a:endParaRPr lang="es-AR" altLang="es-AR" sz="1000" b="1" dirty="0">
              <a:solidFill>
                <a:schemeClr val="bg1"/>
              </a:solidFill>
              <a:cs typeface="+mn-cs"/>
              <a:sym typeface="+mn-lt"/>
            </a:endParaRPr>
          </a:p>
        </p:txBody>
      </p:sp>
      <p:sp>
        <p:nvSpPr>
          <p:cNvPr id="52" name="Marcador de texto 2">
            <a:extLst>
              <a:ext uri="{FF2B5EF4-FFF2-40B4-BE49-F238E27FC236}">
                <a16:creationId xmlns:a16="http://schemas.microsoft.com/office/drawing/2014/main" id="{288696FF-94FA-419E-AB00-E7629A99E0FF}"/>
              </a:ext>
            </a:extLst>
          </p:cNvPr>
          <p:cNvSpPr>
            <a:spLocks noGrp="1"/>
          </p:cNvSpPr>
          <p:nvPr>
            <p:custDataLst>
              <p:tags r:id="rId16"/>
            </p:custDataLst>
          </p:nvPr>
        </p:nvSpPr>
        <p:spPr bwMode="auto">
          <a:xfrm>
            <a:off x="8170863" y="5967413"/>
            <a:ext cx="942975"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933BC951-61AD-4F35-A8D0-5EF03F642385}" type="datetime'''SO''''Y''A ''''B''EA''N'''''''''' ''''M''EAL'''''''">
              <a:rPr lang="es-AR" altLang="en-US" sz="1000" b="1" smtClean="0">
                <a:effectLst/>
                <a:latin typeface="+mn-lt"/>
                <a:cs typeface="+mn-cs"/>
              </a:rPr>
              <a:pPr>
                <a:lnSpc>
                  <a:spcPct val="90000"/>
                </a:lnSpc>
                <a:buFont typeface="Arial" pitchFamily="34" charset="0"/>
                <a:buNone/>
              </a:pPr>
              <a:t>SOYA BEAN MEAL</a:t>
            </a:fld>
            <a:endParaRPr lang="es-AR" sz="1000" b="1">
              <a:latin typeface="+mn-lt"/>
              <a:cs typeface="+mn-cs"/>
              <a:sym typeface="+mn-lt"/>
            </a:endParaRPr>
          </a:p>
        </p:txBody>
      </p:sp>
      <p:sp>
        <p:nvSpPr>
          <p:cNvPr id="54" name="Text Placeholder 2">
            <a:extLst>
              <a:ext uri="{FF2B5EF4-FFF2-40B4-BE49-F238E27FC236}">
                <a16:creationId xmlns:a16="http://schemas.microsoft.com/office/drawing/2014/main" id="{E7AD6344-4F86-4A4B-BC6D-3592FBDB621F}"/>
              </a:ext>
            </a:extLst>
          </p:cNvPr>
          <p:cNvSpPr>
            <a:spLocks noGrp="1"/>
          </p:cNvSpPr>
          <p:nvPr>
            <p:custDataLst>
              <p:tags r:id="rId17"/>
            </p:custDataLst>
          </p:nvPr>
        </p:nvSpPr>
        <p:spPr bwMode="gray">
          <a:xfrm>
            <a:off x="6443663" y="36528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C1A9B2D-11F4-45D6-96FB-F710270D8EA9}" type="datetime'''''''6,''''''''''7''%'''''''''''''''''''''''''''''''''''''''">
              <a:rPr lang="es-AR" altLang="en-US" sz="1000" b="1" smtClean="0">
                <a:cs typeface="+mn-cs"/>
              </a:rPr>
              <a:pPr/>
              <a:t>6,7%</a:t>
            </a:fld>
            <a:endParaRPr lang="es-AR" altLang="es-AR" sz="1000" b="1" dirty="0">
              <a:cs typeface="+mn-cs"/>
              <a:sym typeface="+mn-lt"/>
            </a:endParaRPr>
          </a:p>
        </p:txBody>
      </p:sp>
      <p:sp>
        <p:nvSpPr>
          <p:cNvPr id="56" name="Marcador de texto 2">
            <a:extLst>
              <a:ext uri="{FF2B5EF4-FFF2-40B4-BE49-F238E27FC236}">
                <a16:creationId xmlns:a16="http://schemas.microsoft.com/office/drawing/2014/main" id="{CBAB302C-D254-4BEB-B391-220BC745CDF3}"/>
              </a:ext>
            </a:extLst>
          </p:cNvPr>
          <p:cNvSpPr>
            <a:spLocks noGrp="1"/>
          </p:cNvSpPr>
          <p:nvPr>
            <p:custDataLst>
              <p:tags r:id="rId18"/>
            </p:custDataLst>
          </p:nvPr>
        </p:nvSpPr>
        <p:spPr bwMode="auto">
          <a:xfrm>
            <a:off x="5761038" y="3473450"/>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8013AC5-38E0-4C23-843B-96F49B679991}" type="datetime'SOY''A'''''''' ''B''''''''''''''''E''''''''''''AN''''''''S'">
              <a:rPr lang="es-AR" altLang="en-US" sz="1000" b="1" smtClean="0">
                <a:effectLst/>
                <a:latin typeface="+mn-lt"/>
                <a:cs typeface="+mn-cs"/>
              </a:rPr>
              <a:pPr/>
              <a:t>SOYA BEANS</a:t>
            </a:fld>
            <a:endParaRPr lang="es-AR" sz="1000" b="1">
              <a:latin typeface="+mn-lt"/>
              <a:cs typeface="+mn-cs"/>
              <a:sym typeface="+mn-lt"/>
            </a:endParaRPr>
          </a:p>
        </p:txBody>
      </p:sp>
      <p:sp>
        <p:nvSpPr>
          <p:cNvPr id="61" name="Text Placeholder 2">
            <a:extLst>
              <a:ext uri="{FF2B5EF4-FFF2-40B4-BE49-F238E27FC236}">
                <a16:creationId xmlns:a16="http://schemas.microsoft.com/office/drawing/2014/main" id="{9D5F7333-0BEB-422B-80D6-DA84105FF323}"/>
              </a:ext>
            </a:extLst>
          </p:cNvPr>
          <p:cNvSpPr>
            <a:spLocks noGrp="1"/>
          </p:cNvSpPr>
          <p:nvPr>
            <p:custDataLst>
              <p:tags r:id="rId19"/>
            </p:custDataLst>
          </p:nvPr>
        </p:nvSpPr>
        <p:spPr bwMode="gray">
          <a:xfrm>
            <a:off x="6986588" y="324167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364D6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C14B9DD-C602-4BC8-8761-315D7F03AC24}" type="datetime'''''''''''''''''1''''0'',''''''''4''''''''''%'''''">
              <a:rPr lang="es-AR" altLang="en-US" sz="1000" b="1" smtClean="0">
                <a:solidFill>
                  <a:schemeClr val="bg1"/>
                </a:solidFill>
                <a:cs typeface="+mn-cs"/>
              </a:rPr>
              <a:pPr/>
              <a:t>10,4%</a:t>
            </a:fld>
            <a:endParaRPr lang="es-AR" altLang="es-AR" sz="1000" b="1" dirty="0">
              <a:solidFill>
                <a:schemeClr val="bg1"/>
              </a:solidFill>
              <a:cs typeface="+mn-cs"/>
              <a:sym typeface="+mn-lt"/>
            </a:endParaRPr>
          </a:p>
        </p:txBody>
      </p:sp>
      <p:sp>
        <p:nvSpPr>
          <p:cNvPr id="62" name="Marcador de texto 2">
            <a:extLst>
              <a:ext uri="{FF2B5EF4-FFF2-40B4-BE49-F238E27FC236}">
                <a16:creationId xmlns:a16="http://schemas.microsoft.com/office/drawing/2014/main" id="{05AB9B88-0806-430E-B4FC-A5F148884470}"/>
              </a:ext>
            </a:extLst>
          </p:cNvPr>
          <p:cNvSpPr>
            <a:spLocks noGrp="1"/>
          </p:cNvSpPr>
          <p:nvPr>
            <p:custDataLst>
              <p:tags r:id="rId20"/>
            </p:custDataLst>
          </p:nvPr>
        </p:nvSpPr>
        <p:spPr bwMode="auto">
          <a:xfrm>
            <a:off x="6294438" y="3089275"/>
            <a:ext cx="6746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4426B2E-08E9-41CA-BF64-F958AC4469B2}" type="datetime'''S''U''''N''''''''''F''LO''W''''''''''''''''''''E''''''R'''''">
              <a:rPr lang="es-AR" altLang="en-US" sz="1000" b="1" smtClean="0">
                <a:effectLst/>
                <a:latin typeface="+mn-lt"/>
                <a:cs typeface="+mn-cs"/>
              </a:rPr>
              <a:pPr/>
              <a:t>SUNFLOWER</a:t>
            </a:fld>
            <a:endParaRPr lang="es-AR" sz="1000" b="1">
              <a:latin typeface="+mn-lt"/>
              <a:cs typeface="+mn-cs"/>
              <a:sym typeface="+mn-lt"/>
            </a:endParaRPr>
          </a:p>
        </p:txBody>
      </p:sp>
      <p:pic>
        <p:nvPicPr>
          <p:cNvPr id="4" name="Imagen 3">
            <a:extLst>
              <a:ext uri="{FF2B5EF4-FFF2-40B4-BE49-F238E27FC236}">
                <a16:creationId xmlns:a16="http://schemas.microsoft.com/office/drawing/2014/main" id="{6CFC688F-70BE-498A-86FB-EE96BF782428}"/>
              </a:ext>
            </a:extLst>
          </p:cNvPr>
          <p:cNvPicPr>
            <a:picLocks noChangeAspect="1"/>
          </p:cNvPicPr>
          <p:nvPr/>
        </p:nvPicPr>
        <p:blipFill>
          <a:blip r:embed="rId26"/>
          <a:stretch>
            <a:fillRect/>
          </a:stretch>
        </p:blipFill>
        <p:spPr>
          <a:xfrm>
            <a:off x="178097" y="173397"/>
            <a:ext cx="6527504" cy="274115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266" name="Object 1" hidden="1"/>
          <p:cNvGraphicFramePr>
            <a:graphicFrameLocks noChangeAspect="1"/>
          </p:cNvGraphicFramePr>
          <p:nvPr>
            <p:custDataLst>
              <p:tags r:id="rId2"/>
            </p:custDataLst>
            <p:extLst>
              <p:ext uri="{D42A27DB-BD31-4B8C-83A1-F6EECF244321}">
                <p14:modId xmlns:p14="http://schemas.microsoft.com/office/powerpoint/2010/main" val="4043134911"/>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8464" name="Diapositiva de think-cell" r:id="rId5" imgW="421" imgH="423" progId="TCLayout.ActiveDocument.1">
                  <p:embed/>
                </p:oleObj>
              </mc:Choice>
              <mc:Fallback>
                <p:oleObj name="Diapositiva de think-cell" r:id="rId5" imgW="421" imgH="423" progId="TCLayout.ActiveDocument.1">
                  <p:embed/>
                  <p:pic>
                    <p:nvPicPr>
                      <p:cNvPr id="11266"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11271" name="Picture 16"/>
          <p:cNvPicPr>
            <a:picLocks noChangeAspect="1"/>
          </p:cNvPicPr>
          <p:nvPr/>
        </p:nvPicPr>
        <p:blipFill>
          <a:blip r:embed="rId7" cstate="print"/>
          <a:srcRect/>
          <a:stretch>
            <a:fillRect/>
          </a:stretch>
        </p:blipFill>
        <p:spPr bwMode="auto">
          <a:xfrm>
            <a:off x="0" y="5532438"/>
            <a:ext cx="12192000" cy="1350962"/>
          </a:xfrm>
          <a:prstGeom prst="rect">
            <a:avLst/>
          </a:prstGeom>
          <a:noFill/>
          <a:ln w="9525">
            <a:noFill/>
            <a:miter lim="800000"/>
            <a:headEnd/>
            <a:tailEnd/>
          </a:ln>
        </p:spPr>
      </p:pic>
      <p:sp>
        <p:nvSpPr>
          <p:cNvPr id="11272"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pic>
        <p:nvPicPr>
          <p:cNvPr id="3" name="Imagen 2">
            <a:extLst>
              <a:ext uri="{FF2B5EF4-FFF2-40B4-BE49-F238E27FC236}">
                <a16:creationId xmlns:a16="http://schemas.microsoft.com/office/drawing/2014/main" id="{836927D0-4072-4F92-951A-C3696FAC4CDD}"/>
              </a:ext>
            </a:extLst>
          </p:cNvPr>
          <p:cNvPicPr>
            <a:picLocks noChangeAspect="1"/>
          </p:cNvPicPr>
          <p:nvPr/>
        </p:nvPicPr>
        <p:blipFill>
          <a:blip r:embed="rId8"/>
          <a:stretch>
            <a:fillRect/>
          </a:stretch>
        </p:blipFill>
        <p:spPr>
          <a:xfrm>
            <a:off x="8679097" y="5907555"/>
            <a:ext cx="3290948" cy="300364"/>
          </a:xfrm>
          <a:prstGeom prst="rect">
            <a:avLst/>
          </a:prstGeom>
        </p:spPr>
      </p:pic>
      <p:pic>
        <p:nvPicPr>
          <p:cNvPr id="4" name="Imagen 3">
            <a:extLst>
              <a:ext uri="{FF2B5EF4-FFF2-40B4-BE49-F238E27FC236}">
                <a16:creationId xmlns:a16="http://schemas.microsoft.com/office/drawing/2014/main" id="{929212CD-254F-4ECB-92C6-410FB869D60C}"/>
              </a:ext>
            </a:extLst>
          </p:cNvPr>
          <p:cNvPicPr>
            <a:picLocks noChangeAspect="1"/>
          </p:cNvPicPr>
          <p:nvPr/>
        </p:nvPicPr>
        <p:blipFill>
          <a:blip r:embed="rId9"/>
          <a:stretch>
            <a:fillRect/>
          </a:stretch>
        </p:blipFill>
        <p:spPr>
          <a:xfrm>
            <a:off x="9410701" y="5857844"/>
            <a:ext cx="2063058" cy="448491"/>
          </a:xfrm>
          <a:prstGeom prst="rect">
            <a:avLst/>
          </a:prstGeom>
        </p:spPr>
      </p:pic>
      <mc:AlternateContent xmlns:mc="http://schemas.openxmlformats.org/markup-compatibility/2006" xmlns:cx4="http://schemas.microsoft.com/office/drawing/2016/5/10/chartex">
        <mc:Choice Requires="cx4">
          <p:graphicFrame>
            <p:nvGraphicFramePr>
              <p:cNvPr id="10" name="Gráfico 9">
                <a:extLst>
                  <a:ext uri="{FF2B5EF4-FFF2-40B4-BE49-F238E27FC236}">
                    <a16:creationId xmlns:a16="http://schemas.microsoft.com/office/drawing/2014/main" id="{B6C6A6C0-D63A-4387-94E1-32433B825721}"/>
                  </a:ext>
                </a:extLst>
              </p:cNvPr>
              <p:cNvGraphicFramePr/>
              <p:nvPr>
                <p:extLst>
                  <p:ext uri="{D42A27DB-BD31-4B8C-83A1-F6EECF244321}">
                    <p14:modId xmlns:p14="http://schemas.microsoft.com/office/powerpoint/2010/main" val="3248244928"/>
                  </p:ext>
                </p:extLst>
              </p:nvPr>
            </p:nvGraphicFramePr>
            <p:xfrm>
              <a:off x="296059" y="234426"/>
              <a:ext cx="11814979" cy="5413074"/>
            </p:xfrm>
            <a:graphic>
              <a:graphicData uri="http://schemas.microsoft.com/office/drawing/2014/chartex">
                <cx:chart xmlns:cx="http://schemas.microsoft.com/office/drawing/2014/chartex" xmlns:r="http://schemas.openxmlformats.org/officeDocument/2006/relationships" r:id="rId10"/>
              </a:graphicData>
            </a:graphic>
          </p:graphicFrame>
        </mc:Choice>
        <mc:Fallback xmlns="">
          <p:pic>
            <p:nvPicPr>
              <p:cNvPr id="10" name="Gráfico 9">
                <a:extLst>
                  <a:ext uri="{FF2B5EF4-FFF2-40B4-BE49-F238E27FC236}">
                    <a16:creationId xmlns:a16="http://schemas.microsoft.com/office/drawing/2014/main" id="{B6C6A6C0-D63A-4387-94E1-32433B825721}"/>
                  </a:ext>
                </a:extLst>
              </p:cNvPr>
              <p:cNvPicPr>
                <a:picLocks noGrp="1" noRot="1" noChangeAspect="1" noMove="1" noResize="1" noEditPoints="1" noAdjustHandles="1" noChangeArrowheads="1" noChangeShapeType="1"/>
              </p:cNvPicPr>
              <p:nvPr/>
            </p:nvPicPr>
            <p:blipFill>
              <a:blip r:embed="rId11"/>
              <a:stretch>
                <a:fillRect/>
              </a:stretch>
            </p:blipFill>
            <p:spPr>
              <a:xfrm>
                <a:off x="296059" y="234426"/>
                <a:ext cx="11814979" cy="5413074"/>
              </a:xfrm>
              <a:prstGeom prst="rect">
                <a:avLst/>
              </a:prstGeom>
            </p:spPr>
          </p:pic>
        </mc:Fallback>
      </mc:AlternateContent>
    </p:spTree>
    <p:extLst>
      <p:ext uri="{BB962C8B-B14F-4D97-AF65-F5344CB8AC3E}">
        <p14:creationId xmlns:p14="http://schemas.microsoft.com/office/powerpoint/2010/main" val="193042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290" name="Object 1" hidden="1"/>
          <p:cNvGraphicFramePr>
            <a:graphicFrameLocks noChangeAspect="1"/>
          </p:cNvGraphicFramePr>
          <p:nvPr>
            <p:custDataLst>
              <p:tags r:id="rId2"/>
            </p:custDataLst>
            <p:extLst>
              <p:ext uri="{D42A27DB-BD31-4B8C-83A1-F6EECF244321}">
                <p14:modId xmlns:p14="http://schemas.microsoft.com/office/powerpoint/2010/main" val="545071163"/>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2432" name="Diapositiva de think-cell" r:id="rId20" imgW="421" imgH="423" progId="TCLayout.ActiveDocument.1">
                  <p:embed/>
                </p:oleObj>
              </mc:Choice>
              <mc:Fallback>
                <p:oleObj name="Diapositiva de think-cell" r:id="rId20" imgW="421" imgH="423" progId="TCLayout.ActiveDocument.1">
                  <p:embed/>
                  <p:pic>
                    <p:nvPicPr>
                      <p:cNvPr id="0" name="Object 1" hidden="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12295" name="Picture 16"/>
          <p:cNvPicPr>
            <a:picLocks noChangeAspect="1"/>
          </p:cNvPicPr>
          <p:nvPr/>
        </p:nvPicPr>
        <p:blipFill>
          <a:blip r:embed="rId22" cstate="print"/>
          <a:srcRect/>
          <a:stretch>
            <a:fillRect/>
          </a:stretch>
        </p:blipFill>
        <p:spPr bwMode="auto">
          <a:xfrm>
            <a:off x="0" y="5587207"/>
            <a:ext cx="12192000" cy="1350962"/>
          </a:xfrm>
          <a:prstGeom prst="rect">
            <a:avLst/>
          </a:prstGeom>
          <a:noFill/>
          <a:ln w="9525">
            <a:noFill/>
            <a:miter lim="800000"/>
            <a:headEnd/>
            <a:tailEnd/>
          </a:ln>
        </p:spPr>
      </p:pic>
      <p:sp>
        <p:nvSpPr>
          <p:cNvPr id="12296"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2297" name="Rectángulo 61"/>
          <p:cNvSpPr>
            <a:spLocks noChangeArrowheads="1"/>
          </p:cNvSpPr>
          <p:nvPr/>
        </p:nvSpPr>
        <p:spPr bwMode="auto">
          <a:xfrm>
            <a:off x="7323359" y="3062397"/>
            <a:ext cx="3397195" cy="1815882"/>
          </a:xfrm>
          <a:prstGeom prst="rect">
            <a:avLst/>
          </a:prstGeom>
          <a:noFill/>
          <a:ln w="9525">
            <a:noFill/>
            <a:miter lim="800000"/>
            <a:headEnd/>
            <a:tailEnd/>
          </a:ln>
        </p:spPr>
        <p:txBody>
          <a:bodyPr wrap="square">
            <a:spAutoFit/>
          </a:bodyPr>
          <a:lstStyle/>
          <a:p>
            <a:pPr algn="just" eaLnBrk="0" hangingPunct="0"/>
            <a:r>
              <a:rPr lang="en-AU" sz="1400" dirty="0">
                <a:cs typeface="Calibri" pitchFamily="34" charset="0"/>
              </a:rPr>
              <a:t>The main Grain exported to Far East in 2024 has been Maize with 15,4977K Tons, followed by Soya Bean Meal with 8,967K Tons and Soya Beans 6,677K Tons . </a:t>
            </a:r>
          </a:p>
          <a:p>
            <a:pPr algn="just" eaLnBrk="0" hangingPunct="0"/>
            <a:endParaRPr lang="en-AU" sz="1400" dirty="0">
              <a:cs typeface="Calibri" pitchFamily="34" charset="0"/>
            </a:endParaRPr>
          </a:p>
          <a:p>
            <a:pPr algn="just" eaLnBrk="0" hangingPunct="0"/>
            <a:r>
              <a:rPr lang="en-AU" sz="1400" dirty="0">
                <a:cs typeface="Calibri" pitchFamily="34" charset="0"/>
              </a:rPr>
              <a:t>Where Vietnam represent 31% of the total Grain exported to Far East, followed by China with 26% and Malaysia with 12%. </a:t>
            </a:r>
            <a:endParaRPr lang="es-AR" sz="1400" dirty="0">
              <a:cs typeface="Calibri" pitchFamily="34" charset="0"/>
            </a:endParaRPr>
          </a:p>
        </p:txBody>
      </p:sp>
      <p:graphicFrame>
        <p:nvGraphicFramePr>
          <p:cNvPr id="26" name="Chart 3">
            <a:extLst>
              <a:ext uri="{FF2B5EF4-FFF2-40B4-BE49-F238E27FC236}">
                <a16:creationId xmlns:a16="http://schemas.microsoft.com/office/drawing/2014/main" id="{DB6B5B67-6DD1-4637-AB5D-1C5FEEE0AC6F}"/>
              </a:ext>
            </a:extLst>
          </p:cNvPr>
          <p:cNvGraphicFramePr/>
          <p:nvPr>
            <p:custDataLst>
              <p:tags r:id="rId4"/>
            </p:custDataLst>
            <p:extLst>
              <p:ext uri="{D42A27DB-BD31-4B8C-83A1-F6EECF244321}">
                <p14:modId xmlns:p14="http://schemas.microsoft.com/office/powerpoint/2010/main" val="523148064"/>
              </p:ext>
            </p:extLst>
          </p:nvPr>
        </p:nvGraphicFramePr>
        <p:xfrm>
          <a:off x="2924175" y="3802063"/>
          <a:ext cx="2408238" cy="2408237"/>
        </p:xfrm>
        <a:graphic>
          <a:graphicData uri="http://schemas.openxmlformats.org/drawingml/2006/chart">
            <c:chart xmlns:c="http://schemas.openxmlformats.org/drawingml/2006/chart" xmlns:r="http://schemas.openxmlformats.org/officeDocument/2006/relationships" r:id="rId23"/>
          </a:graphicData>
        </a:graphic>
      </p:graphicFrame>
      <p:sp>
        <p:nvSpPr>
          <p:cNvPr id="80" name="Text Placeholder 2">
            <a:extLst>
              <a:ext uri="{FF2B5EF4-FFF2-40B4-BE49-F238E27FC236}">
                <a16:creationId xmlns:a16="http://schemas.microsoft.com/office/drawing/2014/main" id="{1F69E27F-BAD5-43C8-8EC8-7E5278E85386}"/>
              </a:ext>
            </a:extLst>
          </p:cNvPr>
          <p:cNvSpPr>
            <a:spLocks noGrp="1"/>
          </p:cNvSpPr>
          <p:nvPr>
            <p:custDataLst>
              <p:tags r:id="rId5"/>
            </p:custDataLst>
          </p:nvPr>
        </p:nvSpPr>
        <p:spPr bwMode="gray">
          <a:xfrm>
            <a:off x="4148138" y="3935413"/>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364D6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1DD8586-8A07-4743-9072-16900A071C00}" type="datetime'''''''''''''''''''5'',''''''''''''''''''''''2%'''''''''">
              <a:rPr lang="es-AR" altLang="en-US" sz="1000" b="1" smtClean="0">
                <a:solidFill>
                  <a:schemeClr val="bg1"/>
                </a:solidFill>
                <a:ea typeface="+mn-ea"/>
                <a:cs typeface="+mn-cs"/>
              </a:rPr>
              <a:pPr/>
              <a:t>5,2%</a:t>
            </a:fld>
            <a:endParaRPr lang="es-AR" altLang="es-AR" sz="1000" b="1" dirty="0">
              <a:solidFill>
                <a:schemeClr val="bg1"/>
              </a:solidFill>
              <a:ea typeface="+mn-ea"/>
              <a:cs typeface="+mn-cs"/>
              <a:sym typeface="+mn-lt"/>
            </a:endParaRPr>
          </a:p>
        </p:txBody>
      </p:sp>
      <p:sp>
        <p:nvSpPr>
          <p:cNvPr id="82" name="Marcador de texto 2">
            <a:extLst>
              <a:ext uri="{FF2B5EF4-FFF2-40B4-BE49-F238E27FC236}">
                <a16:creationId xmlns:a16="http://schemas.microsoft.com/office/drawing/2014/main" id="{2F228B9C-1BDF-4655-B4A2-D7E2CE1CEF1A}"/>
              </a:ext>
            </a:extLst>
          </p:cNvPr>
          <p:cNvSpPr>
            <a:spLocks noGrp="1"/>
          </p:cNvSpPr>
          <p:nvPr>
            <p:custDataLst>
              <p:tags r:id="rId6"/>
            </p:custDataLst>
          </p:nvPr>
        </p:nvSpPr>
        <p:spPr bwMode="auto">
          <a:xfrm>
            <a:off x="4257675" y="3729038"/>
            <a:ext cx="401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1836148E-0D43-4222-942B-CAB79DEB2AA5}" type="datetime'''''''''''''''''''''''''B''''''AR''''L''''''''''''''EY'">
              <a:rPr lang="es-AR" altLang="en-US" sz="1000" b="1" smtClean="0">
                <a:effectLst/>
                <a:latin typeface="+mn-lt"/>
                <a:cs typeface="+mn-cs"/>
              </a:rPr>
              <a:pPr>
                <a:lnSpc>
                  <a:spcPct val="90000"/>
                </a:lnSpc>
                <a:buFont typeface="Arial" pitchFamily="34" charset="0"/>
                <a:buNone/>
              </a:pPr>
              <a:t>BARLEY</a:t>
            </a:fld>
            <a:endParaRPr lang="es-AR" sz="1000" b="1">
              <a:latin typeface="+mn-lt"/>
              <a:cs typeface="+mn-cs"/>
              <a:sym typeface="+mn-lt"/>
            </a:endParaRPr>
          </a:p>
        </p:txBody>
      </p:sp>
      <p:sp>
        <p:nvSpPr>
          <p:cNvPr id="74" name="Text Placeholder 2">
            <a:extLst>
              <a:ext uri="{FF2B5EF4-FFF2-40B4-BE49-F238E27FC236}">
                <a16:creationId xmlns:a16="http://schemas.microsoft.com/office/drawing/2014/main" id="{0799AEF8-FCF6-41A6-9FF9-6F8515DB10D4}"/>
              </a:ext>
            </a:extLst>
          </p:cNvPr>
          <p:cNvSpPr>
            <a:spLocks noGrp="1"/>
          </p:cNvSpPr>
          <p:nvPr>
            <p:custDataLst>
              <p:tags r:id="rId7"/>
            </p:custDataLst>
          </p:nvPr>
        </p:nvSpPr>
        <p:spPr bwMode="gray">
          <a:xfrm>
            <a:off x="4887913" y="5027613"/>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589A055-3EA9-4B92-AA4B-14D3FF9AEF30}" type="datetime'''''''4''''''2'''''',''''''''''''''''''''''''7%'''''">
              <a:rPr lang="es-AR" altLang="en-US" sz="1000" b="1" smtClean="0">
                <a:solidFill>
                  <a:schemeClr val="bg1"/>
                </a:solidFill>
                <a:ea typeface="+mn-ea"/>
                <a:cs typeface="+mn-cs"/>
              </a:rPr>
              <a:pPr/>
              <a:t>42,7%</a:t>
            </a:fld>
            <a:endParaRPr lang="es-AR" altLang="es-AR" sz="1000" b="1" dirty="0">
              <a:solidFill>
                <a:schemeClr val="bg1"/>
              </a:solidFill>
              <a:ea typeface="+mn-ea"/>
              <a:cs typeface="+mn-cs"/>
              <a:sym typeface="+mn-lt"/>
            </a:endParaRPr>
          </a:p>
        </p:txBody>
      </p:sp>
      <p:sp>
        <p:nvSpPr>
          <p:cNvPr id="75" name="Marcador de texto 2">
            <a:extLst>
              <a:ext uri="{FF2B5EF4-FFF2-40B4-BE49-F238E27FC236}">
                <a16:creationId xmlns:a16="http://schemas.microsoft.com/office/drawing/2014/main" id="{6B35DC5E-4E4A-4344-A419-F446FB90F732}"/>
              </a:ext>
            </a:extLst>
          </p:cNvPr>
          <p:cNvSpPr>
            <a:spLocks noGrp="1"/>
          </p:cNvSpPr>
          <p:nvPr>
            <p:custDataLst>
              <p:tags r:id="rId8"/>
            </p:custDataLst>
          </p:nvPr>
        </p:nvSpPr>
        <p:spPr bwMode="auto">
          <a:xfrm>
            <a:off x="5297488" y="5054600"/>
            <a:ext cx="3429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7F6D8432-85DF-43C0-989F-00C26D9B8A89}" type="datetime'MA''''''''''''I''''Z''E'''''''''''''">
              <a:rPr lang="es-AR" altLang="en-US" sz="1000" b="1" smtClean="0">
                <a:effectLst/>
                <a:latin typeface="+mn-lt"/>
                <a:cs typeface="+mn-cs"/>
              </a:rPr>
              <a:pPr>
                <a:lnSpc>
                  <a:spcPct val="90000"/>
                </a:lnSpc>
                <a:buFont typeface="Arial" pitchFamily="34" charset="0"/>
                <a:buNone/>
              </a:pPr>
              <a:t>MAIZE</a:t>
            </a:fld>
            <a:endParaRPr lang="es-AR" sz="1000" b="1">
              <a:latin typeface="+mn-lt"/>
              <a:cs typeface="+mn-cs"/>
              <a:sym typeface="+mn-lt"/>
            </a:endParaRPr>
          </a:p>
        </p:txBody>
      </p:sp>
      <p:sp>
        <p:nvSpPr>
          <p:cNvPr id="84" name="Text Placeholder 2">
            <a:extLst>
              <a:ext uri="{FF2B5EF4-FFF2-40B4-BE49-F238E27FC236}">
                <a16:creationId xmlns:a16="http://schemas.microsoft.com/office/drawing/2014/main" id="{B5B254CC-863E-4C41-8426-757CB921BDAD}"/>
              </a:ext>
            </a:extLst>
          </p:cNvPr>
          <p:cNvSpPr>
            <a:spLocks noGrp="1"/>
          </p:cNvSpPr>
          <p:nvPr>
            <p:custDataLst>
              <p:tags r:id="rId9"/>
            </p:custDataLst>
          </p:nvPr>
        </p:nvSpPr>
        <p:spPr bwMode="gray">
          <a:xfrm>
            <a:off x="4021138" y="5965825"/>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30CCC9F-6C2B-40FD-ABA8-3F90BFBF5C3B}" type="datetime'''''''''''''''''''''''''''''''''3'''''',0''''''''''''%'''''">
              <a:rPr lang="es-AR" altLang="en-US" sz="1000" b="1" smtClean="0">
                <a:solidFill>
                  <a:schemeClr val="bg1"/>
                </a:solidFill>
                <a:effectLst/>
                <a:ea typeface="+mn-ea"/>
                <a:cs typeface="+mn-cs"/>
              </a:rPr>
              <a:pPr/>
              <a:t>3,0%</a:t>
            </a:fld>
            <a:endParaRPr lang="es-AR" altLang="es-AR" sz="1000" b="1" dirty="0">
              <a:solidFill>
                <a:schemeClr val="bg1"/>
              </a:solidFill>
              <a:ea typeface="+mn-ea"/>
              <a:cs typeface="+mn-cs"/>
              <a:sym typeface="+mn-lt"/>
            </a:endParaRPr>
          </a:p>
        </p:txBody>
      </p:sp>
      <p:sp>
        <p:nvSpPr>
          <p:cNvPr id="85" name="Marcador de texto 2">
            <a:extLst>
              <a:ext uri="{FF2B5EF4-FFF2-40B4-BE49-F238E27FC236}">
                <a16:creationId xmlns:a16="http://schemas.microsoft.com/office/drawing/2014/main" id="{95B224C0-490D-40B1-A2BD-06C49D6CD3DD}"/>
              </a:ext>
            </a:extLst>
          </p:cNvPr>
          <p:cNvSpPr>
            <a:spLocks noGrp="1"/>
          </p:cNvSpPr>
          <p:nvPr>
            <p:custDataLst>
              <p:tags r:id="rId10"/>
            </p:custDataLst>
          </p:nvPr>
        </p:nvSpPr>
        <p:spPr bwMode="auto">
          <a:xfrm>
            <a:off x="3886200" y="6153150"/>
            <a:ext cx="5715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83E7F91A-4C20-45CC-B244-46074248AE2A}" type="datetime'''''''''''S''''O''RG''''H''''''''''''''''''UM'''''''''''''">
              <a:rPr lang="es-AR" altLang="en-US" sz="1000" b="1" smtClean="0">
                <a:effectLst/>
                <a:latin typeface="+mn-lt"/>
                <a:cs typeface="+mn-cs"/>
              </a:rPr>
              <a:pPr>
                <a:lnSpc>
                  <a:spcPct val="90000"/>
                </a:lnSpc>
                <a:buFont typeface="Arial" pitchFamily="34" charset="0"/>
                <a:buNone/>
              </a:pPr>
              <a:t>SORGHUM</a:t>
            </a:fld>
            <a:endParaRPr lang="es-AR" sz="1000" b="1">
              <a:latin typeface="+mn-lt"/>
              <a:cs typeface="+mn-cs"/>
              <a:sym typeface="+mn-lt"/>
            </a:endParaRPr>
          </a:p>
        </p:txBody>
      </p:sp>
      <p:sp>
        <p:nvSpPr>
          <p:cNvPr id="97" name="Text Placeholder 2">
            <a:extLst>
              <a:ext uri="{FF2B5EF4-FFF2-40B4-BE49-F238E27FC236}">
                <a16:creationId xmlns:a16="http://schemas.microsoft.com/office/drawing/2014/main" id="{E4DC6F95-5769-4BE5-8F0E-0701C7F36310}"/>
              </a:ext>
            </a:extLst>
          </p:cNvPr>
          <p:cNvSpPr>
            <a:spLocks noGrp="1"/>
          </p:cNvSpPr>
          <p:nvPr>
            <p:custDataLst>
              <p:tags r:id="rId11"/>
            </p:custDataLst>
          </p:nvPr>
        </p:nvSpPr>
        <p:spPr bwMode="gray">
          <a:xfrm>
            <a:off x="3251200" y="557053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1B677BA-9CF6-4D23-8DB2-96FC4BDA148C}" type="datetime'''''2''4,7''''''''''''''''''''''''''%'''">
              <a:rPr lang="es-AR" altLang="en-US" sz="1000" b="1" smtClean="0">
                <a:solidFill>
                  <a:schemeClr val="bg1"/>
                </a:solidFill>
                <a:ea typeface="+mn-ea"/>
                <a:cs typeface="+mn-cs"/>
              </a:rPr>
              <a:pPr/>
              <a:t>24,7%</a:t>
            </a:fld>
            <a:endParaRPr lang="es-AR" altLang="es-AR" sz="1000" b="1" dirty="0">
              <a:solidFill>
                <a:schemeClr val="bg1"/>
              </a:solidFill>
              <a:ea typeface="+mn-ea"/>
              <a:cs typeface="+mn-cs"/>
              <a:sym typeface="+mn-lt"/>
            </a:endParaRPr>
          </a:p>
        </p:txBody>
      </p:sp>
      <p:sp>
        <p:nvSpPr>
          <p:cNvPr id="92" name="Marcador de texto 2">
            <a:extLst>
              <a:ext uri="{FF2B5EF4-FFF2-40B4-BE49-F238E27FC236}">
                <a16:creationId xmlns:a16="http://schemas.microsoft.com/office/drawing/2014/main" id="{34D8022C-6C4F-4837-B920-0BC309620245}"/>
              </a:ext>
            </a:extLst>
          </p:cNvPr>
          <p:cNvSpPr>
            <a:spLocks noGrp="1"/>
          </p:cNvSpPr>
          <p:nvPr>
            <p:custDataLst>
              <p:tags r:id="rId12"/>
            </p:custDataLst>
          </p:nvPr>
        </p:nvSpPr>
        <p:spPr bwMode="auto">
          <a:xfrm>
            <a:off x="2319338" y="5772150"/>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B457D0DC-81A1-4810-A0E8-28C357586C74}" type="datetime'''''''''S''O''Y''A'' ''BE''AN'' ''M''''EA''''''''''L'''''''''">
              <a:rPr lang="es-AR" altLang="en-US" sz="1000" b="1" smtClean="0">
                <a:effectLst/>
                <a:latin typeface="+mn-lt"/>
                <a:cs typeface="+mn-cs"/>
              </a:rPr>
              <a:pPr algn="r">
                <a:lnSpc>
                  <a:spcPct val="90000"/>
                </a:lnSpc>
                <a:buFont typeface="Arial" pitchFamily="34" charset="0"/>
                <a:buNone/>
              </a:pPr>
              <a:t>SOYA BEAN MEAL</a:t>
            </a:fld>
            <a:endParaRPr lang="es-AR" sz="1000" b="1">
              <a:latin typeface="+mn-lt"/>
              <a:cs typeface="+mn-cs"/>
              <a:sym typeface="+mn-lt"/>
            </a:endParaRPr>
          </a:p>
        </p:txBody>
      </p:sp>
      <p:sp>
        <p:nvSpPr>
          <p:cNvPr id="53" name="Text Placeholder 2">
            <a:extLst>
              <a:ext uri="{FF2B5EF4-FFF2-40B4-BE49-F238E27FC236}">
                <a16:creationId xmlns:a16="http://schemas.microsoft.com/office/drawing/2014/main" id="{BF050CA7-A30A-10C2-A42B-FE146CB12770}"/>
              </a:ext>
            </a:extLst>
          </p:cNvPr>
          <p:cNvSpPr>
            <a:spLocks noGrp="1"/>
          </p:cNvSpPr>
          <p:nvPr>
            <p:custDataLst>
              <p:tags r:id="rId13"/>
            </p:custDataLst>
          </p:nvPr>
        </p:nvSpPr>
        <p:spPr bwMode="gray">
          <a:xfrm>
            <a:off x="3184525" y="4392613"/>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80808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5ABFB6B-31AA-426A-B42A-97B15EB27EEC}" type="datetime'''''''''''''1''''''''''''''''8'''''',''''''''''''4''%'''''''''">
              <a:rPr lang="es-AR" altLang="en-US" sz="1000" b="1" smtClean="0">
                <a:solidFill>
                  <a:schemeClr val="bg1"/>
                </a:solidFill>
                <a:ea typeface="+mn-ea"/>
                <a:cs typeface="+mn-cs"/>
              </a:rPr>
              <a:pPr/>
              <a:t>18,4%</a:t>
            </a:fld>
            <a:endParaRPr lang="es-AR" altLang="es-AR" sz="1000" b="1" dirty="0">
              <a:solidFill>
                <a:schemeClr val="bg1"/>
              </a:solidFill>
              <a:ea typeface="+mn-ea"/>
              <a:cs typeface="+mn-cs"/>
              <a:sym typeface="+mn-lt"/>
            </a:endParaRPr>
          </a:p>
        </p:txBody>
      </p:sp>
      <p:sp>
        <p:nvSpPr>
          <p:cNvPr id="57" name="Marcador de texto 2">
            <a:extLst>
              <a:ext uri="{FF2B5EF4-FFF2-40B4-BE49-F238E27FC236}">
                <a16:creationId xmlns:a16="http://schemas.microsoft.com/office/drawing/2014/main" id="{659F49A8-470B-2578-88ED-440B8D9D85E1}"/>
              </a:ext>
            </a:extLst>
          </p:cNvPr>
          <p:cNvSpPr>
            <a:spLocks noGrp="1"/>
          </p:cNvSpPr>
          <p:nvPr>
            <p:custDataLst>
              <p:tags r:id="rId14"/>
            </p:custDataLst>
          </p:nvPr>
        </p:nvSpPr>
        <p:spPr bwMode="auto">
          <a:xfrm>
            <a:off x="2497138" y="4216400"/>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991F2AF-251C-441B-96F6-9BB93AF18D9F}" type="datetime'S''OY''''A ''''''''''''''B''''''E''''''''ANS'''''''">
              <a:rPr lang="es-AR" altLang="en-US" sz="1000" b="1" smtClean="0">
                <a:effectLst/>
                <a:latin typeface="+mn-lt"/>
                <a:cs typeface="+mn-cs"/>
              </a:rPr>
              <a:pPr algn="r">
                <a:lnSpc>
                  <a:spcPct val="90000"/>
                </a:lnSpc>
                <a:buFont typeface="Arial" pitchFamily="34" charset="0"/>
                <a:buNone/>
              </a:pPr>
              <a:t>SOYA BEANS</a:t>
            </a:fld>
            <a:endParaRPr lang="es-AR" sz="1000" b="1">
              <a:latin typeface="+mn-lt"/>
              <a:cs typeface="+mn-cs"/>
              <a:sym typeface="+mn-lt"/>
            </a:endParaRPr>
          </a:p>
        </p:txBody>
      </p:sp>
      <p:sp>
        <p:nvSpPr>
          <p:cNvPr id="58" name="Text Placeholder 2">
            <a:extLst>
              <a:ext uri="{FF2B5EF4-FFF2-40B4-BE49-F238E27FC236}">
                <a16:creationId xmlns:a16="http://schemas.microsoft.com/office/drawing/2014/main" id="{A5CEDC49-D000-CAC0-D5BA-EE662AA1B555}"/>
              </a:ext>
            </a:extLst>
          </p:cNvPr>
          <p:cNvSpPr>
            <a:spLocks noGrp="1"/>
          </p:cNvSpPr>
          <p:nvPr>
            <p:custDataLst>
              <p:tags r:id="rId15"/>
            </p:custDataLst>
          </p:nvPr>
        </p:nvSpPr>
        <p:spPr bwMode="gray">
          <a:xfrm>
            <a:off x="3630613" y="4005263"/>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EDBE14A-E593-4EDB-AE59-15B6CC90E45C}" type="datetime'''''0,''''''''4''''''''''''''''''''''%'''''''''''''''''">
              <a:rPr lang="es-AR" altLang="en-US" sz="1000" b="1" smtClean="0">
                <a:effectLst/>
                <a:ea typeface="+mn-ea"/>
                <a:cs typeface="+mn-cs"/>
              </a:rPr>
              <a:pPr/>
              <a:t>0,4%</a:t>
            </a:fld>
            <a:endParaRPr lang="es-AR" altLang="es-AR" sz="1000" b="1" dirty="0">
              <a:ea typeface="+mn-ea"/>
              <a:cs typeface="+mn-cs"/>
              <a:sym typeface="+mn-lt"/>
            </a:endParaRPr>
          </a:p>
        </p:txBody>
      </p:sp>
      <p:sp>
        <p:nvSpPr>
          <p:cNvPr id="60" name="Marcador de texto 2">
            <a:extLst>
              <a:ext uri="{FF2B5EF4-FFF2-40B4-BE49-F238E27FC236}">
                <a16:creationId xmlns:a16="http://schemas.microsoft.com/office/drawing/2014/main" id="{3057B382-4B2D-9F61-2DB9-AA65FC82D3FF}"/>
              </a:ext>
            </a:extLst>
          </p:cNvPr>
          <p:cNvSpPr>
            <a:spLocks noGrp="1"/>
          </p:cNvSpPr>
          <p:nvPr>
            <p:custDataLst>
              <p:tags r:id="rId16"/>
            </p:custDataLst>
          </p:nvPr>
        </p:nvSpPr>
        <p:spPr bwMode="auto">
          <a:xfrm>
            <a:off x="2992438" y="3824288"/>
            <a:ext cx="6746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8D4452B3-FC51-4CC5-B9FF-08B03F22C31F}" type="datetime'''''''S''''''U''''''''NF''L''O''W''''''E''''''''''R'''">
              <a:rPr lang="es-AR" altLang="en-US" sz="1000" b="1" smtClean="0">
                <a:effectLst/>
                <a:latin typeface="+mn-lt"/>
                <a:cs typeface="+mn-cs"/>
              </a:rPr>
              <a:pPr algn="r">
                <a:lnSpc>
                  <a:spcPct val="90000"/>
                </a:lnSpc>
                <a:buFont typeface="Arial" pitchFamily="34" charset="0"/>
                <a:buNone/>
              </a:pPr>
              <a:t>SUNFLOWER</a:t>
            </a:fld>
            <a:endParaRPr lang="es-AR" sz="1000" b="1">
              <a:latin typeface="+mn-lt"/>
              <a:cs typeface="+mn-cs"/>
              <a:sym typeface="+mn-lt"/>
            </a:endParaRPr>
          </a:p>
        </p:txBody>
      </p:sp>
      <p:sp>
        <p:nvSpPr>
          <p:cNvPr id="83" name="Text Placeholder 2">
            <a:extLst>
              <a:ext uri="{FF2B5EF4-FFF2-40B4-BE49-F238E27FC236}">
                <a16:creationId xmlns:a16="http://schemas.microsoft.com/office/drawing/2014/main" id="{281D3EAD-558B-4979-932C-3FF2DA1115AD}"/>
              </a:ext>
            </a:extLst>
          </p:cNvPr>
          <p:cNvSpPr>
            <a:spLocks noGrp="1"/>
          </p:cNvSpPr>
          <p:nvPr>
            <p:custDataLst>
              <p:tags r:id="rId17"/>
            </p:custDataLst>
          </p:nvPr>
        </p:nvSpPr>
        <p:spPr bwMode="gray">
          <a:xfrm>
            <a:off x="3843338" y="414178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3C4EFF6-7CF4-4791-AACE-3DE6607EFE7C}" type="datetime'''''5'''''',''''''5%'''''''''''''">
              <a:rPr lang="es-AR" altLang="en-US" sz="1000" b="1" smtClean="0">
                <a:solidFill>
                  <a:schemeClr val="bg1"/>
                </a:solidFill>
                <a:effectLst/>
                <a:ea typeface="+mn-ea"/>
                <a:cs typeface="+mn-cs"/>
              </a:rPr>
              <a:pPr/>
              <a:t>5,5%</a:t>
            </a:fld>
            <a:endParaRPr lang="es-AR" altLang="es-AR" sz="1000" b="1" dirty="0">
              <a:solidFill>
                <a:schemeClr val="bg1"/>
              </a:solidFill>
              <a:ea typeface="+mn-ea"/>
              <a:cs typeface="+mn-cs"/>
              <a:sym typeface="+mn-lt"/>
            </a:endParaRPr>
          </a:p>
        </p:txBody>
      </p:sp>
      <p:sp>
        <p:nvSpPr>
          <p:cNvPr id="81" name="Marcador de texto 2">
            <a:extLst>
              <a:ext uri="{FF2B5EF4-FFF2-40B4-BE49-F238E27FC236}">
                <a16:creationId xmlns:a16="http://schemas.microsoft.com/office/drawing/2014/main" id="{F9F84D0C-848C-4E76-BEEA-524F1320B8C6}"/>
              </a:ext>
            </a:extLst>
          </p:cNvPr>
          <p:cNvSpPr>
            <a:spLocks noGrp="1"/>
          </p:cNvSpPr>
          <p:nvPr>
            <p:custDataLst>
              <p:tags r:id="rId18"/>
            </p:custDataLst>
          </p:nvPr>
        </p:nvSpPr>
        <p:spPr bwMode="auto">
          <a:xfrm>
            <a:off x="3586163" y="3687763"/>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7A2BA2F-B30F-4373-A93B-459A3E508F79}" type="datetime'W''H''''''''''''''''''''EA''''T'''''''''''''''''''">
              <a:rPr lang="es-AR" altLang="en-US" sz="1000" b="1" smtClean="0">
                <a:effectLst/>
                <a:latin typeface="+mn-lt"/>
                <a:cs typeface="+mn-cs"/>
              </a:rPr>
              <a:pPr algn="r">
                <a:lnSpc>
                  <a:spcPct val="90000"/>
                </a:lnSpc>
                <a:buFont typeface="Arial" pitchFamily="34" charset="0"/>
                <a:buNone/>
              </a:pPr>
              <a:t>WHEAT</a:t>
            </a:fld>
            <a:endParaRPr lang="es-AR" sz="1000" b="1">
              <a:latin typeface="+mn-lt"/>
              <a:cs typeface="+mn-cs"/>
              <a:sym typeface="+mn-lt"/>
            </a:endParaRPr>
          </a:p>
        </p:txBody>
      </p:sp>
      <p:pic>
        <p:nvPicPr>
          <p:cNvPr id="3" name="Imagen 2">
            <a:extLst>
              <a:ext uri="{FF2B5EF4-FFF2-40B4-BE49-F238E27FC236}">
                <a16:creationId xmlns:a16="http://schemas.microsoft.com/office/drawing/2014/main" id="{920F49A4-0067-4BB1-A00D-0C8E50C35168}"/>
              </a:ext>
            </a:extLst>
          </p:cNvPr>
          <p:cNvPicPr>
            <a:picLocks noChangeAspect="1"/>
          </p:cNvPicPr>
          <p:nvPr/>
        </p:nvPicPr>
        <p:blipFill>
          <a:blip r:embed="rId24"/>
          <a:stretch>
            <a:fillRect/>
          </a:stretch>
        </p:blipFill>
        <p:spPr>
          <a:xfrm>
            <a:off x="240498" y="236975"/>
            <a:ext cx="6873090" cy="307095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290" name="Object 1" hidden="1"/>
          <p:cNvGraphicFramePr>
            <a:graphicFrameLocks noChangeAspect="1"/>
          </p:cNvGraphicFramePr>
          <p:nvPr>
            <p:custDataLst>
              <p:tags r:id="rId2"/>
            </p:custDataLst>
            <p:extLst>
              <p:ext uri="{D42A27DB-BD31-4B8C-83A1-F6EECF244321}">
                <p14:modId xmlns:p14="http://schemas.microsoft.com/office/powerpoint/2010/main" val="756777497"/>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9489" name="Diapositiva de think-cell" r:id="rId5" imgW="421" imgH="423" progId="TCLayout.ActiveDocument.1">
                  <p:embed/>
                </p:oleObj>
              </mc:Choice>
              <mc:Fallback>
                <p:oleObj name="Diapositiva de think-cell" r:id="rId5" imgW="421" imgH="423" progId="TCLayout.ActiveDocument.1">
                  <p:embed/>
                  <p:pic>
                    <p:nvPicPr>
                      <p:cNvPr id="1229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12295" name="Picture 16"/>
          <p:cNvPicPr>
            <a:picLocks noChangeAspect="1"/>
          </p:cNvPicPr>
          <p:nvPr/>
        </p:nvPicPr>
        <p:blipFill>
          <a:blip r:embed="rId7" cstate="print"/>
          <a:srcRect/>
          <a:stretch>
            <a:fillRect/>
          </a:stretch>
        </p:blipFill>
        <p:spPr bwMode="auto">
          <a:xfrm>
            <a:off x="0" y="5720557"/>
            <a:ext cx="12192000" cy="1350962"/>
          </a:xfrm>
          <a:prstGeom prst="rect">
            <a:avLst/>
          </a:prstGeom>
          <a:noFill/>
          <a:ln w="9525">
            <a:noFill/>
            <a:miter lim="800000"/>
            <a:headEnd/>
            <a:tailEnd/>
          </a:ln>
        </p:spPr>
      </p:pic>
      <p:sp>
        <p:nvSpPr>
          <p:cNvPr id="12296"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pic>
        <p:nvPicPr>
          <p:cNvPr id="4" name="Imagen 3">
            <a:extLst>
              <a:ext uri="{FF2B5EF4-FFF2-40B4-BE49-F238E27FC236}">
                <a16:creationId xmlns:a16="http://schemas.microsoft.com/office/drawing/2014/main" id="{ABE8887A-9FD9-4030-A87B-D001090810D8}"/>
              </a:ext>
            </a:extLst>
          </p:cNvPr>
          <p:cNvPicPr>
            <a:picLocks noChangeAspect="1"/>
          </p:cNvPicPr>
          <p:nvPr/>
        </p:nvPicPr>
        <p:blipFill>
          <a:blip r:embed="rId8"/>
          <a:stretch>
            <a:fillRect/>
          </a:stretch>
        </p:blipFill>
        <p:spPr>
          <a:xfrm>
            <a:off x="7545564" y="5877920"/>
            <a:ext cx="3903486" cy="434378"/>
          </a:xfrm>
          <a:prstGeom prst="rect">
            <a:avLst/>
          </a:prstGeom>
        </p:spPr>
      </p:pic>
      <p:pic>
        <p:nvPicPr>
          <p:cNvPr id="3" name="Imagen 2">
            <a:extLst>
              <a:ext uri="{FF2B5EF4-FFF2-40B4-BE49-F238E27FC236}">
                <a16:creationId xmlns:a16="http://schemas.microsoft.com/office/drawing/2014/main" id="{CEDCF2A8-0A65-492C-B1D2-5E7A027B6C7B}"/>
              </a:ext>
            </a:extLst>
          </p:cNvPr>
          <p:cNvPicPr>
            <a:picLocks noChangeAspect="1"/>
          </p:cNvPicPr>
          <p:nvPr/>
        </p:nvPicPr>
        <p:blipFill>
          <a:blip r:embed="rId9"/>
          <a:stretch>
            <a:fillRect/>
          </a:stretch>
        </p:blipFill>
        <p:spPr>
          <a:xfrm>
            <a:off x="7677150" y="5976989"/>
            <a:ext cx="3572007" cy="276830"/>
          </a:xfrm>
          <a:prstGeom prst="rect">
            <a:avLst/>
          </a:prstGeom>
        </p:spPr>
      </p:pic>
      <p:pic>
        <p:nvPicPr>
          <p:cNvPr id="5" name="Imagen 4">
            <a:extLst>
              <a:ext uri="{FF2B5EF4-FFF2-40B4-BE49-F238E27FC236}">
                <a16:creationId xmlns:a16="http://schemas.microsoft.com/office/drawing/2014/main" id="{BDFC4BF1-0D42-4547-8A32-8CEC25F253BE}"/>
              </a:ext>
            </a:extLst>
          </p:cNvPr>
          <p:cNvPicPr>
            <a:picLocks noChangeAspect="1"/>
          </p:cNvPicPr>
          <p:nvPr/>
        </p:nvPicPr>
        <p:blipFill>
          <a:blip r:embed="rId10"/>
          <a:stretch>
            <a:fillRect/>
          </a:stretch>
        </p:blipFill>
        <p:spPr>
          <a:xfrm>
            <a:off x="7677150" y="6001094"/>
            <a:ext cx="3777814" cy="307974"/>
          </a:xfrm>
          <a:prstGeom prst="rect">
            <a:avLst/>
          </a:prstGeom>
        </p:spPr>
      </p:pic>
      <mc:AlternateContent xmlns:mc="http://schemas.openxmlformats.org/markup-compatibility/2006" xmlns:cx4="http://schemas.microsoft.com/office/drawing/2016/5/10/chartex">
        <mc:Choice Requires="cx4">
          <p:graphicFrame>
            <p:nvGraphicFramePr>
              <p:cNvPr id="11" name="Gráfico 10">
                <a:extLst>
                  <a:ext uri="{FF2B5EF4-FFF2-40B4-BE49-F238E27FC236}">
                    <a16:creationId xmlns:a16="http://schemas.microsoft.com/office/drawing/2014/main" id="{44BEC0A1-5934-475D-A007-E1A49386CCAF}"/>
                  </a:ext>
                </a:extLst>
              </p:cNvPr>
              <p:cNvGraphicFramePr/>
              <p:nvPr>
                <p:extLst>
                  <p:ext uri="{D42A27DB-BD31-4B8C-83A1-F6EECF244321}">
                    <p14:modId xmlns:p14="http://schemas.microsoft.com/office/powerpoint/2010/main" val="3459013472"/>
                  </p:ext>
                </p:extLst>
              </p:nvPr>
            </p:nvGraphicFramePr>
            <p:xfrm>
              <a:off x="419099" y="495299"/>
              <a:ext cx="11534775" cy="5170689"/>
            </p:xfrm>
            <a:graphic>
              <a:graphicData uri="http://schemas.microsoft.com/office/drawing/2014/chartex">
                <cx:chart xmlns:cx="http://schemas.microsoft.com/office/drawing/2014/chartex" xmlns:r="http://schemas.openxmlformats.org/officeDocument/2006/relationships" r:id="rId11"/>
              </a:graphicData>
            </a:graphic>
          </p:graphicFrame>
        </mc:Choice>
        <mc:Fallback xmlns="">
          <p:pic>
            <p:nvPicPr>
              <p:cNvPr id="11" name="Gráfico 10">
                <a:extLst>
                  <a:ext uri="{FF2B5EF4-FFF2-40B4-BE49-F238E27FC236}">
                    <a16:creationId xmlns:a16="http://schemas.microsoft.com/office/drawing/2014/main" id="{44BEC0A1-5934-475D-A007-E1A49386CCAF}"/>
                  </a:ext>
                </a:extLst>
              </p:cNvPr>
              <p:cNvPicPr>
                <a:picLocks noGrp="1" noRot="1" noChangeAspect="1" noMove="1" noResize="1" noEditPoints="1" noAdjustHandles="1" noChangeArrowheads="1" noChangeShapeType="1"/>
              </p:cNvPicPr>
              <p:nvPr/>
            </p:nvPicPr>
            <p:blipFill>
              <a:blip r:embed="rId12"/>
              <a:stretch>
                <a:fillRect/>
              </a:stretch>
            </p:blipFill>
            <p:spPr>
              <a:xfrm>
                <a:off x="419099" y="495299"/>
                <a:ext cx="11534775" cy="5170689"/>
              </a:xfrm>
              <a:prstGeom prst="rect">
                <a:avLst/>
              </a:prstGeom>
            </p:spPr>
          </p:pic>
        </mc:Fallback>
      </mc:AlternateContent>
      <p:pic>
        <p:nvPicPr>
          <p:cNvPr id="6" name="Imagen 5">
            <a:extLst>
              <a:ext uri="{FF2B5EF4-FFF2-40B4-BE49-F238E27FC236}">
                <a16:creationId xmlns:a16="http://schemas.microsoft.com/office/drawing/2014/main" id="{F25ECB5A-CA81-4AEF-AEB6-C2C30FF4E192}"/>
              </a:ext>
            </a:extLst>
          </p:cNvPr>
          <p:cNvPicPr>
            <a:picLocks noChangeAspect="1"/>
          </p:cNvPicPr>
          <p:nvPr/>
        </p:nvPicPr>
        <p:blipFill>
          <a:blip r:embed="rId13"/>
          <a:stretch>
            <a:fillRect/>
          </a:stretch>
        </p:blipFill>
        <p:spPr>
          <a:xfrm>
            <a:off x="7711052" y="5390394"/>
            <a:ext cx="4480948" cy="251482"/>
          </a:xfrm>
          <a:prstGeom prst="rect">
            <a:avLst/>
          </a:prstGeom>
        </p:spPr>
      </p:pic>
    </p:spTree>
    <p:extLst>
      <p:ext uri="{BB962C8B-B14F-4D97-AF65-F5344CB8AC3E}">
        <p14:creationId xmlns:p14="http://schemas.microsoft.com/office/powerpoint/2010/main" val="21867484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3314" name="Object 1" hidden="1"/>
          <p:cNvGraphicFramePr>
            <a:graphicFrameLocks noChangeAspect="1"/>
          </p:cNvGraphicFramePr>
          <p:nvPr>
            <p:custDataLst>
              <p:tags r:id="rId2"/>
            </p:custDataLst>
            <p:extLst>
              <p:ext uri="{D42A27DB-BD31-4B8C-83A1-F6EECF244321}">
                <p14:modId xmlns:p14="http://schemas.microsoft.com/office/powerpoint/2010/main" val="3829263355"/>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3448" name="Diapositiva de think-cell" r:id="rId22" imgW="421" imgH="423" progId="TCLayout.ActiveDocument.1">
                  <p:embed/>
                </p:oleObj>
              </mc:Choice>
              <mc:Fallback>
                <p:oleObj name="Diapositiva de think-cell" r:id="rId22" imgW="421" imgH="423" progId="TCLayout.ActiveDocument.1">
                  <p:embed/>
                  <p:pic>
                    <p:nvPicPr>
                      <p:cNvPr id="0" name="Object 1" hidden="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13319" name="Picture 16"/>
          <p:cNvPicPr>
            <a:picLocks noChangeAspect="1"/>
          </p:cNvPicPr>
          <p:nvPr/>
        </p:nvPicPr>
        <p:blipFill>
          <a:blip r:embed="rId24" cstate="print"/>
          <a:srcRect/>
          <a:stretch>
            <a:fillRect/>
          </a:stretch>
        </p:blipFill>
        <p:spPr bwMode="auto">
          <a:xfrm>
            <a:off x="0" y="5554663"/>
            <a:ext cx="12192000" cy="1537133"/>
          </a:xfrm>
          <a:prstGeom prst="rect">
            <a:avLst/>
          </a:prstGeom>
          <a:noFill/>
          <a:ln w="9525">
            <a:noFill/>
            <a:miter lim="800000"/>
            <a:headEnd/>
            <a:tailEnd/>
          </a:ln>
        </p:spPr>
      </p:pic>
      <p:sp>
        <p:nvSpPr>
          <p:cNvPr id="13320"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graphicFrame>
        <p:nvGraphicFramePr>
          <p:cNvPr id="35" name="Chart 3">
            <a:extLst>
              <a:ext uri="{FF2B5EF4-FFF2-40B4-BE49-F238E27FC236}">
                <a16:creationId xmlns:a16="http://schemas.microsoft.com/office/drawing/2014/main" id="{4FD281AA-320D-4DC9-B1E3-DE6A2DCD6931}"/>
              </a:ext>
            </a:extLst>
          </p:cNvPr>
          <p:cNvGraphicFramePr/>
          <p:nvPr>
            <p:custDataLst>
              <p:tags r:id="rId4"/>
            </p:custDataLst>
            <p:extLst>
              <p:ext uri="{D42A27DB-BD31-4B8C-83A1-F6EECF244321}">
                <p14:modId xmlns:p14="http://schemas.microsoft.com/office/powerpoint/2010/main" val="749636852"/>
              </p:ext>
            </p:extLst>
          </p:nvPr>
        </p:nvGraphicFramePr>
        <p:xfrm>
          <a:off x="1063625" y="3365500"/>
          <a:ext cx="2454275" cy="2454275"/>
        </p:xfrm>
        <a:graphic>
          <a:graphicData uri="http://schemas.openxmlformats.org/drawingml/2006/chart">
            <c:chart xmlns:c="http://schemas.openxmlformats.org/drawingml/2006/chart" xmlns:r="http://schemas.openxmlformats.org/officeDocument/2006/relationships" r:id="rId25"/>
          </a:graphicData>
        </a:graphic>
      </p:graphicFrame>
      <p:cxnSp>
        <p:nvCxnSpPr>
          <p:cNvPr id="16" name="Conector recto 15">
            <a:extLst>
              <a:ext uri="{FF2B5EF4-FFF2-40B4-BE49-F238E27FC236}">
                <a16:creationId xmlns:a16="http://schemas.microsoft.com/office/drawing/2014/main" id="{4FF7ECD4-2259-498B-81E3-8B2DC85C5250}"/>
              </a:ext>
            </a:extLst>
          </p:cNvPr>
          <p:cNvCxnSpPr/>
          <p:nvPr>
            <p:custDataLst>
              <p:tags r:id="rId5"/>
            </p:custDataLst>
          </p:nvPr>
        </p:nvCxnSpPr>
        <p:spPr bwMode="auto">
          <a:xfrm flipH="1">
            <a:off x="2292350" y="3422650"/>
            <a:ext cx="37782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7" name="Conector recto 16">
            <a:extLst>
              <a:ext uri="{FF2B5EF4-FFF2-40B4-BE49-F238E27FC236}">
                <a16:creationId xmlns:a16="http://schemas.microsoft.com/office/drawing/2014/main" id="{CA0EDB62-99FC-49FC-A0D5-83D3D6B5B9F1}"/>
              </a:ext>
            </a:extLst>
          </p:cNvPr>
          <p:cNvCxnSpPr/>
          <p:nvPr>
            <p:custDataLst>
              <p:tags r:id="rId6"/>
            </p:custDataLst>
          </p:nvPr>
        </p:nvCxnSpPr>
        <p:spPr bwMode="auto">
          <a:xfrm>
            <a:off x="2292350" y="3422650"/>
            <a:ext cx="0" cy="254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 name="Conector recto 17">
            <a:extLst>
              <a:ext uri="{FF2B5EF4-FFF2-40B4-BE49-F238E27FC236}">
                <a16:creationId xmlns:a16="http://schemas.microsoft.com/office/drawing/2014/main" id="{2B3E1EF7-92A6-487B-9463-1EA487F7A401}"/>
              </a:ext>
            </a:extLst>
          </p:cNvPr>
          <p:cNvCxnSpPr/>
          <p:nvPr>
            <p:custDataLst>
              <p:tags r:id="rId7"/>
            </p:custDataLst>
          </p:nvPr>
        </p:nvCxnSpPr>
        <p:spPr bwMode="auto">
          <a:xfrm>
            <a:off x="1908175" y="3424238"/>
            <a:ext cx="2444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9" name="Conector recto 18">
            <a:extLst>
              <a:ext uri="{FF2B5EF4-FFF2-40B4-BE49-F238E27FC236}">
                <a16:creationId xmlns:a16="http://schemas.microsoft.com/office/drawing/2014/main" id="{2DD4E963-1105-48F1-81B6-0AAA31094751}"/>
              </a:ext>
            </a:extLst>
          </p:cNvPr>
          <p:cNvCxnSpPr/>
          <p:nvPr>
            <p:custDataLst>
              <p:tags r:id="rId8"/>
            </p:custDataLst>
          </p:nvPr>
        </p:nvCxnSpPr>
        <p:spPr bwMode="auto">
          <a:xfrm>
            <a:off x="2152650" y="3424238"/>
            <a:ext cx="3175" cy="317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47" name="Text Placeholder 2">
            <a:extLst>
              <a:ext uri="{FF2B5EF4-FFF2-40B4-BE49-F238E27FC236}">
                <a16:creationId xmlns:a16="http://schemas.microsoft.com/office/drawing/2014/main" id="{D9AE7A42-27D5-4713-9365-C44F46743DF1}"/>
              </a:ext>
            </a:extLst>
          </p:cNvPr>
          <p:cNvSpPr>
            <a:spLocks noGrp="1"/>
          </p:cNvSpPr>
          <p:nvPr>
            <p:custDataLst>
              <p:tags r:id="rId9"/>
            </p:custDataLst>
          </p:nvPr>
        </p:nvSpPr>
        <p:spPr bwMode="gray">
          <a:xfrm>
            <a:off x="2147888" y="3468688"/>
            <a:ext cx="290513" cy="152400"/>
          </a:xfrm>
          <a:prstGeom prst="rect">
            <a:avLst/>
          </a:prstGeom>
          <a:solidFill>
            <a:schemeClr val="accent1"/>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BD0E88B2-695E-4D0B-9E50-51520181E23B}" type="datetime'''''''''''0'''',1%'''''''''''''''''''''">
              <a:rPr lang="es-AR" altLang="en-US" sz="1000" b="1" smtClean="0">
                <a:solidFill>
                  <a:schemeClr val="bg1"/>
                </a:solidFill>
                <a:effectLst/>
                <a:ea typeface="+mn-ea"/>
                <a:cs typeface="+mn-cs"/>
              </a:rPr>
              <a:pPr/>
              <a:t>0,1%</a:t>
            </a:fld>
            <a:endParaRPr lang="es-AR" altLang="es-AR" sz="1000" b="1" dirty="0">
              <a:solidFill>
                <a:schemeClr val="bg1"/>
              </a:solidFill>
              <a:ea typeface="+mn-ea"/>
              <a:cs typeface="+mn-cs"/>
              <a:sym typeface="+mn-lt"/>
            </a:endParaRPr>
          </a:p>
        </p:txBody>
      </p:sp>
      <p:sp>
        <p:nvSpPr>
          <p:cNvPr id="45" name="Text Placeholder 2">
            <a:extLst>
              <a:ext uri="{FF2B5EF4-FFF2-40B4-BE49-F238E27FC236}">
                <a16:creationId xmlns:a16="http://schemas.microsoft.com/office/drawing/2014/main" id="{0393E2C1-E5D4-4E57-8E0C-2D4785F7D48E}"/>
              </a:ext>
            </a:extLst>
          </p:cNvPr>
          <p:cNvSpPr>
            <a:spLocks noGrp="1"/>
          </p:cNvSpPr>
          <p:nvPr>
            <p:custDataLst>
              <p:tags r:id="rId10"/>
            </p:custDataLst>
          </p:nvPr>
        </p:nvSpPr>
        <p:spPr bwMode="auto">
          <a:xfrm>
            <a:off x="2670175" y="3346450"/>
            <a:ext cx="1389063"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buNone/>
              <a:defRPr/>
            </a:pPr>
            <a:fld id="{D7E24C3C-F919-4F06-9827-151A8CB7A0A2}" type="datetime'DR''IE''''''''''''D D''''IS''T''ILL''E''''''RS GRAI''NS'' '''">
              <a:rPr lang="en-US" altLang="en-US" sz="1000" b="1" smtClean="0">
                <a:effectLst/>
                <a:ea typeface="+mn-ea"/>
                <a:cs typeface="+mn-cs"/>
              </a:rPr>
              <a:pPr/>
              <a:t>DRIED DISTILLERS GRAINS </a:t>
            </a:fld>
            <a:endParaRPr lang="es-AR" altLang="es-AR" sz="1000" b="1">
              <a:ea typeface="+mn-ea"/>
              <a:cs typeface="+mn-cs"/>
              <a:sym typeface="+mn-lt"/>
            </a:endParaRPr>
          </a:p>
        </p:txBody>
      </p:sp>
      <p:sp>
        <p:nvSpPr>
          <p:cNvPr id="37" name="Text Placeholder 2">
            <a:extLst>
              <a:ext uri="{FF2B5EF4-FFF2-40B4-BE49-F238E27FC236}">
                <a16:creationId xmlns:a16="http://schemas.microsoft.com/office/drawing/2014/main" id="{E84BE0DE-4BA3-E699-A467-4125811BD68A}"/>
              </a:ext>
            </a:extLst>
          </p:cNvPr>
          <p:cNvSpPr>
            <a:spLocks noGrp="1"/>
          </p:cNvSpPr>
          <p:nvPr>
            <p:custDataLst>
              <p:tags r:id="rId11"/>
            </p:custDataLst>
          </p:nvPr>
        </p:nvSpPr>
        <p:spPr bwMode="gray">
          <a:xfrm>
            <a:off x="3027363" y="4238625"/>
            <a:ext cx="355600" cy="152400"/>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B0074861-201E-4583-812A-394A17CB9CF5}" type="datetime'''''4''''''''''0'',''''''''''5''%'''''''''''''''">
              <a:rPr lang="es-AR" altLang="en-US" sz="1000" b="1" smtClean="0">
                <a:solidFill>
                  <a:schemeClr val="bg1"/>
                </a:solidFill>
                <a:ea typeface="+mn-ea"/>
                <a:cs typeface="+mn-cs"/>
              </a:rPr>
              <a:pPr/>
              <a:t>40,5%</a:t>
            </a:fld>
            <a:endParaRPr lang="es-AR" altLang="es-AR" sz="1000" b="1" dirty="0">
              <a:solidFill>
                <a:schemeClr val="bg1"/>
              </a:solidFill>
              <a:ea typeface="+mn-ea"/>
              <a:cs typeface="+mn-cs"/>
              <a:sym typeface="+mn-lt"/>
            </a:endParaRPr>
          </a:p>
        </p:txBody>
      </p:sp>
      <p:sp>
        <p:nvSpPr>
          <p:cNvPr id="39" name="Text Placeholder 2">
            <a:extLst>
              <a:ext uri="{FF2B5EF4-FFF2-40B4-BE49-F238E27FC236}">
                <a16:creationId xmlns:a16="http://schemas.microsoft.com/office/drawing/2014/main" id="{E72AB160-E6CA-64AA-94D3-081CEFEB2747}"/>
              </a:ext>
            </a:extLst>
          </p:cNvPr>
          <p:cNvSpPr>
            <a:spLocks noGrp="1"/>
          </p:cNvSpPr>
          <p:nvPr>
            <p:custDataLst>
              <p:tags r:id="rId12"/>
            </p:custDataLst>
          </p:nvPr>
        </p:nvSpPr>
        <p:spPr bwMode="auto">
          <a:xfrm>
            <a:off x="3446463" y="4149725"/>
            <a:ext cx="342900"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buNone/>
              <a:defRPr/>
            </a:pPr>
            <a:fld id="{91AA450E-66C7-40D1-8113-C0E321084234}" type="datetime'M''''''''''A''''''''''''''I''Z''''''E'''''">
              <a:rPr lang="es-AR" altLang="en-US" sz="1000" b="1" smtClean="0">
                <a:effectLst/>
                <a:ea typeface="+mn-ea"/>
                <a:cs typeface="+mn-cs"/>
              </a:rPr>
              <a:pPr marL="0" indent="0">
                <a:spcBef>
                  <a:spcPct val="0"/>
                </a:spcBef>
                <a:buNone/>
                <a:defRPr/>
              </a:pPr>
              <a:t>MAIZE</a:t>
            </a:fld>
            <a:endParaRPr lang="es-AR" altLang="es-AR" sz="1000" b="1">
              <a:ea typeface="+mn-ea"/>
              <a:cs typeface="+mn-cs"/>
              <a:sym typeface="+mn-lt"/>
            </a:endParaRPr>
          </a:p>
        </p:txBody>
      </p:sp>
      <p:sp>
        <p:nvSpPr>
          <p:cNvPr id="41" name="Text Placeholder 2">
            <a:extLst>
              <a:ext uri="{FF2B5EF4-FFF2-40B4-BE49-F238E27FC236}">
                <a16:creationId xmlns:a16="http://schemas.microsoft.com/office/drawing/2014/main" id="{4C7301E6-FAA9-A1BC-6F90-7E79DBC7569E}"/>
              </a:ext>
            </a:extLst>
          </p:cNvPr>
          <p:cNvSpPr>
            <a:spLocks noGrp="1"/>
          </p:cNvSpPr>
          <p:nvPr>
            <p:custDataLst>
              <p:tags r:id="rId13"/>
            </p:custDataLst>
          </p:nvPr>
        </p:nvSpPr>
        <p:spPr bwMode="gray">
          <a:xfrm>
            <a:off x="1230313" y="4879975"/>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7139A051-8DD7-4AE7-989C-A245191C2795}" type="datetime'5''''''''''''''''''6'',''''''''5''''''%'''''''''''">
              <a:rPr lang="es-AR" altLang="en-US" sz="1000" b="1" smtClean="0">
                <a:solidFill>
                  <a:schemeClr val="bg1"/>
                </a:solidFill>
                <a:ea typeface="+mn-ea"/>
                <a:cs typeface="+mn-cs"/>
              </a:rPr>
              <a:pPr/>
              <a:t>56,5%</a:t>
            </a:fld>
            <a:endParaRPr lang="es-AR" altLang="es-AR" sz="1000" b="1" dirty="0">
              <a:solidFill>
                <a:schemeClr val="bg1"/>
              </a:solidFill>
              <a:ea typeface="+mn-ea"/>
              <a:cs typeface="+mn-cs"/>
              <a:sym typeface="+mn-lt"/>
            </a:endParaRPr>
          </a:p>
        </p:txBody>
      </p:sp>
      <p:sp>
        <p:nvSpPr>
          <p:cNvPr id="42" name="Text Placeholder 2">
            <a:extLst>
              <a:ext uri="{FF2B5EF4-FFF2-40B4-BE49-F238E27FC236}">
                <a16:creationId xmlns:a16="http://schemas.microsoft.com/office/drawing/2014/main" id="{5526E144-FAA9-3A24-AFF2-3341C59928F2}"/>
              </a:ext>
            </a:extLst>
          </p:cNvPr>
          <p:cNvSpPr>
            <a:spLocks noGrp="1"/>
          </p:cNvSpPr>
          <p:nvPr>
            <p:custDataLst>
              <p:tags r:id="rId14"/>
            </p:custDataLst>
          </p:nvPr>
        </p:nvSpPr>
        <p:spPr bwMode="auto">
          <a:xfrm>
            <a:off x="228600" y="4999038"/>
            <a:ext cx="942975"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defRPr/>
            </a:pPr>
            <a:fld id="{64F5224A-D147-4092-B2DC-077E602A0523}" type="datetime'SOY''''A'' B''''EAN'' ''''''''M''''''''''''E''''AL'''''''">
              <a:rPr lang="es-AR" altLang="en-US" sz="1000" b="1" smtClean="0">
                <a:effectLst/>
                <a:ea typeface="+mn-ea"/>
                <a:cs typeface="+mn-cs"/>
              </a:rPr>
              <a:pPr/>
              <a:t>SOYA BEAN MEAL</a:t>
            </a:fld>
            <a:endParaRPr lang="es-AR" altLang="es-AR" sz="1000" b="1">
              <a:ea typeface="+mn-ea"/>
              <a:cs typeface="+mn-cs"/>
              <a:sym typeface="+mn-lt"/>
            </a:endParaRPr>
          </a:p>
        </p:txBody>
      </p:sp>
      <p:sp>
        <p:nvSpPr>
          <p:cNvPr id="40" name="Text Placeholder 2">
            <a:extLst>
              <a:ext uri="{FF2B5EF4-FFF2-40B4-BE49-F238E27FC236}">
                <a16:creationId xmlns:a16="http://schemas.microsoft.com/office/drawing/2014/main" id="{EA80456A-C6D8-4B24-928B-AA6C97C1201F}"/>
              </a:ext>
            </a:extLst>
          </p:cNvPr>
          <p:cNvSpPr>
            <a:spLocks noGrp="1"/>
          </p:cNvSpPr>
          <p:nvPr>
            <p:custDataLst>
              <p:tags r:id="rId15"/>
            </p:custDataLst>
          </p:nvPr>
        </p:nvSpPr>
        <p:spPr bwMode="gray">
          <a:xfrm>
            <a:off x="2039938" y="3621088"/>
            <a:ext cx="290513" cy="152400"/>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F3C8A5F1-FF45-49BC-9D06-8577BF0DE14F}" type="datetime'''2'''''''',''''''''''2%'''">
              <a:rPr lang="es-AR" altLang="en-US" sz="1000" b="1" smtClean="0">
                <a:solidFill>
                  <a:schemeClr val="bg1"/>
                </a:solidFill>
                <a:effectLst/>
                <a:ea typeface="+mn-ea"/>
                <a:cs typeface="+mn-cs"/>
              </a:rPr>
              <a:pPr/>
              <a:t>2,2%</a:t>
            </a:fld>
            <a:endParaRPr lang="es-AR" altLang="es-AR" sz="1000" b="1" dirty="0">
              <a:solidFill>
                <a:schemeClr val="bg1"/>
              </a:solidFill>
              <a:ea typeface="+mn-ea"/>
              <a:cs typeface="+mn-cs"/>
              <a:sym typeface="+mn-lt"/>
            </a:endParaRPr>
          </a:p>
        </p:txBody>
      </p:sp>
      <p:sp>
        <p:nvSpPr>
          <p:cNvPr id="43" name="Text Placeholder 2">
            <a:extLst>
              <a:ext uri="{FF2B5EF4-FFF2-40B4-BE49-F238E27FC236}">
                <a16:creationId xmlns:a16="http://schemas.microsoft.com/office/drawing/2014/main" id="{39079702-38D4-4001-81C8-478EF7F237AD}"/>
              </a:ext>
            </a:extLst>
          </p:cNvPr>
          <p:cNvSpPr>
            <a:spLocks noGrp="1"/>
          </p:cNvSpPr>
          <p:nvPr>
            <p:custDataLst>
              <p:tags r:id="rId16"/>
            </p:custDataLst>
          </p:nvPr>
        </p:nvSpPr>
        <p:spPr bwMode="auto">
          <a:xfrm>
            <a:off x="1236663" y="3348038"/>
            <a:ext cx="671513"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defRPr/>
            </a:pPr>
            <a:fld id="{706508FD-38AA-4DAF-BF32-7D34031B5A8D}" type="datetime'S''''O''''''''''''Y''''''A'''''''' ''BE''AN''S'''">
              <a:rPr lang="es-AR" altLang="en-US" sz="1000" b="1" smtClean="0">
                <a:effectLst/>
                <a:ea typeface="+mn-ea"/>
                <a:cs typeface="+mn-cs"/>
              </a:rPr>
              <a:pPr/>
              <a:t>SOYA BEANS</a:t>
            </a:fld>
            <a:endParaRPr lang="es-AR" altLang="es-AR" sz="1000" b="1">
              <a:ea typeface="+mn-ea"/>
              <a:cs typeface="+mn-cs"/>
              <a:sym typeface="+mn-lt"/>
            </a:endParaRPr>
          </a:p>
        </p:txBody>
      </p:sp>
      <p:sp>
        <p:nvSpPr>
          <p:cNvPr id="50" name="Text Placeholder 2">
            <a:extLst>
              <a:ext uri="{FF2B5EF4-FFF2-40B4-BE49-F238E27FC236}">
                <a16:creationId xmlns:a16="http://schemas.microsoft.com/office/drawing/2014/main" id="{C002A4EC-FAF2-4F06-8870-CBBE6B0487EA}"/>
              </a:ext>
            </a:extLst>
          </p:cNvPr>
          <p:cNvSpPr>
            <a:spLocks noGrp="1"/>
          </p:cNvSpPr>
          <p:nvPr>
            <p:custDataLst>
              <p:tags r:id="rId17"/>
            </p:custDataLst>
          </p:nvPr>
        </p:nvSpPr>
        <p:spPr bwMode="gray">
          <a:xfrm>
            <a:off x="2125663" y="3773488"/>
            <a:ext cx="290513" cy="152400"/>
          </a:xfrm>
          <a:prstGeom prst="rect">
            <a:avLst/>
          </a:prstGeom>
          <a:solidFill>
            <a:schemeClr val="accent5"/>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B976FEBF-1CDA-4847-8553-FAEDD34FC334}" type="datetime'''''''''''''''''''''''''''''0'''',''''''7''''%'''''''">
              <a:rPr lang="es-AR" altLang="en-US" sz="1000" b="1" smtClean="0">
                <a:solidFill>
                  <a:schemeClr val="bg1"/>
                </a:solidFill>
                <a:effectLst/>
                <a:ea typeface="+mn-ea"/>
                <a:cs typeface="+mn-cs"/>
              </a:rPr>
              <a:pPr/>
              <a:t>0,7%</a:t>
            </a:fld>
            <a:endParaRPr lang="es-AR" altLang="es-AR" sz="1000" b="1" dirty="0">
              <a:solidFill>
                <a:schemeClr val="bg1"/>
              </a:solidFill>
              <a:ea typeface="+mn-ea"/>
              <a:cs typeface="+mn-cs"/>
              <a:sym typeface="+mn-lt"/>
            </a:endParaRPr>
          </a:p>
        </p:txBody>
      </p:sp>
      <p:sp>
        <p:nvSpPr>
          <p:cNvPr id="52" name="Text Placeholder 2">
            <a:extLst>
              <a:ext uri="{FF2B5EF4-FFF2-40B4-BE49-F238E27FC236}">
                <a16:creationId xmlns:a16="http://schemas.microsoft.com/office/drawing/2014/main" id="{A2E0FF6E-EDF3-4678-8EC2-CE07BCFF6D62}"/>
              </a:ext>
            </a:extLst>
          </p:cNvPr>
          <p:cNvSpPr>
            <a:spLocks noGrp="1"/>
          </p:cNvSpPr>
          <p:nvPr>
            <p:custDataLst>
              <p:tags r:id="rId18"/>
            </p:custDataLst>
          </p:nvPr>
        </p:nvSpPr>
        <p:spPr bwMode="auto">
          <a:xfrm>
            <a:off x="1616075" y="3195638"/>
            <a:ext cx="674688"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defRPr/>
            </a:pPr>
            <a:fld id="{E0442B34-13B9-4712-B028-E5E74FE6489C}" type="datetime'''S''UN''FLO''''''''W''''E''''''R'''''''''''''''''''''''''''''">
              <a:rPr lang="es-AR" altLang="en-US" sz="1000" b="1" smtClean="0">
                <a:effectLst/>
                <a:ea typeface="+mn-ea"/>
                <a:cs typeface="+mn-cs"/>
              </a:rPr>
              <a:pPr/>
              <a:t>SUNFLOWER</a:t>
            </a:fld>
            <a:endParaRPr lang="es-AR" altLang="es-AR" sz="1000" b="1">
              <a:ea typeface="+mn-ea"/>
              <a:cs typeface="+mn-cs"/>
              <a:sym typeface="+mn-lt"/>
            </a:endParaRPr>
          </a:p>
        </p:txBody>
      </p:sp>
      <p:sp>
        <p:nvSpPr>
          <p:cNvPr id="53" name="Text Placeholder 2">
            <a:extLst>
              <a:ext uri="{FF2B5EF4-FFF2-40B4-BE49-F238E27FC236}">
                <a16:creationId xmlns:a16="http://schemas.microsoft.com/office/drawing/2014/main" id="{3E543612-FD9B-410D-A67F-0D98A25B7FD5}"/>
              </a:ext>
            </a:extLst>
          </p:cNvPr>
          <p:cNvSpPr>
            <a:spLocks noGrp="1"/>
          </p:cNvSpPr>
          <p:nvPr>
            <p:custDataLst>
              <p:tags r:id="rId19"/>
            </p:custDataLst>
          </p:nvPr>
        </p:nvSpPr>
        <p:spPr bwMode="gray">
          <a:xfrm>
            <a:off x="2144713" y="3925888"/>
            <a:ext cx="290513" cy="152400"/>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FF1B6753-B99E-4855-B238-A384A1771EE3}" type="datetime'''''''''''''''''''''''''''''0'''''''''''''',''''''''''1%'">
              <a:rPr lang="es-AR" altLang="en-US" sz="1000" b="1" smtClean="0">
                <a:effectLst/>
                <a:ea typeface="+mn-ea"/>
                <a:cs typeface="+mn-cs"/>
              </a:rPr>
              <a:pPr/>
              <a:t>0,1%</a:t>
            </a:fld>
            <a:endParaRPr lang="es-AR" altLang="es-AR" sz="1000" b="1" dirty="0">
              <a:ea typeface="+mn-ea"/>
              <a:cs typeface="+mn-cs"/>
              <a:sym typeface="+mn-lt"/>
            </a:endParaRPr>
          </a:p>
        </p:txBody>
      </p:sp>
      <p:sp>
        <p:nvSpPr>
          <p:cNvPr id="55" name="Text Placeholder 2">
            <a:extLst>
              <a:ext uri="{FF2B5EF4-FFF2-40B4-BE49-F238E27FC236}">
                <a16:creationId xmlns:a16="http://schemas.microsoft.com/office/drawing/2014/main" id="{FBA1EBD6-62A1-4074-AEDF-8D8DF291EEC2}"/>
              </a:ext>
            </a:extLst>
          </p:cNvPr>
          <p:cNvSpPr>
            <a:spLocks noGrp="1"/>
          </p:cNvSpPr>
          <p:nvPr>
            <p:custDataLst>
              <p:tags r:id="rId20"/>
            </p:custDataLst>
          </p:nvPr>
        </p:nvSpPr>
        <p:spPr bwMode="auto">
          <a:xfrm>
            <a:off x="2341563" y="3194050"/>
            <a:ext cx="396875" cy="152400"/>
          </a:xfrm>
          <a:prstGeom prst="rect">
            <a:avLst/>
          </a:prstGeom>
          <a:noFill/>
          <a:ln w="9525">
            <a:noFill/>
            <a:miter lim="800000"/>
            <a:headEnd/>
            <a:tailEnd/>
          </a:ln>
          <a:effectLst/>
        </p:spPr>
        <p:txBody>
          <a:bodyPr vert="horz" wrap="none" lIns="0" tIns="0" rIns="0" bIns="0" anchor="ct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buNone/>
              <a:defRPr/>
            </a:pPr>
            <a:fld id="{972A18FD-167F-4DAF-827F-763274E09D21}" type="datetime'''''''''W''HE''''''A''''''''''''T'''''''''''''''''''''''''''''">
              <a:rPr lang="es-AR" altLang="en-US" sz="1000" b="1" smtClean="0">
                <a:effectLst/>
                <a:ea typeface="+mn-ea"/>
                <a:cs typeface="+mn-cs"/>
              </a:rPr>
              <a:pPr marL="0" indent="0">
                <a:spcBef>
                  <a:spcPct val="0"/>
                </a:spcBef>
                <a:buNone/>
                <a:defRPr/>
              </a:pPr>
              <a:t>WHEAT</a:t>
            </a:fld>
            <a:endParaRPr lang="es-AR" altLang="es-AR" sz="1000" b="1">
              <a:ea typeface="+mn-ea"/>
              <a:cs typeface="+mn-cs"/>
              <a:sym typeface="+mn-lt"/>
            </a:endParaRPr>
          </a:p>
        </p:txBody>
      </p:sp>
      <p:sp>
        <p:nvSpPr>
          <p:cNvPr id="13381" name="Rectángulo 59"/>
          <p:cNvSpPr>
            <a:spLocks noChangeArrowheads="1"/>
          </p:cNvSpPr>
          <p:nvPr/>
        </p:nvSpPr>
        <p:spPr bwMode="auto">
          <a:xfrm>
            <a:off x="4067592" y="4739928"/>
            <a:ext cx="5557209" cy="1384995"/>
          </a:xfrm>
          <a:prstGeom prst="rect">
            <a:avLst/>
          </a:prstGeom>
          <a:noFill/>
          <a:ln w="9525">
            <a:noFill/>
            <a:miter lim="800000"/>
            <a:headEnd/>
            <a:tailEnd/>
          </a:ln>
        </p:spPr>
        <p:txBody>
          <a:bodyPr wrap="square">
            <a:spAutoFit/>
          </a:bodyPr>
          <a:lstStyle/>
          <a:p>
            <a:pPr algn="just" eaLnBrk="0" hangingPunct="0"/>
            <a:r>
              <a:rPr lang="en-AU" sz="1400" dirty="0">
                <a:cs typeface="Calibri" pitchFamily="34" charset="0"/>
              </a:rPr>
              <a:t>The main Grain &amp; By product exported to Med. Sea in 2024 has been Soya Bean Meal with 5,972K, followed by Maize with 4,284K  Tons and Soya Beans  with 231K Tons. </a:t>
            </a:r>
          </a:p>
          <a:p>
            <a:pPr algn="just" eaLnBrk="0" hangingPunct="0"/>
            <a:endParaRPr lang="en-AU" sz="1400" dirty="0">
              <a:cs typeface="Calibri" pitchFamily="34" charset="0"/>
            </a:endParaRPr>
          </a:p>
          <a:p>
            <a:pPr algn="just" eaLnBrk="0" hangingPunct="0"/>
            <a:r>
              <a:rPr lang="en-AU" sz="1400" dirty="0">
                <a:cs typeface="Calibri" pitchFamily="34" charset="0"/>
              </a:rPr>
              <a:t>Where Algeria represents 30% of the total Grain &amp; By product exported to Med. Sea, followed by Italy with 14%  &amp; Egypt with 13%.</a:t>
            </a:r>
            <a:endParaRPr lang="es-AR" sz="1400" dirty="0">
              <a:cs typeface="Calibri" pitchFamily="34" charset="0"/>
            </a:endParaRPr>
          </a:p>
        </p:txBody>
      </p:sp>
      <mc:AlternateContent xmlns:mc="http://schemas.openxmlformats.org/markup-compatibility/2006" xmlns:cx4="http://schemas.microsoft.com/office/drawing/2016/5/10/chartex">
        <mc:Choice Requires="cx4">
          <p:graphicFrame>
            <p:nvGraphicFramePr>
              <p:cNvPr id="62" name="Gráfico 61">
                <a:extLst>
                  <a:ext uri="{FF2B5EF4-FFF2-40B4-BE49-F238E27FC236}">
                    <a16:creationId xmlns:a16="http://schemas.microsoft.com/office/drawing/2014/main" id="{A74D1706-F6F5-4BC1-8D77-C78EF58D4545}"/>
                  </a:ext>
                </a:extLst>
              </p:cNvPr>
              <p:cNvGraphicFramePr/>
              <p:nvPr>
                <p:extLst>
                  <p:ext uri="{D42A27DB-BD31-4B8C-83A1-F6EECF244321}">
                    <p14:modId xmlns:p14="http://schemas.microsoft.com/office/powerpoint/2010/main" val="3825794757"/>
                  </p:ext>
                </p:extLst>
              </p:nvPr>
            </p:nvGraphicFramePr>
            <p:xfrm>
              <a:off x="5937749" y="581589"/>
              <a:ext cx="5096051" cy="3422851"/>
            </p:xfrm>
            <a:graphic>
              <a:graphicData uri="http://schemas.microsoft.com/office/drawing/2014/chartex">
                <cx:chart xmlns:cx="http://schemas.microsoft.com/office/drawing/2014/chartex" xmlns:r="http://schemas.openxmlformats.org/officeDocument/2006/relationships" r:id="rId26"/>
              </a:graphicData>
            </a:graphic>
          </p:graphicFrame>
        </mc:Choice>
        <mc:Fallback xmlns="">
          <p:pic>
            <p:nvPicPr>
              <p:cNvPr id="62" name="Gráfico 61">
                <a:extLst>
                  <a:ext uri="{FF2B5EF4-FFF2-40B4-BE49-F238E27FC236}">
                    <a16:creationId xmlns:a16="http://schemas.microsoft.com/office/drawing/2014/main" id="{A74D1706-F6F5-4BC1-8D77-C78EF58D4545}"/>
                  </a:ext>
                </a:extLst>
              </p:cNvPr>
              <p:cNvPicPr>
                <a:picLocks noGrp="1" noRot="1" noChangeAspect="1" noMove="1" noResize="1" noEditPoints="1" noAdjustHandles="1" noChangeArrowheads="1" noChangeShapeType="1"/>
              </p:cNvPicPr>
              <p:nvPr/>
            </p:nvPicPr>
            <p:blipFill>
              <a:blip r:embed="rId30"/>
              <a:stretch>
                <a:fillRect/>
              </a:stretch>
            </p:blipFill>
            <p:spPr>
              <a:xfrm>
                <a:off x="5937749" y="581589"/>
                <a:ext cx="5096051" cy="3422851"/>
              </a:xfrm>
              <a:prstGeom prst="rect">
                <a:avLst/>
              </a:prstGeom>
            </p:spPr>
          </p:pic>
        </mc:Fallback>
      </mc:AlternateContent>
      <p:pic>
        <p:nvPicPr>
          <p:cNvPr id="6" name="Imagen 5">
            <a:extLst>
              <a:ext uri="{FF2B5EF4-FFF2-40B4-BE49-F238E27FC236}">
                <a16:creationId xmlns:a16="http://schemas.microsoft.com/office/drawing/2014/main" id="{FFB3C3D1-716B-47C6-B97D-69736DDC9C4F}"/>
              </a:ext>
            </a:extLst>
          </p:cNvPr>
          <p:cNvPicPr>
            <a:picLocks noChangeAspect="1"/>
          </p:cNvPicPr>
          <p:nvPr/>
        </p:nvPicPr>
        <p:blipFill>
          <a:blip r:embed="rId31"/>
          <a:stretch>
            <a:fillRect/>
          </a:stretch>
        </p:blipFill>
        <p:spPr>
          <a:xfrm>
            <a:off x="9624801" y="3863695"/>
            <a:ext cx="1874682" cy="228620"/>
          </a:xfrm>
          <a:prstGeom prst="rect">
            <a:avLst/>
          </a:prstGeom>
        </p:spPr>
      </p:pic>
      <p:pic>
        <p:nvPicPr>
          <p:cNvPr id="9" name="Imagen 8">
            <a:extLst>
              <a:ext uri="{FF2B5EF4-FFF2-40B4-BE49-F238E27FC236}">
                <a16:creationId xmlns:a16="http://schemas.microsoft.com/office/drawing/2014/main" id="{405254BB-49BE-4BAD-AA56-FA74776FBE65}"/>
              </a:ext>
            </a:extLst>
          </p:cNvPr>
          <p:cNvPicPr>
            <a:picLocks noChangeAspect="1"/>
          </p:cNvPicPr>
          <p:nvPr/>
        </p:nvPicPr>
        <p:blipFill>
          <a:blip r:embed="rId32"/>
          <a:stretch>
            <a:fillRect/>
          </a:stretch>
        </p:blipFill>
        <p:spPr>
          <a:xfrm>
            <a:off x="9717322" y="4208600"/>
            <a:ext cx="1920406" cy="251482"/>
          </a:xfrm>
          <a:prstGeom prst="rect">
            <a:avLst/>
          </a:prstGeom>
        </p:spPr>
      </p:pic>
      <p:pic>
        <p:nvPicPr>
          <p:cNvPr id="3" name="Imagen 2">
            <a:extLst>
              <a:ext uri="{FF2B5EF4-FFF2-40B4-BE49-F238E27FC236}">
                <a16:creationId xmlns:a16="http://schemas.microsoft.com/office/drawing/2014/main" id="{24E47F72-2B4C-4C04-98BA-95E47FDE8CDF}"/>
              </a:ext>
            </a:extLst>
          </p:cNvPr>
          <p:cNvPicPr>
            <a:picLocks noChangeAspect="1"/>
          </p:cNvPicPr>
          <p:nvPr/>
        </p:nvPicPr>
        <p:blipFill>
          <a:blip r:embed="rId33"/>
          <a:stretch>
            <a:fillRect/>
          </a:stretch>
        </p:blipFill>
        <p:spPr>
          <a:xfrm>
            <a:off x="455642" y="157554"/>
            <a:ext cx="5557209" cy="2651146"/>
          </a:xfrm>
          <a:prstGeom prst="rect">
            <a:avLst/>
          </a:prstGeom>
        </p:spPr>
      </p:pic>
      <mc:AlternateContent xmlns:mc="http://schemas.openxmlformats.org/markup-compatibility/2006" xmlns:cx4="http://schemas.microsoft.com/office/drawing/2016/5/10/chartex">
        <mc:Choice Requires="cx4">
          <p:graphicFrame>
            <p:nvGraphicFramePr>
              <p:cNvPr id="36" name="Gráfico 35">
                <a:extLst>
                  <a:ext uri="{FF2B5EF4-FFF2-40B4-BE49-F238E27FC236}">
                    <a16:creationId xmlns:a16="http://schemas.microsoft.com/office/drawing/2014/main" id="{00943E68-2A3C-42A3-97A1-C51604CB5AA5}"/>
                  </a:ext>
                </a:extLst>
              </p:cNvPr>
              <p:cNvGraphicFramePr/>
              <p:nvPr>
                <p:extLst>
                  <p:ext uri="{D42A27DB-BD31-4B8C-83A1-F6EECF244321}">
                    <p14:modId xmlns:p14="http://schemas.microsoft.com/office/powerpoint/2010/main" val="753601708"/>
                  </p:ext>
                </p:extLst>
              </p:nvPr>
            </p:nvGraphicFramePr>
            <p:xfrm>
              <a:off x="6146700" y="361706"/>
              <a:ext cx="5964338" cy="3385703"/>
            </p:xfrm>
            <a:graphic>
              <a:graphicData uri="http://schemas.microsoft.com/office/drawing/2014/chartex">
                <cx:chart xmlns:cx="http://schemas.microsoft.com/office/drawing/2014/chartex" xmlns:r="http://schemas.openxmlformats.org/officeDocument/2006/relationships" r:id="rId34"/>
              </a:graphicData>
            </a:graphic>
          </p:graphicFrame>
        </mc:Choice>
        <mc:Fallback xmlns="">
          <p:pic>
            <p:nvPicPr>
              <p:cNvPr id="36" name="Gráfico 35">
                <a:extLst>
                  <a:ext uri="{FF2B5EF4-FFF2-40B4-BE49-F238E27FC236}">
                    <a16:creationId xmlns:a16="http://schemas.microsoft.com/office/drawing/2014/main" id="{00943E68-2A3C-42A3-97A1-C51604CB5AA5}"/>
                  </a:ext>
                </a:extLst>
              </p:cNvPr>
              <p:cNvPicPr>
                <a:picLocks noGrp="1" noRot="1" noChangeAspect="1" noMove="1" noResize="1" noEditPoints="1" noAdjustHandles="1" noChangeArrowheads="1" noChangeShapeType="1"/>
              </p:cNvPicPr>
              <p:nvPr/>
            </p:nvPicPr>
            <p:blipFill>
              <a:blip r:embed="rId35"/>
              <a:stretch>
                <a:fillRect/>
              </a:stretch>
            </p:blipFill>
            <p:spPr>
              <a:xfrm>
                <a:off x="6146700" y="361706"/>
                <a:ext cx="5964338" cy="3385703"/>
              </a:xfrm>
              <a:prstGeom prst="rect">
                <a:avLst/>
              </a:prstGeom>
            </p:spPr>
          </p:pic>
        </mc:Fallback>
      </mc:AlternateContent>
      <p:pic>
        <p:nvPicPr>
          <p:cNvPr id="11" name="Imagen 10">
            <a:extLst>
              <a:ext uri="{FF2B5EF4-FFF2-40B4-BE49-F238E27FC236}">
                <a16:creationId xmlns:a16="http://schemas.microsoft.com/office/drawing/2014/main" id="{8D0AB76C-8BB2-4CF0-8828-E910AB996207}"/>
              </a:ext>
            </a:extLst>
          </p:cNvPr>
          <p:cNvPicPr>
            <a:picLocks noChangeAspect="1"/>
          </p:cNvPicPr>
          <p:nvPr/>
        </p:nvPicPr>
        <p:blipFill>
          <a:blip r:embed="rId36"/>
          <a:stretch>
            <a:fillRect/>
          </a:stretch>
        </p:blipFill>
        <p:spPr>
          <a:xfrm>
            <a:off x="9797338" y="3435350"/>
            <a:ext cx="1760373" cy="40389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4338" name="Object 1" hidden="1"/>
          <p:cNvGraphicFramePr>
            <a:graphicFrameLocks noChangeAspect="1"/>
          </p:cNvGraphicFramePr>
          <p:nvPr>
            <p:custDataLst>
              <p:tags r:id="rId2"/>
            </p:custDataLst>
            <p:extLst>
              <p:ext uri="{D42A27DB-BD31-4B8C-83A1-F6EECF244321}">
                <p14:modId xmlns:p14="http://schemas.microsoft.com/office/powerpoint/2010/main" val="4035869567"/>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4467" name="Diapositiva de think-cell" r:id="rId24" imgW="421" imgH="423" progId="TCLayout.ActiveDocument.1">
                  <p:embed/>
                </p:oleObj>
              </mc:Choice>
              <mc:Fallback>
                <p:oleObj name="Diapositiva de think-cell" r:id="rId24" imgW="421" imgH="423" progId="TCLayout.ActiveDocument.1">
                  <p:embed/>
                  <p:pic>
                    <p:nvPicPr>
                      <p:cNvPr id="0" name="Object 1" hidden="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14343" name="Picture 16"/>
          <p:cNvPicPr>
            <a:picLocks noChangeAspect="1"/>
          </p:cNvPicPr>
          <p:nvPr/>
        </p:nvPicPr>
        <p:blipFill>
          <a:blip r:embed="rId26" cstate="print"/>
          <a:srcRect/>
          <a:stretch>
            <a:fillRect/>
          </a:stretch>
        </p:blipFill>
        <p:spPr bwMode="auto">
          <a:xfrm>
            <a:off x="0" y="5541963"/>
            <a:ext cx="12192000" cy="1350962"/>
          </a:xfrm>
          <a:prstGeom prst="rect">
            <a:avLst/>
          </a:prstGeom>
          <a:noFill/>
          <a:ln w="9525">
            <a:noFill/>
            <a:miter lim="800000"/>
            <a:headEnd/>
            <a:tailEnd/>
          </a:ln>
        </p:spPr>
      </p:pic>
      <p:sp>
        <p:nvSpPr>
          <p:cNvPr id="14344"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4345" name="Rectángulo 48"/>
          <p:cNvSpPr>
            <a:spLocks noChangeArrowheads="1"/>
          </p:cNvSpPr>
          <p:nvPr/>
        </p:nvSpPr>
        <p:spPr bwMode="auto">
          <a:xfrm>
            <a:off x="938463" y="5109366"/>
            <a:ext cx="5684795" cy="830997"/>
          </a:xfrm>
          <a:prstGeom prst="rect">
            <a:avLst/>
          </a:prstGeom>
          <a:noFill/>
          <a:ln w="9525">
            <a:noFill/>
            <a:miter lim="800000"/>
            <a:headEnd/>
            <a:tailEnd/>
          </a:ln>
        </p:spPr>
        <p:txBody>
          <a:bodyPr wrap="square">
            <a:spAutoFit/>
          </a:bodyPr>
          <a:lstStyle/>
          <a:p>
            <a:pPr algn="just" eaLnBrk="0" hangingPunct="0"/>
            <a:r>
              <a:rPr lang="en-AU" sz="1200" dirty="0">
                <a:cs typeface="Calibri" pitchFamily="34" charset="0"/>
              </a:rPr>
              <a:t>The main Grain &amp; By Product exported to USG &amp; </a:t>
            </a:r>
            <a:r>
              <a:rPr lang="en-AU" sz="1200" dirty="0" err="1">
                <a:cs typeface="Calibri" pitchFamily="34" charset="0"/>
              </a:rPr>
              <a:t>Carabis</a:t>
            </a:r>
            <a:r>
              <a:rPr lang="en-AU" sz="1200" dirty="0">
                <a:cs typeface="Calibri" pitchFamily="34" charset="0"/>
              </a:rPr>
              <a:t> in 2024 has been Maize with 669k Tons, followed by Wheat with 215K Tons and Soya Bean Meal with 155K Tons. </a:t>
            </a:r>
          </a:p>
          <a:p>
            <a:pPr algn="just" eaLnBrk="0" hangingPunct="0"/>
            <a:r>
              <a:rPr lang="en-AU" sz="1200" dirty="0">
                <a:cs typeface="Calibri" pitchFamily="34" charset="0"/>
              </a:rPr>
              <a:t>Where Venezuela account for 35% of the total Grain exported to USG &amp; Caribs, followed by US &amp; Dominican Republic with 15%.</a:t>
            </a:r>
          </a:p>
        </p:txBody>
      </p:sp>
      <p:graphicFrame>
        <p:nvGraphicFramePr>
          <p:cNvPr id="32" name="Chart 3">
            <a:extLst>
              <a:ext uri="{FF2B5EF4-FFF2-40B4-BE49-F238E27FC236}">
                <a16:creationId xmlns:a16="http://schemas.microsoft.com/office/drawing/2014/main" id="{7F7898D2-C5DD-409E-A56D-15785116AC0A}"/>
              </a:ext>
            </a:extLst>
          </p:cNvPr>
          <p:cNvGraphicFramePr/>
          <p:nvPr>
            <p:custDataLst>
              <p:tags r:id="rId4"/>
            </p:custDataLst>
            <p:extLst>
              <p:ext uri="{D42A27DB-BD31-4B8C-83A1-F6EECF244321}">
                <p14:modId xmlns:p14="http://schemas.microsoft.com/office/powerpoint/2010/main" val="613328368"/>
              </p:ext>
            </p:extLst>
          </p:nvPr>
        </p:nvGraphicFramePr>
        <p:xfrm>
          <a:off x="1247775" y="2508250"/>
          <a:ext cx="2576513" cy="2576513"/>
        </p:xfrm>
        <a:graphic>
          <a:graphicData uri="http://schemas.openxmlformats.org/drawingml/2006/chart">
            <c:chart xmlns:c="http://schemas.openxmlformats.org/drawingml/2006/chart" xmlns:r="http://schemas.openxmlformats.org/officeDocument/2006/relationships" r:id="rId27"/>
          </a:graphicData>
        </a:graphic>
      </p:graphicFrame>
      <p:sp>
        <p:nvSpPr>
          <p:cNvPr id="56" name="Text Placeholder 2">
            <a:extLst>
              <a:ext uri="{FF2B5EF4-FFF2-40B4-BE49-F238E27FC236}">
                <a16:creationId xmlns:a16="http://schemas.microsoft.com/office/drawing/2014/main" id="{EAD6BC15-08D4-4B59-BFF1-706338807C33}"/>
              </a:ext>
            </a:extLst>
          </p:cNvPr>
          <p:cNvSpPr>
            <a:spLocks noGrp="1"/>
          </p:cNvSpPr>
          <p:nvPr>
            <p:custDataLst>
              <p:tags r:id="rId5"/>
            </p:custDataLst>
          </p:nvPr>
        </p:nvSpPr>
        <p:spPr bwMode="gray">
          <a:xfrm>
            <a:off x="2466975" y="2619375"/>
            <a:ext cx="290513" cy="152400"/>
          </a:xfrm>
          <a:prstGeom prst="rect">
            <a:avLst/>
          </a:prstGeom>
          <a:solidFill>
            <a:schemeClr val="accent1"/>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1F9CA619-9723-4F9F-961E-14FBE0764410}" type="datetime'''''''''''''''''2'''''''''''''',''''2''%'''''''''''''''''">
              <a:rPr lang="es-AR" altLang="en-US" sz="1000" b="1" smtClean="0">
                <a:solidFill>
                  <a:schemeClr val="bg1"/>
                </a:solidFill>
                <a:effectLst/>
                <a:ea typeface="+mn-ea"/>
                <a:cs typeface="+mn-cs"/>
              </a:rPr>
              <a:pPr/>
              <a:t>2,2%</a:t>
            </a:fld>
            <a:endParaRPr lang="es-AR" altLang="es-AR" sz="1000" b="1" dirty="0">
              <a:solidFill>
                <a:schemeClr val="bg1"/>
              </a:solidFill>
              <a:ea typeface="+mn-ea"/>
              <a:cs typeface="+mn-cs"/>
              <a:sym typeface="+mn-lt"/>
            </a:endParaRPr>
          </a:p>
        </p:txBody>
      </p:sp>
      <p:sp>
        <p:nvSpPr>
          <p:cNvPr id="50" name="Text Placeholder 2">
            <a:extLst>
              <a:ext uri="{FF2B5EF4-FFF2-40B4-BE49-F238E27FC236}">
                <a16:creationId xmlns:a16="http://schemas.microsoft.com/office/drawing/2014/main" id="{08185468-24CF-460B-B4CC-2D93542C45B8}"/>
              </a:ext>
            </a:extLst>
          </p:cNvPr>
          <p:cNvSpPr>
            <a:spLocks noGrp="1"/>
          </p:cNvSpPr>
          <p:nvPr>
            <p:custDataLst>
              <p:tags r:id="rId6"/>
            </p:custDataLst>
          </p:nvPr>
        </p:nvSpPr>
        <p:spPr bwMode="auto">
          <a:xfrm>
            <a:off x="2427288" y="2411413"/>
            <a:ext cx="40163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EC734DA9-C583-4004-8FA0-14155C7A632C}" type="datetime'''''''''B''''''''''''AR''''''''''''L''''''EY'''''''''">
              <a:rPr lang="es-AR" altLang="en-US" sz="1000" b="1" smtClean="0">
                <a:ea typeface="+mn-ea"/>
                <a:cs typeface="+mn-cs"/>
              </a:rPr>
              <a:pPr marL="0" lvl="0" indent="0" algn="r">
                <a:spcBef>
                  <a:spcPct val="0"/>
                </a:spcBef>
                <a:buNone/>
              </a:pPr>
              <a:t>BARLEY</a:t>
            </a:fld>
            <a:endParaRPr lang="es-AR" altLang="es-AR" sz="1000" b="1" dirty="0">
              <a:ea typeface="+mn-ea"/>
              <a:cs typeface="+mn-cs"/>
              <a:sym typeface="+mn-lt"/>
            </a:endParaRPr>
          </a:p>
        </p:txBody>
      </p:sp>
      <p:sp>
        <p:nvSpPr>
          <p:cNvPr id="57" name="Text Placeholder 2">
            <a:extLst>
              <a:ext uri="{FF2B5EF4-FFF2-40B4-BE49-F238E27FC236}">
                <a16:creationId xmlns:a16="http://schemas.microsoft.com/office/drawing/2014/main" id="{2AD08429-C747-4E40-BA94-EE928D547C05}"/>
              </a:ext>
            </a:extLst>
          </p:cNvPr>
          <p:cNvSpPr>
            <a:spLocks noGrp="1"/>
          </p:cNvSpPr>
          <p:nvPr>
            <p:custDataLst>
              <p:tags r:id="rId7"/>
            </p:custDataLst>
          </p:nvPr>
        </p:nvSpPr>
        <p:spPr bwMode="gray">
          <a:xfrm>
            <a:off x="2744788" y="2703513"/>
            <a:ext cx="2905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24CCD14E-7A62-4146-B904-200D8205093F}" type="datetime'''''''''''''''''6'''',3''''''%'''''">
              <a:rPr lang="es-AR" altLang="en-US" sz="1000" b="1" smtClean="0">
                <a:solidFill>
                  <a:schemeClr val="bg1"/>
                </a:solidFill>
                <a:ea typeface="+mn-ea"/>
                <a:cs typeface="+mn-cs"/>
              </a:rPr>
              <a:pPr/>
              <a:t>6,3%</a:t>
            </a:fld>
            <a:endParaRPr lang="es-AR" altLang="es-AR" sz="1000" b="1" dirty="0">
              <a:solidFill>
                <a:schemeClr val="bg1"/>
              </a:solidFill>
              <a:ea typeface="+mn-ea"/>
              <a:cs typeface="+mn-cs"/>
              <a:sym typeface="+mn-lt"/>
            </a:endParaRPr>
          </a:p>
        </p:txBody>
      </p:sp>
      <p:sp>
        <p:nvSpPr>
          <p:cNvPr id="51" name="Text Placeholder 2">
            <a:extLst>
              <a:ext uri="{FF2B5EF4-FFF2-40B4-BE49-F238E27FC236}">
                <a16:creationId xmlns:a16="http://schemas.microsoft.com/office/drawing/2014/main" id="{16F9AAB7-A94A-461C-996C-A6EFCD27B03A}"/>
              </a:ext>
            </a:extLst>
          </p:cNvPr>
          <p:cNvSpPr>
            <a:spLocks noGrp="1"/>
          </p:cNvSpPr>
          <p:nvPr>
            <p:custDataLst>
              <p:tags r:id="rId8"/>
            </p:custDataLst>
          </p:nvPr>
        </p:nvSpPr>
        <p:spPr bwMode="auto">
          <a:xfrm>
            <a:off x="2897188" y="2465388"/>
            <a:ext cx="54133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spcBef>
                <a:spcPct val="0"/>
              </a:spcBef>
              <a:buNone/>
            </a:pPr>
            <a:fld id="{AF5D9077-C90B-4191-8D2A-BDCA7474A076}" type="datetime'B''''''''''IOD''I''''''E''''''SE''L'''''''''''''''''">
              <a:rPr lang="es-AR" altLang="en-US" sz="1000" b="1" smtClean="0">
                <a:ea typeface="+mn-ea"/>
                <a:cs typeface="+mn-cs"/>
              </a:rPr>
              <a:pPr marL="0" lvl="0" indent="0">
                <a:spcBef>
                  <a:spcPct val="0"/>
                </a:spcBef>
                <a:buNone/>
              </a:pPr>
              <a:t>BIODIESEL</a:t>
            </a:fld>
            <a:endParaRPr lang="es-AR" altLang="es-AR" sz="1000" b="1" dirty="0">
              <a:ea typeface="+mn-ea"/>
              <a:cs typeface="+mn-cs"/>
              <a:sym typeface="+mn-lt"/>
            </a:endParaRPr>
          </a:p>
        </p:txBody>
      </p:sp>
      <p:sp>
        <p:nvSpPr>
          <p:cNvPr id="58" name="Text Placeholder 2">
            <a:extLst>
              <a:ext uri="{FF2B5EF4-FFF2-40B4-BE49-F238E27FC236}">
                <a16:creationId xmlns:a16="http://schemas.microsoft.com/office/drawing/2014/main" id="{CC753B39-1D14-4BD3-92A6-986A36B42F50}"/>
              </a:ext>
            </a:extLst>
          </p:cNvPr>
          <p:cNvSpPr>
            <a:spLocks noGrp="1"/>
          </p:cNvSpPr>
          <p:nvPr>
            <p:custDataLst>
              <p:tags r:id="rId9"/>
            </p:custDataLst>
          </p:nvPr>
        </p:nvSpPr>
        <p:spPr bwMode="gray">
          <a:xfrm>
            <a:off x="3200400" y="4291013"/>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43999041-8CF7-4B49-BF3C-F1B8DAD090A4}" type="datetime'5''''''''2,0''''''''%'">
              <a:rPr lang="es-AR" altLang="en-US" sz="1000" b="1" smtClean="0">
                <a:solidFill>
                  <a:schemeClr val="bg1"/>
                </a:solidFill>
                <a:ea typeface="+mn-ea"/>
                <a:cs typeface="+mn-cs"/>
              </a:rPr>
              <a:pPr/>
              <a:t>52,0%</a:t>
            </a:fld>
            <a:endParaRPr lang="es-AR" altLang="es-AR" sz="1000" b="1" dirty="0">
              <a:solidFill>
                <a:schemeClr val="bg1"/>
              </a:solidFill>
              <a:ea typeface="+mn-ea"/>
              <a:cs typeface="+mn-cs"/>
              <a:sym typeface="+mn-lt"/>
            </a:endParaRPr>
          </a:p>
        </p:txBody>
      </p:sp>
      <p:sp>
        <p:nvSpPr>
          <p:cNvPr id="52" name="Text Placeholder 2">
            <a:extLst>
              <a:ext uri="{FF2B5EF4-FFF2-40B4-BE49-F238E27FC236}">
                <a16:creationId xmlns:a16="http://schemas.microsoft.com/office/drawing/2014/main" id="{53CBB6B2-CBA5-4B83-8D73-1D9CAABC2C07}"/>
              </a:ext>
            </a:extLst>
          </p:cNvPr>
          <p:cNvSpPr>
            <a:spLocks noGrp="1"/>
          </p:cNvSpPr>
          <p:nvPr>
            <p:custDataLst>
              <p:tags r:id="rId10"/>
            </p:custDataLst>
          </p:nvPr>
        </p:nvSpPr>
        <p:spPr bwMode="auto">
          <a:xfrm>
            <a:off x="3586163" y="4470400"/>
            <a:ext cx="3429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spcBef>
                <a:spcPct val="0"/>
              </a:spcBef>
              <a:buNone/>
            </a:pPr>
            <a:fld id="{6932D52C-D5B4-4E0D-B347-143A61CEACA0}" type="datetime'''''''''''''''''''''MA''I''''''''''''''Z''E'''''''''''''''">
              <a:rPr lang="es-AR" altLang="en-US" sz="1000" b="1" smtClean="0">
                <a:ea typeface="+mn-ea"/>
                <a:cs typeface="+mn-cs"/>
              </a:rPr>
              <a:pPr marL="0" lvl="0" indent="0">
                <a:spcBef>
                  <a:spcPct val="0"/>
                </a:spcBef>
                <a:buNone/>
              </a:pPr>
              <a:t>MAIZE</a:t>
            </a:fld>
            <a:endParaRPr lang="es-AR" altLang="es-AR" sz="1000" b="1" dirty="0">
              <a:ea typeface="+mn-ea"/>
              <a:cs typeface="+mn-cs"/>
              <a:sym typeface="+mn-lt"/>
            </a:endParaRPr>
          </a:p>
        </p:txBody>
      </p:sp>
      <p:sp>
        <p:nvSpPr>
          <p:cNvPr id="59" name="Text Placeholder 2">
            <a:extLst>
              <a:ext uri="{FF2B5EF4-FFF2-40B4-BE49-F238E27FC236}">
                <a16:creationId xmlns:a16="http://schemas.microsoft.com/office/drawing/2014/main" id="{85C049B2-62CA-4D06-A19A-6DB645B2485D}"/>
              </a:ext>
            </a:extLst>
          </p:cNvPr>
          <p:cNvSpPr>
            <a:spLocks noGrp="1"/>
          </p:cNvSpPr>
          <p:nvPr>
            <p:custDataLst>
              <p:tags r:id="rId11"/>
            </p:custDataLst>
          </p:nvPr>
        </p:nvSpPr>
        <p:spPr bwMode="gray">
          <a:xfrm>
            <a:off x="1690688" y="4503738"/>
            <a:ext cx="290513" cy="152400"/>
          </a:xfrm>
          <a:prstGeom prst="rect">
            <a:avLst/>
          </a:prstGeom>
          <a:solidFill>
            <a:schemeClr val="accent4"/>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A4B1D4CB-9E23-4860-B7AC-F69877A6D309}" type="datetime'''''''''''''''''''''2'''''''''''''''''''''''''''',''2''''%'''">
              <a:rPr lang="es-AR" altLang="en-US" sz="1000" b="1" smtClean="0">
                <a:solidFill>
                  <a:schemeClr val="bg1"/>
                </a:solidFill>
                <a:effectLst/>
                <a:ea typeface="+mn-ea"/>
                <a:cs typeface="+mn-cs"/>
              </a:rPr>
              <a:pPr/>
              <a:t>2,2%</a:t>
            </a:fld>
            <a:endParaRPr lang="es-AR" altLang="es-AR" sz="1000" b="1" dirty="0">
              <a:solidFill>
                <a:schemeClr val="bg1"/>
              </a:solidFill>
              <a:ea typeface="+mn-ea"/>
              <a:cs typeface="+mn-cs"/>
              <a:sym typeface="+mn-lt"/>
            </a:endParaRPr>
          </a:p>
        </p:txBody>
      </p:sp>
      <p:sp>
        <p:nvSpPr>
          <p:cNvPr id="53" name="Text Placeholder 2">
            <a:extLst>
              <a:ext uri="{FF2B5EF4-FFF2-40B4-BE49-F238E27FC236}">
                <a16:creationId xmlns:a16="http://schemas.microsoft.com/office/drawing/2014/main" id="{DF7A9B7F-8E8F-4713-9040-8469F071FB96}"/>
              </a:ext>
            </a:extLst>
          </p:cNvPr>
          <p:cNvSpPr>
            <a:spLocks noGrp="1"/>
          </p:cNvSpPr>
          <p:nvPr>
            <p:custDataLst>
              <p:tags r:id="rId12"/>
            </p:custDataLst>
          </p:nvPr>
        </p:nvSpPr>
        <p:spPr bwMode="auto">
          <a:xfrm>
            <a:off x="1408113" y="4719638"/>
            <a:ext cx="3048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8704E3F7-7424-4663-87FB-69A3AC43A9AE}" type="datetime'''MA''''''''''''''''''''''''''L''''''''''T'''''">
              <a:rPr lang="es-AR" altLang="en-US" sz="1000" b="1" smtClean="0">
                <a:ea typeface="+mn-ea"/>
                <a:cs typeface="+mn-cs"/>
              </a:rPr>
              <a:pPr/>
              <a:t>MALT</a:t>
            </a:fld>
            <a:endParaRPr lang="es-AR" altLang="es-AR" sz="1000" b="1" dirty="0">
              <a:ea typeface="+mn-ea"/>
              <a:cs typeface="+mn-cs"/>
              <a:sym typeface="+mn-lt"/>
            </a:endParaRPr>
          </a:p>
        </p:txBody>
      </p:sp>
      <p:sp>
        <p:nvSpPr>
          <p:cNvPr id="44" name="Text Placeholder 2">
            <a:extLst>
              <a:ext uri="{FF2B5EF4-FFF2-40B4-BE49-F238E27FC236}">
                <a16:creationId xmlns:a16="http://schemas.microsoft.com/office/drawing/2014/main" id="{BEC9FFDB-311E-4D96-84CB-D55BEA08E28C}"/>
              </a:ext>
            </a:extLst>
          </p:cNvPr>
          <p:cNvSpPr>
            <a:spLocks noGrp="1"/>
          </p:cNvSpPr>
          <p:nvPr>
            <p:custDataLst>
              <p:tags r:id="rId13"/>
            </p:custDataLst>
          </p:nvPr>
        </p:nvSpPr>
        <p:spPr bwMode="gray">
          <a:xfrm>
            <a:off x="1608138" y="4351338"/>
            <a:ext cx="290513" cy="152400"/>
          </a:xfrm>
          <a:prstGeom prst="rect">
            <a:avLst/>
          </a:prstGeom>
          <a:solidFill>
            <a:schemeClr val="accent5"/>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13A89B60-6157-4156-B049-723B68E87D79}" type="datetime'3,''''''''''''''''''''''''''''''''''''0''''''''''''''''%'">
              <a:rPr lang="es-AR" altLang="en-US" sz="1000" b="1" smtClean="0">
                <a:solidFill>
                  <a:schemeClr val="bg1"/>
                </a:solidFill>
                <a:effectLst/>
                <a:ea typeface="+mn-ea"/>
                <a:cs typeface="+mn-cs"/>
              </a:rPr>
              <a:pPr/>
              <a:t>3,0%</a:t>
            </a:fld>
            <a:endParaRPr lang="es-AR" altLang="es-AR" sz="1000" b="1" dirty="0">
              <a:solidFill>
                <a:schemeClr val="bg1"/>
              </a:solidFill>
              <a:ea typeface="+mn-ea"/>
              <a:cs typeface="+mn-cs"/>
              <a:sym typeface="+mn-lt"/>
            </a:endParaRPr>
          </a:p>
        </p:txBody>
      </p:sp>
      <p:sp>
        <p:nvSpPr>
          <p:cNvPr id="45" name="Text Placeholder 2">
            <a:extLst>
              <a:ext uri="{FF2B5EF4-FFF2-40B4-BE49-F238E27FC236}">
                <a16:creationId xmlns:a16="http://schemas.microsoft.com/office/drawing/2014/main" id="{88DA3036-DE97-4E71-A5E1-85629F768BBB}"/>
              </a:ext>
            </a:extLst>
          </p:cNvPr>
          <p:cNvSpPr>
            <a:spLocks noGrp="1"/>
          </p:cNvSpPr>
          <p:nvPr>
            <p:custDataLst>
              <p:tags r:id="rId14"/>
            </p:custDataLst>
          </p:nvPr>
        </p:nvSpPr>
        <p:spPr bwMode="auto">
          <a:xfrm>
            <a:off x="1325563" y="4560888"/>
            <a:ext cx="23336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93F64A38-9085-4F76-A568-C387C09EAA8E}" type="datetime'''''''''''R''''''''''''''''''IC''''''''''''E'''''''''''''''">
              <a:rPr lang="es-AR" altLang="en-US" sz="1000" b="1" smtClean="0">
                <a:ea typeface="+mn-ea"/>
                <a:cs typeface="+mn-cs"/>
              </a:rPr>
              <a:pPr/>
              <a:t>RICE</a:t>
            </a:fld>
            <a:endParaRPr lang="es-AR" altLang="es-AR" sz="1000" b="1" dirty="0">
              <a:ea typeface="+mn-ea"/>
              <a:cs typeface="+mn-cs"/>
              <a:sym typeface="+mn-lt"/>
            </a:endParaRPr>
          </a:p>
        </p:txBody>
      </p:sp>
      <p:sp>
        <p:nvSpPr>
          <p:cNvPr id="46" name="Text Placeholder 2">
            <a:extLst>
              <a:ext uri="{FF2B5EF4-FFF2-40B4-BE49-F238E27FC236}">
                <a16:creationId xmlns:a16="http://schemas.microsoft.com/office/drawing/2014/main" id="{C456ECFB-3AA3-446A-AC94-760860BB377D}"/>
              </a:ext>
            </a:extLst>
          </p:cNvPr>
          <p:cNvSpPr>
            <a:spLocks noGrp="1"/>
          </p:cNvSpPr>
          <p:nvPr>
            <p:custDataLst>
              <p:tags r:id="rId15"/>
            </p:custDataLst>
          </p:nvPr>
        </p:nvSpPr>
        <p:spPr bwMode="gray">
          <a:xfrm>
            <a:off x="1358900" y="3927475"/>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6"/>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31B64789-74A3-4B92-883A-566DDF5321D1}" type="datetime'''''''''''''''''''''''''1''2'''''',''''''''''''''''1''''%'''''">
              <a:rPr lang="es-AR" altLang="en-US" sz="1000" b="1" smtClean="0">
                <a:ea typeface="+mn-ea"/>
                <a:cs typeface="+mn-cs"/>
              </a:rPr>
              <a:pPr/>
              <a:t>12,1%</a:t>
            </a:fld>
            <a:endParaRPr lang="es-AR" altLang="es-AR" sz="1000" b="1" dirty="0">
              <a:ea typeface="+mn-ea"/>
              <a:cs typeface="+mn-cs"/>
              <a:sym typeface="+mn-lt"/>
            </a:endParaRPr>
          </a:p>
        </p:txBody>
      </p:sp>
      <p:sp>
        <p:nvSpPr>
          <p:cNvPr id="47" name="Text Placeholder 2">
            <a:extLst>
              <a:ext uri="{FF2B5EF4-FFF2-40B4-BE49-F238E27FC236}">
                <a16:creationId xmlns:a16="http://schemas.microsoft.com/office/drawing/2014/main" id="{1AF84C85-8040-4A4D-8C92-A01EBB02D08B}"/>
              </a:ext>
            </a:extLst>
          </p:cNvPr>
          <p:cNvSpPr>
            <a:spLocks noGrp="1"/>
          </p:cNvSpPr>
          <p:nvPr>
            <p:custDataLst>
              <p:tags r:id="rId16"/>
            </p:custDataLst>
          </p:nvPr>
        </p:nvSpPr>
        <p:spPr bwMode="auto">
          <a:xfrm>
            <a:off x="354013" y="3989388"/>
            <a:ext cx="9429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8C614200-A422-4EA9-863C-BD5AD648BCA5}" type="datetime'''S''''OYA'' ''''''''''''''''''''B''EA''''N'' ''''M''EAL'''">
              <a:rPr lang="es-AR" altLang="en-US" sz="1000" b="1" smtClean="0">
                <a:ea typeface="+mn-ea"/>
                <a:cs typeface="+mn-cs"/>
              </a:rPr>
              <a:pPr/>
              <a:t>SOYA BEAN MEAL</a:t>
            </a:fld>
            <a:endParaRPr lang="es-AR" altLang="es-AR" sz="1000" b="1" dirty="0">
              <a:ea typeface="+mn-ea"/>
              <a:cs typeface="+mn-cs"/>
              <a:sym typeface="+mn-lt"/>
            </a:endParaRPr>
          </a:p>
        </p:txBody>
      </p:sp>
      <p:sp>
        <p:nvSpPr>
          <p:cNvPr id="55" name="Text Placeholder 2">
            <a:extLst>
              <a:ext uri="{FF2B5EF4-FFF2-40B4-BE49-F238E27FC236}">
                <a16:creationId xmlns:a16="http://schemas.microsoft.com/office/drawing/2014/main" id="{ACE5927B-F2C8-4203-B9A4-1AB261A9744A}"/>
              </a:ext>
            </a:extLst>
          </p:cNvPr>
          <p:cNvSpPr>
            <a:spLocks noGrp="1"/>
          </p:cNvSpPr>
          <p:nvPr>
            <p:custDataLst>
              <p:tags r:id="rId17"/>
            </p:custDataLst>
          </p:nvPr>
        </p:nvSpPr>
        <p:spPr bwMode="gray">
          <a:xfrm>
            <a:off x="1393825" y="3390900"/>
            <a:ext cx="290513" cy="152400"/>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00D1E4A4-DC1D-428E-BC5F-3D068C474055}" type="datetime'''4,''''''''''''''''''''''6''''''''%'''">
              <a:rPr lang="es-AR" altLang="en-US" sz="1000" b="1" smtClean="0">
                <a:solidFill>
                  <a:schemeClr val="bg1"/>
                </a:solidFill>
                <a:ea typeface="+mn-ea"/>
                <a:cs typeface="+mn-cs"/>
              </a:rPr>
              <a:pPr/>
              <a:t>4,6%</a:t>
            </a:fld>
            <a:endParaRPr lang="es-AR" altLang="es-AR" sz="1000" b="1" dirty="0">
              <a:solidFill>
                <a:schemeClr val="bg1"/>
              </a:solidFill>
              <a:ea typeface="+mn-ea"/>
              <a:cs typeface="+mn-cs"/>
              <a:sym typeface="+mn-lt"/>
            </a:endParaRPr>
          </a:p>
        </p:txBody>
      </p:sp>
      <p:sp>
        <p:nvSpPr>
          <p:cNvPr id="60" name="Text Placeholder 2">
            <a:extLst>
              <a:ext uri="{FF2B5EF4-FFF2-40B4-BE49-F238E27FC236}">
                <a16:creationId xmlns:a16="http://schemas.microsoft.com/office/drawing/2014/main" id="{D33DBEC9-6F33-472A-85C4-9AA3396A1E5A}"/>
              </a:ext>
            </a:extLst>
          </p:cNvPr>
          <p:cNvSpPr>
            <a:spLocks noGrp="1"/>
          </p:cNvSpPr>
          <p:nvPr>
            <p:custDataLst>
              <p:tags r:id="rId18"/>
            </p:custDataLst>
          </p:nvPr>
        </p:nvSpPr>
        <p:spPr bwMode="auto">
          <a:xfrm>
            <a:off x="668338" y="3303588"/>
            <a:ext cx="6715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690A36C4-469C-434F-A170-8B00A0208C45}" type="datetime'''''''S''''''''''''''O''Y''A ''B''''''E''A''''''''N''S'">
              <a:rPr lang="es-AR" altLang="en-US" sz="1000" b="1" smtClean="0">
                <a:ea typeface="+mn-ea"/>
                <a:cs typeface="+mn-cs"/>
              </a:rPr>
              <a:pPr/>
              <a:t>SOYA BEANS</a:t>
            </a:fld>
            <a:endParaRPr lang="es-AR" altLang="es-AR" sz="1000" b="1" dirty="0">
              <a:ea typeface="+mn-ea"/>
              <a:cs typeface="+mn-cs"/>
              <a:sym typeface="+mn-lt"/>
            </a:endParaRPr>
          </a:p>
        </p:txBody>
      </p:sp>
      <p:sp>
        <p:nvSpPr>
          <p:cNvPr id="49" name="Text Placeholder 2">
            <a:extLst>
              <a:ext uri="{FF2B5EF4-FFF2-40B4-BE49-F238E27FC236}">
                <a16:creationId xmlns:a16="http://schemas.microsoft.com/office/drawing/2014/main" id="{E5F040F3-E29A-4580-8220-408D5BD8E843}"/>
              </a:ext>
            </a:extLst>
          </p:cNvPr>
          <p:cNvSpPr>
            <a:spLocks noGrp="1"/>
          </p:cNvSpPr>
          <p:nvPr>
            <p:custDataLst>
              <p:tags r:id="rId19"/>
            </p:custDataLst>
          </p:nvPr>
        </p:nvSpPr>
        <p:spPr bwMode="gray">
          <a:xfrm>
            <a:off x="1468438" y="3225800"/>
            <a:ext cx="290513" cy="152400"/>
          </a:xfrm>
          <a:prstGeom prst="rect">
            <a:avLst/>
          </a:prstGeom>
          <a:solidFill>
            <a:schemeClr val="accent2"/>
          </a:solidFill>
          <a:ln w="9525">
            <a:noFill/>
            <a:miter lim="800000"/>
            <a:headEnd/>
            <a:tailEnd/>
          </a:ln>
          <a:effec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08D7C285-3B49-433A-9A03-F91BC7A65194}" type="datetime'''0'''''''''''''''',''''''''''''''''''''''''''9%'''">
              <a:rPr lang="es-AR" altLang="en-US" sz="1000" b="1" smtClean="0">
                <a:solidFill>
                  <a:schemeClr val="bg1"/>
                </a:solidFill>
                <a:effectLst/>
                <a:ea typeface="+mn-ea"/>
                <a:cs typeface="+mn-cs"/>
              </a:rPr>
              <a:pPr/>
              <a:t>0,9%</a:t>
            </a:fld>
            <a:endParaRPr lang="es-AR" altLang="es-AR" sz="1000" b="1" dirty="0">
              <a:solidFill>
                <a:schemeClr val="bg1"/>
              </a:solidFill>
              <a:ea typeface="+mn-ea"/>
              <a:cs typeface="+mn-cs"/>
              <a:sym typeface="+mn-lt"/>
            </a:endParaRPr>
          </a:p>
        </p:txBody>
      </p:sp>
      <p:sp>
        <p:nvSpPr>
          <p:cNvPr id="61" name="Text Placeholder 2">
            <a:extLst>
              <a:ext uri="{FF2B5EF4-FFF2-40B4-BE49-F238E27FC236}">
                <a16:creationId xmlns:a16="http://schemas.microsoft.com/office/drawing/2014/main" id="{FDC0C9E0-0372-43C5-80A8-B77B9677A138}"/>
              </a:ext>
            </a:extLst>
          </p:cNvPr>
          <p:cNvSpPr>
            <a:spLocks noGrp="1"/>
          </p:cNvSpPr>
          <p:nvPr>
            <p:custDataLst>
              <p:tags r:id="rId20"/>
            </p:custDataLst>
          </p:nvPr>
        </p:nvSpPr>
        <p:spPr bwMode="auto">
          <a:xfrm>
            <a:off x="738188" y="3089275"/>
            <a:ext cx="674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6A7DBF7A-6880-4EAE-8D71-CDB4C6EEAB82}" type="datetime'''''''''S''UN''''''FLO''W''''''''''''''''''''E''''''R'">
              <a:rPr lang="es-AR" altLang="en-US" sz="1000" b="1" smtClean="0">
                <a:ea typeface="+mn-ea"/>
                <a:cs typeface="+mn-cs"/>
              </a:rPr>
              <a:pPr/>
              <a:t>SUNFLOWER</a:t>
            </a:fld>
            <a:endParaRPr lang="es-AR" altLang="es-AR" sz="1000" b="1" dirty="0">
              <a:ea typeface="+mn-ea"/>
              <a:cs typeface="+mn-cs"/>
              <a:sym typeface="+mn-lt"/>
            </a:endParaRPr>
          </a:p>
        </p:txBody>
      </p:sp>
      <p:sp>
        <p:nvSpPr>
          <p:cNvPr id="66" name="Text Placeholder 2">
            <a:extLst>
              <a:ext uri="{FF2B5EF4-FFF2-40B4-BE49-F238E27FC236}">
                <a16:creationId xmlns:a16="http://schemas.microsoft.com/office/drawing/2014/main" id="{50168F0A-7AD4-43A0-9939-E5E331E0681A}"/>
              </a:ext>
            </a:extLst>
          </p:cNvPr>
          <p:cNvSpPr>
            <a:spLocks noGrp="1"/>
          </p:cNvSpPr>
          <p:nvPr>
            <p:custDataLst>
              <p:tags r:id="rId21"/>
            </p:custDataLst>
          </p:nvPr>
        </p:nvSpPr>
        <p:spPr bwMode="gray">
          <a:xfrm>
            <a:off x="1833563" y="2817813"/>
            <a:ext cx="3556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FD95794C-CBEF-4A41-BF2B-3536A8FB0CBD}" type="datetime'''''''''16'''''''''''''''',7''%'''''''''''''''''''''''''''''">
              <a:rPr lang="es-AR" altLang="en-US" sz="1000" b="1" smtClean="0">
                <a:ea typeface="+mn-ea"/>
                <a:cs typeface="+mn-cs"/>
              </a:rPr>
              <a:pPr/>
              <a:t>16,7%</a:t>
            </a:fld>
            <a:endParaRPr lang="es-AR" altLang="es-AR" sz="1000" b="1" dirty="0">
              <a:ea typeface="+mn-ea"/>
              <a:cs typeface="+mn-cs"/>
              <a:sym typeface="+mn-lt"/>
            </a:endParaRPr>
          </a:p>
        </p:txBody>
      </p:sp>
      <p:sp>
        <p:nvSpPr>
          <p:cNvPr id="67" name="Text Placeholder 2">
            <a:extLst>
              <a:ext uri="{FF2B5EF4-FFF2-40B4-BE49-F238E27FC236}">
                <a16:creationId xmlns:a16="http://schemas.microsoft.com/office/drawing/2014/main" id="{3153DA1B-BE81-4FE7-931E-8B019AFB86E5}"/>
              </a:ext>
            </a:extLst>
          </p:cNvPr>
          <p:cNvSpPr>
            <a:spLocks noGrp="1"/>
          </p:cNvSpPr>
          <p:nvPr>
            <p:custDataLst>
              <p:tags r:id="rId22"/>
            </p:custDataLst>
          </p:nvPr>
        </p:nvSpPr>
        <p:spPr bwMode="auto">
          <a:xfrm>
            <a:off x="1544638" y="2563813"/>
            <a:ext cx="3968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ACBA82C8-52F0-4416-A2F7-56B276EFC1DF}" type="datetime'''''W''''''H''''''''E''''''''''''''A''''''''''''''''''''''''T'">
              <a:rPr lang="es-AR" altLang="en-US" sz="1000" b="1" smtClean="0">
                <a:ea typeface="+mn-ea"/>
                <a:cs typeface="+mn-cs"/>
              </a:rPr>
              <a:pPr/>
              <a:t>WHEAT</a:t>
            </a:fld>
            <a:endParaRPr lang="es-AR" altLang="es-AR" sz="1000" b="1" dirty="0">
              <a:ea typeface="+mn-ea"/>
              <a:cs typeface="+mn-cs"/>
              <a:sym typeface="+mn-lt"/>
            </a:endParaRPr>
          </a:p>
        </p:txBody>
      </p:sp>
      <p:pic>
        <p:nvPicPr>
          <p:cNvPr id="11" name="Imagen 10">
            <a:extLst>
              <a:ext uri="{FF2B5EF4-FFF2-40B4-BE49-F238E27FC236}">
                <a16:creationId xmlns:a16="http://schemas.microsoft.com/office/drawing/2014/main" id="{672193D7-4168-46D9-9746-C0D40C906D72}"/>
              </a:ext>
            </a:extLst>
          </p:cNvPr>
          <p:cNvPicPr>
            <a:picLocks noChangeAspect="1"/>
          </p:cNvPicPr>
          <p:nvPr/>
        </p:nvPicPr>
        <p:blipFill>
          <a:blip r:embed="rId28"/>
          <a:stretch>
            <a:fillRect/>
          </a:stretch>
        </p:blipFill>
        <p:spPr>
          <a:xfrm>
            <a:off x="8950768" y="5981644"/>
            <a:ext cx="2872989" cy="281964"/>
          </a:xfrm>
          <a:prstGeom prst="rect">
            <a:avLst/>
          </a:prstGeom>
        </p:spPr>
      </p:pic>
      <p:pic>
        <p:nvPicPr>
          <p:cNvPr id="3" name="Imagen 2">
            <a:extLst>
              <a:ext uri="{FF2B5EF4-FFF2-40B4-BE49-F238E27FC236}">
                <a16:creationId xmlns:a16="http://schemas.microsoft.com/office/drawing/2014/main" id="{CBAD03F7-541C-43A1-B2FD-DBBA4E0533AD}"/>
              </a:ext>
            </a:extLst>
          </p:cNvPr>
          <p:cNvPicPr>
            <a:picLocks noChangeAspect="1"/>
          </p:cNvPicPr>
          <p:nvPr/>
        </p:nvPicPr>
        <p:blipFill>
          <a:blip r:embed="rId29"/>
          <a:stretch>
            <a:fillRect/>
          </a:stretch>
        </p:blipFill>
        <p:spPr>
          <a:xfrm>
            <a:off x="190109" y="102356"/>
            <a:ext cx="8115142" cy="2040770"/>
          </a:xfrm>
          <a:prstGeom prst="rect">
            <a:avLst/>
          </a:prstGeom>
        </p:spPr>
      </p:pic>
      <mc:AlternateContent xmlns:mc="http://schemas.openxmlformats.org/markup-compatibility/2006" xmlns:cx4="http://schemas.microsoft.com/office/drawing/2016/5/10/chartex">
        <mc:Choice Requires="cx4">
          <p:graphicFrame>
            <p:nvGraphicFramePr>
              <p:cNvPr id="35" name="Gráfico 34">
                <a:extLst>
                  <a:ext uri="{FF2B5EF4-FFF2-40B4-BE49-F238E27FC236}">
                    <a16:creationId xmlns:a16="http://schemas.microsoft.com/office/drawing/2014/main" id="{576C1A53-B9EB-429F-9038-7B3AE6C619E1}"/>
                  </a:ext>
                </a:extLst>
              </p:cNvPr>
              <p:cNvGraphicFramePr/>
              <p:nvPr>
                <p:extLst>
                  <p:ext uri="{D42A27DB-BD31-4B8C-83A1-F6EECF244321}">
                    <p14:modId xmlns:p14="http://schemas.microsoft.com/office/powerpoint/2010/main" val="1092328140"/>
                  </p:ext>
                </p:extLst>
              </p:nvPr>
            </p:nvGraphicFramePr>
            <p:xfrm>
              <a:off x="5160963" y="2143126"/>
              <a:ext cx="6950076" cy="4120482"/>
            </p:xfrm>
            <a:graphic>
              <a:graphicData uri="http://schemas.microsoft.com/office/drawing/2014/chartex">
                <cx:chart xmlns:cx="http://schemas.microsoft.com/office/drawing/2014/chartex" xmlns:r="http://schemas.openxmlformats.org/officeDocument/2006/relationships" r:id="rId30"/>
              </a:graphicData>
            </a:graphic>
          </p:graphicFrame>
        </mc:Choice>
        <mc:Fallback xmlns="">
          <p:pic>
            <p:nvPicPr>
              <p:cNvPr id="35" name="Gráfico 34">
                <a:extLst>
                  <a:ext uri="{FF2B5EF4-FFF2-40B4-BE49-F238E27FC236}">
                    <a16:creationId xmlns:a16="http://schemas.microsoft.com/office/drawing/2014/main" id="{576C1A53-B9EB-429F-9038-7B3AE6C619E1}"/>
                  </a:ext>
                </a:extLst>
              </p:cNvPr>
              <p:cNvPicPr>
                <a:picLocks noGrp="1" noRot="1" noChangeAspect="1" noMove="1" noResize="1" noEditPoints="1" noAdjustHandles="1" noChangeArrowheads="1" noChangeShapeType="1"/>
              </p:cNvPicPr>
              <p:nvPr/>
            </p:nvPicPr>
            <p:blipFill>
              <a:blip r:embed="rId31"/>
              <a:stretch>
                <a:fillRect/>
              </a:stretch>
            </p:blipFill>
            <p:spPr>
              <a:xfrm>
                <a:off x="5160963" y="2143126"/>
                <a:ext cx="6950076" cy="4120482"/>
              </a:xfrm>
              <a:prstGeom prst="rect">
                <a:avLst/>
              </a:prstGeom>
            </p:spPr>
          </p:pic>
        </mc:Fallback>
      </mc:AlternateContent>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5362" name="Object 1" hidden="1"/>
          <p:cNvGraphicFramePr>
            <a:graphicFrameLocks noChangeAspect="1"/>
          </p:cNvGraphicFramePr>
          <p:nvPr>
            <p:custDataLst>
              <p:tags r:id="rId2"/>
            </p:custDataLst>
            <p:extLst>
              <p:ext uri="{D42A27DB-BD31-4B8C-83A1-F6EECF244321}">
                <p14:modId xmlns:p14="http://schemas.microsoft.com/office/powerpoint/2010/main" val="520112309"/>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5486" name="Diapositiva de think-cell" r:id="rId22" imgW="421" imgH="423" progId="TCLayout.ActiveDocument.1">
                  <p:embed/>
                </p:oleObj>
              </mc:Choice>
              <mc:Fallback>
                <p:oleObj name="Diapositiva de think-cell" r:id="rId22" imgW="421" imgH="423" progId="TCLayout.ActiveDocument.1">
                  <p:embed/>
                  <p:pic>
                    <p:nvPicPr>
                      <p:cNvPr id="0" name="Object 1" hidden="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15367" name="Picture 16"/>
          <p:cNvPicPr>
            <a:picLocks noChangeAspect="1"/>
          </p:cNvPicPr>
          <p:nvPr/>
        </p:nvPicPr>
        <p:blipFill>
          <a:blip r:embed="rId24" cstate="print"/>
          <a:srcRect/>
          <a:stretch>
            <a:fillRect/>
          </a:stretch>
        </p:blipFill>
        <p:spPr bwMode="auto">
          <a:xfrm>
            <a:off x="0" y="5532438"/>
            <a:ext cx="12192000" cy="1350962"/>
          </a:xfrm>
          <a:prstGeom prst="rect">
            <a:avLst/>
          </a:prstGeom>
          <a:noFill/>
          <a:ln w="9525">
            <a:noFill/>
            <a:miter lim="800000"/>
            <a:headEnd/>
            <a:tailEnd/>
          </a:ln>
        </p:spPr>
      </p:pic>
      <p:sp>
        <p:nvSpPr>
          <p:cNvPr id="15368"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5369" name="Rectángulo 39"/>
          <p:cNvSpPr>
            <a:spLocks noChangeArrowheads="1"/>
          </p:cNvSpPr>
          <p:nvPr/>
        </p:nvSpPr>
        <p:spPr bwMode="auto">
          <a:xfrm>
            <a:off x="8838264" y="247749"/>
            <a:ext cx="2573624" cy="1384995"/>
          </a:xfrm>
          <a:prstGeom prst="rect">
            <a:avLst/>
          </a:prstGeom>
          <a:noFill/>
          <a:ln w="9525">
            <a:noFill/>
            <a:miter lim="800000"/>
            <a:headEnd/>
            <a:tailEnd/>
          </a:ln>
        </p:spPr>
        <p:txBody>
          <a:bodyPr wrap="square">
            <a:spAutoFit/>
          </a:bodyPr>
          <a:lstStyle/>
          <a:p>
            <a:pPr algn="just" eaLnBrk="0" hangingPunct="0"/>
            <a:r>
              <a:rPr lang="en-AU" sz="1400" dirty="0">
                <a:cs typeface="Calibri" pitchFamily="34" charset="0"/>
              </a:rPr>
              <a:t>The main Grain and By product exported to WSCAM in 2024 has been the Maize with 7,218K Tons, followed by Soya Bean Meal with 3,194k Tons and Wheat with 1,037k Tons</a:t>
            </a:r>
          </a:p>
        </p:txBody>
      </p:sp>
      <p:graphicFrame>
        <p:nvGraphicFramePr>
          <p:cNvPr id="32" name="Chart 3">
            <a:extLst>
              <a:ext uri="{FF2B5EF4-FFF2-40B4-BE49-F238E27FC236}">
                <a16:creationId xmlns:a16="http://schemas.microsoft.com/office/drawing/2014/main" id="{2B131D85-80ED-4D93-8CD8-CDAF29B5D4AC}"/>
              </a:ext>
            </a:extLst>
          </p:cNvPr>
          <p:cNvGraphicFramePr/>
          <p:nvPr>
            <p:custDataLst>
              <p:tags r:id="rId4"/>
            </p:custDataLst>
            <p:extLst>
              <p:ext uri="{D42A27DB-BD31-4B8C-83A1-F6EECF244321}">
                <p14:modId xmlns:p14="http://schemas.microsoft.com/office/powerpoint/2010/main" val="3966034706"/>
              </p:ext>
            </p:extLst>
          </p:nvPr>
        </p:nvGraphicFramePr>
        <p:xfrm>
          <a:off x="9169400" y="2254250"/>
          <a:ext cx="2533650" cy="2533650"/>
        </p:xfrm>
        <a:graphic>
          <a:graphicData uri="http://schemas.openxmlformats.org/drawingml/2006/chart">
            <c:chart xmlns:c="http://schemas.openxmlformats.org/drawingml/2006/chart" xmlns:r="http://schemas.openxmlformats.org/officeDocument/2006/relationships" r:id="rId25"/>
          </a:graphicData>
        </a:graphic>
      </p:graphicFrame>
      <p:sp>
        <p:nvSpPr>
          <p:cNvPr id="25" name="Text Placeholder 2">
            <a:extLst>
              <a:ext uri="{FF2B5EF4-FFF2-40B4-BE49-F238E27FC236}">
                <a16:creationId xmlns:a16="http://schemas.microsoft.com/office/drawing/2014/main" id="{A0BE6956-2149-2B4E-6D06-A907B9F146ED}"/>
              </a:ext>
            </a:extLst>
          </p:cNvPr>
          <p:cNvSpPr>
            <a:spLocks noGrp="1"/>
          </p:cNvSpPr>
          <p:nvPr>
            <p:custDataLst>
              <p:tags r:id="rId5"/>
            </p:custDataLst>
          </p:nvPr>
        </p:nvSpPr>
        <p:spPr bwMode="gray">
          <a:xfrm>
            <a:off x="10367963" y="2366963"/>
            <a:ext cx="290513" cy="136525"/>
          </a:xfrm>
          <a:prstGeom prst="rect">
            <a:avLst/>
          </a:prstGeom>
          <a:solidFill>
            <a:srgbClr val="C30C3E"/>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728D6ED-3027-4A2A-BFAF-B0F6E4A0197D}" type="datetime'''''''''''''''''''''''''''''''''''''2'''''''',''2%'''''">
              <a:rPr lang="es-AR" altLang="en-US" sz="1000" b="1" smtClean="0">
                <a:solidFill>
                  <a:schemeClr val="bg1"/>
                </a:solidFill>
                <a:effectLst/>
                <a:ea typeface="+mn-ea"/>
                <a:cs typeface="+mn-cs"/>
              </a:rPr>
              <a:pPr/>
              <a:t>2,2%</a:t>
            </a:fld>
            <a:endParaRPr lang="es-AR" altLang="es-AR" sz="1000" b="1" dirty="0">
              <a:solidFill>
                <a:schemeClr val="bg1"/>
              </a:solidFill>
              <a:ea typeface="+mn-ea"/>
              <a:cs typeface="+mn-cs"/>
              <a:sym typeface="+mn-lt"/>
            </a:endParaRPr>
          </a:p>
        </p:txBody>
      </p:sp>
      <p:sp>
        <p:nvSpPr>
          <p:cNvPr id="15378" name="Marcador de texto 2"/>
          <p:cNvSpPr>
            <a:spLocks noGrp="1"/>
          </p:cNvSpPr>
          <p:nvPr>
            <p:custDataLst>
              <p:tags r:id="rId6"/>
            </p:custDataLst>
          </p:nvPr>
        </p:nvSpPr>
        <p:spPr bwMode="auto">
          <a:xfrm>
            <a:off x="10458450" y="2109788"/>
            <a:ext cx="401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DFB46707-127B-41EF-9030-BE5065ADC3FF}" type="datetime'''''''''''''''B''''''''A''''''''R''L''''''EY'''''''''''''''''">
              <a:rPr lang="es-AR" altLang="en-US" sz="1000" b="1" smtClean="0">
                <a:effectLst/>
                <a:latin typeface="+mn-lt"/>
                <a:cs typeface="+mn-cs"/>
              </a:rPr>
              <a:pPr>
                <a:lnSpc>
                  <a:spcPct val="90000"/>
                </a:lnSpc>
                <a:buFont typeface="Arial" pitchFamily="34" charset="0"/>
                <a:buNone/>
              </a:pPr>
              <a:t>BARLEY</a:t>
            </a:fld>
            <a:endParaRPr lang="es-AR" sz="1000" b="1">
              <a:latin typeface="+mn-lt"/>
              <a:cs typeface="+mn-cs"/>
              <a:sym typeface="+mn-lt"/>
            </a:endParaRPr>
          </a:p>
        </p:txBody>
      </p:sp>
      <p:sp>
        <p:nvSpPr>
          <p:cNvPr id="20" name="Text Placeholder 2">
            <a:extLst>
              <a:ext uri="{FF2B5EF4-FFF2-40B4-BE49-F238E27FC236}">
                <a16:creationId xmlns:a16="http://schemas.microsoft.com/office/drawing/2014/main" id="{C0A2DC83-261C-6B69-C3DA-C58EB6EA7A61}"/>
              </a:ext>
            </a:extLst>
          </p:cNvPr>
          <p:cNvSpPr>
            <a:spLocks noGrp="1"/>
          </p:cNvSpPr>
          <p:nvPr>
            <p:custDataLst>
              <p:tags r:id="rId7"/>
            </p:custDataLst>
          </p:nvPr>
        </p:nvSpPr>
        <p:spPr bwMode="gray">
          <a:xfrm>
            <a:off x="10426700" y="2503488"/>
            <a:ext cx="290513" cy="136525"/>
          </a:xfrm>
          <a:prstGeom prst="rect">
            <a:avLst/>
          </a:prstGeom>
          <a:solidFill>
            <a:srgbClr val="00777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CD51067-3880-47FE-AD1A-29A128D28FBD}" type="datetime'''''''''''''''''''0,''''''''''0''%'''''''''''''''''''''''''">
              <a:rPr lang="es-AR" altLang="en-US" sz="1000" b="1" smtClean="0">
                <a:solidFill>
                  <a:schemeClr val="bg1"/>
                </a:solidFill>
                <a:effectLst/>
                <a:ea typeface="+mn-ea"/>
                <a:cs typeface="+mn-cs"/>
              </a:rPr>
              <a:pPr/>
              <a:t>0,0%</a:t>
            </a:fld>
            <a:endParaRPr lang="es-AR" altLang="es-AR" sz="1000" b="1" dirty="0">
              <a:solidFill>
                <a:schemeClr val="bg1"/>
              </a:solidFill>
              <a:ea typeface="+mn-ea"/>
              <a:cs typeface="+mn-cs"/>
              <a:sym typeface="+mn-lt"/>
            </a:endParaRPr>
          </a:p>
        </p:txBody>
      </p:sp>
      <p:sp>
        <p:nvSpPr>
          <p:cNvPr id="21" name="Marcador de texto 2">
            <a:extLst>
              <a:ext uri="{FF2B5EF4-FFF2-40B4-BE49-F238E27FC236}">
                <a16:creationId xmlns:a16="http://schemas.microsoft.com/office/drawing/2014/main" id="{D789BDCE-8FA0-0A4E-9B5C-D48767E41688}"/>
              </a:ext>
            </a:extLst>
          </p:cNvPr>
          <p:cNvSpPr>
            <a:spLocks noGrp="1"/>
          </p:cNvSpPr>
          <p:nvPr>
            <p:custDataLst>
              <p:tags r:id="rId8"/>
            </p:custDataLst>
          </p:nvPr>
        </p:nvSpPr>
        <p:spPr bwMode="auto">
          <a:xfrm>
            <a:off x="10802938" y="2246313"/>
            <a:ext cx="44291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C849A559-6D8B-41BE-A9EA-5749A5FB1BC3}" type="datetime'''''''''C''AN''''O''''''''L''''''''''''A'''''''''''">
              <a:rPr lang="es-AR" altLang="en-US" sz="1000" b="1" smtClean="0">
                <a:effectLst/>
                <a:latin typeface="+mn-lt"/>
                <a:cs typeface="+mn-cs"/>
              </a:rPr>
              <a:pPr>
                <a:lnSpc>
                  <a:spcPct val="90000"/>
                </a:lnSpc>
                <a:buFont typeface="Arial" pitchFamily="34" charset="0"/>
                <a:buNone/>
              </a:pPr>
              <a:t>CANOLA</a:t>
            </a:fld>
            <a:endParaRPr lang="es-AR" sz="1000" b="1">
              <a:latin typeface="+mn-lt"/>
              <a:cs typeface="+mn-cs"/>
              <a:sym typeface="+mn-lt"/>
            </a:endParaRPr>
          </a:p>
        </p:txBody>
      </p:sp>
      <p:sp>
        <p:nvSpPr>
          <p:cNvPr id="29" name="Text Placeholder 2">
            <a:extLst>
              <a:ext uri="{FF2B5EF4-FFF2-40B4-BE49-F238E27FC236}">
                <a16:creationId xmlns:a16="http://schemas.microsoft.com/office/drawing/2014/main" id="{12F255C0-D5C2-428F-AB7C-8065C498AAB6}"/>
              </a:ext>
            </a:extLst>
          </p:cNvPr>
          <p:cNvSpPr>
            <a:spLocks noGrp="1"/>
          </p:cNvSpPr>
          <p:nvPr>
            <p:custDataLst>
              <p:tags r:id="rId9"/>
            </p:custDataLst>
          </p:nvPr>
        </p:nvSpPr>
        <p:spPr bwMode="gray">
          <a:xfrm>
            <a:off x="11147425" y="3906838"/>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364D6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63B9AD3-D201-46F9-B235-17CD50BC8387}" type="datetime'''''''''''''6''''0'''''''''',5%'''''''''''''''''''''">
              <a:rPr lang="es-AR" altLang="en-US" sz="1000" b="1" smtClean="0">
                <a:solidFill>
                  <a:schemeClr val="bg1"/>
                </a:solidFill>
                <a:ea typeface="+mn-ea"/>
                <a:cs typeface="+mn-cs"/>
              </a:rPr>
              <a:pPr/>
              <a:t>60,5%</a:t>
            </a:fld>
            <a:endParaRPr lang="es-AR" altLang="es-AR" sz="1000" b="1" dirty="0">
              <a:solidFill>
                <a:schemeClr val="bg1"/>
              </a:solidFill>
              <a:ea typeface="+mn-ea"/>
              <a:cs typeface="+mn-cs"/>
              <a:sym typeface="+mn-lt"/>
            </a:endParaRPr>
          </a:p>
        </p:txBody>
      </p:sp>
      <p:sp>
        <p:nvSpPr>
          <p:cNvPr id="87" name="Marcador de texto 2"/>
          <p:cNvSpPr>
            <a:spLocks noGrp="1"/>
          </p:cNvSpPr>
          <p:nvPr>
            <p:custDataLst>
              <p:tags r:id="rId10"/>
            </p:custDataLst>
          </p:nvPr>
        </p:nvSpPr>
        <p:spPr bwMode="auto">
          <a:xfrm>
            <a:off x="11547475" y="4044950"/>
            <a:ext cx="3429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6C428D37-61D3-4A1B-B2EA-1441CFC86560}" type="datetime'''''M''''''''''''''''''''''''AI''''''Z''''''''E'''">
              <a:rPr lang="es-AR" altLang="en-US" sz="1000" b="1" smtClean="0">
                <a:effectLst/>
                <a:latin typeface="+mn-lt"/>
                <a:cs typeface="+mn-cs"/>
              </a:rPr>
              <a:pPr>
                <a:lnSpc>
                  <a:spcPct val="90000"/>
                </a:lnSpc>
                <a:buFont typeface="Arial" pitchFamily="34" charset="0"/>
                <a:buNone/>
              </a:pPr>
              <a:t>MAIZE</a:t>
            </a:fld>
            <a:endParaRPr lang="es-AR" sz="1000" b="1">
              <a:latin typeface="+mn-lt"/>
              <a:cs typeface="+mn-cs"/>
              <a:sym typeface="+mn-lt"/>
            </a:endParaRPr>
          </a:p>
        </p:txBody>
      </p:sp>
      <p:sp>
        <p:nvSpPr>
          <p:cNvPr id="26" name="Text Placeholder 2">
            <a:extLst>
              <a:ext uri="{FF2B5EF4-FFF2-40B4-BE49-F238E27FC236}">
                <a16:creationId xmlns:a16="http://schemas.microsoft.com/office/drawing/2014/main" id="{32905763-0136-2F01-7AC4-E980A12E8553}"/>
              </a:ext>
            </a:extLst>
          </p:cNvPr>
          <p:cNvSpPr>
            <a:spLocks noGrp="1"/>
          </p:cNvSpPr>
          <p:nvPr>
            <p:custDataLst>
              <p:tags r:id="rId11"/>
            </p:custDataLst>
          </p:nvPr>
        </p:nvSpPr>
        <p:spPr bwMode="gray">
          <a:xfrm>
            <a:off x="9539288" y="4159250"/>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F833AF5-622D-4A60-9BF9-42DFC7174E96}" type="datetime'''''''''''''''''''''''''''0,''''''''''''''''''5''''''''%'">
              <a:rPr lang="es-AR" altLang="en-US" sz="1000" b="1" smtClean="0">
                <a:solidFill>
                  <a:schemeClr val="bg1"/>
                </a:solidFill>
                <a:effectLst/>
                <a:ea typeface="+mn-ea"/>
                <a:cs typeface="+mn-cs"/>
              </a:rPr>
              <a:pPr/>
              <a:t>0,5%</a:t>
            </a:fld>
            <a:endParaRPr lang="es-AR" altLang="es-AR" sz="1000" b="1" dirty="0">
              <a:solidFill>
                <a:schemeClr val="bg1"/>
              </a:solidFill>
              <a:ea typeface="+mn-ea"/>
              <a:cs typeface="+mn-cs"/>
              <a:sym typeface="+mn-lt"/>
            </a:endParaRPr>
          </a:p>
        </p:txBody>
      </p:sp>
      <p:sp>
        <p:nvSpPr>
          <p:cNvPr id="22" name="Marcador de texto 2"/>
          <p:cNvSpPr>
            <a:spLocks noGrp="1"/>
          </p:cNvSpPr>
          <p:nvPr>
            <p:custDataLst>
              <p:tags r:id="rId12"/>
            </p:custDataLst>
          </p:nvPr>
        </p:nvSpPr>
        <p:spPr bwMode="auto">
          <a:xfrm>
            <a:off x="9231313" y="4346575"/>
            <a:ext cx="3048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221770A0-40F9-445C-A123-FF7B97674441}" type="datetime'''''''''''''''''''''''''''''MA''''''''L''''''''''T'''''''''''">
              <a:rPr lang="es-AR" altLang="en-US" sz="1000" b="1" smtClean="0">
                <a:effectLst/>
                <a:latin typeface="+mn-lt"/>
                <a:cs typeface="+mn-cs"/>
              </a:rPr>
              <a:pPr/>
              <a:t>MALT</a:t>
            </a:fld>
            <a:endParaRPr lang="es-AR" sz="1000" b="1">
              <a:latin typeface="+mn-lt"/>
              <a:cs typeface="+mn-cs"/>
              <a:sym typeface="+mn-lt"/>
            </a:endParaRPr>
          </a:p>
        </p:txBody>
      </p:sp>
      <p:sp>
        <p:nvSpPr>
          <p:cNvPr id="33" name="Text Placeholder 2">
            <a:extLst>
              <a:ext uri="{FF2B5EF4-FFF2-40B4-BE49-F238E27FC236}">
                <a16:creationId xmlns:a16="http://schemas.microsoft.com/office/drawing/2014/main" id="{509D28C5-B53B-42C8-8D6B-AA3C4A55FB83}"/>
              </a:ext>
            </a:extLst>
          </p:cNvPr>
          <p:cNvSpPr>
            <a:spLocks noGrp="1"/>
          </p:cNvSpPr>
          <p:nvPr>
            <p:custDataLst>
              <p:tags r:id="rId13"/>
            </p:custDataLst>
          </p:nvPr>
        </p:nvSpPr>
        <p:spPr bwMode="gray">
          <a:xfrm>
            <a:off x="9259888" y="335121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0F41122-99AA-4F63-89FF-2C7179ABD396}" type="datetime'2''''''''''6'',''''''''8''''''''''''%'''''''''">
              <a:rPr lang="es-AR" altLang="en-US" sz="1000" b="1" smtClean="0">
                <a:solidFill>
                  <a:schemeClr val="bg1"/>
                </a:solidFill>
                <a:ea typeface="+mn-ea"/>
                <a:cs typeface="+mn-cs"/>
              </a:rPr>
              <a:pPr/>
              <a:t>26,8%</a:t>
            </a:fld>
            <a:endParaRPr lang="es-AR" altLang="es-AR" sz="1000" b="1" dirty="0">
              <a:solidFill>
                <a:schemeClr val="bg1"/>
              </a:solidFill>
              <a:ea typeface="+mn-ea"/>
              <a:cs typeface="+mn-cs"/>
              <a:sym typeface="+mn-lt"/>
            </a:endParaRPr>
          </a:p>
        </p:txBody>
      </p:sp>
      <p:sp>
        <p:nvSpPr>
          <p:cNvPr id="34" name="Marcador de texto 2">
            <a:extLst>
              <a:ext uri="{FF2B5EF4-FFF2-40B4-BE49-F238E27FC236}">
                <a16:creationId xmlns:a16="http://schemas.microsoft.com/office/drawing/2014/main" id="{16115042-2C50-4196-8110-9F94253D8F57}"/>
              </a:ext>
            </a:extLst>
          </p:cNvPr>
          <p:cNvSpPr>
            <a:spLocks noGrp="1"/>
          </p:cNvSpPr>
          <p:nvPr>
            <p:custDataLst>
              <p:tags r:id="rId14"/>
            </p:custDataLst>
          </p:nvPr>
        </p:nvSpPr>
        <p:spPr bwMode="auto">
          <a:xfrm>
            <a:off x="8262938" y="3322638"/>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77E72EE-9CFC-4A70-B948-56A88FFAA8E6}" type="datetime'''S''''''''''''''''O''''Y''''A'' ''''BEAN ''M''''E''A''''''L'">
              <a:rPr lang="es-AR" altLang="en-US" sz="1000" b="1" smtClean="0">
                <a:effectLst/>
                <a:latin typeface="+mn-lt"/>
                <a:cs typeface="+mn-cs"/>
              </a:rPr>
              <a:pPr/>
              <a:t>SOYA BEAN MEAL</a:t>
            </a:fld>
            <a:endParaRPr lang="es-AR" sz="1000" b="1">
              <a:latin typeface="+mn-lt"/>
              <a:cs typeface="+mn-cs"/>
              <a:sym typeface="+mn-lt"/>
            </a:endParaRPr>
          </a:p>
        </p:txBody>
      </p:sp>
      <p:sp>
        <p:nvSpPr>
          <p:cNvPr id="35" name="Text Placeholder 2">
            <a:extLst>
              <a:ext uri="{FF2B5EF4-FFF2-40B4-BE49-F238E27FC236}">
                <a16:creationId xmlns:a16="http://schemas.microsoft.com/office/drawing/2014/main" id="{BD3E3E20-89B0-473D-A877-056229E5541F}"/>
              </a:ext>
            </a:extLst>
          </p:cNvPr>
          <p:cNvSpPr>
            <a:spLocks noGrp="1"/>
          </p:cNvSpPr>
          <p:nvPr>
            <p:custDataLst>
              <p:tags r:id="rId15"/>
            </p:custDataLst>
          </p:nvPr>
        </p:nvSpPr>
        <p:spPr bwMode="gray">
          <a:xfrm>
            <a:off x="9710738" y="2587625"/>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A26532C-B0AB-4687-9942-3B5750473F59}" type="datetime'''1'''''''''''',''''''''''''''''2''''''''''''''''''%'''''">
              <a:rPr lang="es-AR" altLang="en-US" sz="1000" b="1" smtClean="0">
                <a:effectLst/>
                <a:ea typeface="+mn-ea"/>
                <a:cs typeface="+mn-cs"/>
              </a:rPr>
              <a:pPr/>
              <a:t>1,2%</a:t>
            </a:fld>
            <a:endParaRPr lang="es-AR" altLang="es-AR" sz="1000" b="1" dirty="0">
              <a:ea typeface="+mn-ea"/>
              <a:cs typeface="+mn-cs"/>
              <a:sym typeface="+mn-lt"/>
            </a:endParaRPr>
          </a:p>
        </p:txBody>
      </p:sp>
      <p:sp>
        <p:nvSpPr>
          <p:cNvPr id="36" name="Marcador de texto 2">
            <a:extLst>
              <a:ext uri="{FF2B5EF4-FFF2-40B4-BE49-F238E27FC236}">
                <a16:creationId xmlns:a16="http://schemas.microsoft.com/office/drawing/2014/main" id="{F4772C5F-67B0-4804-8944-9CB372AFC2D1}"/>
              </a:ext>
            </a:extLst>
          </p:cNvPr>
          <p:cNvSpPr>
            <a:spLocks noGrp="1"/>
          </p:cNvSpPr>
          <p:nvPr>
            <p:custDataLst>
              <p:tags r:id="rId16"/>
            </p:custDataLst>
          </p:nvPr>
        </p:nvSpPr>
        <p:spPr bwMode="auto">
          <a:xfrm>
            <a:off x="9018588" y="2425700"/>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A762C437-46FE-4A15-867B-24DC90E1C519}" type="datetime'S''OY''''''''A'''''''''' ''''B''''''''''''E''''''''ANS'''">
              <a:rPr lang="es-AR" altLang="en-US" sz="1000" b="1" smtClean="0">
                <a:effectLst/>
                <a:latin typeface="+mn-lt"/>
                <a:cs typeface="+mn-cs"/>
              </a:rPr>
              <a:pPr/>
              <a:t>SOYA BEANS</a:t>
            </a:fld>
            <a:endParaRPr lang="es-AR" sz="1000" b="1">
              <a:latin typeface="+mn-lt"/>
              <a:cs typeface="+mn-cs"/>
              <a:sym typeface="+mn-lt"/>
            </a:endParaRPr>
          </a:p>
        </p:txBody>
      </p:sp>
      <p:sp>
        <p:nvSpPr>
          <p:cNvPr id="37" name="Text Placeholder 2">
            <a:extLst>
              <a:ext uri="{FF2B5EF4-FFF2-40B4-BE49-F238E27FC236}">
                <a16:creationId xmlns:a16="http://schemas.microsoft.com/office/drawing/2014/main" id="{E2B375E2-E784-4E23-9A8B-D1E3551D0434}"/>
              </a:ext>
            </a:extLst>
          </p:cNvPr>
          <p:cNvSpPr>
            <a:spLocks noGrp="1"/>
          </p:cNvSpPr>
          <p:nvPr>
            <p:custDataLst>
              <p:tags r:id="rId17"/>
            </p:custDataLst>
          </p:nvPr>
        </p:nvSpPr>
        <p:spPr bwMode="gray">
          <a:xfrm>
            <a:off x="9845675" y="2724150"/>
            <a:ext cx="290513" cy="136525"/>
          </a:xfrm>
          <a:prstGeom prst="rect">
            <a:avLst/>
          </a:prstGeom>
          <a:solidFill>
            <a:schemeClr val="accent1"/>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300D0E8-657E-4830-93F1-24351679842D}" type="datetime'''''''0'''',''''''1''''''''''''''''''''''''''''''''%'''''''">
              <a:rPr lang="es-AR" altLang="en-US" sz="1000" b="1" smtClean="0">
                <a:solidFill>
                  <a:schemeClr val="bg1"/>
                </a:solidFill>
                <a:effectLst/>
                <a:ea typeface="+mn-ea"/>
                <a:cs typeface="+mn-cs"/>
              </a:rPr>
              <a:pPr/>
              <a:t>0,1%</a:t>
            </a:fld>
            <a:endParaRPr lang="es-AR" altLang="es-AR" sz="1000" b="1" dirty="0">
              <a:solidFill>
                <a:schemeClr val="bg1"/>
              </a:solidFill>
              <a:ea typeface="+mn-ea"/>
              <a:cs typeface="+mn-cs"/>
              <a:sym typeface="+mn-lt"/>
            </a:endParaRPr>
          </a:p>
        </p:txBody>
      </p:sp>
      <p:sp>
        <p:nvSpPr>
          <p:cNvPr id="38" name="Marcador de texto 2">
            <a:extLst>
              <a:ext uri="{FF2B5EF4-FFF2-40B4-BE49-F238E27FC236}">
                <a16:creationId xmlns:a16="http://schemas.microsoft.com/office/drawing/2014/main" id="{8006808A-53D1-4070-B51C-638E811B8CC2}"/>
              </a:ext>
            </a:extLst>
          </p:cNvPr>
          <p:cNvSpPr>
            <a:spLocks noGrp="1"/>
          </p:cNvSpPr>
          <p:nvPr>
            <p:custDataLst>
              <p:tags r:id="rId18"/>
            </p:custDataLst>
          </p:nvPr>
        </p:nvSpPr>
        <p:spPr bwMode="auto">
          <a:xfrm>
            <a:off x="9148763" y="2289175"/>
            <a:ext cx="6746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8F3B7E1A-2155-4080-A52E-F670F4940973}" type="datetime'''''S''''U''''''N''F''''L''''''O''WE''''R'">
              <a:rPr lang="es-AR" altLang="en-US" sz="1000" b="1" smtClean="0">
                <a:effectLst/>
                <a:latin typeface="+mn-lt"/>
                <a:cs typeface="+mn-cs"/>
              </a:rPr>
              <a:pPr/>
              <a:t>SUNFLOWER</a:t>
            </a:fld>
            <a:endParaRPr lang="es-AR" sz="1000" b="1">
              <a:latin typeface="+mn-lt"/>
              <a:cs typeface="+mn-cs"/>
              <a:sym typeface="+mn-lt"/>
            </a:endParaRPr>
          </a:p>
        </p:txBody>
      </p:sp>
      <p:sp>
        <p:nvSpPr>
          <p:cNvPr id="41" name="Text Placeholder 2">
            <a:extLst>
              <a:ext uri="{FF2B5EF4-FFF2-40B4-BE49-F238E27FC236}">
                <a16:creationId xmlns:a16="http://schemas.microsoft.com/office/drawing/2014/main" id="{51268CE4-ED71-44C5-80CA-ECDFCC91A838}"/>
              </a:ext>
            </a:extLst>
          </p:cNvPr>
          <p:cNvSpPr>
            <a:spLocks noGrp="1"/>
          </p:cNvSpPr>
          <p:nvPr>
            <p:custDataLst>
              <p:tags r:id="rId19"/>
            </p:custDataLst>
          </p:nvPr>
        </p:nvSpPr>
        <p:spPr bwMode="gray">
          <a:xfrm>
            <a:off x="10004425" y="24257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94A312C-67EF-4F72-A9F4-FD5AC514B077}" type="datetime'8'''''''''''''''''''''''''''''''''''''''''''',''''7''''%'''">
              <a:rPr lang="es-AR" altLang="en-US" sz="1000" b="1" smtClean="0">
                <a:solidFill>
                  <a:schemeClr val="bg1"/>
                </a:solidFill>
                <a:ea typeface="+mn-ea"/>
                <a:cs typeface="+mn-cs"/>
              </a:rPr>
              <a:pPr/>
              <a:t>8,7%</a:t>
            </a:fld>
            <a:endParaRPr lang="es-AR" altLang="es-AR" sz="1000" b="1" dirty="0">
              <a:solidFill>
                <a:schemeClr val="bg1"/>
              </a:solidFill>
              <a:ea typeface="+mn-ea"/>
              <a:cs typeface="+mn-cs"/>
              <a:sym typeface="+mn-lt"/>
            </a:endParaRPr>
          </a:p>
        </p:txBody>
      </p:sp>
      <p:sp>
        <p:nvSpPr>
          <p:cNvPr id="42" name="Marcador de texto 2">
            <a:extLst>
              <a:ext uri="{FF2B5EF4-FFF2-40B4-BE49-F238E27FC236}">
                <a16:creationId xmlns:a16="http://schemas.microsoft.com/office/drawing/2014/main" id="{B1AB4DC5-40A9-4F54-9CEB-9E5BC0E39E60}"/>
              </a:ext>
            </a:extLst>
          </p:cNvPr>
          <p:cNvSpPr>
            <a:spLocks noGrp="1"/>
          </p:cNvSpPr>
          <p:nvPr>
            <p:custDataLst>
              <p:tags r:id="rId20"/>
            </p:custDataLst>
          </p:nvPr>
        </p:nvSpPr>
        <p:spPr bwMode="auto">
          <a:xfrm>
            <a:off x="9758363" y="2152650"/>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ADA7321-BC0C-44ED-8DDC-9426CE3507D7}" type="datetime'''''''W''''''''H''''''''''''''''E''''''''''''''''''AT'">
              <a:rPr lang="es-AR" altLang="en-US" sz="1000" b="1" smtClean="0">
                <a:effectLst/>
                <a:latin typeface="+mn-lt"/>
                <a:cs typeface="+mn-cs"/>
              </a:rPr>
              <a:pPr/>
              <a:t>WHEAT</a:t>
            </a:fld>
            <a:endParaRPr lang="es-AR" sz="1000" b="1">
              <a:latin typeface="+mn-lt"/>
              <a:cs typeface="+mn-cs"/>
              <a:sym typeface="+mn-lt"/>
            </a:endParaRPr>
          </a:p>
        </p:txBody>
      </p:sp>
      <p:sp>
        <p:nvSpPr>
          <p:cNvPr id="15392" name="27 Rectángulo"/>
          <p:cNvSpPr>
            <a:spLocks noChangeArrowheads="1"/>
          </p:cNvSpPr>
          <p:nvPr/>
        </p:nvSpPr>
        <p:spPr bwMode="auto">
          <a:xfrm>
            <a:off x="9252743" y="5153809"/>
            <a:ext cx="2549525" cy="954107"/>
          </a:xfrm>
          <a:prstGeom prst="rect">
            <a:avLst/>
          </a:prstGeom>
          <a:noFill/>
          <a:ln w="9525">
            <a:noFill/>
            <a:miter lim="800000"/>
            <a:headEnd/>
            <a:tailEnd/>
          </a:ln>
        </p:spPr>
        <p:txBody>
          <a:bodyPr>
            <a:spAutoFit/>
          </a:bodyPr>
          <a:lstStyle/>
          <a:p>
            <a:pPr algn="just" eaLnBrk="0" hangingPunct="0"/>
            <a:r>
              <a:rPr lang="en-AU" sz="1400" dirty="0">
                <a:cs typeface="Calibri" pitchFamily="34" charset="0"/>
              </a:rPr>
              <a:t>Peru account for 46% of the total Grain exported to WSCAM, followed by Chile with 31% &amp; Ecuador with 13%</a:t>
            </a:r>
            <a:endParaRPr lang="es-AR" sz="1400" dirty="0">
              <a:cs typeface="Calibri" pitchFamily="34" charset="0"/>
            </a:endParaRPr>
          </a:p>
        </p:txBody>
      </p:sp>
      <p:pic>
        <p:nvPicPr>
          <p:cNvPr id="11" name="Imagen 10">
            <a:extLst>
              <a:ext uri="{FF2B5EF4-FFF2-40B4-BE49-F238E27FC236}">
                <a16:creationId xmlns:a16="http://schemas.microsoft.com/office/drawing/2014/main" id="{A8622D1E-82CC-4E38-8525-1B280D69C579}"/>
              </a:ext>
            </a:extLst>
          </p:cNvPr>
          <p:cNvPicPr>
            <a:picLocks noChangeAspect="1"/>
          </p:cNvPicPr>
          <p:nvPr/>
        </p:nvPicPr>
        <p:blipFill>
          <a:blip r:embed="rId26"/>
          <a:stretch>
            <a:fillRect/>
          </a:stretch>
        </p:blipFill>
        <p:spPr>
          <a:xfrm>
            <a:off x="4568097" y="5630862"/>
            <a:ext cx="2141406" cy="708721"/>
          </a:xfrm>
          <a:prstGeom prst="rect">
            <a:avLst/>
          </a:prstGeom>
        </p:spPr>
      </p:pic>
      <p:pic>
        <p:nvPicPr>
          <p:cNvPr id="6" name="Imagen 5">
            <a:extLst>
              <a:ext uri="{FF2B5EF4-FFF2-40B4-BE49-F238E27FC236}">
                <a16:creationId xmlns:a16="http://schemas.microsoft.com/office/drawing/2014/main" id="{2B48559C-BBEB-461D-B103-ACADCA1BC9AD}"/>
              </a:ext>
            </a:extLst>
          </p:cNvPr>
          <p:cNvPicPr>
            <a:picLocks noChangeAspect="1"/>
          </p:cNvPicPr>
          <p:nvPr/>
        </p:nvPicPr>
        <p:blipFill>
          <a:blip r:embed="rId27"/>
          <a:stretch>
            <a:fillRect/>
          </a:stretch>
        </p:blipFill>
        <p:spPr>
          <a:xfrm>
            <a:off x="4816917" y="5974554"/>
            <a:ext cx="2022204" cy="286547"/>
          </a:xfrm>
          <a:prstGeom prst="rect">
            <a:avLst/>
          </a:prstGeom>
        </p:spPr>
      </p:pic>
      <p:pic>
        <p:nvPicPr>
          <p:cNvPr id="3" name="Imagen 2">
            <a:extLst>
              <a:ext uri="{FF2B5EF4-FFF2-40B4-BE49-F238E27FC236}">
                <a16:creationId xmlns:a16="http://schemas.microsoft.com/office/drawing/2014/main" id="{CBAD6E90-7183-40BB-B1E8-92C2D9EC3835}"/>
              </a:ext>
            </a:extLst>
          </p:cNvPr>
          <p:cNvPicPr>
            <a:picLocks noChangeAspect="1"/>
          </p:cNvPicPr>
          <p:nvPr/>
        </p:nvPicPr>
        <p:blipFill>
          <a:blip r:embed="rId28"/>
          <a:stretch>
            <a:fillRect/>
          </a:stretch>
        </p:blipFill>
        <p:spPr>
          <a:xfrm>
            <a:off x="226316" y="213512"/>
            <a:ext cx="7574659" cy="1816482"/>
          </a:xfrm>
          <a:prstGeom prst="rect">
            <a:avLst/>
          </a:prstGeom>
        </p:spPr>
      </p:pic>
      <mc:AlternateContent xmlns:mc="http://schemas.openxmlformats.org/markup-compatibility/2006" xmlns:cx4="http://schemas.microsoft.com/office/drawing/2016/5/10/chartex">
        <mc:Choice Requires="cx4">
          <p:graphicFrame>
            <p:nvGraphicFramePr>
              <p:cNvPr id="43" name="Gráfico 42">
                <a:extLst>
                  <a:ext uri="{FF2B5EF4-FFF2-40B4-BE49-F238E27FC236}">
                    <a16:creationId xmlns:a16="http://schemas.microsoft.com/office/drawing/2014/main" id="{566781F8-5FC2-4CB7-9B2A-E942FDD77C26}"/>
                  </a:ext>
                </a:extLst>
              </p:cNvPr>
              <p:cNvGraphicFramePr/>
              <p:nvPr>
                <p:extLst>
                  <p:ext uri="{D42A27DB-BD31-4B8C-83A1-F6EECF244321}">
                    <p14:modId xmlns:p14="http://schemas.microsoft.com/office/powerpoint/2010/main" val="1960284803"/>
                  </p:ext>
                </p:extLst>
              </p:nvPr>
            </p:nvGraphicFramePr>
            <p:xfrm>
              <a:off x="874712" y="2057400"/>
              <a:ext cx="7050088" cy="4050516"/>
            </p:xfrm>
            <a:graphic>
              <a:graphicData uri="http://schemas.microsoft.com/office/drawing/2014/chartex">
                <cx:chart xmlns:cx="http://schemas.microsoft.com/office/drawing/2014/chartex" xmlns:r="http://schemas.openxmlformats.org/officeDocument/2006/relationships" r:id="rId29"/>
              </a:graphicData>
            </a:graphic>
          </p:graphicFrame>
        </mc:Choice>
        <mc:Fallback xmlns="">
          <p:pic>
            <p:nvPicPr>
              <p:cNvPr id="43" name="Gráfico 42">
                <a:extLst>
                  <a:ext uri="{FF2B5EF4-FFF2-40B4-BE49-F238E27FC236}">
                    <a16:creationId xmlns:a16="http://schemas.microsoft.com/office/drawing/2014/main" id="{566781F8-5FC2-4CB7-9B2A-E942FDD77C26}"/>
                  </a:ext>
                </a:extLst>
              </p:cNvPr>
              <p:cNvPicPr>
                <a:picLocks noGrp="1" noRot="1" noChangeAspect="1" noMove="1" noResize="1" noEditPoints="1" noAdjustHandles="1" noChangeArrowheads="1" noChangeShapeType="1"/>
              </p:cNvPicPr>
              <p:nvPr/>
            </p:nvPicPr>
            <p:blipFill>
              <a:blip r:embed="rId30"/>
              <a:stretch>
                <a:fillRect/>
              </a:stretch>
            </p:blipFill>
            <p:spPr>
              <a:xfrm>
                <a:off x="874712" y="2057400"/>
                <a:ext cx="7050088" cy="4050516"/>
              </a:xfrm>
              <a:prstGeom prst="rect">
                <a:avLst/>
              </a:prstGeom>
            </p:spPr>
          </p:pic>
        </mc:Fallback>
      </mc:AlternateContent>
      <p:pic>
        <p:nvPicPr>
          <p:cNvPr id="9" name="Imagen 8">
            <a:extLst>
              <a:ext uri="{FF2B5EF4-FFF2-40B4-BE49-F238E27FC236}">
                <a16:creationId xmlns:a16="http://schemas.microsoft.com/office/drawing/2014/main" id="{D453AD31-1152-4C6C-AF37-6BE7270A6019}"/>
              </a:ext>
            </a:extLst>
          </p:cNvPr>
          <p:cNvPicPr>
            <a:picLocks noChangeAspect="1"/>
          </p:cNvPicPr>
          <p:nvPr/>
        </p:nvPicPr>
        <p:blipFill>
          <a:blip r:embed="rId31"/>
          <a:stretch>
            <a:fillRect/>
          </a:stretch>
        </p:blipFill>
        <p:spPr>
          <a:xfrm>
            <a:off x="5277859" y="5863075"/>
            <a:ext cx="2225233" cy="312447"/>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6386" name="Object 1" hidden="1"/>
          <p:cNvGraphicFramePr>
            <a:graphicFrameLocks noChangeAspect="1"/>
          </p:cNvGraphicFramePr>
          <p:nvPr>
            <p:custDataLst>
              <p:tags r:id="rId2"/>
            </p:custDataLst>
            <p:extLst>
              <p:ext uri="{D42A27DB-BD31-4B8C-83A1-F6EECF244321}">
                <p14:modId xmlns:p14="http://schemas.microsoft.com/office/powerpoint/2010/main" val="2217718293"/>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6507" name="Diapositiva de think-cell" r:id="rId32" imgW="421" imgH="423" progId="TCLayout.ActiveDocument.1">
                  <p:embed/>
                </p:oleObj>
              </mc:Choice>
              <mc:Fallback>
                <p:oleObj name="Diapositiva de think-cell" r:id="rId32" imgW="421" imgH="423" progId="TCLayout.ActiveDocument.1">
                  <p:embed/>
                  <p:pic>
                    <p:nvPicPr>
                      <p:cNvPr id="0" name="Object 1" hidden="1"/>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16391" name="Picture 16"/>
          <p:cNvPicPr>
            <a:picLocks noChangeAspect="1"/>
          </p:cNvPicPr>
          <p:nvPr/>
        </p:nvPicPr>
        <p:blipFill>
          <a:blip r:embed="rId34" cstate="print"/>
          <a:srcRect/>
          <a:stretch>
            <a:fillRect/>
          </a:stretch>
        </p:blipFill>
        <p:spPr bwMode="auto">
          <a:xfrm>
            <a:off x="0" y="5532438"/>
            <a:ext cx="12192000" cy="1350962"/>
          </a:xfrm>
          <a:prstGeom prst="rect">
            <a:avLst/>
          </a:prstGeom>
          <a:noFill/>
          <a:ln w="9525">
            <a:noFill/>
            <a:miter lim="800000"/>
            <a:headEnd/>
            <a:tailEnd/>
          </a:ln>
        </p:spPr>
      </p:pic>
      <p:sp>
        <p:nvSpPr>
          <p:cNvPr id="16392"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6393" name="Rectángulo 40"/>
          <p:cNvSpPr>
            <a:spLocks noChangeArrowheads="1"/>
          </p:cNvSpPr>
          <p:nvPr/>
        </p:nvSpPr>
        <p:spPr bwMode="auto">
          <a:xfrm>
            <a:off x="8362950" y="168128"/>
            <a:ext cx="3435350" cy="2108269"/>
          </a:xfrm>
          <a:prstGeom prst="rect">
            <a:avLst/>
          </a:prstGeom>
          <a:noFill/>
          <a:ln w="9525">
            <a:noFill/>
            <a:miter lim="800000"/>
            <a:headEnd/>
            <a:tailEnd/>
          </a:ln>
        </p:spPr>
        <p:txBody>
          <a:bodyPr>
            <a:spAutoFit/>
          </a:bodyPr>
          <a:lstStyle/>
          <a:p>
            <a:pPr algn="just" eaLnBrk="0" hangingPunct="0"/>
            <a:r>
              <a:rPr lang="en-AU" sz="1400" dirty="0">
                <a:cs typeface="Calibri" pitchFamily="34" charset="0"/>
              </a:rPr>
              <a:t>The main Grain &amp; By Product exported to Brazil in 2024 has been the Wheat </a:t>
            </a:r>
            <a:r>
              <a:rPr lang="en-AU" sz="1400">
                <a:cs typeface="Calibri" pitchFamily="34" charset="0"/>
              </a:rPr>
              <a:t>with 5,127k </a:t>
            </a:r>
            <a:r>
              <a:rPr lang="en-AU" sz="1400" dirty="0">
                <a:cs typeface="Calibri" pitchFamily="34" charset="0"/>
              </a:rPr>
              <a:t>Tons, followed  by Barley with 1,043k Tons and Malt with 855k Tons.</a:t>
            </a:r>
          </a:p>
          <a:p>
            <a:pPr algn="just" eaLnBrk="0" hangingPunct="0"/>
            <a:endParaRPr lang="en-AU" sz="1400" dirty="0">
              <a:cs typeface="Calibri" pitchFamily="34" charset="0"/>
            </a:endParaRPr>
          </a:p>
          <a:p>
            <a:pPr algn="just" eaLnBrk="0" hangingPunct="0"/>
            <a:r>
              <a:rPr lang="en-AU" sz="1400" dirty="0">
                <a:cs typeface="Calibri" pitchFamily="34" charset="0"/>
              </a:rPr>
              <a:t>The main Grain &amp; By Product exported to India in 2024 has been Barley with 146k, followed by Soya Beans with 124k Tons &amp; Soya Bean Meal with 23k Tons.</a:t>
            </a:r>
          </a:p>
          <a:p>
            <a:pPr algn="just" eaLnBrk="0" hangingPunct="0"/>
            <a:endParaRPr lang="en-AU" sz="500" dirty="0">
              <a:cs typeface="Calibri" pitchFamily="34" charset="0"/>
            </a:endParaRPr>
          </a:p>
        </p:txBody>
      </p:sp>
      <p:graphicFrame>
        <p:nvGraphicFramePr>
          <p:cNvPr id="47" name="Chart 3">
            <a:extLst>
              <a:ext uri="{FF2B5EF4-FFF2-40B4-BE49-F238E27FC236}">
                <a16:creationId xmlns:a16="http://schemas.microsoft.com/office/drawing/2014/main" id="{6100E92F-732E-4620-820B-EC5D3D7D512A}"/>
              </a:ext>
            </a:extLst>
          </p:cNvPr>
          <p:cNvGraphicFramePr/>
          <p:nvPr>
            <p:custDataLst>
              <p:tags r:id="rId4"/>
            </p:custDataLst>
            <p:extLst>
              <p:ext uri="{D42A27DB-BD31-4B8C-83A1-F6EECF244321}">
                <p14:modId xmlns:p14="http://schemas.microsoft.com/office/powerpoint/2010/main" val="1971456457"/>
              </p:ext>
            </p:extLst>
          </p:nvPr>
        </p:nvGraphicFramePr>
        <p:xfrm>
          <a:off x="876300" y="1001713"/>
          <a:ext cx="2668588" cy="2668587"/>
        </p:xfrm>
        <a:graphic>
          <a:graphicData uri="http://schemas.openxmlformats.org/drawingml/2006/chart">
            <c:chart xmlns:c="http://schemas.openxmlformats.org/drawingml/2006/chart" xmlns:r="http://schemas.openxmlformats.org/officeDocument/2006/relationships" r:id="rId35"/>
          </a:graphicData>
        </a:graphic>
      </p:graphicFrame>
      <p:cxnSp>
        <p:nvCxnSpPr>
          <p:cNvPr id="10" name="Conector recto 9">
            <a:extLst>
              <a:ext uri="{FF2B5EF4-FFF2-40B4-BE49-F238E27FC236}">
                <a16:creationId xmlns:a16="http://schemas.microsoft.com/office/drawing/2014/main" id="{FC1801AD-0207-421B-818C-B541B9D40517}"/>
              </a:ext>
            </a:extLst>
          </p:cNvPr>
          <p:cNvCxnSpPr/>
          <p:nvPr>
            <p:custDataLst>
              <p:tags r:id="rId5"/>
            </p:custDataLst>
          </p:nvPr>
        </p:nvCxnSpPr>
        <p:spPr bwMode="auto">
          <a:xfrm flipH="1">
            <a:off x="3473450" y="2549525"/>
            <a:ext cx="39052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F04F064F-090D-4627-9A4B-8D1A444167FF}"/>
              </a:ext>
            </a:extLst>
          </p:cNvPr>
          <p:cNvCxnSpPr/>
          <p:nvPr>
            <p:custDataLst>
              <p:tags r:id="rId6"/>
            </p:custDataLst>
          </p:nvPr>
        </p:nvCxnSpPr>
        <p:spPr bwMode="auto">
          <a:xfrm flipH="1" flipV="1">
            <a:off x="3444875" y="2544764"/>
            <a:ext cx="28575" cy="47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A77272F0-DFFB-4561-8140-D1DEDBB8EED8}"/>
              </a:ext>
            </a:extLst>
          </p:cNvPr>
          <p:cNvCxnSpPr/>
          <p:nvPr>
            <p:custDataLst>
              <p:tags r:id="rId7"/>
            </p:custDataLst>
          </p:nvPr>
        </p:nvCxnSpPr>
        <p:spPr bwMode="auto">
          <a:xfrm flipH="1" flipV="1">
            <a:off x="3443288" y="2552701"/>
            <a:ext cx="420688" cy="7461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34246AB4-978D-4105-B66F-0E476242D4C6}"/>
              </a:ext>
            </a:extLst>
          </p:cNvPr>
          <p:cNvCxnSpPr/>
          <p:nvPr>
            <p:custDataLst>
              <p:tags r:id="rId8"/>
            </p:custDataLst>
          </p:nvPr>
        </p:nvCxnSpPr>
        <p:spPr bwMode="auto">
          <a:xfrm flipV="1">
            <a:off x="3813175" y="2617788"/>
            <a:ext cx="0" cy="13652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 name="Conector recto 15">
            <a:extLst>
              <a:ext uri="{FF2B5EF4-FFF2-40B4-BE49-F238E27FC236}">
                <a16:creationId xmlns:a16="http://schemas.microsoft.com/office/drawing/2014/main" id="{E1EF33E7-5EBD-4161-A7C5-B5FB56E73612}"/>
              </a:ext>
            </a:extLst>
          </p:cNvPr>
          <p:cNvCxnSpPr/>
          <p:nvPr>
            <p:custDataLst>
              <p:tags r:id="rId9"/>
            </p:custDataLst>
          </p:nvPr>
        </p:nvCxnSpPr>
        <p:spPr bwMode="auto">
          <a:xfrm flipH="1" flipV="1">
            <a:off x="3443288" y="2552700"/>
            <a:ext cx="369888" cy="650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C3E9266C-1D6F-07C9-0F0F-ADAEE9D3F09C}"/>
              </a:ext>
            </a:extLst>
          </p:cNvPr>
          <p:cNvSpPr>
            <a:spLocks noGrp="1"/>
          </p:cNvSpPr>
          <p:nvPr>
            <p:custDataLst>
              <p:tags r:id="rId10"/>
            </p:custDataLst>
          </p:nvPr>
        </p:nvSpPr>
        <p:spPr bwMode="gray">
          <a:xfrm>
            <a:off x="2522538" y="127952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88898C2-A5D6-4622-AC56-E8553309AAE1}" type="datetime'''''''1''4'''''''''''''''''''''''''''''''''''',''7%'''">
              <a:rPr lang="es-AR" altLang="en-US" sz="1000" b="1" smtClean="0">
                <a:solidFill>
                  <a:schemeClr val="bg1"/>
                </a:solidFill>
                <a:ea typeface="+mn-ea"/>
                <a:cs typeface="+mn-cs"/>
              </a:rPr>
              <a:pPr/>
              <a:t>14,7%</a:t>
            </a:fld>
            <a:endParaRPr lang="es-AR" altLang="es-AR" sz="1000" b="1" dirty="0">
              <a:solidFill>
                <a:schemeClr val="bg1"/>
              </a:solidFill>
              <a:ea typeface="+mn-ea"/>
              <a:cs typeface="+mn-cs"/>
              <a:sym typeface="+mn-lt"/>
            </a:endParaRPr>
          </a:p>
        </p:txBody>
      </p:sp>
      <p:sp>
        <p:nvSpPr>
          <p:cNvPr id="35" name="Marcador de texto 2"/>
          <p:cNvSpPr>
            <a:spLocks noGrp="1"/>
          </p:cNvSpPr>
          <p:nvPr>
            <p:custDataLst>
              <p:tags r:id="rId11"/>
            </p:custDataLst>
          </p:nvPr>
        </p:nvSpPr>
        <p:spPr bwMode="auto">
          <a:xfrm>
            <a:off x="2751138" y="1041400"/>
            <a:ext cx="401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A4964CC7-AD36-413B-91FB-57CCD17D22A0}" type="datetime'''''''''''''B''''''''''''''''''''''AR''LE''''''''''''''Y'''">
              <a:rPr lang="es-AR" altLang="en-US" sz="1000" b="1" smtClean="0">
                <a:latin typeface="+mn-lt"/>
                <a:cs typeface="+mn-cs"/>
              </a:rPr>
              <a:pPr>
                <a:lnSpc>
                  <a:spcPct val="90000"/>
                </a:lnSpc>
                <a:buFont typeface="Arial" pitchFamily="34" charset="0"/>
                <a:buNone/>
              </a:pPr>
              <a:t>BARLEY</a:t>
            </a:fld>
            <a:endParaRPr lang="es-AR" sz="1000" b="1">
              <a:latin typeface="+mn-lt"/>
              <a:cs typeface="+mn-cs"/>
              <a:sym typeface="+mn-lt"/>
            </a:endParaRPr>
          </a:p>
        </p:txBody>
      </p:sp>
      <p:sp>
        <p:nvSpPr>
          <p:cNvPr id="37" name="Text Placeholder 2">
            <a:extLst>
              <a:ext uri="{FF2B5EF4-FFF2-40B4-BE49-F238E27FC236}">
                <a16:creationId xmlns:a16="http://schemas.microsoft.com/office/drawing/2014/main" id="{65AED6D1-37B1-40BF-96B3-CFB69988F60C}"/>
              </a:ext>
            </a:extLst>
          </p:cNvPr>
          <p:cNvSpPr>
            <a:spLocks noGrp="1"/>
          </p:cNvSpPr>
          <p:nvPr>
            <p:custDataLst>
              <p:tags r:id="rId12"/>
            </p:custDataLst>
          </p:nvPr>
        </p:nvSpPr>
        <p:spPr bwMode="gray">
          <a:xfrm>
            <a:off x="2955925" y="1630363"/>
            <a:ext cx="290513" cy="136525"/>
          </a:xfrm>
          <a:prstGeom prst="rect">
            <a:avLst/>
          </a:prstGeom>
          <a:solidFill>
            <a:schemeClr val="accent2"/>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40DEE5A-CC89-4912-9B05-948F6092061B}" type="datetime'''''''''''''''''''0'',''''''''''''8''''''''''''''''%'''''''''">
              <a:rPr lang="es-AR" altLang="en-US" sz="1000" b="1" smtClean="0">
                <a:solidFill>
                  <a:schemeClr val="bg1"/>
                </a:solidFill>
                <a:effectLst/>
                <a:ea typeface="+mn-ea"/>
                <a:cs typeface="+mn-cs"/>
              </a:rPr>
              <a:pPr/>
              <a:t>0,8%</a:t>
            </a:fld>
            <a:endParaRPr lang="es-AR" altLang="es-AR" sz="1000" b="1" dirty="0">
              <a:solidFill>
                <a:schemeClr val="bg1"/>
              </a:solidFill>
              <a:ea typeface="+mn-ea"/>
              <a:cs typeface="+mn-cs"/>
              <a:sym typeface="+mn-lt"/>
            </a:endParaRPr>
          </a:p>
        </p:txBody>
      </p:sp>
      <p:sp>
        <p:nvSpPr>
          <p:cNvPr id="38" name="Marcador de texto 2">
            <a:extLst>
              <a:ext uri="{FF2B5EF4-FFF2-40B4-BE49-F238E27FC236}">
                <a16:creationId xmlns:a16="http://schemas.microsoft.com/office/drawing/2014/main" id="{A4A05742-DF08-4404-9ED5-5BC2A12C1D50}"/>
              </a:ext>
            </a:extLst>
          </p:cNvPr>
          <p:cNvSpPr>
            <a:spLocks noGrp="1"/>
          </p:cNvSpPr>
          <p:nvPr>
            <p:custDataLst>
              <p:tags r:id="rId13"/>
            </p:custDataLst>
          </p:nvPr>
        </p:nvSpPr>
        <p:spPr bwMode="auto">
          <a:xfrm>
            <a:off x="3278188" y="1468438"/>
            <a:ext cx="3429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417573AD-3513-41D2-87D8-BFABC4D9C447}" type="datetime'''''''''M''''''''''''A''''''''''''''I''''''Z''''''''E'''''''''">
              <a:rPr lang="es-AR" altLang="en-US" sz="1000" b="1" smtClean="0">
                <a:effectLst/>
                <a:latin typeface="+mn-lt"/>
                <a:cs typeface="+mn-cs"/>
              </a:rPr>
              <a:pPr/>
              <a:t>MAIZE</a:t>
            </a:fld>
            <a:endParaRPr lang="es-AR" sz="1000" b="1">
              <a:latin typeface="+mn-lt"/>
              <a:cs typeface="+mn-cs"/>
              <a:sym typeface="+mn-lt"/>
            </a:endParaRPr>
          </a:p>
        </p:txBody>
      </p:sp>
      <p:sp>
        <p:nvSpPr>
          <p:cNvPr id="31" name="Text Placeholder 2">
            <a:extLst>
              <a:ext uri="{FF2B5EF4-FFF2-40B4-BE49-F238E27FC236}">
                <a16:creationId xmlns:a16="http://schemas.microsoft.com/office/drawing/2014/main" id="{EB513FA7-D11D-48C6-B96B-294DD626C610}"/>
              </a:ext>
            </a:extLst>
          </p:cNvPr>
          <p:cNvSpPr>
            <a:spLocks noGrp="1"/>
          </p:cNvSpPr>
          <p:nvPr>
            <p:custDataLst>
              <p:tags r:id="rId14"/>
            </p:custDataLst>
          </p:nvPr>
        </p:nvSpPr>
        <p:spPr bwMode="gray">
          <a:xfrm>
            <a:off x="3074988" y="203835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DA2124D-97D2-4E7B-AA9A-F66D7AD328AC}" type="datetime'''''''1''''''''''2'''''''',''1''''''%'''''''''''">
              <a:rPr lang="es-AR" altLang="en-US" sz="1000" b="1" smtClean="0">
                <a:ea typeface="+mn-ea"/>
                <a:cs typeface="+mn-cs"/>
              </a:rPr>
              <a:pPr/>
              <a:t>12,1%</a:t>
            </a:fld>
            <a:endParaRPr lang="es-AR" altLang="es-AR" sz="1000" b="1" dirty="0">
              <a:ea typeface="+mn-ea"/>
              <a:cs typeface="+mn-cs"/>
              <a:sym typeface="+mn-lt"/>
            </a:endParaRPr>
          </a:p>
        </p:txBody>
      </p:sp>
      <p:sp>
        <p:nvSpPr>
          <p:cNvPr id="32" name="Marcador de texto 2">
            <a:extLst>
              <a:ext uri="{FF2B5EF4-FFF2-40B4-BE49-F238E27FC236}">
                <a16:creationId xmlns:a16="http://schemas.microsoft.com/office/drawing/2014/main" id="{C0E5A47A-5145-4DBF-A34B-BB3F29002783}"/>
              </a:ext>
            </a:extLst>
          </p:cNvPr>
          <p:cNvSpPr>
            <a:spLocks noGrp="1"/>
          </p:cNvSpPr>
          <p:nvPr>
            <p:custDataLst>
              <p:tags r:id="rId15"/>
            </p:custDataLst>
          </p:nvPr>
        </p:nvSpPr>
        <p:spPr bwMode="auto">
          <a:xfrm>
            <a:off x="3489325" y="1976438"/>
            <a:ext cx="3048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03B59983-5572-4E67-8417-9753D28FD51D}" type="datetime'M''''''AL''''''''''''''''''''''''''''T'''''''''''''''">
              <a:rPr lang="es-AR" altLang="en-US" sz="1000" b="1" smtClean="0">
                <a:effectLst/>
                <a:latin typeface="+mn-lt"/>
                <a:cs typeface="+mn-cs"/>
              </a:rPr>
              <a:pPr>
                <a:lnSpc>
                  <a:spcPct val="90000"/>
                </a:lnSpc>
                <a:buFont typeface="Arial" pitchFamily="34" charset="0"/>
                <a:buNone/>
              </a:pPr>
              <a:t>MALT</a:t>
            </a:fld>
            <a:endParaRPr lang="es-AR" sz="1000" b="1">
              <a:latin typeface="+mn-lt"/>
              <a:cs typeface="+mn-cs"/>
              <a:sym typeface="+mn-lt"/>
            </a:endParaRPr>
          </a:p>
        </p:txBody>
      </p:sp>
      <p:sp>
        <p:nvSpPr>
          <p:cNvPr id="39" name="Text Placeholder 2">
            <a:extLst>
              <a:ext uri="{FF2B5EF4-FFF2-40B4-BE49-F238E27FC236}">
                <a16:creationId xmlns:a16="http://schemas.microsoft.com/office/drawing/2014/main" id="{67E1334D-FB9B-4579-8F9B-F3EC0B6FC7E7}"/>
              </a:ext>
            </a:extLst>
          </p:cNvPr>
          <p:cNvSpPr>
            <a:spLocks noGrp="1"/>
          </p:cNvSpPr>
          <p:nvPr>
            <p:custDataLst>
              <p:tags r:id="rId16"/>
            </p:custDataLst>
          </p:nvPr>
        </p:nvSpPr>
        <p:spPr bwMode="gray">
          <a:xfrm>
            <a:off x="3151188" y="2451100"/>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7410BD1-4234-4675-8B48-242A07354119}" type="datetime'''0'''''''''''''''''',''''2''''''''''''''''''''%'''">
              <a:rPr lang="es-AR" altLang="en-US" sz="1000" b="1" smtClean="0">
                <a:solidFill>
                  <a:schemeClr val="bg1"/>
                </a:solidFill>
                <a:effectLst/>
                <a:ea typeface="+mn-ea"/>
                <a:cs typeface="+mn-cs"/>
              </a:rPr>
              <a:pPr/>
              <a:t>0,2%</a:t>
            </a:fld>
            <a:endParaRPr lang="es-AR" altLang="es-AR" sz="1000" b="1" dirty="0">
              <a:solidFill>
                <a:schemeClr val="bg1"/>
              </a:solidFill>
              <a:ea typeface="+mn-ea"/>
              <a:cs typeface="+mn-cs"/>
              <a:sym typeface="+mn-lt"/>
            </a:endParaRPr>
          </a:p>
        </p:txBody>
      </p:sp>
      <p:sp>
        <p:nvSpPr>
          <p:cNvPr id="40" name="Marcador de texto 2">
            <a:extLst>
              <a:ext uri="{FF2B5EF4-FFF2-40B4-BE49-F238E27FC236}">
                <a16:creationId xmlns:a16="http://schemas.microsoft.com/office/drawing/2014/main" id="{0F4AA940-5DC7-4F8B-80AA-699B42B34B21}"/>
              </a:ext>
            </a:extLst>
          </p:cNvPr>
          <p:cNvSpPr>
            <a:spLocks noGrp="1"/>
          </p:cNvSpPr>
          <p:nvPr>
            <p:custDataLst>
              <p:tags r:id="rId17"/>
            </p:custDataLst>
          </p:nvPr>
        </p:nvSpPr>
        <p:spPr bwMode="auto">
          <a:xfrm>
            <a:off x="3863975" y="2481263"/>
            <a:ext cx="23336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E5857445-3E96-406F-BA45-D9FABF77EFF2}" type="datetime'''''RI''''''''''''''''''''''C''E'''''''''''''''''''''''">
              <a:rPr lang="es-AR" altLang="en-US" sz="1000" b="1" smtClean="0">
                <a:effectLst/>
                <a:latin typeface="+mn-lt"/>
                <a:cs typeface="+mn-cs"/>
              </a:rPr>
              <a:pPr/>
              <a:t>RICE</a:t>
            </a:fld>
            <a:endParaRPr lang="es-AR" sz="1000" b="1">
              <a:latin typeface="+mn-lt"/>
              <a:cs typeface="+mn-cs"/>
              <a:sym typeface="+mn-lt"/>
            </a:endParaRPr>
          </a:p>
        </p:txBody>
      </p:sp>
      <p:sp>
        <p:nvSpPr>
          <p:cNvPr id="29" name="Text Placeholder 2">
            <a:extLst>
              <a:ext uri="{FF2B5EF4-FFF2-40B4-BE49-F238E27FC236}">
                <a16:creationId xmlns:a16="http://schemas.microsoft.com/office/drawing/2014/main" id="{184447D0-6448-46B5-9343-8863F05290A3}"/>
              </a:ext>
            </a:extLst>
          </p:cNvPr>
          <p:cNvSpPr>
            <a:spLocks noGrp="1"/>
          </p:cNvSpPr>
          <p:nvPr>
            <p:custDataLst>
              <p:tags r:id="rId18"/>
            </p:custDataLst>
          </p:nvPr>
        </p:nvSpPr>
        <p:spPr bwMode="gray">
          <a:xfrm>
            <a:off x="2878138" y="2409825"/>
            <a:ext cx="290513" cy="136525"/>
          </a:xfrm>
          <a:prstGeom prst="rect">
            <a:avLst/>
          </a:prstGeom>
          <a:solidFill>
            <a:schemeClr val="accent5"/>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34140F4-5F94-4AEB-89A8-7AD6570BF2BA}" type="datetime'0'',''''''''''''''0''''''''%'''''''''''''''''''''''''''''''''">
              <a:rPr lang="es-AR" altLang="en-US" sz="1000" b="1" smtClean="0">
                <a:solidFill>
                  <a:schemeClr val="bg1"/>
                </a:solidFill>
                <a:ea typeface="+mn-ea"/>
                <a:cs typeface="+mn-cs"/>
              </a:rPr>
              <a:pPr/>
              <a:t>0,0%</a:t>
            </a:fld>
            <a:endParaRPr lang="es-AR" altLang="es-AR" sz="1000" b="1" dirty="0">
              <a:solidFill>
                <a:schemeClr val="bg1"/>
              </a:solidFill>
              <a:ea typeface="+mn-ea"/>
              <a:cs typeface="+mn-cs"/>
              <a:sym typeface="+mn-lt"/>
            </a:endParaRPr>
          </a:p>
        </p:txBody>
      </p:sp>
      <p:sp>
        <p:nvSpPr>
          <p:cNvPr id="33" name="Marcador de texto 2">
            <a:extLst>
              <a:ext uri="{FF2B5EF4-FFF2-40B4-BE49-F238E27FC236}">
                <a16:creationId xmlns:a16="http://schemas.microsoft.com/office/drawing/2014/main" id="{6CF6E062-124B-43A8-9E52-1F663BA8C989}"/>
              </a:ext>
            </a:extLst>
          </p:cNvPr>
          <p:cNvSpPr>
            <a:spLocks noGrp="1"/>
          </p:cNvSpPr>
          <p:nvPr>
            <p:custDataLst>
              <p:tags r:id="rId19"/>
            </p:custDataLst>
          </p:nvPr>
        </p:nvSpPr>
        <p:spPr bwMode="auto">
          <a:xfrm>
            <a:off x="3863975" y="2617788"/>
            <a:ext cx="449263"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4A1E71D9-733B-4D35-B1EA-AF8F9BB7D083}" type="datetime'''''''''''''''''''''SE''M''''''O''''L''''''''A'">
              <a:rPr lang="es-AR" altLang="en-US" sz="1000" b="1" smtClean="0">
                <a:effectLst/>
                <a:latin typeface="+mn-lt"/>
                <a:cs typeface="+mn-cs"/>
              </a:rPr>
              <a:pPr/>
              <a:t>SEMOLA</a:t>
            </a:fld>
            <a:endParaRPr lang="es-AR" sz="1000" b="1">
              <a:latin typeface="+mn-lt"/>
              <a:cs typeface="+mn-cs"/>
              <a:sym typeface="+mn-lt"/>
            </a:endParaRPr>
          </a:p>
        </p:txBody>
      </p:sp>
      <p:sp>
        <p:nvSpPr>
          <p:cNvPr id="34" name="Text Placeholder 2">
            <a:extLst>
              <a:ext uri="{FF2B5EF4-FFF2-40B4-BE49-F238E27FC236}">
                <a16:creationId xmlns:a16="http://schemas.microsoft.com/office/drawing/2014/main" id="{B7B5DF20-C752-4652-8982-675394140656}"/>
              </a:ext>
            </a:extLst>
          </p:cNvPr>
          <p:cNvSpPr>
            <a:spLocks noGrp="1"/>
          </p:cNvSpPr>
          <p:nvPr>
            <p:custDataLst>
              <p:tags r:id="rId20"/>
            </p:custDataLst>
          </p:nvPr>
        </p:nvSpPr>
        <p:spPr bwMode="gray">
          <a:xfrm>
            <a:off x="2605088" y="2362200"/>
            <a:ext cx="290513" cy="136525"/>
          </a:xfrm>
          <a:prstGeom prst="rect">
            <a:avLst/>
          </a:prstGeom>
          <a:solidFill>
            <a:schemeClr val="accent6"/>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44FA262-507D-4AA6-89D8-981DC81B71B7}" type="datetime'0,''''''''0''''%'''''''''''''''''''">
              <a:rPr lang="es-AR" altLang="en-US" sz="1000" b="1" smtClean="0">
                <a:ea typeface="+mn-ea"/>
                <a:cs typeface="+mn-cs"/>
              </a:rPr>
              <a:pPr/>
              <a:t>0,0%</a:t>
            </a:fld>
            <a:endParaRPr lang="es-AR" altLang="es-AR" sz="1000" b="1" dirty="0">
              <a:ea typeface="+mn-ea"/>
              <a:cs typeface="+mn-cs"/>
              <a:sym typeface="+mn-lt"/>
            </a:endParaRPr>
          </a:p>
        </p:txBody>
      </p:sp>
      <p:sp>
        <p:nvSpPr>
          <p:cNvPr id="41" name="Marcador de texto 2">
            <a:extLst>
              <a:ext uri="{FF2B5EF4-FFF2-40B4-BE49-F238E27FC236}">
                <a16:creationId xmlns:a16="http://schemas.microsoft.com/office/drawing/2014/main" id="{8E66688A-4E32-4A09-90CC-30DFE0308E4B}"/>
              </a:ext>
            </a:extLst>
          </p:cNvPr>
          <p:cNvSpPr>
            <a:spLocks noGrp="1"/>
          </p:cNvSpPr>
          <p:nvPr>
            <p:custDataLst>
              <p:tags r:id="rId21"/>
            </p:custDataLst>
          </p:nvPr>
        </p:nvSpPr>
        <p:spPr bwMode="auto">
          <a:xfrm>
            <a:off x="3476625" y="2754313"/>
            <a:ext cx="67468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DE3D5EC4-607E-4C83-9C62-B7213268848A}" type="datetime'''''S''''''''UN''''''''''''''FL''O''''''''''''''''WER'">
              <a:rPr lang="es-AR" altLang="en-US" sz="1000" b="1" smtClean="0">
                <a:effectLst/>
                <a:latin typeface="+mn-lt"/>
                <a:cs typeface="+mn-cs"/>
              </a:rPr>
              <a:pPr>
                <a:lnSpc>
                  <a:spcPct val="90000"/>
                </a:lnSpc>
                <a:buFont typeface="Arial" pitchFamily="34" charset="0"/>
                <a:buNone/>
              </a:pPr>
              <a:t>SUNFLOWER</a:t>
            </a:fld>
            <a:endParaRPr lang="es-AR" sz="1000" b="1">
              <a:latin typeface="+mn-lt"/>
              <a:cs typeface="+mn-cs"/>
              <a:sym typeface="+mn-lt"/>
            </a:endParaRPr>
          </a:p>
        </p:txBody>
      </p:sp>
      <p:sp>
        <p:nvSpPr>
          <p:cNvPr id="42" name="Text Placeholder 2">
            <a:extLst>
              <a:ext uri="{FF2B5EF4-FFF2-40B4-BE49-F238E27FC236}">
                <a16:creationId xmlns:a16="http://schemas.microsoft.com/office/drawing/2014/main" id="{2FC2164B-A4A3-44CB-B3F5-43AF1521EB53}"/>
              </a:ext>
            </a:extLst>
          </p:cNvPr>
          <p:cNvSpPr>
            <a:spLocks noGrp="1"/>
          </p:cNvSpPr>
          <p:nvPr>
            <p:custDataLst>
              <p:tags r:id="rId22"/>
            </p:custDataLst>
          </p:nvPr>
        </p:nvSpPr>
        <p:spPr bwMode="gray">
          <a:xfrm>
            <a:off x="1211263" y="295592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FB891A5-32E0-4E28-A545-3703D5F0A505}" type="datetime'''''''''7''''''''''''2'''''',''''''2''''''''%'''''''''''">
              <a:rPr lang="es-AR" altLang="en-US" sz="1000" b="1" smtClean="0">
                <a:solidFill>
                  <a:schemeClr val="bg1"/>
                </a:solidFill>
                <a:ea typeface="+mn-ea"/>
                <a:cs typeface="+mn-cs"/>
              </a:rPr>
              <a:pPr/>
              <a:t>72,2%</a:t>
            </a:fld>
            <a:endParaRPr lang="es-AR" altLang="es-AR" sz="1000" b="1" dirty="0">
              <a:solidFill>
                <a:schemeClr val="bg1"/>
              </a:solidFill>
              <a:ea typeface="+mn-ea"/>
              <a:cs typeface="+mn-cs"/>
              <a:sym typeface="+mn-lt"/>
            </a:endParaRPr>
          </a:p>
        </p:txBody>
      </p:sp>
      <p:sp>
        <p:nvSpPr>
          <p:cNvPr id="45" name="Marcador de texto 2">
            <a:extLst>
              <a:ext uri="{FF2B5EF4-FFF2-40B4-BE49-F238E27FC236}">
                <a16:creationId xmlns:a16="http://schemas.microsoft.com/office/drawing/2014/main" id="{879EB139-0083-4917-8246-77E7E37ADA59}"/>
              </a:ext>
            </a:extLst>
          </p:cNvPr>
          <p:cNvSpPr>
            <a:spLocks noGrp="1"/>
          </p:cNvSpPr>
          <p:nvPr>
            <p:custDataLst>
              <p:tags r:id="rId23"/>
            </p:custDataLst>
          </p:nvPr>
        </p:nvSpPr>
        <p:spPr bwMode="auto">
          <a:xfrm>
            <a:off x="812800" y="3149600"/>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809C591-65BA-4321-BFEB-3780E116BC4F}" type="datetime'''''''WH''E''''''''''''''''''''''''''A''''''T'">
              <a:rPr lang="es-AR" altLang="en-US" sz="1000" b="1" smtClean="0">
                <a:effectLst/>
                <a:latin typeface="+mn-lt"/>
                <a:cs typeface="+mn-cs"/>
              </a:rPr>
              <a:pPr/>
              <a:t>WHEAT</a:t>
            </a:fld>
            <a:endParaRPr lang="es-AR" sz="1000" b="1">
              <a:latin typeface="+mn-lt"/>
              <a:cs typeface="+mn-cs"/>
              <a:sym typeface="+mn-lt"/>
            </a:endParaRPr>
          </a:p>
        </p:txBody>
      </p:sp>
      <p:graphicFrame>
        <p:nvGraphicFramePr>
          <p:cNvPr id="46" name="Chart 3">
            <a:extLst>
              <a:ext uri="{FF2B5EF4-FFF2-40B4-BE49-F238E27FC236}">
                <a16:creationId xmlns:a16="http://schemas.microsoft.com/office/drawing/2014/main" id="{B154FA74-56ED-4E99-85F0-3D987C555BD3}"/>
              </a:ext>
            </a:extLst>
          </p:cNvPr>
          <p:cNvGraphicFramePr/>
          <p:nvPr>
            <p:custDataLst>
              <p:tags r:id="rId24"/>
            </p:custDataLst>
            <p:extLst>
              <p:ext uri="{D42A27DB-BD31-4B8C-83A1-F6EECF244321}">
                <p14:modId xmlns:p14="http://schemas.microsoft.com/office/powerpoint/2010/main" val="2245915724"/>
              </p:ext>
            </p:extLst>
          </p:nvPr>
        </p:nvGraphicFramePr>
        <p:xfrm>
          <a:off x="6043613" y="3227388"/>
          <a:ext cx="2187575" cy="2187575"/>
        </p:xfrm>
        <a:graphic>
          <a:graphicData uri="http://schemas.openxmlformats.org/drawingml/2006/chart">
            <c:chart xmlns:c="http://schemas.openxmlformats.org/drawingml/2006/chart" xmlns:r="http://schemas.openxmlformats.org/officeDocument/2006/relationships" r:id="rId36"/>
          </a:graphicData>
        </a:graphic>
      </p:graphicFrame>
      <p:sp>
        <p:nvSpPr>
          <p:cNvPr id="23" name="Text Placeholder 2">
            <a:extLst>
              <a:ext uri="{FF2B5EF4-FFF2-40B4-BE49-F238E27FC236}">
                <a16:creationId xmlns:a16="http://schemas.microsoft.com/office/drawing/2014/main" id="{3821AE2F-2EFE-4DA7-ABD5-A4945EB91401}"/>
              </a:ext>
            </a:extLst>
          </p:cNvPr>
          <p:cNvSpPr>
            <a:spLocks noGrp="1"/>
          </p:cNvSpPr>
          <p:nvPr>
            <p:custDataLst>
              <p:tags r:id="rId25"/>
            </p:custDataLst>
          </p:nvPr>
        </p:nvSpPr>
        <p:spPr bwMode="gray">
          <a:xfrm>
            <a:off x="7794625" y="4248150"/>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7B18D5B-09BC-4A36-83EB-343F9D4538FA}" type="datetime'''''''''''''4''''''9'''',''''''''8%'''''''''''''''''">
              <a:rPr lang="es-AR" altLang="en-US" sz="1000" b="1" smtClean="0">
                <a:solidFill>
                  <a:schemeClr val="bg1"/>
                </a:solidFill>
                <a:ea typeface="+mn-ea"/>
                <a:cs typeface="+mn-cs"/>
              </a:rPr>
              <a:pPr/>
              <a:t>49,8%</a:t>
            </a:fld>
            <a:endParaRPr lang="es-AR" altLang="es-AR" sz="1000" b="1" dirty="0">
              <a:solidFill>
                <a:schemeClr val="bg1"/>
              </a:solidFill>
              <a:ea typeface="+mn-ea"/>
              <a:cs typeface="+mn-cs"/>
              <a:sym typeface="+mn-lt"/>
            </a:endParaRPr>
          </a:p>
        </p:txBody>
      </p:sp>
      <p:sp>
        <p:nvSpPr>
          <p:cNvPr id="24" name="Marcador de texto 2">
            <a:extLst>
              <a:ext uri="{FF2B5EF4-FFF2-40B4-BE49-F238E27FC236}">
                <a16:creationId xmlns:a16="http://schemas.microsoft.com/office/drawing/2014/main" id="{320962AC-E05F-4312-B1F9-FC58069729DE}"/>
              </a:ext>
            </a:extLst>
          </p:cNvPr>
          <p:cNvSpPr>
            <a:spLocks noGrp="1"/>
          </p:cNvSpPr>
          <p:nvPr>
            <p:custDataLst>
              <p:tags r:id="rId26"/>
            </p:custDataLst>
          </p:nvPr>
        </p:nvSpPr>
        <p:spPr bwMode="auto">
          <a:xfrm>
            <a:off x="8196263" y="4244975"/>
            <a:ext cx="401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31F6C19F-8256-4EB1-B119-35EB069BB979}" type="datetime'''''''''''''B''''''AR''LE''''''''''''Y'''''''''">
              <a:rPr lang="es-AR" altLang="en-US" sz="1000" b="1" smtClean="0">
                <a:effectLst/>
                <a:latin typeface="+mn-lt"/>
                <a:cs typeface="+mn-cs"/>
              </a:rPr>
              <a:pPr>
                <a:lnSpc>
                  <a:spcPct val="90000"/>
                </a:lnSpc>
                <a:buFont typeface="Arial" pitchFamily="34" charset="0"/>
                <a:buNone/>
              </a:pPr>
              <a:t>BARLEY</a:t>
            </a:fld>
            <a:endParaRPr lang="es-AR" sz="1000" b="1">
              <a:latin typeface="+mn-lt"/>
              <a:cs typeface="+mn-cs"/>
              <a:sym typeface="+mn-lt"/>
            </a:endParaRPr>
          </a:p>
        </p:txBody>
      </p:sp>
      <p:sp>
        <p:nvSpPr>
          <p:cNvPr id="25" name="Text Placeholder 2">
            <a:extLst>
              <a:ext uri="{FF2B5EF4-FFF2-40B4-BE49-F238E27FC236}">
                <a16:creationId xmlns:a16="http://schemas.microsoft.com/office/drawing/2014/main" id="{8B3BACEF-80AA-4BE7-AB35-13807BF69544}"/>
              </a:ext>
            </a:extLst>
          </p:cNvPr>
          <p:cNvSpPr>
            <a:spLocks noGrp="1"/>
          </p:cNvSpPr>
          <p:nvPr>
            <p:custDataLst>
              <p:tags r:id="rId27"/>
            </p:custDataLst>
          </p:nvPr>
        </p:nvSpPr>
        <p:spPr bwMode="gray">
          <a:xfrm>
            <a:off x="6783388" y="51244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C9C304D-1F14-412B-83A4-74B58663689C}" type="datetime'7'''''',''''''''''9''%'''''">
              <a:rPr lang="es-AR" altLang="en-US" sz="1000" b="1" smtClean="0">
                <a:solidFill>
                  <a:schemeClr val="bg1"/>
                </a:solidFill>
                <a:ea typeface="+mn-ea"/>
                <a:cs typeface="+mn-cs"/>
              </a:rPr>
              <a:pPr/>
              <a:t>7,9%</a:t>
            </a:fld>
            <a:endParaRPr lang="es-AR" altLang="es-AR" sz="1000" b="1" dirty="0">
              <a:solidFill>
                <a:schemeClr val="bg1"/>
              </a:solidFill>
              <a:ea typeface="+mn-ea"/>
              <a:cs typeface="+mn-cs"/>
              <a:sym typeface="+mn-lt"/>
            </a:endParaRPr>
          </a:p>
        </p:txBody>
      </p:sp>
      <p:sp>
        <p:nvSpPr>
          <p:cNvPr id="26" name="Marcador de texto 2">
            <a:extLst>
              <a:ext uri="{FF2B5EF4-FFF2-40B4-BE49-F238E27FC236}">
                <a16:creationId xmlns:a16="http://schemas.microsoft.com/office/drawing/2014/main" id="{9C2359AE-C345-47A6-97DE-4422AD33F31F}"/>
              </a:ext>
            </a:extLst>
          </p:cNvPr>
          <p:cNvSpPr>
            <a:spLocks noGrp="1"/>
          </p:cNvSpPr>
          <p:nvPr>
            <p:custDataLst>
              <p:tags r:id="rId28"/>
            </p:custDataLst>
          </p:nvPr>
        </p:nvSpPr>
        <p:spPr bwMode="auto">
          <a:xfrm>
            <a:off x="6000750" y="5340350"/>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40D3629-C35A-4776-8820-46A95D75AF70}" type="datetime'''''SOYA'' B''E''''''AN'''''''''''''' M''''''''''''EAL'''''">
              <a:rPr lang="es-AR" altLang="en-US" sz="1000" b="1" smtClean="0">
                <a:effectLst/>
                <a:latin typeface="+mn-lt"/>
                <a:cs typeface="+mn-cs"/>
              </a:rPr>
              <a:pPr algn="r">
                <a:lnSpc>
                  <a:spcPct val="90000"/>
                </a:lnSpc>
                <a:buFont typeface="Arial" pitchFamily="34" charset="0"/>
                <a:buNone/>
              </a:pPr>
              <a:t>SOYA BEAN MEAL</a:t>
            </a:fld>
            <a:endParaRPr lang="es-AR" sz="1000" b="1">
              <a:latin typeface="+mn-lt"/>
              <a:cs typeface="+mn-cs"/>
              <a:sym typeface="+mn-lt"/>
            </a:endParaRPr>
          </a:p>
        </p:txBody>
      </p:sp>
      <p:sp>
        <p:nvSpPr>
          <p:cNvPr id="43" name="Text Placeholder 2">
            <a:extLst>
              <a:ext uri="{FF2B5EF4-FFF2-40B4-BE49-F238E27FC236}">
                <a16:creationId xmlns:a16="http://schemas.microsoft.com/office/drawing/2014/main" id="{95B517F5-75BC-4FB0-93FB-9F685E719B64}"/>
              </a:ext>
            </a:extLst>
          </p:cNvPr>
          <p:cNvSpPr>
            <a:spLocks noGrp="1"/>
          </p:cNvSpPr>
          <p:nvPr>
            <p:custDataLst>
              <p:tags r:id="rId29"/>
            </p:custDataLst>
          </p:nvPr>
        </p:nvSpPr>
        <p:spPr bwMode="gray">
          <a:xfrm>
            <a:off x="6157913" y="4054475"/>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F2EFE08-A44E-4C44-B860-14143DFC5E88}" type="datetime'''''''4''''''''''''''''''''''2'',3''%'''''''">
              <a:rPr lang="es-AR" altLang="en-US" sz="1000" b="1" smtClean="0">
                <a:ea typeface="+mn-ea"/>
                <a:cs typeface="+mn-cs"/>
              </a:rPr>
              <a:pPr/>
              <a:t>42,3%</a:t>
            </a:fld>
            <a:endParaRPr lang="es-AR" altLang="es-AR" sz="1000" b="1" dirty="0">
              <a:ea typeface="+mn-ea"/>
              <a:cs typeface="+mn-cs"/>
              <a:sym typeface="+mn-lt"/>
            </a:endParaRPr>
          </a:p>
        </p:txBody>
      </p:sp>
      <p:sp>
        <p:nvSpPr>
          <p:cNvPr id="44" name="Marcador de texto 2">
            <a:extLst>
              <a:ext uri="{FF2B5EF4-FFF2-40B4-BE49-F238E27FC236}">
                <a16:creationId xmlns:a16="http://schemas.microsoft.com/office/drawing/2014/main" id="{A686BC29-49A1-4BF5-BFE2-60279D65A6D2}"/>
              </a:ext>
            </a:extLst>
          </p:cNvPr>
          <p:cNvSpPr>
            <a:spLocks noGrp="1"/>
          </p:cNvSpPr>
          <p:nvPr>
            <p:custDataLst>
              <p:tags r:id="rId30"/>
            </p:custDataLst>
          </p:nvPr>
        </p:nvSpPr>
        <p:spPr bwMode="auto">
          <a:xfrm>
            <a:off x="5427663" y="3984625"/>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0A1BA4C-ACCA-4EF6-B02B-B424C0FDCD0F}" type="datetime'''''S''''''OY''''''''''''''''''A'''' ''''BE''A''NS'''''''''''">
              <a:rPr lang="es-AR" altLang="en-US" sz="1000" b="1" smtClean="0">
                <a:effectLst/>
                <a:latin typeface="+mn-lt"/>
                <a:cs typeface="+mn-cs"/>
              </a:rPr>
              <a:pPr/>
              <a:t>SOYA BEANS</a:t>
            </a:fld>
            <a:endParaRPr lang="es-AR" sz="1000" b="1">
              <a:latin typeface="+mn-lt"/>
              <a:cs typeface="+mn-cs"/>
              <a:sym typeface="+mn-lt"/>
            </a:endParaRPr>
          </a:p>
        </p:txBody>
      </p:sp>
      <p:pic>
        <p:nvPicPr>
          <p:cNvPr id="4" name="Imagen 3">
            <a:extLst>
              <a:ext uri="{FF2B5EF4-FFF2-40B4-BE49-F238E27FC236}">
                <a16:creationId xmlns:a16="http://schemas.microsoft.com/office/drawing/2014/main" id="{D2FEEFA2-166A-4396-9549-6425714763AC}"/>
              </a:ext>
            </a:extLst>
          </p:cNvPr>
          <p:cNvPicPr>
            <a:picLocks noChangeAspect="1"/>
          </p:cNvPicPr>
          <p:nvPr/>
        </p:nvPicPr>
        <p:blipFill>
          <a:blip r:embed="rId37"/>
          <a:stretch>
            <a:fillRect/>
          </a:stretch>
        </p:blipFill>
        <p:spPr>
          <a:xfrm>
            <a:off x="5502276" y="2457524"/>
            <a:ext cx="4359018" cy="662997"/>
          </a:xfrm>
          <a:prstGeom prst="rect">
            <a:avLst/>
          </a:prstGeom>
        </p:spPr>
      </p:pic>
      <p:pic>
        <p:nvPicPr>
          <p:cNvPr id="5" name="Imagen 4">
            <a:extLst>
              <a:ext uri="{FF2B5EF4-FFF2-40B4-BE49-F238E27FC236}">
                <a16:creationId xmlns:a16="http://schemas.microsoft.com/office/drawing/2014/main" id="{1063647B-E818-4CD3-A2A0-15B6B57989C5}"/>
              </a:ext>
            </a:extLst>
          </p:cNvPr>
          <p:cNvPicPr>
            <a:picLocks noChangeAspect="1"/>
          </p:cNvPicPr>
          <p:nvPr/>
        </p:nvPicPr>
        <p:blipFill>
          <a:blip r:embed="rId38"/>
          <a:stretch>
            <a:fillRect/>
          </a:stretch>
        </p:blipFill>
        <p:spPr>
          <a:xfrm>
            <a:off x="656591" y="195148"/>
            <a:ext cx="7315834" cy="50296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AE64231E-8565-D3EB-3CA3-E865F6D067FB}"/>
              </a:ext>
            </a:extLst>
          </p:cNvPr>
          <p:cNvPicPr>
            <a:picLocks noChangeAspect="1"/>
          </p:cNvPicPr>
          <p:nvPr/>
        </p:nvPicPr>
        <p:blipFill>
          <a:blip r:embed="rId2"/>
          <a:stretch>
            <a:fillRect/>
          </a:stretch>
        </p:blipFill>
        <p:spPr>
          <a:xfrm>
            <a:off x="47475" y="0"/>
            <a:ext cx="1209705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074"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188" name="Diapositiva de think-cell" r:id="rId5" imgW="421" imgH="423" progId="TCLayout.ActiveDocument.1">
                  <p:embed/>
                </p:oleObj>
              </mc:Choice>
              <mc:Fallback>
                <p:oleObj name="Diapositiva de think-cell" r:id="rId5" imgW="421" imgH="423" progId="TCLayout.ActiveDocument.1">
                  <p:embed/>
                  <p:pic>
                    <p:nvPicPr>
                      <p:cNvPr id="0" name="Object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3077" name="Picture 16"/>
          <p:cNvPicPr>
            <a:picLocks noChangeAspect="1"/>
          </p:cNvPicPr>
          <p:nvPr/>
        </p:nvPicPr>
        <p:blipFill>
          <a:blip r:embed="rId7" cstate="print"/>
          <a:srcRect/>
          <a:stretch>
            <a:fillRect/>
          </a:stretch>
        </p:blipFill>
        <p:spPr bwMode="auto">
          <a:xfrm>
            <a:off x="0" y="5706196"/>
            <a:ext cx="12192000" cy="1217118"/>
          </a:xfrm>
          <a:prstGeom prst="rect">
            <a:avLst/>
          </a:prstGeom>
          <a:noFill/>
          <a:ln w="9525">
            <a:noFill/>
            <a:miter lim="800000"/>
            <a:headEnd/>
            <a:tailEnd/>
          </a:ln>
        </p:spPr>
      </p:pic>
      <p:sp>
        <p:nvSpPr>
          <p:cNvPr id="3078"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Economy</a:t>
            </a:r>
            <a:r>
              <a:rPr lang="es-AR" sz="1400" dirty="0">
                <a:solidFill>
                  <a:srgbClr val="F2F2F2"/>
                </a:solidFill>
                <a:latin typeface="Gotham Medium"/>
                <a:ea typeface="Gotham Medium"/>
                <a:cs typeface="Gotham Medium"/>
              </a:rPr>
              <a:t>: Argentina </a:t>
            </a:r>
          </a:p>
        </p:txBody>
      </p:sp>
      <p:sp>
        <p:nvSpPr>
          <p:cNvPr id="10" name="CuadroTexto 9">
            <a:extLst>
              <a:ext uri="{FF2B5EF4-FFF2-40B4-BE49-F238E27FC236}">
                <a16:creationId xmlns:a16="http://schemas.microsoft.com/office/drawing/2014/main" id="{B0CC9AB4-7C8E-4DEA-8DA2-3F37E9512EFE}"/>
              </a:ext>
            </a:extLst>
          </p:cNvPr>
          <p:cNvSpPr txBox="1"/>
          <p:nvPr/>
        </p:nvSpPr>
        <p:spPr>
          <a:xfrm>
            <a:off x="125506" y="202305"/>
            <a:ext cx="11860306" cy="3483646"/>
          </a:xfrm>
          <a:prstGeom prst="rect">
            <a:avLst/>
          </a:prstGeom>
          <a:noFill/>
        </p:spPr>
        <p:txBody>
          <a:bodyPr wrap="square">
            <a:spAutoFit/>
          </a:bodyPr>
          <a:lstStyle/>
          <a:p>
            <a:pPr algn="just">
              <a:lnSpc>
                <a:spcPct val="107000"/>
              </a:lnSpc>
              <a:spcAft>
                <a:spcPts val="800"/>
              </a:spcAft>
            </a:pPr>
            <a:r>
              <a:rPr lang="en-US" sz="1100" dirty="0">
                <a:effectLst/>
                <a:latin typeface="Calibri" panose="020F0502020204030204" pitchFamily="34" charset="0"/>
                <a:ea typeface="Times New Roman" panose="02020603050405020304" pitchFamily="18" charset="0"/>
                <a:cs typeface="Calibri" panose="020F0502020204030204" pitchFamily="34" charset="0"/>
              </a:rPr>
              <a:t>In January 2025, Argentina's corn exports reached a record high, with 2.6 million tons shipped abroad, surpassing the previous historical record of 1.9 million tons set in the last campaign. This represents a 37.1% increase compared to the previous record and a 58.7% increase over the average of the last five campaigns.</a:t>
            </a:r>
            <a:r>
              <a:rPr lang="en-US" sz="1100" dirty="0">
                <a:ea typeface="Calibri" panose="020F0502020204030204" pitchFamily="34" charset="0"/>
                <a:cs typeface="Times New Roman" panose="02020603050405020304" pitchFamily="18" charset="0"/>
              </a:rPr>
              <a:t> </a:t>
            </a:r>
            <a:r>
              <a:rPr lang="en-US" sz="1100" dirty="0">
                <a:effectLst/>
                <a:latin typeface="Calibri" panose="020F0502020204030204" pitchFamily="34" charset="0"/>
                <a:ea typeface="Times New Roman" panose="02020603050405020304" pitchFamily="18" charset="0"/>
                <a:cs typeface="Calibri" panose="020F0502020204030204" pitchFamily="34" charset="0"/>
              </a:rPr>
              <a:t>December had already set a record, with 2.4 million tons of corn exported, exceeding the December 2020/21 campaign by more than 100,000 tons. Current trends suggest that February may also reach a new record. Analysts estimate that corn exports could reach 2.7 million tons, surpassing the 2.6 million tons exported in February 2016 and exceeding the five year average for the month by 1.1 million tons.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100" dirty="0">
                <a:effectLst/>
                <a:latin typeface="Calibri" panose="020F0502020204030204" pitchFamily="34" charset="0"/>
                <a:ea typeface="Times New Roman" panose="02020603050405020304" pitchFamily="18" charset="0"/>
                <a:cs typeface="Calibri" panose="020F0502020204030204" pitchFamily="34" charset="0"/>
              </a:rPr>
              <a:t>With these latest figures, the total corn exports for the 2023/24 campaign could reach 36.5 million tons, marking the third highest volume in history. Regarding wheat, In the first three months of the campaign, wheat exports totaled 4.9 million tons, the highest volume shipped since the 2021/22 campaign. This is despite wheat shipments facing strong competition from corn exports due to higher international prices.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100" dirty="0">
                <a:effectLst/>
                <a:latin typeface="Calibri" panose="020F0502020204030204" pitchFamily="34" charset="0"/>
                <a:ea typeface="Times New Roman" panose="02020603050405020304" pitchFamily="18" charset="0"/>
                <a:cs typeface="Calibri" panose="020F0502020204030204" pitchFamily="34" charset="0"/>
              </a:rPr>
              <a:t>One of the most notable aspects of this campaign's performance is the increased diversity of wheat export destinations. The number of countries receiving Argentine wheat has grown by 40%, and the concentration of shipments has decreased significantly.</a:t>
            </a:r>
            <a:r>
              <a:rPr lang="en-US" sz="1100" dirty="0">
                <a:ea typeface="Calibri" panose="020F0502020204030204" pitchFamily="34" charset="0"/>
                <a:cs typeface="Times New Roman" panose="02020603050405020304" pitchFamily="18" charset="0"/>
              </a:rPr>
              <a:t> </a:t>
            </a:r>
            <a:r>
              <a:rPr lang="en-US" sz="1100" dirty="0">
                <a:effectLst/>
                <a:latin typeface="Calibri" panose="020F0502020204030204" pitchFamily="34" charset="0"/>
                <a:ea typeface="Times New Roman" panose="02020603050405020304" pitchFamily="18" charset="0"/>
                <a:cs typeface="Calibri" panose="020F0502020204030204" pitchFamily="34" charset="0"/>
              </a:rPr>
              <a:t>Among the 32 countries that have already received wheat shipments in the 2024/25 campaign, the top two buyers no longer account for half of total exports. In 2023 and 2022, Brazil and Indonesia alone accounted for 69% of all wheat exports. However, so far in this campaign, Brazil (the largest buyer of Argentine wheat) represents only 27% of total exports.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100" dirty="0">
                <a:effectLst/>
                <a:latin typeface="Calibri" panose="020F0502020204030204" pitchFamily="34" charset="0"/>
                <a:ea typeface="Times New Roman" panose="02020603050405020304" pitchFamily="18" charset="0"/>
                <a:cs typeface="Calibri" panose="020F0502020204030204" pitchFamily="34" charset="0"/>
              </a:rPr>
              <a:t>When comparing exports to the total domestic supply, the proportion of wheat exports relative to available supply remains nearly the same as in the previous campaign, accounting for approximately 21% of domestic wheat availability as of February.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endParaRPr lang="en-US" sz="1100" dirty="0">
              <a:effectLst/>
              <a:latin typeface="Times New Roman" panose="02020603050405020304" pitchFamily="18" charset="0"/>
              <a:ea typeface="Times New Roman" panose="02020603050405020304" pitchFamily="18" charset="0"/>
            </a:endParaRPr>
          </a:p>
          <a:p>
            <a:pPr algn="just">
              <a:lnSpc>
                <a:spcPct val="107000"/>
              </a:lnSpc>
              <a:spcAft>
                <a:spcPts val="800"/>
              </a:spcAft>
            </a:pPr>
            <a:endParaRPr lang="es-AR"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CuadroTexto 10">
            <a:extLst>
              <a:ext uri="{FF2B5EF4-FFF2-40B4-BE49-F238E27FC236}">
                <a16:creationId xmlns:a16="http://schemas.microsoft.com/office/drawing/2014/main" id="{F7B19077-FC2D-4AD1-9A08-5AE36D5B9114}"/>
              </a:ext>
            </a:extLst>
          </p:cNvPr>
          <p:cNvSpPr txBox="1"/>
          <p:nvPr/>
        </p:nvSpPr>
        <p:spPr>
          <a:xfrm>
            <a:off x="4787028" y="2962610"/>
            <a:ext cx="2877670" cy="3266279"/>
          </a:xfrm>
          <a:prstGeom prst="rect">
            <a:avLst/>
          </a:prstGeom>
          <a:noFill/>
        </p:spPr>
        <p:txBody>
          <a:bodyPr wrap="square">
            <a:spAutoFit/>
          </a:bodyPr>
          <a:lstStyle/>
          <a:p>
            <a:pPr algn="just">
              <a:lnSpc>
                <a:spcPct val="107000"/>
              </a:lnSpc>
              <a:spcAft>
                <a:spcPts val="800"/>
              </a:spcAft>
            </a:pPr>
            <a:r>
              <a:rPr lang="en-US" sz="1100" dirty="0">
                <a:effectLst/>
                <a:latin typeface="Calibri" panose="020F0502020204030204" pitchFamily="34" charset="0"/>
                <a:ea typeface="Times New Roman" panose="02020603050405020304" pitchFamily="18" charset="0"/>
                <a:cs typeface="Calibri" panose="020F0502020204030204" pitchFamily="34" charset="0"/>
              </a:rPr>
              <a:t>This trend is partly driven by extraordinary export price dynamics in recent months. International demand for corn has been so strong that FOB prices for corn have occasionally surpassed those of wheat, an uncommon occurrence.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100" dirty="0">
                <a:effectLst/>
                <a:latin typeface="Calibri" panose="020F0502020204030204" pitchFamily="34" charset="0"/>
                <a:ea typeface="Times New Roman" panose="02020603050405020304" pitchFamily="18" charset="0"/>
                <a:cs typeface="Calibri" panose="020F0502020204030204" pitchFamily="34" charset="0"/>
              </a:rPr>
              <a:t>In this context, corn exports have outpaced wheat shipments. However, as the wheat harvest moves further into the past and the corn harvest approaches, FOB wheat prices are expected to strengthen relative to corn. The projected wheat exports for the current campaign are estimated at 12.8 million tons, with future international wheat price appreciation likely driving a gradual normalization of the relative pricing between these two grains.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BC7FAECB-0AD0-4EA7-ACDE-1CEA6550BCE9}"/>
              </a:ext>
            </a:extLst>
          </p:cNvPr>
          <p:cNvPicPr>
            <a:picLocks noChangeAspect="1"/>
          </p:cNvPicPr>
          <p:nvPr/>
        </p:nvPicPr>
        <p:blipFill>
          <a:blip r:embed="rId8"/>
          <a:stretch>
            <a:fillRect/>
          </a:stretch>
        </p:blipFill>
        <p:spPr>
          <a:xfrm>
            <a:off x="215154" y="3185714"/>
            <a:ext cx="4240303" cy="2282759"/>
          </a:xfrm>
          <a:prstGeom prst="rect">
            <a:avLst/>
          </a:prstGeom>
        </p:spPr>
      </p:pic>
      <p:pic>
        <p:nvPicPr>
          <p:cNvPr id="6" name="Imagen 5">
            <a:extLst>
              <a:ext uri="{FF2B5EF4-FFF2-40B4-BE49-F238E27FC236}">
                <a16:creationId xmlns:a16="http://schemas.microsoft.com/office/drawing/2014/main" id="{040B59A2-23A9-4539-A5F5-D236E51FCED3}"/>
              </a:ext>
            </a:extLst>
          </p:cNvPr>
          <p:cNvPicPr>
            <a:picLocks noChangeAspect="1"/>
          </p:cNvPicPr>
          <p:nvPr/>
        </p:nvPicPr>
        <p:blipFill>
          <a:blip r:embed="rId9"/>
          <a:stretch>
            <a:fillRect/>
          </a:stretch>
        </p:blipFill>
        <p:spPr>
          <a:xfrm>
            <a:off x="7781367" y="3273975"/>
            <a:ext cx="4321114" cy="205347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098" name="Object 1"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221" name="Diapositiva de think-cell" r:id="rId6" imgW="421" imgH="423" progId="TCLayout.ActiveDocument.1">
                  <p:embed/>
                </p:oleObj>
              </mc:Choice>
              <mc:Fallback>
                <p:oleObj name="Diapositiva de think-cell" r:id="rId6" imgW="421" imgH="423" progId="TCLayout.ActiveDocument.1">
                  <p:embed/>
                  <p:pic>
                    <p:nvPicPr>
                      <p:cNvPr id="0" name="Object 1" hidde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fontAlgn="auto">
              <a:defRPr/>
            </a:pPr>
            <a:endParaRPr lang="es-AR" sz="1000" b="1">
              <a:sym typeface="Calibri"/>
            </a:endParaRPr>
          </a:p>
        </p:txBody>
      </p:sp>
      <p:pic>
        <p:nvPicPr>
          <p:cNvPr id="4101" name="Picture 16"/>
          <p:cNvPicPr>
            <a:picLocks noChangeAspect="1"/>
          </p:cNvPicPr>
          <p:nvPr/>
        </p:nvPicPr>
        <p:blipFill>
          <a:blip r:embed="rId8" cstate="print"/>
          <a:srcRect/>
          <a:stretch>
            <a:fillRect/>
          </a:stretch>
        </p:blipFill>
        <p:spPr bwMode="auto">
          <a:xfrm>
            <a:off x="0" y="5688235"/>
            <a:ext cx="12192000" cy="1172148"/>
          </a:xfrm>
          <a:prstGeom prst="rect">
            <a:avLst/>
          </a:prstGeom>
          <a:noFill/>
          <a:ln w="9525">
            <a:noFill/>
            <a:miter lim="800000"/>
            <a:headEnd/>
            <a:tailEnd/>
          </a:ln>
        </p:spPr>
      </p:pic>
      <p:sp>
        <p:nvSpPr>
          <p:cNvPr id="4102"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Economy</a:t>
            </a:r>
            <a:r>
              <a:rPr lang="es-AR" sz="1400" dirty="0">
                <a:solidFill>
                  <a:srgbClr val="F2F2F2"/>
                </a:solidFill>
                <a:latin typeface="Gotham Medium"/>
                <a:ea typeface="Gotham Medium"/>
                <a:cs typeface="Gotham Medium"/>
              </a:rPr>
              <a:t>: Global</a:t>
            </a:r>
          </a:p>
        </p:txBody>
      </p:sp>
      <p:sp>
        <p:nvSpPr>
          <p:cNvPr id="11" name="Rectangle 3"/>
          <p:cNvSpPr>
            <a:spLocks noChangeArrowheads="1"/>
          </p:cNvSpPr>
          <p:nvPr/>
        </p:nvSpPr>
        <p:spPr bwMode="auto">
          <a:xfrm>
            <a:off x="0" y="1058877"/>
            <a:ext cx="12192000" cy="6093976"/>
          </a:xfrm>
          <a:prstGeom prst="rect">
            <a:avLst/>
          </a:prstGeom>
          <a:noFill/>
          <a:ln w="9525">
            <a:noFill/>
            <a:miter lim="800000"/>
            <a:headEnd/>
            <a:tailEnd/>
          </a:ln>
        </p:spPr>
        <p:txBody>
          <a:bodyPr wrap="square" anchor="ctr">
            <a:spAutoFit/>
          </a:bodyPr>
          <a:lstStyle/>
          <a:p>
            <a:pPr algn="just"/>
            <a:endParaRPr lang="en-US" sz="1300" dirty="0"/>
          </a:p>
          <a:p>
            <a:pPr algn="just"/>
            <a:r>
              <a:rPr lang="es-AR" sz="1300" dirty="0"/>
              <a:t> </a:t>
            </a:r>
            <a:endParaRPr lang="en-US" sz="1300" dirty="0"/>
          </a:p>
          <a:p>
            <a:pPr algn="just"/>
            <a:endParaRPr lang="en-US" sz="1300" dirty="0"/>
          </a:p>
          <a:p>
            <a:pPr algn="just"/>
            <a:endParaRPr lang="en-US" sz="1300" dirty="0"/>
          </a:p>
          <a:p>
            <a:pPr algn="just"/>
            <a:endParaRPr lang="en-US" sz="1300" dirty="0"/>
          </a:p>
          <a:p>
            <a:pPr algn="just"/>
            <a:endParaRPr lang="en-US" sz="1300" dirty="0"/>
          </a:p>
          <a:p>
            <a:pPr algn="just"/>
            <a:endParaRPr lang="en-US" sz="1300" dirty="0"/>
          </a:p>
          <a:p>
            <a:pPr algn="just"/>
            <a:endParaRPr lang="en-US" sz="1300" dirty="0">
              <a:ea typeface="Calibri" pitchFamily="34" charset="0"/>
              <a:cs typeface="Times New Roman" pitchFamily="18" charset="0"/>
            </a:endParaRPr>
          </a:p>
          <a:p>
            <a:pPr algn="just"/>
            <a:endParaRPr lang="es-AR" sz="1300" dirty="0"/>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Calibri" pitchFamily="34" charset="0"/>
            </a:endParaRPr>
          </a:p>
          <a:p>
            <a:pPr algn="just"/>
            <a:endParaRPr lang="en-US" sz="1300" dirty="0">
              <a:cs typeface="Times New Roman" pitchFamily="18" charset="0"/>
            </a:endParaRPr>
          </a:p>
          <a:p>
            <a:pPr algn="just"/>
            <a:endParaRPr lang="en-US" sz="1300" dirty="0"/>
          </a:p>
          <a:p>
            <a:pPr algn="just"/>
            <a:endParaRPr lang="en-US" sz="1300" dirty="0"/>
          </a:p>
          <a:p>
            <a:pPr algn="just"/>
            <a:endParaRPr lang="es-AR" sz="1300" dirty="0"/>
          </a:p>
          <a:p>
            <a:pPr algn="just"/>
            <a:endParaRPr lang="en-US" sz="1300" dirty="0">
              <a:cs typeface="Calibri" pitchFamily="34" charset="0"/>
            </a:endParaRPr>
          </a:p>
          <a:p>
            <a:pPr algn="just"/>
            <a:endParaRPr lang="en-US" sz="1300" dirty="0">
              <a:cs typeface="Calibri" pitchFamily="34" charset="0"/>
            </a:endParaRPr>
          </a:p>
          <a:p>
            <a:pPr algn="just" eaLnBrk="0" hangingPunct="0"/>
            <a:endParaRPr lang="es-AR" sz="1300" dirty="0">
              <a:cs typeface="Calibri" pitchFamily="34" charset="0"/>
            </a:endParaRPr>
          </a:p>
          <a:p>
            <a:pPr algn="just" eaLnBrk="0" hangingPunct="0"/>
            <a:endParaRPr lang="es-AR" sz="1300" dirty="0">
              <a:cs typeface="Calibri" pitchFamily="34" charset="0"/>
            </a:endParaRPr>
          </a:p>
          <a:p>
            <a:pPr algn="just"/>
            <a:endParaRPr lang="en-US" sz="1300" dirty="0">
              <a:latin typeface="Arial" pitchFamily="34" charset="0"/>
              <a:cs typeface="Calibri" pitchFamily="34" charset="0"/>
            </a:endParaRPr>
          </a:p>
        </p:txBody>
      </p:sp>
      <p:sp>
        <p:nvSpPr>
          <p:cNvPr id="2" name="Rectángulo 1"/>
          <p:cNvSpPr/>
          <p:nvPr/>
        </p:nvSpPr>
        <p:spPr>
          <a:xfrm>
            <a:off x="381000" y="85539"/>
            <a:ext cx="11726139" cy="2862322"/>
          </a:xfrm>
          <a:prstGeom prst="rect">
            <a:avLst/>
          </a:prstGeom>
        </p:spPr>
        <p:txBody>
          <a:bodyPr wrap="square">
            <a:spAutoFit/>
          </a:bodyPr>
          <a:lstStyle/>
          <a:p>
            <a:endParaRPr lang="es-ES" dirty="0"/>
          </a:p>
          <a:p>
            <a:endParaRPr lang="es-ES" dirty="0"/>
          </a:p>
          <a:p>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s-ES" sz="1200" dirty="0"/>
          </a:p>
          <a:p>
            <a:pPr algn="just"/>
            <a:endParaRPr lang="en-US" sz="1200" dirty="0">
              <a:solidFill>
                <a:srgbClr val="333333"/>
              </a:solidFill>
              <a:ea typeface="Calibri" panose="020F0502020204030204" pitchFamily="34" charset="0"/>
            </a:endParaRPr>
          </a:p>
        </p:txBody>
      </p:sp>
      <p:sp>
        <p:nvSpPr>
          <p:cNvPr id="13" name="CuadroTexto 12">
            <a:extLst>
              <a:ext uri="{FF2B5EF4-FFF2-40B4-BE49-F238E27FC236}">
                <a16:creationId xmlns:a16="http://schemas.microsoft.com/office/drawing/2014/main" id="{4242710A-4722-4767-A01C-CE575D69AD76}"/>
              </a:ext>
            </a:extLst>
          </p:cNvPr>
          <p:cNvSpPr txBox="1"/>
          <p:nvPr/>
        </p:nvSpPr>
        <p:spPr>
          <a:xfrm>
            <a:off x="149592" y="170789"/>
            <a:ext cx="11726139" cy="3706784"/>
          </a:xfrm>
          <a:prstGeom prst="rect">
            <a:avLst/>
          </a:prstGeom>
          <a:noFill/>
        </p:spPr>
        <p:txBody>
          <a:bodyPr wrap="square">
            <a:spAutoFit/>
          </a:bodyPr>
          <a:lstStyle/>
          <a:p>
            <a:pPr algn="just"/>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release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PMI </a:t>
            </a:r>
            <a:r>
              <a:rPr lang="es-AR" sz="1100" dirty="0" err="1">
                <a:effectLst/>
                <a:latin typeface="Calibri" panose="020F0502020204030204" pitchFamily="34" charset="0"/>
                <a:ea typeface="Times New Roman" panose="02020603050405020304" pitchFamily="18" charset="0"/>
              </a:rPr>
              <a:t>indices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four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developed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economies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comprising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G4 (U.S., </a:t>
            </a:r>
            <a:r>
              <a:rPr lang="es-AR" sz="1100" dirty="0" err="1">
                <a:effectLst/>
                <a:latin typeface="Calibri" panose="020F0502020204030204" pitchFamily="34" charset="0"/>
                <a:ea typeface="Times New Roman" panose="02020603050405020304" pitchFamily="18" charset="0"/>
              </a:rPr>
              <a:t>Eurozone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Japan</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U.K.) </a:t>
            </a:r>
            <a:r>
              <a:rPr lang="es-AR" sz="1100" dirty="0" err="1">
                <a:effectLst/>
                <a:latin typeface="Calibri" panose="020F0502020204030204" pitchFamily="34" charset="0"/>
                <a:ea typeface="Times New Roman" panose="02020603050405020304" pitchFamily="18" charset="0"/>
              </a:rPr>
              <a:t>highlights</a:t>
            </a:r>
            <a:r>
              <a:rPr lang="es-AR" sz="1100" dirty="0">
                <a:effectLst/>
                <a:latin typeface="Calibri" panose="020F0502020204030204" pitchFamily="34" charset="0"/>
                <a:ea typeface="Times New Roman" panose="02020603050405020304" pitchFamily="18" charset="0"/>
              </a:rPr>
              <a:t> a </a:t>
            </a:r>
            <a:r>
              <a:rPr lang="es-AR" sz="1100" dirty="0" err="1">
                <a:effectLst/>
                <a:latin typeface="Calibri" panose="020F0502020204030204" pitchFamily="34" charset="0"/>
                <a:ea typeface="Times New Roman" panose="02020603050405020304" pitchFamily="18" charset="0"/>
              </a:rPr>
              <a:t>challenging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fourth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average</a:t>
            </a:r>
            <a:r>
              <a:rPr lang="es-AR" sz="1100" dirty="0">
                <a:effectLst/>
                <a:latin typeface="Calibri" panose="020F0502020204030204" pitchFamily="34" charset="0"/>
                <a:ea typeface="Times New Roman" panose="02020603050405020304" pitchFamily="18" charset="0"/>
              </a:rPr>
              <a:t> Composite PMI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these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economies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fell</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slightly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below</a:t>
            </a:r>
            <a:r>
              <a:rPr lang="es-AR" sz="1100" dirty="0">
                <a:effectLst/>
                <a:latin typeface="Calibri" panose="020F0502020204030204" pitchFamily="34" charset="0"/>
                <a:ea typeface="Times New Roman" panose="02020603050405020304" pitchFamily="18" charset="0"/>
              </a:rPr>
              <a:t> 52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marking</a:t>
            </a:r>
            <a:r>
              <a:rPr lang="es-AR" sz="1100" dirty="0">
                <a:effectLst/>
                <a:latin typeface="Calibri" panose="020F0502020204030204" pitchFamily="34" charset="0"/>
                <a:ea typeface="Times New Roman" panose="02020603050405020304" pitchFamily="18" charset="0"/>
              </a:rPr>
              <a:t> a </a:t>
            </a:r>
            <a:r>
              <a:rPr lang="es-AR" sz="1100" dirty="0" err="1">
                <a:effectLst/>
                <a:latin typeface="Calibri" panose="020F0502020204030204" pitchFamily="34" charset="0"/>
                <a:ea typeface="Times New Roman" panose="02020603050405020304" pitchFamily="18" charset="0"/>
              </a:rPr>
              <a:t>slowdown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compared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to</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second</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third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when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exceeded</a:t>
            </a:r>
            <a:r>
              <a:rPr lang="es-AR" sz="1100" dirty="0">
                <a:effectLst/>
                <a:latin typeface="Calibri" panose="020F0502020204030204" pitchFamily="34" charset="0"/>
                <a:ea typeface="Times New Roman" panose="02020603050405020304" pitchFamily="18" charset="0"/>
              </a:rPr>
              <a:t> 52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a:t>
            </a:r>
            <a:r>
              <a:rPr lang="en-US" sz="1100" dirty="0">
                <a:latin typeface="Times New Roman" panose="02020603050405020304" pitchFamily="18"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cooling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driven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by</a:t>
            </a:r>
            <a:r>
              <a:rPr lang="es-AR" sz="1100" dirty="0">
                <a:effectLst/>
                <a:latin typeface="Calibri" panose="020F0502020204030204" pitchFamily="34" charset="0"/>
                <a:ea typeface="Times New Roman" panose="02020603050405020304" pitchFamily="18" charset="0"/>
              </a:rPr>
              <a:t> a </a:t>
            </a:r>
            <a:r>
              <a:rPr lang="es-AR" sz="1100" dirty="0" err="1">
                <a:effectLst/>
                <a:latin typeface="Calibri" panose="020F0502020204030204" pitchFamily="34" charset="0"/>
                <a:ea typeface="Times New Roman" panose="02020603050405020304" pitchFamily="18" charset="0"/>
              </a:rPr>
              <a:t>slowdown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which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had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fueled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recovery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earlier</a:t>
            </a:r>
            <a:r>
              <a:rPr lang="es-AR" sz="1100" dirty="0">
                <a:effectLst/>
                <a:latin typeface="Calibri" panose="020F0502020204030204" pitchFamily="34" charset="0"/>
                <a:ea typeface="Times New Roman" panose="02020603050405020304" pitchFamily="18" charset="0"/>
              </a:rPr>
              <a:t> in 2024. In </a:t>
            </a:r>
            <a:r>
              <a:rPr lang="es-AR" sz="1100" dirty="0" err="1">
                <a:effectLst/>
                <a:latin typeface="Calibri" panose="020F0502020204030204" pitchFamily="34" charset="0"/>
                <a:ea typeface="Times New Roman" panose="02020603050405020304" pitchFamily="18" charset="0"/>
              </a:rPr>
              <a:t>contrast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industrial sector </a:t>
            </a:r>
            <a:r>
              <a:rPr lang="es-AR" sz="1100" dirty="0" err="1">
                <a:effectLst/>
                <a:latin typeface="Calibri" panose="020F0502020204030204" pitchFamily="34" charset="0"/>
                <a:ea typeface="Times New Roman" panose="02020603050405020304" pitchFamily="18" charset="0"/>
              </a:rPr>
              <a:t>stalled</a:t>
            </a:r>
            <a:r>
              <a:rPr lang="es-AR" sz="1100" dirty="0">
                <a:effectLst/>
                <a:latin typeface="Calibri" panose="020F0502020204030204" pitchFamily="34" charset="0"/>
                <a:ea typeface="Times New Roman" panose="02020603050405020304" pitchFamily="18" charset="0"/>
              </a:rPr>
              <a:t>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end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2021 and has </a:t>
            </a:r>
            <a:r>
              <a:rPr lang="es-AR" sz="1100" dirty="0" err="1">
                <a:effectLst/>
                <a:latin typeface="Calibri" panose="020F0502020204030204" pitchFamily="34" charset="0"/>
                <a:ea typeface="Times New Roman" panose="02020603050405020304" pitchFamily="18" charset="0"/>
              </a:rPr>
              <a:t>been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contraction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26 consecutive </a:t>
            </a:r>
            <a:r>
              <a:rPr lang="es-AR" sz="1100" dirty="0" err="1">
                <a:effectLst/>
                <a:latin typeface="Calibri" panose="020F0502020204030204" pitchFamily="34" charset="0"/>
                <a:ea typeface="Times New Roman" panose="02020603050405020304" pitchFamily="18" charset="0"/>
              </a:rPr>
              <a:t>months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above</a:t>
            </a:r>
            <a:r>
              <a:rPr lang="es-AR" sz="1100" dirty="0">
                <a:effectLst/>
                <a:latin typeface="Calibri" panose="020F0502020204030204" pitchFamily="34" charset="0"/>
                <a:ea typeface="Times New Roman" panose="02020603050405020304" pitchFamily="18" charset="0"/>
              </a:rPr>
              <a:t> 50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indicates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growth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below</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indicates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recession</a:t>
            </a:r>
            <a:r>
              <a:rPr lang="es-AR" sz="1100" dirty="0">
                <a:effectLst/>
                <a:latin typeface="Calibri" panose="020F0502020204030204" pitchFamily="34" charset="0"/>
                <a:ea typeface="Times New Roman" panose="02020603050405020304" pitchFamily="18" charset="0"/>
              </a:rPr>
              <a:t>).</a:t>
            </a:r>
          </a:p>
          <a:p>
            <a:pPr algn="just"/>
            <a:endParaRPr lang="en-US" sz="1100" dirty="0">
              <a:effectLst/>
              <a:latin typeface="Times New Roman" panose="02020603050405020304" pitchFamily="18" charset="0"/>
              <a:ea typeface="Times New Roman" panose="02020603050405020304" pitchFamily="18" charset="0"/>
            </a:endParaRPr>
          </a:p>
          <a:p>
            <a:pPr algn="just"/>
            <a:r>
              <a:rPr lang="es-AR" sz="1100" dirty="0">
                <a:effectLst/>
                <a:latin typeface="Calibri" panose="020F0502020204030204" pitchFamily="34" charset="0"/>
                <a:ea typeface="Times New Roman" panose="02020603050405020304" pitchFamily="18" charset="0"/>
              </a:rPr>
              <a:t>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start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2024, </a:t>
            </a:r>
            <a:r>
              <a:rPr lang="es-AR" sz="1100" dirty="0" err="1">
                <a:effectLst/>
                <a:latin typeface="Calibri" panose="020F0502020204030204" pitchFamily="34" charset="0"/>
                <a:ea typeface="Times New Roman" panose="02020603050405020304" pitchFamily="18" charset="0"/>
              </a:rPr>
              <a:t>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seemed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that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manufacturing</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would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finally</a:t>
            </a:r>
            <a:r>
              <a:rPr lang="es-AR" sz="1100" dirty="0">
                <a:effectLst/>
                <a:latin typeface="Calibri" panose="020F0502020204030204" pitchFamily="34" charset="0"/>
                <a:ea typeface="Times New Roman" panose="02020603050405020304" pitchFamily="18" charset="0"/>
              </a:rPr>
              <a:t> break free </a:t>
            </a:r>
            <a:r>
              <a:rPr lang="es-AR" sz="1100" dirty="0" err="1">
                <a:effectLst/>
                <a:latin typeface="Calibri" panose="020F0502020204030204" pitchFamily="34" charset="0"/>
                <a:ea typeface="Times New Roman" panose="02020603050405020304" pitchFamily="18" charset="0"/>
              </a:rPr>
              <a:t>from</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prolonged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stagnation</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even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contributed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positively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alongside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U.S., </a:t>
            </a:r>
            <a:r>
              <a:rPr lang="es-AR" sz="1100" dirty="0" err="1">
                <a:effectLst/>
                <a:latin typeface="Calibri" panose="020F0502020204030204" pitchFamily="34" charset="0"/>
                <a:ea typeface="Times New Roman" panose="02020603050405020304" pitchFamily="18" charset="0"/>
              </a:rPr>
              <a:t>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grew</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during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first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half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year</a:t>
            </a:r>
            <a:r>
              <a:rPr lang="es-AR" sz="1100" dirty="0">
                <a:effectLst/>
                <a:latin typeface="Calibri" panose="020F0502020204030204" pitchFamily="34" charset="0"/>
                <a:ea typeface="Times New Roman" panose="02020603050405020304" pitchFamily="18" charset="0"/>
              </a:rPr>
              <a:t>, and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U.K., </a:t>
            </a:r>
            <a:r>
              <a:rPr lang="es-AR" sz="1100" dirty="0" err="1">
                <a:effectLst/>
                <a:latin typeface="Calibri" panose="020F0502020204030204" pitchFamily="34" charset="0"/>
                <a:ea typeface="Times New Roman" panose="02020603050405020304" pitchFamily="18" charset="0"/>
              </a:rPr>
              <a:t>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saw</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growth</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second</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third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before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cooling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again</a:t>
            </a:r>
            <a:r>
              <a:rPr lang="es-AR" sz="1100" dirty="0">
                <a:effectLst/>
                <a:latin typeface="Calibri" panose="020F0502020204030204" pitchFamily="34" charset="0"/>
                <a:ea typeface="Times New Roman" panose="02020603050405020304" pitchFamily="18" charset="0"/>
              </a:rPr>
              <a:t>.</a:t>
            </a:r>
            <a:r>
              <a:rPr lang="en-US" sz="1100" dirty="0">
                <a:latin typeface="Times New Roman" panose="02020603050405020304" pitchFamily="18"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Breaking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down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by</a:t>
            </a:r>
            <a:r>
              <a:rPr lang="es-AR" sz="1100" dirty="0">
                <a:effectLst/>
                <a:latin typeface="Calibri" panose="020F0502020204030204" pitchFamily="34" charset="0"/>
                <a:ea typeface="Times New Roman" panose="02020603050405020304" pitchFamily="18" charset="0"/>
              </a:rPr>
              <a:t> country,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U.S. stands </a:t>
            </a:r>
            <a:r>
              <a:rPr lang="es-AR" sz="1100" dirty="0" err="1">
                <a:effectLst/>
                <a:latin typeface="Calibri" panose="020F0502020204030204" pitchFamily="34" charset="0"/>
                <a:ea typeface="Times New Roman" panose="02020603050405020304" pitchFamily="18" charset="0"/>
              </a:rPr>
              <a:t>out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with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strong</a:t>
            </a:r>
            <a:r>
              <a:rPr lang="es-AR" sz="1100" dirty="0">
                <a:effectLst/>
                <a:latin typeface="Calibri" panose="020F0502020204030204" pitchFamily="34" charset="0"/>
                <a:ea typeface="Times New Roman" panose="02020603050405020304" pitchFamily="18" charset="0"/>
              </a:rPr>
              <a:t> performance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accelerating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expansion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recent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months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while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its</a:t>
            </a:r>
            <a:r>
              <a:rPr lang="es-AR" sz="1100" dirty="0">
                <a:effectLst/>
                <a:latin typeface="Calibri" panose="020F0502020204030204" pitchFamily="34" charset="0"/>
                <a:ea typeface="Times New Roman" panose="02020603050405020304" pitchFamily="18" charset="0"/>
              </a:rPr>
              <a:t> industrial sector </a:t>
            </a:r>
            <a:r>
              <a:rPr lang="es-AR" sz="1100" dirty="0" err="1">
                <a:effectLst/>
                <a:latin typeface="Calibri" panose="020F0502020204030204" pitchFamily="34" charset="0"/>
                <a:ea typeface="Times New Roman" panose="02020603050405020304" pitchFamily="18" charset="0"/>
              </a:rPr>
              <a:t>stagnated</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second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half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year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U.S.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PMI </a:t>
            </a:r>
            <a:r>
              <a:rPr lang="es-AR" sz="1100" dirty="0" err="1">
                <a:effectLst/>
                <a:latin typeface="Calibri" panose="020F0502020204030204" pitchFamily="34" charset="0"/>
                <a:ea typeface="Times New Roman" panose="02020603050405020304" pitchFamily="18" charset="0"/>
              </a:rPr>
              <a:t>reached</a:t>
            </a:r>
            <a:r>
              <a:rPr lang="es-AR" sz="1100" dirty="0">
                <a:effectLst/>
                <a:latin typeface="Calibri" panose="020F0502020204030204" pitchFamily="34" charset="0"/>
                <a:ea typeface="Times New Roman" panose="02020603050405020304" pitchFamily="18" charset="0"/>
              </a:rPr>
              <a:t> 57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whereas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this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showed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stagnation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Europe</a:t>
            </a:r>
            <a:r>
              <a:rPr lang="es-AR" sz="1100" dirty="0">
                <a:effectLst/>
                <a:latin typeface="Calibri" panose="020F0502020204030204" pitchFamily="34" charset="0"/>
                <a:ea typeface="Times New Roman" panose="02020603050405020304" pitchFamily="18" charset="0"/>
              </a:rPr>
              <a:t> (49.2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Japan</a:t>
            </a:r>
            <a:r>
              <a:rPr lang="es-AR" sz="1100" dirty="0">
                <a:effectLst/>
                <a:latin typeface="Calibri" panose="020F0502020204030204" pitchFamily="34" charset="0"/>
                <a:ea typeface="Times New Roman" panose="02020603050405020304" pitchFamily="18" charset="0"/>
              </a:rPr>
              <a:t> (50.2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U.K. (50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a:t>
            </a:r>
          </a:p>
          <a:p>
            <a:pPr algn="just"/>
            <a:endParaRPr lang="en-US" sz="1100" dirty="0">
              <a:effectLst/>
              <a:latin typeface="Times New Roman" panose="02020603050405020304" pitchFamily="18" charset="0"/>
              <a:ea typeface="Times New Roman" panose="02020603050405020304" pitchFamily="18" charset="0"/>
            </a:endParaRPr>
          </a:p>
          <a:p>
            <a:pPr algn="just"/>
            <a:r>
              <a:rPr lang="es-AR" sz="1100" dirty="0" err="1">
                <a:effectLst/>
                <a:latin typeface="Calibri" panose="020F0502020204030204" pitchFamily="34" charset="0"/>
                <a:ea typeface="Times New Roman" panose="02020603050405020304" pitchFamily="18" charset="0"/>
              </a:rPr>
              <a:t>While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manufacturing</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is</a:t>
            </a:r>
            <a:r>
              <a:rPr lang="es-AR" sz="1100" dirty="0">
                <a:effectLst/>
                <a:latin typeface="Calibri" panose="020F0502020204030204" pitchFamily="34" charset="0"/>
                <a:ea typeface="Times New Roman" panose="02020603050405020304" pitchFamily="18" charset="0"/>
              </a:rPr>
              <a:t> in decline </a:t>
            </a:r>
            <a:r>
              <a:rPr lang="es-AR" sz="1100" dirty="0" err="1">
                <a:effectLst/>
                <a:latin typeface="Calibri" panose="020F0502020204030204" pitchFamily="34" charset="0"/>
                <a:ea typeface="Times New Roman" panose="02020603050405020304" pitchFamily="18" charset="0"/>
              </a:rPr>
              <a:t>across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all</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four</a:t>
            </a:r>
            <a:r>
              <a:rPr lang="es-AR" sz="1100" dirty="0">
                <a:effectLst/>
                <a:latin typeface="Calibri" panose="020F0502020204030204" pitchFamily="34" charset="0"/>
                <a:ea typeface="Times New Roman" panose="02020603050405020304" pitchFamily="18" charset="0"/>
              </a:rPr>
              <a:t> G4 </a:t>
            </a:r>
            <a:r>
              <a:rPr lang="es-AR" sz="1100" dirty="0" err="1">
                <a:effectLst/>
                <a:latin typeface="Calibri" panose="020F0502020204030204" pitchFamily="34" charset="0"/>
                <a:ea typeface="Times New Roman" panose="02020603050405020304" pitchFamily="18" charset="0"/>
              </a:rPr>
              <a:t>economies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worst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situation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Eurozone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where</a:t>
            </a:r>
            <a:r>
              <a:rPr lang="es-AR" sz="1100" dirty="0">
                <a:effectLst/>
                <a:latin typeface="Calibri" panose="020F0502020204030204" pitchFamily="34" charset="0"/>
                <a:ea typeface="Times New Roman" panose="02020603050405020304" pitchFamily="18" charset="0"/>
              </a:rPr>
              <a:t> PMI has </a:t>
            </a:r>
            <a:r>
              <a:rPr lang="es-AR" sz="1100" dirty="0" err="1">
                <a:effectLst/>
                <a:latin typeface="Calibri" panose="020F0502020204030204" pitchFamily="34" charset="0"/>
                <a:ea typeface="Times New Roman" panose="02020603050405020304" pitchFamily="18" charset="0"/>
              </a:rPr>
              <a:t>failed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to</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rise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above</a:t>
            </a:r>
            <a:r>
              <a:rPr lang="es-AR" sz="1100" dirty="0">
                <a:effectLst/>
                <a:latin typeface="Calibri" panose="020F0502020204030204" pitchFamily="34" charset="0"/>
                <a:ea typeface="Times New Roman" panose="02020603050405020304" pitchFamily="18" charset="0"/>
              </a:rPr>
              <a:t> 45-46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throughout</a:t>
            </a:r>
            <a:r>
              <a:rPr lang="es-AR" sz="1100" dirty="0">
                <a:effectLst/>
                <a:latin typeface="Calibri" panose="020F0502020204030204" pitchFamily="34" charset="0"/>
                <a:ea typeface="Times New Roman" panose="02020603050405020304" pitchFamily="18" charset="0"/>
              </a:rPr>
              <a:t> 2024. </a:t>
            </a:r>
            <a:r>
              <a:rPr lang="es-AR" sz="1100" dirty="0" err="1">
                <a:effectLst/>
                <a:latin typeface="Calibri" panose="020F0502020204030204" pitchFamily="34" charset="0"/>
                <a:ea typeface="Times New Roman" panose="02020603050405020304" pitchFamily="18" charset="0"/>
              </a:rPr>
              <a:t>Indeed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Eurozone</a:t>
            </a:r>
            <a:r>
              <a:rPr lang="es-AR" sz="1100" dirty="0">
                <a:effectLst/>
                <a:latin typeface="Calibri" panose="020F0502020204030204" pitchFamily="34" charset="0"/>
                <a:ea typeface="Times New Roman" panose="02020603050405020304" pitchFamily="18" charset="0"/>
              </a:rPr>
              <a:t> shows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weakest</a:t>
            </a:r>
            <a:r>
              <a:rPr lang="es-AR" sz="1100" dirty="0">
                <a:effectLst/>
                <a:latin typeface="Calibri" panose="020F0502020204030204" pitchFamily="34" charset="0"/>
                <a:ea typeface="Times New Roman" panose="02020603050405020304" pitchFamily="18" charset="0"/>
              </a:rPr>
              <a:t> relative performance </a:t>
            </a:r>
            <a:r>
              <a:rPr lang="es-AR" sz="1100" dirty="0" err="1">
                <a:effectLst/>
                <a:latin typeface="Calibri" panose="020F0502020204030204" pitchFamily="34" charset="0"/>
                <a:ea typeface="Times New Roman" panose="02020603050405020304" pitchFamily="18" charset="0"/>
              </a:rPr>
              <a:t>within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G4, </a:t>
            </a:r>
            <a:r>
              <a:rPr lang="es-AR" sz="1100" dirty="0" err="1">
                <a:effectLst/>
                <a:latin typeface="Calibri" panose="020F0502020204030204" pitchFamily="34" charset="0"/>
                <a:ea typeface="Times New Roman" panose="02020603050405020304" pitchFamily="18" charset="0"/>
              </a:rPr>
              <a:t>with</a:t>
            </a:r>
            <a:r>
              <a:rPr lang="es-AR" sz="1100" dirty="0">
                <a:effectLst/>
                <a:latin typeface="Calibri" panose="020F0502020204030204" pitchFamily="34" charset="0"/>
                <a:ea typeface="Times New Roman" panose="02020603050405020304" pitchFamily="18" charset="0"/>
              </a:rPr>
              <a:t> a Composite PMI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48.1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following</a:t>
            </a:r>
            <a:r>
              <a:rPr lang="es-AR" sz="1100" dirty="0">
                <a:effectLst/>
                <a:latin typeface="Calibri" panose="020F0502020204030204" pitchFamily="34" charset="0"/>
                <a:ea typeface="Times New Roman" panose="02020603050405020304" pitchFamily="18" charset="0"/>
              </a:rPr>
              <a:t> a </a:t>
            </a:r>
            <a:r>
              <a:rPr lang="es-AR" sz="1100" dirty="0" err="1">
                <a:effectLst/>
                <a:latin typeface="Calibri" panose="020F0502020204030204" pitchFamily="34" charset="0"/>
                <a:ea typeface="Times New Roman" panose="02020603050405020304" pitchFamily="18" charset="0"/>
              </a:rPr>
              <a:t>lackluster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a:t>
            </a:r>
            <a:r>
              <a:rPr lang="en-US" sz="1100" dirty="0">
                <a:latin typeface="Times New Roman" panose="02020603050405020304" pitchFamily="18"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These</a:t>
            </a:r>
            <a:r>
              <a:rPr lang="es-AR" sz="1100" dirty="0">
                <a:effectLst/>
                <a:latin typeface="Calibri" panose="020F0502020204030204" pitchFamily="34" charset="0"/>
                <a:ea typeface="Times New Roman" panose="02020603050405020304" pitchFamily="18" charset="0"/>
              </a:rPr>
              <a:t> PMI </a:t>
            </a:r>
            <a:r>
              <a:rPr lang="es-AR" sz="1100" dirty="0" err="1">
                <a:effectLst/>
                <a:latin typeface="Calibri" panose="020F0502020204030204" pitchFamily="34" charset="0"/>
                <a:ea typeface="Times New Roman" panose="02020603050405020304" pitchFamily="18" charset="0"/>
              </a:rPr>
              <a:t>levels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align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with</a:t>
            </a:r>
            <a:r>
              <a:rPr lang="es-AR" sz="1100" dirty="0">
                <a:effectLst/>
                <a:latin typeface="Calibri" panose="020F0502020204030204" pitchFamily="34" charset="0"/>
                <a:ea typeface="Times New Roman" panose="02020603050405020304" pitchFamily="18" charset="0"/>
              </a:rPr>
              <a:t> a GDP </a:t>
            </a:r>
            <a:r>
              <a:rPr lang="es-AR" sz="1100" dirty="0" err="1">
                <a:effectLst/>
                <a:latin typeface="Calibri" panose="020F0502020204030204" pitchFamily="34" charset="0"/>
                <a:ea typeface="Times New Roman" panose="02020603050405020304" pitchFamily="18" charset="0"/>
              </a:rPr>
              <a:t>contraction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approximately</a:t>
            </a:r>
            <a:r>
              <a:rPr lang="es-AR" sz="1100" dirty="0">
                <a:effectLst/>
                <a:latin typeface="Calibri" panose="020F0502020204030204" pitchFamily="34" charset="0"/>
                <a:ea typeface="Times New Roman" panose="02020603050405020304" pitchFamily="18" charset="0"/>
              </a:rPr>
              <a:t> 0.2%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fourth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outlook</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December's</a:t>
            </a:r>
            <a:r>
              <a:rPr lang="es-AR" sz="1100" dirty="0">
                <a:effectLst/>
                <a:latin typeface="Calibri" panose="020F0502020204030204" pitchFamily="34" charset="0"/>
                <a:ea typeface="Times New Roman" panose="02020603050405020304" pitchFamily="18" charset="0"/>
              </a:rPr>
              <a:t> PMI </a:t>
            </a:r>
            <a:r>
              <a:rPr lang="es-AR" sz="1100" dirty="0" err="1">
                <a:effectLst/>
                <a:latin typeface="Calibri" panose="020F0502020204030204" pitchFamily="34" charset="0"/>
                <a:ea typeface="Times New Roman" panose="02020603050405020304" pitchFamily="18" charset="0"/>
              </a:rPr>
              <a:t>is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unfavorable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amidst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weak</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demand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fears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increased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tariffs</a:t>
            </a:r>
            <a:r>
              <a:rPr lang="es-AR" sz="1100" dirty="0">
                <a:effectLst/>
                <a:latin typeface="Calibri" panose="020F0502020204030204" pitchFamily="34" charset="0"/>
                <a:ea typeface="Times New Roman" panose="02020603050405020304" pitchFamily="18" charset="0"/>
              </a:rPr>
              <a:t> after </a:t>
            </a:r>
            <a:r>
              <a:rPr lang="es-AR" sz="1100" dirty="0" err="1">
                <a:effectLst/>
                <a:latin typeface="Calibri" panose="020F0502020204030204" pitchFamily="34" charset="0"/>
                <a:ea typeface="Times New Roman" panose="02020603050405020304" pitchFamily="18" charset="0"/>
              </a:rPr>
              <a:t>Trump's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victory</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U.S., and a </a:t>
            </a:r>
            <a:r>
              <a:rPr lang="es-AR" sz="1100" dirty="0" err="1">
                <a:effectLst/>
                <a:latin typeface="Calibri" panose="020F0502020204030204" pitchFamily="34" charset="0"/>
                <a:ea typeface="Times New Roman" panose="02020603050405020304" pitchFamily="18" charset="0"/>
              </a:rPr>
              <a:t>stagnant</a:t>
            </a:r>
            <a:r>
              <a:rPr lang="es-AR" sz="1100" dirty="0">
                <a:effectLst/>
                <a:latin typeface="Calibri" panose="020F0502020204030204" pitchFamily="34" charset="0"/>
                <a:ea typeface="Times New Roman" panose="02020603050405020304" pitchFamily="18" charset="0"/>
              </a:rPr>
              <a:t> German </a:t>
            </a:r>
            <a:r>
              <a:rPr lang="es-AR" sz="1100" dirty="0" err="1">
                <a:effectLst/>
                <a:latin typeface="Calibri" panose="020F0502020204030204" pitchFamily="34" charset="0"/>
                <a:ea typeface="Times New Roman" panose="02020603050405020304" pitchFamily="18" charset="0"/>
              </a:rPr>
              <a:t>economy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plagued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political</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issues</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facing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early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elections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January</a:t>
            </a:r>
            <a:r>
              <a:rPr lang="es-AR" sz="1100" dirty="0">
                <a:effectLst/>
                <a:latin typeface="Calibri" panose="020F0502020204030204" pitchFamily="34" charset="0"/>
                <a:ea typeface="Times New Roman" panose="02020603050405020304" pitchFamily="18" charset="0"/>
              </a:rPr>
              <a:t>.</a:t>
            </a:r>
          </a:p>
          <a:p>
            <a:pPr algn="just"/>
            <a:endParaRPr lang="es-AR" sz="1100" dirty="0">
              <a:effectLst/>
              <a:latin typeface="Calibri" panose="020F0502020204030204" pitchFamily="34" charset="0"/>
              <a:ea typeface="Times New Roman" panose="02020603050405020304" pitchFamily="18" charset="0"/>
            </a:endParaRPr>
          </a:p>
          <a:p>
            <a:pPr algn="just"/>
            <a:endParaRPr lang="en-US" sz="1100" dirty="0">
              <a:effectLst/>
              <a:latin typeface="Times New Roman" panose="02020603050405020304" pitchFamily="18" charset="0"/>
              <a:ea typeface="Times New Roman" panose="02020603050405020304" pitchFamily="18" charset="0"/>
            </a:endParaRPr>
          </a:p>
          <a:p>
            <a:pPr algn="just">
              <a:lnSpc>
                <a:spcPct val="107000"/>
              </a:lnSpc>
              <a:spcAft>
                <a:spcPts val="800"/>
              </a:spcAft>
            </a:pPr>
            <a:endParaRPr lang="es-A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es-AR" sz="1100" dirty="0">
              <a:effectLst/>
              <a:latin typeface="+mn-lt"/>
              <a:ea typeface="Calibri" panose="020F0502020204030204" pitchFamily="34" charset="0"/>
              <a:cs typeface="Times New Roman" panose="02020603050405020304" pitchFamily="18" charset="0"/>
            </a:endParaRPr>
          </a:p>
          <a:p>
            <a:pPr algn="just"/>
            <a:endParaRPr lang="es-AR" sz="1100" dirty="0">
              <a:effectLst/>
              <a:latin typeface="+mn-lt"/>
              <a:ea typeface="Times New Roman" panose="02020603050405020304" pitchFamily="18" charset="0"/>
            </a:endParaRPr>
          </a:p>
          <a:p>
            <a:pPr algn="just"/>
            <a:endParaRPr lang="es-AR" sz="1100" dirty="0">
              <a:effectLst/>
              <a:latin typeface="+mn-lt"/>
              <a:ea typeface="Times New Roman" panose="02020603050405020304" pitchFamily="18" charset="0"/>
            </a:endParaRPr>
          </a:p>
        </p:txBody>
      </p:sp>
      <p:pic>
        <p:nvPicPr>
          <p:cNvPr id="5" name="Imagen 4">
            <a:extLst>
              <a:ext uri="{FF2B5EF4-FFF2-40B4-BE49-F238E27FC236}">
                <a16:creationId xmlns:a16="http://schemas.microsoft.com/office/drawing/2014/main" id="{D046D802-0EDD-473A-9C0C-9D71CC805D25}"/>
              </a:ext>
            </a:extLst>
          </p:cNvPr>
          <p:cNvPicPr>
            <a:picLocks noChangeAspect="1"/>
          </p:cNvPicPr>
          <p:nvPr/>
        </p:nvPicPr>
        <p:blipFill>
          <a:blip r:embed="rId9"/>
          <a:stretch>
            <a:fillRect/>
          </a:stretch>
        </p:blipFill>
        <p:spPr>
          <a:xfrm>
            <a:off x="2915694" y="2685197"/>
            <a:ext cx="3450905" cy="3512897"/>
          </a:xfrm>
          <a:prstGeom prst="rect">
            <a:avLst/>
          </a:prstGeom>
        </p:spPr>
      </p:pic>
      <p:sp>
        <p:nvSpPr>
          <p:cNvPr id="14" name="CuadroTexto 13">
            <a:extLst>
              <a:ext uri="{FF2B5EF4-FFF2-40B4-BE49-F238E27FC236}">
                <a16:creationId xmlns:a16="http://schemas.microsoft.com/office/drawing/2014/main" id="{80E84F46-5975-4B1E-9981-AE5DD898F124}"/>
              </a:ext>
            </a:extLst>
          </p:cNvPr>
          <p:cNvSpPr txBox="1"/>
          <p:nvPr/>
        </p:nvSpPr>
        <p:spPr>
          <a:xfrm>
            <a:off x="7104623" y="2685197"/>
            <a:ext cx="4762143" cy="2970044"/>
          </a:xfrm>
          <a:prstGeom prst="rect">
            <a:avLst/>
          </a:prstGeom>
          <a:noFill/>
        </p:spPr>
        <p:txBody>
          <a:bodyPr wrap="square">
            <a:spAutoFit/>
          </a:bodyPr>
          <a:lstStyle/>
          <a:p>
            <a:pPr algn="just"/>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U.K. </a:t>
            </a:r>
            <a:r>
              <a:rPr lang="es-AR" sz="1100" dirty="0" err="1">
                <a:effectLst/>
                <a:latin typeface="Calibri" panose="020F0502020204030204" pitchFamily="34" charset="0"/>
                <a:ea typeface="Times New Roman" panose="02020603050405020304" pitchFamily="18" charset="0"/>
              </a:rPr>
              <a:t>is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also</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facing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challenges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with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economy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losing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momentum</a:t>
            </a:r>
            <a:r>
              <a:rPr lang="es-AR" sz="1100" dirty="0">
                <a:effectLst/>
                <a:latin typeface="Calibri" panose="020F0502020204030204" pitchFamily="34" charset="0"/>
                <a:ea typeface="Times New Roman" panose="02020603050405020304" pitchFamily="18" charset="0"/>
              </a:rPr>
              <a:t> after a </a:t>
            </a:r>
            <a:r>
              <a:rPr lang="es-AR" sz="1100" dirty="0" err="1">
                <a:effectLst/>
                <a:latin typeface="Calibri" panose="020F0502020204030204" pitchFamily="34" charset="0"/>
                <a:ea typeface="Times New Roman" panose="02020603050405020304" pitchFamily="18" charset="0"/>
              </a:rPr>
              <a:t>strong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year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Composite PMI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slipped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into</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contraction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territory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albeit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narrowly</a:t>
            </a:r>
            <a:r>
              <a:rPr lang="es-AR" sz="1100" dirty="0">
                <a:effectLst/>
                <a:latin typeface="Calibri" panose="020F0502020204030204" pitchFamily="34" charset="0"/>
                <a:ea typeface="Times New Roman" panose="02020603050405020304" pitchFamily="18" charset="0"/>
              </a:rPr>
              <a:t> (49.9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declining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from</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around</a:t>
            </a:r>
            <a:r>
              <a:rPr lang="es-AR" sz="1100" dirty="0">
                <a:effectLst/>
                <a:latin typeface="Calibri" panose="020F0502020204030204" pitchFamily="34" charset="0"/>
                <a:ea typeface="Times New Roman" panose="02020603050405020304" pitchFamily="18" charset="0"/>
              </a:rPr>
              <a:t> 53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third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to</a:t>
            </a:r>
            <a:r>
              <a:rPr lang="es-AR" sz="1100" dirty="0">
                <a:effectLst/>
                <a:latin typeface="Calibri" panose="020F0502020204030204" pitchFamily="34" charset="0"/>
                <a:ea typeface="Times New Roman" panose="02020603050405020304" pitchFamily="18" charset="0"/>
              </a:rPr>
              <a:t> 51.8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 and 49.9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a:t>
            </a:r>
            <a:r>
              <a:rPr lang="en-US" sz="1100" dirty="0">
                <a:latin typeface="Times New Roman" panose="02020603050405020304" pitchFamily="18"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industrial sector </a:t>
            </a:r>
            <a:r>
              <a:rPr lang="es-AR" sz="1100" dirty="0" err="1">
                <a:effectLst/>
                <a:latin typeface="Calibri" panose="020F0502020204030204" pitchFamily="34" charset="0"/>
                <a:ea typeface="Times New Roman" panose="02020603050405020304" pitchFamily="18" charset="0"/>
              </a:rPr>
              <a:t>confirmed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its</a:t>
            </a:r>
            <a:r>
              <a:rPr lang="es-AR" sz="1100" dirty="0">
                <a:effectLst/>
                <a:latin typeface="Calibri" panose="020F0502020204030204" pitchFamily="34" charset="0"/>
                <a:ea typeface="Times New Roman" panose="02020603050405020304" pitchFamily="18" charset="0"/>
              </a:rPr>
              <a:t> decline, </a:t>
            </a:r>
            <a:r>
              <a:rPr lang="es-AR" sz="1100" dirty="0" err="1">
                <a:effectLst/>
                <a:latin typeface="Calibri" panose="020F0502020204030204" pitchFamily="34" charset="0"/>
                <a:ea typeface="Times New Roman" panose="02020603050405020304" pitchFamily="18" charset="0"/>
              </a:rPr>
              <a:t>remaining</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expansion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during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second</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third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quarters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but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dropping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to</a:t>
            </a:r>
            <a:r>
              <a:rPr lang="es-AR" sz="1100" dirty="0">
                <a:effectLst/>
                <a:latin typeface="Calibri" panose="020F0502020204030204" pitchFamily="34" charset="0"/>
                <a:ea typeface="Times New Roman" panose="02020603050405020304" pitchFamily="18" charset="0"/>
              </a:rPr>
              <a:t> 49.9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 and 48.6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Meanwhile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stagnated</a:t>
            </a:r>
            <a:r>
              <a:rPr lang="es-AR" sz="1100" dirty="0">
                <a:effectLst/>
                <a:latin typeface="Calibri" panose="020F0502020204030204" pitchFamily="34" charset="0"/>
                <a:ea typeface="Times New Roman" panose="02020603050405020304" pitchFamily="18" charset="0"/>
              </a:rPr>
              <a:t> at 50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after </a:t>
            </a:r>
            <a:r>
              <a:rPr lang="es-AR" sz="1100" dirty="0" err="1">
                <a:effectLst/>
                <a:latin typeface="Calibri" panose="020F0502020204030204" pitchFamily="34" charset="0"/>
                <a:ea typeface="Times New Roman" panose="02020603050405020304" pitchFamily="18" charset="0"/>
              </a:rPr>
              <a:t>reaching</a:t>
            </a:r>
            <a:r>
              <a:rPr lang="es-AR" sz="1100" dirty="0">
                <a:effectLst/>
                <a:latin typeface="Calibri" panose="020F0502020204030204" pitchFamily="34" charset="0"/>
                <a:ea typeface="Times New Roman" panose="02020603050405020304" pitchFamily="18" charset="0"/>
              </a:rPr>
              <a:t> 52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a:t>
            </a:r>
          </a:p>
          <a:p>
            <a:pPr algn="just"/>
            <a:endParaRPr lang="en-US" sz="1100" dirty="0">
              <a:effectLst/>
              <a:latin typeface="Times New Roman" panose="02020603050405020304" pitchFamily="18" charset="0"/>
              <a:ea typeface="Times New Roman" panose="02020603050405020304" pitchFamily="18" charset="0"/>
            </a:endParaRPr>
          </a:p>
          <a:p>
            <a:pPr algn="just"/>
            <a:r>
              <a:rPr lang="es-AR" sz="1100" dirty="0" err="1">
                <a:effectLst/>
                <a:latin typeface="Calibri" panose="020F0502020204030204" pitchFamily="34" charset="0"/>
                <a:ea typeface="Times New Roman" panose="02020603050405020304" pitchFamily="18" charset="0"/>
              </a:rPr>
              <a:t>Pessimism</a:t>
            </a:r>
            <a:r>
              <a:rPr lang="es-AR" sz="1100" dirty="0">
                <a:effectLst/>
                <a:latin typeface="Calibri" panose="020F0502020204030204" pitchFamily="34" charset="0"/>
                <a:ea typeface="Times New Roman" panose="02020603050405020304" pitchFamily="18" charset="0"/>
              </a:rPr>
              <a:t> has </a:t>
            </a:r>
            <a:r>
              <a:rPr lang="es-AR" sz="1100" dirty="0" err="1">
                <a:effectLst/>
                <a:latin typeface="Calibri" panose="020F0502020204030204" pitchFamily="34" charset="0"/>
                <a:ea typeface="Times New Roman" panose="02020603050405020304" pitchFamily="18" charset="0"/>
              </a:rPr>
              <a:t>grown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U.K. </a:t>
            </a:r>
            <a:r>
              <a:rPr lang="es-AR" sz="1100" dirty="0" err="1">
                <a:effectLst/>
                <a:latin typeface="Calibri" panose="020F0502020204030204" pitchFamily="34" charset="0"/>
                <a:ea typeface="Times New Roman" panose="02020603050405020304" pitchFamily="18" charset="0"/>
              </a:rPr>
              <a:t>since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July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elections</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announcements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2025 Budget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which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include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increased</a:t>
            </a:r>
            <a:r>
              <a:rPr lang="es-AR" sz="1100" dirty="0">
                <a:effectLst/>
                <a:latin typeface="Calibri" panose="020F0502020204030204" pitchFamily="34" charset="0"/>
                <a:ea typeface="Times New Roman" panose="02020603050405020304" pitchFamily="18" charset="0"/>
              </a:rPr>
              <a:t> labor </a:t>
            </a:r>
            <a:r>
              <a:rPr lang="es-AR" sz="1100" dirty="0" err="1">
                <a:effectLst/>
                <a:latin typeface="Calibri" panose="020F0502020204030204" pitchFamily="34" charset="0"/>
                <a:ea typeface="Times New Roman" panose="02020603050405020304" pitchFamily="18" charset="0"/>
              </a:rPr>
              <a:t>taxes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that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dented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business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confidence</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Japan</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Composite PMI </a:t>
            </a:r>
            <a:r>
              <a:rPr lang="es-AR" sz="1100" dirty="0" err="1">
                <a:effectLst/>
                <a:latin typeface="Calibri" panose="020F0502020204030204" pitchFamily="34" charset="0"/>
                <a:ea typeface="Times New Roman" panose="02020603050405020304" pitchFamily="18" charset="0"/>
              </a:rPr>
              <a:t>fell</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below</a:t>
            </a:r>
            <a:r>
              <a:rPr lang="es-AR" sz="1100" dirty="0">
                <a:effectLst/>
                <a:latin typeface="Calibri" panose="020F0502020204030204" pitchFamily="34" charset="0"/>
                <a:ea typeface="Times New Roman" panose="02020603050405020304" pitchFamily="18" charset="0"/>
              </a:rPr>
              <a:t> 50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impacted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by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industrial </a:t>
            </a:r>
            <a:r>
              <a:rPr lang="es-AR" sz="1100" dirty="0" err="1">
                <a:effectLst/>
                <a:latin typeface="Calibri" panose="020F0502020204030204" pitchFamily="34" charset="0"/>
                <a:ea typeface="Times New Roman" panose="02020603050405020304" pitchFamily="18" charset="0"/>
              </a:rPr>
              <a:t>sector’s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recession</a:t>
            </a:r>
            <a:r>
              <a:rPr lang="es-AR" sz="1100" dirty="0">
                <a:effectLst/>
                <a:latin typeface="Calibri" panose="020F0502020204030204" pitchFamily="34" charset="0"/>
                <a:ea typeface="Times New Roman" panose="02020603050405020304" pitchFamily="18" charset="0"/>
              </a:rPr>
              <a:t> and a </a:t>
            </a:r>
            <a:r>
              <a:rPr lang="es-AR" sz="1100" dirty="0" err="1">
                <a:effectLst/>
                <a:latin typeface="Calibri" panose="020F0502020204030204" pitchFamily="34" charset="0"/>
                <a:ea typeface="Times New Roman" panose="02020603050405020304" pitchFamily="18" charset="0"/>
              </a:rPr>
              <a:t>slowing</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which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hovered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around</a:t>
            </a:r>
            <a:r>
              <a:rPr lang="es-AR" sz="1100" dirty="0">
                <a:effectLst/>
                <a:latin typeface="Calibri" panose="020F0502020204030204" pitchFamily="34" charset="0"/>
                <a:ea typeface="Times New Roman" panose="02020603050405020304" pitchFamily="18" charset="0"/>
              </a:rPr>
              <a:t> 50 </a:t>
            </a:r>
            <a:r>
              <a:rPr lang="es-AR" sz="1100" dirty="0" err="1">
                <a:effectLst/>
                <a:latin typeface="Calibri" panose="020F0502020204030204" pitchFamily="34" charset="0"/>
                <a:ea typeface="Times New Roman" panose="02020603050405020304" pitchFamily="18" charset="0"/>
              </a:rPr>
              <a:t>points</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October</a:t>
            </a:r>
            <a:r>
              <a:rPr lang="es-AR" sz="1100" dirty="0">
                <a:effectLst/>
                <a:latin typeface="Calibri" panose="020F0502020204030204" pitchFamily="34" charset="0"/>
                <a:ea typeface="Times New Roman" panose="02020603050405020304" pitchFamily="18" charset="0"/>
              </a:rPr>
              <a:t> and </a:t>
            </a:r>
            <a:r>
              <a:rPr lang="es-AR" sz="1100" dirty="0" err="1">
                <a:effectLst/>
                <a:latin typeface="Calibri" panose="020F0502020204030204" pitchFamily="34" charset="0"/>
                <a:ea typeface="Times New Roman" panose="02020603050405020304" pitchFamily="18" charset="0"/>
              </a:rPr>
              <a:t>November</a:t>
            </a:r>
            <a:r>
              <a:rPr lang="es-AR" sz="1100" dirty="0">
                <a:effectLst/>
                <a:latin typeface="Calibri" panose="020F0502020204030204" pitchFamily="34" charset="0"/>
                <a:ea typeface="Times New Roman" panose="02020603050405020304" pitchFamily="18" charset="0"/>
              </a:rPr>
              <a:t>.</a:t>
            </a:r>
            <a:r>
              <a:rPr lang="en-US" sz="1100" dirty="0">
                <a:latin typeface="Times New Roman" panose="02020603050405020304" pitchFamily="18" charset="0"/>
                <a:ea typeface="Times New Roman" panose="02020603050405020304" pitchFamily="18" charset="0"/>
              </a:rPr>
              <a:t> </a:t>
            </a:r>
            <a:r>
              <a:rPr lang="es-AR" sz="1100" dirty="0">
                <a:effectLst/>
                <a:latin typeface="Calibri" panose="020F0502020204030204" pitchFamily="34" charset="0"/>
                <a:ea typeface="Times New Roman" panose="02020603050405020304" pitchFamily="18" charset="0"/>
              </a:rPr>
              <a:t>In </a:t>
            </a:r>
            <a:r>
              <a:rPr lang="es-AR" sz="1100" dirty="0" err="1">
                <a:effectLst/>
                <a:latin typeface="Calibri" panose="020F0502020204030204" pitchFamily="34" charset="0"/>
                <a:ea typeface="Times New Roman" panose="02020603050405020304" pitchFamily="18" charset="0"/>
              </a:rPr>
              <a:t>summary</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slowdown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services</a:t>
            </a:r>
            <a:r>
              <a:rPr lang="es-AR" sz="1100" dirty="0">
                <a:effectLst/>
                <a:latin typeface="Calibri" panose="020F0502020204030204" pitchFamily="34" charset="0"/>
                <a:ea typeface="Times New Roman" panose="02020603050405020304" pitchFamily="18" charset="0"/>
              </a:rPr>
              <a:t> sector </a:t>
            </a:r>
            <a:r>
              <a:rPr lang="es-AR" sz="1100" dirty="0" err="1">
                <a:effectLst/>
                <a:latin typeface="Calibri" panose="020F0502020204030204" pitchFamily="34" charset="0"/>
                <a:ea typeface="Times New Roman" panose="02020603050405020304" pitchFamily="18" charset="0"/>
              </a:rPr>
              <a:t>growth</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across</a:t>
            </a:r>
            <a:r>
              <a:rPr lang="es-AR" sz="1100" dirty="0">
                <a:effectLst/>
                <a:latin typeface="Calibri" panose="020F0502020204030204" pitchFamily="34" charset="0"/>
                <a:ea typeface="Times New Roman" panose="02020603050405020304" pitchFamily="18" charset="0"/>
              </a:rPr>
              <a:t> G4 </a:t>
            </a:r>
            <a:r>
              <a:rPr lang="es-AR" sz="1100" dirty="0" err="1">
                <a:effectLst/>
                <a:latin typeface="Calibri" panose="020F0502020204030204" pitchFamily="34" charset="0"/>
                <a:ea typeface="Times New Roman" panose="02020603050405020304" pitchFamily="18" charset="0"/>
              </a:rPr>
              <a:t>economies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except</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for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U.S.'s</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strong</a:t>
            </a:r>
            <a:r>
              <a:rPr lang="es-AR" sz="1100" dirty="0">
                <a:effectLst/>
                <a:latin typeface="Calibri" panose="020F0502020204030204" pitchFamily="34" charset="0"/>
                <a:ea typeface="Times New Roman" panose="02020603050405020304" pitchFamily="18" charset="0"/>
              </a:rPr>
              <a:t> performance, and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prolonged</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recession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industrial sector </a:t>
            </a:r>
            <a:r>
              <a:rPr lang="es-AR" sz="1100" dirty="0" err="1">
                <a:effectLst/>
                <a:latin typeface="Calibri" panose="020F0502020204030204" pitchFamily="34" charset="0"/>
                <a:ea typeface="Times New Roman" panose="02020603050405020304" pitchFamily="18" charset="0"/>
              </a:rPr>
              <a:t>have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decelerated</a:t>
            </a:r>
            <a:r>
              <a:rPr lang="es-AR" sz="1100" dirty="0">
                <a:effectLst/>
                <a:latin typeface="Calibri" panose="020F0502020204030204" pitchFamily="34" charset="0"/>
                <a:ea typeface="Times New Roman" panose="02020603050405020304" pitchFamily="18" charset="0"/>
              </a:rPr>
              <a:t> Composite PMI </a:t>
            </a:r>
            <a:r>
              <a:rPr lang="es-AR" sz="1100" dirty="0" err="1">
                <a:effectLst/>
                <a:latin typeface="Calibri" panose="020F0502020204030204" pitchFamily="34" charset="0"/>
                <a:ea typeface="Times New Roman" panose="02020603050405020304" pitchFamily="18" charset="0"/>
              </a:rPr>
              <a:t>expansion</a:t>
            </a:r>
            <a:r>
              <a:rPr lang="es-AR" sz="1100" dirty="0">
                <a:effectLst/>
                <a:latin typeface="Calibri" panose="020F0502020204030204" pitchFamily="34" charset="0"/>
                <a:ea typeface="Times New Roman" panose="02020603050405020304" pitchFamily="18" charset="0"/>
              </a:rPr>
              <a:t> in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final </a:t>
            </a:r>
            <a:r>
              <a:rPr lang="es-AR" sz="1100" dirty="0" err="1">
                <a:effectLst/>
                <a:latin typeface="Calibri" panose="020F0502020204030204" pitchFamily="34" charset="0"/>
                <a:ea typeface="Times New Roman" panose="02020603050405020304" pitchFamily="18" charset="0"/>
              </a:rPr>
              <a:t>quarter</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of</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the</a:t>
            </a:r>
            <a:r>
              <a:rPr lang="es-AR" sz="1100" dirty="0">
                <a:effectLst/>
                <a:latin typeface="Calibri" panose="020F0502020204030204" pitchFamily="34" charset="0"/>
                <a:ea typeface="Times New Roman" panose="02020603050405020304" pitchFamily="18" charset="0"/>
              </a:rPr>
              <a:t> </a:t>
            </a:r>
            <a:r>
              <a:rPr lang="es-AR" sz="1100" dirty="0" err="1">
                <a:effectLst/>
                <a:latin typeface="Calibri" panose="020F0502020204030204" pitchFamily="34" charset="0"/>
                <a:ea typeface="Times New Roman" panose="02020603050405020304" pitchFamily="18" charset="0"/>
              </a:rPr>
              <a:t>year</a:t>
            </a:r>
            <a:r>
              <a:rPr lang="es-AR" sz="1100" dirty="0">
                <a:effectLst/>
                <a:latin typeface="Calibri" panose="020F0502020204030204" pitchFamily="34" charset="0"/>
                <a:ea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122" name="Object 1" hidden="1"/>
          <p:cNvGraphicFramePr>
            <a:graphicFrameLocks noChangeAspect="1"/>
          </p:cNvGraphicFramePr>
          <p:nvPr>
            <p:custDataLst>
              <p:tags r:id="rId2"/>
            </p:custDataLst>
            <p:extLst>
              <p:ext uri="{D42A27DB-BD31-4B8C-83A1-F6EECF244321}">
                <p14:modId xmlns:p14="http://schemas.microsoft.com/office/powerpoint/2010/main" val="3777451412"/>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5249" name="Diapositiva de think-cell" r:id="rId114" imgW="421" imgH="423" progId="TCLayout.ActiveDocument.1">
                  <p:embed/>
                </p:oleObj>
              </mc:Choice>
              <mc:Fallback>
                <p:oleObj name="Diapositiva de think-cell" r:id="rId114" imgW="421" imgH="423" progId="TCLayout.ActiveDocument.1">
                  <p:embed/>
                  <p:pic>
                    <p:nvPicPr>
                      <p:cNvPr id="0" name="Object 1" hidden="1"/>
                      <p:cNvPicPr>
                        <a:picLocks noChangeAspect="1" noChangeArrowheads="1"/>
                      </p:cNvPicPr>
                      <p:nvPr/>
                    </p:nvPicPr>
                    <p:blipFill>
                      <a:blip r:embed="rId11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sym typeface="+mn-lt"/>
            </a:endParaRPr>
          </a:p>
        </p:txBody>
      </p:sp>
      <p:pic>
        <p:nvPicPr>
          <p:cNvPr id="5126" name="Picture 16"/>
          <p:cNvPicPr>
            <a:picLocks noChangeAspect="1"/>
          </p:cNvPicPr>
          <p:nvPr/>
        </p:nvPicPr>
        <p:blipFill>
          <a:blip r:embed="rId116" cstate="print"/>
          <a:srcRect/>
          <a:stretch>
            <a:fillRect/>
          </a:stretch>
        </p:blipFill>
        <p:spPr bwMode="auto">
          <a:xfrm>
            <a:off x="0" y="5532438"/>
            <a:ext cx="12192000" cy="1350962"/>
          </a:xfrm>
          <a:prstGeom prst="rect">
            <a:avLst/>
          </a:prstGeom>
          <a:noFill/>
          <a:ln w="9525">
            <a:noFill/>
            <a:miter lim="800000"/>
            <a:headEnd/>
            <a:tailEnd/>
          </a:ln>
        </p:spPr>
      </p:pic>
      <p:sp>
        <p:nvSpPr>
          <p:cNvPr id="5127"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a:solidFill>
                  <a:srgbClr val="F2F2F2"/>
                </a:solidFill>
                <a:latin typeface="Gotham Medium"/>
                <a:ea typeface="Gotham Medium"/>
                <a:cs typeface="Gotham Medium"/>
              </a:rPr>
              <a:t>Grain &amp; By Products Exports per Area (000 Tons)</a:t>
            </a:r>
          </a:p>
        </p:txBody>
      </p:sp>
      <p:graphicFrame>
        <p:nvGraphicFramePr>
          <p:cNvPr id="129" name="Chart 3">
            <a:extLst>
              <a:ext uri="{FF2B5EF4-FFF2-40B4-BE49-F238E27FC236}">
                <a16:creationId xmlns:a16="http://schemas.microsoft.com/office/drawing/2014/main" id="{BC2117F2-F43B-4140-9CEB-F2EB7DAC1824}"/>
              </a:ext>
            </a:extLst>
          </p:cNvPr>
          <p:cNvGraphicFramePr/>
          <p:nvPr>
            <p:custDataLst>
              <p:tags r:id="rId4"/>
            </p:custDataLst>
            <p:extLst>
              <p:ext uri="{D42A27DB-BD31-4B8C-83A1-F6EECF244321}">
                <p14:modId xmlns:p14="http://schemas.microsoft.com/office/powerpoint/2010/main" val="4047212921"/>
              </p:ext>
            </p:extLst>
          </p:nvPr>
        </p:nvGraphicFramePr>
        <p:xfrm>
          <a:off x="666750" y="323850"/>
          <a:ext cx="11317288" cy="5281613"/>
        </p:xfrm>
        <a:graphic>
          <a:graphicData uri="http://schemas.openxmlformats.org/drawingml/2006/chart">
            <c:chart xmlns:c="http://schemas.openxmlformats.org/drawingml/2006/chart" xmlns:r="http://schemas.openxmlformats.org/officeDocument/2006/relationships" r:id="rId117"/>
          </a:graphicData>
        </a:graphic>
      </p:graphicFrame>
      <p:sp>
        <p:nvSpPr>
          <p:cNvPr id="170" name="Text Placeholder 2">
            <a:extLst>
              <a:ext uri="{FF2B5EF4-FFF2-40B4-BE49-F238E27FC236}">
                <a16:creationId xmlns:a16="http://schemas.microsoft.com/office/drawing/2014/main" id="{42A80A84-88B6-48E4-8604-EA85B848A0AC}"/>
              </a:ext>
            </a:extLst>
          </p:cNvPr>
          <p:cNvSpPr>
            <a:spLocks noGrp="1"/>
          </p:cNvSpPr>
          <p:nvPr>
            <p:custDataLst>
              <p:tags r:id="rId5"/>
            </p:custDataLst>
          </p:nvPr>
        </p:nvSpPr>
        <p:spPr bwMode="gray">
          <a:xfrm>
            <a:off x="327025" y="5446713"/>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9C5167F7-84A7-4DDC-A712-DBC5D9359991}" type="datetime'''''''2''''''''''''''''.''''00''''''''''''''''''''''0'''">
              <a:rPr lang="es-AR" altLang="en-US" sz="1000" b="1" smtClean="0">
                <a:effectLst/>
                <a:ea typeface="+mn-ea"/>
                <a:cs typeface="+mn-cs"/>
                <a:sym typeface="+mn-lt"/>
              </a:rPr>
              <a:pPr marL="0" lvl="0" indent="0" algn="r">
                <a:spcBef>
                  <a:spcPct val="0"/>
                </a:spcBef>
                <a:buNone/>
              </a:pPr>
              <a:t>2.000</a:t>
            </a:fld>
            <a:endParaRPr lang="es-AR" altLang="es-AR" sz="1000" b="1" dirty="0">
              <a:ea typeface="+mn-ea"/>
              <a:cs typeface="+mn-cs"/>
              <a:sym typeface="+mn-lt"/>
            </a:endParaRPr>
          </a:p>
        </p:txBody>
      </p:sp>
      <p:sp>
        <p:nvSpPr>
          <p:cNvPr id="171" name="Text Placeholder 2">
            <a:extLst>
              <a:ext uri="{FF2B5EF4-FFF2-40B4-BE49-F238E27FC236}">
                <a16:creationId xmlns:a16="http://schemas.microsoft.com/office/drawing/2014/main" id="{A96F93DF-50BF-4324-8B4A-62EA38B1BE23}"/>
              </a:ext>
            </a:extLst>
          </p:cNvPr>
          <p:cNvSpPr>
            <a:spLocks noGrp="1"/>
          </p:cNvSpPr>
          <p:nvPr>
            <p:custDataLst>
              <p:tags r:id="rId6"/>
            </p:custDataLst>
          </p:nvPr>
        </p:nvSpPr>
        <p:spPr bwMode="gray">
          <a:xfrm>
            <a:off x="327025" y="5176838"/>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5A4C3F46-AAD0-40CC-A19D-658E702AF591}" type="datetime'''''''''''''''''''''''''''''''2''''''''''''''''.''''''5''00'">
              <a:rPr lang="es-AR" altLang="en-US" sz="1000" b="1" smtClean="0">
                <a:effectLst/>
                <a:ea typeface="+mn-ea"/>
                <a:cs typeface="+mn-cs"/>
                <a:sym typeface="+mn-lt"/>
              </a:rPr>
              <a:pPr marL="0" lvl="0" indent="0" algn="r">
                <a:spcBef>
                  <a:spcPct val="0"/>
                </a:spcBef>
                <a:buNone/>
              </a:pPr>
              <a:t>2.500</a:t>
            </a:fld>
            <a:endParaRPr lang="es-AR" altLang="es-AR" sz="1000" b="1" dirty="0">
              <a:ea typeface="+mn-ea"/>
              <a:cs typeface="+mn-cs"/>
              <a:sym typeface="+mn-lt"/>
            </a:endParaRPr>
          </a:p>
        </p:txBody>
      </p:sp>
      <p:sp>
        <p:nvSpPr>
          <p:cNvPr id="172" name="Text Placeholder 2">
            <a:extLst>
              <a:ext uri="{FF2B5EF4-FFF2-40B4-BE49-F238E27FC236}">
                <a16:creationId xmlns:a16="http://schemas.microsoft.com/office/drawing/2014/main" id="{EFF760D8-7EC9-47CD-9BBA-CAEBCD04A312}"/>
              </a:ext>
            </a:extLst>
          </p:cNvPr>
          <p:cNvSpPr>
            <a:spLocks noGrp="1"/>
          </p:cNvSpPr>
          <p:nvPr>
            <p:custDataLst>
              <p:tags r:id="rId7"/>
            </p:custDataLst>
          </p:nvPr>
        </p:nvSpPr>
        <p:spPr bwMode="gray">
          <a:xfrm>
            <a:off x="327025" y="4908550"/>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7BE57B51-498D-4F46-BC49-318B99F21892}" type="datetime'3''''''''''''.00''''''''''''0'''''''''''">
              <a:rPr lang="es-AR" altLang="en-US" sz="1000" b="1" smtClean="0">
                <a:effectLst/>
                <a:ea typeface="+mn-ea"/>
                <a:cs typeface="+mn-cs"/>
                <a:sym typeface="+mn-lt"/>
              </a:rPr>
              <a:pPr marL="0" lvl="0" indent="0" algn="r">
                <a:spcBef>
                  <a:spcPct val="0"/>
                </a:spcBef>
                <a:buNone/>
              </a:pPr>
              <a:t>3.000</a:t>
            </a:fld>
            <a:endParaRPr lang="es-AR" altLang="es-AR" sz="1000" b="1" dirty="0">
              <a:ea typeface="+mn-ea"/>
              <a:cs typeface="+mn-cs"/>
              <a:sym typeface="+mn-lt"/>
            </a:endParaRPr>
          </a:p>
        </p:txBody>
      </p:sp>
      <p:sp>
        <p:nvSpPr>
          <p:cNvPr id="173" name="Text Placeholder 2">
            <a:extLst>
              <a:ext uri="{FF2B5EF4-FFF2-40B4-BE49-F238E27FC236}">
                <a16:creationId xmlns:a16="http://schemas.microsoft.com/office/drawing/2014/main" id="{2F798C0B-DCA2-4034-95BC-99D4236F7723}"/>
              </a:ext>
            </a:extLst>
          </p:cNvPr>
          <p:cNvSpPr>
            <a:spLocks noGrp="1"/>
          </p:cNvSpPr>
          <p:nvPr>
            <p:custDataLst>
              <p:tags r:id="rId8"/>
            </p:custDataLst>
          </p:nvPr>
        </p:nvSpPr>
        <p:spPr bwMode="gray">
          <a:xfrm>
            <a:off x="327025" y="4638675"/>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3D79D2C4-3F8D-4040-9955-CF3976792938}" type="datetime'''''''''''''''''3''''.''''''5''0''''''''''''''0'''''''''''''''">
              <a:rPr lang="es-AR" altLang="en-US" sz="1000" b="1" smtClean="0">
                <a:effectLst/>
                <a:ea typeface="+mn-ea"/>
                <a:cs typeface="+mn-cs"/>
                <a:sym typeface="+mn-lt"/>
              </a:rPr>
              <a:pPr marL="0" lvl="0" indent="0" algn="r">
                <a:spcBef>
                  <a:spcPct val="0"/>
                </a:spcBef>
                <a:buNone/>
              </a:pPr>
              <a:t>3.500</a:t>
            </a:fld>
            <a:endParaRPr lang="es-AR" altLang="es-AR" sz="1000" b="1" dirty="0">
              <a:ea typeface="+mn-ea"/>
              <a:cs typeface="+mn-cs"/>
              <a:sym typeface="+mn-lt"/>
            </a:endParaRPr>
          </a:p>
        </p:txBody>
      </p:sp>
      <p:sp>
        <p:nvSpPr>
          <p:cNvPr id="174" name="Text Placeholder 2">
            <a:extLst>
              <a:ext uri="{FF2B5EF4-FFF2-40B4-BE49-F238E27FC236}">
                <a16:creationId xmlns:a16="http://schemas.microsoft.com/office/drawing/2014/main" id="{F939226E-9AF6-4D77-B8B4-A32248D2A03B}"/>
              </a:ext>
            </a:extLst>
          </p:cNvPr>
          <p:cNvSpPr>
            <a:spLocks noGrp="1"/>
          </p:cNvSpPr>
          <p:nvPr>
            <p:custDataLst>
              <p:tags r:id="rId9"/>
            </p:custDataLst>
          </p:nvPr>
        </p:nvSpPr>
        <p:spPr bwMode="gray">
          <a:xfrm>
            <a:off x="327025" y="4368800"/>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875EA296-46C1-467F-A8D9-365A7BE0B2B6}" type="datetime'''''''''''''''''4''''''''''''''''''''.''''''''0''0''0'''''">
              <a:rPr lang="es-AR" altLang="en-US" sz="1000" b="1" smtClean="0">
                <a:effectLst/>
                <a:ea typeface="+mn-ea"/>
                <a:cs typeface="+mn-cs"/>
                <a:sym typeface="+mn-lt"/>
              </a:rPr>
              <a:pPr marL="0" lvl="0" indent="0" algn="r">
                <a:spcBef>
                  <a:spcPct val="0"/>
                </a:spcBef>
                <a:buNone/>
              </a:pPr>
              <a:t>4.000</a:t>
            </a:fld>
            <a:endParaRPr lang="es-AR" altLang="es-AR" sz="1000" b="1" dirty="0">
              <a:ea typeface="+mn-ea"/>
              <a:cs typeface="+mn-cs"/>
              <a:sym typeface="+mn-lt"/>
            </a:endParaRPr>
          </a:p>
        </p:txBody>
      </p:sp>
      <p:sp>
        <p:nvSpPr>
          <p:cNvPr id="175" name="Text Placeholder 2">
            <a:extLst>
              <a:ext uri="{FF2B5EF4-FFF2-40B4-BE49-F238E27FC236}">
                <a16:creationId xmlns:a16="http://schemas.microsoft.com/office/drawing/2014/main" id="{C86093C5-6CE0-4E64-BD2A-734794F38E13}"/>
              </a:ext>
            </a:extLst>
          </p:cNvPr>
          <p:cNvSpPr>
            <a:spLocks noGrp="1"/>
          </p:cNvSpPr>
          <p:nvPr>
            <p:custDataLst>
              <p:tags r:id="rId10"/>
            </p:custDataLst>
          </p:nvPr>
        </p:nvSpPr>
        <p:spPr bwMode="gray">
          <a:xfrm>
            <a:off x="327025" y="4100513"/>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D22AC5A5-9C92-46DA-94CF-115BD0B7647B}" type="datetime'''''''4''''''''.''''''''''''''''''''''''''''''''500'''''''''''">
              <a:rPr lang="es-AR" altLang="en-US" sz="1000" b="1" smtClean="0">
                <a:effectLst/>
                <a:ea typeface="+mn-ea"/>
                <a:cs typeface="+mn-cs"/>
                <a:sym typeface="+mn-lt"/>
              </a:rPr>
              <a:pPr marL="0" lvl="0" indent="0" algn="r">
                <a:spcBef>
                  <a:spcPct val="0"/>
                </a:spcBef>
                <a:buNone/>
              </a:pPr>
              <a:t>4.500</a:t>
            </a:fld>
            <a:endParaRPr lang="es-AR" altLang="es-AR" sz="1000" b="1" dirty="0">
              <a:ea typeface="+mn-ea"/>
              <a:cs typeface="+mn-cs"/>
              <a:sym typeface="+mn-lt"/>
            </a:endParaRPr>
          </a:p>
        </p:txBody>
      </p:sp>
      <p:sp>
        <p:nvSpPr>
          <p:cNvPr id="176" name="Text Placeholder 2">
            <a:extLst>
              <a:ext uri="{FF2B5EF4-FFF2-40B4-BE49-F238E27FC236}">
                <a16:creationId xmlns:a16="http://schemas.microsoft.com/office/drawing/2014/main" id="{C6357D85-4A9C-482A-A744-C3CA804ECDE9}"/>
              </a:ext>
            </a:extLst>
          </p:cNvPr>
          <p:cNvSpPr>
            <a:spLocks noGrp="1"/>
          </p:cNvSpPr>
          <p:nvPr>
            <p:custDataLst>
              <p:tags r:id="rId11"/>
            </p:custDataLst>
          </p:nvPr>
        </p:nvSpPr>
        <p:spPr bwMode="gray">
          <a:xfrm>
            <a:off x="327025" y="3830638"/>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F4000446-53DA-4512-AA31-4D4C78F97F6A}" type="datetime'''''''''''''''''''5''.''''0''''0''''''''''''''0'''''''''''''''">
              <a:rPr lang="es-AR" altLang="en-US" sz="1000" b="1" smtClean="0">
                <a:effectLst/>
                <a:ea typeface="+mn-ea"/>
                <a:cs typeface="+mn-cs"/>
                <a:sym typeface="+mn-lt"/>
              </a:rPr>
              <a:pPr marL="0" lvl="0" indent="0" algn="r">
                <a:spcBef>
                  <a:spcPct val="0"/>
                </a:spcBef>
                <a:buNone/>
              </a:pPr>
              <a:t>5.000</a:t>
            </a:fld>
            <a:endParaRPr lang="es-AR" altLang="es-AR" sz="1000" b="1" dirty="0">
              <a:ea typeface="+mn-ea"/>
              <a:cs typeface="+mn-cs"/>
              <a:sym typeface="+mn-lt"/>
            </a:endParaRPr>
          </a:p>
        </p:txBody>
      </p:sp>
      <p:sp>
        <p:nvSpPr>
          <p:cNvPr id="177" name="Text Placeholder 2">
            <a:extLst>
              <a:ext uri="{FF2B5EF4-FFF2-40B4-BE49-F238E27FC236}">
                <a16:creationId xmlns:a16="http://schemas.microsoft.com/office/drawing/2014/main" id="{E064DD5D-5D23-483C-A8BE-522E92A43946}"/>
              </a:ext>
            </a:extLst>
          </p:cNvPr>
          <p:cNvSpPr>
            <a:spLocks noGrp="1"/>
          </p:cNvSpPr>
          <p:nvPr>
            <p:custDataLst>
              <p:tags r:id="rId12"/>
            </p:custDataLst>
          </p:nvPr>
        </p:nvSpPr>
        <p:spPr bwMode="gray">
          <a:xfrm>
            <a:off x="327025" y="3562350"/>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93534779-11C7-4282-AA28-2645DA629E44}" type="datetime'''''''''''''''5''''''.''''''''5''''''0''''''''''0'''''''''''">
              <a:rPr lang="es-AR" altLang="en-US" sz="1000" b="1" smtClean="0">
                <a:effectLst/>
                <a:ea typeface="+mn-ea"/>
                <a:cs typeface="+mn-cs"/>
                <a:sym typeface="+mn-lt"/>
              </a:rPr>
              <a:pPr marL="0" lvl="0" indent="0" algn="r">
                <a:spcBef>
                  <a:spcPct val="0"/>
                </a:spcBef>
                <a:buNone/>
              </a:pPr>
              <a:t>5.500</a:t>
            </a:fld>
            <a:endParaRPr lang="es-AR" altLang="es-AR" sz="1000" b="1" dirty="0">
              <a:ea typeface="+mn-ea"/>
              <a:cs typeface="+mn-cs"/>
              <a:sym typeface="+mn-lt"/>
            </a:endParaRPr>
          </a:p>
        </p:txBody>
      </p:sp>
      <p:sp>
        <p:nvSpPr>
          <p:cNvPr id="178" name="Text Placeholder 2">
            <a:extLst>
              <a:ext uri="{FF2B5EF4-FFF2-40B4-BE49-F238E27FC236}">
                <a16:creationId xmlns:a16="http://schemas.microsoft.com/office/drawing/2014/main" id="{9049C8CB-9102-4138-A560-47EEF759E6FE}"/>
              </a:ext>
            </a:extLst>
          </p:cNvPr>
          <p:cNvSpPr>
            <a:spLocks noGrp="1"/>
          </p:cNvSpPr>
          <p:nvPr>
            <p:custDataLst>
              <p:tags r:id="rId13"/>
            </p:custDataLst>
          </p:nvPr>
        </p:nvSpPr>
        <p:spPr bwMode="gray">
          <a:xfrm>
            <a:off x="327025" y="3292475"/>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3E4091CE-0B3F-4621-830D-1FB79779AF79}" type="datetime'''''6''''.''''''''''''''''0''''''''''''''00'''''''''''''''''">
              <a:rPr lang="es-AR" altLang="en-US" sz="1000" b="1" smtClean="0">
                <a:effectLst/>
                <a:ea typeface="+mn-ea"/>
                <a:cs typeface="+mn-cs"/>
                <a:sym typeface="+mn-lt"/>
              </a:rPr>
              <a:pPr marL="0" lvl="0" indent="0" algn="r">
                <a:spcBef>
                  <a:spcPct val="0"/>
                </a:spcBef>
                <a:buNone/>
              </a:pPr>
              <a:t>6.000</a:t>
            </a:fld>
            <a:endParaRPr lang="es-AR" altLang="es-AR" sz="1000" b="1" dirty="0">
              <a:ea typeface="+mn-ea"/>
              <a:cs typeface="+mn-cs"/>
              <a:sym typeface="+mn-lt"/>
            </a:endParaRPr>
          </a:p>
        </p:txBody>
      </p:sp>
      <p:sp>
        <p:nvSpPr>
          <p:cNvPr id="179" name="Text Placeholder 2">
            <a:extLst>
              <a:ext uri="{FF2B5EF4-FFF2-40B4-BE49-F238E27FC236}">
                <a16:creationId xmlns:a16="http://schemas.microsoft.com/office/drawing/2014/main" id="{6C57529A-CBF2-4AD3-B62A-BE7661D77110}"/>
              </a:ext>
            </a:extLst>
          </p:cNvPr>
          <p:cNvSpPr>
            <a:spLocks noGrp="1"/>
          </p:cNvSpPr>
          <p:nvPr>
            <p:custDataLst>
              <p:tags r:id="rId14"/>
            </p:custDataLst>
          </p:nvPr>
        </p:nvSpPr>
        <p:spPr bwMode="gray">
          <a:xfrm>
            <a:off x="327025" y="3022600"/>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C7D58B09-0655-4F9F-8F03-838FFC0F2775}" type="datetime'''6''''.''''''''5''''0''''''''''''''''0'''''''''''''''''''">
              <a:rPr lang="es-AR" altLang="en-US" sz="1000" b="1" smtClean="0">
                <a:effectLst/>
                <a:ea typeface="+mn-ea"/>
                <a:cs typeface="+mn-cs"/>
                <a:sym typeface="+mn-lt"/>
              </a:rPr>
              <a:pPr marL="0" lvl="0" indent="0" algn="r">
                <a:spcBef>
                  <a:spcPct val="0"/>
                </a:spcBef>
                <a:buNone/>
              </a:pPr>
              <a:t>6.500</a:t>
            </a:fld>
            <a:endParaRPr lang="es-AR" altLang="es-AR" sz="1000" b="1" dirty="0">
              <a:ea typeface="+mn-ea"/>
              <a:cs typeface="+mn-cs"/>
              <a:sym typeface="+mn-lt"/>
            </a:endParaRPr>
          </a:p>
        </p:txBody>
      </p:sp>
      <p:sp>
        <p:nvSpPr>
          <p:cNvPr id="180" name="Text Placeholder 2">
            <a:extLst>
              <a:ext uri="{FF2B5EF4-FFF2-40B4-BE49-F238E27FC236}">
                <a16:creationId xmlns:a16="http://schemas.microsoft.com/office/drawing/2014/main" id="{F1CE7915-D944-42F8-B2D2-8059A1DFFA16}"/>
              </a:ext>
            </a:extLst>
          </p:cNvPr>
          <p:cNvSpPr>
            <a:spLocks noGrp="1"/>
          </p:cNvSpPr>
          <p:nvPr>
            <p:custDataLst>
              <p:tags r:id="rId15"/>
            </p:custDataLst>
          </p:nvPr>
        </p:nvSpPr>
        <p:spPr bwMode="gray">
          <a:xfrm>
            <a:off x="327025" y="2754313"/>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D7F182BC-48A7-413F-B9DF-E58A1027DC84}" type="datetime'''''7''''''''''''''''.''''''''''0''''0''''''''''''''0'''''''''">
              <a:rPr lang="es-AR" altLang="en-US" sz="1000" b="1" smtClean="0">
                <a:effectLst/>
                <a:ea typeface="+mn-ea"/>
                <a:cs typeface="+mn-cs"/>
                <a:sym typeface="+mn-lt"/>
              </a:rPr>
              <a:pPr marL="0" lvl="0" indent="0" algn="r">
                <a:spcBef>
                  <a:spcPct val="0"/>
                </a:spcBef>
                <a:buNone/>
              </a:pPr>
              <a:t>7.000</a:t>
            </a:fld>
            <a:endParaRPr lang="es-AR" altLang="es-AR" sz="1000" b="1" dirty="0">
              <a:ea typeface="+mn-ea"/>
              <a:cs typeface="+mn-cs"/>
              <a:sym typeface="+mn-lt"/>
            </a:endParaRPr>
          </a:p>
        </p:txBody>
      </p:sp>
      <p:sp>
        <p:nvSpPr>
          <p:cNvPr id="181" name="Text Placeholder 2">
            <a:extLst>
              <a:ext uri="{FF2B5EF4-FFF2-40B4-BE49-F238E27FC236}">
                <a16:creationId xmlns:a16="http://schemas.microsoft.com/office/drawing/2014/main" id="{C93AF045-8B8B-45D1-B04F-F4AD43C5D882}"/>
              </a:ext>
            </a:extLst>
          </p:cNvPr>
          <p:cNvSpPr>
            <a:spLocks noGrp="1"/>
          </p:cNvSpPr>
          <p:nvPr>
            <p:custDataLst>
              <p:tags r:id="rId16"/>
            </p:custDataLst>
          </p:nvPr>
        </p:nvSpPr>
        <p:spPr bwMode="gray">
          <a:xfrm>
            <a:off x="327025" y="2484438"/>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8D24D642-D29A-40D8-A960-5B51EF2276D2}" type="datetime'''''7''''.''''''''5''0''''''''''''''''''0'''''''''''">
              <a:rPr lang="es-AR" altLang="en-US" sz="1000" b="1" smtClean="0">
                <a:effectLst/>
                <a:ea typeface="+mn-ea"/>
                <a:cs typeface="+mn-cs"/>
                <a:sym typeface="+mn-lt"/>
              </a:rPr>
              <a:pPr marL="0" lvl="0" indent="0" algn="r">
                <a:spcBef>
                  <a:spcPct val="0"/>
                </a:spcBef>
                <a:buNone/>
              </a:pPr>
              <a:t>7.500</a:t>
            </a:fld>
            <a:endParaRPr lang="es-AR" altLang="es-AR" sz="1000" b="1" dirty="0">
              <a:ea typeface="+mn-ea"/>
              <a:cs typeface="+mn-cs"/>
              <a:sym typeface="+mn-lt"/>
            </a:endParaRPr>
          </a:p>
        </p:txBody>
      </p:sp>
      <p:sp>
        <p:nvSpPr>
          <p:cNvPr id="182" name="Text Placeholder 2">
            <a:extLst>
              <a:ext uri="{FF2B5EF4-FFF2-40B4-BE49-F238E27FC236}">
                <a16:creationId xmlns:a16="http://schemas.microsoft.com/office/drawing/2014/main" id="{01D455FE-B12A-4D76-87C3-051EEE8D83EE}"/>
              </a:ext>
            </a:extLst>
          </p:cNvPr>
          <p:cNvSpPr>
            <a:spLocks noGrp="1"/>
          </p:cNvSpPr>
          <p:nvPr>
            <p:custDataLst>
              <p:tags r:id="rId17"/>
            </p:custDataLst>
          </p:nvPr>
        </p:nvSpPr>
        <p:spPr bwMode="gray">
          <a:xfrm>
            <a:off x="327025" y="2214563"/>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1A84A511-EF2F-477A-B441-BBD166202628}" type="datetime'''''''''''''''8''.''''0''''''''''00'''''">
              <a:rPr lang="es-AR" altLang="en-US" sz="1000" b="1" smtClean="0">
                <a:effectLst/>
                <a:ea typeface="+mn-ea"/>
                <a:cs typeface="+mn-cs"/>
                <a:sym typeface="+mn-lt"/>
              </a:rPr>
              <a:pPr marL="0" lvl="0" indent="0" algn="r">
                <a:spcBef>
                  <a:spcPct val="0"/>
                </a:spcBef>
                <a:buNone/>
              </a:pPr>
              <a:t>8.000</a:t>
            </a:fld>
            <a:endParaRPr lang="es-AR" altLang="es-AR" sz="1000" b="1" dirty="0">
              <a:ea typeface="+mn-ea"/>
              <a:cs typeface="+mn-cs"/>
              <a:sym typeface="+mn-lt"/>
            </a:endParaRPr>
          </a:p>
        </p:txBody>
      </p:sp>
      <p:sp>
        <p:nvSpPr>
          <p:cNvPr id="183" name="Text Placeholder 2">
            <a:extLst>
              <a:ext uri="{FF2B5EF4-FFF2-40B4-BE49-F238E27FC236}">
                <a16:creationId xmlns:a16="http://schemas.microsoft.com/office/drawing/2014/main" id="{F9AAEDF6-BB4D-49B2-87A5-82414AE461F7}"/>
              </a:ext>
            </a:extLst>
          </p:cNvPr>
          <p:cNvSpPr>
            <a:spLocks noGrp="1"/>
          </p:cNvSpPr>
          <p:nvPr>
            <p:custDataLst>
              <p:tags r:id="rId18"/>
            </p:custDataLst>
          </p:nvPr>
        </p:nvSpPr>
        <p:spPr bwMode="gray">
          <a:xfrm>
            <a:off x="327025" y="1946275"/>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CE205B2D-6F45-4F92-B49C-F835CD3CA9E0}" type="datetime'''8''''''.''5''''''''''''''''''''''''''''0''''0'''''''''''''''">
              <a:rPr lang="es-AR" altLang="en-US" sz="1000" b="1" smtClean="0">
                <a:effectLst/>
                <a:ea typeface="+mn-ea"/>
                <a:cs typeface="+mn-cs"/>
                <a:sym typeface="+mn-lt"/>
              </a:rPr>
              <a:pPr marL="0" lvl="0" indent="0" algn="r">
                <a:spcBef>
                  <a:spcPct val="0"/>
                </a:spcBef>
                <a:buNone/>
              </a:pPr>
              <a:t>8.500</a:t>
            </a:fld>
            <a:endParaRPr lang="es-AR" altLang="es-AR" sz="1000" b="1" dirty="0">
              <a:ea typeface="+mn-ea"/>
              <a:cs typeface="+mn-cs"/>
              <a:sym typeface="+mn-lt"/>
            </a:endParaRPr>
          </a:p>
        </p:txBody>
      </p:sp>
      <p:sp>
        <p:nvSpPr>
          <p:cNvPr id="184" name="Text Placeholder 2">
            <a:extLst>
              <a:ext uri="{FF2B5EF4-FFF2-40B4-BE49-F238E27FC236}">
                <a16:creationId xmlns:a16="http://schemas.microsoft.com/office/drawing/2014/main" id="{E7D405E8-A3F5-4425-81E3-E17651F50471}"/>
              </a:ext>
            </a:extLst>
          </p:cNvPr>
          <p:cNvSpPr>
            <a:spLocks noGrp="1"/>
          </p:cNvSpPr>
          <p:nvPr>
            <p:custDataLst>
              <p:tags r:id="rId19"/>
            </p:custDataLst>
          </p:nvPr>
        </p:nvSpPr>
        <p:spPr bwMode="gray">
          <a:xfrm>
            <a:off x="327025" y="1676400"/>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E34FEF01-2474-4CFC-96A2-BCA4FA8037BB}" type="datetime'''''''''''''''''''9.''''''''''00''''''''''''''''''''0'''">
              <a:rPr lang="es-AR" altLang="en-US" sz="1000" b="1" smtClean="0">
                <a:effectLst/>
                <a:ea typeface="+mn-ea"/>
                <a:cs typeface="+mn-cs"/>
                <a:sym typeface="+mn-lt"/>
              </a:rPr>
              <a:pPr marL="0" lvl="0" indent="0" algn="r">
                <a:spcBef>
                  <a:spcPct val="0"/>
                </a:spcBef>
                <a:buNone/>
              </a:pPr>
              <a:t>9.000</a:t>
            </a:fld>
            <a:endParaRPr lang="es-AR" altLang="es-AR" sz="1000" b="1" dirty="0">
              <a:ea typeface="+mn-ea"/>
              <a:cs typeface="+mn-cs"/>
              <a:sym typeface="+mn-lt"/>
            </a:endParaRPr>
          </a:p>
        </p:txBody>
      </p:sp>
      <p:sp>
        <p:nvSpPr>
          <p:cNvPr id="185" name="Text Placeholder 2">
            <a:extLst>
              <a:ext uri="{FF2B5EF4-FFF2-40B4-BE49-F238E27FC236}">
                <a16:creationId xmlns:a16="http://schemas.microsoft.com/office/drawing/2014/main" id="{DE618A9B-F9E6-4184-814C-414867F443F8}"/>
              </a:ext>
            </a:extLst>
          </p:cNvPr>
          <p:cNvSpPr>
            <a:spLocks noGrp="1"/>
          </p:cNvSpPr>
          <p:nvPr>
            <p:custDataLst>
              <p:tags r:id="rId20"/>
            </p:custDataLst>
          </p:nvPr>
        </p:nvSpPr>
        <p:spPr bwMode="gray">
          <a:xfrm>
            <a:off x="327025" y="1408113"/>
            <a:ext cx="293688"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A0816E2B-71E8-4028-8E37-6E8177E60E8A}" type="datetime'''''''''9''''''.''''''''5''''''''''''''''00'''''''''''">
              <a:rPr lang="es-AR" altLang="en-US" sz="1000" b="1" smtClean="0">
                <a:effectLst/>
                <a:ea typeface="+mn-ea"/>
                <a:cs typeface="+mn-cs"/>
                <a:sym typeface="+mn-lt"/>
              </a:rPr>
              <a:pPr marL="0" lvl="0" indent="0" algn="r">
                <a:spcBef>
                  <a:spcPct val="0"/>
                </a:spcBef>
                <a:buNone/>
              </a:pPr>
              <a:t>9.500</a:t>
            </a:fld>
            <a:endParaRPr lang="es-AR" altLang="es-AR" sz="1000" b="1" dirty="0">
              <a:ea typeface="+mn-ea"/>
              <a:cs typeface="+mn-cs"/>
              <a:sym typeface="+mn-lt"/>
            </a:endParaRPr>
          </a:p>
        </p:txBody>
      </p:sp>
      <p:sp>
        <p:nvSpPr>
          <p:cNvPr id="186" name="Text Placeholder 2">
            <a:extLst>
              <a:ext uri="{FF2B5EF4-FFF2-40B4-BE49-F238E27FC236}">
                <a16:creationId xmlns:a16="http://schemas.microsoft.com/office/drawing/2014/main" id="{B29D8870-89DB-4B45-9BED-DB8061CD9E6E}"/>
              </a:ext>
            </a:extLst>
          </p:cNvPr>
          <p:cNvSpPr>
            <a:spLocks noGrp="1"/>
          </p:cNvSpPr>
          <p:nvPr>
            <p:custDataLst>
              <p:tags r:id="rId21"/>
            </p:custDataLst>
          </p:nvPr>
        </p:nvSpPr>
        <p:spPr bwMode="gray">
          <a:xfrm>
            <a:off x="261938" y="1138238"/>
            <a:ext cx="3587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ED7D7DD5-3649-402C-A210-CBDB0FFD12A7}" type="datetime'''''''''''''10''''''''''.''''''''''''00''''''''''0'">
              <a:rPr lang="es-AR" altLang="en-US" sz="1000" b="1" smtClean="0">
                <a:effectLst/>
                <a:ea typeface="+mn-ea"/>
                <a:cs typeface="+mn-cs"/>
                <a:sym typeface="+mn-lt"/>
              </a:rPr>
              <a:pPr marL="0" lvl="0" indent="0" algn="r">
                <a:spcBef>
                  <a:spcPct val="0"/>
                </a:spcBef>
                <a:buNone/>
              </a:pPr>
              <a:t>10.000</a:t>
            </a:fld>
            <a:endParaRPr lang="es-AR" altLang="es-AR" sz="1000" b="1" dirty="0">
              <a:ea typeface="+mn-ea"/>
              <a:cs typeface="+mn-cs"/>
              <a:sym typeface="+mn-lt"/>
            </a:endParaRPr>
          </a:p>
        </p:txBody>
      </p:sp>
      <p:sp>
        <p:nvSpPr>
          <p:cNvPr id="187" name="Text Placeholder 2">
            <a:extLst>
              <a:ext uri="{FF2B5EF4-FFF2-40B4-BE49-F238E27FC236}">
                <a16:creationId xmlns:a16="http://schemas.microsoft.com/office/drawing/2014/main" id="{EB63F761-9688-4559-AB99-C00B8F4342D7}"/>
              </a:ext>
            </a:extLst>
          </p:cNvPr>
          <p:cNvSpPr>
            <a:spLocks noGrp="1"/>
          </p:cNvSpPr>
          <p:nvPr>
            <p:custDataLst>
              <p:tags r:id="rId22"/>
            </p:custDataLst>
          </p:nvPr>
        </p:nvSpPr>
        <p:spPr bwMode="gray">
          <a:xfrm>
            <a:off x="261938" y="868363"/>
            <a:ext cx="3587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500FCB13-4B9B-47DA-BCFE-833DE35AEB86}" type="datetime'''''''10''''''''.''''''5''''''''''''''0''0'''">
              <a:rPr lang="es-AR" altLang="en-US" sz="1000" b="1" smtClean="0">
                <a:effectLst/>
                <a:ea typeface="+mn-ea"/>
                <a:cs typeface="+mn-cs"/>
                <a:sym typeface="+mn-lt"/>
              </a:rPr>
              <a:pPr marL="0" lvl="0" indent="0" algn="r">
                <a:spcBef>
                  <a:spcPct val="0"/>
                </a:spcBef>
                <a:buNone/>
              </a:pPr>
              <a:t>10.500</a:t>
            </a:fld>
            <a:endParaRPr lang="es-AR" altLang="es-AR" sz="1000" b="1" dirty="0">
              <a:ea typeface="+mn-ea"/>
              <a:cs typeface="+mn-cs"/>
              <a:sym typeface="+mn-lt"/>
            </a:endParaRPr>
          </a:p>
        </p:txBody>
      </p:sp>
      <p:sp>
        <p:nvSpPr>
          <p:cNvPr id="188" name="Text Placeholder 2">
            <a:extLst>
              <a:ext uri="{FF2B5EF4-FFF2-40B4-BE49-F238E27FC236}">
                <a16:creationId xmlns:a16="http://schemas.microsoft.com/office/drawing/2014/main" id="{FAA85C93-6A84-4D62-846A-5EE2CF6AD7A9}"/>
              </a:ext>
            </a:extLst>
          </p:cNvPr>
          <p:cNvSpPr>
            <a:spLocks noGrp="1"/>
          </p:cNvSpPr>
          <p:nvPr>
            <p:custDataLst>
              <p:tags r:id="rId23"/>
            </p:custDataLst>
          </p:nvPr>
        </p:nvSpPr>
        <p:spPr bwMode="gray">
          <a:xfrm>
            <a:off x="261938" y="600075"/>
            <a:ext cx="3587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F4FFA937-53AE-4C38-93D1-4081583E2091}" type="datetime'''''''''''''''''1''''''1.''''''''0''''''''''''''0''''0'''''">
              <a:rPr lang="es-AR" altLang="en-US" sz="1000" b="1" smtClean="0">
                <a:effectLst/>
                <a:ea typeface="+mn-ea"/>
                <a:cs typeface="+mn-cs"/>
                <a:sym typeface="+mn-lt"/>
              </a:rPr>
              <a:pPr marL="0" lvl="0" indent="0" algn="r">
                <a:spcBef>
                  <a:spcPct val="0"/>
                </a:spcBef>
                <a:buNone/>
              </a:pPr>
              <a:t>11.000</a:t>
            </a:fld>
            <a:endParaRPr lang="es-AR" altLang="es-AR" sz="1000" b="1" dirty="0">
              <a:ea typeface="+mn-ea"/>
              <a:cs typeface="+mn-cs"/>
              <a:sym typeface="+mn-lt"/>
            </a:endParaRPr>
          </a:p>
        </p:txBody>
      </p:sp>
      <p:sp>
        <p:nvSpPr>
          <p:cNvPr id="189" name="Text Placeholder 2">
            <a:extLst>
              <a:ext uri="{FF2B5EF4-FFF2-40B4-BE49-F238E27FC236}">
                <a16:creationId xmlns:a16="http://schemas.microsoft.com/office/drawing/2014/main" id="{B2ED3ED2-DC09-4A5A-B048-644C4BC80D1E}"/>
              </a:ext>
            </a:extLst>
          </p:cNvPr>
          <p:cNvSpPr>
            <a:spLocks noGrp="1"/>
          </p:cNvSpPr>
          <p:nvPr>
            <p:custDataLst>
              <p:tags r:id="rId24"/>
            </p:custDataLst>
          </p:nvPr>
        </p:nvSpPr>
        <p:spPr bwMode="gray">
          <a:xfrm>
            <a:off x="261938" y="330200"/>
            <a:ext cx="358775"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0" tIns="0" rIns="0" bIns="0" numCol="1"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r">
              <a:spcBef>
                <a:spcPct val="0"/>
              </a:spcBef>
              <a:buNone/>
            </a:pPr>
            <a:fld id="{D4A6FD1E-D584-44C0-9833-98B080AD3598}" type="datetime'''''''''11''''''''.''''5''''''''''''''''''''''''''''0''''0'">
              <a:rPr lang="es-AR" altLang="en-US" sz="1000" b="1" smtClean="0">
                <a:effectLst/>
                <a:ea typeface="+mn-ea"/>
                <a:cs typeface="+mn-cs"/>
                <a:sym typeface="+mn-lt"/>
              </a:rPr>
              <a:pPr marL="0" lvl="0" indent="0" algn="r">
                <a:spcBef>
                  <a:spcPct val="0"/>
                </a:spcBef>
                <a:buNone/>
              </a:pPr>
              <a:t>11.500</a:t>
            </a:fld>
            <a:endParaRPr lang="es-AR" altLang="es-AR" sz="1000" b="1" dirty="0">
              <a:ea typeface="+mn-ea"/>
              <a:cs typeface="+mn-cs"/>
              <a:sym typeface="+mn-lt"/>
            </a:endParaRPr>
          </a:p>
        </p:txBody>
      </p:sp>
      <p:cxnSp>
        <p:nvCxnSpPr>
          <p:cNvPr id="10" name="Conector recto 9">
            <a:extLst>
              <a:ext uri="{FF2B5EF4-FFF2-40B4-BE49-F238E27FC236}">
                <a16:creationId xmlns:a16="http://schemas.microsoft.com/office/drawing/2014/main" id="{7F01A066-F896-476A-9635-B24B62B7E32D}"/>
              </a:ext>
            </a:extLst>
          </p:cNvPr>
          <p:cNvCxnSpPr/>
          <p:nvPr>
            <p:custDataLst>
              <p:tags r:id="rId25"/>
            </p:custDataLst>
          </p:nvPr>
        </p:nvCxnSpPr>
        <p:spPr bwMode="auto">
          <a:xfrm>
            <a:off x="3790950" y="2103438"/>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0" name="6 Conector recto">
            <a:extLst>
              <a:ext uri="{FF2B5EF4-FFF2-40B4-BE49-F238E27FC236}">
                <a16:creationId xmlns:a16="http://schemas.microsoft.com/office/drawing/2014/main" id="{A03C7215-5DC2-499E-8910-40AB71C4BBC7}"/>
              </a:ext>
            </a:extLst>
          </p:cNvPr>
          <p:cNvCxnSpPr/>
          <p:nvPr>
            <p:custDataLst>
              <p:tags r:id="rId26"/>
            </p:custDataLst>
          </p:nvPr>
        </p:nvCxnSpPr>
        <p:spPr bwMode="auto">
          <a:xfrm flipH="1" flipV="1">
            <a:off x="755650" y="2235200"/>
            <a:ext cx="147638" cy="346075"/>
          </a:xfrm>
          <a:prstGeom prst="line">
            <a:avLst/>
          </a:prstGeom>
          <a:ln w="635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 name="Conector recto 4">
            <a:extLst>
              <a:ext uri="{FF2B5EF4-FFF2-40B4-BE49-F238E27FC236}">
                <a16:creationId xmlns:a16="http://schemas.microsoft.com/office/drawing/2014/main" id="{91C6746B-797C-4151-AC22-51C711D9E791}"/>
              </a:ext>
            </a:extLst>
          </p:cNvPr>
          <p:cNvCxnSpPr/>
          <p:nvPr>
            <p:custDataLst>
              <p:tags r:id="rId27"/>
            </p:custDataLst>
          </p:nvPr>
        </p:nvCxnSpPr>
        <p:spPr bwMode="auto">
          <a:xfrm>
            <a:off x="2751138" y="2543175"/>
            <a:ext cx="23812" cy="1952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2" name="Conector recto 31">
            <a:extLst>
              <a:ext uri="{FF2B5EF4-FFF2-40B4-BE49-F238E27FC236}">
                <a16:creationId xmlns:a16="http://schemas.microsoft.com/office/drawing/2014/main" id="{C2D11C53-858A-4E2C-9E24-D5608BA4BF8C}"/>
              </a:ext>
            </a:extLst>
          </p:cNvPr>
          <p:cNvCxnSpPr/>
          <p:nvPr>
            <p:custDataLst>
              <p:tags r:id="rId28"/>
            </p:custDataLst>
          </p:nvPr>
        </p:nvCxnSpPr>
        <p:spPr bwMode="auto">
          <a:xfrm flipH="1">
            <a:off x="762000" y="2665413"/>
            <a:ext cx="71438" cy="444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6" name="Conector recto 165">
            <a:extLst>
              <a:ext uri="{FF2B5EF4-FFF2-40B4-BE49-F238E27FC236}">
                <a16:creationId xmlns:a16="http://schemas.microsoft.com/office/drawing/2014/main" id="{33AE5960-7E3E-4D07-ADE8-5307FC6B253D}"/>
              </a:ext>
            </a:extLst>
          </p:cNvPr>
          <p:cNvCxnSpPr/>
          <p:nvPr>
            <p:custDataLst>
              <p:tags r:id="rId29"/>
            </p:custDataLst>
          </p:nvPr>
        </p:nvCxnSpPr>
        <p:spPr bwMode="auto">
          <a:xfrm>
            <a:off x="8859838" y="2914650"/>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4" name="92 Conector recto">
            <a:extLst>
              <a:ext uri="{FF2B5EF4-FFF2-40B4-BE49-F238E27FC236}">
                <a16:creationId xmlns:a16="http://schemas.microsoft.com/office/drawing/2014/main" id="{4BBCFDC3-62AF-4DB8-8938-B0B650771816}"/>
              </a:ext>
            </a:extLst>
          </p:cNvPr>
          <p:cNvCxnSpPr/>
          <p:nvPr>
            <p:custDataLst>
              <p:tags r:id="rId30"/>
            </p:custDataLst>
          </p:nvPr>
        </p:nvCxnSpPr>
        <p:spPr bwMode="auto">
          <a:xfrm flipH="1">
            <a:off x="758825" y="2352675"/>
            <a:ext cx="207962" cy="2190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9" name="Conector recto 28">
            <a:extLst>
              <a:ext uri="{FF2B5EF4-FFF2-40B4-BE49-F238E27FC236}">
                <a16:creationId xmlns:a16="http://schemas.microsoft.com/office/drawing/2014/main" id="{8B91B4C4-64B4-4E03-BCEE-5EBA74BB8563}"/>
              </a:ext>
            </a:extLst>
          </p:cNvPr>
          <p:cNvCxnSpPr/>
          <p:nvPr>
            <p:custDataLst>
              <p:tags r:id="rId31"/>
            </p:custDataLst>
          </p:nvPr>
        </p:nvCxnSpPr>
        <p:spPr bwMode="auto">
          <a:xfrm>
            <a:off x="9874250" y="3214688"/>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1" name="Conector recto 30">
            <a:extLst>
              <a:ext uri="{FF2B5EF4-FFF2-40B4-BE49-F238E27FC236}">
                <a16:creationId xmlns:a16="http://schemas.microsoft.com/office/drawing/2014/main" id="{6DBF3550-DB5B-4340-AE30-52B74D7A59F2}"/>
              </a:ext>
            </a:extLst>
          </p:cNvPr>
          <p:cNvCxnSpPr/>
          <p:nvPr>
            <p:custDataLst>
              <p:tags r:id="rId32"/>
            </p:custDataLst>
          </p:nvPr>
        </p:nvCxnSpPr>
        <p:spPr bwMode="auto">
          <a:xfrm>
            <a:off x="9874250" y="3232150"/>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7E47A614-8214-4B2F-95FB-62AD31B91A94}"/>
              </a:ext>
            </a:extLst>
          </p:cNvPr>
          <p:cNvCxnSpPr/>
          <p:nvPr>
            <p:custDataLst>
              <p:tags r:id="rId33"/>
            </p:custDataLst>
          </p:nvPr>
        </p:nvCxnSpPr>
        <p:spPr bwMode="auto">
          <a:xfrm flipH="1">
            <a:off x="762000" y="2887663"/>
            <a:ext cx="71438" cy="4445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3" name="Conector recto 42">
            <a:extLst>
              <a:ext uri="{FF2B5EF4-FFF2-40B4-BE49-F238E27FC236}">
                <a16:creationId xmlns:a16="http://schemas.microsoft.com/office/drawing/2014/main" id="{D8D65629-A0E4-4C76-9460-47C58019BD6F}"/>
              </a:ext>
            </a:extLst>
          </p:cNvPr>
          <p:cNvCxnSpPr/>
          <p:nvPr>
            <p:custDataLst>
              <p:tags r:id="rId34"/>
            </p:custDataLst>
          </p:nvPr>
        </p:nvCxnSpPr>
        <p:spPr bwMode="auto">
          <a:xfrm>
            <a:off x="6832600" y="1270000"/>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FA447E8C-90F4-4BD3-BD83-BEB697B29DF2}"/>
              </a:ext>
            </a:extLst>
          </p:cNvPr>
          <p:cNvCxnSpPr/>
          <p:nvPr>
            <p:custDataLst>
              <p:tags r:id="rId35"/>
            </p:custDataLst>
          </p:nvPr>
        </p:nvCxnSpPr>
        <p:spPr bwMode="auto">
          <a:xfrm>
            <a:off x="10887075" y="3657600"/>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3" name="Conector recto 32">
            <a:extLst>
              <a:ext uri="{FF2B5EF4-FFF2-40B4-BE49-F238E27FC236}">
                <a16:creationId xmlns:a16="http://schemas.microsoft.com/office/drawing/2014/main" id="{167D582B-5242-40E7-8325-FA2E136CD3BA}"/>
              </a:ext>
            </a:extLst>
          </p:cNvPr>
          <p:cNvCxnSpPr/>
          <p:nvPr>
            <p:custDataLst>
              <p:tags r:id="rId36"/>
            </p:custDataLst>
          </p:nvPr>
        </p:nvCxnSpPr>
        <p:spPr bwMode="auto">
          <a:xfrm>
            <a:off x="10887075" y="4205288"/>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9" name="Conector recto 38">
            <a:extLst>
              <a:ext uri="{FF2B5EF4-FFF2-40B4-BE49-F238E27FC236}">
                <a16:creationId xmlns:a16="http://schemas.microsoft.com/office/drawing/2014/main" id="{D78B8A60-721D-47DC-9D5A-74B774B09C2D}"/>
              </a:ext>
            </a:extLst>
          </p:cNvPr>
          <p:cNvCxnSpPr/>
          <p:nvPr>
            <p:custDataLst>
              <p:tags r:id="rId37"/>
            </p:custDataLst>
          </p:nvPr>
        </p:nvCxnSpPr>
        <p:spPr bwMode="auto">
          <a:xfrm>
            <a:off x="5818188" y="1722438"/>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 name="Conector recto 40">
            <a:extLst>
              <a:ext uri="{FF2B5EF4-FFF2-40B4-BE49-F238E27FC236}">
                <a16:creationId xmlns:a16="http://schemas.microsoft.com/office/drawing/2014/main" id="{444EDD58-2F18-44D5-9549-042A407BCFB4}"/>
              </a:ext>
            </a:extLst>
          </p:cNvPr>
          <p:cNvCxnSpPr/>
          <p:nvPr>
            <p:custDataLst>
              <p:tags r:id="rId38"/>
            </p:custDataLst>
          </p:nvPr>
        </p:nvCxnSpPr>
        <p:spPr bwMode="auto">
          <a:xfrm flipV="1">
            <a:off x="5818188" y="1806575"/>
            <a:ext cx="0" cy="39688"/>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B90F86CF-1529-4AA4-B824-2A6883C17742}"/>
              </a:ext>
            </a:extLst>
          </p:cNvPr>
          <p:cNvCxnSpPr/>
          <p:nvPr>
            <p:custDataLst>
              <p:tags r:id="rId39"/>
            </p:custDataLst>
          </p:nvPr>
        </p:nvCxnSpPr>
        <p:spPr bwMode="auto">
          <a:xfrm>
            <a:off x="5818188" y="1878013"/>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4A909ADA-A2D7-47A8-AD79-2A9DA9519D3E}"/>
              </a:ext>
            </a:extLst>
          </p:cNvPr>
          <p:cNvCxnSpPr/>
          <p:nvPr>
            <p:custDataLst>
              <p:tags r:id="rId40"/>
            </p:custDataLst>
          </p:nvPr>
        </p:nvCxnSpPr>
        <p:spPr bwMode="auto">
          <a:xfrm>
            <a:off x="6832600" y="1831975"/>
            <a:ext cx="0" cy="381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useBgFill="1">
        <p:nvSpPr>
          <p:cNvPr id="46" name="Text Placeholder 2">
            <a:extLst>
              <a:ext uri="{FF2B5EF4-FFF2-40B4-BE49-F238E27FC236}">
                <a16:creationId xmlns:a16="http://schemas.microsoft.com/office/drawing/2014/main" id="{802064B1-6AF2-4979-A7DA-64B41F3C2165}"/>
              </a:ext>
            </a:extLst>
          </p:cNvPr>
          <p:cNvSpPr>
            <a:spLocks noGrp="1"/>
          </p:cNvSpPr>
          <p:nvPr>
            <p:custDataLst>
              <p:tags r:id="rId41"/>
            </p:custDataLst>
          </p:nvPr>
        </p:nvSpPr>
        <p:spPr bwMode="gray">
          <a:xfrm>
            <a:off x="768350" y="2581275"/>
            <a:ext cx="328613" cy="136525"/>
          </a:xfrm>
          <a:prstGeom prst="rect">
            <a:avLst/>
          </a:prstGeom>
          <a:ln w="9525">
            <a:noFill/>
            <a:miter lim="800000"/>
            <a:headEnd/>
            <a:tailEnd/>
          </a:ln>
          <a:effectLst/>
        </p:spPr>
        <p:txBody>
          <a:bodyPr vert="horz" wrap="none" lIns="17463" tIns="0" rIns="17463" bIns="0" numCol="1" spcCol="0"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D15B3F58-14BB-4CEF-9720-3B933EA40C33}" type="datetime'8''''''''''.''1''''''''''2''''''''''''''''''8'''''''''''''">
              <a:rPr lang="es-AR" altLang="en-US" sz="1000" b="1" smtClean="0">
                <a:effectLst/>
                <a:ea typeface="+mn-ea"/>
                <a:cs typeface="+mn-cs"/>
              </a:rPr>
              <a:pPr/>
              <a:t>8.128</a:t>
            </a:fld>
            <a:endParaRPr lang="es-AR" altLang="es-AR" sz="1000" b="1" dirty="0">
              <a:ea typeface="+mn-ea"/>
              <a:cs typeface="+mn-cs"/>
              <a:sym typeface="+mn-lt"/>
            </a:endParaRPr>
          </a:p>
        </p:txBody>
      </p:sp>
      <p:sp useBgFill="1">
        <p:nvSpPr>
          <p:cNvPr id="47" name="Text Placeholder 2">
            <a:extLst>
              <a:ext uri="{FF2B5EF4-FFF2-40B4-BE49-F238E27FC236}">
                <a16:creationId xmlns:a16="http://schemas.microsoft.com/office/drawing/2014/main" id="{D5FE394C-8F04-45BC-977C-0D4DD5246DD2}"/>
              </a:ext>
            </a:extLst>
          </p:cNvPr>
          <p:cNvSpPr>
            <a:spLocks noGrp="1"/>
          </p:cNvSpPr>
          <p:nvPr>
            <p:custDataLst>
              <p:tags r:id="rId42"/>
            </p:custDataLst>
          </p:nvPr>
        </p:nvSpPr>
        <p:spPr bwMode="gray">
          <a:xfrm>
            <a:off x="781050" y="2528888"/>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20BBA4A-17A8-4494-AF5A-A6A53CF3BF39}" type="datetime'''''''''7.''''''''20''''''''''''''''''''''''8'''''''''''">
              <a:rPr lang="es-AR" altLang="en-US" sz="1000" b="1" smtClean="0">
                <a:effectLst/>
                <a:ea typeface="+mn-ea"/>
                <a:cs typeface="+mn-cs"/>
              </a:rPr>
              <a:pPr/>
              <a:t>7.208</a:t>
            </a:fld>
            <a:endParaRPr lang="es-AR" altLang="es-AR" sz="1000" b="1" dirty="0">
              <a:ea typeface="+mn-ea"/>
              <a:cs typeface="+mn-cs"/>
              <a:sym typeface="+mn-lt"/>
            </a:endParaRPr>
          </a:p>
        </p:txBody>
      </p:sp>
      <p:sp>
        <p:nvSpPr>
          <p:cNvPr id="48" name="Text Placeholder 2">
            <a:extLst>
              <a:ext uri="{FF2B5EF4-FFF2-40B4-BE49-F238E27FC236}">
                <a16:creationId xmlns:a16="http://schemas.microsoft.com/office/drawing/2014/main" id="{A0C46746-73A1-4FC6-B803-47104A5B3FCD}"/>
              </a:ext>
            </a:extLst>
          </p:cNvPr>
          <p:cNvSpPr>
            <a:spLocks noGrp="1"/>
          </p:cNvSpPr>
          <p:nvPr>
            <p:custDataLst>
              <p:tags r:id="rId43"/>
            </p:custDataLst>
          </p:nvPr>
        </p:nvSpPr>
        <p:spPr bwMode="gray">
          <a:xfrm>
            <a:off x="868362" y="2216150"/>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CC90EB0B-5221-45BE-804D-AB14C08B34C8}" type="datetime'''''''7.''4''''''''''''''''''5''''''''9'''''">
              <a:rPr lang="es-AR" altLang="en-US" sz="1000" b="1" smtClean="0">
                <a:ea typeface="+mn-ea"/>
                <a:cs typeface="+mn-cs"/>
              </a:rPr>
              <a:pPr/>
              <a:t>7.459</a:t>
            </a:fld>
            <a:endParaRPr lang="es-AR" altLang="es-AR" sz="1000" b="1" dirty="0">
              <a:ea typeface="+mn-ea"/>
              <a:cs typeface="+mn-cs"/>
              <a:sym typeface="+mn-lt"/>
            </a:endParaRPr>
          </a:p>
        </p:txBody>
      </p:sp>
      <p:sp useBgFill="1">
        <p:nvSpPr>
          <p:cNvPr id="49" name="Text Placeholder 2">
            <a:extLst>
              <a:ext uri="{FF2B5EF4-FFF2-40B4-BE49-F238E27FC236}">
                <a16:creationId xmlns:a16="http://schemas.microsoft.com/office/drawing/2014/main" id="{D524AB24-0370-477A-879E-C03E74A562D4}"/>
              </a:ext>
            </a:extLst>
          </p:cNvPr>
          <p:cNvSpPr>
            <a:spLocks noGrp="1"/>
          </p:cNvSpPr>
          <p:nvPr>
            <p:custDataLst>
              <p:tags r:id="rId44"/>
            </p:custDataLst>
          </p:nvPr>
        </p:nvSpPr>
        <p:spPr bwMode="gray">
          <a:xfrm>
            <a:off x="781050" y="433863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1676D97-C701-495C-9093-796292165478}" type="datetime'''3''''''''.''''''8''''''4''''''''''''8'''''">
              <a:rPr lang="es-AR" altLang="en-US" sz="1000" b="1" smtClean="0">
                <a:effectLst/>
                <a:ea typeface="+mn-ea"/>
                <a:cs typeface="+mn-cs"/>
              </a:rPr>
              <a:pPr/>
              <a:t>3.848</a:t>
            </a:fld>
            <a:endParaRPr lang="es-AR" altLang="es-AR" sz="1000" b="1" dirty="0">
              <a:ea typeface="+mn-ea"/>
              <a:cs typeface="+mn-cs"/>
              <a:sym typeface="+mn-lt"/>
            </a:endParaRPr>
          </a:p>
        </p:txBody>
      </p:sp>
      <p:sp useBgFill="1">
        <p:nvSpPr>
          <p:cNvPr id="120" name="Text Placeholder 2">
            <a:extLst>
              <a:ext uri="{FF2B5EF4-FFF2-40B4-BE49-F238E27FC236}">
                <a16:creationId xmlns:a16="http://schemas.microsoft.com/office/drawing/2014/main" id="{EA267FA7-DD45-4071-A20A-E00556B38E78}"/>
              </a:ext>
            </a:extLst>
          </p:cNvPr>
          <p:cNvSpPr>
            <a:spLocks noGrp="1"/>
          </p:cNvSpPr>
          <p:nvPr>
            <p:custDataLst>
              <p:tags r:id="rId45"/>
            </p:custDataLst>
          </p:nvPr>
        </p:nvSpPr>
        <p:spPr bwMode="gray">
          <a:xfrm>
            <a:off x="781050" y="275113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0650499-B02F-4DE5-99A7-A218C452EFED}" type="datetime'''''''''6''''''''.7''9''''''''''''''5'''''''''''''''''">
              <a:rPr lang="es-AR" altLang="en-US" sz="1000" b="1" smtClean="0">
                <a:effectLst/>
                <a:ea typeface="+mn-ea"/>
                <a:cs typeface="+mn-cs"/>
              </a:rPr>
              <a:pPr/>
              <a:t>6.795</a:t>
            </a:fld>
            <a:endParaRPr lang="es-AR" altLang="es-AR" sz="1000" b="1" dirty="0">
              <a:ea typeface="+mn-ea"/>
              <a:cs typeface="+mn-cs"/>
              <a:sym typeface="+mn-lt"/>
            </a:endParaRPr>
          </a:p>
        </p:txBody>
      </p:sp>
      <p:sp>
        <p:nvSpPr>
          <p:cNvPr id="50" name="Marcador de texto 2">
            <a:extLst>
              <a:ext uri="{FF2B5EF4-FFF2-40B4-BE49-F238E27FC236}">
                <a16:creationId xmlns:a16="http://schemas.microsoft.com/office/drawing/2014/main" id="{3F857C5B-C879-48FF-BE67-D6B6163CDC9C}"/>
              </a:ext>
            </a:extLst>
          </p:cNvPr>
          <p:cNvSpPr>
            <a:spLocks noGrp="1"/>
          </p:cNvSpPr>
          <p:nvPr>
            <p:custDataLst>
              <p:tags r:id="rId46"/>
            </p:custDataLst>
          </p:nvPr>
        </p:nvSpPr>
        <p:spPr bwMode="auto">
          <a:xfrm>
            <a:off x="642938" y="5565775"/>
            <a:ext cx="214312"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3B82ADBF-857F-4D66-BDAF-E68DEB704C5E}" type="datetime'''''''''''''''''''''''''''''''''''''''J''AN'''''''''">
              <a:rPr lang="es-AR" altLang="en-US" sz="1000" b="1" smtClean="0">
                <a:effectLst/>
                <a:latin typeface="+mn-lt"/>
                <a:cs typeface="+mn-cs"/>
              </a:rPr>
              <a:pPr/>
              <a:t>JAN</a:t>
            </a:fld>
            <a:endParaRPr lang="es-AR" sz="1000" b="1">
              <a:latin typeface="+mn-lt"/>
              <a:cs typeface="+mn-cs"/>
              <a:sym typeface="+mn-lt"/>
            </a:endParaRPr>
          </a:p>
        </p:txBody>
      </p:sp>
      <p:sp useBgFill="1">
        <p:nvSpPr>
          <p:cNvPr id="52" name="Marcador de texto 2">
            <a:extLst>
              <a:ext uri="{FF2B5EF4-FFF2-40B4-BE49-F238E27FC236}">
                <a16:creationId xmlns:a16="http://schemas.microsoft.com/office/drawing/2014/main" id="{003C8305-1D64-47AD-8508-28386EF92AE9}"/>
              </a:ext>
            </a:extLst>
          </p:cNvPr>
          <p:cNvSpPr>
            <a:spLocks noGrp="1"/>
          </p:cNvSpPr>
          <p:nvPr>
            <p:custDataLst>
              <p:tags r:id="rId47"/>
            </p:custDataLst>
          </p:nvPr>
        </p:nvSpPr>
        <p:spPr bwMode="gray">
          <a:xfrm>
            <a:off x="1665288" y="3363913"/>
            <a:ext cx="328612" cy="136525"/>
          </a:xfrm>
          <a:prstGeom prst="rect">
            <a:avLst/>
          </a:prstGeom>
          <a:ln w="9525">
            <a:noFill/>
            <a:miter lim="800000"/>
            <a:headEnd/>
            <a:tailEnd/>
          </a:ln>
        </p:spPr>
        <p:txBody>
          <a:bodyPr vert="horz" wrap="none" lIns="17462" tIns="0" rIns="17462" bIns="0"/>
          <a:lstStyle/>
          <a:p>
            <a:pPr>
              <a:lnSpc>
                <a:spcPct val="90000"/>
              </a:lnSpc>
              <a:buFont typeface="Arial" pitchFamily="34" charset="0"/>
              <a:buNone/>
            </a:pPr>
            <a:fld id="{B4BB758D-66B9-454D-B26F-3C9D153313AF}" type="datetime'''''''''''''''5''''.9''''''''''''''''5''''0'''''''">
              <a:rPr lang="es-AR" altLang="en-US" sz="1000" b="1" smtClean="0">
                <a:effectLst/>
                <a:latin typeface="+mn-lt"/>
                <a:cs typeface="+mn-cs"/>
              </a:rPr>
              <a:pPr/>
              <a:t>5.950</a:t>
            </a:fld>
            <a:endParaRPr lang="es-AR" sz="1000" b="1" dirty="0">
              <a:latin typeface="+mn-lt"/>
              <a:cs typeface="+mn-cs"/>
              <a:sym typeface="+mn-lt"/>
            </a:endParaRPr>
          </a:p>
        </p:txBody>
      </p:sp>
      <p:sp>
        <p:nvSpPr>
          <p:cNvPr id="53" name="Text Placeholder 2">
            <a:extLst>
              <a:ext uri="{FF2B5EF4-FFF2-40B4-BE49-F238E27FC236}">
                <a16:creationId xmlns:a16="http://schemas.microsoft.com/office/drawing/2014/main" id="{81663BAE-A567-47C9-A263-8A9F4D4050AF}"/>
              </a:ext>
            </a:extLst>
          </p:cNvPr>
          <p:cNvSpPr>
            <a:spLocks noGrp="1"/>
          </p:cNvSpPr>
          <p:nvPr>
            <p:custDataLst>
              <p:tags r:id="rId48"/>
            </p:custDataLst>
          </p:nvPr>
        </p:nvSpPr>
        <p:spPr bwMode="gray">
          <a:xfrm>
            <a:off x="1670050" y="3862388"/>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F774C581-1827-4008-9DAC-61F811F31746}" type="datetime'''''''''5''''.44''''0'''''''''''''''''''''''''''''''''''">
              <a:rPr lang="es-AR" altLang="en-US" sz="1000" b="1" smtClean="0">
                <a:cs typeface="+mn-cs"/>
              </a:rPr>
              <a:pPr/>
              <a:t>5.440</a:t>
            </a:fld>
            <a:endParaRPr lang="es-AR" altLang="es-AR" sz="1000" b="1" dirty="0">
              <a:ea typeface="MS PGothic"/>
              <a:cs typeface="+mn-cs"/>
              <a:sym typeface="+mn-lt"/>
            </a:endParaRPr>
          </a:p>
        </p:txBody>
      </p:sp>
      <p:sp>
        <p:nvSpPr>
          <p:cNvPr id="54" name="Text Placeholder 2">
            <a:extLst>
              <a:ext uri="{FF2B5EF4-FFF2-40B4-BE49-F238E27FC236}">
                <a16:creationId xmlns:a16="http://schemas.microsoft.com/office/drawing/2014/main" id="{D1993BAD-174E-456A-9CE9-EC8BFC382851}"/>
              </a:ext>
            </a:extLst>
          </p:cNvPr>
          <p:cNvSpPr>
            <a:spLocks noGrp="1"/>
          </p:cNvSpPr>
          <p:nvPr>
            <p:custDataLst>
              <p:tags r:id="rId49"/>
            </p:custDataLst>
          </p:nvPr>
        </p:nvSpPr>
        <p:spPr bwMode="gray">
          <a:xfrm>
            <a:off x="1600200" y="2222500"/>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879834E-0E5B-4967-BC4D-95DA2982F523}" type="datetime'''''7''''''.''''''''7''''7''''''''''''6'''''">
              <a:rPr lang="es-AR" altLang="en-US" sz="1000" b="1" smtClean="0">
                <a:ea typeface="+mn-ea"/>
                <a:cs typeface="+mn-cs"/>
              </a:rPr>
              <a:pPr/>
              <a:t>7.776</a:t>
            </a:fld>
            <a:endParaRPr lang="es-AR" altLang="es-AR" sz="1000" b="1" dirty="0">
              <a:ea typeface="+mn-ea"/>
              <a:cs typeface="+mn-cs"/>
              <a:sym typeface="+mn-lt"/>
            </a:endParaRPr>
          </a:p>
        </p:txBody>
      </p:sp>
      <p:sp>
        <p:nvSpPr>
          <p:cNvPr id="55" name="Text Placeholder 2">
            <a:extLst>
              <a:ext uri="{FF2B5EF4-FFF2-40B4-BE49-F238E27FC236}">
                <a16:creationId xmlns:a16="http://schemas.microsoft.com/office/drawing/2014/main" id="{23A21065-E6E9-4768-9AF0-3B71F4C7B1DF}"/>
              </a:ext>
            </a:extLst>
          </p:cNvPr>
          <p:cNvSpPr>
            <a:spLocks noGrp="1"/>
          </p:cNvSpPr>
          <p:nvPr>
            <p:custDataLst>
              <p:tags r:id="rId50"/>
            </p:custDataLst>
          </p:nvPr>
        </p:nvSpPr>
        <p:spPr bwMode="gray">
          <a:xfrm>
            <a:off x="1600200" y="1614488"/>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09023ED-1A07-4515-96BA-8C18DEF40898}" type="datetime'''''''''''''''8''''''''''''''.''''9''''0''''''''7'''''''''''">
              <a:rPr lang="es-AR" altLang="en-US" sz="1000" b="1" smtClean="0">
                <a:ea typeface="+mn-ea"/>
                <a:cs typeface="+mn-cs"/>
              </a:rPr>
              <a:pPr/>
              <a:t>8.907</a:t>
            </a:fld>
            <a:endParaRPr lang="es-AR" altLang="es-AR" sz="1000" b="1" dirty="0">
              <a:ea typeface="+mn-ea"/>
              <a:cs typeface="+mn-cs"/>
              <a:sym typeface="+mn-lt"/>
            </a:endParaRPr>
          </a:p>
        </p:txBody>
      </p:sp>
      <p:sp useBgFill="1">
        <p:nvSpPr>
          <p:cNvPr id="102" name="Text Placeholder 2">
            <a:extLst>
              <a:ext uri="{FF2B5EF4-FFF2-40B4-BE49-F238E27FC236}">
                <a16:creationId xmlns:a16="http://schemas.microsoft.com/office/drawing/2014/main" id="{6DFD2EC5-74AD-4BA4-AE75-4D68D4F65789}"/>
              </a:ext>
            </a:extLst>
          </p:cNvPr>
          <p:cNvSpPr>
            <a:spLocks noGrp="1"/>
          </p:cNvSpPr>
          <p:nvPr>
            <p:custDataLst>
              <p:tags r:id="rId51"/>
            </p:custDataLst>
          </p:nvPr>
        </p:nvSpPr>
        <p:spPr bwMode="gray">
          <a:xfrm>
            <a:off x="1600200" y="3051175"/>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F8EC23B-A697-431E-BEC8-2BFF11F8BBDE}" type="datetime'''''''''''''''''''''''''6''''''''''''''.''''2''''''''39'''''''">
              <a:rPr lang="es-AR" altLang="en-US" sz="1000" b="1" smtClean="0">
                <a:effectLst/>
                <a:ea typeface="+mn-ea"/>
                <a:cs typeface="+mn-cs"/>
              </a:rPr>
              <a:pPr/>
              <a:t>6.239</a:t>
            </a:fld>
            <a:endParaRPr lang="es-AR" altLang="es-AR" sz="1000" b="1" dirty="0">
              <a:ea typeface="+mn-ea"/>
              <a:cs typeface="+mn-cs"/>
              <a:sym typeface="+mn-lt"/>
            </a:endParaRPr>
          </a:p>
        </p:txBody>
      </p:sp>
      <p:sp>
        <p:nvSpPr>
          <p:cNvPr id="56" name="Marcador de texto 2">
            <a:extLst>
              <a:ext uri="{FF2B5EF4-FFF2-40B4-BE49-F238E27FC236}">
                <a16:creationId xmlns:a16="http://schemas.microsoft.com/office/drawing/2014/main" id="{5D8F4E67-1F95-488A-A59C-2E8F57931CE1}"/>
              </a:ext>
            </a:extLst>
          </p:cNvPr>
          <p:cNvSpPr>
            <a:spLocks noGrp="1"/>
          </p:cNvSpPr>
          <p:nvPr>
            <p:custDataLst>
              <p:tags r:id="rId52"/>
            </p:custDataLst>
          </p:nvPr>
        </p:nvSpPr>
        <p:spPr bwMode="auto">
          <a:xfrm>
            <a:off x="1662113" y="5565775"/>
            <a:ext cx="204787"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4D089DD5-8CE0-4A24-AFF4-908B7B0893CF}" type="datetime'''''''''''''''''''''''''''''''''''FE''''''''B'''">
              <a:rPr lang="es-AR" altLang="en-US" sz="1000" b="1" smtClean="0">
                <a:effectLst/>
                <a:latin typeface="+mn-lt"/>
                <a:cs typeface="+mn-cs"/>
              </a:rPr>
              <a:pPr/>
              <a:t>FEB</a:t>
            </a:fld>
            <a:endParaRPr lang="es-AR" sz="1000" b="1">
              <a:latin typeface="+mn-lt"/>
              <a:cs typeface="+mn-cs"/>
              <a:sym typeface="+mn-lt"/>
            </a:endParaRPr>
          </a:p>
        </p:txBody>
      </p:sp>
      <p:sp useBgFill="1">
        <p:nvSpPr>
          <p:cNvPr id="58" name="Text Placeholder 2">
            <a:extLst>
              <a:ext uri="{FF2B5EF4-FFF2-40B4-BE49-F238E27FC236}">
                <a16:creationId xmlns:a16="http://schemas.microsoft.com/office/drawing/2014/main" id="{4A2CA6D3-B2A4-41A3-A8BF-546F9D55798C}"/>
              </a:ext>
            </a:extLst>
          </p:cNvPr>
          <p:cNvSpPr>
            <a:spLocks noGrp="1"/>
          </p:cNvSpPr>
          <p:nvPr>
            <p:custDataLst>
              <p:tags r:id="rId53"/>
            </p:custDataLst>
          </p:nvPr>
        </p:nvSpPr>
        <p:spPr bwMode="gray">
          <a:xfrm>
            <a:off x="2579688" y="2406650"/>
            <a:ext cx="328613" cy="136525"/>
          </a:xfrm>
          <a:prstGeom prst="rect">
            <a:avLst/>
          </a:prstGeom>
          <a:ln w="9525">
            <a:noFill/>
            <a:miter lim="800000"/>
            <a:headEnd/>
            <a:tailEnd/>
          </a:ln>
          <a:effectLst/>
        </p:spPr>
        <p:txBody>
          <a:bodyPr vert="horz" wrap="none" lIns="17463" tIns="0" rIns="17463" bIns="0" numCol="1" spcCol="0"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121DD7B3-520B-454A-BDBD-D70BC8628EA5}" type="datetime'''''7''''''''.''''1''4''''''''''''''3'''''''">
              <a:rPr lang="es-AR" altLang="en-US" sz="1000" b="1" smtClean="0">
                <a:ea typeface="+mn-ea"/>
                <a:cs typeface="+mn-cs"/>
              </a:rPr>
              <a:pPr/>
              <a:t>7.143</a:t>
            </a:fld>
            <a:endParaRPr lang="es-AR" altLang="es-AR" sz="1000" b="1" dirty="0">
              <a:ea typeface="+mn-ea"/>
              <a:cs typeface="+mn-cs"/>
              <a:sym typeface="+mn-lt"/>
            </a:endParaRPr>
          </a:p>
        </p:txBody>
      </p:sp>
      <p:sp useBgFill="1">
        <p:nvSpPr>
          <p:cNvPr id="59" name="Text Placeholder 2">
            <a:extLst>
              <a:ext uri="{FF2B5EF4-FFF2-40B4-BE49-F238E27FC236}">
                <a16:creationId xmlns:a16="http://schemas.microsoft.com/office/drawing/2014/main" id="{F810AA46-ECE6-4431-913D-88BAD90F0649}"/>
              </a:ext>
            </a:extLst>
          </p:cNvPr>
          <p:cNvSpPr>
            <a:spLocks noGrp="1"/>
          </p:cNvSpPr>
          <p:nvPr>
            <p:custDataLst>
              <p:tags r:id="rId54"/>
            </p:custDataLst>
          </p:nvPr>
        </p:nvSpPr>
        <p:spPr bwMode="gray">
          <a:xfrm>
            <a:off x="2613025" y="3444875"/>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561990A-10BA-4ED5-810F-ED2FA4ADA229}" type="datetime'5''''''''''.''5''''0''''''8'''''''''''''''''''''''''''''''">
              <a:rPr lang="es-AR" altLang="en-US" sz="1000" b="1" smtClean="0">
                <a:effectLst/>
                <a:cs typeface="+mn-cs"/>
              </a:rPr>
              <a:pPr/>
              <a:t>5.508</a:t>
            </a:fld>
            <a:endParaRPr lang="es-AR" altLang="es-AR" sz="1000" b="1">
              <a:ea typeface="MS PGothic"/>
              <a:cs typeface="+mn-cs"/>
              <a:sym typeface="+mn-lt"/>
            </a:endParaRPr>
          </a:p>
        </p:txBody>
      </p:sp>
      <p:sp useBgFill="1">
        <p:nvSpPr>
          <p:cNvPr id="60" name="Text Placeholder 2">
            <a:extLst>
              <a:ext uri="{FF2B5EF4-FFF2-40B4-BE49-F238E27FC236}">
                <a16:creationId xmlns:a16="http://schemas.microsoft.com/office/drawing/2014/main" id="{0E7D5035-0969-40B4-AC11-4D91F34EE257}"/>
              </a:ext>
            </a:extLst>
          </p:cNvPr>
          <p:cNvSpPr>
            <a:spLocks noGrp="1"/>
          </p:cNvSpPr>
          <p:nvPr>
            <p:custDataLst>
              <p:tags r:id="rId55"/>
            </p:custDataLst>
          </p:nvPr>
        </p:nvSpPr>
        <p:spPr bwMode="gray">
          <a:xfrm>
            <a:off x="2613025" y="1911350"/>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1EEAFFC-6C92-4B65-BB0D-617CB6B7C09C}" type="datetime'''''''8''.''''''''3''''''''''5''''''''''''4'''">
              <a:rPr lang="es-AR" altLang="en-US" sz="1000" b="1" smtClean="0">
                <a:effectLst/>
                <a:ea typeface="+mn-ea"/>
                <a:cs typeface="+mn-cs"/>
              </a:rPr>
              <a:pPr/>
              <a:t>8.354</a:t>
            </a:fld>
            <a:endParaRPr lang="es-AR" altLang="es-AR" sz="1000" b="1">
              <a:ea typeface="+mn-ea"/>
              <a:cs typeface="+mn-cs"/>
              <a:sym typeface="+mn-lt"/>
            </a:endParaRPr>
          </a:p>
        </p:txBody>
      </p:sp>
      <p:sp useBgFill="1">
        <p:nvSpPr>
          <p:cNvPr id="61" name="Text Placeholder 2">
            <a:extLst>
              <a:ext uri="{FF2B5EF4-FFF2-40B4-BE49-F238E27FC236}">
                <a16:creationId xmlns:a16="http://schemas.microsoft.com/office/drawing/2014/main" id="{4A658E51-147A-4CB1-8F35-0E40580FFD23}"/>
              </a:ext>
            </a:extLst>
          </p:cNvPr>
          <p:cNvSpPr>
            <a:spLocks noGrp="1"/>
          </p:cNvSpPr>
          <p:nvPr>
            <p:custDataLst>
              <p:tags r:id="rId56"/>
            </p:custDataLst>
          </p:nvPr>
        </p:nvSpPr>
        <p:spPr bwMode="gray">
          <a:xfrm>
            <a:off x="2613025" y="406558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9020294-15AE-4C9F-A9EC-A8608A5EB44A}" type="datetime'4''.35''''''''''''''''''4'''''''''''''">
              <a:rPr lang="es-AR" altLang="en-US" sz="1000" b="1" smtClean="0">
                <a:effectLst/>
                <a:ea typeface="+mn-ea"/>
                <a:cs typeface="+mn-cs"/>
              </a:rPr>
              <a:pPr/>
              <a:t>4.354</a:t>
            </a:fld>
            <a:endParaRPr lang="es-AR" altLang="es-AR" sz="1000" b="1" dirty="0">
              <a:ea typeface="+mn-ea"/>
              <a:cs typeface="+mn-cs"/>
              <a:sym typeface="+mn-lt"/>
            </a:endParaRPr>
          </a:p>
        </p:txBody>
      </p:sp>
      <p:sp>
        <p:nvSpPr>
          <p:cNvPr id="62" name="Marcador de texto 2">
            <a:extLst>
              <a:ext uri="{FF2B5EF4-FFF2-40B4-BE49-F238E27FC236}">
                <a16:creationId xmlns:a16="http://schemas.microsoft.com/office/drawing/2014/main" id="{AEC53751-8DC9-4F40-8BB9-349D7EDF0F7E}"/>
              </a:ext>
            </a:extLst>
          </p:cNvPr>
          <p:cNvSpPr>
            <a:spLocks noGrp="1"/>
          </p:cNvSpPr>
          <p:nvPr>
            <p:custDataLst>
              <p:tags r:id="rId57"/>
            </p:custDataLst>
          </p:nvPr>
        </p:nvSpPr>
        <p:spPr bwMode="auto">
          <a:xfrm>
            <a:off x="2641600" y="5565775"/>
            <a:ext cx="271463"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0DED418-438D-43D8-896C-629B9BD8E2F1}" type="datetime'''''''''''''''M''''''''''''''''''''''''A''''''''R'''''''''''">
              <a:rPr lang="es-AR" altLang="en-US" sz="1000" b="1" smtClean="0">
                <a:effectLst/>
                <a:latin typeface="+mn-lt"/>
                <a:cs typeface="+mn-cs"/>
              </a:rPr>
              <a:pPr/>
              <a:t>MAR</a:t>
            </a:fld>
            <a:endParaRPr lang="es-AR" sz="1000" b="1">
              <a:latin typeface="+mn-lt"/>
              <a:cs typeface="+mn-cs"/>
              <a:sym typeface="+mn-lt"/>
            </a:endParaRPr>
          </a:p>
        </p:txBody>
      </p:sp>
      <p:sp useBgFill="1">
        <p:nvSpPr>
          <p:cNvPr id="64" name="Text Placeholder 2">
            <a:extLst>
              <a:ext uri="{FF2B5EF4-FFF2-40B4-BE49-F238E27FC236}">
                <a16:creationId xmlns:a16="http://schemas.microsoft.com/office/drawing/2014/main" id="{7E7F157A-B3A9-49C3-8177-0A0AAC60692A}"/>
              </a:ext>
            </a:extLst>
          </p:cNvPr>
          <p:cNvSpPr>
            <a:spLocks noGrp="1"/>
          </p:cNvSpPr>
          <p:nvPr>
            <p:custDataLst>
              <p:tags r:id="rId58"/>
            </p:custDataLst>
          </p:nvPr>
        </p:nvSpPr>
        <p:spPr bwMode="gray">
          <a:xfrm>
            <a:off x="3627437" y="1547813"/>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1B27215-651C-4861-A732-F84B1AF4E696}" type="datetime'''''''''''''''''''9''''''.''''''''''''''''''0''29'''">
              <a:rPr lang="es-AR" altLang="en-US" sz="1000" b="1" smtClean="0">
                <a:effectLst/>
                <a:cs typeface="+mn-cs"/>
              </a:rPr>
              <a:pPr/>
              <a:t>9.029</a:t>
            </a:fld>
            <a:endParaRPr lang="es-AR" altLang="es-AR" sz="1000" b="1">
              <a:ea typeface="MS PGothic"/>
              <a:cs typeface="+mn-cs"/>
              <a:sym typeface="+mn-lt"/>
            </a:endParaRPr>
          </a:p>
        </p:txBody>
      </p:sp>
      <p:sp>
        <p:nvSpPr>
          <p:cNvPr id="65" name="Text Placeholder 2">
            <a:extLst>
              <a:ext uri="{FF2B5EF4-FFF2-40B4-BE49-F238E27FC236}">
                <a16:creationId xmlns:a16="http://schemas.microsoft.com/office/drawing/2014/main" id="{5822ACBD-354C-43BD-B6CB-50E678DABF8E}"/>
              </a:ext>
            </a:extLst>
          </p:cNvPr>
          <p:cNvSpPr>
            <a:spLocks noGrp="1"/>
          </p:cNvSpPr>
          <p:nvPr>
            <p:custDataLst>
              <p:tags r:id="rId59"/>
            </p:custDataLst>
          </p:nvPr>
        </p:nvSpPr>
        <p:spPr bwMode="gray">
          <a:xfrm>
            <a:off x="3627437" y="1903413"/>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AD41B5D-E971-4F81-AE5F-FDA4DC69BE26}" type="datetime'''8''.''''3''''''''''''6''''''''''''''''9'''''''''">
              <a:rPr lang="es-AR" altLang="en-US" sz="1000" b="1" smtClean="0">
                <a:cs typeface="+mn-cs"/>
              </a:rPr>
              <a:pPr/>
              <a:t>8.369</a:t>
            </a:fld>
            <a:endParaRPr lang="es-AR" altLang="es-AR" sz="1000" b="1">
              <a:ea typeface="MS PGothic"/>
              <a:cs typeface="+mn-cs"/>
              <a:sym typeface="+mn-lt"/>
            </a:endParaRPr>
          </a:p>
        </p:txBody>
      </p:sp>
      <p:sp>
        <p:nvSpPr>
          <p:cNvPr id="66" name="Text Placeholder 2">
            <a:extLst>
              <a:ext uri="{FF2B5EF4-FFF2-40B4-BE49-F238E27FC236}">
                <a16:creationId xmlns:a16="http://schemas.microsoft.com/office/drawing/2014/main" id="{20D202FB-4217-405B-B455-338308B0D82D}"/>
              </a:ext>
            </a:extLst>
          </p:cNvPr>
          <p:cNvSpPr>
            <a:spLocks noGrp="1"/>
          </p:cNvSpPr>
          <p:nvPr>
            <p:custDataLst>
              <p:tags r:id="rId60"/>
            </p:custDataLst>
          </p:nvPr>
        </p:nvSpPr>
        <p:spPr bwMode="gray">
          <a:xfrm>
            <a:off x="3627438" y="1236663"/>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1DB03A9-478C-448E-A68E-1280A43A568E}" type="datetime'''''''''9''.''''''6''''''''''''0''''8'''''''''''''''''''''''''">
              <a:rPr lang="es-AR" altLang="en-US" sz="1000" b="1" smtClean="0">
                <a:ea typeface="+mn-ea"/>
                <a:cs typeface="+mn-cs"/>
              </a:rPr>
              <a:pPr/>
              <a:t>9.608</a:t>
            </a:fld>
            <a:endParaRPr lang="es-AR" altLang="es-AR" sz="1000" b="1" dirty="0">
              <a:ea typeface="+mn-ea"/>
              <a:cs typeface="+mn-cs"/>
              <a:sym typeface="+mn-lt"/>
            </a:endParaRPr>
          </a:p>
        </p:txBody>
      </p:sp>
      <p:sp>
        <p:nvSpPr>
          <p:cNvPr id="67" name="Text Placeholder 2">
            <a:extLst>
              <a:ext uri="{FF2B5EF4-FFF2-40B4-BE49-F238E27FC236}">
                <a16:creationId xmlns:a16="http://schemas.microsoft.com/office/drawing/2014/main" id="{1E53DE52-40F1-4224-B84C-64ABAC3936A3}"/>
              </a:ext>
            </a:extLst>
          </p:cNvPr>
          <p:cNvSpPr>
            <a:spLocks noGrp="1"/>
          </p:cNvSpPr>
          <p:nvPr>
            <p:custDataLst>
              <p:tags r:id="rId61"/>
            </p:custDataLst>
          </p:nvPr>
        </p:nvSpPr>
        <p:spPr bwMode="gray">
          <a:xfrm>
            <a:off x="3627438" y="4159250"/>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9314BE3-8165-4C3D-8D1C-CE23F5B530AE}" type="datetime'''4''''.1''''''''8''''''''''''''''1'''''''">
              <a:rPr lang="es-AR" altLang="en-US" sz="1000" b="1" smtClean="0">
                <a:ea typeface="+mn-ea"/>
                <a:cs typeface="+mn-cs"/>
              </a:rPr>
              <a:pPr/>
              <a:t>4.181</a:t>
            </a:fld>
            <a:endParaRPr lang="es-AR" altLang="es-AR" sz="1000" b="1" dirty="0">
              <a:ea typeface="+mn-ea"/>
              <a:cs typeface="+mn-cs"/>
              <a:sym typeface="+mn-lt"/>
            </a:endParaRPr>
          </a:p>
        </p:txBody>
      </p:sp>
      <p:sp>
        <p:nvSpPr>
          <p:cNvPr id="118" name="Text Placeholder 2">
            <a:extLst>
              <a:ext uri="{FF2B5EF4-FFF2-40B4-BE49-F238E27FC236}">
                <a16:creationId xmlns:a16="http://schemas.microsoft.com/office/drawing/2014/main" id="{8E43E3E3-C27A-4063-8AB3-06AD38C871A6}"/>
              </a:ext>
            </a:extLst>
          </p:cNvPr>
          <p:cNvSpPr>
            <a:spLocks noGrp="1"/>
          </p:cNvSpPr>
          <p:nvPr>
            <p:custDataLst>
              <p:tags r:id="rId62"/>
            </p:custDataLst>
          </p:nvPr>
        </p:nvSpPr>
        <p:spPr bwMode="gray">
          <a:xfrm>
            <a:off x="3627438" y="1966913"/>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C4A15A9-0CAA-492F-9DE3-10EBCFA41454}" type="datetime'8''''''''''''''''.''''''2''5''''''''''2'''">
              <a:rPr lang="es-AR" altLang="en-US" sz="1000" b="1" smtClean="0">
                <a:ea typeface="+mn-ea"/>
                <a:cs typeface="+mn-cs"/>
              </a:rPr>
              <a:pPr/>
              <a:t>8.252</a:t>
            </a:fld>
            <a:endParaRPr lang="es-AR" altLang="es-AR" sz="1000" b="1" dirty="0">
              <a:ea typeface="+mn-ea"/>
              <a:cs typeface="+mn-cs"/>
              <a:sym typeface="+mn-lt"/>
            </a:endParaRPr>
          </a:p>
        </p:txBody>
      </p:sp>
      <p:sp>
        <p:nvSpPr>
          <p:cNvPr id="68" name="Marcador de texto 2">
            <a:extLst>
              <a:ext uri="{FF2B5EF4-FFF2-40B4-BE49-F238E27FC236}">
                <a16:creationId xmlns:a16="http://schemas.microsoft.com/office/drawing/2014/main" id="{C2EDE7BD-7B72-4B8F-B9E3-64C8899C09D2}"/>
              </a:ext>
            </a:extLst>
          </p:cNvPr>
          <p:cNvSpPr>
            <a:spLocks noGrp="1"/>
          </p:cNvSpPr>
          <p:nvPr>
            <p:custDataLst>
              <p:tags r:id="rId63"/>
            </p:custDataLst>
          </p:nvPr>
        </p:nvSpPr>
        <p:spPr bwMode="auto">
          <a:xfrm>
            <a:off x="3676650" y="5565775"/>
            <a:ext cx="22860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D05E3B6B-71F2-4C6B-8CFA-EF97CE3A45C5}" type="datetime'''''''''''A''''P''''''''''''R'''''''''''''''''''''''">
              <a:rPr lang="es-AR" altLang="en-US" sz="1000" b="1" smtClean="0">
                <a:effectLst/>
                <a:latin typeface="+mn-lt"/>
                <a:cs typeface="+mn-cs"/>
              </a:rPr>
              <a:pPr/>
              <a:t>APR</a:t>
            </a:fld>
            <a:endParaRPr lang="es-AR" sz="1000" b="1">
              <a:latin typeface="+mn-lt"/>
              <a:cs typeface="+mn-cs"/>
              <a:sym typeface="+mn-lt"/>
            </a:endParaRPr>
          </a:p>
        </p:txBody>
      </p:sp>
      <p:sp>
        <p:nvSpPr>
          <p:cNvPr id="70" name="Text Placeholder 2">
            <a:extLst>
              <a:ext uri="{FF2B5EF4-FFF2-40B4-BE49-F238E27FC236}">
                <a16:creationId xmlns:a16="http://schemas.microsoft.com/office/drawing/2014/main" id="{939760B5-CDB6-4B15-93FC-D51F5595A41C}"/>
              </a:ext>
            </a:extLst>
          </p:cNvPr>
          <p:cNvSpPr>
            <a:spLocks noGrp="1"/>
          </p:cNvSpPr>
          <p:nvPr>
            <p:custDataLst>
              <p:tags r:id="rId64"/>
            </p:custDataLst>
          </p:nvPr>
        </p:nvSpPr>
        <p:spPr bwMode="gray">
          <a:xfrm>
            <a:off x="4608513" y="957263"/>
            <a:ext cx="3937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95B513E-F391-4D19-BFCE-C93D32357498}" type="datetime'1''0''''.''''''12''''5'''''''''''''''''''''''''''">
              <a:rPr lang="es-AR" altLang="en-US" sz="1000" b="1" smtClean="0">
                <a:ea typeface="+mn-ea"/>
                <a:cs typeface="+mn-cs"/>
              </a:rPr>
              <a:pPr/>
              <a:t>10.125</a:t>
            </a:fld>
            <a:endParaRPr lang="es-AR" altLang="es-AR" sz="1000" b="1" dirty="0">
              <a:ea typeface="+mn-ea"/>
              <a:cs typeface="+mn-cs"/>
              <a:sym typeface="+mn-lt"/>
            </a:endParaRPr>
          </a:p>
        </p:txBody>
      </p:sp>
      <p:sp>
        <p:nvSpPr>
          <p:cNvPr id="90" name="Text Placeholder 2">
            <a:extLst>
              <a:ext uri="{FF2B5EF4-FFF2-40B4-BE49-F238E27FC236}">
                <a16:creationId xmlns:a16="http://schemas.microsoft.com/office/drawing/2014/main" id="{5291BCFD-E242-43DC-8BE3-236066ECB7EF}"/>
              </a:ext>
            </a:extLst>
          </p:cNvPr>
          <p:cNvSpPr>
            <a:spLocks noGrp="1"/>
          </p:cNvSpPr>
          <p:nvPr>
            <p:custDataLst>
              <p:tags r:id="rId65"/>
            </p:custDataLst>
          </p:nvPr>
        </p:nvSpPr>
        <p:spPr bwMode="gray">
          <a:xfrm>
            <a:off x="4641851" y="1912938"/>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EC8659B-11A3-4FB1-847D-9C38C9B2674A}" type="datetime'''''8''''''''''''''.''''3''''''''''''''''''''53'''">
              <a:rPr lang="es-AR" altLang="en-US" sz="1000" b="1" smtClean="0">
                <a:ea typeface="+mn-ea"/>
                <a:cs typeface="+mn-cs"/>
              </a:rPr>
              <a:pPr/>
              <a:t>8.353</a:t>
            </a:fld>
            <a:endParaRPr lang="es-AR" altLang="es-AR" sz="1000" b="1" dirty="0">
              <a:ea typeface="+mn-ea"/>
              <a:cs typeface="+mn-cs"/>
              <a:sym typeface="+mn-lt"/>
            </a:endParaRPr>
          </a:p>
        </p:txBody>
      </p:sp>
      <p:sp>
        <p:nvSpPr>
          <p:cNvPr id="103" name="Text Placeholder 2">
            <a:extLst>
              <a:ext uri="{FF2B5EF4-FFF2-40B4-BE49-F238E27FC236}">
                <a16:creationId xmlns:a16="http://schemas.microsoft.com/office/drawing/2014/main" id="{5DAADC40-92A1-4C67-95FA-7FB3E1D4DD1C}"/>
              </a:ext>
            </a:extLst>
          </p:cNvPr>
          <p:cNvSpPr>
            <a:spLocks noGrp="1"/>
          </p:cNvSpPr>
          <p:nvPr>
            <p:custDataLst>
              <p:tags r:id="rId66"/>
            </p:custDataLst>
          </p:nvPr>
        </p:nvSpPr>
        <p:spPr bwMode="gray">
          <a:xfrm>
            <a:off x="4641850" y="1308100"/>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71105D6-A986-436B-8796-9069FBCD508D}" type="datetime'''''''''''''''''9.''''4''''75'''''">
              <a:rPr lang="es-AR" altLang="en-US" sz="1000" b="1" smtClean="0">
                <a:ea typeface="+mn-ea"/>
                <a:cs typeface="+mn-cs"/>
              </a:rPr>
              <a:pPr/>
              <a:t>9.475</a:t>
            </a:fld>
            <a:endParaRPr lang="es-AR" altLang="es-AR" sz="1000" b="1" dirty="0">
              <a:ea typeface="+mn-ea"/>
              <a:cs typeface="+mn-cs"/>
              <a:sym typeface="+mn-lt"/>
            </a:endParaRPr>
          </a:p>
        </p:txBody>
      </p:sp>
      <p:sp>
        <p:nvSpPr>
          <p:cNvPr id="96" name="Text Placeholder 2">
            <a:extLst>
              <a:ext uri="{FF2B5EF4-FFF2-40B4-BE49-F238E27FC236}">
                <a16:creationId xmlns:a16="http://schemas.microsoft.com/office/drawing/2014/main" id="{87B0208D-5ECC-4F26-B5E2-E089B7761428}"/>
              </a:ext>
            </a:extLst>
          </p:cNvPr>
          <p:cNvSpPr>
            <a:spLocks noGrp="1"/>
          </p:cNvSpPr>
          <p:nvPr>
            <p:custDataLst>
              <p:tags r:id="rId67"/>
            </p:custDataLst>
          </p:nvPr>
        </p:nvSpPr>
        <p:spPr bwMode="gray">
          <a:xfrm>
            <a:off x="5654675" y="1585913"/>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64417BD-B48B-45B8-869D-D3FACC4B0050}" type="datetime'''''''''''''''8''''''.''''''''''9''5''''''9'">
              <a:rPr lang="es-AR" altLang="en-US" sz="1000" b="1" smtClean="0">
                <a:ea typeface="+mn-ea"/>
                <a:cs typeface="+mn-cs"/>
              </a:rPr>
              <a:pPr/>
              <a:t>8.959</a:t>
            </a:fld>
            <a:endParaRPr lang="es-AR" altLang="es-AR" sz="1000" b="1" dirty="0">
              <a:ea typeface="+mn-ea"/>
              <a:cs typeface="+mn-cs"/>
              <a:sym typeface="+mn-lt"/>
            </a:endParaRPr>
          </a:p>
        </p:txBody>
      </p:sp>
      <p:sp>
        <p:nvSpPr>
          <p:cNvPr id="72" name="Marcador de texto 2">
            <a:extLst>
              <a:ext uri="{FF2B5EF4-FFF2-40B4-BE49-F238E27FC236}">
                <a16:creationId xmlns:a16="http://schemas.microsoft.com/office/drawing/2014/main" id="{4601612A-62A1-422B-92AE-5F37CE5284FC}"/>
              </a:ext>
            </a:extLst>
          </p:cNvPr>
          <p:cNvSpPr>
            <a:spLocks noGrp="1"/>
          </p:cNvSpPr>
          <p:nvPr>
            <p:custDataLst>
              <p:tags r:id="rId68"/>
            </p:custDataLst>
          </p:nvPr>
        </p:nvSpPr>
        <p:spPr bwMode="auto">
          <a:xfrm>
            <a:off x="5708650" y="5565775"/>
            <a:ext cx="220663"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6A2FEF44-58B4-48FA-8D09-6E2512750F07}" type="datetime'''''''''J''''''''''''''''''U''''''''''''''''''''N'''''''''''''">
              <a:rPr lang="es-AR" altLang="en-US" sz="1000" b="1" smtClean="0">
                <a:effectLst/>
                <a:latin typeface="+mn-lt"/>
                <a:cs typeface="+mn-cs"/>
              </a:rPr>
              <a:pPr/>
              <a:t>JUN</a:t>
            </a:fld>
            <a:endParaRPr lang="es-AR" sz="1000" b="1">
              <a:latin typeface="+mn-lt"/>
              <a:cs typeface="+mn-cs"/>
              <a:sym typeface="+mn-lt"/>
            </a:endParaRPr>
          </a:p>
        </p:txBody>
      </p:sp>
      <p:sp useBgFill="1">
        <p:nvSpPr>
          <p:cNvPr id="74" name="Text Placeholder 2">
            <a:extLst>
              <a:ext uri="{FF2B5EF4-FFF2-40B4-BE49-F238E27FC236}">
                <a16:creationId xmlns:a16="http://schemas.microsoft.com/office/drawing/2014/main" id="{A7FE2ED4-59D6-440D-9C79-C1AA3A21DC4B}"/>
              </a:ext>
            </a:extLst>
          </p:cNvPr>
          <p:cNvSpPr>
            <a:spLocks noGrp="1"/>
          </p:cNvSpPr>
          <p:nvPr>
            <p:custDataLst>
              <p:tags r:id="rId69"/>
            </p:custDataLst>
          </p:nvPr>
        </p:nvSpPr>
        <p:spPr bwMode="gray">
          <a:xfrm>
            <a:off x="6669089" y="1544638"/>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E8BBD2F-590B-45FD-B4C7-C341243A998E}" type="datetime'''9''''''''''.''''0''''''''''''''''''3''6'''''''''">
              <a:rPr lang="es-AR" altLang="en-US" sz="1000" b="1" smtClean="0">
                <a:effectLst/>
                <a:ea typeface="+mn-ea"/>
                <a:cs typeface="+mn-cs"/>
              </a:rPr>
              <a:pPr/>
              <a:t>9.036</a:t>
            </a:fld>
            <a:endParaRPr lang="es-AR" altLang="es-AR" sz="1000" b="1" dirty="0">
              <a:ea typeface="+mn-ea"/>
              <a:cs typeface="+mn-cs"/>
              <a:sym typeface="+mn-lt"/>
            </a:endParaRPr>
          </a:p>
        </p:txBody>
      </p:sp>
      <p:sp>
        <p:nvSpPr>
          <p:cNvPr id="75" name="Text Placeholder 2">
            <a:extLst>
              <a:ext uri="{FF2B5EF4-FFF2-40B4-BE49-F238E27FC236}">
                <a16:creationId xmlns:a16="http://schemas.microsoft.com/office/drawing/2014/main" id="{850B8139-36E0-42C8-A234-91D11E440020}"/>
              </a:ext>
            </a:extLst>
          </p:cNvPr>
          <p:cNvSpPr>
            <a:spLocks noGrp="1"/>
          </p:cNvSpPr>
          <p:nvPr>
            <p:custDataLst>
              <p:tags r:id="rId70"/>
            </p:custDataLst>
          </p:nvPr>
        </p:nvSpPr>
        <p:spPr bwMode="gray">
          <a:xfrm>
            <a:off x="6669087" y="1133475"/>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8827E1E-484E-4E0F-93F3-47C1B4F3089A}" type="datetime'''''''9''''.''''''7''9''''''''''''''''8'''''''''''">
              <a:rPr lang="es-AR" altLang="en-US" sz="1000" b="1" smtClean="0">
                <a:effectLst/>
                <a:ea typeface="+mn-ea"/>
                <a:cs typeface="+mn-cs"/>
              </a:rPr>
              <a:pPr/>
              <a:t>9.798</a:t>
            </a:fld>
            <a:endParaRPr lang="es-AR" altLang="es-AR" sz="1000" b="1">
              <a:ea typeface="+mn-ea"/>
              <a:cs typeface="+mn-cs"/>
              <a:sym typeface="+mn-lt"/>
            </a:endParaRPr>
          </a:p>
        </p:txBody>
      </p:sp>
      <p:sp>
        <p:nvSpPr>
          <p:cNvPr id="117" name="Text Placeholder 2">
            <a:extLst>
              <a:ext uri="{FF2B5EF4-FFF2-40B4-BE49-F238E27FC236}">
                <a16:creationId xmlns:a16="http://schemas.microsoft.com/office/drawing/2014/main" id="{EE42FA13-0301-484B-8DC3-3AA3FEF9A0E7}"/>
              </a:ext>
            </a:extLst>
          </p:cNvPr>
          <p:cNvSpPr>
            <a:spLocks noGrp="1"/>
          </p:cNvSpPr>
          <p:nvPr>
            <p:custDataLst>
              <p:tags r:id="rId71"/>
            </p:custDataLst>
          </p:nvPr>
        </p:nvSpPr>
        <p:spPr bwMode="gray">
          <a:xfrm>
            <a:off x="4641850" y="1639888"/>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183A05C-5229-45FA-8ECA-33F83D536C42}" type="datetime'''''''8''''''.''''''''8''''''''''''''''''5''9'''''">
              <a:rPr lang="es-AR" altLang="en-US" sz="1000" b="1" smtClean="0">
                <a:ea typeface="+mn-ea"/>
                <a:cs typeface="+mn-cs"/>
              </a:rPr>
              <a:pPr/>
              <a:t>8.859</a:t>
            </a:fld>
            <a:endParaRPr lang="es-AR" altLang="es-AR" sz="1000" b="1" dirty="0">
              <a:ea typeface="+mn-ea"/>
              <a:cs typeface="+mn-cs"/>
              <a:sym typeface="+mn-lt"/>
            </a:endParaRPr>
          </a:p>
        </p:txBody>
      </p:sp>
      <p:sp>
        <p:nvSpPr>
          <p:cNvPr id="77" name="Text Placeholder 2">
            <a:extLst>
              <a:ext uri="{FF2B5EF4-FFF2-40B4-BE49-F238E27FC236}">
                <a16:creationId xmlns:a16="http://schemas.microsoft.com/office/drawing/2014/main" id="{1085E7BF-64FE-4135-BEF4-B543E7C1AC9A}"/>
              </a:ext>
            </a:extLst>
          </p:cNvPr>
          <p:cNvSpPr>
            <a:spLocks noGrp="1"/>
          </p:cNvSpPr>
          <p:nvPr>
            <p:custDataLst>
              <p:tags r:id="rId72"/>
            </p:custDataLst>
          </p:nvPr>
        </p:nvSpPr>
        <p:spPr bwMode="gray">
          <a:xfrm>
            <a:off x="6669087" y="1073150"/>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DBE2EAD-3248-46C3-B034-FE0A34DF533F}" type="datetime'9''''''.9''''''''''''1''''''0'''''''''''''''''''">
              <a:rPr lang="es-AR" altLang="en-US" sz="1000" b="1" smtClean="0">
                <a:effectLst/>
                <a:ea typeface="+mn-ea"/>
                <a:cs typeface="+mn-cs"/>
              </a:rPr>
              <a:pPr/>
              <a:t>9.910</a:t>
            </a:fld>
            <a:endParaRPr lang="es-AR" altLang="es-AR" sz="1000" b="1">
              <a:ea typeface="+mn-ea"/>
              <a:cs typeface="+mn-cs"/>
              <a:sym typeface="+mn-lt"/>
            </a:endParaRPr>
          </a:p>
        </p:txBody>
      </p:sp>
      <p:sp>
        <p:nvSpPr>
          <p:cNvPr id="78" name="Text Placeholder 2">
            <a:extLst>
              <a:ext uri="{FF2B5EF4-FFF2-40B4-BE49-F238E27FC236}">
                <a16:creationId xmlns:a16="http://schemas.microsoft.com/office/drawing/2014/main" id="{AFC8F7A9-FACE-4B0B-A668-8A17AE6C5FE6}"/>
              </a:ext>
            </a:extLst>
          </p:cNvPr>
          <p:cNvSpPr>
            <a:spLocks noGrp="1"/>
          </p:cNvSpPr>
          <p:nvPr>
            <p:custDataLst>
              <p:tags r:id="rId73"/>
            </p:custDataLst>
          </p:nvPr>
        </p:nvSpPr>
        <p:spPr bwMode="gray">
          <a:xfrm>
            <a:off x="6669088" y="3287713"/>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FC80CED-A2AD-498F-9710-1D9BCF3C93AD}" type="datetime'5''''.''''''''''''''''''''''7''9''''9'''''''''''''">
              <a:rPr lang="es-AR" altLang="en-US" sz="1000" b="1" smtClean="0">
                <a:ea typeface="+mn-ea"/>
                <a:cs typeface="+mn-cs"/>
              </a:rPr>
              <a:pPr/>
              <a:t>5.799</a:t>
            </a:fld>
            <a:endParaRPr lang="es-AR" altLang="es-AR" sz="1000" b="1" dirty="0">
              <a:ea typeface="+mn-ea"/>
              <a:cs typeface="+mn-cs"/>
              <a:sym typeface="+mn-lt"/>
            </a:endParaRPr>
          </a:p>
        </p:txBody>
      </p:sp>
      <p:sp useBgFill="1">
        <p:nvSpPr>
          <p:cNvPr id="122" name="Text Placeholder 2">
            <a:extLst>
              <a:ext uri="{FF2B5EF4-FFF2-40B4-BE49-F238E27FC236}">
                <a16:creationId xmlns:a16="http://schemas.microsoft.com/office/drawing/2014/main" id="{A16B7BE3-DD44-401C-8EAA-0B1278D97B47}"/>
              </a:ext>
            </a:extLst>
          </p:cNvPr>
          <p:cNvSpPr>
            <a:spLocks noGrp="1"/>
          </p:cNvSpPr>
          <p:nvPr>
            <p:custDataLst>
              <p:tags r:id="rId74"/>
            </p:custDataLst>
          </p:nvPr>
        </p:nvSpPr>
        <p:spPr bwMode="gray">
          <a:xfrm>
            <a:off x="6669088" y="1695450"/>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D564F63-F5EE-4E38-AEA7-2757D28A9EF3}" type="datetime'''''8''''''''''''''.7''''''''5''''''''''''''''6'''''''''''''''">
              <a:rPr lang="es-AR" altLang="en-US" sz="1000" b="1" smtClean="0">
                <a:ea typeface="+mn-ea"/>
                <a:cs typeface="+mn-cs"/>
              </a:rPr>
              <a:pPr/>
              <a:t>8.756</a:t>
            </a:fld>
            <a:endParaRPr lang="es-AR" altLang="es-AR" sz="1000" b="1" dirty="0">
              <a:ea typeface="+mn-ea"/>
              <a:cs typeface="+mn-cs"/>
              <a:sym typeface="+mn-lt"/>
            </a:endParaRPr>
          </a:p>
        </p:txBody>
      </p:sp>
      <p:sp>
        <p:nvSpPr>
          <p:cNvPr id="110" name="Marcador de texto 2">
            <a:extLst>
              <a:ext uri="{FF2B5EF4-FFF2-40B4-BE49-F238E27FC236}">
                <a16:creationId xmlns:a16="http://schemas.microsoft.com/office/drawing/2014/main" id="{C0F82D04-D008-414A-BCB6-E65C66F9D318}"/>
              </a:ext>
            </a:extLst>
          </p:cNvPr>
          <p:cNvSpPr>
            <a:spLocks noGrp="1"/>
          </p:cNvSpPr>
          <p:nvPr>
            <p:custDataLst>
              <p:tags r:id="rId75"/>
            </p:custDataLst>
          </p:nvPr>
        </p:nvSpPr>
        <p:spPr bwMode="auto">
          <a:xfrm>
            <a:off x="4672013" y="5565775"/>
            <a:ext cx="26670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96AA6C5E-90EF-4F9D-9522-52B4F69C5EA8}" type="datetime'''''M''''''''''''''''''''A''''''''''''''''''''''''''''''Y'''''">
              <a:rPr lang="es-AR" altLang="en-US" sz="1000" b="1" smtClean="0">
                <a:effectLst/>
                <a:latin typeface="+mn-lt"/>
                <a:cs typeface="+mn-cs"/>
              </a:rPr>
              <a:pPr/>
              <a:t>MAY</a:t>
            </a:fld>
            <a:endParaRPr lang="es-AR" sz="1000" b="1">
              <a:latin typeface="+mn-lt"/>
              <a:cs typeface="+mn-cs"/>
              <a:sym typeface="+mn-lt"/>
            </a:endParaRPr>
          </a:p>
        </p:txBody>
      </p:sp>
      <p:sp>
        <p:nvSpPr>
          <p:cNvPr id="79" name="Marcador de texto 2">
            <a:extLst>
              <a:ext uri="{FF2B5EF4-FFF2-40B4-BE49-F238E27FC236}">
                <a16:creationId xmlns:a16="http://schemas.microsoft.com/office/drawing/2014/main" id="{9CD39EDE-E05A-4A69-B1A5-9E416E027D9A}"/>
              </a:ext>
            </a:extLst>
          </p:cNvPr>
          <p:cNvSpPr>
            <a:spLocks noGrp="1"/>
          </p:cNvSpPr>
          <p:nvPr>
            <p:custDataLst>
              <p:tags r:id="rId76"/>
            </p:custDataLst>
          </p:nvPr>
        </p:nvSpPr>
        <p:spPr bwMode="auto">
          <a:xfrm>
            <a:off x="6737350" y="5565775"/>
            <a:ext cx="19050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39FED2BD-0F4D-4183-895F-992524790F17}" type="datetime'''''''''''JU''L'''''''''''''''''''''''''''">
              <a:rPr lang="es-AR" altLang="en-US" sz="1000" b="1" smtClean="0">
                <a:effectLst/>
                <a:latin typeface="+mn-lt"/>
                <a:cs typeface="+mn-cs"/>
              </a:rPr>
              <a:pPr/>
              <a:t>JUL</a:t>
            </a:fld>
            <a:endParaRPr lang="es-AR" sz="1000" b="1">
              <a:latin typeface="+mn-lt"/>
              <a:cs typeface="+mn-cs"/>
              <a:sym typeface="+mn-lt"/>
            </a:endParaRPr>
          </a:p>
        </p:txBody>
      </p:sp>
      <p:sp>
        <p:nvSpPr>
          <p:cNvPr id="81" name="Text Placeholder 2">
            <a:extLst>
              <a:ext uri="{FF2B5EF4-FFF2-40B4-BE49-F238E27FC236}">
                <a16:creationId xmlns:a16="http://schemas.microsoft.com/office/drawing/2014/main" id="{36F5C04B-D4F9-4459-9B3B-E24A7D0EC00E}"/>
              </a:ext>
            </a:extLst>
          </p:cNvPr>
          <p:cNvSpPr>
            <a:spLocks noGrp="1"/>
          </p:cNvSpPr>
          <p:nvPr>
            <p:custDataLst>
              <p:tags r:id="rId77"/>
            </p:custDataLst>
          </p:nvPr>
        </p:nvSpPr>
        <p:spPr bwMode="gray">
          <a:xfrm>
            <a:off x="7648575" y="403225"/>
            <a:ext cx="393700"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1655BAF-6517-451E-AABC-0BFC255DAD3F}" type="datetime'''''1''''''''1''''''''''''''''''''''.''''''''''''1''''56'''">
              <a:rPr lang="es-AR" altLang="en-US" sz="1000" b="1" smtClean="0">
                <a:cs typeface="+mn-cs"/>
              </a:rPr>
              <a:pPr/>
              <a:t>11.156</a:t>
            </a:fld>
            <a:endParaRPr lang="es-AR" altLang="es-AR" sz="1000" b="1">
              <a:ea typeface="MS PGothic"/>
              <a:cs typeface="+mn-cs"/>
              <a:sym typeface="+mn-lt"/>
            </a:endParaRPr>
          </a:p>
        </p:txBody>
      </p:sp>
      <p:sp>
        <p:nvSpPr>
          <p:cNvPr id="82" name="Text Placeholder 2">
            <a:extLst>
              <a:ext uri="{FF2B5EF4-FFF2-40B4-BE49-F238E27FC236}">
                <a16:creationId xmlns:a16="http://schemas.microsoft.com/office/drawing/2014/main" id="{526BE8D4-FBE7-4959-A6E4-5EF0C53BE110}"/>
              </a:ext>
            </a:extLst>
          </p:cNvPr>
          <p:cNvSpPr>
            <a:spLocks noGrp="1"/>
          </p:cNvSpPr>
          <p:nvPr>
            <p:custDataLst>
              <p:tags r:id="rId78"/>
            </p:custDataLst>
          </p:nvPr>
        </p:nvSpPr>
        <p:spPr bwMode="gray">
          <a:xfrm>
            <a:off x="7648575" y="1006475"/>
            <a:ext cx="393700"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AF15652-7085-45C8-B1D0-7080A8E8760F}" type="datetime'1''''''0''''''''''''''''.''0''''''''''''3''''6'">
              <a:rPr lang="es-AR" altLang="en-US" sz="1000" b="1" smtClean="0">
                <a:ea typeface="+mn-ea"/>
                <a:cs typeface="+mn-cs"/>
              </a:rPr>
              <a:pPr/>
              <a:t>10.036</a:t>
            </a:fld>
            <a:endParaRPr lang="es-AR" altLang="es-AR" sz="1000" b="1" dirty="0">
              <a:ea typeface="+mn-ea"/>
              <a:cs typeface="+mn-cs"/>
              <a:sym typeface="+mn-lt"/>
            </a:endParaRPr>
          </a:p>
        </p:txBody>
      </p:sp>
      <p:sp useBgFill="1">
        <p:nvSpPr>
          <p:cNvPr id="83" name="Text Placeholder 2">
            <a:extLst>
              <a:ext uri="{FF2B5EF4-FFF2-40B4-BE49-F238E27FC236}">
                <a16:creationId xmlns:a16="http://schemas.microsoft.com/office/drawing/2014/main" id="{E3233E63-0023-4B60-A495-F71549598B7C}"/>
              </a:ext>
            </a:extLst>
          </p:cNvPr>
          <p:cNvSpPr>
            <a:spLocks noGrp="1"/>
          </p:cNvSpPr>
          <p:nvPr>
            <p:custDataLst>
              <p:tags r:id="rId79"/>
            </p:custDataLst>
          </p:nvPr>
        </p:nvSpPr>
        <p:spPr bwMode="gray">
          <a:xfrm>
            <a:off x="7681914" y="2201863"/>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A70B1F8-4A3D-4C82-958F-5F56C6DCE02C}" type="datetime'''''''7''''.''''8''''1''''''''''''5'''''''''''''''''''''">
              <a:rPr lang="es-AR" altLang="en-US" sz="1000" b="1" smtClean="0">
                <a:effectLst/>
                <a:ea typeface="+mn-ea"/>
                <a:cs typeface="+mn-cs"/>
              </a:rPr>
              <a:pPr/>
              <a:t>7.815</a:t>
            </a:fld>
            <a:endParaRPr lang="es-AR" altLang="es-AR" sz="1000" b="1" dirty="0">
              <a:ea typeface="+mn-ea"/>
              <a:cs typeface="+mn-cs"/>
              <a:sym typeface="+mn-lt"/>
            </a:endParaRPr>
          </a:p>
        </p:txBody>
      </p:sp>
      <p:sp>
        <p:nvSpPr>
          <p:cNvPr id="84" name="Text Placeholder 2">
            <a:extLst>
              <a:ext uri="{FF2B5EF4-FFF2-40B4-BE49-F238E27FC236}">
                <a16:creationId xmlns:a16="http://schemas.microsoft.com/office/drawing/2014/main" id="{A7F9946D-BB3B-45D0-9E81-28B8B287843E}"/>
              </a:ext>
            </a:extLst>
          </p:cNvPr>
          <p:cNvSpPr>
            <a:spLocks noGrp="1"/>
          </p:cNvSpPr>
          <p:nvPr>
            <p:custDataLst>
              <p:tags r:id="rId80"/>
            </p:custDataLst>
          </p:nvPr>
        </p:nvSpPr>
        <p:spPr bwMode="gray">
          <a:xfrm>
            <a:off x="7681913" y="2887663"/>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A978084-C13E-418C-9062-5F474D5966D6}" type="datetime'''''''''''''''''''''''''''''''''6.''''5''''''''''4''''''''3'">
              <a:rPr lang="es-AR" altLang="en-US" sz="1000" b="1" smtClean="0">
                <a:ea typeface="+mn-ea"/>
                <a:cs typeface="+mn-cs"/>
              </a:rPr>
              <a:pPr/>
              <a:t>6.543</a:t>
            </a:fld>
            <a:endParaRPr lang="es-AR" altLang="es-AR" sz="1000" b="1" dirty="0">
              <a:ea typeface="+mn-ea"/>
              <a:cs typeface="+mn-cs"/>
              <a:sym typeface="+mn-lt"/>
            </a:endParaRPr>
          </a:p>
        </p:txBody>
      </p:sp>
      <p:sp useBgFill="1">
        <p:nvSpPr>
          <p:cNvPr id="123" name="Text Placeholder 2">
            <a:extLst>
              <a:ext uri="{FF2B5EF4-FFF2-40B4-BE49-F238E27FC236}">
                <a16:creationId xmlns:a16="http://schemas.microsoft.com/office/drawing/2014/main" id="{D51B730B-D915-4359-A787-8FA3581301B3}"/>
              </a:ext>
            </a:extLst>
          </p:cNvPr>
          <p:cNvSpPr>
            <a:spLocks noGrp="1"/>
          </p:cNvSpPr>
          <p:nvPr>
            <p:custDataLst>
              <p:tags r:id="rId81"/>
            </p:custDataLst>
          </p:nvPr>
        </p:nvSpPr>
        <p:spPr bwMode="gray">
          <a:xfrm>
            <a:off x="7681913" y="2603500"/>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CBD4954-B3A3-4A97-8FD3-2425599B8358}" type="datetime'''''''''7''.0''''''''''''''7''''''''0'''''''''''''''''''">
              <a:rPr lang="es-AR" altLang="en-US" sz="1000" b="1" smtClean="0">
                <a:effectLst/>
                <a:ea typeface="+mn-ea"/>
                <a:cs typeface="+mn-cs"/>
              </a:rPr>
              <a:pPr/>
              <a:t>7.070</a:t>
            </a:fld>
            <a:endParaRPr lang="es-AR" altLang="es-AR" sz="1000" b="1" dirty="0">
              <a:ea typeface="+mn-ea"/>
              <a:cs typeface="+mn-cs"/>
              <a:sym typeface="+mn-lt"/>
            </a:endParaRPr>
          </a:p>
        </p:txBody>
      </p:sp>
      <p:sp>
        <p:nvSpPr>
          <p:cNvPr id="85" name="Marcador de texto 2">
            <a:extLst>
              <a:ext uri="{FF2B5EF4-FFF2-40B4-BE49-F238E27FC236}">
                <a16:creationId xmlns:a16="http://schemas.microsoft.com/office/drawing/2014/main" id="{094BA92C-4C65-4D2C-A7E1-1773F2CDB29E}"/>
              </a:ext>
            </a:extLst>
          </p:cNvPr>
          <p:cNvSpPr>
            <a:spLocks noGrp="1"/>
          </p:cNvSpPr>
          <p:nvPr>
            <p:custDataLst>
              <p:tags r:id="rId82"/>
            </p:custDataLst>
          </p:nvPr>
        </p:nvSpPr>
        <p:spPr bwMode="auto">
          <a:xfrm>
            <a:off x="7720013" y="5565775"/>
            <a:ext cx="252412"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3BDD2C5-95A3-4C0D-8FBD-A8D8996F9407}" type="datetime'''''''''''''''''A''''''''''''UG'''''''">
              <a:rPr lang="es-AR" altLang="en-US" sz="1000" b="1" smtClean="0">
                <a:effectLst/>
                <a:latin typeface="+mn-lt"/>
                <a:cs typeface="+mn-cs"/>
              </a:rPr>
              <a:pPr/>
              <a:t>AUG</a:t>
            </a:fld>
            <a:endParaRPr lang="es-AR" sz="1000" b="1">
              <a:latin typeface="+mn-lt"/>
              <a:cs typeface="+mn-cs"/>
              <a:sym typeface="+mn-lt"/>
            </a:endParaRPr>
          </a:p>
        </p:txBody>
      </p:sp>
      <p:sp useBgFill="1">
        <p:nvSpPr>
          <p:cNvPr id="88" name="Text Placeholder 2">
            <a:extLst>
              <a:ext uri="{FF2B5EF4-FFF2-40B4-BE49-F238E27FC236}">
                <a16:creationId xmlns:a16="http://schemas.microsoft.com/office/drawing/2014/main" id="{E3F247D0-49E3-4C44-8F75-29717B3290CE}"/>
              </a:ext>
            </a:extLst>
          </p:cNvPr>
          <p:cNvSpPr>
            <a:spLocks noGrp="1"/>
          </p:cNvSpPr>
          <p:nvPr>
            <p:custDataLst>
              <p:tags r:id="rId83"/>
            </p:custDataLst>
          </p:nvPr>
        </p:nvSpPr>
        <p:spPr bwMode="gray">
          <a:xfrm>
            <a:off x="8696325" y="1214438"/>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DFC5FEE-9510-4C4A-B548-5910507FCAEE}" type="datetime'''''9''''''''''''''''''''''''''''''''''.64''8'''''">
              <a:rPr lang="es-AR" altLang="en-US" sz="1000" b="1" smtClean="0">
                <a:effectLst/>
                <a:cs typeface="+mn-cs"/>
              </a:rPr>
              <a:pPr/>
              <a:t>9.648</a:t>
            </a:fld>
            <a:endParaRPr lang="es-AR" altLang="es-AR" sz="1000" b="1">
              <a:ea typeface="MS PGothic"/>
              <a:cs typeface="+mn-cs"/>
              <a:sym typeface="+mn-lt"/>
            </a:endParaRPr>
          </a:p>
        </p:txBody>
      </p:sp>
      <p:sp useBgFill="1">
        <p:nvSpPr>
          <p:cNvPr id="89" name="Text Placeholder 2">
            <a:extLst>
              <a:ext uri="{FF2B5EF4-FFF2-40B4-BE49-F238E27FC236}">
                <a16:creationId xmlns:a16="http://schemas.microsoft.com/office/drawing/2014/main" id="{47F85C78-7D40-4A57-AA99-F1315E640764}"/>
              </a:ext>
            </a:extLst>
          </p:cNvPr>
          <p:cNvSpPr>
            <a:spLocks noGrp="1"/>
          </p:cNvSpPr>
          <p:nvPr>
            <p:custDataLst>
              <p:tags r:id="rId84"/>
            </p:custDataLst>
          </p:nvPr>
        </p:nvSpPr>
        <p:spPr bwMode="gray">
          <a:xfrm>
            <a:off x="8696325" y="1630363"/>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7523A9E-4FA8-4FBD-A442-06F5803229A3}" type="datetime'''8''''.8''''''''''''''''''''''7''''''''''''7'''''''''''">
              <a:rPr lang="es-AR" altLang="en-US" sz="1000" b="1" smtClean="0">
                <a:effectLst/>
                <a:ea typeface="+mn-ea"/>
                <a:cs typeface="+mn-cs"/>
              </a:rPr>
              <a:pPr/>
              <a:t>8.877</a:t>
            </a:fld>
            <a:endParaRPr lang="es-AR" altLang="es-AR" sz="1000" b="1">
              <a:ea typeface="+mn-ea"/>
              <a:cs typeface="+mn-cs"/>
              <a:sym typeface="+mn-lt"/>
            </a:endParaRPr>
          </a:p>
        </p:txBody>
      </p:sp>
      <p:sp>
        <p:nvSpPr>
          <p:cNvPr id="91" name="Text Placeholder 2">
            <a:extLst>
              <a:ext uri="{FF2B5EF4-FFF2-40B4-BE49-F238E27FC236}">
                <a16:creationId xmlns:a16="http://schemas.microsoft.com/office/drawing/2014/main" id="{DDE20536-48DE-4A93-9D66-424927481E28}"/>
              </a:ext>
            </a:extLst>
          </p:cNvPr>
          <p:cNvSpPr>
            <a:spLocks noGrp="1"/>
          </p:cNvSpPr>
          <p:nvPr>
            <p:custDataLst>
              <p:tags r:id="rId85"/>
            </p:custDataLst>
          </p:nvPr>
        </p:nvSpPr>
        <p:spPr bwMode="gray">
          <a:xfrm>
            <a:off x="8696325" y="2670175"/>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3956323-D6EC-4701-AD9A-E8723EF43CBD}" type="datetime'''''6.''''''''''''''''''9''4''''''''''''''''''''''''''''7'''">
              <a:rPr lang="es-AR" altLang="en-US" sz="1000" b="1" smtClean="0">
                <a:ea typeface="+mn-ea"/>
                <a:cs typeface="+mn-cs"/>
              </a:rPr>
              <a:pPr/>
              <a:t>6.947</a:t>
            </a:fld>
            <a:endParaRPr lang="es-AR" altLang="es-AR" sz="1000" b="1" dirty="0">
              <a:ea typeface="+mn-ea"/>
              <a:cs typeface="+mn-cs"/>
              <a:sym typeface="+mn-lt"/>
            </a:endParaRPr>
          </a:p>
        </p:txBody>
      </p:sp>
      <p:sp>
        <p:nvSpPr>
          <p:cNvPr id="99" name="Text Placeholder 2">
            <a:extLst>
              <a:ext uri="{FF2B5EF4-FFF2-40B4-BE49-F238E27FC236}">
                <a16:creationId xmlns:a16="http://schemas.microsoft.com/office/drawing/2014/main" id="{6F99C37A-A275-470B-8F9B-39535C921DD6}"/>
              </a:ext>
            </a:extLst>
          </p:cNvPr>
          <p:cNvSpPr>
            <a:spLocks noGrp="1"/>
          </p:cNvSpPr>
          <p:nvPr>
            <p:custDataLst>
              <p:tags r:id="rId86"/>
            </p:custDataLst>
          </p:nvPr>
        </p:nvSpPr>
        <p:spPr bwMode="gray">
          <a:xfrm>
            <a:off x="4641850" y="3714750"/>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D2CE307-4A44-412A-B986-F0EC9E07A111}" type="datetime'5''''''''''.''''''0''''''''''''''0''''''''''''''7'''''''''''''">
              <a:rPr lang="es-AR" altLang="en-US" sz="1000" b="1" smtClean="0">
                <a:ea typeface="+mn-ea"/>
                <a:cs typeface="+mn-cs"/>
              </a:rPr>
              <a:pPr/>
              <a:t>5.007</a:t>
            </a:fld>
            <a:endParaRPr lang="es-AR" altLang="es-AR" sz="1000" b="1" dirty="0">
              <a:ea typeface="+mn-ea"/>
              <a:cs typeface="+mn-cs"/>
              <a:sym typeface="+mn-lt"/>
            </a:endParaRPr>
          </a:p>
        </p:txBody>
      </p:sp>
      <p:sp useBgFill="1">
        <p:nvSpPr>
          <p:cNvPr id="124" name="Text Placeholder 2">
            <a:extLst>
              <a:ext uri="{FF2B5EF4-FFF2-40B4-BE49-F238E27FC236}">
                <a16:creationId xmlns:a16="http://schemas.microsoft.com/office/drawing/2014/main" id="{9FD513BE-06EB-423C-8374-B84A7094315D}"/>
              </a:ext>
            </a:extLst>
          </p:cNvPr>
          <p:cNvSpPr>
            <a:spLocks noGrp="1"/>
          </p:cNvSpPr>
          <p:nvPr>
            <p:custDataLst>
              <p:tags r:id="rId87"/>
            </p:custDataLst>
          </p:nvPr>
        </p:nvSpPr>
        <p:spPr bwMode="gray">
          <a:xfrm>
            <a:off x="8696325" y="2778125"/>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E97A65A-4F95-417F-93CF-5811A5F7D5C5}" type="datetime'''''''''''''''''''6''''''''.''''7''''''''45'''''''''''''''''">
              <a:rPr lang="es-AR" altLang="en-US" sz="1000" b="1" smtClean="0">
                <a:effectLst/>
                <a:ea typeface="+mn-ea"/>
                <a:cs typeface="+mn-cs"/>
              </a:rPr>
              <a:pPr/>
              <a:t>6.745</a:t>
            </a:fld>
            <a:endParaRPr lang="es-AR" altLang="es-AR" sz="1000" b="1" dirty="0">
              <a:ea typeface="+mn-ea"/>
              <a:cs typeface="+mn-cs"/>
              <a:sym typeface="+mn-lt"/>
            </a:endParaRPr>
          </a:p>
        </p:txBody>
      </p:sp>
      <p:sp useBgFill="1">
        <p:nvSpPr>
          <p:cNvPr id="104" name="Text Placeholder 2">
            <a:extLst>
              <a:ext uri="{FF2B5EF4-FFF2-40B4-BE49-F238E27FC236}">
                <a16:creationId xmlns:a16="http://schemas.microsoft.com/office/drawing/2014/main" id="{FCFEBE6A-19A1-4FE6-9CA1-62690A85C9C7}"/>
              </a:ext>
            </a:extLst>
          </p:cNvPr>
          <p:cNvSpPr>
            <a:spLocks noGrp="1"/>
          </p:cNvSpPr>
          <p:nvPr>
            <p:custDataLst>
              <p:tags r:id="rId88"/>
            </p:custDataLst>
          </p:nvPr>
        </p:nvSpPr>
        <p:spPr bwMode="gray">
          <a:xfrm>
            <a:off x="5654675" y="1846263"/>
            <a:ext cx="328613" cy="136525"/>
          </a:xfrm>
          <a:prstGeom prst="rect">
            <a:avLst/>
          </a:prstGeom>
          <a:ln w="9525">
            <a:noFill/>
            <a:miter lim="800000"/>
            <a:headEnd/>
            <a:tailEnd/>
          </a:ln>
          <a:effectLst/>
        </p:spPr>
        <p:txBody>
          <a:bodyPr vert="horz" wrap="none" lIns="17463" tIns="0" rIns="17463" bIns="0" numCol="1" spcCol="0"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2ADCF64-39CF-4451-B8F4-6A716A749FA2}" type="datetime'''''''''''''8''''''.9''''''''''''''''''''2''''''''''7'''''''''">
              <a:rPr lang="es-AR" altLang="en-US" sz="1000" b="1" smtClean="0">
                <a:ea typeface="+mn-ea"/>
                <a:cs typeface="+mn-cs"/>
              </a:rPr>
              <a:pPr/>
              <a:t>8.927</a:t>
            </a:fld>
            <a:endParaRPr lang="es-AR" altLang="es-AR" sz="1000" b="1" dirty="0">
              <a:ea typeface="+mn-ea"/>
              <a:cs typeface="+mn-cs"/>
              <a:sym typeface="+mn-lt"/>
            </a:endParaRPr>
          </a:p>
        </p:txBody>
      </p:sp>
      <p:sp>
        <p:nvSpPr>
          <p:cNvPr id="93" name="Marcador de texto 2">
            <a:extLst>
              <a:ext uri="{FF2B5EF4-FFF2-40B4-BE49-F238E27FC236}">
                <a16:creationId xmlns:a16="http://schemas.microsoft.com/office/drawing/2014/main" id="{22E1DD9A-A2F4-4C89-84D8-18FCC8951D9F}"/>
              </a:ext>
            </a:extLst>
          </p:cNvPr>
          <p:cNvSpPr>
            <a:spLocks noGrp="1"/>
          </p:cNvSpPr>
          <p:nvPr>
            <p:custDataLst>
              <p:tags r:id="rId89"/>
            </p:custDataLst>
          </p:nvPr>
        </p:nvSpPr>
        <p:spPr bwMode="auto">
          <a:xfrm>
            <a:off x="8758238" y="5565775"/>
            <a:ext cx="20320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6B4F8268-C6A6-4027-8D92-CBA0F971F26B}" type="datetime'''''''''''''''''S''''''''''''''''''E''''''''''''P'''''''''''''">
              <a:rPr lang="es-AR" altLang="en-US" sz="1000" b="1" smtClean="0">
                <a:effectLst/>
                <a:latin typeface="+mn-lt"/>
                <a:cs typeface="+mn-cs"/>
              </a:rPr>
              <a:pPr/>
              <a:t>SEP</a:t>
            </a:fld>
            <a:endParaRPr lang="es-AR" sz="1000" b="1">
              <a:latin typeface="+mn-lt"/>
              <a:cs typeface="+mn-cs"/>
              <a:sym typeface="+mn-lt"/>
            </a:endParaRPr>
          </a:p>
        </p:txBody>
      </p:sp>
      <p:sp useBgFill="1">
        <p:nvSpPr>
          <p:cNvPr id="95" name="Text Placeholder 2">
            <a:extLst>
              <a:ext uri="{FF2B5EF4-FFF2-40B4-BE49-F238E27FC236}">
                <a16:creationId xmlns:a16="http://schemas.microsoft.com/office/drawing/2014/main" id="{DF496164-8F8C-4680-B0F9-E2B3690A4FBF}"/>
              </a:ext>
            </a:extLst>
          </p:cNvPr>
          <p:cNvSpPr>
            <a:spLocks noGrp="1"/>
          </p:cNvSpPr>
          <p:nvPr>
            <p:custDataLst>
              <p:tags r:id="rId90"/>
            </p:custDataLst>
          </p:nvPr>
        </p:nvSpPr>
        <p:spPr bwMode="gray">
          <a:xfrm>
            <a:off x="9710738" y="3078163"/>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5402F36-391A-4274-B99B-F29439B4A04A}" type="datetime'''6''''''''''''''.''''''''''''''''1''''''8''''8'">
              <a:rPr lang="es-AR" altLang="en-US" sz="1000" b="1" smtClean="0">
                <a:effectLst/>
                <a:ea typeface="+mn-ea"/>
                <a:cs typeface="+mn-cs"/>
              </a:rPr>
              <a:pPr/>
              <a:t>6.188</a:t>
            </a:fld>
            <a:endParaRPr lang="es-AR" altLang="es-AR" sz="1000" b="1" dirty="0">
              <a:ea typeface="+mn-ea"/>
              <a:cs typeface="+mn-cs"/>
              <a:sym typeface="+mn-lt"/>
            </a:endParaRPr>
          </a:p>
        </p:txBody>
      </p:sp>
      <p:sp>
        <p:nvSpPr>
          <p:cNvPr id="87" name="Text Placeholder 2">
            <a:extLst>
              <a:ext uri="{FF2B5EF4-FFF2-40B4-BE49-F238E27FC236}">
                <a16:creationId xmlns:a16="http://schemas.microsoft.com/office/drawing/2014/main" id="{668605F3-EC77-4AEF-BEFD-24A354FE1475}"/>
              </a:ext>
            </a:extLst>
          </p:cNvPr>
          <p:cNvSpPr>
            <a:spLocks noGrp="1"/>
          </p:cNvSpPr>
          <p:nvPr>
            <p:custDataLst>
              <p:tags r:id="rId91"/>
            </p:custDataLst>
          </p:nvPr>
        </p:nvSpPr>
        <p:spPr bwMode="gray">
          <a:xfrm>
            <a:off x="5654675" y="1289050"/>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DA645FB-B054-4E89-B018-866728FCBD6C}" type="datetime'''9''.5''''''''''''''''''''''0''''''''9'''''''''''''">
              <a:rPr lang="es-AR" altLang="en-US" sz="1000" b="1" smtClean="0">
                <a:cs typeface="+mn-cs"/>
              </a:rPr>
              <a:pPr/>
              <a:t>9.509</a:t>
            </a:fld>
            <a:endParaRPr lang="es-AR" altLang="es-AR" sz="1000" b="1">
              <a:ea typeface="MS PGothic"/>
              <a:cs typeface="+mn-cs"/>
              <a:sym typeface="+mn-lt"/>
            </a:endParaRPr>
          </a:p>
        </p:txBody>
      </p:sp>
      <p:sp>
        <p:nvSpPr>
          <p:cNvPr id="97" name="Text Placeholder 2">
            <a:extLst>
              <a:ext uri="{FF2B5EF4-FFF2-40B4-BE49-F238E27FC236}">
                <a16:creationId xmlns:a16="http://schemas.microsoft.com/office/drawing/2014/main" id="{02BF655C-009F-4714-B212-A7CA41F0526B}"/>
              </a:ext>
            </a:extLst>
          </p:cNvPr>
          <p:cNvSpPr>
            <a:spLocks noGrp="1"/>
          </p:cNvSpPr>
          <p:nvPr>
            <p:custDataLst>
              <p:tags r:id="rId92"/>
            </p:custDataLst>
          </p:nvPr>
        </p:nvSpPr>
        <p:spPr bwMode="gray">
          <a:xfrm>
            <a:off x="9710737" y="1830388"/>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C964546-48E6-436A-8C9C-3DF375CB07EE}" type="datetime'''''''''''''''8.5''''''''0''''5'''''''''''''''''">
              <a:rPr lang="es-AR" altLang="en-US" sz="1000" b="1" smtClean="0">
                <a:ea typeface="+mn-ea"/>
                <a:cs typeface="+mn-cs"/>
              </a:rPr>
              <a:pPr/>
              <a:t>8.505</a:t>
            </a:fld>
            <a:endParaRPr lang="es-AR" altLang="es-AR" sz="1000" b="1">
              <a:ea typeface="+mn-ea"/>
              <a:cs typeface="+mn-cs"/>
              <a:sym typeface="+mn-lt"/>
            </a:endParaRPr>
          </a:p>
        </p:txBody>
      </p:sp>
      <p:sp useBgFill="1">
        <p:nvSpPr>
          <p:cNvPr id="98" name="Text Placeholder 2">
            <a:extLst>
              <a:ext uri="{FF2B5EF4-FFF2-40B4-BE49-F238E27FC236}">
                <a16:creationId xmlns:a16="http://schemas.microsoft.com/office/drawing/2014/main" id="{BF498C3E-DA7F-4008-979B-8DBC2DEDC91E}"/>
              </a:ext>
            </a:extLst>
          </p:cNvPr>
          <p:cNvSpPr>
            <a:spLocks noGrp="1"/>
          </p:cNvSpPr>
          <p:nvPr>
            <p:custDataLst>
              <p:tags r:id="rId93"/>
            </p:custDataLst>
          </p:nvPr>
        </p:nvSpPr>
        <p:spPr bwMode="gray">
          <a:xfrm>
            <a:off x="9710738" y="3095625"/>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DCB60B8-EB42-439D-AA6F-6A2190267791}" type="datetime'''''''''''''''6''''''''''.''''''''''''''''''1''5''''7'''''">
              <a:rPr lang="es-AR" altLang="en-US" sz="1000" b="1" smtClean="0">
                <a:effectLst/>
                <a:ea typeface="+mn-ea"/>
                <a:cs typeface="+mn-cs"/>
              </a:rPr>
              <a:pPr/>
              <a:t>6.157</a:t>
            </a:fld>
            <a:endParaRPr lang="es-AR" altLang="es-AR" sz="1000" b="1" dirty="0">
              <a:ea typeface="+mn-ea"/>
              <a:cs typeface="+mn-cs"/>
              <a:sym typeface="+mn-lt"/>
            </a:endParaRPr>
          </a:p>
        </p:txBody>
      </p:sp>
      <p:sp useBgFill="1">
        <p:nvSpPr>
          <p:cNvPr id="71" name="Text Placeholder 2">
            <a:extLst>
              <a:ext uri="{FF2B5EF4-FFF2-40B4-BE49-F238E27FC236}">
                <a16:creationId xmlns:a16="http://schemas.microsoft.com/office/drawing/2014/main" id="{BDC70055-063C-4C2A-8D3A-DDB4DD864654}"/>
              </a:ext>
            </a:extLst>
          </p:cNvPr>
          <p:cNvSpPr>
            <a:spLocks noGrp="1"/>
          </p:cNvSpPr>
          <p:nvPr>
            <p:custDataLst>
              <p:tags r:id="rId94"/>
            </p:custDataLst>
          </p:nvPr>
        </p:nvSpPr>
        <p:spPr bwMode="gray">
          <a:xfrm>
            <a:off x="5654675" y="433863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F76FB70-57E9-4FAC-A0E4-BBE2ED6251D1}" type="datetime'''''''''''''''''3''.8''''''''''''''4''''''''''''''''''''''7'">
              <a:rPr lang="es-AR" altLang="en-US" sz="1000" b="1" smtClean="0">
                <a:effectLst/>
                <a:ea typeface="+mn-ea"/>
                <a:cs typeface="+mn-cs"/>
              </a:rPr>
              <a:pPr/>
              <a:t>3.847</a:t>
            </a:fld>
            <a:endParaRPr lang="es-AR" altLang="es-AR" sz="1000" b="1" dirty="0">
              <a:ea typeface="+mn-ea"/>
              <a:cs typeface="+mn-cs"/>
              <a:sym typeface="+mn-lt"/>
            </a:endParaRPr>
          </a:p>
        </p:txBody>
      </p:sp>
      <p:sp useBgFill="1">
        <p:nvSpPr>
          <p:cNvPr id="100" name="Text Placeholder 2">
            <a:extLst>
              <a:ext uri="{FF2B5EF4-FFF2-40B4-BE49-F238E27FC236}">
                <a16:creationId xmlns:a16="http://schemas.microsoft.com/office/drawing/2014/main" id="{A23824A0-9C2B-4F96-B4D3-A5D0368F2B68}"/>
              </a:ext>
            </a:extLst>
          </p:cNvPr>
          <p:cNvSpPr>
            <a:spLocks noGrp="1"/>
          </p:cNvSpPr>
          <p:nvPr>
            <p:custDataLst>
              <p:tags r:id="rId95"/>
            </p:custDataLst>
          </p:nvPr>
        </p:nvSpPr>
        <p:spPr bwMode="gray">
          <a:xfrm>
            <a:off x="9710738" y="4191000"/>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CFDDBAA-A608-4F4D-98BB-7E7178DA3364}" type="datetime'''''''''''''''4''''''''''''''''''''''''.1''''''''''''22'''">
              <a:rPr lang="es-AR" altLang="en-US" sz="1000" b="1" smtClean="0">
                <a:effectLst/>
                <a:ea typeface="+mn-ea"/>
                <a:cs typeface="+mn-cs"/>
              </a:rPr>
              <a:pPr/>
              <a:t>4.122</a:t>
            </a:fld>
            <a:endParaRPr lang="es-AR" altLang="es-AR" sz="1000" b="1" dirty="0">
              <a:ea typeface="+mn-ea"/>
              <a:cs typeface="+mn-cs"/>
              <a:sym typeface="+mn-lt"/>
            </a:endParaRPr>
          </a:p>
        </p:txBody>
      </p:sp>
      <p:sp useBgFill="1">
        <p:nvSpPr>
          <p:cNvPr id="125" name="Text Placeholder 2">
            <a:extLst>
              <a:ext uri="{FF2B5EF4-FFF2-40B4-BE49-F238E27FC236}">
                <a16:creationId xmlns:a16="http://schemas.microsoft.com/office/drawing/2014/main" id="{0631AEDF-EE81-4752-8F4F-48285A44CE70}"/>
              </a:ext>
            </a:extLst>
          </p:cNvPr>
          <p:cNvSpPr>
            <a:spLocks noGrp="1"/>
          </p:cNvSpPr>
          <p:nvPr>
            <p:custDataLst>
              <p:tags r:id="rId96"/>
            </p:custDataLst>
          </p:nvPr>
        </p:nvSpPr>
        <p:spPr bwMode="gray">
          <a:xfrm>
            <a:off x="9710738" y="2963863"/>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58688FE-3185-478B-AB48-894A5A9B5468}" type="datetime'''''''''''''''''''''6''''''''''''''''''''''''''.''''''''400'''">
              <a:rPr lang="es-AR" altLang="en-US" sz="1000" b="1" smtClean="0">
                <a:effectLst/>
                <a:ea typeface="+mn-ea"/>
                <a:cs typeface="+mn-cs"/>
              </a:rPr>
              <a:pPr/>
              <a:t>6.400</a:t>
            </a:fld>
            <a:endParaRPr lang="es-AR" altLang="es-AR" sz="1000" b="1" dirty="0">
              <a:ea typeface="+mn-ea"/>
              <a:cs typeface="+mn-cs"/>
              <a:sym typeface="+mn-lt"/>
            </a:endParaRPr>
          </a:p>
        </p:txBody>
      </p:sp>
      <p:sp>
        <p:nvSpPr>
          <p:cNvPr id="101" name="Marcador de texto 2">
            <a:extLst>
              <a:ext uri="{FF2B5EF4-FFF2-40B4-BE49-F238E27FC236}">
                <a16:creationId xmlns:a16="http://schemas.microsoft.com/office/drawing/2014/main" id="{7B947331-73B0-4A2E-BDF9-91CDED489123}"/>
              </a:ext>
            </a:extLst>
          </p:cNvPr>
          <p:cNvSpPr>
            <a:spLocks noGrp="1"/>
          </p:cNvSpPr>
          <p:nvPr>
            <p:custDataLst>
              <p:tags r:id="rId97"/>
            </p:custDataLst>
          </p:nvPr>
        </p:nvSpPr>
        <p:spPr bwMode="auto">
          <a:xfrm>
            <a:off x="9759950" y="5565775"/>
            <a:ext cx="22860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BB6AA0D5-36EF-4E3E-9DF7-072BBD76F4EA}" type="datetime'''''''''''''''''''''''''''''''O''''''''''''''''''''''''''C''T'">
              <a:rPr lang="es-AR" altLang="en-US" sz="1000" b="1" smtClean="0">
                <a:effectLst/>
                <a:latin typeface="+mn-lt"/>
                <a:cs typeface="+mn-cs"/>
              </a:rPr>
              <a:pPr/>
              <a:t>OCT</a:t>
            </a:fld>
            <a:endParaRPr lang="es-AR" sz="1000" b="1">
              <a:latin typeface="+mn-lt"/>
              <a:cs typeface="+mn-cs"/>
              <a:sym typeface="+mn-lt"/>
            </a:endParaRPr>
          </a:p>
        </p:txBody>
      </p:sp>
      <p:sp useBgFill="1">
        <p:nvSpPr>
          <p:cNvPr id="116" name="Text Placeholder 2">
            <a:extLst>
              <a:ext uri="{FF2B5EF4-FFF2-40B4-BE49-F238E27FC236}">
                <a16:creationId xmlns:a16="http://schemas.microsoft.com/office/drawing/2014/main" id="{30A7FEDF-0AF0-4838-882B-DBE956F732FF}"/>
              </a:ext>
            </a:extLst>
          </p:cNvPr>
          <p:cNvSpPr>
            <a:spLocks noGrp="1"/>
          </p:cNvSpPr>
          <p:nvPr>
            <p:custDataLst>
              <p:tags r:id="rId98"/>
            </p:custDataLst>
          </p:nvPr>
        </p:nvSpPr>
        <p:spPr bwMode="gray">
          <a:xfrm>
            <a:off x="10723562" y="4068763"/>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C897B88-EDDF-4680-8476-0FDF480DC862}" type="datetime'4''''''''''.''''''''3''5''''''''0'''''''''''''''''''''''''''">
              <a:rPr lang="es-AR" altLang="en-US" sz="1000" b="1" smtClean="0">
                <a:effectLst/>
                <a:ea typeface="+mn-ea"/>
                <a:cs typeface="+mn-cs"/>
              </a:rPr>
              <a:pPr/>
              <a:t>4.350</a:t>
            </a:fld>
            <a:endParaRPr lang="es-AR" altLang="es-AR" sz="1000" b="1">
              <a:ea typeface="+mn-ea"/>
              <a:cs typeface="+mn-cs"/>
              <a:sym typeface="+mn-lt"/>
            </a:endParaRPr>
          </a:p>
        </p:txBody>
      </p:sp>
      <p:sp>
        <p:nvSpPr>
          <p:cNvPr id="109" name="Text Placeholder 2">
            <a:extLst>
              <a:ext uri="{FF2B5EF4-FFF2-40B4-BE49-F238E27FC236}">
                <a16:creationId xmlns:a16="http://schemas.microsoft.com/office/drawing/2014/main" id="{507CF285-53CE-47F5-9D8A-535F655F2938}"/>
              </a:ext>
            </a:extLst>
          </p:cNvPr>
          <p:cNvSpPr>
            <a:spLocks noGrp="1"/>
          </p:cNvSpPr>
          <p:nvPr>
            <p:custDataLst>
              <p:tags r:id="rId99"/>
            </p:custDataLst>
          </p:nvPr>
        </p:nvSpPr>
        <p:spPr bwMode="gray">
          <a:xfrm>
            <a:off x="2613025" y="2187575"/>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836F9CC-4BAE-4894-B135-02757B4A49C3}" type="datetime'''''''''''7.''''''''8''''''''''4''''''''''''''2'''''''''''''''">
              <a:rPr lang="es-AR" altLang="en-US" sz="1000" b="1" smtClean="0">
                <a:effectLst/>
                <a:ea typeface="+mn-ea"/>
                <a:cs typeface="+mn-cs"/>
              </a:rPr>
              <a:pPr/>
              <a:t>7.842</a:t>
            </a:fld>
            <a:endParaRPr lang="es-AR" altLang="es-AR" sz="1000" b="1" dirty="0">
              <a:ea typeface="+mn-ea"/>
              <a:cs typeface="+mn-cs"/>
              <a:sym typeface="+mn-lt"/>
            </a:endParaRPr>
          </a:p>
        </p:txBody>
      </p:sp>
      <p:sp useBgFill="1">
        <p:nvSpPr>
          <p:cNvPr id="105" name="Text Placeholder 2">
            <a:extLst>
              <a:ext uri="{FF2B5EF4-FFF2-40B4-BE49-F238E27FC236}">
                <a16:creationId xmlns:a16="http://schemas.microsoft.com/office/drawing/2014/main" id="{CEB91A09-F6EE-4FCA-8856-B1CB7B6A1F28}"/>
              </a:ext>
            </a:extLst>
          </p:cNvPr>
          <p:cNvSpPr>
            <a:spLocks noGrp="1"/>
          </p:cNvSpPr>
          <p:nvPr>
            <p:custDataLst>
              <p:tags r:id="rId100"/>
            </p:custDataLst>
          </p:nvPr>
        </p:nvSpPr>
        <p:spPr bwMode="gray">
          <a:xfrm>
            <a:off x="10723562" y="3521075"/>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948B8DA-CCEF-4A58-90DE-71733E6E753E}" type="datetime'''5''''''''''''.3''''6''''''''''5'''''">
              <a:rPr lang="es-AR" altLang="en-US" sz="1000" b="1" smtClean="0">
                <a:effectLst/>
                <a:ea typeface="+mn-ea"/>
                <a:cs typeface="+mn-cs"/>
              </a:rPr>
              <a:pPr/>
              <a:t>5.365</a:t>
            </a:fld>
            <a:endParaRPr lang="es-AR" altLang="es-AR" sz="1000" b="1">
              <a:ea typeface="+mn-ea"/>
              <a:cs typeface="+mn-cs"/>
              <a:sym typeface="+mn-lt"/>
            </a:endParaRPr>
          </a:p>
        </p:txBody>
      </p:sp>
      <p:sp useBgFill="1">
        <p:nvSpPr>
          <p:cNvPr id="119" name="Text Placeholder 2">
            <a:extLst>
              <a:ext uri="{FF2B5EF4-FFF2-40B4-BE49-F238E27FC236}">
                <a16:creationId xmlns:a16="http://schemas.microsoft.com/office/drawing/2014/main" id="{4BD2C102-E7C3-4D35-A1DC-FD03B654F1B2}"/>
              </a:ext>
            </a:extLst>
          </p:cNvPr>
          <p:cNvSpPr>
            <a:spLocks noGrp="1"/>
          </p:cNvSpPr>
          <p:nvPr>
            <p:custDataLst>
              <p:tags r:id="rId101"/>
            </p:custDataLst>
          </p:nvPr>
        </p:nvSpPr>
        <p:spPr bwMode="gray">
          <a:xfrm>
            <a:off x="5654675" y="174148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490A7B9-62B6-4D89-8E1C-49164CA51CAD}" type="datetime'''''''''''''''8''.''''''''''''''''''67''0'''''''">
              <a:rPr lang="es-AR" altLang="en-US" sz="1000" b="1" smtClean="0">
                <a:ea typeface="+mn-ea"/>
                <a:cs typeface="+mn-cs"/>
              </a:rPr>
              <a:pPr/>
              <a:t>8.670</a:t>
            </a:fld>
            <a:endParaRPr lang="es-AR" altLang="es-AR" sz="1000" b="1" dirty="0">
              <a:ea typeface="+mn-ea"/>
              <a:cs typeface="+mn-cs"/>
              <a:sym typeface="+mn-lt"/>
            </a:endParaRPr>
          </a:p>
        </p:txBody>
      </p:sp>
      <p:sp useBgFill="1">
        <p:nvSpPr>
          <p:cNvPr id="106" name="Text Placeholder 2">
            <a:extLst>
              <a:ext uri="{FF2B5EF4-FFF2-40B4-BE49-F238E27FC236}">
                <a16:creationId xmlns:a16="http://schemas.microsoft.com/office/drawing/2014/main" id="{0D28BBC3-D6FF-41F5-A4C3-F2113F586FD4}"/>
              </a:ext>
            </a:extLst>
          </p:cNvPr>
          <p:cNvSpPr>
            <a:spLocks noGrp="1"/>
          </p:cNvSpPr>
          <p:nvPr>
            <p:custDataLst>
              <p:tags r:id="rId102"/>
            </p:custDataLst>
          </p:nvPr>
        </p:nvSpPr>
        <p:spPr bwMode="gray">
          <a:xfrm>
            <a:off x="10723563" y="3863975"/>
            <a:ext cx="328613" cy="136525"/>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71DAF06-2D7E-47AA-82E7-EE95FF79CC7F}" type="datetime'''''''4''''''''''''''''''''''''.''''''''''''7''''''3''0'''">
              <a:rPr lang="es-AR" altLang="en-US" sz="1000" b="1" smtClean="0">
                <a:effectLst/>
                <a:ea typeface="+mn-ea"/>
                <a:cs typeface="+mn-cs"/>
              </a:rPr>
              <a:pPr/>
              <a:t>4.730</a:t>
            </a:fld>
            <a:endParaRPr lang="es-AR" altLang="es-AR" sz="1000" b="1" dirty="0">
              <a:ea typeface="+mn-ea"/>
              <a:cs typeface="+mn-cs"/>
              <a:sym typeface="+mn-lt"/>
            </a:endParaRPr>
          </a:p>
        </p:txBody>
      </p:sp>
      <p:sp useBgFill="1">
        <p:nvSpPr>
          <p:cNvPr id="107" name="Text Placeholder 2">
            <a:extLst>
              <a:ext uri="{FF2B5EF4-FFF2-40B4-BE49-F238E27FC236}">
                <a16:creationId xmlns:a16="http://schemas.microsoft.com/office/drawing/2014/main" id="{6B8E7E34-3C2F-4C8E-BBAB-69A20D2E7845}"/>
              </a:ext>
            </a:extLst>
          </p:cNvPr>
          <p:cNvSpPr>
            <a:spLocks noGrp="1"/>
          </p:cNvSpPr>
          <p:nvPr>
            <p:custDataLst>
              <p:tags r:id="rId103"/>
            </p:custDataLst>
          </p:nvPr>
        </p:nvSpPr>
        <p:spPr bwMode="gray">
          <a:xfrm>
            <a:off x="10723563" y="480218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1262257-E398-4CD9-8256-11397C5CD447}" type="datetime'''''''''''''''''''2.''''''''9''''''86'''''''">
              <a:rPr lang="es-AR" altLang="en-US" sz="1000" b="1" smtClean="0">
                <a:effectLst/>
                <a:ea typeface="+mn-ea"/>
                <a:cs typeface="+mn-cs"/>
              </a:rPr>
              <a:pPr/>
              <a:t>2.986</a:t>
            </a:fld>
            <a:endParaRPr lang="es-AR" altLang="es-AR" sz="1000" b="1" dirty="0">
              <a:ea typeface="+mn-ea"/>
              <a:cs typeface="+mn-cs"/>
              <a:sym typeface="+mn-lt"/>
            </a:endParaRPr>
          </a:p>
        </p:txBody>
      </p:sp>
      <p:sp useBgFill="1">
        <p:nvSpPr>
          <p:cNvPr id="127" name="Text Placeholder 2">
            <a:extLst>
              <a:ext uri="{FF2B5EF4-FFF2-40B4-BE49-F238E27FC236}">
                <a16:creationId xmlns:a16="http://schemas.microsoft.com/office/drawing/2014/main" id="{CC7B8957-2A64-4AF6-A03D-A24D7598C2DE}"/>
              </a:ext>
            </a:extLst>
          </p:cNvPr>
          <p:cNvSpPr>
            <a:spLocks noGrp="1"/>
          </p:cNvSpPr>
          <p:nvPr>
            <p:custDataLst>
              <p:tags r:id="rId104"/>
            </p:custDataLst>
          </p:nvPr>
        </p:nvSpPr>
        <p:spPr bwMode="gray">
          <a:xfrm>
            <a:off x="10723563" y="3341688"/>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A61B9E6-4F70-4211-A3B6-EF03CCB1C5F8}" type="datetime'''''''''''''''''''''''''''5''.6''''''''''9''''''''''''9'''">
              <a:rPr lang="es-AR" altLang="en-US" sz="1000" b="1" smtClean="0">
                <a:effectLst/>
                <a:ea typeface="+mn-ea"/>
                <a:cs typeface="+mn-cs"/>
                <a:sym typeface="+mn-lt"/>
              </a:rPr>
              <a:pPr/>
              <a:t>5.699</a:t>
            </a:fld>
            <a:endParaRPr lang="es-AR" altLang="es-AR" sz="1000" b="1" dirty="0">
              <a:ea typeface="+mn-ea"/>
              <a:cs typeface="+mn-cs"/>
              <a:sym typeface="+mn-lt"/>
            </a:endParaRPr>
          </a:p>
        </p:txBody>
      </p:sp>
      <p:sp>
        <p:nvSpPr>
          <p:cNvPr id="108" name="Marcador de texto 2">
            <a:extLst>
              <a:ext uri="{FF2B5EF4-FFF2-40B4-BE49-F238E27FC236}">
                <a16:creationId xmlns:a16="http://schemas.microsoft.com/office/drawing/2014/main" id="{E2023E57-0F8F-4C72-9A24-170F27C8C33F}"/>
              </a:ext>
            </a:extLst>
          </p:cNvPr>
          <p:cNvSpPr>
            <a:spLocks noGrp="1"/>
          </p:cNvSpPr>
          <p:nvPr>
            <p:custDataLst>
              <p:tags r:id="rId105"/>
            </p:custDataLst>
          </p:nvPr>
        </p:nvSpPr>
        <p:spPr bwMode="auto">
          <a:xfrm>
            <a:off x="10758488" y="5565775"/>
            <a:ext cx="257175"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EF84B795-1C71-4DDC-A403-11CDDF080DF2}" type="datetime'''''''''''''''''''''''''''''N''''''O''V'''''''''''''''''''">
              <a:rPr lang="es-AR" altLang="en-US" sz="1000" b="1" smtClean="0">
                <a:effectLst/>
                <a:latin typeface="+mn-lt"/>
                <a:cs typeface="+mn-cs"/>
              </a:rPr>
              <a:pPr/>
              <a:t>NOV</a:t>
            </a:fld>
            <a:endParaRPr lang="es-AR" sz="1000" b="1">
              <a:latin typeface="+mn-lt"/>
              <a:cs typeface="+mn-cs"/>
              <a:sym typeface="+mn-lt"/>
            </a:endParaRPr>
          </a:p>
        </p:txBody>
      </p:sp>
      <p:sp useBgFill="1">
        <p:nvSpPr>
          <p:cNvPr id="111" name="Text Placeholder 2">
            <a:extLst>
              <a:ext uri="{FF2B5EF4-FFF2-40B4-BE49-F238E27FC236}">
                <a16:creationId xmlns:a16="http://schemas.microsoft.com/office/drawing/2014/main" id="{486D0D0E-5FCC-4E57-8FE8-3CFCF7CF0104}"/>
              </a:ext>
            </a:extLst>
          </p:cNvPr>
          <p:cNvSpPr>
            <a:spLocks noGrp="1"/>
          </p:cNvSpPr>
          <p:nvPr>
            <p:custDataLst>
              <p:tags r:id="rId106"/>
            </p:custDataLst>
          </p:nvPr>
        </p:nvSpPr>
        <p:spPr bwMode="gray">
          <a:xfrm>
            <a:off x="11737975" y="5143500"/>
            <a:ext cx="328612"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5690698-86E2-43F9-9812-D2AA09ADBC19}" type="datetime'''''''2''''''''''.''''''''3''''''''5''''''''''3'">
              <a:rPr lang="es-AR" altLang="en-US" sz="1000" b="1" smtClean="0">
                <a:effectLst/>
                <a:ea typeface="+mn-ea"/>
                <a:cs typeface="+mn-cs"/>
              </a:rPr>
              <a:pPr/>
              <a:t>2.353</a:t>
            </a:fld>
            <a:endParaRPr lang="es-AR" altLang="es-AR" sz="1000" b="1">
              <a:ea typeface="+mn-ea"/>
              <a:cs typeface="+mn-cs"/>
              <a:sym typeface="+mn-lt"/>
            </a:endParaRPr>
          </a:p>
        </p:txBody>
      </p:sp>
      <p:sp>
        <p:nvSpPr>
          <p:cNvPr id="112" name="Text Placeholder 2">
            <a:extLst>
              <a:ext uri="{FF2B5EF4-FFF2-40B4-BE49-F238E27FC236}">
                <a16:creationId xmlns:a16="http://schemas.microsoft.com/office/drawing/2014/main" id="{FB412DC0-D9E1-4E6C-AA7C-4FEDB2DEDA05}"/>
              </a:ext>
            </a:extLst>
          </p:cNvPr>
          <p:cNvSpPr>
            <a:spLocks noGrp="1"/>
          </p:cNvSpPr>
          <p:nvPr>
            <p:custDataLst>
              <p:tags r:id="rId107"/>
            </p:custDataLst>
          </p:nvPr>
        </p:nvSpPr>
        <p:spPr bwMode="gray">
          <a:xfrm>
            <a:off x="11737975" y="2443163"/>
            <a:ext cx="328612"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83E568A-C576-4E7D-B5FD-A3790761E89A}" type="datetime'''''''''''''''''''''''7''''''.3''''''''''''''6''''''''7'">
              <a:rPr lang="es-AR" altLang="en-US" sz="1000" b="1" smtClean="0">
                <a:ea typeface="+mn-ea"/>
                <a:cs typeface="+mn-cs"/>
              </a:rPr>
              <a:pPr/>
              <a:t>7.367</a:t>
            </a:fld>
            <a:endParaRPr lang="es-AR" altLang="es-AR" sz="1000" b="1">
              <a:ea typeface="+mn-ea"/>
              <a:cs typeface="+mn-cs"/>
              <a:sym typeface="+mn-lt"/>
            </a:endParaRPr>
          </a:p>
        </p:txBody>
      </p:sp>
      <p:sp>
        <p:nvSpPr>
          <p:cNvPr id="113" name="Text Placeholder 2">
            <a:extLst>
              <a:ext uri="{FF2B5EF4-FFF2-40B4-BE49-F238E27FC236}">
                <a16:creationId xmlns:a16="http://schemas.microsoft.com/office/drawing/2014/main" id="{DCD6FFD3-F257-457E-B9A7-38BEBF1022C4}"/>
              </a:ext>
            </a:extLst>
          </p:cNvPr>
          <p:cNvSpPr>
            <a:spLocks noGrp="1"/>
          </p:cNvSpPr>
          <p:nvPr>
            <p:custDataLst>
              <p:tags r:id="rId108"/>
            </p:custDataLst>
          </p:nvPr>
        </p:nvSpPr>
        <p:spPr bwMode="gray">
          <a:xfrm>
            <a:off x="11737975" y="4060825"/>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572E44D-B5A9-42DF-A911-C047B776E8C0}" type="datetime'4''.3''''''''''''''''''''''6''''''''4'''''''">
              <a:rPr lang="es-AR" altLang="en-US" sz="1000" b="1" smtClean="0">
                <a:ea typeface="+mn-ea"/>
                <a:cs typeface="+mn-cs"/>
              </a:rPr>
              <a:pPr/>
              <a:t>4.364</a:t>
            </a:fld>
            <a:endParaRPr lang="es-AR" altLang="es-AR" sz="1000" b="1" dirty="0">
              <a:ea typeface="+mn-ea"/>
              <a:cs typeface="+mn-cs"/>
              <a:sym typeface="+mn-lt"/>
            </a:endParaRPr>
          </a:p>
        </p:txBody>
      </p:sp>
      <p:sp>
        <p:nvSpPr>
          <p:cNvPr id="115" name="Text Placeholder 2">
            <a:extLst>
              <a:ext uri="{FF2B5EF4-FFF2-40B4-BE49-F238E27FC236}">
                <a16:creationId xmlns:a16="http://schemas.microsoft.com/office/drawing/2014/main" id="{77E98EC3-EE76-47EB-A298-784B65589730}"/>
              </a:ext>
            </a:extLst>
          </p:cNvPr>
          <p:cNvSpPr>
            <a:spLocks noGrp="1"/>
          </p:cNvSpPr>
          <p:nvPr>
            <p:custDataLst>
              <p:tags r:id="rId109"/>
            </p:custDataLst>
          </p:nvPr>
        </p:nvSpPr>
        <p:spPr bwMode="gray">
          <a:xfrm>
            <a:off x="11737975" y="4392613"/>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E1C8934-343A-4853-AF62-C01590AA982D}" type="datetime'''3''''''''''''''''''.''''''7''''''''4''''''''''9'''''''''''">
              <a:rPr lang="es-AR" altLang="en-US" sz="1000" b="1" smtClean="0">
                <a:ea typeface="+mn-ea"/>
                <a:cs typeface="+mn-cs"/>
              </a:rPr>
              <a:pPr/>
              <a:t>3.749</a:t>
            </a:fld>
            <a:endParaRPr lang="es-AR" altLang="es-AR" sz="1000" b="1" dirty="0">
              <a:ea typeface="+mn-ea"/>
              <a:cs typeface="+mn-cs"/>
              <a:sym typeface="+mn-lt"/>
            </a:endParaRPr>
          </a:p>
        </p:txBody>
      </p:sp>
      <p:sp>
        <p:nvSpPr>
          <p:cNvPr id="114" name="Marcador de texto 2">
            <a:extLst>
              <a:ext uri="{FF2B5EF4-FFF2-40B4-BE49-F238E27FC236}">
                <a16:creationId xmlns:a16="http://schemas.microsoft.com/office/drawing/2014/main" id="{01E754EE-700B-4ECE-BA68-18B5FB12E77C}"/>
              </a:ext>
            </a:extLst>
          </p:cNvPr>
          <p:cNvSpPr>
            <a:spLocks noGrp="1"/>
          </p:cNvSpPr>
          <p:nvPr>
            <p:custDataLst>
              <p:tags r:id="rId110"/>
            </p:custDataLst>
          </p:nvPr>
        </p:nvSpPr>
        <p:spPr bwMode="auto">
          <a:xfrm>
            <a:off x="11791950" y="5565775"/>
            <a:ext cx="220663"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FBB75286-5169-4D2A-A1B3-1A4C8A9FC81F}" type="datetime'''''''''''D''''''''''''''''''''''''''''''''''''''E''C'''''''">
              <a:rPr lang="es-AR" altLang="en-US" sz="1000" b="1" smtClean="0">
                <a:effectLst/>
                <a:latin typeface="+mn-lt"/>
                <a:cs typeface="+mn-cs"/>
              </a:rPr>
              <a:pPr/>
              <a:t>DEC</a:t>
            </a:fld>
            <a:endParaRPr lang="es-AR" sz="1000" b="1">
              <a:latin typeface="+mn-lt"/>
              <a:cs typeface="+mn-cs"/>
              <a:sym typeface="+mn-lt"/>
            </a:endParaRPr>
          </a:p>
        </p:txBody>
      </p:sp>
      <p:sp>
        <p:nvSpPr>
          <p:cNvPr id="126" name="Text Placeholder 2">
            <a:extLst>
              <a:ext uri="{FF2B5EF4-FFF2-40B4-BE49-F238E27FC236}">
                <a16:creationId xmlns:a16="http://schemas.microsoft.com/office/drawing/2014/main" id="{29868AB4-19AF-4CC0-BDE9-6389576C6F33}"/>
              </a:ext>
            </a:extLst>
          </p:cNvPr>
          <p:cNvSpPr>
            <a:spLocks noGrp="1"/>
          </p:cNvSpPr>
          <p:nvPr>
            <p:custDataLst>
              <p:tags r:id="rId111"/>
            </p:custDataLst>
          </p:nvPr>
        </p:nvSpPr>
        <p:spPr bwMode="gray">
          <a:xfrm>
            <a:off x="11737975" y="2868613"/>
            <a:ext cx="328613" cy="136525"/>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63E1F53-14B7-42C2-B9F4-533F69AF2376}" type="datetime'6.''''5''''''''''''''''''''''7''''''''''''''''''7'''">
              <a:rPr lang="es-AR" altLang="en-US" sz="1000" b="1" smtClean="0">
                <a:ea typeface="+mn-ea"/>
                <a:cs typeface="+mn-cs"/>
                <a:sym typeface="+mn-lt"/>
              </a:rPr>
              <a:pPr/>
              <a:t>6.577</a:t>
            </a:fld>
            <a:endParaRPr lang="es-AR" altLang="es-AR" sz="1000" b="1" dirty="0">
              <a:ea typeface="+mn-ea"/>
              <a:cs typeface="+mn-cs"/>
              <a:sym typeface="+mn-lt"/>
            </a:endParaRPr>
          </a:p>
        </p:txBody>
      </p:sp>
      <p:sp useBgFill="1">
        <p:nvSpPr>
          <p:cNvPr id="92" name="Text Placeholder 2">
            <a:extLst>
              <a:ext uri="{FF2B5EF4-FFF2-40B4-BE49-F238E27FC236}">
                <a16:creationId xmlns:a16="http://schemas.microsoft.com/office/drawing/2014/main" id="{81D91B10-5683-455D-8C63-5BA690D4CE5A}"/>
              </a:ext>
            </a:extLst>
          </p:cNvPr>
          <p:cNvSpPr>
            <a:spLocks noGrp="1"/>
          </p:cNvSpPr>
          <p:nvPr>
            <p:custDataLst>
              <p:tags r:id="rId112"/>
            </p:custDataLst>
          </p:nvPr>
        </p:nvSpPr>
        <p:spPr bwMode="gray">
          <a:xfrm>
            <a:off x="8696325" y="3414713"/>
            <a:ext cx="328613" cy="136525"/>
          </a:xfrm>
          <a:prstGeom prst="rect">
            <a:avLst/>
          </a:prstGeom>
          <a:ln w="9525">
            <a:noFill/>
            <a:miter lim="800000"/>
            <a:headEnd/>
            <a:tailEnd/>
          </a:ln>
          <a:effectLst/>
        </p:spPr>
        <p:txBody>
          <a:bodyPr vert="horz" wrap="none" lIns="17462" tIns="0" rIns="17462"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4680548D-2EAB-47CC-BC76-215FFF4FB11D}" type="datetime'''''5''''.5''''''''''''''''6''''''''''''''''''3'''''''''''">
              <a:rPr lang="es-AR" altLang="en-US" sz="1000" b="1" smtClean="0">
                <a:effectLst/>
                <a:ea typeface="+mn-ea"/>
                <a:cs typeface="+mn-cs"/>
              </a:rPr>
              <a:pPr/>
              <a:t>5.563</a:t>
            </a:fld>
            <a:endParaRPr lang="es-AR" altLang="es-AR" sz="1000" b="1" dirty="0">
              <a:ea typeface="+mn-ea"/>
              <a:cs typeface="+mn-cs"/>
              <a:sym typeface="+mn-lt"/>
            </a:endParaRPr>
          </a:p>
        </p:txBody>
      </p:sp>
      <p:pic>
        <p:nvPicPr>
          <p:cNvPr id="121" name="Imagen 120">
            <a:extLst>
              <a:ext uri="{FF2B5EF4-FFF2-40B4-BE49-F238E27FC236}">
                <a16:creationId xmlns:a16="http://schemas.microsoft.com/office/drawing/2014/main" id="{0E4B0E6E-8BBD-4845-9F74-A7074F512B86}"/>
              </a:ext>
            </a:extLst>
          </p:cNvPr>
          <p:cNvPicPr>
            <a:picLocks noChangeAspect="1"/>
          </p:cNvPicPr>
          <p:nvPr/>
        </p:nvPicPr>
        <p:blipFill>
          <a:blip r:embed="rId118"/>
          <a:stretch>
            <a:fillRect/>
          </a:stretch>
        </p:blipFill>
        <p:spPr>
          <a:xfrm>
            <a:off x="1111198" y="165375"/>
            <a:ext cx="571550" cy="100592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146" name="Object 1" hidden="1"/>
          <p:cNvGraphicFramePr>
            <a:graphicFrameLocks noChangeAspect="1"/>
          </p:cNvGraphicFramePr>
          <p:nvPr>
            <p:custDataLst>
              <p:tags r:id="rId2"/>
            </p:custDataLst>
            <p:extLst>
              <p:ext uri="{D42A27DB-BD31-4B8C-83A1-F6EECF244321}">
                <p14:modId xmlns:p14="http://schemas.microsoft.com/office/powerpoint/2010/main" val="1604854105"/>
              </p:ext>
            </p:extLst>
          </p:nvPr>
        </p:nvGraphicFramePr>
        <p:xfrm>
          <a:off x="373063" y="1588"/>
          <a:ext cx="1587" cy="1587"/>
        </p:xfrm>
        <a:graphic>
          <a:graphicData uri="http://schemas.openxmlformats.org/presentationml/2006/ole">
            <mc:AlternateContent xmlns:mc="http://schemas.openxmlformats.org/markup-compatibility/2006">
              <mc:Choice xmlns:v="urn:schemas-microsoft-com:vml" Requires="v">
                <p:oleObj spid="_x0000_s6278" name="Diapositiva de think-cell" r:id="rId39" imgW="421" imgH="423" progId="TCLayout.ActiveDocument.1">
                  <p:embed/>
                </p:oleObj>
              </mc:Choice>
              <mc:Fallback>
                <p:oleObj name="Diapositiva de think-cell" r:id="rId39" imgW="421" imgH="423" progId="TCLayout.ActiveDocument.1">
                  <p:embed/>
                  <p:pic>
                    <p:nvPicPr>
                      <p:cNvPr id="0" name="Object 1" hidden="1"/>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373063"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400" b="1">
              <a:latin typeface="Calibri"/>
              <a:ea typeface="MS PGothic"/>
              <a:cs typeface="Arial"/>
              <a:sym typeface="Calibri"/>
            </a:endParaRPr>
          </a:p>
        </p:txBody>
      </p:sp>
      <p:pic>
        <p:nvPicPr>
          <p:cNvPr id="6151" name="Picture 16"/>
          <p:cNvPicPr>
            <a:picLocks noChangeAspect="1"/>
          </p:cNvPicPr>
          <p:nvPr/>
        </p:nvPicPr>
        <p:blipFill>
          <a:blip r:embed="rId41" cstate="print"/>
          <a:srcRect/>
          <a:stretch>
            <a:fillRect/>
          </a:stretch>
        </p:blipFill>
        <p:spPr bwMode="auto">
          <a:xfrm>
            <a:off x="0" y="5532438"/>
            <a:ext cx="12192000" cy="1350962"/>
          </a:xfrm>
          <a:prstGeom prst="rect">
            <a:avLst/>
          </a:prstGeom>
          <a:noFill/>
          <a:ln w="9525">
            <a:noFill/>
            <a:miter lim="800000"/>
            <a:headEnd/>
            <a:tailEnd/>
          </a:ln>
        </p:spPr>
      </p:pic>
      <p:sp>
        <p:nvSpPr>
          <p:cNvPr id="6152" name="Rectangle 14"/>
          <p:cNvSpPr>
            <a:spLocks noChangeArrowheads="1"/>
          </p:cNvSpPr>
          <p:nvPr/>
        </p:nvSpPr>
        <p:spPr bwMode="auto">
          <a:xfrm>
            <a:off x="7113588" y="6418263"/>
            <a:ext cx="4997450" cy="307777"/>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6153" name="Rectángulo 143"/>
          <p:cNvSpPr>
            <a:spLocks noChangeArrowheads="1"/>
          </p:cNvSpPr>
          <p:nvPr/>
        </p:nvSpPr>
        <p:spPr bwMode="auto">
          <a:xfrm>
            <a:off x="209550" y="269584"/>
            <a:ext cx="11664950" cy="2595454"/>
          </a:xfrm>
          <a:prstGeom prst="rect">
            <a:avLst/>
          </a:prstGeom>
          <a:noFill/>
          <a:ln w="9525">
            <a:noFill/>
            <a:miter lim="800000"/>
            <a:headEnd/>
            <a:tailEnd/>
          </a:ln>
        </p:spPr>
        <p:txBody>
          <a:bodyPr>
            <a:spAutoFit/>
          </a:bodyPr>
          <a:lstStyle/>
          <a:p>
            <a:pPr algn="just" eaLnBrk="0" hangingPunct="0"/>
            <a:r>
              <a:rPr lang="en-AU" sz="1200" dirty="0">
                <a:cs typeface="Calibri" pitchFamily="34" charset="0"/>
              </a:rPr>
              <a:t>The Grain &amp; By Products Exports  increased by 29% in December from 2020 to 2024, decreasing by -1% on YTD from 2020 to 2024.  In the opposite way,  they went up by 75%  in Dec´24 vs Dec´23 and by 48% on YTD 24 vs YTD 23. </a:t>
            </a:r>
            <a:r>
              <a:rPr lang="es-AR" sz="1200" dirty="0">
                <a:effectLst/>
                <a:latin typeface="Calibri" panose="020F0502020204030204" pitchFamily="34" charset="0"/>
                <a:ea typeface="Calibri" panose="020F0502020204030204" pitchFamily="34" charset="0"/>
                <a:cs typeface="Times New Roman" panose="02020603050405020304" pitchFamily="18" charset="0"/>
              </a:rPr>
              <a:t>After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historic</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drought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that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affected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Argentina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during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last</a:t>
            </a:r>
            <a:r>
              <a:rPr lang="es-AR" sz="1200" dirty="0">
                <a:effectLst/>
                <a:latin typeface="Calibri" panose="020F0502020204030204" pitchFamily="34" charset="0"/>
                <a:ea typeface="Calibri" panose="020F0502020204030204" pitchFamily="34" charset="0"/>
                <a:cs typeface="Times New Roman" panose="02020603050405020304" pitchFamily="18" charset="0"/>
              </a:rPr>
              <a:t> 2022/23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season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new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harvest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2023/24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expected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show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improvement</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terms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total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wheat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would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reach</a:t>
            </a:r>
            <a:r>
              <a:rPr lang="es-AR" sz="1200" dirty="0">
                <a:effectLst/>
                <a:latin typeface="Calibri" panose="020F0502020204030204" pitchFamily="34" charset="0"/>
                <a:ea typeface="Calibri" panose="020F0502020204030204" pitchFamily="34" charset="0"/>
                <a:cs typeface="Times New Roman" panose="02020603050405020304" pitchFamily="18" charset="0"/>
              </a:rPr>
              <a:t> 14.5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implying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growth</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25%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compared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previous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campaign</a:t>
            </a:r>
            <a:r>
              <a:rPr lang="es-AR" sz="1200" dirty="0">
                <a:effectLst/>
                <a:latin typeface="Calibri" panose="020F0502020204030204" pitchFamily="34" charset="0"/>
                <a:ea typeface="Calibri" panose="020F0502020204030204" pitchFamily="34" charset="0"/>
                <a:cs typeface="Times New Roman" panose="02020603050405020304" pitchFamily="18" charset="0"/>
              </a:rPr>
              <a:t>. As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barley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estimated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reach</a:t>
            </a:r>
            <a:r>
              <a:rPr lang="es-AR" sz="1200" dirty="0">
                <a:effectLst/>
                <a:latin typeface="Calibri" panose="020F0502020204030204" pitchFamily="34" charset="0"/>
                <a:ea typeface="Calibri" panose="020F0502020204030204" pitchFamily="34" charset="0"/>
                <a:cs typeface="Times New Roman" panose="02020603050405020304" pitchFamily="18" charset="0"/>
              </a:rPr>
              <a:t> 4.9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increase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over</a:t>
            </a:r>
            <a:r>
              <a:rPr lang="es-AR" sz="1200" dirty="0">
                <a:effectLst/>
                <a:latin typeface="Calibri" panose="020F0502020204030204" pitchFamily="34" charset="0"/>
                <a:ea typeface="Calibri" panose="020F0502020204030204" pitchFamily="34" charset="0"/>
                <a:cs typeface="Times New Roman" panose="02020603050405020304" pitchFamily="18" charset="0"/>
              </a:rPr>
              <a:t> 35%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compared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volume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obtained</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previous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season</a:t>
            </a:r>
            <a:r>
              <a:rPr lang="es-AR" sz="1200" dirty="0">
                <a:effectLst/>
                <a:latin typeface="Calibri" panose="020F0502020204030204" pitchFamily="34" charset="0"/>
                <a:ea typeface="Calibri" panose="020F0502020204030204" pitchFamily="34" charset="0"/>
                <a:cs typeface="Times New Roman" panose="02020603050405020304" pitchFamily="18" charset="0"/>
              </a:rPr>
              <a:t>.</a:t>
            </a:r>
          </a:p>
          <a:p>
            <a:pPr algn="just" eaLnBrk="0" hangingPunct="0"/>
            <a:endParaRPr lang="es-A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AR" sz="1200" dirty="0" err="1">
                <a:effectLst/>
                <a:latin typeface="Calibri" panose="020F0502020204030204" pitchFamily="34" charset="0"/>
                <a:ea typeface="Calibri" panose="020F0502020204030204" pitchFamily="34" charset="0"/>
                <a:cs typeface="Times New Roman" panose="02020603050405020304" pitchFamily="18" charset="0"/>
              </a:rPr>
              <a:t>Regarding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summer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crops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projections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soybeans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corn</a:t>
            </a:r>
            <a:r>
              <a:rPr lang="es-AR" sz="1200" dirty="0">
                <a:effectLst/>
                <a:latin typeface="Calibri" panose="020F0502020204030204" pitchFamily="34" charset="0"/>
                <a:ea typeface="Calibri" panose="020F0502020204030204" pitchFamily="34" charset="0"/>
                <a:cs typeface="Times New Roman" panose="02020603050405020304" pitchFamily="18" charset="0"/>
              </a:rPr>
              <a:t> are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estimated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t>
            </a:r>
            <a:r>
              <a:rPr lang="es-AR" sz="1200" dirty="0">
                <a:ea typeface="Calibri" panose="020F0502020204030204" pitchFamily="34" charset="0"/>
                <a:cs typeface="Times New Roman" panose="02020603050405020304" pitchFamily="18" charset="0"/>
              </a:rPr>
              <a:t>47.5</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a:ea typeface="Calibri" panose="020F0502020204030204" pitchFamily="34" charset="0"/>
                <a:cs typeface="Times New Roman" panose="02020603050405020304" pitchFamily="18" charset="0"/>
              </a:rPr>
              <a:t>46</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respectively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Sunflower</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sorghum</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would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reach</a:t>
            </a:r>
            <a:r>
              <a:rPr lang="es-AR" sz="1200" dirty="0">
                <a:effectLst/>
                <a:latin typeface="Calibri" panose="020F0502020204030204" pitchFamily="34" charset="0"/>
                <a:ea typeface="Calibri" panose="020F0502020204030204" pitchFamily="34" charset="0"/>
                <a:cs typeface="Times New Roman" panose="02020603050405020304" pitchFamily="18" charset="0"/>
              </a:rPr>
              <a:t> 4.3 and 2.4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while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other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crops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would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add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another</a:t>
            </a:r>
            <a:r>
              <a:rPr lang="es-AR" sz="1200" dirty="0">
                <a:effectLst/>
                <a:latin typeface="Calibri" panose="020F0502020204030204" pitchFamily="34" charset="0"/>
                <a:ea typeface="Calibri" panose="020F0502020204030204" pitchFamily="34" charset="0"/>
                <a:cs typeface="Times New Roman" panose="02020603050405020304" pitchFamily="18" charset="0"/>
              </a:rPr>
              <a:t> 4.9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this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way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total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grain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2023/24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could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reach</a:t>
            </a:r>
            <a:r>
              <a:rPr lang="es-AR" sz="1200" dirty="0">
                <a:effectLst/>
                <a:latin typeface="Calibri" panose="020F0502020204030204" pitchFamily="34" charset="0"/>
                <a:ea typeface="Calibri" panose="020F0502020204030204" pitchFamily="34" charset="0"/>
                <a:cs typeface="Times New Roman" panose="02020603050405020304" pitchFamily="18" charset="0"/>
              </a:rPr>
              <a:t> 137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 65%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increase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compared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total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volume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obtained</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previous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campaign</a:t>
            </a:r>
            <a:r>
              <a:rPr lang="es-AR" sz="1200" dirty="0">
                <a:effectLst/>
                <a:latin typeface="Calibri" panose="020F0502020204030204" pitchFamily="34" charset="0"/>
                <a:ea typeface="Calibri" panose="020F0502020204030204" pitchFamily="34" charset="0"/>
                <a:cs typeface="Times New Roman" panose="02020603050405020304" pitchFamily="18" charset="0"/>
              </a:rPr>
              <a:t>.</a:t>
            </a:r>
          </a:p>
          <a:p>
            <a:pPr algn="just">
              <a:lnSpc>
                <a:spcPct val="107000"/>
              </a:lnSpc>
              <a:spcAft>
                <a:spcPts val="800"/>
              </a:spcAft>
            </a:pP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could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amount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100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2023/24, a 65%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increase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compared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total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estimated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previous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cycle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2023/24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commercial</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cycle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shipments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cereals</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oilseeds</a:t>
            </a:r>
            <a:r>
              <a:rPr lang="es-AR" sz="1200" dirty="0">
                <a:effectLst/>
                <a:latin typeface="Calibri" panose="020F0502020204030204" pitchFamily="34" charset="0"/>
                <a:ea typeface="Calibri" panose="020F0502020204030204" pitchFamily="34" charset="0"/>
                <a:cs typeface="Times New Roman" panose="02020603050405020304" pitchFamily="18" charset="0"/>
              </a:rPr>
              <a:t> are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projected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reach</a:t>
            </a:r>
            <a:r>
              <a:rPr lang="es-AR" sz="1200" dirty="0">
                <a:effectLst/>
                <a:latin typeface="Calibri" panose="020F0502020204030204" pitchFamily="34" charset="0"/>
                <a:ea typeface="Calibri" panose="020F0502020204030204" pitchFamily="34" charset="0"/>
                <a:cs typeface="Times New Roman" panose="02020603050405020304" pitchFamily="18" charset="0"/>
              </a:rPr>
              <a:t> a total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63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with</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corn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emerging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as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main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grain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with</a:t>
            </a:r>
            <a:r>
              <a:rPr lang="es-AR" sz="1200" dirty="0">
                <a:effectLst/>
                <a:latin typeface="Calibri" panose="020F0502020204030204" pitchFamily="34" charset="0"/>
                <a:ea typeface="Calibri" panose="020F0502020204030204" pitchFamily="34" charset="0"/>
                <a:cs typeface="Times New Roman" panose="02020603050405020304" pitchFamily="18" charset="0"/>
              </a:rPr>
              <a:t> 40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a:t>
            </a:r>
          </a:p>
          <a:p>
            <a:pPr algn="just">
              <a:lnSpc>
                <a:spcPct val="107000"/>
              </a:lnSpc>
              <a:spcAft>
                <a:spcPts val="800"/>
              </a:spcAft>
            </a:pP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There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also</a:t>
            </a:r>
            <a:r>
              <a:rPr lang="es-AR" sz="1200" dirty="0">
                <a:effectLst/>
                <a:latin typeface="Calibri" panose="020F0502020204030204" pitchFamily="34" charset="0"/>
                <a:ea typeface="Calibri" panose="020F0502020204030204" pitchFamily="34" charset="0"/>
                <a:cs typeface="Times New Roman" panose="02020603050405020304" pitchFamily="18" charset="0"/>
              </a:rPr>
              <a:t> a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strong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recovery</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other</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grains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with</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wheat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leading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way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9.5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triple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amount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achieved</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2022/23.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Regarding</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by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oils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increase</a:t>
            </a:r>
            <a:r>
              <a:rPr lang="es-AR" sz="1200" dirty="0">
                <a:effectLst/>
                <a:latin typeface="Calibri" panose="020F0502020204030204" pitchFamily="34" charset="0"/>
                <a:ea typeface="Calibri" panose="020F0502020204030204" pitchFamily="34" charset="0"/>
                <a:cs typeface="Times New Roman" panose="02020603050405020304" pitchFamily="18" charset="0"/>
              </a:rPr>
              <a:t> in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shipments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is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also</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estimated</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with</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nearly</a:t>
            </a:r>
            <a:r>
              <a:rPr lang="es-AR" sz="1200" dirty="0">
                <a:effectLst/>
                <a:latin typeface="Calibri" panose="020F0502020204030204" pitchFamily="34" charset="0"/>
                <a:ea typeface="Calibri" panose="020F0502020204030204" pitchFamily="34" charset="0"/>
                <a:cs typeface="Times New Roman" panose="02020603050405020304" pitchFamily="18" charset="0"/>
              </a:rPr>
              <a:t> 30 and 6.7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million</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tons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exports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by</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products</a:t>
            </a:r>
            <a:r>
              <a:rPr lang="es-AR" sz="1200" dirty="0">
                <a:effectLst/>
                <a:latin typeface="Calibri" panose="020F0502020204030204" pitchFamily="34" charset="0"/>
                <a:ea typeface="Calibri" panose="020F0502020204030204" pitchFamily="34" charset="0"/>
                <a:cs typeface="Times New Roman" panose="02020603050405020304" pitchFamily="18" charset="0"/>
              </a:rPr>
              <a:t> and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oils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respectively</a:t>
            </a:r>
            <a:r>
              <a:rPr lang="es-AR" sz="1200" dirty="0">
                <a:effectLst/>
                <a:latin typeface="Calibri" panose="020F0502020204030204" pitchFamily="34" charset="0"/>
                <a:ea typeface="Calibri" panose="020F0502020204030204" pitchFamily="34" charset="0"/>
                <a:cs typeface="Times New Roman" panose="02020603050405020304" pitchFamily="18" charset="0"/>
              </a:rPr>
              <a:t> (+45% vs.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previous</a:t>
            </a:r>
            <a:r>
              <a:rPr lang="es-AR" sz="1200" dirty="0">
                <a:effectLst/>
                <a:latin typeface="Calibri" panose="020F0502020204030204" pitchFamily="34" charset="0"/>
                <a:ea typeface="Calibri" panose="020F0502020204030204" pitchFamily="34" charset="0"/>
                <a:cs typeface="Times New Roman" panose="02020603050405020304" pitchFamily="18" charset="0"/>
              </a:rPr>
              <a:t> </a:t>
            </a:r>
            <a:r>
              <a:rPr lang="es-AR" sz="1200" dirty="0" err="1">
                <a:effectLst/>
                <a:latin typeface="Calibri" panose="020F0502020204030204" pitchFamily="34" charset="0"/>
                <a:ea typeface="Calibri" panose="020F0502020204030204" pitchFamily="34" charset="0"/>
                <a:cs typeface="Times New Roman" panose="02020603050405020304" pitchFamily="18" charset="0"/>
              </a:rPr>
              <a:t>campaign</a:t>
            </a:r>
            <a:r>
              <a:rPr lang="es-AR" sz="12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6155" name="Rectángulo 2"/>
          <p:cNvSpPr>
            <a:spLocks noChangeArrowheads="1"/>
          </p:cNvSpPr>
          <p:nvPr/>
        </p:nvSpPr>
        <p:spPr bwMode="auto">
          <a:xfrm>
            <a:off x="2917825" y="3200399"/>
            <a:ext cx="2065338" cy="554038"/>
          </a:xfrm>
          <a:prstGeom prst="rect">
            <a:avLst/>
          </a:prstGeom>
          <a:noFill/>
          <a:ln w="9525">
            <a:noFill/>
            <a:miter lim="800000"/>
            <a:headEnd/>
            <a:tailEnd/>
          </a:ln>
        </p:spPr>
        <p:txBody>
          <a:bodyPr>
            <a:spAutoFit/>
          </a:bodyPr>
          <a:lstStyle/>
          <a:p>
            <a:pPr algn="just" eaLnBrk="0" hangingPunct="0"/>
            <a:r>
              <a:rPr lang="es-AR" sz="1400" u="sng" dirty="0">
                <a:solidFill>
                  <a:srgbClr val="000000"/>
                </a:solidFill>
                <a:latin typeface="Trebuchet MS" pitchFamily="34" charset="0"/>
              </a:rPr>
              <a:t>DECEMBER</a:t>
            </a:r>
          </a:p>
          <a:p>
            <a:pPr algn="just" eaLnBrk="0" hangingPunct="0"/>
            <a:endParaRPr lang="en-AU" sz="1600" u="sng" dirty="0">
              <a:solidFill>
                <a:srgbClr val="000000"/>
              </a:solidFill>
            </a:endParaRPr>
          </a:p>
        </p:txBody>
      </p:sp>
      <p:graphicFrame>
        <p:nvGraphicFramePr>
          <p:cNvPr id="50" name="Chart 3">
            <a:extLst>
              <a:ext uri="{FF2B5EF4-FFF2-40B4-BE49-F238E27FC236}">
                <a16:creationId xmlns:a16="http://schemas.microsoft.com/office/drawing/2014/main" id="{DFDD4B16-2313-4706-BC2B-AF554AC1BAE2}"/>
              </a:ext>
            </a:extLst>
          </p:cNvPr>
          <p:cNvGraphicFramePr/>
          <p:nvPr>
            <p:custDataLst>
              <p:tags r:id="rId4"/>
            </p:custDataLst>
            <p:extLst>
              <p:ext uri="{D42A27DB-BD31-4B8C-83A1-F6EECF244321}">
                <p14:modId xmlns:p14="http://schemas.microsoft.com/office/powerpoint/2010/main" val="4178745266"/>
              </p:ext>
            </p:extLst>
          </p:nvPr>
        </p:nvGraphicFramePr>
        <p:xfrm>
          <a:off x="1084263" y="4443413"/>
          <a:ext cx="4872037" cy="1490662"/>
        </p:xfrm>
        <a:graphic>
          <a:graphicData uri="http://schemas.openxmlformats.org/drawingml/2006/chart">
            <c:chart xmlns:c="http://schemas.openxmlformats.org/drawingml/2006/chart" xmlns:r="http://schemas.openxmlformats.org/officeDocument/2006/relationships" r:id="rId42"/>
          </a:graphicData>
        </a:graphic>
      </p:graphicFrame>
      <p:cxnSp>
        <p:nvCxnSpPr>
          <p:cNvPr id="3" name="Conector recto 2">
            <a:extLst>
              <a:ext uri="{FF2B5EF4-FFF2-40B4-BE49-F238E27FC236}">
                <a16:creationId xmlns:a16="http://schemas.microsoft.com/office/drawing/2014/main" id="{2AD07800-5B28-4067-97B0-8A67F874A7B7}"/>
              </a:ext>
            </a:extLst>
          </p:cNvPr>
          <p:cNvCxnSpPr/>
          <p:nvPr>
            <p:custDataLst>
              <p:tags r:id="rId5"/>
            </p:custDataLst>
          </p:nvPr>
        </p:nvCxnSpPr>
        <p:spPr bwMode="auto">
          <a:xfrm>
            <a:off x="4724399" y="5176838"/>
            <a:ext cx="1341438" cy="0"/>
          </a:xfrm>
          <a:prstGeom prst="line">
            <a:avLst/>
          </a:prstGeom>
          <a:ln w="6350"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9" name="38 Conector recto"/>
          <p:cNvCxnSpPr/>
          <p:nvPr>
            <p:custDataLst>
              <p:tags r:id="rId6"/>
            </p:custDataLst>
          </p:nvPr>
        </p:nvCxnSpPr>
        <p:spPr bwMode="auto">
          <a:xfrm>
            <a:off x="5665787" y="4667250"/>
            <a:ext cx="400050" cy="0"/>
          </a:xfrm>
          <a:prstGeom prst="line">
            <a:avLst/>
          </a:prstGeom>
          <a:ln w="6350"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 name="13 Conector recto"/>
          <p:cNvCxnSpPr>
            <a:cxnSpLocks/>
          </p:cNvCxnSpPr>
          <p:nvPr>
            <p:custDataLst>
              <p:tags r:id="rId7"/>
            </p:custDataLst>
          </p:nvPr>
        </p:nvCxnSpPr>
        <p:spPr bwMode="auto">
          <a:xfrm flipV="1">
            <a:off x="6022975" y="4664075"/>
            <a:ext cx="0" cy="515938"/>
          </a:xfrm>
          <a:prstGeom prst="line">
            <a:avLst/>
          </a:prstGeom>
          <a:ln w="2857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6" name="15 Conector recto"/>
          <p:cNvCxnSpPr>
            <a:cxnSpLocks/>
          </p:cNvCxnSpPr>
          <p:nvPr>
            <p:custDataLst>
              <p:tags r:id="rId8"/>
            </p:custDataLst>
          </p:nvPr>
        </p:nvCxnSpPr>
        <p:spPr bwMode="auto">
          <a:xfrm flipV="1">
            <a:off x="1636712" y="3559175"/>
            <a:ext cx="3765550" cy="760413"/>
          </a:xfrm>
          <a:prstGeom prst="line">
            <a:avLst/>
          </a:prstGeom>
          <a:ln w="2857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6161" name="Marcador de texto 2"/>
          <p:cNvSpPr>
            <a:spLocks noGrp="1"/>
          </p:cNvSpPr>
          <p:nvPr>
            <p:custDataLst>
              <p:tags r:id="rId9"/>
            </p:custDataLst>
          </p:nvPr>
        </p:nvSpPr>
        <p:spPr bwMode="auto">
          <a:xfrm>
            <a:off x="1449388"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55EEFC72-7C66-43A6-A7A7-0D8BF7CEEECB}" type="datetime'''''''''''''''''''''''20''''''''''''''''''''''''''20'''">
              <a:rPr lang="es-AR" altLang="en-US" sz="1400" smtClean="0">
                <a:effectLst/>
                <a:latin typeface="+mn-lt"/>
                <a:cs typeface="+mn-cs"/>
              </a:rPr>
              <a:pPr/>
              <a:t>2020</a:t>
            </a:fld>
            <a:endParaRPr lang="es-AR" sz="1400">
              <a:latin typeface="+mn-lt"/>
              <a:cs typeface="+mn-cs"/>
              <a:sym typeface="+mn-lt"/>
            </a:endParaRPr>
          </a:p>
        </p:txBody>
      </p:sp>
      <p:sp>
        <p:nvSpPr>
          <p:cNvPr id="6162" name="Marcador de texto 2"/>
          <p:cNvSpPr>
            <a:spLocks noGrp="1"/>
          </p:cNvSpPr>
          <p:nvPr>
            <p:custDataLst>
              <p:tags r:id="rId10"/>
            </p:custDataLst>
          </p:nvPr>
        </p:nvSpPr>
        <p:spPr bwMode="auto">
          <a:xfrm>
            <a:off x="2390775"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25A6A5C1-1EBE-4DBB-B2DD-3873AFBC5456}" type="datetime'''''''''''''''2''''''''''''''''''''''''''''''02''''''1'''">
              <a:rPr lang="es-AR" altLang="en-US" sz="1400" smtClean="0">
                <a:effectLst/>
                <a:latin typeface="+mn-lt"/>
                <a:cs typeface="+mn-cs"/>
              </a:rPr>
              <a:pPr/>
              <a:t>2021</a:t>
            </a:fld>
            <a:endParaRPr lang="es-AR" sz="1400">
              <a:latin typeface="+mn-lt"/>
              <a:cs typeface="+mn-cs"/>
              <a:sym typeface="+mn-lt"/>
            </a:endParaRPr>
          </a:p>
        </p:txBody>
      </p:sp>
      <p:sp>
        <p:nvSpPr>
          <p:cNvPr id="6160" name="Marcador de texto 2"/>
          <p:cNvSpPr>
            <a:spLocks noGrp="1"/>
          </p:cNvSpPr>
          <p:nvPr>
            <p:custDataLst>
              <p:tags r:id="rId11"/>
            </p:custDataLst>
          </p:nvPr>
        </p:nvSpPr>
        <p:spPr bwMode="auto">
          <a:xfrm>
            <a:off x="3332163"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A9218D5F-CF82-4EB7-8C10-BA71339D21FE}" type="datetime'''2''0''''''''''''2''2'''''''''''''''''''''''''''''''''''''''">
              <a:rPr lang="es-AR" altLang="en-US" sz="1400" smtClean="0">
                <a:effectLst/>
                <a:latin typeface="+mn-lt"/>
                <a:cs typeface="+mn-cs"/>
              </a:rPr>
              <a:pPr/>
              <a:t>2022</a:t>
            </a:fld>
            <a:endParaRPr lang="es-AR" sz="1400">
              <a:latin typeface="+mn-lt"/>
              <a:cs typeface="+mn-cs"/>
              <a:sym typeface="+mn-lt"/>
            </a:endParaRPr>
          </a:p>
        </p:txBody>
      </p:sp>
      <p:sp>
        <p:nvSpPr>
          <p:cNvPr id="6164" name="Marcador de texto 2"/>
          <p:cNvSpPr>
            <a:spLocks noGrp="1"/>
          </p:cNvSpPr>
          <p:nvPr>
            <p:custDataLst>
              <p:tags r:id="rId12"/>
            </p:custDataLst>
          </p:nvPr>
        </p:nvSpPr>
        <p:spPr bwMode="auto">
          <a:xfrm>
            <a:off x="4273550"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1E7A8CA4-61B7-4990-8775-AB0DAB3E30B8}" type="datetime'''''''2''''''''0''''''23'''''">
              <a:rPr lang="es-AR" altLang="en-US" sz="1400" smtClean="0">
                <a:effectLst/>
                <a:latin typeface="+mn-lt"/>
                <a:cs typeface="+mn-cs"/>
              </a:rPr>
              <a:pPr/>
              <a:t>2023</a:t>
            </a:fld>
            <a:endParaRPr lang="es-AR" sz="1400">
              <a:latin typeface="+mn-lt"/>
              <a:cs typeface="+mn-cs"/>
              <a:sym typeface="+mn-lt"/>
            </a:endParaRPr>
          </a:p>
        </p:txBody>
      </p:sp>
      <p:sp>
        <p:nvSpPr>
          <p:cNvPr id="6163" name="Marcador de texto 2"/>
          <p:cNvSpPr>
            <a:spLocks noGrp="1"/>
          </p:cNvSpPr>
          <p:nvPr>
            <p:custDataLst>
              <p:tags r:id="rId13"/>
            </p:custDataLst>
          </p:nvPr>
        </p:nvSpPr>
        <p:spPr bwMode="auto">
          <a:xfrm>
            <a:off x="5214938"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9C9F6D24-B905-432B-961B-36610DE9A082}" type="datetime'''''''''''2''''0''''''''''''''''''''''2''''''4'''''''''''''">
              <a:rPr lang="es-AR" altLang="en-US" sz="1400" smtClean="0">
                <a:effectLst/>
                <a:latin typeface="+mn-lt"/>
                <a:cs typeface="+mn-cs"/>
              </a:rPr>
              <a:pPr/>
              <a:t>2024</a:t>
            </a:fld>
            <a:endParaRPr lang="es-AR" sz="1400">
              <a:latin typeface="+mn-lt"/>
              <a:cs typeface="+mn-cs"/>
              <a:sym typeface="+mn-lt"/>
            </a:endParaRPr>
          </a:p>
        </p:txBody>
      </p:sp>
      <p:sp>
        <p:nvSpPr>
          <p:cNvPr id="5" name="Text Placeholder 2">
            <a:extLst>
              <a:ext uri="{FF2B5EF4-FFF2-40B4-BE49-F238E27FC236}">
                <a16:creationId xmlns:a16="http://schemas.microsoft.com/office/drawing/2014/main" id="{63000CF9-C66D-8684-A716-D00F33D4BCAB}"/>
              </a:ext>
            </a:extLst>
          </p:cNvPr>
          <p:cNvSpPr>
            <a:spLocks noGrp="1"/>
          </p:cNvSpPr>
          <p:nvPr>
            <p:custDataLst>
              <p:tags r:id="rId14"/>
            </p:custDataLst>
          </p:nvPr>
        </p:nvSpPr>
        <p:spPr bwMode="gray">
          <a:xfrm>
            <a:off x="1250951" y="5210175"/>
            <a:ext cx="773113"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9380D48-77C1-4195-B679-D8605AF8623F}" type="datetime'''''''''''''''2''''''''.''''''''''''''3''''5''''3.0''''43'''''">
              <a:rPr lang="es-AR" altLang="en-US" sz="1400" smtClean="0">
                <a:ea typeface="+mn-ea"/>
                <a:cs typeface="+mn-cs"/>
              </a:rPr>
              <a:pPr/>
              <a:t>2.353.043</a:t>
            </a:fld>
            <a:endParaRPr lang="es-AR" altLang="es-AR" sz="1400" dirty="0">
              <a:ea typeface="+mn-ea"/>
              <a:cs typeface="+mn-cs"/>
              <a:sym typeface="+mn-lt"/>
            </a:endParaRPr>
          </a:p>
        </p:txBody>
      </p:sp>
      <p:sp>
        <p:nvSpPr>
          <p:cNvPr id="6" name="Text Placeholder 2">
            <a:extLst>
              <a:ext uri="{FF2B5EF4-FFF2-40B4-BE49-F238E27FC236}">
                <a16:creationId xmlns:a16="http://schemas.microsoft.com/office/drawing/2014/main" id="{A2DFC27F-902D-2DF2-A1E0-71DCCA6320DA}"/>
              </a:ext>
            </a:extLst>
          </p:cNvPr>
          <p:cNvSpPr>
            <a:spLocks noGrp="1"/>
          </p:cNvSpPr>
          <p:nvPr>
            <p:custDataLst>
              <p:tags r:id="rId15"/>
            </p:custDataLst>
          </p:nvPr>
        </p:nvSpPr>
        <p:spPr bwMode="gray">
          <a:xfrm>
            <a:off x="2192339" y="4308475"/>
            <a:ext cx="773113"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F0D1DA0-C1A5-4738-BFF8-338BC61DD1FC}" type="datetime'''''''7''''''.''3''''''6''7''''.''''''''''''2''''''''3''6'''">
              <a:rPr lang="es-AR" altLang="en-US" sz="1400" smtClean="0">
                <a:ea typeface="+mn-ea"/>
                <a:cs typeface="+mn-cs"/>
              </a:rPr>
              <a:pPr/>
              <a:t>7.367.236</a:t>
            </a:fld>
            <a:endParaRPr lang="es-AR" altLang="es-AR" sz="1400" dirty="0">
              <a:ea typeface="+mn-ea"/>
              <a:cs typeface="+mn-cs"/>
              <a:sym typeface="+mn-lt"/>
            </a:endParaRPr>
          </a:p>
        </p:txBody>
      </p:sp>
      <p:sp>
        <p:nvSpPr>
          <p:cNvPr id="9" name="Text Placeholder 2">
            <a:extLst>
              <a:ext uri="{FF2B5EF4-FFF2-40B4-BE49-F238E27FC236}">
                <a16:creationId xmlns:a16="http://schemas.microsoft.com/office/drawing/2014/main" id="{F3D4E15C-E923-78DE-1453-B05ECE9F8DC0}"/>
              </a:ext>
            </a:extLst>
          </p:cNvPr>
          <p:cNvSpPr>
            <a:spLocks noGrp="1"/>
          </p:cNvSpPr>
          <p:nvPr>
            <p:custDataLst>
              <p:tags r:id="rId16"/>
            </p:custDataLst>
          </p:nvPr>
        </p:nvSpPr>
        <p:spPr bwMode="gray">
          <a:xfrm>
            <a:off x="3133725" y="4848225"/>
            <a:ext cx="773113"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5148FE7-3C78-454A-8195-3E9607ECFC8E}" type="datetime'4.''''''''''3''''6''''''''''''''''''''3.9''5''''''''''7'">
              <a:rPr lang="es-AR" altLang="en-US" sz="1400" smtClean="0">
                <a:ea typeface="+mn-ea"/>
                <a:cs typeface="+mn-cs"/>
              </a:rPr>
              <a:pPr/>
              <a:t>4.363.957</a:t>
            </a:fld>
            <a:endParaRPr lang="es-AR" altLang="es-AR" sz="1400" dirty="0">
              <a:ea typeface="+mn-ea"/>
              <a:cs typeface="+mn-cs"/>
              <a:sym typeface="+mn-lt"/>
            </a:endParaRPr>
          </a:p>
        </p:txBody>
      </p:sp>
      <p:sp>
        <p:nvSpPr>
          <p:cNvPr id="10" name="Text Placeholder 2">
            <a:extLst>
              <a:ext uri="{FF2B5EF4-FFF2-40B4-BE49-F238E27FC236}">
                <a16:creationId xmlns:a16="http://schemas.microsoft.com/office/drawing/2014/main" id="{668180F9-247D-EE5F-F5C3-CB478D22203F}"/>
              </a:ext>
            </a:extLst>
          </p:cNvPr>
          <p:cNvSpPr>
            <a:spLocks noGrp="1"/>
          </p:cNvSpPr>
          <p:nvPr>
            <p:custDataLst>
              <p:tags r:id="rId17"/>
            </p:custDataLst>
          </p:nvPr>
        </p:nvSpPr>
        <p:spPr bwMode="gray">
          <a:xfrm>
            <a:off x="4075113" y="4959350"/>
            <a:ext cx="773113"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EBED831-B8AB-4FF1-B970-EA9FBFC64694}" type="datetime'''3''''''.''''''7''4''''''''''''''''''''9''''.''558'''''''''">
              <a:rPr lang="es-AR" altLang="en-US" sz="1400" smtClean="0">
                <a:ea typeface="+mn-ea"/>
                <a:cs typeface="+mn-cs"/>
              </a:rPr>
              <a:pPr/>
              <a:t>3.749.558</a:t>
            </a:fld>
            <a:endParaRPr lang="es-AR" altLang="es-AR" sz="1400" dirty="0">
              <a:ea typeface="+mn-ea"/>
              <a:cs typeface="+mn-cs"/>
              <a:sym typeface="+mn-lt"/>
            </a:endParaRPr>
          </a:p>
        </p:txBody>
      </p:sp>
      <p:sp>
        <p:nvSpPr>
          <p:cNvPr id="11" name="Text Placeholder 2">
            <a:extLst>
              <a:ext uri="{FF2B5EF4-FFF2-40B4-BE49-F238E27FC236}">
                <a16:creationId xmlns:a16="http://schemas.microsoft.com/office/drawing/2014/main" id="{5740C5BA-9B3D-A175-AB9C-B4851DD813A8}"/>
              </a:ext>
            </a:extLst>
          </p:cNvPr>
          <p:cNvSpPr>
            <a:spLocks noGrp="1"/>
          </p:cNvSpPr>
          <p:nvPr>
            <p:custDataLst>
              <p:tags r:id="rId18"/>
            </p:custDataLst>
          </p:nvPr>
        </p:nvSpPr>
        <p:spPr bwMode="gray">
          <a:xfrm>
            <a:off x="5016500" y="4449763"/>
            <a:ext cx="773113"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98355B2-2760-4B49-AE98-DC8D84B1B2CA}" type="datetime'''''''''''6.57''''7''''''.''''6''''''8''''7'''">
              <a:rPr lang="es-AR" altLang="en-US" sz="1400" smtClean="0">
                <a:ea typeface="+mn-ea"/>
                <a:cs typeface="+mn-cs"/>
              </a:rPr>
              <a:pPr/>
              <a:t>6.577.687</a:t>
            </a:fld>
            <a:endParaRPr lang="es-AR" altLang="es-AR" sz="1400" dirty="0">
              <a:ea typeface="+mn-ea"/>
              <a:cs typeface="+mn-cs"/>
              <a:sym typeface="+mn-lt"/>
            </a:endParaRPr>
          </a:p>
        </p:txBody>
      </p:sp>
      <p:sp>
        <p:nvSpPr>
          <p:cNvPr id="6165" name="Marcador de texto 2"/>
          <p:cNvSpPr>
            <a:spLocks noGrp="1"/>
          </p:cNvSpPr>
          <p:nvPr>
            <p:custDataLst>
              <p:tags r:id="rId19"/>
            </p:custDataLst>
          </p:nvPr>
        </p:nvSpPr>
        <p:spPr bwMode="auto">
          <a:xfrm>
            <a:off x="5740400" y="4827588"/>
            <a:ext cx="566738" cy="273050"/>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89A41003-4C50-45D4-B11F-DD3B46DB92BF}" type="datetime'''+''''''''''7''''''''''''5''''''''''''%'''''''''''''''''''">
              <a:rPr lang="es-AR" altLang="en-US" sz="1400" b="1" smtClean="0">
                <a:effectLst/>
                <a:latin typeface="+mn-lt"/>
                <a:cs typeface="+mn-cs"/>
              </a:rPr>
              <a:pPr/>
              <a:t>+75%</a:t>
            </a:fld>
            <a:endParaRPr lang="es-AR" sz="1400" b="1">
              <a:latin typeface="+mn-lt"/>
              <a:cs typeface="+mn-cs"/>
              <a:sym typeface="+mn-lt"/>
            </a:endParaRPr>
          </a:p>
        </p:txBody>
      </p:sp>
      <p:sp>
        <p:nvSpPr>
          <p:cNvPr id="6166" name="Marcador de texto 2"/>
          <p:cNvSpPr>
            <a:spLocks noGrp="1"/>
          </p:cNvSpPr>
          <p:nvPr>
            <p:custDataLst>
              <p:tags r:id="rId20"/>
            </p:custDataLst>
          </p:nvPr>
        </p:nvSpPr>
        <p:spPr bwMode="auto">
          <a:xfrm>
            <a:off x="3236913" y="3802063"/>
            <a:ext cx="566738" cy="273050"/>
          </a:xfrm>
          <a:prstGeom prst="ellipse">
            <a:avLst/>
          </a:prstGeom>
          <a:solidFill>
            <a:schemeClr val="bg1"/>
          </a:solidFill>
          <a:ln w="9525">
            <a:solidFill>
              <a:schemeClr val="tx1"/>
            </a:solidFill>
            <a:round/>
            <a:headEnd/>
            <a:tailEnd/>
          </a:ln>
        </p:spPr>
        <p:txBody>
          <a:bodyPr vert="horz" wrap="none" lIns="0" tIns="0" rIns="0" bIns="0" anchor="ctr"/>
          <a:lstStyle/>
          <a:p>
            <a:pPr algn="ctr">
              <a:lnSpc>
                <a:spcPct val="90000"/>
              </a:lnSpc>
              <a:buFont typeface="Arial" pitchFamily="34" charset="0"/>
              <a:buNone/>
            </a:pPr>
            <a:fld id="{1CFCE8E9-5B5C-414A-B904-8CF0C8BD60D2}" type="datetime'''''''''''''''''''+''''''''''''''''''''''''2''''9''''''''''%'">
              <a:rPr lang="es-AR" altLang="en-US" sz="1400" b="1" smtClean="0">
                <a:effectLst/>
                <a:latin typeface="+mn-lt"/>
                <a:cs typeface="+mn-cs"/>
              </a:rPr>
              <a:pPr/>
              <a:t>+29%</a:t>
            </a:fld>
            <a:endParaRPr lang="es-AR" sz="1400" b="1">
              <a:latin typeface="+mn-lt"/>
              <a:cs typeface="+mn-cs"/>
              <a:sym typeface="+mn-lt"/>
            </a:endParaRPr>
          </a:p>
        </p:txBody>
      </p:sp>
      <p:sp>
        <p:nvSpPr>
          <p:cNvPr id="27" name="Rectángulo 2">
            <a:extLst>
              <a:ext uri="{FF2B5EF4-FFF2-40B4-BE49-F238E27FC236}">
                <a16:creationId xmlns:a16="http://schemas.microsoft.com/office/drawing/2014/main" id="{53CD56F9-7339-4868-B6BC-E1E88674FCDB}"/>
              </a:ext>
            </a:extLst>
          </p:cNvPr>
          <p:cNvSpPr>
            <a:spLocks noChangeArrowheads="1"/>
          </p:cNvSpPr>
          <p:nvPr/>
        </p:nvSpPr>
        <p:spPr bwMode="auto">
          <a:xfrm>
            <a:off x="8864600" y="3200400"/>
            <a:ext cx="2065338" cy="554038"/>
          </a:xfrm>
          <a:prstGeom prst="rect">
            <a:avLst/>
          </a:prstGeom>
          <a:noFill/>
          <a:ln w="9525">
            <a:noFill/>
            <a:miter lim="800000"/>
            <a:headEnd/>
            <a:tailEnd/>
          </a:ln>
        </p:spPr>
        <p:txBody>
          <a:bodyPr>
            <a:spAutoFit/>
          </a:bodyPr>
          <a:lstStyle/>
          <a:p>
            <a:pPr algn="just" eaLnBrk="0" hangingPunct="0"/>
            <a:r>
              <a:rPr lang="es-AR" sz="1400" u="sng" dirty="0">
                <a:solidFill>
                  <a:srgbClr val="000000"/>
                </a:solidFill>
                <a:latin typeface="Trebuchet MS" pitchFamily="34" charset="0"/>
              </a:rPr>
              <a:t>YTD</a:t>
            </a:r>
          </a:p>
          <a:p>
            <a:pPr algn="just" eaLnBrk="0" hangingPunct="0"/>
            <a:endParaRPr lang="en-AU" sz="1600" u="sng" dirty="0">
              <a:solidFill>
                <a:srgbClr val="000000"/>
              </a:solidFill>
            </a:endParaRPr>
          </a:p>
        </p:txBody>
      </p:sp>
      <p:graphicFrame>
        <p:nvGraphicFramePr>
          <p:cNvPr id="49" name="Chart 3">
            <a:extLst>
              <a:ext uri="{FF2B5EF4-FFF2-40B4-BE49-F238E27FC236}">
                <a16:creationId xmlns:a16="http://schemas.microsoft.com/office/drawing/2014/main" id="{3515332B-F27F-434F-8BC9-18DD86A8AC1F}"/>
              </a:ext>
            </a:extLst>
          </p:cNvPr>
          <p:cNvGraphicFramePr/>
          <p:nvPr>
            <p:custDataLst>
              <p:tags r:id="rId21"/>
            </p:custDataLst>
            <p:extLst>
              <p:ext uri="{D42A27DB-BD31-4B8C-83A1-F6EECF244321}">
                <p14:modId xmlns:p14="http://schemas.microsoft.com/office/powerpoint/2010/main" val="3288650621"/>
              </p:ext>
            </p:extLst>
          </p:nvPr>
        </p:nvGraphicFramePr>
        <p:xfrm>
          <a:off x="6888163" y="4175125"/>
          <a:ext cx="4602162" cy="1758950"/>
        </p:xfrm>
        <a:graphic>
          <a:graphicData uri="http://schemas.openxmlformats.org/drawingml/2006/chart">
            <c:chart xmlns:c="http://schemas.openxmlformats.org/drawingml/2006/chart" xmlns:r="http://schemas.openxmlformats.org/officeDocument/2006/relationships" r:id="rId43"/>
          </a:graphicData>
        </a:graphic>
      </p:graphicFrame>
      <p:cxnSp>
        <p:nvCxnSpPr>
          <p:cNvPr id="13" name="Conector recto 12">
            <a:extLst>
              <a:ext uri="{FF2B5EF4-FFF2-40B4-BE49-F238E27FC236}">
                <a16:creationId xmlns:a16="http://schemas.microsoft.com/office/drawing/2014/main" id="{33689795-B91F-4645-ACBF-C94D692C5854}"/>
              </a:ext>
            </a:extLst>
          </p:cNvPr>
          <p:cNvCxnSpPr/>
          <p:nvPr>
            <p:custDataLst>
              <p:tags r:id="rId22"/>
            </p:custDataLst>
          </p:nvPr>
        </p:nvCxnSpPr>
        <p:spPr bwMode="auto">
          <a:xfrm>
            <a:off x="10325100" y="4845050"/>
            <a:ext cx="1287463" cy="0"/>
          </a:xfrm>
          <a:prstGeom prst="line">
            <a:avLst/>
          </a:prstGeom>
          <a:ln w="6350"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0" name="38 Conector recto">
            <a:extLst>
              <a:ext uri="{FF2B5EF4-FFF2-40B4-BE49-F238E27FC236}">
                <a16:creationId xmlns:a16="http://schemas.microsoft.com/office/drawing/2014/main" id="{A8EA3D28-A792-4A6A-80F0-603353B12F84}"/>
              </a:ext>
            </a:extLst>
          </p:cNvPr>
          <p:cNvCxnSpPr/>
          <p:nvPr>
            <p:custDataLst>
              <p:tags r:id="rId23"/>
            </p:custDataLst>
          </p:nvPr>
        </p:nvCxnSpPr>
        <p:spPr bwMode="auto">
          <a:xfrm>
            <a:off x="11212512" y="4357688"/>
            <a:ext cx="400050" cy="0"/>
          </a:xfrm>
          <a:prstGeom prst="line">
            <a:avLst/>
          </a:prstGeom>
          <a:ln w="6350"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1" name="13 Conector recto">
            <a:extLst>
              <a:ext uri="{FF2B5EF4-FFF2-40B4-BE49-F238E27FC236}">
                <a16:creationId xmlns:a16="http://schemas.microsoft.com/office/drawing/2014/main" id="{AC81A3F8-2DAD-4F09-AC8A-3DB1434091EF}"/>
              </a:ext>
            </a:extLst>
          </p:cNvPr>
          <p:cNvCxnSpPr>
            <a:cxnSpLocks/>
          </p:cNvCxnSpPr>
          <p:nvPr>
            <p:custDataLst>
              <p:tags r:id="rId24"/>
            </p:custDataLst>
          </p:nvPr>
        </p:nvCxnSpPr>
        <p:spPr bwMode="auto">
          <a:xfrm flipV="1">
            <a:off x="11569700" y="4354513"/>
            <a:ext cx="0" cy="493713"/>
          </a:xfrm>
          <a:prstGeom prst="line">
            <a:avLst/>
          </a:prstGeom>
          <a:ln w="2857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32" name="15 Conector recto">
            <a:extLst>
              <a:ext uri="{FF2B5EF4-FFF2-40B4-BE49-F238E27FC236}">
                <a16:creationId xmlns:a16="http://schemas.microsoft.com/office/drawing/2014/main" id="{8B058477-4F0E-43F1-B341-9B434A967E18}"/>
              </a:ext>
            </a:extLst>
          </p:cNvPr>
          <p:cNvCxnSpPr>
            <a:cxnSpLocks/>
          </p:cNvCxnSpPr>
          <p:nvPr>
            <p:custDataLst>
              <p:tags r:id="rId25"/>
            </p:custDataLst>
          </p:nvPr>
        </p:nvCxnSpPr>
        <p:spPr bwMode="auto">
          <a:xfrm>
            <a:off x="7413625" y="3800475"/>
            <a:ext cx="3549650" cy="79375"/>
          </a:xfrm>
          <a:prstGeom prst="line">
            <a:avLst/>
          </a:prstGeom>
          <a:ln w="2857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33" name="Marcador de texto 2">
            <a:extLst>
              <a:ext uri="{FF2B5EF4-FFF2-40B4-BE49-F238E27FC236}">
                <a16:creationId xmlns:a16="http://schemas.microsoft.com/office/drawing/2014/main" id="{12C89E7A-F930-4E90-8058-AC8342BBD985}"/>
              </a:ext>
            </a:extLst>
          </p:cNvPr>
          <p:cNvSpPr>
            <a:spLocks noGrp="1"/>
          </p:cNvSpPr>
          <p:nvPr>
            <p:custDataLst>
              <p:tags r:id="rId26"/>
            </p:custDataLst>
          </p:nvPr>
        </p:nvSpPr>
        <p:spPr bwMode="auto">
          <a:xfrm>
            <a:off x="7226300"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0C9B1EA0-4EF3-48DD-8B23-9CE1AB59CDF1}" type="datetime'''2''0''2''''''''''''0'''''''''''''''''''''''''''">
              <a:rPr lang="es-AR" altLang="en-US" sz="1400" smtClean="0">
                <a:effectLst/>
                <a:latin typeface="+mn-lt"/>
                <a:cs typeface="+mn-cs"/>
              </a:rPr>
              <a:pPr/>
              <a:t>2020</a:t>
            </a:fld>
            <a:endParaRPr lang="es-AR" sz="1400">
              <a:latin typeface="+mn-lt"/>
              <a:cs typeface="+mn-cs"/>
              <a:sym typeface="+mn-lt"/>
            </a:endParaRPr>
          </a:p>
        </p:txBody>
      </p:sp>
      <p:sp>
        <p:nvSpPr>
          <p:cNvPr id="34" name="Marcador de texto 2">
            <a:extLst>
              <a:ext uri="{FF2B5EF4-FFF2-40B4-BE49-F238E27FC236}">
                <a16:creationId xmlns:a16="http://schemas.microsoft.com/office/drawing/2014/main" id="{9C3F1FB7-9C65-4589-BF0B-3C6B87D7BCA6}"/>
              </a:ext>
            </a:extLst>
          </p:cNvPr>
          <p:cNvSpPr>
            <a:spLocks noGrp="1"/>
          </p:cNvSpPr>
          <p:nvPr>
            <p:custDataLst>
              <p:tags r:id="rId27"/>
            </p:custDataLst>
          </p:nvPr>
        </p:nvSpPr>
        <p:spPr bwMode="auto">
          <a:xfrm>
            <a:off x="8113713"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4FF99EA9-0A32-4AEE-8424-8EBC2CCF876B}" type="datetime'''''''''''''''''''''''2''''''''''''''''0''2''''1'''''''''''''">
              <a:rPr lang="es-AR" altLang="en-US" sz="1400" smtClean="0">
                <a:effectLst/>
                <a:latin typeface="+mn-lt"/>
                <a:cs typeface="+mn-cs"/>
              </a:rPr>
              <a:pPr/>
              <a:t>2021</a:t>
            </a:fld>
            <a:endParaRPr lang="es-AR" sz="1400">
              <a:latin typeface="+mn-lt"/>
              <a:cs typeface="+mn-cs"/>
              <a:sym typeface="+mn-lt"/>
            </a:endParaRPr>
          </a:p>
        </p:txBody>
      </p:sp>
      <p:sp>
        <p:nvSpPr>
          <p:cNvPr id="35" name="Marcador de texto 2">
            <a:extLst>
              <a:ext uri="{FF2B5EF4-FFF2-40B4-BE49-F238E27FC236}">
                <a16:creationId xmlns:a16="http://schemas.microsoft.com/office/drawing/2014/main" id="{AE0C6526-1BCE-4446-A983-A7C1549258B2}"/>
              </a:ext>
            </a:extLst>
          </p:cNvPr>
          <p:cNvSpPr>
            <a:spLocks noGrp="1"/>
          </p:cNvSpPr>
          <p:nvPr>
            <p:custDataLst>
              <p:tags r:id="rId28"/>
            </p:custDataLst>
          </p:nvPr>
        </p:nvSpPr>
        <p:spPr bwMode="auto">
          <a:xfrm>
            <a:off x="9001125"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A9B653DB-E759-40A5-AAEA-FCA154FF459C}" type="datetime'''''''''''''''''''''''''''''''''20''''2''2'''''''''''''''''''">
              <a:rPr lang="es-AR" altLang="en-US" sz="1400" smtClean="0">
                <a:effectLst/>
                <a:latin typeface="+mn-lt"/>
                <a:cs typeface="+mn-cs"/>
              </a:rPr>
              <a:pPr/>
              <a:t>2022</a:t>
            </a:fld>
            <a:endParaRPr lang="es-AR" sz="1400">
              <a:latin typeface="+mn-lt"/>
              <a:cs typeface="+mn-cs"/>
              <a:sym typeface="+mn-lt"/>
            </a:endParaRPr>
          </a:p>
        </p:txBody>
      </p:sp>
      <p:sp>
        <p:nvSpPr>
          <p:cNvPr id="36" name="Marcador de texto 2">
            <a:extLst>
              <a:ext uri="{FF2B5EF4-FFF2-40B4-BE49-F238E27FC236}">
                <a16:creationId xmlns:a16="http://schemas.microsoft.com/office/drawing/2014/main" id="{4A1CF1BC-B13E-4FF6-B70D-F17F661B8188}"/>
              </a:ext>
            </a:extLst>
          </p:cNvPr>
          <p:cNvSpPr>
            <a:spLocks noGrp="1"/>
          </p:cNvSpPr>
          <p:nvPr>
            <p:custDataLst>
              <p:tags r:id="rId29"/>
            </p:custDataLst>
          </p:nvPr>
        </p:nvSpPr>
        <p:spPr bwMode="auto">
          <a:xfrm>
            <a:off x="9888538"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DF94E5E8-3813-4CF9-9F1F-C9AD3AAC3FBF}" type="datetime'''''2''''''0''''2''''''''''''''''''''''''''''''''''3'">
              <a:rPr lang="es-AR" altLang="en-US" sz="1400" smtClean="0">
                <a:effectLst/>
                <a:latin typeface="+mn-lt"/>
                <a:cs typeface="+mn-cs"/>
              </a:rPr>
              <a:pPr/>
              <a:t>2023</a:t>
            </a:fld>
            <a:endParaRPr lang="es-AR" sz="1400">
              <a:latin typeface="+mn-lt"/>
              <a:cs typeface="+mn-cs"/>
              <a:sym typeface="+mn-lt"/>
            </a:endParaRPr>
          </a:p>
        </p:txBody>
      </p:sp>
      <p:sp>
        <p:nvSpPr>
          <p:cNvPr id="37" name="Marcador de texto 2">
            <a:extLst>
              <a:ext uri="{FF2B5EF4-FFF2-40B4-BE49-F238E27FC236}">
                <a16:creationId xmlns:a16="http://schemas.microsoft.com/office/drawing/2014/main" id="{195C6BC0-A872-4BEA-A45C-ADFCCA3782B6}"/>
              </a:ext>
            </a:extLst>
          </p:cNvPr>
          <p:cNvSpPr>
            <a:spLocks noGrp="1"/>
          </p:cNvSpPr>
          <p:nvPr>
            <p:custDataLst>
              <p:tags r:id="rId30"/>
            </p:custDataLst>
          </p:nvPr>
        </p:nvSpPr>
        <p:spPr bwMode="auto">
          <a:xfrm>
            <a:off x="10775950" y="5910263"/>
            <a:ext cx="374650" cy="192088"/>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713482DB-CEB4-49AD-B6D5-921F6B774118}" type="datetime'2''''''''''''''''''''0''2''''''''4'''''''''''''''''''''">
              <a:rPr lang="es-AR" altLang="en-US" sz="1400" smtClean="0">
                <a:effectLst/>
                <a:latin typeface="+mn-lt"/>
                <a:cs typeface="+mn-cs"/>
              </a:rPr>
              <a:pPr/>
              <a:t>2024</a:t>
            </a:fld>
            <a:endParaRPr lang="es-AR" sz="1400">
              <a:latin typeface="+mn-lt"/>
              <a:cs typeface="+mn-cs"/>
              <a:sym typeface="+mn-lt"/>
            </a:endParaRPr>
          </a:p>
        </p:txBody>
      </p:sp>
      <p:sp>
        <p:nvSpPr>
          <p:cNvPr id="38" name="Text Placeholder 2">
            <a:extLst>
              <a:ext uri="{FF2B5EF4-FFF2-40B4-BE49-F238E27FC236}">
                <a16:creationId xmlns:a16="http://schemas.microsoft.com/office/drawing/2014/main" id="{9B183386-6286-4C2B-986D-163A9B278672}"/>
              </a:ext>
            </a:extLst>
          </p:cNvPr>
          <p:cNvSpPr>
            <a:spLocks noGrp="1"/>
          </p:cNvSpPr>
          <p:nvPr>
            <p:custDataLst>
              <p:tags r:id="rId31"/>
            </p:custDataLst>
          </p:nvPr>
        </p:nvSpPr>
        <p:spPr bwMode="gray">
          <a:xfrm>
            <a:off x="6981825" y="4060825"/>
            <a:ext cx="863600"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BDBCA93-F24C-4C96-A578-0F2F40E03B66}" type="datetime'92''.''''''''6''''''''''''''''14''''''''.9''1''''''''1'''">
              <a:rPr lang="es-AR" altLang="en-US" sz="1400" smtClean="0">
                <a:ea typeface="+mn-ea"/>
                <a:cs typeface="+mn-cs"/>
              </a:rPr>
              <a:pPr/>
              <a:t>92.614.911</a:t>
            </a:fld>
            <a:endParaRPr lang="es-AR" altLang="es-AR" sz="1400" dirty="0">
              <a:ea typeface="+mn-ea"/>
              <a:cs typeface="+mn-cs"/>
              <a:sym typeface="+mn-lt"/>
            </a:endParaRPr>
          </a:p>
        </p:txBody>
      </p:sp>
      <p:sp>
        <p:nvSpPr>
          <p:cNvPr id="40" name="Text Placeholder 2">
            <a:extLst>
              <a:ext uri="{FF2B5EF4-FFF2-40B4-BE49-F238E27FC236}">
                <a16:creationId xmlns:a16="http://schemas.microsoft.com/office/drawing/2014/main" id="{2898CE1D-B46F-4AC8-87B8-B6E54138E2E8}"/>
              </a:ext>
            </a:extLst>
          </p:cNvPr>
          <p:cNvSpPr>
            <a:spLocks noGrp="1"/>
          </p:cNvSpPr>
          <p:nvPr>
            <p:custDataLst>
              <p:tags r:id="rId32"/>
            </p:custDataLst>
          </p:nvPr>
        </p:nvSpPr>
        <p:spPr bwMode="gray">
          <a:xfrm>
            <a:off x="7869238" y="4040188"/>
            <a:ext cx="863600"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2F8F79A-7C0D-471F-999F-4C758E393AA3}" type="datetime'''''''''''''9''3''''.7''''''''8''''6''''''''''''.1''4''''1'">
              <a:rPr lang="es-AR" altLang="en-US" sz="1400" smtClean="0">
                <a:ea typeface="+mn-ea"/>
                <a:cs typeface="+mn-cs"/>
              </a:rPr>
              <a:pPr/>
              <a:t>93.786.141</a:t>
            </a:fld>
            <a:endParaRPr lang="es-AR" altLang="es-AR" sz="1400" dirty="0">
              <a:ea typeface="+mn-ea"/>
              <a:cs typeface="+mn-cs"/>
              <a:sym typeface="+mn-lt"/>
            </a:endParaRPr>
          </a:p>
        </p:txBody>
      </p:sp>
      <p:sp>
        <p:nvSpPr>
          <p:cNvPr id="41" name="Text Placeholder 2">
            <a:extLst>
              <a:ext uri="{FF2B5EF4-FFF2-40B4-BE49-F238E27FC236}">
                <a16:creationId xmlns:a16="http://schemas.microsoft.com/office/drawing/2014/main" id="{2D4324AA-A4E2-4713-A9C4-AACB9F777685}"/>
              </a:ext>
            </a:extLst>
          </p:cNvPr>
          <p:cNvSpPr>
            <a:spLocks noGrp="1"/>
          </p:cNvSpPr>
          <p:nvPr>
            <p:custDataLst>
              <p:tags r:id="rId33"/>
            </p:custDataLst>
          </p:nvPr>
        </p:nvSpPr>
        <p:spPr bwMode="gray">
          <a:xfrm>
            <a:off x="8756650" y="4078288"/>
            <a:ext cx="863600"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4EEB228-7AA0-4A8B-99EA-E2F494065E6D}" type="datetime'''''91''''.''52''''''''''3.''0''''2''''3'''''''">
              <a:rPr lang="es-AR" altLang="en-US" sz="1400" smtClean="0">
                <a:ea typeface="+mn-ea"/>
                <a:cs typeface="+mn-cs"/>
              </a:rPr>
              <a:pPr/>
              <a:t>91.523.023</a:t>
            </a:fld>
            <a:endParaRPr lang="es-AR" altLang="es-AR" sz="1400" dirty="0">
              <a:ea typeface="+mn-ea"/>
              <a:cs typeface="+mn-cs"/>
              <a:sym typeface="+mn-lt"/>
            </a:endParaRPr>
          </a:p>
        </p:txBody>
      </p:sp>
      <p:sp>
        <p:nvSpPr>
          <p:cNvPr id="42" name="Text Placeholder 2">
            <a:extLst>
              <a:ext uri="{FF2B5EF4-FFF2-40B4-BE49-F238E27FC236}">
                <a16:creationId xmlns:a16="http://schemas.microsoft.com/office/drawing/2014/main" id="{6A3ABE89-09F9-475C-AD8B-5330D2714A99}"/>
              </a:ext>
            </a:extLst>
          </p:cNvPr>
          <p:cNvSpPr>
            <a:spLocks noGrp="1"/>
          </p:cNvSpPr>
          <p:nvPr>
            <p:custDataLst>
              <p:tags r:id="rId34"/>
            </p:custDataLst>
          </p:nvPr>
        </p:nvSpPr>
        <p:spPr bwMode="gray">
          <a:xfrm>
            <a:off x="9644063" y="4627563"/>
            <a:ext cx="863600"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F2A0318-3843-4E27-9292-E5A3FE1A44AD}" type="datetime'''5''9''''''.''''''''''''2''''''''6''''''''2.4''''82'''''''">
              <a:rPr lang="es-AR" altLang="en-US" sz="1400" smtClean="0">
                <a:ea typeface="+mn-ea"/>
                <a:cs typeface="+mn-cs"/>
              </a:rPr>
              <a:pPr/>
              <a:t>59.262.482</a:t>
            </a:fld>
            <a:endParaRPr lang="es-AR" altLang="es-AR" sz="1400" dirty="0">
              <a:ea typeface="+mn-ea"/>
              <a:cs typeface="+mn-cs"/>
              <a:sym typeface="+mn-lt"/>
            </a:endParaRPr>
          </a:p>
        </p:txBody>
      </p:sp>
      <p:sp>
        <p:nvSpPr>
          <p:cNvPr id="43" name="Text Placeholder 2">
            <a:extLst>
              <a:ext uri="{FF2B5EF4-FFF2-40B4-BE49-F238E27FC236}">
                <a16:creationId xmlns:a16="http://schemas.microsoft.com/office/drawing/2014/main" id="{89C90253-F831-4764-AC70-5947B75CCF6F}"/>
              </a:ext>
            </a:extLst>
          </p:cNvPr>
          <p:cNvSpPr>
            <a:spLocks noGrp="1"/>
          </p:cNvSpPr>
          <p:nvPr>
            <p:custDataLst>
              <p:tags r:id="rId35"/>
            </p:custDataLst>
          </p:nvPr>
        </p:nvSpPr>
        <p:spPr bwMode="gray">
          <a:xfrm>
            <a:off x="10531475" y="4140200"/>
            <a:ext cx="863600" cy="192088"/>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25400" tIns="0" rIns="25400"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FD42524-7863-41A7-8D3C-A12112665032}" type="datetime'8''''''7''''.''''''''9''''''0''3.7''''''''''74'''''''''">
              <a:rPr lang="es-AR" altLang="en-US" sz="1400" smtClean="0">
                <a:ea typeface="+mn-ea"/>
                <a:cs typeface="+mn-cs"/>
              </a:rPr>
              <a:pPr/>
              <a:t>87.903.774</a:t>
            </a:fld>
            <a:endParaRPr lang="es-AR" altLang="es-AR" sz="1400" dirty="0">
              <a:ea typeface="+mn-ea"/>
              <a:cs typeface="+mn-cs"/>
              <a:sym typeface="+mn-lt"/>
            </a:endParaRPr>
          </a:p>
        </p:txBody>
      </p:sp>
      <p:sp>
        <p:nvSpPr>
          <p:cNvPr id="44" name="Marcador de texto 2">
            <a:extLst>
              <a:ext uri="{FF2B5EF4-FFF2-40B4-BE49-F238E27FC236}">
                <a16:creationId xmlns:a16="http://schemas.microsoft.com/office/drawing/2014/main" id="{E8FCBAEF-D07E-4603-83D8-993A51C6BB07}"/>
              </a:ext>
            </a:extLst>
          </p:cNvPr>
          <p:cNvSpPr>
            <a:spLocks noGrp="1"/>
          </p:cNvSpPr>
          <p:nvPr>
            <p:custDataLst>
              <p:tags r:id="rId36"/>
            </p:custDataLst>
          </p:nvPr>
        </p:nvSpPr>
        <p:spPr bwMode="auto">
          <a:xfrm>
            <a:off x="11287125" y="4506913"/>
            <a:ext cx="566738" cy="273050"/>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F914EF63-0220-4BA7-BB28-754C28B53CE8}" type="datetime'+''''''''''''''''48''''''''''''''%'''">
              <a:rPr lang="es-AR" altLang="en-US" sz="1400" b="1" smtClean="0">
                <a:effectLst/>
                <a:latin typeface="+mn-lt"/>
                <a:cs typeface="+mn-cs"/>
              </a:rPr>
              <a:pPr/>
              <a:t>+48%</a:t>
            </a:fld>
            <a:endParaRPr lang="es-AR" sz="1400" b="1">
              <a:latin typeface="+mn-lt"/>
              <a:cs typeface="+mn-cs"/>
              <a:sym typeface="+mn-lt"/>
            </a:endParaRPr>
          </a:p>
        </p:txBody>
      </p:sp>
      <p:sp>
        <p:nvSpPr>
          <p:cNvPr id="45" name="Marcador de texto 2">
            <a:extLst>
              <a:ext uri="{FF2B5EF4-FFF2-40B4-BE49-F238E27FC236}">
                <a16:creationId xmlns:a16="http://schemas.microsoft.com/office/drawing/2014/main" id="{FA018EE6-1322-4D49-9BE0-8EF6F3A88850}"/>
              </a:ext>
            </a:extLst>
          </p:cNvPr>
          <p:cNvSpPr>
            <a:spLocks noGrp="1"/>
          </p:cNvSpPr>
          <p:nvPr>
            <p:custDataLst>
              <p:tags r:id="rId37"/>
            </p:custDataLst>
          </p:nvPr>
        </p:nvSpPr>
        <p:spPr bwMode="auto">
          <a:xfrm>
            <a:off x="8994775" y="3703638"/>
            <a:ext cx="388938" cy="273050"/>
          </a:xfrm>
          <a:prstGeom prst="ellipse">
            <a:avLst/>
          </a:prstGeom>
          <a:solidFill>
            <a:schemeClr val="bg1"/>
          </a:solidFill>
          <a:ln w="9525">
            <a:solidFill>
              <a:schemeClr val="tx1"/>
            </a:solidFill>
            <a:round/>
            <a:headEnd/>
            <a:tailEnd/>
          </a:ln>
        </p:spPr>
        <p:txBody>
          <a:bodyPr vert="horz" wrap="none" lIns="0" tIns="0" rIns="0" bIns="0" anchor="ctr"/>
          <a:lstStyle/>
          <a:p>
            <a:pPr algn="ctr">
              <a:lnSpc>
                <a:spcPct val="90000"/>
              </a:lnSpc>
              <a:buFont typeface="Arial" pitchFamily="34" charset="0"/>
              <a:buNone/>
            </a:pPr>
            <a:fld id="{0B224187-39FE-45FA-9429-09032E6442E1}" type="datetime'''''''''''''''-''''1%'''''''''''''''''''">
              <a:rPr lang="es-AR" altLang="en-US" sz="1400" b="1" smtClean="0">
                <a:effectLst/>
                <a:latin typeface="+mn-lt"/>
                <a:cs typeface="+mn-cs"/>
              </a:rPr>
              <a:pPr/>
              <a:t>-1%</a:t>
            </a:fld>
            <a:endParaRPr lang="es-AR" sz="1400" b="1">
              <a:latin typeface="+mn-lt"/>
              <a:cs typeface="+mn-cs"/>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7170" name="Object 1" hidden="1"/>
          <p:cNvGraphicFramePr>
            <a:graphicFrameLocks noChangeAspect="1"/>
          </p:cNvGraphicFramePr>
          <p:nvPr>
            <p:custDataLst>
              <p:tags r:id="rId2"/>
            </p:custDataLst>
            <p:extLst>
              <p:ext uri="{D42A27DB-BD31-4B8C-83A1-F6EECF244321}">
                <p14:modId xmlns:p14="http://schemas.microsoft.com/office/powerpoint/2010/main" val="1380642908"/>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7307" name="Diapositiva de think-cell" r:id="rId87" imgW="421" imgH="423" progId="TCLayout.ActiveDocument.1">
                  <p:embed/>
                </p:oleObj>
              </mc:Choice>
              <mc:Fallback>
                <p:oleObj name="Diapositiva de think-cell" r:id="rId87" imgW="421" imgH="423" progId="TCLayout.ActiveDocument.1">
                  <p:embed/>
                  <p:pic>
                    <p:nvPicPr>
                      <p:cNvPr id="0" name="Object 1" hidden="1"/>
                      <p:cNvPicPr>
                        <a:picLocks noChangeAspect="1" noChangeArrowheads="1"/>
                      </p:cNvPicPr>
                      <p:nvPr/>
                    </p:nvPicPr>
                    <p:blipFill>
                      <a:blip r:embed="rId88">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7174" name="Picture 16"/>
          <p:cNvPicPr>
            <a:picLocks noChangeAspect="1"/>
          </p:cNvPicPr>
          <p:nvPr/>
        </p:nvPicPr>
        <p:blipFill>
          <a:blip r:embed="rId89" cstate="print"/>
          <a:srcRect/>
          <a:stretch>
            <a:fillRect/>
          </a:stretch>
        </p:blipFill>
        <p:spPr bwMode="auto">
          <a:xfrm>
            <a:off x="0" y="5615709"/>
            <a:ext cx="12192000" cy="1350962"/>
          </a:xfrm>
          <a:prstGeom prst="rect">
            <a:avLst/>
          </a:prstGeom>
          <a:noFill/>
          <a:ln w="9525">
            <a:noFill/>
            <a:miter lim="800000"/>
            <a:headEnd/>
            <a:tailEnd/>
          </a:ln>
        </p:spPr>
      </p:pic>
      <p:sp>
        <p:nvSpPr>
          <p:cNvPr id="7175"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2023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graphicFrame>
        <p:nvGraphicFramePr>
          <p:cNvPr id="102" name="Chart 3">
            <a:extLst>
              <a:ext uri="{FF2B5EF4-FFF2-40B4-BE49-F238E27FC236}">
                <a16:creationId xmlns:a16="http://schemas.microsoft.com/office/drawing/2014/main" id="{C485B302-05A0-47A4-8706-FC2F6D4B7E31}"/>
              </a:ext>
            </a:extLst>
          </p:cNvPr>
          <p:cNvGraphicFramePr/>
          <p:nvPr>
            <p:custDataLst>
              <p:tags r:id="rId4"/>
            </p:custDataLst>
            <p:extLst>
              <p:ext uri="{D42A27DB-BD31-4B8C-83A1-F6EECF244321}">
                <p14:modId xmlns:p14="http://schemas.microsoft.com/office/powerpoint/2010/main" val="3943574319"/>
              </p:ext>
            </p:extLst>
          </p:nvPr>
        </p:nvGraphicFramePr>
        <p:xfrm>
          <a:off x="6118225" y="241300"/>
          <a:ext cx="5778500" cy="5948363"/>
        </p:xfrm>
        <a:graphic>
          <a:graphicData uri="http://schemas.openxmlformats.org/drawingml/2006/chart">
            <c:chart xmlns:c="http://schemas.openxmlformats.org/drawingml/2006/chart" xmlns:r="http://schemas.openxmlformats.org/officeDocument/2006/relationships" r:id="rId90"/>
          </a:graphicData>
        </a:graphic>
      </p:graphicFrame>
      <p:cxnSp>
        <p:nvCxnSpPr>
          <p:cNvPr id="16" name="15 Conector recto"/>
          <p:cNvCxnSpPr/>
          <p:nvPr>
            <p:custDataLst>
              <p:tags r:id="rId5"/>
            </p:custDataLst>
          </p:nvPr>
        </p:nvCxnSpPr>
        <p:spPr bwMode="auto">
          <a:xfrm flipH="1">
            <a:off x="11615738" y="323850"/>
            <a:ext cx="203200" cy="0"/>
          </a:xfrm>
          <a:prstGeom prst="line">
            <a:avLst/>
          </a:prstGeom>
          <a:ln w="9525"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1" name="Conector recto 10">
            <a:extLst>
              <a:ext uri="{FF2B5EF4-FFF2-40B4-BE49-F238E27FC236}">
                <a16:creationId xmlns:a16="http://schemas.microsoft.com/office/drawing/2014/main" id="{B5D9972F-3692-495E-9EB2-9AEB4C06EBBF}"/>
              </a:ext>
            </a:extLst>
          </p:cNvPr>
          <p:cNvCxnSpPr/>
          <p:nvPr>
            <p:custDataLst>
              <p:tags r:id="rId6"/>
            </p:custDataLst>
          </p:nvPr>
        </p:nvCxnSpPr>
        <p:spPr bwMode="auto">
          <a:xfrm flipH="1">
            <a:off x="8120063" y="5348288"/>
            <a:ext cx="920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66907231-F422-446B-BF8B-24D045063634}"/>
              </a:ext>
            </a:extLst>
          </p:cNvPr>
          <p:cNvCxnSpPr/>
          <p:nvPr>
            <p:custDataLst>
              <p:tags r:id="rId7"/>
            </p:custDataLst>
          </p:nvPr>
        </p:nvCxnSpPr>
        <p:spPr bwMode="auto">
          <a:xfrm flipH="1">
            <a:off x="9244013" y="5316538"/>
            <a:ext cx="920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7D9EDC7E-2707-4A4B-97FA-3E4BFE7D3C78}"/>
              </a:ext>
            </a:extLst>
          </p:cNvPr>
          <p:cNvCxnSpPr/>
          <p:nvPr>
            <p:custDataLst>
              <p:tags r:id="rId8"/>
            </p:custDataLst>
          </p:nvPr>
        </p:nvCxnSpPr>
        <p:spPr bwMode="auto">
          <a:xfrm flipH="1">
            <a:off x="6997700" y="5411788"/>
            <a:ext cx="920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A4CB56A0-BC97-45E5-93C2-912D71540988}"/>
              </a:ext>
            </a:extLst>
          </p:cNvPr>
          <p:cNvCxnSpPr/>
          <p:nvPr>
            <p:custDataLst>
              <p:tags r:id="rId9"/>
            </p:custDataLst>
          </p:nvPr>
        </p:nvCxnSpPr>
        <p:spPr bwMode="auto">
          <a:xfrm flipH="1">
            <a:off x="10366375" y="5113338"/>
            <a:ext cx="920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BCAAE201-AE37-4ACD-ADE8-56E70420D46B}"/>
              </a:ext>
            </a:extLst>
          </p:cNvPr>
          <p:cNvCxnSpPr/>
          <p:nvPr>
            <p:custDataLst>
              <p:tags r:id="rId10"/>
            </p:custDataLst>
          </p:nvPr>
        </p:nvCxnSpPr>
        <p:spPr bwMode="auto">
          <a:xfrm flipH="1">
            <a:off x="11488738" y="5224463"/>
            <a:ext cx="92075"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219" name="Conector recto 7218">
            <a:extLst>
              <a:ext uri="{FF2B5EF4-FFF2-40B4-BE49-F238E27FC236}">
                <a16:creationId xmlns:a16="http://schemas.microsoft.com/office/drawing/2014/main" id="{69F69C8E-C2D3-4DB7-BF07-EE0EFC7C5FFE}"/>
              </a:ext>
            </a:extLst>
          </p:cNvPr>
          <p:cNvCxnSpPr/>
          <p:nvPr>
            <p:custDataLst>
              <p:tags r:id="rId11"/>
            </p:custDataLst>
          </p:nvPr>
        </p:nvCxnSpPr>
        <p:spPr bwMode="auto">
          <a:xfrm>
            <a:off x="6373813" y="5256213"/>
            <a:ext cx="42862" cy="1555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FF07AF3F-E409-4805-B551-04752DD86B9D}"/>
              </a:ext>
            </a:extLst>
          </p:cNvPr>
          <p:cNvCxnSpPr/>
          <p:nvPr>
            <p:custDataLst>
              <p:tags r:id="rId12"/>
            </p:custDataLst>
          </p:nvPr>
        </p:nvCxnSpPr>
        <p:spPr bwMode="auto">
          <a:xfrm flipV="1">
            <a:off x="6373813" y="5418137"/>
            <a:ext cx="42862" cy="2540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7" name="Conector recto 16">
            <a:extLst>
              <a:ext uri="{FF2B5EF4-FFF2-40B4-BE49-F238E27FC236}">
                <a16:creationId xmlns:a16="http://schemas.microsoft.com/office/drawing/2014/main" id="{DFAA5E5C-1A6E-474A-A547-6F1478E72ECF}"/>
              </a:ext>
            </a:extLst>
          </p:cNvPr>
          <p:cNvCxnSpPr/>
          <p:nvPr>
            <p:custDataLst>
              <p:tags r:id="rId13"/>
            </p:custDataLst>
          </p:nvPr>
        </p:nvCxnSpPr>
        <p:spPr bwMode="auto">
          <a:xfrm flipV="1">
            <a:off x="6373813" y="5473700"/>
            <a:ext cx="42862" cy="157163"/>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1" name="Text Placeholder 2">
            <a:extLst>
              <a:ext uri="{FF2B5EF4-FFF2-40B4-BE49-F238E27FC236}">
                <a16:creationId xmlns:a16="http://schemas.microsoft.com/office/drawing/2014/main" id="{796DA016-1CBF-5A4E-CBBE-AC8F3DA64C4C}"/>
              </a:ext>
            </a:extLst>
          </p:cNvPr>
          <p:cNvSpPr>
            <a:spLocks noGrp="1"/>
          </p:cNvSpPr>
          <p:nvPr>
            <p:custDataLst>
              <p:tags r:id="rId14"/>
            </p:custDataLst>
          </p:nvPr>
        </p:nvSpPr>
        <p:spPr bwMode="gray">
          <a:xfrm>
            <a:off x="7089775" y="53435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B55073D7-60E3-4525-88CE-792515676458}" type="datetime'0'''''''',''''''''''''''''''2''''''''''''''''''%'''''">
              <a:rPr lang="es-AR" altLang="en-US" sz="1000" b="1" smtClean="0">
                <a:ea typeface="+mn-ea"/>
                <a:cs typeface="+mn-cs"/>
              </a:rPr>
              <a:pPr/>
              <a:t>0,2%</a:t>
            </a:fld>
            <a:endParaRPr lang="es-AR" altLang="es-AR" sz="1000" b="1" dirty="0">
              <a:ea typeface="+mn-ea"/>
              <a:cs typeface="+mn-cs"/>
              <a:sym typeface="+mn-lt"/>
            </a:endParaRPr>
          </a:p>
        </p:txBody>
      </p:sp>
      <p:sp>
        <p:nvSpPr>
          <p:cNvPr id="87" name="Text Placeholder 2">
            <a:extLst>
              <a:ext uri="{FF2B5EF4-FFF2-40B4-BE49-F238E27FC236}">
                <a16:creationId xmlns:a16="http://schemas.microsoft.com/office/drawing/2014/main" id="{9A5D99A1-F42D-4888-A54E-A0E31DF74C68}"/>
              </a:ext>
            </a:extLst>
          </p:cNvPr>
          <p:cNvSpPr>
            <a:spLocks noGrp="1"/>
          </p:cNvSpPr>
          <p:nvPr>
            <p:custDataLst>
              <p:tags r:id="rId15"/>
            </p:custDataLst>
          </p:nvPr>
        </p:nvSpPr>
        <p:spPr bwMode="gray">
          <a:xfrm>
            <a:off x="6773863" y="5349875"/>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ED1D177-32B4-44A9-B0E0-5860FB823743}" type="datetime'''''''''''''''''0'''''''''''''''''''''''',0%'''''">
              <a:rPr lang="es-AR" altLang="en-US" sz="1000" b="1" smtClean="0">
                <a:effectLst/>
                <a:ea typeface="+mn-ea"/>
                <a:cs typeface="+mn-cs"/>
              </a:rPr>
              <a:pPr/>
              <a:t>0,0%</a:t>
            </a:fld>
            <a:endParaRPr lang="es-AR" altLang="es-AR" sz="1000" b="1" dirty="0">
              <a:ea typeface="+mn-ea"/>
              <a:cs typeface="+mn-cs"/>
              <a:sym typeface="+mn-lt"/>
            </a:endParaRPr>
          </a:p>
        </p:txBody>
      </p:sp>
      <p:sp>
        <p:nvSpPr>
          <p:cNvPr id="83" name="Text Placeholder 2">
            <a:extLst>
              <a:ext uri="{FF2B5EF4-FFF2-40B4-BE49-F238E27FC236}">
                <a16:creationId xmlns:a16="http://schemas.microsoft.com/office/drawing/2014/main" id="{5097CDBF-ABBC-4F74-B439-223551820A37}"/>
              </a:ext>
            </a:extLst>
          </p:cNvPr>
          <p:cNvSpPr>
            <a:spLocks noGrp="1"/>
          </p:cNvSpPr>
          <p:nvPr>
            <p:custDataLst>
              <p:tags r:id="rId16"/>
            </p:custDataLst>
          </p:nvPr>
        </p:nvSpPr>
        <p:spPr bwMode="gray">
          <a:xfrm>
            <a:off x="6461126" y="5405438"/>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4BF4D7B-C29F-43DB-B3CE-37D9830C296F}" type="datetime'''''''1,''''''''''''''''''''''''''''''9''''''''''''%'''">
              <a:rPr lang="es-AR" altLang="en-US" sz="1000" b="1" smtClean="0">
                <a:solidFill>
                  <a:schemeClr val="bg1"/>
                </a:solidFill>
                <a:ea typeface="+mn-ea"/>
                <a:cs typeface="+mn-cs"/>
              </a:rPr>
              <a:pPr/>
              <a:t>1,9%</a:t>
            </a:fld>
            <a:endParaRPr lang="es-AR" altLang="es-AR" sz="1000" b="1" dirty="0">
              <a:solidFill>
                <a:schemeClr val="bg1"/>
              </a:solidFill>
              <a:ea typeface="+mn-ea"/>
              <a:cs typeface="+mn-cs"/>
              <a:sym typeface="+mn-lt"/>
            </a:endParaRPr>
          </a:p>
        </p:txBody>
      </p:sp>
      <p:sp>
        <p:nvSpPr>
          <p:cNvPr id="86" name="Text Placeholder 2">
            <a:extLst>
              <a:ext uri="{FF2B5EF4-FFF2-40B4-BE49-F238E27FC236}">
                <a16:creationId xmlns:a16="http://schemas.microsoft.com/office/drawing/2014/main" id="{1DB949FC-B9E7-4DB7-89A4-3311664AA2FA}"/>
              </a:ext>
            </a:extLst>
          </p:cNvPr>
          <p:cNvSpPr>
            <a:spLocks noGrp="1"/>
          </p:cNvSpPr>
          <p:nvPr>
            <p:custDataLst>
              <p:tags r:id="rId17"/>
            </p:custDataLst>
          </p:nvPr>
        </p:nvSpPr>
        <p:spPr bwMode="gray">
          <a:xfrm>
            <a:off x="6583362" y="5748338"/>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FDA7725-A6BE-46AC-B940-9AAC33C9BCC2}" type="datetime'''''''''1''''''''''0'''''''''''''''''',0''''%'''''''''''">
              <a:rPr lang="es-AR" altLang="en-US" sz="1000" b="1" smtClean="0">
                <a:solidFill>
                  <a:schemeClr val="bg1"/>
                </a:solidFill>
                <a:ea typeface="+mn-ea"/>
                <a:cs typeface="+mn-cs"/>
              </a:rPr>
              <a:pPr/>
              <a:t>10,0%</a:t>
            </a:fld>
            <a:endParaRPr lang="es-AR" altLang="es-AR" sz="1000" b="1" dirty="0">
              <a:solidFill>
                <a:schemeClr val="bg1"/>
              </a:solidFill>
              <a:ea typeface="+mn-ea"/>
              <a:cs typeface="+mn-cs"/>
              <a:sym typeface="+mn-lt"/>
            </a:endParaRPr>
          </a:p>
        </p:txBody>
      </p:sp>
      <p:sp>
        <p:nvSpPr>
          <p:cNvPr id="7187" name="Marcador de texto 2"/>
          <p:cNvSpPr>
            <a:spLocks noGrp="1"/>
          </p:cNvSpPr>
          <p:nvPr>
            <p:custDataLst>
              <p:tags r:id="rId18"/>
            </p:custDataLst>
          </p:nvPr>
        </p:nvSpPr>
        <p:spPr bwMode="auto">
          <a:xfrm>
            <a:off x="6624638" y="614997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D476BBC6-10D0-485D-8FF5-CB26E2E4F242}" type="datetime'2''''''''''''''''''''''''''''0''2''''''''''''''''0'''''''''''">
              <a:rPr lang="es-AR" altLang="en-US" sz="1000" b="1" smtClean="0">
                <a:effectLst/>
                <a:latin typeface="+mn-lt"/>
                <a:cs typeface="+mn-cs"/>
              </a:rPr>
              <a:pPr/>
              <a:t>2020</a:t>
            </a:fld>
            <a:endParaRPr lang="es-AR" sz="1000" b="1">
              <a:latin typeface="+mn-lt"/>
              <a:cs typeface="+mn-cs"/>
              <a:sym typeface="+mn-lt"/>
            </a:endParaRPr>
          </a:p>
        </p:txBody>
      </p:sp>
      <p:sp>
        <p:nvSpPr>
          <p:cNvPr id="34" name="Text Placeholder 2">
            <a:extLst>
              <a:ext uri="{FF2B5EF4-FFF2-40B4-BE49-F238E27FC236}">
                <a16:creationId xmlns:a16="http://schemas.microsoft.com/office/drawing/2014/main" id="{D76F34DC-1CD0-73EA-60A0-5AED36AFF394}"/>
              </a:ext>
            </a:extLst>
          </p:cNvPr>
          <p:cNvSpPr>
            <a:spLocks noGrp="1"/>
          </p:cNvSpPr>
          <p:nvPr>
            <p:custDataLst>
              <p:tags r:id="rId19"/>
            </p:custDataLst>
          </p:nvPr>
        </p:nvSpPr>
        <p:spPr bwMode="gray">
          <a:xfrm>
            <a:off x="7739063" y="347663"/>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B56B848-01B2-40C0-8F1B-5E66D84F8A6B}" type="datetime'''3'''',''''''''2''''''''''''''''''''''''''''''''%'''''''''''">
              <a:rPr lang="es-AR" altLang="en-US" sz="1000" b="1" smtClean="0">
                <a:solidFill>
                  <a:schemeClr val="bg1"/>
                </a:solidFill>
                <a:ea typeface="+mn-ea"/>
                <a:cs typeface="+mn-cs"/>
              </a:rPr>
              <a:pPr/>
              <a:t>3,2%</a:t>
            </a:fld>
            <a:endParaRPr lang="es-AR" altLang="es-AR" sz="1000" b="1" dirty="0">
              <a:solidFill>
                <a:schemeClr val="bg1"/>
              </a:solidFill>
              <a:ea typeface="+mn-ea"/>
              <a:cs typeface="+mn-cs"/>
              <a:sym typeface="+mn-lt"/>
            </a:endParaRPr>
          </a:p>
        </p:txBody>
      </p:sp>
      <p:sp>
        <p:nvSpPr>
          <p:cNvPr id="35" name="Text Placeholder 2">
            <a:extLst>
              <a:ext uri="{FF2B5EF4-FFF2-40B4-BE49-F238E27FC236}">
                <a16:creationId xmlns:a16="http://schemas.microsoft.com/office/drawing/2014/main" id="{A45B3BB9-6F03-7FC2-80D9-25ECA1A438B0}"/>
              </a:ext>
            </a:extLst>
          </p:cNvPr>
          <p:cNvSpPr>
            <a:spLocks noGrp="1"/>
          </p:cNvSpPr>
          <p:nvPr>
            <p:custDataLst>
              <p:tags r:id="rId20"/>
            </p:custDataLst>
          </p:nvPr>
        </p:nvSpPr>
        <p:spPr bwMode="gray">
          <a:xfrm>
            <a:off x="7739064" y="665163"/>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876DF1A-B8E0-49FF-84EE-B9D5AF815DCF}" type="datetime'''''''''7,''''7''''''''''''''''''''''''''''''''''''''%'''''''">
              <a:rPr lang="es-AR" altLang="en-US" sz="1000" b="1" smtClean="0">
                <a:solidFill>
                  <a:schemeClr val="bg1"/>
                </a:solidFill>
                <a:ea typeface="+mn-ea"/>
                <a:cs typeface="+mn-cs"/>
              </a:rPr>
              <a:pPr/>
              <a:t>7,7%</a:t>
            </a:fld>
            <a:endParaRPr lang="es-AR" altLang="es-AR" sz="1000" b="1" dirty="0">
              <a:solidFill>
                <a:schemeClr val="bg1"/>
              </a:solidFill>
              <a:ea typeface="+mn-ea"/>
              <a:cs typeface="+mn-cs"/>
              <a:sym typeface="+mn-lt"/>
            </a:endParaRPr>
          </a:p>
        </p:txBody>
      </p:sp>
      <p:sp>
        <p:nvSpPr>
          <p:cNvPr id="85" name="Text Placeholder 2">
            <a:extLst>
              <a:ext uri="{FF2B5EF4-FFF2-40B4-BE49-F238E27FC236}">
                <a16:creationId xmlns:a16="http://schemas.microsoft.com/office/drawing/2014/main" id="{187AE230-6DF9-4E70-BAB4-9DADD31AEF29}"/>
              </a:ext>
            </a:extLst>
          </p:cNvPr>
          <p:cNvSpPr>
            <a:spLocks noGrp="1"/>
          </p:cNvSpPr>
          <p:nvPr>
            <p:custDataLst>
              <p:tags r:id="rId21"/>
            </p:custDataLst>
          </p:nvPr>
        </p:nvSpPr>
        <p:spPr bwMode="gray">
          <a:xfrm>
            <a:off x="7739064" y="1128713"/>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331D8DD-D098-4277-BD91-C56D0780A7DD}" type="datetime'''''8,3''''''''''''''''''''''''''''''''''''''''%'''''''">
              <a:rPr lang="es-AR" altLang="en-US" sz="1000" b="1" smtClean="0">
                <a:solidFill>
                  <a:schemeClr val="bg1"/>
                </a:solidFill>
                <a:ea typeface="+mn-ea"/>
                <a:cs typeface="+mn-cs"/>
              </a:rPr>
              <a:pPr/>
              <a:t>8,3%</a:t>
            </a:fld>
            <a:endParaRPr lang="es-AR" altLang="es-AR" sz="1000" b="1" dirty="0">
              <a:solidFill>
                <a:schemeClr val="bg1"/>
              </a:solidFill>
              <a:ea typeface="+mn-ea"/>
              <a:cs typeface="+mn-cs"/>
              <a:sym typeface="+mn-lt"/>
            </a:endParaRPr>
          </a:p>
        </p:txBody>
      </p:sp>
      <p:sp>
        <p:nvSpPr>
          <p:cNvPr id="37" name="Text Placeholder 2">
            <a:extLst>
              <a:ext uri="{FF2B5EF4-FFF2-40B4-BE49-F238E27FC236}">
                <a16:creationId xmlns:a16="http://schemas.microsoft.com/office/drawing/2014/main" id="{4E0067A3-0FEF-18B3-D849-25B2047057C0}"/>
              </a:ext>
            </a:extLst>
          </p:cNvPr>
          <p:cNvSpPr>
            <a:spLocks noGrp="1"/>
          </p:cNvSpPr>
          <p:nvPr>
            <p:custDataLst>
              <p:tags r:id="rId22"/>
            </p:custDataLst>
          </p:nvPr>
        </p:nvSpPr>
        <p:spPr bwMode="gray">
          <a:xfrm>
            <a:off x="7705724" y="1706563"/>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D864F09-97E5-4E93-AA28-65AD2503D145}" type="datetime'1''''1'''''''''''''''''''''',''''''''''7''''''''%'''''''''">
              <a:rPr lang="es-AR" altLang="en-US" sz="1000" b="1" smtClean="0">
                <a:solidFill>
                  <a:schemeClr val="bg1"/>
                </a:solidFill>
                <a:ea typeface="+mn-ea"/>
                <a:cs typeface="+mn-cs"/>
              </a:rPr>
              <a:pPr/>
              <a:t>11,7%</a:t>
            </a:fld>
            <a:endParaRPr lang="es-AR" altLang="es-AR" sz="1000" b="1" dirty="0">
              <a:solidFill>
                <a:schemeClr val="bg1"/>
              </a:solidFill>
              <a:ea typeface="+mn-ea"/>
              <a:cs typeface="+mn-cs"/>
              <a:sym typeface="+mn-lt"/>
            </a:endParaRPr>
          </a:p>
        </p:txBody>
      </p:sp>
      <p:sp>
        <p:nvSpPr>
          <p:cNvPr id="38" name="Text Placeholder 2">
            <a:extLst>
              <a:ext uri="{FF2B5EF4-FFF2-40B4-BE49-F238E27FC236}">
                <a16:creationId xmlns:a16="http://schemas.microsoft.com/office/drawing/2014/main" id="{69139DEC-5295-D1D7-3599-6B67C01F7100}"/>
              </a:ext>
            </a:extLst>
          </p:cNvPr>
          <p:cNvSpPr>
            <a:spLocks noGrp="1"/>
          </p:cNvSpPr>
          <p:nvPr>
            <p:custDataLst>
              <p:tags r:id="rId23"/>
            </p:custDataLst>
          </p:nvPr>
        </p:nvSpPr>
        <p:spPr bwMode="gray">
          <a:xfrm>
            <a:off x="7705724" y="3221038"/>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1AC4418-2518-4D5B-AF2A-CC93878BBA37}" type="datetime'''''''''''''''''''''''''''''''40,''''''''7''''''%'''''''">
              <a:rPr lang="es-AR" altLang="en-US" sz="1000" b="1" smtClean="0">
                <a:solidFill>
                  <a:schemeClr val="bg1"/>
                </a:solidFill>
                <a:ea typeface="+mn-ea"/>
                <a:cs typeface="+mn-cs"/>
              </a:rPr>
              <a:pPr/>
              <a:t>40,7%</a:t>
            </a:fld>
            <a:endParaRPr lang="es-AR" altLang="es-AR" sz="1000" b="1" dirty="0">
              <a:solidFill>
                <a:schemeClr val="bg1"/>
              </a:solidFill>
              <a:ea typeface="+mn-ea"/>
              <a:cs typeface="+mn-cs"/>
              <a:sym typeface="+mn-lt"/>
            </a:endParaRPr>
          </a:p>
        </p:txBody>
      </p:sp>
      <p:sp>
        <p:nvSpPr>
          <p:cNvPr id="97" name="Text Placeholder 2">
            <a:extLst>
              <a:ext uri="{FF2B5EF4-FFF2-40B4-BE49-F238E27FC236}">
                <a16:creationId xmlns:a16="http://schemas.microsoft.com/office/drawing/2014/main" id="{5DE83C2E-424C-48F8-A892-6FAD9BA79D03}"/>
              </a:ext>
            </a:extLst>
          </p:cNvPr>
          <p:cNvSpPr>
            <a:spLocks noGrp="1"/>
          </p:cNvSpPr>
          <p:nvPr>
            <p:custDataLst>
              <p:tags r:id="rId24"/>
            </p:custDataLst>
          </p:nvPr>
        </p:nvSpPr>
        <p:spPr bwMode="gray">
          <a:xfrm>
            <a:off x="7739064" y="4410075"/>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4611687-7490-4531-BD42-539C7F95409C}" type="datetime'''''0'''''''''''''''''''''''',''5''%'''''''''''''">
              <a:rPr lang="es-AR" altLang="en-US" sz="1000" b="1" smtClean="0">
                <a:solidFill>
                  <a:schemeClr val="bg1"/>
                </a:solidFill>
                <a:effectLst/>
                <a:ea typeface="+mn-ea"/>
                <a:cs typeface="+mn-cs"/>
              </a:rPr>
              <a:pPr/>
              <a:t>0,5%</a:t>
            </a:fld>
            <a:endParaRPr lang="es-AR" altLang="es-AR" sz="1000" b="1" dirty="0">
              <a:solidFill>
                <a:schemeClr val="bg1"/>
              </a:solidFill>
              <a:ea typeface="+mn-ea"/>
              <a:cs typeface="+mn-cs"/>
              <a:sym typeface="+mn-lt"/>
            </a:endParaRPr>
          </a:p>
        </p:txBody>
      </p:sp>
      <p:sp>
        <p:nvSpPr>
          <p:cNvPr id="84" name="Marcador de texto 2">
            <a:extLst>
              <a:ext uri="{FF2B5EF4-FFF2-40B4-BE49-F238E27FC236}">
                <a16:creationId xmlns:a16="http://schemas.microsoft.com/office/drawing/2014/main" id="{3913FE15-4842-4F3A-A24B-50060B85D6E7}"/>
              </a:ext>
            </a:extLst>
          </p:cNvPr>
          <p:cNvSpPr>
            <a:spLocks noGrp="1"/>
          </p:cNvSpPr>
          <p:nvPr>
            <p:custDataLst>
              <p:tags r:id="rId25"/>
            </p:custDataLst>
          </p:nvPr>
        </p:nvSpPr>
        <p:spPr bwMode="gray">
          <a:xfrm>
            <a:off x="7705724" y="4846638"/>
            <a:ext cx="355600" cy="136525"/>
          </a:xfrm>
          <a:prstGeom prst="rect">
            <a:avLst/>
          </a:prstGeom>
          <a:noFill/>
          <a:ln>
            <a:noFill/>
          </a:ln>
          <a:effectLst/>
          <a:extLst>
            <a:ext uri="{909E8E84-426E-40DD-AFC4-6F175D3DCCD1}">
              <a14:hiddenFill xmlns:a14="http://schemas.microsoft.com/office/drawing/2010/main">
                <a:solidFill>
                  <a:srgbClr val="808080"/>
                </a:solidFill>
              </a14:hiddenFill>
            </a:ext>
          </a:extLst>
        </p:spPr>
        <p:txBody>
          <a:bodyPr vert="horz" wrap="none" lIns="17462" tIns="0" rIns="17462"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buNone/>
              <a:defRPr/>
            </a:pPr>
            <a:fld id="{B181724B-A561-4A1B-A9BD-62536E065663}" type="datetime'''''''1''''''''''''''''''''''''''''4'',7''''%'''''''''''''">
              <a:rPr lang="es-AR" altLang="en-US" sz="1000" b="1" smtClean="0">
                <a:solidFill>
                  <a:schemeClr val="bg1"/>
                </a:solidFill>
              </a:rPr>
              <a:pPr/>
              <a:t>14,7%</a:t>
            </a:fld>
            <a:endParaRPr lang="es-AR" sz="1000" b="1">
              <a:solidFill>
                <a:schemeClr val="bg1"/>
              </a:solidFill>
              <a:sym typeface="+mn-lt"/>
            </a:endParaRPr>
          </a:p>
        </p:txBody>
      </p:sp>
      <p:sp>
        <p:nvSpPr>
          <p:cNvPr id="41" name="Text Placeholder 2">
            <a:extLst>
              <a:ext uri="{FF2B5EF4-FFF2-40B4-BE49-F238E27FC236}">
                <a16:creationId xmlns:a16="http://schemas.microsoft.com/office/drawing/2014/main" id="{641D65D3-CB1B-12FE-AE5C-CC50FA19C3F7}"/>
              </a:ext>
            </a:extLst>
          </p:cNvPr>
          <p:cNvSpPr>
            <a:spLocks noGrp="1"/>
          </p:cNvSpPr>
          <p:nvPr>
            <p:custDataLst>
              <p:tags r:id="rId26"/>
            </p:custDataLst>
          </p:nvPr>
        </p:nvSpPr>
        <p:spPr bwMode="gray">
          <a:xfrm>
            <a:off x="8212138" y="528002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586B1D69-5AB7-4EF5-B997-7F1173BCBD0D}" type="datetime'''''''''''''''''0'''''''''''''''',''''3%'">
              <a:rPr lang="es-AR" altLang="en-US" sz="1000" b="1" smtClean="0">
                <a:ea typeface="+mn-ea"/>
                <a:cs typeface="+mn-cs"/>
              </a:rPr>
              <a:pPr/>
              <a:t>0,3%</a:t>
            </a:fld>
            <a:endParaRPr lang="es-AR" altLang="es-AR" sz="1000" b="1" dirty="0">
              <a:ea typeface="+mn-ea"/>
              <a:cs typeface="+mn-cs"/>
              <a:sym typeface="+mn-lt"/>
            </a:endParaRPr>
          </a:p>
        </p:txBody>
      </p:sp>
      <p:sp>
        <p:nvSpPr>
          <p:cNvPr id="95" name="Text Placeholder 2">
            <a:extLst>
              <a:ext uri="{FF2B5EF4-FFF2-40B4-BE49-F238E27FC236}">
                <a16:creationId xmlns:a16="http://schemas.microsoft.com/office/drawing/2014/main" id="{CF3F7A4D-5608-4E00-ACB1-890118D94B9F}"/>
              </a:ext>
            </a:extLst>
          </p:cNvPr>
          <p:cNvSpPr>
            <a:spLocks noGrp="1"/>
          </p:cNvSpPr>
          <p:nvPr>
            <p:custDataLst>
              <p:tags r:id="rId27"/>
            </p:custDataLst>
          </p:nvPr>
        </p:nvSpPr>
        <p:spPr bwMode="gray">
          <a:xfrm>
            <a:off x="7896225" y="5289550"/>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D31E246-239B-4146-9514-7A8B36064D57}" type="datetime'''''''''''0'''''',0''''%'''''''''''''''''''''">
              <a:rPr lang="es-AR" altLang="en-US" sz="1000" b="1" smtClean="0">
                <a:ea typeface="+mn-ea"/>
                <a:cs typeface="+mn-cs"/>
              </a:rPr>
              <a:pPr/>
              <a:t>0,0%</a:t>
            </a:fld>
            <a:endParaRPr lang="es-AR" altLang="es-AR" sz="1000" b="1" dirty="0">
              <a:ea typeface="+mn-ea"/>
              <a:cs typeface="+mn-cs"/>
              <a:sym typeface="+mn-lt"/>
            </a:endParaRPr>
          </a:p>
        </p:txBody>
      </p:sp>
      <p:sp>
        <p:nvSpPr>
          <p:cNvPr id="93" name="Text Placeholder 2">
            <a:extLst>
              <a:ext uri="{FF2B5EF4-FFF2-40B4-BE49-F238E27FC236}">
                <a16:creationId xmlns:a16="http://schemas.microsoft.com/office/drawing/2014/main" id="{194CAC6A-32A2-4026-A15F-0ED21F4A7DB9}"/>
              </a:ext>
            </a:extLst>
          </p:cNvPr>
          <p:cNvSpPr>
            <a:spLocks noGrp="1"/>
          </p:cNvSpPr>
          <p:nvPr>
            <p:custDataLst>
              <p:tags r:id="rId28"/>
            </p:custDataLst>
          </p:nvPr>
        </p:nvSpPr>
        <p:spPr bwMode="gray">
          <a:xfrm>
            <a:off x="7583489" y="53467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D420DD2-16EB-4EA7-95C8-F3A896A2C4DE}" type="datetime'2,''''''''''''''''''''''''0''''''''''''''%'''''''''''''''''''">
              <a:rPr lang="es-AR" altLang="en-US" sz="1000" b="1" smtClean="0">
                <a:solidFill>
                  <a:schemeClr val="bg1"/>
                </a:solidFill>
                <a:ea typeface="+mn-ea"/>
                <a:cs typeface="+mn-cs"/>
              </a:rPr>
              <a:pPr/>
              <a:t>2,0%</a:t>
            </a:fld>
            <a:endParaRPr lang="es-AR" altLang="es-AR" sz="1000" b="1" dirty="0">
              <a:solidFill>
                <a:schemeClr val="bg1"/>
              </a:solidFill>
              <a:ea typeface="+mn-ea"/>
              <a:cs typeface="+mn-cs"/>
              <a:sym typeface="+mn-lt"/>
            </a:endParaRPr>
          </a:p>
        </p:txBody>
      </p:sp>
      <p:sp>
        <p:nvSpPr>
          <p:cNvPr id="90" name="Text Placeholder 2">
            <a:extLst>
              <a:ext uri="{FF2B5EF4-FFF2-40B4-BE49-F238E27FC236}">
                <a16:creationId xmlns:a16="http://schemas.microsoft.com/office/drawing/2014/main" id="{BE0AB96E-ACE2-424F-95F6-B2AED2B11D00}"/>
              </a:ext>
            </a:extLst>
          </p:cNvPr>
          <p:cNvSpPr>
            <a:spLocks noGrp="1"/>
          </p:cNvSpPr>
          <p:nvPr>
            <p:custDataLst>
              <p:tags r:id="rId29"/>
            </p:custDataLst>
          </p:nvPr>
        </p:nvSpPr>
        <p:spPr bwMode="gray">
          <a:xfrm>
            <a:off x="7705724" y="572135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AC19E53-FB47-425B-82AB-A689C67DD5F5}" type="datetime'''''''''''''''11'''''',''''''0''''%'''''''''''''''''''''''''">
              <a:rPr lang="es-AR" altLang="en-US" sz="1000" b="1" smtClean="0">
                <a:solidFill>
                  <a:schemeClr val="bg1"/>
                </a:solidFill>
                <a:ea typeface="+mn-ea"/>
                <a:cs typeface="+mn-cs"/>
              </a:rPr>
              <a:pPr/>
              <a:t>11,0%</a:t>
            </a:fld>
            <a:endParaRPr lang="es-AR" altLang="es-AR" sz="1000" b="1" dirty="0">
              <a:solidFill>
                <a:schemeClr val="bg1"/>
              </a:solidFill>
              <a:ea typeface="+mn-ea"/>
              <a:cs typeface="+mn-cs"/>
              <a:sym typeface="+mn-lt"/>
            </a:endParaRPr>
          </a:p>
        </p:txBody>
      </p:sp>
      <p:sp>
        <p:nvSpPr>
          <p:cNvPr id="7209" name="Marcador de texto 2"/>
          <p:cNvSpPr>
            <a:spLocks noGrp="1"/>
          </p:cNvSpPr>
          <p:nvPr>
            <p:custDataLst>
              <p:tags r:id="rId30"/>
            </p:custDataLst>
          </p:nvPr>
        </p:nvSpPr>
        <p:spPr bwMode="auto">
          <a:xfrm>
            <a:off x="7747000" y="614997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8AC9FC46-D903-4BAC-B0A6-2D1255230AE0}" type="datetime'''''''''''''''2''''''''''''02''''1'''''''''''''''''''''''">
              <a:rPr lang="es-AR" altLang="en-US" sz="1000" b="1" smtClean="0">
                <a:effectLst/>
                <a:latin typeface="+mn-lt"/>
                <a:cs typeface="+mn-cs"/>
              </a:rPr>
              <a:pPr/>
              <a:t>2021</a:t>
            </a:fld>
            <a:endParaRPr lang="es-AR" sz="1000" b="1">
              <a:latin typeface="+mn-lt"/>
              <a:cs typeface="+mn-cs"/>
              <a:sym typeface="+mn-lt"/>
            </a:endParaRPr>
          </a:p>
        </p:txBody>
      </p:sp>
      <p:sp>
        <p:nvSpPr>
          <p:cNvPr id="45" name="Text Placeholder 2">
            <a:extLst>
              <a:ext uri="{FF2B5EF4-FFF2-40B4-BE49-F238E27FC236}">
                <a16:creationId xmlns:a16="http://schemas.microsoft.com/office/drawing/2014/main" id="{0C6A9A97-481C-D9E5-943F-FCB1692519F4}"/>
              </a:ext>
            </a:extLst>
          </p:cNvPr>
          <p:cNvSpPr>
            <a:spLocks noGrp="1"/>
          </p:cNvSpPr>
          <p:nvPr>
            <p:custDataLst>
              <p:tags r:id="rId31"/>
            </p:custDataLst>
          </p:nvPr>
        </p:nvSpPr>
        <p:spPr bwMode="gray">
          <a:xfrm>
            <a:off x="8863014" y="393700"/>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394D2F0-E8A7-4397-BD8A-D9CB07983FA1}" type="datetime'''4'''''''''',8''''''''''''''''''''''''''''''''''''''%'">
              <a:rPr lang="es-AR" altLang="en-US" sz="1000" b="1" smtClean="0">
                <a:solidFill>
                  <a:schemeClr val="bg1"/>
                </a:solidFill>
                <a:ea typeface="+mn-ea"/>
                <a:cs typeface="+mn-cs"/>
              </a:rPr>
              <a:pPr/>
              <a:t>4,8%</a:t>
            </a:fld>
            <a:endParaRPr lang="es-AR" altLang="es-AR" sz="1000" b="1" dirty="0">
              <a:solidFill>
                <a:schemeClr val="bg1"/>
              </a:solidFill>
              <a:ea typeface="+mn-ea"/>
              <a:cs typeface="+mn-cs"/>
              <a:sym typeface="+mn-lt"/>
            </a:endParaRPr>
          </a:p>
        </p:txBody>
      </p:sp>
      <p:sp>
        <p:nvSpPr>
          <p:cNvPr id="46" name="Text Placeholder 2">
            <a:extLst>
              <a:ext uri="{FF2B5EF4-FFF2-40B4-BE49-F238E27FC236}">
                <a16:creationId xmlns:a16="http://schemas.microsoft.com/office/drawing/2014/main" id="{7F712E6F-C672-3220-B83F-958A9C2DBF40}"/>
              </a:ext>
            </a:extLst>
          </p:cNvPr>
          <p:cNvSpPr>
            <a:spLocks noGrp="1"/>
          </p:cNvSpPr>
          <p:nvPr>
            <p:custDataLst>
              <p:tags r:id="rId32"/>
            </p:custDataLst>
          </p:nvPr>
        </p:nvSpPr>
        <p:spPr bwMode="gray">
          <a:xfrm>
            <a:off x="8863013" y="758825"/>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F33C65E0-EE0A-4ACC-A114-93182D234054}" type="datetime'''''7,''''''''''''''''''''''''''''''8''''''''''''''''%'''''''">
              <a:rPr lang="es-AR" altLang="en-US" sz="1000" b="1" smtClean="0">
                <a:solidFill>
                  <a:schemeClr val="bg1"/>
                </a:solidFill>
                <a:ea typeface="+mn-ea"/>
                <a:cs typeface="+mn-cs"/>
              </a:rPr>
              <a:pPr/>
              <a:t>7,8%</a:t>
            </a:fld>
            <a:endParaRPr lang="es-AR" altLang="es-AR" sz="1000" b="1" dirty="0">
              <a:solidFill>
                <a:schemeClr val="bg1"/>
              </a:solidFill>
              <a:ea typeface="+mn-ea"/>
              <a:cs typeface="+mn-cs"/>
              <a:sym typeface="+mn-lt"/>
            </a:endParaRPr>
          </a:p>
        </p:txBody>
      </p:sp>
      <p:sp>
        <p:nvSpPr>
          <p:cNvPr id="89" name="Text Placeholder 2">
            <a:extLst>
              <a:ext uri="{FF2B5EF4-FFF2-40B4-BE49-F238E27FC236}">
                <a16:creationId xmlns:a16="http://schemas.microsoft.com/office/drawing/2014/main" id="{3CB856AF-9825-4DBD-81CC-25A83EBF8D1A}"/>
              </a:ext>
            </a:extLst>
          </p:cNvPr>
          <p:cNvSpPr>
            <a:spLocks noGrp="1"/>
          </p:cNvSpPr>
          <p:nvPr>
            <p:custDataLst>
              <p:tags r:id="rId33"/>
            </p:custDataLst>
          </p:nvPr>
        </p:nvSpPr>
        <p:spPr bwMode="gray">
          <a:xfrm>
            <a:off x="8863013" y="1157288"/>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0F25950-47DA-4E7F-89B6-A6D0F9B349F0}" type="datetime'''''''''6'''''''',''''''''''0''''%'''''''''''">
              <a:rPr lang="es-AR" altLang="en-US" sz="1000" b="1" smtClean="0">
                <a:solidFill>
                  <a:schemeClr val="bg1"/>
                </a:solidFill>
                <a:ea typeface="+mn-ea"/>
                <a:cs typeface="+mn-cs"/>
              </a:rPr>
              <a:pPr/>
              <a:t>6,0%</a:t>
            </a:fld>
            <a:endParaRPr lang="es-AR" altLang="es-AR" sz="1000" b="1" dirty="0">
              <a:solidFill>
                <a:schemeClr val="bg1"/>
              </a:solidFill>
              <a:ea typeface="+mn-ea"/>
              <a:cs typeface="+mn-cs"/>
              <a:sym typeface="+mn-lt"/>
            </a:endParaRPr>
          </a:p>
        </p:txBody>
      </p:sp>
      <p:sp>
        <p:nvSpPr>
          <p:cNvPr id="52" name="Text Placeholder 2">
            <a:extLst>
              <a:ext uri="{FF2B5EF4-FFF2-40B4-BE49-F238E27FC236}">
                <a16:creationId xmlns:a16="http://schemas.microsoft.com/office/drawing/2014/main" id="{DAEE7ACB-AB2F-AC71-E3B1-17DCC5F142D9}"/>
              </a:ext>
            </a:extLst>
          </p:cNvPr>
          <p:cNvSpPr>
            <a:spLocks noGrp="1"/>
          </p:cNvSpPr>
          <p:nvPr>
            <p:custDataLst>
              <p:tags r:id="rId34"/>
            </p:custDataLst>
          </p:nvPr>
        </p:nvSpPr>
        <p:spPr bwMode="gray">
          <a:xfrm>
            <a:off x="8829674" y="1651000"/>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976E65D-0846-47E9-A2B7-B5E62CEB8337}" type="datetime'''11'''''',0''''''''''''''''''''''''''%'''''''''''''''''''">
              <a:rPr lang="es-AR" altLang="en-US" sz="1000" b="1" smtClean="0">
                <a:solidFill>
                  <a:schemeClr val="bg1"/>
                </a:solidFill>
                <a:ea typeface="+mn-ea"/>
                <a:cs typeface="+mn-cs"/>
              </a:rPr>
              <a:pPr/>
              <a:t>11,0%</a:t>
            </a:fld>
            <a:endParaRPr lang="es-AR" altLang="es-AR" sz="1000" b="1" dirty="0">
              <a:solidFill>
                <a:schemeClr val="bg1"/>
              </a:solidFill>
              <a:ea typeface="+mn-ea"/>
              <a:cs typeface="+mn-cs"/>
              <a:sym typeface="+mn-lt"/>
            </a:endParaRPr>
          </a:p>
        </p:txBody>
      </p:sp>
      <p:sp>
        <p:nvSpPr>
          <p:cNvPr id="54" name="Text Placeholder 2">
            <a:extLst>
              <a:ext uri="{FF2B5EF4-FFF2-40B4-BE49-F238E27FC236}">
                <a16:creationId xmlns:a16="http://schemas.microsoft.com/office/drawing/2014/main" id="{4E10F8C5-12DC-409C-AC05-01212FE0A1F6}"/>
              </a:ext>
            </a:extLst>
          </p:cNvPr>
          <p:cNvSpPr>
            <a:spLocks noGrp="1"/>
          </p:cNvSpPr>
          <p:nvPr>
            <p:custDataLst>
              <p:tags r:id="rId35"/>
            </p:custDataLst>
          </p:nvPr>
        </p:nvSpPr>
        <p:spPr bwMode="gray">
          <a:xfrm>
            <a:off x="8829674" y="3148013"/>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3A61B46-2D1D-46E7-812C-10DDB7AEC7F7}" type="datetime'40'''''''''''''''''''''',''''''8''''''%'''''''''''''''''">
              <a:rPr lang="es-AR" altLang="en-US" sz="1000" b="1" smtClean="0">
                <a:solidFill>
                  <a:schemeClr val="bg1"/>
                </a:solidFill>
                <a:ea typeface="+mn-ea"/>
                <a:cs typeface="+mn-cs"/>
              </a:rPr>
              <a:pPr/>
              <a:t>40,8%</a:t>
            </a:fld>
            <a:endParaRPr lang="es-AR" altLang="es-AR" sz="1000" b="1" dirty="0">
              <a:solidFill>
                <a:schemeClr val="bg1"/>
              </a:solidFill>
              <a:ea typeface="+mn-ea"/>
              <a:cs typeface="+mn-cs"/>
              <a:sym typeface="+mn-lt"/>
            </a:endParaRPr>
          </a:p>
        </p:txBody>
      </p:sp>
      <p:sp>
        <p:nvSpPr>
          <p:cNvPr id="103" name="Text Placeholder 2">
            <a:extLst>
              <a:ext uri="{FF2B5EF4-FFF2-40B4-BE49-F238E27FC236}">
                <a16:creationId xmlns:a16="http://schemas.microsoft.com/office/drawing/2014/main" id="{DE0A1BA0-E2D9-4448-9DA8-ED0F0A4130BE}"/>
              </a:ext>
            </a:extLst>
          </p:cNvPr>
          <p:cNvSpPr>
            <a:spLocks noGrp="1"/>
          </p:cNvSpPr>
          <p:nvPr>
            <p:custDataLst>
              <p:tags r:id="rId36"/>
            </p:custDataLst>
          </p:nvPr>
        </p:nvSpPr>
        <p:spPr bwMode="gray">
          <a:xfrm>
            <a:off x="8863014" y="4333875"/>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B9DE103-D002-4B3D-B871-F74394C7ECD6}" type="datetime'''0'''',''2''''''''''''''''''''%'''''''''">
              <a:rPr lang="es-AR" altLang="en-US" sz="1000" b="1" smtClean="0">
                <a:solidFill>
                  <a:schemeClr val="bg1"/>
                </a:solidFill>
                <a:effectLst/>
                <a:ea typeface="+mn-ea"/>
                <a:cs typeface="+mn-cs"/>
              </a:rPr>
              <a:pPr/>
              <a:t>0,2%</a:t>
            </a:fld>
            <a:endParaRPr lang="es-AR" altLang="es-AR" sz="1000" b="1" dirty="0">
              <a:solidFill>
                <a:schemeClr val="bg1"/>
              </a:solidFill>
              <a:ea typeface="+mn-ea"/>
              <a:cs typeface="+mn-cs"/>
              <a:sym typeface="+mn-lt"/>
            </a:endParaRPr>
          </a:p>
        </p:txBody>
      </p:sp>
      <p:sp>
        <p:nvSpPr>
          <p:cNvPr id="88" name="Marcador de texto 2">
            <a:extLst>
              <a:ext uri="{FF2B5EF4-FFF2-40B4-BE49-F238E27FC236}">
                <a16:creationId xmlns:a16="http://schemas.microsoft.com/office/drawing/2014/main" id="{0753A6A5-E702-4EE4-80E0-CFEDD205D66D}"/>
              </a:ext>
            </a:extLst>
          </p:cNvPr>
          <p:cNvSpPr>
            <a:spLocks noGrp="1"/>
          </p:cNvSpPr>
          <p:nvPr>
            <p:custDataLst>
              <p:tags r:id="rId37"/>
            </p:custDataLst>
          </p:nvPr>
        </p:nvSpPr>
        <p:spPr bwMode="gray">
          <a:xfrm>
            <a:off x="8829674" y="4779963"/>
            <a:ext cx="355600" cy="136525"/>
          </a:xfrm>
          <a:prstGeom prst="rect">
            <a:avLst/>
          </a:prstGeom>
          <a:noFill/>
          <a:ln>
            <a:noFill/>
          </a:ln>
          <a:effectLst/>
          <a:extLst>
            <a:ext uri="{909E8E84-426E-40DD-AFC4-6F175D3DCCD1}">
              <a14:hiddenFill xmlns:a14="http://schemas.microsoft.com/office/drawing/2010/main">
                <a:solidFill>
                  <a:srgbClr val="808080"/>
                </a:solidFill>
              </a14:hiddenFill>
            </a:ext>
          </a:extLst>
        </p:spPr>
        <p:txBody>
          <a:bodyPr vert="horz" wrap="none" lIns="17462" tIns="0" rIns="17462"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buNone/>
              <a:defRPr/>
            </a:pPr>
            <a:fld id="{52002103-254F-41EC-9AFA-018E718C7A77}" type="datetime'''''''''''''1''''''''''''''5'',''''''''''2''''''''''''''''%'''">
              <a:rPr lang="es-AR" altLang="en-US" sz="1000" b="1" smtClean="0">
                <a:solidFill>
                  <a:schemeClr val="bg1"/>
                </a:solidFill>
              </a:rPr>
              <a:pPr/>
              <a:t>15,2%</a:t>
            </a:fld>
            <a:endParaRPr lang="es-AR" sz="1000" b="1">
              <a:solidFill>
                <a:schemeClr val="bg1"/>
              </a:solidFill>
              <a:sym typeface="+mn-lt"/>
            </a:endParaRPr>
          </a:p>
        </p:txBody>
      </p:sp>
      <p:sp>
        <p:nvSpPr>
          <p:cNvPr id="60" name="Text Placeholder 2">
            <a:extLst>
              <a:ext uri="{FF2B5EF4-FFF2-40B4-BE49-F238E27FC236}">
                <a16:creationId xmlns:a16="http://schemas.microsoft.com/office/drawing/2014/main" id="{07EC3FD7-E50A-C642-45E6-8DCC20B8F762}"/>
              </a:ext>
            </a:extLst>
          </p:cNvPr>
          <p:cNvSpPr>
            <a:spLocks noGrp="1"/>
          </p:cNvSpPr>
          <p:nvPr>
            <p:custDataLst>
              <p:tags r:id="rId38"/>
            </p:custDataLst>
          </p:nvPr>
        </p:nvSpPr>
        <p:spPr bwMode="gray">
          <a:xfrm>
            <a:off x="9336088" y="524827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25018DDB-09A7-4BA8-82E5-95DCBBE30D8C}" type="datetime'''''''''''1,''''''''''0''''''''%'''''''''''''''''''">
              <a:rPr lang="es-AR" altLang="en-US" sz="1000" b="1" smtClean="0">
                <a:ea typeface="+mn-ea"/>
                <a:cs typeface="+mn-cs"/>
              </a:rPr>
              <a:pPr/>
              <a:t>1,0%</a:t>
            </a:fld>
            <a:endParaRPr lang="es-AR" altLang="es-AR" sz="1000" b="1" dirty="0">
              <a:ea typeface="+mn-ea"/>
              <a:cs typeface="+mn-cs"/>
              <a:sym typeface="+mn-lt"/>
            </a:endParaRPr>
          </a:p>
        </p:txBody>
      </p:sp>
      <p:sp>
        <p:nvSpPr>
          <p:cNvPr id="101" name="Text Placeholder 2">
            <a:extLst>
              <a:ext uri="{FF2B5EF4-FFF2-40B4-BE49-F238E27FC236}">
                <a16:creationId xmlns:a16="http://schemas.microsoft.com/office/drawing/2014/main" id="{A069A65C-78AE-4815-91C1-943E01DC4AB3}"/>
              </a:ext>
            </a:extLst>
          </p:cNvPr>
          <p:cNvSpPr>
            <a:spLocks noGrp="1"/>
          </p:cNvSpPr>
          <p:nvPr>
            <p:custDataLst>
              <p:tags r:id="rId39"/>
            </p:custDataLst>
          </p:nvPr>
        </p:nvSpPr>
        <p:spPr bwMode="gray">
          <a:xfrm>
            <a:off x="9020175" y="5278438"/>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A1147AB-5627-4D6C-B40D-DD74633E6BC1}" type="datetime'''''0'''''''''''''',''''''0''''''''''''''''''''''''''%'">
              <a:rPr lang="es-AR" altLang="en-US" sz="1000" b="1" smtClean="0">
                <a:ea typeface="+mn-ea"/>
                <a:cs typeface="+mn-cs"/>
              </a:rPr>
              <a:pPr/>
              <a:t>0,0%</a:t>
            </a:fld>
            <a:endParaRPr lang="es-AR" altLang="es-AR" sz="1000" b="1" dirty="0">
              <a:ea typeface="+mn-ea"/>
              <a:cs typeface="+mn-cs"/>
              <a:sym typeface="+mn-lt"/>
            </a:endParaRPr>
          </a:p>
        </p:txBody>
      </p:sp>
      <p:sp>
        <p:nvSpPr>
          <p:cNvPr id="99" name="Text Placeholder 2">
            <a:extLst>
              <a:ext uri="{FF2B5EF4-FFF2-40B4-BE49-F238E27FC236}">
                <a16:creationId xmlns:a16="http://schemas.microsoft.com/office/drawing/2014/main" id="{4FD96D6D-1DB9-40FD-8AB9-BD0A8ADA2197}"/>
              </a:ext>
            </a:extLst>
          </p:cNvPr>
          <p:cNvSpPr>
            <a:spLocks noGrp="1"/>
          </p:cNvSpPr>
          <p:nvPr>
            <p:custDataLst>
              <p:tags r:id="rId40"/>
            </p:custDataLst>
          </p:nvPr>
        </p:nvSpPr>
        <p:spPr bwMode="gray">
          <a:xfrm>
            <a:off x="8707439" y="534035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1F0CF68-FAE8-4EF1-9B7D-1E094EABD876}" type="datetime'''''''2,''''1''''''''''''''%'''''''''''''''''">
              <a:rPr lang="es-AR" altLang="en-US" sz="1000" b="1" smtClean="0">
                <a:solidFill>
                  <a:schemeClr val="bg1"/>
                </a:solidFill>
                <a:ea typeface="+mn-ea"/>
                <a:cs typeface="+mn-cs"/>
              </a:rPr>
              <a:pPr/>
              <a:t>2,1%</a:t>
            </a:fld>
            <a:endParaRPr lang="es-AR" altLang="es-AR" sz="1000" b="1" dirty="0">
              <a:solidFill>
                <a:schemeClr val="bg1"/>
              </a:solidFill>
              <a:ea typeface="+mn-ea"/>
              <a:cs typeface="+mn-cs"/>
              <a:sym typeface="+mn-lt"/>
            </a:endParaRPr>
          </a:p>
        </p:txBody>
      </p:sp>
      <p:sp>
        <p:nvSpPr>
          <p:cNvPr id="92" name="Text Placeholder 2">
            <a:extLst>
              <a:ext uri="{FF2B5EF4-FFF2-40B4-BE49-F238E27FC236}">
                <a16:creationId xmlns:a16="http://schemas.microsoft.com/office/drawing/2014/main" id="{49FECCCC-B4E5-4FD1-AE35-7CBBFA2ADC97}"/>
              </a:ext>
            </a:extLst>
          </p:cNvPr>
          <p:cNvSpPr>
            <a:spLocks noGrp="1"/>
          </p:cNvSpPr>
          <p:nvPr>
            <p:custDataLst>
              <p:tags r:id="rId41"/>
            </p:custDataLst>
          </p:nvPr>
        </p:nvSpPr>
        <p:spPr bwMode="gray">
          <a:xfrm>
            <a:off x="8829675" y="571976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3020FB3-CA76-4E52-97E3-E374E52B7B37}" type="datetime'''''''1''''''''''''''''1'''''''''',''''''0''''''''%'''''''">
              <a:rPr lang="es-AR" altLang="en-US" sz="1000" b="1" smtClean="0">
                <a:solidFill>
                  <a:schemeClr val="bg1"/>
                </a:solidFill>
                <a:ea typeface="+mn-ea"/>
                <a:cs typeface="+mn-cs"/>
              </a:rPr>
              <a:pPr/>
              <a:t>11,0%</a:t>
            </a:fld>
            <a:endParaRPr lang="es-AR" altLang="es-AR" sz="1000" b="1" dirty="0">
              <a:solidFill>
                <a:schemeClr val="bg1"/>
              </a:solidFill>
              <a:ea typeface="+mn-ea"/>
              <a:cs typeface="+mn-cs"/>
              <a:sym typeface="+mn-lt"/>
            </a:endParaRPr>
          </a:p>
        </p:txBody>
      </p:sp>
      <p:sp>
        <p:nvSpPr>
          <p:cNvPr id="7198" name="Marcador de texto 2"/>
          <p:cNvSpPr>
            <a:spLocks noGrp="1"/>
          </p:cNvSpPr>
          <p:nvPr>
            <p:custDataLst>
              <p:tags r:id="rId42"/>
            </p:custDataLst>
          </p:nvPr>
        </p:nvSpPr>
        <p:spPr bwMode="auto">
          <a:xfrm>
            <a:off x="8870950" y="614997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00AFAB91-354F-4AE0-8B92-7F826396150A}" type="datetime'''''2''''''''''''''''''''''''''02''''''''2'''">
              <a:rPr lang="es-AR" altLang="en-US" sz="1000" b="1" smtClean="0">
                <a:effectLst/>
                <a:latin typeface="+mn-lt"/>
                <a:cs typeface="+mn-cs"/>
              </a:rPr>
              <a:pPr/>
              <a:t>2022</a:t>
            </a:fld>
            <a:endParaRPr lang="es-AR" sz="1000" b="1">
              <a:latin typeface="+mn-lt"/>
              <a:cs typeface="+mn-cs"/>
              <a:sym typeface="+mn-lt"/>
            </a:endParaRPr>
          </a:p>
        </p:txBody>
      </p:sp>
      <p:sp>
        <p:nvSpPr>
          <p:cNvPr id="63" name="Text Placeholder 2">
            <a:extLst>
              <a:ext uri="{FF2B5EF4-FFF2-40B4-BE49-F238E27FC236}">
                <a16:creationId xmlns:a16="http://schemas.microsoft.com/office/drawing/2014/main" id="{67EB774C-3F2D-FE7B-3EEF-9F275E9E6E4B}"/>
              </a:ext>
            </a:extLst>
          </p:cNvPr>
          <p:cNvSpPr>
            <a:spLocks noGrp="1"/>
          </p:cNvSpPr>
          <p:nvPr>
            <p:custDataLst>
              <p:tags r:id="rId43"/>
            </p:custDataLst>
          </p:nvPr>
        </p:nvSpPr>
        <p:spPr bwMode="gray">
          <a:xfrm>
            <a:off x="9952037" y="588963"/>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0DE3F15-A301-490A-9838-864626E1629F}" type="datetime'''''''1''''''''''''''''''1,''''''''''6''%'''''''">
              <a:rPr lang="es-AR" altLang="en-US" sz="1000" b="1" smtClean="0">
                <a:solidFill>
                  <a:schemeClr val="bg1"/>
                </a:solidFill>
                <a:ea typeface="+mn-ea"/>
                <a:cs typeface="+mn-cs"/>
              </a:rPr>
              <a:pPr/>
              <a:t>11,6%</a:t>
            </a:fld>
            <a:endParaRPr lang="es-AR" altLang="es-AR" sz="1000" b="1" dirty="0">
              <a:solidFill>
                <a:schemeClr val="bg1"/>
              </a:solidFill>
              <a:ea typeface="+mn-ea"/>
              <a:cs typeface="+mn-cs"/>
              <a:sym typeface="+mn-lt"/>
            </a:endParaRPr>
          </a:p>
        </p:txBody>
      </p:sp>
      <p:sp>
        <p:nvSpPr>
          <p:cNvPr id="7168" name="Text Placeholder 2">
            <a:extLst>
              <a:ext uri="{FF2B5EF4-FFF2-40B4-BE49-F238E27FC236}">
                <a16:creationId xmlns:a16="http://schemas.microsoft.com/office/drawing/2014/main" id="{182B09A3-36E6-0C04-C32E-C81ADFD93928}"/>
              </a:ext>
            </a:extLst>
          </p:cNvPr>
          <p:cNvSpPr>
            <a:spLocks noGrp="1"/>
          </p:cNvSpPr>
          <p:nvPr>
            <p:custDataLst>
              <p:tags r:id="rId44"/>
            </p:custDataLst>
          </p:nvPr>
        </p:nvSpPr>
        <p:spPr bwMode="gray">
          <a:xfrm>
            <a:off x="9985375" y="1154113"/>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7A2AF9A-BE75-499F-AEDC-C773EE30B297}" type="datetime'''''''''''''''''''''''8,''''''0''''''''''''''''''''%'''">
              <a:rPr lang="es-AR" altLang="en-US" sz="1000" b="1" smtClean="0">
                <a:solidFill>
                  <a:schemeClr val="bg1"/>
                </a:solidFill>
                <a:ea typeface="+mn-ea"/>
                <a:cs typeface="+mn-cs"/>
              </a:rPr>
              <a:pPr/>
              <a:t>8,0%</a:t>
            </a:fld>
            <a:endParaRPr lang="es-AR" altLang="es-AR" sz="1000" b="1" dirty="0">
              <a:solidFill>
                <a:schemeClr val="bg1"/>
              </a:solidFill>
              <a:ea typeface="+mn-ea"/>
              <a:cs typeface="+mn-cs"/>
              <a:sym typeface="+mn-lt"/>
            </a:endParaRPr>
          </a:p>
        </p:txBody>
      </p:sp>
      <p:sp>
        <p:nvSpPr>
          <p:cNvPr id="105" name="Text Placeholder 2">
            <a:extLst>
              <a:ext uri="{FF2B5EF4-FFF2-40B4-BE49-F238E27FC236}">
                <a16:creationId xmlns:a16="http://schemas.microsoft.com/office/drawing/2014/main" id="{2BCDC65A-ABCF-4B43-9121-C22560CE271B}"/>
              </a:ext>
            </a:extLst>
          </p:cNvPr>
          <p:cNvSpPr>
            <a:spLocks noGrp="1"/>
          </p:cNvSpPr>
          <p:nvPr>
            <p:custDataLst>
              <p:tags r:id="rId45"/>
            </p:custDataLst>
          </p:nvPr>
        </p:nvSpPr>
        <p:spPr bwMode="gray">
          <a:xfrm>
            <a:off x="9985375" y="1544638"/>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2DE507AC-27CE-4BE8-85B9-01C50730E275}" type="datetime'''''''''''5'''''''''''''''''''''''',5''''''''''''''''%'''''''">
              <a:rPr lang="es-AR" altLang="en-US" sz="1000" b="1" smtClean="0">
                <a:solidFill>
                  <a:schemeClr val="bg1"/>
                </a:solidFill>
                <a:ea typeface="+mn-ea"/>
                <a:cs typeface="+mn-cs"/>
              </a:rPr>
              <a:pPr/>
              <a:t>5,5%</a:t>
            </a:fld>
            <a:endParaRPr lang="es-AR" altLang="es-AR" sz="1000" b="1" dirty="0">
              <a:solidFill>
                <a:schemeClr val="bg1"/>
              </a:solidFill>
              <a:ea typeface="+mn-ea"/>
              <a:cs typeface="+mn-cs"/>
              <a:sym typeface="+mn-lt"/>
            </a:endParaRPr>
          </a:p>
        </p:txBody>
      </p:sp>
      <p:sp>
        <p:nvSpPr>
          <p:cNvPr id="7171" name="Text Placeholder 2">
            <a:extLst>
              <a:ext uri="{FF2B5EF4-FFF2-40B4-BE49-F238E27FC236}">
                <a16:creationId xmlns:a16="http://schemas.microsoft.com/office/drawing/2014/main" id="{243593C2-C957-A383-65B9-8C1D9F71BEBD}"/>
              </a:ext>
            </a:extLst>
          </p:cNvPr>
          <p:cNvSpPr>
            <a:spLocks noGrp="1"/>
          </p:cNvSpPr>
          <p:nvPr>
            <p:custDataLst>
              <p:tags r:id="rId46"/>
            </p:custDataLst>
          </p:nvPr>
        </p:nvSpPr>
        <p:spPr bwMode="gray">
          <a:xfrm>
            <a:off x="9985376" y="1898650"/>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87DE05B-DF6A-4792-8443-A37D7D6D0797}" type="datetime'''''''''''''''''''''''''''6'',''''''7''''''''''''''''''%'''''">
              <a:rPr lang="es-AR" altLang="en-US" sz="1000" b="1" smtClean="0">
                <a:solidFill>
                  <a:schemeClr val="bg1"/>
                </a:solidFill>
                <a:ea typeface="+mn-ea"/>
                <a:cs typeface="+mn-cs"/>
              </a:rPr>
              <a:pPr/>
              <a:t>6,7%</a:t>
            </a:fld>
            <a:endParaRPr lang="es-AR" altLang="es-AR" sz="1000" b="1" dirty="0">
              <a:solidFill>
                <a:schemeClr val="bg1"/>
              </a:solidFill>
              <a:ea typeface="+mn-ea"/>
              <a:cs typeface="+mn-cs"/>
              <a:sym typeface="+mn-lt"/>
            </a:endParaRPr>
          </a:p>
        </p:txBody>
      </p:sp>
      <p:sp>
        <p:nvSpPr>
          <p:cNvPr id="7172" name="Text Placeholder 2">
            <a:extLst>
              <a:ext uri="{FF2B5EF4-FFF2-40B4-BE49-F238E27FC236}">
                <a16:creationId xmlns:a16="http://schemas.microsoft.com/office/drawing/2014/main" id="{46F15E4C-39ED-53D2-909B-C02A9B577963}"/>
              </a:ext>
            </a:extLst>
          </p:cNvPr>
          <p:cNvSpPr>
            <a:spLocks noGrp="1"/>
          </p:cNvSpPr>
          <p:nvPr>
            <p:custDataLst>
              <p:tags r:id="rId47"/>
            </p:custDataLst>
          </p:nvPr>
        </p:nvSpPr>
        <p:spPr bwMode="gray">
          <a:xfrm>
            <a:off x="9952037" y="314007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4A33B4D-B088-4302-A582-D9E0B5297184}" type="datetime'''''''''''''''''''''''''''3''''''''''''6,''2''''''%'''''''''''">
              <a:rPr lang="es-AR" altLang="en-US" sz="1000" b="1" smtClean="0">
                <a:solidFill>
                  <a:schemeClr val="bg1"/>
                </a:solidFill>
                <a:ea typeface="+mn-ea"/>
                <a:cs typeface="+mn-cs"/>
              </a:rPr>
              <a:pPr/>
              <a:t>36,2%</a:t>
            </a:fld>
            <a:endParaRPr lang="es-AR" altLang="es-AR" sz="1000" b="1" dirty="0">
              <a:solidFill>
                <a:schemeClr val="bg1"/>
              </a:solidFill>
              <a:ea typeface="+mn-ea"/>
              <a:cs typeface="+mn-cs"/>
              <a:sym typeface="+mn-lt"/>
            </a:endParaRPr>
          </a:p>
        </p:txBody>
      </p:sp>
      <p:sp>
        <p:nvSpPr>
          <p:cNvPr id="111" name="Text Placeholder 2">
            <a:extLst>
              <a:ext uri="{FF2B5EF4-FFF2-40B4-BE49-F238E27FC236}">
                <a16:creationId xmlns:a16="http://schemas.microsoft.com/office/drawing/2014/main" id="{DE86220F-F8EA-41E9-8074-B8EB7E3E1567}"/>
              </a:ext>
            </a:extLst>
          </p:cNvPr>
          <p:cNvSpPr>
            <a:spLocks noGrp="1"/>
          </p:cNvSpPr>
          <p:nvPr>
            <p:custDataLst>
              <p:tags r:id="rId48"/>
            </p:custDataLst>
          </p:nvPr>
        </p:nvSpPr>
        <p:spPr bwMode="gray">
          <a:xfrm>
            <a:off x="9985376" y="4205288"/>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19E4D36-CFA7-47C9-8BA9-A646612ECD5E}" type="datetime'''''''0'''''''''',''''''''6''''''''''''''''''%'''''''''''''">
              <a:rPr lang="es-AR" altLang="en-US" sz="1000" b="1" smtClean="0">
                <a:solidFill>
                  <a:schemeClr val="bg1"/>
                </a:solidFill>
                <a:effectLst/>
                <a:ea typeface="+mn-ea"/>
                <a:cs typeface="+mn-cs"/>
              </a:rPr>
              <a:pPr/>
              <a:t>0,6%</a:t>
            </a:fld>
            <a:endParaRPr lang="es-AR" altLang="es-AR" sz="1000" b="1" dirty="0">
              <a:solidFill>
                <a:schemeClr val="bg1"/>
              </a:solidFill>
              <a:ea typeface="+mn-ea"/>
              <a:cs typeface="+mn-cs"/>
              <a:sym typeface="+mn-lt"/>
            </a:endParaRPr>
          </a:p>
        </p:txBody>
      </p:sp>
      <p:sp>
        <p:nvSpPr>
          <p:cNvPr id="94" name="Marcador de texto 2">
            <a:extLst>
              <a:ext uri="{FF2B5EF4-FFF2-40B4-BE49-F238E27FC236}">
                <a16:creationId xmlns:a16="http://schemas.microsoft.com/office/drawing/2014/main" id="{FD06FBEF-F428-4B7D-B17D-14664E211E9C}"/>
              </a:ext>
            </a:extLst>
          </p:cNvPr>
          <p:cNvSpPr>
            <a:spLocks noGrp="1"/>
          </p:cNvSpPr>
          <p:nvPr>
            <p:custDataLst>
              <p:tags r:id="rId49"/>
            </p:custDataLst>
          </p:nvPr>
        </p:nvSpPr>
        <p:spPr bwMode="gray">
          <a:xfrm>
            <a:off x="9952037" y="4630738"/>
            <a:ext cx="355600" cy="136525"/>
          </a:xfrm>
          <a:prstGeom prst="rect">
            <a:avLst/>
          </a:prstGeom>
          <a:noFill/>
          <a:ln>
            <a:noFill/>
          </a:ln>
          <a:effectLst/>
          <a:extLst>
            <a:ext uri="{909E8E84-426E-40DD-AFC4-6F175D3DCCD1}">
              <a14:hiddenFill xmlns:a14="http://schemas.microsoft.com/office/drawing/2010/main">
                <a:solidFill>
                  <a:srgbClr val="808080"/>
                </a:solidFill>
              </a14:hiddenFill>
            </a:ext>
          </a:extLst>
        </p:spPr>
        <p:txBody>
          <a:bodyPr vert="horz" wrap="none" lIns="17462" tIns="0" rIns="17462"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buNone/>
              <a:defRPr/>
            </a:pPr>
            <a:fld id="{B5DB1F17-08D5-414A-B59C-DB37B60F8103}" type="datetime'''''''1''''''''''''4'''',''''1''''''''''''''''''''''''''%'''''">
              <a:rPr lang="es-AR" altLang="en-US" sz="1000" b="1" smtClean="0">
                <a:solidFill>
                  <a:schemeClr val="bg1"/>
                </a:solidFill>
              </a:rPr>
              <a:pPr/>
              <a:t>14,1%</a:t>
            </a:fld>
            <a:endParaRPr lang="es-AR" sz="1000" b="1">
              <a:solidFill>
                <a:schemeClr val="bg1"/>
              </a:solidFill>
              <a:sym typeface="+mn-lt"/>
            </a:endParaRPr>
          </a:p>
        </p:txBody>
      </p:sp>
      <p:sp>
        <p:nvSpPr>
          <p:cNvPr id="7176" name="Text Placeholder 2">
            <a:extLst>
              <a:ext uri="{FF2B5EF4-FFF2-40B4-BE49-F238E27FC236}">
                <a16:creationId xmlns:a16="http://schemas.microsoft.com/office/drawing/2014/main" id="{B8FFB79D-3573-4342-DAC1-88F165E9845E}"/>
              </a:ext>
            </a:extLst>
          </p:cNvPr>
          <p:cNvSpPr>
            <a:spLocks noGrp="1"/>
          </p:cNvSpPr>
          <p:nvPr>
            <p:custDataLst>
              <p:tags r:id="rId50"/>
            </p:custDataLst>
          </p:nvPr>
        </p:nvSpPr>
        <p:spPr bwMode="gray">
          <a:xfrm>
            <a:off x="10458450" y="5045075"/>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18F3309C-7C84-496F-8AAB-0A142A280977}" type="datetime'''''0'''''''''''''''''''',''''''2''%'''''''''''''''">
              <a:rPr lang="es-AR" altLang="en-US" sz="1000" b="1" smtClean="0">
                <a:ea typeface="+mn-ea"/>
                <a:cs typeface="+mn-cs"/>
              </a:rPr>
              <a:pPr/>
              <a:t>0,2%</a:t>
            </a:fld>
            <a:endParaRPr lang="es-AR" altLang="es-AR" sz="1000" b="1" dirty="0">
              <a:ea typeface="+mn-ea"/>
              <a:cs typeface="+mn-cs"/>
              <a:sym typeface="+mn-lt"/>
            </a:endParaRPr>
          </a:p>
        </p:txBody>
      </p:sp>
      <p:sp>
        <p:nvSpPr>
          <p:cNvPr id="3" name="Text Placeholder 2">
            <a:extLst>
              <a:ext uri="{FF2B5EF4-FFF2-40B4-BE49-F238E27FC236}">
                <a16:creationId xmlns:a16="http://schemas.microsoft.com/office/drawing/2014/main" id="{183F5636-F88E-196D-97AC-1E6C2912C60A}"/>
              </a:ext>
            </a:extLst>
          </p:cNvPr>
          <p:cNvSpPr>
            <a:spLocks noGrp="1"/>
          </p:cNvSpPr>
          <p:nvPr>
            <p:custDataLst>
              <p:tags r:id="rId51"/>
            </p:custDataLst>
          </p:nvPr>
        </p:nvSpPr>
        <p:spPr bwMode="gray">
          <a:xfrm>
            <a:off x="6616701" y="357188"/>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A49D63F-C11D-4711-94E9-7F2A50E42440}" type="datetime'''''''''''''''''''''3'''''''''''',''''''5%'''''''">
              <a:rPr lang="es-AR" altLang="en-US" sz="1000" b="1" smtClean="0">
                <a:solidFill>
                  <a:schemeClr val="bg1"/>
                </a:solidFill>
                <a:ea typeface="+mn-ea"/>
                <a:cs typeface="+mn-cs"/>
              </a:rPr>
              <a:pPr/>
              <a:t>3,5%</a:t>
            </a:fld>
            <a:endParaRPr lang="es-AR" altLang="es-AR" sz="1000" b="1" dirty="0">
              <a:solidFill>
                <a:schemeClr val="bg1"/>
              </a:solidFill>
              <a:ea typeface="+mn-ea"/>
              <a:cs typeface="+mn-cs"/>
              <a:sym typeface="+mn-lt"/>
            </a:endParaRPr>
          </a:p>
        </p:txBody>
      </p:sp>
      <p:sp>
        <p:nvSpPr>
          <p:cNvPr id="110" name="Text Placeholder 2">
            <a:extLst>
              <a:ext uri="{FF2B5EF4-FFF2-40B4-BE49-F238E27FC236}">
                <a16:creationId xmlns:a16="http://schemas.microsoft.com/office/drawing/2014/main" id="{4E0F4919-00D7-4EF0-868B-836F12F164EA}"/>
              </a:ext>
            </a:extLst>
          </p:cNvPr>
          <p:cNvSpPr>
            <a:spLocks noGrp="1"/>
          </p:cNvSpPr>
          <p:nvPr>
            <p:custDataLst>
              <p:tags r:id="rId52"/>
            </p:custDataLst>
          </p:nvPr>
        </p:nvSpPr>
        <p:spPr bwMode="gray">
          <a:xfrm>
            <a:off x="10142538" y="5057775"/>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760C62F-4851-42A6-AB77-5030EAF61C26}" type="datetime'''''''''''''''''''0'''',''''2''''''''''''''%'''''">
              <a:rPr lang="es-AR" altLang="en-US" sz="1000" b="1" smtClean="0">
                <a:effectLst/>
                <a:ea typeface="+mn-ea"/>
                <a:cs typeface="+mn-cs"/>
              </a:rPr>
              <a:pPr/>
              <a:t>0,2%</a:t>
            </a:fld>
            <a:endParaRPr lang="es-AR" altLang="es-AR" sz="1000" b="1" dirty="0">
              <a:ea typeface="+mn-ea"/>
              <a:cs typeface="+mn-cs"/>
              <a:sym typeface="+mn-lt"/>
            </a:endParaRPr>
          </a:p>
        </p:txBody>
      </p:sp>
      <p:sp>
        <p:nvSpPr>
          <p:cNvPr id="107" name="Text Placeholder 2">
            <a:extLst>
              <a:ext uri="{FF2B5EF4-FFF2-40B4-BE49-F238E27FC236}">
                <a16:creationId xmlns:a16="http://schemas.microsoft.com/office/drawing/2014/main" id="{29187992-811A-4658-8138-112FBD9AB8BC}"/>
              </a:ext>
            </a:extLst>
          </p:cNvPr>
          <p:cNvSpPr>
            <a:spLocks noGrp="1"/>
          </p:cNvSpPr>
          <p:nvPr>
            <p:custDataLst>
              <p:tags r:id="rId53"/>
            </p:custDataLst>
          </p:nvPr>
        </p:nvSpPr>
        <p:spPr bwMode="gray">
          <a:xfrm>
            <a:off x="9829801" y="51308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D9FD1F2-DCF3-4B39-A852-64D4C4AC2A5D}" type="datetime'''''''2,''''''''''''''''3''''''''''''''''''%'''''''''''''''''">
              <a:rPr lang="es-AR" altLang="en-US" sz="1000" b="1" smtClean="0">
                <a:solidFill>
                  <a:schemeClr val="bg1"/>
                </a:solidFill>
                <a:ea typeface="+mn-ea"/>
                <a:cs typeface="+mn-cs"/>
              </a:rPr>
              <a:pPr/>
              <a:t>2,3%</a:t>
            </a:fld>
            <a:endParaRPr lang="es-AR" altLang="es-AR" sz="1000" b="1" dirty="0">
              <a:solidFill>
                <a:schemeClr val="bg1"/>
              </a:solidFill>
              <a:ea typeface="+mn-ea"/>
              <a:cs typeface="+mn-cs"/>
              <a:sym typeface="+mn-lt"/>
            </a:endParaRPr>
          </a:p>
        </p:txBody>
      </p:sp>
      <p:sp>
        <p:nvSpPr>
          <p:cNvPr id="96" name="Text Placeholder 2">
            <a:extLst>
              <a:ext uri="{FF2B5EF4-FFF2-40B4-BE49-F238E27FC236}">
                <a16:creationId xmlns:a16="http://schemas.microsoft.com/office/drawing/2014/main" id="{2B8CEA63-E5CF-4EE6-81E8-343D1EC5460C}"/>
              </a:ext>
            </a:extLst>
          </p:cNvPr>
          <p:cNvSpPr>
            <a:spLocks noGrp="1"/>
          </p:cNvSpPr>
          <p:nvPr>
            <p:custDataLst>
              <p:tags r:id="rId54"/>
            </p:custDataLst>
          </p:nvPr>
        </p:nvSpPr>
        <p:spPr bwMode="gray">
          <a:xfrm>
            <a:off x="9952038" y="5618163"/>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524A9CD0-CDE3-4042-A0DD-698B488E693A}" type="datetime'1''''''''''''''4'',''''5''''''''''''''%'''''''''''''">
              <a:rPr lang="es-AR" altLang="en-US" sz="1000" b="1" smtClean="0">
                <a:solidFill>
                  <a:schemeClr val="bg1"/>
                </a:solidFill>
                <a:ea typeface="+mn-ea"/>
                <a:cs typeface="+mn-cs"/>
              </a:rPr>
              <a:pPr/>
              <a:t>14,5%</a:t>
            </a:fld>
            <a:endParaRPr lang="es-AR" altLang="es-AR" sz="1000" b="1" dirty="0">
              <a:solidFill>
                <a:schemeClr val="bg1"/>
              </a:solidFill>
              <a:ea typeface="+mn-ea"/>
              <a:cs typeface="+mn-cs"/>
              <a:sym typeface="+mn-lt"/>
            </a:endParaRPr>
          </a:p>
        </p:txBody>
      </p:sp>
      <p:sp>
        <p:nvSpPr>
          <p:cNvPr id="7201" name="Marcador de texto 2"/>
          <p:cNvSpPr>
            <a:spLocks noGrp="1"/>
          </p:cNvSpPr>
          <p:nvPr>
            <p:custDataLst>
              <p:tags r:id="rId55"/>
            </p:custDataLst>
          </p:nvPr>
        </p:nvSpPr>
        <p:spPr bwMode="auto">
          <a:xfrm>
            <a:off x="9993313" y="614997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809DDB8F-E2D7-4131-A9EE-DD43B9407591}" type="datetime'''''2''''''''''''''''''''''0''''''''2''3'''''">
              <a:rPr lang="es-AR" altLang="en-US" sz="1000" b="1" smtClean="0">
                <a:effectLst/>
                <a:latin typeface="+mn-lt"/>
                <a:cs typeface="+mn-cs"/>
              </a:rPr>
              <a:pPr/>
              <a:t>2023</a:t>
            </a:fld>
            <a:endParaRPr lang="es-AR" sz="1000" b="1">
              <a:latin typeface="+mn-lt"/>
              <a:cs typeface="+mn-cs"/>
              <a:sym typeface="+mn-lt"/>
            </a:endParaRPr>
          </a:p>
        </p:txBody>
      </p:sp>
      <p:sp>
        <p:nvSpPr>
          <p:cNvPr id="7179" name="Text Placeholder 2">
            <a:extLst>
              <a:ext uri="{FF2B5EF4-FFF2-40B4-BE49-F238E27FC236}">
                <a16:creationId xmlns:a16="http://schemas.microsoft.com/office/drawing/2014/main" id="{0E5F5AB1-39B7-2DB4-6E24-A055EB3C1185}"/>
              </a:ext>
            </a:extLst>
          </p:cNvPr>
          <p:cNvSpPr>
            <a:spLocks noGrp="1"/>
          </p:cNvSpPr>
          <p:nvPr>
            <p:custDataLst>
              <p:tags r:id="rId56"/>
            </p:custDataLst>
          </p:nvPr>
        </p:nvSpPr>
        <p:spPr bwMode="gray">
          <a:xfrm>
            <a:off x="11107739" y="382588"/>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F9AFF05-563C-4576-BF7B-7F80ACA7D5A0}" type="datetime'''''''''4,''''''''''''''''''''''''''''4''''''''%'''''''''''">
              <a:rPr lang="es-AR" altLang="en-US" sz="1000" b="1" smtClean="0">
                <a:solidFill>
                  <a:schemeClr val="bg1"/>
                </a:solidFill>
                <a:ea typeface="+mn-ea"/>
                <a:cs typeface="+mn-cs"/>
              </a:rPr>
              <a:pPr/>
              <a:t>4,4%</a:t>
            </a:fld>
            <a:endParaRPr lang="es-AR" altLang="es-AR" sz="1000" b="1" dirty="0">
              <a:solidFill>
                <a:schemeClr val="bg1"/>
              </a:solidFill>
              <a:ea typeface="+mn-ea"/>
              <a:cs typeface="+mn-cs"/>
              <a:sym typeface="+mn-lt"/>
            </a:endParaRPr>
          </a:p>
        </p:txBody>
      </p:sp>
      <p:sp>
        <p:nvSpPr>
          <p:cNvPr id="7180" name="Text Placeholder 2">
            <a:extLst>
              <a:ext uri="{FF2B5EF4-FFF2-40B4-BE49-F238E27FC236}">
                <a16:creationId xmlns:a16="http://schemas.microsoft.com/office/drawing/2014/main" id="{7441C87B-7026-7A92-DE17-DD9E4B827B4A}"/>
              </a:ext>
            </a:extLst>
          </p:cNvPr>
          <p:cNvSpPr>
            <a:spLocks noGrp="1"/>
          </p:cNvSpPr>
          <p:nvPr>
            <p:custDataLst>
              <p:tags r:id="rId57"/>
            </p:custDataLst>
          </p:nvPr>
        </p:nvSpPr>
        <p:spPr bwMode="gray">
          <a:xfrm>
            <a:off x="11107739" y="781050"/>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E8039BED-ECDF-47E6-A5C2-620809F7F381}" type="datetime'''''9'''''''',''''''''''''''''''''4''''''''%'''''''''''">
              <a:rPr lang="es-AR" altLang="en-US" sz="1000" b="1" smtClean="0">
                <a:solidFill>
                  <a:schemeClr val="bg1"/>
                </a:solidFill>
                <a:ea typeface="+mn-ea"/>
                <a:cs typeface="+mn-cs"/>
              </a:rPr>
              <a:pPr/>
              <a:t>9,4%</a:t>
            </a:fld>
            <a:endParaRPr lang="es-AR" altLang="es-AR" sz="1000" b="1" dirty="0">
              <a:solidFill>
                <a:schemeClr val="bg1"/>
              </a:solidFill>
              <a:ea typeface="+mn-ea"/>
              <a:cs typeface="+mn-cs"/>
              <a:sym typeface="+mn-lt"/>
            </a:endParaRPr>
          </a:p>
        </p:txBody>
      </p:sp>
      <p:sp>
        <p:nvSpPr>
          <p:cNvPr id="109" name="Text Placeholder 2">
            <a:extLst>
              <a:ext uri="{FF2B5EF4-FFF2-40B4-BE49-F238E27FC236}">
                <a16:creationId xmlns:a16="http://schemas.microsoft.com/office/drawing/2014/main" id="{41F604AD-5DAD-4740-9F4F-6A01DC1658EB}"/>
              </a:ext>
            </a:extLst>
          </p:cNvPr>
          <p:cNvSpPr>
            <a:spLocks noGrp="1"/>
          </p:cNvSpPr>
          <p:nvPr>
            <p:custDataLst>
              <p:tags r:id="rId58"/>
            </p:custDataLst>
          </p:nvPr>
        </p:nvSpPr>
        <p:spPr bwMode="gray">
          <a:xfrm>
            <a:off x="11107739" y="1285875"/>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4888A94-E46A-4263-867F-4F348FC5184C}" type="datetime'''''''''''''''''''''''''8'''',1''%'''''''''''">
              <a:rPr lang="es-AR" altLang="en-US" sz="1000" b="1" smtClean="0">
                <a:solidFill>
                  <a:schemeClr val="bg1"/>
                </a:solidFill>
                <a:ea typeface="+mn-ea"/>
                <a:cs typeface="+mn-cs"/>
              </a:rPr>
              <a:pPr/>
              <a:t>8,1%</a:t>
            </a:fld>
            <a:endParaRPr lang="es-AR" altLang="es-AR" sz="1000" b="1" dirty="0">
              <a:solidFill>
                <a:schemeClr val="bg1"/>
              </a:solidFill>
              <a:ea typeface="+mn-ea"/>
              <a:cs typeface="+mn-cs"/>
              <a:sym typeface="+mn-lt"/>
            </a:endParaRPr>
          </a:p>
        </p:txBody>
      </p:sp>
      <p:sp>
        <p:nvSpPr>
          <p:cNvPr id="7182" name="Text Placeholder 2">
            <a:extLst>
              <a:ext uri="{FF2B5EF4-FFF2-40B4-BE49-F238E27FC236}">
                <a16:creationId xmlns:a16="http://schemas.microsoft.com/office/drawing/2014/main" id="{7815F621-E598-E4EC-E977-0445BAD6D732}"/>
              </a:ext>
            </a:extLst>
          </p:cNvPr>
          <p:cNvSpPr>
            <a:spLocks noGrp="1"/>
          </p:cNvSpPr>
          <p:nvPr>
            <p:custDataLst>
              <p:tags r:id="rId59"/>
            </p:custDataLst>
          </p:nvPr>
        </p:nvSpPr>
        <p:spPr bwMode="gray">
          <a:xfrm>
            <a:off x="11107738" y="1781175"/>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1067B8F3-22A5-4E17-B1C0-5D8647297F6F}" type="datetime'''''''''''''''''''9'''''''''''',''''''''0''''''''''%'''''''">
              <a:rPr lang="es-AR" altLang="en-US" sz="1000" b="1" smtClean="0">
                <a:solidFill>
                  <a:schemeClr val="bg1"/>
                </a:solidFill>
                <a:ea typeface="+mn-ea"/>
                <a:cs typeface="+mn-cs"/>
              </a:rPr>
              <a:pPr/>
              <a:t>9,0%</a:t>
            </a:fld>
            <a:endParaRPr lang="es-AR" altLang="es-AR" sz="1000" b="1" dirty="0">
              <a:solidFill>
                <a:schemeClr val="bg1"/>
              </a:solidFill>
              <a:ea typeface="+mn-ea"/>
              <a:cs typeface="+mn-cs"/>
              <a:sym typeface="+mn-lt"/>
            </a:endParaRPr>
          </a:p>
        </p:txBody>
      </p:sp>
      <p:sp>
        <p:nvSpPr>
          <p:cNvPr id="7183" name="Text Placeholder 2">
            <a:extLst>
              <a:ext uri="{FF2B5EF4-FFF2-40B4-BE49-F238E27FC236}">
                <a16:creationId xmlns:a16="http://schemas.microsoft.com/office/drawing/2014/main" id="{425C862C-EDEB-D4F3-15B1-049F8C96E7BB}"/>
              </a:ext>
            </a:extLst>
          </p:cNvPr>
          <p:cNvSpPr>
            <a:spLocks noGrp="1"/>
          </p:cNvSpPr>
          <p:nvPr>
            <p:custDataLst>
              <p:tags r:id="rId60"/>
            </p:custDataLst>
          </p:nvPr>
        </p:nvSpPr>
        <p:spPr bwMode="gray">
          <a:xfrm>
            <a:off x="11074399" y="323532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39829905-B77E-4E0C-9878-50FDDCFBBB7E}" type="datetime'''''4''1'''''''''',''3''''%'''''''''''''''''''''''">
              <a:rPr lang="es-AR" altLang="en-US" sz="1000" b="1" smtClean="0">
                <a:solidFill>
                  <a:schemeClr val="bg1"/>
                </a:solidFill>
                <a:ea typeface="+mn-ea"/>
                <a:cs typeface="+mn-cs"/>
              </a:rPr>
              <a:pPr/>
              <a:t>41,3%</a:t>
            </a:fld>
            <a:endParaRPr lang="es-AR" altLang="es-AR" sz="1000" b="1" dirty="0">
              <a:solidFill>
                <a:schemeClr val="bg1"/>
              </a:solidFill>
              <a:ea typeface="+mn-ea"/>
              <a:cs typeface="+mn-cs"/>
              <a:sym typeface="+mn-lt"/>
            </a:endParaRPr>
          </a:p>
        </p:txBody>
      </p:sp>
      <p:sp>
        <p:nvSpPr>
          <p:cNvPr id="114" name="Text Placeholder 2">
            <a:extLst>
              <a:ext uri="{FF2B5EF4-FFF2-40B4-BE49-F238E27FC236}">
                <a16:creationId xmlns:a16="http://schemas.microsoft.com/office/drawing/2014/main" id="{AFF71834-DFA7-4F8D-BBDB-9405613D7B43}"/>
              </a:ext>
            </a:extLst>
          </p:cNvPr>
          <p:cNvSpPr>
            <a:spLocks noGrp="1"/>
          </p:cNvSpPr>
          <p:nvPr>
            <p:custDataLst>
              <p:tags r:id="rId61"/>
            </p:custDataLst>
          </p:nvPr>
        </p:nvSpPr>
        <p:spPr bwMode="gray">
          <a:xfrm>
            <a:off x="11107739" y="4438650"/>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A984623-C541-43C4-BE60-F664EDC89314}" type="datetime'''''''''0'''',''''''''''''''''3''''''''''''''''''%'''''''">
              <a:rPr lang="es-AR" altLang="en-US" sz="1000" b="1" smtClean="0">
                <a:solidFill>
                  <a:schemeClr val="bg1"/>
                </a:solidFill>
                <a:effectLst/>
                <a:ea typeface="+mn-ea"/>
                <a:cs typeface="+mn-cs"/>
              </a:rPr>
              <a:pPr/>
              <a:t>0,3%</a:t>
            </a:fld>
            <a:endParaRPr lang="es-AR" altLang="es-AR" sz="1000" b="1" dirty="0">
              <a:solidFill>
                <a:schemeClr val="bg1"/>
              </a:solidFill>
              <a:ea typeface="+mn-ea"/>
              <a:cs typeface="+mn-cs"/>
              <a:sym typeface="+mn-lt"/>
            </a:endParaRPr>
          </a:p>
        </p:txBody>
      </p:sp>
      <p:sp>
        <p:nvSpPr>
          <p:cNvPr id="108" name="Marcador de texto 2">
            <a:extLst>
              <a:ext uri="{FF2B5EF4-FFF2-40B4-BE49-F238E27FC236}">
                <a16:creationId xmlns:a16="http://schemas.microsoft.com/office/drawing/2014/main" id="{2E56C69A-0169-4172-B98F-5AC76054A698}"/>
              </a:ext>
            </a:extLst>
          </p:cNvPr>
          <p:cNvSpPr>
            <a:spLocks noGrp="1"/>
          </p:cNvSpPr>
          <p:nvPr>
            <p:custDataLst>
              <p:tags r:id="rId62"/>
            </p:custDataLst>
          </p:nvPr>
        </p:nvSpPr>
        <p:spPr bwMode="gray">
          <a:xfrm>
            <a:off x="11074399" y="4797425"/>
            <a:ext cx="355600" cy="136525"/>
          </a:xfrm>
          <a:prstGeom prst="rect">
            <a:avLst/>
          </a:prstGeom>
          <a:noFill/>
          <a:ln>
            <a:noFill/>
          </a:ln>
          <a:effectLst/>
          <a:extLst>
            <a:ext uri="{909E8E84-426E-40DD-AFC4-6F175D3DCCD1}">
              <a14:hiddenFill xmlns:a14="http://schemas.microsoft.com/office/drawing/2010/main">
                <a:solidFill>
                  <a:srgbClr val="808080"/>
                </a:solidFill>
              </a14:hiddenFill>
            </a:ext>
          </a:extLst>
        </p:spPr>
        <p:txBody>
          <a:bodyPr vert="horz" wrap="none" lIns="17462" tIns="0" rIns="17462"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buNone/>
              <a:defRPr/>
            </a:pPr>
            <a:fld id="{F1B37069-7D9D-49E8-BA8F-3870CF352E90}" type="datetime'''1''''''''2'''',''''''''''''''''''0''''''''%'''''''''">
              <a:rPr lang="es-AR" altLang="en-US" sz="1000" b="1" smtClean="0">
                <a:solidFill>
                  <a:schemeClr val="bg1"/>
                </a:solidFill>
              </a:rPr>
              <a:pPr/>
              <a:t>12,0%</a:t>
            </a:fld>
            <a:endParaRPr lang="es-AR" sz="1000" b="1">
              <a:solidFill>
                <a:schemeClr val="bg1"/>
              </a:solidFill>
              <a:sym typeface="+mn-lt"/>
            </a:endParaRPr>
          </a:p>
        </p:txBody>
      </p:sp>
      <p:sp>
        <p:nvSpPr>
          <p:cNvPr id="7185" name="Text Placeholder 2">
            <a:extLst>
              <a:ext uri="{FF2B5EF4-FFF2-40B4-BE49-F238E27FC236}">
                <a16:creationId xmlns:a16="http://schemas.microsoft.com/office/drawing/2014/main" id="{A2252A1E-6D6F-9079-87F1-FD95D47CD277}"/>
              </a:ext>
            </a:extLst>
          </p:cNvPr>
          <p:cNvSpPr>
            <a:spLocks noGrp="1"/>
          </p:cNvSpPr>
          <p:nvPr>
            <p:custDataLst>
              <p:tags r:id="rId63"/>
            </p:custDataLst>
          </p:nvPr>
        </p:nvSpPr>
        <p:spPr bwMode="gray">
          <a:xfrm>
            <a:off x="11580813" y="5156200"/>
            <a:ext cx="290513"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spcBef>
                <a:spcPct val="0"/>
              </a:spcBef>
              <a:buNone/>
            </a:pPr>
            <a:fld id="{4BF9B174-B2F8-4559-9845-2AB5277ABFC9}" type="datetime'''''0'''''''',''''''''''4''''''''''''''''''''''''''''%'''''">
              <a:rPr lang="es-AR" altLang="en-US" sz="1000" b="1" smtClean="0">
                <a:ea typeface="+mn-ea"/>
                <a:cs typeface="+mn-cs"/>
              </a:rPr>
              <a:pPr/>
              <a:t>0,4%</a:t>
            </a:fld>
            <a:endParaRPr lang="es-AR" altLang="es-AR" sz="1000" b="1" dirty="0">
              <a:ea typeface="+mn-ea"/>
              <a:cs typeface="+mn-cs"/>
              <a:sym typeface="+mn-lt"/>
            </a:endParaRPr>
          </a:p>
        </p:txBody>
      </p:sp>
      <p:sp>
        <p:nvSpPr>
          <p:cNvPr id="7" name="Text Placeholder 2">
            <a:extLst>
              <a:ext uri="{FF2B5EF4-FFF2-40B4-BE49-F238E27FC236}">
                <a16:creationId xmlns:a16="http://schemas.microsoft.com/office/drawing/2014/main" id="{FE4947EE-6658-EE39-5D1F-7E888BC3C47D}"/>
              </a:ext>
            </a:extLst>
          </p:cNvPr>
          <p:cNvSpPr>
            <a:spLocks noGrp="1"/>
          </p:cNvSpPr>
          <p:nvPr>
            <p:custDataLst>
              <p:tags r:id="rId64"/>
            </p:custDataLst>
          </p:nvPr>
        </p:nvSpPr>
        <p:spPr bwMode="gray">
          <a:xfrm>
            <a:off x="6616701" y="725488"/>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8F9EC486-2938-48E5-95CD-84424F3A5CAB}" type="datetime'''''''9,''2''''''''''''''%'''''''">
              <a:rPr lang="es-AR" altLang="en-US" sz="1000" b="1" smtClean="0">
                <a:solidFill>
                  <a:schemeClr val="bg1"/>
                </a:solidFill>
                <a:ea typeface="+mn-ea"/>
                <a:cs typeface="+mn-cs"/>
              </a:rPr>
              <a:pPr/>
              <a:t>9,2%</a:t>
            </a:fld>
            <a:endParaRPr lang="es-AR" altLang="es-AR" sz="1000" b="1" dirty="0">
              <a:solidFill>
                <a:schemeClr val="bg1"/>
              </a:solidFill>
              <a:ea typeface="+mn-ea"/>
              <a:cs typeface="+mn-cs"/>
              <a:sym typeface="+mn-lt"/>
            </a:endParaRPr>
          </a:p>
        </p:txBody>
      </p:sp>
      <p:sp>
        <p:nvSpPr>
          <p:cNvPr id="81" name="Text Placeholder 2">
            <a:extLst>
              <a:ext uri="{FF2B5EF4-FFF2-40B4-BE49-F238E27FC236}">
                <a16:creationId xmlns:a16="http://schemas.microsoft.com/office/drawing/2014/main" id="{6BC8FC98-4D19-4A84-856F-B8B642C153F5}"/>
              </a:ext>
            </a:extLst>
          </p:cNvPr>
          <p:cNvSpPr>
            <a:spLocks noGrp="1"/>
          </p:cNvSpPr>
          <p:nvPr>
            <p:custDataLst>
              <p:tags r:id="rId65"/>
            </p:custDataLst>
          </p:nvPr>
        </p:nvSpPr>
        <p:spPr bwMode="gray">
          <a:xfrm>
            <a:off x="6616701" y="1184275"/>
            <a:ext cx="2905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4C1FB3E-6669-42BD-B880-DFDEFD4923B2}" type="datetime'''''6'''''''''',''''''''''''''''''''''''''6''''''''%'''''''">
              <a:rPr lang="es-AR" altLang="en-US" sz="1000" b="1" smtClean="0">
                <a:solidFill>
                  <a:schemeClr val="bg1"/>
                </a:solidFill>
                <a:ea typeface="+mn-ea"/>
                <a:cs typeface="+mn-cs"/>
              </a:rPr>
              <a:pPr/>
              <a:t>6,6%</a:t>
            </a:fld>
            <a:endParaRPr lang="es-AR" altLang="es-AR" sz="1000" b="1" dirty="0">
              <a:solidFill>
                <a:schemeClr val="bg1"/>
              </a:solidFill>
              <a:ea typeface="+mn-ea"/>
              <a:cs typeface="+mn-cs"/>
              <a:sym typeface="+mn-lt"/>
            </a:endParaRPr>
          </a:p>
        </p:txBody>
      </p:sp>
      <p:sp>
        <p:nvSpPr>
          <p:cNvPr id="112" name="Text Placeholder 2">
            <a:extLst>
              <a:ext uri="{FF2B5EF4-FFF2-40B4-BE49-F238E27FC236}">
                <a16:creationId xmlns:a16="http://schemas.microsoft.com/office/drawing/2014/main" id="{4036A9AF-C1D0-41BD-B83E-BAE670038E30}"/>
              </a:ext>
            </a:extLst>
          </p:cNvPr>
          <p:cNvSpPr>
            <a:spLocks noGrp="1"/>
          </p:cNvSpPr>
          <p:nvPr>
            <p:custDataLst>
              <p:tags r:id="rId66"/>
            </p:custDataLst>
          </p:nvPr>
        </p:nvSpPr>
        <p:spPr bwMode="gray">
          <a:xfrm>
            <a:off x="10952164" y="5210175"/>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D856B6C-5715-460C-AE09-FB18B80F180E}" type="datetime'''''''''''''''1'',''''''5''%'''''''''''''''''''''''">
              <a:rPr lang="es-AR" altLang="en-US" sz="1000" b="1" smtClean="0">
                <a:solidFill>
                  <a:schemeClr val="bg1"/>
                </a:solidFill>
                <a:effectLst/>
                <a:ea typeface="+mn-ea"/>
                <a:cs typeface="+mn-cs"/>
              </a:rPr>
              <a:pPr/>
              <a:t>1,5%</a:t>
            </a:fld>
            <a:endParaRPr lang="es-AR" altLang="es-AR" sz="1000" b="1" dirty="0">
              <a:solidFill>
                <a:schemeClr val="bg1"/>
              </a:solidFill>
              <a:ea typeface="+mn-ea"/>
              <a:cs typeface="+mn-cs"/>
              <a:sym typeface="+mn-lt"/>
            </a:endParaRPr>
          </a:p>
        </p:txBody>
      </p:sp>
      <p:sp>
        <p:nvSpPr>
          <p:cNvPr id="100" name="Text Placeholder 2">
            <a:extLst>
              <a:ext uri="{FF2B5EF4-FFF2-40B4-BE49-F238E27FC236}">
                <a16:creationId xmlns:a16="http://schemas.microsoft.com/office/drawing/2014/main" id="{7100AF8A-E234-4C25-9488-06BAF5FA2C5C}"/>
              </a:ext>
            </a:extLst>
          </p:cNvPr>
          <p:cNvSpPr>
            <a:spLocks noGrp="1"/>
          </p:cNvSpPr>
          <p:nvPr>
            <p:custDataLst>
              <p:tags r:id="rId67"/>
            </p:custDataLst>
          </p:nvPr>
        </p:nvSpPr>
        <p:spPr bwMode="gray">
          <a:xfrm>
            <a:off x="11074400" y="5645150"/>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4"/>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7FDAE82-9166-4B31-90AC-93D201B0C71D}" type="datetime'''''''''1''''''''''''''''3,''''''''''''''6''''''''''''''''%'">
              <a:rPr lang="es-AR" altLang="en-US" sz="1000" b="1" smtClean="0">
                <a:solidFill>
                  <a:schemeClr val="bg1"/>
                </a:solidFill>
                <a:ea typeface="+mn-ea"/>
                <a:cs typeface="+mn-cs"/>
              </a:rPr>
              <a:pPr/>
              <a:t>13,6%</a:t>
            </a:fld>
            <a:endParaRPr lang="es-AR" altLang="es-AR" sz="1000" b="1" dirty="0">
              <a:solidFill>
                <a:schemeClr val="bg1"/>
              </a:solidFill>
              <a:ea typeface="+mn-ea"/>
              <a:cs typeface="+mn-cs"/>
              <a:sym typeface="+mn-lt"/>
            </a:endParaRPr>
          </a:p>
        </p:txBody>
      </p:sp>
      <p:sp>
        <p:nvSpPr>
          <p:cNvPr id="47" name="Marcador de texto 2"/>
          <p:cNvSpPr>
            <a:spLocks noGrp="1"/>
          </p:cNvSpPr>
          <p:nvPr>
            <p:custDataLst>
              <p:tags r:id="rId68"/>
            </p:custDataLst>
          </p:nvPr>
        </p:nvSpPr>
        <p:spPr bwMode="auto">
          <a:xfrm>
            <a:off x="11115675" y="6149975"/>
            <a:ext cx="273050" cy="136525"/>
          </a:xfrm>
          <a:prstGeom prst="rect">
            <a:avLst/>
          </a:prstGeom>
          <a:noFill/>
          <a:ln w="9525">
            <a:noFill/>
            <a:miter lim="800000"/>
            <a:headEnd/>
            <a:tailEnd/>
          </a:ln>
        </p:spPr>
        <p:txBody>
          <a:bodyPr vert="horz" wrap="none" lIns="0" tIns="0" rIns="0" bIns="0"/>
          <a:lstStyle/>
          <a:p>
            <a:pPr algn="ctr">
              <a:lnSpc>
                <a:spcPct val="90000"/>
              </a:lnSpc>
              <a:buFont typeface="Arial" pitchFamily="34" charset="0"/>
              <a:buNone/>
            </a:pPr>
            <a:fld id="{BDB731AD-1E0D-4333-98E6-72126288FF80}" type="datetime'''''''''2''''''0''''''''''''''''''''''''2''4'''''''''''''">
              <a:rPr lang="es-AR" altLang="en-US" sz="1000" b="1" smtClean="0">
                <a:effectLst/>
                <a:latin typeface="+mn-lt"/>
                <a:cs typeface="+mn-cs"/>
              </a:rPr>
              <a:pPr/>
              <a:t>2024</a:t>
            </a:fld>
            <a:endParaRPr lang="es-AR" sz="1000" b="1">
              <a:latin typeface="+mn-lt"/>
              <a:cs typeface="+mn-cs"/>
              <a:sym typeface="+mn-lt"/>
            </a:endParaRPr>
          </a:p>
        </p:txBody>
      </p:sp>
      <p:sp>
        <p:nvSpPr>
          <p:cNvPr id="7189" name="Marcador de texto 2"/>
          <p:cNvSpPr>
            <a:spLocks noGrp="1"/>
          </p:cNvSpPr>
          <p:nvPr>
            <p:custDataLst>
              <p:tags r:id="rId69"/>
            </p:custDataLst>
          </p:nvPr>
        </p:nvSpPr>
        <p:spPr bwMode="auto">
          <a:xfrm>
            <a:off x="5965825" y="357188"/>
            <a:ext cx="3825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B7A7A94-902A-4DE5-A158-B595ED8039F8}" type="datetime'''''''''''''''''''''''''''''A''F''R''I''''''''''''C''''''A'''">
              <a:rPr lang="es-AR" altLang="en-US" sz="1000" b="1"/>
              <a:pPr algn="r">
                <a:lnSpc>
                  <a:spcPct val="90000"/>
                </a:lnSpc>
                <a:buFont typeface="Arial" pitchFamily="34" charset="0"/>
                <a:buNone/>
              </a:pPr>
              <a:t>AFRICA</a:t>
            </a:fld>
            <a:endParaRPr lang="es-AR" sz="1000" b="1">
              <a:sym typeface="+mn-lt"/>
            </a:endParaRPr>
          </a:p>
        </p:txBody>
      </p:sp>
      <p:sp>
        <p:nvSpPr>
          <p:cNvPr id="7202" name="Marcador de texto 2"/>
          <p:cNvSpPr>
            <a:spLocks noGrp="1"/>
          </p:cNvSpPr>
          <p:nvPr>
            <p:custDataLst>
              <p:tags r:id="rId70"/>
            </p:custDataLst>
          </p:nvPr>
        </p:nvSpPr>
        <p:spPr bwMode="auto">
          <a:xfrm>
            <a:off x="5748338" y="725488"/>
            <a:ext cx="6000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D9E52A0A-B784-4D2B-8D97-95F8D9B978ED}" type="datetime'''''''A''RA''''B'''''''' GU''''L''''F'''''''''''''''''''">
              <a:rPr lang="es-AR" altLang="en-US" sz="1000" b="1"/>
              <a:pPr algn="r">
                <a:lnSpc>
                  <a:spcPct val="90000"/>
                </a:lnSpc>
                <a:buFont typeface="Arial" pitchFamily="34" charset="0"/>
                <a:buNone/>
              </a:pPr>
              <a:t>ARAB GULF</a:t>
            </a:fld>
            <a:endParaRPr lang="es-AR" sz="1000" b="1">
              <a:sym typeface="+mn-lt"/>
            </a:endParaRPr>
          </a:p>
        </p:txBody>
      </p:sp>
      <p:sp>
        <p:nvSpPr>
          <p:cNvPr id="74" name="Marcador de texto 2">
            <a:extLst>
              <a:ext uri="{FF2B5EF4-FFF2-40B4-BE49-F238E27FC236}">
                <a16:creationId xmlns:a16="http://schemas.microsoft.com/office/drawing/2014/main" id="{51C64E9D-8CE8-4924-95D9-8635497A38F1}"/>
              </a:ext>
            </a:extLst>
          </p:cNvPr>
          <p:cNvSpPr>
            <a:spLocks noGrp="1"/>
          </p:cNvSpPr>
          <p:nvPr>
            <p:custDataLst>
              <p:tags r:id="rId71"/>
            </p:custDataLst>
          </p:nvPr>
        </p:nvSpPr>
        <p:spPr bwMode="auto">
          <a:xfrm>
            <a:off x="5981700" y="1184275"/>
            <a:ext cx="3667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BEE59191-6383-4999-9097-997DC8EAB0C4}" type="datetime'''''''B''''R''''''''A''''''''''''''''ZIL'''''''''''''''">
              <a:rPr lang="es-AR" altLang="en-US" sz="1000" b="1" smtClean="0">
                <a:effectLst/>
                <a:latin typeface="+mn-lt"/>
                <a:cs typeface="+mn-cs"/>
              </a:rPr>
              <a:pPr/>
              <a:t>BRAZIL</a:t>
            </a:fld>
            <a:endParaRPr lang="es-AR" sz="1000" b="1">
              <a:latin typeface="+mn-lt"/>
              <a:cs typeface="+mn-cs"/>
              <a:sym typeface="+mn-lt"/>
            </a:endParaRPr>
          </a:p>
        </p:txBody>
      </p:sp>
      <p:sp>
        <p:nvSpPr>
          <p:cNvPr id="7204" name="Marcador de texto 2"/>
          <p:cNvSpPr>
            <a:spLocks noGrp="1"/>
          </p:cNvSpPr>
          <p:nvPr>
            <p:custDataLst>
              <p:tags r:id="rId72"/>
            </p:custDataLst>
          </p:nvPr>
        </p:nvSpPr>
        <p:spPr bwMode="auto">
          <a:xfrm>
            <a:off x="5721350" y="1662113"/>
            <a:ext cx="62706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49C0DDE2-070D-44CD-B629-A0C8658D1779}" type="datetime'''''''''''''''''''CON''T''''I''''''N''''''''''''ENT'''''''''">
              <a:rPr lang="es-AR" altLang="en-US" sz="1000" b="1" smtClean="0">
                <a:effectLst/>
                <a:latin typeface="+mn-lt"/>
                <a:cs typeface="+mn-cs"/>
              </a:rPr>
              <a:pPr/>
              <a:t>CONTINENT</a:t>
            </a:fld>
            <a:endParaRPr lang="es-AR" sz="1000" b="1">
              <a:latin typeface="+mn-lt"/>
              <a:cs typeface="+mn-cs"/>
              <a:sym typeface="+mn-lt"/>
            </a:endParaRPr>
          </a:p>
        </p:txBody>
      </p:sp>
      <p:sp>
        <p:nvSpPr>
          <p:cNvPr id="7196" name="Marcador de texto 2"/>
          <p:cNvSpPr>
            <a:spLocks noGrp="1"/>
          </p:cNvSpPr>
          <p:nvPr>
            <p:custDataLst>
              <p:tags r:id="rId73"/>
            </p:custDataLst>
          </p:nvPr>
        </p:nvSpPr>
        <p:spPr bwMode="auto">
          <a:xfrm>
            <a:off x="5851525" y="3155950"/>
            <a:ext cx="4968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EE1FF053-0E42-4D04-945E-835768C759F7}" type="datetime'''F''A''R'''''' ''''''''''EA''''''''''S''T'''''''">
              <a:rPr lang="es-AR" altLang="en-US" sz="1000" b="1" smtClean="0">
                <a:effectLst/>
                <a:latin typeface="+mn-lt"/>
                <a:cs typeface="+mn-cs"/>
              </a:rPr>
              <a:pPr/>
              <a:t>FAR EAST</a:t>
            </a:fld>
            <a:endParaRPr lang="es-AR" sz="1000" b="1">
              <a:latin typeface="+mn-lt"/>
              <a:cs typeface="+mn-cs"/>
              <a:sym typeface="+mn-lt"/>
            </a:endParaRPr>
          </a:p>
        </p:txBody>
      </p:sp>
      <p:sp>
        <p:nvSpPr>
          <p:cNvPr id="73" name="Marcador de texto 2">
            <a:extLst>
              <a:ext uri="{FF2B5EF4-FFF2-40B4-BE49-F238E27FC236}">
                <a16:creationId xmlns:a16="http://schemas.microsoft.com/office/drawing/2014/main" id="{95286536-4C2F-4037-A315-37300CF95389}"/>
              </a:ext>
            </a:extLst>
          </p:cNvPr>
          <p:cNvSpPr>
            <a:spLocks noGrp="1"/>
          </p:cNvSpPr>
          <p:nvPr>
            <p:custDataLst>
              <p:tags r:id="rId74"/>
            </p:custDataLst>
          </p:nvPr>
        </p:nvSpPr>
        <p:spPr bwMode="auto">
          <a:xfrm>
            <a:off x="6042025" y="4378325"/>
            <a:ext cx="30638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F2F99CBD-D4F1-4E49-BE50-852D3C8D6DB5}" type="datetime'''''''''''''I''''''''''''N''D''''I''''''''''''A'''''''''''''">
              <a:rPr lang="es-AR" altLang="en-US" sz="1000" b="1" smtClean="0">
                <a:effectLst/>
                <a:latin typeface="+mn-lt"/>
                <a:cs typeface="+mn-cs"/>
              </a:rPr>
              <a:pPr/>
              <a:t>INDIA</a:t>
            </a:fld>
            <a:endParaRPr lang="es-AR" sz="1000" b="1">
              <a:latin typeface="+mn-lt"/>
              <a:cs typeface="+mn-cs"/>
              <a:sym typeface="+mn-lt"/>
            </a:endParaRPr>
          </a:p>
        </p:txBody>
      </p:sp>
      <p:sp>
        <p:nvSpPr>
          <p:cNvPr id="113" name="Text Placeholder 2">
            <a:extLst>
              <a:ext uri="{FF2B5EF4-FFF2-40B4-BE49-F238E27FC236}">
                <a16:creationId xmlns:a16="http://schemas.microsoft.com/office/drawing/2014/main" id="{040BFB84-571F-4F61-9B1F-809FA1AAA36B}"/>
              </a:ext>
            </a:extLst>
          </p:cNvPr>
          <p:cNvSpPr>
            <a:spLocks noGrp="1"/>
          </p:cNvSpPr>
          <p:nvPr>
            <p:custDataLst>
              <p:tags r:id="rId75"/>
            </p:custDataLst>
          </p:nvPr>
        </p:nvSpPr>
        <p:spPr bwMode="gray">
          <a:xfrm>
            <a:off x="11264900" y="5168900"/>
            <a:ext cx="290513" cy="136525"/>
          </a:xfrm>
          <a:prstGeom prst="rect">
            <a:avLst/>
          </a:prstGeom>
          <a:solidFill>
            <a:schemeClr val="accent3"/>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AA40A064-DD46-4451-BC82-C5A5D56C6755}" type="datetime'''''''''0'''''''''''''',0''''''''''''''''''''''''''%'''''">
              <a:rPr lang="es-AR" altLang="en-US" sz="1000" b="1" smtClean="0">
                <a:effectLst/>
                <a:ea typeface="+mn-ea"/>
                <a:cs typeface="+mn-cs"/>
              </a:rPr>
              <a:pPr/>
              <a:t>0,0%</a:t>
            </a:fld>
            <a:endParaRPr lang="es-AR" altLang="es-AR" sz="1000" b="1" dirty="0">
              <a:ea typeface="+mn-ea"/>
              <a:cs typeface="+mn-cs"/>
              <a:sym typeface="+mn-lt"/>
            </a:endParaRPr>
          </a:p>
        </p:txBody>
      </p:sp>
      <p:sp>
        <p:nvSpPr>
          <p:cNvPr id="7191" name="Marcador de texto 2"/>
          <p:cNvSpPr>
            <a:spLocks noGrp="1"/>
          </p:cNvSpPr>
          <p:nvPr>
            <p:custDataLst>
              <p:tags r:id="rId76"/>
            </p:custDataLst>
          </p:nvPr>
        </p:nvSpPr>
        <p:spPr bwMode="auto">
          <a:xfrm>
            <a:off x="5986463" y="5187950"/>
            <a:ext cx="36195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7D3BAF3-E522-4FD3-9CC8-2DA92696B164}" type="datetime'''''''''''''''''''''O''''''T''H''''''''''''''''E''R'''''''''">
              <a:rPr lang="es-AR" altLang="en-US" sz="1000" b="1" smtClean="0">
                <a:effectLst/>
                <a:latin typeface="+mn-lt"/>
                <a:cs typeface="+mn-cs"/>
              </a:rPr>
              <a:pPr/>
              <a:t>OTHER</a:t>
            </a:fld>
            <a:endParaRPr lang="es-AR" sz="1000" b="1">
              <a:latin typeface="+mn-lt"/>
              <a:cs typeface="+mn-cs"/>
              <a:sym typeface="+mn-lt"/>
            </a:endParaRPr>
          </a:p>
        </p:txBody>
      </p:sp>
      <p:sp>
        <p:nvSpPr>
          <p:cNvPr id="10" name="Text Placeholder 2">
            <a:extLst>
              <a:ext uri="{FF2B5EF4-FFF2-40B4-BE49-F238E27FC236}">
                <a16:creationId xmlns:a16="http://schemas.microsoft.com/office/drawing/2014/main" id="{B1A8CFA7-3F1E-8C6C-DB8F-0AE8EB332036}"/>
              </a:ext>
            </a:extLst>
          </p:cNvPr>
          <p:cNvSpPr>
            <a:spLocks noGrp="1"/>
          </p:cNvSpPr>
          <p:nvPr>
            <p:custDataLst>
              <p:tags r:id="rId77"/>
            </p:custDataLst>
          </p:nvPr>
        </p:nvSpPr>
        <p:spPr bwMode="gray">
          <a:xfrm>
            <a:off x="6583362" y="1662113"/>
            <a:ext cx="3556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980789C-48A9-4F9E-9940-B909BE2D8673}" type="datetime'1''''''''0'''''''''''''''''''''',''''''''''''0''%'''''''''''">
              <a:rPr lang="es-AR" altLang="en-US" sz="1000" b="1" smtClean="0">
                <a:solidFill>
                  <a:schemeClr val="bg1"/>
                </a:solidFill>
                <a:ea typeface="+mn-ea"/>
                <a:cs typeface="+mn-cs"/>
              </a:rPr>
              <a:pPr/>
              <a:t>10,0%</a:t>
            </a:fld>
            <a:endParaRPr lang="es-AR" altLang="es-AR" sz="1000" b="1" dirty="0">
              <a:solidFill>
                <a:schemeClr val="bg1"/>
              </a:solidFill>
              <a:ea typeface="+mn-ea"/>
              <a:cs typeface="+mn-cs"/>
              <a:sym typeface="+mn-lt"/>
            </a:endParaRPr>
          </a:p>
        </p:txBody>
      </p:sp>
      <p:sp>
        <p:nvSpPr>
          <p:cNvPr id="76" name="Marcador de texto 2">
            <a:extLst>
              <a:ext uri="{FF2B5EF4-FFF2-40B4-BE49-F238E27FC236}">
                <a16:creationId xmlns:a16="http://schemas.microsoft.com/office/drawing/2014/main" id="{4DCB1015-B7EE-40CE-973C-C39BAD298F24}"/>
              </a:ext>
            </a:extLst>
          </p:cNvPr>
          <p:cNvSpPr>
            <a:spLocks noGrp="1"/>
          </p:cNvSpPr>
          <p:nvPr>
            <p:custDataLst>
              <p:tags r:id="rId78"/>
            </p:custDataLst>
          </p:nvPr>
        </p:nvSpPr>
        <p:spPr bwMode="auto">
          <a:xfrm>
            <a:off x="5805489" y="5375275"/>
            <a:ext cx="54292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63E8E788-43E6-45B1-910D-A0D6E1F6D248}" type="datetime'''''''''''''''''U''''''''''''R''''''''U''''''GU''''''AY'''''">
              <a:rPr lang="es-AR" altLang="en-US" sz="1000" b="1" smtClean="0">
                <a:effectLst/>
                <a:latin typeface="+mn-lt"/>
                <a:cs typeface="+mn-cs"/>
              </a:rPr>
              <a:pPr/>
              <a:t>URUGUAY</a:t>
            </a:fld>
            <a:endParaRPr lang="es-AR" sz="1000" b="1">
              <a:latin typeface="+mn-lt"/>
              <a:cs typeface="+mn-cs"/>
              <a:sym typeface="+mn-lt"/>
            </a:endParaRPr>
          </a:p>
        </p:txBody>
      </p:sp>
      <p:sp>
        <p:nvSpPr>
          <p:cNvPr id="27" name="Text Placeholder 2">
            <a:extLst>
              <a:ext uri="{FF2B5EF4-FFF2-40B4-BE49-F238E27FC236}">
                <a16:creationId xmlns:a16="http://schemas.microsoft.com/office/drawing/2014/main" id="{7B8E6366-D099-246D-BE5D-59191FCAF020}"/>
              </a:ext>
            </a:extLst>
          </p:cNvPr>
          <p:cNvSpPr>
            <a:spLocks noGrp="1"/>
          </p:cNvSpPr>
          <p:nvPr>
            <p:custDataLst>
              <p:tags r:id="rId79"/>
            </p:custDataLst>
          </p:nvPr>
        </p:nvSpPr>
        <p:spPr bwMode="gray">
          <a:xfrm>
            <a:off x="6583362" y="3155950"/>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1C1EA2E-2FCC-403A-BECC-FB0358C7DF8C}" type="datetime'''''4''''1'''''''',''''''''''''''''7''''''''''%'''''">
              <a:rPr lang="es-AR" altLang="en-US" sz="1000" b="1" smtClean="0">
                <a:solidFill>
                  <a:schemeClr val="bg1"/>
                </a:solidFill>
                <a:ea typeface="+mn-ea"/>
                <a:cs typeface="+mn-cs"/>
              </a:rPr>
              <a:pPr/>
              <a:t>41,7%</a:t>
            </a:fld>
            <a:endParaRPr lang="es-AR" altLang="es-AR" sz="1000" b="1" dirty="0">
              <a:solidFill>
                <a:schemeClr val="bg1"/>
              </a:solidFill>
              <a:ea typeface="+mn-ea"/>
              <a:cs typeface="+mn-cs"/>
              <a:sym typeface="+mn-lt"/>
            </a:endParaRPr>
          </a:p>
        </p:txBody>
      </p:sp>
      <p:sp>
        <p:nvSpPr>
          <p:cNvPr id="79" name="Marcador de texto 2">
            <a:extLst>
              <a:ext uri="{FF2B5EF4-FFF2-40B4-BE49-F238E27FC236}">
                <a16:creationId xmlns:a16="http://schemas.microsoft.com/office/drawing/2014/main" id="{5AACA7B7-8C9A-4BAC-A38A-7A0FB14FB362}"/>
              </a:ext>
            </a:extLst>
          </p:cNvPr>
          <p:cNvSpPr>
            <a:spLocks noGrp="1"/>
          </p:cNvSpPr>
          <p:nvPr>
            <p:custDataLst>
              <p:tags r:id="rId80"/>
            </p:custDataLst>
          </p:nvPr>
        </p:nvSpPr>
        <p:spPr bwMode="auto">
          <a:xfrm>
            <a:off x="5599112" y="5562600"/>
            <a:ext cx="749300"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4E3570DA-C15D-40F9-B391-E7919E146238}" type="datetime'''''''U''''''''''S''''G &amp;'''''''''''' ''''''C''''A''RIB''S'">
              <a:rPr lang="es-AR" altLang="en-US" sz="1000" b="1" smtClean="0">
                <a:effectLst/>
                <a:latin typeface="+mn-lt"/>
                <a:cs typeface="+mn-cs"/>
              </a:rPr>
              <a:pPr/>
              <a:t>USG &amp; CARIBS</a:t>
            </a:fld>
            <a:endParaRPr lang="es-AR" sz="1000" b="1">
              <a:latin typeface="+mn-lt"/>
              <a:cs typeface="+mn-cs"/>
              <a:sym typeface="+mn-lt"/>
            </a:endParaRPr>
          </a:p>
        </p:txBody>
      </p:sp>
      <p:sp>
        <p:nvSpPr>
          <p:cNvPr id="91" name="Text Placeholder 2">
            <a:extLst>
              <a:ext uri="{FF2B5EF4-FFF2-40B4-BE49-F238E27FC236}">
                <a16:creationId xmlns:a16="http://schemas.microsoft.com/office/drawing/2014/main" id="{65B55BD5-B7E5-4A27-99FE-B2C216586DFC}"/>
              </a:ext>
            </a:extLst>
          </p:cNvPr>
          <p:cNvSpPr>
            <a:spLocks noGrp="1"/>
          </p:cNvSpPr>
          <p:nvPr>
            <p:custDataLst>
              <p:tags r:id="rId81"/>
            </p:custDataLst>
          </p:nvPr>
        </p:nvSpPr>
        <p:spPr bwMode="gray">
          <a:xfrm>
            <a:off x="6616701" y="4378325"/>
            <a:ext cx="290513" cy="136525"/>
          </a:xfrm>
          <a:prstGeom prst="rect">
            <a:avLst/>
          </a:prstGeom>
          <a:solidFill>
            <a:srgbClr val="808080"/>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41A4318-5075-4B88-9CCE-5FBD26BCAC5F}" type="datetime'''0'''''''',''''''''''''''''''''''5''%'''''''">
              <a:rPr lang="es-AR" altLang="en-US" sz="1000" b="1" smtClean="0">
                <a:solidFill>
                  <a:schemeClr val="bg1"/>
                </a:solidFill>
                <a:effectLst/>
                <a:ea typeface="+mn-ea"/>
                <a:cs typeface="+mn-cs"/>
              </a:rPr>
              <a:pPr/>
              <a:t>0,5%</a:t>
            </a:fld>
            <a:endParaRPr lang="es-AR" altLang="es-AR" sz="1000" b="1" dirty="0">
              <a:solidFill>
                <a:schemeClr val="bg1"/>
              </a:solidFill>
              <a:ea typeface="+mn-ea"/>
              <a:cs typeface="+mn-cs"/>
              <a:sym typeface="+mn-lt"/>
            </a:endParaRPr>
          </a:p>
        </p:txBody>
      </p:sp>
      <p:sp>
        <p:nvSpPr>
          <p:cNvPr id="82" name="Marcador de texto 2">
            <a:extLst>
              <a:ext uri="{FF2B5EF4-FFF2-40B4-BE49-F238E27FC236}">
                <a16:creationId xmlns:a16="http://schemas.microsoft.com/office/drawing/2014/main" id="{06772E1F-569A-4184-8274-B41A09ED903B}"/>
              </a:ext>
            </a:extLst>
          </p:cNvPr>
          <p:cNvSpPr>
            <a:spLocks noGrp="1"/>
          </p:cNvSpPr>
          <p:nvPr>
            <p:custDataLst>
              <p:tags r:id="rId82"/>
            </p:custDataLst>
          </p:nvPr>
        </p:nvSpPr>
        <p:spPr bwMode="auto">
          <a:xfrm>
            <a:off x="5918200" y="5749925"/>
            <a:ext cx="4302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74678320-4CBB-42E2-BB87-9765C174CDA6}" type="datetime'''''''W''''C''''S''''''''''''''''''''''''A''''''''M'">
              <a:rPr lang="es-AR" altLang="en-US" sz="1000" b="1" smtClean="0">
                <a:effectLst/>
                <a:latin typeface="+mn-lt"/>
                <a:cs typeface="+mn-cs"/>
              </a:rPr>
              <a:pPr/>
              <a:t>WCSAM</a:t>
            </a:fld>
            <a:endParaRPr lang="es-AR" sz="1000" b="1">
              <a:latin typeface="+mn-lt"/>
              <a:cs typeface="+mn-cs"/>
              <a:sym typeface="+mn-lt"/>
            </a:endParaRPr>
          </a:p>
        </p:txBody>
      </p:sp>
      <p:sp>
        <p:nvSpPr>
          <p:cNvPr id="7210" name="Marcador de texto 2"/>
          <p:cNvSpPr>
            <a:spLocks noGrp="1"/>
          </p:cNvSpPr>
          <p:nvPr>
            <p:custDataLst>
              <p:tags r:id="rId83"/>
            </p:custDataLst>
          </p:nvPr>
        </p:nvSpPr>
        <p:spPr bwMode="auto">
          <a:xfrm>
            <a:off x="11869738" y="261937"/>
            <a:ext cx="254000" cy="1238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E3B6F2C7-482B-4D13-AA44-4CD8BBAA9060}" type="datetime'''''1''''''''''''''''''''''''''''''''''0''0''''''%'''''''''''">
              <a:rPr lang="es-AR" altLang="en-US" sz="900" b="1"/>
              <a:pPr>
                <a:lnSpc>
                  <a:spcPct val="90000"/>
                </a:lnSpc>
                <a:buFont typeface="Arial" pitchFamily="34" charset="0"/>
                <a:buNone/>
              </a:pPr>
              <a:t>100%</a:t>
            </a:fld>
            <a:endParaRPr lang="es-AR" sz="900" b="1">
              <a:sym typeface="+mn-lt"/>
            </a:endParaRPr>
          </a:p>
        </p:txBody>
      </p:sp>
      <p:sp>
        <p:nvSpPr>
          <p:cNvPr id="80" name="Marcador de texto 2">
            <a:extLst>
              <a:ext uri="{FF2B5EF4-FFF2-40B4-BE49-F238E27FC236}">
                <a16:creationId xmlns:a16="http://schemas.microsoft.com/office/drawing/2014/main" id="{D6161FFE-4A1C-430D-85C8-F188805DFDD4}"/>
              </a:ext>
            </a:extLst>
          </p:cNvPr>
          <p:cNvSpPr>
            <a:spLocks noGrp="1"/>
          </p:cNvSpPr>
          <p:nvPr>
            <p:custDataLst>
              <p:tags r:id="rId84"/>
            </p:custDataLst>
          </p:nvPr>
        </p:nvSpPr>
        <p:spPr bwMode="gray">
          <a:xfrm>
            <a:off x="6583362" y="4865688"/>
            <a:ext cx="355600" cy="136525"/>
          </a:xfrm>
          <a:prstGeom prst="rect">
            <a:avLst/>
          </a:prstGeom>
          <a:noFill/>
          <a:ln>
            <a:noFill/>
          </a:ln>
          <a:effectLst/>
          <a:extLst>
            <a:ext uri="{909E8E84-426E-40DD-AFC4-6F175D3DCCD1}">
              <a14:hiddenFill xmlns:a14="http://schemas.microsoft.com/office/drawing/2010/main">
                <a:solidFill>
                  <a:srgbClr val="808080"/>
                </a:solidFill>
              </a14:hiddenFill>
            </a:ext>
          </a:extLst>
        </p:spPr>
        <p:txBody>
          <a:bodyPr vert="horz" wrap="none" lIns="17462" tIns="0" rIns="17462"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buNone/>
              <a:defRPr/>
            </a:pPr>
            <a:fld id="{E4FEBEAC-739B-46C2-A531-7F4DB18B7758}" type="datetime'''''''1''''''''''''''6'''',''''''3''''''''%'''''''''''''''">
              <a:rPr lang="es-AR" altLang="en-US" sz="1000" b="1" smtClean="0">
                <a:solidFill>
                  <a:schemeClr val="bg1"/>
                </a:solidFill>
              </a:rPr>
              <a:pPr/>
              <a:t>16,3%</a:t>
            </a:fld>
            <a:endParaRPr lang="es-AR" sz="1000" b="1">
              <a:solidFill>
                <a:schemeClr val="bg1"/>
              </a:solidFill>
              <a:sym typeface="+mn-lt"/>
            </a:endParaRPr>
          </a:p>
        </p:txBody>
      </p:sp>
      <p:sp>
        <p:nvSpPr>
          <p:cNvPr id="75" name="Marcador de texto 2">
            <a:extLst>
              <a:ext uri="{FF2B5EF4-FFF2-40B4-BE49-F238E27FC236}">
                <a16:creationId xmlns:a16="http://schemas.microsoft.com/office/drawing/2014/main" id="{626A2BB2-F585-4D76-B60C-1D3538E0C015}"/>
              </a:ext>
            </a:extLst>
          </p:cNvPr>
          <p:cNvSpPr>
            <a:spLocks noGrp="1"/>
          </p:cNvSpPr>
          <p:nvPr>
            <p:custDataLst>
              <p:tags r:id="rId85"/>
            </p:custDataLst>
          </p:nvPr>
        </p:nvSpPr>
        <p:spPr bwMode="auto">
          <a:xfrm>
            <a:off x="5184774" y="4865688"/>
            <a:ext cx="1163638"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BBFAE1A3-791A-41E8-90B6-EC429A49B08A}" type="datetime'''M''''''ED''''''''ITE''R''''''R''''''''''''A''N''E''AN SEA'">
              <a:rPr lang="es-AR" altLang="en-US" sz="1000" b="1" smtClean="0">
                <a:effectLst/>
                <a:latin typeface="+mn-lt"/>
                <a:cs typeface="+mn-cs"/>
              </a:rPr>
              <a:pPr/>
              <a:t>MEDITERRANEAN SEA</a:t>
            </a:fld>
            <a:endParaRPr lang="es-AR" sz="1000" b="1">
              <a:latin typeface="+mn-lt"/>
              <a:cs typeface="+mn-cs"/>
              <a:sym typeface="+mn-lt"/>
            </a:endParaRPr>
          </a:p>
        </p:txBody>
      </p:sp>
      <p:sp>
        <p:nvSpPr>
          <p:cNvPr id="7211" name="Rectángulo 85"/>
          <p:cNvSpPr>
            <a:spLocks noChangeArrowheads="1"/>
          </p:cNvSpPr>
          <p:nvPr/>
        </p:nvSpPr>
        <p:spPr bwMode="auto">
          <a:xfrm>
            <a:off x="119062" y="3313140"/>
            <a:ext cx="4975463" cy="2893100"/>
          </a:xfrm>
          <a:prstGeom prst="rect">
            <a:avLst/>
          </a:prstGeom>
          <a:noFill/>
          <a:ln w="9525">
            <a:noFill/>
            <a:miter lim="800000"/>
            <a:headEnd/>
            <a:tailEnd/>
          </a:ln>
        </p:spPr>
        <p:txBody>
          <a:bodyPr wrap="square">
            <a:spAutoFit/>
          </a:bodyPr>
          <a:lstStyle/>
          <a:p>
            <a:pPr algn="just" eaLnBrk="0" hangingPunct="0"/>
            <a:r>
              <a:rPr lang="en-AU" sz="1400" dirty="0">
                <a:cs typeface="Calibri" pitchFamily="34" charset="0"/>
              </a:rPr>
              <a:t>The main Destination Area of Grain &amp; By Products Exports in 2024 has been Far East with 36,283k Tons, followed by  WCSAM   with  11,934K Tons and Med. Sea with 10,579k Tons .</a:t>
            </a:r>
          </a:p>
          <a:p>
            <a:pPr algn="just" eaLnBrk="0" hangingPunct="0"/>
            <a:endParaRPr lang="en-AU" sz="1400" dirty="0">
              <a:cs typeface="Calibri" pitchFamily="34" charset="0"/>
            </a:endParaRPr>
          </a:p>
          <a:p>
            <a:pPr algn="just" eaLnBrk="0" hangingPunct="0"/>
            <a:r>
              <a:rPr lang="en-US" sz="1400" dirty="0"/>
              <a:t>The increased in 2024 vs 2023 was explained as result of </a:t>
            </a:r>
            <a:r>
              <a:rPr lang="en-AU" sz="1400" dirty="0">
                <a:cs typeface="Calibri" pitchFamily="34" charset="0"/>
              </a:rPr>
              <a:t>higher tons in Med. Sea (10,579k Tons in 2024 vs 8,352k Tons in 2023), Brazil (7,100k Tons in 2024 vs 3,265k Tons in 2023), Far East (36,283k Tons in 2024 vs. 21,449k Tons in 2023) and Continent (7,946k Tons in 2024 vs  3,997k  Tons in 2023), partially offset by lower exports in Africa (3,882k Tons in 2024 vs 6,856k Tons in 2023). </a:t>
            </a:r>
            <a:endParaRPr lang="es-AR" sz="1400" dirty="0">
              <a:cs typeface="Calibri" pitchFamily="34" charset="0"/>
            </a:endParaRPr>
          </a:p>
          <a:p>
            <a:pPr algn="just" eaLnBrk="0" hangingPunct="0"/>
            <a:r>
              <a:rPr lang="en-AU" sz="1400" dirty="0">
                <a:cs typeface="Calibri" pitchFamily="34" charset="0"/>
              </a:rPr>
              <a:t> </a:t>
            </a:r>
            <a:endParaRPr lang="es-AR" sz="1400" dirty="0">
              <a:cs typeface="Calibri" pitchFamily="34" charset="0"/>
            </a:endParaRPr>
          </a:p>
          <a:p>
            <a:pPr algn="just" eaLnBrk="0" hangingPunct="0"/>
            <a:r>
              <a:rPr lang="en-AU" sz="1400" dirty="0">
                <a:cs typeface="Calibri" pitchFamily="34" charset="0"/>
              </a:rPr>
              <a:t>  </a:t>
            </a:r>
            <a:endParaRPr lang="es-AR" sz="1400" dirty="0">
              <a:cs typeface="Calibri" pitchFamily="34" charset="0"/>
            </a:endParaRPr>
          </a:p>
        </p:txBody>
      </p:sp>
      <p:pic>
        <p:nvPicPr>
          <p:cNvPr id="4" name="Imagen 3">
            <a:extLst>
              <a:ext uri="{FF2B5EF4-FFF2-40B4-BE49-F238E27FC236}">
                <a16:creationId xmlns:a16="http://schemas.microsoft.com/office/drawing/2014/main" id="{AA71F21A-A108-44A6-BD41-224E53959CAE}"/>
              </a:ext>
            </a:extLst>
          </p:cNvPr>
          <p:cNvPicPr>
            <a:picLocks noChangeAspect="1"/>
          </p:cNvPicPr>
          <p:nvPr/>
        </p:nvPicPr>
        <p:blipFill>
          <a:blip r:embed="rId91"/>
          <a:stretch>
            <a:fillRect/>
          </a:stretch>
        </p:blipFill>
        <p:spPr>
          <a:xfrm>
            <a:off x="307693" y="385762"/>
            <a:ext cx="4853596" cy="228196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194" name="Object 1" hidden="1"/>
          <p:cNvGraphicFramePr>
            <a:graphicFrameLocks noChangeAspect="1"/>
          </p:cNvGraphicFramePr>
          <p:nvPr>
            <p:custDataLst>
              <p:tags r:id="rId2"/>
            </p:custDataLst>
            <p:extLst>
              <p:ext uri="{D42A27DB-BD31-4B8C-83A1-F6EECF244321}">
                <p14:modId xmlns:p14="http://schemas.microsoft.com/office/powerpoint/2010/main" val="1540791066"/>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8331" name="Diapositiva de think-cell" r:id="rId109" imgW="421" imgH="423" progId="TCLayout.ActiveDocument.1">
                  <p:embed/>
                </p:oleObj>
              </mc:Choice>
              <mc:Fallback>
                <p:oleObj name="Diapositiva de think-cell" r:id="rId109" imgW="421" imgH="423" progId="TCLayout.ActiveDocument.1">
                  <p:embed/>
                  <p:pic>
                    <p:nvPicPr>
                      <p:cNvPr id="0" name="Object 1" hidden="1"/>
                      <p:cNvPicPr>
                        <a:picLocks noChangeAspect="1" noChangeArrowheads="1"/>
                      </p:cNvPicPr>
                      <p:nvPr/>
                    </p:nvPicPr>
                    <p:blipFill>
                      <a:blip r:embed="rId110">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ea typeface="MS PGothic"/>
              <a:cs typeface="Arial"/>
              <a:sym typeface="Calibri"/>
            </a:endParaRPr>
          </a:p>
        </p:txBody>
      </p:sp>
      <p:pic>
        <p:nvPicPr>
          <p:cNvPr id="8206" name="Picture 16"/>
          <p:cNvPicPr>
            <a:picLocks noChangeAspect="1"/>
          </p:cNvPicPr>
          <p:nvPr/>
        </p:nvPicPr>
        <p:blipFill>
          <a:blip r:embed="rId111" cstate="print"/>
          <a:srcRect/>
          <a:stretch>
            <a:fillRect/>
          </a:stretch>
        </p:blipFill>
        <p:spPr bwMode="auto">
          <a:xfrm>
            <a:off x="0" y="5532438"/>
            <a:ext cx="12192000" cy="1350962"/>
          </a:xfrm>
          <a:prstGeom prst="rect">
            <a:avLst/>
          </a:prstGeom>
          <a:noFill/>
          <a:ln w="9525">
            <a:noFill/>
            <a:miter lim="800000"/>
            <a:headEnd/>
            <a:tailEnd/>
          </a:ln>
        </p:spPr>
      </p:pic>
      <p:sp>
        <p:nvSpPr>
          <p:cNvPr id="8207" name="Rectangle 14"/>
          <p:cNvSpPr>
            <a:spLocks noChangeArrowheads="1"/>
          </p:cNvSpPr>
          <p:nvPr/>
        </p:nvSpPr>
        <p:spPr bwMode="auto">
          <a:xfrm>
            <a:off x="6076335" y="6418263"/>
            <a:ext cx="6034703" cy="307777"/>
          </a:xfrm>
          <a:prstGeom prst="rect">
            <a:avLst/>
          </a:prstGeom>
          <a:noFill/>
          <a:ln w="9525">
            <a:noFill/>
            <a:miter lim="800000"/>
            <a:headEnd/>
            <a:tailEnd/>
          </a:ln>
        </p:spPr>
        <p:txBody>
          <a:bodyPr wrap="square">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(000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graphicFrame>
        <p:nvGraphicFramePr>
          <p:cNvPr id="115" name="Chart 3">
            <a:extLst>
              <a:ext uri="{FF2B5EF4-FFF2-40B4-BE49-F238E27FC236}">
                <a16:creationId xmlns:a16="http://schemas.microsoft.com/office/drawing/2014/main" id="{A7D10A46-9256-4EFA-88C1-85FFBE86A4FB}"/>
              </a:ext>
            </a:extLst>
          </p:cNvPr>
          <p:cNvGraphicFramePr/>
          <p:nvPr>
            <p:custDataLst>
              <p:tags r:id="rId4"/>
            </p:custDataLst>
            <p:extLst>
              <p:ext uri="{D42A27DB-BD31-4B8C-83A1-F6EECF244321}">
                <p14:modId xmlns:p14="http://schemas.microsoft.com/office/powerpoint/2010/main" val="3305554225"/>
              </p:ext>
            </p:extLst>
          </p:nvPr>
        </p:nvGraphicFramePr>
        <p:xfrm>
          <a:off x="76200" y="1100138"/>
          <a:ext cx="2144713" cy="1458912"/>
        </p:xfrm>
        <a:graphic>
          <a:graphicData uri="http://schemas.openxmlformats.org/drawingml/2006/chart">
            <c:chart xmlns:c="http://schemas.openxmlformats.org/drawingml/2006/chart" xmlns:r="http://schemas.openxmlformats.org/officeDocument/2006/relationships" r:id="rId112"/>
          </a:graphicData>
        </a:graphic>
      </p:graphicFrame>
      <p:cxnSp>
        <p:nvCxnSpPr>
          <p:cNvPr id="9" name="8 Conector recto"/>
          <p:cNvCxnSpPr/>
          <p:nvPr>
            <p:custDataLst>
              <p:tags r:id="rId5"/>
            </p:custDataLst>
          </p:nvPr>
        </p:nvCxnSpPr>
        <p:spPr bwMode="auto">
          <a:xfrm flipV="1">
            <a:off x="1489075" y="793750"/>
            <a:ext cx="0" cy="17303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 name="6 Conector recto"/>
          <p:cNvCxnSpPr>
            <a:cxnSpLocks/>
          </p:cNvCxnSpPr>
          <p:nvPr>
            <p:custDataLst>
              <p:tags r:id="rId6"/>
            </p:custDataLst>
          </p:nvPr>
        </p:nvCxnSpPr>
        <p:spPr bwMode="auto">
          <a:xfrm>
            <a:off x="1489075" y="793750"/>
            <a:ext cx="341313"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 name="9 Conector recto"/>
          <p:cNvCxnSpPr/>
          <p:nvPr>
            <p:custDataLst>
              <p:tags r:id="rId7"/>
            </p:custDataLst>
          </p:nvPr>
        </p:nvCxnSpPr>
        <p:spPr bwMode="auto">
          <a:xfrm>
            <a:off x="1830388" y="793750"/>
            <a:ext cx="0" cy="749300"/>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11" name="Marcador de texto 2"/>
          <p:cNvSpPr>
            <a:spLocks noGrp="1"/>
          </p:cNvSpPr>
          <p:nvPr>
            <p:custDataLst>
              <p:tags r:id="rId8"/>
            </p:custDataLst>
          </p:nvPr>
        </p:nvSpPr>
        <p:spPr bwMode="auto">
          <a:xfrm>
            <a:off x="989013" y="2519363"/>
            <a:ext cx="319088" cy="152400"/>
          </a:xfrm>
          <a:prstGeom prst="rect">
            <a:avLst/>
          </a:prstGeom>
          <a:noFill/>
          <a:ln w="9525">
            <a:noFill/>
            <a:miter lim="800000"/>
            <a:headEnd/>
            <a:tailEnd/>
          </a:ln>
        </p:spPr>
        <p:txBody>
          <a:bodyPr vert="horz" wrap="none" lIns="0" tIns="0" rIns="0" bIns="0"/>
          <a:lstStyle/>
          <a:p>
            <a:pPr algn="ctr">
              <a:buFont typeface="Arial" pitchFamily="34" charset="0"/>
              <a:buNone/>
            </a:pPr>
            <a:fld id="{2035D328-FAA7-43D5-AC23-E262464301E6}" type="datetime'''A''''''f''''r''''''''i''''''''c''''''''a'''''''''''''''">
              <a:rPr lang="es-AR" altLang="en-US" sz="1000" b="1"/>
              <a:pPr algn="ctr">
                <a:buFont typeface="Arial" pitchFamily="34" charset="0"/>
                <a:buNone/>
              </a:pPr>
              <a:t>Africa</a:t>
            </a:fld>
            <a:endParaRPr lang="es-AR" sz="1000" b="1">
              <a:sym typeface="+mn-lt"/>
            </a:endParaRPr>
          </a:p>
        </p:txBody>
      </p:sp>
      <p:sp>
        <p:nvSpPr>
          <p:cNvPr id="80" name="Text Placeholder 2">
            <a:extLst>
              <a:ext uri="{FF2B5EF4-FFF2-40B4-BE49-F238E27FC236}">
                <a16:creationId xmlns:a16="http://schemas.microsoft.com/office/drawing/2014/main" id="{37C3F9A8-4210-4EAE-B374-A4D4BFE622A4}"/>
              </a:ext>
            </a:extLst>
          </p:cNvPr>
          <p:cNvSpPr>
            <a:spLocks noGrp="1"/>
          </p:cNvSpPr>
          <p:nvPr>
            <p:custDataLst>
              <p:tags r:id="rId9"/>
            </p:custDataLst>
          </p:nvPr>
        </p:nvSpPr>
        <p:spPr bwMode="gray">
          <a:xfrm>
            <a:off x="301625" y="168433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00D3057D-A78A-4DD5-8DA6-6F6EB2F048C2}" type="datetime'''''''''''''''''3''''''''''''''''.''26''''''''''0'''''">
              <a:rPr lang="es-AR" altLang="en-US" sz="1000" b="1" smtClean="0">
                <a:ea typeface="+mn-ea"/>
                <a:cs typeface="+mn-cs"/>
              </a:rPr>
              <a:pPr/>
              <a:t>3.260</a:t>
            </a:fld>
            <a:endParaRPr lang="es-AR" altLang="es-AR" sz="1000" b="1" dirty="0">
              <a:ea typeface="+mn-ea"/>
              <a:cs typeface="+mn-cs"/>
              <a:sym typeface="+mn-lt"/>
            </a:endParaRPr>
          </a:p>
        </p:txBody>
      </p:sp>
      <p:sp>
        <p:nvSpPr>
          <p:cNvPr id="110" name="Text Placeholder 2">
            <a:extLst>
              <a:ext uri="{FF2B5EF4-FFF2-40B4-BE49-F238E27FC236}">
                <a16:creationId xmlns:a16="http://schemas.microsoft.com/office/drawing/2014/main" id="{0A8AFC60-3984-4B85-BF0A-1D01EA0922EB}"/>
              </a:ext>
            </a:extLst>
          </p:cNvPr>
          <p:cNvSpPr>
            <a:spLocks noGrp="1"/>
          </p:cNvSpPr>
          <p:nvPr>
            <p:custDataLst>
              <p:tags r:id="rId10"/>
            </p:custDataLst>
          </p:nvPr>
        </p:nvSpPr>
        <p:spPr bwMode="gray">
          <a:xfrm>
            <a:off x="642938" y="172878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40BEBCB9-1673-4CD1-B649-C1F5C3644367}" type="datetime'''''''''3.0''''''''2''''''''''''''''''4'''''''">
              <a:rPr lang="es-AR" altLang="en-US" sz="1000" b="1" smtClean="0">
                <a:ea typeface="+mn-ea"/>
                <a:cs typeface="+mn-cs"/>
              </a:rPr>
              <a:pPr/>
              <a:t>3.024</a:t>
            </a:fld>
            <a:endParaRPr lang="es-AR" altLang="es-AR" sz="1000" b="1" dirty="0">
              <a:ea typeface="+mn-ea"/>
              <a:cs typeface="+mn-cs"/>
              <a:sym typeface="+mn-lt"/>
            </a:endParaRPr>
          </a:p>
        </p:txBody>
      </p:sp>
      <p:sp>
        <p:nvSpPr>
          <p:cNvPr id="83" name="Text Placeholder 2">
            <a:extLst>
              <a:ext uri="{FF2B5EF4-FFF2-40B4-BE49-F238E27FC236}">
                <a16:creationId xmlns:a16="http://schemas.microsoft.com/office/drawing/2014/main" id="{32E7FF71-B0FF-4CF8-BFC7-3A143E10B68E}"/>
              </a:ext>
            </a:extLst>
          </p:cNvPr>
          <p:cNvSpPr>
            <a:spLocks noGrp="1"/>
          </p:cNvSpPr>
          <p:nvPr>
            <p:custDataLst>
              <p:tags r:id="rId11"/>
            </p:custDataLst>
          </p:nvPr>
        </p:nvSpPr>
        <p:spPr bwMode="gray">
          <a:xfrm>
            <a:off x="984250" y="146843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F4B7B495-EB8A-44C2-84A5-A6723FF657DB}" type="datetime'''4''''''''''.''''''''''39''''''''6'''''''''''">
              <a:rPr lang="es-AR" altLang="en-US" sz="1000" b="1" smtClean="0">
                <a:ea typeface="+mn-ea"/>
                <a:cs typeface="+mn-cs"/>
              </a:rPr>
              <a:pPr/>
              <a:t>4.396</a:t>
            </a:fld>
            <a:endParaRPr lang="es-AR" altLang="es-AR" sz="1000" b="1" dirty="0">
              <a:ea typeface="+mn-ea"/>
              <a:cs typeface="+mn-cs"/>
              <a:sym typeface="+mn-lt"/>
            </a:endParaRPr>
          </a:p>
        </p:txBody>
      </p:sp>
      <p:sp>
        <p:nvSpPr>
          <p:cNvPr id="84" name="Text Placeholder 2">
            <a:extLst>
              <a:ext uri="{FF2B5EF4-FFF2-40B4-BE49-F238E27FC236}">
                <a16:creationId xmlns:a16="http://schemas.microsoft.com/office/drawing/2014/main" id="{010920FB-B69E-41F4-8460-CE18EEED26E7}"/>
              </a:ext>
            </a:extLst>
          </p:cNvPr>
          <p:cNvSpPr>
            <a:spLocks noGrp="1"/>
          </p:cNvSpPr>
          <p:nvPr>
            <p:custDataLst>
              <p:tags r:id="rId12"/>
            </p:custDataLst>
          </p:nvPr>
        </p:nvSpPr>
        <p:spPr bwMode="gray">
          <a:xfrm>
            <a:off x="1325563" y="100488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35623C2E-D5CF-4AD3-9069-B07A5F960E3F}" type="datetime'''''6''''''''''''.''''''85''''''''''''''''''6'''''''''''''">
              <a:rPr lang="es-AR" altLang="en-US" sz="1000" b="1" smtClean="0">
                <a:ea typeface="+mn-ea"/>
                <a:cs typeface="+mn-cs"/>
              </a:rPr>
              <a:pPr/>
              <a:t>6.856</a:t>
            </a:fld>
            <a:endParaRPr lang="es-AR" altLang="es-AR" sz="1000" b="1" dirty="0">
              <a:ea typeface="+mn-ea"/>
              <a:cs typeface="+mn-cs"/>
              <a:sym typeface="+mn-lt"/>
            </a:endParaRPr>
          </a:p>
        </p:txBody>
      </p:sp>
      <p:sp>
        <p:nvSpPr>
          <p:cNvPr id="105" name="Text Placeholder 2">
            <a:extLst>
              <a:ext uri="{FF2B5EF4-FFF2-40B4-BE49-F238E27FC236}">
                <a16:creationId xmlns:a16="http://schemas.microsoft.com/office/drawing/2014/main" id="{6E2C4835-C73C-4EC7-A083-44DA917DD9F1}"/>
              </a:ext>
            </a:extLst>
          </p:cNvPr>
          <p:cNvSpPr>
            <a:spLocks noGrp="1"/>
          </p:cNvSpPr>
          <p:nvPr>
            <p:custDataLst>
              <p:tags r:id="rId13"/>
            </p:custDataLst>
          </p:nvPr>
        </p:nvSpPr>
        <p:spPr bwMode="gray">
          <a:xfrm>
            <a:off x="1666875" y="1581150"/>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D6CA1442-943A-43D6-8ACE-B341168D0029}" type="datetime'''3''''''''''''''.''''''8''8''''''''''''3'''''''''">
              <a:rPr lang="es-AR" altLang="en-US" sz="1000" b="1" smtClean="0">
                <a:ea typeface="+mn-ea"/>
                <a:cs typeface="+mn-cs"/>
              </a:rPr>
              <a:pPr/>
              <a:t>3.883</a:t>
            </a:fld>
            <a:endParaRPr lang="es-AR" altLang="es-AR" sz="1000" b="1" dirty="0">
              <a:ea typeface="+mn-ea"/>
              <a:cs typeface="+mn-cs"/>
              <a:sym typeface="+mn-lt"/>
            </a:endParaRPr>
          </a:p>
        </p:txBody>
      </p:sp>
      <p:sp>
        <p:nvSpPr>
          <p:cNvPr id="8212" name="Marcador de texto 2"/>
          <p:cNvSpPr>
            <a:spLocks noGrp="1"/>
          </p:cNvSpPr>
          <p:nvPr>
            <p:custDataLst>
              <p:tags r:id="rId14"/>
            </p:custDataLst>
          </p:nvPr>
        </p:nvSpPr>
        <p:spPr bwMode="auto">
          <a:xfrm>
            <a:off x="1404938" y="696913"/>
            <a:ext cx="508000"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5193B26F-5A95-4CD0-9AD8-6340F79E7AD6}" type="datetime'''''''''''-''4''3,''''''''''''''4''''''%'''''''''''''">
              <a:rPr lang="es-AR" altLang="en-US" sz="1000" b="1" smtClean="0">
                <a:effectLst/>
                <a:latin typeface="+mn-lt"/>
                <a:cs typeface="+mn-cs"/>
              </a:rPr>
              <a:pPr/>
              <a:t>-43,4%</a:t>
            </a:fld>
            <a:endParaRPr lang="es-AR" sz="1000" b="1">
              <a:latin typeface="+mn-lt"/>
              <a:cs typeface="+mn-cs"/>
              <a:sym typeface="+mn-lt"/>
            </a:endParaRPr>
          </a:p>
        </p:txBody>
      </p:sp>
      <p:sp>
        <p:nvSpPr>
          <p:cNvPr id="16" name="Rectángulo 15"/>
          <p:cNvSpPr/>
          <p:nvPr>
            <p:custDataLst>
              <p:tags r:id="rId15"/>
            </p:custDataLst>
          </p:nvPr>
        </p:nvSpPr>
        <p:spPr bwMode="auto">
          <a:xfrm>
            <a:off x="203200" y="3062287"/>
            <a:ext cx="179388" cy="13335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s-AR"/>
          </a:p>
        </p:txBody>
      </p:sp>
      <p:sp>
        <p:nvSpPr>
          <p:cNvPr id="13" name="Rectángulo 16"/>
          <p:cNvSpPr/>
          <p:nvPr>
            <p:custDataLst>
              <p:tags r:id="rId16"/>
            </p:custDataLst>
          </p:nvPr>
        </p:nvSpPr>
        <p:spPr bwMode="auto">
          <a:xfrm>
            <a:off x="203200" y="3265487"/>
            <a:ext cx="179388" cy="13335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s-AR"/>
          </a:p>
        </p:txBody>
      </p:sp>
      <p:sp>
        <p:nvSpPr>
          <p:cNvPr id="14" name="Rectángulo 17"/>
          <p:cNvSpPr/>
          <p:nvPr>
            <p:custDataLst>
              <p:tags r:id="rId17"/>
            </p:custDataLst>
          </p:nvPr>
        </p:nvSpPr>
        <p:spPr bwMode="auto">
          <a:xfrm>
            <a:off x="203200" y="3468687"/>
            <a:ext cx="179388" cy="133350"/>
          </a:xfrm>
          <a:prstGeom prst="rect">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s-AR"/>
          </a:p>
        </p:txBody>
      </p:sp>
      <p:sp>
        <p:nvSpPr>
          <p:cNvPr id="17" name="Rectángulo 6"/>
          <p:cNvSpPr/>
          <p:nvPr>
            <p:custDataLst>
              <p:tags r:id="rId18"/>
            </p:custDataLst>
          </p:nvPr>
        </p:nvSpPr>
        <p:spPr bwMode="auto">
          <a:xfrm>
            <a:off x="203200" y="3671887"/>
            <a:ext cx="179388" cy="133350"/>
          </a:xfrm>
          <a:prstGeom prst="rect">
            <a:avLst/>
          </a:prstGeom>
          <a:solidFill>
            <a:schemeClr val="accent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s-AR"/>
          </a:p>
        </p:txBody>
      </p:sp>
      <p:sp>
        <p:nvSpPr>
          <p:cNvPr id="18" name="17 Rectángulo"/>
          <p:cNvSpPr/>
          <p:nvPr>
            <p:custDataLst>
              <p:tags r:id="rId19"/>
            </p:custDataLst>
          </p:nvPr>
        </p:nvSpPr>
        <p:spPr bwMode="auto">
          <a:xfrm>
            <a:off x="203200" y="3875087"/>
            <a:ext cx="179388" cy="133350"/>
          </a:xfrm>
          <a:prstGeom prst="rect">
            <a:avLst/>
          </a:prstGeom>
          <a:solidFill>
            <a:srgbClr val="007770"/>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s-AR"/>
          </a:p>
        </p:txBody>
      </p:sp>
      <p:sp>
        <p:nvSpPr>
          <p:cNvPr id="8218" name="Marcador de texto 2"/>
          <p:cNvSpPr>
            <a:spLocks noGrp="1"/>
          </p:cNvSpPr>
          <p:nvPr>
            <p:custDataLst>
              <p:tags r:id="rId20"/>
            </p:custDataLst>
          </p:nvPr>
        </p:nvSpPr>
        <p:spPr bwMode="auto">
          <a:xfrm>
            <a:off x="433388" y="3057525"/>
            <a:ext cx="260350" cy="152400"/>
          </a:xfrm>
          <a:prstGeom prst="rect">
            <a:avLst/>
          </a:prstGeom>
          <a:noFill/>
          <a:ln w="9525">
            <a:noFill/>
            <a:miter lim="800000"/>
            <a:headEnd/>
            <a:tailEnd/>
          </a:ln>
        </p:spPr>
        <p:txBody>
          <a:bodyPr vert="horz" wrap="none" lIns="0" tIns="0" rIns="0" bIns="0" anchor="ctr"/>
          <a:lstStyle/>
          <a:p>
            <a:pPr>
              <a:buFont typeface="Arial" pitchFamily="34" charset="0"/>
              <a:buNone/>
            </a:pPr>
            <a:fld id="{82ACB115-6108-4967-A863-F757E438AAA1}" type="datetime'''''''''''''''''20''''''''''''''''''2''''''''''''''0'">
              <a:rPr lang="es-AR" altLang="en-US" sz="1000" b="1" smtClean="0">
                <a:effectLst/>
                <a:latin typeface="+mn-lt"/>
                <a:cs typeface="+mn-cs"/>
              </a:rPr>
              <a:pPr/>
              <a:t>2020</a:t>
            </a:fld>
            <a:endParaRPr lang="es-AR" sz="1000" b="1">
              <a:latin typeface="+mn-lt"/>
              <a:cs typeface="+mn-cs"/>
              <a:sym typeface="+mn-lt"/>
            </a:endParaRPr>
          </a:p>
        </p:txBody>
      </p:sp>
      <p:sp>
        <p:nvSpPr>
          <p:cNvPr id="8220" name="Marcador de texto 2"/>
          <p:cNvSpPr>
            <a:spLocks noGrp="1"/>
          </p:cNvSpPr>
          <p:nvPr>
            <p:custDataLst>
              <p:tags r:id="rId21"/>
            </p:custDataLst>
          </p:nvPr>
        </p:nvSpPr>
        <p:spPr bwMode="auto">
          <a:xfrm>
            <a:off x="433388" y="3260725"/>
            <a:ext cx="260350" cy="152400"/>
          </a:xfrm>
          <a:prstGeom prst="rect">
            <a:avLst/>
          </a:prstGeom>
          <a:noFill/>
          <a:ln w="9525">
            <a:noFill/>
            <a:miter lim="800000"/>
            <a:headEnd/>
            <a:tailEnd/>
          </a:ln>
        </p:spPr>
        <p:txBody>
          <a:bodyPr vert="horz" wrap="none" lIns="0" tIns="0" rIns="0" bIns="0" anchor="ctr"/>
          <a:lstStyle/>
          <a:p>
            <a:pPr>
              <a:buFont typeface="Arial" pitchFamily="34" charset="0"/>
              <a:buNone/>
            </a:pPr>
            <a:fld id="{74356E4E-9A20-4B0B-A6C2-52126A0239A6}" type="datetime'''''''2''0''''''''''''2''''''''''''''''''''1'''''''">
              <a:rPr lang="es-AR" altLang="en-US" sz="1000" b="1" smtClean="0">
                <a:effectLst/>
                <a:latin typeface="+mn-lt"/>
                <a:cs typeface="+mn-cs"/>
              </a:rPr>
              <a:pPr/>
              <a:t>2021</a:t>
            </a:fld>
            <a:endParaRPr lang="es-AR" sz="1000" b="1">
              <a:latin typeface="+mn-lt"/>
              <a:cs typeface="+mn-cs"/>
              <a:sym typeface="+mn-lt"/>
            </a:endParaRPr>
          </a:p>
        </p:txBody>
      </p:sp>
      <p:sp>
        <p:nvSpPr>
          <p:cNvPr id="8219" name="Marcador de texto 2"/>
          <p:cNvSpPr>
            <a:spLocks noGrp="1"/>
          </p:cNvSpPr>
          <p:nvPr>
            <p:custDataLst>
              <p:tags r:id="rId22"/>
            </p:custDataLst>
          </p:nvPr>
        </p:nvSpPr>
        <p:spPr bwMode="auto">
          <a:xfrm>
            <a:off x="433388" y="3463925"/>
            <a:ext cx="260350" cy="152400"/>
          </a:xfrm>
          <a:prstGeom prst="rect">
            <a:avLst/>
          </a:prstGeom>
          <a:noFill/>
          <a:ln w="9525">
            <a:noFill/>
            <a:miter lim="800000"/>
            <a:headEnd/>
            <a:tailEnd/>
          </a:ln>
        </p:spPr>
        <p:txBody>
          <a:bodyPr vert="horz" wrap="none" lIns="0" tIns="0" rIns="0" bIns="0" anchor="ctr"/>
          <a:lstStyle/>
          <a:p>
            <a:pPr>
              <a:buFont typeface="Arial" pitchFamily="34" charset="0"/>
              <a:buNone/>
            </a:pPr>
            <a:fld id="{6CCEA7BA-3010-4E41-97DD-5503730D4317}" type="datetime'''2''''''''''''0''''''''''22'''''''''''''''''''">
              <a:rPr lang="es-AR" altLang="en-US" sz="1000" b="1" smtClean="0">
                <a:effectLst/>
                <a:latin typeface="+mn-lt"/>
                <a:cs typeface="+mn-cs"/>
              </a:rPr>
              <a:pPr/>
              <a:t>2022</a:t>
            </a:fld>
            <a:endParaRPr lang="es-AR" sz="1000" b="1">
              <a:latin typeface="+mn-lt"/>
              <a:cs typeface="+mn-cs"/>
              <a:sym typeface="+mn-lt"/>
            </a:endParaRPr>
          </a:p>
        </p:txBody>
      </p:sp>
      <p:sp>
        <p:nvSpPr>
          <p:cNvPr id="8221" name="Marcador de texto 2"/>
          <p:cNvSpPr>
            <a:spLocks noGrp="1"/>
          </p:cNvSpPr>
          <p:nvPr>
            <p:custDataLst>
              <p:tags r:id="rId23"/>
            </p:custDataLst>
          </p:nvPr>
        </p:nvSpPr>
        <p:spPr bwMode="auto">
          <a:xfrm>
            <a:off x="433388" y="3667125"/>
            <a:ext cx="260350" cy="152400"/>
          </a:xfrm>
          <a:prstGeom prst="rect">
            <a:avLst/>
          </a:prstGeom>
          <a:noFill/>
          <a:ln w="9525">
            <a:noFill/>
            <a:miter lim="800000"/>
            <a:headEnd/>
            <a:tailEnd/>
          </a:ln>
        </p:spPr>
        <p:txBody>
          <a:bodyPr vert="horz" wrap="none" lIns="0" tIns="0" rIns="0" bIns="0" anchor="ctr"/>
          <a:lstStyle/>
          <a:p>
            <a:pPr>
              <a:buFont typeface="Arial" pitchFamily="34" charset="0"/>
              <a:buNone/>
            </a:pPr>
            <a:fld id="{52D5D138-5F9F-487C-8272-6EB30F4F88BC}" type="datetime'''''''''''''2''02''''''''''''''3'''''''''''''">
              <a:rPr lang="es-AR" altLang="en-US" sz="1000" b="1" smtClean="0">
                <a:effectLst/>
                <a:latin typeface="+mn-lt"/>
                <a:cs typeface="+mn-cs"/>
              </a:rPr>
              <a:pPr/>
              <a:t>2023</a:t>
            </a:fld>
            <a:endParaRPr lang="es-AR" sz="1000" b="1">
              <a:latin typeface="+mn-lt"/>
              <a:cs typeface="+mn-cs"/>
              <a:sym typeface="+mn-lt"/>
            </a:endParaRPr>
          </a:p>
        </p:txBody>
      </p:sp>
      <p:sp>
        <p:nvSpPr>
          <p:cNvPr id="8222" name="Marcador de texto 2"/>
          <p:cNvSpPr>
            <a:spLocks noGrp="1"/>
          </p:cNvSpPr>
          <p:nvPr>
            <p:custDataLst>
              <p:tags r:id="rId24"/>
            </p:custDataLst>
          </p:nvPr>
        </p:nvSpPr>
        <p:spPr bwMode="auto">
          <a:xfrm>
            <a:off x="433388" y="3870325"/>
            <a:ext cx="260350" cy="152400"/>
          </a:xfrm>
          <a:prstGeom prst="rect">
            <a:avLst/>
          </a:prstGeom>
          <a:noFill/>
          <a:ln w="9525">
            <a:noFill/>
            <a:miter lim="800000"/>
            <a:headEnd/>
            <a:tailEnd/>
          </a:ln>
        </p:spPr>
        <p:txBody>
          <a:bodyPr vert="horz" wrap="none" lIns="0" tIns="0" rIns="0" bIns="0" anchor="ctr"/>
          <a:lstStyle/>
          <a:p>
            <a:pPr>
              <a:buFont typeface="Arial" pitchFamily="34" charset="0"/>
              <a:buNone/>
            </a:pPr>
            <a:fld id="{26F6924F-256E-47B1-9D4A-4F41F987A753}" type="datetime'''''''''''2024'''''''''''''''''''''''''">
              <a:rPr lang="es-AR" altLang="en-US" sz="1000" b="1" smtClean="0">
                <a:effectLst/>
                <a:latin typeface="+mn-lt"/>
                <a:cs typeface="+mn-cs"/>
              </a:rPr>
              <a:pPr/>
              <a:t>2024</a:t>
            </a:fld>
            <a:endParaRPr lang="es-AR" sz="1000" b="1">
              <a:latin typeface="+mn-lt"/>
              <a:cs typeface="+mn-cs"/>
              <a:sym typeface="+mn-lt"/>
            </a:endParaRPr>
          </a:p>
        </p:txBody>
      </p:sp>
      <p:graphicFrame>
        <p:nvGraphicFramePr>
          <p:cNvPr id="118" name="Chart 3">
            <a:extLst>
              <a:ext uri="{FF2B5EF4-FFF2-40B4-BE49-F238E27FC236}">
                <a16:creationId xmlns:a16="http://schemas.microsoft.com/office/drawing/2014/main" id="{615B2C82-C393-4F45-89CD-6EEDBBC357F7}"/>
              </a:ext>
            </a:extLst>
          </p:cNvPr>
          <p:cNvGraphicFramePr/>
          <p:nvPr>
            <p:custDataLst>
              <p:tags r:id="rId25"/>
            </p:custDataLst>
            <p:extLst>
              <p:ext uri="{D42A27DB-BD31-4B8C-83A1-F6EECF244321}">
                <p14:modId xmlns:p14="http://schemas.microsoft.com/office/powerpoint/2010/main" val="1675991181"/>
              </p:ext>
            </p:extLst>
          </p:nvPr>
        </p:nvGraphicFramePr>
        <p:xfrm>
          <a:off x="2462213" y="1100138"/>
          <a:ext cx="2144712" cy="1458912"/>
        </p:xfrm>
        <a:graphic>
          <a:graphicData uri="http://schemas.openxmlformats.org/drawingml/2006/chart">
            <c:chart xmlns:c="http://schemas.openxmlformats.org/drawingml/2006/chart" xmlns:r="http://schemas.openxmlformats.org/officeDocument/2006/relationships" r:id="rId113"/>
          </a:graphicData>
        </a:graphic>
      </p:graphicFrame>
      <p:cxnSp>
        <p:nvCxnSpPr>
          <p:cNvPr id="26" name="25 Conector recto"/>
          <p:cNvCxnSpPr/>
          <p:nvPr>
            <p:custDataLst>
              <p:tags r:id="rId26"/>
            </p:custDataLst>
          </p:nvPr>
        </p:nvCxnSpPr>
        <p:spPr bwMode="auto">
          <a:xfrm flipV="1">
            <a:off x="3875088" y="782638"/>
            <a:ext cx="0" cy="76358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26 Conector recto"/>
          <p:cNvCxnSpPr>
            <a:cxnSpLocks/>
          </p:cNvCxnSpPr>
          <p:nvPr>
            <p:custDataLst>
              <p:tags r:id="rId27"/>
            </p:custDataLst>
          </p:nvPr>
        </p:nvCxnSpPr>
        <p:spPr bwMode="auto">
          <a:xfrm>
            <a:off x="3875088" y="782638"/>
            <a:ext cx="341313"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24 Conector recto"/>
          <p:cNvCxnSpPr/>
          <p:nvPr>
            <p:custDataLst>
              <p:tags r:id="rId28"/>
            </p:custDataLst>
          </p:nvPr>
        </p:nvCxnSpPr>
        <p:spPr bwMode="auto">
          <a:xfrm>
            <a:off x="4216400" y="782638"/>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26" name="Marcador de texto 2"/>
          <p:cNvSpPr>
            <a:spLocks noGrp="1"/>
          </p:cNvSpPr>
          <p:nvPr>
            <p:custDataLst>
              <p:tags r:id="rId29"/>
            </p:custDataLst>
          </p:nvPr>
        </p:nvSpPr>
        <p:spPr bwMode="auto">
          <a:xfrm>
            <a:off x="3278188" y="2519363"/>
            <a:ext cx="512762" cy="152400"/>
          </a:xfrm>
          <a:prstGeom prst="rect">
            <a:avLst/>
          </a:prstGeom>
          <a:noFill/>
          <a:ln w="9525">
            <a:noFill/>
            <a:miter lim="800000"/>
            <a:headEnd/>
            <a:tailEnd/>
          </a:ln>
        </p:spPr>
        <p:txBody>
          <a:bodyPr vert="horz" wrap="none" lIns="0" tIns="0" rIns="0" bIns="0"/>
          <a:lstStyle/>
          <a:p>
            <a:pPr algn="ctr">
              <a:buFont typeface="Arial" pitchFamily="34" charset="0"/>
              <a:buNone/>
            </a:pPr>
            <a:fld id="{A3C855EA-6F81-40AF-ABE8-FB61F88AF263}" type="datetime'Ar''''''''''''''a''''''b'''''''' ''''''''''Gol''''''f'">
              <a:rPr lang="es-AR" altLang="en-US" sz="1000" b="1"/>
              <a:pPr algn="ctr">
                <a:buFont typeface="Arial" pitchFamily="34" charset="0"/>
                <a:buNone/>
              </a:pPr>
              <a:t>Arab Golf</a:t>
            </a:fld>
            <a:endParaRPr lang="es-AR" sz="1000" b="1">
              <a:sym typeface="+mn-lt"/>
            </a:endParaRPr>
          </a:p>
        </p:txBody>
      </p:sp>
      <p:sp>
        <p:nvSpPr>
          <p:cNvPr id="87" name="Text Placeholder 2">
            <a:extLst>
              <a:ext uri="{FF2B5EF4-FFF2-40B4-BE49-F238E27FC236}">
                <a16:creationId xmlns:a16="http://schemas.microsoft.com/office/drawing/2014/main" id="{8FBBC624-7D0E-46C5-9CA7-ABB083AAF979}"/>
              </a:ext>
            </a:extLst>
          </p:cNvPr>
          <p:cNvSpPr>
            <a:spLocks noGrp="1"/>
          </p:cNvSpPr>
          <p:nvPr>
            <p:custDataLst>
              <p:tags r:id="rId30"/>
            </p:custDataLst>
          </p:nvPr>
        </p:nvSpPr>
        <p:spPr bwMode="gray">
          <a:xfrm>
            <a:off x="2687638" y="100488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D0980370-92AE-41CF-AD7E-E903047CC5B0}" type="datetime'''''''''''''8''''.''''''''5''6''''''''''''''''''''''''2'''''">
              <a:rPr lang="es-AR" altLang="en-US" sz="1000" b="1" smtClean="0">
                <a:ea typeface="+mn-ea"/>
                <a:cs typeface="+mn-cs"/>
              </a:rPr>
              <a:pPr/>
              <a:t>8.562</a:t>
            </a:fld>
            <a:endParaRPr lang="es-AR" altLang="es-AR" sz="1000" b="1" dirty="0">
              <a:ea typeface="+mn-ea"/>
              <a:cs typeface="+mn-cs"/>
              <a:sym typeface="+mn-lt"/>
            </a:endParaRPr>
          </a:p>
        </p:txBody>
      </p:sp>
      <p:sp>
        <p:nvSpPr>
          <p:cNvPr id="88" name="Text Placeholder 2">
            <a:extLst>
              <a:ext uri="{FF2B5EF4-FFF2-40B4-BE49-F238E27FC236}">
                <a16:creationId xmlns:a16="http://schemas.microsoft.com/office/drawing/2014/main" id="{60FAC4FA-6079-447F-98D6-0416EEC2D3E2}"/>
              </a:ext>
            </a:extLst>
          </p:cNvPr>
          <p:cNvSpPr>
            <a:spLocks noGrp="1"/>
          </p:cNvSpPr>
          <p:nvPr>
            <p:custDataLst>
              <p:tags r:id="rId31"/>
            </p:custDataLst>
          </p:nvPr>
        </p:nvSpPr>
        <p:spPr bwMode="gray">
          <a:xfrm>
            <a:off x="3028950" y="120173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6956BDD5-693D-49FE-9B57-460ADF513BCC}" type="datetime'''''''''7''''''''.''''2''''''''''''6''''''''1'''''''">
              <a:rPr lang="es-AR" altLang="en-US" sz="1000" b="1" smtClean="0">
                <a:ea typeface="+mn-ea"/>
                <a:cs typeface="+mn-cs"/>
              </a:rPr>
              <a:pPr/>
              <a:t>7.261</a:t>
            </a:fld>
            <a:endParaRPr lang="es-AR" altLang="es-AR" sz="1000" b="1" dirty="0">
              <a:ea typeface="+mn-ea"/>
              <a:cs typeface="+mn-cs"/>
              <a:sym typeface="+mn-lt"/>
            </a:endParaRPr>
          </a:p>
        </p:txBody>
      </p:sp>
      <p:sp>
        <p:nvSpPr>
          <p:cNvPr id="100" name="Text Placeholder 2">
            <a:extLst>
              <a:ext uri="{FF2B5EF4-FFF2-40B4-BE49-F238E27FC236}">
                <a16:creationId xmlns:a16="http://schemas.microsoft.com/office/drawing/2014/main" id="{CEA01562-B841-48A2-BC13-D13D5F1F826E}"/>
              </a:ext>
            </a:extLst>
          </p:cNvPr>
          <p:cNvSpPr>
            <a:spLocks noGrp="1"/>
          </p:cNvSpPr>
          <p:nvPr>
            <p:custDataLst>
              <p:tags r:id="rId32"/>
            </p:custDataLst>
          </p:nvPr>
        </p:nvSpPr>
        <p:spPr bwMode="gray">
          <a:xfrm>
            <a:off x="3370263" y="122078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2A6426EB-0DD4-4151-BD2F-DAEC23FFC2EB}" type="datetime'''''''''''''''''''''''7''''''''''.''''''''''''136'''''''''''''">
              <a:rPr lang="es-AR" altLang="en-US" sz="1000" b="1" smtClean="0">
                <a:ea typeface="+mn-ea"/>
                <a:cs typeface="+mn-cs"/>
              </a:rPr>
              <a:pPr/>
              <a:t>7.136</a:t>
            </a:fld>
            <a:endParaRPr lang="es-AR" altLang="es-AR" sz="1000" b="1" dirty="0">
              <a:ea typeface="+mn-ea"/>
              <a:cs typeface="+mn-cs"/>
              <a:sym typeface="+mn-lt"/>
            </a:endParaRPr>
          </a:p>
        </p:txBody>
      </p:sp>
      <p:sp>
        <p:nvSpPr>
          <p:cNvPr id="117" name="Text Placeholder 2">
            <a:extLst>
              <a:ext uri="{FF2B5EF4-FFF2-40B4-BE49-F238E27FC236}">
                <a16:creationId xmlns:a16="http://schemas.microsoft.com/office/drawing/2014/main" id="{081BC28E-FC9E-4A8A-8BF6-A49815AC5B2D}"/>
              </a:ext>
            </a:extLst>
          </p:cNvPr>
          <p:cNvSpPr>
            <a:spLocks noGrp="1"/>
          </p:cNvSpPr>
          <p:nvPr>
            <p:custDataLst>
              <p:tags r:id="rId33"/>
            </p:custDataLst>
          </p:nvPr>
        </p:nvSpPr>
        <p:spPr bwMode="gray">
          <a:xfrm>
            <a:off x="3711575" y="1584325"/>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32FAA928-02A8-4E4E-BD01-A253BE373618}" type="datetime'4''''''''''''.''''7''''2''''''''''''''''''''''4'''''''''">
              <a:rPr lang="es-AR" altLang="en-US" sz="1000" b="1" smtClean="0">
                <a:ea typeface="+mn-ea"/>
                <a:cs typeface="+mn-cs"/>
              </a:rPr>
              <a:pPr/>
              <a:t>4.724</a:t>
            </a:fld>
            <a:endParaRPr lang="es-AR" altLang="es-AR" sz="1000" b="1" dirty="0">
              <a:ea typeface="+mn-ea"/>
              <a:cs typeface="+mn-cs"/>
              <a:sym typeface="+mn-lt"/>
            </a:endParaRPr>
          </a:p>
        </p:txBody>
      </p:sp>
      <p:sp>
        <p:nvSpPr>
          <p:cNvPr id="104" name="Text Placeholder 2">
            <a:extLst>
              <a:ext uri="{FF2B5EF4-FFF2-40B4-BE49-F238E27FC236}">
                <a16:creationId xmlns:a16="http://schemas.microsoft.com/office/drawing/2014/main" id="{91D4B795-360D-4FD4-BB79-E66DD90B7BE2}"/>
              </a:ext>
            </a:extLst>
          </p:cNvPr>
          <p:cNvSpPr>
            <a:spLocks noGrp="1"/>
          </p:cNvSpPr>
          <p:nvPr>
            <p:custDataLst>
              <p:tags r:id="rId34"/>
            </p:custDataLst>
          </p:nvPr>
        </p:nvSpPr>
        <p:spPr bwMode="gray">
          <a:xfrm>
            <a:off x="4052888" y="1069975"/>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F8D9B157-0B9E-41CC-AE87-7377B5C41D2F}" type="datetime'8''''''''''''''''''''''''''''''.''''''''2''''''''3''4'''''''''">
              <a:rPr lang="es-AR" altLang="en-US" sz="1000" b="1" smtClean="0">
                <a:ea typeface="+mn-ea"/>
                <a:cs typeface="+mn-cs"/>
              </a:rPr>
              <a:pPr/>
              <a:t>8.234</a:t>
            </a:fld>
            <a:endParaRPr lang="es-AR" altLang="es-AR" sz="1000" b="1" dirty="0">
              <a:ea typeface="+mn-ea"/>
              <a:cs typeface="+mn-cs"/>
              <a:sym typeface="+mn-lt"/>
            </a:endParaRPr>
          </a:p>
        </p:txBody>
      </p:sp>
      <p:sp>
        <p:nvSpPr>
          <p:cNvPr id="8227" name="Marcador de texto 2"/>
          <p:cNvSpPr>
            <a:spLocks noGrp="1"/>
          </p:cNvSpPr>
          <p:nvPr>
            <p:custDataLst>
              <p:tags r:id="rId35"/>
            </p:custDataLst>
          </p:nvPr>
        </p:nvSpPr>
        <p:spPr bwMode="auto">
          <a:xfrm>
            <a:off x="3773489" y="685800"/>
            <a:ext cx="544513"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FECCE169-C7FB-4196-AD42-C848EE5B406D}" type="datetime'''+''''''''''''7''''''''''''''''''''''4,''3''''''''''''%'''''">
              <a:rPr lang="es-AR" altLang="en-US" sz="1000" b="1" smtClean="0">
                <a:effectLst/>
                <a:latin typeface="+mn-lt"/>
                <a:cs typeface="+mn-cs"/>
              </a:rPr>
              <a:pPr/>
              <a:t>+74,3%</a:t>
            </a:fld>
            <a:endParaRPr lang="es-AR" sz="1000" b="1">
              <a:latin typeface="+mn-lt"/>
              <a:cs typeface="+mn-cs"/>
              <a:sym typeface="+mn-lt"/>
            </a:endParaRPr>
          </a:p>
        </p:txBody>
      </p:sp>
      <p:graphicFrame>
        <p:nvGraphicFramePr>
          <p:cNvPr id="125" name="Chart 3">
            <a:extLst>
              <a:ext uri="{FF2B5EF4-FFF2-40B4-BE49-F238E27FC236}">
                <a16:creationId xmlns:a16="http://schemas.microsoft.com/office/drawing/2014/main" id="{E7E04E3F-3335-4E65-B26B-799E91FB554E}"/>
              </a:ext>
            </a:extLst>
          </p:cNvPr>
          <p:cNvGraphicFramePr/>
          <p:nvPr>
            <p:custDataLst>
              <p:tags r:id="rId36"/>
            </p:custDataLst>
            <p:extLst>
              <p:ext uri="{D42A27DB-BD31-4B8C-83A1-F6EECF244321}">
                <p14:modId xmlns:p14="http://schemas.microsoft.com/office/powerpoint/2010/main" val="39546623"/>
              </p:ext>
            </p:extLst>
          </p:nvPr>
        </p:nvGraphicFramePr>
        <p:xfrm>
          <a:off x="7313613" y="1092200"/>
          <a:ext cx="2179637" cy="1458913"/>
        </p:xfrm>
        <a:graphic>
          <a:graphicData uri="http://schemas.openxmlformats.org/drawingml/2006/chart">
            <c:chart xmlns:c="http://schemas.openxmlformats.org/drawingml/2006/chart" xmlns:r="http://schemas.openxmlformats.org/officeDocument/2006/relationships" r:id="rId114"/>
          </a:graphicData>
        </a:graphic>
      </p:graphicFrame>
      <p:cxnSp>
        <p:nvCxnSpPr>
          <p:cNvPr id="31" name="30 Conector recto"/>
          <p:cNvCxnSpPr/>
          <p:nvPr>
            <p:custDataLst>
              <p:tags r:id="rId37"/>
            </p:custDataLst>
          </p:nvPr>
        </p:nvCxnSpPr>
        <p:spPr bwMode="auto">
          <a:xfrm flipV="1">
            <a:off x="8748713" y="1082675"/>
            <a:ext cx="0" cy="69850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31 Conector recto"/>
          <p:cNvCxnSpPr/>
          <p:nvPr>
            <p:custDataLst>
              <p:tags r:id="rId38"/>
            </p:custDataLst>
          </p:nvPr>
        </p:nvCxnSpPr>
        <p:spPr bwMode="auto">
          <a:xfrm>
            <a:off x="8748713" y="1082675"/>
            <a:ext cx="347662"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32 Conector recto"/>
          <p:cNvCxnSpPr/>
          <p:nvPr>
            <p:custDataLst>
              <p:tags r:id="rId39"/>
            </p:custDataLst>
          </p:nvPr>
        </p:nvCxnSpPr>
        <p:spPr bwMode="auto">
          <a:xfrm>
            <a:off x="9096375" y="1082675"/>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31" name="Marcador de texto 2"/>
          <p:cNvSpPr>
            <a:spLocks noGrp="1"/>
          </p:cNvSpPr>
          <p:nvPr>
            <p:custDataLst>
              <p:tags r:id="rId40"/>
            </p:custDataLst>
          </p:nvPr>
        </p:nvSpPr>
        <p:spPr bwMode="auto">
          <a:xfrm>
            <a:off x="8134350" y="2511425"/>
            <a:ext cx="536575" cy="152400"/>
          </a:xfrm>
          <a:prstGeom prst="rect">
            <a:avLst/>
          </a:prstGeom>
          <a:noFill/>
          <a:ln w="9525">
            <a:noFill/>
            <a:miter lim="800000"/>
            <a:headEnd/>
            <a:tailEnd/>
          </a:ln>
        </p:spPr>
        <p:txBody>
          <a:bodyPr vert="horz" wrap="none" lIns="0" tIns="0" rIns="0" bIns="0"/>
          <a:lstStyle/>
          <a:p>
            <a:pPr algn="ctr">
              <a:buFont typeface="Arial" pitchFamily="34" charset="0"/>
              <a:buNone/>
            </a:pPr>
            <a:fld id="{3D68B46C-F722-4B18-A336-428B7529E892}" type="datetime'''''''''Co''n''''t''''''''in''''''''''''''''''''en''t'''''''">
              <a:rPr lang="es-AR" altLang="en-US" sz="1000" b="1"/>
              <a:pPr algn="ctr">
                <a:buFont typeface="Arial" pitchFamily="34" charset="0"/>
                <a:buNone/>
              </a:pPr>
              <a:t>Continent</a:t>
            </a:fld>
            <a:endParaRPr lang="es-AR" sz="1000" b="1">
              <a:sym typeface="+mn-lt"/>
            </a:endParaRPr>
          </a:p>
        </p:txBody>
      </p:sp>
      <p:sp>
        <p:nvSpPr>
          <p:cNvPr id="120" name="Text Placeholder 2">
            <a:extLst>
              <a:ext uri="{FF2B5EF4-FFF2-40B4-BE49-F238E27FC236}">
                <a16:creationId xmlns:a16="http://schemas.microsoft.com/office/drawing/2014/main" id="{E824B201-DF53-49C6-A94E-B4B9C5B6AE17}"/>
              </a:ext>
            </a:extLst>
          </p:cNvPr>
          <p:cNvSpPr>
            <a:spLocks noGrp="1"/>
          </p:cNvSpPr>
          <p:nvPr>
            <p:custDataLst>
              <p:tags r:id="rId41"/>
            </p:custDataLst>
          </p:nvPr>
        </p:nvSpPr>
        <p:spPr bwMode="gray">
          <a:xfrm>
            <a:off x="7543800" y="1203325"/>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4CC46A11-A8DB-4F3E-9B3C-6DB75D72A720}" type="datetime'''''''''9''''''.''''''''''''''''''''''''''2''2''3'''''''''''">
              <a:rPr lang="es-AR" altLang="en-US" sz="1000" b="1" smtClean="0">
                <a:ea typeface="+mn-ea"/>
                <a:cs typeface="+mn-cs"/>
              </a:rPr>
              <a:pPr/>
              <a:t>9.223</a:t>
            </a:fld>
            <a:endParaRPr lang="es-AR" altLang="es-AR" sz="1000" b="1" dirty="0">
              <a:ea typeface="+mn-ea"/>
              <a:cs typeface="+mn-cs"/>
              <a:sym typeface="+mn-lt"/>
            </a:endParaRPr>
          </a:p>
        </p:txBody>
      </p:sp>
      <p:sp>
        <p:nvSpPr>
          <p:cNvPr id="107" name="Text Placeholder 2">
            <a:extLst>
              <a:ext uri="{FF2B5EF4-FFF2-40B4-BE49-F238E27FC236}">
                <a16:creationId xmlns:a16="http://schemas.microsoft.com/office/drawing/2014/main" id="{DF7E1362-D7CE-4114-A7C3-179D850F11B5}"/>
              </a:ext>
            </a:extLst>
          </p:cNvPr>
          <p:cNvSpPr>
            <a:spLocks noGrp="1"/>
          </p:cNvSpPr>
          <p:nvPr>
            <p:custDataLst>
              <p:tags r:id="rId42"/>
            </p:custDataLst>
          </p:nvPr>
        </p:nvSpPr>
        <p:spPr bwMode="gray">
          <a:xfrm>
            <a:off x="7858124" y="996950"/>
            <a:ext cx="3937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1F1C3CAE-A071-49FD-9E10-B421E2C5FC53}" type="datetime'''''''1''''''''''0''''''''''''''.''9''6''''8'">
              <a:rPr lang="es-AR" altLang="en-US" sz="1000" b="1" smtClean="0">
                <a:ea typeface="+mn-ea"/>
                <a:cs typeface="+mn-cs"/>
              </a:rPr>
              <a:pPr/>
              <a:t>10.968</a:t>
            </a:fld>
            <a:endParaRPr lang="es-AR" altLang="es-AR" sz="1000" b="1" dirty="0">
              <a:ea typeface="+mn-ea"/>
              <a:cs typeface="+mn-cs"/>
              <a:sym typeface="+mn-lt"/>
            </a:endParaRPr>
          </a:p>
        </p:txBody>
      </p:sp>
      <p:sp>
        <p:nvSpPr>
          <p:cNvPr id="108" name="Text Placeholder 2">
            <a:extLst>
              <a:ext uri="{FF2B5EF4-FFF2-40B4-BE49-F238E27FC236}">
                <a16:creationId xmlns:a16="http://schemas.microsoft.com/office/drawing/2014/main" id="{7150C4FB-0BF9-4BF9-A65E-E97A29190A67}"/>
              </a:ext>
            </a:extLst>
          </p:cNvPr>
          <p:cNvSpPr>
            <a:spLocks noGrp="1"/>
          </p:cNvSpPr>
          <p:nvPr>
            <p:custDataLst>
              <p:tags r:id="rId43"/>
            </p:custDataLst>
          </p:nvPr>
        </p:nvSpPr>
        <p:spPr bwMode="gray">
          <a:xfrm>
            <a:off x="8237537" y="1100138"/>
            <a:ext cx="3937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BB8BB175-30B6-4B08-8E0A-E446FCAE547F}" type="datetime'''''''''''''''''1''''''0''''.''''''''''0''''''8''''''''7'''''">
              <a:rPr lang="es-AR" altLang="en-US" sz="1000" b="1" smtClean="0">
                <a:ea typeface="+mn-ea"/>
                <a:cs typeface="+mn-cs"/>
              </a:rPr>
              <a:pPr/>
              <a:t>10.087</a:t>
            </a:fld>
            <a:endParaRPr lang="es-AR" altLang="es-AR" sz="1000" b="1" dirty="0">
              <a:ea typeface="+mn-ea"/>
              <a:cs typeface="+mn-cs"/>
              <a:sym typeface="+mn-lt"/>
            </a:endParaRPr>
          </a:p>
        </p:txBody>
      </p:sp>
      <p:sp>
        <p:nvSpPr>
          <p:cNvPr id="124" name="Text Placeholder 2">
            <a:extLst>
              <a:ext uri="{FF2B5EF4-FFF2-40B4-BE49-F238E27FC236}">
                <a16:creationId xmlns:a16="http://schemas.microsoft.com/office/drawing/2014/main" id="{2351E333-A3DB-4E7D-A68E-EFB328F684B1}"/>
              </a:ext>
            </a:extLst>
          </p:cNvPr>
          <p:cNvSpPr>
            <a:spLocks noGrp="1"/>
          </p:cNvSpPr>
          <p:nvPr>
            <p:custDataLst>
              <p:tags r:id="rId44"/>
            </p:custDataLst>
          </p:nvPr>
        </p:nvSpPr>
        <p:spPr bwMode="gray">
          <a:xfrm>
            <a:off x="8585200" y="1819275"/>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3B42355F-62D0-4E0E-947A-6D2FAF5A2E89}" type="datetime'''''3''''.''''''''99''8'''">
              <a:rPr lang="es-AR" altLang="en-US" sz="1000" b="1" smtClean="0">
                <a:ea typeface="+mn-ea"/>
                <a:cs typeface="+mn-cs"/>
              </a:rPr>
              <a:pPr/>
              <a:t>3.998</a:t>
            </a:fld>
            <a:endParaRPr lang="es-AR" altLang="es-AR" sz="1000" b="1" dirty="0">
              <a:ea typeface="+mn-ea"/>
              <a:cs typeface="+mn-cs"/>
              <a:sym typeface="+mn-lt"/>
            </a:endParaRPr>
          </a:p>
        </p:txBody>
      </p:sp>
      <p:sp>
        <p:nvSpPr>
          <p:cNvPr id="126" name="Text Placeholder 2">
            <a:extLst>
              <a:ext uri="{FF2B5EF4-FFF2-40B4-BE49-F238E27FC236}">
                <a16:creationId xmlns:a16="http://schemas.microsoft.com/office/drawing/2014/main" id="{24EC5A22-E59A-47A5-BF5C-EE369A39B255}"/>
              </a:ext>
            </a:extLst>
          </p:cNvPr>
          <p:cNvSpPr>
            <a:spLocks noGrp="1"/>
          </p:cNvSpPr>
          <p:nvPr>
            <p:custDataLst>
              <p:tags r:id="rId45"/>
            </p:custDataLst>
          </p:nvPr>
        </p:nvSpPr>
        <p:spPr bwMode="gray">
          <a:xfrm>
            <a:off x="8932863" y="1370013"/>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24003891-D3BE-49FC-83A3-F84F7E8999EB}" type="datetime'''''''7''''''''''''''''''''''''''.9''''4''6'''''">
              <a:rPr lang="es-AR" altLang="en-US" sz="1000" b="1" smtClean="0">
                <a:ea typeface="+mn-ea"/>
                <a:cs typeface="+mn-cs"/>
              </a:rPr>
              <a:pPr/>
              <a:t>7.946</a:t>
            </a:fld>
            <a:endParaRPr lang="es-AR" altLang="es-AR" sz="1000" b="1" dirty="0">
              <a:ea typeface="+mn-ea"/>
              <a:cs typeface="+mn-cs"/>
              <a:sym typeface="+mn-lt"/>
            </a:endParaRPr>
          </a:p>
        </p:txBody>
      </p:sp>
      <p:sp>
        <p:nvSpPr>
          <p:cNvPr id="8232" name="Marcador de texto 2"/>
          <p:cNvSpPr>
            <a:spLocks noGrp="1"/>
          </p:cNvSpPr>
          <p:nvPr>
            <p:custDataLst>
              <p:tags r:id="rId46"/>
            </p:custDataLst>
          </p:nvPr>
        </p:nvSpPr>
        <p:spPr bwMode="auto">
          <a:xfrm>
            <a:off x="8650289" y="985838"/>
            <a:ext cx="544513"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39DDEEA6-6B79-43C1-BB12-F2974385BC31}" type="datetime'+''''''9''''8'''''',''''''''8''''''''''%'''''''''''">
              <a:rPr lang="es-AR" altLang="en-US" sz="1000" b="1" smtClean="0">
                <a:effectLst/>
                <a:latin typeface="+mn-lt"/>
                <a:cs typeface="+mn-cs"/>
              </a:rPr>
              <a:pPr/>
              <a:t>+98,8%</a:t>
            </a:fld>
            <a:endParaRPr lang="es-AR" sz="1000" b="1">
              <a:latin typeface="+mn-lt"/>
              <a:cs typeface="+mn-cs"/>
              <a:sym typeface="+mn-lt"/>
            </a:endParaRPr>
          </a:p>
        </p:txBody>
      </p:sp>
      <p:graphicFrame>
        <p:nvGraphicFramePr>
          <p:cNvPr id="127" name="Chart 3">
            <a:extLst>
              <a:ext uri="{FF2B5EF4-FFF2-40B4-BE49-F238E27FC236}">
                <a16:creationId xmlns:a16="http://schemas.microsoft.com/office/drawing/2014/main" id="{725A32FF-1114-4D23-9CC0-A866049F04E0}"/>
              </a:ext>
            </a:extLst>
          </p:cNvPr>
          <p:cNvGraphicFramePr/>
          <p:nvPr>
            <p:custDataLst>
              <p:tags r:id="rId47"/>
            </p:custDataLst>
            <p:extLst>
              <p:ext uri="{D42A27DB-BD31-4B8C-83A1-F6EECF244321}">
                <p14:modId xmlns:p14="http://schemas.microsoft.com/office/powerpoint/2010/main" val="2341225510"/>
              </p:ext>
            </p:extLst>
          </p:nvPr>
        </p:nvGraphicFramePr>
        <p:xfrm>
          <a:off x="9810750" y="1082675"/>
          <a:ext cx="2144713" cy="1476375"/>
        </p:xfrm>
        <a:graphic>
          <a:graphicData uri="http://schemas.openxmlformats.org/drawingml/2006/chart">
            <c:chart xmlns:c="http://schemas.openxmlformats.org/drawingml/2006/chart" xmlns:r="http://schemas.openxmlformats.org/officeDocument/2006/relationships" r:id="rId115"/>
          </a:graphicData>
        </a:graphic>
      </p:graphicFrame>
      <p:cxnSp>
        <p:nvCxnSpPr>
          <p:cNvPr id="37" name="36 Conector recto"/>
          <p:cNvCxnSpPr/>
          <p:nvPr>
            <p:custDataLst>
              <p:tags r:id="rId48"/>
            </p:custDataLst>
          </p:nvPr>
        </p:nvCxnSpPr>
        <p:spPr bwMode="auto">
          <a:xfrm flipV="1">
            <a:off x="11223625" y="795338"/>
            <a:ext cx="0" cy="73660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37 Conector recto"/>
          <p:cNvCxnSpPr>
            <a:cxnSpLocks/>
          </p:cNvCxnSpPr>
          <p:nvPr>
            <p:custDataLst>
              <p:tags r:id="rId49"/>
            </p:custDataLst>
          </p:nvPr>
        </p:nvCxnSpPr>
        <p:spPr bwMode="auto">
          <a:xfrm>
            <a:off x="11223625" y="795338"/>
            <a:ext cx="341313"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38 Conector recto"/>
          <p:cNvCxnSpPr/>
          <p:nvPr>
            <p:custDataLst>
              <p:tags r:id="rId50"/>
            </p:custDataLst>
          </p:nvPr>
        </p:nvCxnSpPr>
        <p:spPr bwMode="auto">
          <a:xfrm>
            <a:off x="11564938" y="795338"/>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36" name="Marcador de texto 2"/>
          <p:cNvSpPr>
            <a:spLocks noGrp="1"/>
          </p:cNvSpPr>
          <p:nvPr>
            <p:custDataLst>
              <p:tags r:id="rId51"/>
            </p:custDataLst>
          </p:nvPr>
        </p:nvSpPr>
        <p:spPr bwMode="auto">
          <a:xfrm>
            <a:off x="10669588" y="2519363"/>
            <a:ext cx="425450" cy="152400"/>
          </a:xfrm>
          <a:prstGeom prst="rect">
            <a:avLst/>
          </a:prstGeom>
          <a:noFill/>
          <a:ln w="9525">
            <a:noFill/>
            <a:miter lim="800000"/>
            <a:headEnd/>
            <a:tailEnd/>
          </a:ln>
        </p:spPr>
        <p:txBody>
          <a:bodyPr vert="horz" wrap="none" lIns="0" tIns="0" rIns="0" bIns="0"/>
          <a:lstStyle/>
          <a:p>
            <a:pPr algn="ctr">
              <a:buFont typeface="Arial" pitchFamily="34" charset="0"/>
              <a:buNone/>
            </a:pPr>
            <a:fld id="{9FEE0FC6-08FB-4417-90D1-D889AC7008EF}" type="datetime'''F''''''''''''ar'''' ''''''E''a''''''s''''''''''''''t'">
              <a:rPr lang="es-AR" altLang="en-US" sz="1000" b="1"/>
              <a:pPr algn="ctr">
                <a:buFont typeface="Arial" pitchFamily="34" charset="0"/>
                <a:buNone/>
              </a:pPr>
              <a:t>Far East</a:t>
            </a:fld>
            <a:endParaRPr lang="es-AR" sz="1000" b="1">
              <a:sym typeface="+mn-lt"/>
            </a:endParaRPr>
          </a:p>
        </p:txBody>
      </p:sp>
      <p:sp>
        <p:nvSpPr>
          <p:cNvPr id="40" name="Text Placeholder 2">
            <a:extLst>
              <a:ext uri="{FF2B5EF4-FFF2-40B4-BE49-F238E27FC236}">
                <a16:creationId xmlns:a16="http://schemas.microsoft.com/office/drawing/2014/main" id="{5B89C1FF-C6E4-4FA1-AB8C-B3179BE0C8F9}"/>
              </a:ext>
            </a:extLst>
          </p:cNvPr>
          <p:cNvSpPr>
            <a:spLocks noGrp="1"/>
          </p:cNvSpPr>
          <p:nvPr>
            <p:custDataLst>
              <p:tags r:id="rId52"/>
            </p:custDataLst>
          </p:nvPr>
        </p:nvSpPr>
        <p:spPr bwMode="gray">
          <a:xfrm>
            <a:off x="9969500" y="987425"/>
            <a:ext cx="3937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0FD6C072-EF82-43B7-9F82-6C2EB491D723}" type="datetime'''''''''''''''''''38''''''''''''''''''.6''''3''''2'''''''''''">
              <a:rPr lang="es-AR" altLang="en-US" sz="1000" b="1" smtClean="0">
                <a:ea typeface="+mn-ea"/>
                <a:cs typeface="+mn-cs"/>
              </a:rPr>
              <a:pPr/>
              <a:t>38.632</a:t>
            </a:fld>
            <a:endParaRPr lang="es-AR" altLang="es-AR" sz="1000" b="1" dirty="0">
              <a:ea typeface="+mn-ea"/>
              <a:cs typeface="+mn-cs"/>
              <a:sym typeface="+mn-lt"/>
            </a:endParaRPr>
          </a:p>
        </p:txBody>
      </p:sp>
      <p:sp>
        <p:nvSpPr>
          <p:cNvPr id="41" name="Text Placeholder 2">
            <a:extLst>
              <a:ext uri="{FF2B5EF4-FFF2-40B4-BE49-F238E27FC236}">
                <a16:creationId xmlns:a16="http://schemas.microsoft.com/office/drawing/2014/main" id="{7407523B-CF90-7A5C-A7C4-6D7C05DD4EC1}"/>
              </a:ext>
            </a:extLst>
          </p:cNvPr>
          <p:cNvSpPr>
            <a:spLocks noGrp="1"/>
          </p:cNvSpPr>
          <p:nvPr>
            <p:custDataLst>
              <p:tags r:id="rId53"/>
            </p:custDataLst>
          </p:nvPr>
        </p:nvSpPr>
        <p:spPr bwMode="gray">
          <a:xfrm>
            <a:off x="10372725" y="879475"/>
            <a:ext cx="393700" cy="152400"/>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287B097D-3414-4405-BDC9-85385C516D31}" type="datetime'''''3''''''''8.1''''''3''''''''''''''''''''''4'''''''''''''">
              <a:rPr lang="es-AR" altLang="en-US" sz="1000" b="1" smtClean="0">
                <a:ea typeface="+mn-ea"/>
                <a:cs typeface="+mn-cs"/>
              </a:rPr>
              <a:pPr/>
              <a:t>38.134</a:t>
            </a:fld>
            <a:endParaRPr lang="es-AR" altLang="es-AR" sz="1000" b="1" dirty="0">
              <a:ea typeface="+mn-ea"/>
              <a:cs typeface="+mn-cs"/>
              <a:sym typeface="+mn-lt"/>
            </a:endParaRPr>
          </a:p>
        </p:txBody>
      </p:sp>
      <p:sp>
        <p:nvSpPr>
          <p:cNvPr id="42" name="Text Placeholder 2">
            <a:extLst>
              <a:ext uri="{FF2B5EF4-FFF2-40B4-BE49-F238E27FC236}">
                <a16:creationId xmlns:a16="http://schemas.microsoft.com/office/drawing/2014/main" id="{B0A93A0E-425E-8505-339B-59F86C064E7C}"/>
              </a:ext>
            </a:extLst>
          </p:cNvPr>
          <p:cNvSpPr>
            <a:spLocks noGrp="1"/>
          </p:cNvSpPr>
          <p:nvPr>
            <p:custDataLst>
              <p:tags r:id="rId54"/>
            </p:custDataLst>
          </p:nvPr>
        </p:nvSpPr>
        <p:spPr bwMode="gray">
          <a:xfrm>
            <a:off x="10720388" y="1031875"/>
            <a:ext cx="393700" cy="152400"/>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EC9CC292-8EB2-4C94-B131-53F3CCBF7C2E}" type="datetime'''''3''''''7''''''''''''.3''''''''2''''''''9'''">
              <a:rPr lang="es-AR" altLang="en-US" sz="1000" b="1" smtClean="0">
                <a:ea typeface="+mn-ea"/>
                <a:cs typeface="+mn-cs"/>
              </a:rPr>
              <a:pPr/>
              <a:t>37.329</a:t>
            </a:fld>
            <a:endParaRPr lang="es-AR" altLang="es-AR" sz="1000" b="1" dirty="0">
              <a:ea typeface="+mn-ea"/>
              <a:cs typeface="+mn-cs"/>
              <a:sym typeface="+mn-lt"/>
            </a:endParaRPr>
          </a:p>
        </p:txBody>
      </p:sp>
      <p:sp useBgFill="1">
        <p:nvSpPr>
          <p:cNvPr id="20" name="Text Placeholder 2">
            <a:extLst>
              <a:ext uri="{FF2B5EF4-FFF2-40B4-BE49-F238E27FC236}">
                <a16:creationId xmlns:a16="http://schemas.microsoft.com/office/drawing/2014/main" id="{5D8DE76A-EEA9-88D0-E6F7-745961623E81}"/>
              </a:ext>
            </a:extLst>
          </p:cNvPr>
          <p:cNvSpPr>
            <a:spLocks noGrp="1"/>
          </p:cNvSpPr>
          <p:nvPr>
            <p:custDataLst>
              <p:tags r:id="rId55"/>
            </p:custDataLst>
          </p:nvPr>
        </p:nvSpPr>
        <p:spPr bwMode="gray">
          <a:xfrm>
            <a:off x="11026774" y="1570038"/>
            <a:ext cx="393700" cy="152400"/>
          </a:xfrm>
          <a:prstGeom prst="rect">
            <a:avLst/>
          </a:prstGeom>
          <a:ln w="9525">
            <a:noFill/>
            <a:miter lim="800000"/>
            <a:headEnd/>
            <a:tailEnd/>
          </a:ln>
          <a:effec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80E00202-1C52-4034-8F01-C7C01DAAD2D4}" type="datetime'21.''''''4''''''''''''5''''''0'">
              <a:rPr lang="es-AR" altLang="en-US" sz="1000" b="1" smtClean="0">
                <a:effectLst/>
                <a:ea typeface="+mn-ea"/>
                <a:cs typeface="+mn-cs"/>
              </a:rPr>
              <a:pPr/>
              <a:t>21.450</a:t>
            </a:fld>
            <a:endParaRPr lang="es-AR" altLang="es-AR" sz="1000" b="1" dirty="0">
              <a:ea typeface="+mn-ea"/>
              <a:cs typeface="+mn-cs"/>
              <a:sym typeface="+mn-lt"/>
            </a:endParaRPr>
          </a:p>
        </p:txBody>
      </p:sp>
      <p:sp>
        <p:nvSpPr>
          <p:cNvPr id="43" name="Text Placeholder 2">
            <a:extLst>
              <a:ext uri="{FF2B5EF4-FFF2-40B4-BE49-F238E27FC236}">
                <a16:creationId xmlns:a16="http://schemas.microsoft.com/office/drawing/2014/main" id="{E6F9083A-8645-026B-9794-AF8BCB96AAC7}"/>
              </a:ext>
            </a:extLst>
          </p:cNvPr>
          <p:cNvSpPr>
            <a:spLocks noGrp="1"/>
          </p:cNvSpPr>
          <p:nvPr>
            <p:custDataLst>
              <p:tags r:id="rId56"/>
            </p:custDataLst>
          </p:nvPr>
        </p:nvSpPr>
        <p:spPr bwMode="gray">
          <a:xfrm>
            <a:off x="11368087" y="1082675"/>
            <a:ext cx="3937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9778E70A-3C35-4643-A435-754FF28FC055}" type="datetime'''''''''''''''''''''3''6''''''''''.''''2''''''''''84'''''''''">
              <a:rPr lang="es-AR" altLang="en-US" sz="1000" b="1" smtClean="0">
                <a:ea typeface="+mn-ea"/>
                <a:cs typeface="+mn-cs"/>
              </a:rPr>
              <a:pPr/>
              <a:t>36.284</a:t>
            </a:fld>
            <a:endParaRPr lang="es-AR" altLang="es-AR" sz="1000" b="1" dirty="0">
              <a:ea typeface="+mn-ea"/>
              <a:cs typeface="+mn-cs"/>
              <a:sym typeface="+mn-lt"/>
            </a:endParaRPr>
          </a:p>
        </p:txBody>
      </p:sp>
      <p:sp>
        <p:nvSpPr>
          <p:cNvPr id="8238" name="Marcador de texto 2"/>
          <p:cNvSpPr>
            <a:spLocks noGrp="1"/>
          </p:cNvSpPr>
          <p:nvPr>
            <p:custDataLst>
              <p:tags r:id="rId57"/>
            </p:custDataLst>
          </p:nvPr>
        </p:nvSpPr>
        <p:spPr bwMode="auto">
          <a:xfrm>
            <a:off x="11122025" y="698500"/>
            <a:ext cx="544513"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DCA42F5A-8B72-4079-B646-FA01E18FAB46}" type="datetime'''''''''''+''''''''''''''6''''''''9'''',''''''2''''''%'''">
              <a:rPr lang="es-AR" altLang="en-US" sz="1000" b="1" smtClean="0">
                <a:effectLst/>
                <a:latin typeface="+mn-lt"/>
                <a:cs typeface="+mn-cs"/>
              </a:rPr>
              <a:pPr/>
              <a:t>+69,2%</a:t>
            </a:fld>
            <a:endParaRPr lang="es-AR" sz="1000" b="1">
              <a:latin typeface="+mn-lt"/>
              <a:cs typeface="+mn-cs"/>
              <a:sym typeface="+mn-lt"/>
            </a:endParaRPr>
          </a:p>
        </p:txBody>
      </p:sp>
      <p:graphicFrame>
        <p:nvGraphicFramePr>
          <p:cNvPr id="119" name="Chart 3">
            <a:extLst>
              <a:ext uri="{FF2B5EF4-FFF2-40B4-BE49-F238E27FC236}">
                <a16:creationId xmlns:a16="http://schemas.microsoft.com/office/drawing/2014/main" id="{8252F584-D531-4102-B882-847042224317}"/>
              </a:ext>
            </a:extLst>
          </p:cNvPr>
          <p:cNvGraphicFramePr/>
          <p:nvPr>
            <p:custDataLst>
              <p:tags r:id="rId58"/>
            </p:custDataLst>
            <p:extLst>
              <p:ext uri="{D42A27DB-BD31-4B8C-83A1-F6EECF244321}">
                <p14:modId xmlns:p14="http://schemas.microsoft.com/office/powerpoint/2010/main" val="3685465913"/>
              </p:ext>
            </p:extLst>
          </p:nvPr>
        </p:nvGraphicFramePr>
        <p:xfrm>
          <a:off x="4857750" y="1100138"/>
          <a:ext cx="2306638" cy="1458912"/>
        </p:xfrm>
        <a:graphic>
          <a:graphicData uri="http://schemas.openxmlformats.org/drawingml/2006/chart">
            <c:chart xmlns:c="http://schemas.openxmlformats.org/drawingml/2006/chart" xmlns:r="http://schemas.openxmlformats.org/officeDocument/2006/relationships" r:id="rId116"/>
          </a:graphicData>
        </a:graphic>
      </p:graphicFrame>
      <p:cxnSp>
        <p:nvCxnSpPr>
          <p:cNvPr id="45" name="44 Conector recto"/>
          <p:cNvCxnSpPr/>
          <p:nvPr>
            <p:custDataLst>
              <p:tags r:id="rId59"/>
            </p:custDataLst>
          </p:nvPr>
        </p:nvCxnSpPr>
        <p:spPr bwMode="auto">
          <a:xfrm flipV="1">
            <a:off x="6380163" y="844550"/>
            <a:ext cx="0" cy="87153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45 Conector recto"/>
          <p:cNvCxnSpPr>
            <a:cxnSpLocks/>
          </p:cNvCxnSpPr>
          <p:nvPr>
            <p:custDataLst>
              <p:tags r:id="rId60"/>
            </p:custDataLst>
          </p:nvPr>
        </p:nvCxnSpPr>
        <p:spPr bwMode="auto">
          <a:xfrm>
            <a:off x="6380163" y="844550"/>
            <a:ext cx="368300"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43 Conector recto"/>
          <p:cNvCxnSpPr/>
          <p:nvPr>
            <p:custDataLst>
              <p:tags r:id="rId61"/>
            </p:custDataLst>
          </p:nvPr>
        </p:nvCxnSpPr>
        <p:spPr bwMode="auto">
          <a:xfrm>
            <a:off x="6748463" y="844550"/>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42" name="Marcador de texto 2"/>
          <p:cNvSpPr>
            <a:spLocks noGrp="1"/>
          </p:cNvSpPr>
          <p:nvPr>
            <p:custDataLst>
              <p:tags r:id="rId62"/>
            </p:custDataLst>
          </p:nvPr>
        </p:nvSpPr>
        <p:spPr bwMode="auto">
          <a:xfrm>
            <a:off x="5857875" y="2519363"/>
            <a:ext cx="304800" cy="152400"/>
          </a:xfrm>
          <a:prstGeom prst="rect">
            <a:avLst/>
          </a:prstGeom>
          <a:noFill/>
          <a:ln w="9525">
            <a:noFill/>
            <a:miter lim="800000"/>
            <a:headEnd/>
            <a:tailEnd/>
          </a:ln>
        </p:spPr>
        <p:txBody>
          <a:bodyPr vert="horz" wrap="none" lIns="0" tIns="0" rIns="0" bIns="0"/>
          <a:lstStyle/>
          <a:p>
            <a:pPr algn="ctr">
              <a:buFont typeface="Arial" pitchFamily="34" charset="0"/>
              <a:buNone/>
            </a:pPr>
            <a:fld id="{3B566468-A4D1-40B7-9B51-64FE7A93E50D}" type="datetime'Br''a''''''z''''''''''''''''''''''''''''i''''l'">
              <a:rPr lang="es-AR" altLang="en-US" sz="1000" b="1"/>
              <a:pPr algn="ctr">
                <a:buFont typeface="Arial" pitchFamily="34" charset="0"/>
                <a:buNone/>
              </a:pPr>
              <a:t>Brazil</a:t>
            </a:fld>
            <a:endParaRPr lang="es-AR" sz="1000" b="1">
              <a:sym typeface="+mn-lt"/>
            </a:endParaRPr>
          </a:p>
        </p:txBody>
      </p:sp>
      <p:sp>
        <p:nvSpPr>
          <p:cNvPr id="94" name="Text Placeholder 2">
            <a:extLst>
              <a:ext uri="{FF2B5EF4-FFF2-40B4-BE49-F238E27FC236}">
                <a16:creationId xmlns:a16="http://schemas.microsoft.com/office/drawing/2014/main" id="{FD1B0D2C-E495-4BE4-A08A-397771CE6BFF}"/>
              </a:ext>
            </a:extLst>
          </p:cNvPr>
          <p:cNvSpPr>
            <a:spLocks noGrp="1"/>
          </p:cNvSpPr>
          <p:nvPr>
            <p:custDataLst>
              <p:tags r:id="rId63"/>
            </p:custDataLst>
          </p:nvPr>
        </p:nvSpPr>
        <p:spPr bwMode="gray">
          <a:xfrm>
            <a:off x="5108575" y="1282700"/>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19BE7505-C60C-4AEA-ABB1-7583CE180AB0}" type="datetime'6''.''''''''''1''''''''''''''''''''''''''''''''''0''4'''">
              <a:rPr lang="es-AR" altLang="en-US" sz="1000" b="1" smtClean="0">
                <a:ea typeface="+mn-ea"/>
                <a:cs typeface="+mn-cs"/>
              </a:rPr>
              <a:pPr/>
              <a:t>6.104</a:t>
            </a:fld>
            <a:endParaRPr lang="es-AR" altLang="es-AR" sz="1000" b="1" dirty="0">
              <a:ea typeface="+mn-ea"/>
              <a:cs typeface="+mn-cs"/>
              <a:sym typeface="+mn-lt"/>
            </a:endParaRPr>
          </a:p>
        </p:txBody>
      </p:sp>
      <p:sp>
        <p:nvSpPr>
          <p:cNvPr id="95" name="Text Placeholder 2">
            <a:extLst>
              <a:ext uri="{FF2B5EF4-FFF2-40B4-BE49-F238E27FC236}">
                <a16:creationId xmlns:a16="http://schemas.microsoft.com/office/drawing/2014/main" id="{B455C78E-06B0-4EC1-B53E-76A13B958183}"/>
              </a:ext>
            </a:extLst>
          </p:cNvPr>
          <p:cNvSpPr>
            <a:spLocks noGrp="1"/>
          </p:cNvSpPr>
          <p:nvPr>
            <p:custDataLst>
              <p:tags r:id="rId64"/>
            </p:custDataLst>
          </p:nvPr>
        </p:nvSpPr>
        <p:spPr bwMode="gray">
          <a:xfrm>
            <a:off x="5478463" y="100488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3AC20C53-89C0-4BC0-B20A-CB14B0A43F76}" type="datetime'''''''''''7''''''''''''''''''''''''''.''''''''''''''7''68'''''">
              <a:rPr lang="es-AR" altLang="en-US" sz="1000" b="1" smtClean="0">
                <a:ea typeface="+mn-ea"/>
                <a:cs typeface="+mn-cs"/>
              </a:rPr>
              <a:pPr/>
              <a:t>7.768</a:t>
            </a:fld>
            <a:endParaRPr lang="es-AR" altLang="es-AR" sz="1000" b="1" dirty="0">
              <a:ea typeface="+mn-ea"/>
              <a:cs typeface="+mn-cs"/>
              <a:sym typeface="+mn-lt"/>
            </a:endParaRPr>
          </a:p>
        </p:txBody>
      </p:sp>
      <p:sp>
        <p:nvSpPr>
          <p:cNvPr id="111" name="Text Placeholder 2">
            <a:extLst>
              <a:ext uri="{FF2B5EF4-FFF2-40B4-BE49-F238E27FC236}">
                <a16:creationId xmlns:a16="http://schemas.microsoft.com/office/drawing/2014/main" id="{3BD472BA-1D2D-45E0-B3FF-E5727DA4D077}"/>
              </a:ext>
            </a:extLst>
          </p:cNvPr>
          <p:cNvSpPr>
            <a:spLocks noGrp="1"/>
          </p:cNvSpPr>
          <p:nvPr>
            <p:custDataLst>
              <p:tags r:id="rId65"/>
            </p:custDataLst>
          </p:nvPr>
        </p:nvSpPr>
        <p:spPr bwMode="gray">
          <a:xfrm>
            <a:off x="5846763" y="1382713"/>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23C3D883-0776-438C-8EBC-1437C35CEB26}" type="datetime'5''''''''''''''''''''''''''.5''01'''''''''''">
              <a:rPr lang="es-AR" altLang="en-US" sz="1000" b="1" smtClean="0">
                <a:ea typeface="+mn-ea"/>
                <a:cs typeface="+mn-cs"/>
              </a:rPr>
              <a:pPr/>
              <a:t>5.501</a:t>
            </a:fld>
            <a:endParaRPr lang="es-AR" altLang="es-AR" sz="1000" b="1" dirty="0">
              <a:ea typeface="+mn-ea"/>
              <a:cs typeface="+mn-cs"/>
              <a:sym typeface="+mn-lt"/>
            </a:endParaRPr>
          </a:p>
        </p:txBody>
      </p:sp>
      <p:sp>
        <p:nvSpPr>
          <p:cNvPr id="116" name="Text Placeholder 2">
            <a:extLst>
              <a:ext uri="{FF2B5EF4-FFF2-40B4-BE49-F238E27FC236}">
                <a16:creationId xmlns:a16="http://schemas.microsoft.com/office/drawing/2014/main" id="{B1F1E91C-40E1-4A22-8937-F88C764CD67F}"/>
              </a:ext>
            </a:extLst>
          </p:cNvPr>
          <p:cNvSpPr>
            <a:spLocks noGrp="1"/>
          </p:cNvSpPr>
          <p:nvPr>
            <p:custDataLst>
              <p:tags r:id="rId66"/>
            </p:custDataLst>
          </p:nvPr>
        </p:nvSpPr>
        <p:spPr bwMode="gray">
          <a:xfrm>
            <a:off x="6216650" y="1754188"/>
            <a:ext cx="328613" cy="152400"/>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B3F8B50D-3D19-46F2-8003-D80C0151C5C9}" type="datetime'''''''''''''3''.''2''''''''''''''6''''''''''''''''6'''''''">
              <a:rPr lang="es-AR" altLang="en-US" sz="1000" b="1" smtClean="0">
                <a:ea typeface="+mn-ea"/>
                <a:cs typeface="+mn-cs"/>
              </a:rPr>
              <a:pPr/>
              <a:t>3.266</a:t>
            </a:fld>
            <a:endParaRPr lang="es-AR" altLang="es-AR" sz="1000" b="1" dirty="0">
              <a:ea typeface="+mn-ea"/>
              <a:cs typeface="+mn-cs"/>
              <a:sym typeface="+mn-lt"/>
            </a:endParaRPr>
          </a:p>
        </p:txBody>
      </p:sp>
      <p:sp>
        <p:nvSpPr>
          <p:cNvPr id="98" name="Text Placeholder 2">
            <a:extLst>
              <a:ext uri="{FF2B5EF4-FFF2-40B4-BE49-F238E27FC236}">
                <a16:creationId xmlns:a16="http://schemas.microsoft.com/office/drawing/2014/main" id="{D3A2A145-A447-423F-806F-692DCD63EA91}"/>
              </a:ext>
            </a:extLst>
          </p:cNvPr>
          <p:cNvSpPr>
            <a:spLocks noGrp="1"/>
          </p:cNvSpPr>
          <p:nvPr>
            <p:custDataLst>
              <p:tags r:id="rId67"/>
            </p:custDataLst>
          </p:nvPr>
        </p:nvSpPr>
        <p:spPr bwMode="gray">
          <a:xfrm>
            <a:off x="6584950" y="1131888"/>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0DDE25E7-188A-475B-A03E-B94CBDCF638A}" type="datetime'''''''''7''''''''''.''''''''''''1''''0''''1'''''">
              <a:rPr lang="es-AR" altLang="en-US" sz="1000" b="1" smtClean="0">
                <a:ea typeface="+mn-ea"/>
                <a:cs typeface="+mn-cs"/>
              </a:rPr>
              <a:pPr/>
              <a:t>7.101</a:t>
            </a:fld>
            <a:endParaRPr lang="es-AR" altLang="es-AR" sz="1000" b="1" dirty="0">
              <a:ea typeface="+mn-ea"/>
              <a:cs typeface="+mn-cs"/>
              <a:sym typeface="+mn-lt"/>
            </a:endParaRPr>
          </a:p>
        </p:txBody>
      </p:sp>
      <p:sp>
        <p:nvSpPr>
          <p:cNvPr id="8243" name="Marcador de texto 2"/>
          <p:cNvSpPr>
            <a:spLocks noGrp="1"/>
          </p:cNvSpPr>
          <p:nvPr>
            <p:custDataLst>
              <p:tags r:id="rId68"/>
            </p:custDataLst>
          </p:nvPr>
        </p:nvSpPr>
        <p:spPr bwMode="auto">
          <a:xfrm>
            <a:off x="6246812" y="747713"/>
            <a:ext cx="636588"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3FD11EE8-7BD4-4286-BF06-809D5F522D88}" type="datetime'''''+''''''1''''''1''''''''7'''''''''''''''''',''4%'">
              <a:rPr lang="es-AR" altLang="en-US" sz="1000" b="1" smtClean="0">
                <a:effectLst/>
                <a:latin typeface="+mn-lt"/>
                <a:cs typeface="+mn-cs"/>
              </a:rPr>
              <a:pPr/>
              <a:t>+117,4%</a:t>
            </a:fld>
            <a:endParaRPr lang="es-AR" sz="1000" b="1">
              <a:latin typeface="+mn-lt"/>
              <a:cs typeface="+mn-cs"/>
              <a:sym typeface="+mn-lt"/>
            </a:endParaRPr>
          </a:p>
        </p:txBody>
      </p:sp>
      <p:graphicFrame>
        <p:nvGraphicFramePr>
          <p:cNvPr id="128" name="Chart 3">
            <a:extLst>
              <a:ext uri="{FF2B5EF4-FFF2-40B4-BE49-F238E27FC236}">
                <a16:creationId xmlns:a16="http://schemas.microsoft.com/office/drawing/2014/main" id="{33B47B68-B1AC-468D-85DA-CCD9A1F23D33}"/>
              </a:ext>
            </a:extLst>
          </p:cNvPr>
          <p:cNvGraphicFramePr/>
          <p:nvPr>
            <p:custDataLst>
              <p:tags r:id="rId69"/>
            </p:custDataLst>
            <p:extLst>
              <p:ext uri="{D42A27DB-BD31-4B8C-83A1-F6EECF244321}">
                <p14:modId xmlns:p14="http://schemas.microsoft.com/office/powerpoint/2010/main" val="322808544"/>
              </p:ext>
            </p:extLst>
          </p:nvPr>
        </p:nvGraphicFramePr>
        <p:xfrm>
          <a:off x="863600" y="3965575"/>
          <a:ext cx="2273300" cy="1609725"/>
        </p:xfrm>
        <a:graphic>
          <a:graphicData uri="http://schemas.openxmlformats.org/drawingml/2006/chart">
            <c:chart xmlns:c="http://schemas.openxmlformats.org/drawingml/2006/chart" xmlns:r="http://schemas.openxmlformats.org/officeDocument/2006/relationships" r:id="rId117"/>
          </a:graphicData>
        </a:graphic>
      </p:graphicFrame>
      <p:cxnSp>
        <p:nvCxnSpPr>
          <p:cNvPr id="51" name="50 Conector recto"/>
          <p:cNvCxnSpPr/>
          <p:nvPr>
            <p:custDataLst>
              <p:tags r:id="rId70"/>
            </p:custDataLst>
          </p:nvPr>
        </p:nvCxnSpPr>
        <p:spPr bwMode="auto">
          <a:xfrm flipV="1">
            <a:off x="2362200" y="4032250"/>
            <a:ext cx="0" cy="44608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51 Conector recto"/>
          <p:cNvCxnSpPr/>
          <p:nvPr>
            <p:custDataLst>
              <p:tags r:id="rId71"/>
            </p:custDataLst>
          </p:nvPr>
        </p:nvCxnSpPr>
        <p:spPr bwMode="auto">
          <a:xfrm>
            <a:off x="2362200" y="4032250"/>
            <a:ext cx="363538"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49 Conector recto"/>
          <p:cNvCxnSpPr/>
          <p:nvPr>
            <p:custDataLst>
              <p:tags r:id="rId72"/>
            </p:custDataLst>
          </p:nvPr>
        </p:nvCxnSpPr>
        <p:spPr bwMode="auto">
          <a:xfrm>
            <a:off x="2725738" y="4032250"/>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47" name="Marcador de texto 2"/>
          <p:cNvSpPr>
            <a:spLocks noGrp="1"/>
          </p:cNvSpPr>
          <p:nvPr>
            <p:custDataLst>
              <p:tags r:id="rId73"/>
            </p:custDataLst>
          </p:nvPr>
        </p:nvSpPr>
        <p:spPr bwMode="auto">
          <a:xfrm>
            <a:off x="1747838" y="5535613"/>
            <a:ext cx="503237" cy="152400"/>
          </a:xfrm>
          <a:prstGeom prst="rect">
            <a:avLst/>
          </a:prstGeom>
          <a:noFill/>
          <a:ln w="9525">
            <a:noFill/>
            <a:miter lim="800000"/>
            <a:headEnd/>
            <a:tailEnd/>
          </a:ln>
        </p:spPr>
        <p:txBody>
          <a:bodyPr vert="horz" wrap="none" lIns="0" tIns="0" rIns="0" bIns="0"/>
          <a:lstStyle/>
          <a:p>
            <a:pPr algn="ctr">
              <a:buFont typeface="Arial" pitchFamily="34" charset="0"/>
              <a:buNone/>
            </a:pPr>
            <a:fld id="{5D3654FD-F3EE-4A85-8DD1-2D98820B8CCB}" type="datetime'''''''''''Me''''''d.'''' S''''''''''''''''e''''''''''''a'">
              <a:rPr lang="es-AR" altLang="en-US" sz="1000" b="1"/>
              <a:pPr algn="ctr">
                <a:buFont typeface="Arial" pitchFamily="34" charset="0"/>
                <a:buNone/>
              </a:pPr>
              <a:t>Med. Sea</a:t>
            </a:fld>
            <a:endParaRPr lang="es-AR" sz="1000" b="1">
              <a:sym typeface="+mn-lt"/>
            </a:endParaRPr>
          </a:p>
        </p:txBody>
      </p:sp>
      <p:sp>
        <p:nvSpPr>
          <p:cNvPr id="112" name="Text Placeholder 2">
            <a:extLst>
              <a:ext uri="{FF2B5EF4-FFF2-40B4-BE49-F238E27FC236}">
                <a16:creationId xmlns:a16="http://schemas.microsoft.com/office/drawing/2014/main" id="{82145ED0-2D3D-440A-881F-941E68D955F8}"/>
              </a:ext>
            </a:extLst>
          </p:cNvPr>
          <p:cNvSpPr>
            <a:spLocks noGrp="1"/>
          </p:cNvSpPr>
          <p:nvPr>
            <p:custDataLst>
              <p:tags r:id="rId74"/>
            </p:custDataLst>
          </p:nvPr>
        </p:nvSpPr>
        <p:spPr bwMode="gray">
          <a:xfrm>
            <a:off x="1074737" y="3870325"/>
            <a:ext cx="3937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85FB1A82-5FF5-4DD5-96C2-C8490A319BF7}" type="datetime'''''''''''''1''''''''5''.''''''1''0''''''''''''''9'">
              <a:rPr lang="es-AR" altLang="en-US" sz="1000" b="1" smtClean="0">
                <a:ea typeface="+mn-ea"/>
                <a:cs typeface="+mn-cs"/>
              </a:rPr>
              <a:pPr/>
              <a:t>15.109</a:t>
            </a:fld>
            <a:endParaRPr lang="es-AR" altLang="es-AR" sz="1000" b="1" dirty="0">
              <a:ea typeface="+mn-ea"/>
              <a:cs typeface="+mn-cs"/>
              <a:sym typeface="+mn-lt"/>
            </a:endParaRPr>
          </a:p>
        </p:txBody>
      </p:sp>
      <p:sp>
        <p:nvSpPr>
          <p:cNvPr id="113" name="Text Placeholder 2">
            <a:extLst>
              <a:ext uri="{FF2B5EF4-FFF2-40B4-BE49-F238E27FC236}">
                <a16:creationId xmlns:a16="http://schemas.microsoft.com/office/drawing/2014/main" id="{A2FA9186-C65D-4AD8-965D-6E0B33FF4739}"/>
              </a:ext>
            </a:extLst>
          </p:cNvPr>
          <p:cNvSpPr>
            <a:spLocks noGrp="1"/>
          </p:cNvSpPr>
          <p:nvPr>
            <p:custDataLst>
              <p:tags r:id="rId75"/>
            </p:custDataLst>
          </p:nvPr>
        </p:nvSpPr>
        <p:spPr bwMode="gray">
          <a:xfrm>
            <a:off x="1477963" y="3835400"/>
            <a:ext cx="393700" cy="152400"/>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B21DC447-E163-4F7B-8E8F-2A5AF79BB4F9}" type="datetime'13''''''''''''''.''7''''''''''''''''''''''''43'''''''''''''''">
              <a:rPr lang="es-AR" altLang="en-US" sz="1000" b="1" smtClean="0">
                <a:ea typeface="+mn-ea"/>
                <a:cs typeface="+mn-cs"/>
              </a:rPr>
              <a:pPr/>
              <a:t>13.743</a:t>
            </a:fld>
            <a:endParaRPr lang="es-AR" altLang="es-AR" sz="1000" b="1" dirty="0">
              <a:ea typeface="+mn-ea"/>
              <a:cs typeface="+mn-cs"/>
              <a:sym typeface="+mn-lt"/>
            </a:endParaRPr>
          </a:p>
        </p:txBody>
      </p:sp>
      <p:sp>
        <p:nvSpPr>
          <p:cNvPr id="147" name="Text Placeholder 2">
            <a:extLst>
              <a:ext uri="{FF2B5EF4-FFF2-40B4-BE49-F238E27FC236}">
                <a16:creationId xmlns:a16="http://schemas.microsoft.com/office/drawing/2014/main" id="{1D53CEB1-6B54-4207-8D7B-56310A47481D}"/>
              </a:ext>
            </a:extLst>
          </p:cNvPr>
          <p:cNvSpPr>
            <a:spLocks noGrp="1"/>
          </p:cNvSpPr>
          <p:nvPr>
            <p:custDataLst>
              <p:tags r:id="rId76"/>
            </p:custDataLst>
          </p:nvPr>
        </p:nvSpPr>
        <p:spPr bwMode="gray">
          <a:xfrm>
            <a:off x="1801813" y="3987800"/>
            <a:ext cx="3937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6822700E-0C2C-4D28-AA4E-34360F3342F0}" type="datetime'''1''3''''''''.88''''''''''''''1'">
              <a:rPr lang="es-AR" altLang="en-US" sz="1000" b="1" smtClean="0">
                <a:ea typeface="+mn-ea"/>
                <a:cs typeface="+mn-cs"/>
              </a:rPr>
              <a:pPr/>
              <a:t>13.881</a:t>
            </a:fld>
            <a:endParaRPr lang="es-AR" altLang="es-AR" sz="1000" b="1" dirty="0">
              <a:ea typeface="+mn-ea"/>
              <a:cs typeface="+mn-cs"/>
              <a:sym typeface="+mn-lt"/>
            </a:endParaRPr>
          </a:p>
        </p:txBody>
      </p:sp>
      <p:sp>
        <p:nvSpPr>
          <p:cNvPr id="129" name="Text Placeholder 2">
            <a:extLst>
              <a:ext uri="{FF2B5EF4-FFF2-40B4-BE49-F238E27FC236}">
                <a16:creationId xmlns:a16="http://schemas.microsoft.com/office/drawing/2014/main" id="{6B2BEF58-D344-495B-97CB-40124140915C}"/>
              </a:ext>
            </a:extLst>
          </p:cNvPr>
          <p:cNvSpPr>
            <a:spLocks noGrp="1"/>
          </p:cNvSpPr>
          <p:nvPr>
            <p:custDataLst>
              <p:tags r:id="rId77"/>
            </p:custDataLst>
          </p:nvPr>
        </p:nvSpPr>
        <p:spPr bwMode="gray">
          <a:xfrm>
            <a:off x="2198688" y="4516438"/>
            <a:ext cx="328613" cy="152400"/>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CA91986E-3C2C-4594-B7B4-A3DA66DF1D37}" type="datetime'''''''''''''''8''''''''''''.''3''5''''''''''''''''''2'''''''''">
              <a:rPr lang="es-AR" altLang="en-US" sz="1000" b="1" smtClean="0">
                <a:ea typeface="+mn-ea"/>
                <a:cs typeface="+mn-cs"/>
              </a:rPr>
              <a:pPr/>
              <a:t>8.352</a:t>
            </a:fld>
            <a:endParaRPr lang="es-AR" altLang="es-AR" sz="1000" b="1" dirty="0">
              <a:ea typeface="+mn-ea"/>
              <a:cs typeface="+mn-cs"/>
              <a:sym typeface="+mn-lt"/>
            </a:endParaRPr>
          </a:p>
        </p:txBody>
      </p:sp>
      <p:sp>
        <p:nvSpPr>
          <p:cNvPr id="114" name="Text Placeholder 2">
            <a:extLst>
              <a:ext uri="{FF2B5EF4-FFF2-40B4-BE49-F238E27FC236}">
                <a16:creationId xmlns:a16="http://schemas.microsoft.com/office/drawing/2014/main" id="{F10429A0-EDE2-48D4-AEAE-1899859F34E7}"/>
              </a:ext>
            </a:extLst>
          </p:cNvPr>
          <p:cNvSpPr>
            <a:spLocks noGrp="1"/>
          </p:cNvSpPr>
          <p:nvPr>
            <p:custDataLst>
              <p:tags r:id="rId78"/>
            </p:custDataLst>
          </p:nvPr>
        </p:nvSpPr>
        <p:spPr bwMode="gray">
          <a:xfrm>
            <a:off x="2528887" y="4319588"/>
            <a:ext cx="3937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09015A17-2DA2-4EFD-ACFE-FEFAF6C989CB}" type="datetime'''''''''''''10''''.''''5''''''''''''7''''''''9'''''''''''''">
              <a:rPr lang="es-AR" altLang="en-US" sz="1000" b="1" smtClean="0">
                <a:ea typeface="+mn-ea"/>
                <a:cs typeface="+mn-cs"/>
              </a:rPr>
              <a:pPr/>
              <a:t>10.579</a:t>
            </a:fld>
            <a:endParaRPr lang="es-AR" altLang="es-AR" sz="1000" b="1" dirty="0">
              <a:ea typeface="+mn-ea"/>
              <a:cs typeface="+mn-cs"/>
              <a:sym typeface="+mn-lt"/>
            </a:endParaRPr>
          </a:p>
        </p:txBody>
      </p:sp>
      <p:sp>
        <p:nvSpPr>
          <p:cNvPr id="8248" name="Marcador de texto 2"/>
          <p:cNvSpPr>
            <a:spLocks noGrp="1"/>
          </p:cNvSpPr>
          <p:nvPr>
            <p:custDataLst>
              <p:tags r:id="rId79"/>
            </p:custDataLst>
          </p:nvPr>
        </p:nvSpPr>
        <p:spPr bwMode="auto">
          <a:xfrm>
            <a:off x="2271714" y="3935413"/>
            <a:ext cx="544513"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4FB83DEB-2243-42E1-B059-9081D8AC9165}" type="datetime'''+''2''''''''6'',''''7''%'''''''''''''''''''''''''''''''''">
              <a:rPr lang="es-AR" altLang="en-US" sz="1000" b="1" smtClean="0">
                <a:effectLst/>
                <a:latin typeface="+mn-lt"/>
                <a:cs typeface="+mn-cs"/>
              </a:rPr>
              <a:pPr/>
              <a:t>+26,7%</a:t>
            </a:fld>
            <a:endParaRPr lang="es-AR" sz="1000" b="1">
              <a:latin typeface="+mn-lt"/>
              <a:cs typeface="+mn-cs"/>
              <a:sym typeface="+mn-lt"/>
            </a:endParaRPr>
          </a:p>
        </p:txBody>
      </p:sp>
      <p:graphicFrame>
        <p:nvGraphicFramePr>
          <p:cNvPr id="130" name="Chart 3">
            <a:extLst>
              <a:ext uri="{FF2B5EF4-FFF2-40B4-BE49-F238E27FC236}">
                <a16:creationId xmlns:a16="http://schemas.microsoft.com/office/drawing/2014/main" id="{4A6C4C84-E84B-4F20-B96E-2151EBA79ABB}"/>
              </a:ext>
            </a:extLst>
          </p:cNvPr>
          <p:cNvGraphicFramePr/>
          <p:nvPr>
            <p:custDataLst>
              <p:tags r:id="rId80"/>
            </p:custDataLst>
            <p:extLst>
              <p:ext uri="{D42A27DB-BD31-4B8C-83A1-F6EECF244321}">
                <p14:modId xmlns:p14="http://schemas.microsoft.com/office/powerpoint/2010/main" val="4219154159"/>
              </p:ext>
            </p:extLst>
          </p:nvPr>
        </p:nvGraphicFramePr>
        <p:xfrm>
          <a:off x="3656013" y="3721100"/>
          <a:ext cx="2392362" cy="1997075"/>
        </p:xfrm>
        <a:graphic>
          <a:graphicData uri="http://schemas.openxmlformats.org/drawingml/2006/chart">
            <c:chart xmlns:c="http://schemas.openxmlformats.org/drawingml/2006/chart" xmlns:r="http://schemas.openxmlformats.org/officeDocument/2006/relationships" r:id="rId118"/>
          </a:graphicData>
        </a:graphic>
      </p:graphicFrame>
      <p:cxnSp>
        <p:nvCxnSpPr>
          <p:cNvPr id="56" name="55 Conector recto"/>
          <p:cNvCxnSpPr/>
          <p:nvPr>
            <p:custDataLst>
              <p:tags r:id="rId81"/>
            </p:custDataLst>
          </p:nvPr>
        </p:nvCxnSpPr>
        <p:spPr bwMode="auto">
          <a:xfrm flipV="1">
            <a:off x="5214937" y="3997325"/>
            <a:ext cx="0" cy="17303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56 Conector recto"/>
          <p:cNvCxnSpPr/>
          <p:nvPr>
            <p:custDataLst>
              <p:tags r:id="rId82"/>
            </p:custDataLst>
          </p:nvPr>
        </p:nvCxnSpPr>
        <p:spPr bwMode="auto">
          <a:xfrm>
            <a:off x="5214937" y="3997325"/>
            <a:ext cx="361950"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57 Conector recto"/>
          <p:cNvCxnSpPr/>
          <p:nvPr>
            <p:custDataLst>
              <p:tags r:id="rId83"/>
            </p:custDataLst>
          </p:nvPr>
        </p:nvCxnSpPr>
        <p:spPr bwMode="auto">
          <a:xfrm>
            <a:off x="5576887" y="3997325"/>
            <a:ext cx="0" cy="419100"/>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52" name="Marcador de texto 2"/>
          <p:cNvSpPr>
            <a:spLocks noGrp="1"/>
          </p:cNvSpPr>
          <p:nvPr>
            <p:custDataLst>
              <p:tags r:id="rId84"/>
            </p:custDataLst>
          </p:nvPr>
        </p:nvSpPr>
        <p:spPr bwMode="auto">
          <a:xfrm>
            <a:off x="4713287" y="5535613"/>
            <a:ext cx="276225" cy="152400"/>
          </a:xfrm>
          <a:prstGeom prst="rect">
            <a:avLst/>
          </a:prstGeom>
          <a:noFill/>
          <a:ln w="9525">
            <a:noFill/>
            <a:miter lim="800000"/>
            <a:headEnd/>
            <a:tailEnd/>
          </a:ln>
        </p:spPr>
        <p:txBody>
          <a:bodyPr vert="horz" wrap="none" lIns="0" tIns="0" rIns="0" bIns="0"/>
          <a:lstStyle/>
          <a:p>
            <a:pPr algn="ctr">
              <a:buFont typeface="Arial" pitchFamily="34" charset="0"/>
              <a:buNone/>
            </a:pPr>
            <a:fld id="{EE4DB4A4-0ED4-4681-AA7B-698AA0B54E8A}" type="datetime'''''''''''I''''n''''''d''''''''''i''''''a'''''''''''''">
              <a:rPr lang="es-AR" altLang="en-US" sz="1000" b="1"/>
              <a:pPr algn="ctr">
                <a:buFont typeface="Arial" pitchFamily="34" charset="0"/>
                <a:buNone/>
              </a:pPr>
              <a:t>India</a:t>
            </a:fld>
            <a:endParaRPr lang="es-AR" sz="1000" b="1">
              <a:sym typeface="+mn-lt"/>
            </a:endParaRPr>
          </a:p>
        </p:txBody>
      </p:sp>
      <p:sp>
        <p:nvSpPr>
          <p:cNvPr id="8253" name="Marcador de texto 2"/>
          <p:cNvSpPr>
            <a:spLocks noGrp="1"/>
          </p:cNvSpPr>
          <p:nvPr>
            <p:custDataLst>
              <p:tags r:id="rId85"/>
            </p:custDataLst>
          </p:nvPr>
        </p:nvSpPr>
        <p:spPr bwMode="auto">
          <a:xfrm>
            <a:off x="5141912" y="3900488"/>
            <a:ext cx="508000"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0B8FA616-FBE7-4BFE-BAA8-0C24642664A7}" type="datetime'''''''-''''''''''''''''2''''0'''''''''''''''',''8''%'''">
              <a:rPr lang="es-AR" altLang="en-US" sz="1000" b="1" smtClean="0">
                <a:effectLst/>
                <a:latin typeface="+mn-lt"/>
                <a:cs typeface="+mn-cs"/>
              </a:rPr>
              <a:pPr/>
              <a:t>-20,8%</a:t>
            </a:fld>
            <a:endParaRPr lang="es-AR" sz="1000" b="1">
              <a:latin typeface="+mn-lt"/>
              <a:cs typeface="+mn-cs"/>
              <a:sym typeface="+mn-lt"/>
            </a:endParaRPr>
          </a:p>
        </p:txBody>
      </p:sp>
      <p:graphicFrame>
        <p:nvGraphicFramePr>
          <p:cNvPr id="139" name="Chart 3">
            <a:extLst>
              <a:ext uri="{FF2B5EF4-FFF2-40B4-BE49-F238E27FC236}">
                <a16:creationId xmlns:a16="http://schemas.microsoft.com/office/drawing/2014/main" id="{50EEAF80-AF6B-422F-B26A-6A641A1B6293}"/>
              </a:ext>
            </a:extLst>
          </p:cNvPr>
          <p:cNvGraphicFramePr/>
          <p:nvPr>
            <p:custDataLst>
              <p:tags r:id="rId86"/>
            </p:custDataLst>
            <p:extLst>
              <p:ext uri="{D42A27DB-BD31-4B8C-83A1-F6EECF244321}">
                <p14:modId xmlns:p14="http://schemas.microsoft.com/office/powerpoint/2010/main" val="2215748138"/>
              </p:ext>
            </p:extLst>
          </p:nvPr>
        </p:nvGraphicFramePr>
        <p:xfrm>
          <a:off x="6567488" y="3965575"/>
          <a:ext cx="2144712" cy="1609725"/>
        </p:xfrm>
        <a:graphic>
          <a:graphicData uri="http://schemas.openxmlformats.org/drawingml/2006/chart">
            <c:chart xmlns:c="http://schemas.openxmlformats.org/drawingml/2006/chart" xmlns:r="http://schemas.openxmlformats.org/officeDocument/2006/relationships" r:id="rId119"/>
          </a:graphicData>
        </a:graphic>
      </p:graphicFrame>
      <p:cxnSp>
        <p:nvCxnSpPr>
          <p:cNvPr id="63" name="62 Conector recto"/>
          <p:cNvCxnSpPr/>
          <p:nvPr>
            <p:custDataLst>
              <p:tags r:id="rId87"/>
            </p:custDataLst>
          </p:nvPr>
        </p:nvCxnSpPr>
        <p:spPr bwMode="auto">
          <a:xfrm flipV="1">
            <a:off x="7980362" y="4067175"/>
            <a:ext cx="0" cy="17303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63 Conector recto"/>
          <p:cNvCxnSpPr/>
          <p:nvPr>
            <p:custDataLst>
              <p:tags r:id="rId88"/>
            </p:custDataLst>
          </p:nvPr>
        </p:nvCxnSpPr>
        <p:spPr bwMode="auto">
          <a:xfrm>
            <a:off x="7980361" y="4067175"/>
            <a:ext cx="341312"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61 Conector recto"/>
          <p:cNvCxnSpPr/>
          <p:nvPr>
            <p:custDataLst>
              <p:tags r:id="rId89"/>
            </p:custDataLst>
          </p:nvPr>
        </p:nvCxnSpPr>
        <p:spPr bwMode="auto">
          <a:xfrm>
            <a:off x="8321675" y="4067175"/>
            <a:ext cx="0" cy="258763"/>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57" name="Marcador de texto 2"/>
          <p:cNvSpPr>
            <a:spLocks noGrp="1"/>
          </p:cNvSpPr>
          <p:nvPr>
            <p:custDataLst>
              <p:tags r:id="rId90"/>
            </p:custDataLst>
          </p:nvPr>
        </p:nvSpPr>
        <p:spPr bwMode="auto">
          <a:xfrm>
            <a:off x="7258050" y="5535612"/>
            <a:ext cx="762000" cy="152400"/>
          </a:xfrm>
          <a:prstGeom prst="rect">
            <a:avLst/>
          </a:prstGeom>
          <a:noFill/>
          <a:ln w="9525">
            <a:noFill/>
            <a:miter lim="800000"/>
            <a:headEnd/>
            <a:tailEnd/>
          </a:ln>
        </p:spPr>
        <p:txBody>
          <a:bodyPr vert="horz" wrap="none" lIns="0" tIns="0" rIns="0" bIns="0"/>
          <a:lstStyle/>
          <a:p>
            <a:pPr algn="ctr">
              <a:buFont typeface="Arial" pitchFamily="34" charset="0"/>
              <a:buNone/>
            </a:pPr>
            <a:fld id="{B8C032B4-F337-44E1-A8AE-E995E828062C}" type="datetime'''''''''U''SG'' ''''''''''''''&amp;'' CARI''''''''''B''''S'">
              <a:rPr lang="es-AR" altLang="en-US" sz="1000" b="1"/>
              <a:pPr algn="ctr">
                <a:buFont typeface="Arial" pitchFamily="34" charset="0"/>
                <a:buNone/>
              </a:pPr>
              <a:t>USG &amp; CARIBS</a:t>
            </a:fld>
            <a:endParaRPr lang="es-AR" sz="1000" b="1">
              <a:sym typeface="+mn-lt"/>
            </a:endParaRPr>
          </a:p>
        </p:txBody>
      </p:sp>
      <p:sp>
        <p:nvSpPr>
          <p:cNvPr id="140" name="Text Placeholder 2">
            <a:extLst>
              <a:ext uri="{FF2B5EF4-FFF2-40B4-BE49-F238E27FC236}">
                <a16:creationId xmlns:a16="http://schemas.microsoft.com/office/drawing/2014/main" id="{709F3E9A-6097-4251-9ABF-141154899CF2}"/>
              </a:ext>
            </a:extLst>
          </p:cNvPr>
          <p:cNvSpPr>
            <a:spLocks noGrp="1"/>
          </p:cNvSpPr>
          <p:nvPr>
            <p:custDataLst>
              <p:tags r:id="rId91"/>
            </p:custDataLst>
          </p:nvPr>
        </p:nvSpPr>
        <p:spPr bwMode="gray">
          <a:xfrm>
            <a:off x="6792913" y="402113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6A647C7E-9EB6-4E22-8FEA-4E22BF3B45DA}" type="datetime'''1''''''''.''7''''''''''''''''2''''3'''''''''''''''''''">
              <a:rPr lang="es-AR" altLang="en-US" sz="1000" b="1" smtClean="0">
                <a:ea typeface="+mn-ea"/>
                <a:cs typeface="+mn-cs"/>
              </a:rPr>
              <a:pPr/>
              <a:t>1.723</a:t>
            </a:fld>
            <a:endParaRPr lang="es-AR" altLang="es-AR" sz="1000" b="1" dirty="0">
              <a:ea typeface="+mn-ea"/>
              <a:cs typeface="+mn-cs"/>
              <a:sym typeface="+mn-lt"/>
            </a:endParaRPr>
          </a:p>
        </p:txBody>
      </p:sp>
      <p:sp>
        <p:nvSpPr>
          <p:cNvPr id="141" name="Text Placeholder 2">
            <a:extLst>
              <a:ext uri="{FF2B5EF4-FFF2-40B4-BE49-F238E27FC236}">
                <a16:creationId xmlns:a16="http://schemas.microsoft.com/office/drawing/2014/main" id="{8126646D-83B7-4F39-838C-29899CF02CCC}"/>
              </a:ext>
            </a:extLst>
          </p:cNvPr>
          <p:cNvSpPr>
            <a:spLocks noGrp="1"/>
          </p:cNvSpPr>
          <p:nvPr>
            <p:custDataLst>
              <p:tags r:id="rId92"/>
            </p:custDataLst>
          </p:nvPr>
        </p:nvSpPr>
        <p:spPr bwMode="gray">
          <a:xfrm>
            <a:off x="7134225" y="3906838"/>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0A707389-6602-45BB-BA3E-D6B1A06AF866}" type="datetime'''1''.''87''''''''''''''''''''''''''''''''''4'''''''''''''">
              <a:rPr lang="es-AR" altLang="en-US" sz="1000" b="1" smtClean="0">
                <a:ea typeface="+mn-ea"/>
                <a:cs typeface="+mn-cs"/>
              </a:rPr>
              <a:pPr/>
              <a:t>1.874</a:t>
            </a:fld>
            <a:endParaRPr lang="es-AR" altLang="es-AR" sz="1000" b="1" dirty="0">
              <a:ea typeface="+mn-ea"/>
              <a:cs typeface="+mn-cs"/>
              <a:sym typeface="+mn-lt"/>
            </a:endParaRPr>
          </a:p>
        </p:txBody>
      </p:sp>
      <p:sp>
        <p:nvSpPr>
          <p:cNvPr id="136" name="Text Placeholder 2">
            <a:extLst>
              <a:ext uri="{FF2B5EF4-FFF2-40B4-BE49-F238E27FC236}">
                <a16:creationId xmlns:a16="http://schemas.microsoft.com/office/drawing/2014/main" id="{97564817-5F02-4F42-B8B4-BCFC6459A095}"/>
              </a:ext>
            </a:extLst>
          </p:cNvPr>
          <p:cNvSpPr>
            <a:spLocks noGrp="1"/>
          </p:cNvSpPr>
          <p:nvPr>
            <p:custDataLst>
              <p:tags r:id="rId93"/>
            </p:custDataLst>
          </p:nvPr>
        </p:nvSpPr>
        <p:spPr bwMode="gray">
          <a:xfrm>
            <a:off x="7475538" y="3870325"/>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31CB3679-FC82-45B4-96E7-23DCCAA08FD1}" type="datetime'1''''''''''''''''''.9''''''''''''''''''''2''''''''''''''''''3'">
              <a:rPr lang="es-AR" altLang="en-US" sz="1000" b="1" smtClean="0">
                <a:ea typeface="+mn-ea"/>
                <a:cs typeface="+mn-cs"/>
              </a:rPr>
              <a:pPr/>
              <a:t>1.923</a:t>
            </a:fld>
            <a:endParaRPr lang="es-AR" altLang="es-AR" sz="1000" b="1" dirty="0">
              <a:ea typeface="+mn-ea"/>
              <a:cs typeface="+mn-cs"/>
              <a:sym typeface="+mn-lt"/>
            </a:endParaRPr>
          </a:p>
        </p:txBody>
      </p:sp>
      <p:sp>
        <p:nvSpPr>
          <p:cNvPr id="145" name="Text Placeholder 2">
            <a:extLst>
              <a:ext uri="{FF2B5EF4-FFF2-40B4-BE49-F238E27FC236}">
                <a16:creationId xmlns:a16="http://schemas.microsoft.com/office/drawing/2014/main" id="{0E3E28FE-3F90-4EAD-8A48-DB7C6BCB1E3A}"/>
              </a:ext>
            </a:extLst>
          </p:cNvPr>
          <p:cNvSpPr>
            <a:spLocks noGrp="1"/>
          </p:cNvSpPr>
          <p:nvPr>
            <p:custDataLst>
              <p:tags r:id="rId94"/>
            </p:custDataLst>
          </p:nvPr>
        </p:nvSpPr>
        <p:spPr bwMode="gray">
          <a:xfrm>
            <a:off x="7816850" y="4278313"/>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22CD5BA7-F7A5-4474-A4D5-A8D897E06D8E}" type="datetime'1.''''''''''''''''''''''3''8''''''0'''''''''">
              <a:rPr lang="es-AR" altLang="en-US" sz="1000" b="1" smtClean="0">
                <a:ea typeface="+mn-ea"/>
                <a:cs typeface="+mn-cs"/>
              </a:rPr>
              <a:pPr/>
              <a:t>1.380</a:t>
            </a:fld>
            <a:endParaRPr lang="es-AR" altLang="es-AR" sz="1000" b="1" dirty="0">
              <a:ea typeface="+mn-ea"/>
              <a:cs typeface="+mn-cs"/>
              <a:sym typeface="+mn-lt"/>
            </a:endParaRPr>
          </a:p>
        </p:txBody>
      </p:sp>
      <p:sp>
        <p:nvSpPr>
          <p:cNvPr id="137" name="Text Placeholder 2">
            <a:extLst>
              <a:ext uri="{FF2B5EF4-FFF2-40B4-BE49-F238E27FC236}">
                <a16:creationId xmlns:a16="http://schemas.microsoft.com/office/drawing/2014/main" id="{F03FB6CA-FC54-4762-A2B8-B82FEB5DBAF5}"/>
              </a:ext>
            </a:extLst>
          </p:cNvPr>
          <p:cNvSpPr>
            <a:spLocks noGrp="1"/>
          </p:cNvSpPr>
          <p:nvPr>
            <p:custDataLst>
              <p:tags r:id="rId95"/>
            </p:custDataLst>
          </p:nvPr>
        </p:nvSpPr>
        <p:spPr bwMode="gray">
          <a:xfrm>
            <a:off x="8158163" y="4364038"/>
            <a:ext cx="328613"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90000"/>
              </a:lnSpc>
              <a:spcBef>
                <a:spcPct val="0"/>
              </a:spcBef>
              <a:buNone/>
            </a:pPr>
            <a:fld id="{C02FE4F4-10F0-403C-A26A-6BB8834AD5D4}" type="datetime'''''''''''''''1''''''.''2''''''''''''''8''''''''''7'''''''''''">
              <a:rPr lang="es-AR" altLang="en-US" sz="1000" b="1" smtClean="0">
                <a:ea typeface="+mn-ea"/>
                <a:cs typeface="+mn-cs"/>
              </a:rPr>
              <a:pPr/>
              <a:t>1.287</a:t>
            </a:fld>
            <a:endParaRPr lang="es-AR" altLang="es-AR" sz="1000" b="1" dirty="0">
              <a:ea typeface="+mn-ea"/>
              <a:cs typeface="+mn-cs"/>
              <a:sym typeface="+mn-lt"/>
            </a:endParaRPr>
          </a:p>
        </p:txBody>
      </p:sp>
      <p:sp>
        <p:nvSpPr>
          <p:cNvPr id="8258" name="Marcador de texto 2"/>
          <p:cNvSpPr>
            <a:spLocks noGrp="1"/>
          </p:cNvSpPr>
          <p:nvPr>
            <p:custDataLst>
              <p:tags r:id="rId96"/>
            </p:custDataLst>
          </p:nvPr>
        </p:nvSpPr>
        <p:spPr bwMode="auto">
          <a:xfrm>
            <a:off x="7942263" y="3970338"/>
            <a:ext cx="415925"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824550F4-7C09-4D47-8E73-95D5F1B5A72E}" type="datetime'-''''''''''''6'''''''''''''''''''''''',''''''''8''''%'''''">
              <a:rPr lang="es-AR" altLang="en-US" sz="1000" b="1" smtClean="0">
                <a:effectLst/>
                <a:latin typeface="+mn-lt"/>
                <a:cs typeface="+mn-cs"/>
              </a:rPr>
              <a:pPr/>
              <a:t>-6,8%</a:t>
            </a:fld>
            <a:endParaRPr lang="es-AR" sz="1000" b="1">
              <a:latin typeface="+mn-lt"/>
              <a:cs typeface="+mn-cs"/>
              <a:sym typeface="+mn-lt"/>
            </a:endParaRPr>
          </a:p>
        </p:txBody>
      </p:sp>
      <p:graphicFrame>
        <p:nvGraphicFramePr>
          <p:cNvPr id="142" name="Chart 3">
            <a:extLst>
              <a:ext uri="{FF2B5EF4-FFF2-40B4-BE49-F238E27FC236}">
                <a16:creationId xmlns:a16="http://schemas.microsoft.com/office/drawing/2014/main" id="{1E2BA28E-30FA-4DD2-9E4A-BC1F35E8DD21}"/>
              </a:ext>
            </a:extLst>
          </p:cNvPr>
          <p:cNvGraphicFramePr/>
          <p:nvPr>
            <p:custDataLst>
              <p:tags r:id="rId97"/>
            </p:custDataLst>
            <p:extLst>
              <p:ext uri="{D42A27DB-BD31-4B8C-83A1-F6EECF244321}">
                <p14:modId xmlns:p14="http://schemas.microsoft.com/office/powerpoint/2010/main" val="1408930899"/>
              </p:ext>
            </p:extLst>
          </p:nvPr>
        </p:nvGraphicFramePr>
        <p:xfrm>
          <a:off x="9328150" y="4098925"/>
          <a:ext cx="2144713" cy="1476375"/>
        </p:xfrm>
        <a:graphic>
          <a:graphicData uri="http://schemas.openxmlformats.org/drawingml/2006/chart">
            <c:chart xmlns:c="http://schemas.openxmlformats.org/drawingml/2006/chart" xmlns:r="http://schemas.openxmlformats.org/officeDocument/2006/relationships" r:id="rId120"/>
          </a:graphicData>
        </a:graphic>
      </p:graphicFrame>
      <p:cxnSp>
        <p:nvCxnSpPr>
          <p:cNvPr id="69" name="68 Conector recto"/>
          <p:cNvCxnSpPr/>
          <p:nvPr>
            <p:custDataLst>
              <p:tags r:id="rId98"/>
            </p:custDataLst>
          </p:nvPr>
        </p:nvCxnSpPr>
        <p:spPr bwMode="auto">
          <a:xfrm flipV="1">
            <a:off x="10741025" y="3732213"/>
            <a:ext cx="0" cy="598488"/>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67 Conector recto"/>
          <p:cNvCxnSpPr/>
          <p:nvPr>
            <p:custDataLst>
              <p:tags r:id="rId99"/>
            </p:custDataLst>
          </p:nvPr>
        </p:nvCxnSpPr>
        <p:spPr bwMode="auto">
          <a:xfrm>
            <a:off x="10741025" y="3732213"/>
            <a:ext cx="341313" cy="0"/>
          </a:xfrm>
          <a:prstGeom prst="line">
            <a:avLst/>
          </a:prstGeom>
          <a:ln w="127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69 Conector recto"/>
          <p:cNvCxnSpPr/>
          <p:nvPr>
            <p:custDataLst>
              <p:tags r:id="rId100"/>
            </p:custDataLst>
          </p:nvPr>
        </p:nvCxnSpPr>
        <p:spPr bwMode="auto">
          <a:xfrm>
            <a:off x="11082338" y="3732213"/>
            <a:ext cx="0" cy="249238"/>
          </a:xfrm>
          <a:prstGeom prst="line">
            <a:avLst/>
          </a:prstGeom>
          <a:ln w="12700" cap="flat" cmpd="sng" algn="ctr">
            <a:solidFill>
              <a:schemeClr val="tx1"/>
            </a:solidFill>
            <a:prstDash val="solid"/>
            <a:miter lim="800000"/>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262" name="Marcador de texto 2"/>
          <p:cNvSpPr>
            <a:spLocks noGrp="1"/>
          </p:cNvSpPr>
          <p:nvPr>
            <p:custDataLst>
              <p:tags r:id="rId101"/>
            </p:custDataLst>
          </p:nvPr>
        </p:nvSpPr>
        <p:spPr bwMode="auto">
          <a:xfrm>
            <a:off x="10179050" y="5535613"/>
            <a:ext cx="442913" cy="152400"/>
          </a:xfrm>
          <a:prstGeom prst="rect">
            <a:avLst/>
          </a:prstGeom>
          <a:noFill/>
          <a:ln w="9525">
            <a:noFill/>
            <a:miter lim="800000"/>
            <a:headEnd/>
            <a:tailEnd/>
          </a:ln>
        </p:spPr>
        <p:txBody>
          <a:bodyPr vert="horz" wrap="none" lIns="0" tIns="0" rIns="0" bIns="0"/>
          <a:lstStyle/>
          <a:p>
            <a:pPr algn="ctr">
              <a:buFont typeface="Arial" pitchFamily="34" charset="0"/>
              <a:buNone/>
            </a:pPr>
            <a:fld id="{98E7A952-360E-4C4D-B184-FDBE4EAE7EAC}" type="datetime'''''WC''S''A''''''''''''''''''''''''''''''''''''M'''''''''">
              <a:rPr lang="es-AR" altLang="en-US" sz="1000" b="1"/>
              <a:pPr algn="ctr">
                <a:buFont typeface="Arial" pitchFamily="34" charset="0"/>
                <a:buNone/>
              </a:pPr>
              <a:t>WCSAM</a:t>
            </a:fld>
            <a:endParaRPr lang="es-AR" sz="1000" b="1">
              <a:sym typeface="+mn-lt"/>
            </a:endParaRPr>
          </a:p>
        </p:txBody>
      </p:sp>
      <p:sp>
        <p:nvSpPr>
          <p:cNvPr id="77" name="Text Placeholder 2">
            <a:extLst>
              <a:ext uri="{FF2B5EF4-FFF2-40B4-BE49-F238E27FC236}">
                <a16:creationId xmlns:a16="http://schemas.microsoft.com/office/drawing/2014/main" id="{D5784AA2-56F7-E5D2-B184-5DFA3963A7B3}"/>
              </a:ext>
            </a:extLst>
          </p:cNvPr>
          <p:cNvSpPr>
            <a:spLocks noGrp="1"/>
          </p:cNvSpPr>
          <p:nvPr>
            <p:custDataLst>
              <p:tags r:id="rId102"/>
            </p:custDataLst>
          </p:nvPr>
        </p:nvSpPr>
        <p:spPr bwMode="gray">
          <a:xfrm>
            <a:off x="9553575" y="4295775"/>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F55E73A3-E71A-4B5E-943F-7059C62BF50A}" type="datetime'9''''''.''2''''''''''''''7''''''''''''''8'">
              <a:rPr lang="es-AR" altLang="en-US" sz="1000" b="1" smtClean="0">
                <a:ea typeface="+mn-ea"/>
                <a:cs typeface="+mn-cs"/>
              </a:rPr>
              <a:pPr/>
              <a:t>9.278</a:t>
            </a:fld>
            <a:endParaRPr lang="es-AR" altLang="es-AR" sz="1000" b="1" dirty="0">
              <a:ea typeface="+mn-ea"/>
              <a:cs typeface="+mn-cs"/>
              <a:sym typeface="+mn-lt"/>
            </a:endParaRPr>
          </a:p>
        </p:txBody>
      </p:sp>
      <p:sp>
        <p:nvSpPr>
          <p:cNvPr id="121" name="Text Placeholder 2">
            <a:extLst>
              <a:ext uri="{FF2B5EF4-FFF2-40B4-BE49-F238E27FC236}">
                <a16:creationId xmlns:a16="http://schemas.microsoft.com/office/drawing/2014/main" id="{3733ACE7-2BA0-44E0-B4C6-44AA6EEE3C4B}"/>
              </a:ext>
            </a:extLst>
          </p:cNvPr>
          <p:cNvSpPr>
            <a:spLocks noGrp="1"/>
          </p:cNvSpPr>
          <p:nvPr>
            <p:custDataLst>
              <p:tags r:id="rId103"/>
            </p:custDataLst>
          </p:nvPr>
        </p:nvSpPr>
        <p:spPr bwMode="gray">
          <a:xfrm>
            <a:off x="9834562" y="4143375"/>
            <a:ext cx="3937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43EE63D9-8C0F-4D4B-A023-7C20B17553D3}" type="datetime'''1''''0''''''''''''''''''''''''''.''''''''27''0'">
              <a:rPr lang="es-AR" altLang="en-US" sz="1000" b="1" smtClean="0">
                <a:ea typeface="+mn-ea"/>
                <a:cs typeface="+mn-cs"/>
              </a:rPr>
              <a:pPr/>
              <a:t>10.270</a:t>
            </a:fld>
            <a:endParaRPr lang="es-AR" altLang="es-AR" sz="1000" b="1" dirty="0">
              <a:ea typeface="+mn-ea"/>
              <a:cs typeface="+mn-cs"/>
              <a:sym typeface="+mn-lt"/>
            </a:endParaRPr>
          </a:p>
        </p:txBody>
      </p:sp>
      <p:sp>
        <p:nvSpPr>
          <p:cNvPr id="122" name="Text Placeholder 2">
            <a:extLst>
              <a:ext uri="{FF2B5EF4-FFF2-40B4-BE49-F238E27FC236}">
                <a16:creationId xmlns:a16="http://schemas.microsoft.com/office/drawing/2014/main" id="{73190713-7F0F-46F4-961B-A31D93F0A1E9}"/>
              </a:ext>
            </a:extLst>
          </p:cNvPr>
          <p:cNvSpPr>
            <a:spLocks noGrp="1"/>
          </p:cNvSpPr>
          <p:nvPr>
            <p:custDataLst>
              <p:tags r:id="rId104"/>
            </p:custDataLst>
          </p:nvPr>
        </p:nvSpPr>
        <p:spPr bwMode="gray">
          <a:xfrm>
            <a:off x="10237787" y="4205288"/>
            <a:ext cx="393700"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F4435842-7FD3-4DA7-9DD4-82FFB3EDDA77}" type="datetime'''''''''''10''.''''''''''''''''''''''0''9''''''5'''''''''">
              <a:rPr lang="es-AR" altLang="en-US" sz="1000" b="1" smtClean="0">
                <a:ea typeface="+mn-ea"/>
                <a:cs typeface="+mn-cs"/>
              </a:rPr>
              <a:pPr/>
              <a:t>10.095</a:t>
            </a:fld>
            <a:endParaRPr lang="es-AR" altLang="es-AR" sz="1000" b="1" dirty="0">
              <a:ea typeface="+mn-ea"/>
              <a:cs typeface="+mn-cs"/>
              <a:sym typeface="+mn-lt"/>
            </a:endParaRPr>
          </a:p>
        </p:txBody>
      </p:sp>
      <p:sp>
        <p:nvSpPr>
          <p:cNvPr id="123" name="Text Placeholder 2">
            <a:extLst>
              <a:ext uri="{FF2B5EF4-FFF2-40B4-BE49-F238E27FC236}">
                <a16:creationId xmlns:a16="http://schemas.microsoft.com/office/drawing/2014/main" id="{154F462B-6DE0-4335-AE26-A2622EEDC144}"/>
              </a:ext>
            </a:extLst>
          </p:cNvPr>
          <p:cNvSpPr>
            <a:spLocks noGrp="1"/>
          </p:cNvSpPr>
          <p:nvPr>
            <p:custDataLst>
              <p:tags r:id="rId105"/>
            </p:custDataLst>
          </p:nvPr>
        </p:nvSpPr>
        <p:spPr bwMode="gray">
          <a:xfrm>
            <a:off x="10577513" y="4368800"/>
            <a:ext cx="328613" cy="152400"/>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spcBef>
                <a:spcPct val="0"/>
              </a:spcBef>
              <a:buNone/>
            </a:pPr>
            <a:fld id="{097709A9-8A3A-45C3-98AE-F287531062CA}" type="datetime'''''''''8''''.6''1''0'''''''''''''''''''''''''''''''">
              <a:rPr lang="es-AR" altLang="en-US" sz="1000" b="1" smtClean="0">
                <a:ea typeface="+mn-ea"/>
                <a:cs typeface="+mn-cs"/>
              </a:rPr>
              <a:pPr/>
              <a:t>8.610</a:t>
            </a:fld>
            <a:endParaRPr lang="es-AR" altLang="es-AR" sz="1000" b="1" dirty="0">
              <a:ea typeface="+mn-ea"/>
              <a:cs typeface="+mn-cs"/>
              <a:sym typeface="+mn-lt"/>
            </a:endParaRPr>
          </a:p>
        </p:txBody>
      </p:sp>
      <p:sp>
        <p:nvSpPr>
          <p:cNvPr id="81" name="Text Placeholder 2">
            <a:extLst>
              <a:ext uri="{FF2B5EF4-FFF2-40B4-BE49-F238E27FC236}">
                <a16:creationId xmlns:a16="http://schemas.microsoft.com/office/drawing/2014/main" id="{81697661-BE88-343F-A3F3-077123ADD148}"/>
              </a:ext>
            </a:extLst>
          </p:cNvPr>
          <p:cNvSpPr>
            <a:spLocks noGrp="1"/>
          </p:cNvSpPr>
          <p:nvPr>
            <p:custDataLst>
              <p:tags r:id="rId106"/>
            </p:custDataLst>
          </p:nvPr>
        </p:nvSpPr>
        <p:spPr bwMode="gray">
          <a:xfrm>
            <a:off x="10885487" y="4019550"/>
            <a:ext cx="393700" cy="136525"/>
          </a:xfrm>
          <a:prstGeom prst="rect">
            <a:avLst/>
          </a:prstGeom>
          <a:noFill/>
          <a:ln w="9525">
            <a:noFill/>
            <a:miter lim="800000"/>
            <a:headEnd/>
            <a:tailEnd/>
          </a:ln>
          <a:effectLst/>
          <a:extLst>
            <a:ext uri="{909E8E84-426E-40DD-AFC4-6F175D3DCCD1}">
              <a14:hiddenFill xmlns:a14="http://schemas.microsoft.com/office/drawing/2010/main">
                <a:solidFill>
                  <a:scrgbClr r="0" g="0" b="0"/>
                </a:solidFill>
              </a14:hiddenFill>
            </a:ext>
          </a:extLst>
        </p:spPr>
        <p:txBody>
          <a:bodyPr vert="horz" wrap="none" lIns="17463" tIns="0" rIns="17463" bIns="0" numCol="1" spcCol="0" anchor="b"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BDE262E3-9542-4EC3-8F49-825A02795485}" type="datetime'''''''''''1''''''''1''''.''''''9''3''''5'''">
              <a:rPr lang="es-AR" altLang="en-US" sz="1000" b="1" smtClean="0">
                <a:ea typeface="+mn-ea"/>
                <a:cs typeface="+mn-cs"/>
              </a:rPr>
              <a:pPr/>
              <a:t>11.935</a:t>
            </a:fld>
            <a:endParaRPr lang="es-AR" altLang="es-AR" sz="1000" b="1" dirty="0">
              <a:ea typeface="+mn-ea"/>
              <a:cs typeface="+mn-cs"/>
              <a:sym typeface="+mn-lt"/>
            </a:endParaRPr>
          </a:p>
        </p:txBody>
      </p:sp>
      <p:sp>
        <p:nvSpPr>
          <p:cNvPr id="8263" name="Marcador de texto 2"/>
          <p:cNvSpPr>
            <a:spLocks noGrp="1"/>
          </p:cNvSpPr>
          <p:nvPr>
            <p:custDataLst>
              <p:tags r:id="rId107"/>
            </p:custDataLst>
          </p:nvPr>
        </p:nvSpPr>
        <p:spPr bwMode="auto">
          <a:xfrm>
            <a:off x="10639425" y="3635375"/>
            <a:ext cx="544513" cy="193675"/>
          </a:xfrm>
          <a:prstGeom prst="ellipse">
            <a:avLst/>
          </a:prstGeom>
          <a:solidFill>
            <a:schemeClr val="bg1"/>
          </a:solidFill>
          <a:ln w="9525" algn="ctr">
            <a:solidFill>
              <a:schemeClr val="tx1"/>
            </a:solidFill>
            <a:round/>
            <a:headEnd/>
            <a:tailEnd/>
          </a:ln>
        </p:spPr>
        <p:txBody>
          <a:bodyPr vert="horz" wrap="none" lIns="0" tIns="0" rIns="0" bIns="0" anchor="ctr"/>
          <a:lstStyle/>
          <a:p>
            <a:pPr algn="ctr">
              <a:lnSpc>
                <a:spcPct val="90000"/>
              </a:lnSpc>
              <a:buFont typeface="Arial" pitchFamily="34" charset="0"/>
              <a:buNone/>
            </a:pPr>
            <a:fld id="{7EA61E7E-9DCA-4842-AF61-FD6AA3C2B6C6}" type="datetime'''''+''''''3''''''''''8'',''''''''''6''''%'">
              <a:rPr lang="es-AR" altLang="en-US" sz="1000" b="1" smtClean="0">
                <a:effectLst/>
                <a:latin typeface="+mn-lt"/>
                <a:cs typeface="+mn-cs"/>
              </a:rPr>
              <a:pPr/>
              <a:t>+38,6%</a:t>
            </a:fld>
            <a:endParaRPr lang="es-AR" sz="1000" b="1">
              <a:latin typeface="+mn-lt"/>
              <a:cs typeface="+mn-cs"/>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9218" name="Object 1" hidden="1"/>
          <p:cNvGraphicFramePr>
            <a:graphicFrameLocks noChangeAspect="1"/>
          </p:cNvGraphicFramePr>
          <p:nvPr>
            <p:custDataLst>
              <p:tags r:id="rId2"/>
            </p:custDataLst>
            <p:extLst>
              <p:ext uri="{D42A27DB-BD31-4B8C-83A1-F6EECF244321}">
                <p14:modId xmlns:p14="http://schemas.microsoft.com/office/powerpoint/2010/main" val="3545010232"/>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9363" name="Diapositiva de think-cell" r:id="rId21" imgW="421" imgH="423" progId="TCLayout.ActiveDocument.1">
                  <p:embed/>
                </p:oleObj>
              </mc:Choice>
              <mc:Fallback>
                <p:oleObj name="Diapositiva de think-cell" r:id="rId21" imgW="421" imgH="423" progId="TCLayout.ActiveDocument.1">
                  <p:embed/>
                  <p:pic>
                    <p:nvPicPr>
                      <p:cNvPr id="0" name="Object 1" hidden="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latin typeface="Calibri"/>
              <a:sym typeface="Calibri"/>
            </a:endParaRPr>
          </a:p>
        </p:txBody>
      </p:sp>
      <p:pic>
        <p:nvPicPr>
          <p:cNvPr id="9223" name="Picture 16"/>
          <p:cNvPicPr>
            <a:picLocks noChangeAspect="1"/>
          </p:cNvPicPr>
          <p:nvPr/>
        </p:nvPicPr>
        <p:blipFill>
          <a:blip r:embed="rId23" cstate="print"/>
          <a:srcRect/>
          <a:stretch>
            <a:fillRect/>
          </a:stretch>
        </p:blipFill>
        <p:spPr bwMode="auto">
          <a:xfrm>
            <a:off x="0" y="5532438"/>
            <a:ext cx="12192000" cy="1350962"/>
          </a:xfrm>
          <a:prstGeom prst="rect">
            <a:avLst/>
          </a:prstGeom>
          <a:noFill/>
          <a:ln w="9525">
            <a:noFill/>
            <a:miter lim="800000"/>
            <a:headEnd/>
            <a:tailEnd/>
          </a:ln>
        </p:spPr>
      </p:pic>
      <p:sp>
        <p:nvSpPr>
          <p:cNvPr id="9224"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9225" name="Rectángulo 51"/>
          <p:cNvSpPr>
            <a:spLocks noChangeArrowheads="1"/>
          </p:cNvSpPr>
          <p:nvPr/>
        </p:nvSpPr>
        <p:spPr bwMode="auto">
          <a:xfrm>
            <a:off x="5127812" y="58490"/>
            <a:ext cx="6821723" cy="646331"/>
          </a:xfrm>
          <a:prstGeom prst="rect">
            <a:avLst/>
          </a:prstGeom>
          <a:noFill/>
          <a:ln w="9525">
            <a:noFill/>
            <a:miter lim="800000"/>
            <a:headEnd/>
            <a:tailEnd/>
          </a:ln>
        </p:spPr>
        <p:txBody>
          <a:bodyPr wrap="square">
            <a:spAutoFit/>
          </a:bodyPr>
          <a:lstStyle/>
          <a:p>
            <a:pPr algn="just" eaLnBrk="0" hangingPunct="0"/>
            <a:r>
              <a:rPr lang="en-AU" sz="1200" dirty="0">
                <a:cs typeface="Calibri" pitchFamily="34" charset="0"/>
              </a:rPr>
              <a:t>The main Grain &amp; By product exported to Africa in 2024 has been Maize with 1,948k Tons, followed by Wheat with 1,049K Tons and Soya Bean Meal with 819K Tons. Where Senegal represents 17% of the total Grain &amp; By product  exported to Africa, followed by South Africa with 16% &amp; Angola with 15%.</a:t>
            </a:r>
            <a:endParaRPr lang="es-AR" sz="1200" dirty="0">
              <a:cs typeface="Calibri" pitchFamily="34" charset="0"/>
            </a:endParaRPr>
          </a:p>
        </p:txBody>
      </p:sp>
      <p:graphicFrame>
        <p:nvGraphicFramePr>
          <p:cNvPr id="34" name="Chart 3">
            <a:extLst>
              <a:ext uri="{FF2B5EF4-FFF2-40B4-BE49-F238E27FC236}">
                <a16:creationId xmlns:a16="http://schemas.microsoft.com/office/drawing/2014/main" id="{139730C8-4BB2-44D7-9170-BD450ECB47DA}"/>
              </a:ext>
            </a:extLst>
          </p:cNvPr>
          <p:cNvGraphicFramePr/>
          <p:nvPr>
            <p:custDataLst>
              <p:tags r:id="rId4"/>
            </p:custDataLst>
            <p:extLst>
              <p:ext uri="{D42A27DB-BD31-4B8C-83A1-F6EECF244321}">
                <p14:modId xmlns:p14="http://schemas.microsoft.com/office/powerpoint/2010/main" val="3304015820"/>
              </p:ext>
            </p:extLst>
          </p:nvPr>
        </p:nvGraphicFramePr>
        <p:xfrm>
          <a:off x="1384300" y="3375025"/>
          <a:ext cx="2363788" cy="2363788"/>
        </p:xfrm>
        <a:graphic>
          <a:graphicData uri="http://schemas.openxmlformats.org/drawingml/2006/chart">
            <c:chart xmlns:c="http://schemas.openxmlformats.org/drawingml/2006/chart" xmlns:r="http://schemas.openxmlformats.org/officeDocument/2006/relationships" r:id="rId24"/>
          </a:graphicData>
        </a:graphic>
      </p:graphicFrame>
      <p:cxnSp>
        <p:nvCxnSpPr>
          <p:cNvPr id="13" name="Conector recto 12">
            <a:extLst>
              <a:ext uri="{FF2B5EF4-FFF2-40B4-BE49-F238E27FC236}">
                <a16:creationId xmlns:a16="http://schemas.microsoft.com/office/drawing/2014/main" id="{26CE19EB-E868-4784-BB61-A73CA0E3AE4E}"/>
              </a:ext>
            </a:extLst>
          </p:cNvPr>
          <p:cNvCxnSpPr>
            <a:cxnSpLocks/>
          </p:cNvCxnSpPr>
          <p:nvPr>
            <p:custDataLst>
              <p:tags r:id="rId5"/>
            </p:custDataLst>
          </p:nvPr>
        </p:nvCxnSpPr>
        <p:spPr bwMode="auto">
          <a:xfrm flipV="1">
            <a:off x="1268413" y="4762500"/>
            <a:ext cx="215900" cy="412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FF401727-0CA3-4AC1-B524-7E8D0E42F1AA}"/>
              </a:ext>
            </a:extLst>
          </p:cNvPr>
          <p:cNvCxnSpPr>
            <a:cxnSpLocks/>
          </p:cNvCxnSpPr>
          <p:nvPr>
            <p:custDataLst>
              <p:tags r:id="rId6"/>
            </p:custDataLst>
          </p:nvPr>
        </p:nvCxnSpPr>
        <p:spPr bwMode="auto">
          <a:xfrm>
            <a:off x="1217613" y="4727575"/>
            <a:ext cx="239713"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 name="Conector recto 3">
            <a:extLst>
              <a:ext uri="{FF2B5EF4-FFF2-40B4-BE49-F238E27FC236}">
                <a16:creationId xmlns:a16="http://schemas.microsoft.com/office/drawing/2014/main" id="{F9F6AC01-6A8E-41F0-A2F1-77CCB38E850B}"/>
              </a:ext>
            </a:extLst>
          </p:cNvPr>
          <p:cNvCxnSpPr/>
          <p:nvPr>
            <p:custDataLst>
              <p:tags r:id="rId7"/>
            </p:custDataLst>
          </p:nvPr>
        </p:nvCxnSpPr>
        <p:spPr bwMode="auto">
          <a:xfrm flipV="1">
            <a:off x="1457325" y="4724400"/>
            <a:ext cx="20638" cy="3175"/>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62F7B878-6DB6-5214-5692-8044D9147759}"/>
              </a:ext>
            </a:extLst>
          </p:cNvPr>
          <p:cNvSpPr>
            <a:spLocks noGrp="1"/>
          </p:cNvSpPr>
          <p:nvPr>
            <p:custDataLst>
              <p:tags r:id="rId8"/>
            </p:custDataLst>
          </p:nvPr>
        </p:nvSpPr>
        <p:spPr bwMode="gray">
          <a:xfrm>
            <a:off x="2438400" y="3478213"/>
            <a:ext cx="290513" cy="152400"/>
          </a:xfrm>
          <a:prstGeom prst="rect">
            <a:avLst/>
          </a:prstGeom>
          <a:solidFill>
            <a:schemeClr val="accent1"/>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7838DEE9-F00D-4DE5-9214-08015827A454}" type="datetime'''''''''''0'''''''''''''''''''',''''6''''''''''%'''''''">
              <a:rPr lang="es-AR" altLang="en-US" sz="1000" b="1" smtClean="0">
                <a:solidFill>
                  <a:schemeClr val="bg1"/>
                </a:solidFill>
                <a:effectLst/>
                <a:ea typeface="+mn-ea"/>
                <a:cs typeface="+mn-cs"/>
              </a:rPr>
              <a:pPr/>
              <a:t>0,6%</a:t>
            </a:fld>
            <a:endParaRPr lang="es-AR" altLang="es-AR" sz="1000" b="1" dirty="0">
              <a:solidFill>
                <a:schemeClr val="bg1"/>
              </a:solidFill>
              <a:ea typeface="+mn-ea"/>
              <a:cs typeface="+mn-cs"/>
              <a:sym typeface="+mn-lt"/>
            </a:endParaRPr>
          </a:p>
        </p:txBody>
      </p:sp>
      <p:sp>
        <p:nvSpPr>
          <p:cNvPr id="88" name="Text Placeholder 2"/>
          <p:cNvSpPr>
            <a:spLocks noGrp="1"/>
          </p:cNvSpPr>
          <p:nvPr>
            <p:custDataLst>
              <p:tags r:id="rId9"/>
            </p:custDataLst>
          </p:nvPr>
        </p:nvSpPr>
        <p:spPr bwMode="auto">
          <a:xfrm>
            <a:off x="2386013" y="3278188"/>
            <a:ext cx="401638"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buNone/>
            </a:pPr>
            <a:fld id="{8A73AAF9-DA43-4908-9481-5F9A17C64901}" type="datetime'''''B''''''''''''''''''''''''A''''R''''''L''''''''''EY'''''">
              <a:rPr lang="es-AR" altLang="en-US" sz="1000" b="1" smtClean="0">
                <a:effectLst/>
                <a:ea typeface="+mn-ea"/>
                <a:cs typeface="+mn-cs"/>
              </a:rPr>
              <a:pPr/>
              <a:t>BARLEY</a:t>
            </a:fld>
            <a:endParaRPr lang="es-AR" altLang="es-AR" sz="1000" b="1">
              <a:ea typeface="+mn-ea"/>
              <a:cs typeface="+mn-cs"/>
              <a:sym typeface="+mn-lt"/>
            </a:endParaRPr>
          </a:p>
        </p:txBody>
      </p:sp>
      <p:sp>
        <p:nvSpPr>
          <p:cNvPr id="84" name="Text Placeholder 2">
            <a:extLst>
              <a:ext uri="{FF2B5EF4-FFF2-40B4-BE49-F238E27FC236}">
                <a16:creationId xmlns:a16="http://schemas.microsoft.com/office/drawing/2014/main" id="{E82364EB-8A50-474E-8409-FB887CC77600}"/>
              </a:ext>
            </a:extLst>
          </p:cNvPr>
          <p:cNvSpPr>
            <a:spLocks noGrp="1"/>
          </p:cNvSpPr>
          <p:nvPr>
            <p:custDataLst>
              <p:tags r:id="rId10"/>
            </p:custDataLst>
          </p:nvPr>
        </p:nvSpPr>
        <p:spPr bwMode="gray">
          <a:xfrm>
            <a:off x="3308350" y="4518025"/>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F129B73C-1F5D-4F8B-89B8-E9B970857312}" type="datetime'5''''''''''''''''''''''0'''''',''2''''%'''''''''''''''''''''''">
              <a:rPr lang="es-AR" altLang="en-US" sz="1000" b="1" smtClean="0">
                <a:solidFill>
                  <a:schemeClr val="bg1"/>
                </a:solidFill>
                <a:ea typeface="+mn-ea"/>
                <a:cs typeface="+mn-cs"/>
              </a:rPr>
              <a:pPr/>
              <a:t>50,2%</a:t>
            </a:fld>
            <a:endParaRPr lang="es-AR" altLang="es-AR" sz="1000" b="1" dirty="0">
              <a:solidFill>
                <a:schemeClr val="bg1"/>
              </a:solidFill>
              <a:ea typeface="+mn-ea"/>
              <a:cs typeface="+mn-cs"/>
              <a:sym typeface="+mn-lt"/>
            </a:endParaRPr>
          </a:p>
        </p:txBody>
      </p:sp>
      <p:sp>
        <p:nvSpPr>
          <p:cNvPr id="85" name="Text Placeholder 2">
            <a:extLst>
              <a:ext uri="{FF2B5EF4-FFF2-40B4-BE49-F238E27FC236}">
                <a16:creationId xmlns:a16="http://schemas.microsoft.com/office/drawing/2014/main" id="{76D7124B-57BA-4C18-A54F-04002C5D6A3F}"/>
              </a:ext>
            </a:extLst>
          </p:cNvPr>
          <p:cNvSpPr>
            <a:spLocks noGrp="1"/>
          </p:cNvSpPr>
          <p:nvPr>
            <p:custDataLst>
              <p:tags r:id="rId11"/>
            </p:custDataLst>
          </p:nvPr>
        </p:nvSpPr>
        <p:spPr bwMode="auto">
          <a:xfrm>
            <a:off x="3714750" y="4533900"/>
            <a:ext cx="342900"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buNone/>
            </a:pPr>
            <a:fld id="{267EA026-AF7A-4836-AEAB-31EE0B6DB811}" type="datetime'''''''''M''''A''''''''I''''''''''''''''Z''''''''''E'">
              <a:rPr lang="es-AR" altLang="en-US" sz="1000" b="1" smtClean="0">
                <a:effectLst/>
                <a:ea typeface="+mn-ea"/>
                <a:cs typeface="+mn-cs"/>
              </a:rPr>
              <a:pPr marL="0" indent="0">
                <a:spcBef>
                  <a:spcPct val="0"/>
                </a:spcBef>
                <a:buNone/>
              </a:pPr>
              <a:t>MAIZE</a:t>
            </a:fld>
            <a:endParaRPr lang="es-AR" altLang="es-AR" sz="1000" b="1">
              <a:ea typeface="+mn-ea"/>
              <a:cs typeface="+mn-cs"/>
              <a:sym typeface="+mn-lt"/>
            </a:endParaRPr>
          </a:p>
        </p:txBody>
      </p:sp>
      <p:sp>
        <p:nvSpPr>
          <p:cNvPr id="86" name="Text Placeholder 2">
            <a:extLst>
              <a:ext uri="{FF2B5EF4-FFF2-40B4-BE49-F238E27FC236}">
                <a16:creationId xmlns:a16="http://schemas.microsoft.com/office/drawing/2014/main" id="{939EC65E-F518-4D9E-9A79-2DD17D20B96C}"/>
              </a:ext>
            </a:extLst>
          </p:cNvPr>
          <p:cNvSpPr>
            <a:spLocks noGrp="1"/>
          </p:cNvSpPr>
          <p:nvPr>
            <p:custDataLst>
              <p:tags r:id="rId12"/>
            </p:custDataLst>
          </p:nvPr>
        </p:nvSpPr>
        <p:spPr bwMode="gray">
          <a:xfrm>
            <a:off x="1785938" y="5180013"/>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C787C216-940B-4B1C-B5AC-20A5B403FC19}" type="datetime'''''''''''''''2''1'''''''''''''''''''''''''''''''',1''%'''''">
              <a:rPr lang="es-AR" altLang="en-US" sz="1000" b="1" smtClean="0">
                <a:ea typeface="+mn-ea"/>
                <a:cs typeface="+mn-cs"/>
              </a:rPr>
              <a:pPr/>
              <a:t>21,1%</a:t>
            </a:fld>
            <a:endParaRPr lang="es-AR" altLang="es-AR" sz="1000" b="1" dirty="0">
              <a:ea typeface="+mn-ea"/>
              <a:cs typeface="+mn-cs"/>
              <a:sym typeface="+mn-lt"/>
            </a:endParaRPr>
          </a:p>
        </p:txBody>
      </p:sp>
      <p:sp>
        <p:nvSpPr>
          <p:cNvPr id="90" name="Text Placeholder 2">
            <a:extLst>
              <a:ext uri="{FF2B5EF4-FFF2-40B4-BE49-F238E27FC236}">
                <a16:creationId xmlns:a16="http://schemas.microsoft.com/office/drawing/2014/main" id="{0B4CCE4B-ACF7-43E3-8DB7-6A1FD26C2191}"/>
              </a:ext>
            </a:extLst>
          </p:cNvPr>
          <p:cNvSpPr>
            <a:spLocks noGrp="1"/>
          </p:cNvSpPr>
          <p:nvPr>
            <p:custDataLst>
              <p:tags r:id="rId13"/>
            </p:custDataLst>
          </p:nvPr>
        </p:nvSpPr>
        <p:spPr bwMode="auto">
          <a:xfrm>
            <a:off x="889000" y="5414963"/>
            <a:ext cx="942975"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pPr>
            <a:fld id="{7D97A656-F022-49E9-BB88-1C7CE46F7DD1}" type="datetime'''S''''''O''''YA'' B''EA''''N'''''''' ME''''''''A''''''''L'">
              <a:rPr lang="es-AR" altLang="en-US" sz="1000" b="1" smtClean="0">
                <a:effectLst/>
                <a:ea typeface="+mn-ea"/>
                <a:cs typeface="+mn-cs"/>
              </a:rPr>
              <a:pPr/>
              <a:t>SOYA BEAN MEAL</a:t>
            </a:fld>
            <a:endParaRPr lang="es-AR" altLang="es-AR" sz="1000" b="1">
              <a:ea typeface="+mn-ea"/>
              <a:cs typeface="+mn-cs"/>
              <a:sym typeface="+mn-lt"/>
            </a:endParaRPr>
          </a:p>
        </p:txBody>
      </p:sp>
      <p:sp>
        <p:nvSpPr>
          <p:cNvPr id="79" name="Text Placeholder 2">
            <a:extLst>
              <a:ext uri="{FF2B5EF4-FFF2-40B4-BE49-F238E27FC236}">
                <a16:creationId xmlns:a16="http://schemas.microsoft.com/office/drawing/2014/main" id="{2DD95923-273E-429F-94A9-770D18455555}"/>
              </a:ext>
            </a:extLst>
          </p:cNvPr>
          <p:cNvSpPr>
            <a:spLocks noGrp="1"/>
          </p:cNvSpPr>
          <p:nvPr>
            <p:custDataLst>
              <p:tags r:id="rId14"/>
            </p:custDataLst>
          </p:nvPr>
        </p:nvSpPr>
        <p:spPr bwMode="gray">
          <a:xfrm>
            <a:off x="1490663" y="4657725"/>
            <a:ext cx="290513" cy="152400"/>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CC0D1525-33DD-42FF-8C3A-A34B399DAC1F}" type="datetime'''''''''''''''''''0'''''''''''''''''''''',3''''''''%'''''''''">
              <a:rPr lang="es-AR" altLang="en-US" sz="1000" b="1" smtClean="0">
                <a:solidFill>
                  <a:schemeClr val="bg1"/>
                </a:solidFill>
                <a:effectLst/>
                <a:ea typeface="+mn-ea"/>
                <a:cs typeface="+mn-cs"/>
              </a:rPr>
              <a:pPr/>
              <a:t>0,3%</a:t>
            </a:fld>
            <a:endParaRPr lang="es-AR" altLang="es-AR" sz="1000" b="1" dirty="0">
              <a:solidFill>
                <a:schemeClr val="bg1"/>
              </a:solidFill>
              <a:ea typeface="+mn-ea"/>
              <a:cs typeface="+mn-cs"/>
              <a:sym typeface="+mn-lt"/>
            </a:endParaRPr>
          </a:p>
        </p:txBody>
      </p:sp>
      <p:sp>
        <p:nvSpPr>
          <p:cNvPr id="80" name="Text Placeholder 2">
            <a:extLst>
              <a:ext uri="{FF2B5EF4-FFF2-40B4-BE49-F238E27FC236}">
                <a16:creationId xmlns:a16="http://schemas.microsoft.com/office/drawing/2014/main" id="{7781334A-9FDD-48BE-AB70-E693B83E1440}"/>
              </a:ext>
            </a:extLst>
          </p:cNvPr>
          <p:cNvSpPr>
            <a:spLocks noGrp="1"/>
          </p:cNvSpPr>
          <p:nvPr>
            <p:custDataLst>
              <p:tags r:id="rId15"/>
            </p:custDataLst>
          </p:nvPr>
        </p:nvSpPr>
        <p:spPr bwMode="auto">
          <a:xfrm>
            <a:off x="774700" y="4803775"/>
            <a:ext cx="671513"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pPr>
            <a:fld id="{0B063F54-3426-4C18-98C3-5A53DE6AE897}" type="datetime'''''''S''''O''Y''A'''' B''''''''''''E''''ANS'''">
              <a:rPr lang="es-AR" altLang="en-US" sz="1000" b="1" smtClean="0">
                <a:effectLst/>
                <a:ea typeface="+mn-ea"/>
                <a:cs typeface="+mn-cs"/>
              </a:rPr>
              <a:pPr/>
              <a:t>SOYA BEANS</a:t>
            </a:fld>
            <a:endParaRPr lang="es-AR" altLang="es-AR" sz="1000" b="1">
              <a:ea typeface="+mn-ea"/>
              <a:cs typeface="+mn-cs"/>
              <a:sym typeface="+mn-lt"/>
            </a:endParaRPr>
          </a:p>
        </p:txBody>
      </p:sp>
      <p:sp>
        <p:nvSpPr>
          <p:cNvPr id="83" name="Text Placeholder 2">
            <a:extLst>
              <a:ext uri="{FF2B5EF4-FFF2-40B4-BE49-F238E27FC236}">
                <a16:creationId xmlns:a16="http://schemas.microsoft.com/office/drawing/2014/main" id="{0CD4AD14-32E2-43F5-AA39-49C15A743E1B}"/>
              </a:ext>
            </a:extLst>
          </p:cNvPr>
          <p:cNvSpPr>
            <a:spLocks noGrp="1"/>
          </p:cNvSpPr>
          <p:nvPr>
            <p:custDataLst>
              <p:tags r:id="rId16"/>
            </p:custDataLst>
          </p:nvPr>
        </p:nvSpPr>
        <p:spPr bwMode="gray">
          <a:xfrm>
            <a:off x="1763713" y="4581525"/>
            <a:ext cx="290513" cy="152400"/>
          </a:xfrm>
          <a:prstGeom prst="rect">
            <a:avLst/>
          </a:prstGeom>
          <a:solidFill>
            <a:schemeClr val="accent5"/>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EC8025B2-96BD-4149-AE82-F99AEC8F7A96}" type="datetime'''''0'''',''''8''''''''''''''%'''''''''''''''''''''">
              <a:rPr lang="es-AR" altLang="en-US" sz="1000" b="1" smtClean="0">
                <a:solidFill>
                  <a:schemeClr val="bg1"/>
                </a:solidFill>
                <a:effectLst/>
                <a:ea typeface="+mn-ea"/>
                <a:cs typeface="+mn-cs"/>
              </a:rPr>
              <a:pPr/>
              <a:t>0,8%</a:t>
            </a:fld>
            <a:endParaRPr lang="es-AR" altLang="es-AR" sz="1000" b="1" dirty="0">
              <a:solidFill>
                <a:schemeClr val="bg1"/>
              </a:solidFill>
              <a:ea typeface="+mn-ea"/>
              <a:cs typeface="+mn-cs"/>
              <a:sym typeface="+mn-lt"/>
            </a:endParaRPr>
          </a:p>
        </p:txBody>
      </p:sp>
      <p:sp>
        <p:nvSpPr>
          <p:cNvPr id="87" name="Text Placeholder 2">
            <a:extLst>
              <a:ext uri="{FF2B5EF4-FFF2-40B4-BE49-F238E27FC236}">
                <a16:creationId xmlns:a16="http://schemas.microsoft.com/office/drawing/2014/main" id="{405C4966-53B0-4342-82C0-23BCE513D6B1}"/>
              </a:ext>
            </a:extLst>
          </p:cNvPr>
          <p:cNvSpPr>
            <a:spLocks noGrp="1"/>
          </p:cNvSpPr>
          <p:nvPr>
            <p:custDataLst>
              <p:tags r:id="rId17"/>
            </p:custDataLst>
          </p:nvPr>
        </p:nvSpPr>
        <p:spPr bwMode="auto">
          <a:xfrm>
            <a:off x="542925" y="4651375"/>
            <a:ext cx="674688"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pPr>
            <a:fld id="{59CB531B-D711-4339-B369-51C55111959B}" type="datetime'S''''''''''''''''''''U''''''N''''F''LO''''W''E''R'''">
              <a:rPr lang="es-AR" altLang="en-US" sz="1000" b="1" smtClean="0">
                <a:effectLst/>
                <a:ea typeface="+mn-ea"/>
                <a:cs typeface="+mn-cs"/>
              </a:rPr>
              <a:pPr/>
              <a:t>SUNFLOWER</a:t>
            </a:fld>
            <a:endParaRPr lang="es-AR" altLang="es-AR" sz="1000" b="1">
              <a:ea typeface="+mn-ea"/>
              <a:cs typeface="+mn-cs"/>
              <a:sym typeface="+mn-lt"/>
            </a:endParaRPr>
          </a:p>
        </p:txBody>
      </p:sp>
      <p:sp>
        <p:nvSpPr>
          <p:cNvPr id="89" name="Text Placeholder 2">
            <a:extLst>
              <a:ext uri="{FF2B5EF4-FFF2-40B4-BE49-F238E27FC236}">
                <a16:creationId xmlns:a16="http://schemas.microsoft.com/office/drawing/2014/main" id="{87A9BBFF-0239-4C59-BC7A-251DEDB68AEE}"/>
              </a:ext>
            </a:extLst>
          </p:cNvPr>
          <p:cNvSpPr>
            <a:spLocks noGrp="1"/>
          </p:cNvSpPr>
          <p:nvPr>
            <p:custDataLst>
              <p:tags r:id="rId18"/>
            </p:custDataLst>
          </p:nvPr>
        </p:nvSpPr>
        <p:spPr bwMode="gray">
          <a:xfrm>
            <a:off x="1700213" y="3875088"/>
            <a:ext cx="355600" cy="152400"/>
          </a:xfrm>
          <a:prstGeom prst="rect">
            <a:avLst/>
          </a:prstGeom>
          <a:noFill/>
          <a:ln w="9525">
            <a:noFill/>
            <a:miter lim="800000"/>
            <a:headEnd/>
            <a:tailEnd/>
          </a:ln>
          <a:effectLst/>
          <a:extLst>
            <a:ext uri="{909E8E84-426E-40DD-AFC4-6F175D3DCCD1}">
              <a14:hiddenFill xmlns:a14="http://schemas.microsoft.com/office/drawing/2010/main">
                <a:solidFill>
                  <a:schemeClr val="accent3"/>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ct val="0"/>
              </a:spcBef>
              <a:buNone/>
            </a:pPr>
            <a:fld id="{CC360A3E-A0BB-427C-922D-6548220E8C16}" type="datetime'''2''''''''''''7,''''''''''''''0''''''''''''''''%'''''''''''">
              <a:rPr lang="es-AR" altLang="en-US" sz="1000" b="1" smtClean="0">
                <a:ea typeface="+mn-ea"/>
                <a:cs typeface="+mn-cs"/>
              </a:rPr>
              <a:pPr/>
              <a:t>27,0%</a:t>
            </a:fld>
            <a:endParaRPr lang="es-AR" altLang="es-AR" sz="1000" b="1" dirty="0">
              <a:ea typeface="+mn-ea"/>
              <a:cs typeface="+mn-cs"/>
              <a:sym typeface="+mn-lt"/>
            </a:endParaRPr>
          </a:p>
        </p:txBody>
      </p:sp>
      <p:sp>
        <p:nvSpPr>
          <p:cNvPr id="91" name="Text Placeholder 2">
            <a:extLst>
              <a:ext uri="{FF2B5EF4-FFF2-40B4-BE49-F238E27FC236}">
                <a16:creationId xmlns:a16="http://schemas.microsoft.com/office/drawing/2014/main" id="{5F2B211A-6B8E-4A49-8F45-DD6FC7A4E3C5}"/>
              </a:ext>
            </a:extLst>
          </p:cNvPr>
          <p:cNvSpPr>
            <a:spLocks noGrp="1"/>
          </p:cNvSpPr>
          <p:nvPr>
            <p:custDataLst>
              <p:tags r:id="rId19"/>
            </p:custDataLst>
          </p:nvPr>
        </p:nvSpPr>
        <p:spPr bwMode="auto">
          <a:xfrm>
            <a:off x="1303338" y="3665538"/>
            <a:ext cx="396875" cy="152400"/>
          </a:xfrm>
          <a:prstGeom prst="rect">
            <a:avLst/>
          </a:prstGeom>
          <a:noFill/>
          <a:ln w="9525">
            <a:noFill/>
            <a:miter lim="800000"/>
            <a:headEnd/>
            <a:tailEnd/>
          </a:ln>
          <a:effectLst/>
        </p:spPr>
        <p:txBody>
          <a:bodyPr vert="horz" wrap="none" lIns="0" tIns="0" rIns="0"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buNone/>
            </a:pPr>
            <a:fld id="{AE026EAA-4669-4029-B38D-931C57876952}" type="datetime'''''''''''''WHE''A''T'''''''''''">
              <a:rPr lang="es-AR" altLang="en-US" sz="1000" b="1" smtClean="0">
                <a:effectLst/>
                <a:ea typeface="+mn-ea"/>
                <a:cs typeface="+mn-cs"/>
              </a:rPr>
              <a:pPr/>
              <a:t>WHEAT</a:t>
            </a:fld>
            <a:endParaRPr lang="es-AR" altLang="es-AR" sz="1000" b="1">
              <a:ea typeface="+mn-ea"/>
              <a:cs typeface="+mn-cs"/>
              <a:sym typeface="+mn-lt"/>
            </a:endParaRPr>
          </a:p>
        </p:txBody>
      </p:sp>
      <p:pic>
        <p:nvPicPr>
          <p:cNvPr id="14" name="Imagen 13">
            <a:extLst>
              <a:ext uri="{FF2B5EF4-FFF2-40B4-BE49-F238E27FC236}">
                <a16:creationId xmlns:a16="http://schemas.microsoft.com/office/drawing/2014/main" id="{01F018CF-58ED-4C9A-8F2C-D868A4D0EE71}"/>
              </a:ext>
            </a:extLst>
          </p:cNvPr>
          <p:cNvPicPr>
            <a:picLocks noChangeAspect="1"/>
          </p:cNvPicPr>
          <p:nvPr/>
        </p:nvPicPr>
        <p:blipFill>
          <a:blip r:embed="rId25"/>
          <a:stretch>
            <a:fillRect/>
          </a:stretch>
        </p:blipFill>
        <p:spPr>
          <a:xfrm>
            <a:off x="9213603" y="5922653"/>
            <a:ext cx="2263336" cy="342930"/>
          </a:xfrm>
          <a:prstGeom prst="rect">
            <a:avLst/>
          </a:prstGeom>
        </p:spPr>
      </p:pic>
      <p:pic>
        <p:nvPicPr>
          <p:cNvPr id="7" name="Imagen 6">
            <a:extLst>
              <a:ext uri="{FF2B5EF4-FFF2-40B4-BE49-F238E27FC236}">
                <a16:creationId xmlns:a16="http://schemas.microsoft.com/office/drawing/2014/main" id="{2BF5F724-2328-4523-B101-0AD41DEA9C33}"/>
              </a:ext>
            </a:extLst>
          </p:cNvPr>
          <p:cNvPicPr>
            <a:picLocks noChangeAspect="1"/>
          </p:cNvPicPr>
          <p:nvPr/>
        </p:nvPicPr>
        <p:blipFill>
          <a:blip r:embed="rId26"/>
          <a:stretch>
            <a:fillRect/>
          </a:stretch>
        </p:blipFill>
        <p:spPr>
          <a:xfrm>
            <a:off x="9589536" y="5879188"/>
            <a:ext cx="1996613" cy="396274"/>
          </a:xfrm>
          <a:prstGeom prst="rect">
            <a:avLst/>
          </a:prstGeom>
        </p:spPr>
      </p:pic>
      <p:pic>
        <p:nvPicPr>
          <p:cNvPr id="33" name="Imagen 32">
            <a:extLst>
              <a:ext uri="{FF2B5EF4-FFF2-40B4-BE49-F238E27FC236}">
                <a16:creationId xmlns:a16="http://schemas.microsoft.com/office/drawing/2014/main" id="{25E87938-490A-4836-AD58-060B28207250}"/>
              </a:ext>
            </a:extLst>
          </p:cNvPr>
          <p:cNvPicPr>
            <a:picLocks noChangeAspect="1"/>
          </p:cNvPicPr>
          <p:nvPr/>
        </p:nvPicPr>
        <p:blipFill>
          <a:blip r:embed="rId27"/>
          <a:stretch>
            <a:fillRect/>
          </a:stretch>
        </p:blipFill>
        <p:spPr>
          <a:xfrm>
            <a:off x="9745534" y="5866883"/>
            <a:ext cx="2211387" cy="329924"/>
          </a:xfrm>
          <a:prstGeom prst="rect">
            <a:avLst/>
          </a:prstGeom>
        </p:spPr>
      </p:pic>
      <p:pic>
        <p:nvPicPr>
          <p:cNvPr id="5" name="Imagen 4">
            <a:extLst>
              <a:ext uri="{FF2B5EF4-FFF2-40B4-BE49-F238E27FC236}">
                <a16:creationId xmlns:a16="http://schemas.microsoft.com/office/drawing/2014/main" id="{E5F516BF-C2E8-40AF-8DA4-6DA4FF5899AA}"/>
              </a:ext>
            </a:extLst>
          </p:cNvPr>
          <p:cNvPicPr>
            <a:picLocks noChangeAspect="1"/>
          </p:cNvPicPr>
          <p:nvPr/>
        </p:nvPicPr>
        <p:blipFill>
          <a:blip r:embed="rId28"/>
          <a:stretch>
            <a:fillRect/>
          </a:stretch>
        </p:blipFill>
        <p:spPr>
          <a:xfrm>
            <a:off x="80962" y="105041"/>
            <a:ext cx="4876520" cy="2927996"/>
          </a:xfrm>
          <a:prstGeom prst="rect">
            <a:avLst/>
          </a:prstGeom>
        </p:spPr>
      </p:pic>
      <mc:AlternateContent xmlns:mc="http://schemas.openxmlformats.org/markup-compatibility/2006" xmlns:cx4="http://schemas.microsoft.com/office/drawing/2016/5/10/chartex">
        <mc:Choice Requires="cx4">
          <p:graphicFrame>
            <p:nvGraphicFramePr>
              <p:cNvPr id="31" name="Gráfico 30">
                <a:extLst>
                  <a:ext uri="{FF2B5EF4-FFF2-40B4-BE49-F238E27FC236}">
                    <a16:creationId xmlns:a16="http://schemas.microsoft.com/office/drawing/2014/main" id="{BDC84E2C-A5CA-476A-9285-A639BF144EED}"/>
                  </a:ext>
                </a:extLst>
              </p:cNvPr>
              <p:cNvGraphicFramePr/>
              <p:nvPr>
                <p:extLst>
                  <p:ext uri="{D42A27DB-BD31-4B8C-83A1-F6EECF244321}">
                    <p14:modId xmlns:p14="http://schemas.microsoft.com/office/powerpoint/2010/main" val="3584876743"/>
                  </p:ext>
                </p:extLst>
              </p:nvPr>
            </p:nvGraphicFramePr>
            <p:xfrm>
              <a:off x="3227293" y="1045367"/>
              <a:ext cx="8729627" cy="5230095"/>
            </p:xfrm>
            <a:graphic>
              <a:graphicData uri="http://schemas.microsoft.com/office/drawing/2014/chartex">
                <cx:chart xmlns:cx="http://schemas.microsoft.com/office/drawing/2014/chartex" xmlns:r="http://schemas.openxmlformats.org/officeDocument/2006/relationships" r:id="rId29"/>
              </a:graphicData>
            </a:graphic>
          </p:graphicFrame>
        </mc:Choice>
        <mc:Fallback xmlns="">
          <p:pic>
            <p:nvPicPr>
              <p:cNvPr id="31" name="Gráfico 30">
                <a:extLst>
                  <a:ext uri="{FF2B5EF4-FFF2-40B4-BE49-F238E27FC236}">
                    <a16:creationId xmlns:a16="http://schemas.microsoft.com/office/drawing/2014/main" id="{BDC84E2C-A5CA-476A-9285-A639BF144EED}"/>
                  </a:ext>
                </a:extLst>
              </p:cNvPr>
              <p:cNvPicPr>
                <a:picLocks noGrp="1" noRot="1" noChangeAspect="1" noMove="1" noResize="1" noEditPoints="1" noAdjustHandles="1" noChangeArrowheads="1" noChangeShapeType="1"/>
              </p:cNvPicPr>
              <p:nvPr/>
            </p:nvPicPr>
            <p:blipFill>
              <a:blip r:embed="rId30"/>
              <a:stretch>
                <a:fillRect/>
              </a:stretch>
            </p:blipFill>
            <p:spPr>
              <a:xfrm>
                <a:off x="3227293" y="1045367"/>
                <a:ext cx="8729627" cy="5230095"/>
              </a:xfrm>
              <a:prstGeom prst="rect">
                <a:avLst/>
              </a:prstGeom>
            </p:spPr>
          </p:pic>
        </mc:Fallback>
      </mc:AlternateContent>
      <p:pic>
        <p:nvPicPr>
          <p:cNvPr id="9" name="Imagen 8">
            <a:extLst>
              <a:ext uri="{FF2B5EF4-FFF2-40B4-BE49-F238E27FC236}">
                <a16:creationId xmlns:a16="http://schemas.microsoft.com/office/drawing/2014/main" id="{3B8A1EBC-DC0C-482B-8438-962CDB9C0376}"/>
              </a:ext>
            </a:extLst>
          </p:cNvPr>
          <p:cNvPicPr>
            <a:picLocks noChangeAspect="1"/>
          </p:cNvPicPr>
          <p:nvPr/>
        </p:nvPicPr>
        <p:blipFill>
          <a:blip r:embed="rId31"/>
          <a:stretch>
            <a:fillRect/>
          </a:stretch>
        </p:blipFill>
        <p:spPr>
          <a:xfrm>
            <a:off x="9665752" y="5941032"/>
            <a:ext cx="1719424" cy="32676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42" name="Object 1" hidden="1"/>
          <p:cNvGraphicFramePr>
            <a:graphicFrameLocks noChangeAspect="1"/>
          </p:cNvGraphicFramePr>
          <p:nvPr>
            <p:custDataLst>
              <p:tags r:id="rId2"/>
            </p:custDataLst>
            <p:extLst>
              <p:ext uri="{D42A27DB-BD31-4B8C-83A1-F6EECF244321}">
                <p14:modId xmlns:p14="http://schemas.microsoft.com/office/powerpoint/2010/main" val="3245011277"/>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0380" name="Diapositiva de think-cell" r:id="rId17" imgW="421" imgH="423" progId="TCLayout.ActiveDocument.1">
                  <p:embed/>
                </p:oleObj>
              </mc:Choice>
              <mc:Fallback>
                <p:oleObj name="Diapositiva de think-cell" r:id="rId17" imgW="421" imgH="423" progId="TCLayout.ActiveDocument.1">
                  <p:embed/>
                  <p:pic>
                    <p:nvPicPr>
                      <p:cNvPr id="0" name="Object 1" hidden="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 name="7 Rectángulo"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anchor="ctr" anchorCtr="0">
            <a:noAutofit/>
          </a:bodyPr>
          <a:lstStyle/>
          <a:p>
            <a:pPr algn="ctr" fontAlgn="auto">
              <a:defRPr/>
            </a:pPr>
            <a:endParaRPr lang="es-AR" sz="1000" b="1">
              <a:sym typeface="+mn-lt"/>
            </a:endParaRPr>
          </a:p>
        </p:txBody>
      </p:sp>
      <p:pic>
        <p:nvPicPr>
          <p:cNvPr id="10247" name="Picture 16"/>
          <p:cNvPicPr>
            <a:picLocks noChangeAspect="1"/>
          </p:cNvPicPr>
          <p:nvPr/>
        </p:nvPicPr>
        <p:blipFill>
          <a:blip r:embed="rId19" cstate="print"/>
          <a:srcRect/>
          <a:stretch>
            <a:fillRect/>
          </a:stretch>
        </p:blipFill>
        <p:spPr bwMode="auto">
          <a:xfrm>
            <a:off x="0" y="5532438"/>
            <a:ext cx="12192000" cy="1350962"/>
          </a:xfrm>
          <a:prstGeom prst="rect">
            <a:avLst/>
          </a:prstGeom>
          <a:noFill/>
          <a:ln w="9525">
            <a:noFill/>
            <a:miter lim="800000"/>
            <a:headEnd/>
            <a:tailEnd/>
          </a:ln>
        </p:spPr>
      </p:pic>
      <p:sp>
        <p:nvSpPr>
          <p:cNvPr id="10248" name="Rectangle 14"/>
          <p:cNvSpPr>
            <a:spLocks noChangeArrowheads="1"/>
          </p:cNvSpPr>
          <p:nvPr/>
        </p:nvSpPr>
        <p:spPr bwMode="auto">
          <a:xfrm>
            <a:off x="7113588" y="6418263"/>
            <a:ext cx="4997450" cy="307975"/>
          </a:xfrm>
          <a:prstGeom prst="rect">
            <a:avLst/>
          </a:prstGeom>
          <a:noFill/>
          <a:ln w="9525">
            <a:noFill/>
            <a:miter lim="800000"/>
            <a:headEnd/>
            <a:tailEnd/>
          </a:ln>
        </p:spPr>
        <p:txBody>
          <a:bodyPr>
            <a:spAutoFit/>
          </a:bodyPr>
          <a:lstStyle/>
          <a:p>
            <a:pPr algn="r"/>
            <a:r>
              <a:rPr lang="es-AR" sz="1400" dirty="0" err="1">
                <a:solidFill>
                  <a:srgbClr val="F2F2F2"/>
                </a:solidFill>
                <a:latin typeface="Gotham Medium"/>
                <a:ea typeface="Gotham Medium"/>
                <a:cs typeface="Gotham Medium"/>
              </a:rPr>
              <a:t>Grain</a:t>
            </a:r>
            <a:r>
              <a:rPr lang="es-AR" sz="1400" dirty="0">
                <a:solidFill>
                  <a:srgbClr val="F2F2F2"/>
                </a:solidFill>
                <a:latin typeface="Gotham Medium"/>
                <a:ea typeface="Gotham Medium"/>
                <a:cs typeface="Gotham Medium"/>
              </a:rPr>
              <a:t> &amp; </a:t>
            </a:r>
            <a:r>
              <a:rPr lang="es-AR" sz="1400" dirty="0" err="1">
                <a:solidFill>
                  <a:srgbClr val="F2F2F2"/>
                </a:solidFill>
                <a:latin typeface="Gotham Medium"/>
                <a:ea typeface="Gotham Medium"/>
                <a:cs typeface="Gotham Medium"/>
              </a:rPr>
              <a:t>By</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Products</a:t>
            </a:r>
            <a:r>
              <a:rPr lang="es-AR" sz="1400" dirty="0">
                <a:solidFill>
                  <a:srgbClr val="F2F2F2"/>
                </a:solidFill>
                <a:latin typeface="Gotham Medium"/>
                <a:ea typeface="Gotham Medium"/>
                <a:cs typeface="Gotham Medium"/>
              </a:rPr>
              <a:t> </a:t>
            </a:r>
            <a:r>
              <a:rPr lang="es-AR" sz="1400" dirty="0" err="1">
                <a:solidFill>
                  <a:srgbClr val="F2F2F2"/>
                </a:solidFill>
                <a:latin typeface="Gotham Medium"/>
                <a:ea typeface="Gotham Medium"/>
                <a:cs typeface="Gotham Medium"/>
              </a:rPr>
              <a:t>Exports</a:t>
            </a:r>
            <a:r>
              <a:rPr lang="es-AR" sz="1400" dirty="0">
                <a:solidFill>
                  <a:srgbClr val="F2F2F2"/>
                </a:solidFill>
                <a:latin typeface="Gotham Medium"/>
                <a:ea typeface="Gotham Medium"/>
                <a:cs typeface="Gotham Medium"/>
              </a:rPr>
              <a:t> per </a:t>
            </a:r>
            <a:r>
              <a:rPr lang="es-AR" sz="1400" dirty="0" err="1">
                <a:solidFill>
                  <a:srgbClr val="F2F2F2"/>
                </a:solidFill>
                <a:latin typeface="Gotham Medium"/>
                <a:ea typeface="Gotham Medium"/>
                <a:cs typeface="Gotham Medium"/>
              </a:rPr>
              <a:t>Area</a:t>
            </a:r>
            <a:r>
              <a:rPr lang="es-AR" sz="1400" dirty="0">
                <a:solidFill>
                  <a:srgbClr val="F2F2F2"/>
                </a:solidFill>
                <a:latin typeface="Gotham Medium"/>
                <a:ea typeface="Gotham Medium"/>
                <a:cs typeface="Gotham Medium"/>
              </a:rPr>
              <a:t> 2024 (</a:t>
            </a:r>
            <a:r>
              <a:rPr lang="es-AR" sz="1400" dirty="0" err="1">
                <a:solidFill>
                  <a:srgbClr val="F2F2F2"/>
                </a:solidFill>
                <a:latin typeface="Gotham Medium"/>
                <a:ea typeface="Gotham Medium"/>
                <a:cs typeface="Gotham Medium"/>
              </a:rPr>
              <a:t>Tons</a:t>
            </a:r>
            <a:r>
              <a:rPr lang="es-AR" sz="1400" dirty="0">
                <a:solidFill>
                  <a:srgbClr val="F2F2F2"/>
                </a:solidFill>
                <a:latin typeface="Gotham Medium"/>
                <a:ea typeface="Gotham Medium"/>
                <a:cs typeface="Gotham Medium"/>
              </a:rPr>
              <a:t>)</a:t>
            </a:r>
          </a:p>
        </p:txBody>
      </p:sp>
      <p:sp>
        <p:nvSpPr>
          <p:cNvPr id="10249" name="Rectángulo 41"/>
          <p:cNvSpPr>
            <a:spLocks noChangeArrowheads="1"/>
          </p:cNvSpPr>
          <p:nvPr/>
        </p:nvSpPr>
        <p:spPr bwMode="auto">
          <a:xfrm>
            <a:off x="281057" y="4850239"/>
            <a:ext cx="5381905" cy="830997"/>
          </a:xfrm>
          <a:prstGeom prst="rect">
            <a:avLst/>
          </a:prstGeom>
          <a:noFill/>
          <a:ln w="9525">
            <a:noFill/>
            <a:miter lim="800000"/>
            <a:headEnd/>
            <a:tailEnd/>
          </a:ln>
        </p:spPr>
        <p:txBody>
          <a:bodyPr wrap="square">
            <a:spAutoFit/>
          </a:bodyPr>
          <a:lstStyle/>
          <a:p>
            <a:pPr algn="just" eaLnBrk="0" hangingPunct="0"/>
            <a:r>
              <a:rPr lang="en-AU" sz="1200" dirty="0">
                <a:cs typeface="Calibri" pitchFamily="34" charset="0"/>
              </a:rPr>
              <a:t>The main Grain &amp; By product  exported to Arab Golf in 2024 has been Maize with 4,044K Tons, followed by Soya Bean Meal with 3,539K and Barley with 409k. Where Saudi Arabia account for 524 of the total Grain exported to Arab Gulf, followed by  Yemen with 10% &amp; Jordan with 9%</a:t>
            </a:r>
            <a:endParaRPr lang="es-AR" sz="1200" dirty="0">
              <a:cs typeface="Calibri" pitchFamily="34" charset="0"/>
            </a:endParaRPr>
          </a:p>
        </p:txBody>
      </p:sp>
      <p:graphicFrame>
        <p:nvGraphicFramePr>
          <p:cNvPr id="29" name="Chart 3">
            <a:extLst>
              <a:ext uri="{FF2B5EF4-FFF2-40B4-BE49-F238E27FC236}">
                <a16:creationId xmlns:a16="http://schemas.microsoft.com/office/drawing/2014/main" id="{336AC226-EFB5-445B-8F2E-8D7FEC30053A}"/>
              </a:ext>
            </a:extLst>
          </p:cNvPr>
          <p:cNvGraphicFramePr/>
          <p:nvPr>
            <p:custDataLst>
              <p:tags r:id="rId4"/>
            </p:custDataLst>
            <p:extLst>
              <p:ext uri="{D42A27DB-BD31-4B8C-83A1-F6EECF244321}">
                <p14:modId xmlns:p14="http://schemas.microsoft.com/office/powerpoint/2010/main" val="658907527"/>
              </p:ext>
            </p:extLst>
          </p:nvPr>
        </p:nvGraphicFramePr>
        <p:xfrm>
          <a:off x="1058863" y="2541588"/>
          <a:ext cx="2211387" cy="2211387"/>
        </p:xfrm>
        <a:graphic>
          <a:graphicData uri="http://schemas.openxmlformats.org/drawingml/2006/chart">
            <c:chart xmlns:c="http://schemas.openxmlformats.org/drawingml/2006/chart" xmlns:r="http://schemas.openxmlformats.org/officeDocument/2006/relationships" r:id="rId20"/>
          </a:graphicData>
        </a:graphic>
      </p:graphicFrame>
      <p:sp>
        <p:nvSpPr>
          <p:cNvPr id="32" name="Text Placeholder 2"/>
          <p:cNvSpPr>
            <a:spLocks noGrp="1"/>
          </p:cNvSpPr>
          <p:nvPr>
            <p:custDataLst>
              <p:tags r:id="rId5"/>
            </p:custDataLst>
          </p:nvPr>
        </p:nvSpPr>
        <p:spPr bwMode="gray">
          <a:xfrm>
            <a:off x="2162175" y="2671763"/>
            <a:ext cx="290513" cy="136525"/>
          </a:xfrm>
          <a:prstGeom prst="rect">
            <a:avLst/>
          </a:prstGeom>
          <a:noFill/>
          <a:ln w="9525">
            <a:noFill/>
            <a:miter lim="800000"/>
            <a:headEnd/>
            <a:tailEnd/>
          </a:ln>
          <a:effectLst/>
          <a:extLst>
            <a:ext uri="{909E8E84-426E-40DD-AFC4-6F175D3DCCD1}">
              <a14:hiddenFill xmlns:a14="http://schemas.microsoft.com/office/drawing/2010/main">
                <a:solidFill>
                  <a:srgbClr val="364D6E"/>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7D037897-FC48-4638-A640-01AB3089B825}" type="datetime'5'''''''''''''''''''''''''''',''''0''''''''%'">
              <a:rPr lang="es-AR" altLang="en-US" sz="1000" b="1" smtClean="0">
                <a:solidFill>
                  <a:schemeClr val="bg1"/>
                </a:solidFill>
                <a:effectLst/>
                <a:ea typeface="+mn-ea"/>
                <a:cs typeface="+mn-cs"/>
              </a:rPr>
              <a:pPr/>
              <a:t>5,0%</a:t>
            </a:fld>
            <a:endParaRPr lang="es-AR" altLang="es-AR" sz="1000" b="1" dirty="0">
              <a:solidFill>
                <a:schemeClr val="bg1"/>
              </a:solidFill>
              <a:ea typeface="+mn-ea"/>
              <a:cs typeface="+mn-cs"/>
              <a:sym typeface="+mn-lt"/>
            </a:endParaRPr>
          </a:p>
        </p:txBody>
      </p:sp>
      <p:sp>
        <p:nvSpPr>
          <p:cNvPr id="45" name="Marcador de texto 2"/>
          <p:cNvSpPr>
            <a:spLocks noGrp="1"/>
          </p:cNvSpPr>
          <p:nvPr>
            <p:custDataLst>
              <p:tags r:id="rId6"/>
            </p:custDataLst>
          </p:nvPr>
        </p:nvSpPr>
        <p:spPr bwMode="auto">
          <a:xfrm>
            <a:off x="2270125" y="2465388"/>
            <a:ext cx="401638"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DD122012-8401-47D3-9DCA-5A9569528D38}" type="datetime'''''''''''''''B''A''''R''''''''''''L''''''''''E''''Y'''''''">
              <a:rPr lang="es-AR" altLang="en-US" sz="1000" b="1" smtClean="0">
                <a:effectLst/>
                <a:latin typeface="+mn-lt"/>
                <a:cs typeface="+mn-cs"/>
              </a:rPr>
              <a:pPr/>
              <a:t>BARLEY</a:t>
            </a:fld>
            <a:endParaRPr lang="es-AR" sz="1000" b="1">
              <a:latin typeface="+mn-lt"/>
              <a:cs typeface="+mn-cs"/>
              <a:sym typeface="+mn-lt"/>
            </a:endParaRPr>
          </a:p>
        </p:txBody>
      </p:sp>
      <p:sp>
        <p:nvSpPr>
          <p:cNvPr id="16" name="Text Placeholder 2">
            <a:extLst>
              <a:ext uri="{FF2B5EF4-FFF2-40B4-BE49-F238E27FC236}">
                <a16:creationId xmlns:a16="http://schemas.microsoft.com/office/drawing/2014/main" id="{300D3FC0-6BF9-2C79-8C12-115B3BB541B0}"/>
              </a:ext>
            </a:extLst>
          </p:cNvPr>
          <p:cNvSpPr>
            <a:spLocks noGrp="1"/>
          </p:cNvSpPr>
          <p:nvPr>
            <p:custDataLst>
              <p:tags r:id="rId7"/>
            </p:custDataLst>
          </p:nvPr>
        </p:nvSpPr>
        <p:spPr bwMode="gray">
          <a:xfrm>
            <a:off x="2790825" y="3813175"/>
            <a:ext cx="355600" cy="136525"/>
          </a:xfrm>
          <a:prstGeom prst="rect">
            <a:avLst/>
          </a:prstGeom>
          <a:noFill/>
          <a:ln w="9525">
            <a:noFill/>
            <a:miter lim="800000"/>
            <a:headEnd/>
            <a:tailEnd/>
          </a:ln>
          <a:effectLst/>
          <a:extLst>
            <a:ext uri="{909E8E84-426E-40DD-AFC4-6F175D3DCCD1}">
              <a14:hiddenFill xmlns:a14="http://schemas.microsoft.com/office/drawing/2010/main">
                <a:solidFill>
                  <a:schemeClr val="accent2"/>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DDCEE5A6-7698-4FBE-ACBE-51A816E37519}" type="datetime'''''''''''''''''''''''''4''9'''',''''''''''''''1''''''''%'">
              <a:rPr lang="es-AR" altLang="en-US" sz="1000" b="1" smtClean="0">
                <a:solidFill>
                  <a:schemeClr val="bg1"/>
                </a:solidFill>
                <a:ea typeface="+mn-ea"/>
                <a:cs typeface="+mn-cs"/>
              </a:rPr>
              <a:pPr/>
              <a:t>49,1%</a:t>
            </a:fld>
            <a:endParaRPr lang="es-AR" altLang="es-AR" sz="1000" b="1" dirty="0">
              <a:solidFill>
                <a:schemeClr val="bg1"/>
              </a:solidFill>
              <a:ea typeface="+mn-ea"/>
              <a:cs typeface="+mn-cs"/>
              <a:sym typeface="+mn-lt"/>
            </a:endParaRPr>
          </a:p>
        </p:txBody>
      </p:sp>
      <p:sp>
        <p:nvSpPr>
          <p:cNvPr id="17" name="Marcador de texto 2">
            <a:extLst>
              <a:ext uri="{FF2B5EF4-FFF2-40B4-BE49-F238E27FC236}">
                <a16:creationId xmlns:a16="http://schemas.microsoft.com/office/drawing/2014/main" id="{6B22A36C-D765-3A05-1A85-1334A629B696}"/>
              </a:ext>
            </a:extLst>
          </p:cNvPr>
          <p:cNvSpPr>
            <a:spLocks noGrp="1"/>
          </p:cNvSpPr>
          <p:nvPr>
            <p:custDataLst>
              <p:tags r:id="rId8"/>
            </p:custDataLst>
          </p:nvPr>
        </p:nvSpPr>
        <p:spPr bwMode="auto">
          <a:xfrm>
            <a:off x="3205163" y="3895725"/>
            <a:ext cx="342900" cy="136525"/>
          </a:xfrm>
          <a:prstGeom prst="rect">
            <a:avLst/>
          </a:prstGeom>
          <a:noFill/>
          <a:ln w="9525">
            <a:noFill/>
            <a:miter lim="800000"/>
            <a:headEnd/>
            <a:tailEnd/>
          </a:ln>
        </p:spPr>
        <p:txBody>
          <a:bodyPr vert="horz" wrap="none" lIns="0" tIns="0" rIns="0" bIns="0" anchor="ctr"/>
          <a:lstStyle/>
          <a:p>
            <a:pPr>
              <a:lnSpc>
                <a:spcPct val="90000"/>
              </a:lnSpc>
              <a:buFont typeface="Arial" pitchFamily="34" charset="0"/>
              <a:buNone/>
            </a:pPr>
            <a:fld id="{77AF3073-6F76-41EF-A253-57DD870692A0}" type="datetime'''M''''''''''''''''AI''Z''''''''''''''''E'''''''''''''">
              <a:rPr lang="es-AR" altLang="en-US" sz="1000" b="1" smtClean="0">
                <a:effectLst/>
                <a:latin typeface="+mn-lt"/>
                <a:cs typeface="+mn-cs"/>
              </a:rPr>
              <a:pPr>
                <a:lnSpc>
                  <a:spcPct val="90000"/>
                </a:lnSpc>
                <a:buFont typeface="Arial" pitchFamily="34" charset="0"/>
                <a:buNone/>
              </a:pPr>
              <a:t>MAIZE</a:t>
            </a:fld>
            <a:endParaRPr lang="es-AR" sz="1000" b="1">
              <a:latin typeface="+mn-lt"/>
              <a:cs typeface="+mn-cs"/>
              <a:sym typeface="+mn-lt"/>
            </a:endParaRPr>
          </a:p>
        </p:txBody>
      </p:sp>
      <p:sp>
        <p:nvSpPr>
          <p:cNvPr id="24" name="Text Placeholder 2">
            <a:extLst>
              <a:ext uri="{FF2B5EF4-FFF2-40B4-BE49-F238E27FC236}">
                <a16:creationId xmlns:a16="http://schemas.microsoft.com/office/drawing/2014/main" id="{9B6F63BA-60DB-1975-7F57-A4CB1DC386E1}"/>
              </a:ext>
            </a:extLst>
          </p:cNvPr>
          <p:cNvSpPr>
            <a:spLocks noGrp="1"/>
          </p:cNvSpPr>
          <p:nvPr>
            <p:custDataLst>
              <p:tags r:id="rId9"/>
            </p:custDataLst>
          </p:nvPr>
        </p:nvSpPr>
        <p:spPr bwMode="gray">
          <a:xfrm>
            <a:off x="1139825" y="3546475"/>
            <a:ext cx="355600" cy="136525"/>
          </a:xfrm>
          <a:prstGeom prst="rect">
            <a:avLst/>
          </a:prstGeom>
          <a:noFill/>
          <a:ln w="9525">
            <a:noFill/>
            <a:miter lim="800000"/>
            <a:headEnd/>
            <a:tailEnd/>
          </a:ln>
          <a:effectLst/>
          <a:extLst>
            <a:ext uri="{909E8E84-426E-40DD-AFC4-6F175D3DCCD1}">
              <a14:hiddenFill xmlns:a14="http://schemas.microsoft.com/office/drawing/2010/main">
                <a:solidFill>
                  <a:srgbClr val="007770"/>
                </a:solidFill>
              </a14:hiddenFill>
            </a:ext>
          </a:ex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6BA1E1A7-DB84-4A98-93F4-F37FC3824BD9}" type="datetime'4''3'''''''''''''''',''''''''''''''''0''''''''''''''''''''%'''">
              <a:rPr lang="es-AR" altLang="en-US" sz="1000" b="1" smtClean="0">
                <a:solidFill>
                  <a:schemeClr val="bg1"/>
                </a:solidFill>
                <a:ea typeface="+mn-ea"/>
                <a:cs typeface="+mn-cs"/>
              </a:rPr>
              <a:pPr/>
              <a:t>43,0%</a:t>
            </a:fld>
            <a:endParaRPr lang="es-AR" altLang="es-AR" sz="1000" b="1" dirty="0">
              <a:solidFill>
                <a:schemeClr val="bg1"/>
              </a:solidFill>
              <a:ea typeface="+mn-ea"/>
              <a:cs typeface="+mn-cs"/>
              <a:sym typeface="+mn-lt"/>
            </a:endParaRPr>
          </a:p>
        </p:txBody>
      </p:sp>
      <p:sp>
        <p:nvSpPr>
          <p:cNvPr id="25" name="Marcador de texto 2">
            <a:extLst>
              <a:ext uri="{FF2B5EF4-FFF2-40B4-BE49-F238E27FC236}">
                <a16:creationId xmlns:a16="http://schemas.microsoft.com/office/drawing/2014/main" id="{F36590B3-5DCA-9BAC-611C-7635526A16EC}"/>
              </a:ext>
            </a:extLst>
          </p:cNvPr>
          <p:cNvSpPr>
            <a:spLocks noGrp="1"/>
          </p:cNvSpPr>
          <p:nvPr>
            <p:custDataLst>
              <p:tags r:id="rId10"/>
            </p:custDataLst>
          </p:nvPr>
        </p:nvSpPr>
        <p:spPr bwMode="auto">
          <a:xfrm>
            <a:off x="149225" y="3522663"/>
            <a:ext cx="9429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43506CF-AAD2-4B4B-843E-782761388B2F}" type="datetime'SO''Y''A'''' ''B''''''''''''''''''EA''N ''M''''''E''A''''L'''">
              <a:rPr lang="es-AR" altLang="en-US" sz="1000" b="1" smtClean="0">
                <a:effectLst/>
                <a:latin typeface="+mn-lt"/>
                <a:cs typeface="+mn-cs"/>
              </a:rPr>
              <a:pPr/>
              <a:t>SOYA BEAN MEAL</a:t>
            </a:fld>
            <a:endParaRPr lang="es-AR" sz="1000" b="1">
              <a:latin typeface="+mn-lt"/>
              <a:cs typeface="+mn-cs"/>
              <a:sym typeface="+mn-lt"/>
            </a:endParaRPr>
          </a:p>
        </p:txBody>
      </p:sp>
      <p:sp>
        <p:nvSpPr>
          <p:cNvPr id="38" name="Text Placeholder 2">
            <a:extLst>
              <a:ext uri="{FF2B5EF4-FFF2-40B4-BE49-F238E27FC236}">
                <a16:creationId xmlns:a16="http://schemas.microsoft.com/office/drawing/2014/main" id="{EDB995C8-DE44-42F2-A91F-95272B48771B}"/>
              </a:ext>
            </a:extLst>
          </p:cNvPr>
          <p:cNvSpPr>
            <a:spLocks noGrp="1"/>
          </p:cNvSpPr>
          <p:nvPr>
            <p:custDataLst>
              <p:tags r:id="rId11"/>
            </p:custDataLst>
          </p:nvPr>
        </p:nvSpPr>
        <p:spPr bwMode="gray">
          <a:xfrm>
            <a:off x="1862138" y="2676525"/>
            <a:ext cx="290513" cy="136525"/>
          </a:xfrm>
          <a:prstGeom prst="rect">
            <a:avLst/>
          </a:prstGeom>
          <a:solidFill>
            <a:schemeClr val="accent4"/>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09560BCF-695A-4DE1-B086-211AE0B2710E}" type="datetime'''''''''''0'''''''''''''''''',''''''4''%'">
              <a:rPr lang="es-AR" altLang="en-US" sz="1000" b="1" smtClean="0">
                <a:solidFill>
                  <a:schemeClr val="bg1"/>
                </a:solidFill>
                <a:effectLst/>
                <a:ea typeface="+mn-ea"/>
                <a:cs typeface="+mn-cs"/>
              </a:rPr>
              <a:pPr/>
              <a:t>0,4%</a:t>
            </a:fld>
            <a:endParaRPr lang="es-AR" altLang="es-AR" sz="1000" b="1" dirty="0">
              <a:solidFill>
                <a:schemeClr val="bg1"/>
              </a:solidFill>
              <a:ea typeface="+mn-ea"/>
              <a:cs typeface="+mn-cs"/>
              <a:sym typeface="+mn-lt"/>
            </a:endParaRPr>
          </a:p>
        </p:txBody>
      </p:sp>
      <p:sp>
        <p:nvSpPr>
          <p:cNvPr id="39" name="Marcador de texto 2">
            <a:extLst>
              <a:ext uri="{FF2B5EF4-FFF2-40B4-BE49-F238E27FC236}">
                <a16:creationId xmlns:a16="http://schemas.microsoft.com/office/drawing/2014/main" id="{416621BD-7F2A-4B19-8386-EA1CDF240CEC}"/>
              </a:ext>
            </a:extLst>
          </p:cNvPr>
          <p:cNvSpPr>
            <a:spLocks noGrp="1"/>
          </p:cNvSpPr>
          <p:nvPr>
            <p:custDataLst>
              <p:tags r:id="rId12"/>
            </p:custDataLst>
          </p:nvPr>
        </p:nvSpPr>
        <p:spPr bwMode="auto">
          <a:xfrm>
            <a:off x="1141413" y="2533650"/>
            <a:ext cx="671513"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CABCF3EB-0752-4E99-9965-58BAC9FCA9C5}" type="datetime'''''S''''''''''O''''''Y''A'''' ''''''B''''''EA''''N''''''''S'">
              <a:rPr lang="es-AR" altLang="en-US" sz="1000" b="1" smtClean="0">
                <a:effectLst/>
                <a:latin typeface="+mn-lt"/>
                <a:cs typeface="+mn-cs"/>
              </a:rPr>
              <a:pPr/>
              <a:t>SOYA BEANS</a:t>
            </a:fld>
            <a:endParaRPr lang="es-AR" sz="1000" b="1">
              <a:latin typeface="+mn-lt"/>
              <a:cs typeface="+mn-cs"/>
              <a:sym typeface="+mn-lt"/>
            </a:endParaRPr>
          </a:p>
        </p:txBody>
      </p:sp>
      <p:sp>
        <p:nvSpPr>
          <p:cNvPr id="23" name="Text Placeholder 2">
            <a:extLst>
              <a:ext uri="{FF2B5EF4-FFF2-40B4-BE49-F238E27FC236}">
                <a16:creationId xmlns:a16="http://schemas.microsoft.com/office/drawing/2014/main" id="{25B547B9-E476-4706-B9D6-6CCEAD4DA834}"/>
              </a:ext>
            </a:extLst>
          </p:cNvPr>
          <p:cNvSpPr>
            <a:spLocks noGrp="1"/>
          </p:cNvSpPr>
          <p:nvPr>
            <p:custDataLst>
              <p:tags r:id="rId13"/>
            </p:custDataLst>
          </p:nvPr>
        </p:nvSpPr>
        <p:spPr bwMode="gray">
          <a:xfrm>
            <a:off x="1957388" y="2813050"/>
            <a:ext cx="290513" cy="136525"/>
          </a:xfrm>
          <a:prstGeom prst="rect">
            <a:avLst/>
          </a:prstGeom>
          <a:solidFill>
            <a:schemeClr val="accent5"/>
          </a:solidFill>
          <a:ln w="9525">
            <a:noFill/>
            <a:miter lim="800000"/>
            <a:headEnd/>
            <a:tailEnd/>
          </a:ln>
          <a:effectLst/>
        </p:spPr>
        <p:txBody>
          <a:bodyPr vert="horz" wrap="none" lIns="17463" tIns="0" rIns="17463" bIns="0" numCol="1" spcCol="0" anchor="ctr"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spcBef>
                <a:spcPct val="0"/>
              </a:spcBef>
              <a:buNone/>
            </a:pPr>
            <a:fld id="{CCA9F32C-1A1D-4A3C-9DB2-6AAE428FB8FA}" type="datetime'2'''''''''''''''''''',''6''''''''''''''''''''''''%'''">
              <a:rPr lang="es-AR" altLang="en-US" sz="1000" b="1" smtClean="0">
                <a:solidFill>
                  <a:schemeClr val="bg1"/>
                </a:solidFill>
                <a:effectLst/>
                <a:ea typeface="+mn-ea"/>
                <a:cs typeface="+mn-cs"/>
              </a:rPr>
              <a:pPr/>
              <a:t>2,6%</a:t>
            </a:fld>
            <a:endParaRPr lang="es-AR" altLang="es-AR" sz="1000" b="1" dirty="0">
              <a:solidFill>
                <a:schemeClr val="bg1"/>
              </a:solidFill>
              <a:ea typeface="+mn-ea"/>
              <a:cs typeface="+mn-cs"/>
              <a:sym typeface="+mn-lt"/>
            </a:endParaRPr>
          </a:p>
        </p:txBody>
      </p:sp>
      <p:sp>
        <p:nvSpPr>
          <p:cNvPr id="26" name="Marcador de texto 2">
            <a:extLst>
              <a:ext uri="{FF2B5EF4-FFF2-40B4-BE49-F238E27FC236}">
                <a16:creationId xmlns:a16="http://schemas.microsoft.com/office/drawing/2014/main" id="{C7BA88A1-1097-4EF5-9ABF-54CC083C4CCF}"/>
              </a:ext>
            </a:extLst>
          </p:cNvPr>
          <p:cNvSpPr>
            <a:spLocks noGrp="1"/>
          </p:cNvSpPr>
          <p:nvPr>
            <p:custDataLst>
              <p:tags r:id="rId14"/>
            </p:custDataLst>
          </p:nvPr>
        </p:nvSpPr>
        <p:spPr bwMode="auto">
          <a:xfrm>
            <a:off x="1744663" y="2397125"/>
            <a:ext cx="396875" cy="136525"/>
          </a:xfrm>
          <a:prstGeom prst="rect">
            <a:avLst/>
          </a:prstGeom>
          <a:noFill/>
          <a:ln w="9525">
            <a:noFill/>
            <a:miter lim="800000"/>
            <a:headEnd/>
            <a:tailEnd/>
          </a:ln>
        </p:spPr>
        <p:txBody>
          <a:bodyPr vert="horz" wrap="none" lIns="0" tIns="0" rIns="0" bIns="0" anchor="ctr"/>
          <a:lstStyle/>
          <a:p>
            <a:pPr algn="r">
              <a:lnSpc>
                <a:spcPct val="90000"/>
              </a:lnSpc>
              <a:buFont typeface="Arial" pitchFamily="34" charset="0"/>
              <a:buNone/>
            </a:pPr>
            <a:fld id="{9860DBE1-F032-4A9C-A383-512352D5D1C8}" type="datetime'''''''''W''''''''''''''''''''H''E''''A''''''''T'''''''">
              <a:rPr lang="es-AR" altLang="en-US" sz="1000" b="1" smtClean="0">
                <a:effectLst/>
                <a:latin typeface="+mn-lt"/>
                <a:cs typeface="+mn-cs"/>
              </a:rPr>
              <a:pPr/>
              <a:t>WHEAT</a:t>
            </a:fld>
            <a:endParaRPr lang="es-AR" sz="1000" b="1">
              <a:latin typeface="+mn-lt"/>
              <a:cs typeface="+mn-cs"/>
              <a:sym typeface="+mn-lt"/>
            </a:endParaRPr>
          </a:p>
        </p:txBody>
      </p:sp>
      <p:pic>
        <p:nvPicPr>
          <p:cNvPr id="50" name="Imagen 49">
            <a:extLst>
              <a:ext uri="{FF2B5EF4-FFF2-40B4-BE49-F238E27FC236}">
                <a16:creationId xmlns:a16="http://schemas.microsoft.com/office/drawing/2014/main" id="{55B4D998-08A0-4B26-B39D-8953F016FEA7}"/>
              </a:ext>
            </a:extLst>
          </p:cNvPr>
          <p:cNvPicPr>
            <a:picLocks noChangeAspect="1"/>
          </p:cNvPicPr>
          <p:nvPr/>
        </p:nvPicPr>
        <p:blipFill>
          <a:blip r:embed="rId21"/>
          <a:stretch>
            <a:fillRect/>
          </a:stretch>
        </p:blipFill>
        <p:spPr>
          <a:xfrm>
            <a:off x="9419792" y="4961737"/>
            <a:ext cx="2263336" cy="342930"/>
          </a:xfrm>
          <a:prstGeom prst="rect">
            <a:avLst/>
          </a:prstGeom>
        </p:spPr>
      </p:pic>
      <p:pic>
        <p:nvPicPr>
          <p:cNvPr id="11" name="Imagen 10">
            <a:extLst>
              <a:ext uri="{FF2B5EF4-FFF2-40B4-BE49-F238E27FC236}">
                <a16:creationId xmlns:a16="http://schemas.microsoft.com/office/drawing/2014/main" id="{6D8B38C3-D696-4E56-9064-A3C0F9FE3824}"/>
              </a:ext>
            </a:extLst>
          </p:cNvPr>
          <p:cNvPicPr>
            <a:picLocks noChangeAspect="1"/>
          </p:cNvPicPr>
          <p:nvPr/>
        </p:nvPicPr>
        <p:blipFill>
          <a:blip r:embed="rId22"/>
          <a:stretch>
            <a:fillRect/>
          </a:stretch>
        </p:blipFill>
        <p:spPr>
          <a:xfrm>
            <a:off x="8475147" y="4391551"/>
            <a:ext cx="3215919" cy="243861"/>
          </a:xfrm>
          <a:prstGeom prst="rect">
            <a:avLst/>
          </a:prstGeom>
        </p:spPr>
      </p:pic>
      <p:pic>
        <p:nvPicPr>
          <p:cNvPr id="7" name="Imagen 6">
            <a:extLst>
              <a:ext uri="{FF2B5EF4-FFF2-40B4-BE49-F238E27FC236}">
                <a16:creationId xmlns:a16="http://schemas.microsoft.com/office/drawing/2014/main" id="{C0DBBDE9-FE65-46DB-AE08-1C319B452ACE}"/>
              </a:ext>
            </a:extLst>
          </p:cNvPr>
          <p:cNvPicPr>
            <a:picLocks noChangeAspect="1"/>
          </p:cNvPicPr>
          <p:nvPr/>
        </p:nvPicPr>
        <p:blipFill>
          <a:blip r:embed="rId23"/>
          <a:stretch>
            <a:fillRect/>
          </a:stretch>
        </p:blipFill>
        <p:spPr>
          <a:xfrm>
            <a:off x="9243212" y="3925328"/>
            <a:ext cx="2211387" cy="329924"/>
          </a:xfrm>
          <a:prstGeom prst="rect">
            <a:avLst/>
          </a:prstGeom>
        </p:spPr>
      </p:pic>
      <p:pic>
        <p:nvPicPr>
          <p:cNvPr id="3" name="Imagen 2">
            <a:extLst>
              <a:ext uri="{FF2B5EF4-FFF2-40B4-BE49-F238E27FC236}">
                <a16:creationId xmlns:a16="http://schemas.microsoft.com/office/drawing/2014/main" id="{AC9A55BA-FE41-4372-AC4A-93742006585C}"/>
              </a:ext>
            </a:extLst>
          </p:cNvPr>
          <p:cNvPicPr>
            <a:picLocks noChangeAspect="1"/>
          </p:cNvPicPr>
          <p:nvPr/>
        </p:nvPicPr>
        <p:blipFill>
          <a:blip r:embed="rId24"/>
          <a:stretch>
            <a:fillRect/>
          </a:stretch>
        </p:blipFill>
        <p:spPr>
          <a:xfrm>
            <a:off x="620712" y="136657"/>
            <a:ext cx="5042250" cy="1902857"/>
          </a:xfrm>
          <a:prstGeom prst="rect">
            <a:avLst/>
          </a:prstGeom>
        </p:spPr>
      </p:pic>
      <mc:AlternateContent xmlns:mc="http://schemas.openxmlformats.org/markup-compatibility/2006" xmlns:cx4="http://schemas.microsoft.com/office/drawing/2016/5/10/chartex">
        <mc:Choice Requires="cx4">
          <p:graphicFrame>
            <p:nvGraphicFramePr>
              <p:cNvPr id="30" name="Gráfico 29">
                <a:extLst>
                  <a:ext uri="{FF2B5EF4-FFF2-40B4-BE49-F238E27FC236}">
                    <a16:creationId xmlns:a16="http://schemas.microsoft.com/office/drawing/2014/main" id="{599DDFEE-CEDE-4A2E-AA34-50E86ECBD391}"/>
                  </a:ext>
                </a:extLst>
              </p:cNvPr>
              <p:cNvGraphicFramePr/>
              <p:nvPr>
                <p:extLst>
                  <p:ext uri="{D42A27DB-BD31-4B8C-83A1-F6EECF244321}">
                    <p14:modId xmlns:p14="http://schemas.microsoft.com/office/powerpoint/2010/main" val="4237375597"/>
                  </p:ext>
                </p:extLst>
              </p:nvPr>
            </p:nvGraphicFramePr>
            <p:xfrm>
              <a:off x="5416550" y="825079"/>
              <a:ext cx="6494393" cy="4374450"/>
            </p:xfrm>
            <a:graphic>
              <a:graphicData uri="http://schemas.microsoft.com/office/drawing/2014/chartex">
                <cx:chart xmlns:cx="http://schemas.microsoft.com/office/drawing/2014/chartex" xmlns:r="http://schemas.openxmlformats.org/officeDocument/2006/relationships" r:id="rId25"/>
              </a:graphicData>
            </a:graphic>
          </p:graphicFrame>
        </mc:Choice>
        <mc:Fallback xmlns="">
          <p:pic>
            <p:nvPicPr>
              <p:cNvPr id="30" name="Gráfico 29">
                <a:extLst>
                  <a:ext uri="{FF2B5EF4-FFF2-40B4-BE49-F238E27FC236}">
                    <a16:creationId xmlns:a16="http://schemas.microsoft.com/office/drawing/2014/main" id="{599DDFEE-CEDE-4A2E-AA34-50E86ECBD391}"/>
                  </a:ext>
                </a:extLst>
              </p:cNvPr>
              <p:cNvPicPr>
                <a:picLocks noGrp="1" noRot="1" noChangeAspect="1" noMove="1" noResize="1" noEditPoints="1" noAdjustHandles="1" noChangeArrowheads="1" noChangeShapeType="1"/>
              </p:cNvPicPr>
              <p:nvPr/>
            </p:nvPicPr>
            <p:blipFill>
              <a:blip r:embed="rId26"/>
              <a:stretch>
                <a:fillRect/>
              </a:stretch>
            </p:blipFill>
            <p:spPr>
              <a:xfrm>
                <a:off x="5416550" y="825079"/>
                <a:ext cx="6494393" cy="4374450"/>
              </a:xfrm>
              <a:prstGeom prst="rect">
                <a:avLst/>
              </a:prstGeom>
            </p:spPr>
          </p:pic>
        </mc:Fallback>
      </mc:AlternateContent>
      <p:pic>
        <p:nvPicPr>
          <p:cNvPr id="5" name="Imagen 4">
            <a:extLst>
              <a:ext uri="{FF2B5EF4-FFF2-40B4-BE49-F238E27FC236}">
                <a16:creationId xmlns:a16="http://schemas.microsoft.com/office/drawing/2014/main" id="{0F906E7F-C089-4BAD-A733-3B4F23E317B2}"/>
              </a:ext>
            </a:extLst>
          </p:cNvPr>
          <p:cNvPicPr>
            <a:picLocks noChangeAspect="1"/>
          </p:cNvPicPr>
          <p:nvPr/>
        </p:nvPicPr>
        <p:blipFill>
          <a:blip r:embed="rId27"/>
          <a:stretch>
            <a:fillRect/>
          </a:stretch>
        </p:blipFill>
        <p:spPr>
          <a:xfrm>
            <a:off x="8665664" y="4948544"/>
            <a:ext cx="3025402" cy="281964"/>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417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2TW2twWNeDNLN9hjrCNilg"/>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9eX1Wue0OzXqo_eiRp4.9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WOhtb7Y5v1di.MjE2YjGl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VgeqQqGXgQatgZvVhkmMbA"/>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ZsqMoTGW2jrfs79FpynfI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ftI7LrWievKuGr00grrtQ"/>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gRg.GDJ9_SzriGkP2fH.Lg"/>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3Pr4KcldqC_UyFFUfzOdQ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T7ii1Tqqh_ppORV29Oqjb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9tfPUy0QXutsrUIBAQYAO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QOOqUzxKfWaT9zn6L2Jvc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gOGbaHcm5gyu4JDy7mizi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mXzZx2W2_rGB8HvhNxE.D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EjQVTEpCw2fDAP9EO40F_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gHihcWs.dEJfjGT94ZLruA"/>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OKulrp_HI.r7P_50cca6W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kmkOgmcU0LacS7jDVeWzgA"/>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cAwI1BuqEIIjfmZd4wEIs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CxWFwydWZ_d5FANChDO24A"/>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Y9oI9vwuaIBzZMl97TtF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DYXO8ljxMKnXI3zcVMIZz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BmyA4gOF_yo0ZH_o1C5Ek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dbTbFAhGDfVRwJ.fwG4WW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VSNGSIuEk2vztjGrgyLu3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CgCsZ7h_8irq2KL93jgAm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ZboMjqR9kP6GBARn3nXdk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IaVMbZvkWjM97VjN6chHf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jmDFozIqZpwv9mrLwb.7T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LcbSYkmV2o48dUOKsGBNf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fXmJjALDdJEq1gNDdff.0g"/>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Aaa64vzNZSoHBAkib11VB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e688NBW_uQov3HRbax8_8g"/>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xey8yvBgQdjGy9k7z0usOg"/>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LYNXlVD1OslNB6qBGNnpbQ"/>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ulCbujOtcEX9YnmDb..qV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SVNJeINwJ1ds_XqKSb29J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pF2SbR0po25GjUIhqcIqR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Jg_C7xUa4XKnbSNcfWetew"/>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y1W1kPeDu06XbrOsjilqBA"/>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YkdpTus6T9p6uB5_YvGac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a6WX_wsIuc0GbOtOZ7bV2Q"/>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cLlGqGKac6uZgBON6pd0S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GdwTVwobgfDX0CCAs3Abdg"/>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SPPeLjEVJw38u93ALl7LD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pAOFVt4UvmIcCVTNeALgd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v7CR9jy6mT.qZK4FIiCIf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EgOQaR82MQh2PHZTO1wVcg"/>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ZTzMMxhmhxxjq3vlX4Uszg"/>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4U4z3GqEkEOclCUPFFaDuQ"/>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Fbpr3vhKQTnpeYec9adOg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InjQD08ogWkh90gda88bL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zeUPdFQnAFQ7fp6_sdD3pA"/>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brbTXjWOHJz_vvNTkQJi0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pPmpG8wlAf7qaNjE6Vv5Wg"/>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jvDe5rj5mQc1f4cG7b6UX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V6KmTh.J7L1soe_8aKiTp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Uh7Rg7gy93UoHNI9kEW9A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PvV_4lBs1Pj383DobaIhg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1kvSR8BaF4djLWtSkP16H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2WM1L5Mpl7tiu8fm39I2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T6tzUuSr426qzX2Pzt4yv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LlOkkc1fjBnGcjQA0rKf.g"/>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UxOUYxjIZ.q2E1lC6Lk1OQ"/>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NqNIUk.1P6GakHSJ.b.FF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GGdExVY1TmWxvBhhcYDjtw"/>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BNDWMPHMYGVnvbIAN3_SYg"/>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HRr44QMUHAOUgL9K_i0tb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Fjm.FPaOE0x3B3evQZLkL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BRr85K4Eo9f45QfMvm4D.w"/>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d1psLxmX8Lej6XRLPxBrO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5mYAk2qly5joJJkXA_kKo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q.FiT_KZcmZzFrut7Eaagw"/>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R1oMHtOdunrAeJfXbr7da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lkVzMGkvKdlel3mSUsbw0Q"/>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ZsGTGBqk8fPE9ZOefxvtRA"/>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OLQgVtdzt0dmzhz3LOv7b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rVRa5YRjjZsW0NueFnOog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gjpPnBpHe.rFKwxFq76mlA"/>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lUQrRfE9RBMfDamW9reOtA"/>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n3Dj0dePrwkzwktfG8pnYA"/>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6zDyNwrDbR3Op9Cuj.lZ6g"/>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d0V8bnVm7.2M1nqK7c5xI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t10mVhx840Zxhgx5pq.Jtg"/>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mF4uCau1V8Rrdc50Thhh1w"/>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DS33oN88zr41X20n0y8yeA"/>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O_3heCT86ZsycvqlLpSVTQ"/>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_6QFwQ4L.LAhW2O5Qy3PVQ"/>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9JGp9IBQouahIK1DRzIyHQ"/>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S5o_3ZmtgaZbF5aIcnOlK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N5iBkjIaGVUO.w2x.86IQA"/>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sNKjcPGj6vIHtNR80KYffw"/>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R.PDIS8lD_i2_NWAR4VozA"/>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Jy_haM7L5MD92nhOxqrUa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di1ywavejQqc.3V2sn3reA"/>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VQJfj3aG9JUB2v9Po7V3UQ"/>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llDkcUrWm8DRvY5xk49A2g"/>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ouwS8ZvssDtj1zNk9Tvmkw"/>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POw19dcvQmT_4T5DUZP4AQ"/>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5GKZ2d.OAb6JTEKbTMtg8g"/>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kxls7I5tgPNacSpZzNaAOQ"/>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JSkLi.NEsK1p2vHHH4iYVQ"/>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rMWNg4.ejYq3fkaSRIPeKg"/>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w6e6B7aPlUBlv.JFLwr79A"/>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CfTjqhykud73IA_rCAVa0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qFGPQreWm3b4piQR3_9zUw"/>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UzU2nvTU5NQ.Xkyb6860Og"/>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9OuHKx1uaeV9lVahHECzjg"/>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AetMaP6gFLDiUD7BYDj80w"/>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AQhfPNXUgctt.u0bA3TsBA"/>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eAfomw8oZWHuF7AAGX690Q"/>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i604.60U3hBLp_jqOGEJKQ"/>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rAVnUt7NEeZSs4nxsJVhyg"/>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eCkJ8CCP1iGBQl5V90cqOQ"/>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I6pKpbs87CTaMXqZL9uLKQ"/>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8s51CsieMX01qhZiPg9cC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AVBNKszmLT6E2PjHrz45sg"/>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4PxW1fZndRKCPz8AHZQMlw"/>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sCPQThmrpOmgIlV54y6PK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MzKNhxVeEp06NIF_HNHDLw"/>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S_fiSk2xJ6u_yOllVFHPHA"/>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aTO0Ce2LitihAHi_rqlrpw"/>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IjkPzYErOsi.5Iq0dg2SeA"/>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HmjpH_mPG_S5qVJyhZj4qQ"/>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5w2tGxVnPqFpOvvdm3_.jQ"/>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4oAH2e3Fu4VWGTNlGgJSuQ"/>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0dl1O.hI429nme2je0JEB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8nbs1c8VwGF4UHBW2nY95Q"/>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Q04lIVuBd8Uf_yv0_IjYxg"/>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ZiA.73lnQzIzhnuZ6gzIqw"/>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HiM6fKryUxUqpG0YJ0HAt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nHehDvhfK_po7OGA3gNgbw"/>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MqNTuRh0ehyQU9_OZe5bRA"/>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6KNBpFabbsx46hS1B.YTo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sFHJRVPw1acKUhzC7a60CA"/>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JHVzbiPbqZpeo31mvQMGUA"/>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ItbLyuMPXhlZYnltMhnbZA"/>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ePYX8LVxuryZIurn9Gcma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lYlQpwU_kounbkCG2NnDGA"/>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nVWLKXe1MN.IAvUnDzVDyQ"/>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HtGX5GliUPm.9vgBr9f4Q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1n7zimVJLjvpdBV2fT8fug"/>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lk6Zxfp40qnalvOKpS6ovQ"/>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nY7ok_EFe0ir0yFOdsAzLg"/>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m4iKwPprkpJBJJ2n3xdUMQ"/>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eS9Q9VCDONVKIg4oHHLiG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LzZJlBD0peZcyKwbQZch6Q"/>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YgubDe7MQVvj40hYLJ17zQ"/>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O.jSNpYzlvkwymyFmDREA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FewDbecpKHlDUOS0tTEWwg"/>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xjSQlVYnD6EzeK3yeiAl5Q"/>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HW35aY0gy9aoXS9bZIBnWg"/>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eXuc.IwLONwiBuhQXNgx1g"/>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keDer_D5Qm_NEu8VyWcGow"/>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kfdSJQb3cMPjJExV1VBR_w"/>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IoBlMLyeSbZXfeGBQ8ZMkQ"/>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QSIaMqhwuIsVOvjXrB4dtg"/>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IEo5gPqp_0NJgUrFJN6aQ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G6GDsVkT0N7kIEVW8yOvlw"/>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P9Awqopa8pegm3lnabnGiQ"/>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FFcbf3i.Sh1uYfFlg.Kbgg"/>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uX5T_cwIBloheUWXft9d_Q"/>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31cRFzogCw4NPAvM2M.Izw"/>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MUmkZLnWaxaNwtmQFN0xYQ"/>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YbnBRH24upQKrQUtv0vvhw"/>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zK3uByNCEaOUnSNr6alfuA"/>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WDTNa68SooJZ9Po3kcTqYg"/>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Ze0PPpqik43ylsnOr8_8g"/>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N4xBOP79y9PvhNdGbotG2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30YGNYfochIhbz82JkQb7A"/>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gcylPO0KPy300TdIDB6e2g"/>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3zQSBgRHE1b6K8RrsLGjc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5XG1TKKKAaeTw3Shvp5C8A"/>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icnueEzwHRd7WOtJMAB7vw"/>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2D7A.bQAc7pC8Di8l5_5MQ"/>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T0VBaglXFJSszhq.Pylmxw"/>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NzOwr__kpl0NEi_orqzTJg"/>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DDFKdkPPlYAX1CBCOdukFQ"/>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UU96fKKIMjv0ZHnJ3gGcmA"/>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IsUF_kY2JvrukwMGTxznN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IgdfKx1alkH4cC.qFxRt9Q"/>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2JPhAv4d.Isn7JiT0HzJ8Q"/>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orJ0EqQoqsSjq1iEeKqugQ"/>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Crsc7PMmlIiEqHQcLdmBF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5z5k0jqUYr801uhm2iWkDA"/>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rKvuGDI_eEHwG77693ATBA"/>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80_oSfS4kDZTDgFz.GbmeQ"/>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FHXJtmCIXWoonoESYCF03w"/>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z1f33DxUbtngvVlP.3NIbA"/>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s67wA2EntpA9wCbxlAXH_w"/>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gnAstZl4E9vbJXBn_mxMw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m7zmrjdXoixzceorvRNNVQ"/>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rp8AI4frU2ApptpBpSZNdw"/>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txPSWce_GdNLAK6g4qN.mKw"/>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IwExcZTSZce1kUw_XGzsuQ"/>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0DyQ8GZdYOXSzdq6Uw4cTg"/>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7STXtYV5z0JuFfJAdFiutg"/>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rJLrDHSzTfPKwx0.JBKXNA"/>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atjaRk8Em5WdNnnfMR8PrA"/>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l508TrmnYiiaNYTgn280w"/>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Xy8FBYCFT6gPhhRu7JN59Q"/>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sA5011nJ.HeXYP94juNSL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9C2ye8M3Ne3vYDkO8pJpQ"/>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2B9n.MehSq1FK7URNtIu9Q"/>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K5oZ9Wlq2lCu2s6Mg4dBWw"/>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dLuGs_Jh2iOpfd4DUPAe3g"/>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vfFlVnkgfS91XQar5hRviQ"/>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fh4iPwY10V_uFpYUIh_4nw"/>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G1b8.y7_RAvUL4nVVMpxbw"/>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uSJYJsuvGl.DJWhXFkrrpg"/>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kZIbxj0VezjyzjeN1WfnYA"/>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OiKSCBvtR3lEFflEXciWvg"/>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rqISpsqEs4hPVvGv4AxUf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1AV9U_iemSVq6Ou3U5A_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yZk6qFRNvIagcvBymaikQ"/>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NXuy_QdLDWDhaOWzcYZ1bQ"/>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3GBw3URU1xAMuMOGj2M.Zw"/>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xLkGrc8tSGMNghu3TToJdA"/>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a2WpNJuyGmIMdJDZWFnuwA"/>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MWUtKl3koeaHGaz0c8QafA"/>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Sq_f6ZFK.lK2vYrrFxq5.w"/>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itDw1dmOWnZPV9pbM.RORQ"/>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wbJIIRa7mFb8nHS0S3bPCg"/>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aBO2B2Hh.dLIL_yftMyeiA"/>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fJEcBr30O990mgJeAF3iu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Z9pzC0BCSObIrGUCX3HICA"/>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d.dPggfT5zuJ_cZbdh9yWw"/>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OiOdVYqUwFp08QbQWRLnTw"/>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pso9bvfP3HSOsEl7yNFKlA"/>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8Oul_4ugEfnu759ofalWBw"/>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hNd_jGVXzftcxVHxWFdZrw"/>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kR9Vre8Tq1aiIy8ScdXVTg"/>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tVgwBMudGFwKV1AKEqfwhcQ"/>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tylBy3wAVG46XEqluGBeF4w"/>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tkWtAVjGKE_vHA4Rwn6iQAw"/>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tdi9FLC_OxEtvHT0J3Fubn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kOAmSoi.2duqZICRHOEu.g"/>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tf0WFk6Kv1HxC126u_tViWg"/>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tPFJku6uGTGMX.7hjwCMUVQ"/>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tufKQeRmRAwd8nufLNB8IaA"/>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tK6FpoBLYcjn26XrVtvJlfA"/>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tWQhlW_4WEBfhtnJkR5K_ZQ"/>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ttu3zUc4.izj77CeyaUNcwg"/>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tamu65vvY4t2sbMyH2_seZA"/>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tWl.N9tOxI0Vh9Qd9c8qosQ"/>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t4BT2n5oex6rvUeKLiX6_qQ"/>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tJfX4WTJ3BB3ahnKRysIPh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NlBAa6nU30U6qYC0cWb4Rw"/>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tL_oQkCJUNRflO2iuUMSkig"/>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tCSEFo8eo_id9ejyTKUhHNg"/>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tM0YICDTrLHkkIOMcb6zVEQ"/>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tK.orGruu8pLauEhQ7cyJdw"/>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thYk9pr5VSU7Jnj6pfofaaw"/>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tJSwJGOeSxAudl1pOoq4aOg"/>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tbzJkZeJAsIGx6mLIJ44DaQ"/>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t2NeDV5V947dvJmaSK5Lm1g"/>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tfsmWeA_BqK7G4qdF88GoUw"/>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t7OoMKUkm_A_1hdD07iU_Z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CYYKnVaUSu28MCyanFuCvQ"/>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tOcJoPsLrZMYa2ghP9WH8Sw"/>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tkn35l7dvWKMGgqAnUrDs1Q"/>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tWz8HqlwNIYK4pB9Dbj11yg"/>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tXmSiBTxvD4.Bz.JREv8FNw"/>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tYOGSU7f.mbS6rlutdKc2IQ"/>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t7JT7rudiB4tI5E4KI07NFw"/>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tgrTexjl4_zDyst_xTE5thg"/>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tJ3YbAODNsQLmy29.OtvHX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VUMTw1WVMCe67ES.X6YQ.w"/>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tzwVuzr4UaafMuHTm5Qh_xg"/>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tg6GKZRSs0qjtFIPvP.bBnA"/>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tOdEbhIsP7QJ0wLyFqieyHg"/>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t78IaGpIaSoedbJefhazEvw"/>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tHeeTl5HxpDDlWFQ.wLPaKA"/>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tEh_prTIzozA1_yu9.WKUPA"/>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tSq0fECvy7N4mDMJM9y.3CA"/>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t8iwbg0a5Sa5_d88EudozGQ"/>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tNVSoChrU1IT.Gi5H4303.A"/>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tnAvinLUukXq9Ru4QbdCKc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vySR7B3FCcOBRJf9.MuIHA"/>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t8HD1bICpUR61FSM5MGvRmA"/>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tEsdaReOG0GROWAPjjDYGKQ"/>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tjm3zx2wjZk4ucGfwS3Y1ew"/>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twqTe6syKC4cQVB_9FAbEzQ"/>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tFsgLDO4yxAgPcg5_melfWQ"/>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tJ0UMy5zBpCvdPII0Hik9tQ"/>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tOgJceU5EuCUWHca6kPrGBg"/>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tyq5C0OtA5y8P8glR0uMvo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FQcIr7u8lHKuIsOMfCOgTg"/>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tR8L1S.lAlkwH4FRB3hg1eg"/>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t7GiJAUWUEMEK8LM98Bek5w"/>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tmOw1Aey.4CPVBP3InpOpKw"/>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thTRRMVSqyqL_3FHGJz5mng"/>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tcmyu4tGv5X8G6kBg.yJeZw"/>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t0Q2QdlK81lCQYF2Ibtp_8Q"/>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tIsglQi91HF0w.ApGOKLrGA"/>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t0iXs9BVuecgj1rhYNCPXIw"/>
</p:tagLst>
</file>

<file path=ppt/tags/tag3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nla.JBLc4nHsK8rPR5zTNA"/>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tUufrk5J5XgSBBLaXNU7.Qw"/>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tlBDVKGnoh8qJtYPYN5E55A"/>
</p:tagLst>
</file>

<file path=ppt/tags/tag382.xml><?xml version="1.0" encoding="utf-8"?>
<p:tagLst xmlns:a="http://schemas.openxmlformats.org/drawingml/2006/main" xmlns:r="http://schemas.openxmlformats.org/officeDocument/2006/relationships" xmlns:p="http://schemas.openxmlformats.org/presentationml/2006/main">
  <p:tag name="THINKCELLSHAPEDONOTDELETE" val="tdPJFWiw99J.o2sdyeL659A"/>
</p:tagLst>
</file>

<file path=ppt/tags/tag383.xml><?xml version="1.0" encoding="utf-8"?>
<p:tagLst xmlns:a="http://schemas.openxmlformats.org/drawingml/2006/main" xmlns:r="http://schemas.openxmlformats.org/officeDocument/2006/relationships" xmlns:p="http://schemas.openxmlformats.org/presentationml/2006/main">
  <p:tag name="THINKCELLSHAPEDONOTDELETE" val="t52qltQuFzMpQXlY2tt2IOA"/>
</p:tagLst>
</file>

<file path=ppt/tags/tag384.xml><?xml version="1.0" encoding="utf-8"?>
<p:tagLst xmlns:a="http://schemas.openxmlformats.org/drawingml/2006/main" xmlns:r="http://schemas.openxmlformats.org/officeDocument/2006/relationships" xmlns:p="http://schemas.openxmlformats.org/presentationml/2006/main">
  <p:tag name="THINKCELLSHAPEDONOTDELETE" val="t2E9xp0sKYEdX1h0npASoAg"/>
</p:tagLst>
</file>

<file path=ppt/tags/tag385.xml><?xml version="1.0" encoding="utf-8"?>
<p:tagLst xmlns:a="http://schemas.openxmlformats.org/drawingml/2006/main" xmlns:r="http://schemas.openxmlformats.org/officeDocument/2006/relationships" xmlns:p="http://schemas.openxmlformats.org/presentationml/2006/main">
  <p:tag name="THINKCELLSHAPEDONOTDELETE" val="tu.07lc1lzzBpLPHGv9hgaA"/>
</p:tagLst>
</file>

<file path=ppt/tags/tag386.xml><?xml version="1.0" encoding="utf-8"?>
<p:tagLst xmlns:a="http://schemas.openxmlformats.org/drawingml/2006/main" xmlns:r="http://schemas.openxmlformats.org/officeDocument/2006/relationships" xmlns:p="http://schemas.openxmlformats.org/presentationml/2006/main">
  <p:tag name="THINKCELLSHAPEDONOTDELETE" val="t4_fmYMzNcAsGoUIJ_W2AjA"/>
</p:tagLst>
</file>

<file path=ppt/tags/tag387.xml><?xml version="1.0" encoding="utf-8"?>
<p:tagLst xmlns:a="http://schemas.openxmlformats.org/drawingml/2006/main" xmlns:r="http://schemas.openxmlformats.org/officeDocument/2006/relationships" xmlns:p="http://schemas.openxmlformats.org/presentationml/2006/main">
  <p:tag name="THINKCELLSHAPEDONOTDELETE" val="t6WWG2M4kx1OfEWh2U4_e_w"/>
</p:tagLst>
</file>

<file path=ppt/tags/tag388.xml><?xml version="1.0" encoding="utf-8"?>
<p:tagLst xmlns:a="http://schemas.openxmlformats.org/drawingml/2006/main" xmlns:r="http://schemas.openxmlformats.org/officeDocument/2006/relationships" xmlns:p="http://schemas.openxmlformats.org/presentationml/2006/main">
  <p:tag name="THINKCELLSHAPEDONOTDELETE" val="t3zeB_aJNIkgruaxc_R.OJw"/>
</p:tagLst>
</file>

<file path=ppt/tags/tag389.xml><?xml version="1.0" encoding="utf-8"?>
<p:tagLst xmlns:a="http://schemas.openxmlformats.org/drawingml/2006/main" xmlns:r="http://schemas.openxmlformats.org/officeDocument/2006/relationships" xmlns:p="http://schemas.openxmlformats.org/presentationml/2006/main">
  <p:tag name="THINKCELLSHAPEDONOTDELETE" val="twrX99tgMUQMsCynDJGWRe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xUBA3d86dQd6d7WmpECNYA"/>
</p:tagLst>
</file>

<file path=ppt/tags/tag390.xml><?xml version="1.0" encoding="utf-8"?>
<p:tagLst xmlns:a="http://schemas.openxmlformats.org/drawingml/2006/main" xmlns:r="http://schemas.openxmlformats.org/officeDocument/2006/relationships" xmlns:p="http://schemas.openxmlformats.org/presentationml/2006/main">
  <p:tag name="THINKCELLSHAPEDONOTDELETE" val="tWjnYh4.Xq6eNzyd0laCukQ"/>
</p:tagLst>
</file>

<file path=ppt/tags/tag391.xml><?xml version="1.0" encoding="utf-8"?>
<p:tagLst xmlns:a="http://schemas.openxmlformats.org/drawingml/2006/main" xmlns:r="http://schemas.openxmlformats.org/officeDocument/2006/relationships" xmlns:p="http://schemas.openxmlformats.org/presentationml/2006/main">
  <p:tag name="THINKCELLSHAPEDONOTDELETE" val="tABZJ8ZPa_atjJoYPRBeBPw"/>
</p:tagLst>
</file>

<file path=ppt/tags/tag392.xml><?xml version="1.0" encoding="utf-8"?>
<p:tagLst xmlns:a="http://schemas.openxmlformats.org/drawingml/2006/main" xmlns:r="http://schemas.openxmlformats.org/officeDocument/2006/relationships" xmlns:p="http://schemas.openxmlformats.org/presentationml/2006/main">
  <p:tag name="THINKCELLSHAPEDONOTDELETE" val="tkK6y09HqHYP.1iIn3yXu6Q"/>
</p:tagLst>
</file>

<file path=ppt/tags/tag393.xml><?xml version="1.0" encoding="utf-8"?>
<p:tagLst xmlns:a="http://schemas.openxmlformats.org/drawingml/2006/main" xmlns:r="http://schemas.openxmlformats.org/officeDocument/2006/relationships" xmlns:p="http://schemas.openxmlformats.org/presentationml/2006/main">
  <p:tag name="THINKCELLSHAPEDONOTDELETE" val="tOiSkIp7qtsgj._hhgfTg7A"/>
</p:tagLst>
</file>

<file path=ppt/tags/tag394.xml><?xml version="1.0" encoding="utf-8"?>
<p:tagLst xmlns:a="http://schemas.openxmlformats.org/drawingml/2006/main" xmlns:r="http://schemas.openxmlformats.org/officeDocument/2006/relationships" xmlns:p="http://schemas.openxmlformats.org/presentationml/2006/main">
  <p:tag name="THINKCELLSHAPEDONOTDELETE" val="tj9uZJfAQ6I5YM7DU4B0Kzw"/>
</p:tagLst>
</file>

<file path=ppt/tags/tag395.xml><?xml version="1.0" encoding="utf-8"?>
<p:tagLst xmlns:a="http://schemas.openxmlformats.org/drawingml/2006/main" xmlns:r="http://schemas.openxmlformats.org/officeDocument/2006/relationships" xmlns:p="http://schemas.openxmlformats.org/presentationml/2006/main">
  <p:tag name="THINKCELLSHAPEDONOTDELETE" val="txDv9kA.nFaVEZUaoSHRHsQ"/>
</p:tagLst>
</file>

<file path=ppt/tags/tag396.xml><?xml version="1.0" encoding="utf-8"?>
<p:tagLst xmlns:a="http://schemas.openxmlformats.org/drawingml/2006/main" xmlns:r="http://schemas.openxmlformats.org/officeDocument/2006/relationships" xmlns:p="http://schemas.openxmlformats.org/presentationml/2006/main">
  <p:tag name="THINKCELLSHAPEDONOTDELETE" val="thbHBpdvQ5SZ_WoPb9_wJXQ"/>
</p:tagLst>
</file>

<file path=ppt/tags/tag3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8.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3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DNtOD4OheUdxlRIak7ZZmw"/>
</p:tagLst>
</file>

<file path=ppt/tags/tag400.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01.xml><?xml version="1.0" encoding="utf-8"?>
<p:tagLst xmlns:a="http://schemas.openxmlformats.org/drawingml/2006/main" xmlns:r="http://schemas.openxmlformats.org/officeDocument/2006/relationships" xmlns:p="http://schemas.openxmlformats.org/presentationml/2006/main">
  <p:tag name="THINKCELLSHAPEDONOTDELETE" val="tM7H3HAza8r_s.shOFYJZzw"/>
</p:tagLst>
</file>

<file path=ppt/tags/tag402.xml><?xml version="1.0" encoding="utf-8"?>
<p:tagLst xmlns:a="http://schemas.openxmlformats.org/drawingml/2006/main" xmlns:r="http://schemas.openxmlformats.org/officeDocument/2006/relationships" xmlns:p="http://schemas.openxmlformats.org/presentationml/2006/main">
  <p:tag name="THINKCELLSHAPEDONOTDELETE" val="tjFvMchtjEZBzWoKBBt59TQ"/>
</p:tagLst>
</file>

<file path=ppt/tags/tag403.xml><?xml version="1.0" encoding="utf-8"?>
<p:tagLst xmlns:a="http://schemas.openxmlformats.org/drawingml/2006/main" xmlns:r="http://schemas.openxmlformats.org/officeDocument/2006/relationships" xmlns:p="http://schemas.openxmlformats.org/presentationml/2006/main">
  <p:tag name="THINKCELLSHAPEDONOTDELETE" val="toDDrUA4QVu4XZ4PwEoI5Rg"/>
</p:tagLst>
</file>

<file path=ppt/tags/tag404.xml><?xml version="1.0" encoding="utf-8"?>
<p:tagLst xmlns:a="http://schemas.openxmlformats.org/drawingml/2006/main" xmlns:r="http://schemas.openxmlformats.org/officeDocument/2006/relationships" xmlns:p="http://schemas.openxmlformats.org/presentationml/2006/main">
  <p:tag name="THINKCELLSHAPEDONOTDELETE" val="tfrBUlzBmCeWEu4JiEq5NtA"/>
</p:tagLst>
</file>

<file path=ppt/tags/tag405.xml><?xml version="1.0" encoding="utf-8"?>
<p:tagLst xmlns:a="http://schemas.openxmlformats.org/drawingml/2006/main" xmlns:r="http://schemas.openxmlformats.org/officeDocument/2006/relationships" xmlns:p="http://schemas.openxmlformats.org/presentationml/2006/main">
  <p:tag name="THINKCELLSHAPEDONOTDELETE" val="twknc4z6FXTgMUSyDmDPEyw"/>
</p:tagLst>
</file>

<file path=ppt/tags/tag406.xml><?xml version="1.0" encoding="utf-8"?>
<p:tagLst xmlns:a="http://schemas.openxmlformats.org/drawingml/2006/main" xmlns:r="http://schemas.openxmlformats.org/officeDocument/2006/relationships" xmlns:p="http://schemas.openxmlformats.org/presentationml/2006/main">
  <p:tag name="THINKCELLSHAPEDONOTDELETE" val="tIW94AmZwyTMyt4oTXQE1fQ"/>
</p:tagLst>
</file>

<file path=ppt/tags/tag407.xml><?xml version="1.0" encoding="utf-8"?>
<p:tagLst xmlns:a="http://schemas.openxmlformats.org/drawingml/2006/main" xmlns:r="http://schemas.openxmlformats.org/officeDocument/2006/relationships" xmlns:p="http://schemas.openxmlformats.org/presentationml/2006/main">
  <p:tag name="THINKCELLSHAPEDONOTDELETE" val="tgP27ahlgKC9lo.bxMUZ7ww"/>
</p:tagLst>
</file>

<file path=ppt/tags/tag408.xml><?xml version="1.0" encoding="utf-8"?>
<p:tagLst xmlns:a="http://schemas.openxmlformats.org/drawingml/2006/main" xmlns:r="http://schemas.openxmlformats.org/officeDocument/2006/relationships" xmlns:p="http://schemas.openxmlformats.org/presentationml/2006/main">
  <p:tag name="THINKCELLSHAPEDONOTDELETE" val="tA7xvacbmmi_84PhpZwZKpg"/>
</p:tagLst>
</file>

<file path=ppt/tags/tag409.xml><?xml version="1.0" encoding="utf-8"?>
<p:tagLst xmlns:a="http://schemas.openxmlformats.org/drawingml/2006/main" xmlns:r="http://schemas.openxmlformats.org/officeDocument/2006/relationships" xmlns:p="http://schemas.openxmlformats.org/presentationml/2006/main">
  <p:tag name="THINKCELLSHAPEDONOTDELETE" val="tcUUccn9lpZ37pE1hrgl7y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Ag8.7xClvF6hw0KXVr51lg"/>
</p:tagLst>
</file>

<file path=ppt/tags/tag410.xml><?xml version="1.0" encoding="utf-8"?>
<p:tagLst xmlns:a="http://schemas.openxmlformats.org/drawingml/2006/main" xmlns:r="http://schemas.openxmlformats.org/officeDocument/2006/relationships" xmlns:p="http://schemas.openxmlformats.org/presentationml/2006/main">
  <p:tag name="THINKCELLSHAPEDONOTDELETE" val="tJi96WQOfsyVgK9PDt6iF_g"/>
</p:tagLst>
</file>

<file path=ppt/tags/tag411.xml><?xml version="1.0" encoding="utf-8"?>
<p:tagLst xmlns:a="http://schemas.openxmlformats.org/drawingml/2006/main" xmlns:r="http://schemas.openxmlformats.org/officeDocument/2006/relationships" xmlns:p="http://schemas.openxmlformats.org/presentationml/2006/main">
  <p:tag name="THINKCELLSHAPEDONOTDELETE" val="tgmkStakUCI.kZI17Q5KQeQ"/>
</p:tagLst>
</file>

<file path=ppt/tags/tag412.xml><?xml version="1.0" encoding="utf-8"?>
<p:tagLst xmlns:a="http://schemas.openxmlformats.org/drawingml/2006/main" xmlns:r="http://schemas.openxmlformats.org/officeDocument/2006/relationships" xmlns:p="http://schemas.openxmlformats.org/presentationml/2006/main">
  <p:tag name="THINKCELLSHAPEDONOTDELETE" val="tyRNk5fqKzD2HXhkG8762ig"/>
</p:tagLst>
</file>

<file path=ppt/tags/tag413.xml><?xml version="1.0" encoding="utf-8"?>
<p:tagLst xmlns:a="http://schemas.openxmlformats.org/drawingml/2006/main" xmlns:r="http://schemas.openxmlformats.org/officeDocument/2006/relationships" xmlns:p="http://schemas.openxmlformats.org/presentationml/2006/main">
  <p:tag name="THINKCELLSHAPEDONOTDELETE" val="tECBemqAl4uChFVV8Ncm_AA"/>
</p:tagLst>
</file>

<file path=ppt/tags/tag414.xml><?xml version="1.0" encoding="utf-8"?>
<p:tagLst xmlns:a="http://schemas.openxmlformats.org/drawingml/2006/main" xmlns:r="http://schemas.openxmlformats.org/officeDocument/2006/relationships" xmlns:p="http://schemas.openxmlformats.org/presentationml/2006/main">
  <p:tag name="THINKCELLSHAPEDONOTDELETE" val="t0qpLImnRkeZEzgo.AJ1H.g"/>
</p:tagLst>
</file>

<file path=ppt/tags/tag415.xml><?xml version="1.0" encoding="utf-8"?>
<p:tagLst xmlns:a="http://schemas.openxmlformats.org/drawingml/2006/main" xmlns:r="http://schemas.openxmlformats.org/officeDocument/2006/relationships" xmlns:p="http://schemas.openxmlformats.org/presentationml/2006/main">
  <p:tag name="THINKCELLSHAPEDONOTDELETE" val="tvfKWdVwTrY7GFoyThXCt1Q"/>
</p:tagLst>
</file>

<file path=ppt/tags/tag4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7.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9.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5MyzIJWTfQccvmIBYoU3SQ"/>
</p:tagLst>
</file>

<file path=ppt/tags/tag420.xml><?xml version="1.0" encoding="utf-8"?>
<p:tagLst xmlns:a="http://schemas.openxmlformats.org/drawingml/2006/main" xmlns:r="http://schemas.openxmlformats.org/officeDocument/2006/relationships" xmlns:p="http://schemas.openxmlformats.org/presentationml/2006/main">
  <p:tag name="THINKCELLSHAPEDONOTDELETE" val="tmSQvibHy8321eSFLJpviYg"/>
</p:tagLst>
</file>

<file path=ppt/tags/tag421.xml><?xml version="1.0" encoding="utf-8"?>
<p:tagLst xmlns:a="http://schemas.openxmlformats.org/drawingml/2006/main" xmlns:r="http://schemas.openxmlformats.org/officeDocument/2006/relationships" xmlns:p="http://schemas.openxmlformats.org/presentationml/2006/main">
  <p:tag name="THINKCELLSHAPEDONOTDELETE" val="tGtwY68lujZdlG4tRhquEMA"/>
</p:tagLst>
</file>

<file path=ppt/tags/tag422.xml><?xml version="1.0" encoding="utf-8"?>
<p:tagLst xmlns:a="http://schemas.openxmlformats.org/drawingml/2006/main" xmlns:r="http://schemas.openxmlformats.org/officeDocument/2006/relationships" xmlns:p="http://schemas.openxmlformats.org/presentationml/2006/main">
  <p:tag name="THINKCELLSHAPEDONOTDELETE" val="t4zpdtA7r0FmkV.0wPzEE3g"/>
</p:tagLst>
</file>

<file path=ppt/tags/tag423.xml><?xml version="1.0" encoding="utf-8"?>
<p:tagLst xmlns:a="http://schemas.openxmlformats.org/drawingml/2006/main" xmlns:r="http://schemas.openxmlformats.org/officeDocument/2006/relationships" xmlns:p="http://schemas.openxmlformats.org/presentationml/2006/main">
  <p:tag name="THINKCELLSHAPEDONOTDELETE" val="t4fOPDUp6xzYutbNDpubNxA"/>
</p:tagLst>
</file>

<file path=ppt/tags/tag424.xml><?xml version="1.0" encoding="utf-8"?>
<p:tagLst xmlns:a="http://schemas.openxmlformats.org/drawingml/2006/main" xmlns:r="http://schemas.openxmlformats.org/officeDocument/2006/relationships" xmlns:p="http://schemas.openxmlformats.org/presentationml/2006/main">
  <p:tag name="THINKCELLSHAPEDONOTDELETE" val="tzT_j2v9r8uRTbA3d.KL8ng"/>
</p:tagLst>
</file>

<file path=ppt/tags/tag425.xml><?xml version="1.0" encoding="utf-8"?>
<p:tagLst xmlns:a="http://schemas.openxmlformats.org/drawingml/2006/main" xmlns:r="http://schemas.openxmlformats.org/officeDocument/2006/relationships" xmlns:p="http://schemas.openxmlformats.org/presentationml/2006/main">
  <p:tag name="THINKCELLSHAPEDONOTDELETE" val="tiiELoU7CrF1SL5bB9D9mDA"/>
</p:tagLst>
</file>

<file path=ppt/tags/tag426.xml><?xml version="1.0" encoding="utf-8"?>
<p:tagLst xmlns:a="http://schemas.openxmlformats.org/drawingml/2006/main" xmlns:r="http://schemas.openxmlformats.org/officeDocument/2006/relationships" xmlns:p="http://schemas.openxmlformats.org/presentationml/2006/main">
  <p:tag name="THINKCELLSHAPEDONOTDELETE" val="tzaiMy7254NhwVwS5BlGgrQ"/>
</p:tagLst>
</file>

<file path=ppt/tags/tag427.xml><?xml version="1.0" encoding="utf-8"?>
<p:tagLst xmlns:a="http://schemas.openxmlformats.org/drawingml/2006/main" xmlns:r="http://schemas.openxmlformats.org/officeDocument/2006/relationships" xmlns:p="http://schemas.openxmlformats.org/presentationml/2006/main">
  <p:tag name="THINKCELLSHAPEDONOTDELETE" val="tRFhkbvPqYQ9WSp1ZDFQQSw"/>
</p:tagLst>
</file>

<file path=ppt/tags/tag428.xml><?xml version="1.0" encoding="utf-8"?>
<p:tagLst xmlns:a="http://schemas.openxmlformats.org/drawingml/2006/main" xmlns:r="http://schemas.openxmlformats.org/officeDocument/2006/relationships" xmlns:p="http://schemas.openxmlformats.org/presentationml/2006/main">
  <p:tag name="THINKCELLSHAPEDONOTDELETE" val="teAeJWOAabKFX9DyM4Ggu9w"/>
</p:tagLst>
</file>

<file path=ppt/tags/tag429.xml><?xml version="1.0" encoding="utf-8"?>
<p:tagLst xmlns:a="http://schemas.openxmlformats.org/drawingml/2006/main" xmlns:r="http://schemas.openxmlformats.org/officeDocument/2006/relationships" xmlns:p="http://schemas.openxmlformats.org/presentationml/2006/main">
  <p:tag name="THINKCELLSHAPEDONOTDELETE" val="tDVHvJTj6kv_b7Xs8kF174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LKkcU1PMLRIV.iTnfVtEkg"/>
</p:tagLst>
</file>

<file path=ppt/tags/tag430.xml><?xml version="1.0" encoding="utf-8"?>
<p:tagLst xmlns:a="http://schemas.openxmlformats.org/drawingml/2006/main" xmlns:r="http://schemas.openxmlformats.org/officeDocument/2006/relationships" xmlns:p="http://schemas.openxmlformats.org/presentationml/2006/main">
  <p:tag name="THINKCELLSHAPEDONOTDELETE" val="t0tlCxaYM2NiCAufcTsPGRQ"/>
</p:tagLst>
</file>

<file path=ppt/tags/tag431.xml><?xml version="1.0" encoding="utf-8"?>
<p:tagLst xmlns:a="http://schemas.openxmlformats.org/drawingml/2006/main" xmlns:r="http://schemas.openxmlformats.org/officeDocument/2006/relationships" xmlns:p="http://schemas.openxmlformats.org/presentationml/2006/main">
  <p:tag name="THINKCELLSHAPEDONOTDELETE" val="tft.8hOjNE.OO3MIjHBsHzA"/>
</p:tagLst>
</file>

<file path=ppt/tags/tag432.xml><?xml version="1.0" encoding="utf-8"?>
<p:tagLst xmlns:a="http://schemas.openxmlformats.org/drawingml/2006/main" xmlns:r="http://schemas.openxmlformats.org/officeDocument/2006/relationships" xmlns:p="http://schemas.openxmlformats.org/presentationml/2006/main">
  <p:tag name="THINKCELLSHAPEDONOTDELETE" val="tRcI2YrjZJorBG6GH7gr6Yg"/>
</p:tagLst>
</file>

<file path=ppt/tags/tag433.xml><?xml version="1.0" encoding="utf-8"?>
<p:tagLst xmlns:a="http://schemas.openxmlformats.org/drawingml/2006/main" xmlns:r="http://schemas.openxmlformats.org/officeDocument/2006/relationships" xmlns:p="http://schemas.openxmlformats.org/presentationml/2006/main">
  <p:tag name="THINKCELLSHAPEDONOTDELETE" val="twP1aKe19MMN9HjYqML0eGQ"/>
</p:tagLst>
</file>

<file path=ppt/tags/tag434.xml><?xml version="1.0" encoding="utf-8"?>
<p:tagLst xmlns:a="http://schemas.openxmlformats.org/drawingml/2006/main" xmlns:r="http://schemas.openxmlformats.org/officeDocument/2006/relationships" xmlns:p="http://schemas.openxmlformats.org/presentationml/2006/main">
  <p:tag name="THINKCELLSHAPEDONOTDELETE" val="tn6uCSagAjdoWFg131yIGzw"/>
</p:tagLst>
</file>

<file path=ppt/tags/tag435.xml><?xml version="1.0" encoding="utf-8"?>
<p:tagLst xmlns:a="http://schemas.openxmlformats.org/drawingml/2006/main" xmlns:r="http://schemas.openxmlformats.org/officeDocument/2006/relationships" xmlns:p="http://schemas.openxmlformats.org/presentationml/2006/main">
  <p:tag name="THINKCELLSHAPEDONOTDELETE" val="tCxX_TVCmAh7ofBOvZ5g0yA"/>
</p:tagLst>
</file>

<file path=ppt/tags/tag436.xml><?xml version="1.0" encoding="utf-8"?>
<p:tagLst xmlns:a="http://schemas.openxmlformats.org/drawingml/2006/main" xmlns:r="http://schemas.openxmlformats.org/officeDocument/2006/relationships" xmlns:p="http://schemas.openxmlformats.org/presentationml/2006/main">
  <p:tag name="THINKCELLSHAPEDONOTDELETE" val="tEn2yv.GFyP5apVfGbOumOA"/>
</p:tagLst>
</file>

<file path=ppt/tags/tag4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8.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39.xml><?xml version="1.0" encoding="utf-8"?>
<p:tagLst xmlns:a="http://schemas.openxmlformats.org/drawingml/2006/main" xmlns:r="http://schemas.openxmlformats.org/officeDocument/2006/relationships" xmlns:p="http://schemas.openxmlformats.org/presentationml/2006/main">
  <p:tag name="THINKCELLSHAPEDONOTDELETE" val="t.WMnyUgR.suykizL2SPPz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odmTn3idzl0p_u6LRYcV8Q"/>
</p:tagLst>
</file>

<file path=ppt/tags/tag440.xml><?xml version="1.0" encoding="utf-8"?>
<p:tagLst xmlns:a="http://schemas.openxmlformats.org/drawingml/2006/main" xmlns:r="http://schemas.openxmlformats.org/officeDocument/2006/relationships" xmlns:p="http://schemas.openxmlformats.org/presentationml/2006/main">
  <p:tag name="THINKCELLSHAPEDONOTDELETE" val="tLhRROyBUEBnkgyKXGN3csQ"/>
</p:tagLst>
</file>

<file path=ppt/tags/tag441.xml><?xml version="1.0" encoding="utf-8"?>
<p:tagLst xmlns:a="http://schemas.openxmlformats.org/drawingml/2006/main" xmlns:r="http://schemas.openxmlformats.org/officeDocument/2006/relationships" xmlns:p="http://schemas.openxmlformats.org/presentationml/2006/main">
  <p:tag name="THINKCELLSHAPEDONOTDELETE" val="t3xrVwOvhOeYikeC0ZsEWUA"/>
</p:tagLst>
</file>

<file path=ppt/tags/tag442.xml><?xml version="1.0" encoding="utf-8"?>
<p:tagLst xmlns:a="http://schemas.openxmlformats.org/drawingml/2006/main" xmlns:r="http://schemas.openxmlformats.org/officeDocument/2006/relationships" xmlns:p="http://schemas.openxmlformats.org/presentationml/2006/main">
  <p:tag name="THINKCELLSHAPEDONOTDELETE" val="t9S10fYHuRfmn6oVJFBnfVA"/>
</p:tagLst>
</file>

<file path=ppt/tags/tag443.xml><?xml version="1.0" encoding="utf-8"?>
<p:tagLst xmlns:a="http://schemas.openxmlformats.org/drawingml/2006/main" xmlns:r="http://schemas.openxmlformats.org/officeDocument/2006/relationships" xmlns:p="http://schemas.openxmlformats.org/presentationml/2006/main">
  <p:tag name="THINKCELLSHAPEDONOTDELETE" val="ty_DQdOfdAPVxsPaAmZPnIg"/>
</p:tagLst>
</file>

<file path=ppt/tags/tag444.xml><?xml version="1.0" encoding="utf-8"?>
<p:tagLst xmlns:a="http://schemas.openxmlformats.org/drawingml/2006/main" xmlns:r="http://schemas.openxmlformats.org/officeDocument/2006/relationships" xmlns:p="http://schemas.openxmlformats.org/presentationml/2006/main">
  <p:tag name="THINKCELLSHAPEDONOTDELETE" val="tgymbuBnWQjbhv0VYazhYlg"/>
</p:tagLst>
</file>

<file path=ppt/tags/tag445.xml><?xml version="1.0" encoding="utf-8"?>
<p:tagLst xmlns:a="http://schemas.openxmlformats.org/drawingml/2006/main" xmlns:r="http://schemas.openxmlformats.org/officeDocument/2006/relationships" xmlns:p="http://schemas.openxmlformats.org/presentationml/2006/main">
  <p:tag name="THINKCELLSHAPEDONOTDELETE" val="tNv0P8gF3u2DjjEExkzSKjw"/>
</p:tagLst>
</file>

<file path=ppt/tags/tag446.xml><?xml version="1.0" encoding="utf-8"?>
<p:tagLst xmlns:a="http://schemas.openxmlformats.org/drawingml/2006/main" xmlns:r="http://schemas.openxmlformats.org/officeDocument/2006/relationships" xmlns:p="http://schemas.openxmlformats.org/presentationml/2006/main">
  <p:tag name="THINKCELLSHAPEDONOTDELETE" val="tcE00WyKSeOpA7uApYUZJuA"/>
</p:tagLst>
</file>

<file path=ppt/tags/tag447.xml><?xml version="1.0" encoding="utf-8"?>
<p:tagLst xmlns:a="http://schemas.openxmlformats.org/drawingml/2006/main" xmlns:r="http://schemas.openxmlformats.org/officeDocument/2006/relationships" xmlns:p="http://schemas.openxmlformats.org/presentationml/2006/main">
  <p:tag name="THINKCELLSHAPEDONOTDELETE" val="tMWvv4yFT1hl4uRJwKRc7SQ"/>
</p:tagLst>
</file>

<file path=ppt/tags/tag448.xml><?xml version="1.0" encoding="utf-8"?>
<p:tagLst xmlns:a="http://schemas.openxmlformats.org/drawingml/2006/main" xmlns:r="http://schemas.openxmlformats.org/officeDocument/2006/relationships" xmlns:p="http://schemas.openxmlformats.org/presentationml/2006/main">
  <p:tag name="THINKCELLSHAPEDONOTDELETE" val="t_FARISbyWvMJK8IpnUK.Xg"/>
</p:tagLst>
</file>

<file path=ppt/tags/tag449.xml><?xml version="1.0" encoding="utf-8"?>
<p:tagLst xmlns:a="http://schemas.openxmlformats.org/drawingml/2006/main" xmlns:r="http://schemas.openxmlformats.org/officeDocument/2006/relationships" xmlns:p="http://schemas.openxmlformats.org/presentationml/2006/main">
  <p:tag name="THINKCELLSHAPEDONOTDELETE" val="tMeAF1zrAL.pPaWTufsJAH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IbqmCow1o9ty9NqkAHmfQQ"/>
</p:tagLst>
</file>

<file path=ppt/tags/tag450.xml><?xml version="1.0" encoding="utf-8"?>
<p:tagLst xmlns:a="http://schemas.openxmlformats.org/drawingml/2006/main" xmlns:r="http://schemas.openxmlformats.org/officeDocument/2006/relationships" xmlns:p="http://schemas.openxmlformats.org/presentationml/2006/main">
  <p:tag name="THINKCELLSHAPEDONOTDELETE" val="t4D9FBvvl0zUw5obr9uo_yg"/>
</p:tagLst>
</file>

<file path=ppt/tags/tag451.xml><?xml version="1.0" encoding="utf-8"?>
<p:tagLst xmlns:a="http://schemas.openxmlformats.org/drawingml/2006/main" xmlns:r="http://schemas.openxmlformats.org/officeDocument/2006/relationships" xmlns:p="http://schemas.openxmlformats.org/presentationml/2006/main">
  <p:tag name="THINKCELLSHAPEDONOTDELETE" val="t3bhhJo4jtvPRy8WYowr1Iw"/>
</p:tagLst>
</file>

<file path=ppt/tags/tag452.xml><?xml version="1.0" encoding="utf-8"?>
<p:tagLst xmlns:a="http://schemas.openxmlformats.org/drawingml/2006/main" xmlns:r="http://schemas.openxmlformats.org/officeDocument/2006/relationships" xmlns:p="http://schemas.openxmlformats.org/presentationml/2006/main">
  <p:tag name="THINKCELLSHAPEDONOTDELETE" val="twductELHeFX3BQ5eTN0YIA"/>
</p:tagLst>
</file>

<file path=ppt/tags/tag453.xml><?xml version="1.0" encoding="utf-8"?>
<p:tagLst xmlns:a="http://schemas.openxmlformats.org/drawingml/2006/main" xmlns:r="http://schemas.openxmlformats.org/officeDocument/2006/relationships" xmlns:p="http://schemas.openxmlformats.org/presentationml/2006/main">
  <p:tag name="THINKCELLSHAPEDONOTDELETE" val="tFDJ0PoHJXJgZeKRy0K7btA"/>
</p:tagLst>
</file>

<file path=ppt/tags/tag454.xml><?xml version="1.0" encoding="utf-8"?>
<p:tagLst xmlns:a="http://schemas.openxmlformats.org/drawingml/2006/main" xmlns:r="http://schemas.openxmlformats.org/officeDocument/2006/relationships" xmlns:p="http://schemas.openxmlformats.org/presentationml/2006/main">
  <p:tag name="THINKCELLSHAPEDONOTDELETE" val="ttUJlMsGnOC11yp4EfwwzoQ"/>
</p:tagLst>
</file>

<file path=ppt/tags/tag455.xml><?xml version="1.0" encoding="utf-8"?>
<p:tagLst xmlns:a="http://schemas.openxmlformats.org/drawingml/2006/main" xmlns:r="http://schemas.openxmlformats.org/officeDocument/2006/relationships" xmlns:p="http://schemas.openxmlformats.org/presentationml/2006/main">
  <p:tag name="THINKCELLSHAPEDONOTDELETE" val="tTp0tZkOMRKLAE5H7CjMwvw"/>
</p:tagLst>
</file>

<file path=ppt/tags/tag456.xml><?xml version="1.0" encoding="utf-8"?>
<p:tagLst xmlns:a="http://schemas.openxmlformats.org/drawingml/2006/main" xmlns:r="http://schemas.openxmlformats.org/officeDocument/2006/relationships" xmlns:p="http://schemas.openxmlformats.org/presentationml/2006/main">
  <p:tag name="THINKCELLSHAPEDONOTDELETE" val="tmcLlb4LazO.B3HFKHoP0WQ"/>
</p:tagLst>
</file>

<file path=ppt/tags/tag457.xml><?xml version="1.0" encoding="utf-8"?>
<p:tagLst xmlns:a="http://schemas.openxmlformats.org/drawingml/2006/main" xmlns:r="http://schemas.openxmlformats.org/officeDocument/2006/relationships" xmlns:p="http://schemas.openxmlformats.org/presentationml/2006/main">
  <p:tag name="THINKCELLSHAPEDONOTDELETE" val="tEV0VPSaEr1qXmxJYMhNMig"/>
</p:tagLst>
</file>

<file path=ppt/tags/tag4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9.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VY6BEepRr6VjYJ6lzO9jkg"/>
</p:tagLst>
</file>

<file path=ppt/tags/tag460.xml><?xml version="1.0" encoding="utf-8"?>
<p:tagLst xmlns:a="http://schemas.openxmlformats.org/drawingml/2006/main" xmlns:r="http://schemas.openxmlformats.org/officeDocument/2006/relationships" xmlns:p="http://schemas.openxmlformats.org/presentationml/2006/main">
  <p:tag name="THINKCELLSHAPEDONOTDELETE" val="tX_OUgWlo99aKUCYfvMmjGA"/>
</p:tagLst>
</file>

<file path=ppt/tags/tag461.xml><?xml version="1.0" encoding="utf-8"?>
<p:tagLst xmlns:a="http://schemas.openxmlformats.org/drawingml/2006/main" xmlns:r="http://schemas.openxmlformats.org/officeDocument/2006/relationships" xmlns:p="http://schemas.openxmlformats.org/presentationml/2006/main">
  <p:tag name="THINKCELLSHAPEDONOTDELETE" val="t1Lsvf9nMroFlCWVdD43ZMg"/>
</p:tagLst>
</file>

<file path=ppt/tags/tag462.xml><?xml version="1.0" encoding="utf-8"?>
<p:tagLst xmlns:a="http://schemas.openxmlformats.org/drawingml/2006/main" xmlns:r="http://schemas.openxmlformats.org/officeDocument/2006/relationships" xmlns:p="http://schemas.openxmlformats.org/presentationml/2006/main">
  <p:tag name="THINKCELLSHAPEDONOTDELETE" val="tG4A_tynVkykwwldvb1Kn6A"/>
</p:tagLst>
</file>

<file path=ppt/tags/tag463.xml><?xml version="1.0" encoding="utf-8"?>
<p:tagLst xmlns:a="http://schemas.openxmlformats.org/drawingml/2006/main" xmlns:r="http://schemas.openxmlformats.org/officeDocument/2006/relationships" xmlns:p="http://schemas.openxmlformats.org/presentationml/2006/main">
  <p:tag name="THINKCELLSHAPEDONOTDELETE" val="tL0Het7n2cYiMxNGKoI_ruw"/>
</p:tagLst>
</file>

<file path=ppt/tags/tag464.xml><?xml version="1.0" encoding="utf-8"?>
<p:tagLst xmlns:a="http://schemas.openxmlformats.org/drawingml/2006/main" xmlns:r="http://schemas.openxmlformats.org/officeDocument/2006/relationships" xmlns:p="http://schemas.openxmlformats.org/presentationml/2006/main">
  <p:tag name="THINKCELLSHAPEDONOTDELETE" val="tLRO9IlEOKTQ_ooxjKw_wQQ"/>
</p:tagLst>
</file>

<file path=ppt/tags/tag465.xml><?xml version="1.0" encoding="utf-8"?>
<p:tagLst xmlns:a="http://schemas.openxmlformats.org/drawingml/2006/main" xmlns:r="http://schemas.openxmlformats.org/officeDocument/2006/relationships" xmlns:p="http://schemas.openxmlformats.org/presentationml/2006/main">
  <p:tag name="THINKCELLSHAPEDONOTDELETE" val="t9rDxTBi2tg.OT.mhzVR8vg"/>
</p:tagLst>
</file>

<file path=ppt/tags/tag466.xml><?xml version="1.0" encoding="utf-8"?>
<p:tagLst xmlns:a="http://schemas.openxmlformats.org/drawingml/2006/main" xmlns:r="http://schemas.openxmlformats.org/officeDocument/2006/relationships" xmlns:p="http://schemas.openxmlformats.org/presentationml/2006/main">
  <p:tag name="THINKCELLSHAPEDONOTDELETE" val="t38rEB2kyn7n4dZlc_qyLEQ"/>
</p:tagLst>
</file>

<file path=ppt/tags/tag467.xml><?xml version="1.0" encoding="utf-8"?>
<p:tagLst xmlns:a="http://schemas.openxmlformats.org/drawingml/2006/main" xmlns:r="http://schemas.openxmlformats.org/officeDocument/2006/relationships" xmlns:p="http://schemas.openxmlformats.org/presentationml/2006/main">
  <p:tag name="THINKCELLSHAPEDONOTDELETE" val="tatkclHJ4aX_QPYohSJKmIQ"/>
</p:tagLst>
</file>

<file path=ppt/tags/tag468.xml><?xml version="1.0" encoding="utf-8"?>
<p:tagLst xmlns:a="http://schemas.openxmlformats.org/drawingml/2006/main" xmlns:r="http://schemas.openxmlformats.org/officeDocument/2006/relationships" xmlns:p="http://schemas.openxmlformats.org/presentationml/2006/main">
  <p:tag name="THINKCELLSHAPEDONOTDELETE" val="tOTaJixNHxw0cAqOMRytUzw"/>
</p:tagLst>
</file>

<file path=ppt/tags/tag469.xml><?xml version="1.0" encoding="utf-8"?>
<p:tagLst xmlns:a="http://schemas.openxmlformats.org/drawingml/2006/main" xmlns:r="http://schemas.openxmlformats.org/officeDocument/2006/relationships" xmlns:p="http://schemas.openxmlformats.org/presentationml/2006/main">
  <p:tag name="THINKCELLSHAPEDONOTDELETE" val="tqFl_bsHvxhI_vy4zH1CcI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z0vnsM_YUCqXL8zDaERToA"/>
</p:tagLst>
</file>

<file path=ppt/tags/tag470.xml><?xml version="1.0" encoding="utf-8"?>
<p:tagLst xmlns:a="http://schemas.openxmlformats.org/drawingml/2006/main" xmlns:r="http://schemas.openxmlformats.org/officeDocument/2006/relationships" xmlns:p="http://schemas.openxmlformats.org/presentationml/2006/main">
  <p:tag name="THINKCELLSHAPEDONOTDELETE" val="txQR0f8eDjKaq0yOQvhLdZA"/>
</p:tagLst>
</file>

<file path=ppt/tags/tag471.xml><?xml version="1.0" encoding="utf-8"?>
<p:tagLst xmlns:a="http://schemas.openxmlformats.org/drawingml/2006/main" xmlns:r="http://schemas.openxmlformats.org/officeDocument/2006/relationships" xmlns:p="http://schemas.openxmlformats.org/presentationml/2006/main">
  <p:tag name="THINKCELLSHAPEDONOTDELETE" val="tvRU8DWjY4Uv5Br4bWsSrig"/>
</p:tagLst>
</file>

<file path=ppt/tags/tag472.xml><?xml version="1.0" encoding="utf-8"?>
<p:tagLst xmlns:a="http://schemas.openxmlformats.org/drawingml/2006/main" xmlns:r="http://schemas.openxmlformats.org/officeDocument/2006/relationships" xmlns:p="http://schemas.openxmlformats.org/presentationml/2006/main">
  <p:tag name="THINKCELLSHAPEDONOTDELETE" val="tNojqyGrtIh_AniF47oRMCw"/>
</p:tagLst>
</file>

<file path=ppt/tags/tag473.xml><?xml version="1.0" encoding="utf-8"?>
<p:tagLst xmlns:a="http://schemas.openxmlformats.org/drawingml/2006/main" xmlns:r="http://schemas.openxmlformats.org/officeDocument/2006/relationships" xmlns:p="http://schemas.openxmlformats.org/presentationml/2006/main">
  <p:tag name="THINKCELLSHAPEDONOTDELETE" val="tFxGznLdQy_dg82R88gJDgw"/>
</p:tagLst>
</file>

<file path=ppt/tags/tag474.xml><?xml version="1.0" encoding="utf-8"?>
<p:tagLst xmlns:a="http://schemas.openxmlformats.org/drawingml/2006/main" xmlns:r="http://schemas.openxmlformats.org/officeDocument/2006/relationships" xmlns:p="http://schemas.openxmlformats.org/presentationml/2006/main">
  <p:tag name="THINKCELLSHAPEDONOTDELETE" val="tPrYVEFlUnKkKH1ixl4NaYw"/>
</p:tagLst>
</file>

<file path=ppt/tags/tag475.xml><?xml version="1.0" encoding="utf-8"?>
<p:tagLst xmlns:a="http://schemas.openxmlformats.org/drawingml/2006/main" xmlns:r="http://schemas.openxmlformats.org/officeDocument/2006/relationships" xmlns:p="http://schemas.openxmlformats.org/presentationml/2006/main">
  <p:tag name="THINKCELLSHAPEDONOTDELETE" val="t5g1jqOml6uDii1KASqG5Rg"/>
</p:tagLst>
</file>

<file path=ppt/tags/tag476.xml><?xml version="1.0" encoding="utf-8"?>
<p:tagLst xmlns:a="http://schemas.openxmlformats.org/drawingml/2006/main" xmlns:r="http://schemas.openxmlformats.org/officeDocument/2006/relationships" xmlns:p="http://schemas.openxmlformats.org/presentationml/2006/main">
  <p:tag name="THINKCELLSHAPEDONOTDELETE" val="tH4jaSex80BT6TG3B1kxSfA"/>
</p:tagLst>
</file>

<file path=ppt/tags/tag4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8.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479.xml><?xml version="1.0" encoding="utf-8"?>
<p:tagLst xmlns:a="http://schemas.openxmlformats.org/drawingml/2006/main" xmlns:r="http://schemas.openxmlformats.org/officeDocument/2006/relationships" xmlns:p="http://schemas.openxmlformats.org/presentationml/2006/main">
  <p:tag name="THINKCELLSHAPEDONOTDELETE" val="tyKmeCyVHD.Wv1fZja5Nt1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lrxuE8suJKGoJQ7c4jJJqg"/>
</p:tagLst>
</file>

<file path=ppt/tags/tag480.xml><?xml version="1.0" encoding="utf-8"?>
<p:tagLst xmlns:a="http://schemas.openxmlformats.org/drawingml/2006/main" xmlns:r="http://schemas.openxmlformats.org/officeDocument/2006/relationships" xmlns:p="http://schemas.openxmlformats.org/presentationml/2006/main">
  <p:tag name="THINKCELLSHAPEDONOTDELETE" val="tLVVnUG1qA7hjZtsZVM3qhw"/>
</p:tagLst>
</file>

<file path=ppt/tags/tag481.xml><?xml version="1.0" encoding="utf-8"?>
<p:tagLst xmlns:a="http://schemas.openxmlformats.org/drawingml/2006/main" xmlns:r="http://schemas.openxmlformats.org/officeDocument/2006/relationships" xmlns:p="http://schemas.openxmlformats.org/presentationml/2006/main">
  <p:tag name="THINKCELLSHAPEDONOTDELETE" val="tSN6fF0zWkSBrkCH3euG6Bw"/>
</p:tagLst>
</file>

<file path=ppt/tags/tag482.xml><?xml version="1.0" encoding="utf-8"?>
<p:tagLst xmlns:a="http://schemas.openxmlformats.org/drawingml/2006/main" xmlns:r="http://schemas.openxmlformats.org/officeDocument/2006/relationships" xmlns:p="http://schemas.openxmlformats.org/presentationml/2006/main">
  <p:tag name="THINKCELLSHAPEDONOTDELETE" val="tBn.Dk4_NCrlZ9jdQfrfyQQ"/>
</p:tagLst>
</file>

<file path=ppt/tags/tag483.xml><?xml version="1.0" encoding="utf-8"?>
<p:tagLst xmlns:a="http://schemas.openxmlformats.org/drawingml/2006/main" xmlns:r="http://schemas.openxmlformats.org/officeDocument/2006/relationships" xmlns:p="http://schemas.openxmlformats.org/presentationml/2006/main">
  <p:tag name="THINKCELLSHAPEDONOTDELETE" val="tkzrlLxFWxq9cH7h9NYUb5w"/>
</p:tagLst>
</file>

<file path=ppt/tags/tag484.xml><?xml version="1.0" encoding="utf-8"?>
<p:tagLst xmlns:a="http://schemas.openxmlformats.org/drawingml/2006/main" xmlns:r="http://schemas.openxmlformats.org/officeDocument/2006/relationships" xmlns:p="http://schemas.openxmlformats.org/presentationml/2006/main">
  <p:tag name="THINKCELLSHAPEDONOTDELETE" val="tR7jLI3F1QCG5s9LSJ_pujA"/>
</p:tagLst>
</file>

<file path=ppt/tags/tag485.xml><?xml version="1.0" encoding="utf-8"?>
<p:tagLst xmlns:a="http://schemas.openxmlformats.org/drawingml/2006/main" xmlns:r="http://schemas.openxmlformats.org/officeDocument/2006/relationships" xmlns:p="http://schemas.openxmlformats.org/presentationml/2006/main">
  <p:tag name="THINKCELLSHAPEDONOTDELETE" val="tMgm0hxhk3Lpz2MlHtogq.Q"/>
</p:tagLst>
</file>

<file path=ppt/tags/tag486.xml><?xml version="1.0" encoding="utf-8"?>
<p:tagLst xmlns:a="http://schemas.openxmlformats.org/drawingml/2006/main" xmlns:r="http://schemas.openxmlformats.org/officeDocument/2006/relationships" xmlns:p="http://schemas.openxmlformats.org/presentationml/2006/main">
  <p:tag name="THINKCELLSHAPEDONOTDELETE" val="tiVWZefpI8dk2AHxItzcT1A"/>
</p:tagLst>
</file>

<file path=ppt/tags/tag487.xml><?xml version="1.0" encoding="utf-8"?>
<p:tagLst xmlns:a="http://schemas.openxmlformats.org/drawingml/2006/main" xmlns:r="http://schemas.openxmlformats.org/officeDocument/2006/relationships" xmlns:p="http://schemas.openxmlformats.org/presentationml/2006/main">
  <p:tag name="THINKCELLSHAPEDONOTDELETE" val="t304qMjDMf3DQc6UX5kCziA"/>
</p:tagLst>
</file>

<file path=ppt/tags/tag488.xml><?xml version="1.0" encoding="utf-8"?>
<p:tagLst xmlns:a="http://schemas.openxmlformats.org/drawingml/2006/main" xmlns:r="http://schemas.openxmlformats.org/officeDocument/2006/relationships" xmlns:p="http://schemas.openxmlformats.org/presentationml/2006/main">
  <p:tag name="THINKCELLSHAPEDONOTDELETE" val="tMJuWFayGKfRm46CnadldHw"/>
</p:tagLst>
</file>

<file path=ppt/tags/tag489.xml><?xml version="1.0" encoding="utf-8"?>
<p:tagLst xmlns:a="http://schemas.openxmlformats.org/drawingml/2006/main" xmlns:r="http://schemas.openxmlformats.org/officeDocument/2006/relationships" xmlns:p="http://schemas.openxmlformats.org/presentationml/2006/main">
  <p:tag name="THINKCELLSHAPEDONOTDELETE" val="ten5FsZOVHJgnsUSAiooaU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GogpNrV4ONbBU2gLGrkevA"/>
</p:tagLst>
</file>

<file path=ppt/tags/tag490.xml><?xml version="1.0" encoding="utf-8"?>
<p:tagLst xmlns:a="http://schemas.openxmlformats.org/drawingml/2006/main" xmlns:r="http://schemas.openxmlformats.org/officeDocument/2006/relationships" xmlns:p="http://schemas.openxmlformats.org/presentationml/2006/main">
  <p:tag name="THINKCELLSHAPEDONOTDELETE" val="tTQjGQb1895SxAIO8yE1XDg"/>
</p:tagLst>
</file>

<file path=ppt/tags/tag491.xml><?xml version="1.0" encoding="utf-8"?>
<p:tagLst xmlns:a="http://schemas.openxmlformats.org/drawingml/2006/main" xmlns:r="http://schemas.openxmlformats.org/officeDocument/2006/relationships" xmlns:p="http://schemas.openxmlformats.org/presentationml/2006/main">
  <p:tag name="THINKCELLSHAPEDONOTDELETE" val="t03QpzP3ajY1rCFl6AZjWeg"/>
</p:tagLst>
</file>

<file path=ppt/tags/tag492.xml><?xml version="1.0" encoding="utf-8"?>
<p:tagLst xmlns:a="http://schemas.openxmlformats.org/drawingml/2006/main" xmlns:r="http://schemas.openxmlformats.org/officeDocument/2006/relationships" xmlns:p="http://schemas.openxmlformats.org/presentationml/2006/main">
  <p:tag name="THINKCELLSHAPEDONOTDELETE" val="tsXOv0jLYRwaQ5yEuUlNq6w"/>
</p:tagLst>
</file>

<file path=ppt/tags/tag493.xml><?xml version="1.0" encoding="utf-8"?>
<p:tagLst xmlns:a="http://schemas.openxmlformats.org/drawingml/2006/main" xmlns:r="http://schemas.openxmlformats.org/officeDocument/2006/relationships" xmlns:p="http://schemas.openxmlformats.org/presentationml/2006/main">
  <p:tag name="THINKCELLSHAPEDONOTDELETE" val="tf0phWyy__kkAratygjxyFg"/>
</p:tagLst>
</file>

<file path=ppt/tags/tag494.xml><?xml version="1.0" encoding="utf-8"?>
<p:tagLst xmlns:a="http://schemas.openxmlformats.org/drawingml/2006/main" xmlns:r="http://schemas.openxmlformats.org/officeDocument/2006/relationships" xmlns:p="http://schemas.openxmlformats.org/presentationml/2006/main">
  <p:tag name="THINKCELLSHAPEDONOTDELETE" val="tt26J38PKg3DL.PvuyTq9hg"/>
</p:tagLst>
</file>

<file path=ppt/tags/tag495.xml><?xml version="1.0" encoding="utf-8"?>
<p:tagLst xmlns:a="http://schemas.openxmlformats.org/drawingml/2006/main" xmlns:r="http://schemas.openxmlformats.org/officeDocument/2006/relationships" xmlns:p="http://schemas.openxmlformats.org/presentationml/2006/main">
  <p:tag name="THINKCELLSHAPEDONOTDELETE" val="t2jnDVy3OJ6D3iykXSK5lYQ"/>
</p:tagLst>
</file>

<file path=ppt/tags/tag496.xml><?xml version="1.0" encoding="utf-8"?>
<p:tagLst xmlns:a="http://schemas.openxmlformats.org/drawingml/2006/main" xmlns:r="http://schemas.openxmlformats.org/officeDocument/2006/relationships" xmlns:p="http://schemas.openxmlformats.org/presentationml/2006/main">
  <p:tag name="THINKCELLSHAPEDONOTDELETE" val="tsyidOeEQLl7.VsjYKygtrA"/>
</p:tagLst>
</file>

<file path=ppt/tags/tag497.xml><?xml version="1.0" encoding="utf-8"?>
<p:tagLst xmlns:a="http://schemas.openxmlformats.org/drawingml/2006/main" xmlns:r="http://schemas.openxmlformats.org/officeDocument/2006/relationships" xmlns:p="http://schemas.openxmlformats.org/presentationml/2006/main">
  <p:tag name="THINKCELLSHAPEDONOTDELETE" val="t9Cs226iLZOp3SIEQlqSMyg"/>
</p:tagLst>
</file>

<file path=ppt/tags/tag498.xml><?xml version="1.0" encoding="utf-8"?>
<p:tagLst xmlns:a="http://schemas.openxmlformats.org/drawingml/2006/main" xmlns:r="http://schemas.openxmlformats.org/officeDocument/2006/relationships" xmlns:p="http://schemas.openxmlformats.org/presentationml/2006/main">
  <p:tag name="THINKCELLSHAPEDONOTDELETE" val="t1wMzoVbaslMTjpYxwdOQpg"/>
</p:tagLst>
</file>

<file path=ppt/tags/tag499.xml><?xml version="1.0" encoding="utf-8"?>
<p:tagLst xmlns:a="http://schemas.openxmlformats.org/drawingml/2006/main" xmlns:r="http://schemas.openxmlformats.org/officeDocument/2006/relationships" xmlns:p="http://schemas.openxmlformats.org/presentationml/2006/main">
  <p:tag name="THINKCELLSHAPEDONOTDELETE" val="trsxGMJBZo8wXfWEpl8bPK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n7.O8QH.RrWXKVNHXVQmx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jqPGjMbqO7SN5kzbr3FrHA"/>
</p:tagLst>
</file>

<file path=ppt/tags/tag500.xml><?xml version="1.0" encoding="utf-8"?>
<p:tagLst xmlns:a="http://schemas.openxmlformats.org/drawingml/2006/main" xmlns:r="http://schemas.openxmlformats.org/officeDocument/2006/relationships" xmlns:p="http://schemas.openxmlformats.org/presentationml/2006/main">
  <p:tag name="THINKCELLSHAPEDONOTDELETE" val="tTJAdQO2C6M2Alq52SDj4xw"/>
</p:tagLst>
</file>

<file path=ppt/tags/tag501.xml><?xml version="1.0" encoding="utf-8"?>
<p:tagLst xmlns:a="http://schemas.openxmlformats.org/drawingml/2006/main" xmlns:r="http://schemas.openxmlformats.org/officeDocument/2006/relationships" xmlns:p="http://schemas.openxmlformats.org/presentationml/2006/main">
  <p:tag name="THINKCELLSHAPEDONOTDELETE" val="tp5AH.aJg.qNHIJ84_SbmDg"/>
</p:tagLst>
</file>

<file path=ppt/tags/tag502.xml><?xml version="1.0" encoding="utf-8"?>
<p:tagLst xmlns:a="http://schemas.openxmlformats.org/drawingml/2006/main" xmlns:r="http://schemas.openxmlformats.org/officeDocument/2006/relationships" xmlns:p="http://schemas.openxmlformats.org/presentationml/2006/main">
  <p:tag name="THINKCELLSHAPEDONOTDELETE" val="tI3V4WkwDsVm.aHPWpb2j9Q"/>
</p:tagLst>
</file>

<file path=ppt/tags/tag503.xml><?xml version="1.0" encoding="utf-8"?>
<p:tagLst xmlns:a="http://schemas.openxmlformats.org/drawingml/2006/main" xmlns:r="http://schemas.openxmlformats.org/officeDocument/2006/relationships" xmlns:p="http://schemas.openxmlformats.org/presentationml/2006/main">
  <p:tag name="THINKCELLSHAPEDONOTDELETE" val="tic2I5qXXd4NDQEMDz0ou2w"/>
</p:tagLst>
</file>

<file path=ppt/tags/tag504.xml><?xml version="1.0" encoding="utf-8"?>
<p:tagLst xmlns:a="http://schemas.openxmlformats.org/drawingml/2006/main" xmlns:r="http://schemas.openxmlformats.org/officeDocument/2006/relationships" xmlns:p="http://schemas.openxmlformats.org/presentationml/2006/main">
  <p:tag name="THINKCELLSHAPEDONOTDELETE" val="tvX9U9EpIjpCK8Ns0IhFYkQ"/>
</p:tagLst>
</file>

<file path=ppt/tags/tag505.xml><?xml version="1.0" encoding="utf-8"?>
<p:tagLst xmlns:a="http://schemas.openxmlformats.org/drawingml/2006/main" xmlns:r="http://schemas.openxmlformats.org/officeDocument/2006/relationships" xmlns:p="http://schemas.openxmlformats.org/presentationml/2006/main">
  <p:tag name="THINKCELLSHAPEDONOTDELETE" val="tMWz8N3CkTv8fTQCRK5VPO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EQjxhbFmrozg1DrAEarsZ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bfW44_p19y6wes5VoxOvUg"/>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50DvmAQ25tAOyF_S0iP4P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bURA6b6o7PfT9Zyse9Gd0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r1.cLqJy5aoJwCzZTsm2i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8mFoHuRYCqM6V64y6FwB5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E3_Nz7KKrb994msr9dHAY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tPqAM8SMYXd21msYUUaad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D90AlQP2dLpekZEveW1ss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5Yr4YE_qz3eUiwXUMfiXC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1SRzUsi.Re8BnmYm1yKbl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Qlf4oYgt7l1yNbGYXtcPn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HvmI4_luT8TSPju8vzZhw"/>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yRaUrWhbUaYmJHVZghJZm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_lcn3c8NwEIap5nrSOoIB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cuEY0dwtL.G4j.b9_aAEw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k6B8vVEWexMjvn5y9mLAS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fYG1PHBDkLGFCiOVy8tyP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WzZRDYXlExdviZmgTqlie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yxpCj3SXWXLzdeQfujh5v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8cGiHCp2oc7VaJsQ0ivDF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3qn7IZBviaH4Dp3h_ljo6g"/>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Ojl.pCl1Aue.9p_ZqD9Cu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UZ45D45cMmdewbGWm7HFU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Xi4fDS2E_X9HE03f1wBgk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fxVSzyjaFUw8GTzaX0QYJ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jDOYWC9lEql8x7ixXeD3D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OaaK4IK29fdzD_vjWKb_X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vW_8sWU91v9VtfU6Ujq3M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WRZwsJY_t2ySo10TuWO.vw"/>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eiPWA5NDyySip3vZjOGrW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zN9d5fxiwr6wU2wxMAuSq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jQjmsXCnChCBMGkJwCLT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0WJkt7lmymQN1PWrvIHcF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ETnkQagdvgCusYCfxJlrL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KqmC4G1nATaHLuO.T5wyO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xak3CnGKq6sS_NSepNvzq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1x35BpwT4zvfguuLSC8xW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Mb47.2lbAbcTVDbr9VotU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fSbDvlEEQE.Xb8.JzhY.m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YDZLq29rcIkTafXL6thmq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ISMDxukOoadCPh0Tc7YvZg"/>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tUb2iGXhUaE8zJikSOd6BA"/>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mkO2Kvs92Fj4Sueumn3.6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_QnDBbsuPZ2RrtYcn1h4x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xti0B7YlrGtJ2CmrSP1uM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8_Af_Em4_XvYrbLYmXGVz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o6NyjvH9gjJNgrxlkd7lO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BD781le_ZrqLPruRZIHG4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rwG3AJwC_oVYFkAll.aKsg"/>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19256</TotalTime>
  <Words>2546</Words>
  <Application>Microsoft Office PowerPoint</Application>
  <PresentationFormat>Panorámica</PresentationFormat>
  <Paragraphs>480</Paragraphs>
  <Slides>18</Slides>
  <Notes>2</Notes>
  <HiddenSlides>0</HiddenSlides>
  <MMClips>0</MMClips>
  <ScaleCrop>false</ScaleCrop>
  <HeadingPairs>
    <vt:vector size="8" baseType="variant">
      <vt:variant>
        <vt:lpstr>Fuentes usadas</vt:lpstr>
      </vt:variant>
      <vt:variant>
        <vt:i4>7</vt:i4>
      </vt:variant>
      <vt:variant>
        <vt:lpstr>Tema</vt:lpstr>
      </vt:variant>
      <vt:variant>
        <vt:i4>1</vt:i4>
      </vt:variant>
      <vt:variant>
        <vt:lpstr>Servidores OLE incrustados</vt:lpstr>
      </vt:variant>
      <vt:variant>
        <vt:i4>1</vt:i4>
      </vt:variant>
      <vt:variant>
        <vt:lpstr>Títulos de diapositiva</vt:lpstr>
      </vt:variant>
      <vt:variant>
        <vt:i4>18</vt:i4>
      </vt:variant>
    </vt:vector>
  </HeadingPairs>
  <TitlesOfParts>
    <vt:vector size="27" baseType="lpstr">
      <vt:lpstr>Arial</vt:lpstr>
      <vt:lpstr>Calibri</vt:lpstr>
      <vt:lpstr>Calibri Light</vt:lpstr>
      <vt:lpstr>Gotham Light</vt:lpstr>
      <vt:lpstr>Gotham Medium</vt:lpstr>
      <vt:lpstr>Times New Roman</vt:lpstr>
      <vt:lpstr>Trebuchet MS</vt:lpstr>
      <vt:lpstr>Office Theme</vt:lpstr>
      <vt:lpstr>Diapositiva de think-cell</vt:lpstr>
      <vt:lpstr>Grain &amp; by product by area, December 2024</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Fertilizer Imports  April 2016</dc:title>
  <dc:creator>Matias Fontanetto</dc:creator>
  <cp:lastModifiedBy>Matias</cp:lastModifiedBy>
  <cp:revision>750</cp:revision>
  <dcterms:created xsi:type="dcterms:W3CDTF">2016-06-17T20:08:39Z</dcterms:created>
  <dcterms:modified xsi:type="dcterms:W3CDTF">2025-02-25T13:14:58Z</dcterms:modified>
</cp:coreProperties>
</file>